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3.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4.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5.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tags/tag1527.xml" ContentType="application/vnd.openxmlformats-officedocument.presentationml.tags+xml"/>
  <Override PartName="/ppt/tags/tag1528.xml" ContentType="application/vnd.openxmlformats-officedocument.presentationml.tags+xml"/>
  <Override PartName="/ppt/tags/tag1529.xml" ContentType="application/vnd.openxmlformats-officedocument.presentationml.tags+xml"/>
  <Override PartName="/ppt/tags/tag1530.xml" ContentType="application/vnd.openxmlformats-officedocument.presentationml.tags+xml"/>
  <Override PartName="/ppt/tags/tag1531.xml" ContentType="application/vnd.openxmlformats-officedocument.presentationml.tags+xml"/>
  <Override PartName="/ppt/tags/tag1532.xml" ContentType="application/vnd.openxmlformats-officedocument.presentationml.tags+xml"/>
  <Override PartName="/ppt/tags/tag1533.xml" ContentType="application/vnd.openxmlformats-officedocument.presentationml.tags+xml"/>
  <Override PartName="/ppt/tags/tag1534.xml" ContentType="application/vnd.openxmlformats-officedocument.presentationml.tags+xml"/>
  <Override PartName="/ppt/tags/tag1535.xml" ContentType="application/vnd.openxmlformats-officedocument.presentationml.tags+xml"/>
  <Override PartName="/ppt/tags/tag1536.xml" ContentType="application/vnd.openxmlformats-officedocument.presentationml.tags+xml"/>
  <Override PartName="/ppt/tags/tag1537.xml" ContentType="application/vnd.openxmlformats-officedocument.presentationml.tags+xml"/>
  <Override PartName="/ppt/tags/tag1538.xml" ContentType="application/vnd.openxmlformats-officedocument.presentationml.tags+xml"/>
  <Override PartName="/ppt/tags/tag1539.xml" ContentType="application/vnd.openxmlformats-officedocument.presentationml.tags+xml"/>
  <Override PartName="/ppt/tags/tag1540.xml" ContentType="application/vnd.openxmlformats-officedocument.presentationml.tags+xml"/>
  <Override PartName="/ppt/tags/tag1541.xml" ContentType="application/vnd.openxmlformats-officedocument.presentationml.tags+xml"/>
  <Override PartName="/ppt/tags/tag1542.xml" ContentType="application/vnd.openxmlformats-officedocument.presentationml.tags+xml"/>
  <Override PartName="/ppt/tags/tag1543.xml" ContentType="application/vnd.openxmlformats-officedocument.presentationml.tags+xml"/>
  <Override PartName="/ppt/tags/tag1544.xml" ContentType="application/vnd.openxmlformats-officedocument.presentationml.tags+xml"/>
  <Override PartName="/ppt/tags/tag1545.xml" ContentType="application/vnd.openxmlformats-officedocument.presentationml.tags+xml"/>
  <Override PartName="/ppt/tags/tag1546.xml" ContentType="application/vnd.openxmlformats-officedocument.presentationml.tags+xml"/>
  <Override PartName="/ppt/tags/tag1547.xml" ContentType="application/vnd.openxmlformats-officedocument.presentationml.tags+xml"/>
  <Override PartName="/ppt/tags/tag1548.xml" ContentType="application/vnd.openxmlformats-officedocument.presentationml.tags+xml"/>
  <Override PartName="/ppt/tags/tag1549.xml" ContentType="application/vnd.openxmlformats-officedocument.presentationml.tags+xml"/>
  <Override PartName="/ppt/tags/tag1550.xml" ContentType="application/vnd.openxmlformats-officedocument.presentationml.tags+xml"/>
  <Override PartName="/ppt/tags/tag1551.xml" ContentType="application/vnd.openxmlformats-officedocument.presentationml.tags+xml"/>
  <Override PartName="/ppt/tags/tag1552.xml" ContentType="application/vnd.openxmlformats-officedocument.presentationml.tags+xml"/>
  <Override PartName="/ppt/tags/tag1553.xml" ContentType="application/vnd.openxmlformats-officedocument.presentationml.tags+xml"/>
  <Override PartName="/ppt/tags/tag1554.xml" ContentType="application/vnd.openxmlformats-officedocument.presentationml.tags+xml"/>
  <Override PartName="/ppt/tags/tag1555.xml" ContentType="application/vnd.openxmlformats-officedocument.presentationml.tags+xml"/>
  <Override PartName="/ppt/tags/tag1556.xml" ContentType="application/vnd.openxmlformats-officedocument.presentationml.tags+xml"/>
  <Override PartName="/ppt/tags/tag1557.xml" ContentType="application/vnd.openxmlformats-officedocument.presentationml.tags+xml"/>
  <Override PartName="/ppt/tags/tag1558.xml" ContentType="application/vnd.openxmlformats-officedocument.presentationml.tags+xml"/>
  <Override PartName="/ppt/tags/tag1559.xml" ContentType="application/vnd.openxmlformats-officedocument.presentationml.tags+xml"/>
  <Override PartName="/ppt/tags/tag1560.xml" ContentType="application/vnd.openxmlformats-officedocument.presentationml.tags+xml"/>
  <Override PartName="/ppt/tags/tag1561.xml" ContentType="application/vnd.openxmlformats-officedocument.presentationml.tags+xml"/>
  <Override PartName="/ppt/tags/tag1562.xml" ContentType="application/vnd.openxmlformats-officedocument.presentationml.tags+xml"/>
  <Override PartName="/ppt/tags/tag1563.xml" ContentType="application/vnd.openxmlformats-officedocument.presentationml.tags+xml"/>
  <Override PartName="/ppt/tags/tag1564.xml" ContentType="application/vnd.openxmlformats-officedocument.presentationml.tags+xml"/>
  <Override PartName="/ppt/tags/tag1565.xml" ContentType="application/vnd.openxmlformats-officedocument.presentationml.tags+xml"/>
  <Override PartName="/ppt/tags/tag1566.xml" ContentType="application/vnd.openxmlformats-officedocument.presentationml.tags+xml"/>
  <Override PartName="/ppt/tags/tag1567.xml" ContentType="application/vnd.openxmlformats-officedocument.presentationml.tags+xml"/>
  <Override PartName="/ppt/tags/tag1568.xml" ContentType="application/vnd.openxmlformats-officedocument.presentationml.tags+xml"/>
  <Override PartName="/ppt/tags/tag1569.xml" ContentType="application/vnd.openxmlformats-officedocument.presentationml.tags+xml"/>
  <Override PartName="/ppt/tags/tag1570.xml" ContentType="application/vnd.openxmlformats-officedocument.presentationml.tags+xml"/>
  <Override PartName="/ppt/tags/tag1571.xml" ContentType="application/vnd.openxmlformats-officedocument.presentationml.tags+xml"/>
  <Override PartName="/ppt/tags/tag1572.xml" ContentType="application/vnd.openxmlformats-officedocument.presentationml.tags+xml"/>
  <Override PartName="/ppt/tags/tag1573.xml" ContentType="application/vnd.openxmlformats-officedocument.presentationml.tags+xml"/>
  <Override PartName="/ppt/tags/tag1574.xml" ContentType="application/vnd.openxmlformats-officedocument.presentationml.tags+xml"/>
  <Override PartName="/ppt/tags/tag1575.xml" ContentType="application/vnd.openxmlformats-officedocument.presentationml.tags+xml"/>
  <Override PartName="/ppt/tags/tag1576.xml" ContentType="application/vnd.openxmlformats-officedocument.presentationml.tags+xml"/>
  <Override PartName="/ppt/tags/tag1577.xml" ContentType="application/vnd.openxmlformats-officedocument.presentationml.tags+xml"/>
  <Override PartName="/ppt/tags/tag1578.xml" ContentType="application/vnd.openxmlformats-officedocument.presentationml.tags+xml"/>
  <Override PartName="/ppt/tags/tag1579.xml" ContentType="application/vnd.openxmlformats-officedocument.presentationml.tags+xml"/>
  <Override PartName="/ppt/tags/tag1580.xml" ContentType="application/vnd.openxmlformats-officedocument.presentationml.tags+xml"/>
  <Override PartName="/ppt/tags/tag1581.xml" ContentType="application/vnd.openxmlformats-officedocument.presentationml.tags+xml"/>
  <Override PartName="/ppt/tags/tag1582.xml" ContentType="application/vnd.openxmlformats-officedocument.presentationml.tags+xml"/>
  <Override PartName="/ppt/tags/tag1583.xml" ContentType="application/vnd.openxmlformats-officedocument.presentationml.tags+xml"/>
  <Override PartName="/ppt/tags/tag1584.xml" ContentType="application/vnd.openxmlformats-officedocument.presentationml.tags+xml"/>
  <Override PartName="/ppt/tags/tag1585.xml" ContentType="application/vnd.openxmlformats-officedocument.presentationml.tags+xml"/>
  <Override PartName="/ppt/tags/tag1586.xml" ContentType="application/vnd.openxmlformats-officedocument.presentationml.tags+xml"/>
  <Override PartName="/ppt/tags/tag1587.xml" ContentType="application/vnd.openxmlformats-officedocument.presentationml.tags+xml"/>
  <Override PartName="/ppt/tags/tag1588.xml" ContentType="application/vnd.openxmlformats-officedocument.presentationml.tags+xml"/>
  <Override PartName="/ppt/tags/tag1589.xml" ContentType="application/vnd.openxmlformats-officedocument.presentationml.tags+xml"/>
  <Override PartName="/ppt/tags/tag1590.xml" ContentType="application/vnd.openxmlformats-officedocument.presentationml.tags+xml"/>
  <Override PartName="/ppt/tags/tag1591.xml" ContentType="application/vnd.openxmlformats-officedocument.presentationml.tags+xml"/>
  <Override PartName="/ppt/tags/tag1592.xml" ContentType="application/vnd.openxmlformats-officedocument.presentationml.tags+xml"/>
  <Override PartName="/ppt/tags/tag1593.xml" ContentType="application/vnd.openxmlformats-officedocument.presentationml.tags+xml"/>
  <Override PartName="/ppt/tags/tag1594.xml" ContentType="application/vnd.openxmlformats-officedocument.presentationml.tags+xml"/>
  <Override PartName="/ppt/tags/tag1595.xml" ContentType="application/vnd.openxmlformats-officedocument.presentationml.tags+xml"/>
  <Override PartName="/ppt/tags/tag1596.xml" ContentType="application/vnd.openxmlformats-officedocument.presentationml.tags+xml"/>
  <Override PartName="/ppt/tags/tag1597.xml" ContentType="application/vnd.openxmlformats-officedocument.presentationml.tags+xml"/>
  <Override PartName="/ppt/tags/tag1598.xml" ContentType="application/vnd.openxmlformats-officedocument.presentationml.tags+xml"/>
  <Override PartName="/ppt/tags/tag1599.xml" ContentType="application/vnd.openxmlformats-officedocument.presentationml.tags+xml"/>
  <Override PartName="/ppt/tags/tag1600.xml" ContentType="application/vnd.openxmlformats-officedocument.presentationml.tags+xml"/>
  <Override PartName="/ppt/tags/tag1601.xml" ContentType="application/vnd.openxmlformats-officedocument.presentationml.tags+xml"/>
  <Override PartName="/ppt/tags/tag1602.xml" ContentType="application/vnd.openxmlformats-officedocument.presentationml.tags+xml"/>
  <Override PartName="/ppt/tags/tag1603.xml" ContentType="application/vnd.openxmlformats-officedocument.presentationml.tags+xml"/>
  <Override PartName="/ppt/tags/tag1604.xml" ContentType="application/vnd.openxmlformats-officedocument.presentationml.tags+xml"/>
  <Override PartName="/ppt/tags/tag1605.xml" ContentType="application/vnd.openxmlformats-officedocument.presentationml.tags+xml"/>
  <Override PartName="/ppt/tags/tag1606.xml" ContentType="application/vnd.openxmlformats-officedocument.presentationml.tags+xml"/>
  <Override PartName="/ppt/tags/tag1607.xml" ContentType="application/vnd.openxmlformats-officedocument.presentationml.tags+xml"/>
  <Override PartName="/ppt/tags/tag1608.xml" ContentType="application/vnd.openxmlformats-officedocument.presentationml.tags+xml"/>
  <Override PartName="/ppt/tags/tag1609.xml" ContentType="application/vnd.openxmlformats-officedocument.presentationml.tags+xml"/>
  <Override PartName="/ppt/tags/tag1610.xml" ContentType="application/vnd.openxmlformats-officedocument.presentationml.tags+xml"/>
  <Override PartName="/ppt/tags/tag1611.xml" ContentType="application/vnd.openxmlformats-officedocument.presentationml.tags+xml"/>
  <Override PartName="/ppt/tags/tag1612.xml" ContentType="application/vnd.openxmlformats-officedocument.presentationml.tags+xml"/>
  <Override PartName="/ppt/tags/tag1613.xml" ContentType="application/vnd.openxmlformats-officedocument.presentationml.tags+xml"/>
  <Override PartName="/ppt/tags/tag1614.xml" ContentType="application/vnd.openxmlformats-officedocument.presentationml.tags+xml"/>
  <Override PartName="/ppt/tags/tag1615.xml" ContentType="application/vnd.openxmlformats-officedocument.presentationml.tags+xml"/>
  <Override PartName="/ppt/tags/tag1616.xml" ContentType="application/vnd.openxmlformats-officedocument.presentationml.tags+xml"/>
  <Override PartName="/ppt/tags/tag1617.xml" ContentType="application/vnd.openxmlformats-officedocument.presentationml.tags+xml"/>
  <Override PartName="/ppt/tags/tag1618.xml" ContentType="application/vnd.openxmlformats-officedocument.presentationml.tags+xml"/>
  <Override PartName="/ppt/tags/tag1619.xml" ContentType="application/vnd.openxmlformats-officedocument.presentationml.tags+xml"/>
  <Override PartName="/ppt/tags/tag1620.xml" ContentType="application/vnd.openxmlformats-officedocument.presentationml.tags+xml"/>
  <Override PartName="/ppt/tags/tag1621.xml" ContentType="application/vnd.openxmlformats-officedocument.presentationml.tags+xml"/>
  <Override PartName="/ppt/tags/tag1622.xml" ContentType="application/vnd.openxmlformats-officedocument.presentationml.tags+xml"/>
  <Override PartName="/ppt/tags/tag1623.xml" ContentType="application/vnd.openxmlformats-officedocument.presentationml.tags+xml"/>
  <Override PartName="/ppt/tags/tag1624.xml" ContentType="application/vnd.openxmlformats-officedocument.presentationml.tags+xml"/>
  <Override PartName="/ppt/tags/tag1625.xml" ContentType="application/vnd.openxmlformats-officedocument.presentationml.tags+xml"/>
  <Override PartName="/ppt/tags/tag1626.xml" ContentType="application/vnd.openxmlformats-officedocument.presentationml.tags+xml"/>
  <Override PartName="/ppt/tags/tag1627.xml" ContentType="application/vnd.openxmlformats-officedocument.presentationml.tags+xml"/>
  <Override PartName="/ppt/tags/tag1628.xml" ContentType="application/vnd.openxmlformats-officedocument.presentationml.tags+xml"/>
  <Override PartName="/ppt/tags/tag1629.xml" ContentType="application/vnd.openxmlformats-officedocument.presentationml.tags+xml"/>
  <Override PartName="/ppt/tags/tag1630.xml" ContentType="application/vnd.openxmlformats-officedocument.presentationml.tags+xml"/>
  <Override PartName="/ppt/tags/tag1631.xml" ContentType="application/vnd.openxmlformats-officedocument.presentationml.tags+xml"/>
  <Override PartName="/ppt/tags/tag1632.xml" ContentType="application/vnd.openxmlformats-officedocument.presentationml.tags+xml"/>
  <Override PartName="/ppt/tags/tag1633.xml" ContentType="application/vnd.openxmlformats-officedocument.presentationml.tags+xml"/>
  <Override PartName="/ppt/tags/tag1634.xml" ContentType="application/vnd.openxmlformats-officedocument.presentationml.tags+xml"/>
  <Override PartName="/ppt/tags/tag1635.xml" ContentType="application/vnd.openxmlformats-officedocument.presentationml.tags+xml"/>
  <Override PartName="/ppt/tags/tag1636.xml" ContentType="application/vnd.openxmlformats-officedocument.presentationml.tags+xml"/>
  <Override PartName="/ppt/tags/tag1637.xml" ContentType="application/vnd.openxmlformats-officedocument.presentationml.tags+xml"/>
  <Override PartName="/ppt/tags/tag1638.xml" ContentType="application/vnd.openxmlformats-officedocument.presentationml.tags+xml"/>
  <Override PartName="/ppt/tags/tag1639.xml" ContentType="application/vnd.openxmlformats-officedocument.presentationml.tags+xml"/>
  <Override PartName="/ppt/tags/tag1640.xml" ContentType="application/vnd.openxmlformats-officedocument.presentationml.tags+xml"/>
  <Override PartName="/ppt/tags/tag1641.xml" ContentType="application/vnd.openxmlformats-officedocument.presentationml.tags+xml"/>
  <Override PartName="/ppt/tags/tag1642.xml" ContentType="application/vnd.openxmlformats-officedocument.presentationml.tags+xml"/>
  <Override PartName="/ppt/tags/tag1643.xml" ContentType="application/vnd.openxmlformats-officedocument.presentationml.tags+xml"/>
  <Override PartName="/ppt/tags/tag1644.xml" ContentType="application/vnd.openxmlformats-officedocument.presentationml.tags+xml"/>
  <Override PartName="/ppt/tags/tag1645.xml" ContentType="application/vnd.openxmlformats-officedocument.presentationml.tags+xml"/>
  <Override PartName="/ppt/tags/tag1646.xml" ContentType="application/vnd.openxmlformats-officedocument.presentationml.tags+xml"/>
  <Override PartName="/ppt/tags/tag1647.xml" ContentType="application/vnd.openxmlformats-officedocument.presentationml.tags+xml"/>
  <Override PartName="/ppt/tags/tag1648.xml" ContentType="application/vnd.openxmlformats-officedocument.presentationml.tags+xml"/>
  <Override PartName="/ppt/tags/tag1649.xml" ContentType="application/vnd.openxmlformats-officedocument.presentationml.tags+xml"/>
  <Override PartName="/ppt/tags/tag1650.xml" ContentType="application/vnd.openxmlformats-officedocument.presentationml.tags+xml"/>
  <Override PartName="/ppt/tags/tag1651.xml" ContentType="application/vnd.openxmlformats-officedocument.presentationml.tags+xml"/>
  <Override PartName="/ppt/tags/tag1652.xml" ContentType="application/vnd.openxmlformats-officedocument.presentationml.tags+xml"/>
  <Override PartName="/ppt/tags/tag1653.xml" ContentType="application/vnd.openxmlformats-officedocument.presentationml.tags+xml"/>
  <Override PartName="/ppt/tags/tag1654.xml" ContentType="application/vnd.openxmlformats-officedocument.presentationml.tags+xml"/>
  <Override PartName="/ppt/tags/tag1655.xml" ContentType="application/vnd.openxmlformats-officedocument.presentationml.tags+xml"/>
  <Override PartName="/ppt/tags/tag1656.xml" ContentType="application/vnd.openxmlformats-officedocument.presentationml.tags+xml"/>
  <Override PartName="/ppt/tags/tag1657.xml" ContentType="application/vnd.openxmlformats-officedocument.presentationml.tags+xml"/>
  <Override PartName="/ppt/tags/tag1658.xml" ContentType="application/vnd.openxmlformats-officedocument.presentationml.tags+xml"/>
  <Override PartName="/ppt/tags/tag1659.xml" ContentType="application/vnd.openxmlformats-officedocument.presentationml.tags+xml"/>
  <Override PartName="/ppt/tags/tag1660.xml" ContentType="application/vnd.openxmlformats-officedocument.presentationml.tags+xml"/>
  <Override PartName="/ppt/tags/tag1661.xml" ContentType="application/vnd.openxmlformats-officedocument.presentationml.tags+xml"/>
  <Override PartName="/ppt/tags/tag1662.xml" ContentType="application/vnd.openxmlformats-officedocument.presentationml.tags+xml"/>
  <Override PartName="/ppt/tags/tag1663.xml" ContentType="application/vnd.openxmlformats-officedocument.presentationml.tags+xml"/>
  <Override PartName="/ppt/tags/tag1664.xml" ContentType="application/vnd.openxmlformats-officedocument.presentationml.tags+xml"/>
  <Override PartName="/ppt/tags/tag1665.xml" ContentType="application/vnd.openxmlformats-officedocument.presentationml.tags+xml"/>
  <Override PartName="/ppt/tags/tag1666.xml" ContentType="application/vnd.openxmlformats-officedocument.presentationml.tags+xml"/>
  <Override PartName="/ppt/tags/tag1667.xml" ContentType="application/vnd.openxmlformats-officedocument.presentationml.tags+xml"/>
  <Override PartName="/ppt/tags/tag1668.xml" ContentType="application/vnd.openxmlformats-officedocument.presentationml.tags+xml"/>
  <Override PartName="/ppt/tags/tag1669.xml" ContentType="application/vnd.openxmlformats-officedocument.presentationml.tags+xml"/>
  <Override PartName="/ppt/tags/tag1670.xml" ContentType="application/vnd.openxmlformats-officedocument.presentationml.tags+xml"/>
  <Override PartName="/ppt/tags/tag1671.xml" ContentType="application/vnd.openxmlformats-officedocument.presentationml.tags+xml"/>
  <Override PartName="/ppt/tags/tag1672.xml" ContentType="application/vnd.openxmlformats-officedocument.presentationml.tags+xml"/>
  <Override PartName="/ppt/tags/tag1673.xml" ContentType="application/vnd.openxmlformats-officedocument.presentationml.tags+xml"/>
  <Override PartName="/ppt/tags/tag1674.xml" ContentType="application/vnd.openxmlformats-officedocument.presentationml.tags+xml"/>
  <Override PartName="/ppt/tags/tag1675.xml" ContentType="application/vnd.openxmlformats-officedocument.presentationml.tags+xml"/>
  <Override PartName="/ppt/tags/tag1676.xml" ContentType="application/vnd.openxmlformats-officedocument.presentationml.tags+xml"/>
  <Override PartName="/ppt/tags/tag1677.xml" ContentType="application/vnd.openxmlformats-officedocument.presentationml.tags+xml"/>
  <Override PartName="/ppt/tags/tag1678.xml" ContentType="application/vnd.openxmlformats-officedocument.presentationml.tags+xml"/>
  <Override PartName="/ppt/tags/tag1679.xml" ContentType="application/vnd.openxmlformats-officedocument.presentationml.tags+xml"/>
  <Override PartName="/ppt/tags/tag1680.xml" ContentType="application/vnd.openxmlformats-officedocument.presentationml.tags+xml"/>
  <Override PartName="/ppt/tags/tag1681.xml" ContentType="application/vnd.openxmlformats-officedocument.presentationml.tags+xml"/>
  <Override PartName="/ppt/tags/tag1682.xml" ContentType="application/vnd.openxmlformats-officedocument.presentationml.tags+xml"/>
  <Override PartName="/ppt/tags/tag1683.xml" ContentType="application/vnd.openxmlformats-officedocument.presentationml.tags+xml"/>
  <Override PartName="/ppt/tags/tag1684.xml" ContentType="application/vnd.openxmlformats-officedocument.presentationml.tags+xml"/>
  <Override PartName="/ppt/tags/tag1685.xml" ContentType="application/vnd.openxmlformats-officedocument.presentationml.tags+xml"/>
  <Override PartName="/ppt/tags/tag1686.xml" ContentType="application/vnd.openxmlformats-officedocument.presentationml.tags+xml"/>
  <Override PartName="/ppt/tags/tag1687.xml" ContentType="application/vnd.openxmlformats-officedocument.presentationml.tags+xml"/>
  <Override PartName="/ppt/tags/tag1688.xml" ContentType="application/vnd.openxmlformats-officedocument.presentationml.tags+xml"/>
  <Override PartName="/ppt/tags/tag1689.xml" ContentType="application/vnd.openxmlformats-officedocument.presentationml.tags+xml"/>
  <Override PartName="/ppt/tags/tag1690.xml" ContentType="application/vnd.openxmlformats-officedocument.presentationml.tags+xml"/>
  <Override PartName="/ppt/tags/tag1691.xml" ContentType="application/vnd.openxmlformats-officedocument.presentationml.tags+xml"/>
  <Override PartName="/ppt/tags/tag1692.xml" ContentType="application/vnd.openxmlformats-officedocument.presentationml.tags+xml"/>
  <Override PartName="/ppt/tags/tag1693.xml" ContentType="application/vnd.openxmlformats-officedocument.presentationml.tags+xml"/>
  <Override PartName="/ppt/tags/tag1694.xml" ContentType="application/vnd.openxmlformats-officedocument.presentationml.tags+xml"/>
  <Override PartName="/ppt/tags/tag1695.xml" ContentType="application/vnd.openxmlformats-officedocument.presentationml.tags+xml"/>
  <Override PartName="/ppt/tags/tag1696.xml" ContentType="application/vnd.openxmlformats-officedocument.presentationml.tags+xml"/>
  <Override PartName="/ppt/tags/tag1697.xml" ContentType="application/vnd.openxmlformats-officedocument.presentationml.tags+xml"/>
  <Override PartName="/ppt/tags/tag1698.xml" ContentType="application/vnd.openxmlformats-officedocument.presentationml.tags+xml"/>
  <Override PartName="/ppt/tags/tag1699.xml" ContentType="application/vnd.openxmlformats-officedocument.presentationml.tags+xml"/>
  <Override PartName="/ppt/tags/tag1700.xml" ContentType="application/vnd.openxmlformats-officedocument.presentationml.tags+xml"/>
  <Override PartName="/ppt/tags/tag1701.xml" ContentType="application/vnd.openxmlformats-officedocument.presentationml.tags+xml"/>
  <Override PartName="/ppt/tags/tag1702.xml" ContentType="application/vnd.openxmlformats-officedocument.presentationml.tags+xml"/>
  <Override PartName="/ppt/tags/tag1703.xml" ContentType="application/vnd.openxmlformats-officedocument.presentationml.tags+xml"/>
  <Override PartName="/ppt/tags/tag1704.xml" ContentType="application/vnd.openxmlformats-officedocument.presentationml.tags+xml"/>
  <Override PartName="/ppt/tags/tag1705.xml" ContentType="application/vnd.openxmlformats-officedocument.presentationml.tags+xml"/>
  <Override PartName="/ppt/tags/tag1706.xml" ContentType="application/vnd.openxmlformats-officedocument.presentationml.tags+xml"/>
  <Override PartName="/ppt/tags/tag1707.xml" ContentType="application/vnd.openxmlformats-officedocument.presentationml.tags+xml"/>
  <Override PartName="/ppt/tags/tag1708.xml" ContentType="application/vnd.openxmlformats-officedocument.presentationml.tags+xml"/>
  <Override PartName="/ppt/tags/tag1709.xml" ContentType="application/vnd.openxmlformats-officedocument.presentationml.tags+xml"/>
  <Override PartName="/ppt/tags/tag1710.xml" ContentType="application/vnd.openxmlformats-officedocument.presentationml.tags+xml"/>
  <Override PartName="/ppt/tags/tag1711.xml" ContentType="application/vnd.openxmlformats-officedocument.presentationml.tags+xml"/>
  <Override PartName="/ppt/tags/tag1712.xml" ContentType="application/vnd.openxmlformats-officedocument.presentationml.tags+xml"/>
  <Override PartName="/ppt/tags/tag1713.xml" ContentType="application/vnd.openxmlformats-officedocument.presentationml.tags+xml"/>
  <Override PartName="/ppt/tags/tag1714.xml" ContentType="application/vnd.openxmlformats-officedocument.presentationml.tags+xml"/>
  <Override PartName="/ppt/tags/tag1715.xml" ContentType="application/vnd.openxmlformats-officedocument.presentationml.tags+xml"/>
  <Override PartName="/ppt/tags/tag1716.xml" ContentType="application/vnd.openxmlformats-officedocument.presentationml.tags+xml"/>
  <Override PartName="/ppt/tags/tag1717.xml" ContentType="application/vnd.openxmlformats-officedocument.presentationml.tags+xml"/>
  <Override PartName="/ppt/tags/tag1718.xml" ContentType="application/vnd.openxmlformats-officedocument.presentationml.tags+xml"/>
  <Override PartName="/ppt/tags/tag1719.xml" ContentType="application/vnd.openxmlformats-officedocument.presentationml.tags+xml"/>
  <Override PartName="/ppt/tags/tag1720.xml" ContentType="application/vnd.openxmlformats-officedocument.presentationml.tags+xml"/>
  <Override PartName="/ppt/tags/tag1721.xml" ContentType="application/vnd.openxmlformats-officedocument.presentationml.tags+xml"/>
  <Override PartName="/ppt/tags/tag1722.xml" ContentType="application/vnd.openxmlformats-officedocument.presentationml.tags+xml"/>
  <Override PartName="/ppt/tags/tag1723.xml" ContentType="application/vnd.openxmlformats-officedocument.presentationml.tags+xml"/>
  <Override PartName="/ppt/tags/tag1724.xml" ContentType="application/vnd.openxmlformats-officedocument.presentationml.tags+xml"/>
  <Override PartName="/ppt/tags/tag1725.xml" ContentType="application/vnd.openxmlformats-officedocument.presentationml.tags+xml"/>
  <Override PartName="/ppt/tags/tag1726.xml" ContentType="application/vnd.openxmlformats-officedocument.presentationml.tags+xml"/>
  <Override PartName="/ppt/tags/tag1727.xml" ContentType="application/vnd.openxmlformats-officedocument.presentationml.tags+xml"/>
  <Override PartName="/ppt/tags/tag1728.xml" ContentType="application/vnd.openxmlformats-officedocument.presentationml.tags+xml"/>
  <Override PartName="/ppt/tags/tag1729.xml" ContentType="application/vnd.openxmlformats-officedocument.presentationml.tags+xml"/>
  <Override PartName="/ppt/tags/tag1730.xml" ContentType="application/vnd.openxmlformats-officedocument.presentationml.tags+xml"/>
  <Override PartName="/ppt/tags/tag1731.xml" ContentType="application/vnd.openxmlformats-officedocument.presentationml.tags+xml"/>
  <Override PartName="/ppt/tags/tag1732.xml" ContentType="application/vnd.openxmlformats-officedocument.presentationml.tags+xml"/>
  <Override PartName="/ppt/tags/tag1733.xml" ContentType="application/vnd.openxmlformats-officedocument.presentationml.tags+xml"/>
  <Override PartName="/ppt/tags/tag1734.xml" ContentType="application/vnd.openxmlformats-officedocument.presentationml.tags+xml"/>
  <Override PartName="/ppt/tags/tag1735.xml" ContentType="application/vnd.openxmlformats-officedocument.presentationml.tags+xml"/>
  <Override PartName="/ppt/tags/tag1736.xml" ContentType="application/vnd.openxmlformats-officedocument.presentationml.tags+xml"/>
  <Override PartName="/ppt/tags/tag1737.xml" ContentType="application/vnd.openxmlformats-officedocument.presentationml.tags+xml"/>
  <Override PartName="/ppt/tags/tag1738.xml" ContentType="application/vnd.openxmlformats-officedocument.presentationml.tags+xml"/>
  <Override PartName="/ppt/tags/tag1739.xml" ContentType="application/vnd.openxmlformats-officedocument.presentationml.tags+xml"/>
  <Override PartName="/ppt/tags/tag1740.xml" ContentType="application/vnd.openxmlformats-officedocument.presentationml.tags+xml"/>
  <Override PartName="/ppt/tags/tag1741.xml" ContentType="application/vnd.openxmlformats-officedocument.presentationml.tags+xml"/>
  <Override PartName="/ppt/tags/tag1742.xml" ContentType="application/vnd.openxmlformats-officedocument.presentationml.tags+xml"/>
  <Override PartName="/ppt/notesSlides/notesSlide6.xml" ContentType="application/vnd.openxmlformats-officedocument.presentationml.notesSlide+xml"/>
  <Override PartName="/ppt/tags/tag1743.xml" ContentType="application/vnd.openxmlformats-officedocument.presentationml.tags+xml"/>
  <Override PartName="/ppt/tags/tag1744.xml" ContentType="application/vnd.openxmlformats-officedocument.presentationml.tags+xml"/>
  <Override PartName="/ppt/tags/tag1745.xml" ContentType="application/vnd.openxmlformats-officedocument.presentationml.tags+xml"/>
  <Override PartName="/ppt/tags/tag1746.xml" ContentType="application/vnd.openxmlformats-officedocument.presentationml.tags+xml"/>
  <Override PartName="/ppt/tags/tag1747.xml" ContentType="application/vnd.openxmlformats-officedocument.presentationml.tags+xml"/>
  <Override PartName="/ppt/tags/tag1748.xml" ContentType="application/vnd.openxmlformats-officedocument.presentationml.tags+xml"/>
  <Override PartName="/ppt/tags/tag1749.xml" ContentType="application/vnd.openxmlformats-officedocument.presentationml.tags+xml"/>
  <Override PartName="/ppt/tags/tag1750.xml" ContentType="application/vnd.openxmlformats-officedocument.presentationml.tags+xml"/>
  <Override PartName="/ppt/tags/tag1751.xml" ContentType="application/vnd.openxmlformats-officedocument.presentationml.tags+xml"/>
  <Override PartName="/ppt/tags/tag1752.xml" ContentType="application/vnd.openxmlformats-officedocument.presentationml.tags+xml"/>
  <Override PartName="/ppt/tags/tag1753.xml" ContentType="application/vnd.openxmlformats-officedocument.presentationml.tags+xml"/>
  <Override PartName="/ppt/tags/tag1754.xml" ContentType="application/vnd.openxmlformats-officedocument.presentationml.tags+xml"/>
  <Override PartName="/ppt/tags/tag1755.xml" ContentType="application/vnd.openxmlformats-officedocument.presentationml.tags+xml"/>
  <Override PartName="/ppt/tags/tag1756.xml" ContentType="application/vnd.openxmlformats-officedocument.presentationml.tags+xml"/>
  <Override PartName="/ppt/tags/tag1757.xml" ContentType="application/vnd.openxmlformats-officedocument.presentationml.tags+xml"/>
  <Override PartName="/ppt/tags/tag1758.xml" ContentType="application/vnd.openxmlformats-officedocument.presentationml.tags+xml"/>
  <Override PartName="/ppt/tags/tag1759.xml" ContentType="application/vnd.openxmlformats-officedocument.presentationml.tags+xml"/>
  <Override PartName="/ppt/tags/tag1760.xml" ContentType="application/vnd.openxmlformats-officedocument.presentationml.tags+xml"/>
  <Override PartName="/ppt/tags/tag1761.xml" ContentType="application/vnd.openxmlformats-officedocument.presentationml.tags+xml"/>
  <Override PartName="/ppt/tags/tag1762.xml" ContentType="application/vnd.openxmlformats-officedocument.presentationml.tags+xml"/>
  <Override PartName="/ppt/tags/tag1763.xml" ContentType="application/vnd.openxmlformats-officedocument.presentationml.tags+xml"/>
  <Override PartName="/ppt/tags/tag1764.xml" ContentType="application/vnd.openxmlformats-officedocument.presentationml.tags+xml"/>
  <Override PartName="/ppt/tags/tag1765.xml" ContentType="application/vnd.openxmlformats-officedocument.presentationml.tags+xml"/>
  <Override PartName="/ppt/tags/tag1766.xml" ContentType="application/vnd.openxmlformats-officedocument.presentationml.tags+xml"/>
  <Override PartName="/ppt/notesSlides/notesSlide7.xml" ContentType="application/vnd.openxmlformats-officedocument.presentationml.notesSlide+xml"/>
  <Override PartName="/ppt/tags/tag1767.xml" ContentType="application/vnd.openxmlformats-officedocument.presentationml.tags+xml"/>
  <Override PartName="/ppt/tags/tag1768.xml" ContentType="application/vnd.openxmlformats-officedocument.presentationml.tags+xml"/>
  <Override PartName="/ppt/tags/tag1769.xml" ContentType="application/vnd.openxmlformats-officedocument.presentationml.tags+xml"/>
  <Override PartName="/ppt/tags/tag1770.xml" ContentType="application/vnd.openxmlformats-officedocument.presentationml.tags+xml"/>
  <Override PartName="/ppt/tags/tag1771.xml" ContentType="application/vnd.openxmlformats-officedocument.presentationml.tags+xml"/>
  <Override PartName="/ppt/tags/tag1772.xml" ContentType="application/vnd.openxmlformats-officedocument.presentationml.tags+xml"/>
  <Override PartName="/ppt/tags/tag1773.xml" ContentType="application/vnd.openxmlformats-officedocument.presentationml.tags+xml"/>
  <Override PartName="/ppt/tags/tag1774.xml" ContentType="application/vnd.openxmlformats-officedocument.presentationml.tags+xml"/>
  <Override PartName="/ppt/tags/tag1775.xml" ContentType="application/vnd.openxmlformats-officedocument.presentationml.tags+xml"/>
  <Override PartName="/ppt/tags/tag1776.xml" ContentType="application/vnd.openxmlformats-officedocument.presentationml.tags+xml"/>
  <Override PartName="/ppt/tags/tag1777.xml" ContentType="application/vnd.openxmlformats-officedocument.presentationml.tags+xml"/>
  <Override PartName="/ppt/tags/tag1778.xml" ContentType="application/vnd.openxmlformats-officedocument.presentationml.tags+xml"/>
  <Override PartName="/ppt/tags/tag1779.xml" ContentType="application/vnd.openxmlformats-officedocument.presentationml.tags+xml"/>
  <Override PartName="/ppt/tags/tag1780.xml" ContentType="application/vnd.openxmlformats-officedocument.presentationml.tags+xml"/>
  <Override PartName="/ppt/tags/tag1781.xml" ContentType="application/vnd.openxmlformats-officedocument.presentationml.tags+xml"/>
  <Override PartName="/ppt/tags/tag1782.xml" ContentType="application/vnd.openxmlformats-officedocument.presentationml.tags+xml"/>
  <Override PartName="/ppt/tags/tag1783.xml" ContentType="application/vnd.openxmlformats-officedocument.presentationml.tags+xml"/>
  <Override PartName="/ppt/tags/tag1784.xml" ContentType="application/vnd.openxmlformats-officedocument.presentationml.tags+xml"/>
  <Override PartName="/ppt/tags/tag1785.xml" ContentType="application/vnd.openxmlformats-officedocument.presentationml.tags+xml"/>
  <Override PartName="/ppt/tags/tag1786.xml" ContentType="application/vnd.openxmlformats-officedocument.presentationml.tags+xml"/>
  <Override PartName="/ppt/tags/tag1787.xml" ContentType="application/vnd.openxmlformats-officedocument.presentationml.tags+xml"/>
  <Override PartName="/ppt/tags/tag1788.xml" ContentType="application/vnd.openxmlformats-officedocument.presentationml.tags+xml"/>
  <Override PartName="/ppt/tags/tag1789.xml" ContentType="application/vnd.openxmlformats-officedocument.presentationml.tags+xml"/>
  <Override PartName="/ppt/notesSlides/notesSlide8.xml" ContentType="application/vnd.openxmlformats-officedocument.presentationml.notesSlide+xml"/>
  <Override PartName="/ppt/tags/tag1790.xml" ContentType="application/vnd.openxmlformats-officedocument.presentationml.tags+xml"/>
  <Override PartName="/ppt/tags/tag1791.xml" ContentType="application/vnd.openxmlformats-officedocument.presentationml.tags+xml"/>
  <Override PartName="/ppt/tags/tag1792.xml" ContentType="application/vnd.openxmlformats-officedocument.presentationml.tags+xml"/>
  <Override PartName="/ppt/tags/tag1793.xml" ContentType="application/vnd.openxmlformats-officedocument.presentationml.tags+xml"/>
  <Override PartName="/ppt/tags/tag1794.xml" ContentType="application/vnd.openxmlformats-officedocument.presentationml.tags+xml"/>
  <Override PartName="/ppt/tags/tag1795.xml" ContentType="application/vnd.openxmlformats-officedocument.presentationml.tags+xml"/>
  <Override PartName="/ppt/tags/tag1796.xml" ContentType="application/vnd.openxmlformats-officedocument.presentationml.tags+xml"/>
  <Override PartName="/ppt/tags/tag1797.xml" ContentType="application/vnd.openxmlformats-officedocument.presentationml.tags+xml"/>
  <Override PartName="/ppt/tags/tag1798.xml" ContentType="application/vnd.openxmlformats-officedocument.presentationml.tags+xml"/>
  <Override PartName="/ppt/tags/tag1799.xml" ContentType="application/vnd.openxmlformats-officedocument.presentationml.tags+xml"/>
  <Override PartName="/ppt/tags/tag1800.xml" ContentType="application/vnd.openxmlformats-officedocument.presentationml.tags+xml"/>
  <Override PartName="/ppt/tags/tag1801.xml" ContentType="application/vnd.openxmlformats-officedocument.presentationml.tags+xml"/>
  <Override PartName="/ppt/tags/tag1802.xml" ContentType="application/vnd.openxmlformats-officedocument.presentationml.tags+xml"/>
  <Override PartName="/ppt/tags/tag1803.xml" ContentType="application/vnd.openxmlformats-officedocument.presentationml.tags+xml"/>
  <Override PartName="/ppt/tags/tag1804.xml" ContentType="application/vnd.openxmlformats-officedocument.presentationml.tags+xml"/>
  <Override PartName="/ppt/tags/tag1805.xml" ContentType="application/vnd.openxmlformats-officedocument.presentationml.tags+xml"/>
  <Override PartName="/ppt/tags/tag1806.xml" ContentType="application/vnd.openxmlformats-officedocument.presentationml.tags+xml"/>
  <Override PartName="/ppt/tags/tag1807.xml" ContentType="application/vnd.openxmlformats-officedocument.presentationml.tags+xml"/>
  <Override PartName="/ppt/tags/tag1808.xml" ContentType="application/vnd.openxmlformats-officedocument.presentationml.tags+xml"/>
  <Override PartName="/ppt/tags/tag1809.xml" ContentType="application/vnd.openxmlformats-officedocument.presentationml.tags+xml"/>
  <Override PartName="/ppt/tags/tag1810.xml" ContentType="application/vnd.openxmlformats-officedocument.presentationml.tags+xml"/>
  <Override PartName="/ppt/tags/tag1811.xml" ContentType="application/vnd.openxmlformats-officedocument.presentationml.tags+xml"/>
  <Override PartName="/ppt/tags/tag1812.xml" ContentType="application/vnd.openxmlformats-officedocument.presentationml.tags+xml"/>
  <Override PartName="/ppt/tags/tag1813.xml" ContentType="application/vnd.openxmlformats-officedocument.presentationml.tags+xml"/>
  <Override PartName="/ppt/tags/tag1814.xml" ContentType="application/vnd.openxmlformats-officedocument.presentationml.tags+xml"/>
  <Override PartName="/ppt/tags/tag1815.xml" ContentType="application/vnd.openxmlformats-officedocument.presentationml.tags+xml"/>
  <Override PartName="/ppt/tags/tag1816.xml" ContentType="application/vnd.openxmlformats-officedocument.presentationml.tags+xml"/>
  <Override PartName="/ppt/tags/tag1817.xml" ContentType="application/vnd.openxmlformats-officedocument.presentationml.tags+xml"/>
  <Override PartName="/ppt/tags/tag1818.xml" ContentType="application/vnd.openxmlformats-officedocument.presentationml.tags+xml"/>
  <Override PartName="/ppt/tags/tag1819.xml" ContentType="application/vnd.openxmlformats-officedocument.presentationml.tags+xml"/>
  <Override PartName="/ppt/tags/tag1820.xml" ContentType="application/vnd.openxmlformats-officedocument.presentationml.tags+xml"/>
  <Override PartName="/ppt/tags/tag1821.xml" ContentType="application/vnd.openxmlformats-officedocument.presentationml.tags+xml"/>
  <Override PartName="/ppt/tags/tag1822.xml" ContentType="application/vnd.openxmlformats-officedocument.presentationml.tags+xml"/>
  <Override PartName="/ppt/tags/tag1823.xml" ContentType="application/vnd.openxmlformats-officedocument.presentationml.tags+xml"/>
  <Override PartName="/ppt/tags/tag1824.xml" ContentType="application/vnd.openxmlformats-officedocument.presentationml.tags+xml"/>
  <Override PartName="/ppt/tags/tag1825.xml" ContentType="application/vnd.openxmlformats-officedocument.presentationml.tags+xml"/>
  <Override PartName="/ppt/tags/tag1826.xml" ContentType="application/vnd.openxmlformats-officedocument.presentationml.tags+xml"/>
  <Override PartName="/ppt/tags/tag1827.xml" ContentType="application/vnd.openxmlformats-officedocument.presentationml.tags+xml"/>
  <Override PartName="/ppt/tags/tag1828.xml" ContentType="application/vnd.openxmlformats-officedocument.presentationml.tags+xml"/>
  <Override PartName="/ppt/tags/tag1829.xml" ContentType="application/vnd.openxmlformats-officedocument.presentationml.tags+xml"/>
  <Override PartName="/ppt/tags/tag1830.xml" ContentType="application/vnd.openxmlformats-officedocument.presentationml.tags+xml"/>
  <Override PartName="/ppt/tags/tag1831.xml" ContentType="application/vnd.openxmlformats-officedocument.presentationml.tags+xml"/>
  <Override PartName="/ppt/notesSlides/notesSlide9.xml" ContentType="application/vnd.openxmlformats-officedocument.presentationml.notesSlide+xml"/>
  <Override PartName="/ppt/tags/tag1832.xml" ContentType="application/vnd.openxmlformats-officedocument.presentationml.tags+xml"/>
  <Override PartName="/ppt/tags/tag1833.xml" ContentType="application/vnd.openxmlformats-officedocument.presentationml.tags+xml"/>
  <Override PartName="/ppt/tags/tag1834.xml" ContentType="application/vnd.openxmlformats-officedocument.presentationml.tags+xml"/>
  <Override PartName="/ppt/tags/tag1835.xml" ContentType="application/vnd.openxmlformats-officedocument.presentationml.tags+xml"/>
  <Override PartName="/ppt/tags/tag1836.xml" ContentType="application/vnd.openxmlformats-officedocument.presentationml.tags+xml"/>
  <Override PartName="/ppt/tags/tag1837.xml" ContentType="application/vnd.openxmlformats-officedocument.presentationml.tags+xml"/>
  <Override PartName="/ppt/tags/tag1838.xml" ContentType="application/vnd.openxmlformats-officedocument.presentationml.tags+xml"/>
  <Override PartName="/ppt/tags/tag1839.xml" ContentType="application/vnd.openxmlformats-officedocument.presentationml.tags+xml"/>
  <Override PartName="/ppt/tags/tag1840.xml" ContentType="application/vnd.openxmlformats-officedocument.presentationml.tags+xml"/>
  <Override PartName="/ppt/tags/tag1841.xml" ContentType="application/vnd.openxmlformats-officedocument.presentationml.tags+xml"/>
  <Override PartName="/ppt/tags/tag1842.xml" ContentType="application/vnd.openxmlformats-officedocument.presentationml.tags+xml"/>
  <Override PartName="/ppt/tags/tag1843.xml" ContentType="application/vnd.openxmlformats-officedocument.presentationml.tags+xml"/>
  <Override PartName="/ppt/tags/tag1844.xml" ContentType="application/vnd.openxmlformats-officedocument.presentationml.tags+xml"/>
  <Override PartName="/ppt/tags/tag1845.xml" ContentType="application/vnd.openxmlformats-officedocument.presentationml.tags+xml"/>
  <Override PartName="/ppt/tags/tag1846.xml" ContentType="application/vnd.openxmlformats-officedocument.presentationml.tags+xml"/>
  <Override PartName="/ppt/tags/tag1847.xml" ContentType="application/vnd.openxmlformats-officedocument.presentationml.tags+xml"/>
  <Override PartName="/ppt/tags/tag1848.xml" ContentType="application/vnd.openxmlformats-officedocument.presentationml.tags+xml"/>
  <Override PartName="/ppt/tags/tag1849.xml" ContentType="application/vnd.openxmlformats-officedocument.presentationml.tags+xml"/>
  <Override PartName="/ppt/tags/tag1850.xml" ContentType="application/vnd.openxmlformats-officedocument.presentationml.tags+xml"/>
  <Override PartName="/ppt/tags/tag1851.xml" ContentType="application/vnd.openxmlformats-officedocument.presentationml.tags+xml"/>
  <Override PartName="/ppt/tags/tag1852.xml" ContentType="application/vnd.openxmlformats-officedocument.presentationml.tags+xml"/>
  <Override PartName="/ppt/tags/tag1853.xml" ContentType="application/vnd.openxmlformats-officedocument.presentationml.tags+xml"/>
  <Override PartName="/ppt/tags/tag1854.xml" ContentType="application/vnd.openxmlformats-officedocument.presentationml.tags+xml"/>
  <Override PartName="/ppt/tags/tag1855.xml" ContentType="application/vnd.openxmlformats-officedocument.presentationml.tags+xml"/>
  <Override PartName="/ppt/tags/tag1856.xml" ContentType="application/vnd.openxmlformats-officedocument.presentationml.tags+xml"/>
  <Override PartName="/ppt/tags/tag1857.xml" ContentType="application/vnd.openxmlformats-officedocument.presentationml.tags+xml"/>
  <Override PartName="/ppt/tags/tag1858.xml" ContentType="application/vnd.openxmlformats-officedocument.presentationml.tags+xml"/>
  <Override PartName="/ppt/tags/tag1859.xml" ContentType="application/vnd.openxmlformats-officedocument.presentationml.tags+xml"/>
  <Override PartName="/ppt/tags/tag1860.xml" ContentType="application/vnd.openxmlformats-officedocument.presentationml.tags+xml"/>
  <Override PartName="/ppt/tags/tag1861.xml" ContentType="application/vnd.openxmlformats-officedocument.presentationml.tags+xml"/>
  <Override PartName="/ppt/tags/tag1862.xml" ContentType="application/vnd.openxmlformats-officedocument.presentationml.tags+xml"/>
  <Override PartName="/ppt/tags/tag1863.xml" ContentType="application/vnd.openxmlformats-officedocument.presentationml.tags+xml"/>
  <Override PartName="/ppt/tags/tag1864.xml" ContentType="application/vnd.openxmlformats-officedocument.presentationml.tags+xml"/>
  <Override PartName="/ppt/tags/tag1865.xml" ContentType="application/vnd.openxmlformats-officedocument.presentationml.tags+xml"/>
  <Override PartName="/ppt/tags/tag1866.xml" ContentType="application/vnd.openxmlformats-officedocument.presentationml.tags+xml"/>
  <Override PartName="/ppt/tags/tag1867.xml" ContentType="application/vnd.openxmlformats-officedocument.presentationml.tags+xml"/>
  <Override PartName="/ppt/tags/tag1868.xml" ContentType="application/vnd.openxmlformats-officedocument.presentationml.tags+xml"/>
  <Override PartName="/ppt/tags/tag1869.xml" ContentType="application/vnd.openxmlformats-officedocument.presentationml.tags+xml"/>
  <Override PartName="/ppt/tags/tag1870.xml" ContentType="application/vnd.openxmlformats-officedocument.presentationml.tags+xml"/>
  <Override PartName="/ppt/tags/tag1871.xml" ContentType="application/vnd.openxmlformats-officedocument.presentationml.tags+xml"/>
  <Override PartName="/ppt/tags/tag1872.xml" ContentType="application/vnd.openxmlformats-officedocument.presentationml.tags+xml"/>
  <Override PartName="/ppt/tags/tag1873.xml" ContentType="application/vnd.openxmlformats-officedocument.presentationml.tags+xml"/>
  <Override PartName="/ppt/tags/tag1874.xml" ContentType="application/vnd.openxmlformats-officedocument.presentationml.tags+xml"/>
  <Override PartName="/ppt/tags/tag1875.xml" ContentType="application/vnd.openxmlformats-officedocument.presentationml.tags+xml"/>
  <Override PartName="/ppt/tags/tag1876.xml" ContentType="application/vnd.openxmlformats-officedocument.presentationml.tags+xml"/>
  <Override PartName="/ppt/tags/tag1877.xml" ContentType="application/vnd.openxmlformats-officedocument.presentationml.tags+xml"/>
  <Override PartName="/ppt/tags/tag1878.xml" ContentType="application/vnd.openxmlformats-officedocument.presentationml.tags+xml"/>
  <Override PartName="/ppt/tags/tag1879.xml" ContentType="application/vnd.openxmlformats-officedocument.presentationml.tags+xml"/>
  <Override PartName="/ppt/tags/tag1880.xml" ContentType="application/vnd.openxmlformats-officedocument.presentationml.tags+xml"/>
  <Override PartName="/ppt/tags/tag1881.xml" ContentType="application/vnd.openxmlformats-officedocument.presentationml.tags+xml"/>
  <Override PartName="/ppt/tags/tag1882.xml" ContentType="application/vnd.openxmlformats-officedocument.presentationml.tags+xml"/>
  <Override PartName="/ppt/tags/tag1883.xml" ContentType="application/vnd.openxmlformats-officedocument.presentationml.tags+xml"/>
  <Override PartName="/ppt/tags/tag1884.xml" ContentType="application/vnd.openxmlformats-officedocument.presentationml.tags+xml"/>
  <Override PartName="/ppt/tags/tag1885.xml" ContentType="application/vnd.openxmlformats-officedocument.presentationml.tags+xml"/>
  <Override PartName="/ppt/tags/tag1886.xml" ContentType="application/vnd.openxmlformats-officedocument.presentationml.tags+xml"/>
  <Override PartName="/ppt/tags/tag1887.xml" ContentType="application/vnd.openxmlformats-officedocument.presentationml.tags+xml"/>
  <Override PartName="/ppt/tags/tag1888.xml" ContentType="application/vnd.openxmlformats-officedocument.presentationml.tags+xml"/>
  <Override PartName="/ppt/tags/tag1889.xml" ContentType="application/vnd.openxmlformats-officedocument.presentationml.tags+xml"/>
  <Override PartName="/ppt/tags/tag1890.xml" ContentType="application/vnd.openxmlformats-officedocument.presentationml.tags+xml"/>
  <Override PartName="/ppt/tags/tag1891.xml" ContentType="application/vnd.openxmlformats-officedocument.presentationml.tags+xml"/>
  <Override PartName="/ppt/tags/tag1892.xml" ContentType="application/vnd.openxmlformats-officedocument.presentationml.tags+xml"/>
  <Override PartName="/ppt/notesSlides/notesSlide10.xml" ContentType="application/vnd.openxmlformats-officedocument.presentationml.notesSlide+xml"/>
  <Override PartName="/ppt/tags/tag1893.xml" ContentType="application/vnd.openxmlformats-officedocument.presentationml.tags+xml"/>
  <Override PartName="/ppt/tags/tag1894.xml" ContentType="application/vnd.openxmlformats-officedocument.presentationml.tags+xml"/>
  <Override PartName="/ppt/tags/tag1895.xml" ContentType="application/vnd.openxmlformats-officedocument.presentationml.tags+xml"/>
  <Override PartName="/ppt/tags/tag1896.xml" ContentType="application/vnd.openxmlformats-officedocument.presentationml.tags+xml"/>
  <Override PartName="/ppt/tags/tag1897.xml" ContentType="application/vnd.openxmlformats-officedocument.presentationml.tags+xml"/>
  <Override PartName="/ppt/tags/tag1898.xml" ContentType="application/vnd.openxmlformats-officedocument.presentationml.tags+xml"/>
  <Override PartName="/ppt/tags/tag1899.xml" ContentType="application/vnd.openxmlformats-officedocument.presentationml.tags+xml"/>
  <Override PartName="/ppt/tags/tag1900.xml" ContentType="application/vnd.openxmlformats-officedocument.presentationml.tags+xml"/>
  <Override PartName="/ppt/tags/tag1901.xml" ContentType="application/vnd.openxmlformats-officedocument.presentationml.tags+xml"/>
  <Override PartName="/ppt/tags/tag1902.xml" ContentType="application/vnd.openxmlformats-officedocument.presentationml.tags+xml"/>
  <Override PartName="/ppt/tags/tag1903.xml" ContentType="application/vnd.openxmlformats-officedocument.presentationml.tags+xml"/>
  <Override PartName="/ppt/tags/tag1904.xml" ContentType="application/vnd.openxmlformats-officedocument.presentationml.tags+xml"/>
  <Override PartName="/ppt/tags/tag1905.xml" ContentType="application/vnd.openxmlformats-officedocument.presentationml.tags+xml"/>
  <Override PartName="/ppt/tags/tag1906.xml" ContentType="application/vnd.openxmlformats-officedocument.presentationml.tags+xml"/>
  <Override PartName="/ppt/tags/tag1907.xml" ContentType="application/vnd.openxmlformats-officedocument.presentationml.tags+xml"/>
  <Override PartName="/ppt/notesSlides/notesSlide11.xml" ContentType="application/vnd.openxmlformats-officedocument.presentationml.notesSlide+xml"/>
  <Override PartName="/ppt/tags/tag1908.xml" ContentType="application/vnd.openxmlformats-officedocument.presentationml.tags+xml"/>
  <Override PartName="/ppt/tags/tag1909.xml" ContentType="application/vnd.openxmlformats-officedocument.presentationml.tags+xml"/>
  <Override PartName="/ppt/tags/tag1910.xml" ContentType="application/vnd.openxmlformats-officedocument.presentationml.tags+xml"/>
  <Override PartName="/ppt/tags/tag1911.xml" ContentType="application/vnd.openxmlformats-officedocument.presentationml.tags+xml"/>
  <Override PartName="/ppt/tags/tag1912.xml" ContentType="application/vnd.openxmlformats-officedocument.presentationml.tags+xml"/>
  <Override PartName="/ppt/tags/tag1913.xml" ContentType="application/vnd.openxmlformats-officedocument.presentationml.tags+xml"/>
  <Override PartName="/ppt/tags/tag1914.xml" ContentType="application/vnd.openxmlformats-officedocument.presentationml.tags+xml"/>
  <Override PartName="/ppt/tags/tag1915.xml" ContentType="application/vnd.openxmlformats-officedocument.presentationml.tags+xml"/>
  <Override PartName="/ppt/tags/tag1916.xml" ContentType="application/vnd.openxmlformats-officedocument.presentationml.tags+xml"/>
  <Override PartName="/ppt/tags/tag1917.xml" ContentType="application/vnd.openxmlformats-officedocument.presentationml.tags+xml"/>
  <Override PartName="/ppt/tags/tag1918.xml" ContentType="application/vnd.openxmlformats-officedocument.presentationml.tags+xml"/>
  <Override PartName="/ppt/tags/tag1919.xml" ContentType="application/vnd.openxmlformats-officedocument.presentationml.tags+xml"/>
  <Override PartName="/ppt/tags/tag1920.xml" ContentType="application/vnd.openxmlformats-officedocument.presentationml.tags+xml"/>
  <Override PartName="/ppt/tags/tag1921.xml" ContentType="application/vnd.openxmlformats-officedocument.presentationml.tags+xml"/>
  <Override PartName="/ppt/tags/tag1922.xml" ContentType="application/vnd.openxmlformats-officedocument.presentationml.tags+xml"/>
  <Override PartName="/ppt/tags/tag1923.xml" ContentType="application/vnd.openxmlformats-officedocument.presentationml.tags+xml"/>
  <Override PartName="/ppt/tags/tag1924.xml" ContentType="application/vnd.openxmlformats-officedocument.presentationml.tags+xml"/>
  <Override PartName="/ppt/tags/tag1925.xml" ContentType="application/vnd.openxmlformats-officedocument.presentationml.tags+xml"/>
  <Override PartName="/ppt/tags/tag1926.xml" ContentType="application/vnd.openxmlformats-officedocument.presentationml.tags+xml"/>
  <Override PartName="/ppt/tags/tag1927.xml" ContentType="application/vnd.openxmlformats-officedocument.presentationml.tags+xml"/>
  <Override PartName="/ppt/tags/tag1928.xml" ContentType="application/vnd.openxmlformats-officedocument.presentationml.tags+xml"/>
  <Override PartName="/ppt/tags/tag1929.xml" ContentType="application/vnd.openxmlformats-officedocument.presentationml.tags+xml"/>
  <Override PartName="/ppt/tags/tag1930.xml" ContentType="application/vnd.openxmlformats-officedocument.presentationml.tags+xml"/>
  <Override PartName="/ppt/tags/tag1931.xml" ContentType="application/vnd.openxmlformats-officedocument.presentationml.tags+xml"/>
  <Override PartName="/ppt/tags/tag1932.xml" ContentType="application/vnd.openxmlformats-officedocument.presentationml.tags+xml"/>
  <Override PartName="/ppt/tags/tag1933.xml" ContentType="application/vnd.openxmlformats-officedocument.presentationml.tags+xml"/>
  <Override PartName="/ppt/tags/tag1934.xml" ContentType="application/vnd.openxmlformats-officedocument.presentationml.tags+xml"/>
  <Override PartName="/ppt/notesSlides/notesSlide12.xml" ContentType="application/vnd.openxmlformats-officedocument.presentationml.notesSlide+xml"/>
  <Override PartName="/ppt/tags/tag1935.xml" ContentType="application/vnd.openxmlformats-officedocument.presentationml.tags+xml"/>
  <Override PartName="/ppt/tags/tag1936.xml" ContentType="application/vnd.openxmlformats-officedocument.presentationml.tags+xml"/>
  <Override PartName="/ppt/tags/tag1937.xml" ContentType="application/vnd.openxmlformats-officedocument.presentationml.tags+xml"/>
  <Override PartName="/ppt/tags/tag1938.xml" ContentType="application/vnd.openxmlformats-officedocument.presentationml.tags+xml"/>
  <Override PartName="/ppt/tags/tag1939.xml" ContentType="application/vnd.openxmlformats-officedocument.presentationml.tags+xml"/>
  <Override PartName="/ppt/tags/tag1940.xml" ContentType="application/vnd.openxmlformats-officedocument.presentationml.tags+xml"/>
  <Override PartName="/ppt/tags/tag1941.xml" ContentType="application/vnd.openxmlformats-officedocument.presentationml.tags+xml"/>
  <Override PartName="/ppt/tags/tag1942.xml" ContentType="application/vnd.openxmlformats-officedocument.presentationml.tags+xml"/>
  <Override PartName="/ppt/tags/tag1943.xml" ContentType="application/vnd.openxmlformats-officedocument.presentationml.tags+xml"/>
  <Override PartName="/ppt/tags/tag1944.xml" ContentType="application/vnd.openxmlformats-officedocument.presentationml.tags+xml"/>
  <Override PartName="/ppt/tags/tag1945.xml" ContentType="application/vnd.openxmlformats-officedocument.presentationml.tags+xml"/>
  <Override PartName="/ppt/tags/tag1946.xml" ContentType="application/vnd.openxmlformats-officedocument.presentationml.tags+xml"/>
  <Override PartName="/ppt/tags/tag1947.xml" ContentType="application/vnd.openxmlformats-officedocument.presentationml.tags+xml"/>
  <Override PartName="/ppt/tags/tag1948.xml" ContentType="application/vnd.openxmlformats-officedocument.presentationml.tags+xml"/>
  <Override PartName="/ppt/tags/tag1949.xml" ContentType="application/vnd.openxmlformats-officedocument.presentationml.tags+xml"/>
  <Override PartName="/ppt/tags/tag1950.xml" ContentType="application/vnd.openxmlformats-officedocument.presentationml.tags+xml"/>
  <Override PartName="/ppt/tags/tag1951.xml" ContentType="application/vnd.openxmlformats-officedocument.presentationml.tags+xml"/>
  <Override PartName="/ppt/tags/tag1952.xml" ContentType="application/vnd.openxmlformats-officedocument.presentationml.tags+xml"/>
  <Override PartName="/ppt/notesSlides/notesSlide13.xml" ContentType="application/vnd.openxmlformats-officedocument.presentationml.notesSlide+xml"/>
  <Override PartName="/ppt/tags/tag1953.xml" ContentType="application/vnd.openxmlformats-officedocument.presentationml.tags+xml"/>
  <Override PartName="/ppt/tags/tag1954.xml" ContentType="application/vnd.openxmlformats-officedocument.presentationml.tags+xml"/>
  <Override PartName="/ppt/tags/tag1955.xml" ContentType="application/vnd.openxmlformats-officedocument.presentationml.tags+xml"/>
  <Override PartName="/ppt/tags/tag1956.xml" ContentType="application/vnd.openxmlformats-officedocument.presentationml.tags+xml"/>
  <Override PartName="/ppt/tags/tag1957.xml" ContentType="application/vnd.openxmlformats-officedocument.presentationml.tags+xml"/>
  <Override PartName="/ppt/tags/tag1958.xml" ContentType="application/vnd.openxmlformats-officedocument.presentationml.tags+xml"/>
  <Override PartName="/ppt/tags/tag1959.xml" ContentType="application/vnd.openxmlformats-officedocument.presentationml.tags+xml"/>
  <Override PartName="/ppt/tags/tag1960.xml" ContentType="application/vnd.openxmlformats-officedocument.presentationml.tags+xml"/>
  <Override PartName="/ppt/tags/tag1961.xml" ContentType="application/vnd.openxmlformats-officedocument.presentationml.tags+xml"/>
  <Override PartName="/ppt/tags/tag1962.xml" ContentType="application/vnd.openxmlformats-officedocument.presentationml.tags+xml"/>
  <Override PartName="/ppt/tags/tag1963.xml" ContentType="application/vnd.openxmlformats-officedocument.presentationml.tags+xml"/>
  <Override PartName="/ppt/tags/tag1964.xml" ContentType="application/vnd.openxmlformats-officedocument.presentationml.tags+xml"/>
  <Override PartName="/ppt/tags/tag1965.xml" ContentType="application/vnd.openxmlformats-officedocument.presentationml.tags+xml"/>
  <Override PartName="/ppt/tags/tag1966.xml" ContentType="application/vnd.openxmlformats-officedocument.presentationml.tags+xml"/>
  <Override PartName="/ppt/tags/tag1967.xml" ContentType="application/vnd.openxmlformats-officedocument.presentationml.tags+xml"/>
  <Override PartName="/ppt/tags/tag1968.xml" ContentType="application/vnd.openxmlformats-officedocument.presentationml.tags+xml"/>
  <Override PartName="/ppt/tags/tag1969.xml" ContentType="application/vnd.openxmlformats-officedocument.presentationml.tags+xml"/>
  <Override PartName="/ppt/tags/tag1970.xml" ContentType="application/vnd.openxmlformats-officedocument.presentationml.tags+xml"/>
  <Override PartName="/ppt/tags/tag1971.xml" ContentType="application/vnd.openxmlformats-officedocument.presentationml.tags+xml"/>
  <Override PartName="/ppt/tags/tag1972.xml" ContentType="application/vnd.openxmlformats-officedocument.presentationml.tags+xml"/>
  <Override PartName="/ppt/tags/tag1973.xml" ContentType="application/vnd.openxmlformats-officedocument.presentationml.tags+xml"/>
  <Override PartName="/ppt/tags/tag1974.xml" ContentType="application/vnd.openxmlformats-officedocument.presentationml.tags+xml"/>
  <Override PartName="/ppt/tags/tag1975.xml" ContentType="application/vnd.openxmlformats-officedocument.presentationml.tags+xml"/>
  <Override PartName="/ppt/tags/tag1976.xml" ContentType="application/vnd.openxmlformats-officedocument.presentationml.tags+xml"/>
  <Override PartName="/ppt/tags/tag1977.xml" ContentType="application/vnd.openxmlformats-officedocument.presentationml.tags+xml"/>
  <Override PartName="/ppt/tags/tag1978.xml" ContentType="application/vnd.openxmlformats-officedocument.presentationml.tags+xml"/>
  <Override PartName="/ppt/tags/tag1979.xml" ContentType="application/vnd.openxmlformats-officedocument.presentationml.tags+xml"/>
  <Override PartName="/ppt/tags/tag1980.xml" ContentType="application/vnd.openxmlformats-officedocument.presentationml.tags+xml"/>
  <Override PartName="/ppt/tags/tag1981.xml" ContentType="application/vnd.openxmlformats-officedocument.presentationml.tags+xml"/>
  <Override PartName="/ppt/tags/tag1982.xml" ContentType="application/vnd.openxmlformats-officedocument.presentationml.tags+xml"/>
  <Override PartName="/ppt/tags/tag1983.xml" ContentType="application/vnd.openxmlformats-officedocument.presentationml.tags+xml"/>
  <Override PartName="/ppt/tags/tag1984.xml" ContentType="application/vnd.openxmlformats-officedocument.presentationml.tags+xml"/>
  <Override PartName="/ppt/tags/tag1985.xml" ContentType="application/vnd.openxmlformats-officedocument.presentationml.tags+xml"/>
  <Override PartName="/ppt/tags/tag1986.xml" ContentType="application/vnd.openxmlformats-officedocument.presentationml.tags+xml"/>
  <Override PartName="/ppt/tags/tag1987.xml" ContentType="application/vnd.openxmlformats-officedocument.presentationml.tags+xml"/>
  <Override PartName="/ppt/tags/tag1988.xml" ContentType="application/vnd.openxmlformats-officedocument.presentationml.tags+xml"/>
  <Override PartName="/ppt/tags/tag1989.xml" ContentType="application/vnd.openxmlformats-officedocument.presentationml.tags+xml"/>
  <Override PartName="/ppt/tags/tag1990.xml" ContentType="application/vnd.openxmlformats-officedocument.presentationml.tags+xml"/>
  <Override PartName="/ppt/tags/tag1991.xml" ContentType="application/vnd.openxmlformats-officedocument.presentationml.tags+xml"/>
  <Override PartName="/ppt/tags/tag1992.xml" ContentType="application/vnd.openxmlformats-officedocument.presentationml.tags+xml"/>
  <Override PartName="/ppt/tags/tag1993.xml" ContentType="application/vnd.openxmlformats-officedocument.presentationml.tags+xml"/>
  <Override PartName="/ppt/tags/tag1994.xml" ContentType="application/vnd.openxmlformats-officedocument.presentationml.tags+xml"/>
  <Override PartName="/ppt/tags/tag1995.xml" ContentType="application/vnd.openxmlformats-officedocument.presentationml.tags+xml"/>
  <Override PartName="/ppt/tags/tag1996.xml" ContentType="application/vnd.openxmlformats-officedocument.presentationml.tags+xml"/>
  <Override PartName="/ppt/tags/tag1997.xml" ContentType="application/vnd.openxmlformats-officedocument.presentationml.tags+xml"/>
  <Override PartName="/ppt/tags/tag1998.xml" ContentType="application/vnd.openxmlformats-officedocument.presentationml.tags+xml"/>
  <Override PartName="/ppt/tags/tag1999.xml" ContentType="application/vnd.openxmlformats-officedocument.presentationml.tags+xml"/>
  <Override PartName="/ppt/tags/tag2000.xml" ContentType="application/vnd.openxmlformats-officedocument.presentationml.tags+xml"/>
  <Override PartName="/ppt/tags/tag2001.xml" ContentType="application/vnd.openxmlformats-officedocument.presentationml.tags+xml"/>
  <Override PartName="/ppt/tags/tag2002.xml" ContentType="application/vnd.openxmlformats-officedocument.presentationml.tags+xml"/>
  <Override PartName="/ppt/tags/tag2003.xml" ContentType="application/vnd.openxmlformats-officedocument.presentationml.tags+xml"/>
  <Override PartName="/ppt/tags/tag2004.xml" ContentType="application/vnd.openxmlformats-officedocument.presentationml.tags+xml"/>
  <Override PartName="/ppt/tags/tag2005.xml" ContentType="application/vnd.openxmlformats-officedocument.presentationml.tags+xml"/>
  <Override PartName="/ppt/tags/tag2006.xml" ContentType="application/vnd.openxmlformats-officedocument.presentationml.tags+xml"/>
  <Override PartName="/ppt/tags/tag2007.xml" ContentType="application/vnd.openxmlformats-officedocument.presentationml.tags+xml"/>
  <Override PartName="/ppt/tags/tag2008.xml" ContentType="application/vnd.openxmlformats-officedocument.presentationml.tags+xml"/>
  <Override PartName="/ppt/tags/tag2009.xml" ContentType="application/vnd.openxmlformats-officedocument.presentationml.tags+xml"/>
  <Override PartName="/ppt/tags/tag2010.xml" ContentType="application/vnd.openxmlformats-officedocument.presentationml.tags+xml"/>
  <Override PartName="/ppt/tags/tag2011.xml" ContentType="application/vnd.openxmlformats-officedocument.presentationml.tags+xml"/>
  <Override PartName="/ppt/tags/tag2012.xml" ContentType="application/vnd.openxmlformats-officedocument.presentationml.tags+xml"/>
  <Override PartName="/ppt/tags/tag2013.xml" ContentType="application/vnd.openxmlformats-officedocument.presentationml.tags+xml"/>
  <Override PartName="/ppt/tags/tag2014.xml" ContentType="application/vnd.openxmlformats-officedocument.presentationml.tags+xml"/>
  <Override PartName="/ppt/tags/tag2015.xml" ContentType="application/vnd.openxmlformats-officedocument.presentationml.tags+xml"/>
  <Override PartName="/ppt/tags/tag2016.xml" ContentType="application/vnd.openxmlformats-officedocument.presentationml.tags+xml"/>
  <Override PartName="/ppt/tags/tag2017.xml" ContentType="application/vnd.openxmlformats-officedocument.presentationml.tags+xml"/>
  <Override PartName="/ppt/tags/tag2018.xml" ContentType="application/vnd.openxmlformats-officedocument.presentationml.tags+xml"/>
  <Override PartName="/ppt/tags/tag2019.xml" ContentType="application/vnd.openxmlformats-officedocument.presentationml.tags+xml"/>
  <Override PartName="/ppt/tags/tag2020.xml" ContentType="application/vnd.openxmlformats-officedocument.presentationml.tags+xml"/>
  <Override PartName="/ppt/tags/tag2021.xml" ContentType="application/vnd.openxmlformats-officedocument.presentationml.tags+xml"/>
  <Override PartName="/ppt/tags/tag2022.xml" ContentType="application/vnd.openxmlformats-officedocument.presentationml.tags+xml"/>
  <Override PartName="/ppt/tags/tag2023.xml" ContentType="application/vnd.openxmlformats-officedocument.presentationml.tags+xml"/>
  <Override PartName="/ppt/tags/tag2024.xml" ContentType="application/vnd.openxmlformats-officedocument.presentationml.tags+xml"/>
  <Override PartName="/ppt/tags/tag2025.xml" ContentType="application/vnd.openxmlformats-officedocument.presentationml.tags+xml"/>
  <Override PartName="/ppt/tags/tag2026.xml" ContentType="application/vnd.openxmlformats-officedocument.presentationml.tags+xml"/>
  <Override PartName="/ppt/tags/tag2027.xml" ContentType="application/vnd.openxmlformats-officedocument.presentationml.tags+xml"/>
  <Override PartName="/ppt/tags/tag2028.xml" ContentType="application/vnd.openxmlformats-officedocument.presentationml.tags+xml"/>
  <Override PartName="/ppt/tags/tag2029.xml" ContentType="application/vnd.openxmlformats-officedocument.presentationml.tags+xml"/>
  <Override PartName="/ppt/tags/tag2030.xml" ContentType="application/vnd.openxmlformats-officedocument.presentationml.tags+xml"/>
  <Override PartName="/ppt/tags/tag2031.xml" ContentType="application/vnd.openxmlformats-officedocument.presentationml.tags+xml"/>
  <Override PartName="/ppt/tags/tag2032.xml" ContentType="application/vnd.openxmlformats-officedocument.presentationml.tags+xml"/>
  <Override PartName="/ppt/tags/tag2033.xml" ContentType="application/vnd.openxmlformats-officedocument.presentationml.tags+xml"/>
  <Override PartName="/ppt/tags/tag2034.xml" ContentType="application/vnd.openxmlformats-officedocument.presentationml.tags+xml"/>
  <Override PartName="/ppt/tags/tag2035.xml" ContentType="application/vnd.openxmlformats-officedocument.presentationml.tags+xml"/>
  <Override PartName="/ppt/tags/tag2036.xml" ContentType="application/vnd.openxmlformats-officedocument.presentationml.tags+xml"/>
  <Override PartName="/ppt/tags/tag2037.xml" ContentType="application/vnd.openxmlformats-officedocument.presentationml.tags+xml"/>
  <Override PartName="/ppt/tags/tag2038.xml" ContentType="application/vnd.openxmlformats-officedocument.presentationml.tags+xml"/>
  <Override PartName="/ppt/tags/tag2039.xml" ContentType="application/vnd.openxmlformats-officedocument.presentationml.tags+xml"/>
  <Override PartName="/ppt/tags/tag2040.xml" ContentType="application/vnd.openxmlformats-officedocument.presentationml.tags+xml"/>
  <Override PartName="/ppt/tags/tag2041.xml" ContentType="application/vnd.openxmlformats-officedocument.presentationml.tags+xml"/>
  <Override PartName="/ppt/tags/tag2042.xml" ContentType="application/vnd.openxmlformats-officedocument.presentationml.tags+xml"/>
  <Override PartName="/ppt/tags/tag2043.xml" ContentType="application/vnd.openxmlformats-officedocument.presentationml.tags+xml"/>
  <Override PartName="/ppt/tags/tag2044.xml" ContentType="application/vnd.openxmlformats-officedocument.presentationml.tags+xml"/>
  <Override PartName="/ppt/tags/tag2045.xml" ContentType="application/vnd.openxmlformats-officedocument.presentationml.tags+xml"/>
  <Override PartName="/ppt/tags/tag2046.xml" ContentType="application/vnd.openxmlformats-officedocument.presentationml.tags+xml"/>
  <Override PartName="/ppt/tags/tag2047.xml" ContentType="application/vnd.openxmlformats-officedocument.presentationml.tags+xml"/>
  <Override PartName="/ppt/tags/tag2048.xml" ContentType="application/vnd.openxmlformats-officedocument.presentationml.tags+xml"/>
  <Override PartName="/ppt/tags/tag2049.xml" ContentType="application/vnd.openxmlformats-officedocument.presentationml.tags+xml"/>
  <Override PartName="/ppt/tags/tag2050.xml" ContentType="application/vnd.openxmlformats-officedocument.presentationml.tags+xml"/>
  <Override PartName="/ppt/tags/tag2051.xml" ContentType="application/vnd.openxmlformats-officedocument.presentationml.tags+xml"/>
  <Override PartName="/ppt/tags/tag2052.xml" ContentType="application/vnd.openxmlformats-officedocument.presentationml.tags+xml"/>
  <Override PartName="/ppt/tags/tag2053.xml" ContentType="application/vnd.openxmlformats-officedocument.presentationml.tags+xml"/>
  <Override PartName="/ppt/tags/tag2054.xml" ContentType="application/vnd.openxmlformats-officedocument.presentationml.tags+xml"/>
  <Override PartName="/ppt/tags/tag2055.xml" ContentType="application/vnd.openxmlformats-officedocument.presentationml.tags+xml"/>
  <Override PartName="/ppt/tags/tag2056.xml" ContentType="application/vnd.openxmlformats-officedocument.presentationml.tags+xml"/>
  <Override PartName="/ppt/tags/tag2057.xml" ContentType="application/vnd.openxmlformats-officedocument.presentationml.tags+xml"/>
  <Override PartName="/ppt/notesSlides/notesSlide14.xml" ContentType="application/vnd.openxmlformats-officedocument.presentationml.notesSlide+xml"/>
  <Override PartName="/ppt/tags/tag2058.xml" ContentType="application/vnd.openxmlformats-officedocument.presentationml.tags+xml"/>
  <Override PartName="/ppt/tags/tag2059.xml" ContentType="application/vnd.openxmlformats-officedocument.presentationml.tags+xml"/>
  <Override PartName="/ppt/tags/tag2060.xml" ContentType="application/vnd.openxmlformats-officedocument.presentationml.tags+xml"/>
  <Override PartName="/ppt/tags/tag2061.xml" ContentType="application/vnd.openxmlformats-officedocument.presentationml.tags+xml"/>
  <Override PartName="/ppt/tags/tag2062.xml" ContentType="application/vnd.openxmlformats-officedocument.presentationml.tags+xml"/>
  <Override PartName="/ppt/tags/tag2063.xml" ContentType="application/vnd.openxmlformats-officedocument.presentationml.tags+xml"/>
  <Override PartName="/ppt/tags/tag2064.xml" ContentType="application/vnd.openxmlformats-officedocument.presentationml.tags+xml"/>
  <Override PartName="/ppt/tags/tag2065.xml" ContentType="application/vnd.openxmlformats-officedocument.presentationml.tags+xml"/>
  <Override PartName="/ppt/tags/tag2066.xml" ContentType="application/vnd.openxmlformats-officedocument.presentationml.tags+xml"/>
  <Override PartName="/ppt/tags/tag2067.xml" ContentType="application/vnd.openxmlformats-officedocument.presentationml.tags+xml"/>
  <Override PartName="/ppt/notesSlides/notesSlide15.xml" ContentType="application/vnd.openxmlformats-officedocument.presentationml.notesSlide+xml"/>
  <Override PartName="/ppt/tags/tag2068.xml" ContentType="application/vnd.openxmlformats-officedocument.presentationml.tags+xml"/>
  <Override PartName="/ppt/tags/tag2069.xml" ContentType="application/vnd.openxmlformats-officedocument.presentationml.tags+xml"/>
  <Override PartName="/ppt/tags/tag2070.xml" ContentType="application/vnd.openxmlformats-officedocument.presentationml.tags+xml"/>
  <Override PartName="/ppt/tags/tag2071.xml" ContentType="application/vnd.openxmlformats-officedocument.presentationml.tags+xml"/>
  <Override PartName="/ppt/tags/tag2072.xml" ContentType="application/vnd.openxmlformats-officedocument.presentationml.tags+xml"/>
  <Override PartName="/ppt/tags/tag2073.xml" ContentType="application/vnd.openxmlformats-officedocument.presentationml.tags+xml"/>
  <Override PartName="/ppt/notesSlides/notesSlide16.xml" ContentType="application/vnd.openxmlformats-officedocument.presentationml.notesSlide+xml"/>
  <Override PartName="/ppt/tags/tag2074.xml" ContentType="application/vnd.openxmlformats-officedocument.presentationml.tags+xml"/>
  <Override PartName="/ppt/tags/tag2075.xml" ContentType="application/vnd.openxmlformats-officedocument.presentationml.tags+xml"/>
  <Override PartName="/ppt/tags/tag2076.xml" ContentType="application/vnd.openxmlformats-officedocument.presentationml.tags+xml"/>
  <Override PartName="/ppt/tags/tag2077.xml" ContentType="application/vnd.openxmlformats-officedocument.presentationml.tags+xml"/>
  <Override PartName="/ppt/tags/tag2078.xml" ContentType="application/vnd.openxmlformats-officedocument.presentationml.tags+xml"/>
  <Override PartName="/ppt/notesSlides/notesSlide17.xml" ContentType="application/vnd.openxmlformats-officedocument.presentationml.notesSlide+xml"/>
  <Override PartName="/ppt/tags/tag2079.xml" ContentType="application/vnd.openxmlformats-officedocument.presentationml.tags+xml"/>
  <Override PartName="/ppt/tags/tag2080.xml" ContentType="application/vnd.openxmlformats-officedocument.presentationml.tags+xml"/>
  <Override PartName="/ppt/tags/tag2081.xml" ContentType="application/vnd.openxmlformats-officedocument.presentationml.tags+xml"/>
  <Override PartName="/ppt/tags/tag2082.xml" ContentType="application/vnd.openxmlformats-officedocument.presentationml.tags+xml"/>
  <Override PartName="/ppt/tags/tag2083.xml" ContentType="application/vnd.openxmlformats-officedocument.presentationml.tags+xml"/>
  <Override PartName="/ppt/tags/tag2084.xml" ContentType="application/vnd.openxmlformats-officedocument.presentationml.tags+xml"/>
  <Override PartName="/ppt/tags/tag2085.xml" ContentType="application/vnd.openxmlformats-officedocument.presentationml.tags+xml"/>
  <Override PartName="/ppt/tags/tag2086.xml" ContentType="application/vnd.openxmlformats-officedocument.presentationml.tags+xml"/>
  <Override PartName="/ppt/tags/tag2087.xml" ContentType="application/vnd.openxmlformats-officedocument.presentationml.tags+xml"/>
  <Override PartName="/ppt/tags/tag2088.xml" ContentType="application/vnd.openxmlformats-officedocument.presentationml.tags+xml"/>
  <Override PartName="/ppt/tags/tag2089.xml" ContentType="application/vnd.openxmlformats-officedocument.presentationml.tags+xml"/>
  <Override PartName="/ppt/tags/tag2090.xml" ContentType="application/vnd.openxmlformats-officedocument.presentationml.tags+xml"/>
  <Override PartName="/ppt/tags/tag2091.xml" ContentType="application/vnd.openxmlformats-officedocument.presentationml.tags+xml"/>
  <Override PartName="/ppt/tags/tag2092.xml" ContentType="application/vnd.openxmlformats-officedocument.presentationml.tags+xml"/>
  <Override PartName="/ppt/tags/tag2093.xml" ContentType="application/vnd.openxmlformats-officedocument.presentationml.tags+xml"/>
  <Override PartName="/ppt/tags/tag2094.xml" ContentType="application/vnd.openxmlformats-officedocument.presentationml.tags+xml"/>
  <Override PartName="/ppt/tags/tag2095.xml" ContentType="application/vnd.openxmlformats-officedocument.presentationml.tags+xml"/>
  <Override PartName="/ppt/tags/tag2096.xml" ContentType="application/vnd.openxmlformats-officedocument.presentationml.tags+xml"/>
  <Override PartName="/ppt/tags/tag2097.xml" ContentType="application/vnd.openxmlformats-officedocument.presentationml.tags+xml"/>
  <Override PartName="/ppt/tags/tag2098.xml" ContentType="application/vnd.openxmlformats-officedocument.presentationml.tags+xml"/>
  <Override PartName="/ppt/tags/tag2099.xml" ContentType="application/vnd.openxmlformats-officedocument.presentationml.tags+xml"/>
  <Override PartName="/ppt/tags/tag2100.xml" ContentType="application/vnd.openxmlformats-officedocument.presentationml.tags+xml"/>
  <Override PartName="/ppt/tags/tag2101.xml" ContentType="application/vnd.openxmlformats-officedocument.presentationml.tags+xml"/>
  <Override PartName="/ppt/tags/tag2102.xml" ContentType="application/vnd.openxmlformats-officedocument.presentationml.tags+xml"/>
  <Override PartName="/ppt/tags/tag2103.xml" ContentType="application/vnd.openxmlformats-officedocument.presentationml.tags+xml"/>
  <Override PartName="/ppt/tags/tag2104.xml" ContentType="application/vnd.openxmlformats-officedocument.presentationml.tags+xml"/>
  <Override PartName="/ppt/tags/tag2105.xml" ContentType="application/vnd.openxmlformats-officedocument.presentationml.tags+xml"/>
  <Override PartName="/ppt/tags/tag2106.xml" ContentType="application/vnd.openxmlformats-officedocument.presentationml.tags+xml"/>
  <Override PartName="/ppt/tags/tag2107.xml" ContentType="application/vnd.openxmlformats-officedocument.presentationml.tags+xml"/>
  <Override PartName="/ppt/tags/tag2108.xml" ContentType="application/vnd.openxmlformats-officedocument.presentationml.tags+xml"/>
  <Override PartName="/ppt/tags/tag2109.xml" ContentType="application/vnd.openxmlformats-officedocument.presentationml.tags+xml"/>
  <Override PartName="/ppt/tags/tag2110.xml" ContentType="application/vnd.openxmlformats-officedocument.presentationml.tags+xml"/>
  <Override PartName="/ppt/tags/tag2111.xml" ContentType="application/vnd.openxmlformats-officedocument.presentationml.tags+xml"/>
  <Override PartName="/ppt/tags/tag2112.xml" ContentType="application/vnd.openxmlformats-officedocument.presentationml.tags+xml"/>
  <Override PartName="/ppt/tags/tag2113.xml" ContentType="application/vnd.openxmlformats-officedocument.presentationml.tags+xml"/>
  <Override PartName="/ppt/tags/tag2114.xml" ContentType="application/vnd.openxmlformats-officedocument.presentationml.tags+xml"/>
  <Override PartName="/ppt/tags/tag2115.xml" ContentType="application/vnd.openxmlformats-officedocument.presentationml.tags+xml"/>
  <Override PartName="/ppt/tags/tag2116.xml" ContentType="application/vnd.openxmlformats-officedocument.presentationml.tags+xml"/>
  <Override PartName="/ppt/tags/tag2117.xml" ContentType="application/vnd.openxmlformats-officedocument.presentationml.tags+xml"/>
  <Override PartName="/ppt/tags/tag2118.xml" ContentType="application/vnd.openxmlformats-officedocument.presentationml.tags+xml"/>
  <Override PartName="/ppt/tags/tag2119.xml" ContentType="application/vnd.openxmlformats-officedocument.presentationml.tags+xml"/>
  <Override PartName="/ppt/tags/tag2120.xml" ContentType="application/vnd.openxmlformats-officedocument.presentationml.tags+xml"/>
  <Override PartName="/ppt/tags/tag2121.xml" ContentType="application/vnd.openxmlformats-officedocument.presentationml.tags+xml"/>
  <Override PartName="/ppt/tags/tag2122.xml" ContentType="application/vnd.openxmlformats-officedocument.presentationml.tags+xml"/>
  <Override PartName="/ppt/tags/tag2123.xml" ContentType="application/vnd.openxmlformats-officedocument.presentationml.tags+xml"/>
  <Override PartName="/ppt/tags/tag2124.xml" ContentType="application/vnd.openxmlformats-officedocument.presentationml.tags+xml"/>
  <Override PartName="/ppt/notesSlides/notesSlide18.xml" ContentType="application/vnd.openxmlformats-officedocument.presentationml.notesSlide+xml"/>
  <Override PartName="/ppt/tags/tag2125.xml" ContentType="application/vnd.openxmlformats-officedocument.presentationml.tags+xml"/>
  <Override PartName="/ppt/tags/tag2126.xml" ContentType="application/vnd.openxmlformats-officedocument.presentationml.tags+xml"/>
  <Override PartName="/ppt/tags/tag2127.xml" ContentType="application/vnd.openxmlformats-officedocument.presentationml.tags+xml"/>
  <Override PartName="/ppt/tags/tag2128.xml" ContentType="application/vnd.openxmlformats-officedocument.presentationml.tags+xml"/>
  <Override PartName="/ppt/tags/tag2129.xml" ContentType="application/vnd.openxmlformats-officedocument.presentationml.tags+xml"/>
  <Override PartName="/ppt/tags/tag2130.xml" ContentType="application/vnd.openxmlformats-officedocument.presentationml.tags+xml"/>
  <Override PartName="/ppt/notesSlides/notesSlide19.xml" ContentType="application/vnd.openxmlformats-officedocument.presentationml.notesSlide+xml"/>
  <Override PartName="/ppt/tags/tag2131.xml" ContentType="application/vnd.openxmlformats-officedocument.presentationml.tags+xml"/>
  <Override PartName="/ppt/tags/tag2132.xml" ContentType="application/vnd.openxmlformats-officedocument.presentationml.tags+xml"/>
  <Override PartName="/ppt/tags/tag2133.xml" ContentType="application/vnd.openxmlformats-officedocument.presentationml.tags+xml"/>
  <Override PartName="/ppt/tags/tag2134.xml" ContentType="application/vnd.openxmlformats-officedocument.presentationml.tags+xml"/>
  <Override PartName="/ppt/tags/tag2135.xml" ContentType="application/vnd.openxmlformats-officedocument.presentationml.tags+xml"/>
  <Override PartName="/ppt/tags/tag2136.xml" ContentType="application/vnd.openxmlformats-officedocument.presentationml.tags+xml"/>
  <Override PartName="/ppt/tags/tag2137.xml" ContentType="application/vnd.openxmlformats-officedocument.presentationml.tags+xml"/>
  <Override PartName="/ppt/notesSlides/notesSlide20.xml" ContentType="application/vnd.openxmlformats-officedocument.presentationml.notesSlide+xml"/>
  <Override PartName="/ppt/tags/tag2138.xml" ContentType="application/vnd.openxmlformats-officedocument.presentationml.tags+xml"/>
  <Override PartName="/ppt/tags/tag2139.xml" ContentType="application/vnd.openxmlformats-officedocument.presentationml.tags+xml"/>
  <Override PartName="/ppt/tags/tag2140.xml" ContentType="application/vnd.openxmlformats-officedocument.presentationml.tags+xml"/>
  <Override PartName="/ppt/tags/tag2141.xml" ContentType="application/vnd.openxmlformats-officedocument.presentationml.tags+xml"/>
  <Override PartName="/ppt/tags/tag2142.xml" ContentType="application/vnd.openxmlformats-officedocument.presentationml.tags+xml"/>
  <Override PartName="/ppt/tags/tag2143.xml" ContentType="application/vnd.openxmlformats-officedocument.presentationml.tags+xml"/>
  <Override PartName="/ppt/tags/tag2144.xml" ContentType="application/vnd.openxmlformats-officedocument.presentationml.tags+xml"/>
  <Override PartName="/ppt/tags/tag2145.xml" ContentType="application/vnd.openxmlformats-officedocument.presentationml.tags+xml"/>
  <Override PartName="/ppt/tags/tag2146.xml" ContentType="application/vnd.openxmlformats-officedocument.presentationml.tags+xml"/>
  <Override PartName="/ppt/tags/tag2147.xml" ContentType="application/vnd.openxmlformats-officedocument.presentationml.tags+xml"/>
  <Override PartName="/ppt/tags/tag2148.xml" ContentType="application/vnd.openxmlformats-officedocument.presentationml.tags+xml"/>
  <Override PartName="/ppt/tags/tag2149.xml" ContentType="application/vnd.openxmlformats-officedocument.presentationml.tags+xml"/>
  <Override PartName="/ppt/tags/tag2150.xml" ContentType="application/vnd.openxmlformats-officedocument.presentationml.tags+xml"/>
  <Override PartName="/ppt/notesSlides/notesSlide21.xml" ContentType="application/vnd.openxmlformats-officedocument.presentationml.notesSlide+xml"/>
  <Override PartName="/ppt/tags/tag2151.xml" ContentType="application/vnd.openxmlformats-officedocument.presentationml.tags+xml"/>
  <Override PartName="/ppt/tags/tag2152.xml" ContentType="application/vnd.openxmlformats-officedocument.presentationml.tags+xml"/>
  <Override PartName="/ppt/tags/tag2153.xml" ContentType="application/vnd.openxmlformats-officedocument.presentationml.tags+xml"/>
  <Override PartName="/ppt/tags/tag2154.xml" ContentType="application/vnd.openxmlformats-officedocument.presentationml.tags+xml"/>
  <Override PartName="/ppt/tags/tag2155.xml" ContentType="application/vnd.openxmlformats-officedocument.presentationml.tags+xml"/>
  <Override PartName="/ppt/tags/tag2156.xml" ContentType="application/vnd.openxmlformats-officedocument.presentationml.tags+xml"/>
  <Override PartName="/ppt/tags/tag2157.xml" ContentType="application/vnd.openxmlformats-officedocument.presentationml.tags+xml"/>
  <Override PartName="/ppt/tags/tag2158.xml" ContentType="application/vnd.openxmlformats-officedocument.presentationml.tags+xml"/>
  <Override PartName="/ppt/tags/tag2159.xml" ContentType="application/vnd.openxmlformats-officedocument.presentationml.tags+xml"/>
  <Override PartName="/ppt/tags/tag2160.xml" ContentType="application/vnd.openxmlformats-officedocument.presentationml.tags+xml"/>
  <Override PartName="/ppt/tags/tag2161.xml" ContentType="application/vnd.openxmlformats-officedocument.presentationml.tags+xml"/>
  <Override PartName="/ppt/tags/tag2162.xml" ContentType="application/vnd.openxmlformats-officedocument.presentationml.tags+xml"/>
  <Override PartName="/ppt/tags/tag2163.xml" ContentType="application/vnd.openxmlformats-officedocument.presentationml.tags+xml"/>
  <Override PartName="/ppt/tags/tag2164.xml" ContentType="application/vnd.openxmlformats-officedocument.presentationml.tags+xml"/>
  <Override PartName="/ppt/tags/tag2165.xml" ContentType="application/vnd.openxmlformats-officedocument.presentationml.tags+xml"/>
  <Override PartName="/ppt/tags/tag2166.xml" ContentType="application/vnd.openxmlformats-officedocument.presentationml.tags+xml"/>
  <Override PartName="/ppt/tags/tag2167.xml" ContentType="application/vnd.openxmlformats-officedocument.presentationml.tags+xml"/>
  <Override PartName="/ppt/tags/tag2168.xml" ContentType="application/vnd.openxmlformats-officedocument.presentationml.tags+xml"/>
  <Override PartName="/ppt/tags/tag2169.xml" ContentType="application/vnd.openxmlformats-officedocument.presentationml.tags+xml"/>
  <Override PartName="/ppt/tags/tag2170.xml" ContentType="application/vnd.openxmlformats-officedocument.presentationml.tags+xml"/>
  <Override PartName="/ppt/tags/tag2171.xml" ContentType="application/vnd.openxmlformats-officedocument.presentationml.tags+xml"/>
  <Override PartName="/ppt/tags/tag2172.xml" ContentType="application/vnd.openxmlformats-officedocument.presentationml.tags+xml"/>
  <Override PartName="/ppt/tags/tag2173.xml" ContentType="application/vnd.openxmlformats-officedocument.presentationml.tags+xml"/>
  <Override PartName="/ppt/tags/tag2174.xml" ContentType="application/vnd.openxmlformats-officedocument.presentationml.tags+xml"/>
  <Override PartName="/ppt/tags/tag2175.xml" ContentType="application/vnd.openxmlformats-officedocument.presentationml.tags+xml"/>
  <Override PartName="/ppt/tags/tag2176.xml" ContentType="application/vnd.openxmlformats-officedocument.presentationml.tags+xml"/>
  <Override PartName="/ppt/tags/tag2177.xml" ContentType="application/vnd.openxmlformats-officedocument.presentationml.tags+xml"/>
  <Override PartName="/ppt/tags/tag2178.xml" ContentType="application/vnd.openxmlformats-officedocument.presentationml.tags+xml"/>
  <Override PartName="/ppt/tags/tag2179.xml" ContentType="application/vnd.openxmlformats-officedocument.presentationml.tags+xml"/>
  <Override PartName="/ppt/tags/tag2180.xml" ContentType="application/vnd.openxmlformats-officedocument.presentationml.tags+xml"/>
  <Override PartName="/ppt/tags/tag2181.xml" ContentType="application/vnd.openxmlformats-officedocument.presentationml.tags+xml"/>
  <Override PartName="/ppt/tags/tag2182.xml" ContentType="application/vnd.openxmlformats-officedocument.presentationml.tags+xml"/>
  <Override PartName="/ppt/tags/tag2183.xml" ContentType="application/vnd.openxmlformats-officedocument.presentationml.tags+xml"/>
  <Override PartName="/ppt/tags/tag2184.xml" ContentType="application/vnd.openxmlformats-officedocument.presentationml.tags+xml"/>
  <Override PartName="/ppt/tags/tag2185.xml" ContentType="application/vnd.openxmlformats-officedocument.presentationml.tags+xml"/>
  <Override PartName="/ppt/tags/tag2186.xml" ContentType="application/vnd.openxmlformats-officedocument.presentationml.tags+xml"/>
  <Override PartName="/ppt/tags/tag2187.xml" ContentType="application/vnd.openxmlformats-officedocument.presentationml.tags+xml"/>
  <Override PartName="/ppt/tags/tag2188.xml" ContentType="application/vnd.openxmlformats-officedocument.presentationml.tags+xml"/>
  <Override PartName="/ppt/tags/tag2189.xml" ContentType="application/vnd.openxmlformats-officedocument.presentationml.tags+xml"/>
  <Override PartName="/ppt/tags/tag2190.xml" ContentType="application/vnd.openxmlformats-officedocument.presentationml.tags+xml"/>
  <Override PartName="/ppt/tags/tag2191.xml" ContentType="application/vnd.openxmlformats-officedocument.presentationml.tags+xml"/>
  <Override PartName="/ppt/tags/tag2192.xml" ContentType="application/vnd.openxmlformats-officedocument.presentationml.tags+xml"/>
  <Override PartName="/ppt/tags/tag2193.xml" ContentType="application/vnd.openxmlformats-officedocument.presentationml.tags+xml"/>
  <Override PartName="/ppt/tags/tag2194.xml" ContentType="application/vnd.openxmlformats-officedocument.presentationml.tags+xml"/>
  <Override PartName="/ppt/tags/tag2195.xml" ContentType="application/vnd.openxmlformats-officedocument.presentationml.tags+xml"/>
  <Override PartName="/ppt/tags/tag2196.xml" ContentType="application/vnd.openxmlformats-officedocument.presentationml.tags+xml"/>
  <Override PartName="/ppt/tags/tag2197.xml" ContentType="application/vnd.openxmlformats-officedocument.presentationml.tags+xml"/>
  <Override PartName="/ppt/notesSlides/notesSlide22.xml" ContentType="application/vnd.openxmlformats-officedocument.presentationml.notesSlide+xml"/>
  <Override PartName="/ppt/tags/tag2198.xml" ContentType="application/vnd.openxmlformats-officedocument.presentationml.tags+xml"/>
  <Override PartName="/ppt/tags/tag2199.xml" ContentType="application/vnd.openxmlformats-officedocument.presentationml.tags+xml"/>
  <Override PartName="/ppt/tags/tag2200.xml" ContentType="application/vnd.openxmlformats-officedocument.presentationml.tags+xml"/>
  <Override PartName="/ppt/tags/tag2201.xml" ContentType="application/vnd.openxmlformats-officedocument.presentationml.tags+xml"/>
  <Override PartName="/ppt/tags/tag2202.xml" ContentType="application/vnd.openxmlformats-officedocument.presentationml.tags+xml"/>
  <Override PartName="/ppt/tags/tag2203.xml" ContentType="application/vnd.openxmlformats-officedocument.presentationml.tags+xml"/>
  <Override PartName="/ppt/tags/tag2204.xml" ContentType="application/vnd.openxmlformats-officedocument.presentationml.tags+xml"/>
  <Override PartName="/ppt/tags/tag2205.xml" ContentType="application/vnd.openxmlformats-officedocument.presentationml.tags+xml"/>
  <Override PartName="/ppt/tags/tag2206.xml" ContentType="application/vnd.openxmlformats-officedocument.presentationml.tags+xml"/>
  <Override PartName="/ppt/tags/tag2207.xml" ContentType="application/vnd.openxmlformats-officedocument.presentationml.tags+xml"/>
  <Override PartName="/ppt/tags/tag2208.xml" ContentType="application/vnd.openxmlformats-officedocument.presentationml.tags+xml"/>
  <Override PartName="/ppt/tags/tag2209.xml" ContentType="application/vnd.openxmlformats-officedocument.presentationml.tags+xml"/>
  <Override PartName="/ppt/tags/tag2210.xml" ContentType="application/vnd.openxmlformats-officedocument.presentationml.tags+xml"/>
  <Override PartName="/ppt/tags/tag2211.xml" ContentType="application/vnd.openxmlformats-officedocument.presentationml.tags+xml"/>
  <Override PartName="/ppt/tags/tag2212.xml" ContentType="application/vnd.openxmlformats-officedocument.presentationml.tags+xml"/>
  <Override PartName="/ppt/tags/tag2213.xml" ContentType="application/vnd.openxmlformats-officedocument.presentationml.tags+xml"/>
  <Override PartName="/ppt/tags/tag2214.xml" ContentType="application/vnd.openxmlformats-officedocument.presentationml.tags+xml"/>
  <Override PartName="/ppt/notesSlides/notesSlide23.xml" ContentType="application/vnd.openxmlformats-officedocument.presentationml.notesSlide+xml"/>
  <Override PartName="/ppt/tags/tag2215.xml" ContentType="application/vnd.openxmlformats-officedocument.presentationml.tags+xml"/>
  <Override PartName="/ppt/tags/tag2216.xml" ContentType="application/vnd.openxmlformats-officedocument.presentationml.tags+xml"/>
  <Override PartName="/ppt/tags/tag2217.xml" ContentType="application/vnd.openxmlformats-officedocument.presentationml.tags+xml"/>
  <Override PartName="/ppt/tags/tag2218.xml" ContentType="application/vnd.openxmlformats-officedocument.presentationml.tags+xml"/>
  <Override PartName="/ppt/tags/tag2219.xml" ContentType="application/vnd.openxmlformats-officedocument.presentationml.tags+xml"/>
  <Override PartName="/ppt/tags/tag2220.xml" ContentType="application/vnd.openxmlformats-officedocument.presentationml.tags+xml"/>
  <Override PartName="/ppt/tags/tag2221.xml" ContentType="application/vnd.openxmlformats-officedocument.presentationml.tags+xml"/>
  <Override PartName="/ppt/tags/tag2222.xml" ContentType="application/vnd.openxmlformats-officedocument.presentationml.tags+xml"/>
  <Override PartName="/ppt/tags/tag2223.xml" ContentType="application/vnd.openxmlformats-officedocument.presentationml.tags+xml"/>
  <Override PartName="/ppt/tags/tag2224.xml" ContentType="application/vnd.openxmlformats-officedocument.presentationml.tags+xml"/>
  <Override PartName="/ppt/tags/tag2225.xml" ContentType="application/vnd.openxmlformats-officedocument.presentationml.tags+xml"/>
  <Override PartName="/ppt/tags/tag2226.xml" ContentType="application/vnd.openxmlformats-officedocument.presentationml.tags+xml"/>
  <Override PartName="/ppt/tags/tag2227.xml" ContentType="application/vnd.openxmlformats-officedocument.presentationml.tags+xml"/>
  <Override PartName="/ppt/tags/tag2228.xml" ContentType="application/vnd.openxmlformats-officedocument.presentationml.tags+xml"/>
  <Override PartName="/ppt/tags/tag2229.xml" ContentType="application/vnd.openxmlformats-officedocument.presentationml.tags+xml"/>
  <Override PartName="/ppt/tags/tag2230.xml" ContentType="application/vnd.openxmlformats-officedocument.presentationml.tags+xml"/>
  <Override PartName="/ppt/tags/tag2231.xml" ContentType="application/vnd.openxmlformats-officedocument.presentationml.tags+xml"/>
  <Override PartName="/ppt/notesSlides/notesSlide24.xml" ContentType="application/vnd.openxmlformats-officedocument.presentationml.notesSlide+xml"/>
  <Override PartName="/ppt/tags/tag2232.xml" ContentType="application/vnd.openxmlformats-officedocument.presentationml.tags+xml"/>
  <Override PartName="/ppt/tags/tag2233.xml" ContentType="application/vnd.openxmlformats-officedocument.presentationml.tags+xml"/>
  <Override PartName="/ppt/tags/tag2234.xml" ContentType="application/vnd.openxmlformats-officedocument.presentationml.tags+xml"/>
  <Override PartName="/ppt/tags/tag2235.xml" ContentType="application/vnd.openxmlformats-officedocument.presentationml.tags+xml"/>
  <Override PartName="/ppt/tags/tag2236.xml" ContentType="application/vnd.openxmlformats-officedocument.presentationml.tags+xml"/>
  <Override PartName="/ppt/tags/tag2237.xml" ContentType="application/vnd.openxmlformats-officedocument.presentationml.tags+xml"/>
  <Override PartName="/ppt/tags/tag2238.xml" ContentType="application/vnd.openxmlformats-officedocument.presentationml.tags+xml"/>
  <Override PartName="/ppt/tags/tag2239.xml" ContentType="application/vnd.openxmlformats-officedocument.presentationml.tags+xml"/>
  <Override PartName="/ppt/tags/tag2240.xml" ContentType="application/vnd.openxmlformats-officedocument.presentationml.tags+xml"/>
  <Override PartName="/ppt/tags/tag2241.xml" ContentType="application/vnd.openxmlformats-officedocument.presentationml.tags+xml"/>
  <Override PartName="/ppt/tags/tag2242.xml" ContentType="application/vnd.openxmlformats-officedocument.presentationml.tags+xml"/>
  <Override PartName="/ppt/tags/tag2243.xml" ContentType="application/vnd.openxmlformats-officedocument.presentationml.tags+xml"/>
  <Override PartName="/ppt/tags/tag2244.xml" ContentType="application/vnd.openxmlformats-officedocument.presentationml.tags+xml"/>
  <Override PartName="/ppt/tags/tag2245.xml" ContentType="application/vnd.openxmlformats-officedocument.presentationml.tags+xml"/>
  <Override PartName="/ppt/tags/tag2246.xml" ContentType="application/vnd.openxmlformats-officedocument.presentationml.tags+xml"/>
  <Override PartName="/ppt/tags/tag2247.xml" ContentType="application/vnd.openxmlformats-officedocument.presentationml.tags+xml"/>
  <Override PartName="/ppt/tags/tag2248.xml" ContentType="application/vnd.openxmlformats-officedocument.presentationml.tags+xml"/>
  <Override PartName="/ppt/tags/tag2249.xml" ContentType="application/vnd.openxmlformats-officedocument.presentationml.tags+xml"/>
  <Override PartName="/ppt/notesSlides/notesSlide25.xml" ContentType="application/vnd.openxmlformats-officedocument.presentationml.notesSlide+xml"/>
  <Override PartName="/ppt/tags/tag2250.xml" ContentType="application/vnd.openxmlformats-officedocument.presentationml.tags+xml"/>
  <Override PartName="/ppt/tags/tag2251.xml" ContentType="application/vnd.openxmlformats-officedocument.presentationml.tags+xml"/>
  <Override PartName="/ppt/tags/tag2252.xml" ContentType="application/vnd.openxmlformats-officedocument.presentationml.tags+xml"/>
  <Override PartName="/ppt/tags/tag2253.xml" ContentType="application/vnd.openxmlformats-officedocument.presentationml.tags+xml"/>
  <Override PartName="/ppt/tags/tag2254.xml" ContentType="application/vnd.openxmlformats-officedocument.presentationml.tags+xml"/>
  <Override PartName="/ppt/tags/tag2255.xml" ContentType="application/vnd.openxmlformats-officedocument.presentationml.tags+xml"/>
  <Override PartName="/ppt/tags/tag2256.xml" ContentType="application/vnd.openxmlformats-officedocument.presentationml.tags+xml"/>
  <Override PartName="/ppt/tags/tag2257.xml" ContentType="application/vnd.openxmlformats-officedocument.presentationml.tags+xml"/>
  <Override PartName="/ppt/tags/tag2258.xml" ContentType="application/vnd.openxmlformats-officedocument.presentationml.tags+xml"/>
  <Override PartName="/ppt/tags/tag2259.xml" ContentType="application/vnd.openxmlformats-officedocument.presentationml.tags+xml"/>
  <Override PartName="/ppt/tags/tag2260.xml" ContentType="application/vnd.openxmlformats-officedocument.presentationml.tags+xml"/>
  <Override PartName="/ppt/tags/tag2261.xml" ContentType="application/vnd.openxmlformats-officedocument.presentationml.tags+xml"/>
  <Override PartName="/ppt/tags/tag2262.xml" ContentType="application/vnd.openxmlformats-officedocument.presentationml.tags+xml"/>
  <Override PartName="/ppt/tags/tag2263.xml" ContentType="application/vnd.openxmlformats-officedocument.presentationml.tags+xml"/>
  <Override PartName="/ppt/tags/tag2264.xml" ContentType="application/vnd.openxmlformats-officedocument.presentationml.tags+xml"/>
  <Override PartName="/ppt/tags/tag2265.xml" ContentType="application/vnd.openxmlformats-officedocument.presentationml.tags+xml"/>
  <Override PartName="/ppt/tags/tag2266.xml" ContentType="application/vnd.openxmlformats-officedocument.presentationml.tags+xml"/>
  <Override PartName="/ppt/tags/tag2267.xml" ContentType="application/vnd.openxmlformats-officedocument.presentationml.tags+xml"/>
  <Override PartName="/ppt/tags/tag2268.xml" ContentType="application/vnd.openxmlformats-officedocument.presentationml.tags+xml"/>
  <Override PartName="/ppt/tags/tag2269.xml" ContentType="application/vnd.openxmlformats-officedocument.presentationml.tags+xml"/>
  <Override PartName="/ppt/tags/tag2270.xml" ContentType="application/vnd.openxmlformats-officedocument.presentationml.tags+xml"/>
  <Override PartName="/ppt/tags/tag2271.xml" ContentType="application/vnd.openxmlformats-officedocument.presentationml.tags+xml"/>
  <Override PartName="/ppt/tags/tag2272.xml" ContentType="application/vnd.openxmlformats-officedocument.presentationml.tags+xml"/>
  <Override PartName="/ppt/tags/tag2273.xml" ContentType="application/vnd.openxmlformats-officedocument.presentationml.tags+xml"/>
  <Override PartName="/ppt/tags/tag2274.xml" ContentType="application/vnd.openxmlformats-officedocument.presentationml.tags+xml"/>
  <Override PartName="/ppt/tags/tag2275.xml" ContentType="application/vnd.openxmlformats-officedocument.presentationml.tags+xml"/>
  <Override PartName="/ppt/tags/tag2276.xml" ContentType="application/vnd.openxmlformats-officedocument.presentationml.tags+xml"/>
  <Override PartName="/ppt/tags/tag2277.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608" r:id="rId2"/>
    <p:sldId id="668" r:id="rId3"/>
    <p:sldId id="620" r:id="rId4"/>
    <p:sldId id="726" r:id="rId5"/>
    <p:sldId id="711" r:id="rId6"/>
    <p:sldId id="629" r:id="rId7"/>
    <p:sldId id="630" r:id="rId8"/>
    <p:sldId id="713" r:id="rId9"/>
    <p:sldId id="715" r:id="rId10"/>
    <p:sldId id="714" r:id="rId11"/>
    <p:sldId id="716" r:id="rId12"/>
    <p:sldId id="717" r:id="rId13"/>
    <p:sldId id="723" r:id="rId14"/>
    <p:sldId id="718" r:id="rId15"/>
    <p:sldId id="719" r:id="rId16"/>
    <p:sldId id="720" r:id="rId17"/>
    <p:sldId id="721" r:id="rId18"/>
    <p:sldId id="650" r:id="rId19"/>
    <p:sldId id="727" r:id="rId20"/>
    <p:sldId id="661" r:id="rId21"/>
    <p:sldId id="665" r:id="rId22"/>
    <p:sldId id="712" r:id="rId23"/>
    <p:sldId id="722" r:id="rId24"/>
    <p:sldId id="652" r:id="rId25"/>
    <p:sldId id="655" r:id="rId26"/>
    <p:sldId id="631" r:id="rId27"/>
    <p:sldId id="709" r:id="rId28"/>
    <p:sldId id="669" r:id="rId29"/>
    <p:sldId id="612" r:id="rId30"/>
    <p:sldId id="724" r:id="rId31"/>
    <p:sldId id="667" r:id="rId32"/>
    <p:sldId id="524" r:id="rId33"/>
    <p:sldId id="573" r:id="rId34"/>
    <p:sldId id="574" r:id="rId35"/>
    <p:sldId id="602" r:id="rId36"/>
    <p:sldId id="599" r:id="rId37"/>
    <p:sldId id="616" r:id="rId38"/>
    <p:sldId id="592" r:id="rId39"/>
    <p:sldId id="618" r:id="rId40"/>
    <p:sldId id="642" r:id="rId41"/>
    <p:sldId id="725" r:id="rId42"/>
  </p:sldIdLst>
  <p:sldSz cx="9144000" cy="6858000" type="screen4x3"/>
  <p:notesSz cx="7099300" cy="10234613"/>
  <p:defaultTextStyle>
    <a:defPPr>
      <a:defRPr lang="en-GB"/>
    </a:defPPr>
    <a:lvl1pPr algn="ctr" rtl="0" fontAlgn="base">
      <a:spcBef>
        <a:spcPct val="0"/>
      </a:spcBef>
      <a:spcAft>
        <a:spcPct val="0"/>
      </a:spcAft>
      <a:defRPr sz="2400" kern="1200">
        <a:solidFill>
          <a:schemeClr val="tx1"/>
        </a:solidFill>
        <a:latin typeface="Arial" pitchFamily="34" charset="0"/>
        <a:ea typeface="+mn-ea"/>
        <a:cs typeface="+mn-cs"/>
      </a:defRPr>
    </a:lvl1pPr>
    <a:lvl2pPr marL="457200" algn="ctr" rtl="0" fontAlgn="base">
      <a:spcBef>
        <a:spcPct val="0"/>
      </a:spcBef>
      <a:spcAft>
        <a:spcPct val="0"/>
      </a:spcAft>
      <a:defRPr sz="2400" kern="1200">
        <a:solidFill>
          <a:schemeClr val="tx1"/>
        </a:solidFill>
        <a:latin typeface="Arial" pitchFamily="34" charset="0"/>
        <a:ea typeface="+mn-ea"/>
        <a:cs typeface="+mn-cs"/>
      </a:defRPr>
    </a:lvl2pPr>
    <a:lvl3pPr marL="914400" algn="ctr" rtl="0" fontAlgn="base">
      <a:spcBef>
        <a:spcPct val="0"/>
      </a:spcBef>
      <a:spcAft>
        <a:spcPct val="0"/>
      </a:spcAft>
      <a:defRPr sz="2400" kern="1200">
        <a:solidFill>
          <a:schemeClr val="tx1"/>
        </a:solidFill>
        <a:latin typeface="Arial" pitchFamily="34" charset="0"/>
        <a:ea typeface="+mn-ea"/>
        <a:cs typeface="+mn-cs"/>
      </a:defRPr>
    </a:lvl3pPr>
    <a:lvl4pPr marL="1371600" algn="ctr" rtl="0" fontAlgn="base">
      <a:spcBef>
        <a:spcPct val="0"/>
      </a:spcBef>
      <a:spcAft>
        <a:spcPct val="0"/>
      </a:spcAft>
      <a:defRPr sz="2400" kern="1200">
        <a:solidFill>
          <a:schemeClr val="tx1"/>
        </a:solidFill>
        <a:latin typeface="Arial" pitchFamily="34" charset="0"/>
        <a:ea typeface="+mn-ea"/>
        <a:cs typeface="+mn-cs"/>
      </a:defRPr>
    </a:lvl4pPr>
    <a:lvl5pPr marL="1828800" algn="ctr" rtl="0" fontAlgn="base">
      <a:spcBef>
        <a:spcPct val="0"/>
      </a:spcBef>
      <a:spcAft>
        <a:spcPct val="0"/>
      </a:spcAft>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xmlns="">
        <p15:guide id="1" orient="horz" pos="70">
          <p15:clr>
            <a:srgbClr val="A4A3A4"/>
          </p15:clr>
        </p15:guide>
        <p15:guide id="2" pos="2877">
          <p15:clr>
            <a:srgbClr val="A4A3A4"/>
          </p15:clr>
        </p15:guide>
      </p15:sldGuideLst>
    </p:ext>
    <p:ext uri="{2D200454-40CA-4A62-9FC3-DE9A4176ACB9}">
      <p15:notesGuideLst xmlns:p15="http://schemas.microsoft.com/office/powerpoint/2012/main" xmlns="">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FFFF"/>
    <a:srgbClr val="3333FF"/>
    <a:srgbClr val="CC99FF"/>
    <a:srgbClr val="FFFFCC"/>
    <a:srgbClr val="FF00FF"/>
    <a:srgbClr val="66FF66"/>
    <a:srgbClr val="FF0000"/>
    <a:srgbClr val="FF9900"/>
    <a:srgbClr val="4A44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884" autoAdjust="0"/>
    <p:restoredTop sz="99258" autoAdjust="0"/>
  </p:normalViewPr>
  <p:slideViewPr>
    <p:cSldViewPr snapToGrid="0">
      <p:cViewPr>
        <p:scale>
          <a:sx n="100" d="100"/>
          <a:sy n="100" d="100"/>
        </p:scale>
        <p:origin x="-584" y="120"/>
      </p:cViewPr>
      <p:guideLst>
        <p:guide orient="horz" pos="70"/>
        <p:guide pos="2877"/>
      </p:guideLst>
    </p:cSldViewPr>
  </p:slideViewPr>
  <p:outlineViewPr>
    <p:cViewPr>
      <p:scale>
        <a:sx n="33" d="100"/>
        <a:sy n="33" d="100"/>
      </p:scale>
      <p:origin x="0" y="-3396"/>
    </p:cViewPr>
  </p:outlineViewPr>
  <p:notesTextViewPr>
    <p:cViewPr>
      <p:scale>
        <a:sx n="100" d="100"/>
        <a:sy n="100" d="100"/>
      </p:scale>
      <p:origin x="0" y="0"/>
    </p:cViewPr>
  </p:notesTextViewPr>
  <p:sorterViewPr>
    <p:cViewPr varScale="1">
      <p:scale>
        <a:sx n="1" d="1"/>
        <a:sy n="1" d="1"/>
      </p:scale>
      <p:origin x="0" y="-6880"/>
    </p:cViewPr>
  </p:sorterViewPr>
  <p:notesViewPr>
    <p:cSldViewPr snapToGrid="0">
      <p:cViewPr varScale="1">
        <p:scale>
          <a:sx n="34" d="100"/>
          <a:sy n="34" d="100"/>
        </p:scale>
        <p:origin x="-2160" y="-96"/>
      </p:cViewPr>
      <p:guideLst>
        <p:guide orient="horz" pos="3224"/>
        <p:guide pos="2236"/>
      </p:guideLst>
    </p:cSldViewPr>
  </p:notesViewPr>
  <p:gridSpacing cx="91439" cy="91439"/>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handoutMaster" Target="handoutMasters/handoutMaster1.xml"/><Relationship Id="rId45" Type="http://schemas.openxmlformats.org/officeDocument/2006/relationships/printerSettings" Target="printerSettings/printerSettings1.bin"/></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3076672" cy="511054"/>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a:defRPr sz="1300">
                <a:effectLst>
                  <a:outerShdw blurRad="38100" dist="38100" dir="2700000" algn="tl">
                    <a:srgbClr val="C0C0C0"/>
                  </a:outerShdw>
                </a:effectLst>
                <a:latin typeface="Arial" charset="0"/>
              </a:defRPr>
            </a:lvl1pPr>
          </a:lstStyle>
          <a:p>
            <a:pPr>
              <a:defRPr/>
            </a:pPr>
            <a:endParaRPr lang="en-GB"/>
          </a:p>
        </p:txBody>
      </p:sp>
      <p:sp>
        <p:nvSpPr>
          <p:cNvPr id="64515" name="Rectangle 3"/>
          <p:cNvSpPr>
            <a:spLocks noGrp="1" noChangeArrowheads="1"/>
          </p:cNvSpPr>
          <p:nvPr>
            <p:ph type="dt" sz="quarter" idx="1"/>
          </p:nvPr>
        </p:nvSpPr>
        <p:spPr bwMode="auto">
          <a:xfrm>
            <a:off x="4022629" y="0"/>
            <a:ext cx="3076671" cy="511054"/>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a:effectLst>
                  <a:outerShdw blurRad="38100" dist="38100" dir="2700000" algn="tl">
                    <a:srgbClr val="C0C0C0"/>
                  </a:outerShdw>
                </a:effectLst>
                <a:latin typeface="Arial" charset="0"/>
              </a:defRPr>
            </a:lvl1pPr>
          </a:lstStyle>
          <a:p>
            <a:pPr>
              <a:defRPr/>
            </a:pPr>
            <a:endParaRPr lang="en-GB"/>
          </a:p>
        </p:txBody>
      </p:sp>
      <p:sp>
        <p:nvSpPr>
          <p:cNvPr id="64516" name="Rectangle 4"/>
          <p:cNvSpPr>
            <a:spLocks noGrp="1" noChangeArrowheads="1"/>
          </p:cNvSpPr>
          <p:nvPr>
            <p:ph type="ftr" sz="quarter" idx="2"/>
          </p:nvPr>
        </p:nvSpPr>
        <p:spPr bwMode="auto">
          <a:xfrm>
            <a:off x="0" y="9723560"/>
            <a:ext cx="3076672" cy="511054"/>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a:defRPr sz="1300">
                <a:effectLst>
                  <a:outerShdw blurRad="38100" dist="38100" dir="2700000" algn="tl">
                    <a:srgbClr val="C0C0C0"/>
                  </a:outerShdw>
                </a:effectLst>
                <a:latin typeface="Arial" charset="0"/>
              </a:defRPr>
            </a:lvl1pPr>
          </a:lstStyle>
          <a:p>
            <a:pPr>
              <a:defRPr/>
            </a:pPr>
            <a:endParaRPr lang="en-GB"/>
          </a:p>
        </p:txBody>
      </p:sp>
      <p:sp>
        <p:nvSpPr>
          <p:cNvPr id="64517" name="Rectangle 5"/>
          <p:cNvSpPr>
            <a:spLocks noGrp="1" noChangeArrowheads="1"/>
          </p:cNvSpPr>
          <p:nvPr>
            <p:ph type="sldNum" sz="quarter" idx="3"/>
          </p:nvPr>
        </p:nvSpPr>
        <p:spPr bwMode="auto">
          <a:xfrm>
            <a:off x="4022629" y="9723560"/>
            <a:ext cx="3076671" cy="511054"/>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a:effectLst>
                  <a:outerShdw blurRad="38100" dist="38100" dir="2700000" algn="tl">
                    <a:srgbClr val="C0C0C0"/>
                  </a:outerShdw>
                </a:effectLst>
                <a:latin typeface="Arial" charset="0"/>
              </a:defRPr>
            </a:lvl1pPr>
          </a:lstStyle>
          <a:p>
            <a:pPr>
              <a:defRPr/>
            </a:pPr>
            <a:fld id="{77871785-532F-4595-976F-933409921373}" type="slidenum">
              <a:rPr lang="en-GB"/>
              <a:pPr>
                <a:defRPr/>
              </a:pPr>
              <a:t>‹#›</a:t>
            </a:fld>
            <a:endParaRPr lang="en-GB"/>
          </a:p>
        </p:txBody>
      </p:sp>
    </p:spTree>
    <p:extLst>
      <p:ext uri="{BB962C8B-B14F-4D97-AF65-F5344CB8AC3E}">
        <p14:creationId xmlns:p14="http://schemas.microsoft.com/office/powerpoint/2010/main" val="31073886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76672" cy="511054"/>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a:defRPr sz="1300">
                <a:latin typeface="Times New Roman" charset="0"/>
              </a:defRPr>
            </a:lvl1pPr>
          </a:lstStyle>
          <a:p>
            <a:pPr>
              <a:defRPr/>
            </a:pPr>
            <a:endParaRPr lang="en-GB"/>
          </a:p>
        </p:txBody>
      </p:sp>
      <p:sp>
        <p:nvSpPr>
          <p:cNvPr id="5123" name="Rectangle 3"/>
          <p:cNvSpPr>
            <a:spLocks noGrp="1" noChangeArrowheads="1"/>
          </p:cNvSpPr>
          <p:nvPr>
            <p:ph type="dt" idx="1"/>
          </p:nvPr>
        </p:nvSpPr>
        <p:spPr bwMode="auto">
          <a:xfrm>
            <a:off x="4022629" y="0"/>
            <a:ext cx="3076671" cy="511054"/>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a:latin typeface="Times New Roman" charset="0"/>
              </a:defRPr>
            </a:lvl1pPr>
          </a:lstStyle>
          <a:p>
            <a:pPr>
              <a:defRPr/>
            </a:pPr>
            <a:endParaRPr lang="en-GB"/>
          </a:p>
        </p:txBody>
      </p:sp>
      <p:sp>
        <p:nvSpPr>
          <p:cNvPr id="32772" name="Rectangle 4"/>
          <p:cNvSpPr>
            <a:spLocks noGrp="1" noRot="1" noChangeAspect="1" noChangeArrowheads="1" noTextEdit="1"/>
          </p:cNvSpPr>
          <p:nvPr>
            <p:ph type="sldImg" idx="2"/>
          </p:nvPr>
        </p:nvSpPr>
        <p:spPr bwMode="auto">
          <a:xfrm>
            <a:off x="990600" y="768350"/>
            <a:ext cx="5118100" cy="3838575"/>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45957" y="4861781"/>
            <a:ext cx="5207386" cy="46045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126" name="Rectangle 6"/>
          <p:cNvSpPr>
            <a:spLocks noGrp="1" noChangeArrowheads="1"/>
          </p:cNvSpPr>
          <p:nvPr>
            <p:ph type="ftr" sz="quarter" idx="4"/>
          </p:nvPr>
        </p:nvSpPr>
        <p:spPr bwMode="auto">
          <a:xfrm>
            <a:off x="0" y="9723560"/>
            <a:ext cx="3076672" cy="511054"/>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a:defRPr sz="1300">
                <a:latin typeface="Times New Roman" charset="0"/>
              </a:defRPr>
            </a:lvl1pPr>
          </a:lstStyle>
          <a:p>
            <a:pPr>
              <a:defRPr/>
            </a:pPr>
            <a:endParaRPr lang="en-GB"/>
          </a:p>
        </p:txBody>
      </p:sp>
      <p:sp>
        <p:nvSpPr>
          <p:cNvPr id="5127" name="Rectangle 7"/>
          <p:cNvSpPr>
            <a:spLocks noGrp="1" noChangeArrowheads="1"/>
          </p:cNvSpPr>
          <p:nvPr>
            <p:ph type="sldNum" sz="quarter" idx="5"/>
          </p:nvPr>
        </p:nvSpPr>
        <p:spPr bwMode="auto">
          <a:xfrm>
            <a:off x="4022629" y="9723560"/>
            <a:ext cx="3076671" cy="511054"/>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a:latin typeface="Times New Roman" charset="0"/>
              </a:defRPr>
            </a:lvl1pPr>
          </a:lstStyle>
          <a:p>
            <a:pPr>
              <a:defRPr/>
            </a:pPr>
            <a:fld id="{EF562295-F5C1-41D6-A801-32C9FEBD6E3F}" type="slidenum">
              <a:rPr lang="en-GB"/>
              <a:pPr>
                <a:defRPr/>
              </a:pPr>
              <a:t>‹#›</a:t>
            </a:fld>
            <a:endParaRPr lang="en-GB"/>
          </a:p>
        </p:txBody>
      </p:sp>
    </p:spTree>
    <p:extLst>
      <p:ext uri="{BB962C8B-B14F-4D97-AF65-F5344CB8AC3E}">
        <p14:creationId xmlns:p14="http://schemas.microsoft.com/office/powerpoint/2010/main" val="2666401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ln/>
        </p:spPr>
        <p:txBody>
          <a:bodyPr/>
          <a:lstStyle/>
          <a:p>
            <a:pPr marL="249238" indent="-249238" eaLnBrk="1" hangingPunct="1">
              <a:buFont typeface="Calibri" pitchFamily="34" charset="0"/>
              <a:buAutoNum type="arabicPeriod"/>
              <a:defRPr/>
            </a:pPr>
            <a:r>
              <a:rPr lang="en-US" dirty="0">
                <a:latin typeface="Times New Roman" pitchFamily="18" charset="0"/>
              </a:rPr>
              <a:t>As you can see on the slide displayed, Today I am planning to say a few words about the tectonic evolution of and the implication </a:t>
            </a:r>
          </a:p>
          <a:p>
            <a:pPr marL="249238" indent="-249238" eaLnBrk="1" hangingPunct="1">
              <a:buFont typeface="Calibri" pitchFamily="34" charset="0"/>
              <a:buAutoNum type="arabicPeriod"/>
              <a:defRPr/>
            </a:pPr>
            <a:r>
              <a:rPr lang="en-GB" dirty="0">
                <a:latin typeface="Times New Roman" pitchFamily="18" charset="0"/>
              </a:rPr>
              <a:t>This work was carried out in collaboration with my colleagues from NGU</a:t>
            </a:r>
          </a:p>
          <a:p>
            <a:pPr marL="249238" indent="-249238" eaLnBrk="1" hangingPunct="1">
              <a:buFont typeface="Calibri" pitchFamily="34" charset="0"/>
              <a:buAutoNum type="arabicPeriod"/>
              <a:defRPr/>
            </a:pPr>
            <a:endParaRPr lang="en-GB" dirty="0">
              <a:latin typeface="Times New Roman" pitchFamily="18" charset="0"/>
            </a:endParaRPr>
          </a:p>
        </p:txBody>
      </p:sp>
      <p:sp>
        <p:nvSpPr>
          <p:cNvPr id="26628" name="Slide Number Placeholder 3"/>
          <p:cNvSpPr>
            <a:spLocks noGrp="1"/>
          </p:cNvSpPr>
          <p:nvPr>
            <p:ph type="sldNum" sz="quarter" idx="5"/>
          </p:nvPr>
        </p:nvSpPr>
        <p:spPr>
          <a:noFill/>
        </p:spPr>
        <p:txBody>
          <a:bodyPr/>
          <a:lstStyle/>
          <a:p>
            <a:fld id="{FDC21815-9728-4B02-8509-4BDA8F525E78}" type="slidenum">
              <a:rPr lang="en-GB" smtClean="0">
                <a:latin typeface="Times New Roman" pitchFamily="18" charset="0"/>
              </a:rPr>
              <a:pPr/>
              <a:t>1</a:t>
            </a:fld>
            <a:endParaRPr lang="en-GB">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228600" indent="-228600">
              <a:buFont typeface="+mj-lt"/>
              <a:buAutoNum type="arabicPeriod"/>
              <a:defRPr/>
            </a:pPr>
            <a:endParaRPr lang="en-GB" baseline="0" dirty="0"/>
          </a:p>
          <a:p>
            <a:pPr marL="228600" indent="-228600">
              <a:buFont typeface="+mj-lt"/>
              <a:buAutoNum type="arabicPeriod"/>
              <a:defRPr/>
            </a:pPr>
            <a:r>
              <a:rPr lang="en-GB" baseline="0" dirty="0"/>
              <a:t>I am a bit suspicious (to be polite </a:t>
            </a:r>
            <a:r>
              <a:rPr lang="en-GB" baseline="0" dirty="0">
                <a:sym typeface="Wingdings" pitchFamily="2" charset="2"/>
              </a:rPr>
              <a:t>)</a:t>
            </a:r>
            <a:r>
              <a:rPr lang="en-GB" baseline="0" dirty="0"/>
              <a:t> about the existence of a large zone of exhumed serpentinised mantle just underneath the basalt in the Outer Vøring and outer Møre basin</a:t>
            </a:r>
          </a:p>
          <a:p>
            <a:pPr marL="228600" indent="-228600">
              <a:buFont typeface="+mj-lt"/>
              <a:buAutoNum type="arabicPeriod"/>
              <a:defRPr/>
            </a:pPr>
            <a:endParaRPr lang="en-GB" baseline="0" dirty="0"/>
          </a:p>
          <a:p>
            <a:pPr marL="228600" indent="-228600">
              <a:buFont typeface="+mj-lt"/>
              <a:buAutoNum type="arabicPeriod"/>
              <a:defRPr/>
            </a:pPr>
            <a:r>
              <a:rPr lang="en-GB" baseline="0" dirty="0"/>
              <a:t>Our results do not support a drastic crustal thinning in most of the Outer Møre. A little bit more than 10 km is observed at that level and ate 5 to 8 km of crust seems to be preserved on top of the controversial and deep LCB</a:t>
            </a:r>
          </a:p>
          <a:p>
            <a:pPr marL="228600" indent="-228600">
              <a:buFont typeface="+mj-lt"/>
              <a:buAutoNum type="arabicPeriod"/>
              <a:defRPr/>
            </a:pPr>
            <a:endParaRPr lang="en-GB" baseline="0" dirty="0"/>
          </a:p>
          <a:p>
            <a:pPr marL="228600" indent="-228600">
              <a:buFont typeface="+mj-lt"/>
              <a:buAutoNum type="arabicPeriod"/>
              <a:defRPr/>
            </a:pPr>
            <a:r>
              <a:rPr lang="en-GB" baseline="0" dirty="0"/>
              <a:t>The outer Møre is interpreted as a marginal plateau possibly including a system of pre-Cretaceous terraces attached to proto-JMMC and the Faeroes block before the onset of breakup</a:t>
            </a:r>
            <a:endParaRPr lang="en-GB" dirty="0"/>
          </a:p>
          <a:p>
            <a:pPr marL="228600" indent="-228600">
              <a:buFont typeface="+mj-lt"/>
              <a:buAutoNum type="arabicPeriod"/>
              <a:defRPr/>
            </a:pPr>
            <a:endParaRPr lang="en-GB" dirty="0"/>
          </a:p>
          <a:p>
            <a:pPr marL="228600" indent="-228600">
              <a:buFont typeface="+mj-lt"/>
              <a:buNone/>
              <a:defRPr/>
            </a:pPr>
            <a:r>
              <a:rPr lang="en-GB" dirty="0"/>
              <a:t>5. Although we must consider </a:t>
            </a:r>
            <a:r>
              <a:rPr lang="en-US" dirty="0"/>
              <a:t>the existence of some extension during the latest Cretaceous and Paleocene, it is, however, important to note that the main stretching and thinning event leading to volcanic passive margins successful break-up to the west occurred regionally during the Late Paleocene-Early Eocene</a:t>
            </a:r>
          </a:p>
          <a:p>
            <a:pPr marL="228600" indent="-228600">
              <a:buFont typeface="+mj-lt"/>
              <a:buAutoNum type="arabicPeriod"/>
              <a:defRPr/>
            </a:pPr>
            <a:endParaRPr lang="en-US" dirty="0"/>
          </a:p>
          <a:p>
            <a:pPr marL="228600" indent="-228600">
              <a:buFont typeface="+mj-lt"/>
              <a:buNone/>
              <a:defRPr/>
            </a:pPr>
            <a:r>
              <a:rPr lang="en-US" dirty="0"/>
              <a:t>6. This mean that there is a huge gap in time and dynamical contexts between the old Jurassic-Early</a:t>
            </a:r>
            <a:r>
              <a:rPr lang="en-US" baseline="0" dirty="0"/>
              <a:t> Cretaceous </a:t>
            </a:r>
            <a:r>
              <a:rPr lang="en-US" dirty="0"/>
              <a:t> thinning event  and the final Paleocene</a:t>
            </a:r>
            <a:r>
              <a:rPr lang="en-US" baseline="0" dirty="0"/>
              <a:t> </a:t>
            </a:r>
            <a:r>
              <a:rPr lang="en-US" dirty="0"/>
              <a:t>Eocene thinning events that led to break-up.</a:t>
            </a:r>
            <a:r>
              <a:rPr lang="en-US" baseline="0" dirty="0"/>
              <a:t> No continuum of deformation = no exhumation. Conclusions : we got an </a:t>
            </a:r>
            <a:r>
              <a:rPr lang="en-US" baseline="0" dirty="0" err="1"/>
              <a:t>iso</a:t>
            </a:r>
            <a:r>
              <a:rPr lang="en-US" baseline="0" dirty="0"/>
              <a:t>-Halten/</a:t>
            </a:r>
            <a:r>
              <a:rPr lang="en-US" baseline="0" dirty="0" err="1"/>
              <a:t>Dønna</a:t>
            </a:r>
            <a:r>
              <a:rPr lang="en-US" baseline="0" dirty="0"/>
              <a:t> here !!!!! and no mantle rocks beneath BCU.</a:t>
            </a:r>
          </a:p>
          <a:p>
            <a:pPr marL="228600" indent="-228600">
              <a:buFont typeface="+mj-lt"/>
              <a:buNone/>
              <a:defRPr/>
            </a:pPr>
            <a:endParaRPr lang="en-US" baseline="0" dirty="0"/>
          </a:p>
          <a:p>
            <a:pPr marL="228600" indent="-228600">
              <a:buFont typeface="+mj-lt"/>
              <a:buNone/>
              <a:defRPr/>
            </a:pPr>
            <a:r>
              <a:rPr lang="en-US" baseline="0" dirty="0"/>
              <a:t>Ps: Note that I am still uncertain about the </a:t>
            </a:r>
            <a:r>
              <a:rPr lang="en-US" baseline="0" dirty="0" err="1"/>
              <a:t>syn</a:t>
            </a:r>
            <a:r>
              <a:rPr lang="en-US" baseline="0" dirty="0"/>
              <a:t>-rift/post rift phase of sagging. However at that stage I can not develop much during the talk. In general people do not understand that the BCU is not the </a:t>
            </a:r>
            <a:r>
              <a:rPr lang="en-US" baseline="0" dirty="0" err="1"/>
              <a:t>syn</a:t>
            </a:r>
            <a:r>
              <a:rPr lang="en-US" baseline="0" dirty="0"/>
              <a:t>-rift/subsidence limit, so talking about </a:t>
            </a:r>
            <a:r>
              <a:rPr lang="en-US" baseline="0" dirty="0" err="1"/>
              <a:t>syn</a:t>
            </a:r>
            <a:r>
              <a:rPr lang="en-US" baseline="0" dirty="0"/>
              <a:t>-tectonic sag versus </a:t>
            </a:r>
            <a:r>
              <a:rPr lang="en-US" baseline="0" dirty="0" err="1"/>
              <a:t>syn</a:t>
            </a:r>
            <a:r>
              <a:rPr lang="en-US" baseline="0" dirty="0"/>
              <a:t>-cooling and </a:t>
            </a:r>
            <a:r>
              <a:rPr lang="en-US" baseline="0" dirty="0" err="1"/>
              <a:t>syn</a:t>
            </a:r>
            <a:r>
              <a:rPr lang="en-US" baseline="0" dirty="0"/>
              <a:t>-flexural phases of sagging is too complex to explain in 1 </a:t>
            </a:r>
            <a:r>
              <a:rPr lang="en-US" baseline="0" dirty="0" err="1"/>
              <a:t>mn</a:t>
            </a:r>
            <a:endParaRPr lang="en-GB" dirty="0"/>
          </a:p>
          <a:p>
            <a:pPr marL="228600" indent="-228600">
              <a:buFont typeface="+mj-lt"/>
              <a:buAutoNum type="arabicPeriod"/>
              <a:defRPr/>
            </a:pPr>
            <a:endParaRPr lang="en-GB" dirty="0"/>
          </a:p>
        </p:txBody>
      </p:sp>
      <p:sp>
        <p:nvSpPr>
          <p:cNvPr id="4" name="Slide Number Placeholder 3"/>
          <p:cNvSpPr>
            <a:spLocks noGrp="1"/>
          </p:cNvSpPr>
          <p:nvPr>
            <p:ph type="sldNum" sz="quarter" idx="10"/>
          </p:nvPr>
        </p:nvSpPr>
        <p:spPr/>
        <p:txBody>
          <a:bodyPr/>
          <a:lstStyle/>
          <a:p>
            <a:pPr>
              <a:defRPr/>
            </a:pPr>
            <a:fld id="{EF562295-F5C1-41D6-A801-32C9FEBD6E3F}" type="slidenum">
              <a:rPr lang="en-GB" smtClean="0"/>
              <a:pPr>
                <a:defRPr/>
              </a:pPr>
              <a:t>20</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pPr>
              <a:buFont typeface="Wingdings" pitchFamily="2" charset="2"/>
              <a:buChar char="ü"/>
            </a:pPr>
            <a:r>
              <a:rPr lang="en-GB" sz="1200" kern="1200" dirty="0">
                <a:solidFill>
                  <a:schemeClr val="tx1"/>
                </a:solidFill>
                <a:latin typeface="Times New Roman" charset="0"/>
                <a:ea typeface="+mn-ea"/>
                <a:cs typeface="+mn-cs"/>
              </a:rPr>
              <a:t>In the North Atlantic, the singularity of volcanic segments of passive margins and the formation of </a:t>
            </a:r>
            <a:r>
              <a:rPr lang="en-GB" sz="1200" kern="1200" dirty="0" err="1">
                <a:solidFill>
                  <a:schemeClr val="tx1"/>
                </a:solidFill>
                <a:latin typeface="Times New Roman" charset="0"/>
                <a:ea typeface="+mn-ea"/>
                <a:cs typeface="+mn-cs"/>
              </a:rPr>
              <a:t>microcontinents</a:t>
            </a:r>
            <a:r>
              <a:rPr lang="en-GB" sz="1200" kern="1200" dirty="0">
                <a:solidFill>
                  <a:schemeClr val="tx1"/>
                </a:solidFill>
                <a:latin typeface="Times New Roman" charset="0"/>
                <a:ea typeface="+mn-ea"/>
                <a:cs typeface="+mn-cs"/>
              </a:rPr>
              <a:t> particularly involve and question mantle dynamics, crustal structure, inheritance and plate kinematics. </a:t>
            </a:r>
          </a:p>
          <a:p>
            <a:pPr>
              <a:buFont typeface="Wingdings" pitchFamily="2" charset="2"/>
              <a:buChar char="ü"/>
            </a:pPr>
            <a:endParaRPr lang="en-GB" sz="1200" kern="1200" dirty="0">
              <a:solidFill>
                <a:schemeClr val="tx1"/>
              </a:solidFill>
              <a:latin typeface="Times New Roman" charset="0"/>
              <a:ea typeface="+mn-ea"/>
              <a:cs typeface="+mn-cs"/>
            </a:endParaRPr>
          </a:p>
          <a:p>
            <a:pPr>
              <a:buFont typeface="Wingdings" pitchFamily="2" charset="2"/>
              <a:buChar char="ü"/>
            </a:pPr>
            <a:r>
              <a:rPr lang="en-GB" sz="1200" kern="1200" dirty="0">
                <a:solidFill>
                  <a:schemeClr val="tx1"/>
                </a:solidFill>
                <a:latin typeface="Times New Roman" charset="0"/>
                <a:ea typeface="+mn-ea"/>
                <a:cs typeface="+mn-cs"/>
              </a:rPr>
              <a:t>Thanks to decades of geophysical exploration, the main structural elements of the Mid-Norwegian margin are pretty well defined. However, large uncertainties still remain about the structure and </a:t>
            </a:r>
            <a:r>
              <a:rPr lang="en-GB" sz="1200" kern="1200" dirty="0" err="1">
                <a:solidFill>
                  <a:schemeClr val="tx1"/>
                </a:solidFill>
                <a:latin typeface="Times New Roman" charset="0"/>
                <a:ea typeface="+mn-ea"/>
                <a:cs typeface="+mn-cs"/>
              </a:rPr>
              <a:t>petrological</a:t>
            </a:r>
            <a:r>
              <a:rPr lang="en-GB" sz="1200" kern="1200" dirty="0">
                <a:solidFill>
                  <a:schemeClr val="tx1"/>
                </a:solidFill>
                <a:latin typeface="Times New Roman" charset="0"/>
                <a:ea typeface="+mn-ea"/>
                <a:cs typeface="+mn-cs"/>
              </a:rPr>
              <a:t> nature of the deep crust and the prolongation of the Precambrian/Caledonian basement underneath the sedimentary basins. The mode of deformation leading to continental breakup and subsequent sea-floor spreading is also unclear and alternative scenarios can be proposed. </a:t>
            </a:r>
          </a:p>
          <a:p>
            <a:pPr>
              <a:buFont typeface="Wingdings" pitchFamily="2" charset="2"/>
              <a:buChar char="ü"/>
            </a:pPr>
            <a:endParaRPr lang="en-GB" sz="1200" kern="1200" dirty="0">
              <a:solidFill>
                <a:schemeClr val="tx1"/>
              </a:solidFill>
              <a:latin typeface="Times New Roman" charset="0"/>
              <a:ea typeface="+mn-ea"/>
              <a:cs typeface="+mn-cs"/>
            </a:endParaRPr>
          </a:p>
          <a:p>
            <a:pPr>
              <a:buFont typeface="Wingdings" pitchFamily="2" charset="2"/>
              <a:buChar char="ü"/>
            </a:pPr>
            <a:r>
              <a:rPr lang="en-GB" sz="1200" kern="1200" dirty="0">
                <a:solidFill>
                  <a:schemeClr val="tx1"/>
                </a:solidFill>
                <a:latin typeface="Times New Roman" charset="0"/>
                <a:ea typeface="+mn-ea"/>
                <a:cs typeface="+mn-cs"/>
              </a:rPr>
              <a:t> </a:t>
            </a:r>
            <a:r>
              <a:rPr lang="en-GB" sz="1200" kern="1200" dirty="0" err="1">
                <a:solidFill>
                  <a:schemeClr val="tx1"/>
                </a:solidFill>
                <a:latin typeface="Times New Roman" charset="0"/>
                <a:ea typeface="+mn-ea"/>
                <a:cs typeface="+mn-cs"/>
              </a:rPr>
              <a:t>Grugro</a:t>
            </a:r>
            <a:r>
              <a:rPr lang="en-GB" sz="1200" kern="1200" baseline="0" dirty="0">
                <a:solidFill>
                  <a:schemeClr val="tx1"/>
                </a:solidFill>
                <a:latin typeface="Times New Roman" charset="0"/>
                <a:ea typeface="+mn-ea"/>
                <a:cs typeface="+mn-cs"/>
              </a:rPr>
              <a:t> stopped they acquisition at the edge of the </a:t>
            </a:r>
            <a:r>
              <a:rPr lang="en-GB" sz="1200" kern="1200" baseline="0" dirty="0" err="1">
                <a:solidFill>
                  <a:schemeClr val="tx1"/>
                </a:solidFill>
                <a:latin typeface="Times New Roman" charset="0"/>
                <a:ea typeface="+mn-ea"/>
                <a:cs typeface="+mn-cs"/>
              </a:rPr>
              <a:t>Gplate</a:t>
            </a:r>
            <a:r>
              <a:rPr lang="en-GB" sz="1200" kern="1200" baseline="0" dirty="0">
                <a:solidFill>
                  <a:schemeClr val="tx1"/>
                </a:solidFill>
                <a:latin typeface="Times New Roman" charset="0"/>
                <a:ea typeface="+mn-ea"/>
                <a:cs typeface="+mn-cs"/>
              </a:rPr>
              <a:t> COB. However, this COB is wrong and they simply missed several Km2 of continental </a:t>
            </a:r>
            <a:r>
              <a:rPr lang="en-GB" sz="1200" kern="1200" baseline="0" dirty="0" err="1">
                <a:solidFill>
                  <a:schemeClr val="tx1"/>
                </a:solidFill>
                <a:latin typeface="Times New Roman" charset="0"/>
                <a:ea typeface="+mn-ea"/>
                <a:cs typeface="+mn-cs"/>
              </a:rPr>
              <a:t>maetrial+UC+Pal</a:t>
            </a:r>
            <a:endParaRPr lang="en-GB" sz="1200" kern="1200" dirty="0">
              <a:solidFill>
                <a:schemeClr val="tx1"/>
              </a:solidFill>
              <a:latin typeface="Times New Roman" charset="0"/>
              <a:ea typeface="+mn-ea"/>
              <a:cs typeface="+mn-cs"/>
            </a:endParaRPr>
          </a:p>
          <a:p>
            <a:pPr>
              <a:buFont typeface="Wingdings" pitchFamily="2" charset="2"/>
              <a:buChar char="ü"/>
            </a:pPr>
            <a:endParaRPr lang="en-GB" dirty="0"/>
          </a:p>
          <a:p>
            <a:pPr>
              <a:buFont typeface="Wingdings" pitchFamily="2" charset="2"/>
              <a:buNone/>
            </a:pPr>
            <a:endParaRPr lang="en-GB" dirty="0"/>
          </a:p>
          <a:p>
            <a:pPr>
              <a:buFont typeface="Wingdings" pitchFamily="2" charset="2"/>
              <a:buChar char="ü"/>
            </a:pPr>
            <a:endParaRPr lang="en-GB" dirty="0"/>
          </a:p>
        </p:txBody>
      </p:sp>
      <p:sp>
        <p:nvSpPr>
          <p:cNvPr id="4" name="Slide Number Placeholder 3"/>
          <p:cNvSpPr>
            <a:spLocks noGrp="1"/>
          </p:cNvSpPr>
          <p:nvPr>
            <p:ph type="sldNum" sz="quarter" idx="5"/>
          </p:nvPr>
        </p:nvSpPr>
        <p:spPr/>
        <p:txBody>
          <a:bodyPr/>
          <a:lstStyle/>
          <a:p>
            <a:pPr>
              <a:defRPr/>
            </a:pPr>
            <a:fld id="{E833DF19-17AF-4930-8EE3-048290E99A16}" type="slidenum">
              <a:rPr lang="en-GB" smtClean="0"/>
              <a:pPr>
                <a:defRPr/>
              </a:pPr>
              <a:t>21</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mj-lt"/>
              <a:buAutoNum type="arabicPeriod"/>
            </a:pPr>
            <a:r>
              <a:rPr lang="en-GB" dirty="0"/>
              <a:t>Our</a:t>
            </a:r>
            <a:r>
              <a:rPr lang="en-GB" baseline="0" dirty="0"/>
              <a:t> new potential field transect have been combined with our previous modelling and pre-existing OBS already publish to get a better idea of the LCB distribution</a:t>
            </a:r>
          </a:p>
          <a:p>
            <a:pPr marL="228600" indent="-228600">
              <a:buFont typeface="+mj-lt"/>
              <a:buNone/>
            </a:pPr>
            <a:r>
              <a:rPr lang="en-GB" baseline="0" dirty="0"/>
              <a:t> across the rifted margin</a:t>
            </a:r>
          </a:p>
          <a:p>
            <a:pPr marL="228600" indent="-228600">
              <a:buFont typeface="+mj-lt"/>
              <a:buNone/>
            </a:pPr>
            <a:r>
              <a:rPr lang="en-GB" sz="1200" dirty="0">
                <a:cs typeface="Arial" pitchFamily="34" charset="0"/>
              </a:rPr>
              <a:t>High density/High velocity LCBs are preferentially interpreted as inherited high-grade metamorphic rocks (the deep roots of the collapsed Caledonian orogen ?)</a:t>
            </a:r>
          </a:p>
          <a:p>
            <a:pPr marL="228600" indent="-228600">
              <a:buFont typeface="+mj-lt"/>
              <a:buNone/>
            </a:pPr>
            <a:endParaRPr lang="en-GB" sz="1200" dirty="0">
              <a:cs typeface="Arial" pitchFamily="34" charset="0"/>
            </a:endParaRPr>
          </a:p>
          <a:p>
            <a:pPr marL="228600" indent="-228600">
              <a:buFont typeface="+mj-lt"/>
              <a:buNone/>
            </a:pPr>
            <a:r>
              <a:rPr lang="en-GB" sz="1200" dirty="0">
                <a:cs typeface="Arial" pitchFamily="34" charset="0"/>
              </a:rPr>
              <a:t>Remember</a:t>
            </a:r>
            <a:r>
              <a:rPr lang="en-GB" sz="1200" baseline="0" dirty="0">
                <a:cs typeface="Arial" pitchFamily="34" charset="0"/>
              </a:rPr>
              <a:t> for future work: note the correlation between the presence of P-T basin and the regional lack of inherited LCB. Need to be tested better  when all MNR will be release or eventually try to get the rest of them directly with companies. Should be the time to initiate a sub-salt basement study here ?? But may be after BOOST ?? I saw recently that this old Permian play was again popular in East Greenland again. I have to remember about the ref </a:t>
            </a:r>
          </a:p>
          <a:p>
            <a:pPr marL="228600" indent="-228600">
              <a:buFont typeface="+mj-lt"/>
              <a:buNone/>
            </a:pPr>
            <a:r>
              <a:rPr lang="en-GB" sz="1200" baseline="0" dirty="0">
                <a:cs typeface="Arial" pitchFamily="34" charset="0"/>
              </a:rPr>
              <a:t> </a:t>
            </a:r>
          </a:p>
          <a:p>
            <a:pPr marL="228600" indent="-228600">
              <a:buFont typeface="+mj-lt"/>
              <a:buNone/>
            </a:pPr>
            <a:r>
              <a:rPr lang="en-GB" sz="1200" baseline="0" dirty="0">
                <a:cs typeface="Arial" pitchFamily="34" charset="0"/>
              </a:rPr>
              <a:t>May be should not be mentioned at the O-O conference ??</a:t>
            </a:r>
            <a:endParaRPr lang="en-GB" sz="1200" dirty="0">
              <a:cs typeface="Arial" pitchFamily="34" charset="0"/>
            </a:endParaRPr>
          </a:p>
          <a:p>
            <a:pPr marL="228600" indent="-228600">
              <a:buFont typeface="+mj-lt"/>
              <a:buNone/>
            </a:pPr>
            <a:endParaRPr lang="en-GB" dirty="0"/>
          </a:p>
        </p:txBody>
      </p:sp>
      <p:sp>
        <p:nvSpPr>
          <p:cNvPr id="4" name="Slide Number Placeholder 3"/>
          <p:cNvSpPr>
            <a:spLocks noGrp="1"/>
          </p:cNvSpPr>
          <p:nvPr>
            <p:ph type="sldNum" sz="quarter" idx="10"/>
          </p:nvPr>
        </p:nvSpPr>
        <p:spPr/>
        <p:txBody>
          <a:bodyPr/>
          <a:lstStyle/>
          <a:p>
            <a:pPr>
              <a:defRPr/>
            </a:pPr>
            <a:fld id="{EF562295-F5C1-41D6-A801-32C9FEBD6E3F}" type="slidenum">
              <a:rPr lang="en-GB" smtClean="0"/>
              <a:pPr>
                <a:defRPr/>
              </a:pPr>
              <a:t>24</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pPr>
              <a:buFont typeface="Wingdings" pitchFamily="2" charset="2"/>
              <a:buChar char="ü"/>
            </a:pPr>
            <a:r>
              <a:rPr lang="en-GB" sz="1200" kern="1200" dirty="0">
                <a:solidFill>
                  <a:schemeClr val="tx1"/>
                </a:solidFill>
                <a:latin typeface="Times New Roman" charset="0"/>
                <a:ea typeface="+mn-ea"/>
                <a:cs typeface="+mn-cs"/>
              </a:rPr>
              <a:t>In the gravity, the JMC show</a:t>
            </a:r>
            <a:r>
              <a:rPr lang="en-GB" sz="1200" kern="1200" baseline="0" dirty="0">
                <a:solidFill>
                  <a:schemeClr val="tx1"/>
                </a:solidFill>
                <a:latin typeface="Times New Roman" charset="0"/>
                <a:ea typeface="+mn-ea"/>
                <a:cs typeface="+mn-cs"/>
              </a:rPr>
              <a:t> a clear negative signature. </a:t>
            </a:r>
          </a:p>
          <a:p>
            <a:pPr>
              <a:buFont typeface="Wingdings" pitchFamily="2" charset="2"/>
              <a:buChar char="ü"/>
            </a:pPr>
            <a:endParaRPr lang="en-GB" sz="1200" kern="1200" baseline="0" dirty="0">
              <a:solidFill>
                <a:schemeClr val="tx1"/>
              </a:solidFill>
              <a:latin typeface="Times New Roman" charset="0"/>
              <a:ea typeface="+mn-ea"/>
              <a:cs typeface="+mn-cs"/>
            </a:endParaRPr>
          </a:p>
          <a:p>
            <a:pPr>
              <a:buFont typeface="Wingdings" pitchFamily="2" charset="2"/>
              <a:buChar char="ü"/>
            </a:pPr>
            <a:r>
              <a:rPr lang="en-GB" sz="1200" kern="1200" baseline="0" dirty="0">
                <a:solidFill>
                  <a:schemeClr val="tx1"/>
                </a:solidFill>
                <a:latin typeface="Times New Roman" charset="0"/>
                <a:ea typeface="+mn-ea"/>
                <a:cs typeface="+mn-cs"/>
              </a:rPr>
              <a:t>It also coincides with a bend of the prominent gravity anomalies between the MTFC and the Klakk FC, </a:t>
            </a:r>
            <a:r>
              <a:rPr lang="en-GB" dirty="0"/>
              <a:t>with</a:t>
            </a:r>
            <a:r>
              <a:rPr lang="en-GB" baseline="0" dirty="0"/>
              <a:t> a distinct gravity anomaly fitting with the Frøya High in between </a:t>
            </a:r>
          </a:p>
          <a:p>
            <a:pPr>
              <a:buFont typeface="Wingdings" pitchFamily="2" charset="2"/>
              <a:buChar char="ü"/>
            </a:pPr>
            <a:endParaRPr lang="en-GB" dirty="0"/>
          </a:p>
        </p:txBody>
      </p:sp>
      <p:sp>
        <p:nvSpPr>
          <p:cNvPr id="4" name="Slide Number Placeholder 3"/>
          <p:cNvSpPr>
            <a:spLocks noGrp="1"/>
          </p:cNvSpPr>
          <p:nvPr>
            <p:ph type="sldNum" sz="quarter" idx="5"/>
          </p:nvPr>
        </p:nvSpPr>
        <p:spPr/>
        <p:txBody>
          <a:bodyPr/>
          <a:lstStyle/>
          <a:p>
            <a:pPr>
              <a:defRPr/>
            </a:pPr>
            <a:fld id="{E833DF19-17AF-4930-8EE3-048290E99A16}" type="slidenum">
              <a:rPr lang="en-GB" smtClean="0"/>
              <a:pPr>
                <a:defRPr/>
              </a:pPr>
              <a:t>25</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228600" indent="-228600">
              <a:buFont typeface="+mj-lt"/>
              <a:buAutoNum type="arabicPeriod"/>
            </a:pPr>
            <a:r>
              <a:rPr lang="en-GB" sz="1200" kern="1200" dirty="0">
                <a:solidFill>
                  <a:schemeClr val="tx1"/>
                </a:solidFill>
                <a:latin typeface="Times New Roman" charset="0"/>
                <a:ea typeface="+mn-ea"/>
                <a:cs typeface="+mn-cs"/>
              </a:rPr>
              <a:t>In the Vøring Marginal High, shallow to sub-aerial </a:t>
            </a:r>
            <a:r>
              <a:rPr lang="en-GB" sz="1200" kern="1200" dirty="0" err="1">
                <a:solidFill>
                  <a:schemeClr val="tx1"/>
                </a:solidFill>
                <a:latin typeface="Times New Roman" charset="0"/>
                <a:ea typeface="+mn-ea"/>
                <a:cs typeface="+mn-cs"/>
              </a:rPr>
              <a:t>paleowater</a:t>
            </a:r>
            <a:r>
              <a:rPr lang="en-GB" sz="1200" kern="1200" dirty="0">
                <a:solidFill>
                  <a:schemeClr val="tx1"/>
                </a:solidFill>
                <a:latin typeface="Times New Roman" charset="0"/>
                <a:ea typeface="+mn-ea"/>
                <a:cs typeface="+mn-cs"/>
              </a:rPr>
              <a:t> depth conditions before and during the onset of breakup and evidences of continental contamination of the erupted lava flows do not easily support the presence of a large zone of the exhumed and denudated mantle material lying just underneath the first basaltic layers and late Inner SDR. </a:t>
            </a:r>
          </a:p>
          <a:p>
            <a:pPr marL="228600" indent="-228600">
              <a:buFont typeface="+mj-lt"/>
              <a:buAutoNum type="arabicPeriod"/>
            </a:pPr>
            <a:r>
              <a:rPr lang="en-GB" sz="1200" kern="1200" dirty="0">
                <a:solidFill>
                  <a:schemeClr val="tx1"/>
                </a:solidFill>
                <a:latin typeface="Times New Roman" charset="0"/>
                <a:ea typeface="+mn-ea"/>
                <a:cs typeface="+mn-cs"/>
              </a:rPr>
              <a:t>Remember.</a:t>
            </a:r>
            <a:r>
              <a:rPr lang="en-GB" sz="1200" kern="1200" baseline="0" dirty="0">
                <a:solidFill>
                  <a:schemeClr val="tx1"/>
                </a:solidFill>
                <a:latin typeface="Times New Roman" charset="0"/>
                <a:ea typeface="+mn-ea"/>
                <a:cs typeface="+mn-cs"/>
              </a:rPr>
              <a:t> In Galician margin the volcanic pulse create basalt emplaced in the exhumed mantle...... but at 2000-3000 m </a:t>
            </a:r>
            <a:r>
              <a:rPr lang="en-GB" sz="1200" kern="1200" baseline="0" dirty="0" err="1">
                <a:solidFill>
                  <a:schemeClr val="tx1"/>
                </a:solidFill>
                <a:latin typeface="Times New Roman" charset="0"/>
                <a:ea typeface="+mn-ea"/>
                <a:cs typeface="+mn-cs"/>
              </a:rPr>
              <a:t>bsl</a:t>
            </a:r>
            <a:r>
              <a:rPr lang="en-GB" sz="1200" kern="1200" baseline="0" dirty="0">
                <a:solidFill>
                  <a:schemeClr val="tx1"/>
                </a:solidFill>
                <a:latin typeface="Times New Roman" charset="0"/>
                <a:ea typeface="+mn-ea"/>
                <a:cs typeface="+mn-cs"/>
              </a:rPr>
              <a:t> !!!!. Once again I have to be polite but this is non-</a:t>
            </a:r>
            <a:r>
              <a:rPr lang="en-GB" sz="1200" kern="1200" baseline="0" dirty="0" err="1">
                <a:solidFill>
                  <a:schemeClr val="tx1"/>
                </a:solidFill>
                <a:latin typeface="Times New Roman" charset="0"/>
                <a:ea typeface="+mn-ea"/>
                <a:cs typeface="+mn-cs"/>
              </a:rPr>
              <a:t>sens</a:t>
            </a:r>
            <a:r>
              <a:rPr lang="en-GB" sz="1200" kern="1200" baseline="0" dirty="0">
                <a:solidFill>
                  <a:schemeClr val="tx1"/>
                </a:solidFill>
                <a:latin typeface="Times New Roman" charset="0"/>
                <a:ea typeface="+mn-ea"/>
                <a:cs typeface="+mn-cs"/>
              </a:rPr>
              <a:t> to apply this model in the outer Møre/Vøring. How could you explain that in terms of </a:t>
            </a:r>
            <a:r>
              <a:rPr lang="en-GB" sz="1200" kern="1200" baseline="0" dirty="0" err="1">
                <a:solidFill>
                  <a:schemeClr val="tx1"/>
                </a:solidFill>
                <a:latin typeface="Times New Roman" charset="0"/>
                <a:ea typeface="+mn-ea"/>
                <a:cs typeface="+mn-cs"/>
              </a:rPr>
              <a:t>isostasy</a:t>
            </a:r>
            <a:r>
              <a:rPr lang="en-GB" sz="1200" kern="1200" baseline="0" dirty="0">
                <a:solidFill>
                  <a:schemeClr val="tx1"/>
                </a:solidFill>
                <a:latin typeface="Times New Roman" charset="0"/>
                <a:ea typeface="+mn-ea"/>
                <a:cs typeface="+mn-cs"/>
              </a:rPr>
              <a:t> ? And low density ?-&gt; you must have crust and basin preserved here.</a:t>
            </a:r>
          </a:p>
          <a:p>
            <a:pPr marL="228600" indent="-228600">
              <a:buFont typeface="+mj-lt"/>
              <a:buAutoNum type="arabicPeriod"/>
            </a:pPr>
            <a:endParaRPr lang="en-GB" sz="1200" kern="1200" baseline="0" dirty="0">
              <a:solidFill>
                <a:schemeClr val="tx1"/>
              </a:solidFill>
              <a:latin typeface="Times New Roman" charset="0"/>
              <a:ea typeface="+mn-ea"/>
              <a:cs typeface="+mn-cs"/>
            </a:endParaRPr>
          </a:p>
          <a:p>
            <a:pPr marL="228600" indent="-228600">
              <a:buFont typeface="+mj-lt"/>
              <a:buAutoNum type="arabicPeriod"/>
            </a:pPr>
            <a:r>
              <a:rPr lang="en-GB" sz="1200" kern="1200" baseline="0" dirty="0">
                <a:solidFill>
                  <a:schemeClr val="tx1"/>
                </a:solidFill>
                <a:latin typeface="Times New Roman" charset="0"/>
                <a:ea typeface="+mn-ea"/>
                <a:cs typeface="+mn-cs"/>
              </a:rPr>
              <a:t>In Vøring the drilled basalt at sub-aerial </a:t>
            </a:r>
            <a:r>
              <a:rPr lang="en-GB" sz="1200" kern="1200" baseline="0" dirty="0">
                <a:solidFill>
                  <a:schemeClr val="tx1"/>
                </a:solidFill>
                <a:latin typeface="Times New Roman" charset="0"/>
                <a:ea typeface="+mn-ea"/>
                <a:cs typeface="+mn-cs"/>
                <a:sym typeface="Wingdings" pitchFamily="2" charset="2"/>
              </a:rPr>
              <a:t> and show more that clear evidence of continental contamination. Once again, no mantle beneath basalt but few km of Mesozoic-Paleocene sediment. </a:t>
            </a:r>
            <a:r>
              <a:rPr lang="en-GB" sz="1200" kern="1200" baseline="0" dirty="0" err="1">
                <a:solidFill>
                  <a:schemeClr val="tx1"/>
                </a:solidFill>
                <a:latin typeface="Times New Roman" charset="0"/>
                <a:ea typeface="+mn-ea"/>
                <a:cs typeface="+mn-cs"/>
                <a:sym typeface="Wingdings" pitchFamily="2" charset="2"/>
              </a:rPr>
              <a:t>Trias</a:t>
            </a:r>
            <a:r>
              <a:rPr lang="en-GB" sz="1200" kern="1200" baseline="0" dirty="0">
                <a:solidFill>
                  <a:schemeClr val="tx1"/>
                </a:solidFill>
                <a:latin typeface="Times New Roman" charset="0"/>
                <a:ea typeface="+mn-ea"/>
                <a:cs typeface="+mn-cs"/>
                <a:sym typeface="Wingdings" pitchFamily="2" charset="2"/>
              </a:rPr>
              <a:t>-Jurassic locally ???(</a:t>
            </a:r>
            <a:r>
              <a:rPr lang="en-GB" sz="1200" kern="1200" baseline="0" dirty="0" err="1">
                <a:solidFill>
                  <a:schemeClr val="tx1"/>
                </a:solidFill>
                <a:latin typeface="Times New Roman" charset="0"/>
                <a:ea typeface="+mn-ea"/>
                <a:cs typeface="+mn-cs"/>
                <a:sym typeface="Wingdings" pitchFamily="2" charset="2"/>
              </a:rPr>
              <a:t>e.g</a:t>
            </a:r>
            <a:r>
              <a:rPr lang="en-GB" sz="1200" kern="1200" baseline="0" dirty="0">
                <a:solidFill>
                  <a:schemeClr val="tx1"/>
                </a:solidFill>
                <a:latin typeface="Times New Roman" charset="0"/>
                <a:ea typeface="+mn-ea"/>
                <a:cs typeface="+mn-cs"/>
                <a:sym typeface="Wingdings" pitchFamily="2" charset="2"/>
              </a:rPr>
              <a:t> Rån Ridge Gernigon et al., 2003)</a:t>
            </a:r>
            <a:endParaRPr lang="en-GB" sz="1200" kern="1200" dirty="0">
              <a:solidFill>
                <a:schemeClr val="tx1"/>
              </a:solidFill>
              <a:latin typeface="Times New Roman" charset="0"/>
              <a:ea typeface="+mn-ea"/>
              <a:cs typeface="+mn-cs"/>
            </a:endParaRPr>
          </a:p>
          <a:p>
            <a:pPr marL="228600" indent="-228600">
              <a:buFont typeface="+mj-lt"/>
              <a:buAutoNum type="arabicPeriod"/>
            </a:pPr>
            <a:endParaRPr lang="en-GB" sz="1200" kern="1200" dirty="0">
              <a:solidFill>
                <a:schemeClr val="tx1"/>
              </a:solidFill>
              <a:latin typeface="Times New Roman" charset="0"/>
              <a:ea typeface="+mn-ea"/>
              <a:cs typeface="+mn-cs"/>
            </a:endParaRPr>
          </a:p>
          <a:p>
            <a:pPr marL="228600" indent="-228600">
              <a:buFont typeface="+mj-lt"/>
              <a:buAutoNum type="arabicPeriod"/>
            </a:pPr>
            <a:r>
              <a:rPr lang="en-GB" sz="1200" kern="1200" dirty="0">
                <a:solidFill>
                  <a:schemeClr val="tx1"/>
                </a:solidFill>
                <a:latin typeface="Times New Roman" charset="0"/>
                <a:ea typeface="+mn-ea"/>
                <a:cs typeface="+mn-cs"/>
              </a:rPr>
              <a:t>We preferentially interpret the nature of the deep crust and lower crustal bodies closer to the SDR as a mixture of residual and inherited continental crust later affected by breakup-related intrusions. A renewed phase of extension and normal faulting occurred during the latest Cretaceous and Paleocene in the outer part of the pre-existing rift axis. It most likely affected the outer Vøring Basin which was partly preserved and less thinned during the previous Late Jurassic-Early Cretaceous extensional phase of the rifted margin (e.g. a conjugate necking zone?).</a:t>
            </a:r>
          </a:p>
          <a:p>
            <a:pPr marL="228600" indent="-228600">
              <a:buFont typeface="+mj-lt"/>
              <a:buAutoNum type="arabicPeriod"/>
            </a:pPr>
            <a:endParaRPr lang="en-GB" sz="1200" kern="1200" dirty="0">
              <a:solidFill>
                <a:schemeClr val="tx1"/>
              </a:solidFill>
              <a:latin typeface="Times New Roman" charset="0"/>
              <a:ea typeface="+mn-ea"/>
              <a:cs typeface="+mn-cs"/>
            </a:endParaRPr>
          </a:p>
          <a:p>
            <a:pPr marL="228600" indent="-228600">
              <a:buFont typeface="+mj-lt"/>
              <a:buAutoNum type="arabicPeriod"/>
            </a:pPr>
            <a:r>
              <a:rPr lang="en-GB" sz="1200" kern="1200" dirty="0" err="1">
                <a:solidFill>
                  <a:schemeClr val="tx1"/>
                </a:solidFill>
                <a:latin typeface="Times New Roman" charset="0"/>
                <a:ea typeface="+mn-ea"/>
                <a:cs typeface="+mn-cs"/>
              </a:rPr>
              <a:t>ps</a:t>
            </a:r>
            <a:r>
              <a:rPr lang="en-GB" sz="1200" kern="1200" dirty="0">
                <a:solidFill>
                  <a:schemeClr val="tx1"/>
                </a:solidFill>
                <a:latin typeface="Times New Roman" charset="0"/>
                <a:ea typeface="+mn-ea"/>
                <a:cs typeface="+mn-cs"/>
              </a:rPr>
              <a:t>:</a:t>
            </a:r>
            <a:r>
              <a:rPr lang="en-GB" sz="1200" kern="1200" baseline="0" dirty="0">
                <a:solidFill>
                  <a:schemeClr val="tx1"/>
                </a:solidFill>
                <a:latin typeface="Times New Roman" charset="0"/>
                <a:ea typeface="+mn-ea"/>
                <a:cs typeface="+mn-cs"/>
              </a:rPr>
              <a:t> For future COOP, remind me to insist a bit on the necking analogue.</a:t>
            </a:r>
            <a:r>
              <a:rPr lang="en-GB" sz="1200" kern="1200" dirty="0">
                <a:solidFill>
                  <a:schemeClr val="tx1"/>
                </a:solidFill>
                <a:latin typeface="Times New Roman" charset="0"/>
                <a:ea typeface="+mn-ea"/>
                <a:cs typeface="+mn-cs"/>
              </a:rPr>
              <a:t> What we can learn from Frøya can helps us to refine TR. Also note that the flat</a:t>
            </a:r>
            <a:r>
              <a:rPr lang="en-GB" sz="1200" kern="1200" baseline="0" dirty="0">
                <a:solidFill>
                  <a:schemeClr val="tx1"/>
                </a:solidFill>
                <a:latin typeface="Times New Roman" charset="0"/>
                <a:ea typeface="+mn-ea"/>
                <a:cs typeface="+mn-cs"/>
              </a:rPr>
              <a:t> magnetic signature: 20-30% </a:t>
            </a:r>
            <a:r>
              <a:rPr lang="en-GB" sz="1200" kern="1200" baseline="0" dirty="0" err="1">
                <a:solidFill>
                  <a:schemeClr val="tx1"/>
                </a:solidFill>
                <a:latin typeface="Times New Roman" charset="0"/>
                <a:ea typeface="+mn-ea"/>
                <a:cs typeface="+mn-cs"/>
              </a:rPr>
              <a:t>serpentinization</a:t>
            </a:r>
            <a:r>
              <a:rPr lang="en-GB" sz="1200" kern="1200" baseline="0" dirty="0">
                <a:solidFill>
                  <a:schemeClr val="tx1"/>
                </a:solidFill>
                <a:latin typeface="Times New Roman" charset="0"/>
                <a:ea typeface="+mn-ea"/>
                <a:cs typeface="+mn-cs"/>
              </a:rPr>
              <a:t> would simply create a much dominant signature!! But It is not observed in the OVB !. This is also an good argument to definitively get rid of this stupid hyperextension model. It simply does not work here at all. We have to think about that for the future reply. Off course in a ‘gentleman way’ </a:t>
            </a:r>
            <a:r>
              <a:rPr lang="en-GB" sz="1200" kern="1200" baseline="0" dirty="0">
                <a:solidFill>
                  <a:schemeClr val="tx1"/>
                </a:solidFill>
                <a:latin typeface="Times New Roman" charset="0"/>
                <a:ea typeface="+mn-ea"/>
                <a:cs typeface="+mn-cs"/>
                <a:sym typeface="Wingdings" pitchFamily="2" charset="2"/>
              </a:rPr>
              <a:t></a:t>
            </a:r>
            <a:r>
              <a:rPr lang="en-GB" sz="1200" kern="1200" baseline="0" dirty="0">
                <a:solidFill>
                  <a:schemeClr val="tx1"/>
                </a:solidFill>
                <a:latin typeface="Times New Roman" charset="0"/>
                <a:ea typeface="+mn-ea"/>
                <a:cs typeface="+mn-cs"/>
              </a:rPr>
              <a:t> . For the reply paper, I </a:t>
            </a:r>
            <a:r>
              <a:rPr lang="en-GB" sz="1200" kern="1200" baseline="0" dirty="0" err="1">
                <a:solidFill>
                  <a:schemeClr val="tx1"/>
                </a:solidFill>
                <a:latin typeface="Times New Roman" charset="0"/>
                <a:ea typeface="+mn-ea"/>
                <a:cs typeface="+mn-cs"/>
              </a:rPr>
              <a:t>aslo</a:t>
            </a:r>
            <a:r>
              <a:rPr lang="en-GB" sz="1200" kern="1200" baseline="0" dirty="0">
                <a:solidFill>
                  <a:schemeClr val="tx1"/>
                </a:solidFill>
                <a:latin typeface="Times New Roman" charset="0"/>
                <a:ea typeface="+mn-ea"/>
                <a:cs typeface="+mn-cs"/>
              </a:rPr>
              <a:t> asked Romain to write a bit on the melting of the crust. It happens at 10 km below the Lower series and simply suggest that at 10 km below “K” you still have continental material. I </a:t>
            </a:r>
            <a:r>
              <a:rPr lang="en-GB" sz="1200" kern="1200" baseline="0" dirty="0" err="1">
                <a:solidFill>
                  <a:schemeClr val="tx1"/>
                </a:solidFill>
                <a:latin typeface="Times New Roman" charset="0"/>
                <a:ea typeface="+mn-ea"/>
                <a:cs typeface="+mn-cs"/>
              </a:rPr>
              <a:t>ve</a:t>
            </a:r>
            <a:r>
              <a:rPr lang="en-GB" sz="1200" kern="1200" baseline="0" dirty="0">
                <a:solidFill>
                  <a:schemeClr val="tx1"/>
                </a:solidFill>
                <a:latin typeface="Times New Roman" charset="0"/>
                <a:ea typeface="+mn-ea"/>
                <a:cs typeface="+mn-cs"/>
              </a:rPr>
              <a:t> asked him few week ago if we could explain the </a:t>
            </a:r>
            <a:r>
              <a:rPr lang="en-GB" sz="1200" kern="1200" baseline="0" dirty="0" err="1">
                <a:solidFill>
                  <a:schemeClr val="tx1"/>
                </a:solidFill>
                <a:latin typeface="Times New Roman" charset="0"/>
                <a:ea typeface="+mn-ea"/>
                <a:cs typeface="+mn-cs"/>
              </a:rPr>
              <a:t>geochemy</a:t>
            </a:r>
            <a:r>
              <a:rPr lang="en-GB" sz="1200" kern="1200" baseline="0" dirty="0">
                <a:solidFill>
                  <a:schemeClr val="tx1"/>
                </a:solidFill>
                <a:latin typeface="Times New Roman" charset="0"/>
                <a:ea typeface="+mn-ea"/>
                <a:cs typeface="+mn-cs"/>
              </a:rPr>
              <a:t> with some mix between the rising magma and “possible” ZECM but his answer was “NO WAY”. I also got similar comments from Natland and Hole, I have met in Durham 2 weeks ago. Also not that melting of the crust is ~&gt;500C. You can not easily produce serpentinisation at such high temperature. Same explanation in present day  magma spreading segments. Here during SDR the magmatic and volcanic production was x 3-5 higher. End of the story ! </a:t>
            </a:r>
          </a:p>
        </p:txBody>
      </p:sp>
      <p:sp>
        <p:nvSpPr>
          <p:cNvPr id="4" name="Slide Number Placeholder 3"/>
          <p:cNvSpPr>
            <a:spLocks noGrp="1"/>
          </p:cNvSpPr>
          <p:nvPr>
            <p:ph type="sldNum" sz="quarter" idx="10"/>
          </p:nvPr>
        </p:nvSpPr>
        <p:spPr/>
        <p:txBody>
          <a:bodyPr/>
          <a:lstStyle/>
          <a:p>
            <a:pPr>
              <a:defRPr/>
            </a:pPr>
            <a:fld id="{EF562295-F5C1-41D6-A801-32C9FEBD6E3F}" type="slidenum">
              <a:rPr lang="en-GB" smtClean="0"/>
              <a:pPr>
                <a:defRPr/>
              </a:pPr>
              <a:t>26</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A656957F-5A4F-43DB-B4D7-B7B5EEE087BA}" type="slidenum">
              <a:rPr lang="fr-FR" smtClean="0">
                <a:latin typeface="Times New Roman" pitchFamily="18" charset="0"/>
              </a:rPr>
              <a:pPr/>
              <a:t>27</a:t>
            </a:fld>
            <a:endParaRPr lang="fr-FR">
              <a:latin typeface="Times New Roman" pitchFamily="18"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r>
              <a:rPr lang="fr-FR">
                <a:latin typeface="Times New Roman" pitchFamily="18" charset="0"/>
              </a:rPr>
              <a:t>As seen on the previous slides,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228600" indent="-228600">
              <a:buFont typeface="+mj-lt"/>
              <a:buAutoNum type="arabicPeriod"/>
              <a:defRPr/>
            </a:pPr>
            <a:r>
              <a:rPr lang="en-GB" baseline="0" dirty="0"/>
              <a:t>Good example of </a:t>
            </a:r>
            <a:r>
              <a:rPr lang="en-GB" baseline="0" dirty="0" err="1"/>
              <a:t>geofantasy</a:t>
            </a:r>
            <a:r>
              <a:rPr lang="en-GB" baseline="0" dirty="0"/>
              <a:t> ! And how to applied a popular model in a different setting to fit the fashion model of the month. Don´t believe in that, please !!</a:t>
            </a:r>
          </a:p>
          <a:p>
            <a:pPr marL="228600" indent="-228600">
              <a:buFont typeface="+mj-lt"/>
              <a:buAutoNum type="arabicPeriod"/>
              <a:defRPr/>
            </a:pPr>
            <a:endParaRPr lang="en-GB" baseline="0" dirty="0"/>
          </a:p>
          <a:p>
            <a:pPr marL="228600" indent="-228600">
              <a:buFont typeface="+mj-lt"/>
              <a:buAutoNum type="arabicPeriod"/>
              <a:defRPr/>
            </a:pPr>
            <a:r>
              <a:rPr lang="en-GB" baseline="0" dirty="0"/>
              <a:t>Here are few elements/problem Peron-</a:t>
            </a:r>
            <a:r>
              <a:rPr lang="en-GB" baseline="0" dirty="0" err="1"/>
              <a:t>Pinvidic</a:t>
            </a:r>
            <a:r>
              <a:rPr lang="en-GB" baseline="0" dirty="0"/>
              <a:t> and </a:t>
            </a:r>
            <a:r>
              <a:rPr lang="en-GB" baseline="0" dirty="0" err="1"/>
              <a:t>Osmundsen</a:t>
            </a:r>
            <a:r>
              <a:rPr lang="en-GB" baseline="0" dirty="0"/>
              <a:t> should think about. They also forgot that the ODP well show clear evidence of continental contamination </a:t>
            </a:r>
            <a:r>
              <a:rPr lang="en-GB" baseline="0" dirty="0">
                <a:sym typeface="Wingdings" pitchFamily="2" charset="2"/>
              </a:rPr>
              <a:t>. They should check again the old literature !-&gt; implication: you drill the mantle ! </a:t>
            </a:r>
            <a:r>
              <a:rPr lang="en-GB" baseline="0" dirty="0" err="1">
                <a:sym typeface="Wingdings" pitchFamily="2" charset="2"/>
              </a:rPr>
              <a:t>Ygg</a:t>
            </a:r>
            <a:r>
              <a:rPr lang="en-GB" baseline="0" dirty="0">
                <a:sym typeface="Wingdings" pitchFamily="2" charset="2"/>
              </a:rPr>
              <a:t> seismic show sediments !</a:t>
            </a:r>
            <a:endParaRPr lang="en-GB" baseline="0" dirty="0"/>
          </a:p>
          <a:p>
            <a:pPr marL="228600" indent="-228600">
              <a:buFont typeface="+mj-lt"/>
              <a:buAutoNum type="arabicPeriod"/>
              <a:defRPr/>
            </a:pPr>
            <a:endParaRPr lang="en-GB" baseline="0" dirty="0"/>
          </a:p>
          <a:p>
            <a:pPr marL="228600" indent="-228600">
              <a:buFont typeface="+mj-lt"/>
              <a:buAutoNum type="arabicPeriod"/>
              <a:defRPr/>
            </a:pPr>
            <a:r>
              <a:rPr lang="en-GB" baseline="0" dirty="0"/>
              <a:t>I am a bit suspicious (to be polite </a:t>
            </a:r>
            <a:r>
              <a:rPr lang="en-GB" baseline="0" dirty="0">
                <a:sym typeface="Wingdings" pitchFamily="2" charset="2"/>
              </a:rPr>
              <a:t>)</a:t>
            </a:r>
            <a:r>
              <a:rPr lang="en-GB" baseline="0" dirty="0"/>
              <a:t> about the existence of a large zone of exhumed serpentinised mantle just underneath the basalt in the Outer Vøring and outer Møre basin</a:t>
            </a:r>
          </a:p>
          <a:p>
            <a:pPr marL="228600" indent="-228600">
              <a:buFont typeface="+mj-lt"/>
              <a:buAutoNum type="arabicPeriod"/>
              <a:defRPr/>
            </a:pPr>
            <a:endParaRPr lang="en-GB" baseline="0" dirty="0"/>
          </a:p>
          <a:p>
            <a:pPr marL="228600" indent="-228600">
              <a:buFont typeface="+mj-lt"/>
              <a:buAutoNum type="arabicPeriod"/>
              <a:defRPr/>
            </a:pPr>
            <a:r>
              <a:rPr lang="en-GB" baseline="0" dirty="0"/>
              <a:t>Our results do not support a drastic crustal thinning in most of the Outer Møre. A little bit more than 10 km is observed at that level and ate 5 to 8 km of crust seems to be preserved on top of the controversial and deep LCB</a:t>
            </a:r>
          </a:p>
          <a:p>
            <a:pPr marL="228600" indent="-228600">
              <a:buFont typeface="+mj-lt"/>
              <a:buAutoNum type="arabicPeriod"/>
              <a:defRPr/>
            </a:pPr>
            <a:endParaRPr lang="en-GB" baseline="0" dirty="0"/>
          </a:p>
          <a:p>
            <a:pPr marL="228600" indent="-228600">
              <a:buFont typeface="+mj-lt"/>
              <a:buAutoNum type="arabicPeriod"/>
              <a:defRPr/>
            </a:pPr>
            <a:r>
              <a:rPr lang="en-GB" baseline="0" dirty="0"/>
              <a:t>The outer Møre is interpreted as a marginal plateau possibly including a system of pre-Cretaceous terraces attached to proto-JMMC and the Faeroes block before the onset of breakup</a:t>
            </a:r>
            <a:endParaRPr lang="en-GB" dirty="0"/>
          </a:p>
          <a:p>
            <a:pPr marL="228600" indent="-228600">
              <a:buFont typeface="+mj-lt"/>
              <a:buAutoNum type="arabicPeriod"/>
              <a:defRPr/>
            </a:pPr>
            <a:endParaRPr lang="en-GB" dirty="0"/>
          </a:p>
          <a:p>
            <a:pPr marL="228600" indent="-228600">
              <a:buFont typeface="+mj-lt"/>
              <a:buNone/>
              <a:defRPr/>
            </a:pPr>
            <a:r>
              <a:rPr lang="en-GB" dirty="0"/>
              <a:t>5. Although we must consider </a:t>
            </a:r>
            <a:r>
              <a:rPr lang="en-US" dirty="0"/>
              <a:t>the existence of some extension during the latest Cretaceous and Paleocene, it is, however, important to note that the main stretching and thinning event leading to volcanic passive margins successful break-up to the west occurred regionally during the Late Paleocene-Early Eocene</a:t>
            </a:r>
          </a:p>
          <a:p>
            <a:pPr marL="228600" indent="-228600">
              <a:buFont typeface="+mj-lt"/>
              <a:buAutoNum type="arabicPeriod"/>
              <a:defRPr/>
            </a:pPr>
            <a:endParaRPr lang="en-US" dirty="0"/>
          </a:p>
          <a:p>
            <a:pPr marL="228600" indent="-228600">
              <a:buFont typeface="+mj-lt"/>
              <a:buNone/>
              <a:defRPr/>
            </a:pPr>
            <a:r>
              <a:rPr lang="en-US" dirty="0"/>
              <a:t>6. This mean that there is a huge gap in time and dynamical contexts between the old Jurassic-Early</a:t>
            </a:r>
            <a:r>
              <a:rPr lang="en-US" baseline="0" dirty="0"/>
              <a:t> Cretaceous </a:t>
            </a:r>
            <a:r>
              <a:rPr lang="en-US" dirty="0"/>
              <a:t> thinning event  and the final Paleocene</a:t>
            </a:r>
            <a:r>
              <a:rPr lang="en-US" baseline="0" dirty="0"/>
              <a:t> </a:t>
            </a:r>
            <a:r>
              <a:rPr lang="en-US" dirty="0"/>
              <a:t>Eocene thinning events that led to break-up.</a:t>
            </a:r>
            <a:r>
              <a:rPr lang="en-US" baseline="0" dirty="0"/>
              <a:t> No continuum of deformation = no exhumation. Conclusions : we got an </a:t>
            </a:r>
            <a:r>
              <a:rPr lang="en-US" baseline="0" dirty="0" err="1"/>
              <a:t>iso</a:t>
            </a:r>
            <a:r>
              <a:rPr lang="en-US" baseline="0" dirty="0"/>
              <a:t>-Halten/</a:t>
            </a:r>
            <a:r>
              <a:rPr lang="en-US" baseline="0" dirty="0" err="1"/>
              <a:t>Dønna</a:t>
            </a:r>
            <a:r>
              <a:rPr lang="en-US" baseline="0" dirty="0"/>
              <a:t> here !!!!! and no mantle rocks beneath BCU.</a:t>
            </a:r>
          </a:p>
          <a:p>
            <a:pPr marL="228600" indent="-228600">
              <a:buFont typeface="+mj-lt"/>
              <a:buNone/>
              <a:defRPr/>
            </a:pPr>
            <a:endParaRPr lang="en-US" baseline="0" dirty="0"/>
          </a:p>
          <a:p>
            <a:pPr marL="228600" indent="-228600">
              <a:buFont typeface="+mj-lt"/>
              <a:buNone/>
              <a:defRPr/>
            </a:pPr>
            <a:r>
              <a:rPr lang="en-US" baseline="0" dirty="0"/>
              <a:t>Ps: Note that I am still uncertain about the </a:t>
            </a:r>
            <a:r>
              <a:rPr lang="en-US" baseline="0" dirty="0" err="1"/>
              <a:t>syn</a:t>
            </a:r>
            <a:r>
              <a:rPr lang="en-US" baseline="0" dirty="0"/>
              <a:t>-rift/post rift phase of sagging. However at that stage I can not develop much during the talk. In general people do not understand that the BCU is not the </a:t>
            </a:r>
            <a:r>
              <a:rPr lang="en-US" baseline="0" dirty="0" err="1"/>
              <a:t>syn</a:t>
            </a:r>
            <a:r>
              <a:rPr lang="en-US" baseline="0" dirty="0"/>
              <a:t>-rift/subsidence limit, so talking about </a:t>
            </a:r>
            <a:r>
              <a:rPr lang="en-US" baseline="0" dirty="0" err="1"/>
              <a:t>syn</a:t>
            </a:r>
            <a:r>
              <a:rPr lang="en-US" baseline="0" dirty="0"/>
              <a:t>-tectonic sag versus </a:t>
            </a:r>
            <a:r>
              <a:rPr lang="en-US" baseline="0" dirty="0" err="1"/>
              <a:t>syn</a:t>
            </a:r>
            <a:r>
              <a:rPr lang="en-US" baseline="0" dirty="0"/>
              <a:t>-cooling and </a:t>
            </a:r>
            <a:r>
              <a:rPr lang="en-US" baseline="0" dirty="0" err="1"/>
              <a:t>syn</a:t>
            </a:r>
            <a:r>
              <a:rPr lang="en-US" baseline="0" dirty="0"/>
              <a:t>-flexural phases of sagging is too complex to explain in 1 </a:t>
            </a:r>
            <a:r>
              <a:rPr lang="en-US" baseline="0" dirty="0" err="1"/>
              <a:t>mn</a:t>
            </a:r>
            <a:endParaRPr lang="en-GB" dirty="0"/>
          </a:p>
          <a:p>
            <a:pPr marL="228600" indent="-228600">
              <a:buFont typeface="+mj-lt"/>
              <a:buAutoNum type="arabicPeriod"/>
              <a:defRPr/>
            </a:pPr>
            <a:endParaRPr lang="en-GB" dirty="0"/>
          </a:p>
        </p:txBody>
      </p:sp>
      <p:sp>
        <p:nvSpPr>
          <p:cNvPr id="4" name="Slide Number Placeholder 3"/>
          <p:cNvSpPr>
            <a:spLocks noGrp="1"/>
          </p:cNvSpPr>
          <p:nvPr>
            <p:ph type="sldNum" sz="quarter" idx="10"/>
          </p:nvPr>
        </p:nvSpPr>
        <p:spPr/>
        <p:txBody>
          <a:bodyPr/>
          <a:lstStyle/>
          <a:p>
            <a:pPr>
              <a:defRPr/>
            </a:pPr>
            <a:fld id="{EF562295-F5C1-41D6-A801-32C9FEBD6E3F}" type="slidenum">
              <a:rPr lang="en-GB" smtClean="0"/>
              <a:pPr>
                <a:defRPr/>
              </a:pPr>
              <a:t>28</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6538" indent="-236538">
              <a:buFont typeface="Calibri" pitchFamily="34" charset="0"/>
              <a:buAutoNum type="arabicPeriod"/>
              <a:defRPr/>
            </a:pPr>
            <a:r>
              <a:rPr lang="en-US" dirty="0"/>
              <a:t>In or model we assume a period of thermal cooling between the late Jurassic-Early</a:t>
            </a:r>
            <a:r>
              <a:rPr lang="en-US" baseline="0" dirty="0"/>
              <a:t> Cretaceous thinning episode and the renewed phases of stretching and thinning in Late Cretaceous-</a:t>
            </a:r>
            <a:r>
              <a:rPr lang="en-US" baseline="0" dirty="0" err="1"/>
              <a:t>Paelocene</a:t>
            </a:r>
            <a:endParaRPr lang="en-US" baseline="0" dirty="0"/>
          </a:p>
          <a:p>
            <a:pPr marL="236538" indent="-236538">
              <a:buFont typeface="Calibri" pitchFamily="34" charset="0"/>
              <a:buAutoNum type="arabicPeriod"/>
              <a:defRPr/>
            </a:pPr>
            <a:endParaRPr lang="en-US" baseline="0" dirty="0"/>
          </a:p>
          <a:p>
            <a:pPr marL="236538" indent="-236538">
              <a:buFont typeface="Calibri" pitchFamily="34" charset="0"/>
              <a:buAutoNum type="arabicPeriod"/>
              <a:defRPr/>
            </a:pPr>
            <a:r>
              <a:rPr lang="en-US" baseline="0" dirty="0"/>
              <a:t>In this case, </a:t>
            </a:r>
            <a:r>
              <a:rPr lang="en-US" dirty="0"/>
              <a:t>the initial extensional shaping of the sag and underlying rifted crust should lead to a stronger </a:t>
            </a:r>
            <a:r>
              <a:rPr lang="en-US" dirty="0" err="1"/>
              <a:t>rheology</a:t>
            </a:r>
            <a:r>
              <a:rPr lang="en-US" dirty="0"/>
              <a:t> in the inner part of the margin</a:t>
            </a:r>
            <a:r>
              <a:rPr lang="en-US" baseline="0" dirty="0"/>
              <a:t> and a weaker </a:t>
            </a:r>
            <a:r>
              <a:rPr lang="en-US" baseline="0" dirty="0" err="1"/>
              <a:t>rheology</a:t>
            </a:r>
            <a:r>
              <a:rPr lang="en-US" baseline="0" dirty="0"/>
              <a:t> at the edge of the previous rift system</a:t>
            </a:r>
            <a:endParaRPr lang="en-US" dirty="0"/>
          </a:p>
          <a:p>
            <a:pPr marL="236538" indent="-236538">
              <a:buFont typeface="Calibri" pitchFamily="34" charset="0"/>
              <a:buAutoNum type="arabicPeriod"/>
              <a:defRPr/>
            </a:pPr>
            <a:endParaRPr lang="en-GB" dirty="0">
              <a:latin typeface="Times New Roman" pitchFamily="18" charset="0"/>
            </a:endParaRPr>
          </a:p>
          <a:p>
            <a:pPr marL="236538" indent="-236538">
              <a:buFont typeface="Calibri" pitchFamily="34" charset="0"/>
              <a:buAutoNum type="arabicPeriod"/>
              <a:defRPr/>
            </a:pPr>
            <a:r>
              <a:rPr lang="en-GB" dirty="0">
                <a:latin typeface="Times New Roman" pitchFamily="18" charset="0"/>
              </a:rPr>
              <a:t>For that reason, a new  phase of stretching and thinning would preferentially focus in </a:t>
            </a:r>
            <a:r>
              <a:rPr lang="en-GB" dirty="0">
                <a:solidFill>
                  <a:srgbClr val="3333CC"/>
                </a:solidFill>
                <a:latin typeface="Times New Roman" pitchFamily="18" charset="0"/>
              </a:rPr>
              <a:t>western and original flank of </a:t>
            </a:r>
            <a:r>
              <a:rPr lang="en-GB" dirty="0">
                <a:latin typeface="Times New Roman" pitchFamily="18" charset="0"/>
              </a:rPr>
              <a:t>the Late Jurassic Early Cretaceous rift</a:t>
            </a:r>
            <a:r>
              <a:rPr lang="en-GB" baseline="0" dirty="0">
                <a:latin typeface="Times New Roman" pitchFamily="18" charset="0"/>
              </a:rPr>
              <a:t> system </a:t>
            </a:r>
            <a:r>
              <a:rPr lang="en-GB" dirty="0">
                <a:latin typeface="Times New Roman" pitchFamily="18" charset="0"/>
              </a:rPr>
              <a:t>where a preserved  marginal plateau </a:t>
            </a:r>
            <a:r>
              <a:rPr lang="en-GB" baseline="0" dirty="0">
                <a:latin typeface="Times New Roman" pitchFamily="18" charset="0"/>
              </a:rPr>
              <a:t>relatively preserved from drastic thinning</a:t>
            </a:r>
          </a:p>
          <a:p>
            <a:pPr marL="236538" indent="-236538">
              <a:buFont typeface="Calibri" pitchFamily="34" charset="0"/>
              <a:buAutoNum type="arabicPeriod"/>
              <a:defRPr/>
            </a:pPr>
            <a:endParaRPr lang="en-GB" baseline="0" dirty="0">
              <a:latin typeface="Times New Roman" pitchFamily="18" charset="0"/>
            </a:endParaRPr>
          </a:p>
          <a:p>
            <a:pPr marL="236538" indent="-236538">
              <a:buFont typeface="Calibri" pitchFamily="34" charset="0"/>
              <a:buAutoNum type="arabicPeriod"/>
              <a:defRPr/>
            </a:pPr>
            <a:r>
              <a:rPr lang="en-US" dirty="0"/>
              <a:t>During the onset of breakup, </a:t>
            </a:r>
            <a:r>
              <a:rPr lang="en-US" dirty="0" err="1"/>
              <a:t>magmatism</a:t>
            </a:r>
            <a:r>
              <a:rPr lang="en-US" dirty="0"/>
              <a:t> most likely control the breakup,</a:t>
            </a:r>
            <a:r>
              <a:rPr lang="en-US" baseline="0" dirty="0"/>
              <a:t> dikes swarm and crustal intrusion could have control the </a:t>
            </a:r>
            <a:r>
              <a:rPr lang="en-US" baseline="0" dirty="0" err="1"/>
              <a:t>localisation</a:t>
            </a:r>
            <a:r>
              <a:rPr lang="en-US" baseline="0" dirty="0"/>
              <a:t> of the deformation required to initiate the rupture of the lithosphere even before the total thinning of the preserved crust</a:t>
            </a:r>
          </a:p>
          <a:p>
            <a:pPr marL="236538" indent="-236538">
              <a:buFont typeface="Calibri" pitchFamily="34" charset="0"/>
              <a:buAutoNum type="arabicPeriod"/>
              <a:defRPr/>
            </a:pPr>
            <a:endParaRPr lang="en-US" baseline="0" dirty="0"/>
          </a:p>
          <a:p>
            <a:pPr marL="236538" indent="-236538">
              <a:buFont typeface="Calibri" pitchFamily="34" charset="0"/>
              <a:buAutoNum type="arabicPeriod"/>
              <a:defRPr/>
            </a:pPr>
            <a:r>
              <a:rPr lang="en-US" baseline="0" dirty="0"/>
              <a:t>Basically the same kind of model was proposed in the OVB….. &gt;15 year ago</a:t>
            </a:r>
            <a:r>
              <a:rPr lang="en-US" baseline="0" dirty="0">
                <a:sym typeface="Wingdings" pitchFamily="2" charset="2"/>
              </a:rPr>
              <a:t></a:t>
            </a:r>
            <a:endParaRPr lang="en-US" baseline="0" dirty="0"/>
          </a:p>
          <a:p>
            <a:pPr marL="236538" indent="-236538">
              <a:buFont typeface="Calibri" pitchFamily="34" charset="0"/>
              <a:buAutoNum type="arabicPeriod"/>
              <a:defRPr/>
            </a:pPr>
            <a:endParaRPr lang="en-US" baseline="0" dirty="0"/>
          </a:p>
          <a:p>
            <a:endParaRPr lang="en-GB" dirty="0"/>
          </a:p>
        </p:txBody>
      </p:sp>
      <p:sp>
        <p:nvSpPr>
          <p:cNvPr id="4" name="Slide Number Placeholder 3"/>
          <p:cNvSpPr>
            <a:spLocks noGrp="1"/>
          </p:cNvSpPr>
          <p:nvPr>
            <p:ph type="sldNum" sz="quarter" idx="10"/>
          </p:nvPr>
        </p:nvSpPr>
        <p:spPr/>
        <p:txBody>
          <a:bodyPr/>
          <a:lstStyle/>
          <a:p>
            <a:pPr>
              <a:defRPr/>
            </a:pPr>
            <a:fld id="{EF562295-F5C1-41D6-A801-32C9FEBD6E3F}" type="slidenum">
              <a:rPr lang="en-GB" smtClean="0"/>
              <a:pPr>
                <a:defRPr/>
              </a:pPr>
              <a:t>29</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marL="228600" indent="-228600">
              <a:buFont typeface="Calibri" pitchFamily="34" charset="0"/>
              <a:buAutoNum type="arabicPeriod"/>
            </a:pPr>
            <a:r>
              <a:rPr lang="en-US" dirty="0">
                <a:latin typeface="Times New Roman" pitchFamily="18" charset="0"/>
              </a:rPr>
              <a:t>Then to really get a complete mapping of the entire NB, we filled the reaming gaps between the Aborted Aegir Ridge and the JMMC between 2011 and 2012</a:t>
            </a:r>
          </a:p>
          <a:p>
            <a:pPr marL="228600" indent="-228600">
              <a:buFont typeface="Calibri" pitchFamily="34" charset="0"/>
              <a:buAutoNum type="arabicPeriod"/>
            </a:pPr>
            <a:endParaRPr lang="en-US" dirty="0">
              <a:latin typeface="Times New Roman" pitchFamily="18" charset="0"/>
            </a:endParaRPr>
          </a:p>
          <a:p>
            <a:pPr marL="228600" indent="-228600">
              <a:buFont typeface="Calibri" pitchFamily="34" charset="0"/>
              <a:buAutoNum type="arabicPeriod"/>
            </a:pPr>
            <a:r>
              <a:rPr lang="en-US" dirty="0">
                <a:latin typeface="Times New Roman" pitchFamily="18" charset="0"/>
              </a:rPr>
              <a:t>At the end, we acquired a total of more than 88 000 km of new , high quality, high resolution magnetic profiles in the Norway Basin from COB to COB</a:t>
            </a:r>
          </a:p>
        </p:txBody>
      </p:sp>
      <p:sp>
        <p:nvSpPr>
          <p:cNvPr id="40964" name="Slide Number Placeholder 3"/>
          <p:cNvSpPr>
            <a:spLocks noGrp="1"/>
          </p:cNvSpPr>
          <p:nvPr>
            <p:ph type="sldNum" sz="quarter" idx="5"/>
          </p:nvPr>
        </p:nvSpPr>
        <p:spPr>
          <a:noFill/>
        </p:spPr>
        <p:txBody>
          <a:bodyPr/>
          <a:lstStyle/>
          <a:p>
            <a:fld id="{BA14073F-59E2-4C62-A465-9BB863213F6B}" type="slidenum">
              <a:rPr lang="en-GB" smtClean="0">
                <a:latin typeface="Times New Roman" pitchFamily="18" charset="0"/>
              </a:rPr>
              <a:pPr/>
              <a:t>32</a:t>
            </a:fld>
            <a:endParaRPr lang="en-GB">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r>
              <a:rPr lang="en-US" dirty="0">
                <a:latin typeface="Times New Roman" pitchFamily="18" charset="0"/>
              </a:rPr>
              <a:t>Here is the previous grid based on the vintage  dataset we had before the new surveys</a:t>
            </a:r>
          </a:p>
        </p:txBody>
      </p:sp>
      <p:sp>
        <p:nvSpPr>
          <p:cNvPr id="41988" name="Slide Number Placeholder 3"/>
          <p:cNvSpPr>
            <a:spLocks noGrp="1"/>
          </p:cNvSpPr>
          <p:nvPr>
            <p:ph type="sldNum" sz="quarter" idx="5"/>
          </p:nvPr>
        </p:nvSpPr>
        <p:spPr>
          <a:noFill/>
        </p:spPr>
        <p:txBody>
          <a:bodyPr/>
          <a:lstStyle/>
          <a:p>
            <a:fld id="{A755D801-1C2D-4463-86D9-630EE067E802}" type="slidenum">
              <a:rPr lang="en-GB" smtClean="0">
                <a:latin typeface="Times New Roman" pitchFamily="18" charset="0"/>
              </a:rPr>
              <a:pPr/>
              <a:t>33</a:t>
            </a:fld>
            <a:endParaRPr lang="en-GB">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pPr marL="228600" indent="-228600">
              <a:buFont typeface="+mj-lt"/>
              <a:buAutoNum type="arabicPeriod"/>
            </a:pPr>
            <a:r>
              <a:rPr lang="en-GB" sz="1200" kern="1200" baseline="0" dirty="0">
                <a:solidFill>
                  <a:schemeClr val="tx1"/>
                </a:solidFill>
                <a:latin typeface="Times New Roman" charset="0"/>
                <a:ea typeface="+mn-ea"/>
                <a:cs typeface="+mn-cs"/>
              </a:rPr>
              <a:t>And I will mostly focus in this specific area </a:t>
            </a:r>
          </a:p>
          <a:p>
            <a:pPr marL="228600" indent="-228600">
              <a:buFont typeface="+mj-lt"/>
              <a:buNone/>
            </a:pPr>
            <a:r>
              <a:rPr lang="en-GB" sz="1200" kern="1200" baseline="0" dirty="0">
                <a:solidFill>
                  <a:schemeClr val="tx1"/>
                </a:solidFill>
                <a:latin typeface="Times New Roman" charset="0"/>
                <a:ea typeface="+mn-ea"/>
                <a:cs typeface="+mn-cs"/>
              </a:rPr>
              <a:t>which has been together with the Barents Sea fully cover by new and modern HR aeromagnetic data over the last 10 years</a:t>
            </a:r>
          </a:p>
          <a:p>
            <a:pPr marL="0" marR="0" indent="0" algn="l" defTabSz="914400" rtl="0" eaLnBrk="0" fontAlgn="base" latinLnBrk="0" hangingPunct="0">
              <a:lnSpc>
                <a:spcPct val="100000"/>
              </a:lnSpc>
              <a:spcBef>
                <a:spcPct val="30000"/>
              </a:spcBef>
              <a:spcAft>
                <a:spcPct val="0"/>
              </a:spcAft>
              <a:buClrTx/>
              <a:buSzTx/>
              <a:buFont typeface="Wingdings" pitchFamily="2" charset="2"/>
              <a:buNone/>
              <a:tabLst/>
              <a:defRPr/>
            </a:pPr>
            <a:endParaRPr lang="nb-NO" sz="1200" kern="1200" dirty="0">
              <a:solidFill>
                <a:schemeClr val="tx1"/>
              </a:solidFill>
              <a:latin typeface="Times New Roman" charset="0"/>
              <a:ea typeface="+mn-ea"/>
              <a:cs typeface="+mn-cs"/>
            </a:endParaRPr>
          </a:p>
          <a:p>
            <a:pPr>
              <a:buFont typeface="Wingdings" pitchFamily="2" charset="2"/>
              <a:buChar char="ü"/>
            </a:pPr>
            <a:endParaRPr lang="en-GB" sz="1200" kern="1200" dirty="0">
              <a:solidFill>
                <a:schemeClr val="tx1"/>
              </a:solidFill>
              <a:latin typeface="Times New Roman" charset="0"/>
              <a:ea typeface="+mn-ea"/>
              <a:cs typeface="+mn-cs"/>
            </a:endParaRPr>
          </a:p>
          <a:p>
            <a:pPr>
              <a:buFont typeface="Wingdings" pitchFamily="2" charset="2"/>
              <a:buChar char="ü"/>
            </a:pPr>
            <a:endParaRPr lang="en-GB" dirty="0"/>
          </a:p>
          <a:p>
            <a:pPr>
              <a:buFont typeface="Wingdings" pitchFamily="2" charset="2"/>
              <a:buNone/>
            </a:pPr>
            <a:endParaRPr lang="en-GB" dirty="0"/>
          </a:p>
          <a:p>
            <a:pPr>
              <a:buFont typeface="Wingdings" pitchFamily="2" charset="2"/>
              <a:buChar char="ü"/>
            </a:pPr>
            <a:endParaRPr lang="en-GB" dirty="0"/>
          </a:p>
        </p:txBody>
      </p:sp>
      <p:sp>
        <p:nvSpPr>
          <p:cNvPr id="4" name="Slide Number Placeholder 3"/>
          <p:cNvSpPr>
            <a:spLocks noGrp="1"/>
          </p:cNvSpPr>
          <p:nvPr>
            <p:ph type="sldNum" sz="quarter" idx="5"/>
          </p:nvPr>
        </p:nvSpPr>
        <p:spPr/>
        <p:txBody>
          <a:bodyPr/>
          <a:lstStyle/>
          <a:p>
            <a:pPr>
              <a:defRPr/>
            </a:pPr>
            <a:fld id="{E833DF19-17AF-4930-8EE3-048290E99A16}" type="slidenum">
              <a:rPr lang="en-GB" smtClean="0"/>
              <a:pPr>
                <a:defRPr/>
              </a:pPr>
              <a:t>2</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ln/>
        </p:spPr>
        <p:txBody>
          <a:bodyPr/>
          <a:lstStyle/>
          <a:p>
            <a:pPr marL="228600" indent="-228600" eaLnBrk="1" hangingPunct="1">
              <a:buFont typeface="+mj-lt"/>
              <a:buAutoNum type="arabicPeriod"/>
              <a:defRPr/>
            </a:pPr>
            <a:r>
              <a:rPr lang="en-US" dirty="0">
                <a:latin typeface="Times New Roman" pitchFamily="18" charset="0"/>
              </a:rPr>
              <a:t>Here is the last and up to date NGU compilation of the Norwegian Greenland Sea</a:t>
            </a:r>
          </a:p>
          <a:p>
            <a:pPr marL="228600" indent="-228600" eaLnBrk="1" hangingPunct="1">
              <a:buFont typeface="+mj-lt"/>
              <a:buAutoNum type="arabicPeriod"/>
              <a:defRPr/>
            </a:pPr>
            <a:endParaRPr lang="en-US" dirty="0">
              <a:latin typeface="Times New Roman" pitchFamily="18" charset="0"/>
            </a:endParaRPr>
          </a:p>
          <a:p>
            <a:pPr marL="228600" indent="-228600" eaLnBrk="1" hangingPunct="1">
              <a:buFont typeface="+mj-lt"/>
              <a:buAutoNum type="arabicPeriod"/>
              <a:defRPr/>
            </a:pPr>
            <a:r>
              <a:rPr lang="en-US" dirty="0">
                <a:latin typeface="Times New Roman" pitchFamily="18" charset="0"/>
              </a:rPr>
              <a:t>You can easily see that the definition and resolution of the magnetic spreading anomalies and associated fractures zones improved quite a lot.</a:t>
            </a:r>
          </a:p>
          <a:p>
            <a:pPr eaLnBrk="1" hangingPunct="1">
              <a:defRPr/>
            </a:pPr>
            <a:endParaRPr lang="en-US" dirty="0">
              <a:latin typeface="Times New Roman" pitchFamily="18" charset="0"/>
            </a:endParaRPr>
          </a:p>
          <a:p>
            <a:pPr eaLnBrk="1" hangingPunct="1">
              <a:defRPr/>
            </a:pPr>
            <a:endParaRPr lang="en-US" dirty="0">
              <a:latin typeface="Times New Roman" pitchFamily="18" charset="0"/>
            </a:endParaRPr>
          </a:p>
          <a:p>
            <a:pPr>
              <a:defRPr/>
            </a:pPr>
            <a:endParaRPr lang="en-US" dirty="0">
              <a:latin typeface="Times New Roman" pitchFamily="18" charset="0"/>
            </a:endParaRPr>
          </a:p>
        </p:txBody>
      </p:sp>
      <p:sp>
        <p:nvSpPr>
          <p:cNvPr id="43012" name="Slide Number Placeholder 3"/>
          <p:cNvSpPr>
            <a:spLocks noGrp="1"/>
          </p:cNvSpPr>
          <p:nvPr>
            <p:ph type="sldNum" sz="quarter" idx="5"/>
          </p:nvPr>
        </p:nvSpPr>
        <p:spPr>
          <a:noFill/>
        </p:spPr>
        <p:txBody>
          <a:bodyPr/>
          <a:lstStyle/>
          <a:p>
            <a:fld id="{ACD7FECF-C0F8-47A9-AAA3-AE6191C78908}" type="slidenum">
              <a:rPr lang="en-GB" smtClean="0">
                <a:latin typeface="Times New Roman" pitchFamily="18" charset="0"/>
              </a:rPr>
              <a:pPr/>
              <a:t>34</a:t>
            </a:fld>
            <a:endParaRPr lang="en-GB">
              <a:latin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228600" indent="-228600" algn="just">
              <a:buSzPct val="125000"/>
              <a:buFont typeface="Calibri" pitchFamily="34" charset="0"/>
              <a:buAutoNum type="arabicPeriod"/>
              <a:defRPr/>
            </a:pPr>
            <a:r>
              <a:rPr lang="en-GB" dirty="0">
                <a:latin typeface="Times New Roman" pitchFamily="18" charset="0"/>
              </a:rPr>
              <a:t>This is our last interpretation of the Norway Basin</a:t>
            </a:r>
          </a:p>
          <a:p>
            <a:pPr marL="228600" indent="-228600" algn="just">
              <a:buSzPct val="125000"/>
              <a:buFont typeface="Calibri" pitchFamily="34" charset="0"/>
              <a:buAutoNum type="arabicPeriod"/>
              <a:defRPr/>
            </a:pPr>
            <a:r>
              <a:rPr lang="en-GB" dirty="0">
                <a:latin typeface="Times New Roman" pitchFamily="18" charset="0"/>
              </a:rPr>
              <a:t>Thanks to the new survey, the main structures of the NB is well constrain now.</a:t>
            </a:r>
          </a:p>
          <a:p>
            <a:pPr marL="228600" indent="-228600" algn="just">
              <a:buSzPct val="125000"/>
              <a:buFont typeface="Calibri" pitchFamily="34" charset="0"/>
              <a:buAutoNum type="arabicPeriod"/>
              <a:defRPr/>
            </a:pPr>
            <a:r>
              <a:rPr lang="en-GB" dirty="0">
                <a:latin typeface="Times New Roman" pitchFamily="18" charset="0"/>
              </a:rPr>
              <a:t>We have been able to map accurately a complete conjugate set of magnetic chrons from C24B to C10</a:t>
            </a:r>
          </a:p>
          <a:p>
            <a:pPr marL="228600" marR="0" indent="-228600" algn="just" defTabSz="914400" rtl="0" eaLnBrk="0" fontAlgn="base" latinLnBrk="0" hangingPunct="0">
              <a:lnSpc>
                <a:spcPct val="100000"/>
              </a:lnSpc>
              <a:spcBef>
                <a:spcPct val="30000"/>
              </a:spcBef>
              <a:spcAft>
                <a:spcPct val="0"/>
              </a:spcAft>
              <a:buClrTx/>
              <a:buSzPct val="125000"/>
              <a:buFont typeface="Calibri" pitchFamily="34" charset="0"/>
              <a:buAutoNum type="arabicPeriod"/>
              <a:tabLst/>
              <a:defRPr/>
            </a:pPr>
            <a:r>
              <a:rPr lang="en-GB" dirty="0">
                <a:latin typeface="Times New Roman" pitchFamily="18" charset="0"/>
              </a:rPr>
              <a:t>We can see that the Norway Basin is truly and clearly characterised by a fan-shaped structure </a:t>
            </a:r>
          </a:p>
          <a:p>
            <a:pPr marL="228600" marR="0" indent="-228600" algn="just" defTabSz="914400" rtl="0" eaLnBrk="0" fontAlgn="base" latinLnBrk="0" hangingPunct="0">
              <a:lnSpc>
                <a:spcPct val="100000"/>
              </a:lnSpc>
              <a:spcBef>
                <a:spcPct val="30000"/>
              </a:spcBef>
              <a:spcAft>
                <a:spcPct val="0"/>
              </a:spcAft>
              <a:buClrTx/>
              <a:buSzPct val="125000"/>
              <a:buFont typeface="Calibri" pitchFamily="34" charset="0"/>
              <a:buAutoNum type="arabicPeriod"/>
              <a:tabLst/>
              <a:defRPr/>
            </a:pPr>
            <a:r>
              <a:rPr lang="en-GB" dirty="0">
                <a:latin typeface="Times New Roman" pitchFamily="18" charset="0"/>
              </a:rPr>
              <a:t>The COBs have been also better</a:t>
            </a:r>
            <a:r>
              <a:rPr lang="en-GB" baseline="0" dirty="0">
                <a:latin typeface="Times New Roman" pitchFamily="18" charset="0"/>
              </a:rPr>
              <a:t> defined on both side of the Norway Basin</a:t>
            </a:r>
            <a:endParaRPr lang="en-GB" dirty="0">
              <a:latin typeface="Times New Roman" pitchFamily="18" charset="0"/>
            </a:endParaRPr>
          </a:p>
          <a:p>
            <a:pPr>
              <a:defRPr/>
            </a:pPr>
            <a:endParaRPr lang="en-US" dirty="0"/>
          </a:p>
        </p:txBody>
      </p:sp>
      <p:sp>
        <p:nvSpPr>
          <p:cNvPr id="48132" name="Slide Number Placeholder 3"/>
          <p:cNvSpPr>
            <a:spLocks noGrp="1"/>
          </p:cNvSpPr>
          <p:nvPr>
            <p:ph type="sldNum" sz="quarter" idx="5"/>
          </p:nvPr>
        </p:nvSpPr>
        <p:spPr>
          <a:noFill/>
        </p:spPr>
        <p:txBody>
          <a:bodyPr/>
          <a:lstStyle/>
          <a:p>
            <a:fld id="{5C106F03-3760-4B1F-9932-F45FDBCD0531}" type="slidenum">
              <a:rPr lang="en-GB" smtClean="0">
                <a:latin typeface="Times New Roman" pitchFamily="18" charset="0"/>
              </a:rPr>
              <a:pPr/>
              <a:t>35</a:t>
            </a:fld>
            <a:endParaRPr lang="en-GB">
              <a:latin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ln/>
        </p:spPr>
        <p:txBody>
          <a:bodyPr/>
          <a:lstStyle/>
          <a:p>
            <a:pPr marL="236538" indent="-236538">
              <a:buFont typeface="Calibri" pitchFamily="34" charset="0"/>
              <a:buAutoNum type="arabicPeriod"/>
              <a:defRPr/>
            </a:pPr>
            <a:endParaRPr lang="en-GB" dirty="0">
              <a:latin typeface="Times New Roman" pitchFamily="18" charset="0"/>
            </a:endParaRPr>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en-US" baseline="0" dirty="0"/>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b="0" baseline="0" dirty="0"/>
              <a:t> In this context, the volcanic SDR formed during the breakup correspond to a magmatic phase of thinning leading to sharp magmatic necking zone observed from the Faeroes </a:t>
            </a:r>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en-US" b="0" baseline="0" dirty="0"/>
          </a:p>
          <a:p>
            <a:pPr marL="228600" indent="-228600" algn="l">
              <a:buFont typeface="+mj-lt"/>
              <a:buAutoNum type="arabicPeriod"/>
            </a:pPr>
            <a:r>
              <a:rPr lang="en-GB" sz="1200" b="0" dirty="0">
                <a:solidFill>
                  <a:srgbClr val="C00000"/>
                </a:solidFill>
              </a:rPr>
              <a:t> Some SDRs in the outer Møre (</a:t>
            </a:r>
            <a:r>
              <a:rPr lang="en-GB" sz="1200" b="0" dirty="0" err="1">
                <a:solidFill>
                  <a:srgbClr val="C00000"/>
                </a:solidFill>
              </a:rPr>
              <a:t>Thanetian</a:t>
            </a:r>
            <a:r>
              <a:rPr lang="en-GB" sz="1200" b="0" dirty="0">
                <a:solidFill>
                  <a:srgbClr val="C00000"/>
                </a:solidFill>
              </a:rPr>
              <a:t>/</a:t>
            </a:r>
            <a:r>
              <a:rPr lang="en-GB" sz="1200" b="0" dirty="0" err="1">
                <a:solidFill>
                  <a:srgbClr val="C00000"/>
                </a:solidFill>
              </a:rPr>
              <a:t>Ypresian</a:t>
            </a:r>
            <a:r>
              <a:rPr lang="en-GB" sz="1200" b="0" dirty="0">
                <a:solidFill>
                  <a:srgbClr val="C00000"/>
                </a:solidFill>
              </a:rPr>
              <a:t> in age, &lt; C24r) are </a:t>
            </a:r>
            <a:r>
              <a:rPr lang="en-GB" sz="1200" b="0" dirty="0" err="1">
                <a:solidFill>
                  <a:srgbClr val="C00000"/>
                </a:solidFill>
              </a:rPr>
              <a:t>syn</a:t>
            </a:r>
            <a:r>
              <a:rPr lang="en-GB" sz="1200" b="0" dirty="0">
                <a:solidFill>
                  <a:srgbClr val="C00000"/>
                </a:solidFill>
              </a:rPr>
              <a:t>-thinning (second phase) </a:t>
            </a:r>
            <a:r>
              <a:rPr lang="en-GB" sz="1200" b="0" dirty="0"/>
              <a:t>and developed before the </a:t>
            </a:r>
            <a:r>
              <a:rPr lang="en-GB" sz="1200" b="0" dirty="0">
                <a:solidFill>
                  <a:srgbClr val="FFC000"/>
                </a:solidFill>
                <a:effectLst>
                  <a:outerShdw blurRad="38100" dist="38100" dir="2700000" algn="tl">
                    <a:srgbClr val="000000">
                      <a:alpha val="43137"/>
                    </a:srgbClr>
                  </a:outerShdw>
                </a:effectLst>
              </a:rPr>
              <a:t>SDRS drilled in the Vøring Marginal High (only </a:t>
            </a:r>
            <a:r>
              <a:rPr lang="en-GB" sz="1200" b="0" dirty="0" err="1">
                <a:solidFill>
                  <a:srgbClr val="FFC000"/>
                </a:solidFill>
                <a:effectLst>
                  <a:outerShdw blurRad="38100" dist="38100" dir="2700000" algn="tl">
                    <a:srgbClr val="000000">
                      <a:alpha val="43137"/>
                    </a:srgbClr>
                  </a:outerShdw>
                </a:effectLst>
              </a:rPr>
              <a:t>Ypresian</a:t>
            </a:r>
            <a:r>
              <a:rPr lang="en-GB" sz="1200" b="0" dirty="0">
                <a:solidFill>
                  <a:srgbClr val="FFC000"/>
                </a:solidFill>
                <a:effectLst>
                  <a:outerShdw blurRad="38100" dist="38100" dir="2700000" algn="tl">
                    <a:srgbClr val="000000">
                      <a:alpha val="43137"/>
                    </a:srgbClr>
                  </a:outerShdw>
                </a:effectLst>
              </a:rPr>
              <a:t> in age, &gt; C24r)</a:t>
            </a:r>
          </a:p>
          <a:p>
            <a:pPr marL="228600" indent="-228600" algn="l">
              <a:buFont typeface="+mj-lt"/>
              <a:buAutoNum type="arabicPeriod"/>
            </a:pPr>
            <a:endParaRPr lang="en-GB" sz="1200" b="0" dirty="0"/>
          </a:p>
          <a:p>
            <a:pPr marL="228600" indent="-228600" algn="l">
              <a:buFont typeface="+mj-lt"/>
              <a:buAutoNum type="arabicPeriod"/>
            </a:pPr>
            <a:r>
              <a:rPr lang="en-GB" sz="1200" b="0" dirty="0"/>
              <a:t> No SDRs south of the Vøring transform margin formed in line with the Jan Mayen corridor, an old and major transfer zone between the Møre and Vøring Basin</a:t>
            </a:r>
          </a:p>
          <a:p>
            <a:pPr marL="228600" indent="-228600" algn="l">
              <a:buFont typeface="+mj-lt"/>
              <a:buAutoNum type="arabicPeriod"/>
            </a:pPr>
            <a:endParaRPr lang="en-GB" sz="1200" b="0" dirty="0"/>
          </a:p>
          <a:p>
            <a:pPr marL="228600" indent="-228600" algn="l">
              <a:buFont typeface="+mj-lt"/>
              <a:buAutoNum type="arabicPeriod"/>
            </a:pPr>
            <a:r>
              <a:rPr lang="en-GB" sz="1200" b="0" dirty="0">
                <a:solidFill>
                  <a:srgbClr val="FF0000"/>
                </a:solidFill>
              </a:rPr>
              <a:t> Some aborted spreading axis around C25? (~57.5 Ma) </a:t>
            </a:r>
            <a:r>
              <a:rPr lang="en-GB" sz="1200" b="0" dirty="0"/>
              <a:t>(interpreted as an </a:t>
            </a:r>
            <a:r>
              <a:rPr lang="en-GB" sz="1200" b="0" dirty="0">
                <a:solidFill>
                  <a:srgbClr val="FF0000"/>
                </a:solidFill>
              </a:rPr>
              <a:t>embryonic oceanic domain </a:t>
            </a:r>
            <a:r>
              <a:rPr lang="en-GB" sz="1200" b="0" dirty="0"/>
              <a:t>before ultimate and steady state breakup at ~C24r (~54Ma)</a:t>
            </a:r>
          </a:p>
          <a:p>
            <a:pPr marL="228600" indent="-228600" algn="l">
              <a:buFont typeface="+mj-lt"/>
              <a:buAutoNum type="arabicPeriod"/>
            </a:pPr>
            <a:endParaRPr lang="en-GB" sz="1200" b="0" dirty="0"/>
          </a:p>
          <a:p>
            <a:pPr marL="228600" indent="-228600" algn="l">
              <a:buFont typeface="+mj-lt"/>
              <a:buAutoNum type="arabicPeriod"/>
            </a:pPr>
            <a:r>
              <a:rPr lang="en-GB" sz="1200" b="0" dirty="0"/>
              <a:t>Ps: I have</a:t>
            </a:r>
            <a:r>
              <a:rPr lang="en-GB" sz="1200" b="0" baseline="0" dirty="0"/>
              <a:t> new ideas when making the figure. I have to check the petrology with Romain but Vøring breakup could eventually be younger, if you assume specific magmatic chamber processes that may prevent continental contamination due to high magmatic rate. It may explain some issues with the last update of our plate </a:t>
            </a:r>
            <a:r>
              <a:rPr lang="en-GB" sz="1200" b="0" baseline="0" dirty="0" err="1"/>
              <a:t>reconstuction</a:t>
            </a:r>
            <a:r>
              <a:rPr lang="en-GB" sz="1200" b="0" baseline="0" dirty="0"/>
              <a:t>. However, I am waiting the new </a:t>
            </a:r>
            <a:r>
              <a:rPr lang="en-GB" sz="1200" b="0" baseline="0" dirty="0" err="1"/>
              <a:t>mag</a:t>
            </a:r>
            <a:r>
              <a:rPr lang="en-GB" sz="1200" b="0" baseline="0" dirty="0"/>
              <a:t> to refine this model.</a:t>
            </a:r>
            <a:endParaRPr lang="en-GB" sz="1200" b="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a:defRPr/>
            </a:pPr>
            <a:endParaRPr lang="en-GB" dirty="0">
              <a:latin typeface="Times New Roman" pitchFamily="18" charset="0"/>
            </a:endParaRPr>
          </a:p>
        </p:txBody>
      </p:sp>
      <p:sp>
        <p:nvSpPr>
          <p:cNvPr id="54276" name="Slide Number Placeholder 3"/>
          <p:cNvSpPr>
            <a:spLocks noGrp="1"/>
          </p:cNvSpPr>
          <p:nvPr>
            <p:ph type="sldNum" sz="quarter" idx="5"/>
          </p:nvPr>
        </p:nvSpPr>
        <p:spPr>
          <a:noFill/>
        </p:spPr>
        <p:txBody>
          <a:bodyPr/>
          <a:lstStyle/>
          <a:p>
            <a:fld id="{6A6E22DD-09DA-4B75-962A-8B775B29E6D9}" type="slidenum">
              <a:rPr lang="en-GB" smtClean="0">
                <a:latin typeface="Times New Roman" pitchFamily="18" charset="0"/>
              </a:rPr>
              <a:pPr/>
              <a:t>36</a:t>
            </a:fld>
            <a:endParaRPr lang="en-GB">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pPr marL="228600" indent="-228600" algn="l">
              <a:buClr>
                <a:schemeClr val="accent6">
                  <a:lumMod val="50000"/>
                </a:schemeClr>
              </a:buClr>
              <a:buSzPct val="150000"/>
              <a:buFont typeface="+mj-lt"/>
              <a:buAutoNum type="arabicPeriod"/>
              <a:defRPr/>
            </a:pPr>
            <a:r>
              <a:rPr lang="en-GB" sz="1200" dirty="0">
                <a:solidFill>
                  <a:srgbClr val="0000FF"/>
                </a:solidFill>
                <a:latin typeface="Arial" charset="0"/>
              </a:rPr>
              <a:t>A second problem observed in the pre-breakup configuration is</a:t>
            </a:r>
            <a:r>
              <a:rPr lang="en-GB" sz="1200" baseline="0" dirty="0">
                <a:solidFill>
                  <a:srgbClr val="0000FF"/>
                </a:solidFill>
                <a:latin typeface="Arial" charset="0"/>
              </a:rPr>
              <a:t> the </a:t>
            </a:r>
            <a:r>
              <a:rPr lang="en-GB" sz="1200" dirty="0">
                <a:solidFill>
                  <a:srgbClr val="0000FF"/>
                </a:solidFill>
                <a:latin typeface="Arial" charset="0"/>
              </a:rPr>
              <a:t>significant overlaps </a:t>
            </a:r>
            <a:r>
              <a:rPr lang="en-GB" sz="1200" dirty="0">
                <a:latin typeface="Arial" charset="0"/>
              </a:rPr>
              <a:t>between the present-day outline of the JMMC and the original space allocated between Greenland and the Møre margin at C24B (~54 Ma). Note that JMMC dislocate</a:t>
            </a:r>
            <a:r>
              <a:rPr lang="en-GB" sz="1200" baseline="0" dirty="0">
                <a:latin typeface="Arial" charset="0"/>
              </a:rPr>
              <a:t> at the edge of the embryonic domain (</a:t>
            </a:r>
            <a:r>
              <a:rPr lang="en-GB" sz="1200" baseline="0" dirty="0" err="1">
                <a:latin typeface="Arial" charset="0"/>
              </a:rPr>
              <a:t>e.g</a:t>
            </a:r>
            <a:r>
              <a:rPr lang="en-GB" sz="1200" baseline="0" dirty="0">
                <a:latin typeface="Arial" charset="0"/>
              </a:rPr>
              <a:t> Gernigon et al., 2009)- Possibly a c-Block structure.</a:t>
            </a:r>
          </a:p>
          <a:p>
            <a:pPr marL="228600" indent="-228600" algn="l">
              <a:buClr>
                <a:schemeClr val="accent6">
                  <a:lumMod val="50000"/>
                </a:schemeClr>
              </a:buClr>
              <a:buSzPct val="150000"/>
              <a:buFont typeface="+mj-lt"/>
              <a:buAutoNum type="arabicPeriod"/>
              <a:defRPr/>
            </a:pPr>
            <a:endParaRPr lang="en-GB" sz="1200" baseline="0" dirty="0">
              <a:latin typeface="Arial" charset="0"/>
            </a:endParaRPr>
          </a:p>
          <a:p>
            <a:pPr marL="228600" indent="-228600" algn="l">
              <a:buClr>
                <a:schemeClr val="accent6">
                  <a:lumMod val="50000"/>
                </a:schemeClr>
              </a:buClr>
              <a:buSzPct val="150000"/>
              <a:buFont typeface="+mj-lt"/>
              <a:buAutoNum type="arabicPeriod"/>
              <a:defRPr/>
            </a:pPr>
            <a:r>
              <a:rPr lang="en-GB" sz="1200" baseline="0" dirty="0">
                <a:latin typeface="Arial" charset="0"/>
              </a:rPr>
              <a:t>Ps: could have been the early sources and /or prolongation  of the </a:t>
            </a:r>
            <a:r>
              <a:rPr lang="en-GB" sz="1200" baseline="0" dirty="0" err="1">
                <a:latin typeface="Arial" charset="0"/>
              </a:rPr>
              <a:t>Tulipan</a:t>
            </a:r>
            <a:r>
              <a:rPr lang="en-GB" sz="1200" baseline="0" dirty="0">
                <a:latin typeface="Arial" charset="0"/>
              </a:rPr>
              <a:t> pro-delta  lobes ? Going down during the </a:t>
            </a:r>
            <a:r>
              <a:rPr lang="en-GB" sz="1200" baseline="0" dirty="0" err="1">
                <a:latin typeface="Arial" charset="0"/>
              </a:rPr>
              <a:t>syn</a:t>
            </a:r>
            <a:r>
              <a:rPr lang="en-GB" sz="1200" baseline="0" dirty="0">
                <a:latin typeface="Arial" charset="0"/>
              </a:rPr>
              <a:t>-thinning/</a:t>
            </a:r>
            <a:r>
              <a:rPr lang="en-GB" sz="1200" baseline="0" dirty="0" err="1">
                <a:latin typeface="Arial" charset="0"/>
              </a:rPr>
              <a:t>syn</a:t>
            </a:r>
            <a:r>
              <a:rPr lang="en-GB" sz="1200" baseline="0" dirty="0">
                <a:latin typeface="Arial" charset="0"/>
              </a:rPr>
              <a:t>-SDR. </a:t>
            </a:r>
            <a:endParaRPr lang="en-GB" sz="1200" dirty="0">
              <a:latin typeface="Arial" charset="0"/>
            </a:endParaRPr>
          </a:p>
          <a:p>
            <a:pPr marL="228600" indent="-228600" algn="l">
              <a:buClr>
                <a:schemeClr val="accent6">
                  <a:lumMod val="50000"/>
                </a:schemeClr>
              </a:buClr>
              <a:buSzPct val="150000"/>
              <a:buFont typeface="+mj-lt"/>
              <a:buAutoNum type="arabicPeriod"/>
              <a:defRPr/>
            </a:pPr>
            <a:endParaRPr lang="en-GB" sz="1200" dirty="0">
              <a:latin typeface="Arial" charset="0"/>
            </a:endParaRPr>
          </a:p>
          <a:p>
            <a:pPr marL="228600" indent="-228600" algn="l">
              <a:buClr>
                <a:schemeClr val="accent6">
                  <a:lumMod val="50000"/>
                </a:schemeClr>
              </a:buClr>
              <a:buSzPct val="150000"/>
              <a:buFont typeface="+mj-lt"/>
              <a:buAutoNum type="arabicPeriod"/>
              <a:defRPr/>
            </a:pPr>
            <a:r>
              <a:rPr lang="en-GB" sz="1200" dirty="0">
                <a:solidFill>
                  <a:srgbClr val="FF0000"/>
                </a:solidFill>
                <a:latin typeface="Arial" charset="0"/>
              </a:rPr>
              <a:t>Less</a:t>
            </a:r>
            <a:r>
              <a:rPr lang="en-GB" sz="1200" baseline="0" dirty="0">
                <a:solidFill>
                  <a:srgbClr val="FF0000"/>
                </a:solidFill>
                <a:latin typeface="Arial" charset="0"/>
              </a:rPr>
              <a:t> that 100 to 50 km of space was modelled between the Norwegian and Greenland COBs when almost 300 km of uncertain crust JMMC between the first and second COB</a:t>
            </a:r>
          </a:p>
          <a:p>
            <a:pPr marL="228600" indent="-228600" algn="l">
              <a:buClr>
                <a:schemeClr val="accent6">
                  <a:lumMod val="50000"/>
                </a:schemeClr>
              </a:buClr>
              <a:buSzPct val="150000"/>
              <a:buFont typeface="+mj-lt"/>
              <a:buAutoNum type="arabicPeriod"/>
              <a:defRPr/>
            </a:pPr>
            <a:endParaRPr lang="en-GB" sz="1200" baseline="0" dirty="0">
              <a:solidFill>
                <a:srgbClr val="FF0000"/>
              </a:solidFill>
              <a:latin typeface="Arial" charset="0"/>
            </a:endParaRPr>
          </a:p>
          <a:p>
            <a:pPr marL="228600" indent="-228600" algn="l">
              <a:buClr>
                <a:schemeClr val="accent6">
                  <a:lumMod val="50000"/>
                </a:schemeClr>
              </a:buClr>
              <a:buSzPct val="150000"/>
              <a:buFont typeface="+mj-lt"/>
              <a:buAutoNum type="arabicPeriod"/>
              <a:defRPr/>
            </a:pPr>
            <a:r>
              <a:rPr lang="en-GB" sz="1200" dirty="0">
                <a:solidFill>
                  <a:srgbClr val="FF0000"/>
                </a:solidFill>
                <a:latin typeface="Arial" charset="0"/>
              </a:rPr>
              <a:t>Significant post-breakup deformation the JMMC is required. I has use to say , I won´t invest my</a:t>
            </a:r>
            <a:r>
              <a:rPr lang="en-GB" sz="1200" baseline="0" dirty="0">
                <a:solidFill>
                  <a:srgbClr val="FF0000"/>
                </a:solidFill>
                <a:latin typeface="Arial" charset="0"/>
              </a:rPr>
              <a:t> money in the South JMMC: most likely continental crust not so much preserved here</a:t>
            </a:r>
            <a:r>
              <a:rPr lang="en-GB" sz="1200" dirty="0">
                <a:solidFill>
                  <a:srgbClr val="FF0000"/>
                </a:solidFill>
                <a:latin typeface="Arial" charset="0"/>
              </a:rPr>
              <a:t> !</a:t>
            </a:r>
          </a:p>
          <a:p>
            <a:pPr marL="228600" indent="-228600" algn="l">
              <a:buClr>
                <a:schemeClr val="accent6">
                  <a:lumMod val="50000"/>
                </a:schemeClr>
              </a:buClr>
              <a:buSzPct val="150000"/>
              <a:buFont typeface="+mj-lt"/>
              <a:buAutoNum type="arabicPeriod"/>
              <a:defRPr/>
            </a:pPr>
            <a:endParaRPr lang="en-GB" sz="1200" baseline="0" dirty="0">
              <a:solidFill>
                <a:srgbClr val="FF0000"/>
              </a:solidFill>
              <a:latin typeface="Arial" charset="0"/>
            </a:endParaRPr>
          </a:p>
          <a:p>
            <a:pPr marL="228600" indent="-228600" algn="l">
              <a:buClr>
                <a:schemeClr val="accent6">
                  <a:lumMod val="50000"/>
                </a:schemeClr>
              </a:buClr>
              <a:buSzPct val="150000"/>
              <a:buFont typeface="+mj-lt"/>
              <a:buAutoNum type="arabicPeriod"/>
              <a:defRPr/>
            </a:pPr>
            <a:endParaRPr lang="en-GB" sz="1200" baseline="0" dirty="0">
              <a:solidFill>
                <a:srgbClr val="FF0000"/>
              </a:solidFill>
              <a:latin typeface="Arial" charset="0"/>
            </a:endParaRPr>
          </a:p>
          <a:p>
            <a:pPr marL="228600" indent="-228600" algn="l">
              <a:buClr>
                <a:schemeClr val="accent6">
                  <a:lumMod val="50000"/>
                </a:schemeClr>
              </a:buClr>
              <a:buSzPct val="150000"/>
              <a:buFont typeface="+mj-lt"/>
              <a:buAutoNum type="arabicPeriod"/>
              <a:defRPr/>
            </a:pPr>
            <a:r>
              <a:rPr lang="en-GB" sz="1200" baseline="0" dirty="0">
                <a:solidFill>
                  <a:srgbClr val="FF0000"/>
                </a:solidFill>
                <a:latin typeface="Arial" charset="0"/>
              </a:rPr>
              <a:t>Ps: We also have to think about a paper more focus on the COB. I just realised that all the seismic stops at the edge of the old </a:t>
            </a:r>
            <a:r>
              <a:rPr lang="en-GB" sz="1200" baseline="0" dirty="0" err="1">
                <a:solidFill>
                  <a:srgbClr val="FF0000"/>
                </a:solidFill>
                <a:latin typeface="Arial" charset="0"/>
              </a:rPr>
              <a:t>Gplate</a:t>
            </a:r>
            <a:r>
              <a:rPr lang="en-GB" sz="1200" baseline="0" dirty="0">
                <a:solidFill>
                  <a:srgbClr val="FF0000"/>
                </a:solidFill>
                <a:latin typeface="Arial" charset="0"/>
              </a:rPr>
              <a:t> COB, probably back to </a:t>
            </a:r>
            <a:r>
              <a:rPr lang="en-GB" sz="1200" baseline="0" dirty="0" err="1">
                <a:solidFill>
                  <a:srgbClr val="FF0000"/>
                </a:solidFill>
                <a:latin typeface="Arial" charset="0"/>
              </a:rPr>
              <a:t>Skogseid</a:t>
            </a:r>
            <a:r>
              <a:rPr lang="en-GB" sz="1200" baseline="0" dirty="0">
                <a:solidFill>
                  <a:srgbClr val="FF0000"/>
                </a:solidFill>
                <a:latin typeface="Arial" charset="0"/>
              </a:rPr>
              <a:t> et al.. Obviously it is not correct. We may have 100 of km2 continental domain not covered by any proper seismic just because the </a:t>
            </a:r>
            <a:r>
              <a:rPr lang="en-GB" sz="1200" baseline="0" dirty="0" err="1">
                <a:solidFill>
                  <a:srgbClr val="FF0000"/>
                </a:solidFill>
                <a:latin typeface="Arial" charset="0"/>
              </a:rPr>
              <a:t>geophy</a:t>
            </a:r>
            <a:r>
              <a:rPr lang="en-GB" sz="1200" baseline="0" dirty="0">
                <a:solidFill>
                  <a:srgbClr val="FF0000"/>
                </a:solidFill>
                <a:latin typeface="Arial" charset="0"/>
              </a:rPr>
              <a:t> companies think it was oceanic crust. Like the OBS, it fits to well to be true </a:t>
            </a:r>
            <a:r>
              <a:rPr lang="en-GB" sz="1200" baseline="0" dirty="0">
                <a:solidFill>
                  <a:srgbClr val="FF0000"/>
                </a:solidFill>
                <a:latin typeface="Arial" charset="0"/>
                <a:sym typeface="Wingdings" pitchFamily="2" charset="2"/>
              </a:rPr>
              <a:t></a:t>
            </a:r>
            <a:endParaRPr lang="en-GB" sz="1200" baseline="0" dirty="0">
              <a:solidFill>
                <a:srgbClr val="FF0000"/>
              </a:solidFill>
              <a:latin typeface="Arial" charset="0"/>
            </a:endParaRPr>
          </a:p>
          <a:p>
            <a:pPr algn="l">
              <a:buClr>
                <a:schemeClr val="accent6">
                  <a:lumMod val="50000"/>
                </a:schemeClr>
              </a:buClr>
              <a:buSzPct val="150000"/>
              <a:defRPr/>
            </a:pPr>
            <a:endParaRPr lang="en-GB" sz="1200" dirty="0">
              <a:solidFill>
                <a:srgbClr val="FF0000"/>
              </a:solidFill>
              <a:latin typeface="Arial" charset="0"/>
            </a:endParaRPr>
          </a:p>
        </p:txBody>
      </p:sp>
      <p:sp>
        <p:nvSpPr>
          <p:cNvPr id="52228" name="Slide Number Placeholder 3"/>
          <p:cNvSpPr>
            <a:spLocks noGrp="1"/>
          </p:cNvSpPr>
          <p:nvPr>
            <p:ph type="sldNum" sz="quarter" idx="5"/>
          </p:nvPr>
        </p:nvSpPr>
        <p:spPr>
          <a:noFill/>
        </p:spPr>
        <p:txBody>
          <a:bodyPr/>
          <a:lstStyle/>
          <a:p>
            <a:fld id="{EF5A5912-01B3-450C-8933-9C0742800874}" type="slidenum">
              <a:rPr lang="en-GB" smtClean="0">
                <a:latin typeface="Times New Roman" pitchFamily="18" charset="0"/>
              </a:rPr>
              <a:pPr/>
              <a:t>37</a:t>
            </a:fld>
            <a:endParaRPr lang="en-GB">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p:spPr>
        <p:txBody>
          <a:bodyPr/>
          <a:lstStyle/>
          <a:p>
            <a:pPr marL="249238" indent="-249238">
              <a:buFont typeface="Calibri" pitchFamily="34" charset="0"/>
              <a:buAutoNum type="arabicPeriod"/>
            </a:pPr>
            <a:r>
              <a:rPr lang="en-GB" dirty="0">
                <a:latin typeface="Arial" pitchFamily="34" charset="0"/>
              </a:rPr>
              <a:t>We think that This Mid-Late Eocene event could coincides </a:t>
            </a:r>
            <a:r>
              <a:rPr lang="en-GB" dirty="0">
                <a:solidFill>
                  <a:srgbClr val="FF0000"/>
                </a:solidFill>
                <a:latin typeface="Arial" pitchFamily="34" charset="0"/>
              </a:rPr>
              <a:t>with an increasing phase of extension into the southern JMMC in order to counter balance the growing fan-shaped development of the Norway basin</a:t>
            </a:r>
            <a:endParaRPr lang="en-GB" dirty="0">
              <a:latin typeface="Arial" pitchFamily="34" charset="0"/>
            </a:endParaRPr>
          </a:p>
          <a:p>
            <a:pPr marL="249238" indent="-249238">
              <a:buFont typeface="Calibri" pitchFamily="34" charset="0"/>
              <a:buAutoNum type="arabicPeriod"/>
            </a:pPr>
            <a:endParaRPr lang="en-GB" dirty="0">
              <a:latin typeface="Arial" pitchFamily="34" charset="0"/>
            </a:endParaRPr>
          </a:p>
          <a:p>
            <a:pPr marL="249238" indent="-249238">
              <a:buFont typeface="Calibri" pitchFamily="34" charset="0"/>
              <a:buAutoNum type="arabicPeriod"/>
            </a:pPr>
            <a:r>
              <a:rPr lang="en-GB" dirty="0">
                <a:latin typeface="Arial" pitchFamily="34" charset="0"/>
              </a:rPr>
              <a:t>This period coincides with the onset of extension between East Greenland and the Proto-JMMC in front of the propagating </a:t>
            </a:r>
            <a:r>
              <a:rPr lang="en-GB" dirty="0" err="1">
                <a:latin typeface="Arial" pitchFamily="34" charset="0"/>
              </a:rPr>
              <a:t>Reykjanes</a:t>
            </a:r>
            <a:r>
              <a:rPr lang="en-GB" dirty="0">
                <a:latin typeface="Arial" pitchFamily="34" charset="0"/>
              </a:rPr>
              <a:t> located to the south.</a:t>
            </a:r>
          </a:p>
          <a:p>
            <a:pPr marL="249238" indent="-249238">
              <a:buFont typeface="Calibri" pitchFamily="34" charset="0"/>
              <a:buAutoNum type="arabicPeriod"/>
            </a:pPr>
            <a:endParaRPr lang="en-GB" dirty="0">
              <a:latin typeface="Arial" pitchFamily="34" charset="0"/>
            </a:endParaRPr>
          </a:p>
          <a:p>
            <a:pPr marL="249238" indent="-249238">
              <a:buFont typeface="Calibri" pitchFamily="34" charset="0"/>
              <a:buAutoNum type="arabicPeriod"/>
            </a:pPr>
            <a:r>
              <a:rPr lang="en-GB" dirty="0">
                <a:latin typeface="Arial" pitchFamily="34" charset="0"/>
              </a:rPr>
              <a:t>Our new Magnetic observation fits pretty well with the recent dike swarm age re-evaluation and the rift onset observed in East Greenland</a:t>
            </a:r>
          </a:p>
          <a:p>
            <a:pPr marL="249238" indent="-249238">
              <a:buFont typeface="Calibri" pitchFamily="34" charset="0"/>
              <a:buAutoNum type="arabicPeriod"/>
            </a:pPr>
            <a:endParaRPr lang="en-GB" dirty="0">
              <a:latin typeface="Arial" pitchFamily="34" charset="0"/>
            </a:endParaRPr>
          </a:p>
          <a:p>
            <a:pPr marL="249238" indent="-249238">
              <a:buFont typeface="Calibri" pitchFamily="34" charset="0"/>
              <a:buAutoNum type="arabicPeriod"/>
            </a:pPr>
            <a:r>
              <a:rPr lang="en-GB" dirty="0">
                <a:latin typeface="Arial" pitchFamily="34" charset="0"/>
              </a:rPr>
              <a:t> It is also important to not that this reorganisation also fit with the onset of compression in the mid Norwegian margin</a:t>
            </a:r>
          </a:p>
          <a:p>
            <a:pPr marL="249238" indent="-249238">
              <a:buFont typeface="Calibri" pitchFamily="34" charset="0"/>
              <a:buAutoNum type="arabicPeriod"/>
            </a:pPr>
            <a:endParaRPr lang="en-US" dirty="0">
              <a:latin typeface="Times New Roman" pitchFamily="18" charset="0"/>
            </a:endParaRPr>
          </a:p>
        </p:txBody>
      </p:sp>
      <p:sp>
        <p:nvSpPr>
          <p:cNvPr id="58372" name="Slide Number Placeholder 3"/>
          <p:cNvSpPr>
            <a:spLocks noGrp="1"/>
          </p:cNvSpPr>
          <p:nvPr>
            <p:ph type="sldNum" sz="quarter" idx="5"/>
          </p:nvPr>
        </p:nvSpPr>
        <p:spPr>
          <a:noFill/>
        </p:spPr>
        <p:txBody>
          <a:bodyPr/>
          <a:lstStyle/>
          <a:p>
            <a:fld id="{6D69B62B-BF1B-48BF-9912-5C6658291E80}" type="slidenum">
              <a:rPr lang="en-GB" smtClean="0">
                <a:latin typeface="Times New Roman" pitchFamily="18" charset="0"/>
              </a:rPr>
              <a:pPr/>
              <a:t>38</a:t>
            </a:fld>
            <a:endParaRPr lang="en-GB">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228600" indent="-228600">
              <a:buFont typeface="Calibri" pitchFamily="34" charset="0"/>
              <a:buAutoNum type="arabicPeriod"/>
              <a:defRPr/>
            </a:pPr>
            <a:r>
              <a:rPr lang="en-GB" dirty="0">
                <a:latin typeface="Arial" pitchFamily="34" charset="0"/>
              </a:rPr>
              <a:t>Subsequent fan-shaped opening of the NB was still compensated and balanced by significant extension south of the proto-JMMC, rotating anticlockwise until complete separation with East Greenland ~24 Ma ago</a:t>
            </a:r>
          </a:p>
          <a:p>
            <a:pPr marL="228600" indent="-228600">
              <a:buFont typeface="Calibri" pitchFamily="34" charset="0"/>
              <a:buAutoNum type="arabicPeriod"/>
              <a:defRPr/>
            </a:pPr>
            <a:endParaRPr lang="en-GB" dirty="0">
              <a:latin typeface="Arial" pitchFamily="34" charset="0"/>
            </a:endParaRPr>
          </a:p>
          <a:p>
            <a:pPr marL="228600" indent="-228600">
              <a:buFont typeface="Calibri" pitchFamily="34" charset="0"/>
              <a:buAutoNum type="arabicPeriod"/>
              <a:defRPr/>
            </a:pPr>
            <a:r>
              <a:rPr lang="en-GB" dirty="0">
                <a:latin typeface="Arial" pitchFamily="34" charset="0"/>
              </a:rPr>
              <a:t>This compensating system was certainly not so perfect and for that reason, we also expected some </a:t>
            </a:r>
            <a:r>
              <a:rPr lang="en-GB" dirty="0" err="1">
                <a:latin typeface="Arial" pitchFamily="34" charset="0"/>
              </a:rPr>
              <a:t>transpression</a:t>
            </a:r>
            <a:r>
              <a:rPr lang="en-GB" dirty="0">
                <a:latin typeface="Arial" pitchFamily="34" charset="0"/>
              </a:rPr>
              <a:t> SE of the JMMC, this may explain unclear magnetic features recently revealed by the new JAS-12 survey along the Jan Mayen margin</a:t>
            </a:r>
            <a:endParaRPr lang="en-GB" dirty="0">
              <a:latin typeface="Times New Roman" pitchFamily="18" charset="0"/>
            </a:endParaRPr>
          </a:p>
          <a:p>
            <a:pPr marL="228600" indent="-228600" algn="just">
              <a:buSzPct val="125000"/>
              <a:buFont typeface="Calibri" pitchFamily="34" charset="0"/>
              <a:buAutoNum type="arabicPeriod"/>
              <a:defRPr/>
            </a:pPr>
            <a:endParaRPr lang="en-GB" dirty="0">
              <a:latin typeface="Times New Roman" pitchFamily="18" charset="0"/>
            </a:endParaRPr>
          </a:p>
          <a:p>
            <a:pPr>
              <a:defRPr/>
            </a:pPr>
            <a:endParaRPr lang="en-US" dirty="0"/>
          </a:p>
        </p:txBody>
      </p:sp>
      <p:sp>
        <p:nvSpPr>
          <p:cNvPr id="51204" name="Slide Number Placeholder 3"/>
          <p:cNvSpPr>
            <a:spLocks noGrp="1"/>
          </p:cNvSpPr>
          <p:nvPr>
            <p:ph type="sldNum" sz="quarter" idx="5"/>
          </p:nvPr>
        </p:nvSpPr>
        <p:spPr>
          <a:noFill/>
        </p:spPr>
        <p:txBody>
          <a:bodyPr/>
          <a:lstStyle/>
          <a:p>
            <a:fld id="{3DC6566C-307A-4BB6-9AB0-42C3549D6E08}" type="slidenum">
              <a:rPr lang="en-GB" smtClean="0">
                <a:latin typeface="Times New Roman" pitchFamily="18" charset="0"/>
              </a:rPr>
              <a:pPr/>
              <a:t>39</a:t>
            </a:fld>
            <a:endParaRPr lang="en-GB">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pPr>
              <a:buFont typeface="Wingdings" pitchFamily="2" charset="2"/>
              <a:buChar char="ü"/>
            </a:pPr>
            <a:r>
              <a:rPr lang="en-GB" sz="1200" kern="1200" dirty="0">
                <a:solidFill>
                  <a:schemeClr val="tx1"/>
                </a:solidFill>
                <a:latin typeface="Times New Roman" charset="0"/>
                <a:ea typeface="+mn-ea"/>
                <a:cs typeface="+mn-cs"/>
              </a:rPr>
              <a:t>In the North Atlantic, the singularity of volcanic segments of passive margins and the formation of </a:t>
            </a:r>
            <a:r>
              <a:rPr lang="en-GB" sz="1200" kern="1200" dirty="0" err="1">
                <a:solidFill>
                  <a:schemeClr val="tx1"/>
                </a:solidFill>
                <a:latin typeface="Times New Roman" charset="0"/>
                <a:ea typeface="+mn-ea"/>
                <a:cs typeface="+mn-cs"/>
              </a:rPr>
              <a:t>microcontinents</a:t>
            </a:r>
            <a:r>
              <a:rPr lang="en-GB" sz="1200" kern="1200" dirty="0">
                <a:solidFill>
                  <a:schemeClr val="tx1"/>
                </a:solidFill>
                <a:latin typeface="Times New Roman" charset="0"/>
                <a:ea typeface="+mn-ea"/>
                <a:cs typeface="+mn-cs"/>
              </a:rPr>
              <a:t> particularly involve and question mantle dynamics, crustal structure, inheritance and plate kinematics. </a:t>
            </a:r>
          </a:p>
          <a:p>
            <a:pPr>
              <a:buFont typeface="Wingdings" pitchFamily="2" charset="2"/>
              <a:buChar char="ü"/>
            </a:pPr>
            <a:endParaRPr lang="en-GB" sz="1200" kern="1200" dirty="0">
              <a:solidFill>
                <a:schemeClr val="tx1"/>
              </a:solidFill>
              <a:latin typeface="Times New Roman" charset="0"/>
              <a:ea typeface="+mn-ea"/>
              <a:cs typeface="+mn-cs"/>
            </a:endParaRPr>
          </a:p>
          <a:p>
            <a:pPr>
              <a:buFont typeface="Wingdings" pitchFamily="2" charset="2"/>
              <a:buChar char="ü"/>
            </a:pPr>
            <a:r>
              <a:rPr lang="en-GB" sz="1200" kern="1200" dirty="0">
                <a:solidFill>
                  <a:schemeClr val="tx1"/>
                </a:solidFill>
                <a:latin typeface="Times New Roman" charset="0"/>
                <a:ea typeface="+mn-ea"/>
                <a:cs typeface="+mn-cs"/>
              </a:rPr>
              <a:t>Thanks to decades of geophysical exploration, the main structural elements of the Mid-Norwegian margin are pretty well defined. However, large uncertainties still remain about the structure and </a:t>
            </a:r>
            <a:r>
              <a:rPr lang="en-GB" sz="1200" kern="1200" dirty="0" err="1">
                <a:solidFill>
                  <a:schemeClr val="tx1"/>
                </a:solidFill>
                <a:latin typeface="Times New Roman" charset="0"/>
                <a:ea typeface="+mn-ea"/>
                <a:cs typeface="+mn-cs"/>
              </a:rPr>
              <a:t>petrological</a:t>
            </a:r>
            <a:r>
              <a:rPr lang="en-GB" sz="1200" kern="1200" dirty="0">
                <a:solidFill>
                  <a:schemeClr val="tx1"/>
                </a:solidFill>
                <a:latin typeface="Times New Roman" charset="0"/>
                <a:ea typeface="+mn-ea"/>
                <a:cs typeface="+mn-cs"/>
              </a:rPr>
              <a:t> nature of the deep crust and the prolongation of the Precambrian/Caledonian basement underneath the sedimentary basins. The mode of deformation leading to continental breakup and subsequent sea-floor spreading is also unclear and alternative scenarios can be proposed. </a:t>
            </a:r>
          </a:p>
          <a:p>
            <a:pPr>
              <a:buFont typeface="Wingdings" pitchFamily="2" charset="2"/>
              <a:buChar char="ü"/>
            </a:pPr>
            <a:endParaRPr lang="en-GB" sz="1200" kern="1200" dirty="0">
              <a:solidFill>
                <a:schemeClr val="tx1"/>
              </a:solidFill>
              <a:latin typeface="Times New Roman" charset="0"/>
              <a:ea typeface="+mn-ea"/>
              <a:cs typeface="+mn-cs"/>
            </a:endParaRPr>
          </a:p>
          <a:p>
            <a:pPr>
              <a:buFont typeface="Wingdings" pitchFamily="2" charset="2"/>
              <a:buChar char="ü"/>
            </a:pPr>
            <a:r>
              <a:rPr lang="en-GB" sz="1200" kern="1200" dirty="0">
                <a:solidFill>
                  <a:schemeClr val="tx1"/>
                </a:solidFill>
                <a:latin typeface="Times New Roman" charset="0"/>
                <a:ea typeface="+mn-ea"/>
                <a:cs typeface="+mn-cs"/>
              </a:rPr>
              <a:t> </a:t>
            </a:r>
            <a:r>
              <a:rPr lang="en-GB" sz="1200" kern="1200" dirty="0" err="1">
                <a:solidFill>
                  <a:schemeClr val="tx1"/>
                </a:solidFill>
                <a:latin typeface="Times New Roman" charset="0"/>
                <a:ea typeface="+mn-ea"/>
                <a:cs typeface="+mn-cs"/>
              </a:rPr>
              <a:t>Grugro</a:t>
            </a:r>
            <a:r>
              <a:rPr lang="en-GB" sz="1200" kern="1200" baseline="0" dirty="0">
                <a:solidFill>
                  <a:schemeClr val="tx1"/>
                </a:solidFill>
                <a:latin typeface="Times New Roman" charset="0"/>
                <a:ea typeface="+mn-ea"/>
                <a:cs typeface="+mn-cs"/>
              </a:rPr>
              <a:t> stopped they acquisition at the edge of the </a:t>
            </a:r>
            <a:r>
              <a:rPr lang="en-GB" sz="1200" kern="1200" baseline="0" dirty="0" err="1">
                <a:solidFill>
                  <a:schemeClr val="tx1"/>
                </a:solidFill>
                <a:latin typeface="Times New Roman" charset="0"/>
                <a:ea typeface="+mn-ea"/>
                <a:cs typeface="+mn-cs"/>
              </a:rPr>
              <a:t>Gplate</a:t>
            </a:r>
            <a:r>
              <a:rPr lang="en-GB" sz="1200" kern="1200" baseline="0" dirty="0">
                <a:solidFill>
                  <a:schemeClr val="tx1"/>
                </a:solidFill>
                <a:latin typeface="Times New Roman" charset="0"/>
                <a:ea typeface="+mn-ea"/>
                <a:cs typeface="+mn-cs"/>
              </a:rPr>
              <a:t> COB. However, this COB is wrong and they simply missed several Km2 of continental </a:t>
            </a:r>
            <a:r>
              <a:rPr lang="en-GB" sz="1200" kern="1200" baseline="0" dirty="0" err="1">
                <a:solidFill>
                  <a:schemeClr val="tx1"/>
                </a:solidFill>
                <a:latin typeface="Times New Roman" charset="0"/>
                <a:ea typeface="+mn-ea"/>
                <a:cs typeface="+mn-cs"/>
              </a:rPr>
              <a:t>maetrial+UC+Pal</a:t>
            </a:r>
            <a:endParaRPr lang="en-GB" sz="1200" kern="1200" dirty="0">
              <a:solidFill>
                <a:schemeClr val="tx1"/>
              </a:solidFill>
              <a:latin typeface="Times New Roman" charset="0"/>
              <a:ea typeface="+mn-ea"/>
              <a:cs typeface="+mn-cs"/>
            </a:endParaRPr>
          </a:p>
          <a:p>
            <a:pPr>
              <a:buFont typeface="Wingdings" pitchFamily="2" charset="2"/>
              <a:buChar char="ü"/>
            </a:pPr>
            <a:endParaRPr lang="en-GB" dirty="0"/>
          </a:p>
          <a:p>
            <a:pPr>
              <a:buFont typeface="Wingdings" pitchFamily="2" charset="2"/>
              <a:buNone/>
            </a:pPr>
            <a:endParaRPr lang="en-GB" dirty="0"/>
          </a:p>
          <a:p>
            <a:pPr>
              <a:buFont typeface="Wingdings" pitchFamily="2" charset="2"/>
              <a:buChar char="ü"/>
            </a:pPr>
            <a:endParaRPr lang="en-GB" dirty="0"/>
          </a:p>
        </p:txBody>
      </p:sp>
      <p:sp>
        <p:nvSpPr>
          <p:cNvPr id="4" name="Slide Number Placeholder 3"/>
          <p:cNvSpPr>
            <a:spLocks noGrp="1"/>
          </p:cNvSpPr>
          <p:nvPr>
            <p:ph type="sldNum" sz="quarter" idx="5"/>
          </p:nvPr>
        </p:nvSpPr>
        <p:spPr/>
        <p:txBody>
          <a:bodyPr/>
          <a:lstStyle/>
          <a:p>
            <a:pPr>
              <a:defRPr/>
            </a:pPr>
            <a:fld id="{E833DF19-17AF-4930-8EE3-048290E99A16}" type="slidenum">
              <a:rPr lang="en-GB" smtClean="0"/>
              <a:pPr>
                <a:defRPr/>
              </a:pPr>
              <a:t>41</a:t>
            </a:fld>
            <a:endParaRPr lang="en-GB"/>
          </a:p>
        </p:txBody>
      </p:sp>
    </p:spTree>
    <p:extLst>
      <p:ext uri="{BB962C8B-B14F-4D97-AF65-F5344CB8AC3E}">
        <p14:creationId xmlns:p14="http://schemas.microsoft.com/office/powerpoint/2010/main" val="4156791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pPr marL="228600" indent="-228600">
              <a:buFont typeface="+mj-lt"/>
              <a:buAutoNum type="arabicPeriod"/>
            </a:pPr>
            <a:r>
              <a:rPr lang="en-GB" sz="1200" kern="1200" dirty="0">
                <a:solidFill>
                  <a:schemeClr val="tx1"/>
                </a:solidFill>
                <a:latin typeface="Times New Roman" charset="0"/>
                <a:ea typeface="+mn-ea"/>
                <a:cs typeface="+mn-cs"/>
              </a:rPr>
              <a:t>As</a:t>
            </a:r>
            <a:r>
              <a:rPr lang="en-GB" sz="1200" kern="1200" baseline="0" dirty="0">
                <a:solidFill>
                  <a:schemeClr val="tx1"/>
                </a:solidFill>
                <a:latin typeface="Times New Roman" charset="0"/>
                <a:ea typeface="+mn-ea"/>
                <a:cs typeface="+mn-cs"/>
              </a:rPr>
              <a:t> you can see on the slide display, I will focus my talk on the Mid. Norwegian margin, which is the final result of a complex rift history leading to breakup in the Early Tertiary. </a:t>
            </a:r>
          </a:p>
          <a:p>
            <a:pPr marL="228600" indent="-228600">
              <a:buFont typeface="+mj-lt"/>
              <a:buAutoNum type="arabicPeriod"/>
            </a:pPr>
            <a:endParaRPr lang="en-GB" sz="1200" kern="1200" baseline="0" dirty="0">
              <a:solidFill>
                <a:schemeClr val="tx1"/>
              </a:solidFill>
              <a:latin typeface="Times New Roman" charset="0"/>
              <a:ea typeface="+mn-ea"/>
              <a:cs typeface="+mn-cs"/>
            </a:endParaRPr>
          </a:p>
          <a:p>
            <a:pPr marL="228600" indent="-228600">
              <a:buFont typeface="+mj-lt"/>
              <a:buAutoNum type="arabicPeriod"/>
            </a:pPr>
            <a:r>
              <a:rPr lang="en-GB" sz="1200" kern="1200" baseline="0" dirty="0">
                <a:solidFill>
                  <a:schemeClr val="tx1"/>
                </a:solidFill>
                <a:latin typeface="Times New Roman" charset="0"/>
                <a:ea typeface="+mn-ea"/>
                <a:cs typeface="+mn-cs"/>
              </a:rPr>
              <a:t> The spreading history is also characterised by the formation of the so-called JMMC originally located between the Faeroe Plateau and the distal part of the Vøring</a:t>
            </a:r>
          </a:p>
          <a:p>
            <a:pPr marL="228600" indent="-228600">
              <a:buFont typeface="+mj-lt"/>
              <a:buAutoNum type="arabicPeriod"/>
            </a:pPr>
            <a:endParaRPr lang="en-GB" sz="1200" kern="1200" baseline="0" dirty="0">
              <a:solidFill>
                <a:schemeClr val="tx1"/>
              </a:solidFill>
              <a:latin typeface="Times New Roman" charset="0"/>
              <a:ea typeface="+mn-ea"/>
              <a:cs typeface="+mn-cs"/>
            </a:endParaRPr>
          </a:p>
          <a:p>
            <a:pPr marL="228600" indent="-228600">
              <a:buFont typeface="+mj-lt"/>
              <a:buAutoNum type="arabicPeriod"/>
            </a:pPr>
            <a:r>
              <a:rPr lang="en-GB" sz="1200" kern="1200" baseline="0" dirty="0">
                <a:solidFill>
                  <a:schemeClr val="tx1"/>
                </a:solidFill>
                <a:latin typeface="Times New Roman" charset="0"/>
                <a:ea typeface="+mn-ea"/>
                <a:cs typeface="+mn-cs"/>
              </a:rPr>
              <a:t>The JMMC resulted from 2 phases of breakup: the first phase of breakup at 55 Ma leading to the opening of the Norway Basin and a second phase of breakup leading to the final spreading ridge relocation between the extinct AR and the KR around 24 My ago.</a:t>
            </a:r>
          </a:p>
          <a:p>
            <a:pPr marL="228600" indent="-228600">
              <a:buFont typeface="+mj-lt"/>
              <a:buAutoNum type="arabicPeriod"/>
            </a:pPr>
            <a:endParaRPr lang="en-GB" sz="1200" kern="1200" baseline="0" dirty="0">
              <a:solidFill>
                <a:schemeClr val="tx1"/>
              </a:solidFill>
              <a:latin typeface="Times New Roman" charset="0"/>
              <a:ea typeface="+mn-ea"/>
              <a:cs typeface="+mn-cs"/>
            </a:endParaRPr>
          </a:p>
          <a:p>
            <a:pPr marL="228600" indent="-228600">
              <a:buFont typeface="+mj-lt"/>
              <a:buAutoNum type="arabicPeriod"/>
            </a:pPr>
            <a:r>
              <a:rPr lang="en-GB" sz="1200" kern="1200" baseline="0" dirty="0">
                <a:solidFill>
                  <a:schemeClr val="tx1"/>
                </a:solidFill>
                <a:latin typeface="Times New Roman" charset="0"/>
                <a:ea typeface="+mn-ea"/>
                <a:cs typeface="+mn-cs"/>
              </a:rPr>
              <a:t> One of the main characteristic of the Mid Norwegian margin is the extremely long period of rift episodes that affect the pre-existing Caledonian and basement from the Devonian collapse of the Caledonides to the Eocene phase of breakup. Basically, we have to deal with almost 300 my of episodic rifting events.</a:t>
            </a:r>
          </a:p>
          <a:p>
            <a:pPr marL="228600" indent="-228600">
              <a:buFont typeface="+mj-lt"/>
              <a:buAutoNum type="arabicPeriod"/>
            </a:pPr>
            <a:endParaRPr lang="en-GB" sz="1200" kern="1200" baseline="0" dirty="0">
              <a:solidFill>
                <a:schemeClr val="tx1"/>
              </a:solidFill>
              <a:latin typeface="Times New Roman" charset="0"/>
              <a:ea typeface="+mn-ea"/>
              <a:cs typeface="+mn-cs"/>
            </a:endParaRPr>
          </a:p>
          <a:p>
            <a:pPr marL="228600" indent="-228600">
              <a:buFont typeface="+mj-lt"/>
              <a:buAutoNum type="arabicPeriod"/>
            </a:pPr>
            <a:r>
              <a:rPr lang="en-GB" sz="1200" kern="1200" baseline="0" dirty="0">
                <a:solidFill>
                  <a:schemeClr val="tx1"/>
                </a:solidFill>
                <a:latin typeface="Times New Roman" charset="0"/>
                <a:ea typeface="+mn-ea"/>
                <a:cs typeface="+mn-cs"/>
              </a:rPr>
              <a:t>A second specificity of the Mid. Norwegian is the volcanic margin formation and the emplacement of volcanic SDRS during the onset of breakup in the distal margin. Similar VRM are also observed Faeroes and Hatton bank area, the VRM are relatively sharp and off axis compared the main Jurassic-Early Cretaceous rift system. VRM also affects a crust relatively thick crust which is not totally the case the case of the Mid. Norwegian margin</a:t>
            </a:r>
          </a:p>
          <a:p>
            <a:pPr marL="228600" indent="-228600">
              <a:buFont typeface="+mj-lt"/>
              <a:buAutoNum type="arabicPeriod"/>
            </a:pPr>
            <a:endParaRPr lang="en-GB" sz="1200" kern="1200" baseline="0" dirty="0">
              <a:solidFill>
                <a:schemeClr val="tx1"/>
              </a:solidFill>
              <a:latin typeface="Times New Roman" charset="0"/>
              <a:ea typeface="+mn-ea"/>
              <a:cs typeface="+mn-cs"/>
            </a:endParaRPr>
          </a:p>
          <a:p>
            <a:pPr marL="228600" indent="-228600">
              <a:buFont typeface="+mj-lt"/>
              <a:buAutoNum type="arabicPeriod"/>
            </a:pPr>
            <a:r>
              <a:rPr lang="en-GB" sz="1200" kern="1200" baseline="0" dirty="0">
                <a:solidFill>
                  <a:schemeClr val="tx1"/>
                </a:solidFill>
                <a:latin typeface="Times New Roman" charset="0"/>
                <a:ea typeface="+mn-ea"/>
                <a:cs typeface="+mn-cs"/>
              </a:rPr>
              <a:t>My challenge today is to show you my present day understanding of the volcanic rifted margin evolution  not only form onshore to offshore but also from rifting to seafloor spreading</a:t>
            </a:r>
          </a:p>
          <a:p>
            <a:pPr marL="228600" indent="-228600">
              <a:buFont typeface="+mj-lt"/>
              <a:buAutoNum type="arabicPeriod"/>
            </a:pPr>
            <a:endParaRPr lang="en-GB" sz="1200" kern="1200" baseline="0" dirty="0">
              <a:solidFill>
                <a:schemeClr val="tx1"/>
              </a:solidFill>
              <a:latin typeface="Times New Roman" charset="0"/>
              <a:ea typeface="+mn-ea"/>
              <a:cs typeface="+mn-cs"/>
            </a:endParaRPr>
          </a:p>
          <a:p>
            <a:pPr marL="0" marR="0" indent="0" algn="l" defTabSz="914400" rtl="0" eaLnBrk="0" fontAlgn="base" latinLnBrk="0" hangingPunct="0">
              <a:lnSpc>
                <a:spcPct val="100000"/>
              </a:lnSpc>
              <a:spcBef>
                <a:spcPct val="30000"/>
              </a:spcBef>
              <a:spcAft>
                <a:spcPct val="0"/>
              </a:spcAft>
              <a:buClrTx/>
              <a:buSzTx/>
              <a:buFont typeface="Wingdings" pitchFamily="2" charset="2"/>
              <a:buNone/>
              <a:tabLst/>
              <a:defRPr/>
            </a:pPr>
            <a:endParaRPr lang="nb-NO" sz="1200" kern="1200" dirty="0">
              <a:solidFill>
                <a:schemeClr val="tx1"/>
              </a:solidFill>
              <a:latin typeface="Times New Roman" charset="0"/>
              <a:ea typeface="+mn-ea"/>
              <a:cs typeface="+mn-cs"/>
            </a:endParaRPr>
          </a:p>
          <a:p>
            <a:pPr>
              <a:buFont typeface="Wingdings" pitchFamily="2" charset="2"/>
              <a:buChar char="ü"/>
            </a:pPr>
            <a:endParaRPr lang="en-GB" sz="1200" kern="1200" dirty="0">
              <a:solidFill>
                <a:schemeClr val="tx1"/>
              </a:solidFill>
              <a:latin typeface="Times New Roman" charset="0"/>
              <a:ea typeface="+mn-ea"/>
              <a:cs typeface="+mn-cs"/>
            </a:endParaRPr>
          </a:p>
          <a:p>
            <a:pPr>
              <a:buFont typeface="Wingdings" pitchFamily="2" charset="2"/>
              <a:buChar char="ü"/>
            </a:pPr>
            <a:endParaRPr lang="en-GB" dirty="0"/>
          </a:p>
          <a:p>
            <a:pPr>
              <a:buFont typeface="Wingdings" pitchFamily="2" charset="2"/>
              <a:buNone/>
            </a:pPr>
            <a:endParaRPr lang="en-GB" dirty="0"/>
          </a:p>
          <a:p>
            <a:pPr>
              <a:buFont typeface="Wingdings" pitchFamily="2" charset="2"/>
              <a:buChar char="ü"/>
            </a:pPr>
            <a:endParaRPr lang="en-GB" dirty="0"/>
          </a:p>
        </p:txBody>
      </p:sp>
      <p:sp>
        <p:nvSpPr>
          <p:cNvPr id="4" name="Slide Number Placeholder 3"/>
          <p:cNvSpPr>
            <a:spLocks noGrp="1"/>
          </p:cNvSpPr>
          <p:nvPr>
            <p:ph type="sldNum" sz="quarter" idx="5"/>
          </p:nvPr>
        </p:nvSpPr>
        <p:spPr/>
        <p:txBody>
          <a:bodyPr/>
          <a:lstStyle/>
          <a:p>
            <a:pPr>
              <a:defRPr/>
            </a:pPr>
            <a:fld id="{E833DF19-17AF-4930-8EE3-048290E99A16}" type="slidenum">
              <a:rPr lang="en-GB" smtClean="0"/>
              <a:pPr>
                <a:defRPr/>
              </a:pPr>
              <a:t>3</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228600" indent="-228600">
              <a:buFont typeface="+mj-lt"/>
              <a:buAutoNum type="arabicPeriod"/>
            </a:pPr>
            <a:r>
              <a:rPr lang="en-GB" sz="1200" kern="1200" dirty="0">
                <a:solidFill>
                  <a:schemeClr val="tx1"/>
                </a:solidFill>
                <a:latin typeface="Times New Roman" charset="0"/>
                <a:ea typeface="+mn-ea"/>
                <a:cs typeface="+mn-cs"/>
              </a:rPr>
              <a:t>Thanks to decades of geophysical exploration, the main structural elements of the Mid-Norwegian margin are now pretty well defined.</a:t>
            </a:r>
          </a:p>
          <a:p>
            <a:pPr marL="228600" indent="-228600">
              <a:buFont typeface="+mj-lt"/>
              <a:buAutoNum type="arabicPeriod"/>
            </a:pPr>
            <a:endParaRPr lang="en-GB" sz="1200" kern="1200" dirty="0">
              <a:solidFill>
                <a:schemeClr val="tx1"/>
              </a:solidFill>
              <a:latin typeface="Times New Roman" charset="0"/>
              <a:ea typeface="+mn-ea"/>
              <a:cs typeface="+mn-cs"/>
            </a:endParaRPr>
          </a:p>
          <a:p>
            <a:pPr marL="228600" indent="-228600">
              <a:buFont typeface="+mj-lt"/>
              <a:buAutoNum type="arabicPeriod"/>
            </a:pPr>
            <a:r>
              <a:rPr lang="en-GB" sz="1200" kern="1200" dirty="0">
                <a:solidFill>
                  <a:schemeClr val="tx1"/>
                </a:solidFill>
                <a:latin typeface="Times New Roman" charset="0"/>
                <a:ea typeface="+mn-ea"/>
                <a:cs typeface="+mn-cs"/>
              </a:rPr>
              <a:t>Thanks to petroleum</a:t>
            </a:r>
            <a:r>
              <a:rPr lang="en-GB" sz="1200" kern="1200" baseline="0" dirty="0">
                <a:solidFill>
                  <a:schemeClr val="tx1"/>
                </a:solidFill>
                <a:latin typeface="Times New Roman" charset="0"/>
                <a:ea typeface="+mn-ea"/>
                <a:cs typeface="+mn-cs"/>
              </a:rPr>
              <a:t> activities, w</a:t>
            </a:r>
            <a:r>
              <a:rPr lang="en-GB" sz="1200" kern="1200" dirty="0">
                <a:solidFill>
                  <a:schemeClr val="tx1"/>
                </a:solidFill>
                <a:latin typeface="Times New Roman" charset="0"/>
                <a:ea typeface="+mn-ea"/>
                <a:cs typeface="+mn-cs"/>
              </a:rPr>
              <a:t>e have good constrains on the geology of the Triassic</a:t>
            </a:r>
            <a:r>
              <a:rPr lang="en-GB" sz="1200" kern="1200" baseline="0" dirty="0">
                <a:solidFill>
                  <a:schemeClr val="tx1"/>
                </a:solidFill>
                <a:latin typeface="Times New Roman" charset="0"/>
                <a:ea typeface="+mn-ea"/>
                <a:cs typeface="+mn-cs"/>
              </a:rPr>
              <a:t>-Jurassic Platform domain along the shelf. Underneath the Triassic salt, we also have growing evidences of deeper and older Permo-Triassic grabens</a:t>
            </a:r>
          </a:p>
          <a:p>
            <a:pPr marL="228600" indent="-228600">
              <a:buFont typeface="+mj-lt"/>
              <a:buAutoNum type="arabicPeriod"/>
            </a:pPr>
            <a:endParaRPr lang="en-GB" sz="1200" kern="1200" baseline="0" dirty="0">
              <a:solidFill>
                <a:schemeClr val="tx1"/>
              </a:solidFill>
              <a:latin typeface="Times New Roman" charset="0"/>
              <a:ea typeface="+mn-ea"/>
              <a:cs typeface="+mn-cs"/>
            </a:endParaRPr>
          </a:p>
          <a:p>
            <a:pPr marL="228600" indent="-228600">
              <a:buFont typeface="+mj-lt"/>
              <a:buAutoNum type="arabicPeriod"/>
            </a:pPr>
            <a:r>
              <a:rPr lang="en-GB" sz="1200" kern="1200" baseline="0" dirty="0">
                <a:solidFill>
                  <a:schemeClr val="tx1"/>
                </a:solidFill>
                <a:latin typeface="Times New Roman" charset="0"/>
                <a:ea typeface="+mn-ea"/>
                <a:cs typeface="+mn-cs"/>
              </a:rPr>
              <a:t>We also know that a drastic Late Jurassic –Early cretaceous rifting event led to the platform dislocation and formation of a large and very deep Cretaceous sag basin at the edge of large Jurassic terrace. The sag is characterised by  the BCU which is locally can reach 8-9 km in depth. </a:t>
            </a:r>
          </a:p>
          <a:p>
            <a:pPr marL="228600" indent="-228600">
              <a:buFont typeface="+mj-lt"/>
              <a:buAutoNum type="arabicPeriod"/>
            </a:pPr>
            <a:endParaRPr lang="en-GB" sz="1200" kern="1200" baseline="0" dirty="0">
              <a:solidFill>
                <a:schemeClr val="tx1"/>
              </a:solidFill>
              <a:latin typeface="Times New Roman" charset="0"/>
              <a:ea typeface="+mn-ea"/>
              <a:cs typeface="+mn-cs"/>
            </a:endParaRPr>
          </a:p>
          <a:p>
            <a:pPr marL="228600" indent="-228600">
              <a:buFont typeface="+mj-lt"/>
              <a:buAutoNum type="arabicPeriod"/>
            </a:pPr>
            <a:r>
              <a:rPr lang="en-GB" sz="1200" kern="1200" baseline="0" dirty="0">
                <a:solidFill>
                  <a:schemeClr val="tx1"/>
                </a:solidFill>
                <a:latin typeface="Times New Roman" charset="0"/>
                <a:ea typeface="+mn-ea"/>
                <a:cs typeface="+mn-cs"/>
              </a:rPr>
              <a:t>In the distal part of the sag basin, the OVB is particularly characterised by a complex system of ridge and sub-basin particularly affected by a specific Late Cretaceous-Paleocene rift event initiating the volcanic margin formation and later breakup between the Norwegian and East Greenland margin.</a:t>
            </a:r>
          </a:p>
          <a:p>
            <a:pPr marL="228600" indent="-228600">
              <a:buFont typeface="+mj-lt"/>
              <a:buAutoNum type="arabicPeriod"/>
            </a:pPr>
            <a:endParaRPr lang="en-GB" sz="1200" kern="1200" dirty="0">
              <a:solidFill>
                <a:schemeClr val="tx1"/>
              </a:solidFill>
              <a:latin typeface="Times New Roman" charset="0"/>
              <a:ea typeface="+mn-ea"/>
              <a:cs typeface="+mn-cs"/>
            </a:endParaRPr>
          </a:p>
          <a:p>
            <a:pPr marL="228600" indent="-228600">
              <a:buFont typeface="+mj-lt"/>
              <a:buAutoNum type="arabicPeriod"/>
            </a:pPr>
            <a:r>
              <a:rPr lang="en-GB" sz="1200" kern="1200" dirty="0">
                <a:solidFill>
                  <a:schemeClr val="tx1"/>
                </a:solidFill>
                <a:latin typeface="Times New Roman" charset="0"/>
                <a:ea typeface="+mn-ea"/>
                <a:cs typeface="+mn-cs"/>
              </a:rPr>
              <a:t>large uncertainties still remain, However,  about</a:t>
            </a:r>
            <a:r>
              <a:rPr lang="en-GB" sz="1200" kern="1200" baseline="0" dirty="0">
                <a:solidFill>
                  <a:schemeClr val="tx1"/>
                </a:solidFill>
                <a:latin typeface="Times New Roman" charset="0"/>
                <a:ea typeface="+mn-ea"/>
                <a:cs typeface="+mn-cs"/>
              </a:rPr>
              <a:t> the deep basin and  basement configuration of whole margin. The depth, </a:t>
            </a:r>
            <a:r>
              <a:rPr lang="en-GB" sz="1200" kern="1200" dirty="0">
                <a:solidFill>
                  <a:schemeClr val="tx1"/>
                </a:solidFill>
                <a:latin typeface="Times New Roman" charset="0"/>
                <a:ea typeface="+mn-ea"/>
                <a:cs typeface="+mn-cs"/>
              </a:rPr>
              <a:t>nature</a:t>
            </a:r>
            <a:r>
              <a:rPr lang="en-GB" sz="1200" kern="1200" baseline="0" dirty="0">
                <a:solidFill>
                  <a:schemeClr val="tx1"/>
                </a:solidFill>
                <a:latin typeface="Times New Roman" charset="0"/>
                <a:ea typeface="+mn-ea"/>
                <a:cs typeface="+mn-cs"/>
              </a:rPr>
              <a:t>s and structure </a:t>
            </a:r>
            <a:r>
              <a:rPr lang="en-GB" sz="1200" kern="1200" dirty="0">
                <a:solidFill>
                  <a:schemeClr val="tx1"/>
                </a:solidFill>
                <a:latin typeface="Times New Roman" charset="0"/>
                <a:ea typeface="+mn-ea"/>
                <a:cs typeface="+mn-cs"/>
              </a:rPr>
              <a:t>of the basement rock expected in</a:t>
            </a:r>
            <a:r>
              <a:rPr lang="en-GB" sz="1200" kern="1200" baseline="0" dirty="0">
                <a:solidFill>
                  <a:schemeClr val="tx1"/>
                </a:solidFill>
                <a:latin typeface="Times New Roman" charset="0"/>
                <a:ea typeface="+mn-ea"/>
                <a:cs typeface="+mn-cs"/>
              </a:rPr>
              <a:t> </a:t>
            </a:r>
            <a:r>
              <a:rPr lang="en-GB" sz="1200" kern="1200" dirty="0">
                <a:solidFill>
                  <a:schemeClr val="tx1"/>
                </a:solidFill>
                <a:latin typeface="Times New Roman" charset="0"/>
                <a:ea typeface="+mn-ea"/>
                <a:cs typeface="+mn-cs"/>
              </a:rPr>
              <a:t>the prolongation of the Precambrian/Caledonian basement terranes observed onshore are fundamentally</a:t>
            </a:r>
            <a:r>
              <a:rPr lang="en-GB" sz="1200" kern="1200" baseline="0" dirty="0">
                <a:solidFill>
                  <a:schemeClr val="tx1"/>
                </a:solidFill>
                <a:latin typeface="Times New Roman" charset="0"/>
                <a:ea typeface="+mn-ea"/>
                <a:cs typeface="+mn-cs"/>
              </a:rPr>
              <a:t> unknown. </a:t>
            </a:r>
            <a:endParaRPr lang="en-GB" sz="1200" kern="1200" dirty="0">
              <a:solidFill>
                <a:schemeClr val="tx1"/>
              </a:solidFill>
              <a:latin typeface="Times New Roman" charset="0"/>
              <a:ea typeface="+mn-ea"/>
              <a:cs typeface="+mn-cs"/>
            </a:endParaRPr>
          </a:p>
          <a:p>
            <a:pPr marL="228600" indent="-228600">
              <a:buFont typeface="+mj-lt"/>
              <a:buAutoNum type="arabicPeriod"/>
            </a:pPr>
            <a:endParaRPr lang="en-GB" sz="1200" kern="1200" dirty="0">
              <a:solidFill>
                <a:schemeClr val="tx1"/>
              </a:solidFill>
              <a:latin typeface="Times New Roman" charset="0"/>
              <a:ea typeface="+mn-ea"/>
              <a:cs typeface="+mn-cs"/>
            </a:endParaRPr>
          </a:p>
          <a:p>
            <a:pPr marL="228600" indent="-228600">
              <a:buFont typeface="+mj-lt"/>
              <a:buAutoNum type="arabicPeriod"/>
            </a:pPr>
            <a:r>
              <a:rPr lang="en-GB" sz="1200" kern="1200" dirty="0">
                <a:solidFill>
                  <a:schemeClr val="tx1"/>
                </a:solidFill>
                <a:latin typeface="Times New Roman" charset="0"/>
                <a:ea typeface="+mn-ea"/>
                <a:cs typeface="+mn-cs"/>
              </a:rPr>
              <a:t>The nature of the distal high density/high velocity bodies recognised in the distal part of the margin and mode of deformation leading to continental breakup and subsequent sea-floor spreading is also unclear.</a:t>
            </a:r>
          </a:p>
          <a:p>
            <a:pPr marL="228600" indent="-228600">
              <a:buFont typeface="+mj-lt"/>
              <a:buAutoNum type="arabicPeriod"/>
            </a:pPr>
            <a:endParaRPr lang="en-GB" sz="1200" kern="1200" dirty="0">
              <a:solidFill>
                <a:schemeClr val="tx1"/>
              </a:solidFill>
              <a:latin typeface="Times New Roman" charset="0"/>
              <a:ea typeface="+mn-ea"/>
              <a:cs typeface="+mn-cs"/>
            </a:endParaRPr>
          </a:p>
          <a:p>
            <a:pPr marL="228600" indent="-228600">
              <a:buFont typeface="+mj-lt"/>
              <a:buAutoNum type="arabicPeriod"/>
            </a:pPr>
            <a:r>
              <a:rPr lang="en-GB" sz="1200" kern="1200" dirty="0">
                <a:solidFill>
                  <a:schemeClr val="tx1"/>
                </a:solidFill>
                <a:latin typeface="Times New Roman" charset="0"/>
                <a:ea typeface="+mn-ea"/>
                <a:cs typeface="+mn-cs"/>
              </a:rPr>
              <a:t>Different scenarios can be proposed</a:t>
            </a:r>
            <a:r>
              <a:rPr lang="en-GB" sz="1200" kern="1200" baseline="0" dirty="0">
                <a:solidFill>
                  <a:schemeClr val="tx1"/>
                </a:solidFill>
                <a:latin typeface="Times New Roman" charset="0"/>
                <a:ea typeface="+mn-ea"/>
                <a:cs typeface="+mn-cs"/>
              </a:rPr>
              <a:t> for the high Velocity LCB that coincides with deep seismic reflection, for example the T Reflection close to the basaltic domain</a:t>
            </a:r>
            <a:endParaRPr lang="en-GB" sz="1200" kern="1200" dirty="0">
              <a:solidFill>
                <a:schemeClr val="tx1"/>
              </a:solidFill>
              <a:latin typeface="Times New Roman" charset="0"/>
              <a:ea typeface="+mn-ea"/>
              <a:cs typeface="+mn-cs"/>
            </a:endParaRPr>
          </a:p>
        </p:txBody>
      </p:sp>
      <p:sp>
        <p:nvSpPr>
          <p:cNvPr id="4" name="Slide Number Placeholder 3"/>
          <p:cNvSpPr>
            <a:spLocks noGrp="1"/>
          </p:cNvSpPr>
          <p:nvPr>
            <p:ph type="sldNum" sz="quarter" idx="10"/>
          </p:nvPr>
        </p:nvSpPr>
        <p:spPr/>
        <p:txBody>
          <a:bodyPr/>
          <a:lstStyle/>
          <a:p>
            <a:pPr>
              <a:defRPr/>
            </a:pPr>
            <a:fld id="{EF562295-F5C1-41D6-A801-32C9FEBD6E3F}" type="slidenum">
              <a:rPr lang="en-GB" smtClean="0"/>
              <a:pPr>
                <a:defRPr/>
              </a:pPr>
              <a:t>6</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pPr>
              <a:buFont typeface="Wingdings" pitchFamily="2" charset="2"/>
              <a:buChar char="ü"/>
            </a:pPr>
            <a:r>
              <a:rPr lang="en-GB" sz="1200" kern="1200" dirty="0">
                <a:solidFill>
                  <a:schemeClr val="tx1"/>
                </a:solidFill>
                <a:latin typeface="Times New Roman" charset="0"/>
                <a:ea typeface="+mn-ea"/>
                <a:cs typeface="+mn-cs"/>
              </a:rPr>
              <a:t>This is</a:t>
            </a:r>
            <a:r>
              <a:rPr lang="en-GB" sz="1200" kern="1200" baseline="0" dirty="0">
                <a:solidFill>
                  <a:schemeClr val="tx1"/>
                </a:solidFill>
                <a:latin typeface="Times New Roman" charset="0"/>
                <a:ea typeface="+mn-ea"/>
                <a:cs typeface="+mn-cs"/>
              </a:rPr>
              <a:t> a regional map of the Base Cretaceous unconformity between the Møre and Vøring basins. This map shows the structural configuration of the rift system below the Cretaceous sediments</a:t>
            </a:r>
          </a:p>
          <a:p>
            <a:pPr>
              <a:buFont typeface="Wingdings" pitchFamily="2" charset="2"/>
              <a:buChar char="ü"/>
            </a:pPr>
            <a:endParaRPr lang="en-GB" sz="1200" kern="1200" baseline="0" dirty="0">
              <a:solidFill>
                <a:schemeClr val="tx1"/>
              </a:solidFill>
              <a:latin typeface="Times New Roman" charset="0"/>
              <a:ea typeface="+mn-ea"/>
              <a:cs typeface="+mn-cs"/>
            </a:endParaRPr>
          </a:p>
          <a:p>
            <a:pPr>
              <a:buFont typeface="Wingdings" pitchFamily="2" charset="2"/>
              <a:buChar char="ü"/>
            </a:pPr>
            <a:r>
              <a:rPr lang="en-GB" sz="1200" kern="1200" baseline="0" dirty="0">
                <a:solidFill>
                  <a:schemeClr val="tx1"/>
                </a:solidFill>
                <a:latin typeface="Times New Roman" charset="0"/>
                <a:ea typeface="+mn-ea"/>
                <a:cs typeface="+mn-cs"/>
              </a:rPr>
              <a:t> And one specific margin segment of the mid Norwegian margin is the Jan Mayen corridor, which  represents major crustal and basin scale transfer zone between the Møre and Vøring margin</a:t>
            </a:r>
            <a:endParaRPr lang="en-GB" sz="1200" kern="1200" dirty="0">
              <a:solidFill>
                <a:schemeClr val="tx1"/>
              </a:solidFill>
              <a:latin typeface="Times New Roman" charset="0"/>
              <a:ea typeface="+mn-ea"/>
              <a:cs typeface="+mn-cs"/>
            </a:endParaRPr>
          </a:p>
          <a:p>
            <a:pPr>
              <a:buFont typeface="Wingdings" pitchFamily="2" charset="2"/>
              <a:buChar char="ü"/>
            </a:pPr>
            <a:endParaRPr lang="en-GB" dirty="0"/>
          </a:p>
          <a:p>
            <a:pPr>
              <a:buFont typeface="Wingdings" pitchFamily="2" charset="2"/>
              <a:buChar char="ü"/>
            </a:pPr>
            <a:r>
              <a:rPr lang="en-GB" dirty="0"/>
              <a:t> in the proximal</a:t>
            </a:r>
            <a:r>
              <a:rPr lang="en-GB" baseline="0" dirty="0"/>
              <a:t> part of the margin, it marks a clear oblique transition zone between the narrow Møre platform clearly influenced by the MTFC and the wide platform system observed between the </a:t>
            </a:r>
            <a:r>
              <a:rPr lang="en-GB" baseline="0" dirty="0" err="1"/>
              <a:t>Trondelag</a:t>
            </a:r>
            <a:r>
              <a:rPr lang="en-GB" baseline="0" dirty="0"/>
              <a:t> Platform and the Halten Terrace.</a:t>
            </a:r>
          </a:p>
          <a:p>
            <a:pPr>
              <a:buFont typeface="Wingdings" pitchFamily="2" charset="2"/>
              <a:buChar char="ü"/>
            </a:pPr>
            <a:endParaRPr lang="en-GB" baseline="0" dirty="0"/>
          </a:p>
          <a:p>
            <a:pPr>
              <a:buFont typeface="Wingdings" pitchFamily="2" charset="2"/>
              <a:buChar char="ü"/>
            </a:pPr>
            <a:r>
              <a:rPr lang="en-GB" sz="1200" dirty="0">
                <a:cs typeface="Arial" pitchFamily="34" charset="0"/>
              </a:rPr>
              <a:t>In the central part, it is characterised by” deep crustal rafts showing at BCU level clear En echelon geometries suggesting a</a:t>
            </a:r>
            <a:r>
              <a:rPr lang="en-GB" sz="1200" baseline="0" dirty="0">
                <a:cs typeface="Arial" pitchFamily="34" charset="0"/>
              </a:rPr>
              <a:t> rift origin</a:t>
            </a:r>
            <a:endParaRPr lang="en-GB" baseline="0" dirty="0"/>
          </a:p>
          <a:p>
            <a:pPr>
              <a:buFont typeface="Wingdings" pitchFamily="2" charset="2"/>
              <a:buChar char="ü"/>
            </a:pPr>
            <a:endParaRPr lang="en-GB" baseline="0" dirty="0"/>
          </a:p>
          <a:p>
            <a:pPr>
              <a:buFont typeface="Wingdings" pitchFamily="2" charset="2"/>
              <a:buChar char="ü"/>
            </a:pPr>
            <a:r>
              <a:rPr lang="en-GB" baseline="0" dirty="0"/>
              <a:t> In the deep offshore, the JMC coincides with the prolongation of the Vøring transform margin which formed between the Gjallar-Rån ridge complex and the proto-JMMC</a:t>
            </a:r>
            <a:endParaRPr lang="en-GB" dirty="0"/>
          </a:p>
          <a:p>
            <a:pPr>
              <a:buFont typeface="Wingdings" pitchFamily="2" charset="2"/>
              <a:buNone/>
            </a:pPr>
            <a:endParaRPr lang="en-GB" dirty="0"/>
          </a:p>
          <a:p>
            <a:pPr>
              <a:buFont typeface="Wingdings" pitchFamily="2" charset="2"/>
              <a:buChar char="ü"/>
            </a:pPr>
            <a:endParaRPr lang="en-GB" dirty="0"/>
          </a:p>
        </p:txBody>
      </p:sp>
      <p:sp>
        <p:nvSpPr>
          <p:cNvPr id="4" name="Slide Number Placeholder 3"/>
          <p:cNvSpPr>
            <a:spLocks noGrp="1"/>
          </p:cNvSpPr>
          <p:nvPr>
            <p:ph type="sldNum" sz="quarter" idx="5"/>
          </p:nvPr>
        </p:nvSpPr>
        <p:spPr/>
        <p:txBody>
          <a:bodyPr/>
          <a:lstStyle/>
          <a:p>
            <a:pPr>
              <a:defRPr/>
            </a:pPr>
            <a:fld id="{E833DF19-17AF-4930-8EE3-048290E99A16}" type="slidenum">
              <a:rPr lang="en-GB" smtClean="0"/>
              <a:pPr>
                <a:defRPr/>
              </a:pPr>
              <a:t>7</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234203" indent="-234203">
              <a:buFont typeface="+mj-lt"/>
              <a:buAutoNum type="arabicPeriod"/>
              <a:defRPr/>
            </a:pPr>
            <a:r>
              <a:rPr lang="en-GB" dirty="0"/>
              <a:t>This conjugate crustal section illustrates the pre-breakup crustal configuration of the volcanic rifted system before continental breakup constrain by the more recent potential field dataset</a:t>
            </a:r>
          </a:p>
          <a:p>
            <a:pPr marL="234203" indent="-234203">
              <a:buFont typeface="+mj-lt"/>
              <a:buAutoNum type="arabicPeriod"/>
              <a:defRPr/>
            </a:pPr>
            <a:endParaRPr lang="en-GB" dirty="0"/>
          </a:p>
          <a:p>
            <a:pPr marL="234203" indent="-234203">
              <a:buFont typeface="+mj-lt"/>
              <a:buAutoNum type="arabicPeriod"/>
              <a:defRPr/>
            </a:pPr>
            <a:r>
              <a:rPr lang="en-GB" dirty="0"/>
              <a:t>On the Norwegian side, we have to deal with deep Cretaceous sag basin overlying a crustal crust which has been significantly thinned during Jurassic to </a:t>
            </a:r>
            <a:r>
              <a:rPr lang="en-GB" dirty="0" err="1"/>
              <a:t>E.Cretaceous</a:t>
            </a:r>
            <a:r>
              <a:rPr lang="en-GB" dirty="0"/>
              <a:t> time</a:t>
            </a:r>
          </a:p>
          <a:p>
            <a:pPr marL="234203" indent="-234203">
              <a:buFont typeface="+mj-lt"/>
              <a:buAutoNum type="arabicPeriod"/>
              <a:defRPr/>
            </a:pPr>
            <a:endParaRPr lang="en-GB" dirty="0"/>
          </a:p>
          <a:p>
            <a:pPr marL="234203" indent="-234203">
              <a:buFont typeface="+mj-lt"/>
              <a:buAutoNum type="arabicPeriod"/>
              <a:defRPr/>
            </a:pPr>
            <a:r>
              <a:rPr lang="en-GB" dirty="0"/>
              <a:t>However, our crustal estimation suggests that the thinning is not so drastic compared to the Iberian magma-poor and hyper-extended system, recently used as a possible analogue for the Møre Basin. Important</a:t>
            </a:r>
            <a:r>
              <a:rPr lang="en-GB" baseline="0" dirty="0"/>
              <a:t> thinning is observed locally in the necking zone but we have no evidence of LCB</a:t>
            </a:r>
            <a:endParaRPr lang="en-GB" dirty="0"/>
          </a:p>
          <a:p>
            <a:pPr marL="234203" indent="-234203">
              <a:buFont typeface="+mj-lt"/>
              <a:buAutoNum type="arabicPeriod"/>
              <a:defRPr/>
            </a:pPr>
            <a:endParaRPr lang="en-GB" dirty="0"/>
          </a:p>
          <a:p>
            <a:pPr marL="234203" indent="-234203">
              <a:buFont typeface="+mj-lt"/>
              <a:buAutoNum type="arabicPeriod"/>
              <a:defRPr/>
            </a:pPr>
            <a:r>
              <a:rPr lang="en-GB" dirty="0"/>
              <a:t>Although we must consider</a:t>
            </a:r>
            <a:r>
              <a:rPr lang="en-US" dirty="0"/>
              <a:t>the existence of some extension during the latest Cretaceous and Paleocene, it is, however, important to note that the main stretching and thinning event leading to volcanic passive margins successful break-up to the west occurred regionally during the Eocene</a:t>
            </a:r>
          </a:p>
          <a:p>
            <a:pPr marL="234203" indent="-234203">
              <a:buFont typeface="+mj-lt"/>
              <a:buAutoNum type="arabicPeriod"/>
              <a:defRPr/>
            </a:pPr>
            <a:endParaRPr lang="en-US" dirty="0"/>
          </a:p>
          <a:p>
            <a:pPr marL="234203" indent="-234203">
              <a:buFont typeface="+mj-lt"/>
              <a:buAutoNum type="arabicPeriod"/>
              <a:defRPr/>
            </a:pPr>
            <a:r>
              <a:rPr lang="en-US" dirty="0"/>
              <a:t>This mean that there is a huge gap in time and dynamical contexts exists between the old  thinning event  and the final Latest-Cretaceous (?)-Eocene events that led to break-up.. </a:t>
            </a:r>
            <a:endParaRPr lang="en-GB" dirty="0"/>
          </a:p>
        </p:txBody>
      </p:sp>
      <p:sp>
        <p:nvSpPr>
          <p:cNvPr id="53252" name="Slide Number Placeholder 3"/>
          <p:cNvSpPr>
            <a:spLocks noGrp="1"/>
          </p:cNvSpPr>
          <p:nvPr>
            <p:ph type="sldNum" sz="quarter" idx="5"/>
          </p:nvPr>
        </p:nvSpPr>
        <p:spPr>
          <a:noFill/>
        </p:spPr>
        <p:txBody>
          <a:bodyPr/>
          <a:lstStyle/>
          <a:p>
            <a:fld id="{9A5FE7F9-CD1F-43A4-975F-6D12F5F1A9F8}" type="slidenum">
              <a:rPr lang="en-GB" smtClean="0">
                <a:latin typeface="Times New Roman" pitchFamily="18" charset="0"/>
              </a:rPr>
              <a:pPr/>
              <a:t>14</a:t>
            </a:fld>
            <a:endParaRPr lang="en-GB">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234203" indent="-234203">
              <a:buFont typeface="+mj-lt"/>
              <a:buAutoNum type="arabicPeriod"/>
              <a:defRPr/>
            </a:pPr>
            <a:r>
              <a:rPr lang="en-GB" dirty="0"/>
              <a:t>This conjugate crustal section illustrates the pre-breakup crustal configuration of the volcanic rifted system before continental breakup constrain by the more recent potential field dataset</a:t>
            </a:r>
          </a:p>
          <a:p>
            <a:pPr marL="234203" indent="-234203">
              <a:buFont typeface="+mj-lt"/>
              <a:buAutoNum type="arabicPeriod"/>
              <a:defRPr/>
            </a:pPr>
            <a:endParaRPr lang="en-GB" dirty="0"/>
          </a:p>
          <a:p>
            <a:pPr marL="234203" indent="-234203">
              <a:buFont typeface="+mj-lt"/>
              <a:buAutoNum type="arabicPeriod"/>
              <a:defRPr/>
            </a:pPr>
            <a:r>
              <a:rPr lang="en-GB" dirty="0"/>
              <a:t>On the Norwegian side, we have to deal with deep Cretaceous sag basin overlying a crustal crust which has been significantly thinned during Jurassic to </a:t>
            </a:r>
            <a:r>
              <a:rPr lang="en-GB" dirty="0" err="1"/>
              <a:t>E.Cretaceous</a:t>
            </a:r>
            <a:r>
              <a:rPr lang="en-GB" dirty="0"/>
              <a:t> time</a:t>
            </a:r>
          </a:p>
          <a:p>
            <a:pPr marL="234203" indent="-234203">
              <a:buFont typeface="+mj-lt"/>
              <a:buAutoNum type="arabicPeriod"/>
              <a:defRPr/>
            </a:pPr>
            <a:endParaRPr lang="en-GB" dirty="0"/>
          </a:p>
          <a:p>
            <a:pPr marL="234203" indent="-234203">
              <a:buFont typeface="+mj-lt"/>
              <a:buAutoNum type="arabicPeriod"/>
              <a:defRPr/>
            </a:pPr>
            <a:r>
              <a:rPr lang="en-GB" dirty="0"/>
              <a:t>However, our crustal estimation suggests that the thinning is not so drastic compared to the Iberian magma-poor and hyper-extended system, recently used as a possible analogue for the Møre Basin. Important</a:t>
            </a:r>
            <a:r>
              <a:rPr lang="en-GB" baseline="0" dirty="0"/>
              <a:t> thinning is observed locally in the necking zone but we have no evidence of LCB</a:t>
            </a:r>
            <a:endParaRPr lang="en-GB" dirty="0"/>
          </a:p>
          <a:p>
            <a:pPr marL="234203" indent="-234203">
              <a:buFont typeface="+mj-lt"/>
              <a:buAutoNum type="arabicPeriod"/>
              <a:defRPr/>
            </a:pPr>
            <a:endParaRPr lang="en-GB" dirty="0"/>
          </a:p>
          <a:p>
            <a:pPr marL="234203" indent="-234203">
              <a:buFont typeface="+mj-lt"/>
              <a:buAutoNum type="arabicPeriod"/>
              <a:defRPr/>
            </a:pPr>
            <a:r>
              <a:rPr lang="en-GB" dirty="0"/>
              <a:t>Although we must consider</a:t>
            </a:r>
            <a:r>
              <a:rPr lang="en-US" dirty="0"/>
              <a:t>the existence of some extension during the latest Cretaceous and Paleocene, it is, however, important to note that the main stretching and thinning event leading to volcanic passive margins successful break-up to the west occurred regionally during the Eocene</a:t>
            </a:r>
          </a:p>
          <a:p>
            <a:pPr marL="234203" indent="-234203">
              <a:buFont typeface="+mj-lt"/>
              <a:buAutoNum type="arabicPeriod"/>
              <a:defRPr/>
            </a:pPr>
            <a:endParaRPr lang="en-US" dirty="0"/>
          </a:p>
          <a:p>
            <a:pPr marL="234203" indent="-234203">
              <a:buFont typeface="+mj-lt"/>
              <a:buAutoNum type="arabicPeriod"/>
              <a:defRPr/>
            </a:pPr>
            <a:r>
              <a:rPr lang="en-US" dirty="0"/>
              <a:t>This mean that there is a huge gap in time and dynamical contexts exists between the old  thinning event  and the final Latest-Cretaceous (?)-Eocene events that led to break-up.. </a:t>
            </a:r>
            <a:endParaRPr lang="en-GB" dirty="0"/>
          </a:p>
        </p:txBody>
      </p:sp>
      <p:sp>
        <p:nvSpPr>
          <p:cNvPr id="53252" name="Slide Number Placeholder 3"/>
          <p:cNvSpPr>
            <a:spLocks noGrp="1"/>
          </p:cNvSpPr>
          <p:nvPr>
            <p:ph type="sldNum" sz="quarter" idx="5"/>
          </p:nvPr>
        </p:nvSpPr>
        <p:spPr>
          <a:noFill/>
        </p:spPr>
        <p:txBody>
          <a:bodyPr/>
          <a:lstStyle/>
          <a:p>
            <a:fld id="{9A5FE7F9-CD1F-43A4-975F-6D12F5F1A9F8}" type="slidenum">
              <a:rPr lang="en-GB" smtClean="0">
                <a:latin typeface="Times New Roman" pitchFamily="18" charset="0"/>
              </a:rPr>
              <a:pPr/>
              <a:t>15</a:t>
            </a:fld>
            <a:endParaRPr lang="en-GB">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234203" indent="-234203">
              <a:buFont typeface="+mj-lt"/>
              <a:buAutoNum type="arabicPeriod"/>
              <a:defRPr/>
            </a:pPr>
            <a:r>
              <a:rPr lang="en-GB" dirty="0"/>
              <a:t>This conjugate crustal section illustrates the pre-breakup crustal configuration of the volcanic rifted system before continental breakup constrain by the more recent potential field dataset</a:t>
            </a:r>
          </a:p>
          <a:p>
            <a:pPr marL="234203" indent="-234203">
              <a:buFont typeface="+mj-lt"/>
              <a:buAutoNum type="arabicPeriod"/>
              <a:defRPr/>
            </a:pPr>
            <a:endParaRPr lang="en-GB" dirty="0"/>
          </a:p>
          <a:p>
            <a:pPr marL="234203" indent="-234203">
              <a:buFont typeface="+mj-lt"/>
              <a:buAutoNum type="arabicPeriod"/>
              <a:defRPr/>
            </a:pPr>
            <a:r>
              <a:rPr lang="en-GB" dirty="0"/>
              <a:t>On the Norwegian side, we have to deal with deep Cretaceous sag basin overlying a crustal crust which has been significantly thinned during Jurassic to </a:t>
            </a:r>
            <a:r>
              <a:rPr lang="en-GB" dirty="0" err="1"/>
              <a:t>E.Cretaceous</a:t>
            </a:r>
            <a:r>
              <a:rPr lang="en-GB" dirty="0"/>
              <a:t> time</a:t>
            </a:r>
          </a:p>
          <a:p>
            <a:pPr marL="234203" indent="-234203">
              <a:buFont typeface="+mj-lt"/>
              <a:buAutoNum type="arabicPeriod"/>
              <a:defRPr/>
            </a:pPr>
            <a:endParaRPr lang="en-GB" dirty="0"/>
          </a:p>
          <a:p>
            <a:pPr marL="234203" indent="-234203">
              <a:buFont typeface="+mj-lt"/>
              <a:buAutoNum type="arabicPeriod"/>
              <a:defRPr/>
            </a:pPr>
            <a:r>
              <a:rPr lang="en-GB" dirty="0"/>
              <a:t>However, our crustal estimation suggests that the thinning is not so drastic compared to the Iberian magma-poor and hyper-extended system, recently used as a possible analogue for the Møre Basin. Important</a:t>
            </a:r>
            <a:r>
              <a:rPr lang="en-GB" baseline="0" dirty="0"/>
              <a:t> thinning is observed locally in the necking zone but we have no evidence of LCB</a:t>
            </a:r>
            <a:endParaRPr lang="en-GB" dirty="0"/>
          </a:p>
          <a:p>
            <a:pPr marL="234203" indent="-234203">
              <a:buFont typeface="+mj-lt"/>
              <a:buAutoNum type="arabicPeriod"/>
              <a:defRPr/>
            </a:pPr>
            <a:endParaRPr lang="en-GB" dirty="0"/>
          </a:p>
          <a:p>
            <a:pPr marL="234203" indent="-234203">
              <a:buFont typeface="+mj-lt"/>
              <a:buAutoNum type="arabicPeriod"/>
              <a:defRPr/>
            </a:pPr>
            <a:r>
              <a:rPr lang="en-GB" dirty="0"/>
              <a:t>Although we must consider</a:t>
            </a:r>
            <a:r>
              <a:rPr lang="en-US" dirty="0"/>
              <a:t>the existence of some extension during the latest Cretaceous and Paleocene, it is, however, important to note that the main stretching and thinning event leading to volcanic passive margins successful break-up to the west occurred regionally during the Eocene</a:t>
            </a:r>
          </a:p>
          <a:p>
            <a:pPr marL="234203" indent="-234203">
              <a:buFont typeface="+mj-lt"/>
              <a:buAutoNum type="arabicPeriod"/>
              <a:defRPr/>
            </a:pPr>
            <a:endParaRPr lang="en-US" dirty="0"/>
          </a:p>
          <a:p>
            <a:pPr marL="234203" indent="-234203">
              <a:buFont typeface="+mj-lt"/>
              <a:buAutoNum type="arabicPeriod"/>
              <a:defRPr/>
            </a:pPr>
            <a:r>
              <a:rPr lang="en-US" dirty="0"/>
              <a:t>This mean that there is a huge gap in time and dynamical contexts exists between the old  thinning event  and the final Latest-Cretaceous (?)-Eocene events that led to break-up.. </a:t>
            </a:r>
            <a:endParaRPr lang="en-GB" dirty="0"/>
          </a:p>
        </p:txBody>
      </p:sp>
      <p:sp>
        <p:nvSpPr>
          <p:cNvPr id="53252" name="Slide Number Placeholder 3"/>
          <p:cNvSpPr>
            <a:spLocks noGrp="1"/>
          </p:cNvSpPr>
          <p:nvPr>
            <p:ph type="sldNum" sz="quarter" idx="5"/>
          </p:nvPr>
        </p:nvSpPr>
        <p:spPr>
          <a:noFill/>
        </p:spPr>
        <p:txBody>
          <a:bodyPr/>
          <a:lstStyle/>
          <a:p>
            <a:fld id="{9A5FE7F9-CD1F-43A4-975F-6D12F5F1A9F8}" type="slidenum">
              <a:rPr lang="en-GB" smtClean="0">
                <a:latin typeface="Times New Roman" pitchFamily="18" charset="0"/>
              </a:rPr>
              <a:pPr/>
              <a:t>16</a:t>
            </a:fld>
            <a:endParaRPr lang="en-GB">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GB" dirty="0"/>
              <a:t>During</a:t>
            </a:r>
            <a:r>
              <a:rPr lang="en-GB" baseline="0" dirty="0"/>
              <a:t> the COOP 1 and 2 project, a large amount of new aeromagnetic data have been acquired to fully cover the onshore-offshore transition zone of Norway from the North Sea up to the </a:t>
            </a:r>
            <a:r>
              <a:rPr lang="en-GB" baseline="0" dirty="0" err="1"/>
              <a:t>Trondelag</a:t>
            </a:r>
            <a:r>
              <a:rPr lang="en-GB" baseline="0" dirty="0"/>
              <a:t> regions</a:t>
            </a:r>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en-GB" baseline="0" dirty="0"/>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GB" baseline="0" dirty="0"/>
              <a:t>We have combined the most up to date potential field and seismic data to constrain the deep crustal architecture of the Jan Mayen corridor from the platform domain up to the SDR of the Møre Marginal High  close to the breakup axis.</a:t>
            </a:r>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en-GB" baseline="0" dirty="0"/>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GB" baseline="0" dirty="0"/>
              <a:t> We have carried out Potential field modelling across two regional transects. One from the Froan Basin to the Møre Marginal  and one from the southern </a:t>
            </a:r>
            <a:r>
              <a:rPr lang="en-GB" baseline="0" dirty="0" err="1"/>
              <a:t>Trondelag</a:t>
            </a:r>
            <a:r>
              <a:rPr lang="en-GB" baseline="0" dirty="0"/>
              <a:t> platform to the More marginal High</a:t>
            </a:r>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en-GB" baseline="0" dirty="0"/>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GB" baseline="0" dirty="0"/>
              <a:t>The section also cross over the central crustal rafts including Vigra, Grip Highs and the Slettringen Ridge to the north</a:t>
            </a:r>
          </a:p>
          <a:p>
            <a:pPr marL="228600" indent="-228600">
              <a:buFont typeface="+mj-lt"/>
              <a:buAutoNum type="arabicPeriod"/>
            </a:pPr>
            <a:endParaRPr lang="en-GB" baseline="0" dirty="0"/>
          </a:p>
          <a:p>
            <a:pPr>
              <a:buFont typeface="Wingdings" pitchFamily="2" charset="2"/>
              <a:buNone/>
            </a:pPr>
            <a:endParaRPr lang="en-GB" baseline="0" dirty="0"/>
          </a:p>
          <a:p>
            <a:pPr>
              <a:buFont typeface="Wingdings" pitchFamily="2" charset="2"/>
              <a:buNone/>
            </a:pPr>
            <a:endParaRPr lang="en-GB" dirty="0"/>
          </a:p>
        </p:txBody>
      </p:sp>
      <p:sp>
        <p:nvSpPr>
          <p:cNvPr id="4" name="Slide Number Placeholder 3"/>
          <p:cNvSpPr>
            <a:spLocks noGrp="1"/>
          </p:cNvSpPr>
          <p:nvPr>
            <p:ph type="sldNum" sz="quarter" idx="5"/>
          </p:nvPr>
        </p:nvSpPr>
        <p:spPr/>
        <p:txBody>
          <a:bodyPr/>
          <a:lstStyle/>
          <a:p>
            <a:pPr>
              <a:defRPr/>
            </a:pPr>
            <a:fld id="{E833DF19-17AF-4930-8EE3-048290E99A16}" type="slidenum">
              <a:rPr lang="en-GB" smtClean="0"/>
              <a:pPr>
                <a:defRPr/>
              </a:pPr>
              <a:t>18</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7826D2C-A6C0-4966-881F-EC9855877552}"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3C9236B-8026-4884-8292-77C0B44F5073}"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BEBF4F1-E70B-4022-B420-B4A9C6F92A28}"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3ED0FBE-76B9-46C4-884E-F763D48C2EE1}"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4B98F71-DC9B-4EC5-B88E-E3F6D63F1E0D}"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48B6BB3F-EA41-4FC9-A89C-F2D557468EF4}"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13ADBAA5-9804-4665-802E-19D52A87ACC5}"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567FBAEC-976F-4187-91BD-072DF1B68A66}"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06226301-2BBA-4732-BB76-B907D783885B}"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1E04C69-F078-49CB-9FC0-E290E91B2F58}"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3DFF989-680C-4B3C-95A5-B89839C07926}"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0F916B2F-D47A-4676-BF50-9DD2FFCA917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4" Type="http://schemas.openxmlformats.org/officeDocument/2006/relationships/tags" Target="../tags/tag4.xml"/><Relationship Id="rId5" Type="http://schemas.openxmlformats.org/officeDocument/2006/relationships/slideLayout" Target="../slideLayouts/slideLayout7.xml"/><Relationship Id="rId6" Type="http://schemas.openxmlformats.org/officeDocument/2006/relationships/notesSlide" Target="../notesSlides/notesSlide1.xml"/><Relationship Id="rId7" Type="http://schemas.openxmlformats.org/officeDocument/2006/relationships/image" Target="../media/image1.png"/><Relationship Id="rId8" Type="http://schemas.openxmlformats.org/officeDocument/2006/relationships/image" Target="../media/image2.png"/><Relationship Id="rId1" Type="http://schemas.openxmlformats.org/officeDocument/2006/relationships/tags" Target="../tags/tag1.xml"/><Relationship Id="rId2" Type="http://schemas.openxmlformats.org/officeDocument/2006/relationships/tags" Target="../tags/tag2.xml"/></Relationships>
</file>

<file path=ppt/slides/_rels/slide10.xml.rels><?xml version="1.0" encoding="UTF-8" standalone="yes"?>
<Relationships xmlns="http://schemas.openxmlformats.org/package/2006/relationships"><Relationship Id="rId459" Type="http://schemas.openxmlformats.org/officeDocument/2006/relationships/tags" Target="../tags/tag1100.xml"/><Relationship Id="rId510" Type="http://schemas.openxmlformats.org/officeDocument/2006/relationships/tags" Target="../tags/tag1151.xml"/><Relationship Id="rId511" Type="http://schemas.openxmlformats.org/officeDocument/2006/relationships/tags" Target="../tags/tag1152.xml"/><Relationship Id="rId512" Type="http://schemas.openxmlformats.org/officeDocument/2006/relationships/tags" Target="../tags/tag1153.xml"/><Relationship Id="rId20" Type="http://schemas.openxmlformats.org/officeDocument/2006/relationships/tags" Target="../tags/tag661.xml"/><Relationship Id="rId21" Type="http://schemas.openxmlformats.org/officeDocument/2006/relationships/tags" Target="../tags/tag662.xml"/><Relationship Id="rId22" Type="http://schemas.openxmlformats.org/officeDocument/2006/relationships/tags" Target="../tags/tag663.xml"/><Relationship Id="rId23" Type="http://schemas.openxmlformats.org/officeDocument/2006/relationships/tags" Target="../tags/tag664.xml"/><Relationship Id="rId24" Type="http://schemas.openxmlformats.org/officeDocument/2006/relationships/tags" Target="../tags/tag665.xml"/><Relationship Id="rId25" Type="http://schemas.openxmlformats.org/officeDocument/2006/relationships/tags" Target="../tags/tag666.xml"/><Relationship Id="rId26" Type="http://schemas.openxmlformats.org/officeDocument/2006/relationships/tags" Target="../tags/tag667.xml"/><Relationship Id="rId27" Type="http://schemas.openxmlformats.org/officeDocument/2006/relationships/tags" Target="../tags/tag668.xml"/><Relationship Id="rId28" Type="http://schemas.openxmlformats.org/officeDocument/2006/relationships/tags" Target="../tags/tag669.xml"/><Relationship Id="rId29" Type="http://schemas.openxmlformats.org/officeDocument/2006/relationships/tags" Target="../tags/tag670.xml"/><Relationship Id="rId513" Type="http://schemas.openxmlformats.org/officeDocument/2006/relationships/tags" Target="../tags/tag1154.xml"/><Relationship Id="rId514" Type="http://schemas.openxmlformats.org/officeDocument/2006/relationships/tags" Target="../tags/tag1155.xml"/><Relationship Id="rId515" Type="http://schemas.openxmlformats.org/officeDocument/2006/relationships/tags" Target="../tags/tag1156.xml"/><Relationship Id="rId516" Type="http://schemas.openxmlformats.org/officeDocument/2006/relationships/tags" Target="../tags/tag1157.xml"/><Relationship Id="rId517" Type="http://schemas.openxmlformats.org/officeDocument/2006/relationships/tags" Target="../tags/tag1158.xml"/><Relationship Id="rId518" Type="http://schemas.openxmlformats.org/officeDocument/2006/relationships/tags" Target="../tags/tag1159.xml"/><Relationship Id="rId519" Type="http://schemas.openxmlformats.org/officeDocument/2006/relationships/tags" Target="../tags/tag1160.xml"/><Relationship Id="rId170" Type="http://schemas.openxmlformats.org/officeDocument/2006/relationships/tags" Target="../tags/tag811.xml"/><Relationship Id="rId171" Type="http://schemas.openxmlformats.org/officeDocument/2006/relationships/tags" Target="../tags/tag812.xml"/><Relationship Id="rId172" Type="http://schemas.openxmlformats.org/officeDocument/2006/relationships/tags" Target="../tags/tag813.xml"/><Relationship Id="rId173" Type="http://schemas.openxmlformats.org/officeDocument/2006/relationships/tags" Target="../tags/tag814.xml"/><Relationship Id="rId174" Type="http://schemas.openxmlformats.org/officeDocument/2006/relationships/tags" Target="../tags/tag815.xml"/><Relationship Id="rId175" Type="http://schemas.openxmlformats.org/officeDocument/2006/relationships/tags" Target="../tags/tag816.xml"/><Relationship Id="rId176" Type="http://schemas.openxmlformats.org/officeDocument/2006/relationships/tags" Target="../tags/tag817.xml"/><Relationship Id="rId177" Type="http://schemas.openxmlformats.org/officeDocument/2006/relationships/tags" Target="../tags/tag818.xml"/><Relationship Id="rId178" Type="http://schemas.openxmlformats.org/officeDocument/2006/relationships/tags" Target="../tags/tag819.xml"/><Relationship Id="rId179" Type="http://schemas.openxmlformats.org/officeDocument/2006/relationships/tags" Target="../tags/tag820.xml"/><Relationship Id="rId230" Type="http://schemas.openxmlformats.org/officeDocument/2006/relationships/tags" Target="../tags/tag871.xml"/><Relationship Id="rId231" Type="http://schemas.openxmlformats.org/officeDocument/2006/relationships/tags" Target="../tags/tag872.xml"/><Relationship Id="rId232" Type="http://schemas.openxmlformats.org/officeDocument/2006/relationships/tags" Target="../tags/tag873.xml"/><Relationship Id="rId233" Type="http://schemas.openxmlformats.org/officeDocument/2006/relationships/tags" Target="../tags/tag874.xml"/><Relationship Id="rId234" Type="http://schemas.openxmlformats.org/officeDocument/2006/relationships/tags" Target="../tags/tag875.xml"/><Relationship Id="rId235" Type="http://schemas.openxmlformats.org/officeDocument/2006/relationships/tags" Target="../tags/tag876.xml"/><Relationship Id="rId236" Type="http://schemas.openxmlformats.org/officeDocument/2006/relationships/tags" Target="../tags/tag877.xml"/><Relationship Id="rId237" Type="http://schemas.openxmlformats.org/officeDocument/2006/relationships/tags" Target="../tags/tag878.xml"/><Relationship Id="rId238" Type="http://schemas.openxmlformats.org/officeDocument/2006/relationships/tags" Target="../tags/tag879.xml"/><Relationship Id="rId239" Type="http://schemas.openxmlformats.org/officeDocument/2006/relationships/tags" Target="../tags/tag880.xml"/><Relationship Id="rId460" Type="http://schemas.openxmlformats.org/officeDocument/2006/relationships/tags" Target="../tags/tag1101.xml"/><Relationship Id="rId461" Type="http://schemas.openxmlformats.org/officeDocument/2006/relationships/tags" Target="../tags/tag1102.xml"/><Relationship Id="rId462" Type="http://schemas.openxmlformats.org/officeDocument/2006/relationships/tags" Target="../tags/tag1103.xml"/><Relationship Id="rId463" Type="http://schemas.openxmlformats.org/officeDocument/2006/relationships/tags" Target="../tags/tag1104.xml"/><Relationship Id="rId464" Type="http://schemas.openxmlformats.org/officeDocument/2006/relationships/tags" Target="../tags/tag1105.xml"/><Relationship Id="rId465" Type="http://schemas.openxmlformats.org/officeDocument/2006/relationships/tags" Target="../tags/tag1106.xml"/><Relationship Id="rId466" Type="http://schemas.openxmlformats.org/officeDocument/2006/relationships/tags" Target="../tags/tag1107.xml"/><Relationship Id="rId467" Type="http://schemas.openxmlformats.org/officeDocument/2006/relationships/tags" Target="../tags/tag1108.xml"/><Relationship Id="rId468" Type="http://schemas.openxmlformats.org/officeDocument/2006/relationships/tags" Target="../tags/tag1109.xml"/><Relationship Id="rId469" Type="http://schemas.openxmlformats.org/officeDocument/2006/relationships/tags" Target="../tags/tag1110.xml"/><Relationship Id="rId520" Type="http://schemas.openxmlformats.org/officeDocument/2006/relationships/tags" Target="../tags/tag1161.xml"/><Relationship Id="rId521" Type="http://schemas.openxmlformats.org/officeDocument/2006/relationships/tags" Target="../tags/tag1162.xml"/><Relationship Id="rId522" Type="http://schemas.openxmlformats.org/officeDocument/2006/relationships/tags" Target="../tags/tag1163.xml"/><Relationship Id="rId30" Type="http://schemas.openxmlformats.org/officeDocument/2006/relationships/tags" Target="../tags/tag671.xml"/><Relationship Id="rId31" Type="http://schemas.openxmlformats.org/officeDocument/2006/relationships/tags" Target="../tags/tag672.xml"/><Relationship Id="rId32" Type="http://schemas.openxmlformats.org/officeDocument/2006/relationships/tags" Target="../tags/tag673.xml"/><Relationship Id="rId33" Type="http://schemas.openxmlformats.org/officeDocument/2006/relationships/tags" Target="../tags/tag674.xml"/><Relationship Id="rId34" Type="http://schemas.openxmlformats.org/officeDocument/2006/relationships/tags" Target="../tags/tag675.xml"/><Relationship Id="rId35" Type="http://schemas.openxmlformats.org/officeDocument/2006/relationships/tags" Target="../tags/tag676.xml"/><Relationship Id="rId36" Type="http://schemas.openxmlformats.org/officeDocument/2006/relationships/tags" Target="../tags/tag677.xml"/><Relationship Id="rId37" Type="http://schemas.openxmlformats.org/officeDocument/2006/relationships/tags" Target="../tags/tag678.xml"/><Relationship Id="rId38" Type="http://schemas.openxmlformats.org/officeDocument/2006/relationships/tags" Target="../tags/tag679.xml"/><Relationship Id="rId39" Type="http://schemas.openxmlformats.org/officeDocument/2006/relationships/tags" Target="../tags/tag680.xml"/><Relationship Id="rId523" Type="http://schemas.openxmlformats.org/officeDocument/2006/relationships/tags" Target="../tags/tag1164.xml"/><Relationship Id="rId524" Type="http://schemas.openxmlformats.org/officeDocument/2006/relationships/tags" Target="../tags/tag1165.xml"/><Relationship Id="rId525" Type="http://schemas.openxmlformats.org/officeDocument/2006/relationships/tags" Target="../tags/tag1166.xml"/><Relationship Id="rId526" Type="http://schemas.openxmlformats.org/officeDocument/2006/relationships/tags" Target="../tags/tag1167.xml"/><Relationship Id="rId527" Type="http://schemas.openxmlformats.org/officeDocument/2006/relationships/tags" Target="../tags/tag1168.xml"/><Relationship Id="rId528" Type="http://schemas.openxmlformats.org/officeDocument/2006/relationships/tags" Target="../tags/tag1169.xml"/><Relationship Id="rId529" Type="http://schemas.openxmlformats.org/officeDocument/2006/relationships/tags" Target="../tags/tag1170.xml"/><Relationship Id="rId180" Type="http://schemas.openxmlformats.org/officeDocument/2006/relationships/tags" Target="../tags/tag821.xml"/><Relationship Id="rId181" Type="http://schemas.openxmlformats.org/officeDocument/2006/relationships/tags" Target="../tags/tag822.xml"/><Relationship Id="rId182" Type="http://schemas.openxmlformats.org/officeDocument/2006/relationships/tags" Target="../tags/tag823.xml"/><Relationship Id="rId183" Type="http://schemas.openxmlformats.org/officeDocument/2006/relationships/tags" Target="../tags/tag824.xml"/><Relationship Id="rId184" Type="http://schemas.openxmlformats.org/officeDocument/2006/relationships/tags" Target="../tags/tag825.xml"/><Relationship Id="rId185" Type="http://schemas.openxmlformats.org/officeDocument/2006/relationships/tags" Target="../tags/tag826.xml"/><Relationship Id="rId186" Type="http://schemas.openxmlformats.org/officeDocument/2006/relationships/tags" Target="../tags/tag827.xml"/><Relationship Id="rId187" Type="http://schemas.openxmlformats.org/officeDocument/2006/relationships/tags" Target="../tags/tag828.xml"/><Relationship Id="rId188" Type="http://schemas.openxmlformats.org/officeDocument/2006/relationships/tags" Target="../tags/tag829.xml"/><Relationship Id="rId189" Type="http://schemas.openxmlformats.org/officeDocument/2006/relationships/tags" Target="../tags/tag830.xml"/><Relationship Id="rId240" Type="http://schemas.openxmlformats.org/officeDocument/2006/relationships/tags" Target="../tags/tag881.xml"/><Relationship Id="rId241" Type="http://schemas.openxmlformats.org/officeDocument/2006/relationships/tags" Target="../tags/tag882.xml"/><Relationship Id="rId242" Type="http://schemas.openxmlformats.org/officeDocument/2006/relationships/tags" Target="../tags/tag883.xml"/><Relationship Id="rId243" Type="http://schemas.openxmlformats.org/officeDocument/2006/relationships/tags" Target="../tags/tag884.xml"/><Relationship Id="rId244" Type="http://schemas.openxmlformats.org/officeDocument/2006/relationships/tags" Target="../tags/tag885.xml"/><Relationship Id="rId245" Type="http://schemas.openxmlformats.org/officeDocument/2006/relationships/tags" Target="../tags/tag886.xml"/><Relationship Id="rId246" Type="http://schemas.openxmlformats.org/officeDocument/2006/relationships/tags" Target="../tags/tag887.xml"/><Relationship Id="rId247" Type="http://schemas.openxmlformats.org/officeDocument/2006/relationships/tags" Target="../tags/tag888.xml"/><Relationship Id="rId248" Type="http://schemas.openxmlformats.org/officeDocument/2006/relationships/tags" Target="../tags/tag889.xml"/><Relationship Id="rId249" Type="http://schemas.openxmlformats.org/officeDocument/2006/relationships/tags" Target="../tags/tag890.xml"/><Relationship Id="rId300" Type="http://schemas.openxmlformats.org/officeDocument/2006/relationships/tags" Target="../tags/tag941.xml"/><Relationship Id="rId301" Type="http://schemas.openxmlformats.org/officeDocument/2006/relationships/tags" Target="../tags/tag942.xml"/><Relationship Id="rId302" Type="http://schemas.openxmlformats.org/officeDocument/2006/relationships/tags" Target="../tags/tag943.xml"/><Relationship Id="rId303" Type="http://schemas.openxmlformats.org/officeDocument/2006/relationships/tags" Target="../tags/tag944.xml"/><Relationship Id="rId304" Type="http://schemas.openxmlformats.org/officeDocument/2006/relationships/tags" Target="../tags/tag945.xml"/><Relationship Id="rId305" Type="http://schemas.openxmlformats.org/officeDocument/2006/relationships/tags" Target="../tags/tag946.xml"/><Relationship Id="rId306" Type="http://schemas.openxmlformats.org/officeDocument/2006/relationships/tags" Target="../tags/tag947.xml"/><Relationship Id="rId307" Type="http://schemas.openxmlformats.org/officeDocument/2006/relationships/tags" Target="../tags/tag948.xml"/><Relationship Id="rId308" Type="http://schemas.openxmlformats.org/officeDocument/2006/relationships/tags" Target="../tags/tag949.xml"/><Relationship Id="rId309" Type="http://schemas.openxmlformats.org/officeDocument/2006/relationships/tags" Target="../tags/tag950.xml"/><Relationship Id="rId470" Type="http://schemas.openxmlformats.org/officeDocument/2006/relationships/tags" Target="../tags/tag1111.xml"/><Relationship Id="rId471" Type="http://schemas.openxmlformats.org/officeDocument/2006/relationships/tags" Target="../tags/tag1112.xml"/><Relationship Id="rId472" Type="http://schemas.openxmlformats.org/officeDocument/2006/relationships/tags" Target="../tags/tag1113.xml"/><Relationship Id="rId473" Type="http://schemas.openxmlformats.org/officeDocument/2006/relationships/tags" Target="../tags/tag1114.xml"/><Relationship Id="rId474" Type="http://schemas.openxmlformats.org/officeDocument/2006/relationships/tags" Target="../tags/tag1115.xml"/><Relationship Id="rId475" Type="http://schemas.openxmlformats.org/officeDocument/2006/relationships/tags" Target="../tags/tag1116.xml"/><Relationship Id="rId476" Type="http://schemas.openxmlformats.org/officeDocument/2006/relationships/tags" Target="../tags/tag1117.xml"/><Relationship Id="rId477" Type="http://schemas.openxmlformats.org/officeDocument/2006/relationships/tags" Target="../tags/tag1118.xml"/><Relationship Id="rId478" Type="http://schemas.openxmlformats.org/officeDocument/2006/relationships/tags" Target="../tags/tag1119.xml"/><Relationship Id="rId479" Type="http://schemas.openxmlformats.org/officeDocument/2006/relationships/tags" Target="../tags/tag1120.xml"/><Relationship Id="rId530" Type="http://schemas.openxmlformats.org/officeDocument/2006/relationships/slideLayout" Target="../slideLayouts/slideLayout2.xml"/><Relationship Id="rId531" Type="http://schemas.openxmlformats.org/officeDocument/2006/relationships/image" Target="../media/image14.png"/><Relationship Id="rId40" Type="http://schemas.openxmlformats.org/officeDocument/2006/relationships/tags" Target="../tags/tag681.xml"/><Relationship Id="rId41" Type="http://schemas.openxmlformats.org/officeDocument/2006/relationships/tags" Target="../tags/tag682.xml"/><Relationship Id="rId42" Type="http://schemas.openxmlformats.org/officeDocument/2006/relationships/tags" Target="../tags/tag683.xml"/><Relationship Id="rId43" Type="http://schemas.openxmlformats.org/officeDocument/2006/relationships/tags" Target="../tags/tag684.xml"/><Relationship Id="rId44" Type="http://schemas.openxmlformats.org/officeDocument/2006/relationships/tags" Target="../tags/tag685.xml"/><Relationship Id="rId45" Type="http://schemas.openxmlformats.org/officeDocument/2006/relationships/tags" Target="../tags/tag686.xml"/><Relationship Id="rId46" Type="http://schemas.openxmlformats.org/officeDocument/2006/relationships/tags" Target="../tags/tag687.xml"/><Relationship Id="rId47" Type="http://schemas.openxmlformats.org/officeDocument/2006/relationships/tags" Target="../tags/tag688.xml"/><Relationship Id="rId48" Type="http://schemas.openxmlformats.org/officeDocument/2006/relationships/tags" Target="../tags/tag689.xml"/><Relationship Id="rId49" Type="http://schemas.openxmlformats.org/officeDocument/2006/relationships/tags" Target="../tags/tag690.xml"/><Relationship Id="rId1" Type="http://schemas.openxmlformats.org/officeDocument/2006/relationships/tags" Target="../tags/tag642.xml"/><Relationship Id="rId2" Type="http://schemas.openxmlformats.org/officeDocument/2006/relationships/tags" Target="../tags/tag643.xml"/><Relationship Id="rId3" Type="http://schemas.openxmlformats.org/officeDocument/2006/relationships/tags" Target="../tags/tag644.xml"/><Relationship Id="rId4" Type="http://schemas.openxmlformats.org/officeDocument/2006/relationships/tags" Target="../tags/tag645.xml"/><Relationship Id="rId5" Type="http://schemas.openxmlformats.org/officeDocument/2006/relationships/tags" Target="../tags/tag646.xml"/><Relationship Id="rId6" Type="http://schemas.openxmlformats.org/officeDocument/2006/relationships/tags" Target="../tags/tag647.xml"/><Relationship Id="rId7" Type="http://schemas.openxmlformats.org/officeDocument/2006/relationships/tags" Target="../tags/tag648.xml"/><Relationship Id="rId8" Type="http://schemas.openxmlformats.org/officeDocument/2006/relationships/tags" Target="../tags/tag649.xml"/><Relationship Id="rId9" Type="http://schemas.openxmlformats.org/officeDocument/2006/relationships/tags" Target="../tags/tag650.xml"/><Relationship Id="rId190" Type="http://schemas.openxmlformats.org/officeDocument/2006/relationships/tags" Target="../tags/tag831.xml"/><Relationship Id="rId191" Type="http://schemas.openxmlformats.org/officeDocument/2006/relationships/tags" Target="../tags/tag832.xml"/><Relationship Id="rId192" Type="http://schemas.openxmlformats.org/officeDocument/2006/relationships/tags" Target="../tags/tag833.xml"/><Relationship Id="rId193" Type="http://schemas.openxmlformats.org/officeDocument/2006/relationships/tags" Target="../tags/tag834.xml"/><Relationship Id="rId194" Type="http://schemas.openxmlformats.org/officeDocument/2006/relationships/tags" Target="../tags/tag835.xml"/><Relationship Id="rId195" Type="http://schemas.openxmlformats.org/officeDocument/2006/relationships/tags" Target="../tags/tag836.xml"/><Relationship Id="rId196" Type="http://schemas.openxmlformats.org/officeDocument/2006/relationships/tags" Target="../tags/tag837.xml"/><Relationship Id="rId197" Type="http://schemas.openxmlformats.org/officeDocument/2006/relationships/tags" Target="../tags/tag838.xml"/><Relationship Id="rId198" Type="http://schemas.openxmlformats.org/officeDocument/2006/relationships/tags" Target="../tags/tag839.xml"/><Relationship Id="rId199" Type="http://schemas.openxmlformats.org/officeDocument/2006/relationships/tags" Target="../tags/tag840.xml"/><Relationship Id="rId250" Type="http://schemas.openxmlformats.org/officeDocument/2006/relationships/tags" Target="../tags/tag891.xml"/><Relationship Id="rId251" Type="http://schemas.openxmlformats.org/officeDocument/2006/relationships/tags" Target="../tags/tag892.xml"/><Relationship Id="rId252" Type="http://schemas.openxmlformats.org/officeDocument/2006/relationships/tags" Target="../tags/tag893.xml"/><Relationship Id="rId253" Type="http://schemas.openxmlformats.org/officeDocument/2006/relationships/tags" Target="../tags/tag894.xml"/><Relationship Id="rId254" Type="http://schemas.openxmlformats.org/officeDocument/2006/relationships/tags" Target="../tags/tag895.xml"/><Relationship Id="rId255" Type="http://schemas.openxmlformats.org/officeDocument/2006/relationships/tags" Target="../tags/tag896.xml"/><Relationship Id="rId256" Type="http://schemas.openxmlformats.org/officeDocument/2006/relationships/tags" Target="../tags/tag897.xml"/><Relationship Id="rId257" Type="http://schemas.openxmlformats.org/officeDocument/2006/relationships/tags" Target="../tags/tag898.xml"/><Relationship Id="rId258" Type="http://schemas.openxmlformats.org/officeDocument/2006/relationships/tags" Target="../tags/tag899.xml"/><Relationship Id="rId259" Type="http://schemas.openxmlformats.org/officeDocument/2006/relationships/tags" Target="../tags/tag900.xml"/><Relationship Id="rId310" Type="http://schemas.openxmlformats.org/officeDocument/2006/relationships/tags" Target="../tags/tag951.xml"/><Relationship Id="rId311" Type="http://schemas.openxmlformats.org/officeDocument/2006/relationships/tags" Target="../tags/tag952.xml"/><Relationship Id="rId312" Type="http://schemas.openxmlformats.org/officeDocument/2006/relationships/tags" Target="../tags/tag953.xml"/><Relationship Id="rId313" Type="http://schemas.openxmlformats.org/officeDocument/2006/relationships/tags" Target="../tags/tag954.xml"/><Relationship Id="rId314" Type="http://schemas.openxmlformats.org/officeDocument/2006/relationships/tags" Target="../tags/tag955.xml"/><Relationship Id="rId315" Type="http://schemas.openxmlformats.org/officeDocument/2006/relationships/tags" Target="../tags/tag956.xml"/><Relationship Id="rId316" Type="http://schemas.openxmlformats.org/officeDocument/2006/relationships/tags" Target="../tags/tag957.xml"/><Relationship Id="rId317" Type="http://schemas.openxmlformats.org/officeDocument/2006/relationships/tags" Target="../tags/tag958.xml"/><Relationship Id="rId318" Type="http://schemas.openxmlformats.org/officeDocument/2006/relationships/tags" Target="../tags/tag959.xml"/><Relationship Id="rId319" Type="http://schemas.openxmlformats.org/officeDocument/2006/relationships/tags" Target="../tags/tag960.xml"/><Relationship Id="rId480" Type="http://schemas.openxmlformats.org/officeDocument/2006/relationships/tags" Target="../tags/tag1121.xml"/><Relationship Id="rId481" Type="http://schemas.openxmlformats.org/officeDocument/2006/relationships/tags" Target="../tags/tag1122.xml"/><Relationship Id="rId482" Type="http://schemas.openxmlformats.org/officeDocument/2006/relationships/tags" Target="../tags/tag1123.xml"/><Relationship Id="rId483" Type="http://schemas.openxmlformats.org/officeDocument/2006/relationships/tags" Target="../tags/tag1124.xml"/><Relationship Id="rId484" Type="http://schemas.openxmlformats.org/officeDocument/2006/relationships/tags" Target="../tags/tag1125.xml"/><Relationship Id="rId485" Type="http://schemas.openxmlformats.org/officeDocument/2006/relationships/tags" Target="../tags/tag1126.xml"/><Relationship Id="rId486" Type="http://schemas.openxmlformats.org/officeDocument/2006/relationships/tags" Target="../tags/tag1127.xml"/><Relationship Id="rId487" Type="http://schemas.openxmlformats.org/officeDocument/2006/relationships/tags" Target="../tags/tag1128.xml"/><Relationship Id="rId488" Type="http://schemas.openxmlformats.org/officeDocument/2006/relationships/tags" Target="../tags/tag1129.xml"/><Relationship Id="rId489" Type="http://schemas.openxmlformats.org/officeDocument/2006/relationships/tags" Target="../tags/tag1130.xml"/><Relationship Id="rId50" Type="http://schemas.openxmlformats.org/officeDocument/2006/relationships/tags" Target="../tags/tag691.xml"/><Relationship Id="rId51" Type="http://schemas.openxmlformats.org/officeDocument/2006/relationships/tags" Target="../tags/tag692.xml"/><Relationship Id="rId52" Type="http://schemas.openxmlformats.org/officeDocument/2006/relationships/tags" Target="../tags/tag693.xml"/><Relationship Id="rId53" Type="http://schemas.openxmlformats.org/officeDocument/2006/relationships/tags" Target="../tags/tag694.xml"/><Relationship Id="rId54" Type="http://schemas.openxmlformats.org/officeDocument/2006/relationships/tags" Target="../tags/tag695.xml"/><Relationship Id="rId55" Type="http://schemas.openxmlformats.org/officeDocument/2006/relationships/tags" Target="../tags/tag696.xml"/><Relationship Id="rId56" Type="http://schemas.openxmlformats.org/officeDocument/2006/relationships/tags" Target="../tags/tag697.xml"/><Relationship Id="rId57" Type="http://schemas.openxmlformats.org/officeDocument/2006/relationships/tags" Target="../tags/tag698.xml"/><Relationship Id="rId58" Type="http://schemas.openxmlformats.org/officeDocument/2006/relationships/tags" Target="../tags/tag699.xml"/><Relationship Id="rId59" Type="http://schemas.openxmlformats.org/officeDocument/2006/relationships/tags" Target="../tags/tag700.xml"/><Relationship Id="rId260" Type="http://schemas.openxmlformats.org/officeDocument/2006/relationships/tags" Target="../tags/tag901.xml"/><Relationship Id="rId261" Type="http://schemas.openxmlformats.org/officeDocument/2006/relationships/tags" Target="../tags/tag902.xml"/><Relationship Id="rId262" Type="http://schemas.openxmlformats.org/officeDocument/2006/relationships/tags" Target="../tags/tag903.xml"/><Relationship Id="rId263" Type="http://schemas.openxmlformats.org/officeDocument/2006/relationships/tags" Target="../tags/tag904.xml"/><Relationship Id="rId264" Type="http://schemas.openxmlformats.org/officeDocument/2006/relationships/tags" Target="../tags/tag905.xml"/><Relationship Id="rId265" Type="http://schemas.openxmlformats.org/officeDocument/2006/relationships/tags" Target="../tags/tag906.xml"/><Relationship Id="rId266" Type="http://schemas.openxmlformats.org/officeDocument/2006/relationships/tags" Target="../tags/tag907.xml"/><Relationship Id="rId267" Type="http://schemas.openxmlformats.org/officeDocument/2006/relationships/tags" Target="../tags/tag908.xml"/><Relationship Id="rId268" Type="http://schemas.openxmlformats.org/officeDocument/2006/relationships/tags" Target="../tags/tag909.xml"/><Relationship Id="rId269" Type="http://schemas.openxmlformats.org/officeDocument/2006/relationships/tags" Target="../tags/tag910.xml"/><Relationship Id="rId320" Type="http://schemas.openxmlformats.org/officeDocument/2006/relationships/tags" Target="../tags/tag961.xml"/><Relationship Id="rId321" Type="http://schemas.openxmlformats.org/officeDocument/2006/relationships/tags" Target="../tags/tag962.xml"/><Relationship Id="rId322" Type="http://schemas.openxmlformats.org/officeDocument/2006/relationships/tags" Target="../tags/tag963.xml"/><Relationship Id="rId323" Type="http://schemas.openxmlformats.org/officeDocument/2006/relationships/tags" Target="../tags/tag964.xml"/><Relationship Id="rId324" Type="http://schemas.openxmlformats.org/officeDocument/2006/relationships/tags" Target="../tags/tag965.xml"/><Relationship Id="rId325" Type="http://schemas.openxmlformats.org/officeDocument/2006/relationships/tags" Target="../tags/tag966.xml"/><Relationship Id="rId326" Type="http://schemas.openxmlformats.org/officeDocument/2006/relationships/tags" Target="../tags/tag967.xml"/><Relationship Id="rId327" Type="http://schemas.openxmlformats.org/officeDocument/2006/relationships/tags" Target="../tags/tag968.xml"/><Relationship Id="rId328" Type="http://schemas.openxmlformats.org/officeDocument/2006/relationships/tags" Target="../tags/tag969.xml"/><Relationship Id="rId329" Type="http://schemas.openxmlformats.org/officeDocument/2006/relationships/tags" Target="../tags/tag970.xml"/><Relationship Id="rId490" Type="http://schemas.openxmlformats.org/officeDocument/2006/relationships/tags" Target="../tags/tag1131.xml"/><Relationship Id="rId491" Type="http://schemas.openxmlformats.org/officeDocument/2006/relationships/tags" Target="../tags/tag1132.xml"/><Relationship Id="rId492" Type="http://schemas.openxmlformats.org/officeDocument/2006/relationships/tags" Target="../tags/tag1133.xml"/><Relationship Id="rId493" Type="http://schemas.openxmlformats.org/officeDocument/2006/relationships/tags" Target="../tags/tag1134.xml"/><Relationship Id="rId494" Type="http://schemas.openxmlformats.org/officeDocument/2006/relationships/tags" Target="../tags/tag1135.xml"/><Relationship Id="rId495" Type="http://schemas.openxmlformats.org/officeDocument/2006/relationships/tags" Target="../tags/tag1136.xml"/><Relationship Id="rId496" Type="http://schemas.openxmlformats.org/officeDocument/2006/relationships/tags" Target="../tags/tag1137.xml"/><Relationship Id="rId497" Type="http://schemas.openxmlformats.org/officeDocument/2006/relationships/tags" Target="../tags/tag1138.xml"/><Relationship Id="rId498" Type="http://schemas.openxmlformats.org/officeDocument/2006/relationships/tags" Target="../tags/tag1139.xml"/><Relationship Id="rId499" Type="http://schemas.openxmlformats.org/officeDocument/2006/relationships/tags" Target="../tags/tag1140.xml"/><Relationship Id="rId100" Type="http://schemas.openxmlformats.org/officeDocument/2006/relationships/tags" Target="../tags/tag741.xml"/><Relationship Id="rId101" Type="http://schemas.openxmlformats.org/officeDocument/2006/relationships/tags" Target="../tags/tag742.xml"/><Relationship Id="rId102" Type="http://schemas.openxmlformats.org/officeDocument/2006/relationships/tags" Target="../tags/tag743.xml"/><Relationship Id="rId103" Type="http://schemas.openxmlformats.org/officeDocument/2006/relationships/tags" Target="../tags/tag744.xml"/><Relationship Id="rId104" Type="http://schemas.openxmlformats.org/officeDocument/2006/relationships/tags" Target="../tags/tag745.xml"/><Relationship Id="rId105" Type="http://schemas.openxmlformats.org/officeDocument/2006/relationships/tags" Target="../tags/tag746.xml"/><Relationship Id="rId106" Type="http://schemas.openxmlformats.org/officeDocument/2006/relationships/tags" Target="../tags/tag747.xml"/><Relationship Id="rId107" Type="http://schemas.openxmlformats.org/officeDocument/2006/relationships/tags" Target="../tags/tag748.xml"/><Relationship Id="rId108" Type="http://schemas.openxmlformats.org/officeDocument/2006/relationships/tags" Target="../tags/tag749.xml"/><Relationship Id="rId109" Type="http://schemas.openxmlformats.org/officeDocument/2006/relationships/tags" Target="../tags/tag750.xml"/><Relationship Id="rId60" Type="http://schemas.openxmlformats.org/officeDocument/2006/relationships/tags" Target="../tags/tag701.xml"/><Relationship Id="rId61" Type="http://schemas.openxmlformats.org/officeDocument/2006/relationships/tags" Target="../tags/tag702.xml"/><Relationship Id="rId62" Type="http://schemas.openxmlformats.org/officeDocument/2006/relationships/tags" Target="../tags/tag703.xml"/><Relationship Id="rId63" Type="http://schemas.openxmlformats.org/officeDocument/2006/relationships/tags" Target="../tags/tag704.xml"/><Relationship Id="rId64" Type="http://schemas.openxmlformats.org/officeDocument/2006/relationships/tags" Target="../tags/tag705.xml"/><Relationship Id="rId65" Type="http://schemas.openxmlformats.org/officeDocument/2006/relationships/tags" Target="../tags/tag706.xml"/><Relationship Id="rId66" Type="http://schemas.openxmlformats.org/officeDocument/2006/relationships/tags" Target="../tags/tag707.xml"/><Relationship Id="rId67" Type="http://schemas.openxmlformats.org/officeDocument/2006/relationships/tags" Target="../tags/tag708.xml"/><Relationship Id="rId68" Type="http://schemas.openxmlformats.org/officeDocument/2006/relationships/tags" Target="../tags/tag709.xml"/><Relationship Id="rId69" Type="http://schemas.openxmlformats.org/officeDocument/2006/relationships/tags" Target="../tags/tag710.xml"/><Relationship Id="rId270" Type="http://schemas.openxmlformats.org/officeDocument/2006/relationships/tags" Target="../tags/tag911.xml"/><Relationship Id="rId271" Type="http://schemas.openxmlformats.org/officeDocument/2006/relationships/tags" Target="../tags/tag912.xml"/><Relationship Id="rId272" Type="http://schemas.openxmlformats.org/officeDocument/2006/relationships/tags" Target="../tags/tag913.xml"/><Relationship Id="rId273" Type="http://schemas.openxmlformats.org/officeDocument/2006/relationships/tags" Target="../tags/tag914.xml"/><Relationship Id="rId274" Type="http://schemas.openxmlformats.org/officeDocument/2006/relationships/tags" Target="../tags/tag915.xml"/><Relationship Id="rId275" Type="http://schemas.openxmlformats.org/officeDocument/2006/relationships/tags" Target="../tags/tag916.xml"/><Relationship Id="rId276" Type="http://schemas.openxmlformats.org/officeDocument/2006/relationships/tags" Target="../tags/tag917.xml"/><Relationship Id="rId277" Type="http://schemas.openxmlformats.org/officeDocument/2006/relationships/tags" Target="../tags/tag918.xml"/><Relationship Id="rId278" Type="http://schemas.openxmlformats.org/officeDocument/2006/relationships/tags" Target="../tags/tag919.xml"/><Relationship Id="rId279" Type="http://schemas.openxmlformats.org/officeDocument/2006/relationships/tags" Target="../tags/tag920.xml"/><Relationship Id="rId330" Type="http://schemas.openxmlformats.org/officeDocument/2006/relationships/tags" Target="../tags/tag971.xml"/><Relationship Id="rId331" Type="http://schemas.openxmlformats.org/officeDocument/2006/relationships/tags" Target="../tags/tag972.xml"/><Relationship Id="rId332" Type="http://schemas.openxmlformats.org/officeDocument/2006/relationships/tags" Target="../tags/tag973.xml"/><Relationship Id="rId333" Type="http://schemas.openxmlformats.org/officeDocument/2006/relationships/tags" Target="../tags/tag974.xml"/><Relationship Id="rId334" Type="http://schemas.openxmlformats.org/officeDocument/2006/relationships/tags" Target="../tags/tag975.xml"/><Relationship Id="rId335" Type="http://schemas.openxmlformats.org/officeDocument/2006/relationships/tags" Target="../tags/tag976.xml"/><Relationship Id="rId336" Type="http://schemas.openxmlformats.org/officeDocument/2006/relationships/tags" Target="../tags/tag977.xml"/><Relationship Id="rId337" Type="http://schemas.openxmlformats.org/officeDocument/2006/relationships/tags" Target="../tags/tag978.xml"/><Relationship Id="rId338" Type="http://schemas.openxmlformats.org/officeDocument/2006/relationships/tags" Target="../tags/tag979.xml"/><Relationship Id="rId339" Type="http://schemas.openxmlformats.org/officeDocument/2006/relationships/tags" Target="../tags/tag980.xml"/><Relationship Id="rId110" Type="http://schemas.openxmlformats.org/officeDocument/2006/relationships/tags" Target="../tags/tag751.xml"/><Relationship Id="rId111" Type="http://schemas.openxmlformats.org/officeDocument/2006/relationships/tags" Target="../tags/tag752.xml"/><Relationship Id="rId112" Type="http://schemas.openxmlformats.org/officeDocument/2006/relationships/tags" Target="../tags/tag753.xml"/><Relationship Id="rId113" Type="http://schemas.openxmlformats.org/officeDocument/2006/relationships/tags" Target="../tags/tag754.xml"/><Relationship Id="rId114" Type="http://schemas.openxmlformats.org/officeDocument/2006/relationships/tags" Target="../tags/tag755.xml"/><Relationship Id="rId115" Type="http://schemas.openxmlformats.org/officeDocument/2006/relationships/tags" Target="../tags/tag756.xml"/><Relationship Id="rId70" Type="http://schemas.openxmlformats.org/officeDocument/2006/relationships/tags" Target="../tags/tag711.xml"/><Relationship Id="rId71" Type="http://schemas.openxmlformats.org/officeDocument/2006/relationships/tags" Target="../tags/tag712.xml"/><Relationship Id="rId72" Type="http://schemas.openxmlformats.org/officeDocument/2006/relationships/tags" Target="../tags/tag713.xml"/><Relationship Id="rId73" Type="http://schemas.openxmlformats.org/officeDocument/2006/relationships/tags" Target="../tags/tag714.xml"/><Relationship Id="rId74" Type="http://schemas.openxmlformats.org/officeDocument/2006/relationships/tags" Target="../tags/tag715.xml"/><Relationship Id="rId75" Type="http://schemas.openxmlformats.org/officeDocument/2006/relationships/tags" Target="../tags/tag716.xml"/><Relationship Id="rId76" Type="http://schemas.openxmlformats.org/officeDocument/2006/relationships/tags" Target="../tags/tag717.xml"/><Relationship Id="rId77" Type="http://schemas.openxmlformats.org/officeDocument/2006/relationships/tags" Target="../tags/tag718.xml"/><Relationship Id="rId78" Type="http://schemas.openxmlformats.org/officeDocument/2006/relationships/tags" Target="../tags/tag719.xml"/><Relationship Id="rId79" Type="http://schemas.openxmlformats.org/officeDocument/2006/relationships/tags" Target="../tags/tag720.xml"/><Relationship Id="rId116" Type="http://schemas.openxmlformats.org/officeDocument/2006/relationships/tags" Target="../tags/tag757.xml"/><Relationship Id="rId117" Type="http://schemas.openxmlformats.org/officeDocument/2006/relationships/tags" Target="../tags/tag758.xml"/><Relationship Id="rId118" Type="http://schemas.openxmlformats.org/officeDocument/2006/relationships/tags" Target="../tags/tag759.xml"/><Relationship Id="rId119" Type="http://schemas.openxmlformats.org/officeDocument/2006/relationships/tags" Target="../tags/tag760.xml"/><Relationship Id="rId280" Type="http://schemas.openxmlformats.org/officeDocument/2006/relationships/tags" Target="../tags/tag921.xml"/><Relationship Id="rId281" Type="http://schemas.openxmlformats.org/officeDocument/2006/relationships/tags" Target="../tags/tag922.xml"/><Relationship Id="rId282" Type="http://schemas.openxmlformats.org/officeDocument/2006/relationships/tags" Target="../tags/tag923.xml"/><Relationship Id="rId283" Type="http://schemas.openxmlformats.org/officeDocument/2006/relationships/tags" Target="../tags/tag924.xml"/><Relationship Id="rId284" Type="http://schemas.openxmlformats.org/officeDocument/2006/relationships/tags" Target="../tags/tag925.xml"/><Relationship Id="rId285" Type="http://schemas.openxmlformats.org/officeDocument/2006/relationships/tags" Target="../tags/tag926.xml"/><Relationship Id="rId286" Type="http://schemas.openxmlformats.org/officeDocument/2006/relationships/tags" Target="../tags/tag927.xml"/><Relationship Id="rId287" Type="http://schemas.openxmlformats.org/officeDocument/2006/relationships/tags" Target="../tags/tag928.xml"/><Relationship Id="rId288" Type="http://schemas.openxmlformats.org/officeDocument/2006/relationships/tags" Target="../tags/tag929.xml"/><Relationship Id="rId289" Type="http://schemas.openxmlformats.org/officeDocument/2006/relationships/tags" Target="../tags/tag930.xml"/><Relationship Id="rId340" Type="http://schemas.openxmlformats.org/officeDocument/2006/relationships/tags" Target="../tags/tag981.xml"/><Relationship Id="rId341" Type="http://schemas.openxmlformats.org/officeDocument/2006/relationships/tags" Target="../tags/tag982.xml"/><Relationship Id="rId342" Type="http://schemas.openxmlformats.org/officeDocument/2006/relationships/tags" Target="../tags/tag983.xml"/><Relationship Id="rId343" Type="http://schemas.openxmlformats.org/officeDocument/2006/relationships/tags" Target="../tags/tag984.xml"/><Relationship Id="rId344" Type="http://schemas.openxmlformats.org/officeDocument/2006/relationships/tags" Target="../tags/tag985.xml"/><Relationship Id="rId345" Type="http://schemas.openxmlformats.org/officeDocument/2006/relationships/tags" Target="../tags/tag986.xml"/><Relationship Id="rId346" Type="http://schemas.openxmlformats.org/officeDocument/2006/relationships/tags" Target="../tags/tag987.xml"/><Relationship Id="rId347" Type="http://schemas.openxmlformats.org/officeDocument/2006/relationships/tags" Target="../tags/tag988.xml"/><Relationship Id="rId348" Type="http://schemas.openxmlformats.org/officeDocument/2006/relationships/tags" Target="../tags/tag989.xml"/><Relationship Id="rId349" Type="http://schemas.openxmlformats.org/officeDocument/2006/relationships/tags" Target="../tags/tag990.xml"/><Relationship Id="rId400" Type="http://schemas.openxmlformats.org/officeDocument/2006/relationships/tags" Target="../tags/tag1041.xml"/><Relationship Id="rId401" Type="http://schemas.openxmlformats.org/officeDocument/2006/relationships/tags" Target="../tags/tag1042.xml"/><Relationship Id="rId402" Type="http://schemas.openxmlformats.org/officeDocument/2006/relationships/tags" Target="../tags/tag1043.xml"/><Relationship Id="rId403" Type="http://schemas.openxmlformats.org/officeDocument/2006/relationships/tags" Target="../tags/tag1044.xml"/><Relationship Id="rId404" Type="http://schemas.openxmlformats.org/officeDocument/2006/relationships/tags" Target="../tags/tag1045.xml"/><Relationship Id="rId405" Type="http://schemas.openxmlformats.org/officeDocument/2006/relationships/tags" Target="../tags/tag1046.xml"/><Relationship Id="rId406" Type="http://schemas.openxmlformats.org/officeDocument/2006/relationships/tags" Target="../tags/tag1047.xml"/><Relationship Id="rId407" Type="http://schemas.openxmlformats.org/officeDocument/2006/relationships/tags" Target="../tags/tag1048.xml"/><Relationship Id="rId408" Type="http://schemas.openxmlformats.org/officeDocument/2006/relationships/tags" Target="../tags/tag1049.xml"/><Relationship Id="rId409" Type="http://schemas.openxmlformats.org/officeDocument/2006/relationships/tags" Target="../tags/tag1050.xml"/><Relationship Id="rId120" Type="http://schemas.openxmlformats.org/officeDocument/2006/relationships/tags" Target="../tags/tag761.xml"/><Relationship Id="rId121" Type="http://schemas.openxmlformats.org/officeDocument/2006/relationships/tags" Target="../tags/tag762.xml"/><Relationship Id="rId122" Type="http://schemas.openxmlformats.org/officeDocument/2006/relationships/tags" Target="../tags/tag763.xml"/><Relationship Id="rId123" Type="http://schemas.openxmlformats.org/officeDocument/2006/relationships/tags" Target="../tags/tag764.xml"/><Relationship Id="rId124" Type="http://schemas.openxmlformats.org/officeDocument/2006/relationships/tags" Target="../tags/tag765.xml"/><Relationship Id="rId125" Type="http://schemas.openxmlformats.org/officeDocument/2006/relationships/tags" Target="../tags/tag766.xml"/><Relationship Id="rId80" Type="http://schemas.openxmlformats.org/officeDocument/2006/relationships/tags" Target="../tags/tag721.xml"/><Relationship Id="rId81" Type="http://schemas.openxmlformats.org/officeDocument/2006/relationships/tags" Target="../tags/tag722.xml"/><Relationship Id="rId82" Type="http://schemas.openxmlformats.org/officeDocument/2006/relationships/tags" Target="../tags/tag723.xml"/><Relationship Id="rId83" Type="http://schemas.openxmlformats.org/officeDocument/2006/relationships/tags" Target="../tags/tag724.xml"/><Relationship Id="rId84" Type="http://schemas.openxmlformats.org/officeDocument/2006/relationships/tags" Target="../tags/tag725.xml"/><Relationship Id="rId85" Type="http://schemas.openxmlformats.org/officeDocument/2006/relationships/tags" Target="../tags/tag726.xml"/><Relationship Id="rId86" Type="http://schemas.openxmlformats.org/officeDocument/2006/relationships/tags" Target="../tags/tag727.xml"/><Relationship Id="rId87" Type="http://schemas.openxmlformats.org/officeDocument/2006/relationships/tags" Target="../tags/tag728.xml"/><Relationship Id="rId88" Type="http://schemas.openxmlformats.org/officeDocument/2006/relationships/tags" Target="../tags/tag729.xml"/><Relationship Id="rId89" Type="http://schemas.openxmlformats.org/officeDocument/2006/relationships/tags" Target="../tags/tag730.xml"/><Relationship Id="rId126" Type="http://schemas.openxmlformats.org/officeDocument/2006/relationships/tags" Target="../tags/tag767.xml"/><Relationship Id="rId127" Type="http://schemas.openxmlformats.org/officeDocument/2006/relationships/tags" Target="../tags/tag768.xml"/><Relationship Id="rId128" Type="http://schemas.openxmlformats.org/officeDocument/2006/relationships/tags" Target="../tags/tag769.xml"/><Relationship Id="rId129" Type="http://schemas.openxmlformats.org/officeDocument/2006/relationships/tags" Target="../tags/tag770.xml"/><Relationship Id="rId290" Type="http://schemas.openxmlformats.org/officeDocument/2006/relationships/tags" Target="../tags/tag931.xml"/><Relationship Id="rId291" Type="http://schemas.openxmlformats.org/officeDocument/2006/relationships/tags" Target="../tags/tag932.xml"/><Relationship Id="rId292" Type="http://schemas.openxmlformats.org/officeDocument/2006/relationships/tags" Target="../tags/tag933.xml"/><Relationship Id="rId293" Type="http://schemas.openxmlformats.org/officeDocument/2006/relationships/tags" Target="../tags/tag934.xml"/><Relationship Id="rId294" Type="http://schemas.openxmlformats.org/officeDocument/2006/relationships/tags" Target="../tags/tag935.xml"/><Relationship Id="rId295" Type="http://schemas.openxmlformats.org/officeDocument/2006/relationships/tags" Target="../tags/tag936.xml"/><Relationship Id="rId296" Type="http://schemas.openxmlformats.org/officeDocument/2006/relationships/tags" Target="../tags/tag937.xml"/><Relationship Id="rId297" Type="http://schemas.openxmlformats.org/officeDocument/2006/relationships/tags" Target="../tags/tag938.xml"/><Relationship Id="rId298" Type="http://schemas.openxmlformats.org/officeDocument/2006/relationships/tags" Target="../tags/tag939.xml"/><Relationship Id="rId299" Type="http://schemas.openxmlformats.org/officeDocument/2006/relationships/tags" Target="../tags/tag940.xml"/><Relationship Id="rId350" Type="http://schemas.openxmlformats.org/officeDocument/2006/relationships/tags" Target="../tags/tag991.xml"/><Relationship Id="rId351" Type="http://schemas.openxmlformats.org/officeDocument/2006/relationships/tags" Target="../tags/tag992.xml"/><Relationship Id="rId352" Type="http://schemas.openxmlformats.org/officeDocument/2006/relationships/tags" Target="../tags/tag993.xml"/><Relationship Id="rId353" Type="http://schemas.openxmlformats.org/officeDocument/2006/relationships/tags" Target="../tags/tag994.xml"/><Relationship Id="rId354" Type="http://schemas.openxmlformats.org/officeDocument/2006/relationships/tags" Target="../tags/tag995.xml"/><Relationship Id="rId355" Type="http://schemas.openxmlformats.org/officeDocument/2006/relationships/tags" Target="../tags/tag996.xml"/><Relationship Id="rId356" Type="http://schemas.openxmlformats.org/officeDocument/2006/relationships/tags" Target="../tags/tag997.xml"/><Relationship Id="rId357" Type="http://schemas.openxmlformats.org/officeDocument/2006/relationships/tags" Target="../tags/tag998.xml"/><Relationship Id="rId358" Type="http://schemas.openxmlformats.org/officeDocument/2006/relationships/tags" Target="../tags/tag999.xml"/><Relationship Id="rId359" Type="http://schemas.openxmlformats.org/officeDocument/2006/relationships/tags" Target="../tags/tag1000.xml"/><Relationship Id="rId410" Type="http://schemas.openxmlformats.org/officeDocument/2006/relationships/tags" Target="../tags/tag1051.xml"/><Relationship Id="rId411" Type="http://schemas.openxmlformats.org/officeDocument/2006/relationships/tags" Target="../tags/tag1052.xml"/><Relationship Id="rId412" Type="http://schemas.openxmlformats.org/officeDocument/2006/relationships/tags" Target="../tags/tag1053.xml"/><Relationship Id="rId413" Type="http://schemas.openxmlformats.org/officeDocument/2006/relationships/tags" Target="../tags/tag1054.xml"/><Relationship Id="rId414" Type="http://schemas.openxmlformats.org/officeDocument/2006/relationships/tags" Target="../tags/tag1055.xml"/><Relationship Id="rId415" Type="http://schemas.openxmlformats.org/officeDocument/2006/relationships/tags" Target="../tags/tag1056.xml"/><Relationship Id="rId416" Type="http://schemas.openxmlformats.org/officeDocument/2006/relationships/tags" Target="../tags/tag1057.xml"/><Relationship Id="rId417" Type="http://schemas.openxmlformats.org/officeDocument/2006/relationships/tags" Target="../tags/tag1058.xml"/><Relationship Id="rId418" Type="http://schemas.openxmlformats.org/officeDocument/2006/relationships/tags" Target="../tags/tag1059.xml"/><Relationship Id="rId419" Type="http://schemas.openxmlformats.org/officeDocument/2006/relationships/tags" Target="../tags/tag1060.xml"/><Relationship Id="rId130" Type="http://schemas.openxmlformats.org/officeDocument/2006/relationships/tags" Target="../tags/tag771.xml"/><Relationship Id="rId131" Type="http://schemas.openxmlformats.org/officeDocument/2006/relationships/tags" Target="../tags/tag772.xml"/><Relationship Id="rId132" Type="http://schemas.openxmlformats.org/officeDocument/2006/relationships/tags" Target="../tags/tag773.xml"/><Relationship Id="rId133" Type="http://schemas.openxmlformats.org/officeDocument/2006/relationships/tags" Target="../tags/tag774.xml"/><Relationship Id="rId134" Type="http://schemas.openxmlformats.org/officeDocument/2006/relationships/tags" Target="../tags/tag775.xml"/><Relationship Id="rId135" Type="http://schemas.openxmlformats.org/officeDocument/2006/relationships/tags" Target="../tags/tag776.xml"/><Relationship Id="rId90" Type="http://schemas.openxmlformats.org/officeDocument/2006/relationships/tags" Target="../tags/tag731.xml"/><Relationship Id="rId91" Type="http://schemas.openxmlformats.org/officeDocument/2006/relationships/tags" Target="../tags/tag732.xml"/><Relationship Id="rId92" Type="http://schemas.openxmlformats.org/officeDocument/2006/relationships/tags" Target="../tags/tag733.xml"/><Relationship Id="rId93" Type="http://schemas.openxmlformats.org/officeDocument/2006/relationships/tags" Target="../tags/tag734.xml"/><Relationship Id="rId94" Type="http://schemas.openxmlformats.org/officeDocument/2006/relationships/tags" Target="../tags/tag735.xml"/><Relationship Id="rId95" Type="http://schemas.openxmlformats.org/officeDocument/2006/relationships/tags" Target="../tags/tag736.xml"/><Relationship Id="rId96" Type="http://schemas.openxmlformats.org/officeDocument/2006/relationships/tags" Target="../tags/tag737.xml"/><Relationship Id="rId97" Type="http://schemas.openxmlformats.org/officeDocument/2006/relationships/tags" Target="../tags/tag738.xml"/><Relationship Id="rId98" Type="http://schemas.openxmlformats.org/officeDocument/2006/relationships/tags" Target="../tags/tag739.xml"/><Relationship Id="rId99" Type="http://schemas.openxmlformats.org/officeDocument/2006/relationships/tags" Target="../tags/tag740.xml"/><Relationship Id="rId136" Type="http://schemas.openxmlformats.org/officeDocument/2006/relationships/tags" Target="../tags/tag777.xml"/><Relationship Id="rId137" Type="http://schemas.openxmlformats.org/officeDocument/2006/relationships/tags" Target="../tags/tag778.xml"/><Relationship Id="rId138" Type="http://schemas.openxmlformats.org/officeDocument/2006/relationships/tags" Target="../tags/tag779.xml"/><Relationship Id="rId139" Type="http://schemas.openxmlformats.org/officeDocument/2006/relationships/tags" Target="../tags/tag780.xml"/><Relationship Id="rId360" Type="http://schemas.openxmlformats.org/officeDocument/2006/relationships/tags" Target="../tags/tag1001.xml"/><Relationship Id="rId361" Type="http://schemas.openxmlformats.org/officeDocument/2006/relationships/tags" Target="../tags/tag1002.xml"/><Relationship Id="rId362" Type="http://schemas.openxmlformats.org/officeDocument/2006/relationships/tags" Target="../tags/tag1003.xml"/><Relationship Id="rId363" Type="http://schemas.openxmlformats.org/officeDocument/2006/relationships/tags" Target="../tags/tag1004.xml"/><Relationship Id="rId364" Type="http://schemas.openxmlformats.org/officeDocument/2006/relationships/tags" Target="../tags/tag1005.xml"/><Relationship Id="rId365" Type="http://schemas.openxmlformats.org/officeDocument/2006/relationships/tags" Target="../tags/tag1006.xml"/><Relationship Id="rId366" Type="http://schemas.openxmlformats.org/officeDocument/2006/relationships/tags" Target="../tags/tag1007.xml"/><Relationship Id="rId367" Type="http://schemas.openxmlformats.org/officeDocument/2006/relationships/tags" Target="../tags/tag1008.xml"/><Relationship Id="rId368" Type="http://schemas.openxmlformats.org/officeDocument/2006/relationships/tags" Target="../tags/tag1009.xml"/><Relationship Id="rId369" Type="http://schemas.openxmlformats.org/officeDocument/2006/relationships/tags" Target="../tags/tag1010.xml"/><Relationship Id="rId420" Type="http://schemas.openxmlformats.org/officeDocument/2006/relationships/tags" Target="../tags/tag1061.xml"/><Relationship Id="rId421" Type="http://schemas.openxmlformats.org/officeDocument/2006/relationships/tags" Target="../tags/tag1062.xml"/><Relationship Id="rId422" Type="http://schemas.openxmlformats.org/officeDocument/2006/relationships/tags" Target="../tags/tag1063.xml"/><Relationship Id="rId423" Type="http://schemas.openxmlformats.org/officeDocument/2006/relationships/tags" Target="../tags/tag1064.xml"/><Relationship Id="rId424" Type="http://schemas.openxmlformats.org/officeDocument/2006/relationships/tags" Target="../tags/tag1065.xml"/><Relationship Id="rId425" Type="http://schemas.openxmlformats.org/officeDocument/2006/relationships/tags" Target="../tags/tag1066.xml"/><Relationship Id="rId426" Type="http://schemas.openxmlformats.org/officeDocument/2006/relationships/tags" Target="../tags/tag1067.xml"/><Relationship Id="rId427" Type="http://schemas.openxmlformats.org/officeDocument/2006/relationships/tags" Target="../tags/tag1068.xml"/><Relationship Id="rId428" Type="http://schemas.openxmlformats.org/officeDocument/2006/relationships/tags" Target="../tags/tag1069.xml"/><Relationship Id="rId429" Type="http://schemas.openxmlformats.org/officeDocument/2006/relationships/tags" Target="../tags/tag1070.xml"/><Relationship Id="rId140" Type="http://schemas.openxmlformats.org/officeDocument/2006/relationships/tags" Target="../tags/tag781.xml"/><Relationship Id="rId141" Type="http://schemas.openxmlformats.org/officeDocument/2006/relationships/tags" Target="../tags/tag782.xml"/><Relationship Id="rId142" Type="http://schemas.openxmlformats.org/officeDocument/2006/relationships/tags" Target="../tags/tag783.xml"/><Relationship Id="rId143" Type="http://schemas.openxmlformats.org/officeDocument/2006/relationships/tags" Target="../tags/tag784.xml"/><Relationship Id="rId144" Type="http://schemas.openxmlformats.org/officeDocument/2006/relationships/tags" Target="../tags/tag785.xml"/><Relationship Id="rId145" Type="http://schemas.openxmlformats.org/officeDocument/2006/relationships/tags" Target="../tags/tag786.xml"/><Relationship Id="rId146" Type="http://schemas.openxmlformats.org/officeDocument/2006/relationships/tags" Target="../tags/tag787.xml"/><Relationship Id="rId147" Type="http://schemas.openxmlformats.org/officeDocument/2006/relationships/tags" Target="../tags/tag788.xml"/><Relationship Id="rId148" Type="http://schemas.openxmlformats.org/officeDocument/2006/relationships/tags" Target="../tags/tag789.xml"/><Relationship Id="rId149" Type="http://schemas.openxmlformats.org/officeDocument/2006/relationships/tags" Target="../tags/tag790.xml"/><Relationship Id="rId200" Type="http://schemas.openxmlformats.org/officeDocument/2006/relationships/tags" Target="../tags/tag841.xml"/><Relationship Id="rId201" Type="http://schemas.openxmlformats.org/officeDocument/2006/relationships/tags" Target="../tags/tag842.xml"/><Relationship Id="rId202" Type="http://schemas.openxmlformats.org/officeDocument/2006/relationships/tags" Target="../tags/tag843.xml"/><Relationship Id="rId203" Type="http://schemas.openxmlformats.org/officeDocument/2006/relationships/tags" Target="../tags/tag844.xml"/><Relationship Id="rId204" Type="http://schemas.openxmlformats.org/officeDocument/2006/relationships/tags" Target="../tags/tag845.xml"/><Relationship Id="rId205" Type="http://schemas.openxmlformats.org/officeDocument/2006/relationships/tags" Target="../tags/tag846.xml"/><Relationship Id="rId206" Type="http://schemas.openxmlformats.org/officeDocument/2006/relationships/tags" Target="../tags/tag847.xml"/><Relationship Id="rId207" Type="http://schemas.openxmlformats.org/officeDocument/2006/relationships/tags" Target="../tags/tag848.xml"/><Relationship Id="rId208" Type="http://schemas.openxmlformats.org/officeDocument/2006/relationships/tags" Target="../tags/tag849.xml"/><Relationship Id="rId209" Type="http://schemas.openxmlformats.org/officeDocument/2006/relationships/tags" Target="../tags/tag850.xml"/><Relationship Id="rId370" Type="http://schemas.openxmlformats.org/officeDocument/2006/relationships/tags" Target="../tags/tag1011.xml"/><Relationship Id="rId371" Type="http://schemas.openxmlformats.org/officeDocument/2006/relationships/tags" Target="../tags/tag1012.xml"/><Relationship Id="rId372" Type="http://schemas.openxmlformats.org/officeDocument/2006/relationships/tags" Target="../tags/tag1013.xml"/><Relationship Id="rId373" Type="http://schemas.openxmlformats.org/officeDocument/2006/relationships/tags" Target="../tags/tag1014.xml"/><Relationship Id="rId374" Type="http://schemas.openxmlformats.org/officeDocument/2006/relationships/tags" Target="../tags/tag1015.xml"/><Relationship Id="rId375" Type="http://schemas.openxmlformats.org/officeDocument/2006/relationships/tags" Target="../tags/tag1016.xml"/><Relationship Id="rId376" Type="http://schemas.openxmlformats.org/officeDocument/2006/relationships/tags" Target="../tags/tag1017.xml"/><Relationship Id="rId377" Type="http://schemas.openxmlformats.org/officeDocument/2006/relationships/tags" Target="../tags/tag1018.xml"/><Relationship Id="rId378" Type="http://schemas.openxmlformats.org/officeDocument/2006/relationships/tags" Target="../tags/tag1019.xml"/><Relationship Id="rId379" Type="http://schemas.openxmlformats.org/officeDocument/2006/relationships/tags" Target="../tags/tag1020.xml"/><Relationship Id="rId430" Type="http://schemas.openxmlformats.org/officeDocument/2006/relationships/tags" Target="../tags/tag1071.xml"/><Relationship Id="rId431" Type="http://schemas.openxmlformats.org/officeDocument/2006/relationships/tags" Target="../tags/tag1072.xml"/><Relationship Id="rId432" Type="http://schemas.openxmlformats.org/officeDocument/2006/relationships/tags" Target="../tags/tag1073.xml"/><Relationship Id="rId433" Type="http://schemas.openxmlformats.org/officeDocument/2006/relationships/tags" Target="../tags/tag1074.xml"/><Relationship Id="rId434" Type="http://schemas.openxmlformats.org/officeDocument/2006/relationships/tags" Target="../tags/tag1075.xml"/><Relationship Id="rId435" Type="http://schemas.openxmlformats.org/officeDocument/2006/relationships/tags" Target="../tags/tag1076.xml"/><Relationship Id="rId436" Type="http://schemas.openxmlformats.org/officeDocument/2006/relationships/tags" Target="../tags/tag1077.xml"/><Relationship Id="rId437" Type="http://schemas.openxmlformats.org/officeDocument/2006/relationships/tags" Target="../tags/tag1078.xml"/><Relationship Id="rId438" Type="http://schemas.openxmlformats.org/officeDocument/2006/relationships/tags" Target="../tags/tag1079.xml"/><Relationship Id="rId439" Type="http://schemas.openxmlformats.org/officeDocument/2006/relationships/tags" Target="../tags/tag1080.xml"/><Relationship Id="rId150" Type="http://schemas.openxmlformats.org/officeDocument/2006/relationships/tags" Target="../tags/tag791.xml"/><Relationship Id="rId151" Type="http://schemas.openxmlformats.org/officeDocument/2006/relationships/tags" Target="../tags/tag792.xml"/><Relationship Id="rId152" Type="http://schemas.openxmlformats.org/officeDocument/2006/relationships/tags" Target="../tags/tag793.xml"/><Relationship Id="rId153" Type="http://schemas.openxmlformats.org/officeDocument/2006/relationships/tags" Target="../tags/tag794.xml"/><Relationship Id="rId154" Type="http://schemas.openxmlformats.org/officeDocument/2006/relationships/tags" Target="../tags/tag795.xml"/><Relationship Id="rId155" Type="http://schemas.openxmlformats.org/officeDocument/2006/relationships/tags" Target="../tags/tag796.xml"/><Relationship Id="rId156" Type="http://schemas.openxmlformats.org/officeDocument/2006/relationships/tags" Target="../tags/tag797.xml"/><Relationship Id="rId157" Type="http://schemas.openxmlformats.org/officeDocument/2006/relationships/tags" Target="../tags/tag798.xml"/><Relationship Id="rId158" Type="http://schemas.openxmlformats.org/officeDocument/2006/relationships/tags" Target="../tags/tag799.xml"/><Relationship Id="rId159" Type="http://schemas.openxmlformats.org/officeDocument/2006/relationships/tags" Target="../tags/tag800.xml"/><Relationship Id="rId210" Type="http://schemas.openxmlformats.org/officeDocument/2006/relationships/tags" Target="../tags/tag851.xml"/><Relationship Id="rId211" Type="http://schemas.openxmlformats.org/officeDocument/2006/relationships/tags" Target="../tags/tag852.xml"/><Relationship Id="rId212" Type="http://schemas.openxmlformats.org/officeDocument/2006/relationships/tags" Target="../tags/tag853.xml"/><Relationship Id="rId213" Type="http://schemas.openxmlformats.org/officeDocument/2006/relationships/tags" Target="../tags/tag854.xml"/><Relationship Id="rId214" Type="http://schemas.openxmlformats.org/officeDocument/2006/relationships/tags" Target="../tags/tag855.xml"/><Relationship Id="rId215" Type="http://schemas.openxmlformats.org/officeDocument/2006/relationships/tags" Target="../tags/tag856.xml"/><Relationship Id="rId216" Type="http://schemas.openxmlformats.org/officeDocument/2006/relationships/tags" Target="../tags/tag857.xml"/><Relationship Id="rId217" Type="http://schemas.openxmlformats.org/officeDocument/2006/relationships/tags" Target="../tags/tag858.xml"/><Relationship Id="rId218" Type="http://schemas.openxmlformats.org/officeDocument/2006/relationships/tags" Target="../tags/tag859.xml"/><Relationship Id="rId219" Type="http://schemas.openxmlformats.org/officeDocument/2006/relationships/tags" Target="../tags/tag860.xml"/><Relationship Id="rId380" Type="http://schemas.openxmlformats.org/officeDocument/2006/relationships/tags" Target="../tags/tag1021.xml"/><Relationship Id="rId381" Type="http://schemas.openxmlformats.org/officeDocument/2006/relationships/tags" Target="../tags/tag1022.xml"/><Relationship Id="rId382" Type="http://schemas.openxmlformats.org/officeDocument/2006/relationships/tags" Target="../tags/tag1023.xml"/><Relationship Id="rId383" Type="http://schemas.openxmlformats.org/officeDocument/2006/relationships/tags" Target="../tags/tag1024.xml"/><Relationship Id="rId384" Type="http://schemas.openxmlformats.org/officeDocument/2006/relationships/tags" Target="../tags/tag1025.xml"/><Relationship Id="rId385" Type="http://schemas.openxmlformats.org/officeDocument/2006/relationships/tags" Target="../tags/tag1026.xml"/><Relationship Id="rId386" Type="http://schemas.openxmlformats.org/officeDocument/2006/relationships/tags" Target="../tags/tag1027.xml"/><Relationship Id="rId387" Type="http://schemas.openxmlformats.org/officeDocument/2006/relationships/tags" Target="../tags/tag1028.xml"/><Relationship Id="rId388" Type="http://schemas.openxmlformats.org/officeDocument/2006/relationships/tags" Target="../tags/tag1029.xml"/><Relationship Id="rId389" Type="http://schemas.openxmlformats.org/officeDocument/2006/relationships/tags" Target="../tags/tag1030.xml"/><Relationship Id="rId440" Type="http://schemas.openxmlformats.org/officeDocument/2006/relationships/tags" Target="../tags/tag1081.xml"/><Relationship Id="rId441" Type="http://schemas.openxmlformats.org/officeDocument/2006/relationships/tags" Target="../tags/tag1082.xml"/><Relationship Id="rId442" Type="http://schemas.openxmlformats.org/officeDocument/2006/relationships/tags" Target="../tags/tag1083.xml"/><Relationship Id="rId443" Type="http://schemas.openxmlformats.org/officeDocument/2006/relationships/tags" Target="../tags/tag1084.xml"/><Relationship Id="rId444" Type="http://schemas.openxmlformats.org/officeDocument/2006/relationships/tags" Target="../tags/tag1085.xml"/><Relationship Id="rId445" Type="http://schemas.openxmlformats.org/officeDocument/2006/relationships/tags" Target="../tags/tag1086.xml"/><Relationship Id="rId446" Type="http://schemas.openxmlformats.org/officeDocument/2006/relationships/tags" Target="../tags/tag1087.xml"/><Relationship Id="rId447" Type="http://schemas.openxmlformats.org/officeDocument/2006/relationships/tags" Target="../tags/tag1088.xml"/><Relationship Id="rId448" Type="http://schemas.openxmlformats.org/officeDocument/2006/relationships/tags" Target="../tags/tag1089.xml"/><Relationship Id="rId449" Type="http://schemas.openxmlformats.org/officeDocument/2006/relationships/tags" Target="../tags/tag1090.xml"/><Relationship Id="rId500" Type="http://schemas.openxmlformats.org/officeDocument/2006/relationships/tags" Target="../tags/tag1141.xml"/><Relationship Id="rId501" Type="http://schemas.openxmlformats.org/officeDocument/2006/relationships/tags" Target="../tags/tag1142.xml"/><Relationship Id="rId502" Type="http://schemas.openxmlformats.org/officeDocument/2006/relationships/tags" Target="../tags/tag1143.xml"/><Relationship Id="rId10" Type="http://schemas.openxmlformats.org/officeDocument/2006/relationships/tags" Target="../tags/tag651.xml"/><Relationship Id="rId11" Type="http://schemas.openxmlformats.org/officeDocument/2006/relationships/tags" Target="../tags/tag652.xml"/><Relationship Id="rId12" Type="http://schemas.openxmlformats.org/officeDocument/2006/relationships/tags" Target="../tags/tag653.xml"/><Relationship Id="rId13" Type="http://schemas.openxmlformats.org/officeDocument/2006/relationships/tags" Target="../tags/tag654.xml"/><Relationship Id="rId14" Type="http://schemas.openxmlformats.org/officeDocument/2006/relationships/tags" Target="../tags/tag655.xml"/><Relationship Id="rId15" Type="http://schemas.openxmlformats.org/officeDocument/2006/relationships/tags" Target="../tags/tag656.xml"/><Relationship Id="rId16" Type="http://schemas.openxmlformats.org/officeDocument/2006/relationships/tags" Target="../tags/tag657.xml"/><Relationship Id="rId17" Type="http://schemas.openxmlformats.org/officeDocument/2006/relationships/tags" Target="../tags/tag658.xml"/><Relationship Id="rId18" Type="http://schemas.openxmlformats.org/officeDocument/2006/relationships/tags" Target="../tags/tag659.xml"/><Relationship Id="rId19" Type="http://schemas.openxmlformats.org/officeDocument/2006/relationships/tags" Target="../tags/tag660.xml"/><Relationship Id="rId503" Type="http://schemas.openxmlformats.org/officeDocument/2006/relationships/tags" Target="../tags/tag1144.xml"/><Relationship Id="rId504" Type="http://schemas.openxmlformats.org/officeDocument/2006/relationships/tags" Target="../tags/tag1145.xml"/><Relationship Id="rId505" Type="http://schemas.openxmlformats.org/officeDocument/2006/relationships/tags" Target="../tags/tag1146.xml"/><Relationship Id="rId506" Type="http://schemas.openxmlformats.org/officeDocument/2006/relationships/tags" Target="../tags/tag1147.xml"/><Relationship Id="rId507" Type="http://schemas.openxmlformats.org/officeDocument/2006/relationships/tags" Target="../tags/tag1148.xml"/><Relationship Id="rId508" Type="http://schemas.openxmlformats.org/officeDocument/2006/relationships/tags" Target="../tags/tag1149.xml"/><Relationship Id="rId509" Type="http://schemas.openxmlformats.org/officeDocument/2006/relationships/tags" Target="../tags/tag1150.xml"/><Relationship Id="rId160" Type="http://schemas.openxmlformats.org/officeDocument/2006/relationships/tags" Target="../tags/tag801.xml"/><Relationship Id="rId161" Type="http://schemas.openxmlformats.org/officeDocument/2006/relationships/tags" Target="../tags/tag802.xml"/><Relationship Id="rId162" Type="http://schemas.openxmlformats.org/officeDocument/2006/relationships/tags" Target="../tags/tag803.xml"/><Relationship Id="rId163" Type="http://schemas.openxmlformats.org/officeDocument/2006/relationships/tags" Target="../tags/tag804.xml"/><Relationship Id="rId164" Type="http://schemas.openxmlformats.org/officeDocument/2006/relationships/tags" Target="../tags/tag805.xml"/><Relationship Id="rId165" Type="http://schemas.openxmlformats.org/officeDocument/2006/relationships/tags" Target="../tags/tag806.xml"/><Relationship Id="rId166" Type="http://schemas.openxmlformats.org/officeDocument/2006/relationships/tags" Target="../tags/tag807.xml"/><Relationship Id="rId167" Type="http://schemas.openxmlformats.org/officeDocument/2006/relationships/tags" Target="../tags/tag808.xml"/><Relationship Id="rId168" Type="http://schemas.openxmlformats.org/officeDocument/2006/relationships/tags" Target="../tags/tag809.xml"/><Relationship Id="rId169" Type="http://schemas.openxmlformats.org/officeDocument/2006/relationships/tags" Target="../tags/tag810.xml"/><Relationship Id="rId220" Type="http://schemas.openxmlformats.org/officeDocument/2006/relationships/tags" Target="../tags/tag861.xml"/><Relationship Id="rId221" Type="http://schemas.openxmlformats.org/officeDocument/2006/relationships/tags" Target="../tags/tag862.xml"/><Relationship Id="rId222" Type="http://schemas.openxmlformats.org/officeDocument/2006/relationships/tags" Target="../tags/tag863.xml"/><Relationship Id="rId223" Type="http://schemas.openxmlformats.org/officeDocument/2006/relationships/tags" Target="../tags/tag864.xml"/><Relationship Id="rId224" Type="http://schemas.openxmlformats.org/officeDocument/2006/relationships/tags" Target="../tags/tag865.xml"/><Relationship Id="rId225" Type="http://schemas.openxmlformats.org/officeDocument/2006/relationships/tags" Target="../tags/tag866.xml"/><Relationship Id="rId226" Type="http://schemas.openxmlformats.org/officeDocument/2006/relationships/tags" Target="../tags/tag867.xml"/><Relationship Id="rId227" Type="http://schemas.openxmlformats.org/officeDocument/2006/relationships/tags" Target="../tags/tag868.xml"/><Relationship Id="rId228" Type="http://schemas.openxmlformats.org/officeDocument/2006/relationships/tags" Target="../tags/tag869.xml"/><Relationship Id="rId229" Type="http://schemas.openxmlformats.org/officeDocument/2006/relationships/tags" Target="../tags/tag870.xml"/><Relationship Id="rId390" Type="http://schemas.openxmlformats.org/officeDocument/2006/relationships/tags" Target="../tags/tag1031.xml"/><Relationship Id="rId391" Type="http://schemas.openxmlformats.org/officeDocument/2006/relationships/tags" Target="../tags/tag1032.xml"/><Relationship Id="rId392" Type="http://schemas.openxmlformats.org/officeDocument/2006/relationships/tags" Target="../tags/tag1033.xml"/><Relationship Id="rId393" Type="http://schemas.openxmlformats.org/officeDocument/2006/relationships/tags" Target="../tags/tag1034.xml"/><Relationship Id="rId394" Type="http://schemas.openxmlformats.org/officeDocument/2006/relationships/tags" Target="../tags/tag1035.xml"/><Relationship Id="rId395" Type="http://schemas.openxmlformats.org/officeDocument/2006/relationships/tags" Target="../tags/tag1036.xml"/><Relationship Id="rId396" Type="http://schemas.openxmlformats.org/officeDocument/2006/relationships/tags" Target="../tags/tag1037.xml"/><Relationship Id="rId397" Type="http://schemas.openxmlformats.org/officeDocument/2006/relationships/tags" Target="../tags/tag1038.xml"/><Relationship Id="rId398" Type="http://schemas.openxmlformats.org/officeDocument/2006/relationships/tags" Target="../tags/tag1039.xml"/><Relationship Id="rId399" Type="http://schemas.openxmlformats.org/officeDocument/2006/relationships/tags" Target="../tags/tag1040.xml"/><Relationship Id="rId450" Type="http://schemas.openxmlformats.org/officeDocument/2006/relationships/tags" Target="../tags/tag1091.xml"/><Relationship Id="rId451" Type="http://schemas.openxmlformats.org/officeDocument/2006/relationships/tags" Target="../tags/tag1092.xml"/><Relationship Id="rId452" Type="http://schemas.openxmlformats.org/officeDocument/2006/relationships/tags" Target="../tags/tag1093.xml"/><Relationship Id="rId453" Type="http://schemas.openxmlformats.org/officeDocument/2006/relationships/tags" Target="../tags/tag1094.xml"/><Relationship Id="rId454" Type="http://schemas.openxmlformats.org/officeDocument/2006/relationships/tags" Target="../tags/tag1095.xml"/><Relationship Id="rId455" Type="http://schemas.openxmlformats.org/officeDocument/2006/relationships/tags" Target="../tags/tag1096.xml"/><Relationship Id="rId456" Type="http://schemas.openxmlformats.org/officeDocument/2006/relationships/tags" Target="../tags/tag1097.xml"/><Relationship Id="rId457" Type="http://schemas.openxmlformats.org/officeDocument/2006/relationships/tags" Target="../tags/tag1098.xml"/><Relationship Id="rId458" Type="http://schemas.openxmlformats.org/officeDocument/2006/relationships/tags" Target="../tags/tag1099.xml"/></Relationships>
</file>

<file path=ppt/slides/_rels/slide11.xml.rels><?xml version="1.0" encoding="UTF-8" standalone="yes"?>
<Relationships xmlns="http://schemas.openxmlformats.org/package/2006/relationships"><Relationship Id="rId459" Type="http://schemas.openxmlformats.org/officeDocument/2006/relationships/tags" Target="../tags/tag1629.xml"/><Relationship Id="rId510" Type="http://schemas.openxmlformats.org/officeDocument/2006/relationships/tags" Target="../tags/tag1680.xml"/><Relationship Id="rId511" Type="http://schemas.openxmlformats.org/officeDocument/2006/relationships/tags" Target="../tags/tag1681.xml"/><Relationship Id="rId512" Type="http://schemas.openxmlformats.org/officeDocument/2006/relationships/tags" Target="../tags/tag1682.xml"/><Relationship Id="rId20" Type="http://schemas.openxmlformats.org/officeDocument/2006/relationships/tags" Target="../tags/tag1190.xml"/><Relationship Id="rId21" Type="http://schemas.openxmlformats.org/officeDocument/2006/relationships/tags" Target="../tags/tag1191.xml"/><Relationship Id="rId22" Type="http://schemas.openxmlformats.org/officeDocument/2006/relationships/tags" Target="../tags/tag1192.xml"/><Relationship Id="rId23" Type="http://schemas.openxmlformats.org/officeDocument/2006/relationships/tags" Target="../tags/tag1193.xml"/><Relationship Id="rId24" Type="http://schemas.openxmlformats.org/officeDocument/2006/relationships/tags" Target="../tags/tag1194.xml"/><Relationship Id="rId25" Type="http://schemas.openxmlformats.org/officeDocument/2006/relationships/tags" Target="../tags/tag1195.xml"/><Relationship Id="rId26" Type="http://schemas.openxmlformats.org/officeDocument/2006/relationships/tags" Target="../tags/tag1196.xml"/><Relationship Id="rId27" Type="http://schemas.openxmlformats.org/officeDocument/2006/relationships/tags" Target="../tags/tag1197.xml"/><Relationship Id="rId28" Type="http://schemas.openxmlformats.org/officeDocument/2006/relationships/tags" Target="../tags/tag1198.xml"/><Relationship Id="rId29" Type="http://schemas.openxmlformats.org/officeDocument/2006/relationships/tags" Target="../tags/tag1199.xml"/><Relationship Id="rId513" Type="http://schemas.openxmlformats.org/officeDocument/2006/relationships/tags" Target="../tags/tag1683.xml"/><Relationship Id="rId514" Type="http://schemas.openxmlformats.org/officeDocument/2006/relationships/tags" Target="../tags/tag1684.xml"/><Relationship Id="rId515" Type="http://schemas.openxmlformats.org/officeDocument/2006/relationships/tags" Target="../tags/tag1685.xml"/><Relationship Id="rId516" Type="http://schemas.openxmlformats.org/officeDocument/2006/relationships/tags" Target="../tags/tag1686.xml"/><Relationship Id="rId517" Type="http://schemas.openxmlformats.org/officeDocument/2006/relationships/tags" Target="../tags/tag1687.xml"/><Relationship Id="rId518" Type="http://schemas.openxmlformats.org/officeDocument/2006/relationships/tags" Target="../tags/tag1688.xml"/><Relationship Id="rId519" Type="http://schemas.openxmlformats.org/officeDocument/2006/relationships/tags" Target="../tags/tag1689.xml"/><Relationship Id="rId170" Type="http://schemas.openxmlformats.org/officeDocument/2006/relationships/tags" Target="../tags/tag1340.xml"/><Relationship Id="rId171" Type="http://schemas.openxmlformats.org/officeDocument/2006/relationships/tags" Target="../tags/tag1341.xml"/><Relationship Id="rId172" Type="http://schemas.openxmlformats.org/officeDocument/2006/relationships/tags" Target="../tags/tag1342.xml"/><Relationship Id="rId173" Type="http://schemas.openxmlformats.org/officeDocument/2006/relationships/tags" Target="../tags/tag1343.xml"/><Relationship Id="rId174" Type="http://schemas.openxmlformats.org/officeDocument/2006/relationships/tags" Target="../tags/tag1344.xml"/><Relationship Id="rId175" Type="http://schemas.openxmlformats.org/officeDocument/2006/relationships/tags" Target="../tags/tag1345.xml"/><Relationship Id="rId176" Type="http://schemas.openxmlformats.org/officeDocument/2006/relationships/tags" Target="../tags/tag1346.xml"/><Relationship Id="rId177" Type="http://schemas.openxmlformats.org/officeDocument/2006/relationships/tags" Target="../tags/tag1347.xml"/><Relationship Id="rId178" Type="http://schemas.openxmlformats.org/officeDocument/2006/relationships/tags" Target="../tags/tag1348.xml"/><Relationship Id="rId179" Type="http://schemas.openxmlformats.org/officeDocument/2006/relationships/tags" Target="../tags/tag1349.xml"/><Relationship Id="rId230" Type="http://schemas.openxmlformats.org/officeDocument/2006/relationships/tags" Target="../tags/tag1400.xml"/><Relationship Id="rId231" Type="http://schemas.openxmlformats.org/officeDocument/2006/relationships/tags" Target="../tags/tag1401.xml"/><Relationship Id="rId232" Type="http://schemas.openxmlformats.org/officeDocument/2006/relationships/tags" Target="../tags/tag1402.xml"/><Relationship Id="rId233" Type="http://schemas.openxmlformats.org/officeDocument/2006/relationships/tags" Target="../tags/tag1403.xml"/><Relationship Id="rId234" Type="http://schemas.openxmlformats.org/officeDocument/2006/relationships/tags" Target="../tags/tag1404.xml"/><Relationship Id="rId235" Type="http://schemas.openxmlformats.org/officeDocument/2006/relationships/tags" Target="../tags/tag1405.xml"/><Relationship Id="rId236" Type="http://schemas.openxmlformats.org/officeDocument/2006/relationships/tags" Target="../tags/tag1406.xml"/><Relationship Id="rId237" Type="http://schemas.openxmlformats.org/officeDocument/2006/relationships/tags" Target="../tags/tag1407.xml"/><Relationship Id="rId238" Type="http://schemas.openxmlformats.org/officeDocument/2006/relationships/tags" Target="../tags/tag1408.xml"/><Relationship Id="rId239" Type="http://schemas.openxmlformats.org/officeDocument/2006/relationships/tags" Target="../tags/tag1409.xml"/><Relationship Id="rId460" Type="http://schemas.openxmlformats.org/officeDocument/2006/relationships/tags" Target="../tags/tag1630.xml"/><Relationship Id="rId461" Type="http://schemas.openxmlformats.org/officeDocument/2006/relationships/tags" Target="../tags/tag1631.xml"/><Relationship Id="rId462" Type="http://schemas.openxmlformats.org/officeDocument/2006/relationships/tags" Target="../tags/tag1632.xml"/><Relationship Id="rId463" Type="http://schemas.openxmlformats.org/officeDocument/2006/relationships/tags" Target="../tags/tag1633.xml"/><Relationship Id="rId464" Type="http://schemas.openxmlformats.org/officeDocument/2006/relationships/tags" Target="../tags/tag1634.xml"/><Relationship Id="rId465" Type="http://schemas.openxmlformats.org/officeDocument/2006/relationships/tags" Target="../tags/tag1635.xml"/><Relationship Id="rId466" Type="http://schemas.openxmlformats.org/officeDocument/2006/relationships/tags" Target="../tags/tag1636.xml"/><Relationship Id="rId467" Type="http://schemas.openxmlformats.org/officeDocument/2006/relationships/tags" Target="../tags/tag1637.xml"/><Relationship Id="rId468" Type="http://schemas.openxmlformats.org/officeDocument/2006/relationships/tags" Target="../tags/tag1638.xml"/><Relationship Id="rId469" Type="http://schemas.openxmlformats.org/officeDocument/2006/relationships/tags" Target="../tags/tag1639.xml"/><Relationship Id="rId520" Type="http://schemas.openxmlformats.org/officeDocument/2006/relationships/tags" Target="../tags/tag1690.xml"/><Relationship Id="rId521" Type="http://schemas.openxmlformats.org/officeDocument/2006/relationships/tags" Target="../tags/tag1691.xml"/><Relationship Id="rId522" Type="http://schemas.openxmlformats.org/officeDocument/2006/relationships/tags" Target="../tags/tag1692.xml"/><Relationship Id="rId30" Type="http://schemas.openxmlformats.org/officeDocument/2006/relationships/tags" Target="../tags/tag1200.xml"/><Relationship Id="rId31" Type="http://schemas.openxmlformats.org/officeDocument/2006/relationships/tags" Target="../tags/tag1201.xml"/><Relationship Id="rId32" Type="http://schemas.openxmlformats.org/officeDocument/2006/relationships/tags" Target="../tags/tag1202.xml"/><Relationship Id="rId33" Type="http://schemas.openxmlformats.org/officeDocument/2006/relationships/tags" Target="../tags/tag1203.xml"/><Relationship Id="rId34" Type="http://schemas.openxmlformats.org/officeDocument/2006/relationships/tags" Target="../tags/tag1204.xml"/><Relationship Id="rId35" Type="http://schemas.openxmlformats.org/officeDocument/2006/relationships/tags" Target="../tags/tag1205.xml"/><Relationship Id="rId36" Type="http://schemas.openxmlformats.org/officeDocument/2006/relationships/tags" Target="../tags/tag1206.xml"/><Relationship Id="rId37" Type="http://schemas.openxmlformats.org/officeDocument/2006/relationships/tags" Target="../tags/tag1207.xml"/><Relationship Id="rId38" Type="http://schemas.openxmlformats.org/officeDocument/2006/relationships/tags" Target="../tags/tag1208.xml"/><Relationship Id="rId39" Type="http://schemas.openxmlformats.org/officeDocument/2006/relationships/tags" Target="../tags/tag1209.xml"/><Relationship Id="rId523" Type="http://schemas.openxmlformats.org/officeDocument/2006/relationships/tags" Target="../tags/tag1693.xml"/><Relationship Id="rId524" Type="http://schemas.openxmlformats.org/officeDocument/2006/relationships/tags" Target="../tags/tag1694.xml"/><Relationship Id="rId525" Type="http://schemas.openxmlformats.org/officeDocument/2006/relationships/tags" Target="../tags/tag1695.xml"/><Relationship Id="rId526" Type="http://schemas.openxmlformats.org/officeDocument/2006/relationships/tags" Target="../tags/tag1696.xml"/><Relationship Id="rId527" Type="http://schemas.openxmlformats.org/officeDocument/2006/relationships/tags" Target="../tags/tag1697.xml"/><Relationship Id="rId528" Type="http://schemas.openxmlformats.org/officeDocument/2006/relationships/tags" Target="../tags/tag1698.xml"/><Relationship Id="rId529" Type="http://schemas.openxmlformats.org/officeDocument/2006/relationships/slideLayout" Target="../slideLayouts/slideLayout2.xml"/><Relationship Id="rId180" Type="http://schemas.openxmlformats.org/officeDocument/2006/relationships/tags" Target="../tags/tag1350.xml"/><Relationship Id="rId181" Type="http://schemas.openxmlformats.org/officeDocument/2006/relationships/tags" Target="../tags/tag1351.xml"/><Relationship Id="rId182" Type="http://schemas.openxmlformats.org/officeDocument/2006/relationships/tags" Target="../tags/tag1352.xml"/><Relationship Id="rId183" Type="http://schemas.openxmlformats.org/officeDocument/2006/relationships/tags" Target="../tags/tag1353.xml"/><Relationship Id="rId184" Type="http://schemas.openxmlformats.org/officeDocument/2006/relationships/tags" Target="../tags/tag1354.xml"/><Relationship Id="rId185" Type="http://schemas.openxmlformats.org/officeDocument/2006/relationships/tags" Target="../tags/tag1355.xml"/><Relationship Id="rId186" Type="http://schemas.openxmlformats.org/officeDocument/2006/relationships/tags" Target="../tags/tag1356.xml"/><Relationship Id="rId187" Type="http://schemas.openxmlformats.org/officeDocument/2006/relationships/tags" Target="../tags/tag1357.xml"/><Relationship Id="rId188" Type="http://schemas.openxmlformats.org/officeDocument/2006/relationships/tags" Target="../tags/tag1358.xml"/><Relationship Id="rId189" Type="http://schemas.openxmlformats.org/officeDocument/2006/relationships/tags" Target="../tags/tag1359.xml"/><Relationship Id="rId240" Type="http://schemas.openxmlformats.org/officeDocument/2006/relationships/tags" Target="../tags/tag1410.xml"/><Relationship Id="rId241" Type="http://schemas.openxmlformats.org/officeDocument/2006/relationships/tags" Target="../tags/tag1411.xml"/><Relationship Id="rId242" Type="http://schemas.openxmlformats.org/officeDocument/2006/relationships/tags" Target="../tags/tag1412.xml"/><Relationship Id="rId243" Type="http://schemas.openxmlformats.org/officeDocument/2006/relationships/tags" Target="../tags/tag1413.xml"/><Relationship Id="rId244" Type="http://schemas.openxmlformats.org/officeDocument/2006/relationships/tags" Target="../tags/tag1414.xml"/><Relationship Id="rId245" Type="http://schemas.openxmlformats.org/officeDocument/2006/relationships/tags" Target="../tags/tag1415.xml"/><Relationship Id="rId246" Type="http://schemas.openxmlformats.org/officeDocument/2006/relationships/tags" Target="../tags/tag1416.xml"/><Relationship Id="rId247" Type="http://schemas.openxmlformats.org/officeDocument/2006/relationships/tags" Target="../tags/tag1417.xml"/><Relationship Id="rId248" Type="http://schemas.openxmlformats.org/officeDocument/2006/relationships/tags" Target="../tags/tag1418.xml"/><Relationship Id="rId249" Type="http://schemas.openxmlformats.org/officeDocument/2006/relationships/tags" Target="../tags/tag1419.xml"/><Relationship Id="rId300" Type="http://schemas.openxmlformats.org/officeDocument/2006/relationships/tags" Target="../tags/tag1470.xml"/><Relationship Id="rId301" Type="http://schemas.openxmlformats.org/officeDocument/2006/relationships/tags" Target="../tags/tag1471.xml"/><Relationship Id="rId302" Type="http://schemas.openxmlformats.org/officeDocument/2006/relationships/tags" Target="../tags/tag1472.xml"/><Relationship Id="rId303" Type="http://schemas.openxmlformats.org/officeDocument/2006/relationships/tags" Target="../tags/tag1473.xml"/><Relationship Id="rId304" Type="http://schemas.openxmlformats.org/officeDocument/2006/relationships/tags" Target="../tags/tag1474.xml"/><Relationship Id="rId305" Type="http://schemas.openxmlformats.org/officeDocument/2006/relationships/tags" Target="../tags/tag1475.xml"/><Relationship Id="rId306" Type="http://schemas.openxmlformats.org/officeDocument/2006/relationships/tags" Target="../tags/tag1476.xml"/><Relationship Id="rId307" Type="http://schemas.openxmlformats.org/officeDocument/2006/relationships/tags" Target="../tags/tag1477.xml"/><Relationship Id="rId308" Type="http://schemas.openxmlformats.org/officeDocument/2006/relationships/tags" Target="../tags/tag1478.xml"/><Relationship Id="rId309" Type="http://schemas.openxmlformats.org/officeDocument/2006/relationships/tags" Target="../tags/tag1479.xml"/><Relationship Id="rId470" Type="http://schemas.openxmlformats.org/officeDocument/2006/relationships/tags" Target="../tags/tag1640.xml"/><Relationship Id="rId471" Type="http://schemas.openxmlformats.org/officeDocument/2006/relationships/tags" Target="../tags/tag1641.xml"/><Relationship Id="rId472" Type="http://schemas.openxmlformats.org/officeDocument/2006/relationships/tags" Target="../tags/tag1642.xml"/><Relationship Id="rId473" Type="http://schemas.openxmlformats.org/officeDocument/2006/relationships/tags" Target="../tags/tag1643.xml"/><Relationship Id="rId474" Type="http://schemas.openxmlformats.org/officeDocument/2006/relationships/tags" Target="../tags/tag1644.xml"/><Relationship Id="rId475" Type="http://schemas.openxmlformats.org/officeDocument/2006/relationships/tags" Target="../tags/tag1645.xml"/><Relationship Id="rId476" Type="http://schemas.openxmlformats.org/officeDocument/2006/relationships/tags" Target="../tags/tag1646.xml"/><Relationship Id="rId477" Type="http://schemas.openxmlformats.org/officeDocument/2006/relationships/tags" Target="../tags/tag1647.xml"/><Relationship Id="rId478" Type="http://schemas.openxmlformats.org/officeDocument/2006/relationships/tags" Target="../tags/tag1648.xml"/><Relationship Id="rId479" Type="http://schemas.openxmlformats.org/officeDocument/2006/relationships/tags" Target="../tags/tag1649.xml"/><Relationship Id="rId530" Type="http://schemas.openxmlformats.org/officeDocument/2006/relationships/image" Target="../media/image15.png"/><Relationship Id="rId40" Type="http://schemas.openxmlformats.org/officeDocument/2006/relationships/tags" Target="../tags/tag1210.xml"/><Relationship Id="rId41" Type="http://schemas.openxmlformats.org/officeDocument/2006/relationships/tags" Target="../tags/tag1211.xml"/><Relationship Id="rId42" Type="http://schemas.openxmlformats.org/officeDocument/2006/relationships/tags" Target="../tags/tag1212.xml"/><Relationship Id="rId43" Type="http://schemas.openxmlformats.org/officeDocument/2006/relationships/tags" Target="../tags/tag1213.xml"/><Relationship Id="rId44" Type="http://schemas.openxmlformats.org/officeDocument/2006/relationships/tags" Target="../tags/tag1214.xml"/><Relationship Id="rId45" Type="http://schemas.openxmlformats.org/officeDocument/2006/relationships/tags" Target="../tags/tag1215.xml"/><Relationship Id="rId46" Type="http://schemas.openxmlformats.org/officeDocument/2006/relationships/tags" Target="../tags/tag1216.xml"/><Relationship Id="rId47" Type="http://schemas.openxmlformats.org/officeDocument/2006/relationships/tags" Target="../tags/tag1217.xml"/><Relationship Id="rId48" Type="http://schemas.openxmlformats.org/officeDocument/2006/relationships/tags" Target="../tags/tag1218.xml"/><Relationship Id="rId49" Type="http://schemas.openxmlformats.org/officeDocument/2006/relationships/tags" Target="../tags/tag1219.xml"/><Relationship Id="rId1" Type="http://schemas.openxmlformats.org/officeDocument/2006/relationships/tags" Target="../tags/tag1171.xml"/><Relationship Id="rId2" Type="http://schemas.openxmlformats.org/officeDocument/2006/relationships/tags" Target="../tags/tag1172.xml"/><Relationship Id="rId3" Type="http://schemas.openxmlformats.org/officeDocument/2006/relationships/tags" Target="../tags/tag1173.xml"/><Relationship Id="rId4" Type="http://schemas.openxmlformats.org/officeDocument/2006/relationships/tags" Target="../tags/tag1174.xml"/><Relationship Id="rId5" Type="http://schemas.openxmlformats.org/officeDocument/2006/relationships/tags" Target="../tags/tag1175.xml"/><Relationship Id="rId6" Type="http://schemas.openxmlformats.org/officeDocument/2006/relationships/tags" Target="../tags/tag1176.xml"/><Relationship Id="rId7" Type="http://schemas.openxmlformats.org/officeDocument/2006/relationships/tags" Target="../tags/tag1177.xml"/><Relationship Id="rId8" Type="http://schemas.openxmlformats.org/officeDocument/2006/relationships/tags" Target="../tags/tag1178.xml"/><Relationship Id="rId9" Type="http://schemas.openxmlformats.org/officeDocument/2006/relationships/tags" Target="../tags/tag1179.xml"/><Relationship Id="rId190" Type="http://schemas.openxmlformats.org/officeDocument/2006/relationships/tags" Target="../tags/tag1360.xml"/><Relationship Id="rId191" Type="http://schemas.openxmlformats.org/officeDocument/2006/relationships/tags" Target="../tags/tag1361.xml"/><Relationship Id="rId192" Type="http://schemas.openxmlformats.org/officeDocument/2006/relationships/tags" Target="../tags/tag1362.xml"/><Relationship Id="rId193" Type="http://schemas.openxmlformats.org/officeDocument/2006/relationships/tags" Target="../tags/tag1363.xml"/><Relationship Id="rId194" Type="http://schemas.openxmlformats.org/officeDocument/2006/relationships/tags" Target="../tags/tag1364.xml"/><Relationship Id="rId195" Type="http://schemas.openxmlformats.org/officeDocument/2006/relationships/tags" Target="../tags/tag1365.xml"/><Relationship Id="rId196" Type="http://schemas.openxmlformats.org/officeDocument/2006/relationships/tags" Target="../tags/tag1366.xml"/><Relationship Id="rId197" Type="http://schemas.openxmlformats.org/officeDocument/2006/relationships/tags" Target="../tags/tag1367.xml"/><Relationship Id="rId198" Type="http://schemas.openxmlformats.org/officeDocument/2006/relationships/tags" Target="../tags/tag1368.xml"/><Relationship Id="rId199" Type="http://schemas.openxmlformats.org/officeDocument/2006/relationships/tags" Target="../tags/tag1369.xml"/><Relationship Id="rId250" Type="http://schemas.openxmlformats.org/officeDocument/2006/relationships/tags" Target="../tags/tag1420.xml"/><Relationship Id="rId251" Type="http://schemas.openxmlformats.org/officeDocument/2006/relationships/tags" Target="../tags/tag1421.xml"/><Relationship Id="rId252" Type="http://schemas.openxmlformats.org/officeDocument/2006/relationships/tags" Target="../tags/tag1422.xml"/><Relationship Id="rId253" Type="http://schemas.openxmlformats.org/officeDocument/2006/relationships/tags" Target="../tags/tag1423.xml"/><Relationship Id="rId254" Type="http://schemas.openxmlformats.org/officeDocument/2006/relationships/tags" Target="../tags/tag1424.xml"/><Relationship Id="rId255" Type="http://schemas.openxmlformats.org/officeDocument/2006/relationships/tags" Target="../tags/tag1425.xml"/><Relationship Id="rId256" Type="http://schemas.openxmlformats.org/officeDocument/2006/relationships/tags" Target="../tags/tag1426.xml"/><Relationship Id="rId257" Type="http://schemas.openxmlformats.org/officeDocument/2006/relationships/tags" Target="../tags/tag1427.xml"/><Relationship Id="rId258" Type="http://schemas.openxmlformats.org/officeDocument/2006/relationships/tags" Target="../tags/tag1428.xml"/><Relationship Id="rId259" Type="http://schemas.openxmlformats.org/officeDocument/2006/relationships/tags" Target="../tags/tag1429.xml"/><Relationship Id="rId310" Type="http://schemas.openxmlformats.org/officeDocument/2006/relationships/tags" Target="../tags/tag1480.xml"/><Relationship Id="rId311" Type="http://schemas.openxmlformats.org/officeDocument/2006/relationships/tags" Target="../tags/tag1481.xml"/><Relationship Id="rId312" Type="http://schemas.openxmlformats.org/officeDocument/2006/relationships/tags" Target="../tags/tag1482.xml"/><Relationship Id="rId313" Type="http://schemas.openxmlformats.org/officeDocument/2006/relationships/tags" Target="../tags/tag1483.xml"/><Relationship Id="rId314" Type="http://schemas.openxmlformats.org/officeDocument/2006/relationships/tags" Target="../tags/tag1484.xml"/><Relationship Id="rId315" Type="http://schemas.openxmlformats.org/officeDocument/2006/relationships/tags" Target="../tags/tag1485.xml"/><Relationship Id="rId316" Type="http://schemas.openxmlformats.org/officeDocument/2006/relationships/tags" Target="../tags/tag1486.xml"/><Relationship Id="rId317" Type="http://schemas.openxmlformats.org/officeDocument/2006/relationships/tags" Target="../tags/tag1487.xml"/><Relationship Id="rId318" Type="http://schemas.openxmlformats.org/officeDocument/2006/relationships/tags" Target="../tags/tag1488.xml"/><Relationship Id="rId319" Type="http://schemas.openxmlformats.org/officeDocument/2006/relationships/tags" Target="../tags/tag1489.xml"/><Relationship Id="rId480" Type="http://schemas.openxmlformats.org/officeDocument/2006/relationships/tags" Target="../tags/tag1650.xml"/><Relationship Id="rId481" Type="http://schemas.openxmlformats.org/officeDocument/2006/relationships/tags" Target="../tags/tag1651.xml"/><Relationship Id="rId482" Type="http://schemas.openxmlformats.org/officeDocument/2006/relationships/tags" Target="../tags/tag1652.xml"/><Relationship Id="rId483" Type="http://schemas.openxmlformats.org/officeDocument/2006/relationships/tags" Target="../tags/tag1653.xml"/><Relationship Id="rId484" Type="http://schemas.openxmlformats.org/officeDocument/2006/relationships/tags" Target="../tags/tag1654.xml"/><Relationship Id="rId485" Type="http://schemas.openxmlformats.org/officeDocument/2006/relationships/tags" Target="../tags/tag1655.xml"/><Relationship Id="rId486" Type="http://schemas.openxmlformats.org/officeDocument/2006/relationships/tags" Target="../tags/tag1656.xml"/><Relationship Id="rId487" Type="http://schemas.openxmlformats.org/officeDocument/2006/relationships/tags" Target="../tags/tag1657.xml"/><Relationship Id="rId488" Type="http://schemas.openxmlformats.org/officeDocument/2006/relationships/tags" Target="../tags/tag1658.xml"/><Relationship Id="rId489" Type="http://schemas.openxmlformats.org/officeDocument/2006/relationships/tags" Target="../tags/tag1659.xml"/><Relationship Id="rId50" Type="http://schemas.openxmlformats.org/officeDocument/2006/relationships/tags" Target="../tags/tag1220.xml"/><Relationship Id="rId51" Type="http://schemas.openxmlformats.org/officeDocument/2006/relationships/tags" Target="../tags/tag1221.xml"/><Relationship Id="rId52" Type="http://schemas.openxmlformats.org/officeDocument/2006/relationships/tags" Target="../tags/tag1222.xml"/><Relationship Id="rId53" Type="http://schemas.openxmlformats.org/officeDocument/2006/relationships/tags" Target="../tags/tag1223.xml"/><Relationship Id="rId54" Type="http://schemas.openxmlformats.org/officeDocument/2006/relationships/tags" Target="../tags/tag1224.xml"/><Relationship Id="rId55" Type="http://schemas.openxmlformats.org/officeDocument/2006/relationships/tags" Target="../tags/tag1225.xml"/><Relationship Id="rId56" Type="http://schemas.openxmlformats.org/officeDocument/2006/relationships/tags" Target="../tags/tag1226.xml"/><Relationship Id="rId57" Type="http://schemas.openxmlformats.org/officeDocument/2006/relationships/tags" Target="../tags/tag1227.xml"/><Relationship Id="rId58" Type="http://schemas.openxmlformats.org/officeDocument/2006/relationships/tags" Target="../tags/tag1228.xml"/><Relationship Id="rId59" Type="http://schemas.openxmlformats.org/officeDocument/2006/relationships/tags" Target="../tags/tag1229.xml"/><Relationship Id="rId260" Type="http://schemas.openxmlformats.org/officeDocument/2006/relationships/tags" Target="../tags/tag1430.xml"/><Relationship Id="rId261" Type="http://schemas.openxmlformats.org/officeDocument/2006/relationships/tags" Target="../tags/tag1431.xml"/><Relationship Id="rId262" Type="http://schemas.openxmlformats.org/officeDocument/2006/relationships/tags" Target="../tags/tag1432.xml"/><Relationship Id="rId263" Type="http://schemas.openxmlformats.org/officeDocument/2006/relationships/tags" Target="../tags/tag1433.xml"/><Relationship Id="rId264" Type="http://schemas.openxmlformats.org/officeDocument/2006/relationships/tags" Target="../tags/tag1434.xml"/><Relationship Id="rId265" Type="http://schemas.openxmlformats.org/officeDocument/2006/relationships/tags" Target="../tags/tag1435.xml"/><Relationship Id="rId266" Type="http://schemas.openxmlformats.org/officeDocument/2006/relationships/tags" Target="../tags/tag1436.xml"/><Relationship Id="rId267" Type="http://schemas.openxmlformats.org/officeDocument/2006/relationships/tags" Target="../tags/tag1437.xml"/><Relationship Id="rId268" Type="http://schemas.openxmlformats.org/officeDocument/2006/relationships/tags" Target="../tags/tag1438.xml"/><Relationship Id="rId269" Type="http://schemas.openxmlformats.org/officeDocument/2006/relationships/tags" Target="../tags/tag1439.xml"/><Relationship Id="rId320" Type="http://schemas.openxmlformats.org/officeDocument/2006/relationships/tags" Target="../tags/tag1490.xml"/><Relationship Id="rId321" Type="http://schemas.openxmlformats.org/officeDocument/2006/relationships/tags" Target="../tags/tag1491.xml"/><Relationship Id="rId322" Type="http://schemas.openxmlformats.org/officeDocument/2006/relationships/tags" Target="../tags/tag1492.xml"/><Relationship Id="rId323" Type="http://schemas.openxmlformats.org/officeDocument/2006/relationships/tags" Target="../tags/tag1493.xml"/><Relationship Id="rId324" Type="http://schemas.openxmlformats.org/officeDocument/2006/relationships/tags" Target="../tags/tag1494.xml"/><Relationship Id="rId325" Type="http://schemas.openxmlformats.org/officeDocument/2006/relationships/tags" Target="../tags/tag1495.xml"/><Relationship Id="rId326" Type="http://schemas.openxmlformats.org/officeDocument/2006/relationships/tags" Target="../tags/tag1496.xml"/><Relationship Id="rId327" Type="http://schemas.openxmlformats.org/officeDocument/2006/relationships/tags" Target="../tags/tag1497.xml"/><Relationship Id="rId328" Type="http://schemas.openxmlformats.org/officeDocument/2006/relationships/tags" Target="../tags/tag1498.xml"/><Relationship Id="rId329" Type="http://schemas.openxmlformats.org/officeDocument/2006/relationships/tags" Target="../tags/tag1499.xml"/><Relationship Id="rId490" Type="http://schemas.openxmlformats.org/officeDocument/2006/relationships/tags" Target="../tags/tag1660.xml"/><Relationship Id="rId491" Type="http://schemas.openxmlformats.org/officeDocument/2006/relationships/tags" Target="../tags/tag1661.xml"/><Relationship Id="rId492" Type="http://schemas.openxmlformats.org/officeDocument/2006/relationships/tags" Target="../tags/tag1662.xml"/><Relationship Id="rId493" Type="http://schemas.openxmlformats.org/officeDocument/2006/relationships/tags" Target="../tags/tag1663.xml"/><Relationship Id="rId494" Type="http://schemas.openxmlformats.org/officeDocument/2006/relationships/tags" Target="../tags/tag1664.xml"/><Relationship Id="rId495" Type="http://schemas.openxmlformats.org/officeDocument/2006/relationships/tags" Target="../tags/tag1665.xml"/><Relationship Id="rId496" Type="http://schemas.openxmlformats.org/officeDocument/2006/relationships/tags" Target="../tags/tag1666.xml"/><Relationship Id="rId497" Type="http://schemas.openxmlformats.org/officeDocument/2006/relationships/tags" Target="../tags/tag1667.xml"/><Relationship Id="rId498" Type="http://schemas.openxmlformats.org/officeDocument/2006/relationships/tags" Target="../tags/tag1668.xml"/><Relationship Id="rId499" Type="http://schemas.openxmlformats.org/officeDocument/2006/relationships/tags" Target="../tags/tag1669.xml"/><Relationship Id="rId100" Type="http://schemas.openxmlformats.org/officeDocument/2006/relationships/tags" Target="../tags/tag1270.xml"/><Relationship Id="rId101" Type="http://schemas.openxmlformats.org/officeDocument/2006/relationships/tags" Target="../tags/tag1271.xml"/><Relationship Id="rId102" Type="http://schemas.openxmlformats.org/officeDocument/2006/relationships/tags" Target="../tags/tag1272.xml"/><Relationship Id="rId103" Type="http://schemas.openxmlformats.org/officeDocument/2006/relationships/tags" Target="../tags/tag1273.xml"/><Relationship Id="rId104" Type="http://schemas.openxmlformats.org/officeDocument/2006/relationships/tags" Target="../tags/tag1274.xml"/><Relationship Id="rId105" Type="http://schemas.openxmlformats.org/officeDocument/2006/relationships/tags" Target="../tags/tag1275.xml"/><Relationship Id="rId106" Type="http://schemas.openxmlformats.org/officeDocument/2006/relationships/tags" Target="../tags/tag1276.xml"/><Relationship Id="rId107" Type="http://schemas.openxmlformats.org/officeDocument/2006/relationships/tags" Target="../tags/tag1277.xml"/><Relationship Id="rId108" Type="http://schemas.openxmlformats.org/officeDocument/2006/relationships/tags" Target="../tags/tag1278.xml"/><Relationship Id="rId109" Type="http://schemas.openxmlformats.org/officeDocument/2006/relationships/tags" Target="../tags/tag1279.xml"/><Relationship Id="rId60" Type="http://schemas.openxmlformats.org/officeDocument/2006/relationships/tags" Target="../tags/tag1230.xml"/><Relationship Id="rId61" Type="http://schemas.openxmlformats.org/officeDocument/2006/relationships/tags" Target="../tags/tag1231.xml"/><Relationship Id="rId62" Type="http://schemas.openxmlformats.org/officeDocument/2006/relationships/tags" Target="../tags/tag1232.xml"/><Relationship Id="rId63" Type="http://schemas.openxmlformats.org/officeDocument/2006/relationships/tags" Target="../tags/tag1233.xml"/><Relationship Id="rId64" Type="http://schemas.openxmlformats.org/officeDocument/2006/relationships/tags" Target="../tags/tag1234.xml"/><Relationship Id="rId65" Type="http://schemas.openxmlformats.org/officeDocument/2006/relationships/tags" Target="../tags/tag1235.xml"/><Relationship Id="rId66" Type="http://schemas.openxmlformats.org/officeDocument/2006/relationships/tags" Target="../tags/tag1236.xml"/><Relationship Id="rId67" Type="http://schemas.openxmlformats.org/officeDocument/2006/relationships/tags" Target="../tags/tag1237.xml"/><Relationship Id="rId68" Type="http://schemas.openxmlformats.org/officeDocument/2006/relationships/tags" Target="../tags/tag1238.xml"/><Relationship Id="rId69" Type="http://schemas.openxmlformats.org/officeDocument/2006/relationships/tags" Target="../tags/tag1239.xml"/><Relationship Id="rId270" Type="http://schemas.openxmlformats.org/officeDocument/2006/relationships/tags" Target="../tags/tag1440.xml"/><Relationship Id="rId271" Type="http://schemas.openxmlformats.org/officeDocument/2006/relationships/tags" Target="../tags/tag1441.xml"/><Relationship Id="rId272" Type="http://schemas.openxmlformats.org/officeDocument/2006/relationships/tags" Target="../tags/tag1442.xml"/><Relationship Id="rId273" Type="http://schemas.openxmlformats.org/officeDocument/2006/relationships/tags" Target="../tags/tag1443.xml"/><Relationship Id="rId274" Type="http://schemas.openxmlformats.org/officeDocument/2006/relationships/tags" Target="../tags/tag1444.xml"/><Relationship Id="rId275" Type="http://schemas.openxmlformats.org/officeDocument/2006/relationships/tags" Target="../tags/tag1445.xml"/><Relationship Id="rId276" Type="http://schemas.openxmlformats.org/officeDocument/2006/relationships/tags" Target="../tags/tag1446.xml"/><Relationship Id="rId277" Type="http://schemas.openxmlformats.org/officeDocument/2006/relationships/tags" Target="../tags/tag1447.xml"/><Relationship Id="rId278" Type="http://schemas.openxmlformats.org/officeDocument/2006/relationships/tags" Target="../tags/tag1448.xml"/><Relationship Id="rId279" Type="http://schemas.openxmlformats.org/officeDocument/2006/relationships/tags" Target="../tags/tag1449.xml"/><Relationship Id="rId330" Type="http://schemas.openxmlformats.org/officeDocument/2006/relationships/tags" Target="../tags/tag1500.xml"/><Relationship Id="rId331" Type="http://schemas.openxmlformats.org/officeDocument/2006/relationships/tags" Target="../tags/tag1501.xml"/><Relationship Id="rId332" Type="http://schemas.openxmlformats.org/officeDocument/2006/relationships/tags" Target="../tags/tag1502.xml"/><Relationship Id="rId333" Type="http://schemas.openxmlformats.org/officeDocument/2006/relationships/tags" Target="../tags/tag1503.xml"/><Relationship Id="rId334" Type="http://schemas.openxmlformats.org/officeDocument/2006/relationships/tags" Target="../tags/tag1504.xml"/><Relationship Id="rId335" Type="http://schemas.openxmlformats.org/officeDocument/2006/relationships/tags" Target="../tags/tag1505.xml"/><Relationship Id="rId336" Type="http://schemas.openxmlformats.org/officeDocument/2006/relationships/tags" Target="../tags/tag1506.xml"/><Relationship Id="rId337" Type="http://schemas.openxmlformats.org/officeDocument/2006/relationships/tags" Target="../tags/tag1507.xml"/><Relationship Id="rId338" Type="http://schemas.openxmlformats.org/officeDocument/2006/relationships/tags" Target="../tags/tag1508.xml"/><Relationship Id="rId339" Type="http://schemas.openxmlformats.org/officeDocument/2006/relationships/tags" Target="../tags/tag1509.xml"/><Relationship Id="rId110" Type="http://schemas.openxmlformats.org/officeDocument/2006/relationships/tags" Target="../tags/tag1280.xml"/><Relationship Id="rId111" Type="http://schemas.openxmlformats.org/officeDocument/2006/relationships/tags" Target="../tags/tag1281.xml"/><Relationship Id="rId112" Type="http://schemas.openxmlformats.org/officeDocument/2006/relationships/tags" Target="../tags/tag1282.xml"/><Relationship Id="rId113" Type="http://schemas.openxmlformats.org/officeDocument/2006/relationships/tags" Target="../tags/tag1283.xml"/><Relationship Id="rId114" Type="http://schemas.openxmlformats.org/officeDocument/2006/relationships/tags" Target="../tags/tag1284.xml"/><Relationship Id="rId115" Type="http://schemas.openxmlformats.org/officeDocument/2006/relationships/tags" Target="../tags/tag1285.xml"/><Relationship Id="rId70" Type="http://schemas.openxmlformats.org/officeDocument/2006/relationships/tags" Target="../tags/tag1240.xml"/><Relationship Id="rId71" Type="http://schemas.openxmlformats.org/officeDocument/2006/relationships/tags" Target="../tags/tag1241.xml"/><Relationship Id="rId72" Type="http://schemas.openxmlformats.org/officeDocument/2006/relationships/tags" Target="../tags/tag1242.xml"/><Relationship Id="rId73" Type="http://schemas.openxmlformats.org/officeDocument/2006/relationships/tags" Target="../tags/tag1243.xml"/><Relationship Id="rId74" Type="http://schemas.openxmlformats.org/officeDocument/2006/relationships/tags" Target="../tags/tag1244.xml"/><Relationship Id="rId75" Type="http://schemas.openxmlformats.org/officeDocument/2006/relationships/tags" Target="../tags/tag1245.xml"/><Relationship Id="rId76" Type="http://schemas.openxmlformats.org/officeDocument/2006/relationships/tags" Target="../tags/tag1246.xml"/><Relationship Id="rId77" Type="http://schemas.openxmlformats.org/officeDocument/2006/relationships/tags" Target="../tags/tag1247.xml"/><Relationship Id="rId78" Type="http://schemas.openxmlformats.org/officeDocument/2006/relationships/tags" Target="../tags/tag1248.xml"/><Relationship Id="rId79" Type="http://schemas.openxmlformats.org/officeDocument/2006/relationships/tags" Target="../tags/tag1249.xml"/><Relationship Id="rId116" Type="http://schemas.openxmlformats.org/officeDocument/2006/relationships/tags" Target="../tags/tag1286.xml"/><Relationship Id="rId117" Type="http://schemas.openxmlformats.org/officeDocument/2006/relationships/tags" Target="../tags/tag1287.xml"/><Relationship Id="rId118" Type="http://schemas.openxmlformats.org/officeDocument/2006/relationships/tags" Target="../tags/tag1288.xml"/><Relationship Id="rId119" Type="http://schemas.openxmlformats.org/officeDocument/2006/relationships/tags" Target="../tags/tag1289.xml"/><Relationship Id="rId280" Type="http://schemas.openxmlformats.org/officeDocument/2006/relationships/tags" Target="../tags/tag1450.xml"/><Relationship Id="rId281" Type="http://schemas.openxmlformats.org/officeDocument/2006/relationships/tags" Target="../tags/tag1451.xml"/><Relationship Id="rId282" Type="http://schemas.openxmlformats.org/officeDocument/2006/relationships/tags" Target="../tags/tag1452.xml"/><Relationship Id="rId283" Type="http://schemas.openxmlformats.org/officeDocument/2006/relationships/tags" Target="../tags/tag1453.xml"/><Relationship Id="rId284" Type="http://schemas.openxmlformats.org/officeDocument/2006/relationships/tags" Target="../tags/tag1454.xml"/><Relationship Id="rId285" Type="http://schemas.openxmlformats.org/officeDocument/2006/relationships/tags" Target="../tags/tag1455.xml"/><Relationship Id="rId286" Type="http://schemas.openxmlformats.org/officeDocument/2006/relationships/tags" Target="../tags/tag1456.xml"/><Relationship Id="rId287" Type="http://schemas.openxmlformats.org/officeDocument/2006/relationships/tags" Target="../tags/tag1457.xml"/><Relationship Id="rId288" Type="http://schemas.openxmlformats.org/officeDocument/2006/relationships/tags" Target="../tags/tag1458.xml"/><Relationship Id="rId289" Type="http://schemas.openxmlformats.org/officeDocument/2006/relationships/tags" Target="../tags/tag1459.xml"/><Relationship Id="rId340" Type="http://schemas.openxmlformats.org/officeDocument/2006/relationships/tags" Target="../tags/tag1510.xml"/><Relationship Id="rId341" Type="http://schemas.openxmlformats.org/officeDocument/2006/relationships/tags" Target="../tags/tag1511.xml"/><Relationship Id="rId342" Type="http://schemas.openxmlformats.org/officeDocument/2006/relationships/tags" Target="../tags/tag1512.xml"/><Relationship Id="rId343" Type="http://schemas.openxmlformats.org/officeDocument/2006/relationships/tags" Target="../tags/tag1513.xml"/><Relationship Id="rId344" Type="http://schemas.openxmlformats.org/officeDocument/2006/relationships/tags" Target="../tags/tag1514.xml"/><Relationship Id="rId345" Type="http://schemas.openxmlformats.org/officeDocument/2006/relationships/tags" Target="../tags/tag1515.xml"/><Relationship Id="rId346" Type="http://schemas.openxmlformats.org/officeDocument/2006/relationships/tags" Target="../tags/tag1516.xml"/><Relationship Id="rId347" Type="http://schemas.openxmlformats.org/officeDocument/2006/relationships/tags" Target="../tags/tag1517.xml"/><Relationship Id="rId348" Type="http://schemas.openxmlformats.org/officeDocument/2006/relationships/tags" Target="../tags/tag1518.xml"/><Relationship Id="rId349" Type="http://schemas.openxmlformats.org/officeDocument/2006/relationships/tags" Target="../tags/tag1519.xml"/><Relationship Id="rId400" Type="http://schemas.openxmlformats.org/officeDocument/2006/relationships/tags" Target="../tags/tag1570.xml"/><Relationship Id="rId401" Type="http://schemas.openxmlformats.org/officeDocument/2006/relationships/tags" Target="../tags/tag1571.xml"/><Relationship Id="rId402" Type="http://schemas.openxmlformats.org/officeDocument/2006/relationships/tags" Target="../tags/tag1572.xml"/><Relationship Id="rId403" Type="http://schemas.openxmlformats.org/officeDocument/2006/relationships/tags" Target="../tags/tag1573.xml"/><Relationship Id="rId404" Type="http://schemas.openxmlformats.org/officeDocument/2006/relationships/tags" Target="../tags/tag1574.xml"/><Relationship Id="rId405" Type="http://schemas.openxmlformats.org/officeDocument/2006/relationships/tags" Target="../tags/tag1575.xml"/><Relationship Id="rId406" Type="http://schemas.openxmlformats.org/officeDocument/2006/relationships/tags" Target="../tags/tag1576.xml"/><Relationship Id="rId407" Type="http://schemas.openxmlformats.org/officeDocument/2006/relationships/tags" Target="../tags/tag1577.xml"/><Relationship Id="rId408" Type="http://schemas.openxmlformats.org/officeDocument/2006/relationships/tags" Target="../tags/tag1578.xml"/><Relationship Id="rId409" Type="http://schemas.openxmlformats.org/officeDocument/2006/relationships/tags" Target="../tags/tag1579.xml"/><Relationship Id="rId120" Type="http://schemas.openxmlformats.org/officeDocument/2006/relationships/tags" Target="../tags/tag1290.xml"/><Relationship Id="rId121" Type="http://schemas.openxmlformats.org/officeDocument/2006/relationships/tags" Target="../tags/tag1291.xml"/><Relationship Id="rId122" Type="http://schemas.openxmlformats.org/officeDocument/2006/relationships/tags" Target="../tags/tag1292.xml"/><Relationship Id="rId123" Type="http://schemas.openxmlformats.org/officeDocument/2006/relationships/tags" Target="../tags/tag1293.xml"/><Relationship Id="rId124" Type="http://schemas.openxmlformats.org/officeDocument/2006/relationships/tags" Target="../tags/tag1294.xml"/><Relationship Id="rId125" Type="http://schemas.openxmlformats.org/officeDocument/2006/relationships/tags" Target="../tags/tag1295.xml"/><Relationship Id="rId80" Type="http://schemas.openxmlformats.org/officeDocument/2006/relationships/tags" Target="../tags/tag1250.xml"/><Relationship Id="rId81" Type="http://schemas.openxmlformats.org/officeDocument/2006/relationships/tags" Target="../tags/tag1251.xml"/><Relationship Id="rId82" Type="http://schemas.openxmlformats.org/officeDocument/2006/relationships/tags" Target="../tags/tag1252.xml"/><Relationship Id="rId83" Type="http://schemas.openxmlformats.org/officeDocument/2006/relationships/tags" Target="../tags/tag1253.xml"/><Relationship Id="rId84" Type="http://schemas.openxmlformats.org/officeDocument/2006/relationships/tags" Target="../tags/tag1254.xml"/><Relationship Id="rId85" Type="http://schemas.openxmlformats.org/officeDocument/2006/relationships/tags" Target="../tags/tag1255.xml"/><Relationship Id="rId86" Type="http://schemas.openxmlformats.org/officeDocument/2006/relationships/tags" Target="../tags/tag1256.xml"/><Relationship Id="rId87" Type="http://schemas.openxmlformats.org/officeDocument/2006/relationships/tags" Target="../tags/tag1257.xml"/><Relationship Id="rId88" Type="http://schemas.openxmlformats.org/officeDocument/2006/relationships/tags" Target="../tags/tag1258.xml"/><Relationship Id="rId89" Type="http://schemas.openxmlformats.org/officeDocument/2006/relationships/tags" Target="../tags/tag1259.xml"/><Relationship Id="rId126" Type="http://schemas.openxmlformats.org/officeDocument/2006/relationships/tags" Target="../tags/tag1296.xml"/><Relationship Id="rId127" Type="http://schemas.openxmlformats.org/officeDocument/2006/relationships/tags" Target="../tags/tag1297.xml"/><Relationship Id="rId128" Type="http://schemas.openxmlformats.org/officeDocument/2006/relationships/tags" Target="../tags/tag1298.xml"/><Relationship Id="rId129" Type="http://schemas.openxmlformats.org/officeDocument/2006/relationships/tags" Target="../tags/tag1299.xml"/><Relationship Id="rId290" Type="http://schemas.openxmlformats.org/officeDocument/2006/relationships/tags" Target="../tags/tag1460.xml"/><Relationship Id="rId291" Type="http://schemas.openxmlformats.org/officeDocument/2006/relationships/tags" Target="../tags/tag1461.xml"/><Relationship Id="rId292" Type="http://schemas.openxmlformats.org/officeDocument/2006/relationships/tags" Target="../tags/tag1462.xml"/><Relationship Id="rId293" Type="http://schemas.openxmlformats.org/officeDocument/2006/relationships/tags" Target="../tags/tag1463.xml"/><Relationship Id="rId294" Type="http://schemas.openxmlformats.org/officeDocument/2006/relationships/tags" Target="../tags/tag1464.xml"/><Relationship Id="rId295" Type="http://schemas.openxmlformats.org/officeDocument/2006/relationships/tags" Target="../tags/tag1465.xml"/><Relationship Id="rId296" Type="http://schemas.openxmlformats.org/officeDocument/2006/relationships/tags" Target="../tags/tag1466.xml"/><Relationship Id="rId297" Type="http://schemas.openxmlformats.org/officeDocument/2006/relationships/tags" Target="../tags/tag1467.xml"/><Relationship Id="rId298" Type="http://schemas.openxmlformats.org/officeDocument/2006/relationships/tags" Target="../tags/tag1468.xml"/><Relationship Id="rId299" Type="http://schemas.openxmlformats.org/officeDocument/2006/relationships/tags" Target="../tags/tag1469.xml"/><Relationship Id="rId350" Type="http://schemas.openxmlformats.org/officeDocument/2006/relationships/tags" Target="../tags/tag1520.xml"/><Relationship Id="rId351" Type="http://schemas.openxmlformats.org/officeDocument/2006/relationships/tags" Target="../tags/tag1521.xml"/><Relationship Id="rId352" Type="http://schemas.openxmlformats.org/officeDocument/2006/relationships/tags" Target="../tags/tag1522.xml"/><Relationship Id="rId353" Type="http://schemas.openxmlformats.org/officeDocument/2006/relationships/tags" Target="../tags/tag1523.xml"/><Relationship Id="rId354" Type="http://schemas.openxmlformats.org/officeDocument/2006/relationships/tags" Target="../tags/tag1524.xml"/><Relationship Id="rId355" Type="http://schemas.openxmlformats.org/officeDocument/2006/relationships/tags" Target="../tags/tag1525.xml"/><Relationship Id="rId356" Type="http://schemas.openxmlformats.org/officeDocument/2006/relationships/tags" Target="../tags/tag1526.xml"/><Relationship Id="rId357" Type="http://schemas.openxmlformats.org/officeDocument/2006/relationships/tags" Target="../tags/tag1527.xml"/><Relationship Id="rId358" Type="http://schemas.openxmlformats.org/officeDocument/2006/relationships/tags" Target="../tags/tag1528.xml"/><Relationship Id="rId359" Type="http://schemas.openxmlformats.org/officeDocument/2006/relationships/tags" Target="../tags/tag1529.xml"/><Relationship Id="rId410" Type="http://schemas.openxmlformats.org/officeDocument/2006/relationships/tags" Target="../tags/tag1580.xml"/><Relationship Id="rId411" Type="http://schemas.openxmlformats.org/officeDocument/2006/relationships/tags" Target="../tags/tag1581.xml"/><Relationship Id="rId412" Type="http://schemas.openxmlformats.org/officeDocument/2006/relationships/tags" Target="../tags/tag1582.xml"/><Relationship Id="rId413" Type="http://schemas.openxmlformats.org/officeDocument/2006/relationships/tags" Target="../tags/tag1583.xml"/><Relationship Id="rId414" Type="http://schemas.openxmlformats.org/officeDocument/2006/relationships/tags" Target="../tags/tag1584.xml"/><Relationship Id="rId415" Type="http://schemas.openxmlformats.org/officeDocument/2006/relationships/tags" Target="../tags/tag1585.xml"/><Relationship Id="rId416" Type="http://schemas.openxmlformats.org/officeDocument/2006/relationships/tags" Target="../tags/tag1586.xml"/><Relationship Id="rId417" Type="http://schemas.openxmlformats.org/officeDocument/2006/relationships/tags" Target="../tags/tag1587.xml"/><Relationship Id="rId418" Type="http://schemas.openxmlformats.org/officeDocument/2006/relationships/tags" Target="../tags/tag1588.xml"/><Relationship Id="rId419" Type="http://schemas.openxmlformats.org/officeDocument/2006/relationships/tags" Target="../tags/tag1589.xml"/><Relationship Id="rId130" Type="http://schemas.openxmlformats.org/officeDocument/2006/relationships/tags" Target="../tags/tag1300.xml"/><Relationship Id="rId131" Type="http://schemas.openxmlformats.org/officeDocument/2006/relationships/tags" Target="../tags/tag1301.xml"/><Relationship Id="rId132" Type="http://schemas.openxmlformats.org/officeDocument/2006/relationships/tags" Target="../tags/tag1302.xml"/><Relationship Id="rId133" Type="http://schemas.openxmlformats.org/officeDocument/2006/relationships/tags" Target="../tags/tag1303.xml"/><Relationship Id="rId134" Type="http://schemas.openxmlformats.org/officeDocument/2006/relationships/tags" Target="../tags/tag1304.xml"/><Relationship Id="rId135" Type="http://schemas.openxmlformats.org/officeDocument/2006/relationships/tags" Target="../tags/tag1305.xml"/><Relationship Id="rId90" Type="http://schemas.openxmlformats.org/officeDocument/2006/relationships/tags" Target="../tags/tag1260.xml"/><Relationship Id="rId91" Type="http://schemas.openxmlformats.org/officeDocument/2006/relationships/tags" Target="../tags/tag1261.xml"/><Relationship Id="rId92" Type="http://schemas.openxmlformats.org/officeDocument/2006/relationships/tags" Target="../tags/tag1262.xml"/><Relationship Id="rId93" Type="http://schemas.openxmlformats.org/officeDocument/2006/relationships/tags" Target="../tags/tag1263.xml"/><Relationship Id="rId94" Type="http://schemas.openxmlformats.org/officeDocument/2006/relationships/tags" Target="../tags/tag1264.xml"/><Relationship Id="rId95" Type="http://schemas.openxmlformats.org/officeDocument/2006/relationships/tags" Target="../tags/tag1265.xml"/><Relationship Id="rId96" Type="http://schemas.openxmlformats.org/officeDocument/2006/relationships/tags" Target="../tags/tag1266.xml"/><Relationship Id="rId97" Type="http://schemas.openxmlformats.org/officeDocument/2006/relationships/tags" Target="../tags/tag1267.xml"/><Relationship Id="rId98" Type="http://schemas.openxmlformats.org/officeDocument/2006/relationships/tags" Target="../tags/tag1268.xml"/><Relationship Id="rId99" Type="http://schemas.openxmlformats.org/officeDocument/2006/relationships/tags" Target="../tags/tag1269.xml"/><Relationship Id="rId136" Type="http://schemas.openxmlformats.org/officeDocument/2006/relationships/tags" Target="../tags/tag1306.xml"/><Relationship Id="rId137" Type="http://schemas.openxmlformats.org/officeDocument/2006/relationships/tags" Target="../tags/tag1307.xml"/><Relationship Id="rId138" Type="http://schemas.openxmlformats.org/officeDocument/2006/relationships/tags" Target="../tags/tag1308.xml"/><Relationship Id="rId139" Type="http://schemas.openxmlformats.org/officeDocument/2006/relationships/tags" Target="../tags/tag1309.xml"/><Relationship Id="rId360" Type="http://schemas.openxmlformats.org/officeDocument/2006/relationships/tags" Target="../tags/tag1530.xml"/><Relationship Id="rId361" Type="http://schemas.openxmlformats.org/officeDocument/2006/relationships/tags" Target="../tags/tag1531.xml"/><Relationship Id="rId362" Type="http://schemas.openxmlformats.org/officeDocument/2006/relationships/tags" Target="../tags/tag1532.xml"/><Relationship Id="rId363" Type="http://schemas.openxmlformats.org/officeDocument/2006/relationships/tags" Target="../tags/tag1533.xml"/><Relationship Id="rId364" Type="http://schemas.openxmlformats.org/officeDocument/2006/relationships/tags" Target="../tags/tag1534.xml"/><Relationship Id="rId365" Type="http://schemas.openxmlformats.org/officeDocument/2006/relationships/tags" Target="../tags/tag1535.xml"/><Relationship Id="rId366" Type="http://schemas.openxmlformats.org/officeDocument/2006/relationships/tags" Target="../tags/tag1536.xml"/><Relationship Id="rId367" Type="http://schemas.openxmlformats.org/officeDocument/2006/relationships/tags" Target="../tags/tag1537.xml"/><Relationship Id="rId368" Type="http://schemas.openxmlformats.org/officeDocument/2006/relationships/tags" Target="../tags/tag1538.xml"/><Relationship Id="rId369" Type="http://schemas.openxmlformats.org/officeDocument/2006/relationships/tags" Target="../tags/tag1539.xml"/><Relationship Id="rId420" Type="http://schemas.openxmlformats.org/officeDocument/2006/relationships/tags" Target="../tags/tag1590.xml"/><Relationship Id="rId421" Type="http://schemas.openxmlformats.org/officeDocument/2006/relationships/tags" Target="../tags/tag1591.xml"/><Relationship Id="rId422" Type="http://schemas.openxmlformats.org/officeDocument/2006/relationships/tags" Target="../tags/tag1592.xml"/><Relationship Id="rId423" Type="http://schemas.openxmlformats.org/officeDocument/2006/relationships/tags" Target="../tags/tag1593.xml"/><Relationship Id="rId424" Type="http://schemas.openxmlformats.org/officeDocument/2006/relationships/tags" Target="../tags/tag1594.xml"/><Relationship Id="rId425" Type="http://schemas.openxmlformats.org/officeDocument/2006/relationships/tags" Target="../tags/tag1595.xml"/><Relationship Id="rId426" Type="http://schemas.openxmlformats.org/officeDocument/2006/relationships/tags" Target="../tags/tag1596.xml"/><Relationship Id="rId427" Type="http://schemas.openxmlformats.org/officeDocument/2006/relationships/tags" Target="../tags/tag1597.xml"/><Relationship Id="rId428" Type="http://schemas.openxmlformats.org/officeDocument/2006/relationships/tags" Target="../tags/tag1598.xml"/><Relationship Id="rId429" Type="http://schemas.openxmlformats.org/officeDocument/2006/relationships/tags" Target="../tags/tag1599.xml"/><Relationship Id="rId140" Type="http://schemas.openxmlformats.org/officeDocument/2006/relationships/tags" Target="../tags/tag1310.xml"/><Relationship Id="rId141" Type="http://schemas.openxmlformats.org/officeDocument/2006/relationships/tags" Target="../tags/tag1311.xml"/><Relationship Id="rId142" Type="http://schemas.openxmlformats.org/officeDocument/2006/relationships/tags" Target="../tags/tag1312.xml"/><Relationship Id="rId143" Type="http://schemas.openxmlformats.org/officeDocument/2006/relationships/tags" Target="../tags/tag1313.xml"/><Relationship Id="rId144" Type="http://schemas.openxmlformats.org/officeDocument/2006/relationships/tags" Target="../tags/tag1314.xml"/><Relationship Id="rId145" Type="http://schemas.openxmlformats.org/officeDocument/2006/relationships/tags" Target="../tags/tag1315.xml"/><Relationship Id="rId146" Type="http://schemas.openxmlformats.org/officeDocument/2006/relationships/tags" Target="../tags/tag1316.xml"/><Relationship Id="rId147" Type="http://schemas.openxmlformats.org/officeDocument/2006/relationships/tags" Target="../tags/tag1317.xml"/><Relationship Id="rId148" Type="http://schemas.openxmlformats.org/officeDocument/2006/relationships/tags" Target="../tags/tag1318.xml"/><Relationship Id="rId149" Type="http://schemas.openxmlformats.org/officeDocument/2006/relationships/tags" Target="../tags/tag1319.xml"/><Relationship Id="rId200" Type="http://schemas.openxmlformats.org/officeDocument/2006/relationships/tags" Target="../tags/tag1370.xml"/><Relationship Id="rId201" Type="http://schemas.openxmlformats.org/officeDocument/2006/relationships/tags" Target="../tags/tag1371.xml"/><Relationship Id="rId202" Type="http://schemas.openxmlformats.org/officeDocument/2006/relationships/tags" Target="../tags/tag1372.xml"/><Relationship Id="rId203" Type="http://schemas.openxmlformats.org/officeDocument/2006/relationships/tags" Target="../tags/tag1373.xml"/><Relationship Id="rId204" Type="http://schemas.openxmlformats.org/officeDocument/2006/relationships/tags" Target="../tags/tag1374.xml"/><Relationship Id="rId205" Type="http://schemas.openxmlformats.org/officeDocument/2006/relationships/tags" Target="../tags/tag1375.xml"/><Relationship Id="rId206" Type="http://schemas.openxmlformats.org/officeDocument/2006/relationships/tags" Target="../tags/tag1376.xml"/><Relationship Id="rId207" Type="http://schemas.openxmlformats.org/officeDocument/2006/relationships/tags" Target="../tags/tag1377.xml"/><Relationship Id="rId208" Type="http://schemas.openxmlformats.org/officeDocument/2006/relationships/tags" Target="../tags/tag1378.xml"/><Relationship Id="rId209" Type="http://schemas.openxmlformats.org/officeDocument/2006/relationships/tags" Target="../tags/tag1379.xml"/><Relationship Id="rId370" Type="http://schemas.openxmlformats.org/officeDocument/2006/relationships/tags" Target="../tags/tag1540.xml"/><Relationship Id="rId371" Type="http://schemas.openxmlformats.org/officeDocument/2006/relationships/tags" Target="../tags/tag1541.xml"/><Relationship Id="rId372" Type="http://schemas.openxmlformats.org/officeDocument/2006/relationships/tags" Target="../tags/tag1542.xml"/><Relationship Id="rId373" Type="http://schemas.openxmlformats.org/officeDocument/2006/relationships/tags" Target="../tags/tag1543.xml"/><Relationship Id="rId374" Type="http://schemas.openxmlformats.org/officeDocument/2006/relationships/tags" Target="../tags/tag1544.xml"/><Relationship Id="rId375" Type="http://schemas.openxmlformats.org/officeDocument/2006/relationships/tags" Target="../tags/tag1545.xml"/><Relationship Id="rId376" Type="http://schemas.openxmlformats.org/officeDocument/2006/relationships/tags" Target="../tags/tag1546.xml"/><Relationship Id="rId377" Type="http://schemas.openxmlformats.org/officeDocument/2006/relationships/tags" Target="../tags/tag1547.xml"/><Relationship Id="rId378" Type="http://schemas.openxmlformats.org/officeDocument/2006/relationships/tags" Target="../tags/tag1548.xml"/><Relationship Id="rId379" Type="http://schemas.openxmlformats.org/officeDocument/2006/relationships/tags" Target="../tags/tag1549.xml"/><Relationship Id="rId430" Type="http://schemas.openxmlformats.org/officeDocument/2006/relationships/tags" Target="../tags/tag1600.xml"/><Relationship Id="rId431" Type="http://schemas.openxmlformats.org/officeDocument/2006/relationships/tags" Target="../tags/tag1601.xml"/><Relationship Id="rId432" Type="http://schemas.openxmlformats.org/officeDocument/2006/relationships/tags" Target="../tags/tag1602.xml"/><Relationship Id="rId433" Type="http://schemas.openxmlformats.org/officeDocument/2006/relationships/tags" Target="../tags/tag1603.xml"/><Relationship Id="rId434" Type="http://schemas.openxmlformats.org/officeDocument/2006/relationships/tags" Target="../tags/tag1604.xml"/><Relationship Id="rId435" Type="http://schemas.openxmlformats.org/officeDocument/2006/relationships/tags" Target="../tags/tag1605.xml"/><Relationship Id="rId436" Type="http://schemas.openxmlformats.org/officeDocument/2006/relationships/tags" Target="../tags/tag1606.xml"/><Relationship Id="rId437" Type="http://schemas.openxmlformats.org/officeDocument/2006/relationships/tags" Target="../tags/tag1607.xml"/><Relationship Id="rId438" Type="http://schemas.openxmlformats.org/officeDocument/2006/relationships/tags" Target="../tags/tag1608.xml"/><Relationship Id="rId439" Type="http://schemas.openxmlformats.org/officeDocument/2006/relationships/tags" Target="../tags/tag1609.xml"/><Relationship Id="rId150" Type="http://schemas.openxmlformats.org/officeDocument/2006/relationships/tags" Target="../tags/tag1320.xml"/><Relationship Id="rId151" Type="http://schemas.openxmlformats.org/officeDocument/2006/relationships/tags" Target="../tags/tag1321.xml"/><Relationship Id="rId152" Type="http://schemas.openxmlformats.org/officeDocument/2006/relationships/tags" Target="../tags/tag1322.xml"/><Relationship Id="rId153" Type="http://schemas.openxmlformats.org/officeDocument/2006/relationships/tags" Target="../tags/tag1323.xml"/><Relationship Id="rId154" Type="http://schemas.openxmlformats.org/officeDocument/2006/relationships/tags" Target="../tags/tag1324.xml"/><Relationship Id="rId155" Type="http://schemas.openxmlformats.org/officeDocument/2006/relationships/tags" Target="../tags/tag1325.xml"/><Relationship Id="rId156" Type="http://schemas.openxmlformats.org/officeDocument/2006/relationships/tags" Target="../tags/tag1326.xml"/><Relationship Id="rId157" Type="http://schemas.openxmlformats.org/officeDocument/2006/relationships/tags" Target="../tags/tag1327.xml"/><Relationship Id="rId158" Type="http://schemas.openxmlformats.org/officeDocument/2006/relationships/tags" Target="../tags/tag1328.xml"/><Relationship Id="rId159" Type="http://schemas.openxmlformats.org/officeDocument/2006/relationships/tags" Target="../tags/tag1329.xml"/><Relationship Id="rId210" Type="http://schemas.openxmlformats.org/officeDocument/2006/relationships/tags" Target="../tags/tag1380.xml"/><Relationship Id="rId211" Type="http://schemas.openxmlformats.org/officeDocument/2006/relationships/tags" Target="../tags/tag1381.xml"/><Relationship Id="rId212" Type="http://schemas.openxmlformats.org/officeDocument/2006/relationships/tags" Target="../tags/tag1382.xml"/><Relationship Id="rId213" Type="http://schemas.openxmlformats.org/officeDocument/2006/relationships/tags" Target="../tags/tag1383.xml"/><Relationship Id="rId214" Type="http://schemas.openxmlformats.org/officeDocument/2006/relationships/tags" Target="../tags/tag1384.xml"/><Relationship Id="rId215" Type="http://schemas.openxmlformats.org/officeDocument/2006/relationships/tags" Target="../tags/tag1385.xml"/><Relationship Id="rId216" Type="http://schemas.openxmlformats.org/officeDocument/2006/relationships/tags" Target="../tags/tag1386.xml"/><Relationship Id="rId217" Type="http://schemas.openxmlformats.org/officeDocument/2006/relationships/tags" Target="../tags/tag1387.xml"/><Relationship Id="rId218" Type="http://schemas.openxmlformats.org/officeDocument/2006/relationships/tags" Target="../tags/tag1388.xml"/><Relationship Id="rId219" Type="http://schemas.openxmlformats.org/officeDocument/2006/relationships/tags" Target="../tags/tag1389.xml"/><Relationship Id="rId380" Type="http://schemas.openxmlformats.org/officeDocument/2006/relationships/tags" Target="../tags/tag1550.xml"/><Relationship Id="rId381" Type="http://schemas.openxmlformats.org/officeDocument/2006/relationships/tags" Target="../tags/tag1551.xml"/><Relationship Id="rId382" Type="http://schemas.openxmlformats.org/officeDocument/2006/relationships/tags" Target="../tags/tag1552.xml"/><Relationship Id="rId383" Type="http://schemas.openxmlformats.org/officeDocument/2006/relationships/tags" Target="../tags/tag1553.xml"/><Relationship Id="rId384" Type="http://schemas.openxmlformats.org/officeDocument/2006/relationships/tags" Target="../tags/tag1554.xml"/><Relationship Id="rId385" Type="http://schemas.openxmlformats.org/officeDocument/2006/relationships/tags" Target="../tags/tag1555.xml"/><Relationship Id="rId386" Type="http://schemas.openxmlformats.org/officeDocument/2006/relationships/tags" Target="../tags/tag1556.xml"/><Relationship Id="rId387" Type="http://schemas.openxmlformats.org/officeDocument/2006/relationships/tags" Target="../tags/tag1557.xml"/><Relationship Id="rId388" Type="http://schemas.openxmlformats.org/officeDocument/2006/relationships/tags" Target="../tags/tag1558.xml"/><Relationship Id="rId389" Type="http://schemas.openxmlformats.org/officeDocument/2006/relationships/tags" Target="../tags/tag1559.xml"/><Relationship Id="rId440" Type="http://schemas.openxmlformats.org/officeDocument/2006/relationships/tags" Target="../tags/tag1610.xml"/><Relationship Id="rId441" Type="http://schemas.openxmlformats.org/officeDocument/2006/relationships/tags" Target="../tags/tag1611.xml"/><Relationship Id="rId442" Type="http://schemas.openxmlformats.org/officeDocument/2006/relationships/tags" Target="../tags/tag1612.xml"/><Relationship Id="rId443" Type="http://schemas.openxmlformats.org/officeDocument/2006/relationships/tags" Target="../tags/tag1613.xml"/><Relationship Id="rId444" Type="http://schemas.openxmlformats.org/officeDocument/2006/relationships/tags" Target="../tags/tag1614.xml"/><Relationship Id="rId445" Type="http://schemas.openxmlformats.org/officeDocument/2006/relationships/tags" Target="../tags/tag1615.xml"/><Relationship Id="rId446" Type="http://schemas.openxmlformats.org/officeDocument/2006/relationships/tags" Target="../tags/tag1616.xml"/><Relationship Id="rId447" Type="http://schemas.openxmlformats.org/officeDocument/2006/relationships/tags" Target="../tags/tag1617.xml"/><Relationship Id="rId448" Type="http://schemas.openxmlformats.org/officeDocument/2006/relationships/tags" Target="../tags/tag1618.xml"/><Relationship Id="rId449" Type="http://schemas.openxmlformats.org/officeDocument/2006/relationships/tags" Target="../tags/tag1619.xml"/><Relationship Id="rId500" Type="http://schemas.openxmlformats.org/officeDocument/2006/relationships/tags" Target="../tags/tag1670.xml"/><Relationship Id="rId501" Type="http://schemas.openxmlformats.org/officeDocument/2006/relationships/tags" Target="../tags/tag1671.xml"/><Relationship Id="rId502" Type="http://schemas.openxmlformats.org/officeDocument/2006/relationships/tags" Target="../tags/tag1672.xml"/><Relationship Id="rId10" Type="http://schemas.openxmlformats.org/officeDocument/2006/relationships/tags" Target="../tags/tag1180.xml"/><Relationship Id="rId11" Type="http://schemas.openxmlformats.org/officeDocument/2006/relationships/tags" Target="../tags/tag1181.xml"/><Relationship Id="rId12" Type="http://schemas.openxmlformats.org/officeDocument/2006/relationships/tags" Target="../tags/tag1182.xml"/><Relationship Id="rId13" Type="http://schemas.openxmlformats.org/officeDocument/2006/relationships/tags" Target="../tags/tag1183.xml"/><Relationship Id="rId14" Type="http://schemas.openxmlformats.org/officeDocument/2006/relationships/tags" Target="../tags/tag1184.xml"/><Relationship Id="rId15" Type="http://schemas.openxmlformats.org/officeDocument/2006/relationships/tags" Target="../tags/tag1185.xml"/><Relationship Id="rId16" Type="http://schemas.openxmlformats.org/officeDocument/2006/relationships/tags" Target="../tags/tag1186.xml"/><Relationship Id="rId17" Type="http://schemas.openxmlformats.org/officeDocument/2006/relationships/tags" Target="../tags/tag1187.xml"/><Relationship Id="rId18" Type="http://schemas.openxmlformats.org/officeDocument/2006/relationships/tags" Target="../tags/tag1188.xml"/><Relationship Id="rId19" Type="http://schemas.openxmlformats.org/officeDocument/2006/relationships/tags" Target="../tags/tag1189.xml"/><Relationship Id="rId503" Type="http://schemas.openxmlformats.org/officeDocument/2006/relationships/tags" Target="../tags/tag1673.xml"/><Relationship Id="rId504" Type="http://schemas.openxmlformats.org/officeDocument/2006/relationships/tags" Target="../tags/tag1674.xml"/><Relationship Id="rId505" Type="http://schemas.openxmlformats.org/officeDocument/2006/relationships/tags" Target="../tags/tag1675.xml"/><Relationship Id="rId506" Type="http://schemas.openxmlformats.org/officeDocument/2006/relationships/tags" Target="../tags/tag1676.xml"/><Relationship Id="rId507" Type="http://schemas.openxmlformats.org/officeDocument/2006/relationships/tags" Target="../tags/tag1677.xml"/><Relationship Id="rId508" Type="http://schemas.openxmlformats.org/officeDocument/2006/relationships/tags" Target="../tags/tag1678.xml"/><Relationship Id="rId509" Type="http://schemas.openxmlformats.org/officeDocument/2006/relationships/tags" Target="../tags/tag1679.xml"/><Relationship Id="rId160" Type="http://schemas.openxmlformats.org/officeDocument/2006/relationships/tags" Target="../tags/tag1330.xml"/><Relationship Id="rId161" Type="http://schemas.openxmlformats.org/officeDocument/2006/relationships/tags" Target="../tags/tag1331.xml"/><Relationship Id="rId162" Type="http://schemas.openxmlformats.org/officeDocument/2006/relationships/tags" Target="../tags/tag1332.xml"/><Relationship Id="rId163" Type="http://schemas.openxmlformats.org/officeDocument/2006/relationships/tags" Target="../tags/tag1333.xml"/><Relationship Id="rId164" Type="http://schemas.openxmlformats.org/officeDocument/2006/relationships/tags" Target="../tags/tag1334.xml"/><Relationship Id="rId165" Type="http://schemas.openxmlformats.org/officeDocument/2006/relationships/tags" Target="../tags/tag1335.xml"/><Relationship Id="rId166" Type="http://schemas.openxmlformats.org/officeDocument/2006/relationships/tags" Target="../tags/tag1336.xml"/><Relationship Id="rId167" Type="http://schemas.openxmlformats.org/officeDocument/2006/relationships/tags" Target="../tags/tag1337.xml"/><Relationship Id="rId168" Type="http://schemas.openxmlformats.org/officeDocument/2006/relationships/tags" Target="../tags/tag1338.xml"/><Relationship Id="rId169" Type="http://schemas.openxmlformats.org/officeDocument/2006/relationships/tags" Target="../tags/tag1339.xml"/><Relationship Id="rId220" Type="http://schemas.openxmlformats.org/officeDocument/2006/relationships/tags" Target="../tags/tag1390.xml"/><Relationship Id="rId221" Type="http://schemas.openxmlformats.org/officeDocument/2006/relationships/tags" Target="../tags/tag1391.xml"/><Relationship Id="rId222" Type="http://schemas.openxmlformats.org/officeDocument/2006/relationships/tags" Target="../tags/tag1392.xml"/><Relationship Id="rId223" Type="http://schemas.openxmlformats.org/officeDocument/2006/relationships/tags" Target="../tags/tag1393.xml"/><Relationship Id="rId224" Type="http://schemas.openxmlformats.org/officeDocument/2006/relationships/tags" Target="../tags/tag1394.xml"/><Relationship Id="rId225" Type="http://schemas.openxmlformats.org/officeDocument/2006/relationships/tags" Target="../tags/tag1395.xml"/><Relationship Id="rId226" Type="http://schemas.openxmlformats.org/officeDocument/2006/relationships/tags" Target="../tags/tag1396.xml"/><Relationship Id="rId227" Type="http://schemas.openxmlformats.org/officeDocument/2006/relationships/tags" Target="../tags/tag1397.xml"/><Relationship Id="rId228" Type="http://schemas.openxmlformats.org/officeDocument/2006/relationships/tags" Target="../tags/tag1398.xml"/><Relationship Id="rId229" Type="http://schemas.openxmlformats.org/officeDocument/2006/relationships/tags" Target="../tags/tag1399.xml"/><Relationship Id="rId390" Type="http://schemas.openxmlformats.org/officeDocument/2006/relationships/tags" Target="../tags/tag1560.xml"/><Relationship Id="rId391" Type="http://schemas.openxmlformats.org/officeDocument/2006/relationships/tags" Target="../tags/tag1561.xml"/><Relationship Id="rId392" Type="http://schemas.openxmlformats.org/officeDocument/2006/relationships/tags" Target="../tags/tag1562.xml"/><Relationship Id="rId393" Type="http://schemas.openxmlformats.org/officeDocument/2006/relationships/tags" Target="../tags/tag1563.xml"/><Relationship Id="rId394" Type="http://schemas.openxmlformats.org/officeDocument/2006/relationships/tags" Target="../tags/tag1564.xml"/><Relationship Id="rId395" Type="http://schemas.openxmlformats.org/officeDocument/2006/relationships/tags" Target="../tags/tag1565.xml"/><Relationship Id="rId396" Type="http://schemas.openxmlformats.org/officeDocument/2006/relationships/tags" Target="../tags/tag1566.xml"/><Relationship Id="rId397" Type="http://schemas.openxmlformats.org/officeDocument/2006/relationships/tags" Target="../tags/tag1567.xml"/><Relationship Id="rId398" Type="http://schemas.openxmlformats.org/officeDocument/2006/relationships/tags" Target="../tags/tag1568.xml"/><Relationship Id="rId399" Type="http://schemas.openxmlformats.org/officeDocument/2006/relationships/tags" Target="../tags/tag1569.xml"/><Relationship Id="rId450" Type="http://schemas.openxmlformats.org/officeDocument/2006/relationships/tags" Target="../tags/tag1620.xml"/><Relationship Id="rId451" Type="http://schemas.openxmlformats.org/officeDocument/2006/relationships/tags" Target="../tags/tag1621.xml"/><Relationship Id="rId452" Type="http://schemas.openxmlformats.org/officeDocument/2006/relationships/tags" Target="../tags/tag1622.xml"/><Relationship Id="rId453" Type="http://schemas.openxmlformats.org/officeDocument/2006/relationships/tags" Target="../tags/tag1623.xml"/><Relationship Id="rId454" Type="http://schemas.openxmlformats.org/officeDocument/2006/relationships/tags" Target="../tags/tag1624.xml"/><Relationship Id="rId455" Type="http://schemas.openxmlformats.org/officeDocument/2006/relationships/tags" Target="../tags/tag1625.xml"/><Relationship Id="rId456" Type="http://schemas.openxmlformats.org/officeDocument/2006/relationships/tags" Target="../tags/tag1626.xml"/><Relationship Id="rId457" Type="http://schemas.openxmlformats.org/officeDocument/2006/relationships/tags" Target="../tags/tag1627.xml"/><Relationship Id="rId458" Type="http://schemas.openxmlformats.org/officeDocument/2006/relationships/tags" Target="../tags/tag1628.xml"/></Relationships>
</file>

<file path=ppt/slides/_rels/slide12.xml.rels><?xml version="1.0" encoding="UTF-8" standalone="yes"?>
<Relationships xmlns="http://schemas.openxmlformats.org/package/2006/relationships"><Relationship Id="rId11" Type="http://schemas.openxmlformats.org/officeDocument/2006/relationships/slideLayout" Target="../slideLayouts/slideLayout7.xml"/><Relationship Id="rId12" Type="http://schemas.openxmlformats.org/officeDocument/2006/relationships/image" Target="../media/image16.png"/><Relationship Id="rId13" Type="http://schemas.openxmlformats.org/officeDocument/2006/relationships/image" Target="../media/image17.png"/><Relationship Id="rId14" Type="http://schemas.openxmlformats.org/officeDocument/2006/relationships/image" Target="../media/image18.png"/><Relationship Id="rId1" Type="http://schemas.openxmlformats.org/officeDocument/2006/relationships/tags" Target="../tags/tag1699.xml"/><Relationship Id="rId2" Type="http://schemas.openxmlformats.org/officeDocument/2006/relationships/tags" Target="../tags/tag1700.xml"/><Relationship Id="rId3" Type="http://schemas.openxmlformats.org/officeDocument/2006/relationships/tags" Target="../tags/tag1701.xml"/><Relationship Id="rId4" Type="http://schemas.openxmlformats.org/officeDocument/2006/relationships/tags" Target="../tags/tag1702.xml"/><Relationship Id="rId5" Type="http://schemas.openxmlformats.org/officeDocument/2006/relationships/tags" Target="../tags/tag1703.xml"/><Relationship Id="rId6" Type="http://schemas.openxmlformats.org/officeDocument/2006/relationships/tags" Target="../tags/tag1704.xml"/><Relationship Id="rId7" Type="http://schemas.openxmlformats.org/officeDocument/2006/relationships/tags" Target="../tags/tag1705.xml"/><Relationship Id="rId8" Type="http://schemas.openxmlformats.org/officeDocument/2006/relationships/tags" Target="../tags/tag1706.xml"/><Relationship Id="rId9" Type="http://schemas.openxmlformats.org/officeDocument/2006/relationships/tags" Target="../tags/tag1707.xml"/><Relationship Id="rId10" Type="http://schemas.openxmlformats.org/officeDocument/2006/relationships/tags" Target="../tags/tag1708.xml"/></Relationships>
</file>

<file path=ppt/slides/_rels/slide13.xml.rels><?xml version="1.0" encoding="UTF-8" standalone="yes"?>
<Relationships xmlns="http://schemas.openxmlformats.org/package/2006/relationships"><Relationship Id="rId3" Type="http://schemas.openxmlformats.org/officeDocument/2006/relationships/tags" Target="../tags/tag1711.xml"/><Relationship Id="rId4" Type="http://schemas.openxmlformats.org/officeDocument/2006/relationships/tags" Target="../tags/tag1712.xml"/><Relationship Id="rId5" Type="http://schemas.openxmlformats.org/officeDocument/2006/relationships/tags" Target="../tags/tag1713.xml"/><Relationship Id="rId6" Type="http://schemas.openxmlformats.org/officeDocument/2006/relationships/tags" Target="../tags/tag1714.xml"/><Relationship Id="rId7" Type="http://schemas.openxmlformats.org/officeDocument/2006/relationships/tags" Target="../tags/tag1715.xml"/><Relationship Id="rId8" Type="http://schemas.openxmlformats.org/officeDocument/2006/relationships/tags" Target="../tags/tag1716.xml"/><Relationship Id="rId9" Type="http://schemas.openxmlformats.org/officeDocument/2006/relationships/slideLayout" Target="../slideLayouts/slideLayout7.xml"/><Relationship Id="rId10" Type="http://schemas.openxmlformats.org/officeDocument/2006/relationships/image" Target="../media/image19.png"/><Relationship Id="rId1" Type="http://schemas.openxmlformats.org/officeDocument/2006/relationships/tags" Target="../tags/tag1709.xml"/><Relationship Id="rId2" Type="http://schemas.openxmlformats.org/officeDocument/2006/relationships/tags" Target="../tags/tag1710.xml"/></Relationships>
</file>

<file path=ppt/slides/_rels/slide14.xml.rels><?xml version="1.0" encoding="UTF-8" standalone="yes"?>
<Relationships xmlns="http://schemas.openxmlformats.org/package/2006/relationships"><Relationship Id="rId9" Type="http://schemas.openxmlformats.org/officeDocument/2006/relationships/tags" Target="../tags/tag1725.xml"/><Relationship Id="rId20" Type="http://schemas.openxmlformats.org/officeDocument/2006/relationships/tags" Target="../tags/tag1736.xml"/><Relationship Id="rId21" Type="http://schemas.openxmlformats.org/officeDocument/2006/relationships/tags" Target="../tags/tag1737.xml"/><Relationship Id="rId22" Type="http://schemas.openxmlformats.org/officeDocument/2006/relationships/tags" Target="../tags/tag1738.xml"/><Relationship Id="rId23" Type="http://schemas.openxmlformats.org/officeDocument/2006/relationships/tags" Target="../tags/tag1739.xml"/><Relationship Id="rId24" Type="http://schemas.openxmlformats.org/officeDocument/2006/relationships/tags" Target="../tags/tag1740.xml"/><Relationship Id="rId25" Type="http://schemas.openxmlformats.org/officeDocument/2006/relationships/tags" Target="../tags/tag1741.xml"/><Relationship Id="rId26" Type="http://schemas.openxmlformats.org/officeDocument/2006/relationships/tags" Target="../tags/tag1742.xml"/><Relationship Id="rId27" Type="http://schemas.openxmlformats.org/officeDocument/2006/relationships/slideLayout" Target="../slideLayouts/slideLayout7.xml"/><Relationship Id="rId28" Type="http://schemas.openxmlformats.org/officeDocument/2006/relationships/notesSlide" Target="../notesSlides/notesSlide6.xml"/><Relationship Id="rId29" Type="http://schemas.openxmlformats.org/officeDocument/2006/relationships/image" Target="../media/image20.png"/><Relationship Id="rId30" Type="http://schemas.openxmlformats.org/officeDocument/2006/relationships/image" Target="../media/image21.png"/><Relationship Id="rId10" Type="http://schemas.openxmlformats.org/officeDocument/2006/relationships/tags" Target="../tags/tag1726.xml"/><Relationship Id="rId11" Type="http://schemas.openxmlformats.org/officeDocument/2006/relationships/tags" Target="../tags/tag1727.xml"/><Relationship Id="rId12" Type="http://schemas.openxmlformats.org/officeDocument/2006/relationships/tags" Target="../tags/tag1728.xml"/><Relationship Id="rId13" Type="http://schemas.openxmlformats.org/officeDocument/2006/relationships/tags" Target="../tags/tag1729.xml"/><Relationship Id="rId14" Type="http://schemas.openxmlformats.org/officeDocument/2006/relationships/tags" Target="../tags/tag1730.xml"/><Relationship Id="rId15" Type="http://schemas.openxmlformats.org/officeDocument/2006/relationships/tags" Target="../tags/tag1731.xml"/><Relationship Id="rId16" Type="http://schemas.openxmlformats.org/officeDocument/2006/relationships/tags" Target="../tags/tag1732.xml"/><Relationship Id="rId17" Type="http://schemas.openxmlformats.org/officeDocument/2006/relationships/tags" Target="../tags/tag1733.xml"/><Relationship Id="rId18" Type="http://schemas.openxmlformats.org/officeDocument/2006/relationships/tags" Target="../tags/tag1734.xml"/><Relationship Id="rId19" Type="http://schemas.openxmlformats.org/officeDocument/2006/relationships/tags" Target="../tags/tag1735.xml"/><Relationship Id="rId1" Type="http://schemas.openxmlformats.org/officeDocument/2006/relationships/tags" Target="../tags/tag1717.xml"/><Relationship Id="rId2" Type="http://schemas.openxmlformats.org/officeDocument/2006/relationships/tags" Target="../tags/tag1718.xml"/><Relationship Id="rId3" Type="http://schemas.openxmlformats.org/officeDocument/2006/relationships/tags" Target="../tags/tag1719.xml"/><Relationship Id="rId4" Type="http://schemas.openxmlformats.org/officeDocument/2006/relationships/tags" Target="../tags/tag1720.xml"/><Relationship Id="rId5" Type="http://schemas.openxmlformats.org/officeDocument/2006/relationships/tags" Target="../tags/tag1721.xml"/><Relationship Id="rId6" Type="http://schemas.openxmlformats.org/officeDocument/2006/relationships/tags" Target="../tags/tag1722.xml"/><Relationship Id="rId7" Type="http://schemas.openxmlformats.org/officeDocument/2006/relationships/tags" Target="../tags/tag1723.xml"/><Relationship Id="rId8" Type="http://schemas.openxmlformats.org/officeDocument/2006/relationships/tags" Target="../tags/tag1724.xml"/></Relationships>
</file>

<file path=ppt/slides/_rels/slide15.xml.rels><?xml version="1.0" encoding="UTF-8" standalone="yes"?>
<Relationships xmlns="http://schemas.openxmlformats.org/package/2006/relationships"><Relationship Id="rId9" Type="http://schemas.openxmlformats.org/officeDocument/2006/relationships/tags" Target="../tags/tag1751.xml"/><Relationship Id="rId20" Type="http://schemas.openxmlformats.org/officeDocument/2006/relationships/tags" Target="../tags/tag1762.xml"/><Relationship Id="rId21" Type="http://schemas.openxmlformats.org/officeDocument/2006/relationships/tags" Target="../tags/tag1763.xml"/><Relationship Id="rId22" Type="http://schemas.openxmlformats.org/officeDocument/2006/relationships/tags" Target="../tags/tag1764.xml"/><Relationship Id="rId23" Type="http://schemas.openxmlformats.org/officeDocument/2006/relationships/tags" Target="../tags/tag1765.xml"/><Relationship Id="rId24" Type="http://schemas.openxmlformats.org/officeDocument/2006/relationships/tags" Target="../tags/tag1766.xml"/><Relationship Id="rId25" Type="http://schemas.openxmlformats.org/officeDocument/2006/relationships/slideLayout" Target="../slideLayouts/slideLayout7.xml"/><Relationship Id="rId26" Type="http://schemas.openxmlformats.org/officeDocument/2006/relationships/notesSlide" Target="../notesSlides/notesSlide7.xml"/><Relationship Id="rId27" Type="http://schemas.openxmlformats.org/officeDocument/2006/relationships/image" Target="../media/image20.png"/><Relationship Id="rId28" Type="http://schemas.openxmlformats.org/officeDocument/2006/relationships/image" Target="../media/image21.png"/><Relationship Id="rId10" Type="http://schemas.openxmlformats.org/officeDocument/2006/relationships/tags" Target="../tags/tag1752.xml"/><Relationship Id="rId11" Type="http://schemas.openxmlformats.org/officeDocument/2006/relationships/tags" Target="../tags/tag1753.xml"/><Relationship Id="rId12" Type="http://schemas.openxmlformats.org/officeDocument/2006/relationships/tags" Target="../tags/tag1754.xml"/><Relationship Id="rId13" Type="http://schemas.openxmlformats.org/officeDocument/2006/relationships/tags" Target="../tags/tag1755.xml"/><Relationship Id="rId14" Type="http://schemas.openxmlformats.org/officeDocument/2006/relationships/tags" Target="../tags/tag1756.xml"/><Relationship Id="rId15" Type="http://schemas.openxmlformats.org/officeDocument/2006/relationships/tags" Target="../tags/tag1757.xml"/><Relationship Id="rId16" Type="http://schemas.openxmlformats.org/officeDocument/2006/relationships/tags" Target="../tags/tag1758.xml"/><Relationship Id="rId17" Type="http://schemas.openxmlformats.org/officeDocument/2006/relationships/tags" Target="../tags/tag1759.xml"/><Relationship Id="rId18" Type="http://schemas.openxmlformats.org/officeDocument/2006/relationships/tags" Target="../tags/tag1760.xml"/><Relationship Id="rId19" Type="http://schemas.openxmlformats.org/officeDocument/2006/relationships/tags" Target="../tags/tag1761.xml"/><Relationship Id="rId1" Type="http://schemas.openxmlformats.org/officeDocument/2006/relationships/tags" Target="../tags/tag1743.xml"/><Relationship Id="rId2" Type="http://schemas.openxmlformats.org/officeDocument/2006/relationships/tags" Target="../tags/tag1744.xml"/><Relationship Id="rId3" Type="http://schemas.openxmlformats.org/officeDocument/2006/relationships/tags" Target="../tags/tag1745.xml"/><Relationship Id="rId4" Type="http://schemas.openxmlformats.org/officeDocument/2006/relationships/tags" Target="../tags/tag1746.xml"/><Relationship Id="rId5" Type="http://schemas.openxmlformats.org/officeDocument/2006/relationships/tags" Target="../tags/tag1747.xml"/><Relationship Id="rId6" Type="http://schemas.openxmlformats.org/officeDocument/2006/relationships/tags" Target="../tags/tag1748.xml"/><Relationship Id="rId7" Type="http://schemas.openxmlformats.org/officeDocument/2006/relationships/tags" Target="../tags/tag1749.xml"/><Relationship Id="rId8" Type="http://schemas.openxmlformats.org/officeDocument/2006/relationships/tags" Target="../tags/tag1750.xml"/></Relationships>
</file>

<file path=ppt/slides/_rels/slide16.xml.rels><?xml version="1.0" encoding="UTF-8" standalone="yes"?>
<Relationships xmlns="http://schemas.openxmlformats.org/package/2006/relationships"><Relationship Id="rId9" Type="http://schemas.openxmlformats.org/officeDocument/2006/relationships/tags" Target="../tags/tag1775.xml"/><Relationship Id="rId20" Type="http://schemas.openxmlformats.org/officeDocument/2006/relationships/tags" Target="../tags/tag1786.xml"/><Relationship Id="rId21" Type="http://schemas.openxmlformats.org/officeDocument/2006/relationships/tags" Target="../tags/tag1787.xml"/><Relationship Id="rId22" Type="http://schemas.openxmlformats.org/officeDocument/2006/relationships/tags" Target="../tags/tag1788.xml"/><Relationship Id="rId23" Type="http://schemas.openxmlformats.org/officeDocument/2006/relationships/tags" Target="../tags/tag1789.xml"/><Relationship Id="rId24" Type="http://schemas.openxmlformats.org/officeDocument/2006/relationships/slideLayout" Target="../slideLayouts/slideLayout7.xml"/><Relationship Id="rId25" Type="http://schemas.openxmlformats.org/officeDocument/2006/relationships/notesSlide" Target="../notesSlides/notesSlide8.xml"/><Relationship Id="rId26" Type="http://schemas.openxmlformats.org/officeDocument/2006/relationships/image" Target="../media/image20.png"/><Relationship Id="rId27" Type="http://schemas.openxmlformats.org/officeDocument/2006/relationships/image" Target="../media/image21.png"/><Relationship Id="rId28" Type="http://schemas.openxmlformats.org/officeDocument/2006/relationships/image" Target="../media/image22.wmf"/><Relationship Id="rId10" Type="http://schemas.openxmlformats.org/officeDocument/2006/relationships/tags" Target="../tags/tag1776.xml"/><Relationship Id="rId11" Type="http://schemas.openxmlformats.org/officeDocument/2006/relationships/tags" Target="../tags/tag1777.xml"/><Relationship Id="rId12" Type="http://schemas.openxmlformats.org/officeDocument/2006/relationships/tags" Target="../tags/tag1778.xml"/><Relationship Id="rId13" Type="http://schemas.openxmlformats.org/officeDocument/2006/relationships/tags" Target="../tags/tag1779.xml"/><Relationship Id="rId14" Type="http://schemas.openxmlformats.org/officeDocument/2006/relationships/tags" Target="../tags/tag1780.xml"/><Relationship Id="rId15" Type="http://schemas.openxmlformats.org/officeDocument/2006/relationships/tags" Target="../tags/tag1781.xml"/><Relationship Id="rId16" Type="http://schemas.openxmlformats.org/officeDocument/2006/relationships/tags" Target="../tags/tag1782.xml"/><Relationship Id="rId17" Type="http://schemas.openxmlformats.org/officeDocument/2006/relationships/tags" Target="../tags/tag1783.xml"/><Relationship Id="rId18" Type="http://schemas.openxmlformats.org/officeDocument/2006/relationships/tags" Target="../tags/tag1784.xml"/><Relationship Id="rId19" Type="http://schemas.openxmlformats.org/officeDocument/2006/relationships/tags" Target="../tags/tag1785.xml"/><Relationship Id="rId1" Type="http://schemas.openxmlformats.org/officeDocument/2006/relationships/tags" Target="../tags/tag1767.xml"/><Relationship Id="rId2" Type="http://schemas.openxmlformats.org/officeDocument/2006/relationships/tags" Target="../tags/tag1768.xml"/><Relationship Id="rId3" Type="http://schemas.openxmlformats.org/officeDocument/2006/relationships/tags" Target="../tags/tag1769.xml"/><Relationship Id="rId4" Type="http://schemas.openxmlformats.org/officeDocument/2006/relationships/tags" Target="../tags/tag1770.xml"/><Relationship Id="rId5" Type="http://schemas.openxmlformats.org/officeDocument/2006/relationships/tags" Target="../tags/tag1771.xml"/><Relationship Id="rId6" Type="http://schemas.openxmlformats.org/officeDocument/2006/relationships/tags" Target="../tags/tag1772.xml"/><Relationship Id="rId7" Type="http://schemas.openxmlformats.org/officeDocument/2006/relationships/tags" Target="../tags/tag1773.xml"/><Relationship Id="rId8" Type="http://schemas.openxmlformats.org/officeDocument/2006/relationships/tags" Target="../tags/tag1774.xml"/></Relationships>
</file>

<file path=ppt/slides/_rels/slide17.xml.rels><?xml version="1.0" encoding="UTF-8" standalone="yes"?>
<Relationships xmlns="http://schemas.openxmlformats.org/package/2006/relationships"><Relationship Id="rId9" Type="http://schemas.openxmlformats.org/officeDocument/2006/relationships/tags" Target="../tags/tag1798.xml"/><Relationship Id="rId20" Type="http://schemas.openxmlformats.org/officeDocument/2006/relationships/tags" Target="../tags/tag1809.xml"/><Relationship Id="rId21" Type="http://schemas.openxmlformats.org/officeDocument/2006/relationships/slideLayout" Target="../slideLayouts/slideLayout7.xml"/><Relationship Id="rId22" Type="http://schemas.openxmlformats.org/officeDocument/2006/relationships/image" Target="../media/image23.emf"/><Relationship Id="rId23" Type="http://schemas.openxmlformats.org/officeDocument/2006/relationships/image" Target="../media/image22.wmf"/><Relationship Id="rId10" Type="http://schemas.openxmlformats.org/officeDocument/2006/relationships/tags" Target="../tags/tag1799.xml"/><Relationship Id="rId11" Type="http://schemas.openxmlformats.org/officeDocument/2006/relationships/tags" Target="../tags/tag1800.xml"/><Relationship Id="rId12" Type="http://schemas.openxmlformats.org/officeDocument/2006/relationships/tags" Target="../tags/tag1801.xml"/><Relationship Id="rId13" Type="http://schemas.openxmlformats.org/officeDocument/2006/relationships/tags" Target="../tags/tag1802.xml"/><Relationship Id="rId14" Type="http://schemas.openxmlformats.org/officeDocument/2006/relationships/tags" Target="../tags/tag1803.xml"/><Relationship Id="rId15" Type="http://schemas.openxmlformats.org/officeDocument/2006/relationships/tags" Target="../tags/tag1804.xml"/><Relationship Id="rId16" Type="http://schemas.openxmlformats.org/officeDocument/2006/relationships/tags" Target="../tags/tag1805.xml"/><Relationship Id="rId17" Type="http://schemas.openxmlformats.org/officeDocument/2006/relationships/tags" Target="../tags/tag1806.xml"/><Relationship Id="rId18" Type="http://schemas.openxmlformats.org/officeDocument/2006/relationships/tags" Target="../tags/tag1807.xml"/><Relationship Id="rId19" Type="http://schemas.openxmlformats.org/officeDocument/2006/relationships/tags" Target="../tags/tag1808.xml"/><Relationship Id="rId1" Type="http://schemas.openxmlformats.org/officeDocument/2006/relationships/tags" Target="../tags/tag1790.xml"/><Relationship Id="rId2" Type="http://schemas.openxmlformats.org/officeDocument/2006/relationships/tags" Target="../tags/tag1791.xml"/><Relationship Id="rId3" Type="http://schemas.openxmlformats.org/officeDocument/2006/relationships/tags" Target="../tags/tag1792.xml"/><Relationship Id="rId4" Type="http://schemas.openxmlformats.org/officeDocument/2006/relationships/tags" Target="../tags/tag1793.xml"/><Relationship Id="rId5" Type="http://schemas.openxmlformats.org/officeDocument/2006/relationships/tags" Target="../tags/tag1794.xml"/><Relationship Id="rId6" Type="http://schemas.openxmlformats.org/officeDocument/2006/relationships/tags" Target="../tags/tag1795.xml"/><Relationship Id="rId7" Type="http://schemas.openxmlformats.org/officeDocument/2006/relationships/tags" Target="../tags/tag1796.xml"/><Relationship Id="rId8" Type="http://schemas.openxmlformats.org/officeDocument/2006/relationships/tags" Target="../tags/tag1797.xml"/></Relationships>
</file>

<file path=ppt/slides/_rels/slide18.xml.rels><?xml version="1.0" encoding="UTF-8" standalone="yes"?>
<Relationships xmlns="http://schemas.openxmlformats.org/package/2006/relationships"><Relationship Id="rId9" Type="http://schemas.openxmlformats.org/officeDocument/2006/relationships/tags" Target="../tags/tag1818.xml"/><Relationship Id="rId20" Type="http://schemas.openxmlformats.org/officeDocument/2006/relationships/tags" Target="../tags/tag1829.xml"/><Relationship Id="rId21" Type="http://schemas.openxmlformats.org/officeDocument/2006/relationships/tags" Target="../tags/tag1830.xml"/><Relationship Id="rId22" Type="http://schemas.openxmlformats.org/officeDocument/2006/relationships/tags" Target="../tags/tag1831.xml"/><Relationship Id="rId23" Type="http://schemas.openxmlformats.org/officeDocument/2006/relationships/slideLayout" Target="../slideLayouts/slideLayout7.xml"/><Relationship Id="rId24" Type="http://schemas.openxmlformats.org/officeDocument/2006/relationships/notesSlide" Target="../notesSlides/notesSlide9.xml"/><Relationship Id="rId25" Type="http://schemas.openxmlformats.org/officeDocument/2006/relationships/image" Target="../media/image24.jpeg"/><Relationship Id="rId10" Type="http://schemas.openxmlformats.org/officeDocument/2006/relationships/tags" Target="../tags/tag1819.xml"/><Relationship Id="rId11" Type="http://schemas.openxmlformats.org/officeDocument/2006/relationships/tags" Target="../tags/tag1820.xml"/><Relationship Id="rId12" Type="http://schemas.openxmlformats.org/officeDocument/2006/relationships/tags" Target="../tags/tag1821.xml"/><Relationship Id="rId13" Type="http://schemas.openxmlformats.org/officeDocument/2006/relationships/tags" Target="../tags/tag1822.xml"/><Relationship Id="rId14" Type="http://schemas.openxmlformats.org/officeDocument/2006/relationships/tags" Target="../tags/tag1823.xml"/><Relationship Id="rId15" Type="http://schemas.openxmlformats.org/officeDocument/2006/relationships/tags" Target="../tags/tag1824.xml"/><Relationship Id="rId16" Type="http://schemas.openxmlformats.org/officeDocument/2006/relationships/tags" Target="../tags/tag1825.xml"/><Relationship Id="rId17" Type="http://schemas.openxmlformats.org/officeDocument/2006/relationships/tags" Target="../tags/tag1826.xml"/><Relationship Id="rId18" Type="http://schemas.openxmlformats.org/officeDocument/2006/relationships/tags" Target="../tags/tag1827.xml"/><Relationship Id="rId19" Type="http://schemas.openxmlformats.org/officeDocument/2006/relationships/tags" Target="../tags/tag1828.xml"/><Relationship Id="rId1" Type="http://schemas.openxmlformats.org/officeDocument/2006/relationships/tags" Target="../tags/tag1810.xml"/><Relationship Id="rId2" Type="http://schemas.openxmlformats.org/officeDocument/2006/relationships/tags" Target="../tags/tag1811.xml"/><Relationship Id="rId3" Type="http://schemas.openxmlformats.org/officeDocument/2006/relationships/tags" Target="../tags/tag1812.xml"/><Relationship Id="rId4" Type="http://schemas.openxmlformats.org/officeDocument/2006/relationships/tags" Target="../tags/tag1813.xml"/><Relationship Id="rId5" Type="http://schemas.openxmlformats.org/officeDocument/2006/relationships/tags" Target="../tags/tag1814.xml"/><Relationship Id="rId6" Type="http://schemas.openxmlformats.org/officeDocument/2006/relationships/tags" Target="../tags/tag1815.xml"/><Relationship Id="rId7" Type="http://schemas.openxmlformats.org/officeDocument/2006/relationships/tags" Target="../tags/tag1816.xml"/><Relationship Id="rId8" Type="http://schemas.openxmlformats.org/officeDocument/2006/relationships/tags" Target="../tags/tag1817.xml"/></Relationships>
</file>

<file path=ppt/slides/_rels/slide19.xml.rels><?xml version="1.0" encoding="UTF-8" standalone="yes"?>
<Relationships xmlns="http://schemas.openxmlformats.org/package/2006/relationships"><Relationship Id="rId3" Type="http://schemas.openxmlformats.org/officeDocument/2006/relationships/tags" Target="../tags/tag1834.xml"/><Relationship Id="rId4" Type="http://schemas.openxmlformats.org/officeDocument/2006/relationships/tags" Target="../tags/tag1835.xml"/><Relationship Id="rId5" Type="http://schemas.openxmlformats.org/officeDocument/2006/relationships/tags" Target="../tags/tag1836.xml"/><Relationship Id="rId6" Type="http://schemas.openxmlformats.org/officeDocument/2006/relationships/tags" Target="../tags/tag1837.xml"/><Relationship Id="rId7" Type="http://schemas.openxmlformats.org/officeDocument/2006/relationships/tags" Target="../tags/tag1838.xml"/><Relationship Id="rId8" Type="http://schemas.openxmlformats.org/officeDocument/2006/relationships/slideLayout" Target="../slideLayouts/slideLayout7.xml"/><Relationship Id="rId9" Type="http://schemas.openxmlformats.org/officeDocument/2006/relationships/image" Target="../media/image25.png"/><Relationship Id="rId10" Type="http://schemas.openxmlformats.org/officeDocument/2006/relationships/image" Target="../media/image26.png"/><Relationship Id="rId11" Type="http://schemas.openxmlformats.org/officeDocument/2006/relationships/image" Target="../media/image27.png"/><Relationship Id="rId1" Type="http://schemas.openxmlformats.org/officeDocument/2006/relationships/tags" Target="../tags/tag1832.xml"/><Relationship Id="rId2" Type="http://schemas.openxmlformats.org/officeDocument/2006/relationships/tags" Target="../tags/tag1833.xml"/></Relationships>
</file>

<file path=ppt/slides/_rels/slide2.xml.rels><?xml version="1.0" encoding="UTF-8" standalone="yes"?>
<Relationships xmlns="http://schemas.openxmlformats.org/package/2006/relationships"><Relationship Id="rId11" Type="http://schemas.openxmlformats.org/officeDocument/2006/relationships/tags" Target="../tags/tag15.xml"/><Relationship Id="rId12" Type="http://schemas.openxmlformats.org/officeDocument/2006/relationships/tags" Target="../tags/tag16.xml"/><Relationship Id="rId13" Type="http://schemas.openxmlformats.org/officeDocument/2006/relationships/slideLayout" Target="../slideLayouts/slideLayout7.xml"/><Relationship Id="rId14" Type="http://schemas.openxmlformats.org/officeDocument/2006/relationships/notesSlide" Target="../notesSlides/notesSlide2.xml"/><Relationship Id="rId15" Type="http://schemas.openxmlformats.org/officeDocument/2006/relationships/image" Target="../media/image3.png"/><Relationship Id="rId1" Type="http://schemas.openxmlformats.org/officeDocument/2006/relationships/tags" Target="../tags/tag5.xml"/><Relationship Id="rId2" Type="http://schemas.openxmlformats.org/officeDocument/2006/relationships/tags" Target="../tags/tag6.xml"/><Relationship Id="rId3" Type="http://schemas.openxmlformats.org/officeDocument/2006/relationships/tags" Target="../tags/tag7.xml"/><Relationship Id="rId4" Type="http://schemas.openxmlformats.org/officeDocument/2006/relationships/tags" Target="../tags/tag8.xml"/><Relationship Id="rId5" Type="http://schemas.openxmlformats.org/officeDocument/2006/relationships/tags" Target="../tags/tag9.xml"/><Relationship Id="rId6" Type="http://schemas.openxmlformats.org/officeDocument/2006/relationships/tags" Target="../tags/tag10.xml"/><Relationship Id="rId7" Type="http://schemas.openxmlformats.org/officeDocument/2006/relationships/tags" Target="../tags/tag11.xml"/><Relationship Id="rId8" Type="http://schemas.openxmlformats.org/officeDocument/2006/relationships/tags" Target="../tags/tag12.xml"/><Relationship Id="rId9" Type="http://schemas.openxmlformats.org/officeDocument/2006/relationships/tags" Target="../tags/tag13.xml"/><Relationship Id="rId10" Type="http://schemas.openxmlformats.org/officeDocument/2006/relationships/tags" Target="../tags/tag14.xml"/></Relationships>
</file>

<file path=ppt/slides/_rels/slide20.xml.rels><?xml version="1.0" encoding="UTF-8" standalone="yes"?>
<Relationships xmlns="http://schemas.openxmlformats.org/package/2006/relationships"><Relationship Id="rId13" Type="http://schemas.openxmlformats.org/officeDocument/2006/relationships/tags" Target="../tags/tag1851.xml"/><Relationship Id="rId14" Type="http://schemas.openxmlformats.org/officeDocument/2006/relationships/tags" Target="../tags/tag1852.xml"/><Relationship Id="rId15" Type="http://schemas.openxmlformats.org/officeDocument/2006/relationships/tags" Target="../tags/tag1853.xml"/><Relationship Id="rId16" Type="http://schemas.openxmlformats.org/officeDocument/2006/relationships/tags" Target="../tags/tag1854.xml"/><Relationship Id="rId17" Type="http://schemas.openxmlformats.org/officeDocument/2006/relationships/tags" Target="../tags/tag1855.xml"/><Relationship Id="rId18" Type="http://schemas.openxmlformats.org/officeDocument/2006/relationships/tags" Target="../tags/tag1856.xml"/><Relationship Id="rId19" Type="http://schemas.openxmlformats.org/officeDocument/2006/relationships/tags" Target="../tags/tag1857.xml"/><Relationship Id="rId50" Type="http://schemas.openxmlformats.org/officeDocument/2006/relationships/tags" Target="../tags/tag1888.xml"/><Relationship Id="rId51" Type="http://schemas.openxmlformats.org/officeDocument/2006/relationships/tags" Target="../tags/tag1889.xml"/><Relationship Id="rId52" Type="http://schemas.openxmlformats.org/officeDocument/2006/relationships/tags" Target="../tags/tag1890.xml"/><Relationship Id="rId53" Type="http://schemas.openxmlformats.org/officeDocument/2006/relationships/tags" Target="../tags/tag1891.xml"/><Relationship Id="rId54" Type="http://schemas.openxmlformats.org/officeDocument/2006/relationships/tags" Target="../tags/tag1892.xml"/><Relationship Id="rId55" Type="http://schemas.openxmlformats.org/officeDocument/2006/relationships/slideLayout" Target="../slideLayouts/slideLayout7.xml"/><Relationship Id="rId56" Type="http://schemas.openxmlformats.org/officeDocument/2006/relationships/notesSlide" Target="../notesSlides/notesSlide10.xml"/><Relationship Id="rId57" Type="http://schemas.openxmlformats.org/officeDocument/2006/relationships/image" Target="../media/image28.jpeg"/><Relationship Id="rId40" Type="http://schemas.openxmlformats.org/officeDocument/2006/relationships/tags" Target="../tags/tag1878.xml"/><Relationship Id="rId41" Type="http://schemas.openxmlformats.org/officeDocument/2006/relationships/tags" Target="../tags/tag1879.xml"/><Relationship Id="rId42" Type="http://schemas.openxmlformats.org/officeDocument/2006/relationships/tags" Target="../tags/tag1880.xml"/><Relationship Id="rId43" Type="http://schemas.openxmlformats.org/officeDocument/2006/relationships/tags" Target="../tags/tag1881.xml"/><Relationship Id="rId44" Type="http://schemas.openxmlformats.org/officeDocument/2006/relationships/tags" Target="../tags/tag1882.xml"/><Relationship Id="rId45" Type="http://schemas.openxmlformats.org/officeDocument/2006/relationships/tags" Target="../tags/tag1883.xml"/><Relationship Id="rId46" Type="http://schemas.openxmlformats.org/officeDocument/2006/relationships/tags" Target="../tags/tag1884.xml"/><Relationship Id="rId47" Type="http://schemas.openxmlformats.org/officeDocument/2006/relationships/tags" Target="../tags/tag1885.xml"/><Relationship Id="rId48" Type="http://schemas.openxmlformats.org/officeDocument/2006/relationships/tags" Target="../tags/tag1886.xml"/><Relationship Id="rId49" Type="http://schemas.openxmlformats.org/officeDocument/2006/relationships/tags" Target="../tags/tag1887.xml"/><Relationship Id="rId1" Type="http://schemas.openxmlformats.org/officeDocument/2006/relationships/tags" Target="../tags/tag1839.xml"/><Relationship Id="rId2" Type="http://schemas.openxmlformats.org/officeDocument/2006/relationships/tags" Target="../tags/tag1840.xml"/><Relationship Id="rId3" Type="http://schemas.openxmlformats.org/officeDocument/2006/relationships/tags" Target="../tags/tag1841.xml"/><Relationship Id="rId4" Type="http://schemas.openxmlformats.org/officeDocument/2006/relationships/tags" Target="../tags/tag1842.xml"/><Relationship Id="rId5" Type="http://schemas.openxmlformats.org/officeDocument/2006/relationships/tags" Target="../tags/tag1843.xml"/><Relationship Id="rId6" Type="http://schemas.openxmlformats.org/officeDocument/2006/relationships/tags" Target="../tags/tag1844.xml"/><Relationship Id="rId7" Type="http://schemas.openxmlformats.org/officeDocument/2006/relationships/tags" Target="../tags/tag1845.xml"/><Relationship Id="rId8" Type="http://schemas.openxmlformats.org/officeDocument/2006/relationships/tags" Target="../tags/tag1846.xml"/><Relationship Id="rId9" Type="http://schemas.openxmlformats.org/officeDocument/2006/relationships/tags" Target="../tags/tag1847.xml"/><Relationship Id="rId30" Type="http://schemas.openxmlformats.org/officeDocument/2006/relationships/tags" Target="../tags/tag1868.xml"/><Relationship Id="rId31" Type="http://schemas.openxmlformats.org/officeDocument/2006/relationships/tags" Target="../tags/tag1869.xml"/><Relationship Id="rId32" Type="http://schemas.openxmlformats.org/officeDocument/2006/relationships/tags" Target="../tags/tag1870.xml"/><Relationship Id="rId33" Type="http://schemas.openxmlformats.org/officeDocument/2006/relationships/tags" Target="../tags/tag1871.xml"/><Relationship Id="rId34" Type="http://schemas.openxmlformats.org/officeDocument/2006/relationships/tags" Target="../tags/tag1872.xml"/><Relationship Id="rId35" Type="http://schemas.openxmlformats.org/officeDocument/2006/relationships/tags" Target="../tags/tag1873.xml"/><Relationship Id="rId36" Type="http://schemas.openxmlformats.org/officeDocument/2006/relationships/tags" Target="../tags/tag1874.xml"/><Relationship Id="rId37" Type="http://schemas.openxmlformats.org/officeDocument/2006/relationships/tags" Target="../tags/tag1875.xml"/><Relationship Id="rId38" Type="http://schemas.openxmlformats.org/officeDocument/2006/relationships/tags" Target="../tags/tag1876.xml"/><Relationship Id="rId39" Type="http://schemas.openxmlformats.org/officeDocument/2006/relationships/tags" Target="../tags/tag1877.xml"/><Relationship Id="rId20" Type="http://schemas.openxmlformats.org/officeDocument/2006/relationships/tags" Target="../tags/tag1858.xml"/><Relationship Id="rId21" Type="http://schemas.openxmlformats.org/officeDocument/2006/relationships/tags" Target="../tags/tag1859.xml"/><Relationship Id="rId22" Type="http://schemas.openxmlformats.org/officeDocument/2006/relationships/tags" Target="../tags/tag1860.xml"/><Relationship Id="rId23" Type="http://schemas.openxmlformats.org/officeDocument/2006/relationships/tags" Target="../tags/tag1861.xml"/><Relationship Id="rId24" Type="http://schemas.openxmlformats.org/officeDocument/2006/relationships/tags" Target="../tags/tag1862.xml"/><Relationship Id="rId25" Type="http://schemas.openxmlformats.org/officeDocument/2006/relationships/tags" Target="../tags/tag1863.xml"/><Relationship Id="rId26" Type="http://schemas.openxmlformats.org/officeDocument/2006/relationships/tags" Target="../tags/tag1864.xml"/><Relationship Id="rId27" Type="http://schemas.openxmlformats.org/officeDocument/2006/relationships/tags" Target="../tags/tag1865.xml"/><Relationship Id="rId28" Type="http://schemas.openxmlformats.org/officeDocument/2006/relationships/tags" Target="../tags/tag1866.xml"/><Relationship Id="rId29" Type="http://schemas.openxmlformats.org/officeDocument/2006/relationships/tags" Target="../tags/tag1867.xml"/><Relationship Id="rId10" Type="http://schemas.openxmlformats.org/officeDocument/2006/relationships/tags" Target="../tags/tag1848.xml"/><Relationship Id="rId11" Type="http://schemas.openxmlformats.org/officeDocument/2006/relationships/tags" Target="../tags/tag1849.xml"/><Relationship Id="rId12" Type="http://schemas.openxmlformats.org/officeDocument/2006/relationships/tags" Target="../tags/tag1850.xml"/></Relationships>
</file>

<file path=ppt/slides/_rels/slide21.xml.rels><?xml version="1.0" encoding="UTF-8" standalone="yes"?>
<Relationships xmlns="http://schemas.openxmlformats.org/package/2006/relationships"><Relationship Id="rId11" Type="http://schemas.openxmlformats.org/officeDocument/2006/relationships/tags" Target="../tags/tag1903.xml"/><Relationship Id="rId12" Type="http://schemas.openxmlformats.org/officeDocument/2006/relationships/tags" Target="../tags/tag1904.xml"/><Relationship Id="rId13" Type="http://schemas.openxmlformats.org/officeDocument/2006/relationships/tags" Target="../tags/tag1905.xml"/><Relationship Id="rId14" Type="http://schemas.openxmlformats.org/officeDocument/2006/relationships/tags" Target="../tags/tag1906.xml"/><Relationship Id="rId15" Type="http://schemas.openxmlformats.org/officeDocument/2006/relationships/tags" Target="../tags/tag1907.xml"/><Relationship Id="rId16" Type="http://schemas.openxmlformats.org/officeDocument/2006/relationships/slideLayout" Target="../slideLayouts/slideLayout7.xml"/><Relationship Id="rId17" Type="http://schemas.openxmlformats.org/officeDocument/2006/relationships/notesSlide" Target="../notesSlides/notesSlide11.xml"/><Relationship Id="rId18" Type="http://schemas.openxmlformats.org/officeDocument/2006/relationships/image" Target="../media/image24.jpeg"/><Relationship Id="rId1" Type="http://schemas.openxmlformats.org/officeDocument/2006/relationships/tags" Target="../tags/tag1893.xml"/><Relationship Id="rId2" Type="http://schemas.openxmlformats.org/officeDocument/2006/relationships/tags" Target="../tags/tag1894.xml"/><Relationship Id="rId3" Type="http://schemas.openxmlformats.org/officeDocument/2006/relationships/tags" Target="../tags/tag1895.xml"/><Relationship Id="rId4" Type="http://schemas.openxmlformats.org/officeDocument/2006/relationships/tags" Target="../tags/tag1896.xml"/><Relationship Id="rId5" Type="http://schemas.openxmlformats.org/officeDocument/2006/relationships/tags" Target="../tags/tag1897.xml"/><Relationship Id="rId6" Type="http://schemas.openxmlformats.org/officeDocument/2006/relationships/tags" Target="../tags/tag1898.xml"/><Relationship Id="rId7" Type="http://schemas.openxmlformats.org/officeDocument/2006/relationships/tags" Target="../tags/tag1899.xml"/><Relationship Id="rId8" Type="http://schemas.openxmlformats.org/officeDocument/2006/relationships/tags" Target="../tags/tag1900.xml"/><Relationship Id="rId9" Type="http://schemas.openxmlformats.org/officeDocument/2006/relationships/tags" Target="../tags/tag1901.xml"/><Relationship Id="rId10" Type="http://schemas.openxmlformats.org/officeDocument/2006/relationships/tags" Target="../tags/tag1902.xml"/></Relationships>
</file>

<file path=ppt/slides/_rels/slide22.xml.rels><?xml version="1.0" encoding="UTF-8" standalone="yes"?>
<Relationships xmlns="http://schemas.openxmlformats.org/package/2006/relationships"><Relationship Id="rId3" Type="http://schemas.openxmlformats.org/officeDocument/2006/relationships/tags" Target="../tags/tag1910.xml"/><Relationship Id="rId4" Type="http://schemas.openxmlformats.org/officeDocument/2006/relationships/tags" Target="../tags/tag1911.xml"/><Relationship Id="rId5" Type="http://schemas.openxmlformats.org/officeDocument/2006/relationships/tags" Target="../tags/tag1912.xml"/><Relationship Id="rId6" Type="http://schemas.openxmlformats.org/officeDocument/2006/relationships/slideLayout" Target="../slideLayouts/slideLayout7.xml"/><Relationship Id="rId7" Type="http://schemas.openxmlformats.org/officeDocument/2006/relationships/image" Target="../media/image29.jpeg"/><Relationship Id="rId1" Type="http://schemas.openxmlformats.org/officeDocument/2006/relationships/tags" Target="../tags/tag1908.xml"/><Relationship Id="rId2" Type="http://schemas.openxmlformats.org/officeDocument/2006/relationships/tags" Target="../tags/tag1909.xml"/></Relationships>
</file>

<file path=ppt/slides/_rels/slide23.xml.rels><?xml version="1.0" encoding="UTF-8" standalone="yes"?>
<Relationships xmlns="http://schemas.openxmlformats.org/package/2006/relationships"><Relationship Id="rId3" Type="http://schemas.openxmlformats.org/officeDocument/2006/relationships/tags" Target="../tags/tag1915.xml"/><Relationship Id="rId4" Type="http://schemas.openxmlformats.org/officeDocument/2006/relationships/tags" Target="../tags/tag1916.xml"/><Relationship Id="rId5" Type="http://schemas.openxmlformats.org/officeDocument/2006/relationships/tags" Target="../tags/tag1917.xml"/><Relationship Id="rId6" Type="http://schemas.openxmlformats.org/officeDocument/2006/relationships/tags" Target="../tags/tag1918.xml"/><Relationship Id="rId7" Type="http://schemas.openxmlformats.org/officeDocument/2006/relationships/slideLayout" Target="../slideLayouts/slideLayout7.xml"/><Relationship Id="rId8" Type="http://schemas.openxmlformats.org/officeDocument/2006/relationships/image" Target="../media/image30.png"/><Relationship Id="rId1" Type="http://schemas.openxmlformats.org/officeDocument/2006/relationships/tags" Target="../tags/tag1913.xml"/><Relationship Id="rId2" Type="http://schemas.openxmlformats.org/officeDocument/2006/relationships/tags" Target="../tags/tag1914.xml"/></Relationships>
</file>

<file path=ppt/slides/_rels/slide24.xml.rels><?xml version="1.0" encoding="UTF-8" standalone="yes"?>
<Relationships xmlns="http://schemas.openxmlformats.org/package/2006/relationships"><Relationship Id="rId11" Type="http://schemas.openxmlformats.org/officeDocument/2006/relationships/tags" Target="../tags/tag1929.xml"/><Relationship Id="rId12" Type="http://schemas.openxmlformats.org/officeDocument/2006/relationships/tags" Target="../tags/tag1930.xml"/><Relationship Id="rId13" Type="http://schemas.openxmlformats.org/officeDocument/2006/relationships/tags" Target="../tags/tag1931.xml"/><Relationship Id="rId14" Type="http://schemas.openxmlformats.org/officeDocument/2006/relationships/tags" Target="../tags/tag1932.xml"/><Relationship Id="rId15" Type="http://schemas.openxmlformats.org/officeDocument/2006/relationships/tags" Target="../tags/tag1933.xml"/><Relationship Id="rId16" Type="http://schemas.openxmlformats.org/officeDocument/2006/relationships/tags" Target="../tags/tag1934.xml"/><Relationship Id="rId17" Type="http://schemas.openxmlformats.org/officeDocument/2006/relationships/slideLayout" Target="../slideLayouts/slideLayout7.xml"/><Relationship Id="rId18" Type="http://schemas.openxmlformats.org/officeDocument/2006/relationships/notesSlide" Target="../notesSlides/notesSlide12.xml"/><Relationship Id="rId19" Type="http://schemas.openxmlformats.org/officeDocument/2006/relationships/image" Target="../media/image31.jpeg"/><Relationship Id="rId1" Type="http://schemas.openxmlformats.org/officeDocument/2006/relationships/tags" Target="../tags/tag1919.xml"/><Relationship Id="rId2" Type="http://schemas.openxmlformats.org/officeDocument/2006/relationships/tags" Target="../tags/tag1920.xml"/><Relationship Id="rId3" Type="http://schemas.openxmlformats.org/officeDocument/2006/relationships/tags" Target="../tags/tag1921.xml"/><Relationship Id="rId4" Type="http://schemas.openxmlformats.org/officeDocument/2006/relationships/tags" Target="../tags/tag1922.xml"/><Relationship Id="rId5" Type="http://schemas.openxmlformats.org/officeDocument/2006/relationships/tags" Target="../tags/tag1923.xml"/><Relationship Id="rId6" Type="http://schemas.openxmlformats.org/officeDocument/2006/relationships/tags" Target="../tags/tag1924.xml"/><Relationship Id="rId7" Type="http://schemas.openxmlformats.org/officeDocument/2006/relationships/tags" Target="../tags/tag1925.xml"/><Relationship Id="rId8" Type="http://schemas.openxmlformats.org/officeDocument/2006/relationships/tags" Target="../tags/tag1926.xml"/><Relationship Id="rId9" Type="http://schemas.openxmlformats.org/officeDocument/2006/relationships/tags" Target="../tags/tag1927.xml"/><Relationship Id="rId10" Type="http://schemas.openxmlformats.org/officeDocument/2006/relationships/tags" Target="../tags/tag1928.xml"/></Relationships>
</file>

<file path=ppt/slides/_rels/slide25.xml.rels><?xml version="1.0" encoding="UTF-8" standalone="yes"?>
<Relationships xmlns="http://schemas.openxmlformats.org/package/2006/relationships"><Relationship Id="rId9" Type="http://schemas.openxmlformats.org/officeDocument/2006/relationships/tags" Target="../tags/tag1943.xml"/><Relationship Id="rId20" Type="http://schemas.openxmlformats.org/officeDocument/2006/relationships/notesSlide" Target="../notesSlides/notesSlide13.xml"/><Relationship Id="rId21" Type="http://schemas.openxmlformats.org/officeDocument/2006/relationships/image" Target="../media/image32.jpeg"/><Relationship Id="rId22" Type="http://schemas.openxmlformats.org/officeDocument/2006/relationships/image" Target="../media/image33.png"/><Relationship Id="rId10" Type="http://schemas.openxmlformats.org/officeDocument/2006/relationships/tags" Target="../tags/tag1944.xml"/><Relationship Id="rId11" Type="http://schemas.openxmlformats.org/officeDocument/2006/relationships/tags" Target="../tags/tag1945.xml"/><Relationship Id="rId12" Type="http://schemas.openxmlformats.org/officeDocument/2006/relationships/tags" Target="../tags/tag1946.xml"/><Relationship Id="rId13" Type="http://schemas.openxmlformats.org/officeDocument/2006/relationships/tags" Target="../tags/tag1947.xml"/><Relationship Id="rId14" Type="http://schemas.openxmlformats.org/officeDocument/2006/relationships/tags" Target="../tags/tag1948.xml"/><Relationship Id="rId15" Type="http://schemas.openxmlformats.org/officeDocument/2006/relationships/tags" Target="../tags/tag1949.xml"/><Relationship Id="rId16" Type="http://schemas.openxmlformats.org/officeDocument/2006/relationships/tags" Target="../tags/tag1950.xml"/><Relationship Id="rId17" Type="http://schemas.openxmlformats.org/officeDocument/2006/relationships/tags" Target="../tags/tag1951.xml"/><Relationship Id="rId18" Type="http://schemas.openxmlformats.org/officeDocument/2006/relationships/tags" Target="../tags/tag1952.xml"/><Relationship Id="rId19" Type="http://schemas.openxmlformats.org/officeDocument/2006/relationships/slideLayout" Target="../slideLayouts/slideLayout7.xml"/><Relationship Id="rId1" Type="http://schemas.openxmlformats.org/officeDocument/2006/relationships/tags" Target="../tags/tag1935.xml"/><Relationship Id="rId2" Type="http://schemas.openxmlformats.org/officeDocument/2006/relationships/tags" Target="../tags/tag1936.xml"/><Relationship Id="rId3" Type="http://schemas.openxmlformats.org/officeDocument/2006/relationships/tags" Target="../tags/tag1937.xml"/><Relationship Id="rId4" Type="http://schemas.openxmlformats.org/officeDocument/2006/relationships/tags" Target="../tags/tag1938.xml"/><Relationship Id="rId5" Type="http://schemas.openxmlformats.org/officeDocument/2006/relationships/tags" Target="../tags/tag1939.xml"/><Relationship Id="rId6" Type="http://schemas.openxmlformats.org/officeDocument/2006/relationships/tags" Target="../tags/tag1940.xml"/><Relationship Id="rId7" Type="http://schemas.openxmlformats.org/officeDocument/2006/relationships/tags" Target="../tags/tag1941.xml"/><Relationship Id="rId8" Type="http://schemas.openxmlformats.org/officeDocument/2006/relationships/tags" Target="../tags/tag1942.xml"/></Relationships>
</file>

<file path=ppt/slides/_rels/slide26.xml.rels><?xml version="1.0" encoding="UTF-8" standalone="yes"?>
<Relationships xmlns="http://schemas.openxmlformats.org/package/2006/relationships"><Relationship Id="rId101" Type="http://schemas.openxmlformats.org/officeDocument/2006/relationships/tags" Target="../tags/tag2053.xml"/><Relationship Id="rId102" Type="http://schemas.openxmlformats.org/officeDocument/2006/relationships/tags" Target="../tags/tag2054.xml"/><Relationship Id="rId103" Type="http://schemas.openxmlformats.org/officeDocument/2006/relationships/tags" Target="../tags/tag2055.xml"/><Relationship Id="rId104" Type="http://schemas.openxmlformats.org/officeDocument/2006/relationships/tags" Target="../tags/tag2056.xml"/><Relationship Id="rId105" Type="http://schemas.openxmlformats.org/officeDocument/2006/relationships/tags" Target="../tags/tag2057.xml"/><Relationship Id="rId106" Type="http://schemas.openxmlformats.org/officeDocument/2006/relationships/slideLayout" Target="../slideLayouts/slideLayout7.xml"/><Relationship Id="rId107" Type="http://schemas.openxmlformats.org/officeDocument/2006/relationships/notesSlide" Target="../notesSlides/notesSlide14.xml"/><Relationship Id="rId1" Type="http://schemas.openxmlformats.org/officeDocument/2006/relationships/tags" Target="../tags/tag1953.xml"/><Relationship Id="rId2" Type="http://schemas.openxmlformats.org/officeDocument/2006/relationships/tags" Target="../tags/tag1954.xml"/><Relationship Id="rId3" Type="http://schemas.openxmlformats.org/officeDocument/2006/relationships/tags" Target="../tags/tag1955.xml"/><Relationship Id="rId4" Type="http://schemas.openxmlformats.org/officeDocument/2006/relationships/tags" Target="../tags/tag1956.xml"/><Relationship Id="rId5" Type="http://schemas.openxmlformats.org/officeDocument/2006/relationships/tags" Target="../tags/tag1957.xml"/><Relationship Id="rId6" Type="http://schemas.openxmlformats.org/officeDocument/2006/relationships/tags" Target="../tags/tag1958.xml"/><Relationship Id="rId7" Type="http://schemas.openxmlformats.org/officeDocument/2006/relationships/tags" Target="../tags/tag1959.xml"/><Relationship Id="rId8" Type="http://schemas.openxmlformats.org/officeDocument/2006/relationships/tags" Target="../tags/tag1960.xml"/><Relationship Id="rId9" Type="http://schemas.openxmlformats.org/officeDocument/2006/relationships/tags" Target="../tags/tag1961.xml"/><Relationship Id="rId108" Type="http://schemas.openxmlformats.org/officeDocument/2006/relationships/image" Target="../media/image34.png"/><Relationship Id="rId109" Type="http://schemas.openxmlformats.org/officeDocument/2006/relationships/image" Target="../media/image35.png"/><Relationship Id="rId10" Type="http://schemas.openxmlformats.org/officeDocument/2006/relationships/tags" Target="../tags/tag1962.xml"/><Relationship Id="rId11" Type="http://schemas.openxmlformats.org/officeDocument/2006/relationships/tags" Target="../tags/tag1963.xml"/><Relationship Id="rId12" Type="http://schemas.openxmlformats.org/officeDocument/2006/relationships/tags" Target="../tags/tag1964.xml"/><Relationship Id="rId13" Type="http://schemas.openxmlformats.org/officeDocument/2006/relationships/tags" Target="../tags/tag1965.xml"/><Relationship Id="rId14" Type="http://schemas.openxmlformats.org/officeDocument/2006/relationships/tags" Target="../tags/tag1966.xml"/><Relationship Id="rId15" Type="http://schemas.openxmlformats.org/officeDocument/2006/relationships/tags" Target="../tags/tag1967.xml"/><Relationship Id="rId16" Type="http://schemas.openxmlformats.org/officeDocument/2006/relationships/tags" Target="../tags/tag1968.xml"/><Relationship Id="rId17" Type="http://schemas.openxmlformats.org/officeDocument/2006/relationships/tags" Target="../tags/tag1969.xml"/><Relationship Id="rId18" Type="http://schemas.openxmlformats.org/officeDocument/2006/relationships/tags" Target="../tags/tag1970.xml"/><Relationship Id="rId19" Type="http://schemas.openxmlformats.org/officeDocument/2006/relationships/tags" Target="../tags/tag1971.xml"/><Relationship Id="rId30" Type="http://schemas.openxmlformats.org/officeDocument/2006/relationships/tags" Target="../tags/tag1982.xml"/><Relationship Id="rId31" Type="http://schemas.openxmlformats.org/officeDocument/2006/relationships/tags" Target="../tags/tag1983.xml"/><Relationship Id="rId32" Type="http://schemas.openxmlformats.org/officeDocument/2006/relationships/tags" Target="../tags/tag1984.xml"/><Relationship Id="rId33" Type="http://schemas.openxmlformats.org/officeDocument/2006/relationships/tags" Target="../tags/tag1985.xml"/><Relationship Id="rId34" Type="http://schemas.openxmlformats.org/officeDocument/2006/relationships/tags" Target="../tags/tag1986.xml"/><Relationship Id="rId35" Type="http://schemas.openxmlformats.org/officeDocument/2006/relationships/tags" Target="../tags/tag1987.xml"/><Relationship Id="rId36" Type="http://schemas.openxmlformats.org/officeDocument/2006/relationships/tags" Target="../tags/tag1988.xml"/><Relationship Id="rId37" Type="http://schemas.openxmlformats.org/officeDocument/2006/relationships/tags" Target="../tags/tag1989.xml"/><Relationship Id="rId38" Type="http://schemas.openxmlformats.org/officeDocument/2006/relationships/tags" Target="../tags/tag1990.xml"/><Relationship Id="rId39" Type="http://schemas.openxmlformats.org/officeDocument/2006/relationships/tags" Target="../tags/tag1991.xml"/><Relationship Id="rId50" Type="http://schemas.openxmlformats.org/officeDocument/2006/relationships/tags" Target="../tags/tag2002.xml"/><Relationship Id="rId51" Type="http://schemas.openxmlformats.org/officeDocument/2006/relationships/tags" Target="../tags/tag2003.xml"/><Relationship Id="rId52" Type="http://schemas.openxmlformats.org/officeDocument/2006/relationships/tags" Target="../tags/tag2004.xml"/><Relationship Id="rId53" Type="http://schemas.openxmlformats.org/officeDocument/2006/relationships/tags" Target="../tags/tag2005.xml"/><Relationship Id="rId54" Type="http://schemas.openxmlformats.org/officeDocument/2006/relationships/tags" Target="../tags/tag2006.xml"/><Relationship Id="rId55" Type="http://schemas.openxmlformats.org/officeDocument/2006/relationships/tags" Target="../tags/tag2007.xml"/><Relationship Id="rId56" Type="http://schemas.openxmlformats.org/officeDocument/2006/relationships/tags" Target="../tags/tag2008.xml"/><Relationship Id="rId57" Type="http://schemas.openxmlformats.org/officeDocument/2006/relationships/tags" Target="../tags/tag2009.xml"/><Relationship Id="rId58" Type="http://schemas.openxmlformats.org/officeDocument/2006/relationships/tags" Target="../tags/tag2010.xml"/><Relationship Id="rId59" Type="http://schemas.openxmlformats.org/officeDocument/2006/relationships/tags" Target="../tags/tag2011.xml"/><Relationship Id="rId70" Type="http://schemas.openxmlformats.org/officeDocument/2006/relationships/tags" Target="../tags/tag2022.xml"/><Relationship Id="rId71" Type="http://schemas.openxmlformats.org/officeDocument/2006/relationships/tags" Target="../tags/tag2023.xml"/><Relationship Id="rId72" Type="http://schemas.openxmlformats.org/officeDocument/2006/relationships/tags" Target="../tags/tag2024.xml"/><Relationship Id="rId73" Type="http://schemas.openxmlformats.org/officeDocument/2006/relationships/tags" Target="../tags/tag2025.xml"/><Relationship Id="rId74" Type="http://schemas.openxmlformats.org/officeDocument/2006/relationships/tags" Target="../tags/tag2026.xml"/><Relationship Id="rId75" Type="http://schemas.openxmlformats.org/officeDocument/2006/relationships/tags" Target="../tags/tag2027.xml"/><Relationship Id="rId76" Type="http://schemas.openxmlformats.org/officeDocument/2006/relationships/tags" Target="../tags/tag2028.xml"/><Relationship Id="rId77" Type="http://schemas.openxmlformats.org/officeDocument/2006/relationships/tags" Target="../tags/tag2029.xml"/><Relationship Id="rId78" Type="http://schemas.openxmlformats.org/officeDocument/2006/relationships/tags" Target="../tags/tag2030.xml"/><Relationship Id="rId79" Type="http://schemas.openxmlformats.org/officeDocument/2006/relationships/tags" Target="../tags/tag2031.xml"/><Relationship Id="rId90" Type="http://schemas.openxmlformats.org/officeDocument/2006/relationships/tags" Target="../tags/tag2042.xml"/><Relationship Id="rId91" Type="http://schemas.openxmlformats.org/officeDocument/2006/relationships/tags" Target="../tags/tag2043.xml"/><Relationship Id="rId92" Type="http://schemas.openxmlformats.org/officeDocument/2006/relationships/tags" Target="../tags/tag2044.xml"/><Relationship Id="rId93" Type="http://schemas.openxmlformats.org/officeDocument/2006/relationships/tags" Target="../tags/tag2045.xml"/><Relationship Id="rId94" Type="http://schemas.openxmlformats.org/officeDocument/2006/relationships/tags" Target="../tags/tag2046.xml"/><Relationship Id="rId95" Type="http://schemas.openxmlformats.org/officeDocument/2006/relationships/tags" Target="../tags/tag2047.xml"/><Relationship Id="rId96" Type="http://schemas.openxmlformats.org/officeDocument/2006/relationships/tags" Target="../tags/tag2048.xml"/><Relationship Id="rId97" Type="http://schemas.openxmlformats.org/officeDocument/2006/relationships/tags" Target="../tags/tag2049.xml"/><Relationship Id="rId98" Type="http://schemas.openxmlformats.org/officeDocument/2006/relationships/tags" Target="../tags/tag2050.xml"/><Relationship Id="rId99" Type="http://schemas.openxmlformats.org/officeDocument/2006/relationships/tags" Target="../tags/tag2051.xml"/><Relationship Id="rId20" Type="http://schemas.openxmlformats.org/officeDocument/2006/relationships/tags" Target="../tags/tag1972.xml"/><Relationship Id="rId21" Type="http://schemas.openxmlformats.org/officeDocument/2006/relationships/tags" Target="../tags/tag1973.xml"/><Relationship Id="rId22" Type="http://schemas.openxmlformats.org/officeDocument/2006/relationships/tags" Target="../tags/tag1974.xml"/><Relationship Id="rId23" Type="http://schemas.openxmlformats.org/officeDocument/2006/relationships/tags" Target="../tags/tag1975.xml"/><Relationship Id="rId24" Type="http://schemas.openxmlformats.org/officeDocument/2006/relationships/tags" Target="../tags/tag1976.xml"/><Relationship Id="rId25" Type="http://schemas.openxmlformats.org/officeDocument/2006/relationships/tags" Target="../tags/tag1977.xml"/><Relationship Id="rId26" Type="http://schemas.openxmlformats.org/officeDocument/2006/relationships/tags" Target="../tags/tag1978.xml"/><Relationship Id="rId27" Type="http://schemas.openxmlformats.org/officeDocument/2006/relationships/tags" Target="../tags/tag1979.xml"/><Relationship Id="rId28" Type="http://schemas.openxmlformats.org/officeDocument/2006/relationships/tags" Target="../tags/tag1980.xml"/><Relationship Id="rId29" Type="http://schemas.openxmlformats.org/officeDocument/2006/relationships/tags" Target="../tags/tag1981.xml"/><Relationship Id="rId40" Type="http://schemas.openxmlformats.org/officeDocument/2006/relationships/tags" Target="../tags/tag1992.xml"/><Relationship Id="rId41" Type="http://schemas.openxmlformats.org/officeDocument/2006/relationships/tags" Target="../tags/tag1993.xml"/><Relationship Id="rId42" Type="http://schemas.openxmlformats.org/officeDocument/2006/relationships/tags" Target="../tags/tag1994.xml"/><Relationship Id="rId43" Type="http://schemas.openxmlformats.org/officeDocument/2006/relationships/tags" Target="../tags/tag1995.xml"/><Relationship Id="rId44" Type="http://schemas.openxmlformats.org/officeDocument/2006/relationships/tags" Target="../tags/tag1996.xml"/><Relationship Id="rId45" Type="http://schemas.openxmlformats.org/officeDocument/2006/relationships/tags" Target="../tags/tag1997.xml"/><Relationship Id="rId46" Type="http://schemas.openxmlformats.org/officeDocument/2006/relationships/tags" Target="../tags/tag1998.xml"/><Relationship Id="rId47" Type="http://schemas.openxmlformats.org/officeDocument/2006/relationships/tags" Target="../tags/tag1999.xml"/><Relationship Id="rId48" Type="http://schemas.openxmlformats.org/officeDocument/2006/relationships/tags" Target="../tags/tag2000.xml"/><Relationship Id="rId49" Type="http://schemas.openxmlformats.org/officeDocument/2006/relationships/tags" Target="../tags/tag2001.xml"/><Relationship Id="rId60" Type="http://schemas.openxmlformats.org/officeDocument/2006/relationships/tags" Target="../tags/tag2012.xml"/><Relationship Id="rId61" Type="http://schemas.openxmlformats.org/officeDocument/2006/relationships/tags" Target="../tags/tag2013.xml"/><Relationship Id="rId62" Type="http://schemas.openxmlformats.org/officeDocument/2006/relationships/tags" Target="../tags/tag2014.xml"/><Relationship Id="rId63" Type="http://schemas.openxmlformats.org/officeDocument/2006/relationships/tags" Target="../tags/tag2015.xml"/><Relationship Id="rId64" Type="http://schemas.openxmlformats.org/officeDocument/2006/relationships/tags" Target="../tags/tag2016.xml"/><Relationship Id="rId65" Type="http://schemas.openxmlformats.org/officeDocument/2006/relationships/tags" Target="../tags/tag2017.xml"/><Relationship Id="rId66" Type="http://schemas.openxmlformats.org/officeDocument/2006/relationships/tags" Target="../tags/tag2018.xml"/><Relationship Id="rId67" Type="http://schemas.openxmlformats.org/officeDocument/2006/relationships/tags" Target="../tags/tag2019.xml"/><Relationship Id="rId68" Type="http://schemas.openxmlformats.org/officeDocument/2006/relationships/tags" Target="../tags/tag2020.xml"/><Relationship Id="rId69" Type="http://schemas.openxmlformats.org/officeDocument/2006/relationships/tags" Target="../tags/tag2021.xml"/><Relationship Id="rId100" Type="http://schemas.openxmlformats.org/officeDocument/2006/relationships/tags" Target="../tags/tag2052.xml"/><Relationship Id="rId80" Type="http://schemas.openxmlformats.org/officeDocument/2006/relationships/tags" Target="../tags/tag2032.xml"/><Relationship Id="rId81" Type="http://schemas.openxmlformats.org/officeDocument/2006/relationships/tags" Target="../tags/tag2033.xml"/><Relationship Id="rId82" Type="http://schemas.openxmlformats.org/officeDocument/2006/relationships/tags" Target="../tags/tag2034.xml"/><Relationship Id="rId83" Type="http://schemas.openxmlformats.org/officeDocument/2006/relationships/tags" Target="../tags/tag2035.xml"/><Relationship Id="rId84" Type="http://schemas.openxmlformats.org/officeDocument/2006/relationships/tags" Target="../tags/tag2036.xml"/><Relationship Id="rId85" Type="http://schemas.openxmlformats.org/officeDocument/2006/relationships/tags" Target="../tags/tag2037.xml"/><Relationship Id="rId86" Type="http://schemas.openxmlformats.org/officeDocument/2006/relationships/tags" Target="../tags/tag2038.xml"/><Relationship Id="rId87" Type="http://schemas.openxmlformats.org/officeDocument/2006/relationships/tags" Target="../tags/tag2039.xml"/><Relationship Id="rId88" Type="http://schemas.openxmlformats.org/officeDocument/2006/relationships/tags" Target="../tags/tag2040.xml"/><Relationship Id="rId89" Type="http://schemas.openxmlformats.org/officeDocument/2006/relationships/tags" Target="../tags/tag2041.xml"/></Relationships>
</file>

<file path=ppt/slides/_rels/slide27.xml.rels><?xml version="1.0" encoding="UTF-8" standalone="yes"?>
<Relationships xmlns="http://schemas.openxmlformats.org/package/2006/relationships"><Relationship Id="rId11" Type="http://schemas.openxmlformats.org/officeDocument/2006/relationships/slideLayout" Target="../slideLayouts/slideLayout7.xml"/><Relationship Id="rId12" Type="http://schemas.openxmlformats.org/officeDocument/2006/relationships/notesSlide" Target="../notesSlides/notesSlide15.xml"/><Relationship Id="rId13" Type="http://schemas.openxmlformats.org/officeDocument/2006/relationships/image" Target="../media/image36.jpeg"/><Relationship Id="rId1" Type="http://schemas.openxmlformats.org/officeDocument/2006/relationships/tags" Target="../tags/tag2058.xml"/><Relationship Id="rId2" Type="http://schemas.openxmlformats.org/officeDocument/2006/relationships/tags" Target="../tags/tag2059.xml"/><Relationship Id="rId3" Type="http://schemas.openxmlformats.org/officeDocument/2006/relationships/tags" Target="../tags/tag2060.xml"/><Relationship Id="rId4" Type="http://schemas.openxmlformats.org/officeDocument/2006/relationships/tags" Target="../tags/tag2061.xml"/><Relationship Id="rId5" Type="http://schemas.openxmlformats.org/officeDocument/2006/relationships/tags" Target="../tags/tag2062.xml"/><Relationship Id="rId6" Type="http://schemas.openxmlformats.org/officeDocument/2006/relationships/tags" Target="../tags/tag2063.xml"/><Relationship Id="rId7" Type="http://schemas.openxmlformats.org/officeDocument/2006/relationships/tags" Target="../tags/tag2064.xml"/><Relationship Id="rId8" Type="http://schemas.openxmlformats.org/officeDocument/2006/relationships/tags" Target="../tags/tag2065.xml"/><Relationship Id="rId9" Type="http://schemas.openxmlformats.org/officeDocument/2006/relationships/tags" Target="../tags/tag2066.xml"/><Relationship Id="rId10" Type="http://schemas.openxmlformats.org/officeDocument/2006/relationships/tags" Target="../tags/tag2067.xml"/></Relationships>
</file>

<file path=ppt/slides/_rels/slide28.xml.rels><?xml version="1.0" encoding="UTF-8" standalone="yes"?>
<Relationships xmlns="http://schemas.openxmlformats.org/package/2006/relationships"><Relationship Id="rId3" Type="http://schemas.openxmlformats.org/officeDocument/2006/relationships/tags" Target="../tags/tag2070.xml"/><Relationship Id="rId4" Type="http://schemas.openxmlformats.org/officeDocument/2006/relationships/tags" Target="../tags/tag2071.xml"/><Relationship Id="rId5" Type="http://schemas.openxmlformats.org/officeDocument/2006/relationships/tags" Target="../tags/tag2072.xml"/><Relationship Id="rId6" Type="http://schemas.openxmlformats.org/officeDocument/2006/relationships/tags" Target="../tags/tag2073.xml"/><Relationship Id="rId7" Type="http://schemas.openxmlformats.org/officeDocument/2006/relationships/slideLayout" Target="../slideLayouts/slideLayout7.xml"/><Relationship Id="rId8" Type="http://schemas.openxmlformats.org/officeDocument/2006/relationships/notesSlide" Target="../notesSlides/notesSlide16.xml"/><Relationship Id="rId9" Type="http://schemas.openxmlformats.org/officeDocument/2006/relationships/image" Target="../media/image37.png"/><Relationship Id="rId1" Type="http://schemas.openxmlformats.org/officeDocument/2006/relationships/tags" Target="../tags/tag2068.xml"/><Relationship Id="rId2" Type="http://schemas.openxmlformats.org/officeDocument/2006/relationships/tags" Target="../tags/tag2069.xml"/></Relationships>
</file>

<file path=ppt/slides/_rels/slide29.xml.rels><?xml version="1.0" encoding="UTF-8" standalone="yes"?>
<Relationships xmlns="http://schemas.openxmlformats.org/package/2006/relationships"><Relationship Id="rId3" Type="http://schemas.openxmlformats.org/officeDocument/2006/relationships/tags" Target="../tags/tag2076.xml"/><Relationship Id="rId4" Type="http://schemas.openxmlformats.org/officeDocument/2006/relationships/tags" Target="../tags/tag2077.xml"/><Relationship Id="rId5" Type="http://schemas.openxmlformats.org/officeDocument/2006/relationships/tags" Target="../tags/tag2078.xml"/><Relationship Id="rId6" Type="http://schemas.openxmlformats.org/officeDocument/2006/relationships/slideLayout" Target="../slideLayouts/slideLayout7.xml"/><Relationship Id="rId7" Type="http://schemas.openxmlformats.org/officeDocument/2006/relationships/notesSlide" Target="../notesSlides/notesSlide17.xml"/><Relationship Id="rId8" Type="http://schemas.openxmlformats.org/officeDocument/2006/relationships/image" Target="../media/image38.jpeg"/><Relationship Id="rId1" Type="http://schemas.openxmlformats.org/officeDocument/2006/relationships/tags" Target="../tags/tag2074.xml"/><Relationship Id="rId2" Type="http://schemas.openxmlformats.org/officeDocument/2006/relationships/tags" Target="../tags/tag2075.xml"/></Relationships>
</file>

<file path=ppt/slides/_rels/slide3.xml.rels><?xml version="1.0" encoding="UTF-8" standalone="yes"?>
<Relationships xmlns="http://schemas.openxmlformats.org/package/2006/relationships"><Relationship Id="rId20" Type="http://schemas.openxmlformats.org/officeDocument/2006/relationships/tags" Target="../tags/tag36.xml"/><Relationship Id="rId21" Type="http://schemas.openxmlformats.org/officeDocument/2006/relationships/tags" Target="../tags/tag37.xml"/><Relationship Id="rId22" Type="http://schemas.openxmlformats.org/officeDocument/2006/relationships/tags" Target="../tags/tag38.xml"/><Relationship Id="rId23" Type="http://schemas.openxmlformats.org/officeDocument/2006/relationships/tags" Target="../tags/tag39.xml"/><Relationship Id="rId24" Type="http://schemas.openxmlformats.org/officeDocument/2006/relationships/tags" Target="../tags/tag40.xml"/><Relationship Id="rId25" Type="http://schemas.openxmlformats.org/officeDocument/2006/relationships/tags" Target="../tags/tag41.xml"/><Relationship Id="rId26" Type="http://schemas.openxmlformats.org/officeDocument/2006/relationships/tags" Target="../tags/tag42.xml"/><Relationship Id="rId27" Type="http://schemas.openxmlformats.org/officeDocument/2006/relationships/tags" Target="../tags/tag43.xml"/><Relationship Id="rId28" Type="http://schemas.openxmlformats.org/officeDocument/2006/relationships/tags" Target="../tags/tag44.xml"/><Relationship Id="rId29" Type="http://schemas.openxmlformats.org/officeDocument/2006/relationships/tags" Target="../tags/tag45.xml"/><Relationship Id="rId1" Type="http://schemas.openxmlformats.org/officeDocument/2006/relationships/tags" Target="../tags/tag17.xml"/><Relationship Id="rId2" Type="http://schemas.openxmlformats.org/officeDocument/2006/relationships/tags" Target="../tags/tag18.xml"/><Relationship Id="rId3" Type="http://schemas.openxmlformats.org/officeDocument/2006/relationships/tags" Target="../tags/tag19.xml"/><Relationship Id="rId4" Type="http://schemas.openxmlformats.org/officeDocument/2006/relationships/tags" Target="../tags/tag20.xml"/><Relationship Id="rId5" Type="http://schemas.openxmlformats.org/officeDocument/2006/relationships/tags" Target="../tags/tag21.xml"/><Relationship Id="rId30" Type="http://schemas.openxmlformats.org/officeDocument/2006/relationships/tags" Target="../tags/tag46.xml"/><Relationship Id="rId31" Type="http://schemas.openxmlformats.org/officeDocument/2006/relationships/tags" Target="../tags/tag47.xml"/><Relationship Id="rId32" Type="http://schemas.openxmlformats.org/officeDocument/2006/relationships/tags" Target="../tags/tag48.xml"/><Relationship Id="rId9" Type="http://schemas.openxmlformats.org/officeDocument/2006/relationships/tags" Target="../tags/tag25.xml"/><Relationship Id="rId6" Type="http://schemas.openxmlformats.org/officeDocument/2006/relationships/tags" Target="../tags/tag22.xml"/><Relationship Id="rId7" Type="http://schemas.openxmlformats.org/officeDocument/2006/relationships/tags" Target="../tags/tag23.xml"/><Relationship Id="rId8" Type="http://schemas.openxmlformats.org/officeDocument/2006/relationships/tags" Target="../tags/tag24.xml"/><Relationship Id="rId33" Type="http://schemas.openxmlformats.org/officeDocument/2006/relationships/tags" Target="../tags/tag49.xml"/><Relationship Id="rId34" Type="http://schemas.openxmlformats.org/officeDocument/2006/relationships/tags" Target="../tags/tag50.xml"/><Relationship Id="rId35" Type="http://schemas.openxmlformats.org/officeDocument/2006/relationships/tags" Target="../tags/tag51.xml"/><Relationship Id="rId36" Type="http://schemas.openxmlformats.org/officeDocument/2006/relationships/tags" Target="../tags/tag52.xml"/><Relationship Id="rId10" Type="http://schemas.openxmlformats.org/officeDocument/2006/relationships/tags" Target="../tags/tag26.xml"/><Relationship Id="rId11" Type="http://schemas.openxmlformats.org/officeDocument/2006/relationships/tags" Target="../tags/tag27.xml"/><Relationship Id="rId12" Type="http://schemas.openxmlformats.org/officeDocument/2006/relationships/tags" Target="../tags/tag28.xml"/><Relationship Id="rId13" Type="http://schemas.openxmlformats.org/officeDocument/2006/relationships/tags" Target="../tags/tag29.xml"/><Relationship Id="rId14" Type="http://schemas.openxmlformats.org/officeDocument/2006/relationships/tags" Target="../tags/tag30.xml"/><Relationship Id="rId15" Type="http://schemas.openxmlformats.org/officeDocument/2006/relationships/tags" Target="../tags/tag31.xml"/><Relationship Id="rId16" Type="http://schemas.openxmlformats.org/officeDocument/2006/relationships/tags" Target="../tags/tag32.xml"/><Relationship Id="rId17" Type="http://schemas.openxmlformats.org/officeDocument/2006/relationships/tags" Target="../tags/tag33.xml"/><Relationship Id="rId18" Type="http://schemas.openxmlformats.org/officeDocument/2006/relationships/tags" Target="../tags/tag34.xml"/><Relationship Id="rId19" Type="http://schemas.openxmlformats.org/officeDocument/2006/relationships/tags" Target="../tags/tag35.xml"/><Relationship Id="rId37" Type="http://schemas.openxmlformats.org/officeDocument/2006/relationships/tags" Target="../tags/tag53.xml"/><Relationship Id="rId38" Type="http://schemas.openxmlformats.org/officeDocument/2006/relationships/tags" Target="../tags/tag54.xml"/><Relationship Id="rId39" Type="http://schemas.openxmlformats.org/officeDocument/2006/relationships/tags" Target="../tags/tag55.xml"/><Relationship Id="rId40" Type="http://schemas.openxmlformats.org/officeDocument/2006/relationships/slideLayout" Target="../slideLayouts/slideLayout7.xml"/><Relationship Id="rId41" Type="http://schemas.openxmlformats.org/officeDocument/2006/relationships/notesSlide" Target="../notesSlides/notesSlide3.xml"/><Relationship Id="rId42" Type="http://schemas.openxmlformats.org/officeDocument/2006/relationships/image" Target="../media/image4.jpeg"/><Relationship Id="rId4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tags" Target="../tags/tag2079.xml"/><Relationship Id="rId2" Type="http://schemas.openxmlformats.org/officeDocument/2006/relationships/tags" Target="../tags/tag2080.xml"/><Relationship Id="rId3"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0" Type="http://schemas.openxmlformats.org/officeDocument/2006/relationships/tags" Target="../tags/tag2100.xml"/><Relationship Id="rId21" Type="http://schemas.openxmlformats.org/officeDocument/2006/relationships/tags" Target="../tags/tag2101.xml"/><Relationship Id="rId22" Type="http://schemas.openxmlformats.org/officeDocument/2006/relationships/tags" Target="../tags/tag2102.xml"/><Relationship Id="rId23" Type="http://schemas.openxmlformats.org/officeDocument/2006/relationships/tags" Target="../tags/tag2103.xml"/><Relationship Id="rId24" Type="http://schemas.openxmlformats.org/officeDocument/2006/relationships/tags" Target="../tags/tag2104.xml"/><Relationship Id="rId25" Type="http://schemas.openxmlformats.org/officeDocument/2006/relationships/tags" Target="../tags/tag2105.xml"/><Relationship Id="rId26" Type="http://schemas.openxmlformats.org/officeDocument/2006/relationships/tags" Target="../tags/tag2106.xml"/><Relationship Id="rId27" Type="http://schemas.openxmlformats.org/officeDocument/2006/relationships/tags" Target="../tags/tag2107.xml"/><Relationship Id="rId28" Type="http://schemas.openxmlformats.org/officeDocument/2006/relationships/tags" Target="../tags/tag2108.xml"/><Relationship Id="rId29" Type="http://schemas.openxmlformats.org/officeDocument/2006/relationships/tags" Target="../tags/tag2109.xml"/><Relationship Id="rId1" Type="http://schemas.openxmlformats.org/officeDocument/2006/relationships/tags" Target="../tags/tag2081.xml"/><Relationship Id="rId2" Type="http://schemas.openxmlformats.org/officeDocument/2006/relationships/tags" Target="../tags/tag2082.xml"/><Relationship Id="rId3" Type="http://schemas.openxmlformats.org/officeDocument/2006/relationships/tags" Target="../tags/tag2083.xml"/><Relationship Id="rId4" Type="http://schemas.openxmlformats.org/officeDocument/2006/relationships/tags" Target="../tags/tag2084.xml"/><Relationship Id="rId5" Type="http://schemas.openxmlformats.org/officeDocument/2006/relationships/tags" Target="../tags/tag2085.xml"/><Relationship Id="rId30" Type="http://schemas.openxmlformats.org/officeDocument/2006/relationships/tags" Target="../tags/tag2110.xml"/><Relationship Id="rId31" Type="http://schemas.openxmlformats.org/officeDocument/2006/relationships/tags" Target="../tags/tag2111.xml"/><Relationship Id="rId32" Type="http://schemas.openxmlformats.org/officeDocument/2006/relationships/tags" Target="../tags/tag2112.xml"/><Relationship Id="rId9" Type="http://schemas.openxmlformats.org/officeDocument/2006/relationships/tags" Target="../tags/tag2089.xml"/><Relationship Id="rId6" Type="http://schemas.openxmlformats.org/officeDocument/2006/relationships/tags" Target="../tags/tag2086.xml"/><Relationship Id="rId7" Type="http://schemas.openxmlformats.org/officeDocument/2006/relationships/tags" Target="../tags/tag2087.xml"/><Relationship Id="rId8" Type="http://schemas.openxmlformats.org/officeDocument/2006/relationships/tags" Target="../tags/tag2088.xml"/><Relationship Id="rId33" Type="http://schemas.openxmlformats.org/officeDocument/2006/relationships/tags" Target="../tags/tag2113.xml"/><Relationship Id="rId34" Type="http://schemas.openxmlformats.org/officeDocument/2006/relationships/tags" Target="../tags/tag2114.xml"/><Relationship Id="rId35" Type="http://schemas.openxmlformats.org/officeDocument/2006/relationships/tags" Target="../tags/tag2115.xml"/><Relationship Id="rId36" Type="http://schemas.openxmlformats.org/officeDocument/2006/relationships/tags" Target="../tags/tag2116.xml"/><Relationship Id="rId10" Type="http://schemas.openxmlformats.org/officeDocument/2006/relationships/tags" Target="../tags/tag2090.xml"/><Relationship Id="rId11" Type="http://schemas.openxmlformats.org/officeDocument/2006/relationships/tags" Target="../tags/tag2091.xml"/><Relationship Id="rId12" Type="http://schemas.openxmlformats.org/officeDocument/2006/relationships/tags" Target="../tags/tag2092.xml"/><Relationship Id="rId13" Type="http://schemas.openxmlformats.org/officeDocument/2006/relationships/tags" Target="../tags/tag2093.xml"/><Relationship Id="rId14" Type="http://schemas.openxmlformats.org/officeDocument/2006/relationships/tags" Target="../tags/tag2094.xml"/><Relationship Id="rId15" Type="http://schemas.openxmlformats.org/officeDocument/2006/relationships/tags" Target="../tags/tag2095.xml"/><Relationship Id="rId16" Type="http://schemas.openxmlformats.org/officeDocument/2006/relationships/tags" Target="../tags/tag2096.xml"/><Relationship Id="rId17" Type="http://schemas.openxmlformats.org/officeDocument/2006/relationships/tags" Target="../tags/tag2097.xml"/><Relationship Id="rId18" Type="http://schemas.openxmlformats.org/officeDocument/2006/relationships/tags" Target="../tags/tag2098.xml"/><Relationship Id="rId19" Type="http://schemas.openxmlformats.org/officeDocument/2006/relationships/tags" Target="../tags/tag2099.xml"/><Relationship Id="rId37" Type="http://schemas.openxmlformats.org/officeDocument/2006/relationships/tags" Target="../tags/tag2117.xml"/><Relationship Id="rId38" Type="http://schemas.openxmlformats.org/officeDocument/2006/relationships/tags" Target="../tags/tag2118.xml"/><Relationship Id="rId39" Type="http://schemas.openxmlformats.org/officeDocument/2006/relationships/tags" Target="../tags/tag2119.xml"/><Relationship Id="rId40" Type="http://schemas.openxmlformats.org/officeDocument/2006/relationships/slideLayout" Target="../slideLayouts/slideLayout1.xml"/><Relationship Id="rId41" Type="http://schemas.openxmlformats.org/officeDocument/2006/relationships/image" Target="../media/image39.wmf"/></Relationships>
</file>

<file path=ppt/slides/_rels/slide32.xml.rels><?xml version="1.0" encoding="UTF-8" standalone="yes"?>
<Relationships xmlns="http://schemas.openxmlformats.org/package/2006/relationships"><Relationship Id="rId3" Type="http://schemas.openxmlformats.org/officeDocument/2006/relationships/tags" Target="../tags/tag2122.xml"/><Relationship Id="rId4" Type="http://schemas.openxmlformats.org/officeDocument/2006/relationships/tags" Target="../tags/tag2123.xml"/><Relationship Id="rId5" Type="http://schemas.openxmlformats.org/officeDocument/2006/relationships/tags" Target="../tags/tag2124.xml"/><Relationship Id="rId6" Type="http://schemas.openxmlformats.org/officeDocument/2006/relationships/slideLayout" Target="../slideLayouts/slideLayout7.xml"/><Relationship Id="rId7" Type="http://schemas.openxmlformats.org/officeDocument/2006/relationships/notesSlide" Target="../notesSlides/notesSlide18.xml"/><Relationship Id="rId8" Type="http://schemas.openxmlformats.org/officeDocument/2006/relationships/image" Target="../media/image40.jpeg"/><Relationship Id="rId1" Type="http://schemas.openxmlformats.org/officeDocument/2006/relationships/tags" Target="../tags/tag2120.xml"/><Relationship Id="rId2" Type="http://schemas.openxmlformats.org/officeDocument/2006/relationships/tags" Target="../tags/tag2121.xml"/></Relationships>
</file>

<file path=ppt/slides/_rels/slide33.xml.rels><?xml version="1.0" encoding="UTF-8" standalone="yes"?>
<Relationships xmlns="http://schemas.openxmlformats.org/package/2006/relationships"><Relationship Id="rId3" Type="http://schemas.openxmlformats.org/officeDocument/2006/relationships/tags" Target="../tags/tag2127.xml"/><Relationship Id="rId4" Type="http://schemas.openxmlformats.org/officeDocument/2006/relationships/tags" Target="../tags/tag2128.xml"/><Relationship Id="rId5" Type="http://schemas.openxmlformats.org/officeDocument/2006/relationships/tags" Target="../tags/tag2129.xml"/><Relationship Id="rId6" Type="http://schemas.openxmlformats.org/officeDocument/2006/relationships/tags" Target="../tags/tag2130.xml"/><Relationship Id="rId7" Type="http://schemas.openxmlformats.org/officeDocument/2006/relationships/slideLayout" Target="../slideLayouts/slideLayout7.xml"/><Relationship Id="rId8" Type="http://schemas.openxmlformats.org/officeDocument/2006/relationships/notesSlide" Target="../notesSlides/notesSlide19.xml"/><Relationship Id="rId9" Type="http://schemas.openxmlformats.org/officeDocument/2006/relationships/image" Target="../media/image41.jpeg"/><Relationship Id="rId10" Type="http://schemas.openxmlformats.org/officeDocument/2006/relationships/image" Target="../media/image42.png"/><Relationship Id="rId1" Type="http://schemas.openxmlformats.org/officeDocument/2006/relationships/tags" Target="../tags/tag2125.xml"/><Relationship Id="rId2" Type="http://schemas.openxmlformats.org/officeDocument/2006/relationships/tags" Target="../tags/tag2126.xml"/></Relationships>
</file>

<file path=ppt/slides/_rels/slide34.xml.rels><?xml version="1.0" encoding="UTF-8" standalone="yes"?>
<Relationships xmlns="http://schemas.openxmlformats.org/package/2006/relationships"><Relationship Id="rId3" Type="http://schemas.openxmlformats.org/officeDocument/2006/relationships/tags" Target="../tags/tag2133.xml"/><Relationship Id="rId4" Type="http://schemas.openxmlformats.org/officeDocument/2006/relationships/tags" Target="../tags/tag2134.xml"/><Relationship Id="rId5" Type="http://schemas.openxmlformats.org/officeDocument/2006/relationships/tags" Target="../tags/tag2135.xml"/><Relationship Id="rId6" Type="http://schemas.openxmlformats.org/officeDocument/2006/relationships/tags" Target="../tags/tag2136.xml"/><Relationship Id="rId7" Type="http://schemas.openxmlformats.org/officeDocument/2006/relationships/tags" Target="../tags/tag2137.xml"/><Relationship Id="rId8" Type="http://schemas.openxmlformats.org/officeDocument/2006/relationships/slideLayout" Target="../slideLayouts/slideLayout7.xml"/><Relationship Id="rId9" Type="http://schemas.openxmlformats.org/officeDocument/2006/relationships/notesSlide" Target="../notesSlides/notesSlide20.xml"/><Relationship Id="rId10" Type="http://schemas.openxmlformats.org/officeDocument/2006/relationships/image" Target="../media/image43.jpeg"/><Relationship Id="rId11" Type="http://schemas.openxmlformats.org/officeDocument/2006/relationships/image" Target="../media/image42.png"/><Relationship Id="rId1" Type="http://schemas.openxmlformats.org/officeDocument/2006/relationships/tags" Target="../tags/tag2131.xml"/><Relationship Id="rId2" Type="http://schemas.openxmlformats.org/officeDocument/2006/relationships/tags" Target="../tags/tag2132.xml"/></Relationships>
</file>

<file path=ppt/slides/_rels/slide35.xml.rels><?xml version="1.0" encoding="UTF-8" standalone="yes"?>
<Relationships xmlns="http://schemas.openxmlformats.org/package/2006/relationships"><Relationship Id="rId11" Type="http://schemas.openxmlformats.org/officeDocument/2006/relationships/tags" Target="../tags/tag2148.xml"/><Relationship Id="rId12" Type="http://schemas.openxmlformats.org/officeDocument/2006/relationships/tags" Target="../tags/tag2149.xml"/><Relationship Id="rId13" Type="http://schemas.openxmlformats.org/officeDocument/2006/relationships/tags" Target="../tags/tag2150.xml"/><Relationship Id="rId14" Type="http://schemas.openxmlformats.org/officeDocument/2006/relationships/slideLayout" Target="../slideLayouts/slideLayout7.xml"/><Relationship Id="rId15" Type="http://schemas.openxmlformats.org/officeDocument/2006/relationships/notesSlide" Target="../notesSlides/notesSlide21.xml"/><Relationship Id="rId16" Type="http://schemas.openxmlformats.org/officeDocument/2006/relationships/image" Target="../media/image44.jpeg"/><Relationship Id="rId1" Type="http://schemas.openxmlformats.org/officeDocument/2006/relationships/tags" Target="../tags/tag2138.xml"/><Relationship Id="rId2" Type="http://schemas.openxmlformats.org/officeDocument/2006/relationships/tags" Target="../tags/tag2139.xml"/><Relationship Id="rId3" Type="http://schemas.openxmlformats.org/officeDocument/2006/relationships/tags" Target="../tags/tag2140.xml"/><Relationship Id="rId4" Type="http://schemas.openxmlformats.org/officeDocument/2006/relationships/tags" Target="../tags/tag2141.xml"/><Relationship Id="rId5" Type="http://schemas.openxmlformats.org/officeDocument/2006/relationships/tags" Target="../tags/tag2142.xml"/><Relationship Id="rId6" Type="http://schemas.openxmlformats.org/officeDocument/2006/relationships/tags" Target="../tags/tag2143.xml"/><Relationship Id="rId7" Type="http://schemas.openxmlformats.org/officeDocument/2006/relationships/tags" Target="../tags/tag2144.xml"/><Relationship Id="rId8" Type="http://schemas.openxmlformats.org/officeDocument/2006/relationships/tags" Target="../tags/tag2145.xml"/><Relationship Id="rId9" Type="http://schemas.openxmlformats.org/officeDocument/2006/relationships/tags" Target="../tags/tag2146.xml"/><Relationship Id="rId10" Type="http://schemas.openxmlformats.org/officeDocument/2006/relationships/tags" Target="../tags/tag2147.xml"/></Relationships>
</file>

<file path=ppt/slides/_rels/slide36.xml.rels><?xml version="1.0" encoding="UTF-8" standalone="yes"?>
<Relationships xmlns="http://schemas.openxmlformats.org/package/2006/relationships"><Relationship Id="rId46" Type="http://schemas.openxmlformats.org/officeDocument/2006/relationships/tags" Target="../tags/tag2196.xml"/><Relationship Id="rId47" Type="http://schemas.openxmlformats.org/officeDocument/2006/relationships/tags" Target="../tags/tag2197.xml"/><Relationship Id="rId48" Type="http://schemas.openxmlformats.org/officeDocument/2006/relationships/slideLayout" Target="../slideLayouts/slideLayout7.xml"/><Relationship Id="rId49" Type="http://schemas.openxmlformats.org/officeDocument/2006/relationships/notesSlide" Target="../notesSlides/notesSlide22.xml"/><Relationship Id="rId20" Type="http://schemas.openxmlformats.org/officeDocument/2006/relationships/tags" Target="../tags/tag2170.xml"/><Relationship Id="rId21" Type="http://schemas.openxmlformats.org/officeDocument/2006/relationships/tags" Target="../tags/tag2171.xml"/><Relationship Id="rId22" Type="http://schemas.openxmlformats.org/officeDocument/2006/relationships/tags" Target="../tags/tag2172.xml"/><Relationship Id="rId23" Type="http://schemas.openxmlformats.org/officeDocument/2006/relationships/tags" Target="../tags/tag2173.xml"/><Relationship Id="rId24" Type="http://schemas.openxmlformats.org/officeDocument/2006/relationships/tags" Target="../tags/tag2174.xml"/><Relationship Id="rId25" Type="http://schemas.openxmlformats.org/officeDocument/2006/relationships/tags" Target="../tags/tag2175.xml"/><Relationship Id="rId26" Type="http://schemas.openxmlformats.org/officeDocument/2006/relationships/tags" Target="../tags/tag2176.xml"/><Relationship Id="rId27" Type="http://schemas.openxmlformats.org/officeDocument/2006/relationships/tags" Target="../tags/tag2177.xml"/><Relationship Id="rId28" Type="http://schemas.openxmlformats.org/officeDocument/2006/relationships/tags" Target="../tags/tag2178.xml"/><Relationship Id="rId29" Type="http://schemas.openxmlformats.org/officeDocument/2006/relationships/tags" Target="../tags/tag2179.xml"/><Relationship Id="rId50" Type="http://schemas.openxmlformats.org/officeDocument/2006/relationships/image" Target="../media/image45.png"/><Relationship Id="rId51" Type="http://schemas.openxmlformats.org/officeDocument/2006/relationships/image" Target="../media/image46.png"/><Relationship Id="rId1" Type="http://schemas.openxmlformats.org/officeDocument/2006/relationships/tags" Target="../tags/tag2151.xml"/><Relationship Id="rId2" Type="http://schemas.openxmlformats.org/officeDocument/2006/relationships/tags" Target="../tags/tag2152.xml"/><Relationship Id="rId3" Type="http://schemas.openxmlformats.org/officeDocument/2006/relationships/tags" Target="../tags/tag2153.xml"/><Relationship Id="rId4" Type="http://schemas.openxmlformats.org/officeDocument/2006/relationships/tags" Target="../tags/tag2154.xml"/><Relationship Id="rId5" Type="http://schemas.openxmlformats.org/officeDocument/2006/relationships/tags" Target="../tags/tag2155.xml"/><Relationship Id="rId30" Type="http://schemas.openxmlformats.org/officeDocument/2006/relationships/tags" Target="../tags/tag2180.xml"/><Relationship Id="rId31" Type="http://schemas.openxmlformats.org/officeDocument/2006/relationships/tags" Target="../tags/tag2181.xml"/><Relationship Id="rId32" Type="http://schemas.openxmlformats.org/officeDocument/2006/relationships/tags" Target="../tags/tag2182.xml"/><Relationship Id="rId9" Type="http://schemas.openxmlformats.org/officeDocument/2006/relationships/tags" Target="../tags/tag2159.xml"/><Relationship Id="rId6" Type="http://schemas.openxmlformats.org/officeDocument/2006/relationships/tags" Target="../tags/tag2156.xml"/><Relationship Id="rId7" Type="http://schemas.openxmlformats.org/officeDocument/2006/relationships/tags" Target="../tags/tag2157.xml"/><Relationship Id="rId8" Type="http://schemas.openxmlformats.org/officeDocument/2006/relationships/tags" Target="../tags/tag2158.xml"/><Relationship Id="rId33" Type="http://schemas.openxmlformats.org/officeDocument/2006/relationships/tags" Target="../tags/tag2183.xml"/><Relationship Id="rId34" Type="http://schemas.openxmlformats.org/officeDocument/2006/relationships/tags" Target="../tags/tag2184.xml"/><Relationship Id="rId35" Type="http://schemas.openxmlformats.org/officeDocument/2006/relationships/tags" Target="../tags/tag2185.xml"/><Relationship Id="rId36" Type="http://schemas.openxmlformats.org/officeDocument/2006/relationships/tags" Target="../tags/tag2186.xml"/><Relationship Id="rId10" Type="http://schemas.openxmlformats.org/officeDocument/2006/relationships/tags" Target="../tags/tag2160.xml"/><Relationship Id="rId11" Type="http://schemas.openxmlformats.org/officeDocument/2006/relationships/tags" Target="../tags/tag2161.xml"/><Relationship Id="rId12" Type="http://schemas.openxmlformats.org/officeDocument/2006/relationships/tags" Target="../tags/tag2162.xml"/><Relationship Id="rId13" Type="http://schemas.openxmlformats.org/officeDocument/2006/relationships/tags" Target="../tags/tag2163.xml"/><Relationship Id="rId14" Type="http://schemas.openxmlformats.org/officeDocument/2006/relationships/tags" Target="../tags/tag2164.xml"/><Relationship Id="rId15" Type="http://schemas.openxmlformats.org/officeDocument/2006/relationships/tags" Target="../tags/tag2165.xml"/><Relationship Id="rId16" Type="http://schemas.openxmlformats.org/officeDocument/2006/relationships/tags" Target="../tags/tag2166.xml"/><Relationship Id="rId17" Type="http://schemas.openxmlformats.org/officeDocument/2006/relationships/tags" Target="../tags/tag2167.xml"/><Relationship Id="rId18" Type="http://schemas.openxmlformats.org/officeDocument/2006/relationships/tags" Target="../tags/tag2168.xml"/><Relationship Id="rId19" Type="http://schemas.openxmlformats.org/officeDocument/2006/relationships/tags" Target="../tags/tag2169.xml"/><Relationship Id="rId37" Type="http://schemas.openxmlformats.org/officeDocument/2006/relationships/tags" Target="../tags/tag2187.xml"/><Relationship Id="rId38" Type="http://schemas.openxmlformats.org/officeDocument/2006/relationships/tags" Target="../tags/tag2188.xml"/><Relationship Id="rId39" Type="http://schemas.openxmlformats.org/officeDocument/2006/relationships/tags" Target="../tags/tag2189.xml"/><Relationship Id="rId40" Type="http://schemas.openxmlformats.org/officeDocument/2006/relationships/tags" Target="../tags/tag2190.xml"/><Relationship Id="rId41" Type="http://schemas.openxmlformats.org/officeDocument/2006/relationships/tags" Target="../tags/tag2191.xml"/><Relationship Id="rId42" Type="http://schemas.openxmlformats.org/officeDocument/2006/relationships/tags" Target="../tags/tag2192.xml"/><Relationship Id="rId43" Type="http://schemas.openxmlformats.org/officeDocument/2006/relationships/tags" Target="../tags/tag2193.xml"/><Relationship Id="rId44" Type="http://schemas.openxmlformats.org/officeDocument/2006/relationships/tags" Target="../tags/tag2194.xml"/><Relationship Id="rId45" Type="http://schemas.openxmlformats.org/officeDocument/2006/relationships/tags" Target="../tags/tag2195.xml"/></Relationships>
</file>

<file path=ppt/slides/_rels/slide37.xml.rels><?xml version="1.0" encoding="UTF-8" standalone="yes"?>
<Relationships xmlns="http://schemas.openxmlformats.org/package/2006/relationships"><Relationship Id="rId9" Type="http://schemas.openxmlformats.org/officeDocument/2006/relationships/tags" Target="../tags/tag2206.xml"/><Relationship Id="rId20" Type="http://schemas.openxmlformats.org/officeDocument/2006/relationships/image" Target="../media/image47.jpeg"/><Relationship Id="rId10" Type="http://schemas.openxmlformats.org/officeDocument/2006/relationships/tags" Target="../tags/tag2207.xml"/><Relationship Id="rId11" Type="http://schemas.openxmlformats.org/officeDocument/2006/relationships/tags" Target="../tags/tag2208.xml"/><Relationship Id="rId12" Type="http://schemas.openxmlformats.org/officeDocument/2006/relationships/tags" Target="../tags/tag2209.xml"/><Relationship Id="rId13" Type="http://schemas.openxmlformats.org/officeDocument/2006/relationships/tags" Target="../tags/tag2210.xml"/><Relationship Id="rId14" Type="http://schemas.openxmlformats.org/officeDocument/2006/relationships/tags" Target="../tags/tag2211.xml"/><Relationship Id="rId15" Type="http://schemas.openxmlformats.org/officeDocument/2006/relationships/tags" Target="../tags/tag2212.xml"/><Relationship Id="rId16" Type="http://schemas.openxmlformats.org/officeDocument/2006/relationships/tags" Target="../tags/tag2213.xml"/><Relationship Id="rId17" Type="http://schemas.openxmlformats.org/officeDocument/2006/relationships/tags" Target="../tags/tag2214.xml"/><Relationship Id="rId18" Type="http://schemas.openxmlformats.org/officeDocument/2006/relationships/slideLayout" Target="../slideLayouts/slideLayout7.xml"/><Relationship Id="rId19" Type="http://schemas.openxmlformats.org/officeDocument/2006/relationships/notesSlide" Target="../notesSlides/notesSlide23.xml"/><Relationship Id="rId1" Type="http://schemas.openxmlformats.org/officeDocument/2006/relationships/tags" Target="../tags/tag2198.xml"/><Relationship Id="rId2" Type="http://schemas.openxmlformats.org/officeDocument/2006/relationships/tags" Target="../tags/tag2199.xml"/><Relationship Id="rId3" Type="http://schemas.openxmlformats.org/officeDocument/2006/relationships/tags" Target="../tags/tag2200.xml"/><Relationship Id="rId4" Type="http://schemas.openxmlformats.org/officeDocument/2006/relationships/tags" Target="../tags/tag2201.xml"/><Relationship Id="rId5" Type="http://schemas.openxmlformats.org/officeDocument/2006/relationships/tags" Target="../tags/tag2202.xml"/><Relationship Id="rId6" Type="http://schemas.openxmlformats.org/officeDocument/2006/relationships/tags" Target="../tags/tag2203.xml"/><Relationship Id="rId7" Type="http://schemas.openxmlformats.org/officeDocument/2006/relationships/tags" Target="../tags/tag2204.xml"/><Relationship Id="rId8" Type="http://schemas.openxmlformats.org/officeDocument/2006/relationships/tags" Target="../tags/tag2205.xml"/></Relationships>
</file>

<file path=ppt/slides/_rels/slide38.xml.rels><?xml version="1.0" encoding="UTF-8" standalone="yes"?>
<Relationships xmlns="http://schemas.openxmlformats.org/package/2006/relationships"><Relationship Id="rId9" Type="http://schemas.openxmlformats.org/officeDocument/2006/relationships/tags" Target="../tags/tag2223.xml"/><Relationship Id="rId20" Type="http://schemas.openxmlformats.org/officeDocument/2006/relationships/image" Target="../media/image48.jpeg"/><Relationship Id="rId10" Type="http://schemas.openxmlformats.org/officeDocument/2006/relationships/tags" Target="../tags/tag2224.xml"/><Relationship Id="rId11" Type="http://schemas.openxmlformats.org/officeDocument/2006/relationships/tags" Target="../tags/tag2225.xml"/><Relationship Id="rId12" Type="http://schemas.openxmlformats.org/officeDocument/2006/relationships/tags" Target="../tags/tag2226.xml"/><Relationship Id="rId13" Type="http://schemas.openxmlformats.org/officeDocument/2006/relationships/tags" Target="../tags/tag2227.xml"/><Relationship Id="rId14" Type="http://schemas.openxmlformats.org/officeDocument/2006/relationships/tags" Target="../tags/tag2228.xml"/><Relationship Id="rId15" Type="http://schemas.openxmlformats.org/officeDocument/2006/relationships/tags" Target="../tags/tag2229.xml"/><Relationship Id="rId16" Type="http://schemas.openxmlformats.org/officeDocument/2006/relationships/tags" Target="../tags/tag2230.xml"/><Relationship Id="rId17" Type="http://schemas.openxmlformats.org/officeDocument/2006/relationships/tags" Target="../tags/tag2231.xml"/><Relationship Id="rId18" Type="http://schemas.openxmlformats.org/officeDocument/2006/relationships/slideLayout" Target="../slideLayouts/slideLayout7.xml"/><Relationship Id="rId19" Type="http://schemas.openxmlformats.org/officeDocument/2006/relationships/notesSlide" Target="../notesSlides/notesSlide24.xml"/><Relationship Id="rId1" Type="http://schemas.openxmlformats.org/officeDocument/2006/relationships/tags" Target="../tags/tag2215.xml"/><Relationship Id="rId2" Type="http://schemas.openxmlformats.org/officeDocument/2006/relationships/tags" Target="../tags/tag2216.xml"/><Relationship Id="rId3" Type="http://schemas.openxmlformats.org/officeDocument/2006/relationships/tags" Target="../tags/tag2217.xml"/><Relationship Id="rId4" Type="http://schemas.openxmlformats.org/officeDocument/2006/relationships/tags" Target="../tags/tag2218.xml"/><Relationship Id="rId5" Type="http://schemas.openxmlformats.org/officeDocument/2006/relationships/tags" Target="../tags/tag2219.xml"/><Relationship Id="rId6" Type="http://schemas.openxmlformats.org/officeDocument/2006/relationships/tags" Target="../tags/tag2220.xml"/><Relationship Id="rId7" Type="http://schemas.openxmlformats.org/officeDocument/2006/relationships/tags" Target="../tags/tag2221.xml"/><Relationship Id="rId8" Type="http://schemas.openxmlformats.org/officeDocument/2006/relationships/tags" Target="../tags/tag2222.xml"/></Relationships>
</file>

<file path=ppt/slides/_rels/slide39.xml.rels><?xml version="1.0" encoding="UTF-8" standalone="yes"?>
<Relationships xmlns="http://schemas.openxmlformats.org/package/2006/relationships"><Relationship Id="rId9" Type="http://schemas.openxmlformats.org/officeDocument/2006/relationships/tags" Target="../tags/tag2240.xml"/><Relationship Id="rId20" Type="http://schemas.openxmlformats.org/officeDocument/2006/relationships/notesSlide" Target="../notesSlides/notesSlide25.xml"/><Relationship Id="rId21" Type="http://schemas.openxmlformats.org/officeDocument/2006/relationships/image" Target="../media/image44.jpeg"/><Relationship Id="rId10" Type="http://schemas.openxmlformats.org/officeDocument/2006/relationships/tags" Target="../tags/tag2241.xml"/><Relationship Id="rId11" Type="http://schemas.openxmlformats.org/officeDocument/2006/relationships/tags" Target="../tags/tag2242.xml"/><Relationship Id="rId12" Type="http://schemas.openxmlformats.org/officeDocument/2006/relationships/tags" Target="../tags/tag2243.xml"/><Relationship Id="rId13" Type="http://schemas.openxmlformats.org/officeDocument/2006/relationships/tags" Target="../tags/tag2244.xml"/><Relationship Id="rId14" Type="http://schemas.openxmlformats.org/officeDocument/2006/relationships/tags" Target="../tags/tag2245.xml"/><Relationship Id="rId15" Type="http://schemas.openxmlformats.org/officeDocument/2006/relationships/tags" Target="../tags/tag2246.xml"/><Relationship Id="rId16" Type="http://schemas.openxmlformats.org/officeDocument/2006/relationships/tags" Target="../tags/tag2247.xml"/><Relationship Id="rId17" Type="http://schemas.openxmlformats.org/officeDocument/2006/relationships/tags" Target="../tags/tag2248.xml"/><Relationship Id="rId18" Type="http://schemas.openxmlformats.org/officeDocument/2006/relationships/tags" Target="../tags/tag2249.xml"/><Relationship Id="rId19" Type="http://schemas.openxmlformats.org/officeDocument/2006/relationships/slideLayout" Target="../slideLayouts/slideLayout7.xml"/><Relationship Id="rId1" Type="http://schemas.openxmlformats.org/officeDocument/2006/relationships/tags" Target="../tags/tag2232.xml"/><Relationship Id="rId2" Type="http://schemas.openxmlformats.org/officeDocument/2006/relationships/tags" Target="../tags/tag2233.xml"/><Relationship Id="rId3" Type="http://schemas.openxmlformats.org/officeDocument/2006/relationships/tags" Target="../tags/tag2234.xml"/><Relationship Id="rId4" Type="http://schemas.openxmlformats.org/officeDocument/2006/relationships/tags" Target="../tags/tag2235.xml"/><Relationship Id="rId5" Type="http://schemas.openxmlformats.org/officeDocument/2006/relationships/tags" Target="../tags/tag2236.xml"/><Relationship Id="rId6" Type="http://schemas.openxmlformats.org/officeDocument/2006/relationships/tags" Target="../tags/tag2237.xml"/><Relationship Id="rId7" Type="http://schemas.openxmlformats.org/officeDocument/2006/relationships/tags" Target="../tags/tag2238.xml"/><Relationship Id="rId8" Type="http://schemas.openxmlformats.org/officeDocument/2006/relationships/tags" Target="../tags/tag2239.xml"/></Relationships>
</file>

<file path=ppt/slides/_rels/slide4.xml.rels><?xml version="1.0" encoding="UTF-8" standalone="yes"?>
<Relationships xmlns="http://schemas.openxmlformats.org/package/2006/relationships"><Relationship Id="rId3" Type="http://schemas.openxmlformats.org/officeDocument/2006/relationships/tags" Target="../tags/tag58.xml"/><Relationship Id="rId4" Type="http://schemas.openxmlformats.org/officeDocument/2006/relationships/tags" Target="../tags/tag59.xml"/><Relationship Id="rId5" Type="http://schemas.openxmlformats.org/officeDocument/2006/relationships/tags" Target="../tags/tag60.xml"/><Relationship Id="rId6" Type="http://schemas.openxmlformats.org/officeDocument/2006/relationships/tags" Target="../tags/tag61.xml"/><Relationship Id="rId7" Type="http://schemas.openxmlformats.org/officeDocument/2006/relationships/tags" Target="../tags/tag62.xml"/><Relationship Id="rId8" Type="http://schemas.openxmlformats.org/officeDocument/2006/relationships/tags" Target="../tags/tag63.xml"/><Relationship Id="rId9" Type="http://schemas.openxmlformats.org/officeDocument/2006/relationships/slideLayout" Target="../slideLayouts/slideLayout7.xml"/><Relationship Id="rId10" Type="http://schemas.openxmlformats.org/officeDocument/2006/relationships/image" Target="../media/image6.png"/><Relationship Id="rId11" Type="http://schemas.openxmlformats.org/officeDocument/2006/relationships/image" Target="../media/image7.png"/><Relationship Id="rId1" Type="http://schemas.openxmlformats.org/officeDocument/2006/relationships/tags" Target="../tags/tag56.xml"/><Relationship Id="rId2" Type="http://schemas.openxmlformats.org/officeDocument/2006/relationships/tags" Target="../tags/tag57.xml"/></Relationships>
</file>

<file path=ppt/slides/_rels/slide40.xml.rels><?xml version="1.0" encoding="UTF-8" standalone="yes"?>
<Relationships xmlns="http://schemas.openxmlformats.org/package/2006/relationships"><Relationship Id="rId11" Type="http://schemas.openxmlformats.org/officeDocument/2006/relationships/tags" Target="../tags/tag2260.xml"/><Relationship Id="rId12" Type="http://schemas.openxmlformats.org/officeDocument/2006/relationships/tags" Target="../tags/tag2261.xml"/><Relationship Id="rId13" Type="http://schemas.openxmlformats.org/officeDocument/2006/relationships/tags" Target="../tags/tag2262.xml"/><Relationship Id="rId14" Type="http://schemas.openxmlformats.org/officeDocument/2006/relationships/slideLayout" Target="../slideLayouts/slideLayout7.xml"/><Relationship Id="rId15" Type="http://schemas.openxmlformats.org/officeDocument/2006/relationships/image" Target="../media/image49.png"/><Relationship Id="rId16" Type="http://schemas.openxmlformats.org/officeDocument/2006/relationships/image" Target="../media/image50.png"/><Relationship Id="rId17" Type="http://schemas.openxmlformats.org/officeDocument/2006/relationships/image" Target="../media/image51.png"/><Relationship Id="rId18" Type="http://schemas.openxmlformats.org/officeDocument/2006/relationships/image" Target="../media/image52.png"/><Relationship Id="rId19" Type="http://schemas.openxmlformats.org/officeDocument/2006/relationships/image" Target="../media/image53.png"/><Relationship Id="rId1" Type="http://schemas.openxmlformats.org/officeDocument/2006/relationships/tags" Target="../tags/tag2250.xml"/><Relationship Id="rId2" Type="http://schemas.openxmlformats.org/officeDocument/2006/relationships/tags" Target="../tags/tag2251.xml"/><Relationship Id="rId3" Type="http://schemas.openxmlformats.org/officeDocument/2006/relationships/tags" Target="../tags/tag2252.xml"/><Relationship Id="rId4" Type="http://schemas.openxmlformats.org/officeDocument/2006/relationships/tags" Target="../tags/tag2253.xml"/><Relationship Id="rId5" Type="http://schemas.openxmlformats.org/officeDocument/2006/relationships/tags" Target="../tags/tag2254.xml"/><Relationship Id="rId6" Type="http://schemas.openxmlformats.org/officeDocument/2006/relationships/tags" Target="../tags/tag2255.xml"/><Relationship Id="rId7" Type="http://schemas.openxmlformats.org/officeDocument/2006/relationships/tags" Target="../tags/tag2256.xml"/><Relationship Id="rId8" Type="http://schemas.openxmlformats.org/officeDocument/2006/relationships/tags" Target="../tags/tag2257.xml"/><Relationship Id="rId9" Type="http://schemas.openxmlformats.org/officeDocument/2006/relationships/tags" Target="../tags/tag2258.xml"/><Relationship Id="rId10" Type="http://schemas.openxmlformats.org/officeDocument/2006/relationships/tags" Target="../tags/tag2259.xml"/></Relationships>
</file>

<file path=ppt/slides/_rels/slide41.xml.rels><?xml version="1.0" encoding="UTF-8" standalone="yes"?>
<Relationships xmlns="http://schemas.openxmlformats.org/package/2006/relationships"><Relationship Id="rId11" Type="http://schemas.openxmlformats.org/officeDocument/2006/relationships/tags" Target="../tags/tag2273.xml"/><Relationship Id="rId12" Type="http://schemas.openxmlformats.org/officeDocument/2006/relationships/tags" Target="../tags/tag2274.xml"/><Relationship Id="rId13" Type="http://schemas.openxmlformats.org/officeDocument/2006/relationships/tags" Target="../tags/tag2275.xml"/><Relationship Id="rId14" Type="http://schemas.openxmlformats.org/officeDocument/2006/relationships/tags" Target="../tags/tag2276.xml"/><Relationship Id="rId15" Type="http://schemas.openxmlformats.org/officeDocument/2006/relationships/tags" Target="../tags/tag2277.xml"/><Relationship Id="rId16" Type="http://schemas.openxmlformats.org/officeDocument/2006/relationships/slideLayout" Target="../slideLayouts/slideLayout7.xml"/><Relationship Id="rId17" Type="http://schemas.openxmlformats.org/officeDocument/2006/relationships/notesSlide" Target="../notesSlides/notesSlide26.xml"/><Relationship Id="rId18" Type="http://schemas.openxmlformats.org/officeDocument/2006/relationships/image" Target="../media/image24.jpeg"/><Relationship Id="rId1" Type="http://schemas.openxmlformats.org/officeDocument/2006/relationships/tags" Target="../tags/tag2263.xml"/><Relationship Id="rId2" Type="http://schemas.openxmlformats.org/officeDocument/2006/relationships/tags" Target="../tags/tag2264.xml"/><Relationship Id="rId3" Type="http://schemas.openxmlformats.org/officeDocument/2006/relationships/tags" Target="../tags/tag2265.xml"/><Relationship Id="rId4" Type="http://schemas.openxmlformats.org/officeDocument/2006/relationships/tags" Target="../tags/tag2266.xml"/><Relationship Id="rId5" Type="http://schemas.openxmlformats.org/officeDocument/2006/relationships/tags" Target="../tags/tag2267.xml"/><Relationship Id="rId6" Type="http://schemas.openxmlformats.org/officeDocument/2006/relationships/tags" Target="../tags/tag2268.xml"/><Relationship Id="rId7" Type="http://schemas.openxmlformats.org/officeDocument/2006/relationships/tags" Target="../tags/tag2269.xml"/><Relationship Id="rId8" Type="http://schemas.openxmlformats.org/officeDocument/2006/relationships/tags" Target="../tags/tag2270.xml"/><Relationship Id="rId9" Type="http://schemas.openxmlformats.org/officeDocument/2006/relationships/tags" Target="../tags/tag2271.xml"/><Relationship Id="rId10" Type="http://schemas.openxmlformats.org/officeDocument/2006/relationships/tags" Target="../tags/tag2272.xml"/></Relationships>
</file>

<file path=ppt/slides/_rels/slide5.xml.rels><?xml version="1.0" encoding="UTF-8" standalone="yes"?>
<Relationships xmlns="http://schemas.openxmlformats.org/package/2006/relationships"><Relationship Id="rId3" Type="http://schemas.openxmlformats.org/officeDocument/2006/relationships/tags" Target="../tags/tag66.xml"/><Relationship Id="rId4" Type="http://schemas.openxmlformats.org/officeDocument/2006/relationships/tags" Target="../tags/tag67.xml"/><Relationship Id="rId5" Type="http://schemas.openxmlformats.org/officeDocument/2006/relationships/slideLayout" Target="../slideLayouts/slideLayout7.xml"/><Relationship Id="rId6" Type="http://schemas.openxmlformats.org/officeDocument/2006/relationships/image" Target="../media/image8.png"/><Relationship Id="rId1" Type="http://schemas.openxmlformats.org/officeDocument/2006/relationships/tags" Target="../tags/tag64.xml"/><Relationship Id="rId2" Type="http://schemas.openxmlformats.org/officeDocument/2006/relationships/tags" Target="../tags/tag65.xml"/></Relationships>
</file>

<file path=ppt/slides/_rels/slide6.xml.rels><?xml version="1.0" encoding="UTF-8" standalone="yes"?>
<Relationships xmlns="http://schemas.openxmlformats.org/package/2006/relationships"><Relationship Id="rId9" Type="http://schemas.openxmlformats.org/officeDocument/2006/relationships/tags" Target="../tags/tag76.xml"/><Relationship Id="rId20" Type="http://schemas.openxmlformats.org/officeDocument/2006/relationships/image" Target="../media/image9.jpeg"/><Relationship Id="rId10" Type="http://schemas.openxmlformats.org/officeDocument/2006/relationships/tags" Target="../tags/tag77.xml"/><Relationship Id="rId11" Type="http://schemas.openxmlformats.org/officeDocument/2006/relationships/tags" Target="../tags/tag78.xml"/><Relationship Id="rId12" Type="http://schemas.openxmlformats.org/officeDocument/2006/relationships/tags" Target="../tags/tag79.xml"/><Relationship Id="rId13" Type="http://schemas.openxmlformats.org/officeDocument/2006/relationships/tags" Target="../tags/tag80.xml"/><Relationship Id="rId14" Type="http://schemas.openxmlformats.org/officeDocument/2006/relationships/tags" Target="../tags/tag81.xml"/><Relationship Id="rId15" Type="http://schemas.openxmlformats.org/officeDocument/2006/relationships/tags" Target="../tags/tag82.xml"/><Relationship Id="rId16" Type="http://schemas.openxmlformats.org/officeDocument/2006/relationships/tags" Target="../tags/tag83.xml"/><Relationship Id="rId17" Type="http://schemas.openxmlformats.org/officeDocument/2006/relationships/tags" Target="../tags/tag84.xml"/><Relationship Id="rId18" Type="http://schemas.openxmlformats.org/officeDocument/2006/relationships/slideLayout" Target="../slideLayouts/slideLayout7.xml"/><Relationship Id="rId19" Type="http://schemas.openxmlformats.org/officeDocument/2006/relationships/notesSlide" Target="../notesSlides/notesSlide4.xml"/><Relationship Id="rId1" Type="http://schemas.openxmlformats.org/officeDocument/2006/relationships/tags" Target="../tags/tag68.xml"/><Relationship Id="rId2" Type="http://schemas.openxmlformats.org/officeDocument/2006/relationships/tags" Target="../tags/tag69.xml"/><Relationship Id="rId3" Type="http://schemas.openxmlformats.org/officeDocument/2006/relationships/tags" Target="../tags/tag70.xml"/><Relationship Id="rId4" Type="http://schemas.openxmlformats.org/officeDocument/2006/relationships/tags" Target="../tags/tag71.xml"/><Relationship Id="rId5" Type="http://schemas.openxmlformats.org/officeDocument/2006/relationships/tags" Target="../tags/tag72.xml"/><Relationship Id="rId6" Type="http://schemas.openxmlformats.org/officeDocument/2006/relationships/tags" Target="../tags/tag73.xml"/><Relationship Id="rId7" Type="http://schemas.openxmlformats.org/officeDocument/2006/relationships/tags" Target="../tags/tag74.xml"/><Relationship Id="rId8" Type="http://schemas.openxmlformats.org/officeDocument/2006/relationships/tags" Target="../tags/tag75.xml"/></Relationships>
</file>

<file path=ppt/slides/_rels/slide7.xml.rels><?xml version="1.0" encoding="UTF-8" standalone="yes"?>
<Relationships xmlns="http://schemas.openxmlformats.org/package/2006/relationships"><Relationship Id="rId9" Type="http://schemas.openxmlformats.org/officeDocument/2006/relationships/tags" Target="../tags/tag93.xml"/><Relationship Id="rId20" Type="http://schemas.openxmlformats.org/officeDocument/2006/relationships/tags" Target="../tags/tag104.xml"/><Relationship Id="rId21" Type="http://schemas.openxmlformats.org/officeDocument/2006/relationships/tags" Target="../tags/tag105.xml"/><Relationship Id="rId22" Type="http://schemas.openxmlformats.org/officeDocument/2006/relationships/slideLayout" Target="../slideLayouts/slideLayout7.xml"/><Relationship Id="rId23" Type="http://schemas.openxmlformats.org/officeDocument/2006/relationships/notesSlide" Target="../notesSlides/notesSlide5.xml"/><Relationship Id="rId24" Type="http://schemas.openxmlformats.org/officeDocument/2006/relationships/image" Target="../media/image10.jpeg"/><Relationship Id="rId25" Type="http://schemas.openxmlformats.org/officeDocument/2006/relationships/image" Target="../media/image11.png"/><Relationship Id="rId10" Type="http://schemas.openxmlformats.org/officeDocument/2006/relationships/tags" Target="../tags/tag94.xml"/><Relationship Id="rId11" Type="http://schemas.openxmlformats.org/officeDocument/2006/relationships/tags" Target="../tags/tag95.xml"/><Relationship Id="rId12" Type="http://schemas.openxmlformats.org/officeDocument/2006/relationships/tags" Target="../tags/tag96.xml"/><Relationship Id="rId13" Type="http://schemas.openxmlformats.org/officeDocument/2006/relationships/tags" Target="../tags/tag97.xml"/><Relationship Id="rId14" Type="http://schemas.openxmlformats.org/officeDocument/2006/relationships/tags" Target="../tags/tag98.xml"/><Relationship Id="rId15" Type="http://schemas.openxmlformats.org/officeDocument/2006/relationships/tags" Target="../tags/tag99.xml"/><Relationship Id="rId16" Type="http://schemas.openxmlformats.org/officeDocument/2006/relationships/tags" Target="../tags/tag100.xml"/><Relationship Id="rId17" Type="http://schemas.openxmlformats.org/officeDocument/2006/relationships/tags" Target="../tags/tag101.xml"/><Relationship Id="rId18" Type="http://schemas.openxmlformats.org/officeDocument/2006/relationships/tags" Target="../tags/tag102.xml"/><Relationship Id="rId19" Type="http://schemas.openxmlformats.org/officeDocument/2006/relationships/tags" Target="../tags/tag103.xml"/><Relationship Id="rId1" Type="http://schemas.openxmlformats.org/officeDocument/2006/relationships/tags" Target="../tags/tag85.xml"/><Relationship Id="rId2" Type="http://schemas.openxmlformats.org/officeDocument/2006/relationships/tags" Target="../tags/tag86.xml"/><Relationship Id="rId3" Type="http://schemas.openxmlformats.org/officeDocument/2006/relationships/tags" Target="../tags/tag87.xml"/><Relationship Id="rId4" Type="http://schemas.openxmlformats.org/officeDocument/2006/relationships/tags" Target="../tags/tag88.xml"/><Relationship Id="rId5" Type="http://schemas.openxmlformats.org/officeDocument/2006/relationships/tags" Target="../tags/tag89.xml"/><Relationship Id="rId6" Type="http://schemas.openxmlformats.org/officeDocument/2006/relationships/tags" Target="../tags/tag90.xml"/><Relationship Id="rId7" Type="http://schemas.openxmlformats.org/officeDocument/2006/relationships/tags" Target="../tags/tag91.xml"/><Relationship Id="rId8" Type="http://schemas.openxmlformats.org/officeDocument/2006/relationships/tags" Target="../tags/tag92.xml"/></Relationships>
</file>

<file path=ppt/slides/_rels/slide8.xml.rels><?xml version="1.0" encoding="UTF-8" standalone="yes"?>
<Relationships xmlns="http://schemas.openxmlformats.org/package/2006/relationships"><Relationship Id="rId11" Type="http://schemas.openxmlformats.org/officeDocument/2006/relationships/tags" Target="../tags/tag116.xml"/><Relationship Id="rId12" Type="http://schemas.openxmlformats.org/officeDocument/2006/relationships/slideLayout" Target="../slideLayouts/slideLayout2.xml"/><Relationship Id="rId13" Type="http://schemas.openxmlformats.org/officeDocument/2006/relationships/image" Target="../media/image12.png"/><Relationship Id="rId1" Type="http://schemas.openxmlformats.org/officeDocument/2006/relationships/tags" Target="../tags/tag106.xml"/><Relationship Id="rId2" Type="http://schemas.openxmlformats.org/officeDocument/2006/relationships/tags" Target="../tags/tag107.xml"/><Relationship Id="rId3" Type="http://schemas.openxmlformats.org/officeDocument/2006/relationships/tags" Target="../tags/tag108.xml"/><Relationship Id="rId4" Type="http://schemas.openxmlformats.org/officeDocument/2006/relationships/tags" Target="../tags/tag109.xml"/><Relationship Id="rId5" Type="http://schemas.openxmlformats.org/officeDocument/2006/relationships/tags" Target="../tags/tag110.xml"/><Relationship Id="rId6" Type="http://schemas.openxmlformats.org/officeDocument/2006/relationships/tags" Target="../tags/tag111.xml"/><Relationship Id="rId7" Type="http://schemas.openxmlformats.org/officeDocument/2006/relationships/tags" Target="../tags/tag112.xml"/><Relationship Id="rId8" Type="http://schemas.openxmlformats.org/officeDocument/2006/relationships/tags" Target="../tags/tag113.xml"/><Relationship Id="rId9" Type="http://schemas.openxmlformats.org/officeDocument/2006/relationships/tags" Target="../tags/tag114.xml"/><Relationship Id="rId10" Type="http://schemas.openxmlformats.org/officeDocument/2006/relationships/tags" Target="../tags/tag115.xml"/></Relationships>
</file>

<file path=ppt/slides/_rels/slide9.xml.rels><?xml version="1.0" encoding="UTF-8" standalone="yes"?>
<Relationships xmlns="http://schemas.openxmlformats.org/package/2006/relationships"><Relationship Id="rId459" Type="http://schemas.openxmlformats.org/officeDocument/2006/relationships/tags" Target="../tags/tag575.xml"/><Relationship Id="rId510" Type="http://schemas.openxmlformats.org/officeDocument/2006/relationships/tags" Target="../tags/tag626.xml"/><Relationship Id="rId511" Type="http://schemas.openxmlformats.org/officeDocument/2006/relationships/tags" Target="../tags/tag627.xml"/><Relationship Id="rId512" Type="http://schemas.openxmlformats.org/officeDocument/2006/relationships/tags" Target="../tags/tag628.xml"/><Relationship Id="rId20" Type="http://schemas.openxmlformats.org/officeDocument/2006/relationships/tags" Target="../tags/tag136.xml"/><Relationship Id="rId21" Type="http://schemas.openxmlformats.org/officeDocument/2006/relationships/tags" Target="../tags/tag137.xml"/><Relationship Id="rId22" Type="http://schemas.openxmlformats.org/officeDocument/2006/relationships/tags" Target="../tags/tag138.xml"/><Relationship Id="rId23" Type="http://schemas.openxmlformats.org/officeDocument/2006/relationships/tags" Target="../tags/tag139.xml"/><Relationship Id="rId24" Type="http://schemas.openxmlformats.org/officeDocument/2006/relationships/tags" Target="../tags/tag140.xml"/><Relationship Id="rId25" Type="http://schemas.openxmlformats.org/officeDocument/2006/relationships/tags" Target="../tags/tag141.xml"/><Relationship Id="rId26" Type="http://schemas.openxmlformats.org/officeDocument/2006/relationships/tags" Target="../tags/tag142.xml"/><Relationship Id="rId27" Type="http://schemas.openxmlformats.org/officeDocument/2006/relationships/tags" Target="../tags/tag143.xml"/><Relationship Id="rId28" Type="http://schemas.openxmlformats.org/officeDocument/2006/relationships/tags" Target="../tags/tag144.xml"/><Relationship Id="rId29" Type="http://schemas.openxmlformats.org/officeDocument/2006/relationships/tags" Target="../tags/tag145.xml"/><Relationship Id="rId513" Type="http://schemas.openxmlformats.org/officeDocument/2006/relationships/tags" Target="../tags/tag629.xml"/><Relationship Id="rId514" Type="http://schemas.openxmlformats.org/officeDocument/2006/relationships/tags" Target="../tags/tag630.xml"/><Relationship Id="rId515" Type="http://schemas.openxmlformats.org/officeDocument/2006/relationships/tags" Target="../tags/tag631.xml"/><Relationship Id="rId516" Type="http://schemas.openxmlformats.org/officeDocument/2006/relationships/tags" Target="../tags/tag632.xml"/><Relationship Id="rId517" Type="http://schemas.openxmlformats.org/officeDocument/2006/relationships/tags" Target="../tags/tag633.xml"/><Relationship Id="rId518" Type="http://schemas.openxmlformats.org/officeDocument/2006/relationships/tags" Target="../tags/tag634.xml"/><Relationship Id="rId519" Type="http://schemas.openxmlformats.org/officeDocument/2006/relationships/tags" Target="../tags/tag635.xml"/><Relationship Id="rId170" Type="http://schemas.openxmlformats.org/officeDocument/2006/relationships/tags" Target="../tags/tag286.xml"/><Relationship Id="rId171" Type="http://schemas.openxmlformats.org/officeDocument/2006/relationships/tags" Target="../tags/tag287.xml"/><Relationship Id="rId172" Type="http://schemas.openxmlformats.org/officeDocument/2006/relationships/tags" Target="../tags/tag288.xml"/><Relationship Id="rId173" Type="http://schemas.openxmlformats.org/officeDocument/2006/relationships/tags" Target="../tags/tag289.xml"/><Relationship Id="rId174" Type="http://schemas.openxmlformats.org/officeDocument/2006/relationships/tags" Target="../tags/tag290.xml"/><Relationship Id="rId175" Type="http://schemas.openxmlformats.org/officeDocument/2006/relationships/tags" Target="../tags/tag291.xml"/><Relationship Id="rId176" Type="http://schemas.openxmlformats.org/officeDocument/2006/relationships/tags" Target="../tags/tag292.xml"/><Relationship Id="rId177" Type="http://schemas.openxmlformats.org/officeDocument/2006/relationships/tags" Target="../tags/tag293.xml"/><Relationship Id="rId178" Type="http://schemas.openxmlformats.org/officeDocument/2006/relationships/tags" Target="../tags/tag294.xml"/><Relationship Id="rId179" Type="http://schemas.openxmlformats.org/officeDocument/2006/relationships/tags" Target="../tags/tag295.xml"/><Relationship Id="rId230" Type="http://schemas.openxmlformats.org/officeDocument/2006/relationships/tags" Target="../tags/tag346.xml"/><Relationship Id="rId231" Type="http://schemas.openxmlformats.org/officeDocument/2006/relationships/tags" Target="../tags/tag347.xml"/><Relationship Id="rId232" Type="http://schemas.openxmlformats.org/officeDocument/2006/relationships/tags" Target="../tags/tag348.xml"/><Relationship Id="rId233" Type="http://schemas.openxmlformats.org/officeDocument/2006/relationships/tags" Target="../tags/tag349.xml"/><Relationship Id="rId234" Type="http://schemas.openxmlformats.org/officeDocument/2006/relationships/tags" Target="../tags/tag350.xml"/><Relationship Id="rId235" Type="http://schemas.openxmlformats.org/officeDocument/2006/relationships/tags" Target="../tags/tag351.xml"/><Relationship Id="rId236" Type="http://schemas.openxmlformats.org/officeDocument/2006/relationships/tags" Target="../tags/tag352.xml"/><Relationship Id="rId237" Type="http://schemas.openxmlformats.org/officeDocument/2006/relationships/tags" Target="../tags/tag353.xml"/><Relationship Id="rId238" Type="http://schemas.openxmlformats.org/officeDocument/2006/relationships/tags" Target="../tags/tag354.xml"/><Relationship Id="rId239" Type="http://schemas.openxmlformats.org/officeDocument/2006/relationships/tags" Target="../tags/tag355.xml"/><Relationship Id="rId460" Type="http://schemas.openxmlformats.org/officeDocument/2006/relationships/tags" Target="../tags/tag576.xml"/><Relationship Id="rId461" Type="http://schemas.openxmlformats.org/officeDocument/2006/relationships/tags" Target="../tags/tag577.xml"/><Relationship Id="rId462" Type="http://schemas.openxmlformats.org/officeDocument/2006/relationships/tags" Target="../tags/tag578.xml"/><Relationship Id="rId463" Type="http://schemas.openxmlformats.org/officeDocument/2006/relationships/tags" Target="../tags/tag579.xml"/><Relationship Id="rId464" Type="http://schemas.openxmlformats.org/officeDocument/2006/relationships/tags" Target="../tags/tag580.xml"/><Relationship Id="rId465" Type="http://schemas.openxmlformats.org/officeDocument/2006/relationships/tags" Target="../tags/tag581.xml"/><Relationship Id="rId466" Type="http://schemas.openxmlformats.org/officeDocument/2006/relationships/tags" Target="../tags/tag582.xml"/><Relationship Id="rId467" Type="http://schemas.openxmlformats.org/officeDocument/2006/relationships/tags" Target="../tags/tag583.xml"/><Relationship Id="rId468" Type="http://schemas.openxmlformats.org/officeDocument/2006/relationships/tags" Target="../tags/tag584.xml"/><Relationship Id="rId469" Type="http://schemas.openxmlformats.org/officeDocument/2006/relationships/tags" Target="../tags/tag585.xml"/><Relationship Id="rId520" Type="http://schemas.openxmlformats.org/officeDocument/2006/relationships/tags" Target="../tags/tag636.xml"/><Relationship Id="rId521" Type="http://schemas.openxmlformats.org/officeDocument/2006/relationships/tags" Target="../tags/tag637.xml"/><Relationship Id="rId522" Type="http://schemas.openxmlformats.org/officeDocument/2006/relationships/tags" Target="../tags/tag638.xml"/><Relationship Id="rId30" Type="http://schemas.openxmlformats.org/officeDocument/2006/relationships/tags" Target="../tags/tag146.xml"/><Relationship Id="rId31" Type="http://schemas.openxmlformats.org/officeDocument/2006/relationships/tags" Target="../tags/tag147.xml"/><Relationship Id="rId32" Type="http://schemas.openxmlformats.org/officeDocument/2006/relationships/tags" Target="../tags/tag148.xml"/><Relationship Id="rId33" Type="http://schemas.openxmlformats.org/officeDocument/2006/relationships/tags" Target="../tags/tag149.xml"/><Relationship Id="rId34" Type="http://schemas.openxmlformats.org/officeDocument/2006/relationships/tags" Target="../tags/tag150.xml"/><Relationship Id="rId35" Type="http://schemas.openxmlformats.org/officeDocument/2006/relationships/tags" Target="../tags/tag151.xml"/><Relationship Id="rId36" Type="http://schemas.openxmlformats.org/officeDocument/2006/relationships/tags" Target="../tags/tag152.xml"/><Relationship Id="rId37" Type="http://schemas.openxmlformats.org/officeDocument/2006/relationships/tags" Target="../tags/tag153.xml"/><Relationship Id="rId38" Type="http://schemas.openxmlformats.org/officeDocument/2006/relationships/tags" Target="../tags/tag154.xml"/><Relationship Id="rId39" Type="http://schemas.openxmlformats.org/officeDocument/2006/relationships/tags" Target="../tags/tag155.xml"/><Relationship Id="rId523" Type="http://schemas.openxmlformats.org/officeDocument/2006/relationships/tags" Target="../tags/tag639.xml"/><Relationship Id="rId524" Type="http://schemas.openxmlformats.org/officeDocument/2006/relationships/tags" Target="../tags/tag640.xml"/><Relationship Id="rId525" Type="http://schemas.openxmlformats.org/officeDocument/2006/relationships/tags" Target="../tags/tag641.xml"/><Relationship Id="rId526" Type="http://schemas.openxmlformats.org/officeDocument/2006/relationships/slideLayout" Target="../slideLayouts/slideLayout2.xml"/><Relationship Id="rId527" Type="http://schemas.openxmlformats.org/officeDocument/2006/relationships/image" Target="../media/image13.png"/><Relationship Id="rId180" Type="http://schemas.openxmlformats.org/officeDocument/2006/relationships/tags" Target="../tags/tag296.xml"/><Relationship Id="rId181" Type="http://schemas.openxmlformats.org/officeDocument/2006/relationships/tags" Target="../tags/tag297.xml"/><Relationship Id="rId182" Type="http://schemas.openxmlformats.org/officeDocument/2006/relationships/tags" Target="../tags/tag298.xml"/><Relationship Id="rId183" Type="http://schemas.openxmlformats.org/officeDocument/2006/relationships/tags" Target="../tags/tag299.xml"/><Relationship Id="rId184" Type="http://schemas.openxmlformats.org/officeDocument/2006/relationships/tags" Target="../tags/tag300.xml"/><Relationship Id="rId185" Type="http://schemas.openxmlformats.org/officeDocument/2006/relationships/tags" Target="../tags/tag301.xml"/><Relationship Id="rId186" Type="http://schemas.openxmlformats.org/officeDocument/2006/relationships/tags" Target="../tags/tag302.xml"/><Relationship Id="rId187" Type="http://schemas.openxmlformats.org/officeDocument/2006/relationships/tags" Target="../tags/tag303.xml"/><Relationship Id="rId188" Type="http://schemas.openxmlformats.org/officeDocument/2006/relationships/tags" Target="../tags/tag304.xml"/><Relationship Id="rId189" Type="http://schemas.openxmlformats.org/officeDocument/2006/relationships/tags" Target="../tags/tag305.xml"/><Relationship Id="rId240" Type="http://schemas.openxmlformats.org/officeDocument/2006/relationships/tags" Target="../tags/tag356.xml"/><Relationship Id="rId241" Type="http://schemas.openxmlformats.org/officeDocument/2006/relationships/tags" Target="../tags/tag357.xml"/><Relationship Id="rId242" Type="http://schemas.openxmlformats.org/officeDocument/2006/relationships/tags" Target="../tags/tag358.xml"/><Relationship Id="rId243" Type="http://schemas.openxmlformats.org/officeDocument/2006/relationships/tags" Target="../tags/tag359.xml"/><Relationship Id="rId244" Type="http://schemas.openxmlformats.org/officeDocument/2006/relationships/tags" Target="../tags/tag360.xml"/><Relationship Id="rId245" Type="http://schemas.openxmlformats.org/officeDocument/2006/relationships/tags" Target="../tags/tag361.xml"/><Relationship Id="rId246" Type="http://schemas.openxmlformats.org/officeDocument/2006/relationships/tags" Target="../tags/tag362.xml"/><Relationship Id="rId247" Type="http://schemas.openxmlformats.org/officeDocument/2006/relationships/tags" Target="../tags/tag363.xml"/><Relationship Id="rId248" Type="http://schemas.openxmlformats.org/officeDocument/2006/relationships/tags" Target="../tags/tag364.xml"/><Relationship Id="rId249" Type="http://schemas.openxmlformats.org/officeDocument/2006/relationships/tags" Target="../tags/tag365.xml"/><Relationship Id="rId300" Type="http://schemas.openxmlformats.org/officeDocument/2006/relationships/tags" Target="../tags/tag416.xml"/><Relationship Id="rId301" Type="http://schemas.openxmlformats.org/officeDocument/2006/relationships/tags" Target="../tags/tag417.xml"/><Relationship Id="rId302" Type="http://schemas.openxmlformats.org/officeDocument/2006/relationships/tags" Target="../tags/tag418.xml"/><Relationship Id="rId303" Type="http://schemas.openxmlformats.org/officeDocument/2006/relationships/tags" Target="../tags/tag419.xml"/><Relationship Id="rId304" Type="http://schemas.openxmlformats.org/officeDocument/2006/relationships/tags" Target="../tags/tag420.xml"/><Relationship Id="rId305" Type="http://schemas.openxmlformats.org/officeDocument/2006/relationships/tags" Target="../tags/tag421.xml"/><Relationship Id="rId306" Type="http://schemas.openxmlformats.org/officeDocument/2006/relationships/tags" Target="../tags/tag422.xml"/><Relationship Id="rId307" Type="http://schemas.openxmlformats.org/officeDocument/2006/relationships/tags" Target="../tags/tag423.xml"/><Relationship Id="rId308" Type="http://schemas.openxmlformats.org/officeDocument/2006/relationships/tags" Target="../tags/tag424.xml"/><Relationship Id="rId309" Type="http://schemas.openxmlformats.org/officeDocument/2006/relationships/tags" Target="../tags/tag425.xml"/><Relationship Id="rId470" Type="http://schemas.openxmlformats.org/officeDocument/2006/relationships/tags" Target="../tags/tag586.xml"/><Relationship Id="rId471" Type="http://schemas.openxmlformats.org/officeDocument/2006/relationships/tags" Target="../tags/tag587.xml"/><Relationship Id="rId472" Type="http://schemas.openxmlformats.org/officeDocument/2006/relationships/tags" Target="../tags/tag588.xml"/><Relationship Id="rId473" Type="http://schemas.openxmlformats.org/officeDocument/2006/relationships/tags" Target="../tags/tag589.xml"/><Relationship Id="rId474" Type="http://schemas.openxmlformats.org/officeDocument/2006/relationships/tags" Target="../tags/tag590.xml"/><Relationship Id="rId475" Type="http://schemas.openxmlformats.org/officeDocument/2006/relationships/tags" Target="../tags/tag591.xml"/><Relationship Id="rId476" Type="http://schemas.openxmlformats.org/officeDocument/2006/relationships/tags" Target="../tags/tag592.xml"/><Relationship Id="rId477" Type="http://schemas.openxmlformats.org/officeDocument/2006/relationships/tags" Target="../tags/tag593.xml"/><Relationship Id="rId478" Type="http://schemas.openxmlformats.org/officeDocument/2006/relationships/tags" Target="../tags/tag594.xml"/><Relationship Id="rId479" Type="http://schemas.openxmlformats.org/officeDocument/2006/relationships/tags" Target="../tags/tag595.xml"/><Relationship Id="rId40" Type="http://schemas.openxmlformats.org/officeDocument/2006/relationships/tags" Target="../tags/tag156.xml"/><Relationship Id="rId41" Type="http://schemas.openxmlformats.org/officeDocument/2006/relationships/tags" Target="../tags/tag157.xml"/><Relationship Id="rId42" Type="http://schemas.openxmlformats.org/officeDocument/2006/relationships/tags" Target="../tags/tag158.xml"/><Relationship Id="rId43" Type="http://schemas.openxmlformats.org/officeDocument/2006/relationships/tags" Target="../tags/tag159.xml"/><Relationship Id="rId44" Type="http://schemas.openxmlformats.org/officeDocument/2006/relationships/tags" Target="../tags/tag160.xml"/><Relationship Id="rId45" Type="http://schemas.openxmlformats.org/officeDocument/2006/relationships/tags" Target="../tags/tag161.xml"/><Relationship Id="rId46" Type="http://schemas.openxmlformats.org/officeDocument/2006/relationships/tags" Target="../tags/tag162.xml"/><Relationship Id="rId47" Type="http://schemas.openxmlformats.org/officeDocument/2006/relationships/tags" Target="../tags/tag163.xml"/><Relationship Id="rId48" Type="http://schemas.openxmlformats.org/officeDocument/2006/relationships/tags" Target="../tags/tag164.xml"/><Relationship Id="rId49" Type="http://schemas.openxmlformats.org/officeDocument/2006/relationships/tags" Target="../tags/tag165.xml"/><Relationship Id="rId1" Type="http://schemas.openxmlformats.org/officeDocument/2006/relationships/tags" Target="../tags/tag117.xml"/><Relationship Id="rId2" Type="http://schemas.openxmlformats.org/officeDocument/2006/relationships/tags" Target="../tags/tag118.xml"/><Relationship Id="rId3" Type="http://schemas.openxmlformats.org/officeDocument/2006/relationships/tags" Target="../tags/tag119.xml"/><Relationship Id="rId4" Type="http://schemas.openxmlformats.org/officeDocument/2006/relationships/tags" Target="../tags/tag120.xml"/><Relationship Id="rId5" Type="http://schemas.openxmlformats.org/officeDocument/2006/relationships/tags" Target="../tags/tag121.xml"/><Relationship Id="rId6" Type="http://schemas.openxmlformats.org/officeDocument/2006/relationships/tags" Target="../tags/tag122.xml"/><Relationship Id="rId7" Type="http://schemas.openxmlformats.org/officeDocument/2006/relationships/tags" Target="../tags/tag123.xml"/><Relationship Id="rId8" Type="http://schemas.openxmlformats.org/officeDocument/2006/relationships/tags" Target="../tags/tag124.xml"/><Relationship Id="rId9" Type="http://schemas.openxmlformats.org/officeDocument/2006/relationships/tags" Target="../tags/tag125.xml"/><Relationship Id="rId190" Type="http://schemas.openxmlformats.org/officeDocument/2006/relationships/tags" Target="../tags/tag306.xml"/><Relationship Id="rId191" Type="http://schemas.openxmlformats.org/officeDocument/2006/relationships/tags" Target="../tags/tag307.xml"/><Relationship Id="rId192" Type="http://schemas.openxmlformats.org/officeDocument/2006/relationships/tags" Target="../tags/tag308.xml"/><Relationship Id="rId193" Type="http://schemas.openxmlformats.org/officeDocument/2006/relationships/tags" Target="../tags/tag309.xml"/><Relationship Id="rId194" Type="http://schemas.openxmlformats.org/officeDocument/2006/relationships/tags" Target="../tags/tag310.xml"/><Relationship Id="rId195" Type="http://schemas.openxmlformats.org/officeDocument/2006/relationships/tags" Target="../tags/tag311.xml"/><Relationship Id="rId196" Type="http://schemas.openxmlformats.org/officeDocument/2006/relationships/tags" Target="../tags/tag312.xml"/><Relationship Id="rId197" Type="http://schemas.openxmlformats.org/officeDocument/2006/relationships/tags" Target="../tags/tag313.xml"/><Relationship Id="rId198" Type="http://schemas.openxmlformats.org/officeDocument/2006/relationships/tags" Target="../tags/tag314.xml"/><Relationship Id="rId199" Type="http://schemas.openxmlformats.org/officeDocument/2006/relationships/tags" Target="../tags/tag315.xml"/><Relationship Id="rId250" Type="http://schemas.openxmlformats.org/officeDocument/2006/relationships/tags" Target="../tags/tag366.xml"/><Relationship Id="rId251" Type="http://schemas.openxmlformats.org/officeDocument/2006/relationships/tags" Target="../tags/tag367.xml"/><Relationship Id="rId252" Type="http://schemas.openxmlformats.org/officeDocument/2006/relationships/tags" Target="../tags/tag368.xml"/><Relationship Id="rId253" Type="http://schemas.openxmlformats.org/officeDocument/2006/relationships/tags" Target="../tags/tag369.xml"/><Relationship Id="rId254" Type="http://schemas.openxmlformats.org/officeDocument/2006/relationships/tags" Target="../tags/tag370.xml"/><Relationship Id="rId255" Type="http://schemas.openxmlformats.org/officeDocument/2006/relationships/tags" Target="../tags/tag371.xml"/><Relationship Id="rId256" Type="http://schemas.openxmlformats.org/officeDocument/2006/relationships/tags" Target="../tags/tag372.xml"/><Relationship Id="rId257" Type="http://schemas.openxmlformats.org/officeDocument/2006/relationships/tags" Target="../tags/tag373.xml"/><Relationship Id="rId258" Type="http://schemas.openxmlformats.org/officeDocument/2006/relationships/tags" Target="../tags/tag374.xml"/><Relationship Id="rId259" Type="http://schemas.openxmlformats.org/officeDocument/2006/relationships/tags" Target="../tags/tag375.xml"/><Relationship Id="rId310" Type="http://schemas.openxmlformats.org/officeDocument/2006/relationships/tags" Target="../tags/tag426.xml"/><Relationship Id="rId311" Type="http://schemas.openxmlformats.org/officeDocument/2006/relationships/tags" Target="../tags/tag427.xml"/><Relationship Id="rId312" Type="http://schemas.openxmlformats.org/officeDocument/2006/relationships/tags" Target="../tags/tag428.xml"/><Relationship Id="rId313" Type="http://schemas.openxmlformats.org/officeDocument/2006/relationships/tags" Target="../tags/tag429.xml"/><Relationship Id="rId314" Type="http://schemas.openxmlformats.org/officeDocument/2006/relationships/tags" Target="../tags/tag430.xml"/><Relationship Id="rId315" Type="http://schemas.openxmlformats.org/officeDocument/2006/relationships/tags" Target="../tags/tag431.xml"/><Relationship Id="rId316" Type="http://schemas.openxmlformats.org/officeDocument/2006/relationships/tags" Target="../tags/tag432.xml"/><Relationship Id="rId317" Type="http://schemas.openxmlformats.org/officeDocument/2006/relationships/tags" Target="../tags/tag433.xml"/><Relationship Id="rId318" Type="http://schemas.openxmlformats.org/officeDocument/2006/relationships/tags" Target="../tags/tag434.xml"/><Relationship Id="rId319" Type="http://schemas.openxmlformats.org/officeDocument/2006/relationships/tags" Target="../tags/tag435.xml"/><Relationship Id="rId480" Type="http://schemas.openxmlformats.org/officeDocument/2006/relationships/tags" Target="../tags/tag596.xml"/><Relationship Id="rId481" Type="http://schemas.openxmlformats.org/officeDocument/2006/relationships/tags" Target="../tags/tag597.xml"/><Relationship Id="rId482" Type="http://schemas.openxmlformats.org/officeDocument/2006/relationships/tags" Target="../tags/tag598.xml"/><Relationship Id="rId483" Type="http://schemas.openxmlformats.org/officeDocument/2006/relationships/tags" Target="../tags/tag599.xml"/><Relationship Id="rId484" Type="http://schemas.openxmlformats.org/officeDocument/2006/relationships/tags" Target="../tags/tag600.xml"/><Relationship Id="rId485" Type="http://schemas.openxmlformats.org/officeDocument/2006/relationships/tags" Target="../tags/tag601.xml"/><Relationship Id="rId486" Type="http://schemas.openxmlformats.org/officeDocument/2006/relationships/tags" Target="../tags/tag602.xml"/><Relationship Id="rId487" Type="http://schemas.openxmlformats.org/officeDocument/2006/relationships/tags" Target="../tags/tag603.xml"/><Relationship Id="rId488" Type="http://schemas.openxmlformats.org/officeDocument/2006/relationships/tags" Target="../tags/tag604.xml"/><Relationship Id="rId489" Type="http://schemas.openxmlformats.org/officeDocument/2006/relationships/tags" Target="../tags/tag605.xml"/><Relationship Id="rId50" Type="http://schemas.openxmlformats.org/officeDocument/2006/relationships/tags" Target="../tags/tag166.xml"/><Relationship Id="rId51" Type="http://schemas.openxmlformats.org/officeDocument/2006/relationships/tags" Target="../tags/tag167.xml"/><Relationship Id="rId52" Type="http://schemas.openxmlformats.org/officeDocument/2006/relationships/tags" Target="../tags/tag168.xml"/><Relationship Id="rId53" Type="http://schemas.openxmlformats.org/officeDocument/2006/relationships/tags" Target="../tags/tag169.xml"/><Relationship Id="rId54" Type="http://schemas.openxmlformats.org/officeDocument/2006/relationships/tags" Target="../tags/tag170.xml"/><Relationship Id="rId55" Type="http://schemas.openxmlformats.org/officeDocument/2006/relationships/tags" Target="../tags/tag171.xml"/><Relationship Id="rId56" Type="http://schemas.openxmlformats.org/officeDocument/2006/relationships/tags" Target="../tags/tag172.xml"/><Relationship Id="rId57" Type="http://schemas.openxmlformats.org/officeDocument/2006/relationships/tags" Target="../tags/tag173.xml"/><Relationship Id="rId58" Type="http://schemas.openxmlformats.org/officeDocument/2006/relationships/tags" Target="../tags/tag174.xml"/><Relationship Id="rId59" Type="http://schemas.openxmlformats.org/officeDocument/2006/relationships/tags" Target="../tags/tag175.xml"/><Relationship Id="rId260" Type="http://schemas.openxmlformats.org/officeDocument/2006/relationships/tags" Target="../tags/tag376.xml"/><Relationship Id="rId261" Type="http://schemas.openxmlformats.org/officeDocument/2006/relationships/tags" Target="../tags/tag377.xml"/><Relationship Id="rId262" Type="http://schemas.openxmlformats.org/officeDocument/2006/relationships/tags" Target="../tags/tag378.xml"/><Relationship Id="rId263" Type="http://schemas.openxmlformats.org/officeDocument/2006/relationships/tags" Target="../tags/tag379.xml"/><Relationship Id="rId264" Type="http://schemas.openxmlformats.org/officeDocument/2006/relationships/tags" Target="../tags/tag380.xml"/><Relationship Id="rId265" Type="http://schemas.openxmlformats.org/officeDocument/2006/relationships/tags" Target="../tags/tag381.xml"/><Relationship Id="rId266" Type="http://schemas.openxmlformats.org/officeDocument/2006/relationships/tags" Target="../tags/tag382.xml"/><Relationship Id="rId267" Type="http://schemas.openxmlformats.org/officeDocument/2006/relationships/tags" Target="../tags/tag383.xml"/><Relationship Id="rId268" Type="http://schemas.openxmlformats.org/officeDocument/2006/relationships/tags" Target="../tags/tag384.xml"/><Relationship Id="rId269" Type="http://schemas.openxmlformats.org/officeDocument/2006/relationships/tags" Target="../tags/tag385.xml"/><Relationship Id="rId320" Type="http://schemas.openxmlformats.org/officeDocument/2006/relationships/tags" Target="../tags/tag436.xml"/><Relationship Id="rId321" Type="http://schemas.openxmlformats.org/officeDocument/2006/relationships/tags" Target="../tags/tag437.xml"/><Relationship Id="rId322" Type="http://schemas.openxmlformats.org/officeDocument/2006/relationships/tags" Target="../tags/tag438.xml"/><Relationship Id="rId323" Type="http://schemas.openxmlformats.org/officeDocument/2006/relationships/tags" Target="../tags/tag439.xml"/><Relationship Id="rId324" Type="http://schemas.openxmlformats.org/officeDocument/2006/relationships/tags" Target="../tags/tag440.xml"/><Relationship Id="rId325" Type="http://schemas.openxmlformats.org/officeDocument/2006/relationships/tags" Target="../tags/tag441.xml"/><Relationship Id="rId326" Type="http://schemas.openxmlformats.org/officeDocument/2006/relationships/tags" Target="../tags/tag442.xml"/><Relationship Id="rId327" Type="http://schemas.openxmlformats.org/officeDocument/2006/relationships/tags" Target="../tags/tag443.xml"/><Relationship Id="rId328" Type="http://schemas.openxmlformats.org/officeDocument/2006/relationships/tags" Target="../tags/tag444.xml"/><Relationship Id="rId329" Type="http://schemas.openxmlformats.org/officeDocument/2006/relationships/tags" Target="../tags/tag445.xml"/><Relationship Id="rId490" Type="http://schemas.openxmlformats.org/officeDocument/2006/relationships/tags" Target="../tags/tag606.xml"/><Relationship Id="rId491" Type="http://schemas.openxmlformats.org/officeDocument/2006/relationships/tags" Target="../tags/tag607.xml"/><Relationship Id="rId492" Type="http://schemas.openxmlformats.org/officeDocument/2006/relationships/tags" Target="../tags/tag608.xml"/><Relationship Id="rId493" Type="http://schemas.openxmlformats.org/officeDocument/2006/relationships/tags" Target="../tags/tag609.xml"/><Relationship Id="rId494" Type="http://schemas.openxmlformats.org/officeDocument/2006/relationships/tags" Target="../tags/tag610.xml"/><Relationship Id="rId495" Type="http://schemas.openxmlformats.org/officeDocument/2006/relationships/tags" Target="../tags/tag611.xml"/><Relationship Id="rId496" Type="http://schemas.openxmlformats.org/officeDocument/2006/relationships/tags" Target="../tags/tag612.xml"/><Relationship Id="rId497" Type="http://schemas.openxmlformats.org/officeDocument/2006/relationships/tags" Target="../tags/tag613.xml"/><Relationship Id="rId498" Type="http://schemas.openxmlformats.org/officeDocument/2006/relationships/tags" Target="../tags/tag614.xml"/><Relationship Id="rId499" Type="http://schemas.openxmlformats.org/officeDocument/2006/relationships/tags" Target="../tags/tag615.xml"/><Relationship Id="rId100" Type="http://schemas.openxmlformats.org/officeDocument/2006/relationships/tags" Target="../tags/tag216.xml"/><Relationship Id="rId101" Type="http://schemas.openxmlformats.org/officeDocument/2006/relationships/tags" Target="../tags/tag217.xml"/><Relationship Id="rId102" Type="http://schemas.openxmlformats.org/officeDocument/2006/relationships/tags" Target="../tags/tag218.xml"/><Relationship Id="rId103" Type="http://schemas.openxmlformats.org/officeDocument/2006/relationships/tags" Target="../tags/tag219.xml"/><Relationship Id="rId104" Type="http://schemas.openxmlformats.org/officeDocument/2006/relationships/tags" Target="../tags/tag220.xml"/><Relationship Id="rId105" Type="http://schemas.openxmlformats.org/officeDocument/2006/relationships/tags" Target="../tags/tag221.xml"/><Relationship Id="rId106" Type="http://schemas.openxmlformats.org/officeDocument/2006/relationships/tags" Target="../tags/tag222.xml"/><Relationship Id="rId107" Type="http://schemas.openxmlformats.org/officeDocument/2006/relationships/tags" Target="../tags/tag223.xml"/><Relationship Id="rId108" Type="http://schemas.openxmlformats.org/officeDocument/2006/relationships/tags" Target="../tags/tag224.xml"/><Relationship Id="rId109" Type="http://schemas.openxmlformats.org/officeDocument/2006/relationships/tags" Target="../tags/tag225.xml"/><Relationship Id="rId60" Type="http://schemas.openxmlformats.org/officeDocument/2006/relationships/tags" Target="../tags/tag176.xml"/><Relationship Id="rId61" Type="http://schemas.openxmlformats.org/officeDocument/2006/relationships/tags" Target="../tags/tag177.xml"/><Relationship Id="rId62" Type="http://schemas.openxmlformats.org/officeDocument/2006/relationships/tags" Target="../tags/tag178.xml"/><Relationship Id="rId63" Type="http://schemas.openxmlformats.org/officeDocument/2006/relationships/tags" Target="../tags/tag179.xml"/><Relationship Id="rId64" Type="http://schemas.openxmlformats.org/officeDocument/2006/relationships/tags" Target="../tags/tag180.xml"/><Relationship Id="rId65" Type="http://schemas.openxmlformats.org/officeDocument/2006/relationships/tags" Target="../tags/tag181.xml"/><Relationship Id="rId66" Type="http://schemas.openxmlformats.org/officeDocument/2006/relationships/tags" Target="../tags/tag182.xml"/><Relationship Id="rId67" Type="http://schemas.openxmlformats.org/officeDocument/2006/relationships/tags" Target="../tags/tag183.xml"/><Relationship Id="rId68" Type="http://schemas.openxmlformats.org/officeDocument/2006/relationships/tags" Target="../tags/tag184.xml"/><Relationship Id="rId69" Type="http://schemas.openxmlformats.org/officeDocument/2006/relationships/tags" Target="../tags/tag185.xml"/><Relationship Id="rId270" Type="http://schemas.openxmlformats.org/officeDocument/2006/relationships/tags" Target="../tags/tag386.xml"/><Relationship Id="rId271" Type="http://schemas.openxmlformats.org/officeDocument/2006/relationships/tags" Target="../tags/tag387.xml"/><Relationship Id="rId272" Type="http://schemas.openxmlformats.org/officeDocument/2006/relationships/tags" Target="../tags/tag388.xml"/><Relationship Id="rId273" Type="http://schemas.openxmlformats.org/officeDocument/2006/relationships/tags" Target="../tags/tag389.xml"/><Relationship Id="rId274" Type="http://schemas.openxmlformats.org/officeDocument/2006/relationships/tags" Target="../tags/tag390.xml"/><Relationship Id="rId275" Type="http://schemas.openxmlformats.org/officeDocument/2006/relationships/tags" Target="../tags/tag391.xml"/><Relationship Id="rId276" Type="http://schemas.openxmlformats.org/officeDocument/2006/relationships/tags" Target="../tags/tag392.xml"/><Relationship Id="rId277" Type="http://schemas.openxmlformats.org/officeDocument/2006/relationships/tags" Target="../tags/tag393.xml"/><Relationship Id="rId278" Type="http://schemas.openxmlformats.org/officeDocument/2006/relationships/tags" Target="../tags/tag394.xml"/><Relationship Id="rId279" Type="http://schemas.openxmlformats.org/officeDocument/2006/relationships/tags" Target="../tags/tag395.xml"/><Relationship Id="rId330" Type="http://schemas.openxmlformats.org/officeDocument/2006/relationships/tags" Target="../tags/tag446.xml"/><Relationship Id="rId331" Type="http://schemas.openxmlformats.org/officeDocument/2006/relationships/tags" Target="../tags/tag447.xml"/><Relationship Id="rId332" Type="http://schemas.openxmlformats.org/officeDocument/2006/relationships/tags" Target="../tags/tag448.xml"/><Relationship Id="rId333" Type="http://schemas.openxmlformats.org/officeDocument/2006/relationships/tags" Target="../tags/tag449.xml"/><Relationship Id="rId334" Type="http://schemas.openxmlformats.org/officeDocument/2006/relationships/tags" Target="../tags/tag450.xml"/><Relationship Id="rId335" Type="http://schemas.openxmlformats.org/officeDocument/2006/relationships/tags" Target="../tags/tag451.xml"/><Relationship Id="rId336" Type="http://schemas.openxmlformats.org/officeDocument/2006/relationships/tags" Target="../tags/tag452.xml"/><Relationship Id="rId337" Type="http://schemas.openxmlformats.org/officeDocument/2006/relationships/tags" Target="../tags/tag453.xml"/><Relationship Id="rId338" Type="http://schemas.openxmlformats.org/officeDocument/2006/relationships/tags" Target="../tags/tag454.xml"/><Relationship Id="rId339" Type="http://schemas.openxmlformats.org/officeDocument/2006/relationships/tags" Target="../tags/tag455.xml"/><Relationship Id="rId110" Type="http://schemas.openxmlformats.org/officeDocument/2006/relationships/tags" Target="../tags/tag226.xml"/><Relationship Id="rId111" Type="http://schemas.openxmlformats.org/officeDocument/2006/relationships/tags" Target="../tags/tag227.xml"/><Relationship Id="rId112" Type="http://schemas.openxmlformats.org/officeDocument/2006/relationships/tags" Target="../tags/tag228.xml"/><Relationship Id="rId113" Type="http://schemas.openxmlformats.org/officeDocument/2006/relationships/tags" Target="../tags/tag229.xml"/><Relationship Id="rId114" Type="http://schemas.openxmlformats.org/officeDocument/2006/relationships/tags" Target="../tags/tag230.xml"/><Relationship Id="rId115" Type="http://schemas.openxmlformats.org/officeDocument/2006/relationships/tags" Target="../tags/tag231.xml"/><Relationship Id="rId70" Type="http://schemas.openxmlformats.org/officeDocument/2006/relationships/tags" Target="../tags/tag186.xml"/><Relationship Id="rId71" Type="http://schemas.openxmlformats.org/officeDocument/2006/relationships/tags" Target="../tags/tag187.xml"/><Relationship Id="rId72" Type="http://schemas.openxmlformats.org/officeDocument/2006/relationships/tags" Target="../tags/tag188.xml"/><Relationship Id="rId73" Type="http://schemas.openxmlformats.org/officeDocument/2006/relationships/tags" Target="../tags/tag189.xml"/><Relationship Id="rId74" Type="http://schemas.openxmlformats.org/officeDocument/2006/relationships/tags" Target="../tags/tag190.xml"/><Relationship Id="rId75" Type="http://schemas.openxmlformats.org/officeDocument/2006/relationships/tags" Target="../tags/tag191.xml"/><Relationship Id="rId76" Type="http://schemas.openxmlformats.org/officeDocument/2006/relationships/tags" Target="../tags/tag192.xml"/><Relationship Id="rId77" Type="http://schemas.openxmlformats.org/officeDocument/2006/relationships/tags" Target="../tags/tag193.xml"/><Relationship Id="rId78" Type="http://schemas.openxmlformats.org/officeDocument/2006/relationships/tags" Target="../tags/tag194.xml"/><Relationship Id="rId79" Type="http://schemas.openxmlformats.org/officeDocument/2006/relationships/tags" Target="../tags/tag195.xml"/><Relationship Id="rId116" Type="http://schemas.openxmlformats.org/officeDocument/2006/relationships/tags" Target="../tags/tag232.xml"/><Relationship Id="rId117" Type="http://schemas.openxmlformats.org/officeDocument/2006/relationships/tags" Target="../tags/tag233.xml"/><Relationship Id="rId118" Type="http://schemas.openxmlformats.org/officeDocument/2006/relationships/tags" Target="../tags/tag234.xml"/><Relationship Id="rId119" Type="http://schemas.openxmlformats.org/officeDocument/2006/relationships/tags" Target="../tags/tag235.xml"/><Relationship Id="rId280" Type="http://schemas.openxmlformats.org/officeDocument/2006/relationships/tags" Target="../tags/tag396.xml"/><Relationship Id="rId281" Type="http://schemas.openxmlformats.org/officeDocument/2006/relationships/tags" Target="../tags/tag397.xml"/><Relationship Id="rId282" Type="http://schemas.openxmlformats.org/officeDocument/2006/relationships/tags" Target="../tags/tag398.xml"/><Relationship Id="rId283" Type="http://schemas.openxmlformats.org/officeDocument/2006/relationships/tags" Target="../tags/tag399.xml"/><Relationship Id="rId284" Type="http://schemas.openxmlformats.org/officeDocument/2006/relationships/tags" Target="../tags/tag400.xml"/><Relationship Id="rId285" Type="http://schemas.openxmlformats.org/officeDocument/2006/relationships/tags" Target="../tags/tag401.xml"/><Relationship Id="rId286" Type="http://schemas.openxmlformats.org/officeDocument/2006/relationships/tags" Target="../tags/tag402.xml"/><Relationship Id="rId287" Type="http://schemas.openxmlformats.org/officeDocument/2006/relationships/tags" Target="../tags/tag403.xml"/><Relationship Id="rId288" Type="http://schemas.openxmlformats.org/officeDocument/2006/relationships/tags" Target="../tags/tag404.xml"/><Relationship Id="rId289" Type="http://schemas.openxmlformats.org/officeDocument/2006/relationships/tags" Target="../tags/tag405.xml"/><Relationship Id="rId340" Type="http://schemas.openxmlformats.org/officeDocument/2006/relationships/tags" Target="../tags/tag456.xml"/><Relationship Id="rId341" Type="http://schemas.openxmlformats.org/officeDocument/2006/relationships/tags" Target="../tags/tag457.xml"/><Relationship Id="rId342" Type="http://schemas.openxmlformats.org/officeDocument/2006/relationships/tags" Target="../tags/tag458.xml"/><Relationship Id="rId343" Type="http://schemas.openxmlformats.org/officeDocument/2006/relationships/tags" Target="../tags/tag459.xml"/><Relationship Id="rId344" Type="http://schemas.openxmlformats.org/officeDocument/2006/relationships/tags" Target="../tags/tag460.xml"/><Relationship Id="rId345" Type="http://schemas.openxmlformats.org/officeDocument/2006/relationships/tags" Target="../tags/tag461.xml"/><Relationship Id="rId346" Type="http://schemas.openxmlformats.org/officeDocument/2006/relationships/tags" Target="../tags/tag462.xml"/><Relationship Id="rId347" Type="http://schemas.openxmlformats.org/officeDocument/2006/relationships/tags" Target="../tags/tag463.xml"/><Relationship Id="rId348" Type="http://schemas.openxmlformats.org/officeDocument/2006/relationships/tags" Target="../tags/tag464.xml"/><Relationship Id="rId349" Type="http://schemas.openxmlformats.org/officeDocument/2006/relationships/tags" Target="../tags/tag465.xml"/><Relationship Id="rId400" Type="http://schemas.openxmlformats.org/officeDocument/2006/relationships/tags" Target="../tags/tag516.xml"/><Relationship Id="rId401" Type="http://schemas.openxmlformats.org/officeDocument/2006/relationships/tags" Target="../tags/tag517.xml"/><Relationship Id="rId402" Type="http://schemas.openxmlformats.org/officeDocument/2006/relationships/tags" Target="../tags/tag518.xml"/><Relationship Id="rId403" Type="http://schemas.openxmlformats.org/officeDocument/2006/relationships/tags" Target="../tags/tag519.xml"/><Relationship Id="rId404" Type="http://schemas.openxmlformats.org/officeDocument/2006/relationships/tags" Target="../tags/tag520.xml"/><Relationship Id="rId405" Type="http://schemas.openxmlformats.org/officeDocument/2006/relationships/tags" Target="../tags/tag521.xml"/><Relationship Id="rId406" Type="http://schemas.openxmlformats.org/officeDocument/2006/relationships/tags" Target="../tags/tag522.xml"/><Relationship Id="rId407" Type="http://schemas.openxmlformats.org/officeDocument/2006/relationships/tags" Target="../tags/tag523.xml"/><Relationship Id="rId408" Type="http://schemas.openxmlformats.org/officeDocument/2006/relationships/tags" Target="../tags/tag524.xml"/><Relationship Id="rId409" Type="http://schemas.openxmlformats.org/officeDocument/2006/relationships/tags" Target="../tags/tag525.xml"/><Relationship Id="rId120" Type="http://schemas.openxmlformats.org/officeDocument/2006/relationships/tags" Target="../tags/tag236.xml"/><Relationship Id="rId121" Type="http://schemas.openxmlformats.org/officeDocument/2006/relationships/tags" Target="../tags/tag237.xml"/><Relationship Id="rId122" Type="http://schemas.openxmlformats.org/officeDocument/2006/relationships/tags" Target="../tags/tag238.xml"/><Relationship Id="rId123" Type="http://schemas.openxmlformats.org/officeDocument/2006/relationships/tags" Target="../tags/tag239.xml"/><Relationship Id="rId124" Type="http://schemas.openxmlformats.org/officeDocument/2006/relationships/tags" Target="../tags/tag240.xml"/><Relationship Id="rId125" Type="http://schemas.openxmlformats.org/officeDocument/2006/relationships/tags" Target="../tags/tag241.xml"/><Relationship Id="rId80" Type="http://schemas.openxmlformats.org/officeDocument/2006/relationships/tags" Target="../tags/tag196.xml"/><Relationship Id="rId81" Type="http://schemas.openxmlformats.org/officeDocument/2006/relationships/tags" Target="../tags/tag197.xml"/><Relationship Id="rId82" Type="http://schemas.openxmlformats.org/officeDocument/2006/relationships/tags" Target="../tags/tag198.xml"/><Relationship Id="rId83" Type="http://schemas.openxmlformats.org/officeDocument/2006/relationships/tags" Target="../tags/tag199.xml"/><Relationship Id="rId84" Type="http://schemas.openxmlformats.org/officeDocument/2006/relationships/tags" Target="../tags/tag200.xml"/><Relationship Id="rId85" Type="http://schemas.openxmlformats.org/officeDocument/2006/relationships/tags" Target="../tags/tag201.xml"/><Relationship Id="rId86" Type="http://schemas.openxmlformats.org/officeDocument/2006/relationships/tags" Target="../tags/tag202.xml"/><Relationship Id="rId87" Type="http://schemas.openxmlformats.org/officeDocument/2006/relationships/tags" Target="../tags/tag203.xml"/><Relationship Id="rId88" Type="http://schemas.openxmlformats.org/officeDocument/2006/relationships/tags" Target="../tags/tag204.xml"/><Relationship Id="rId89" Type="http://schemas.openxmlformats.org/officeDocument/2006/relationships/tags" Target="../tags/tag205.xml"/><Relationship Id="rId126" Type="http://schemas.openxmlformats.org/officeDocument/2006/relationships/tags" Target="../tags/tag242.xml"/><Relationship Id="rId127" Type="http://schemas.openxmlformats.org/officeDocument/2006/relationships/tags" Target="../tags/tag243.xml"/><Relationship Id="rId128" Type="http://schemas.openxmlformats.org/officeDocument/2006/relationships/tags" Target="../tags/tag244.xml"/><Relationship Id="rId129" Type="http://schemas.openxmlformats.org/officeDocument/2006/relationships/tags" Target="../tags/tag245.xml"/><Relationship Id="rId290" Type="http://schemas.openxmlformats.org/officeDocument/2006/relationships/tags" Target="../tags/tag406.xml"/><Relationship Id="rId291" Type="http://schemas.openxmlformats.org/officeDocument/2006/relationships/tags" Target="../tags/tag407.xml"/><Relationship Id="rId292" Type="http://schemas.openxmlformats.org/officeDocument/2006/relationships/tags" Target="../tags/tag408.xml"/><Relationship Id="rId293" Type="http://schemas.openxmlformats.org/officeDocument/2006/relationships/tags" Target="../tags/tag409.xml"/><Relationship Id="rId294" Type="http://schemas.openxmlformats.org/officeDocument/2006/relationships/tags" Target="../tags/tag410.xml"/><Relationship Id="rId295" Type="http://schemas.openxmlformats.org/officeDocument/2006/relationships/tags" Target="../tags/tag411.xml"/><Relationship Id="rId296" Type="http://schemas.openxmlformats.org/officeDocument/2006/relationships/tags" Target="../tags/tag412.xml"/><Relationship Id="rId297" Type="http://schemas.openxmlformats.org/officeDocument/2006/relationships/tags" Target="../tags/tag413.xml"/><Relationship Id="rId298" Type="http://schemas.openxmlformats.org/officeDocument/2006/relationships/tags" Target="../tags/tag414.xml"/><Relationship Id="rId299" Type="http://schemas.openxmlformats.org/officeDocument/2006/relationships/tags" Target="../tags/tag415.xml"/><Relationship Id="rId350" Type="http://schemas.openxmlformats.org/officeDocument/2006/relationships/tags" Target="../tags/tag466.xml"/><Relationship Id="rId351" Type="http://schemas.openxmlformats.org/officeDocument/2006/relationships/tags" Target="../tags/tag467.xml"/><Relationship Id="rId352" Type="http://schemas.openxmlformats.org/officeDocument/2006/relationships/tags" Target="../tags/tag468.xml"/><Relationship Id="rId353" Type="http://schemas.openxmlformats.org/officeDocument/2006/relationships/tags" Target="../tags/tag469.xml"/><Relationship Id="rId354" Type="http://schemas.openxmlformats.org/officeDocument/2006/relationships/tags" Target="../tags/tag470.xml"/><Relationship Id="rId355" Type="http://schemas.openxmlformats.org/officeDocument/2006/relationships/tags" Target="../tags/tag471.xml"/><Relationship Id="rId356" Type="http://schemas.openxmlformats.org/officeDocument/2006/relationships/tags" Target="../tags/tag472.xml"/><Relationship Id="rId357" Type="http://schemas.openxmlformats.org/officeDocument/2006/relationships/tags" Target="../tags/tag473.xml"/><Relationship Id="rId358" Type="http://schemas.openxmlformats.org/officeDocument/2006/relationships/tags" Target="../tags/tag474.xml"/><Relationship Id="rId359" Type="http://schemas.openxmlformats.org/officeDocument/2006/relationships/tags" Target="../tags/tag475.xml"/><Relationship Id="rId410" Type="http://schemas.openxmlformats.org/officeDocument/2006/relationships/tags" Target="../tags/tag526.xml"/><Relationship Id="rId411" Type="http://schemas.openxmlformats.org/officeDocument/2006/relationships/tags" Target="../tags/tag527.xml"/><Relationship Id="rId412" Type="http://schemas.openxmlformats.org/officeDocument/2006/relationships/tags" Target="../tags/tag528.xml"/><Relationship Id="rId413" Type="http://schemas.openxmlformats.org/officeDocument/2006/relationships/tags" Target="../tags/tag529.xml"/><Relationship Id="rId414" Type="http://schemas.openxmlformats.org/officeDocument/2006/relationships/tags" Target="../tags/tag530.xml"/><Relationship Id="rId415" Type="http://schemas.openxmlformats.org/officeDocument/2006/relationships/tags" Target="../tags/tag531.xml"/><Relationship Id="rId416" Type="http://schemas.openxmlformats.org/officeDocument/2006/relationships/tags" Target="../tags/tag532.xml"/><Relationship Id="rId417" Type="http://schemas.openxmlformats.org/officeDocument/2006/relationships/tags" Target="../tags/tag533.xml"/><Relationship Id="rId418" Type="http://schemas.openxmlformats.org/officeDocument/2006/relationships/tags" Target="../tags/tag534.xml"/><Relationship Id="rId419" Type="http://schemas.openxmlformats.org/officeDocument/2006/relationships/tags" Target="../tags/tag535.xml"/><Relationship Id="rId130" Type="http://schemas.openxmlformats.org/officeDocument/2006/relationships/tags" Target="../tags/tag246.xml"/><Relationship Id="rId131" Type="http://schemas.openxmlformats.org/officeDocument/2006/relationships/tags" Target="../tags/tag247.xml"/><Relationship Id="rId132" Type="http://schemas.openxmlformats.org/officeDocument/2006/relationships/tags" Target="../tags/tag248.xml"/><Relationship Id="rId133" Type="http://schemas.openxmlformats.org/officeDocument/2006/relationships/tags" Target="../tags/tag249.xml"/><Relationship Id="rId134" Type="http://schemas.openxmlformats.org/officeDocument/2006/relationships/tags" Target="../tags/tag250.xml"/><Relationship Id="rId135" Type="http://schemas.openxmlformats.org/officeDocument/2006/relationships/tags" Target="../tags/tag251.xml"/><Relationship Id="rId90" Type="http://schemas.openxmlformats.org/officeDocument/2006/relationships/tags" Target="../tags/tag206.xml"/><Relationship Id="rId91" Type="http://schemas.openxmlformats.org/officeDocument/2006/relationships/tags" Target="../tags/tag207.xml"/><Relationship Id="rId92" Type="http://schemas.openxmlformats.org/officeDocument/2006/relationships/tags" Target="../tags/tag208.xml"/><Relationship Id="rId93" Type="http://schemas.openxmlformats.org/officeDocument/2006/relationships/tags" Target="../tags/tag209.xml"/><Relationship Id="rId94" Type="http://schemas.openxmlformats.org/officeDocument/2006/relationships/tags" Target="../tags/tag210.xml"/><Relationship Id="rId95" Type="http://schemas.openxmlformats.org/officeDocument/2006/relationships/tags" Target="../tags/tag211.xml"/><Relationship Id="rId96" Type="http://schemas.openxmlformats.org/officeDocument/2006/relationships/tags" Target="../tags/tag212.xml"/><Relationship Id="rId97" Type="http://schemas.openxmlformats.org/officeDocument/2006/relationships/tags" Target="../tags/tag213.xml"/><Relationship Id="rId98" Type="http://schemas.openxmlformats.org/officeDocument/2006/relationships/tags" Target="../tags/tag214.xml"/><Relationship Id="rId99" Type="http://schemas.openxmlformats.org/officeDocument/2006/relationships/tags" Target="../tags/tag215.xml"/><Relationship Id="rId136" Type="http://schemas.openxmlformats.org/officeDocument/2006/relationships/tags" Target="../tags/tag252.xml"/><Relationship Id="rId137" Type="http://schemas.openxmlformats.org/officeDocument/2006/relationships/tags" Target="../tags/tag253.xml"/><Relationship Id="rId138" Type="http://schemas.openxmlformats.org/officeDocument/2006/relationships/tags" Target="../tags/tag254.xml"/><Relationship Id="rId139" Type="http://schemas.openxmlformats.org/officeDocument/2006/relationships/tags" Target="../tags/tag255.xml"/><Relationship Id="rId360" Type="http://schemas.openxmlformats.org/officeDocument/2006/relationships/tags" Target="../tags/tag476.xml"/><Relationship Id="rId361" Type="http://schemas.openxmlformats.org/officeDocument/2006/relationships/tags" Target="../tags/tag477.xml"/><Relationship Id="rId362" Type="http://schemas.openxmlformats.org/officeDocument/2006/relationships/tags" Target="../tags/tag478.xml"/><Relationship Id="rId363" Type="http://schemas.openxmlformats.org/officeDocument/2006/relationships/tags" Target="../tags/tag479.xml"/><Relationship Id="rId364" Type="http://schemas.openxmlformats.org/officeDocument/2006/relationships/tags" Target="../tags/tag480.xml"/><Relationship Id="rId365" Type="http://schemas.openxmlformats.org/officeDocument/2006/relationships/tags" Target="../tags/tag481.xml"/><Relationship Id="rId366" Type="http://schemas.openxmlformats.org/officeDocument/2006/relationships/tags" Target="../tags/tag482.xml"/><Relationship Id="rId367" Type="http://schemas.openxmlformats.org/officeDocument/2006/relationships/tags" Target="../tags/tag483.xml"/><Relationship Id="rId368" Type="http://schemas.openxmlformats.org/officeDocument/2006/relationships/tags" Target="../tags/tag484.xml"/><Relationship Id="rId369" Type="http://schemas.openxmlformats.org/officeDocument/2006/relationships/tags" Target="../tags/tag485.xml"/><Relationship Id="rId420" Type="http://schemas.openxmlformats.org/officeDocument/2006/relationships/tags" Target="../tags/tag536.xml"/><Relationship Id="rId421" Type="http://schemas.openxmlformats.org/officeDocument/2006/relationships/tags" Target="../tags/tag537.xml"/><Relationship Id="rId422" Type="http://schemas.openxmlformats.org/officeDocument/2006/relationships/tags" Target="../tags/tag538.xml"/><Relationship Id="rId423" Type="http://schemas.openxmlformats.org/officeDocument/2006/relationships/tags" Target="../tags/tag539.xml"/><Relationship Id="rId424" Type="http://schemas.openxmlformats.org/officeDocument/2006/relationships/tags" Target="../tags/tag540.xml"/><Relationship Id="rId425" Type="http://schemas.openxmlformats.org/officeDocument/2006/relationships/tags" Target="../tags/tag541.xml"/><Relationship Id="rId426" Type="http://schemas.openxmlformats.org/officeDocument/2006/relationships/tags" Target="../tags/tag542.xml"/><Relationship Id="rId427" Type="http://schemas.openxmlformats.org/officeDocument/2006/relationships/tags" Target="../tags/tag543.xml"/><Relationship Id="rId428" Type="http://schemas.openxmlformats.org/officeDocument/2006/relationships/tags" Target="../tags/tag544.xml"/><Relationship Id="rId429" Type="http://schemas.openxmlformats.org/officeDocument/2006/relationships/tags" Target="../tags/tag545.xml"/><Relationship Id="rId140" Type="http://schemas.openxmlformats.org/officeDocument/2006/relationships/tags" Target="../tags/tag256.xml"/><Relationship Id="rId141" Type="http://schemas.openxmlformats.org/officeDocument/2006/relationships/tags" Target="../tags/tag257.xml"/><Relationship Id="rId142" Type="http://schemas.openxmlformats.org/officeDocument/2006/relationships/tags" Target="../tags/tag258.xml"/><Relationship Id="rId143" Type="http://schemas.openxmlformats.org/officeDocument/2006/relationships/tags" Target="../tags/tag259.xml"/><Relationship Id="rId144" Type="http://schemas.openxmlformats.org/officeDocument/2006/relationships/tags" Target="../tags/tag260.xml"/><Relationship Id="rId145" Type="http://schemas.openxmlformats.org/officeDocument/2006/relationships/tags" Target="../tags/tag261.xml"/><Relationship Id="rId146" Type="http://schemas.openxmlformats.org/officeDocument/2006/relationships/tags" Target="../tags/tag262.xml"/><Relationship Id="rId147" Type="http://schemas.openxmlformats.org/officeDocument/2006/relationships/tags" Target="../tags/tag263.xml"/><Relationship Id="rId148" Type="http://schemas.openxmlformats.org/officeDocument/2006/relationships/tags" Target="../tags/tag264.xml"/><Relationship Id="rId149" Type="http://schemas.openxmlformats.org/officeDocument/2006/relationships/tags" Target="../tags/tag265.xml"/><Relationship Id="rId200" Type="http://schemas.openxmlformats.org/officeDocument/2006/relationships/tags" Target="../tags/tag316.xml"/><Relationship Id="rId201" Type="http://schemas.openxmlformats.org/officeDocument/2006/relationships/tags" Target="../tags/tag317.xml"/><Relationship Id="rId202" Type="http://schemas.openxmlformats.org/officeDocument/2006/relationships/tags" Target="../tags/tag318.xml"/><Relationship Id="rId203" Type="http://schemas.openxmlformats.org/officeDocument/2006/relationships/tags" Target="../tags/tag319.xml"/><Relationship Id="rId204" Type="http://schemas.openxmlformats.org/officeDocument/2006/relationships/tags" Target="../tags/tag320.xml"/><Relationship Id="rId205" Type="http://schemas.openxmlformats.org/officeDocument/2006/relationships/tags" Target="../tags/tag321.xml"/><Relationship Id="rId206" Type="http://schemas.openxmlformats.org/officeDocument/2006/relationships/tags" Target="../tags/tag322.xml"/><Relationship Id="rId207" Type="http://schemas.openxmlformats.org/officeDocument/2006/relationships/tags" Target="../tags/tag323.xml"/><Relationship Id="rId208" Type="http://schemas.openxmlformats.org/officeDocument/2006/relationships/tags" Target="../tags/tag324.xml"/><Relationship Id="rId209" Type="http://schemas.openxmlformats.org/officeDocument/2006/relationships/tags" Target="../tags/tag325.xml"/><Relationship Id="rId370" Type="http://schemas.openxmlformats.org/officeDocument/2006/relationships/tags" Target="../tags/tag486.xml"/><Relationship Id="rId371" Type="http://schemas.openxmlformats.org/officeDocument/2006/relationships/tags" Target="../tags/tag487.xml"/><Relationship Id="rId372" Type="http://schemas.openxmlformats.org/officeDocument/2006/relationships/tags" Target="../tags/tag488.xml"/><Relationship Id="rId373" Type="http://schemas.openxmlformats.org/officeDocument/2006/relationships/tags" Target="../tags/tag489.xml"/><Relationship Id="rId374" Type="http://schemas.openxmlformats.org/officeDocument/2006/relationships/tags" Target="../tags/tag490.xml"/><Relationship Id="rId375" Type="http://schemas.openxmlformats.org/officeDocument/2006/relationships/tags" Target="../tags/tag491.xml"/><Relationship Id="rId376" Type="http://schemas.openxmlformats.org/officeDocument/2006/relationships/tags" Target="../tags/tag492.xml"/><Relationship Id="rId377" Type="http://schemas.openxmlformats.org/officeDocument/2006/relationships/tags" Target="../tags/tag493.xml"/><Relationship Id="rId378" Type="http://schemas.openxmlformats.org/officeDocument/2006/relationships/tags" Target="../tags/tag494.xml"/><Relationship Id="rId379" Type="http://schemas.openxmlformats.org/officeDocument/2006/relationships/tags" Target="../tags/tag495.xml"/><Relationship Id="rId430" Type="http://schemas.openxmlformats.org/officeDocument/2006/relationships/tags" Target="../tags/tag546.xml"/><Relationship Id="rId431" Type="http://schemas.openxmlformats.org/officeDocument/2006/relationships/tags" Target="../tags/tag547.xml"/><Relationship Id="rId432" Type="http://schemas.openxmlformats.org/officeDocument/2006/relationships/tags" Target="../tags/tag548.xml"/><Relationship Id="rId433" Type="http://schemas.openxmlformats.org/officeDocument/2006/relationships/tags" Target="../tags/tag549.xml"/><Relationship Id="rId434" Type="http://schemas.openxmlformats.org/officeDocument/2006/relationships/tags" Target="../tags/tag550.xml"/><Relationship Id="rId435" Type="http://schemas.openxmlformats.org/officeDocument/2006/relationships/tags" Target="../tags/tag551.xml"/><Relationship Id="rId436" Type="http://schemas.openxmlformats.org/officeDocument/2006/relationships/tags" Target="../tags/tag552.xml"/><Relationship Id="rId437" Type="http://schemas.openxmlformats.org/officeDocument/2006/relationships/tags" Target="../tags/tag553.xml"/><Relationship Id="rId438" Type="http://schemas.openxmlformats.org/officeDocument/2006/relationships/tags" Target="../tags/tag554.xml"/><Relationship Id="rId439" Type="http://schemas.openxmlformats.org/officeDocument/2006/relationships/tags" Target="../tags/tag555.xml"/><Relationship Id="rId150" Type="http://schemas.openxmlformats.org/officeDocument/2006/relationships/tags" Target="../tags/tag266.xml"/><Relationship Id="rId151" Type="http://schemas.openxmlformats.org/officeDocument/2006/relationships/tags" Target="../tags/tag267.xml"/><Relationship Id="rId152" Type="http://schemas.openxmlformats.org/officeDocument/2006/relationships/tags" Target="../tags/tag268.xml"/><Relationship Id="rId153" Type="http://schemas.openxmlformats.org/officeDocument/2006/relationships/tags" Target="../tags/tag269.xml"/><Relationship Id="rId154" Type="http://schemas.openxmlformats.org/officeDocument/2006/relationships/tags" Target="../tags/tag270.xml"/><Relationship Id="rId155" Type="http://schemas.openxmlformats.org/officeDocument/2006/relationships/tags" Target="../tags/tag271.xml"/><Relationship Id="rId156" Type="http://schemas.openxmlformats.org/officeDocument/2006/relationships/tags" Target="../tags/tag272.xml"/><Relationship Id="rId157" Type="http://schemas.openxmlformats.org/officeDocument/2006/relationships/tags" Target="../tags/tag273.xml"/><Relationship Id="rId158" Type="http://schemas.openxmlformats.org/officeDocument/2006/relationships/tags" Target="../tags/tag274.xml"/><Relationship Id="rId159" Type="http://schemas.openxmlformats.org/officeDocument/2006/relationships/tags" Target="../tags/tag275.xml"/><Relationship Id="rId210" Type="http://schemas.openxmlformats.org/officeDocument/2006/relationships/tags" Target="../tags/tag326.xml"/><Relationship Id="rId211" Type="http://schemas.openxmlformats.org/officeDocument/2006/relationships/tags" Target="../tags/tag327.xml"/><Relationship Id="rId212" Type="http://schemas.openxmlformats.org/officeDocument/2006/relationships/tags" Target="../tags/tag328.xml"/><Relationship Id="rId213" Type="http://schemas.openxmlformats.org/officeDocument/2006/relationships/tags" Target="../tags/tag329.xml"/><Relationship Id="rId214" Type="http://schemas.openxmlformats.org/officeDocument/2006/relationships/tags" Target="../tags/tag330.xml"/><Relationship Id="rId215" Type="http://schemas.openxmlformats.org/officeDocument/2006/relationships/tags" Target="../tags/tag331.xml"/><Relationship Id="rId216" Type="http://schemas.openxmlformats.org/officeDocument/2006/relationships/tags" Target="../tags/tag332.xml"/><Relationship Id="rId217" Type="http://schemas.openxmlformats.org/officeDocument/2006/relationships/tags" Target="../tags/tag333.xml"/><Relationship Id="rId218" Type="http://schemas.openxmlformats.org/officeDocument/2006/relationships/tags" Target="../tags/tag334.xml"/><Relationship Id="rId219" Type="http://schemas.openxmlformats.org/officeDocument/2006/relationships/tags" Target="../tags/tag335.xml"/><Relationship Id="rId380" Type="http://schemas.openxmlformats.org/officeDocument/2006/relationships/tags" Target="../tags/tag496.xml"/><Relationship Id="rId381" Type="http://schemas.openxmlformats.org/officeDocument/2006/relationships/tags" Target="../tags/tag497.xml"/><Relationship Id="rId382" Type="http://schemas.openxmlformats.org/officeDocument/2006/relationships/tags" Target="../tags/tag498.xml"/><Relationship Id="rId383" Type="http://schemas.openxmlformats.org/officeDocument/2006/relationships/tags" Target="../tags/tag499.xml"/><Relationship Id="rId384" Type="http://schemas.openxmlformats.org/officeDocument/2006/relationships/tags" Target="../tags/tag500.xml"/><Relationship Id="rId385" Type="http://schemas.openxmlformats.org/officeDocument/2006/relationships/tags" Target="../tags/tag501.xml"/><Relationship Id="rId386" Type="http://schemas.openxmlformats.org/officeDocument/2006/relationships/tags" Target="../tags/tag502.xml"/><Relationship Id="rId387" Type="http://schemas.openxmlformats.org/officeDocument/2006/relationships/tags" Target="../tags/tag503.xml"/><Relationship Id="rId388" Type="http://schemas.openxmlformats.org/officeDocument/2006/relationships/tags" Target="../tags/tag504.xml"/><Relationship Id="rId389" Type="http://schemas.openxmlformats.org/officeDocument/2006/relationships/tags" Target="../tags/tag505.xml"/><Relationship Id="rId440" Type="http://schemas.openxmlformats.org/officeDocument/2006/relationships/tags" Target="../tags/tag556.xml"/><Relationship Id="rId441" Type="http://schemas.openxmlformats.org/officeDocument/2006/relationships/tags" Target="../tags/tag557.xml"/><Relationship Id="rId442" Type="http://schemas.openxmlformats.org/officeDocument/2006/relationships/tags" Target="../tags/tag558.xml"/><Relationship Id="rId443" Type="http://schemas.openxmlformats.org/officeDocument/2006/relationships/tags" Target="../tags/tag559.xml"/><Relationship Id="rId444" Type="http://schemas.openxmlformats.org/officeDocument/2006/relationships/tags" Target="../tags/tag560.xml"/><Relationship Id="rId445" Type="http://schemas.openxmlformats.org/officeDocument/2006/relationships/tags" Target="../tags/tag561.xml"/><Relationship Id="rId446" Type="http://schemas.openxmlformats.org/officeDocument/2006/relationships/tags" Target="../tags/tag562.xml"/><Relationship Id="rId447" Type="http://schemas.openxmlformats.org/officeDocument/2006/relationships/tags" Target="../tags/tag563.xml"/><Relationship Id="rId448" Type="http://schemas.openxmlformats.org/officeDocument/2006/relationships/tags" Target="../tags/tag564.xml"/><Relationship Id="rId449" Type="http://schemas.openxmlformats.org/officeDocument/2006/relationships/tags" Target="../tags/tag565.xml"/><Relationship Id="rId500" Type="http://schemas.openxmlformats.org/officeDocument/2006/relationships/tags" Target="../tags/tag616.xml"/><Relationship Id="rId501" Type="http://schemas.openxmlformats.org/officeDocument/2006/relationships/tags" Target="../tags/tag617.xml"/><Relationship Id="rId502" Type="http://schemas.openxmlformats.org/officeDocument/2006/relationships/tags" Target="../tags/tag618.xml"/><Relationship Id="rId10" Type="http://schemas.openxmlformats.org/officeDocument/2006/relationships/tags" Target="../tags/tag126.xml"/><Relationship Id="rId11" Type="http://schemas.openxmlformats.org/officeDocument/2006/relationships/tags" Target="../tags/tag127.xml"/><Relationship Id="rId12" Type="http://schemas.openxmlformats.org/officeDocument/2006/relationships/tags" Target="../tags/tag128.xml"/><Relationship Id="rId13" Type="http://schemas.openxmlformats.org/officeDocument/2006/relationships/tags" Target="../tags/tag129.xml"/><Relationship Id="rId14" Type="http://schemas.openxmlformats.org/officeDocument/2006/relationships/tags" Target="../tags/tag130.xml"/><Relationship Id="rId15" Type="http://schemas.openxmlformats.org/officeDocument/2006/relationships/tags" Target="../tags/tag131.xml"/><Relationship Id="rId16" Type="http://schemas.openxmlformats.org/officeDocument/2006/relationships/tags" Target="../tags/tag132.xml"/><Relationship Id="rId17" Type="http://schemas.openxmlformats.org/officeDocument/2006/relationships/tags" Target="../tags/tag133.xml"/><Relationship Id="rId18" Type="http://schemas.openxmlformats.org/officeDocument/2006/relationships/tags" Target="../tags/tag134.xml"/><Relationship Id="rId19" Type="http://schemas.openxmlformats.org/officeDocument/2006/relationships/tags" Target="../tags/tag135.xml"/><Relationship Id="rId503" Type="http://schemas.openxmlformats.org/officeDocument/2006/relationships/tags" Target="../tags/tag619.xml"/><Relationship Id="rId504" Type="http://schemas.openxmlformats.org/officeDocument/2006/relationships/tags" Target="../tags/tag620.xml"/><Relationship Id="rId505" Type="http://schemas.openxmlformats.org/officeDocument/2006/relationships/tags" Target="../tags/tag621.xml"/><Relationship Id="rId506" Type="http://schemas.openxmlformats.org/officeDocument/2006/relationships/tags" Target="../tags/tag622.xml"/><Relationship Id="rId507" Type="http://schemas.openxmlformats.org/officeDocument/2006/relationships/tags" Target="../tags/tag623.xml"/><Relationship Id="rId508" Type="http://schemas.openxmlformats.org/officeDocument/2006/relationships/tags" Target="../tags/tag624.xml"/><Relationship Id="rId509" Type="http://schemas.openxmlformats.org/officeDocument/2006/relationships/tags" Target="../tags/tag625.xml"/><Relationship Id="rId160" Type="http://schemas.openxmlformats.org/officeDocument/2006/relationships/tags" Target="../tags/tag276.xml"/><Relationship Id="rId161" Type="http://schemas.openxmlformats.org/officeDocument/2006/relationships/tags" Target="../tags/tag277.xml"/><Relationship Id="rId162" Type="http://schemas.openxmlformats.org/officeDocument/2006/relationships/tags" Target="../tags/tag278.xml"/><Relationship Id="rId163" Type="http://schemas.openxmlformats.org/officeDocument/2006/relationships/tags" Target="../tags/tag279.xml"/><Relationship Id="rId164" Type="http://schemas.openxmlformats.org/officeDocument/2006/relationships/tags" Target="../tags/tag280.xml"/><Relationship Id="rId165" Type="http://schemas.openxmlformats.org/officeDocument/2006/relationships/tags" Target="../tags/tag281.xml"/><Relationship Id="rId166" Type="http://schemas.openxmlformats.org/officeDocument/2006/relationships/tags" Target="../tags/tag282.xml"/><Relationship Id="rId167" Type="http://schemas.openxmlformats.org/officeDocument/2006/relationships/tags" Target="../tags/tag283.xml"/><Relationship Id="rId168" Type="http://schemas.openxmlformats.org/officeDocument/2006/relationships/tags" Target="../tags/tag284.xml"/><Relationship Id="rId169" Type="http://schemas.openxmlformats.org/officeDocument/2006/relationships/tags" Target="../tags/tag285.xml"/><Relationship Id="rId220" Type="http://schemas.openxmlformats.org/officeDocument/2006/relationships/tags" Target="../tags/tag336.xml"/><Relationship Id="rId221" Type="http://schemas.openxmlformats.org/officeDocument/2006/relationships/tags" Target="../tags/tag337.xml"/><Relationship Id="rId222" Type="http://schemas.openxmlformats.org/officeDocument/2006/relationships/tags" Target="../tags/tag338.xml"/><Relationship Id="rId223" Type="http://schemas.openxmlformats.org/officeDocument/2006/relationships/tags" Target="../tags/tag339.xml"/><Relationship Id="rId224" Type="http://schemas.openxmlformats.org/officeDocument/2006/relationships/tags" Target="../tags/tag340.xml"/><Relationship Id="rId225" Type="http://schemas.openxmlformats.org/officeDocument/2006/relationships/tags" Target="../tags/tag341.xml"/><Relationship Id="rId226" Type="http://schemas.openxmlformats.org/officeDocument/2006/relationships/tags" Target="../tags/tag342.xml"/><Relationship Id="rId227" Type="http://schemas.openxmlformats.org/officeDocument/2006/relationships/tags" Target="../tags/tag343.xml"/><Relationship Id="rId228" Type="http://schemas.openxmlformats.org/officeDocument/2006/relationships/tags" Target="../tags/tag344.xml"/><Relationship Id="rId229" Type="http://schemas.openxmlformats.org/officeDocument/2006/relationships/tags" Target="../tags/tag345.xml"/><Relationship Id="rId390" Type="http://schemas.openxmlformats.org/officeDocument/2006/relationships/tags" Target="../tags/tag506.xml"/><Relationship Id="rId391" Type="http://schemas.openxmlformats.org/officeDocument/2006/relationships/tags" Target="../tags/tag507.xml"/><Relationship Id="rId392" Type="http://schemas.openxmlformats.org/officeDocument/2006/relationships/tags" Target="../tags/tag508.xml"/><Relationship Id="rId393" Type="http://schemas.openxmlformats.org/officeDocument/2006/relationships/tags" Target="../tags/tag509.xml"/><Relationship Id="rId394" Type="http://schemas.openxmlformats.org/officeDocument/2006/relationships/tags" Target="../tags/tag510.xml"/><Relationship Id="rId395" Type="http://schemas.openxmlformats.org/officeDocument/2006/relationships/tags" Target="../tags/tag511.xml"/><Relationship Id="rId396" Type="http://schemas.openxmlformats.org/officeDocument/2006/relationships/tags" Target="../tags/tag512.xml"/><Relationship Id="rId397" Type="http://schemas.openxmlformats.org/officeDocument/2006/relationships/tags" Target="../tags/tag513.xml"/><Relationship Id="rId398" Type="http://schemas.openxmlformats.org/officeDocument/2006/relationships/tags" Target="../tags/tag514.xml"/><Relationship Id="rId399" Type="http://schemas.openxmlformats.org/officeDocument/2006/relationships/tags" Target="../tags/tag515.xml"/><Relationship Id="rId450" Type="http://schemas.openxmlformats.org/officeDocument/2006/relationships/tags" Target="../tags/tag566.xml"/><Relationship Id="rId451" Type="http://schemas.openxmlformats.org/officeDocument/2006/relationships/tags" Target="../tags/tag567.xml"/><Relationship Id="rId452" Type="http://schemas.openxmlformats.org/officeDocument/2006/relationships/tags" Target="../tags/tag568.xml"/><Relationship Id="rId453" Type="http://schemas.openxmlformats.org/officeDocument/2006/relationships/tags" Target="../tags/tag569.xml"/><Relationship Id="rId454" Type="http://schemas.openxmlformats.org/officeDocument/2006/relationships/tags" Target="../tags/tag570.xml"/><Relationship Id="rId455" Type="http://schemas.openxmlformats.org/officeDocument/2006/relationships/tags" Target="../tags/tag571.xml"/><Relationship Id="rId456" Type="http://schemas.openxmlformats.org/officeDocument/2006/relationships/tags" Target="../tags/tag572.xml"/><Relationship Id="rId457" Type="http://schemas.openxmlformats.org/officeDocument/2006/relationships/tags" Target="../tags/tag573.xml"/><Relationship Id="rId458" Type="http://schemas.openxmlformats.org/officeDocument/2006/relationships/tags" Target="../tags/tag5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custDataLst>
              <p:tags r:id="rId1"/>
            </p:custDataLst>
          </p:nvPr>
        </p:nvPicPr>
        <p:blipFill>
          <a:blip r:embed="rId7" cstate="print">
            <a:lum bright="10000" contrast="-10000"/>
          </a:blip>
          <a:srcRect/>
          <a:stretch>
            <a:fillRect/>
          </a:stretch>
        </p:blipFill>
        <p:spPr bwMode="auto">
          <a:xfrm>
            <a:off x="1" y="-1"/>
            <a:ext cx="9144000" cy="6942407"/>
          </a:xfrm>
          <a:prstGeom prst="ellipse">
            <a:avLst/>
          </a:prstGeom>
          <a:ln>
            <a:noFill/>
          </a:ln>
          <a:effectLst>
            <a:softEdge rad="112500"/>
          </a:effectLst>
        </p:spPr>
      </p:pic>
      <p:sp>
        <p:nvSpPr>
          <p:cNvPr id="47105" name="Rectangle 1"/>
          <p:cNvSpPr>
            <a:spLocks noChangeArrowheads="1"/>
          </p:cNvSpPr>
          <p:nvPr>
            <p:custDataLst>
              <p:tags r:id="rId2"/>
            </p:custDataLst>
          </p:nvPr>
        </p:nvSpPr>
        <p:spPr bwMode="auto">
          <a:xfrm>
            <a:off x="0" y="323167"/>
            <a:ext cx="9144000" cy="4729500"/>
          </a:xfrm>
          <a:prstGeom prst="rect">
            <a:avLst/>
          </a:prstGeom>
          <a:noFill/>
          <a:ln w="9525">
            <a:noFill/>
            <a:miter lim="800000"/>
            <a:headEnd/>
            <a:tailEnd/>
          </a:ln>
          <a:effectLst/>
        </p:spPr>
        <p:txBody>
          <a:bodyPr anchor="ctr">
            <a:spAutoFit/>
          </a:bodyPr>
          <a:lstStyle/>
          <a:p>
            <a:r>
              <a:rPr lang="fr-FR" sz="4000" b="1" dirty="0" err="1">
                <a:solidFill>
                  <a:srgbClr val="C00000"/>
                </a:solidFill>
                <a:effectLst>
                  <a:outerShdw blurRad="38100" dist="38100" dir="2700000" algn="tl">
                    <a:srgbClr val="000000">
                      <a:alpha val="43137"/>
                    </a:srgbClr>
                  </a:outerShdw>
                </a:effectLst>
              </a:rPr>
              <a:t>Some</a:t>
            </a:r>
            <a:r>
              <a:rPr lang="fr-FR" sz="4000" b="1" dirty="0">
                <a:solidFill>
                  <a:srgbClr val="C00000"/>
                </a:solidFill>
                <a:effectLst>
                  <a:outerShdw blurRad="38100" dist="38100" dir="2700000" algn="tl">
                    <a:srgbClr val="000000">
                      <a:alpha val="43137"/>
                    </a:srgbClr>
                  </a:outerShdw>
                </a:effectLst>
              </a:rPr>
              <a:t> </a:t>
            </a:r>
            <a:r>
              <a:rPr lang="fr-FR" sz="4000" b="1" dirty="0" err="1">
                <a:solidFill>
                  <a:srgbClr val="C00000"/>
                </a:solidFill>
                <a:effectLst>
                  <a:outerShdw blurRad="38100" dist="38100" dir="2700000" algn="tl">
                    <a:srgbClr val="000000">
                      <a:alpha val="43137"/>
                    </a:srgbClr>
                  </a:outerShdw>
                </a:effectLst>
              </a:rPr>
              <a:t>comments</a:t>
            </a:r>
            <a:r>
              <a:rPr lang="fr-FR" sz="4000" b="1" dirty="0">
                <a:solidFill>
                  <a:srgbClr val="C00000"/>
                </a:solidFill>
                <a:effectLst>
                  <a:outerShdw blurRad="38100" dist="38100" dir="2700000" algn="tl">
                    <a:srgbClr val="000000">
                      <a:alpha val="43137"/>
                    </a:srgbClr>
                  </a:outerShdw>
                </a:effectLst>
              </a:rPr>
              <a:t> about </a:t>
            </a:r>
            <a:r>
              <a:rPr lang="fr-FR" sz="4000" b="1" dirty="0" err="1">
                <a:solidFill>
                  <a:srgbClr val="C00000"/>
                </a:solidFill>
                <a:effectLst>
                  <a:outerShdw blurRad="38100" dist="38100" dir="2700000" algn="tl">
                    <a:srgbClr val="000000">
                      <a:alpha val="43137"/>
                    </a:srgbClr>
                  </a:outerShdw>
                </a:effectLst>
              </a:rPr>
              <a:t>recent</a:t>
            </a:r>
            <a:r>
              <a:rPr lang="fr-FR" sz="4000" b="1" dirty="0">
                <a:solidFill>
                  <a:srgbClr val="C00000"/>
                </a:solidFill>
                <a:effectLst>
                  <a:outerShdw blurRad="38100" dist="38100" dir="2700000" algn="tl">
                    <a:srgbClr val="000000">
                      <a:alpha val="43137"/>
                    </a:srgbClr>
                  </a:outerShdw>
                </a:effectLst>
              </a:rPr>
              <a:t> ‘hyperextension’ </a:t>
            </a:r>
            <a:r>
              <a:rPr lang="fr-FR" sz="4000" b="1" dirty="0" err="1">
                <a:solidFill>
                  <a:srgbClr val="C00000"/>
                </a:solidFill>
                <a:effectLst>
                  <a:outerShdw blurRad="38100" dist="38100" dir="2700000" algn="tl">
                    <a:srgbClr val="000000">
                      <a:alpha val="43137"/>
                    </a:srgbClr>
                  </a:outerShdw>
                </a:effectLst>
              </a:rPr>
              <a:t>models</a:t>
            </a:r>
            <a:r>
              <a:rPr lang="fr-FR" sz="4000" b="1" dirty="0">
                <a:solidFill>
                  <a:srgbClr val="C00000"/>
                </a:solidFill>
                <a:effectLst>
                  <a:outerShdw blurRad="38100" dist="38100" dir="2700000" algn="tl">
                    <a:srgbClr val="000000">
                      <a:alpha val="43137"/>
                    </a:srgbClr>
                  </a:outerShdw>
                </a:effectLst>
              </a:rPr>
              <a:t> </a:t>
            </a:r>
          </a:p>
          <a:p>
            <a:r>
              <a:rPr lang="fr-FR" sz="4000" b="1" dirty="0">
                <a:solidFill>
                  <a:srgbClr val="C00000"/>
                </a:solidFill>
                <a:effectLst>
                  <a:outerShdw blurRad="38100" dist="38100" dir="2700000" algn="tl">
                    <a:srgbClr val="000000">
                      <a:alpha val="43137"/>
                    </a:srgbClr>
                  </a:outerShdw>
                </a:effectLst>
              </a:rPr>
              <a:t>of the </a:t>
            </a:r>
            <a:r>
              <a:rPr lang="fr-FR" sz="4000" b="1" dirty="0" err="1">
                <a:solidFill>
                  <a:srgbClr val="C00000"/>
                </a:solidFill>
                <a:effectLst>
                  <a:outerShdw blurRad="38100" dist="38100" dir="2700000" algn="tl">
                    <a:srgbClr val="000000">
                      <a:alpha val="43137"/>
                    </a:srgbClr>
                  </a:outerShdw>
                </a:effectLst>
              </a:rPr>
              <a:t>mid-Norwegian</a:t>
            </a:r>
            <a:r>
              <a:rPr lang="fr-FR" sz="4000" b="1" dirty="0">
                <a:solidFill>
                  <a:srgbClr val="C00000"/>
                </a:solidFill>
                <a:effectLst>
                  <a:outerShdw blurRad="38100" dist="38100" dir="2700000" algn="tl">
                    <a:srgbClr val="000000">
                      <a:alpha val="43137"/>
                    </a:srgbClr>
                  </a:outerShdw>
                </a:effectLst>
              </a:rPr>
              <a:t> </a:t>
            </a:r>
            <a:r>
              <a:rPr lang="fr-FR" sz="4000" b="1" dirty="0" err="1">
                <a:solidFill>
                  <a:srgbClr val="C00000"/>
                </a:solidFill>
                <a:effectLst>
                  <a:outerShdw blurRad="38100" dist="38100" dir="2700000" algn="tl">
                    <a:srgbClr val="000000">
                      <a:alpha val="43137"/>
                    </a:srgbClr>
                  </a:outerShdw>
                </a:effectLst>
              </a:rPr>
              <a:t>margin</a:t>
            </a:r>
            <a:endParaRPr lang="nb-NO" sz="3200" dirty="0">
              <a:solidFill>
                <a:srgbClr val="C00000"/>
              </a:solidFill>
              <a:effectLst>
                <a:outerShdw blurRad="38100" dist="38100" dir="2700000" algn="tl">
                  <a:srgbClr val="000000">
                    <a:alpha val="43137"/>
                  </a:srgbClr>
                </a:outerShdw>
              </a:effectLst>
            </a:endParaRPr>
          </a:p>
          <a:p>
            <a:pPr>
              <a:defRPr/>
            </a:pPr>
            <a:r>
              <a:rPr lang="en-GB" sz="2000" dirty="0">
                <a:solidFill>
                  <a:srgbClr val="FFFF00"/>
                </a:solidFill>
              </a:rPr>
              <a:t> </a:t>
            </a:r>
          </a:p>
          <a:p>
            <a:pPr>
              <a:defRPr/>
            </a:pPr>
            <a:endParaRPr lang="nb-NO" sz="2000" dirty="0">
              <a:solidFill>
                <a:srgbClr val="FFFF00"/>
              </a:solidFill>
            </a:endParaRPr>
          </a:p>
          <a:p>
            <a:r>
              <a:rPr lang="en-GB" sz="1800" dirty="0"/>
              <a:t>Gernigon, L. </a:t>
            </a:r>
          </a:p>
          <a:p>
            <a:endParaRPr lang="en-GB" sz="1800" dirty="0"/>
          </a:p>
          <a:p>
            <a:r>
              <a:rPr lang="en-GB" sz="1800" dirty="0"/>
              <a:t> </a:t>
            </a:r>
            <a:endParaRPr lang="nb-NO" sz="1800" dirty="0"/>
          </a:p>
          <a:p>
            <a:r>
              <a:rPr lang="en-GB" sz="1200" dirty="0"/>
              <a:t>Continental Shelf Geophysics, Geological Survey of Norway (NGU)</a:t>
            </a:r>
            <a:endParaRPr lang="nb-NO" sz="1200" dirty="0"/>
          </a:p>
          <a:p>
            <a:endParaRPr lang="en-GB" sz="2000" b="1" baseline="30000" dirty="0"/>
          </a:p>
          <a:p>
            <a:endParaRPr lang="nb-NO" sz="2000" dirty="0">
              <a:solidFill>
                <a:srgbClr val="FFFF00"/>
              </a:solidFill>
            </a:endParaRPr>
          </a:p>
          <a:p>
            <a:pPr marL="511175" eaLnBrk="0" hangingPunct="0">
              <a:defRPr/>
            </a:pPr>
            <a:endParaRPr lang="en-GB" sz="1400" dirty="0" bmk="">
              <a:solidFill>
                <a:srgbClr val="FFFF00"/>
              </a:solidFill>
              <a:ea typeface="Times New Roman" pitchFamily="18" charset="0"/>
              <a:cs typeface="Arial" pitchFamily="34" charset="0"/>
            </a:endParaRPr>
          </a:p>
          <a:p>
            <a:pPr marL="511175" eaLnBrk="0" hangingPunct="0">
              <a:defRPr/>
            </a:pPr>
            <a:endParaRPr lang="en-GB" sz="1400" dirty="0" bmk="">
              <a:solidFill>
                <a:srgbClr val="FFFF00"/>
              </a:solidFill>
              <a:ea typeface="Times New Roman" pitchFamily="18" charset="0"/>
              <a:cs typeface="Arial" pitchFamily="34" charset="0"/>
            </a:endParaRPr>
          </a:p>
          <a:p>
            <a:pPr marL="511175" eaLnBrk="0" hangingPunct="0">
              <a:defRPr/>
            </a:pPr>
            <a:endParaRPr lang="en-GB" sz="1400" dirty="0" bmk="">
              <a:solidFill>
                <a:srgbClr val="FFFF00"/>
              </a:solidFill>
              <a:ea typeface="Times New Roman" pitchFamily="18" charset="0"/>
              <a:cs typeface="Arial" pitchFamily="34" charset="0"/>
            </a:endParaRPr>
          </a:p>
        </p:txBody>
      </p:sp>
      <p:sp>
        <p:nvSpPr>
          <p:cNvPr id="2055" name="TextBox 7"/>
          <p:cNvSpPr txBox="1">
            <a:spLocks noChangeArrowheads="1"/>
          </p:cNvSpPr>
          <p:nvPr>
            <p:custDataLst>
              <p:tags r:id="rId3"/>
            </p:custDataLst>
          </p:nvPr>
        </p:nvSpPr>
        <p:spPr bwMode="auto">
          <a:xfrm>
            <a:off x="4015608" y="6129338"/>
            <a:ext cx="1112805" cy="461665"/>
          </a:xfrm>
          <a:prstGeom prst="rect">
            <a:avLst/>
          </a:prstGeom>
          <a:noFill/>
          <a:ln w="9525">
            <a:noFill/>
            <a:miter lim="800000"/>
            <a:headEnd/>
            <a:tailEnd/>
          </a:ln>
        </p:spPr>
        <p:txBody>
          <a:bodyPr wrap="none">
            <a:spAutoFit/>
          </a:bodyPr>
          <a:lstStyle/>
          <a:p>
            <a:r>
              <a:rPr lang="nb-NO" sz="1200" dirty="0"/>
              <a:t>Total</a:t>
            </a:r>
          </a:p>
          <a:p>
            <a:r>
              <a:rPr lang="nb-NO" sz="1200" dirty="0" err="1"/>
              <a:t>January</a:t>
            </a:r>
            <a:r>
              <a:rPr lang="nb-NO" sz="1200" dirty="0"/>
              <a:t> 2017</a:t>
            </a:r>
          </a:p>
        </p:txBody>
      </p:sp>
      <p:pic>
        <p:nvPicPr>
          <p:cNvPr id="8" name="Bilde 8" descr="D:\Design_NGU\Logo\Png format\Liten\Engelsk\Hovedlogo engelsk\NGU_hovedlogo_svart_full_engelsk.png"/>
          <p:cNvPicPr/>
          <p:nvPr>
            <p:custDataLst>
              <p:tags r:id="rId4"/>
            </p:custDataLst>
          </p:nvPr>
        </p:nvPicPr>
        <p:blipFill>
          <a:blip r:embed="rId8" cstate="print"/>
          <a:srcRect/>
          <a:stretch>
            <a:fillRect/>
          </a:stretch>
        </p:blipFill>
        <p:spPr bwMode="auto">
          <a:xfrm>
            <a:off x="6662057" y="4726379"/>
            <a:ext cx="1840675" cy="1900052"/>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2" name="Rectangle 1741"/>
          <p:cNvSpPr/>
          <p:nvPr>
            <p:custDataLst>
              <p:tags r:id="rId1"/>
            </p:custDataLst>
          </p:nvPr>
        </p:nvSpPr>
        <p:spPr>
          <a:xfrm>
            <a:off x="5184251" y="3951798"/>
            <a:ext cx="3959750" cy="2906202"/>
          </a:xfrm>
          <a:prstGeom prst="rect">
            <a:avLst/>
          </a:prstGeom>
          <a:solidFill>
            <a:srgbClr val="92D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Box 4"/>
          <p:cNvSpPr txBox="1">
            <a:spLocks noChangeArrowheads="1"/>
          </p:cNvSpPr>
          <p:nvPr>
            <p:custDataLst>
              <p:tags r:id="rId2"/>
            </p:custDataLst>
          </p:nvPr>
        </p:nvSpPr>
        <p:spPr bwMode="auto">
          <a:xfrm>
            <a:off x="0" y="0"/>
            <a:ext cx="9144000" cy="523220"/>
          </a:xfrm>
          <a:prstGeom prst="rect">
            <a:avLst/>
          </a:prstGeom>
          <a:solidFill>
            <a:srgbClr val="CC99FF"/>
          </a:solidFill>
          <a:ln w="9525">
            <a:noFill/>
            <a:miter lim="800000"/>
            <a:headEnd/>
            <a:tailEnd/>
          </a:ln>
          <a:effectLst/>
        </p:spPr>
        <p:txBody>
          <a:bodyPr>
            <a:spAutoFit/>
          </a:bodyPr>
          <a:lstStyle/>
          <a:p>
            <a:pPr algn="l">
              <a:defRPr/>
            </a:pPr>
            <a:r>
              <a:rPr lang="nb-NO" sz="2800" dirty="0">
                <a:solidFill>
                  <a:schemeClr val="bg1"/>
                </a:solidFill>
                <a:latin typeface="Arial" charset="0"/>
              </a:rPr>
              <a:t>Nature </a:t>
            </a:r>
            <a:r>
              <a:rPr lang="nb-NO" sz="2800" dirty="0" err="1">
                <a:solidFill>
                  <a:schemeClr val="bg1"/>
                </a:solidFill>
                <a:latin typeface="Arial" charset="0"/>
              </a:rPr>
              <a:t>of</a:t>
            </a:r>
            <a:r>
              <a:rPr lang="nb-NO" sz="2800" dirty="0">
                <a:solidFill>
                  <a:schemeClr val="bg1"/>
                </a:solidFill>
                <a:latin typeface="Arial" charset="0"/>
              </a:rPr>
              <a:t> </a:t>
            </a:r>
            <a:r>
              <a:rPr lang="nb-NO" sz="2800" dirty="0" err="1">
                <a:solidFill>
                  <a:schemeClr val="bg1"/>
                </a:solidFill>
                <a:latin typeface="Arial" charset="0"/>
              </a:rPr>
              <a:t>the</a:t>
            </a:r>
            <a:r>
              <a:rPr lang="nb-NO" sz="2800" dirty="0">
                <a:solidFill>
                  <a:schemeClr val="bg1"/>
                </a:solidFill>
                <a:latin typeface="Arial" charset="0"/>
              </a:rPr>
              <a:t> </a:t>
            </a:r>
            <a:r>
              <a:rPr lang="nb-NO" sz="2800" dirty="0" err="1">
                <a:solidFill>
                  <a:schemeClr val="bg1"/>
                </a:solidFill>
                <a:latin typeface="Arial" charset="0"/>
              </a:rPr>
              <a:t>crust</a:t>
            </a:r>
            <a:r>
              <a:rPr lang="nb-NO" sz="2800" dirty="0">
                <a:solidFill>
                  <a:schemeClr val="bg1"/>
                </a:solidFill>
                <a:latin typeface="Arial" charset="0"/>
              </a:rPr>
              <a:t> in </a:t>
            </a:r>
            <a:r>
              <a:rPr lang="nb-NO" sz="2800" dirty="0" err="1">
                <a:solidFill>
                  <a:schemeClr val="bg1"/>
                </a:solidFill>
                <a:latin typeface="Arial" charset="0"/>
              </a:rPr>
              <a:t>the</a:t>
            </a:r>
            <a:r>
              <a:rPr lang="nb-NO" sz="2800" dirty="0">
                <a:solidFill>
                  <a:schemeClr val="bg1"/>
                </a:solidFill>
                <a:latin typeface="Arial" charset="0"/>
              </a:rPr>
              <a:t> Møre/Jan Mayen </a:t>
            </a:r>
            <a:r>
              <a:rPr lang="nb-NO" sz="2800" dirty="0" err="1">
                <a:solidFill>
                  <a:schemeClr val="bg1"/>
                </a:solidFill>
                <a:latin typeface="Arial" charset="0"/>
              </a:rPr>
              <a:t>Corridor</a:t>
            </a:r>
            <a:endParaRPr lang="en-GB" sz="2800" dirty="0">
              <a:solidFill>
                <a:schemeClr val="bg1"/>
              </a:solidFill>
              <a:latin typeface="Arial" charset="0"/>
            </a:endParaRPr>
          </a:p>
        </p:txBody>
      </p:sp>
      <p:sp>
        <p:nvSpPr>
          <p:cNvPr id="8" name="TextBox 7"/>
          <p:cNvSpPr txBox="1"/>
          <p:nvPr>
            <p:custDataLst>
              <p:tags r:id="rId3"/>
            </p:custDataLst>
          </p:nvPr>
        </p:nvSpPr>
        <p:spPr>
          <a:xfrm>
            <a:off x="6557585" y="589787"/>
            <a:ext cx="2178803" cy="400110"/>
          </a:xfrm>
          <a:prstGeom prst="rect">
            <a:avLst/>
          </a:prstGeom>
          <a:noFill/>
        </p:spPr>
        <p:txBody>
          <a:bodyPr wrap="none" rtlCol="0">
            <a:spAutoFit/>
          </a:bodyPr>
          <a:lstStyle/>
          <a:p>
            <a:r>
              <a:rPr lang="en-GB" sz="2000" dirty="0"/>
              <a:t>Proximal platform</a:t>
            </a:r>
          </a:p>
        </p:txBody>
      </p:sp>
      <p:sp>
        <p:nvSpPr>
          <p:cNvPr id="9" name="TextBox 8"/>
          <p:cNvSpPr txBox="1"/>
          <p:nvPr>
            <p:custDataLst>
              <p:tags r:id="rId4"/>
            </p:custDataLst>
          </p:nvPr>
        </p:nvSpPr>
        <p:spPr>
          <a:xfrm>
            <a:off x="3238231" y="615175"/>
            <a:ext cx="3135795" cy="400110"/>
          </a:xfrm>
          <a:prstGeom prst="rect">
            <a:avLst/>
          </a:prstGeom>
          <a:noFill/>
        </p:spPr>
        <p:txBody>
          <a:bodyPr wrap="none" rtlCol="0">
            <a:spAutoFit/>
          </a:bodyPr>
          <a:lstStyle/>
          <a:p>
            <a:r>
              <a:rPr lang="en-GB" sz="2000" dirty="0"/>
              <a:t>Deep sag-basin/Grip High</a:t>
            </a:r>
          </a:p>
        </p:txBody>
      </p:sp>
      <p:sp>
        <p:nvSpPr>
          <p:cNvPr id="12" name="Rectangle 4"/>
          <p:cNvSpPr>
            <a:spLocks noChangeArrowheads="1"/>
          </p:cNvSpPr>
          <p:nvPr>
            <p:custDataLst>
              <p:tags r:id="rId5"/>
            </p:custDataLst>
          </p:nvPr>
        </p:nvSpPr>
        <p:spPr bwMode="auto">
          <a:xfrm>
            <a:off x="149087" y="4306876"/>
            <a:ext cx="2588015" cy="2495032"/>
          </a:xfrm>
          <a:prstGeom prst="rect">
            <a:avLst/>
          </a:prstGeom>
          <a:noFill/>
          <a:ln w="0">
            <a:solidFill>
              <a:srgbClr val="000000"/>
            </a:solidFill>
            <a:miter lim="800000"/>
            <a:headEnd/>
            <a:tailEnd/>
          </a:ln>
        </p:spPr>
        <p:txBody>
          <a:bodyPr/>
          <a:lstStyle/>
          <a:p>
            <a:endParaRPr lang="en-GB"/>
          </a:p>
        </p:txBody>
      </p:sp>
      <p:sp>
        <p:nvSpPr>
          <p:cNvPr id="15" name="Line 2409"/>
          <p:cNvSpPr>
            <a:spLocks noChangeShapeType="1"/>
          </p:cNvSpPr>
          <p:nvPr>
            <p:custDataLst>
              <p:tags r:id="rId6"/>
            </p:custDataLst>
          </p:nvPr>
        </p:nvSpPr>
        <p:spPr bwMode="auto">
          <a:xfrm>
            <a:off x="400988" y="3704908"/>
            <a:ext cx="8161157" cy="1937"/>
          </a:xfrm>
          <a:prstGeom prst="line">
            <a:avLst/>
          </a:prstGeom>
          <a:noFill/>
          <a:ln w="0">
            <a:solidFill>
              <a:srgbClr val="000000"/>
            </a:solidFill>
            <a:round/>
            <a:headEnd/>
            <a:tailEnd/>
          </a:ln>
        </p:spPr>
        <p:txBody>
          <a:bodyPr/>
          <a:lstStyle/>
          <a:p>
            <a:endParaRPr lang="en-GB"/>
          </a:p>
        </p:txBody>
      </p:sp>
      <p:sp>
        <p:nvSpPr>
          <p:cNvPr id="16" name="Line 2410"/>
          <p:cNvSpPr>
            <a:spLocks noChangeShapeType="1"/>
          </p:cNvSpPr>
          <p:nvPr>
            <p:custDataLst>
              <p:tags r:id="rId7"/>
            </p:custDataLst>
          </p:nvPr>
        </p:nvSpPr>
        <p:spPr bwMode="auto">
          <a:xfrm flipV="1">
            <a:off x="400988" y="3625485"/>
            <a:ext cx="1938" cy="79423"/>
          </a:xfrm>
          <a:prstGeom prst="line">
            <a:avLst/>
          </a:prstGeom>
          <a:noFill/>
          <a:ln w="0">
            <a:solidFill>
              <a:srgbClr val="000000"/>
            </a:solidFill>
            <a:round/>
            <a:headEnd/>
            <a:tailEnd/>
          </a:ln>
        </p:spPr>
        <p:txBody>
          <a:bodyPr/>
          <a:lstStyle/>
          <a:p>
            <a:endParaRPr lang="en-GB"/>
          </a:p>
        </p:txBody>
      </p:sp>
      <p:sp>
        <p:nvSpPr>
          <p:cNvPr id="17" name="Line 2411"/>
          <p:cNvSpPr>
            <a:spLocks noChangeShapeType="1"/>
          </p:cNvSpPr>
          <p:nvPr>
            <p:custDataLst>
              <p:tags r:id="rId8"/>
            </p:custDataLst>
          </p:nvPr>
        </p:nvSpPr>
        <p:spPr bwMode="auto">
          <a:xfrm flipV="1">
            <a:off x="1361807" y="3625485"/>
            <a:ext cx="1938" cy="79423"/>
          </a:xfrm>
          <a:prstGeom prst="line">
            <a:avLst/>
          </a:prstGeom>
          <a:noFill/>
          <a:ln w="0">
            <a:solidFill>
              <a:srgbClr val="000000"/>
            </a:solidFill>
            <a:round/>
            <a:headEnd/>
            <a:tailEnd/>
          </a:ln>
        </p:spPr>
        <p:txBody>
          <a:bodyPr/>
          <a:lstStyle/>
          <a:p>
            <a:endParaRPr lang="en-GB"/>
          </a:p>
        </p:txBody>
      </p:sp>
      <p:sp>
        <p:nvSpPr>
          <p:cNvPr id="18" name="Line 2412"/>
          <p:cNvSpPr>
            <a:spLocks noChangeShapeType="1"/>
          </p:cNvSpPr>
          <p:nvPr>
            <p:custDataLst>
              <p:tags r:id="rId9"/>
            </p:custDataLst>
          </p:nvPr>
        </p:nvSpPr>
        <p:spPr bwMode="auto">
          <a:xfrm flipV="1">
            <a:off x="2322627" y="3625485"/>
            <a:ext cx="1938" cy="79423"/>
          </a:xfrm>
          <a:prstGeom prst="line">
            <a:avLst/>
          </a:prstGeom>
          <a:noFill/>
          <a:ln w="0">
            <a:solidFill>
              <a:srgbClr val="000000"/>
            </a:solidFill>
            <a:round/>
            <a:headEnd/>
            <a:tailEnd/>
          </a:ln>
        </p:spPr>
        <p:txBody>
          <a:bodyPr/>
          <a:lstStyle/>
          <a:p>
            <a:endParaRPr lang="en-GB"/>
          </a:p>
        </p:txBody>
      </p:sp>
      <p:sp>
        <p:nvSpPr>
          <p:cNvPr id="19" name="Line 2413"/>
          <p:cNvSpPr>
            <a:spLocks noChangeShapeType="1"/>
          </p:cNvSpPr>
          <p:nvPr>
            <p:custDataLst>
              <p:tags r:id="rId10"/>
            </p:custDataLst>
          </p:nvPr>
        </p:nvSpPr>
        <p:spPr bwMode="auto">
          <a:xfrm flipV="1">
            <a:off x="3281510" y="3625485"/>
            <a:ext cx="1937" cy="79423"/>
          </a:xfrm>
          <a:prstGeom prst="line">
            <a:avLst/>
          </a:prstGeom>
          <a:noFill/>
          <a:ln w="0">
            <a:solidFill>
              <a:srgbClr val="000000"/>
            </a:solidFill>
            <a:round/>
            <a:headEnd/>
            <a:tailEnd/>
          </a:ln>
        </p:spPr>
        <p:txBody>
          <a:bodyPr/>
          <a:lstStyle/>
          <a:p>
            <a:endParaRPr lang="en-GB"/>
          </a:p>
        </p:txBody>
      </p:sp>
      <p:sp>
        <p:nvSpPr>
          <p:cNvPr id="20" name="Line 2414"/>
          <p:cNvSpPr>
            <a:spLocks noChangeShapeType="1"/>
          </p:cNvSpPr>
          <p:nvPr>
            <p:custDataLst>
              <p:tags r:id="rId11"/>
            </p:custDataLst>
          </p:nvPr>
        </p:nvSpPr>
        <p:spPr bwMode="auto">
          <a:xfrm flipV="1">
            <a:off x="4242330" y="3625485"/>
            <a:ext cx="1937" cy="79423"/>
          </a:xfrm>
          <a:prstGeom prst="line">
            <a:avLst/>
          </a:prstGeom>
          <a:noFill/>
          <a:ln w="0">
            <a:solidFill>
              <a:srgbClr val="000000"/>
            </a:solidFill>
            <a:round/>
            <a:headEnd/>
            <a:tailEnd/>
          </a:ln>
        </p:spPr>
        <p:txBody>
          <a:bodyPr/>
          <a:lstStyle/>
          <a:p>
            <a:endParaRPr lang="en-GB"/>
          </a:p>
        </p:txBody>
      </p:sp>
      <p:sp>
        <p:nvSpPr>
          <p:cNvPr id="21" name="Line 2416"/>
          <p:cNvSpPr>
            <a:spLocks noChangeShapeType="1"/>
          </p:cNvSpPr>
          <p:nvPr>
            <p:custDataLst>
              <p:tags r:id="rId12"/>
            </p:custDataLst>
          </p:nvPr>
        </p:nvSpPr>
        <p:spPr bwMode="auto">
          <a:xfrm flipV="1">
            <a:off x="5203150" y="3625485"/>
            <a:ext cx="1937" cy="79423"/>
          </a:xfrm>
          <a:prstGeom prst="line">
            <a:avLst/>
          </a:prstGeom>
          <a:noFill/>
          <a:ln w="0">
            <a:solidFill>
              <a:srgbClr val="000000"/>
            </a:solidFill>
            <a:round/>
            <a:headEnd/>
            <a:tailEnd/>
          </a:ln>
        </p:spPr>
        <p:txBody>
          <a:bodyPr/>
          <a:lstStyle/>
          <a:p>
            <a:endParaRPr lang="en-GB"/>
          </a:p>
        </p:txBody>
      </p:sp>
      <p:sp>
        <p:nvSpPr>
          <p:cNvPr id="22" name="Line 2417"/>
          <p:cNvSpPr>
            <a:spLocks noChangeShapeType="1"/>
          </p:cNvSpPr>
          <p:nvPr>
            <p:custDataLst>
              <p:tags r:id="rId13"/>
            </p:custDataLst>
          </p:nvPr>
        </p:nvSpPr>
        <p:spPr bwMode="auto">
          <a:xfrm flipV="1">
            <a:off x="6163970" y="3625485"/>
            <a:ext cx="1937" cy="79423"/>
          </a:xfrm>
          <a:prstGeom prst="line">
            <a:avLst/>
          </a:prstGeom>
          <a:noFill/>
          <a:ln w="0">
            <a:solidFill>
              <a:srgbClr val="000000"/>
            </a:solidFill>
            <a:round/>
            <a:headEnd/>
            <a:tailEnd/>
          </a:ln>
        </p:spPr>
        <p:txBody>
          <a:bodyPr/>
          <a:lstStyle/>
          <a:p>
            <a:endParaRPr lang="en-GB"/>
          </a:p>
        </p:txBody>
      </p:sp>
      <p:sp>
        <p:nvSpPr>
          <p:cNvPr id="23" name="Line 2418"/>
          <p:cNvSpPr>
            <a:spLocks noChangeShapeType="1"/>
          </p:cNvSpPr>
          <p:nvPr>
            <p:custDataLst>
              <p:tags r:id="rId14"/>
            </p:custDataLst>
          </p:nvPr>
        </p:nvSpPr>
        <p:spPr bwMode="auto">
          <a:xfrm flipV="1">
            <a:off x="7122852" y="3625485"/>
            <a:ext cx="1938" cy="79423"/>
          </a:xfrm>
          <a:prstGeom prst="line">
            <a:avLst/>
          </a:prstGeom>
          <a:noFill/>
          <a:ln w="0">
            <a:solidFill>
              <a:srgbClr val="000000"/>
            </a:solidFill>
            <a:round/>
            <a:headEnd/>
            <a:tailEnd/>
          </a:ln>
        </p:spPr>
        <p:txBody>
          <a:bodyPr/>
          <a:lstStyle/>
          <a:p>
            <a:endParaRPr lang="en-GB"/>
          </a:p>
        </p:txBody>
      </p:sp>
      <p:sp>
        <p:nvSpPr>
          <p:cNvPr id="24" name="Line 2419"/>
          <p:cNvSpPr>
            <a:spLocks noChangeShapeType="1"/>
          </p:cNvSpPr>
          <p:nvPr>
            <p:custDataLst>
              <p:tags r:id="rId15"/>
            </p:custDataLst>
          </p:nvPr>
        </p:nvSpPr>
        <p:spPr bwMode="auto">
          <a:xfrm flipV="1">
            <a:off x="8083671" y="3625485"/>
            <a:ext cx="1938" cy="79423"/>
          </a:xfrm>
          <a:prstGeom prst="line">
            <a:avLst/>
          </a:prstGeom>
          <a:noFill/>
          <a:ln w="0">
            <a:solidFill>
              <a:srgbClr val="000000"/>
            </a:solidFill>
            <a:round/>
            <a:headEnd/>
            <a:tailEnd/>
          </a:ln>
        </p:spPr>
        <p:txBody>
          <a:bodyPr/>
          <a:lstStyle/>
          <a:p>
            <a:endParaRPr lang="en-GB"/>
          </a:p>
        </p:txBody>
      </p:sp>
      <p:sp>
        <p:nvSpPr>
          <p:cNvPr id="25" name="Line 2420"/>
          <p:cNvSpPr>
            <a:spLocks noChangeShapeType="1"/>
          </p:cNvSpPr>
          <p:nvPr>
            <p:custDataLst>
              <p:tags r:id="rId16"/>
            </p:custDataLst>
          </p:nvPr>
        </p:nvSpPr>
        <p:spPr bwMode="auto">
          <a:xfrm>
            <a:off x="400988" y="2257867"/>
            <a:ext cx="8161157" cy="1938"/>
          </a:xfrm>
          <a:prstGeom prst="line">
            <a:avLst/>
          </a:prstGeom>
          <a:noFill/>
          <a:ln w="0">
            <a:solidFill>
              <a:srgbClr val="000000"/>
            </a:solidFill>
            <a:round/>
            <a:headEnd/>
            <a:tailEnd/>
          </a:ln>
        </p:spPr>
        <p:txBody>
          <a:bodyPr/>
          <a:lstStyle/>
          <a:p>
            <a:endParaRPr lang="en-GB"/>
          </a:p>
        </p:txBody>
      </p:sp>
      <p:sp>
        <p:nvSpPr>
          <p:cNvPr id="26" name="Line 2421"/>
          <p:cNvSpPr>
            <a:spLocks noChangeShapeType="1"/>
          </p:cNvSpPr>
          <p:nvPr>
            <p:custDataLst>
              <p:tags r:id="rId17"/>
            </p:custDataLst>
          </p:nvPr>
        </p:nvSpPr>
        <p:spPr bwMode="auto">
          <a:xfrm flipV="1">
            <a:off x="400988" y="2180381"/>
            <a:ext cx="1938" cy="77485"/>
          </a:xfrm>
          <a:prstGeom prst="line">
            <a:avLst/>
          </a:prstGeom>
          <a:noFill/>
          <a:ln w="0">
            <a:solidFill>
              <a:srgbClr val="000000"/>
            </a:solidFill>
            <a:round/>
            <a:headEnd/>
            <a:tailEnd/>
          </a:ln>
        </p:spPr>
        <p:txBody>
          <a:bodyPr/>
          <a:lstStyle/>
          <a:p>
            <a:endParaRPr lang="en-GB"/>
          </a:p>
        </p:txBody>
      </p:sp>
      <p:sp>
        <p:nvSpPr>
          <p:cNvPr id="27" name="Line 2422"/>
          <p:cNvSpPr>
            <a:spLocks noChangeShapeType="1"/>
          </p:cNvSpPr>
          <p:nvPr>
            <p:custDataLst>
              <p:tags r:id="rId18"/>
            </p:custDataLst>
          </p:nvPr>
        </p:nvSpPr>
        <p:spPr bwMode="auto">
          <a:xfrm flipV="1">
            <a:off x="1361807" y="2180381"/>
            <a:ext cx="1938" cy="77485"/>
          </a:xfrm>
          <a:prstGeom prst="line">
            <a:avLst/>
          </a:prstGeom>
          <a:noFill/>
          <a:ln w="0">
            <a:solidFill>
              <a:srgbClr val="000000"/>
            </a:solidFill>
            <a:round/>
            <a:headEnd/>
            <a:tailEnd/>
          </a:ln>
        </p:spPr>
        <p:txBody>
          <a:bodyPr/>
          <a:lstStyle/>
          <a:p>
            <a:endParaRPr lang="en-GB"/>
          </a:p>
        </p:txBody>
      </p:sp>
      <p:sp>
        <p:nvSpPr>
          <p:cNvPr id="28" name="Line 2423"/>
          <p:cNvSpPr>
            <a:spLocks noChangeShapeType="1"/>
          </p:cNvSpPr>
          <p:nvPr>
            <p:custDataLst>
              <p:tags r:id="rId19"/>
            </p:custDataLst>
          </p:nvPr>
        </p:nvSpPr>
        <p:spPr bwMode="auto">
          <a:xfrm flipV="1">
            <a:off x="2322627" y="2180381"/>
            <a:ext cx="1938" cy="77485"/>
          </a:xfrm>
          <a:prstGeom prst="line">
            <a:avLst/>
          </a:prstGeom>
          <a:noFill/>
          <a:ln w="0">
            <a:solidFill>
              <a:srgbClr val="000000"/>
            </a:solidFill>
            <a:round/>
            <a:headEnd/>
            <a:tailEnd/>
          </a:ln>
        </p:spPr>
        <p:txBody>
          <a:bodyPr/>
          <a:lstStyle/>
          <a:p>
            <a:endParaRPr lang="en-GB"/>
          </a:p>
        </p:txBody>
      </p:sp>
      <p:sp>
        <p:nvSpPr>
          <p:cNvPr id="29" name="Line 2424"/>
          <p:cNvSpPr>
            <a:spLocks noChangeShapeType="1"/>
          </p:cNvSpPr>
          <p:nvPr>
            <p:custDataLst>
              <p:tags r:id="rId20"/>
            </p:custDataLst>
          </p:nvPr>
        </p:nvSpPr>
        <p:spPr bwMode="auto">
          <a:xfrm flipV="1">
            <a:off x="3281510" y="2180381"/>
            <a:ext cx="1937" cy="77485"/>
          </a:xfrm>
          <a:prstGeom prst="line">
            <a:avLst/>
          </a:prstGeom>
          <a:noFill/>
          <a:ln w="0">
            <a:solidFill>
              <a:srgbClr val="000000"/>
            </a:solidFill>
            <a:round/>
            <a:headEnd/>
            <a:tailEnd/>
          </a:ln>
        </p:spPr>
        <p:txBody>
          <a:bodyPr/>
          <a:lstStyle/>
          <a:p>
            <a:endParaRPr lang="en-GB"/>
          </a:p>
        </p:txBody>
      </p:sp>
      <p:sp>
        <p:nvSpPr>
          <p:cNvPr id="30" name="Line 2425"/>
          <p:cNvSpPr>
            <a:spLocks noChangeShapeType="1"/>
          </p:cNvSpPr>
          <p:nvPr>
            <p:custDataLst>
              <p:tags r:id="rId21"/>
            </p:custDataLst>
          </p:nvPr>
        </p:nvSpPr>
        <p:spPr bwMode="auto">
          <a:xfrm flipV="1">
            <a:off x="4242330" y="2180381"/>
            <a:ext cx="1937" cy="77485"/>
          </a:xfrm>
          <a:prstGeom prst="line">
            <a:avLst/>
          </a:prstGeom>
          <a:noFill/>
          <a:ln w="0">
            <a:solidFill>
              <a:srgbClr val="000000"/>
            </a:solidFill>
            <a:round/>
            <a:headEnd/>
            <a:tailEnd/>
          </a:ln>
        </p:spPr>
        <p:txBody>
          <a:bodyPr/>
          <a:lstStyle/>
          <a:p>
            <a:endParaRPr lang="en-GB"/>
          </a:p>
        </p:txBody>
      </p:sp>
      <p:sp>
        <p:nvSpPr>
          <p:cNvPr id="31" name="Line 2426"/>
          <p:cNvSpPr>
            <a:spLocks noChangeShapeType="1"/>
          </p:cNvSpPr>
          <p:nvPr>
            <p:custDataLst>
              <p:tags r:id="rId22"/>
            </p:custDataLst>
          </p:nvPr>
        </p:nvSpPr>
        <p:spPr bwMode="auto">
          <a:xfrm flipV="1">
            <a:off x="5203150" y="2180381"/>
            <a:ext cx="1937" cy="77485"/>
          </a:xfrm>
          <a:prstGeom prst="line">
            <a:avLst/>
          </a:prstGeom>
          <a:noFill/>
          <a:ln w="0">
            <a:solidFill>
              <a:srgbClr val="000000"/>
            </a:solidFill>
            <a:round/>
            <a:headEnd/>
            <a:tailEnd/>
          </a:ln>
        </p:spPr>
        <p:txBody>
          <a:bodyPr/>
          <a:lstStyle/>
          <a:p>
            <a:endParaRPr lang="en-GB"/>
          </a:p>
        </p:txBody>
      </p:sp>
      <p:sp>
        <p:nvSpPr>
          <p:cNvPr id="32" name="Line 2427"/>
          <p:cNvSpPr>
            <a:spLocks noChangeShapeType="1"/>
          </p:cNvSpPr>
          <p:nvPr>
            <p:custDataLst>
              <p:tags r:id="rId23"/>
            </p:custDataLst>
          </p:nvPr>
        </p:nvSpPr>
        <p:spPr bwMode="auto">
          <a:xfrm flipV="1">
            <a:off x="6163970" y="2180381"/>
            <a:ext cx="1937" cy="77485"/>
          </a:xfrm>
          <a:prstGeom prst="line">
            <a:avLst/>
          </a:prstGeom>
          <a:noFill/>
          <a:ln w="0">
            <a:solidFill>
              <a:srgbClr val="000000"/>
            </a:solidFill>
            <a:round/>
            <a:headEnd/>
            <a:tailEnd/>
          </a:ln>
        </p:spPr>
        <p:txBody>
          <a:bodyPr/>
          <a:lstStyle/>
          <a:p>
            <a:endParaRPr lang="en-GB"/>
          </a:p>
        </p:txBody>
      </p:sp>
      <p:sp>
        <p:nvSpPr>
          <p:cNvPr id="33" name="Line 2428"/>
          <p:cNvSpPr>
            <a:spLocks noChangeShapeType="1"/>
          </p:cNvSpPr>
          <p:nvPr>
            <p:custDataLst>
              <p:tags r:id="rId24"/>
            </p:custDataLst>
          </p:nvPr>
        </p:nvSpPr>
        <p:spPr bwMode="auto">
          <a:xfrm flipV="1">
            <a:off x="7122852" y="2180381"/>
            <a:ext cx="1938" cy="77485"/>
          </a:xfrm>
          <a:prstGeom prst="line">
            <a:avLst/>
          </a:prstGeom>
          <a:noFill/>
          <a:ln w="0">
            <a:solidFill>
              <a:srgbClr val="000000"/>
            </a:solidFill>
            <a:round/>
            <a:headEnd/>
            <a:tailEnd/>
          </a:ln>
        </p:spPr>
        <p:txBody>
          <a:bodyPr/>
          <a:lstStyle/>
          <a:p>
            <a:endParaRPr lang="en-GB"/>
          </a:p>
        </p:txBody>
      </p:sp>
      <p:sp>
        <p:nvSpPr>
          <p:cNvPr id="34" name="Line 2429"/>
          <p:cNvSpPr>
            <a:spLocks noChangeShapeType="1"/>
          </p:cNvSpPr>
          <p:nvPr>
            <p:custDataLst>
              <p:tags r:id="rId25"/>
            </p:custDataLst>
          </p:nvPr>
        </p:nvSpPr>
        <p:spPr bwMode="auto">
          <a:xfrm flipV="1">
            <a:off x="8083671" y="2180381"/>
            <a:ext cx="1938" cy="77485"/>
          </a:xfrm>
          <a:prstGeom prst="line">
            <a:avLst/>
          </a:prstGeom>
          <a:noFill/>
          <a:ln w="0">
            <a:solidFill>
              <a:srgbClr val="000000"/>
            </a:solidFill>
            <a:round/>
            <a:headEnd/>
            <a:tailEnd/>
          </a:ln>
        </p:spPr>
        <p:txBody>
          <a:bodyPr/>
          <a:lstStyle/>
          <a:p>
            <a:endParaRPr lang="en-GB"/>
          </a:p>
        </p:txBody>
      </p:sp>
      <p:sp>
        <p:nvSpPr>
          <p:cNvPr id="35" name="Line 2430"/>
          <p:cNvSpPr>
            <a:spLocks noChangeShapeType="1"/>
          </p:cNvSpPr>
          <p:nvPr>
            <p:custDataLst>
              <p:tags r:id="rId26"/>
            </p:custDataLst>
          </p:nvPr>
        </p:nvSpPr>
        <p:spPr bwMode="auto">
          <a:xfrm flipV="1">
            <a:off x="400988" y="2257867"/>
            <a:ext cx="1938" cy="1447042"/>
          </a:xfrm>
          <a:prstGeom prst="line">
            <a:avLst/>
          </a:prstGeom>
          <a:noFill/>
          <a:ln w="0">
            <a:solidFill>
              <a:srgbClr val="000000"/>
            </a:solidFill>
            <a:round/>
            <a:headEnd/>
            <a:tailEnd/>
          </a:ln>
        </p:spPr>
        <p:txBody>
          <a:bodyPr/>
          <a:lstStyle/>
          <a:p>
            <a:endParaRPr lang="en-GB"/>
          </a:p>
        </p:txBody>
      </p:sp>
      <p:sp>
        <p:nvSpPr>
          <p:cNvPr id="36" name="Line 2431"/>
          <p:cNvSpPr>
            <a:spLocks noChangeShapeType="1"/>
          </p:cNvSpPr>
          <p:nvPr>
            <p:custDataLst>
              <p:tags r:id="rId27"/>
            </p:custDataLst>
          </p:nvPr>
        </p:nvSpPr>
        <p:spPr bwMode="auto">
          <a:xfrm flipH="1">
            <a:off x="323502" y="3505383"/>
            <a:ext cx="77485" cy="1938"/>
          </a:xfrm>
          <a:prstGeom prst="line">
            <a:avLst/>
          </a:prstGeom>
          <a:noFill/>
          <a:ln w="0">
            <a:solidFill>
              <a:srgbClr val="000000"/>
            </a:solidFill>
            <a:round/>
            <a:headEnd/>
            <a:tailEnd/>
          </a:ln>
        </p:spPr>
        <p:txBody>
          <a:bodyPr/>
          <a:lstStyle/>
          <a:p>
            <a:endParaRPr lang="en-GB"/>
          </a:p>
        </p:txBody>
      </p:sp>
      <p:sp>
        <p:nvSpPr>
          <p:cNvPr id="37" name="Line 2432"/>
          <p:cNvSpPr>
            <a:spLocks noChangeShapeType="1"/>
          </p:cNvSpPr>
          <p:nvPr>
            <p:custDataLst>
              <p:tags r:id="rId28"/>
            </p:custDataLst>
          </p:nvPr>
        </p:nvSpPr>
        <p:spPr bwMode="auto">
          <a:xfrm flipH="1">
            <a:off x="323502" y="3102458"/>
            <a:ext cx="77485" cy="1938"/>
          </a:xfrm>
          <a:prstGeom prst="line">
            <a:avLst/>
          </a:prstGeom>
          <a:noFill/>
          <a:ln w="0">
            <a:solidFill>
              <a:srgbClr val="000000"/>
            </a:solidFill>
            <a:round/>
            <a:headEnd/>
            <a:tailEnd/>
          </a:ln>
        </p:spPr>
        <p:txBody>
          <a:bodyPr/>
          <a:lstStyle/>
          <a:p>
            <a:endParaRPr lang="en-GB"/>
          </a:p>
        </p:txBody>
      </p:sp>
      <p:sp>
        <p:nvSpPr>
          <p:cNvPr id="38" name="Line 2433"/>
          <p:cNvSpPr>
            <a:spLocks noChangeShapeType="1"/>
          </p:cNvSpPr>
          <p:nvPr>
            <p:custDataLst>
              <p:tags r:id="rId29"/>
            </p:custDataLst>
          </p:nvPr>
        </p:nvSpPr>
        <p:spPr bwMode="auto">
          <a:xfrm flipH="1">
            <a:off x="323502" y="2699534"/>
            <a:ext cx="77485" cy="1938"/>
          </a:xfrm>
          <a:prstGeom prst="line">
            <a:avLst/>
          </a:prstGeom>
          <a:noFill/>
          <a:ln w="0">
            <a:solidFill>
              <a:srgbClr val="000000"/>
            </a:solidFill>
            <a:round/>
            <a:headEnd/>
            <a:tailEnd/>
          </a:ln>
        </p:spPr>
        <p:txBody>
          <a:bodyPr/>
          <a:lstStyle/>
          <a:p>
            <a:endParaRPr lang="en-GB"/>
          </a:p>
        </p:txBody>
      </p:sp>
      <p:sp>
        <p:nvSpPr>
          <p:cNvPr id="39" name="Line 2434"/>
          <p:cNvSpPr>
            <a:spLocks noChangeShapeType="1"/>
          </p:cNvSpPr>
          <p:nvPr>
            <p:custDataLst>
              <p:tags r:id="rId30"/>
            </p:custDataLst>
          </p:nvPr>
        </p:nvSpPr>
        <p:spPr bwMode="auto">
          <a:xfrm flipH="1">
            <a:off x="323502" y="2298547"/>
            <a:ext cx="77485" cy="1937"/>
          </a:xfrm>
          <a:prstGeom prst="line">
            <a:avLst/>
          </a:prstGeom>
          <a:noFill/>
          <a:ln w="0">
            <a:solidFill>
              <a:srgbClr val="000000"/>
            </a:solidFill>
            <a:round/>
            <a:headEnd/>
            <a:tailEnd/>
          </a:ln>
        </p:spPr>
        <p:txBody>
          <a:bodyPr/>
          <a:lstStyle/>
          <a:p>
            <a:endParaRPr lang="en-GB"/>
          </a:p>
        </p:txBody>
      </p:sp>
      <p:sp>
        <p:nvSpPr>
          <p:cNvPr id="40" name="Rectangle 2435"/>
          <p:cNvSpPr>
            <a:spLocks noChangeArrowheads="1"/>
          </p:cNvSpPr>
          <p:nvPr>
            <p:custDataLst>
              <p:tags r:id="rId31"/>
            </p:custDataLst>
          </p:nvPr>
        </p:nvSpPr>
        <p:spPr bwMode="auto">
          <a:xfrm>
            <a:off x="197589" y="3456955"/>
            <a:ext cx="135600" cy="112354"/>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-30</a:t>
            </a:r>
            <a:endParaRPr lang="en-GB"/>
          </a:p>
        </p:txBody>
      </p:sp>
      <p:sp>
        <p:nvSpPr>
          <p:cNvPr id="41" name="Rectangle 2436"/>
          <p:cNvSpPr>
            <a:spLocks noChangeArrowheads="1"/>
          </p:cNvSpPr>
          <p:nvPr>
            <p:custDataLst>
              <p:tags r:id="rId32"/>
            </p:custDataLst>
          </p:nvPr>
        </p:nvSpPr>
        <p:spPr bwMode="auto">
          <a:xfrm>
            <a:off x="197589" y="3054030"/>
            <a:ext cx="135600" cy="112354"/>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-20</a:t>
            </a:r>
            <a:endParaRPr lang="en-GB"/>
          </a:p>
        </p:txBody>
      </p:sp>
      <p:sp>
        <p:nvSpPr>
          <p:cNvPr id="42" name="Rectangle 2437"/>
          <p:cNvSpPr>
            <a:spLocks noChangeArrowheads="1"/>
          </p:cNvSpPr>
          <p:nvPr>
            <p:custDataLst>
              <p:tags r:id="rId33"/>
            </p:custDataLst>
          </p:nvPr>
        </p:nvSpPr>
        <p:spPr bwMode="auto">
          <a:xfrm>
            <a:off x="197589" y="2653042"/>
            <a:ext cx="135600" cy="112354"/>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-10</a:t>
            </a:r>
            <a:endParaRPr lang="en-GB"/>
          </a:p>
        </p:txBody>
      </p:sp>
      <p:sp>
        <p:nvSpPr>
          <p:cNvPr id="43" name="Rectangle 2438"/>
          <p:cNvSpPr>
            <a:spLocks noChangeArrowheads="1"/>
          </p:cNvSpPr>
          <p:nvPr>
            <p:custDataLst>
              <p:tags r:id="rId34"/>
            </p:custDataLst>
          </p:nvPr>
        </p:nvSpPr>
        <p:spPr bwMode="auto">
          <a:xfrm>
            <a:off x="275074" y="2252056"/>
            <a:ext cx="52302" cy="112354"/>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0</a:t>
            </a:r>
            <a:endParaRPr lang="en-GB"/>
          </a:p>
        </p:txBody>
      </p:sp>
      <p:sp>
        <p:nvSpPr>
          <p:cNvPr id="44" name="Line 2439"/>
          <p:cNvSpPr>
            <a:spLocks noChangeShapeType="1"/>
          </p:cNvSpPr>
          <p:nvPr>
            <p:custDataLst>
              <p:tags r:id="rId35"/>
            </p:custDataLst>
          </p:nvPr>
        </p:nvSpPr>
        <p:spPr bwMode="auto">
          <a:xfrm flipV="1">
            <a:off x="8562145" y="2257867"/>
            <a:ext cx="1937" cy="1447042"/>
          </a:xfrm>
          <a:prstGeom prst="line">
            <a:avLst/>
          </a:prstGeom>
          <a:noFill/>
          <a:ln w="0">
            <a:solidFill>
              <a:srgbClr val="000000"/>
            </a:solidFill>
            <a:round/>
            <a:headEnd/>
            <a:tailEnd/>
          </a:ln>
        </p:spPr>
        <p:txBody>
          <a:bodyPr/>
          <a:lstStyle/>
          <a:p>
            <a:endParaRPr lang="en-GB"/>
          </a:p>
        </p:txBody>
      </p:sp>
      <p:sp>
        <p:nvSpPr>
          <p:cNvPr id="45" name="Freeform 2440"/>
          <p:cNvSpPr>
            <a:spLocks/>
          </p:cNvSpPr>
          <p:nvPr>
            <p:custDataLst>
              <p:tags r:id="rId36"/>
            </p:custDataLst>
          </p:nvPr>
        </p:nvSpPr>
        <p:spPr bwMode="auto">
          <a:xfrm>
            <a:off x="400988" y="2308232"/>
            <a:ext cx="8161157" cy="110417"/>
          </a:xfrm>
          <a:custGeom>
            <a:avLst/>
            <a:gdLst/>
            <a:ahLst/>
            <a:cxnLst>
              <a:cxn ang="0">
                <a:pos x="2518" y="99"/>
              </a:cxn>
              <a:cxn ang="0">
                <a:pos x="2964" y="86"/>
              </a:cxn>
              <a:cxn ang="0">
                <a:pos x="3114" y="87"/>
              </a:cxn>
              <a:cxn ang="0">
                <a:pos x="3245" y="86"/>
              </a:cxn>
              <a:cxn ang="0">
                <a:pos x="3385" y="84"/>
              </a:cxn>
              <a:cxn ang="0">
                <a:pos x="3514" y="80"/>
              </a:cxn>
              <a:cxn ang="0">
                <a:pos x="3634" y="77"/>
              </a:cxn>
              <a:cxn ang="0">
                <a:pos x="3761" y="72"/>
              </a:cxn>
              <a:cxn ang="0">
                <a:pos x="3900" y="67"/>
              </a:cxn>
              <a:cxn ang="0">
                <a:pos x="4074" y="64"/>
              </a:cxn>
              <a:cxn ang="0">
                <a:pos x="4307" y="57"/>
              </a:cxn>
              <a:cxn ang="0">
                <a:pos x="4582" y="52"/>
              </a:cxn>
              <a:cxn ang="0">
                <a:pos x="4802" y="48"/>
              </a:cxn>
              <a:cxn ang="0">
                <a:pos x="4939" y="46"/>
              </a:cxn>
              <a:cxn ang="0">
                <a:pos x="5111" y="44"/>
              </a:cxn>
              <a:cxn ang="0">
                <a:pos x="5280" y="37"/>
              </a:cxn>
              <a:cxn ang="0">
                <a:pos x="5445" y="31"/>
              </a:cxn>
              <a:cxn ang="0">
                <a:pos x="5576" y="28"/>
              </a:cxn>
              <a:cxn ang="0">
                <a:pos x="5706" y="20"/>
              </a:cxn>
              <a:cxn ang="0">
                <a:pos x="5897" y="11"/>
              </a:cxn>
              <a:cxn ang="0">
                <a:pos x="6218" y="5"/>
              </a:cxn>
              <a:cxn ang="0">
                <a:pos x="6455" y="5"/>
              </a:cxn>
              <a:cxn ang="0">
                <a:pos x="6721" y="4"/>
              </a:cxn>
              <a:cxn ang="0">
                <a:pos x="6975" y="4"/>
              </a:cxn>
              <a:cxn ang="0">
                <a:pos x="7190" y="5"/>
              </a:cxn>
              <a:cxn ang="0">
                <a:pos x="7378" y="5"/>
              </a:cxn>
              <a:cxn ang="0">
                <a:pos x="7559" y="4"/>
              </a:cxn>
              <a:cxn ang="0">
                <a:pos x="7793" y="4"/>
              </a:cxn>
              <a:cxn ang="0">
                <a:pos x="8121" y="5"/>
              </a:cxn>
              <a:cxn ang="0">
                <a:pos x="8335" y="8"/>
              </a:cxn>
              <a:cxn ang="0">
                <a:pos x="8229" y="5"/>
              </a:cxn>
              <a:cxn ang="0">
                <a:pos x="7973" y="8"/>
              </a:cxn>
              <a:cxn ang="0">
                <a:pos x="7660" y="18"/>
              </a:cxn>
              <a:cxn ang="0">
                <a:pos x="7470" y="24"/>
              </a:cxn>
              <a:cxn ang="0">
                <a:pos x="7275" y="31"/>
              </a:cxn>
              <a:cxn ang="0">
                <a:pos x="7098" y="31"/>
              </a:cxn>
              <a:cxn ang="0">
                <a:pos x="6834" y="37"/>
              </a:cxn>
              <a:cxn ang="0">
                <a:pos x="6585" y="43"/>
              </a:cxn>
              <a:cxn ang="0">
                <a:pos x="6335" y="49"/>
              </a:cxn>
              <a:cxn ang="0">
                <a:pos x="6062" y="55"/>
              </a:cxn>
              <a:cxn ang="0">
                <a:pos x="5765" y="58"/>
              </a:cxn>
              <a:cxn ang="0">
                <a:pos x="5636" y="59"/>
              </a:cxn>
              <a:cxn ang="0">
                <a:pos x="5525" y="61"/>
              </a:cxn>
              <a:cxn ang="0">
                <a:pos x="5385" y="67"/>
              </a:cxn>
              <a:cxn ang="0">
                <a:pos x="5236" y="67"/>
              </a:cxn>
              <a:cxn ang="0">
                <a:pos x="5005" y="72"/>
              </a:cxn>
              <a:cxn ang="0">
                <a:pos x="4867" y="71"/>
              </a:cxn>
              <a:cxn ang="0">
                <a:pos x="4711" y="74"/>
              </a:cxn>
              <a:cxn ang="0">
                <a:pos x="4470" y="74"/>
              </a:cxn>
              <a:cxn ang="0">
                <a:pos x="4204" y="73"/>
              </a:cxn>
              <a:cxn ang="0">
                <a:pos x="3983" y="71"/>
              </a:cxn>
              <a:cxn ang="0">
                <a:pos x="3833" y="70"/>
              </a:cxn>
              <a:cxn ang="0">
                <a:pos x="3697" y="75"/>
              </a:cxn>
              <a:cxn ang="0">
                <a:pos x="3590" y="79"/>
              </a:cxn>
              <a:cxn ang="0">
                <a:pos x="3445" y="83"/>
              </a:cxn>
              <a:cxn ang="0">
                <a:pos x="3307" y="85"/>
              </a:cxn>
              <a:cxn ang="0">
                <a:pos x="3176" y="86"/>
              </a:cxn>
              <a:cxn ang="0">
                <a:pos x="3019" y="86"/>
              </a:cxn>
              <a:cxn ang="0">
                <a:pos x="2863" y="86"/>
              </a:cxn>
              <a:cxn ang="0">
                <a:pos x="2001" y="107"/>
              </a:cxn>
            </a:cxnLst>
            <a:rect l="0" t="0" r="r" b="b"/>
            <a:pathLst>
              <a:path w="8426" h="115">
                <a:moveTo>
                  <a:pt x="0" y="115"/>
                </a:moveTo>
                <a:lnTo>
                  <a:pt x="258" y="114"/>
                </a:lnTo>
                <a:lnTo>
                  <a:pt x="1050" y="108"/>
                </a:lnTo>
                <a:lnTo>
                  <a:pt x="1562" y="100"/>
                </a:lnTo>
                <a:lnTo>
                  <a:pt x="1667" y="98"/>
                </a:lnTo>
                <a:lnTo>
                  <a:pt x="1750" y="101"/>
                </a:lnTo>
                <a:lnTo>
                  <a:pt x="1886" y="106"/>
                </a:lnTo>
                <a:lnTo>
                  <a:pt x="1954" y="107"/>
                </a:lnTo>
                <a:lnTo>
                  <a:pt x="2001" y="107"/>
                </a:lnTo>
                <a:lnTo>
                  <a:pt x="2064" y="107"/>
                </a:lnTo>
                <a:lnTo>
                  <a:pt x="2145" y="107"/>
                </a:lnTo>
                <a:lnTo>
                  <a:pt x="2199" y="106"/>
                </a:lnTo>
                <a:lnTo>
                  <a:pt x="2213" y="106"/>
                </a:lnTo>
                <a:lnTo>
                  <a:pt x="2343" y="102"/>
                </a:lnTo>
                <a:lnTo>
                  <a:pt x="2438" y="101"/>
                </a:lnTo>
                <a:lnTo>
                  <a:pt x="2488" y="100"/>
                </a:lnTo>
                <a:lnTo>
                  <a:pt x="2518" y="99"/>
                </a:lnTo>
                <a:lnTo>
                  <a:pt x="2549" y="98"/>
                </a:lnTo>
                <a:lnTo>
                  <a:pt x="2663" y="94"/>
                </a:lnTo>
                <a:lnTo>
                  <a:pt x="2780" y="89"/>
                </a:lnTo>
                <a:lnTo>
                  <a:pt x="2781" y="89"/>
                </a:lnTo>
                <a:lnTo>
                  <a:pt x="2797" y="88"/>
                </a:lnTo>
                <a:lnTo>
                  <a:pt x="2818" y="87"/>
                </a:lnTo>
                <a:lnTo>
                  <a:pt x="2833" y="86"/>
                </a:lnTo>
                <a:lnTo>
                  <a:pt x="2846" y="86"/>
                </a:lnTo>
                <a:lnTo>
                  <a:pt x="2863" y="86"/>
                </a:lnTo>
                <a:lnTo>
                  <a:pt x="2886" y="86"/>
                </a:lnTo>
                <a:lnTo>
                  <a:pt x="2907" y="86"/>
                </a:lnTo>
                <a:lnTo>
                  <a:pt x="2918" y="86"/>
                </a:lnTo>
                <a:lnTo>
                  <a:pt x="2928" y="86"/>
                </a:lnTo>
                <a:lnTo>
                  <a:pt x="2941" y="86"/>
                </a:lnTo>
                <a:lnTo>
                  <a:pt x="2945" y="86"/>
                </a:lnTo>
                <a:lnTo>
                  <a:pt x="2955" y="86"/>
                </a:lnTo>
                <a:lnTo>
                  <a:pt x="2964" y="86"/>
                </a:lnTo>
                <a:lnTo>
                  <a:pt x="2974" y="86"/>
                </a:lnTo>
                <a:lnTo>
                  <a:pt x="2984" y="86"/>
                </a:lnTo>
                <a:lnTo>
                  <a:pt x="2991" y="86"/>
                </a:lnTo>
                <a:lnTo>
                  <a:pt x="2992" y="86"/>
                </a:lnTo>
                <a:lnTo>
                  <a:pt x="2992" y="86"/>
                </a:lnTo>
                <a:lnTo>
                  <a:pt x="3001" y="86"/>
                </a:lnTo>
                <a:lnTo>
                  <a:pt x="3007" y="86"/>
                </a:lnTo>
                <a:lnTo>
                  <a:pt x="3016" y="86"/>
                </a:lnTo>
                <a:lnTo>
                  <a:pt x="3019" y="86"/>
                </a:lnTo>
                <a:lnTo>
                  <a:pt x="3036" y="86"/>
                </a:lnTo>
                <a:lnTo>
                  <a:pt x="3038" y="86"/>
                </a:lnTo>
                <a:lnTo>
                  <a:pt x="3056" y="86"/>
                </a:lnTo>
                <a:lnTo>
                  <a:pt x="3071" y="86"/>
                </a:lnTo>
                <a:lnTo>
                  <a:pt x="3076" y="86"/>
                </a:lnTo>
                <a:lnTo>
                  <a:pt x="3086" y="86"/>
                </a:lnTo>
                <a:lnTo>
                  <a:pt x="3100" y="86"/>
                </a:lnTo>
                <a:lnTo>
                  <a:pt x="3114" y="87"/>
                </a:lnTo>
                <a:lnTo>
                  <a:pt x="3116" y="87"/>
                </a:lnTo>
                <a:lnTo>
                  <a:pt x="3130" y="86"/>
                </a:lnTo>
                <a:lnTo>
                  <a:pt x="3141" y="86"/>
                </a:lnTo>
                <a:lnTo>
                  <a:pt x="3146" y="86"/>
                </a:lnTo>
                <a:lnTo>
                  <a:pt x="3157" y="86"/>
                </a:lnTo>
                <a:lnTo>
                  <a:pt x="3162" y="86"/>
                </a:lnTo>
                <a:lnTo>
                  <a:pt x="3162" y="86"/>
                </a:lnTo>
                <a:lnTo>
                  <a:pt x="3168" y="86"/>
                </a:lnTo>
                <a:lnTo>
                  <a:pt x="3176" y="86"/>
                </a:lnTo>
                <a:lnTo>
                  <a:pt x="3183" y="86"/>
                </a:lnTo>
                <a:lnTo>
                  <a:pt x="3196" y="86"/>
                </a:lnTo>
                <a:lnTo>
                  <a:pt x="3202" y="86"/>
                </a:lnTo>
                <a:lnTo>
                  <a:pt x="3211" y="86"/>
                </a:lnTo>
                <a:lnTo>
                  <a:pt x="3218" y="86"/>
                </a:lnTo>
                <a:lnTo>
                  <a:pt x="3228" y="86"/>
                </a:lnTo>
                <a:lnTo>
                  <a:pt x="3236" y="86"/>
                </a:lnTo>
                <a:lnTo>
                  <a:pt x="3245" y="86"/>
                </a:lnTo>
                <a:lnTo>
                  <a:pt x="3256" y="86"/>
                </a:lnTo>
                <a:lnTo>
                  <a:pt x="3259" y="86"/>
                </a:lnTo>
                <a:lnTo>
                  <a:pt x="3269" y="86"/>
                </a:lnTo>
                <a:lnTo>
                  <a:pt x="3274" y="86"/>
                </a:lnTo>
                <a:lnTo>
                  <a:pt x="3281" y="86"/>
                </a:lnTo>
                <a:lnTo>
                  <a:pt x="3286" y="85"/>
                </a:lnTo>
                <a:lnTo>
                  <a:pt x="3294" y="85"/>
                </a:lnTo>
                <a:lnTo>
                  <a:pt x="3300" y="85"/>
                </a:lnTo>
                <a:lnTo>
                  <a:pt x="3307" y="85"/>
                </a:lnTo>
                <a:lnTo>
                  <a:pt x="3314" y="85"/>
                </a:lnTo>
                <a:lnTo>
                  <a:pt x="3324" y="85"/>
                </a:lnTo>
                <a:lnTo>
                  <a:pt x="3330" y="85"/>
                </a:lnTo>
                <a:lnTo>
                  <a:pt x="3346" y="85"/>
                </a:lnTo>
                <a:lnTo>
                  <a:pt x="3352" y="84"/>
                </a:lnTo>
                <a:lnTo>
                  <a:pt x="3364" y="84"/>
                </a:lnTo>
                <a:lnTo>
                  <a:pt x="3377" y="84"/>
                </a:lnTo>
                <a:lnTo>
                  <a:pt x="3385" y="84"/>
                </a:lnTo>
                <a:lnTo>
                  <a:pt x="3393" y="84"/>
                </a:lnTo>
                <a:lnTo>
                  <a:pt x="3399" y="84"/>
                </a:lnTo>
                <a:lnTo>
                  <a:pt x="3410" y="84"/>
                </a:lnTo>
                <a:lnTo>
                  <a:pt x="3413" y="84"/>
                </a:lnTo>
                <a:lnTo>
                  <a:pt x="3419" y="84"/>
                </a:lnTo>
                <a:lnTo>
                  <a:pt x="3425" y="84"/>
                </a:lnTo>
                <a:lnTo>
                  <a:pt x="3433" y="83"/>
                </a:lnTo>
                <a:lnTo>
                  <a:pt x="3441" y="83"/>
                </a:lnTo>
                <a:lnTo>
                  <a:pt x="3445" y="83"/>
                </a:lnTo>
                <a:lnTo>
                  <a:pt x="3455" y="83"/>
                </a:lnTo>
                <a:lnTo>
                  <a:pt x="3467" y="83"/>
                </a:lnTo>
                <a:lnTo>
                  <a:pt x="3476" y="83"/>
                </a:lnTo>
                <a:lnTo>
                  <a:pt x="3482" y="82"/>
                </a:lnTo>
                <a:lnTo>
                  <a:pt x="3492" y="81"/>
                </a:lnTo>
                <a:lnTo>
                  <a:pt x="3499" y="81"/>
                </a:lnTo>
                <a:lnTo>
                  <a:pt x="3506" y="80"/>
                </a:lnTo>
                <a:lnTo>
                  <a:pt x="3514" y="80"/>
                </a:lnTo>
                <a:lnTo>
                  <a:pt x="3522" y="80"/>
                </a:lnTo>
                <a:lnTo>
                  <a:pt x="3529" y="80"/>
                </a:lnTo>
                <a:lnTo>
                  <a:pt x="3536" y="80"/>
                </a:lnTo>
                <a:lnTo>
                  <a:pt x="3543" y="80"/>
                </a:lnTo>
                <a:lnTo>
                  <a:pt x="3554" y="80"/>
                </a:lnTo>
                <a:lnTo>
                  <a:pt x="3561" y="80"/>
                </a:lnTo>
                <a:lnTo>
                  <a:pt x="3572" y="80"/>
                </a:lnTo>
                <a:lnTo>
                  <a:pt x="3581" y="80"/>
                </a:lnTo>
                <a:lnTo>
                  <a:pt x="3590" y="79"/>
                </a:lnTo>
                <a:lnTo>
                  <a:pt x="3598" y="79"/>
                </a:lnTo>
                <a:lnTo>
                  <a:pt x="3603" y="79"/>
                </a:lnTo>
                <a:lnTo>
                  <a:pt x="3611" y="79"/>
                </a:lnTo>
                <a:lnTo>
                  <a:pt x="3614" y="79"/>
                </a:lnTo>
                <a:lnTo>
                  <a:pt x="3620" y="79"/>
                </a:lnTo>
                <a:lnTo>
                  <a:pt x="3625" y="77"/>
                </a:lnTo>
                <a:lnTo>
                  <a:pt x="3631" y="77"/>
                </a:lnTo>
                <a:lnTo>
                  <a:pt x="3634" y="77"/>
                </a:lnTo>
                <a:lnTo>
                  <a:pt x="3643" y="77"/>
                </a:lnTo>
                <a:lnTo>
                  <a:pt x="3650" y="76"/>
                </a:lnTo>
                <a:lnTo>
                  <a:pt x="3657" y="76"/>
                </a:lnTo>
                <a:lnTo>
                  <a:pt x="3660" y="76"/>
                </a:lnTo>
                <a:lnTo>
                  <a:pt x="3669" y="75"/>
                </a:lnTo>
                <a:lnTo>
                  <a:pt x="3674" y="75"/>
                </a:lnTo>
                <a:lnTo>
                  <a:pt x="3683" y="75"/>
                </a:lnTo>
                <a:lnTo>
                  <a:pt x="3687" y="75"/>
                </a:lnTo>
                <a:lnTo>
                  <a:pt x="3697" y="75"/>
                </a:lnTo>
                <a:lnTo>
                  <a:pt x="3703" y="74"/>
                </a:lnTo>
                <a:lnTo>
                  <a:pt x="3713" y="74"/>
                </a:lnTo>
                <a:lnTo>
                  <a:pt x="3723" y="74"/>
                </a:lnTo>
                <a:lnTo>
                  <a:pt x="3725" y="73"/>
                </a:lnTo>
                <a:lnTo>
                  <a:pt x="3740" y="73"/>
                </a:lnTo>
                <a:lnTo>
                  <a:pt x="3747" y="73"/>
                </a:lnTo>
                <a:lnTo>
                  <a:pt x="3755" y="72"/>
                </a:lnTo>
                <a:lnTo>
                  <a:pt x="3761" y="72"/>
                </a:lnTo>
                <a:lnTo>
                  <a:pt x="3768" y="72"/>
                </a:lnTo>
                <a:lnTo>
                  <a:pt x="3777" y="72"/>
                </a:lnTo>
                <a:lnTo>
                  <a:pt x="3786" y="71"/>
                </a:lnTo>
                <a:lnTo>
                  <a:pt x="3793" y="71"/>
                </a:lnTo>
                <a:lnTo>
                  <a:pt x="3801" y="70"/>
                </a:lnTo>
                <a:lnTo>
                  <a:pt x="3811" y="70"/>
                </a:lnTo>
                <a:lnTo>
                  <a:pt x="3818" y="70"/>
                </a:lnTo>
                <a:lnTo>
                  <a:pt x="3829" y="69"/>
                </a:lnTo>
                <a:lnTo>
                  <a:pt x="3833" y="69"/>
                </a:lnTo>
                <a:lnTo>
                  <a:pt x="3840" y="69"/>
                </a:lnTo>
                <a:lnTo>
                  <a:pt x="3850" y="68"/>
                </a:lnTo>
                <a:lnTo>
                  <a:pt x="3858" y="68"/>
                </a:lnTo>
                <a:lnTo>
                  <a:pt x="3869" y="67"/>
                </a:lnTo>
                <a:lnTo>
                  <a:pt x="3875" y="67"/>
                </a:lnTo>
                <a:lnTo>
                  <a:pt x="3887" y="67"/>
                </a:lnTo>
                <a:lnTo>
                  <a:pt x="3893" y="67"/>
                </a:lnTo>
                <a:lnTo>
                  <a:pt x="3900" y="67"/>
                </a:lnTo>
                <a:lnTo>
                  <a:pt x="3907" y="67"/>
                </a:lnTo>
                <a:lnTo>
                  <a:pt x="3917" y="67"/>
                </a:lnTo>
                <a:lnTo>
                  <a:pt x="3923" y="67"/>
                </a:lnTo>
                <a:lnTo>
                  <a:pt x="3931" y="67"/>
                </a:lnTo>
                <a:lnTo>
                  <a:pt x="3945" y="68"/>
                </a:lnTo>
                <a:lnTo>
                  <a:pt x="3957" y="68"/>
                </a:lnTo>
                <a:lnTo>
                  <a:pt x="3966" y="68"/>
                </a:lnTo>
                <a:lnTo>
                  <a:pt x="3978" y="68"/>
                </a:lnTo>
                <a:lnTo>
                  <a:pt x="3983" y="68"/>
                </a:lnTo>
                <a:lnTo>
                  <a:pt x="3994" y="68"/>
                </a:lnTo>
                <a:lnTo>
                  <a:pt x="4009" y="68"/>
                </a:lnTo>
                <a:lnTo>
                  <a:pt x="4018" y="68"/>
                </a:lnTo>
                <a:lnTo>
                  <a:pt x="4033" y="67"/>
                </a:lnTo>
                <a:lnTo>
                  <a:pt x="4044" y="67"/>
                </a:lnTo>
                <a:lnTo>
                  <a:pt x="4053" y="65"/>
                </a:lnTo>
                <a:lnTo>
                  <a:pt x="4061" y="65"/>
                </a:lnTo>
                <a:lnTo>
                  <a:pt x="4074" y="64"/>
                </a:lnTo>
                <a:lnTo>
                  <a:pt x="4088" y="64"/>
                </a:lnTo>
                <a:lnTo>
                  <a:pt x="4098" y="64"/>
                </a:lnTo>
                <a:lnTo>
                  <a:pt x="4107" y="63"/>
                </a:lnTo>
                <a:lnTo>
                  <a:pt x="4119" y="63"/>
                </a:lnTo>
                <a:lnTo>
                  <a:pt x="4145" y="63"/>
                </a:lnTo>
                <a:lnTo>
                  <a:pt x="4151" y="62"/>
                </a:lnTo>
                <a:lnTo>
                  <a:pt x="4158" y="62"/>
                </a:lnTo>
                <a:lnTo>
                  <a:pt x="4193" y="61"/>
                </a:lnTo>
                <a:lnTo>
                  <a:pt x="4204" y="61"/>
                </a:lnTo>
                <a:lnTo>
                  <a:pt x="4223" y="61"/>
                </a:lnTo>
                <a:lnTo>
                  <a:pt x="4230" y="60"/>
                </a:lnTo>
                <a:lnTo>
                  <a:pt x="4244" y="59"/>
                </a:lnTo>
                <a:lnTo>
                  <a:pt x="4265" y="58"/>
                </a:lnTo>
                <a:lnTo>
                  <a:pt x="4279" y="58"/>
                </a:lnTo>
                <a:lnTo>
                  <a:pt x="4285" y="58"/>
                </a:lnTo>
                <a:lnTo>
                  <a:pt x="4298" y="57"/>
                </a:lnTo>
                <a:lnTo>
                  <a:pt x="4307" y="57"/>
                </a:lnTo>
                <a:lnTo>
                  <a:pt x="4309" y="57"/>
                </a:lnTo>
                <a:lnTo>
                  <a:pt x="4343" y="57"/>
                </a:lnTo>
                <a:lnTo>
                  <a:pt x="4347" y="56"/>
                </a:lnTo>
                <a:lnTo>
                  <a:pt x="4393" y="56"/>
                </a:lnTo>
                <a:lnTo>
                  <a:pt x="4411" y="56"/>
                </a:lnTo>
                <a:lnTo>
                  <a:pt x="4432" y="56"/>
                </a:lnTo>
                <a:lnTo>
                  <a:pt x="4437" y="55"/>
                </a:lnTo>
                <a:lnTo>
                  <a:pt x="4461" y="55"/>
                </a:lnTo>
                <a:lnTo>
                  <a:pt x="4470" y="54"/>
                </a:lnTo>
                <a:lnTo>
                  <a:pt x="4485" y="54"/>
                </a:lnTo>
                <a:lnTo>
                  <a:pt x="4500" y="54"/>
                </a:lnTo>
                <a:lnTo>
                  <a:pt x="4512" y="54"/>
                </a:lnTo>
                <a:lnTo>
                  <a:pt x="4527" y="54"/>
                </a:lnTo>
                <a:lnTo>
                  <a:pt x="4541" y="54"/>
                </a:lnTo>
                <a:lnTo>
                  <a:pt x="4561" y="52"/>
                </a:lnTo>
                <a:lnTo>
                  <a:pt x="4572" y="52"/>
                </a:lnTo>
                <a:lnTo>
                  <a:pt x="4582" y="52"/>
                </a:lnTo>
                <a:lnTo>
                  <a:pt x="4604" y="52"/>
                </a:lnTo>
                <a:lnTo>
                  <a:pt x="4612" y="52"/>
                </a:lnTo>
                <a:lnTo>
                  <a:pt x="4626" y="52"/>
                </a:lnTo>
                <a:lnTo>
                  <a:pt x="4641" y="51"/>
                </a:lnTo>
                <a:lnTo>
                  <a:pt x="4658" y="51"/>
                </a:lnTo>
                <a:lnTo>
                  <a:pt x="4666" y="51"/>
                </a:lnTo>
                <a:lnTo>
                  <a:pt x="4681" y="50"/>
                </a:lnTo>
                <a:lnTo>
                  <a:pt x="4693" y="50"/>
                </a:lnTo>
                <a:lnTo>
                  <a:pt x="4711" y="50"/>
                </a:lnTo>
                <a:lnTo>
                  <a:pt x="4721" y="50"/>
                </a:lnTo>
                <a:lnTo>
                  <a:pt x="4742" y="49"/>
                </a:lnTo>
                <a:lnTo>
                  <a:pt x="4760" y="49"/>
                </a:lnTo>
                <a:lnTo>
                  <a:pt x="4772" y="49"/>
                </a:lnTo>
                <a:lnTo>
                  <a:pt x="4783" y="49"/>
                </a:lnTo>
                <a:lnTo>
                  <a:pt x="4791" y="49"/>
                </a:lnTo>
                <a:lnTo>
                  <a:pt x="4797" y="49"/>
                </a:lnTo>
                <a:lnTo>
                  <a:pt x="4802" y="48"/>
                </a:lnTo>
                <a:lnTo>
                  <a:pt x="4808" y="48"/>
                </a:lnTo>
                <a:lnTo>
                  <a:pt x="4818" y="48"/>
                </a:lnTo>
                <a:lnTo>
                  <a:pt x="4824" y="48"/>
                </a:lnTo>
                <a:lnTo>
                  <a:pt x="4834" y="48"/>
                </a:lnTo>
                <a:lnTo>
                  <a:pt x="4841" y="48"/>
                </a:lnTo>
                <a:lnTo>
                  <a:pt x="4848" y="48"/>
                </a:lnTo>
                <a:lnTo>
                  <a:pt x="4852" y="47"/>
                </a:lnTo>
                <a:lnTo>
                  <a:pt x="4861" y="47"/>
                </a:lnTo>
                <a:lnTo>
                  <a:pt x="4867" y="47"/>
                </a:lnTo>
                <a:lnTo>
                  <a:pt x="4875" y="47"/>
                </a:lnTo>
                <a:lnTo>
                  <a:pt x="4883" y="47"/>
                </a:lnTo>
                <a:lnTo>
                  <a:pt x="4890" y="47"/>
                </a:lnTo>
                <a:lnTo>
                  <a:pt x="4900" y="47"/>
                </a:lnTo>
                <a:lnTo>
                  <a:pt x="4907" y="47"/>
                </a:lnTo>
                <a:lnTo>
                  <a:pt x="4920" y="47"/>
                </a:lnTo>
                <a:lnTo>
                  <a:pt x="4930" y="46"/>
                </a:lnTo>
                <a:lnTo>
                  <a:pt x="4939" y="46"/>
                </a:lnTo>
                <a:lnTo>
                  <a:pt x="4948" y="46"/>
                </a:lnTo>
                <a:lnTo>
                  <a:pt x="4954" y="46"/>
                </a:lnTo>
                <a:lnTo>
                  <a:pt x="4960" y="46"/>
                </a:lnTo>
                <a:lnTo>
                  <a:pt x="4964" y="46"/>
                </a:lnTo>
                <a:lnTo>
                  <a:pt x="4968" y="46"/>
                </a:lnTo>
                <a:lnTo>
                  <a:pt x="4978" y="45"/>
                </a:lnTo>
                <a:lnTo>
                  <a:pt x="4982" y="45"/>
                </a:lnTo>
                <a:lnTo>
                  <a:pt x="4994" y="45"/>
                </a:lnTo>
                <a:lnTo>
                  <a:pt x="5005" y="45"/>
                </a:lnTo>
                <a:lnTo>
                  <a:pt x="5014" y="45"/>
                </a:lnTo>
                <a:lnTo>
                  <a:pt x="5027" y="45"/>
                </a:lnTo>
                <a:lnTo>
                  <a:pt x="5038" y="45"/>
                </a:lnTo>
                <a:lnTo>
                  <a:pt x="5047" y="45"/>
                </a:lnTo>
                <a:lnTo>
                  <a:pt x="5059" y="44"/>
                </a:lnTo>
                <a:lnTo>
                  <a:pt x="5076" y="44"/>
                </a:lnTo>
                <a:lnTo>
                  <a:pt x="5095" y="44"/>
                </a:lnTo>
                <a:lnTo>
                  <a:pt x="5111" y="44"/>
                </a:lnTo>
                <a:lnTo>
                  <a:pt x="5129" y="43"/>
                </a:lnTo>
                <a:lnTo>
                  <a:pt x="5151" y="42"/>
                </a:lnTo>
                <a:lnTo>
                  <a:pt x="5170" y="42"/>
                </a:lnTo>
                <a:lnTo>
                  <a:pt x="5195" y="41"/>
                </a:lnTo>
                <a:lnTo>
                  <a:pt x="5204" y="41"/>
                </a:lnTo>
                <a:lnTo>
                  <a:pt x="5214" y="39"/>
                </a:lnTo>
                <a:lnTo>
                  <a:pt x="5222" y="39"/>
                </a:lnTo>
                <a:lnTo>
                  <a:pt x="5231" y="39"/>
                </a:lnTo>
                <a:lnTo>
                  <a:pt x="5236" y="39"/>
                </a:lnTo>
                <a:lnTo>
                  <a:pt x="5240" y="39"/>
                </a:lnTo>
                <a:lnTo>
                  <a:pt x="5249" y="38"/>
                </a:lnTo>
                <a:lnTo>
                  <a:pt x="5253" y="38"/>
                </a:lnTo>
                <a:lnTo>
                  <a:pt x="5259" y="38"/>
                </a:lnTo>
                <a:lnTo>
                  <a:pt x="5262" y="38"/>
                </a:lnTo>
                <a:lnTo>
                  <a:pt x="5269" y="37"/>
                </a:lnTo>
                <a:lnTo>
                  <a:pt x="5273" y="37"/>
                </a:lnTo>
                <a:lnTo>
                  <a:pt x="5280" y="37"/>
                </a:lnTo>
                <a:lnTo>
                  <a:pt x="5288" y="36"/>
                </a:lnTo>
                <a:lnTo>
                  <a:pt x="5300" y="36"/>
                </a:lnTo>
                <a:lnTo>
                  <a:pt x="5313" y="36"/>
                </a:lnTo>
                <a:lnTo>
                  <a:pt x="5319" y="35"/>
                </a:lnTo>
                <a:lnTo>
                  <a:pt x="5332" y="35"/>
                </a:lnTo>
                <a:lnTo>
                  <a:pt x="5342" y="34"/>
                </a:lnTo>
                <a:lnTo>
                  <a:pt x="5353" y="34"/>
                </a:lnTo>
                <a:lnTo>
                  <a:pt x="5372" y="34"/>
                </a:lnTo>
                <a:lnTo>
                  <a:pt x="5385" y="33"/>
                </a:lnTo>
                <a:lnTo>
                  <a:pt x="5390" y="33"/>
                </a:lnTo>
                <a:lnTo>
                  <a:pt x="5394" y="33"/>
                </a:lnTo>
                <a:lnTo>
                  <a:pt x="5403" y="33"/>
                </a:lnTo>
                <a:lnTo>
                  <a:pt x="5407" y="33"/>
                </a:lnTo>
                <a:lnTo>
                  <a:pt x="5413" y="33"/>
                </a:lnTo>
                <a:lnTo>
                  <a:pt x="5421" y="32"/>
                </a:lnTo>
                <a:lnTo>
                  <a:pt x="5433" y="32"/>
                </a:lnTo>
                <a:lnTo>
                  <a:pt x="5445" y="31"/>
                </a:lnTo>
                <a:lnTo>
                  <a:pt x="5456" y="31"/>
                </a:lnTo>
                <a:lnTo>
                  <a:pt x="5469" y="31"/>
                </a:lnTo>
                <a:lnTo>
                  <a:pt x="5480" y="30"/>
                </a:lnTo>
                <a:lnTo>
                  <a:pt x="5489" y="30"/>
                </a:lnTo>
                <a:lnTo>
                  <a:pt x="5500" y="30"/>
                </a:lnTo>
                <a:lnTo>
                  <a:pt x="5504" y="29"/>
                </a:lnTo>
                <a:lnTo>
                  <a:pt x="5510" y="29"/>
                </a:lnTo>
                <a:lnTo>
                  <a:pt x="5517" y="29"/>
                </a:lnTo>
                <a:lnTo>
                  <a:pt x="5525" y="29"/>
                </a:lnTo>
                <a:lnTo>
                  <a:pt x="5532" y="29"/>
                </a:lnTo>
                <a:lnTo>
                  <a:pt x="5535" y="28"/>
                </a:lnTo>
                <a:lnTo>
                  <a:pt x="5541" y="28"/>
                </a:lnTo>
                <a:lnTo>
                  <a:pt x="5549" y="28"/>
                </a:lnTo>
                <a:lnTo>
                  <a:pt x="5560" y="28"/>
                </a:lnTo>
                <a:lnTo>
                  <a:pt x="5563" y="28"/>
                </a:lnTo>
                <a:lnTo>
                  <a:pt x="5572" y="28"/>
                </a:lnTo>
                <a:lnTo>
                  <a:pt x="5576" y="28"/>
                </a:lnTo>
                <a:lnTo>
                  <a:pt x="5581" y="28"/>
                </a:lnTo>
                <a:lnTo>
                  <a:pt x="5586" y="28"/>
                </a:lnTo>
                <a:lnTo>
                  <a:pt x="5595" y="26"/>
                </a:lnTo>
                <a:lnTo>
                  <a:pt x="5603" y="26"/>
                </a:lnTo>
                <a:lnTo>
                  <a:pt x="5610" y="26"/>
                </a:lnTo>
                <a:lnTo>
                  <a:pt x="5614" y="25"/>
                </a:lnTo>
                <a:lnTo>
                  <a:pt x="5621" y="25"/>
                </a:lnTo>
                <a:lnTo>
                  <a:pt x="5626" y="25"/>
                </a:lnTo>
                <a:lnTo>
                  <a:pt x="5636" y="25"/>
                </a:lnTo>
                <a:lnTo>
                  <a:pt x="5648" y="24"/>
                </a:lnTo>
                <a:lnTo>
                  <a:pt x="5655" y="24"/>
                </a:lnTo>
                <a:lnTo>
                  <a:pt x="5662" y="24"/>
                </a:lnTo>
                <a:lnTo>
                  <a:pt x="5666" y="23"/>
                </a:lnTo>
                <a:lnTo>
                  <a:pt x="5677" y="22"/>
                </a:lnTo>
                <a:lnTo>
                  <a:pt x="5689" y="21"/>
                </a:lnTo>
                <a:lnTo>
                  <a:pt x="5696" y="21"/>
                </a:lnTo>
                <a:lnTo>
                  <a:pt x="5706" y="20"/>
                </a:lnTo>
                <a:lnTo>
                  <a:pt x="5722" y="19"/>
                </a:lnTo>
                <a:lnTo>
                  <a:pt x="5726" y="19"/>
                </a:lnTo>
                <a:lnTo>
                  <a:pt x="5730" y="19"/>
                </a:lnTo>
                <a:lnTo>
                  <a:pt x="5737" y="19"/>
                </a:lnTo>
                <a:lnTo>
                  <a:pt x="5741" y="18"/>
                </a:lnTo>
                <a:lnTo>
                  <a:pt x="5748" y="18"/>
                </a:lnTo>
                <a:lnTo>
                  <a:pt x="5754" y="18"/>
                </a:lnTo>
                <a:lnTo>
                  <a:pt x="5760" y="18"/>
                </a:lnTo>
                <a:lnTo>
                  <a:pt x="5765" y="18"/>
                </a:lnTo>
                <a:lnTo>
                  <a:pt x="5776" y="18"/>
                </a:lnTo>
                <a:lnTo>
                  <a:pt x="5786" y="17"/>
                </a:lnTo>
                <a:lnTo>
                  <a:pt x="5802" y="16"/>
                </a:lnTo>
                <a:lnTo>
                  <a:pt x="5820" y="15"/>
                </a:lnTo>
                <a:lnTo>
                  <a:pt x="5833" y="15"/>
                </a:lnTo>
                <a:lnTo>
                  <a:pt x="5864" y="12"/>
                </a:lnTo>
                <a:lnTo>
                  <a:pt x="5877" y="11"/>
                </a:lnTo>
                <a:lnTo>
                  <a:pt x="5897" y="11"/>
                </a:lnTo>
                <a:lnTo>
                  <a:pt x="5916" y="10"/>
                </a:lnTo>
                <a:lnTo>
                  <a:pt x="5935" y="8"/>
                </a:lnTo>
                <a:lnTo>
                  <a:pt x="5958" y="8"/>
                </a:lnTo>
                <a:lnTo>
                  <a:pt x="5969" y="7"/>
                </a:lnTo>
                <a:lnTo>
                  <a:pt x="5980" y="7"/>
                </a:lnTo>
                <a:lnTo>
                  <a:pt x="6007" y="6"/>
                </a:lnTo>
                <a:lnTo>
                  <a:pt x="6022" y="6"/>
                </a:lnTo>
                <a:lnTo>
                  <a:pt x="6050" y="5"/>
                </a:lnTo>
                <a:lnTo>
                  <a:pt x="6062" y="5"/>
                </a:lnTo>
                <a:lnTo>
                  <a:pt x="6079" y="5"/>
                </a:lnTo>
                <a:lnTo>
                  <a:pt x="6107" y="5"/>
                </a:lnTo>
                <a:lnTo>
                  <a:pt x="6126" y="5"/>
                </a:lnTo>
                <a:lnTo>
                  <a:pt x="6140" y="5"/>
                </a:lnTo>
                <a:lnTo>
                  <a:pt x="6164" y="5"/>
                </a:lnTo>
                <a:lnTo>
                  <a:pt x="6179" y="5"/>
                </a:lnTo>
                <a:lnTo>
                  <a:pt x="6197" y="5"/>
                </a:lnTo>
                <a:lnTo>
                  <a:pt x="6218" y="5"/>
                </a:lnTo>
                <a:lnTo>
                  <a:pt x="6228" y="5"/>
                </a:lnTo>
                <a:lnTo>
                  <a:pt x="6242" y="5"/>
                </a:lnTo>
                <a:lnTo>
                  <a:pt x="6260" y="5"/>
                </a:lnTo>
                <a:lnTo>
                  <a:pt x="6274" y="5"/>
                </a:lnTo>
                <a:lnTo>
                  <a:pt x="6282" y="5"/>
                </a:lnTo>
                <a:lnTo>
                  <a:pt x="6297" y="5"/>
                </a:lnTo>
                <a:lnTo>
                  <a:pt x="6306" y="5"/>
                </a:lnTo>
                <a:lnTo>
                  <a:pt x="6324" y="5"/>
                </a:lnTo>
                <a:lnTo>
                  <a:pt x="6335" y="5"/>
                </a:lnTo>
                <a:lnTo>
                  <a:pt x="6351" y="5"/>
                </a:lnTo>
                <a:lnTo>
                  <a:pt x="6367" y="5"/>
                </a:lnTo>
                <a:lnTo>
                  <a:pt x="6383" y="5"/>
                </a:lnTo>
                <a:lnTo>
                  <a:pt x="6399" y="5"/>
                </a:lnTo>
                <a:lnTo>
                  <a:pt x="6421" y="5"/>
                </a:lnTo>
                <a:lnTo>
                  <a:pt x="6425" y="5"/>
                </a:lnTo>
                <a:lnTo>
                  <a:pt x="6437" y="5"/>
                </a:lnTo>
                <a:lnTo>
                  <a:pt x="6455" y="5"/>
                </a:lnTo>
                <a:lnTo>
                  <a:pt x="6472" y="5"/>
                </a:lnTo>
                <a:lnTo>
                  <a:pt x="6485" y="5"/>
                </a:lnTo>
                <a:lnTo>
                  <a:pt x="6499" y="5"/>
                </a:lnTo>
                <a:lnTo>
                  <a:pt x="6514" y="5"/>
                </a:lnTo>
                <a:lnTo>
                  <a:pt x="6531" y="5"/>
                </a:lnTo>
                <a:lnTo>
                  <a:pt x="6539" y="5"/>
                </a:lnTo>
                <a:lnTo>
                  <a:pt x="6552" y="5"/>
                </a:lnTo>
                <a:lnTo>
                  <a:pt x="6567" y="5"/>
                </a:lnTo>
                <a:lnTo>
                  <a:pt x="6585" y="5"/>
                </a:lnTo>
                <a:lnTo>
                  <a:pt x="6597" y="5"/>
                </a:lnTo>
                <a:lnTo>
                  <a:pt x="6617" y="5"/>
                </a:lnTo>
                <a:lnTo>
                  <a:pt x="6639" y="4"/>
                </a:lnTo>
                <a:lnTo>
                  <a:pt x="6653" y="4"/>
                </a:lnTo>
                <a:lnTo>
                  <a:pt x="6670" y="4"/>
                </a:lnTo>
                <a:lnTo>
                  <a:pt x="6687" y="4"/>
                </a:lnTo>
                <a:lnTo>
                  <a:pt x="6705" y="4"/>
                </a:lnTo>
                <a:lnTo>
                  <a:pt x="6721" y="4"/>
                </a:lnTo>
                <a:lnTo>
                  <a:pt x="6734" y="4"/>
                </a:lnTo>
                <a:lnTo>
                  <a:pt x="6753" y="4"/>
                </a:lnTo>
                <a:lnTo>
                  <a:pt x="6759" y="4"/>
                </a:lnTo>
                <a:lnTo>
                  <a:pt x="6768" y="4"/>
                </a:lnTo>
                <a:lnTo>
                  <a:pt x="6780" y="4"/>
                </a:lnTo>
                <a:lnTo>
                  <a:pt x="6788" y="4"/>
                </a:lnTo>
                <a:lnTo>
                  <a:pt x="6804" y="4"/>
                </a:lnTo>
                <a:lnTo>
                  <a:pt x="6827" y="4"/>
                </a:lnTo>
                <a:lnTo>
                  <a:pt x="6834" y="4"/>
                </a:lnTo>
                <a:lnTo>
                  <a:pt x="6840" y="4"/>
                </a:lnTo>
                <a:lnTo>
                  <a:pt x="6865" y="4"/>
                </a:lnTo>
                <a:lnTo>
                  <a:pt x="6888" y="4"/>
                </a:lnTo>
                <a:lnTo>
                  <a:pt x="6902" y="4"/>
                </a:lnTo>
                <a:lnTo>
                  <a:pt x="6917" y="4"/>
                </a:lnTo>
                <a:lnTo>
                  <a:pt x="6936" y="4"/>
                </a:lnTo>
                <a:lnTo>
                  <a:pt x="6956" y="4"/>
                </a:lnTo>
                <a:lnTo>
                  <a:pt x="6975" y="4"/>
                </a:lnTo>
                <a:lnTo>
                  <a:pt x="6990" y="4"/>
                </a:lnTo>
                <a:lnTo>
                  <a:pt x="7016" y="4"/>
                </a:lnTo>
                <a:lnTo>
                  <a:pt x="7032" y="4"/>
                </a:lnTo>
                <a:lnTo>
                  <a:pt x="7045" y="4"/>
                </a:lnTo>
                <a:lnTo>
                  <a:pt x="7059" y="4"/>
                </a:lnTo>
                <a:lnTo>
                  <a:pt x="7068" y="4"/>
                </a:lnTo>
                <a:lnTo>
                  <a:pt x="7079" y="4"/>
                </a:lnTo>
                <a:lnTo>
                  <a:pt x="7092" y="5"/>
                </a:lnTo>
                <a:lnTo>
                  <a:pt x="7098" y="5"/>
                </a:lnTo>
                <a:lnTo>
                  <a:pt x="7114" y="5"/>
                </a:lnTo>
                <a:lnTo>
                  <a:pt x="7126" y="5"/>
                </a:lnTo>
                <a:lnTo>
                  <a:pt x="7138" y="5"/>
                </a:lnTo>
                <a:lnTo>
                  <a:pt x="7151" y="5"/>
                </a:lnTo>
                <a:lnTo>
                  <a:pt x="7159" y="5"/>
                </a:lnTo>
                <a:lnTo>
                  <a:pt x="7171" y="5"/>
                </a:lnTo>
                <a:lnTo>
                  <a:pt x="7183" y="5"/>
                </a:lnTo>
                <a:lnTo>
                  <a:pt x="7190" y="5"/>
                </a:lnTo>
                <a:lnTo>
                  <a:pt x="7200" y="5"/>
                </a:lnTo>
                <a:lnTo>
                  <a:pt x="7209" y="5"/>
                </a:lnTo>
                <a:lnTo>
                  <a:pt x="7213" y="5"/>
                </a:lnTo>
                <a:lnTo>
                  <a:pt x="7222" y="5"/>
                </a:lnTo>
                <a:lnTo>
                  <a:pt x="7232" y="5"/>
                </a:lnTo>
                <a:lnTo>
                  <a:pt x="7243" y="5"/>
                </a:lnTo>
                <a:lnTo>
                  <a:pt x="7254" y="5"/>
                </a:lnTo>
                <a:lnTo>
                  <a:pt x="7265" y="5"/>
                </a:lnTo>
                <a:lnTo>
                  <a:pt x="7275" y="5"/>
                </a:lnTo>
                <a:lnTo>
                  <a:pt x="7285" y="5"/>
                </a:lnTo>
                <a:lnTo>
                  <a:pt x="7300" y="5"/>
                </a:lnTo>
                <a:lnTo>
                  <a:pt x="7314" y="5"/>
                </a:lnTo>
                <a:lnTo>
                  <a:pt x="7324" y="5"/>
                </a:lnTo>
                <a:lnTo>
                  <a:pt x="7333" y="5"/>
                </a:lnTo>
                <a:lnTo>
                  <a:pt x="7347" y="5"/>
                </a:lnTo>
                <a:lnTo>
                  <a:pt x="7368" y="5"/>
                </a:lnTo>
                <a:lnTo>
                  <a:pt x="7378" y="5"/>
                </a:lnTo>
                <a:lnTo>
                  <a:pt x="7387" y="5"/>
                </a:lnTo>
                <a:lnTo>
                  <a:pt x="7402" y="4"/>
                </a:lnTo>
                <a:lnTo>
                  <a:pt x="7409" y="4"/>
                </a:lnTo>
                <a:lnTo>
                  <a:pt x="7418" y="4"/>
                </a:lnTo>
                <a:lnTo>
                  <a:pt x="7432" y="4"/>
                </a:lnTo>
                <a:lnTo>
                  <a:pt x="7443" y="4"/>
                </a:lnTo>
                <a:lnTo>
                  <a:pt x="7452" y="4"/>
                </a:lnTo>
                <a:lnTo>
                  <a:pt x="7460" y="4"/>
                </a:lnTo>
                <a:lnTo>
                  <a:pt x="7470" y="4"/>
                </a:lnTo>
                <a:lnTo>
                  <a:pt x="7478" y="4"/>
                </a:lnTo>
                <a:lnTo>
                  <a:pt x="7486" y="4"/>
                </a:lnTo>
                <a:lnTo>
                  <a:pt x="7501" y="4"/>
                </a:lnTo>
                <a:lnTo>
                  <a:pt x="7511" y="4"/>
                </a:lnTo>
                <a:lnTo>
                  <a:pt x="7525" y="4"/>
                </a:lnTo>
                <a:lnTo>
                  <a:pt x="7538" y="4"/>
                </a:lnTo>
                <a:lnTo>
                  <a:pt x="7551" y="4"/>
                </a:lnTo>
                <a:lnTo>
                  <a:pt x="7559" y="4"/>
                </a:lnTo>
                <a:lnTo>
                  <a:pt x="7563" y="4"/>
                </a:lnTo>
                <a:lnTo>
                  <a:pt x="7570" y="4"/>
                </a:lnTo>
                <a:lnTo>
                  <a:pt x="7578" y="4"/>
                </a:lnTo>
                <a:lnTo>
                  <a:pt x="7594" y="4"/>
                </a:lnTo>
                <a:lnTo>
                  <a:pt x="7607" y="4"/>
                </a:lnTo>
                <a:lnTo>
                  <a:pt x="7618" y="3"/>
                </a:lnTo>
                <a:lnTo>
                  <a:pt x="7628" y="3"/>
                </a:lnTo>
                <a:lnTo>
                  <a:pt x="7647" y="3"/>
                </a:lnTo>
                <a:lnTo>
                  <a:pt x="7660" y="3"/>
                </a:lnTo>
                <a:lnTo>
                  <a:pt x="7670" y="3"/>
                </a:lnTo>
                <a:lnTo>
                  <a:pt x="7687" y="3"/>
                </a:lnTo>
                <a:lnTo>
                  <a:pt x="7704" y="3"/>
                </a:lnTo>
                <a:lnTo>
                  <a:pt x="7716" y="3"/>
                </a:lnTo>
                <a:lnTo>
                  <a:pt x="7732" y="3"/>
                </a:lnTo>
                <a:lnTo>
                  <a:pt x="7751" y="4"/>
                </a:lnTo>
                <a:lnTo>
                  <a:pt x="7771" y="4"/>
                </a:lnTo>
                <a:lnTo>
                  <a:pt x="7793" y="4"/>
                </a:lnTo>
                <a:lnTo>
                  <a:pt x="7819" y="4"/>
                </a:lnTo>
                <a:lnTo>
                  <a:pt x="7840" y="3"/>
                </a:lnTo>
                <a:lnTo>
                  <a:pt x="7850" y="3"/>
                </a:lnTo>
                <a:lnTo>
                  <a:pt x="7876" y="3"/>
                </a:lnTo>
                <a:lnTo>
                  <a:pt x="7895" y="3"/>
                </a:lnTo>
                <a:lnTo>
                  <a:pt x="7908" y="4"/>
                </a:lnTo>
                <a:lnTo>
                  <a:pt x="7938" y="4"/>
                </a:lnTo>
                <a:lnTo>
                  <a:pt x="7958" y="5"/>
                </a:lnTo>
                <a:lnTo>
                  <a:pt x="7973" y="5"/>
                </a:lnTo>
                <a:lnTo>
                  <a:pt x="7985" y="5"/>
                </a:lnTo>
                <a:lnTo>
                  <a:pt x="7996" y="5"/>
                </a:lnTo>
                <a:lnTo>
                  <a:pt x="8014" y="5"/>
                </a:lnTo>
                <a:lnTo>
                  <a:pt x="8028" y="6"/>
                </a:lnTo>
                <a:lnTo>
                  <a:pt x="8048" y="6"/>
                </a:lnTo>
                <a:lnTo>
                  <a:pt x="8073" y="5"/>
                </a:lnTo>
                <a:lnTo>
                  <a:pt x="8102" y="5"/>
                </a:lnTo>
                <a:lnTo>
                  <a:pt x="8121" y="5"/>
                </a:lnTo>
                <a:lnTo>
                  <a:pt x="8135" y="5"/>
                </a:lnTo>
                <a:lnTo>
                  <a:pt x="8148" y="5"/>
                </a:lnTo>
                <a:lnTo>
                  <a:pt x="8161" y="5"/>
                </a:lnTo>
                <a:lnTo>
                  <a:pt x="8175" y="5"/>
                </a:lnTo>
                <a:lnTo>
                  <a:pt x="8186" y="5"/>
                </a:lnTo>
                <a:lnTo>
                  <a:pt x="8195" y="5"/>
                </a:lnTo>
                <a:lnTo>
                  <a:pt x="8206" y="5"/>
                </a:lnTo>
                <a:lnTo>
                  <a:pt x="8221" y="5"/>
                </a:lnTo>
                <a:lnTo>
                  <a:pt x="8229" y="5"/>
                </a:lnTo>
                <a:lnTo>
                  <a:pt x="8243" y="5"/>
                </a:lnTo>
                <a:lnTo>
                  <a:pt x="8254" y="5"/>
                </a:lnTo>
                <a:lnTo>
                  <a:pt x="8264" y="5"/>
                </a:lnTo>
                <a:lnTo>
                  <a:pt x="8277" y="6"/>
                </a:lnTo>
                <a:lnTo>
                  <a:pt x="8292" y="6"/>
                </a:lnTo>
                <a:lnTo>
                  <a:pt x="8308" y="7"/>
                </a:lnTo>
                <a:lnTo>
                  <a:pt x="8320" y="7"/>
                </a:lnTo>
                <a:lnTo>
                  <a:pt x="8335" y="8"/>
                </a:lnTo>
                <a:lnTo>
                  <a:pt x="8349" y="8"/>
                </a:lnTo>
                <a:lnTo>
                  <a:pt x="8366" y="6"/>
                </a:lnTo>
                <a:lnTo>
                  <a:pt x="8402" y="3"/>
                </a:lnTo>
                <a:lnTo>
                  <a:pt x="8426" y="0"/>
                </a:lnTo>
                <a:lnTo>
                  <a:pt x="8426" y="0"/>
                </a:lnTo>
                <a:lnTo>
                  <a:pt x="8402" y="3"/>
                </a:lnTo>
                <a:lnTo>
                  <a:pt x="8366" y="6"/>
                </a:lnTo>
                <a:lnTo>
                  <a:pt x="8349" y="8"/>
                </a:lnTo>
                <a:lnTo>
                  <a:pt x="8335" y="8"/>
                </a:lnTo>
                <a:lnTo>
                  <a:pt x="8320" y="7"/>
                </a:lnTo>
                <a:lnTo>
                  <a:pt x="8308" y="7"/>
                </a:lnTo>
                <a:lnTo>
                  <a:pt x="8292" y="6"/>
                </a:lnTo>
                <a:lnTo>
                  <a:pt x="8277" y="6"/>
                </a:lnTo>
                <a:lnTo>
                  <a:pt x="8264" y="5"/>
                </a:lnTo>
                <a:lnTo>
                  <a:pt x="8254" y="5"/>
                </a:lnTo>
                <a:lnTo>
                  <a:pt x="8243" y="5"/>
                </a:lnTo>
                <a:lnTo>
                  <a:pt x="8229" y="5"/>
                </a:lnTo>
                <a:lnTo>
                  <a:pt x="8221" y="5"/>
                </a:lnTo>
                <a:lnTo>
                  <a:pt x="8206" y="5"/>
                </a:lnTo>
                <a:lnTo>
                  <a:pt x="8195" y="5"/>
                </a:lnTo>
                <a:lnTo>
                  <a:pt x="8186" y="5"/>
                </a:lnTo>
                <a:lnTo>
                  <a:pt x="8175" y="5"/>
                </a:lnTo>
                <a:lnTo>
                  <a:pt x="8161" y="5"/>
                </a:lnTo>
                <a:lnTo>
                  <a:pt x="8148" y="5"/>
                </a:lnTo>
                <a:lnTo>
                  <a:pt x="8135" y="5"/>
                </a:lnTo>
                <a:lnTo>
                  <a:pt x="8121" y="5"/>
                </a:lnTo>
                <a:lnTo>
                  <a:pt x="8102" y="5"/>
                </a:lnTo>
                <a:lnTo>
                  <a:pt x="8073" y="5"/>
                </a:lnTo>
                <a:lnTo>
                  <a:pt x="8048" y="6"/>
                </a:lnTo>
                <a:lnTo>
                  <a:pt x="8028" y="6"/>
                </a:lnTo>
                <a:lnTo>
                  <a:pt x="8014" y="6"/>
                </a:lnTo>
                <a:lnTo>
                  <a:pt x="7996" y="7"/>
                </a:lnTo>
                <a:lnTo>
                  <a:pt x="7985" y="7"/>
                </a:lnTo>
                <a:lnTo>
                  <a:pt x="7973" y="8"/>
                </a:lnTo>
                <a:lnTo>
                  <a:pt x="7958" y="8"/>
                </a:lnTo>
                <a:lnTo>
                  <a:pt x="7938" y="9"/>
                </a:lnTo>
                <a:lnTo>
                  <a:pt x="7908" y="10"/>
                </a:lnTo>
                <a:lnTo>
                  <a:pt x="7895" y="10"/>
                </a:lnTo>
                <a:lnTo>
                  <a:pt x="7876" y="11"/>
                </a:lnTo>
                <a:lnTo>
                  <a:pt x="7850" y="12"/>
                </a:lnTo>
                <a:lnTo>
                  <a:pt x="7840" y="12"/>
                </a:lnTo>
                <a:lnTo>
                  <a:pt x="7819" y="13"/>
                </a:lnTo>
                <a:lnTo>
                  <a:pt x="7793" y="15"/>
                </a:lnTo>
                <a:lnTo>
                  <a:pt x="7771" y="16"/>
                </a:lnTo>
                <a:lnTo>
                  <a:pt x="7751" y="16"/>
                </a:lnTo>
                <a:lnTo>
                  <a:pt x="7732" y="16"/>
                </a:lnTo>
                <a:lnTo>
                  <a:pt x="7716" y="17"/>
                </a:lnTo>
                <a:lnTo>
                  <a:pt x="7704" y="17"/>
                </a:lnTo>
                <a:lnTo>
                  <a:pt x="7687" y="17"/>
                </a:lnTo>
                <a:lnTo>
                  <a:pt x="7670" y="17"/>
                </a:lnTo>
                <a:lnTo>
                  <a:pt x="7660" y="18"/>
                </a:lnTo>
                <a:lnTo>
                  <a:pt x="7647" y="18"/>
                </a:lnTo>
                <a:lnTo>
                  <a:pt x="7628" y="19"/>
                </a:lnTo>
                <a:lnTo>
                  <a:pt x="7618" y="19"/>
                </a:lnTo>
                <a:lnTo>
                  <a:pt x="7607" y="20"/>
                </a:lnTo>
                <a:lnTo>
                  <a:pt x="7594" y="20"/>
                </a:lnTo>
                <a:lnTo>
                  <a:pt x="7578" y="21"/>
                </a:lnTo>
                <a:lnTo>
                  <a:pt x="7570" y="21"/>
                </a:lnTo>
                <a:lnTo>
                  <a:pt x="7563" y="22"/>
                </a:lnTo>
                <a:lnTo>
                  <a:pt x="7559" y="22"/>
                </a:lnTo>
                <a:lnTo>
                  <a:pt x="7551" y="22"/>
                </a:lnTo>
                <a:lnTo>
                  <a:pt x="7538" y="22"/>
                </a:lnTo>
                <a:lnTo>
                  <a:pt x="7525" y="22"/>
                </a:lnTo>
                <a:lnTo>
                  <a:pt x="7511" y="23"/>
                </a:lnTo>
                <a:lnTo>
                  <a:pt x="7501" y="23"/>
                </a:lnTo>
                <a:lnTo>
                  <a:pt x="7486" y="23"/>
                </a:lnTo>
                <a:lnTo>
                  <a:pt x="7478" y="24"/>
                </a:lnTo>
                <a:lnTo>
                  <a:pt x="7470" y="24"/>
                </a:lnTo>
                <a:lnTo>
                  <a:pt x="7460" y="24"/>
                </a:lnTo>
                <a:lnTo>
                  <a:pt x="7452" y="25"/>
                </a:lnTo>
                <a:lnTo>
                  <a:pt x="7443" y="25"/>
                </a:lnTo>
                <a:lnTo>
                  <a:pt x="7432" y="25"/>
                </a:lnTo>
                <a:lnTo>
                  <a:pt x="7418" y="26"/>
                </a:lnTo>
                <a:lnTo>
                  <a:pt x="7409" y="28"/>
                </a:lnTo>
                <a:lnTo>
                  <a:pt x="7402" y="28"/>
                </a:lnTo>
                <a:lnTo>
                  <a:pt x="7387" y="29"/>
                </a:lnTo>
                <a:lnTo>
                  <a:pt x="7378" y="29"/>
                </a:lnTo>
                <a:lnTo>
                  <a:pt x="7368" y="29"/>
                </a:lnTo>
                <a:lnTo>
                  <a:pt x="7347" y="30"/>
                </a:lnTo>
                <a:lnTo>
                  <a:pt x="7333" y="30"/>
                </a:lnTo>
                <a:lnTo>
                  <a:pt x="7324" y="31"/>
                </a:lnTo>
                <a:lnTo>
                  <a:pt x="7314" y="31"/>
                </a:lnTo>
                <a:lnTo>
                  <a:pt x="7300" y="31"/>
                </a:lnTo>
                <a:lnTo>
                  <a:pt x="7285" y="31"/>
                </a:lnTo>
                <a:lnTo>
                  <a:pt x="7275" y="31"/>
                </a:lnTo>
                <a:lnTo>
                  <a:pt x="7265" y="31"/>
                </a:lnTo>
                <a:lnTo>
                  <a:pt x="7254" y="31"/>
                </a:lnTo>
                <a:lnTo>
                  <a:pt x="7243" y="31"/>
                </a:lnTo>
                <a:lnTo>
                  <a:pt x="7232" y="31"/>
                </a:lnTo>
                <a:lnTo>
                  <a:pt x="7222" y="31"/>
                </a:lnTo>
                <a:lnTo>
                  <a:pt x="7213" y="31"/>
                </a:lnTo>
                <a:lnTo>
                  <a:pt x="7209" y="31"/>
                </a:lnTo>
                <a:lnTo>
                  <a:pt x="7200" y="31"/>
                </a:lnTo>
                <a:lnTo>
                  <a:pt x="7190" y="31"/>
                </a:lnTo>
                <a:lnTo>
                  <a:pt x="7183" y="31"/>
                </a:lnTo>
                <a:lnTo>
                  <a:pt x="7171" y="31"/>
                </a:lnTo>
                <a:lnTo>
                  <a:pt x="7159" y="31"/>
                </a:lnTo>
                <a:lnTo>
                  <a:pt x="7151" y="31"/>
                </a:lnTo>
                <a:lnTo>
                  <a:pt x="7138" y="31"/>
                </a:lnTo>
                <a:lnTo>
                  <a:pt x="7126" y="32"/>
                </a:lnTo>
                <a:lnTo>
                  <a:pt x="7114" y="32"/>
                </a:lnTo>
                <a:lnTo>
                  <a:pt x="7098" y="31"/>
                </a:lnTo>
                <a:lnTo>
                  <a:pt x="7092" y="31"/>
                </a:lnTo>
                <a:lnTo>
                  <a:pt x="7079" y="32"/>
                </a:lnTo>
                <a:lnTo>
                  <a:pt x="7068" y="32"/>
                </a:lnTo>
                <a:lnTo>
                  <a:pt x="7059" y="32"/>
                </a:lnTo>
                <a:lnTo>
                  <a:pt x="7045" y="33"/>
                </a:lnTo>
                <a:lnTo>
                  <a:pt x="7032" y="33"/>
                </a:lnTo>
                <a:lnTo>
                  <a:pt x="7016" y="33"/>
                </a:lnTo>
                <a:lnTo>
                  <a:pt x="6990" y="34"/>
                </a:lnTo>
                <a:lnTo>
                  <a:pt x="6975" y="34"/>
                </a:lnTo>
                <a:lnTo>
                  <a:pt x="6956" y="34"/>
                </a:lnTo>
                <a:lnTo>
                  <a:pt x="6936" y="35"/>
                </a:lnTo>
                <a:lnTo>
                  <a:pt x="6917" y="35"/>
                </a:lnTo>
                <a:lnTo>
                  <a:pt x="6902" y="36"/>
                </a:lnTo>
                <a:lnTo>
                  <a:pt x="6888" y="36"/>
                </a:lnTo>
                <a:lnTo>
                  <a:pt x="6865" y="36"/>
                </a:lnTo>
                <a:lnTo>
                  <a:pt x="6840" y="37"/>
                </a:lnTo>
                <a:lnTo>
                  <a:pt x="6834" y="37"/>
                </a:lnTo>
                <a:lnTo>
                  <a:pt x="6827" y="37"/>
                </a:lnTo>
                <a:lnTo>
                  <a:pt x="6804" y="38"/>
                </a:lnTo>
                <a:lnTo>
                  <a:pt x="6788" y="38"/>
                </a:lnTo>
                <a:lnTo>
                  <a:pt x="6780" y="38"/>
                </a:lnTo>
                <a:lnTo>
                  <a:pt x="6768" y="38"/>
                </a:lnTo>
                <a:lnTo>
                  <a:pt x="6759" y="39"/>
                </a:lnTo>
                <a:lnTo>
                  <a:pt x="6753" y="39"/>
                </a:lnTo>
                <a:lnTo>
                  <a:pt x="6734" y="39"/>
                </a:lnTo>
                <a:lnTo>
                  <a:pt x="6721" y="39"/>
                </a:lnTo>
                <a:lnTo>
                  <a:pt x="6705" y="41"/>
                </a:lnTo>
                <a:lnTo>
                  <a:pt x="6687" y="41"/>
                </a:lnTo>
                <a:lnTo>
                  <a:pt x="6670" y="42"/>
                </a:lnTo>
                <a:lnTo>
                  <a:pt x="6653" y="42"/>
                </a:lnTo>
                <a:lnTo>
                  <a:pt x="6639" y="42"/>
                </a:lnTo>
                <a:lnTo>
                  <a:pt x="6617" y="43"/>
                </a:lnTo>
                <a:lnTo>
                  <a:pt x="6597" y="43"/>
                </a:lnTo>
                <a:lnTo>
                  <a:pt x="6585" y="43"/>
                </a:lnTo>
                <a:lnTo>
                  <a:pt x="6567" y="44"/>
                </a:lnTo>
                <a:lnTo>
                  <a:pt x="6552" y="44"/>
                </a:lnTo>
                <a:lnTo>
                  <a:pt x="6539" y="44"/>
                </a:lnTo>
                <a:lnTo>
                  <a:pt x="6531" y="44"/>
                </a:lnTo>
                <a:lnTo>
                  <a:pt x="6514" y="45"/>
                </a:lnTo>
                <a:lnTo>
                  <a:pt x="6499" y="45"/>
                </a:lnTo>
                <a:lnTo>
                  <a:pt x="6485" y="45"/>
                </a:lnTo>
                <a:lnTo>
                  <a:pt x="6472" y="46"/>
                </a:lnTo>
                <a:lnTo>
                  <a:pt x="6455" y="47"/>
                </a:lnTo>
                <a:lnTo>
                  <a:pt x="6437" y="47"/>
                </a:lnTo>
                <a:lnTo>
                  <a:pt x="6425" y="47"/>
                </a:lnTo>
                <a:lnTo>
                  <a:pt x="6421" y="47"/>
                </a:lnTo>
                <a:lnTo>
                  <a:pt x="6399" y="47"/>
                </a:lnTo>
                <a:lnTo>
                  <a:pt x="6383" y="48"/>
                </a:lnTo>
                <a:lnTo>
                  <a:pt x="6367" y="48"/>
                </a:lnTo>
                <a:lnTo>
                  <a:pt x="6351" y="48"/>
                </a:lnTo>
                <a:lnTo>
                  <a:pt x="6335" y="49"/>
                </a:lnTo>
                <a:lnTo>
                  <a:pt x="6324" y="49"/>
                </a:lnTo>
                <a:lnTo>
                  <a:pt x="6306" y="49"/>
                </a:lnTo>
                <a:lnTo>
                  <a:pt x="6297" y="49"/>
                </a:lnTo>
                <a:lnTo>
                  <a:pt x="6282" y="50"/>
                </a:lnTo>
                <a:lnTo>
                  <a:pt x="6274" y="50"/>
                </a:lnTo>
                <a:lnTo>
                  <a:pt x="6260" y="50"/>
                </a:lnTo>
                <a:lnTo>
                  <a:pt x="6242" y="50"/>
                </a:lnTo>
                <a:lnTo>
                  <a:pt x="6228" y="51"/>
                </a:lnTo>
                <a:lnTo>
                  <a:pt x="6218" y="51"/>
                </a:lnTo>
                <a:lnTo>
                  <a:pt x="6197" y="52"/>
                </a:lnTo>
                <a:lnTo>
                  <a:pt x="6179" y="52"/>
                </a:lnTo>
                <a:lnTo>
                  <a:pt x="6164" y="52"/>
                </a:lnTo>
                <a:lnTo>
                  <a:pt x="6140" y="52"/>
                </a:lnTo>
                <a:lnTo>
                  <a:pt x="6126" y="52"/>
                </a:lnTo>
                <a:lnTo>
                  <a:pt x="6107" y="52"/>
                </a:lnTo>
                <a:lnTo>
                  <a:pt x="6079" y="54"/>
                </a:lnTo>
                <a:lnTo>
                  <a:pt x="6062" y="55"/>
                </a:lnTo>
                <a:lnTo>
                  <a:pt x="6050" y="55"/>
                </a:lnTo>
                <a:lnTo>
                  <a:pt x="6022" y="55"/>
                </a:lnTo>
                <a:lnTo>
                  <a:pt x="6007" y="56"/>
                </a:lnTo>
                <a:lnTo>
                  <a:pt x="5980" y="56"/>
                </a:lnTo>
                <a:lnTo>
                  <a:pt x="5969" y="56"/>
                </a:lnTo>
                <a:lnTo>
                  <a:pt x="5958" y="56"/>
                </a:lnTo>
                <a:lnTo>
                  <a:pt x="5935" y="56"/>
                </a:lnTo>
                <a:lnTo>
                  <a:pt x="5916" y="56"/>
                </a:lnTo>
                <a:lnTo>
                  <a:pt x="5897" y="56"/>
                </a:lnTo>
                <a:lnTo>
                  <a:pt x="5877" y="56"/>
                </a:lnTo>
                <a:lnTo>
                  <a:pt x="5864" y="56"/>
                </a:lnTo>
                <a:lnTo>
                  <a:pt x="5833" y="56"/>
                </a:lnTo>
                <a:lnTo>
                  <a:pt x="5820" y="57"/>
                </a:lnTo>
                <a:lnTo>
                  <a:pt x="5802" y="57"/>
                </a:lnTo>
                <a:lnTo>
                  <a:pt x="5786" y="57"/>
                </a:lnTo>
                <a:lnTo>
                  <a:pt x="5776" y="58"/>
                </a:lnTo>
                <a:lnTo>
                  <a:pt x="5765" y="58"/>
                </a:lnTo>
                <a:lnTo>
                  <a:pt x="5760" y="58"/>
                </a:lnTo>
                <a:lnTo>
                  <a:pt x="5754" y="58"/>
                </a:lnTo>
                <a:lnTo>
                  <a:pt x="5748" y="58"/>
                </a:lnTo>
                <a:lnTo>
                  <a:pt x="5741" y="58"/>
                </a:lnTo>
                <a:lnTo>
                  <a:pt x="5737" y="58"/>
                </a:lnTo>
                <a:lnTo>
                  <a:pt x="5730" y="58"/>
                </a:lnTo>
                <a:lnTo>
                  <a:pt x="5726" y="58"/>
                </a:lnTo>
                <a:lnTo>
                  <a:pt x="5722" y="58"/>
                </a:lnTo>
                <a:lnTo>
                  <a:pt x="5706" y="58"/>
                </a:lnTo>
                <a:lnTo>
                  <a:pt x="5696" y="59"/>
                </a:lnTo>
                <a:lnTo>
                  <a:pt x="5689" y="59"/>
                </a:lnTo>
                <a:lnTo>
                  <a:pt x="5677" y="59"/>
                </a:lnTo>
                <a:lnTo>
                  <a:pt x="5666" y="59"/>
                </a:lnTo>
                <a:lnTo>
                  <a:pt x="5662" y="59"/>
                </a:lnTo>
                <a:lnTo>
                  <a:pt x="5655" y="59"/>
                </a:lnTo>
                <a:lnTo>
                  <a:pt x="5648" y="59"/>
                </a:lnTo>
                <a:lnTo>
                  <a:pt x="5636" y="59"/>
                </a:lnTo>
                <a:lnTo>
                  <a:pt x="5626" y="59"/>
                </a:lnTo>
                <a:lnTo>
                  <a:pt x="5621" y="60"/>
                </a:lnTo>
                <a:lnTo>
                  <a:pt x="5614" y="60"/>
                </a:lnTo>
                <a:lnTo>
                  <a:pt x="5610" y="60"/>
                </a:lnTo>
                <a:lnTo>
                  <a:pt x="5603" y="60"/>
                </a:lnTo>
                <a:lnTo>
                  <a:pt x="5595" y="60"/>
                </a:lnTo>
                <a:lnTo>
                  <a:pt x="5586" y="60"/>
                </a:lnTo>
                <a:lnTo>
                  <a:pt x="5581" y="60"/>
                </a:lnTo>
                <a:lnTo>
                  <a:pt x="5576" y="60"/>
                </a:lnTo>
                <a:lnTo>
                  <a:pt x="5572" y="61"/>
                </a:lnTo>
                <a:lnTo>
                  <a:pt x="5563" y="61"/>
                </a:lnTo>
                <a:lnTo>
                  <a:pt x="5560" y="61"/>
                </a:lnTo>
                <a:lnTo>
                  <a:pt x="5549" y="61"/>
                </a:lnTo>
                <a:lnTo>
                  <a:pt x="5541" y="61"/>
                </a:lnTo>
                <a:lnTo>
                  <a:pt x="5535" y="61"/>
                </a:lnTo>
                <a:lnTo>
                  <a:pt x="5532" y="61"/>
                </a:lnTo>
                <a:lnTo>
                  <a:pt x="5525" y="61"/>
                </a:lnTo>
                <a:lnTo>
                  <a:pt x="5517" y="61"/>
                </a:lnTo>
                <a:lnTo>
                  <a:pt x="5510" y="61"/>
                </a:lnTo>
                <a:lnTo>
                  <a:pt x="5504" y="61"/>
                </a:lnTo>
                <a:lnTo>
                  <a:pt x="5500" y="61"/>
                </a:lnTo>
                <a:lnTo>
                  <a:pt x="5489" y="62"/>
                </a:lnTo>
                <a:lnTo>
                  <a:pt x="5480" y="62"/>
                </a:lnTo>
                <a:lnTo>
                  <a:pt x="5469" y="62"/>
                </a:lnTo>
                <a:lnTo>
                  <a:pt x="5456" y="62"/>
                </a:lnTo>
                <a:lnTo>
                  <a:pt x="5445" y="63"/>
                </a:lnTo>
                <a:lnTo>
                  <a:pt x="5433" y="63"/>
                </a:lnTo>
                <a:lnTo>
                  <a:pt x="5421" y="64"/>
                </a:lnTo>
                <a:lnTo>
                  <a:pt x="5413" y="65"/>
                </a:lnTo>
                <a:lnTo>
                  <a:pt x="5407" y="65"/>
                </a:lnTo>
                <a:lnTo>
                  <a:pt x="5403" y="67"/>
                </a:lnTo>
                <a:lnTo>
                  <a:pt x="5394" y="67"/>
                </a:lnTo>
                <a:lnTo>
                  <a:pt x="5390" y="67"/>
                </a:lnTo>
                <a:lnTo>
                  <a:pt x="5385" y="67"/>
                </a:lnTo>
                <a:lnTo>
                  <a:pt x="5372" y="65"/>
                </a:lnTo>
                <a:lnTo>
                  <a:pt x="5353" y="65"/>
                </a:lnTo>
                <a:lnTo>
                  <a:pt x="5342" y="65"/>
                </a:lnTo>
                <a:lnTo>
                  <a:pt x="5332" y="65"/>
                </a:lnTo>
                <a:lnTo>
                  <a:pt x="5319" y="64"/>
                </a:lnTo>
                <a:lnTo>
                  <a:pt x="5313" y="64"/>
                </a:lnTo>
                <a:lnTo>
                  <a:pt x="5300" y="64"/>
                </a:lnTo>
                <a:lnTo>
                  <a:pt x="5288" y="65"/>
                </a:lnTo>
                <a:lnTo>
                  <a:pt x="5280" y="65"/>
                </a:lnTo>
                <a:lnTo>
                  <a:pt x="5273" y="65"/>
                </a:lnTo>
                <a:lnTo>
                  <a:pt x="5269" y="65"/>
                </a:lnTo>
                <a:lnTo>
                  <a:pt x="5262" y="67"/>
                </a:lnTo>
                <a:lnTo>
                  <a:pt x="5259" y="67"/>
                </a:lnTo>
                <a:lnTo>
                  <a:pt x="5253" y="67"/>
                </a:lnTo>
                <a:lnTo>
                  <a:pt x="5249" y="67"/>
                </a:lnTo>
                <a:lnTo>
                  <a:pt x="5240" y="67"/>
                </a:lnTo>
                <a:lnTo>
                  <a:pt x="5236" y="67"/>
                </a:lnTo>
                <a:lnTo>
                  <a:pt x="5231" y="67"/>
                </a:lnTo>
                <a:lnTo>
                  <a:pt x="5222" y="67"/>
                </a:lnTo>
                <a:lnTo>
                  <a:pt x="5214" y="68"/>
                </a:lnTo>
                <a:lnTo>
                  <a:pt x="5204" y="68"/>
                </a:lnTo>
                <a:lnTo>
                  <a:pt x="5195" y="68"/>
                </a:lnTo>
                <a:lnTo>
                  <a:pt x="5170" y="70"/>
                </a:lnTo>
                <a:lnTo>
                  <a:pt x="5151" y="70"/>
                </a:lnTo>
                <a:lnTo>
                  <a:pt x="5129" y="70"/>
                </a:lnTo>
                <a:lnTo>
                  <a:pt x="5111" y="70"/>
                </a:lnTo>
                <a:lnTo>
                  <a:pt x="5095" y="71"/>
                </a:lnTo>
                <a:lnTo>
                  <a:pt x="5076" y="71"/>
                </a:lnTo>
                <a:lnTo>
                  <a:pt x="5059" y="71"/>
                </a:lnTo>
                <a:lnTo>
                  <a:pt x="5047" y="72"/>
                </a:lnTo>
                <a:lnTo>
                  <a:pt x="5038" y="72"/>
                </a:lnTo>
                <a:lnTo>
                  <a:pt x="5027" y="72"/>
                </a:lnTo>
                <a:lnTo>
                  <a:pt x="5014" y="72"/>
                </a:lnTo>
                <a:lnTo>
                  <a:pt x="5005" y="72"/>
                </a:lnTo>
                <a:lnTo>
                  <a:pt x="4994" y="72"/>
                </a:lnTo>
                <a:lnTo>
                  <a:pt x="4982" y="72"/>
                </a:lnTo>
                <a:lnTo>
                  <a:pt x="4978" y="72"/>
                </a:lnTo>
                <a:lnTo>
                  <a:pt x="4968" y="72"/>
                </a:lnTo>
                <a:lnTo>
                  <a:pt x="4964" y="72"/>
                </a:lnTo>
                <a:lnTo>
                  <a:pt x="4960" y="72"/>
                </a:lnTo>
                <a:lnTo>
                  <a:pt x="4954" y="72"/>
                </a:lnTo>
                <a:lnTo>
                  <a:pt x="4948" y="72"/>
                </a:lnTo>
                <a:lnTo>
                  <a:pt x="4939" y="72"/>
                </a:lnTo>
                <a:lnTo>
                  <a:pt x="4930" y="72"/>
                </a:lnTo>
                <a:lnTo>
                  <a:pt x="4920" y="72"/>
                </a:lnTo>
                <a:lnTo>
                  <a:pt x="4907" y="72"/>
                </a:lnTo>
                <a:lnTo>
                  <a:pt x="4900" y="71"/>
                </a:lnTo>
                <a:lnTo>
                  <a:pt x="4890" y="71"/>
                </a:lnTo>
                <a:lnTo>
                  <a:pt x="4883" y="71"/>
                </a:lnTo>
                <a:lnTo>
                  <a:pt x="4875" y="71"/>
                </a:lnTo>
                <a:lnTo>
                  <a:pt x="4867" y="71"/>
                </a:lnTo>
                <a:lnTo>
                  <a:pt x="4861" y="71"/>
                </a:lnTo>
                <a:lnTo>
                  <a:pt x="4852" y="71"/>
                </a:lnTo>
                <a:lnTo>
                  <a:pt x="4848" y="71"/>
                </a:lnTo>
                <a:lnTo>
                  <a:pt x="4841" y="71"/>
                </a:lnTo>
                <a:lnTo>
                  <a:pt x="4834" y="71"/>
                </a:lnTo>
                <a:lnTo>
                  <a:pt x="4824" y="70"/>
                </a:lnTo>
                <a:lnTo>
                  <a:pt x="4818" y="70"/>
                </a:lnTo>
                <a:lnTo>
                  <a:pt x="4808" y="70"/>
                </a:lnTo>
                <a:lnTo>
                  <a:pt x="4802" y="71"/>
                </a:lnTo>
                <a:lnTo>
                  <a:pt x="4797" y="71"/>
                </a:lnTo>
                <a:lnTo>
                  <a:pt x="4791" y="71"/>
                </a:lnTo>
                <a:lnTo>
                  <a:pt x="4783" y="71"/>
                </a:lnTo>
                <a:lnTo>
                  <a:pt x="4772" y="71"/>
                </a:lnTo>
                <a:lnTo>
                  <a:pt x="4760" y="72"/>
                </a:lnTo>
                <a:lnTo>
                  <a:pt x="4742" y="72"/>
                </a:lnTo>
                <a:lnTo>
                  <a:pt x="4721" y="73"/>
                </a:lnTo>
                <a:lnTo>
                  <a:pt x="4711" y="74"/>
                </a:lnTo>
                <a:lnTo>
                  <a:pt x="4693" y="74"/>
                </a:lnTo>
                <a:lnTo>
                  <a:pt x="4681" y="75"/>
                </a:lnTo>
                <a:lnTo>
                  <a:pt x="4666" y="75"/>
                </a:lnTo>
                <a:lnTo>
                  <a:pt x="4658" y="75"/>
                </a:lnTo>
                <a:lnTo>
                  <a:pt x="4641" y="75"/>
                </a:lnTo>
                <a:lnTo>
                  <a:pt x="4626" y="75"/>
                </a:lnTo>
                <a:lnTo>
                  <a:pt x="4612" y="75"/>
                </a:lnTo>
                <a:lnTo>
                  <a:pt x="4604" y="75"/>
                </a:lnTo>
                <a:lnTo>
                  <a:pt x="4582" y="75"/>
                </a:lnTo>
                <a:lnTo>
                  <a:pt x="4572" y="74"/>
                </a:lnTo>
                <a:lnTo>
                  <a:pt x="4561" y="74"/>
                </a:lnTo>
                <a:lnTo>
                  <a:pt x="4541" y="74"/>
                </a:lnTo>
                <a:lnTo>
                  <a:pt x="4527" y="74"/>
                </a:lnTo>
                <a:lnTo>
                  <a:pt x="4512" y="75"/>
                </a:lnTo>
                <a:lnTo>
                  <a:pt x="4500" y="75"/>
                </a:lnTo>
                <a:lnTo>
                  <a:pt x="4485" y="74"/>
                </a:lnTo>
                <a:lnTo>
                  <a:pt x="4470" y="74"/>
                </a:lnTo>
                <a:lnTo>
                  <a:pt x="4461" y="74"/>
                </a:lnTo>
                <a:lnTo>
                  <a:pt x="4437" y="73"/>
                </a:lnTo>
                <a:lnTo>
                  <a:pt x="4432" y="73"/>
                </a:lnTo>
                <a:lnTo>
                  <a:pt x="4411" y="73"/>
                </a:lnTo>
                <a:lnTo>
                  <a:pt x="4393" y="73"/>
                </a:lnTo>
                <a:lnTo>
                  <a:pt x="4347" y="73"/>
                </a:lnTo>
                <a:lnTo>
                  <a:pt x="4343" y="73"/>
                </a:lnTo>
                <a:lnTo>
                  <a:pt x="4309" y="74"/>
                </a:lnTo>
                <a:lnTo>
                  <a:pt x="4307" y="74"/>
                </a:lnTo>
                <a:lnTo>
                  <a:pt x="4298" y="74"/>
                </a:lnTo>
                <a:lnTo>
                  <a:pt x="4285" y="74"/>
                </a:lnTo>
                <a:lnTo>
                  <a:pt x="4279" y="74"/>
                </a:lnTo>
                <a:lnTo>
                  <a:pt x="4265" y="74"/>
                </a:lnTo>
                <a:lnTo>
                  <a:pt x="4244" y="74"/>
                </a:lnTo>
                <a:lnTo>
                  <a:pt x="4230" y="73"/>
                </a:lnTo>
                <a:lnTo>
                  <a:pt x="4223" y="73"/>
                </a:lnTo>
                <a:lnTo>
                  <a:pt x="4204" y="73"/>
                </a:lnTo>
                <a:lnTo>
                  <a:pt x="4193" y="72"/>
                </a:lnTo>
                <a:lnTo>
                  <a:pt x="4158" y="71"/>
                </a:lnTo>
                <a:lnTo>
                  <a:pt x="4151" y="71"/>
                </a:lnTo>
                <a:lnTo>
                  <a:pt x="4145" y="71"/>
                </a:lnTo>
                <a:lnTo>
                  <a:pt x="4119" y="72"/>
                </a:lnTo>
                <a:lnTo>
                  <a:pt x="4107" y="72"/>
                </a:lnTo>
                <a:lnTo>
                  <a:pt x="4098" y="72"/>
                </a:lnTo>
                <a:lnTo>
                  <a:pt x="4088" y="72"/>
                </a:lnTo>
                <a:lnTo>
                  <a:pt x="4074" y="72"/>
                </a:lnTo>
                <a:lnTo>
                  <a:pt x="4061" y="72"/>
                </a:lnTo>
                <a:lnTo>
                  <a:pt x="4053" y="72"/>
                </a:lnTo>
                <a:lnTo>
                  <a:pt x="4044" y="72"/>
                </a:lnTo>
                <a:lnTo>
                  <a:pt x="4033" y="72"/>
                </a:lnTo>
                <a:lnTo>
                  <a:pt x="4018" y="72"/>
                </a:lnTo>
                <a:lnTo>
                  <a:pt x="4009" y="72"/>
                </a:lnTo>
                <a:lnTo>
                  <a:pt x="3994" y="72"/>
                </a:lnTo>
                <a:lnTo>
                  <a:pt x="3983" y="71"/>
                </a:lnTo>
                <a:lnTo>
                  <a:pt x="3978" y="71"/>
                </a:lnTo>
                <a:lnTo>
                  <a:pt x="3966" y="71"/>
                </a:lnTo>
                <a:lnTo>
                  <a:pt x="3957" y="71"/>
                </a:lnTo>
                <a:lnTo>
                  <a:pt x="3945" y="70"/>
                </a:lnTo>
                <a:lnTo>
                  <a:pt x="3931" y="70"/>
                </a:lnTo>
                <a:lnTo>
                  <a:pt x="3923" y="70"/>
                </a:lnTo>
                <a:lnTo>
                  <a:pt x="3917" y="70"/>
                </a:lnTo>
                <a:lnTo>
                  <a:pt x="3907" y="69"/>
                </a:lnTo>
                <a:lnTo>
                  <a:pt x="3900" y="69"/>
                </a:lnTo>
                <a:lnTo>
                  <a:pt x="3893" y="69"/>
                </a:lnTo>
                <a:lnTo>
                  <a:pt x="3887" y="69"/>
                </a:lnTo>
                <a:lnTo>
                  <a:pt x="3875" y="69"/>
                </a:lnTo>
                <a:lnTo>
                  <a:pt x="3869" y="69"/>
                </a:lnTo>
                <a:lnTo>
                  <a:pt x="3858" y="69"/>
                </a:lnTo>
                <a:lnTo>
                  <a:pt x="3850" y="70"/>
                </a:lnTo>
                <a:lnTo>
                  <a:pt x="3840" y="70"/>
                </a:lnTo>
                <a:lnTo>
                  <a:pt x="3833" y="70"/>
                </a:lnTo>
                <a:lnTo>
                  <a:pt x="3829" y="70"/>
                </a:lnTo>
                <a:lnTo>
                  <a:pt x="3818" y="70"/>
                </a:lnTo>
                <a:lnTo>
                  <a:pt x="3811" y="71"/>
                </a:lnTo>
                <a:lnTo>
                  <a:pt x="3801" y="71"/>
                </a:lnTo>
                <a:lnTo>
                  <a:pt x="3793" y="71"/>
                </a:lnTo>
                <a:lnTo>
                  <a:pt x="3786" y="72"/>
                </a:lnTo>
                <a:lnTo>
                  <a:pt x="3777" y="72"/>
                </a:lnTo>
                <a:lnTo>
                  <a:pt x="3768" y="72"/>
                </a:lnTo>
                <a:lnTo>
                  <a:pt x="3761" y="72"/>
                </a:lnTo>
                <a:lnTo>
                  <a:pt x="3755" y="73"/>
                </a:lnTo>
                <a:lnTo>
                  <a:pt x="3747" y="73"/>
                </a:lnTo>
                <a:lnTo>
                  <a:pt x="3740" y="73"/>
                </a:lnTo>
                <a:lnTo>
                  <a:pt x="3725" y="73"/>
                </a:lnTo>
                <a:lnTo>
                  <a:pt x="3723" y="74"/>
                </a:lnTo>
                <a:lnTo>
                  <a:pt x="3713" y="74"/>
                </a:lnTo>
                <a:lnTo>
                  <a:pt x="3703" y="74"/>
                </a:lnTo>
                <a:lnTo>
                  <a:pt x="3697" y="75"/>
                </a:lnTo>
                <a:lnTo>
                  <a:pt x="3687" y="75"/>
                </a:lnTo>
                <a:lnTo>
                  <a:pt x="3683" y="75"/>
                </a:lnTo>
                <a:lnTo>
                  <a:pt x="3674" y="75"/>
                </a:lnTo>
                <a:lnTo>
                  <a:pt x="3669" y="75"/>
                </a:lnTo>
                <a:lnTo>
                  <a:pt x="3660" y="76"/>
                </a:lnTo>
                <a:lnTo>
                  <a:pt x="3657" y="76"/>
                </a:lnTo>
                <a:lnTo>
                  <a:pt x="3650" y="76"/>
                </a:lnTo>
                <a:lnTo>
                  <a:pt x="3643" y="77"/>
                </a:lnTo>
                <a:lnTo>
                  <a:pt x="3634" y="77"/>
                </a:lnTo>
                <a:lnTo>
                  <a:pt x="3631" y="77"/>
                </a:lnTo>
                <a:lnTo>
                  <a:pt x="3625" y="77"/>
                </a:lnTo>
                <a:lnTo>
                  <a:pt x="3620" y="79"/>
                </a:lnTo>
                <a:lnTo>
                  <a:pt x="3614" y="79"/>
                </a:lnTo>
                <a:lnTo>
                  <a:pt x="3611" y="79"/>
                </a:lnTo>
                <a:lnTo>
                  <a:pt x="3603" y="79"/>
                </a:lnTo>
                <a:lnTo>
                  <a:pt x="3598" y="79"/>
                </a:lnTo>
                <a:lnTo>
                  <a:pt x="3590" y="79"/>
                </a:lnTo>
                <a:lnTo>
                  <a:pt x="3581" y="80"/>
                </a:lnTo>
                <a:lnTo>
                  <a:pt x="3572" y="80"/>
                </a:lnTo>
                <a:lnTo>
                  <a:pt x="3561" y="80"/>
                </a:lnTo>
                <a:lnTo>
                  <a:pt x="3554" y="80"/>
                </a:lnTo>
                <a:lnTo>
                  <a:pt x="3543" y="80"/>
                </a:lnTo>
                <a:lnTo>
                  <a:pt x="3536" y="80"/>
                </a:lnTo>
                <a:lnTo>
                  <a:pt x="3529" y="80"/>
                </a:lnTo>
                <a:lnTo>
                  <a:pt x="3522" y="80"/>
                </a:lnTo>
                <a:lnTo>
                  <a:pt x="3514" y="80"/>
                </a:lnTo>
                <a:lnTo>
                  <a:pt x="3506" y="80"/>
                </a:lnTo>
                <a:lnTo>
                  <a:pt x="3499" y="81"/>
                </a:lnTo>
                <a:lnTo>
                  <a:pt x="3492" y="81"/>
                </a:lnTo>
                <a:lnTo>
                  <a:pt x="3482" y="82"/>
                </a:lnTo>
                <a:lnTo>
                  <a:pt x="3476" y="83"/>
                </a:lnTo>
                <a:lnTo>
                  <a:pt x="3467" y="83"/>
                </a:lnTo>
                <a:lnTo>
                  <a:pt x="3455" y="83"/>
                </a:lnTo>
                <a:lnTo>
                  <a:pt x="3445" y="83"/>
                </a:lnTo>
                <a:lnTo>
                  <a:pt x="3441" y="83"/>
                </a:lnTo>
                <a:lnTo>
                  <a:pt x="3433" y="83"/>
                </a:lnTo>
                <a:lnTo>
                  <a:pt x="3425" y="84"/>
                </a:lnTo>
                <a:lnTo>
                  <a:pt x="3419" y="84"/>
                </a:lnTo>
                <a:lnTo>
                  <a:pt x="3413" y="84"/>
                </a:lnTo>
                <a:lnTo>
                  <a:pt x="3410" y="84"/>
                </a:lnTo>
                <a:lnTo>
                  <a:pt x="3399" y="84"/>
                </a:lnTo>
                <a:lnTo>
                  <a:pt x="3393" y="84"/>
                </a:lnTo>
                <a:lnTo>
                  <a:pt x="3385" y="84"/>
                </a:lnTo>
                <a:lnTo>
                  <a:pt x="3377" y="84"/>
                </a:lnTo>
                <a:lnTo>
                  <a:pt x="3364" y="84"/>
                </a:lnTo>
                <a:lnTo>
                  <a:pt x="3352" y="84"/>
                </a:lnTo>
                <a:lnTo>
                  <a:pt x="3346" y="85"/>
                </a:lnTo>
                <a:lnTo>
                  <a:pt x="3330" y="85"/>
                </a:lnTo>
                <a:lnTo>
                  <a:pt x="3324" y="85"/>
                </a:lnTo>
                <a:lnTo>
                  <a:pt x="3314" y="85"/>
                </a:lnTo>
                <a:lnTo>
                  <a:pt x="3307" y="85"/>
                </a:lnTo>
                <a:lnTo>
                  <a:pt x="3300" y="85"/>
                </a:lnTo>
                <a:lnTo>
                  <a:pt x="3294" y="85"/>
                </a:lnTo>
                <a:lnTo>
                  <a:pt x="3286" y="85"/>
                </a:lnTo>
                <a:lnTo>
                  <a:pt x="3281" y="86"/>
                </a:lnTo>
                <a:lnTo>
                  <a:pt x="3274" y="86"/>
                </a:lnTo>
                <a:lnTo>
                  <a:pt x="3269" y="86"/>
                </a:lnTo>
                <a:lnTo>
                  <a:pt x="3259" y="86"/>
                </a:lnTo>
                <a:lnTo>
                  <a:pt x="3256" y="86"/>
                </a:lnTo>
                <a:lnTo>
                  <a:pt x="3245" y="86"/>
                </a:lnTo>
                <a:lnTo>
                  <a:pt x="3236" y="86"/>
                </a:lnTo>
                <a:lnTo>
                  <a:pt x="3228" y="86"/>
                </a:lnTo>
                <a:lnTo>
                  <a:pt x="3218" y="86"/>
                </a:lnTo>
                <a:lnTo>
                  <a:pt x="3211" y="86"/>
                </a:lnTo>
                <a:lnTo>
                  <a:pt x="3202" y="86"/>
                </a:lnTo>
                <a:lnTo>
                  <a:pt x="3196" y="86"/>
                </a:lnTo>
                <a:lnTo>
                  <a:pt x="3183" y="86"/>
                </a:lnTo>
                <a:lnTo>
                  <a:pt x="3176" y="86"/>
                </a:lnTo>
                <a:lnTo>
                  <a:pt x="3168" y="86"/>
                </a:lnTo>
                <a:lnTo>
                  <a:pt x="3162" y="86"/>
                </a:lnTo>
                <a:lnTo>
                  <a:pt x="3162" y="86"/>
                </a:lnTo>
                <a:lnTo>
                  <a:pt x="3157" y="86"/>
                </a:lnTo>
                <a:lnTo>
                  <a:pt x="3146" y="86"/>
                </a:lnTo>
                <a:lnTo>
                  <a:pt x="3141" y="86"/>
                </a:lnTo>
                <a:lnTo>
                  <a:pt x="3130" y="86"/>
                </a:lnTo>
                <a:lnTo>
                  <a:pt x="3116" y="87"/>
                </a:lnTo>
                <a:lnTo>
                  <a:pt x="3114" y="87"/>
                </a:lnTo>
                <a:lnTo>
                  <a:pt x="3100" y="86"/>
                </a:lnTo>
                <a:lnTo>
                  <a:pt x="3086" y="86"/>
                </a:lnTo>
                <a:lnTo>
                  <a:pt x="3076" y="86"/>
                </a:lnTo>
                <a:lnTo>
                  <a:pt x="3071" y="86"/>
                </a:lnTo>
                <a:lnTo>
                  <a:pt x="3056" y="86"/>
                </a:lnTo>
                <a:lnTo>
                  <a:pt x="3038" y="86"/>
                </a:lnTo>
                <a:lnTo>
                  <a:pt x="3036" y="86"/>
                </a:lnTo>
                <a:lnTo>
                  <a:pt x="3019" y="86"/>
                </a:lnTo>
                <a:lnTo>
                  <a:pt x="3016" y="86"/>
                </a:lnTo>
                <a:lnTo>
                  <a:pt x="3007" y="86"/>
                </a:lnTo>
                <a:lnTo>
                  <a:pt x="3001" y="86"/>
                </a:lnTo>
                <a:lnTo>
                  <a:pt x="2992" y="86"/>
                </a:lnTo>
                <a:lnTo>
                  <a:pt x="2992" y="86"/>
                </a:lnTo>
                <a:lnTo>
                  <a:pt x="2991" y="86"/>
                </a:lnTo>
                <a:lnTo>
                  <a:pt x="2984" y="86"/>
                </a:lnTo>
                <a:lnTo>
                  <a:pt x="2974" y="86"/>
                </a:lnTo>
                <a:lnTo>
                  <a:pt x="2964" y="86"/>
                </a:lnTo>
                <a:lnTo>
                  <a:pt x="2955" y="86"/>
                </a:lnTo>
                <a:lnTo>
                  <a:pt x="2945" y="86"/>
                </a:lnTo>
                <a:lnTo>
                  <a:pt x="2941" y="86"/>
                </a:lnTo>
                <a:lnTo>
                  <a:pt x="2928" y="86"/>
                </a:lnTo>
                <a:lnTo>
                  <a:pt x="2918" y="86"/>
                </a:lnTo>
                <a:lnTo>
                  <a:pt x="2907" y="86"/>
                </a:lnTo>
                <a:lnTo>
                  <a:pt x="2886" y="86"/>
                </a:lnTo>
                <a:lnTo>
                  <a:pt x="2863" y="86"/>
                </a:lnTo>
                <a:lnTo>
                  <a:pt x="2846" y="86"/>
                </a:lnTo>
                <a:lnTo>
                  <a:pt x="2833" y="86"/>
                </a:lnTo>
                <a:lnTo>
                  <a:pt x="2818" y="87"/>
                </a:lnTo>
                <a:lnTo>
                  <a:pt x="2797" y="88"/>
                </a:lnTo>
                <a:lnTo>
                  <a:pt x="2781" y="89"/>
                </a:lnTo>
                <a:lnTo>
                  <a:pt x="2780" y="89"/>
                </a:lnTo>
                <a:lnTo>
                  <a:pt x="2663" y="94"/>
                </a:lnTo>
                <a:lnTo>
                  <a:pt x="2549" y="98"/>
                </a:lnTo>
                <a:lnTo>
                  <a:pt x="2518" y="99"/>
                </a:lnTo>
                <a:lnTo>
                  <a:pt x="2488" y="100"/>
                </a:lnTo>
                <a:lnTo>
                  <a:pt x="2438" y="101"/>
                </a:lnTo>
                <a:lnTo>
                  <a:pt x="2343" y="102"/>
                </a:lnTo>
                <a:lnTo>
                  <a:pt x="2213" y="106"/>
                </a:lnTo>
                <a:lnTo>
                  <a:pt x="2199" y="106"/>
                </a:lnTo>
                <a:lnTo>
                  <a:pt x="2145" y="107"/>
                </a:lnTo>
                <a:lnTo>
                  <a:pt x="2064" y="107"/>
                </a:lnTo>
                <a:lnTo>
                  <a:pt x="2001" y="107"/>
                </a:lnTo>
                <a:lnTo>
                  <a:pt x="1954" y="107"/>
                </a:lnTo>
                <a:lnTo>
                  <a:pt x="1886" y="106"/>
                </a:lnTo>
                <a:lnTo>
                  <a:pt x="1750" y="101"/>
                </a:lnTo>
                <a:lnTo>
                  <a:pt x="1667" y="98"/>
                </a:lnTo>
                <a:lnTo>
                  <a:pt x="1562" y="100"/>
                </a:lnTo>
                <a:lnTo>
                  <a:pt x="1050" y="108"/>
                </a:lnTo>
                <a:lnTo>
                  <a:pt x="258" y="114"/>
                </a:lnTo>
                <a:lnTo>
                  <a:pt x="0" y="115"/>
                </a:lnTo>
                <a:lnTo>
                  <a:pt x="0" y="115"/>
                </a:lnTo>
                <a:close/>
              </a:path>
            </a:pathLst>
          </a:custGeom>
          <a:solidFill>
            <a:srgbClr val="FFFF99"/>
          </a:solidFill>
          <a:ln w="9525">
            <a:noFill/>
            <a:round/>
            <a:headEnd/>
            <a:tailEnd/>
          </a:ln>
        </p:spPr>
        <p:txBody>
          <a:bodyPr/>
          <a:lstStyle/>
          <a:p>
            <a:endParaRPr lang="en-GB"/>
          </a:p>
        </p:txBody>
      </p:sp>
      <p:sp>
        <p:nvSpPr>
          <p:cNvPr id="46" name="Freeform 2441"/>
          <p:cNvSpPr>
            <a:spLocks/>
          </p:cNvSpPr>
          <p:nvPr>
            <p:custDataLst>
              <p:tags r:id="rId37"/>
            </p:custDataLst>
          </p:nvPr>
        </p:nvSpPr>
        <p:spPr bwMode="auto">
          <a:xfrm>
            <a:off x="400988" y="2308232"/>
            <a:ext cx="8161157" cy="125914"/>
          </a:xfrm>
          <a:custGeom>
            <a:avLst/>
            <a:gdLst/>
            <a:ahLst/>
            <a:cxnLst>
              <a:cxn ang="0">
                <a:pos x="2518" y="99"/>
              </a:cxn>
              <a:cxn ang="0">
                <a:pos x="2964" y="86"/>
              </a:cxn>
              <a:cxn ang="0">
                <a:pos x="3114" y="87"/>
              </a:cxn>
              <a:cxn ang="0">
                <a:pos x="3245" y="86"/>
              </a:cxn>
              <a:cxn ang="0">
                <a:pos x="3385" y="84"/>
              </a:cxn>
              <a:cxn ang="0">
                <a:pos x="3514" y="80"/>
              </a:cxn>
              <a:cxn ang="0">
                <a:pos x="3634" y="77"/>
              </a:cxn>
              <a:cxn ang="0">
                <a:pos x="3761" y="72"/>
              </a:cxn>
              <a:cxn ang="0">
                <a:pos x="3900" y="69"/>
              </a:cxn>
              <a:cxn ang="0">
                <a:pos x="4074" y="72"/>
              </a:cxn>
              <a:cxn ang="0">
                <a:pos x="4307" y="74"/>
              </a:cxn>
              <a:cxn ang="0">
                <a:pos x="4582" y="75"/>
              </a:cxn>
              <a:cxn ang="0">
                <a:pos x="4802" y="71"/>
              </a:cxn>
              <a:cxn ang="0">
                <a:pos x="4939" y="72"/>
              </a:cxn>
              <a:cxn ang="0">
                <a:pos x="5111" y="70"/>
              </a:cxn>
              <a:cxn ang="0">
                <a:pos x="5280" y="65"/>
              </a:cxn>
              <a:cxn ang="0">
                <a:pos x="5445" y="63"/>
              </a:cxn>
              <a:cxn ang="0">
                <a:pos x="5576" y="60"/>
              </a:cxn>
              <a:cxn ang="0">
                <a:pos x="5706" y="58"/>
              </a:cxn>
              <a:cxn ang="0">
                <a:pos x="5897" y="56"/>
              </a:cxn>
              <a:cxn ang="0">
                <a:pos x="6218" y="51"/>
              </a:cxn>
              <a:cxn ang="0">
                <a:pos x="6455" y="47"/>
              </a:cxn>
              <a:cxn ang="0">
                <a:pos x="6721" y="39"/>
              </a:cxn>
              <a:cxn ang="0">
                <a:pos x="6975" y="34"/>
              </a:cxn>
              <a:cxn ang="0">
                <a:pos x="7190" y="31"/>
              </a:cxn>
              <a:cxn ang="0">
                <a:pos x="7378" y="29"/>
              </a:cxn>
              <a:cxn ang="0">
                <a:pos x="7559" y="22"/>
              </a:cxn>
              <a:cxn ang="0">
                <a:pos x="7793" y="15"/>
              </a:cxn>
              <a:cxn ang="0">
                <a:pos x="8121" y="5"/>
              </a:cxn>
              <a:cxn ang="0">
                <a:pos x="8335" y="8"/>
              </a:cxn>
              <a:cxn ang="0">
                <a:pos x="8229" y="5"/>
              </a:cxn>
              <a:cxn ang="0">
                <a:pos x="7973" y="8"/>
              </a:cxn>
              <a:cxn ang="0">
                <a:pos x="7660" y="18"/>
              </a:cxn>
              <a:cxn ang="0">
                <a:pos x="7470" y="24"/>
              </a:cxn>
              <a:cxn ang="0">
                <a:pos x="7275" y="31"/>
              </a:cxn>
              <a:cxn ang="0">
                <a:pos x="7098" y="37"/>
              </a:cxn>
              <a:cxn ang="0">
                <a:pos x="6834" y="48"/>
              </a:cxn>
              <a:cxn ang="0">
                <a:pos x="6585" y="58"/>
              </a:cxn>
              <a:cxn ang="0">
                <a:pos x="6335" y="68"/>
              </a:cxn>
              <a:cxn ang="0">
                <a:pos x="6062" y="79"/>
              </a:cxn>
              <a:cxn ang="0">
                <a:pos x="5765" y="83"/>
              </a:cxn>
              <a:cxn ang="0">
                <a:pos x="5636" y="83"/>
              </a:cxn>
              <a:cxn ang="0">
                <a:pos x="5525" y="80"/>
              </a:cxn>
              <a:cxn ang="0">
                <a:pos x="5385" y="67"/>
              </a:cxn>
              <a:cxn ang="0">
                <a:pos x="5236" y="67"/>
              </a:cxn>
              <a:cxn ang="0">
                <a:pos x="5005" y="75"/>
              </a:cxn>
              <a:cxn ang="0">
                <a:pos x="4867" y="73"/>
              </a:cxn>
              <a:cxn ang="0">
                <a:pos x="4711" y="77"/>
              </a:cxn>
              <a:cxn ang="0">
                <a:pos x="4470" y="79"/>
              </a:cxn>
              <a:cxn ang="0">
                <a:pos x="4204" y="74"/>
              </a:cxn>
              <a:cxn ang="0">
                <a:pos x="3983" y="72"/>
              </a:cxn>
              <a:cxn ang="0">
                <a:pos x="3833" y="79"/>
              </a:cxn>
              <a:cxn ang="0">
                <a:pos x="3697" y="82"/>
              </a:cxn>
              <a:cxn ang="0">
                <a:pos x="3590" y="83"/>
              </a:cxn>
              <a:cxn ang="0">
                <a:pos x="3445" y="92"/>
              </a:cxn>
              <a:cxn ang="0">
                <a:pos x="3307" y="94"/>
              </a:cxn>
              <a:cxn ang="0">
                <a:pos x="3176" y="94"/>
              </a:cxn>
              <a:cxn ang="0">
                <a:pos x="3019" y="93"/>
              </a:cxn>
              <a:cxn ang="0">
                <a:pos x="2863" y="92"/>
              </a:cxn>
              <a:cxn ang="0">
                <a:pos x="2001" y="111"/>
              </a:cxn>
            </a:cxnLst>
            <a:rect l="0" t="0" r="r" b="b"/>
            <a:pathLst>
              <a:path w="8426" h="131">
                <a:moveTo>
                  <a:pt x="0" y="115"/>
                </a:moveTo>
                <a:lnTo>
                  <a:pt x="258" y="114"/>
                </a:lnTo>
                <a:lnTo>
                  <a:pt x="1050" y="108"/>
                </a:lnTo>
                <a:lnTo>
                  <a:pt x="1562" y="100"/>
                </a:lnTo>
                <a:lnTo>
                  <a:pt x="1667" y="98"/>
                </a:lnTo>
                <a:lnTo>
                  <a:pt x="1750" y="101"/>
                </a:lnTo>
                <a:lnTo>
                  <a:pt x="1886" y="106"/>
                </a:lnTo>
                <a:lnTo>
                  <a:pt x="1954" y="107"/>
                </a:lnTo>
                <a:lnTo>
                  <a:pt x="2001" y="107"/>
                </a:lnTo>
                <a:lnTo>
                  <a:pt x="2064" y="107"/>
                </a:lnTo>
                <a:lnTo>
                  <a:pt x="2145" y="107"/>
                </a:lnTo>
                <a:lnTo>
                  <a:pt x="2199" y="106"/>
                </a:lnTo>
                <a:lnTo>
                  <a:pt x="2213" y="106"/>
                </a:lnTo>
                <a:lnTo>
                  <a:pt x="2343" y="102"/>
                </a:lnTo>
                <a:lnTo>
                  <a:pt x="2438" y="101"/>
                </a:lnTo>
                <a:lnTo>
                  <a:pt x="2488" y="100"/>
                </a:lnTo>
                <a:lnTo>
                  <a:pt x="2518" y="99"/>
                </a:lnTo>
                <a:lnTo>
                  <a:pt x="2549" y="98"/>
                </a:lnTo>
                <a:lnTo>
                  <a:pt x="2663" y="94"/>
                </a:lnTo>
                <a:lnTo>
                  <a:pt x="2780" y="89"/>
                </a:lnTo>
                <a:lnTo>
                  <a:pt x="2781" y="89"/>
                </a:lnTo>
                <a:lnTo>
                  <a:pt x="2797" y="88"/>
                </a:lnTo>
                <a:lnTo>
                  <a:pt x="2818" y="87"/>
                </a:lnTo>
                <a:lnTo>
                  <a:pt x="2833" y="86"/>
                </a:lnTo>
                <a:lnTo>
                  <a:pt x="2846" y="86"/>
                </a:lnTo>
                <a:lnTo>
                  <a:pt x="2863" y="86"/>
                </a:lnTo>
                <a:lnTo>
                  <a:pt x="2886" y="86"/>
                </a:lnTo>
                <a:lnTo>
                  <a:pt x="2907" y="86"/>
                </a:lnTo>
                <a:lnTo>
                  <a:pt x="2918" y="86"/>
                </a:lnTo>
                <a:lnTo>
                  <a:pt x="2928" y="86"/>
                </a:lnTo>
                <a:lnTo>
                  <a:pt x="2941" y="86"/>
                </a:lnTo>
                <a:lnTo>
                  <a:pt x="2945" y="86"/>
                </a:lnTo>
                <a:lnTo>
                  <a:pt x="2955" y="86"/>
                </a:lnTo>
                <a:lnTo>
                  <a:pt x="2964" y="86"/>
                </a:lnTo>
                <a:lnTo>
                  <a:pt x="2974" y="86"/>
                </a:lnTo>
                <a:lnTo>
                  <a:pt x="2984" y="86"/>
                </a:lnTo>
                <a:lnTo>
                  <a:pt x="2991" y="86"/>
                </a:lnTo>
                <a:lnTo>
                  <a:pt x="2992" y="86"/>
                </a:lnTo>
                <a:lnTo>
                  <a:pt x="2992" y="86"/>
                </a:lnTo>
                <a:lnTo>
                  <a:pt x="3001" y="86"/>
                </a:lnTo>
                <a:lnTo>
                  <a:pt x="3007" y="86"/>
                </a:lnTo>
                <a:lnTo>
                  <a:pt x="3016" y="86"/>
                </a:lnTo>
                <a:lnTo>
                  <a:pt x="3019" y="86"/>
                </a:lnTo>
                <a:lnTo>
                  <a:pt x="3036" y="86"/>
                </a:lnTo>
                <a:lnTo>
                  <a:pt x="3038" y="86"/>
                </a:lnTo>
                <a:lnTo>
                  <a:pt x="3056" y="86"/>
                </a:lnTo>
                <a:lnTo>
                  <a:pt x="3071" y="86"/>
                </a:lnTo>
                <a:lnTo>
                  <a:pt x="3076" y="86"/>
                </a:lnTo>
                <a:lnTo>
                  <a:pt x="3086" y="86"/>
                </a:lnTo>
                <a:lnTo>
                  <a:pt x="3100" y="86"/>
                </a:lnTo>
                <a:lnTo>
                  <a:pt x="3114" y="87"/>
                </a:lnTo>
                <a:lnTo>
                  <a:pt x="3116" y="87"/>
                </a:lnTo>
                <a:lnTo>
                  <a:pt x="3130" y="86"/>
                </a:lnTo>
                <a:lnTo>
                  <a:pt x="3141" y="86"/>
                </a:lnTo>
                <a:lnTo>
                  <a:pt x="3146" y="86"/>
                </a:lnTo>
                <a:lnTo>
                  <a:pt x="3157" y="86"/>
                </a:lnTo>
                <a:lnTo>
                  <a:pt x="3162" y="86"/>
                </a:lnTo>
                <a:lnTo>
                  <a:pt x="3162" y="86"/>
                </a:lnTo>
                <a:lnTo>
                  <a:pt x="3168" y="86"/>
                </a:lnTo>
                <a:lnTo>
                  <a:pt x="3176" y="86"/>
                </a:lnTo>
                <a:lnTo>
                  <a:pt x="3183" y="86"/>
                </a:lnTo>
                <a:lnTo>
                  <a:pt x="3196" y="86"/>
                </a:lnTo>
                <a:lnTo>
                  <a:pt x="3202" y="86"/>
                </a:lnTo>
                <a:lnTo>
                  <a:pt x="3211" y="86"/>
                </a:lnTo>
                <a:lnTo>
                  <a:pt x="3218" y="86"/>
                </a:lnTo>
                <a:lnTo>
                  <a:pt x="3228" y="86"/>
                </a:lnTo>
                <a:lnTo>
                  <a:pt x="3236" y="86"/>
                </a:lnTo>
                <a:lnTo>
                  <a:pt x="3245" y="86"/>
                </a:lnTo>
                <a:lnTo>
                  <a:pt x="3256" y="86"/>
                </a:lnTo>
                <a:lnTo>
                  <a:pt x="3259" y="86"/>
                </a:lnTo>
                <a:lnTo>
                  <a:pt x="3269" y="86"/>
                </a:lnTo>
                <a:lnTo>
                  <a:pt x="3274" y="86"/>
                </a:lnTo>
                <a:lnTo>
                  <a:pt x="3281" y="86"/>
                </a:lnTo>
                <a:lnTo>
                  <a:pt x="3286" y="85"/>
                </a:lnTo>
                <a:lnTo>
                  <a:pt x="3294" y="85"/>
                </a:lnTo>
                <a:lnTo>
                  <a:pt x="3300" y="85"/>
                </a:lnTo>
                <a:lnTo>
                  <a:pt x="3307" y="85"/>
                </a:lnTo>
                <a:lnTo>
                  <a:pt x="3314" y="85"/>
                </a:lnTo>
                <a:lnTo>
                  <a:pt x="3324" y="85"/>
                </a:lnTo>
                <a:lnTo>
                  <a:pt x="3330" y="85"/>
                </a:lnTo>
                <a:lnTo>
                  <a:pt x="3346" y="85"/>
                </a:lnTo>
                <a:lnTo>
                  <a:pt x="3352" y="84"/>
                </a:lnTo>
                <a:lnTo>
                  <a:pt x="3364" y="84"/>
                </a:lnTo>
                <a:lnTo>
                  <a:pt x="3377" y="84"/>
                </a:lnTo>
                <a:lnTo>
                  <a:pt x="3385" y="84"/>
                </a:lnTo>
                <a:lnTo>
                  <a:pt x="3393" y="84"/>
                </a:lnTo>
                <a:lnTo>
                  <a:pt x="3399" y="84"/>
                </a:lnTo>
                <a:lnTo>
                  <a:pt x="3410" y="84"/>
                </a:lnTo>
                <a:lnTo>
                  <a:pt x="3413" y="84"/>
                </a:lnTo>
                <a:lnTo>
                  <a:pt x="3419" y="84"/>
                </a:lnTo>
                <a:lnTo>
                  <a:pt x="3425" y="84"/>
                </a:lnTo>
                <a:lnTo>
                  <a:pt x="3433" y="83"/>
                </a:lnTo>
                <a:lnTo>
                  <a:pt x="3441" y="83"/>
                </a:lnTo>
                <a:lnTo>
                  <a:pt x="3445" y="83"/>
                </a:lnTo>
                <a:lnTo>
                  <a:pt x="3455" y="83"/>
                </a:lnTo>
                <a:lnTo>
                  <a:pt x="3467" y="83"/>
                </a:lnTo>
                <a:lnTo>
                  <a:pt x="3476" y="83"/>
                </a:lnTo>
                <a:lnTo>
                  <a:pt x="3482" y="82"/>
                </a:lnTo>
                <a:lnTo>
                  <a:pt x="3492" y="81"/>
                </a:lnTo>
                <a:lnTo>
                  <a:pt x="3499" y="81"/>
                </a:lnTo>
                <a:lnTo>
                  <a:pt x="3506" y="80"/>
                </a:lnTo>
                <a:lnTo>
                  <a:pt x="3514" y="80"/>
                </a:lnTo>
                <a:lnTo>
                  <a:pt x="3522" y="80"/>
                </a:lnTo>
                <a:lnTo>
                  <a:pt x="3529" y="80"/>
                </a:lnTo>
                <a:lnTo>
                  <a:pt x="3536" y="80"/>
                </a:lnTo>
                <a:lnTo>
                  <a:pt x="3543" y="80"/>
                </a:lnTo>
                <a:lnTo>
                  <a:pt x="3554" y="80"/>
                </a:lnTo>
                <a:lnTo>
                  <a:pt x="3561" y="80"/>
                </a:lnTo>
                <a:lnTo>
                  <a:pt x="3572" y="80"/>
                </a:lnTo>
                <a:lnTo>
                  <a:pt x="3581" y="80"/>
                </a:lnTo>
                <a:lnTo>
                  <a:pt x="3590" y="79"/>
                </a:lnTo>
                <a:lnTo>
                  <a:pt x="3598" y="79"/>
                </a:lnTo>
                <a:lnTo>
                  <a:pt x="3603" y="79"/>
                </a:lnTo>
                <a:lnTo>
                  <a:pt x="3611" y="79"/>
                </a:lnTo>
                <a:lnTo>
                  <a:pt x="3614" y="79"/>
                </a:lnTo>
                <a:lnTo>
                  <a:pt x="3620" y="79"/>
                </a:lnTo>
                <a:lnTo>
                  <a:pt x="3625" y="77"/>
                </a:lnTo>
                <a:lnTo>
                  <a:pt x="3631" y="77"/>
                </a:lnTo>
                <a:lnTo>
                  <a:pt x="3634" y="77"/>
                </a:lnTo>
                <a:lnTo>
                  <a:pt x="3643" y="77"/>
                </a:lnTo>
                <a:lnTo>
                  <a:pt x="3650" y="76"/>
                </a:lnTo>
                <a:lnTo>
                  <a:pt x="3657" y="76"/>
                </a:lnTo>
                <a:lnTo>
                  <a:pt x="3660" y="76"/>
                </a:lnTo>
                <a:lnTo>
                  <a:pt x="3669" y="75"/>
                </a:lnTo>
                <a:lnTo>
                  <a:pt x="3674" y="75"/>
                </a:lnTo>
                <a:lnTo>
                  <a:pt x="3683" y="75"/>
                </a:lnTo>
                <a:lnTo>
                  <a:pt x="3687" y="75"/>
                </a:lnTo>
                <a:lnTo>
                  <a:pt x="3697" y="75"/>
                </a:lnTo>
                <a:lnTo>
                  <a:pt x="3703" y="74"/>
                </a:lnTo>
                <a:lnTo>
                  <a:pt x="3713" y="74"/>
                </a:lnTo>
                <a:lnTo>
                  <a:pt x="3723" y="74"/>
                </a:lnTo>
                <a:lnTo>
                  <a:pt x="3725" y="73"/>
                </a:lnTo>
                <a:lnTo>
                  <a:pt x="3740" y="73"/>
                </a:lnTo>
                <a:lnTo>
                  <a:pt x="3747" y="73"/>
                </a:lnTo>
                <a:lnTo>
                  <a:pt x="3755" y="73"/>
                </a:lnTo>
                <a:lnTo>
                  <a:pt x="3761" y="72"/>
                </a:lnTo>
                <a:lnTo>
                  <a:pt x="3768" y="72"/>
                </a:lnTo>
                <a:lnTo>
                  <a:pt x="3777" y="72"/>
                </a:lnTo>
                <a:lnTo>
                  <a:pt x="3786" y="72"/>
                </a:lnTo>
                <a:lnTo>
                  <a:pt x="3793" y="71"/>
                </a:lnTo>
                <a:lnTo>
                  <a:pt x="3801" y="71"/>
                </a:lnTo>
                <a:lnTo>
                  <a:pt x="3811" y="71"/>
                </a:lnTo>
                <a:lnTo>
                  <a:pt x="3818" y="70"/>
                </a:lnTo>
                <a:lnTo>
                  <a:pt x="3829" y="70"/>
                </a:lnTo>
                <a:lnTo>
                  <a:pt x="3833" y="70"/>
                </a:lnTo>
                <a:lnTo>
                  <a:pt x="3840" y="70"/>
                </a:lnTo>
                <a:lnTo>
                  <a:pt x="3850" y="70"/>
                </a:lnTo>
                <a:lnTo>
                  <a:pt x="3858" y="69"/>
                </a:lnTo>
                <a:lnTo>
                  <a:pt x="3869" y="69"/>
                </a:lnTo>
                <a:lnTo>
                  <a:pt x="3875" y="69"/>
                </a:lnTo>
                <a:lnTo>
                  <a:pt x="3887" y="69"/>
                </a:lnTo>
                <a:lnTo>
                  <a:pt x="3893" y="69"/>
                </a:lnTo>
                <a:lnTo>
                  <a:pt x="3900" y="69"/>
                </a:lnTo>
                <a:lnTo>
                  <a:pt x="3907" y="69"/>
                </a:lnTo>
                <a:lnTo>
                  <a:pt x="3917" y="70"/>
                </a:lnTo>
                <a:lnTo>
                  <a:pt x="3923" y="70"/>
                </a:lnTo>
                <a:lnTo>
                  <a:pt x="3931" y="70"/>
                </a:lnTo>
                <a:lnTo>
                  <a:pt x="3945" y="70"/>
                </a:lnTo>
                <a:lnTo>
                  <a:pt x="3957" y="71"/>
                </a:lnTo>
                <a:lnTo>
                  <a:pt x="3966" y="71"/>
                </a:lnTo>
                <a:lnTo>
                  <a:pt x="3978" y="71"/>
                </a:lnTo>
                <a:lnTo>
                  <a:pt x="3983" y="71"/>
                </a:lnTo>
                <a:lnTo>
                  <a:pt x="3994" y="72"/>
                </a:lnTo>
                <a:lnTo>
                  <a:pt x="4009" y="72"/>
                </a:lnTo>
                <a:lnTo>
                  <a:pt x="4018" y="72"/>
                </a:lnTo>
                <a:lnTo>
                  <a:pt x="4033" y="72"/>
                </a:lnTo>
                <a:lnTo>
                  <a:pt x="4044" y="72"/>
                </a:lnTo>
                <a:lnTo>
                  <a:pt x="4053" y="72"/>
                </a:lnTo>
                <a:lnTo>
                  <a:pt x="4061" y="72"/>
                </a:lnTo>
                <a:lnTo>
                  <a:pt x="4074" y="72"/>
                </a:lnTo>
                <a:lnTo>
                  <a:pt x="4088" y="72"/>
                </a:lnTo>
                <a:lnTo>
                  <a:pt x="4098" y="72"/>
                </a:lnTo>
                <a:lnTo>
                  <a:pt x="4107" y="72"/>
                </a:lnTo>
                <a:lnTo>
                  <a:pt x="4119" y="72"/>
                </a:lnTo>
                <a:lnTo>
                  <a:pt x="4145" y="71"/>
                </a:lnTo>
                <a:lnTo>
                  <a:pt x="4151" y="71"/>
                </a:lnTo>
                <a:lnTo>
                  <a:pt x="4158" y="71"/>
                </a:lnTo>
                <a:lnTo>
                  <a:pt x="4193" y="72"/>
                </a:lnTo>
                <a:lnTo>
                  <a:pt x="4204" y="73"/>
                </a:lnTo>
                <a:lnTo>
                  <a:pt x="4223" y="73"/>
                </a:lnTo>
                <a:lnTo>
                  <a:pt x="4230" y="73"/>
                </a:lnTo>
                <a:lnTo>
                  <a:pt x="4244" y="74"/>
                </a:lnTo>
                <a:lnTo>
                  <a:pt x="4265" y="74"/>
                </a:lnTo>
                <a:lnTo>
                  <a:pt x="4279" y="74"/>
                </a:lnTo>
                <a:lnTo>
                  <a:pt x="4285" y="74"/>
                </a:lnTo>
                <a:lnTo>
                  <a:pt x="4298" y="74"/>
                </a:lnTo>
                <a:lnTo>
                  <a:pt x="4307" y="74"/>
                </a:lnTo>
                <a:lnTo>
                  <a:pt x="4309" y="74"/>
                </a:lnTo>
                <a:lnTo>
                  <a:pt x="4343" y="73"/>
                </a:lnTo>
                <a:lnTo>
                  <a:pt x="4347" y="73"/>
                </a:lnTo>
                <a:lnTo>
                  <a:pt x="4393" y="73"/>
                </a:lnTo>
                <a:lnTo>
                  <a:pt x="4411" y="73"/>
                </a:lnTo>
                <a:lnTo>
                  <a:pt x="4432" y="73"/>
                </a:lnTo>
                <a:lnTo>
                  <a:pt x="4437" y="73"/>
                </a:lnTo>
                <a:lnTo>
                  <a:pt x="4461" y="74"/>
                </a:lnTo>
                <a:lnTo>
                  <a:pt x="4470" y="74"/>
                </a:lnTo>
                <a:lnTo>
                  <a:pt x="4485" y="74"/>
                </a:lnTo>
                <a:lnTo>
                  <a:pt x="4500" y="75"/>
                </a:lnTo>
                <a:lnTo>
                  <a:pt x="4512" y="75"/>
                </a:lnTo>
                <a:lnTo>
                  <a:pt x="4527" y="74"/>
                </a:lnTo>
                <a:lnTo>
                  <a:pt x="4541" y="74"/>
                </a:lnTo>
                <a:lnTo>
                  <a:pt x="4561" y="74"/>
                </a:lnTo>
                <a:lnTo>
                  <a:pt x="4572" y="74"/>
                </a:lnTo>
                <a:lnTo>
                  <a:pt x="4582" y="75"/>
                </a:lnTo>
                <a:lnTo>
                  <a:pt x="4604" y="75"/>
                </a:lnTo>
                <a:lnTo>
                  <a:pt x="4612" y="75"/>
                </a:lnTo>
                <a:lnTo>
                  <a:pt x="4626" y="75"/>
                </a:lnTo>
                <a:lnTo>
                  <a:pt x="4641" y="75"/>
                </a:lnTo>
                <a:lnTo>
                  <a:pt x="4658" y="75"/>
                </a:lnTo>
                <a:lnTo>
                  <a:pt x="4666" y="75"/>
                </a:lnTo>
                <a:lnTo>
                  <a:pt x="4681" y="75"/>
                </a:lnTo>
                <a:lnTo>
                  <a:pt x="4693" y="74"/>
                </a:lnTo>
                <a:lnTo>
                  <a:pt x="4711" y="74"/>
                </a:lnTo>
                <a:lnTo>
                  <a:pt x="4721" y="73"/>
                </a:lnTo>
                <a:lnTo>
                  <a:pt x="4742" y="72"/>
                </a:lnTo>
                <a:lnTo>
                  <a:pt x="4760" y="72"/>
                </a:lnTo>
                <a:lnTo>
                  <a:pt x="4772" y="71"/>
                </a:lnTo>
                <a:lnTo>
                  <a:pt x="4783" y="71"/>
                </a:lnTo>
                <a:lnTo>
                  <a:pt x="4791" y="71"/>
                </a:lnTo>
                <a:lnTo>
                  <a:pt x="4797" y="71"/>
                </a:lnTo>
                <a:lnTo>
                  <a:pt x="4802" y="71"/>
                </a:lnTo>
                <a:lnTo>
                  <a:pt x="4808" y="70"/>
                </a:lnTo>
                <a:lnTo>
                  <a:pt x="4818" y="70"/>
                </a:lnTo>
                <a:lnTo>
                  <a:pt x="4824" y="70"/>
                </a:lnTo>
                <a:lnTo>
                  <a:pt x="4834" y="71"/>
                </a:lnTo>
                <a:lnTo>
                  <a:pt x="4841" y="71"/>
                </a:lnTo>
                <a:lnTo>
                  <a:pt x="4848" y="71"/>
                </a:lnTo>
                <a:lnTo>
                  <a:pt x="4852" y="71"/>
                </a:lnTo>
                <a:lnTo>
                  <a:pt x="4861" y="71"/>
                </a:lnTo>
                <a:lnTo>
                  <a:pt x="4867" y="71"/>
                </a:lnTo>
                <a:lnTo>
                  <a:pt x="4875" y="71"/>
                </a:lnTo>
                <a:lnTo>
                  <a:pt x="4883" y="71"/>
                </a:lnTo>
                <a:lnTo>
                  <a:pt x="4890" y="71"/>
                </a:lnTo>
                <a:lnTo>
                  <a:pt x="4900" y="71"/>
                </a:lnTo>
                <a:lnTo>
                  <a:pt x="4907" y="72"/>
                </a:lnTo>
                <a:lnTo>
                  <a:pt x="4920" y="72"/>
                </a:lnTo>
                <a:lnTo>
                  <a:pt x="4930" y="72"/>
                </a:lnTo>
                <a:lnTo>
                  <a:pt x="4939" y="72"/>
                </a:lnTo>
                <a:lnTo>
                  <a:pt x="4948" y="72"/>
                </a:lnTo>
                <a:lnTo>
                  <a:pt x="4954" y="72"/>
                </a:lnTo>
                <a:lnTo>
                  <a:pt x="4960" y="72"/>
                </a:lnTo>
                <a:lnTo>
                  <a:pt x="4964" y="72"/>
                </a:lnTo>
                <a:lnTo>
                  <a:pt x="4968" y="72"/>
                </a:lnTo>
                <a:lnTo>
                  <a:pt x="4978" y="72"/>
                </a:lnTo>
                <a:lnTo>
                  <a:pt x="4982" y="72"/>
                </a:lnTo>
                <a:lnTo>
                  <a:pt x="4994" y="72"/>
                </a:lnTo>
                <a:lnTo>
                  <a:pt x="5005" y="72"/>
                </a:lnTo>
                <a:lnTo>
                  <a:pt x="5014" y="72"/>
                </a:lnTo>
                <a:lnTo>
                  <a:pt x="5027" y="72"/>
                </a:lnTo>
                <a:lnTo>
                  <a:pt x="5038" y="72"/>
                </a:lnTo>
                <a:lnTo>
                  <a:pt x="5047" y="72"/>
                </a:lnTo>
                <a:lnTo>
                  <a:pt x="5059" y="71"/>
                </a:lnTo>
                <a:lnTo>
                  <a:pt x="5076" y="71"/>
                </a:lnTo>
                <a:lnTo>
                  <a:pt x="5095" y="71"/>
                </a:lnTo>
                <a:lnTo>
                  <a:pt x="5111" y="70"/>
                </a:lnTo>
                <a:lnTo>
                  <a:pt x="5129" y="70"/>
                </a:lnTo>
                <a:lnTo>
                  <a:pt x="5151" y="70"/>
                </a:lnTo>
                <a:lnTo>
                  <a:pt x="5170" y="70"/>
                </a:lnTo>
                <a:lnTo>
                  <a:pt x="5195" y="68"/>
                </a:lnTo>
                <a:lnTo>
                  <a:pt x="5204" y="68"/>
                </a:lnTo>
                <a:lnTo>
                  <a:pt x="5214" y="68"/>
                </a:lnTo>
                <a:lnTo>
                  <a:pt x="5222" y="67"/>
                </a:lnTo>
                <a:lnTo>
                  <a:pt x="5231" y="67"/>
                </a:lnTo>
                <a:lnTo>
                  <a:pt x="5236" y="67"/>
                </a:lnTo>
                <a:lnTo>
                  <a:pt x="5240" y="67"/>
                </a:lnTo>
                <a:lnTo>
                  <a:pt x="5249" y="67"/>
                </a:lnTo>
                <a:lnTo>
                  <a:pt x="5253" y="67"/>
                </a:lnTo>
                <a:lnTo>
                  <a:pt x="5259" y="67"/>
                </a:lnTo>
                <a:lnTo>
                  <a:pt x="5262" y="67"/>
                </a:lnTo>
                <a:lnTo>
                  <a:pt x="5269" y="65"/>
                </a:lnTo>
                <a:lnTo>
                  <a:pt x="5273" y="65"/>
                </a:lnTo>
                <a:lnTo>
                  <a:pt x="5280" y="65"/>
                </a:lnTo>
                <a:lnTo>
                  <a:pt x="5288" y="65"/>
                </a:lnTo>
                <a:lnTo>
                  <a:pt x="5300" y="64"/>
                </a:lnTo>
                <a:lnTo>
                  <a:pt x="5313" y="64"/>
                </a:lnTo>
                <a:lnTo>
                  <a:pt x="5319" y="64"/>
                </a:lnTo>
                <a:lnTo>
                  <a:pt x="5332" y="65"/>
                </a:lnTo>
                <a:lnTo>
                  <a:pt x="5342" y="65"/>
                </a:lnTo>
                <a:lnTo>
                  <a:pt x="5353" y="65"/>
                </a:lnTo>
                <a:lnTo>
                  <a:pt x="5372" y="65"/>
                </a:lnTo>
                <a:lnTo>
                  <a:pt x="5385" y="67"/>
                </a:lnTo>
                <a:lnTo>
                  <a:pt x="5390" y="67"/>
                </a:lnTo>
                <a:lnTo>
                  <a:pt x="5394" y="67"/>
                </a:lnTo>
                <a:lnTo>
                  <a:pt x="5403" y="67"/>
                </a:lnTo>
                <a:lnTo>
                  <a:pt x="5407" y="65"/>
                </a:lnTo>
                <a:lnTo>
                  <a:pt x="5413" y="65"/>
                </a:lnTo>
                <a:lnTo>
                  <a:pt x="5421" y="64"/>
                </a:lnTo>
                <a:lnTo>
                  <a:pt x="5433" y="63"/>
                </a:lnTo>
                <a:lnTo>
                  <a:pt x="5445" y="63"/>
                </a:lnTo>
                <a:lnTo>
                  <a:pt x="5456" y="62"/>
                </a:lnTo>
                <a:lnTo>
                  <a:pt x="5469" y="62"/>
                </a:lnTo>
                <a:lnTo>
                  <a:pt x="5480" y="62"/>
                </a:lnTo>
                <a:lnTo>
                  <a:pt x="5489" y="62"/>
                </a:lnTo>
                <a:lnTo>
                  <a:pt x="5500" y="61"/>
                </a:lnTo>
                <a:lnTo>
                  <a:pt x="5504" y="61"/>
                </a:lnTo>
                <a:lnTo>
                  <a:pt x="5510" y="61"/>
                </a:lnTo>
                <a:lnTo>
                  <a:pt x="5517" y="61"/>
                </a:lnTo>
                <a:lnTo>
                  <a:pt x="5525" y="61"/>
                </a:lnTo>
                <a:lnTo>
                  <a:pt x="5532" y="61"/>
                </a:lnTo>
                <a:lnTo>
                  <a:pt x="5535" y="61"/>
                </a:lnTo>
                <a:lnTo>
                  <a:pt x="5541" y="61"/>
                </a:lnTo>
                <a:lnTo>
                  <a:pt x="5549" y="61"/>
                </a:lnTo>
                <a:lnTo>
                  <a:pt x="5560" y="61"/>
                </a:lnTo>
                <a:lnTo>
                  <a:pt x="5563" y="61"/>
                </a:lnTo>
                <a:lnTo>
                  <a:pt x="5572" y="61"/>
                </a:lnTo>
                <a:lnTo>
                  <a:pt x="5576" y="60"/>
                </a:lnTo>
                <a:lnTo>
                  <a:pt x="5581" y="60"/>
                </a:lnTo>
                <a:lnTo>
                  <a:pt x="5586" y="60"/>
                </a:lnTo>
                <a:lnTo>
                  <a:pt x="5595" y="60"/>
                </a:lnTo>
                <a:lnTo>
                  <a:pt x="5603" y="60"/>
                </a:lnTo>
                <a:lnTo>
                  <a:pt x="5610" y="60"/>
                </a:lnTo>
                <a:lnTo>
                  <a:pt x="5614" y="60"/>
                </a:lnTo>
                <a:lnTo>
                  <a:pt x="5621" y="60"/>
                </a:lnTo>
                <a:lnTo>
                  <a:pt x="5626" y="59"/>
                </a:lnTo>
                <a:lnTo>
                  <a:pt x="5636" y="59"/>
                </a:lnTo>
                <a:lnTo>
                  <a:pt x="5648" y="59"/>
                </a:lnTo>
                <a:lnTo>
                  <a:pt x="5655" y="59"/>
                </a:lnTo>
                <a:lnTo>
                  <a:pt x="5662" y="59"/>
                </a:lnTo>
                <a:lnTo>
                  <a:pt x="5666" y="59"/>
                </a:lnTo>
                <a:lnTo>
                  <a:pt x="5677" y="59"/>
                </a:lnTo>
                <a:lnTo>
                  <a:pt x="5689" y="59"/>
                </a:lnTo>
                <a:lnTo>
                  <a:pt x="5696" y="59"/>
                </a:lnTo>
                <a:lnTo>
                  <a:pt x="5706" y="58"/>
                </a:lnTo>
                <a:lnTo>
                  <a:pt x="5722" y="58"/>
                </a:lnTo>
                <a:lnTo>
                  <a:pt x="5726" y="58"/>
                </a:lnTo>
                <a:lnTo>
                  <a:pt x="5730" y="58"/>
                </a:lnTo>
                <a:lnTo>
                  <a:pt x="5737" y="58"/>
                </a:lnTo>
                <a:lnTo>
                  <a:pt x="5741" y="58"/>
                </a:lnTo>
                <a:lnTo>
                  <a:pt x="5748" y="58"/>
                </a:lnTo>
                <a:lnTo>
                  <a:pt x="5754" y="58"/>
                </a:lnTo>
                <a:lnTo>
                  <a:pt x="5760" y="58"/>
                </a:lnTo>
                <a:lnTo>
                  <a:pt x="5765" y="58"/>
                </a:lnTo>
                <a:lnTo>
                  <a:pt x="5776" y="58"/>
                </a:lnTo>
                <a:lnTo>
                  <a:pt x="5786" y="57"/>
                </a:lnTo>
                <a:lnTo>
                  <a:pt x="5802" y="57"/>
                </a:lnTo>
                <a:lnTo>
                  <a:pt x="5820" y="57"/>
                </a:lnTo>
                <a:lnTo>
                  <a:pt x="5833" y="56"/>
                </a:lnTo>
                <a:lnTo>
                  <a:pt x="5864" y="56"/>
                </a:lnTo>
                <a:lnTo>
                  <a:pt x="5877" y="56"/>
                </a:lnTo>
                <a:lnTo>
                  <a:pt x="5897" y="56"/>
                </a:lnTo>
                <a:lnTo>
                  <a:pt x="5916" y="56"/>
                </a:lnTo>
                <a:lnTo>
                  <a:pt x="5935" y="56"/>
                </a:lnTo>
                <a:lnTo>
                  <a:pt x="5958" y="56"/>
                </a:lnTo>
                <a:lnTo>
                  <a:pt x="5969" y="56"/>
                </a:lnTo>
                <a:lnTo>
                  <a:pt x="5980" y="56"/>
                </a:lnTo>
                <a:lnTo>
                  <a:pt x="6007" y="56"/>
                </a:lnTo>
                <a:lnTo>
                  <a:pt x="6022" y="55"/>
                </a:lnTo>
                <a:lnTo>
                  <a:pt x="6050" y="55"/>
                </a:lnTo>
                <a:lnTo>
                  <a:pt x="6062" y="55"/>
                </a:lnTo>
                <a:lnTo>
                  <a:pt x="6079" y="54"/>
                </a:lnTo>
                <a:lnTo>
                  <a:pt x="6107" y="52"/>
                </a:lnTo>
                <a:lnTo>
                  <a:pt x="6126" y="52"/>
                </a:lnTo>
                <a:lnTo>
                  <a:pt x="6140" y="52"/>
                </a:lnTo>
                <a:lnTo>
                  <a:pt x="6164" y="52"/>
                </a:lnTo>
                <a:lnTo>
                  <a:pt x="6179" y="52"/>
                </a:lnTo>
                <a:lnTo>
                  <a:pt x="6197" y="52"/>
                </a:lnTo>
                <a:lnTo>
                  <a:pt x="6218" y="51"/>
                </a:lnTo>
                <a:lnTo>
                  <a:pt x="6228" y="51"/>
                </a:lnTo>
                <a:lnTo>
                  <a:pt x="6242" y="50"/>
                </a:lnTo>
                <a:lnTo>
                  <a:pt x="6260" y="50"/>
                </a:lnTo>
                <a:lnTo>
                  <a:pt x="6274" y="50"/>
                </a:lnTo>
                <a:lnTo>
                  <a:pt x="6282" y="50"/>
                </a:lnTo>
                <a:lnTo>
                  <a:pt x="6297" y="49"/>
                </a:lnTo>
                <a:lnTo>
                  <a:pt x="6306" y="49"/>
                </a:lnTo>
                <a:lnTo>
                  <a:pt x="6324" y="49"/>
                </a:lnTo>
                <a:lnTo>
                  <a:pt x="6335" y="49"/>
                </a:lnTo>
                <a:lnTo>
                  <a:pt x="6351" y="48"/>
                </a:lnTo>
                <a:lnTo>
                  <a:pt x="6367" y="48"/>
                </a:lnTo>
                <a:lnTo>
                  <a:pt x="6383" y="48"/>
                </a:lnTo>
                <a:lnTo>
                  <a:pt x="6399" y="47"/>
                </a:lnTo>
                <a:lnTo>
                  <a:pt x="6421" y="47"/>
                </a:lnTo>
                <a:lnTo>
                  <a:pt x="6425" y="47"/>
                </a:lnTo>
                <a:lnTo>
                  <a:pt x="6437" y="47"/>
                </a:lnTo>
                <a:lnTo>
                  <a:pt x="6455" y="47"/>
                </a:lnTo>
                <a:lnTo>
                  <a:pt x="6472" y="46"/>
                </a:lnTo>
                <a:lnTo>
                  <a:pt x="6485" y="45"/>
                </a:lnTo>
                <a:lnTo>
                  <a:pt x="6499" y="45"/>
                </a:lnTo>
                <a:lnTo>
                  <a:pt x="6514" y="45"/>
                </a:lnTo>
                <a:lnTo>
                  <a:pt x="6531" y="44"/>
                </a:lnTo>
                <a:lnTo>
                  <a:pt x="6539" y="44"/>
                </a:lnTo>
                <a:lnTo>
                  <a:pt x="6552" y="44"/>
                </a:lnTo>
                <a:lnTo>
                  <a:pt x="6567" y="44"/>
                </a:lnTo>
                <a:lnTo>
                  <a:pt x="6585" y="43"/>
                </a:lnTo>
                <a:lnTo>
                  <a:pt x="6597" y="43"/>
                </a:lnTo>
                <a:lnTo>
                  <a:pt x="6617" y="43"/>
                </a:lnTo>
                <a:lnTo>
                  <a:pt x="6639" y="42"/>
                </a:lnTo>
                <a:lnTo>
                  <a:pt x="6653" y="42"/>
                </a:lnTo>
                <a:lnTo>
                  <a:pt x="6670" y="42"/>
                </a:lnTo>
                <a:lnTo>
                  <a:pt x="6687" y="41"/>
                </a:lnTo>
                <a:lnTo>
                  <a:pt x="6705" y="41"/>
                </a:lnTo>
                <a:lnTo>
                  <a:pt x="6721" y="39"/>
                </a:lnTo>
                <a:lnTo>
                  <a:pt x="6734" y="39"/>
                </a:lnTo>
                <a:lnTo>
                  <a:pt x="6753" y="39"/>
                </a:lnTo>
                <a:lnTo>
                  <a:pt x="6759" y="39"/>
                </a:lnTo>
                <a:lnTo>
                  <a:pt x="6768" y="38"/>
                </a:lnTo>
                <a:lnTo>
                  <a:pt x="6780" y="38"/>
                </a:lnTo>
                <a:lnTo>
                  <a:pt x="6788" y="38"/>
                </a:lnTo>
                <a:lnTo>
                  <a:pt x="6804" y="38"/>
                </a:lnTo>
                <a:lnTo>
                  <a:pt x="6827" y="37"/>
                </a:lnTo>
                <a:lnTo>
                  <a:pt x="6834" y="37"/>
                </a:lnTo>
                <a:lnTo>
                  <a:pt x="6840" y="37"/>
                </a:lnTo>
                <a:lnTo>
                  <a:pt x="6865" y="36"/>
                </a:lnTo>
                <a:lnTo>
                  <a:pt x="6888" y="36"/>
                </a:lnTo>
                <a:lnTo>
                  <a:pt x="6902" y="36"/>
                </a:lnTo>
                <a:lnTo>
                  <a:pt x="6917" y="35"/>
                </a:lnTo>
                <a:lnTo>
                  <a:pt x="6936" y="35"/>
                </a:lnTo>
                <a:lnTo>
                  <a:pt x="6956" y="34"/>
                </a:lnTo>
                <a:lnTo>
                  <a:pt x="6975" y="34"/>
                </a:lnTo>
                <a:lnTo>
                  <a:pt x="6990" y="34"/>
                </a:lnTo>
                <a:lnTo>
                  <a:pt x="7016" y="33"/>
                </a:lnTo>
                <a:lnTo>
                  <a:pt x="7032" y="33"/>
                </a:lnTo>
                <a:lnTo>
                  <a:pt x="7045" y="33"/>
                </a:lnTo>
                <a:lnTo>
                  <a:pt x="7059" y="32"/>
                </a:lnTo>
                <a:lnTo>
                  <a:pt x="7068" y="32"/>
                </a:lnTo>
                <a:lnTo>
                  <a:pt x="7079" y="32"/>
                </a:lnTo>
                <a:lnTo>
                  <a:pt x="7092" y="31"/>
                </a:lnTo>
                <a:lnTo>
                  <a:pt x="7098" y="31"/>
                </a:lnTo>
                <a:lnTo>
                  <a:pt x="7114" y="32"/>
                </a:lnTo>
                <a:lnTo>
                  <a:pt x="7126" y="32"/>
                </a:lnTo>
                <a:lnTo>
                  <a:pt x="7138" y="31"/>
                </a:lnTo>
                <a:lnTo>
                  <a:pt x="7151" y="31"/>
                </a:lnTo>
                <a:lnTo>
                  <a:pt x="7159" y="31"/>
                </a:lnTo>
                <a:lnTo>
                  <a:pt x="7171" y="31"/>
                </a:lnTo>
                <a:lnTo>
                  <a:pt x="7183" y="31"/>
                </a:lnTo>
                <a:lnTo>
                  <a:pt x="7190" y="31"/>
                </a:lnTo>
                <a:lnTo>
                  <a:pt x="7200" y="31"/>
                </a:lnTo>
                <a:lnTo>
                  <a:pt x="7209" y="31"/>
                </a:lnTo>
                <a:lnTo>
                  <a:pt x="7213" y="31"/>
                </a:lnTo>
                <a:lnTo>
                  <a:pt x="7222" y="31"/>
                </a:lnTo>
                <a:lnTo>
                  <a:pt x="7232" y="31"/>
                </a:lnTo>
                <a:lnTo>
                  <a:pt x="7243" y="31"/>
                </a:lnTo>
                <a:lnTo>
                  <a:pt x="7254" y="31"/>
                </a:lnTo>
                <a:lnTo>
                  <a:pt x="7265" y="31"/>
                </a:lnTo>
                <a:lnTo>
                  <a:pt x="7275" y="31"/>
                </a:lnTo>
                <a:lnTo>
                  <a:pt x="7285" y="31"/>
                </a:lnTo>
                <a:lnTo>
                  <a:pt x="7300" y="31"/>
                </a:lnTo>
                <a:lnTo>
                  <a:pt x="7314" y="31"/>
                </a:lnTo>
                <a:lnTo>
                  <a:pt x="7324" y="31"/>
                </a:lnTo>
                <a:lnTo>
                  <a:pt x="7333" y="30"/>
                </a:lnTo>
                <a:lnTo>
                  <a:pt x="7347" y="30"/>
                </a:lnTo>
                <a:lnTo>
                  <a:pt x="7368" y="29"/>
                </a:lnTo>
                <a:lnTo>
                  <a:pt x="7378" y="29"/>
                </a:lnTo>
                <a:lnTo>
                  <a:pt x="7387" y="29"/>
                </a:lnTo>
                <a:lnTo>
                  <a:pt x="7402" y="28"/>
                </a:lnTo>
                <a:lnTo>
                  <a:pt x="7409" y="28"/>
                </a:lnTo>
                <a:lnTo>
                  <a:pt x="7418" y="26"/>
                </a:lnTo>
                <a:lnTo>
                  <a:pt x="7432" y="25"/>
                </a:lnTo>
                <a:lnTo>
                  <a:pt x="7443" y="25"/>
                </a:lnTo>
                <a:lnTo>
                  <a:pt x="7452" y="25"/>
                </a:lnTo>
                <a:lnTo>
                  <a:pt x="7460" y="24"/>
                </a:lnTo>
                <a:lnTo>
                  <a:pt x="7470" y="24"/>
                </a:lnTo>
                <a:lnTo>
                  <a:pt x="7478" y="24"/>
                </a:lnTo>
                <a:lnTo>
                  <a:pt x="7486" y="23"/>
                </a:lnTo>
                <a:lnTo>
                  <a:pt x="7501" y="23"/>
                </a:lnTo>
                <a:lnTo>
                  <a:pt x="7511" y="23"/>
                </a:lnTo>
                <a:lnTo>
                  <a:pt x="7525" y="22"/>
                </a:lnTo>
                <a:lnTo>
                  <a:pt x="7538" y="22"/>
                </a:lnTo>
                <a:lnTo>
                  <a:pt x="7551" y="22"/>
                </a:lnTo>
                <a:lnTo>
                  <a:pt x="7559" y="22"/>
                </a:lnTo>
                <a:lnTo>
                  <a:pt x="7563" y="22"/>
                </a:lnTo>
                <a:lnTo>
                  <a:pt x="7570" y="21"/>
                </a:lnTo>
                <a:lnTo>
                  <a:pt x="7578" y="21"/>
                </a:lnTo>
                <a:lnTo>
                  <a:pt x="7594" y="20"/>
                </a:lnTo>
                <a:lnTo>
                  <a:pt x="7607" y="20"/>
                </a:lnTo>
                <a:lnTo>
                  <a:pt x="7618" y="19"/>
                </a:lnTo>
                <a:lnTo>
                  <a:pt x="7628" y="19"/>
                </a:lnTo>
                <a:lnTo>
                  <a:pt x="7647" y="18"/>
                </a:lnTo>
                <a:lnTo>
                  <a:pt x="7660" y="18"/>
                </a:lnTo>
                <a:lnTo>
                  <a:pt x="7670" y="17"/>
                </a:lnTo>
                <a:lnTo>
                  <a:pt x="7687" y="17"/>
                </a:lnTo>
                <a:lnTo>
                  <a:pt x="7704" y="17"/>
                </a:lnTo>
                <a:lnTo>
                  <a:pt x="7716" y="17"/>
                </a:lnTo>
                <a:lnTo>
                  <a:pt x="7732" y="16"/>
                </a:lnTo>
                <a:lnTo>
                  <a:pt x="7751" y="16"/>
                </a:lnTo>
                <a:lnTo>
                  <a:pt x="7771" y="16"/>
                </a:lnTo>
                <a:lnTo>
                  <a:pt x="7793" y="15"/>
                </a:lnTo>
                <a:lnTo>
                  <a:pt x="7819" y="13"/>
                </a:lnTo>
                <a:lnTo>
                  <a:pt x="7840" y="12"/>
                </a:lnTo>
                <a:lnTo>
                  <a:pt x="7850" y="12"/>
                </a:lnTo>
                <a:lnTo>
                  <a:pt x="7876" y="11"/>
                </a:lnTo>
                <a:lnTo>
                  <a:pt x="7895" y="10"/>
                </a:lnTo>
                <a:lnTo>
                  <a:pt x="7908" y="10"/>
                </a:lnTo>
                <a:lnTo>
                  <a:pt x="7938" y="9"/>
                </a:lnTo>
                <a:lnTo>
                  <a:pt x="7958" y="8"/>
                </a:lnTo>
                <a:lnTo>
                  <a:pt x="7973" y="8"/>
                </a:lnTo>
                <a:lnTo>
                  <a:pt x="7985" y="7"/>
                </a:lnTo>
                <a:lnTo>
                  <a:pt x="7996" y="7"/>
                </a:lnTo>
                <a:lnTo>
                  <a:pt x="8014" y="6"/>
                </a:lnTo>
                <a:lnTo>
                  <a:pt x="8028" y="6"/>
                </a:lnTo>
                <a:lnTo>
                  <a:pt x="8048" y="6"/>
                </a:lnTo>
                <a:lnTo>
                  <a:pt x="8073" y="5"/>
                </a:lnTo>
                <a:lnTo>
                  <a:pt x="8102" y="5"/>
                </a:lnTo>
                <a:lnTo>
                  <a:pt x="8121" y="5"/>
                </a:lnTo>
                <a:lnTo>
                  <a:pt x="8135" y="5"/>
                </a:lnTo>
                <a:lnTo>
                  <a:pt x="8148" y="5"/>
                </a:lnTo>
                <a:lnTo>
                  <a:pt x="8161" y="5"/>
                </a:lnTo>
                <a:lnTo>
                  <a:pt x="8175" y="5"/>
                </a:lnTo>
                <a:lnTo>
                  <a:pt x="8186" y="5"/>
                </a:lnTo>
                <a:lnTo>
                  <a:pt x="8195" y="5"/>
                </a:lnTo>
                <a:lnTo>
                  <a:pt x="8206" y="5"/>
                </a:lnTo>
                <a:lnTo>
                  <a:pt x="8221" y="5"/>
                </a:lnTo>
                <a:lnTo>
                  <a:pt x="8229" y="5"/>
                </a:lnTo>
                <a:lnTo>
                  <a:pt x="8243" y="5"/>
                </a:lnTo>
                <a:lnTo>
                  <a:pt x="8254" y="5"/>
                </a:lnTo>
                <a:lnTo>
                  <a:pt x="8264" y="5"/>
                </a:lnTo>
                <a:lnTo>
                  <a:pt x="8277" y="6"/>
                </a:lnTo>
                <a:lnTo>
                  <a:pt x="8292" y="6"/>
                </a:lnTo>
                <a:lnTo>
                  <a:pt x="8308" y="7"/>
                </a:lnTo>
                <a:lnTo>
                  <a:pt x="8320" y="7"/>
                </a:lnTo>
                <a:lnTo>
                  <a:pt x="8335" y="8"/>
                </a:lnTo>
                <a:lnTo>
                  <a:pt x="8349" y="8"/>
                </a:lnTo>
                <a:lnTo>
                  <a:pt x="8366" y="6"/>
                </a:lnTo>
                <a:lnTo>
                  <a:pt x="8402" y="3"/>
                </a:lnTo>
                <a:lnTo>
                  <a:pt x="8426" y="0"/>
                </a:lnTo>
                <a:lnTo>
                  <a:pt x="8426" y="0"/>
                </a:lnTo>
                <a:lnTo>
                  <a:pt x="8402" y="3"/>
                </a:lnTo>
                <a:lnTo>
                  <a:pt x="8366" y="6"/>
                </a:lnTo>
                <a:lnTo>
                  <a:pt x="8349" y="8"/>
                </a:lnTo>
                <a:lnTo>
                  <a:pt x="8335" y="8"/>
                </a:lnTo>
                <a:lnTo>
                  <a:pt x="8320" y="7"/>
                </a:lnTo>
                <a:lnTo>
                  <a:pt x="8308" y="7"/>
                </a:lnTo>
                <a:lnTo>
                  <a:pt x="8292" y="6"/>
                </a:lnTo>
                <a:lnTo>
                  <a:pt x="8277" y="6"/>
                </a:lnTo>
                <a:lnTo>
                  <a:pt x="8264" y="5"/>
                </a:lnTo>
                <a:lnTo>
                  <a:pt x="8254" y="5"/>
                </a:lnTo>
                <a:lnTo>
                  <a:pt x="8243" y="5"/>
                </a:lnTo>
                <a:lnTo>
                  <a:pt x="8229" y="5"/>
                </a:lnTo>
                <a:lnTo>
                  <a:pt x="8221" y="5"/>
                </a:lnTo>
                <a:lnTo>
                  <a:pt x="8206" y="5"/>
                </a:lnTo>
                <a:lnTo>
                  <a:pt x="8195" y="5"/>
                </a:lnTo>
                <a:lnTo>
                  <a:pt x="8186" y="5"/>
                </a:lnTo>
                <a:lnTo>
                  <a:pt x="8175" y="5"/>
                </a:lnTo>
                <a:lnTo>
                  <a:pt x="8161" y="5"/>
                </a:lnTo>
                <a:lnTo>
                  <a:pt x="8148" y="5"/>
                </a:lnTo>
                <a:lnTo>
                  <a:pt x="8135" y="5"/>
                </a:lnTo>
                <a:lnTo>
                  <a:pt x="8121" y="5"/>
                </a:lnTo>
                <a:lnTo>
                  <a:pt x="8102" y="5"/>
                </a:lnTo>
                <a:lnTo>
                  <a:pt x="8073" y="5"/>
                </a:lnTo>
                <a:lnTo>
                  <a:pt x="8048" y="6"/>
                </a:lnTo>
                <a:lnTo>
                  <a:pt x="8028" y="6"/>
                </a:lnTo>
                <a:lnTo>
                  <a:pt x="8014" y="6"/>
                </a:lnTo>
                <a:lnTo>
                  <a:pt x="7996" y="7"/>
                </a:lnTo>
                <a:lnTo>
                  <a:pt x="7985" y="7"/>
                </a:lnTo>
                <a:lnTo>
                  <a:pt x="7973" y="8"/>
                </a:lnTo>
                <a:lnTo>
                  <a:pt x="7958" y="8"/>
                </a:lnTo>
                <a:lnTo>
                  <a:pt x="7938" y="9"/>
                </a:lnTo>
                <a:lnTo>
                  <a:pt x="7908" y="10"/>
                </a:lnTo>
                <a:lnTo>
                  <a:pt x="7895" y="10"/>
                </a:lnTo>
                <a:lnTo>
                  <a:pt x="7876" y="11"/>
                </a:lnTo>
                <a:lnTo>
                  <a:pt x="7850" y="12"/>
                </a:lnTo>
                <a:lnTo>
                  <a:pt x="7840" y="12"/>
                </a:lnTo>
                <a:lnTo>
                  <a:pt x="7819" y="13"/>
                </a:lnTo>
                <a:lnTo>
                  <a:pt x="7793" y="15"/>
                </a:lnTo>
                <a:lnTo>
                  <a:pt x="7771" y="16"/>
                </a:lnTo>
                <a:lnTo>
                  <a:pt x="7751" y="16"/>
                </a:lnTo>
                <a:lnTo>
                  <a:pt x="7732" y="16"/>
                </a:lnTo>
                <a:lnTo>
                  <a:pt x="7716" y="17"/>
                </a:lnTo>
                <a:lnTo>
                  <a:pt x="7704" y="17"/>
                </a:lnTo>
                <a:lnTo>
                  <a:pt x="7687" y="17"/>
                </a:lnTo>
                <a:lnTo>
                  <a:pt x="7670" y="17"/>
                </a:lnTo>
                <a:lnTo>
                  <a:pt x="7660" y="18"/>
                </a:lnTo>
                <a:lnTo>
                  <a:pt x="7647" y="18"/>
                </a:lnTo>
                <a:lnTo>
                  <a:pt x="7628" y="19"/>
                </a:lnTo>
                <a:lnTo>
                  <a:pt x="7618" y="19"/>
                </a:lnTo>
                <a:lnTo>
                  <a:pt x="7607" y="20"/>
                </a:lnTo>
                <a:lnTo>
                  <a:pt x="7594" y="20"/>
                </a:lnTo>
                <a:lnTo>
                  <a:pt x="7578" y="21"/>
                </a:lnTo>
                <a:lnTo>
                  <a:pt x="7570" y="21"/>
                </a:lnTo>
                <a:lnTo>
                  <a:pt x="7563" y="22"/>
                </a:lnTo>
                <a:lnTo>
                  <a:pt x="7559" y="22"/>
                </a:lnTo>
                <a:lnTo>
                  <a:pt x="7551" y="22"/>
                </a:lnTo>
                <a:lnTo>
                  <a:pt x="7538" y="22"/>
                </a:lnTo>
                <a:lnTo>
                  <a:pt x="7525" y="22"/>
                </a:lnTo>
                <a:lnTo>
                  <a:pt x="7511" y="23"/>
                </a:lnTo>
                <a:lnTo>
                  <a:pt x="7501" y="23"/>
                </a:lnTo>
                <a:lnTo>
                  <a:pt x="7486" y="23"/>
                </a:lnTo>
                <a:lnTo>
                  <a:pt x="7478" y="24"/>
                </a:lnTo>
                <a:lnTo>
                  <a:pt x="7470" y="24"/>
                </a:lnTo>
                <a:lnTo>
                  <a:pt x="7460" y="24"/>
                </a:lnTo>
                <a:lnTo>
                  <a:pt x="7452" y="25"/>
                </a:lnTo>
                <a:lnTo>
                  <a:pt x="7443" y="25"/>
                </a:lnTo>
                <a:lnTo>
                  <a:pt x="7432" y="25"/>
                </a:lnTo>
                <a:lnTo>
                  <a:pt x="7418" y="26"/>
                </a:lnTo>
                <a:lnTo>
                  <a:pt x="7409" y="28"/>
                </a:lnTo>
                <a:lnTo>
                  <a:pt x="7402" y="28"/>
                </a:lnTo>
                <a:lnTo>
                  <a:pt x="7387" y="29"/>
                </a:lnTo>
                <a:lnTo>
                  <a:pt x="7378" y="29"/>
                </a:lnTo>
                <a:lnTo>
                  <a:pt x="7368" y="29"/>
                </a:lnTo>
                <a:lnTo>
                  <a:pt x="7347" y="30"/>
                </a:lnTo>
                <a:lnTo>
                  <a:pt x="7333" y="30"/>
                </a:lnTo>
                <a:lnTo>
                  <a:pt x="7324" y="31"/>
                </a:lnTo>
                <a:lnTo>
                  <a:pt x="7314" y="31"/>
                </a:lnTo>
                <a:lnTo>
                  <a:pt x="7300" y="31"/>
                </a:lnTo>
                <a:lnTo>
                  <a:pt x="7285" y="31"/>
                </a:lnTo>
                <a:lnTo>
                  <a:pt x="7275" y="31"/>
                </a:lnTo>
                <a:lnTo>
                  <a:pt x="7265" y="31"/>
                </a:lnTo>
                <a:lnTo>
                  <a:pt x="7254" y="31"/>
                </a:lnTo>
                <a:lnTo>
                  <a:pt x="7243" y="32"/>
                </a:lnTo>
                <a:lnTo>
                  <a:pt x="7232" y="32"/>
                </a:lnTo>
                <a:lnTo>
                  <a:pt x="7222" y="32"/>
                </a:lnTo>
                <a:lnTo>
                  <a:pt x="7213" y="33"/>
                </a:lnTo>
                <a:lnTo>
                  <a:pt x="7209" y="33"/>
                </a:lnTo>
                <a:lnTo>
                  <a:pt x="7200" y="33"/>
                </a:lnTo>
                <a:lnTo>
                  <a:pt x="7190" y="33"/>
                </a:lnTo>
                <a:lnTo>
                  <a:pt x="7183" y="34"/>
                </a:lnTo>
                <a:lnTo>
                  <a:pt x="7171" y="34"/>
                </a:lnTo>
                <a:lnTo>
                  <a:pt x="7159" y="35"/>
                </a:lnTo>
                <a:lnTo>
                  <a:pt x="7151" y="35"/>
                </a:lnTo>
                <a:lnTo>
                  <a:pt x="7138" y="35"/>
                </a:lnTo>
                <a:lnTo>
                  <a:pt x="7126" y="36"/>
                </a:lnTo>
                <a:lnTo>
                  <a:pt x="7114" y="36"/>
                </a:lnTo>
                <a:lnTo>
                  <a:pt x="7098" y="37"/>
                </a:lnTo>
                <a:lnTo>
                  <a:pt x="7092" y="37"/>
                </a:lnTo>
                <a:lnTo>
                  <a:pt x="7079" y="37"/>
                </a:lnTo>
                <a:lnTo>
                  <a:pt x="7068" y="38"/>
                </a:lnTo>
                <a:lnTo>
                  <a:pt x="7059" y="38"/>
                </a:lnTo>
                <a:lnTo>
                  <a:pt x="7045" y="38"/>
                </a:lnTo>
                <a:lnTo>
                  <a:pt x="7032" y="39"/>
                </a:lnTo>
                <a:lnTo>
                  <a:pt x="7016" y="41"/>
                </a:lnTo>
                <a:lnTo>
                  <a:pt x="6990" y="42"/>
                </a:lnTo>
                <a:lnTo>
                  <a:pt x="6975" y="42"/>
                </a:lnTo>
                <a:lnTo>
                  <a:pt x="6956" y="43"/>
                </a:lnTo>
                <a:lnTo>
                  <a:pt x="6936" y="44"/>
                </a:lnTo>
                <a:lnTo>
                  <a:pt x="6917" y="45"/>
                </a:lnTo>
                <a:lnTo>
                  <a:pt x="6902" y="46"/>
                </a:lnTo>
                <a:lnTo>
                  <a:pt x="6888" y="46"/>
                </a:lnTo>
                <a:lnTo>
                  <a:pt x="6865" y="47"/>
                </a:lnTo>
                <a:lnTo>
                  <a:pt x="6840" y="48"/>
                </a:lnTo>
                <a:lnTo>
                  <a:pt x="6834" y="48"/>
                </a:lnTo>
                <a:lnTo>
                  <a:pt x="6827" y="48"/>
                </a:lnTo>
                <a:lnTo>
                  <a:pt x="6804" y="49"/>
                </a:lnTo>
                <a:lnTo>
                  <a:pt x="6788" y="50"/>
                </a:lnTo>
                <a:lnTo>
                  <a:pt x="6780" y="50"/>
                </a:lnTo>
                <a:lnTo>
                  <a:pt x="6768" y="50"/>
                </a:lnTo>
                <a:lnTo>
                  <a:pt x="6759" y="50"/>
                </a:lnTo>
                <a:lnTo>
                  <a:pt x="6753" y="50"/>
                </a:lnTo>
                <a:lnTo>
                  <a:pt x="6734" y="51"/>
                </a:lnTo>
                <a:lnTo>
                  <a:pt x="6721" y="52"/>
                </a:lnTo>
                <a:lnTo>
                  <a:pt x="6705" y="52"/>
                </a:lnTo>
                <a:lnTo>
                  <a:pt x="6687" y="54"/>
                </a:lnTo>
                <a:lnTo>
                  <a:pt x="6670" y="55"/>
                </a:lnTo>
                <a:lnTo>
                  <a:pt x="6653" y="55"/>
                </a:lnTo>
                <a:lnTo>
                  <a:pt x="6639" y="56"/>
                </a:lnTo>
                <a:lnTo>
                  <a:pt x="6617" y="56"/>
                </a:lnTo>
                <a:lnTo>
                  <a:pt x="6597" y="57"/>
                </a:lnTo>
                <a:lnTo>
                  <a:pt x="6585" y="58"/>
                </a:lnTo>
                <a:lnTo>
                  <a:pt x="6567" y="58"/>
                </a:lnTo>
                <a:lnTo>
                  <a:pt x="6552" y="59"/>
                </a:lnTo>
                <a:lnTo>
                  <a:pt x="6539" y="60"/>
                </a:lnTo>
                <a:lnTo>
                  <a:pt x="6531" y="60"/>
                </a:lnTo>
                <a:lnTo>
                  <a:pt x="6514" y="61"/>
                </a:lnTo>
                <a:lnTo>
                  <a:pt x="6499" y="61"/>
                </a:lnTo>
                <a:lnTo>
                  <a:pt x="6485" y="61"/>
                </a:lnTo>
                <a:lnTo>
                  <a:pt x="6472" y="61"/>
                </a:lnTo>
                <a:lnTo>
                  <a:pt x="6455" y="62"/>
                </a:lnTo>
                <a:lnTo>
                  <a:pt x="6437" y="63"/>
                </a:lnTo>
                <a:lnTo>
                  <a:pt x="6425" y="63"/>
                </a:lnTo>
                <a:lnTo>
                  <a:pt x="6421" y="64"/>
                </a:lnTo>
                <a:lnTo>
                  <a:pt x="6399" y="65"/>
                </a:lnTo>
                <a:lnTo>
                  <a:pt x="6383" y="67"/>
                </a:lnTo>
                <a:lnTo>
                  <a:pt x="6367" y="67"/>
                </a:lnTo>
                <a:lnTo>
                  <a:pt x="6351" y="67"/>
                </a:lnTo>
                <a:lnTo>
                  <a:pt x="6335" y="68"/>
                </a:lnTo>
                <a:lnTo>
                  <a:pt x="6324" y="68"/>
                </a:lnTo>
                <a:lnTo>
                  <a:pt x="6306" y="69"/>
                </a:lnTo>
                <a:lnTo>
                  <a:pt x="6297" y="70"/>
                </a:lnTo>
                <a:lnTo>
                  <a:pt x="6282" y="71"/>
                </a:lnTo>
                <a:lnTo>
                  <a:pt x="6274" y="72"/>
                </a:lnTo>
                <a:lnTo>
                  <a:pt x="6260" y="72"/>
                </a:lnTo>
                <a:lnTo>
                  <a:pt x="6242" y="73"/>
                </a:lnTo>
                <a:lnTo>
                  <a:pt x="6228" y="74"/>
                </a:lnTo>
                <a:lnTo>
                  <a:pt x="6218" y="74"/>
                </a:lnTo>
                <a:lnTo>
                  <a:pt x="6197" y="75"/>
                </a:lnTo>
                <a:lnTo>
                  <a:pt x="6179" y="75"/>
                </a:lnTo>
                <a:lnTo>
                  <a:pt x="6164" y="76"/>
                </a:lnTo>
                <a:lnTo>
                  <a:pt x="6140" y="77"/>
                </a:lnTo>
                <a:lnTo>
                  <a:pt x="6126" y="77"/>
                </a:lnTo>
                <a:lnTo>
                  <a:pt x="6107" y="79"/>
                </a:lnTo>
                <a:lnTo>
                  <a:pt x="6079" y="79"/>
                </a:lnTo>
                <a:lnTo>
                  <a:pt x="6062" y="79"/>
                </a:lnTo>
                <a:lnTo>
                  <a:pt x="6050" y="79"/>
                </a:lnTo>
                <a:lnTo>
                  <a:pt x="6022" y="80"/>
                </a:lnTo>
                <a:lnTo>
                  <a:pt x="6007" y="80"/>
                </a:lnTo>
                <a:lnTo>
                  <a:pt x="5980" y="80"/>
                </a:lnTo>
                <a:lnTo>
                  <a:pt x="5969" y="80"/>
                </a:lnTo>
                <a:lnTo>
                  <a:pt x="5958" y="80"/>
                </a:lnTo>
                <a:lnTo>
                  <a:pt x="5935" y="81"/>
                </a:lnTo>
                <a:lnTo>
                  <a:pt x="5916" y="81"/>
                </a:lnTo>
                <a:lnTo>
                  <a:pt x="5897" y="82"/>
                </a:lnTo>
                <a:lnTo>
                  <a:pt x="5877" y="82"/>
                </a:lnTo>
                <a:lnTo>
                  <a:pt x="5864" y="83"/>
                </a:lnTo>
                <a:lnTo>
                  <a:pt x="5833" y="83"/>
                </a:lnTo>
                <a:lnTo>
                  <a:pt x="5820" y="83"/>
                </a:lnTo>
                <a:lnTo>
                  <a:pt x="5802" y="83"/>
                </a:lnTo>
                <a:lnTo>
                  <a:pt x="5786" y="83"/>
                </a:lnTo>
                <a:lnTo>
                  <a:pt x="5776" y="83"/>
                </a:lnTo>
                <a:lnTo>
                  <a:pt x="5765" y="83"/>
                </a:lnTo>
                <a:lnTo>
                  <a:pt x="5760" y="83"/>
                </a:lnTo>
                <a:lnTo>
                  <a:pt x="5754" y="83"/>
                </a:lnTo>
                <a:lnTo>
                  <a:pt x="5748" y="83"/>
                </a:lnTo>
                <a:lnTo>
                  <a:pt x="5741" y="84"/>
                </a:lnTo>
                <a:lnTo>
                  <a:pt x="5737" y="84"/>
                </a:lnTo>
                <a:lnTo>
                  <a:pt x="5730" y="83"/>
                </a:lnTo>
                <a:lnTo>
                  <a:pt x="5726" y="84"/>
                </a:lnTo>
                <a:lnTo>
                  <a:pt x="5722" y="84"/>
                </a:lnTo>
                <a:lnTo>
                  <a:pt x="5706" y="84"/>
                </a:lnTo>
                <a:lnTo>
                  <a:pt x="5696" y="84"/>
                </a:lnTo>
                <a:lnTo>
                  <a:pt x="5689" y="85"/>
                </a:lnTo>
                <a:lnTo>
                  <a:pt x="5677" y="85"/>
                </a:lnTo>
                <a:lnTo>
                  <a:pt x="5666" y="85"/>
                </a:lnTo>
                <a:lnTo>
                  <a:pt x="5662" y="85"/>
                </a:lnTo>
                <a:lnTo>
                  <a:pt x="5655" y="84"/>
                </a:lnTo>
                <a:lnTo>
                  <a:pt x="5648" y="84"/>
                </a:lnTo>
                <a:lnTo>
                  <a:pt x="5636" y="83"/>
                </a:lnTo>
                <a:lnTo>
                  <a:pt x="5626" y="83"/>
                </a:lnTo>
                <a:lnTo>
                  <a:pt x="5621" y="83"/>
                </a:lnTo>
                <a:lnTo>
                  <a:pt x="5614" y="82"/>
                </a:lnTo>
                <a:lnTo>
                  <a:pt x="5610" y="82"/>
                </a:lnTo>
                <a:lnTo>
                  <a:pt x="5603" y="82"/>
                </a:lnTo>
                <a:lnTo>
                  <a:pt x="5595" y="81"/>
                </a:lnTo>
                <a:lnTo>
                  <a:pt x="5586" y="81"/>
                </a:lnTo>
                <a:lnTo>
                  <a:pt x="5581" y="81"/>
                </a:lnTo>
                <a:lnTo>
                  <a:pt x="5576" y="81"/>
                </a:lnTo>
                <a:lnTo>
                  <a:pt x="5572" y="80"/>
                </a:lnTo>
                <a:lnTo>
                  <a:pt x="5563" y="80"/>
                </a:lnTo>
                <a:lnTo>
                  <a:pt x="5560" y="80"/>
                </a:lnTo>
                <a:lnTo>
                  <a:pt x="5549" y="80"/>
                </a:lnTo>
                <a:lnTo>
                  <a:pt x="5541" y="80"/>
                </a:lnTo>
                <a:lnTo>
                  <a:pt x="5535" y="80"/>
                </a:lnTo>
                <a:lnTo>
                  <a:pt x="5532" y="81"/>
                </a:lnTo>
                <a:lnTo>
                  <a:pt x="5525" y="80"/>
                </a:lnTo>
                <a:lnTo>
                  <a:pt x="5517" y="79"/>
                </a:lnTo>
                <a:lnTo>
                  <a:pt x="5510" y="79"/>
                </a:lnTo>
                <a:lnTo>
                  <a:pt x="5504" y="77"/>
                </a:lnTo>
                <a:lnTo>
                  <a:pt x="5500" y="77"/>
                </a:lnTo>
                <a:lnTo>
                  <a:pt x="5489" y="76"/>
                </a:lnTo>
                <a:lnTo>
                  <a:pt x="5480" y="75"/>
                </a:lnTo>
                <a:lnTo>
                  <a:pt x="5469" y="74"/>
                </a:lnTo>
                <a:lnTo>
                  <a:pt x="5456" y="73"/>
                </a:lnTo>
                <a:lnTo>
                  <a:pt x="5445" y="72"/>
                </a:lnTo>
                <a:lnTo>
                  <a:pt x="5433" y="70"/>
                </a:lnTo>
                <a:lnTo>
                  <a:pt x="5421" y="69"/>
                </a:lnTo>
                <a:lnTo>
                  <a:pt x="5413" y="68"/>
                </a:lnTo>
                <a:lnTo>
                  <a:pt x="5407" y="68"/>
                </a:lnTo>
                <a:lnTo>
                  <a:pt x="5403" y="67"/>
                </a:lnTo>
                <a:lnTo>
                  <a:pt x="5394" y="67"/>
                </a:lnTo>
                <a:lnTo>
                  <a:pt x="5390" y="67"/>
                </a:lnTo>
                <a:lnTo>
                  <a:pt x="5385" y="67"/>
                </a:lnTo>
                <a:lnTo>
                  <a:pt x="5372" y="65"/>
                </a:lnTo>
                <a:lnTo>
                  <a:pt x="5353" y="65"/>
                </a:lnTo>
                <a:lnTo>
                  <a:pt x="5342" y="65"/>
                </a:lnTo>
                <a:lnTo>
                  <a:pt x="5332" y="65"/>
                </a:lnTo>
                <a:lnTo>
                  <a:pt x="5319" y="64"/>
                </a:lnTo>
                <a:lnTo>
                  <a:pt x="5313" y="64"/>
                </a:lnTo>
                <a:lnTo>
                  <a:pt x="5300" y="64"/>
                </a:lnTo>
                <a:lnTo>
                  <a:pt x="5288" y="65"/>
                </a:lnTo>
                <a:lnTo>
                  <a:pt x="5280" y="65"/>
                </a:lnTo>
                <a:lnTo>
                  <a:pt x="5273" y="65"/>
                </a:lnTo>
                <a:lnTo>
                  <a:pt x="5269" y="65"/>
                </a:lnTo>
                <a:lnTo>
                  <a:pt x="5262" y="67"/>
                </a:lnTo>
                <a:lnTo>
                  <a:pt x="5259" y="67"/>
                </a:lnTo>
                <a:lnTo>
                  <a:pt x="5253" y="67"/>
                </a:lnTo>
                <a:lnTo>
                  <a:pt x="5249" y="67"/>
                </a:lnTo>
                <a:lnTo>
                  <a:pt x="5240" y="67"/>
                </a:lnTo>
                <a:lnTo>
                  <a:pt x="5236" y="67"/>
                </a:lnTo>
                <a:lnTo>
                  <a:pt x="5231" y="67"/>
                </a:lnTo>
                <a:lnTo>
                  <a:pt x="5222" y="67"/>
                </a:lnTo>
                <a:lnTo>
                  <a:pt x="5214" y="68"/>
                </a:lnTo>
                <a:lnTo>
                  <a:pt x="5204" y="68"/>
                </a:lnTo>
                <a:lnTo>
                  <a:pt x="5195" y="68"/>
                </a:lnTo>
                <a:lnTo>
                  <a:pt x="5170" y="70"/>
                </a:lnTo>
                <a:lnTo>
                  <a:pt x="5151" y="70"/>
                </a:lnTo>
                <a:lnTo>
                  <a:pt x="5129" y="72"/>
                </a:lnTo>
                <a:lnTo>
                  <a:pt x="5111" y="72"/>
                </a:lnTo>
                <a:lnTo>
                  <a:pt x="5095" y="73"/>
                </a:lnTo>
                <a:lnTo>
                  <a:pt x="5076" y="73"/>
                </a:lnTo>
                <a:lnTo>
                  <a:pt x="5059" y="74"/>
                </a:lnTo>
                <a:lnTo>
                  <a:pt x="5047" y="74"/>
                </a:lnTo>
                <a:lnTo>
                  <a:pt x="5038" y="74"/>
                </a:lnTo>
                <a:lnTo>
                  <a:pt x="5027" y="75"/>
                </a:lnTo>
                <a:lnTo>
                  <a:pt x="5014" y="75"/>
                </a:lnTo>
                <a:lnTo>
                  <a:pt x="5005" y="75"/>
                </a:lnTo>
                <a:lnTo>
                  <a:pt x="4994" y="75"/>
                </a:lnTo>
                <a:lnTo>
                  <a:pt x="4982" y="75"/>
                </a:lnTo>
                <a:lnTo>
                  <a:pt x="4978" y="75"/>
                </a:lnTo>
                <a:lnTo>
                  <a:pt x="4968" y="75"/>
                </a:lnTo>
                <a:lnTo>
                  <a:pt x="4964" y="75"/>
                </a:lnTo>
                <a:lnTo>
                  <a:pt x="4960" y="75"/>
                </a:lnTo>
                <a:lnTo>
                  <a:pt x="4954" y="75"/>
                </a:lnTo>
                <a:lnTo>
                  <a:pt x="4948" y="74"/>
                </a:lnTo>
                <a:lnTo>
                  <a:pt x="4939" y="74"/>
                </a:lnTo>
                <a:lnTo>
                  <a:pt x="4930" y="74"/>
                </a:lnTo>
                <a:lnTo>
                  <a:pt x="4920" y="74"/>
                </a:lnTo>
                <a:lnTo>
                  <a:pt x="4907" y="74"/>
                </a:lnTo>
                <a:lnTo>
                  <a:pt x="4900" y="74"/>
                </a:lnTo>
                <a:lnTo>
                  <a:pt x="4890" y="73"/>
                </a:lnTo>
                <a:lnTo>
                  <a:pt x="4883" y="73"/>
                </a:lnTo>
                <a:lnTo>
                  <a:pt x="4875" y="73"/>
                </a:lnTo>
                <a:lnTo>
                  <a:pt x="4867" y="73"/>
                </a:lnTo>
                <a:lnTo>
                  <a:pt x="4861" y="73"/>
                </a:lnTo>
                <a:lnTo>
                  <a:pt x="4852" y="73"/>
                </a:lnTo>
                <a:lnTo>
                  <a:pt x="4848" y="73"/>
                </a:lnTo>
                <a:lnTo>
                  <a:pt x="4841" y="73"/>
                </a:lnTo>
                <a:lnTo>
                  <a:pt x="4834" y="73"/>
                </a:lnTo>
                <a:lnTo>
                  <a:pt x="4824" y="72"/>
                </a:lnTo>
                <a:lnTo>
                  <a:pt x="4818" y="72"/>
                </a:lnTo>
                <a:lnTo>
                  <a:pt x="4808" y="72"/>
                </a:lnTo>
                <a:lnTo>
                  <a:pt x="4802" y="72"/>
                </a:lnTo>
                <a:lnTo>
                  <a:pt x="4797" y="72"/>
                </a:lnTo>
                <a:lnTo>
                  <a:pt x="4791" y="73"/>
                </a:lnTo>
                <a:lnTo>
                  <a:pt x="4783" y="73"/>
                </a:lnTo>
                <a:lnTo>
                  <a:pt x="4772" y="73"/>
                </a:lnTo>
                <a:lnTo>
                  <a:pt x="4760" y="74"/>
                </a:lnTo>
                <a:lnTo>
                  <a:pt x="4742" y="75"/>
                </a:lnTo>
                <a:lnTo>
                  <a:pt x="4721" y="76"/>
                </a:lnTo>
                <a:lnTo>
                  <a:pt x="4711" y="77"/>
                </a:lnTo>
                <a:lnTo>
                  <a:pt x="4693" y="79"/>
                </a:lnTo>
                <a:lnTo>
                  <a:pt x="4681" y="79"/>
                </a:lnTo>
                <a:lnTo>
                  <a:pt x="4666" y="79"/>
                </a:lnTo>
                <a:lnTo>
                  <a:pt x="4658" y="80"/>
                </a:lnTo>
                <a:lnTo>
                  <a:pt x="4641" y="80"/>
                </a:lnTo>
                <a:lnTo>
                  <a:pt x="4626" y="80"/>
                </a:lnTo>
                <a:lnTo>
                  <a:pt x="4612" y="80"/>
                </a:lnTo>
                <a:lnTo>
                  <a:pt x="4604" y="80"/>
                </a:lnTo>
                <a:lnTo>
                  <a:pt x="4582" y="79"/>
                </a:lnTo>
                <a:lnTo>
                  <a:pt x="4572" y="79"/>
                </a:lnTo>
                <a:lnTo>
                  <a:pt x="4561" y="79"/>
                </a:lnTo>
                <a:lnTo>
                  <a:pt x="4541" y="79"/>
                </a:lnTo>
                <a:lnTo>
                  <a:pt x="4527" y="79"/>
                </a:lnTo>
                <a:lnTo>
                  <a:pt x="4512" y="79"/>
                </a:lnTo>
                <a:lnTo>
                  <a:pt x="4500" y="79"/>
                </a:lnTo>
                <a:lnTo>
                  <a:pt x="4485" y="79"/>
                </a:lnTo>
                <a:lnTo>
                  <a:pt x="4470" y="79"/>
                </a:lnTo>
                <a:lnTo>
                  <a:pt x="4461" y="79"/>
                </a:lnTo>
                <a:lnTo>
                  <a:pt x="4437" y="79"/>
                </a:lnTo>
                <a:lnTo>
                  <a:pt x="4432" y="79"/>
                </a:lnTo>
                <a:lnTo>
                  <a:pt x="4411" y="79"/>
                </a:lnTo>
                <a:lnTo>
                  <a:pt x="4393" y="79"/>
                </a:lnTo>
                <a:lnTo>
                  <a:pt x="4347" y="77"/>
                </a:lnTo>
                <a:lnTo>
                  <a:pt x="4343" y="77"/>
                </a:lnTo>
                <a:lnTo>
                  <a:pt x="4309" y="77"/>
                </a:lnTo>
                <a:lnTo>
                  <a:pt x="4307" y="77"/>
                </a:lnTo>
                <a:lnTo>
                  <a:pt x="4298" y="77"/>
                </a:lnTo>
                <a:lnTo>
                  <a:pt x="4285" y="77"/>
                </a:lnTo>
                <a:lnTo>
                  <a:pt x="4279" y="77"/>
                </a:lnTo>
                <a:lnTo>
                  <a:pt x="4265" y="77"/>
                </a:lnTo>
                <a:lnTo>
                  <a:pt x="4244" y="75"/>
                </a:lnTo>
                <a:lnTo>
                  <a:pt x="4230" y="75"/>
                </a:lnTo>
                <a:lnTo>
                  <a:pt x="4223" y="74"/>
                </a:lnTo>
                <a:lnTo>
                  <a:pt x="4204" y="74"/>
                </a:lnTo>
                <a:lnTo>
                  <a:pt x="4193" y="73"/>
                </a:lnTo>
                <a:lnTo>
                  <a:pt x="4158" y="73"/>
                </a:lnTo>
                <a:lnTo>
                  <a:pt x="4151" y="73"/>
                </a:lnTo>
                <a:lnTo>
                  <a:pt x="4145" y="73"/>
                </a:lnTo>
                <a:lnTo>
                  <a:pt x="4119" y="73"/>
                </a:lnTo>
                <a:lnTo>
                  <a:pt x="4107" y="73"/>
                </a:lnTo>
                <a:lnTo>
                  <a:pt x="4098" y="73"/>
                </a:lnTo>
                <a:lnTo>
                  <a:pt x="4088" y="73"/>
                </a:lnTo>
                <a:lnTo>
                  <a:pt x="4074" y="72"/>
                </a:lnTo>
                <a:lnTo>
                  <a:pt x="4061" y="72"/>
                </a:lnTo>
                <a:lnTo>
                  <a:pt x="4053" y="72"/>
                </a:lnTo>
                <a:lnTo>
                  <a:pt x="4044" y="73"/>
                </a:lnTo>
                <a:lnTo>
                  <a:pt x="4033" y="73"/>
                </a:lnTo>
                <a:lnTo>
                  <a:pt x="4018" y="73"/>
                </a:lnTo>
                <a:lnTo>
                  <a:pt x="4009" y="73"/>
                </a:lnTo>
                <a:lnTo>
                  <a:pt x="3994" y="72"/>
                </a:lnTo>
                <a:lnTo>
                  <a:pt x="3983" y="72"/>
                </a:lnTo>
                <a:lnTo>
                  <a:pt x="3978" y="72"/>
                </a:lnTo>
                <a:lnTo>
                  <a:pt x="3966" y="72"/>
                </a:lnTo>
                <a:lnTo>
                  <a:pt x="3957" y="73"/>
                </a:lnTo>
                <a:lnTo>
                  <a:pt x="3945" y="72"/>
                </a:lnTo>
                <a:lnTo>
                  <a:pt x="3931" y="72"/>
                </a:lnTo>
                <a:lnTo>
                  <a:pt x="3923" y="73"/>
                </a:lnTo>
                <a:lnTo>
                  <a:pt x="3917" y="73"/>
                </a:lnTo>
                <a:lnTo>
                  <a:pt x="3907" y="74"/>
                </a:lnTo>
                <a:lnTo>
                  <a:pt x="3900" y="75"/>
                </a:lnTo>
                <a:lnTo>
                  <a:pt x="3893" y="75"/>
                </a:lnTo>
                <a:lnTo>
                  <a:pt x="3887" y="75"/>
                </a:lnTo>
                <a:lnTo>
                  <a:pt x="3875" y="77"/>
                </a:lnTo>
                <a:lnTo>
                  <a:pt x="3869" y="77"/>
                </a:lnTo>
                <a:lnTo>
                  <a:pt x="3858" y="79"/>
                </a:lnTo>
                <a:lnTo>
                  <a:pt x="3850" y="79"/>
                </a:lnTo>
                <a:lnTo>
                  <a:pt x="3840" y="79"/>
                </a:lnTo>
                <a:lnTo>
                  <a:pt x="3833" y="79"/>
                </a:lnTo>
                <a:lnTo>
                  <a:pt x="3829" y="79"/>
                </a:lnTo>
                <a:lnTo>
                  <a:pt x="3818" y="80"/>
                </a:lnTo>
                <a:lnTo>
                  <a:pt x="3811" y="79"/>
                </a:lnTo>
                <a:lnTo>
                  <a:pt x="3801" y="77"/>
                </a:lnTo>
                <a:lnTo>
                  <a:pt x="3793" y="77"/>
                </a:lnTo>
                <a:lnTo>
                  <a:pt x="3786" y="77"/>
                </a:lnTo>
                <a:lnTo>
                  <a:pt x="3777" y="79"/>
                </a:lnTo>
                <a:lnTo>
                  <a:pt x="3768" y="79"/>
                </a:lnTo>
                <a:lnTo>
                  <a:pt x="3761" y="79"/>
                </a:lnTo>
                <a:lnTo>
                  <a:pt x="3755" y="79"/>
                </a:lnTo>
                <a:lnTo>
                  <a:pt x="3747" y="79"/>
                </a:lnTo>
                <a:lnTo>
                  <a:pt x="3740" y="79"/>
                </a:lnTo>
                <a:lnTo>
                  <a:pt x="3725" y="80"/>
                </a:lnTo>
                <a:lnTo>
                  <a:pt x="3723" y="81"/>
                </a:lnTo>
                <a:lnTo>
                  <a:pt x="3713" y="81"/>
                </a:lnTo>
                <a:lnTo>
                  <a:pt x="3703" y="82"/>
                </a:lnTo>
                <a:lnTo>
                  <a:pt x="3697" y="82"/>
                </a:lnTo>
                <a:lnTo>
                  <a:pt x="3687" y="82"/>
                </a:lnTo>
                <a:lnTo>
                  <a:pt x="3683" y="83"/>
                </a:lnTo>
                <a:lnTo>
                  <a:pt x="3674" y="83"/>
                </a:lnTo>
                <a:lnTo>
                  <a:pt x="3669" y="83"/>
                </a:lnTo>
                <a:lnTo>
                  <a:pt x="3660" y="83"/>
                </a:lnTo>
                <a:lnTo>
                  <a:pt x="3657" y="83"/>
                </a:lnTo>
                <a:lnTo>
                  <a:pt x="3650" y="83"/>
                </a:lnTo>
                <a:lnTo>
                  <a:pt x="3643" y="83"/>
                </a:lnTo>
                <a:lnTo>
                  <a:pt x="3634" y="83"/>
                </a:lnTo>
                <a:lnTo>
                  <a:pt x="3631" y="83"/>
                </a:lnTo>
                <a:lnTo>
                  <a:pt x="3625" y="83"/>
                </a:lnTo>
                <a:lnTo>
                  <a:pt x="3620" y="83"/>
                </a:lnTo>
                <a:lnTo>
                  <a:pt x="3614" y="83"/>
                </a:lnTo>
                <a:lnTo>
                  <a:pt x="3611" y="83"/>
                </a:lnTo>
                <a:lnTo>
                  <a:pt x="3603" y="83"/>
                </a:lnTo>
                <a:lnTo>
                  <a:pt x="3598" y="83"/>
                </a:lnTo>
                <a:lnTo>
                  <a:pt x="3590" y="83"/>
                </a:lnTo>
                <a:lnTo>
                  <a:pt x="3581" y="83"/>
                </a:lnTo>
                <a:lnTo>
                  <a:pt x="3572" y="83"/>
                </a:lnTo>
                <a:lnTo>
                  <a:pt x="3561" y="83"/>
                </a:lnTo>
                <a:lnTo>
                  <a:pt x="3554" y="83"/>
                </a:lnTo>
                <a:lnTo>
                  <a:pt x="3543" y="84"/>
                </a:lnTo>
                <a:lnTo>
                  <a:pt x="3536" y="84"/>
                </a:lnTo>
                <a:lnTo>
                  <a:pt x="3529" y="85"/>
                </a:lnTo>
                <a:lnTo>
                  <a:pt x="3522" y="86"/>
                </a:lnTo>
                <a:lnTo>
                  <a:pt x="3514" y="86"/>
                </a:lnTo>
                <a:lnTo>
                  <a:pt x="3506" y="86"/>
                </a:lnTo>
                <a:lnTo>
                  <a:pt x="3499" y="86"/>
                </a:lnTo>
                <a:lnTo>
                  <a:pt x="3492" y="87"/>
                </a:lnTo>
                <a:lnTo>
                  <a:pt x="3482" y="87"/>
                </a:lnTo>
                <a:lnTo>
                  <a:pt x="3476" y="88"/>
                </a:lnTo>
                <a:lnTo>
                  <a:pt x="3467" y="92"/>
                </a:lnTo>
                <a:lnTo>
                  <a:pt x="3455" y="92"/>
                </a:lnTo>
                <a:lnTo>
                  <a:pt x="3445" y="92"/>
                </a:lnTo>
                <a:lnTo>
                  <a:pt x="3441" y="92"/>
                </a:lnTo>
                <a:lnTo>
                  <a:pt x="3433" y="92"/>
                </a:lnTo>
                <a:lnTo>
                  <a:pt x="3425" y="92"/>
                </a:lnTo>
                <a:lnTo>
                  <a:pt x="3419" y="92"/>
                </a:lnTo>
                <a:lnTo>
                  <a:pt x="3413" y="92"/>
                </a:lnTo>
                <a:lnTo>
                  <a:pt x="3410" y="92"/>
                </a:lnTo>
                <a:lnTo>
                  <a:pt x="3399" y="92"/>
                </a:lnTo>
                <a:lnTo>
                  <a:pt x="3393" y="92"/>
                </a:lnTo>
                <a:lnTo>
                  <a:pt x="3385" y="92"/>
                </a:lnTo>
                <a:lnTo>
                  <a:pt x="3377" y="92"/>
                </a:lnTo>
                <a:lnTo>
                  <a:pt x="3364" y="92"/>
                </a:lnTo>
                <a:lnTo>
                  <a:pt x="3352" y="92"/>
                </a:lnTo>
                <a:lnTo>
                  <a:pt x="3346" y="92"/>
                </a:lnTo>
                <a:lnTo>
                  <a:pt x="3330" y="93"/>
                </a:lnTo>
                <a:lnTo>
                  <a:pt x="3324" y="94"/>
                </a:lnTo>
                <a:lnTo>
                  <a:pt x="3314" y="94"/>
                </a:lnTo>
                <a:lnTo>
                  <a:pt x="3307" y="94"/>
                </a:lnTo>
                <a:lnTo>
                  <a:pt x="3300" y="94"/>
                </a:lnTo>
                <a:lnTo>
                  <a:pt x="3294" y="95"/>
                </a:lnTo>
                <a:lnTo>
                  <a:pt x="3286" y="96"/>
                </a:lnTo>
                <a:lnTo>
                  <a:pt x="3281" y="97"/>
                </a:lnTo>
                <a:lnTo>
                  <a:pt x="3274" y="97"/>
                </a:lnTo>
                <a:lnTo>
                  <a:pt x="3269" y="97"/>
                </a:lnTo>
                <a:lnTo>
                  <a:pt x="3259" y="98"/>
                </a:lnTo>
                <a:lnTo>
                  <a:pt x="3256" y="98"/>
                </a:lnTo>
                <a:lnTo>
                  <a:pt x="3245" y="98"/>
                </a:lnTo>
                <a:lnTo>
                  <a:pt x="3236" y="98"/>
                </a:lnTo>
                <a:lnTo>
                  <a:pt x="3228" y="98"/>
                </a:lnTo>
                <a:lnTo>
                  <a:pt x="3218" y="97"/>
                </a:lnTo>
                <a:lnTo>
                  <a:pt x="3211" y="97"/>
                </a:lnTo>
                <a:lnTo>
                  <a:pt x="3202" y="96"/>
                </a:lnTo>
                <a:lnTo>
                  <a:pt x="3196" y="96"/>
                </a:lnTo>
                <a:lnTo>
                  <a:pt x="3183" y="95"/>
                </a:lnTo>
                <a:lnTo>
                  <a:pt x="3176" y="94"/>
                </a:lnTo>
                <a:lnTo>
                  <a:pt x="3168" y="94"/>
                </a:lnTo>
                <a:lnTo>
                  <a:pt x="3162" y="93"/>
                </a:lnTo>
                <a:lnTo>
                  <a:pt x="3162" y="93"/>
                </a:lnTo>
                <a:lnTo>
                  <a:pt x="3157" y="93"/>
                </a:lnTo>
                <a:lnTo>
                  <a:pt x="3146" y="93"/>
                </a:lnTo>
                <a:lnTo>
                  <a:pt x="3141" y="93"/>
                </a:lnTo>
                <a:lnTo>
                  <a:pt x="3130" y="93"/>
                </a:lnTo>
                <a:lnTo>
                  <a:pt x="3116" y="94"/>
                </a:lnTo>
                <a:lnTo>
                  <a:pt x="3114" y="94"/>
                </a:lnTo>
                <a:lnTo>
                  <a:pt x="3100" y="93"/>
                </a:lnTo>
                <a:lnTo>
                  <a:pt x="3086" y="93"/>
                </a:lnTo>
                <a:lnTo>
                  <a:pt x="3076" y="92"/>
                </a:lnTo>
                <a:lnTo>
                  <a:pt x="3071" y="92"/>
                </a:lnTo>
                <a:lnTo>
                  <a:pt x="3056" y="93"/>
                </a:lnTo>
                <a:lnTo>
                  <a:pt x="3038" y="94"/>
                </a:lnTo>
                <a:lnTo>
                  <a:pt x="3036" y="94"/>
                </a:lnTo>
                <a:lnTo>
                  <a:pt x="3019" y="93"/>
                </a:lnTo>
                <a:lnTo>
                  <a:pt x="3016" y="93"/>
                </a:lnTo>
                <a:lnTo>
                  <a:pt x="3007" y="93"/>
                </a:lnTo>
                <a:lnTo>
                  <a:pt x="3001" y="93"/>
                </a:lnTo>
                <a:lnTo>
                  <a:pt x="2992" y="92"/>
                </a:lnTo>
                <a:lnTo>
                  <a:pt x="2992" y="92"/>
                </a:lnTo>
                <a:lnTo>
                  <a:pt x="2991" y="92"/>
                </a:lnTo>
                <a:lnTo>
                  <a:pt x="2984" y="92"/>
                </a:lnTo>
                <a:lnTo>
                  <a:pt x="2974" y="92"/>
                </a:lnTo>
                <a:lnTo>
                  <a:pt x="2964" y="92"/>
                </a:lnTo>
                <a:lnTo>
                  <a:pt x="2955" y="92"/>
                </a:lnTo>
                <a:lnTo>
                  <a:pt x="2945" y="90"/>
                </a:lnTo>
                <a:lnTo>
                  <a:pt x="2941" y="90"/>
                </a:lnTo>
                <a:lnTo>
                  <a:pt x="2928" y="89"/>
                </a:lnTo>
                <a:lnTo>
                  <a:pt x="2918" y="89"/>
                </a:lnTo>
                <a:lnTo>
                  <a:pt x="2907" y="89"/>
                </a:lnTo>
                <a:lnTo>
                  <a:pt x="2886" y="90"/>
                </a:lnTo>
                <a:lnTo>
                  <a:pt x="2863" y="92"/>
                </a:lnTo>
                <a:lnTo>
                  <a:pt x="2846" y="92"/>
                </a:lnTo>
                <a:lnTo>
                  <a:pt x="2833" y="93"/>
                </a:lnTo>
                <a:lnTo>
                  <a:pt x="2818" y="93"/>
                </a:lnTo>
                <a:lnTo>
                  <a:pt x="2797" y="93"/>
                </a:lnTo>
                <a:lnTo>
                  <a:pt x="2781" y="93"/>
                </a:lnTo>
                <a:lnTo>
                  <a:pt x="2780" y="93"/>
                </a:lnTo>
                <a:lnTo>
                  <a:pt x="2663" y="98"/>
                </a:lnTo>
                <a:lnTo>
                  <a:pt x="2549" y="102"/>
                </a:lnTo>
                <a:lnTo>
                  <a:pt x="2518" y="103"/>
                </a:lnTo>
                <a:lnTo>
                  <a:pt x="2488" y="106"/>
                </a:lnTo>
                <a:lnTo>
                  <a:pt x="2438" y="107"/>
                </a:lnTo>
                <a:lnTo>
                  <a:pt x="2343" y="108"/>
                </a:lnTo>
                <a:lnTo>
                  <a:pt x="2213" y="109"/>
                </a:lnTo>
                <a:lnTo>
                  <a:pt x="2199" y="109"/>
                </a:lnTo>
                <a:lnTo>
                  <a:pt x="2145" y="110"/>
                </a:lnTo>
                <a:lnTo>
                  <a:pt x="2064" y="111"/>
                </a:lnTo>
                <a:lnTo>
                  <a:pt x="2001" y="111"/>
                </a:lnTo>
                <a:lnTo>
                  <a:pt x="1954" y="111"/>
                </a:lnTo>
                <a:lnTo>
                  <a:pt x="1886" y="112"/>
                </a:lnTo>
                <a:lnTo>
                  <a:pt x="1750" y="113"/>
                </a:lnTo>
                <a:lnTo>
                  <a:pt x="1667" y="114"/>
                </a:lnTo>
                <a:lnTo>
                  <a:pt x="1562" y="115"/>
                </a:lnTo>
                <a:lnTo>
                  <a:pt x="1050" y="121"/>
                </a:lnTo>
                <a:lnTo>
                  <a:pt x="258" y="128"/>
                </a:lnTo>
                <a:lnTo>
                  <a:pt x="0" y="131"/>
                </a:lnTo>
                <a:lnTo>
                  <a:pt x="0" y="115"/>
                </a:lnTo>
                <a:close/>
              </a:path>
            </a:pathLst>
          </a:custGeom>
          <a:solidFill>
            <a:srgbClr val="FFFF99"/>
          </a:solidFill>
          <a:ln w="9525">
            <a:noFill/>
            <a:round/>
            <a:headEnd/>
            <a:tailEnd/>
          </a:ln>
        </p:spPr>
        <p:txBody>
          <a:bodyPr/>
          <a:lstStyle/>
          <a:p>
            <a:endParaRPr lang="en-GB"/>
          </a:p>
        </p:txBody>
      </p:sp>
      <p:sp>
        <p:nvSpPr>
          <p:cNvPr id="47" name="Freeform 2442"/>
          <p:cNvSpPr>
            <a:spLocks/>
          </p:cNvSpPr>
          <p:nvPr>
            <p:custDataLst>
              <p:tags r:id="rId38"/>
            </p:custDataLst>
          </p:nvPr>
        </p:nvSpPr>
        <p:spPr bwMode="auto">
          <a:xfrm>
            <a:off x="400988" y="2308232"/>
            <a:ext cx="8161157" cy="133663"/>
          </a:xfrm>
          <a:custGeom>
            <a:avLst/>
            <a:gdLst/>
            <a:ahLst/>
            <a:cxnLst>
              <a:cxn ang="0">
                <a:pos x="2518" y="103"/>
              </a:cxn>
              <a:cxn ang="0">
                <a:pos x="2964" y="92"/>
              </a:cxn>
              <a:cxn ang="0">
                <a:pos x="3114" y="94"/>
              </a:cxn>
              <a:cxn ang="0">
                <a:pos x="3245" y="98"/>
              </a:cxn>
              <a:cxn ang="0">
                <a:pos x="3385" y="92"/>
              </a:cxn>
              <a:cxn ang="0">
                <a:pos x="3514" y="86"/>
              </a:cxn>
              <a:cxn ang="0">
                <a:pos x="3634" y="83"/>
              </a:cxn>
              <a:cxn ang="0">
                <a:pos x="3761" y="79"/>
              </a:cxn>
              <a:cxn ang="0">
                <a:pos x="3900" y="75"/>
              </a:cxn>
              <a:cxn ang="0">
                <a:pos x="4074" y="72"/>
              </a:cxn>
              <a:cxn ang="0">
                <a:pos x="4307" y="77"/>
              </a:cxn>
              <a:cxn ang="0">
                <a:pos x="4582" y="79"/>
              </a:cxn>
              <a:cxn ang="0">
                <a:pos x="4802" y="72"/>
              </a:cxn>
              <a:cxn ang="0">
                <a:pos x="4939" y="74"/>
              </a:cxn>
              <a:cxn ang="0">
                <a:pos x="5111" y="72"/>
              </a:cxn>
              <a:cxn ang="0">
                <a:pos x="5280" y="65"/>
              </a:cxn>
              <a:cxn ang="0">
                <a:pos x="5445" y="72"/>
              </a:cxn>
              <a:cxn ang="0">
                <a:pos x="5576" y="81"/>
              </a:cxn>
              <a:cxn ang="0">
                <a:pos x="5706" y="84"/>
              </a:cxn>
              <a:cxn ang="0">
                <a:pos x="5897" y="82"/>
              </a:cxn>
              <a:cxn ang="0">
                <a:pos x="6218" y="74"/>
              </a:cxn>
              <a:cxn ang="0">
                <a:pos x="6455" y="62"/>
              </a:cxn>
              <a:cxn ang="0">
                <a:pos x="6721" y="52"/>
              </a:cxn>
              <a:cxn ang="0">
                <a:pos x="6975" y="42"/>
              </a:cxn>
              <a:cxn ang="0">
                <a:pos x="7190" y="33"/>
              </a:cxn>
              <a:cxn ang="0">
                <a:pos x="7378" y="29"/>
              </a:cxn>
              <a:cxn ang="0">
                <a:pos x="7559" y="22"/>
              </a:cxn>
              <a:cxn ang="0">
                <a:pos x="7793" y="15"/>
              </a:cxn>
              <a:cxn ang="0">
                <a:pos x="8121" y="5"/>
              </a:cxn>
              <a:cxn ang="0">
                <a:pos x="8335" y="8"/>
              </a:cxn>
              <a:cxn ang="0">
                <a:pos x="8229" y="5"/>
              </a:cxn>
              <a:cxn ang="0">
                <a:pos x="7973" y="19"/>
              </a:cxn>
              <a:cxn ang="0">
                <a:pos x="7660" y="33"/>
              </a:cxn>
              <a:cxn ang="0">
                <a:pos x="7470" y="37"/>
              </a:cxn>
              <a:cxn ang="0">
                <a:pos x="7275" y="46"/>
              </a:cxn>
              <a:cxn ang="0">
                <a:pos x="7098" y="51"/>
              </a:cxn>
              <a:cxn ang="0">
                <a:pos x="6834" y="63"/>
              </a:cxn>
              <a:cxn ang="0">
                <a:pos x="6585" y="74"/>
              </a:cxn>
              <a:cxn ang="0">
                <a:pos x="6335" y="86"/>
              </a:cxn>
              <a:cxn ang="0">
                <a:pos x="6062" y="100"/>
              </a:cxn>
              <a:cxn ang="0">
                <a:pos x="5765" y="97"/>
              </a:cxn>
              <a:cxn ang="0">
                <a:pos x="5636" y="97"/>
              </a:cxn>
              <a:cxn ang="0">
                <a:pos x="5525" y="94"/>
              </a:cxn>
              <a:cxn ang="0">
                <a:pos x="5385" y="81"/>
              </a:cxn>
              <a:cxn ang="0">
                <a:pos x="5236" y="81"/>
              </a:cxn>
              <a:cxn ang="0">
                <a:pos x="5005" y="93"/>
              </a:cxn>
              <a:cxn ang="0">
                <a:pos x="4867" y="89"/>
              </a:cxn>
              <a:cxn ang="0">
                <a:pos x="4711" y="96"/>
              </a:cxn>
              <a:cxn ang="0">
                <a:pos x="4470" y="95"/>
              </a:cxn>
              <a:cxn ang="0">
                <a:pos x="4204" y="87"/>
              </a:cxn>
              <a:cxn ang="0">
                <a:pos x="3983" y="81"/>
              </a:cxn>
              <a:cxn ang="0">
                <a:pos x="3833" y="85"/>
              </a:cxn>
              <a:cxn ang="0">
                <a:pos x="3697" y="90"/>
              </a:cxn>
              <a:cxn ang="0">
                <a:pos x="3590" y="92"/>
              </a:cxn>
              <a:cxn ang="0">
                <a:pos x="3445" y="93"/>
              </a:cxn>
              <a:cxn ang="0">
                <a:pos x="3307" y="95"/>
              </a:cxn>
              <a:cxn ang="0">
                <a:pos x="3176" y="95"/>
              </a:cxn>
              <a:cxn ang="0">
                <a:pos x="3019" y="94"/>
              </a:cxn>
              <a:cxn ang="0">
                <a:pos x="2863" y="93"/>
              </a:cxn>
              <a:cxn ang="0">
                <a:pos x="2001" y="114"/>
              </a:cxn>
            </a:cxnLst>
            <a:rect l="0" t="0" r="r" b="b"/>
            <a:pathLst>
              <a:path w="8426" h="139">
                <a:moveTo>
                  <a:pt x="0" y="131"/>
                </a:moveTo>
                <a:lnTo>
                  <a:pt x="258" y="128"/>
                </a:lnTo>
                <a:lnTo>
                  <a:pt x="1050" y="121"/>
                </a:lnTo>
                <a:lnTo>
                  <a:pt x="1562" y="115"/>
                </a:lnTo>
                <a:lnTo>
                  <a:pt x="1667" y="114"/>
                </a:lnTo>
                <a:lnTo>
                  <a:pt x="1750" y="113"/>
                </a:lnTo>
                <a:lnTo>
                  <a:pt x="1886" y="112"/>
                </a:lnTo>
                <a:lnTo>
                  <a:pt x="1954" y="111"/>
                </a:lnTo>
                <a:lnTo>
                  <a:pt x="2001" y="111"/>
                </a:lnTo>
                <a:lnTo>
                  <a:pt x="2064" y="111"/>
                </a:lnTo>
                <a:lnTo>
                  <a:pt x="2145" y="110"/>
                </a:lnTo>
                <a:lnTo>
                  <a:pt x="2199" y="109"/>
                </a:lnTo>
                <a:lnTo>
                  <a:pt x="2213" y="109"/>
                </a:lnTo>
                <a:lnTo>
                  <a:pt x="2343" y="108"/>
                </a:lnTo>
                <a:lnTo>
                  <a:pt x="2438" y="107"/>
                </a:lnTo>
                <a:lnTo>
                  <a:pt x="2488" y="106"/>
                </a:lnTo>
                <a:lnTo>
                  <a:pt x="2518" y="103"/>
                </a:lnTo>
                <a:lnTo>
                  <a:pt x="2549" y="102"/>
                </a:lnTo>
                <a:lnTo>
                  <a:pt x="2663" y="98"/>
                </a:lnTo>
                <a:lnTo>
                  <a:pt x="2780" y="93"/>
                </a:lnTo>
                <a:lnTo>
                  <a:pt x="2781" y="93"/>
                </a:lnTo>
                <a:lnTo>
                  <a:pt x="2797" y="93"/>
                </a:lnTo>
                <a:lnTo>
                  <a:pt x="2818" y="93"/>
                </a:lnTo>
                <a:lnTo>
                  <a:pt x="2833" y="93"/>
                </a:lnTo>
                <a:lnTo>
                  <a:pt x="2846" y="92"/>
                </a:lnTo>
                <a:lnTo>
                  <a:pt x="2863" y="92"/>
                </a:lnTo>
                <a:lnTo>
                  <a:pt x="2886" y="90"/>
                </a:lnTo>
                <a:lnTo>
                  <a:pt x="2907" y="89"/>
                </a:lnTo>
                <a:lnTo>
                  <a:pt x="2918" y="89"/>
                </a:lnTo>
                <a:lnTo>
                  <a:pt x="2928" y="89"/>
                </a:lnTo>
                <a:lnTo>
                  <a:pt x="2941" y="90"/>
                </a:lnTo>
                <a:lnTo>
                  <a:pt x="2945" y="90"/>
                </a:lnTo>
                <a:lnTo>
                  <a:pt x="2955" y="92"/>
                </a:lnTo>
                <a:lnTo>
                  <a:pt x="2964" y="92"/>
                </a:lnTo>
                <a:lnTo>
                  <a:pt x="2974" y="92"/>
                </a:lnTo>
                <a:lnTo>
                  <a:pt x="2984" y="92"/>
                </a:lnTo>
                <a:lnTo>
                  <a:pt x="2991" y="92"/>
                </a:lnTo>
                <a:lnTo>
                  <a:pt x="2992" y="92"/>
                </a:lnTo>
                <a:lnTo>
                  <a:pt x="2992" y="92"/>
                </a:lnTo>
                <a:lnTo>
                  <a:pt x="3001" y="93"/>
                </a:lnTo>
                <a:lnTo>
                  <a:pt x="3007" y="93"/>
                </a:lnTo>
                <a:lnTo>
                  <a:pt x="3016" y="93"/>
                </a:lnTo>
                <a:lnTo>
                  <a:pt x="3019" y="93"/>
                </a:lnTo>
                <a:lnTo>
                  <a:pt x="3036" y="94"/>
                </a:lnTo>
                <a:lnTo>
                  <a:pt x="3038" y="94"/>
                </a:lnTo>
                <a:lnTo>
                  <a:pt x="3056" y="93"/>
                </a:lnTo>
                <a:lnTo>
                  <a:pt x="3071" y="92"/>
                </a:lnTo>
                <a:lnTo>
                  <a:pt x="3076" y="92"/>
                </a:lnTo>
                <a:lnTo>
                  <a:pt x="3086" y="93"/>
                </a:lnTo>
                <a:lnTo>
                  <a:pt x="3100" y="93"/>
                </a:lnTo>
                <a:lnTo>
                  <a:pt x="3114" y="94"/>
                </a:lnTo>
                <a:lnTo>
                  <a:pt x="3116" y="94"/>
                </a:lnTo>
                <a:lnTo>
                  <a:pt x="3130" y="93"/>
                </a:lnTo>
                <a:lnTo>
                  <a:pt x="3141" y="93"/>
                </a:lnTo>
                <a:lnTo>
                  <a:pt x="3146" y="93"/>
                </a:lnTo>
                <a:lnTo>
                  <a:pt x="3157" y="93"/>
                </a:lnTo>
                <a:lnTo>
                  <a:pt x="3162" y="93"/>
                </a:lnTo>
                <a:lnTo>
                  <a:pt x="3162" y="93"/>
                </a:lnTo>
                <a:lnTo>
                  <a:pt x="3168" y="94"/>
                </a:lnTo>
                <a:lnTo>
                  <a:pt x="3176" y="94"/>
                </a:lnTo>
                <a:lnTo>
                  <a:pt x="3183" y="95"/>
                </a:lnTo>
                <a:lnTo>
                  <a:pt x="3196" y="96"/>
                </a:lnTo>
                <a:lnTo>
                  <a:pt x="3202" y="96"/>
                </a:lnTo>
                <a:lnTo>
                  <a:pt x="3211" y="97"/>
                </a:lnTo>
                <a:lnTo>
                  <a:pt x="3218" y="97"/>
                </a:lnTo>
                <a:lnTo>
                  <a:pt x="3228" y="98"/>
                </a:lnTo>
                <a:lnTo>
                  <a:pt x="3236" y="98"/>
                </a:lnTo>
                <a:lnTo>
                  <a:pt x="3245" y="98"/>
                </a:lnTo>
                <a:lnTo>
                  <a:pt x="3256" y="98"/>
                </a:lnTo>
                <a:lnTo>
                  <a:pt x="3259" y="98"/>
                </a:lnTo>
                <a:lnTo>
                  <a:pt x="3269" y="97"/>
                </a:lnTo>
                <a:lnTo>
                  <a:pt x="3274" y="97"/>
                </a:lnTo>
                <a:lnTo>
                  <a:pt x="3281" y="97"/>
                </a:lnTo>
                <a:lnTo>
                  <a:pt x="3286" y="96"/>
                </a:lnTo>
                <a:lnTo>
                  <a:pt x="3294" y="95"/>
                </a:lnTo>
                <a:lnTo>
                  <a:pt x="3300" y="94"/>
                </a:lnTo>
                <a:lnTo>
                  <a:pt x="3307" y="94"/>
                </a:lnTo>
                <a:lnTo>
                  <a:pt x="3314" y="94"/>
                </a:lnTo>
                <a:lnTo>
                  <a:pt x="3324" y="94"/>
                </a:lnTo>
                <a:lnTo>
                  <a:pt x="3330" y="93"/>
                </a:lnTo>
                <a:lnTo>
                  <a:pt x="3346" y="92"/>
                </a:lnTo>
                <a:lnTo>
                  <a:pt x="3352" y="92"/>
                </a:lnTo>
                <a:lnTo>
                  <a:pt x="3364" y="92"/>
                </a:lnTo>
                <a:lnTo>
                  <a:pt x="3377" y="92"/>
                </a:lnTo>
                <a:lnTo>
                  <a:pt x="3385" y="92"/>
                </a:lnTo>
                <a:lnTo>
                  <a:pt x="3393" y="92"/>
                </a:lnTo>
                <a:lnTo>
                  <a:pt x="3399" y="92"/>
                </a:lnTo>
                <a:lnTo>
                  <a:pt x="3410" y="92"/>
                </a:lnTo>
                <a:lnTo>
                  <a:pt x="3413" y="92"/>
                </a:lnTo>
                <a:lnTo>
                  <a:pt x="3419" y="92"/>
                </a:lnTo>
                <a:lnTo>
                  <a:pt x="3425" y="92"/>
                </a:lnTo>
                <a:lnTo>
                  <a:pt x="3433" y="92"/>
                </a:lnTo>
                <a:lnTo>
                  <a:pt x="3441" y="92"/>
                </a:lnTo>
                <a:lnTo>
                  <a:pt x="3445" y="92"/>
                </a:lnTo>
                <a:lnTo>
                  <a:pt x="3455" y="92"/>
                </a:lnTo>
                <a:lnTo>
                  <a:pt x="3467" y="92"/>
                </a:lnTo>
                <a:lnTo>
                  <a:pt x="3476" y="88"/>
                </a:lnTo>
                <a:lnTo>
                  <a:pt x="3482" y="87"/>
                </a:lnTo>
                <a:lnTo>
                  <a:pt x="3492" y="87"/>
                </a:lnTo>
                <a:lnTo>
                  <a:pt x="3499" y="86"/>
                </a:lnTo>
                <a:lnTo>
                  <a:pt x="3506" y="86"/>
                </a:lnTo>
                <a:lnTo>
                  <a:pt x="3514" y="86"/>
                </a:lnTo>
                <a:lnTo>
                  <a:pt x="3522" y="86"/>
                </a:lnTo>
                <a:lnTo>
                  <a:pt x="3529" y="85"/>
                </a:lnTo>
                <a:lnTo>
                  <a:pt x="3536" y="84"/>
                </a:lnTo>
                <a:lnTo>
                  <a:pt x="3543" y="84"/>
                </a:lnTo>
                <a:lnTo>
                  <a:pt x="3554" y="83"/>
                </a:lnTo>
                <a:lnTo>
                  <a:pt x="3561" y="83"/>
                </a:lnTo>
                <a:lnTo>
                  <a:pt x="3572" y="83"/>
                </a:lnTo>
                <a:lnTo>
                  <a:pt x="3581" y="83"/>
                </a:lnTo>
                <a:lnTo>
                  <a:pt x="3590" y="83"/>
                </a:lnTo>
                <a:lnTo>
                  <a:pt x="3598" y="83"/>
                </a:lnTo>
                <a:lnTo>
                  <a:pt x="3603" y="83"/>
                </a:lnTo>
                <a:lnTo>
                  <a:pt x="3611" y="83"/>
                </a:lnTo>
                <a:lnTo>
                  <a:pt x="3614" y="83"/>
                </a:lnTo>
                <a:lnTo>
                  <a:pt x="3620" y="83"/>
                </a:lnTo>
                <a:lnTo>
                  <a:pt x="3625" y="83"/>
                </a:lnTo>
                <a:lnTo>
                  <a:pt x="3631" y="83"/>
                </a:lnTo>
                <a:lnTo>
                  <a:pt x="3634" y="83"/>
                </a:lnTo>
                <a:lnTo>
                  <a:pt x="3643" y="83"/>
                </a:lnTo>
                <a:lnTo>
                  <a:pt x="3650" y="83"/>
                </a:lnTo>
                <a:lnTo>
                  <a:pt x="3657" y="83"/>
                </a:lnTo>
                <a:lnTo>
                  <a:pt x="3660" y="83"/>
                </a:lnTo>
                <a:lnTo>
                  <a:pt x="3669" y="83"/>
                </a:lnTo>
                <a:lnTo>
                  <a:pt x="3674" y="83"/>
                </a:lnTo>
                <a:lnTo>
                  <a:pt x="3683" y="83"/>
                </a:lnTo>
                <a:lnTo>
                  <a:pt x="3687" y="82"/>
                </a:lnTo>
                <a:lnTo>
                  <a:pt x="3697" y="82"/>
                </a:lnTo>
                <a:lnTo>
                  <a:pt x="3703" y="82"/>
                </a:lnTo>
                <a:lnTo>
                  <a:pt x="3713" y="81"/>
                </a:lnTo>
                <a:lnTo>
                  <a:pt x="3723" y="81"/>
                </a:lnTo>
                <a:lnTo>
                  <a:pt x="3725" y="80"/>
                </a:lnTo>
                <a:lnTo>
                  <a:pt x="3740" y="79"/>
                </a:lnTo>
                <a:lnTo>
                  <a:pt x="3747" y="79"/>
                </a:lnTo>
                <a:lnTo>
                  <a:pt x="3755" y="79"/>
                </a:lnTo>
                <a:lnTo>
                  <a:pt x="3761" y="79"/>
                </a:lnTo>
                <a:lnTo>
                  <a:pt x="3768" y="79"/>
                </a:lnTo>
                <a:lnTo>
                  <a:pt x="3777" y="79"/>
                </a:lnTo>
                <a:lnTo>
                  <a:pt x="3786" y="77"/>
                </a:lnTo>
                <a:lnTo>
                  <a:pt x="3793" y="77"/>
                </a:lnTo>
                <a:lnTo>
                  <a:pt x="3801" y="77"/>
                </a:lnTo>
                <a:lnTo>
                  <a:pt x="3811" y="79"/>
                </a:lnTo>
                <a:lnTo>
                  <a:pt x="3818" y="80"/>
                </a:lnTo>
                <a:lnTo>
                  <a:pt x="3829" y="79"/>
                </a:lnTo>
                <a:lnTo>
                  <a:pt x="3833" y="79"/>
                </a:lnTo>
                <a:lnTo>
                  <a:pt x="3840" y="79"/>
                </a:lnTo>
                <a:lnTo>
                  <a:pt x="3850" y="79"/>
                </a:lnTo>
                <a:lnTo>
                  <a:pt x="3858" y="79"/>
                </a:lnTo>
                <a:lnTo>
                  <a:pt x="3869" y="77"/>
                </a:lnTo>
                <a:lnTo>
                  <a:pt x="3875" y="77"/>
                </a:lnTo>
                <a:lnTo>
                  <a:pt x="3887" y="75"/>
                </a:lnTo>
                <a:lnTo>
                  <a:pt x="3893" y="75"/>
                </a:lnTo>
                <a:lnTo>
                  <a:pt x="3900" y="75"/>
                </a:lnTo>
                <a:lnTo>
                  <a:pt x="3907" y="74"/>
                </a:lnTo>
                <a:lnTo>
                  <a:pt x="3917" y="73"/>
                </a:lnTo>
                <a:lnTo>
                  <a:pt x="3923" y="73"/>
                </a:lnTo>
                <a:lnTo>
                  <a:pt x="3931" y="72"/>
                </a:lnTo>
                <a:lnTo>
                  <a:pt x="3945" y="72"/>
                </a:lnTo>
                <a:lnTo>
                  <a:pt x="3957" y="73"/>
                </a:lnTo>
                <a:lnTo>
                  <a:pt x="3966" y="72"/>
                </a:lnTo>
                <a:lnTo>
                  <a:pt x="3978" y="72"/>
                </a:lnTo>
                <a:lnTo>
                  <a:pt x="3983" y="72"/>
                </a:lnTo>
                <a:lnTo>
                  <a:pt x="3994" y="72"/>
                </a:lnTo>
                <a:lnTo>
                  <a:pt x="4009" y="73"/>
                </a:lnTo>
                <a:lnTo>
                  <a:pt x="4018" y="73"/>
                </a:lnTo>
                <a:lnTo>
                  <a:pt x="4033" y="73"/>
                </a:lnTo>
                <a:lnTo>
                  <a:pt x="4044" y="73"/>
                </a:lnTo>
                <a:lnTo>
                  <a:pt x="4053" y="72"/>
                </a:lnTo>
                <a:lnTo>
                  <a:pt x="4061" y="72"/>
                </a:lnTo>
                <a:lnTo>
                  <a:pt x="4074" y="72"/>
                </a:lnTo>
                <a:lnTo>
                  <a:pt x="4088" y="73"/>
                </a:lnTo>
                <a:lnTo>
                  <a:pt x="4098" y="73"/>
                </a:lnTo>
                <a:lnTo>
                  <a:pt x="4107" y="73"/>
                </a:lnTo>
                <a:lnTo>
                  <a:pt x="4119" y="73"/>
                </a:lnTo>
                <a:lnTo>
                  <a:pt x="4145" y="73"/>
                </a:lnTo>
                <a:lnTo>
                  <a:pt x="4151" y="73"/>
                </a:lnTo>
                <a:lnTo>
                  <a:pt x="4158" y="73"/>
                </a:lnTo>
                <a:lnTo>
                  <a:pt x="4193" y="73"/>
                </a:lnTo>
                <a:lnTo>
                  <a:pt x="4204" y="74"/>
                </a:lnTo>
                <a:lnTo>
                  <a:pt x="4223" y="74"/>
                </a:lnTo>
                <a:lnTo>
                  <a:pt x="4230" y="75"/>
                </a:lnTo>
                <a:lnTo>
                  <a:pt x="4244" y="75"/>
                </a:lnTo>
                <a:lnTo>
                  <a:pt x="4265" y="77"/>
                </a:lnTo>
                <a:lnTo>
                  <a:pt x="4279" y="77"/>
                </a:lnTo>
                <a:lnTo>
                  <a:pt x="4285" y="77"/>
                </a:lnTo>
                <a:lnTo>
                  <a:pt x="4298" y="77"/>
                </a:lnTo>
                <a:lnTo>
                  <a:pt x="4307" y="77"/>
                </a:lnTo>
                <a:lnTo>
                  <a:pt x="4309" y="77"/>
                </a:lnTo>
                <a:lnTo>
                  <a:pt x="4343" y="77"/>
                </a:lnTo>
                <a:lnTo>
                  <a:pt x="4347" y="77"/>
                </a:lnTo>
                <a:lnTo>
                  <a:pt x="4393" y="79"/>
                </a:lnTo>
                <a:lnTo>
                  <a:pt x="4411" y="79"/>
                </a:lnTo>
                <a:lnTo>
                  <a:pt x="4432" y="79"/>
                </a:lnTo>
                <a:lnTo>
                  <a:pt x="4437" y="79"/>
                </a:lnTo>
                <a:lnTo>
                  <a:pt x="4461" y="79"/>
                </a:lnTo>
                <a:lnTo>
                  <a:pt x="4470" y="79"/>
                </a:lnTo>
                <a:lnTo>
                  <a:pt x="4485" y="79"/>
                </a:lnTo>
                <a:lnTo>
                  <a:pt x="4500" y="79"/>
                </a:lnTo>
                <a:lnTo>
                  <a:pt x="4512" y="79"/>
                </a:lnTo>
                <a:lnTo>
                  <a:pt x="4527" y="79"/>
                </a:lnTo>
                <a:lnTo>
                  <a:pt x="4541" y="79"/>
                </a:lnTo>
                <a:lnTo>
                  <a:pt x="4561" y="79"/>
                </a:lnTo>
                <a:lnTo>
                  <a:pt x="4572" y="79"/>
                </a:lnTo>
                <a:lnTo>
                  <a:pt x="4582" y="79"/>
                </a:lnTo>
                <a:lnTo>
                  <a:pt x="4604" y="80"/>
                </a:lnTo>
                <a:lnTo>
                  <a:pt x="4612" y="80"/>
                </a:lnTo>
                <a:lnTo>
                  <a:pt x="4626" y="80"/>
                </a:lnTo>
                <a:lnTo>
                  <a:pt x="4641" y="80"/>
                </a:lnTo>
                <a:lnTo>
                  <a:pt x="4658" y="80"/>
                </a:lnTo>
                <a:lnTo>
                  <a:pt x="4666" y="79"/>
                </a:lnTo>
                <a:lnTo>
                  <a:pt x="4681" y="79"/>
                </a:lnTo>
                <a:lnTo>
                  <a:pt x="4693" y="79"/>
                </a:lnTo>
                <a:lnTo>
                  <a:pt x="4711" y="77"/>
                </a:lnTo>
                <a:lnTo>
                  <a:pt x="4721" y="76"/>
                </a:lnTo>
                <a:lnTo>
                  <a:pt x="4742" y="75"/>
                </a:lnTo>
                <a:lnTo>
                  <a:pt x="4760" y="74"/>
                </a:lnTo>
                <a:lnTo>
                  <a:pt x="4772" y="73"/>
                </a:lnTo>
                <a:lnTo>
                  <a:pt x="4783" y="73"/>
                </a:lnTo>
                <a:lnTo>
                  <a:pt x="4791" y="73"/>
                </a:lnTo>
                <a:lnTo>
                  <a:pt x="4797" y="72"/>
                </a:lnTo>
                <a:lnTo>
                  <a:pt x="4802" y="72"/>
                </a:lnTo>
                <a:lnTo>
                  <a:pt x="4808" y="72"/>
                </a:lnTo>
                <a:lnTo>
                  <a:pt x="4818" y="72"/>
                </a:lnTo>
                <a:lnTo>
                  <a:pt x="4824" y="72"/>
                </a:lnTo>
                <a:lnTo>
                  <a:pt x="4834" y="73"/>
                </a:lnTo>
                <a:lnTo>
                  <a:pt x="4841" y="73"/>
                </a:lnTo>
                <a:lnTo>
                  <a:pt x="4848" y="73"/>
                </a:lnTo>
                <a:lnTo>
                  <a:pt x="4852" y="73"/>
                </a:lnTo>
                <a:lnTo>
                  <a:pt x="4861" y="73"/>
                </a:lnTo>
                <a:lnTo>
                  <a:pt x="4867" y="73"/>
                </a:lnTo>
                <a:lnTo>
                  <a:pt x="4875" y="73"/>
                </a:lnTo>
                <a:lnTo>
                  <a:pt x="4883" y="73"/>
                </a:lnTo>
                <a:lnTo>
                  <a:pt x="4890" y="73"/>
                </a:lnTo>
                <a:lnTo>
                  <a:pt x="4900" y="74"/>
                </a:lnTo>
                <a:lnTo>
                  <a:pt x="4907" y="74"/>
                </a:lnTo>
                <a:lnTo>
                  <a:pt x="4920" y="74"/>
                </a:lnTo>
                <a:lnTo>
                  <a:pt x="4930" y="74"/>
                </a:lnTo>
                <a:lnTo>
                  <a:pt x="4939" y="74"/>
                </a:lnTo>
                <a:lnTo>
                  <a:pt x="4948" y="74"/>
                </a:lnTo>
                <a:lnTo>
                  <a:pt x="4954" y="75"/>
                </a:lnTo>
                <a:lnTo>
                  <a:pt x="4960" y="75"/>
                </a:lnTo>
                <a:lnTo>
                  <a:pt x="4964" y="75"/>
                </a:lnTo>
                <a:lnTo>
                  <a:pt x="4968" y="75"/>
                </a:lnTo>
                <a:lnTo>
                  <a:pt x="4978" y="75"/>
                </a:lnTo>
                <a:lnTo>
                  <a:pt x="4982" y="75"/>
                </a:lnTo>
                <a:lnTo>
                  <a:pt x="4994" y="75"/>
                </a:lnTo>
                <a:lnTo>
                  <a:pt x="5005" y="75"/>
                </a:lnTo>
                <a:lnTo>
                  <a:pt x="5014" y="75"/>
                </a:lnTo>
                <a:lnTo>
                  <a:pt x="5027" y="75"/>
                </a:lnTo>
                <a:lnTo>
                  <a:pt x="5038" y="74"/>
                </a:lnTo>
                <a:lnTo>
                  <a:pt x="5047" y="74"/>
                </a:lnTo>
                <a:lnTo>
                  <a:pt x="5059" y="74"/>
                </a:lnTo>
                <a:lnTo>
                  <a:pt x="5076" y="73"/>
                </a:lnTo>
                <a:lnTo>
                  <a:pt x="5095" y="73"/>
                </a:lnTo>
                <a:lnTo>
                  <a:pt x="5111" y="72"/>
                </a:lnTo>
                <a:lnTo>
                  <a:pt x="5129" y="72"/>
                </a:lnTo>
                <a:lnTo>
                  <a:pt x="5151" y="70"/>
                </a:lnTo>
                <a:lnTo>
                  <a:pt x="5170" y="70"/>
                </a:lnTo>
                <a:lnTo>
                  <a:pt x="5195" y="68"/>
                </a:lnTo>
                <a:lnTo>
                  <a:pt x="5204" y="68"/>
                </a:lnTo>
                <a:lnTo>
                  <a:pt x="5214" y="68"/>
                </a:lnTo>
                <a:lnTo>
                  <a:pt x="5222" y="67"/>
                </a:lnTo>
                <a:lnTo>
                  <a:pt x="5231" y="67"/>
                </a:lnTo>
                <a:lnTo>
                  <a:pt x="5236" y="67"/>
                </a:lnTo>
                <a:lnTo>
                  <a:pt x="5240" y="67"/>
                </a:lnTo>
                <a:lnTo>
                  <a:pt x="5249" y="67"/>
                </a:lnTo>
                <a:lnTo>
                  <a:pt x="5253" y="67"/>
                </a:lnTo>
                <a:lnTo>
                  <a:pt x="5259" y="67"/>
                </a:lnTo>
                <a:lnTo>
                  <a:pt x="5262" y="67"/>
                </a:lnTo>
                <a:lnTo>
                  <a:pt x="5269" y="65"/>
                </a:lnTo>
                <a:lnTo>
                  <a:pt x="5273" y="65"/>
                </a:lnTo>
                <a:lnTo>
                  <a:pt x="5280" y="65"/>
                </a:lnTo>
                <a:lnTo>
                  <a:pt x="5288" y="65"/>
                </a:lnTo>
                <a:lnTo>
                  <a:pt x="5300" y="64"/>
                </a:lnTo>
                <a:lnTo>
                  <a:pt x="5313" y="64"/>
                </a:lnTo>
                <a:lnTo>
                  <a:pt x="5319" y="64"/>
                </a:lnTo>
                <a:lnTo>
                  <a:pt x="5332" y="65"/>
                </a:lnTo>
                <a:lnTo>
                  <a:pt x="5342" y="65"/>
                </a:lnTo>
                <a:lnTo>
                  <a:pt x="5353" y="65"/>
                </a:lnTo>
                <a:lnTo>
                  <a:pt x="5372" y="65"/>
                </a:lnTo>
                <a:lnTo>
                  <a:pt x="5385" y="67"/>
                </a:lnTo>
                <a:lnTo>
                  <a:pt x="5390" y="67"/>
                </a:lnTo>
                <a:lnTo>
                  <a:pt x="5394" y="67"/>
                </a:lnTo>
                <a:lnTo>
                  <a:pt x="5403" y="67"/>
                </a:lnTo>
                <a:lnTo>
                  <a:pt x="5407" y="68"/>
                </a:lnTo>
                <a:lnTo>
                  <a:pt x="5413" y="68"/>
                </a:lnTo>
                <a:lnTo>
                  <a:pt x="5421" y="69"/>
                </a:lnTo>
                <a:lnTo>
                  <a:pt x="5433" y="70"/>
                </a:lnTo>
                <a:lnTo>
                  <a:pt x="5445" y="72"/>
                </a:lnTo>
                <a:lnTo>
                  <a:pt x="5456" y="73"/>
                </a:lnTo>
                <a:lnTo>
                  <a:pt x="5469" y="74"/>
                </a:lnTo>
                <a:lnTo>
                  <a:pt x="5480" y="75"/>
                </a:lnTo>
                <a:lnTo>
                  <a:pt x="5489" y="76"/>
                </a:lnTo>
                <a:lnTo>
                  <a:pt x="5500" y="77"/>
                </a:lnTo>
                <a:lnTo>
                  <a:pt x="5504" y="77"/>
                </a:lnTo>
                <a:lnTo>
                  <a:pt x="5510" y="79"/>
                </a:lnTo>
                <a:lnTo>
                  <a:pt x="5517" y="79"/>
                </a:lnTo>
                <a:lnTo>
                  <a:pt x="5525" y="80"/>
                </a:lnTo>
                <a:lnTo>
                  <a:pt x="5532" y="81"/>
                </a:lnTo>
                <a:lnTo>
                  <a:pt x="5535" y="80"/>
                </a:lnTo>
                <a:lnTo>
                  <a:pt x="5541" y="80"/>
                </a:lnTo>
                <a:lnTo>
                  <a:pt x="5549" y="80"/>
                </a:lnTo>
                <a:lnTo>
                  <a:pt x="5560" y="80"/>
                </a:lnTo>
                <a:lnTo>
                  <a:pt x="5563" y="80"/>
                </a:lnTo>
                <a:lnTo>
                  <a:pt x="5572" y="80"/>
                </a:lnTo>
                <a:lnTo>
                  <a:pt x="5576" y="81"/>
                </a:lnTo>
                <a:lnTo>
                  <a:pt x="5581" y="81"/>
                </a:lnTo>
                <a:lnTo>
                  <a:pt x="5586" y="81"/>
                </a:lnTo>
                <a:lnTo>
                  <a:pt x="5595" y="81"/>
                </a:lnTo>
                <a:lnTo>
                  <a:pt x="5603" y="82"/>
                </a:lnTo>
                <a:lnTo>
                  <a:pt x="5610" y="82"/>
                </a:lnTo>
                <a:lnTo>
                  <a:pt x="5614" y="82"/>
                </a:lnTo>
                <a:lnTo>
                  <a:pt x="5621" y="83"/>
                </a:lnTo>
                <a:lnTo>
                  <a:pt x="5626" y="83"/>
                </a:lnTo>
                <a:lnTo>
                  <a:pt x="5636" y="83"/>
                </a:lnTo>
                <a:lnTo>
                  <a:pt x="5648" y="84"/>
                </a:lnTo>
                <a:lnTo>
                  <a:pt x="5655" y="84"/>
                </a:lnTo>
                <a:lnTo>
                  <a:pt x="5662" y="85"/>
                </a:lnTo>
                <a:lnTo>
                  <a:pt x="5666" y="85"/>
                </a:lnTo>
                <a:lnTo>
                  <a:pt x="5677" y="85"/>
                </a:lnTo>
                <a:lnTo>
                  <a:pt x="5689" y="85"/>
                </a:lnTo>
                <a:lnTo>
                  <a:pt x="5696" y="84"/>
                </a:lnTo>
                <a:lnTo>
                  <a:pt x="5706" y="84"/>
                </a:lnTo>
                <a:lnTo>
                  <a:pt x="5722" y="84"/>
                </a:lnTo>
                <a:lnTo>
                  <a:pt x="5726" y="84"/>
                </a:lnTo>
                <a:lnTo>
                  <a:pt x="5730" y="83"/>
                </a:lnTo>
                <a:lnTo>
                  <a:pt x="5737" y="84"/>
                </a:lnTo>
                <a:lnTo>
                  <a:pt x="5741" y="84"/>
                </a:lnTo>
                <a:lnTo>
                  <a:pt x="5748" y="83"/>
                </a:lnTo>
                <a:lnTo>
                  <a:pt x="5754" y="83"/>
                </a:lnTo>
                <a:lnTo>
                  <a:pt x="5760" y="83"/>
                </a:lnTo>
                <a:lnTo>
                  <a:pt x="5765" y="83"/>
                </a:lnTo>
                <a:lnTo>
                  <a:pt x="5776" y="83"/>
                </a:lnTo>
                <a:lnTo>
                  <a:pt x="5786" y="83"/>
                </a:lnTo>
                <a:lnTo>
                  <a:pt x="5802" y="83"/>
                </a:lnTo>
                <a:lnTo>
                  <a:pt x="5820" y="83"/>
                </a:lnTo>
                <a:lnTo>
                  <a:pt x="5833" y="83"/>
                </a:lnTo>
                <a:lnTo>
                  <a:pt x="5864" y="83"/>
                </a:lnTo>
                <a:lnTo>
                  <a:pt x="5877" y="82"/>
                </a:lnTo>
                <a:lnTo>
                  <a:pt x="5897" y="82"/>
                </a:lnTo>
                <a:lnTo>
                  <a:pt x="5916" y="81"/>
                </a:lnTo>
                <a:lnTo>
                  <a:pt x="5935" y="81"/>
                </a:lnTo>
                <a:lnTo>
                  <a:pt x="5958" y="80"/>
                </a:lnTo>
                <a:lnTo>
                  <a:pt x="5969" y="80"/>
                </a:lnTo>
                <a:lnTo>
                  <a:pt x="5980" y="80"/>
                </a:lnTo>
                <a:lnTo>
                  <a:pt x="6007" y="80"/>
                </a:lnTo>
                <a:lnTo>
                  <a:pt x="6022" y="80"/>
                </a:lnTo>
                <a:lnTo>
                  <a:pt x="6050" y="79"/>
                </a:lnTo>
                <a:lnTo>
                  <a:pt x="6062" y="79"/>
                </a:lnTo>
                <a:lnTo>
                  <a:pt x="6079" y="79"/>
                </a:lnTo>
                <a:lnTo>
                  <a:pt x="6107" y="79"/>
                </a:lnTo>
                <a:lnTo>
                  <a:pt x="6126" y="77"/>
                </a:lnTo>
                <a:lnTo>
                  <a:pt x="6140" y="77"/>
                </a:lnTo>
                <a:lnTo>
                  <a:pt x="6164" y="76"/>
                </a:lnTo>
                <a:lnTo>
                  <a:pt x="6179" y="75"/>
                </a:lnTo>
                <a:lnTo>
                  <a:pt x="6197" y="75"/>
                </a:lnTo>
                <a:lnTo>
                  <a:pt x="6218" y="74"/>
                </a:lnTo>
                <a:lnTo>
                  <a:pt x="6228" y="74"/>
                </a:lnTo>
                <a:lnTo>
                  <a:pt x="6242" y="73"/>
                </a:lnTo>
                <a:lnTo>
                  <a:pt x="6260" y="72"/>
                </a:lnTo>
                <a:lnTo>
                  <a:pt x="6274" y="72"/>
                </a:lnTo>
                <a:lnTo>
                  <a:pt x="6282" y="71"/>
                </a:lnTo>
                <a:lnTo>
                  <a:pt x="6297" y="70"/>
                </a:lnTo>
                <a:lnTo>
                  <a:pt x="6306" y="69"/>
                </a:lnTo>
                <a:lnTo>
                  <a:pt x="6324" y="68"/>
                </a:lnTo>
                <a:lnTo>
                  <a:pt x="6335" y="68"/>
                </a:lnTo>
                <a:lnTo>
                  <a:pt x="6351" y="67"/>
                </a:lnTo>
                <a:lnTo>
                  <a:pt x="6367" y="67"/>
                </a:lnTo>
                <a:lnTo>
                  <a:pt x="6383" y="67"/>
                </a:lnTo>
                <a:lnTo>
                  <a:pt x="6399" y="65"/>
                </a:lnTo>
                <a:lnTo>
                  <a:pt x="6421" y="64"/>
                </a:lnTo>
                <a:lnTo>
                  <a:pt x="6425" y="63"/>
                </a:lnTo>
                <a:lnTo>
                  <a:pt x="6437" y="63"/>
                </a:lnTo>
                <a:lnTo>
                  <a:pt x="6455" y="62"/>
                </a:lnTo>
                <a:lnTo>
                  <a:pt x="6472" y="61"/>
                </a:lnTo>
                <a:lnTo>
                  <a:pt x="6485" y="61"/>
                </a:lnTo>
                <a:lnTo>
                  <a:pt x="6499" y="61"/>
                </a:lnTo>
                <a:lnTo>
                  <a:pt x="6514" y="61"/>
                </a:lnTo>
                <a:lnTo>
                  <a:pt x="6531" y="60"/>
                </a:lnTo>
                <a:lnTo>
                  <a:pt x="6539" y="60"/>
                </a:lnTo>
                <a:lnTo>
                  <a:pt x="6552" y="59"/>
                </a:lnTo>
                <a:lnTo>
                  <a:pt x="6567" y="58"/>
                </a:lnTo>
                <a:lnTo>
                  <a:pt x="6585" y="58"/>
                </a:lnTo>
                <a:lnTo>
                  <a:pt x="6597" y="57"/>
                </a:lnTo>
                <a:lnTo>
                  <a:pt x="6617" y="56"/>
                </a:lnTo>
                <a:lnTo>
                  <a:pt x="6639" y="56"/>
                </a:lnTo>
                <a:lnTo>
                  <a:pt x="6653" y="55"/>
                </a:lnTo>
                <a:lnTo>
                  <a:pt x="6670" y="55"/>
                </a:lnTo>
                <a:lnTo>
                  <a:pt x="6687" y="54"/>
                </a:lnTo>
                <a:lnTo>
                  <a:pt x="6705" y="52"/>
                </a:lnTo>
                <a:lnTo>
                  <a:pt x="6721" y="52"/>
                </a:lnTo>
                <a:lnTo>
                  <a:pt x="6734" y="51"/>
                </a:lnTo>
                <a:lnTo>
                  <a:pt x="6753" y="50"/>
                </a:lnTo>
                <a:lnTo>
                  <a:pt x="6759" y="50"/>
                </a:lnTo>
                <a:lnTo>
                  <a:pt x="6768" y="50"/>
                </a:lnTo>
                <a:lnTo>
                  <a:pt x="6780" y="50"/>
                </a:lnTo>
                <a:lnTo>
                  <a:pt x="6788" y="50"/>
                </a:lnTo>
                <a:lnTo>
                  <a:pt x="6804" y="49"/>
                </a:lnTo>
                <a:lnTo>
                  <a:pt x="6827" y="48"/>
                </a:lnTo>
                <a:lnTo>
                  <a:pt x="6834" y="48"/>
                </a:lnTo>
                <a:lnTo>
                  <a:pt x="6840" y="48"/>
                </a:lnTo>
                <a:lnTo>
                  <a:pt x="6865" y="47"/>
                </a:lnTo>
                <a:lnTo>
                  <a:pt x="6888" y="46"/>
                </a:lnTo>
                <a:lnTo>
                  <a:pt x="6902" y="46"/>
                </a:lnTo>
                <a:lnTo>
                  <a:pt x="6917" y="45"/>
                </a:lnTo>
                <a:lnTo>
                  <a:pt x="6936" y="44"/>
                </a:lnTo>
                <a:lnTo>
                  <a:pt x="6956" y="43"/>
                </a:lnTo>
                <a:lnTo>
                  <a:pt x="6975" y="42"/>
                </a:lnTo>
                <a:lnTo>
                  <a:pt x="6990" y="42"/>
                </a:lnTo>
                <a:lnTo>
                  <a:pt x="7016" y="41"/>
                </a:lnTo>
                <a:lnTo>
                  <a:pt x="7032" y="39"/>
                </a:lnTo>
                <a:lnTo>
                  <a:pt x="7045" y="38"/>
                </a:lnTo>
                <a:lnTo>
                  <a:pt x="7059" y="38"/>
                </a:lnTo>
                <a:lnTo>
                  <a:pt x="7068" y="38"/>
                </a:lnTo>
                <a:lnTo>
                  <a:pt x="7079" y="37"/>
                </a:lnTo>
                <a:lnTo>
                  <a:pt x="7092" y="37"/>
                </a:lnTo>
                <a:lnTo>
                  <a:pt x="7098" y="37"/>
                </a:lnTo>
                <a:lnTo>
                  <a:pt x="7114" y="36"/>
                </a:lnTo>
                <a:lnTo>
                  <a:pt x="7126" y="36"/>
                </a:lnTo>
                <a:lnTo>
                  <a:pt x="7138" y="35"/>
                </a:lnTo>
                <a:lnTo>
                  <a:pt x="7151" y="35"/>
                </a:lnTo>
                <a:lnTo>
                  <a:pt x="7159" y="35"/>
                </a:lnTo>
                <a:lnTo>
                  <a:pt x="7171" y="34"/>
                </a:lnTo>
                <a:lnTo>
                  <a:pt x="7183" y="34"/>
                </a:lnTo>
                <a:lnTo>
                  <a:pt x="7190" y="33"/>
                </a:lnTo>
                <a:lnTo>
                  <a:pt x="7200" y="33"/>
                </a:lnTo>
                <a:lnTo>
                  <a:pt x="7209" y="33"/>
                </a:lnTo>
                <a:lnTo>
                  <a:pt x="7213" y="33"/>
                </a:lnTo>
                <a:lnTo>
                  <a:pt x="7222" y="32"/>
                </a:lnTo>
                <a:lnTo>
                  <a:pt x="7232" y="32"/>
                </a:lnTo>
                <a:lnTo>
                  <a:pt x="7243" y="32"/>
                </a:lnTo>
                <a:lnTo>
                  <a:pt x="7254" y="31"/>
                </a:lnTo>
                <a:lnTo>
                  <a:pt x="7265" y="31"/>
                </a:lnTo>
                <a:lnTo>
                  <a:pt x="7275" y="31"/>
                </a:lnTo>
                <a:lnTo>
                  <a:pt x="7285" y="31"/>
                </a:lnTo>
                <a:lnTo>
                  <a:pt x="7300" y="31"/>
                </a:lnTo>
                <a:lnTo>
                  <a:pt x="7314" y="31"/>
                </a:lnTo>
                <a:lnTo>
                  <a:pt x="7324" y="31"/>
                </a:lnTo>
                <a:lnTo>
                  <a:pt x="7333" y="30"/>
                </a:lnTo>
                <a:lnTo>
                  <a:pt x="7347" y="30"/>
                </a:lnTo>
                <a:lnTo>
                  <a:pt x="7368" y="29"/>
                </a:lnTo>
                <a:lnTo>
                  <a:pt x="7378" y="29"/>
                </a:lnTo>
                <a:lnTo>
                  <a:pt x="7387" y="29"/>
                </a:lnTo>
                <a:lnTo>
                  <a:pt x="7402" y="28"/>
                </a:lnTo>
                <a:lnTo>
                  <a:pt x="7409" y="28"/>
                </a:lnTo>
                <a:lnTo>
                  <a:pt x="7418" y="26"/>
                </a:lnTo>
                <a:lnTo>
                  <a:pt x="7432" y="25"/>
                </a:lnTo>
                <a:lnTo>
                  <a:pt x="7443" y="25"/>
                </a:lnTo>
                <a:lnTo>
                  <a:pt x="7452" y="25"/>
                </a:lnTo>
                <a:lnTo>
                  <a:pt x="7460" y="24"/>
                </a:lnTo>
                <a:lnTo>
                  <a:pt x="7470" y="24"/>
                </a:lnTo>
                <a:lnTo>
                  <a:pt x="7478" y="24"/>
                </a:lnTo>
                <a:lnTo>
                  <a:pt x="7486" y="23"/>
                </a:lnTo>
                <a:lnTo>
                  <a:pt x="7501" y="23"/>
                </a:lnTo>
                <a:lnTo>
                  <a:pt x="7511" y="23"/>
                </a:lnTo>
                <a:lnTo>
                  <a:pt x="7525" y="22"/>
                </a:lnTo>
                <a:lnTo>
                  <a:pt x="7538" y="22"/>
                </a:lnTo>
                <a:lnTo>
                  <a:pt x="7551" y="22"/>
                </a:lnTo>
                <a:lnTo>
                  <a:pt x="7559" y="22"/>
                </a:lnTo>
                <a:lnTo>
                  <a:pt x="7563" y="22"/>
                </a:lnTo>
                <a:lnTo>
                  <a:pt x="7570" y="21"/>
                </a:lnTo>
                <a:lnTo>
                  <a:pt x="7578" y="21"/>
                </a:lnTo>
                <a:lnTo>
                  <a:pt x="7594" y="20"/>
                </a:lnTo>
                <a:lnTo>
                  <a:pt x="7607" y="20"/>
                </a:lnTo>
                <a:lnTo>
                  <a:pt x="7618" y="19"/>
                </a:lnTo>
                <a:lnTo>
                  <a:pt x="7628" y="19"/>
                </a:lnTo>
                <a:lnTo>
                  <a:pt x="7647" y="18"/>
                </a:lnTo>
                <a:lnTo>
                  <a:pt x="7660" y="18"/>
                </a:lnTo>
                <a:lnTo>
                  <a:pt x="7670" y="17"/>
                </a:lnTo>
                <a:lnTo>
                  <a:pt x="7687" y="17"/>
                </a:lnTo>
                <a:lnTo>
                  <a:pt x="7704" y="17"/>
                </a:lnTo>
                <a:lnTo>
                  <a:pt x="7716" y="17"/>
                </a:lnTo>
                <a:lnTo>
                  <a:pt x="7732" y="16"/>
                </a:lnTo>
                <a:lnTo>
                  <a:pt x="7751" y="16"/>
                </a:lnTo>
                <a:lnTo>
                  <a:pt x="7771" y="16"/>
                </a:lnTo>
                <a:lnTo>
                  <a:pt x="7793" y="15"/>
                </a:lnTo>
                <a:lnTo>
                  <a:pt x="7819" y="13"/>
                </a:lnTo>
                <a:lnTo>
                  <a:pt x="7840" y="12"/>
                </a:lnTo>
                <a:lnTo>
                  <a:pt x="7850" y="12"/>
                </a:lnTo>
                <a:lnTo>
                  <a:pt x="7876" y="11"/>
                </a:lnTo>
                <a:lnTo>
                  <a:pt x="7895" y="10"/>
                </a:lnTo>
                <a:lnTo>
                  <a:pt x="7908" y="10"/>
                </a:lnTo>
                <a:lnTo>
                  <a:pt x="7938" y="9"/>
                </a:lnTo>
                <a:lnTo>
                  <a:pt x="7958" y="8"/>
                </a:lnTo>
                <a:lnTo>
                  <a:pt x="7973" y="8"/>
                </a:lnTo>
                <a:lnTo>
                  <a:pt x="7985" y="7"/>
                </a:lnTo>
                <a:lnTo>
                  <a:pt x="7996" y="7"/>
                </a:lnTo>
                <a:lnTo>
                  <a:pt x="8014" y="6"/>
                </a:lnTo>
                <a:lnTo>
                  <a:pt x="8028" y="6"/>
                </a:lnTo>
                <a:lnTo>
                  <a:pt x="8048" y="6"/>
                </a:lnTo>
                <a:lnTo>
                  <a:pt x="8073" y="5"/>
                </a:lnTo>
                <a:lnTo>
                  <a:pt x="8102" y="5"/>
                </a:lnTo>
                <a:lnTo>
                  <a:pt x="8121" y="5"/>
                </a:lnTo>
                <a:lnTo>
                  <a:pt x="8135" y="5"/>
                </a:lnTo>
                <a:lnTo>
                  <a:pt x="8148" y="5"/>
                </a:lnTo>
                <a:lnTo>
                  <a:pt x="8161" y="5"/>
                </a:lnTo>
                <a:lnTo>
                  <a:pt x="8175" y="5"/>
                </a:lnTo>
                <a:lnTo>
                  <a:pt x="8186" y="5"/>
                </a:lnTo>
                <a:lnTo>
                  <a:pt x="8195" y="5"/>
                </a:lnTo>
                <a:lnTo>
                  <a:pt x="8206" y="5"/>
                </a:lnTo>
                <a:lnTo>
                  <a:pt x="8221" y="5"/>
                </a:lnTo>
                <a:lnTo>
                  <a:pt x="8229" y="5"/>
                </a:lnTo>
                <a:lnTo>
                  <a:pt x="8243" y="5"/>
                </a:lnTo>
                <a:lnTo>
                  <a:pt x="8254" y="5"/>
                </a:lnTo>
                <a:lnTo>
                  <a:pt x="8264" y="5"/>
                </a:lnTo>
                <a:lnTo>
                  <a:pt x="8277" y="6"/>
                </a:lnTo>
                <a:lnTo>
                  <a:pt x="8292" y="6"/>
                </a:lnTo>
                <a:lnTo>
                  <a:pt x="8308" y="7"/>
                </a:lnTo>
                <a:lnTo>
                  <a:pt x="8320" y="7"/>
                </a:lnTo>
                <a:lnTo>
                  <a:pt x="8335" y="8"/>
                </a:lnTo>
                <a:lnTo>
                  <a:pt x="8349" y="8"/>
                </a:lnTo>
                <a:lnTo>
                  <a:pt x="8366" y="6"/>
                </a:lnTo>
                <a:lnTo>
                  <a:pt x="8402" y="3"/>
                </a:lnTo>
                <a:lnTo>
                  <a:pt x="8426" y="0"/>
                </a:lnTo>
                <a:lnTo>
                  <a:pt x="8426" y="0"/>
                </a:lnTo>
                <a:lnTo>
                  <a:pt x="8402" y="3"/>
                </a:lnTo>
                <a:lnTo>
                  <a:pt x="8366" y="6"/>
                </a:lnTo>
                <a:lnTo>
                  <a:pt x="8349" y="8"/>
                </a:lnTo>
                <a:lnTo>
                  <a:pt x="8335" y="8"/>
                </a:lnTo>
                <a:lnTo>
                  <a:pt x="8320" y="7"/>
                </a:lnTo>
                <a:lnTo>
                  <a:pt x="8308" y="7"/>
                </a:lnTo>
                <a:lnTo>
                  <a:pt x="8292" y="6"/>
                </a:lnTo>
                <a:lnTo>
                  <a:pt x="8277" y="6"/>
                </a:lnTo>
                <a:lnTo>
                  <a:pt x="8264" y="5"/>
                </a:lnTo>
                <a:lnTo>
                  <a:pt x="8254" y="5"/>
                </a:lnTo>
                <a:lnTo>
                  <a:pt x="8243" y="5"/>
                </a:lnTo>
                <a:lnTo>
                  <a:pt x="8229" y="5"/>
                </a:lnTo>
                <a:lnTo>
                  <a:pt x="8221" y="5"/>
                </a:lnTo>
                <a:lnTo>
                  <a:pt x="8206" y="5"/>
                </a:lnTo>
                <a:lnTo>
                  <a:pt x="8195" y="5"/>
                </a:lnTo>
                <a:lnTo>
                  <a:pt x="8186" y="5"/>
                </a:lnTo>
                <a:lnTo>
                  <a:pt x="8175" y="5"/>
                </a:lnTo>
                <a:lnTo>
                  <a:pt x="8161" y="5"/>
                </a:lnTo>
                <a:lnTo>
                  <a:pt x="8148" y="5"/>
                </a:lnTo>
                <a:lnTo>
                  <a:pt x="8135" y="6"/>
                </a:lnTo>
                <a:lnTo>
                  <a:pt x="8121" y="7"/>
                </a:lnTo>
                <a:lnTo>
                  <a:pt x="8102" y="9"/>
                </a:lnTo>
                <a:lnTo>
                  <a:pt x="8073" y="12"/>
                </a:lnTo>
                <a:lnTo>
                  <a:pt x="8048" y="15"/>
                </a:lnTo>
                <a:lnTo>
                  <a:pt x="8028" y="16"/>
                </a:lnTo>
                <a:lnTo>
                  <a:pt x="8014" y="17"/>
                </a:lnTo>
                <a:lnTo>
                  <a:pt x="7996" y="18"/>
                </a:lnTo>
                <a:lnTo>
                  <a:pt x="7985" y="19"/>
                </a:lnTo>
                <a:lnTo>
                  <a:pt x="7973" y="19"/>
                </a:lnTo>
                <a:lnTo>
                  <a:pt x="7958" y="20"/>
                </a:lnTo>
                <a:lnTo>
                  <a:pt x="7938" y="21"/>
                </a:lnTo>
                <a:lnTo>
                  <a:pt x="7908" y="23"/>
                </a:lnTo>
                <a:lnTo>
                  <a:pt x="7895" y="24"/>
                </a:lnTo>
                <a:lnTo>
                  <a:pt x="7876" y="25"/>
                </a:lnTo>
                <a:lnTo>
                  <a:pt x="7850" y="28"/>
                </a:lnTo>
                <a:lnTo>
                  <a:pt x="7840" y="28"/>
                </a:lnTo>
                <a:lnTo>
                  <a:pt x="7819" y="30"/>
                </a:lnTo>
                <a:lnTo>
                  <a:pt x="7793" y="30"/>
                </a:lnTo>
                <a:lnTo>
                  <a:pt x="7771" y="30"/>
                </a:lnTo>
                <a:lnTo>
                  <a:pt x="7751" y="31"/>
                </a:lnTo>
                <a:lnTo>
                  <a:pt x="7732" y="31"/>
                </a:lnTo>
                <a:lnTo>
                  <a:pt x="7716" y="31"/>
                </a:lnTo>
                <a:lnTo>
                  <a:pt x="7704" y="32"/>
                </a:lnTo>
                <a:lnTo>
                  <a:pt x="7687" y="32"/>
                </a:lnTo>
                <a:lnTo>
                  <a:pt x="7670" y="33"/>
                </a:lnTo>
                <a:lnTo>
                  <a:pt x="7660" y="33"/>
                </a:lnTo>
                <a:lnTo>
                  <a:pt x="7647" y="33"/>
                </a:lnTo>
                <a:lnTo>
                  <a:pt x="7628" y="33"/>
                </a:lnTo>
                <a:lnTo>
                  <a:pt x="7618" y="33"/>
                </a:lnTo>
                <a:lnTo>
                  <a:pt x="7607" y="34"/>
                </a:lnTo>
                <a:lnTo>
                  <a:pt x="7594" y="34"/>
                </a:lnTo>
                <a:lnTo>
                  <a:pt x="7578" y="34"/>
                </a:lnTo>
                <a:lnTo>
                  <a:pt x="7570" y="34"/>
                </a:lnTo>
                <a:lnTo>
                  <a:pt x="7563" y="34"/>
                </a:lnTo>
                <a:lnTo>
                  <a:pt x="7559" y="35"/>
                </a:lnTo>
                <a:lnTo>
                  <a:pt x="7551" y="35"/>
                </a:lnTo>
                <a:lnTo>
                  <a:pt x="7538" y="35"/>
                </a:lnTo>
                <a:lnTo>
                  <a:pt x="7525" y="35"/>
                </a:lnTo>
                <a:lnTo>
                  <a:pt x="7511" y="36"/>
                </a:lnTo>
                <a:lnTo>
                  <a:pt x="7501" y="36"/>
                </a:lnTo>
                <a:lnTo>
                  <a:pt x="7486" y="36"/>
                </a:lnTo>
                <a:lnTo>
                  <a:pt x="7478" y="36"/>
                </a:lnTo>
                <a:lnTo>
                  <a:pt x="7470" y="37"/>
                </a:lnTo>
                <a:lnTo>
                  <a:pt x="7460" y="38"/>
                </a:lnTo>
                <a:lnTo>
                  <a:pt x="7452" y="38"/>
                </a:lnTo>
                <a:lnTo>
                  <a:pt x="7443" y="39"/>
                </a:lnTo>
                <a:lnTo>
                  <a:pt x="7432" y="41"/>
                </a:lnTo>
                <a:lnTo>
                  <a:pt x="7418" y="42"/>
                </a:lnTo>
                <a:lnTo>
                  <a:pt x="7409" y="43"/>
                </a:lnTo>
                <a:lnTo>
                  <a:pt x="7402" y="43"/>
                </a:lnTo>
                <a:lnTo>
                  <a:pt x="7387" y="44"/>
                </a:lnTo>
                <a:lnTo>
                  <a:pt x="7378" y="44"/>
                </a:lnTo>
                <a:lnTo>
                  <a:pt x="7368" y="44"/>
                </a:lnTo>
                <a:lnTo>
                  <a:pt x="7347" y="45"/>
                </a:lnTo>
                <a:lnTo>
                  <a:pt x="7333" y="45"/>
                </a:lnTo>
                <a:lnTo>
                  <a:pt x="7324" y="45"/>
                </a:lnTo>
                <a:lnTo>
                  <a:pt x="7314" y="46"/>
                </a:lnTo>
                <a:lnTo>
                  <a:pt x="7300" y="46"/>
                </a:lnTo>
                <a:lnTo>
                  <a:pt x="7285" y="46"/>
                </a:lnTo>
                <a:lnTo>
                  <a:pt x="7275" y="46"/>
                </a:lnTo>
                <a:lnTo>
                  <a:pt x="7265" y="46"/>
                </a:lnTo>
                <a:lnTo>
                  <a:pt x="7254" y="46"/>
                </a:lnTo>
                <a:lnTo>
                  <a:pt x="7243" y="46"/>
                </a:lnTo>
                <a:lnTo>
                  <a:pt x="7232" y="46"/>
                </a:lnTo>
                <a:lnTo>
                  <a:pt x="7222" y="46"/>
                </a:lnTo>
                <a:lnTo>
                  <a:pt x="7213" y="46"/>
                </a:lnTo>
                <a:lnTo>
                  <a:pt x="7209" y="46"/>
                </a:lnTo>
                <a:lnTo>
                  <a:pt x="7200" y="47"/>
                </a:lnTo>
                <a:lnTo>
                  <a:pt x="7190" y="47"/>
                </a:lnTo>
                <a:lnTo>
                  <a:pt x="7183" y="47"/>
                </a:lnTo>
                <a:lnTo>
                  <a:pt x="7171" y="48"/>
                </a:lnTo>
                <a:lnTo>
                  <a:pt x="7159" y="49"/>
                </a:lnTo>
                <a:lnTo>
                  <a:pt x="7151" y="49"/>
                </a:lnTo>
                <a:lnTo>
                  <a:pt x="7138" y="49"/>
                </a:lnTo>
                <a:lnTo>
                  <a:pt x="7126" y="50"/>
                </a:lnTo>
                <a:lnTo>
                  <a:pt x="7114" y="50"/>
                </a:lnTo>
                <a:lnTo>
                  <a:pt x="7098" y="51"/>
                </a:lnTo>
                <a:lnTo>
                  <a:pt x="7092" y="51"/>
                </a:lnTo>
                <a:lnTo>
                  <a:pt x="7079" y="52"/>
                </a:lnTo>
                <a:lnTo>
                  <a:pt x="7068" y="52"/>
                </a:lnTo>
                <a:lnTo>
                  <a:pt x="7059" y="54"/>
                </a:lnTo>
                <a:lnTo>
                  <a:pt x="7045" y="54"/>
                </a:lnTo>
                <a:lnTo>
                  <a:pt x="7032" y="55"/>
                </a:lnTo>
                <a:lnTo>
                  <a:pt x="7016" y="55"/>
                </a:lnTo>
                <a:lnTo>
                  <a:pt x="6990" y="56"/>
                </a:lnTo>
                <a:lnTo>
                  <a:pt x="6975" y="57"/>
                </a:lnTo>
                <a:lnTo>
                  <a:pt x="6956" y="58"/>
                </a:lnTo>
                <a:lnTo>
                  <a:pt x="6936" y="59"/>
                </a:lnTo>
                <a:lnTo>
                  <a:pt x="6917" y="59"/>
                </a:lnTo>
                <a:lnTo>
                  <a:pt x="6902" y="60"/>
                </a:lnTo>
                <a:lnTo>
                  <a:pt x="6888" y="61"/>
                </a:lnTo>
                <a:lnTo>
                  <a:pt x="6865" y="62"/>
                </a:lnTo>
                <a:lnTo>
                  <a:pt x="6840" y="63"/>
                </a:lnTo>
                <a:lnTo>
                  <a:pt x="6834" y="63"/>
                </a:lnTo>
                <a:lnTo>
                  <a:pt x="6827" y="63"/>
                </a:lnTo>
                <a:lnTo>
                  <a:pt x="6804" y="64"/>
                </a:lnTo>
                <a:lnTo>
                  <a:pt x="6788" y="65"/>
                </a:lnTo>
                <a:lnTo>
                  <a:pt x="6780" y="65"/>
                </a:lnTo>
                <a:lnTo>
                  <a:pt x="6768" y="67"/>
                </a:lnTo>
                <a:lnTo>
                  <a:pt x="6759" y="67"/>
                </a:lnTo>
                <a:lnTo>
                  <a:pt x="6753" y="67"/>
                </a:lnTo>
                <a:lnTo>
                  <a:pt x="6734" y="68"/>
                </a:lnTo>
                <a:lnTo>
                  <a:pt x="6721" y="68"/>
                </a:lnTo>
                <a:lnTo>
                  <a:pt x="6705" y="69"/>
                </a:lnTo>
                <a:lnTo>
                  <a:pt x="6687" y="70"/>
                </a:lnTo>
                <a:lnTo>
                  <a:pt x="6670" y="71"/>
                </a:lnTo>
                <a:lnTo>
                  <a:pt x="6653" y="72"/>
                </a:lnTo>
                <a:lnTo>
                  <a:pt x="6639" y="72"/>
                </a:lnTo>
                <a:lnTo>
                  <a:pt x="6617" y="73"/>
                </a:lnTo>
                <a:lnTo>
                  <a:pt x="6597" y="74"/>
                </a:lnTo>
                <a:lnTo>
                  <a:pt x="6585" y="74"/>
                </a:lnTo>
                <a:lnTo>
                  <a:pt x="6567" y="75"/>
                </a:lnTo>
                <a:lnTo>
                  <a:pt x="6552" y="76"/>
                </a:lnTo>
                <a:lnTo>
                  <a:pt x="6539" y="76"/>
                </a:lnTo>
                <a:lnTo>
                  <a:pt x="6531" y="77"/>
                </a:lnTo>
                <a:lnTo>
                  <a:pt x="6514" y="77"/>
                </a:lnTo>
                <a:lnTo>
                  <a:pt x="6499" y="79"/>
                </a:lnTo>
                <a:lnTo>
                  <a:pt x="6485" y="79"/>
                </a:lnTo>
                <a:lnTo>
                  <a:pt x="6472" y="80"/>
                </a:lnTo>
                <a:lnTo>
                  <a:pt x="6455" y="81"/>
                </a:lnTo>
                <a:lnTo>
                  <a:pt x="6437" y="81"/>
                </a:lnTo>
                <a:lnTo>
                  <a:pt x="6425" y="82"/>
                </a:lnTo>
                <a:lnTo>
                  <a:pt x="6421" y="82"/>
                </a:lnTo>
                <a:lnTo>
                  <a:pt x="6399" y="83"/>
                </a:lnTo>
                <a:lnTo>
                  <a:pt x="6383" y="84"/>
                </a:lnTo>
                <a:lnTo>
                  <a:pt x="6367" y="84"/>
                </a:lnTo>
                <a:lnTo>
                  <a:pt x="6351" y="85"/>
                </a:lnTo>
                <a:lnTo>
                  <a:pt x="6335" y="86"/>
                </a:lnTo>
                <a:lnTo>
                  <a:pt x="6324" y="86"/>
                </a:lnTo>
                <a:lnTo>
                  <a:pt x="6306" y="87"/>
                </a:lnTo>
                <a:lnTo>
                  <a:pt x="6297" y="88"/>
                </a:lnTo>
                <a:lnTo>
                  <a:pt x="6282" y="89"/>
                </a:lnTo>
                <a:lnTo>
                  <a:pt x="6274" y="89"/>
                </a:lnTo>
                <a:lnTo>
                  <a:pt x="6260" y="90"/>
                </a:lnTo>
                <a:lnTo>
                  <a:pt x="6242" y="92"/>
                </a:lnTo>
                <a:lnTo>
                  <a:pt x="6228" y="93"/>
                </a:lnTo>
                <a:lnTo>
                  <a:pt x="6218" y="94"/>
                </a:lnTo>
                <a:lnTo>
                  <a:pt x="6197" y="95"/>
                </a:lnTo>
                <a:lnTo>
                  <a:pt x="6179" y="96"/>
                </a:lnTo>
                <a:lnTo>
                  <a:pt x="6164" y="97"/>
                </a:lnTo>
                <a:lnTo>
                  <a:pt x="6140" y="97"/>
                </a:lnTo>
                <a:lnTo>
                  <a:pt x="6126" y="98"/>
                </a:lnTo>
                <a:lnTo>
                  <a:pt x="6107" y="98"/>
                </a:lnTo>
                <a:lnTo>
                  <a:pt x="6079" y="100"/>
                </a:lnTo>
                <a:lnTo>
                  <a:pt x="6062" y="100"/>
                </a:lnTo>
                <a:lnTo>
                  <a:pt x="6050" y="100"/>
                </a:lnTo>
                <a:lnTo>
                  <a:pt x="6022" y="100"/>
                </a:lnTo>
                <a:lnTo>
                  <a:pt x="6007" y="100"/>
                </a:lnTo>
                <a:lnTo>
                  <a:pt x="5980" y="100"/>
                </a:lnTo>
                <a:lnTo>
                  <a:pt x="5969" y="100"/>
                </a:lnTo>
                <a:lnTo>
                  <a:pt x="5958" y="100"/>
                </a:lnTo>
                <a:lnTo>
                  <a:pt x="5935" y="100"/>
                </a:lnTo>
                <a:lnTo>
                  <a:pt x="5916" y="100"/>
                </a:lnTo>
                <a:lnTo>
                  <a:pt x="5897" y="100"/>
                </a:lnTo>
                <a:lnTo>
                  <a:pt x="5877" y="100"/>
                </a:lnTo>
                <a:lnTo>
                  <a:pt x="5864" y="100"/>
                </a:lnTo>
                <a:lnTo>
                  <a:pt x="5833" y="100"/>
                </a:lnTo>
                <a:lnTo>
                  <a:pt x="5820" y="100"/>
                </a:lnTo>
                <a:lnTo>
                  <a:pt x="5802" y="98"/>
                </a:lnTo>
                <a:lnTo>
                  <a:pt x="5786" y="98"/>
                </a:lnTo>
                <a:lnTo>
                  <a:pt x="5776" y="97"/>
                </a:lnTo>
                <a:lnTo>
                  <a:pt x="5765" y="97"/>
                </a:lnTo>
                <a:lnTo>
                  <a:pt x="5760" y="96"/>
                </a:lnTo>
                <a:lnTo>
                  <a:pt x="5754" y="96"/>
                </a:lnTo>
                <a:lnTo>
                  <a:pt x="5748" y="96"/>
                </a:lnTo>
                <a:lnTo>
                  <a:pt x="5741" y="96"/>
                </a:lnTo>
                <a:lnTo>
                  <a:pt x="5737" y="96"/>
                </a:lnTo>
                <a:lnTo>
                  <a:pt x="5730" y="97"/>
                </a:lnTo>
                <a:lnTo>
                  <a:pt x="5726" y="97"/>
                </a:lnTo>
                <a:lnTo>
                  <a:pt x="5722" y="97"/>
                </a:lnTo>
                <a:lnTo>
                  <a:pt x="5706" y="98"/>
                </a:lnTo>
                <a:lnTo>
                  <a:pt x="5696" y="98"/>
                </a:lnTo>
                <a:lnTo>
                  <a:pt x="5689" y="99"/>
                </a:lnTo>
                <a:lnTo>
                  <a:pt x="5677" y="100"/>
                </a:lnTo>
                <a:lnTo>
                  <a:pt x="5666" y="99"/>
                </a:lnTo>
                <a:lnTo>
                  <a:pt x="5662" y="99"/>
                </a:lnTo>
                <a:lnTo>
                  <a:pt x="5655" y="98"/>
                </a:lnTo>
                <a:lnTo>
                  <a:pt x="5648" y="98"/>
                </a:lnTo>
                <a:lnTo>
                  <a:pt x="5636" y="97"/>
                </a:lnTo>
                <a:lnTo>
                  <a:pt x="5626" y="97"/>
                </a:lnTo>
                <a:lnTo>
                  <a:pt x="5621" y="97"/>
                </a:lnTo>
                <a:lnTo>
                  <a:pt x="5614" y="96"/>
                </a:lnTo>
                <a:lnTo>
                  <a:pt x="5610" y="96"/>
                </a:lnTo>
                <a:lnTo>
                  <a:pt x="5603" y="96"/>
                </a:lnTo>
                <a:lnTo>
                  <a:pt x="5595" y="95"/>
                </a:lnTo>
                <a:lnTo>
                  <a:pt x="5586" y="95"/>
                </a:lnTo>
                <a:lnTo>
                  <a:pt x="5581" y="95"/>
                </a:lnTo>
                <a:lnTo>
                  <a:pt x="5576" y="94"/>
                </a:lnTo>
                <a:lnTo>
                  <a:pt x="5572" y="94"/>
                </a:lnTo>
                <a:lnTo>
                  <a:pt x="5563" y="93"/>
                </a:lnTo>
                <a:lnTo>
                  <a:pt x="5560" y="93"/>
                </a:lnTo>
                <a:lnTo>
                  <a:pt x="5549" y="93"/>
                </a:lnTo>
                <a:lnTo>
                  <a:pt x="5541" y="94"/>
                </a:lnTo>
                <a:lnTo>
                  <a:pt x="5535" y="94"/>
                </a:lnTo>
                <a:lnTo>
                  <a:pt x="5532" y="94"/>
                </a:lnTo>
                <a:lnTo>
                  <a:pt x="5525" y="94"/>
                </a:lnTo>
                <a:lnTo>
                  <a:pt x="5517" y="93"/>
                </a:lnTo>
                <a:lnTo>
                  <a:pt x="5510" y="93"/>
                </a:lnTo>
                <a:lnTo>
                  <a:pt x="5504" y="93"/>
                </a:lnTo>
                <a:lnTo>
                  <a:pt x="5500" y="93"/>
                </a:lnTo>
                <a:lnTo>
                  <a:pt x="5489" y="92"/>
                </a:lnTo>
                <a:lnTo>
                  <a:pt x="5480" y="92"/>
                </a:lnTo>
                <a:lnTo>
                  <a:pt x="5469" y="89"/>
                </a:lnTo>
                <a:lnTo>
                  <a:pt x="5456" y="88"/>
                </a:lnTo>
                <a:lnTo>
                  <a:pt x="5445" y="87"/>
                </a:lnTo>
                <a:lnTo>
                  <a:pt x="5433" y="86"/>
                </a:lnTo>
                <a:lnTo>
                  <a:pt x="5421" y="84"/>
                </a:lnTo>
                <a:lnTo>
                  <a:pt x="5413" y="84"/>
                </a:lnTo>
                <a:lnTo>
                  <a:pt x="5407" y="83"/>
                </a:lnTo>
                <a:lnTo>
                  <a:pt x="5403" y="83"/>
                </a:lnTo>
                <a:lnTo>
                  <a:pt x="5394" y="82"/>
                </a:lnTo>
                <a:lnTo>
                  <a:pt x="5390" y="81"/>
                </a:lnTo>
                <a:lnTo>
                  <a:pt x="5385" y="81"/>
                </a:lnTo>
                <a:lnTo>
                  <a:pt x="5372" y="81"/>
                </a:lnTo>
                <a:lnTo>
                  <a:pt x="5353" y="80"/>
                </a:lnTo>
                <a:lnTo>
                  <a:pt x="5342" y="79"/>
                </a:lnTo>
                <a:lnTo>
                  <a:pt x="5332" y="79"/>
                </a:lnTo>
                <a:lnTo>
                  <a:pt x="5319" y="79"/>
                </a:lnTo>
                <a:lnTo>
                  <a:pt x="5313" y="79"/>
                </a:lnTo>
                <a:lnTo>
                  <a:pt x="5300" y="79"/>
                </a:lnTo>
                <a:lnTo>
                  <a:pt x="5288" y="79"/>
                </a:lnTo>
                <a:lnTo>
                  <a:pt x="5280" y="80"/>
                </a:lnTo>
                <a:lnTo>
                  <a:pt x="5273" y="80"/>
                </a:lnTo>
                <a:lnTo>
                  <a:pt x="5269" y="80"/>
                </a:lnTo>
                <a:lnTo>
                  <a:pt x="5262" y="80"/>
                </a:lnTo>
                <a:lnTo>
                  <a:pt x="5259" y="80"/>
                </a:lnTo>
                <a:lnTo>
                  <a:pt x="5253" y="80"/>
                </a:lnTo>
                <a:lnTo>
                  <a:pt x="5249" y="80"/>
                </a:lnTo>
                <a:lnTo>
                  <a:pt x="5240" y="81"/>
                </a:lnTo>
                <a:lnTo>
                  <a:pt x="5236" y="81"/>
                </a:lnTo>
                <a:lnTo>
                  <a:pt x="5231" y="81"/>
                </a:lnTo>
                <a:lnTo>
                  <a:pt x="5222" y="82"/>
                </a:lnTo>
                <a:lnTo>
                  <a:pt x="5214" y="82"/>
                </a:lnTo>
                <a:lnTo>
                  <a:pt x="5204" y="83"/>
                </a:lnTo>
                <a:lnTo>
                  <a:pt x="5195" y="83"/>
                </a:lnTo>
                <a:lnTo>
                  <a:pt x="5170" y="84"/>
                </a:lnTo>
                <a:lnTo>
                  <a:pt x="5151" y="85"/>
                </a:lnTo>
                <a:lnTo>
                  <a:pt x="5129" y="86"/>
                </a:lnTo>
                <a:lnTo>
                  <a:pt x="5111" y="87"/>
                </a:lnTo>
                <a:lnTo>
                  <a:pt x="5095" y="88"/>
                </a:lnTo>
                <a:lnTo>
                  <a:pt x="5076" y="89"/>
                </a:lnTo>
                <a:lnTo>
                  <a:pt x="5059" y="89"/>
                </a:lnTo>
                <a:lnTo>
                  <a:pt x="5047" y="90"/>
                </a:lnTo>
                <a:lnTo>
                  <a:pt x="5038" y="92"/>
                </a:lnTo>
                <a:lnTo>
                  <a:pt x="5027" y="92"/>
                </a:lnTo>
                <a:lnTo>
                  <a:pt x="5014" y="93"/>
                </a:lnTo>
                <a:lnTo>
                  <a:pt x="5005" y="93"/>
                </a:lnTo>
                <a:lnTo>
                  <a:pt x="4994" y="93"/>
                </a:lnTo>
                <a:lnTo>
                  <a:pt x="4982" y="93"/>
                </a:lnTo>
                <a:lnTo>
                  <a:pt x="4978" y="93"/>
                </a:lnTo>
                <a:lnTo>
                  <a:pt x="4968" y="93"/>
                </a:lnTo>
                <a:lnTo>
                  <a:pt x="4964" y="93"/>
                </a:lnTo>
                <a:lnTo>
                  <a:pt x="4960" y="93"/>
                </a:lnTo>
                <a:lnTo>
                  <a:pt x="4954" y="93"/>
                </a:lnTo>
                <a:lnTo>
                  <a:pt x="4948" y="93"/>
                </a:lnTo>
                <a:lnTo>
                  <a:pt x="4939" y="93"/>
                </a:lnTo>
                <a:lnTo>
                  <a:pt x="4930" y="93"/>
                </a:lnTo>
                <a:lnTo>
                  <a:pt x="4920" y="92"/>
                </a:lnTo>
                <a:lnTo>
                  <a:pt x="4907" y="92"/>
                </a:lnTo>
                <a:lnTo>
                  <a:pt x="4900" y="92"/>
                </a:lnTo>
                <a:lnTo>
                  <a:pt x="4890" y="90"/>
                </a:lnTo>
                <a:lnTo>
                  <a:pt x="4883" y="90"/>
                </a:lnTo>
                <a:lnTo>
                  <a:pt x="4875" y="89"/>
                </a:lnTo>
                <a:lnTo>
                  <a:pt x="4867" y="89"/>
                </a:lnTo>
                <a:lnTo>
                  <a:pt x="4861" y="89"/>
                </a:lnTo>
                <a:lnTo>
                  <a:pt x="4852" y="89"/>
                </a:lnTo>
                <a:lnTo>
                  <a:pt x="4848" y="89"/>
                </a:lnTo>
                <a:lnTo>
                  <a:pt x="4841" y="88"/>
                </a:lnTo>
                <a:lnTo>
                  <a:pt x="4834" y="88"/>
                </a:lnTo>
                <a:lnTo>
                  <a:pt x="4824" y="88"/>
                </a:lnTo>
                <a:lnTo>
                  <a:pt x="4818" y="88"/>
                </a:lnTo>
                <a:lnTo>
                  <a:pt x="4808" y="88"/>
                </a:lnTo>
                <a:lnTo>
                  <a:pt x="4802" y="87"/>
                </a:lnTo>
                <a:lnTo>
                  <a:pt x="4797" y="87"/>
                </a:lnTo>
                <a:lnTo>
                  <a:pt x="4791" y="88"/>
                </a:lnTo>
                <a:lnTo>
                  <a:pt x="4783" y="89"/>
                </a:lnTo>
                <a:lnTo>
                  <a:pt x="4772" y="90"/>
                </a:lnTo>
                <a:lnTo>
                  <a:pt x="4760" y="92"/>
                </a:lnTo>
                <a:lnTo>
                  <a:pt x="4742" y="93"/>
                </a:lnTo>
                <a:lnTo>
                  <a:pt x="4721" y="95"/>
                </a:lnTo>
                <a:lnTo>
                  <a:pt x="4711" y="96"/>
                </a:lnTo>
                <a:lnTo>
                  <a:pt x="4693" y="98"/>
                </a:lnTo>
                <a:lnTo>
                  <a:pt x="4681" y="98"/>
                </a:lnTo>
                <a:lnTo>
                  <a:pt x="4666" y="100"/>
                </a:lnTo>
                <a:lnTo>
                  <a:pt x="4658" y="100"/>
                </a:lnTo>
                <a:lnTo>
                  <a:pt x="4641" y="99"/>
                </a:lnTo>
                <a:lnTo>
                  <a:pt x="4626" y="99"/>
                </a:lnTo>
                <a:lnTo>
                  <a:pt x="4612" y="98"/>
                </a:lnTo>
                <a:lnTo>
                  <a:pt x="4604" y="98"/>
                </a:lnTo>
                <a:lnTo>
                  <a:pt x="4582" y="98"/>
                </a:lnTo>
                <a:lnTo>
                  <a:pt x="4572" y="98"/>
                </a:lnTo>
                <a:lnTo>
                  <a:pt x="4561" y="97"/>
                </a:lnTo>
                <a:lnTo>
                  <a:pt x="4541" y="97"/>
                </a:lnTo>
                <a:lnTo>
                  <a:pt x="4527" y="97"/>
                </a:lnTo>
                <a:lnTo>
                  <a:pt x="4512" y="96"/>
                </a:lnTo>
                <a:lnTo>
                  <a:pt x="4500" y="96"/>
                </a:lnTo>
                <a:lnTo>
                  <a:pt x="4485" y="95"/>
                </a:lnTo>
                <a:lnTo>
                  <a:pt x="4470" y="95"/>
                </a:lnTo>
                <a:lnTo>
                  <a:pt x="4461" y="95"/>
                </a:lnTo>
                <a:lnTo>
                  <a:pt x="4437" y="94"/>
                </a:lnTo>
                <a:lnTo>
                  <a:pt x="4432" y="94"/>
                </a:lnTo>
                <a:lnTo>
                  <a:pt x="4411" y="94"/>
                </a:lnTo>
                <a:lnTo>
                  <a:pt x="4393" y="94"/>
                </a:lnTo>
                <a:lnTo>
                  <a:pt x="4347" y="93"/>
                </a:lnTo>
                <a:lnTo>
                  <a:pt x="4343" y="93"/>
                </a:lnTo>
                <a:lnTo>
                  <a:pt x="4309" y="92"/>
                </a:lnTo>
                <a:lnTo>
                  <a:pt x="4307" y="92"/>
                </a:lnTo>
                <a:lnTo>
                  <a:pt x="4298" y="92"/>
                </a:lnTo>
                <a:lnTo>
                  <a:pt x="4285" y="90"/>
                </a:lnTo>
                <a:lnTo>
                  <a:pt x="4279" y="90"/>
                </a:lnTo>
                <a:lnTo>
                  <a:pt x="4265" y="89"/>
                </a:lnTo>
                <a:lnTo>
                  <a:pt x="4244" y="88"/>
                </a:lnTo>
                <a:lnTo>
                  <a:pt x="4230" y="88"/>
                </a:lnTo>
                <a:lnTo>
                  <a:pt x="4223" y="87"/>
                </a:lnTo>
                <a:lnTo>
                  <a:pt x="4204" y="87"/>
                </a:lnTo>
                <a:lnTo>
                  <a:pt x="4193" y="86"/>
                </a:lnTo>
                <a:lnTo>
                  <a:pt x="4158" y="84"/>
                </a:lnTo>
                <a:lnTo>
                  <a:pt x="4151" y="83"/>
                </a:lnTo>
                <a:lnTo>
                  <a:pt x="4145" y="83"/>
                </a:lnTo>
                <a:lnTo>
                  <a:pt x="4119" y="83"/>
                </a:lnTo>
                <a:lnTo>
                  <a:pt x="4107" y="83"/>
                </a:lnTo>
                <a:lnTo>
                  <a:pt x="4098" y="83"/>
                </a:lnTo>
                <a:lnTo>
                  <a:pt x="4088" y="82"/>
                </a:lnTo>
                <a:lnTo>
                  <a:pt x="4074" y="82"/>
                </a:lnTo>
                <a:lnTo>
                  <a:pt x="4061" y="82"/>
                </a:lnTo>
                <a:lnTo>
                  <a:pt x="4053" y="82"/>
                </a:lnTo>
                <a:lnTo>
                  <a:pt x="4044" y="81"/>
                </a:lnTo>
                <a:lnTo>
                  <a:pt x="4033" y="81"/>
                </a:lnTo>
                <a:lnTo>
                  <a:pt x="4018" y="81"/>
                </a:lnTo>
                <a:lnTo>
                  <a:pt x="4009" y="81"/>
                </a:lnTo>
                <a:lnTo>
                  <a:pt x="3994" y="81"/>
                </a:lnTo>
                <a:lnTo>
                  <a:pt x="3983" y="81"/>
                </a:lnTo>
                <a:lnTo>
                  <a:pt x="3978" y="80"/>
                </a:lnTo>
                <a:lnTo>
                  <a:pt x="3966" y="80"/>
                </a:lnTo>
                <a:lnTo>
                  <a:pt x="3957" y="80"/>
                </a:lnTo>
                <a:lnTo>
                  <a:pt x="3945" y="80"/>
                </a:lnTo>
                <a:lnTo>
                  <a:pt x="3931" y="79"/>
                </a:lnTo>
                <a:lnTo>
                  <a:pt x="3923" y="80"/>
                </a:lnTo>
                <a:lnTo>
                  <a:pt x="3917" y="80"/>
                </a:lnTo>
                <a:lnTo>
                  <a:pt x="3907" y="81"/>
                </a:lnTo>
                <a:lnTo>
                  <a:pt x="3900" y="81"/>
                </a:lnTo>
                <a:lnTo>
                  <a:pt x="3893" y="82"/>
                </a:lnTo>
                <a:lnTo>
                  <a:pt x="3887" y="82"/>
                </a:lnTo>
                <a:lnTo>
                  <a:pt x="3875" y="83"/>
                </a:lnTo>
                <a:lnTo>
                  <a:pt x="3869" y="83"/>
                </a:lnTo>
                <a:lnTo>
                  <a:pt x="3858" y="84"/>
                </a:lnTo>
                <a:lnTo>
                  <a:pt x="3850" y="84"/>
                </a:lnTo>
                <a:lnTo>
                  <a:pt x="3840" y="85"/>
                </a:lnTo>
                <a:lnTo>
                  <a:pt x="3833" y="85"/>
                </a:lnTo>
                <a:lnTo>
                  <a:pt x="3829" y="85"/>
                </a:lnTo>
                <a:lnTo>
                  <a:pt x="3818" y="86"/>
                </a:lnTo>
                <a:lnTo>
                  <a:pt x="3811" y="86"/>
                </a:lnTo>
                <a:lnTo>
                  <a:pt x="3801" y="86"/>
                </a:lnTo>
                <a:lnTo>
                  <a:pt x="3793" y="86"/>
                </a:lnTo>
                <a:lnTo>
                  <a:pt x="3786" y="87"/>
                </a:lnTo>
                <a:lnTo>
                  <a:pt x="3777" y="87"/>
                </a:lnTo>
                <a:lnTo>
                  <a:pt x="3768" y="87"/>
                </a:lnTo>
                <a:lnTo>
                  <a:pt x="3761" y="88"/>
                </a:lnTo>
                <a:lnTo>
                  <a:pt x="3755" y="88"/>
                </a:lnTo>
                <a:lnTo>
                  <a:pt x="3747" y="89"/>
                </a:lnTo>
                <a:lnTo>
                  <a:pt x="3740" y="89"/>
                </a:lnTo>
                <a:lnTo>
                  <a:pt x="3725" y="89"/>
                </a:lnTo>
                <a:lnTo>
                  <a:pt x="3723" y="89"/>
                </a:lnTo>
                <a:lnTo>
                  <a:pt x="3713" y="89"/>
                </a:lnTo>
                <a:lnTo>
                  <a:pt x="3703" y="90"/>
                </a:lnTo>
                <a:lnTo>
                  <a:pt x="3697" y="90"/>
                </a:lnTo>
                <a:lnTo>
                  <a:pt x="3687" y="90"/>
                </a:lnTo>
                <a:lnTo>
                  <a:pt x="3683" y="90"/>
                </a:lnTo>
                <a:lnTo>
                  <a:pt x="3674" y="90"/>
                </a:lnTo>
                <a:lnTo>
                  <a:pt x="3669" y="90"/>
                </a:lnTo>
                <a:lnTo>
                  <a:pt x="3660" y="92"/>
                </a:lnTo>
                <a:lnTo>
                  <a:pt x="3657" y="92"/>
                </a:lnTo>
                <a:lnTo>
                  <a:pt x="3650" y="92"/>
                </a:lnTo>
                <a:lnTo>
                  <a:pt x="3643" y="92"/>
                </a:lnTo>
                <a:lnTo>
                  <a:pt x="3634" y="92"/>
                </a:lnTo>
                <a:lnTo>
                  <a:pt x="3631" y="92"/>
                </a:lnTo>
                <a:lnTo>
                  <a:pt x="3625" y="92"/>
                </a:lnTo>
                <a:lnTo>
                  <a:pt x="3620" y="92"/>
                </a:lnTo>
                <a:lnTo>
                  <a:pt x="3614" y="92"/>
                </a:lnTo>
                <a:lnTo>
                  <a:pt x="3611" y="92"/>
                </a:lnTo>
                <a:lnTo>
                  <a:pt x="3603" y="92"/>
                </a:lnTo>
                <a:lnTo>
                  <a:pt x="3598" y="92"/>
                </a:lnTo>
                <a:lnTo>
                  <a:pt x="3590" y="92"/>
                </a:lnTo>
                <a:lnTo>
                  <a:pt x="3581" y="92"/>
                </a:lnTo>
                <a:lnTo>
                  <a:pt x="3572" y="92"/>
                </a:lnTo>
                <a:lnTo>
                  <a:pt x="3561" y="92"/>
                </a:lnTo>
                <a:lnTo>
                  <a:pt x="3554" y="92"/>
                </a:lnTo>
                <a:lnTo>
                  <a:pt x="3543" y="92"/>
                </a:lnTo>
                <a:lnTo>
                  <a:pt x="3536" y="93"/>
                </a:lnTo>
                <a:lnTo>
                  <a:pt x="3529" y="93"/>
                </a:lnTo>
                <a:lnTo>
                  <a:pt x="3522" y="93"/>
                </a:lnTo>
                <a:lnTo>
                  <a:pt x="3514" y="93"/>
                </a:lnTo>
                <a:lnTo>
                  <a:pt x="3506" y="93"/>
                </a:lnTo>
                <a:lnTo>
                  <a:pt x="3499" y="94"/>
                </a:lnTo>
                <a:lnTo>
                  <a:pt x="3492" y="94"/>
                </a:lnTo>
                <a:lnTo>
                  <a:pt x="3482" y="94"/>
                </a:lnTo>
                <a:lnTo>
                  <a:pt x="3476" y="95"/>
                </a:lnTo>
                <a:lnTo>
                  <a:pt x="3467" y="95"/>
                </a:lnTo>
                <a:lnTo>
                  <a:pt x="3455" y="94"/>
                </a:lnTo>
                <a:lnTo>
                  <a:pt x="3445" y="93"/>
                </a:lnTo>
                <a:lnTo>
                  <a:pt x="3441" y="93"/>
                </a:lnTo>
                <a:lnTo>
                  <a:pt x="3433" y="93"/>
                </a:lnTo>
                <a:lnTo>
                  <a:pt x="3425" y="93"/>
                </a:lnTo>
                <a:lnTo>
                  <a:pt x="3419" y="92"/>
                </a:lnTo>
                <a:lnTo>
                  <a:pt x="3413" y="92"/>
                </a:lnTo>
                <a:lnTo>
                  <a:pt x="3410" y="92"/>
                </a:lnTo>
                <a:lnTo>
                  <a:pt x="3399" y="93"/>
                </a:lnTo>
                <a:lnTo>
                  <a:pt x="3393" y="93"/>
                </a:lnTo>
                <a:lnTo>
                  <a:pt x="3385" y="93"/>
                </a:lnTo>
                <a:lnTo>
                  <a:pt x="3377" y="93"/>
                </a:lnTo>
                <a:lnTo>
                  <a:pt x="3364" y="93"/>
                </a:lnTo>
                <a:lnTo>
                  <a:pt x="3352" y="93"/>
                </a:lnTo>
                <a:lnTo>
                  <a:pt x="3346" y="93"/>
                </a:lnTo>
                <a:lnTo>
                  <a:pt x="3330" y="94"/>
                </a:lnTo>
                <a:lnTo>
                  <a:pt x="3324" y="94"/>
                </a:lnTo>
                <a:lnTo>
                  <a:pt x="3314" y="95"/>
                </a:lnTo>
                <a:lnTo>
                  <a:pt x="3307" y="95"/>
                </a:lnTo>
                <a:lnTo>
                  <a:pt x="3300" y="95"/>
                </a:lnTo>
                <a:lnTo>
                  <a:pt x="3294" y="96"/>
                </a:lnTo>
                <a:lnTo>
                  <a:pt x="3286" y="97"/>
                </a:lnTo>
                <a:lnTo>
                  <a:pt x="3281" y="97"/>
                </a:lnTo>
                <a:lnTo>
                  <a:pt x="3274" y="98"/>
                </a:lnTo>
                <a:lnTo>
                  <a:pt x="3269" y="98"/>
                </a:lnTo>
                <a:lnTo>
                  <a:pt x="3259" y="99"/>
                </a:lnTo>
                <a:lnTo>
                  <a:pt x="3256" y="99"/>
                </a:lnTo>
                <a:lnTo>
                  <a:pt x="3245" y="99"/>
                </a:lnTo>
                <a:lnTo>
                  <a:pt x="3236" y="99"/>
                </a:lnTo>
                <a:lnTo>
                  <a:pt x="3228" y="98"/>
                </a:lnTo>
                <a:lnTo>
                  <a:pt x="3218" y="98"/>
                </a:lnTo>
                <a:lnTo>
                  <a:pt x="3211" y="97"/>
                </a:lnTo>
                <a:lnTo>
                  <a:pt x="3202" y="97"/>
                </a:lnTo>
                <a:lnTo>
                  <a:pt x="3196" y="97"/>
                </a:lnTo>
                <a:lnTo>
                  <a:pt x="3183" y="95"/>
                </a:lnTo>
                <a:lnTo>
                  <a:pt x="3176" y="95"/>
                </a:lnTo>
                <a:lnTo>
                  <a:pt x="3168" y="95"/>
                </a:lnTo>
                <a:lnTo>
                  <a:pt x="3162" y="94"/>
                </a:lnTo>
                <a:lnTo>
                  <a:pt x="3162" y="94"/>
                </a:lnTo>
                <a:lnTo>
                  <a:pt x="3157" y="94"/>
                </a:lnTo>
                <a:lnTo>
                  <a:pt x="3146" y="94"/>
                </a:lnTo>
                <a:lnTo>
                  <a:pt x="3141" y="94"/>
                </a:lnTo>
                <a:lnTo>
                  <a:pt x="3130" y="94"/>
                </a:lnTo>
                <a:lnTo>
                  <a:pt x="3116" y="94"/>
                </a:lnTo>
                <a:lnTo>
                  <a:pt x="3114" y="94"/>
                </a:lnTo>
                <a:lnTo>
                  <a:pt x="3100" y="94"/>
                </a:lnTo>
                <a:lnTo>
                  <a:pt x="3086" y="94"/>
                </a:lnTo>
                <a:lnTo>
                  <a:pt x="3076" y="94"/>
                </a:lnTo>
                <a:lnTo>
                  <a:pt x="3071" y="94"/>
                </a:lnTo>
                <a:lnTo>
                  <a:pt x="3056" y="94"/>
                </a:lnTo>
                <a:lnTo>
                  <a:pt x="3038" y="95"/>
                </a:lnTo>
                <a:lnTo>
                  <a:pt x="3036" y="95"/>
                </a:lnTo>
                <a:lnTo>
                  <a:pt x="3019" y="94"/>
                </a:lnTo>
                <a:lnTo>
                  <a:pt x="3016" y="94"/>
                </a:lnTo>
                <a:lnTo>
                  <a:pt x="3007" y="94"/>
                </a:lnTo>
                <a:lnTo>
                  <a:pt x="3001" y="94"/>
                </a:lnTo>
                <a:lnTo>
                  <a:pt x="2992" y="94"/>
                </a:lnTo>
                <a:lnTo>
                  <a:pt x="2992" y="94"/>
                </a:lnTo>
                <a:lnTo>
                  <a:pt x="2991" y="94"/>
                </a:lnTo>
                <a:lnTo>
                  <a:pt x="2984" y="93"/>
                </a:lnTo>
                <a:lnTo>
                  <a:pt x="2974" y="93"/>
                </a:lnTo>
                <a:lnTo>
                  <a:pt x="2964" y="93"/>
                </a:lnTo>
                <a:lnTo>
                  <a:pt x="2955" y="93"/>
                </a:lnTo>
                <a:lnTo>
                  <a:pt x="2945" y="92"/>
                </a:lnTo>
                <a:lnTo>
                  <a:pt x="2941" y="92"/>
                </a:lnTo>
                <a:lnTo>
                  <a:pt x="2928" y="92"/>
                </a:lnTo>
                <a:lnTo>
                  <a:pt x="2918" y="90"/>
                </a:lnTo>
                <a:lnTo>
                  <a:pt x="2907" y="92"/>
                </a:lnTo>
                <a:lnTo>
                  <a:pt x="2886" y="92"/>
                </a:lnTo>
                <a:lnTo>
                  <a:pt x="2863" y="93"/>
                </a:lnTo>
                <a:lnTo>
                  <a:pt x="2846" y="93"/>
                </a:lnTo>
                <a:lnTo>
                  <a:pt x="2833" y="94"/>
                </a:lnTo>
                <a:lnTo>
                  <a:pt x="2818" y="94"/>
                </a:lnTo>
                <a:lnTo>
                  <a:pt x="2797" y="94"/>
                </a:lnTo>
                <a:lnTo>
                  <a:pt x="2781" y="95"/>
                </a:lnTo>
                <a:lnTo>
                  <a:pt x="2780" y="95"/>
                </a:lnTo>
                <a:lnTo>
                  <a:pt x="2663" y="100"/>
                </a:lnTo>
                <a:lnTo>
                  <a:pt x="2549" y="105"/>
                </a:lnTo>
                <a:lnTo>
                  <a:pt x="2518" y="106"/>
                </a:lnTo>
                <a:lnTo>
                  <a:pt x="2488" y="107"/>
                </a:lnTo>
                <a:lnTo>
                  <a:pt x="2438" y="109"/>
                </a:lnTo>
                <a:lnTo>
                  <a:pt x="2343" y="111"/>
                </a:lnTo>
                <a:lnTo>
                  <a:pt x="2213" y="112"/>
                </a:lnTo>
                <a:lnTo>
                  <a:pt x="2199" y="112"/>
                </a:lnTo>
                <a:lnTo>
                  <a:pt x="2145" y="113"/>
                </a:lnTo>
                <a:lnTo>
                  <a:pt x="2064" y="114"/>
                </a:lnTo>
                <a:lnTo>
                  <a:pt x="2001" y="114"/>
                </a:lnTo>
                <a:lnTo>
                  <a:pt x="1954" y="115"/>
                </a:lnTo>
                <a:lnTo>
                  <a:pt x="1886" y="116"/>
                </a:lnTo>
                <a:lnTo>
                  <a:pt x="1750" y="118"/>
                </a:lnTo>
                <a:lnTo>
                  <a:pt x="1667" y="119"/>
                </a:lnTo>
                <a:lnTo>
                  <a:pt x="1562" y="120"/>
                </a:lnTo>
                <a:lnTo>
                  <a:pt x="1050" y="126"/>
                </a:lnTo>
                <a:lnTo>
                  <a:pt x="258" y="136"/>
                </a:lnTo>
                <a:lnTo>
                  <a:pt x="0" y="139"/>
                </a:lnTo>
                <a:lnTo>
                  <a:pt x="0" y="131"/>
                </a:lnTo>
                <a:close/>
              </a:path>
            </a:pathLst>
          </a:custGeom>
          <a:solidFill>
            <a:srgbClr val="FFFF99"/>
          </a:solidFill>
          <a:ln w="9525">
            <a:noFill/>
            <a:round/>
            <a:headEnd/>
            <a:tailEnd/>
          </a:ln>
        </p:spPr>
        <p:txBody>
          <a:bodyPr/>
          <a:lstStyle/>
          <a:p>
            <a:endParaRPr lang="en-GB"/>
          </a:p>
        </p:txBody>
      </p:sp>
      <p:sp>
        <p:nvSpPr>
          <p:cNvPr id="48" name="Freeform 2443"/>
          <p:cNvSpPr>
            <a:spLocks/>
          </p:cNvSpPr>
          <p:nvPr>
            <p:custDataLst>
              <p:tags r:id="rId39"/>
            </p:custDataLst>
          </p:nvPr>
        </p:nvSpPr>
        <p:spPr bwMode="auto">
          <a:xfrm>
            <a:off x="400988" y="2308232"/>
            <a:ext cx="8161157" cy="151097"/>
          </a:xfrm>
          <a:custGeom>
            <a:avLst/>
            <a:gdLst/>
            <a:ahLst/>
            <a:cxnLst>
              <a:cxn ang="0">
                <a:pos x="2518" y="106"/>
              </a:cxn>
              <a:cxn ang="0">
                <a:pos x="2964" y="93"/>
              </a:cxn>
              <a:cxn ang="0">
                <a:pos x="3114" y="94"/>
              </a:cxn>
              <a:cxn ang="0">
                <a:pos x="3245" y="99"/>
              </a:cxn>
              <a:cxn ang="0">
                <a:pos x="3385" y="93"/>
              </a:cxn>
              <a:cxn ang="0">
                <a:pos x="3514" y="93"/>
              </a:cxn>
              <a:cxn ang="0">
                <a:pos x="3634" y="92"/>
              </a:cxn>
              <a:cxn ang="0">
                <a:pos x="3761" y="88"/>
              </a:cxn>
              <a:cxn ang="0">
                <a:pos x="3900" y="81"/>
              </a:cxn>
              <a:cxn ang="0">
                <a:pos x="4074" y="82"/>
              </a:cxn>
              <a:cxn ang="0">
                <a:pos x="4307" y="92"/>
              </a:cxn>
              <a:cxn ang="0">
                <a:pos x="4582" y="98"/>
              </a:cxn>
              <a:cxn ang="0">
                <a:pos x="4802" y="87"/>
              </a:cxn>
              <a:cxn ang="0">
                <a:pos x="4939" y="93"/>
              </a:cxn>
              <a:cxn ang="0">
                <a:pos x="5111" y="87"/>
              </a:cxn>
              <a:cxn ang="0">
                <a:pos x="5280" y="80"/>
              </a:cxn>
              <a:cxn ang="0">
                <a:pos x="5445" y="87"/>
              </a:cxn>
              <a:cxn ang="0">
                <a:pos x="5576" y="94"/>
              </a:cxn>
              <a:cxn ang="0">
                <a:pos x="5706" y="98"/>
              </a:cxn>
              <a:cxn ang="0">
                <a:pos x="5897" y="100"/>
              </a:cxn>
              <a:cxn ang="0">
                <a:pos x="6218" y="94"/>
              </a:cxn>
              <a:cxn ang="0">
                <a:pos x="6455" y="81"/>
              </a:cxn>
              <a:cxn ang="0">
                <a:pos x="6721" y="68"/>
              </a:cxn>
              <a:cxn ang="0">
                <a:pos x="6975" y="57"/>
              </a:cxn>
              <a:cxn ang="0">
                <a:pos x="7190" y="47"/>
              </a:cxn>
              <a:cxn ang="0">
                <a:pos x="7378" y="44"/>
              </a:cxn>
              <a:cxn ang="0">
                <a:pos x="7559" y="35"/>
              </a:cxn>
              <a:cxn ang="0">
                <a:pos x="7793" y="30"/>
              </a:cxn>
              <a:cxn ang="0">
                <a:pos x="8121" y="7"/>
              </a:cxn>
              <a:cxn ang="0">
                <a:pos x="8335" y="8"/>
              </a:cxn>
              <a:cxn ang="0">
                <a:pos x="8229" y="15"/>
              </a:cxn>
              <a:cxn ang="0">
                <a:pos x="7973" y="34"/>
              </a:cxn>
              <a:cxn ang="0">
                <a:pos x="7660" y="48"/>
              </a:cxn>
              <a:cxn ang="0">
                <a:pos x="7470" y="51"/>
              </a:cxn>
              <a:cxn ang="0">
                <a:pos x="7275" y="63"/>
              </a:cxn>
              <a:cxn ang="0">
                <a:pos x="7098" y="68"/>
              </a:cxn>
              <a:cxn ang="0">
                <a:pos x="6834" y="82"/>
              </a:cxn>
              <a:cxn ang="0">
                <a:pos x="6585" y="95"/>
              </a:cxn>
              <a:cxn ang="0">
                <a:pos x="6335" y="103"/>
              </a:cxn>
              <a:cxn ang="0">
                <a:pos x="6062" y="120"/>
              </a:cxn>
              <a:cxn ang="0">
                <a:pos x="5765" y="114"/>
              </a:cxn>
              <a:cxn ang="0">
                <a:pos x="5636" y="114"/>
              </a:cxn>
              <a:cxn ang="0">
                <a:pos x="5525" y="108"/>
              </a:cxn>
              <a:cxn ang="0">
                <a:pos x="5385" y="100"/>
              </a:cxn>
              <a:cxn ang="0">
                <a:pos x="5236" y="97"/>
              </a:cxn>
              <a:cxn ang="0">
                <a:pos x="5005" y="112"/>
              </a:cxn>
              <a:cxn ang="0">
                <a:pos x="4867" y="111"/>
              </a:cxn>
              <a:cxn ang="0">
                <a:pos x="4711" y="118"/>
              </a:cxn>
              <a:cxn ang="0">
                <a:pos x="4470" y="114"/>
              </a:cxn>
              <a:cxn ang="0">
                <a:pos x="4204" y="100"/>
              </a:cxn>
              <a:cxn ang="0">
                <a:pos x="3983" y="89"/>
              </a:cxn>
              <a:cxn ang="0">
                <a:pos x="3833" y="92"/>
              </a:cxn>
              <a:cxn ang="0">
                <a:pos x="3697" y="99"/>
              </a:cxn>
              <a:cxn ang="0">
                <a:pos x="3590" y="100"/>
              </a:cxn>
              <a:cxn ang="0">
                <a:pos x="3445" y="95"/>
              </a:cxn>
              <a:cxn ang="0">
                <a:pos x="3307" y="96"/>
              </a:cxn>
              <a:cxn ang="0">
                <a:pos x="3176" y="95"/>
              </a:cxn>
              <a:cxn ang="0">
                <a:pos x="3019" y="96"/>
              </a:cxn>
              <a:cxn ang="0">
                <a:pos x="2863" y="95"/>
              </a:cxn>
              <a:cxn ang="0">
                <a:pos x="2001" y="124"/>
              </a:cxn>
            </a:cxnLst>
            <a:rect l="0" t="0" r="r" b="b"/>
            <a:pathLst>
              <a:path w="8426" h="157">
                <a:moveTo>
                  <a:pt x="0" y="139"/>
                </a:moveTo>
                <a:lnTo>
                  <a:pt x="258" y="136"/>
                </a:lnTo>
                <a:lnTo>
                  <a:pt x="1050" y="126"/>
                </a:lnTo>
                <a:lnTo>
                  <a:pt x="1562" y="120"/>
                </a:lnTo>
                <a:lnTo>
                  <a:pt x="1667" y="119"/>
                </a:lnTo>
                <a:lnTo>
                  <a:pt x="1750" y="118"/>
                </a:lnTo>
                <a:lnTo>
                  <a:pt x="1886" y="116"/>
                </a:lnTo>
                <a:lnTo>
                  <a:pt x="1954" y="115"/>
                </a:lnTo>
                <a:lnTo>
                  <a:pt x="2001" y="114"/>
                </a:lnTo>
                <a:lnTo>
                  <a:pt x="2064" y="114"/>
                </a:lnTo>
                <a:lnTo>
                  <a:pt x="2145" y="113"/>
                </a:lnTo>
                <a:lnTo>
                  <a:pt x="2199" y="112"/>
                </a:lnTo>
                <a:lnTo>
                  <a:pt x="2213" y="112"/>
                </a:lnTo>
                <a:lnTo>
                  <a:pt x="2343" y="111"/>
                </a:lnTo>
                <a:lnTo>
                  <a:pt x="2438" y="109"/>
                </a:lnTo>
                <a:lnTo>
                  <a:pt x="2488" y="107"/>
                </a:lnTo>
                <a:lnTo>
                  <a:pt x="2518" y="106"/>
                </a:lnTo>
                <a:lnTo>
                  <a:pt x="2549" y="105"/>
                </a:lnTo>
                <a:lnTo>
                  <a:pt x="2663" y="100"/>
                </a:lnTo>
                <a:lnTo>
                  <a:pt x="2780" y="95"/>
                </a:lnTo>
                <a:lnTo>
                  <a:pt x="2781" y="95"/>
                </a:lnTo>
                <a:lnTo>
                  <a:pt x="2797" y="94"/>
                </a:lnTo>
                <a:lnTo>
                  <a:pt x="2818" y="94"/>
                </a:lnTo>
                <a:lnTo>
                  <a:pt x="2833" y="94"/>
                </a:lnTo>
                <a:lnTo>
                  <a:pt x="2846" y="93"/>
                </a:lnTo>
                <a:lnTo>
                  <a:pt x="2863" y="93"/>
                </a:lnTo>
                <a:lnTo>
                  <a:pt x="2886" y="92"/>
                </a:lnTo>
                <a:lnTo>
                  <a:pt x="2907" y="92"/>
                </a:lnTo>
                <a:lnTo>
                  <a:pt x="2918" y="90"/>
                </a:lnTo>
                <a:lnTo>
                  <a:pt x="2928" y="92"/>
                </a:lnTo>
                <a:lnTo>
                  <a:pt x="2941" y="92"/>
                </a:lnTo>
                <a:lnTo>
                  <a:pt x="2945" y="92"/>
                </a:lnTo>
                <a:lnTo>
                  <a:pt x="2955" y="93"/>
                </a:lnTo>
                <a:lnTo>
                  <a:pt x="2964" y="93"/>
                </a:lnTo>
                <a:lnTo>
                  <a:pt x="2974" y="93"/>
                </a:lnTo>
                <a:lnTo>
                  <a:pt x="2984" y="93"/>
                </a:lnTo>
                <a:lnTo>
                  <a:pt x="2991" y="94"/>
                </a:lnTo>
                <a:lnTo>
                  <a:pt x="2992" y="94"/>
                </a:lnTo>
                <a:lnTo>
                  <a:pt x="2992" y="94"/>
                </a:lnTo>
                <a:lnTo>
                  <a:pt x="3001" y="94"/>
                </a:lnTo>
                <a:lnTo>
                  <a:pt x="3007" y="94"/>
                </a:lnTo>
                <a:lnTo>
                  <a:pt x="3016" y="94"/>
                </a:lnTo>
                <a:lnTo>
                  <a:pt x="3019" y="94"/>
                </a:lnTo>
                <a:lnTo>
                  <a:pt x="3036" y="95"/>
                </a:lnTo>
                <a:lnTo>
                  <a:pt x="3038" y="95"/>
                </a:lnTo>
                <a:lnTo>
                  <a:pt x="3056" y="94"/>
                </a:lnTo>
                <a:lnTo>
                  <a:pt x="3071" y="94"/>
                </a:lnTo>
                <a:lnTo>
                  <a:pt x="3076" y="94"/>
                </a:lnTo>
                <a:lnTo>
                  <a:pt x="3086" y="94"/>
                </a:lnTo>
                <a:lnTo>
                  <a:pt x="3100" y="94"/>
                </a:lnTo>
                <a:lnTo>
                  <a:pt x="3114" y="94"/>
                </a:lnTo>
                <a:lnTo>
                  <a:pt x="3116" y="94"/>
                </a:lnTo>
                <a:lnTo>
                  <a:pt x="3130" y="94"/>
                </a:lnTo>
                <a:lnTo>
                  <a:pt x="3141" y="94"/>
                </a:lnTo>
                <a:lnTo>
                  <a:pt x="3146" y="94"/>
                </a:lnTo>
                <a:lnTo>
                  <a:pt x="3157" y="94"/>
                </a:lnTo>
                <a:lnTo>
                  <a:pt x="3162" y="94"/>
                </a:lnTo>
                <a:lnTo>
                  <a:pt x="3162" y="94"/>
                </a:lnTo>
                <a:lnTo>
                  <a:pt x="3168" y="95"/>
                </a:lnTo>
                <a:lnTo>
                  <a:pt x="3176" y="95"/>
                </a:lnTo>
                <a:lnTo>
                  <a:pt x="3183" y="95"/>
                </a:lnTo>
                <a:lnTo>
                  <a:pt x="3196" y="97"/>
                </a:lnTo>
                <a:lnTo>
                  <a:pt x="3202" y="97"/>
                </a:lnTo>
                <a:lnTo>
                  <a:pt x="3211" y="97"/>
                </a:lnTo>
                <a:lnTo>
                  <a:pt x="3218" y="98"/>
                </a:lnTo>
                <a:lnTo>
                  <a:pt x="3228" y="98"/>
                </a:lnTo>
                <a:lnTo>
                  <a:pt x="3236" y="99"/>
                </a:lnTo>
                <a:lnTo>
                  <a:pt x="3245" y="99"/>
                </a:lnTo>
                <a:lnTo>
                  <a:pt x="3256" y="99"/>
                </a:lnTo>
                <a:lnTo>
                  <a:pt x="3259" y="99"/>
                </a:lnTo>
                <a:lnTo>
                  <a:pt x="3269" y="98"/>
                </a:lnTo>
                <a:lnTo>
                  <a:pt x="3274" y="98"/>
                </a:lnTo>
                <a:lnTo>
                  <a:pt x="3281" y="97"/>
                </a:lnTo>
                <a:lnTo>
                  <a:pt x="3286" y="97"/>
                </a:lnTo>
                <a:lnTo>
                  <a:pt x="3294" y="96"/>
                </a:lnTo>
                <a:lnTo>
                  <a:pt x="3300" y="95"/>
                </a:lnTo>
                <a:lnTo>
                  <a:pt x="3307" y="95"/>
                </a:lnTo>
                <a:lnTo>
                  <a:pt x="3314" y="95"/>
                </a:lnTo>
                <a:lnTo>
                  <a:pt x="3324" y="94"/>
                </a:lnTo>
                <a:lnTo>
                  <a:pt x="3330" y="94"/>
                </a:lnTo>
                <a:lnTo>
                  <a:pt x="3346" y="93"/>
                </a:lnTo>
                <a:lnTo>
                  <a:pt x="3352" y="93"/>
                </a:lnTo>
                <a:lnTo>
                  <a:pt x="3364" y="93"/>
                </a:lnTo>
                <a:lnTo>
                  <a:pt x="3377" y="93"/>
                </a:lnTo>
                <a:lnTo>
                  <a:pt x="3385" y="93"/>
                </a:lnTo>
                <a:lnTo>
                  <a:pt x="3393" y="93"/>
                </a:lnTo>
                <a:lnTo>
                  <a:pt x="3399" y="93"/>
                </a:lnTo>
                <a:lnTo>
                  <a:pt x="3410" y="92"/>
                </a:lnTo>
                <a:lnTo>
                  <a:pt x="3413" y="92"/>
                </a:lnTo>
                <a:lnTo>
                  <a:pt x="3419" y="92"/>
                </a:lnTo>
                <a:lnTo>
                  <a:pt x="3425" y="93"/>
                </a:lnTo>
                <a:lnTo>
                  <a:pt x="3433" y="93"/>
                </a:lnTo>
                <a:lnTo>
                  <a:pt x="3441" y="93"/>
                </a:lnTo>
                <a:lnTo>
                  <a:pt x="3445" y="93"/>
                </a:lnTo>
                <a:lnTo>
                  <a:pt x="3455" y="94"/>
                </a:lnTo>
                <a:lnTo>
                  <a:pt x="3467" y="95"/>
                </a:lnTo>
                <a:lnTo>
                  <a:pt x="3476" y="95"/>
                </a:lnTo>
                <a:lnTo>
                  <a:pt x="3482" y="94"/>
                </a:lnTo>
                <a:lnTo>
                  <a:pt x="3492" y="94"/>
                </a:lnTo>
                <a:lnTo>
                  <a:pt x="3499" y="94"/>
                </a:lnTo>
                <a:lnTo>
                  <a:pt x="3506" y="93"/>
                </a:lnTo>
                <a:lnTo>
                  <a:pt x="3514" y="93"/>
                </a:lnTo>
                <a:lnTo>
                  <a:pt x="3522" y="93"/>
                </a:lnTo>
                <a:lnTo>
                  <a:pt x="3529" y="93"/>
                </a:lnTo>
                <a:lnTo>
                  <a:pt x="3536" y="93"/>
                </a:lnTo>
                <a:lnTo>
                  <a:pt x="3543" y="92"/>
                </a:lnTo>
                <a:lnTo>
                  <a:pt x="3554" y="92"/>
                </a:lnTo>
                <a:lnTo>
                  <a:pt x="3561" y="92"/>
                </a:lnTo>
                <a:lnTo>
                  <a:pt x="3572" y="92"/>
                </a:lnTo>
                <a:lnTo>
                  <a:pt x="3581" y="92"/>
                </a:lnTo>
                <a:lnTo>
                  <a:pt x="3590" y="92"/>
                </a:lnTo>
                <a:lnTo>
                  <a:pt x="3598" y="92"/>
                </a:lnTo>
                <a:lnTo>
                  <a:pt x="3603" y="92"/>
                </a:lnTo>
                <a:lnTo>
                  <a:pt x="3611" y="92"/>
                </a:lnTo>
                <a:lnTo>
                  <a:pt x="3614" y="92"/>
                </a:lnTo>
                <a:lnTo>
                  <a:pt x="3620" y="92"/>
                </a:lnTo>
                <a:lnTo>
                  <a:pt x="3625" y="92"/>
                </a:lnTo>
                <a:lnTo>
                  <a:pt x="3631" y="92"/>
                </a:lnTo>
                <a:lnTo>
                  <a:pt x="3634" y="92"/>
                </a:lnTo>
                <a:lnTo>
                  <a:pt x="3643" y="92"/>
                </a:lnTo>
                <a:lnTo>
                  <a:pt x="3650" y="92"/>
                </a:lnTo>
                <a:lnTo>
                  <a:pt x="3657" y="92"/>
                </a:lnTo>
                <a:lnTo>
                  <a:pt x="3660" y="92"/>
                </a:lnTo>
                <a:lnTo>
                  <a:pt x="3669" y="90"/>
                </a:lnTo>
                <a:lnTo>
                  <a:pt x="3674" y="90"/>
                </a:lnTo>
                <a:lnTo>
                  <a:pt x="3683" y="90"/>
                </a:lnTo>
                <a:lnTo>
                  <a:pt x="3687" y="90"/>
                </a:lnTo>
                <a:lnTo>
                  <a:pt x="3697" y="90"/>
                </a:lnTo>
                <a:lnTo>
                  <a:pt x="3703" y="90"/>
                </a:lnTo>
                <a:lnTo>
                  <a:pt x="3713" y="89"/>
                </a:lnTo>
                <a:lnTo>
                  <a:pt x="3723" y="89"/>
                </a:lnTo>
                <a:lnTo>
                  <a:pt x="3725" y="89"/>
                </a:lnTo>
                <a:lnTo>
                  <a:pt x="3740" y="89"/>
                </a:lnTo>
                <a:lnTo>
                  <a:pt x="3747" y="89"/>
                </a:lnTo>
                <a:lnTo>
                  <a:pt x="3755" y="88"/>
                </a:lnTo>
                <a:lnTo>
                  <a:pt x="3761" y="88"/>
                </a:lnTo>
                <a:lnTo>
                  <a:pt x="3768" y="87"/>
                </a:lnTo>
                <a:lnTo>
                  <a:pt x="3777" y="87"/>
                </a:lnTo>
                <a:lnTo>
                  <a:pt x="3786" y="87"/>
                </a:lnTo>
                <a:lnTo>
                  <a:pt x="3793" y="86"/>
                </a:lnTo>
                <a:lnTo>
                  <a:pt x="3801" y="86"/>
                </a:lnTo>
                <a:lnTo>
                  <a:pt x="3811" y="86"/>
                </a:lnTo>
                <a:lnTo>
                  <a:pt x="3818" y="86"/>
                </a:lnTo>
                <a:lnTo>
                  <a:pt x="3829" y="85"/>
                </a:lnTo>
                <a:lnTo>
                  <a:pt x="3833" y="85"/>
                </a:lnTo>
                <a:lnTo>
                  <a:pt x="3840" y="85"/>
                </a:lnTo>
                <a:lnTo>
                  <a:pt x="3850" y="84"/>
                </a:lnTo>
                <a:lnTo>
                  <a:pt x="3858" y="84"/>
                </a:lnTo>
                <a:lnTo>
                  <a:pt x="3869" y="83"/>
                </a:lnTo>
                <a:lnTo>
                  <a:pt x="3875" y="83"/>
                </a:lnTo>
                <a:lnTo>
                  <a:pt x="3887" y="82"/>
                </a:lnTo>
                <a:lnTo>
                  <a:pt x="3893" y="82"/>
                </a:lnTo>
                <a:lnTo>
                  <a:pt x="3900" y="81"/>
                </a:lnTo>
                <a:lnTo>
                  <a:pt x="3907" y="81"/>
                </a:lnTo>
                <a:lnTo>
                  <a:pt x="3917" y="80"/>
                </a:lnTo>
                <a:lnTo>
                  <a:pt x="3923" y="80"/>
                </a:lnTo>
                <a:lnTo>
                  <a:pt x="3931" y="79"/>
                </a:lnTo>
                <a:lnTo>
                  <a:pt x="3945" y="80"/>
                </a:lnTo>
                <a:lnTo>
                  <a:pt x="3957" y="80"/>
                </a:lnTo>
                <a:lnTo>
                  <a:pt x="3966" y="80"/>
                </a:lnTo>
                <a:lnTo>
                  <a:pt x="3978" y="80"/>
                </a:lnTo>
                <a:lnTo>
                  <a:pt x="3983" y="81"/>
                </a:lnTo>
                <a:lnTo>
                  <a:pt x="3994" y="81"/>
                </a:lnTo>
                <a:lnTo>
                  <a:pt x="4009" y="81"/>
                </a:lnTo>
                <a:lnTo>
                  <a:pt x="4018" y="81"/>
                </a:lnTo>
                <a:lnTo>
                  <a:pt x="4033" y="81"/>
                </a:lnTo>
                <a:lnTo>
                  <a:pt x="4044" y="81"/>
                </a:lnTo>
                <a:lnTo>
                  <a:pt x="4053" y="82"/>
                </a:lnTo>
                <a:lnTo>
                  <a:pt x="4061" y="82"/>
                </a:lnTo>
                <a:lnTo>
                  <a:pt x="4074" y="82"/>
                </a:lnTo>
                <a:lnTo>
                  <a:pt x="4088" y="82"/>
                </a:lnTo>
                <a:lnTo>
                  <a:pt x="4098" y="83"/>
                </a:lnTo>
                <a:lnTo>
                  <a:pt x="4107" y="83"/>
                </a:lnTo>
                <a:lnTo>
                  <a:pt x="4119" y="83"/>
                </a:lnTo>
                <a:lnTo>
                  <a:pt x="4145" y="83"/>
                </a:lnTo>
                <a:lnTo>
                  <a:pt x="4151" y="83"/>
                </a:lnTo>
                <a:lnTo>
                  <a:pt x="4158" y="84"/>
                </a:lnTo>
                <a:lnTo>
                  <a:pt x="4193" y="86"/>
                </a:lnTo>
                <a:lnTo>
                  <a:pt x="4204" y="87"/>
                </a:lnTo>
                <a:lnTo>
                  <a:pt x="4223" y="87"/>
                </a:lnTo>
                <a:lnTo>
                  <a:pt x="4230" y="88"/>
                </a:lnTo>
                <a:lnTo>
                  <a:pt x="4244" y="88"/>
                </a:lnTo>
                <a:lnTo>
                  <a:pt x="4265" y="89"/>
                </a:lnTo>
                <a:lnTo>
                  <a:pt x="4279" y="90"/>
                </a:lnTo>
                <a:lnTo>
                  <a:pt x="4285" y="90"/>
                </a:lnTo>
                <a:lnTo>
                  <a:pt x="4298" y="92"/>
                </a:lnTo>
                <a:lnTo>
                  <a:pt x="4307" y="92"/>
                </a:lnTo>
                <a:lnTo>
                  <a:pt x="4309" y="92"/>
                </a:lnTo>
                <a:lnTo>
                  <a:pt x="4343" y="93"/>
                </a:lnTo>
                <a:lnTo>
                  <a:pt x="4347" y="93"/>
                </a:lnTo>
                <a:lnTo>
                  <a:pt x="4393" y="94"/>
                </a:lnTo>
                <a:lnTo>
                  <a:pt x="4411" y="94"/>
                </a:lnTo>
                <a:lnTo>
                  <a:pt x="4432" y="94"/>
                </a:lnTo>
                <a:lnTo>
                  <a:pt x="4437" y="94"/>
                </a:lnTo>
                <a:lnTo>
                  <a:pt x="4461" y="95"/>
                </a:lnTo>
                <a:lnTo>
                  <a:pt x="4470" y="95"/>
                </a:lnTo>
                <a:lnTo>
                  <a:pt x="4485" y="95"/>
                </a:lnTo>
                <a:lnTo>
                  <a:pt x="4500" y="96"/>
                </a:lnTo>
                <a:lnTo>
                  <a:pt x="4512" y="96"/>
                </a:lnTo>
                <a:lnTo>
                  <a:pt x="4527" y="97"/>
                </a:lnTo>
                <a:lnTo>
                  <a:pt x="4541" y="97"/>
                </a:lnTo>
                <a:lnTo>
                  <a:pt x="4561" y="97"/>
                </a:lnTo>
                <a:lnTo>
                  <a:pt x="4572" y="98"/>
                </a:lnTo>
                <a:lnTo>
                  <a:pt x="4582" y="98"/>
                </a:lnTo>
                <a:lnTo>
                  <a:pt x="4604" y="98"/>
                </a:lnTo>
                <a:lnTo>
                  <a:pt x="4612" y="98"/>
                </a:lnTo>
                <a:lnTo>
                  <a:pt x="4626" y="99"/>
                </a:lnTo>
                <a:lnTo>
                  <a:pt x="4641" y="99"/>
                </a:lnTo>
                <a:lnTo>
                  <a:pt x="4658" y="100"/>
                </a:lnTo>
                <a:lnTo>
                  <a:pt x="4666" y="100"/>
                </a:lnTo>
                <a:lnTo>
                  <a:pt x="4681" y="98"/>
                </a:lnTo>
                <a:lnTo>
                  <a:pt x="4693" y="98"/>
                </a:lnTo>
                <a:lnTo>
                  <a:pt x="4711" y="96"/>
                </a:lnTo>
                <a:lnTo>
                  <a:pt x="4721" y="95"/>
                </a:lnTo>
                <a:lnTo>
                  <a:pt x="4742" y="93"/>
                </a:lnTo>
                <a:lnTo>
                  <a:pt x="4760" y="92"/>
                </a:lnTo>
                <a:lnTo>
                  <a:pt x="4772" y="90"/>
                </a:lnTo>
                <a:lnTo>
                  <a:pt x="4783" y="89"/>
                </a:lnTo>
                <a:lnTo>
                  <a:pt x="4791" y="88"/>
                </a:lnTo>
                <a:lnTo>
                  <a:pt x="4797" y="87"/>
                </a:lnTo>
                <a:lnTo>
                  <a:pt x="4802" y="87"/>
                </a:lnTo>
                <a:lnTo>
                  <a:pt x="4808" y="88"/>
                </a:lnTo>
                <a:lnTo>
                  <a:pt x="4818" y="88"/>
                </a:lnTo>
                <a:lnTo>
                  <a:pt x="4824" y="88"/>
                </a:lnTo>
                <a:lnTo>
                  <a:pt x="4834" y="88"/>
                </a:lnTo>
                <a:lnTo>
                  <a:pt x="4841" y="88"/>
                </a:lnTo>
                <a:lnTo>
                  <a:pt x="4848" y="89"/>
                </a:lnTo>
                <a:lnTo>
                  <a:pt x="4852" y="89"/>
                </a:lnTo>
                <a:lnTo>
                  <a:pt x="4861" y="89"/>
                </a:lnTo>
                <a:lnTo>
                  <a:pt x="4867" y="89"/>
                </a:lnTo>
                <a:lnTo>
                  <a:pt x="4875" y="89"/>
                </a:lnTo>
                <a:lnTo>
                  <a:pt x="4883" y="90"/>
                </a:lnTo>
                <a:lnTo>
                  <a:pt x="4890" y="90"/>
                </a:lnTo>
                <a:lnTo>
                  <a:pt x="4900" y="92"/>
                </a:lnTo>
                <a:lnTo>
                  <a:pt x="4907" y="92"/>
                </a:lnTo>
                <a:lnTo>
                  <a:pt x="4920" y="92"/>
                </a:lnTo>
                <a:lnTo>
                  <a:pt x="4930" y="93"/>
                </a:lnTo>
                <a:lnTo>
                  <a:pt x="4939" y="93"/>
                </a:lnTo>
                <a:lnTo>
                  <a:pt x="4948" y="93"/>
                </a:lnTo>
                <a:lnTo>
                  <a:pt x="4954" y="93"/>
                </a:lnTo>
                <a:lnTo>
                  <a:pt x="4960" y="93"/>
                </a:lnTo>
                <a:lnTo>
                  <a:pt x="4964" y="93"/>
                </a:lnTo>
                <a:lnTo>
                  <a:pt x="4968" y="93"/>
                </a:lnTo>
                <a:lnTo>
                  <a:pt x="4978" y="93"/>
                </a:lnTo>
                <a:lnTo>
                  <a:pt x="4982" y="93"/>
                </a:lnTo>
                <a:lnTo>
                  <a:pt x="4994" y="93"/>
                </a:lnTo>
                <a:lnTo>
                  <a:pt x="5005" y="93"/>
                </a:lnTo>
                <a:lnTo>
                  <a:pt x="5014" y="93"/>
                </a:lnTo>
                <a:lnTo>
                  <a:pt x="5027" y="92"/>
                </a:lnTo>
                <a:lnTo>
                  <a:pt x="5038" y="92"/>
                </a:lnTo>
                <a:lnTo>
                  <a:pt x="5047" y="90"/>
                </a:lnTo>
                <a:lnTo>
                  <a:pt x="5059" y="89"/>
                </a:lnTo>
                <a:lnTo>
                  <a:pt x="5076" y="89"/>
                </a:lnTo>
                <a:lnTo>
                  <a:pt x="5095" y="88"/>
                </a:lnTo>
                <a:lnTo>
                  <a:pt x="5111" y="87"/>
                </a:lnTo>
                <a:lnTo>
                  <a:pt x="5129" y="86"/>
                </a:lnTo>
                <a:lnTo>
                  <a:pt x="5151" y="85"/>
                </a:lnTo>
                <a:lnTo>
                  <a:pt x="5170" y="84"/>
                </a:lnTo>
                <a:lnTo>
                  <a:pt x="5195" y="83"/>
                </a:lnTo>
                <a:lnTo>
                  <a:pt x="5204" y="83"/>
                </a:lnTo>
                <a:lnTo>
                  <a:pt x="5214" y="82"/>
                </a:lnTo>
                <a:lnTo>
                  <a:pt x="5222" y="82"/>
                </a:lnTo>
                <a:lnTo>
                  <a:pt x="5231" y="81"/>
                </a:lnTo>
                <a:lnTo>
                  <a:pt x="5236" y="81"/>
                </a:lnTo>
                <a:lnTo>
                  <a:pt x="5240" y="81"/>
                </a:lnTo>
                <a:lnTo>
                  <a:pt x="5249" y="80"/>
                </a:lnTo>
                <a:lnTo>
                  <a:pt x="5253" y="80"/>
                </a:lnTo>
                <a:lnTo>
                  <a:pt x="5259" y="80"/>
                </a:lnTo>
                <a:lnTo>
                  <a:pt x="5262" y="80"/>
                </a:lnTo>
                <a:lnTo>
                  <a:pt x="5269" y="80"/>
                </a:lnTo>
                <a:lnTo>
                  <a:pt x="5273" y="80"/>
                </a:lnTo>
                <a:lnTo>
                  <a:pt x="5280" y="80"/>
                </a:lnTo>
                <a:lnTo>
                  <a:pt x="5288" y="79"/>
                </a:lnTo>
                <a:lnTo>
                  <a:pt x="5300" y="79"/>
                </a:lnTo>
                <a:lnTo>
                  <a:pt x="5313" y="79"/>
                </a:lnTo>
                <a:lnTo>
                  <a:pt x="5319" y="79"/>
                </a:lnTo>
                <a:lnTo>
                  <a:pt x="5332" y="79"/>
                </a:lnTo>
                <a:lnTo>
                  <a:pt x="5342" y="79"/>
                </a:lnTo>
                <a:lnTo>
                  <a:pt x="5353" y="80"/>
                </a:lnTo>
                <a:lnTo>
                  <a:pt x="5372" y="81"/>
                </a:lnTo>
                <a:lnTo>
                  <a:pt x="5385" y="81"/>
                </a:lnTo>
                <a:lnTo>
                  <a:pt x="5390" y="81"/>
                </a:lnTo>
                <a:lnTo>
                  <a:pt x="5394" y="82"/>
                </a:lnTo>
                <a:lnTo>
                  <a:pt x="5403" y="83"/>
                </a:lnTo>
                <a:lnTo>
                  <a:pt x="5407" y="83"/>
                </a:lnTo>
                <a:lnTo>
                  <a:pt x="5413" y="84"/>
                </a:lnTo>
                <a:lnTo>
                  <a:pt x="5421" y="84"/>
                </a:lnTo>
                <a:lnTo>
                  <a:pt x="5433" y="86"/>
                </a:lnTo>
                <a:lnTo>
                  <a:pt x="5445" y="87"/>
                </a:lnTo>
                <a:lnTo>
                  <a:pt x="5456" y="88"/>
                </a:lnTo>
                <a:lnTo>
                  <a:pt x="5469" y="89"/>
                </a:lnTo>
                <a:lnTo>
                  <a:pt x="5480" y="92"/>
                </a:lnTo>
                <a:lnTo>
                  <a:pt x="5489" y="92"/>
                </a:lnTo>
                <a:lnTo>
                  <a:pt x="5500" y="93"/>
                </a:lnTo>
                <a:lnTo>
                  <a:pt x="5504" y="93"/>
                </a:lnTo>
                <a:lnTo>
                  <a:pt x="5510" y="93"/>
                </a:lnTo>
                <a:lnTo>
                  <a:pt x="5517" y="93"/>
                </a:lnTo>
                <a:lnTo>
                  <a:pt x="5525" y="94"/>
                </a:lnTo>
                <a:lnTo>
                  <a:pt x="5532" y="94"/>
                </a:lnTo>
                <a:lnTo>
                  <a:pt x="5535" y="94"/>
                </a:lnTo>
                <a:lnTo>
                  <a:pt x="5541" y="94"/>
                </a:lnTo>
                <a:lnTo>
                  <a:pt x="5549" y="93"/>
                </a:lnTo>
                <a:lnTo>
                  <a:pt x="5560" y="93"/>
                </a:lnTo>
                <a:lnTo>
                  <a:pt x="5563" y="93"/>
                </a:lnTo>
                <a:lnTo>
                  <a:pt x="5572" y="94"/>
                </a:lnTo>
                <a:lnTo>
                  <a:pt x="5576" y="94"/>
                </a:lnTo>
                <a:lnTo>
                  <a:pt x="5581" y="95"/>
                </a:lnTo>
                <a:lnTo>
                  <a:pt x="5586" y="95"/>
                </a:lnTo>
                <a:lnTo>
                  <a:pt x="5595" y="95"/>
                </a:lnTo>
                <a:lnTo>
                  <a:pt x="5603" y="96"/>
                </a:lnTo>
                <a:lnTo>
                  <a:pt x="5610" y="96"/>
                </a:lnTo>
                <a:lnTo>
                  <a:pt x="5614" y="96"/>
                </a:lnTo>
                <a:lnTo>
                  <a:pt x="5621" y="97"/>
                </a:lnTo>
                <a:lnTo>
                  <a:pt x="5626" y="97"/>
                </a:lnTo>
                <a:lnTo>
                  <a:pt x="5636" y="97"/>
                </a:lnTo>
                <a:lnTo>
                  <a:pt x="5648" y="98"/>
                </a:lnTo>
                <a:lnTo>
                  <a:pt x="5655" y="98"/>
                </a:lnTo>
                <a:lnTo>
                  <a:pt x="5662" y="99"/>
                </a:lnTo>
                <a:lnTo>
                  <a:pt x="5666" y="99"/>
                </a:lnTo>
                <a:lnTo>
                  <a:pt x="5677" y="100"/>
                </a:lnTo>
                <a:lnTo>
                  <a:pt x="5689" y="99"/>
                </a:lnTo>
                <a:lnTo>
                  <a:pt x="5696" y="98"/>
                </a:lnTo>
                <a:lnTo>
                  <a:pt x="5706" y="98"/>
                </a:lnTo>
                <a:lnTo>
                  <a:pt x="5722" y="97"/>
                </a:lnTo>
                <a:lnTo>
                  <a:pt x="5726" y="97"/>
                </a:lnTo>
                <a:lnTo>
                  <a:pt x="5730" y="97"/>
                </a:lnTo>
                <a:lnTo>
                  <a:pt x="5737" y="96"/>
                </a:lnTo>
                <a:lnTo>
                  <a:pt x="5741" y="96"/>
                </a:lnTo>
                <a:lnTo>
                  <a:pt x="5748" y="96"/>
                </a:lnTo>
                <a:lnTo>
                  <a:pt x="5754" y="96"/>
                </a:lnTo>
                <a:lnTo>
                  <a:pt x="5760" y="96"/>
                </a:lnTo>
                <a:lnTo>
                  <a:pt x="5765" y="97"/>
                </a:lnTo>
                <a:lnTo>
                  <a:pt x="5776" y="97"/>
                </a:lnTo>
                <a:lnTo>
                  <a:pt x="5786" y="98"/>
                </a:lnTo>
                <a:lnTo>
                  <a:pt x="5802" y="98"/>
                </a:lnTo>
                <a:lnTo>
                  <a:pt x="5820" y="100"/>
                </a:lnTo>
                <a:lnTo>
                  <a:pt x="5833" y="100"/>
                </a:lnTo>
                <a:lnTo>
                  <a:pt x="5864" y="100"/>
                </a:lnTo>
                <a:lnTo>
                  <a:pt x="5877" y="100"/>
                </a:lnTo>
                <a:lnTo>
                  <a:pt x="5897" y="100"/>
                </a:lnTo>
                <a:lnTo>
                  <a:pt x="5916" y="100"/>
                </a:lnTo>
                <a:lnTo>
                  <a:pt x="5935" y="100"/>
                </a:lnTo>
                <a:lnTo>
                  <a:pt x="5958" y="100"/>
                </a:lnTo>
                <a:lnTo>
                  <a:pt x="5969" y="100"/>
                </a:lnTo>
                <a:lnTo>
                  <a:pt x="5980" y="100"/>
                </a:lnTo>
                <a:lnTo>
                  <a:pt x="6007" y="100"/>
                </a:lnTo>
                <a:lnTo>
                  <a:pt x="6022" y="100"/>
                </a:lnTo>
                <a:lnTo>
                  <a:pt x="6050" y="100"/>
                </a:lnTo>
                <a:lnTo>
                  <a:pt x="6062" y="100"/>
                </a:lnTo>
                <a:lnTo>
                  <a:pt x="6079" y="100"/>
                </a:lnTo>
                <a:lnTo>
                  <a:pt x="6107" y="98"/>
                </a:lnTo>
                <a:lnTo>
                  <a:pt x="6126" y="98"/>
                </a:lnTo>
                <a:lnTo>
                  <a:pt x="6140" y="97"/>
                </a:lnTo>
                <a:lnTo>
                  <a:pt x="6164" y="97"/>
                </a:lnTo>
                <a:lnTo>
                  <a:pt x="6179" y="96"/>
                </a:lnTo>
                <a:lnTo>
                  <a:pt x="6197" y="95"/>
                </a:lnTo>
                <a:lnTo>
                  <a:pt x="6218" y="94"/>
                </a:lnTo>
                <a:lnTo>
                  <a:pt x="6228" y="93"/>
                </a:lnTo>
                <a:lnTo>
                  <a:pt x="6242" y="92"/>
                </a:lnTo>
                <a:lnTo>
                  <a:pt x="6260" y="90"/>
                </a:lnTo>
                <a:lnTo>
                  <a:pt x="6274" y="89"/>
                </a:lnTo>
                <a:lnTo>
                  <a:pt x="6282" y="89"/>
                </a:lnTo>
                <a:lnTo>
                  <a:pt x="6297" y="88"/>
                </a:lnTo>
                <a:lnTo>
                  <a:pt x="6306" y="87"/>
                </a:lnTo>
                <a:lnTo>
                  <a:pt x="6324" y="86"/>
                </a:lnTo>
                <a:lnTo>
                  <a:pt x="6335" y="86"/>
                </a:lnTo>
                <a:lnTo>
                  <a:pt x="6351" y="85"/>
                </a:lnTo>
                <a:lnTo>
                  <a:pt x="6367" y="84"/>
                </a:lnTo>
                <a:lnTo>
                  <a:pt x="6383" y="84"/>
                </a:lnTo>
                <a:lnTo>
                  <a:pt x="6399" y="83"/>
                </a:lnTo>
                <a:lnTo>
                  <a:pt x="6421" y="82"/>
                </a:lnTo>
                <a:lnTo>
                  <a:pt x="6425" y="82"/>
                </a:lnTo>
                <a:lnTo>
                  <a:pt x="6437" y="81"/>
                </a:lnTo>
                <a:lnTo>
                  <a:pt x="6455" y="81"/>
                </a:lnTo>
                <a:lnTo>
                  <a:pt x="6472" y="80"/>
                </a:lnTo>
                <a:lnTo>
                  <a:pt x="6485" y="79"/>
                </a:lnTo>
                <a:lnTo>
                  <a:pt x="6499" y="79"/>
                </a:lnTo>
                <a:lnTo>
                  <a:pt x="6514" y="77"/>
                </a:lnTo>
                <a:lnTo>
                  <a:pt x="6531" y="77"/>
                </a:lnTo>
                <a:lnTo>
                  <a:pt x="6539" y="76"/>
                </a:lnTo>
                <a:lnTo>
                  <a:pt x="6552" y="76"/>
                </a:lnTo>
                <a:lnTo>
                  <a:pt x="6567" y="75"/>
                </a:lnTo>
                <a:lnTo>
                  <a:pt x="6585" y="74"/>
                </a:lnTo>
                <a:lnTo>
                  <a:pt x="6597" y="74"/>
                </a:lnTo>
                <a:lnTo>
                  <a:pt x="6617" y="73"/>
                </a:lnTo>
                <a:lnTo>
                  <a:pt x="6639" y="72"/>
                </a:lnTo>
                <a:lnTo>
                  <a:pt x="6653" y="72"/>
                </a:lnTo>
                <a:lnTo>
                  <a:pt x="6670" y="71"/>
                </a:lnTo>
                <a:lnTo>
                  <a:pt x="6687" y="70"/>
                </a:lnTo>
                <a:lnTo>
                  <a:pt x="6705" y="69"/>
                </a:lnTo>
                <a:lnTo>
                  <a:pt x="6721" y="68"/>
                </a:lnTo>
                <a:lnTo>
                  <a:pt x="6734" y="68"/>
                </a:lnTo>
                <a:lnTo>
                  <a:pt x="6753" y="67"/>
                </a:lnTo>
                <a:lnTo>
                  <a:pt x="6759" y="67"/>
                </a:lnTo>
                <a:lnTo>
                  <a:pt x="6768" y="67"/>
                </a:lnTo>
                <a:lnTo>
                  <a:pt x="6780" y="65"/>
                </a:lnTo>
                <a:lnTo>
                  <a:pt x="6788" y="65"/>
                </a:lnTo>
                <a:lnTo>
                  <a:pt x="6804" y="64"/>
                </a:lnTo>
                <a:lnTo>
                  <a:pt x="6827" y="63"/>
                </a:lnTo>
                <a:lnTo>
                  <a:pt x="6834" y="63"/>
                </a:lnTo>
                <a:lnTo>
                  <a:pt x="6840" y="63"/>
                </a:lnTo>
                <a:lnTo>
                  <a:pt x="6865" y="62"/>
                </a:lnTo>
                <a:lnTo>
                  <a:pt x="6888" y="61"/>
                </a:lnTo>
                <a:lnTo>
                  <a:pt x="6902" y="60"/>
                </a:lnTo>
                <a:lnTo>
                  <a:pt x="6917" y="59"/>
                </a:lnTo>
                <a:lnTo>
                  <a:pt x="6936" y="59"/>
                </a:lnTo>
                <a:lnTo>
                  <a:pt x="6956" y="58"/>
                </a:lnTo>
                <a:lnTo>
                  <a:pt x="6975" y="57"/>
                </a:lnTo>
                <a:lnTo>
                  <a:pt x="6990" y="56"/>
                </a:lnTo>
                <a:lnTo>
                  <a:pt x="7016" y="55"/>
                </a:lnTo>
                <a:lnTo>
                  <a:pt x="7032" y="55"/>
                </a:lnTo>
                <a:lnTo>
                  <a:pt x="7045" y="54"/>
                </a:lnTo>
                <a:lnTo>
                  <a:pt x="7059" y="54"/>
                </a:lnTo>
                <a:lnTo>
                  <a:pt x="7068" y="52"/>
                </a:lnTo>
                <a:lnTo>
                  <a:pt x="7079" y="52"/>
                </a:lnTo>
                <a:lnTo>
                  <a:pt x="7092" y="51"/>
                </a:lnTo>
                <a:lnTo>
                  <a:pt x="7098" y="51"/>
                </a:lnTo>
                <a:lnTo>
                  <a:pt x="7114" y="50"/>
                </a:lnTo>
                <a:lnTo>
                  <a:pt x="7126" y="50"/>
                </a:lnTo>
                <a:lnTo>
                  <a:pt x="7138" y="49"/>
                </a:lnTo>
                <a:lnTo>
                  <a:pt x="7151" y="49"/>
                </a:lnTo>
                <a:lnTo>
                  <a:pt x="7159" y="49"/>
                </a:lnTo>
                <a:lnTo>
                  <a:pt x="7171" y="48"/>
                </a:lnTo>
                <a:lnTo>
                  <a:pt x="7183" y="47"/>
                </a:lnTo>
                <a:lnTo>
                  <a:pt x="7190" y="47"/>
                </a:lnTo>
                <a:lnTo>
                  <a:pt x="7200" y="47"/>
                </a:lnTo>
                <a:lnTo>
                  <a:pt x="7209" y="46"/>
                </a:lnTo>
                <a:lnTo>
                  <a:pt x="7213" y="46"/>
                </a:lnTo>
                <a:lnTo>
                  <a:pt x="7222" y="46"/>
                </a:lnTo>
                <a:lnTo>
                  <a:pt x="7232" y="46"/>
                </a:lnTo>
                <a:lnTo>
                  <a:pt x="7243" y="46"/>
                </a:lnTo>
                <a:lnTo>
                  <a:pt x="7254" y="46"/>
                </a:lnTo>
                <a:lnTo>
                  <a:pt x="7265" y="46"/>
                </a:lnTo>
                <a:lnTo>
                  <a:pt x="7275" y="46"/>
                </a:lnTo>
                <a:lnTo>
                  <a:pt x="7285" y="46"/>
                </a:lnTo>
                <a:lnTo>
                  <a:pt x="7300" y="46"/>
                </a:lnTo>
                <a:lnTo>
                  <a:pt x="7314" y="46"/>
                </a:lnTo>
                <a:lnTo>
                  <a:pt x="7324" y="45"/>
                </a:lnTo>
                <a:lnTo>
                  <a:pt x="7333" y="45"/>
                </a:lnTo>
                <a:lnTo>
                  <a:pt x="7347" y="45"/>
                </a:lnTo>
                <a:lnTo>
                  <a:pt x="7368" y="44"/>
                </a:lnTo>
                <a:lnTo>
                  <a:pt x="7378" y="44"/>
                </a:lnTo>
                <a:lnTo>
                  <a:pt x="7387" y="44"/>
                </a:lnTo>
                <a:lnTo>
                  <a:pt x="7402" y="43"/>
                </a:lnTo>
                <a:lnTo>
                  <a:pt x="7409" y="43"/>
                </a:lnTo>
                <a:lnTo>
                  <a:pt x="7418" y="42"/>
                </a:lnTo>
                <a:lnTo>
                  <a:pt x="7432" y="41"/>
                </a:lnTo>
                <a:lnTo>
                  <a:pt x="7443" y="39"/>
                </a:lnTo>
                <a:lnTo>
                  <a:pt x="7452" y="38"/>
                </a:lnTo>
                <a:lnTo>
                  <a:pt x="7460" y="38"/>
                </a:lnTo>
                <a:lnTo>
                  <a:pt x="7470" y="37"/>
                </a:lnTo>
                <a:lnTo>
                  <a:pt x="7478" y="36"/>
                </a:lnTo>
                <a:lnTo>
                  <a:pt x="7486" y="36"/>
                </a:lnTo>
                <a:lnTo>
                  <a:pt x="7501" y="36"/>
                </a:lnTo>
                <a:lnTo>
                  <a:pt x="7511" y="36"/>
                </a:lnTo>
                <a:lnTo>
                  <a:pt x="7525" y="35"/>
                </a:lnTo>
                <a:lnTo>
                  <a:pt x="7538" y="35"/>
                </a:lnTo>
                <a:lnTo>
                  <a:pt x="7551" y="35"/>
                </a:lnTo>
                <a:lnTo>
                  <a:pt x="7559" y="35"/>
                </a:lnTo>
                <a:lnTo>
                  <a:pt x="7563" y="34"/>
                </a:lnTo>
                <a:lnTo>
                  <a:pt x="7570" y="34"/>
                </a:lnTo>
                <a:lnTo>
                  <a:pt x="7578" y="34"/>
                </a:lnTo>
                <a:lnTo>
                  <a:pt x="7594" y="34"/>
                </a:lnTo>
                <a:lnTo>
                  <a:pt x="7607" y="34"/>
                </a:lnTo>
                <a:lnTo>
                  <a:pt x="7618" y="33"/>
                </a:lnTo>
                <a:lnTo>
                  <a:pt x="7628" y="33"/>
                </a:lnTo>
                <a:lnTo>
                  <a:pt x="7647" y="33"/>
                </a:lnTo>
                <a:lnTo>
                  <a:pt x="7660" y="33"/>
                </a:lnTo>
                <a:lnTo>
                  <a:pt x="7670" y="33"/>
                </a:lnTo>
                <a:lnTo>
                  <a:pt x="7687" y="32"/>
                </a:lnTo>
                <a:lnTo>
                  <a:pt x="7704" y="32"/>
                </a:lnTo>
                <a:lnTo>
                  <a:pt x="7716" y="31"/>
                </a:lnTo>
                <a:lnTo>
                  <a:pt x="7732" y="31"/>
                </a:lnTo>
                <a:lnTo>
                  <a:pt x="7751" y="31"/>
                </a:lnTo>
                <a:lnTo>
                  <a:pt x="7771" y="30"/>
                </a:lnTo>
                <a:lnTo>
                  <a:pt x="7793" y="30"/>
                </a:lnTo>
                <a:lnTo>
                  <a:pt x="7819" y="30"/>
                </a:lnTo>
                <a:lnTo>
                  <a:pt x="7840" y="28"/>
                </a:lnTo>
                <a:lnTo>
                  <a:pt x="7850" y="28"/>
                </a:lnTo>
                <a:lnTo>
                  <a:pt x="7876" y="25"/>
                </a:lnTo>
                <a:lnTo>
                  <a:pt x="7895" y="24"/>
                </a:lnTo>
                <a:lnTo>
                  <a:pt x="7908" y="23"/>
                </a:lnTo>
                <a:lnTo>
                  <a:pt x="7938" y="21"/>
                </a:lnTo>
                <a:lnTo>
                  <a:pt x="7958" y="20"/>
                </a:lnTo>
                <a:lnTo>
                  <a:pt x="7973" y="19"/>
                </a:lnTo>
                <a:lnTo>
                  <a:pt x="7985" y="19"/>
                </a:lnTo>
                <a:lnTo>
                  <a:pt x="7996" y="18"/>
                </a:lnTo>
                <a:lnTo>
                  <a:pt x="8014" y="17"/>
                </a:lnTo>
                <a:lnTo>
                  <a:pt x="8028" y="16"/>
                </a:lnTo>
                <a:lnTo>
                  <a:pt x="8048" y="15"/>
                </a:lnTo>
                <a:lnTo>
                  <a:pt x="8073" y="12"/>
                </a:lnTo>
                <a:lnTo>
                  <a:pt x="8102" y="9"/>
                </a:lnTo>
                <a:lnTo>
                  <a:pt x="8121" y="7"/>
                </a:lnTo>
                <a:lnTo>
                  <a:pt x="8135" y="6"/>
                </a:lnTo>
                <a:lnTo>
                  <a:pt x="8148" y="5"/>
                </a:lnTo>
                <a:lnTo>
                  <a:pt x="8161" y="5"/>
                </a:lnTo>
                <a:lnTo>
                  <a:pt x="8175" y="5"/>
                </a:lnTo>
                <a:lnTo>
                  <a:pt x="8186" y="5"/>
                </a:lnTo>
                <a:lnTo>
                  <a:pt x="8195" y="5"/>
                </a:lnTo>
                <a:lnTo>
                  <a:pt x="8206" y="5"/>
                </a:lnTo>
                <a:lnTo>
                  <a:pt x="8221" y="5"/>
                </a:lnTo>
                <a:lnTo>
                  <a:pt x="8229" y="5"/>
                </a:lnTo>
                <a:lnTo>
                  <a:pt x="8243" y="5"/>
                </a:lnTo>
                <a:lnTo>
                  <a:pt x="8254" y="5"/>
                </a:lnTo>
                <a:lnTo>
                  <a:pt x="8264" y="5"/>
                </a:lnTo>
                <a:lnTo>
                  <a:pt x="8277" y="6"/>
                </a:lnTo>
                <a:lnTo>
                  <a:pt x="8292" y="6"/>
                </a:lnTo>
                <a:lnTo>
                  <a:pt x="8308" y="7"/>
                </a:lnTo>
                <a:lnTo>
                  <a:pt x="8320" y="7"/>
                </a:lnTo>
                <a:lnTo>
                  <a:pt x="8335" y="8"/>
                </a:lnTo>
                <a:lnTo>
                  <a:pt x="8349" y="8"/>
                </a:lnTo>
                <a:lnTo>
                  <a:pt x="8366" y="6"/>
                </a:lnTo>
                <a:lnTo>
                  <a:pt x="8402" y="3"/>
                </a:lnTo>
                <a:lnTo>
                  <a:pt x="8426" y="0"/>
                </a:lnTo>
                <a:lnTo>
                  <a:pt x="8426" y="0"/>
                </a:lnTo>
                <a:lnTo>
                  <a:pt x="8402" y="3"/>
                </a:lnTo>
                <a:lnTo>
                  <a:pt x="8366" y="6"/>
                </a:lnTo>
                <a:lnTo>
                  <a:pt x="8349" y="8"/>
                </a:lnTo>
                <a:lnTo>
                  <a:pt x="8335" y="8"/>
                </a:lnTo>
                <a:lnTo>
                  <a:pt x="8320" y="7"/>
                </a:lnTo>
                <a:lnTo>
                  <a:pt x="8308" y="7"/>
                </a:lnTo>
                <a:lnTo>
                  <a:pt x="8292" y="6"/>
                </a:lnTo>
                <a:lnTo>
                  <a:pt x="8277" y="8"/>
                </a:lnTo>
                <a:lnTo>
                  <a:pt x="8264" y="10"/>
                </a:lnTo>
                <a:lnTo>
                  <a:pt x="8254" y="11"/>
                </a:lnTo>
                <a:lnTo>
                  <a:pt x="8243" y="13"/>
                </a:lnTo>
                <a:lnTo>
                  <a:pt x="8229" y="15"/>
                </a:lnTo>
                <a:lnTo>
                  <a:pt x="8221" y="15"/>
                </a:lnTo>
                <a:lnTo>
                  <a:pt x="8206" y="16"/>
                </a:lnTo>
                <a:lnTo>
                  <a:pt x="8195" y="17"/>
                </a:lnTo>
                <a:lnTo>
                  <a:pt x="8186" y="17"/>
                </a:lnTo>
                <a:lnTo>
                  <a:pt x="8175" y="18"/>
                </a:lnTo>
                <a:lnTo>
                  <a:pt x="8161" y="18"/>
                </a:lnTo>
                <a:lnTo>
                  <a:pt x="8148" y="19"/>
                </a:lnTo>
                <a:lnTo>
                  <a:pt x="8135" y="20"/>
                </a:lnTo>
                <a:lnTo>
                  <a:pt x="8121" y="20"/>
                </a:lnTo>
                <a:lnTo>
                  <a:pt x="8102" y="23"/>
                </a:lnTo>
                <a:lnTo>
                  <a:pt x="8073" y="25"/>
                </a:lnTo>
                <a:lnTo>
                  <a:pt x="8048" y="29"/>
                </a:lnTo>
                <a:lnTo>
                  <a:pt x="8028" y="30"/>
                </a:lnTo>
                <a:lnTo>
                  <a:pt x="8014" y="31"/>
                </a:lnTo>
                <a:lnTo>
                  <a:pt x="7996" y="33"/>
                </a:lnTo>
                <a:lnTo>
                  <a:pt x="7985" y="34"/>
                </a:lnTo>
                <a:lnTo>
                  <a:pt x="7973" y="34"/>
                </a:lnTo>
                <a:lnTo>
                  <a:pt x="7958" y="35"/>
                </a:lnTo>
                <a:lnTo>
                  <a:pt x="7938" y="36"/>
                </a:lnTo>
                <a:lnTo>
                  <a:pt x="7908" y="38"/>
                </a:lnTo>
                <a:lnTo>
                  <a:pt x="7895" y="39"/>
                </a:lnTo>
                <a:lnTo>
                  <a:pt x="7876" y="41"/>
                </a:lnTo>
                <a:lnTo>
                  <a:pt x="7850" y="42"/>
                </a:lnTo>
                <a:lnTo>
                  <a:pt x="7840" y="43"/>
                </a:lnTo>
                <a:lnTo>
                  <a:pt x="7819" y="44"/>
                </a:lnTo>
                <a:lnTo>
                  <a:pt x="7793" y="44"/>
                </a:lnTo>
                <a:lnTo>
                  <a:pt x="7771" y="45"/>
                </a:lnTo>
                <a:lnTo>
                  <a:pt x="7751" y="45"/>
                </a:lnTo>
                <a:lnTo>
                  <a:pt x="7732" y="46"/>
                </a:lnTo>
                <a:lnTo>
                  <a:pt x="7716" y="46"/>
                </a:lnTo>
                <a:lnTo>
                  <a:pt x="7704" y="46"/>
                </a:lnTo>
                <a:lnTo>
                  <a:pt x="7687" y="46"/>
                </a:lnTo>
                <a:lnTo>
                  <a:pt x="7670" y="47"/>
                </a:lnTo>
                <a:lnTo>
                  <a:pt x="7660" y="48"/>
                </a:lnTo>
                <a:lnTo>
                  <a:pt x="7647" y="48"/>
                </a:lnTo>
                <a:lnTo>
                  <a:pt x="7628" y="48"/>
                </a:lnTo>
                <a:lnTo>
                  <a:pt x="7618" y="48"/>
                </a:lnTo>
                <a:lnTo>
                  <a:pt x="7607" y="49"/>
                </a:lnTo>
                <a:lnTo>
                  <a:pt x="7594" y="49"/>
                </a:lnTo>
                <a:lnTo>
                  <a:pt x="7578" y="49"/>
                </a:lnTo>
                <a:lnTo>
                  <a:pt x="7570" y="49"/>
                </a:lnTo>
                <a:lnTo>
                  <a:pt x="7563" y="49"/>
                </a:lnTo>
                <a:lnTo>
                  <a:pt x="7559" y="50"/>
                </a:lnTo>
                <a:lnTo>
                  <a:pt x="7551" y="50"/>
                </a:lnTo>
                <a:lnTo>
                  <a:pt x="7538" y="50"/>
                </a:lnTo>
                <a:lnTo>
                  <a:pt x="7525" y="50"/>
                </a:lnTo>
                <a:lnTo>
                  <a:pt x="7511" y="50"/>
                </a:lnTo>
                <a:lnTo>
                  <a:pt x="7501" y="50"/>
                </a:lnTo>
                <a:lnTo>
                  <a:pt x="7486" y="51"/>
                </a:lnTo>
                <a:lnTo>
                  <a:pt x="7478" y="51"/>
                </a:lnTo>
                <a:lnTo>
                  <a:pt x="7470" y="51"/>
                </a:lnTo>
                <a:lnTo>
                  <a:pt x="7460" y="52"/>
                </a:lnTo>
                <a:lnTo>
                  <a:pt x="7452" y="52"/>
                </a:lnTo>
                <a:lnTo>
                  <a:pt x="7443" y="54"/>
                </a:lnTo>
                <a:lnTo>
                  <a:pt x="7432" y="55"/>
                </a:lnTo>
                <a:lnTo>
                  <a:pt x="7418" y="56"/>
                </a:lnTo>
                <a:lnTo>
                  <a:pt x="7409" y="57"/>
                </a:lnTo>
                <a:lnTo>
                  <a:pt x="7402" y="58"/>
                </a:lnTo>
                <a:lnTo>
                  <a:pt x="7387" y="59"/>
                </a:lnTo>
                <a:lnTo>
                  <a:pt x="7378" y="59"/>
                </a:lnTo>
                <a:lnTo>
                  <a:pt x="7368" y="60"/>
                </a:lnTo>
                <a:lnTo>
                  <a:pt x="7347" y="61"/>
                </a:lnTo>
                <a:lnTo>
                  <a:pt x="7333" y="62"/>
                </a:lnTo>
                <a:lnTo>
                  <a:pt x="7324" y="63"/>
                </a:lnTo>
                <a:lnTo>
                  <a:pt x="7314" y="64"/>
                </a:lnTo>
                <a:lnTo>
                  <a:pt x="7300" y="64"/>
                </a:lnTo>
                <a:lnTo>
                  <a:pt x="7285" y="64"/>
                </a:lnTo>
                <a:lnTo>
                  <a:pt x="7275" y="63"/>
                </a:lnTo>
                <a:lnTo>
                  <a:pt x="7265" y="63"/>
                </a:lnTo>
                <a:lnTo>
                  <a:pt x="7254" y="62"/>
                </a:lnTo>
                <a:lnTo>
                  <a:pt x="7243" y="62"/>
                </a:lnTo>
                <a:lnTo>
                  <a:pt x="7232" y="62"/>
                </a:lnTo>
                <a:lnTo>
                  <a:pt x="7222" y="62"/>
                </a:lnTo>
                <a:lnTo>
                  <a:pt x="7213" y="63"/>
                </a:lnTo>
                <a:lnTo>
                  <a:pt x="7209" y="63"/>
                </a:lnTo>
                <a:lnTo>
                  <a:pt x="7200" y="63"/>
                </a:lnTo>
                <a:lnTo>
                  <a:pt x="7190" y="63"/>
                </a:lnTo>
                <a:lnTo>
                  <a:pt x="7183" y="63"/>
                </a:lnTo>
                <a:lnTo>
                  <a:pt x="7171" y="64"/>
                </a:lnTo>
                <a:lnTo>
                  <a:pt x="7159" y="64"/>
                </a:lnTo>
                <a:lnTo>
                  <a:pt x="7151" y="64"/>
                </a:lnTo>
                <a:lnTo>
                  <a:pt x="7138" y="65"/>
                </a:lnTo>
                <a:lnTo>
                  <a:pt x="7126" y="67"/>
                </a:lnTo>
                <a:lnTo>
                  <a:pt x="7114" y="67"/>
                </a:lnTo>
                <a:lnTo>
                  <a:pt x="7098" y="68"/>
                </a:lnTo>
                <a:lnTo>
                  <a:pt x="7092" y="69"/>
                </a:lnTo>
                <a:lnTo>
                  <a:pt x="7079" y="70"/>
                </a:lnTo>
                <a:lnTo>
                  <a:pt x="7068" y="70"/>
                </a:lnTo>
                <a:lnTo>
                  <a:pt x="7059" y="71"/>
                </a:lnTo>
                <a:lnTo>
                  <a:pt x="7045" y="72"/>
                </a:lnTo>
                <a:lnTo>
                  <a:pt x="7032" y="72"/>
                </a:lnTo>
                <a:lnTo>
                  <a:pt x="7016" y="73"/>
                </a:lnTo>
                <a:lnTo>
                  <a:pt x="6990" y="75"/>
                </a:lnTo>
                <a:lnTo>
                  <a:pt x="6975" y="75"/>
                </a:lnTo>
                <a:lnTo>
                  <a:pt x="6956" y="77"/>
                </a:lnTo>
                <a:lnTo>
                  <a:pt x="6936" y="77"/>
                </a:lnTo>
                <a:lnTo>
                  <a:pt x="6917" y="79"/>
                </a:lnTo>
                <a:lnTo>
                  <a:pt x="6902" y="79"/>
                </a:lnTo>
                <a:lnTo>
                  <a:pt x="6888" y="80"/>
                </a:lnTo>
                <a:lnTo>
                  <a:pt x="6865" y="81"/>
                </a:lnTo>
                <a:lnTo>
                  <a:pt x="6840" y="82"/>
                </a:lnTo>
                <a:lnTo>
                  <a:pt x="6834" y="82"/>
                </a:lnTo>
                <a:lnTo>
                  <a:pt x="6827" y="82"/>
                </a:lnTo>
                <a:lnTo>
                  <a:pt x="6804" y="83"/>
                </a:lnTo>
                <a:lnTo>
                  <a:pt x="6788" y="84"/>
                </a:lnTo>
                <a:lnTo>
                  <a:pt x="6780" y="84"/>
                </a:lnTo>
                <a:lnTo>
                  <a:pt x="6768" y="84"/>
                </a:lnTo>
                <a:lnTo>
                  <a:pt x="6759" y="85"/>
                </a:lnTo>
                <a:lnTo>
                  <a:pt x="6753" y="85"/>
                </a:lnTo>
                <a:lnTo>
                  <a:pt x="6734" y="86"/>
                </a:lnTo>
                <a:lnTo>
                  <a:pt x="6721" y="87"/>
                </a:lnTo>
                <a:lnTo>
                  <a:pt x="6705" y="87"/>
                </a:lnTo>
                <a:lnTo>
                  <a:pt x="6687" y="89"/>
                </a:lnTo>
                <a:lnTo>
                  <a:pt x="6670" y="90"/>
                </a:lnTo>
                <a:lnTo>
                  <a:pt x="6653" y="92"/>
                </a:lnTo>
                <a:lnTo>
                  <a:pt x="6639" y="92"/>
                </a:lnTo>
                <a:lnTo>
                  <a:pt x="6617" y="94"/>
                </a:lnTo>
                <a:lnTo>
                  <a:pt x="6597" y="95"/>
                </a:lnTo>
                <a:lnTo>
                  <a:pt x="6585" y="95"/>
                </a:lnTo>
                <a:lnTo>
                  <a:pt x="6567" y="96"/>
                </a:lnTo>
                <a:lnTo>
                  <a:pt x="6552" y="96"/>
                </a:lnTo>
                <a:lnTo>
                  <a:pt x="6539" y="97"/>
                </a:lnTo>
                <a:lnTo>
                  <a:pt x="6531" y="97"/>
                </a:lnTo>
                <a:lnTo>
                  <a:pt x="6514" y="98"/>
                </a:lnTo>
                <a:lnTo>
                  <a:pt x="6499" y="98"/>
                </a:lnTo>
                <a:lnTo>
                  <a:pt x="6485" y="99"/>
                </a:lnTo>
                <a:lnTo>
                  <a:pt x="6472" y="100"/>
                </a:lnTo>
                <a:lnTo>
                  <a:pt x="6455" y="100"/>
                </a:lnTo>
                <a:lnTo>
                  <a:pt x="6437" y="101"/>
                </a:lnTo>
                <a:lnTo>
                  <a:pt x="6425" y="102"/>
                </a:lnTo>
                <a:lnTo>
                  <a:pt x="6421" y="102"/>
                </a:lnTo>
                <a:lnTo>
                  <a:pt x="6399" y="102"/>
                </a:lnTo>
                <a:lnTo>
                  <a:pt x="6383" y="101"/>
                </a:lnTo>
                <a:lnTo>
                  <a:pt x="6367" y="101"/>
                </a:lnTo>
                <a:lnTo>
                  <a:pt x="6351" y="102"/>
                </a:lnTo>
                <a:lnTo>
                  <a:pt x="6335" y="103"/>
                </a:lnTo>
                <a:lnTo>
                  <a:pt x="6324" y="105"/>
                </a:lnTo>
                <a:lnTo>
                  <a:pt x="6306" y="106"/>
                </a:lnTo>
                <a:lnTo>
                  <a:pt x="6297" y="106"/>
                </a:lnTo>
                <a:lnTo>
                  <a:pt x="6282" y="107"/>
                </a:lnTo>
                <a:lnTo>
                  <a:pt x="6274" y="108"/>
                </a:lnTo>
                <a:lnTo>
                  <a:pt x="6260" y="109"/>
                </a:lnTo>
                <a:lnTo>
                  <a:pt x="6242" y="111"/>
                </a:lnTo>
                <a:lnTo>
                  <a:pt x="6228" y="112"/>
                </a:lnTo>
                <a:lnTo>
                  <a:pt x="6218" y="112"/>
                </a:lnTo>
                <a:lnTo>
                  <a:pt x="6197" y="113"/>
                </a:lnTo>
                <a:lnTo>
                  <a:pt x="6179" y="114"/>
                </a:lnTo>
                <a:lnTo>
                  <a:pt x="6164" y="115"/>
                </a:lnTo>
                <a:lnTo>
                  <a:pt x="6140" y="118"/>
                </a:lnTo>
                <a:lnTo>
                  <a:pt x="6126" y="118"/>
                </a:lnTo>
                <a:lnTo>
                  <a:pt x="6107" y="119"/>
                </a:lnTo>
                <a:lnTo>
                  <a:pt x="6079" y="120"/>
                </a:lnTo>
                <a:lnTo>
                  <a:pt x="6062" y="120"/>
                </a:lnTo>
                <a:lnTo>
                  <a:pt x="6050" y="121"/>
                </a:lnTo>
                <a:lnTo>
                  <a:pt x="6022" y="121"/>
                </a:lnTo>
                <a:lnTo>
                  <a:pt x="6007" y="122"/>
                </a:lnTo>
                <a:lnTo>
                  <a:pt x="5980" y="121"/>
                </a:lnTo>
                <a:lnTo>
                  <a:pt x="5969" y="121"/>
                </a:lnTo>
                <a:lnTo>
                  <a:pt x="5958" y="121"/>
                </a:lnTo>
                <a:lnTo>
                  <a:pt x="5935" y="120"/>
                </a:lnTo>
                <a:lnTo>
                  <a:pt x="5916" y="120"/>
                </a:lnTo>
                <a:lnTo>
                  <a:pt x="5897" y="119"/>
                </a:lnTo>
                <a:lnTo>
                  <a:pt x="5877" y="119"/>
                </a:lnTo>
                <a:lnTo>
                  <a:pt x="5864" y="119"/>
                </a:lnTo>
                <a:lnTo>
                  <a:pt x="5833" y="119"/>
                </a:lnTo>
                <a:lnTo>
                  <a:pt x="5820" y="118"/>
                </a:lnTo>
                <a:lnTo>
                  <a:pt x="5802" y="116"/>
                </a:lnTo>
                <a:lnTo>
                  <a:pt x="5786" y="115"/>
                </a:lnTo>
                <a:lnTo>
                  <a:pt x="5776" y="114"/>
                </a:lnTo>
                <a:lnTo>
                  <a:pt x="5765" y="114"/>
                </a:lnTo>
                <a:lnTo>
                  <a:pt x="5760" y="113"/>
                </a:lnTo>
                <a:lnTo>
                  <a:pt x="5754" y="113"/>
                </a:lnTo>
                <a:lnTo>
                  <a:pt x="5748" y="113"/>
                </a:lnTo>
                <a:lnTo>
                  <a:pt x="5741" y="112"/>
                </a:lnTo>
                <a:lnTo>
                  <a:pt x="5737" y="112"/>
                </a:lnTo>
                <a:lnTo>
                  <a:pt x="5730" y="112"/>
                </a:lnTo>
                <a:lnTo>
                  <a:pt x="5726" y="113"/>
                </a:lnTo>
                <a:lnTo>
                  <a:pt x="5722" y="113"/>
                </a:lnTo>
                <a:lnTo>
                  <a:pt x="5706" y="114"/>
                </a:lnTo>
                <a:lnTo>
                  <a:pt x="5696" y="115"/>
                </a:lnTo>
                <a:lnTo>
                  <a:pt x="5689" y="116"/>
                </a:lnTo>
                <a:lnTo>
                  <a:pt x="5677" y="116"/>
                </a:lnTo>
                <a:lnTo>
                  <a:pt x="5666" y="116"/>
                </a:lnTo>
                <a:lnTo>
                  <a:pt x="5662" y="115"/>
                </a:lnTo>
                <a:lnTo>
                  <a:pt x="5655" y="115"/>
                </a:lnTo>
                <a:lnTo>
                  <a:pt x="5648" y="115"/>
                </a:lnTo>
                <a:lnTo>
                  <a:pt x="5636" y="114"/>
                </a:lnTo>
                <a:lnTo>
                  <a:pt x="5626" y="114"/>
                </a:lnTo>
                <a:lnTo>
                  <a:pt x="5621" y="113"/>
                </a:lnTo>
                <a:lnTo>
                  <a:pt x="5614" y="113"/>
                </a:lnTo>
                <a:lnTo>
                  <a:pt x="5610" y="112"/>
                </a:lnTo>
                <a:lnTo>
                  <a:pt x="5603" y="112"/>
                </a:lnTo>
                <a:lnTo>
                  <a:pt x="5595" y="112"/>
                </a:lnTo>
                <a:lnTo>
                  <a:pt x="5586" y="111"/>
                </a:lnTo>
                <a:lnTo>
                  <a:pt x="5581" y="111"/>
                </a:lnTo>
                <a:lnTo>
                  <a:pt x="5576" y="110"/>
                </a:lnTo>
                <a:lnTo>
                  <a:pt x="5572" y="110"/>
                </a:lnTo>
                <a:lnTo>
                  <a:pt x="5563" y="109"/>
                </a:lnTo>
                <a:lnTo>
                  <a:pt x="5560" y="109"/>
                </a:lnTo>
                <a:lnTo>
                  <a:pt x="5549" y="109"/>
                </a:lnTo>
                <a:lnTo>
                  <a:pt x="5541" y="109"/>
                </a:lnTo>
                <a:lnTo>
                  <a:pt x="5535" y="109"/>
                </a:lnTo>
                <a:lnTo>
                  <a:pt x="5532" y="109"/>
                </a:lnTo>
                <a:lnTo>
                  <a:pt x="5525" y="108"/>
                </a:lnTo>
                <a:lnTo>
                  <a:pt x="5517" y="108"/>
                </a:lnTo>
                <a:lnTo>
                  <a:pt x="5510" y="108"/>
                </a:lnTo>
                <a:lnTo>
                  <a:pt x="5504" y="108"/>
                </a:lnTo>
                <a:lnTo>
                  <a:pt x="5500" y="108"/>
                </a:lnTo>
                <a:lnTo>
                  <a:pt x="5489" y="109"/>
                </a:lnTo>
                <a:lnTo>
                  <a:pt x="5480" y="109"/>
                </a:lnTo>
                <a:lnTo>
                  <a:pt x="5469" y="109"/>
                </a:lnTo>
                <a:lnTo>
                  <a:pt x="5456" y="108"/>
                </a:lnTo>
                <a:lnTo>
                  <a:pt x="5445" y="107"/>
                </a:lnTo>
                <a:lnTo>
                  <a:pt x="5433" y="106"/>
                </a:lnTo>
                <a:lnTo>
                  <a:pt x="5421" y="103"/>
                </a:lnTo>
                <a:lnTo>
                  <a:pt x="5413" y="102"/>
                </a:lnTo>
                <a:lnTo>
                  <a:pt x="5407" y="101"/>
                </a:lnTo>
                <a:lnTo>
                  <a:pt x="5403" y="101"/>
                </a:lnTo>
                <a:lnTo>
                  <a:pt x="5394" y="101"/>
                </a:lnTo>
                <a:lnTo>
                  <a:pt x="5390" y="100"/>
                </a:lnTo>
                <a:lnTo>
                  <a:pt x="5385" y="100"/>
                </a:lnTo>
                <a:lnTo>
                  <a:pt x="5372" y="98"/>
                </a:lnTo>
                <a:lnTo>
                  <a:pt x="5353" y="97"/>
                </a:lnTo>
                <a:lnTo>
                  <a:pt x="5342" y="97"/>
                </a:lnTo>
                <a:lnTo>
                  <a:pt x="5332" y="96"/>
                </a:lnTo>
                <a:lnTo>
                  <a:pt x="5319" y="96"/>
                </a:lnTo>
                <a:lnTo>
                  <a:pt x="5313" y="96"/>
                </a:lnTo>
                <a:lnTo>
                  <a:pt x="5300" y="96"/>
                </a:lnTo>
                <a:lnTo>
                  <a:pt x="5288" y="96"/>
                </a:lnTo>
                <a:lnTo>
                  <a:pt x="5280" y="96"/>
                </a:lnTo>
                <a:lnTo>
                  <a:pt x="5273" y="97"/>
                </a:lnTo>
                <a:lnTo>
                  <a:pt x="5269" y="97"/>
                </a:lnTo>
                <a:lnTo>
                  <a:pt x="5262" y="97"/>
                </a:lnTo>
                <a:lnTo>
                  <a:pt x="5259" y="97"/>
                </a:lnTo>
                <a:lnTo>
                  <a:pt x="5253" y="97"/>
                </a:lnTo>
                <a:lnTo>
                  <a:pt x="5249" y="97"/>
                </a:lnTo>
                <a:lnTo>
                  <a:pt x="5240" y="97"/>
                </a:lnTo>
                <a:lnTo>
                  <a:pt x="5236" y="97"/>
                </a:lnTo>
                <a:lnTo>
                  <a:pt x="5231" y="97"/>
                </a:lnTo>
                <a:lnTo>
                  <a:pt x="5222" y="97"/>
                </a:lnTo>
                <a:lnTo>
                  <a:pt x="5214" y="97"/>
                </a:lnTo>
                <a:lnTo>
                  <a:pt x="5204" y="98"/>
                </a:lnTo>
                <a:lnTo>
                  <a:pt x="5195" y="98"/>
                </a:lnTo>
                <a:lnTo>
                  <a:pt x="5170" y="99"/>
                </a:lnTo>
                <a:lnTo>
                  <a:pt x="5151" y="100"/>
                </a:lnTo>
                <a:lnTo>
                  <a:pt x="5129" y="102"/>
                </a:lnTo>
                <a:lnTo>
                  <a:pt x="5111" y="105"/>
                </a:lnTo>
                <a:lnTo>
                  <a:pt x="5095" y="106"/>
                </a:lnTo>
                <a:lnTo>
                  <a:pt x="5076" y="107"/>
                </a:lnTo>
                <a:lnTo>
                  <a:pt x="5059" y="109"/>
                </a:lnTo>
                <a:lnTo>
                  <a:pt x="5047" y="109"/>
                </a:lnTo>
                <a:lnTo>
                  <a:pt x="5038" y="110"/>
                </a:lnTo>
                <a:lnTo>
                  <a:pt x="5027" y="111"/>
                </a:lnTo>
                <a:lnTo>
                  <a:pt x="5014" y="111"/>
                </a:lnTo>
                <a:lnTo>
                  <a:pt x="5005" y="112"/>
                </a:lnTo>
                <a:lnTo>
                  <a:pt x="4994" y="112"/>
                </a:lnTo>
                <a:lnTo>
                  <a:pt x="4982" y="112"/>
                </a:lnTo>
                <a:lnTo>
                  <a:pt x="4978" y="112"/>
                </a:lnTo>
                <a:lnTo>
                  <a:pt x="4968" y="112"/>
                </a:lnTo>
                <a:lnTo>
                  <a:pt x="4964" y="112"/>
                </a:lnTo>
                <a:lnTo>
                  <a:pt x="4960" y="112"/>
                </a:lnTo>
                <a:lnTo>
                  <a:pt x="4954" y="112"/>
                </a:lnTo>
                <a:lnTo>
                  <a:pt x="4948" y="112"/>
                </a:lnTo>
                <a:lnTo>
                  <a:pt x="4939" y="112"/>
                </a:lnTo>
                <a:lnTo>
                  <a:pt x="4930" y="112"/>
                </a:lnTo>
                <a:lnTo>
                  <a:pt x="4920" y="112"/>
                </a:lnTo>
                <a:lnTo>
                  <a:pt x="4907" y="112"/>
                </a:lnTo>
                <a:lnTo>
                  <a:pt x="4900" y="112"/>
                </a:lnTo>
                <a:lnTo>
                  <a:pt x="4890" y="112"/>
                </a:lnTo>
                <a:lnTo>
                  <a:pt x="4883" y="111"/>
                </a:lnTo>
                <a:lnTo>
                  <a:pt x="4875" y="111"/>
                </a:lnTo>
                <a:lnTo>
                  <a:pt x="4867" y="111"/>
                </a:lnTo>
                <a:lnTo>
                  <a:pt x="4861" y="111"/>
                </a:lnTo>
                <a:lnTo>
                  <a:pt x="4852" y="111"/>
                </a:lnTo>
                <a:lnTo>
                  <a:pt x="4848" y="111"/>
                </a:lnTo>
                <a:lnTo>
                  <a:pt x="4841" y="110"/>
                </a:lnTo>
                <a:lnTo>
                  <a:pt x="4834" y="109"/>
                </a:lnTo>
                <a:lnTo>
                  <a:pt x="4824" y="109"/>
                </a:lnTo>
                <a:lnTo>
                  <a:pt x="4818" y="109"/>
                </a:lnTo>
                <a:lnTo>
                  <a:pt x="4808" y="108"/>
                </a:lnTo>
                <a:lnTo>
                  <a:pt x="4802" y="108"/>
                </a:lnTo>
                <a:lnTo>
                  <a:pt x="4797" y="108"/>
                </a:lnTo>
                <a:lnTo>
                  <a:pt x="4791" y="108"/>
                </a:lnTo>
                <a:lnTo>
                  <a:pt x="4783" y="108"/>
                </a:lnTo>
                <a:lnTo>
                  <a:pt x="4772" y="109"/>
                </a:lnTo>
                <a:lnTo>
                  <a:pt x="4760" y="111"/>
                </a:lnTo>
                <a:lnTo>
                  <a:pt x="4742" y="113"/>
                </a:lnTo>
                <a:lnTo>
                  <a:pt x="4721" y="116"/>
                </a:lnTo>
                <a:lnTo>
                  <a:pt x="4711" y="118"/>
                </a:lnTo>
                <a:lnTo>
                  <a:pt x="4693" y="119"/>
                </a:lnTo>
                <a:lnTo>
                  <a:pt x="4681" y="120"/>
                </a:lnTo>
                <a:lnTo>
                  <a:pt x="4666" y="121"/>
                </a:lnTo>
                <a:lnTo>
                  <a:pt x="4658" y="120"/>
                </a:lnTo>
                <a:lnTo>
                  <a:pt x="4641" y="120"/>
                </a:lnTo>
                <a:lnTo>
                  <a:pt x="4626" y="120"/>
                </a:lnTo>
                <a:lnTo>
                  <a:pt x="4612" y="120"/>
                </a:lnTo>
                <a:lnTo>
                  <a:pt x="4604" y="120"/>
                </a:lnTo>
                <a:lnTo>
                  <a:pt x="4582" y="118"/>
                </a:lnTo>
                <a:lnTo>
                  <a:pt x="4572" y="118"/>
                </a:lnTo>
                <a:lnTo>
                  <a:pt x="4561" y="116"/>
                </a:lnTo>
                <a:lnTo>
                  <a:pt x="4541" y="115"/>
                </a:lnTo>
                <a:lnTo>
                  <a:pt x="4527" y="115"/>
                </a:lnTo>
                <a:lnTo>
                  <a:pt x="4512" y="115"/>
                </a:lnTo>
                <a:lnTo>
                  <a:pt x="4500" y="115"/>
                </a:lnTo>
                <a:lnTo>
                  <a:pt x="4485" y="114"/>
                </a:lnTo>
                <a:lnTo>
                  <a:pt x="4470" y="114"/>
                </a:lnTo>
                <a:lnTo>
                  <a:pt x="4461" y="114"/>
                </a:lnTo>
                <a:lnTo>
                  <a:pt x="4437" y="112"/>
                </a:lnTo>
                <a:lnTo>
                  <a:pt x="4432" y="112"/>
                </a:lnTo>
                <a:lnTo>
                  <a:pt x="4411" y="111"/>
                </a:lnTo>
                <a:lnTo>
                  <a:pt x="4393" y="111"/>
                </a:lnTo>
                <a:lnTo>
                  <a:pt x="4347" y="108"/>
                </a:lnTo>
                <a:lnTo>
                  <a:pt x="4343" y="108"/>
                </a:lnTo>
                <a:lnTo>
                  <a:pt x="4309" y="107"/>
                </a:lnTo>
                <a:lnTo>
                  <a:pt x="4307" y="107"/>
                </a:lnTo>
                <a:lnTo>
                  <a:pt x="4298" y="107"/>
                </a:lnTo>
                <a:lnTo>
                  <a:pt x="4285" y="106"/>
                </a:lnTo>
                <a:lnTo>
                  <a:pt x="4279" y="106"/>
                </a:lnTo>
                <a:lnTo>
                  <a:pt x="4265" y="105"/>
                </a:lnTo>
                <a:lnTo>
                  <a:pt x="4244" y="103"/>
                </a:lnTo>
                <a:lnTo>
                  <a:pt x="4230" y="101"/>
                </a:lnTo>
                <a:lnTo>
                  <a:pt x="4223" y="101"/>
                </a:lnTo>
                <a:lnTo>
                  <a:pt x="4204" y="100"/>
                </a:lnTo>
                <a:lnTo>
                  <a:pt x="4193" y="99"/>
                </a:lnTo>
                <a:lnTo>
                  <a:pt x="4158" y="97"/>
                </a:lnTo>
                <a:lnTo>
                  <a:pt x="4151" y="97"/>
                </a:lnTo>
                <a:lnTo>
                  <a:pt x="4145" y="96"/>
                </a:lnTo>
                <a:lnTo>
                  <a:pt x="4119" y="95"/>
                </a:lnTo>
                <a:lnTo>
                  <a:pt x="4107" y="94"/>
                </a:lnTo>
                <a:lnTo>
                  <a:pt x="4098" y="94"/>
                </a:lnTo>
                <a:lnTo>
                  <a:pt x="4088" y="93"/>
                </a:lnTo>
                <a:lnTo>
                  <a:pt x="4074" y="93"/>
                </a:lnTo>
                <a:lnTo>
                  <a:pt x="4061" y="93"/>
                </a:lnTo>
                <a:lnTo>
                  <a:pt x="4053" y="92"/>
                </a:lnTo>
                <a:lnTo>
                  <a:pt x="4044" y="92"/>
                </a:lnTo>
                <a:lnTo>
                  <a:pt x="4033" y="90"/>
                </a:lnTo>
                <a:lnTo>
                  <a:pt x="4018" y="89"/>
                </a:lnTo>
                <a:lnTo>
                  <a:pt x="4009" y="89"/>
                </a:lnTo>
                <a:lnTo>
                  <a:pt x="3994" y="89"/>
                </a:lnTo>
                <a:lnTo>
                  <a:pt x="3983" y="89"/>
                </a:lnTo>
                <a:lnTo>
                  <a:pt x="3978" y="88"/>
                </a:lnTo>
                <a:lnTo>
                  <a:pt x="3966" y="88"/>
                </a:lnTo>
                <a:lnTo>
                  <a:pt x="3957" y="87"/>
                </a:lnTo>
                <a:lnTo>
                  <a:pt x="3945" y="87"/>
                </a:lnTo>
                <a:lnTo>
                  <a:pt x="3931" y="87"/>
                </a:lnTo>
                <a:lnTo>
                  <a:pt x="3923" y="87"/>
                </a:lnTo>
                <a:lnTo>
                  <a:pt x="3917" y="86"/>
                </a:lnTo>
                <a:lnTo>
                  <a:pt x="3907" y="86"/>
                </a:lnTo>
                <a:lnTo>
                  <a:pt x="3900" y="86"/>
                </a:lnTo>
                <a:lnTo>
                  <a:pt x="3893" y="86"/>
                </a:lnTo>
                <a:lnTo>
                  <a:pt x="3887" y="87"/>
                </a:lnTo>
                <a:lnTo>
                  <a:pt x="3875" y="88"/>
                </a:lnTo>
                <a:lnTo>
                  <a:pt x="3869" y="88"/>
                </a:lnTo>
                <a:lnTo>
                  <a:pt x="3858" y="89"/>
                </a:lnTo>
                <a:lnTo>
                  <a:pt x="3850" y="89"/>
                </a:lnTo>
                <a:lnTo>
                  <a:pt x="3840" y="90"/>
                </a:lnTo>
                <a:lnTo>
                  <a:pt x="3833" y="92"/>
                </a:lnTo>
                <a:lnTo>
                  <a:pt x="3829" y="92"/>
                </a:lnTo>
                <a:lnTo>
                  <a:pt x="3818" y="92"/>
                </a:lnTo>
                <a:lnTo>
                  <a:pt x="3811" y="93"/>
                </a:lnTo>
                <a:lnTo>
                  <a:pt x="3801" y="94"/>
                </a:lnTo>
                <a:lnTo>
                  <a:pt x="3793" y="94"/>
                </a:lnTo>
                <a:lnTo>
                  <a:pt x="3786" y="95"/>
                </a:lnTo>
                <a:lnTo>
                  <a:pt x="3777" y="95"/>
                </a:lnTo>
                <a:lnTo>
                  <a:pt x="3768" y="95"/>
                </a:lnTo>
                <a:lnTo>
                  <a:pt x="3761" y="96"/>
                </a:lnTo>
                <a:lnTo>
                  <a:pt x="3755" y="97"/>
                </a:lnTo>
                <a:lnTo>
                  <a:pt x="3747" y="97"/>
                </a:lnTo>
                <a:lnTo>
                  <a:pt x="3740" y="97"/>
                </a:lnTo>
                <a:lnTo>
                  <a:pt x="3725" y="98"/>
                </a:lnTo>
                <a:lnTo>
                  <a:pt x="3723" y="98"/>
                </a:lnTo>
                <a:lnTo>
                  <a:pt x="3713" y="98"/>
                </a:lnTo>
                <a:lnTo>
                  <a:pt x="3703" y="98"/>
                </a:lnTo>
                <a:lnTo>
                  <a:pt x="3697" y="99"/>
                </a:lnTo>
                <a:lnTo>
                  <a:pt x="3687" y="99"/>
                </a:lnTo>
                <a:lnTo>
                  <a:pt x="3683" y="99"/>
                </a:lnTo>
                <a:lnTo>
                  <a:pt x="3674" y="99"/>
                </a:lnTo>
                <a:lnTo>
                  <a:pt x="3669" y="99"/>
                </a:lnTo>
                <a:lnTo>
                  <a:pt x="3660" y="98"/>
                </a:lnTo>
                <a:lnTo>
                  <a:pt x="3657" y="98"/>
                </a:lnTo>
                <a:lnTo>
                  <a:pt x="3650" y="99"/>
                </a:lnTo>
                <a:lnTo>
                  <a:pt x="3643" y="100"/>
                </a:lnTo>
                <a:lnTo>
                  <a:pt x="3634" y="100"/>
                </a:lnTo>
                <a:lnTo>
                  <a:pt x="3631" y="100"/>
                </a:lnTo>
                <a:lnTo>
                  <a:pt x="3625" y="100"/>
                </a:lnTo>
                <a:lnTo>
                  <a:pt x="3620" y="100"/>
                </a:lnTo>
                <a:lnTo>
                  <a:pt x="3614" y="100"/>
                </a:lnTo>
                <a:lnTo>
                  <a:pt x="3611" y="100"/>
                </a:lnTo>
                <a:lnTo>
                  <a:pt x="3603" y="100"/>
                </a:lnTo>
                <a:lnTo>
                  <a:pt x="3598" y="100"/>
                </a:lnTo>
                <a:lnTo>
                  <a:pt x="3590" y="100"/>
                </a:lnTo>
                <a:lnTo>
                  <a:pt x="3581" y="100"/>
                </a:lnTo>
                <a:lnTo>
                  <a:pt x="3572" y="99"/>
                </a:lnTo>
                <a:lnTo>
                  <a:pt x="3561" y="100"/>
                </a:lnTo>
                <a:lnTo>
                  <a:pt x="3554" y="100"/>
                </a:lnTo>
                <a:lnTo>
                  <a:pt x="3543" y="100"/>
                </a:lnTo>
                <a:lnTo>
                  <a:pt x="3536" y="100"/>
                </a:lnTo>
                <a:lnTo>
                  <a:pt x="3529" y="100"/>
                </a:lnTo>
                <a:lnTo>
                  <a:pt x="3522" y="100"/>
                </a:lnTo>
                <a:lnTo>
                  <a:pt x="3514" y="100"/>
                </a:lnTo>
                <a:lnTo>
                  <a:pt x="3506" y="100"/>
                </a:lnTo>
                <a:lnTo>
                  <a:pt x="3499" y="100"/>
                </a:lnTo>
                <a:lnTo>
                  <a:pt x="3492" y="101"/>
                </a:lnTo>
                <a:lnTo>
                  <a:pt x="3482" y="100"/>
                </a:lnTo>
                <a:lnTo>
                  <a:pt x="3476" y="98"/>
                </a:lnTo>
                <a:lnTo>
                  <a:pt x="3467" y="97"/>
                </a:lnTo>
                <a:lnTo>
                  <a:pt x="3455" y="96"/>
                </a:lnTo>
                <a:lnTo>
                  <a:pt x="3445" y="95"/>
                </a:lnTo>
                <a:lnTo>
                  <a:pt x="3441" y="95"/>
                </a:lnTo>
                <a:lnTo>
                  <a:pt x="3433" y="94"/>
                </a:lnTo>
                <a:lnTo>
                  <a:pt x="3425" y="94"/>
                </a:lnTo>
                <a:lnTo>
                  <a:pt x="3419" y="93"/>
                </a:lnTo>
                <a:lnTo>
                  <a:pt x="3413" y="93"/>
                </a:lnTo>
                <a:lnTo>
                  <a:pt x="3410" y="93"/>
                </a:lnTo>
                <a:lnTo>
                  <a:pt x="3399" y="93"/>
                </a:lnTo>
                <a:lnTo>
                  <a:pt x="3393" y="93"/>
                </a:lnTo>
                <a:lnTo>
                  <a:pt x="3385" y="93"/>
                </a:lnTo>
                <a:lnTo>
                  <a:pt x="3377" y="93"/>
                </a:lnTo>
                <a:lnTo>
                  <a:pt x="3364" y="94"/>
                </a:lnTo>
                <a:lnTo>
                  <a:pt x="3352" y="94"/>
                </a:lnTo>
                <a:lnTo>
                  <a:pt x="3346" y="94"/>
                </a:lnTo>
                <a:lnTo>
                  <a:pt x="3330" y="95"/>
                </a:lnTo>
                <a:lnTo>
                  <a:pt x="3324" y="95"/>
                </a:lnTo>
                <a:lnTo>
                  <a:pt x="3314" y="95"/>
                </a:lnTo>
                <a:lnTo>
                  <a:pt x="3307" y="96"/>
                </a:lnTo>
                <a:lnTo>
                  <a:pt x="3300" y="96"/>
                </a:lnTo>
                <a:lnTo>
                  <a:pt x="3294" y="97"/>
                </a:lnTo>
                <a:lnTo>
                  <a:pt x="3286" y="98"/>
                </a:lnTo>
                <a:lnTo>
                  <a:pt x="3281" y="98"/>
                </a:lnTo>
                <a:lnTo>
                  <a:pt x="3274" y="99"/>
                </a:lnTo>
                <a:lnTo>
                  <a:pt x="3269" y="99"/>
                </a:lnTo>
                <a:lnTo>
                  <a:pt x="3259" y="100"/>
                </a:lnTo>
                <a:lnTo>
                  <a:pt x="3256" y="100"/>
                </a:lnTo>
                <a:lnTo>
                  <a:pt x="3245" y="100"/>
                </a:lnTo>
                <a:lnTo>
                  <a:pt x="3236" y="100"/>
                </a:lnTo>
                <a:lnTo>
                  <a:pt x="3228" y="99"/>
                </a:lnTo>
                <a:lnTo>
                  <a:pt x="3218" y="98"/>
                </a:lnTo>
                <a:lnTo>
                  <a:pt x="3211" y="98"/>
                </a:lnTo>
                <a:lnTo>
                  <a:pt x="3202" y="97"/>
                </a:lnTo>
                <a:lnTo>
                  <a:pt x="3196" y="97"/>
                </a:lnTo>
                <a:lnTo>
                  <a:pt x="3183" y="96"/>
                </a:lnTo>
                <a:lnTo>
                  <a:pt x="3176" y="95"/>
                </a:lnTo>
                <a:lnTo>
                  <a:pt x="3168" y="95"/>
                </a:lnTo>
                <a:lnTo>
                  <a:pt x="3162" y="95"/>
                </a:lnTo>
                <a:lnTo>
                  <a:pt x="3162" y="95"/>
                </a:lnTo>
                <a:lnTo>
                  <a:pt x="3157" y="95"/>
                </a:lnTo>
                <a:lnTo>
                  <a:pt x="3146" y="95"/>
                </a:lnTo>
                <a:lnTo>
                  <a:pt x="3141" y="95"/>
                </a:lnTo>
                <a:lnTo>
                  <a:pt x="3130" y="95"/>
                </a:lnTo>
                <a:lnTo>
                  <a:pt x="3116" y="95"/>
                </a:lnTo>
                <a:lnTo>
                  <a:pt x="3114" y="95"/>
                </a:lnTo>
                <a:lnTo>
                  <a:pt x="3100" y="95"/>
                </a:lnTo>
                <a:lnTo>
                  <a:pt x="3086" y="95"/>
                </a:lnTo>
                <a:lnTo>
                  <a:pt x="3076" y="95"/>
                </a:lnTo>
                <a:lnTo>
                  <a:pt x="3071" y="95"/>
                </a:lnTo>
                <a:lnTo>
                  <a:pt x="3056" y="95"/>
                </a:lnTo>
                <a:lnTo>
                  <a:pt x="3038" y="96"/>
                </a:lnTo>
                <a:lnTo>
                  <a:pt x="3036" y="96"/>
                </a:lnTo>
                <a:lnTo>
                  <a:pt x="3019" y="96"/>
                </a:lnTo>
                <a:lnTo>
                  <a:pt x="3016" y="96"/>
                </a:lnTo>
                <a:lnTo>
                  <a:pt x="3007" y="96"/>
                </a:lnTo>
                <a:lnTo>
                  <a:pt x="3001" y="96"/>
                </a:lnTo>
                <a:lnTo>
                  <a:pt x="2992" y="95"/>
                </a:lnTo>
                <a:lnTo>
                  <a:pt x="2992" y="95"/>
                </a:lnTo>
                <a:lnTo>
                  <a:pt x="2991" y="95"/>
                </a:lnTo>
                <a:lnTo>
                  <a:pt x="2984" y="95"/>
                </a:lnTo>
                <a:lnTo>
                  <a:pt x="2974" y="95"/>
                </a:lnTo>
                <a:lnTo>
                  <a:pt x="2964" y="94"/>
                </a:lnTo>
                <a:lnTo>
                  <a:pt x="2955" y="94"/>
                </a:lnTo>
                <a:lnTo>
                  <a:pt x="2945" y="93"/>
                </a:lnTo>
                <a:lnTo>
                  <a:pt x="2941" y="93"/>
                </a:lnTo>
                <a:lnTo>
                  <a:pt x="2928" y="93"/>
                </a:lnTo>
                <a:lnTo>
                  <a:pt x="2918" y="93"/>
                </a:lnTo>
                <a:lnTo>
                  <a:pt x="2907" y="93"/>
                </a:lnTo>
                <a:lnTo>
                  <a:pt x="2886" y="94"/>
                </a:lnTo>
                <a:lnTo>
                  <a:pt x="2863" y="95"/>
                </a:lnTo>
                <a:lnTo>
                  <a:pt x="2846" y="95"/>
                </a:lnTo>
                <a:lnTo>
                  <a:pt x="2833" y="95"/>
                </a:lnTo>
                <a:lnTo>
                  <a:pt x="2818" y="96"/>
                </a:lnTo>
                <a:lnTo>
                  <a:pt x="2797" y="96"/>
                </a:lnTo>
                <a:lnTo>
                  <a:pt x="2781" y="96"/>
                </a:lnTo>
                <a:lnTo>
                  <a:pt x="2780" y="96"/>
                </a:lnTo>
                <a:lnTo>
                  <a:pt x="2663" y="101"/>
                </a:lnTo>
                <a:lnTo>
                  <a:pt x="2549" y="107"/>
                </a:lnTo>
                <a:lnTo>
                  <a:pt x="2518" y="109"/>
                </a:lnTo>
                <a:lnTo>
                  <a:pt x="2488" y="110"/>
                </a:lnTo>
                <a:lnTo>
                  <a:pt x="2438" y="112"/>
                </a:lnTo>
                <a:lnTo>
                  <a:pt x="2343" y="115"/>
                </a:lnTo>
                <a:lnTo>
                  <a:pt x="2213" y="119"/>
                </a:lnTo>
                <a:lnTo>
                  <a:pt x="2199" y="119"/>
                </a:lnTo>
                <a:lnTo>
                  <a:pt x="2145" y="120"/>
                </a:lnTo>
                <a:lnTo>
                  <a:pt x="2064" y="122"/>
                </a:lnTo>
                <a:lnTo>
                  <a:pt x="2001" y="124"/>
                </a:lnTo>
                <a:lnTo>
                  <a:pt x="1954" y="125"/>
                </a:lnTo>
                <a:lnTo>
                  <a:pt x="1886" y="126"/>
                </a:lnTo>
                <a:lnTo>
                  <a:pt x="1750" y="131"/>
                </a:lnTo>
                <a:lnTo>
                  <a:pt x="1667" y="133"/>
                </a:lnTo>
                <a:lnTo>
                  <a:pt x="1562" y="136"/>
                </a:lnTo>
                <a:lnTo>
                  <a:pt x="1050" y="149"/>
                </a:lnTo>
                <a:lnTo>
                  <a:pt x="258" y="155"/>
                </a:lnTo>
                <a:lnTo>
                  <a:pt x="0" y="157"/>
                </a:lnTo>
                <a:lnTo>
                  <a:pt x="0" y="139"/>
                </a:lnTo>
                <a:close/>
              </a:path>
            </a:pathLst>
          </a:custGeom>
          <a:solidFill>
            <a:srgbClr val="FFFF99"/>
          </a:solidFill>
          <a:ln w="9525">
            <a:noFill/>
            <a:round/>
            <a:headEnd/>
            <a:tailEnd/>
          </a:ln>
        </p:spPr>
        <p:txBody>
          <a:bodyPr/>
          <a:lstStyle/>
          <a:p>
            <a:endParaRPr lang="en-GB"/>
          </a:p>
        </p:txBody>
      </p:sp>
      <p:sp>
        <p:nvSpPr>
          <p:cNvPr id="49" name="Freeform 2444"/>
          <p:cNvSpPr>
            <a:spLocks/>
          </p:cNvSpPr>
          <p:nvPr>
            <p:custDataLst>
              <p:tags r:id="rId40"/>
            </p:custDataLst>
          </p:nvPr>
        </p:nvSpPr>
        <p:spPr bwMode="auto">
          <a:xfrm>
            <a:off x="400988" y="2308232"/>
            <a:ext cx="8161157" cy="151097"/>
          </a:xfrm>
          <a:custGeom>
            <a:avLst/>
            <a:gdLst/>
            <a:ahLst/>
            <a:cxnLst>
              <a:cxn ang="0">
                <a:pos x="2518" y="109"/>
              </a:cxn>
              <a:cxn ang="0">
                <a:pos x="2964" y="94"/>
              </a:cxn>
              <a:cxn ang="0">
                <a:pos x="3114" y="95"/>
              </a:cxn>
              <a:cxn ang="0">
                <a:pos x="3245" y="100"/>
              </a:cxn>
              <a:cxn ang="0">
                <a:pos x="3385" y="93"/>
              </a:cxn>
              <a:cxn ang="0">
                <a:pos x="3514" y="100"/>
              </a:cxn>
              <a:cxn ang="0">
                <a:pos x="3634" y="100"/>
              </a:cxn>
              <a:cxn ang="0">
                <a:pos x="3761" y="96"/>
              </a:cxn>
              <a:cxn ang="0">
                <a:pos x="3900" y="86"/>
              </a:cxn>
              <a:cxn ang="0">
                <a:pos x="4074" y="93"/>
              </a:cxn>
              <a:cxn ang="0">
                <a:pos x="4307" y="107"/>
              </a:cxn>
              <a:cxn ang="0">
                <a:pos x="4582" y="118"/>
              </a:cxn>
              <a:cxn ang="0">
                <a:pos x="4802" y="108"/>
              </a:cxn>
              <a:cxn ang="0">
                <a:pos x="4939" y="112"/>
              </a:cxn>
              <a:cxn ang="0">
                <a:pos x="5111" y="105"/>
              </a:cxn>
              <a:cxn ang="0">
                <a:pos x="5280" y="96"/>
              </a:cxn>
              <a:cxn ang="0">
                <a:pos x="5445" y="107"/>
              </a:cxn>
              <a:cxn ang="0">
                <a:pos x="5576" y="110"/>
              </a:cxn>
              <a:cxn ang="0">
                <a:pos x="5706" y="114"/>
              </a:cxn>
              <a:cxn ang="0">
                <a:pos x="5897" y="119"/>
              </a:cxn>
              <a:cxn ang="0">
                <a:pos x="6218" y="112"/>
              </a:cxn>
              <a:cxn ang="0">
                <a:pos x="6455" y="100"/>
              </a:cxn>
              <a:cxn ang="0">
                <a:pos x="6721" y="87"/>
              </a:cxn>
              <a:cxn ang="0">
                <a:pos x="6975" y="75"/>
              </a:cxn>
              <a:cxn ang="0">
                <a:pos x="7190" y="63"/>
              </a:cxn>
              <a:cxn ang="0">
                <a:pos x="7378" y="59"/>
              </a:cxn>
              <a:cxn ang="0">
                <a:pos x="7559" y="50"/>
              </a:cxn>
              <a:cxn ang="0">
                <a:pos x="7793" y="44"/>
              </a:cxn>
              <a:cxn ang="0">
                <a:pos x="8121" y="20"/>
              </a:cxn>
              <a:cxn ang="0">
                <a:pos x="8335" y="8"/>
              </a:cxn>
              <a:cxn ang="0">
                <a:pos x="8229" y="21"/>
              </a:cxn>
              <a:cxn ang="0">
                <a:pos x="7973" y="45"/>
              </a:cxn>
              <a:cxn ang="0">
                <a:pos x="7660" y="57"/>
              </a:cxn>
              <a:cxn ang="0">
                <a:pos x="7470" y="58"/>
              </a:cxn>
              <a:cxn ang="0">
                <a:pos x="7275" y="73"/>
              </a:cxn>
              <a:cxn ang="0">
                <a:pos x="7098" y="81"/>
              </a:cxn>
              <a:cxn ang="0">
                <a:pos x="6834" y="89"/>
              </a:cxn>
              <a:cxn ang="0">
                <a:pos x="6585" y="100"/>
              </a:cxn>
              <a:cxn ang="0">
                <a:pos x="6335" y="107"/>
              </a:cxn>
              <a:cxn ang="0">
                <a:pos x="6062" y="125"/>
              </a:cxn>
              <a:cxn ang="0">
                <a:pos x="5765" y="122"/>
              </a:cxn>
              <a:cxn ang="0">
                <a:pos x="5636" y="123"/>
              </a:cxn>
              <a:cxn ang="0">
                <a:pos x="5525" y="118"/>
              </a:cxn>
              <a:cxn ang="0">
                <a:pos x="5385" y="107"/>
              </a:cxn>
              <a:cxn ang="0">
                <a:pos x="5236" y="103"/>
              </a:cxn>
              <a:cxn ang="0">
                <a:pos x="5005" y="118"/>
              </a:cxn>
              <a:cxn ang="0">
                <a:pos x="4867" y="118"/>
              </a:cxn>
              <a:cxn ang="0">
                <a:pos x="4711" y="123"/>
              </a:cxn>
              <a:cxn ang="0">
                <a:pos x="4470" y="121"/>
              </a:cxn>
              <a:cxn ang="0">
                <a:pos x="4204" y="109"/>
              </a:cxn>
              <a:cxn ang="0">
                <a:pos x="3983" y="100"/>
              </a:cxn>
              <a:cxn ang="0">
                <a:pos x="3833" y="103"/>
              </a:cxn>
              <a:cxn ang="0">
                <a:pos x="3697" y="111"/>
              </a:cxn>
              <a:cxn ang="0">
                <a:pos x="3590" y="112"/>
              </a:cxn>
              <a:cxn ang="0">
                <a:pos x="3445" y="106"/>
              </a:cxn>
              <a:cxn ang="0">
                <a:pos x="3307" y="110"/>
              </a:cxn>
              <a:cxn ang="0">
                <a:pos x="3176" y="112"/>
              </a:cxn>
              <a:cxn ang="0">
                <a:pos x="3019" y="106"/>
              </a:cxn>
              <a:cxn ang="0">
                <a:pos x="2863" y="103"/>
              </a:cxn>
              <a:cxn ang="0">
                <a:pos x="2001" y="138"/>
              </a:cxn>
            </a:cxnLst>
            <a:rect l="0" t="0" r="r" b="b"/>
            <a:pathLst>
              <a:path w="8426" h="157">
                <a:moveTo>
                  <a:pt x="0" y="157"/>
                </a:moveTo>
                <a:lnTo>
                  <a:pt x="258" y="155"/>
                </a:lnTo>
                <a:lnTo>
                  <a:pt x="1050" y="149"/>
                </a:lnTo>
                <a:lnTo>
                  <a:pt x="1562" y="136"/>
                </a:lnTo>
                <a:lnTo>
                  <a:pt x="1667" y="133"/>
                </a:lnTo>
                <a:lnTo>
                  <a:pt x="1750" y="131"/>
                </a:lnTo>
                <a:lnTo>
                  <a:pt x="1886" y="126"/>
                </a:lnTo>
                <a:lnTo>
                  <a:pt x="1954" y="125"/>
                </a:lnTo>
                <a:lnTo>
                  <a:pt x="2001" y="124"/>
                </a:lnTo>
                <a:lnTo>
                  <a:pt x="2064" y="122"/>
                </a:lnTo>
                <a:lnTo>
                  <a:pt x="2145" y="120"/>
                </a:lnTo>
                <a:lnTo>
                  <a:pt x="2199" y="119"/>
                </a:lnTo>
                <a:lnTo>
                  <a:pt x="2213" y="119"/>
                </a:lnTo>
                <a:lnTo>
                  <a:pt x="2343" y="115"/>
                </a:lnTo>
                <a:lnTo>
                  <a:pt x="2438" y="112"/>
                </a:lnTo>
                <a:lnTo>
                  <a:pt x="2488" y="110"/>
                </a:lnTo>
                <a:lnTo>
                  <a:pt x="2518" y="109"/>
                </a:lnTo>
                <a:lnTo>
                  <a:pt x="2549" y="107"/>
                </a:lnTo>
                <a:lnTo>
                  <a:pt x="2663" y="101"/>
                </a:lnTo>
                <a:lnTo>
                  <a:pt x="2780" y="96"/>
                </a:lnTo>
                <a:lnTo>
                  <a:pt x="2781" y="96"/>
                </a:lnTo>
                <a:lnTo>
                  <a:pt x="2797" y="96"/>
                </a:lnTo>
                <a:lnTo>
                  <a:pt x="2818" y="96"/>
                </a:lnTo>
                <a:lnTo>
                  <a:pt x="2833" y="95"/>
                </a:lnTo>
                <a:lnTo>
                  <a:pt x="2846" y="95"/>
                </a:lnTo>
                <a:lnTo>
                  <a:pt x="2863" y="95"/>
                </a:lnTo>
                <a:lnTo>
                  <a:pt x="2886" y="94"/>
                </a:lnTo>
                <a:lnTo>
                  <a:pt x="2907" y="93"/>
                </a:lnTo>
                <a:lnTo>
                  <a:pt x="2918" y="93"/>
                </a:lnTo>
                <a:lnTo>
                  <a:pt x="2928" y="93"/>
                </a:lnTo>
                <a:lnTo>
                  <a:pt x="2941" y="93"/>
                </a:lnTo>
                <a:lnTo>
                  <a:pt x="2945" y="93"/>
                </a:lnTo>
                <a:lnTo>
                  <a:pt x="2955" y="94"/>
                </a:lnTo>
                <a:lnTo>
                  <a:pt x="2964" y="94"/>
                </a:lnTo>
                <a:lnTo>
                  <a:pt x="2974" y="95"/>
                </a:lnTo>
                <a:lnTo>
                  <a:pt x="2984" y="95"/>
                </a:lnTo>
                <a:lnTo>
                  <a:pt x="2991" y="95"/>
                </a:lnTo>
                <a:lnTo>
                  <a:pt x="2992" y="95"/>
                </a:lnTo>
                <a:lnTo>
                  <a:pt x="2992" y="95"/>
                </a:lnTo>
                <a:lnTo>
                  <a:pt x="3001" y="96"/>
                </a:lnTo>
                <a:lnTo>
                  <a:pt x="3007" y="96"/>
                </a:lnTo>
                <a:lnTo>
                  <a:pt x="3016" y="96"/>
                </a:lnTo>
                <a:lnTo>
                  <a:pt x="3019" y="96"/>
                </a:lnTo>
                <a:lnTo>
                  <a:pt x="3036" y="96"/>
                </a:lnTo>
                <a:lnTo>
                  <a:pt x="3038" y="96"/>
                </a:lnTo>
                <a:lnTo>
                  <a:pt x="3056" y="95"/>
                </a:lnTo>
                <a:lnTo>
                  <a:pt x="3071" y="95"/>
                </a:lnTo>
                <a:lnTo>
                  <a:pt x="3076" y="95"/>
                </a:lnTo>
                <a:lnTo>
                  <a:pt x="3086" y="95"/>
                </a:lnTo>
                <a:lnTo>
                  <a:pt x="3100" y="95"/>
                </a:lnTo>
                <a:lnTo>
                  <a:pt x="3114" y="95"/>
                </a:lnTo>
                <a:lnTo>
                  <a:pt x="3116" y="95"/>
                </a:lnTo>
                <a:lnTo>
                  <a:pt x="3130" y="95"/>
                </a:lnTo>
                <a:lnTo>
                  <a:pt x="3141" y="95"/>
                </a:lnTo>
                <a:lnTo>
                  <a:pt x="3146" y="95"/>
                </a:lnTo>
                <a:lnTo>
                  <a:pt x="3157" y="95"/>
                </a:lnTo>
                <a:lnTo>
                  <a:pt x="3162" y="95"/>
                </a:lnTo>
                <a:lnTo>
                  <a:pt x="3162" y="95"/>
                </a:lnTo>
                <a:lnTo>
                  <a:pt x="3168" y="95"/>
                </a:lnTo>
                <a:lnTo>
                  <a:pt x="3176" y="95"/>
                </a:lnTo>
                <a:lnTo>
                  <a:pt x="3183" y="96"/>
                </a:lnTo>
                <a:lnTo>
                  <a:pt x="3196" y="97"/>
                </a:lnTo>
                <a:lnTo>
                  <a:pt x="3202" y="97"/>
                </a:lnTo>
                <a:lnTo>
                  <a:pt x="3211" y="98"/>
                </a:lnTo>
                <a:lnTo>
                  <a:pt x="3218" y="98"/>
                </a:lnTo>
                <a:lnTo>
                  <a:pt x="3228" y="99"/>
                </a:lnTo>
                <a:lnTo>
                  <a:pt x="3236" y="100"/>
                </a:lnTo>
                <a:lnTo>
                  <a:pt x="3245" y="100"/>
                </a:lnTo>
                <a:lnTo>
                  <a:pt x="3256" y="100"/>
                </a:lnTo>
                <a:lnTo>
                  <a:pt x="3259" y="100"/>
                </a:lnTo>
                <a:lnTo>
                  <a:pt x="3269" y="99"/>
                </a:lnTo>
                <a:lnTo>
                  <a:pt x="3274" y="99"/>
                </a:lnTo>
                <a:lnTo>
                  <a:pt x="3281" y="98"/>
                </a:lnTo>
                <a:lnTo>
                  <a:pt x="3286" y="98"/>
                </a:lnTo>
                <a:lnTo>
                  <a:pt x="3294" y="97"/>
                </a:lnTo>
                <a:lnTo>
                  <a:pt x="3300" y="96"/>
                </a:lnTo>
                <a:lnTo>
                  <a:pt x="3307" y="96"/>
                </a:lnTo>
                <a:lnTo>
                  <a:pt x="3314" y="95"/>
                </a:lnTo>
                <a:lnTo>
                  <a:pt x="3324" y="95"/>
                </a:lnTo>
                <a:lnTo>
                  <a:pt x="3330" y="95"/>
                </a:lnTo>
                <a:lnTo>
                  <a:pt x="3346" y="94"/>
                </a:lnTo>
                <a:lnTo>
                  <a:pt x="3352" y="94"/>
                </a:lnTo>
                <a:lnTo>
                  <a:pt x="3364" y="94"/>
                </a:lnTo>
                <a:lnTo>
                  <a:pt x="3377" y="93"/>
                </a:lnTo>
                <a:lnTo>
                  <a:pt x="3385" y="93"/>
                </a:lnTo>
                <a:lnTo>
                  <a:pt x="3393" y="93"/>
                </a:lnTo>
                <a:lnTo>
                  <a:pt x="3399" y="93"/>
                </a:lnTo>
                <a:lnTo>
                  <a:pt x="3410" y="93"/>
                </a:lnTo>
                <a:lnTo>
                  <a:pt x="3413" y="93"/>
                </a:lnTo>
                <a:lnTo>
                  <a:pt x="3419" y="93"/>
                </a:lnTo>
                <a:lnTo>
                  <a:pt x="3425" y="94"/>
                </a:lnTo>
                <a:lnTo>
                  <a:pt x="3433" y="94"/>
                </a:lnTo>
                <a:lnTo>
                  <a:pt x="3441" y="95"/>
                </a:lnTo>
                <a:lnTo>
                  <a:pt x="3445" y="95"/>
                </a:lnTo>
                <a:lnTo>
                  <a:pt x="3455" y="96"/>
                </a:lnTo>
                <a:lnTo>
                  <a:pt x="3467" y="97"/>
                </a:lnTo>
                <a:lnTo>
                  <a:pt x="3476" y="98"/>
                </a:lnTo>
                <a:lnTo>
                  <a:pt x="3482" y="100"/>
                </a:lnTo>
                <a:lnTo>
                  <a:pt x="3492" y="101"/>
                </a:lnTo>
                <a:lnTo>
                  <a:pt x="3499" y="100"/>
                </a:lnTo>
                <a:lnTo>
                  <a:pt x="3506" y="100"/>
                </a:lnTo>
                <a:lnTo>
                  <a:pt x="3514" y="100"/>
                </a:lnTo>
                <a:lnTo>
                  <a:pt x="3522" y="100"/>
                </a:lnTo>
                <a:lnTo>
                  <a:pt x="3529" y="100"/>
                </a:lnTo>
                <a:lnTo>
                  <a:pt x="3536" y="100"/>
                </a:lnTo>
                <a:lnTo>
                  <a:pt x="3543" y="100"/>
                </a:lnTo>
                <a:lnTo>
                  <a:pt x="3554" y="100"/>
                </a:lnTo>
                <a:lnTo>
                  <a:pt x="3561" y="100"/>
                </a:lnTo>
                <a:lnTo>
                  <a:pt x="3572" y="99"/>
                </a:lnTo>
                <a:lnTo>
                  <a:pt x="3581" y="100"/>
                </a:lnTo>
                <a:lnTo>
                  <a:pt x="3590" y="100"/>
                </a:lnTo>
                <a:lnTo>
                  <a:pt x="3598" y="100"/>
                </a:lnTo>
                <a:lnTo>
                  <a:pt x="3603" y="100"/>
                </a:lnTo>
                <a:lnTo>
                  <a:pt x="3611" y="100"/>
                </a:lnTo>
                <a:lnTo>
                  <a:pt x="3614" y="100"/>
                </a:lnTo>
                <a:lnTo>
                  <a:pt x="3620" y="100"/>
                </a:lnTo>
                <a:lnTo>
                  <a:pt x="3625" y="100"/>
                </a:lnTo>
                <a:lnTo>
                  <a:pt x="3631" y="100"/>
                </a:lnTo>
                <a:lnTo>
                  <a:pt x="3634" y="100"/>
                </a:lnTo>
                <a:lnTo>
                  <a:pt x="3643" y="100"/>
                </a:lnTo>
                <a:lnTo>
                  <a:pt x="3650" y="99"/>
                </a:lnTo>
                <a:lnTo>
                  <a:pt x="3657" y="98"/>
                </a:lnTo>
                <a:lnTo>
                  <a:pt x="3660" y="98"/>
                </a:lnTo>
                <a:lnTo>
                  <a:pt x="3669" y="99"/>
                </a:lnTo>
                <a:lnTo>
                  <a:pt x="3674" y="99"/>
                </a:lnTo>
                <a:lnTo>
                  <a:pt x="3683" y="99"/>
                </a:lnTo>
                <a:lnTo>
                  <a:pt x="3687" y="99"/>
                </a:lnTo>
                <a:lnTo>
                  <a:pt x="3697" y="99"/>
                </a:lnTo>
                <a:lnTo>
                  <a:pt x="3703" y="98"/>
                </a:lnTo>
                <a:lnTo>
                  <a:pt x="3713" y="98"/>
                </a:lnTo>
                <a:lnTo>
                  <a:pt x="3723" y="98"/>
                </a:lnTo>
                <a:lnTo>
                  <a:pt x="3725" y="98"/>
                </a:lnTo>
                <a:lnTo>
                  <a:pt x="3740" y="97"/>
                </a:lnTo>
                <a:lnTo>
                  <a:pt x="3747" y="97"/>
                </a:lnTo>
                <a:lnTo>
                  <a:pt x="3755" y="97"/>
                </a:lnTo>
                <a:lnTo>
                  <a:pt x="3761" y="96"/>
                </a:lnTo>
                <a:lnTo>
                  <a:pt x="3768" y="95"/>
                </a:lnTo>
                <a:lnTo>
                  <a:pt x="3777" y="95"/>
                </a:lnTo>
                <a:lnTo>
                  <a:pt x="3786" y="95"/>
                </a:lnTo>
                <a:lnTo>
                  <a:pt x="3793" y="94"/>
                </a:lnTo>
                <a:lnTo>
                  <a:pt x="3801" y="94"/>
                </a:lnTo>
                <a:lnTo>
                  <a:pt x="3811" y="93"/>
                </a:lnTo>
                <a:lnTo>
                  <a:pt x="3818" y="92"/>
                </a:lnTo>
                <a:lnTo>
                  <a:pt x="3829" y="92"/>
                </a:lnTo>
                <a:lnTo>
                  <a:pt x="3833" y="92"/>
                </a:lnTo>
                <a:lnTo>
                  <a:pt x="3840" y="90"/>
                </a:lnTo>
                <a:lnTo>
                  <a:pt x="3850" y="89"/>
                </a:lnTo>
                <a:lnTo>
                  <a:pt x="3858" y="89"/>
                </a:lnTo>
                <a:lnTo>
                  <a:pt x="3869" y="88"/>
                </a:lnTo>
                <a:lnTo>
                  <a:pt x="3875" y="88"/>
                </a:lnTo>
                <a:lnTo>
                  <a:pt x="3887" y="87"/>
                </a:lnTo>
                <a:lnTo>
                  <a:pt x="3893" y="86"/>
                </a:lnTo>
                <a:lnTo>
                  <a:pt x="3900" y="86"/>
                </a:lnTo>
                <a:lnTo>
                  <a:pt x="3907" y="86"/>
                </a:lnTo>
                <a:lnTo>
                  <a:pt x="3917" y="86"/>
                </a:lnTo>
                <a:lnTo>
                  <a:pt x="3923" y="87"/>
                </a:lnTo>
                <a:lnTo>
                  <a:pt x="3931" y="87"/>
                </a:lnTo>
                <a:lnTo>
                  <a:pt x="3945" y="87"/>
                </a:lnTo>
                <a:lnTo>
                  <a:pt x="3957" y="87"/>
                </a:lnTo>
                <a:lnTo>
                  <a:pt x="3966" y="88"/>
                </a:lnTo>
                <a:lnTo>
                  <a:pt x="3978" y="88"/>
                </a:lnTo>
                <a:lnTo>
                  <a:pt x="3983" y="89"/>
                </a:lnTo>
                <a:lnTo>
                  <a:pt x="3994" y="89"/>
                </a:lnTo>
                <a:lnTo>
                  <a:pt x="4009" y="89"/>
                </a:lnTo>
                <a:lnTo>
                  <a:pt x="4018" y="89"/>
                </a:lnTo>
                <a:lnTo>
                  <a:pt x="4033" y="90"/>
                </a:lnTo>
                <a:lnTo>
                  <a:pt x="4044" y="92"/>
                </a:lnTo>
                <a:lnTo>
                  <a:pt x="4053" y="92"/>
                </a:lnTo>
                <a:lnTo>
                  <a:pt x="4061" y="93"/>
                </a:lnTo>
                <a:lnTo>
                  <a:pt x="4074" y="93"/>
                </a:lnTo>
                <a:lnTo>
                  <a:pt x="4088" y="93"/>
                </a:lnTo>
                <a:lnTo>
                  <a:pt x="4098" y="94"/>
                </a:lnTo>
                <a:lnTo>
                  <a:pt x="4107" y="94"/>
                </a:lnTo>
                <a:lnTo>
                  <a:pt x="4119" y="95"/>
                </a:lnTo>
                <a:lnTo>
                  <a:pt x="4145" y="96"/>
                </a:lnTo>
                <a:lnTo>
                  <a:pt x="4151" y="97"/>
                </a:lnTo>
                <a:lnTo>
                  <a:pt x="4158" y="97"/>
                </a:lnTo>
                <a:lnTo>
                  <a:pt x="4193" y="99"/>
                </a:lnTo>
                <a:lnTo>
                  <a:pt x="4204" y="100"/>
                </a:lnTo>
                <a:lnTo>
                  <a:pt x="4223" y="101"/>
                </a:lnTo>
                <a:lnTo>
                  <a:pt x="4230" y="101"/>
                </a:lnTo>
                <a:lnTo>
                  <a:pt x="4244" y="103"/>
                </a:lnTo>
                <a:lnTo>
                  <a:pt x="4265" y="105"/>
                </a:lnTo>
                <a:lnTo>
                  <a:pt x="4279" y="106"/>
                </a:lnTo>
                <a:lnTo>
                  <a:pt x="4285" y="106"/>
                </a:lnTo>
                <a:lnTo>
                  <a:pt x="4298" y="107"/>
                </a:lnTo>
                <a:lnTo>
                  <a:pt x="4307" y="107"/>
                </a:lnTo>
                <a:lnTo>
                  <a:pt x="4309" y="107"/>
                </a:lnTo>
                <a:lnTo>
                  <a:pt x="4343" y="108"/>
                </a:lnTo>
                <a:lnTo>
                  <a:pt x="4347" y="108"/>
                </a:lnTo>
                <a:lnTo>
                  <a:pt x="4393" y="111"/>
                </a:lnTo>
                <a:lnTo>
                  <a:pt x="4411" y="111"/>
                </a:lnTo>
                <a:lnTo>
                  <a:pt x="4432" y="112"/>
                </a:lnTo>
                <a:lnTo>
                  <a:pt x="4437" y="112"/>
                </a:lnTo>
                <a:lnTo>
                  <a:pt x="4461" y="114"/>
                </a:lnTo>
                <a:lnTo>
                  <a:pt x="4470" y="114"/>
                </a:lnTo>
                <a:lnTo>
                  <a:pt x="4485" y="114"/>
                </a:lnTo>
                <a:lnTo>
                  <a:pt x="4500" y="115"/>
                </a:lnTo>
                <a:lnTo>
                  <a:pt x="4512" y="115"/>
                </a:lnTo>
                <a:lnTo>
                  <a:pt x="4527" y="115"/>
                </a:lnTo>
                <a:lnTo>
                  <a:pt x="4541" y="115"/>
                </a:lnTo>
                <a:lnTo>
                  <a:pt x="4561" y="116"/>
                </a:lnTo>
                <a:lnTo>
                  <a:pt x="4572" y="118"/>
                </a:lnTo>
                <a:lnTo>
                  <a:pt x="4582" y="118"/>
                </a:lnTo>
                <a:lnTo>
                  <a:pt x="4604" y="120"/>
                </a:lnTo>
                <a:lnTo>
                  <a:pt x="4612" y="120"/>
                </a:lnTo>
                <a:lnTo>
                  <a:pt x="4626" y="120"/>
                </a:lnTo>
                <a:lnTo>
                  <a:pt x="4641" y="120"/>
                </a:lnTo>
                <a:lnTo>
                  <a:pt x="4658" y="120"/>
                </a:lnTo>
                <a:lnTo>
                  <a:pt x="4666" y="121"/>
                </a:lnTo>
                <a:lnTo>
                  <a:pt x="4681" y="120"/>
                </a:lnTo>
                <a:lnTo>
                  <a:pt x="4693" y="119"/>
                </a:lnTo>
                <a:lnTo>
                  <a:pt x="4711" y="118"/>
                </a:lnTo>
                <a:lnTo>
                  <a:pt x="4721" y="116"/>
                </a:lnTo>
                <a:lnTo>
                  <a:pt x="4742" y="113"/>
                </a:lnTo>
                <a:lnTo>
                  <a:pt x="4760" y="111"/>
                </a:lnTo>
                <a:lnTo>
                  <a:pt x="4772" y="109"/>
                </a:lnTo>
                <a:lnTo>
                  <a:pt x="4783" y="108"/>
                </a:lnTo>
                <a:lnTo>
                  <a:pt x="4791" y="108"/>
                </a:lnTo>
                <a:lnTo>
                  <a:pt x="4797" y="108"/>
                </a:lnTo>
                <a:lnTo>
                  <a:pt x="4802" y="108"/>
                </a:lnTo>
                <a:lnTo>
                  <a:pt x="4808" y="108"/>
                </a:lnTo>
                <a:lnTo>
                  <a:pt x="4818" y="109"/>
                </a:lnTo>
                <a:lnTo>
                  <a:pt x="4824" y="109"/>
                </a:lnTo>
                <a:lnTo>
                  <a:pt x="4834" y="109"/>
                </a:lnTo>
                <a:lnTo>
                  <a:pt x="4841" y="110"/>
                </a:lnTo>
                <a:lnTo>
                  <a:pt x="4848" y="111"/>
                </a:lnTo>
                <a:lnTo>
                  <a:pt x="4852" y="111"/>
                </a:lnTo>
                <a:lnTo>
                  <a:pt x="4861" y="111"/>
                </a:lnTo>
                <a:lnTo>
                  <a:pt x="4867" y="111"/>
                </a:lnTo>
                <a:lnTo>
                  <a:pt x="4875" y="111"/>
                </a:lnTo>
                <a:lnTo>
                  <a:pt x="4883" y="111"/>
                </a:lnTo>
                <a:lnTo>
                  <a:pt x="4890" y="112"/>
                </a:lnTo>
                <a:lnTo>
                  <a:pt x="4900" y="112"/>
                </a:lnTo>
                <a:lnTo>
                  <a:pt x="4907" y="112"/>
                </a:lnTo>
                <a:lnTo>
                  <a:pt x="4920" y="112"/>
                </a:lnTo>
                <a:lnTo>
                  <a:pt x="4930" y="112"/>
                </a:lnTo>
                <a:lnTo>
                  <a:pt x="4939" y="112"/>
                </a:lnTo>
                <a:lnTo>
                  <a:pt x="4948" y="112"/>
                </a:lnTo>
                <a:lnTo>
                  <a:pt x="4954" y="112"/>
                </a:lnTo>
                <a:lnTo>
                  <a:pt x="4960" y="112"/>
                </a:lnTo>
                <a:lnTo>
                  <a:pt x="4964" y="112"/>
                </a:lnTo>
                <a:lnTo>
                  <a:pt x="4968" y="112"/>
                </a:lnTo>
                <a:lnTo>
                  <a:pt x="4978" y="112"/>
                </a:lnTo>
                <a:lnTo>
                  <a:pt x="4982" y="112"/>
                </a:lnTo>
                <a:lnTo>
                  <a:pt x="4994" y="112"/>
                </a:lnTo>
                <a:lnTo>
                  <a:pt x="5005" y="112"/>
                </a:lnTo>
                <a:lnTo>
                  <a:pt x="5014" y="111"/>
                </a:lnTo>
                <a:lnTo>
                  <a:pt x="5027" y="111"/>
                </a:lnTo>
                <a:lnTo>
                  <a:pt x="5038" y="110"/>
                </a:lnTo>
                <a:lnTo>
                  <a:pt x="5047" y="109"/>
                </a:lnTo>
                <a:lnTo>
                  <a:pt x="5059" y="109"/>
                </a:lnTo>
                <a:lnTo>
                  <a:pt x="5076" y="107"/>
                </a:lnTo>
                <a:lnTo>
                  <a:pt x="5095" y="106"/>
                </a:lnTo>
                <a:lnTo>
                  <a:pt x="5111" y="105"/>
                </a:lnTo>
                <a:lnTo>
                  <a:pt x="5129" y="102"/>
                </a:lnTo>
                <a:lnTo>
                  <a:pt x="5151" y="100"/>
                </a:lnTo>
                <a:lnTo>
                  <a:pt x="5170" y="99"/>
                </a:lnTo>
                <a:lnTo>
                  <a:pt x="5195" y="98"/>
                </a:lnTo>
                <a:lnTo>
                  <a:pt x="5204" y="98"/>
                </a:lnTo>
                <a:lnTo>
                  <a:pt x="5214" y="97"/>
                </a:lnTo>
                <a:lnTo>
                  <a:pt x="5222" y="97"/>
                </a:lnTo>
                <a:lnTo>
                  <a:pt x="5231" y="97"/>
                </a:lnTo>
                <a:lnTo>
                  <a:pt x="5236" y="97"/>
                </a:lnTo>
                <a:lnTo>
                  <a:pt x="5240" y="97"/>
                </a:lnTo>
                <a:lnTo>
                  <a:pt x="5249" y="97"/>
                </a:lnTo>
                <a:lnTo>
                  <a:pt x="5253" y="97"/>
                </a:lnTo>
                <a:lnTo>
                  <a:pt x="5259" y="97"/>
                </a:lnTo>
                <a:lnTo>
                  <a:pt x="5262" y="97"/>
                </a:lnTo>
                <a:lnTo>
                  <a:pt x="5269" y="97"/>
                </a:lnTo>
                <a:lnTo>
                  <a:pt x="5273" y="97"/>
                </a:lnTo>
                <a:lnTo>
                  <a:pt x="5280" y="96"/>
                </a:lnTo>
                <a:lnTo>
                  <a:pt x="5288" y="96"/>
                </a:lnTo>
                <a:lnTo>
                  <a:pt x="5300" y="96"/>
                </a:lnTo>
                <a:lnTo>
                  <a:pt x="5313" y="96"/>
                </a:lnTo>
                <a:lnTo>
                  <a:pt x="5319" y="96"/>
                </a:lnTo>
                <a:lnTo>
                  <a:pt x="5332" y="96"/>
                </a:lnTo>
                <a:lnTo>
                  <a:pt x="5342" y="97"/>
                </a:lnTo>
                <a:lnTo>
                  <a:pt x="5353" y="97"/>
                </a:lnTo>
                <a:lnTo>
                  <a:pt x="5372" y="98"/>
                </a:lnTo>
                <a:lnTo>
                  <a:pt x="5385" y="100"/>
                </a:lnTo>
                <a:lnTo>
                  <a:pt x="5390" y="100"/>
                </a:lnTo>
                <a:lnTo>
                  <a:pt x="5394" y="101"/>
                </a:lnTo>
                <a:lnTo>
                  <a:pt x="5403" y="101"/>
                </a:lnTo>
                <a:lnTo>
                  <a:pt x="5407" y="101"/>
                </a:lnTo>
                <a:lnTo>
                  <a:pt x="5413" y="102"/>
                </a:lnTo>
                <a:lnTo>
                  <a:pt x="5421" y="103"/>
                </a:lnTo>
                <a:lnTo>
                  <a:pt x="5433" y="106"/>
                </a:lnTo>
                <a:lnTo>
                  <a:pt x="5445" y="107"/>
                </a:lnTo>
                <a:lnTo>
                  <a:pt x="5456" y="108"/>
                </a:lnTo>
                <a:lnTo>
                  <a:pt x="5469" y="109"/>
                </a:lnTo>
                <a:lnTo>
                  <a:pt x="5480" y="109"/>
                </a:lnTo>
                <a:lnTo>
                  <a:pt x="5489" y="109"/>
                </a:lnTo>
                <a:lnTo>
                  <a:pt x="5500" y="108"/>
                </a:lnTo>
                <a:lnTo>
                  <a:pt x="5504" y="108"/>
                </a:lnTo>
                <a:lnTo>
                  <a:pt x="5510" y="108"/>
                </a:lnTo>
                <a:lnTo>
                  <a:pt x="5517" y="108"/>
                </a:lnTo>
                <a:lnTo>
                  <a:pt x="5525" y="108"/>
                </a:lnTo>
                <a:lnTo>
                  <a:pt x="5532" y="109"/>
                </a:lnTo>
                <a:lnTo>
                  <a:pt x="5535" y="109"/>
                </a:lnTo>
                <a:lnTo>
                  <a:pt x="5541" y="109"/>
                </a:lnTo>
                <a:lnTo>
                  <a:pt x="5549" y="109"/>
                </a:lnTo>
                <a:lnTo>
                  <a:pt x="5560" y="109"/>
                </a:lnTo>
                <a:lnTo>
                  <a:pt x="5563" y="109"/>
                </a:lnTo>
                <a:lnTo>
                  <a:pt x="5572" y="110"/>
                </a:lnTo>
                <a:lnTo>
                  <a:pt x="5576" y="110"/>
                </a:lnTo>
                <a:lnTo>
                  <a:pt x="5581" y="111"/>
                </a:lnTo>
                <a:lnTo>
                  <a:pt x="5586" y="111"/>
                </a:lnTo>
                <a:lnTo>
                  <a:pt x="5595" y="112"/>
                </a:lnTo>
                <a:lnTo>
                  <a:pt x="5603" y="112"/>
                </a:lnTo>
                <a:lnTo>
                  <a:pt x="5610" y="112"/>
                </a:lnTo>
                <a:lnTo>
                  <a:pt x="5614" y="113"/>
                </a:lnTo>
                <a:lnTo>
                  <a:pt x="5621" y="113"/>
                </a:lnTo>
                <a:lnTo>
                  <a:pt x="5626" y="114"/>
                </a:lnTo>
                <a:lnTo>
                  <a:pt x="5636" y="114"/>
                </a:lnTo>
                <a:lnTo>
                  <a:pt x="5648" y="115"/>
                </a:lnTo>
                <a:lnTo>
                  <a:pt x="5655" y="115"/>
                </a:lnTo>
                <a:lnTo>
                  <a:pt x="5662" y="115"/>
                </a:lnTo>
                <a:lnTo>
                  <a:pt x="5666" y="116"/>
                </a:lnTo>
                <a:lnTo>
                  <a:pt x="5677" y="116"/>
                </a:lnTo>
                <a:lnTo>
                  <a:pt x="5689" y="116"/>
                </a:lnTo>
                <a:lnTo>
                  <a:pt x="5696" y="115"/>
                </a:lnTo>
                <a:lnTo>
                  <a:pt x="5706" y="114"/>
                </a:lnTo>
                <a:lnTo>
                  <a:pt x="5722" y="113"/>
                </a:lnTo>
                <a:lnTo>
                  <a:pt x="5726" y="113"/>
                </a:lnTo>
                <a:lnTo>
                  <a:pt x="5730" y="112"/>
                </a:lnTo>
                <a:lnTo>
                  <a:pt x="5737" y="112"/>
                </a:lnTo>
                <a:lnTo>
                  <a:pt x="5741" y="112"/>
                </a:lnTo>
                <a:lnTo>
                  <a:pt x="5748" y="113"/>
                </a:lnTo>
                <a:lnTo>
                  <a:pt x="5754" y="113"/>
                </a:lnTo>
                <a:lnTo>
                  <a:pt x="5760" y="113"/>
                </a:lnTo>
                <a:lnTo>
                  <a:pt x="5765" y="114"/>
                </a:lnTo>
                <a:lnTo>
                  <a:pt x="5776" y="114"/>
                </a:lnTo>
                <a:lnTo>
                  <a:pt x="5786" y="115"/>
                </a:lnTo>
                <a:lnTo>
                  <a:pt x="5802" y="116"/>
                </a:lnTo>
                <a:lnTo>
                  <a:pt x="5820" y="118"/>
                </a:lnTo>
                <a:lnTo>
                  <a:pt x="5833" y="119"/>
                </a:lnTo>
                <a:lnTo>
                  <a:pt x="5864" y="119"/>
                </a:lnTo>
                <a:lnTo>
                  <a:pt x="5877" y="119"/>
                </a:lnTo>
                <a:lnTo>
                  <a:pt x="5897" y="119"/>
                </a:lnTo>
                <a:lnTo>
                  <a:pt x="5916" y="120"/>
                </a:lnTo>
                <a:lnTo>
                  <a:pt x="5935" y="120"/>
                </a:lnTo>
                <a:lnTo>
                  <a:pt x="5958" y="121"/>
                </a:lnTo>
                <a:lnTo>
                  <a:pt x="5969" y="121"/>
                </a:lnTo>
                <a:lnTo>
                  <a:pt x="5980" y="121"/>
                </a:lnTo>
                <a:lnTo>
                  <a:pt x="6007" y="122"/>
                </a:lnTo>
                <a:lnTo>
                  <a:pt x="6022" y="121"/>
                </a:lnTo>
                <a:lnTo>
                  <a:pt x="6050" y="121"/>
                </a:lnTo>
                <a:lnTo>
                  <a:pt x="6062" y="120"/>
                </a:lnTo>
                <a:lnTo>
                  <a:pt x="6079" y="120"/>
                </a:lnTo>
                <a:lnTo>
                  <a:pt x="6107" y="119"/>
                </a:lnTo>
                <a:lnTo>
                  <a:pt x="6126" y="118"/>
                </a:lnTo>
                <a:lnTo>
                  <a:pt x="6140" y="118"/>
                </a:lnTo>
                <a:lnTo>
                  <a:pt x="6164" y="115"/>
                </a:lnTo>
                <a:lnTo>
                  <a:pt x="6179" y="114"/>
                </a:lnTo>
                <a:lnTo>
                  <a:pt x="6197" y="113"/>
                </a:lnTo>
                <a:lnTo>
                  <a:pt x="6218" y="112"/>
                </a:lnTo>
                <a:lnTo>
                  <a:pt x="6228" y="112"/>
                </a:lnTo>
                <a:lnTo>
                  <a:pt x="6242" y="111"/>
                </a:lnTo>
                <a:lnTo>
                  <a:pt x="6260" y="109"/>
                </a:lnTo>
                <a:lnTo>
                  <a:pt x="6274" y="108"/>
                </a:lnTo>
                <a:lnTo>
                  <a:pt x="6282" y="107"/>
                </a:lnTo>
                <a:lnTo>
                  <a:pt x="6297" y="106"/>
                </a:lnTo>
                <a:lnTo>
                  <a:pt x="6306" y="106"/>
                </a:lnTo>
                <a:lnTo>
                  <a:pt x="6324" y="105"/>
                </a:lnTo>
                <a:lnTo>
                  <a:pt x="6335" y="103"/>
                </a:lnTo>
                <a:lnTo>
                  <a:pt x="6351" y="102"/>
                </a:lnTo>
                <a:lnTo>
                  <a:pt x="6367" y="101"/>
                </a:lnTo>
                <a:lnTo>
                  <a:pt x="6383" y="101"/>
                </a:lnTo>
                <a:lnTo>
                  <a:pt x="6399" y="102"/>
                </a:lnTo>
                <a:lnTo>
                  <a:pt x="6421" y="102"/>
                </a:lnTo>
                <a:lnTo>
                  <a:pt x="6425" y="102"/>
                </a:lnTo>
                <a:lnTo>
                  <a:pt x="6437" y="101"/>
                </a:lnTo>
                <a:lnTo>
                  <a:pt x="6455" y="100"/>
                </a:lnTo>
                <a:lnTo>
                  <a:pt x="6472" y="100"/>
                </a:lnTo>
                <a:lnTo>
                  <a:pt x="6485" y="99"/>
                </a:lnTo>
                <a:lnTo>
                  <a:pt x="6499" y="98"/>
                </a:lnTo>
                <a:lnTo>
                  <a:pt x="6514" y="98"/>
                </a:lnTo>
                <a:lnTo>
                  <a:pt x="6531" y="97"/>
                </a:lnTo>
                <a:lnTo>
                  <a:pt x="6539" y="97"/>
                </a:lnTo>
                <a:lnTo>
                  <a:pt x="6552" y="96"/>
                </a:lnTo>
                <a:lnTo>
                  <a:pt x="6567" y="96"/>
                </a:lnTo>
                <a:lnTo>
                  <a:pt x="6585" y="95"/>
                </a:lnTo>
                <a:lnTo>
                  <a:pt x="6597" y="95"/>
                </a:lnTo>
                <a:lnTo>
                  <a:pt x="6617" y="94"/>
                </a:lnTo>
                <a:lnTo>
                  <a:pt x="6639" y="92"/>
                </a:lnTo>
                <a:lnTo>
                  <a:pt x="6653" y="92"/>
                </a:lnTo>
                <a:lnTo>
                  <a:pt x="6670" y="90"/>
                </a:lnTo>
                <a:lnTo>
                  <a:pt x="6687" y="89"/>
                </a:lnTo>
                <a:lnTo>
                  <a:pt x="6705" y="87"/>
                </a:lnTo>
                <a:lnTo>
                  <a:pt x="6721" y="87"/>
                </a:lnTo>
                <a:lnTo>
                  <a:pt x="6734" y="86"/>
                </a:lnTo>
                <a:lnTo>
                  <a:pt x="6753" y="85"/>
                </a:lnTo>
                <a:lnTo>
                  <a:pt x="6759" y="85"/>
                </a:lnTo>
                <a:lnTo>
                  <a:pt x="6768" y="84"/>
                </a:lnTo>
                <a:lnTo>
                  <a:pt x="6780" y="84"/>
                </a:lnTo>
                <a:lnTo>
                  <a:pt x="6788" y="84"/>
                </a:lnTo>
                <a:lnTo>
                  <a:pt x="6804" y="83"/>
                </a:lnTo>
                <a:lnTo>
                  <a:pt x="6827" y="82"/>
                </a:lnTo>
                <a:lnTo>
                  <a:pt x="6834" y="82"/>
                </a:lnTo>
                <a:lnTo>
                  <a:pt x="6840" y="82"/>
                </a:lnTo>
                <a:lnTo>
                  <a:pt x="6865" y="81"/>
                </a:lnTo>
                <a:lnTo>
                  <a:pt x="6888" y="80"/>
                </a:lnTo>
                <a:lnTo>
                  <a:pt x="6902" y="79"/>
                </a:lnTo>
                <a:lnTo>
                  <a:pt x="6917" y="79"/>
                </a:lnTo>
                <a:lnTo>
                  <a:pt x="6936" y="77"/>
                </a:lnTo>
                <a:lnTo>
                  <a:pt x="6956" y="77"/>
                </a:lnTo>
                <a:lnTo>
                  <a:pt x="6975" y="75"/>
                </a:lnTo>
                <a:lnTo>
                  <a:pt x="6990" y="75"/>
                </a:lnTo>
                <a:lnTo>
                  <a:pt x="7016" y="73"/>
                </a:lnTo>
                <a:lnTo>
                  <a:pt x="7032" y="72"/>
                </a:lnTo>
                <a:lnTo>
                  <a:pt x="7045" y="72"/>
                </a:lnTo>
                <a:lnTo>
                  <a:pt x="7059" y="71"/>
                </a:lnTo>
                <a:lnTo>
                  <a:pt x="7068" y="70"/>
                </a:lnTo>
                <a:lnTo>
                  <a:pt x="7079" y="70"/>
                </a:lnTo>
                <a:lnTo>
                  <a:pt x="7092" y="69"/>
                </a:lnTo>
                <a:lnTo>
                  <a:pt x="7098" y="68"/>
                </a:lnTo>
                <a:lnTo>
                  <a:pt x="7114" y="67"/>
                </a:lnTo>
                <a:lnTo>
                  <a:pt x="7126" y="67"/>
                </a:lnTo>
                <a:lnTo>
                  <a:pt x="7138" y="65"/>
                </a:lnTo>
                <a:lnTo>
                  <a:pt x="7151" y="64"/>
                </a:lnTo>
                <a:lnTo>
                  <a:pt x="7159" y="64"/>
                </a:lnTo>
                <a:lnTo>
                  <a:pt x="7171" y="64"/>
                </a:lnTo>
                <a:lnTo>
                  <a:pt x="7183" y="63"/>
                </a:lnTo>
                <a:lnTo>
                  <a:pt x="7190" y="63"/>
                </a:lnTo>
                <a:lnTo>
                  <a:pt x="7200" y="63"/>
                </a:lnTo>
                <a:lnTo>
                  <a:pt x="7209" y="63"/>
                </a:lnTo>
                <a:lnTo>
                  <a:pt x="7213" y="63"/>
                </a:lnTo>
                <a:lnTo>
                  <a:pt x="7222" y="62"/>
                </a:lnTo>
                <a:lnTo>
                  <a:pt x="7232" y="62"/>
                </a:lnTo>
                <a:lnTo>
                  <a:pt x="7243" y="62"/>
                </a:lnTo>
                <a:lnTo>
                  <a:pt x="7254" y="62"/>
                </a:lnTo>
                <a:lnTo>
                  <a:pt x="7265" y="63"/>
                </a:lnTo>
                <a:lnTo>
                  <a:pt x="7275" y="63"/>
                </a:lnTo>
                <a:lnTo>
                  <a:pt x="7285" y="64"/>
                </a:lnTo>
                <a:lnTo>
                  <a:pt x="7300" y="64"/>
                </a:lnTo>
                <a:lnTo>
                  <a:pt x="7314" y="64"/>
                </a:lnTo>
                <a:lnTo>
                  <a:pt x="7324" y="63"/>
                </a:lnTo>
                <a:lnTo>
                  <a:pt x="7333" y="62"/>
                </a:lnTo>
                <a:lnTo>
                  <a:pt x="7347" y="61"/>
                </a:lnTo>
                <a:lnTo>
                  <a:pt x="7368" y="60"/>
                </a:lnTo>
                <a:lnTo>
                  <a:pt x="7378" y="59"/>
                </a:lnTo>
                <a:lnTo>
                  <a:pt x="7387" y="59"/>
                </a:lnTo>
                <a:lnTo>
                  <a:pt x="7402" y="58"/>
                </a:lnTo>
                <a:lnTo>
                  <a:pt x="7409" y="57"/>
                </a:lnTo>
                <a:lnTo>
                  <a:pt x="7418" y="56"/>
                </a:lnTo>
                <a:lnTo>
                  <a:pt x="7432" y="55"/>
                </a:lnTo>
                <a:lnTo>
                  <a:pt x="7443" y="54"/>
                </a:lnTo>
                <a:lnTo>
                  <a:pt x="7452" y="52"/>
                </a:lnTo>
                <a:lnTo>
                  <a:pt x="7460" y="52"/>
                </a:lnTo>
                <a:lnTo>
                  <a:pt x="7470" y="51"/>
                </a:lnTo>
                <a:lnTo>
                  <a:pt x="7478" y="51"/>
                </a:lnTo>
                <a:lnTo>
                  <a:pt x="7486" y="51"/>
                </a:lnTo>
                <a:lnTo>
                  <a:pt x="7501" y="50"/>
                </a:lnTo>
                <a:lnTo>
                  <a:pt x="7511" y="50"/>
                </a:lnTo>
                <a:lnTo>
                  <a:pt x="7525" y="50"/>
                </a:lnTo>
                <a:lnTo>
                  <a:pt x="7538" y="50"/>
                </a:lnTo>
                <a:lnTo>
                  <a:pt x="7551" y="50"/>
                </a:lnTo>
                <a:lnTo>
                  <a:pt x="7559" y="50"/>
                </a:lnTo>
                <a:lnTo>
                  <a:pt x="7563" y="49"/>
                </a:lnTo>
                <a:lnTo>
                  <a:pt x="7570" y="49"/>
                </a:lnTo>
                <a:lnTo>
                  <a:pt x="7578" y="49"/>
                </a:lnTo>
                <a:lnTo>
                  <a:pt x="7594" y="49"/>
                </a:lnTo>
                <a:lnTo>
                  <a:pt x="7607" y="49"/>
                </a:lnTo>
                <a:lnTo>
                  <a:pt x="7618" y="48"/>
                </a:lnTo>
                <a:lnTo>
                  <a:pt x="7628" y="48"/>
                </a:lnTo>
                <a:lnTo>
                  <a:pt x="7647" y="48"/>
                </a:lnTo>
                <a:lnTo>
                  <a:pt x="7660" y="48"/>
                </a:lnTo>
                <a:lnTo>
                  <a:pt x="7670" y="47"/>
                </a:lnTo>
                <a:lnTo>
                  <a:pt x="7687" y="46"/>
                </a:lnTo>
                <a:lnTo>
                  <a:pt x="7704" y="46"/>
                </a:lnTo>
                <a:lnTo>
                  <a:pt x="7716" y="46"/>
                </a:lnTo>
                <a:lnTo>
                  <a:pt x="7732" y="46"/>
                </a:lnTo>
                <a:lnTo>
                  <a:pt x="7751" y="45"/>
                </a:lnTo>
                <a:lnTo>
                  <a:pt x="7771" y="45"/>
                </a:lnTo>
                <a:lnTo>
                  <a:pt x="7793" y="44"/>
                </a:lnTo>
                <a:lnTo>
                  <a:pt x="7819" y="44"/>
                </a:lnTo>
                <a:lnTo>
                  <a:pt x="7840" y="43"/>
                </a:lnTo>
                <a:lnTo>
                  <a:pt x="7850" y="42"/>
                </a:lnTo>
                <a:lnTo>
                  <a:pt x="7876" y="41"/>
                </a:lnTo>
                <a:lnTo>
                  <a:pt x="7895" y="39"/>
                </a:lnTo>
                <a:lnTo>
                  <a:pt x="7908" y="38"/>
                </a:lnTo>
                <a:lnTo>
                  <a:pt x="7938" y="36"/>
                </a:lnTo>
                <a:lnTo>
                  <a:pt x="7958" y="35"/>
                </a:lnTo>
                <a:lnTo>
                  <a:pt x="7973" y="34"/>
                </a:lnTo>
                <a:lnTo>
                  <a:pt x="7985" y="34"/>
                </a:lnTo>
                <a:lnTo>
                  <a:pt x="7996" y="33"/>
                </a:lnTo>
                <a:lnTo>
                  <a:pt x="8014" y="31"/>
                </a:lnTo>
                <a:lnTo>
                  <a:pt x="8028" y="30"/>
                </a:lnTo>
                <a:lnTo>
                  <a:pt x="8048" y="29"/>
                </a:lnTo>
                <a:lnTo>
                  <a:pt x="8073" y="25"/>
                </a:lnTo>
                <a:lnTo>
                  <a:pt x="8102" y="23"/>
                </a:lnTo>
                <a:lnTo>
                  <a:pt x="8121" y="20"/>
                </a:lnTo>
                <a:lnTo>
                  <a:pt x="8135" y="20"/>
                </a:lnTo>
                <a:lnTo>
                  <a:pt x="8148" y="19"/>
                </a:lnTo>
                <a:lnTo>
                  <a:pt x="8161" y="18"/>
                </a:lnTo>
                <a:lnTo>
                  <a:pt x="8175" y="18"/>
                </a:lnTo>
                <a:lnTo>
                  <a:pt x="8186" y="17"/>
                </a:lnTo>
                <a:lnTo>
                  <a:pt x="8195" y="17"/>
                </a:lnTo>
                <a:lnTo>
                  <a:pt x="8206" y="16"/>
                </a:lnTo>
                <a:lnTo>
                  <a:pt x="8221" y="15"/>
                </a:lnTo>
                <a:lnTo>
                  <a:pt x="8229" y="15"/>
                </a:lnTo>
                <a:lnTo>
                  <a:pt x="8243" y="13"/>
                </a:lnTo>
                <a:lnTo>
                  <a:pt x="8254" y="11"/>
                </a:lnTo>
                <a:lnTo>
                  <a:pt x="8264" y="10"/>
                </a:lnTo>
                <a:lnTo>
                  <a:pt x="8277" y="8"/>
                </a:lnTo>
                <a:lnTo>
                  <a:pt x="8292" y="6"/>
                </a:lnTo>
                <a:lnTo>
                  <a:pt x="8308" y="7"/>
                </a:lnTo>
                <a:lnTo>
                  <a:pt x="8320" y="7"/>
                </a:lnTo>
                <a:lnTo>
                  <a:pt x="8335" y="8"/>
                </a:lnTo>
                <a:lnTo>
                  <a:pt x="8349" y="8"/>
                </a:lnTo>
                <a:lnTo>
                  <a:pt x="8366" y="6"/>
                </a:lnTo>
                <a:lnTo>
                  <a:pt x="8402" y="3"/>
                </a:lnTo>
                <a:lnTo>
                  <a:pt x="8426" y="0"/>
                </a:lnTo>
                <a:lnTo>
                  <a:pt x="8426" y="0"/>
                </a:lnTo>
                <a:lnTo>
                  <a:pt x="8402" y="3"/>
                </a:lnTo>
                <a:lnTo>
                  <a:pt x="8366" y="6"/>
                </a:lnTo>
                <a:lnTo>
                  <a:pt x="8349" y="8"/>
                </a:lnTo>
                <a:lnTo>
                  <a:pt x="8335" y="8"/>
                </a:lnTo>
                <a:lnTo>
                  <a:pt x="8320" y="10"/>
                </a:lnTo>
                <a:lnTo>
                  <a:pt x="8308" y="11"/>
                </a:lnTo>
                <a:lnTo>
                  <a:pt x="8292" y="13"/>
                </a:lnTo>
                <a:lnTo>
                  <a:pt x="8277" y="16"/>
                </a:lnTo>
                <a:lnTo>
                  <a:pt x="8264" y="17"/>
                </a:lnTo>
                <a:lnTo>
                  <a:pt x="8254" y="19"/>
                </a:lnTo>
                <a:lnTo>
                  <a:pt x="8243" y="20"/>
                </a:lnTo>
                <a:lnTo>
                  <a:pt x="8229" y="21"/>
                </a:lnTo>
                <a:lnTo>
                  <a:pt x="8221" y="22"/>
                </a:lnTo>
                <a:lnTo>
                  <a:pt x="8206" y="23"/>
                </a:lnTo>
                <a:lnTo>
                  <a:pt x="8195" y="24"/>
                </a:lnTo>
                <a:lnTo>
                  <a:pt x="8186" y="25"/>
                </a:lnTo>
                <a:lnTo>
                  <a:pt x="8175" y="26"/>
                </a:lnTo>
                <a:lnTo>
                  <a:pt x="8161" y="29"/>
                </a:lnTo>
                <a:lnTo>
                  <a:pt x="8148" y="30"/>
                </a:lnTo>
                <a:lnTo>
                  <a:pt x="8135" y="30"/>
                </a:lnTo>
                <a:lnTo>
                  <a:pt x="8121" y="32"/>
                </a:lnTo>
                <a:lnTo>
                  <a:pt x="8102" y="33"/>
                </a:lnTo>
                <a:lnTo>
                  <a:pt x="8073" y="36"/>
                </a:lnTo>
                <a:lnTo>
                  <a:pt x="8048" y="38"/>
                </a:lnTo>
                <a:lnTo>
                  <a:pt x="8028" y="39"/>
                </a:lnTo>
                <a:lnTo>
                  <a:pt x="8014" y="42"/>
                </a:lnTo>
                <a:lnTo>
                  <a:pt x="7996" y="44"/>
                </a:lnTo>
                <a:lnTo>
                  <a:pt x="7985" y="45"/>
                </a:lnTo>
                <a:lnTo>
                  <a:pt x="7973" y="45"/>
                </a:lnTo>
                <a:lnTo>
                  <a:pt x="7958" y="45"/>
                </a:lnTo>
                <a:lnTo>
                  <a:pt x="7938" y="46"/>
                </a:lnTo>
                <a:lnTo>
                  <a:pt x="7908" y="49"/>
                </a:lnTo>
                <a:lnTo>
                  <a:pt x="7895" y="50"/>
                </a:lnTo>
                <a:lnTo>
                  <a:pt x="7876" y="51"/>
                </a:lnTo>
                <a:lnTo>
                  <a:pt x="7850" y="51"/>
                </a:lnTo>
                <a:lnTo>
                  <a:pt x="7840" y="52"/>
                </a:lnTo>
                <a:lnTo>
                  <a:pt x="7819" y="52"/>
                </a:lnTo>
                <a:lnTo>
                  <a:pt x="7793" y="52"/>
                </a:lnTo>
                <a:lnTo>
                  <a:pt x="7771" y="54"/>
                </a:lnTo>
                <a:lnTo>
                  <a:pt x="7751" y="54"/>
                </a:lnTo>
                <a:lnTo>
                  <a:pt x="7732" y="54"/>
                </a:lnTo>
                <a:lnTo>
                  <a:pt x="7716" y="54"/>
                </a:lnTo>
                <a:lnTo>
                  <a:pt x="7704" y="55"/>
                </a:lnTo>
                <a:lnTo>
                  <a:pt x="7687" y="56"/>
                </a:lnTo>
                <a:lnTo>
                  <a:pt x="7670" y="56"/>
                </a:lnTo>
                <a:lnTo>
                  <a:pt x="7660" y="57"/>
                </a:lnTo>
                <a:lnTo>
                  <a:pt x="7647" y="56"/>
                </a:lnTo>
                <a:lnTo>
                  <a:pt x="7628" y="58"/>
                </a:lnTo>
                <a:lnTo>
                  <a:pt x="7618" y="57"/>
                </a:lnTo>
                <a:lnTo>
                  <a:pt x="7607" y="56"/>
                </a:lnTo>
                <a:lnTo>
                  <a:pt x="7594" y="58"/>
                </a:lnTo>
                <a:lnTo>
                  <a:pt x="7578" y="59"/>
                </a:lnTo>
                <a:lnTo>
                  <a:pt x="7570" y="56"/>
                </a:lnTo>
                <a:lnTo>
                  <a:pt x="7563" y="56"/>
                </a:lnTo>
                <a:lnTo>
                  <a:pt x="7559" y="57"/>
                </a:lnTo>
                <a:lnTo>
                  <a:pt x="7551" y="58"/>
                </a:lnTo>
                <a:lnTo>
                  <a:pt x="7538" y="59"/>
                </a:lnTo>
                <a:lnTo>
                  <a:pt x="7525" y="59"/>
                </a:lnTo>
                <a:lnTo>
                  <a:pt x="7511" y="61"/>
                </a:lnTo>
                <a:lnTo>
                  <a:pt x="7501" y="58"/>
                </a:lnTo>
                <a:lnTo>
                  <a:pt x="7486" y="58"/>
                </a:lnTo>
                <a:lnTo>
                  <a:pt x="7478" y="58"/>
                </a:lnTo>
                <a:lnTo>
                  <a:pt x="7470" y="58"/>
                </a:lnTo>
                <a:lnTo>
                  <a:pt x="7460" y="58"/>
                </a:lnTo>
                <a:lnTo>
                  <a:pt x="7452" y="59"/>
                </a:lnTo>
                <a:lnTo>
                  <a:pt x="7443" y="59"/>
                </a:lnTo>
                <a:lnTo>
                  <a:pt x="7432" y="61"/>
                </a:lnTo>
                <a:lnTo>
                  <a:pt x="7418" y="63"/>
                </a:lnTo>
                <a:lnTo>
                  <a:pt x="7409" y="64"/>
                </a:lnTo>
                <a:lnTo>
                  <a:pt x="7402" y="64"/>
                </a:lnTo>
                <a:lnTo>
                  <a:pt x="7387" y="65"/>
                </a:lnTo>
                <a:lnTo>
                  <a:pt x="7378" y="67"/>
                </a:lnTo>
                <a:lnTo>
                  <a:pt x="7368" y="67"/>
                </a:lnTo>
                <a:lnTo>
                  <a:pt x="7347" y="70"/>
                </a:lnTo>
                <a:lnTo>
                  <a:pt x="7333" y="72"/>
                </a:lnTo>
                <a:lnTo>
                  <a:pt x="7324" y="72"/>
                </a:lnTo>
                <a:lnTo>
                  <a:pt x="7314" y="73"/>
                </a:lnTo>
                <a:lnTo>
                  <a:pt x="7300" y="73"/>
                </a:lnTo>
                <a:lnTo>
                  <a:pt x="7285" y="73"/>
                </a:lnTo>
                <a:lnTo>
                  <a:pt x="7275" y="73"/>
                </a:lnTo>
                <a:lnTo>
                  <a:pt x="7265" y="73"/>
                </a:lnTo>
                <a:lnTo>
                  <a:pt x="7254" y="73"/>
                </a:lnTo>
                <a:lnTo>
                  <a:pt x="7243" y="73"/>
                </a:lnTo>
                <a:lnTo>
                  <a:pt x="7232" y="72"/>
                </a:lnTo>
                <a:lnTo>
                  <a:pt x="7222" y="72"/>
                </a:lnTo>
                <a:lnTo>
                  <a:pt x="7213" y="72"/>
                </a:lnTo>
                <a:lnTo>
                  <a:pt x="7209" y="72"/>
                </a:lnTo>
                <a:lnTo>
                  <a:pt x="7200" y="72"/>
                </a:lnTo>
                <a:lnTo>
                  <a:pt x="7190" y="73"/>
                </a:lnTo>
                <a:lnTo>
                  <a:pt x="7183" y="73"/>
                </a:lnTo>
                <a:lnTo>
                  <a:pt x="7171" y="75"/>
                </a:lnTo>
                <a:lnTo>
                  <a:pt x="7159" y="76"/>
                </a:lnTo>
                <a:lnTo>
                  <a:pt x="7151" y="77"/>
                </a:lnTo>
                <a:lnTo>
                  <a:pt x="7138" y="77"/>
                </a:lnTo>
                <a:lnTo>
                  <a:pt x="7126" y="77"/>
                </a:lnTo>
                <a:lnTo>
                  <a:pt x="7114" y="79"/>
                </a:lnTo>
                <a:lnTo>
                  <a:pt x="7098" y="81"/>
                </a:lnTo>
                <a:lnTo>
                  <a:pt x="7092" y="81"/>
                </a:lnTo>
                <a:lnTo>
                  <a:pt x="7079" y="81"/>
                </a:lnTo>
                <a:lnTo>
                  <a:pt x="7068" y="82"/>
                </a:lnTo>
                <a:lnTo>
                  <a:pt x="7059" y="82"/>
                </a:lnTo>
                <a:lnTo>
                  <a:pt x="7045" y="83"/>
                </a:lnTo>
                <a:lnTo>
                  <a:pt x="7032" y="83"/>
                </a:lnTo>
                <a:lnTo>
                  <a:pt x="7016" y="84"/>
                </a:lnTo>
                <a:lnTo>
                  <a:pt x="6990" y="85"/>
                </a:lnTo>
                <a:lnTo>
                  <a:pt x="6975" y="85"/>
                </a:lnTo>
                <a:lnTo>
                  <a:pt x="6956" y="85"/>
                </a:lnTo>
                <a:lnTo>
                  <a:pt x="6936" y="86"/>
                </a:lnTo>
                <a:lnTo>
                  <a:pt x="6917" y="87"/>
                </a:lnTo>
                <a:lnTo>
                  <a:pt x="6902" y="87"/>
                </a:lnTo>
                <a:lnTo>
                  <a:pt x="6888" y="88"/>
                </a:lnTo>
                <a:lnTo>
                  <a:pt x="6865" y="89"/>
                </a:lnTo>
                <a:lnTo>
                  <a:pt x="6840" y="89"/>
                </a:lnTo>
                <a:lnTo>
                  <a:pt x="6834" y="89"/>
                </a:lnTo>
                <a:lnTo>
                  <a:pt x="6827" y="89"/>
                </a:lnTo>
                <a:lnTo>
                  <a:pt x="6804" y="90"/>
                </a:lnTo>
                <a:lnTo>
                  <a:pt x="6788" y="92"/>
                </a:lnTo>
                <a:lnTo>
                  <a:pt x="6780" y="92"/>
                </a:lnTo>
                <a:lnTo>
                  <a:pt x="6768" y="93"/>
                </a:lnTo>
                <a:lnTo>
                  <a:pt x="6759" y="93"/>
                </a:lnTo>
                <a:lnTo>
                  <a:pt x="6753" y="94"/>
                </a:lnTo>
                <a:lnTo>
                  <a:pt x="6734" y="94"/>
                </a:lnTo>
                <a:lnTo>
                  <a:pt x="6721" y="95"/>
                </a:lnTo>
                <a:lnTo>
                  <a:pt x="6705" y="95"/>
                </a:lnTo>
                <a:lnTo>
                  <a:pt x="6687" y="96"/>
                </a:lnTo>
                <a:lnTo>
                  <a:pt x="6670" y="97"/>
                </a:lnTo>
                <a:lnTo>
                  <a:pt x="6653" y="97"/>
                </a:lnTo>
                <a:lnTo>
                  <a:pt x="6639" y="97"/>
                </a:lnTo>
                <a:lnTo>
                  <a:pt x="6617" y="98"/>
                </a:lnTo>
                <a:lnTo>
                  <a:pt x="6597" y="99"/>
                </a:lnTo>
                <a:lnTo>
                  <a:pt x="6585" y="100"/>
                </a:lnTo>
                <a:lnTo>
                  <a:pt x="6567" y="101"/>
                </a:lnTo>
                <a:lnTo>
                  <a:pt x="6552" y="101"/>
                </a:lnTo>
                <a:lnTo>
                  <a:pt x="6539" y="102"/>
                </a:lnTo>
                <a:lnTo>
                  <a:pt x="6531" y="102"/>
                </a:lnTo>
                <a:lnTo>
                  <a:pt x="6514" y="103"/>
                </a:lnTo>
                <a:lnTo>
                  <a:pt x="6499" y="103"/>
                </a:lnTo>
                <a:lnTo>
                  <a:pt x="6485" y="105"/>
                </a:lnTo>
                <a:lnTo>
                  <a:pt x="6472" y="106"/>
                </a:lnTo>
                <a:lnTo>
                  <a:pt x="6455" y="106"/>
                </a:lnTo>
                <a:lnTo>
                  <a:pt x="6437" y="107"/>
                </a:lnTo>
                <a:lnTo>
                  <a:pt x="6425" y="107"/>
                </a:lnTo>
                <a:lnTo>
                  <a:pt x="6421" y="107"/>
                </a:lnTo>
                <a:lnTo>
                  <a:pt x="6399" y="107"/>
                </a:lnTo>
                <a:lnTo>
                  <a:pt x="6383" y="107"/>
                </a:lnTo>
                <a:lnTo>
                  <a:pt x="6367" y="107"/>
                </a:lnTo>
                <a:lnTo>
                  <a:pt x="6351" y="107"/>
                </a:lnTo>
                <a:lnTo>
                  <a:pt x="6335" y="107"/>
                </a:lnTo>
                <a:lnTo>
                  <a:pt x="6324" y="107"/>
                </a:lnTo>
                <a:lnTo>
                  <a:pt x="6306" y="109"/>
                </a:lnTo>
                <a:lnTo>
                  <a:pt x="6297" y="110"/>
                </a:lnTo>
                <a:lnTo>
                  <a:pt x="6282" y="111"/>
                </a:lnTo>
                <a:lnTo>
                  <a:pt x="6274" y="112"/>
                </a:lnTo>
                <a:lnTo>
                  <a:pt x="6260" y="113"/>
                </a:lnTo>
                <a:lnTo>
                  <a:pt x="6242" y="114"/>
                </a:lnTo>
                <a:lnTo>
                  <a:pt x="6228" y="115"/>
                </a:lnTo>
                <a:lnTo>
                  <a:pt x="6218" y="116"/>
                </a:lnTo>
                <a:lnTo>
                  <a:pt x="6197" y="118"/>
                </a:lnTo>
                <a:lnTo>
                  <a:pt x="6179" y="120"/>
                </a:lnTo>
                <a:lnTo>
                  <a:pt x="6164" y="121"/>
                </a:lnTo>
                <a:lnTo>
                  <a:pt x="6140" y="122"/>
                </a:lnTo>
                <a:lnTo>
                  <a:pt x="6126" y="123"/>
                </a:lnTo>
                <a:lnTo>
                  <a:pt x="6107" y="123"/>
                </a:lnTo>
                <a:lnTo>
                  <a:pt x="6079" y="124"/>
                </a:lnTo>
                <a:lnTo>
                  <a:pt x="6062" y="125"/>
                </a:lnTo>
                <a:lnTo>
                  <a:pt x="6050" y="125"/>
                </a:lnTo>
                <a:lnTo>
                  <a:pt x="6022" y="126"/>
                </a:lnTo>
                <a:lnTo>
                  <a:pt x="6007" y="126"/>
                </a:lnTo>
                <a:lnTo>
                  <a:pt x="5980" y="126"/>
                </a:lnTo>
                <a:lnTo>
                  <a:pt x="5969" y="126"/>
                </a:lnTo>
                <a:lnTo>
                  <a:pt x="5958" y="126"/>
                </a:lnTo>
                <a:lnTo>
                  <a:pt x="5935" y="126"/>
                </a:lnTo>
                <a:lnTo>
                  <a:pt x="5916" y="125"/>
                </a:lnTo>
                <a:lnTo>
                  <a:pt x="5897" y="125"/>
                </a:lnTo>
                <a:lnTo>
                  <a:pt x="5877" y="125"/>
                </a:lnTo>
                <a:lnTo>
                  <a:pt x="5864" y="125"/>
                </a:lnTo>
                <a:lnTo>
                  <a:pt x="5833" y="124"/>
                </a:lnTo>
                <a:lnTo>
                  <a:pt x="5820" y="123"/>
                </a:lnTo>
                <a:lnTo>
                  <a:pt x="5802" y="123"/>
                </a:lnTo>
                <a:lnTo>
                  <a:pt x="5786" y="122"/>
                </a:lnTo>
                <a:lnTo>
                  <a:pt x="5776" y="122"/>
                </a:lnTo>
                <a:lnTo>
                  <a:pt x="5765" y="122"/>
                </a:lnTo>
                <a:lnTo>
                  <a:pt x="5760" y="123"/>
                </a:lnTo>
                <a:lnTo>
                  <a:pt x="5754" y="123"/>
                </a:lnTo>
                <a:lnTo>
                  <a:pt x="5748" y="123"/>
                </a:lnTo>
                <a:lnTo>
                  <a:pt x="5741" y="123"/>
                </a:lnTo>
                <a:lnTo>
                  <a:pt x="5737" y="123"/>
                </a:lnTo>
                <a:lnTo>
                  <a:pt x="5730" y="124"/>
                </a:lnTo>
                <a:lnTo>
                  <a:pt x="5726" y="124"/>
                </a:lnTo>
                <a:lnTo>
                  <a:pt x="5722" y="125"/>
                </a:lnTo>
                <a:lnTo>
                  <a:pt x="5706" y="125"/>
                </a:lnTo>
                <a:lnTo>
                  <a:pt x="5696" y="125"/>
                </a:lnTo>
                <a:lnTo>
                  <a:pt x="5689" y="125"/>
                </a:lnTo>
                <a:lnTo>
                  <a:pt x="5677" y="125"/>
                </a:lnTo>
                <a:lnTo>
                  <a:pt x="5666" y="125"/>
                </a:lnTo>
                <a:lnTo>
                  <a:pt x="5662" y="125"/>
                </a:lnTo>
                <a:lnTo>
                  <a:pt x="5655" y="125"/>
                </a:lnTo>
                <a:lnTo>
                  <a:pt x="5648" y="125"/>
                </a:lnTo>
                <a:lnTo>
                  <a:pt x="5636" y="123"/>
                </a:lnTo>
                <a:lnTo>
                  <a:pt x="5626" y="123"/>
                </a:lnTo>
                <a:lnTo>
                  <a:pt x="5621" y="123"/>
                </a:lnTo>
                <a:lnTo>
                  <a:pt x="5614" y="122"/>
                </a:lnTo>
                <a:lnTo>
                  <a:pt x="5610" y="122"/>
                </a:lnTo>
                <a:lnTo>
                  <a:pt x="5603" y="121"/>
                </a:lnTo>
                <a:lnTo>
                  <a:pt x="5595" y="121"/>
                </a:lnTo>
                <a:lnTo>
                  <a:pt x="5586" y="121"/>
                </a:lnTo>
                <a:lnTo>
                  <a:pt x="5581" y="121"/>
                </a:lnTo>
                <a:lnTo>
                  <a:pt x="5576" y="121"/>
                </a:lnTo>
                <a:lnTo>
                  <a:pt x="5572" y="120"/>
                </a:lnTo>
                <a:lnTo>
                  <a:pt x="5563" y="120"/>
                </a:lnTo>
                <a:lnTo>
                  <a:pt x="5560" y="120"/>
                </a:lnTo>
                <a:lnTo>
                  <a:pt x="5549" y="120"/>
                </a:lnTo>
                <a:lnTo>
                  <a:pt x="5541" y="120"/>
                </a:lnTo>
                <a:lnTo>
                  <a:pt x="5535" y="119"/>
                </a:lnTo>
                <a:lnTo>
                  <a:pt x="5532" y="119"/>
                </a:lnTo>
                <a:lnTo>
                  <a:pt x="5525" y="118"/>
                </a:lnTo>
                <a:lnTo>
                  <a:pt x="5517" y="118"/>
                </a:lnTo>
                <a:lnTo>
                  <a:pt x="5510" y="116"/>
                </a:lnTo>
                <a:lnTo>
                  <a:pt x="5504" y="116"/>
                </a:lnTo>
                <a:lnTo>
                  <a:pt x="5500" y="116"/>
                </a:lnTo>
                <a:lnTo>
                  <a:pt x="5489" y="115"/>
                </a:lnTo>
                <a:lnTo>
                  <a:pt x="5480" y="114"/>
                </a:lnTo>
                <a:lnTo>
                  <a:pt x="5469" y="114"/>
                </a:lnTo>
                <a:lnTo>
                  <a:pt x="5456" y="112"/>
                </a:lnTo>
                <a:lnTo>
                  <a:pt x="5445" y="112"/>
                </a:lnTo>
                <a:lnTo>
                  <a:pt x="5433" y="111"/>
                </a:lnTo>
                <a:lnTo>
                  <a:pt x="5421" y="110"/>
                </a:lnTo>
                <a:lnTo>
                  <a:pt x="5413" y="109"/>
                </a:lnTo>
                <a:lnTo>
                  <a:pt x="5407" y="109"/>
                </a:lnTo>
                <a:lnTo>
                  <a:pt x="5403" y="108"/>
                </a:lnTo>
                <a:lnTo>
                  <a:pt x="5394" y="108"/>
                </a:lnTo>
                <a:lnTo>
                  <a:pt x="5390" y="107"/>
                </a:lnTo>
                <a:lnTo>
                  <a:pt x="5385" y="107"/>
                </a:lnTo>
                <a:lnTo>
                  <a:pt x="5372" y="106"/>
                </a:lnTo>
                <a:lnTo>
                  <a:pt x="5353" y="105"/>
                </a:lnTo>
                <a:lnTo>
                  <a:pt x="5342" y="105"/>
                </a:lnTo>
                <a:lnTo>
                  <a:pt x="5332" y="103"/>
                </a:lnTo>
                <a:lnTo>
                  <a:pt x="5319" y="103"/>
                </a:lnTo>
                <a:lnTo>
                  <a:pt x="5313" y="103"/>
                </a:lnTo>
                <a:lnTo>
                  <a:pt x="5300" y="103"/>
                </a:lnTo>
                <a:lnTo>
                  <a:pt x="5288" y="103"/>
                </a:lnTo>
                <a:lnTo>
                  <a:pt x="5280" y="103"/>
                </a:lnTo>
                <a:lnTo>
                  <a:pt x="5273" y="103"/>
                </a:lnTo>
                <a:lnTo>
                  <a:pt x="5269" y="103"/>
                </a:lnTo>
                <a:lnTo>
                  <a:pt x="5262" y="103"/>
                </a:lnTo>
                <a:lnTo>
                  <a:pt x="5259" y="103"/>
                </a:lnTo>
                <a:lnTo>
                  <a:pt x="5253" y="103"/>
                </a:lnTo>
                <a:lnTo>
                  <a:pt x="5249" y="103"/>
                </a:lnTo>
                <a:lnTo>
                  <a:pt x="5240" y="103"/>
                </a:lnTo>
                <a:lnTo>
                  <a:pt x="5236" y="103"/>
                </a:lnTo>
                <a:lnTo>
                  <a:pt x="5231" y="103"/>
                </a:lnTo>
                <a:lnTo>
                  <a:pt x="5222" y="103"/>
                </a:lnTo>
                <a:lnTo>
                  <a:pt x="5214" y="103"/>
                </a:lnTo>
                <a:lnTo>
                  <a:pt x="5204" y="105"/>
                </a:lnTo>
                <a:lnTo>
                  <a:pt x="5195" y="105"/>
                </a:lnTo>
                <a:lnTo>
                  <a:pt x="5170" y="106"/>
                </a:lnTo>
                <a:lnTo>
                  <a:pt x="5151" y="107"/>
                </a:lnTo>
                <a:lnTo>
                  <a:pt x="5129" y="109"/>
                </a:lnTo>
                <a:lnTo>
                  <a:pt x="5111" y="110"/>
                </a:lnTo>
                <a:lnTo>
                  <a:pt x="5095" y="111"/>
                </a:lnTo>
                <a:lnTo>
                  <a:pt x="5076" y="113"/>
                </a:lnTo>
                <a:lnTo>
                  <a:pt x="5059" y="114"/>
                </a:lnTo>
                <a:lnTo>
                  <a:pt x="5047" y="115"/>
                </a:lnTo>
                <a:lnTo>
                  <a:pt x="5038" y="116"/>
                </a:lnTo>
                <a:lnTo>
                  <a:pt x="5027" y="116"/>
                </a:lnTo>
                <a:lnTo>
                  <a:pt x="5014" y="118"/>
                </a:lnTo>
                <a:lnTo>
                  <a:pt x="5005" y="118"/>
                </a:lnTo>
                <a:lnTo>
                  <a:pt x="4994" y="118"/>
                </a:lnTo>
                <a:lnTo>
                  <a:pt x="4982" y="119"/>
                </a:lnTo>
                <a:lnTo>
                  <a:pt x="4978" y="119"/>
                </a:lnTo>
                <a:lnTo>
                  <a:pt x="4968" y="119"/>
                </a:lnTo>
                <a:lnTo>
                  <a:pt x="4964" y="119"/>
                </a:lnTo>
                <a:lnTo>
                  <a:pt x="4960" y="119"/>
                </a:lnTo>
                <a:lnTo>
                  <a:pt x="4954" y="120"/>
                </a:lnTo>
                <a:lnTo>
                  <a:pt x="4948" y="120"/>
                </a:lnTo>
                <a:lnTo>
                  <a:pt x="4939" y="119"/>
                </a:lnTo>
                <a:lnTo>
                  <a:pt x="4930" y="119"/>
                </a:lnTo>
                <a:lnTo>
                  <a:pt x="4920" y="119"/>
                </a:lnTo>
                <a:lnTo>
                  <a:pt x="4907" y="118"/>
                </a:lnTo>
                <a:lnTo>
                  <a:pt x="4900" y="118"/>
                </a:lnTo>
                <a:lnTo>
                  <a:pt x="4890" y="118"/>
                </a:lnTo>
                <a:lnTo>
                  <a:pt x="4883" y="118"/>
                </a:lnTo>
                <a:lnTo>
                  <a:pt x="4875" y="118"/>
                </a:lnTo>
                <a:lnTo>
                  <a:pt x="4867" y="118"/>
                </a:lnTo>
                <a:lnTo>
                  <a:pt x="4861" y="118"/>
                </a:lnTo>
                <a:lnTo>
                  <a:pt x="4852" y="116"/>
                </a:lnTo>
                <a:lnTo>
                  <a:pt x="4848" y="116"/>
                </a:lnTo>
                <a:lnTo>
                  <a:pt x="4841" y="116"/>
                </a:lnTo>
                <a:lnTo>
                  <a:pt x="4834" y="116"/>
                </a:lnTo>
                <a:lnTo>
                  <a:pt x="4824" y="115"/>
                </a:lnTo>
                <a:lnTo>
                  <a:pt x="4818" y="115"/>
                </a:lnTo>
                <a:lnTo>
                  <a:pt x="4808" y="114"/>
                </a:lnTo>
                <a:lnTo>
                  <a:pt x="4802" y="114"/>
                </a:lnTo>
                <a:lnTo>
                  <a:pt x="4797" y="114"/>
                </a:lnTo>
                <a:lnTo>
                  <a:pt x="4791" y="114"/>
                </a:lnTo>
                <a:lnTo>
                  <a:pt x="4783" y="115"/>
                </a:lnTo>
                <a:lnTo>
                  <a:pt x="4772" y="115"/>
                </a:lnTo>
                <a:lnTo>
                  <a:pt x="4760" y="118"/>
                </a:lnTo>
                <a:lnTo>
                  <a:pt x="4742" y="120"/>
                </a:lnTo>
                <a:lnTo>
                  <a:pt x="4721" y="122"/>
                </a:lnTo>
                <a:lnTo>
                  <a:pt x="4711" y="123"/>
                </a:lnTo>
                <a:lnTo>
                  <a:pt x="4693" y="125"/>
                </a:lnTo>
                <a:lnTo>
                  <a:pt x="4681" y="126"/>
                </a:lnTo>
                <a:lnTo>
                  <a:pt x="4666" y="126"/>
                </a:lnTo>
                <a:lnTo>
                  <a:pt x="4658" y="126"/>
                </a:lnTo>
                <a:lnTo>
                  <a:pt x="4641" y="126"/>
                </a:lnTo>
                <a:lnTo>
                  <a:pt x="4626" y="126"/>
                </a:lnTo>
                <a:lnTo>
                  <a:pt x="4612" y="125"/>
                </a:lnTo>
                <a:lnTo>
                  <a:pt x="4604" y="125"/>
                </a:lnTo>
                <a:lnTo>
                  <a:pt x="4582" y="124"/>
                </a:lnTo>
                <a:lnTo>
                  <a:pt x="4572" y="123"/>
                </a:lnTo>
                <a:lnTo>
                  <a:pt x="4561" y="123"/>
                </a:lnTo>
                <a:lnTo>
                  <a:pt x="4541" y="123"/>
                </a:lnTo>
                <a:lnTo>
                  <a:pt x="4527" y="122"/>
                </a:lnTo>
                <a:lnTo>
                  <a:pt x="4512" y="122"/>
                </a:lnTo>
                <a:lnTo>
                  <a:pt x="4500" y="122"/>
                </a:lnTo>
                <a:lnTo>
                  <a:pt x="4485" y="121"/>
                </a:lnTo>
                <a:lnTo>
                  <a:pt x="4470" y="121"/>
                </a:lnTo>
                <a:lnTo>
                  <a:pt x="4461" y="121"/>
                </a:lnTo>
                <a:lnTo>
                  <a:pt x="4437" y="120"/>
                </a:lnTo>
                <a:lnTo>
                  <a:pt x="4432" y="120"/>
                </a:lnTo>
                <a:lnTo>
                  <a:pt x="4411" y="119"/>
                </a:lnTo>
                <a:lnTo>
                  <a:pt x="4393" y="118"/>
                </a:lnTo>
                <a:lnTo>
                  <a:pt x="4347" y="115"/>
                </a:lnTo>
                <a:lnTo>
                  <a:pt x="4343" y="115"/>
                </a:lnTo>
                <a:lnTo>
                  <a:pt x="4309" y="114"/>
                </a:lnTo>
                <a:lnTo>
                  <a:pt x="4307" y="114"/>
                </a:lnTo>
                <a:lnTo>
                  <a:pt x="4298" y="114"/>
                </a:lnTo>
                <a:lnTo>
                  <a:pt x="4285" y="113"/>
                </a:lnTo>
                <a:lnTo>
                  <a:pt x="4279" y="112"/>
                </a:lnTo>
                <a:lnTo>
                  <a:pt x="4265" y="112"/>
                </a:lnTo>
                <a:lnTo>
                  <a:pt x="4244" y="111"/>
                </a:lnTo>
                <a:lnTo>
                  <a:pt x="4230" y="110"/>
                </a:lnTo>
                <a:lnTo>
                  <a:pt x="4223" y="109"/>
                </a:lnTo>
                <a:lnTo>
                  <a:pt x="4204" y="109"/>
                </a:lnTo>
                <a:lnTo>
                  <a:pt x="4193" y="108"/>
                </a:lnTo>
                <a:lnTo>
                  <a:pt x="4158" y="105"/>
                </a:lnTo>
                <a:lnTo>
                  <a:pt x="4151" y="105"/>
                </a:lnTo>
                <a:lnTo>
                  <a:pt x="4145" y="103"/>
                </a:lnTo>
                <a:lnTo>
                  <a:pt x="4119" y="103"/>
                </a:lnTo>
                <a:lnTo>
                  <a:pt x="4107" y="103"/>
                </a:lnTo>
                <a:lnTo>
                  <a:pt x="4098" y="103"/>
                </a:lnTo>
                <a:lnTo>
                  <a:pt x="4088" y="103"/>
                </a:lnTo>
                <a:lnTo>
                  <a:pt x="4074" y="102"/>
                </a:lnTo>
                <a:lnTo>
                  <a:pt x="4061" y="102"/>
                </a:lnTo>
                <a:lnTo>
                  <a:pt x="4053" y="102"/>
                </a:lnTo>
                <a:lnTo>
                  <a:pt x="4044" y="101"/>
                </a:lnTo>
                <a:lnTo>
                  <a:pt x="4033" y="101"/>
                </a:lnTo>
                <a:lnTo>
                  <a:pt x="4018" y="101"/>
                </a:lnTo>
                <a:lnTo>
                  <a:pt x="4009" y="101"/>
                </a:lnTo>
                <a:lnTo>
                  <a:pt x="3994" y="100"/>
                </a:lnTo>
                <a:lnTo>
                  <a:pt x="3983" y="100"/>
                </a:lnTo>
                <a:lnTo>
                  <a:pt x="3978" y="99"/>
                </a:lnTo>
                <a:lnTo>
                  <a:pt x="3966" y="98"/>
                </a:lnTo>
                <a:lnTo>
                  <a:pt x="3957" y="98"/>
                </a:lnTo>
                <a:lnTo>
                  <a:pt x="3945" y="98"/>
                </a:lnTo>
                <a:lnTo>
                  <a:pt x="3931" y="98"/>
                </a:lnTo>
                <a:lnTo>
                  <a:pt x="3923" y="98"/>
                </a:lnTo>
                <a:lnTo>
                  <a:pt x="3917" y="98"/>
                </a:lnTo>
                <a:lnTo>
                  <a:pt x="3907" y="98"/>
                </a:lnTo>
                <a:lnTo>
                  <a:pt x="3900" y="98"/>
                </a:lnTo>
                <a:lnTo>
                  <a:pt x="3893" y="98"/>
                </a:lnTo>
                <a:lnTo>
                  <a:pt x="3887" y="99"/>
                </a:lnTo>
                <a:lnTo>
                  <a:pt x="3875" y="99"/>
                </a:lnTo>
                <a:lnTo>
                  <a:pt x="3869" y="100"/>
                </a:lnTo>
                <a:lnTo>
                  <a:pt x="3858" y="101"/>
                </a:lnTo>
                <a:lnTo>
                  <a:pt x="3850" y="101"/>
                </a:lnTo>
                <a:lnTo>
                  <a:pt x="3840" y="102"/>
                </a:lnTo>
                <a:lnTo>
                  <a:pt x="3833" y="103"/>
                </a:lnTo>
                <a:lnTo>
                  <a:pt x="3829" y="103"/>
                </a:lnTo>
                <a:lnTo>
                  <a:pt x="3818" y="105"/>
                </a:lnTo>
                <a:lnTo>
                  <a:pt x="3811" y="106"/>
                </a:lnTo>
                <a:lnTo>
                  <a:pt x="3801" y="107"/>
                </a:lnTo>
                <a:lnTo>
                  <a:pt x="3793" y="108"/>
                </a:lnTo>
                <a:lnTo>
                  <a:pt x="3786" y="108"/>
                </a:lnTo>
                <a:lnTo>
                  <a:pt x="3777" y="108"/>
                </a:lnTo>
                <a:lnTo>
                  <a:pt x="3768" y="108"/>
                </a:lnTo>
                <a:lnTo>
                  <a:pt x="3761" y="109"/>
                </a:lnTo>
                <a:lnTo>
                  <a:pt x="3755" y="109"/>
                </a:lnTo>
                <a:lnTo>
                  <a:pt x="3747" y="111"/>
                </a:lnTo>
                <a:lnTo>
                  <a:pt x="3740" y="111"/>
                </a:lnTo>
                <a:lnTo>
                  <a:pt x="3725" y="111"/>
                </a:lnTo>
                <a:lnTo>
                  <a:pt x="3723" y="111"/>
                </a:lnTo>
                <a:lnTo>
                  <a:pt x="3713" y="111"/>
                </a:lnTo>
                <a:lnTo>
                  <a:pt x="3703" y="111"/>
                </a:lnTo>
                <a:lnTo>
                  <a:pt x="3697" y="111"/>
                </a:lnTo>
                <a:lnTo>
                  <a:pt x="3687" y="111"/>
                </a:lnTo>
                <a:lnTo>
                  <a:pt x="3683" y="111"/>
                </a:lnTo>
                <a:lnTo>
                  <a:pt x="3674" y="111"/>
                </a:lnTo>
                <a:lnTo>
                  <a:pt x="3669" y="111"/>
                </a:lnTo>
                <a:lnTo>
                  <a:pt x="3660" y="110"/>
                </a:lnTo>
                <a:lnTo>
                  <a:pt x="3657" y="110"/>
                </a:lnTo>
                <a:lnTo>
                  <a:pt x="3650" y="110"/>
                </a:lnTo>
                <a:lnTo>
                  <a:pt x="3643" y="110"/>
                </a:lnTo>
                <a:lnTo>
                  <a:pt x="3634" y="111"/>
                </a:lnTo>
                <a:lnTo>
                  <a:pt x="3631" y="112"/>
                </a:lnTo>
                <a:lnTo>
                  <a:pt x="3625" y="112"/>
                </a:lnTo>
                <a:lnTo>
                  <a:pt x="3620" y="112"/>
                </a:lnTo>
                <a:lnTo>
                  <a:pt x="3614" y="112"/>
                </a:lnTo>
                <a:lnTo>
                  <a:pt x="3611" y="112"/>
                </a:lnTo>
                <a:lnTo>
                  <a:pt x="3603" y="112"/>
                </a:lnTo>
                <a:lnTo>
                  <a:pt x="3598" y="112"/>
                </a:lnTo>
                <a:lnTo>
                  <a:pt x="3590" y="112"/>
                </a:lnTo>
                <a:lnTo>
                  <a:pt x="3581" y="112"/>
                </a:lnTo>
                <a:lnTo>
                  <a:pt x="3572" y="112"/>
                </a:lnTo>
                <a:lnTo>
                  <a:pt x="3561" y="112"/>
                </a:lnTo>
                <a:lnTo>
                  <a:pt x="3554" y="112"/>
                </a:lnTo>
                <a:lnTo>
                  <a:pt x="3543" y="112"/>
                </a:lnTo>
                <a:lnTo>
                  <a:pt x="3536" y="112"/>
                </a:lnTo>
                <a:lnTo>
                  <a:pt x="3529" y="112"/>
                </a:lnTo>
                <a:lnTo>
                  <a:pt x="3522" y="112"/>
                </a:lnTo>
                <a:lnTo>
                  <a:pt x="3514" y="112"/>
                </a:lnTo>
                <a:lnTo>
                  <a:pt x="3506" y="112"/>
                </a:lnTo>
                <a:lnTo>
                  <a:pt x="3499" y="112"/>
                </a:lnTo>
                <a:lnTo>
                  <a:pt x="3492" y="112"/>
                </a:lnTo>
                <a:lnTo>
                  <a:pt x="3482" y="112"/>
                </a:lnTo>
                <a:lnTo>
                  <a:pt x="3476" y="111"/>
                </a:lnTo>
                <a:lnTo>
                  <a:pt x="3467" y="108"/>
                </a:lnTo>
                <a:lnTo>
                  <a:pt x="3455" y="106"/>
                </a:lnTo>
                <a:lnTo>
                  <a:pt x="3445" y="106"/>
                </a:lnTo>
                <a:lnTo>
                  <a:pt x="3441" y="105"/>
                </a:lnTo>
                <a:lnTo>
                  <a:pt x="3433" y="103"/>
                </a:lnTo>
                <a:lnTo>
                  <a:pt x="3425" y="105"/>
                </a:lnTo>
                <a:lnTo>
                  <a:pt x="3419" y="105"/>
                </a:lnTo>
                <a:lnTo>
                  <a:pt x="3413" y="105"/>
                </a:lnTo>
                <a:lnTo>
                  <a:pt x="3410" y="105"/>
                </a:lnTo>
                <a:lnTo>
                  <a:pt x="3399" y="105"/>
                </a:lnTo>
                <a:lnTo>
                  <a:pt x="3393" y="105"/>
                </a:lnTo>
                <a:lnTo>
                  <a:pt x="3385" y="105"/>
                </a:lnTo>
                <a:lnTo>
                  <a:pt x="3377" y="105"/>
                </a:lnTo>
                <a:lnTo>
                  <a:pt x="3364" y="106"/>
                </a:lnTo>
                <a:lnTo>
                  <a:pt x="3352" y="107"/>
                </a:lnTo>
                <a:lnTo>
                  <a:pt x="3346" y="107"/>
                </a:lnTo>
                <a:lnTo>
                  <a:pt x="3330" y="108"/>
                </a:lnTo>
                <a:lnTo>
                  <a:pt x="3324" y="108"/>
                </a:lnTo>
                <a:lnTo>
                  <a:pt x="3314" y="109"/>
                </a:lnTo>
                <a:lnTo>
                  <a:pt x="3307" y="110"/>
                </a:lnTo>
                <a:lnTo>
                  <a:pt x="3300" y="110"/>
                </a:lnTo>
                <a:lnTo>
                  <a:pt x="3294" y="111"/>
                </a:lnTo>
                <a:lnTo>
                  <a:pt x="3286" y="112"/>
                </a:lnTo>
                <a:lnTo>
                  <a:pt x="3281" y="112"/>
                </a:lnTo>
                <a:lnTo>
                  <a:pt x="3274" y="113"/>
                </a:lnTo>
                <a:lnTo>
                  <a:pt x="3269" y="113"/>
                </a:lnTo>
                <a:lnTo>
                  <a:pt x="3259" y="112"/>
                </a:lnTo>
                <a:lnTo>
                  <a:pt x="3256" y="112"/>
                </a:lnTo>
                <a:lnTo>
                  <a:pt x="3245" y="112"/>
                </a:lnTo>
                <a:lnTo>
                  <a:pt x="3236" y="112"/>
                </a:lnTo>
                <a:lnTo>
                  <a:pt x="3228" y="112"/>
                </a:lnTo>
                <a:lnTo>
                  <a:pt x="3218" y="112"/>
                </a:lnTo>
                <a:lnTo>
                  <a:pt x="3211" y="112"/>
                </a:lnTo>
                <a:lnTo>
                  <a:pt x="3202" y="111"/>
                </a:lnTo>
                <a:lnTo>
                  <a:pt x="3196" y="112"/>
                </a:lnTo>
                <a:lnTo>
                  <a:pt x="3183" y="112"/>
                </a:lnTo>
                <a:lnTo>
                  <a:pt x="3176" y="112"/>
                </a:lnTo>
                <a:lnTo>
                  <a:pt x="3168" y="112"/>
                </a:lnTo>
                <a:lnTo>
                  <a:pt x="3162" y="112"/>
                </a:lnTo>
                <a:lnTo>
                  <a:pt x="3162" y="112"/>
                </a:lnTo>
                <a:lnTo>
                  <a:pt x="3157" y="112"/>
                </a:lnTo>
                <a:lnTo>
                  <a:pt x="3146" y="112"/>
                </a:lnTo>
                <a:lnTo>
                  <a:pt x="3141" y="112"/>
                </a:lnTo>
                <a:lnTo>
                  <a:pt x="3130" y="112"/>
                </a:lnTo>
                <a:lnTo>
                  <a:pt x="3116" y="110"/>
                </a:lnTo>
                <a:lnTo>
                  <a:pt x="3114" y="110"/>
                </a:lnTo>
                <a:lnTo>
                  <a:pt x="3100" y="109"/>
                </a:lnTo>
                <a:lnTo>
                  <a:pt x="3086" y="109"/>
                </a:lnTo>
                <a:lnTo>
                  <a:pt x="3076" y="109"/>
                </a:lnTo>
                <a:lnTo>
                  <a:pt x="3071" y="109"/>
                </a:lnTo>
                <a:lnTo>
                  <a:pt x="3056" y="108"/>
                </a:lnTo>
                <a:lnTo>
                  <a:pt x="3038" y="107"/>
                </a:lnTo>
                <a:lnTo>
                  <a:pt x="3036" y="107"/>
                </a:lnTo>
                <a:lnTo>
                  <a:pt x="3019" y="106"/>
                </a:lnTo>
                <a:lnTo>
                  <a:pt x="3016" y="106"/>
                </a:lnTo>
                <a:lnTo>
                  <a:pt x="3007" y="105"/>
                </a:lnTo>
                <a:lnTo>
                  <a:pt x="3001" y="105"/>
                </a:lnTo>
                <a:lnTo>
                  <a:pt x="2992" y="105"/>
                </a:lnTo>
                <a:lnTo>
                  <a:pt x="2992" y="105"/>
                </a:lnTo>
                <a:lnTo>
                  <a:pt x="2991" y="105"/>
                </a:lnTo>
                <a:lnTo>
                  <a:pt x="2984" y="103"/>
                </a:lnTo>
                <a:lnTo>
                  <a:pt x="2974" y="105"/>
                </a:lnTo>
                <a:lnTo>
                  <a:pt x="2964" y="106"/>
                </a:lnTo>
                <a:lnTo>
                  <a:pt x="2955" y="106"/>
                </a:lnTo>
                <a:lnTo>
                  <a:pt x="2945" y="106"/>
                </a:lnTo>
                <a:lnTo>
                  <a:pt x="2941" y="106"/>
                </a:lnTo>
                <a:lnTo>
                  <a:pt x="2928" y="106"/>
                </a:lnTo>
                <a:lnTo>
                  <a:pt x="2918" y="105"/>
                </a:lnTo>
                <a:lnTo>
                  <a:pt x="2907" y="105"/>
                </a:lnTo>
                <a:lnTo>
                  <a:pt x="2886" y="103"/>
                </a:lnTo>
                <a:lnTo>
                  <a:pt x="2863" y="103"/>
                </a:lnTo>
                <a:lnTo>
                  <a:pt x="2846" y="103"/>
                </a:lnTo>
                <a:lnTo>
                  <a:pt x="2833" y="103"/>
                </a:lnTo>
                <a:lnTo>
                  <a:pt x="2818" y="102"/>
                </a:lnTo>
                <a:lnTo>
                  <a:pt x="2797" y="101"/>
                </a:lnTo>
                <a:lnTo>
                  <a:pt x="2781" y="101"/>
                </a:lnTo>
                <a:lnTo>
                  <a:pt x="2780" y="101"/>
                </a:lnTo>
                <a:lnTo>
                  <a:pt x="2663" y="109"/>
                </a:lnTo>
                <a:lnTo>
                  <a:pt x="2549" y="123"/>
                </a:lnTo>
                <a:lnTo>
                  <a:pt x="2518" y="123"/>
                </a:lnTo>
                <a:lnTo>
                  <a:pt x="2488" y="124"/>
                </a:lnTo>
                <a:lnTo>
                  <a:pt x="2438" y="126"/>
                </a:lnTo>
                <a:lnTo>
                  <a:pt x="2343" y="128"/>
                </a:lnTo>
                <a:lnTo>
                  <a:pt x="2213" y="132"/>
                </a:lnTo>
                <a:lnTo>
                  <a:pt x="2199" y="133"/>
                </a:lnTo>
                <a:lnTo>
                  <a:pt x="2145" y="134"/>
                </a:lnTo>
                <a:lnTo>
                  <a:pt x="2064" y="137"/>
                </a:lnTo>
                <a:lnTo>
                  <a:pt x="2001" y="138"/>
                </a:lnTo>
                <a:lnTo>
                  <a:pt x="1954" y="139"/>
                </a:lnTo>
                <a:lnTo>
                  <a:pt x="1886" y="141"/>
                </a:lnTo>
                <a:lnTo>
                  <a:pt x="1750" y="146"/>
                </a:lnTo>
                <a:lnTo>
                  <a:pt x="1667" y="148"/>
                </a:lnTo>
                <a:lnTo>
                  <a:pt x="1562" y="149"/>
                </a:lnTo>
                <a:lnTo>
                  <a:pt x="1050" y="149"/>
                </a:lnTo>
                <a:lnTo>
                  <a:pt x="258" y="155"/>
                </a:lnTo>
                <a:lnTo>
                  <a:pt x="0" y="157"/>
                </a:lnTo>
                <a:lnTo>
                  <a:pt x="0" y="157"/>
                </a:lnTo>
                <a:close/>
              </a:path>
            </a:pathLst>
          </a:custGeom>
          <a:solidFill>
            <a:srgbClr val="996633"/>
          </a:solidFill>
          <a:ln w="9525">
            <a:noFill/>
            <a:round/>
            <a:headEnd/>
            <a:tailEnd/>
          </a:ln>
        </p:spPr>
        <p:txBody>
          <a:bodyPr/>
          <a:lstStyle/>
          <a:p>
            <a:endParaRPr lang="en-GB"/>
          </a:p>
        </p:txBody>
      </p:sp>
      <p:sp>
        <p:nvSpPr>
          <p:cNvPr id="50" name="Freeform 2445"/>
          <p:cNvSpPr>
            <a:spLocks/>
          </p:cNvSpPr>
          <p:nvPr>
            <p:custDataLst>
              <p:tags r:id="rId41"/>
            </p:custDataLst>
          </p:nvPr>
        </p:nvSpPr>
        <p:spPr bwMode="auto">
          <a:xfrm>
            <a:off x="400988" y="2308232"/>
            <a:ext cx="8161157" cy="156909"/>
          </a:xfrm>
          <a:custGeom>
            <a:avLst/>
            <a:gdLst/>
            <a:ahLst/>
            <a:cxnLst>
              <a:cxn ang="0">
                <a:pos x="2518" y="123"/>
              </a:cxn>
              <a:cxn ang="0">
                <a:pos x="2964" y="106"/>
              </a:cxn>
              <a:cxn ang="0">
                <a:pos x="3114" y="110"/>
              </a:cxn>
              <a:cxn ang="0">
                <a:pos x="3245" y="112"/>
              </a:cxn>
              <a:cxn ang="0">
                <a:pos x="3385" y="105"/>
              </a:cxn>
              <a:cxn ang="0">
                <a:pos x="3514" y="112"/>
              </a:cxn>
              <a:cxn ang="0">
                <a:pos x="3634" y="111"/>
              </a:cxn>
              <a:cxn ang="0">
                <a:pos x="3761" y="109"/>
              </a:cxn>
              <a:cxn ang="0">
                <a:pos x="3900" y="98"/>
              </a:cxn>
              <a:cxn ang="0">
                <a:pos x="4074" y="102"/>
              </a:cxn>
              <a:cxn ang="0">
                <a:pos x="4307" y="114"/>
              </a:cxn>
              <a:cxn ang="0">
                <a:pos x="4582" y="124"/>
              </a:cxn>
              <a:cxn ang="0">
                <a:pos x="4802" y="114"/>
              </a:cxn>
              <a:cxn ang="0">
                <a:pos x="4939" y="119"/>
              </a:cxn>
              <a:cxn ang="0">
                <a:pos x="5111" y="110"/>
              </a:cxn>
              <a:cxn ang="0">
                <a:pos x="5280" y="103"/>
              </a:cxn>
              <a:cxn ang="0">
                <a:pos x="5445" y="112"/>
              </a:cxn>
              <a:cxn ang="0">
                <a:pos x="5576" y="121"/>
              </a:cxn>
              <a:cxn ang="0">
                <a:pos x="5706" y="125"/>
              </a:cxn>
              <a:cxn ang="0">
                <a:pos x="5897" y="125"/>
              </a:cxn>
              <a:cxn ang="0">
                <a:pos x="6218" y="116"/>
              </a:cxn>
              <a:cxn ang="0">
                <a:pos x="6455" y="106"/>
              </a:cxn>
              <a:cxn ang="0">
                <a:pos x="6721" y="95"/>
              </a:cxn>
              <a:cxn ang="0">
                <a:pos x="6975" y="85"/>
              </a:cxn>
              <a:cxn ang="0">
                <a:pos x="7190" y="73"/>
              </a:cxn>
              <a:cxn ang="0">
                <a:pos x="7378" y="67"/>
              </a:cxn>
              <a:cxn ang="0">
                <a:pos x="7559" y="57"/>
              </a:cxn>
              <a:cxn ang="0">
                <a:pos x="7793" y="52"/>
              </a:cxn>
              <a:cxn ang="0">
                <a:pos x="8121" y="32"/>
              </a:cxn>
              <a:cxn ang="0">
                <a:pos x="8335" y="8"/>
              </a:cxn>
              <a:cxn ang="0">
                <a:pos x="8229" y="21"/>
              </a:cxn>
              <a:cxn ang="0">
                <a:pos x="7973" y="45"/>
              </a:cxn>
              <a:cxn ang="0">
                <a:pos x="7660" y="57"/>
              </a:cxn>
              <a:cxn ang="0">
                <a:pos x="7470" y="58"/>
              </a:cxn>
              <a:cxn ang="0">
                <a:pos x="7275" y="73"/>
              </a:cxn>
              <a:cxn ang="0">
                <a:pos x="7098" y="81"/>
              </a:cxn>
              <a:cxn ang="0">
                <a:pos x="6834" y="89"/>
              </a:cxn>
              <a:cxn ang="0">
                <a:pos x="6585" y="100"/>
              </a:cxn>
              <a:cxn ang="0">
                <a:pos x="6335" y="107"/>
              </a:cxn>
              <a:cxn ang="0">
                <a:pos x="6062" y="125"/>
              </a:cxn>
              <a:cxn ang="0">
                <a:pos x="5765" y="122"/>
              </a:cxn>
              <a:cxn ang="0">
                <a:pos x="5636" y="123"/>
              </a:cxn>
              <a:cxn ang="0">
                <a:pos x="5525" y="128"/>
              </a:cxn>
              <a:cxn ang="0">
                <a:pos x="5385" y="114"/>
              </a:cxn>
              <a:cxn ang="0">
                <a:pos x="5236" y="111"/>
              </a:cxn>
              <a:cxn ang="0">
                <a:pos x="5005" y="127"/>
              </a:cxn>
              <a:cxn ang="0">
                <a:pos x="4867" y="132"/>
              </a:cxn>
              <a:cxn ang="0">
                <a:pos x="4711" y="140"/>
              </a:cxn>
              <a:cxn ang="0">
                <a:pos x="4470" y="149"/>
              </a:cxn>
              <a:cxn ang="0">
                <a:pos x="4204" y="135"/>
              </a:cxn>
              <a:cxn ang="0">
                <a:pos x="3983" y="132"/>
              </a:cxn>
              <a:cxn ang="0">
                <a:pos x="3833" y="131"/>
              </a:cxn>
              <a:cxn ang="0">
                <a:pos x="3697" y="136"/>
              </a:cxn>
              <a:cxn ang="0">
                <a:pos x="3590" y="135"/>
              </a:cxn>
              <a:cxn ang="0">
                <a:pos x="3445" y="133"/>
              </a:cxn>
              <a:cxn ang="0">
                <a:pos x="3307" y="128"/>
              </a:cxn>
              <a:cxn ang="0">
                <a:pos x="3176" y="135"/>
              </a:cxn>
              <a:cxn ang="0">
                <a:pos x="3019" y="142"/>
              </a:cxn>
              <a:cxn ang="0">
                <a:pos x="2863" y="136"/>
              </a:cxn>
              <a:cxn ang="0">
                <a:pos x="2001" y="161"/>
              </a:cxn>
            </a:cxnLst>
            <a:rect l="0" t="0" r="r" b="b"/>
            <a:pathLst>
              <a:path w="8426" h="163">
                <a:moveTo>
                  <a:pt x="0" y="157"/>
                </a:moveTo>
                <a:lnTo>
                  <a:pt x="258" y="155"/>
                </a:lnTo>
                <a:lnTo>
                  <a:pt x="1050" y="149"/>
                </a:lnTo>
                <a:lnTo>
                  <a:pt x="1562" y="149"/>
                </a:lnTo>
                <a:lnTo>
                  <a:pt x="1667" y="148"/>
                </a:lnTo>
                <a:lnTo>
                  <a:pt x="1750" y="146"/>
                </a:lnTo>
                <a:lnTo>
                  <a:pt x="1886" y="141"/>
                </a:lnTo>
                <a:lnTo>
                  <a:pt x="1954" y="139"/>
                </a:lnTo>
                <a:lnTo>
                  <a:pt x="2001" y="138"/>
                </a:lnTo>
                <a:lnTo>
                  <a:pt x="2064" y="137"/>
                </a:lnTo>
                <a:lnTo>
                  <a:pt x="2145" y="134"/>
                </a:lnTo>
                <a:lnTo>
                  <a:pt x="2199" y="133"/>
                </a:lnTo>
                <a:lnTo>
                  <a:pt x="2213" y="132"/>
                </a:lnTo>
                <a:lnTo>
                  <a:pt x="2343" y="128"/>
                </a:lnTo>
                <a:lnTo>
                  <a:pt x="2438" y="126"/>
                </a:lnTo>
                <a:lnTo>
                  <a:pt x="2488" y="124"/>
                </a:lnTo>
                <a:lnTo>
                  <a:pt x="2518" y="123"/>
                </a:lnTo>
                <a:lnTo>
                  <a:pt x="2549" y="123"/>
                </a:lnTo>
                <a:lnTo>
                  <a:pt x="2663" y="109"/>
                </a:lnTo>
                <a:lnTo>
                  <a:pt x="2780" y="101"/>
                </a:lnTo>
                <a:lnTo>
                  <a:pt x="2781" y="101"/>
                </a:lnTo>
                <a:lnTo>
                  <a:pt x="2797" y="101"/>
                </a:lnTo>
                <a:lnTo>
                  <a:pt x="2818" y="102"/>
                </a:lnTo>
                <a:lnTo>
                  <a:pt x="2833" y="103"/>
                </a:lnTo>
                <a:lnTo>
                  <a:pt x="2846" y="103"/>
                </a:lnTo>
                <a:lnTo>
                  <a:pt x="2863" y="103"/>
                </a:lnTo>
                <a:lnTo>
                  <a:pt x="2886" y="103"/>
                </a:lnTo>
                <a:lnTo>
                  <a:pt x="2907" y="105"/>
                </a:lnTo>
                <a:lnTo>
                  <a:pt x="2918" y="105"/>
                </a:lnTo>
                <a:lnTo>
                  <a:pt x="2928" y="106"/>
                </a:lnTo>
                <a:lnTo>
                  <a:pt x="2941" y="106"/>
                </a:lnTo>
                <a:lnTo>
                  <a:pt x="2945" y="106"/>
                </a:lnTo>
                <a:lnTo>
                  <a:pt x="2955" y="106"/>
                </a:lnTo>
                <a:lnTo>
                  <a:pt x="2964" y="106"/>
                </a:lnTo>
                <a:lnTo>
                  <a:pt x="2974" y="105"/>
                </a:lnTo>
                <a:lnTo>
                  <a:pt x="2984" y="103"/>
                </a:lnTo>
                <a:lnTo>
                  <a:pt x="2991" y="105"/>
                </a:lnTo>
                <a:lnTo>
                  <a:pt x="2992" y="105"/>
                </a:lnTo>
                <a:lnTo>
                  <a:pt x="2992" y="105"/>
                </a:lnTo>
                <a:lnTo>
                  <a:pt x="3001" y="105"/>
                </a:lnTo>
                <a:lnTo>
                  <a:pt x="3007" y="105"/>
                </a:lnTo>
                <a:lnTo>
                  <a:pt x="3016" y="106"/>
                </a:lnTo>
                <a:lnTo>
                  <a:pt x="3019" y="106"/>
                </a:lnTo>
                <a:lnTo>
                  <a:pt x="3036" y="107"/>
                </a:lnTo>
                <a:lnTo>
                  <a:pt x="3038" y="107"/>
                </a:lnTo>
                <a:lnTo>
                  <a:pt x="3056" y="108"/>
                </a:lnTo>
                <a:lnTo>
                  <a:pt x="3071" y="109"/>
                </a:lnTo>
                <a:lnTo>
                  <a:pt x="3076" y="109"/>
                </a:lnTo>
                <a:lnTo>
                  <a:pt x="3086" y="109"/>
                </a:lnTo>
                <a:lnTo>
                  <a:pt x="3100" y="109"/>
                </a:lnTo>
                <a:lnTo>
                  <a:pt x="3114" y="110"/>
                </a:lnTo>
                <a:lnTo>
                  <a:pt x="3116" y="110"/>
                </a:lnTo>
                <a:lnTo>
                  <a:pt x="3130" y="112"/>
                </a:lnTo>
                <a:lnTo>
                  <a:pt x="3141" y="112"/>
                </a:lnTo>
                <a:lnTo>
                  <a:pt x="3146" y="112"/>
                </a:lnTo>
                <a:lnTo>
                  <a:pt x="3157" y="112"/>
                </a:lnTo>
                <a:lnTo>
                  <a:pt x="3162" y="112"/>
                </a:lnTo>
                <a:lnTo>
                  <a:pt x="3162" y="112"/>
                </a:lnTo>
                <a:lnTo>
                  <a:pt x="3168" y="112"/>
                </a:lnTo>
                <a:lnTo>
                  <a:pt x="3176" y="112"/>
                </a:lnTo>
                <a:lnTo>
                  <a:pt x="3183" y="112"/>
                </a:lnTo>
                <a:lnTo>
                  <a:pt x="3196" y="112"/>
                </a:lnTo>
                <a:lnTo>
                  <a:pt x="3202" y="111"/>
                </a:lnTo>
                <a:lnTo>
                  <a:pt x="3211" y="112"/>
                </a:lnTo>
                <a:lnTo>
                  <a:pt x="3218" y="112"/>
                </a:lnTo>
                <a:lnTo>
                  <a:pt x="3228" y="112"/>
                </a:lnTo>
                <a:lnTo>
                  <a:pt x="3236" y="112"/>
                </a:lnTo>
                <a:lnTo>
                  <a:pt x="3245" y="112"/>
                </a:lnTo>
                <a:lnTo>
                  <a:pt x="3256" y="112"/>
                </a:lnTo>
                <a:lnTo>
                  <a:pt x="3259" y="112"/>
                </a:lnTo>
                <a:lnTo>
                  <a:pt x="3269" y="113"/>
                </a:lnTo>
                <a:lnTo>
                  <a:pt x="3274" y="113"/>
                </a:lnTo>
                <a:lnTo>
                  <a:pt x="3281" y="112"/>
                </a:lnTo>
                <a:lnTo>
                  <a:pt x="3286" y="112"/>
                </a:lnTo>
                <a:lnTo>
                  <a:pt x="3294" y="111"/>
                </a:lnTo>
                <a:lnTo>
                  <a:pt x="3300" y="110"/>
                </a:lnTo>
                <a:lnTo>
                  <a:pt x="3307" y="110"/>
                </a:lnTo>
                <a:lnTo>
                  <a:pt x="3314" y="109"/>
                </a:lnTo>
                <a:lnTo>
                  <a:pt x="3324" y="108"/>
                </a:lnTo>
                <a:lnTo>
                  <a:pt x="3330" y="108"/>
                </a:lnTo>
                <a:lnTo>
                  <a:pt x="3346" y="107"/>
                </a:lnTo>
                <a:lnTo>
                  <a:pt x="3352" y="107"/>
                </a:lnTo>
                <a:lnTo>
                  <a:pt x="3364" y="106"/>
                </a:lnTo>
                <a:lnTo>
                  <a:pt x="3377" y="105"/>
                </a:lnTo>
                <a:lnTo>
                  <a:pt x="3385" y="105"/>
                </a:lnTo>
                <a:lnTo>
                  <a:pt x="3393" y="105"/>
                </a:lnTo>
                <a:lnTo>
                  <a:pt x="3399" y="105"/>
                </a:lnTo>
                <a:lnTo>
                  <a:pt x="3410" y="105"/>
                </a:lnTo>
                <a:lnTo>
                  <a:pt x="3413" y="105"/>
                </a:lnTo>
                <a:lnTo>
                  <a:pt x="3419" y="105"/>
                </a:lnTo>
                <a:lnTo>
                  <a:pt x="3425" y="105"/>
                </a:lnTo>
                <a:lnTo>
                  <a:pt x="3433" y="103"/>
                </a:lnTo>
                <a:lnTo>
                  <a:pt x="3441" y="105"/>
                </a:lnTo>
                <a:lnTo>
                  <a:pt x="3445" y="106"/>
                </a:lnTo>
                <a:lnTo>
                  <a:pt x="3455" y="106"/>
                </a:lnTo>
                <a:lnTo>
                  <a:pt x="3467" y="108"/>
                </a:lnTo>
                <a:lnTo>
                  <a:pt x="3476" y="111"/>
                </a:lnTo>
                <a:lnTo>
                  <a:pt x="3482" y="112"/>
                </a:lnTo>
                <a:lnTo>
                  <a:pt x="3492" y="112"/>
                </a:lnTo>
                <a:lnTo>
                  <a:pt x="3499" y="112"/>
                </a:lnTo>
                <a:lnTo>
                  <a:pt x="3506" y="112"/>
                </a:lnTo>
                <a:lnTo>
                  <a:pt x="3514" y="112"/>
                </a:lnTo>
                <a:lnTo>
                  <a:pt x="3522" y="112"/>
                </a:lnTo>
                <a:lnTo>
                  <a:pt x="3529" y="112"/>
                </a:lnTo>
                <a:lnTo>
                  <a:pt x="3536" y="112"/>
                </a:lnTo>
                <a:lnTo>
                  <a:pt x="3543" y="112"/>
                </a:lnTo>
                <a:lnTo>
                  <a:pt x="3554" y="112"/>
                </a:lnTo>
                <a:lnTo>
                  <a:pt x="3561" y="112"/>
                </a:lnTo>
                <a:lnTo>
                  <a:pt x="3572" y="112"/>
                </a:lnTo>
                <a:lnTo>
                  <a:pt x="3581" y="112"/>
                </a:lnTo>
                <a:lnTo>
                  <a:pt x="3590" y="112"/>
                </a:lnTo>
                <a:lnTo>
                  <a:pt x="3598" y="112"/>
                </a:lnTo>
                <a:lnTo>
                  <a:pt x="3603" y="112"/>
                </a:lnTo>
                <a:lnTo>
                  <a:pt x="3611" y="112"/>
                </a:lnTo>
                <a:lnTo>
                  <a:pt x="3614" y="112"/>
                </a:lnTo>
                <a:lnTo>
                  <a:pt x="3620" y="112"/>
                </a:lnTo>
                <a:lnTo>
                  <a:pt x="3625" y="112"/>
                </a:lnTo>
                <a:lnTo>
                  <a:pt x="3631" y="112"/>
                </a:lnTo>
                <a:lnTo>
                  <a:pt x="3634" y="111"/>
                </a:lnTo>
                <a:lnTo>
                  <a:pt x="3643" y="110"/>
                </a:lnTo>
                <a:lnTo>
                  <a:pt x="3650" y="110"/>
                </a:lnTo>
                <a:lnTo>
                  <a:pt x="3657" y="110"/>
                </a:lnTo>
                <a:lnTo>
                  <a:pt x="3660" y="110"/>
                </a:lnTo>
                <a:lnTo>
                  <a:pt x="3669" y="111"/>
                </a:lnTo>
                <a:lnTo>
                  <a:pt x="3674" y="111"/>
                </a:lnTo>
                <a:lnTo>
                  <a:pt x="3683" y="111"/>
                </a:lnTo>
                <a:lnTo>
                  <a:pt x="3687" y="111"/>
                </a:lnTo>
                <a:lnTo>
                  <a:pt x="3697" y="111"/>
                </a:lnTo>
                <a:lnTo>
                  <a:pt x="3703" y="111"/>
                </a:lnTo>
                <a:lnTo>
                  <a:pt x="3713" y="111"/>
                </a:lnTo>
                <a:lnTo>
                  <a:pt x="3723" y="111"/>
                </a:lnTo>
                <a:lnTo>
                  <a:pt x="3725" y="111"/>
                </a:lnTo>
                <a:lnTo>
                  <a:pt x="3740" y="111"/>
                </a:lnTo>
                <a:lnTo>
                  <a:pt x="3747" y="111"/>
                </a:lnTo>
                <a:lnTo>
                  <a:pt x="3755" y="109"/>
                </a:lnTo>
                <a:lnTo>
                  <a:pt x="3761" y="109"/>
                </a:lnTo>
                <a:lnTo>
                  <a:pt x="3768" y="108"/>
                </a:lnTo>
                <a:lnTo>
                  <a:pt x="3777" y="108"/>
                </a:lnTo>
                <a:lnTo>
                  <a:pt x="3786" y="108"/>
                </a:lnTo>
                <a:lnTo>
                  <a:pt x="3793" y="108"/>
                </a:lnTo>
                <a:lnTo>
                  <a:pt x="3801" y="107"/>
                </a:lnTo>
                <a:lnTo>
                  <a:pt x="3811" y="106"/>
                </a:lnTo>
                <a:lnTo>
                  <a:pt x="3818" y="105"/>
                </a:lnTo>
                <a:lnTo>
                  <a:pt x="3829" y="103"/>
                </a:lnTo>
                <a:lnTo>
                  <a:pt x="3833" y="103"/>
                </a:lnTo>
                <a:lnTo>
                  <a:pt x="3840" y="102"/>
                </a:lnTo>
                <a:lnTo>
                  <a:pt x="3850" y="101"/>
                </a:lnTo>
                <a:lnTo>
                  <a:pt x="3858" y="101"/>
                </a:lnTo>
                <a:lnTo>
                  <a:pt x="3869" y="100"/>
                </a:lnTo>
                <a:lnTo>
                  <a:pt x="3875" y="99"/>
                </a:lnTo>
                <a:lnTo>
                  <a:pt x="3887" y="99"/>
                </a:lnTo>
                <a:lnTo>
                  <a:pt x="3893" y="98"/>
                </a:lnTo>
                <a:lnTo>
                  <a:pt x="3900" y="98"/>
                </a:lnTo>
                <a:lnTo>
                  <a:pt x="3907" y="98"/>
                </a:lnTo>
                <a:lnTo>
                  <a:pt x="3917" y="98"/>
                </a:lnTo>
                <a:lnTo>
                  <a:pt x="3923" y="98"/>
                </a:lnTo>
                <a:lnTo>
                  <a:pt x="3931" y="98"/>
                </a:lnTo>
                <a:lnTo>
                  <a:pt x="3945" y="98"/>
                </a:lnTo>
                <a:lnTo>
                  <a:pt x="3957" y="98"/>
                </a:lnTo>
                <a:lnTo>
                  <a:pt x="3966" y="98"/>
                </a:lnTo>
                <a:lnTo>
                  <a:pt x="3978" y="99"/>
                </a:lnTo>
                <a:lnTo>
                  <a:pt x="3983" y="100"/>
                </a:lnTo>
                <a:lnTo>
                  <a:pt x="3994" y="100"/>
                </a:lnTo>
                <a:lnTo>
                  <a:pt x="4009" y="101"/>
                </a:lnTo>
                <a:lnTo>
                  <a:pt x="4018" y="101"/>
                </a:lnTo>
                <a:lnTo>
                  <a:pt x="4033" y="101"/>
                </a:lnTo>
                <a:lnTo>
                  <a:pt x="4044" y="101"/>
                </a:lnTo>
                <a:lnTo>
                  <a:pt x="4053" y="102"/>
                </a:lnTo>
                <a:lnTo>
                  <a:pt x="4061" y="102"/>
                </a:lnTo>
                <a:lnTo>
                  <a:pt x="4074" y="102"/>
                </a:lnTo>
                <a:lnTo>
                  <a:pt x="4088" y="103"/>
                </a:lnTo>
                <a:lnTo>
                  <a:pt x="4098" y="103"/>
                </a:lnTo>
                <a:lnTo>
                  <a:pt x="4107" y="103"/>
                </a:lnTo>
                <a:lnTo>
                  <a:pt x="4119" y="103"/>
                </a:lnTo>
                <a:lnTo>
                  <a:pt x="4145" y="103"/>
                </a:lnTo>
                <a:lnTo>
                  <a:pt x="4151" y="105"/>
                </a:lnTo>
                <a:lnTo>
                  <a:pt x="4158" y="105"/>
                </a:lnTo>
                <a:lnTo>
                  <a:pt x="4193" y="108"/>
                </a:lnTo>
                <a:lnTo>
                  <a:pt x="4204" y="109"/>
                </a:lnTo>
                <a:lnTo>
                  <a:pt x="4223" y="109"/>
                </a:lnTo>
                <a:lnTo>
                  <a:pt x="4230" y="110"/>
                </a:lnTo>
                <a:lnTo>
                  <a:pt x="4244" y="111"/>
                </a:lnTo>
                <a:lnTo>
                  <a:pt x="4265" y="112"/>
                </a:lnTo>
                <a:lnTo>
                  <a:pt x="4279" y="112"/>
                </a:lnTo>
                <a:lnTo>
                  <a:pt x="4285" y="113"/>
                </a:lnTo>
                <a:lnTo>
                  <a:pt x="4298" y="114"/>
                </a:lnTo>
                <a:lnTo>
                  <a:pt x="4307" y="114"/>
                </a:lnTo>
                <a:lnTo>
                  <a:pt x="4309" y="114"/>
                </a:lnTo>
                <a:lnTo>
                  <a:pt x="4343" y="115"/>
                </a:lnTo>
                <a:lnTo>
                  <a:pt x="4347" y="115"/>
                </a:lnTo>
                <a:lnTo>
                  <a:pt x="4393" y="118"/>
                </a:lnTo>
                <a:lnTo>
                  <a:pt x="4411" y="119"/>
                </a:lnTo>
                <a:lnTo>
                  <a:pt x="4432" y="120"/>
                </a:lnTo>
                <a:lnTo>
                  <a:pt x="4437" y="120"/>
                </a:lnTo>
                <a:lnTo>
                  <a:pt x="4461" y="121"/>
                </a:lnTo>
                <a:lnTo>
                  <a:pt x="4470" y="121"/>
                </a:lnTo>
                <a:lnTo>
                  <a:pt x="4485" y="121"/>
                </a:lnTo>
                <a:lnTo>
                  <a:pt x="4500" y="122"/>
                </a:lnTo>
                <a:lnTo>
                  <a:pt x="4512" y="122"/>
                </a:lnTo>
                <a:lnTo>
                  <a:pt x="4527" y="122"/>
                </a:lnTo>
                <a:lnTo>
                  <a:pt x="4541" y="123"/>
                </a:lnTo>
                <a:lnTo>
                  <a:pt x="4561" y="123"/>
                </a:lnTo>
                <a:lnTo>
                  <a:pt x="4572" y="123"/>
                </a:lnTo>
                <a:lnTo>
                  <a:pt x="4582" y="124"/>
                </a:lnTo>
                <a:lnTo>
                  <a:pt x="4604" y="125"/>
                </a:lnTo>
                <a:lnTo>
                  <a:pt x="4612" y="125"/>
                </a:lnTo>
                <a:lnTo>
                  <a:pt x="4626" y="126"/>
                </a:lnTo>
                <a:lnTo>
                  <a:pt x="4641" y="126"/>
                </a:lnTo>
                <a:lnTo>
                  <a:pt x="4658" y="126"/>
                </a:lnTo>
                <a:lnTo>
                  <a:pt x="4666" y="126"/>
                </a:lnTo>
                <a:lnTo>
                  <a:pt x="4681" y="126"/>
                </a:lnTo>
                <a:lnTo>
                  <a:pt x="4693" y="125"/>
                </a:lnTo>
                <a:lnTo>
                  <a:pt x="4711" y="123"/>
                </a:lnTo>
                <a:lnTo>
                  <a:pt x="4721" y="122"/>
                </a:lnTo>
                <a:lnTo>
                  <a:pt x="4742" y="120"/>
                </a:lnTo>
                <a:lnTo>
                  <a:pt x="4760" y="118"/>
                </a:lnTo>
                <a:lnTo>
                  <a:pt x="4772" y="115"/>
                </a:lnTo>
                <a:lnTo>
                  <a:pt x="4783" y="115"/>
                </a:lnTo>
                <a:lnTo>
                  <a:pt x="4791" y="114"/>
                </a:lnTo>
                <a:lnTo>
                  <a:pt x="4797" y="114"/>
                </a:lnTo>
                <a:lnTo>
                  <a:pt x="4802" y="114"/>
                </a:lnTo>
                <a:lnTo>
                  <a:pt x="4808" y="114"/>
                </a:lnTo>
                <a:lnTo>
                  <a:pt x="4818" y="115"/>
                </a:lnTo>
                <a:lnTo>
                  <a:pt x="4824" y="115"/>
                </a:lnTo>
                <a:lnTo>
                  <a:pt x="4834" y="116"/>
                </a:lnTo>
                <a:lnTo>
                  <a:pt x="4841" y="116"/>
                </a:lnTo>
                <a:lnTo>
                  <a:pt x="4848" y="116"/>
                </a:lnTo>
                <a:lnTo>
                  <a:pt x="4852" y="116"/>
                </a:lnTo>
                <a:lnTo>
                  <a:pt x="4861" y="118"/>
                </a:lnTo>
                <a:lnTo>
                  <a:pt x="4867" y="118"/>
                </a:lnTo>
                <a:lnTo>
                  <a:pt x="4875" y="118"/>
                </a:lnTo>
                <a:lnTo>
                  <a:pt x="4883" y="118"/>
                </a:lnTo>
                <a:lnTo>
                  <a:pt x="4890" y="118"/>
                </a:lnTo>
                <a:lnTo>
                  <a:pt x="4900" y="118"/>
                </a:lnTo>
                <a:lnTo>
                  <a:pt x="4907" y="118"/>
                </a:lnTo>
                <a:lnTo>
                  <a:pt x="4920" y="119"/>
                </a:lnTo>
                <a:lnTo>
                  <a:pt x="4930" y="119"/>
                </a:lnTo>
                <a:lnTo>
                  <a:pt x="4939" y="119"/>
                </a:lnTo>
                <a:lnTo>
                  <a:pt x="4948" y="120"/>
                </a:lnTo>
                <a:lnTo>
                  <a:pt x="4954" y="120"/>
                </a:lnTo>
                <a:lnTo>
                  <a:pt x="4960" y="119"/>
                </a:lnTo>
                <a:lnTo>
                  <a:pt x="4964" y="119"/>
                </a:lnTo>
                <a:lnTo>
                  <a:pt x="4968" y="119"/>
                </a:lnTo>
                <a:lnTo>
                  <a:pt x="4978" y="119"/>
                </a:lnTo>
                <a:lnTo>
                  <a:pt x="4982" y="119"/>
                </a:lnTo>
                <a:lnTo>
                  <a:pt x="4994" y="118"/>
                </a:lnTo>
                <a:lnTo>
                  <a:pt x="5005" y="118"/>
                </a:lnTo>
                <a:lnTo>
                  <a:pt x="5014" y="118"/>
                </a:lnTo>
                <a:lnTo>
                  <a:pt x="5027" y="116"/>
                </a:lnTo>
                <a:lnTo>
                  <a:pt x="5038" y="116"/>
                </a:lnTo>
                <a:lnTo>
                  <a:pt x="5047" y="115"/>
                </a:lnTo>
                <a:lnTo>
                  <a:pt x="5059" y="114"/>
                </a:lnTo>
                <a:lnTo>
                  <a:pt x="5076" y="113"/>
                </a:lnTo>
                <a:lnTo>
                  <a:pt x="5095" y="111"/>
                </a:lnTo>
                <a:lnTo>
                  <a:pt x="5111" y="110"/>
                </a:lnTo>
                <a:lnTo>
                  <a:pt x="5129" y="109"/>
                </a:lnTo>
                <a:lnTo>
                  <a:pt x="5151" y="107"/>
                </a:lnTo>
                <a:lnTo>
                  <a:pt x="5170" y="106"/>
                </a:lnTo>
                <a:lnTo>
                  <a:pt x="5195" y="105"/>
                </a:lnTo>
                <a:lnTo>
                  <a:pt x="5204" y="105"/>
                </a:lnTo>
                <a:lnTo>
                  <a:pt x="5214" y="103"/>
                </a:lnTo>
                <a:lnTo>
                  <a:pt x="5222" y="103"/>
                </a:lnTo>
                <a:lnTo>
                  <a:pt x="5231" y="103"/>
                </a:lnTo>
                <a:lnTo>
                  <a:pt x="5236" y="103"/>
                </a:lnTo>
                <a:lnTo>
                  <a:pt x="5240" y="103"/>
                </a:lnTo>
                <a:lnTo>
                  <a:pt x="5249" y="103"/>
                </a:lnTo>
                <a:lnTo>
                  <a:pt x="5253" y="103"/>
                </a:lnTo>
                <a:lnTo>
                  <a:pt x="5259" y="103"/>
                </a:lnTo>
                <a:lnTo>
                  <a:pt x="5262" y="103"/>
                </a:lnTo>
                <a:lnTo>
                  <a:pt x="5269" y="103"/>
                </a:lnTo>
                <a:lnTo>
                  <a:pt x="5273" y="103"/>
                </a:lnTo>
                <a:lnTo>
                  <a:pt x="5280" y="103"/>
                </a:lnTo>
                <a:lnTo>
                  <a:pt x="5288" y="103"/>
                </a:lnTo>
                <a:lnTo>
                  <a:pt x="5300" y="103"/>
                </a:lnTo>
                <a:lnTo>
                  <a:pt x="5313" y="103"/>
                </a:lnTo>
                <a:lnTo>
                  <a:pt x="5319" y="103"/>
                </a:lnTo>
                <a:lnTo>
                  <a:pt x="5332" y="103"/>
                </a:lnTo>
                <a:lnTo>
                  <a:pt x="5342" y="105"/>
                </a:lnTo>
                <a:lnTo>
                  <a:pt x="5353" y="105"/>
                </a:lnTo>
                <a:lnTo>
                  <a:pt x="5372" y="106"/>
                </a:lnTo>
                <a:lnTo>
                  <a:pt x="5385" y="107"/>
                </a:lnTo>
                <a:lnTo>
                  <a:pt x="5390" y="107"/>
                </a:lnTo>
                <a:lnTo>
                  <a:pt x="5394" y="108"/>
                </a:lnTo>
                <a:lnTo>
                  <a:pt x="5403" y="108"/>
                </a:lnTo>
                <a:lnTo>
                  <a:pt x="5407" y="109"/>
                </a:lnTo>
                <a:lnTo>
                  <a:pt x="5413" y="109"/>
                </a:lnTo>
                <a:lnTo>
                  <a:pt x="5421" y="110"/>
                </a:lnTo>
                <a:lnTo>
                  <a:pt x="5433" y="111"/>
                </a:lnTo>
                <a:lnTo>
                  <a:pt x="5445" y="112"/>
                </a:lnTo>
                <a:lnTo>
                  <a:pt x="5456" y="112"/>
                </a:lnTo>
                <a:lnTo>
                  <a:pt x="5469" y="114"/>
                </a:lnTo>
                <a:lnTo>
                  <a:pt x="5480" y="114"/>
                </a:lnTo>
                <a:lnTo>
                  <a:pt x="5489" y="115"/>
                </a:lnTo>
                <a:lnTo>
                  <a:pt x="5500" y="116"/>
                </a:lnTo>
                <a:lnTo>
                  <a:pt x="5504" y="116"/>
                </a:lnTo>
                <a:lnTo>
                  <a:pt x="5510" y="116"/>
                </a:lnTo>
                <a:lnTo>
                  <a:pt x="5517" y="118"/>
                </a:lnTo>
                <a:lnTo>
                  <a:pt x="5525" y="118"/>
                </a:lnTo>
                <a:lnTo>
                  <a:pt x="5532" y="119"/>
                </a:lnTo>
                <a:lnTo>
                  <a:pt x="5535" y="119"/>
                </a:lnTo>
                <a:lnTo>
                  <a:pt x="5541" y="120"/>
                </a:lnTo>
                <a:lnTo>
                  <a:pt x="5549" y="120"/>
                </a:lnTo>
                <a:lnTo>
                  <a:pt x="5560" y="120"/>
                </a:lnTo>
                <a:lnTo>
                  <a:pt x="5563" y="120"/>
                </a:lnTo>
                <a:lnTo>
                  <a:pt x="5572" y="120"/>
                </a:lnTo>
                <a:lnTo>
                  <a:pt x="5576" y="121"/>
                </a:lnTo>
                <a:lnTo>
                  <a:pt x="5581" y="121"/>
                </a:lnTo>
                <a:lnTo>
                  <a:pt x="5586" y="121"/>
                </a:lnTo>
                <a:lnTo>
                  <a:pt x="5595" y="121"/>
                </a:lnTo>
                <a:lnTo>
                  <a:pt x="5603" y="121"/>
                </a:lnTo>
                <a:lnTo>
                  <a:pt x="5610" y="122"/>
                </a:lnTo>
                <a:lnTo>
                  <a:pt x="5614" y="122"/>
                </a:lnTo>
                <a:lnTo>
                  <a:pt x="5621" y="123"/>
                </a:lnTo>
                <a:lnTo>
                  <a:pt x="5626" y="123"/>
                </a:lnTo>
                <a:lnTo>
                  <a:pt x="5636" y="123"/>
                </a:lnTo>
                <a:lnTo>
                  <a:pt x="5648" y="125"/>
                </a:lnTo>
                <a:lnTo>
                  <a:pt x="5655" y="125"/>
                </a:lnTo>
                <a:lnTo>
                  <a:pt x="5662" y="125"/>
                </a:lnTo>
                <a:lnTo>
                  <a:pt x="5666" y="125"/>
                </a:lnTo>
                <a:lnTo>
                  <a:pt x="5677" y="125"/>
                </a:lnTo>
                <a:lnTo>
                  <a:pt x="5689" y="125"/>
                </a:lnTo>
                <a:lnTo>
                  <a:pt x="5696" y="125"/>
                </a:lnTo>
                <a:lnTo>
                  <a:pt x="5706" y="125"/>
                </a:lnTo>
                <a:lnTo>
                  <a:pt x="5722" y="125"/>
                </a:lnTo>
                <a:lnTo>
                  <a:pt x="5726" y="124"/>
                </a:lnTo>
                <a:lnTo>
                  <a:pt x="5730" y="124"/>
                </a:lnTo>
                <a:lnTo>
                  <a:pt x="5737" y="123"/>
                </a:lnTo>
                <a:lnTo>
                  <a:pt x="5741" y="123"/>
                </a:lnTo>
                <a:lnTo>
                  <a:pt x="5748" y="123"/>
                </a:lnTo>
                <a:lnTo>
                  <a:pt x="5754" y="123"/>
                </a:lnTo>
                <a:lnTo>
                  <a:pt x="5760" y="123"/>
                </a:lnTo>
                <a:lnTo>
                  <a:pt x="5765" y="122"/>
                </a:lnTo>
                <a:lnTo>
                  <a:pt x="5776" y="122"/>
                </a:lnTo>
                <a:lnTo>
                  <a:pt x="5786" y="122"/>
                </a:lnTo>
                <a:lnTo>
                  <a:pt x="5802" y="123"/>
                </a:lnTo>
                <a:lnTo>
                  <a:pt x="5820" y="123"/>
                </a:lnTo>
                <a:lnTo>
                  <a:pt x="5833" y="124"/>
                </a:lnTo>
                <a:lnTo>
                  <a:pt x="5864" y="125"/>
                </a:lnTo>
                <a:lnTo>
                  <a:pt x="5877" y="125"/>
                </a:lnTo>
                <a:lnTo>
                  <a:pt x="5897" y="125"/>
                </a:lnTo>
                <a:lnTo>
                  <a:pt x="5916" y="125"/>
                </a:lnTo>
                <a:lnTo>
                  <a:pt x="5935" y="126"/>
                </a:lnTo>
                <a:lnTo>
                  <a:pt x="5958" y="126"/>
                </a:lnTo>
                <a:lnTo>
                  <a:pt x="5969" y="126"/>
                </a:lnTo>
                <a:lnTo>
                  <a:pt x="5980" y="126"/>
                </a:lnTo>
                <a:lnTo>
                  <a:pt x="6007" y="126"/>
                </a:lnTo>
                <a:lnTo>
                  <a:pt x="6022" y="126"/>
                </a:lnTo>
                <a:lnTo>
                  <a:pt x="6050" y="125"/>
                </a:lnTo>
                <a:lnTo>
                  <a:pt x="6062" y="125"/>
                </a:lnTo>
                <a:lnTo>
                  <a:pt x="6079" y="124"/>
                </a:lnTo>
                <a:lnTo>
                  <a:pt x="6107" y="123"/>
                </a:lnTo>
                <a:lnTo>
                  <a:pt x="6126" y="123"/>
                </a:lnTo>
                <a:lnTo>
                  <a:pt x="6140" y="122"/>
                </a:lnTo>
                <a:lnTo>
                  <a:pt x="6164" y="121"/>
                </a:lnTo>
                <a:lnTo>
                  <a:pt x="6179" y="120"/>
                </a:lnTo>
                <a:lnTo>
                  <a:pt x="6197" y="118"/>
                </a:lnTo>
                <a:lnTo>
                  <a:pt x="6218" y="116"/>
                </a:lnTo>
                <a:lnTo>
                  <a:pt x="6228" y="115"/>
                </a:lnTo>
                <a:lnTo>
                  <a:pt x="6242" y="114"/>
                </a:lnTo>
                <a:lnTo>
                  <a:pt x="6260" y="113"/>
                </a:lnTo>
                <a:lnTo>
                  <a:pt x="6274" y="112"/>
                </a:lnTo>
                <a:lnTo>
                  <a:pt x="6282" y="111"/>
                </a:lnTo>
                <a:lnTo>
                  <a:pt x="6297" y="110"/>
                </a:lnTo>
                <a:lnTo>
                  <a:pt x="6306" y="109"/>
                </a:lnTo>
                <a:lnTo>
                  <a:pt x="6324" y="107"/>
                </a:lnTo>
                <a:lnTo>
                  <a:pt x="6335" y="107"/>
                </a:lnTo>
                <a:lnTo>
                  <a:pt x="6351" y="107"/>
                </a:lnTo>
                <a:lnTo>
                  <a:pt x="6367" y="107"/>
                </a:lnTo>
                <a:lnTo>
                  <a:pt x="6383" y="107"/>
                </a:lnTo>
                <a:lnTo>
                  <a:pt x="6399" y="107"/>
                </a:lnTo>
                <a:lnTo>
                  <a:pt x="6421" y="107"/>
                </a:lnTo>
                <a:lnTo>
                  <a:pt x="6425" y="107"/>
                </a:lnTo>
                <a:lnTo>
                  <a:pt x="6437" y="107"/>
                </a:lnTo>
                <a:lnTo>
                  <a:pt x="6455" y="106"/>
                </a:lnTo>
                <a:lnTo>
                  <a:pt x="6472" y="106"/>
                </a:lnTo>
                <a:lnTo>
                  <a:pt x="6485" y="105"/>
                </a:lnTo>
                <a:lnTo>
                  <a:pt x="6499" y="103"/>
                </a:lnTo>
                <a:lnTo>
                  <a:pt x="6514" y="103"/>
                </a:lnTo>
                <a:lnTo>
                  <a:pt x="6531" y="102"/>
                </a:lnTo>
                <a:lnTo>
                  <a:pt x="6539" y="102"/>
                </a:lnTo>
                <a:lnTo>
                  <a:pt x="6552" y="101"/>
                </a:lnTo>
                <a:lnTo>
                  <a:pt x="6567" y="101"/>
                </a:lnTo>
                <a:lnTo>
                  <a:pt x="6585" y="100"/>
                </a:lnTo>
                <a:lnTo>
                  <a:pt x="6597" y="99"/>
                </a:lnTo>
                <a:lnTo>
                  <a:pt x="6617" y="98"/>
                </a:lnTo>
                <a:lnTo>
                  <a:pt x="6639" y="97"/>
                </a:lnTo>
                <a:lnTo>
                  <a:pt x="6653" y="97"/>
                </a:lnTo>
                <a:lnTo>
                  <a:pt x="6670" y="97"/>
                </a:lnTo>
                <a:lnTo>
                  <a:pt x="6687" y="96"/>
                </a:lnTo>
                <a:lnTo>
                  <a:pt x="6705" y="95"/>
                </a:lnTo>
                <a:lnTo>
                  <a:pt x="6721" y="95"/>
                </a:lnTo>
                <a:lnTo>
                  <a:pt x="6734" y="94"/>
                </a:lnTo>
                <a:lnTo>
                  <a:pt x="6753" y="94"/>
                </a:lnTo>
                <a:lnTo>
                  <a:pt x="6759" y="93"/>
                </a:lnTo>
                <a:lnTo>
                  <a:pt x="6768" y="93"/>
                </a:lnTo>
                <a:lnTo>
                  <a:pt x="6780" y="92"/>
                </a:lnTo>
                <a:lnTo>
                  <a:pt x="6788" y="92"/>
                </a:lnTo>
                <a:lnTo>
                  <a:pt x="6804" y="90"/>
                </a:lnTo>
                <a:lnTo>
                  <a:pt x="6827" y="89"/>
                </a:lnTo>
                <a:lnTo>
                  <a:pt x="6834" y="89"/>
                </a:lnTo>
                <a:lnTo>
                  <a:pt x="6840" y="89"/>
                </a:lnTo>
                <a:lnTo>
                  <a:pt x="6865" y="89"/>
                </a:lnTo>
                <a:lnTo>
                  <a:pt x="6888" y="88"/>
                </a:lnTo>
                <a:lnTo>
                  <a:pt x="6902" y="87"/>
                </a:lnTo>
                <a:lnTo>
                  <a:pt x="6917" y="87"/>
                </a:lnTo>
                <a:lnTo>
                  <a:pt x="6936" y="86"/>
                </a:lnTo>
                <a:lnTo>
                  <a:pt x="6956" y="85"/>
                </a:lnTo>
                <a:lnTo>
                  <a:pt x="6975" y="85"/>
                </a:lnTo>
                <a:lnTo>
                  <a:pt x="6990" y="85"/>
                </a:lnTo>
                <a:lnTo>
                  <a:pt x="7016" y="84"/>
                </a:lnTo>
                <a:lnTo>
                  <a:pt x="7032" y="83"/>
                </a:lnTo>
                <a:lnTo>
                  <a:pt x="7045" y="83"/>
                </a:lnTo>
                <a:lnTo>
                  <a:pt x="7059" y="82"/>
                </a:lnTo>
                <a:lnTo>
                  <a:pt x="7068" y="82"/>
                </a:lnTo>
                <a:lnTo>
                  <a:pt x="7079" y="81"/>
                </a:lnTo>
                <a:lnTo>
                  <a:pt x="7092" y="81"/>
                </a:lnTo>
                <a:lnTo>
                  <a:pt x="7098" y="81"/>
                </a:lnTo>
                <a:lnTo>
                  <a:pt x="7114" y="79"/>
                </a:lnTo>
                <a:lnTo>
                  <a:pt x="7126" y="77"/>
                </a:lnTo>
                <a:lnTo>
                  <a:pt x="7138" y="77"/>
                </a:lnTo>
                <a:lnTo>
                  <a:pt x="7151" y="77"/>
                </a:lnTo>
                <a:lnTo>
                  <a:pt x="7159" y="76"/>
                </a:lnTo>
                <a:lnTo>
                  <a:pt x="7171" y="75"/>
                </a:lnTo>
                <a:lnTo>
                  <a:pt x="7183" y="73"/>
                </a:lnTo>
                <a:lnTo>
                  <a:pt x="7190" y="73"/>
                </a:lnTo>
                <a:lnTo>
                  <a:pt x="7200" y="72"/>
                </a:lnTo>
                <a:lnTo>
                  <a:pt x="7209" y="72"/>
                </a:lnTo>
                <a:lnTo>
                  <a:pt x="7213" y="72"/>
                </a:lnTo>
                <a:lnTo>
                  <a:pt x="7222" y="72"/>
                </a:lnTo>
                <a:lnTo>
                  <a:pt x="7232" y="72"/>
                </a:lnTo>
                <a:lnTo>
                  <a:pt x="7243" y="73"/>
                </a:lnTo>
                <a:lnTo>
                  <a:pt x="7254" y="73"/>
                </a:lnTo>
                <a:lnTo>
                  <a:pt x="7265" y="73"/>
                </a:lnTo>
                <a:lnTo>
                  <a:pt x="7275" y="73"/>
                </a:lnTo>
                <a:lnTo>
                  <a:pt x="7285" y="73"/>
                </a:lnTo>
                <a:lnTo>
                  <a:pt x="7300" y="73"/>
                </a:lnTo>
                <a:lnTo>
                  <a:pt x="7314" y="73"/>
                </a:lnTo>
                <a:lnTo>
                  <a:pt x="7324" y="72"/>
                </a:lnTo>
                <a:lnTo>
                  <a:pt x="7333" y="72"/>
                </a:lnTo>
                <a:lnTo>
                  <a:pt x="7347" y="70"/>
                </a:lnTo>
                <a:lnTo>
                  <a:pt x="7368" y="67"/>
                </a:lnTo>
                <a:lnTo>
                  <a:pt x="7378" y="67"/>
                </a:lnTo>
                <a:lnTo>
                  <a:pt x="7387" y="65"/>
                </a:lnTo>
                <a:lnTo>
                  <a:pt x="7402" y="64"/>
                </a:lnTo>
                <a:lnTo>
                  <a:pt x="7409" y="64"/>
                </a:lnTo>
                <a:lnTo>
                  <a:pt x="7418" y="63"/>
                </a:lnTo>
                <a:lnTo>
                  <a:pt x="7432" y="61"/>
                </a:lnTo>
                <a:lnTo>
                  <a:pt x="7443" y="59"/>
                </a:lnTo>
                <a:lnTo>
                  <a:pt x="7452" y="59"/>
                </a:lnTo>
                <a:lnTo>
                  <a:pt x="7460" y="58"/>
                </a:lnTo>
                <a:lnTo>
                  <a:pt x="7470" y="58"/>
                </a:lnTo>
                <a:lnTo>
                  <a:pt x="7478" y="58"/>
                </a:lnTo>
                <a:lnTo>
                  <a:pt x="7486" y="58"/>
                </a:lnTo>
                <a:lnTo>
                  <a:pt x="7501" y="58"/>
                </a:lnTo>
                <a:lnTo>
                  <a:pt x="7511" y="61"/>
                </a:lnTo>
                <a:lnTo>
                  <a:pt x="7525" y="59"/>
                </a:lnTo>
                <a:lnTo>
                  <a:pt x="7538" y="59"/>
                </a:lnTo>
                <a:lnTo>
                  <a:pt x="7551" y="58"/>
                </a:lnTo>
                <a:lnTo>
                  <a:pt x="7559" y="57"/>
                </a:lnTo>
                <a:lnTo>
                  <a:pt x="7563" y="56"/>
                </a:lnTo>
                <a:lnTo>
                  <a:pt x="7570" y="56"/>
                </a:lnTo>
                <a:lnTo>
                  <a:pt x="7578" y="59"/>
                </a:lnTo>
                <a:lnTo>
                  <a:pt x="7594" y="58"/>
                </a:lnTo>
                <a:lnTo>
                  <a:pt x="7607" y="56"/>
                </a:lnTo>
                <a:lnTo>
                  <a:pt x="7618" y="57"/>
                </a:lnTo>
                <a:lnTo>
                  <a:pt x="7628" y="58"/>
                </a:lnTo>
                <a:lnTo>
                  <a:pt x="7647" y="56"/>
                </a:lnTo>
                <a:lnTo>
                  <a:pt x="7660" y="57"/>
                </a:lnTo>
                <a:lnTo>
                  <a:pt x="7670" y="56"/>
                </a:lnTo>
                <a:lnTo>
                  <a:pt x="7687" y="56"/>
                </a:lnTo>
                <a:lnTo>
                  <a:pt x="7704" y="55"/>
                </a:lnTo>
                <a:lnTo>
                  <a:pt x="7716" y="54"/>
                </a:lnTo>
                <a:lnTo>
                  <a:pt x="7732" y="54"/>
                </a:lnTo>
                <a:lnTo>
                  <a:pt x="7751" y="54"/>
                </a:lnTo>
                <a:lnTo>
                  <a:pt x="7771" y="54"/>
                </a:lnTo>
                <a:lnTo>
                  <a:pt x="7793" y="52"/>
                </a:lnTo>
                <a:lnTo>
                  <a:pt x="7819" y="52"/>
                </a:lnTo>
                <a:lnTo>
                  <a:pt x="7840" y="52"/>
                </a:lnTo>
                <a:lnTo>
                  <a:pt x="7850" y="51"/>
                </a:lnTo>
                <a:lnTo>
                  <a:pt x="7876" y="51"/>
                </a:lnTo>
                <a:lnTo>
                  <a:pt x="7895" y="50"/>
                </a:lnTo>
                <a:lnTo>
                  <a:pt x="7908" y="49"/>
                </a:lnTo>
                <a:lnTo>
                  <a:pt x="7938" y="46"/>
                </a:lnTo>
                <a:lnTo>
                  <a:pt x="7958" y="45"/>
                </a:lnTo>
                <a:lnTo>
                  <a:pt x="7973" y="45"/>
                </a:lnTo>
                <a:lnTo>
                  <a:pt x="7985" y="45"/>
                </a:lnTo>
                <a:lnTo>
                  <a:pt x="7996" y="44"/>
                </a:lnTo>
                <a:lnTo>
                  <a:pt x="8014" y="42"/>
                </a:lnTo>
                <a:lnTo>
                  <a:pt x="8028" y="39"/>
                </a:lnTo>
                <a:lnTo>
                  <a:pt x="8048" y="38"/>
                </a:lnTo>
                <a:lnTo>
                  <a:pt x="8073" y="36"/>
                </a:lnTo>
                <a:lnTo>
                  <a:pt x="8102" y="33"/>
                </a:lnTo>
                <a:lnTo>
                  <a:pt x="8121" y="32"/>
                </a:lnTo>
                <a:lnTo>
                  <a:pt x="8135" y="30"/>
                </a:lnTo>
                <a:lnTo>
                  <a:pt x="8148" y="30"/>
                </a:lnTo>
                <a:lnTo>
                  <a:pt x="8161" y="29"/>
                </a:lnTo>
                <a:lnTo>
                  <a:pt x="8175" y="26"/>
                </a:lnTo>
                <a:lnTo>
                  <a:pt x="8186" y="25"/>
                </a:lnTo>
                <a:lnTo>
                  <a:pt x="8195" y="24"/>
                </a:lnTo>
                <a:lnTo>
                  <a:pt x="8206" y="23"/>
                </a:lnTo>
                <a:lnTo>
                  <a:pt x="8221" y="22"/>
                </a:lnTo>
                <a:lnTo>
                  <a:pt x="8229" y="21"/>
                </a:lnTo>
                <a:lnTo>
                  <a:pt x="8243" y="20"/>
                </a:lnTo>
                <a:lnTo>
                  <a:pt x="8254" y="19"/>
                </a:lnTo>
                <a:lnTo>
                  <a:pt x="8264" y="17"/>
                </a:lnTo>
                <a:lnTo>
                  <a:pt x="8277" y="16"/>
                </a:lnTo>
                <a:lnTo>
                  <a:pt x="8292" y="13"/>
                </a:lnTo>
                <a:lnTo>
                  <a:pt x="8308" y="11"/>
                </a:lnTo>
                <a:lnTo>
                  <a:pt x="8320" y="10"/>
                </a:lnTo>
                <a:lnTo>
                  <a:pt x="8335" y="8"/>
                </a:lnTo>
                <a:lnTo>
                  <a:pt x="8349" y="8"/>
                </a:lnTo>
                <a:lnTo>
                  <a:pt x="8366" y="6"/>
                </a:lnTo>
                <a:lnTo>
                  <a:pt x="8402" y="3"/>
                </a:lnTo>
                <a:lnTo>
                  <a:pt x="8426" y="0"/>
                </a:lnTo>
                <a:lnTo>
                  <a:pt x="8426" y="0"/>
                </a:lnTo>
                <a:lnTo>
                  <a:pt x="8402" y="3"/>
                </a:lnTo>
                <a:lnTo>
                  <a:pt x="8366" y="6"/>
                </a:lnTo>
                <a:lnTo>
                  <a:pt x="8349" y="8"/>
                </a:lnTo>
                <a:lnTo>
                  <a:pt x="8335" y="8"/>
                </a:lnTo>
                <a:lnTo>
                  <a:pt x="8320" y="10"/>
                </a:lnTo>
                <a:lnTo>
                  <a:pt x="8308" y="11"/>
                </a:lnTo>
                <a:lnTo>
                  <a:pt x="8292" y="13"/>
                </a:lnTo>
                <a:lnTo>
                  <a:pt x="8277" y="16"/>
                </a:lnTo>
                <a:lnTo>
                  <a:pt x="8264" y="17"/>
                </a:lnTo>
                <a:lnTo>
                  <a:pt x="8254" y="19"/>
                </a:lnTo>
                <a:lnTo>
                  <a:pt x="8243" y="20"/>
                </a:lnTo>
                <a:lnTo>
                  <a:pt x="8229" y="21"/>
                </a:lnTo>
                <a:lnTo>
                  <a:pt x="8221" y="22"/>
                </a:lnTo>
                <a:lnTo>
                  <a:pt x="8206" y="23"/>
                </a:lnTo>
                <a:lnTo>
                  <a:pt x="8195" y="24"/>
                </a:lnTo>
                <a:lnTo>
                  <a:pt x="8186" y="25"/>
                </a:lnTo>
                <a:lnTo>
                  <a:pt x="8175" y="26"/>
                </a:lnTo>
                <a:lnTo>
                  <a:pt x="8161" y="29"/>
                </a:lnTo>
                <a:lnTo>
                  <a:pt x="8148" y="30"/>
                </a:lnTo>
                <a:lnTo>
                  <a:pt x="8135" y="30"/>
                </a:lnTo>
                <a:lnTo>
                  <a:pt x="8121" y="32"/>
                </a:lnTo>
                <a:lnTo>
                  <a:pt x="8102" y="33"/>
                </a:lnTo>
                <a:lnTo>
                  <a:pt x="8073" y="36"/>
                </a:lnTo>
                <a:lnTo>
                  <a:pt x="8048" y="38"/>
                </a:lnTo>
                <a:lnTo>
                  <a:pt x="8028" y="39"/>
                </a:lnTo>
                <a:lnTo>
                  <a:pt x="8014" y="42"/>
                </a:lnTo>
                <a:lnTo>
                  <a:pt x="7996" y="44"/>
                </a:lnTo>
                <a:lnTo>
                  <a:pt x="7985" y="45"/>
                </a:lnTo>
                <a:lnTo>
                  <a:pt x="7973" y="45"/>
                </a:lnTo>
                <a:lnTo>
                  <a:pt x="7958" y="45"/>
                </a:lnTo>
                <a:lnTo>
                  <a:pt x="7938" y="46"/>
                </a:lnTo>
                <a:lnTo>
                  <a:pt x="7908" y="49"/>
                </a:lnTo>
                <a:lnTo>
                  <a:pt x="7895" y="50"/>
                </a:lnTo>
                <a:lnTo>
                  <a:pt x="7876" y="51"/>
                </a:lnTo>
                <a:lnTo>
                  <a:pt x="7850" y="51"/>
                </a:lnTo>
                <a:lnTo>
                  <a:pt x="7840" y="52"/>
                </a:lnTo>
                <a:lnTo>
                  <a:pt x="7819" y="52"/>
                </a:lnTo>
                <a:lnTo>
                  <a:pt x="7793" y="52"/>
                </a:lnTo>
                <a:lnTo>
                  <a:pt x="7771" y="54"/>
                </a:lnTo>
                <a:lnTo>
                  <a:pt x="7751" y="54"/>
                </a:lnTo>
                <a:lnTo>
                  <a:pt x="7732" y="54"/>
                </a:lnTo>
                <a:lnTo>
                  <a:pt x="7716" y="54"/>
                </a:lnTo>
                <a:lnTo>
                  <a:pt x="7704" y="55"/>
                </a:lnTo>
                <a:lnTo>
                  <a:pt x="7687" y="56"/>
                </a:lnTo>
                <a:lnTo>
                  <a:pt x="7670" y="56"/>
                </a:lnTo>
                <a:lnTo>
                  <a:pt x="7660" y="57"/>
                </a:lnTo>
                <a:lnTo>
                  <a:pt x="7647" y="56"/>
                </a:lnTo>
                <a:lnTo>
                  <a:pt x="7628" y="58"/>
                </a:lnTo>
                <a:lnTo>
                  <a:pt x="7618" y="57"/>
                </a:lnTo>
                <a:lnTo>
                  <a:pt x="7607" y="56"/>
                </a:lnTo>
                <a:lnTo>
                  <a:pt x="7594" y="58"/>
                </a:lnTo>
                <a:lnTo>
                  <a:pt x="7578" y="59"/>
                </a:lnTo>
                <a:lnTo>
                  <a:pt x="7570" y="56"/>
                </a:lnTo>
                <a:lnTo>
                  <a:pt x="7563" y="56"/>
                </a:lnTo>
                <a:lnTo>
                  <a:pt x="7559" y="57"/>
                </a:lnTo>
                <a:lnTo>
                  <a:pt x="7551" y="58"/>
                </a:lnTo>
                <a:lnTo>
                  <a:pt x="7538" y="59"/>
                </a:lnTo>
                <a:lnTo>
                  <a:pt x="7525" y="59"/>
                </a:lnTo>
                <a:lnTo>
                  <a:pt x="7511" y="61"/>
                </a:lnTo>
                <a:lnTo>
                  <a:pt x="7501" y="58"/>
                </a:lnTo>
                <a:lnTo>
                  <a:pt x="7486" y="58"/>
                </a:lnTo>
                <a:lnTo>
                  <a:pt x="7478" y="58"/>
                </a:lnTo>
                <a:lnTo>
                  <a:pt x="7470" y="58"/>
                </a:lnTo>
                <a:lnTo>
                  <a:pt x="7460" y="58"/>
                </a:lnTo>
                <a:lnTo>
                  <a:pt x="7452" y="59"/>
                </a:lnTo>
                <a:lnTo>
                  <a:pt x="7443" y="59"/>
                </a:lnTo>
                <a:lnTo>
                  <a:pt x="7432" y="61"/>
                </a:lnTo>
                <a:lnTo>
                  <a:pt x="7418" y="63"/>
                </a:lnTo>
                <a:lnTo>
                  <a:pt x="7409" y="64"/>
                </a:lnTo>
                <a:lnTo>
                  <a:pt x="7402" y="64"/>
                </a:lnTo>
                <a:lnTo>
                  <a:pt x="7387" y="65"/>
                </a:lnTo>
                <a:lnTo>
                  <a:pt x="7378" y="67"/>
                </a:lnTo>
                <a:lnTo>
                  <a:pt x="7368" y="67"/>
                </a:lnTo>
                <a:lnTo>
                  <a:pt x="7347" y="70"/>
                </a:lnTo>
                <a:lnTo>
                  <a:pt x="7333" y="72"/>
                </a:lnTo>
                <a:lnTo>
                  <a:pt x="7324" y="72"/>
                </a:lnTo>
                <a:lnTo>
                  <a:pt x="7314" y="73"/>
                </a:lnTo>
                <a:lnTo>
                  <a:pt x="7300" y="73"/>
                </a:lnTo>
                <a:lnTo>
                  <a:pt x="7285" y="73"/>
                </a:lnTo>
                <a:lnTo>
                  <a:pt x="7275" y="73"/>
                </a:lnTo>
                <a:lnTo>
                  <a:pt x="7265" y="73"/>
                </a:lnTo>
                <a:lnTo>
                  <a:pt x="7254" y="73"/>
                </a:lnTo>
                <a:lnTo>
                  <a:pt x="7243" y="73"/>
                </a:lnTo>
                <a:lnTo>
                  <a:pt x="7232" y="72"/>
                </a:lnTo>
                <a:lnTo>
                  <a:pt x="7222" y="72"/>
                </a:lnTo>
                <a:lnTo>
                  <a:pt x="7213" y="72"/>
                </a:lnTo>
                <a:lnTo>
                  <a:pt x="7209" y="72"/>
                </a:lnTo>
                <a:lnTo>
                  <a:pt x="7200" y="72"/>
                </a:lnTo>
                <a:lnTo>
                  <a:pt x="7190" y="73"/>
                </a:lnTo>
                <a:lnTo>
                  <a:pt x="7183" y="73"/>
                </a:lnTo>
                <a:lnTo>
                  <a:pt x="7171" y="75"/>
                </a:lnTo>
                <a:lnTo>
                  <a:pt x="7159" y="76"/>
                </a:lnTo>
                <a:lnTo>
                  <a:pt x="7151" y="77"/>
                </a:lnTo>
                <a:lnTo>
                  <a:pt x="7138" y="77"/>
                </a:lnTo>
                <a:lnTo>
                  <a:pt x="7126" y="77"/>
                </a:lnTo>
                <a:lnTo>
                  <a:pt x="7114" y="79"/>
                </a:lnTo>
                <a:lnTo>
                  <a:pt x="7098" y="81"/>
                </a:lnTo>
                <a:lnTo>
                  <a:pt x="7092" y="81"/>
                </a:lnTo>
                <a:lnTo>
                  <a:pt x="7079" y="81"/>
                </a:lnTo>
                <a:lnTo>
                  <a:pt x="7068" y="82"/>
                </a:lnTo>
                <a:lnTo>
                  <a:pt x="7059" y="82"/>
                </a:lnTo>
                <a:lnTo>
                  <a:pt x="7045" y="83"/>
                </a:lnTo>
                <a:lnTo>
                  <a:pt x="7032" y="83"/>
                </a:lnTo>
                <a:lnTo>
                  <a:pt x="7016" y="84"/>
                </a:lnTo>
                <a:lnTo>
                  <a:pt x="6990" y="85"/>
                </a:lnTo>
                <a:lnTo>
                  <a:pt x="6975" y="85"/>
                </a:lnTo>
                <a:lnTo>
                  <a:pt x="6956" y="85"/>
                </a:lnTo>
                <a:lnTo>
                  <a:pt x="6936" y="86"/>
                </a:lnTo>
                <a:lnTo>
                  <a:pt x="6917" y="87"/>
                </a:lnTo>
                <a:lnTo>
                  <a:pt x="6902" y="87"/>
                </a:lnTo>
                <a:lnTo>
                  <a:pt x="6888" y="88"/>
                </a:lnTo>
                <a:lnTo>
                  <a:pt x="6865" y="89"/>
                </a:lnTo>
                <a:lnTo>
                  <a:pt x="6840" y="89"/>
                </a:lnTo>
                <a:lnTo>
                  <a:pt x="6834" y="89"/>
                </a:lnTo>
                <a:lnTo>
                  <a:pt x="6827" y="89"/>
                </a:lnTo>
                <a:lnTo>
                  <a:pt x="6804" y="90"/>
                </a:lnTo>
                <a:lnTo>
                  <a:pt x="6788" y="92"/>
                </a:lnTo>
                <a:lnTo>
                  <a:pt x="6780" y="92"/>
                </a:lnTo>
                <a:lnTo>
                  <a:pt x="6768" y="93"/>
                </a:lnTo>
                <a:lnTo>
                  <a:pt x="6759" y="93"/>
                </a:lnTo>
                <a:lnTo>
                  <a:pt x="6753" y="94"/>
                </a:lnTo>
                <a:lnTo>
                  <a:pt x="6734" y="94"/>
                </a:lnTo>
                <a:lnTo>
                  <a:pt x="6721" y="95"/>
                </a:lnTo>
                <a:lnTo>
                  <a:pt x="6705" y="95"/>
                </a:lnTo>
                <a:lnTo>
                  <a:pt x="6687" y="96"/>
                </a:lnTo>
                <a:lnTo>
                  <a:pt x="6670" y="97"/>
                </a:lnTo>
                <a:lnTo>
                  <a:pt x="6653" y="97"/>
                </a:lnTo>
                <a:lnTo>
                  <a:pt x="6639" y="97"/>
                </a:lnTo>
                <a:lnTo>
                  <a:pt x="6617" y="98"/>
                </a:lnTo>
                <a:lnTo>
                  <a:pt x="6597" y="99"/>
                </a:lnTo>
                <a:lnTo>
                  <a:pt x="6585" y="100"/>
                </a:lnTo>
                <a:lnTo>
                  <a:pt x="6567" y="101"/>
                </a:lnTo>
                <a:lnTo>
                  <a:pt x="6552" y="101"/>
                </a:lnTo>
                <a:lnTo>
                  <a:pt x="6539" y="102"/>
                </a:lnTo>
                <a:lnTo>
                  <a:pt x="6531" y="102"/>
                </a:lnTo>
                <a:lnTo>
                  <a:pt x="6514" y="103"/>
                </a:lnTo>
                <a:lnTo>
                  <a:pt x="6499" y="103"/>
                </a:lnTo>
                <a:lnTo>
                  <a:pt x="6485" y="105"/>
                </a:lnTo>
                <a:lnTo>
                  <a:pt x="6472" y="106"/>
                </a:lnTo>
                <a:lnTo>
                  <a:pt x="6455" y="106"/>
                </a:lnTo>
                <a:lnTo>
                  <a:pt x="6437" y="107"/>
                </a:lnTo>
                <a:lnTo>
                  <a:pt x="6425" y="107"/>
                </a:lnTo>
                <a:lnTo>
                  <a:pt x="6421" y="107"/>
                </a:lnTo>
                <a:lnTo>
                  <a:pt x="6399" y="107"/>
                </a:lnTo>
                <a:lnTo>
                  <a:pt x="6383" y="107"/>
                </a:lnTo>
                <a:lnTo>
                  <a:pt x="6367" y="107"/>
                </a:lnTo>
                <a:lnTo>
                  <a:pt x="6351" y="107"/>
                </a:lnTo>
                <a:lnTo>
                  <a:pt x="6335" y="107"/>
                </a:lnTo>
                <a:lnTo>
                  <a:pt x="6324" y="107"/>
                </a:lnTo>
                <a:lnTo>
                  <a:pt x="6306" y="109"/>
                </a:lnTo>
                <a:lnTo>
                  <a:pt x="6297" y="110"/>
                </a:lnTo>
                <a:lnTo>
                  <a:pt x="6282" y="111"/>
                </a:lnTo>
                <a:lnTo>
                  <a:pt x="6274" y="112"/>
                </a:lnTo>
                <a:lnTo>
                  <a:pt x="6260" y="113"/>
                </a:lnTo>
                <a:lnTo>
                  <a:pt x="6242" y="114"/>
                </a:lnTo>
                <a:lnTo>
                  <a:pt x="6228" y="115"/>
                </a:lnTo>
                <a:lnTo>
                  <a:pt x="6218" y="116"/>
                </a:lnTo>
                <a:lnTo>
                  <a:pt x="6197" y="118"/>
                </a:lnTo>
                <a:lnTo>
                  <a:pt x="6179" y="120"/>
                </a:lnTo>
                <a:lnTo>
                  <a:pt x="6164" y="121"/>
                </a:lnTo>
                <a:lnTo>
                  <a:pt x="6140" y="122"/>
                </a:lnTo>
                <a:lnTo>
                  <a:pt x="6126" y="123"/>
                </a:lnTo>
                <a:lnTo>
                  <a:pt x="6107" y="123"/>
                </a:lnTo>
                <a:lnTo>
                  <a:pt x="6079" y="124"/>
                </a:lnTo>
                <a:lnTo>
                  <a:pt x="6062" y="125"/>
                </a:lnTo>
                <a:lnTo>
                  <a:pt x="6050" y="125"/>
                </a:lnTo>
                <a:lnTo>
                  <a:pt x="6022" y="126"/>
                </a:lnTo>
                <a:lnTo>
                  <a:pt x="6007" y="126"/>
                </a:lnTo>
                <a:lnTo>
                  <a:pt x="5980" y="126"/>
                </a:lnTo>
                <a:lnTo>
                  <a:pt x="5969" y="126"/>
                </a:lnTo>
                <a:lnTo>
                  <a:pt x="5958" y="126"/>
                </a:lnTo>
                <a:lnTo>
                  <a:pt x="5935" y="126"/>
                </a:lnTo>
                <a:lnTo>
                  <a:pt x="5916" y="125"/>
                </a:lnTo>
                <a:lnTo>
                  <a:pt x="5897" y="125"/>
                </a:lnTo>
                <a:lnTo>
                  <a:pt x="5877" y="125"/>
                </a:lnTo>
                <a:lnTo>
                  <a:pt x="5864" y="125"/>
                </a:lnTo>
                <a:lnTo>
                  <a:pt x="5833" y="124"/>
                </a:lnTo>
                <a:lnTo>
                  <a:pt x="5820" y="123"/>
                </a:lnTo>
                <a:lnTo>
                  <a:pt x="5802" y="123"/>
                </a:lnTo>
                <a:lnTo>
                  <a:pt x="5786" y="122"/>
                </a:lnTo>
                <a:lnTo>
                  <a:pt x="5776" y="122"/>
                </a:lnTo>
                <a:lnTo>
                  <a:pt x="5765" y="122"/>
                </a:lnTo>
                <a:lnTo>
                  <a:pt x="5760" y="123"/>
                </a:lnTo>
                <a:lnTo>
                  <a:pt x="5754" y="123"/>
                </a:lnTo>
                <a:lnTo>
                  <a:pt x="5748" y="123"/>
                </a:lnTo>
                <a:lnTo>
                  <a:pt x="5741" y="123"/>
                </a:lnTo>
                <a:lnTo>
                  <a:pt x="5737" y="123"/>
                </a:lnTo>
                <a:lnTo>
                  <a:pt x="5730" y="124"/>
                </a:lnTo>
                <a:lnTo>
                  <a:pt x="5726" y="124"/>
                </a:lnTo>
                <a:lnTo>
                  <a:pt x="5722" y="125"/>
                </a:lnTo>
                <a:lnTo>
                  <a:pt x="5706" y="125"/>
                </a:lnTo>
                <a:lnTo>
                  <a:pt x="5696" y="125"/>
                </a:lnTo>
                <a:lnTo>
                  <a:pt x="5689" y="125"/>
                </a:lnTo>
                <a:lnTo>
                  <a:pt x="5677" y="125"/>
                </a:lnTo>
                <a:lnTo>
                  <a:pt x="5666" y="125"/>
                </a:lnTo>
                <a:lnTo>
                  <a:pt x="5662" y="125"/>
                </a:lnTo>
                <a:lnTo>
                  <a:pt x="5655" y="125"/>
                </a:lnTo>
                <a:lnTo>
                  <a:pt x="5648" y="125"/>
                </a:lnTo>
                <a:lnTo>
                  <a:pt x="5636" y="123"/>
                </a:lnTo>
                <a:lnTo>
                  <a:pt x="5626" y="123"/>
                </a:lnTo>
                <a:lnTo>
                  <a:pt x="5621" y="123"/>
                </a:lnTo>
                <a:lnTo>
                  <a:pt x="5614" y="122"/>
                </a:lnTo>
                <a:lnTo>
                  <a:pt x="5610" y="122"/>
                </a:lnTo>
                <a:lnTo>
                  <a:pt x="5603" y="121"/>
                </a:lnTo>
                <a:lnTo>
                  <a:pt x="5595" y="121"/>
                </a:lnTo>
                <a:lnTo>
                  <a:pt x="5586" y="121"/>
                </a:lnTo>
                <a:lnTo>
                  <a:pt x="5581" y="122"/>
                </a:lnTo>
                <a:lnTo>
                  <a:pt x="5576" y="123"/>
                </a:lnTo>
                <a:lnTo>
                  <a:pt x="5572" y="124"/>
                </a:lnTo>
                <a:lnTo>
                  <a:pt x="5563" y="125"/>
                </a:lnTo>
                <a:lnTo>
                  <a:pt x="5560" y="125"/>
                </a:lnTo>
                <a:lnTo>
                  <a:pt x="5549" y="126"/>
                </a:lnTo>
                <a:lnTo>
                  <a:pt x="5541" y="127"/>
                </a:lnTo>
                <a:lnTo>
                  <a:pt x="5535" y="127"/>
                </a:lnTo>
                <a:lnTo>
                  <a:pt x="5532" y="127"/>
                </a:lnTo>
                <a:lnTo>
                  <a:pt x="5525" y="128"/>
                </a:lnTo>
                <a:lnTo>
                  <a:pt x="5517" y="128"/>
                </a:lnTo>
                <a:lnTo>
                  <a:pt x="5510" y="128"/>
                </a:lnTo>
                <a:lnTo>
                  <a:pt x="5504" y="127"/>
                </a:lnTo>
                <a:lnTo>
                  <a:pt x="5500" y="126"/>
                </a:lnTo>
                <a:lnTo>
                  <a:pt x="5489" y="125"/>
                </a:lnTo>
                <a:lnTo>
                  <a:pt x="5480" y="124"/>
                </a:lnTo>
                <a:lnTo>
                  <a:pt x="5469" y="123"/>
                </a:lnTo>
                <a:lnTo>
                  <a:pt x="5456" y="122"/>
                </a:lnTo>
                <a:lnTo>
                  <a:pt x="5445" y="121"/>
                </a:lnTo>
                <a:lnTo>
                  <a:pt x="5433" y="120"/>
                </a:lnTo>
                <a:lnTo>
                  <a:pt x="5421" y="118"/>
                </a:lnTo>
                <a:lnTo>
                  <a:pt x="5413" y="118"/>
                </a:lnTo>
                <a:lnTo>
                  <a:pt x="5407" y="116"/>
                </a:lnTo>
                <a:lnTo>
                  <a:pt x="5403" y="116"/>
                </a:lnTo>
                <a:lnTo>
                  <a:pt x="5394" y="115"/>
                </a:lnTo>
                <a:lnTo>
                  <a:pt x="5390" y="114"/>
                </a:lnTo>
                <a:lnTo>
                  <a:pt x="5385" y="114"/>
                </a:lnTo>
                <a:lnTo>
                  <a:pt x="5372" y="112"/>
                </a:lnTo>
                <a:lnTo>
                  <a:pt x="5353" y="113"/>
                </a:lnTo>
                <a:lnTo>
                  <a:pt x="5342" y="113"/>
                </a:lnTo>
                <a:lnTo>
                  <a:pt x="5332" y="112"/>
                </a:lnTo>
                <a:lnTo>
                  <a:pt x="5319" y="111"/>
                </a:lnTo>
                <a:lnTo>
                  <a:pt x="5313" y="111"/>
                </a:lnTo>
                <a:lnTo>
                  <a:pt x="5300" y="111"/>
                </a:lnTo>
                <a:lnTo>
                  <a:pt x="5288" y="111"/>
                </a:lnTo>
                <a:lnTo>
                  <a:pt x="5280" y="111"/>
                </a:lnTo>
                <a:lnTo>
                  <a:pt x="5273" y="111"/>
                </a:lnTo>
                <a:lnTo>
                  <a:pt x="5269" y="111"/>
                </a:lnTo>
                <a:lnTo>
                  <a:pt x="5262" y="111"/>
                </a:lnTo>
                <a:lnTo>
                  <a:pt x="5259" y="111"/>
                </a:lnTo>
                <a:lnTo>
                  <a:pt x="5253" y="111"/>
                </a:lnTo>
                <a:lnTo>
                  <a:pt x="5249" y="111"/>
                </a:lnTo>
                <a:lnTo>
                  <a:pt x="5240" y="111"/>
                </a:lnTo>
                <a:lnTo>
                  <a:pt x="5236" y="111"/>
                </a:lnTo>
                <a:lnTo>
                  <a:pt x="5231" y="111"/>
                </a:lnTo>
                <a:lnTo>
                  <a:pt x="5222" y="111"/>
                </a:lnTo>
                <a:lnTo>
                  <a:pt x="5214" y="111"/>
                </a:lnTo>
                <a:lnTo>
                  <a:pt x="5204" y="111"/>
                </a:lnTo>
                <a:lnTo>
                  <a:pt x="5195" y="111"/>
                </a:lnTo>
                <a:lnTo>
                  <a:pt x="5170" y="112"/>
                </a:lnTo>
                <a:lnTo>
                  <a:pt x="5151" y="114"/>
                </a:lnTo>
                <a:lnTo>
                  <a:pt x="5129" y="116"/>
                </a:lnTo>
                <a:lnTo>
                  <a:pt x="5111" y="120"/>
                </a:lnTo>
                <a:lnTo>
                  <a:pt x="5095" y="121"/>
                </a:lnTo>
                <a:lnTo>
                  <a:pt x="5076" y="122"/>
                </a:lnTo>
                <a:lnTo>
                  <a:pt x="5059" y="125"/>
                </a:lnTo>
                <a:lnTo>
                  <a:pt x="5047" y="125"/>
                </a:lnTo>
                <a:lnTo>
                  <a:pt x="5038" y="125"/>
                </a:lnTo>
                <a:lnTo>
                  <a:pt x="5027" y="125"/>
                </a:lnTo>
                <a:lnTo>
                  <a:pt x="5014" y="126"/>
                </a:lnTo>
                <a:lnTo>
                  <a:pt x="5005" y="127"/>
                </a:lnTo>
                <a:lnTo>
                  <a:pt x="4994" y="128"/>
                </a:lnTo>
                <a:lnTo>
                  <a:pt x="4982" y="129"/>
                </a:lnTo>
                <a:lnTo>
                  <a:pt x="4978" y="131"/>
                </a:lnTo>
                <a:lnTo>
                  <a:pt x="4968" y="132"/>
                </a:lnTo>
                <a:lnTo>
                  <a:pt x="4964" y="132"/>
                </a:lnTo>
                <a:lnTo>
                  <a:pt x="4960" y="132"/>
                </a:lnTo>
                <a:lnTo>
                  <a:pt x="4954" y="132"/>
                </a:lnTo>
                <a:lnTo>
                  <a:pt x="4948" y="132"/>
                </a:lnTo>
                <a:lnTo>
                  <a:pt x="4939" y="132"/>
                </a:lnTo>
                <a:lnTo>
                  <a:pt x="4930" y="132"/>
                </a:lnTo>
                <a:lnTo>
                  <a:pt x="4920" y="132"/>
                </a:lnTo>
                <a:lnTo>
                  <a:pt x="4907" y="132"/>
                </a:lnTo>
                <a:lnTo>
                  <a:pt x="4900" y="132"/>
                </a:lnTo>
                <a:lnTo>
                  <a:pt x="4890" y="132"/>
                </a:lnTo>
                <a:lnTo>
                  <a:pt x="4883" y="132"/>
                </a:lnTo>
                <a:lnTo>
                  <a:pt x="4875" y="132"/>
                </a:lnTo>
                <a:lnTo>
                  <a:pt x="4867" y="132"/>
                </a:lnTo>
                <a:lnTo>
                  <a:pt x="4861" y="131"/>
                </a:lnTo>
                <a:lnTo>
                  <a:pt x="4852" y="131"/>
                </a:lnTo>
                <a:lnTo>
                  <a:pt x="4848" y="131"/>
                </a:lnTo>
                <a:lnTo>
                  <a:pt x="4841" y="131"/>
                </a:lnTo>
                <a:lnTo>
                  <a:pt x="4834" y="131"/>
                </a:lnTo>
                <a:lnTo>
                  <a:pt x="4824" y="131"/>
                </a:lnTo>
                <a:lnTo>
                  <a:pt x="4818" y="131"/>
                </a:lnTo>
                <a:lnTo>
                  <a:pt x="4808" y="129"/>
                </a:lnTo>
                <a:lnTo>
                  <a:pt x="4802" y="131"/>
                </a:lnTo>
                <a:lnTo>
                  <a:pt x="4797" y="131"/>
                </a:lnTo>
                <a:lnTo>
                  <a:pt x="4791" y="131"/>
                </a:lnTo>
                <a:lnTo>
                  <a:pt x="4783" y="132"/>
                </a:lnTo>
                <a:lnTo>
                  <a:pt x="4772" y="132"/>
                </a:lnTo>
                <a:lnTo>
                  <a:pt x="4760" y="134"/>
                </a:lnTo>
                <a:lnTo>
                  <a:pt x="4742" y="136"/>
                </a:lnTo>
                <a:lnTo>
                  <a:pt x="4721" y="140"/>
                </a:lnTo>
                <a:lnTo>
                  <a:pt x="4711" y="140"/>
                </a:lnTo>
                <a:lnTo>
                  <a:pt x="4693" y="142"/>
                </a:lnTo>
                <a:lnTo>
                  <a:pt x="4681" y="145"/>
                </a:lnTo>
                <a:lnTo>
                  <a:pt x="4666" y="147"/>
                </a:lnTo>
                <a:lnTo>
                  <a:pt x="4658" y="147"/>
                </a:lnTo>
                <a:lnTo>
                  <a:pt x="4641" y="148"/>
                </a:lnTo>
                <a:lnTo>
                  <a:pt x="4626" y="148"/>
                </a:lnTo>
                <a:lnTo>
                  <a:pt x="4612" y="148"/>
                </a:lnTo>
                <a:lnTo>
                  <a:pt x="4604" y="148"/>
                </a:lnTo>
                <a:lnTo>
                  <a:pt x="4582" y="148"/>
                </a:lnTo>
                <a:lnTo>
                  <a:pt x="4572" y="148"/>
                </a:lnTo>
                <a:lnTo>
                  <a:pt x="4561" y="147"/>
                </a:lnTo>
                <a:lnTo>
                  <a:pt x="4541" y="146"/>
                </a:lnTo>
                <a:lnTo>
                  <a:pt x="4527" y="146"/>
                </a:lnTo>
                <a:lnTo>
                  <a:pt x="4512" y="148"/>
                </a:lnTo>
                <a:lnTo>
                  <a:pt x="4500" y="148"/>
                </a:lnTo>
                <a:lnTo>
                  <a:pt x="4485" y="150"/>
                </a:lnTo>
                <a:lnTo>
                  <a:pt x="4470" y="149"/>
                </a:lnTo>
                <a:lnTo>
                  <a:pt x="4461" y="149"/>
                </a:lnTo>
                <a:lnTo>
                  <a:pt x="4437" y="148"/>
                </a:lnTo>
                <a:lnTo>
                  <a:pt x="4432" y="148"/>
                </a:lnTo>
                <a:lnTo>
                  <a:pt x="4411" y="147"/>
                </a:lnTo>
                <a:lnTo>
                  <a:pt x="4393" y="146"/>
                </a:lnTo>
                <a:lnTo>
                  <a:pt x="4347" y="141"/>
                </a:lnTo>
                <a:lnTo>
                  <a:pt x="4343" y="141"/>
                </a:lnTo>
                <a:lnTo>
                  <a:pt x="4309" y="139"/>
                </a:lnTo>
                <a:lnTo>
                  <a:pt x="4307" y="139"/>
                </a:lnTo>
                <a:lnTo>
                  <a:pt x="4298" y="139"/>
                </a:lnTo>
                <a:lnTo>
                  <a:pt x="4285" y="139"/>
                </a:lnTo>
                <a:lnTo>
                  <a:pt x="4279" y="139"/>
                </a:lnTo>
                <a:lnTo>
                  <a:pt x="4265" y="139"/>
                </a:lnTo>
                <a:lnTo>
                  <a:pt x="4244" y="137"/>
                </a:lnTo>
                <a:lnTo>
                  <a:pt x="4230" y="136"/>
                </a:lnTo>
                <a:lnTo>
                  <a:pt x="4223" y="136"/>
                </a:lnTo>
                <a:lnTo>
                  <a:pt x="4204" y="135"/>
                </a:lnTo>
                <a:lnTo>
                  <a:pt x="4193" y="135"/>
                </a:lnTo>
                <a:lnTo>
                  <a:pt x="4158" y="134"/>
                </a:lnTo>
                <a:lnTo>
                  <a:pt x="4151" y="134"/>
                </a:lnTo>
                <a:lnTo>
                  <a:pt x="4145" y="134"/>
                </a:lnTo>
                <a:lnTo>
                  <a:pt x="4119" y="133"/>
                </a:lnTo>
                <a:lnTo>
                  <a:pt x="4107" y="133"/>
                </a:lnTo>
                <a:lnTo>
                  <a:pt x="4098" y="132"/>
                </a:lnTo>
                <a:lnTo>
                  <a:pt x="4088" y="132"/>
                </a:lnTo>
                <a:lnTo>
                  <a:pt x="4074" y="132"/>
                </a:lnTo>
                <a:lnTo>
                  <a:pt x="4061" y="132"/>
                </a:lnTo>
                <a:lnTo>
                  <a:pt x="4053" y="132"/>
                </a:lnTo>
                <a:lnTo>
                  <a:pt x="4044" y="132"/>
                </a:lnTo>
                <a:lnTo>
                  <a:pt x="4033" y="132"/>
                </a:lnTo>
                <a:lnTo>
                  <a:pt x="4018" y="132"/>
                </a:lnTo>
                <a:lnTo>
                  <a:pt x="4009" y="132"/>
                </a:lnTo>
                <a:lnTo>
                  <a:pt x="3994" y="132"/>
                </a:lnTo>
                <a:lnTo>
                  <a:pt x="3983" y="132"/>
                </a:lnTo>
                <a:lnTo>
                  <a:pt x="3978" y="132"/>
                </a:lnTo>
                <a:lnTo>
                  <a:pt x="3966" y="132"/>
                </a:lnTo>
                <a:lnTo>
                  <a:pt x="3957" y="132"/>
                </a:lnTo>
                <a:lnTo>
                  <a:pt x="3945" y="131"/>
                </a:lnTo>
                <a:lnTo>
                  <a:pt x="3931" y="131"/>
                </a:lnTo>
                <a:lnTo>
                  <a:pt x="3923" y="129"/>
                </a:lnTo>
                <a:lnTo>
                  <a:pt x="3917" y="129"/>
                </a:lnTo>
                <a:lnTo>
                  <a:pt x="3907" y="128"/>
                </a:lnTo>
                <a:lnTo>
                  <a:pt x="3900" y="128"/>
                </a:lnTo>
                <a:lnTo>
                  <a:pt x="3893" y="128"/>
                </a:lnTo>
                <a:lnTo>
                  <a:pt x="3887" y="128"/>
                </a:lnTo>
                <a:lnTo>
                  <a:pt x="3875" y="129"/>
                </a:lnTo>
                <a:lnTo>
                  <a:pt x="3869" y="129"/>
                </a:lnTo>
                <a:lnTo>
                  <a:pt x="3858" y="129"/>
                </a:lnTo>
                <a:lnTo>
                  <a:pt x="3850" y="131"/>
                </a:lnTo>
                <a:lnTo>
                  <a:pt x="3840" y="131"/>
                </a:lnTo>
                <a:lnTo>
                  <a:pt x="3833" y="131"/>
                </a:lnTo>
                <a:lnTo>
                  <a:pt x="3829" y="131"/>
                </a:lnTo>
                <a:lnTo>
                  <a:pt x="3818" y="132"/>
                </a:lnTo>
                <a:lnTo>
                  <a:pt x="3811" y="132"/>
                </a:lnTo>
                <a:lnTo>
                  <a:pt x="3801" y="134"/>
                </a:lnTo>
                <a:lnTo>
                  <a:pt x="3793" y="134"/>
                </a:lnTo>
                <a:lnTo>
                  <a:pt x="3786" y="134"/>
                </a:lnTo>
                <a:lnTo>
                  <a:pt x="3777" y="134"/>
                </a:lnTo>
                <a:lnTo>
                  <a:pt x="3768" y="135"/>
                </a:lnTo>
                <a:lnTo>
                  <a:pt x="3761" y="135"/>
                </a:lnTo>
                <a:lnTo>
                  <a:pt x="3755" y="135"/>
                </a:lnTo>
                <a:lnTo>
                  <a:pt x="3747" y="136"/>
                </a:lnTo>
                <a:lnTo>
                  <a:pt x="3740" y="136"/>
                </a:lnTo>
                <a:lnTo>
                  <a:pt x="3725" y="136"/>
                </a:lnTo>
                <a:lnTo>
                  <a:pt x="3723" y="136"/>
                </a:lnTo>
                <a:lnTo>
                  <a:pt x="3713" y="136"/>
                </a:lnTo>
                <a:lnTo>
                  <a:pt x="3703" y="136"/>
                </a:lnTo>
                <a:lnTo>
                  <a:pt x="3697" y="136"/>
                </a:lnTo>
                <a:lnTo>
                  <a:pt x="3687" y="136"/>
                </a:lnTo>
                <a:lnTo>
                  <a:pt x="3683" y="135"/>
                </a:lnTo>
                <a:lnTo>
                  <a:pt x="3674" y="135"/>
                </a:lnTo>
                <a:lnTo>
                  <a:pt x="3669" y="135"/>
                </a:lnTo>
                <a:lnTo>
                  <a:pt x="3660" y="134"/>
                </a:lnTo>
                <a:lnTo>
                  <a:pt x="3657" y="134"/>
                </a:lnTo>
                <a:lnTo>
                  <a:pt x="3650" y="134"/>
                </a:lnTo>
                <a:lnTo>
                  <a:pt x="3643" y="134"/>
                </a:lnTo>
                <a:lnTo>
                  <a:pt x="3634" y="135"/>
                </a:lnTo>
                <a:lnTo>
                  <a:pt x="3631" y="135"/>
                </a:lnTo>
                <a:lnTo>
                  <a:pt x="3625" y="135"/>
                </a:lnTo>
                <a:lnTo>
                  <a:pt x="3620" y="135"/>
                </a:lnTo>
                <a:lnTo>
                  <a:pt x="3614" y="135"/>
                </a:lnTo>
                <a:lnTo>
                  <a:pt x="3611" y="135"/>
                </a:lnTo>
                <a:lnTo>
                  <a:pt x="3603" y="135"/>
                </a:lnTo>
                <a:lnTo>
                  <a:pt x="3598" y="135"/>
                </a:lnTo>
                <a:lnTo>
                  <a:pt x="3590" y="135"/>
                </a:lnTo>
                <a:lnTo>
                  <a:pt x="3581" y="134"/>
                </a:lnTo>
                <a:lnTo>
                  <a:pt x="3572" y="135"/>
                </a:lnTo>
                <a:lnTo>
                  <a:pt x="3561" y="135"/>
                </a:lnTo>
                <a:lnTo>
                  <a:pt x="3554" y="134"/>
                </a:lnTo>
                <a:lnTo>
                  <a:pt x="3543" y="134"/>
                </a:lnTo>
                <a:lnTo>
                  <a:pt x="3536" y="134"/>
                </a:lnTo>
                <a:lnTo>
                  <a:pt x="3529" y="135"/>
                </a:lnTo>
                <a:lnTo>
                  <a:pt x="3522" y="135"/>
                </a:lnTo>
                <a:lnTo>
                  <a:pt x="3514" y="136"/>
                </a:lnTo>
                <a:lnTo>
                  <a:pt x="3506" y="136"/>
                </a:lnTo>
                <a:lnTo>
                  <a:pt x="3499" y="136"/>
                </a:lnTo>
                <a:lnTo>
                  <a:pt x="3492" y="135"/>
                </a:lnTo>
                <a:lnTo>
                  <a:pt x="3482" y="134"/>
                </a:lnTo>
                <a:lnTo>
                  <a:pt x="3476" y="134"/>
                </a:lnTo>
                <a:lnTo>
                  <a:pt x="3467" y="134"/>
                </a:lnTo>
                <a:lnTo>
                  <a:pt x="3455" y="133"/>
                </a:lnTo>
                <a:lnTo>
                  <a:pt x="3445" y="133"/>
                </a:lnTo>
                <a:lnTo>
                  <a:pt x="3441" y="133"/>
                </a:lnTo>
                <a:lnTo>
                  <a:pt x="3433" y="132"/>
                </a:lnTo>
                <a:lnTo>
                  <a:pt x="3425" y="132"/>
                </a:lnTo>
                <a:lnTo>
                  <a:pt x="3419" y="132"/>
                </a:lnTo>
                <a:lnTo>
                  <a:pt x="3413" y="132"/>
                </a:lnTo>
                <a:lnTo>
                  <a:pt x="3410" y="131"/>
                </a:lnTo>
                <a:lnTo>
                  <a:pt x="3399" y="131"/>
                </a:lnTo>
                <a:lnTo>
                  <a:pt x="3393" y="131"/>
                </a:lnTo>
                <a:lnTo>
                  <a:pt x="3385" y="129"/>
                </a:lnTo>
                <a:lnTo>
                  <a:pt x="3377" y="129"/>
                </a:lnTo>
                <a:lnTo>
                  <a:pt x="3364" y="129"/>
                </a:lnTo>
                <a:lnTo>
                  <a:pt x="3352" y="128"/>
                </a:lnTo>
                <a:lnTo>
                  <a:pt x="3346" y="128"/>
                </a:lnTo>
                <a:lnTo>
                  <a:pt x="3330" y="128"/>
                </a:lnTo>
                <a:lnTo>
                  <a:pt x="3324" y="128"/>
                </a:lnTo>
                <a:lnTo>
                  <a:pt x="3314" y="128"/>
                </a:lnTo>
                <a:lnTo>
                  <a:pt x="3307" y="128"/>
                </a:lnTo>
                <a:lnTo>
                  <a:pt x="3300" y="128"/>
                </a:lnTo>
                <a:lnTo>
                  <a:pt x="3294" y="128"/>
                </a:lnTo>
                <a:lnTo>
                  <a:pt x="3286" y="128"/>
                </a:lnTo>
                <a:lnTo>
                  <a:pt x="3281" y="128"/>
                </a:lnTo>
                <a:lnTo>
                  <a:pt x="3274" y="128"/>
                </a:lnTo>
                <a:lnTo>
                  <a:pt x="3269" y="131"/>
                </a:lnTo>
                <a:lnTo>
                  <a:pt x="3259" y="132"/>
                </a:lnTo>
                <a:lnTo>
                  <a:pt x="3256" y="132"/>
                </a:lnTo>
                <a:lnTo>
                  <a:pt x="3245" y="133"/>
                </a:lnTo>
                <a:lnTo>
                  <a:pt x="3236" y="134"/>
                </a:lnTo>
                <a:lnTo>
                  <a:pt x="3228" y="134"/>
                </a:lnTo>
                <a:lnTo>
                  <a:pt x="3218" y="134"/>
                </a:lnTo>
                <a:lnTo>
                  <a:pt x="3211" y="134"/>
                </a:lnTo>
                <a:lnTo>
                  <a:pt x="3202" y="134"/>
                </a:lnTo>
                <a:lnTo>
                  <a:pt x="3196" y="134"/>
                </a:lnTo>
                <a:lnTo>
                  <a:pt x="3183" y="135"/>
                </a:lnTo>
                <a:lnTo>
                  <a:pt x="3176" y="135"/>
                </a:lnTo>
                <a:lnTo>
                  <a:pt x="3168" y="135"/>
                </a:lnTo>
                <a:lnTo>
                  <a:pt x="3162" y="135"/>
                </a:lnTo>
                <a:lnTo>
                  <a:pt x="3162" y="135"/>
                </a:lnTo>
                <a:lnTo>
                  <a:pt x="3157" y="135"/>
                </a:lnTo>
                <a:lnTo>
                  <a:pt x="3146" y="135"/>
                </a:lnTo>
                <a:lnTo>
                  <a:pt x="3141" y="135"/>
                </a:lnTo>
                <a:lnTo>
                  <a:pt x="3130" y="136"/>
                </a:lnTo>
                <a:lnTo>
                  <a:pt x="3116" y="136"/>
                </a:lnTo>
                <a:lnTo>
                  <a:pt x="3114" y="136"/>
                </a:lnTo>
                <a:lnTo>
                  <a:pt x="3100" y="137"/>
                </a:lnTo>
                <a:lnTo>
                  <a:pt x="3086" y="138"/>
                </a:lnTo>
                <a:lnTo>
                  <a:pt x="3076" y="139"/>
                </a:lnTo>
                <a:lnTo>
                  <a:pt x="3071" y="139"/>
                </a:lnTo>
                <a:lnTo>
                  <a:pt x="3056" y="140"/>
                </a:lnTo>
                <a:lnTo>
                  <a:pt x="3038" y="141"/>
                </a:lnTo>
                <a:lnTo>
                  <a:pt x="3036" y="141"/>
                </a:lnTo>
                <a:lnTo>
                  <a:pt x="3019" y="142"/>
                </a:lnTo>
                <a:lnTo>
                  <a:pt x="3016" y="142"/>
                </a:lnTo>
                <a:lnTo>
                  <a:pt x="3007" y="142"/>
                </a:lnTo>
                <a:lnTo>
                  <a:pt x="3001" y="144"/>
                </a:lnTo>
                <a:lnTo>
                  <a:pt x="2992" y="144"/>
                </a:lnTo>
                <a:lnTo>
                  <a:pt x="2992" y="144"/>
                </a:lnTo>
                <a:lnTo>
                  <a:pt x="2991" y="144"/>
                </a:lnTo>
                <a:lnTo>
                  <a:pt x="2984" y="145"/>
                </a:lnTo>
                <a:lnTo>
                  <a:pt x="2974" y="144"/>
                </a:lnTo>
                <a:lnTo>
                  <a:pt x="2964" y="144"/>
                </a:lnTo>
                <a:lnTo>
                  <a:pt x="2955" y="142"/>
                </a:lnTo>
                <a:lnTo>
                  <a:pt x="2945" y="141"/>
                </a:lnTo>
                <a:lnTo>
                  <a:pt x="2941" y="141"/>
                </a:lnTo>
                <a:lnTo>
                  <a:pt x="2928" y="138"/>
                </a:lnTo>
                <a:lnTo>
                  <a:pt x="2918" y="136"/>
                </a:lnTo>
                <a:lnTo>
                  <a:pt x="2907" y="137"/>
                </a:lnTo>
                <a:lnTo>
                  <a:pt x="2886" y="136"/>
                </a:lnTo>
                <a:lnTo>
                  <a:pt x="2863" y="136"/>
                </a:lnTo>
                <a:lnTo>
                  <a:pt x="2846" y="136"/>
                </a:lnTo>
                <a:lnTo>
                  <a:pt x="2833" y="136"/>
                </a:lnTo>
                <a:lnTo>
                  <a:pt x="2818" y="136"/>
                </a:lnTo>
                <a:lnTo>
                  <a:pt x="2797" y="136"/>
                </a:lnTo>
                <a:lnTo>
                  <a:pt x="2781" y="136"/>
                </a:lnTo>
                <a:lnTo>
                  <a:pt x="2780" y="136"/>
                </a:lnTo>
                <a:lnTo>
                  <a:pt x="2663" y="147"/>
                </a:lnTo>
                <a:lnTo>
                  <a:pt x="2549" y="153"/>
                </a:lnTo>
                <a:lnTo>
                  <a:pt x="2518" y="154"/>
                </a:lnTo>
                <a:lnTo>
                  <a:pt x="2488" y="154"/>
                </a:lnTo>
                <a:lnTo>
                  <a:pt x="2438" y="154"/>
                </a:lnTo>
                <a:lnTo>
                  <a:pt x="2343" y="157"/>
                </a:lnTo>
                <a:lnTo>
                  <a:pt x="2213" y="161"/>
                </a:lnTo>
                <a:lnTo>
                  <a:pt x="2199" y="161"/>
                </a:lnTo>
                <a:lnTo>
                  <a:pt x="2145" y="163"/>
                </a:lnTo>
                <a:lnTo>
                  <a:pt x="2064" y="163"/>
                </a:lnTo>
                <a:lnTo>
                  <a:pt x="2001" y="161"/>
                </a:lnTo>
                <a:lnTo>
                  <a:pt x="1954" y="160"/>
                </a:lnTo>
                <a:lnTo>
                  <a:pt x="1886" y="160"/>
                </a:lnTo>
                <a:lnTo>
                  <a:pt x="1750" y="160"/>
                </a:lnTo>
                <a:lnTo>
                  <a:pt x="1667" y="151"/>
                </a:lnTo>
                <a:lnTo>
                  <a:pt x="1562" y="149"/>
                </a:lnTo>
                <a:lnTo>
                  <a:pt x="1050" y="149"/>
                </a:lnTo>
                <a:lnTo>
                  <a:pt x="258" y="155"/>
                </a:lnTo>
                <a:lnTo>
                  <a:pt x="0" y="157"/>
                </a:lnTo>
                <a:lnTo>
                  <a:pt x="0" y="157"/>
                </a:lnTo>
                <a:close/>
              </a:path>
            </a:pathLst>
          </a:custGeom>
          <a:solidFill>
            <a:srgbClr val="CCFFCC"/>
          </a:solidFill>
          <a:ln w="9525">
            <a:noFill/>
            <a:round/>
            <a:headEnd/>
            <a:tailEnd/>
          </a:ln>
        </p:spPr>
        <p:txBody>
          <a:bodyPr/>
          <a:lstStyle/>
          <a:p>
            <a:endParaRPr lang="en-GB"/>
          </a:p>
        </p:txBody>
      </p:sp>
      <p:sp>
        <p:nvSpPr>
          <p:cNvPr id="51" name="Freeform 2446"/>
          <p:cNvSpPr>
            <a:spLocks/>
          </p:cNvSpPr>
          <p:nvPr>
            <p:custDataLst>
              <p:tags r:id="rId42"/>
            </p:custDataLst>
          </p:nvPr>
        </p:nvSpPr>
        <p:spPr bwMode="auto">
          <a:xfrm>
            <a:off x="400988" y="2308232"/>
            <a:ext cx="8161157" cy="160783"/>
          </a:xfrm>
          <a:custGeom>
            <a:avLst/>
            <a:gdLst/>
            <a:ahLst/>
            <a:cxnLst>
              <a:cxn ang="0">
                <a:pos x="2518" y="154"/>
              </a:cxn>
              <a:cxn ang="0">
                <a:pos x="2964" y="144"/>
              </a:cxn>
              <a:cxn ang="0">
                <a:pos x="3114" y="136"/>
              </a:cxn>
              <a:cxn ang="0">
                <a:pos x="3245" y="133"/>
              </a:cxn>
              <a:cxn ang="0">
                <a:pos x="3385" y="129"/>
              </a:cxn>
              <a:cxn ang="0">
                <a:pos x="3514" y="136"/>
              </a:cxn>
              <a:cxn ang="0">
                <a:pos x="3634" y="135"/>
              </a:cxn>
              <a:cxn ang="0">
                <a:pos x="3761" y="135"/>
              </a:cxn>
              <a:cxn ang="0">
                <a:pos x="3900" y="128"/>
              </a:cxn>
              <a:cxn ang="0">
                <a:pos x="4074" y="132"/>
              </a:cxn>
              <a:cxn ang="0">
                <a:pos x="4307" y="139"/>
              </a:cxn>
              <a:cxn ang="0">
                <a:pos x="4582" y="148"/>
              </a:cxn>
              <a:cxn ang="0">
                <a:pos x="4802" y="131"/>
              </a:cxn>
              <a:cxn ang="0">
                <a:pos x="4939" y="132"/>
              </a:cxn>
              <a:cxn ang="0">
                <a:pos x="5111" y="120"/>
              </a:cxn>
              <a:cxn ang="0">
                <a:pos x="5280" y="111"/>
              </a:cxn>
              <a:cxn ang="0">
                <a:pos x="5445" y="121"/>
              </a:cxn>
              <a:cxn ang="0">
                <a:pos x="5576" y="123"/>
              </a:cxn>
              <a:cxn ang="0">
                <a:pos x="5706" y="125"/>
              </a:cxn>
              <a:cxn ang="0">
                <a:pos x="5897" y="125"/>
              </a:cxn>
              <a:cxn ang="0">
                <a:pos x="6218" y="116"/>
              </a:cxn>
              <a:cxn ang="0">
                <a:pos x="6455" y="106"/>
              </a:cxn>
              <a:cxn ang="0">
                <a:pos x="6721" y="95"/>
              </a:cxn>
              <a:cxn ang="0">
                <a:pos x="6975" y="85"/>
              </a:cxn>
              <a:cxn ang="0">
                <a:pos x="7190" y="73"/>
              </a:cxn>
              <a:cxn ang="0">
                <a:pos x="7378" y="67"/>
              </a:cxn>
              <a:cxn ang="0">
                <a:pos x="7559" y="57"/>
              </a:cxn>
              <a:cxn ang="0">
                <a:pos x="7793" y="52"/>
              </a:cxn>
              <a:cxn ang="0">
                <a:pos x="8121" y="32"/>
              </a:cxn>
              <a:cxn ang="0">
                <a:pos x="8335" y="8"/>
              </a:cxn>
              <a:cxn ang="0">
                <a:pos x="8229" y="21"/>
              </a:cxn>
              <a:cxn ang="0">
                <a:pos x="7973" y="45"/>
              </a:cxn>
              <a:cxn ang="0">
                <a:pos x="7660" y="57"/>
              </a:cxn>
              <a:cxn ang="0">
                <a:pos x="7470" y="58"/>
              </a:cxn>
              <a:cxn ang="0">
                <a:pos x="7275" y="76"/>
              </a:cxn>
              <a:cxn ang="0">
                <a:pos x="7098" y="84"/>
              </a:cxn>
              <a:cxn ang="0">
                <a:pos x="6834" y="93"/>
              </a:cxn>
              <a:cxn ang="0">
                <a:pos x="6585" y="103"/>
              </a:cxn>
              <a:cxn ang="0">
                <a:pos x="6335" y="110"/>
              </a:cxn>
              <a:cxn ang="0">
                <a:pos x="6062" y="128"/>
              </a:cxn>
              <a:cxn ang="0">
                <a:pos x="5765" y="125"/>
              </a:cxn>
              <a:cxn ang="0">
                <a:pos x="5636" y="126"/>
              </a:cxn>
              <a:cxn ang="0">
                <a:pos x="5525" y="131"/>
              </a:cxn>
              <a:cxn ang="0">
                <a:pos x="5385" y="116"/>
              </a:cxn>
              <a:cxn ang="0">
                <a:pos x="5236" y="113"/>
              </a:cxn>
              <a:cxn ang="0">
                <a:pos x="5005" y="131"/>
              </a:cxn>
              <a:cxn ang="0">
                <a:pos x="4867" y="134"/>
              </a:cxn>
              <a:cxn ang="0">
                <a:pos x="4711" y="142"/>
              </a:cxn>
              <a:cxn ang="0">
                <a:pos x="4470" y="152"/>
              </a:cxn>
              <a:cxn ang="0">
                <a:pos x="4204" y="138"/>
              </a:cxn>
              <a:cxn ang="0">
                <a:pos x="3983" y="135"/>
              </a:cxn>
              <a:cxn ang="0">
                <a:pos x="3833" y="134"/>
              </a:cxn>
              <a:cxn ang="0">
                <a:pos x="3697" y="139"/>
              </a:cxn>
              <a:cxn ang="0">
                <a:pos x="3590" y="137"/>
              </a:cxn>
              <a:cxn ang="0">
                <a:pos x="3445" y="136"/>
              </a:cxn>
              <a:cxn ang="0">
                <a:pos x="3307" y="132"/>
              </a:cxn>
              <a:cxn ang="0">
                <a:pos x="3176" y="138"/>
              </a:cxn>
              <a:cxn ang="0">
                <a:pos x="3019" y="146"/>
              </a:cxn>
              <a:cxn ang="0">
                <a:pos x="2863" y="139"/>
              </a:cxn>
              <a:cxn ang="0">
                <a:pos x="2001" y="164"/>
              </a:cxn>
            </a:cxnLst>
            <a:rect l="0" t="0" r="r" b="b"/>
            <a:pathLst>
              <a:path w="8426" h="166">
                <a:moveTo>
                  <a:pt x="0" y="157"/>
                </a:moveTo>
                <a:lnTo>
                  <a:pt x="258" y="155"/>
                </a:lnTo>
                <a:lnTo>
                  <a:pt x="1050" y="149"/>
                </a:lnTo>
                <a:lnTo>
                  <a:pt x="1562" y="149"/>
                </a:lnTo>
                <a:lnTo>
                  <a:pt x="1667" y="151"/>
                </a:lnTo>
                <a:lnTo>
                  <a:pt x="1750" y="160"/>
                </a:lnTo>
                <a:lnTo>
                  <a:pt x="1886" y="160"/>
                </a:lnTo>
                <a:lnTo>
                  <a:pt x="1954" y="160"/>
                </a:lnTo>
                <a:lnTo>
                  <a:pt x="2001" y="161"/>
                </a:lnTo>
                <a:lnTo>
                  <a:pt x="2064" y="163"/>
                </a:lnTo>
                <a:lnTo>
                  <a:pt x="2145" y="163"/>
                </a:lnTo>
                <a:lnTo>
                  <a:pt x="2199" y="161"/>
                </a:lnTo>
                <a:lnTo>
                  <a:pt x="2213" y="161"/>
                </a:lnTo>
                <a:lnTo>
                  <a:pt x="2343" y="157"/>
                </a:lnTo>
                <a:lnTo>
                  <a:pt x="2438" y="154"/>
                </a:lnTo>
                <a:lnTo>
                  <a:pt x="2488" y="154"/>
                </a:lnTo>
                <a:lnTo>
                  <a:pt x="2518" y="154"/>
                </a:lnTo>
                <a:lnTo>
                  <a:pt x="2549" y="153"/>
                </a:lnTo>
                <a:lnTo>
                  <a:pt x="2663" y="147"/>
                </a:lnTo>
                <a:lnTo>
                  <a:pt x="2780" y="136"/>
                </a:lnTo>
                <a:lnTo>
                  <a:pt x="2781" y="136"/>
                </a:lnTo>
                <a:lnTo>
                  <a:pt x="2797" y="136"/>
                </a:lnTo>
                <a:lnTo>
                  <a:pt x="2818" y="136"/>
                </a:lnTo>
                <a:lnTo>
                  <a:pt x="2833" y="136"/>
                </a:lnTo>
                <a:lnTo>
                  <a:pt x="2846" y="136"/>
                </a:lnTo>
                <a:lnTo>
                  <a:pt x="2863" y="136"/>
                </a:lnTo>
                <a:lnTo>
                  <a:pt x="2886" y="136"/>
                </a:lnTo>
                <a:lnTo>
                  <a:pt x="2907" y="137"/>
                </a:lnTo>
                <a:lnTo>
                  <a:pt x="2918" y="136"/>
                </a:lnTo>
                <a:lnTo>
                  <a:pt x="2928" y="138"/>
                </a:lnTo>
                <a:lnTo>
                  <a:pt x="2941" y="141"/>
                </a:lnTo>
                <a:lnTo>
                  <a:pt x="2945" y="141"/>
                </a:lnTo>
                <a:lnTo>
                  <a:pt x="2955" y="142"/>
                </a:lnTo>
                <a:lnTo>
                  <a:pt x="2964" y="144"/>
                </a:lnTo>
                <a:lnTo>
                  <a:pt x="2974" y="144"/>
                </a:lnTo>
                <a:lnTo>
                  <a:pt x="2984" y="145"/>
                </a:lnTo>
                <a:lnTo>
                  <a:pt x="2991" y="144"/>
                </a:lnTo>
                <a:lnTo>
                  <a:pt x="2992" y="144"/>
                </a:lnTo>
                <a:lnTo>
                  <a:pt x="2992" y="144"/>
                </a:lnTo>
                <a:lnTo>
                  <a:pt x="3001" y="144"/>
                </a:lnTo>
                <a:lnTo>
                  <a:pt x="3007" y="142"/>
                </a:lnTo>
                <a:lnTo>
                  <a:pt x="3016" y="142"/>
                </a:lnTo>
                <a:lnTo>
                  <a:pt x="3019" y="142"/>
                </a:lnTo>
                <a:lnTo>
                  <a:pt x="3036" y="141"/>
                </a:lnTo>
                <a:lnTo>
                  <a:pt x="3038" y="141"/>
                </a:lnTo>
                <a:lnTo>
                  <a:pt x="3056" y="140"/>
                </a:lnTo>
                <a:lnTo>
                  <a:pt x="3071" y="139"/>
                </a:lnTo>
                <a:lnTo>
                  <a:pt x="3076" y="139"/>
                </a:lnTo>
                <a:lnTo>
                  <a:pt x="3086" y="138"/>
                </a:lnTo>
                <a:lnTo>
                  <a:pt x="3100" y="137"/>
                </a:lnTo>
                <a:lnTo>
                  <a:pt x="3114" y="136"/>
                </a:lnTo>
                <a:lnTo>
                  <a:pt x="3116" y="136"/>
                </a:lnTo>
                <a:lnTo>
                  <a:pt x="3130" y="136"/>
                </a:lnTo>
                <a:lnTo>
                  <a:pt x="3141" y="135"/>
                </a:lnTo>
                <a:lnTo>
                  <a:pt x="3146" y="135"/>
                </a:lnTo>
                <a:lnTo>
                  <a:pt x="3157" y="135"/>
                </a:lnTo>
                <a:lnTo>
                  <a:pt x="3162" y="135"/>
                </a:lnTo>
                <a:lnTo>
                  <a:pt x="3162" y="135"/>
                </a:lnTo>
                <a:lnTo>
                  <a:pt x="3168" y="135"/>
                </a:lnTo>
                <a:lnTo>
                  <a:pt x="3176" y="135"/>
                </a:lnTo>
                <a:lnTo>
                  <a:pt x="3183" y="135"/>
                </a:lnTo>
                <a:lnTo>
                  <a:pt x="3196" y="134"/>
                </a:lnTo>
                <a:lnTo>
                  <a:pt x="3202" y="134"/>
                </a:lnTo>
                <a:lnTo>
                  <a:pt x="3211" y="134"/>
                </a:lnTo>
                <a:lnTo>
                  <a:pt x="3218" y="134"/>
                </a:lnTo>
                <a:lnTo>
                  <a:pt x="3228" y="134"/>
                </a:lnTo>
                <a:lnTo>
                  <a:pt x="3236" y="134"/>
                </a:lnTo>
                <a:lnTo>
                  <a:pt x="3245" y="133"/>
                </a:lnTo>
                <a:lnTo>
                  <a:pt x="3256" y="132"/>
                </a:lnTo>
                <a:lnTo>
                  <a:pt x="3259" y="132"/>
                </a:lnTo>
                <a:lnTo>
                  <a:pt x="3269" y="131"/>
                </a:lnTo>
                <a:lnTo>
                  <a:pt x="3274" y="128"/>
                </a:lnTo>
                <a:lnTo>
                  <a:pt x="3281" y="128"/>
                </a:lnTo>
                <a:lnTo>
                  <a:pt x="3286" y="128"/>
                </a:lnTo>
                <a:lnTo>
                  <a:pt x="3294" y="128"/>
                </a:lnTo>
                <a:lnTo>
                  <a:pt x="3300" y="128"/>
                </a:lnTo>
                <a:lnTo>
                  <a:pt x="3307" y="128"/>
                </a:lnTo>
                <a:lnTo>
                  <a:pt x="3314" y="128"/>
                </a:lnTo>
                <a:lnTo>
                  <a:pt x="3324" y="128"/>
                </a:lnTo>
                <a:lnTo>
                  <a:pt x="3330" y="128"/>
                </a:lnTo>
                <a:lnTo>
                  <a:pt x="3346" y="128"/>
                </a:lnTo>
                <a:lnTo>
                  <a:pt x="3352" y="128"/>
                </a:lnTo>
                <a:lnTo>
                  <a:pt x="3364" y="129"/>
                </a:lnTo>
                <a:lnTo>
                  <a:pt x="3377" y="129"/>
                </a:lnTo>
                <a:lnTo>
                  <a:pt x="3385" y="129"/>
                </a:lnTo>
                <a:lnTo>
                  <a:pt x="3393" y="131"/>
                </a:lnTo>
                <a:lnTo>
                  <a:pt x="3399" y="131"/>
                </a:lnTo>
                <a:lnTo>
                  <a:pt x="3410" y="131"/>
                </a:lnTo>
                <a:lnTo>
                  <a:pt x="3413" y="132"/>
                </a:lnTo>
                <a:lnTo>
                  <a:pt x="3419" y="132"/>
                </a:lnTo>
                <a:lnTo>
                  <a:pt x="3425" y="132"/>
                </a:lnTo>
                <a:lnTo>
                  <a:pt x="3433" y="132"/>
                </a:lnTo>
                <a:lnTo>
                  <a:pt x="3441" y="133"/>
                </a:lnTo>
                <a:lnTo>
                  <a:pt x="3445" y="133"/>
                </a:lnTo>
                <a:lnTo>
                  <a:pt x="3455" y="133"/>
                </a:lnTo>
                <a:lnTo>
                  <a:pt x="3467" y="134"/>
                </a:lnTo>
                <a:lnTo>
                  <a:pt x="3476" y="134"/>
                </a:lnTo>
                <a:lnTo>
                  <a:pt x="3482" y="134"/>
                </a:lnTo>
                <a:lnTo>
                  <a:pt x="3492" y="135"/>
                </a:lnTo>
                <a:lnTo>
                  <a:pt x="3499" y="136"/>
                </a:lnTo>
                <a:lnTo>
                  <a:pt x="3506" y="136"/>
                </a:lnTo>
                <a:lnTo>
                  <a:pt x="3514" y="136"/>
                </a:lnTo>
                <a:lnTo>
                  <a:pt x="3522" y="135"/>
                </a:lnTo>
                <a:lnTo>
                  <a:pt x="3529" y="135"/>
                </a:lnTo>
                <a:lnTo>
                  <a:pt x="3536" y="134"/>
                </a:lnTo>
                <a:lnTo>
                  <a:pt x="3543" y="134"/>
                </a:lnTo>
                <a:lnTo>
                  <a:pt x="3554" y="134"/>
                </a:lnTo>
                <a:lnTo>
                  <a:pt x="3561" y="135"/>
                </a:lnTo>
                <a:lnTo>
                  <a:pt x="3572" y="135"/>
                </a:lnTo>
                <a:lnTo>
                  <a:pt x="3581" y="134"/>
                </a:lnTo>
                <a:lnTo>
                  <a:pt x="3590" y="135"/>
                </a:lnTo>
                <a:lnTo>
                  <a:pt x="3598" y="135"/>
                </a:lnTo>
                <a:lnTo>
                  <a:pt x="3603" y="135"/>
                </a:lnTo>
                <a:lnTo>
                  <a:pt x="3611" y="135"/>
                </a:lnTo>
                <a:lnTo>
                  <a:pt x="3614" y="135"/>
                </a:lnTo>
                <a:lnTo>
                  <a:pt x="3620" y="135"/>
                </a:lnTo>
                <a:lnTo>
                  <a:pt x="3625" y="135"/>
                </a:lnTo>
                <a:lnTo>
                  <a:pt x="3631" y="135"/>
                </a:lnTo>
                <a:lnTo>
                  <a:pt x="3634" y="135"/>
                </a:lnTo>
                <a:lnTo>
                  <a:pt x="3643" y="134"/>
                </a:lnTo>
                <a:lnTo>
                  <a:pt x="3650" y="134"/>
                </a:lnTo>
                <a:lnTo>
                  <a:pt x="3657" y="134"/>
                </a:lnTo>
                <a:lnTo>
                  <a:pt x="3660" y="134"/>
                </a:lnTo>
                <a:lnTo>
                  <a:pt x="3669" y="135"/>
                </a:lnTo>
                <a:lnTo>
                  <a:pt x="3674" y="135"/>
                </a:lnTo>
                <a:lnTo>
                  <a:pt x="3683" y="135"/>
                </a:lnTo>
                <a:lnTo>
                  <a:pt x="3687" y="136"/>
                </a:lnTo>
                <a:lnTo>
                  <a:pt x="3697" y="136"/>
                </a:lnTo>
                <a:lnTo>
                  <a:pt x="3703" y="136"/>
                </a:lnTo>
                <a:lnTo>
                  <a:pt x="3713" y="136"/>
                </a:lnTo>
                <a:lnTo>
                  <a:pt x="3723" y="136"/>
                </a:lnTo>
                <a:lnTo>
                  <a:pt x="3725" y="136"/>
                </a:lnTo>
                <a:lnTo>
                  <a:pt x="3740" y="136"/>
                </a:lnTo>
                <a:lnTo>
                  <a:pt x="3747" y="136"/>
                </a:lnTo>
                <a:lnTo>
                  <a:pt x="3755" y="135"/>
                </a:lnTo>
                <a:lnTo>
                  <a:pt x="3761" y="135"/>
                </a:lnTo>
                <a:lnTo>
                  <a:pt x="3768" y="135"/>
                </a:lnTo>
                <a:lnTo>
                  <a:pt x="3777" y="134"/>
                </a:lnTo>
                <a:lnTo>
                  <a:pt x="3786" y="134"/>
                </a:lnTo>
                <a:lnTo>
                  <a:pt x="3793" y="134"/>
                </a:lnTo>
                <a:lnTo>
                  <a:pt x="3801" y="134"/>
                </a:lnTo>
                <a:lnTo>
                  <a:pt x="3811" y="132"/>
                </a:lnTo>
                <a:lnTo>
                  <a:pt x="3818" y="132"/>
                </a:lnTo>
                <a:lnTo>
                  <a:pt x="3829" y="131"/>
                </a:lnTo>
                <a:lnTo>
                  <a:pt x="3833" y="131"/>
                </a:lnTo>
                <a:lnTo>
                  <a:pt x="3840" y="131"/>
                </a:lnTo>
                <a:lnTo>
                  <a:pt x="3850" y="131"/>
                </a:lnTo>
                <a:lnTo>
                  <a:pt x="3858" y="129"/>
                </a:lnTo>
                <a:lnTo>
                  <a:pt x="3869" y="129"/>
                </a:lnTo>
                <a:lnTo>
                  <a:pt x="3875" y="129"/>
                </a:lnTo>
                <a:lnTo>
                  <a:pt x="3887" y="128"/>
                </a:lnTo>
                <a:lnTo>
                  <a:pt x="3893" y="128"/>
                </a:lnTo>
                <a:lnTo>
                  <a:pt x="3900" y="128"/>
                </a:lnTo>
                <a:lnTo>
                  <a:pt x="3907" y="128"/>
                </a:lnTo>
                <a:lnTo>
                  <a:pt x="3917" y="129"/>
                </a:lnTo>
                <a:lnTo>
                  <a:pt x="3923" y="129"/>
                </a:lnTo>
                <a:lnTo>
                  <a:pt x="3931" y="131"/>
                </a:lnTo>
                <a:lnTo>
                  <a:pt x="3945" y="131"/>
                </a:lnTo>
                <a:lnTo>
                  <a:pt x="3957" y="132"/>
                </a:lnTo>
                <a:lnTo>
                  <a:pt x="3966" y="132"/>
                </a:lnTo>
                <a:lnTo>
                  <a:pt x="3978" y="132"/>
                </a:lnTo>
                <a:lnTo>
                  <a:pt x="3983" y="132"/>
                </a:lnTo>
                <a:lnTo>
                  <a:pt x="3994" y="132"/>
                </a:lnTo>
                <a:lnTo>
                  <a:pt x="4009" y="132"/>
                </a:lnTo>
                <a:lnTo>
                  <a:pt x="4018" y="132"/>
                </a:lnTo>
                <a:lnTo>
                  <a:pt x="4033" y="132"/>
                </a:lnTo>
                <a:lnTo>
                  <a:pt x="4044" y="132"/>
                </a:lnTo>
                <a:lnTo>
                  <a:pt x="4053" y="132"/>
                </a:lnTo>
                <a:lnTo>
                  <a:pt x="4061" y="132"/>
                </a:lnTo>
                <a:lnTo>
                  <a:pt x="4074" y="132"/>
                </a:lnTo>
                <a:lnTo>
                  <a:pt x="4088" y="132"/>
                </a:lnTo>
                <a:lnTo>
                  <a:pt x="4098" y="132"/>
                </a:lnTo>
                <a:lnTo>
                  <a:pt x="4107" y="133"/>
                </a:lnTo>
                <a:lnTo>
                  <a:pt x="4119" y="133"/>
                </a:lnTo>
                <a:lnTo>
                  <a:pt x="4145" y="134"/>
                </a:lnTo>
                <a:lnTo>
                  <a:pt x="4151" y="134"/>
                </a:lnTo>
                <a:lnTo>
                  <a:pt x="4158" y="134"/>
                </a:lnTo>
                <a:lnTo>
                  <a:pt x="4193" y="135"/>
                </a:lnTo>
                <a:lnTo>
                  <a:pt x="4204" y="135"/>
                </a:lnTo>
                <a:lnTo>
                  <a:pt x="4223" y="136"/>
                </a:lnTo>
                <a:lnTo>
                  <a:pt x="4230" y="136"/>
                </a:lnTo>
                <a:lnTo>
                  <a:pt x="4244" y="137"/>
                </a:lnTo>
                <a:lnTo>
                  <a:pt x="4265" y="139"/>
                </a:lnTo>
                <a:lnTo>
                  <a:pt x="4279" y="139"/>
                </a:lnTo>
                <a:lnTo>
                  <a:pt x="4285" y="139"/>
                </a:lnTo>
                <a:lnTo>
                  <a:pt x="4298" y="139"/>
                </a:lnTo>
                <a:lnTo>
                  <a:pt x="4307" y="139"/>
                </a:lnTo>
                <a:lnTo>
                  <a:pt x="4309" y="139"/>
                </a:lnTo>
                <a:lnTo>
                  <a:pt x="4343" y="141"/>
                </a:lnTo>
                <a:lnTo>
                  <a:pt x="4347" y="141"/>
                </a:lnTo>
                <a:lnTo>
                  <a:pt x="4393" y="146"/>
                </a:lnTo>
                <a:lnTo>
                  <a:pt x="4411" y="147"/>
                </a:lnTo>
                <a:lnTo>
                  <a:pt x="4432" y="148"/>
                </a:lnTo>
                <a:lnTo>
                  <a:pt x="4437" y="148"/>
                </a:lnTo>
                <a:lnTo>
                  <a:pt x="4461" y="149"/>
                </a:lnTo>
                <a:lnTo>
                  <a:pt x="4470" y="149"/>
                </a:lnTo>
                <a:lnTo>
                  <a:pt x="4485" y="150"/>
                </a:lnTo>
                <a:lnTo>
                  <a:pt x="4500" y="148"/>
                </a:lnTo>
                <a:lnTo>
                  <a:pt x="4512" y="148"/>
                </a:lnTo>
                <a:lnTo>
                  <a:pt x="4527" y="146"/>
                </a:lnTo>
                <a:lnTo>
                  <a:pt x="4541" y="146"/>
                </a:lnTo>
                <a:lnTo>
                  <a:pt x="4561" y="147"/>
                </a:lnTo>
                <a:lnTo>
                  <a:pt x="4572" y="148"/>
                </a:lnTo>
                <a:lnTo>
                  <a:pt x="4582" y="148"/>
                </a:lnTo>
                <a:lnTo>
                  <a:pt x="4604" y="148"/>
                </a:lnTo>
                <a:lnTo>
                  <a:pt x="4612" y="148"/>
                </a:lnTo>
                <a:lnTo>
                  <a:pt x="4626" y="148"/>
                </a:lnTo>
                <a:lnTo>
                  <a:pt x="4641" y="148"/>
                </a:lnTo>
                <a:lnTo>
                  <a:pt x="4658" y="147"/>
                </a:lnTo>
                <a:lnTo>
                  <a:pt x="4666" y="147"/>
                </a:lnTo>
                <a:lnTo>
                  <a:pt x="4681" y="145"/>
                </a:lnTo>
                <a:lnTo>
                  <a:pt x="4693" y="142"/>
                </a:lnTo>
                <a:lnTo>
                  <a:pt x="4711" y="140"/>
                </a:lnTo>
                <a:lnTo>
                  <a:pt x="4721" y="140"/>
                </a:lnTo>
                <a:lnTo>
                  <a:pt x="4742" y="136"/>
                </a:lnTo>
                <a:lnTo>
                  <a:pt x="4760" y="134"/>
                </a:lnTo>
                <a:lnTo>
                  <a:pt x="4772" y="132"/>
                </a:lnTo>
                <a:lnTo>
                  <a:pt x="4783" y="132"/>
                </a:lnTo>
                <a:lnTo>
                  <a:pt x="4791" y="131"/>
                </a:lnTo>
                <a:lnTo>
                  <a:pt x="4797" y="131"/>
                </a:lnTo>
                <a:lnTo>
                  <a:pt x="4802" y="131"/>
                </a:lnTo>
                <a:lnTo>
                  <a:pt x="4808" y="129"/>
                </a:lnTo>
                <a:lnTo>
                  <a:pt x="4818" y="131"/>
                </a:lnTo>
                <a:lnTo>
                  <a:pt x="4824" y="131"/>
                </a:lnTo>
                <a:lnTo>
                  <a:pt x="4834" y="131"/>
                </a:lnTo>
                <a:lnTo>
                  <a:pt x="4841" y="131"/>
                </a:lnTo>
                <a:lnTo>
                  <a:pt x="4848" y="131"/>
                </a:lnTo>
                <a:lnTo>
                  <a:pt x="4852" y="131"/>
                </a:lnTo>
                <a:lnTo>
                  <a:pt x="4861" y="131"/>
                </a:lnTo>
                <a:lnTo>
                  <a:pt x="4867" y="132"/>
                </a:lnTo>
                <a:lnTo>
                  <a:pt x="4875" y="132"/>
                </a:lnTo>
                <a:lnTo>
                  <a:pt x="4883" y="132"/>
                </a:lnTo>
                <a:lnTo>
                  <a:pt x="4890" y="132"/>
                </a:lnTo>
                <a:lnTo>
                  <a:pt x="4900" y="132"/>
                </a:lnTo>
                <a:lnTo>
                  <a:pt x="4907" y="132"/>
                </a:lnTo>
                <a:lnTo>
                  <a:pt x="4920" y="132"/>
                </a:lnTo>
                <a:lnTo>
                  <a:pt x="4930" y="132"/>
                </a:lnTo>
                <a:lnTo>
                  <a:pt x="4939" y="132"/>
                </a:lnTo>
                <a:lnTo>
                  <a:pt x="4948" y="132"/>
                </a:lnTo>
                <a:lnTo>
                  <a:pt x="4954" y="132"/>
                </a:lnTo>
                <a:lnTo>
                  <a:pt x="4960" y="132"/>
                </a:lnTo>
                <a:lnTo>
                  <a:pt x="4964" y="132"/>
                </a:lnTo>
                <a:lnTo>
                  <a:pt x="4968" y="132"/>
                </a:lnTo>
                <a:lnTo>
                  <a:pt x="4978" y="131"/>
                </a:lnTo>
                <a:lnTo>
                  <a:pt x="4982" y="129"/>
                </a:lnTo>
                <a:lnTo>
                  <a:pt x="4994" y="128"/>
                </a:lnTo>
                <a:lnTo>
                  <a:pt x="5005" y="127"/>
                </a:lnTo>
                <a:lnTo>
                  <a:pt x="5014" y="126"/>
                </a:lnTo>
                <a:lnTo>
                  <a:pt x="5027" y="125"/>
                </a:lnTo>
                <a:lnTo>
                  <a:pt x="5038" y="125"/>
                </a:lnTo>
                <a:lnTo>
                  <a:pt x="5047" y="125"/>
                </a:lnTo>
                <a:lnTo>
                  <a:pt x="5059" y="125"/>
                </a:lnTo>
                <a:lnTo>
                  <a:pt x="5076" y="122"/>
                </a:lnTo>
                <a:lnTo>
                  <a:pt x="5095" y="121"/>
                </a:lnTo>
                <a:lnTo>
                  <a:pt x="5111" y="120"/>
                </a:lnTo>
                <a:lnTo>
                  <a:pt x="5129" y="116"/>
                </a:lnTo>
                <a:lnTo>
                  <a:pt x="5151" y="114"/>
                </a:lnTo>
                <a:lnTo>
                  <a:pt x="5170" y="112"/>
                </a:lnTo>
                <a:lnTo>
                  <a:pt x="5195" y="111"/>
                </a:lnTo>
                <a:lnTo>
                  <a:pt x="5204" y="111"/>
                </a:lnTo>
                <a:lnTo>
                  <a:pt x="5214" y="111"/>
                </a:lnTo>
                <a:lnTo>
                  <a:pt x="5222" y="111"/>
                </a:lnTo>
                <a:lnTo>
                  <a:pt x="5231" y="111"/>
                </a:lnTo>
                <a:lnTo>
                  <a:pt x="5236" y="111"/>
                </a:lnTo>
                <a:lnTo>
                  <a:pt x="5240" y="111"/>
                </a:lnTo>
                <a:lnTo>
                  <a:pt x="5249" y="111"/>
                </a:lnTo>
                <a:lnTo>
                  <a:pt x="5253" y="111"/>
                </a:lnTo>
                <a:lnTo>
                  <a:pt x="5259" y="111"/>
                </a:lnTo>
                <a:lnTo>
                  <a:pt x="5262" y="111"/>
                </a:lnTo>
                <a:lnTo>
                  <a:pt x="5269" y="111"/>
                </a:lnTo>
                <a:lnTo>
                  <a:pt x="5273" y="111"/>
                </a:lnTo>
                <a:lnTo>
                  <a:pt x="5280" y="111"/>
                </a:lnTo>
                <a:lnTo>
                  <a:pt x="5288" y="111"/>
                </a:lnTo>
                <a:lnTo>
                  <a:pt x="5300" y="111"/>
                </a:lnTo>
                <a:lnTo>
                  <a:pt x="5313" y="111"/>
                </a:lnTo>
                <a:lnTo>
                  <a:pt x="5319" y="111"/>
                </a:lnTo>
                <a:lnTo>
                  <a:pt x="5332" y="112"/>
                </a:lnTo>
                <a:lnTo>
                  <a:pt x="5342" y="113"/>
                </a:lnTo>
                <a:lnTo>
                  <a:pt x="5353" y="113"/>
                </a:lnTo>
                <a:lnTo>
                  <a:pt x="5372" y="112"/>
                </a:lnTo>
                <a:lnTo>
                  <a:pt x="5385" y="114"/>
                </a:lnTo>
                <a:lnTo>
                  <a:pt x="5390" y="114"/>
                </a:lnTo>
                <a:lnTo>
                  <a:pt x="5394" y="115"/>
                </a:lnTo>
                <a:lnTo>
                  <a:pt x="5403" y="116"/>
                </a:lnTo>
                <a:lnTo>
                  <a:pt x="5407" y="116"/>
                </a:lnTo>
                <a:lnTo>
                  <a:pt x="5413" y="118"/>
                </a:lnTo>
                <a:lnTo>
                  <a:pt x="5421" y="118"/>
                </a:lnTo>
                <a:lnTo>
                  <a:pt x="5433" y="120"/>
                </a:lnTo>
                <a:lnTo>
                  <a:pt x="5445" y="121"/>
                </a:lnTo>
                <a:lnTo>
                  <a:pt x="5456" y="122"/>
                </a:lnTo>
                <a:lnTo>
                  <a:pt x="5469" y="123"/>
                </a:lnTo>
                <a:lnTo>
                  <a:pt x="5480" y="124"/>
                </a:lnTo>
                <a:lnTo>
                  <a:pt x="5489" y="125"/>
                </a:lnTo>
                <a:lnTo>
                  <a:pt x="5500" y="126"/>
                </a:lnTo>
                <a:lnTo>
                  <a:pt x="5504" y="127"/>
                </a:lnTo>
                <a:lnTo>
                  <a:pt x="5510" y="128"/>
                </a:lnTo>
                <a:lnTo>
                  <a:pt x="5517" y="128"/>
                </a:lnTo>
                <a:lnTo>
                  <a:pt x="5525" y="128"/>
                </a:lnTo>
                <a:lnTo>
                  <a:pt x="5532" y="127"/>
                </a:lnTo>
                <a:lnTo>
                  <a:pt x="5535" y="127"/>
                </a:lnTo>
                <a:lnTo>
                  <a:pt x="5541" y="127"/>
                </a:lnTo>
                <a:lnTo>
                  <a:pt x="5549" y="126"/>
                </a:lnTo>
                <a:lnTo>
                  <a:pt x="5560" y="125"/>
                </a:lnTo>
                <a:lnTo>
                  <a:pt x="5563" y="125"/>
                </a:lnTo>
                <a:lnTo>
                  <a:pt x="5572" y="124"/>
                </a:lnTo>
                <a:lnTo>
                  <a:pt x="5576" y="123"/>
                </a:lnTo>
                <a:lnTo>
                  <a:pt x="5581" y="122"/>
                </a:lnTo>
                <a:lnTo>
                  <a:pt x="5586" y="121"/>
                </a:lnTo>
                <a:lnTo>
                  <a:pt x="5595" y="121"/>
                </a:lnTo>
                <a:lnTo>
                  <a:pt x="5603" y="121"/>
                </a:lnTo>
                <a:lnTo>
                  <a:pt x="5610" y="122"/>
                </a:lnTo>
                <a:lnTo>
                  <a:pt x="5614" y="122"/>
                </a:lnTo>
                <a:lnTo>
                  <a:pt x="5621" y="123"/>
                </a:lnTo>
                <a:lnTo>
                  <a:pt x="5626" y="123"/>
                </a:lnTo>
                <a:lnTo>
                  <a:pt x="5636" y="123"/>
                </a:lnTo>
                <a:lnTo>
                  <a:pt x="5648" y="125"/>
                </a:lnTo>
                <a:lnTo>
                  <a:pt x="5655" y="125"/>
                </a:lnTo>
                <a:lnTo>
                  <a:pt x="5662" y="125"/>
                </a:lnTo>
                <a:lnTo>
                  <a:pt x="5666" y="125"/>
                </a:lnTo>
                <a:lnTo>
                  <a:pt x="5677" y="125"/>
                </a:lnTo>
                <a:lnTo>
                  <a:pt x="5689" y="125"/>
                </a:lnTo>
                <a:lnTo>
                  <a:pt x="5696" y="125"/>
                </a:lnTo>
                <a:lnTo>
                  <a:pt x="5706" y="125"/>
                </a:lnTo>
                <a:lnTo>
                  <a:pt x="5722" y="125"/>
                </a:lnTo>
                <a:lnTo>
                  <a:pt x="5726" y="124"/>
                </a:lnTo>
                <a:lnTo>
                  <a:pt x="5730" y="124"/>
                </a:lnTo>
                <a:lnTo>
                  <a:pt x="5737" y="123"/>
                </a:lnTo>
                <a:lnTo>
                  <a:pt x="5741" y="123"/>
                </a:lnTo>
                <a:lnTo>
                  <a:pt x="5748" y="123"/>
                </a:lnTo>
                <a:lnTo>
                  <a:pt x="5754" y="123"/>
                </a:lnTo>
                <a:lnTo>
                  <a:pt x="5760" y="123"/>
                </a:lnTo>
                <a:lnTo>
                  <a:pt x="5765" y="122"/>
                </a:lnTo>
                <a:lnTo>
                  <a:pt x="5776" y="122"/>
                </a:lnTo>
                <a:lnTo>
                  <a:pt x="5786" y="122"/>
                </a:lnTo>
                <a:lnTo>
                  <a:pt x="5802" y="123"/>
                </a:lnTo>
                <a:lnTo>
                  <a:pt x="5820" y="123"/>
                </a:lnTo>
                <a:lnTo>
                  <a:pt x="5833" y="124"/>
                </a:lnTo>
                <a:lnTo>
                  <a:pt x="5864" y="125"/>
                </a:lnTo>
                <a:lnTo>
                  <a:pt x="5877" y="125"/>
                </a:lnTo>
                <a:lnTo>
                  <a:pt x="5897" y="125"/>
                </a:lnTo>
                <a:lnTo>
                  <a:pt x="5916" y="125"/>
                </a:lnTo>
                <a:lnTo>
                  <a:pt x="5935" y="126"/>
                </a:lnTo>
                <a:lnTo>
                  <a:pt x="5958" y="126"/>
                </a:lnTo>
                <a:lnTo>
                  <a:pt x="5969" y="126"/>
                </a:lnTo>
                <a:lnTo>
                  <a:pt x="5980" y="126"/>
                </a:lnTo>
                <a:lnTo>
                  <a:pt x="6007" y="126"/>
                </a:lnTo>
                <a:lnTo>
                  <a:pt x="6022" y="126"/>
                </a:lnTo>
                <a:lnTo>
                  <a:pt x="6050" y="125"/>
                </a:lnTo>
                <a:lnTo>
                  <a:pt x="6062" y="125"/>
                </a:lnTo>
                <a:lnTo>
                  <a:pt x="6079" y="124"/>
                </a:lnTo>
                <a:lnTo>
                  <a:pt x="6107" y="123"/>
                </a:lnTo>
                <a:lnTo>
                  <a:pt x="6126" y="123"/>
                </a:lnTo>
                <a:lnTo>
                  <a:pt x="6140" y="122"/>
                </a:lnTo>
                <a:lnTo>
                  <a:pt x="6164" y="121"/>
                </a:lnTo>
                <a:lnTo>
                  <a:pt x="6179" y="120"/>
                </a:lnTo>
                <a:lnTo>
                  <a:pt x="6197" y="118"/>
                </a:lnTo>
                <a:lnTo>
                  <a:pt x="6218" y="116"/>
                </a:lnTo>
                <a:lnTo>
                  <a:pt x="6228" y="115"/>
                </a:lnTo>
                <a:lnTo>
                  <a:pt x="6242" y="114"/>
                </a:lnTo>
                <a:lnTo>
                  <a:pt x="6260" y="113"/>
                </a:lnTo>
                <a:lnTo>
                  <a:pt x="6274" y="112"/>
                </a:lnTo>
                <a:lnTo>
                  <a:pt x="6282" y="111"/>
                </a:lnTo>
                <a:lnTo>
                  <a:pt x="6297" y="110"/>
                </a:lnTo>
                <a:lnTo>
                  <a:pt x="6306" y="109"/>
                </a:lnTo>
                <a:lnTo>
                  <a:pt x="6324" y="107"/>
                </a:lnTo>
                <a:lnTo>
                  <a:pt x="6335" y="107"/>
                </a:lnTo>
                <a:lnTo>
                  <a:pt x="6351" y="107"/>
                </a:lnTo>
                <a:lnTo>
                  <a:pt x="6367" y="107"/>
                </a:lnTo>
                <a:lnTo>
                  <a:pt x="6383" y="107"/>
                </a:lnTo>
                <a:lnTo>
                  <a:pt x="6399" y="107"/>
                </a:lnTo>
                <a:lnTo>
                  <a:pt x="6421" y="107"/>
                </a:lnTo>
                <a:lnTo>
                  <a:pt x="6425" y="107"/>
                </a:lnTo>
                <a:lnTo>
                  <a:pt x="6437" y="107"/>
                </a:lnTo>
                <a:lnTo>
                  <a:pt x="6455" y="106"/>
                </a:lnTo>
                <a:lnTo>
                  <a:pt x="6472" y="106"/>
                </a:lnTo>
                <a:lnTo>
                  <a:pt x="6485" y="105"/>
                </a:lnTo>
                <a:lnTo>
                  <a:pt x="6499" y="103"/>
                </a:lnTo>
                <a:lnTo>
                  <a:pt x="6514" y="103"/>
                </a:lnTo>
                <a:lnTo>
                  <a:pt x="6531" y="102"/>
                </a:lnTo>
                <a:lnTo>
                  <a:pt x="6539" y="102"/>
                </a:lnTo>
                <a:lnTo>
                  <a:pt x="6552" y="101"/>
                </a:lnTo>
                <a:lnTo>
                  <a:pt x="6567" y="101"/>
                </a:lnTo>
                <a:lnTo>
                  <a:pt x="6585" y="100"/>
                </a:lnTo>
                <a:lnTo>
                  <a:pt x="6597" y="99"/>
                </a:lnTo>
                <a:lnTo>
                  <a:pt x="6617" y="98"/>
                </a:lnTo>
                <a:lnTo>
                  <a:pt x="6639" y="97"/>
                </a:lnTo>
                <a:lnTo>
                  <a:pt x="6653" y="97"/>
                </a:lnTo>
                <a:lnTo>
                  <a:pt x="6670" y="97"/>
                </a:lnTo>
                <a:lnTo>
                  <a:pt x="6687" y="96"/>
                </a:lnTo>
                <a:lnTo>
                  <a:pt x="6705" y="95"/>
                </a:lnTo>
                <a:lnTo>
                  <a:pt x="6721" y="95"/>
                </a:lnTo>
                <a:lnTo>
                  <a:pt x="6734" y="94"/>
                </a:lnTo>
                <a:lnTo>
                  <a:pt x="6753" y="94"/>
                </a:lnTo>
                <a:lnTo>
                  <a:pt x="6759" y="93"/>
                </a:lnTo>
                <a:lnTo>
                  <a:pt x="6768" y="93"/>
                </a:lnTo>
                <a:lnTo>
                  <a:pt x="6780" y="92"/>
                </a:lnTo>
                <a:lnTo>
                  <a:pt x="6788" y="92"/>
                </a:lnTo>
                <a:lnTo>
                  <a:pt x="6804" y="90"/>
                </a:lnTo>
                <a:lnTo>
                  <a:pt x="6827" y="89"/>
                </a:lnTo>
                <a:lnTo>
                  <a:pt x="6834" y="89"/>
                </a:lnTo>
                <a:lnTo>
                  <a:pt x="6840" y="89"/>
                </a:lnTo>
                <a:lnTo>
                  <a:pt x="6865" y="89"/>
                </a:lnTo>
                <a:lnTo>
                  <a:pt x="6888" y="88"/>
                </a:lnTo>
                <a:lnTo>
                  <a:pt x="6902" y="87"/>
                </a:lnTo>
                <a:lnTo>
                  <a:pt x="6917" y="87"/>
                </a:lnTo>
                <a:lnTo>
                  <a:pt x="6936" y="86"/>
                </a:lnTo>
                <a:lnTo>
                  <a:pt x="6956" y="85"/>
                </a:lnTo>
                <a:lnTo>
                  <a:pt x="6975" y="85"/>
                </a:lnTo>
                <a:lnTo>
                  <a:pt x="6990" y="85"/>
                </a:lnTo>
                <a:lnTo>
                  <a:pt x="7016" y="84"/>
                </a:lnTo>
                <a:lnTo>
                  <a:pt x="7032" y="83"/>
                </a:lnTo>
                <a:lnTo>
                  <a:pt x="7045" y="83"/>
                </a:lnTo>
                <a:lnTo>
                  <a:pt x="7059" y="82"/>
                </a:lnTo>
                <a:lnTo>
                  <a:pt x="7068" y="82"/>
                </a:lnTo>
                <a:lnTo>
                  <a:pt x="7079" y="81"/>
                </a:lnTo>
                <a:lnTo>
                  <a:pt x="7092" y="81"/>
                </a:lnTo>
                <a:lnTo>
                  <a:pt x="7098" y="81"/>
                </a:lnTo>
                <a:lnTo>
                  <a:pt x="7114" y="79"/>
                </a:lnTo>
                <a:lnTo>
                  <a:pt x="7126" y="77"/>
                </a:lnTo>
                <a:lnTo>
                  <a:pt x="7138" y="77"/>
                </a:lnTo>
                <a:lnTo>
                  <a:pt x="7151" y="77"/>
                </a:lnTo>
                <a:lnTo>
                  <a:pt x="7159" y="76"/>
                </a:lnTo>
                <a:lnTo>
                  <a:pt x="7171" y="75"/>
                </a:lnTo>
                <a:lnTo>
                  <a:pt x="7183" y="73"/>
                </a:lnTo>
                <a:lnTo>
                  <a:pt x="7190" y="73"/>
                </a:lnTo>
                <a:lnTo>
                  <a:pt x="7200" y="72"/>
                </a:lnTo>
                <a:lnTo>
                  <a:pt x="7209" y="72"/>
                </a:lnTo>
                <a:lnTo>
                  <a:pt x="7213" y="72"/>
                </a:lnTo>
                <a:lnTo>
                  <a:pt x="7222" y="72"/>
                </a:lnTo>
                <a:lnTo>
                  <a:pt x="7232" y="72"/>
                </a:lnTo>
                <a:lnTo>
                  <a:pt x="7243" y="73"/>
                </a:lnTo>
                <a:lnTo>
                  <a:pt x="7254" y="73"/>
                </a:lnTo>
                <a:lnTo>
                  <a:pt x="7265" y="73"/>
                </a:lnTo>
                <a:lnTo>
                  <a:pt x="7275" y="73"/>
                </a:lnTo>
                <a:lnTo>
                  <a:pt x="7285" y="73"/>
                </a:lnTo>
                <a:lnTo>
                  <a:pt x="7300" y="73"/>
                </a:lnTo>
                <a:lnTo>
                  <a:pt x="7314" y="73"/>
                </a:lnTo>
                <a:lnTo>
                  <a:pt x="7324" y="72"/>
                </a:lnTo>
                <a:lnTo>
                  <a:pt x="7333" y="72"/>
                </a:lnTo>
                <a:lnTo>
                  <a:pt x="7347" y="70"/>
                </a:lnTo>
                <a:lnTo>
                  <a:pt x="7368" y="67"/>
                </a:lnTo>
                <a:lnTo>
                  <a:pt x="7378" y="67"/>
                </a:lnTo>
                <a:lnTo>
                  <a:pt x="7387" y="65"/>
                </a:lnTo>
                <a:lnTo>
                  <a:pt x="7402" y="64"/>
                </a:lnTo>
                <a:lnTo>
                  <a:pt x="7409" y="64"/>
                </a:lnTo>
                <a:lnTo>
                  <a:pt x="7418" y="63"/>
                </a:lnTo>
                <a:lnTo>
                  <a:pt x="7432" y="61"/>
                </a:lnTo>
                <a:lnTo>
                  <a:pt x="7443" y="59"/>
                </a:lnTo>
                <a:lnTo>
                  <a:pt x="7452" y="59"/>
                </a:lnTo>
                <a:lnTo>
                  <a:pt x="7460" y="58"/>
                </a:lnTo>
                <a:lnTo>
                  <a:pt x="7470" y="58"/>
                </a:lnTo>
                <a:lnTo>
                  <a:pt x="7478" y="58"/>
                </a:lnTo>
                <a:lnTo>
                  <a:pt x="7486" y="58"/>
                </a:lnTo>
                <a:lnTo>
                  <a:pt x="7501" y="58"/>
                </a:lnTo>
                <a:lnTo>
                  <a:pt x="7511" y="61"/>
                </a:lnTo>
                <a:lnTo>
                  <a:pt x="7525" y="59"/>
                </a:lnTo>
                <a:lnTo>
                  <a:pt x="7538" y="59"/>
                </a:lnTo>
                <a:lnTo>
                  <a:pt x="7551" y="58"/>
                </a:lnTo>
                <a:lnTo>
                  <a:pt x="7559" y="57"/>
                </a:lnTo>
                <a:lnTo>
                  <a:pt x="7563" y="56"/>
                </a:lnTo>
                <a:lnTo>
                  <a:pt x="7570" y="56"/>
                </a:lnTo>
                <a:lnTo>
                  <a:pt x="7578" y="59"/>
                </a:lnTo>
                <a:lnTo>
                  <a:pt x="7594" y="58"/>
                </a:lnTo>
                <a:lnTo>
                  <a:pt x="7607" y="56"/>
                </a:lnTo>
                <a:lnTo>
                  <a:pt x="7618" y="57"/>
                </a:lnTo>
                <a:lnTo>
                  <a:pt x="7628" y="58"/>
                </a:lnTo>
                <a:lnTo>
                  <a:pt x="7647" y="56"/>
                </a:lnTo>
                <a:lnTo>
                  <a:pt x="7660" y="57"/>
                </a:lnTo>
                <a:lnTo>
                  <a:pt x="7670" y="56"/>
                </a:lnTo>
                <a:lnTo>
                  <a:pt x="7687" y="56"/>
                </a:lnTo>
                <a:lnTo>
                  <a:pt x="7704" y="55"/>
                </a:lnTo>
                <a:lnTo>
                  <a:pt x="7716" y="54"/>
                </a:lnTo>
                <a:lnTo>
                  <a:pt x="7732" y="54"/>
                </a:lnTo>
                <a:lnTo>
                  <a:pt x="7751" y="54"/>
                </a:lnTo>
                <a:lnTo>
                  <a:pt x="7771" y="54"/>
                </a:lnTo>
                <a:lnTo>
                  <a:pt x="7793" y="52"/>
                </a:lnTo>
                <a:lnTo>
                  <a:pt x="7819" y="52"/>
                </a:lnTo>
                <a:lnTo>
                  <a:pt x="7840" y="52"/>
                </a:lnTo>
                <a:lnTo>
                  <a:pt x="7850" y="51"/>
                </a:lnTo>
                <a:lnTo>
                  <a:pt x="7876" y="51"/>
                </a:lnTo>
                <a:lnTo>
                  <a:pt x="7895" y="50"/>
                </a:lnTo>
                <a:lnTo>
                  <a:pt x="7908" y="49"/>
                </a:lnTo>
                <a:lnTo>
                  <a:pt x="7938" y="46"/>
                </a:lnTo>
                <a:lnTo>
                  <a:pt x="7958" y="45"/>
                </a:lnTo>
                <a:lnTo>
                  <a:pt x="7973" y="45"/>
                </a:lnTo>
                <a:lnTo>
                  <a:pt x="7985" y="45"/>
                </a:lnTo>
                <a:lnTo>
                  <a:pt x="7996" y="44"/>
                </a:lnTo>
                <a:lnTo>
                  <a:pt x="8014" y="42"/>
                </a:lnTo>
                <a:lnTo>
                  <a:pt x="8028" y="39"/>
                </a:lnTo>
                <a:lnTo>
                  <a:pt x="8048" y="38"/>
                </a:lnTo>
                <a:lnTo>
                  <a:pt x="8073" y="36"/>
                </a:lnTo>
                <a:lnTo>
                  <a:pt x="8102" y="33"/>
                </a:lnTo>
                <a:lnTo>
                  <a:pt x="8121" y="32"/>
                </a:lnTo>
                <a:lnTo>
                  <a:pt x="8135" y="30"/>
                </a:lnTo>
                <a:lnTo>
                  <a:pt x="8148" y="30"/>
                </a:lnTo>
                <a:lnTo>
                  <a:pt x="8161" y="29"/>
                </a:lnTo>
                <a:lnTo>
                  <a:pt x="8175" y="26"/>
                </a:lnTo>
                <a:lnTo>
                  <a:pt x="8186" y="25"/>
                </a:lnTo>
                <a:lnTo>
                  <a:pt x="8195" y="24"/>
                </a:lnTo>
                <a:lnTo>
                  <a:pt x="8206" y="23"/>
                </a:lnTo>
                <a:lnTo>
                  <a:pt x="8221" y="22"/>
                </a:lnTo>
                <a:lnTo>
                  <a:pt x="8229" y="21"/>
                </a:lnTo>
                <a:lnTo>
                  <a:pt x="8243" y="20"/>
                </a:lnTo>
                <a:lnTo>
                  <a:pt x="8254" y="19"/>
                </a:lnTo>
                <a:lnTo>
                  <a:pt x="8264" y="17"/>
                </a:lnTo>
                <a:lnTo>
                  <a:pt x="8277" y="16"/>
                </a:lnTo>
                <a:lnTo>
                  <a:pt x="8292" y="13"/>
                </a:lnTo>
                <a:lnTo>
                  <a:pt x="8308" y="11"/>
                </a:lnTo>
                <a:lnTo>
                  <a:pt x="8320" y="10"/>
                </a:lnTo>
                <a:lnTo>
                  <a:pt x="8335" y="8"/>
                </a:lnTo>
                <a:lnTo>
                  <a:pt x="8349" y="8"/>
                </a:lnTo>
                <a:lnTo>
                  <a:pt x="8366" y="6"/>
                </a:lnTo>
                <a:lnTo>
                  <a:pt x="8402" y="3"/>
                </a:lnTo>
                <a:lnTo>
                  <a:pt x="8426" y="0"/>
                </a:lnTo>
                <a:lnTo>
                  <a:pt x="8426" y="0"/>
                </a:lnTo>
                <a:lnTo>
                  <a:pt x="8402" y="3"/>
                </a:lnTo>
                <a:lnTo>
                  <a:pt x="8366" y="6"/>
                </a:lnTo>
                <a:lnTo>
                  <a:pt x="8349" y="8"/>
                </a:lnTo>
                <a:lnTo>
                  <a:pt x="8335" y="8"/>
                </a:lnTo>
                <a:lnTo>
                  <a:pt x="8320" y="10"/>
                </a:lnTo>
                <a:lnTo>
                  <a:pt x="8308" y="11"/>
                </a:lnTo>
                <a:lnTo>
                  <a:pt x="8292" y="13"/>
                </a:lnTo>
                <a:lnTo>
                  <a:pt x="8277" y="16"/>
                </a:lnTo>
                <a:lnTo>
                  <a:pt x="8264" y="17"/>
                </a:lnTo>
                <a:lnTo>
                  <a:pt x="8254" y="19"/>
                </a:lnTo>
                <a:lnTo>
                  <a:pt x="8243" y="20"/>
                </a:lnTo>
                <a:lnTo>
                  <a:pt x="8229" y="21"/>
                </a:lnTo>
                <a:lnTo>
                  <a:pt x="8221" y="22"/>
                </a:lnTo>
                <a:lnTo>
                  <a:pt x="8206" y="23"/>
                </a:lnTo>
                <a:lnTo>
                  <a:pt x="8195" y="24"/>
                </a:lnTo>
                <a:lnTo>
                  <a:pt x="8186" y="25"/>
                </a:lnTo>
                <a:lnTo>
                  <a:pt x="8175" y="26"/>
                </a:lnTo>
                <a:lnTo>
                  <a:pt x="8161" y="29"/>
                </a:lnTo>
                <a:lnTo>
                  <a:pt x="8148" y="30"/>
                </a:lnTo>
                <a:lnTo>
                  <a:pt x="8135" y="30"/>
                </a:lnTo>
                <a:lnTo>
                  <a:pt x="8121" y="32"/>
                </a:lnTo>
                <a:lnTo>
                  <a:pt x="8102" y="33"/>
                </a:lnTo>
                <a:lnTo>
                  <a:pt x="8073" y="36"/>
                </a:lnTo>
                <a:lnTo>
                  <a:pt x="8048" y="38"/>
                </a:lnTo>
                <a:lnTo>
                  <a:pt x="8028" y="39"/>
                </a:lnTo>
                <a:lnTo>
                  <a:pt x="8014" y="42"/>
                </a:lnTo>
                <a:lnTo>
                  <a:pt x="7996" y="44"/>
                </a:lnTo>
                <a:lnTo>
                  <a:pt x="7985" y="45"/>
                </a:lnTo>
                <a:lnTo>
                  <a:pt x="7973" y="45"/>
                </a:lnTo>
                <a:lnTo>
                  <a:pt x="7958" y="45"/>
                </a:lnTo>
                <a:lnTo>
                  <a:pt x="7938" y="46"/>
                </a:lnTo>
                <a:lnTo>
                  <a:pt x="7908" y="49"/>
                </a:lnTo>
                <a:lnTo>
                  <a:pt x="7895" y="50"/>
                </a:lnTo>
                <a:lnTo>
                  <a:pt x="7876" y="51"/>
                </a:lnTo>
                <a:lnTo>
                  <a:pt x="7850" y="51"/>
                </a:lnTo>
                <a:lnTo>
                  <a:pt x="7840" y="52"/>
                </a:lnTo>
                <a:lnTo>
                  <a:pt x="7819" y="52"/>
                </a:lnTo>
                <a:lnTo>
                  <a:pt x="7793" y="52"/>
                </a:lnTo>
                <a:lnTo>
                  <a:pt x="7771" y="54"/>
                </a:lnTo>
                <a:lnTo>
                  <a:pt x="7751" y="54"/>
                </a:lnTo>
                <a:lnTo>
                  <a:pt x="7732" y="54"/>
                </a:lnTo>
                <a:lnTo>
                  <a:pt x="7716" y="54"/>
                </a:lnTo>
                <a:lnTo>
                  <a:pt x="7704" y="55"/>
                </a:lnTo>
                <a:lnTo>
                  <a:pt x="7687" y="56"/>
                </a:lnTo>
                <a:lnTo>
                  <a:pt x="7670" y="56"/>
                </a:lnTo>
                <a:lnTo>
                  <a:pt x="7660" y="57"/>
                </a:lnTo>
                <a:lnTo>
                  <a:pt x="7647" y="56"/>
                </a:lnTo>
                <a:lnTo>
                  <a:pt x="7628" y="58"/>
                </a:lnTo>
                <a:lnTo>
                  <a:pt x="7618" y="57"/>
                </a:lnTo>
                <a:lnTo>
                  <a:pt x="7607" y="56"/>
                </a:lnTo>
                <a:lnTo>
                  <a:pt x="7594" y="58"/>
                </a:lnTo>
                <a:lnTo>
                  <a:pt x="7578" y="59"/>
                </a:lnTo>
                <a:lnTo>
                  <a:pt x="7570" y="56"/>
                </a:lnTo>
                <a:lnTo>
                  <a:pt x="7563" y="56"/>
                </a:lnTo>
                <a:lnTo>
                  <a:pt x="7559" y="57"/>
                </a:lnTo>
                <a:lnTo>
                  <a:pt x="7551" y="58"/>
                </a:lnTo>
                <a:lnTo>
                  <a:pt x="7538" y="59"/>
                </a:lnTo>
                <a:lnTo>
                  <a:pt x="7525" y="59"/>
                </a:lnTo>
                <a:lnTo>
                  <a:pt x="7511" y="61"/>
                </a:lnTo>
                <a:lnTo>
                  <a:pt x="7501" y="58"/>
                </a:lnTo>
                <a:lnTo>
                  <a:pt x="7486" y="58"/>
                </a:lnTo>
                <a:lnTo>
                  <a:pt x="7478" y="58"/>
                </a:lnTo>
                <a:lnTo>
                  <a:pt x="7470" y="58"/>
                </a:lnTo>
                <a:lnTo>
                  <a:pt x="7460" y="58"/>
                </a:lnTo>
                <a:lnTo>
                  <a:pt x="7452" y="59"/>
                </a:lnTo>
                <a:lnTo>
                  <a:pt x="7443" y="59"/>
                </a:lnTo>
                <a:lnTo>
                  <a:pt x="7432" y="64"/>
                </a:lnTo>
                <a:lnTo>
                  <a:pt x="7418" y="65"/>
                </a:lnTo>
                <a:lnTo>
                  <a:pt x="7409" y="67"/>
                </a:lnTo>
                <a:lnTo>
                  <a:pt x="7402" y="68"/>
                </a:lnTo>
                <a:lnTo>
                  <a:pt x="7387" y="69"/>
                </a:lnTo>
                <a:lnTo>
                  <a:pt x="7378" y="70"/>
                </a:lnTo>
                <a:lnTo>
                  <a:pt x="7368" y="70"/>
                </a:lnTo>
                <a:lnTo>
                  <a:pt x="7347" y="73"/>
                </a:lnTo>
                <a:lnTo>
                  <a:pt x="7333" y="75"/>
                </a:lnTo>
                <a:lnTo>
                  <a:pt x="7324" y="75"/>
                </a:lnTo>
                <a:lnTo>
                  <a:pt x="7314" y="76"/>
                </a:lnTo>
                <a:lnTo>
                  <a:pt x="7300" y="76"/>
                </a:lnTo>
                <a:lnTo>
                  <a:pt x="7285" y="76"/>
                </a:lnTo>
                <a:lnTo>
                  <a:pt x="7275" y="76"/>
                </a:lnTo>
                <a:lnTo>
                  <a:pt x="7265" y="76"/>
                </a:lnTo>
                <a:lnTo>
                  <a:pt x="7254" y="76"/>
                </a:lnTo>
                <a:lnTo>
                  <a:pt x="7243" y="75"/>
                </a:lnTo>
                <a:lnTo>
                  <a:pt x="7232" y="75"/>
                </a:lnTo>
                <a:lnTo>
                  <a:pt x="7222" y="75"/>
                </a:lnTo>
                <a:lnTo>
                  <a:pt x="7213" y="75"/>
                </a:lnTo>
                <a:lnTo>
                  <a:pt x="7209" y="75"/>
                </a:lnTo>
                <a:lnTo>
                  <a:pt x="7200" y="75"/>
                </a:lnTo>
                <a:lnTo>
                  <a:pt x="7190" y="76"/>
                </a:lnTo>
                <a:lnTo>
                  <a:pt x="7183" y="76"/>
                </a:lnTo>
                <a:lnTo>
                  <a:pt x="7171" y="77"/>
                </a:lnTo>
                <a:lnTo>
                  <a:pt x="7159" y="80"/>
                </a:lnTo>
                <a:lnTo>
                  <a:pt x="7151" y="81"/>
                </a:lnTo>
                <a:lnTo>
                  <a:pt x="7138" y="81"/>
                </a:lnTo>
                <a:lnTo>
                  <a:pt x="7126" y="81"/>
                </a:lnTo>
                <a:lnTo>
                  <a:pt x="7114" y="82"/>
                </a:lnTo>
                <a:lnTo>
                  <a:pt x="7098" y="84"/>
                </a:lnTo>
                <a:lnTo>
                  <a:pt x="7092" y="84"/>
                </a:lnTo>
                <a:lnTo>
                  <a:pt x="7079" y="84"/>
                </a:lnTo>
                <a:lnTo>
                  <a:pt x="7068" y="84"/>
                </a:lnTo>
                <a:lnTo>
                  <a:pt x="7059" y="85"/>
                </a:lnTo>
                <a:lnTo>
                  <a:pt x="7045" y="86"/>
                </a:lnTo>
                <a:lnTo>
                  <a:pt x="7032" y="86"/>
                </a:lnTo>
                <a:lnTo>
                  <a:pt x="7016" y="87"/>
                </a:lnTo>
                <a:lnTo>
                  <a:pt x="6990" y="87"/>
                </a:lnTo>
                <a:lnTo>
                  <a:pt x="6975" y="87"/>
                </a:lnTo>
                <a:lnTo>
                  <a:pt x="6956" y="88"/>
                </a:lnTo>
                <a:lnTo>
                  <a:pt x="6936" y="89"/>
                </a:lnTo>
                <a:lnTo>
                  <a:pt x="6917" y="89"/>
                </a:lnTo>
                <a:lnTo>
                  <a:pt x="6902" y="90"/>
                </a:lnTo>
                <a:lnTo>
                  <a:pt x="6888" y="92"/>
                </a:lnTo>
                <a:lnTo>
                  <a:pt x="6865" y="92"/>
                </a:lnTo>
                <a:lnTo>
                  <a:pt x="6840" y="93"/>
                </a:lnTo>
                <a:lnTo>
                  <a:pt x="6834" y="93"/>
                </a:lnTo>
                <a:lnTo>
                  <a:pt x="6827" y="93"/>
                </a:lnTo>
                <a:lnTo>
                  <a:pt x="6804" y="94"/>
                </a:lnTo>
                <a:lnTo>
                  <a:pt x="6788" y="95"/>
                </a:lnTo>
                <a:lnTo>
                  <a:pt x="6780" y="95"/>
                </a:lnTo>
                <a:lnTo>
                  <a:pt x="6768" y="96"/>
                </a:lnTo>
                <a:lnTo>
                  <a:pt x="6759" y="96"/>
                </a:lnTo>
                <a:lnTo>
                  <a:pt x="6753" y="97"/>
                </a:lnTo>
                <a:lnTo>
                  <a:pt x="6734" y="97"/>
                </a:lnTo>
                <a:lnTo>
                  <a:pt x="6721" y="98"/>
                </a:lnTo>
                <a:lnTo>
                  <a:pt x="6705" y="98"/>
                </a:lnTo>
                <a:lnTo>
                  <a:pt x="6687" y="99"/>
                </a:lnTo>
                <a:lnTo>
                  <a:pt x="6670" y="99"/>
                </a:lnTo>
                <a:lnTo>
                  <a:pt x="6653" y="100"/>
                </a:lnTo>
                <a:lnTo>
                  <a:pt x="6639" y="100"/>
                </a:lnTo>
                <a:lnTo>
                  <a:pt x="6617" y="101"/>
                </a:lnTo>
                <a:lnTo>
                  <a:pt x="6597" y="102"/>
                </a:lnTo>
                <a:lnTo>
                  <a:pt x="6585" y="103"/>
                </a:lnTo>
                <a:lnTo>
                  <a:pt x="6567" y="103"/>
                </a:lnTo>
                <a:lnTo>
                  <a:pt x="6552" y="105"/>
                </a:lnTo>
                <a:lnTo>
                  <a:pt x="6539" y="106"/>
                </a:lnTo>
                <a:lnTo>
                  <a:pt x="6531" y="106"/>
                </a:lnTo>
                <a:lnTo>
                  <a:pt x="6514" y="107"/>
                </a:lnTo>
                <a:lnTo>
                  <a:pt x="6499" y="107"/>
                </a:lnTo>
                <a:lnTo>
                  <a:pt x="6485" y="108"/>
                </a:lnTo>
                <a:lnTo>
                  <a:pt x="6472" y="109"/>
                </a:lnTo>
                <a:lnTo>
                  <a:pt x="6455" y="109"/>
                </a:lnTo>
                <a:lnTo>
                  <a:pt x="6437" y="109"/>
                </a:lnTo>
                <a:lnTo>
                  <a:pt x="6425" y="110"/>
                </a:lnTo>
                <a:lnTo>
                  <a:pt x="6421" y="110"/>
                </a:lnTo>
                <a:lnTo>
                  <a:pt x="6399" y="110"/>
                </a:lnTo>
                <a:lnTo>
                  <a:pt x="6383" y="110"/>
                </a:lnTo>
                <a:lnTo>
                  <a:pt x="6367" y="110"/>
                </a:lnTo>
                <a:lnTo>
                  <a:pt x="6351" y="110"/>
                </a:lnTo>
                <a:lnTo>
                  <a:pt x="6335" y="110"/>
                </a:lnTo>
                <a:lnTo>
                  <a:pt x="6324" y="111"/>
                </a:lnTo>
                <a:lnTo>
                  <a:pt x="6306" y="112"/>
                </a:lnTo>
                <a:lnTo>
                  <a:pt x="6297" y="113"/>
                </a:lnTo>
                <a:lnTo>
                  <a:pt x="6282" y="114"/>
                </a:lnTo>
                <a:lnTo>
                  <a:pt x="6274" y="115"/>
                </a:lnTo>
                <a:lnTo>
                  <a:pt x="6260" y="116"/>
                </a:lnTo>
                <a:lnTo>
                  <a:pt x="6242" y="118"/>
                </a:lnTo>
                <a:lnTo>
                  <a:pt x="6228" y="119"/>
                </a:lnTo>
                <a:lnTo>
                  <a:pt x="6218" y="120"/>
                </a:lnTo>
                <a:lnTo>
                  <a:pt x="6197" y="121"/>
                </a:lnTo>
                <a:lnTo>
                  <a:pt x="6179" y="123"/>
                </a:lnTo>
                <a:lnTo>
                  <a:pt x="6164" y="124"/>
                </a:lnTo>
                <a:lnTo>
                  <a:pt x="6140" y="125"/>
                </a:lnTo>
                <a:lnTo>
                  <a:pt x="6126" y="125"/>
                </a:lnTo>
                <a:lnTo>
                  <a:pt x="6107" y="126"/>
                </a:lnTo>
                <a:lnTo>
                  <a:pt x="6079" y="127"/>
                </a:lnTo>
                <a:lnTo>
                  <a:pt x="6062" y="128"/>
                </a:lnTo>
                <a:lnTo>
                  <a:pt x="6050" y="128"/>
                </a:lnTo>
                <a:lnTo>
                  <a:pt x="6022" y="129"/>
                </a:lnTo>
                <a:lnTo>
                  <a:pt x="6007" y="131"/>
                </a:lnTo>
                <a:lnTo>
                  <a:pt x="5980" y="129"/>
                </a:lnTo>
                <a:lnTo>
                  <a:pt x="5969" y="129"/>
                </a:lnTo>
                <a:lnTo>
                  <a:pt x="5958" y="129"/>
                </a:lnTo>
                <a:lnTo>
                  <a:pt x="5935" y="128"/>
                </a:lnTo>
                <a:lnTo>
                  <a:pt x="5916" y="128"/>
                </a:lnTo>
                <a:lnTo>
                  <a:pt x="5897" y="128"/>
                </a:lnTo>
                <a:lnTo>
                  <a:pt x="5877" y="128"/>
                </a:lnTo>
                <a:lnTo>
                  <a:pt x="5864" y="127"/>
                </a:lnTo>
                <a:lnTo>
                  <a:pt x="5833" y="127"/>
                </a:lnTo>
                <a:lnTo>
                  <a:pt x="5820" y="126"/>
                </a:lnTo>
                <a:lnTo>
                  <a:pt x="5802" y="125"/>
                </a:lnTo>
                <a:lnTo>
                  <a:pt x="5786" y="125"/>
                </a:lnTo>
                <a:lnTo>
                  <a:pt x="5776" y="125"/>
                </a:lnTo>
                <a:lnTo>
                  <a:pt x="5765" y="125"/>
                </a:lnTo>
                <a:lnTo>
                  <a:pt x="5760" y="125"/>
                </a:lnTo>
                <a:lnTo>
                  <a:pt x="5754" y="126"/>
                </a:lnTo>
                <a:lnTo>
                  <a:pt x="5748" y="126"/>
                </a:lnTo>
                <a:lnTo>
                  <a:pt x="5741" y="126"/>
                </a:lnTo>
                <a:lnTo>
                  <a:pt x="5737" y="126"/>
                </a:lnTo>
                <a:lnTo>
                  <a:pt x="5730" y="126"/>
                </a:lnTo>
                <a:lnTo>
                  <a:pt x="5726" y="127"/>
                </a:lnTo>
                <a:lnTo>
                  <a:pt x="5722" y="128"/>
                </a:lnTo>
                <a:lnTo>
                  <a:pt x="5706" y="128"/>
                </a:lnTo>
                <a:lnTo>
                  <a:pt x="5696" y="128"/>
                </a:lnTo>
                <a:lnTo>
                  <a:pt x="5689" y="128"/>
                </a:lnTo>
                <a:lnTo>
                  <a:pt x="5677" y="128"/>
                </a:lnTo>
                <a:lnTo>
                  <a:pt x="5666" y="128"/>
                </a:lnTo>
                <a:lnTo>
                  <a:pt x="5662" y="128"/>
                </a:lnTo>
                <a:lnTo>
                  <a:pt x="5655" y="127"/>
                </a:lnTo>
                <a:lnTo>
                  <a:pt x="5648" y="127"/>
                </a:lnTo>
                <a:lnTo>
                  <a:pt x="5636" y="126"/>
                </a:lnTo>
                <a:lnTo>
                  <a:pt x="5626" y="126"/>
                </a:lnTo>
                <a:lnTo>
                  <a:pt x="5621" y="125"/>
                </a:lnTo>
                <a:lnTo>
                  <a:pt x="5614" y="124"/>
                </a:lnTo>
                <a:lnTo>
                  <a:pt x="5610" y="123"/>
                </a:lnTo>
                <a:lnTo>
                  <a:pt x="5603" y="123"/>
                </a:lnTo>
                <a:lnTo>
                  <a:pt x="5595" y="121"/>
                </a:lnTo>
                <a:lnTo>
                  <a:pt x="5586" y="124"/>
                </a:lnTo>
                <a:lnTo>
                  <a:pt x="5581" y="125"/>
                </a:lnTo>
                <a:lnTo>
                  <a:pt x="5576" y="126"/>
                </a:lnTo>
                <a:lnTo>
                  <a:pt x="5572" y="126"/>
                </a:lnTo>
                <a:lnTo>
                  <a:pt x="5563" y="128"/>
                </a:lnTo>
                <a:lnTo>
                  <a:pt x="5560" y="128"/>
                </a:lnTo>
                <a:lnTo>
                  <a:pt x="5549" y="129"/>
                </a:lnTo>
                <a:lnTo>
                  <a:pt x="5541" y="131"/>
                </a:lnTo>
                <a:lnTo>
                  <a:pt x="5535" y="131"/>
                </a:lnTo>
                <a:lnTo>
                  <a:pt x="5532" y="131"/>
                </a:lnTo>
                <a:lnTo>
                  <a:pt x="5525" y="131"/>
                </a:lnTo>
                <a:lnTo>
                  <a:pt x="5517" y="132"/>
                </a:lnTo>
                <a:lnTo>
                  <a:pt x="5510" y="132"/>
                </a:lnTo>
                <a:lnTo>
                  <a:pt x="5504" y="131"/>
                </a:lnTo>
                <a:lnTo>
                  <a:pt x="5500" y="129"/>
                </a:lnTo>
                <a:lnTo>
                  <a:pt x="5489" y="128"/>
                </a:lnTo>
                <a:lnTo>
                  <a:pt x="5480" y="127"/>
                </a:lnTo>
                <a:lnTo>
                  <a:pt x="5469" y="126"/>
                </a:lnTo>
                <a:lnTo>
                  <a:pt x="5456" y="125"/>
                </a:lnTo>
                <a:lnTo>
                  <a:pt x="5445" y="125"/>
                </a:lnTo>
                <a:lnTo>
                  <a:pt x="5433" y="123"/>
                </a:lnTo>
                <a:lnTo>
                  <a:pt x="5421" y="121"/>
                </a:lnTo>
                <a:lnTo>
                  <a:pt x="5413" y="121"/>
                </a:lnTo>
                <a:lnTo>
                  <a:pt x="5407" y="120"/>
                </a:lnTo>
                <a:lnTo>
                  <a:pt x="5403" y="120"/>
                </a:lnTo>
                <a:lnTo>
                  <a:pt x="5394" y="118"/>
                </a:lnTo>
                <a:lnTo>
                  <a:pt x="5390" y="118"/>
                </a:lnTo>
                <a:lnTo>
                  <a:pt x="5385" y="116"/>
                </a:lnTo>
                <a:lnTo>
                  <a:pt x="5372" y="116"/>
                </a:lnTo>
                <a:lnTo>
                  <a:pt x="5353" y="116"/>
                </a:lnTo>
                <a:lnTo>
                  <a:pt x="5342" y="116"/>
                </a:lnTo>
                <a:lnTo>
                  <a:pt x="5332" y="115"/>
                </a:lnTo>
                <a:lnTo>
                  <a:pt x="5319" y="114"/>
                </a:lnTo>
                <a:lnTo>
                  <a:pt x="5313" y="114"/>
                </a:lnTo>
                <a:lnTo>
                  <a:pt x="5300" y="114"/>
                </a:lnTo>
                <a:lnTo>
                  <a:pt x="5288" y="114"/>
                </a:lnTo>
                <a:lnTo>
                  <a:pt x="5280" y="114"/>
                </a:lnTo>
                <a:lnTo>
                  <a:pt x="5273" y="114"/>
                </a:lnTo>
                <a:lnTo>
                  <a:pt x="5269" y="114"/>
                </a:lnTo>
                <a:lnTo>
                  <a:pt x="5262" y="114"/>
                </a:lnTo>
                <a:lnTo>
                  <a:pt x="5259" y="114"/>
                </a:lnTo>
                <a:lnTo>
                  <a:pt x="5253" y="114"/>
                </a:lnTo>
                <a:lnTo>
                  <a:pt x="5249" y="114"/>
                </a:lnTo>
                <a:lnTo>
                  <a:pt x="5240" y="113"/>
                </a:lnTo>
                <a:lnTo>
                  <a:pt x="5236" y="113"/>
                </a:lnTo>
                <a:lnTo>
                  <a:pt x="5231" y="114"/>
                </a:lnTo>
                <a:lnTo>
                  <a:pt x="5222" y="114"/>
                </a:lnTo>
                <a:lnTo>
                  <a:pt x="5214" y="114"/>
                </a:lnTo>
                <a:lnTo>
                  <a:pt x="5204" y="114"/>
                </a:lnTo>
                <a:lnTo>
                  <a:pt x="5195" y="114"/>
                </a:lnTo>
                <a:lnTo>
                  <a:pt x="5170" y="115"/>
                </a:lnTo>
                <a:lnTo>
                  <a:pt x="5151" y="118"/>
                </a:lnTo>
                <a:lnTo>
                  <a:pt x="5129" y="120"/>
                </a:lnTo>
                <a:lnTo>
                  <a:pt x="5111" y="123"/>
                </a:lnTo>
                <a:lnTo>
                  <a:pt x="5095" y="124"/>
                </a:lnTo>
                <a:lnTo>
                  <a:pt x="5076" y="125"/>
                </a:lnTo>
                <a:lnTo>
                  <a:pt x="5059" y="127"/>
                </a:lnTo>
                <a:lnTo>
                  <a:pt x="5047" y="128"/>
                </a:lnTo>
                <a:lnTo>
                  <a:pt x="5038" y="128"/>
                </a:lnTo>
                <a:lnTo>
                  <a:pt x="5027" y="128"/>
                </a:lnTo>
                <a:lnTo>
                  <a:pt x="5014" y="129"/>
                </a:lnTo>
                <a:lnTo>
                  <a:pt x="5005" y="131"/>
                </a:lnTo>
                <a:lnTo>
                  <a:pt x="4994" y="132"/>
                </a:lnTo>
                <a:lnTo>
                  <a:pt x="4982" y="133"/>
                </a:lnTo>
                <a:lnTo>
                  <a:pt x="4978" y="134"/>
                </a:lnTo>
                <a:lnTo>
                  <a:pt x="4968" y="135"/>
                </a:lnTo>
                <a:lnTo>
                  <a:pt x="4964" y="135"/>
                </a:lnTo>
                <a:lnTo>
                  <a:pt x="4960" y="135"/>
                </a:lnTo>
                <a:lnTo>
                  <a:pt x="4954" y="135"/>
                </a:lnTo>
                <a:lnTo>
                  <a:pt x="4948" y="135"/>
                </a:lnTo>
                <a:lnTo>
                  <a:pt x="4939" y="134"/>
                </a:lnTo>
                <a:lnTo>
                  <a:pt x="4930" y="135"/>
                </a:lnTo>
                <a:lnTo>
                  <a:pt x="4920" y="135"/>
                </a:lnTo>
                <a:lnTo>
                  <a:pt x="4907" y="135"/>
                </a:lnTo>
                <a:lnTo>
                  <a:pt x="4900" y="135"/>
                </a:lnTo>
                <a:lnTo>
                  <a:pt x="4890" y="135"/>
                </a:lnTo>
                <a:lnTo>
                  <a:pt x="4883" y="136"/>
                </a:lnTo>
                <a:lnTo>
                  <a:pt x="4875" y="135"/>
                </a:lnTo>
                <a:lnTo>
                  <a:pt x="4867" y="134"/>
                </a:lnTo>
                <a:lnTo>
                  <a:pt x="4861" y="134"/>
                </a:lnTo>
                <a:lnTo>
                  <a:pt x="4852" y="134"/>
                </a:lnTo>
                <a:lnTo>
                  <a:pt x="4848" y="134"/>
                </a:lnTo>
                <a:lnTo>
                  <a:pt x="4841" y="134"/>
                </a:lnTo>
                <a:lnTo>
                  <a:pt x="4834" y="134"/>
                </a:lnTo>
                <a:lnTo>
                  <a:pt x="4824" y="134"/>
                </a:lnTo>
                <a:lnTo>
                  <a:pt x="4818" y="134"/>
                </a:lnTo>
                <a:lnTo>
                  <a:pt x="4808" y="133"/>
                </a:lnTo>
                <a:lnTo>
                  <a:pt x="4802" y="134"/>
                </a:lnTo>
                <a:lnTo>
                  <a:pt x="4797" y="134"/>
                </a:lnTo>
                <a:lnTo>
                  <a:pt x="4791" y="134"/>
                </a:lnTo>
                <a:lnTo>
                  <a:pt x="4783" y="134"/>
                </a:lnTo>
                <a:lnTo>
                  <a:pt x="4772" y="136"/>
                </a:lnTo>
                <a:lnTo>
                  <a:pt x="4760" y="137"/>
                </a:lnTo>
                <a:lnTo>
                  <a:pt x="4742" y="139"/>
                </a:lnTo>
                <a:lnTo>
                  <a:pt x="4721" y="144"/>
                </a:lnTo>
                <a:lnTo>
                  <a:pt x="4711" y="142"/>
                </a:lnTo>
                <a:lnTo>
                  <a:pt x="4693" y="146"/>
                </a:lnTo>
                <a:lnTo>
                  <a:pt x="4681" y="148"/>
                </a:lnTo>
                <a:lnTo>
                  <a:pt x="4666" y="150"/>
                </a:lnTo>
                <a:lnTo>
                  <a:pt x="4658" y="150"/>
                </a:lnTo>
                <a:lnTo>
                  <a:pt x="4641" y="150"/>
                </a:lnTo>
                <a:lnTo>
                  <a:pt x="4626" y="151"/>
                </a:lnTo>
                <a:lnTo>
                  <a:pt x="4612" y="151"/>
                </a:lnTo>
                <a:lnTo>
                  <a:pt x="4604" y="151"/>
                </a:lnTo>
                <a:lnTo>
                  <a:pt x="4582" y="151"/>
                </a:lnTo>
                <a:lnTo>
                  <a:pt x="4572" y="151"/>
                </a:lnTo>
                <a:lnTo>
                  <a:pt x="4561" y="150"/>
                </a:lnTo>
                <a:lnTo>
                  <a:pt x="4541" y="149"/>
                </a:lnTo>
                <a:lnTo>
                  <a:pt x="4527" y="150"/>
                </a:lnTo>
                <a:lnTo>
                  <a:pt x="4512" y="150"/>
                </a:lnTo>
                <a:lnTo>
                  <a:pt x="4500" y="151"/>
                </a:lnTo>
                <a:lnTo>
                  <a:pt x="4485" y="152"/>
                </a:lnTo>
                <a:lnTo>
                  <a:pt x="4470" y="152"/>
                </a:lnTo>
                <a:lnTo>
                  <a:pt x="4461" y="152"/>
                </a:lnTo>
                <a:lnTo>
                  <a:pt x="4437" y="151"/>
                </a:lnTo>
                <a:lnTo>
                  <a:pt x="4432" y="150"/>
                </a:lnTo>
                <a:lnTo>
                  <a:pt x="4411" y="150"/>
                </a:lnTo>
                <a:lnTo>
                  <a:pt x="4393" y="149"/>
                </a:lnTo>
                <a:lnTo>
                  <a:pt x="4347" y="145"/>
                </a:lnTo>
                <a:lnTo>
                  <a:pt x="4343" y="145"/>
                </a:lnTo>
                <a:lnTo>
                  <a:pt x="4309" y="142"/>
                </a:lnTo>
                <a:lnTo>
                  <a:pt x="4307" y="142"/>
                </a:lnTo>
                <a:lnTo>
                  <a:pt x="4298" y="142"/>
                </a:lnTo>
                <a:lnTo>
                  <a:pt x="4285" y="142"/>
                </a:lnTo>
                <a:lnTo>
                  <a:pt x="4279" y="142"/>
                </a:lnTo>
                <a:lnTo>
                  <a:pt x="4265" y="141"/>
                </a:lnTo>
                <a:lnTo>
                  <a:pt x="4244" y="140"/>
                </a:lnTo>
                <a:lnTo>
                  <a:pt x="4230" y="139"/>
                </a:lnTo>
                <a:lnTo>
                  <a:pt x="4223" y="139"/>
                </a:lnTo>
                <a:lnTo>
                  <a:pt x="4204" y="138"/>
                </a:lnTo>
                <a:lnTo>
                  <a:pt x="4193" y="138"/>
                </a:lnTo>
                <a:lnTo>
                  <a:pt x="4158" y="137"/>
                </a:lnTo>
                <a:lnTo>
                  <a:pt x="4151" y="137"/>
                </a:lnTo>
                <a:lnTo>
                  <a:pt x="4145" y="137"/>
                </a:lnTo>
                <a:lnTo>
                  <a:pt x="4119" y="136"/>
                </a:lnTo>
                <a:lnTo>
                  <a:pt x="4107" y="136"/>
                </a:lnTo>
                <a:lnTo>
                  <a:pt x="4098" y="135"/>
                </a:lnTo>
                <a:lnTo>
                  <a:pt x="4088" y="135"/>
                </a:lnTo>
                <a:lnTo>
                  <a:pt x="4074" y="135"/>
                </a:lnTo>
                <a:lnTo>
                  <a:pt x="4061" y="135"/>
                </a:lnTo>
                <a:lnTo>
                  <a:pt x="4053" y="135"/>
                </a:lnTo>
                <a:lnTo>
                  <a:pt x="4044" y="135"/>
                </a:lnTo>
                <a:lnTo>
                  <a:pt x="4033" y="135"/>
                </a:lnTo>
                <a:lnTo>
                  <a:pt x="4018" y="135"/>
                </a:lnTo>
                <a:lnTo>
                  <a:pt x="4009" y="135"/>
                </a:lnTo>
                <a:lnTo>
                  <a:pt x="3994" y="134"/>
                </a:lnTo>
                <a:lnTo>
                  <a:pt x="3983" y="135"/>
                </a:lnTo>
                <a:lnTo>
                  <a:pt x="3978" y="135"/>
                </a:lnTo>
                <a:lnTo>
                  <a:pt x="3966" y="135"/>
                </a:lnTo>
                <a:lnTo>
                  <a:pt x="3957" y="135"/>
                </a:lnTo>
                <a:lnTo>
                  <a:pt x="3945" y="134"/>
                </a:lnTo>
                <a:lnTo>
                  <a:pt x="3931" y="133"/>
                </a:lnTo>
                <a:lnTo>
                  <a:pt x="3923" y="133"/>
                </a:lnTo>
                <a:lnTo>
                  <a:pt x="3917" y="132"/>
                </a:lnTo>
                <a:lnTo>
                  <a:pt x="3907" y="132"/>
                </a:lnTo>
                <a:lnTo>
                  <a:pt x="3900" y="132"/>
                </a:lnTo>
                <a:lnTo>
                  <a:pt x="3893" y="132"/>
                </a:lnTo>
                <a:lnTo>
                  <a:pt x="3887" y="132"/>
                </a:lnTo>
                <a:lnTo>
                  <a:pt x="3875" y="132"/>
                </a:lnTo>
                <a:lnTo>
                  <a:pt x="3869" y="133"/>
                </a:lnTo>
                <a:lnTo>
                  <a:pt x="3858" y="133"/>
                </a:lnTo>
                <a:lnTo>
                  <a:pt x="3850" y="133"/>
                </a:lnTo>
                <a:lnTo>
                  <a:pt x="3840" y="134"/>
                </a:lnTo>
                <a:lnTo>
                  <a:pt x="3833" y="134"/>
                </a:lnTo>
                <a:lnTo>
                  <a:pt x="3829" y="134"/>
                </a:lnTo>
                <a:lnTo>
                  <a:pt x="3818" y="134"/>
                </a:lnTo>
                <a:lnTo>
                  <a:pt x="3811" y="135"/>
                </a:lnTo>
                <a:lnTo>
                  <a:pt x="3801" y="136"/>
                </a:lnTo>
                <a:lnTo>
                  <a:pt x="3793" y="137"/>
                </a:lnTo>
                <a:lnTo>
                  <a:pt x="3786" y="137"/>
                </a:lnTo>
                <a:lnTo>
                  <a:pt x="3777" y="137"/>
                </a:lnTo>
                <a:lnTo>
                  <a:pt x="3768" y="137"/>
                </a:lnTo>
                <a:lnTo>
                  <a:pt x="3761" y="138"/>
                </a:lnTo>
                <a:lnTo>
                  <a:pt x="3755" y="138"/>
                </a:lnTo>
                <a:lnTo>
                  <a:pt x="3747" y="139"/>
                </a:lnTo>
                <a:lnTo>
                  <a:pt x="3740" y="139"/>
                </a:lnTo>
                <a:lnTo>
                  <a:pt x="3725" y="138"/>
                </a:lnTo>
                <a:lnTo>
                  <a:pt x="3723" y="138"/>
                </a:lnTo>
                <a:lnTo>
                  <a:pt x="3713" y="139"/>
                </a:lnTo>
                <a:lnTo>
                  <a:pt x="3703" y="139"/>
                </a:lnTo>
                <a:lnTo>
                  <a:pt x="3697" y="139"/>
                </a:lnTo>
                <a:lnTo>
                  <a:pt x="3687" y="138"/>
                </a:lnTo>
                <a:lnTo>
                  <a:pt x="3683" y="138"/>
                </a:lnTo>
                <a:lnTo>
                  <a:pt x="3674" y="138"/>
                </a:lnTo>
                <a:lnTo>
                  <a:pt x="3669" y="138"/>
                </a:lnTo>
                <a:lnTo>
                  <a:pt x="3660" y="137"/>
                </a:lnTo>
                <a:lnTo>
                  <a:pt x="3657" y="137"/>
                </a:lnTo>
                <a:lnTo>
                  <a:pt x="3650" y="136"/>
                </a:lnTo>
                <a:lnTo>
                  <a:pt x="3643" y="137"/>
                </a:lnTo>
                <a:lnTo>
                  <a:pt x="3634" y="138"/>
                </a:lnTo>
                <a:lnTo>
                  <a:pt x="3631" y="138"/>
                </a:lnTo>
                <a:lnTo>
                  <a:pt x="3625" y="138"/>
                </a:lnTo>
                <a:lnTo>
                  <a:pt x="3620" y="138"/>
                </a:lnTo>
                <a:lnTo>
                  <a:pt x="3614" y="138"/>
                </a:lnTo>
                <a:lnTo>
                  <a:pt x="3611" y="138"/>
                </a:lnTo>
                <a:lnTo>
                  <a:pt x="3603" y="138"/>
                </a:lnTo>
                <a:lnTo>
                  <a:pt x="3598" y="138"/>
                </a:lnTo>
                <a:lnTo>
                  <a:pt x="3590" y="137"/>
                </a:lnTo>
                <a:lnTo>
                  <a:pt x="3581" y="137"/>
                </a:lnTo>
                <a:lnTo>
                  <a:pt x="3572" y="137"/>
                </a:lnTo>
                <a:lnTo>
                  <a:pt x="3561" y="138"/>
                </a:lnTo>
                <a:lnTo>
                  <a:pt x="3554" y="137"/>
                </a:lnTo>
                <a:lnTo>
                  <a:pt x="3543" y="137"/>
                </a:lnTo>
                <a:lnTo>
                  <a:pt x="3536" y="137"/>
                </a:lnTo>
                <a:lnTo>
                  <a:pt x="3529" y="138"/>
                </a:lnTo>
                <a:lnTo>
                  <a:pt x="3522" y="138"/>
                </a:lnTo>
                <a:lnTo>
                  <a:pt x="3514" y="138"/>
                </a:lnTo>
                <a:lnTo>
                  <a:pt x="3506" y="139"/>
                </a:lnTo>
                <a:lnTo>
                  <a:pt x="3499" y="139"/>
                </a:lnTo>
                <a:lnTo>
                  <a:pt x="3492" y="138"/>
                </a:lnTo>
                <a:lnTo>
                  <a:pt x="3482" y="137"/>
                </a:lnTo>
                <a:lnTo>
                  <a:pt x="3476" y="137"/>
                </a:lnTo>
                <a:lnTo>
                  <a:pt x="3467" y="137"/>
                </a:lnTo>
                <a:lnTo>
                  <a:pt x="3455" y="136"/>
                </a:lnTo>
                <a:lnTo>
                  <a:pt x="3445" y="136"/>
                </a:lnTo>
                <a:lnTo>
                  <a:pt x="3441" y="136"/>
                </a:lnTo>
                <a:lnTo>
                  <a:pt x="3433" y="135"/>
                </a:lnTo>
                <a:lnTo>
                  <a:pt x="3425" y="135"/>
                </a:lnTo>
                <a:lnTo>
                  <a:pt x="3419" y="135"/>
                </a:lnTo>
                <a:lnTo>
                  <a:pt x="3413" y="134"/>
                </a:lnTo>
                <a:lnTo>
                  <a:pt x="3410" y="134"/>
                </a:lnTo>
                <a:lnTo>
                  <a:pt x="3399" y="134"/>
                </a:lnTo>
                <a:lnTo>
                  <a:pt x="3393" y="134"/>
                </a:lnTo>
                <a:lnTo>
                  <a:pt x="3385" y="133"/>
                </a:lnTo>
                <a:lnTo>
                  <a:pt x="3377" y="133"/>
                </a:lnTo>
                <a:lnTo>
                  <a:pt x="3364" y="132"/>
                </a:lnTo>
                <a:lnTo>
                  <a:pt x="3352" y="132"/>
                </a:lnTo>
                <a:lnTo>
                  <a:pt x="3346" y="132"/>
                </a:lnTo>
                <a:lnTo>
                  <a:pt x="3330" y="132"/>
                </a:lnTo>
                <a:lnTo>
                  <a:pt x="3324" y="132"/>
                </a:lnTo>
                <a:lnTo>
                  <a:pt x="3314" y="132"/>
                </a:lnTo>
                <a:lnTo>
                  <a:pt x="3307" y="132"/>
                </a:lnTo>
                <a:lnTo>
                  <a:pt x="3300" y="132"/>
                </a:lnTo>
                <a:lnTo>
                  <a:pt x="3294" y="132"/>
                </a:lnTo>
                <a:lnTo>
                  <a:pt x="3286" y="132"/>
                </a:lnTo>
                <a:lnTo>
                  <a:pt x="3281" y="132"/>
                </a:lnTo>
                <a:lnTo>
                  <a:pt x="3274" y="132"/>
                </a:lnTo>
                <a:lnTo>
                  <a:pt x="3269" y="133"/>
                </a:lnTo>
                <a:lnTo>
                  <a:pt x="3259" y="135"/>
                </a:lnTo>
                <a:lnTo>
                  <a:pt x="3256" y="136"/>
                </a:lnTo>
                <a:lnTo>
                  <a:pt x="3245" y="136"/>
                </a:lnTo>
                <a:lnTo>
                  <a:pt x="3236" y="136"/>
                </a:lnTo>
                <a:lnTo>
                  <a:pt x="3228" y="137"/>
                </a:lnTo>
                <a:lnTo>
                  <a:pt x="3218" y="137"/>
                </a:lnTo>
                <a:lnTo>
                  <a:pt x="3211" y="137"/>
                </a:lnTo>
                <a:lnTo>
                  <a:pt x="3202" y="137"/>
                </a:lnTo>
                <a:lnTo>
                  <a:pt x="3196" y="137"/>
                </a:lnTo>
                <a:lnTo>
                  <a:pt x="3183" y="137"/>
                </a:lnTo>
                <a:lnTo>
                  <a:pt x="3176" y="138"/>
                </a:lnTo>
                <a:lnTo>
                  <a:pt x="3168" y="138"/>
                </a:lnTo>
                <a:lnTo>
                  <a:pt x="3162" y="138"/>
                </a:lnTo>
                <a:lnTo>
                  <a:pt x="3162" y="138"/>
                </a:lnTo>
                <a:lnTo>
                  <a:pt x="3157" y="138"/>
                </a:lnTo>
                <a:lnTo>
                  <a:pt x="3146" y="138"/>
                </a:lnTo>
                <a:lnTo>
                  <a:pt x="3141" y="138"/>
                </a:lnTo>
                <a:lnTo>
                  <a:pt x="3130" y="138"/>
                </a:lnTo>
                <a:lnTo>
                  <a:pt x="3116" y="139"/>
                </a:lnTo>
                <a:lnTo>
                  <a:pt x="3114" y="139"/>
                </a:lnTo>
                <a:lnTo>
                  <a:pt x="3100" y="140"/>
                </a:lnTo>
                <a:lnTo>
                  <a:pt x="3086" y="141"/>
                </a:lnTo>
                <a:lnTo>
                  <a:pt x="3076" y="142"/>
                </a:lnTo>
                <a:lnTo>
                  <a:pt x="3071" y="142"/>
                </a:lnTo>
                <a:lnTo>
                  <a:pt x="3056" y="144"/>
                </a:lnTo>
                <a:lnTo>
                  <a:pt x="3038" y="145"/>
                </a:lnTo>
                <a:lnTo>
                  <a:pt x="3036" y="145"/>
                </a:lnTo>
                <a:lnTo>
                  <a:pt x="3019" y="146"/>
                </a:lnTo>
                <a:lnTo>
                  <a:pt x="3016" y="146"/>
                </a:lnTo>
                <a:lnTo>
                  <a:pt x="3007" y="146"/>
                </a:lnTo>
                <a:lnTo>
                  <a:pt x="3001" y="146"/>
                </a:lnTo>
                <a:lnTo>
                  <a:pt x="2992" y="147"/>
                </a:lnTo>
                <a:lnTo>
                  <a:pt x="2992" y="147"/>
                </a:lnTo>
                <a:lnTo>
                  <a:pt x="2991" y="147"/>
                </a:lnTo>
                <a:lnTo>
                  <a:pt x="2984" y="148"/>
                </a:lnTo>
                <a:lnTo>
                  <a:pt x="2974" y="147"/>
                </a:lnTo>
                <a:lnTo>
                  <a:pt x="2964" y="146"/>
                </a:lnTo>
                <a:lnTo>
                  <a:pt x="2955" y="146"/>
                </a:lnTo>
                <a:lnTo>
                  <a:pt x="2945" y="145"/>
                </a:lnTo>
                <a:lnTo>
                  <a:pt x="2941" y="145"/>
                </a:lnTo>
                <a:lnTo>
                  <a:pt x="2928" y="141"/>
                </a:lnTo>
                <a:lnTo>
                  <a:pt x="2918" y="139"/>
                </a:lnTo>
                <a:lnTo>
                  <a:pt x="2907" y="139"/>
                </a:lnTo>
                <a:lnTo>
                  <a:pt x="2886" y="139"/>
                </a:lnTo>
                <a:lnTo>
                  <a:pt x="2863" y="139"/>
                </a:lnTo>
                <a:lnTo>
                  <a:pt x="2846" y="138"/>
                </a:lnTo>
                <a:lnTo>
                  <a:pt x="2833" y="138"/>
                </a:lnTo>
                <a:lnTo>
                  <a:pt x="2818" y="138"/>
                </a:lnTo>
                <a:lnTo>
                  <a:pt x="2797" y="138"/>
                </a:lnTo>
                <a:lnTo>
                  <a:pt x="2781" y="139"/>
                </a:lnTo>
                <a:lnTo>
                  <a:pt x="2780" y="139"/>
                </a:lnTo>
                <a:lnTo>
                  <a:pt x="2663" y="150"/>
                </a:lnTo>
                <a:lnTo>
                  <a:pt x="2549" y="157"/>
                </a:lnTo>
                <a:lnTo>
                  <a:pt x="2518" y="157"/>
                </a:lnTo>
                <a:lnTo>
                  <a:pt x="2488" y="158"/>
                </a:lnTo>
                <a:lnTo>
                  <a:pt x="2438" y="158"/>
                </a:lnTo>
                <a:lnTo>
                  <a:pt x="2343" y="160"/>
                </a:lnTo>
                <a:lnTo>
                  <a:pt x="2213" y="164"/>
                </a:lnTo>
                <a:lnTo>
                  <a:pt x="2199" y="164"/>
                </a:lnTo>
                <a:lnTo>
                  <a:pt x="2145" y="166"/>
                </a:lnTo>
                <a:lnTo>
                  <a:pt x="2064" y="166"/>
                </a:lnTo>
                <a:lnTo>
                  <a:pt x="2001" y="164"/>
                </a:lnTo>
                <a:lnTo>
                  <a:pt x="1954" y="163"/>
                </a:lnTo>
                <a:lnTo>
                  <a:pt x="1886" y="162"/>
                </a:lnTo>
                <a:lnTo>
                  <a:pt x="1750" y="160"/>
                </a:lnTo>
                <a:lnTo>
                  <a:pt x="1667" y="151"/>
                </a:lnTo>
                <a:lnTo>
                  <a:pt x="1562" y="149"/>
                </a:lnTo>
                <a:lnTo>
                  <a:pt x="1050" y="149"/>
                </a:lnTo>
                <a:lnTo>
                  <a:pt x="258" y="155"/>
                </a:lnTo>
                <a:lnTo>
                  <a:pt x="0" y="157"/>
                </a:lnTo>
                <a:lnTo>
                  <a:pt x="0" y="157"/>
                </a:lnTo>
                <a:close/>
              </a:path>
            </a:pathLst>
          </a:custGeom>
          <a:solidFill>
            <a:srgbClr val="CCFFCC"/>
          </a:solidFill>
          <a:ln w="9525">
            <a:noFill/>
            <a:round/>
            <a:headEnd/>
            <a:tailEnd/>
          </a:ln>
        </p:spPr>
        <p:txBody>
          <a:bodyPr/>
          <a:lstStyle/>
          <a:p>
            <a:endParaRPr lang="en-GB"/>
          </a:p>
        </p:txBody>
      </p:sp>
      <p:sp>
        <p:nvSpPr>
          <p:cNvPr id="52" name="Freeform 2447"/>
          <p:cNvSpPr>
            <a:spLocks/>
          </p:cNvSpPr>
          <p:nvPr>
            <p:custDataLst>
              <p:tags r:id="rId43"/>
            </p:custDataLst>
          </p:nvPr>
        </p:nvSpPr>
        <p:spPr bwMode="auto">
          <a:xfrm>
            <a:off x="400988" y="2308232"/>
            <a:ext cx="8161157" cy="182091"/>
          </a:xfrm>
          <a:custGeom>
            <a:avLst/>
            <a:gdLst/>
            <a:ahLst/>
            <a:cxnLst>
              <a:cxn ang="0">
                <a:pos x="2518" y="157"/>
              </a:cxn>
              <a:cxn ang="0">
                <a:pos x="2964" y="146"/>
              </a:cxn>
              <a:cxn ang="0">
                <a:pos x="3114" y="139"/>
              </a:cxn>
              <a:cxn ang="0">
                <a:pos x="3245" y="136"/>
              </a:cxn>
              <a:cxn ang="0">
                <a:pos x="3385" y="133"/>
              </a:cxn>
              <a:cxn ang="0">
                <a:pos x="3514" y="138"/>
              </a:cxn>
              <a:cxn ang="0">
                <a:pos x="3634" y="138"/>
              </a:cxn>
              <a:cxn ang="0">
                <a:pos x="3761" y="138"/>
              </a:cxn>
              <a:cxn ang="0">
                <a:pos x="3900" y="132"/>
              </a:cxn>
              <a:cxn ang="0">
                <a:pos x="4074" y="135"/>
              </a:cxn>
              <a:cxn ang="0">
                <a:pos x="4307" y="142"/>
              </a:cxn>
              <a:cxn ang="0">
                <a:pos x="4582" y="151"/>
              </a:cxn>
              <a:cxn ang="0">
                <a:pos x="4802" y="134"/>
              </a:cxn>
              <a:cxn ang="0">
                <a:pos x="4939" y="134"/>
              </a:cxn>
              <a:cxn ang="0">
                <a:pos x="5111" y="123"/>
              </a:cxn>
              <a:cxn ang="0">
                <a:pos x="5280" y="114"/>
              </a:cxn>
              <a:cxn ang="0">
                <a:pos x="5445" y="125"/>
              </a:cxn>
              <a:cxn ang="0">
                <a:pos x="5576" y="126"/>
              </a:cxn>
              <a:cxn ang="0">
                <a:pos x="5706" y="128"/>
              </a:cxn>
              <a:cxn ang="0">
                <a:pos x="5897" y="128"/>
              </a:cxn>
              <a:cxn ang="0">
                <a:pos x="6218" y="120"/>
              </a:cxn>
              <a:cxn ang="0">
                <a:pos x="6455" y="109"/>
              </a:cxn>
              <a:cxn ang="0">
                <a:pos x="6721" y="98"/>
              </a:cxn>
              <a:cxn ang="0">
                <a:pos x="6975" y="87"/>
              </a:cxn>
              <a:cxn ang="0">
                <a:pos x="7190" y="76"/>
              </a:cxn>
              <a:cxn ang="0">
                <a:pos x="7378" y="70"/>
              </a:cxn>
              <a:cxn ang="0">
                <a:pos x="7559" y="57"/>
              </a:cxn>
              <a:cxn ang="0">
                <a:pos x="7793" y="52"/>
              </a:cxn>
              <a:cxn ang="0">
                <a:pos x="8121" y="32"/>
              </a:cxn>
              <a:cxn ang="0">
                <a:pos x="8335" y="8"/>
              </a:cxn>
              <a:cxn ang="0">
                <a:pos x="8229" y="25"/>
              </a:cxn>
              <a:cxn ang="0">
                <a:pos x="7973" y="48"/>
              </a:cxn>
              <a:cxn ang="0">
                <a:pos x="7660" y="59"/>
              </a:cxn>
              <a:cxn ang="0">
                <a:pos x="7470" y="68"/>
              </a:cxn>
              <a:cxn ang="0">
                <a:pos x="7275" y="101"/>
              </a:cxn>
              <a:cxn ang="0">
                <a:pos x="7098" y="103"/>
              </a:cxn>
              <a:cxn ang="0">
                <a:pos x="6834" y="127"/>
              </a:cxn>
              <a:cxn ang="0">
                <a:pos x="6585" y="139"/>
              </a:cxn>
              <a:cxn ang="0">
                <a:pos x="6335" y="145"/>
              </a:cxn>
              <a:cxn ang="0">
                <a:pos x="6062" y="164"/>
              </a:cxn>
              <a:cxn ang="0">
                <a:pos x="5765" y="167"/>
              </a:cxn>
              <a:cxn ang="0">
                <a:pos x="5636" y="165"/>
              </a:cxn>
              <a:cxn ang="0">
                <a:pos x="5525" y="164"/>
              </a:cxn>
              <a:cxn ang="0">
                <a:pos x="5385" y="157"/>
              </a:cxn>
              <a:cxn ang="0">
                <a:pos x="5236" y="155"/>
              </a:cxn>
              <a:cxn ang="0">
                <a:pos x="5005" y="166"/>
              </a:cxn>
              <a:cxn ang="0">
                <a:pos x="4867" y="170"/>
              </a:cxn>
              <a:cxn ang="0">
                <a:pos x="4711" y="179"/>
              </a:cxn>
              <a:cxn ang="0">
                <a:pos x="4470" y="188"/>
              </a:cxn>
              <a:cxn ang="0">
                <a:pos x="4204" y="176"/>
              </a:cxn>
              <a:cxn ang="0">
                <a:pos x="3983" y="174"/>
              </a:cxn>
              <a:cxn ang="0">
                <a:pos x="3833" y="172"/>
              </a:cxn>
              <a:cxn ang="0">
                <a:pos x="3697" y="176"/>
              </a:cxn>
              <a:cxn ang="0">
                <a:pos x="3590" y="174"/>
              </a:cxn>
              <a:cxn ang="0">
                <a:pos x="3445" y="168"/>
              </a:cxn>
              <a:cxn ang="0">
                <a:pos x="3307" y="167"/>
              </a:cxn>
              <a:cxn ang="0">
                <a:pos x="3176" y="162"/>
              </a:cxn>
              <a:cxn ang="0">
                <a:pos x="3019" y="164"/>
              </a:cxn>
              <a:cxn ang="0">
                <a:pos x="2863" y="153"/>
              </a:cxn>
              <a:cxn ang="0">
                <a:pos x="2001" y="178"/>
              </a:cxn>
            </a:cxnLst>
            <a:rect l="0" t="0" r="r" b="b"/>
            <a:pathLst>
              <a:path w="8426" h="189">
                <a:moveTo>
                  <a:pt x="0" y="157"/>
                </a:moveTo>
                <a:lnTo>
                  <a:pt x="258" y="155"/>
                </a:lnTo>
                <a:lnTo>
                  <a:pt x="1050" y="149"/>
                </a:lnTo>
                <a:lnTo>
                  <a:pt x="1562" y="149"/>
                </a:lnTo>
                <a:lnTo>
                  <a:pt x="1667" y="151"/>
                </a:lnTo>
                <a:lnTo>
                  <a:pt x="1750" y="160"/>
                </a:lnTo>
                <a:lnTo>
                  <a:pt x="1886" y="162"/>
                </a:lnTo>
                <a:lnTo>
                  <a:pt x="1954" y="163"/>
                </a:lnTo>
                <a:lnTo>
                  <a:pt x="2001" y="164"/>
                </a:lnTo>
                <a:lnTo>
                  <a:pt x="2064" y="166"/>
                </a:lnTo>
                <a:lnTo>
                  <a:pt x="2145" y="166"/>
                </a:lnTo>
                <a:lnTo>
                  <a:pt x="2199" y="164"/>
                </a:lnTo>
                <a:lnTo>
                  <a:pt x="2213" y="164"/>
                </a:lnTo>
                <a:lnTo>
                  <a:pt x="2343" y="160"/>
                </a:lnTo>
                <a:lnTo>
                  <a:pt x="2438" y="158"/>
                </a:lnTo>
                <a:lnTo>
                  <a:pt x="2488" y="158"/>
                </a:lnTo>
                <a:lnTo>
                  <a:pt x="2518" y="157"/>
                </a:lnTo>
                <a:lnTo>
                  <a:pt x="2549" y="157"/>
                </a:lnTo>
                <a:lnTo>
                  <a:pt x="2663" y="150"/>
                </a:lnTo>
                <a:lnTo>
                  <a:pt x="2780" y="139"/>
                </a:lnTo>
                <a:lnTo>
                  <a:pt x="2781" y="139"/>
                </a:lnTo>
                <a:lnTo>
                  <a:pt x="2797" y="138"/>
                </a:lnTo>
                <a:lnTo>
                  <a:pt x="2818" y="138"/>
                </a:lnTo>
                <a:lnTo>
                  <a:pt x="2833" y="138"/>
                </a:lnTo>
                <a:lnTo>
                  <a:pt x="2846" y="138"/>
                </a:lnTo>
                <a:lnTo>
                  <a:pt x="2863" y="139"/>
                </a:lnTo>
                <a:lnTo>
                  <a:pt x="2886" y="139"/>
                </a:lnTo>
                <a:lnTo>
                  <a:pt x="2907" y="139"/>
                </a:lnTo>
                <a:lnTo>
                  <a:pt x="2918" y="139"/>
                </a:lnTo>
                <a:lnTo>
                  <a:pt x="2928" y="141"/>
                </a:lnTo>
                <a:lnTo>
                  <a:pt x="2941" y="145"/>
                </a:lnTo>
                <a:lnTo>
                  <a:pt x="2945" y="145"/>
                </a:lnTo>
                <a:lnTo>
                  <a:pt x="2955" y="146"/>
                </a:lnTo>
                <a:lnTo>
                  <a:pt x="2964" y="146"/>
                </a:lnTo>
                <a:lnTo>
                  <a:pt x="2974" y="147"/>
                </a:lnTo>
                <a:lnTo>
                  <a:pt x="2984" y="148"/>
                </a:lnTo>
                <a:lnTo>
                  <a:pt x="2991" y="147"/>
                </a:lnTo>
                <a:lnTo>
                  <a:pt x="2992" y="147"/>
                </a:lnTo>
                <a:lnTo>
                  <a:pt x="2992" y="147"/>
                </a:lnTo>
                <a:lnTo>
                  <a:pt x="3001" y="146"/>
                </a:lnTo>
                <a:lnTo>
                  <a:pt x="3007" y="146"/>
                </a:lnTo>
                <a:lnTo>
                  <a:pt x="3016" y="146"/>
                </a:lnTo>
                <a:lnTo>
                  <a:pt x="3019" y="146"/>
                </a:lnTo>
                <a:lnTo>
                  <a:pt x="3036" y="145"/>
                </a:lnTo>
                <a:lnTo>
                  <a:pt x="3038" y="145"/>
                </a:lnTo>
                <a:lnTo>
                  <a:pt x="3056" y="144"/>
                </a:lnTo>
                <a:lnTo>
                  <a:pt x="3071" y="142"/>
                </a:lnTo>
                <a:lnTo>
                  <a:pt x="3076" y="142"/>
                </a:lnTo>
                <a:lnTo>
                  <a:pt x="3086" y="141"/>
                </a:lnTo>
                <a:lnTo>
                  <a:pt x="3100" y="140"/>
                </a:lnTo>
                <a:lnTo>
                  <a:pt x="3114" y="139"/>
                </a:lnTo>
                <a:lnTo>
                  <a:pt x="3116" y="139"/>
                </a:lnTo>
                <a:lnTo>
                  <a:pt x="3130" y="138"/>
                </a:lnTo>
                <a:lnTo>
                  <a:pt x="3141" y="138"/>
                </a:lnTo>
                <a:lnTo>
                  <a:pt x="3146" y="138"/>
                </a:lnTo>
                <a:lnTo>
                  <a:pt x="3157" y="138"/>
                </a:lnTo>
                <a:lnTo>
                  <a:pt x="3162" y="138"/>
                </a:lnTo>
                <a:lnTo>
                  <a:pt x="3162" y="138"/>
                </a:lnTo>
                <a:lnTo>
                  <a:pt x="3168" y="138"/>
                </a:lnTo>
                <a:lnTo>
                  <a:pt x="3176" y="138"/>
                </a:lnTo>
                <a:lnTo>
                  <a:pt x="3183" y="137"/>
                </a:lnTo>
                <a:lnTo>
                  <a:pt x="3196" y="137"/>
                </a:lnTo>
                <a:lnTo>
                  <a:pt x="3202" y="137"/>
                </a:lnTo>
                <a:lnTo>
                  <a:pt x="3211" y="137"/>
                </a:lnTo>
                <a:lnTo>
                  <a:pt x="3218" y="137"/>
                </a:lnTo>
                <a:lnTo>
                  <a:pt x="3228" y="137"/>
                </a:lnTo>
                <a:lnTo>
                  <a:pt x="3236" y="136"/>
                </a:lnTo>
                <a:lnTo>
                  <a:pt x="3245" y="136"/>
                </a:lnTo>
                <a:lnTo>
                  <a:pt x="3256" y="136"/>
                </a:lnTo>
                <a:lnTo>
                  <a:pt x="3259" y="135"/>
                </a:lnTo>
                <a:lnTo>
                  <a:pt x="3269" y="133"/>
                </a:lnTo>
                <a:lnTo>
                  <a:pt x="3274" y="132"/>
                </a:lnTo>
                <a:lnTo>
                  <a:pt x="3281" y="132"/>
                </a:lnTo>
                <a:lnTo>
                  <a:pt x="3286" y="132"/>
                </a:lnTo>
                <a:lnTo>
                  <a:pt x="3294" y="132"/>
                </a:lnTo>
                <a:lnTo>
                  <a:pt x="3300" y="132"/>
                </a:lnTo>
                <a:lnTo>
                  <a:pt x="3307" y="132"/>
                </a:lnTo>
                <a:lnTo>
                  <a:pt x="3314" y="132"/>
                </a:lnTo>
                <a:lnTo>
                  <a:pt x="3324" y="132"/>
                </a:lnTo>
                <a:lnTo>
                  <a:pt x="3330" y="132"/>
                </a:lnTo>
                <a:lnTo>
                  <a:pt x="3346" y="132"/>
                </a:lnTo>
                <a:lnTo>
                  <a:pt x="3352" y="132"/>
                </a:lnTo>
                <a:lnTo>
                  <a:pt x="3364" y="132"/>
                </a:lnTo>
                <a:lnTo>
                  <a:pt x="3377" y="133"/>
                </a:lnTo>
                <a:lnTo>
                  <a:pt x="3385" y="133"/>
                </a:lnTo>
                <a:lnTo>
                  <a:pt x="3393" y="134"/>
                </a:lnTo>
                <a:lnTo>
                  <a:pt x="3399" y="134"/>
                </a:lnTo>
                <a:lnTo>
                  <a:pt x="3410" y="134"/>
                </a:lnTo>
                <a:lnTo>
                  <a:pt x="3413" y="134"/>
                </a:lnTo>
                <a:lnTo>
                  <a:pt x="3419" y="135"/>
                </a:lnTo>
                <a:lnTo>
                  <a:pt x="3425" y="135"/>
                </a:lnTo>
                <a:lnTo>
                  <a:pt x="3433" y="135"/>
                </a:lnTo>
                <a:lnTo>
                  <a:pt x="3441" y="136"/>
                </a:lnTo>
                <a:lnTo>
                  <a:pt x="3445" y="136"/>
                </a:lnTo>
                <a:lnTo>
                  <a:pt x="3455" y="136"/>
                </a:lnTo>
                <a:lnTo>
                  <a:pt x="3467" y="137"/>
                </a:lnTo>
                <a:lnTo>
                  <a:pt x="3476" y="137"/>
                </a:lnTo>
                <a:lnTo>
                  <a:pt x="3482" y="137"/>
                </a:lnTo>
                <a:lnTo>
                  <a:pt x="3492" y="138"/>
                </a:lnTo>
                <a:lnTo>
                  <a:pt x="3499" y="139"/>
                </a:lnTo>
                <a:lnTo>
                  <a:pt x="3506" y="139"/>
                </a:lnTo>
                <a:lnTo>
                  <a:pt x="3514" y="138"/>
                </a:lnTo>
                <a:lnTo>
                  <a:pt x="3522" y="138"/>
                </a:lnTo>
                <a:lnTo>
                  <a:pt x="3529" y="138"/>
                </a:lnTo>
                <a:lnTo>
                  <a:pt x="3536" y="137"/>
                </a:lnTo>
                <a:lnTo>
                  <a:pt x="3543" y="137"/>
                </a:lnTo>
                <a:lnTo>
                  <a:pt x="3554" y="137"/>
                </a:lnTo>
                <a:lnTo>
                  <a:pt x="3561" y="138"/>
                </a:lnTo>
                <a:lnTo>
                  <a:pt x="3572" y="137"/>
                </a:lnTo>
                <a:lnTo>
                  <a:pt x="3581" y="137"/>
                </a:lnTo>
                <a:lnTo>
                  <a:pt x="3590" y="137"/>
                </a:lnTo>
                <a:lnTo>
                  <a:pt x="3598" y="138"/>
                </a:lnTo>
                <a:lnTo>
                  <a:pt x="3603" y="138"/>
                </a:lnTo>
                <a:lnTo>
                  <a:pt x="3611" y="138"/>
                </a:lnTo>
                <a:lnTo>
                  <a:pt x="3614" y="138"/>
                </a:lnTo>
                <a:lnTo>
                  <a:pt x="3620" y="138"/>
                </a:lnTo>
                <a:lnTo>
                  <a:pt x="3625" y="138"/>
                </a:lnTo>
                <a:lnTo>
                  <a:pt x="3631" y="138"/>
                </a:lnTo>
                <a:lnTo>
                  <a:pt x="3634" y="138"/>
                </a:lnTo>
                <a:lnTo>
                  <a:pt x="3643" y="137"/>
                </a:lnTo>
                <a:lnTo>
                  <a:pt x="3650" y="136"/>
                </a:lnTo>
                <a:lnTo>
                  <a:pt x="3657" y="137"/>
                </a:lnTo>
                <a:lnTo>
                  <a:pt x="3660" y="137"/>
                </a:lnTo>
                <a:lnTo>
                  <a:pt x="3669" y="138"/>
                </a:lnTo>
                <a:lnTo>
                  <a:pt x="3674" y="138"/>
                </a:lnTo>
                <a:lnTo>
                  <a:pt x="3683" y="138"/>
                </a:lnTo>
                <a:lnTo>
                  <a:pt x="3687" y="138"/>
                </a:lnTo>
                <a:lnTo>
                  <a:pt x="3697" y="139"/>
                </a:lnTo>
                <a:lnTo>
                  <a:pt x="3703" y="139"/>
                </a:lnTo>
                <a:lnTo>
                  <a:pt x="3713" y="139"/>
                </a:lnTo>
                <a:lnTo>
                  <a:pt x="3723" y="138"/>
                </a:lnTo>
                <a:lnTo>
                  <a:pt x="3725" y="138"/>
                </a:lnTo>
                <a:lnTo>
                  <a:pt x="3740" y="139"/>
                </a:lnTo>
                <a:lnTo>
                  <a:pt x="3747" y="139"/>
                </a:lnTo>
                <a:lnTo>
                  <a:pt x="3755" y="138"/>
                </a:lnTo>
                <a:lnTo>
                  <a:pt x="3761" y="138"/>
                </a:lnTo>
                <a:lnTo>
                  <a:pt x="3768" y="137"/>
                </a:lnTo>
                <a:lnTo>
                  <a:pt x="3777" y="137"/>
                </a:lnTo>
                <a:lnTo>
                  <a:pt x="3786" y="137"/>
                </a:lnTo>
                <a:lnTo>
                  <a:pt x="3793" y="137"/>
                </a:lnTo>
                <a:lnTo>
                  <a:pt x="3801" y="136"/>
                </a:lnTo>
                <a:lnTo>
                  <a:pt x="3811" y="135"/>
                </a:lnTo>
                <a:lnTo>
                  <a:pt x="3818" y="134"/>
                </a:lnTo>
                <a:lnTo>
                  <a:pt x="3829" y="134"/>
                </a:lnTo>
                <a:lnTo>
                  <a:pt x="3833" y="134"/>
                </a:lnTo>
                <a:lnTo>
                  <a:pt x="3840" y="134"/>
                </a:lnTo>
                <a:lnTo>
                  <a:pt x="3850" y="133"/>
                </a:lnTo>
                <a:lnTo>
                  <a:pt x="3858" y="133"/>
                </a:lnTo>
                <a:lnTo>
                  <a:pt x="3869" y="133"/>
                </a:lnTo>
                <a:lnTo>
                  <a:pt x="3875" y="132"/>
                </a:lnTo>
                <a:lnTo>
                  <a:pt x="3887" y="132"/>
                </a:lnTo>
                <a:lnTo>
                  <a:pt x="3893" y="132"/>
                </a:lnTo>
                <a:lnTo>
                  <a:pt x="3900" y="132"/>
                </a:lnTo>
                <a:lnTo>
                  <a:pt x="3907" y="132"/>
                </a:lnTo>
                <a:lnTo>
                  <a:pt x="3917" y="132"/>
                </a:lnTo>
                <a:lnTo>
                  <a:pt x="3923" y="133"/>
                </a:lnTo>
                <a:lnTo>
                  <a:pt x="3931" y="133"/>
                </a:lnTo>
                <a:lnTo>
                  <a:pt x="3945" y="134"/>
                </a:lnTo>
                <a:lnTo>
                  <a:pt x="3957" y="135"/>
                </a:lnTo>
                <a:lnTo>
                  <a:pt x="3966" y="135"/>
                </a:lnTo>
                <a:lnTo>
                  <a:pt x="3978" y="135"/>
                </a:lnTo>
                <a:lnTo>
                  <a:pt x="3983" y="135"/>
                </a:lnTo>
                <a:lnTo>
                  <a:pt x="3994" y="134"/>
                </a:lnTo>
                <a:lnTo>
                  <a:pt x="4009" y="135"/>
                </a:lnTo>
                <a:lnTo>
                  <a:pt x="4018" y="135"/>
                </a:lnTo>
                <a:lnTo>
                  <a:pt x="4033" y="135"/>
                </a:lnTo>
                <a:lnTo>
                  <a:pt x="4044" y="135"/>
                </a:lnTo>
                <a:lnTo>
                  <a:pt x="4053" y="135"/>
                </a:lnTo>
                <a:lnTo>
                  <a:pt x="4061" y="135"/>
                </a:lnTo>
                <a:lnTo>
                  <a:pt x="4074" y="135"/>
                </a:lnTo>
                <a:lnTo>
                  <a:pt x="4088" y="135"/>
                </a:lnTo>
                <a:lnTo>
                  <a:pt x="4098" y="135"/>
                </a:lnTo>
                <a:lnTo>
                  <a:pt x="4107" y="136"/>
                </a:lnTo>
                <a:lnTo>
                  <a:pt x="4119" y="136"/>
                </a:lnTo>
                <a:lnTo>
                  <a:pt x="4145" y="137"/>
                </a:lnTo>
                <a:lnTo>
                  <a:pt x="4151" y="137"/>
                </a:lnTo>
                <a:lnTo>
                  <a:pt x="4158" y="137"/>
                </a:lnTo>
                <a:lnTo>
                  <a:pt x="4193" y="138"/>
                </a:lnTo>
                <a:lnTo>
                  <a:pt x="4204" y="138"/>
                </a:lnTo>
                <a:lnTo>
                  <a:pt x="4223" y="139"/>
                </a:lnTo>
                <a:lnTo>
                  <a:pt x="4230" y="139"/>
                </a:lnTo>
                <a:lnTo>
                  <a:pt x="4244" y="140"/>
                </a:lnTo>
                <a:lnTo>
                  <a:pt x="4265" y="141"/>
                </a:lnTo>
                <a:lnTo>
                  <a:pt x="4279" y="142"/>
                </a:lnTo>
                <a:lnTo>
                  <a:pt x="4285" y="142"/>
                </a:lnTo>
                <a:lnTo>
                  <a:pt x="4298" y="142"/>
                </a:lnTo>
                <a:lnTo>
                  <a:pt x="4307" y="142"/>
                </a:lnTo>
                <a:lnTo>
                  <a:pt x="4309" y="142"/>
                </a:lnTo>
                <a:lnTo>
                  <a:pt x="4343" y="145"/>
                </a:lnTo>
                <a:lnTo>
                  <a:pt x="4347" y="145"/>
                </a:lnTo>
                <a:lnTo>
                  <a:pt x="4393" y="149"/>
                </a:lnTo>
                <a:lnTo>
                  <a:pt x="4411" y="150"/>
                </a:lnTo>
                <a:lnTo>
                  <a:pt x="4432" y="150"/>
                </a:lnTo>
                <a:lnTo>
                  <a:pt x="4437" y="151"/>
                </a:lnTo>
                <a:lnTo>
                  <a:pt x="4461" y="152"/>
                </a:lnTo>
                <a:lnTo>
                  <a:pt x="4470" y="152"/>
                </a:lnTo>
                <a:lnTo>
                  <a:pt x="4485" y="152"/>
                </a:lnTo>
                <a:lnTo>
                  <a:pt x="4500" y="151"/>
                </a:lnTo>
                <a:lnTo>
                  <a:pt x="4512" y="150"/>
                </a:lnTo>
                <a:lnTo>
                  <a:pt x="4527" y="150"/>
                </a:lnTo>
                <a:lnTo>
                  <a:pt x="4541" y="149"/>
                </a:lnTo>
                <a:lnTo>
                  <a:pt x="4561" y="150"/>
                </a:lnTo>
                <a:lnTo>
                  <a:pt x="4572" y="151"/>
                </a:lnTo>
                <a:lnTo>
                  <a:pt x="4582" y="151"/>
                </a:lnTo>
                <a:lnTo>
                  <a:pt x="4604" y="151"/>
                </a:lnTo>
                <a:lnTo>
                  <a:pt x="4612" y="151"/>
                </a:lnTo>
                <a:lnTo>
                  <a:pt x="4626" y="151"/>
                </a:lnTo>
                <a:lnTo>
                  <a:pt x="4641" y="150"/>
                </a:lnTo>
                <a:lnTo>
                  <a:pt x="4658" y="150"/>
                </a:lnTo>
                <a:lnTo>
                  <a:pt x="4666" y="150"/>
                </a:lnTo>
                <a:lnTo>
                  <a:pt x="4681" y="148"/>
                </a:lnTo>
                <a:lnTo>
                  <a:pt x="4693" y="146"/>
                </a:lnTo>
                <a:lnTo>
                  <a:pt x="4711" y="142"/>
                </a:lnTo>
                <a:lnTo>
                  <a:pt x="4721" y="144"/>
                </a:lnTo>
                <a:lnTo>
                  <a:pt x="4742" y="139"/>
                </a:lnTo>
                <a:lnTo>
                  <a:pt x="4760" y="137"/>
                </a:lnTo>
                <a:lnTo>
                  <a:pt x="4772" y="136"/>
                </a:lnTo>
                <a:lnTo>
                  <a:pt x="4783" y="134"/>
                </a:lnTo>
                <a:lnTo>
                  <a:pt x="4791" y="134"/>
                </a:lnTo>
                <a:lnTo>
                  <a:pt x="4797" y="134"/>
                </a:lnTo>
                <a:lnTo>
                  <a:pt x="4802" y="134"/>
                </a:lnTo>
                <a:lnTo>
                  <a:pt x="4808" y="133"/>
                </a:lnTo>
                <a:lnTo>
                  <a:pt x="4818" y="134"/>
                </a:lnTo>
                <a:lnTo>
                  <a:pt x="4824" y="134"/>
                </a:lnTo>
                <a:lnTo>
                  <a:pt x="4834" y="134"/>
                </a:lnTo>
                <a:lnTo>
                  <a:pt x="4841" y="134"/>
                </a:lnTo>
                <a:lnTo>
                  <a:pt x="4848" y="134"/>
                </a:lnTo>
                <a:lnTo>
                  <a:pt x="4852" y="134"/>
                </a:lnTo>
                <a:lnTo>
                  <a:pt x="4861" y="134"/>
                </a:lnTo>
                <a:lnTo>
                  <a:pt x="4867" y="134"/>
                </a:lnTo>
                <a:lnTo>
                  <a:pt x="4875" y="135"/>
                </a:lnTo>
                <a:lnTo>
                  <a:pt x="4883" y="136"/>
                </a:lnTo>
                <a:lnTo>
                  <a:pt x="4890" y="135"/>
                </a:lnTo>
                <a:lnTo>
                  <a:pt x="4900" y="135"/>
                </a:lnTo>
                <a:lnTo>
                  <a:pt x="4907" y="135"/>
                </a:lnTo>
                <a:lnTo>
                  <a:pt x="4920" y="135"/>
                </a:lnTo>
                <a:lnTo>
                  <a:pt x="4930" y="135"/>
                </a:lnTo>
                <a:lnTo>
                  <a:pt x="4939" y="134"/>
                </a:lnTo>
                <a:lnTo>
                  <a:pt x="4948" y="135"/>
                </a:lnTo>
                <a:lnTo>
                  <a:pt x="4954" y="135"/>
                </a:lnTo>
                <a:lnTo>
                  <a:pt x="4960" y="135"/>
                </a:lnTo>
                <a:lnTo>
                  <a:pt x="4964" y="135"/>
                </a:lnTo>
                <a:lnTo>
                  <a:pt x="4968" y="135"/>
                </a:lnTo>
                <a:lnTo>
                  <a:pt x="4978" y="134"/>
                </a:lnTo>
                <a:lnTo>
                  <a:pt x="4982" y="133"/>
                </a:lnTo>
                <a:lnTo>
                  <a:pt x="4994" y="132"/>
                </a:lnTo>
                <a:lnTo>
                  <a:pt x="5005" y="131"/>
                </a:lnTo>
                <a:lnTo>
                  <a:pt x="5014" y="129"/>
                </a:lnTo>
                <a:lnTo>
                  <a:pt x="5027" y="128"/>
                </a:lnTo>
                <a:lnTo>
                  <a:pt x="5038" y="128"/>
                </a:lnTo>
                <a:lnTo>
                  <a:pt x="5047" y="128"/>
                </a:lnTo>
                <a:lnTo>
                  <a:pt x="5059" y="127"/>
                </a:lnTo>
                <a:lnTo>
                  <a:pt x="5076" y="125"/>
                </a:lnTo>
                <a:lnTo>
                  <a:pt x="5095" y="124"/>
                </a:lnTo>
                <a:lnTo>
                  <a:pt x="5111" y="123"/>
                </a:lnTo>
                <a:lnTo>
                  <a:pt x="5129" y="120"/>
                </a:lnTo>
                <a:lnTo>
                  <a:pt x="5151" y="118"/>
                </a:lnTo>
                <a:lnTo>
                  <a:pt x="5170" y="115"/>
                </a:lnTo>
                <a:lnTo>
                  <a:pt x="5195" y="114"/>
                </a:lnTo>
                <a:lnTo>
                  <a:pt x="5204" y="114"/>
                </a:lnTo>
                <a:lnTo>
                  <a:pt x="5214" y="114"/>
                </a:lnTo>
                <a:lnTo>
                  <a:pt x="5222" y="114"/>
                </a:lnTo>
                <a:lnTo>
                  <a:pt x="5231" y="114"/>
                </a:lnTo>
                <a:lnTo>
                  <a:pt x="5236" y="113"/>
                </a:lnTo>
                <a:lnTo>
                  <a:pt x="5240" y="113"/>
                </a:lnTo>
                <a:lnTo>
                  <a:pt x="5249" y="114"/>
                </a:lnTo>
                <a:lnTo>
                  <a:pt x="5253" y="114"/>
                </a:lnTo>
                <a:lnTo>
                  <a:pt x="5259" y="114"/>
                </a:lnTo>
                <a:lnTo>
                  <a:pt x="5262" y="114"/>
                </a:lnTo>
                <a:lnTo>
                  <a:pt x="5269" y="114"/>
                </a:lnTo>
                <a:lnTo>
                  <a:pt x="5273" y="114"/>
                </a:lnTo>
                <a:lnTo>
                  <a:pt x="5280" y="114"/>
                </a:lnTo>
                <a:lnTo>
                  <a:pt x="5288" y="114"/>
                </a:lnTo>
                <a:lnTo>
                  <a:pt x="5300" y="114"/>
                </a:lnTo>
                <a:lnTo>
                  <a:pt x="5313" y="114"/>
                </a:lnTo>
                <a:lnTo>
                  <a:pt x="5319" y="114"/>
                </a:lnTo>
                <a:lnTo>
                  <a:pt x="5332" y="115"/>
                </a:lnTo>
                <a:lnTo>
                  <a:pt x="5342" y="116"/>
                </a:lnTo>
                <a:lnTo>
                  <a:pt x="5353" y="116"/>
                </a:lnTo>
                <a:lnTo>
                  <a:pt x="5372" y="116"/>
                </a:lnTo>
                <a:lnTo>
                  <a:pt x="5385" y="116"/>
                </a:lnTo>
                <a:lnTo>
                  <a:pt x="5390" y="118"/>
                </a:lnTo>
                <a:lnTo>
                  <a:pt x="5394" y="118"/>
                </a:lnTo>
                <a:lnTo>
                  <a:pt x="5403" y="120"/>
                </a:lnTo>
                <a:lnTo>
                  <a:pt x="5407" y="120"/>
                </a:lnTo>
                <a:lnTo>
                  <a:pt x="5413" y="121"/>
                </a:lnTo>
                <a:lnTo>
                  <a:pt x="5421" y="121"/>
                </a:lnTo>
                <a:lnTo>
                  <a:pt x="5433" y="123"/>
                </a:lnTo>
                <a:lnTo>
                  <a:pt x="5445" y="125"/>
                </a:lnTo>
                <a:lnTo>
                  <a:pt x="5456" y="125"/>
                </a:lnTo>
                <a:lnTo>
                  <a:pt x="5469" y="126"/>
                </a:lnTo>
                <a:lnTo>
                  <a:pt x="5480" y="127"/>
                </a:lnTo>
                <a:lnTo>
                  <a:pt x="5489" y="128"/>
                </a:lnTo>
                <a:lnTo>
                  <a:pt x="5500" y="129"/>
                </a:lnTo>
                <a:lnTo>
                  <a:pt x="5504" y="131"/>
                </a:lnTo>
                <a:lnTo>
                  <a:pt x="5510" y="132"/>
                </a:lnTo>
                <a:lnTo>
                  <a:pt x="5517" y="132"/>
                </a:lnTo>
                <a:lnTo>
                  <a:pt x="5525" y="131"/>
                </a:lnTo>
                <a:lnTo>
                  <a:pt x="5532" y="131"/>
                </a:lnTo>
                <a:lnTo>
                  <a:pt x="5535" y="131"/>
                </a:lnTo>
                <a:lnTo>
                  <a:pt x="5541" y="131"/>
                </a:lnTo>
                <a:lnTo>
                  <a:pt x="5549" y="129"/>
                </a:lnTo>
                <a:lnTo>
                  <a:pt x="5560" y="128"/>
                </a:lnTo>
                <a:lnTo>
                  <a:pt x="5563" y="128"/>
                </a:lnTo>
                <a:lnTo>
                  <a:pt x="5572" y="126"/>
                </a:lnTo>
                <a:lnTo>
                  <a:pt x="5576" y="126"/>
                </a:lnTo>
                <a:lnTo>
                  <a:pt x="5581" y="125"/>
                </a:lnTo>
                <a:lnTo>
                  <a:pt x="5586" y="124"/>
                </a:lnTo>
                <a:lnTo>
                  <a:pt x="5595" y="121"/>
                </a:lnTo>
                <a:lnTo>
                  <a:pt x="5603" y="123"/>
                </a:lnTo>
                <a:lnTo>
                  <a:pt x="5610" y="123"/>
                </a:lnTo>
                <a:lnTo>
                  <a:pt x="5614" y="124"/>
                </a:lnTo>
                <a:lnTo>
                  <a:pt x="5621" y="125"/>
                </a:lnTo>
                <a:lnTo>
                  <a:pt x="5626" y="126"/>
                </a:lnTo>
                <a:lnTo>
                  <a:pt x="5636" y="126"/>
                </a:lnTo>
                <a:lnTo>
                  <a:pt x="5648" y="127"/>
                </a:lnTo>
                <a:lnTo>
                  <a:pt x="5655" y="127"/>
                </a:lnTo>
                <a:lnTo>
                  <a:pt x="5662" y="128"/>
                </a:lnTo>
                <a:lnTo>
                  <a:pt x="5666" y="128"/>
                </a:lnTo>
                <a:lnTo>
                  <a:pt x="5677" y="128"/>
                </a:lnTo>
                <a:lnTo>
                  <a:pt x="5689" y="128"/>
                </a:lnTo>
                <a:lnTo>
                  <a:pt x="5696" y="128"/>
                </a:lnTo>
                <a:lnTo>
                  <a:pt x="5706" y="128"/>
                </a:lnTo>
                <a:lnTo>
                  <a:pt x="5722" y="128"/>
                </a:lnTo>
                <a:lnTo>
                  <a:pt x="5726" y="127"/>
                </a:lnTo>
                <a:lnTo>
                  <a:pt x="5730" y="126"/>
                </a:lnTo>
                <a:lnTo>
                  <a:pt x="5737" y="126"/>
                </a:lnTo>
                <a:lnTo>
                  <a:pt x="5741" y="126"/>
                </a:lnTo>
                <a:lnTo>
                  <a:pt x="5748" y="126"/>
                </a:lnTo>
                <a:lnTo>
                  <a:pt x="5754" y="126"/>
                </a:lnTo>
                <a:lnTo>
                  <a:pt x="5760" y="125"/>
                </a:lnTo>
                <a:lnTo>
                  <a:pt x="5765" y="125"/>
                </a:lnTo>
                <a:lnTo>
                  <a:pt x="5776" y="125"/>
                </a:lnTo>
                <a:lnTo>
                  <a:pt x="5786" y="125"/>
                </a:lnTo>
                <a:lnTo>
                  <a:pt x="5802" y="125"/>
                </a:lnTo>
                <a:lnTo>
                  <a:pt x="5820" y="126"/>
                </a:lnTo>
                <a:lnTo>
                  <a:pt x="5833" y="127"/>
                </a:lnTo>
                <a:lnTo>
                  <a:pt x="5864" y="127"/>
                </a:lnTo>
                <a:lnTo>
                  <a:pt x="5877" y="128"/>
                </a:lnTo>
                <a:lnTo>
                  <a:pt x="5897" y="128"/>
                </a:lnTo>
                <a:lnTo>
                  <a:pt x="5916" y="128"/>
                </a:lnTo>
                <a:lnTo>
                  <a:pt x="5935" y="128"/>
                </a:lnTo>
                <a:lnTo>
                  <a:pt x="5958" y="129"/>
                </a:lnTo>
                <a:lnTo>
                  <a:pt x="5969" y="129"/>
                </a:lnTo>
                <a:lnTo>
                  <a:pt x="5980" y="129"/>
                </a:lnTo>
                <a:lnTo>
                  <a:pt x="6007" y="131"/>
                </a:lnTo>
                <a:lnTo>
                  <a:pt x="6022" y="129"/>
                </a:lnTo>
                <a:lnTo>
                  <a:pt x="6050" y="128"/>
                </a:lnTo>
                <a:lnTo>
                  <a:pt x="6062" y="128"/>
                </a:lnTo>
                <a:lnTo>
                  <a:pt x="6079" y="127"/>
                </a:lnTo>
                <a:lnTo>
                  <a:pt x="6107" y="126"/>
                </a:lnTo>
                <a:lnTo>
                  <a:pt x="6126" y="125"/>
                </a:lnTo>
                <a:lnTo>
                  <a:pt x="6140" y="125"/>
                </a:lnTo>
                <a:lnTo>
                  <a:pt x="6164" y="124"/>
                </a:lnTo>
                <a:lnTo>
                  <a:pt x="6179" y="123"/>
                </a:lnTo>
                <a:lnTo>
                  <a:pt x="6197" y="121"/>
                </a:lnTo>
                <a:lnTo>
                  <a:pt x="6218" y="120"/>
                </a:lnTo>
                <a:lnTo>
                  <a:pt x="6228" y="119"/>
                </a:lnTo>
                <a:lnTo>
                  <a:pt x="6242" y="118"/>
                </a:lnTo>
                <a:lnTo>
                  <a:pt x="6260" y="116"/>
                </a:lnTo>
                <a:lnTo>
                  <a:pt x="6274" y="115"/>
                </a:lnTo>
                <a:lnTo>
                  <a:pt x="6282" y="114"/>
                </a:lnTo>
                <a:lnTo>
                  <a:pt x="6297" y="113"/>
                </a:lnTo>
                <a:lnTo>
                  <a:pt x="6306" y="112"/>
                </a:lnTo>
                <a:lnTo>
                  <a:pt x="6324" y="111"/>
                </a:lnTo>
                <a:lnTo>
                  <a:pt x="6335" y="110"/>
                </a:lnTo>
                <a:lnTo>
                  <a:pt x="6351" y="110"/>
                </a:lnTo>
                <a:lnTo>
                  <a:pt x="6367" y="110"/>
                </a:lnTo>
                <a:lnTo>
                  <a:pt x="6383" y="110"/>
                </a:lnTo>
                <a:lnTo>
                  <a:pt x="6399" y="110"/>
                </a:lnTo>
                <a:lnTo>
                  <a:pt x="6421" y="110"/>
                </a:lnTo>
                <a:lnTo>
                  <a:pt x="6425" y="110"/>
                </a:lnTo>
                <a:lnTo>
                  <a:pt x="6437" y="109"/>
                </a:lnTo>
                <a:lnTo>
                  <a:pt x="6455" y="109"/>
                </a:lnTo>
                <a:lnTo>
                  <a:pt x="6472" y="109"/>
                </a:lnTo>
                <a:lnTo>
                  <a:pt x="6485" y="108"/>
                </a:lnTo>
                <a:lnTo>
                  <a:pt x="6499" y="107"/>
                </a:lnTo>
                <a:lnTo>
                  <a:pt x="6514" y="107"/>
                </a:lnTo>
                <a:lnTo>
                  <a:pt x="6531" y="106"/>
                </a:lnTo>
                <a:lnTo>
                  <a:pt x="6539" y="106"/>
                </a:lnTo>
                <a:lnTo>
                  <a:pt x="6552" y="105"/>
                </a:lnTo>
                <a:lnTo>
                  <a:pt x="6567" y="103"/>
                </a:lnTo>
                <a:lnTo>
                  <a:pt x="6585" y="103"/>
                </a:lnTo>
                <a:lnTo>
                  <a:pt x="6597" y="102"/>
                </a:lnTo>
                <a:lnTo>
                  <a:pt x="6617" y="101"/>
                </a:lnTo>
                <a:lnTo>
                  <a:pt x="6639" y="100"/>
                </a:lnTo>
                <a:lnTo>
                  <a:pt x="6653" y="100"/>
                </a:lnTo>
                <a:lnTo>
                  <a:pt x="6670" y="99"/>
                </a:lnTo>
                <a:lnTo>
                  <a:pt x="6687" y="99"/>
                </a:lnTo>
                <a:lnTo>
                  <a:pt x="6705" y="98"/>
                </a:lnTo>
                <a:lnTo>
                  <a:pt x="6721" y="98"/>
                </a:lnTo>
                <a:lnTo>
                  <a:pt x="6734" y="97"/>
                </a:lnTo>
                <a:lnTo>
                  <a:pt x="6753" y="97"/>
                </a:lnTo>
                <a:lnTo>
                  <a:pt x="6759" y="96"/>
                </a:lnTo>
                <a:lnTo>
                  <a:pt x="6768" y="96"/>
                </a:lnTo>
                <a:lnTo>
                  <a:pt x="6780" y="95"/>
                </a:lnTo>
                <a:lnTo>
                  <a:pt x="6788" y="95"/>
                </a:lnTo>
                <a:lnTo>
                  <a:pt x="6804" y="94"/>
                </a:lnTo>
                <a:lnTo>
                  <a:pt x="6827" y="93"/>
                </a:lnTo>
                <a:lnTo>
                  <a:pt x="6834" y="93"/>
                </a:lnTo>
                <a:lnTo>
                  <a:pt x="6840" y="93"/>
                </a:lnTo>
                <a:lnTo>
                  <a:pt x="6865" y="92"/>
                </a:lnTo>
                <a:lnTo>
                  <a:pt x="6888" y="92"/>
                </a:lnTo>
                <a:lnTo>
                  <a:pt x="6902" y="90"/>
                </a:lnTo>
                <a:lnTo>
                  <a:pt x="6917" y="89"/>
                </a:lnTo>
                <a:lnTo>
                  <a:pt x="6936" y="89"/>
                </a:lnTo>
                <a:lnTo>
                  <a:pt x="6956" y="88"/>
                </a:lnTo>
                <a:lnTo>
                  <a:pt x="6975" y="87"/>
                </a:lnTo>
                <a:lnTo>
                  <a:pt x="6990" y="87"/>
                </a:lnTo>
                <a:lnTo>
                  <a:pt x="7016" y="87"/>
                </a:lnTo>
                <a:lnTo>
                  <a:pt x="7032" y="86"/>
                </a:lnTo>
                <a:lnTo>
                  <a:pt x="7045" y="86"/>
                </a:lnTo>
                <a:lnTo>
                  <a:pt x="7059" y="85"/>
                </a:lnTo>
                <a:lnTo>
                  <a:pt x="7068" y="84"/>
                </a:lnTo>
                <a:lnTo>
                  <a:pt x="7079" y="84"/>
                </a:lnTo>
                <a:lnTo>
                  <a:pt x="7092" y="84"/>
                </a:lnTo>
                <a:lnTo>
                  <a:pt x="7098" y="84"/>
                </a:lnTo>
                <a:lnTo>
                  <a:pt x="7114" y="82"/>
                </a:lnTo>
                <a:lnTo>
                  <a:pt x="7126" y="81"/>
                </a:lnTo>
                <a:lnTo>
                  <a:pt x="7138" y="81"/>
                </a:lnTo>
                <a:lnTo>
                  <a:pt x="7151" y="81"/>
                </a:lnTo>
                <a:lnTo>
                  <a:pt x="7159" y="80"/>
                </a:lnTo>
                <a:lnTo>
                  <a:pt x="7171" y="77"/>
                </a:lnTo>
                <a:lnTo>
                  <a:pt x="7183" y="76"/>
                </a:lnTo>
                <a:lnTo>
                  <a:pt x="7190" y="76"/>
                </a:lnTo>
                <a:lnTo>
                  <a:pt x="7200" y="75"/>
                </a:lnTo>
                <a:lnTo>
                  <a:pt x="7209" y="75"/>
                </a:lnTo>
                <a:lnTo>
                  <a:pt x="7213" y="75"/>
                </a:lnTo>
                <a:lnTo>
                  <a:pt x="7222" y="75"/>
                </a:lnTo>
                <a:lnTo>
                  <a:pt x="7232" y="75"/>
                </a:lnTo>
                <a:lnTo>
                  <a:pt x="7243" y="75"/>
                </a:lnTo>
                <a:lnTo>
                  <a:pt x="7254" y="76"/>
                </a:lnTo>
                <a:lnTo>
                  <a:pt x="7265" y="76"/>
                </a:lnTo>
                <a:lnTo>
                  <a:pt x="7275" y="76"/>
                </a:lnTo>
                <a:lnTo>
                  <a:pt x="7285" y="76"/>
                </a:lnTo>
                <a:lnTo>
                  <a:pt x="7300" y="76"/>
                </a:lnTo>
                <a:lnTo>
                  <a:pt x="7314" y="76"/>
                </a:lnTo>
                <a:lnTo>
                  <a:pt x="7324" y="75"/>
                </a:lnTo>
                <a:lnTo>
                  <a:pt x="7333" y="75"/>
                </a:lnTo>
                <a:lnTo>
                  <a:pt x="7347" y="73"/>
                </a:lnTo>
                <a:lnTo>
                  <a:pt x="7368" y="70"/>
                </a:lnTo>
                <a:lnTo>
                  <a:pt x="7378" y="70"/>
                </a:lnTo>
                <a:lnTo>
                  <a:pt x="7387" y="69"/>
                </a:lnTo>
                <a:lnTo>
                  <a:pt x="7402" y="68"/>
                </a:lnTo>
                <a:lnTo>
                  <a:pt x="7409" y="67"/>
                </a:lnTo>
                <a:lnTo>
                  <a:pt x="7418" y="65"/>
                </a:lnTo>
                <a:lnTo>
                  <a:pt x="7432" y="64"/>
                </a:lnTo>
                <a:lnTo>
                  <a:pt x="7443" y="59"/>
                </a:lnTo>
                <a:lnTo>
                  <a:pt x="7452" y="59"/>
                </a:lnTo>
                <a:lnTo>
                  <a:pt x="7460" y="58"/>
                </a:lnTo>
                <a:lnTo>
                  <a:pt x="7470" y="58"/>
                </a:lnTo>
                <a:lnTo>
                  <a:pt x="7478" y="58"/>
                </a:lnTo>
                <a:lnTo>
                  <a:pt x="7486" y="58"/>
                </a:lnTo>
                <a:lnTo>
                  <a:pt x="7501" y="58"/>
                </a:lnTo>
                <a:lnTo>
                  <a:pt x="7511" y="61"/>
                </a:lnTo>
                <a:lnTo>
                  <a:pt x="7525" y="59"/>
                </a:lnTo>
                <a:lnTo>
                  <a:pt x="7538" y="59"/>
                </a:lnTo>
                <a:lnTo>
                  <a:pt x="7551" y="58"/>
                </a:lnTo>
                <a:lnTo>
                  <a:pt x="7559" y="57"/>
                </a:lnTo>
                <a:lnTo>
                  <a:pt x="7563" y="56"/>
                </a:lnTo>
                <a:lnTo>
                  <a:pt x="7570" y="56"/>
                </a:lnTo>
                <a:lnTo>
                  <a:pt x="7578" y="59"/>
                </a:lnTo>
                <a:lnTo>
                  <a:pt x="7594" y="58"/>
                </a:lnTo>
                <a:lnTo>
                  <a:pt x="7607" y="56"/>
                </a:lnTo>
                <a:lnTo>
                  <a:pt x="7618" y="57"/>
                </a:lnTo>
                <a:lnTo>
                  <a:pt x="7628" y="58"/>
                </a:lnTo>
                <a:lnTo>
                  <a:pt x="7647" y="56"/>
                </a:lnTo>
                <a:lnTo>
                  <a:pt x="7660" y="57"/>
                </a:lnTo>
                <a:lnTo>
                  <a:pt x="7670" y="56"/>
                </a:lnTo>
                <a:lnTo>
                  <a:pt x="7687" y="56"/>
                </a:lnTo>
                <a:lnTo>
                  <a:pt x="7704" y="55"/>
                </a:lnTo>
                <a:lnTo>
                  <a:pt x="7716" y="54"/>
                </a:lnTo>
                <a:lnTo>
                  <a:pt x="7732" y="54"/>
                </a:lnTo>
                <a:lnTo>
                  <a:pt x="7751" y="54"/>
                </a:lnTo>
                <a:lnTo>
                  <a:pt x="7771" y="54"/>
                </a:lnTo>
                <a:lnTo>
                  <a:pt x="7793" y="52"/>
                </a:lnTo>
                <a:lnTo>
                  <a:pt x="7819" y="52"/>
                </a:lnTo>
                <a:lnTo>
                  <a:pt x="7840" y="52"/>
                </a:lnTo>
                <a:lnTo>
                  <a:pt x="7850" y="51"/>
                </a:lnTo>
                <a:lnTo>
                  <a:pt x="7876" y="51"/>
                </a:lnTo>
                <a:lnTo>
                  <a:pt x="7895" y="50"/>
                </a:lnTo>
                <a:lnTo>
                  <a:pt x="7908" y="49"/>
                </a:lnTo>
                <a:lnTo>
                  <a:pt x="7938" y="46"/>
                </a:lnTo>
                <a:lnTo>
                  <a:pt x="7958" y="45"/>
                </a:lnTo>
                <a:lnTo>
                  <a:pt x="7973" y="45"/>
                </a:lnTo>
                <a:lnTo>
                  <a:pt x="7985" y="45"/>
                </a:lnTo>
                <a:lnTo>
                  <a:pt x="7996" y="44"/>
                </a:lnTo>
                <a:lnTo>
                  <a:pt x="8014" y="42"/>
                </a:lnTo>
                <a:lnTo>
                  <a:pt x="8028" y="39"/>
                </a:lnTo>
                <a:lnTo>
                  <a:pt x="8048" y="38"/>
                </a:lnTo>
                <a:lnTo>
                  <a:pt x="8073" y="36"/>
                </a:lnTo>
                <a:lnTo>
                  <a:pt x="8102" y="33"/>
                </a:lnTo>
                <a:lnTo>
                  <a:pt x="8121" y="32"/>
                </a:lnTo>
                <a:lnTo>
                  <a:pt x="8135" y="30"/>
                </a:lnTo>
                <a:lnTo>
                  <a:pt x="8148" y="30"/>
                </a:lnTo>
                <a:lnTo>
                  <a:pt x="8161" y="29"/>
                </a:lnTo>
                <a:lnTo>
                  <a:pt x="8175" y="26"/>
                </a:lnTo>
                <a:lnTo>
                  <a:pt x="8186" y="25"/>
                </a:lnTo>
                <a:lnTo>
                  <a:pt x="8195" y="24"/>
                </a:lnTo>
                <a:lnTo>
                  <a:pt x="8206" y="23"/>
                </a:lnTo>
                <a:lnTo>
                  <a:pt x="8221" y="22"/>
                </a:lnTo>
                <a:lnTo>
                  <a:pt x="8229" y="21"/>
                </a:lnTo>
                <a:lnTo>
                  <a:pt x="8243" y="20"/>
                </a:lnTo>
                <a:lnTo>
                  <a:pt x="8254" y="19"/>
                </a:lnTo>
                <a:lnTo>
                  <a:pt x="8264" y="17"/>
                </a:lnTo>
                <a:lnTo>
                  <a:pt x="8277" y="16"/>
                </a:lnTo>
                <a:lnTo>
                  <a:pt x="8292" y="13"/>
                </a:lnTo>
                <a:lnTo>
                  <a:pt x="8308" y="11"/>
                </a:lnTo>
                <a:lnTo>
                  <a:pt x="8320" y="10"/>
                </a:lnTo>
                <a:lnTo>
                  <a:pt x="8335" y="8"/>
                </a:lnTo>
                <a:lnTo>
                  <a:pt x="8349" y="8"/>
                </a:lnTo>
                <a:lnTo>
                  <a:pt x="8366" y="6"/>
                </a:lnTo>
                <a:lnTo>
                  <a:pt x="8402" y="3"/>
                </a:lnTo>
                <a:lnTo>
                  <a:pt x="8426" y="0"/>
                </a:lnTo>
                <a:lnTo>
                  <a:pt x="8426" y="0"/>
                </a:lnTo>
                <a:lnTo>
                  <a:pt x="8402" y="3"/>
                </a:lnTo>
                <a:lnTo>
                  <a:pt x="8366" y="6"/>
                </a:lnTo>
                <a:lnTo>
                  <a:pt x="8349" y="8"/>
                </a:lnTo>
                <a:lnTo>
                  <a:pt x="8335" y="10"/>
                </a:lnTo>
                <a:lnTo>
                  <a:pt x="8320" y="12"/>
                </a:lnTo>
                <a:lnTo>
                  <a:pt x="8308" y="16"/>
                </a:lnTo>
                <a:lnTo>
                  <a:pt x="8292" y="18"/>
                </a:lnTo>
                <a:lnTo>
                  <a:pt x="8277" y="19"/>
                </a:lnTo>
                <a:lnTo>
                  <a:pt x="8264" y="20"/>
                </a:lnTo>
                <a:lnTo>
                  <a:pt x="8254" y="22"/>
                </a:lnTo>
                <a:lnTo>
                  <a:pt x="8243" y="24"/>
                </a:lnTo>
                <a:lnTo>
                  <a:pt x="8229" y="25"/>
                </a:lnTo>
                <a:lnTo>
                  <a:pt x="8221" y="25"/>
                </a:lnTo>
                <a:lnTo>
                  <a:pt x="8206" y="26"/>
                </a:lnTo>
                <a:lnTo>
                  <a:pt x="8195" y="29"/>
                </a:lnTo>
                <a:lnTo>
                  <a:pt x="8186" y="30"/>
                </a:lnTo>
                <a:lnTo>
                  <a:pt x="8175" y="30"/>
                </a:lnTo>
                <a:lnTo>
                  <a:pt x="8161" y="31"/>
                </a:lnTo>
                <a:lnTo>
                  <a:pt x="8148" y="32"/>
                </a:lnTo>
                <a:lnTo>
                  <a:pt x="8135" y="33"/>
                </a:lnTo>
                <a:lnTo>
                  <a:pt x="8121" y="35"/>
                </a:lnTo>
                <a:lnTo>
                  <a:pt x="8102" y="36"/>
                </a:lnTo>
                <a:lnTo>
                  <a:pt x="8073" y="38"/>
                </a:lnTo>
                <a:lnTo>
                  <a:pt x="8048" y="41"/>
                </a:lnTo>
                <a:lnTo>
                  <a:pt x="8028" y="43"/>
                </a:lnTo>
                <a:lnTo>
                  <a:pt x="8014" y="45"/>
                </a:lnTo>
                <a:lnTo>
                  <a:pt x="7996" y="47"/>
                </a:lnTo>
                <a:lnTo>
                  <a:pt x="7985" y="48"/>
                </a:lnTo>
                <a:lnTo>
                  <a:pt x="7973" y="48"/>
                </a:lnTo>
                <a:lnTo>
                  <a:pt x="7958" y="49"/>
                </a:lnTo>
                <a:lnTo>
                  <a:pt x="7938" y="49"/>
                </a:lnTo>
                <a:lnTo>
                  <a:pt x="7908" y="50"/>
                </a:lnTo>
                <a:lnTo>
                  <a:pt x="7895" y="51"/>
                </a:lnTo>
                <a:lnTo>
                  <a:pt x="7876" y="52"/>
                </a:lnTo>
                <a:lnTo>
                  <a:pt x="7850" y="54"/>
                </a:lnTo>
                <a:lnTo>
                  <a:pt x="7840" y="54"/>
                </a:lnTo>
                <a:lnTo>
                  <a:pt x="7819" y="54"/>
                </a:lnTo>
                <a:lnTo>
                  <a:pt x="7793" y="55"/>
                </a:lnTo>
                <a:lnTo>
                  <a:pt x="7771" y="55"/>
                </a:lnTo>
                <a:lnTo>
                  <a:pt x="7751" y="55"/>
                </a:lnTo>
                <a:lnTo>
                  <a:pt x="7732" y="56"/>
                </a:lnTo>
                <a:lnTo>
                  <a:pt x="7716" y="56"/>
                </a:lnTo>
                <a:lnTo>
                  <a:pt x="7704" y="57"/>
                </a:lnTo>
                <a:lnTo>
                  <a:pt x="7687" y="58"/>
                </a:lnTo>
                <a:lnTo>
                  <a:pt x="7670" y="59"/>
                </a:lnTo>
                <a:lnTo>
                  <a:pt x="7660" y="59"/>
                </a:lnTo>
                <a:lnTo>
                  <a:pt x="7647" y="59"/>
                </a:lnTo>
                <a:lnTo>
                  <a:pt x="7628" y="59"/>
                </a:lnTo>
                <a:lnTo>
                  <a:pt x="7618" y="61"/>
                </a:lnTo>
                <a:lnTo>
                  <a:pt x="7607" y="61"/>
                </a:lnTo>
                <a:lnTo>
                  <a:pt x="7594" y="62"/>
                </a:lnTo>
                <a:lnTo>
                  <a:pt x="7578" y="62"/>
                </a:lnTo>
                <a:lnTo>
                  <a:pt x="7570" y="62"/>
                </a:lnTo>
                <a:lnTo>
                  <a:pt x="7563" y="63"/>
                </a:lnTo>
                <a:lnTo>
                  <a:pt x="7559" y="63"/>
                </a:lnTo>
                <a:lnTo>
                  <a:pt x="7551" y="63"/>
                </a:lnTo>
                <a:lnTo>
                  <a:pt x="7538" y="63"/>
                </a:lnTo>
                <a:lnTo>
                  <a:pt x="7525" y="63"/>
                </a:lnTo>
                <a:lnTo>
                  <a:pt x="7511" y="64"/>
                </a:lnTo>
                <a:lnTo>
                  <a:pt x="7501" y="64"/>
                </a:lnTo>
                <a:lnTo>
                  <a:pt x="7486" y="65"/>
                </a:lnTo>
                <a:lnTo>
                  <a:pt x="7478" y="67"/>
                </a:lnTo>
                <a:lnTo>
                  <a:pt x="7470" y="68"/>
                </a:lnTo>
                <a:lnTo>
                  <a:pt x="7460" y="68"/>
                </a:lnTo>
                <a:lnTo>
                  <a:pt x="7452" y="69"/>
                </a:lnTo>
                <a:lnTo>
                  <a:pt x="7443" y="70"/>
                </a:lnTo>
                <a:lnTo>
                  <a:pt x="7432" y="71"/>
                </a:lnTo>
                <a:lnTo>
                  <a:pt x="7418" y="86"/>
                </a:lnTo>
                <a:lnTo>
                  <a:pt x="7409" y="87"/>
                </a:lnTo>
                <a:lnTo>
                  <a:pt x="7402" y="88"/>
                </a:lnTo>
                <a:lnTo>
                  <a:pt x="7387" y="90"/>
                </a:lnTo>
                <a:lnTo>
                  <a:pt x="7378" y="92"/>
                </a:lnTo>
                <a:lnTo>
                  <a:pt x="7368" y="94"/>
                </a:lnTo>
                <a:lnTo>
                  <a:pt x="7347" y="98"/>
                </a:lnTo>
                <a:lnTo>
                  <a:pt x="7333" y="99"/>
                </a:lnTo>
                <a:lnTo>
                  <a:pt x="7324" y="100"/>
                </a:lnTo>
                <a:lnTo>
                  <a:pt x="7314" y="101"/>
                </a:lnTo>
                <a:lnTo>
                  <a:pt x="7300" y="101"/>
                </a:lnTo>
                <a:lnTo>
                  <a:pt x="7285" y="101"/>
                </a:lnTo>
                <a:lnTo>
                  <a:pt x="7275" y="101"/>
                </a:lnTo>
                <a:lnTo>
                  <a:pt x="7265" y="101"/>
                </a:lnTo>
                <a:lnTo>
                  <a:pt x="7254" y="100"/>
                </a:lnTo>
                <a:lnTo>
                  <a:pt x="7243" y="99"/>
                </a:lnTo>
                <a:lnTo>
                  <a:pt x="7232" y="98"/>
                </a:lnTo>
                <a:lnTo>
                  <a:pt x="7222" y="98"/>
                </a:lnTo>
                <a:lnTo>
                  <a:pt x="7213" y="98"/>
                </a:lnTo>
                <a:lnTo>
                  <a:pt x="7209" y="98"/>
                </a:lnTo>
                <a:lnTo>
                  <a:pt x="7200" y="98"/>
                </a:lnTo>
                <a:lnTo>
                  <a:pt x="7190" y="98"/>
                </a:lnTo>
                <a:lnTo>
                  <a:pt x="7183" y="98"/>
                </a:lnTo>
                <a:lnTo>
                  <a:pt x="7171" y="98"/>
                </a:lnTo>
                <a:lnTo>
                  <a:pt x="7159" y="99"/>
                </a:lnTo>
                <a:lnTo>
                  <a:pt x="7151" y="99"/>
                </a:lnTo>
                <a:lnTo>
                  <a:pt x="7138" y="100"/>
                </a:lnTo>
                <a:lnTo>
                  <a:pt x="7126" y="100"/>
                </a:lnTo>
                <a:lnTo>
                  <a:pt x="7114" y="101"/>
                </a:lnTo>
                <a:lnTo>
                  <a:pt x="7098" y="103"/>
                </a:lnTo>
                <a:lnTo>
                  <a:pt x="7092" y="105"/>
                </a:lnTo>
                <a:lnTo>
                  <a:pt x="7079" y="106"/>
                </a:lnTo>
                <a:lnTo>
                  <a:pt x="7068" y="107"/>
                </a:lnTo>
                <a:lnTo>
                  <a:pt x="7059" y="109"/>
                </a:lnTo>
                <a:lnTo>
                  <a:pt x="7045" y="112"/>
                </a:lnTo>
                <a:lnTo>
                  <a:pt x="7032" y="115"/>
                </a:lnTo>
                <a:lnTo>
                  <a:pt x="7016" y="116"/>
                </a:lnTo>
                <a:lnTo>
                  <a:pt x="6990" y="118"/>
                </a:lnTo>
                <a:lnTo>
                  <a:pt x="6975" y="118"/>
                </a:lnTo>
                <a:lnTo>
                  <a:pt x="6956" y="120"/>
                </a:lnTo>
                <a:lnTo>
                  <a:pt x="6936" y="121"/>
                </a:lnTo>
                <a:lnTo>
                  <a:pt x="6917" y="123"/>
                </a:lnTo>
                <a:lnTo>
                  <a:pt x="6902" y="124"/>
                </a:lnTo>
                <a:lnTo>
                  <a:pt x="6888" y="125"/>
                </a:lnTo>
                <a:lnTo>
                  <a:pt x="6865" y="126"/>
                </a:lnTo>
                <a:lnTo>
                  <a:pt x="6840" y="127"/>
                </a:lnTo>
                <a:lnTo>
                  <a:pt x="6834" y="127"/>
                </a:lnTo>
                <a:lnTo>
                  <a:pt x="6827" y="127"/>
                </a:lnTo>
                <a:lnTo>
                  <a:pt x="6804" y="127"/>
                </a:lnTo>
                <a:lnTo>
                  <a:pt x="6788" y="128"/>
                </a:lnTo>
                <a:lnTo>
                  <a:pt x="6780" y="128"/>
                </a:lnTo>
                <a:lnTo>
                  <a:pt x="6768" y="129"/>
                </a:lnTo>
                <a:lnTo>
                  <a:pt x="6759" y="131"/>
                </a:lnTo>
                <a:lnTo>
                  <a:pt x="6753" y="131"/>
                </a:lnTo>
                <a:lnTo>
                  <a:pt x="6734" y="132"/>
                </a:lnTo>
                <a:lnTo>
                  <a:pt x="6721" y="132"/>
                </a:lnTo>
                <a:lnTo>
                  <a:pt x="6705" y="133"/>
                </a:lnTo>
                <a:lnTo>
                  <a:pt x="6687" y="134"/>
                </a:lnTo>
                <a:lnTo>
                  <a:pt x="6670" y="135"/>
                </a:lnTo>
                <a:lnTo>
                  <a:pt x="6653" y="136"/>
                </a:lnTo>
                <a:lnTo>
                  <a:pt x="6639" y="136"/>
                </a:lnTo>
                <a:lnTo>
                  <a:pt x="6617" y="137"/>
                </a:lnTo>
                <a:lnTo>
                  <a:pt x="6597" y="138"/>
                </a:lnTo>
                <a:lnTo>
                  <a:pt x="6585" y="139"/>
                </a:lnTo>
                <a:lnTo>
                  <a:pt x="6567" y="139"/>
                </a:lnTo>
                <a:lnTo>
                  <a:pt x="6552" y="140"/>
                </a:lnTo>
                <a:lnTo>
                  <a:pt x="6539" y="140"/>
                </a:lnTo>
                <a:lnTo>
                  <a:pt x="6531" y="141"/>
                </a:lnTo>
                <a:lnTo>
                  <a:pt x="6514" y="142"/>
                </a:lnTo>
                <a:lnTo>
                  <a:pt x="6499" y="142"/>
                </a:lnTo>
                <a:lnTo>
                  <a:pt x="6485" y="142"/>
                </a:lnTo>
                <a:lnTo>
                  <a:pt x="6472" y="142"/>
                </a:lnTo>
                <a:lnTo>
                  <a:pt x="6455" y="142"/>
                </a:lnTo>
                <a:lnTo>
                  <a:pt x="6437" y="142"/>
                </a:lnTo>
                <a:lnTo>
                  <a:pt x="6425" y="142"/>
                </a:lnTo>
                <a:lnTo>
                  <a:pt x="6421" y="142"/>
                </a:lnTo>
                <a:lnTo>
                  <a:pt x="6399" y="142"/>
                </a:lnTo>
                <a:lnTo>
                  <a:pt x="6383" y="142"/>
                </a:lnTo>
                <a:lnTo>
                  <a:pt x="6367" y="142"/>
                </a:lnTo>
                <a:lnTo>
                  <a:pt x="6351" y="144"/>
                </a:lnTo>
                <a:lnTo>
                  <a:pt x="6335" y="145"/>
                </a:lnTo>
                <a:lnTo>
                  <a:pt x="6324" y="145"/>
                </a:lnTo>
                <a:lnTo>
                  <a:pt x="6306" y="146"/>
                </a:lnTo>
                <a:lnTo>
                  <a:pt x="6297" y="147"/>
                </a:lnTo>
                <a:lnTo>
                  <a:pt x="6282" y="148"/>
                </a:lnTo>
                <a:lnTo>
                  <a:pt x="6274" y="148"/>
                </a:lnTo>
                <a:lnTo>
                  <a:pt x="6260" y="149"/>
                </a:lnTo>
                <a:lnTo>
                  <a:pt x="6242" y="151"/>
                </a:lnTo>
                <a:lnTo>
                  <a:pt x="6228" y="152"/>
                </a:lnTo>
                <a:lnTo>
                  <a:pt x="6218" y="153"/>
                </a:lnTo>
                <a:lnTo>
                  <a:pt x="6197" y="154"/>
                </a:lnTo>
                <a:lnTo>
                  <a:pt x="6179" y="157"/>
                </a:lnTo>
                <a:lnTo>
                  <a:pt x="6164" y="158"/>
                </a:lnTo>
                <a:lnTo>
                  <a:pt x="6140" y="160"/>
                </a:lnTo>
                <a:lnTo>
                  <a:pt x="6126" y="161"/>
                </a:lnTo>
                <a:lnTo>
                  <a:pt x="6107" y="162"/>
                </a:lnTo>
                <a:lnTo>
                  <a:pt x="6079" y="162"/>
                </a:lnTo>
                <a:lnTo>
                  <a:pt x="6062" y="164"/>
                </a:lnTo>
                <a:lnTo>
                  <a:pt x="6050" y="164"/>
                </a:lnTo>
                <a:lnTo>
                  <a:pt x="6022" y="165"/>
                </a:lnTo>
                <a:lnTo>
                  <a:pt x="6007" y="166"/>
                </a:lnTo>
                <a:lnTo>
                  <a:pt x="5980" y="166"/>
                </a:lnTo>
                <a:lnTo>
                  <a:pt x="5969" y="167"/>
                </a:lnTo>
                <a:lnTo>
                  <a:pt x="5958" y="167"/>
                </a:lnTo>
                <a:lnTo>
                  <a:pt x="5935" y="168"/>
                </a:lnTo>
                <a:lnTo>
                  <a:pt x="5916" y="170"/>
                </a:lnTo>
                <a:lnTo>
                  <a:pt x="5897" y="168"/>
                </a:lnTo>
                <a:lnTo>
                  <a:pt x="5877" y="167"/>
                </a:lnTo>
                <a:lnTo>
                  <a:pt x="5864" y="167"/>
                </a:lnTo>
                <a:lnTo>
                  <a:pt x="5833" y="167"/>
                </a:lnTo>
                <a:lnTo>
                  <a:pt x="5820" y="168"/>
                </a:lnTo>
                <a:lnTo>
                  <a:pt x="5802" y="167"/>
                </a:lnTo>
                <a:lnTo>
                  <a:pt x="5786" y="167"/>
                </a:lnTo>
                <a:lnTo>
                  <a:pt x="5776" y="167"/>
                </a:lnTo>
                <a:lnTo>
                  <a:pt x="5765" y="167"/>
                </a:lnTo>
                <a:lnTo>
                  <a:pt x="5760" y="167"/>
                </a:lnTo>
                <a:lnTo>
                  <a:pt x="5754" y="167"/>
                </a:lnTo>
                <a:lnTo>
                  <a:pt x="5748" y="167"/>
                </a:lnTo>
                <a:lnTo>
                  <a:pt x="5741" y="167"/>
                </a:lnTo>
                <a:lnTo>
                  <a:pt x="5737" y="167"/>
                </a:lnTo>
                <a:lnTo>
                  <a:pt x="5730" y="167"/>
                </a:lnTo>
                <a:lnTo>
                  <a:pt x="5726" y="167"/>
                </a:lnTo>
                <a:lnTo>
                  <a:pt x="5722" y="167"/>
                </a:lnTo>
                <a:lnTo>
                  <a:pt x="5706" y="167"/>
                </a:lnTo>
                <a:lnTo>
                  <a:pt x="5696" y="166"/>
                </a:lnTo>
                <a:lnTo>
                  <a:pt x="5689" y="166"/>
                </a:lnTo>
                <a:lnTo>
                  <a:pt x="5677" y="166"/>
                </a:lnTo>
                <a:lnTo>
                  <a:pt x="5666" y="166"/>
                </a:lnTo>
                <a:lnTo>
                  <a:pt x="5662" y="165"/>
                </a:lnTo>
                <a:lnTo>
                  <a:pt x="5655" y="165"/>
                </a:lnTo>
                <a:lnTo>
                  <a:pt x="5648" y="165"/>
                </a:lnTo>
                <a:lnTo>
                  <a:pt x="5636" y="165"/>
                </a:lnTo>
                <a:lnTo>
                  <a:pt x="5626" y="165"/>
                </a:lnTo>
                <a:lnTo>
                  <a:pt x="5621" y="165"/>
                </a:lnTo>
                <a:lnTo>
                  <a:pt x="5614" y="165"/>
                </a:lnTo>
                <a:lnTo>
                  <a:pt x="5610" y="165"/>
                </a:lnTo>
                <a:lnTo>
                  <a:pt x="5603" y="164"/>
                </a:lnTo>
                <a:lnTo>
                  <a:pt x="5595" y="164"/>
                </a:lnTo>
                <a:lnTo>
                  <a:pt x="5586" y="163"/>
                </a:lnTo>
                <a:lnTo>
                  <a:pt x="5581" y="163"/>
                </a:lnTo>
                <a:lnTo>
                  <a:pt x="5576" y="163"/>
                </a:lnTo>
                <a:lnTo>
                  <a:pt x="5572" y="162"/>
                </a:lnTo>
                <a:lnTo>
                  <a:pt x="5563" y="162"/>
                </a:lnTo>
                <a:lnTo>
                  <a:pt x="5560" y="162"/>
                </a:lnTo>
                <a:lnTo>
                  <a:pt x="5549" y="162"/>
                </a:lnTo>
                <a:lnTo>
                  <a:pt x="5541" y="162"/>
                </a:lnTo>
                <a:lnTo>
                  <a:pt x="5535" y="162"/>
                </a:lnTo>
                <a:lnTo>
                  <a:pt x="5532" y="163"/>
                </a:lnTo>
                <a:lnTo>
                  <a:pt x="5525" y="164"/>
                </a:lnTo>
                <a:lnTo>
                  <a:pt x="5517" y="165"/>
                </a:lnTo>
                <a:lnTo>
                  <a:pt x="5510" y="165"/>
                </a:lnTo>
                <a:lnTo>
                  <a:pt x="5504" y="165"/>
                </a:lnTo>
                <a:lnTo>
                  <a:pt x="5500" y="165"/>
                </a:lnTo>
                <a:lnTo>
                  <a:pt x="5489" y="165"/>
                </a:lnTo>
                <a:lnTo>
                  <a:pt x="5480" y="165"/>
                </a:lnTo>
                <a:lnTo>
                  <a:pt x="5469" y="164"/>
                </a:lnTo>
                <a:lnTo>
                  <a:pt x="5456" y="163"/>
                </a:lnTo>
                <a:lnTo>
                  <a:pt x="5445" y="162"/>
                </a:lnTo>
                <a:lnTo>
                  <a:pt x="5433" y="161"/>
                </a:lnTo>
                <a:lnTo>
                  <a:pt x="5421" y="160"/>
                </a:lnTo>
                <a:lnTo>
                  <a:pt x="5413" y="159"/>
                </a:lnTo>
                <a:lnTo>
                  <a:pt x="5407" y="158"/>
                </a:lnTo>
                <a:lnTo>
                  <a:pt x="5403" y="158"/>
                </a:lnTo>
                <a:lnTo>
                  <a:pt x="5394" y="158"/>
                </a:lnTo>
                <a:lnTo>
                  <a:pt x="5390" y="157"/>
                </a:lnTo>
                <a:lnTo>
                  <a:pt x="5385" y="157"/>
                </a:lnTo>
                <a:lnTo>
                  <a:pt x="5372" y="157"/>
                </a:lnTo>
                <a:lnTo>
                  <a:pt x="5353" y="157"/>
                </a:lnTo>
                <a:lnTo>
                  <a:pt x="5342" y="157"/>
                </a:lnTo>
                <a:lnTo>
                  <a:pt x="5332" y="157"/>
                </a:lnTo>
                <a:lnTo>
                  <a:pt x="5319" y="157"/>
                </a:lnTo>
                <a:lnTo>
                  <a:pt x="5313" y="157"/>
                </a:lnTo>
                <a:lnTo>
                  <a:pt x="5300" y="157"/>
                </a:lnTo>
                <a:lnTo>
                  <a:pt x="5288" y="155"/>
                </a:lnTo>
                <a:lnTo>
                  <a:pt x="5280" y="155"/>
                </a:lnTo>
                <a:lnTo>
                  <a:pt x="5273" y="155"/>
                </a:lnTo>
                <a:lnTo>
                  <a:pt x="5269" y="155"/>
                </a:lnTo>
                <a:lnTo>
                  <a:pt x="5262" y="155"/>
                </a:lnTo>
                <a:lnTo>
                  <a:pt x="5259" y="155"/>
                </a:lnTo>
                <a:lnTo>
                  <a:pt x="5253" y="155"/>
                </a:lnTo>
                <a:lnTo>
                  <a:pt x="5249" y="155"/>
                </a:lnTo>
                <a:lnTo>
                  <a:pt x="5240" y="155"/>
                </a:lnTo>
                <a:lnTo>
                  <a:pt x="5236" y="155"/>
                </a:lnTo>
                <a:lnTo>
                  <a:pt x="5231" y="155"/>
                </a:lnTo>
                <a:lnTo>
                  <a:pt x="5222" y="155"/>
                </a:lnTo>
                <a:lnTo>
                  <a:pt x="5214" y="155"/>
                </a:lnTo>
                <a:lnTo>
                  <a:pt x="5204" y="155"/>
                </a:lnTo>
                <a:lnTo>
                  <a:pt x="5195" y="155"/>
                </a:lnTo>
                <a:lnTo>
                  <a:pt x="5170" y="155"/>
                </a:lnTo>
                <a:lnTo>
                  <a:pt x="5151" y="155"/>
                </a:lnTo>
                <a:lnTo>
                  <a:pt x="5129" y="155"/>
                </a:lnTo>
                <a:lnTo>
                  <a:pt x="5111" y="157"/>
                </a:lnTo>
                <a:lnTo>
                  <a:pt x="5095" y="157"/>
                </a:lnTo>
                <a:lnTo>
                  <a:pt x="5076" y="160"/>
                </a:lnTo>
                <a:lnTo>
                  <a:pt x="5059" y="162"/>
                </a:lnTo>
                <a:lnTo>
                  <a:pt x="5047" y="164"/>
                </a:lnTo>
                <a:lnTo>
                  <a:pt x="5038" y="165"/>
                </a:lnTo>
                <a:lnTo>
                  <a:pt x="5027" y="165"/>
                </a:lnTo>
                <a:lnTo>
                  <a:pt x="5014" y="166"/>
                </a:lnTo>
                <a:lnTo>
                  <a:pt x="5005" y="166"/>
                </a:lnTo>
                <a:lnTo>
                  <a:pt x="4994" y="167"/>
                </a:lnTo>
                <a:lnTo>
                  <a:pt x="4982" y="167"/>
                </a:lnTo>
                <a:lnTo>
                  <a:pt x="4978" y="168"/>
                </a:lnTo>
                <a:lnTo>
                  <a:pt x="4968" y="168"/>
                </a:lnTo>
                <a:lnTo>
                  <a:pt x="4964" y="168"/>
                </a:lnTo>
                <a:lnTo>
                  <a:pt x="4960" y="170"/>
                </a:lnTo>
                <a:lnTo>
                  <a:pt x="4954" y="170"/>
                </a:lnTo>
                <a:lnTo>
                  <a:pt x="4948" y="170"/>
                </a:lnTo>
                <a:lnTo>
                  <a:pt x="4939" y="171"/>
                </a:lnTo>
                <a:lnTo>
                  <a:pt x="4930" y="171"/>
                </a:lnTo>
                <a:lnTo>
                  <a:pt x="4920" y="171"/>
                </a:lnTo>
                <a:lnTo>
                  <a:pt x="4907" y="171"/>
                </a:lnTo>
                <a:lnTo>
                  <a:pt x="4900" y="171"/>
                </a:lnTo>
                <a:lnTo>
                  <a:pt x="4890" y="170"/>
                </a:lnTo>
                <a:lnTo>
                  <a:pt x="4883" y="170"/>
                </a:lnTo>
                <a:lnTo>
                  <a:pt x="4875" y="170"/>
                </a:lnTo>
                <a:lnTo>
                  <a:pt x="4867" y="170"/>
                </a:lnTo>
                <a:lnTo>
                  <a:pt x="4861" y="170"/>
                </a:lnTo>
                <a:lnTo>
                  <a:pt x="4852" y="170"/>
                </a:lnTo>
                <a:lnTo>
                  <a:pt x="4848" y="170"/>
                </a:lnTo>
                <a:lnTo>
                  <a:pt x="4841" y="170"/>
                </a:lnTo>
                <a:lnTo>
                  <a:pt x="4834" y="170"/>
                </a:lnTo>
                <a:lnTo>
                  <a:pt x="4824" y="170"/>
                </a:lnTo>
                <a:lnTo>
                  <a:pt x="4818" y="171"/>
                </a:lnTo>
                <a:lnTo>
                  <a:pt x="4808" y="171"/>
                </a:lnTo>
                <a:lnTo>
                  <a:pt x="4802" y="171"/>
                </a:lnTo>
                <a:lnTo>
                  <a:pt x="4797" y="171"/>
                </a:lnTo>
                <a:lnTo>
                  <a:pt x="4791" y="172"/>
                </a:lnTo>
                <a:lnTo>
                  <a:pt x="4783" y="173"/>
                </a:lnTo>
                <a:lnTo>
                  <a:pt x="4772" y="173"/>
                </a:lnTo>
                <a:lnTo>
                  <a:pt x="4760" y="174"/>
                </a:lnTo>
                <a:lnTo>
                  <a:pt x="4742" y="174"/>
                </a:lnTo>
                <a:lnTo>
                  <a:pt x="4721" y="178"/>
                </a:lnTo>
                <a:lnTo>
                  <a:pt x="4711" y="179"/>
                </a:lnTo>
                <a:lnTo>
                  <a:pt x="4693" y="180"/>
                </a:lnTo>
                <a:lnTo>
                  <a:pt x="4681" y="183"/>
                </a:lnTo>
                <a:lnTo>
                  <a:pt x="4666" y="185"/>
                </a:lnTo>
                <a:lnTo>
                  <a:pt x="4658" y="187"/>
                </a:lnTo>
                <a:lnTo>
                  <a:pt x="4641" y="189"/>
                </a:lnTo>
                <a:lnTo>
                  <a:pt x="4626" y="188"/>
                </a:lnTo>
                <a:lnTo>
                  <a:pt x="4612" y="187"/>
                </a:lnTo>
                <a:lnTo>
                  <a:pt x="4604" y="187"/>
                </a:lnTo>
                <a:lnTo>
                  <a:pt x="4582" y="185"/>
                </a:lnTo>
                <a:lnTo>
                  <a:pt x="4572" y="186"/>
                </a:lnTo>
                <a:lnTo>
                  <a:pt x="4561" y="186"/>
                </a:lnTo>
                <a:lnTo>
                  <a:pt x="4541" y="188"/>
                </a:lnTo>
                <a:lnTo>
                  <a:pt x="4527" y="188"/>
                </a:lnTo>
                <a:lnTo>
                  <a:pt x="4512" y="187"/>
                </a:lnTo>
                <a:lnTo>
                  <a:pt x="4500" y="187"/>
                </a:lnTo>
                <a:lnTo>
                  <a:pt x="4485" y="187"/>
                </a:lnTo>
                <a:lnTo>
                  <a:pt x="4470" y="188"/>
                </a:lnTo>
                <a:lnTo>
                  <a:pt x="4461" y="188"/>
                </a:lnTo>
                <a:lnTo>
                  <a:pt x="4437" y="186"/>
                </a:lnTo>
                <a:lnTo>
                  <a:pt x="4432" y="185"/>
                </a:lnTo>
                <a:lnTo>
                  <a:pt x="4411" y="184"/>
                </a:lnTo>
                <a:lnTo>
                  <a:pt x="4393" y="184"/>
                </a:lnTo>
                <a:lnTo>
                  <a:pt x="4347" y="180"/>
                </a:lnTo>
                <a:lnTo>
                  <a:pt x="4343" y="180"/>
                </a:lnTo>
                <a:lnTo>
                  <a:pt x="4309" y="179"/>
                </a:lnTo>
                <a:lnTo>
                  <a:pt x="4307" y="179"/>
                </a:lnTo>
                <a:lnTo>
                  <a:pt x="4298" y="179"/>
                </a:lnTo>
                <a:lnTo>
                  <a:pt x="4285" y="179"/>
                </a:lnTo>
                <a:lnTo>
                  <a:pt x="4279" y="178"/>
                </a:lnTo>
                <a:lnTo>
                  <a:pt x="4265" y="178"/>
                </a:lnTo>
                <a:lnTo>
                  <a:pt x="4244" y="177"/>
                </a:lnTo>
                <a:lnTo>
                  <a:pt x="4230" y="176"/>
                </a:lnTo>
                <a:lnTo>
                  <a:pt x="4223" y="176"/>
                </a:lnTo>
                <a:lnTo>
                  <a:pt x="4204" y="176"/>
                </a:lnTo>
                <a:lnTo>
                  <a:pt x="4193" y="176"/>
                </a:lnTo>
                <a:lnTo>
                  <a:pt x="4158" y="177"/>
                </a:lnTo>
                <a:lnTo>
                  <a:pt x="4151" y="177"/>
                </a:lnTo>
                <a:lnTo>
                  <a:pt x="4145" y="176"/>
                </a:lnTo>
                <a:lnTo>
                  <a:pt x="4119" y="176"/>
                </a:lnTo>
                <a:lnTo>
                  <a:pt x="4107" y="176"/>
                </a:lnTo>
                <a:lnTo>
                  <a:pt x="4098" y="176"/>
                </a:lnTo>
                <a:lnTo>
                  <a:pt x="4088" y="176"/>
                </a:lnTo>
                <a:lnTo>
                  <a:pt x="4074" y="176"/>
                </a:lnTo>
                <a:lnTo>
                  <a:pt x="4061" y="176"/>
                </a:lnTo>
                <a:lnTo>
                  <a:pt x="4053" y="175"/>
                </a:lnTo>
                <a:lnTo>
                  <a:pt x="4044" y="175"/>
                </a:lnTo>
                <a:lnTo>
                  <a:pt x="4033" y="175"/>
                </a:lnTo>
                <a:lnTo>
                  <a:pt x="4018" y="174"/>
                </a:lnTo>
                <a:lnTo>
                  <a:pt x="4009" y="174"/>
                </a:lnTo>
                <a:lnTo>
                  <a:pt x="3994" y="174"/>
                </a:lnTo>
                <a:lnTo>
                  <a:pt x="3983" y="174"/>
                </a:lnTo>
                <a:lnTo>
                  <a:pt x="3978" y="174"/>
                </a:lnTo>
                <a:lnTo>
                  <a:pt x="3966" y="174"/>
                </a:lnTo>
                <a:lnTo>
                  <a:pt x="3957" y="174"/>
                </a:lnTo>
                <a:lnTo>
                  <a:pt x="3945" y="173"/>
                </a:lnTo>
                <a:lnTo>
                  <a:pt x="3931" y="172"/>
                </a:lnTo>
                <a:lnTo>
                  <a:pt x="3923" y="171"/>
                </a:lnTo>
                <a:lnTo>
                  <a:pt x="3917" y="171"/>
                </a:lnTo>
                <a:lnTo>
                  <a:pt x="3907" y="171"/>
                </a:lnTo>
                <a:lnTo>
                  <a:pt x="3900" y="170"/>
                </a:lnTo>
                <a:lnTo>
                  <a:pt x="3893" y="170"/>
                </a:lnTo>
                <a:lnTo>
                  <a:pt x="3887" y="170"/>
                </a:lnTo>
                <a:lnTo>
                  <a:pt x="3875" y="170"/>
                </a:lnTo>
                <a:lnTo>
                  <a:pt x="3869" y="170"/>
                </a:lnTo>
                <a:lnTo>
                  <a:pt x="3858" y="170"/>
                </a:lnTo>
                <a:lnTo>
                  <a:pt x="3850" y="171"/>
                </a:lnTo>
                <a:lnTo>
                  <a:pt x="3840" y="171"/>
                </a:lnTo>
                <a:lnTo>
                  <a:pt x="3833" y="172"/>
                </a:lnTo>
                <a:lnTo>
                  <a:pt x="3829" y="172"/>
                </a:lnTo>
                <a:lnTo>
                  <a:pt x="3818" y="173"/>
                </a:lnTo>
                <a:lnTo>
                  <a:pt x="3811" y="173"/>
                </a:lnTo>
                <a:lnTo>
                  <a:pt x="3801" y="173"/>
                </a:lnTo>
                <a:lnTo>
                  <a:pt x="3793" y="174"/>
                </a:lnTo>
                <a:lnTo>
                  <a:pt x="3786" y="174"/>
                </a:lnTo>
                <a:lnTo>
                  <a:pt x="3777" y="174"/>
                </a:lnTo>
                <a:lnTo>
                  <a:pt x="3768" y="174"/>
                </a:lnTo>
                <a:lnTo>
                  <a:pt x="3761" y="174"/>
                </a:lnTo>
                <a:lnTo>
                  <a:pt x="3755" y="175"/>
                </a:lnTo>
                <a:lnTo>
                  <a:pt x="3747" y="175"/>
                </a:lnTo>
                <a:lnTo>
                  <a:pt x="3740" y="176"/>
                </a:lnTo>
                <a:lnTo>
                  <a:pt x="3725" y="176"/>
                </a:lnTo>
                <a:lnTo>
                  <a:pt x="3723" y="176"/>
                </a:lnTo>
                <a:lnTo>
                  <a:pt x="3713" y="176"/>
                </a:lnTo>
                <a:lnTo>
                  <a:pt x="3703" y="176"/>
                </a:lnTo>
                <a:lnTo>
                  <a:pt x="3697" y="176"/>
                </a:lnTo>
                <a:lnTo>
                  <a:pt x="3687" y="175"/>
                </a:lnTo>
                <a:lnTo>
                  <a:pt x="3683" y="175"/>
                </a:lnTo>
                <a:lnTo>
                  <a:pt x="3674" y="175"/>
                </a:lnTo>
                <a:lnTo>
                  <a:pt x="3669" y="176"/>
                </a:lnTo>
                <a:lnTo>
                  <a:pt x="3660" y="177"/>
                </a:lnTo>
                <a:lnTo>
                  <a:pt x="3657" y="177"/>
                </a:lnTo>
                <a:lnTo>
                  <a:pt x="3650" y="176"/>
                </a:lnTo>
                <a:lnTo>
                  <a:pt x="3643" y="176"/>
                </a:lnTo>
                <a:lnTo>
                  <a:pt x="3634" y="174"/>
                </a:lnTo>
                <a:lnTo>
                  <a:pt x="3631" y="174"/>
                </a:lnTo>
                <a:lnTo>
                  <a:pt x="3625" y="174"/>
                </a:lnTo>
                <a:lnTo>
                  <a:pt x="3620" y="174"/>
                </a:lnTo>
                <a:lnTo>
                  <a:pt x="3614" y="174"/>
                </a:lnTo>
                <a:lnTo>
                  <a:pt x="3611" y="175"/>
                </a:lnTo>
                <a:lnTo>
                  <a:pt x="3603" y="175"/>
                </a:lnTo>
                <a:lnTo>
                  <a:pt x="3598" y="175"/>
                </a:lnTo>
                <a:lnTo>
                  <a:pt x="3590" y="174"/>
                </a:lnTo>
                <a:lnTo>
                  <a:pt x="3581" y="174"/>
                </a:lnTo>
                <a:lnTo>
                  <a:pt x="3572" y="173"/>
                </a:lnTo>
                <a:lnTo>
                  <a:pt x="3561" y="173"/>
                </a:lnTo>
                <a:lnTo>
                  <a:pt x="3554" y="173"/>
                </a:lnTo>
                <a:lnTo>
                  <a:pt x="3543" y="173"/>
                </a:lnTo>
                <a:lnTo>
                  <a:pt x="3536" y="172"/>
                </a:lnTo>
                <a:lnTo>
                  <a:pt x="3529" y="171"/>
                </a:lnTo>
                <a:lnTo>
                  <a:pt x="3522" y="171"/>
                </a:lnTo>
                <a:lnTo>
                  <a:pt x="3514" y="170"/>
                </a:lnTo>
                <a:lnTo>
                  <a:pt x="3506" y="170"/>
                </a:lnTo>
                <a:lnTo>
                  <a:pt x="3499" y="168"/>
                </a:lnTo>
                <a:lnTo>
                  <a:pt x="3492" y="168"/>
                </a:lnTo>
                <a:lnTo>
                  <a:pt x="3482" y="166"/>
                </a:lnTo>
                <a:lnTo>
                  <a:pt x="3476" y="165"/>
                </a:lnTo>
                <a:lnTo>
                  <a:pt x="3467" y="166"/>
                </a:lnTo>
                <a:lnTo>
                  <a:pt x="3455" y="167"/>
                </a:lnTo>
                <a:lnTo>
                  <a:pt x="3445" y="168"/>
                </a:lnTo>
                <a:lnTo>
                  <a:pt x="3441" y="168"/>
                </a:lnTo>
                <a:lnTo>
                  <a:pt x="3433" y="170"/>
                </a:lnTo>
                <a:lnTo>
                  <a:pt x="3425" y="170"/>
                </a:lnTo>
                <a:lnTo>
                  <a:pt x="3419" y="170"/>
                </a:lnTo>
                <a:lnTo>
                  <a:pt x="3413" y="171"/>
                </a:lnTo>
                <a:lnTo>
                  <a:pt x="3410" y="171"/>
                </a:lnTo>
                <a:lnTo>
                  <a:pt x="3399" y="172"/>
                </a:lnTo>
                <a:lnTo>
                  <a:pt x="3393" y="173"/>
                </a:lnTo>
                <a:lnTo>
                  <a:pt x="3385" y="174"/>
                </a:lnTo>
                <a:lnTo>
                  <a:pt x="3377" y="174"/>
                </a:lnTo>
                <a:lnTo>
                  <a:pt x="3364" y="173"/>
                </a:lnTo>
                <a:lnTo>
                  <a:pt x="3352" y="173"/>
                </a:lnTo>
                <a:lnTo>
                  <a:pt x="3346" y="171"/>
                </a:lnTo>
                <a:lnTo>
                  <a:pt x="3330" y="170"/>
                </a:lnTo>
                <a:lnTo>
                  <a:pt x="3324" y="168"/>
                </a:lnTo>
                <a:lnTo>
                  <a:pt x="3314" y="167"/>
                </a:lnTo>
                <a:lnTo>
                  <a:pt x="3307" y="167"/>
                </a:lnTo>
                <a:lnTo>
                  <a:pt x="3300" y="166"/>
                </a:lnTo>
                <a:lnTo>
                  <a:pt x="3294" y="166"/>
                </a:lnTo>
                <a:lnTo>
                  <a:pt x="3286" y="166"/>
                </a:lnTo>
                <a:lnTo>
                  <a:pt x="3281" y="165"/>
                </a:lnTo>
                <a:lnTo>
                  <a:pt x="3274" y="165"/>
                </a:lnTo>
                <a:lnTo>
                  <a:pt x="3269" y="165"/>
                </a:lnTo>
                <a:lnTo>
                  <a:pt x="3259" y="165"/>
                </a:lnTo>
                <a:lnTo>
                  <a:pt x="3256" y="165"/>
                </a:lnTo>
                <a:lnTo>
                  <a:pt x="3245" y="164"/>
                </a:lnTo>
                <a:lnTo>
                  <a:pt x="3236" y="164"/>
                </a:lnTo>
                <a:lnTo>
                  <a:pt x="3228" y="164"/>
                </a:lnTo>
                <a:lnTo>
                  <a:pt x="3218" y="163"/>
                </a:lnTo>
                <a:lnTo>
                  <a:pt x="3211" y="163"/>
                </a:lnTo>
                <a:lnTo>
                  <a:pt x="3202" y="162"/>
                </a:lnTo>
                <a:lnTo>
                  <a:pt x="3196" y="162"/>
                </a:lnTo>
                <a:lnTo>
                  <a:pt x="3183" y="162"/>
                </a:lnTo>
                <a:lnTo>
                  <a:pt x="3176" y="162"/>
                </a:lnTo>
                <a:lnTo>
                  <a:pt x="3168" y="162"/>
                </a:lnTo>
                <a:lnTo>
                  <a:pt x="3162" y="162"/>
                </a:lnTo>
                <a:lnTo>
                  <a:pt x="3162" y="162"/>
                </a:lnTo>
                <a:lnTo>
                  <a:pt x="3157" y="161"/>
                </a:lnTo>
                <a:lnTo>
                  <a:pt x="3146" y="161"/>
                </a:lnTo>
                <a:lnTo>
                  <a:pt x="3141" y="161"/>
                </a:lnTo>
                <a:lnTo>
                  <a:pt x="3130" y="162"/>
                </a:lnTo>
                <a:lnTo>
                  <a:pt x="3116" y="162"/>
                </a:lnTo>
                <a:lnTo>
                  <a:pt x="3114" y="162"/>
                </a:lnTo>
                <a:lnTo>
                  <a:pt x="3100" y="162"/>
                </a:lnTo>
                <a:lnTo>
                  <a:pt x="3086" y="163"/>
                </a:lnTo>
                <a:lnTo>
                  <a:pt x="3076" y="163"/>
                </a:lnTo>
                <a:lnTo>
                  <a:pt x="3071" y="163"/>
                </a:lnTo>
                <a:lnTo>
                  <a:pt x="3056" y="162"/>
                </a:lnTo>
                <a:lnTo>
                  <a:pt x="3038" y="163"/>
                </a:lnTo>
                <a:lnTo>
                  <a:pt x="3036" y="163"/>
                </a:lnTo>
                <a:lnTo>
                  <a:pt x="3019" y="164"/>
                </a:lnTo>
                <a:lnTo>
                  <a:pt x="3016" y="163"/>
                </a:lnTo>
                <a:lnTo>
                  <a:pt x="3007" y="163"/>
                </a:lnTo>
                <a:lnTo>
                  <a:pt x="3001" y="163"/>
                </a:lnTo>
                <a:lnTo>
                  <a:pt x="2992" y="162"/>
                </a:lnTo>
                <a:lnTo>
                  <a:pt x="2992" y="162"/>
                </a:lnTo>
                <a:lnTo>
                  <a:pt x="2991" y="162"/>
                </a:lnTo>
                <a:lnTo>
                  <a:pt x="2984" y="162"/>
                </a:lnTo>
                <a:lnTo>
                  <a:pt x="2974" y="162"/>
                </a:lnTo>
                <a:lnTo>
                  <a:pt x="2964" y="161"/>
                </a:lnTo>
                <a:lnTo>
                  <a:pt x="2955" y="161"/>
                </a:lnTo>
                <a:lnTo>
                  <a:pt x="2945" y="160"/>
                </a:lnTo>
                <a:lnTo>
                  <a:pt x="2941" y="160"/>
                </a:lnTo>
                <a:lnTo>
                  <a:pt x="2928" y="159"/>
                </a:lnTo>
                <a:lnTo>
                  <a:pt x="2918" y="157"/>
                </a:lnTo>
                <a:lnTo>
                  <a:pt x="2907" y="157"/>
                </a:lnTo>
                <a:lnTo>
                  <a:pt x="2886" y="153"/>
                </a:lnTo>
                <a:lnTo>
                  <a:pt x="2863" y="153"/>
                </a:lnTo>
                <a:lnTo>
                  <a:pt x="2846" y="154"/>
                </a:lnTo>
                <a:lnTo>
                  <a:pt x="2833" y="154"/>
                </a:lnTo>
                <a:lnTo>
                  <a:pt x="2818" y="154"/>
                </a:lnTo>
                <a:lnTo>
                  <a:pt x="2797" y="155"/>
                </a:lnTo>
                <a:lnTo>
                  <a:pt x="2781" y="155"/>
                </a:lnTo>
                <a:lnTo>
                  <a:pt x="2780" y="155"/>
                </a:lnTo>
                <a:lnTo>
                  <a:pt x="2663" y="165"/>
                </a:lnTo>
                <a:lnTo>
                  <a:pt x="2549" y="167"/>
                </a:lnTo>
                <a:lnTo>
                  <a:pt x="2518" y="168"/>
                </a:lnTo>
                <a:lnTo>
                  <a:pt x="2488" y="170"/>
                </a:lnTo>
                <a:lnTo>
                  <a:pt x="2438" y="171"/>
                </a:lnTo>
                <a:lnTo>
                  <a:pt x="2343" y="174"/>
                </a:lnTo>
                <a:lnTo>
                  <a:pt x="2213" y="177"/>
                </a:lnTo>
                <a:lnTo>
                  <a:pt x="2199" y="178"/>
                </a:lnTo>
                <a:lnTo>
                  <a:pt x="2145" y="179"/>
                </a:lnTo>
                <a:lnTo>
                  <a:pt x="2064" y="179"/>
                </a:lnTo>
                <a:lnTo>
                  <a:pt x="2001" y="178"/>
                </a:lnTo>
                <a:lnTo>
                  <a:pt x="1954" y="176"/>
                </a:lnTo>
                <a:lnTo>
                  <a:pt x="1886" y="174"/>
                </a:lnTo>
                <a:lnTo>
                  <a:pt x="1750" y="160"/>
                </a:lnTo>
                <a:lnTo>
                  <a:pt x="1667" y="151"/>
                </a:lnTo>
                <a:lnTo>
                  <a:pt x="1562" y="149"/>
                </a:lnTo>
                <a:lnTo>
                  <a:pt x="1050" y="149"/>
                </a:lnTo>
                <a:lnTo>
                  <a:pt x="258" y="155"/>
                </a:lnTo>
                <a:lnTo>
                  <a:pt x="0" y="157"/>
                </a:lnTo>
                <a:lnTo>
                  <a:pt x="0" y="157"/>
                </a:lnTo>
                <a:close/>
              </a:path>
            </a:pathLst>
          </a:custGeom>
          <a:solidFill>
            <a:srgbClr val="CCFFCC"/>
          </a:solidFill>
          <a:ln w="9525">
            <a:noFill/>
            <a:round/>
            <a:headEnd/>
            <a:tailEnd/>
          </a:ln>
        </p:spPr>
        <p:txBody>
          <a:bodyPr/>
          <a:lstStyle/>
          <a:p>
            <a:endParaRPr lang="en-GB"/>
          </a:p>
        </p:txBody>
      </p:sp>
      <p:sp>
        <p:nvSpPr>
          <p:cNvPr id="53" name="Freeform 2448"/>
          <p:cNvSpPr>
            <a:spLocks/>
          </p:cNvSpPr>
          <p:nvPr>
            <p:custDataLst>
              <p:tags r:id="rId44"/>
            </p:custDataLst>
          </p:nvPr>
        </p:nvSpPr>
        <p:spPr bwMode="auto">
          <a:xfrm>
            <a:off x="400988" y="2308232"/>
            <a:ext cx="8161157" cy="185965"/>
          </a:xfrm>
          <a:custGeom>
            <a:avLst/>
            <a:gdLst/>
            <a:ahLst/>
            <a:cxnLst>
              <a:cxn ang="0">
                <a:pos x="2518" y="168"/>
              </a:cxn>
              <a:cxn ang="0">
                <a:pos x="2964" y="161"/>
              </a:cxn>
              <a:cxn ang="0">
                <a:pos x="3114" y="162"/>
              </a:cxn>
              <a:cxn ang="0">
                <a:pos x="3245" y="164"/>
              </a:cxn>
              <a:cxn ang="0">
                <a:pos x="3385" y="174"/>
              </a:cxn>
              <a:cxn ang="0">
                <a:pos x="3514" y="170"/>
              </a:cxn>
              <a:cxn ang="0">
                <a:pos x="3634" y="174"/>
              </a:cxn>
              <a:cxn ang="0">
                <a:pos x="3761" y="174"/>
              </a:cxn>
              <a:cxn ang="0">
                <a:pos x="3900" y="170"/>
              </a:cxn>
              <a:cxn ang="0">
                <a:pos x="4074" y="176"/>
              </a:cxn>
              <a:cxn ang="0">
                <a:pos x="4307" y="179"/>
              </a:cxn>
              <a:cxn ang="0">
                <a:pos x="4582" y="185"/>
              </a:cxn>
              <a:cxn ang="0">
                <a:pos x="4802" y="171"/>
              </a:cxn>
              <a:cxn ang="0">
                <a:pos x="4939" y="171"/>
              </a:cxn>
              <a:cxn ang="0">
                <a:pos x="5111" y="157"/>
              </a:cxn>
              <a:cxn ang="0">
                <a:pos x="5280" y="155"/>
              </a:cxn>
              <a:cxn ang="0">
                <a:pos x="5445" y="162"/>
              </a:cxn>
              <a:cxn ang="0">
                <a:pos x="5576" y="163"/>
              </a:cxn>
              <a:cxn ang="0">
                <a:pos x="5706" y="167"/>
              </a:cxn>
              <a:cxn ang="0">
                <a:pos x="5897" y="168"/>
              </a:cxn>
              <a:cxn ang="0">
                <a:pos x="6218" y="153"/>
              </a:cxn>
              <a:cxn ang="0">
                <a:pos x="6455" y="142"/>
              </a:cxn>
              <a:cxn ang="0">
                <a:pos x="6721" y="132"/>
              </a:cxn>
              <a:cxn ang="0">
                <a:pos x="6975" y="118"/>
              </a:cxn>
              <a:cxn ang="0">
                <a:pos x="7190" y="98"/>
              </a:cxn>
              <a:cxn ang="0">
                <a:pos x="7378" y="92"/>
              </a:cxn>
              <a:cxn ang="0">
                <a:pos x="7559" y="63"/>
              </a:cxn>
              <a:cxn ang="0">
                <a:pos x="7793" y="55"/>
              </a:cxn>
              <a:cxn ang="0">
                <a:pos x="8121" y="35"/>
              </a:cxn>
              <a:cxn ang="0">
                <a:pos x="8335" y="10"/>
              </a:cxn>
              <a:cxn ang="0">
                <a:pos x="8229" y="25"/>
              </a:cxn>
              <a:cxn ang="0">
                <a:pos x="7973" y="48"/>
              </a:cxn>
              <a:cxn ang="0">
                <a:pos x="7660" y="59"/>
              </a:cxn>
              <a:cxn ang="0">
                <a:pos x="7470" y="68"/>
              </a:cxn>
              <a:cxn ang="0">
                <a:pos x="7275" y="103"/>
              </a:cxn>
              <a:cxn ang="0">
                <a:pos x="7098" y="108"/>
              </a:cxn>
              <a:cxn ang="0">
                <a:pos x="6834" y="132"/>
              </a:cxn>
              <a:cxn ang="0">
                <a:pos x="6585" y="142"/>
              </a:cxn>
              <a:cxn ang="0">
                <a:pos x="6335" y="148"/>
              </a:cxn>
              <a:cxn ang="0">
                <a:pos x="6062" y="167"/>
              </a:cxn>
              <a:cxn ang="0">
                <a:pos x="5765" y="172"/>
              </a:cxn>
              <a:cxn ang="0">
                <a:pos x="5636" y="170"/>
              </a:cxn>
              <a:cxn ang="0">
                <a:pos x="5525" y="167"/>
              </a:cxn>
              <a:cxn ang="0">
                <a:pos x="5385" y="161"/>
              </a:cxn>
              <a:cxn ang="0">
                <a:pos x="5236" y="160"/>
              </a:cxn>
              <a:cxn ang="0">
                <a:pos x="5005" y="171"/>
              </a:cxn>
              <a:cxn ang="0">
                <a:pos x="4867" y="174"/>
              </a:cxn>
              <a:cxn ang="0">
                <a:pos x="4711" y="184"/>
              </a:cxn>
              <a:cxn ang="0">
                <a:pos x="4470" y="192"/>
              </a:cxn>
              <a:cxn ang="0">
                <a:pos x="4204" y="180"/>
              </a:cxn>
              <a:cxn ang="0">
                <a:pos x="3983" y="178"/>
              </a:cxn>
              <a:cxn ang="0">
                <a:pos x="3833" y="176"/>
              </a:cxn>
              <a:cxn ang="0">
                <a:pos x="3697" y="180"/>
              </a:cxn>
              <a:cxn ang="0">
                <a:pos x="3590" y="178"/>
              </a:cxn>
              <a:cxn ang="0">
                <a:pos x="3445" y="173"/>
              </a:cxn>
              <a:cxn ang="0">
                <a:pos x="3307" y="171"/>
              </a:cxn>
              <a:cxn ang="0">
                <a:pos x="3176" y="166"/>
              </a:cxn>
              <a:cxn ang="0">
                <a:pos x="3019" y="167"/>
              </a:cxn>
              <a:cxn ang="0">
                <a:pos x="2863" y="158"/>
              </a:cxn>
              <a:cxn ang="0">
                <a:pos x="2001" y="183"/>
              </a:cxn>
            </a:cxnLst>
            <a:rect l="0" t="0" r="r" b="b"/>
            <a:pathLst>
              <a:path w="8426" h="193">
                <a:moveTo>
                  <a:pt x="0" y="157"/>
                </a:moveTo>
                <a:lnTo>
                  <a:pt x="258" y="155"/>
                </a:lnTo>
                <a:lnTo>
                  <a:pt x="1050" y="149"/>
                </a:lnTo>
                <a:lnTo>
                  <a:pt x="1562" y="149"/>
                </a:lnTo>
                <a:lnTo>
                  <a:pt x="1667" y="151"/>
                </a:lnTo>
                <a:lnTo>
                  <a:pt x="1750" y="160"/>
                </a:lnTo>
                <a:lnTo>
                  <a:pt x="1886" y="174"/>
                </a:lnTo>
                <a:lnTo>
                  <a:pt x="1954" y="176"/>
                </a:lnTo>
                <a:lnTo>
                  <a:pt x="2001" y="178"/>
                </a:lnTo>
                <a:lnTo>
                  <a:pt x="2064" y="179"/>
                </a:lnTo>
                <a:lnTo>
                  <a:pt x="2145" y="179"/>
                </a:lnTo>
                <a:lnTo>
                  <a:pt x="2199" y="178"/>
                </a:lnTo>
                <a:lnTo>
                  <a:pt x="2213" y="177"/>
                </a:lnTo>
                <a:lnTo>
                  <a:pt x="2343" y="174"/>
                </a:lnTo>
                <a:lnTo>
                  <a:pt x="2438" y="171"/>
                </a:lnTo>
                <a:lnTo>
                  <a:pt x="2488" y="170"/>
                </a:lnTo>
                <a:lnTo>
                  <a:pt x="2518" y="168"/>
                </a:lnTo>
                <a:lnTo>
                  <a:pt x="2549" y="167"/>
                </a:lnTo>
                <a:lnTo>
                  <a:pt x="2663" y="165"/>
                </a:lnTo>
                <a:lnTo>
                  <a:pt x="2780" y="155"/>
                </a:lnTo>
                <a:lnTo>
                  <a:pt x="2781" y="155"/>
                </a:lnTo>
                <a:lnTo>
                  <a:pt x="2797" y="155"/>
                </a:lnTo>
                <a:lnTo>
                  <a:pt x="2818" y="154"/>
                </a:lnTo>
                <a:lnTo>
                  <a:pt x="2833" y="154"/>
                </a:lnTo>
                <a:lnTo>
                  <a:pt x="2846" y="154"/>
                </a:lnTo>
                <a:lnTo>
                  <a:pt x="2863" y="153"/>
                </a:lnTo>
                <a:lnTo>
                  <a:pt x="2886" y="153"/>
                </a:lnTo>
                <a:lnTo>
                  <a:pt x="2907" y="157"/>
                </a:lnTo>
                <a:lnTo>
                  <a:pt x="2918" y="157"/>
                </a:lnTo>
                <a:lnTo>
                  <a:pt x="2928" y="159"/>
                </a:lnTo>
                <a:lnTo>
                  <a:pt x="2941" y="160"/>
                </a:lnTo>
                <a:lnTo>
                  <a:pt x="2945" y="160"/>
                </a:lnTo>
                <a:lnTo>
                  <a:pt x="2955" y="161"/>
                </a:lnTo>
                <a:lnTo>
                  <a:pt x="2964" y="161"/>
                </a:lnTo>
                <a:lnTo>
                  <a:pt x="2974" y="162"/>
                </a:lnTo>
                <a:lnTo>
                  <a:pt x="2984" y="162"/>
                </a:lnTo>
                <a:lnTo>
                  <a:pt x="2991" y="162"/>
                </a:lnTo>
                <a:lnTo>
                  <a:pt x="2992" y="162"/>
                </a:lnTo>
                <a:lnTo>
                  <a:pt x="2992" y="162"/>
                </a:lnTo>
                <a:lnTo>
                  <a:pt x="3001" y="163"/>
                </a:lnTo>
                <a:lnTo>
                  <a:pt x="3007" y="163"/>
                </a:lnTo>
                <a:lnTo>
                  <a:pt x="3016" y="163"/>
                </a:lnTo>
                <a:lnTo>
                  <a:pt x="3019" y="164"/>
                </a:lnTo>
                <a:lnTo>
                  <a:pt x="3036" y="163"/>
                </a:lnTo>
                <a:lnTo>
                  <a:pt x="3038" y="163"/>
                </a:lnTo>
                <a:lnTo>
                  <a:pt x="3056" y="162"/>
                </a:lnTo>
                <a:lnTo>
                  <a:pt x="3071" y="163"/>
                </a:lnTo>
                <a:lnTo>
                  <a:pt x="3076" y="163"/>
                </a:lnTo>
                <a:lnTo>
                  <a:pt x="3086" y="163"/>
                </a:lnTo>
                <a:lnTo>
                  <a:pt x="3100" y="162"/>
                </a:lnTo>
                <a:lnTo>
                  <a:pt x="3114" y="162"/>
                </a:lnTo>
                <a:lnTo>
                  <a:pt x="3116" y="162"/>
                </a:lnTo>
                <a:lnTo>
                  <a:pt x="3130" y="162"/>
                </a:lnTo>
                <a:lnTo>
                  <a:pt x="3141" y="161"/>
                </a:lnTo>
                <a:lnTo>
                  <a:pt x="3146" y="161"/>
                </a:lnTo>
                <a:lnTo>
                  <a:pt x="3157" y="161"/>
                </a:lnTo>
                <a:lnTo>
                  <a:pt x="3162" y="162"/>
                </a:lnTo>
                <a:lnTo>
                  <a:pt x="3162" y="162"/>
                </a:lnTo>
                <a:lnTo>
                  <a:pt x="3168" y="162"/>
                </a:lnTo>
                <a:lnTo>
                  <a:pt x="3176" y="162"/>
                </a:lnTo>
                <a:lnTo>
                  <a:pt x="3183" y="162"/>
                </a:lnTo>
                <a:lnTo>
                  <a:pt x="3196" y="162"/>
                </a:lnTo>
                <a:lnTo>
                  <a:pt x="3202" y="162"/>
                </a:lnTo>
                <a:lnTo>
                  <a:pt x="3211" y="163"/>
                </a:lnTo>
                <a:lnTo>
                  <a:pt x="3218" y="163"/>
                </a:lnTo>
                <a:lnTo>
                  <a:pt x="3228" y="164"/>
                </a:lnTo>
                <a:lnTo>
                  <a:pt x="3236" y="164"/>
                </a:lnTo>
                <a:lnTo>
                  <a:pt x="3245" y="164"/>
                </a:lnTo>
                <a:lnTo>
                  <a:pt x="3256" y="165"/>
                </a:lnTo>
                <a:lnTo>
                  <a:pt x="3259" y="165"/>
                </a:lnTo>
                <a:lnTo>
                  <a:pt x="3269" y="165"/>
                </a:lnTo>
                <a:lnTo>
                  <a:pt x="3274" y="165"/>
                </a:lnTo>
                <a:lnTo>
                  <a:pt x="3281" y="165"/>
                </a:lnTo>
                <a:lnTo>
                  <a:pt x="3286" y="166"/>
                </a:lnTo>
                <a:lnTo>
                  <a:pt x="3294" y="166"/>
                </a:lnTo>
                <a:lnTo>
                  <a:pt x="3300" y="166"/>
                </a:lnTo>
                <a:lnTo>
                  <a:pt x="3307" y="167"/>
                </a:lnTo>
                <a:lnTo>
                  <a:pt x="3314" y="167"/>
                </a:lnTo>
                <a:lnTo>
                  <a:pt x="3324" y="168"/>
                </a:lnTo>
                <a:lnTo>
                  <a:pt x="3330" y="170"/>
                </a:lnTo>
                <a:lnTo>
                  <a:pt x="3346" y="171"/>
                </a:lnTo>
                <a:lnTo>
                  <a:pt x="3352" y="173"/>
                </a:lnTo>
                <a:lnTo>
                  <a:pt x="3364" y="173"/>
                </a:lnTo>
                <a:lnTo>
                  <a:pt x="3377" y="174"/>
                </a:lnTo>
                <a:lnTo>
                  <a:pt x="3385" y="174"/>
                </a:lnTo>
                <a:lnTo>
                  <a:pt x="3393" y="173"/>
                </a:lnTo>
                <a:lnTo>
                  <a:pt x="3399" y="172"/>
                </a:lnTo>
                <a:lnTo>
                  <a:pt x="3410" y="171"/>
                </a:lnTo>
                <a:lnTo>
                  <a:pt x="3413" y="171"/>
                </a:lnTo>
                <a:lnTo>
                  <a:pt x="3419" y="170"/>
                </a:lnTo>
                <a:lnTo>
                  <a:pt x="3425" y="170"/>
                </a:lnTo>
                <a:lnTo>
                  <a:pt x="3433" y="170"/>
                </a:lnTo>
                <a:lnTo>
                  <a:pt x="3441" y="168"/>
                </a:lnTo>
                <a:lnTo>
                  <a:pt x="3445" y="168"/>
                </a:lnTo>
                <a:lnTo>
                  <a:pt x="3455" y="167"/>
                </a:lnTo>
                <a:lnTo>
                  <a:pt x="3467" y="166"/>
                </a:lnTo>
                <a:lnTo>
                  <a:pt x="3476" y="165"/>
                </a:lnTo>
                <a:lnTo>
                  <a:pt x="3482" y="166"/>
                </a:lnTo>
                <a:lnTo>
                  <a:pt x="3492" y="168"/>
                </a:lnTo>
                <a:lnTo>
                  <a:pt x="3499" y="168"/>
                </a:lnTo>
                <a:lnTo>
                  <a:pt x="3506" y="170"/>
                </a:lnTo>
                <a:lnTo>
                  <a:pt x="3514" y="170"/>
                </a:lnTo>
                <a:lnTo>
                  <a:pt x="3522" y="171"/>
                </a:lnTo>
                <a:lnTo>
                  <a:pt x="3529" y="171"/>
                </a:lnTo>
                <a:lnTo>
                  <a:pt x="3536" y="172"/>
                </a:lnTo>
                <a:lnTo>
                  <a:pt x="3543" y="173"/>
                </a:lnTo>
                <a:lnTo>
                  <a:pt x="3554" y="173"/>
                </a:lnTo>
                <a:lnTo>
                  <a:pt x="3561" y="173"/>
                </a:lnTo>
                <a:lnTo>
                  <a:pt x="3572" y="173"/>
                </a:lnTo>
                <a:lnTo>
                  <a:pt x="3581" y="174"/>
                </a:lnTo>
                <a:lnTo>
                  <a:pt x="3590" y="174"/>
                </a:lnTo>
                <a:lnTo>
                  <a:pt x="3598" y="175"/>
                </a:lnTo>
                <a:lnTo>
                  <a:pt x="3603" y="175"/>
                </a:lnTo>
                <a:lnTo>
                  <a:pt x="3611" y="175"/>
                </a:lnTo>
                <a:lnTo>
                  <a:pt x="3614" y="174"/>
                </a:lnTo>
                <a:lnTo>
                  <a:pt x="3620" y="174"/>
                </a:lnTo>
                <a:lnTo>
                  <a:pt x="3625" y="174"/>
                </a:lnTo>
                <a:lnTo>
                  <a:pt x="3631" y="174"/>
                </a:lnTo>
                <a:lnTo>
                  <a:pt x="3634" y="174"/>
                </a:lnTo>
                <a:lnTo>
                  <a:pt x="3643" y="176"/>
                </a:lnTo>
                <a:lnTo>
                  <a:pt x="3650" y="176"/>
                </a:lnTo>
                <a:lnTo>
                  <a:pt x="3657" y="177"/>
                </a:lnTo>
                <a:lnTo>
                  <a:pt x="3660" y="177"/>
                </a:lnTo>
                <a:lnTo>
                  <a:pt x="3669" y="176"/>
                </a:lnTo>
                <a:lnTo>
                  <a:pt x="3674" y="175"/>
                </a:lnTo>
                <a:lnTo>
                  <a:pt x="3683" y="175"/>
                </a:lnTo>
                <a:lnTo>
                  <a:pt x="3687" y="175"/>
                </a:lnTo>
                <a:lnTo>
                  <a:pt x="3697" y="176"/>
                </a:lnTo>
                <a:lnTo>
                  <a:pt x="3703" y="176"/>
                </a:lnTo>
                <a:lnTo>
                  <a:pt x="3713" y="176"/>
                </a:lnTo>
                <a:lnTo>
                  <a:pt x="3723" y="176"/>
                </a:lnTo>
                <a:lnTo>
                  <a:pt x="3725" y="176"/>
                </a:lnTo>
                <a:lnTo>
                  <a:pt x="3740" y="176"/>
                </a:lnTo>
                <a:lnTo>
                  <a:pt x="3747" y="175"/>
                </a:lnTo>
                <a:lnTo>
                  <a:pt x="3755" y="175"/>
                </a:lnTo>
                <a:lnTo>
                  <a:pt x="3761" y="174"/>
                </a:lnTo>
                <a:lnTo>
                  <a:pt x="3768" y="174"/>
                </a:lnTo>
                <a:lnTo>
                  <a:pt x="3777" y="174"/>
                </a:lnTo>
                <a:lnTo>
                  <a:pt x="3786" y="174"/>
                </a:lnTo>
                <a:lnTo>
                  <a:pt x="3793" y="174"/>
                </a:lnTo>
                <a:lnTo>
                  <a:pt x="3801" y="173"/>
                </a:lnTo>
                <a:lnTo>
                  <a:pt x="3811" y="173"/>
                </a:lnTo>
                <a:lnTo>
                  <a:pt x="3818" y="173"/>
                </a:lnTo>
                <a:lnTo>
                  <a:pt x="3829" y="172"/>
                </a:lnTo>
                <a:lnTo>
                  <a:pt x="3833" y="172"/>
                </a:lnTo>
                <a:lnTo>
                  <a:pt x="3840" y="171"/>
                </a:lnTo>
                <a:lnTo>
                  <a:pt x="3850" y="171"/>
                </a:lnTo>
                <a:lnTo>
                  <a:pt x="3858" y="170"/>
                </a:lnTo>
                <a:lnTo>
                  <a:pt x="3869" y="170"/>
                </a:lnTo>
                <a:lnTo>
                  <a:pt x="3875" y="170"/>
                </a:lnTo>
                <a:lnTo>
                  <a:pt x="3887" y="170"/>
                </a:lnTo>
                <a:lnTo>
                  <a:pt x="3893" y="170"/>
                </a:lnTo>
                <a:lnTo>
                  <a:pt x="3900" y="170"/>
                </a:lnTo>
                <a:lnTo>
                  <a:pt x="3907" y="171"/>
                </a:lnTo>
                <a:lnTo>
                  <a:pt x="3917" y="171"/>
                </a:lnTo>
                <a:lnTo>
                  <a:pt x="3923" y="171"/>
                </a:lnTo>
                <a:lnTo>
                  <a:pt x="3931" y="172"/>
                </a:lnTo>
                <a:lnTo>
                  <a:pt x="3945" y="173"/>
                </a:lnTo>
                <a:lnTo>
                  <a:pt x="3957" y="174"/>
                </a:lnTo>
                <a:lnTo>
                  <a:pt x="3966" y="174"/>
                </a:lnTo>
                <a:lnTo>
                  <a:pt x="3978" y="174"/>
                </a:lnTo>
                <a:lnTo>
                  <a:pt x="3983" y="174"/>
                </a:lnTo>
                <a:lnTo>
                  <a:pt x="3994" y="174"/>
                </a:lnTo>
                <a:lnTo>
                  <a:pt x="4009" y="174"/>
                </a:lnTo>
                <a:lnTo>
                  <a:pt x="4018" y="174"/>
                </a:lnTo>
                <a:lnTo>
                  <a:pt x="4033" y="175"/>
                </a:lnTo>
                <a:lnTo>
                  <a:pt x="4044" y="175"/>
                </a:lnTo>
                <a:lnTo>
                  <a:pt x="4053" y="175"/>
                </a:lnTo>
                <a:lnTo>
                  <a:pt x="4061" y="176"/>
                </a:lnTo>
                <a:lnTo>
                  <a:pt x="4074" y="176"/>
                </a:lnTo>
                <a:lnTo>
                  <a:pt x="4088" y="176"/>
                </a:lnTo>
                <a:lnTo>
                  <a:pt x="4098" y="176"/>
                </a:lnTo>
                <a:lnTo>
                  <a:pt x="4107" y="176"/>
                </a:lnTo>
                <a:lnTo>
                  <a:pt x="4119" y="176"/>
                </a:lnTo>
                <a:lnTo>
                  <a:pt x="4145" y="176"/>
                </a:lnTo>
                <a:lnTo>
                  <a:pt x="4151" y="177"/>
                </a:lnTo>
                <a:lnTo>
                  <a:pt x="4158" y="177"/>
                </a:lnTo>
                <a:lnTo>
                  <a:pt x="4193" y="176"/>
                </a:lnTo>
                <a:lnTo>
                  <a:pt x="4204" y="176"/>
                </a:lnTo>
                <a:lnTo>
                  <a:pt x="4223" y="176"/>
                </a:lnTo>
                <a:lnTo>
                  <a:pt x="4230" y="176"/>
                </a:lnTo>
                <a:lnTo>
                  <a:pt x="4244" y="177"/>
                </a:lnTo>
                <a:lnTo>
                  <a:pt x="4265" y="178"/>
                </a:lnTo>
                <a:lnTo>
                  <a:pt x="4279" y="178"/>
                </a:lnTo>
                <a:lnTo>
                  <a:pt x="4285" y="179"/>
                </a:lnTo>
                <a:lnTo>
                  <a:pt x="4298" y="179"/>
                </a:lnTo>
                <a:lnTo>
                  <a:pt x="4307" y="179"/>
                </a:lnTo>
                <a:lnTo>
                  <a:pt x="4309" y="179"/>
                </a:lnTo>
                <a:lnTo>
                  <a:pt x="4343" y="180"/>
                </a:lnTo>
                <a:lnTo>
                  <a:pt x="4347" y="180"/>
                </a:lnTo>
                <a:lnTo>
                  <a:pt x="4393" y="184"/>
                </a:lnTo>
                <a:lnTo>
                  <a:pt x="4411" y="184"/>
                </a:lnTo>
                <a:lnTo>
                  <a:pt x="4432" y="185"/>
                </a:lnTo>
                <a:lnTo>
                  <a:pt x="4437" y="186"/>
                </a:lnTo>
                <a:lnTo>
                  <a:pt x="4461" y="188"/>
                </a:lnTo>
                <a:lnTo>
                  <a:pt x="4470" y="188"/>
                </a:lnTo>
                <a:lnTo>
                  <a:pt x="4485" y="187"/>
                </a:lnTo>
                <a:lnTo>
                  <a:pt x="4500" y="187"/>
                </a:lnTo>
                <a:lnTo>
                  <a:pt x="4512" y="187"/>
                </a:lnTo>
                <a:lnTo>
                  <a:pt x="4527" y="188"/>
                </a:lnTo>
                <a:lnTo>
                  <a:pt x="4541" y="188"/>
                </a:lnTo>
                <a:lnTo>
                  <a:pt x="4561" y="186"/>
                </a:lnTo>
                <a:lnTo>
                  <a:pt x="4572" y="186"/>
                </a:lnTo>
                <a:lnTo>
                  <a:pt x="4582" y="185"/>
                </a:lnTo>
                <a:lnTo>
                  <a:pt x="4604" y="187"/>
                </a:lnTo>
                <a:lnTo>
                  <a:pt x="4612" y="187"/>
                </a:lnTo>
                <a:lnTo>
                  <a:pt x="4626" y="188"/>
                </a:lnTo>
                <a:lnTo>
                  <a:pt x="4641" y="189"/>
                </a:lnTo>
                <a:lnTo>
                  <a:pt x="4658" y="187"/>
                </a:lnTo>
                <a:lnTo>
                  <a:pt x="4666" y="185"/>
                </a:lnTo>
                <a:lnTo>
                  <a:pt x="4681" y="183"/>
                </a:lnTo>
                <a:lnTo>
                  <a:pt x="4693" y="180"/>
                </a:lnTo>
                <a:lnTo>
                  <a:pt x="4711" y="179"/>
                </a:lnTo>
                <a:lnTo>
                  <a:pt x="4721" y="178"/>
                </a:lnTo>
                <a:lnTo>
                  <a:pt x="4742" y="174"/>
                </a:lnTo>
                <a:lnTo>
                  <a:pt x="4760" y="174"/>
                </a:lnTo>
                <a:lnTo>
                  <a:pt x="4772" y="173"/>
                </a:lnTo>
                <a:lnTo>
                  <a:pt x="4783" y="173"/>
                </a:lnTo>
                <a:lnTo>
                  <a:pt x="4791" y="172"/>
                </a:lnTo>
                <a:lnTo>
                  <a:pt x="4797" y="171"/>
                </a:lnTo>
                <a:lnTo>
                  <a:pt x="4802" y="171"/>
                </a:lnTo>
                <a:lnTo>
                  <a:pt x="4808" y="171"/>
                </a:lnTo>
                <a:lnTo>
                  <a:pt x="4818" y="171"/>
                </a:lnTo>
                <a:lnTo>
                  <a:pt x="4824" y="170"/>
                </a:lnTo>
                <a:lnTo>
                  <a:pt x="4834" y="170"/>
                </a:lnTo>
                <a:lnTo>
                  <a:pt x="4841" y="170"/>
                </a:lnTo>
                <a:lnTo>
                  <a:pt x="4848" y="170"/>
                </a:lnTo>
                <a:lnTo>
                  <a:pt x="4852" y="170"/>
                </a:lnTo>
                <a:lnTo>
                  <a:pt x="4861" y="170"/>
                </a:lnTo>
                <a:lnTo>
                  <a:pt x="4867" y="170"/>
                </a:lnTo>
                <a:lnTo>
                  <a:pt x="4875" y="170"/>
                </a:lnTo>
                <a:lnTo>
                  <a:pt x="4883" y="170"/>
                </a:lnTo>
                <a:lnTo>
                  <a:pt x="4890" y="170"/>
                </a:lnTo>
                <a:lnTo>
                  <a:pt x="4900" y="171"/>
                </a:lnTo>
                <a:lnTo>
                  <a:pt x="4907" y="171"/>
                </a:lnTo>
                <a:lnTo>
                  <a:pt x="4920" y="171"/>
                </a:lnTo>
                <a:lnTo>
                  <a:pt x="4930" y="171"/>
                </a:lnTo>
                <a:lnTo>
                  <a:pt x="4939" y="171"/>
                </a:lnTo>
                <a:lnTo>
                  <a:pt x="4948" y="170"/>
                </a:lnTo>
                <a:lnTo>
                  <a:pt x="4954" y="170"/>
                </a:lnTo>
                <a:lnTo>
                  <a:pt x="4960" y="170"/>
                </a:lnTo>
                <a:lnTo>
                  <a:pt x="4964" y="168"/>
                </a:lnTo>
                <a:lnTo>
                  <a:pt x="4968" y="168"/>
                </a:lnTo>
                <a:lnTo>
                  <a:pt x="4978" y="168"/>
                </a:lnTo>
                <a:lnTo>
                  <a:pt x="4982" y="167"/>
                </a:lnTo>
                <a:lnTo>
                  <a:pt x="4994" y="167"/>
                </a:lnTo>
                <a:lnTo>
                  <a:pt x="5005" y="166"/>
                </a:lnTo>
                <a:lnTo>
                  <a:pt x="5014" y="166"/>
                </a:lnTo>
                <a:lnTo>
                  <a:pt x="5027" y="165"/>
                </a:lnTo>
                <a:lnTo>
                  <a:pt x="5038" y="165"/>
                </a:lnTo>
                <a:lnTo>
                  <a:pt x="5047" y="164"/>
                </a:lnTo>
                <a:lnTo>
                  <a:pt x="5059" y="162"/>
                </a:lnTo>
                <a:lnTo>
                  <a:pt x="5076" y="160"/>
                </a:lnTo>
                <a:lnTo>
                  <a:pt x="5095" y="157"/>
                </a:lnTo>
                <a:lnTo>
                  <a:pt x="5111" y="157"/>
                </a:lnTo>
                <a:lnTo>
                  <a:pt x="5129" y="155"/>
                </a:lnTo>
                <a:lnTo>
                  <a:pt x="5151" y="155"/>
                </a:lnTo>
                <a:lnTo>
                  <a:pt x="5170" y="155"/>
                </a:lnTo>
                <a:lnTo>
                  <a:pt x="5195" y="155"/>
                </a:lnTo>
                <a:lnTo>
                  <a:pt x="5204" y="155"/>
                </a:lnTo>
                <a:lnTo>
                  <a:pt x="5214" y="155"/>
                </a:lnTo>
                <a:lnTo>
                  <a:pt x="5222" y="155"/>
                </a:lnTo>
                <a:lnTo>
                  <a:pt x="5231" y="155"/>
                </a:lnTo>
                <a:lnTo>
                  <a:pt x="5236" y="155"/>
                </a:lnTo>
                <a:lnTo>
                  <a:pt x="5240" y="155"/>
                </a:lnTo>
                <a:lnTo>
                  <a:pt x="5249" y="155"/>
                </a:lnTo>
                <a:lnTo>
                  <a:pt x="5253" y="155"/>
                </a:lnTo>
                <a:lnTo>
                  <a:pt x="5259" y="155"/>
                </a:lnTo>
                <a:lnTo>
                  <a:pt x="5262" y="155"/>
                </a:lnTo>
                <a:lnTo>
                  <a:pt x="5269" y="155"/>
                </a:lnTo>
                <a:lnTo>
                  <a:pt x="5273" y="155"/>
                </a:lnTo>
                <a:lnTo>
                  <a:pt x="5280" y="155"/>
                </a:lnTo>
                <a:lnTo>
                  <a:pt x="5288" y="155"/>
                </a:lnTo>
                <a:lnTo>
                  <a:pt x="5300" y="157"/>
                </a:lnTo>
                <a:lnTo>
                  <a:pt x="5313" y="157"/>
                </a:lnTo>
                <a:lnTo>
                  <a:pt x="5319" y="157"/>
                </a:lnTo>
                <a:lnTo>
                  <a:pt x="5332" y="157"/>
                </a:lnTo>
                <a:lnTo>
                  <a:pt x="5342" y="157"/>
                </a:lnTo>
                <a:lnTo>
                  <a:pt x="5353" y="157"/>
                </a:lnTo>
                <a:lnTo>
                  <a:pt x="5372" y="157"/>
                </a:lnTo>
                <a:lnTo>
                  <a:pt x="5385" y="157"/>
                </a:lnTo>
                <a:lnTo>
                  <a:pt x="5390" y="157"/>
                </a:lnTo>
                <a:lnTo>
                  <a:pt x="5394" y="158"/>
                </a:lnTo>
                <a:lnTo>
                  <a:pt x="5403" y="158"/>
                </a:lnTo>
                <a:lnTo>
                  <a:pt x="5407" y="158"/>
                </a:lnTo>
                <a:lnTo>
                  <a:pt x="5413" y="159"/>
                </a:lnTo>
                <a:lnTo>
                  <a:pt x="5421" y="160"/>
                </a:lnTo>
                <a:lnTo>
                  <a:pt x="5433" y="161"/>
                </a:lnTo>
                <a:lnTo>
                  <a:pt x="5445" y="162"/>
                </a:lnTo>
                <a:lnTo>
                  <a:pt x="5456" y="163"/>
                </a:lnTo>
                <a:lnTo>
                  <a:pt x="5469" y="164"/>
                </a:lnTo>
                <a:lnTo>
                  <a:pt x="5480" y="165"/>
                </a:lnTo>
                <a:lnTo>
                  <a:pt x="5489" y="165"/>
                </a:lnTo>
                <a:lnTo>
                  <a:pt x="5500" y="165"/>
                </a:lnTo>
                <a:lnTo>
                  <a:pt x="5504" y="165"/>
                </a:lnTo>
                <a:lnTo>
                  <a:pt x="5510" y="165"/>
                </a:lnTo>
                <a:lnTo>
                  <a:pt x="5517" y="165"/>
                </a:lnTo>
                <a:lnTo>
                  <a:pt x="5525" y="164"/>
                </a:lnTo>
                <a:lnTo>
                  <a:pt x="5532" y="163"/>
                </a:lnTo>
                <a:lnTo>
                  <a:pt x="5535" y="162"/>
                </a:lnTo>
                <a:lnTo>
                  <a:pt x="5541" y="162"/>
                </a:lnTo>
                <a:lnTo>
                  <a:pt x="5549" y="162"/>
                </a:lnTo>
                <a:lnTo>
                  <a:pt x="5560" y="162"/>
                </a:lnTo>
                <a:lnTo>
                  <a:pt x="5563" y="162"/>
                </a:lnTo>
                <a:lnTo>
                  <a:pt x="5572" y="162"/>
                </a:lnTo>
                <a:lnTo>
                  <a:pt x="5576" y="163"/>
                </a:lnTo>
                <a:lnTo>
                  <a:pt x="5581" y="163"/>
                </a:lnTo>
                <a:lnTo>
                  <a:pt x="5586" y="163"/>
                </a:lnTo>
                <a:lnTo>
                  <a:pt x="5595" y="164"/>
                </a:lnTo>
                <a:lnTo>
                  <a:pt x="5603" y="164"/>
                </a:lnTo>
                <a:lnTo>
                  <a:pt x="5610" y="165"/>
                </a:lnTo>
                <a:lnTo>
                  <a:pt x="5614" y="165"/>
                </a:lnTo>
                <a:lnTo>
                  <a:pt x="5621" y="165"/>
                </a:lnTo>
                <a:lnTo>
                  <a:pt x="5626" y="165"/>
                </a:lnTo>
                <a:lnTo>
                  <a:pt x="5636" y="165"/>
                </a:lnTo>
                <a:lnTo>
                  <a:pt x="5648" y="165"/>
                </a:lnTo>
                <a:lnTo>
                  <a:pt x="5655" y="165"/>
                </a:lnTo>
                <a:lnTo>
                  <a:pt x="5662" y="165"/>
                </a:lnTo>
                <a:lnTo>
                  <a:pt x="5666" y="166"/>
                </a:lnTo>
                <a:lnTo>
                  <a:pt x="5677" y="166"/>
                </a:lnTo>
                <a:lnTo>
                  <a:pt x="5689" y="166"/>
                </a:lnTo>
                <a:lnTo>
                  <a:pt x="5696" y="166"/>
                </a:lnTo>
                <a:lnTo>
                  <a:pt x="5706" y="167"/>
                </a:lnTo>
                <a:lnTo>
                  <a:pt x="5722" y="167"/>
                </a:lnTo>
                <a:lnTo>
                  <a:pt x="5726" y="167"/>
                </a:lnTo>
                <a:lnTo>
                  <a:pt x="5730" y="167"/>
                </a:lnTo>
                <a:lnTo>
                  <a:pt x="5737" y="167"/>
                </a:lnTo>
                <a:lnTo>
                  <a:pt x="5741" y="167"/>
                </a:lnTo>
                <a:lnTo>
                  <a:pt x="5748" y="167"/>
                </a:lnTo>
                <a:lnTo>
                  <a:pt x="5754" y="167"/>
                </a:lnTo>
                <a:lnTo>
                  <a:pt x="5760" y="167"/>
                </a:lnTo>
                <a:lnTo>
                  <a:pt x="5765" y="167"/>
                </a:lnTo>
                <a:lnTo>
                  <a:pt x="5776" y="167"/>
                </a:lnTo>
                <a:lnTo>
                  <a:pt x="5786" y="167"/>
                </a:lnTo>
                <a:lnTo>
                  <a:pt x="5802" y="167"/>
                </a:lnTo>
                <a:lnTo>
                  <a:pt x="5820" y="168"/>
                </a:lnTo>
                <a:lnTo>
                  <a:pt x="5833" y="167"/>
                </a:lnTo>
                <a:lnTo>
                  <a:pt x="5864" y="167"/>
                </a:lnTo>
                <a:lnTo>
                  <a:pt x="5877" y="167"/>
                </a:lnTo>
                <a:lnTo>
                  <a:pt x="5897" y="168"/>
                </a:lnTo>
                <a:lnTo>
                  <a:pt x="5916" y="170"/>
                </a:lnTo>
                <a:lnTo>
                  <a:pt x="5935" y="168"/>
                </a:lnTo>
                <a:lnTo>
                  <a:pt x="5958" y="167"/>
                </a:lnTo>
                <a:lnTo>
                  <a:pt x="5969" y="167"/>
                </a:lnTo>
                <a:lnTo>
                  <a:pt x="5980" y="166"/>
                </a:lnTo>
                <a:lnTo>
                  <a:pt x="6007" y="166"/>
                </a:lnTo>
                <a:lnTo>
                  <a:pt x="6022" y="165"/>
                </a:lnTo>
                <a:lnTo>
                  <a:pt x="6050" y="164"/>
                </a:lnTo>
                <a:lnTo>
                  <a:pt x="6062" y="164"/>
                </a:lnTo>
                <a:lnTo>
                  <a:pt x="6079" y="162"/>
                </a:lnTo>
                <a:lnTo>
                  <a:pt x="6107" y="162"/>
                </a:lnTo>
                <a:lnTo>
                  <a:pt x="6126" y="161"/>
                </a:lnTo>
                <a:lnTo>
                  <a:pt x="6140" y="160"/>
                </a:lnTo>
                <a:lnTo>
                  <a:pt x="6164" y="158"/>
                </a:lnTo>
                <a:lnTo>
                  <a:pt x="6179" y="157"/>
                </a:lnTo>
                <a:lnTo>
                  <a:pt x="6197" y="154"/>
                </a:lnTo>
                <a:lnTo>
                  <a:pt x="6218" y="153"/>
                </a:lnTo>
                <a:lnTo>
                  <a:pt x="6228" y="152"/>
                </a:lnTo>
                <a:lnTo>
                  <a:pt x="6242" y="151"/>
                </a:lnTo>
                <a:lnTo>
                  <a:pt x="6260" y="149"/>
                </a:lnTo>
                <a:lnTo>
                  <a:pt x="6274" y="148"/>
                </a:lnTo>
                <a:lnTo>
                  <a:pt x="6282" y="148"/>
                </a:lnTo>
                <a:lnTo>
                  <a:pt x="6297" y="147"/>
                </a:lnTo>
                <a:lnTo>
                  <a:pt x="6306" y="146"/>
                </a:lnTo>
                <a:lnTo>
                  <a:pt x="6324" y="145"/>
                </a:lnTo>
                <a:lnTo>
                  <a:pt x="6335" y="145"/>
                </a:lnTo>
                <a:lnTo>
                  <a:pt x="6351" y="144"/>
                </a:lnTo>
                <a:lnTo>
                  <a:pt x="6367" y="142"/>
                </a:lnTo>
                <a:lnTo>
                  <a:pt x="6383" y="142"/>
                </a:lnTo>
                <a:lnTo>
                  <a:pt x="6399" y="142"/>
                </a:lnTo>
                <a:lnTo>
                  <a:pt x="6421" y="142"/>
                </a:lnTo>
                <a:lnTo>
                  <a:pt x="6425" y="142"/>
                </a:lnTo>
                <a:lnTo>
                  <a:pt x="6437" y="142"/>
                </a:lnTo>
                <a:lnTo>
                  <a:pt x="6455" y="142"/>
                </a:lnTo>
                <a:lnTo>
                  <a:pt x="6472" y="142"/>
                </a:lnTo>
                <a:lnTo>
                  <a:pt x="6485" y="142"/>
                </a:lnTo>
                <a:lnTo>
                  <a:pt x="6499" y="142"/>
                </a:lnTo>
                <a:lnTo>
                  <a:pt x="6514" y="142"/>
                </a:lnTo>
                <a:lnTo>
                  <a:pt x="6531" y="141"/>
                </a:lnTo>
                <a:lnTo>
                  <a:pt x="6539" y="140"/>
                </a:lnTo>
                <a:lnTo>
                  <a:pt x="6552" y="140"/>
                </a:lnTo>
                <a:lnTo>
                  <a:pt x="6567" y="139"/>
                </a:lnTo>
                <a:lnTo>
                  <a:pt x="6585" y="139"/>
                </a:lnTo>
                <a:lnTo>
                  <a:pt x="6597" y="138"/>
                </a:lnTo>
                <a:lnTo>
                  <a:pt x="6617" y="137"/>
                </a:lnTo>
                <a:lnTo>
                  <a:pt x="6639" y="136"/>
                </a:lnTo>
                <a:lnTo>
                  <a:pt x="6653" y="136"/>
                </a:lnTo>
                <a:lnTo>
                  <a:pt x="6670" y="135"/>
                </a:lnTo>
                <a:lnTo>
                  <a:pt x="6687" y="134"/>
                </a:lnTo>
                <a:lnTo>
                  <a:pt x="6705" y="133"/>
                </a:lnTo>
                <a:lnTo>
                  <a:pt x="6721" y="132"/>
                </a:lnTo>
                <a:lnTo>
                  <a:pt x="6734" y="132"/>
                </a:lnTo>
                <a:lnTo>
                  <a:pt x="6753" y="131"/>
                </a:lnTo>
                <a:lnTo>
                  <a:pt x="6759" y="131"/>
                </a:lnTo>
                <a:lnTo>
                  <a:pt x="6768" y="129"/>
                </a:lnTo>
                <a:lnTo>
                  <a:pt x="6780" y="128"/>
                </a:lnTo>
                <a:lnTo>
                  <a:pt x="6788" y="128"/>
                </a:lnTo>
                <a:lnTo>
                  <a:pt x="6804" y="127"/>
                </a:lnTo>
                <a:lnTo>
                  <a:pt x="6827" y="127"/>
                </a:lnTo>
                <a:lnTo>
                  <a:pt x="6834" y="127"/>
                </a:lnTo>
                <a:lnTo>
                  <a:pt x="6840" y="127"/>
                </a:lnTo>
                <a:lnTo>
                  <a:pt x="6865" y="126"/>
                </a:lnTo>
                <a:lnTo>
                  <a:pt x="6888" y="125"/>
                </a:lnTo>
                <a:lnTo>
                  <a:pt x="6902" y="124"/>
                </a:lnTo>
                <a:lnTo>
                  <a:pt x="6917" y="123"/>
                </a:lnTo>
                <a:lnTo>
                  <a:pt x="6936" y="121"/>
                </a:lnTo>
                <a:lnTo>
                  <a:pt x="6956" y="120"/>
                </a:lnTo>
                <a:lnTo>
                  <a:pt x="6975" y="118"/>
                </a:lnTo>
                <a:lnTo>
                  <a:pt x="6990" y="118"/>
                </a:lnTo>
                <a:lnTo>
                  <a:pt x="7016" y="116"/>
                </a:lnTo>
                <a:lnTo>
                  <a:pt x="7032" y="115"/>
                </a:lnTo>
                <a:lnTo>
                  <a:pt x="7045" y="112"/>
                </a:lnTo>
                <a:lnTo>
                  <a:pt x="7059" y="109"/>
                </a:lnTo>
                <a:lnTo>
                  <a:pt x="7068" y="107"/>
                </a:lnTo>
                <a:lnTo>
                  <a:pt x="7079" y="106"/>
                </a:lnTo>
                <a:lnTo>
                  <a:pt x="7092" y="105"/>
                </a:lnTo>
                <a:lnTo>
                  <a:pt x="7098" y="103"/>
                </a:lnTo>
                <a:lnTo>
                  <a:pt x="7114" y="101"/>
                </a:lnTo>
                <a:lnTo>
                  <a:pt x="7126" y="100"/>
                </a:lnTo>
                <a:lnTo>
                  <a:pt x="7138" y="100"/>
                </a:lnTo>
                <a:lnTo>
                  <a:pt x="7151" y="99"/>
                </a:lnTo>
                <a:lnTo>
                  <a:pt x="7159" y="99"/>
                </a:lnTo>
                <a:lnTo>
                  <a:pt x="7171" y="98"/>
                </a:lnTo>
                <a:lnTo>
                  <a:pt x="7183" y="98"/>
                </a:lnTo>
                <a:lnTo>
                  <a:pt x="7190" y="98"/>
                </a:lnTo>
                <a:lnTo>
                  <a:pt x="7200" y="98"/>
                </a:lnTo>
                <a:lnTo>
                  <a:pt x="7209" y="98"/>
                </a:lnTo>
                <a:lnTo>
                  <a:pt x="7213" y="98"/>
                </a:lnTo>
                <a:lnTo>
                  <a:pt x="7222" y="98"/>
                </a:lnTo>
                <a:lnTo>
                  <a:pt x="7232" y="98"/>
                </a:lnTo>
                <a:lnTo>
                  <a:pt x="7243" y="99"/>
                </a:lnTo>
                <a:lnTo>
                  <a:pt x="7254" y="100"/>
                </a:lnTo>
                <a:lnTo>
                  <a:pt x="7265" y="101"/>
                </a:lnTo>
                <a:lnTo>
                  <a:pt x="7275" y="101"/>
                </a:lnTo>
                <a:lnTo>
                  <a:pt x="7285" y="101"/>
                </a:lnTo>
                <a:lnTo>
                  <a:pt x="7300" y="101"/>
                </a:lnTo>
                <a:lnTo>
                  <a:pt x="7314" y="101"/>
                </a:lnTo>
                <a:lnTo>
                  <a:pt x="7324" y="100"/>
                </a:lnTo>
                <a:lnTo>
                  <a:pt x="7333" y="99"/>
                </a:lnTo>
                <a:lnTo>
                  <a:pt x="7347" y="98"/>
                </a:lnTo>
                <a:lnTo>
                  <a:pt x="7368" y="94"/>
                </a:lnTo>
                <a:lnTo>
                  <a:pt x="7378" y="92"/>
                </a:lnTo>
                <a:lnTo>
                  <a:pt x="7387" y="90"/>
                </a:lnTo>
                <a:lnTo>
                  <a:pt x="7402" y="88"/>
                </a:lnTo>
                <a:lnTo>
                  <a:pt x="7409" y="87"/>
                </a:lnTo>
                <a:lnTo>
                  <a:pt x="7418" y="86"/>
                </a:lnTo>
                <a:lnTo>
                  <a:pt x="7432" y="71"/>
                </a:lnTo>
                <a:lnTo>
                  <a:pt x="7443" y="70"/>
                </a:lnTo>
                <a:lnTo>
                  <a:pt x="7452" y="69"/>
                </a:lnTo>
                <a:lnTo>
                  <a:pt x="7460" y="68"/>
                </a:lnTo>
                <a:lnTo>
                  <a:pt x="7470" y="68"/>
                </a:lnTo>
                <a:lnTo>
                  <a:pt x="7478" y="67"/>
                </a:lnTo>
                <a:lnTo>
                  <a:pt x="7486" y="65"/>
                </a:lnTo>
                <a:lnTo>
                  <a:pt x="7501" y="64"/>
                </a:lnTo>
                <a:lnTo>
                  <a:pt x="7511" y="64"/>
                </a:lnTo>
                <a:lnTo>
                  <a:pt x="7525" y="63"/>
                </a:lnTo>
                <a:lnTo>
                  <a:pt x="7538" y="63"/>
                </a:lnTo>
                <a:lnTo>
                  <a:pt x="7551" y="63"/>
                </a:lnTo>
                <a:lnTo>
                  <a:pt x="7559" y="63"/>
                </a:lnTo>
                <a:lnTo>
                  <a:pt x="7563" y="63"/>
                </a:lnTo>
                <a:lnTo>
                  <a:pt x="7570" y="62"/>
                </a:lnTo>
                <a:lnTo>
                  <a:pt x="7578" y="62"/>
                </a:lnTo>
                <a:lnTo>
                  <a:pt x="7594" y="62"/>
                </a:lnTo>
                <a:lnTo>
                  <a:pt x="7607" y="61"/>
                </a:lnTo>
                <a:lnTo>
                  <a:pt x="7618" y="61"/>
                </a:lnTo>
                <a:lnTo>
                  <a:pt x="7628" y="59"/>
                </a:lnTo>
                <a:lnTo>
                  <a:pt x="7647" y="59"/>
                </a:lnTo>
                <a:lnTo>
                  <a:pt x="7660" y="59"/>
                </a:lnTo>
                <a:lnTo>
                  <a:pt x="7670" y="59"/>
                </a:lnTo>
                <a:lnTo>
                  <a:pt x="7687" y="58"/>
                </a:lnTo>
                <a:lnTo>
                  <a:pt x="7704" y="57"/>
                </a:lnTo>
                <a:lnTo>
                  <a:pt x="7716" y="56"/>
                </a:lnTo>
                <a:lnTo>
                  <a:pt x="7732" y="56"/>
                </a:lnTo>
                <a:lnTo>
                  <a:pt x="7751" y="55"/>
                </a:lnTo>
                <a:lnTo>
                  <a:pt x="7771" y="55"/>
                </a:lnTo>
                <a:lnTo>
                  <a:pt x="7793" y="55"/>
                </a:lnTo>
                <a:lnTo>
                  <a:pt x="7819" y="54"/>
                </a:lnTo>
                <a:lnTo>
                  <a:pt x="7840" y="54"/>
                </a:lnTo>
                <a:lnTo>
                  <a:pt x="7850" y="54"/>
                </a:lnTo>
                <a:lnTo>
                  <a:pt x="7876" y="52"/>
                </a:lnTo>
                <a:lnTo>
                  <a:pt x="7895" y="51"/>
                </a:lnTo>
                <a:lnTo>
                  <a:pt x="7908" y="50"/>
                </a:lnTo>
                <a:lnTo>
                  <a:pt x="7938" y="49"/>
                </a:lnTo>
                <a:lnTo>
                  <a:pt x="7958" y="49"/>
                </a:lnTo>
                <a:lnTo>
                  <a:pt x="7973" y="48"/>
                </a:lnTo>
                <a:lnTo>
                  <a:pt x="7985" y="48"/>
                </a:lnTo>
                <a:lnTo>
                  <a:pt x="7996" y="47"/>
                </a:lnTo>
                <a:lnTo>
                  <a:pt x="8014" y="45"/>
                </a:lnTo>
                <a:lnTo>
                  <a:pt x="8028" y="43"/>
                </a:lnTo>
                <a:lnTo>
                  <a:pt x="8048" y="41"/>
                </a:lnTo>
                <a:lnTo>
                  <a:pt x="8073" y="38"/>
                </a:lnTo>
                <a:lnTo>
                  <a:pt x="8102" y="36"/>
                </a:lnTo>
                <a:lnTo>
                  <a:pt x="8121" y="35"/>
                </a:lnTo>
                <a:lnTo>
                  <a:pt x="8135" y="33"/>
                </a:lnTo>
                <a:lnTo>
                  <a:pt x="8148" y="32"/>
                </a:lnTo>
                <a:lnTo>
                  <a:pt x="8161" y="31"/>
                </a:lnTo>
                <a:lnTo>
                  <a:pt x="8175" y="30"/>
                </a:lnTo>
                <a:lnTo>
                  <a:pt x="8186" y="30"/>
                </a:lnTo>
                <a:lnTo>
                  <a:pt x="8195" y="29"/>
                </a:lnTo>
                <a:lnTo>
                  <a:pt x="8206" y="26"/>
                </a:lnTo>
                <a:lnTo>
                  <a:pt x="8221" y="25"/>
                </a:lnTo>
                <a:lnTo>
                  <a:pt x="8229" y="25"/>
                </a:lnTo>
                <a:lnTo>
                  <a:pt x="8243" y="24"/>
                </a:lnTo>
                <a:lnTo>
                  <a:pt x="8254" y="22"/>
                </a:lnTo>
                <a:lnTo>
                  <a:pt x="8264" y="20"/>
                </a:lnTo>
                <a:lnTo>
                  <a:pt x="8277" y="19"/>
                </a:lnTo>
                <a:lnTo>
                  <a:pt x="8292" y="18"/>
                </a:lnTo>
                <a:lnTo>
                  <a:pt x="8308" y="16"/>
                </a:lnTo>
                <a:lnTo>
                  <a:pt x="8320" y="12"/>
                </a:lnTo>
                <a:lnTo>
                  <a:pt x="8335" y="10"/>
                </a:lnTo>
                <a:lnTo>
                  <a:pt x="8349" y="8"/>
                </a:lnTo>
                <a:lnTo>
                  <a:pt x="8366" y="6"/>
                </a:lnTo>
                <a:lnTo>
                  <a:pt x="8402" y="3"/>
                </a:lnTo>
                <a:lnTo>
                  <a:pt x="8426" y="0"/>
                </a:lnTo>
                <a:lnTo>
                  <a:pt x="8426" y="0"/>
                </a:lnTo>
                <a:lnTo>
                  <a:pt x="8402" y="3"/>
                </a:lnTo>
                <a:lnTo>
                  <a:pt x="8366" y="6"/>
                </a:lnTo>
                <a:lnTo>
                  <a:pt x="8349" y="8"/>
                </a:lnTo>
                <a:lnTo>
                  <a:pt x="8335" y="10"/>
                </a:lnTo>
                <a:lnTo>
                  <a:pt x="8320" y="12"/>
                </a:lnTo>
                <a:lnTo>
                  <a:pt x="8308" y="16"/>
                </a:lnTo>
                <a:lnTo>
                  <a:pt x="8292" y="18"/>
                </a:lnTo>
                <a:lnTo>
                  <a:pt x="8277" y="19"/>
                </a:lnTo>
                <a:lnTo>
                  <a:pt x="8264" y="20"/>
                </a:lnTo>
                <a:lnTo>
                  <a:pt x="8254" y="22"/>
                </a:lnTo>
                <a:lnTo>
                  <a:pt x="8243" y="24"/>
                </a:lnTo>
                <a:lnTo>
                  <a:pt x="8229" y="25"/>
                </a:lnTo>
                <a:lnTo>
                  <a:pt x="8221" y="25"/>
                </a:lnTo>
                <a:lnTo>
                  <a:pt x="8206" y="26"/>
                </a:lnTo>
                <a:lnTo>
                  <a:pt x="8195" y="29"/>
                </a:lnTo>
                <a:lnTo>
                  <a:pt x="8186" y="30"/>
                </a:lnTo>
                <a:lnTo>
                  <a:pt x="8175" y="30"/>
                </a:lnTo>
                <a:lnTo>
                  <a:pt x="8161" y="31"/>
                </a:lnTo>
                <a:lnTo>
                  <a:pt x="8148" y="32"/>
                </a:lnTo>
                <a:lnTo>
                  <a:pt x="8135" y="33"/>
                </a:lnTo>
                <a:lnTo>
                  <a:pt x="8121" y="35"/>
                </a:lnTo>
                <a:lnTo>
                  <a:pt x="8102" y="36"/>
                </a:lnTo>
                <a:lnTo>
                  <a:pt x="8073" y="38"/>
                </a:lnTo>
                <a:lnTo>
                  <a:pt x="8048" y="41"/>
                </a:lnTo>
                <a:lnTo>
                  <a:pt x="8028" y="43"/>
                </a:lnTo>
                <a:lnTo>
                  <a:pt x="8014" y="45"/>
                </a:lnTo>
                <a:lnTo>
                  <a:pt x="7996" y="47"/>
                </a:lnTo>
                <a:lnTo>
                  <a:pt x="7985" y="48"/>
                </a:lnTo>
                <a:lnTo>
                  <a:pt x="7973" y="48"/>
                </a:lnTo>
                <a:lnTo>
                  <a:pt x="7958" y="49"/>
                </a:lnTo>
                <a:lnTo>
                  <a:pt x="7938" y="49"/>
                </a:lnTo>
                <a:lnTo>
                  <a:pt x="7908" y="50"/>
                </a:lnTo>
                <a:lnTo>
                  <a:pt x="7895" y="51"/>
                </a:lnTo>
                <a:lnTo>
                  <a:pt x="7876" y="52"/>
                </a:lnTo>
                <a:lnTo>
                  <a:pt x="7850" y="54"/>
                </a:lnTo>
                <a:lnTo>
                  <a:pt x="7840" y="54"/>
                </a:lnTo>
                <a:lnTo>
                  <a:pt x="7819" y="54"/>
                </a:lnTo>
                <a:lnTo>
                  <a:pt x="7793" y="55"/>
                </a:lnTo>
                <a:lnTo>
                  <a:pt x="7771" y="55"/>
                </a:lnTo>
                <a:lnTo>
                  <a:pt x="7751" y="55"/>
                </a:lnTo>
                <a:lnTo>
                  <a:pt x="7732" y="56"/>
                </a:lnTo>
                <a:lnTo>
                  <a:pt x="7716" y="56"/>
                </a:lnTo>
                <a:lnTo>
                  <a:pt x="7704" y="57"/>
                </a:lnTo>
                <a:lnTo>
                  <a:pt x="7687" y="58"/>
                </a:lnTo>
                <a:lnTo>
                  <a:pt x="7670" y="59"/>
                </a:lnTo>
                <a:lnTo>
                  <a:pt x="7660" y="59"/>
                </a:lnTo>
                <a:lnTo>
                  <a:pt x="7647" y="59"/>
                </a:lnTo>
                <a:lnTo>
                  <a:pt x="7628" y="59"/>
                </a:lnTo>
                <a:lnTo>
                  <a:pt x="7618" y="61"/>
                </a:lnTo>
                <a:lnTo>
                  <a:pt x="7607" y="61"/>
                </a:lnTo>
                <a:lnTo>
                  <a:pt x="7594" y="62"/>
                </a:lnTo>
                <a:lnTo>
                  <a:pt x="7578" y="62"/>
                </a:lnTo>
                <a:lnTo>
                  <a:pt x="7570" y="62"/>
                </a:lnTo>
                <a:lnTo>
                  <a:pt x="7563" y="63"/>
                </a:lnTo>
                <a:lnTo>
                  <a:pt x="7559" y="63"/>
                </a:lnTo>
                <a:lnTo>
                  <a:pt x="7551" y="63"/>
                </a:lnTo>
                <a:lnTo>
                  <a:pt x="7538" y="63"/>
                </a:lnTo>
                <a:lnTo>
                  <a:pt x="7525" y="63"/>
                </a:lnTo>
                <a:lnTo>
                  <a:pt x="7511" y="64"/>
                </a:lnTo>
                <a:lnTo>
                  <a:pt x="7501" y="64"/>
                </a:lnTo>
                <a:lnTo>
                  <a:pt x="7486" y="65"/>
                </a:lnTo>
                <a:lnTo>
                  <a:pt x="7478" y="67"/>
                </a:lnTo>
                <a:lnTo>
                  <a:pt x="7470" y="68"/>
                </a:lnTo>
                <a:lnTo>
                  <a:pt x="7460" y="68"/>
                </a:lnTo>
                <a:lnTo>
                  <a:pt x="7452" y="69"/>
                </a:lnTo>
                <a:lnTo>
                  <a:pt x="7443" y="70"/>
                </a:lnTo>
                <a:lnTo>
                  <a:pt x="7432" y="71"/>
                </a:lnTo>
                <a:lnTo>
                  <a:pt x="7418" y="86"/>
                </a:lnTo>
                <a:lnTo>
                  <a:pt x="7409" y="87"/>
                </a:lnTo>
                <a:lnTo>
                  <a:pt x="7402" y="88"/>
                </a:lnTo>
                <a:lnTo>
                  <a:pt x="7387" y="92"/>
                </a:lnTo>
                <a:lnTo>
                  <a:pt x="7378" y="93"/>
                </a:lnTo>
                <a:lnTo>
                  <a:pt x="7368" y="95"/>
                </a:lnTo>
                <a:lnTo>
                  <a:pt x="7347" y="98"/>
                </a:lnTo>
                <a:lnTo>
                  <a:pt x="7333" y="100"/>
                </a:lnTo>
                <a:lnTo>
                  <a:pt x="7324" y="102"/>
                </a:lnTo>
                <a:lnTo>
                  <a:pt x="7314" y="103"/>
                </a:lnTo>
                <a:lnTo>
                  <a:pt x="7300" y="105"/>
                </a:lnTo>
                <a:lnTo>
                  <a:pt x="7285" y="105"/>
                </a:lnTo>
                <a:lnTo>
                  <a:pt x="7275" y="103"/>
                </a:lnTo>
                <a:lnTo>
                  <a:pt x="7265" y="103"/>
                </a:lnTo>
                <a:lnTo>
                  <a:pt x="7254" y="101"/>
                </a:lnTo>
                <a:lnTo>
                  <a:pt x="7243" y="101"/>
                </a:lnTo>
                <a:lnTo>
                  <a:pt x="7232" y="100"/>
                </a:lnTo>
                <a:lnTo>
                  <a:pt x="7222" y="100"/>
                </a:lnTo>
                <a:lnTo>
                  <a:pt x="7213" y="100"/>
                </a:lnTo>
                <a:lnTo>
                  <a:pt x="7209" y="100"/>
                </a:lnTo>
                <a:lnTo>
                  <a:pt x="7200" y="100"/>
                </a:lnTo>
                <a:lnTo>
                  <a:pt x="7190" y="101"/>
                </a:lnTo>
                <a:lnTo>
                  <a:pt x="7183" y="101"/>
                </a:lnTo>
                <a:lnTo>
                  <a:pt x="7171" y="102"/>
                </a:lnTo>
                <a:lnTo>
                  <a:pt x="7159" y="103"/>
                </a:lnTo>
                <a:lnTo>
                  <a:pt x="7151" y="103"/>
                </a:lnTo>
                <a:lnTo>
                  <a:pt x="7138" y="105"/>
                </a:lnTo>
                <a:lnTo>
                  <a:pt x="7126" y="105"/>
                </a:lnTo>
                <a:lnTo>
                  <a:pt x="7114" y="106"/>
                </a:lnTo>
                <a:lnTo>
                  <a:pt x="7098" y="108"/>
                </a:lnTo>
                <a:lnTo>
                  <a:pt x="7092" y="109"/>
                </a:lnTo>
                <a:lnTo>
                  <a:pt x="7079" y="110"/>
                </a:lnTo>
                <a:lnTo>
                  <a:pt x="7068" y="111"/>
                </a:lnTo>
                <a:lnTo>
                  <a:pt x="7059" y="113"/>
                </a:lnTo>
                <a:lnTo>
                  <a:pt x="7045" y="116"/>
                </a:lnTo>
                <a:lnTo>
                  <a:pt x="7032" y="120"/>
                </a:lnTo>
                <a:lnTo>
                  <a:pt x="7016" y="121"/>
                </a:lnTo>
                <a:lnTo>
                  <a:pt x="6990" y="121"/>
                </a:lnTo>
                <a:lnTo>
                  <a:pt x="6975" y="122"/>
                </a:lnTo>
                <a:lnTo>
                  <a:pt x="6956" y="123"/>
                </a:lnTo>
                <a:lnTo>
                  <a:pt x="6936" y="125"/>
                </a:lnTo>
                <a:lnTo>
                  <a:pt x="6917" y="126"/>
                </a:lnTo>
                <a:lnTo>
                  <a:pt x="6902" y="128"/>
                </a:lnTo>
                <a:lnTo>
                  <a:pt x="6888" y="128"/>
                </a:lnTo>
                <a:lnTo>
                  <a:pt x="6865" y="131"/>
                </a:lnTo>
                <a:lnTo>
                  <a:pt x="6840" y="132"/>
                </a:lnTo>
                <a:lnTo>
                  <a:pt x="6834" y="132"/>
                </a:lnTo>
                <a:lnTo>
                  <a:pt x="6827" y="132"/>
                </a:lnTo>
                <a:lnTo>
                  <a:pt x="6804" y="132"/>
                </a:lnTo>
                <a:lnTo>
                  <a:pt x="6788" y="133"/>
                </a:lnTo>
                <a:lnTo>
                  <a:pt x="6780" y="133"/>
                </a:lnTo>
                <a:lnTo>
                  <a:pt x="6768" y="134"/>
                </a:lnTo>
                <a:lnTo>
                  <a:pt x="6759" y="134"/>
                </a:lnTo>
                <a:lnTo>
                  <a:pt x="6753" y="135"/>
                </a:lnTo>
                <a:lnTo>
                  <a:pt x="6734" y="136"/>
                </a:lnTo>
                <a:lnTo>
                  <a:pt x="6721" y="136"/>
                </a:lnTo>
                <a:lnTo>
                  <a:pt x="6705" y="137"/>
                </a:lnTo>
                <a:lnTo>
                  <a:pt x="6687" y="138"/>
                </a:lnTo>
                <a:lnTo>
                  <a:pt x="6670" y="139"/>
                </a:lnTo>
                <a:lnTo>
                  <a:pt x="6653" y="140"/>
                </a:lnTo>
                <a:lnTo>
                  <a:pt x="6639" y="140"/>
                </a:lnTo>
                <a:lnTo>
                  <a:pt x="6617" y="141"/>
                </a:lnTo>
                <a:lnTo>
                  <a:pt x="6597" y="142"/>
                </a:lnTo>
                <a:lnTo>
                  <a:pt x="6585" y="142"/>
                </a:lnTo>
                <a:lnTo>
                  <a:pt x="6567" y="144"/>
                </a:lnTo>
                <a:lnTo>
                  <a:pt x="6552" y="145"/>
                </a:lnTo>
                <a:lnTo>
                  <a:pt x="6539" y="145"/>
                </a:lnTo>
                <a:lnTo>
                  <a:pt x="6531" y="146"/>
                </a:lnTo>
                <a:lnTo>
                  <a:pt x="6514" y="146"/>
                </a:lnTo>
                <a:lnTo>
                  <a:pt x="6499" y="146"/>
                </a:lnTo>
                <a:lnTo>
                  <a:pt x="6485" y="146"/>
                </a:lnTo>
                <a:lnTo>
                  <a:pt x="6472" y="146"/>
                </a:lnTo>
                <a:lnTo>
                  <a:pt x="6455" y="147"/>
                </a:lnTo>
                <a:lnTo>
                  <a:pt x="6437" y="147"/>
                </a:lnTo>
                <a:lnTo>
                  <a:pt x="6425" y="147"/>
                </a:lnTo>
                <a:lnTo>
                  <a:pt x="6421" y="147"/>
                </a:lnTo>
                <a:lnTo>
                  <a:pt x="6399" y="147"/>
                </a:lnTo>
                <a:lnTo>
                  <a:pt x="6383" y="147"/>
                </a:lnTo>
                <a:lnTo>
                  <a:pt x="6367" y="147"/>
                </a:lnTo>
                <a:lnTo>
                  <a:pt x="6351" y="148"/>
                </a:lnTo>
                <a:lnTo>
                  <a:pt x="6335" y="148"/>
                </a:lnTo>
                <a:lnTo>
                  <a:pt x="6324" y="149"/>
                </a:lnTo>
                <a:lnTo>
                  <a:pt x="6306" y="150"/>
                </a:lnTo>
                <a:lnTo>
                  <a:pt x="6297" y="151"/>
                </a:lnTo>
                <a:lnTo>
                  <a:pt x="6282" y="151"/>
                </a:lnTo>
                <a:lnTo>
                  <a:pt x="6274" y="152"/>
                </a:lnTo>
                <a:lnTo>
                  <a:pt x="6260" y="153"/>
                </a:lnTo>
                <a:lnTo>
                  <a:pt x="6242" y="154"/>
                </a:lnTo>
                <a:lnTo>
                  <a:pt x="6228" y="157"/>
                </a:lnTo>
                <a:lnTo>
                  <a:pt x="6218" y="158"/>
                </a:lnTo>
                <a:lnTo>
                  <a:pt x="6197" y="159"/>
                </a:lnTo>
                <a:lnTo>
                  <a:pt x="6179" y="160"/>
                </a:lnTo>
                <a:lnTo>
                  <a:pt x="6164" y="162"/>
                </a:lnTo>
                <a:lnTo>
                  <a:pt x="6140" y="164"/>
                </a:lnTo>
                <a:lnTo>
                  <a:pt x="6126" y="165"/>
                </a:lnTo>
                <a:lnTo>
                  <a:pt x="6107" y="165"/>
                </a:lnTo>
                <a:lnTo>
                  <a:pt x="6079" y="166"/>
                </a:lnTo>
                <a:lnTo>
                  <a:pt x="6062" y="167"/>
                </a:lnTo>
                <a:lnTo>
                  <a:pt x="6050" y="168"/>
                </a:lnTo>
                <a:lnTo>
                  <a:pt x="6022" y="170"/>
                </a:lnTo>
                <a:lnTo>
                  <a:pt x="6007" y="171"/>
                </a:lnTo>
                <a:lnTo>
                  <a:pt x="5980" y="171"/>
                </a:lnTo>
                <a:lnTo>
                  <a:pt x="5969" y="171"/>
                </a:lnTo>
                <a:lnTo>
                  <a:pt x="5958" y="172"/>
                </a:lnTo>
                <a:lnTo>
                  <a:pt x="5935" y="173"/>
                </a:lnTo>
                <a:lnTo>
                  <a:pt x="5916" y="174"/>
                </a:lnTo>
                <a:lnTo>
                  <a:pt x="5897" y="173"/>
                </a:lnTo>
                <a:lnTo>
                  <a:pt x="5877" y="172"/>
                </a:lnTo>
                <a:lnTo>
                  <a:pt x="5864" y="172"/>
                </a:lnTo>
                <a:lnTo>
                  <a:pt x="5833" y="172"/>
                </a:lnTo>
                <a:lnTo>
                  <a:pt x="5820" y="173"/>
                </a:lnTo>
                <a:lnTo>
                  <a:pt x="5802" y="172"/>
                </a:lnTo>
                <a:lnTo>
                  <a:pt x="5786" y="172"/>
                </a:lnTo>
                <a:lnTo>
                  <a:pt x="5776" y="172"/>
                </a:lnTo>
                <a:lnTo>
                  <a:pt x="5765" y="172"/>
                </a:lnTo>
                <a:lnTo>
                  <a:pt x="5760" y="172"/>
                </a:lnTo>
                <a:lnTo>
                  <a:pt x="5754" y="172"/>
                </a:lnTo>
                <a:lnTo>
                  <a:pt x="5748" y="172"/>
                </a:lnTo>
                <a:lnTo>
                  <a:pt x="5741" y="172"/>
                </a:lnTo>
                <a:lnTo>
                  <a:pt x="5737" y="172"/>
                </a:lnTo>
                <a:lnTo>
                  <a:pt x="5730" y="172"/>
                </a:lnTo>
                <a:lnTo>
                  <a:pt x="5726" y="172"/>
                </a:lnTo>
                <a:lnTo>
                  <a:pt x="5722" y="172"/>
                </a:lnTo>
                <a:lnTo>
                  <a:pt x="5706" y="171"/>
                </a:lnTo>
                <a:lnTo>
                  <a:pt x="5696" y="171"/>
                </a:lnTo>
                <a:lnTo>
                  <a:pt x="5689" y="171"/>
                </a:lnTo>
                <a:lnTo>
                  <a:pt x="5677" y="171"/>
                </a:lnTo>
                <a:lnTo>
                  <a:pt x="5666" y="171"/>
                </a:lnTo>
                <a:lnTo>
                  <a:pt x="5662" y="170"/>
                </a:lnTo>
                <a:lnTo>
                  <a:pt x="5655" y="170"/>
                </a:lnTo>
                <a:lnTo>
                  <a:pt x="5648" y="170"/>
                </a:lnTo>
                <a:lnTo>
                  <a:pt x="5636" y="170"/>
                </a:lnTo>
                <a:lnTo>
                  <a:pt x="5626" y="170"/>
                </a:lnTo>
                <a:lnTo>
                  <a:pt x="5621" y="170"/>
                </a:lnTo>
                <a:lnTo>
                  <a:pt x="5614" y="170"/>
                </a:lnTo>
                <a:lnTo>
                  <a:pt x="5610" y="170"/>
                </a:lnTo>
                <a:lnTo>
                  <a:pt x="5603" y="168"/>
                </a:lnTo>
                <a:lnTo>
                  <a:pt x="5595" y="167"/>
                </a:lnTo>
                <a:lnTo>
                  <a:pt x="5586" y="167"/>
                </a:lnTo>
                <a:lnTo>
                  <a:pt x="5581" y="167"/>
                </a:lnTo>
                <a:lnTo>
                  <a:pt x="5576" y="167"/>
                </a:lnTo>
                <a:lnTo>
                  <a:pt x="5572" y="166"/>
                </a:lnTo>
                <a:lnTo>
                  <a:pt x="5563" y="166"/>
                </a:lnTo>
                <a:lnTo>
                  <a:pt x="5560" y="166"/>
                </a:lnTo>
                <a:lnTo>
                  <a:pt x="5549" y="166"/>
                </a:lnTo>
                <a:lnTo>
                  <a:pt x="5541" y="166"/>
                </a:lnTo>
                <a:lnTo>
                  <a:pt x="5535" y="166"/>
                </a:lnTo>
                <a:lnTo>
                  <a:pt x="5532" y="167"/>
                </a:lnTo>
                <a:lnTo>
                  <a:pt x="5525" y="167"/>
                </a:lnTo>
                <a:lnTo>
                  <a:pt x="5517" y="170"/>
                </a:lnTo>
                <a:lnTo>
                  <a:pt x="5510" y="170"/>
                </a:lnTo>
                <a:lnTo>
                  <a:pt x="5504" y="170"/>
                </a:lnTo>
                <a:lnTo>
                  <a:pt x="5500" y="170"/>
                </a:lnTo>
                <a:lnTo>
                  <a:pt x="5489" y="170"/>
                </a:lnTo>
                <a:lnTo>
                  <a:pt x="5480" y="170"/>
                </a:lnTo>
                <a:lnTo>
                  <a:pt x="5469" y="168"/>
                </a:lnTo>
                <a:lnTo>
                  <a:pt x="5456" y="167"/>
                </a:lnTo>
                <a:lnTo>
                  <a:pt x="5445" y="166"/>
                </a:lnTo>
                <a:lnTo>
                  <a:pt x="5433" y="165"/>
                </a:lnTo>
                <a:lnTo>
                  <a:pt x="5421" y="164"/>
                </a:lnTo>
                <a:lnTo>
                  <a:pt x="5413" y="163"/>
                </a:lnTo>
                <a:lnTo>
                  <a:pt x="5407" y="162"/>
                </a:lnTo>
                <a:lnTo>
                  <a:pt x="5403" y="162"/>
                </a:lnTo>
                <a:lnTo>
                  <a:pt x="5394" y="162"/>
                </a:lnTo>
                <a:lnTo>
                  <a:pt x="5390" y="161"/>
                </a:lnTo>
                <a:lnTo>
                  <a:pt x="5385" y="161"/>
                </a:lnTo>
                <a:lnTo>
                  <a:pt x="5372" y="161"/>
                </a:lnTo>
                <a:lnTo>
                  <a:pt x="5353" y="160"/>
                </a:lnTo>
                <a:lnTo>
                  <a:pt x="5342" y="160"/>
                </a:lnTo>
                <a:lnTo>
                  <a:pt x="5332" y="160"/>
                </a:lnTo>
                <a:lnTo>
                  <a:pt x="5319" y="160"/>
                </a:lnTo>
                <a:lnTo>
                  <a:pt x="5313" y="160"/>
                </a:lnTo>
                <a:lnTo>
                  <a:pt x="5300" y="160"/>
                </a:lnTo>
                <a:lnTo>
                  <a:pt x="5288" y="160"/>
                </a:lnTo>
                <a:lnTo>
                  <a:pt x="5280" y="160"/>
                </a:lnTo>
                <a:lnTo>
                  <a:pt x="5273" y="160"/>
                </a:lnTo>
                <a:lnTo>
                  <a:pt x="5269" y="160"/>
                </a:lnTo>
                <a:lnTo>
                  <a:pt x="5262" y="160"/>
                </a:lnTo>
                <a:lnTo>
                  <a:pt x="5259" y="160"/>
                </a:lnTo>
                <a:lnTo>
                  <a:pt x="5253" y="160"/>
                </a:lnTo>
                <a:lnTo>
                  <a:pt x="5249" y="160"/>
                </a:lnTo>
                <a:lnTo>
                  <a:pt x="5240" y="160"/>
                </a:lnTo>
                <a:lnTo>
                  <a:pt x="5236" y="160"/>
                </a:lnTo>
                <a:lnTo>
                  <a:pt x="5231" y="160"/>
                </a:lnTo>
                <a:lnTo>
                  <a:pt x="5222" y="160"/>
                </a:lnTo>
                <a:lnTo>
                  <a:pt x="5214" y="160"/>
                </a:lnTo>
                <a:lnTo>
                  <a:pt x="5204" y="160"/>
                </a:lnTo>
                <a:lnTo>
                  <a:pt x="5195" y="160"/>
                </a:lnTo>
                <a:lnTo>
                  <a:pt x="5170" y="160"/>
                </a:lnTo>
                <a:lnTo>
                  <a:pt x="5151" y="160"/>
                </a:lnTo>
                <a:lnTo>
                  <a:pt x="5129" y="160"/>
                </a:lnTo>
                <a:lnTo>
                  <a:pt x="5111" y="160"/>
                </a:lnTo>
                <a:lnTo>
                  <a:pt x="5095" y="161"/>
                </a:lnTo>
                <a:lnTo>
                  <a:pt x="5076" y="164"/>
                </a:lnTo>
                <a:lnTo>
                  <a:pt x="5059" y="166"/>
                </a:lnTo>
                <a:lnTo>
                  <a:pt x="5047" y="167"/>
                </a:lnTo>
                <a:lnTo>
                  <a:pt x="5038" y="170"/>
                </a:lnTo>
                <a:lnTo>
                  <a:pt x="5027" y="170"/>
                </a:lnTo>
                <a:lnTo>
                  <a:pt x="5014" y="171"/>
                </a:lnTo>
                <a:lnTo>
                  <a:pt x="5005" y="171"/>
                </a:lnTo>
                <a:lnTo>
                  <a:pt x="4994" y="171"/>
                </a:lnTo>
                <a:lnTo>
                  <a:pt x="4982" y="172"/>
                </a:lnTo>
                <a:lnTo>
                  <a:pt x="4978" y="173"/>
                </a:lnTo>
                <a:lnTo>
                  <a:pt x="4968" y="173"/>
                </a:lnTo>
                <a:lnTo>
                  <a:pt x="4964" y="173"/>
                </a:lnTo>
                <a:lnTo>
                  <a:pt x="4960" y="173"/>
                </a:lnTo>
                <a:lnTo>
                  <a:pt x="4954" y="174"/>
                </a:lnTo>
                <a:lnTo>
                  <a:pt x="4948" y="174"/>
                </a:lnTo>
                <a:lnTo>
                  <a:pt x="4939" y="174"/>
                </a:lnTo>
                <a:lnTo>
                  <a:pt x="4930" y="175"/>
                </a:lnTo>
                <a:lnTo>
                  <a:pt x="4920" y="175"/>
                </a:lnTo>
                <a:lnTo>
                  <a:pt x="4907" y="175"/>
                </a:lnTo>
                <a:lnTo>
                  <a:pt x="4900" y="174"/>
                </a:lnTo>
                <a:lnTo>
                  <a:pt x="4890" y="174"/>
                </a:lnTo>
                <a:lnTo>
                  <a:pt x="4883" y="174"/>
                </a:lnTo>
                <a:lnTo>
                  <a:pt x="4875" y="174"/>
                </a:lnTo>
                <a:lnTo>
                  <a:pt x="4867" y="174"/>
                </a:lnTo>
                <a:lnTo>
                  <a:pt x="4861" y="173"/>
                </a:lnTo>
                <a:lnTo>
                  <a:pt x="4852" y="173"/>
                </a:lnTo>
                <a:lnTo>
                  <a:pt x="4848" y="173"/>
                </a:lnTo>
                <a:lnTo>
                  <a:pt x="4841" y="174"/>
                </a:lnTo>
                <a:lnTo>
                  <a:pt x="4834" y="174"/>
                </a:lnTo>
                <a:lnTo>
                  <a:pt x="4824" y="174"/>
                </a:lnTo>
                <a:lnTo>
                  <a:pt x="4818" y="174"/>
                </a:lnTo>
                <a:lnTo>
                  <a:pt x="4808" y="175"/>
                </a:lnTo>
                <a:lnTo>
                  <a:pt x="4802" y="175"/>
                </a:lnTo>
                <a:lnTo>
                  <a:pt x="4797" y="175"/>
                </a:lnTo>
                <a:lnTo>
                  <a:pt x="4791" y="176"/>
                </a:lnTo>
                <a:lnTo>
                  <a:pt x="4783" y="176"/>
                </a:lnTo>
                <a:lnTo>
                  <a:pt x="4772" y="177"/>
                </a:lnTo>
                <a:lnTo>
                  <a:pt x="4760" y="178"/>
                </a:lnTo>
                <a:lnTo>
                  <a:pt x="4742" y="178"/>
                </a:lnTo>
                <a:lnTo>
                  <a:pt x="4721" y="183"/>
                </a:lnTo>
                <a:lnTo>
                  <a:pt x="4711" y="184"/>
                </a:lnTo>
                <a:lnTo>
                  <a:pt x="4693" y="185"/>
                </a:lnTo>
                <a:lnTo>
                  <a:pt x="4681" y="187"/>
                </a:lnTo>
                <a:lnTo>
                  <a:pt x="4666" y="189"/>
                </a:lnTo>
                <a:lnTo>
                  <a:pt x="4658" y="190"/>
                </a:lnTo>
                <a:lnTo>
                  <a:pt x="4641" y="193"/>
                </a:lnTo>
                <a:lnTo>
                  <a:pt x="4626" y="192"/>
                </a:lnTo>
                <a:lnTo>
                  <a:pt x="4612" y="191"/>
                </a:lnTo>
                <a:lnTo>
                  <a:pt x="4604" y="190"/>
                </a:lnTo>
                <a:lnTo>
                  <a:pt x="4582" y="189"/>
                </a:lnTo>
                <a:lnTo>
                  <a:pt x="4572" y="190"/>
                </a:lnTo>
                <a:lnTo>
                  <a:pt x="4561" y="190"/>
                </a:lnTo>
                <a:lnTo>
                  <a:pt x="4541" y="192"/>
                </a:lnTo>
                <a:lnTo>
                  <a:pt x="4527" y="192"/>
                </a:lnTo>
                <a:lnTo>
                  <a:pt x="4512" y="191"/>
                </a:lnTo>
                <a:lnTo>
                  <a:pt x="4500" y="191"/>
                </a:lnTo>
                <a:lnTo>
                  <a:pt x="4485" y="191"/>
                </a:lnTo>
                <a:lnTo>
                  <a:pt x="4470" y="192"/>
                </a:lnTo>
                <a:lnTo>
                  <a:pt x="4461" y="192"/>
                </a:lnTo>
                <a:lnTo>
                  <a:pt x="4437" y="190"/>
                </a:lnTo>
                <a:lnTo>
                  <a:pt x="4432" y="189"/>
                </a:lnTo>
                <a:lnTo>
                  <a:pt x="4411" y="188"/>
                </a:lnTo>
                <a:lnTo>
                  <a:pt x="4393" y="187"/>
                </a:lnTo>
                <a:lnTo>
                  <a:pt x="4347" y="185"/>
                </a:lnTo>
                <a:lnTo>
                  <a:pt x="4343" y="185"/>
                </a:lnTo>
                <a:lnTo>
                  <a:pt x="4309" y="184"/>
                </a:lnTo>
                <a:lnTo>
                  <a:pt x="4307" y="184"/>
                </a:lnTo>
                <a:lnTo>
                  <a:pt x="4298" y="184"/>
                </a:lnTo>
                <a:lnTo>
                  <a:pt x="4285" y="184"/>
                </a:lnTo>
                <a:lnTo>
                  <a:pt x="4279" y="183"/>
                </a:lnTo>
                <a:lnTo>
                  <a:pt x="4265" y="183"/>
                </a:lnTo>
                <a:lnTo>
                  <a:pt x="4244" y="181"/>
                </a:lnTo>
                <a:lnTo>
                  <a:pt x="4230" y="180"/>
                </a:lnTo>
                <a:lnTo>
                  <a:pt x="4223" y="180"/>
                </a:lnTo>
                <a:lnTo>
                  <a:pt x="4204" y="180"/>
                </a:lnTo>
                <a:lnTo>
                  <a:pt x="4193" y="180"/>
                </a:lnTo>
                <a:lnTo>
                  <a:pt x="4158" y="181"/>
                </a:lnTo>
                <a:lnTo>
                  <a:pt x="4151" y="181"/>
                </a:lnTo>
                <a:lnTo>
                  <a:pt x="4145" y="180"/>
                </a:lnTo>
                <a:lnTo>
                  <a:pt x="4119" y="179"/>
                </a:lnTo>
                <a:lnTo>
                  <a:pt x="4107" y="179"/>
                </a:lnTo>
                <a:lnTo>
                  <a:pt x="4098" y="179"/>
                </a:lnTo>
                <a:lnTo>
                  <a:pt x="4088" y="179"/>
                </a:lnTo>
                <a:lnTo>
                  <a:pt x="4074" y="179"/>
                </a:lnTo>
                <a:lnTo>
                  <a:pt x="4061" y="179"/>
                </a:lnTo>
                <a:lnTo>
                  <a:pt x="4053" y="179"/>
                </a:lnTo>
                <a:lnTo>
                  <a:pt x="4044" y="179"/>
                </a:lnTo>
                <a:lnTo>
                  <a:pt x="4033" y="179"/>
                </a:lnTo>
                <a:lnTo>
                  <a:pt x="4018" y="178"/>
                </a:lnTo>
                <a:lnTo>
                  <a:pt x="4009" y="178"/>
                </a:lnTo>
                <a:lnTo>
                  <a:pt x="3994" y="178"/>
                </a:lnTo>
                <a:lnTo>
                  <a:pt x="3983" y="178"/>
                </a:lnTo>
                <a:lnTo>
                  <a:pt x="3978" y="178"/>
                </a:lnTo>
                <a:lnTo>
                  <a:pt x="3966" y="178"/>
                </a:lnTo>
                <a:lnTo>
                  <a:pt x="3957" y="178"/>
                </a:lnTo>
                <a:lnTo>
                  <a:pt x="3945" y="176"/>
                </a:lnTo>
                <a:lnTo>
                  <a:pt x="3931" y="176"/>
                </a:lnTo>
                <a:lnTo>
                  <a:pt x="3923" y="175"/>
                </a:lnTo>
                <a:lnTo>
                  <a:pt x="3917" y="175"/>
                </a:lnTo>
                <a:lnTo>
                  <a:pt x="3907" y="174"/>
                </a:lnTo>
                <a:lnTo>
                  <a:pt x="3900" y="174"/>
                </a:lnTo>
                <a:lnTo>
                  <a:pt x="3893" y="174"/>
                </a:lnTo>
                <a:lnTo>
                  <a:pt x="3887" y="173"/>
                </a:lnTo>
                <a:lnTo>
                  <a:pt x="3875" y="173"/>
                </a:lnTo>
                <a:lnTo>
                  <a:pt x="3869" y="173"/>
                </a:lnTo>
                <a:lnTo>
                  <a:pt x="3858" y="174"/>
                </a:lnTo>
                <a:lnTo>
                  <a:pt x="3850" y="175"/>
                </a:lnTo>
                <a:lnTo>
                  <a:pt x="3840" y="175"/>
                </a:lnTo>
                <a:lnTo>
                  <a:pt x="3833" y="176"/>
                </a:lnTo>
                <a:lnTo>
                  <a:pt x="3829" y="176"/>
                </a:lnTo>
                <a:lnTo>
                  <a:pt x="3818" y="177"/>
                </a:lnTo>
                <a:lnTo>
                  <a:pt x="3811" y="177"/>
                </a:lnTo>
                <a:lnTo>
                  <a:pt x="3801" y="177"/>
                </a:lnTo>
                <a:lnTo>
                  <a:pt x="3793" y="178"/>
                </a:lnTo>
                <a:lnTo>
                  <a:pt x="3786" y="178"/>
                </a:lnTo>
                <a:lnTo>
                  <a:pt x="3777" y="178"/>
                </a:lnTo>
                <a:lnTo>
                  <a:pt x="3768" y="178"/>
                </a:lnTo>
                <a:lnTo>
                  <a:pt x="3761" y="178"/>
                </a:lnTo>
                <a:lnTo>
                  <a:pt x="3755" y="179"/>
                </a:lnTo>
                <a:lnTo>
                  <a:pt x="3747" y="179"/>
                </a:lnTo>
                <a:lnTo>
                  <a:pt x="3740" y="179"/>
                </a:lnTo>
                <a:lnTo>
                  <a:pt x="3725" y="179"/>
                </a:lnTo>
                <a:lnTo>
                  <a:pt x="3723" y="179"/>
                </a:lnTo>
                <a:lnTo>
                  <a:pt x="3713" y="180"/>
                </a:lnTo>
                <a:lnTo>
                  <a:pt x="3703" y="180"/>
                </a:lnTo>
                <a:lnTo>
                  <a:pt x="3697" y="180"/>
                </a:lnTo>
                <a:lnTo>
                  <a:pt x="3687" y="179"/>
                </a:lnTo>
                <a:lnTo>
                  <a:pt x="3683" y="179"/>
                </a:lnTo>
                <a:lnTo>
                  <a:pt x="3674" y="179"/>
                </a:lnTo>
                <a:lnTo>
                  <a:pt x="3669" y="180"/>
                </a:lnTo>
                <a:lnTo>
                  <a:pt x="3660" y="181"/>
                </a:lnTo>
                <a:lnTo>
                  <a:pt x="3657" y="181"/>
                </a:lnTo>
                <a:lnTo>
                  <a:pt x="3650" y="180"/>
                </a:lnTo>
                <a:lnTo>
                  <a:pt x="3643" y="179"/>
                </a:lnTo>
                <a:lnTo>
                  <a:pt x="3634" y="178"/>
                </a:lnTo>
                <a:lnTo>
                  <a:pt x="3631" y="178"/>
                </a:lnTo>
                <a:lnTo>
                  <a:pt x="3625" y="178"/>
                </a:lnTo>
                <a:lnTo>
                  <a:pt x="3620" y="178"/>
                </a:lnTo>
                <a:lnTo>
                  <a:pt x="3614" y="178"/>
                </a:lnTo>
                <a:lnTo>
                  <a:pt x="3611" y="179"/>
                </a:lnTo>
                <a:lnTo>
                  <a:pt x="3603" y="179"/>
                </a:lnTo>
                <a:lnTo>
                  <a:pt x="3598" y="179"/>
                </a:lnTo>
                <a:lnTo>
                  <a:pt x="3590" y="178"/>
                </a:lnTo>
                <a:lnTo>
                  <a:pt x="3581" y="178"/>
                </a:lnTo>
                <a:lnTo>
                  <a:pt x="3572" y="177"/>
                </a:lnTo>
                <a:lnTo>
                  <a:pt x="3561" y="176"/>
                </a:lnTo>
                <a:lnTo>
                  <a:pt x="3554" y="177"/>
                </a:lnTo>
                <a:lnTo>
                  <a:pt x="3543" y="176"/>
                </a:lnTo>
                <a:lnTo>
                  <a:pt x="3536" y="176"/>
                </a:lnTo>
                <a:lnTo>
                  <a:pt x="3529" y="175"/>
                </a:lnTo>
                <a:lnTo>
                  <a:pt x="3522" y="174"/>
                </a:lnTo>
                <a:lnTo>
                  <a:pt x="3514" y="174"/>
                </a:lnTo>
                <a:lnTo>
                  <a:pt x="3506" y="173"/>
                </a:lnTo>
                <a:lnTo>
                  <a:pt x="3499" y="173"/>
                </a:lnTo>
                <a:lnTo>
                  <a:pt x="3492" y="173"/>
                </a:lnTo>
                <a:lnTo>
                  <a:pt x="3482" y="171"/>
                </a:lnTo>
                <a:lnTo>
                  <a:pt x="3476" y="170"/>
                </a:lnTo>
                <a:lnTo>
                  <a:pt x="3467" y="171"/>
                </a:lnTo>
                <a:lnTo>
                  <a:pt x="3455" y="172"/>
                </a:lnTo>
                <a:lnTo>
                  <a:pt x="3445" y="173"/>
                </a:lnTo>
                <a:lnTo>
                  <a:pt x="3441" y="173"/>
                </a:lnTo>
                <a:lnTo>
                  <a:pt x="3433" y="173"/>
                </a:lnTo>
                <a:lnTo>
                  <a:pt x="3425" y="174"/>
                </a:lnTo>
                <a:lnTo>
                  <a:pt x="3419" y="174"/>
                </a:lnTo>
                <a:lnTo>
                  <a:pt x="3413" y="174"/>
                </a:lnTo>
                <a:lnTo>
                  <a:pt x="3410" y="175"/>
                </a:lnTo>
                <a:lnTo>
                  <a:pt x="3399" y="176"/>
                </a:lnTo>
                <a:lnTo>
                  <a:pt x="3393" y="177"/>
                </a:lnTo>
                <a:lnTo>
                  <a:pt x="3385" y="178"/>
                </a:lnTo>
                <a:lnTo>
                  <a:pt x="3377" y="178"/>
                </a:lnTo>
                <a:lnTo>
                  <a:pt x="3364" y="177"/>
                </a:lnTo>
                <a:lnTo>
                  <a:pt x="3352" y="176"/>
                </a:lnTo>
                <a:lnTo>
                  <a:pt x="3346" y="175"/>
                </a:lnTo>
                <a:lnTo>
                  <a:pt x="3330" y="173"/>
                </a:lnTo>
                <a:lnTo>
                  <a:pt x="3324" y="173"/>
                </a:lnTo>
                <a:lnTo>
                  <a:pt x="3314" y="172"/>
                </a:lnTo>
                <a:lnTo>
                  <a:pt x="3307" y="171"/>
                </a:lnTo>
                <a:lnTo>
                  <a:pt x="3300" y="171"/>
                </a:lnTo>
                <a:lnTo>
                  <a:pt x="3294" y="171"/>
                </a:lnTo>
                <a:lnTo>
                  <a:pt x="3286" y="171"/>
                </a:lnTo>
                <a:lnTo>
                  <a:pt x="3281" y="170"/>
                </a:lnTo>
                <a:lnTo>
                  <a:pt x="3274" y="170"/>
                </a:lnTo>
                <a:lnTo>
                  <a:pt x="3269" y="170"/>
                </a:lnTo>
                <a:lnTo>
                  <a:pt x="3259" y="170"/>
                </a:lnTo>
                <a:lnTo>
                  <a:pt x="3256" y="170"/>
                </a:lnTo>
                <a:lnTo>
                  <a:pt x="3245" y="168"/>
                </a:lnTo>
                <a:lnTo>
                  <a:pt x="3236" y="168"/>
                </a:lnTo>
                <a:lnTo>
                  <a:pt x="3228" y="167"/>
                </a:lnTo>
                <a:lnTo>
                  <a:pt x="3218" y="167"/>
                </a:lnTo>
                <a:lnTo>
                  <a:pt x="3211" y="167"/>
                </a:lnTo>
                <a:lnTo>
                  <a:pt x="3202" y="166"/>
                </a:lnTo>
                <a:lnTo>
                  <a:pt x="3196" y="166"/>
                </a:lnTo>
                <a:lnTo>
                  <a:pt x="3183" y="166"/>
                </a:lnTo>
                <a:lnTo>
                  <a:pt x="3176" y="166"/>
                </a:lnTo>
                <a:lnTo>
                  <a:pt x="3168" y="166"/>
                </a:lnTo>
                <a:lnTo>
                  <a:pt x="3162" y="165"/>
                </a:lnTo>
                <a:lnTo>
                  <a:pt x="3162" y="165"/>
                </a:lnTo>
                <a:lnTo>
                  <a:pt x="3157" y="165"/>
                </a:lnTo>
                <a:lnTo>
                  <a:pt x="3146" y="165"/>
                </a:lnTo>
                <a:lnTo>
                  <a:pt x="3141" y="165"/>
                </a:lnTo>
                <a:lnTo>
                  <a:pt x="3130" y="165"/>
                </a:lnTo>
                <a:lnTo>
                  <a:pt x="3116" y="165"/>
                </a:lnTo>
                <a:lnTo>
                  <a:pt x="3114" y="166"/>
                </a:lnTo>
                <a:lnTo>
                  <a:pt x="3100" y="166"/>
                </a:lnTo>
                <a:lnTo>
                  <a:pt x="3086" y="167"/>
                </a:lnTo>
                <a:lnTo>
                  <a:pt x="3076" y="167"/>
                </a:lnTo>
                <a:lnTo>
                  <a:pt x="3071" y="167"/>
                </a:lnTo>
                <a:lnTo>
                  <a:pt x="3056" y="166"/>
                </a:lnTo>
                <a:lnTo>
                  <a:pt x="3038" y="167"/>
                </a:lnTo>
                <a:lnTo>
                  <a:pt x="3036" y="167"/>
                </a:lnTo>
                <a:lnTo>
                  <a:pt x="3019" y="167"/>
                </a:lnTo>
                <a:lnTo>
                  <a:pt x="3016" y="167"/>
                </a:lnTo>
                <a:lnTo>
                  <a:pt x="3007" y="167"/>
                </a:lnTo>
                <a:lnTo>
                  <a:pt x="3001" y="167"/>
                </a:lnTo>
                <a:lnTo>
                  <a:pt x="2992" y="166"/>
                </a:lnTo>
                <a:lnTo>
                  <a:pt x="2992" y="166"/>
                </a:lnTo>
                <a:lnTo>
                  <a:pt x="2991" y="166"/>
                </a:lnTo>
                <a:lnTo>
                  <a:pt x="2984" y="166"/>
                </a:lnTo>
                <a:lnTo>
                  <a:pt x="2974" y="165"/>
                </a:lnTo>
                <a:lnTo>
                  <a:pt x="2964" y="165"/>
                </a:lnTo>
                <a:lnTo>
                  <a:pt x="2955" y="165"/>
                </a:lnTo>
                <a:lnTo>
                  <a:pt x="2945" y="164"/>
                </a:lnTo>
                <a:lnTo>
                  <a:pt x="2941" y="164"/>
                </a:lnTo>
                <a:lnTo>
                  <a:pt x="2928" y="163"/>
                </a:lnTo>
                <a:lnTo>
                  <a:pt x="2918" y="161"/>
                </a:lnTo>
                <a:lnTo>
                  <a:pt x="2907" y="160"/>
                </a:lnTo>
                <a:lnTo>
                  <a:pt x="2886" y="158"/>
                </a:lnTo>
                <a:lnTo>
                  <a:pt x="2863" y="158"/>
                </a:lnTo>
                <a:lnTo>
                  <a:pt x="2846" y="159"/>
                </a:lnTo>
                <a:lnTo>
                  <a:pt x="2833" y="159"/>
                </a:lnTo>
                <a:lnTo>
                  <a:pt x="2818" y="159"/>
                </a:lnTo>
                <a:lnTo>
                  <a:pt x="2797" y="160"/>
                </a:lnTo>
                <a:lnTo>
                  <a:pt x="2781" y="160"/>
                </a:lnTo>
                <a:lnTo>
                  <a:pt x="2780" y="160"/>
                </a:lnTo>
                <a:lnTo>
                  <a:pt x="2663" y="170"/>
                </a:lnTo>
                <a:lnTo>
                  <a:pt x="2549" y="172"/>
                </a:lnTo>
                <a:lnTo>
                  <a:pt x="2518" y="173"/>
                </a:lnTo>
                <a:lnTo>
                  <a:pt x="2488" y="174"/>
                </a:lnTo>
                <a:lnTo>
                  <a:pt x="2438" y="175"/>
                </a:lnTo>
                <a:lnTo>
                  <a:pt x="2343" y="178"/>
                </a:lnTo>
                <a:lnTo>
                  <a:pt x="2213" y="181"/>
                </a:lnTo>
                <a:lnTo>
                  <a:pt x="2199" y="181"/>
                </a:lnTo>
                <a:lnTo>
                  <a:pt x="2145" y="184"/>
                </a:lnTo>
                <a:lnTo>
                  <a:pt x="2064" y="184"/>
                </a:lnTo>
                <a:lnTo>
                  <a:pt x="2001" y="183"/>
                </a:lnTo>
                <a:lnTo>
                  <a:pt x="1954" y="179"/>
                </a:lnTo>
                <a:lnTo>
                  <a:pt x="1886" y="176"/>
                </a:lnTo>
                <a:lnTo>
                  <a:pt x="1750" y="160"/>
                </a:lnTo>
                <a:lnTo>
                  <a:pt x="1667" y="151"/>
                </a:lnTo>
                <a:lnTo>
                  <a:pt x="1562" y="149"/>
                </a:lnTo>
                <a:lnTo>
                  <a:pt x="1050" y="149"/>
                </a:lnTo>
                <a:lnTo>
                  <a:pt x="258" y="155"/>
                </a:lnTo>
                <a:lnTo>
                  <a:pt x="0" y="157"/>
                </a:lnTo>
                <a:lnTo>
                  <a:pt x="0" y="157"/>
                </a:lnTo>
                <a:close/>
              </a:path>
            </a:pathLst>
          </a:custGeom>
          <a:solidFill>
            <a:srgbClr val="CCFFCC"/>
          </a:solidFill>
          <a:ln w="9525">
            <a:noFill/>
            <a:round/>
            <a:headEnd/>
            <a:tailEnd/>
          </a:ln>
        </p:spPr>
        <p:txBody>
          <a:bodyPr/>
          <a:lstStyle/>
          <a:p>
            <a:endParaRPr lang="en-GB"/>
          </a:p>
        </p:txBody>
      </p:sp>
      <p:sp>
        <p:nvSpPr>
          <p:cNvPr id="54" name="Freeform 2449"/>
          <p:cNvSpPr>
            <a:spLocks/>
          </p:cNvSpPr>
          <p:nvPr>
            <p:custDataLst>
              <p:tags r:id="rId45"/>
            </p:custDataLst>
          </p:nvPr>
        </p:nvSpPr>
        <p:spPr bwMode="auto">
          <a:xfrm>
            <a:off x="400988" y="2308232"/>
            <a:ext cx="8161157" cy="197588"/>
          </a:xfrm>
          <a:custGeom>
            <a:avLst/>
            <a:gdLst/>
            <a:ahLst/>
            <a:cxnLst>
              <a:cxn ang="0">
                <a:pos x="2518" y="173"/>
              </a:cxn>
              <a:cxn ang="0">
                <a:pos x="2964" y="165"/>
              </a:cxn>
              <a:cxn ang="0">
                <a:pos x="3114" y="166"/>
              </a:cxn>
              <a:cxn ang="0">
                <a:pos x="3245" y="168"/>
              </a:cxn>
              <a:cxn ang="0">
                <a:pos x="3385" y="178"/>
              </a:cxn>
              <a:cxn ang="0">
                <a:pos x="3514" y="174"/>
              </a:cxn>
              <a:cxn ang="0">
                <a:pos x="3634" y="178"/>
              </a:cxn>
              <a:cxn ang="0">
                <a:pos x="3761" y="178"/>
              </a:cxn>
              <a:cxn ang="0">
                <a:pos x="3900" y="174"/>
              </a:cxn>
              <a:cxn ang="0">
                <a:pos x="4074" y="179"/>
              </a:cxn>
              <a:cxn ang="0">
                <a:pos x="4307" y="184"/>
              </a:cxn>
              <a:cxn ang="0">
                <a:pos x="4582" y="189"/>
              </a:cxn>
              <a:cxn ang="0">
                <a:pos x="4802" y="175"/>
              </a:cxn>
              <a:cxn ang="0">
                <a:pos x="4939" y="174"/>
              </a:cxn>
              <a:cxn ang="0">
                <a:pos x="5111" y="160"/>
              </a:cxn>
              <a:cxn ang="0">
                <a:pos x="5280" y="160"/>
              </a:cxn>
              <a:cxn ang="0">
                <a:pos x="5445" y="166"/>
              </a:cxn>
              <a:cxn ang="0">
                <a:pos x="5576" y="167"/>
              </a:cxn>
              <a:cxn ang="0">
                <a:pos x="5706" y="171"/>
              </a:cxn>
              <a:cxn ang="0">
                <a:pos x="5897" y="173"/>
              </a:cxn>
              <a:cxn ang="0">
                <a:pos x="6218" y="158"/>
              </a:cxn>
              <a:cxn ang="0">
                <a:pos x="6455" y="147"/>
              </a:cxn>
              <a:cxn ang="0">
                <a:pos x="6721" y="136"/>
              </a:cxn>
              <a:cxn ang="0">
                <a:pos x="6975" y="122"/>
              </a:cxn>
              <a:cxn ang="0">
                <a:pos x="7190" y="101"/>
              </a:cxn>
              <a:cxn ang="0">
                <a:pos x="7378" y="93"/>
              </a:cxn>
              <a:cxn ang="0">
                <a:pos x="7559" y="63"/>
              </a:cxn>
              <a:cxn ang="0">
                <a:pos x="7793" y="55"/>
              </a:cxn>
              <a:cxn ang="0">
                <a:pos x="8121" y="35"/>
              </a:cxn>
              <a:cxn ang="0">
                <a:pos x="8335" y="10"/>
              </a:cxn>
              <a:cxn ang="0">
                <a:pos x="8229" y="25"/>
              </a:cxn>
              <a:cxn ang="0">
                <a:pos x="7973" y="48"/>
              </a:cxn>
              <a:cxn ang="0">
                <a:pos x="7660" y="59"/>
              </a:cxn>
              <a:cxn ang="0">
                <a:pos x="7470" y="68"/>
              </a:cxn>
              <a:cxn ang="0">
                <a:pos x="7275" y="108"/>
              </a:cxn>
              <a:cxn ang="0">
                <a:pos x="7098" y="126"/>
              </a:cxn>
              <a:cxn ang="0">
                <a:pos x="6834" y="146"/>
              </a:cxn>
              <a:cxn ang="0">
                <a:pos x="6585" y="157"/>
              </a:cxn>
              <a:cxn ang="0">
                <a:pos x="6335" y="155"/>
              </a:cxn>
              <a:cxn ang="0">
                <a:pos x="6062" y="179"/>
              </a:cxn>
              <a:cxn ang="0">
                <a:pos x="5765" y="184"/>
              </a:cxn>
              <a:cxn ang="0">
                <a:pos x="5636" y="181"/>
              </a:cxn>
              <a:cxn ang="0">
                <a:pos x="5525" y="179"/>
              </a:cxn>
              <a:cxn ang="0">
                <a:pos x="5385" y="173"/>
              </a:cxn>
              <a:cxn ang="0">
                <a:pos x="5236" y="171"/>
              </a:cxn>
              <a:cxn ang="0">
                <a:pos x="5005" y="183"/>
              </a:cxn>
              <a:cxn ang="0">
                <a:pos x="4867" y="185"/>
              </a:cxn>
              <a:cxn ang="0">
                <a:pos x="4711" y="194"/>
              </a:cxn>
              <a:cxn ang="0">
                <a:pos x="4470" y="203"/>
              </a:cxn>
              <a:cxn ang="0">
                <a:pos x="4204" y="192"/>
              </a:cxn>
              <a:cxn ang="0">
                <a:pos x="3983" y="190"/>
              </a:cxn>
              <a:cxn ang="0">
                <a:pos x="3833" y="187"/>
              </a:cxn>
              <a:cxn ang="0">
                <a:pos x="3697" y="190"/>
              </a:cxn>
              <a:cxn ang="0">
                <a:pos x="3590" y="190"/>
              </a:cxn>
              <a:cxn ang="0">
                <a:pos x="3445" y="184"/>
              </a:cxn>
              <a:cxn ang="0">
                <a:pos x="3307" y="183"/>
              </a:cxn>
              <a:cxn ang="0">
                <a:pos x="3176" y="178"/>
              </a:cxn>
              <a:cxn ang="0">
                <a:pos x="3019" y="179"/>
              </a:cxn>
              <a:cxn ang="0">
                <a:pos x="2863" y="170"/>
              </a:cxn>
              <a:cxn ang="0">
                <a:pos x="2001" y="193"/>
              </a:cxn>
            </a:cxnLst>
            <a:rect l="0" t="0" r="r" b="b"/>
            <a:pathLst>
              <a:path w="8426" h="204">
                <a:moveTo>
                  <a:pt x="0" y="157"/>
                </a:moveTo>
                <a:lnTo>
                  <a:pt x="258" y="155"/>
                </a:lnTo>
                <a:lnTo>
                  <a:pt x="1050" y="149"/>
                </a:lnTo>
                <a:lnTo>
                  <a:pt x="1562" y="149"/>
                </a:lnTo>
                <a:lnTo>
                  <a:pt x="1667" y="151"/>
                </a:lnTo>
                <a:lnTo>
                  <a:pt x="1750" y="160"/>
                </a:lnTo>
                <a:lnTo>
                  <a:pt x="1886" y="176"/>
                </a:lnTo>
                <a:lnTo>
                  <a:pt x="1954" y="179"/>
                </a:lnTo>
                <a:lnTo>
                  <a:pt x="2001" y="183"/>
                </a:lnTo>
                <a:lnTo>
                  <a:pt x="2064" y="184"/>
                </a:lnTo>
                <a:lnTo>
                  <a:pt x="2145" y="184"/>
                </a:lnTo>
                <a:lnTo>
                  <a:pt x="2199" y="181"/>
                </a:lnTo>
                <a:lnTo>
                  <a:pt x="2213" y="181"/>
                </a:lnTo>
                <a:lnTo>
                  <a:pt x="2343" y="178"/>
                </a:lnTo>
                <a:lnTo>
                  <a:pt x="2438" y="175"/>
                </a:lnTo>
                <a:lnTo>
                  <a:pt x="2488" y="174"/>
                </a:lnTo>
                <a:lnTo>
                  <a:pt x="2518" y="173"/>
                </a:lnTo>
                <a:lnTo>
                  <a:pt x="2549" y="172"/>
                </a:lnTo>
                <a:lnTo>
                  <a:pt x="2663" y="170"/>
                </a:lnTo>
                <a:lnTo>
                  <a:pt x="2780" y="160"/>
                </a:lnTo>
                <a:lnTo>
                  <a:pt x="2781" y="160"/>
                </a:lnTo>
                <a:lnTo>
                  <a:pt x="2797" y="160"/>
                </a:lnTo>
                <a:lnTo>
                  <a:pt x="2818" y="159"/>
                </a:lnTo>
                <a:lnTo>
                  <a:pt x="2833" y="159"/>
                </a:lnTo>
                <a:lnTo>
                  <a:pt x="2846" y="159"/>
                </a:lnTo>
                <a:lnTo>
                  <a:pt x="2863" y="158"/>
                </a:lnTo>
                <a:lnTo>
                  <a:pt x="2886" y="158"/>
                </a:lnTo>
                <a:lnTo>
                  <a:pt x="2907" y="160"/>
                </a:lnTo>
                <a:lnTo>
                  <a:pt x="2918" y="161"/>
                </a:lnTo>
                <a:lnTo>
                  <a:pt x="2928" y="163"/>
                </a:lnTo>
                <a:lnTo>
                  <a:pt x="2941" y="164"/>
                </a:lnTo>
                <a:lnTo>
                  <a:pt x="2945" y="164"/>
                </a:lnTo>
                <a:lnTo>
                  <a:pt x="2955" y="165"/>
                </a:lnTo>
                <a:lnTo>
                  <a:pt x="2964" y="165"/>
                </a:lnTo>
                <a:lnTo>
                  <a:pt x="2974" y="165"/>
                </a:lnTo>
                <a:lnTo>
                  <a:pt x="2984" y="166"/>
                </a:lnTo>
                <a:lnTo>
                  <a:pt x="2991" y="166"/>
                </a:lnTo>
                <a:lnTo>
                  <a:pt x="2992" y="166"/>
                </a:lnTo>
                <a:lnTo>
                  <a:pt x="2992" y="166"/>
                </a:lnTo>
                <a:lnTo>
                  <a:pt x="3001" y="167"/>
                </a:lnTo>
                <a:lnTo>
                  <a:pt x="3007" y="167"/>
                </a:lnTo>
                <a:lnTo>
                  <a:pt x="3016" y="167"/>
                </a:lnTo>
                <a:lnTo>
                  <a:pt x="3019" y="167"/>
                </a:lnTo>
                <a:lnTo>
                  <a:pt x="3036" y="167"/>
                </a:lnTo>
                <a:lnTo>
                  <a:pt x="3038" y="167"/>
                </a:lnTo>
                <a:lnTo>
                  <a:pt x="3056" y="166"/>
                </a:lnTo>
                <a:lnTo>
                  <a:pt x="3071" y="167"/>
                </a:lnTo>
                <a:lnTo>
                  <a:pt x="3076" y="167"/>
                </a:lnTo>
                <a:lnTo>
                  <a:pt x="3086" y="167"/>
                </a:lnTo>
                <a:lnTo>
                  <a:pt x="3100" y="166"/>
                </a:lnTo>
                <a:lnTo>
                  <a:pt x="3114" y="166"/>
                </a:lnTo>
                <a:lnTo>
                  <a:pt x="3116" y="165"/>
                </a:lnTo>
                <a:lnTo>
                  <a:pt x="3130" y="165"/>
                </a:lnTo>
                <a:lnTo>
                  <a:pt x="3141" y="165"/>
                </a:lnTo>
                <a:lnTo>
                  <a:pt x="3146" y="165"/>
                </a:lnTo>
                <a:lnTo>
                  <a:pt x="3157" y="165"/>
                </a:lnTo>
                <a:lnTo>
                  <a:pt x="3162" y="165"/>
                </a:lnTo>
                <a:lnTo>
                  <a:pt x="3162" y="165"/>
                </a:lnTo>
                <a:lnTo>
                  <a:pt x="3168" y="166"/>
                </a:lnTo>
                <a:lnTo>
                  <a:pt x="3176" y="166"/>
                </a:lnTo>
                <a:lnTo>
                  <a:pt x="3183" y="166"/>
                </a:lnTo>
                <a:lnTo>
                  <a:pt x="3196" y="166"/>
                </a:lnTo>
                <a:lnTo>
                  <a:pt x="3202" y="166"/>
                </a:lnTo>
                <a:lnTo>
                  <a:pt x="3211" y="167"/>
                </a:lnTo>
                <a:lnTo>
                  <a:pt x="3218" y="167"/>
                </a:lnTo>
                <a:lnTo>
                  <a:pt x="3228" y="167"/>
                </a:lnTo>
                <a:lnTo>
                  <a:pt x="3236" y="168"/>
                </a:lnTo>
                <a:lnTo>
                  <a:pt x="3245" y="168"/>
                </a:lnTo>
                <a:lnTo>
                  <a:pt x="3256" y="170"/>
                </a:lnTo>
                <a:lnTo>
                  <a:pt x="3259" y="170"/>
                </a:lnTo>
                <a:lnTo>
                  <a:pt x="3269" y="170"/>
                </a:lnTo>
                <a:lnTo>
                  <a:pt x="3274" y="170"/>
                </a:lnTo>
                <a:lnTo>
                  <a:pt x="3281" y="170"/>
                </a:lnTo>
                <a:lnTo>
                  <a:pt x="3286" y="171"/>
                </a:lnTo>
                <a:lnTo>
                  <a:pt x="3294" y="171"/>
                </a:lnTo>
                <a:lnTo>
                  <a:pt x="3300" y="171"/>
                </a:lnTo>
                <a:lnTo>
                  <a:pt x="3307" y="171"/>
                </a:lnTo>
                <a:lnTo>
                  <a:pt x="3314" y="172"/>
                </a:lnTo>
                <a:lnTo>
                  <a:pt x="3324" y="173"/>
                </a:lnTo>
                <a:lnTo>
                  <a:pt x="3330" y="173"/>
                </a:lnTo>
                <a:lnTo>
                  <a:pt x="3346" y="175"/>
                </a:lnTo>
                <a:lnTo>
                  <a:pt x="3352" y="176"/>
                </a:lnTo>
                <a:lnTo>
                  <a:pt x="3364" y="177"/>
                </a:lnTo>
                <a:lnTo>
                  <a:pt x="3377" y="178"/>
                </a:lnTo>
                <a:lnTo>
                  <a:pt x="3385" y="178"/>
                </a:lnTo>
                <a:lnTo>
                  <a:pt x="3393" y="177"/>
                </a:lnTo>
                <a:lnTo>
                  <a:pt x="3399" y="176"/>
                </a:lnTo>
                <a:lnTo>
                  <a:pt x="3410" y="175"/>
                </a:lnTo>
                <a:lnTo>
                  <a:pt x="3413" y="174"/>
                </a:lnTo>
                <a:lnTo>
                  <a:pt x="3419" y="174"/>
                </a:lnTo>
                <a:lnTo>
                  <a:pt x="3425" y="174"/>
                </a:lnTo>
                <a:lnTo>
                  <a:pt x="3433" y="173"/>
                </a:lnTo>
                <a:lnTo>
                  <a:pt x="3441" y="173"/>
                </a:lnTo>
                <a:lnTo>
                  <a:pt x="3445" y="173"/>
                </a:lnTo>
                <a:lnTo>
                  <a:pt x="3455" y="172"/>
                </a:lnTo>
                <a:lnTo>
                  <a:pt x="3467" y="171"/>
                </a:lnTo>
                <a:lnTo>
                  <a:pt x="3476" y="170"/>
                </a:lnTo>
                <a:lnTo>
                  <a:pt x="3482" y="171"/>
                </a:lnTo>
                <a:lnTo>
                  <a:pt x="3492" y="173"/>
                </a:lnTo>
                <a:lnTo>
                  <a:pt x="3499" y="173"/>
                </a:lnTo>
                <a:lnTo>
                  <a:pt x="3506" y="173"/>
                </a:lnTo>
                <a:lnTo>
                  <a:pt x="3514" y="174"/>
                </a:lnTo>
                <a:lnTo>
                  <a:pt x="3522" y="174"/>
                </a:lnTo>
                <a:lnTo>
                  <a:pt x="3529" y="175"/>
                </a:lnTo>
                <a:lnTo>
                  <a:pt x="3536" y="176"/>
                </a:lnTo>
                <a:lnTo>
                  <a:pt x="3543" y="176"/>
                </a:lnTo>
                <a:lnTo>
                  <a:pt x="3554" y="177"/>
                </a:lnTo>
                <a:lnTo>
                  <a:pt x="3561" y="176"/>
                </a:lnTo>
                <a:lnTo>
                  <a:pt x="3572" y="177"/>
                </a:lnTo>
                <a:lnTo>
                  <a:pt x="3581" y="178"/>
                </a:lnTo>
                <a:lnTo>
                  <a:pt x="3590" y="178"/>
                </a:lnTo>
                <a:lnTo>
                  <a:pt x="3598" y="179"/>
                </a:lnTo>
                <a:lnTo>
                  <a:pt x="3603" y="179"/>
                </a:lnTo>
                <a:lnTo>
                  <a:pt x="3611" y="179"/>
                </a:lnTo>
                <a:lnTo>
                  <a:pt x="3614" y="178"/>
                </a:lnTo>
                <a:lnTo>
                  <a:pt x="3620" y="178"/>
                </a:lnTo>
                <a:lnTo>
                  <a:pt x="3625" y="178"/>
                </a:lnTo>
                <a:lnTo>
                  <a:pt x="3631" y="178"/>
                </a:lnTo>
                <a:lnTo>
                  <a:pt x="3634" y="178"/>
                </a:lnTo>
                <a:lnTo>
                  <a:pt x="3643" y="179"/>
                </a:lnTo>
                <a:lnTo>
                  <a:pt x="3650" y="180"/>
                </a:lnTo>
                <a:lnTo>
                  <a:pt x="3657" y="181"/>
                </a:lnTo>
                <a:lnTo>
                  <a:pt x="3660" y="181"/>
                </a:lnTo>
                <a:lnTo>
                  <a:pt x="3669" y="180"/>
                </a:lnTo>
                <a:lnTo>
                  <a:pt x="3674" y="179"/>
                </a:lnTo>
                <a:lnTo>
                  <a:pt x="3683" y="179"/>
                </a:lnTo>
                <a:lnTo>
                  <a:pt x="3687" y="179"/>
                </a:lnTo>
                <a:lnTo>
                  <a:pt x="3697" y="180"/>
                </a:lnTo>
                <a:lnTo>
                  <a:pt x="3703" y="180"/>
                </a:lnTo>
                <a:lnTo>
                  <a:pt x="3713" y="180"/>
                </a:lnTo>
                <a:lnTo>
                  <a:pt x="3723" y="179"/>
                </a:lnTo>
                <a:lnTo>
                  <a:pt x="3725" y="179"/>
                </a:lnTo>
                <a:lnTo>
                  <a:pt x="3740" y="179"/>
                </a:lnTo>
                <a:lnTo>
                  <a:pt x="3747" y="179"/>
                </a:lnTo>
                <a:lnTo>
                  <a:pt x="3755" y="179"/>
                </a:lnTo>
                <a:lnTo>
                  <a:pt x="3761" y="178"/>
                </a:lnTo>
                <a:lnTo>
                  <a:pt x="3768" y="178"/>
                </a:lnTo>
                <a:lnTo>
                  <a:pt x="3777" y="178"/>
                </a:lnTo>
                <a:lnTo>
                  <a:pt x="3786" y="178"/>
                </a:lnTo>
                <a:lnTo>
                  <a:pt x="3793" y="178"/>
                </a:lnTo>
                <a:lnTo>
                  <a:pt x="3801" y="177"/>
                </a:lnTo>
                <a:lnTo>
                  <a:pt x="3811" y="177"/>
                </a:lnTo>
                <a:lnTo>
                  <a:pt x="3818" y="177"/>
                </a:lnTo>
                <a:lnTo>
                  <a:pt x="3829" y="176"/>
                </a:lnTo>
                <a:lnTo>
                  <a:pt x="3833" y="176"/>
                </a:lnTo>
                <a:lnTo>
                  <a:pt x="3840" y="175"/>
                </a:lnTo>
                <a:lnTo>
                  <a:pt x="3850" y="175"/>
                </a:lnTo>
                <a:lnTo>
                  <a:pt x="3858" y="174"/>
                </a:lnTo>
                <a:lnTo>
                  <a:pt x="3869" y="173"/>
                </a:lnTo>
                <a:lnTo>
                  <a:pt x="3875" y="173"/>
                </a:lnTo>
                <a:lnTo>
                  <a:pt x="3887" y="173"/>
                </a:lnTo>
                <a:lnTo>
                  <a:pt x="3893" y="174"/>
                </a:lnTo>
                <a:lnTo>
                  <a:pt x="3900" y="174"/>
                </a:lnTo>
                <a:lnTo>
                  <a:pt x="3907" y="174"/>
                </a:lnTo>
                <a:lnTo>
                  <a:pt x="3917" y="175"/>
                </a:lnTo>
                <a:lnTo>
                  <a:pt x="3923" y="175"/>
                </a:lnTo>
                <a:lnTo>
                  <a:pt x="3931" y="176"/>
                </a:lnTo>
                <a:lnTo>
                  <a:pt x="3945" y="176"/>
                </a:lnTo>
                <a:lnTo>
                  <a:pt x="3957" y="178"/>
                </a:lnTo>
                <a:lnTo>
                  <a:pt x="3966" y="178"/>
                </a:lnTo>
                <a:lnTo>
                  <a:pt x="3978" y="178"/>
                </a:lnTo>
                <a:lnTo>
                  <a:pt x="3983" y="178"/>
                </a:lnTo>
                <a:lnTo>
                  <a:pt x="3994" y="178"/>
                </a:lnTo>
                <a:lnTo>
                  <a:pt x="4009" y="178"/>
                </a:lnTo>
                <a:lnTo>
                  <a:pt x="4018" y="178"/>
                </a:lnTo>
                <a:lnTo>
                  <a:pt x="4033" y="179"/>
                </a:lnTo>
                <a:lnTo>
                  <a:pt x="4044" y="179"/>
                </a:lnTo>
                <a:lnTo>
                  <a:pt x="4053" y="179"/>
                </a:lnTo>
                <a:lnTo>
                  <a:pt x="4061" y="179"/>
                </a:lnTo>
                <a:lnTo>
                  <a:pt x="4074" y="179"/>
                </a:lnTo>
                <a:lnTo>
                  <a:pt x="4088" y="179"/>
                </a:lnTo>
                <a:lnTo>
                  <a:pt x="4098" y="179"/>
                </a:lnTo>
                <a:lnTo>
                  <a:pt x="4107" y="179"/>
                </a:lnTo>
                <a:lnTo>
                  <a:pt x="4119" y="179"/>
                </a:lnTo>
                <a:lnTo>
                  <a:pt x="4145" y="180"/>
                </a:lnTo>
                <a:lnTo>
                  <a:pt x="4151" y="181"/>
                </a:lnTo>
                <a:lnTo>
                  <a:pt x="4158" y="181"/>
                </a:lnTo>
                <a:lnTo>
                  <a:pt x="4193" y="180"/>
                </a:lnTo>
                <a:lnTo>
                  <a:pt x="4204" y="180"/>
                </a:lnTo>
                <a:lnTo>
                  <a:pt x="4223" y="180"/>
                </a:lnTo>
                <a:lnTo>
                  <a:pt x="4230" y="180"/>
                </a:lnTo>
                <a:lnTo>
                  <a:pt x="4244" y="181"/>
                </a:lnTo>
                <a:lnTo>
                  <a:pt x="4265" y="183"/>
                </a:lnTo>
                <a:lnTo>
                  <a:pt x="4279" y="183"/>
                </a:lnTo>
                <a:lnTo>
                  <a:pt x="4285" y="184"/>
                </a:lnTo>
                <a:lnTo>
                  <a:pt x="4298" y="184"/>
                </a:lnTo>
                <a:lnTo>
                  <a:pt x="4307" y="184"/>
                </a:lnTo>
                <a:lnTo>
                  <a:pt x="4309" y="184"/>
                </a:lnTo>
                <a:lnTo>
                  <a:pt x="4343" y="185"/>
                </a:lnTo>
                <a:lnTo>
                  <a:pt x="4347" y="185"/>
                </a:lnTo>
                <a:lnTo>
                  <a:pt x="4393" y="187"/>
                </a:lnTo>
                <a:lnTo>
                  <a:pt x="4411" y="188"/>
                </a:lnTo>
                <a:lnTo>
                  <a:pt x="4432" y="189"/>
                </a:lnTo>
                <a:lnTo>
                  <a:pt x="4437" y="190"/>
                </a:lnTo>
                <a:lnTo>
                  <a:pt x="4461" y="192"/>
                </a:lnTo>
                <a:lnTo>
                  <a:pt x="4470" y="192"/>
                </a:lnTo>
                <a:lnTo>
                  <a:pt x="4485" y="191"/>
                </a:lnTo>
                <a:lnTo>
                  <a:pt x="4500" y="191"/>
                </a:lnTo>
                <a:lnTo>
                  <a:pt x="4512" y="191"/>
                </a:lnTo>
                <a:lnTo>
                  <a:pt x="4527" y="192"/>
                </a:lnTo>
                <a:lnTo>
                  <a:pt x="4541" y="192"/>
                </a:lnTo>
                <a:lnTo>
                  <a:pt x="4561" y="190"/>
                </a:lnTo>
                <a:lnTo>
                  <a:pt x="4572" y="190"/>
                </a:lnTo>
                <a:lnTo>
                  <a:pt x="4582" y="189"/>
                </a:lnTo>
                <a:lnTo>
                  <a:pt x="4604" y="190"/>
                </a:lnTo>
                <a:lnTo>
                  <a:pt x="4612" y="191"/>
                </a:lnTo>
                <a:lnTo>
                  <a:pt x="4626" y="192"/>
                </a:lnTo>
                <a:lnTo>
                  <a:pt x="4641" y="193"/>
                </a:lnTo>
                <a:lnTo>
                  <a:pt x="4658" y="190"/>
                </a:lnTo>
                <a:lnTo>
                  <a:pt x="4666" y="189"/>
                </a:lnTo>
                <a:lnTo>
                  <a:pt x="4681" y="187"/>
                </a:lnTo>
                <a:lnTo>
                  <a:pt x="4693" y="185"/>
                </a:lnTo>
                <a:lnTo>
                  <a:pt x="4711" y="184"/>
                </a:lnTo>
                <a:lnTo>
                  <a:pt x="4721" y="183"/>
                </a:lnTo>
                <a:lnTo>
                  <a:pt x="4742" y="178"/>
                </a:lnTo>
                <a:lnTo>
                  <a:pt x="4760" y="178"/>
                </a:lnTo>
                <a:lnTo>
                  <a:pt x="4772" y="177"/>
                </a:lnTo>
                <a:lnTo>
                  <a:pt x="4783" y="176"/>
                </a:lnTo>
                <a:lnTo>
                  <a:pt x="4791" y="176"/>
                </a:lnTo>
                <a:lnTo>
                  <a:pt x="4797" y="175"/>
                </a:lnTo>
                <a:lnTo>
                  <a:pt x="4802" y="175"/>
                </a:lnTo>
                <a:lnTo>
                  <a:pt x="4808" y="175"/>
                </a:lnTo>
                <a:lnTo>
                  <a:pt x="4818" y="174"/>
                </a:lnTo>
                <a:lnTo>
                  <a:pt x="4824" y="174"/>
                </a:lnTo>
                <a:lnTo>
                  <a:pt x="4834" y="174"/>
                </a:lnTo>
                <a:lnTo>
                  <a:pt x="4841" y="174"/>
                </a:lnTo>
                <a:lnTo>
                  <a:pt x="4848" y="173"/>
                </a:lnTo>
                <a:lnTo>
                  <a:pt x="4852" y="173"/>
                </a:lnTo>
                <a:lnTo>
                  <a:pt x="4861" y="173"/>
                </a:lnTo>
                <a:lnTo>
                  <a:pt x="4867" y="174"/>
                </a:lnTo>
                <a:lnTo>
                  <a:pt x="4875" y="174"/>
                </a:lnTo>
                <a:lnTo>
                  <a:pt x="4883" y="174"/>
                </a:lnTo>
                <a:lnTo>
                  <a:pt x="4890" y="174"/>
                </a:lnTo>
                <a:lnTo>
                  <a:pt x="4900" y="174"/>
                </a:lnTo>
                <a:lnTo>
                  <a:pt x="4907" y="175"/>
                </a:lnTo>
                <a:lnTo>
                  <a:pt x="4920" y="175"/>
                </a:lnTo>
                <a:lnTo>
                  <a:pt x="4930" y="175"/>
                </a:lnTo>
                <a:lnTo>
                  <a:pt x="4939" y="174"/>
                </a:lnTo>
                <a:lnTo>
                  <a:pt x="4948" y="174"/>
                </a:lnTo>
                <a:lnTo>
                  <a:pt x="4954" y="174"/>
                </a:lnTo>
                <a:lnTo>
                  <a:pt x="4960" y="173"/>
                </a:lnTo>
                <a:lnTo>
                  <a:pt x="4964" y="173"/>
                </a:lnTo>
                <a:lnTo>
                  <a:pt x="4968" y="173"/>
                </a:lnTo>
                <a:lnTo>
                  <a:pt x="4978" y="173"/>
                </a:lnTo>
                <a:lnTo>
                  <a:pt x="4982" y="172"/>
                </a:lnTo>
                <a:lnTo>
                  <a:pt x="4994" y="171"/>
                </a:lnTo>
                <a:lnTo>
                  <a:pt x="5005" y="171"/>
                </a:lnTo>
                <a:lnTo>
                  <a:pt x="5014" y="171"/>
                </a:lnTo>
                <a:lnTo>
                  <a:pt x="5027" y="170"/>
                </a:lnTo>
                <a:lnTo>
                  <a:pt x="5038" y="170"/>
                </a:lnTo>
                <a:lnTo>
                  <a:pt x="5047" y="167"/>
                </a:lnTo>
                <a:lnTo>
                  <a:pt x="5059" y="166"/>
                </a:lnTo>
                <a:lnTo>
                  <a:pt x="5076" y="164"/>
                </a:lnTo>
                <a:lnTo>
                  <a:pt x="5095" y="161"/>
                </a:lnTo>
                <a:lnTo>
                  <a:pt x="5111" y="160"/>
                </a:lnTo>
                <a:lnTo>
                  <a:pt x="5129" y="160"/>
                </a:lnTo>
                <a:lnTo>
                  <a:pt x="5151" y="160"/>
                </a:lnTo>
                <a:lnTo>
                  <a:pt x="5170" y="160"/>
                </a:lnTo>
                <a:lnTo>
                  <a:pt x="5195" y="160"/>
                </a:lnTo>
                <a:lnTo>
                  <a:pt x="5204" y="160"/>
                </a:lnTo>
                <a:lnTo>
                  <a:pt x="5214" y="160"/>
                </a:lnTo>
                <a:lnTo>
                  <a:pt x="5222" y="160"/>
                </a:lnTo>
                <a:lnTo>
                  <a:pt x="5231" y="160"/>
                </a:lnTo>
                <a:lnTo>
                  <a:pt x="5236" y="160"/>
                </a:lnTo>
                <a:lnTo>
                  <a:pt x="5240" y="160"/>
                </a:lnTo>
                <a:lnTo>
                  <a:pt x="5249" y="160"/>
                </a:lnTo>
                <a:lnTo>
                  <a:pt x="5253" y="160"/>
                </a:lnTo>
                <a:lnTo>
                  <a:pt x="5259" y="160"/>
                </a:lnTo>
                <a:lnTo>
                  <a:pt x="5262" y="160"/>
                </a:lnTo>
                <a:lnTo>
                  <a:pt x="5269" y="160"/>
                </a:lnTo>
                <a:lnTo>
                  <a:pt x="5273" y="160"/>
                </a:lnTo>
                <a:lnTo>
                  <a:pt x="5280" y="160"/>
                </a:lnTo>
                <a:lnTo>
                  <a:pt x="5288" y="160"/>
                </a:lnTo>
                <a:lnTo>
                  <a:pt x="5300" y="160"/>
                </a:lnTo>
                <a:lnTo>
                  <a:pt x="5313" y="160"/>
                </a:lnTo>
                <a:lnTo>
                  <a:pt x="5319" y="160"/>
                </a:lnTo>
                <a:lnTo>
                  <a:pt x="5332" y="160"/>
                </a:lnTo>
                <a:lnTo>
                  <a:pt x="5342" y="160"/>
                </a:lnTo>
                <a:lnTo>
                  <a:pt x="5353" y="160"/>
                </a:lnTo>
                <a:lnTo>
                  <a:pt x="5372" y="161"/>
                </a:lnTo>
                <a:lnTo>
                  <a:pt x="5385" y="161"/>
                </a:lnTo>
                <a:lnTo>
                  <a:pt x="5390" y="161"/>
                </a:lnTo>
                <a:lnTo>
                  <a:pt x="5394" y="162"/>
                </a:lnTo>
                <a:lnTo>
                  <a:pt x="5403" y="162"/>
                </a:lnTo>
                <a:lnTo>
                  <a:pt x="5407" y="162"/>
                </a:lnTo>
                <a:lnTo>
                  <a:pt x="5413" y="163"/>
                </a:lnTo>
                <a:lnTo>
                  <a:pt x="5421" y="164"/>
                </a:lnTo>
                <a:lnTo>
                  <a:pt x="5433" y="165"/>
                </a:lnTo>
                <a:lnTo>
                  <a:pt x="5445" y="166"/>
                </a:lnTo>
                <a:lnTo>
                  <a:pt x="5456" y="167"/>
                </a:lnTo>
                <a:lnTo>
                  <a:pt x="5469" y="168"/>
                </a:lnTo>
                <a:lnTo>
                  <a:pt x="5480" y="170"/>
                </a:lnTo>
                <a:lnTo>
                  <a:pt x="5489" y="170"/>
                </a:lnTo>
                <a:lnTo>
                  <a:pt x="5500" y="170"/>
                </a:lnTo>
                <a:lnTo>
                  <a:pt x="5504" y="170"/>
                </a:lnTo>
                <a:lnTo>
                  <a:pt x="5510" y="170"/>
                </a:lnTo>
                <a:lnTo>
                  <a:pt x="5517" y="170"/>
                </a:lnTo>
                <a:lnTo>
                  <a:pt x="5525" y="167"/>
                </a:lnTo>
                <a:lnTo>
                  <a:pt x="5532" y="167"/>
                </a:lnTo>
                <a:lnTo>
                  <a:pt x="5535" y="166"/>
                </a:lnTo>
                <a:lnTo>
                  <a:pt x="5541" y="166"/>
                </a:lnTo>
                <a:lnTo>
                  <a:pt x="5549" y="166"/>
                </a:lnTo>
                <a:lnTo>
                  <a:pt x="5560" y="166"/>
                </a:lnTo>
                <a:lnTo>
                  <a:pt x="5563" y="166"/>
                </a:lnTo>
                <a:lnTo>
                  <a:pt x="5572" y="166"/>
                </a:lnTo>
                <a:lnTo>
                  <a:pt x="5576" y="167"/>
                </a:lnTo>
                <a:lnTo>
                  <a:pt x="5581" y="167"/>
                </a:lnTo>
                <a:lnTo>
                  <a:pt x="5586" y="167"/>
                </a:lnTo>
                <a:lnTo>
                  <a:pt x="5595" y="167"/>
                </a:lnTo>
                <a:lnTo>
                  <a:pt x="5603" y="168"/>
                </a:lnTo>
                <a:lnTo>
                  <a:pt x="5610" y="170"/>
                </a:lnTo>
                <a:lnTo>
                  <a:pt x="5614" y="170"/>
                </a:lnTo>
                <a:lnTo>
                  <a:pt x="5621" y="170"/>
                </a:lnTo>
                <a:lnTo>
                  <a:pt x="5626" y="170"/>
                </a:lnTo>
                <a:lnTo>
                  <a:pt x="5636" y="170"/>
                </a:lnTo>
                <a:lnTo>
                  <a:pt x="5648" y="170"/>
                </a:lnTo>
                <a:lnTo>
                  <a:pt x="5655" y="170"/>
                </a:lnTo>
                <a:lnTo>
                  <a:pt x="5662" y="170"/>
                </a:lnTo>
                <a:lnTo>
                  <a:pt x="5666" y="171"/>
                </a:lnTo>
                <a:lnTo>
                  <a:pt x="5677" y="171"/>
                </a:lnTo>
                <a:lnTo>
                  <a:pt x="5689" y="171"/>
                </a:lnTo>
                <a:lnTo>
                  <a:pt x="5696" y="171"/>
                </a:lnTo>
                <a:lnTo>
                  <a:pt x="5706" y="171"/>
                </a:lnTo>
                <a:lnTo>
                  <a:pt x="5722" y="172"/>
                </a:lnTo>
                <a:lnTo>
                  <a:pt x="5726" y="172"/>
                </a:lnTo>
                <a:lnTo>
                  <a:pt x="5730" y="172"/>
                </a:lnTo>
                <a:lnTo>
                  <a:pt x="5737" y="172"/>
                </a:lnTo>
                <a:lnTo>
                  <a:pt x="5741" y="172"/>
                </a:lnTo>
                <a:lnTo>
                  <a:pt x="5748" y="172"/>
                </a:lnTo>
                <a:lnTo>
                  <a:pt x="5754" y="172"/>
                </a:lnTo>
                <a:lnTo>
                  <a:pt x="5760" y="172"/>
                </a:lnTo>
                <a:lnTo>
                  <a:pt x="5765" y="172"/>
                </a:lnTo>
                <a:lnTo>
                  <a:pt x="5776" y="172"/>
                </a:lnTo>
                <a:lnTo>
                  <a:pt x="5786" y="172"/>
                </a:lnTo>
                <a:lnTo>
                  <a:pt x="5802" y="172"/>
                </a:lnTo>
                <a:lnTo>
                  <a:pt x="5820" y="173"/>
                </a:lnTo>
                <a:lnTo>
                  <a:pt x="5833" y="172"/>
                </a:lnTo>
                <a:lnTo>
                  <a:pt x="5864" y="172"/>
                </a:lnTo>
                <a:lnTo>
                  <a:pt x="5877" y="172"/>
                </a:lnTo>
                <a:lnTo>
                  <a:pt x="5897" y="173"/>
                </a:lnTo>
                <a:lnTo>
                  <a:pt x="5916" y="174"/>
                </a:lnTo>
                <a:lnTo>
                  <a:pt x="5935" y="173"/>
                </a:lnTo>
                <a:lnTo>
                  <a:pt x="5958" y="172"/>
                </a:lnTo>
                <a:lnTo>
                  <a:pt x="5969" y="171"/>
                </a:lnTo>
                <a:lnTo>
                  <a:pt x="5980" y="171"/>
                </a:lnTo>
                <a:lnTo>
                  <a:pt x="6007" y="171"/>
                </a:lnTo>
                <a:lnTo>
                  <a:pt x="6022" y="170"/>
                </a:lnTo>
                <a:lnTo>
                  <a:pt x="6050" y="168"/>
                </a:lnTo>
                <a:lnTo>
                  <a:pt x="6062" y="167"/>
                </a:lnTo>
                <a:lnTo>
                  <a:pt x="6079" y="166"/>
                </a:lnTo>
                <a:lnTo>
                  <a:pt x="6107" y="165"/>
                </a:lnTo>
                <a:lnTo>
                  <a:pt x="6126" y="165"/>
                </a:lnTo>
                <a:lnTo>
                  <a:pt x="6140" y="164"/>
                </a:lnTo>
                <a:lnTo>
                  <a:pt x="6164" y="162"/>
                </a:lnTo>
                <a:lnTo>
                  <a:pt x="6179" y="160"/>
                </a:lnTo>
                <a:lnTo>
                  <a:pt x="6197" y="159"/>
                </a:lnTo>
                <a:lnTo>
                  <a:pt x="6218" y="158"/>
                </a:lnTo>
                <a:lnTo>
                  <a:pt x="6228" y="157"/>
                </a:lnTo>
                <a:lnTo>
                  <a:pt x="6242" y="154"/>
                </a:lnTo>
                <a:lnTo>
                  <a:pt x="6260" y="153"/>
                </a:lnTo>
                <a:lnTo>
                  <a:pt x="6274" y="152"/>
                </a:lnTo>
                <a:lnTo>
                  <a:pt x="6282" y="151"/>
                </a:lnTo>
                <a:lnTo>
                  <a:pt x="6297" y="151"/>
                </a:lnTo>
                <a:lnTo>
                  <a:pt x="6306" y="150"/>
                </a:lnTo>
                <a:lnTo>
                  <a:pt x="6324" y="149"/>
                </a:lnTo>
                <a:lnTo>
                  <a:pt x="6335" y="148"/>
                </a:lnTo>
                <a:lnTo>
                  <a:pt x="6351" y="148"/>
                </a:lnTo>
                <a:lnTo>
                  <a:pt x="6367" y="147"/>
                </a:lnTo>
                <a:lnTo>
                  <a:pt x="6383" y="147"/>
                </a:lnTo>
                <a:lnTo>
                  <a:pt x="6399" y="147"/>
                </a:lnTo>
                <a:lnTo>
                  <a:pt x="6421" y="147"/>
                </a:lnTo>
                <a:lnTo>
                  <a:pt x="6425" y="147"/>
                </a:lnTo>
                <a:lnTo>
                  <a:pt x="6437" y="147"/>
                </a:lnTo>
                <a:lnTo>
                  <a:pt x="6455" y="147"/>
                </a:lnTo>
                <a:lnTo>
                  <a:pt x="6472" y="146"/>
                </a:lnTo>
                <a:lnTo>
                  <a:pt x="6485" y="146"/>
                </a:lnTo>
                <a:lnTo>
                  <a:pt x="6499" y="146"/>
                </a:lnTo>
                <a:lnTo>
                  <a:pt x="6514" y="146"/>
                </a:lnTo>
                <a:lnTo>
                  <a:pt x="6531" y="146"/>
                </a:lnTo>
                <a:lnTo>
                  <a:pt x="6539" y="145"/>
                </a:lnTo>
                <a:lnTo>
                  <a:pt x="6552" y="145"/>
                </a:lnTo>
                <a:lnTo>
                  <a:pt x="6567" y="144"/>
                </a:lnTo>
                <a:lnTo>
                  <a:pt x="6585" y="142"/>
                </a:lnTo>
                <a:lnTo>
                  <a:pt x="6597" y="142"/>
                </a:lnTo>
                <a:lnTo>
                  <a:pt x="6617" y="141"/>
                </a:lnTo>
                <a:lnTo>
                  <a:pt x="6639" y="140"/>
                </a:lnTo>
                <a:lnTo>
                  <a:pt x="6653" y="140"/>
                </a:lnTo>
                <a:lnTo>
                  <a:pt x="6670" y="139"/>
                </a:lnTo>
                <a:lnTo>
                  <a:pt x="6687" y="138"/>
                </a:lnTo>
                <a:lnTo>
                  <a:pt x="6705" y="137"/>
                </a:lnTo>
                <a:lnTo>
                  <a:pt x="6721" y="136"/>
                </a:lnTo>
                <a:lnTo>
                  <a:pt x="6734" y="136"/>
                </a:lnTo>
                <a:lnTo>
                  <a:pt x="6753" y="135"/>
                </a:lnTo>
                <a:lnTo>
                  <a:pt x="6759" y="134"/>
                </a:lnTo>
                <a:lnTo>
                  <a:pt x="6768" y="134"/>
                </a:lnTo>
                <a:lnTo>
                  <a:pt x="6780" y="133"/>
                </a:lnTo>
                <a:lnTo>
                  <a:pt x="6788" y="133"/>
                </a:lnTo>
                <a:lnTo>
                  <a:pt x="6804" y="132"/>
                </a:lnTo>
                <a:lnTo>
                  <a:pt x="6827" y="132"/>
                </a:lnTo>
                <a:lnTo>
                  <a:pt x="6834" y="132"/>
                </a:lnTo>
                <a:lnTo>
                  <a:pt x="6840" y="132"/>
                </a:lnTo>
                <a:lnTo>
                  <a:pt x="6865" y="131"/>
                </a:lnTo>
                <a:lnTo>
                  <a:pt x="6888" y="128"/>
                </a:lnTo>
                <a:lnTo>
                  <a:pt x="6902" y="128"/>
                </a:lnTo>
                <a:lnTo>
                  <a:pt x="6917" y="126"/>
                </a:lnTo>
                <a:lnTo>
                  <a:pt x="6936" y="125"/>
                </a:lnTo>
                <a:lnTo>
                  <a:pt x="6956" y="123"/>
                </a:lnTo>
                <a:lnTo>
                  <a:pt x="6975" y="122"/>
                </a:lnTo>
                <a:lnTo>
                  <a:pt x="6990" y="121"/>
                </a:lnTo>
                <a:lnTo>
                  <a:pt x="7016" y="121"/>
                </a:lnTo>
                <a:lnTo>
                  <a:pt x="7032" y="120"/>
                </a:lnTo>
                <a:lnTo>
                  <a:pt x="7045" y="116"/>
                </a:lnTo>
                <a:lnTo>
                  <a:pt x="7059" y="113"/>
                </a:lnTo>
                <a:lnTo>
                  <a:pt x="7068" y="111"/>
                </a:lnTo>
                <a:lnTo>
                  <a:pt x="7079" y="110"/>
                </a:lnTo>
                <a:lnTo>
                  <a:pt x="7092" y="109"/>
                </a:lnTo>
                <a:lnTo>
                  <a:pt x="7098" y="108"/>
                </a:lnTo>
                <a:lnTo>
                  <a:pt x="7114" y="106"/>
                </a:lnTo>
                <a:lnTo>
                  <a:pt x="7126" y="105"/>
                </a:lnTo>
                <a:lnTo>
                  <a:pt x="7138" y="105"/>
                </a:lnTo>
                <a:lnTo>
                  <a:pt x="7151" y="103"/>
                </a:lnTo>
                <a:lnTo>
                  <a:pt x="7159" y="103"/>
                </a:lnTo>
                <a:lnTo>
                  <a:pt x="7171" y="102"/>
                </a:lnTo>
                <a:lnTo>
                  <a:pt x="7183" y="101"/>
                </a:lnTo>
                <a:lnTo>
                  <a:pt x="7190" y="101"/>
                </a:lnTo>
                <a:lnTo>
                  <a:pt x="7200" y="100"/>
                </a:lnTo>
                <a:lnTo>
                  <a:pt x="7209" y="100"/>
                </a:lnTo>
                <a:lnTo>
                  <a:pt x="7213" y="100"/>
                </a:lnTo>
                <a:lnTo>
                  <a:pt x="7222" y="100"/>
                </a:lnTo>
                <a:lnTo>
                  <a:pt x="7232" y="100"/>
                </a:lnTo>
                <a:lnTo>
                  <a:pt x="7243" y="101"/>
                </a:lnTo>
                <a:lnTo>
                  <a:pt x="7254" y="101"/>
                </a:lnTo>
                <a:lnTo>
                  <a:pt x="7265" y="103"/>
                </a:lnTo>
                <a:lnTo>
                  <a:pt x="7275" y="103"/>
                </a:lnTo>
                <a:lnTo>
                  <a:pt x="7285" y="105"/>
                </a:lnTo>
                <a:lnTo>
                  <a:pt x="7300" y="105"/>
                </a:lnTo>
                <a:lnTo>
                  <a:pt x="7314" y="103"/>
                </a:lnTo>
                <a:lnTo>
                  <a:pt x="7324" y="102"/>
                </a:lnTo>
                <a:lnTo>
                  <a:pt x="7333" y="100"/>
                </a:lnTo>
                <a:lnTo>
                  <a:pt x="7347" y="98"/>
                </a:lnTo>
                <a:lnTo>
                  <a:pt x="7368" y="95"/>
                </a:lnTo>
                <a:lnTo>
                  <a:pt x="7378" y="93"/>
                </a:lnTo>
                <a:lnTo>
                  <a:pt x="7387" y="92"/>
                </a:lnTo>
                <a:lnTo>
                  <a:pt x="7402" y="88"/>
                </a:lnTo>
                <a:lnTo>
                  <a:pt x="7409" y="87"/>
                </a:lnTo>
                <a:lnTo>
                  <a:pt x="7418" y="86"/>
                </a:lnTo>
                <a:lnTo>
                  <a:pt x="7432" y="71"/>
                </a:lnTo>
                <a:lnTo>
                  <a:pt x="7443" y="70"/>
                </a:lnTo>
                <a:lnTo>
                  <a:pt x="7452" y="69"/>
                </a:lnTo>
                <a:lnTo>
                  <a:pt x="7460" y="68"/>
                </a:lnTo>
                <a:lnTo>
                  <a:pt x="7470" y="68"/>
                </a:lnTo>
                <a:lnTo>
                  <a:pt x="7478" y="67"/>
                </a:lnTo>
                <a:lnTo>
                  <a:pt x="7486" y="65"/>
                </a:lnTo>
                <a:lnTo>
                  <a:pt x="7501" y="64"/>
                </a:lnTo>
                <a:lnTo>
                  <a:pt x="7511" y="64"/>
                </a:lnTo>
                <a:lnTo>
                  <a:pt x="7525" y="63"/>
                </a:lnTo>
                <a:lnTo>
                  <a:pt x="7538" y="63"/>
                </a:lnTo>
                <a:lnTo>
                  <a:pt x="7551" y="63"/>
                </a:lnTo>
                <a:lnTo>
                  <a:pt x="7559" y="63"/>
                </a:lnTo>
                <a:lnTo>
                  <a:pt x="7563" y="63"/>
                </a:lnTo>
                <a:lnTo>
                  <a:pt x="7570" y="62"/>
                </a:lnTo>
                <a:lnTo>
                  <a:pt x="7578" y="62"/>
                </a:lnTo>
                <a:lnTo>
                  <a:pt x="7594" y="62"/>
                </a:lnTo>
                <a:lnTo>
                  <a:pt x="7607" y="61"/>
                </a:lnTo>
                <a:lnTo>
                  <a:pt x="7618" y="61"/>
                </a:lnTo>
                <a:lnTo>
                  <a:pt x="7628" y="59"/>
                </a:lnTo>
                <a:lnTo>
                  <a:pt x="7647" y="59"/>
                </a:lnTo>
                <a:lnTo>
                  <a:pt x="7660" y="59"/>
                </a:lnTo>
                <a:lnTo>
                  <a:pt x="7670" y="59"/>
                </a:lnTo>
                <a:lnTo>
                  <a:pt x="7687" y="58"/>
                </a:lnTo>
                <a:lnTo>
                  <a:pt x="7704" y="57"/>
                </a:lnTo>
                <a:lnTo>
                  <a:pt x="7716" y="56"/>
                </a:lnTo>
                <a:lnTo>
                  <a:pt x="7732" y="56"/>
                </a:lnTo>
                <a:lnTo>
                  <a:pt x="7751" y="55"/>
                </a:lnTo>
                <a:lnTo>
                  <a:pt x="7771" y="55"/>
                </a:lnTo>
                <a:lnTo>
                  <a:pt x="7793" y="55"/>
                </a:lnTo>
                <a:lnTo>
                  <a:pt x="7819" y="54"/>
                </a:lnTo>
                <a:lnTo>
                  <a:pt x="7840" y="54"/>
                </a:lnTo>
                <a:lnTo>
                  <a:pt x="7850" y="54"/>
                </a:lnTo>
                <a:lnTo>
                  <a:pt x="7876" y="52"/>
                </a:lnTo>
                <a:lnTo>
                  <a:pt x="7895" y="51"/>
                </a:lnTo>
                <a:lnTo>
                  <a:pt x="7908" y="50"/>
                </a:lnTo>
                <a:lnTo>
                  <a:pt x="7938" y="49"/>
                </a:lnTo>
                <a:lnTo>
                  <a:pt x="7958" y="49"/>
                </a:lnTo>
                <a:lnTo>
                  <a:pt x="7973" y="48"/>
                </a:lnTo>
                <a:lnTo>
                  <a:pt x="7985" y="48"/>
                </a:lnTo>
                <a:lnTo>
                  <a:pt x="7996" y="47"/>
                </a:lnTo>
                <a:lnTo>
                  <a:pt x="8014" y="45"/>
                </a:lnTo>
                <a:lnTo>
                  <a:pt x="8028" y="43"/>
                </a:lnTo>
                <a:lnTo>
                  <a:pt x="8048" y="41"/>
                </a:lnTo>
                <a:lnTo>
                  <a:pt x="8073" y="38"/>
                </a:lnTo>
                <a:lnTo>
                  <a:pt x="8102" y="36"/>
                </a:lnTo>
                <a:lnTo>
                  <a:pt x="8121" y="35"/>
                </a:lnTo>
                <a:lnTo>
                  <a:pt x="8135" y="33"/>
                </a:lnTo>
                <a:lnTo>
                  <a:pt x="8148" y="32"/>
                </a:lnTo>
                <a:lnTo>
                  <a:pt x="8161" y="31"/>
                </a:lnTo>
                <a:lnTo>
                  <a:pt x="8175" y="30"/>
                </a:lnTo>
                <a:lnTo>
                  <a:pt x="8186" y="30"/>
                </a:lnTo>
                <a:lnTo>
                  <a:pt x="8195" y="29"/>
                </a:lnTo>
                <a:lnTo>
                  <a:pt x="8206" y="26"/>
                </a:lnTo>
                <a:lnTo>
                  <a:pt x="8221" y="25"/>
                </a:lnTo>
                <a:lnTo>
                  <a:pt x="8229" y="25"/>
                </a:lnTo>
                <a:lnTo>
                  <a:pt x="8243" y="24"/>
                </a:lnTo>
                <a:lnTo>
                  <a:pt x="8254" y="22"/>
                </a:lnTo>
                <a:lnTo>
                  <a:pt x="8264" y="20"/>
                </a:lnTo>
                <a:lnTo>
                  <a:pt x="8277" y="19"/>
                </a:lnTo>
                <a:lnTo>
                  <a:pt x="8292" y="18"/>
                </a:lnTo>
                <a:lnTo>
                  <a:pt x="8308" y="16"/>
                </a:lnTo>
                <a:lnTo>
                  <a:pt x="8320" y="12"/>
                </a:lnTo>
                <a:lnTo>
                  <a:pt x="8335" y="10"/>
                </a:lnTo>
                <a:lnTo>
                  <a:pt x="8349" y="8"/>
                </a:lnTo>
                <a:lnTo>
                  <a:pt x="8366" y="6"/>
                </a:lnTo>
                <a:lnTo>
                  <a:pt x="8402" y="3"/>
                </a:lnTo>
                <a:lnTo>
                  <a:pt x="8426" y="0"/>
                </a:lnTo>
                <a:lnTo>
                  <a:pt x="8426" y="0"/>
                </a:lnTo>
                <a:lnTo>
                  <a:pt x="8402" y="3"/>
                </a:lnTo>
                <a:lnTo>
                  <a:pt x="8366" y="6"/>
                </a:lnTo>
                <a:lnTo>
                  <a:pt x="8349" y="8"/>
                </a:lnTo>
                <a:lnTo>
                  <a:pt x="8335" y="10"/>
                </a:lnTo>
                <a:lnTo>
                  <a:pt x="8320" y="12"/>
                </a:lnTo>
                <a:lnTo>
                  <a:pt x="8308" y="16"/>
                </a:lnTo>
                <a:lnTo>
                  <a:pt x="8292" y="18"/>
                </a:lnTo>
                <a:lnTo>
                  <a:pt x="8277" y="19"/>
                </a:lnTo>
                <a:lnTo>
                  <a:pt x="8264" y="20"/>
                </a:lnTo>
                <a:lnTo>
                  <a:pt x="8254" y="22"/>
                </a:lnTo>
                <a:lnTo>
                  <a:pt x="8243" y="24"/>
                </a:lnTo>
                <a:lnTo>
                  <a:pt x="8229" y="25"/>
                </a:lnTo>
                <a:lnTo>
                  <a:pt x="8221" y="25"/>
                </a:lnTo>
                <a:lnTo>
                  <a:pt x="8206" y="26"/>
                </a:lnTo>
                <a:lnTo>
                  <a:pt x="8195" y="29"/>
                </a:lnTo>
                <a:lnTo>
                  <a:pt x="8186" y="30"/>
                </a:lnTo>
                <a:lnTo>
                  <a:pt x="8175" y="30"/>
                </a:lnTo>
                <a:lnTo>
                  <a:pt x="8161" y="31"/>
                </a:lnTo>
                <a:lnTo>
                  <a:pt x="8148" y="32"/>
                </a:lnTo>
                <a:lnTo>
                  <a:pt x="8135" y="33"/>
                </a:lnTo>
                <a:lnTo>
                  <a:pt x="8121" y="35"/>
                </a:lnTo>
                <a:lnTo>
                  <a:pt x="8102" y="36"/>
                </a:lnTo>
                <a:lnTo>
                  <a:pt x="8073" y="38"/>
                </a:lnTo>
                <a:lnTo>
                  <a:pt x="8048" y="41"/>
                </a:lnTo>
                <a:lnTo>
                  <a:pt x="8028" y="43"/>
                </a:lnTo>
                <a:lnTo>
                  <a:pt x="8014" y="45"/>
                </a:lnTo>
                <a:lnTo>
                  <a:pt x="7996" y="47"/>
                </a:lnTo>
                <a:lnTo>
                  <a:pt x="7985" y="48"/>
                </a:lnTo>
                <a:lnTo>
                  <a:pt x="7973" y="48"/>
                </a:lnTo>
                <a:lnTo>
                  <a:pt x="7958" y="49"/>
                </a:lnTo>
                <a:lnTo>
                  <a:pt x="7938" y="49"/>
                </a:lnTo>
                <a:lnTo>
                  <a:pt x="7908" y="50"/>
                </a:lnTo>
                <a:lnTo>
                  <a:pt x="7895" y="51"/>
                </a:lnTo>
                <a:lnTo>
                  <a:pt x="7876" y="52"/>
                </a:lnTo>
                <a:lnTo>
                  <a:pt x="7850" y="54"/>
                </a:lnTo>
                <a:lnTo>
                  <a:pt x="7840" y="54"/>
                </a:lnTo>
                <a:lnTo>
                  <a:pt x="7819" y="54"/>
                </a:lnTo>
                <a:lnTo>
                  <a:pt x="7793" y="55"/>
                </a:lnTo>
                <a:lnTo>
                  <a:pt x="7771" y="55"/>
                </a:lnTo>
                <a:lnTo>
                  <a:pt x="7751" y="55"/>
                </a:lnTo>
                <a:lnTo>
                  <a:pt x="7732" y="56"/>
                </a:lnTo>
                <a:lnTo>
                  <a:pt x="7716" y="56"/>
                </a:lnTo>
                <a:lnTo>
                  <a:pt x="7704" y="57"/>
                </a:lnTo>
                <a:lnTo>
                  <a:pt x="7687" y="58"/>
                </a:lnTo>
                <a:lnTo>
                  <a:pt x="7670" y="59"/>
                </a:lnTo>
                <a:lnTo>
                  <a:pt x="7660" y="59"/>
                </a:lnTo>
                <a:lnTo>
                  <a:pt x="7647" y="59"/>
                </a:lnTo>
                <a:lnTo>
                  <a:pt x="7628" y="59"/>
                </a:lnTo>
                <a:lnTo>
                  <a:pt x="7618" y="61"/>
                </a:lnTo>
                <a:lnTo>
                  <a:pt x="7607" y="61"/>
                </a:lnTo>
                <a:lnTo>
                  <a:pt x="7594" y="62"/>
                </a:lnTo>
                <a:lnTo>
                  <a:pt x="7578" y="62"/>
                </a:lnTo>
                <a:lnTo>
                  <a:pt x="7570" y="62"/>
                </a:lnTo>
                <a:lnTo>
                  <a:pt x="7563" y="63"/>
                </a:lnTo>
                <a:lnTo>
                  <a:pt x="7559" y="63"/>
                </a:lnTo>
                <a:lnTo>
                  <a:pt x="7551" y="63"/>
                </a:lnTo>
                <a:lnTo>
                  <a:pt x="7538" y="63"/>
                </a:lnTo>
                <a:lnTo>
                  <a:pt x="7525" y="63"/>
                </a:lnTo>
                <a:lnTo>
                  <a:pt x="7511" y="64"/>
                </a:lnTo>
                <a:lnTo>
                  <a:pt x="7501" y="64"/>
                </a:lnTo>
                <a:lnTo>
                  <a:pt x="7486" y="65"/>
                </a:lnTo>
                <a:lnTo>
                  <a:pt x="7478" y="67"/>
                </a:lnTo>
                <a:lnTo>
                  <a:pt x="7470" y="68"/>
                </a:lnTo>
                <a:lnTo>
                  <a:pt x="7460" y="68"/>
                </a:lnTo>
                <a:lnTo>
                  <a:pt x="7452" y="69"/>
                </a:lnTo>
                <a:lnTo>
                  <a:pt x="7443" y="70"/>
                </a:lnTo>
                <a:lnTo>
                  <a:pt x="7432" y="71"/>
                </a:lnTo>
                <a:lnTo>
                  <a:pt x="7418" y="86"/>
                </a:lnTo>
                <a:lnTo>
                  <a:pt x="7409" y="87"/>
                </a:lnTo>
                <a:lnTo>
                  <a:pt x="7402" y="88"/>
                </a:lnTo>
                <a:lnTo>
                  <a:pt x="7387" y="92"/>
                </a:lnTo>
                <a:lnTo>
                  <a:pt x="7378" y="93"/>
                </a:lnTo>
                <a:lnTo>
                  <a:pt x="7368" y="95"/>
                </a:lnTo>
                <a:lnTo>
                  <a:pt x="7347" y="98"/>
                </a:lnTo>
                <a:lnTo>
                  <a:pt x="7333" y="100"/>
                </a:lnTo>
                <a:lnTo>
                  <a:pt x="7324" y="102"/>
                </a:lnTo>
                <a:lnTo>
                  <a:pt x="7314" y="105"/>
                </a:lnTo>
                <a:lnTo>
                  <a:pt x="7300" y="107"/>
                </a:lnTo>
                <a:lnTo>
                  <a:pt x="7285" y="109"/>
                </a:lnTo>
                <a:lnTo>
                  <a:pt x="7275" y="108"/>
                </a:lnTo>
                <a:lnTo>
                  <a:pt x="7265" y="106"/>
                </a:lnTo>
                <a:lnTo>
                  <a:pt x="7254" y="105"/>
                </a:lnTo>
                <a:lnTo>
                  <a:pt x="7243" y="103"/>
                </a:lnTo>
                <a:lnTo>
                  <a:pt x="7232" y="102"/>
                </a:lnTo>
                <a:lnTo>
                  <a:pt x="7222" y="102"/>
                </a:lnTo>
                <a:lnTo>
                  <a:pt x="7213" y="102"/>
                </a:lnTo>
                <a:lnTo>
                  <a:pt x="7209" y="102"/>
                </a:lnTo>
                <a:lnTo>
                  <a:pt x="7200" y="102"/>
                </a:lnTo>
                <a:lnTo>
                  <a:pt x="7190" y="103"/>
                </a:lnTo>
                <a:lnTo>
                  <a:pt x="7183" y="107"/>
                </a:lnTo>
                <a:lnTo>
                  <a:pt x="7171" y="107"/>
                </a:lnTo>
                <a:lnTo>
                  <a:pt x="7159" y="108"/>
                </a:lnTo>
                <a:lnTo>
                  <a:pt x="7151" y="111"/>
                </a:lnTo>
                <a:lnTo>
                  <a:pt x="7138" y="115"/>
                </a:lnTo>
                <a:lnTo>
                  <a:pt x="7126" y="120"/>
                </a:lnTo>
                <a:lnTo>
                  <a:pt x="7114" y="123"/>
                </a:lnTo>
                <a:lnTo>
                  <a:pt x="7098" y="126"/>
                </a:lnTo>
                <a:lnTo>
                  <a:pt x="7092" y="128"/>
                </a:lnTo>
                <a:lnTo>
                  <a:pt x="7079" y="131"/>
                </a:lnTo>
                <a:lnTo>
                  <a:pt x="7068" y="132"/>
                </a:lnTo>
                <a:lnTo>
                  <a:pt x="7059" y="133"/>
                </a:lnTo>
                <a:lnTo>
                  <a:pt x="7045" y="134"/>
                </a:lnTo>
                <a:lnTo>
                  <a:pt x="7032" y="134"/>
                </a:lnTo>
                <a:lnTo>
                  <a:pt x="7016" y="136"/>
                </a:lnTo>
                <a:lnTo>
                  <a:pt x="6990" y="137"/>
                </a:lnTo>
                <a:lnTo>
                  <a:pt x="6975" y="138"/>
                </a:lnTo>
                <a:lnTo>
                  <a:pt x="6956" y="139"/>
                </a:lnTo>
                <a:lnTo>
                  <a:pt x="6936" y="140"/>
                </a:lnTo>
                <a:lnTo>
                  <a:pt x="6917" y="140"/>
                </a:lnTo>
                <a:lnTo>
                  <a:pt x="6902" y="141"/>
                </a:lnTo>
                <a:lnTo>
                  <a:pt x="6888" y="142"/>
                </a:lnTo>
                <a:lnTo>
                  <a:pt x="6865" y="144"/>
                </a:lnTo>
                <a:lnTo>
                  <a:pt x="6840" y="145"/>
                </a:lnTo>
                <a:lnTo>
                  <a:pt x="6834" y="146"/>
                </a:lnTo>
                <a:lnTo>
                  <a:pt x="6827" y="146"/>
                </a:lnTo>
                <a:lnTo>
                  <a:pt x="6804" y="148"/>
                </a:lnTo>
                <a:lnTo>
                  <a:pt x="6788" y="148"/>
                </a:lnTo>
                <a:lnTo>
                  <a:pt x="6780" y="149"/>
                </a:lnTo>
                <a:lnTo>
                  <a:pt x="6768" y="149"/>
                </a:lnTo>
                <a:lnTo>
                  <a:pt x="6759" y="149"/>
                </a:lnTo>
                <a:lnTo>
                  <a:pt x="6753" y="150"/>
                </a:lnTo>
                <a:lnTo>
                  <a:pt x="6734" y="150"/>
                </a:lnTo>
                <a:lnTo>
                  <a:pt x="6721" y="151"/>
                </a:lnTo>
                <a:lnTo>
                  <a:pt x="6705" y="152"/>
                </a:lnTo>
                <a:lnTo>
                  <a:pt x="6687" y="153"/>
                </a:lnTo>
                <a:lnTo>
                  <a:pt x="6670" y="153"/>
                </a:lnTo>
                <a:lnTo>
                  <a:pt x="6653" y="154"/>
                </a:lnTo>
                <a:lnTo>
                  <a:pt x="6639" y="155"/>
                </a:lnTo>
                <a:lnTo>
                  <a:pt x="6617" y="157"/>
                </a:lnTo>
                <a:lnTo>
                  <a:pt x="6597" y="157"/>
                </a:lnTo>
                <a:lnTo>
                  <a:pt x="6585" y="157"/>
                </a:lnTo>
                <a:lnTo>
                  <a:pt x="6567" y="158"/>
                </a:lnTo>
                <a:lnTo>
                  <a:pt x="6552" y="158"/>
                </a:lnTo>
                <a:lnTo>
                  <a:pt x="6539" y="157"/>
                </a:lnTo>
                <a:lnTo>
                  <a:pt x="6531" y="157"/>
                </a:lnTo>
                <a:lnTo>
                  <a:pt x="6514" y="155"/>
                </a:lnTo>
                <a:lnTo>
                  <a:pt x="6499" y="154"/>
                </a:lnTo>
                <a:lnTo>
                  <a:pt x="6485" y="152"/>
                </a:lnTo>
                <a:lnTo>
                  <a:pt x="6472" y="152"/>
                </a:lnTo>
                <a:lnTo>
                  <a:pt x="6455" y="153"/>
                </a:lnTo>
                <a:lnTo>
                  <a:pt x="6437" y="154"/>
                </a:lnTo>
                <a:lnTo>
                  <a:pt x="6425" y="154"/>
                </a:lnTo>
                <a:lnTo>
                  <a:pt x="6421" y="154"/>
                </a:lnTo>
                <a:lnTo>
                  <a:pt x="6399" y="154"/>
                </a:lnTo>
                <a:lnTo>
                  <a:pt x="6383" y="155"/>
                </a:lnTo>
                <a:lnTo>
                  <a:pt x="6367" y="155"/>
                </a:lnTo>
                <a:lnTo>
                  <a:pt x="6351" y="155"/>
                </a:lnTo>
                <a:lnTo>
                  <a:pt x="6335" y="155"/>
                </a:lnTo>
                <a:lnTo>
                  <a:pt x="6324" y="155"/>
                </a:lnTo>
                <a:lnTo>
                  <a:pt x="6306" y="159"/>
                </a:lnTo>
                <a:lnTo>
                  <a:pt x="6297" y="160"/>
                </a:lnTo>
                <a:lnTo>
                  <a:pt x="6282" y="164"/>
                </a:lnTo>
                <a:lnTo>
                  <a:pt x="6274" y="167"/>
                </a:lnTo>
                <a:lnTo>
                  <a:pt x="6260" y="168"/>
                </a:lnTo>
                <a:lnTo>
                  <a:pt x="6242" y="170"/>
                </a:lnTo>
                <a:lnTo>
                  <a:pt x="6228" y="170"/>
                </a:lnTo>
                <a:lnTo>
                  <a:pt x="6218" y="170"/>
                </a:lnTo>
                <a:lnTo>
                  <a:pt x="6197" y="171"/>
                </a:lnTo>
                <a:lnTo>
                  <a:pt x="6179" y="172"/>
                </a:lnTo>
                <a:lnTo>
                  <a:pt x="6164" y="173"/>
                </a:lnTo>
                <a:lnTo>
                  <a:pt x="6140" y="175"/>
                </a:lnTo>
                <a:lnTo>
                  <a:pt x="6126" y="176"/>
                </a:lnTo>
                <a:lnTo>
                  <a:pt x="6107" y="177"/>
                </a:lnTo>
                <a:lnTo>
                  <a:pt x="6079" y="178"/>
                </a:lnTo>
                <a:lnTo>
                  <a:pt x="6062" y="179"/>
                </a:lnTo>
                <a:lnTo>
                  <a:pt x="6050" y="180"/>
                </a:lnTo>
                <a:lnTo>
                  <a:pt x="6022" y="181"/>
                </a:lnTo>
                <a:lnTo>
                  <a:pt x="6007" y="181"/>
                </a:lnTo>
                <a:lnTo>
                  <a:pt x="5980" y="183"/>
                </a:lnTo>
                <a:lnTo>
                  <a:pt x="5969" y="183"/>
                </a:lnTo>
                <a:lnTo>
                  <a:pt x="5958" y="183"/>
                </a:lnTo>
                <a:lnTo>
                  <a:pt x="5935" y="184"/>
                </a:lnTo>
                <a:lnTo>
                  <a:pt x="5916" y="185"/>
                </a:lnTo>
                <a:lnTo>
                  <a:pt x="5897" y="185"/>
                </a:lnTo>
                <a:lnTo>
                  <a:pt x="5877" y="184"/>
                </a:lnTo>
                <a:lnTo>
                  <a:pt x="5864" y="184"/>
                </a:lnTo>
                <a:lnTo>
                  <a:pt x="5833" y="183"/>
                </a:lnTo>
                <a:lnTo>
                  <a:pt x="5820" y="183"/>
                </a:lnTo>
                <a:lnTo>
                  <a:pt x="5802" y="184"/>
                </a:lnTo>
                <a:lnTo>
                  <a:pt x="5786" y="184"/>
                </a:lnTo>
                <a:lnTo>
                  <a:pt x="5776" y="184"/>
                </a:lnTo>
                <a:lnTo>
                  <a:pt x="5765" y="184"/>
                </a:lnTo>
                <a:lnTo>
                  <a:pt x="5760" y="184"/>
                </a:lnTo>
                <a:lnTo>
                  <a:pt x="5754" y="184"/>
                </a:lnTo>
                <a:lnTo>
                  <a:pt x="5748" y="184"/>
                </a:lnTo>
                <a:lnTo>
                  <a:pt x="5741" y="184"/>
                </a:lnTo>
                <a:lnTo>
                  <a:pt x="5737" y="184"/>
                </a:lnTo>
                <a:lnTo>
                  <a:pt x="5730" y="184"/>
                </a:lnTo>
                <a:lnTo>
                  <a:pt x="5726" y="184"/>
                </a:lnTo>
                <a:lnTo>
                  <a:pt x="5722" y="184"/>
                </a:lnTo>
                <a:lnTo>
                  <a:pt x="5706" y="183"/>
                </a:lnTo>
                <a:lnTo>
                  <a:pt x="5696" y="181"/>
                </a:lnTo>
                <a:lnTo>
                  <a:pt x="5689" y="181"/>
                </a:lnTo>
                <a:lnTo>
                  <a:pt x="5677" y="181"/>
                </a:lnTo>
                <a:lnTo>
                  <a:pt x="5666" y="181"/>
                </a:lnTo>
                <a:lnTo>
                  <a:pt x="5662" y="181"/>
                </a:lnTo>
                <a:lnTo>
                  <a:pt x="5655" y="181"/>
                </a:lnTo>
                <a:lnTo>
                  <a:pt x="5648" y="181"/>
                </a:lnTo>
                <a:lnTo>
                  <a:pt x="5636" y="181"/>
                </a:lnTo>
                <a:lnTo>
                  <a:pt x="5626" y="180"/>
                </a:lnTo>
                <a:lnTo>
                  <a:pt x="5621" y="180"/>
                </a:lnTo>
                <a:lnTo>
                  <a:pt x="5614" y="180"/>
                </a:lnTo>
                <a:lnTo>
                  <a:pt x="5610" y="179"/>
                </a:lnTo>
                <a:lnTo>
                  <a:pt x="5603" y="179"/>
                </a:lnTo>
                <a:lnTo>
                  <a:pt x="5595" y="179"/>
                </a:lnTo>
                <a:lnTo>
                  <a:pt x="5586" y="178"/>
                </a:lnTo>
                <a:lnTo>
                  <a:pt x="5581" y="178"/>
                </a:lnTo>
                <a:lnTo>
                  <a:pt x="5576" y="178"/>
                </a:lnTo>
                <a:lnTo>
                  <a:pt x="5572" y="178"/>
                </a:lnTo>
                <a:lnTo>
                  <a:pt x="5563" y="178"/>
                </a:lnTo>
                <a:lnTo>
                  <a:pt x="5560" y="178"/>
                </a:lnTo>
                <a:lnTo>
                  <a:pt x="5549" y="178"/>
                </a:lnTo>
                <a:lnTo>
                  <a:pt x="5541" y="179"/>
                </a:lnTo>
                <a:lnTo>
                  <a:pt x="5535" y="179"/>
                </a:lnTo>
                <a:lnTo>
                  <a:pt x="5532" y="179"/>
                </a:lnTo>
                <a:lnTo>
                  <a:pt x="5525" y="179"/>
                </a:lnTo>
                <a:lnTo>
                  <a:pt x="5517" y="180"/>
                </a:lnTo>
                <a:lnTo>
                  <a:pt x="5510" y="180"/>
                </a:lnTo>
                <a:lnTo>
                  <a:pt x="5504" y="180"/>
                </a:lnTo>
                <a:lnTo>
                  <a:pt x="5500" y="180"/>
                </a:lnTo>
                <a:lnTo>
                  <a:pt x="5489" y="180"/>
                </a:lnTo>
                <a:lnTo>
                  <a:pt x="5480" y="180"/>
                </a:lnTo>
                <a:lnTo>
                  <a:pt x="5469" y="179"/>
                </a:lnTo>
                <a:lnTo>
                  <a:pt x="5456" y="178"/>
                </a:lnTo>
                <a:lnTo>
                  <a:pt x="5445" y="178"/>
                </a:lnTo>
                <a:lnTo>
                  <a:pt x="5433" y="176"/>
                </a:lnTo>
                <a:lnTo>
                  <a:pt x="5421" y="175"/>
                </a:lnTo>
                <a:lnTo>
                  <a:pt x="5413" y="174"/>
                </a:lnTo>
                <a:lnTo>
                  <a:pt x="5407" y="173"/>
                </a:lnTo>
                <a:lnTo>
                  <a:pt x="5403" y="173"/>
                </a:lnTo>
                <a:lnTo>
                  <a:pt x="5394" y="173"/>
                </a:lnTo>
                <a:lnTo>
                  <a:pt x="5390" y="173"/>
                </a:lnTo>
                <a:lnTo>
                  <a:pt x="5385" y="173"/>
                </a:lnTo>
                <a:lnTo>
                  <a:pt x="5372" y="172"/>
                </a:lnTo>
                <a:lnTo>
                  <a:pt x="5353" y="172"/>
                </a:lnTo>
                <a:lnTo>
                  <a:pt x="5342" y="172"/>
                </a:lnTo>
                <a:lnTo>
                  <a:pt x="5332" y="172"/>
                </a:lnTo>
                <a:lnTo>
                  <a:pt x="5319" y="172"/>
                </a:lnTo>
                <a:lnTo>
                  <a:pt x="5313" y="172"/>
                </a:lnTo>
                <a:lnTo>
                  <a:pt x="5300" y="172"/>
                </a:lnTo>
                <a:lnTo>
                  <a:pt x="5288" y="172"/>
                </a:lnTo>
                <a:lnTo>
                  <a:pt x="5280" y="171"/>
                </a:lnTo>
                <a:lnTo>
                  <a:pt x="5273" y="171"/>
                </a:lnTo>
                <a:lnTo>
                  <a:pt x="5269" y="171"/>
                </a:lnTo>
                <a:lnTo>
                  <a:pt x="5262" y="171"/>
                </a:lnTo>
                <a:lnTo>
                  <a:pt x="5259" y="171"/>
                </a:lnTo>
                <a:lnTo>
                  <a:pt x="5253" y="171"/>
                </a:lnTo>
                <a:lnTo>
                  <a:pt x="5249" y="171"/>
                </a:lnTo>
                <a:lnTo>
                  <a:pt x="5240" y="171"/>
                </a:lnTo>
                <a:lnTo>
                  <a:pt x="5236" y="171"/>
                </a:lnTo>
                <a:lnTo>
                  <a:pt x="5231" y="171"/>
                </a:lnTo>
                <a:lnTo>
                  <a:pt x="5222" y="171"/>
                </a:lnTo>
                <a:lnTo>
                  <a:pt x="5214" y="171"/>
                </a:lnTo>
                <a:lnTo>
                  <a:pt x="5204" y="171"/>
                </a:lnTo>
                <a:lnTo>
                  <a:pt x="5195" y="171"/>
                </a:lnTo>
                <a:lnTo>
                  <a:pt x="5170" y="171"/>
                </a:lnTo>
                <a:lnTo>
                  <a:pt x="5151" y="171"/>
                </a:lnTo>
                <a:lnTo>
                  <a:pt x="5129" y="172"/>
                </a:lnTo>
                <a:lnTo>
                  <a:pt x="5111" y="172"/>
                </a:lnTo>
                <a:lnTo>
                  <a:pt x="5095" y="173"/>
                </a:lnTo>
                <a:lnTo>
                  <a:pt x="5076" y="175"/>
                </a:lnTo>
                <a:lnTo>
                  <a:pt x="5059" y="177"/>
                </a:lnTo>
                <a:lnTo>
                  <a:pt x="5047" y="179"/>
                </a:lnTo>
                <a:lnTo>
                  <a:pt x="5038" y="180"/>
                </a:lnTo>
                <a:lnTo>
                  <a:pt x="5027" y="181"/>
                </a:lnTo>
                <a:lnTo>
                  <a:pt x="5014" y="181"/>
                </a:lnTo>
                <a:lnTo>
                  <a:pt x="5005" y="183"/>
                </a:lnTo>
                <a:lnTo>
                  <a:pt x="4994" y="183"/>
                </a:lnTo>
                <a:lnTo>
                  <a:pt x="4982" y="184"/>
                </a:lnTo>
                <a:lnTo>
                  <a:pt x="4978" y="184"/>
                </a:lnTo>
                <a:lnTo>
                  <a:pt x="4968" y="185"/>
                </a:lnTo>
                <a:lnTo>
                  <a:pt x="4964" y="185"/>
                </a:lnTo>
                <a:lnTo>
                  <a:pt x="4960" y="185"/>
                </a:lnTo>
                <a:lnTo>
                  <a:pt x="4954" y="185"/>
                </a:lnTo>
                <a:lnTo>
                  <a:pt x="4948" y="185"/>
                </a:lnTo>
                <a:lnTo>
                  <a:pt x="4939" y="186"/>
                </a:lnTo>
                <a:lnTo>
                  <a:pt x="4930" y="186"/>
                </a:lnTo>
                <a:lnTo>
                  <a:pt x="4920" y="186"/>
                </a:lnTo>
                <a:lnTo>
                  <a:pt x="4907" y="186"/>
                </a:lnTo>
                <a:lnTo>
                  <a:pt x="4900" y="186"/>
                </a:lnTo>
                <a:lnTo>
                  <a:pt x="4890" y="186"/>
                </a:lnTo>
                <a:lnTo>
                  <a:pt x="4883" y="185"/>
                </a:lnTo>
                <a:lnTo>
                  <a:pt x="4875" y="185"/>
                </a:lnTo>
                <a:lnTo>
                  <a:pt x="4867" y="185"/>
                </a:lnTo>
                <a:lnTo>
                  <a:pt x="4861" y="185"/>
                </a:lnTo>
                <a:lnTo>
                  <a:pt x="4852" y="185"/>
                </a:lnTo>
                <a:lnTo>
                  <a:pt x="4848" y="185"/>
                </a:lnTo>
                <a:lnTo>
                  <a:pt x="4841" y="185"/>
                </a:lnTo>
                <a:lnTo>
                  <a:pt x="4834" y="185"/>
                </a:lnTo>
                <a:lnTo>
                  <a:pt x="4824" y="186"/>
                </a:lnTo>
                <a:lnTo>
                  <a:pt x="4818" y="186"/>
                </a:lnTo>
                <a:lnTo>
                  <a:pt x="4808" y="186"/>
                </a:lnTo>
                <a:lnTo>
                  <a:pt x="4802" y="187"/>
                </a:lnTo>
                <a:lnTo>
                  <a:pt x="4797" y="187"/>
                </a:lnTo>
                <a:lnTo>
                  <a:pt x="4791" y="187"/>
                </a:lnTo>
                <a:lnTo>
                  <a:pt x="4783" y="188"/>
                </a:lnTo>
                <a:lnTo>
                  <a:pt x="4772" y="188"/>
                </a:lnTo>
                <a:lnTo>
                  <a:pt x="4760" y="189"/>
                </a:lnTo>
                <a:lnTo>
                  <a:pt x="4742" y="190"/>
                </a:lnTo>
                <a:lnTo>
                  <a:pt x="4721" y="193"/>
                </a:lnTo>
                <a:lnTo>
                  <a:pt x="4711" y="194"/>
                </a:lnTo>
                <a:lnTo>
                  <a:pt x="4693" y="196"/>
                </a:lnTo>
                <a:lnTo>
                  <a:pt x="4681" y="198"/>
                </a:lnTo>
                <a:lnTo>
                  <a:pt x="4666" y="201"/>
                </a:lnTo>
                <a:lnTo>
                  <a:pt x="4658" y="202"/>
                </a:lnTo>
                <a:lnTo>
                  <a:pt x="4641" y="204"/>
                </a:lnTo>
                <a:lnTo>
                  <a:pt x="4626" y="203"/>
                </a:lnTo>
                <a:lnTo>
                  <a:pt x="4612" y="203"/>
                </a:lnTo>
                <a:lnTo>
                  <a:pt x="4604" y="202"/>
                </a:lnTo>
                <a:lnTo>
                  <a:pt x="4582" y="201"/>
                </a:lnTo>
                <a:lnTo>
                  <a:pt x="4572" y="201"/>
                </a:lnTo>
                <a:lnTo>
                  <a:pt x="4561" y="201"/>
                </a:lnTo>
                <a:lnTo>
                  <a:pt x="4541" y="203"/>
                </a:lnTo>
                <a:lnTo>
                  <a:pt x="4527" y="203"/>
                </a:lnTo>
                <a:lnTo>
                  <a:pt x="4512" y="203"/>
                </a:lnTo>
                <a:lnTo>
                  <a:pt x="4500" y="203"/>
                </a:lnTo>
                <a:lnTo>
                  <a:pt x="4485" y="203"/>
                </a:lnTo>
                <a:lnTo>
                  <a:pt x="4470" y="203"/>
                </a:lnTo>
                <a:lnTo>
                  <a:pt x="4461" y="204"/>
                </a:lnTo>
                <a:lnTo>
                  <a:pt x="4437" y="201"/>
                </a:lnTo>
                <a:lnTo>
                  <a:pt x="4432" y="201"/>
                </a:lnTo>
                <a:lnTo>
                  <a:pt x="4411" y="200"/>
                </a:lnTo>
                <a:lnTo>
                  <a:pt x="4393" y="199"/>
                </a:lnTo>
                <a:lnTo>
                  <a:pt x="4347" y="197"/>
                </a:lnTo>
                <a:lnTo>
                  <a:pt x="4343" y="196"/>
                </a:lnTo>
                <a:lnTo>
                  <a:pt x="4309" y="196"/>
                </a:lnTo>
                <a:lnTo>
                  <a:pt x="4307" y="196"/>
                </a:lnTo>
                <a:lnTo>
                  <a:pt x="4298" y="194"/>
                </a:lnTo>
                <a:lnTo>
                  <a:pt x="4285" y="194"/>
                </a:lnTo>
                <a:lnTo>
                  <a:pt x="4279" y="194"/>
                </a:lnTo>
                <a:lnTo>
                  <a:pt x="4265" y="193"/>
                </a:lnTo>
                <a:lnTo>
                  <a:pt x="4244" y="192"/>
                </a:lnTo>
                <a:lnTo>
                  <a:pt x="4230" y="192"/>
                </a:lnTo>
                <a:lnTo>
                  <a:pt x="4223" y="192"/>
                </a:lnTo>
                <a:lnTo>
                  <a:pt x="4204" y="192"/>
                </a:lnTo>
                <a:lnTo>
                  <a:pt x="4193" y="192"/>
                </a:lnTo>
                <a:lnTo>
                  <a:pt x="4158" y="192"/>
                </a:lnTo>
                <a:lnTo>
                  <a:pt x="4151" y="192"/>
                </a:lnTo>
                <a:lnTo>
                  <a:pt x="4145" y="192"/>
                </a:lnTo>
                <a:lnTo>
                  <a:pt x="4119" y="191"/>
                </a:lnTo>
                <a:lnTo>
                  <a:pt x="4107" y="191"/>
                </a:lnTo>
                <a:lnTo>
                  <a:pt x="4098" y="191"/>
                </a:lnTo>
                <a:lnTo>
                  <a:pt x="4088" y="191"/>
                </a:lnTo>
                <a:lnTo>
                  <a:pt x="4074" y="191"/>
                </a:lnTo>
                <a:lnTo>
                  <a:pt x="4061" y="191"/>
                </a:lnTo>
                <a:lnTo>
                  <a:pt x="4053" y="191"/>
                </a:lnTo>
                <a:lnTo>
                  <a:pt x="4044" y="191"/>
                </a:lnTo>
                <a:lnTo>
                  <a:pt x="4033" y="190"/>
                </a:lnTo>
                <a:lnTo>
                  <a:pt x="4018" y="190"/>
                </a:lnTo>
                <a:lnTo>
                  <a:pt x="4009" y="190"/>
                </a:lnTo>
                <a:lnTo>
                  <a:pt x="3994" y="190"/>
                </a:lnTo>
                <a:lnTo>
                  <a:pt x="3983" y="190"/>
                </a:lnTo>
                <a:lnTo>
                  <a:pt x="3978" y="190"/>
                </a:lnTo>
                <a:lnTo>
                  <a:pt x="3966" y="189"/>
                </a:lnTo>
                <a:lnTo>
                  <a:pt x="3957" y="188"/>
                </a:lnTo>
                <a:lnTo>
                  <a:pt x="3945" y="188"/>
                </a:lnTo>
                <a:lnTo>
                  <a:pt x="3931" y="187"/>
                </a:lnTo>
                <a:lnTo>
                  <a:pt x="3923" y="187"/>
                </a:lnTo>
                <a:lnTo>
                  <a:pt x="3917" y="187"/>
                </a:lnTo>
                <a:lnTo>
                  <a:pt x="3907" y="186"/>
                </a:lnTo>
                <a:lnTo>
                  <a:pt x="3900" y="186"/>
                </a:lnTo>
                <a:lnTo>
                  <a:pt x="3893" y="185"/>
                </a:lnTo>
                <a:lnTo>
                  <a:pt x="3887" y="185"/>
                </a:lnTo>
                <a:lnTo>
                  <a:pt x="3875" y="185"/>
                </a:lnTo>
                <a:lnTo>
                  <a:pt x="3869" y="185"/>
                </a:lnTo>
                <a:lnTo>
                  <a:pt x="3858" y="185"/>
                </a:lnTo>
                <a:lnTo>
                  <a:pt x="3850" y="186"/>
                </a:lnTo>
                <a:lnTo>
                  <a:pt x="3840" y="187"/>
                </a:lnTo>
                <a:lnTo>
                  <a:pt x="3833" y="187"/>
                </a:lnTo>
                <a:lnTo>
                  <a:pt x="3829" y="187"/>
                </a:lnTo>
                <a:lnTo>
                  <a:pt x="3818" y="188"/>
                </a:lnTo>
                <a:lnTo>
                  <a:pt x="3811" y="188"/>
                </a:lnTo>
                <a:lnTo>
                  <a:pt x="3801" y="188"/>
                </a:lnTo>
                <a:lnTo>
                  <a:pt x="3793" y="189"/>
                </a:lnTo>
                <a:lnTo>
                  <a:pt x="3786" y="189"/>
                </a:lnTo>
                <a:lnTo>
                  <a:pt x="3777" y="189"/>
                </a:lnTo>
                <a:lnTo>
                  <a:pt x="3768" y="189"/>
                </a:lnTo>
                <a:lnTo>
                  <a:pt x="3761" y="190"/>
                </a:lnTo>
                <a:lnTo>
                  <a:pt x="3755" y="190"/>
                </a:lnTo>
                <a:lnTo>
                  <a:pt x="3747" y="191"/>
                </a:lnTo>
                <a:lnTo>
                  <a:pt x="3740" y="191"/>
                </a:lnTo>
                <a:lnTo>
                  <a:pt x="3725" y="191"/>
                </a:lnTo>
                <a:lnTo>
                  <a:pt x="3723" y="191"/>
                </a:lnTo>
                <a:lnTo>
                  <a:pt x="3713" y="191"/>
                </a:lnTo>
                <a:lnTo>
                  <a:pt x="3703" y="191"/>
                </a:lnTo>
                <a:lnTo>
                  <a:pt x="3697" y="190"/>
                </a:lnTo>
                <a:lnTo>
                  <a:pt x="3687" y="190"/>
                </a:lnTo>
                <a:lnTo>
                  <a:pt x="3683" y="190"/>
                </a:lnTo>
                <a:lnTo>
                  <a:pt x="3674" y="191"/>
                </a:lnTo>
                <a:lnTo>
                  <a:pt x="3669" y="192"/>
                </a:lnTo>
                <a:lnTo>
                  <a:pt x="3660" y="193"/>
                </a:lnTo>
                <a:lnTo>
                  <a:pt x="3657" y="192"/>
                </a:lnTo>
                <a:lnTo>
                  <a:pt x="3650" y="192"/>
                </a:lnTo>
                <a:lnTo>
                  <a:pt x="3643" y="190"/>
                </a:lnTo>
                <a:lnTo>
                  <a:pt x="3634" y="190"/>
                </a:lnTo>
                <a:lnTo>
                  <a:pt x="3631" y="189"/>
                </a:lnTo>
                <a:lnTo>
                  <a:pt x="3625" y="189"/>
                </a:lnTo>
                <a:lnTo>
                  <a:pt x="3620" y="190"/>
                </a:lnTo>
                <a:lnTo>
                  <a:pt x="3614" y="190"/>
                </a:lnTo>
                <a:lnTo>
                  <a:pt x="3611" y="190"/>
                </a:lnTo>
                <a:lnTo>
                  <a:pt x="3603" y="190"/>
                </a:lnTo>
                <a:lnTo>
                  <a:pt x="3598" y="190"/>
                </a:lnTo>
                <a:lnTo>
                  <a:pt x="3590" y="190"/>
                </a:lnTo>
                <a:lnTo>
                  <a:pt x="3581" y="189"/>
                </a:lnTo>
                <a:lnTo>
                  <a:pt x="3572" y="188"/>
                </a:lnTo>
                <a:lnTo>
                  <a:pt x="3561" y="188"/>
                </a:lnTo>
                <a:lnTo>
                  <a:pt x="3554" y="188"/>
                </a:lnTo>
                <a:lnTo>
                  <a:pt x="3543" y="188"/>
                </a:lnTo>
                <a:lnTo>
                  <a:pt x="3536" y="187"/>
                </a:lnTo>
                <a:lnTo>
                  <a:pt x="3529" y="187"/>
                </a:lnTo>
                <a:lnTo>
                  <a:pt x="3522" y="186"/>
                </a:lnTo>
                <a:lnTo>
                  <a:pt x="3514" y="185"/>
                </a:lnTo>
                <a:lnTo>
                  <a:pt x="3506" y="185"/>
                </a:lnTo>
                <a:lnTo>
                  <a:pt x="3499" y="184"/>
                </a:lnTo>
                <a:lnTo>
                  <a:pt x="3492" y="184"/>
                </a:lnTo>
                <a:lnTo>
                  <a:pt x="3482" y="183"/>
                </a:lnTo>
                <a:lnTo>
                  <a:pt x="3476" y="183"/>
                </a:lnTo>
                <a:lnTo>
                  <a:pt x="3467" y="181"/>
                </a:lnTo>
                <a:lnTo>
                  <a:pt x="3455" y="184"/>
                </a:lnTo>
                <a:lnTo>
                  <a:pt x="3445" y="184"/>
                </a:lnTo>
                <a:lnTo>
                  <a:pt x="3441" y="185"/>
                </a:lnTo>
                <a:lnTo>
                  <a:pt x="3433" y="185"/>
                </a:lnTo>
                <a:lnTo>
                  <a:pt x="3425" y="185"/>
                </a:lnTo>
                <a:lnTo>
                  <a:pt x="3419" y="186"/>
                </a:lnTo>
                <a:lnTo>
                  <a:pt x="3413" y="186"/>
                </a:lnTo>
                <a:lnTo>
                  <a:pt x="3410" y="187"/>
                </a:lnTo>
                <a:lnTo>
                  <a:pt x="3399" y="188"/>
                </a:lnTo>
                <a:lnTo>
                  <a:pt x="3393" y="188"/>
                </a:lnTo>
                <a:lnTo>
                  <a:pt x="3385" y="189"/>
                </a:lnTo>
                <a:lnTo>
                  <a:pt x="3377" y="189"/>
                </a:lnTo>
                <a:lnTo>
                  <a:pt x="3364" y="188"/>
                </a:lnTo>
                <a:lnTo>
                  <a:pt x="3352" y="188"/>
                </a:lnTo>
                <a:lnTo>
                  <a:pt x="3346" y="187"/>
                </a:lnTo>
                <a:lnTo>
                  <a:pt x="3330" y="185"/>
                </a:lnTo>
                <a:lnTo>
                  <a:pt x="3324" y="184"/>
                </a:lnTo>
                <a:lnTo>
                  <a:pt x="3314" y="183"/>
                </a:lnTo>
                <a:lnTo>
                  <a:pt x="3307" y="183"/>
                </a:lnTo>
                <a:lnTo>
                  <a:pt x="3300" y="183"/>
                </a:lnTo>
                <a:lnTo>
                  <a:pt x="3294" y="181"/>
                </a:lnTo>
                <a:lnTo>
                  <a:pt x="3286" y="181"/>
                </a:lnTo>
                <a:lnTo>
                  <a:pt x="3281" y="181"/>
                </a:lnTo>
                <a:lnTo>
                  <a:pt x="3274" y="181"/>
                </a:lnTo>
                <a:lnTo>
                  <a:pt x="3269" y="181"/>
                </a:lnTo>
                <a:lnTo>
                  <a:pt x="3259" y="180"/>
                </a:lnTo>
                <a:lnTo>
                  <a:pt x="3256" y="180"/>
                </a:lnTo>
                <a:lnTo>
                  <a:pt x="3245" y="179"/>
                </a:lnTo>
                <a:lnTo>
                  <a:pt x="3236" y="179"/>
                </a:lnTo>
                <a:lnTo>
                  <a:pt x="3228" y="179"/>
                </a:lnTo>
                <a:lnTo>
                  <a:pt x="3218" y="178"/>
                </a:lnTo>
                <a:lnTo>
                  <a:pt x="3211" y="178"/>
                </a:lnTo>
                <a:lnTo>
                  <a:pt x="3202" y="178"/>
                </a:lnTo>
                <a:lnTo>
                  <a:pt x="3196" y="178"/>
                </a:lnTo>
                <a:lnTo>
                  <a:pt x="3183" y="178"/>
                </a:lnTo>
                <a:lnTo>
                  <a:pt x="3176" y="178"/>
                </a:lnTo>
                <a:lnTo>
                  <a:pt x="3168" y="177"/>
                </a:lnTo>
                <a:lnTo>
                  <a:pt x="3162" y="177"/>
                </a:lnTo>
                <a:lnTo>
                  <a:pt x="3162" y="177"/>
                </a:lnTo>
                <a:lnTo>
                  <a:pt x="3157" y="177"/>
                </a:lnTo>
                <a:lnTo>
                  <a:pt x="3146" y="176"/>
                </a:lnTo>
                <a:lnTo>
                  <a:pt x="3141" y="177"/>
                </a:lnTo>
                <a:lnTo>
                  <a:pt x="3130" y="177"/>
                </a:lnTo>
                <a:lnTo>
                  <a:pt x="3116" y="177"/>
                </a:lnTo>
                <a:lnTo>
                  <a:pt x="3114" y="177"/>
                </a:lnTo>
                <a:lnTo>
                  <a:pt x="3100" y="178"/>
                </a:lnTo>
                <a:lnTo>
                  <a:pt x="3086" y="179"/>
                </a:lnTo>
                <a:lnTo>
                  <a:pt x="3076" y="178"/>
                </a:lnTo>
                <a:lnTo>
                  <a:pt x="3071" y="178"/>
                </a:lnTo>
                <a:lnTo>
                  <a:pt x="3056" y="178"/>
                </a:lnTo>
                <a:lnTo>
                  <a:pt x="3038" y="178"/>
                </a:lnTo>
                <a:lnTo>
                  <a:pt x="3036" y="178"/>
                </a:lnTo>
                <a:lnTo>
                  <a:pt x="3019" y="179"/>
                </a:lnTo>
                <a:lnTo>
                  <a:pt x="3016" y="179"/>
                </a:lnTo>
                <a:lnTo>
                  <a:pt x="3007" y="178"/>
                </a:lnTo>
                <a:lnTo>
                  <a:pt x="3001" y="178"/>
                </a:lnTo>
                <a:lnTo>
                  <a:pt x="2992" y="178"/>
                </a:lnTo>
                <a:lnTo>
                  <a:pt x="2992" y="178"/>
                </a:lnTo>
                <a:lnTo>
                  <a:pt x="2991" y="178"/>
                </a:lnTo>
                <a:lnTo>
                  <a:pt x="2984" y="177"/>
                </a:lnTo>
                <a:lnTo>
                  <a:pt x="2974" y="177"/>
                </a:lnTo>
                <a:lnTo>
                  <a:pt x="2964" y="176"/>
                </a:lnTo>
                <a:lnTo>
                  <a:pt x="2955" y="176"/>
                </a:lnTo>
                <a:lnTo>
                  <a:pt x="2945" y="176"/>
                </a:lnTo>
                <a:lnTo>
                  <a:pt x="2941" y="176"/>
                </a:lnTo>
                <a:lnTo>
                  <a:pt x="2928" y="174"/>
                </a:lnTo>
                <a:lnTo>
                  <a:pt x="2918" y="173"/>
                </a:lnTo>
                <a:lnTo>
                  <a:pt x="2907" y="172"/>
                </a:lnTo>
                <a:lnTo>
                  <a:pt x="2886" y="168"/>
                </a:lnTo>
                <a:lnTo>
                  <a:pt x="2863" y="170"/>
                </a:lnTo>
                <a:lnTo>
                  <a:pt x="2846" y="170"/>
                </a:lnTo>
                <a:lnTo>
                  <a:pt x="2833" y="170"/>
                </a:lnTo>
                <a:lnTo>
                  <a:pt x="2818" y="171"/>
                </a:lnTo>
                <a:lnTo>
                  <a:pt x="2797" y="171"/>
                </a:lnTo>
                <a:lnTo>
                  <a:pt x="2781" y="171"/>
                </a:lnTo>
                <a:lnTo>
                  <a:pt x="2780" y="171"/>
                </a:lnTo>
                <a:lnTo>
                  <a:pt x="2663" y="180"/>
                </a:lnTo>
                <a:lnTo>
                  <a:pt x="2549" y="184"/>
                </a:lnTo>
                <a:lnTo>
                  <a:pt x="2518" y="185"/>
                </a:lnTo>
                <a:lnTo>
                  <a:pt x="2488" y="185"/>
                </a:lnTo>
                <a:lnTo>
                  <a:pt x="2438" y="187"/>
                </a:lnTo>
                <a:lnTo>
                  <a:pt x="2343" y="189"/>
                </a:lnTo>
                <a:lnTo>
                  <a:pt x="2213" y="193"/>
                </a:lnTo>
                <a:lnTo>
                  <a:pt x="2199" y="193"/>
                </a:lnTo>
                <a:lnTo>
                  <a:pt x="2145" y="194"/>
                </a:lnTo>
                <a:lnTo>
                  <a:pt x="2064" y="196"/>
                </a:lnTo>
                <a:lnTo>
                  <a:pt x="2001" y="193"/>
                </a:lnTo>
                <a:lnTo>
                  <a:pt x="1954" y="187"/>
                </a:lnTo>
                <a:lnTo>
                  <a:pt x="1886" y="176"/>
                </a:lnTo>
                <a:lnTo>
                  <a:pt x="1750" y="160"/>
                </a:lnTo>
                <a:lnTo>
                  <a:pt x="1667" y="151"/>
                </a:lnTo>
                <a:lnTo>
                  <a:pt x="1562" y="149"/>
                </a:lnTo>
                <a:lnTo>
                  <a:pt x="1050" y="149"/>
                </a:lnTo>
                <a:lnTo>
                  <a:pt x="258" y="155"/>
                </a:lnTo>
                <a:lnTo>
                  <a:pt x="0" y="157"/>
                </a:lnTo>
                <a:lnTo>
                  <a:pt x="0" y="157"/>
                </a:lnTo>
                <a:close/>
              </a:path>
            </a:pathLst>
          </a:custGeom>
          <a:solidFill>
            <a:srgbClr val="CCFFCC"/>
          </a:solidFill>
          <a:ln w="9525">
            <a:noFill/>
            <a:round/>
            <a:headEnd/>
            <a:tailEnd/>
          </a:ln>
        </p:spPr>
        <p:txBody>
          <a:bodyPr/>
          <a:lstStyle/>
          <a:p>
            <a:endParaRPr lang="en-GB"/>
          </a:p>
        </p:txBody>
      </p:sp>
      <p:sp>
        <p:nvSpPr>
          <p:cNvPr id="55" name="Freeform 2450"/>
          <p:cNvSpPr>
            <a:spLocks/>
          </p:cNvSpPr>
          <p:nvPr>
            <p:custDataLst>
              <p:tags r:id="rId46"/>
            </p:custDataLst>
          </p:nvPr>
        </p:nvSpPr>
        <p:spPr bwMode="auto">
          <a:xfrm>
            <a:off x="400988" y="2308232"/>
            <a:ext cx="8161157" cy="199526"/>
          </a:xfrm>
          <a:custGeom>
            <a:avLst/>
            <a:gdLst/>
            <a:ahLst/>
            <a:cxnLst>
              <a:cxn ang="0">
                <a:pos x="2518" y="185"/>
              </a:cxn>
              <a:cxn ang="0">
                <a:pos x="2964" y="176"/>
              </a:cxn>
              <a:cxn ang="0">
                <a:pos x="3114" y="177"/>
              </a:cxn>
              <a:cxn ang="0">
                <a:pos x="3245" y="179"/>
              </a:cxn>
              <a:cxn ang="0">
                <a:pos x="3385" y="189"/>
              </a:cxn>
              <a:cxn ang="0">
                <a:pos x="3514" y="185"/>
              </a:cxn>
              <a:cxn ang="0">
                <a:pos x="3634" y="190"/>
              </a:cxn>
              <a:cxn ang="0">
                <a:pos x="3761" y="190"/>
              </a:cxn>
              <a:cxn ang="0">
                <a:pos x="3900" y="186"/>
              </a:cxn>
              <a:cxn ang="0">
                <a:pos x="4074" y="191"/>
              </a:cxn>
              <a:cxn ang="0">
                <a:pos x="4307" y="196"/>
              </a:cxn>
              <a:cxn ang="0">
                <a:pos x="4582" y="201"/>
              </a:cxn>
              <a:cxn ang="0">
                <a:pos x="4802" y="187"/>
              </a:cxn>
              <a:cxn ang="0">
                <a:pos x="4939" y="186"/>
              </a:cxn>
              <a:cxn ang="0">
                <a:pos x="5111" y="172"/>
              </a:cxn>
              <a:cxn ang="0">
                <a:pos x="5280" y="171"/>
              </a:cxn>
              <a:cxn ang="0">
                <a:pos x="5445" y="178"/>
              </a:cxn>
              <a:cxn ang="0">
                <a:pos x="5576" y="178"/>
              </a:cxn>
              <a:cxn ang="0">
                <a:pos x="5706" y="183"/>
              </a:cxn>
              <a:cxn ang="0">
                <a:pos x="5897" y="185"/>
              </a:cxn>
              <a:cxn ang="0">
                <a:pos x="6218" y="170"/>
              </a:cxn>
              <a:cxn ang="0">
                <a:pos x="6455" y="153"/>
              </a:cxn>
              <a:cxn ang="0">
                <a:pos x="6721" y="151"/>
              </a:cxn>
              <a:cxn ang="0">
                <a:pos x="6975" y="138"/>
              </a:cxn>
              <a:cxn ang="0">
                <a:pos x="7190" y="103"/>
              </a:cxn>
              <a:cxn ang="0">
                <a:pos x="7378" y="93"/>
              </a:cxn>
              <a:cxn ang="0">
                <a:pos x="7559" y="63"/>
              </a:cxn>
              <a:cxn ang="0">
                <a:pos x="7793" y="55"/>
              </a:cxn>
              <a:cxn ang="0">
                <a:pos x="8121" y="35"/>
              </a:cxn>
              <a:cxn ang="0">
                <a:pos x="8335" y="10"/>
              </a:cxn>
              <a:cxn ang="0">
                <a:pos x="8229" y="25"/>
              </a:cxn>
              <a:cxn ang="0">
                <a:pos x="7973" y="48"/>
              </a:cxn>
              <a:cxn ang="0">
                <a:pos x="7660" y="59"/>
              </a:cxn>
              <a:cxn ang="0">
                <a:pos x="7470" y="68"/>
              </a:cxn>
              <a:cxn ang="0">
                <a:pos x="7275" y="108"/>
              </a:cxn>
              <a:cxn ang="0">
                <a:pos x="7098" y="126"/>
              </a:cxn>
              <a:cxn ang="0">
                <a:pos x="6834" y="146"/>
              </a:cxn>
              <a:cxn ang="0">
                <a:pos x="6585" y="157"/>
              </a:cxn>
              <a:cxn ang="0">
                <a:pos x="6335" y="155"/>
              </a:cxn>
              <a:cxn ang="0">
                <a:pos x="6062" y="183"/>
              </a:cxn>
              <a:cxn ang="0">
                <a:pos x="5765" y="187"/>
              </a:cxn>
              <a:cxn ang="0">
                <a:pos x="5636" y="184"/>
              </a:cxn>
              <a:cxn ang="0">
                <a:pos x="5525" y="184"/>
              </a:cxn>
              <a:cxn ang="0">
                <a:pos x="5385" y="176"/>
              </a:cxn>
              <a:cxn ang="0">
                <a:pos x="5236" y="174"/>
              </a:cxn>
              <a:cxn ang="0">
                <a:pos x="5005" y="185"/>
              </a:cxn>
              <a:cxn ang="0">
                <a:pos x="4867" y="188"/>
              </a:cxn>
              <a:cxn ang="0">
                <a:pos x="4711" y="198"/>
              </a:cxn>
              <a:cxn ang="0">
                <a:pos x="4470" y="206"/>
              </a:cxn>
              <a:cxn ang="0">
                <a:pos x="4204" y="196"/>
              </a:cxn>
              <a:cxn ang="0">
                <a:pos x="3983" y="193"/>
              </a:cxn>
              <a:cxn ang="0">
                <a:pos x="3833" y="190"/>
              </a:cxn>
              <a:cxn ang="0">
                <a:pos x="3697" y="193"/>
              </a:cxn>
              <a:cxn ang="0">
                <a:pos x="3590" y="193"/>
              </a:cxn>
              <a:cxn ang="0">
                <a:pos x="3445" y="187"/>
              </a:cxn>
              <a:cxn ang="0">
                <a:pos x="3307" y="186"/>
              </a:cxn>
              <a:cxn ang="0">
                <a:pos x="3176" y="181"/>
              </a:cxn>
              <a:cxn ang="0">
                <a:pos x="3019" y="183"/>
              </a:cxn>
              <a:cxn ang="0">
                <a:pos x="2863" y="173"/>
              </a:cxn>
              <a:cxn ang="0">
                <a:pos x="2001" y="193"/>
              </a:cxn>
            </a:cxnLst>
            <a:rect l="0" t="0" r="r" b="b"/>
            <a:pathLst>
              <a:path w="8426" h="207">
                <a:moveTo>
                  <a:pt x="0" y="157"/>
                </a:moveTo>
                <a:lnTo>
                  <a:pt x="258" y="155"/>
                </a:lnTo>
                <a:lnTo>
                  <a:pt x="1050" y="149"/>
                </a:lnTo>
                <a:lnTo>
                  <a:pt x="1562" y="149"/>
                </a:lnTo>
                <a:lnTo>
                  <a:pt x="1667" y="151"/>
                </a:lnTo>
                <a:lnTo>
                  <a:pt x="1750" y="160"/>
                </a:lnTo>
                <a:lnTo>
                  <a:pt x="1886" y="176"/>
                </a:lnTo>
                <a:lnTo>
                  <a:pt x="1954" y="187"/>
                </a:lnTo>
                <a:lnTo>
                  <a:pt x="2001" y="193"/>
                </a:lnTo>
                <a:lnTo>
                  <a:pt x="2064" y="196"/>
                </a:lnTo>
                <a:lnTo>
                  <a:pt x="2145" y="194"/>
                </a:lnTo>
                <a:lnTo>
                  <a:pt x="2199" y="193"/>
                </a:lnTo>
                <a:lnTo>
                  <a:pt x="2213" y="193"/>
                </a:lnTo>
                <a:lnTo>
                  <a:pt x="2343" y="189"/>
                </a:lnTo>
                <a:lnTo>
                  <a:pt x="2438" y="187"/>
                </a:lnTo>
                <a:lnTo>
                  <a:pt x="2488" y="185"/>
                </a:lnTo>
                <a:lnTo>
                  <a:pt x="2518" y="185"/>
                </a:lnTo>
                <a:lnTo>
                  <a:pt x="2549" y="184"/>
                </a:lnTo>
                <a:lnTo>
                  <a:pt x="2663" y="180"/>
                </a:lnTo>
                <a:lnTo>
                  <a:pt x="2780" y="171"/>
                </a:lnTo>
                <a:lnTo>
                  <a:pt x="2781" y="171"/>
                </a:lnTo>
                <a:lnTo>
                  <a:pt x="2797" y="171"/>
                </a:lnTo>
                <a:lnTo>
                  <a:pt x="2818" y="171"/>
                </a:lnTo>
                <a:lnTo>
                  <a:pt x="2833" y="170"/>
                </a:lnTo>
                <a:lnTo>
                  <a:pt x="2846" y="170"/>
                </a:lnTo>
                <a:lnTo>
                  <a:pt x="2863" y="170"/>
                </a:lnTo>
                <a:lnTo>
                  <a:pt x="2886" y="168"/>
                </a:lnTo>
                <a:lnTo>
                  <a:pt x="2907" y="172"/>
                </a:lnTo>
                <a:lnTo>
                  <a:pt x="2918" y="173"/>
                </a:lnTo>
                <a:lnTo>
                  <a:pt x="2928" y="174"/>
                </a:lnTo>
                <a:lnTo>
                  <a:pt x="2941" y="176"/>
                </a:lnTo>
                <a:lnTo>
                  <a:pt x="2945" y="176"/>
                </a:lnTo>
                <a:lnTo>
                  <a:pt x="2955" y="176"/>
                </a:lnTo>
                <a:lnTo>
                  <a:pt x="2964" y="176"/>
                </a:lnTo>
                <a:lnTo>
                  <a:pt x="2974" y="177"/>
                </a:lnTo>
                <a:lnTo>
                  <a:pt x="2984" y="177"/>
                </a:lnTo>
                <a:lnTo>
                  <a:pt x="2991" y="178"/>
                </a:lnTo>
                <a:lnTo>
                  <a:pt x="2992" y="178"/>
                </a:lnTo>
                <a:lnTo>
                  <a:pt x="2992" y="178"/>
                </a:lnTo>
                <a:lnTo>
                  <a:pt x="3001" y="178"/>
                </a:lnTo>
                <a:lnTo>
                  <a:pt x="3007" y="178"/>
                </a:lnTo>
                <a:lnTo>
                  <a:pt x="3016" y="179"/>
                </a:lnTo>
                <a:lnTo>
                  <a:pt x="3019" y="179"/>
                </a:lnTo>
                <a:lnTo>
                  <a:pt x="3036" y="178"/>
                </a:lnTo>
                <a:lnTo>
                  <a:pt x="3038" y="178"/>
                </a:lnTo>
                <a:lnTo>
                  <a:pt x="3056" y="178"/>
                </a:lnTo>
                <a:lnTo>
                  <a:pt x="3071" y="178"/>
                </a:lnTo>
                <a:lnTo>
                  <a:pt x="3076" y="178"/>
                </a:lnTo>
                <a:lnTo>
                  <a:pt x="3086" y="179"/>
                </a:lnTo>
                <a:lnTo>
                  <a:pt x="3100" y="178"/>
                </a:lnTo>
                <a:lnTo>
                  <a:pt x="3114" y="177"/>
                </a:lnTo>
                <a:lnTo>
                  <a:pt x="3116" y="177"/>
                </a:lnTo>
                <a:lnTo>
                  <a:pt x="3130" y="177"/>
                </a:lnTo>
                <a:lnTo>
                  <a:pt x="3141" y="177"/>
                </a:lnTo>
                <a:lnTo>
                  <a:pt x="3146" y="176"/>
                </a:lnTo>
                <a:lnTo>
                  <a:pt x="3157" y="177"/>
                </a:lnTo>
                <a:lnTo>
                  <a:pt x="3162" y="177"/>
                </a:lnTo>
                <a:lnTo>
                  <a:pt x="3162" y="177"/>
                </a:lnTo>
                <a:lnTo>
                  <a:pt x="3168" y="177"/>
                </a:lnTo>
                <a:lnTo>
                  <a:pt x="3176" y="178"/>
                </a:lnTo>
                <a:lnTo>
                  <a:pt x="3183" y="178"/>
                </a:lnTo>
                <a:lnTo>
                  <a:pt x="3196" y="178"/>
                </a:lnTo>
                <a:lnTo>
                  <a:pt x="3202" y="178"/>
                </a:lnTo>
                <a:lnTo>
                  <a:pt x="3211" y="178"/>
                </a:lnTo>
                <a:lnTo>
                  <a:pt x="3218" y="178"/>
                </a:lnTo>
                <a:lnTo>
                  <a:pt x="3228" y="179"/>
                </a:lnTo>
                <a:lnTo>
                  <a:pt x="3236" y="179"/>
                </a:lnTo>
                <a:lnTo>
                  <a:pt x="3245" y="179"/>
                </a:lnTo>
                <a:lnTo>
                  <a:pt x="3256" y="180"/>
                </a:lnTo>
                <a:lnTo>
                  <a:pt x="3259" y="180"/>
                </a:lnTo>
                <a:lnTo>
                  <a:pt x="3269" y="181"/>
                </a:lnTo>
                <a:lnTo>
                  <a:pt x="3274" y="181"/>
                </a:lnTo>
                <a:lnTo>
                  <a:pt x="3281" y="181"/>
                </a:lnTo>
                <a:lnTo>
                  <a:pt x="3286" y="181"/>
                </a:lnTo>
                <a:lnTo>
                  <a:pt x="3294" y="181"/>
                </a:lnTo>
                <a:lnTo>
                  <a:pt x="3300" y="183"/>
                </a:lnTo>
                <a:lnTo>
                  <a:pt x="3307" y="183"/>
                </a:lnTo>
                <a:lnTo>
                  <a:pt x="3314" y="183"/>
                </a:lnTo>
                <a:lnTo>
                  <a:pt x="3324" y="184"/>
                </a:lnTo>
                <a:lnTo>
                  <a:pt x="3330" y="185"/>
                </a:lnTo>
                <a:lnTo>
                  <a:pt x="3346" y="187"/>
                </a:lnTo>
                <a:lnTo>
                  <a:pt x="3352" y="188"/>
                </a:lnTo>
                <a:lnTo>
                  <a:pt x="3364" y="188"/>
                </a:lnTo>
                <a:lnTo>
                  <a:pt x="3377" y="189"/>
                </a:lnTo>
                <a:lnTo>
                  <a:pt x="3385" y="189"/>
                </a:lnTo>
                <a:lnTo>
                  <a:pt x="3393" y="188"/>
                </a:lnTo>
                <a:lnTo>
                  <a:pt x="3399" y="188"/>
                </a:lnTo>
                <a:lnTo>
                  <a:pt x="3410" y="187"/>
                </a:lnTo>
                <a:lnTo>
                  <a:pt x="3413" y="186"/>
                </a:lnTo>
                <a:lnTo>
                  <a:pt x="3419" y="186"/>
                </a:lnTo>
                <a:lnTo>
                  <a:pt x="3425" y="185"/>
                </a:lnTo>
                <a:lnTo>
                  <a:pt x="3433" y="185"/>
                </a:lnTo>
                <a:lnTo>
                  <a:pt x="3441" y="185"/>
                </a:lnTo>
                <a:lnTo>
                  <a:pt x="3445" y="184"/>
                </a:lnTo>
                <a:lnTo>
                  <a:pt x="3455" y="184"/>
                </a:lnTo>
                <a:lnTo>
                  <a:pt x="3467" y="181"/>
                </a:lnTo>
                <a:lnTo>
                  <a:pt x="3476" y="183"/>
                </a:lnTo>
                <a:lnTo>
                  <a:pt x="3482" y="183"/>
                </a:lnTo>
                <a:lnTo>
                  <a:pt x="3492" y="184"/>
                </a:lnTo>
                <a:lnTo>
                  <a:pt x="3499" y="184"/>
                </a:lnTo>
                <a:lnTo>
                  <a:pt x="3506" y="185"/>
                </a:lnTo>
                <a:lnTo>
                  <a:pt x="3514" y="185"/>
                </a:lnTo>
                <a:lnTo>
                  <a:pt x="3522" y="186"/>
                </a:lnTo>
                <a:lnTo>
                  <a:pt x="3529" y="187"/>
                </a:lnTo>
                <a:lnTo>
                  <a:pt x="3536" y="187"/>
                </a:lnTo>
                <a:lnTo>
                  <a:pt x="3543" y="188"/>
                </a:lnTo>
                <a:lnTo>
                  <a:pt x="3554" y="188"/>
                </a:lnTo>
                <a:lnTo>
                  <a:pt x="3561" y="188"/>
                </a:lnTo>
                <a:lnTo>
                  <a:pt x="3572" y="188"/>
                </a:lnTo>
                <a:lnTo>
                  <a:pt x="3581" y="189"/>
                </a:lnTo>
                <a:lnTo>
                  <a:pt x="3590" y="190"/>
                </a:lnTo>
                <a:lnTo>
                  <a:pt x="3598" y="190"/>
                </a:lnTo>
                <a:lnTo>
                  <a:pt x="3603" y="190"/>
                </a:lnTo>
                <a:lnTo>
                  <a:pt x="3611" y="190"/>
                </a:lnTo>
                <a:lnTo>
                  <a:pt x="3614" y="190"/>
                </a:lnTo>
                <a:lnTo>
                  <a:pt x="3620" y="190"/>
                </a:lnTo>
                <a:lnTo>
                  <a:pt x="3625" y="189"/>
                </a:lnTo>
                <a:lnTo>
                  <a:pt x="3631" y="189"/>
                </a:lnTo>
                <a:lnTo>
                  <a:pt x="3634" y="190"/>
                </a:lnTo>
                <a:lnTo>
                  <a:pt x="3643" y="190"/>
                </a:lnTo>
                <a:lnTo>
                  <a:pt x="3650" y="192"/>
                </a:lnTo>
                <a:lnTo>
                  <a:pt x="3657" y="192"/>
                </a:lnTo>
                <a:lnTo>
                  <a:pt x="3660" y="193"/>
                </a:lnTo>
                <a:lnTo>
                  <a:pt x="3669" y="192"/>
                </a:lnTo>
                <a:lnTo>
                  <a:pt x="3674" y="191"/>
                </a:lnTo>
                <a:lnTo>
                  <a:pt x="3683" y="190"/>
                </a:lnTo>
                <a:lnTo>
                  <a:pt x="3687" y="190"/>
                </a:lnTo>
                <a:lnTo>
                  <a:pt x="3697" y="190"/>
                </a:lnTo>
                <a:lnTo>
                  <a:pt x="3703" y="191"/>
                </a:lnTo>
                <a:lnTo>
                  <a:pt x="3713" y="191"/>
                </a:lnTo>
                <a:lnTo>
                  <a:pt x="3723" y="191"/>
                </a:lnTo>
                <a:lnTo>
                  <a:pt x="3725" y="191"/>
                </a:lnTo>
                <a:lnTo>
                  <a:pt x="3740" y="191"/>
                </a:lnTo>
                <a:lnTo>
                  <a:pt x="3747" y="191"/>
                </a:lnTo>
                <a:lnTo>
                  <a:pt x="3755" y="190"/>
                </a:lnTo>
                <a:lnTo>
                  <a:pt x="3761" y="190"/>
                </a:lnTo>
                <a:lnTo>
                  <a:pt x="3768" y="189"/>
                </a:lnTo>
                <a:lnTo>
                  <a:pt x="3777" y="189"/>
                </a:lnTo>
                <a:lnTo>
                  <a:pt x="3786" y="189"/>
                </a:lnTo>
                <a:lnTo>
                  <a:pt x="3793" y="189"/>
                </a:lnTo>
                <a:lnTo>
                  <a:pt x="3801" y="188"/>
                </a:lnTo>
                <a:lnTo>
                  <a:pt x="3811" y="188"/>
                </a:lnTo>
                <a:lnTo>
                  <a:pt x="3818" y="188"/>
                </a:lnTo>
                <a:lnTo>
                  <a:pt x="3829" y="187"/>
                </a:lnTo>
                <a:lnTo>
                  <a:pt x="3833" y="187"/>
                </a:lnTo>
                <a:lnTo>
                  <a:pt x="3840" y="187"/>
                </a:lnTo>
                <a:lnTo>
                  <a:pt x="3850" y="186"/>
                </a:lnTo>
                <a:lnTo>
                  <a:pt x="3858" y="185"/>
                </a:lnTo>
                <a:lnTo>
                  <a:pt x="3869" y="185"/>
                </a:lnTo>
                <a:lnTo>
                  <a:pt x="3875" y="185"/>
                </a:lnTo>
                <a:lnTo>
                  <a:pt x="3887" y="185"/>
                </a:lnTo>
                <a:lnTo>
                  <a:pt x="3893" y="185"/>
                </a:lnTo>
                <a:lnTo>
                  <a:pt x="3900" y="186"/>
                </a:lnTo>
                <a:lnTo>
                  <a:pt x="3907" y="186"/>
                </a:lnTo>
                <a:lnTo>
                  <a:pt x="3917" y="187"/>
                </a:lnTo>
                <a:lnTo>
                  <a:pt x="3923" y="187"/>
                </a:lnTo>
                <a:lnTo>
                  <a:pt x="3931" y="187"/>
                </a:lnTo>
                <a:lnTo>
                  <a:pt x="3945" y="188"/>
                </a:lnTo>
                <a:lnTo>
                  <a:pt x="3957" y="188"/>
                </a:lnTo>
                <a:lnTo>
                  <a:pt x="3966" y="189"/>
                </a:lnTo>
                <a:lnTo>
                  <a:pt x="3978" y="190"/>
                </a:lnTo>
                <a:lnTo>
                  <a:pt x="3983" y="190"/>
                </a:lnTo>
                <a:lnTo>
                  <a:pt x="3994" y="190"/>
                </a:lnTo>
                <a:lnTo>
                  <a:pt x="4009" y="190"/>
                </a:lnTo>
                <a:lnTo>
                  <a:pt x="4018" y="190"/>
                </a:lnTo>
                <a:lnTo>
                  <a:pt x="4033" y="190"/>
                </a:lnTo>
                <a:lnTo>
                  <a:pt x="4044" y="191"/>
                </a:lnTo>
                <a:lnTo>
                  <a:pt x="4053" y="191"/>
                </a:lnTo>
                <a:lnTo>
                  <a:pt x="4061" y="191"/>
                </a:lnTo>
                <a:lnTo>
                  <a:pt x="4074" y="191"/>
                </a:lnTo>
                <a:lnTo>
                  <a:pt x="4088" y="191"/>
                </a:lnTo>
                <a:lnTo>
                  <a:pt x="4098" y="191"/>
                </a:lnTo>
                <a:lnTo>
                  <a:pt x="4107" y="191"/>
                </a:lnTo>
                <a:lnTo>
                  <a:pt x="4119" y="191"/>
                </a:lnTo>
                <a:lnTo>
                  <a:pt x="4145" y="192"/>
                </a:lnTo>
                <a:lnTo>
                  <a:pt x="4151" y="192"/>
                </a:lnTo>
                <a:lnTo>
                  <a:pt x="4158" y="192"/>
                </a:lnTo>
                <a:lnTo>
                  <a:pt x="4193" y="192"/>
                </a:lnTo>
                <a:lnTo>
                  <a:pt x="4204" y="192"/>
                </a:lnTo>
                <a:lnTo>
                  <a:pt x="4223" y="192"/>
                </a:lnTo>
                <a:lnTo>
                  <a:pt x="4230" y="192"/>
                </a:lnTo>
                <a:lnTo>
                  <a:pt x="4244" y="192"/>
                </a:lnTo>
                <a:lnTo>
                  <a:pt x="4265" y="193"/>
                </a:lnTo>
                <a:lnTo>
                  <a:pt x="4279" y="194"/>
                </a:lnTo>
                <a:lnTo>
                  <a:pt x="4285" y="194"/>
                </a:lnTo>
                <a:lnTo>
                  <a:pt x="4298" y="194"/>
                </a:lnTo>
                <a:lnTo>
                  <a:pt x="4307" y="196"/>
                </a:lnTo>
                <a:lnTo>
                  <a:pt x="4309" y="196"/>
                </a:lnTo>
                <a:lnTo>
                  <a:pt x="4343" y="196"/>
                </a:lnTo>
                <a:lnTo>
                  <a:pt x="4347" y="197"/>
                </a:lnTo>
                <a:lnTo>
                  <a:pt x="4393" y="199"/>
                </a:lnTo>
                <a:lnTo>
                  <a:pt x="4411" y="200"/>
                </a:lnTo>
                <a:lnTo>
                  <a:pt x="4432" y="201"/>
                </a:lnTo>
                <a:lnTo>
                  <a:pt x="4437" y="201"/>
                </a:lnTo>
                <a:lnTo>
                  <a:pt x="4461" y="204"/>
                </a:lnTo>
                <a:lnTo>
                  <a:pt x="4470" y="203"/>
                </a:lnTo>
                <a:lnTo>
                  <a:pt x="4485" y="203"/>
                </a:lnTo>
                <a:lnTo>
                  <a:pt x="4500" y="203"/>
                </a:lnTo>
                <a:lnTo>
                  <a:pt x="4512" y="203"/>
                </a:lnTo>
                <a:lnTo>
                  <a:pt x="4527" y="203"/>
                </a:lnTo>
                <a:lnTo>
                  <a:pt x="4541" y="203"/>
                </a:lnTo>
                <a:lnTo>
                  <a:pt x="4561" y="201"/>
                </a:lnTo>
                <a:lnTo>
                  <a:pt x="4572" y="201"/>
                </a:lnTo>
                <a:lnTo>
                  <a:pt x="4582" y="201"/>
                </a:lnTo>
                <a:lnTo>
                  <a:pt x="4604" y="202"/>
                </a:lnTo>
                <a:lnTo>
                  <a:pt x="4612" y="203"/>
                </a:lnTo>
                <a:lnTo>
                  <a:pt x="4626" y="203"/>
                </a:lnTo>
                <a:lnTo>
                  <a:pt x="4641" y="204"/>
                </a:lnTo>
                <a:lnTo>
                  <a:pt x="4658" y="202"/>
                </a:lnTo>
                <a:lnTo>
                  <a:pt x="4666" y="201"/>
                </a:lnTo>
                <a:lnTo>
                  <a:pt x="4681" y="198"/>
                </a:lnTo>
                <a:lnTo>
                  <a:pt x="4693" y="196"/>
                </a:lnTo>
                <a:lnTo>
                  <a:pt x="4711" y="194"/>
                </a:lnTo>
                <a:lnTo>
                  <a:pt x="4721" y="193"/>
                </a:lnTo>
                <a:lnTo>
                  <a:pt x="4742" y="190"/>
                </a:lnTo>
                <a:lnTo>
                  <a:pt x="4760" y="189"/>
                </a:lnTo>
                <a:lnTo>
                  <a:pt x="4772" y="188"/>
                </a:lnTo>
                <a:lnTo>
                  <a:pt x="4783" y="188"/>
                </a:lnTo>
                <a:lnTo>
                  <a:pt x="4791" y="187"/>
                </a:lnTo>
                <a:lnTo>
                  <a:pt x="4797" y="187"/>
                </a:lnTo>
                <a:lnTo>
                  <a:pt x="4802" y="187"/>
                </a:lnTo>
                <a:lnTo>
                  <a:pt x="4808" y="186"/>
                </a:lnTo>
                <a:lnTo>
                  <a:pt x="4818" y="186"/>
                </a:lnTo>
                <a:lnTo>
                  <a:pt x="4824" y="186"/>
                </a:lnTo>
                <a:lnTo>
                  <a:pt x="4834" y="185"/>
                </a:lnTo>
                <a:lnTo>
                  <a:pt x="4841" y="185"/>
                </a:lnTo>
                <a:lnTo>
                  <a:pt x="4848" y="185"/>
                </a:lnTo>
                <a:lnTo>
                  <a:pt x="4852" y="185"/>
                </a:lnTo>
                <a:lnTo>
                  <a:pt x="4861" y="185"/>
                </a:lnTo>
                <a:lnTo>
                  <a:pt x="4867" y="185"/>
                </a:lnTo>
                <a:lnTo>
                  <a:pt x="4875" y="185"/>
                </a:lnTo>
                <a:lnTo>
                  <a:pt x="4883" y="185"/>
                </a:lnTo>
                <a:lnTo>
                  <a:pt x="4890" y="186"/>
                </a:lnTo>
                <a:lnTo>
                  <a:pt x="4900" y="186"/>
                </a:lnTo>
                <a:lnTo>
                  <a:pt x="4907" y="186"/>
                </a:lnTo>
                <a:lnTo>
                  <a:pt x="4920" y="186"/>
                </a:lnTo>
                <a:lnTo>
                  <a:pt x="4930" y="186"/>
                </a:lnTo>
                <a:lnTo>
                  <a:pt x="4939" y="186"/>
                </a:lnTo>
                <a:lnTo>
                  <a:pt x="4948" y="185"/>
                </a:lnTo>
                <a:lnTo>
                  <a:pt x="4954" y="185"/>
                </a:lnTo>
                <a:lnTo>
                  <a:pt x="4960" y="185"/>
                </a:lnTo>
                <a:lnTo>
                  <a:pt x="4964" y="185"/>
                </a:lnTo>
                <a:lnTo>
                  <a:pt x="4968" y="185"/>
                </a:lnTo>
                <a:lnTo>
                  <a:pt x="4978" y="184"/>
                </a:lnTo>
                <a:lnTo>
                  <a:pt x="4982" y="184"/>
                </a:lnTo>
                <a:lnTo>
                  <a:pt x="4994" y="183"/>
                </a:lnTo>
                <a:lnTo>
                  <a:pt x="5005" y="183"/>
                </a:lnTo>
                <a:lnTo>
                  <a:pt x="5014" y="181"/>
                </a:lnTo>
                <a:lnTo>
                  <a:pt x="5027" y="181"/>
                </a:lnTo>
                <a:lnTo>
                  <a:pt x="5038" y="180"/>
                </a:lnTo>
                <a:lnTo>
                  <a:pt x="5047" y="179"/>
                </a:lnTo>
                <a:lnTo>
                  <a:pt x="5059" y="177"/>
                </a:lnTo>
                <a:lnTo>
                  <a:pt x="5076" y="175"/>
                </a:lnTo>
                <a:lnTo>
                  <a:pt x="5095" y="173"/>
                </a:lnTo>
                <a:lnTo>
                  <a:pt x="5111" y="172"/>
                </a:lnTo>
                <a:lnTo>
                  <a:pt x="5129" y="172"/>
                </a:lnTo>
                <a:lnTo>
                  <a:pt x="5151" y="171"/>
                </a:lnTo>
                <a:lnTo>
                  <a:pt x="5170" y="171"/>
                </a:lnTo>
                <a:lnTo>
                  <a:pt x="5195" y="171"/>
                </a:lnTo>
                <a:lnTo>
                  <a:pt x="5204" y="171"/>
                </a:lnTo>
                <a:lnTo>
                  <a:pt x="5214" y="171"/>
                </a:lnTo>
                <a:lnTo>
                  <a:pt x="5222" y="171"/>
                </a:lnTo>
                <a:lnTo>
                  <a:pt x="5231" y="171"/>
                </a:lnTo>
                <a:lnTo>
                  <a:pt x="5236" y="171"/>
                </a:lnTo>
                <a:lnTo>
                  <a:pt x="5240" y="171"/>
                </a:lnTo>
                <a:lnTo>
                  <a:pt x="5249" y="171"/>
                </a:lnTo>
                <a:lnTo>
                  <a:pt x="5253" y="171"/>
                </a:lnTo>
                <a:lnTo>
                  <a:pt x="5259" y="171"/>
                </a:lnTo>
                <a:lnTo>
                  <a:pt x="5262" y="171"/>
                </a:lnTo>
                <a:lnTo>
                  <a:pt x="5269" y="171"/>
                </a:lnTo>
                <a:lnTo>
                  <a:pt x="5273" y="171"/>
                </a:lnTo>
                <a:lnTo>
                  <a:pt x="5280" y="171"/>
                </a:lnTo>
                <a:lnTo>
                  <a:pt x="5288" y="172"/>
                </a:lnTo>
                <a:lnTo>
                  <a:pt x="5300" y="172"/>
                </a:lnTo>
                <a:lnTo>
                  <a:pt x="5313" y="172"/>
                </a:lnTo>
                <a:lnTo>
                  <a:pt x="5319" y="172"/>
                </a:lnTo>
                <a:lnTo>
                  <a:pt x="5332" y="172"/>
                </a:lnTo>
                <a:lnTo>
                  <a:pt x="5342" y="172"/>
                </a:lnTo>
                <a:lnTo>
                  <a:pt x="5353" y="172"/>
                </a:lnTo>
                <a:lnTo>
                  <a:pt x="5372" y="172"/>
                </a:lnTo>
                <a:lnTo>
                  <a:pt x="5385" y="173"/>
                </a:lnTo>
                <a:lnTo>
                  <a:pt x="5390" y="173"/>
                </a:lnTo>
                <a:lnTo>
                  <a:pt x="5394" y="173"/>
                </a:lnTo>
                <a:lnTo>
                  <a:pt x="5403" y="173"/>
                </a:lnTo>
                <a:lnTo>
                  <a:pt x="5407" y="173"/>
                </a:lnTo>
                <a:lnTo>
                  <a:pt x="5413" y="174"/>
                </a:lnTo>
                <a:lnTo>
                  <a:pt x="5421" y="175"/>
                </a:lnTo>
                <a:lnTo>
                  <a:pt x="5433" y="176"/>
                </a:lnTo>
                <a:lnTo>
                  <a:pt x="5445" y="178"/>
                </a:lnTo>
                <a:lnTo>
                  <a:pt x="5456" y="178"/>
                </a:lnTo>
                <a:lnTo>
                  <a:pt x="5469" y="179"/>
                </a:lnTo>
                <a:lnTo>
                  <a:pt x="5480" y="180"/>
                </a:lnTo>
                <a:lnTo>
                  <a:pt x="5489" y="180"/>
                </a:lnTo>
                <a:lnTo>
                  <a:pt x="5500" y="180"/>
                </a:lnTo>
                <a:lnTo>
                  <a:pt x="5504" y="180"/>
                </a:lnTo>
                <a:lnTo>
                  <a:pt x="5510" y="180"/>
                </a:lnTo>
                <a:lnTo>
                  <a:pt x="5517" y="180"/>
                </a:lnTo>
                <a:lnTo>
                  <a:pt x="5525" y="179"/>
                </a:lnTo>
                <a:lnTo>
                  <a:pt x="5532" y="179"/>
                </a:lnTo>
                <a:lnTo>
                  <a:pt x="5535" y="179"/>
                </a:lnTo>
                <a:lnTo>
                  <a:pt x="5541" y="179"/>
                </a:lnTo>
                <a:lnTo>
                  <a:pt x="5549" y="178"/>
                </a:lnTo>
                <a:lnTo>
                  <a:pt x="5560" y="178"/>
                </a:lnTo>
                <a:lnTo>
                  <a:pt x="5563" y="178"/>
                </a:lnTo>
                <a:lnTo>
                  <a:pt x="5572" y="178"/>
                </a:lnTo>
                <a:lnTo>
                  <a:pt x="5576" y="178"/>
                </a:lnTo>
                <a:lnTo>
                  <a:pt x="5581" y="178"/>
                </a:lnTo>
                <a:lnTo>
                  <a:pt x="5586" y="178"/>
                </a:lnTo>
                <a:lnTo>
                  <a:pt x="5595" y="179"/>
                </a:lnTo>
                <a:lnTo>
                  <a:pt x="5603" y="179"/>
                </a:lnTo>
                <a:lnTo>
                  <a:pt x="5610" y="179"/>
                </a:lnTo>
                <a:lnTo>
                  <a:pt x="5614" y="180"/>
                </a:lnTo>
                <a:lnTo>
                  <a:pt x="5621" y="180"/>
                </a:lnTo>
                <a:lnTo>
                  <a:pt x="5626" y="180"/>
                </a:lnTo>
                <a:lnTo>
                  <a:pt x="5636" y="181"/>
                </a:lnTo>
                <a:lnTo>
                  <a:pt x="5648" y="181"/>
                </a:lnTo>
                <a:lnTo>
                  <a:pt x="5655" y="181"/>
                </a:lnTo>
                <a:lnTo>
                  <a:pt x="5662" y="181"/>
                </a:lnTo>
                <a:lnTo>
                  <a:pt x="5666" y="181"/>
                </a:lnTo>
                <a:lnTo>
                  <a:pt x="5677" y="181"/>
                </a:lnTo>
                <a:lnTo>
                  <a:pt x="5689" y="181"/>
                </a:lnTo>
                <a:lnTo>
                  <a:pt x="5696" y="181"/>
                </a:lnTo>
                <a:lnTo>
                  <a:pt x="5706" y="183"/>
                </a:lnTo>
                <a:lnTo>
                  <a:pt x="5722" y="184"/>
                </a:lnTo>
                <a:lnTo>
                  <a:pt x="5726" y="184"/>
                </a:lnTo>
                <a:lnTo>
                  <a:pt x="5730" y="184"/>
                </a:lnTo>
                <a:lnTo>
                  <a:pt x="5737" y="184"/>
                </a:lnTo>
                <a:lnTo>
                  <a:pt x="5741" y="184"/>
                </a:lnTo>
                <a:lnTo>
                  <a:pt x="5748" y="184"/>
                </a:lnTo>
                <a:lnTo>
                  <a:pt x="5754" y="184"/>
                </a:lnTo>
                <a:lnTo>
                  <a:pt x="5760" y="184"/>
                </a:lnTo>
                <a:lnTo>
                  <a:pt x="5765" y="184"/>
                </a:lnTo>
                <a:lnTo>
                  <a:pt x="5776" y="184"/>
                </a:lnTo>
                <a:lnTo>
                  <a:pt x="5786" y="184"/>
                </a:lnTo>
                <a:lnTo>
                  <a:pt x="5802" y="184"/>
                </a:lnTo>
                <a:lnTo>
                  <a:pt x="5820" y="183"/>
                </a:lnTo>
                <a:lnTo>
                  <a:pt x="5833" y="183"/>
                </a:lnTo>
                <a:lnTo>
                  <a:pt x="5864" y="184"/>
                </a:lnTo>
                <a:lnTo>
                  <a:pt x="5877" y="184"/>
                </a:lnTo>
                <a:lnTo>
                  <a:pt x="5897" y="185"/>
                </a:lnTo>
                <a:lnTo>
                  <a:pt x="5916" y="185"/>
                </a:lnTo>
                <a:lnTo>
                  <a:pt x="5935" y="184"/>
                </a:lnTo>
                <a:lnTo>
                  <a:pt x="5958" y="183"/>
                </a:lnTo>
                <a:lnTo>
                  <a:pt x="5969" y="183"/>
                </a:lnTo>
                <a:lnTo>
                  <a:pt x="5980" y="183"/>
                </a:lnTo>
                <a:lnTo>
                  <a:pt x="6007" y="181"/>
                </a:lnTo>
                <a:lnTo>
                  <a:pt x="6022" y="181"/>
                </a:lnTo>
                <a:lnTo>
                  <a:pt x="6050" y="180"/>
                </a:lnTo>
                <a:lnTo>
                  <a:pt x="6062" y="179"/>
                </a:lnTo>
                <a:lnTo>
                  <a:pt x="6079" y="178"/>
                </a:lnTo>
                <a:lnTo>
                  <a:pt x="6107" y="177"/>
                </a:lnTo>
                <a:lnTo>
                  <a:pt x="6126" y="176"/>
                </a:lnTo>
                <a:lnTo>
                  <a:pt x="6140" y="175"/>
                </a:lnTo>
                <a:lnTo>
                  <a:pt x="6164" y="173"/>
                </a:lnTo>
                <a:lnTo>
                  <a:pt x="6179" y="172"/>
                </a:lnTo>
                <a:lnTo>
                  <a:pt x="6197" y="171"/>
                </a:lnTo>
                <a:lnTo>
                  <a:pt x="6218" y="170"/>
                </a:lnTo>
                <a:lnTo>
                  <a:pt x="6228" y="170"/>
                </a:lnTo>
                <a:lnTo>
                  <a:pt x="6242" y="170"/>
                </a:lnTo>
                <a:lnTo>
                  <a:pt x="6260" y="168"/>
                </a:lnTo>
                <a:lnTo>
                  <a:pt x="6274" y="167"/>
                </a:lnTo>
                <a:lnTo>
                  <a:pt x="6282" y="164"/>
                </a:lnTo>
                <a:lnTo>
                  <a:pt x="6297" y="160"/>
                </a:lnTo>
                <a:lnTo>
                  <a:pt x="6306" y="159"/>
                </a:lnTo>
                <a:lnTo>
                  <a:pt x="6324" y="155"/>
                </a:lnTo>
                <a:lnTo>
                  <a:pt x="6335" y="155"/>
                </a:lnTo>
                <a:lnTo>
                  <a:pt x="6351" y="155"/>
                </a:lnTo>
                <a:lnTo>
                  <a:pt x="6367" y="155"/>
                </a:lnTo>
                <a:lnTo>
                  <a:pt x="6383" y="155"/>
                </a:lnTo>
                <a:lnTo>
                  <a:pt x="6399" y="154"/>
                </a:lnTo>
                <a:lnTo>
                  <a:pt x="6421" y="154"/>
                </a:lnTo>
                <a:lnTo>
                  <a:pt x="6425" y="154"/>
                </a:lnTo>
                <a:lnTo>
                  <a:pt x="6437" y="154"/>
                </a:lnTo>
                <a:lnTo>
                  <a:pt x="6455" y="153"/>
                </a:lnTo>
                <a:lnTo>
                  <a:pt x="6472" y="152"/>
                </a:lnTo>
                <a:lnTo>
                  <a:pt x="6485" y="152"/>
                </a:lnTo>
                <a:lnTo>
                  <a:pt x="6499" y="154"/>
                </a:lnTo>
                <a:lnTo>
                  <a:pt x="6514" y="155"/>
                </a:lnTo>
                <a:lnTo>
                  <a:pt x="6531" y="157"/>
                </a:lnTo>
                <a:lnTo>
                  <a:pt x="6539" y="157"/>
                </a:lnTo>
                <a:lnTo>
                  <a:pt x="6552" y="158"/>
                </a:lnTo>
                <a:lnTo>
                  <a:pt x="6567" y="158"/>
                </a:lnTo>
                <a:lnTo>
                  <a:pt x="6585" y="157"/>
                </a:lnTo>
                <a:lnTo>
                  <a:pt x="6597" y="157"/>
                </a:lnTo>
                <a:lnTo>
                  <a:pt x="6617" y="157"/>
                </a:lnTo>
                <a:lnTo>
                  <a:pt x="6639" y="155"/>
                </a:lnTo>
                <a:lnTo>
                  <a:pt x="6653" y="154"/>
                </a:lnTo>
                <a:lnTo>
                  <a:pt x="6670" y="153"/>
                </a:lnTo>
                <a:lnTo>
                  <a:pt x="6687" y="153"/>
                </a:lnTo>
                <a:lnTo>
                  <a:pt x="6705" y="152"/>
                </a:lnTo>
                <a:lnTo>
                  <a:pt x="6721" y="151"/>
                </a:lnTo>
                <a:lnTo>
                  <a:pt x="6734" y="150"/>
                </a:lnTo>
                <a:lnTo>
                  <a:pt x="6753" y="150"/>
                </a:lnTo>
                <a:lnTo>
                  <a:pt x="6759" y="149"/>
                </a:lnTo>
                <a:lnTo>
                  <a:pt x="6768" y="149"/>
                </a:lnTo>
                <a:lnTo>
                  <a:pt x="6780" y="149"/>
                </a:lnTo>
                <a:lnTo>
                  <a:pt x="6788" y="148"/>
                </a:lnTo>
                <a:lnTo>
                  <a:pt x="6804" y="148"/>
                </a:lnTo>
                <a:lnTo>
                  <a:pt x="6827" y="146"/>
                </a:lnTo>
                <a:lnTo>
                  <a:pt x="6834" y="146"/>
                </a:lnTo>
                <a:lnTo>
                  <a:pt x="6840" y="145"/>
                </a:lnTo>
                <a:lnTo>
                  <a:pt x="6865" y="144"/>
                </a:lnTo>
                <a:lnTo>
                  <a:pt x="6888" y="142"/>
                </a:lnTo>
                <a:lnTo>
                  <a:pt x="6902" y="141"/>
                </a:lnTo>
                <a:lnTo>
                  <a:pt x="6917" y="140"/>
                </a:lnTo>
                <a:lnTo>
                  <a:pt x="6936" y="140"/>
                </a:lnTo>
                <a:lnTo>
                  <a:pt x="6956" y="139"/>
                </a:lnTo>
                <a:lnTo>
                  <a:pt x="6975" y="138"/>
                </a:lnTo>
                <a:lnTo>
                  <a:pt x="6990" y="137"/>
                </a:lnTo>
                <a:lnTo>
                  <a:pt x="7016" y="136"/>
                </a:lnTo>
                <a:lnTo>
                  <a:pt x="7032" y="134"/>
                </a:lnTo>
                <a:lnTo>
                  <a:pt x="7045" y="134"/>
                </a:lnTo>
                <a:lnTo>
                  <a:pt x="7059" y="133"/>
                </a:lnTo>
                <a:lnTo>
                  <a:pt x="7068" y="132"/>
                </a:lnTo>
                <a:lnTo>
                  <a:pt x="7079" y="131"/>
                </a:lnTo>
                <a:lnTo>
                  <a:pt x="7092" y="128"/>
                </a:lnTo>
                <a:lnTo>
                  <a:pt x="7098" y="126"/>
                </a:lnTo>
                <a:lnTo>
                  <a:pt x="7114" y="123"/>
                </a:lnTo>
                <a:lnTo>
                  <a:pt x="7126" y="120"/>
                </a:lnTo>
                <a:lnTo>
                  <a:pt x="7138" y="115"/>
                </a:lnTo>
                <a:lnTo>
                  <a:pt x="7151" y="111"/>
                </a:lnTo>
                <a:lnTo>
                  <a:pt x="7159" y="108"/>
                </a:lnTo>
                <a:lnTo>
                  <a:pt x="7171" y="107"/>
                </a:lnTo>
                <a:lnTo>
                  <a:pt x="7183" y="107"/>
                </a:lnTo>
                <a:lnTo>
                  <a:pt x="7190" y="103"/>
                </a:lnTo>
                <a:lnTo>
                  <a:pt x="7200" y="102"/>
                </a:lnTo>
                <a:lnTo>
                  <a:pt x="7209" y="102"/>
                </a:lnTo>
                <a:lnTo>
                  <a:pt x="7213" y="102"/>
                </a:lnTo>
                <a:lnTo>
                  <a:pt x="7222" y="102"/>
                </a:lnTo>
                <a:lnTo>
                  <a:pt x="7232" y="102"/>
                </a:lnTo>
                <a:lnTo>
                  <a:pt x="7243" y="103"/>
                </a:lnTo>
                <a:lnTo>
                  <a:pt x="7254" y="105"/>
                </a:lnTo>
                <a:lnTo>
                  <a:pt x="7265" y="106"/>
                </a:lnTo>
                <a:lnTo>
                  <a:pt x="7275" y="108"/>
                </a:lnTo>
                <a:lnTo>
                  <a:pt x="7285" y="109"/>
                </a:lnTo>
                <a:lnTo>
                  <a:pt x="7300" y="107"/>
                </a:lnTo>
                <a:lnTo>
                  <a:pt x="7314" y="105"/>
                </a:lnTo>
                <a:lnTo>
                  <a:pt x="7324" y="102"/>
                </a:lnTo>
                <a:lnTo>
                  <a:pt x="7333" y="100"/>
                </a:lnTo>
                <a:lnTo>
                  <a:pt x="7347" y="98"/>
                </a:lnTo>
                <a:lnTo>
                  <a:pt x="7368" y="95"/>
                </a:lnTo>
                <a:lnTo>
                  <a:pt x="7378" y="93"/>
                </a:lnTo>
                <a:lnTo>
                  <a:pt x="7387" y="92"/>
                </a:lnTo>
                <a:lnTo>
                  <a:pt x="7402" y="88"/>
                </a:lnTo>
                <a:lnTo>
                  <a:pt x="7409" y="87"/>
                </a:lnTo>
                <a:lnTo>
                  <a:pt x="7418" y="86"/>
                </a:lnTo>
                <a:lnTo>
                  <a:pt x="7432" y="71"/>
                </a:lnTo>
                <a:lnTo>
                  <a:pt x="7443" y="70"/>
                </a:lnTo>
                <a:lnTo>
                  <a:pt x="7452" y="69"/>
                </a:lnTo>
                <a:lnTo>
                  <a:pt x="7460" y="68"/>
                </a:lnTo>
                <a:lnTo>
                  <a:pt x="7470" y="68"/>
                </a:lnTo>
                <a:lnTo>
                  <a:pt x="7478" y="67"/>
                </a:lnTo>
                <a:lnTo>
                  <a:pt x="7486" y="65"/>
                </a:lnTo>
                <a:lnTo>
                  <a:pt x="7501" y="64"/>
                </a:lnTo>
                <a:lnTo>
                  <a:pt x="7511" y="64"/>
                </a:lnTo>
                <a:lnTo>
                  <a:pt x="7525" y="63"/>
                </a:lnTo>
                <a:lnTo>
                  <a:pt x="7538" y="63"/>
                </a:lnTo>
                <a:lnTo>
                  <a:pt x="7551" y="63"/>
                </a:lnTo>
                <a:lnTo>
                  <a:pt x="7559" y="63"/>
                </a:lnTo>
                <a:lnTo>
                  <a:pt x="7563" y="63"/>
                </a:lnTo>
                <a:lnTo>
                  <a:pt x="7570" y="62"/>
                </a:lnTo>
                <a:lnTo>
                  <a:pt x="7578" y="62"/>
                </a:lnTo>
                <a:lnTo>
                  <a:pt x="7594" y="62"/>
                </a:lnTo>
                <a:lnTo>
                  <a:pt x="7607" y="61"/>
                </a:lnTo>
                <a:lnTo>
                  <a:pt x="7618" y="61"/>
                </a:lnTo>
                <a:lnTo>
                  <a:pt x="7628" y="59"/>
                </a:lnTo>
                <a:lnTo>
                  <a:pt x="7647" y="59"/>
                </a:lnTo>
                <a:lnTo>
                  <a:pt x="7660" y="59"/>
                </a:lnTo>
                <a:lnTo>
                  <a:pt x="7670" y="59"/>
                </a:lnTo>
                <a:lnTo>
                  <a:pt x="7687" y="58"/>
                </a:lnTo>
                <a:lnTo>
                  <a:pt x="7704" y="57"/>
                </a:lnTo>
                <a:lnTo>
                  <a:pt x="7716" y="56"/>
                </a:lnTo>
                <a:lnTo>
                  <a:pt x="7732" y="56"/>
                </a:lnTo>
                <a:lnTo>
                  <a:pt x="7751" y="55"/>
                </a:lnTo>
                <a:lnTo>
                  <a:pt x="7771" y="55"/>
                </a:lnTo>
                <a:lnTo>
                  <a:pt x="7793" y="55"/>
                </a:lnTo>
                <a:lnTo>
                  <a:pt x="7819" y="54"/>
                </a:lnTo>
                <a:lnTo>
                  <a:pt x="7840" y="54"/>
                </a:lnTo>
                <a:lnTo>
                  <a:pt x="7850" y="54"/>
                </a:lnTo>
                <a:lnTo>
                  <a:pt x="7876" y="52"/>
                </a:lnTo>
                <a:lnTo>
                  <a:pt x="7895" y="51"/>
                </a:lnTo>
                <a:lnTo>
                  <a:pt x="7908" y="50"/>
                </a:lnTo>
                <a:lnTo>
                  <a:pt x="7938" y="49"/>
                </a:lnTo>
                <a:lnTo>
                  <a:pt x="7958" y="49"/>
                </a:lnTo>
                <a:lnTo>
                  <a:pt x="7973" y="48"/>
                </a:lnTo>
                <a:lnTo>
                  <a:pt x="7985" y="48"/>
                </a:lnTo>
                <a:lnTo>
                  <a:pt x="7996" y="47"/>
                </a:lnTo>
                <a:lnTo>
                  <a:pt x="8014" y="45"/>
                </a:lnTo>
                <a:lnTo>
                  <a:pt x="8028" y="43"/>
                </a:lnTo>
                <a:lnTo>
                  <a:pt x="8048" y="41"/>
                </a:lnTo>
                <a:lnTo>
                  <a:pt x="8073" y="38"/>
                </a:lnTo>
                <a:lnTo>
                  <a:pt x="8102" y="36"/>
                </a:lnTo>
                <a:lnTo>
                  <a:pt x="8121" y="35"/>
                </a:lnTo>
                <a:lnTo>
                  <a:pt x="8135" y="33"/>
                </a:lnTo>
                <a:lnTo>
                  <a:pt x="8148" y="32"/>
                </a:lnTo>
                <a:lnTo>
                  <a:pt x="8161" y="31"/>
                </a:lnTo>
                <a:lnTo>
                  <a:pt x="8175" y="30"/>
                </a:lnTo>
                <a:lnTo>
                  <a:pt x="8186" y="30"/>
                </a:lnTo>
                <a:lnTo>
                  <a:pt x="8195" y="29"/>
                </a:lnTo>
                <a:lnTo>
                  <a:pt x="8206" y="26"/>
                </a:lnTo>
                <a:lnTo>
                  <a:pt x="8221" y="25"/>
                </a:lnTo>
                <a:lnTo>
                  <a:pt x="8229" y="25"/>
                </a:lnTo>
                <a:lnTo>
                  <a:pt x="8243" y="24"/>
                </a:lnTo>
                <a:lnTo>
                  <a:pt x="8254" y="22"/>
                </a:lnTo>
                <a:lnTo>
                  <a:pt x="8264" y="20"/>
                </a:lnTo>
                <a:lnTo>
                  <a:pt x="8277" y="19"/>
                </a:lnTo>
                <a:lnTo>
                  <a:pt x="8292" y="18"/>
                </a:lnTo>
                <a:lnTo>
                  <a:pt x="8308" y="16"/>
                </a:lnTo>
                <a:lnTo>
                  <a:pt x="8320" y="12"/>
                </a:lnTo>
                <a:lnTo>
                  <a:pt x="8335" y="10"/>
                </a:lnTo>
                <a:lnTo>
                  <a:pt x="8349" y="8"/>
                </a:lnTo>
                <a:lnTo>
                  <a:pt x="8366" y="6"/>
                </a:lnTo>
                <a:lnTo>
                  <a:pt x="8402" y="3"/>
                </a:lnTo>
                <a:lnTo>
                  <a:pt x="8426" y="0"/>
                </a:lnTo>
                <a:lnTo>
                  <a:pt x="8426" y="0"/>
                </a:lnTo>
                <a:lnTo>
                  <a:pt x="8402" y="3"/>
                </a:lnTo>
                <a:lnTo>
                  <a:pt x="8366" y="6"/>
                </a:lnTo>
                <a:lnTo>
                  <a:pt x="8349" y="8"/>
                </a:lnTo>
                <a:lnTo>
                  <a:pt x="8335" y="10"/>
                </a:lnTo>
                <a:lnTo>
                  <a:pt x="8320" y="12"/>
                </a:lnTo>
                <a:lnTo>
                  <a:pt x="8308" y="16"/>
                </a:lnTo>
                <a:lnTo>
                  <a:pt x="8292" y="18"/>
                </a:lnTo>
                <a:lnTo>
                  <a:pt x="8277" y="19"/>
                </a:lnTo>
                <a:lnTo>
                  <a:pt x="8264" y="20"/>
                </a:lnTo>
                <a:lnTo>
                  <a:pt x="8254" y="22"/>
                </a:lnTo>
                <a:lnTo>
                  <a:pt x="8243" y="24"/>
                </a:lnTo>
                <a:lnTo>
                  <a:pt x="8229" y="25"/>
                </a:lnTo>
                <a:lnTo>
                  <a:pt x="8221" y="25"/>
                </a:lnTo>
                <a:lnTo>
                  <a:pt x="8206" y="26"/>
                </a:lnTo>
                <a:lnTo>
                  <a:pt x="8195" y="29"/>
                </a:lnTo>
                <a:lnTo>
                  <a:pt x="8186" y="30"/>
                </a:lnTo>
                <a:lnTo>
                  <a:pt x="8175" y="30"/>
                </a:lnTo>
                <a:lnTo>
                  <a:pt x="8161" y="31"/>
                </a:lnTo>
                <a:lnTo>
                  <a:pt x="8148" y="32"/>
                </a:lnTo>
                <a:lnTo>
                  <a:pt x="8135" y="33"/>
                </a:lnTo>
                <a:lnTo>
                  <a:pt x="8121" y="35"/>
                </a:lnTo>
                <a:lnTo>
                  <a:pt x="8102" y="36"/>
                </a:lnTo>
                <a:lnTo>
                  <a:pt x="8073" y="38"/>
                </a:lnTo>
                <a:lnTo>
                  <a:pt x="8048" y="41"/>
                </a:lnTo>
                <a:lnTo>
                  <a:pt x="8028" y="43"/>
                </a:lnTo>
                <a:lnTo>
                  <a:pt x="8014" y="45"/>
                </a:lnTo>
                <a:lnTo>
                  <a:pt x="7996" y="47"/>
                </a:lnTo>
                <a:lnTo>
                  <a:pt x="7985" y="48"/>
                </a:lnTo>
                <a:lnTo>
                  <a:pt x="7973" y="48"/>
                </a:lnTo>
                <a:lnTo>
                  <a:pt x="7958" y="49"/>
                </a:lnTo>
                <a:lnTo>
                  <a:pt x="7938" y="49"/>
                </a:lnTo>
                <a:lnTo>
                  <a:pt x="7908" y="50"/>
                </a:lnTo>
                <a:lnTo>
                  <a:pt x="7895" y="51"/>
                </a:lnTo>
                <a:lnTo>
                  <a:pt x="7876" y="52"/>
                </a:lnTo>
                <a:lnTo>
                  <a:pt x="7850" y="54"/>
                </a:lnTo>
                <a:lnTo>
                  <a:pt x="7840" y="54"/>
                </a:lnTo>
                <a:lnTo>
                  <a:pt x="7819" y="54"/>
                </a:lnTo>
                <a:lnTo>
                  <a:pt x="7793" y="55"/>
                </a:lnTo>
                <a:lnTo>
                  <a:pt x="7771" y="55"/>
                </a:lnTo>
                <a:lnTo>
                  <a:pt x="7751" y="55"/>
                </a:lnTo>
                <a:lnTo>
                  <a:pt x="7732" y="56"/>
                </a:lnTo>
                <a:lnTo>
                  <a:pt x="7716" y="56"/>
                </a:lnTo>
                <a:lnTo>
                  <a:pt x="7704" y="57"/>
                </a:lnTo>
                <a:lnTo>
                  <a:pt x="7687" y="58"/>
                </a:lnTo>
                <a:lnTo>
                  <a:pt x="7670" y="59"/>
                </a:lnTo>
                <a:lnTo>
                  <a:pt x="7660" y="59"/>
                </a:lnTo>
                <a:lnTo>
                  <a:pt x="7647" y="59"/>
                </a:lnTo>
                <a:lnTo>
                  <a:pt x="7628" y="59"/>
                </a:lnTo>
                <a:lnTo>
                  <a:pt x="7618" y="61"/>
                </a:lnTo>
                <a:lnTo>
                  <a:pt x="7607" y="61"/>
                </a:lnTo>
                <a:lnTo>
                  <a:pt x="7594" y="62"/>
                </a:lnTo>
                <a:lnTo>
                  <a:pt x="7578" y="62"/>
                </a:lnTo>
                <a:lnTo>
                  <a:pt x="7570" y="62"/>
                </a:lnTo>
                <a:lnTo>
                  <a:pt x="7563" y="63"/>
                </a:lnTo>
                <a:lnTo>
                  <a:pt x="7559" y="63"/>
                </a:lnTo>
                <a:lnTo>
                  <a:pt x="7551" y="63"/>
                </a:lnTo>
                <a:lnTo>
                  <a:pt x="7538" y="63"/>
                </a:lnTo>
                <a:lnTo>
                  <a:pt x="7525" y="63"/>
                </a:lnTo>
                <a:lnTo>
                  <a:pt x="7511" y="64"/>
                </a:lnTo>
                <a:lnTo>
                  <a:pt x="7501" y="64"/>
                </a:lnTo>
                <a:lnTo>
                  <a:pt x="7486" y="65"/>
                </a:lnTo>
                <a:lnTo>
                  <a:pt x="7478" y="67"/>
                </a:lnTo>
                <a:lnTo>
                  <a:pt x="7470" y="68"/>
                </a:lnTo>
                <a:lnTo>
                  <a:pt x="7460" y="68"/>
                </a:lnTo>
                <a:lnTo>
                  <a:pt x="7452" y="69"/>
                </a:lnTo>
                <a:lnTo>
                  <a:pt x="7443" y="70"/>
                </a:lnTo>
                <a:lnTo>
                  <a:pt x="7432" y="71"/>
                </a:lnTo>
                <a:lnTo>
                  <a:pt x="7418" y="86"/>
                </a:lnTo>
                <a:lnTo>
                  <a:pt x="7409" y="87"/>
                </a:lnTo>
                <a:lnTo>
                  <a:pt x="7402" y="88"/>
                </a:lnTo>
                <a:lnTo>
                  <a:pt x="7387" y="92"/>
                </a:lnTo>
                <a:lnTo>
                  <a:pt x="7378" y="93"/>
                </a:lnTo>
                <a:lnTo>
                  <a:pt x="7368" y="95"/>
                </a:lnTo>
                <a:lnTo>
                  <a:pt x="7347" y="98"/>
                </a:lnTo>
                <a:lnTo>
                  <a:pt x="7333" y="100"/>
                </a:lnTo>
                <a:lnTo>
                  <a:pt x="7324" y="102"/>
                </a:lnTo>
                <a:lnTo>
                  <a:pt x="7314" y="105"/>
                </a:lnTo>
                <a:lnTo>
                  <a:pt x="7300" y="107"/>
                </a:lnTo>
                <a:lnTo>
                  <a:pt x="7285" y="109"/>
                </a:lnTo>
                <a:lnTo>
                  <a:pt x="7275" y="108"/>
                </a:lnTo>
                <a:lnTo>
                  <a:pt x="7265" y="106"/>
                </a:lnTo>
                <a:lnTo>
                  <a:pt x="7254" y="105"/>
                </a:lnTo>
                <a:lnTo>
                  <a:pt x="7243" y="103"/>
                </a:lnTo>
                <a:lnTo>
                  <a:pt x="7232" y="102"/>
                </a:lnTo>
                <a:lnTo>
                  <a:pt x="7222" y="102"/>
                </a:lnTo>
                <a:lnTo>
                  <a:pt x="7213" y="102"/>
                </a:lnTo>
                <a:lnTo>
                  <a:pt x="7209" y="102"/>
                </a:lnTo>
                <a:lnTo>
                  <a:pt x="7200" y="102"/>
                </a:lnTo>
                <a:lnTo>
                  <a:pt x="7190" y="103"/>
                </a:lnTo>
                <a:lnTo>
                  <a:pt x="7183" y="107"/>
                </a:lnTo>
                <a:lnTo>
                  <a:pt x="7171" y="107"/>
                </a:lnTo>
                <a:lnTo>
                  <a:pt x="7159" y="108"/>
                </a:lnTo>
                <a:lnTo>
                  <a:pt x="7151" y="111"/>
                </a:lnTo>
                <a:lnTo>
                  <a:pt x="7138" y="115"/>
                </a:lnTo>
                <a:lnTo>
                  <a:pt x="7126" y="120"/>
                </a:lnTo>
                <a:lnTo>
                  <a:pt x="7114" y="123"/>
                </a:lnTo>
                <a:lnTo>
                  <a:pt x="7098" y="126"/>
                </a:lnTo>
                <a:lnTo>
                  <a:pt x="7092" y="128"/>
                </a:lnTo>
                <a:lnTo>
                  <a:pt x="7079" y="131"/>
                </a:lnTo>
                <a:lnTo>
                  <a:pt x="7068" y="132"/>
                </a:lnTo>
                <a:lnTo>
                  <a:pt x="7059" y="133"/>
                </a:lnTo>
                <a:lnTo>
                  <a:pt x="7045" y="134"/>
                </a:lnTo>
                <a:lnTo>
                  <a:pt x="7032" y="134"/>
                </a:lnTo>
                <a:lnTo>
                  <a:pt x="7016" y="136"/>
                </a:lnTo>
                <a:lnTo>
                  <a:pt x="6990" y="137"/>
                </a:lnTo>
                <a:lnTo>
                  <a:pt x="6975" y="138"/>
                </a:lnTo>
                <a:lnTo>
                  <a:pt x="6956" y="139"/>
                </a:lnTo>
                <a:lnTo>
                  <a:pt x="6936" y="140"/>
                </a:lnTo>
                <a:lnTo>
                  <a:pt x="6917" y="140"/>
                </a:lnTo>
                <a:lnTo>
                  <a:pt x="6902" y="141"/>
                </a:lnTo>
                <a:lnTo>
                  <a:pt x="6888" y="142"/>
                </a:lnTo>
                <a:lnTo>
                  <a:pt x="6865" y="144"/>
                </a:lnTo>
                <a:lnTo>
                  <a:pt x="6840" y="145"/>
                </a:lnTo>
                <a:lnTo>
                  <a:pt x="6834" y="146"/>
                </a:lnTo>
                <a:lnTo>
                  <a:pt x="6827" y="146"/>
                </a:lnTo>
                <a:lnTo>
                  <a:pt x="6804" y="148"/>
                </a:lnTo>
                <a:lnTo>
                  <a:pt x="6788" y="148"/>
                </a:lnTo>
                <a:lnTo>
                  <a:pt x="6780" y="149"/>
                </a:lnTo>
                <a:lnTo>
                  <a:pt x="6768" y="149"/>
                </a:lnTo>
                <a:lnTo>
                  <a:pt x="6759" y="149"/>
                </a:lnTo>
                <a:lnTo>
                  <a:pt x="6753" y="150"/>
                </a:lnTo>
                <a:lnTo>
                  <a:pt x="6734" y="150"/>
                </a:lnTo>
                <a:lnTo>
                  <a:pt x="6721" y="151"/>
                </a:lnTo>
                <a:lnTo>
                  <a:pt x="6705" y="152"/>
                </a:lnTo>
                <a:lnTo>
                  <a:pt x="6687" y="153"/>
                </a:lnTo>
                <a:lnTo>
                  <a:pt x="6670" y="153"/>
                </a:lnTo>
                <a:lnTo>
                  <a:pt x="6653" y="154"/>
                </a:lnTo>
                <a:lnTo>
                  <a:pt x="6639" y="155"/>
                </a:lnTo>
                <a:lnTo>
                  <a:pt x="6617" y="157"/>
                </a:lnTo>
                <a:lnTo>
                  <a:pt x="6597" y="157"/>
                </a:lnTo>
                <a:lnTo>
                  <a:pt x="6585" y="157"/>
                </a:lnTo>
                <a:lnTo>
                  <a:pt x="6567" y="158"/>
                </a:lnTo>
                <a:lnTo>
                  <a:pt x="6552" y="158"/>
                </a:lnTo>
                <a:lnTo>
                  <a:pt x="6539" y="157"/>
                </a:lnTo>
                <a:lnTo>
                  <a:pt x="6531" y="157"/>
                </a:lnTo>
                <a:lnTo>
                  <a:pt x="6514" y="155"/>
                </a:lnTo>
                <a:lnTo>
                  <a:pt x="6499" y="154"/>
                </a:lnTo>
                <a:lnTo>
                  <a:pt x="6485" y="152"/>
                </a:lnTo>
                <a:lnTo>
                  <a:pt x="6472" y="152"/>
                </a:lnTo>
                <a:lnTo>
                  <a:pt x="6455" y="153"/>
                </a:lnTo>
                <a:lnTo>
                  <a:pt x="6437" y="154"/>
                </a:lnTo>
                <a:lnTo>
                  <a:pt x="6425" y="154"/>
                </a:lnTo>
                <a:lnTo>
                  <a:pt x="6421" y="154"/>
                </a:lnTo>
                <a:lnTo>
                  <a:pt x="6399" y="154"/>
                </a:lnTo>
                <a:lnTo>
                  <a:pt x="6383" y="155"/>
                </a:lnTo>
                <a:lnTo>
                  <a:pt x="6367" y="155"/>
                </a:lnTo>
                <a:lnTo>
                  <a:pt x="6351" y="155"/>
                </a:lnTo>
                <a:lnTo>
                  <a:pt x="6335" y="155"/>
                </a:lnTo>
                <a:lnTo>
                  <a:pt x="6324" y="155"/>
                </a:lnTo>
                <a:lnTo>
                  <a:pt x="6306" y="159"/>
                </a:lnTo>
                <a:lnTo>
                  <a:pt x="6297" y="160"/>
                </a:lnTo>
                <a:lnTo>
                  <a:pt x="6282" y="164"/>
                </a:lnTo>
                <a:lnTo>
                  <a:pt x="6274" y="167"/>
                </a:lnTo>
                <a:lnTo>
                  <a:pt x="6260" y="168"/>
                </a:lnTo>
                <a:lnTo>
                  <a:pt x="6242" y="170"/>
                </a:lnTo>
                <a:lnTo>
                  <a:pt x="6228" y="171"/>
                </a:lnTo>
                <a:lnTo>
                  <a:pt x="6218" y="172"/>
                </a:lnTo>
                <a:lnTo>
                  <a:pt x="6197" y="174"/>
                </a:lnTo>
                <a:lnTo>
                  <a:pt x="6179" y="175"/>
                </a:lnTo>
                <a:lnTo>
                  <a:pt x="6164" y="176"/>
                </a:lnTo>
                <a:lnTo>
                  <a:pt x="6140" y="178"/>
                </a:lnTo>
                <a:lnTo>
                  <a:pt x="6126" y="179"/>
                </a:lnTo>
                <a:lnTo>
                  <a:pt x="6107" y="180"/>
                </a:lnTo>
                <a:lnTo>
                  <a:pt x="6079" y="181"/>
                </a:lnTo>
                <a:lnTo>
                  <a:pt x="6062" y="183"/>
                </a:lnTo>
                <a:lnTo>
                  <a:pt x="6050" y="184"/>
                </a:lnTo>
                <a:lnTo>
                  <a:pt x="6022" y="185"/>
                </a:lnTo>
                <a:lnTo>
                  <a:pt x="6007" y="185"/>
                </a:lnTo>
                <a:lnTo>
                  <a:pt x="5980" y="185"/>
                </a:lnTo>
                <a:lnTo>
                  <a:pt x="5969" y="186"/>
                </a:lnTo>
                <a:lnTo>
                  <a:pt x="5958" y="186"/>
                </a:lnTo>
                <a:lnTo>
                  <a:pt x="5935" y="187"/>
                </a:lnTo>
                <a:lnTo>
                  <a:pt x="5916" y="188"/>
                </a:lnTo>
                <a:lnTo>
                  <a:pt x="5897" y="187"/>
                </a:lnTo>
                <a:lnTo>
                  <a:pt x="5877" y="187"/>
                </a:lnTo>
                <a:lnTo>
                  <a:pt x="5864" y="187"/>
                </a:lnTo>
                <a:lnTo>
                  <a:pt x="5833" y="186"/>
                </a:lnTo>
                <a:lnTo>
                  <a:pt x="5820" y="186"/>
                </a:lnTo>
                <a:lnTo>
                  <a:pt x="5802" y="187"/>
                </a:lnTo>
                <a:lnTo>
                  <a:pt x="5786" y="187"/>
                </a:lnTo>
                <a:lnTo>
                  <a:pt x="5776" y="186"/>
                </a:lnTo>
                <a:lnTo>
                  <a:pt x="5765" y="187"/>
                </a:lnTo>
                <a:lnTo>
                  <a:pt x="5760" y="187"/>
                </a:lnTo>
                <a:lnTo>
                  <a:pt x="5754" y="187"/>
                </a:lnTo>
                <a:lnTo>
                  <a:pt x="5748" y="187"/>
                </a:lnTo>
                <a:lnTo>
                  <a:pt x="5741" y="187"/>
                </a:lnTo>
                <a:lnTo>
                  <a:pt x="5737" y="187"/>
                </a:lnTo>
                <a:lnTo>
                  <a:pt x="5730" y="187"/>
                </a:lnTo>
                <a:lnTo>
                  <a:pt x="5726" y="186"/>
                </a:lnTo>
                <a:lnTo>
                  <a:pt x="5722" y="186"/>
                </a:lnTo>
                <a:lnTo>
                  <a:pt x="5706" y="186"/>
                </a:lnTo>
                <a:lnTo>
                  <a:pt x="5696" y="185"/>
                </a:lnTo>
                <a:lnTo>
                  <a:pt x="5689" y="185"/>
                </a:lnTo>
                <a:lnTo>
                  <a:pt x="5677" y="185"/>
                </a:lnTo>
                <a:lnTo>
                  <a:pt x="5666" y="185"/>
                </a:lnTo>
                <a:lnTo>
                  <a:pt x="5662" y="185"/>
                </a:lnTo>
                <a:lnTo>
                  <a:pt x="5655" y="185"/>
                </a:lnTo>
                <a:lnTo>
                  <a:pt x="5648" y="185"/>
                </a:lnTo>
                <a:lnTo>
                  <a:pt x="5636" y="184"/>
                </a:lnTo>
                <a:lnTo>
                  <a:pt x="5626" y="184"/>
                </a:lnTo>
                <a:lnTo>
                  <a:pt x="5621" y="184"/>
                </a:lnTo>
                <a:lnTo>
                  <a:pt x="5614" y="184"/>
                </a:lnTo>
                <a:lnTo>
                  <a:pt x="5610" y="184"/>
                </a:lnTo>
                <a:lnTo>
                  <a:pt x="5603" y="183"/>
                </a:lnTo>
                <a:lnTo>
                  <a:pt x="5595" y="183"/>
                </a:lnTo>
                <a:lnTo>
                  <a:pt x="5586" y="181"/>
                </a:lnTo>
                <a:lnTo>
                  <a:pt x="5581" y="181"/>
                </a:lnTo>
                <a:lnTo>
                  <a:pt x="5576" y="181"/>
                </a:lnTo>
                <a:lnTo>
                  <a:pt x="5572" y="181"/>
                </a:lnTo>
                <a:lnTo>
                  <a:pt x="5563" y="181"/>
                </a:lnTo>
                <a:lnTo>
                  <a:pt x="5560" y="181"/>
                </a:lnTo>
                <a:lnTo>
                  <a:pt x="5549" y="181"/>
                </a:lnTo>
                <a:lnTo>
                  <a:pt x="5541" y="181"/>
                </a:lnTo>
                <a:lnTo>
                  <a:pt x="5535" y="183"/>
                </a:lnTo>
                <a:lnTo>
                  <a:pt x="5532" y="183"/>
                </a:lnTo>
                <a:lnTo>
                  <a:pt x="5525" y="184"/>
                </a:lnTo>
                <a:lnTo>
                  <a:pt x="5517" y="184"/>
                </a:lnTo>
                <a:lnTo>
                  <a:pt x="5510" y="184"/>
                </a:lnTo>
                <a:lnTo>
                  <a:pt x="5504" y="184"/>
                </a:lnTo>
                <a:lnTo>
                  <a:pt x="5500" y="184"/>
                </a:lnTo>
                <a:lnTo>
                  <a:pt x="5489" y="184"/>
                </a:lnTo>
                <a:lnTo>
                  <a:pt x="5480" y="184"/>
                </a:lnTo>
                <a:lnTo>
                  <a:pt x="5469" y="183"/>
                </a:lnTo>
                <a:lnTo>
                  <a:pt x="5456" y="181"/>
                </a:lnTo>
                <a:lnTo>
                  <a:pt x="5445" y="181"/>
                </a:lnTo>
                <a:lnTo>
                  <a:pt x="5433" y="179"/>
                </a:lnTo>
                <a:lnTo>
                  <a:pt x="5421" y="178"/>
                </a:lnTo>
                <a:lnTo>
                  <a:pt x="5413" y="177"/>
                </a:lnTo>
                <a:lnTo>
                  <a:pt x="5407" y="176"/>
                </a:lnTo>
                <a:lnTo>
                  <a:pt x="5403" y="176"/>
                </a:lnTo>
                <a:lnTo>
                  <a:pt x="5394" y="176"/>
                </a:lnTo>
                <a:lnTo>
                  <a:pt x="5390" y="176"/>
                </a:lnTo>
                <a:lnTo>
                  <a:pt x="5385" y="176"/>
                </a:lnTo>
                <a:lnTo>
                  <a:pt x="5372" y="175"/>
                </a:lnTo>
                <a:lnTo>
                  <a:pt x="5353" y="175"/>
                </a:lnTo>
                <a:lnTo>
                  <a:pt x="5342" y="175"/>
                </a:lnTo>
                <a:lnTo>
                  <a:pt x="5332" y="175"/>
                </a:lnTo>
                <a:lnTo>
                  <a:pt x="5319" y="175"/>
                </a:lnTo>
                <a:lnTo>
                  <a:pt x="5313" y="175"/>
                </a:lnTo>
                <a:lnTo>
                  <a:pt x="5300" y="175"/>
                </a:lnTo>
                <a:lnTo>
                  <a:pt x="5288" y="174"/>
                </a:lnTo>
                <a:lnTo>
                  <a:pt x="5280" y="174"/>
                </a:lnTo>
                <a:lnTo>
                  <a:pt x="5273" y="174"/>
                </a:lnTo>
                <a:lnTo>
                  <a:pt x="5269" y="174"/>
                </a:lnTo>
                <a:lnTo>
                  <a:pt x="5262" y="174"/>
                </a:lnTo>
                <a:lnTo>
                  <a:pt x="5259" y="174"/>
                </a:lnTo>
                <a:lnTo>
                  <a:pt x="5253" y="174"/>
                </a:lnTo>
                <a:lnTo>
                  <a:pt x="5249" y="174"/>
                </a:lnTo>
                <a:lnTo>
                  <a:pt x="5240" y="174"/>
                </a:lnTo>
                <a:lnTo>
                  <a:pt x="5236" y="174"/>
                </a:lnTo>
                <a:lnTo>
                  <a:pt x="5231" y="174"/>
                </a:lnTo>
                <a:lnTo>
                  <a:pt x="5222" y="174"/>
                </a:lnTo>
                <a:lnTo>
                  <a:pt x="5214" y="174"/>
                </a:lnTo>
                <a:lnTo>
                  <a:pt x="5204" y="174"/>
                </a:lnTo>
                <a:lnTo>
                  <a:pt x="5195" y="174"/>
                </a:lnTo>
                <a:lnTo>
                  <a:pt x="5170" y="174"/>
                </a:lnTo>
                <a:lnTo>
                  <a:pt x="5151" y="174"/>
                </a:lnTo>
                <a:lnTo>
                  <a:pt x="5129" y="174"/>
                </a:lnTo>
                <a:lnTo>
                  <a:pt x="5111" y="175"/>
                </a:lnTo>
                <a:lnTo>
                  <a:pt x="5095" y="176"/>
                </a:lnTo>
                <a:lnTo>
                  <a:pt x="5076" y="178"/>
                </a:lnTo>
                <a:lnTo>
                  <a:pt x="5059" y="180"/>
                </a:lnTo>
                <a:lnTo>
                  <a:pt x="5047" y="183"/>
                </a:lnTo>
                <a:lnTo>
                  <a:pt x="5038" y="184"/>
                </a:lnTo>
                <a:lnTo>
                  <a:pt x="5027" y="184"/>
                </a:lnTo>
                <a:lnTo>
                  <a:pt x="5014" y="185"/>
                </a:lnTo>
                <a:lnTo>
                  <a:pt x="5005" y="185"/>
                </a:lnTo>
                <a:lnTo>
                  <a:pt x="4994" y="186"/>
                </a:lnTo>
                <a:lnTo>
                  <a:pt x="4982" y="187"/>
                </a:lnTo>
                <a:lnTo>
                  <a:pt x="4978" y="187"/>
                </a:lnTo>
                <a:lnTo>
                  <a:pt x="4968" y="187"/>
                </a:lnTo>
                <a:lnTo>
                  <a:pt x="4964" y="187"/>
                </a:lnTo>
                <a:lnTo>
                  <a:pt x="4960" y="188"/>
                </a:lnTo>
                <a:lnTo>
                  <a:pt x="4954" y="188"/>
                </a:lnTo>
                <a:lnTo>
                  <a:pt x="4948" y="188"/>
                </a:lnTo>
                <a:lnTo>
                  <a:pt x="4939" y="189"/>
                </a:lnTo>
                <a:lnTo>
                  <a:pt x="4930" y="189"/>
                </a:lnTo>
                <a:lnTo>
                  <a:pt x="4920" y="189"/>
                </a:lnTo>
                <a:lnTo>
                  <a:pt x="4907" y="189"/>
                </a:lnTo>
                <a:lnTo>
                  <a:pt x="4900" y="189"/>
                </a:lnTo>
                <a:lnTo>
                  <a:pt x="4890" y="188"/>
                </a:lnTo>
                <a:lnTo>
                  <a:pt x="4883" y="188"/>
                </a:lnTo>
                <a:lnTo>
                  <a:pt x="4875" y="188"/>
                </a:lnTo>
                <a:lnTo>
                  <a:pt x="4867" y="188"/>
                </a:lnTo>
                <a:lnTo>
                  <a:pt x="4861" y="188"/>
                </a:lnTo>
                <a:lnTo>
                  <a:pt x="4852" y="188"/>
                </a:lnTo>
                <a:lnTo>
                  <a:pt x="4848" y="188"/>
                </a:lnTo>
                <a:lnTo>
                  <a:pt x="4841" y="188"/>
                </a:lnTo>
                <a:lnTo>
                  <a:pt x="4834" y="188"/>
                </a:lnTo>
                <a:lnTo>
                  <a:pt x="4824" y="188"/>
                </a:lnTo>
                <a:lnTo>
                  <a:pt x="4818" y="189"/>
                </a:lnTo>
                <a:lnTo>
                  <a:pt x="4808" y="189"/>
                </a:lnTo>
                <a:lnTo>
                  <a:pt x="4802" y="190"/>
                </a:lnTo>
                <a:lnTo>
                  <a:pt x="4797" y="190"/>
                </a:lnTo>
                <a:lnTo>
                  <a:pt x="4791" y="190"/>
                </a:lnTo>
                <a:lnTo>
                  <a:pt x="4783" y="190"/>
                </a:lnTo>
                <a:lnTo>
                  <a:pt x="4772" y="191"/>
                </a:lnTo>
                <a:lnTo>
                  <a:pt x="4760" y="192"/>
                </a:lnTo>
                <a:lnTo>
                  <a:pt x="4742" y="193"/>
                </a:lnTo>
                <a:lnTo>
                  <a:pt x="4721" y="197"/>
                </a:lnTo>
                <a:lnTo>
                  <a:pt x="4711" y="198"/>
                </a:lnTo>
                <a:lnTo>
                  <a:pt x="4693" y="199"/>
                </a:lnTo>
                <a:lnTo>
                  <a:pt x="4681" y="201"/>
                </a:lnTo>
                <a:lnTo>
                  <a:pt x="4666" y="204"/>
                </a:lnTo>
                <a:lnTo>
                  <a:pt x="4658" y="205"/>
                </a:lnTo>
                <a:lnTo>
                  <a:pt x="4641" y="207"/>
                </a:lnTo>
                <a:lnTo>
                  <a:pt x="4626" y="206"/>
                </a:lnTo>
                <a:lnTo>
                  <a:pt x="4612" y="206"/>
                </a:lnTo>
                <a:lnTo>
                  <a:pt x="4604" y="205"/>
                </a:lnTo>
                <a:lnTo>
                  <a:pt x="4582" y="204"/>
                </a:lnTo>
                <a:lnTo>
                  <a:pt x="4572" y="204"/>
                </a:lnTo>
                <a:lnTo>
                  <a:pt x="4561" y="204"/>
                </a:lnTo>
                <a:lnTo>
                  <a:pt x="4541" y="206"/>
                </a:lnTo>
                <a:lnTo>
                  <a:pt x="4527" y="206"/>
                </a:lnTo>
                <a:lnTo>
                  <a:pt x="4512" y="206"/>
                </a:lnTo>
                <a:lnTo>
                  <a:pt x="4500" y="206"/>
                </a:lnTo>
                <a:lnTo>
                  <a:pt x="4485" y="205"/>
                </a:lnTo>
                <a:lnTo>
                  <a:pt x="4470" y="206"/>
                </a:lnTo>
                <a:lnTo>
                  <a:pt x="4461" y="207"/>
                </a:lnTo>
                <a:lnTo>
                  <a:pt x="4437" y="204"/>
                </a:lnTo>
                <a:lnTo>
                  <a:pt x="4432" y="203"/>
                </a:lnTo>
                <a:lnTo>
                  <a:pt x="4411" y="203"/>
                </a:lnTo>
                <a:lnTo>
                  <a:pt x="4393" y="202"/>
                </a:lnTo>
                <a:lnTo>
                  <a:pt x="4347" y="199"/>
                </a:lnTo>
                <a:lnTo>
                  <a:pt x="4343" y="199"/>
                </a:lnTo>
                <a:lnTo>
                  <a:pt x="4309" y="199"/>
                </a:lnTo>
                <a:lnTo>
                  <a:pt x="4307" y="199"/>
                </a:lnTo>
                <a:lnTo>
                  <a:pt x="4298" y="198"/>
                </a:lnTo>
                <a:lnTo>
                  <a:pt x="4285" y="198"/>
                </a:lnTo>
                <a:lnTo>
                  <a:pt x="4279" y="198"/>
                </a:lnTo>
                <a:lnTo>
                  <a:pt x="4265" y="197"/>
                </a:lnTo>
                <a:lnTo>
                  <a:pt x="4244" y="196"/>
                </a:lnTo>
                <a:lnTo>
                  <a:pt x="4230" y="196"/>
                </a:lnTo>
                <a:lnTo>
                  <a:pt x="4223" y="196"/>
                </a:lnTo>
                <a:lnTo>
                  <a:pt x="4204" y="196"/>
                </a:lnTo>
                <a:lnTo>
                  <a:pt x="4193" y="196"/>
                </a:lnTo>
                <a:lnTo>
                  <a:pt x="4158" y="196"/>
                </a:lnTo>
                <a:lnTo>
                  <a:pt x="4151" y="196"/>
                </a:lnTo>
                <a:lnTo>
                  <a:pt x="4145" y="196"/>
                </a:lnTo>
                <a:lnTo>
                  <a:pt x="4119" y="194"/>
                </a:lnTo>
                <a:lnTo>
                  <a:pt x="4107" y="194"/>
                </a:lnTo>
                <a:lnTo>
                  <a:pt x="4098" y="194"/>
                </a:lnTo>
                <a:lnTo>
                  <a:pt x="4088" y="194"/>
                </a:lnTo>
                <a:lnTo>
                  <a:pt x="4074" y="194"/>
                </a:lnTo>
                <a:lnTo>
                  <a:pt x="4061" y="194"/>
                </a:lnTo>
                <a:lnTo>
                  <a:pt x="4053" y="193"/>
                </a:lnTo>
                <a:lnTo>
                  <a:pt x="4044" y="193"/>
                </a:lnTo>
                <a:lnTo>
                  <a:pt x="4033" y="193"/>
                </a:lnTo>
                <a:lnTo>
                  <a:pt x="4018" y="193"/>
                </a:lnTo>
                <a:lnTo>
                  <a:pt x="4009" y="192"/>
                </a:lnTo>
                <a:lnTo>
                  <a:pt x="3994" y="193"/>
                </a:lnTo>
                <a:lnTo>
                  <a:pt x="3983" y="193"/>
                </a:lnTo>
                <a:lnTo>
                  <a:pt x="3978" y="193"/>
                </a:lnTo>
                <a:lnTo>
                  <a:pt x="3966" y="192"/>
                </a:lnTo>
                <a:lnTo>
                  <a:pt x="3957" y="192"/>
                </a:lnTo>
                <a:lnTo>
                  <a:pt x="3945" y="191"/>
                </a:lnTo>
                <a:lnTo>
                  <a:pt x="3931" y="190"/>
                </a:lnTo>
                <a:lnTo>
                  <a:pt x="3923" y="190"/>
                </a:lnTo>
                <a:lnTo>
                  <a:pt x="3917" y="189"/>
                </a:lnTo>
                <a:lnTo>
                  <a:pt x="3907" y="189"/>
                </a:lnTo>
                <a:lnTo>
                  <a:pt x="3900" y="189"/>
                </a:lnTo>
                <a:lnTo>
                  <a:pt x="3893" y="188"/>
                </a:lnTo>
                <a:lnTo>
                  <a:pt x="3887" y="188"/>
                </a:lnTo>
                <a:lnTo>
                  <a:pt x="3875" y="188"/>
                </a:lnTo>
                <a:lnTo>
                  <a:pt x="3869" y="188"/>
                </a:lnTo>
                <a:lnTo>
                  <a:pt x="3858" y="188"/>
                </a:lnTo>
                <a:lnTo>
                  <a:pt x="3850" y="189"/>
                </a:lnTo>
                <a:lnTo>
                  <a:pt x="3840" y="190"/>
                </a:lnTo>
                <a:lnTo>
                  <a:pt x="3833" y="190"/>
                </a:lnTo>
                <a:lnTo>
                  <a:pt x="3829" y="190"/>
                </a:lnTo>
                <a:lnTo>
                  <a:pt x="3818" y="191"/>
                </a:lnTo>
                <a:lnTo>
                  <a:pt x="3811" y="191"/>
                </a:lnTo>
                <a:lnTo>
                  <a:pt x="3801" y="191"/>
                </a:lnTo>
                <a:lnTo>
                  <a:pt x="3793" y="192"/>
                </a:lnTo>
                <a:lnTo>
                  <a:pt x="3786" y="192"/>
                </a:lnTo>
                <a:lnTo>
                  <a:pt x="3777" y="192"/>
                </a:lnTo>
                <a:lnTo>
                  <a:pt x="3768" y="192"/>
                </a:lnTo>
                <a:lnTo>
                  <a:pt x="3761" y="193"/>
                </a:lnTo>
                <a:lnTo>
                  <a:pt x="3755" y="193"/>
                </a:lnTo>
                <a:lnTo>
                  <a:pt x="3747" y="193"/>
                </a:lnTo>
                <a:lnTo>
                  <a:pt x="3740" y="193"/>
                </a:lnTo>
                <a:lnTo>
                  <a:pt x="3725" y="194"/>
                </a:lnTo>
                <a:lnTo>
                  <a:pt x="3723" y="194"/>
                </a:lnTo>
                <a:lnTo>
                  <a:pt x="3713" y="194"/>
                </a:lnTo>
                <a:lnTo>
                  <a:pt x="3703" y="193"/>
                </a:lnTo>
                <a:lnTo>
                  <a:pt x="3697" y="193"/>
                </a:lnTo>
                <a:lnTo>
                  <a:pt x="3687" y="193"/>
                </a:lnTo>
                <a:lnTo>
                  <a:pt x="3683" y="193"/>
                </a:lnTo>
                <a:lnTo>
                  <a:pt x="3674" y="194"/>
                </a:lnTo>
                <a:lnTo>
                  <a:pt x="3669" y="196"/>
                </a:lnTo>
                <a:lnTo>
                  <a:pt x="3660" y="196"/>
                </a:lnTo>
                <a:lnTo>
                  <a:pt x="3657" y="196"/>
                </a:lnTo>
                <a:lnTo>
                  <a:pt x="3650" y="194"/>
                </a:lnTo>
                <a:lnTo>
                  <a:pt x="3643" y="193"/>
                </a:lnTo>
                <a:lnTo>
                  <a:pt x="3634" y="192"/>
                </a:lnTo>
                <a:lnTo>
                  <a:pt x="3631" y="192"/>
                </a:lnTo>
                <a:lnTo>
                  <a:pt x="3625" y="192"/>
                </a:lnTo>
                <a:lnTo>
                  <a:pt x="3620" y="192"/>
                </a:lnTo>
                <a:lnTo>
                  <a:pt x="3614" y="193"/>
                </a:lnTo>
                <a:lnTo>
                  <a:pt x="3611" y="193"/>
                </a:lnTo>
                <a:lnTo>
                  <a:pt x="3603" y="193"/>
                </a:lnTo>
                <a:lnTo>
                  <a:pt x="3598" y="193"/>
                </a:lnTo>
                <a:lnTo>
                  <a:pt x="3590" y="193"/>
                </a:lnTo>
                <a:lnTo>
                  <a:pt x="3581" y="192"/>
                </a:lnTo>
                <a:lnTo>
                  <a:pt x="3572" y="192"/>
                </a:lnTo>
                <a:lnTo>
                  <a:pt x="3561" y="192"/>
                </a:lnTo>
                <a:lnTo>
                  <a:pt x="3554" y="191"/>
                </a:lnTo>
                <a:lnTo>
                  <a:pt x="3543" y="191"/>
                </a:lnTo>
                <a:lnTo>
                  <a:pt x="3536" y="190"/>
                </a:lnTo>
                <a:lnTo>
                  <a:pt x="3529" y="190"/>
                </a:lnTo>
                <a:lnTo>
                  <a:pt x="3522" y="189"/>
                </a:lnTo>
                <a:lnTo>
                  <a:pt x="3514" y="188"/>
                </a:lnTo>
                <a:lnTo>
                  <a:pt x="3506" y="188"/>
                </a:lnTo>
                <a:lnTo>
                  <a:pt x="3499" y="187"/>
                </a:lnTo>
                <a:lnTo>
                  <a:pt x="3492" y="187"/>
                </a:lnTo>
                <a:lnTo>
                  <a:pt x="3482" y="186"/>
                </a:lnTo>
                <a:lnTo>
                  <a:pt x="3476" y="185"/>
                </a:lnTo>
                <a:lnTo>
                  <a:pt x="3467" y="185"/>
                </a:lnTo>
                <a:lnTo>
                  <a:pt x="3455" y="186"/>
                </a:lnTo>
                <a:lnTo>
                  <a:pt x="3445" y="187"/>
                </a:lnTo>
                <a:lnTo>
                  <a:pt x="3441" y="188"/>
                </a:lnTo>
                <a:lnTo>
                  <a:pt x="3433" y="188"/>
                </a:lnTo>
                <a:lnTo>
                  <a:pt x="3425" y="188"/>
                </a:lnTo>
                <a:lnTo>
                  <a:pt x="3419" y="188"/>
                </a:lnTo>
                <a:lnTo>
                  <a:pt x="3413" y="189"/>
                </a:lnTo>
                <a:lnTo>
                  <a:pt x="3410" y="189"/>
                </a:lnTo>
                <a:lnTo>
                  <a:pt x="3399" y="190"/>
                </a:lnTo>
                <a:lnTo>
                  <a:pt x="3393" y="191"/>
                </a:lnTo>
                <a:lnTo>
                  <a:pt x="3385" y="192"/>
                </a:lnTo>
                <a:lnTo>
                  <a:pt x="3377" y="192"/>
                </a:lnTo>
                <a:lnTo>
                  <a:pt x="3364" y="191"/>
                </a:lnTo>
                <a:lnTo>
                  <a:pt x="3352" y="191"/>
                </a:lnTo>
                <a:lnTo>
                  <a:pt x="3346" y="190"/>
                </a:lnTo>
                <a:lnTo>
                  <a:pt x="3330" y="188"/>
                </a:lnTo>
                <a:lnTo>
                  <a:pt x="3324" y="187"/>
                </a:lnTo>
                <a:lnTo>
                  <a:pt x="3314" y="186"/>
                </a:lnTo>
                <a:lnTo>
                  <a:pt x="3307" y="186"/>
                </a:lnTo>
                <a:lnTo>
                  <a:pt x="3300" y="185"/>
                </a:lnTo>
                <a:lnTo>
                  <a:pt x="3294" y="185"/>
                </a:lnTo>
                <a:lnTo>
                  <a:pt x="3286" y="185"/>
                </a:lnTo>
                <a:lnTo>
                  <a:pt x="3281" y="185"/>
                </a:lnTo>
                <a:lnTo>
                  <a:pt x="3274" y="185"/>
                </a:lnTo>
                <a:lnTo>
                  <a:pt x="3269" y="184"/>
                </a:lnTo>
                <a:lnTo>
                  <a:pt x="3259" y="184"/>
                </a:lnTo>
                <a:lnTo>
                  <a:pt x="3256" y="184"/>
                </a:lnTo>
                <a:lnTo>
                  <a:pt x="3245" y="184"/>
                </a:lnTo>
                <a:lnTo>
                  <a:pt x="3236" y="183"/>
                </a:lnTo>
                <a:lnTo>
                  <a:pt x="3228" y="183"/>
                </a:lnTo>
                <a:lnTo>
                  <a:pt x="3218" y="181"/>
                </a:lnTo>
                <a:lnTo>
                  <a:pt x="3211" y="181"/>
                </a:lnTo>
                <a:lnTo>
                  <a:pt x="3202" y="181"/>
                </a:lnTo>
                <a:lnTo>
                  <a:pt x="3196" y="181"/>
                </a:lnTo>
                <a:lnTo>
                  <a:pt x="3183" y="181"/>
                </a:lnTo>
                <a:lnTo>
                  <a:pt x="3176" y="181"/>
                </a:lnTo>
                <a:lnTo>
                  <a:pt x="3168" y="180"/>
                </a:lnTo>
                <a:lnTo>
                  <a:pt x="3162" y="180"/>
                </a:lnTo>
                <a:lnTo>
                  <a:pt x="3162" y="180"/>
                </a:lnTo>
                <a:lnTo>
                  <a:pt x="3157" y="179"/>
                </a:lnTo>
                <a:lnTo>
                  <a:pt x="3146" y="179"/>
                </a:lnTo>
                <a:lnTo>
                  <a:pt x="3141" y="179"/>
                </a:lnTo>
                <a:lnTo>
                  <a:pt x="3130" y="180"/>
                </a:lnTo>
                <a:lnTo>
                  <a:pt x="3116" y="180"/>
                </a:lnTo>
                <a:lnTo>
                  <a:pt x="3114" y="180"/>
                </a:lnTo>
                <a:lnTo>
                  <a:pt x="3100" y="181"/>
                </a:lnTo>
                <a:lnTo>
                  <a:pt x="3086" y="181"/>
                </a:lnTo>
                <a:lnTo>
                  <a:pt x="3076" y="181"/>
                </a:lnTo>
                <a:lnTo>
                  <a:pt x="3071" y="181"/>
                </a:lnTo>
                <a:lnTo>
                  <a:pt x="3056" y="181"/>
                </a:lnTo>
                <a:lnTo>
                  <a:pt x="3038" y="181"/>
                </a:lnTo>
                <a:lnTo>
                  <a:pt x="3036" y="181"/>
                </a:lnTo>
                <a:lnTo>
                  <a:pt x="3019" y="183"/>
                </a:lnTo>
                <a:lnTo>
                  <a:pt x="3016" y="181"/>
                </a:lnTo>
                <a:lnTo>
                  <a:pt x="3007" y="181"/>
                </a:lnTo>
                <a:lnTo>
                  <a:pt x="3001" y="181"/>
                </a:lnTo>
                <a:lnTo>
                  <a:pt x="2992" y="181"/>
                </a:lnTo>
                <a:lnTo>
                  <a:pt x="2992" y="180"/>
                </a:lnTo>
                <a:lnTo>
                  <a:pt x="2991" y="180"/>
                </a:lnTo>
                <a:lnTo>
                  <a:pt x="2984" y="180"/>
                </a:lnTo>
                <a:lnTo>
                  <a:pt x="2974" y="180"/>
                </a:lnTo>
                <a:lnTo>
                  <a:pt x="2964" y="179"/>
                </a:lnTo>
                <a:lnTo>
                  <a:pt x="2955" y="179"/>
                </a:lnTo>
                <a:lnTo>
                  <a:pt x="2945" y="179"/>
                </a:lnTo>
                <a:lnTo>
                  <a:pt x="2941" y="178"/>
                </a:lnTo>
                <a:lnTo>
                  <a:pt x="2928" y="177"/>
                </a:lnTo>
                <a:lnTo>
                  <a:pt x="2918" y="176"/>
                </a:lnTo>
                <a:lnTo>
                  <a:pt x="2907" y="175"/>
                </a:lnTo>
                <a:lnTo>
                  <a:pt x="2886" y="172"/>
                </a:lnTo>
                <a:lnTo>
                  <a:pt x="2863" y="173"/>
                </a:lnTo>
                <a:lnTo>
                  <a:pt x="2846" y="173"/>
                </a:lnTo>
                <a:lnTo>
                  <a:pt x="2833" y="173"/>
                </a:lnTo>
                <a:lnTo>
                  <a:pt x="2818" y="174"/>
                </a:lnTo>
                <a:lnTo>
                  <a:pt x="2797" y="174"/>
                </a:lnTo>
                <a:lnTo>
                  <a:pt x="2781" y="174"/>
                </a:lnTo>
                <a:lnTo>
                  <a:pt x="2780" y="174"/>
                </a:lnTo>
                <a:lnTo>
                  <a:pt x="2663" y="184"/>
                </a:lnTo>
                <a:lnTo>
                  <a:pt x="2549" y="187"/>
                </a:lnTo>
                <a:lnTo>
                  <a:pt x="2518" y="187"/>
                </a:lnTo>
                <a:lnTo>
                  <a:pt x="2488" y="188"/>
                </a:lnTo>
                <a:lnTo>
                  <a:pt x="2438" y="190"/>
                </a:lnTo>
                <a:lnTo>
                  <a:pt x="2343" y="192"/>
                </a:lnTo>
                <a:lnTo>
                  <a:pt x="2213" y="196"/>
                </a:lnTo>
                <a:lnTo>
                  <a:pt x="2199" y="197"/>
                </a:lnTo>
                <a:lnTo>
                  <a:pt x="2145" y="198"/>
                </a:lnTo>
                <a:lnTo>
                  <a:pt x="2064" y="199"/>
                </a:lnTo>
                <a:lnTo>
                  <a:pt x="2001" y="193"/>
                </a:lnTo>
                <a:lnTo>
                  <a:pt x="1954" y="187"/>
                </a:lnTo>
                <a:lnTo>
                  <a:pt x="1886" y="176"/>
                </a:lnTo>
                <a:lnTo>
                  <a:pt x="1750" y="160"/>
                </a:lnTo>
                <a:lnTo>
                  <a:pt x="1667" y="151"/>
                </a:lnTo>
                <a:lnTo>
                  <a:pt x="1562" y="149"/>
                </a:lnTo>
                <a:lnTo>
                  <a:pt x="1050" y="149"/>
                </a:lnTo>
                <a:lnTo>
                  <a:pt x="258" y="155"/>
                </a:lnTo>
                <a:lnTo>
                  <a:pt x="0" y="157"/>
                </a:lnTo>
                <a:lnTo>
                  <a:pt x="0" y="157"/>
                </a:lnTo>
                <a:close/>
              </a:path>
            </a:pathLst>
          </a:custGeom>
          <a:solidFill>
            <a:srgbClr val="CCFFCC"/>
          </a:solidFill>
          <a:ln w="9525">
            <a:noFill/>
            <a:round/>
            <a:headEnd/>
            <a:tailEnd/>
          </a:ln>
        </p:spPr>
        <p:txBody>
          <a:bodyPr/>
          <a:lstStyle/>
          <a:p>
            <a:endParaRPr lang="en-GB"/>
          </a:p>
        </p:txBody>
      </p:sp>
      <p:sp>
        <p:nvSpPr>
          <p:cNvPr id="56" name="Freeform 2451"/>
          <p:cNvSpPr>
            <a:spLocks/>
          </p:cNvSpPr>
          <p:nvPr>
            <p:custDataLst>
              <p:tags r:id="rId47"/>
            </p:custDataLst>
          </p:nvPr>
        </p:nvSpPr>
        <p:spPr bwMode="auto">
          <a:xfrm>
            <a:off x="400988" y="2308232"/>
            <a:ext cx="8161157" cy="218897"/>
          </a:xfrm>
          <a:custGeom>
            <a:avLst/>
            <a:gdLst/>
            <a:ahLst/>
            <a:cxnLst>
              <a:cxn ang="0">
                <a:pos x="2518" y="187"/>
              </a:cxn>
              <a:cxn ang="0">
                <a:pos x="2964" y="179"/>
              </a:cxn>
              <a:cxn ang="0">
                <a:pos x="3114" y="180"/>
              </a:cxn>
              <a:cxn ang="0">
                <a:pos x="3245" y="184"/>
              </a:cxn>
              <a:cxn ang="0">
                <a:pos x="3385" y="192"/>
              </a:cxn>
              <a:cxn ang="0">
                <a:pos x="3514" y="188"/>
              </a:cxn>
              <a:cxn ang="0">
                <a:pos x="3634" y="192"/>
              </a:cxn>
              <a:cxn ang="0">
                <a:pos x="3761" y="193"/>
              </a:cxn>
              <a:cxn ang="0">
                <a:pos x="3900" y="189"/>
              </a:cxn>
              <a:cxn ang="0">
                <a:pos x="4074" y="194"/>
              </a:cxn>
              <a:cxn ang="0">
                <a:pos x="4307" y="199"/>
              </a:cxn>
              <a:cxn ang="0">
                <a:pos x="4582" y="204"/>
              </a:cxn>
              <a:cxn ang="0">
                <a:pos x="4802" y="190"/>
              </a:cxn>
              <a:cxn ang="0">
                <a:pos x="4939" y="189"/>
              </a:cxn>
              <a:cxn ang="0">
                <a:pos x="5111" y="175"/>
              </a:cxn>
              <a:cxn ang="0">
                <a:pos x="5280" y="174"/>
              </a:cxn>
              <a:cxn ang="0">
                <a:pos x="5445" y="181"/>
              </a:cxn>
              <a:cxn ang="0">
                <a:pos x="5576" y="181"/>
              </a:cxn>
              <a:cxn ang="0">
                <a:pos x="5706" y="186"/>
              </a:cxn>
              <a:cxn ang="0">
                <a:pos x="5897" y="187"/>
              </a:cxn>
              <a:cxn ang="0">
                <a:pos x="6218" y="172"/>
              </a:cxn>
              <a:cxn ang="0">
                <a:pos x="6455" y="153"/>
              </a:cxn>
              <a:cxn ang="0">
                <a:pos x="6721" y="151"/>
              </a:cxn>
              <a:cxn ang="0">
                <a:pos x="6975" y="138"/>
              </a:cxn>
              <a:cxn ang="0">
                <a:pos x="7190" y="103"/>
              </a:cxn>
              <a:cxn ang="0">
                <a:pos x="7378" y="93"/>
              </a:cxn>
              <a:cxn ang="0">
                <a:pos x="7559" y="63"/>
              </a:cxn>
              <a:cxn ang="0">
                <a:pos x="7793" y="55"/>
              </a:cxn>
              <a:cxn ang="0">
                <a:pos x="8121" y="35"/>
              </a:cxn>
              <a:cxn ang="0">
                <a:pos x="8335" y="10"/>
              </a:cxn>
              <a:cxn ang="0">
                <a:pos x="8229" y="25"/>
              </a:cxn>
              <a:cxn ang="0">
                <a:pos x="7973" y="48"/>
              </a:cxn>
              <a:cxn ang="0">
                <a:pos x="7660" y="59"/>
              </a:cxn>
              <a:cxn ang="0">
                <a:pos x="7470" y="68"/>
              </a:cxn>
              <a:cxn ang="0">
                <a:pos x="7275" y="108"/>
              </a:cxn>
              <a:cxn ang="0">
                <a:pos x="7098" y="126"/>
              </a:cxn>
              <a:cxn ang="0">
                <a:pos x="6834" y="146"/>
              </a:cxn>
              <a:cxn ang="0">
                <a:pos x="6585" y="157"/>
              </a:cxn>
              <a:cxn ang="0">
                <a:pos x="6335" y="155"/>
              </a:cxn>
              <a:cxn ang="0">
                <a:pos x="6062" y="196"/>
              </a:cxn>
              <a:cxn ang="0">
                <a:pos x="5765" y="206"/>
              </a:cxn>
              <a:cxn ang="0">
                <a:pos x="5636" y="204"/>
              </a:cxn>
              <a:cxn ang="0">
                <a:pos x="5525" y="202"/>
              </a:cxn>
              <a:cxn ang="0">
                <a:pos x="5385" y="196"/>
              </a:cxn>
              <a:cxn ang="0">
                <a:pos x="5236" y="193"/>
              </a:cxn>
              <a:cxn ang="0">
                <a:pos x="5005" y="205"/>
              </a:cxn>
              <a:cxn ang="0">
                <a:pos x="4867" y="207"/>
              </a:cxn>
              <a:cxn ang="0">
                <a:pos x="4711" y="217"/>
              </a:cxn>
              <a:cxn ang="0">
                <a:pos x="4470" y="226"/>
              </a:cxn>
              <a:cxn ang="0">
                <a:pos x="4204" y="215"/>
              </a:cxn>
              <a:cxn ang="0">
                <a:pos x="3983" y="213"/>
              </a:cxn>
              <a:cxn ang="0">
                <a:pos x="3833" y="210"/>
              </a:cxn>
              <a:cxn ang="0">
                <a:pos x="3697" y="214"/>
              </a:cxn>
              <a:cxn ang="0">
                <a:pos x="3590" y="212"/>
              </a:cxn>
              <a:cxn ang="0">
                <a:pos x="3445" y="202"/>
              </a:cxn>
              <a:cxn ang="0">
                <a:pos x="3307" y="202"/>
              </a:cxn>
              <a:cxn ang="0">
                <a:pos x="3176" y="201"/>
              </a:cxn>
              <a:cxn ang="0">
                <a:pos x="3019" y="202"/>
              </a:cxn>
              <a:cxn ang="0">
                <a:pos x="2863" y="192"/>
              </a:cxn>
              <a:cxn ang="0">
                <a:pos x="2001" y="193"/>
              </a:cxn>
            </a:cxnLst>
            <a:rect l="0" t="0" r="r" b="b"/>
            <a:pathLst>
              <a:path w="8426" h="227">
                <a:moveTo>
                  <a:pt x="0" y="157"/>
                </a:moveTo>
                <a:lnTo>
                  <a:pt x="258" y="155"/>
                </a:lnTo>
                <a:lnTo>
                  <a:pt x="1050" y="149"/>
                </a:lnTo>
                <a:lnTo>
                  <a:pt x="1562" y="149"/>
                </a:lnTo>
                <a:lnTo>
                  <a:pt x="1667" y="151"/>
                </a:lnTo>
                <a:lnTo>
                  <a:pt x="1750" y="160"/>
                </a:lnTo>
                <a:lnTo>
                  <a:pt x="1886" y="176"/>
                </a:lnTo>
                <a:lnTo>
                  <a:pt x="1954" y="187"/>
                </a:lnTo>
                <a:lnTo>
                  <a:pt x="2001" y="193"/>
                </a:lnTo>
                <a:lnTo>
                  <a:pt x="2064" y="199"/>
                </a:lnTo>
                <a:lnTo>
                  <a:pt x="2145" y="198"/>
                </a:lnTo>
                <a:lnTo>
                  <a:pt x="2199" y="197"/>
                </a:lnTo>
                <a:lnTo>
                  <a:pt x="2213" y="196"/>
                </a:lnTo>
                <a:lnTo>
                  <a:pt x="2343" y="192"/>
                </a:lnTo>
                <a:lnTo>
                  <a:pt x="2438" y="190"/>
                </a:lnTo>
                <a:lnTo>
                  <a:pt x="2488" y="188"/>
                </a:lnTo>
                <a:lnTo>
                  <a:pt x="2518" y="187"/>
                </a:lnTo>
                <a:lnTo>
                  <a:pt x="2549" y="187"/>
                </a:lnTo>
                <a:lnTo>
                  <a:pt x="2663" y="184"/>
                </a:lnTo>
                <a:lnTo>
                  <a:pt x="2780" y="174"/>
                </a:lnTo>
                <a:lnTo>
                  <a:pt x="2781" y="174"/>
                </a:lnTo>
                <a:lnTo>
                  <a:pt x="2797" y="174"/>
                </a:lnTo>
                <a:lnTo>
                  <a:pt x="2818" y="174"/>
                </a:lnTo>
                <a:lnTo>
                  <a:pt x="2833" y="173"/>
                </a:lnTo>
                <a:lnTo>
                  <a:pt x="2846" y="173"/>
                </a:lnTo>
                <a:lnTo>
                  <a:pt x="2863" y="173"/>
                </a:lnTo>
                <a:lnTo>
                  <a:pt x="2886" y="172"/>
                </a:lnTo>
                <a:lnTo>
                  <a:pt x="2907" y="175"/>
                </a:lnTo>
                <a:lnTo>
                  <a:pt x="2918" y="176"/>
                </a:lnTo>
                <a:lnTo>
                  <a:pt x="2928" y="177"/>
                </a:lnTo>
                <a:lnTo>
                  <a:pt x="2941" y="178"/>
                </a:lnTo>
                <a:lnTo>
                  <a:pt x="2945" y="179"/>
                </a:lnTo>
                <a:lnTo>
                  <a:pt x="2955" y="179"/>
                </a:lnTo>
                <a:lnTo>
                  <a:pt x="2964" y="179"/>
                </a:lnTo>
                <a:lnTo>
                  <a:pt x="2974" y="180"/>
                </a:lnTo>
                <a:lnTo>
                  <a:pt x="2984" y="180"/>
                </a:lnTo>
                <a:lnTo>
                  <a:pt x="2991" y="180"/>
                </a:lnTo>
                <a:lnTo>
                  <a:pt x="2992" y="180"/>
                </a:lnTo>
                <a:lnTo>
                  <a:pt x="2992" y="181"/>
                </a:lnTo>
                <a:lnTo>
                  <a:pt x="3001" y="181"/>
                </a:lnTo>
                <a:lnTo>
                  <a:pt x="3007" y="181"/>
                </a:lnTo>
                <a:lnTo>
                  <a:pt x="3016" y="181"/>
                </a:lnTo>
                <a:lnTo>
                  <a:pt x="3019" y="183"/>
                </a:lnTo>
                <a:lnTo>
                  <a:pt x="3036" y="181"/>
                </a:lnTo>
                <a:lnTo>
                  <a:pt x="3038" y="181"/>
                </a:lnTo>
                <a:lnTo>
                  <a:pt x="3056" y="181"/>
                </a:lnTo>
                <a:lnTo>
                  <a:pt x="3071" y="181"/>
                </a:lnTo>
                <a:lnTo>
                  <a:pt x="3076" y="181"/>
                </a:lnTo>
                <a:lnTo>
                  <a:pt x="3086" y="181"/>
                </a:lnTo>
                <a:lnTo>
                  <a:pt x="3100" y="181"/>
                </a:lnTo>
                <a:lnTo>
                  <a:pt x="3114" y="180"/>
                </a:lnTo>
                <a:lnTo>
                  <a:pt x="3116" y="180"/>
                </a:lnTo>
                <a:lnTo>
                  <a:pt x="3130" y="180"/>
                </a:lnTo>
                <a:lnTo>
                  <a:pt x="3141" y="179"/>
                </a:lnTo>
                <a:lnTo>
                  <a:pt x="3146" y="179"/>
                </a:lnTo>
                <a:lnTo>
                  <a:pt x="3157" y="179"/>
                </a:lnTo>
                <a:lnTo>
                  <a:pt x="3162" y="180"/>
                </a:lnTo>
                <a:lnTo>
                  <a:pt x="3162" y="180"/>
                </a:lnTo>
                <a:lnTo>
                  <a:pt x="3168" y="180"/>
                </a:lnTo>
                <a:lnTo>
                  <a:pt x="3176" y="181"/>
                </a:lnTo>
                <a:lnTo>
                  <a:pt x="3183" y="181"/>
                </a:lnTo>
                <a:lnTo>
                  <a:pt x="3196" y="181"/>
                </a:lnTo>
                <a:lnTo>
                  <a:pt x="3202" y="181"/>
                </a:lnTo>
                <a:lnTo>
                  <a:pt x="3211" y="181"/>
                </a:lnTo>
                <a:lnTo>
                  <a:pt x="3218" y="181"/>
                </a:lnTo>
                <a:lnTo>
                  <a:pt x="3228" y="183"/>
                </a:lnTo>
                <a:lnTo>
                  <a:pt x="3236" y="183"/>
                </a:lnTo>
                <a:lnTo>
                  <a:pt x="3245" y="184"/>
                </a:lnTo>
                <a:lnTo>
                  <a:pt x="3256" y="184"/>
                </a:lnTo>
                <a:lnTo>
                  <a:pt x="3259" y="184"/>
                </a:lnTo>
                <a:lnTo>
                  <a:pt x="3269" y="184"/>
                </a:lnTo>
                <a:lnTo>
                  <a:pt x="3274" y="185"/>
                </a:lnTo>
                <a:lnTo>
                  <a:pt x="3281" y="185"/>
                </a:lnTo>
                <a:lnTo>
                  <a:pt x="3286" y="185"/>
                </a:lnTo>
                <a:lnTo>
                  <a:pt x="3294" y="185"/>
                </a:lnTo>
                <a:lnTo>
                  <a:pt x="3300" y="185"/>
                </a:lnTo>
                <a:lnTo>
                  <a:pt x="3307" y="186"/>
                </a:lnTo>
                <a:lnTo>
                  <a:pt x="3314" y="186"/>
                </a:lnTo>
                <a:lnTo>
                  <a:pt x="3324" y="187"/>
                </a:lnTo>
                <a:lnTo>
                  <a:pt x="3330" y="188"/>
                </a:lnTo>
                <a:lnTo>
                  <a:pt x="3346" y="190"/>
                </a:lnTo>
                <a:lnTo>
                  <a:pt x="3352" y="191"/>
                </a:lnTo>
                <a:lnTo>
                  <a:pt x="3364" y="191"/>
                </a:lnTo>
                <a:lnTo>
                  <a:pt x="3377" y="192"/>
                </a:lnTo>
                <a:lnTo>
                  <a:pt x="3385" y="192"/>
                </a:lnTo>
                <a:lnTo>
                  <a:pt x="3393" y="191"/>
                </a:lnTo>
                <a:lnTo>
                  <a:pt x="3399" y="190"/>
                </a:lnTo>
                <a:lnTo>
                  <a:pt x="3410" y="189"/>
                </a:lnTo>
                <a:lnTo>
                  <a:pt x="3413" y="189"/>
                </a:lnTo>
                <a:lnTo>
                  <a:pt x="3419" y="188"/>
                </a:lnTo>
                <a:lnTo>
                  <a:pt x="3425" y="188"/>
                </a:lnTo>
                <a:lnTo>
                  <a:pt x="3433" y="188"/>
                </a:lnTo>
                <a:lnTo>
                  <a:pt x="3441" y="188"/>
                </a:lnTo>
                <a:lnTo>
                  <a:pt x="3445" y="187"/>
                </a:lnTo>
                <a:lnTo>
                  <a:pt x="3455" y="186"/>
                </a:lnTo>
                <a:lnTo>
                  <a:pt x="3467" y="185"/>
                </a:lnTo>
                <a:lnTo>
                  <a:pt x="3476" y="185"/>
                </a:lnTo>
                <a:lnTo>
                  <a:pt x="3482" y="186"/>
                </a:lnTo>
                <a:lnTo>
                  <a:pt x="3492" y="187"/>
                </a:lnTo>
                <a:lnTo>
                  <a:pt x="3499" y="187"/>
                </a:lnTo>
                <a:lnTo>
                  <a:pt x="3506" y="188"/>
                </a:lnTo>
                <a:lnTo>
                  <a:pt x="3514" y="188"/>
                </a:lnTo>
                <a:lnTo>
                  <a:pt x="3522" y="189"/>
                </a:lnTo>
                <a:lnTo>
                  <a:pt x="3529" y="190"/>
                </a:lnTo>
                <a:lnTo>
                  <a:pt x="3536" y="190"/>
                </a:lnTo>
                <a:lnTo>
                  <a:pt x="3543" y="191"/>
                </a:lnTo>
                <a:lnTo>
                  <a:pt x="3554" y="191"/>
                </a:lnTo>
                <a:lnTo>
                  <a:pt x="3561" y="192"/>
                </a:lnTo>
                <a:lnTo>
                  <a:pt x="3572" y="192"/>
                </a:lnTo>
                <a:lnTo>
                  <a:pt x="3581" y="192"/>
                </a:lnTo>
                <a:lnTo>
                  <a:pt x="3590" y="193"/>
                </a:lnTo>
                <a:lnTo>
                  <a:pt x="3598" y="193"/>
                </a:lnTo>
                <a:lnTo>
                  <a:pt x="3603" y="193"/>
                </a:lnTo>
                <a:lnTo>
                  <a:pt x="3611" y="193"/>
                </a:lnTo>
                <a:lnTo>
                  <a:pt x="3614" y="193"/>
                </a:lnTo>
                <a:lnTo>
                  <a:pt x="3620" y="192"/>
                </a:lnTo>
                <a:lnTo>
                  <a:pt x="3625" y="192"/>
                </a:lnTo>
                <a:lnTo>
                  <a:pt x="3631" y="192"/>
                </a:lnTo>
                <a:lnTo>
                  <a:pt x="3634" y="192"/>
                </a:lnTo>
                <a:lnTo>
                  <a:pt x="3643" y="193"/>
                </a:lnTo>
                <a:lnTo>
                  <a:pt x="3650" y="194"/>
                </a:lnTo>
                <a:lnTo>
                  <a:pt x="3657" y="196"/>
                </a:lnTo>
                <a:lnTo>
                  <a:pt x="3660" y="196"/>
                </a:lnTo>
                <a:lnTo>
                  <a:pt x="3669" y="196"/>
                </a:lnTo>
                <a:lnTo>
                  <a:pt x="3674" y="194"/>
                </a:lnTo>
                <a:lnTo>
                  <a:pt x="3683" y="193"/>
                </a:lnTo>
                <a:lnTo>
                  <a:pt x="3687" y="193"/>
                </a:lnTo>
                <a:lnTo>
                  <a:pt x="3697" y="193"/>
                </a:lnTo>
                <a:lnTo>
                  <a:pt x="3703" y="193"/>
                </a:lnTo>
                <a:lnTo>
                  <a:pt x="3713" y="194"/>
                </a:lnTo>
                <a:lnTo>
                  <a:pt x="3723" y="194"/>
                </a:lnTo>
                <a:lnTo>
                  <a:pt x="3725" y="194"/>
                </a:lnTo>
                <a:lnTo>
                  <a:pt x="3740" y="193"/>
                </a:lnTo>
                <a:lnTo>
                  <a:pt x="3747" y="193"/>
                </a:lnTo>
                <a:lnTo>
                  <a:pt x="3755" y="193"/>
                </a:lnTo>
                <a:lnTo>
                  <a:pt x="3761" y="193"/>
                </a:lnTo>
                <a:lnTo>
                  <a:pt x="3768" y="192"/>
                </a:lnTo>
                <a:lnTo>
                  <a:pt x="3777" y="192"/>
                </a:lnTo>
                <a:lnTo>
                  <a:pt x="3786" y="192"/>
                </a:lnTo>
                <a:lnTo>
                  <a:pt x="3793" y="192"/>
                </a:lnTo>
                <a:lnTo>
                  <a:pt x="3801" y="191"/>
                </a:lnTo>
                <a:lnTo>
                  <a:pt x="3811" y="191"/>
                </a:lnTo>
                <a:lnTo>
                  <a:pt x="3818" y="191"/>
                </a:lnTo>
                <a:lnTo>
                  <a:pt x="3829" y="190"/>
                </a:lnTo>
                <a:lnTo>
                  <a:pt x="3833" y="190"/>
                </a:lnTo>
                <a:lnTo>
                  <a:pt x="3840" y="190"/>
                </a:lnTo>
                <a:lnTo>
                  <a:pt x="3850" y="189"/>
                </a:lnTo>
                <a:lnTo>
                  <a:pt x="3858" y="188"/>
                </a:lnTo>
                <a:lnTo>
                  <a:pt x="3869" y="188"/>
                </a:lnTo>
                <a:lnTo>
                  <a:pt x="3875" y="188"/>
                </a:lnTo>
                <a:lnTo>
                  <a:pt x="3887" y="188"/>
                </a:lnTo>
                <a:lnTo>
                  <a:pt x="3893" y="188"/>
                </a:lnTo>
                <a:lnTo>
                  <a:pt x="3900" y="189"/>
                </a:lnTo>
                <a:lnTo>
                  <a:pt x="3907" y="189"/>
                </a:lnTo>
                <a:lnTo>
                  <a:pt x="3917" y="189"/>
                </a:lnTo>
                <a:lnTo>
                  <a:pt x="3923" y="190"/>
                </a:lnTo>
                <a:lnTo>
                  <a:pt x="3931" y="190"/>
                </a:lnTo>
                <a:lnTo>
                  <a:pt x="3945" y="191"/>
                </a:lnTo>
                <a:lnTo>
                  <a:pt x="3957" y="192"/>
                </a:lnTo>
                <a:lnTo>
                  <a:pt x="3966" y="192"/>
                </a:lnTo>
                <a:lnTo>
                  <a:pt x="3978" y="193"/>
                </a:lnTo>
                <a:lnTo>
                  <a:pt x="3983" y="193"/>
                </a:lnTo>
                <a:lnTo>
                  <a:pt x="3994" y="193"/>
                </a:lnTo>
                <a:lnTo>
                  <a:pt x="4009" y="192"/>
                </a:lnTo>
                <a:lnTo>
                  <a:pt x="4018" y="193"/>
                </a:lnTo>
                <a:lnTo>
                  <a:pt x="4033" y="193"/>
                </a:lnTo>
                <a:lnTo>
                  <a:pt x="4044" y="193"/>
                </a:lnTo>
                <a:lnTo>
                  <a:pt x="4053" y="193"/>
                </a:lnTo>
                <a:lnTo>
                  <a:pt x="4061" y="194"/>
                </a:lnTo>
                <a:lnTo>
                  <a:pt x="4074" y="194"/>
                </a:lnTo>
                <a:lnTo>
                  <a:pt x="4088" y="194"/>
                </a:lnTo>
                <a:lnTo>
                  <a:pt x="4098" y="194"/>
                </a:lnTo>
                <a:lnTo>
                  <a:pt x="4107" y="194"/>
                </a:lnTo>
                <a:lnTo>
                  <a:pt x="4119" y="194"/>
                </a:lnTo>
                <a:lnTo>
                  <a:pt x="4145" y="196"/>
                </a:lnTo>
                <a:lnTo>
                  <a:pt x="4151" y="196"/>
                </a:lnTo>
                <a:lnTo>
                  <a:pt x="4158" y="196"/>
                </a:lnTo>
                <a:lnTo>
                  <a:pt x="4193" y="196"/>
                </a:lnTo>
                <a:lnTo>
                  <a:pt x="4204" y="196"/>
                </a:lnTo>
                <a:lnTo>
                  <a:pt x="4223" y="196"/>
                </a:lnTo>
                <a:lnTo>
                  <a:pt x="4230" y="196"/>
                </a:lnTo>
                <a:lnTo>
                  <a:pt x="4244" y="196"/>
                </a:lnTo>
                <a:lnTo>
                  <a:pt x="4265" y="197"/>
                </a:lnTo>
                <a:lnTo>
                  <a:pt x="4279" y="198"/>
                </a:lnTo>
                <a:lnTo>
                  <a:pt x="4285" y="198"/>
                </a:lnTo>
                <a:lnTo>
                  <a:pt x="4298" y="198"/>
                </a:lnTo>
                <a:lnTo>
                  <a:pt x="4307" y="199"/>
                </a:lnTo>
                <a:lnTo>
                  <a:pt x="4309" y="199"/>
                </a:lnTo>
                <a:lnTo>
                  <a:pt x="4343" y="199"/>
                </a:lnTo>
                <a:lnTo>
                  <a:pt x="4347" y="199"/>
                </a:lnTo>
                <a:lnTo>
                  <a:pt x="4393" y="202"/>
                </a:lnTo>
                <a:lnTo>
                  <a:pt x="4411" y="203"/>
                </a:lnTo>
                <a:lnTo>
                  <a:pt x="4432" y="203"/>
                </a:lnTo>
                <a:lnTo>
                  <a:pt x="4437" y="204"/>
                </a:lnTo>
                <a:lnTo>
                  <a:pt x="4461" y="207"/>
                </a:lnTo>
                <a:lnTo>
                  <a:pt x="4470" y="206"/>
                </a:lnTo>
                <a:lnTo>
                  <a:pt x="4485" y="205"/>
                </a:lnTo>
                <a:lnTo>
                  <a:pt x="4500" y="206"/>
                </a:lnTo>
                <a:lnTo>
                  <a:pt x="4512" y="206"/>
                </a:lnTo>
                <a:lnTo>
                  <a:pt x="4527" y="206"/>
                </a:lnTo>
                <a:lnTo>
                  <a:pt x="4541" y="206"/>
                </a:lnTo>
                <a:lnTo>
                  <a:pt x="4561" y="204"/>
                </a:lnTo>
                <a:lnTo>
                  <a:pt x="4572" y="204"/>
                </a:lnTo>
                <a:lnTo>
                  <a:pt x="4582" y="204"/>
                </a:lnTo>
                <a:lnTo>
                  <a:pt x="4604" y="205"/>
                </a:lnTo>
                <a:lnTo>
                  <a:pt x="4612" y="206"/>
                </a:lnTo>
                <a:lnTo>
                  <a:pt x="4626" y="206"/>
                </a:lnTo>
                <a:lnTo>
                  <a:pt x="4641" y="207"/>
                </a:lnTo>
                <a:lnTo>
                  <a:pt x="4658" y="205"/>
                </a:lnTo>
                <a:lnTo>
                  <a:pt x="4666" y="204"/>
                </a:lnTo>
                <a:lnTo>
                  <a:pt x="4681" y="201"/>
                </a:lnTo>
                <a:lnTo>
                  <a:pt x="4693" y="199"/>
                </a:lnTo>
                <a:lnTo>
                  <a:pt x="4711" y="198"/>
                </a:lnTo>
                <a:lnTo>
                  <a:pt x="4721" y="197"/>
                </a:lnTo>
                <a:lnTo>
                  <a:pt x="4742" y="193"/>
                </a:lnTo>
                <a:lnTo>
                  <a:pt x="4760" y="192"/>
                </a:lnTo>
                <a:lnTo>
                  <a:pt x="4772" y="191"/>
                </a:lnTo>
                <a:lnTo>
                  <a:pt x="4783" y="190"/>
                </a:lnTo>
                <a:lnTo>
                  <a:pt x="4791" y="190"/>
                </a:lnTo>
                <a:lnTo>
                  <a:pt x="4797" y="190"/>
                </a:lnTo>
                <a:lnTo>
                  <a:pt x="4802" y="190"/>
                </a:lnTo>
                <a:lnTo>
                  <a:pt x="4808" y="189"/>
                </a:lnTo>
                <a:lnTo>
                  <a:pt x="4818" y="189"/>
                </a:lnTo>
                <a:lnTo>
                  <a:pt x="4824" y="188"/>
                </a:lnTo>
                <a:lnTo>
                  <a:pt x="4834" y="188"/>
                </a:lnTo>
                <a:lnTo>
                  <a:pt x="4841" y="188"/>
                </a:lnTo>
                <a:lnTo>
                  <a:pt x="4848" y="188"/>
                </a:lnTo>
                <a:lnTo>
                  <a:pt x="4852" y="188"/>
                </a:lnTo>
                <a:lnTo>
                  <a:pt x="4861" y="188"/>
                </a:lnTo>
                <a:lnTo>
                  <a:pt x="4867" y="188"/>
                </a:lnTo>
                <a:lnTo>
                  <a:pt x="4875" y="188"/>
                </a:lnTo>
                <a:lnTo>
                  <a:pt x="4883" y="188"/>
                </a:lnTo>
                <a:lnTo>
                  <a:pt x="4890" y="188"/>
                </a:lnTo>
                <a:lnTo>
                  <a:pt x="4900" y="189"/>
                </a:lnTo>
                <a:lnTo>
                  <a:pt x="4907" y="189"/>
                </a:lnTo>
                <a:lnTo>
                  <a:pt x="4920" y="189"/>
                </a:lnTo>
                <a:lnTo>
                  <a:pt x="4930" y="189"/>
                </a:lnTo>
                <a:lnTo>
                  <a:pt x="4939" y="189"/>
                </a:lnTo>
                <a:lnTo>
                  <a:pt x="4948" y="188"/>
                </a:lnTo>
                <a:lnTo>
                  <a:pt x="4954" y="188"/>
                </a:lnTo>
                <a:lnTo>
                  <a:pt x="4960" y="188"/>
                </a:lnTo>
                <a:lnTo>
                  <a:pt x="4964" y="187"/>
                </a:lnTo>
                <a:lnTo>
                  <a:pt x="4968" y="187"/>
                </a:lnTo>
                <a:lnTo>
                  <a:pt x="4978" y="187"/>
                </a:lnTo>
                <a:lnTo>
                  <a:pt x="4982" y="187"/>
                </a:lnTo>
                <a:lnTo>
                  <a:pt x="4994" y="186"/>
                </a:lnTo>
                <a:lnTo>
                  <a:pt x="5005" y="185"/>
                </a:lnTo>
                <a:lnTo>
                  <a:pt x="5014" y="185"/>
                </a:lnTo>
                <a:lnTo>
                  <a:pt x="5027" y="184"/>
                </a:lnTo>
                <a:lnTo>
                  <a:pt x="5038" y="184"/>
                </a:lnTo>
                <a:lnTo>
                  <a:pt x="5047" y="183"/>
                </a:lnTo>
                <a:lnTo>
                  <a:pt x="5059" y="180"/>
                </a:lnTo>
                <a:lnTo>
                  <a:pt x="5076" y="178"/>
                </a:lnTo>
                <a:lnTo>
                  <a:pt x="5095" y="176"/>
                </a:lnTo>
                <a:lnTo>
                  <a:pt x="5111" y="175"/>
                </a:lnTo>
                <a:lnTo>
                  <a:pt x="5129" y="174"/>
                </a:lnTo>
                <a:lnTo>
                  <a:pt x="5151" y="174"/>
                </a:lnTo>
                <a:lnTo>
                  <a:pt x="5170" y="174"/>
                </a:lnTo>
                <a:lnTo>
                  <a:pt x="5195" y="174"/>
                </a:lnTo>
                <a:lnTo>
                  <a:pt x="5204" y="174"/>
                </a:lnTo>
                <a:lnTo>
                  <a:pt x="5214" y="174"/>
                </a:lnTo>
                <a:lnTo>
                  <a:pt x="5222" y="174"/>
                </a:lnTo>
                <a:lnTo>
                  <a:pt x="5231" y="174"/>
                </a:lnTo>
                <a:lnTo>
                  <a:pt x="5236" y="174"/>
                </a:lnTo>
                <a:lnTo>
                  <a:pt x="5240" y="174"/>
                </a:lnTo>
                <a:lnTo>
                  <a:pt x="5249" y="174"/>
                </a:lnTo>
                <a:lnTo>
                  <a:pt x="5253" y="174"/>
                </a:lnTo>
                <a:lnTo>
                  <a:pt x="5259" y="174"/>
                </a:lnTo>
                <a:lnTo>
                  <a:pt x="5262" y="174"/>
                </a:lnTo>
                <a:lnTo>
                  <a:pt x="5269" y="174"/>
                </a:lnTo>
                <a:lnTo>
                  <a:pt x="5273" y="174"/>
                </a:lnTo>
                <a:lnTo>
                  <a:pt x="5280" y="174"/>
                </a:lnTo>
                <a:lnTo>
                  <a:pt x="5288" y="174"/>
                </a:lnTo>
                <a:lnTo>
                  <a:pt x="5300" y="175"/>
                </a:lnTo>
                <a:lnTo>
                  <a:pt x="5313" y="175"/>
                </a:lnTo>
                <a:lnTo>
                  <a:pt x="5319" y="175"/>
                </a:lnTo>
                <a:lnTo>
                  <a:pt x="5332" y="175"/>
                </a:lnTo>
                <a:lnTo>
                  <a:pt x="5342" y="175"/>
                </a:lnTo>
                <a:lnTo>
                  <a:pt x="5353" y="175"/>
                </a:lnTo>
                <a:lnTo>
                  <a:pt x="5372" y="175"/>
                </a:lnTo>
                <a:lnTo>
                  <a:pt x="5385" y="176"/>
                </a:lnTo>
                <a:lnTo>
                  <a:pt x="5390" y="176"/>
                </a:lnTo>
                <a:lnTo>
                  <a:pt x="5394" y="176"/>
                </a:lnTo>
                <a:lnTo>
                  <a:pt x="5403" y="176"/>
                </a:lnTo>
                <a:lnTo>
                  <a:pt x="5407" y="176"/>
                </a:lnTo>
                <a:lnTo>
                  <a:pt x="5413" y="177"/>
                </a:lnTo>
                <a:lnTo>
                  <a:pt x="5421" y="178"/>
                </a:lnTo>
                <a:lnTo>
                  <a:pt x="5433" y="179"/>
                </a:lnTo>
                <a:lnTo>
                  <a:pt x="5445" y="181"/>
                </a:lnTo>
                <a:lnTo>
                  <a:pt x="5456" y="181"/>
                </a:lnTo>
                <a:lnTo>
                  <a:pt x="5469" y="183"/>
                </a:lnTo>
                <a:lnTo>
                  <a:pt x="5480" y="184"/>
                </a:lnTo>
                <a:lnTo>
                  <a:pt x="5489" y="184"/>
                </a:lnTo>
                <a:lnTo>
                  <a:pt x="5500" y="184"/>
                </a:lnTo>
                <a:lnTo>
                  <a:pt x="5504" y="184"/>
                </a:lnTo>
                <a:lnTo>
                  <a:pt x="5510" y="184"/>
                </a:lnTo>
                <a:lnTo>
                  <a:pt x="5517" y="184"/>
                </a:lnTo>
                <a:lnTo>
                  <a:pt x="5525" y="184"/>
                </a:lnTo>
                <a:lnTo>
                  <a:pt x="5532" y="183"/>
                </a:lnTo>
                <a:lnTo>
                  <a:pt x="5535" y="183"/>
                </a:lnTo>
                <a:lnTo>
                  <a:pt x="5541" y="181"/>
                </a:lnTo>
                <a:lnTo>
                  <a:pt x="5549" y="181"/>
                </a:lnTo>
                <a:lnTo>
                  <a:pt x="5560" y="181"/>
                </a:lnTo>
                <a:lnTo>
                  <a:pt x="5563" y="181"/>
                </a:lnTo>
                <a:lnTo>
                  <a:pt x="5572" y="181"/>
                </a:lnTo>
                <a:lnTo>
                  <a:pt x="5576" y="181"/>
                </a:lnTo>
                <a:lnTo>
                  <a:pt x="5581" y="181"/>
                </a:lnTo>
                <a:lnTo>
                  <a:pt x="5586" y="181"/>
                </a:lnTo>
                <a:lnTo>
                  <a:pt x="5595" y="183"/>
                </a:lnTo>
                <a:lnTo>
                  <a:pt x="5603" y="183"/>
                </a:lnTo>
                <a:lnTo>
                  <a:pt x="5610" y="184"/>
                </a:lnTo>
                <a:lnTo>
                  <a:pt x="5614" y="184"/>
                </a:lnTo>
                <a:lnTo>
                  <a:pt x="5621" y="184"/>
                </a:lnTo>
                <a:lnTo>
                  <a:pt x="5626" y="184"/>
                </a:lnTo>
                <a:lnTo>
                  <a:pt x="5636" y="184"/>
                </a:lnTo>
                <a:lnTo>
                  <a:pt x="5648" y="185"/>
                </a:lnTo>
                <a:lnTo>
                  <a:pt x="5655" y="185"/>
                </a:lnTo>
                <a:lnTo>
                  <a:pt x="5662" y="185"/>
                </a:lnTo>
                <a:lnTo>
                  <a:pt x="5666" y="185"/>
                </a:lnTo>
                <a:lnTo>
                  <a:pt x="5677" y="185"/>
                </a:lnTo>
                <a:lnTo>
                  <a:pt x="5689" y="185"/>
                </a:lnTo>
                <a:lnTo>
                  <a:pt x="5696" y="185"/>
                </a:lnTo>
                <a:lnTo>
                  <a:pt x="5706" y="186"/>
                </a:lnTo>
                <a:lnTo>
                  <a:pt x="5722" y="186"/>
                </a:lnTo>
                <a:lnTo>
                  <a:pt x="5726" y="186"/>
                </a:lnTo>
                <a:lnTo>
                  <a:pt x="5730" y="187"/>
                </a:lnTo>
                <a:lnTo>
                  <a:pt x="5737" y="187"/>
                </a:lnTo>
                <a:lnTo>
                  <a:pt x="5741" y="187"/>
                </a:lnTo>
                <a:lnTo>
                  <a:pt x="5748" y="187"/>
                </a:lnTo>
                <a:lnTo>
                  <a:pt x="5754" y="187"/>
                </a:lnTo>
                <a:lnTo>
                  <a:pt x="5760" y="187"/>
                </a:lnTo>
                <a:lnTo>
                  <a:pt x="5765" y="187"/>
                </a:lnTo>
                <a:lnTo>
                  <a:pt x="5776" y="186"/>
                </a:lnTo>
                <a:lnTo>
                  <a:pt x="5786" y="187"/>
                </a:lnTo>
                <a:lnTo>
                  <a:pt x="5802" y="187"/>
                </a:lnTo>
                <a:lnTo>
                  <a:pt x="5820" y="186"/>
                </a:lnTo>
                <a:lnTo>
                  <a:pt x="5833" y="186"/>
                </a:lnTo>
                <a:lnTo>
                  <a:pt x="5864" y="187"/>
                </a:lnTo>
                <a:lnTo>
                  <a:pt x="5877" y="187"/>
                </a:lnTo>
                <a:lnTo>
                  <a:pt x="5897" y="187"/>
                </a:lnTo>
                <a:lnTo>
                  <a:pt x="5916" y="188"/>
                </a:lnTo>
                <a:lnTo>
                  <a:pt x="5935" y="187"/>
                </a:lnTo>
                <a:lnTo>
                  <a:pt x="5958" y="186"/>
                </a:lnTo>
                <a:lnTo>
                  <a:pt x="5969" y="186"/>
                </a:lnTo>
                <a:lnTo>
                  <a:pt x="5980" y="185"/>
                </a:lnTo>
                <a:lnTo>
                  <a:pt x="6007" y="185"/>
                </a:lnTo>
                <a:lnTo>
                  <a:pt x="6022" y="185"/>
                </a:lnTo>
                <a:lnTo>
                  <a:pt x="6050" y="184"/>
                </a:lnTo>
                <a:lnTo>
                  <a:pt x="6062" y="183"/>
                </a:lnTo>
                <a:lnTo>
                  <a:pt x="6079" y="181"/>
                </a:lnTo>
                <a:lnTo>
                  <a:pt x="6107" y="180"/>
                </a:lnTo>
                <a:lnTo>
                  <a:pt x="6126" y="179"/>
                </a:lnTo>
                <a:lnTo>
                  <a:pt x="6140" y="178"/>
                </a:lnTo>
                <a:lnTo>
                  <a:pt x="6164" y="176"/>
                </a:lnTo>
                <a:lnTo>
                  <a:pt x="6179" y="175"/>
                </a:lnTo>
                <a:lnTo>
                  <a:pt x="6197" y="174"/>
                </a:lnTo>
                <a:lnTo>
                  <a:pt x="6218" y="172"/>
                </a:lnTo>
                <a:lnTo>
                  <a:pt x="6228" y="171"/>
                </a:lnTo>
                <a:lnTo>
                  <a:pt x="6242" y="170"/>
                </a:lnTo>
                <a:lnTo>
                  <a:pt x="6260" y="168"/>
                </a:lnTo>
                <a:lnTo>
                  <a:pt x="6274" y="167"/>
                </a:lnTo>
                <a:lnTo>
                  <a:pt x="6282" y="164"/>
                </a:lnTo>
                <a:lnTo>
                  <a:pt x="6297" y="160"/>
                </a:lnTo>
                <a:lnTo>
                  <a:pt x="6306" y="159"/>
                </a:lnTo>
                <a:lnTo>
                  <a:pt x="6324" y="155"/>
                </a:lnTo>
                <a:lnTo>
                  <a:pt x="6335" y="155"/>
                </a:lnTo>
                <a:lnTo>
                  <a:pt x="6351" y="155"/>
                </a:lnTo>
                <a:lnTo>
                  <a:pt x="6367" y="155"/>
                </a:lnTo>
                <a:lnTo>
                  <a:pt x="6383" y="155"/>
                </a:lnTo>
                <a:lnTo>
                  <a:pt x="6399" y="154"/>
                </a:lnTo>
                <a:lnTo>
                  <a:pt x="6421" y="154"/>
                </a:lnTo>
                <a:lnTo>
                  <a:pt x="6425" y="154"/>
                </a:lnTo>
                <a:lnTo>
                  <a:pt x="6437" y="154"/>
                </a:lnTo>
                <a:lnTo>
                  <a:pt x="6455" y="153"/>
                </a:lnTo>
                <a:lnTo>
                  <a:pt x="6472" y="152"/>
                </a:lnTo>
                <a:lnTo>
                  <a:pt x="6485" y="152"/>
                </a:lnTo>
                <a:lnTo>
                  <a:pt x="6499" y="154"/>
                </a:lnTo>
                <a:lnTo>
                  <a:pt x="6514" y="155"/>
                </a:lnTo>
                <a:lnTo>
                  <a:pt x="6531" y="157"/>
                </a:lnTo>
                <a:lnTo>
                  <a:pt x="6539" y="157"/>
                </a:lnTo>
                <a:lnTo>
                  <a:pt x="6552" y="158"/>
                </a:lnTo>
                <a:lnTo>
                  <a:pt x="6567" y="158"/>
                </a:lnTo>
                <a:lnTo>
                  <a:pt x="6585" y="157"/>
                </a:lnTo>
                <a:lnTo>
                  <a:pt x="6597" y="157"/>
                </a:lnTo>
                <a:lnTo>
                  <a:pt x="6617" y="157"/>
                </a:lnTo>
                <a:lnTo>
                  <a:pt x="6639" y="155"/>
                </a:lnTo>
                <a:lnTo>
                  <a:pt x="6653" y="154"/>
                </a:lnTo>
                <a:lnTo>
                  <a:pt x="6670" y="153"/>
                </a:lnTo>
                <a:lnTo>
                  <a:pt x="6687" y="153"/>
                </a:lnTo>
                <a:lnTo>
                  <a:pt x="6705" y="152"/>
                </a:lnTo>
                <a:lnTo>
                  <a:pt x="6721" y="151"/>
                </a:lnTo>
                <a:lnTo>
                  <a:pt x="6734" y="150"/>
                </a:lnTo>
                <a:lnTo>
                  <a:pt x="6753" y="150"/>
                </a:lnTo>
                <a:lnTo>
                  <a:pt x="6759" y="149"/>
                </a:lnTo>
                <a:lnTo>
                  <a:pt x="6768" y="149"/>
                </a:lnTo>
                <a:lnTo>
                  <a:pt x="6780" y="149"/>
                </a:lnTo>
                <a:lnTo>
                  <a:pt x="6788" y="148"/>
                </a:lnTo>
                <a:lnTo>
                  <a:pt x="6804" y="148"/>
                </a:lnTo>
                <a:lnTo>
                  <a:pt x="6827" y="146"/>
                </a:lnTo>
                <a:lnTo>
                  <a:pt x="6834" y="146"/>
                </a:lnTo>
                <a:lnTo>
                  <a:pt x="6840" y="145"/>
                </a:lnTo>
                <a:lnTo>
                  <a:pt x="6865" y="144"/>
                </a:lnTo>
                <a:lnTo>
                  <a:pt x="6888" y="142"/>
                </a:lnTo>
                <a:lnTo>
                  <a:pt x="6902" y="141"/>
                </a:lnTo>
                <a:lnTo>
                  <a:pt x="6917" y="140"/>
                </a:lnTo>
                <a:lnTo>
                  <a:pt x="6936" y="140"/>
                </a:lnTo>
                <a:lnTo>
                  <a:pt x="6956" y="139"/>
                </a:lnTo>
                <a:lnTo>
                  <a:pt x="6975" y="138"/>
                </a:lnTo>
                <a:lnTo>
                  <a:pt x="6990" y="137"/>
                </a:lnTo>
                <a:lnTo>
                  <a:pt x="7016" y="136"/>
                </a:lnTo>
                <a:lnTo>
                  <a:pt x="7032" y="134"/>
                </a:lnTo>
                <a:lnTo>
                  <a:pt x="7045" y="134"/>
                </a:lnTo>
                <a:lnTo>
                  <a:pt x="7059" y="133"/>
                </a:lnTo>
                <a:lnTo>
                  <a:pt x="7068" y="132"/>
                </a:lnTo>
                <a:lnTo>
                  <a:pt x="7079" y="131"/>
                </a:lnTo>
                <a:lnTo>
                  <a:pt x="7092" y="128"/>
                </a:lnTo>
                <a:lnTo>
                  <a:pt x="7098" y="126"/>
                </a:lnTo>
                <a:lnTo>
                  <a:pt x="7114" y="123"/>
                </a:lnTo>
                <a:lnTo>
                  <a:pt x="7126" y="120"/>
                </a:lnTo>
                <a:lnTo>
                  <a:pt x="7138" y="115"/>
                </a:lnTo>
                <a:lnTo>
                  <a:pt x="7151" y="111"/>
                </a:lnTo>
                <a:lnTo>
                  <a:pt x="7159" y="108"/>
                </a:lnTo>
                <a:lnTo>
                  <a:pt x="7171" y="107"/>
                </a:lnTo>
                <a:lnTo>
                  <a:pt x="7183" y="107"/>
                </a:lnTo>
                <a:lnTo>
                  <a:pt x="7190" y="103"/>
                </a:lnTo>
                <a:lnTo>
                  <a:pt x="7200" y="102"/>
                </a:lnTo>
                <a:lnTo>
                  <a:pt x="7209" y="102"/>
                </a:lnTo>
                <a:lnTo>
                  <a:pt x="7213" y="102"/>
                </a:lnTo>
                <a:lnTo>
                  <a:pt x="7222" y="102"/>
                </a:lnTo>
                <a:lnTo>
                  <a:pt x="7232" y="102"/>
                </a:lnTo>
                <a:lnTo>
                  <a:pt x="7243" y="103"/>
                </a:lnTo>
                <a:lnTo>
                  <a:pt x="7254" y="105"/>
                </a:lnTo>
                <a:lnTo>
                  <a:pt x="7265" y="106"/>
                </a:lnTo>
                <a:lnTo>
                  <a:pt x="7275" y="108"/>
                </a:lnTo>
                <a:lnTo>
                  <a:pt x="7285" y="109"/>
                </a:lnTo>
                <a:lnTo>
                  <a:pt x="7300" y="107"/>
                </a:lnTo>
                <a:lnTo>
                  <a:pt x="7314" y="105"/>
                </a:lnTo>
                <a:lnTo>
                  <a:pt x="7324" y="102"/>
                </a:lnTo>
                <a:lnTo>
                  <a:pt x="7333" y="100"/>
                </a:lnTo>
                <a:lnTo>
                  <a:pt x="7347" y="98"/>
                </a:lnTo>
                <a:lnTo>
                  <a:pt x="7368" y="95"/>
                </a:lnTo>
                <a:lnTo>
                  <a:pt x="7378" y="93"/>
                </a:lnTo>
                <a:lnTo>
                  <a:pt x="7387" y="92"/>
                </a:lnTo>
                <a:lnTo>
                  <a:pt x="7402" y="88"/>
                </a:lnTo>
                <a:lnTo>
                  <a:pt x="7409" y="87"/>
                </a:lnTo>
                <a:lnTo>
                  <a:pt x="7418" y="86"/>
                </a:lnTo>
                <a:lnTo>
                  <a:pt x="7432" y="71"/>
                </a:lnTo>
                <a:lnTo>
                  <a:pt x="7443" y="70"/>
                </a:lnTo>
                <a:lnTo>
                  <a:pt x="7452" y="69"/>
                </a:lnTo>
                <a:lnTo>
                  <a:pt x="7460" y="68"/>
                </a:lnTo>
                <a:lnTo>
                  <a:pt x="7470" y="68"/>
                </a:lnTo>
                <a:lnTo>
                  <a:pt x="7478" y="67"/>
                </a:lnTo>
                <a:lnTo>
                  <a:pt x="7486" y="65"/>
                </a:lnTo>
                <a:lnTo>
                  <a:pt x="7501" y="64"/>
                </a:lnTo>
                <a:lnTo>
                  <a:pt x="7511" y="64"/>
                </a:lnTo>
                <a:lnTo>
                  <a:pt x="7525" y="63"/>
                </a:lnTo>
                <a:lnTo>
                  <a:pt x="7538" y="63"/>
                </a:lnTo>
                <a:lnTo>
                  <a:pt x="7551" y="63"/>
                </a:lnTo>
                <a:lnTo>
                  <a:pt x="7559" y="63"/>
                </a:lnTo>
                <a:lnTo>
                  <a:pt x="7563" y="63"/>
                </a:lnTo>
                <a:lnTo>
                  <a:pt x="7570" y="62"/>
                </a:lnTo>
                <a:lnTo>
                  <a:pt x="7578" y="62"/>
                </a:lnTo>
                <a:lnTo>
                  <a:pt x="7594" y="62"/>
                </a:lnTo>
                <a:lnTo>
                  <a:pt x="7607" y="61"/>
                </a:lnTo>
                <a:lnTo>
                  <a:pt x="7618" y="61"/>
                </a:lnTo>
                <a:lnTo>
                  <a:pt x="7628" y="59"/>
                </a:lnTo>
                <a:lnTo>
                  <a:pt x="7647" y="59"/>
                </a:lnTo>
                <a:lnTo>
                  <a:pt x="7660" y="59"/>
                </a:lnTo>
                <a:lnTo>
                  <a:pt x="7670" y="59"/>
                </a:lnTo>
                <a:lnTo>
                  <a:pt x="7687" y="58"/>
                </a:lnTo>
                <a:lnTo>
                  <a:pt x="7704" y="57"/>
                </a:lnTo>
                <a:lnTo>
                  <a:pt x="7716" y="56"/>
                </a:lnTo>
                <a:lnTo>
                  <a:pt x="7732" y="56"/>
                </a:lnTo>
                <a:lnTo>
                  <a:pt x="7751" y="55"/>
                </a:lnTo>
                <a:lnTo>
                  <a:pt x="7771" y="55"/>
                </a:lnTo>
                <a:lnTo>
                  <a:pt x="7793" y="55"/>
                </a:lnTo>
                <a:lnTo>
                  <a:pt x="7819" y="54"/>
                </a:lnTo>
                <a:lnTo>
                  <a:pt x="7840" y="54"/>
                </a:lnTo>
                <a:lnTo>
                  <a:pt x="7850" y="54"/>
                </a:lnTo>
                <a:lnTo>
                  <a:pt x="7876" y="52"/>
                </a:lnTo>
                <a:lnTo>
                  <a:pt x="7895" y="51"/>
                </a:lnTo>
                <a:lnTo>
                  <a:pt x="7908" y="50"/>
                </a:lnTo>
                <a:lnTo>
                  <a:pt x="7938" y="49"/>
                </a:lnTo>
                <a:lnTo>
                  <a:pt x="7958" y="49"/>
                </a:lnTo>
                <a:lnTo>
                  <a:pt x="7973" y="48"/>
                </a:lnTo>
                <a:lnTo>
                  <a:pt x="7985" y="48"/>
                </a:lnTo>
                <a:lnTo>
                  <a:pt x="7996" y="47"/>
                </a:lnTo>
                <a:lnTo>
                  <a:pt x="8014" y="45"/>
                </a:lnTo>
                <a:lnTo>
                  <a:pt x="8028" y="43"/>
                </a:lnTo>
                <a:lnTo>
                  <a:pt x="8048" y="41"/>
                </a:lnTo>
                <a:lnTo>
                  <a:pt x="8073" y="38"/>
                </a:lnTo>
                <a:lnTo>
                  <a:pt x="8102" y="36"/>
                </a:lnTo>
                <a:lnTo>
                  <a:pt x="8121" y="35"/>
                </a:lnTo>
                <a:lnTo>
                  <a:pt x="8135" y="33"/>
                </a:lnTo>
                <a:lnTo>
                  <a:pt x="8148" y="32"/>
                </a:lnTo>
                <a:lnTo>
                  <a:pt x="8161" y="31"/>
                </a:lnTo>
                <a:lnTo>
                  <a:pt x="8175" y="30"/>
                </a:lnTo>
                <a:lnTo>
                  <a:pt x="8186" y="30"/>
                </a:lnTo>
                <a:lnTo>
                  <a:pt x="8195" y="29"/>
                </a:lnTo>
                <a:lnTo>
                  <a:pt x="8206" y="26"/>
                </a:lnTo>
                <a:lnTo>
                  <a:pt x="8221" y="25"/>
                </a:lnTo>
                <a:lnTo>
                  <a:pt x="8229" y="25"/>
                </a:lnTo>
                <a:lnTo>
                  <a:pt x="8243" y="24"/>
                </a:lnTo>
                <a:lnTo>
                  <a:pt x="8254" y="22"/>
                </a:lnTo>
                <a:lnTo>
                  <a:pt x="8264" y="20"/>
                </a:lnTo>
                <a:lnTo>
                  <a:pt x="8277" y="19"/>
                </a:lnTo>
                <a:lnTo>
                  <a:pt x="8292" y="18"/>
                </a:lnTo>
                <a:lnTo>
                  <a:pt x="8308" y="16"/>
                </a:lnTo>
                <a:lnTo>
                  <a:pt x="8320" y="12"/>
                </a:lnTo>
                <a:lnTo>
                  <a:pt x="8335" y="10"/>
                </a:lnTo>
                <a:lnTo>
                  <a:pt x="8349" y="8"/>
                </a:lnTo>
                <a:lnTo>
                  <a:pt x="8366" y="6"/>
                </a:lnTo>
                <a:lnTo>
                  <a:pt x="8402" y="3"/>
                </a:lnTo>
                <a:lnTo>
                  <a:pt x="8426" y="0"/>
                </a:lnTo>
                <a:lnTo>
                  <a:pt x="8426" y="0"/>
                </a:lnTo>
                <a:lnTo>
                  <a:pt x="8402" y="3"/>
                </a:lnTo>
                <a:lnTo>
                  <a:pt x="8366" y="6"/>
                </a:lnTo>
                <a:lnTo>
                  <a:pt x="8349" y="8"/>
                </a:lnTo>
                <a:lnTo>
                  <a:pt x="8335" y="10"/>
                </a:lnTo>
                <a:lnTo>
                  <a:pt x="8320" y="12"/>
                </a:lnTo>
                <a:lnTo>
                  <a:pt x="8308" y="16"/>
                </a:lnTo>
                <a:lnTo>
                  <a:pt x="8292" y="18"/>
                </a:lnTo>
                <a:lnTo>
                  <a:pt x="8277" y="19"/>
                </a:lnTo>
                <a:lnTo>
                  <a:pt x="8264" y="20"/>
                </a:lnTo>
                <a:lnTo>
                  <a:pt x="8254" y="22"/>
                </a:lnTo>
                <a:lnTo>
                  <a:pt x="8243" y="24"/>
                </a:lnTo>
                <a:lnTo>
                  <a:pt x="8229" y="25"/>
                </a:lnTo>
                <a:lnTo>
                  <a:pt x="8221" y="25"/>
                </a:lnTo>
                <a:lnTo>
                  <a:pt x="8206" y="26"/>
                </a:lnTo>
                <a:lnTo>
                  <a:pt x="8195" y="29"/>
                </a:lnTo>
                <a:lnTo>
                  <a:pt x="8186" y="30"/>
                </a:lnTo>
                <a:lnTo>
                  <a:pt x="8175" y="30"/>
                </a:lnTo>
                <a:lnTo>
                  <a:pt x="8161" y="31"/>
                </a:lnTo>
                <a:lnTo>
                  <a:pt x="8148" y="32"/>
                </a:lnTo>
                <a:lnTo>
                  <a:pt x="8135" y="33"/>
                </a:lnTo>
                <a:lnTo>
                  <a:pt x="8121" y="35"/>
                </a:lnTo>
                <a:lnTo>
                  <a:pt x="8102" y="36"/>
                </a:lnTo>
                <a:lnTo>
                  <a:pt x="8073" y="38"/>
                </a:lnTo>
                <a:lnTo>
                  <a:pt x="8048" y="41"/>
                </a:lnTo>
                <a:lnTo>
                  <a:pt x="8028" y="43"/>
                </a:lnTo>
                <a:lnTo>
                  <a:pt x="8014" y="45"/>
                </a:lnTo>
                <a:lnTo>
                  <a:pt x="7996" y="47"/>
                </a:lnTo>
                <a:lnTo>
                  <a:pt x="7985" y="48"/>
                </a:lnTo>
                <a:lnTo>
                  <a:pt x="7973" y="48"/>
                </a:lnTo>
                <a:lnTo>
                  <a:pt x="7958" y="49"/>
                </a:lnTo>
                <a:lnTo>
                  <a:pt x="7938" y="49"/>
                </a:lnTo>
                <a:lnTo>
                  <a:pt x="7908" y="50"/>
                </a:lnTo>
                <a:lnTo>
                  <a:pt x="7895" y="51"/>
                </a:lnTo>
                <a:lnTo>
                  <a:pt x="7876" y="52"/>
                </a:lnTo>
                <a:lnTo>
                  <a:pt x="7850" y="54"/>
                </a:lnTo>
                <a:lnTo>
                  <a:pt x="7840" y="54"/>
                </a:lnTo>
                <a:lnTo>
                  <a:pt x="7819" y="54"/>
                </a:lnTo>
                <a:lnTo>
                  <a:pt x="7793" y="55"/>
                </a:lnTo>
                <a:lnTo>
                  <a:pt x="7771" y="55"/>
                </a:lnTo>
                <a:lnTo>
                  <a:pt x="7751" y="55"/>
                </a:lnTo>
                <a:lnTo>
                  <a:pt x="7732" y="56"/>
                </a:lnTo>
                <a:lnTo>
                  <a:pt x="7716" y="56"/>
                </a:lnTo>
                <a:lnTo>
                  <a:pt x="7704" y="57"/>
                </a:lnTo>
                <a:lnTo>
                  <a:pt x="7687" y="58"/>
                </a:lnTo>
                <a:lnTo>
                  <a:pt x="7670" y="59"/>
                </a:lnTo>
                <a:lnTo>
                  <a:pt x="7660" y="59"/>
                </a:lnTo>
                <a:lnTo>
                  <a:pt x="7647" y="59"/>
                </a:lnTo>
                <a:lnTo>
                  <a:pt x="7628" y="59"/>
                </a:lnTo>
                <a:lnTo>
                  <a:pt x="7618" y="61"/>
                </a:lnTo>
                <a:lnTo>
                  <a:pt x="7607" y="61"/>
                </a:lnTo>
                <a:lnTo>
                  <a:pt x="7594" y="62"/>
                </a:lnTo>
                <a:lnTo>
                  <a:pt x="7578" y="62"/>
                </a:lnTo>
                <a:lnTo>
                  <a:pt x="7570" y="62"/>
                </a:lnTo>
                <a:lnTo>
                  <a:pt x="7563" y="63"/>
                </a:lnTo>
                <a:lnTo>
                  <a:pt x="7559" y="63"/>
                </a:lnTo>
                <a:lnTo>
                  <a:pt x="7551" y="63"/>
                </a:lnTo>
                <a:lnTo>
                  <a:pt x="7538" y="63"/>
                </a:lnTo>
                <a:lnTo>
                  <a:pt x="7525" y="63"/>
                </a:lnTo>
                <a:lnTo>
                  <a:pt x="7511" y="64"/>
                </a:lnTo>
                <a:lnTo>
                  <a:pt x="7501" y="64"/>
                </a:lnTo>
                <a:lnTo>
                  <a:pt x="7486" y="65"/>
                </a:lnTo>
                <a:lnTo>
                  <a:pt x="7478" y="67"/>
                </a:lnTo>
                <a:lnTo>
                  <a:pt x="7470" y="68"/>
                </a:lnTo>
                <a:lnTo>
                  <a:pt x="7460" y="68"/>
                </a:lnTo>
                <a:lnTo>
                  <a:pt x="7452" y="69"/>
                </a:lnTo>
                <a:lnTo>
                  <a:pt x="7443" y="70"/>
                </a:lnTo>
                <a:lnTo>
                  <a:pt x="7432" y="71"/>
                </a:lnTo>
                <a:lnTo>
                  <a:pt x="7418" y="86"/>
                </a:lnTo>
                <a:lnTo>
                  <a:pt x="7409" y="87"/>
                </a:lnTo>
                <a:lnTo>
                  <a:pt x="7402" y="88"/>
                </a:lnTo>
                <a:lnTo>
                  <a:pt x="7387" y="92"/>
                </a:lnTo>
                <a:lnTo>
                  <a:pt x="7378" y="93"/>
                </a:lnTo>
                <a:lnTo>
                  <a:pt x="7368" y="95"/>
                </a:lnTo>
                <a:lnTo>
                  <a:pt x="7347" y="98"/>
                </a:lnTo>
                <a:lnTo>
                  <a:pt x="7333" y="100"/>
                </a:lnTo>
                <a:lnTo>
                  <a:pt x="7324" y="102"/>
                </a:lnTo>
                <a:lnTo>
                  <a:pt x="7314" y="105"/>
                </a:lnTo>
                <a:lnTo>
                  <a:pt x="7300" y="107"/>
                </a:lnTo>
                <a:lnTo>
                  <a:pt x="7285" y="109"/>
                </a:lnTo>
                <a:lnTo>
                  <a:pt x="7275" y="108"/>
                </a:lnTo>
                <a:lnTo>
                  <a:pt x="7265" y="106"/>
                </a:lnTo>
                <a:lnTo>
                  <a:pt x="7254" y="105"/>
                </a:lnTo>
                <a:lnTo>
                  <a:pt x="7243" y="103"/>
                </a:lnTo>
                <a:lnTo>
                  <a:pt x="7232" y="102"/>
                </a:lnTo>
                <a:lnTo>
                  <a:pt x="7222" y="102"/>
                </a:lnTo>
                <a:lnTo>
                  <a:pt x="7213" y="102"/>
                </a:lnTo>
                <a:lnTo>
                  <a:pt x="7209" y="102"/>
                </a:lnTo>
                <a:lnTo>
                  <a:pt x="7200" y="102"/>
                </a:lnTo>
                <a:lnTo>
                  <a:pt x="7190" y="103"/>
                </a:lnTo>
                <a:lnTo>
                  <a:pt x="7183" y="107"/>
                </a:lnTo>
                <a:lnTo>
                  <a:pt x="7171" y="107"/>
                </a:lnTo>
                <a:lnTo>
                  <a:pt x="7159" y="108"/>
                </a:lnTo>
                <a:lnTo>
                  <a:pt x="7151" y="111"/>
                </a:lnTo>
                <a:lnTo>
                  <a:pt x="7138" y="115"/>
                </a:lnTo>
                <a:lnTo>
                  <a:pt x="7126" y="120"/>
                </a:lnTo>
                <a:lnTo>
                  <a:pt x="7114" y="123"/>
                </a:lnTo>
                <a:lnTo>
                  <a:pt x="7098" y="126"/>
                </a:lnTo>
                <a:lnTo>
                  <a:pt x="7092" y="128"/>
                </a:lnTo>
                <a:lnTo>
                  <a:pt x="7079" y="131"/>
                </a:lnTo>
                <a:lnTo>
                  <a:pt x="7068" y="132"/>
                </a:lnTo>
                <a:lnTo>
                  <a:pt x="7059" y="133"/>
                </a:lnTo>
                <a:lnTo>
                  <a:pt x="7045" y="134"/>
                </a:lnTo>
                <a:lnTo>
                  <a:pt x="7032" y="134"/>
                </a:lnTo>
                <a:lnTo>
                  <a:pt x="7016" y="136"/>
                </a:lnTo>
                <a:lnTo>
                  <a:pt x="6990" y="137"/>
                </a:lnTo>
                <a:lnTo>
                  <a:pt x="6975" y="138"/>
                </a:lnTo>
                <a:lnTo>
                  <a:pt x="6956" y="139"/>
                </a:lnTo>
                <a:lnTo>
                  <a:pt x="6936" y="140"/>
                </a:lnTo>
                <a:lnTo>
                  <a:pt x="6917" y="140"/>
                </a:lnTo>
                <a:lnTo>
                  <a:pt x="6902" y="141"/>
                </a:lnTo>
                <a:lnTo>
                  <a:pt x="6888" y="142"/>
                </a:lnTo>
                <a:lnTo>
                  <a:pt x="6865" y="144"/>
                </a:lnTo>
                <a:lnTo>
                  <a:pt x="6840" y="145"/>
                </a:lnTo>
                <a:lnTo>
                  <a:pt x="6834" y="146"/>
                </a:lnTo>
                <a:lnTo>
                  <a:pt x="6827" y="146"/>
                </a:lnTo>
                <a:lnTo>
                  <a:pt x="6804" y="148"/>
                </a:lnTo>
                <a:lnTo>
                  <a:pt x="6788" y="148"/>
                </a:lnTo>
                <a:lnTo>
                  <a:pt x="6780" y="149"/>
                </a:lnTo>
                <a:lnTo>
                  <a:pt x="6768" y="149"/>
                </a:lnTo>
                <a:lnTo>
                  <a:pt x="6759" y="149"/>
                </a:lnTo>
                <a:lnTo>
                  <a:pt x="6753" y="150"/>
                </a:lnTo>
                <a:lnTo>
                  <a:pt x="6734" y="150"/>
                </a:lnTo>
                <a:lnTo>
                  <a:pt x="6721" y="151"/>
                </a:lnTo>
                <a:lnTo>
                  <a:pt x="6705" y="152"/>
                </a:lnTo>
                <a:lnTo>
                  <a:pt x="6687" y="153"/>
                </a:lnTo>
                <a:lnTo>
                  <a:pt x="6670" y="153"/>
                </a:lnTo>
                <a:lnTo>
                  <a:pt x="6653" y="154"/>
                </a:lnTo>
                <a:lnTo>
                  <a:pt x="6639" y="155"/>
                </a:lnTo>
                <a:lnTo>
                  <a:pt x="6617" y="157"/>
                </a:lnTo>
                <a:lnTo>
                  <a:pt x="6597" y="157"/>
                </a:lnTo>
                <a:lnTo>
                  <a:pt x="6585" y="157"/>
                </a:lnTo>
                <a:lnTo>
                  <a:pt x="6567" y="158"/>
                </a:lnTo>
                <a:lnTo>
                  <a:pt x="6552" y="158"/>
                </a:lnTo>
                <a:lnTo>
                  <a:pt x="6539" y="157"/>
                </a:lnTo>
                <a:lnTo>
                  <a:pt x="6531" y="157"/>
                </a:lnTo>
                <a:lnTo>
                  <a:pt x="6514" y="155"/>
                </a:lnTo>
                <a:lnTo>
                  <a:pt x="6499" y="154"/>
                </a:lnTo>
                <a:lnTo>
                  <a:pt x="6485" y="152"/>
                </a:lnTo>
                <a:lnTo>
                  <a:pt x="6472" y="152"/>
                </a:lnTo>
                <a:lnTo>
                  <a:pt x="6455" y="153"/>
                </a:lnTo>
                <a:lnTo>
                  <a:pt x="6437" y="154"/>
                </a:lnTo>
                <a:lnTo>
                  <a:pt x="6425" y="154"/>
                </a:lnTo>
                <a:lnTo>
                  <a:pt x="6421" y="154"/>
                </a:lnTo>
                <a:lnTo>
                  <a:pt x="6399" y="154"/>
                </a:lnTo>
                <a:lnTo>
                  <a:pt x="6383" y="155"/>
                </a:lnTo>
                <a:lnTo>
                  <a:pt x="6367" y="155"/>
                </a:lnTo>
                <a:lnTo>
                  <a:pt x="6351" y="155"/>
                </a:lnTo>
                <a:lnTo>
                  <a:pt x="6335" y="155"/>
                </a:lnTo>
                <a:lnTo>
                  <a:pt x="6324" y="155"/>
                </a:lnTo>
                <a:lnTo>
                  <a:pt x="6306" y="159"/>
                </a:lnTo>
                <a:lnTo>
                  <a:pt x="6297" y="160"/>
                </a:lnTo>
                <a:lnTo>
                  <a:pt x="6282" y="164"/>
                </a:lnTo>
                <a:lnTo>
                  <a:pt x="6274" y="167"/>
                </a:lnTo>
                <a:lnTo>
                  <a:pt x="6260" y="171"/>
                </a:lnTo>
                <a:lnTo>
                  <a:pt x="6242" y="175"/>
                </a:lnTo>
                <a:lnTo>
                  <a:pt x="6228" y="178"/>
                </a:lnTo>
                <a:lnTo>
                  <a:pt x="6218" y="179"/>
                </a:lnTo>
                <a:lnTo>
                  <a:pt x="6197" y="181"/>
                </a:lnTo>
                <a:lnTo>
                  <a:pt x="6179" y="185"/>
                </a:lnTo>
                <a:lnTo>
                  <a:pt x="6164" y="186"/>
                </a:lnTo>
                <a:lnTo>
                  <a:pt x="6140" y="188"/>
                </a:lnTo>
                <a:lnTo>
                  <a:pt x="6126" y="190"/>
                </a:lnTo>
                <a:lnTo>
                  <a:pt x="6107" y="191"/>
                </a:lnTo>
                <a:lnTo>
                  <a:pt x="6079" y="194"/>
                </a:lnTo>
                <a:lnTo>
                  <a:pt x="6062" y="196"/>
                </a:lnTo>
                <a:lnTo>
                  <a:pt x="6050" y="198"/>
                </a:lnTo>
                <a:lnTo>
                  <a:pt x="6022" y="199"/>
                </a:lnTo>
                <a:lnTo>
                  <a:pt x="6007" y="200"/>
                </a:lnTo>
                <a:lnTo>
                  <a:pt x="5980" y="201"/>
                </a:lnTo>
                <a:lnTo>
                  <a:pt x="5969" y="201"/>
                </a:lnTo>
                <a:lnTo>
                  <a:pt x="5958" y="202"/>
                </a:lnTo>
                <a:lnTo>
                  <a:pt x="5935" y="202"/>
                </a:lnTo>
                <a:lnTo>
                  <a:pt x="5916" y="203"/>
                </a:lnTo>
                <a:lnTo>
                  <a:pt x="5897" y="204"/>
                </a:lnTo>
                <a:lnTo>
                  <a:pt x="5877" y="205"/>
                </a:lnTo>
                <a:lnTo>
                  <a:pt x="5864" y="206"/>
                </a:lnTo>
                <a:lnTo>
                  <a:pt x="5833" y="205"/>
                </a:lnTo>
                <a:lnTo>
                  <a:pt x="5820" y="206"/>
                </a:lnTo>
                <a:lnTo>
                  <a:pt x="5802" y="206"/>
                </a:lnTo>
                <a:lnTo>
                  <a:pt x="5786" y="206"/>
                </a:lnTo>
                <a:lnTo>
                  <a:pt x="5776" y="206"/>
                </a:lnTo>
                <a:lnTo>
                  <a:pt x="5765" y="206"/>
                </a:lnTo>
                <a:lnTo>
                  <a:pt x="5760" y="206"/>
                </a:lnTo>
                <a:lnTo>
                  <a:pt x="5754" y="206"/>
                </a:lnTo>
                <a:lnTo>
                  <a:pt x="5748" y="206"/>
                </a:lnTo>
                <a:lnTo>
                  <a:pt x="5741" y="206"/>
                </a:lnTo>
                <a:lnTo>
                  <a:pt x="5737" y="206"/>
                </a:lnTo>
                <a:lnTo>
                  <a:pt x="5730" y="205"/>
                </a:lnTo>
                <a:lnTo>
                  <a:pt x="5726" y="205"/>
                </a:lnTo>
                <a:lnTo>
                  <a:pt x="5722" y="205"/>
                </a:lnTo>
                <a:lnTo>
                  <a:pt x="5706" y="205"/>
                </a:lnTo>
                <a:lnTo>
                  <a:pt x="5696" y="204"/>
                </a:lnTo>
                <a:lnTo>
                  <a:pt x="5689" y="204"/>
                </a:lnTo>
                <a:lnTo>
                  <a:pt x="5677" y="204"/>
                </a:lnTo>
                <a:lnTo>
                  <a:pt x="5666" y="204"/>
                </a:lnTo>
                <a:lnTo>
                  <a:pt x="5662" y="204"/>
                </a:lnTo>
                <a:lnTo>
                  <a:pt x="5655" y="204"/>
                </a:lnTo>
                <a:lnTo>
                  <a:pt x="5648" y="204"/>
                </a:lnTo>
                <a:lnTo>
                  <a:pt x="5636" y="204"/>
                </a:lnTo>
                <a:lnTo>
                  <a:pt x="5626" y="203"/>
                </a:lnTo>
                <a:lnTo>
                  <a:pt x="5621" y="203"/>
                </a:lnTo>
                <a:lnTo>
                  <a:pt x="5614" y="203"/>
                </a:lnTo>
                <a:lnTo>
                  <a:pt x="5610" y="203"/>
                </a:lnTo>
                <a:lnTo>
                  <a:pt x="5603" y="203"/>
                </a:lnTo>
                <a:lnTo>
                  <a:pt x="5595" y="202"/>
                </a:lnTo>
                <a:lnTo>
                  <a:pt x="5586" y="201"/>
                </a:lnTo>
                <a:lnTo>
                  <a:pt x="5581" y="201"/>
                </a:lnTo>
                <a:lnTo>
                  <a:pt x="5576" y="201"/>
                </a:lnTo>
                <a:lnTo>
                  <a:pt x="5572" y="201"/>
                </a:lnTo>
                <a:lnTo>
                  <a:pt x="5563" y="201"/>
                </a:lnTo>
                <a:lnTo>
                  <a:pt x="5560" y="201"/>
                </a:lnTo>
                <a:lnTo>
                  <a:pt x="5549" y="201"/>
                </a:lnTo>
                <a:lnTo>
                  <a:pt x="5541" y="201"/>
                </a:lnTo>
                <a:lnTo>
                  <a:pt x="5535" y="201"/>
                </a:lnTo>
                <a:lnTo>
                  <a:pt x="5532" y="201"/>
                </a:lnTo>
                <a:lnTo>
                  <a:pt x="5525" y="202"/>
                </a:lnTo>
                <a:lnTo>
                  <a:pt x="5517" y="203"/>
                </a:lnTo>
                <a:lnTo>
                  <a:pt x="5510" y="203"/>
                </a:lnTo>
                <a:lnTo>
                  <a:pt x="5504" y="203"/>
                </a:lnTo>
                <a:lnTo>
                  <a:pt x="5500" y="203"/>
                </a:lnTo>
                <a:lnTo>
                  <a:pt x="5489" y="203"/>
                </a:lnTo>
                <a:lnTo>
                  <a:pt x="5480" y="203"/>
                </a:lnTo>
                <a:lnTo>
                  <a:pt x="5469" y="202"/>
                </a:lnTo>
                <a:lnTo>
                  <a:pt x="5456" y="201"/>
                </a:lnTo>
                <a:lnTo>
                  <a:pt x="5445" y="201"/>
                </a:lnTo>
                <a:lnTo>
                  <a:pt x="5433" y="199"/>
                </a:lnTo>
                <a:lnTo>
                  <a:pt x="5421" y="198"/>
                </a:lnTo>
                <a:lnTo>
                  <a:pt x="5413" y="197"/>
                </a:lnTo>
                <a:lnTo>
                  <a:pt x="5407" y="196"/>
                </a:lnTo>
                <a:lnTo>
                  <a:pt x="5403" y="196"/>
                </a:lnTo>
                <a:lnTo>
                  <a:pt x="5394" y="196"/>
                </a:lnTo>
                <a:lnTo>
                  <a:pt x="5390" y="196"/>
                </a:lnTo>
                <a:lnTo>
                  <a:pt x="5385" y="196"/>
                </a:lnTo>
                <a:lnTo>
                  <a:pt x="5372" y="194"/>
                </a:lnTo>
                <a:lnTo>
                  <a:pt x="5353" y="194"/>
                </a:lnTo>
                <a:lnTo>
                  <a:pt x="5342" y="194"/>
                </a:lnTo>
                <a:lnTo>
                  <a:pt x="5332" y="194"/>
                </a:lnTo>
                <a:lnTo>
                  <a:pt x="5319" y="194"/>
                </a:lnTo>
                <a:lnTo>
                  <a:pt x="5313" y="194"/>
                </a:lnTo>
                <a:lnTo>
                  <a:pt x="5300" y="194"/>
                </a:lnTo>
                <a:lnTo>
                  <a:pt x="5288" y="194"/>
                </a:lnTo>
                <a:lnTo>
                  <a:pt x="5280" y="193"/>
                </a:lnTo>
                <a:lnTo>
                  <a:pt x="5273" y="193"/>
                </a:lnTo>
                <a:lnTo>
                  <a:pt x="5269" y="193"/>
                </a:lnTo>
                <a:lnTo>
                  <a:pt x="5262" y="193"/>
                </a:lnTo>
                <a:lnTo>
                  <a:pt x="5259" y="193"/>
                </a:lnTo>
                <a:lnTo>
                  <a:pt x="5253" y="193"/>
                </a:lnTo>
                <a:lnTo>
                  <a:pt x="5249" y="193"/>
                </a:lnTo>
                <a:lnTo>
                  <a:pt x="5240" y="193"/>
                </a:lnTo>
                <a:lnTo>
                  <a:pt x="5236" y="193"/>
                </a:lnTo>
                <a:lnTo>
                  <a:pt x="5231" y="193"/>
                </a:lnTo>
                <a:lnTo>
                  <a:pt x="5222" y="193"/>
                </a:lnTo>
                <a:lnTo>
                  <a:pt x="5214" y="193"/>
                </a:lnTo>
                <a:lnTo>
                  <a:pt x="5204" y="193"/>
                </a:lnTo>
                <a:lnTo>
                  <a:pt x="5195" y="193"/>
                </a:lnTo>
                <a:lnTo>
                  <a:pt x="5170" y="193"/>
                </a:lnTo>
                <a:lnTo>
                  <a:pt x="5151" y="193"/>
                </a:lnTo>
                <a:lnTo>
                  <a:pt x="5129" y="194"/>
                </a:lnTo>
                <a:lnTo>
                  <a:pt x="5111" y="194"/>
                </a:lnTo>
                <a:lnTo>
                  <a:pt x="5095" y="196"/>
                </a:lnTo>
                <a:lnTo>
                  <a:pt x="5076" y="198"/>
                </a:lnTo>
                <a:lnTo>
                  <a:pt x="5059" y="201"/>
                </a:lnTo>
                <a:lnTo>
                  <a:pt x="5047" y="202"/>
                </a:lnTo>
                <a:lnTo>
                  <a:pt x="5038" y="203"/>
                </a:lnTo>
                <a:lnTo>
                  <a:pt x="5027" y="204"/>
                </a:lnTo>
                <a:lnTo>
                  <a:pt x="5014" y="204"/>
                </a:lnTo>
                <a:lnTo>
                  <a:pt x="5005" y="205"/>
                </a:lnTo>
                <a:lnTo>
                  <a:pt x="4994" y="205"/>
                </a:lnTo>
                <a:lnTo>
                  <a:pt x="4982" y="206"/>
                </a:lnTo>
                <a:lnTo>
                  <a:pt x="4978" y="206"/>
                </a:lnTo>
                <a:lnTo>
                  <a:pt x="4968" y="207"/>
                </a:lnTo>
                <a:lnTo>
                  <a:pt x="4964" y="207"/>
                </a:lnTo>
                <a:lnTo>
                  <a:pt x="4960" y="207"/>
                </a:lnTo>
                <a:lnTo>
                  <a:pt x="4954" y="207"/>
                </a:lnTo>
                <a:lnTo>
                  <a:pt x="4948" y="207"/>
                </a:lnTo>
                <a:lnTo>
                  <a:pt x="4939" y="209"/>
                </a:lnTo>
                <a:lnTo>
                  <a:pt x="4930" y="209"/>
                </a:lnTo>
                <a:lnTo>
                  <a:pt x="4920" y="209"/>
                </a:lnTo>
                <a:lnTo>
                  <a:pt x="4907" y="209"/>
                </a:lnTo>
                <a:lnTo>
                  <a:pt x="4900" y="209"/>
                </a:lnTo>
                <a:lnTo>
                  <a:pt x="4890" y="209"/>
                </a:lnTo>
                <a:lnTo>
                  <a:pt x="4883" y="207"/>
                </a:lnTo>
                <a:lnTo>
                  <a:pt x="4875" y="207"/>
                </a:lnTo>
                <a:lnTo>
                  <a:pt x="4867" y="207"/>
                </a:lnTo>
                <a:lnTo>
                  <a:pt x="4861" y="207"/>
                </a:lnTo>
                <a:lnTo>
                  <a:pt x="4852" y="207"/>
                </a:lnTo>
                <a:lnTo>
                  <a:pt x="4848" y="207"/>
                </a:lnTo>
                <a:lnTo>
                  <a:pt x="4841" y="207"/>
                </a:lnTo>
                <a:lnTo>
                  <a:pt x="4834" y="207"/>
                </a:lnTo>
                <a:lnTo>
                  <a:pt x="4824" y="209"/>
                </a:lnTo>
                <a:lnTo>
                  <a:pt x="4818" y="209"/>
                </a:lnTo>
                <a:lnTo>
                  <a:pt x="4808" y="209"/>
                </a:lnTo>
                <a:lnTo>
                  <a:pt x="4802" y="210"/>
                </a:lnTo>
                <a:lnTo>
                  <a:pt x="4797" y="210"/>
                </a:lnTo>
                <a:lnTo>
                  <a:pt x="4791" y="210"/>
                </a:lnTo>
                <a:lnTo>
                  <a:pt x="4783" y="211"/>
                </a:lnTo>
                <a:lnTo>
                  <a:pt x="4772" y="212"/>
                </a:lnTo>
                <a:lnTo>
                  <a:pt x="4760" y="212"/>
                </a:lnTo>
                <a:lnTo>
                  <a:pt x="4742" y="213"/>
                </a:lnTo>
                <a:lnTo>
                  <a:pt x="4721" y="216"/>
                </a:lnTo>
                <a:lnTo>
                  <a:pt x="4711" y="217"/>
                </a:lnTo>
                <a:lnTo>
                  <a:pt x="4693" y="218"/>
                </a:lnTo>
                <a:lnTo>
                  <a:pt x="4681" y="221"/>
                </a:lnTo>
                <a:lnTo>
                  <a:pt x="4666" y="224"/>
                </a:lnTo>
                <a:lnTo>
                  <a:pt x="4658" y="225"/>
                </a:lnTo>
                <a:lnTo>
                  <a:pt x="4641" y="227"/>
                </a:lnTo>
                <a:lnTo>
                  <a:pt x="4626" y="226"/>
                </a:lnTo>
                <a:lnTo>
                  <a:pt x="4612" y="226"/>
                </a:lnTo>
                <a:lnTo>
                  <a:pt x="4604" y="225"/>
                </a:lnTo>
                <a:lnTo>
                  <a:pt x="4582" y="224"/>
                </a:lnTo>
                <a:lnTo>
                  <a:pt x="4572" y="224"/>
                </a:lnTo>
                <a:lnTo>
                  <a:pt x="4561" y="224"/>
                </a:lnTo>
                <a:lnTo>
                  <a:pt x="4541" y="226"/>
                </a:lnTo>
                <a:lnTo>
                  <a:pt x="4527" y="226"/>
                </a:lnTo>
                <a:lnTo>
                  <a:pt x="4512" y="226"/>
                </a:lnTo>
                <a:lnTo>
                  <a:pt x="4500" y="226"/>
                </a:lnTo>
                <a:lnTo>
                  <a:pt x="4485" y="226"/>
                </a:lnTo>
                <a:lnTo>
                  <a:pt x="4470" y="226"/>
                </a:lnTo>
                <a:lnTo>
                  <a:pt x="4461" y="227"/>
                </a:lnTo>
                <a:lnTo>
                  <a:pt x="4437" y="224"/>
                </a:lnTo>
                <a:lnTo>
                  <a:pt x="4432" y="224"/>
                </a:lnTo>
                <a:lnTo>
                  <a:pt x="4411" y="223"/>
                </a:lnTo>
                <a:lnTo>
                  <a:pt x="4393" y="222"/>
                </a:lnTo>
                <a:lnTo>
                  <a:pt x="4347" y="219"/>
                </a:lnTo>
                <a:lnTo>
                  <a:pt x="4343" y="218"/>
                </a:lnTo>
                <a:lnTo>
                  <a:pt x="4309" y="218"/>
                </a:lnTo>
                <a:lnTo>
                  <a:pt x="4307" y="218"/>
                </a:lnTo>
                <a:lnTo>
                  <a:pt x="4298" y="217"/>
                </a:lnTo>
                <a:lnTo>
                  <a:pt x="4285" y="217"/>
                </a:lnTo>
                <a:lnTo>
                  <a:pt x="4279" y="217"/>
                </a:lnTo>
                <a:lnTo>
                  <a:pt x="4265" y="217"/>
                </a:lnTo>
                <a:lnTo>
                  <a:pt x="4244" y="215"/>
                </a:lnTo>
                <a:lnTo>
                  <a:pt x="4230" y="215"/>
                </a:lnTo>
                <a:lnTo>
                  <a:pt x="4223" y="215"/>
                </a:lnTo>
                <a:lnTo>
                  <a:pt x="4204" y="215"/>
                </a:lnTo>
                <a:lnTo>
                  <a:pt x="4193" y="215"/>
                </a:lnTo>
                <a:lnTo>
                  <a:pt x="4158" y="215"/>
                </a:lnTo>
                <a:lnTo>
                  <a:pt x="4151" y="215"/>
                </a:lnTo>
                <a:lnTo>
                  <a:pt x="4145" y="215"/>
                </a:lnTo>
                <a:lnTo>
                  <a:pt x="4119" y="214"/>
                </a:lnTo>
                <a:lnTo>
                  <a:pt x="4107" y="214"/>
                </a:lnTo>
                <a:lnTo>
                  <a:pt x="4098" y="214"/>
                </a:lnTo>
                <a:lnTo>
                  <a:pt x="4088" y="214"/>
                </a:lnTo>
                <a:lnTo>
                  <a:pt x="4074" y="214"/>
                </a:lnTo>
                <a:lnTo>
                  <a:pt x="4061" y="214"/>
                </a:lnTo>
                <a:lnTo>
                  <a:pt x="4053" y="214"/>
                </a:lnTo>
                <a:lnTo>
                  <a:pt x="4044" y="214"/>
                </a:lnTo>
                <a:lnTo>
                  <a:pt x="4033" y="213"/>
                </a:lnTo>
                <a:lnTo>
                  <a:pt x="4018" y="213"/>
                </a:lnTo>
                <a:lnTo>
                  <a:pt x="4009" y="213"/>
                </a:lnTo>
                <a:lnTo>
                  <a:pt x="3994" y="212"/>
                </a:lnTo>
                <a:lnTo>
                  <a:pt x="3983" y="213"/>
                </a:lnTo>
                <a:lnTo>
                  <a:pt x="3978" y="213"/>
                </a:lnTo>
                <a:lnTo>
                  <a:pt x="3966" y="213"/>
                </a:lnTo>
                <a:lnTo>
                  <a:pt x="3957" y="212"/>
                </a:lnTo>
                <a:lnTo>
                  <a:pt x="3945" y="211"/>
                </a:lnTo>
                <a:lnTo>
                  <a:pt x="3931" y="210"/>
                </a:lnTo>
                <a:lnTo>
                  <a:pt x="3923" y="210"/>
                </a:lnTo>
                <a:lnTo>
                  <a:pt x="3917" y="210"/>
                </a:lnTo>
                <a:lnTo>
                  <a:pt x="3907" y="209"/>
                </a:lnTo>
                <a:lnTo>
                  <a:pt x="3900" y="207"/>
                </a:lnTo>
                <a:lnTo>
                  <a:pt x="3893" y="207"/>
                </a:lnTo>
                <a:lnTo>
                  <a:pt x="3887" y="207"/>
                </a:lnTo>
                <a:lnTo>
                  <a:pt x="3875" y="207"/>
                </a:lnTo>
                <a:lnTo>
                  <a:pt x="3869" y="207"/>
                </a:lnTo>
                <a:lnTo>
                  <a:pt x="3858" y="209"/>
                </a:lnTo>
                <a:lnTo>
                  <a:pt x="3850" y="209"/>
                </a:lnTo>
                <a:lnTo>
                  <a:pt x="3840" y="210"/>
                </a:lnTo>
                <a:lnTo>
                  <a:pt x="3833" y="210"/>
                </a:lnTo>
                <a:lnTo>
                  <a:pt x="3829" y="210"/>
                </a:lnTo>
                <a:lnTo>
                  <a:pt x="3818" y="211"/>
                </a:lnTo>
                <a:lnTo>
                  <a:pt x="3811" y="211"/>
                </a:lnTo>
                <a:lnTo>
                  <a:pt x="3801" y="212"/>
                </a:lnTo>
                <a:lnTo>
                  <a:pt x="3793" y="212"/>
                </a:lnTo>
                <a:lnTo>
                  <a:pt x="3786" y="212"/>
                </a:lnTo>
                <a:lnTo>
                  <a:pt x="3777" y="212"/>
                </a:lnTo>
                <a:lnTo>
                  <a:pt x="3768" y="212"/>
                </a:lnTo>
                <a:lnTo>
                  <a:pt x="3761" y="213"/>
                </a:lnTo>
                <a:lnTo>
                  <a:pt x="3755" y="213"/>
                </a:lnTo>
                <a:lnTo>
                  <a:pt x="3747" y="214"/>
                </a:lnTo>
                <a:lnTo>
                  <a:pt x="3740" y="214"/>
                </a:lnTo>
                <a:lnTo>
                  <a:pt x="3725" y="214"/>
                </a:lnTo>
                <a:lnTo>
                  <a:pt x="3723" y="214"/>
                </a:lnTo>
                <a:lnTo>
                  <a:pt x="3713" y="214"/>
                </a:lnTo>
                <a:lnTo>
                  <a:pt x="3703" y="214"/>
                </a:lnTo>
                <a:lnTo>
                  <a:pt x="3697" y="214"/>
                </a:lnTo>
                <a:lnTo>
                  <a:pt x="3687" y="214"/>
                </a:lnTo>
                <a:lnTo>
                  <a:pt x="3683" y="213"/>
                </a:lnTo>
                <a:lnTo>
                  <a:pt x="3674" y="213"/>
                </a:lnTo>
                <a:lnTo>
                  <a:pt x="3669" y="214"/>
                </a:lnTo>
                <a:lnTo>
                  <a:pt x="3660" y="216"/>
                </a:lnTo>
                <a:lnTo>
                  <a:pt x="3657" y="215"/>
                </a:lnTo>
                <a:lnTo>
                  <a:pt x="3650" y="215"/>
                </a:lnTo>
                <a:lnTo>
                  <a:pt x="3643" y="214"/>
                </a:lnTo>
                <a:lnTo>
                  <a:pt x="3634" y="213"/>
                </a:lnTo>
                <a:lnTo>
                  <a:pt x="3631" y="212"/>
                </a:lnTo>
                <a:lnTo>
                  <a:pt x="3625" y="212"/>
                </a:lnTo>
                <a:lnTo>
                  <a:pt x="3620" y="213"/>
                </a:lnTo>
                <a:lnTo>
                  <a:pt x="3614" y="213"/>
                </a:lnTo>
                <a:lnTo>
                  <a:pt x="3611" y="213"/>
                </a:lnTo>
                <a:lnTo>
                  <a:pt x="3603" y="213"/>
                </a:lnTo>
                <a:lnTo>
                  <a:pt x="3598" y="213"/>
                </a:lnTo>
                <a:lnTo>
                  <a:pt x="3590" y="212"/>
                </a:lnTo>
                <a:lnTo>
                  <a:pt x="3581" y="212"/>
                </a:lnTo>
                <a:lnTo>
                  <a:pt x="3572" y="212"/>
                </a:lnTo>
                <a:lnTo>
                  <a:pt x="3561" y="211"/>
                </a:lnTo>
                <a:lnTo>
                  <a:pt x="3554" y="211"/>
                </a:lnTo>
                <a:lnTo>
                  <a:pt x="3543" y="211"/>
                </a:lnTo>
                <a:lnTo>
                  <a:pt x="3536" y="210"/>
                </a:lnTo>
                <a:lnTo>
                  <a:pt x="3529" y="210"/>
                </a:lnTo>
                <a:lnTo>
                  <a:pt x="3522" y="209"/>
                </a:lnTo>
                <a:lnTo>
                  <a:pt x="3514" y="207"/>
                </a:lnTo>
                <a:lnTo>
                  <a:pt x="3506" y="207"/>
                </a:lnTo>
                <a:lnTo>
                  <a:pt x="3499" y="206"/>
                </a:lnTo>
                <a:lnTo>
                  <a:pt x="3492" y="206"/>
                </a:lnTo>
                <a:lnTo>
                  <a:pt x="3482" y="205"/>
                </a:lnTo>
                <a:lnTo>
                  <a:pt x="3476" y="204"/>
                </a:lnTo>
                <a:lnTo>
                  <a:pt x="3467" y="203"/>
                </a:lnTo>
                <a:lnTo>
                  <a:pt x="3455" y="203"/>
                </a:lnTo>
                <a:lnTo>
                  <a:pt x="3445" y="202"/>
                </a:lnTo>
                <a:lnTo>
                  <a:pt x="3441" y="201"/>
                </a:lnTo>
                <a:lnTo>
                  <a:pt x="3433" y="200"/>
                </a:lnTo>
                <a:lnTo>
                  <a:pt x="3425" y="201"/>
                </a:lnTo>
                <a:lnTo>
                  <a:pt x="3419" y="201"/>
                </a:lnTo>
                <a:lnTo>
                  <a:pt x="3413" y="201"/>
                </a:lnTo>
                <a:lnTo>
                  <a:pt x="3410" y="201"/>
                </a:lnTo>
                <a:lnTo>
                  <a:pt x="3399" y="203"/>
                </a:lnTo>
                <a:lnTo>
                  <a:pt x="3393" y="204"/>
                </a:lnTo>
                <a:lnTo>
                  <a:pt x="3385" y="204"/>
                </a:lnTo>
                <a:lnTo>
                  <a:pt x="3377" y="205"/>
                </a:lnTo>
                <a:lnTo>
                  <a:pt x="3364" y="204"/>
                </a:lnTo>
                <a:lnTo>
                  <a:pt x="3352" y="204"/>
                </a:lnTo>
                <a:lnTo>
                  <a:pt x="3346" y="204"/>
                </a:lnTo>
                <a:lnTo>
                  <a:pt x="3330" y="203"/>
                </a:lnTo>
                <a:lnTo>
                  <a:pt x="3324" y="203"/>
                </a:lnTo>
                <a:lnTo>
                  <a:pt x="3314" y="202"/>
                </a:lnTo>
                <a:lnTo>
                  <a:pt x="3307" y="202"/>
                </a:lnTo>
                <a:lnTo>
                  <a:pt x="3300" y="201"/>
                </a:lnTo>
                <a:lnTo>
                  <a:pt x="3294" y="201"/>
                </a:lnTo>
                <a:lnTo>
                  <a:pt x="3286" y="201"/>
                </a:lnTo>
                <a:lnTo>
                  <a:pt x="3281" y="201"/>
                </a:lnTo>
                <a:lnTo>
                  <a:pt x="3274" y="201"/>
                </a:lnTo>
                <a:lnTo>
                  <a:pt x="3269" y="201"/>
                </a:lnTo>
                <a:lnTo>
                  <a:pt x="3259" y="201"/>
                </a:lnTo>
                <a:lnTo>
                  <a:pt x="3256" y="201"/>
                </a:lnTo>
                <a:lnTo>
                  <a:pt x="3245" y="201"/>
                </a:lnTo>
                <a:lnTo>
                  <a:pt x="3236" y="201"/>
                </a:lnTo>
                <a:lnTo>
                  <a:pt x="3228" y="201"/>
                </a:lnTo>
                <a:lnTo>
                  <a:pt x="3218" y="201"/>
                </a:lnTo>
                <a:lnTo>
                  <a:pt x="3211" y="201"/>
                </a:lnTo>
                <a:lnTo>
                  <a:pt x="3202" y="201"/>
                </a:lnTo>
                <a:lnTo>
                  <a:pt x="3196" y="201"/>
                </a:lnTo>
                <a:lnTo>
                  <a:pt x="3183" y="201"/>
                </a:lnTo>
                <a:lnTo>
                  <a:pt x="3176" y="201"/>
                </a:lnTo>
                <a:lnTo>
                  <a:pt x="3168" y="200"/>
                </a:lnTo>
                <a:lnTo>
                  <a:pt x="3162" y="200"/>
                </a:lnTo>
                <a:lnTo>
                  <a:pt x="3162" y="200"/>
                </a:lnTo>
                <a:lnTo>
                  <a:pt x="3157" y="200"/>
                </a:lnTo>
                <a:lnTo>
                  <a:pt x="3146" y="199"/>
                </a:lnTo>
                <a:lnTo>
                  <a:pt x="3141" y="200"/>
                </a:lnTo>
                <a:lnTo>
                  <a:pt x="3130" y="200"/>
                </a:lnTo>
                <a:lnTo>
                  <a:pt x="3116" y="200"/>
                </a:lnTo>
                <a:lnTo>
                  <a:pt x="3114" y="200"/>
                </a:lnTo>
                <a:lnTo>
                  <a:pt x="3100" y="201"/>
                </a:lnTo>
                <a:lnTo>
                  <a:pt x="3086" y="202"/>
                </a:lnTo>
                <a:lnTo>
                  <a:pt x="3076" y="201"/>
                </a:lnTo>
                <a:lnTo>
                  <a:pt x="3071" y="201"/>
                </a:lnTo>
                <a:lnTo>
                  <a:pt x="3056" y="201"/>
                </a:lnTo>
                <a:lnTo>
                  <a:pt x="3038" y="201"/>
                </a:lnTo>
                <a:lnTo>
                  <a:pt x="3036" y="201"/>
                </a:lnTo>
                <a:lnTo>
                  <a:pt x="3019" y="202"/>
                </a:lnTo>
                <a:lnTo>
                  <a:pt x="3016" y="202"/>
                </a:lnTo>
                <a:lnTo>
                  <a:pt x="3007" y="201"/>
                </a:lnTo>
                <a:lnTo>
                  <a:pt x="3001" y="201"/>
                </a:lnTo>
                <a:lnTo>
                  <a:pt x="2992" y="201"/>
                </a:lnTo>
                <a:lnTo>
                  <a:pt x="2992" y="201"/>
                </a:lnTo>
                <a:lnTo>
                  <a:pt x="2991" y="201"/>
                </a:lnTo>
                <a:lnTo>
                  <a:pt x="2984" y="200"/>
                </a:lnTo>
                <a:lnTo>
                  <a:pt x="2974" y="200"/>
                </a:lnTo>
                <a:lnTo>
                  <a:pt x="2964" y="199"/>
                </a:lnTo>
                <a:lnTo>
                  <a:pt x="2955" y="199"/>
                </a:lnTo>
                <a:lnTo>
                  <a:pt x="2945" y="199"/>
                </a:lnTo>
                <a:lnTo>
                  <a:pt x="2941" y="199"/>
                </a:lnTo>
                <a:lnTo>
                  <a:pt x="2928" y="197"/>
                </a:lnTo>
                <a:lnTo>
                  <a:pt x="2918" y="196"/>
                </a:lnTo>
                <a:lnTo>
                  <a:pt x="2907" y="194"/>
                </a:lnTo>
                <a:lnTo>
                  <a:pt x="2886" y="191"/>
                </a:lnTo>
                <a:lnTo>
                  <a:pt x="2863" y="192"/>
                </a:lnTo>
                <a:lnTo>
                  <a:pt x="2846" y="192"/>
                </a:lnTo>
                <a:lnTo>
                  <a:pt x="2833" y="192"/>
                </a:lnTo>
                <a:lnTo>
                  <a:pt x="2818" y="193"/>
                </a:lnTo>
                <a:lnTo>
                  <a:pt x="2797" y="193"/>
                </a:lnTo>
                <a:lnTo>
                  <a:pt x="2781" y="193"/>
                </a:lnTo>
                <a:lnTo>
                  <a:pt x="2780" y="193"/>
                </a:lnTo>
                <a:lnTo>
                  <a:pt x="2663" y="203"/>
                </a:lnTo>
                <a:lnTo>
                  <a:pt x="2549" y="206"/>
                </a:lnTo>
                <a:lnTo>
                  <a:pt x="2518" y="207"/>
                </a:lnTo>
                <a:lnTo>
                  <a:pt x="2488" y="207"/>
                </a:lnTo>
                <a:lnTo>
                  <a:pt x="2438" y="210"/>
                </a:lnTo>
                <a:lnTo>
                  <a:pt x="2343" y="207"/>
                </a:lnTo>
                <a:lnTo>
                  <a:pt x="2213" y="206"/>
                </a:lnTo>
                <a:lnTo>
                  <a:pt x="2199" y="206"/>
                </a:lnTo>
                <a:lnTo>
                  <a:pt x="2145" y="205"/>
                </a:lnTo>
                <a:lnTo>
                  <a:pt x="2064" y="203"/>
                </a:lnTo>
                <a:lnTo>
                  <a:pt x="2001" y="193"/>
                </a:lnTo>
                <a:lnTo>
                  <a:pt x="1954" y="187"/>
                </a:lnTo>
                <a:lnTo>
                  <a:pt x="1886" y="176"/>
                </a:lnTo>
                <a:lnTo>
                  <a:pt x="1750" y="160"/>
                </a:lnTo>
                <a:lnTo>
                  <a:pt x="1667" y="151"/>
                </a:lnTo>
                <a:lnTo>
                  <a:pt x="1562" y="149"/>
                </a:lnTo>
                <a:lnTo>
                  <a:pt x="1050" y="149"/>
                </a:lnTo>
                <a:lnTo>
                  <a:pt x="258" y="155"/>
                </a:lnTo>
                <a:lnTo>
                  <a:pt x="0" y="157"/>
                </a:lnTo>
                <a:lnTo>
                  <a:pt x="0" y="157"/>
                </a:lnTo>
                <a:close/>
              </a:path>
            </a:pathLst>
          </a:custGeom>
          <a:solidFill>
            <a:srgbClr val="CCFFCC"/>
          </a:solidFill>
          <a:ln w="9525">
            <a:noFill/>
            <a:round/>
            <a:headEnd/>
            <a:tailEnd/>
          </a:ln>
        </p:spPr>
        <p:txBody>
          <a:bodyPr/>
          <a:lstStyle/>
          <a:p>
            <a:endParaRPr lang="en-GB"/>
          </a:p>
        </p:txBody>
      </p:sp>
      <p:sp>
        <p:nvSpPr>
          <p:cNvPr id="57" name="Freeform 2452"/>
          <p:cNvSpPr>
            <a:spLocks/>
          </p:cNvSpPr>
          <p:nvPr>
            <p:custDataLst>
              <p:tags r:id="rId48"/>
            </p:custDataLst>
          </p:nvPr>
        </p:nvSpPr>
        <p:spPr bwMode="auto">
          <a:xfrm>
            <a:off x="400988" y="2308232"/>
            <a:ext cx="8161157" cy="222771"/>
          </a:xfrm>
          <a:custGeom>
            <a:avLst/>
            <a:gdLst/>
            <a:ahLst/>
            <a:cxnLst>
              <a:cxn ang="0">
                <a:pos x="2518" y="207"/>
              </a:cxn>
              <a:cxn ang="0">
                <a:pos x="2964" y="199"/>
              </a:cxn>
              <a:cxn ang="0">
                <a:pos x="3114" y="200"/>
              </a:cxn>
              <a:cxn ang="0">
                <a:pos x="3245" y="201"/>
              </a:cxn>
              <a:cxn ang="0">
                <a:pos x="3385" y="204"/>
              </a:cxn>
              <a:cxn ang="0">
                <a:pos x="3514" y="207"/>
              </a:cxn>
              <a:cxn ang="0">
                <a:pos x="3634" y="213"/>
              </a:cxn>
              <a:cxn ang="0">
                <a:pos x="3761" y="213"/>
              </a:cxn>
              <a:cxn ang="0">
                <a:pos x="3900" y="207"/>
              </a:cxn>
              <a:cxn ang="0">
                <a:pos x="4074" y="214"/>
              </a:cxn>
              <a:cxn ang="0">
                <a:pos x="4307" y="218"/>
              </a:cxn>
              <a:cxn ang="0">
                <a:pos x="4582" y="224"/>
              </a:cxn>
              <a:cxn ang="0">
                <a:pos x="4802" y="210"/>
              </a:cxn>
              <a:cxn ang="0">
                <a:pos x="4939" y="209"/>
              </a:cxn>
              <a:cxn ang="0">
                <a:pos x="5111" y="194"/>
              </a:cxn>
              <a:cxn ang="0">
                <a:pos x="5280" y="193"/>
              </a:cxn>
              <a:cxn ang="0">
                <a:pos x="5445" y="201"/>
              </a:cxn>
              <a:cxn ang="0">
                <a:pos x="5576" y="201"/>
              </a:cxn>
              <a:cxn ang="0">
                <a:pos x="5706" y="205"/>
              </a:cxn>
              <a:cxn ang="0">
                <a:pos x="5897" y="204"/>
              </a:cxn>
              <a:cxn ang="0">
                <a:pos x="6218" y="179"/>
              </a:cxn>
              <a:cxn ang="0">
                <a:pos x="6455" y="153"/>
              </a:cxn>
              <a:cxn ang="0">
                <a:pos x="6721" y="151"/>
              </a:cxn>
              <a:cxn ang="0">
                <a:pos x="6975" y="138"/>
              </a:cxn>
              <a:cxn ang="0">
                <a:pos x="7190" y="103"/>
              </a:cxn>
              <a:cxn ang="0">
                <a:pos x="7378" y="93"/>
              </a:cxn>
              <a:cxn ang="0">
                <a:pos x="7559" y="63"/>
              </a:cxn>
              <a:cxn ang="0">
                <a:pos x="7793" y="55"/>
              </a:cxn>
              <a:cxn ang="0">
                <a:pos x="8121" y="35"/>
              </a:cxn>
              <a:cxn ang="0">
                <a:pos x="8335" y="10"/>
              </a:cxn>
              <a:cxn ang="0">
                <a:pos x="8229" y="25"/>
              </a:cxn>
              <a:cxn ang="0">
                <a:pos x="7973" y="48"/>
              </a:cxn>
              <a:cxn ang="0">
                <a:pos x="7660" y="59"/>
              </a:cxn>
              <a:cxn ang="0">
                <a:pos x="7470" y="68"/>
              </a:cxn>
              <a:cxn ang="0">
                <a:pos x="7275" y="108"/>
              </a:cxn>
              <a:cxn ang="0">
                <a:pos x="7098" y="126"/>
              </a:cxn>
              <a:cxn ang="0">
                <a:pos x="6834" y="146"/>
              </a:cxn>
              <a:cxn ang="0">
                <a:pos x="6585" y="157"/>
              </a:cxn>
              <a:cxn ang="0">
                <a:pos x="6335" y="155"/>
              </a:cxn>
              <a:cxn ang="0">
                <a:pos x="6062" y="196"/>
              </a:cxn>
              <a:cxn ang="0">
                <a:pos x="5765" y="210"/>
              </a:cxn>
              <a:cxn ang="0">
                <a:pos x="5636" y="206"/>
              </a:cxn>
              <a:cxn ang="0">
                <a:pos x="5525" y="205"/>
              </a:cxn>
              <a:cxn ang="0">
                <a:pos x="5385" y="199"/>
              </a:cxn>
              <a:cxn ang="0">
                <a:pos x="5236" y="197"/>
              </a:cxn>
              <a:cxn ang="0">
                <a:pos x="5005" y="207"/>
              </a:cxn>
              <a:cxn ang="0">
                <a:pos x="4867" y="211"/>
              </a:cxn>
              <a:cxn ang="0">
                <a:pos x="4711" y="221"/>
              </a:cxn>
              <a:cxn ang="0">
                <a:pos x="4470" y="229"/>
              </a:cxn>
              <a:cxn ang="0">
                <a:pos x="4204" y="218"/>
              </a:cxn>
              <a:cxn ang="0">
                <a:pos x="3983" y="215"/>
              </a:cxn>
              <a:cxn ang="0">
                <a:pos x="3833" y="213"/>
              </a:cxn>
              <a:cxn ang="0">
                <a:pos x="3697" y="217"/>
              </a:cxn>
              <a:cxn ang="0">
                <a:pos x="3590" y="215"/>
              </a:cxn>
              <a:cxn ang="0">
                <a:pos x="3445" y="204"/>
              </a:cxn>
              <a:cxn ang="0">
                <a:pos x="3307" y="204"/>
              </a:cxn>
              <a:cxn ang="0">
                <a:pos x="3176" y="203"/>
              </a:cxn>
              <a:cxn ang="0">
                <a:pos x="3019" y="205"/>
              </a:cxn>
              <a:cxn ang="0">
                <a:pos x="2863" y="196"/>
              </a:cxn>
              <a:cxn ang="0">
                <a:pos x="2001" y="193"/>
              </a:cxn>
            </a:cxnLst>
            <a:rect l="0" t="0" r="r" b="b"/>
            <a:pathLst>
              <a:path w="8426" h="230">
                <a:moveTo>
                  <a:pt x="0" y="157"/>
                </a:moveTo>
                <a:lnTo>
                  <a:pt x="258" y="155"/>
                </a:lnTo>
                <a:lnTo>
                  <a:pt x="1050" y="149"/>
                </a:lnTo>
                <a:lnTo>
                  <a:pt x="1562" y="149"/>
                </a:lnTo>
                <a:lnTo>
                  <a:pt x="1667" y="151"/>
                </a:lnTo>
                <a:lnTo>
                  <a:pt x="1750" y="160"/>
                </a:lnTo>
                <a:lnTo>
                  <a:pt x="1886" y="176"/>
                </a:lnTo>
                <a:lnTo>
                  <a:pt x="1954" y="187"/>
                </a:lnTo>
                <a:lnTo>
                  <a:pt x="2001" y="193"/>
                </a:lnTo>
                <a:lnTo>
                  <a:pt x="2064" y="203"/>
                </a:lnTo>
                <a:lnTo>
                  <a:pt x="2145" y="205"/>
                </a:lnTo>
                <a:lnTo>
                  <a:pt x="2199" y="206"/>
                </a:lnTo>
                <a:lnTo>
                  <a:pt x="2213" y="206"/>
                </a:lnTo>
                <a:lnTo>
                  <a:pt x="2343" y="207"/>
                </a:lnTo>
                <a:lnTo>
                  <a:pt x="2438" y="210"/>
                </a:lnTo>
                <a:lnTo>
                  <a:pt x="2488" y="207"/>
                </a:lnTo>
                <a:lnTo>
                  <a:pt x="2518" y="207"/>
                </a:lnTo>
                <a:lnTo>
                  <a:pt x="2549" y="206"/>
                </a:lnTo>
                <a:lnTo>
                  <a:pt x="2663" y="203"/>
                </a:lnTo>
                <a:lnTo>
                  <a:pt x="2780" y="193"/>
                </a:lnTo>
                <a:lnTo>
                  <a:pt x="2781" y="193"/>
                </a:lnTo>
                <a:lnTo>
                  <a:pt x="2797" y="193"/>
                </a:lnTo>
                <a:lnTo>
                  <a:pt x="2818" y="193"/>
                </a:lnTo>
                <a:lnTo>
                  <a:pt x="2833" y="192"/>
                </a:lnTo>
                <a:lnTo>
                  <a:pt x="2846" y="192"/>
                </a:lnTo>
                <a:lnTo>
                  <a:pt x="2863" y="192"/>
                </a:lnTo>
                <a:lnTo>
                  <a:pt x="2886" y="191"/>
                </a:lnTo>
                <a:lnTo>
                  <a:pt x="2907" y="194"/>
                </a:lnTo>
                <a:lnTo>
                  <a:pt x="2918" y="196"/>
                </a:lnTo>
                <a:lnTo>
                  <a:pt x="2928" y="197"/>
                </a:lnTo>
                <a:lnTo>
                  <a:pt x="2941" y="199"/>
                </a:lnTo>
                <a:lnTo>
                  <a:pt x="2945" y="199"/>
                </a:lnTo>
                <a:lnTo>
                  <a:pt x="2955" y="199"/>
                </a:lnTo>
                <a:lnTo>
                  <a:pt x="2964" y="199"/>
                </a:lnTo>
                <a:lnTo>
                  <a:pt x="2974" y="200"/>
                </a:lnTo>
                <a:lnTo>
                  <a:pt x="2984" y="200"/>
                </a:lnTo>
                <a:lnTo>
                  <a:pt x="2991" y="201"/>
                </a:lnTo>
                <a:lnTo>
                  <a:pt x="2992" y="201"/>
                </a:lnTo>
                <a:lnTo>
                  <a:pt x="2992" y="201"/>
                </a:lnTo>
                <a:lnTo>
                  <a:pt x="3001" y="201"/>
                </a:lnTo>
                <a:lnTo>
                  <a:pt x="3007" y="201"/>
                </a:lnTo>
                <a:lnTo>
                  <a:pt x="3016" y="202"/>
                </a:lnTo>
                <a:lnTo>
                  <a:pt x="3019" y="202"/>
                </a:lnTo>
                <a:lnTo>
                  <a:pt x="3036" y="201"/>
                </a:lnTo>
                <a:lnTo>
                  <a:pt x="3038" y="201"/>
                </a:lnTo>
                <a:lnTo>
                  <a:pt x="3056" y="201"/>
                </a:lnTo>
                <a:lnTo>
                  <a:pt x="3071" y="201"/>
                </a:lnTo>
                <a:lnTo>
                  <a:pt x="3076" y="201"/>
                </a:lnTo>
                <a:lnTo>
                  <a:pt x="3086" y="202"/>
                </a:lnTo>
                <a:lnTo>
                  <a:pt x="3100" y="201"/>
                </a:lnTo>
                <a:lnTo>
                  <a:pt x="3114" y="200"/>
                </a:lnTo>
                <a:lnTo>
                  <a:pt x="3116" y="200"/>
                </a:lnTo>
                <a:lnTo>
                  <a:pt x="3130" y="200"/>
                </a:lnTo>
                <a:lnTo>
                  <a:pt x="3141" y="200"/>
                </a:lnTo>
                <a:lnTo>
                  <a:pt x="3146" y="199"/>
                </a:lnTo>
                <a:lnTo>
                  <a:pt x="3157" y="200"/>
                </a:lnTo>
                <a:lnTo>
                  <a:pt x="3162" y="200"/>
                </a:lnTo>
                <a:lnTo>
                  <a:pt x="3162" y="200"/>
                </a:lnTo>
                <a:lnTo>
                  <a:pt x="3168" y="200"/>
                </a:lnTo>
                <a:lnTo>
                  <a:pt x="3176" y="201"/>
                </a:lnTo>
                <a:lnTo>
                  <a:pt x="3183" y="201"/>
                </a:lnTo>
                <a:lnTo>
                  <a:pt x="3196" y="201"/>
                </a:lnTo>
                <a:lnTo>
                  <a:pt x="3202" y="201"/>
                </a:lnTo>
                <a:lnTo>
                  <a:pt x="3211" y="201"/>
                </a:lnTo>
                <a:lnTo>
                  <a:pt x="3218" y="201"/>
                </a:lnTo>
                <a:lnTo>
                  <a:pt x="3228" y="201"/>
                </a:lnTo>
                <a:lnTo>
                  <a:pt x="3236" y="201"/>
                </a:lnTo>
                <a:lnTo>
                  <a:pt x="3245" y="201"/>
                </a:lnTo>
                <a:lnTo>
                  <a:pt x="3256" y="201"/>
                </a:lnTo>
                <a:lnTo>
                  <a:pt x="3259" y="201"/>
                </a:lnTo>
                <a:lnTo>
                  <a:pt x="3269" y="201"/>
                </a:lnTo>
                <a:lnTo>
                  <a:pt x="3274" y="201"/>
                </a:lnTo>
                <a:lnTo>
                  <a:pt x="3281" y="201"/>
                </a:lnTo>
                <a:lnTo>
                  <a:pt x="3286" y="201"/>
                </a:lnTo>
                <a:lnTo>
                  <a:pt x="3294" y="201"/>
                </a:lnTo>
                <a:lnTo>
                  <a:pt x="3300" y="201"/>
                </a:lnTo>
                <a:lnTo>
                  <a:pt x="3307" y="202"/>
                </a:lnTo>
                <a:lnTo>
                  <a:pt x="3314" y="202"/>
                </a:lnTo>
                <a:lnTo>
                  <a:pt x="3324" y="203"/>
                </a:lnTo>
                <a:lnTo>
                  <a:pt x="3330" y="203"/>
                </a:lnTo>
                <a:lnTo>
                  <a:pt x="3346" y="204"/>
                </a:lnTo>
                <a:lnTo>
                  <a:pt x="3352" y="204"/>
                </a:lnTo>
                <a:lnTo>
                  <a:pt x="3364" y="204"/>
                </a:lnTo>
                <a:lnTo>
                  <a:pt x="3377" y="205"/>
                </a:lnTo>
                <a:lnTo>
                  <a:pt x="3385" y="204"/>
                </a:lnTo>
                <a:lnTo>
                  <a:pt x="3393" y="204"/>
                </a:lnTo>
                <a:lnTo>
                  <a:pt x="3399" y="203"/>
                </a:lnTo>
                <a:lnTo>
                  <a:pt x="3410" y="201"/>
                </a:lnTo>
                <a:lnTo>
                  <a:pt x="3413" y="201"/>
                </a:lnTo>
                <a:lnTo>
                  <a:pt x="3419" y="201"/>
                </a:lnTo>
                <a:lnTo>
                  <a:pt x="3425" y="201"/>
                </a:lnTo>
                <a:lnTo>
                  <a:pt x="3433" y="200"/>
                </a:lnTo>
                <a:lnTo>
                  <a:pt x="3441" y="201"/>
                </a:lnTo>
                <a:lnTo>
                  <a:pt x="3445" y="202"/>
                </a:lnTo>
                <a:lnTo>
                  <a:pt x="3455" y="203"/>
                </a:lnTo>
                <a:lnTo>
                  <a:pt x="3467" y="203"/>
                </a:lnTo>
                <a:lnTo>
                  <a:pt x="3476" y="204"/>
                </a:lnTo>
                <a:lnTo>
                  <a:pt x="3482" y="205"/>
                </a:lnTo>
                <a:lnTo>
                  <a:pt x="3492" y="206"/>
                </a:lnTo>
                <a:lnTo>
                  <a:pt x="3499" y="206"/>
                </a:lnTo>
                <a:lnTo>
                  <a:pt x="3506" y="207"/>
                </a:lnTo>
                <a:lnTo>
                  <a:pt x="3514" y="207"/>
                </a:lnTo>
                <a:lnTo>
                  <a:pt x="3522" y="209"/>
                </a:lnTo>
                <a:lnTo>
                  <a:pt x="3529" y="210"/>
                </a:lnTo>
                <a:lnTo>
                  <a:pt x="3536" y="210"/>
                </a:lnTo>
                <a:lnTo>
                  <a:pt x="3543" y="211"/>
                </a:lnTo>
                <a:lnTo>
                  <a:pt x="3554" y="211"/>
                </a:lnTo>
                <a:lnTo>
                  <a:pt x="3561" y="211"/>
                </a:lnTo>
                <a:lnTo>
                  <a:pt x="3572" y="212"/>
                </a:lnTo>
                <a:lnTo>
                  <a:pt x="3581" y="212"/>
                </a:lnTo>
                <a:lnTo>
                  <a:pt x="3590" y="212"/>
                </a:lnTo>
                <a:lnTo>
                  <a:pt x="3598" y="213"/>
                </a:lnTo>
                <a:lnTo>
                  <a:pt x="3603" y="213"/>
                </a:lnTo>
                <a:lnTo>
                  <a:pt x="3611" y="213"/>
                </a:lnTo>
                <a:lnTo>
                  <a:pt x="3614" y="213"/>
                </a:lnTo>
                <a:lnTo>
                  <a:pt x="3620" y="213"/>
                </a:lnTo>
                <a:lnTo>
                  <a:pt x="3625" y="212"/>
                </a:lnTo>
                <a:lnTo>
                  <a:pt x="3631" y="212"/>
                </a:lnTo>
                <a:lnTo>
                  <a:pt x="3634" y="213"/>
                </a:lnTo>
                <a:lnTo>
                  <a:pt x="3643" y="214"/>
                </a:lnTo>
                <a:lnTo>
                  <a:pt x="3650" y="215"/>
                </a:lnTo>
                <a:lnTo>
                  <a:pt x="3657" y="215"/>
                </a:lnTo>
                <a:lnTo>
                  <a:pt x="3660" y="216"/>
                </a:lnTo>
                <a:lnTo>
                  <a:pt x="3669" y="214"/>
                </a:lnTo>
                <a:lnTo>
                  <a:pt x="3674" y="213"/>
                </a:lnTo>
                <a:lnTo>
                  <a:pt x="3683" y="213"/>
                </a:lnTo>
                <a:lnTo>
                  <a:pt x="3687" y="214"/>
                </a:lnTo>
                <a:lnTo>
                  <a:pt x="3697" y="214"/>
                </a:lnTo>
                <a:lnTo>
                  <a:pt x="3703" y="214"/>
                </a:lnTo>
                <a:lnTo>
                  <a:pt x="3713" y="214"/>
                </a:lnTo>
                <a:lnTo>
                  <a:pt x="3723" y="214"/>
                </a:lnTo>
                <a:lnTo>
                  <a:pt x="3725" y="214"/>
                </a:lnTo>
                <a:lnTo>
                  <a:pt x="3740" y="214"/>
                </a:lnTo>
                <a:lnTo>
                  <a:pt x="3747" y="214"/>
                </a:lnTo>
                <a:lnTo>
                  <a:pt x="3755" y="213"/>
                </a:lnTo>
                <a:lnTo>
                  <a:pt x="3761" y="213"/>
                </a:lnTo>
                <a:lnTo>
                  <a:pt x="3768" y="212"/>
                </a:lnTo>
                <a:lnTo>
                  <a:pt x="3777" y="212"/>
                </a:lnTo>
                <a:lnTo>
                  <a:pt x="3786" y="212"/>
                </a:lnTo>
                <a:lnTo>
                  <a:pt x="3793" y="212"/>
                </a:lnTo>
                <a:lnTo>
                  <a:pt x="3801" y="212"/>
                </a:lnTo>
                <a:lnTo>
                  <a:pt x="3811" y="211"/>
                </a:lnTo>
                <a:lnTo>
                  <a:pt x="3818" y="211"/>
                </a:lnTo>
                <a:lnTo>
                  <a:pt x="3829" y="210"/>
                </a:lnTo>
                <a:lnTo>
                  <a:pt x="3833" y="210"/>
                </a:lnTo>
                <a:lnTo>
                  <a:pt x="3840" y="210"/>
                </a:lnTo>
                <a:lnTo>
                  <a:pt x="3850" y="209"/>
                </a:lnTo>
                <a:lnTo>
                  <a:pt x="3858" y="209"/>
                </a:lnTo>
                <a:lnTo>
                  <a:pt x="3869" y="207"/>
                </a:lnTo>
                <a:lnTo>
                  <a:pt x="3875" y="207"/>
                </a:lnTo>
                <a:lnTo>
                  <a:pt x="3887" y="207"/>
                </a:lnTo>
                <a:lnTo>
                  <a:pt x="3893" y="207"/>
                </a:lnTo>
                <a:lnTo>
                  <a:pt x="3900" y="207"/>
                </a:lnTo>
                <a:lnTo>
                  <a:pt x="3907" y="209"/>
                </a:lnTo>
                <a:lnTo>
                  <a:pt x="3917" y="210"/>
                </a:lnTo>
                <a:lnTo>
                  <a:pt x="3923" y="210"/>
                </a:lnTo>
                <a:lnTo>
                  <a:pt x="3931" y="210"/>
                </a:lnTo>
                <a:lnTo>
                  <a:pt x="3945" y="211"/>
                </a:lnTo>
                <a:lnTo>
                  <a:pt x="3957" y="212"/>
                </a:lnTo>
                <a:lnTo>
                  <a:pt x="3966" y="213"/>
                </a:lnTo>
                <a:lnTo>
                  <a:pt x="3978" y="213"/>
                </a:lnTo>
                <a:lnTo>
                  <a:pt x="3983" y="213"/>
                </a:lnTo>
                <a:lnTo>
                  <a:pt x="3994" y="212"/>
                </a:lnTo>
                <a:lnTo>
                  <a:pt x="4009" y="213"/>
                </a:lnTo>
                <a:lnTo>
                  <a:pt x="4018" y="213"/>
                </a:lnTo>
                <a:lnTo>
                  <a:pt x="4033" y="213"/>
                </a:lnTo>
                <a:lnTo>
                  <a:pt x="4044" y="214"/>
                </a:lnTo>
                <a:lnTo>
                  <a:pt x="4053" y="214"/>
                </a:lnTo>
                <a:lnTo>
                  <a:pt x="4061" y="214"/>
                </a:lnTo>
                <a:lnTo>
                  <a:pt x="4074" y="214"/>
                </a:lnTo>
                <a:lnTo>
                  <a:pt x="4088" y="214"/>
                </a:lnTo>
                <a:lnTo>
                  <a:pt x="4098" y="214"/>
                </a:lnTo>
                <a:lnTo>
                  <a:pt x="4107" y="214"/>
                </a:lnTo>
                <a:lnTo>
                  <a:pt x="4119" y="214"/>
                </a:lnTo>
                <a:lnTo>
                  <a:pt x="4145" y="215"/>
                </a:lnTo>
                <a:lnTo>
                  <a:pt x="4151" y="215"/>
                </a:lnTo>
                <a:lnTo>
                  <a:pt x="4158" y="215"/>
                </a:lnTo>
                <a:lnTo>
                  <a:pt x="4193" y="215"/>
                </a:lnTo>
                <a:lnTo>
                  <a:pt x="4204" y="215"/>
                </a:lnTo>
                <a:lnTo>
                  <a:pt x="4223" y="215"/>
                </a:lnTo>
                <a:lnTo>
                  <a:pt x="4230" y="215"/>
                </a:lnTo>
                <a:lnTo>
                  <a:pt x="4244" y="215"/>
                </a:lnTo>
                <a:lnTo>
                  <a:pt x="4265" y="217"/>
                </a:lnTo>
                <a:lnTo>
                  <a:pt x="4279" y="217"/>
                </a:lnTo>
                <a:lnTo>
                  <a:pt x="4285" y="217"/>
                </a:lnTo>
                <a:lnTo>
                  <a:pt x="4298" y="217"/>
                </a:lnTo>
                <a:lnTo>
                  <a:pt x="4307" y="218"/>
                </a:lnTo>
                <a:lnTo>
                  <a:pt x="4309" y="218"/>
                </a:lnTo>
                <a:lnTo>
                  <a:pt x="4343" y="218"/>
                </a:lnTo>
                <a:lnTo>
                  <a:pt x="4347" y="219"/>
                </a:lnTo>
                <a:lnTo>
                  <a:pt x="4393" y="222"/>
                </a:lnTo>
                <a:lnTo>
                  <a:pt x="4411" y="223"/>
                </a:lnTo>
                <a:lnTo>
                  <a:pt x="4432" y="224"/>
                </a:lnTo>
                <a:lnTo>
                  <a:pt x="4437" y="224"/>
                </a:lnTo>
                <a:lnTo>
                  <a:pt x="4461" y="227"/>
                </a:lnTo>
                <a:lnTo>
                  <a:pt x="4470" y="226"/>
                </a:lnTo>
                <a:lnTo>
                  <a:pt x="4485" y="226"/>
                </a:lnTo>
                <a:lnTo>
                  <a:pt x="4500" y="226"/>
                </a:lnTo>
                <a:lnTo>
                  <a:pt x="4512" y="226"/>
                </a:lnTo>
                <a:lnTo>
                  <a:pt x="4527" y="226"/>
                </a:lnTo>
                <a:lnTo>
                  <a:pt x="4541" y="226"/>
                </a:lnTo>
                <a:lnTo>
                  <a:pt x="4561" y="224"/>
                </a:lnTo>
                <a:lnTo>
                  <a:pt x="4572" y="224"/>
                </a:lnTo>
                <a:lnTo>
                  <a:pt x="4582" y="224"/>
                </a:lnTo>
                <a:lnTo>
                  <a:pt x="4604" y="225"/>
                </a:lnTo>
                <a:lnTo>
                  <a:pt x="4612" y="226"/>
                </a:lnTo>
                <a:lnTo>
                  <a:pt x="4626" y="226"/>
                </a:lnTo>
                <a:lnTo>
                  <a:pt x="4641" y="227"/>
                </a:lnTo>
                <a:lnTo>
                  <a:pt x="4658" y="225"/>
                </a:lnTo>
                <a:lnTo>
                  <a:pt x="4666" y="224"/>
                </a:lnTo>
                <a:lnTo>
                  <a:pt x="4681" y="221"/>
                </a:lnTo>
                <a:lnTo>
                  <a:pt x="4693" y="218"/>
                </a:lnTo>
                <a:lnTo>
                  <a:pt x="4711" y="217"/>
                </a:lnTo>
                <a:lnTo>
                  <a:pt x="4721" y="216"/>
                </a:lnTo>
                <a:lnTo>
                  <a:pt x="4742" y="213"/>
                </a:lnTo>
                <a:lnTo>
                  <a:pt x="4760" y="212"/>
                </a:lnTo>
                <a:lnTo>
                  <a:pt x="4772" y="212"/>
                </a:lnTo>
                <a:lnTo>
                  <a:pt x="4783" y="211"/>
                </a:lnTo>
                <a:lnTo>
                  <a:pt x="4791" y="210"/>
                </a:lnTo>
                <a:lnTo>
                  <a:pt x="4797" y="210"/>
                </a:lnTo>
                <a:lnTo>
                  <a:pt x="4802" y="210"/>
                </a:lnTo>
                <a:lnTo>
                  <a:pt x="4808" y="209"/>
                </a:lnTo>
                <a:lnTo>
                  <a:pt x="4818" y="209"/>
                </a:lnTo>
                <a:lnTo>
                  <a:pt x="4824" y="209"/>
                </a:lnTo>
                <a:lnTo>
                  <a:pt x="4834" y="207"/>
                </a:lnTo>
                <a:lnTo>
                  <a:pt x="4841" y="207"/>
                </a:lnTo>
                <a:lnTo>
                  <a:pt x="4848" y="207"/>
                </a:lnTo>
                <a:lnTo>
                  <a:pt x="4852" y="207"/>
                </a:lnTo>
                <a:lnTo>
                  <a:pt x="4861" y="207"/>
                </a:lnTo>
                <a:lnTo>
                  <a:pt x="4867" y="207"/>
                </a:lnTo>
                <a:lnTo>
                  <a:pt x="4875" y="207"/>
                </a:lnTo>
                <a:lnTo>
                  <a:pt x="4883" y="207"/>
                </a:lnTo>
                <a:lnTo>
                  <a:pt x="4890" y="209"/>
                </a:lnTo>
                <a:lnTo>
                  <a:pt x="4900" y="209"/>
                </a:lnTo>
                <a:lnTo>
                  <a:pt x="4907" y="209"/>
                </a:lnTo>
                <a:lnTo>
                  <a:pt x="4920" y="209"/>
                </a:lnTo>
                <a:lnTo>
                  <a:pt x="4930" y="209"/>
                </a:lnTo>
                <a:lnTo>
                  <a:pt x="4939" y="209"/>
                </a:lnTo>
                <a:lnTo>
                  <a:pt x="4948" y="207"/>
                </a:lnTo>
                <a:lnTo>
                  <a:pt x="4954" y="207"/>
                </a:lnTo>
                <a:lnTo>
                  <a:pt x="4960" y="207"/>
                </a:lnTo>
                <a:lnTo>
                  <a:pt x="4964" y="207"/>
                </a:lnTo>
                <a:lnTo>
                  <a:pt x="4968" y="207"/>
                </a:lnTo>
                <a:lnTo>
                  <a:pt x="4978" y="206"/>
                </a:lnTo>
                <a:lnTo>
                  <a:pt x="4982" y="206"/>
                </a:lnTo>
                <a:lnTo>
                  <a:pt x="4994" y="205"/>
                </a:lnTo>
                <a:lnTo>
                  <a:pt x="5005" y="205"/>
                </a:lnTo>
                <a:lnTo>
                  <a:pt x="5014" y="204"/>
                </a:lnTo>
                <a:lnTo>
                  <a:pt x="5027" y="204"/>
                </a:lnTo>
                <a:lnTo>
                  <a:pt x="5038" y="203"/>
                </a:lnTo>
                <a:lnTo>
                  <a:pt x="5047" y="202"/>
                </a:lnTo>
                <a:lnTo>
                  <a:pt x="5059" y="201"/>
                </a:lnTo>
                <a:lnTo>
                  <a:pt x="5076" y="198"/>
                </a:lnTo>
                <a:lnTo>
                  <a:pt x="5095" y="196"/>
                </a:lnTo>
                <a:lnTo>
                  <a:pt x="5111" y="194"/>
                </a:lnTo>
                <a:lnTo>
                  <a:pt x="5129" y="194"/>
                </a:lnTo>
                <a:lnTo>
                  <a:pt x="5151" y="193"/>
                </a:lnTo>
                <a:lnTo>
                  <a:pt x="5170" y="193"/>
                </a:lnTo>
                <a:lnTo>
                  <a:pt x="5195" y="193"/>
                </a:lnTo>
                <a:lnTo>
                  <a:pt x="5204" y="193"/>
                </a:lnTo>
                <a:lnTo>
                  <a:pt x="5214" y="193"/>
                </a:lnTo>
                <a:lnTo>
                  <a:pt x="5222" y="193"/>
                </a:lnTo>
                <a:lnTo>
                  <a:pt x="5231" y="193"/>
                </a:lnTo>
                <a:lnTo>
                  <a:pt x="5236" y="193"/>
                </a:lnTo>
                <a:lnTo>
                  <a:pt x="5240" y="193"/>
                </a:lnTo>
                <a:lnTo>
                  <a:pt x="5249" y="193"/>
                </a:lnTo>
                <a:lnTo>
                  <a:pt x="5253" y="193"/>
                </a:lnTo>
                <a:lnTo>
                  <a:pt x="5259" y="193"/>
                </a:lnTo>
                <a:lnTo>
                  <a:pt x="5262" y="193"/>
                </a:lnTo>
                <a:lnTo>
                  <a:pt x="5269" y="193"/>
                </a:lnTo>
                <a:lnTo>
                  <a:pt x="5273" y="193"/>
                </a:lnTo>
                <a:lnTo>
                  <a:pt x="5280" y="193"/>
                </a:lnTo>
                <a:lnTo>
                  <a:pt x="5288" y="194"/>
                </a:lnTo>
                <a:lnTo>
                  <a:pt x="5300" y="194"/>
                </a:lnTo>
                <a:lnTo>
                  <a:pt x="5313" y="194"/>
                </a:lnTo>
                <a:lnTo>
                  <a:pt x="5319" y="194"/>
                </a:lnTo>
                <a:lnTo>
                  <a:pt x="5332" y="194"/>
                </a:lnTo>
                <a:lnTo>
                  <a:pt x="5342" y="194"/>
                </a:lnTo>
                <a:lnTo>
                  <a:pt x="5353" y="194"/>
                </a:lnTo>
                <a:lnTo>
                  <a:pt x="5372" y="194"/>
                </a:lnTo>
                <a:lnTo>
                  <a:pt x="5385" y="196"/>
                </a:lnTo>
                <a:lnTo>
                  <a:pt x="5390" y="196"/>
                </a:lnTo>
                <a:lnTo>
                  <a:pt x="5394" y="196"/>
                </a:lnTo>
                <a:lnTo>
                  <a:pt x="5403" y="196"/>
                </a:lnTo>
                <a:lnTo>
                  <a:pt x="5407" y="196"/>
                </a:lnTo>
                <a:lnTo>
                  <a:pt x="5413" y="197"/>
                </a:lnTo>
                <a:lnTo>
                  <a:pt x="5421" y="198"/>
                </a:lnTo>
                <a:lnTo>
                  <a:pt x="5433" y="199"/>
                </a:lnTo>
                <a:lnTo>
                  <a:pt x="5445" y="201"/>
                </a:lnTo>
                <a:lnTo>
                  <a:pt x="5456" y="201"/>
                </a:lnTo>
                <a:lnTo>
                  <a:pt x="5469" y="202"/>
                </a:lnTo>
                <a:lnTo>
                  <a:pt x="5480" y="203"/>
                </a:lnTo>
                <a:lnTo>
                  <a:pt x="5489" y="203"/>
                </a:lnTo>
                <a:lnTo>
                  <a:pt x="5500" y="203"/>
                </a:lnTo>
                <a:lnTo>
                  <a:pt x="5504" y="203"/>
                </a:lnTo>
                <a:lnTo>
                  <a:pt x="5510" y="203"/>
                </a:lnTo>
                <a:lnTo>
                  <a:pt x="5517" y="203"/>
                </a:lnTo>
                <a:lnTo>
                  <a:pt x="5525" y="202"/>
                </a:lnTo>
                <a:lnTo>
                  <a:pt x="5532" y="201"/>
                </a:lnTo>
                <a:lnTo>
                  <a:pt x="5535" y="201"/>
                </a:lnTo>
                <a:lnTo>
                  <a:pt x="5541" y="201"/>
                </a:lnTo>
                <a:lnTo>
                  <a:pt x="5549" y="201"/>
                </a:lnTo>
                <a:lnTo>
                  <a:pt x="5560" y="201"/>
                </a:lnTo>
                <a:lnTo>
                  <a:pt x="5563" y="201"/>
                </a:lnTo>
                <a:lnTo>
                  <a:pt x="5572" y="201"/>
                </a:lnTo>
                <a:lnTo>
                  <a:pt x="5576" y="201"/>
                </a:lnTo>
                <a:lnTo>
                  <a:pt x="5581" y="201"/>
                </a:lnTo>
                <a:lnTo>
                  <a:pt x="5586" y="201"/>
                </a:lnTo>
                <a:lnTo>
                  <a:pt x="5595" y="202"/>
                </a:lnTo>
                <a:lnTo>
                  <a:pt x="5603" y="203"/>
                </a:lnTo>
                <a:lnTo>
                  <a:pt x="5610" y="203"/>
                </a:lnTo>
                <a:lnTo>
                  <a:pt x="5614" y="203"/>
                </a:lnTo>
                <a:lnTo>
                  <a:pt x="5621" y="203"/>
                </a:lnTo>
                <a:lnTo>
                  <a:pt x="5626" y="203"/>
                </a:lnTo>
                <a:lnTo>
                  <a:pt x="5636" y="204"/>
                </a:lnTo>
                <a:lnTo>
                  <a:pt x="5648" y="204"/>
                </a:lnTo>
                <a:lnTo>
                  <a:pt x="5655" y="204"/>
                </a:lnTo>
                <a:lnTo>
                  <a:pt x="5662" y="204"/>
                </a:lnTo>
                <a:lnTo>
                  <a:pt x="5666" y="204"/>
                </a:lnTo>
                <a:lnTo>
                  <a:pt x="5677" y="204"/>
                </a:lnTo>
                <a:lnTo>
                  <a:pt x="5689" y="204"/>
                </a:lnTo>
                <a:lnTo>
                  <a:pt x="5696" y="204"/>
                </a:lnTo>
                <a:lnTo>
                  <a:pt x="5706" y="205"/>
                </a:lnTo>
                <a:lnTo>
                  <a:pt x="5722" y="205"/>
                </a:lnTo>
                <a:lnTo>
                  <a:pt x="5726" y="205"/>
                </a:lnTo>
                <a:lnTo>
                  <a:pt x="5730" y="205"/>
                </a:lnTo>
                <a:lnTo>
                  <a:pt x="5737" y="206"/>
                </a:lnTo>
                <a:lnTo>
                  <a:pt x="5741" y="206"/>
                </a:lnTo>
                <a:lnTo>
                  <a:pt x="5748" y="206"/>
                </a:lnTo>
                <a:lnTo>
                  <a:pt x="5754" y="206"/>
                </a:lnTo>
                <a:lnTo>
                  <a:pt x="5760" y="206"/>
                </a:lnTo>
                <a:lnTo>
                  <a:pt x="5765" y="206"/>
                </a:lnTo>
                <a:lnTo>
                  <a:pt x="5776" y="206"/>
                </a:lnTo>
                <a:lnTo>
                  <a:pt x="5786" y="206"/>
                </a:lnTo>
                <a:lnTo>
                  <a:pt x="5802" y="206"/>
                </a:lnTo>
                <a:lnTo>
                  <a:pt x="5820" y="206"/>
                </a:lnTo>
                <a:lnTo>
                  <a:pt x="5833" y="205"/>
                </a:lnTo>
                <a:lnTo>
                  <a:pt x="5864" y="206"/>
                </a:lnTo>
                <a:lnTo>
                  <a:pt x="5877" y="205"/>
                </a:lnTo>
                <a:lnTo>
                  <a:pt x="5897" y="204"/>
                </a:lnTo>
                <a:lnTo>
                  <a:pt x="5916" y="203"/>
                </a:lnTo>
                <a:lnTo>
                  <a:pt x="5935" y="202"/>
                </a:lnTo>
                <a:lnTo>
                  <a:pt x="5958" y="202"/>
                </a:lnTo>
                <a:lnTo>
                  <a:pt x="5969" y="201"/>
                </a:lnTo>
                <a:lnTo>
                  <a:pt x="5980" y="201"/>
                </a:lnTo>
                <a:lnTo>
                  <a:pt x="6007" y="200"/>
                </a:lnTo>
                <a:lnTo>
                  <a:pt x="6022" y="199"/>
                </a:lnTo>
                <a:lnTo>
                  <a:pt x="6050" y="198"/>
                </a:lnTo>
                <a:lnTo>
                  <a:pt x="6062" y="196"/>
                </a:lnTo>
                <a:lnTo>
                  <a:pt x="6079" y="194"/>
                </a:lnTo>
                <a:lnTo>
                  <a:pt x="6107" y="191"/>
                </a:lnTo>
                <a:lnTo>
                  <a:pt x="6126" y="190"/>
                </a:lnTo>
                <a:lnTo>
                  <a:pt x="6140" y="188"/>
                </a:lnTo>
                <a:lnTo>
                  <a:pt x="6164" y="186"/>
                </a:lnTo>
                <a:lnTo>
                  <a:pt x="6179" y="185"/>
                </a:lnTo>
                <a:lnTo>
                  <a:pt x="6197" y="181"/>
                </a:lnTo>
                <a:lnTo>
                  <a:pt x="6218" y="179"/>
                </a:lnTo>
                <a:lnTo>
                  <a:pt x="6228" y="178"/>
                </a:lnTo>
                <a:lnTo>
                  <a:pt x="6242" y="175"/>
                </a:lnTo>
                <a:lnTo>
                  <a:pt x="6260" y="171"/>
                </a:lnTo>
                <a:lnTo>
                  <a:pt x="6274" y="167"/>
                </a:lnTo>
                <a:lnTo>
                  <a:pt x="6282" y="164"/>
                </a:lnTo>
                <a:lnTo>
                  <a:pt x="6297" y="160"/>
                </a:lnTo>
                <a:lnTo>
                  <a:pt x="6306" y="159"/>
                </a:lnTo>
                <a:lnTo>
                  <a:pt x="6324" y="155"/>
                </a:lnTo>
                <a:lnTo>
                  <a:pt x="6335" y="155"/>
                </a:lnTo>
                <a:lnTo>
                  <a:pt x="6351" y="155"/>
                </a:lnTo>
                <a:lnTo>
                  <a:pt x="6367" y="155"/>
                </a:lnTo>
                <a:lnTo>
                  <a:pt x="6383" y="155"/>
                </a:lnTo>
                <a:lnTo>
                  <a:pt x="6399" y="154"/>
                </a:lnTo>
                <a:lnTo>
                  <a:pt x="6421" y="154"/>
                </a:lnTo>
                <a:lnTo>
                  <a:pt x="6425" y="154"/>
                </a:lnTo>
                <a:lnTo>
                  <a:pt x="6437" y="154"/>
                </a:lnTo>
                <a:lnTo>
                  <a:pt x="6455" y="153"/>
                </a:lnTo>
                <a:lnTo>
                  <a:pt x="6472" y="152"/>
                </a:lnTo>
                <a:lnTo>
                  <a:pt x="6485" y="152"/>
                </a:lnTo>
                <a:lnTo>
                  <a:pt x="6499" y="154"/>
                </a:lnTo>
                <a:lnTo>
                  <a:pt x="6514" y="155"/>
                </a:lnTo>
                <a:lnTo>
                  <a:pt x="6531" y="157"/>
                </a:lnTo>
                <a:lnTo>
                  <a:pt x="6539" y="157"/>
                </a:lnTo>
                <a:lnTo>
                  <a:pt x="6552" y="158"/>
                </a:lnTo>
                <a:lnTo>
                  <a:pt x="6567" y="158"/>
                </a:lnTo>
                <a:lnTo>
                  <a:pt x="6585" y="157"/>
                </a:lnTo>
                <a:lnTo>
                  <a:pt x="6597" y="157"/>
                </a:lnTo>
                <a:lnTo>
                  <a:pt x="6617" y="157"/>
                </a:lnTo>
                <a:lnTo>
                  <a:pt x="6639" y="155"/>
                </a:lnTo>
                <a:lnTo>
                  <a:pt x="6653" y="154"/>
                </a:lnTo>
                <a:lnTo>
                  <a:pt x="6670" y="153"/>
                </a:lnTo>
                <a:lnTo>
                  <a:pt x="6687" y="153"/>
                </a:lnTo>
                <a:lnTo>
                  <a:pt x="6705" y="152"/>
                </a:lnTo>
                <a:lnTo>
                  <a:pt x="6721" y="151"/>
                </a:lnTo>
                <a:lnTo>
                  <a:pt x="6734" y="150"/>
                </a:lnTo>
                <a:lnTo>
                  <a:pt x="6753" y="150"/>
                </a:lnTo>
                <a:lnTo>
                  <a:pt x="6759" y="149"/>
                </a:lnTo>
                <a:lnTo>
                  <a:pt x="6768" y="149"/>
                </a:lnTo>
                <a:lnTo>
                  <a:pt x="6780" y="149"/>
                </a:lnTo>
                <a:lnTo>
                  <a:pt x="6788" y="148"/>
                </a:lnTo>
                <a:lnTo>
                  <a:pt x="6804" y="148"/>
                </a:lnTo>
                <a:lnTo>
                  <a:pt x="6827" y="146"/>
                </a:lnTo>
                <a:lnTo>
                  <a:pt x="6834" y="146"/>
                </a:lnTo>
                <a:lnTo>
                  <a:pt x="6840" y="145"/>
                </a:lnTo>
                <a:lnTo>
                  <a:pt x="6865" y="144"/>
                </a:lnTo>
                <a:lnTo>
                  <a:pt x="6888" y="142"/>
                </a:lnTo>
                <a:lnTo>
                  <a:pt x="6902" y="141"/>
                </a:lnTo>
                <a:lnTo>
                  <a:pt x="6917" y="140"/>
                </a:lnTo>
                <a:lnTo>
                  <a:pt x="6936" y="140"/>
                </a:lnTo>
                <a:lnTo>
                  <a:pt x="6956" y="139"/>
                </a:lnTo>
                <a:lnTo>
                  <a:pt x="6975" y="138"/>
                </a:lnTo>
                <a:lnTo>
                  <a:pt x="6990" y="137"/>
                </a:lnTo>
                <a:lnTo>
                  <a:pt x="7016" y="136"/>
                </a:lnTo>
                <a:lnTo>
                  <a:pt x="7032" y="134"/>
                </a:lnTo>
                <a:lnTo>
                  <a:pt x="7045" y="134"/>
                </a:lnTo>
                <a:lnTo>
                  <a:pt x="7059" y="133"/>
                </a:lnTo>
                <a:lnTo>
                  <a:pt x="7068" y="132"/>
                </a:lnTo>
                <a:lnTo>
                  <a:pt x="7079" y="131"/>
                </a:lnTo>
                <a:lnTo>
                  <a:pt x="7092" y="128"/>
                </a:lnTo>
                <a:lnTo>
                  <a:pt x="7098" y="126"/>
                </a:lnTo>
                <a:lnTo>
                  <a:pt x="7114" y="123"/>
                </a:lnTo>
                <a:lnTo>
                  <a:pt x="7126" y="120"/>
                </a:lnTo>
                <a:lnTo>
                  <a:pt x="7138" y="115"/>
                </a:lnTo>
                <a:lnTo>
                  <a:pt x="7151" y="111"/>
                </a:lnTo>
                <a:lnTo>
                  <a:pt x="7159" y="108"/>
                </a:lnTo>
                <a:lnTo>
                  <a:pt x="7171" y="107"/>
                </a:lnTo>
                <a:lnTo>
                  <a:pt x="7183" y="107"/>
                </a:lnTo>
                <a:lnTo>
                  <a:pt x="7190" y="103"/>
                </a:lnTo>
                <a:lnTo>
                  <a:pt x="7200" y="102"/>
                </a:lnTo>
                <a:lnTo>
                  <a:pt x="7209" y="102"/>
                </a:lnTo>
                <a:lnTo>
                  <a:pt x="7213" y="102"/>
                </a:lnTo>
                <a:lnTo>
                  <a:pt x="7222" y="102"/>
                </a:lnTo>
                <a:lnTo>
                  <a:pt x="7232" y="102"/>
                </a:lnTo>
                <a:lnTo>
                  <a:pt x="7243" y="103"/>
                </a:lnTo>
                <a:lnTo>
                  <a:pt x="7254" y="105"/>
                </a:lnTo>
                <a:lnTo>
                  <a:pt x="7265" y="106"/>
                </a:lnTo>
                <a:lnTo>
                  <a:pt x="7275" y="108"/>
                </a:lnTo>
                <a:lnTo>
                  <a:pt x="7285" y="109"/>
                </a:lnTo>
                <a:lnTo>
                  <a:pt x="7300" y="107"/>
                </a:lnTo>
                <a:lnTo>
                  <a:pt x="7314" y="105"/>
                </a:lnTo>
                <a:lnTo>
                  <a:pt x="7324" y="102"/>
                </a:lnTo>
                <a:lnTo>
                  <a:pt x="7333" y="100"/>
                </a:lnTo>
                <a:lnTo>
                  <a:pt x="7347" y="98"/>
                </a:lnTo>
                <a:lnTo>
                  <a:pt x="7368" y="95"/>
                </a:lnTo>
                <a:lnTo>
                  <a:pt x="7378" y="93"/>
                </a:lnTo>
                <a:lnTo>
                  <a:pt x="7387" y="92"/>
                </a:lnTo>
                <a:lnTo>
                  <a:pt x="7402" y="88"/>
                </a:lnTo>
                <a:lnTo>
                  <a:pt x="7409" y="87"/>
                </a:lnTo>
                <a:lnTo>
                  <a:pt x="7418" y="86"/>
                </a:lnTo>
                <a:lnTo>
                  <a:pt x="7432" y="71"/>
                </a:lnTo>
                <a:lnTo>
                  <a:pt x="7443" y="70"/>
                </a:lnTo>
                <a:lnTo>
                  <a:pt x="7452" y="69"/>
                </a:lnTo>
                <a:lnTo>
                  <a:pt x="7460" y="68"/>
                </a:lnTo>
                <a:lnTo>
                  <a:pt x="7470" y="68"/>
                </a:lnTo>
                <a:lnTo>
                  <a:pt x="7478" y="67"/>
                </a:lnTo>
                <a:lnTo>
                  <a:pt x="7486" y="65"/>
                </a:lnTo>
                <a:lnTo>
                  <a:pt x="7501" y="64"/>
                </a:lnTo>
                <a:lnTo>
                  <a:pt x="7511" y="64"/>
                </a:lnTo>
                <a:lnTo>
                  <a:pt x="7525" y="63"/>
                </a:lnTo>
                <a:lnTo>
                  <a:pt x="7538" y="63"/>
                </a:lnTo>
                <a:lnTo>
                  <a:pt x="7551" y="63"/>
                </a:lnTo>
                <a:lnTo>
                  <a:pt x="7559" y="63"/>
                </a:lnTo>
                <a:lnTo>
                  <a:pt x="7563" y="63"/>
                </a:lnTo>
                <a:lnTo>
                  <a:pt x="7570" y="62"/>
                </a:lnTo>
                <a:lnTo>
                  <a:pt x="7578" y="62"/>
                </a:lnTo>
                <a:lnTo>
                  <a:pt x="7594" y="62"/>
                </a:lnTo>
                <a:lnTo>
                  <a:pt x="7607" y="61"/>
                </a:lnTo>
                <a:lnTo>
                  <a:pt x="7618" y="61"/>
                </a:lnTo>
                <a:lnTo>
                  <a:pt x="7628" y="59"/>
                </a:lnTo>
                <a:lnTo>
                  <a:pt x="7647" y="59"/>
                </a:lnTo>
                <a:lnTo>
                  <a:pt x="7660" y="59"/>
                </a:lnTo>
                <a:lnTo>
                  <a:pt x="7670" y="59"/>
                </a:lnTo>
                <a:lnTo>
                  <a:pt x="7687" y="58"/>
                </a:lnTo>
                <a:lnTo>
                  <a:pt x="7704" y="57"/>
                </a:lnTo>
                <a:lnTo>
                  <a:pt x="7716" y="56"/>
                </a:lnTo>
                <a:lnTo>
                  <a:pt x="7732" y="56"/>
                </a:lnTo>
                <a:lnTo>
                  <a:pt x="7751" y="55"/>
                </a:lnTo>
                <a:lnTo>
                  <a:pt x="7771" y="55"/>
                </a:lnTo>
                <a:lnTo>
                  <a:pt x="7793" y="55"/>
                </a:lnTo>
                <a:lnTo>
                  <a:pt x="7819" y="54"/>
                </a:lnTo>
                <a:lnTo>
                  <a:pt x="7840" y="54"/>
                </a:lnTo>
                <a:lnTo>
                  <a:pt x="7850" y="54"/>
                </a:lnTo>
                <a:lnTo>
                  <a:pt x="7876" y="52"/>
                </a:lnTo>
                <a:lnTo>
                  <a:pt x="7895" y="51"/>
                </a:lnTo>
                <a:lnTo>
                  <a:pt x="7908" y="50"/>
                </a:lnTo>
                <a:lnTo>
                  <a:pt x="7938" y="49"/>
                </a:lnTo>
                <a:lnTo>
                  <a:pt x="7958" y="49"/>
                </a:lnTo>
                <a:lnTo>
                  <a:pt x="7973" y="48"/>
                </a:lnTo>
                <a:lnTo>
                  <a:pt x="7985" y="48"/>
                </a:lnTo>
                <a:lnTo>
                  <a:pt x="7996" y="47"/>
                </a:lnTo>
                <a:lnTo>
                  <a:pt x="8014" y="45"/>
                </a:lnTo>
                <a:lnTo>
                  <a:pt x="8028" y="43"/>
                </a:lnTo>
                <a:lnTo>
                  <a:pt x="8048" y="41"/>
                </a:lnTo>
                <a:lnTo>
                  <a:pt x="8073" y="38"/>
                </a:lnTo>
                <a:lnTo>
                  <a:pt x="8102" y="36"/>
                </a:lnTo>
                <a:lnTo>
                  <a:pt x="8121" y="35"/>
                </a:lnTo>
                <a:lnTo>
                  <a:pt x="8135" y="33"/>
                </a:lnTo>
                <a:lnTo>
                  <a:pt x="8148" y="32"/>
                </a:lnTo>
                <a:lnTo>
                  <a:pt x="8161" y="31"/>
                </a:lnTo>
                <a:lnTo>
                  <a:pt x="8175" y="30"/>
                </a:lnTo>
                <a:lnTo>
                  <a:pt x="8186" y="30"/>
                </a:lnTo>
                <a:lnTo>
                  <a:pt x="8195" y="29"/>
                </a:lnTo>
                <a:lnTo>
                  <a:pt x="8206" y="26"/>
                </a:lnTo>
                <a:lnTo>
                  <a:pt x="8221" y="25"/>
                </a:lnTo>
                <a:lnTo>
                  <a:pt x="8229" y="25"/>
                </a:lnTo>
                <a:lnTo>
                  <a:pt x="8243" y="24"/>
                </a:lnTo>
                <a:lnTo>
                  <a:pt x="8254" y="22"/>
                </a:lnTo>
                <a:lnTo>
                  <a:pt x="8264" y="20"/>
                </a:lnTo>
                <a:lnTo>
                  <a:pt x="8277" y="19"/>
                </a:lnTo>
                <a:lnTo>
                  <a:pt x="8292" y="18"/>
                </a:lnTo>
                <a:lnTo>
                  <a:pt x="8308" y="16"/>
                </a:lnTo>
                <a:lnTo>
                  <a:pt x="8320" y="12"/>
                </a:lnTo>
                <a:lnTo>
                  <a:pt x="8335" y="10"/>
                </a:lnTo>
                <a:lnTo>
                  <a:pt x="8349" y="8"/>
                </a:lnTo>
                <a:lnTo>
                  <a:pt x="8366" y="6"/>
                </a:lnTo>
                <a:lnTo>
                  <a:pt x="8402" y="3"/>
                </a:lnTo>
                <a:lnTo>
                  <a:pt x="8426" y="0"/>
                </a:lnTo>
                <a:lnTo>
                  <a:pt x="8426" y="0"/>
                </a:lnTo>
                <a:lnTo>
                  <a:pt x="8402" y="3"/>
                </a:lnTo>
                <a:lnTo>
                  <a:pt x="8366" y="6"/>
                </a:lnTo>
                <a:lnTo>
                  <a:pt x="8349" y="8"/>
                </a:lnTo>
                <a:lnTo>
                  <a:pt x="8335" y="10"/>
                </a:lnTo>
                <a:lnTo>
                  <a:pt x="8320" y="12"/>
                </a:lnTo>
                <a:lnTo>
                  <a:pt x="8308" y="16"/>
                </a:lnTo>
                <a:lnTo>
                  <a:pt x="8292" y="18"/>
                </a:lnTo>
                <a:lnTo>
                  <a:pt x="8277" y="19"/>
                </a:lnTo>
                <a:lnTo>
                  <a:pt x="8264" y="20"/>
                </a:lnTo>
                <a:lnTo>
                  <a:pt x="8254" y="22"/>
                </a:lnTo>
                <a:lnTo>
                  <a:pt x="8243" y="24"/>
                </a:lnTo>
                <a:lnTo>
                  <a:pt x="8229" y="25"/>
                </a:lnTo>
                <a:lnTo>
                  <a:pt x="8221" y="25"/>
                </a:lnTo>
                <a:lnTo>
                  <a:pt x="8206" y="26"/>
                </a:lnTo>
                <a:lnTo>
                  <a:pt x="8195" y="29"/>
                </a:lnTo>
                <a:lnTo>
                  <a:pt x="8186" y="30"/>
                </a:lnTo>
                <a:lnTo>
                  <a:pt x="8175" y="30"/>
                </a:lnTo>
                <a:lnTo>
                  <a:pt x="8161" y="31"/>
                </a:lnTo>
                <a:lnTo>
                  <a:pt x="8148" y="32"/>
                </a:lnTo>
                <a:lnTo>
                  <a:pt x="8135" y="33"/>
                </a:lnTo>
                <a:lnTo>
                  <a:pt x="8121" y="35"/>
                </a:lnTo>
                <a:lnTo>
                  <a:pt x="8102" y="36"/>
                </a:lnTo>
                <a:lnTo>
                  <a:pt x="8073" y="38"/>
                </a:lnTo>
                <a:lnTo>
                  <a:pt x="8048" y="41"/>
                </a:lnTo>
                <a:lnTo>
                  <a:pt x="8028" y="43"/>
                </a:lnTo>
                <a:lnTo>
                  <a:pt x="8014" y="45"/>
                </a:lnTo>
                <a:lnTo>
                  <a:pt x="7996" y="47"/>
                </a:lnTo>
                <a:lnTo>
                  <a:pt x="7985" y="48"/>
                </a:lnTo>
                <a:lnTo>
                  <a:pt x="7973" y="48"/>
                </a:lnTo>
                <a:lnTo>
                  <a:pt x="7958" y="49"/>
                </a:lnTo>
                <a:lnTo>
                  <a:pt x="7938" y="49"/>
                </a:lnTo>
                <a:lnTo>
                  <a:pt x="7908" y="50"/>
                </a:lnTo>
                <a:lnTo>
                  <a:pt x="7895" y="51"/>
                </a:lnTo>
                <a:lnTo>
                  <a:pt x="7876" y="52"/>
                </a:lnTo>
                <a:lnTo>
                  <a:pt x="7850" y="54"/>
                </a:lnTo>
                <a:lnTo>
                  <a:pt x="7840" y="54"/>
                </a:lnTo>
                <a:lnTo>
                  <a:pt x="7819" y="54"/>
                </a:lnTo>
                <a:lnTo>
                  <a:pt x="7793" y="55"/>
                </a:lnTo>
                <a:lnTo>
                  <a:pt x="7771" y="55"/>
                </a:lnTo>
                <a:lnTo>
                  <a:pt x="7751" y="55"/>
                </a:lnTo>
                <a:lnTo>
                  <a:pt x="7732" y="56"/>
                </a:lnTo>
                <a:lnTo>
                  <a:pt x="7716" y="56"/>
                </a:lnTo>
                <a:lnTo>
                  <a:pt x="7704" y="57"/>
                </a:lnTo>
                <a:lnTo>
                  <a:pt x="7687" y="58"/>
                </a:lnTo>
                <a:lnTo>
                  <a:pt x="7670" y="59"/>
                </a:lnTo>
                <a:lnTo>
                  <a:pt x="7660" y="59"/>
                </a:lnTo>
                <a:lnTo>
                  <a:pt x="7647" y="59"/>
                </a:lnTo>
                <a:lnTo>
                  <a:pt x="7628" y="59"/>
                </a:lnTo>
                <a:lnTo>
                  <a:pt x="7618" y="61"/>
                </a:lnTo>
                <a:lnTo>
                  <a:pt x="7607" y="61"/>
                </a:lnTo>
                <a:lnTo>
                  <a:pt x="7594" y="62"/>
                </a:lnTo>
                <a:lnTo>
                  <a:pt x="7578" y="62"/>
                </a:lnTo>
                <a:lnTo>
                  <a:pt x="7570" y="62"/>
                </a:lnTo>
                <a:lnTo>
                  <a:pt x="7563" y="63"/>
                </a:lnTo>
                <a:lnTo>
                  <a:pt x="7559" y="63"/>
                </a:lnTo>
                <a:lnTo>
                  <a:pt x="7551" y="63"/>
                </a:lnTo>
                <a:lnTo>
                  <a:pt x="7538" y="63"/>
                </a:lnTo>
                <a:lnTo>
                  <a:pt x="7525" y="63"/>
                </a:lnTo>
                <a:lnTo>
                  <a:pt x="7511" y="64"/>
                </a:lnTo>
                <a:lnTo>
                  <a:pt x="7501" y="64"/>
                </a:lnTo>
                <a:lnTo>
                  <a:pt x="7486" y="65"/>
                </a:lnTo>
                <a:lnTo>
                  <a:pt x="7478" y="67"/>
                </a:lnTo>
                <a:lnTo>
                  <a:pt x="7470" y="68"/>
                </a:lnTo>
                <a:lnTo>
                  <a:pt x="7460" y="68"/>
                </a:lnTo>
                <a:lnTo>
                  <a:pt x="7452" y="69"/>
                </a:lnTo>
                <a:lnTo>
                  <a:pt x="7443" y="70"/>
                </a:lnTo>
                <a:lnTo>
                  <a:pt x="7432" y="71"/>
                </a:lnTo>
                <a:lnTo>
                  <a:pt x="7418" y="86"/>
                </a:lnTo>
                <a:lnTo>
                  <a:pt x="7409" y="87"/>
                </a:lnTo>
                <a:lnTo>
                  <a:pt x="7402" y="88"/>
                </a:lnTo>
                <a:lnTo>
                  <a:pt x="7387" y="92"/>
                </a:lnTo>
                <a:lnTo>
                  <a:pt x="7378" y="93"/>
                </a:lnTo>
                <a:lnTo>
                  <a:pt x="7368" y="95"/>
                </a:lnTo>
                <a:lnTo>
                  <a:pt x="7347" y="98"/>
                </a:lnTo>
                <a:lnTo>
                  <a:pt x="7333" y="100"/>
                </a:lnTo>
                <a:lnTo>
                  <a:pt x="7324" y="102"/>
                </a:lnTo>
                <a:lnTo>
                  <a:pt x="7314" y="105"/>
                </a:lnTo>
                <a:lnTo>
                  <a:pt x="7300" y="107"/>
                </a:lnTo>
                <a:lnTo>
                  <a:pt x="7285" y="109"/>
                </a:lnTo>
                <a:lnTo>
                  <a:pt x="7275" y="108"/>
                </a:lnTo>
                <a:lnTo>
                  <a:pt x="7265" y="106"/>
                </a:lnTo>
                <a:lnTo>
                  <a:pt x="7254" y="105"/>
                </a:lnTo>
                <a:lnTo>
                  <a:pt x="7243" y="103"/>
                </a:lnTo>
                <a:lnTo>
                  <a:pt x="7232" y="102"/>
                </a:lnTo>
                <a:lnTo>
                  <a:pt x="7222" y="102"/>
                </a:lnTo>
                <a:lnTo>
                  <a:pt x="7213" y="102"/>
                </a:lnTo>
                <a:lnTo>
                  <a:pt x="7209" y="102"/>
                </a:lnTo>
                <a:lnTo>
                  <a:pt x="7200" y="102"/>
                </a:lnTo>
                <a:lnTo>
                  <a:pt x="7190" y="103"/>
                </a:lnTo>
                <a:lnTo>
                  <a:pt x="7183" y="107"/>
                </a:lnTo>
                <a:lnTo>
                  <a:pt x="7171" y="107"/>
                </a:lnTo>
                <a:lnTo>
                  <a:pt x="7159" y="108"/>
                </a:lnTo>
                <a:lnTo>
                  <a:pt x="7151" y="111"/>
                </a:lnTo>
                <a:lnTo>
                  <a:pt x="7138" y="115"/>
                </a:lnTo>
                <a:lnTo>
                  <a:pt x="7126" y="120"/>
                </a:lnTo>
                <a:lnTo>
                  <a:pt x="7114" y="123"/>
                </a:lnTo>
                <a:lnTo>
                  <a:pt x="7098" y="126"/>
                </a:lnTo>
                <a:lnTo>
                  <a:pt x="7092" y="128"/>
                </a:lnTo>
                <a:lnTo>
                  <a:pt x="7079" y="131"/>
                </a:lnTo>
                <a:lnTo>
                  <a:pt x="7068" y="132"/>
                </a:lnTo>
                <a:lnTo>
                  <a:pt x="7059" y="133"/>
                </a:lnTo>
                <a:lnTo>
                  <a:pt x="7045" y="134"/>
                </a:lnTo>
                <a:lnTo>
                  <a:pt x="7032" y="134"/>
                </a:lnTo>
                <a:lnTo>
                  <a:pt x="7016" y="136"/>
                </a:lnTo>
                <a:lnTo>
                  <a:pt x="6990" y="137"/>
                </a:lnTo>
                <a:lnTo>
                  <a:pt x="6975" y="138"/>
                </a:lnTo>
                <a:lnTo>
                  <a:pt x="6956" y="139"/>
                </a:lnTo>
                <a:lnTo>
                  <a:pt x="6936" y="140"/>
                </a:lnTo>
                <a:lnTo>
                  <a:pt x="6917" y="140"/>
                </a:lnTo>
                <a:lnTo>
                  <a:pt x="6902" y="141"/>
                </a:lnTo>
                <a:lnTo>
                  <a:pt x="6888" y="142"/>
                </a:lnTo>
                <a:lnTo>
                  <a:pt x="6865" y="144"/>
                </a:lnTo>
                <a:lnTo>
                  <a:pt x="6840" y="145"/>
                </a:lnTo>
                <a:lnTo>
                  <a:pt x="6834" y="146"/>
                </a:lnTo>
                <a:lnTo>
                  <a:pt x="6827" y="146"/>
                </a:lnTo>
                <a:lnTo>
                  <a:pt x="6804" y="148"/>
                </a:lnTo>
                <a:lnTo>
                  <a:pt x="6788" y="148"/>
                </a:lnTo>
                <a:lnTo>
                  <a:pt x="6780" y="149"/>
                </a:lnTo>
                <a:lnTo>
                  <a:pt x="6768" y="149"/>
                </a:lnTo>
                <a:lnTo>
                  <a:pt x="6759" y="149"/>
                </a:lnTo>
                <a:lnTo>
                  <a:pt x="6753" y="150"/>
                </a:lnTo>
                <a:lnTo>
                  <a:pt x="6734" y="150"/>
                </a:lnTo>
                <a:lnTo>
                  <a:pt x="6721" y="151"/>
                </a:lnTo>
                <a:lnTo>
                  <a:pt x="6705" y="152"/>
                </a:lnTo>
                <a:lnTo>
                  <a:pt x="6687" y="153"/>
                </a:lnTo>
                <a:lnTo>
                  <a:pt x="6670" y="153"/>
                </a:lnTo>
                <a:lnTo>
                  <a:pt x="6653" y="154"/>
                </a:lnTo>
                <a:lnTo>
                  <a:pt x="6639" y="155"/>
                </a:lnTo>
                <a:lnTo>
                  <a:pt x="6617" y="157"/>
                </a:lnTo>
                <a:lnTo>
                  <a:pt x="6597" y="157"/>
                </a:lnTo>
                <a:lnTo>
                  <a:pt x="6585" y="157"/>
                </a:lnTo>
                <a:lnTo>
                  <a:pt x="6567" y="158"/>
                </a:lnTo>
                <a:lnTo>
                  <a:pt x="6552" y="158"/>
                </a:lnTo>
                <a:lnTo>
                  <a:pt x="6539" y="157"/>
                </a:lnTo>
                <a:lnTo>
                  <a:pt x="6531" y="157"/>
                </a:lnTo>
                <a:lnTo>
                  <a:pt x="6514" y="155"/>
                </a:lnTo>
                <a:lnTo>
                  <a:pt x="6499" y="154"/>
                </a:lnTo>
                <a:lnTo>
                  <a:pt x="6485" y="152"/>
                </a:lnTo>
                <a:lnTo>
                  <a:pt x="6472" y="152"/>
                </a:lnTo>
                <a:lnTo>
                  <a:pt x="6455" y="153"/>
                </a:lnTo>
                <a:lnTo>
                  <a:pt x="6437" y="154"/>
                </a:lnTo>
                <a:lnTo>
                  <a:pt x="6425" y="154"/>
                </a:lnTo>
                <a:lnTo>
                  <a:pt x="6421" y="154"/>
                </a:lnTo>
                <a:lnTo>
                  <a:pt x="6399" y="154"/>
                </a:lnTo>
                <a:lnTo>
                  <a:pt x="6383" y="155"/>
                </a:lnTo>
                <a:lnTo>
                  <a:pt x="6367" y="155"/>
                </a:lnTo>
                <a:lnTo>
                  <a:pt x="6351" y="155"/>
                </a:lnTo>
                <a:lnTo>
                  <a:pt x="6335" y="155"/>
                </a:lnTo>
                <a:lnTo>
                  <a:pt x="6324" y="155"/>
                </a:lnTo>
                <a:lnTo>
                  <a:pt x="6306" y="159"/>
                </a:lnTo>
                <a:lnTo>
                  <a:pt x="6297" y="160"/>
                </a:lnTo>
                <a:lnTo>
                  <a:pt x="6282" y="164"/>
                </a:lnTo>
                <a:lnTo>
                  <a:pt x="6274" y="167"/>
                </a:lnTo>
                <a:lnTo>
                  <a:pt x="6260" y="171"/>
                </a:lnTo>
                <a:lnTo>
                  <a:pt x="6242" y="175"/>
                </a:lnTo>
                <a:lnTo>
                  <a:pt x="6228" y="178"/>
                </a:lnTo>
                <a:lnTo>
                  <a:pt x="6218" y="179"/>
                </a:lnTo>
                <a:lnTo>
                  <a:pt x="6197" y="181"/>
                </a:lnTo>
                <a:lnTo>
                  <a:pt x="6179" y="185"/>
                </a:lnTo>
                <a:lnTo>
                  <a:pt x="6164" y="186"/>
                </a:lnTo>
                <a:lnTo>
                  <a:pt x="6140" y="188"/>
                </a:lnTo>
                <a:lnTo>
                  <a:pt x="6126" y="190"/>
                </a:lnTo>
                <a:lnTo>
                  <a:pt x="6107" y="191"/>
                </a:lnTo>
                <a:lnTo>
                  <a:pt x="6079" y="194"/>
                </a:lnTo>
                <a:lnTo>
                  <a:pt x="6062" y="196"/>
                </a:lnTo>
                <a:lnTo>
                  <a:pt x="6050" y="198"/>
                </a:lnTo>
                <a:lnTo>
                  <a:pt x="6022" y="199"/>
                </a:lnTo>
                <a:lnTo>
                  <a:pt x="6007" y="200"/>
                </a:lnTo>
                <a:lnTo>
                  <a:pt x="5980" y="201"/>
                </a:lnTo>
                <a:lnTo>
                  <a:pt x="5969" y="201"/>
                </a:lnTo>
                <a:lnTo>
                  <a:pt x="5958" y="202"/>
                </a:lnTo>
                <a:lnTo>
                  <a:pt x="5935" y="202"/>
                </a:lnTo>
                <a:lnTo>
                  <a:pt x="5916" y="203"/>
                </a:lnTo>
                <a:lnTo>
                  <a:pt x="5897" y="204"/>
                </a:lnTo>
                <a:lnTo>
                  <a:pt x="5877" y="205"/>
                </a:lnTo>
                <a:lnTo>
                  <a:pt x="5864" y="206"/>
                </a:lnTo>
                <a:lnTo>
                  <a:pt x="5833" y="206"/>
                </a:lnTo>
                <a:lnTo>
                  <a:pt x="5820" y="209"/>
                </a:lnTo>
                <a:lnTo>
                  <a:pt x="5802" y="210"/>
                </a:lnTo>
                <a:lnTo>
                  <a:pt x="5786" y="210"/>
                </a:lnTo>
                <a:lnTo>
                  <a:pt x="5776" y="209"/>
                </a:lnTo>
                <a:lnTo>
                  <a:pt x="5765" y="210"/>
                </a:lnTo>
                <a:lnTo>
                  <a:pt x="5760" y="210"/>
                </a:lnTo>
                <a:lnTo>
                  <a:pt x="5754" y="210"/>
                </a:lnTo>
                <a:lnTo>
                  <a:pt x="5748" y="210"/>
                </a:lnTo>
                <a:lnTo>
                  <a:pt x="5741" y="210"/>
                </a:lnTo>
                <a:lnTo>
                  <a:pt x="5737" y="210"/>
                </a:lnTo>
                <a:lnTo>
                  <a:pt x="5730" y="209"/>
                </a:lnTo>
                <a:lnTo>
                  <a:pt x="5726" y="209"/>
                </a:lnTo>
                <a:lnTo>
                  <a:pt x="5722" y="209"/>
                </a:lnTo>
                <a:lnTo>
                  <a:pt x="5706" y="209"/>
                </a:lnTo>
                <a:lnTo>
                  <a:pt x="5696" y="207"/>
                </a:lnTo>
                <a:lnTo>
                  <a:pt x="5689" y="207"/>
                </a:lnTo>
                <a:lnTo>
                  <a:pt x="5677" y="207"/>
                </a:lnTo>
                <a:lnTo>
                  <a:pt x="5666" y="207"/>
                </a:lnTo>
                <a:lnTo>
                  <a:pt x="5662" y="207"/>
                </a:lnTo>
                <a:lnTo>
                  <a:pt x="5655" y="207"/>
                </a:lnTo>
                <a:lnTo>
                  <a:pt x="5648" y="207"/>
                </a:lnTo>
                <a:lnTo>
                  <a:pt x="5636" y="206"/>
                </a:lnTo>
                <a:lnTo>
                  <a:pt x="5626" y="206"/>
                </a:lnTo>
                <a:lnTo>
                  <a:pt x="5621" y="206"/>
                </a:lnTo>
                <a:lnTo>
                  <a:pt x="5614" y="206"/>
                </a:lnTo>
                <a:lnTo>
                  <a:pt x="5610" y="206"/>
                </a:lnTo>
                <a:lnTo>
                  <a:pt x="5603" y="206"/>
                </a:lnTo>
                <a:lnTo>
                  <a:pt x="5595" y="205"/>
                </a:lnTo>
                <a:lnTo>
                  <a:pt x="5586" y="204"/>
                </a:lnTo>
                <a:lnTo>
                  <a:pt x="5581" y="204"/>
                </a:lnTo>
                <a:lnTo>
                  <a:pt x="5576" y="204"/>
                </a:lnTo>
                <a:lnTo>
                  <a:pt x="5572" y="204"/>
                </a:lnTo>
                <a:lnTo>
                  <a:pt x="5563" y="204"/>
                </a:lnTo>
                <a:lnTo>
                  <a:pt x="5560" y="204"/>
                </a:lnTo>
                <a:lnTo>
                  <a:pt x="5549" y="204"/>
                </a:lnTo>
                <a:lnTo>
                  <a:pt x="5541" y="204"/>
                </a:lnTo>
                <a:lnTo>
                  <a:pt x="5535" y="204"/>
                </a:lnTo>
                <a:lnTo>
                  <a:pt x="5532" y="204"/>
                </a:lnTo>
                <a:lnTo>
                  <a:pt x="5525" y="205"/>
                </a:lnTo>
                <a:lnTo>
                  <a:pt x="5517" y="206"/>
                </a:lnTo>
                <a:lnTo>
                  <a:pt x="5510" y="206"/>
                </a:lnTo>
                <a:lnTo>
                  <a:pt x="5504" y="206"/>
                </a:lnTo>
                <a:lnTo>
                  <a:pt x="5500" y="206"/>
                </a:lnTo>
                <a:lnTo>
                  <a:pt x="5489" y="206"/>
                </a:lnTo>
                <a:lnTo>
                  <a:pt x="5480" y="206"/>
                </a:lnTo>
                <a:lnTo>
                  <a:pt x="5469" y="205"/>
                </a:lnTo>
                <a:lnTo>
                  <a:pt x="5456" y="204"/>
                </a:lnTo>
                <a:lnTo>
                  <a:pt x="5445" y="204"/>
                </a:lnTo>
                <a:lnTo>
                  <a:pt x="5433" y="202"/>
                </a:lnTo>
                <a:lnTo>
                  <a:pt x="5421" y="201"/>
                </a:lnTo>
                <a:lnTo>
                  <a:pt x="5413" y="200"/>
                </a:lnTo>
                <a:lnTo>
                  <a:pt x="5407" y="199"/>
                </a:lnTo>
                <a:lnTo>
                  <a:pt x="5403" y="199"/>
                </a:lnTo>
                <a:lnTo>
                  <a:pt x="5394" y="199"/>
                </a:lnTo>
                <a:lnTo>
                  <a:pt x="5390" y="199"/>
                </a:lnTo>
                <a:lnTo>
                  <a:pt x="5385" y="199"/>
                </a:lnTo>
                <a:lnTo>
                  <a:pt x="5372" y="198"/>
                </a:lnTo>
                <a:lnTo>
                  <a:pt x="5353" y="198"/>
                </a:lnTo>
                <a:lnTo>
                  <a:pt x="5342" y="198"/>
                </a:lnTo>
                <a:lnTo>
                  <a:pt x="5332" y="198"/>
                </a:lnTo>
                <a:lnTo>
                  <a:pt x="5319" y="198"/>
                </a:lnTo>
                <a:lnTo>
                  <a:pt x="5313" y="198"/>
                </a:lnTo>
                <a:lnTo>
                  <a:pt x="5300" y="198"/>
                </a:lnTo>
                <a:lnTo>
                  <a:pt x="5288" y="198"/>
                </a:lnTo>
                <a:lnTo>
                  <a:pt x="5280" y="198"/>
                </a:lnTo>
                <a:lnTo>
                  <a:pt x="5273" y="198"/>
                </a:lnTo>
                <a:lnTo>
                  <a:pt x="5269" y="198"/>
                </a:lnTo>
                <a:lnTo>
                  <a:pt x="5262" y="198"/>
                </a:lnTo>
                <a:lnTo>
                  <a:pt x="5259" y="197"/>
                </a:lnTo>
                <a:lnTo>
                  <a:pt x="5253" y="197"/>
                </a:lnTo>
                <a:lnTo>
                  <a:pt x="5249" y="197"/>
                </a:lnTo>
                <a:lnTo>
                  <a:pt x="5240" y="197"/>
                </a:lnTo>
                <a:lnTo>
                  <a:pt x="5236" y="197"/>
                </a:lnTo>
                <a:lnTo>
                  <a:pt x="5231" y="197"/>
                </a:lnTo>
                <a:lnTo>
                  <a:pt x="5222" y="197"/>
                </a:lnTo>
                <a:lnTo>
                  <a:pt x="5214" y="198"/>
                </a:lnTo>
                <a:lnTo>
                  <a:pt x="5204" y="198"/>
                </a:lnTo>
                <a:lnTo>
                  <a:pt x="5195" y="198"/>
                </a:lnTo>
                <a:lnTo>
                  <a:pt x="5170" y="197"/>
                </a:lnTo>
                <a:lnTo>
                  <a:pt x="5151" y="197"/>
                </a:lnTo>
                <a:lnTo>
                  <a:pt x="5129" y="198"/>
                </a:lnTo>
                <a:lnTo>
                  <a:pt x="5111" y="198"/>
                </a:lnTo>
                <a:lnTo>
                  <a:pt x="5095" y="199"/>
                </a:lnTo>
                <a:lnTo>
                  <a:pt x="5076" y="201"/>
                </a:lnTo>
                <a:lnTo>
                  <a:pt x="5059" y="203"/>
                </a:lnTo>
                <a:lnTo>
                  <a:pt x="5047" y="205"/>
                </a:lnTo>
                <a:lnTo>
                  <a:pt x="5038" y="206"/>
                </a:lnTo>
                <a:lnTo>
                  <a:pt x="5027" y="206"/>
                </a:lnTo>
                <a:lnTo>
                  <a:pt x="5014" y="207"/>
                </a:lnTo>
                <a:lnTo>
                  <a:pt x="5005" y="207"/>
                </a:lnTo>
                <a:lnTo>
                  <a:pt x="4994" y="209"/>
                </a:lnTo>
                <a:lnTo>
                  <a:pt x="4982" y="210"/>
                </a:lnTo>
                <a:lnTo>
                  <a:pt x="4978" y="210"/>
                </a:lnTo>
                <a:lnTo>
                  <a:pt x="4968" y="210"/>
                </a:lnTo>
                <a:lnTo>
                  <a:pt x="4964" y="210"/>
                </a:lnTo>
                <a:lnTo>
                  <a:pt x="4960" y="211"/>
                </a:lnTo>
                <a:lnTo>
                  <a:pt x="4954" y="211"/>
                </a:lnTo>
                <a:lnTo>
                  <a:pt x="4948" y="212"/>
                </a:lnTo>
                <a:lnTo>
                  <a:pt x="4939" y="212"/>
                </a:lnTo>
                <a:lnTo>
                  <a:pt x="4930" y="212"/>
                </a:lnTo>
                <a:lnTo>
                  <a:pt x="4920" y="212"/>
                </a:lnTo>
                <a:lnTo>
                  <a:pt x="4907" y="212"/>
                </a:lnTo>
                <a:lnTo>
                  <a:pt x="4900" y="212"/>
                </a:lnTo>
                <a:lnTo>
                  <a:pt x="4890" y="212"/>
                </a:lnTo>
                <a:lnTo>
                  <a:pt x="4883" y="212"/>
                </a:lnTo>
                <a:lnTo>
                  <a:pt x="4875" y="211"/>
                </a:lnTo>
                <a:lnTo>
                  <a:pt x="4867" y="211"/>
                </a:lnTo>
                <a:lnTo>
                  <a:pt x="4861" y="211"/>
                </a:lnTo>
                <a:lnTo>
                  <a:pt x="4852" y="211"/>
                </a:lnTo>
                <a:lnTo>
                  <a:pt x="4848" y="211"/>
                </a:lnTo>
                <a:lnTo>
                  <a:pt x="4841" y="211"/>
                </a:lnTo>
                <a:lnTo>
                  <a:pt x="4834" y="211"/>
                </a:lnTo>
                <a:lnTo>
                  <a:pt x="4824" y="212"/>
                </a:lnTo>
                <a:lnTo>
                  <a:pt x="4818" y="212"/>
                </a:lnTo>
                <a:lnTo>
                  <a:pt x="4808" y="212"/>
                </a:lnTo>
                <a:lnTo>
                  <a:pt x="4802" y="213"/>
                </a:lnTo>
                <a:lnTo>
                  <a:pt x="4797" y="213"/>
                </a:lnTo>
                <a:lnTo>
                  <a:pt x="4791" y="213"/>
                </a:lnTo>
                <a:lnTo>
                  <a:pt x="4783" y="214"/>
                </a:lnTo>
                <a:lnTo>
                  <a:pt x="4772" y="215"/>
                </a:lnTo>
                <a:lnTo>
                  <a:pt x="4760" y="215"/>
                </a:lnTo>
                <a:lnTo>
                  <a:pt x="4742" y="216"/>
                </a:lnTo>
                <a:lnTo>
                  <a:pt x="4721" y="219"/>
                </a:lnTo>
                <a:lnTo>
                  <a:pt x="4711" y="221"/>
                </a:lnTo>
                <a:lnTo>
                  <a:pt x="4693" y="223"/>
                </a:lnTo>
                <a:lnTo>
                  <a:pt x="4681" y="224"/>
                </a:lnTo>
                <a:lnTo>
                  <a:pt x="4666" y="227"/>
                </a:lnTo>
                <a:lnTo>
                  <a:pt x="4658" y="228"/>
                </a:lnTo>
                <a:lnTo>
                  <a:pt x="4641" y="230"/>
                </a:lnTo>
                <a:lnTo>
                  <a:pt x="4626" y="229"/>
                </a:lnTo>
                <a:lnTo>
                  <a:pt x="4612" y="229"/>
                </a:lnTo>
                <a:lnTo>
                  <a:pt x="4604" y="228"/>
                </a:lnTo>
                <a:lnTo>
                  <a:pt x="4582" y="227"/>
                </a:lnTo>
                <a:lnTo>
                  <a:pt x="4572" y="227"/>
                </a:lnTo>
                <a:lnTo>
                  <a:pt x="4561" y="227"/>
                </a:lnTo>
                <a:lnTo>
                  <a:pt x="4541" y="229"/>
                </a:lnTo>
                <a:lnTo>
                  <a:pt x="4527" y="229"/>
                </a:lnTo>
                <a:lnTo>
                  <a:pt x="4512" y="229"/>
                </a:lnTo>
                <a:lnTo>
                  <a:pt x="4500" y="229"/>
                </a:lnTo>
                <a:lnTo>
                  <a:pt x="4485" y="228"/>
                </a:lnTo>
                <a:lnTo>
                  <a:pt x="4470" y="229"/>
                </a:lnTo>
                <a:lnTo>
                  <a:pt x="4461" y="230"/>
                </a:lnTo>
                <a:lnTo>
                  <a:pt x="4437" y="227"/>
                </a:lnTo>
                <a:lnTo>
                  <a:pt x="4432" y="226"/>
                </a:lnTo>
                <a:lnTo>
                  <a:pt x="4411" y="226"/>
                </a:lnTo>
                <a:lnTo>
                  <a:pt x="4393" y="225"/>
                </a:lnTo>
                <a:lnTo>
                  <a:pt x="4347" y="223"/>
                </a:lnTo>
                <a:lnTo>
                  <a:pt x="4343" y="223"/>
                </a:lnTo>
                <a:lnTo>
                  <a:pt x="4309" y="222"/>
                </a:lnTo>
                <a:lnTo>
                  <a:pt x="4307" y="222"/>
                </a:lnTo>
                <a:lnTo>
                  <a:pt x="4298" y="221"/>
                </a:lnTo>
                <a:lnTo>
                  <a:pt x="4285" y="221"/>
                </a:lnTo>
                <a:lnTo>
                  <a:pt x="4279" y="221"/>
                </a:lnTo>
                <a:lnTo>
                  <a:pt x="4265" y="219"/>
                </a:lnTo>
                <a:lnTo>
                  <a:pt x="4244" y="218"/>
                </a:lnTo>
                <a:lnTo>
                  <a:pt x="4230" y="218"/>
                </a:lnTo>
                <a:lnTo>
                  <a:pt x="4223" y="217"/>
                </a:lnTo>
                <a:lnTo>
                  <a:pt x="4204" y="218"/>
                </a:lnTo>
                <a:lnTo>
                  <a:pt x="4193" y="218"/>
                </a:lnTo>
                <a:lnTo>
                  <a:pt x="4158" y="218"/>
                </a:lnTo>
                <a:lnTo>
                  <a:pt x="4151" y="218"/>
                </a:lnTo>
                <a:lnTo>
                  <a:pt x="4145" y="218"/>
                </a:lnTo>
                <a:lnTo>
                  <a:pt x="4119" y="217"/>
                </a:lnTo>
                <a:lnTo>
                  <a:pt x="4107" y="217"/>
                </a:lnTo>
                <a:lnTo>
                  <a:pt x="4098" y="217"/>
                </a:lnTo>
                <a:lnTo>
                  <a:pt x="4088" y="217"/>
                </a:lnTo>
                <a:lnTo>
                  <a:pt x="4074" y="217"/>
                </a:lnTo>
                <a:lnTo>
                  <a:pt x="4061" y="217"/>
                </a:lnTo>
                <a:lnTo>
                  <a:pt x="4053" y="217"/>
                </a:lnTo>
                <a:lnTo>
                  <a:pt x="4044" y="217"/>
                </a:lnTo>
                <a:lnTo>
                  <a:pt x="4033" y="216"/>
                </a:lnTo>
                <a:lnTo>
                  <a:pt x="4018" y="216"/>
                </a:lnTo>
                <a:lnTo>
                  <a:pt x="4009" y="215"/>
                </a:lnTo>
                <a:lnTo>
                  <a:pt x="3994" y="215"/>
                </a:lnTo>
                <a:lnTo>
                  <a:pt x="3983" y="215"/>
                </a:lnTo>
                <a:lnTo>
                  <a:pt x="3978" y="216"/>
                </a:lnTo>
                <a:lnTo>
                  <a:pt x="3966" y="215"/>
                </a:lnTo>
                <a:lnTo>
                  <a:pt x="3957" y="215"/>
                </a:lnTo>
                <a:lnTo>
                  <a:pt x="3945" y="214"/>
                </a:lnTo>
                <a:lnTo>
                  <a:pt x="3931" y="213"/>
                </a:lnTo>
                <a:lnTo>
                  <a:pt x="3923" y="213"/>
                </a:lnTo>
                <a:lnTo>
                  <a:pt x="3917" y="212"/>
                </a:lnTo>
                <a:lnTo>
                  <a:pt x="3907" y="212"/>
                </a:lnTo>
                <a:lnTo>
                  <a:pt x="3900" y="212"/>
                </a:lnTo>
                <a:lnTo>
                  <a:pt x="3893" y="211"/>
                </a:lnTo>
                <a:lnTo>
                  <a:pt x="3887" y="211"/>
                </a:lnTo>
                <a:lnTo>
                  <a:pt x="3875" y="211"/>
                </a:lnTo>
                <a:lnTo>
                  <a:pt x="3869" y="211"/>
                </a:lnTo>
                <a:lnTo>
                  <a:pt x="3858" y="212"/>
                </a:lnTo>
                <a:lnTo>
                  <a:pt x="3850" y="212"/>
                </a:lnTo>
                <a:lnTo>
                  <a:pt x="3840" y="213"/>
                </a:lnTo>
                <a:lnTo>
                  <a:pt x="3833" y="213"/>
                </a:lnTo>
                <a:lnTo>
                  <a:pt x="3829" y="213"/>
                </a:lnTo>
                <a:lnTo>
                  <a:pt x="3818" y="214"/>
                </a:lnTo>
                <a:lnTo>
                  <a:pt x="3811" y="214"/>
                </a:lnTo>
                <a:lnTo>
                  <a:pt x="3801" y="215"/>
                </a:lnTo>
                <a:lnTo>
                  <a:pt x="3793" y="215"/>
                </a:lnTo>
                <a:lnTo>
                  <a:pt x="3786" y="215"/>
                </a:lnTo>
                <a:lnTo>
                  <a:pt x="3777" y="215"/>
                </a:lnTo>
                <a:lnTo>
                  <a:pt x="3768" y="215"/>
                </a:lnTo>
                <a:lnTo>
                  <a:pt x="3761" y="216"/>
                </a:lnTo>
                <a:lnTo>
                  <a:pt x="3755" y="216"/>
                </a:lnTo>
                <a:lnTo>
                  <a:pt x="3747" y="217"/>
                </a:lnTo>
                <a:lnTo>
                  <a:pt x="3740" y="217"/>
                </a:lnTo>
                <a:lnTo>
                  <a:pt x="3725" y="217"/>
                </a:lnTo>
                <a:lnTo>
                  <a:pt x="3723" y="217"/>
                </a:lnTo>
                <a:lnTo>
                  <a:pt x="3713" y="217"/>
                </a:lnTo>
                <a:lnTo>
                  <a:pt x="3703" y="217"/>
                </a:lnTo>
                <a:lnTo>
                  <a:pt x="3697" y="217"/>
                </a:lnTo>
                <a:lnTo>
                  <a:pt x="3687" y="217"/>
                </a:lnTo>
                <a:lnTo>
                  <a:pt x="3683" y="216"/>
                </a:lnTo>
                <a:lnTo>
                  <a:pt x="3674" y="217"/>
                </a:lnTo>
                <a:lnTo>
                  <a:pt x="3669" y="217"/>
                </a:lnTo>
                <a:lnTo>
                  <a:pt x="3660" y="218"/>
                </a:lnTo>
                <a:lnTo>
                  <a:pt x="3657" y="218"/>
                </a:lnTo>
                <a:lnTo>
                  <a:pt x="3650" y="218"/>
                </a:lnTo>
                <a:lnTo>
                  <a:pt x="3643" y="217"/>
                </a:lnTo>
                <a:lnTo>
                  <a:pt x="3634" y="215"/>
                </a:lnTo>
                <a:lnTo>
                  <a:pt x="3631" y="215"/>
                </a:lnTo>
                <a:lnTo>
                  <a:pt x="3625" y="215"/>
                </a:lnTo>
                <a:lnTo>
                  <a:pt x="3620" y="215"/>
                </a:lnTo>
                <a:lnTo>
                  <a:pt x="3614" y="216"/>
                </a:lnTo>
                <a:lnTo>
                  <a:pt x="3611" y="216"/>
                </a:lnTo>
                <a:lnTo>
                  <a:pt x="3603" y="217"/>
                </a:lnTo>
                <a:lnTo>
                  <a:pt x="3598" y="216"/>
                </a:lnTo>
                <a:lnTo>
                  <a:pt x="3590" y="215"/>
                </a:lnTo>
                <a:lnTo>
                  <a:pt x="3581" y="215"/>
                </a:lnTo>
                <a:lnTo>
                  <a:pt x="3572" y="214"/>
                </a:lnTo>
                <a:lnTo>
                  <a:pt x="3561" y="214"/>
                </a:lnTo>
                <a:lnTo>
                  <a:pt x="3554" y="214"/>
                </a:lnTo>
                <a:lnTo>
                  <a:pt x="3543" y="214"/>
                </a:lnTo>
                <a:lnTo>
                  <a:pt x="3536" y="213"/>
                </a:lnTo>
                <a:lnTo>
                  <a:pt x="3529" y="212"/>
                </a:lnTo>
                <a:lnTo>
                  <a:pt x="3522" y="212"/>
                </a:lnTo>
                <a:lnTo>
                  <a:pt x="3514" y="211"/>
                </a:lnTo>
                <a:lnTo>
                  <a:pt x="3506" y="211"/>
                </a:lnTo>
                <a:lnTo>
                  <a:pt x="3499" y="210"/>
                </a:lnTo>
                <a:lnTo>
                  <a:pt x="3492" y="210"/>
                </a:lnTo>
                <a:lnTo>
                  <a:pt x="3482" y="207"/>
                </a:lnTo>
                <a:lnTo>
                  <a:pt x="3476" y="207"/>
                </a:lnTo>
                <a:lnTo>
                  <a:pt x="3467" y="206"/>
                </a:lnTo>
                <a:lnTo>
                  <a:pt x="3455" y="205"/>
                </a:lnTo>
                <a:lnTo>
                  <a:pt x="3445" y="204"/>
                </a:lnTo>
                <a:lnTo>
                  <a:pt x="3441" y="204"/>
                </a:lnTo>
                <a:lnTo>
                  <a:pt x="3433" y="203"/>
                </a:lnTo>
                <a:lnTo>
                  <a:pt x="3425" y="203"/>
                </a:lnTo>
                <a:lnTo>
                  <a:pt x="3419" y="204"/>
                </a:lnTo>
                <a:lnTo>
                  <a:pt x="3413" y="204"/>
                </a:lnTo>
                <a:lnTo>
                  <a:pt x="3410" y="204"/>
                </a:lnTo>
                <a:lnTo>
                  <a:pt x="3399" y="206"/>
                </a:lnTo>
                <a:lnTo>
                  <a:pt x="3393" y="206"/>
                </a:lnTo>
                <a:lnTo>
                  <a:pt x="3385" y="207"/>
                </a:lnTo>
                <a:lnTo>
                  <a:pt x="3377" y="209"/>
                </a:lnTo>
                <a:lnTo>
                  <a:pt x="3364" y="207"/>
                </a:lnTo>
                <a:lnTo>
                  <a:pt x="3352" y="207"/>
                </a:lnTo>
                <a:lnTo>
                  <a:pt x="3346" y="207"/>
                </a:lnTo>
                <a:lnTo>
                  <a:pt x="3330" y="206"/>
                </a:lnTo>
                <a:lnTo>
                  <a:pt x="3324" y="206"/>
                </a:lnTo>
                <a:lnTo>
                  <a:pt x="3314" y="205"/>
                </a:lnTo>
                <a:lnTo>
                  <a:pt x="3307" y="204"/>
                </a:lnTo>
                <a:lnTo>
                  <a:pt x="3300" y="204"/>
                </a:lnTo>
                <a:lnTo>
                  <a:pt x="3294" y="204"/>
                </a:lnTo>
                <a:lnTo>
                  <a:pt x="3286" y="204"/>
                </a:lnTo>
                <a:lnTo>
                  <a:pt x="3281" y="204"/>
                </a:lnTo>
                <a:lnTo>
                  <a:pt x="3274" y="204"/>
                </a:lnTo>
                <a:lnTo>
                  <a:pt x="3269" y="204"/>
                </a:lnTo>
                <a:lnTo>
                  <a:pt x="3259" y="204"/>
                </a:lnTo>
                <a:lnTo>
                  <a:pt x="3256" y="204"/>
                </a:lnTo>
                <a:lnTo>
                  <a:pt x="3245" y="204"/>
                </a:lnTo>
                <a:lnTo>
                  <a:pt x="3236" y="204"/>
                </a:lnTo>
                <a:lnTo>
                  <a:pt x="3228" y="204"/>
                </a:lnTo>
                <a:lnTo>
                  <a:pt x="3218" y="204"/>
                </a:lnTo>
                <a:lnTo>
                  <a:pt x="3211" y="204"/>
                </a:lnTo>
                <a:lnTo>
                  <a:pt x="3202" y="204"/>
                </a:lnTo>
                <a:lnTo>
                  <a:pt x="3196" y="204"/>
                </a:lnTo>
                <a:lnTo>
                  <a:pt x="3183" y="204"/>
                </a:lnTo>
                <a:lnTo>
                  <a:pt x="3176" y="203"/>
                </a:lnTo>
                <a:lnTo>
                  <a:pt x="3168" y="203"/>
                </a:lnTo>
                <a:lnTo>
                  <a:pt x="3162" y="203"/>
                </a:lnTo>
                <a:lnTo>
                  <a:pt x="3162" y="203"/>
                </a:lnTo>
                <a:lnTo>
                  <a:pt x="3157" y="203"/>
                </a:lnTo>
                <a:lnTo>
                  <a:pt x="3146" y="203"/>
                </a:lnTo>
                <a:lnTo>
                  <a:pt x="3141" y="203"/>
                </a:lnTo>
                <a:lnTo>
                  <a:pt x="3130" y="203"/>
                </a:lnTo>
                <a:lnTo>
                  <a:pt x="3116" y="203"/>
                </a:lnTo>
                <a:lnTo>
                  <a:pt x="3114" y="203"/>
                </a:lnTo>
                <a:lnTo>
                  <a:pt x="3100" y="204"/>
                </a:lnTo>
                <a:lnTo>
                  <a:pt x="3086" y="204"/>
                </a:lnTo>
                <a:lnTo>
                  <a:pt x="3076" y="204"/>
                </a:lnTo>
                <a:lnTo>
                  <a:pt x="3071" y="204"/>
                </a:lnTo>
                <a:lnTo>
                  <a:pt x="3056" y="204"/>
                </a:lnTo>
                <a:lnTo>
                  <a:pt x="3038" y="204"/>
                </a:lnTo>
                <a:lnTo>
                  <a:pt x="3036" y="204"/>
                </a:lnTo>
                <a:lnTo>
                  <a:pt x="3019" y="205"/>
                </a:lnTo>
                <a:lnTo>
                  <a:pt x="3016" y="204"/>
                </a:lnTo>
                <a:lnTo>
                  <a:pt x="3007" y="204"/>
                </a:lnTo>
                <a:lnTo>
                  <a:pt x="3001" y="204"/>
                </a:lnTo>
                <a:lnTo>
                  <a:pt x="2992" y="204"/>
                </a:lnTo>
                <a:lnTo>
                  <a:pt x="2992" y="203"/>
                </a:lnTo>
                <a:lnTo>
                  <a:pt x="2991" y="203"/>
                </a:lnTo>
                <a:lnTo>
                  <a:pt x="2984" y="203"/>
                </a:lnTo>
                <a:lnTo>
                  <a:pt x="2974" y="203"/>
                </a:lnTo>
                <a:lnTo>
                  <a:pt x="2964" y="203"/>
                </a:lnTo>
                <a:lnTo>
                  <a:pt x="2955" y="202"/>
                </a:lnTo>
                <a:lnTo>
                  <a:pt x="2945" y="202"/>
                </a:lnTo>
                <a:lnTo>
                  <a:pt x="2941" y="201"/>
                </a:lnTo>
                <a:lnTo>
                  <a:pt x="2928" y="200"/>
                </a:lnTo>
                <a:lnTo>
                  <a:pt x="2918" y="199"/>
                </a:lnTo>
                <a:lnTo>
                  <a:pt x="2907" y="198"/>
                </a:lnTo>
                <a:lnTo>
                  <a:pt x="2886" y="194"/>
                </a:lnTo>
                <a:lnTo>
                  <a:pt x="2863" y="196"/>
                </a:lnTo>
                <a:lnTo>
                  <a:pt x="2846" y="196"/>
                </a:lnTo>
                <a:lnTo>
                  <a:pt x="2833" y="196"/>
                </a:lnTo>
                <a:lnTo>
                  <a:pt x="2818" y="197"/>
                </a:lnTo>
                <a:lnTo>
                  <a:pt x="2797" y="197"/>
                </a:lnTo>
                <a:lnTo>
                  <a:pt x="2781" y="197"/>
                </a:lnTo>
                <a:lnTo>
                  <a:pt x="2780" y="197"/>
                </a:lnTo>
                <a:lnTo>
                  <a:pt x="2663" y="206"/>
                </a:lnTo>
                <a:lnTo>
                  <a:pt x="2549" y="210"/>
                </a:lnTo>
                <a:lnTo>
                  <a:pt x="2518" y="210"/>
                </a:lnTo>
                <a:lnTo>
                  <a:pt x="2488" y="211"/>
                </a:lnTo>
                <a:lnTo>
                  <a:pt x="2438" y="213"/>
                </a:lnTo>
                <a:lnTo>
                  <a:pt x="2343" y="212"/>
                </a:lnTo>
                <a:lnTo>
                  <a:pt x="2213" y="211"/>
                </a:lnTo>
                <a:lnTo>
                  <a:pt x="2199" y="211"/>
                </a:lnTo>
                <a:lnTo>
                  <a:pt x="2145" y="210"/>
                </a:lnTo>
                <a:lnTo>
                  <a:pt x="2064" y="203"/>
                </a:lnTo>
                <a:lnTo>
                  <a:pt x="2001" y="193"/>
                </a:lnTo>
                <a:lnTo>
                  <a:pt x="1954" y="187"/>
                </a:lnTo>
                <a:lnTo>
                  <a:pt x="1886" y="176"/>
                </a:lnTo>
                <a:lnTo>
                  <a:pt x="1750" y="160"/>
                </a:lnTo>
                <a:lnTo>
                  <a:pt x="1667" y="151"/>
                </a:lnTo>
                <a:lnTo>
                  <a:pt x="1562" y="149"/>
                </a:lnTo>
                <a:lnTo>
                  <a:pt x="1050" y="149"/>
                </a:lnTo>
                <a:lnTo>
                  <a:pt x="258" y="155"/>
                </a:lnTo>
                <a:lnTo>
                  <a:pt x="0" y="157"/>
                </a:lnTo>
                <a:lnTo>
                  <a:pt x="0" y="157"/>
                </a:lnTo>
                <a:close/>
              </a:path>
            </a:pathLst>
          </a:custGeom>
          <a:solidFill>
            <a:srgbClr val="CCFFCC"/>
          </a:solidFill>
          <a:ln w="9525">
            <a:noFill/>
            <a:round/>
            <a:headEnd/>
            <a:tailEnd/>
          </a:ln>
        </p:spPr>
        <p:txBody>
          <a:bodyPr/>
          <a:lstStyle/>
          <a:p>
            <a:endParaRPr lang="en-GB"/>
          </a:p>
        </p:txBody>
      </p:sp>
      <p:sp>
        <p:nvSpPr>
          <p:cNvPr id="58" name="Freeform 2453"/>
          <p:cNvSpPr>
            <a:spLocks/>
          </p:cNvSpPr>
          <p:nvPr>
            <p:custDataLst>
              <p:tags r:id="rId49"/>
            </p:custDataLst>
          </p:nvPr>
        </p:nvSpPr>
        <p:spPr bwMode="auto">
          <a:xfrm>
            <a:off x="400988" y="2308232"/>
            <a:ext cx="8161157" cy="251828"/>
          </a:xfrm>
          <a:custGeom>
            <a:avLst/>
            <a:gdLst/>
            <a:ahLst/>
            <a:cxnLst>
              <a:cxn ang="0">
                <a:pos x="2518" y="210"/>
              </a:cxn>
              <a:cxn ang="0">
                <a:pos x="2964" y="203"/>
              </a:cxn>
              <a:cxn ang="0">
                <a:pos x="3114" y="203"/>
              </a:cxn>
              <a:cxn ang="0">
                <a:pos x="3245" y="204"/>
              </a:cxn>
              <a:cxn ang="0">
                <a:pos x="3385" y="207"/>
              </a:cxn>
              <a:cxn ang="0">
                <a:pos x="3514" y="211"/>
              </a:cxn>
              <a:cxn ang="0">
                <a:pos x="3634" y="215"/>
              </a:cxn>
              <a:cxn ang="0">
                <a:pos x="3761" y="216"/>
              </a:cxn>
              <a:cxn ang="0">
                <a:pos x="3900" y="212"/>
              </a:cxn>
              <a:cxn ang="0">
                <a:pos x="4074" y="217"/>
              </a:cxn>
              <a:cxn ang="0">
                <a:pos x="4307" y="222"/>
              </a:cxn>
              <a:cxn ang="0">
                <a:pos x="4582" y="227"/>
              </a:cxn>
              <a:cxn ang="0">
                <a:pos x="4802" y="213"/>
              </a:cxn>
              <a:cxn ang="0">
                <a:pos x="4939" y="212"/>
              </a:cxn>
              <a:cxn ang="0">
                <a:pos x="5111" y="198"/>
              </a:cxn>
              <a:cxn ang="0">
                <a:pos x="5280" y="198"/>
              </a:cxn>
              <a:cxn ang="0">
                <a:pos x="5445" y="204"/>
              </a:cxn>
              <a:cxn ang="0">
                <a:pos x="5576" y="204"/>
              </a:cxn>
              <a:cxn ang="0">
                <a:pos x="5706" y="209"/>
              </a:cxn>
              <a:cxn ang="0">
                <a:pos x="5897" y="204"/>
              </a:cxn>
              <a:cxn ang="0">
                <a:pos x="6218" y="179"/>
              </a:cxn>
              <a:cxn ang="0">
                <a:pos x="6455" y="153"/>
              </a:cxn>
              <a:cxn ang="0">
                <a:pos x="6721" y="151"/>
              </a:cxn>
              <a:cxn ang="0">
                <a:pos x="6975" y="138"/>
              </a:cxn>
              <a:cxn ang="0">
                <a:pos x="7190" y="103"/>
              </a:cxn>
              <a:cxn ang="0">
                <a:pos x="7378" y="93"/>
              </a:cxn>
              <a:cxn ang="0">
                <a:pos x="7559" y="63"/>
              </a:cxn>
              <a:cxn ang="0">
                <a:pos x="7793" y="55"/>
              </a:cxn>
              <a:cxn ang="0">
                <a:pos x="8121" y="35"/>
              </a:cxn>
              <a:cxn ang="0">
                <a:pos x="8335" y="10"/>
              </a:cxn>
              <a:cxn ang="0">
                <a:pos x="8229" y="25"/>
              </a:cxn>
              <a:cxn ang="0">
                <a:pos x="7973" y="48"/>
              </a:cxn>
              <a:cxn ang="0">
                <a:pos x="7660" y="59"/>
              </a:cxn>
              <a:cxn ang="0">
                <a:pos x="7470" y="68"/>
              </a:cxn>
              <a:cxn ang="0">
                <a:pos x="7275" y="108"/>
              </a:cxn>
              <a:cxn ang="0">
                <a:pos x="7098" y="126"/>
              </a:cxn>
              <a:cxn ang="0">
                <a:pos x="6834" y="146"/>
              </a:cxn>
              <a:cxn ang="0">
                <a:pos x="6585" y="157"/>
              </a:cxn>
              <a:cxn ang="0">
                <a:pos x="6335" y="155"/>
              </a:cxn>
              <a:cxn ang="0">
                <a:pos x="6062" y="196"/>
              </a:cxn>
              <a:cxn ang="0">
                <a:pos x="5765" y="213"/>
              </a:cxn>
              <a:cxn ang="0">
                <a:pos x="5636" y="217"/>
              </a:cxn>
              <a:cxn ang="0">
                <a:pos x="5525" y="216"/>
              </a:cxn>
              <a:cxn ang="0">
                <a:pos x="5385" y="212"/>
              </a:cxn>
              <a:cxn ang="0">
                <a:pos x="5236" y="205"/>
              </a:cxn>
              <a:cxn ang="0">
                <a:pos x="5005" y="231"/>
              </a:cxn>
              <a:cxn ang="0">
                <a:pos x="4867" y="237"/>
              </a:cxn>
              <a:cxn ang="0">
                <a:pos x="4711" y="251"/>
              </a:cxn>
              <a:cxn ang="0">
                <a:pos x="4470" y="251"/>
              </a:cxn>
              <a:cxn ang="0">
                <a:pos x="4204" y="260"/>
              </a:cxn>
              <a:cxn ang="0">
                <a:pos x="3983" y="245"/>
              </a:cxn>
              <a:cxn ang="0">
                <a:pos x="3833" y="235"/>
              </a:cxn>
              <a:cxn ang="0">
                <a:pos x="3697" y="236"/>
              </a:cxn>
              <a:cxn ang="0">
                <a:pos x="3590" y="230"/>
              </a:cxn>
              <a:cxn ang="0">
                <a:pos x="3445" y="218"/>
              </a:cxn>
              <a:cxn ang="0">
                <a:pos x="3307" y="223"/>
              </a:cxn>
              <a:cxn ang="0">
                <a:pos x="3176" y="227"/>
              </a:cxn>
              <a:cxn ang="0">
                <a:pos x="3019" y="234"/>
              </a:cxn>
              <a:cxn ang="0">
                <a:pos x="2863" y="229"/>
              </a:cxn>
              <a:cxn ang="0">
                <a:pos x="2001" y="193"/>
              </a:cxn>
            </a:cxnLst>
            <a:rect l="0" t="0" r="r" b="b"/>
            <a:pathLst>
              <a:path w="8426" h="261">
                <a:moveTo>
                  <a:pt x="0" y="157"/>
                </a:moveTo>
                <a:lnTo>
                  <a:pt x="258" y="155"/>
                </a:lnTo>
                <a:lnTo>
                  <a:pt x="1050" y="149"/>
                </a:lnTo>
                <a:lnTo>
                  <a:pt x="1562" y="149"/>
                </a:lnTo>
                <a:lnTo>
                  <a:pt x="1667" y="151"/>
                </a:lnTo>
                <a:lnTo>
                  <a:pt x="1750" y="160"/>
                </a:lnTo>
                <a:lnTo>
                  <a:pt x="1886" y="176"/>
                </a:lnTo>
                <a:lnTo>
                  <a:pt x="1954" y="187"/>
                </a:lnTo>
                <a:lnTo>
                  <a:pt x="2001" y="193"/>
                </a:lnTo>
                <a:lnTo>
                  <a:pt x="2064" y="203"/>
                </a:lnTo>
                <a:lnTo>
                  <a:pt x="2145" y="210"/>
                </a:lnTo>
                <a:lnTo>
                  <a:pt x="2199" y="211"/>
                </a:lnTo>
                <a:lnTo>
                  <a:pt x="2213" y="211"/>
                </a:lnTo>
                <a:lnTo>
                  <a:pt x="2343" y="212"/>
                </a:lnTo>
                <a:lnTo>
                  <a:pt x="2438" y="213"/>
                </a:lnTo>
                <a:lnTo>
                  <a:pt x="2488" y="211"/>
                </a:lnTo>
                <a:lnTo>
                  <a:pt x="2518" y="210"/>
                </a:lnTo>
                <a:lnTo>
                  <a:pt x="2549" y="210"/>
                </a:lnTo>
                <a:lnTo>
                  <a:pt x="2663" y="206"/>
                </a:lnTo>
                <a:lnTo>
                  <a:pt x="2780" y="197"/>
                </a:lnTo>
                <a:lnTo>
                  <a:pt x="2781" y="197"/>
                </a:lnTo>
                <a:lnTo>
                  <a:pt x="2797" y="197"/>
                </a:lnTo>
                <a:lnTo>
                  <a:pt x="2818" y="197"/>
                </a:lnTo>
                <a:lnTo>
                  <a:pt x="2833" y="196"/>
                </a:lnTo>
                <a:lnTo>
                  <a:pt x="2846" y="196"/>
                </a:lnTo>
                <a:lnTo>
                  <a:pt x="2863" y="196"/>
                </a:lnTo>
                <a:lnTo>
                  <a:pt x="2886" y="194"/>
                </a:lnTo>
                <a:lnTo>
                  <a:pt x="2907" y="198"/>
                </a:lnTo>
                <a:lnTo>
                  <a:pt x="2918" y="199"/>
                </a:lnTo>
                <a:lnTo>
                  <a:pt x="2928" y="200"/>
                </a:lnTo>
                <a:lnTo>
                  <a:pt x="2941" y="201"/>
                </a:lnTo>
                <a:lnTo>
                  <a:pt x="2945" y="202"/>
                </a:lnTo>
                <a:lnTo>
                  <a:pt x="2955" y="202"/>
                </a:lnTo>
                <a:lnTo>
                  <a:pt x="2964" y="203"/>
                </a:lnTo>
                <a:lnTo>
                  <a:pt x="2974" y="203"/>
                </a:lnTo>
                <a:lnTo>
                  <a:pt x="2984" y="203"/>
                </a:lnTo>
                <a:lnTo>
                  <a:pt x="2991" y="203"/>
                </a:lnTo>
                <a:lnTo>
                  <a:pt x="2992" y="203"/>
                </a:lnTo>
                <a:lnTo>
                  <a:pt x="2992" y="204"/>
                </a:lnTo>
                <a:lnTo>
                  <a:pt x="3001" y="204"/>
                </a:lnTo>
                <a:lnTo>
                  <a:pt x="3007" y="204"/>
                </a:lnTo>
                <a:lnTo>
                  <a:pt x="3016" y="204"/>
                </a:lnTo>
                <a:lnTo>
                  <a:pt x="3019" y="205"/>
                </a:lnTo>
                <a:lnTo>
                  <a:pt x="3036" y="204"/>
                </a:lnTo>
                <a:lnTo>
                  <a:pt x="3038" y="204"/>
                </a:lnTo>
                <a:lnTo>
                  <a:pt x="3056" y="204"/>
                </a:lnTo>
                <a:lnTo>
                  <a:pt x="3071" y="204"/>
                </a:lnTo>
                <a:lnTo>
                  <a:pt x="3076" y="204"/>
                </a:lnTo>
                <a:lnTo>
                  <a:pt x="3086" y="204"/>
                </a:lnTo>
                <a:lnTo>
                  <a:pt x="3100" y="204"/>
                </a:lnTo>
                <a:lnTo>
                  <a:pt x="3114" y="203"/>
                </a:lnTo>
                <a:lnTo>
                  <a:pt x="3116" y="203"/>
                </a:lnTo>
                <a:lnTo>
                  <a:pt x="3130" y="203"/>
                </a:lnTo>
                <a:lnTo>
                  <a:pt x="3141" y="203"/>
                </a:lnTo>
                <a:lnTo>
                  <a:pt x="3146" y="203"/>
                </a:lnTo>
                <a:lnTo>
                  <a:pt x="3157" y="203"/>
                </a:lnTo>
                <a:lnTo>
                  <a:pt x="3162" y="203"/>
                </a:lnTo>
                <a:lnTo>
                  <a:pt x="3162" y="203"/>
                </a:lnTo>
                <a:lnTo>
                  <a:pt x="3168" y="203"/>
                </a:lnTo>
                <a:lnTo>
                  <a:pt x="3176" y="203"/>
                </a:lnTo>
                <a:lnTo>
                  <a:pt x="3183" y="204"/>
                </a:lnTo>
                <a:lnTo>
                  <a:pt x="3196" y="204"/>
                </a:lnTo>
                <a:lnTo>
                  <a:pt x="3202" y="204"/>
                </a:lnTo>
                <a:lnTo>
                  <a:pt x="3211" y="204"/>
                </a:lnTo>
                <a:lnTo>
                  <a:pt x="3218" y="204"/>
                </a:lnTo>
                <a:lnTo>
                  <a:pt x="3228" y="204"/>
                </a:lnTo>
                <a:lnTo>
                  <a:pt x="3236" y="204"/>
                </a:lnTo>
                <a:lnTo>
                  <a:pt x="3245" y="204"/>
                </a:lnTo>
                <a:lnTo>
                  <a:pt x="3256" y="204"/>
                </a:lnTo>
                <a:lnTo>
                  <a:pt x="3259" y="204"/>
                </a:lnTo>
                <a:lnTo>
                  <a:pt x="3269" y="204"/>
                </a:lnTo>
                <a:lnTo>
                  <a:pt x="3274" y="204"/>
                </a:lnTo>
                <a:lnTo>
                  <a:pt x="3281" y="204"/>
                </a:lnTo>
                <a:lnTo>
                  <a:pt x="3286" y="204"/>
                </a:lnTo>
                <a:lnTo>
                  <a:pt x="3294" y="204"/>
                </a:lnTo>
                <a:lnTo>
                  <a:pt x="3300" y="204"/>
                </a:lnTo>
                <a:lnTo>
                  <a:pt x="3307" y="204"/>
                </a:lnTo>
                <a:lnTo>
                  <a:pt x="3314" y="205"/>
                </a:lnTo>
                <a:lnTo>
                  <a:pt x="3324" y="206"/>
                </a:lnTo>
                <a:lnTo>
                  <a:pt x="3330" y="206"/>
                </a:lnTo>
                <a:lnTo>
                  <a:pt x="3346" y="207"/>
                </a:lnTo>
                <a:lnTo>
                  <a:pt x="3352" y="207"/>
                </a:lnTo>
                <a:lnTo>
                  <a:pt x="3364" y="207"/>
                </a:lnTo>
                <a:lnTo>
                  <a:pt x="3377" y="209"/>
                </a:lnTo>
                <a:lnTo>
                  <a:pt x="3385" y="207"/>
                </a:lnTo>
                <a:lnTo>
                  <a:pt x="3393" y="206"/>
                </a:lnTo>
                <a:lnTo>
                  <a:pt x="3399" y="206"/>
                </a:lnTo>
                <a:lnTo>
                  <a:pt x="3410" y="204"/>
                </a:lnTo>
                <a:lnTo>
                  <a:pt x="3413" y="204"/>
                </a:lnTo>
                <a:lnTo>
                  <a:pt x="3419" y="204"/>
                </a:lnTo>
                <a:lnTo>
                  <a:pt x="3425" y="203"/>
                </a:lnTo>
                <a:lnTo>
                  <a:pt x="3433" y="203"/>
                </a:lnTo>
                <a:lnTo>
                  <a:pt x="3441" y="204"/>
                </a:lnTo>
                <a:lnTo>
                  <a:pt x="3445" y="204"/>
                </a:lnTo>
                <a:lnTo>
                  <a:pt x="3455" y="205"/>
                </a:lnTo>
                <a:lnTo>
                  <a:pt x="3467" y="206"/>
                </a:lnTo>
                <a:lnTo>
                  <a:pt x="3476" y="207"/>
                </a:lnTo>
                <a:lnTo>
                  <a:pt x="3482" y="207"/>
                </a:lnTo>
                <a:lnTo>
                  <a:pt x="3492" y="210"/>
                </a:lnTo>
                <a:lnTo>
                  <a:pt x="3499" y="210"/>
                </a:lnTo>
                <a:lnTo>
                  <a:pt x="3506" y="211"/>
                </a:lnTo>
                <a:lnTo>
                  <a:pt x="3514" y="211"/>
                </a:lnTo>
                <a:lnTo>
                  <a:pt x="3522" y="212"/>
                </a:lnTo>
                <a:lnTo>
                  <a:pt x="3529" y="212"/>
                </a:lnTo>
                <a:lnTo>
                  <a:pt x="3536" y="213"/>
                </a:lnTo>
                <a:lnTo>
                  <a:pt x="3543" y="214"/>
                </a:lnTo>
                <a:lnTo>
                  <a:pt x="3554" y="214"/>
                </a:lnTo>
                <a:lnTo>
                  <a:pt x="3561" y="214"/>
                </a:lnTo>
                <a:lnTo>
                  <a:pt x="3572" y="214"/>
                </a:lnTo>
                <a:lnTo>
                  <a:pt x="3581" y="215"/>
                </a:lnTo>
                <a:lnTo>
                  <a:pt x="3590" y="215"/>
                </a:lnTo>
                <a:lnTo>
                  <a:pt x="3598" y="216"/>
                </a:lnTo>
                <a:lnTo>
                  <a:pt x="3603" y="217"/>
                </a:lnTo>
                <a:lnTo>
                  <a:pt x="3611" y="216"/>
                </a:lnTo>
                <a:lnTo>
                  <a:pt x="3614" y="216"/>
                </a:lnTo>
                <a:lnTo>
                  <a:pt x="3620" y="215"/>
                </a:lnTo>
                <a:lnTo>
                  <a:pt x="3625" y="215"/>
                </a:lnTo>
                <a:lnTo>
                  <a:pt x="3631" y="215"/>
                </a:lnTo>
                <a:lnTo>
                  <a:pt x="3634" y="215"/>
                </a:lnTo>
                <a:lnTo>
                  <a:pt x="3643" y="217"/>
                </a:lnTo>
                <a:lnTo>
                  <a:pt x="3650" y="218"/>
                </a:lnTo>
                <a:lnTo>
                  <a:pt x="3657" y="218"/>
                </a:lnTo>
                <a:lnTo>
                  <a:pt x="3660" y="218"/>
                </a:lnTo>
                <a:lnTo>
                  <a:pt x="3669" y="217"/>
                </a:lnTo>
                <a:lnTo>
                  <a:pt x="3674" y="217"/>
                </a:lnTo>
                <a:lnTo>
                  <a:pt x="3683" y="216"/>
                </a:lnTo>
                <a:lnTo>
                  <a:pt x="3687" y="217"/>
                </a:lnTo>
                <a:lnTo>
                  <a:pt x="3697" y="217"/>
                </a:lnTo>
                <a:lnTo>
                  <a:pt x="3703" y="217"/>
                </a:lnTo>
                <a:lnTo>
                  <a:pt x="3713" y="217"/>
                </a:lnTo>
                <a:lnTo>
                  <a:pt x="3723" y="217"/>
                </a:lnTo>
                <a:lnTo>
                  <a:pt x="3725" y="217"/>
                </a:lnTo>
                <a:lnTo>
                  <a:pt x="3740" y="217"/>
                </a:lnTo>
                <a:lnTo>
                  <a:pt x="3747" y="217"/>
                </a:lnTo>
                <a:lnTo>
                  <a:pt x="3755" y="216"/>
                </a:lnTo>
                <a:lnTo>
                  <a:pt x="3761" y="216"/>
                </a:lnTo>
                <a:lnTo>
                  <a:pt x="3768" y="215"/>
                </a:lnTo>
                <a:lnTo>
                  <a:pt x="3777" y="215"/>
                </a:lnTo>
                <a:lnTo>
                  <a:pt x="3786" y="215"/>
                </a:lnTo>
                <a:lnTo>
                  <a:pt x="3793" y="215"/>
                </a:lnTo>
                <a:lnTo>
                  <a:pt x="3801" y="215"/>
                </a:lnTo>
                <a:lnTo>
                  <a:pt x="3811" y="214"/>
                </a:lnTo>
                <a:lnTo>
                  <a:pt x="3818" y="214"/>
                </a:lnTo>
                <a:lnTo>
                  <a:pt x="3829" y="213"/>
                </a:lnTo>
                <a:lnTo>
                  <a:pt x="3833" y="213"/>
                </a:lnTo>
                <a:lnTo>
                  <a:pt x="3840" y="213"/>
                </a:lnTo>
                <a:lnTo>
                  <a:pt x="3850" y="212"/>
                </a:lnTo>
                <a:lnTo>
                  <a:pt x="3858" y="212"/>
                </a:lnTo>
                <a:lnTo>
                  <a:pt x="3869" y="211"/>
                </a:lnTo>
                <a:lnTo>
                  <a:pt x="3875" y="211"/>
                </a:lnTo>
                <a:lnTo>
                  <a:pt x="3887" y="211"/>
                </a:lnTo>
                <a:lnTo>
                  <a:pt x="3893" y="211"/>
                </a:lnTo>
                <a:lnTo>
                  <a:pt x="3900" y="212"/>
                </a:lnTo>
                <a:lnTo>
                  <a:pt x="3907" y="212"/>
                </a:lnTo>
                <a:lnTo>
                  <a:pt x="3917" y="212"/>
                </a:lnTo>
                <a:lnTo>
                  <a:pt x="3923" y="213"/>
                </a:lnTo>
                <a:lnTo>
                  <a:pt x="3931" y="213"/>
                </a:lnTo>
                <a:lnTo>
                  <a:pt x="3945" y="214"/>
                </a:lnTo>
                <a:lnTo>
                  <a:pt x="3957" y="215"/>
                </a:lnTo>
                <a:lnTo>
                  <a:pt x="3966" y="215"/>
                </a:lnTo>
                <a:lnTo>
                  <a:pt x="3978" y="216"/>
                </a:lnTo>
                <a:lnTo>
                  <a:pt x="3983" y="215"/>
                </a:lnTo>
                <a:lnTo>
                  <a:pt x="3994" y="215"/>
                </a:lnTo>
                <a:lnTo>
                  <a:pt x="4009" y="215"/>
                </a:lnTo>
                <a:lnTo>
                  <a:pt x="4018" y="216"/>
                </a:lnTo>
                <a:lnTo>
                  <a:pt x="4033" y="216"/>
                </a:lnTo>
                <a:lnTo>
                  <a:pt x="4044" y="217"/>
                </a:lnTo>
                <a:lnTo>
                  <a:pt x="4053" y="217"/>
                </a:lnTo>
                <a:lnTo>
                  <a:pt x="4061" y="217"/>
                </a:lnTo>
                <a:lnTo>
                  <a:pt x="4074" y="217"/>
                </a:lnTo>
                <a:lnTo>
                  <a:pt x="4088" y="217"/>
                </a:lnTo>
                <a:lnTo>
                  <a:pt x="4098" y="217"/>
                </a:lnTo>
                <a:lnTo>
                  <a:pt x="4107" y="217"/>
                </a:lnTo>
                <a:lnTo>
                  <a:pt x="4119" y="217"/>
                </a:lnTo>
                <a:lnTo>
                  <a:pt x="4145" y="218"/>
                </a:lnTo>
                <a:lnTo>
                  <a:pt x="4151" y="218"/>
                </a:lnTo>
                <a:lnTo>
                  <a:pt x="4158" y="218"/>
                </a:lnTo>
                <a:lnTo>
                  <a:pt x="4193" y="218"/>
                </a:lnTo>
                <a:lnTo>
                  <a:pt x="4204" y="218"/>
                </a:lnTo>
                <a:lnTo>
                  <a:pt x="4223" y="217"/>
                </a:lnTo>
                <a:lnTo>
                  <a:pt x="4230" y="218"/>
                </a:lnTo>
                <a:lnTo>
                  <a:pt x="4244" y="218"/>
                </a:lnTo>
                <a:lnTo>
                  <a:pt x="4265" y="219"/>
                </a:lnTo>
                <a:lnTo>
                  <a:pt x="4279" y="221"/>
                </a:lnTo>
                <a:lnTo>
                  <a:pt x="4285" y="221"/>
                </a:lnTo>
                <a:lnTo>
                  <a:pt x="4298" y="221"/>
                </a:lnTo>
                <a:lnTo>
                  <a:pt x="4307" y="222"/>
                </a:lnTo>
                <a:lnTo>
                  <a:pt x="4309" y="222"/>
                </a:lnTo>
                <a:lnTo>
                  <a:pt x="4343" y="223"/>
                </a:lnTo>
                <a:lnTo>
                  <a:pt x="4347" y="223"/>
                </a:lnTo>
                <a:lnTo>
                  <a:pt x="4393" y="225"/>
                </a:lnTo>
                <a:lnTo>
                  <a:pt x="4411" y="226"/>
                </a:lnTo>
                <a:lnTo>
                  <a:pt x="4432" y="226"/>
                </a:lnTo>
                <a:lnTo>
                  <a:pt x="4437" y="227"/>
                </a:lnTo>
                <a:lnTo>
                  <a:pt x="4461" y="230"/>
                </a:lnTo>
                <a:lnTo>
                  <a:pt x="4470" y="229"/>
                </a:lnTo>
                <a:lnTo>
                  <a:pt x="4485" y="228"/>
                </a:lnTo>
                <a:lnTo>
                  <a:pt x="4500" y="229"/>
                </a:lnTo>
                <a:lnTo>
                  <a:pt x="4512" y="229"/>
                </a:lnTo>
                <a:lnTo>
                  <a:pt x="4527" y="229"/>
                </a:lnTo>
                <a:lnTo>
                  <a:pt x="4541" y="229"/>
                </a:lnTo>
                <a:lnTo>
                  <a:pt x="4561" y="227"/>
                </a:lnTo>
                <a:lnTo>
                  <a:pt x="4572" y="227"/>
                </a:lnTo>
                <a:lnTo>
                  <a:pt x="4582" y="227"/>
                </a:lnTo>
                <a:lnTo>
                  <a:pt x="4604" y="228"/>
                </a:lnTo>
                <a:lnTo>
                  <a:pt x="4612" y="229"/>
                </a:lnTo>
                <a:lnTo>
                  <a:pt x="4626" y="229"/>
                </a:lnTo>
                <a:lnTo>
                  <a:pt x="4641" y="230"/>
                </a:lnTo>
                <a:lnTo>
                  <a:pt x="4658" y="228"/>
                </a:lnTo>
                <a:lnTo>
                  <a:pt x="4666" y="227"/>
                </a:lnTo>
                <a:lnTo>
                  <a:pt x="4681" y="224"/>
                </a:lnTo>
                <a:lnTo>
                  <a:pt x="4693" y="223"/>
                </a:lnTo>
                <a:lnTo>
                  <a:pt x="4711" y="221"/>
                </a:lnTo>
                <a:lnTo>
                  <a:pt x="4721" y="219"/>
                </a:lnTo>
                <a:lnTo>
                  <a:pt x="4742" y="216"/>
                </a:lnTo>
                <a:lnTo>
                  <a:pt x="4760" y="215"/>
                </a:lnTo>
                <a:lnTo>
                  <a:pt x="4772" y="215"/>
                </a:lnTo>
                <a:lnTo>
                  <a:pt x="4783" y="214"/>
                </a:lnTo>
                <a:lnTo>
                  <a:pt x="4791" y="213"/>
                </a:lnTo>
                <a:lnTo>
                  <a:pt x="4797" y="213"/>
                </a:lnTo>
                <a:lnTo>
                  <a:pt x="4802" y="213"/>
                </a:lnTo>
                <a:lnTo>
                  <a:pt x="4808" y="212"/>
                </a:lnTo>
                <a:lnTo>
                  <a:pt x="4818" y="212"/>
                </a:lnTo>
                <a:lnTo>
                  <a:pt x="4824" y="212"/>
                </a:lnTo>
                <a:lnTo>
                  <a:pt x="4834" y="211"/>
                </a:lnTo>
                <a:lnTo>
                  <a:pt x="4841" y="211"/>
                </a:lnTo>
                <a:lnTo>
                  <a:pt x="4848" y="211"/>
                </a:lnTo>
                <a:lnTo>
                  <a:pt x="4852" y="211"/>
                </a:lnTo>
                <a:lnTo>
                  <a:pt x="4861" y="211"/>
                </a:lnTo>
                <a:lnTo>
                  <a:pt x="4867" y="211"/>
                </a:lnTo>
                <a:lnTo>
                  <a:pt x="4875" y="211"/>
                </a:lnTo>
                <a:lnTo>
                  <a:pt x="4883" y="212"/>
                </a:lnTo>
                <a:lnTo>
                  <a:pt x="4890" y="212"/>
                </a:lnTo>
                <a:lnTo>
                  <a:pt x="4900" y="212"/>
                </a:lnTo>
                <a:lnTo>
                  <a:pt x="4907" y="212"/>
                </a:lnTo>
                <a:lnTo>
                  <a:pt x="4920" y="212"/>
                </a:lnTo>
                <a:lnTo>
                  <a:pt x="4930" y="212"/>
                </a:lnTo>
                <a:lnTo>
                  <a:pt x="4939" y="212"/>
                </a:lnTo>
                <a:lnTo>
                  <a:pt x="4948" y="212"/>
                </a:lnTo>
                <a:lnTo>
                  <a:pt x="4954" y="211"/>
                </a:lnTo>
                <a:lnTo>
                  <a:pt x="4960" y="211"/>
                </a:lnTo>
                <a:lnTo>
                  <a:pt x="4964" y="210"/>
                </a:lnTo>
                <a:lnTo>
                  <a:pt x="4968" y="210"/>
                </a:lnTo>
                <a:lnTo>
                  <a:pt x="4978" y="210"/>
                </a:lnTo>
                <a:lnTo>
                  <a:pt x="4982" y="210"/>
                </a:lnTo>
                <a:lnTo>
                  <a:pt x="4994" y="209"/>
                </a:lnTo>
                <a:lnTo>
                  <a:pt x="5005" y="207"/>
                </a:lnTo>
                <a:lnTo>
                  <a:pt x="5014" y="207"/>
                </a:lnTo>
                <a:lnTo>
                  <a:pt x="5027" y="206"/>
                </a:lnTo>
                <a:lnTo>
                  <a:pt x="5038" y="206"/>
                </a:lnTo>
                <a:lnTo>
                  <a:pt x="5047" y="205"/>
                </a:lnTo>
                <a:lnTo>
                  <a:pt x="5059" y="203"/>
                </a:lnTo>
                <a:lnTo>
                  <a:pt x="5076" y="201"/>
                </a:lnTo>
                <a:lnTo>
                  <a:pt x="5095" y="199"/>
                </a:lnTo>
                <a:lnTo>
                  <a:pt x="5111" y="198"/>
                </a:lnTo>
                <a:lnTo>
                  <a:pt x="5129" y="198"/>
                </a:lnTo>
                <a:lnTo>
                  <a:pt x="5151" y="197"/>
                </a:lnTo>
                <a:lnTo>
                  <a:pt x="5170" y="197"/>
                </a:lnTo>
                <a:lnTo>
                  <a:pt x="5195" y="198"/>
                </a:lnTo>
                <a:lnTo>
                  <a:pt x="5204" y="198"/>
                </a:lnTo>
                <a:lnTo>
                  <a:pt x="5214" y="198"/>
                </a:lnTo>
                <a:lnTo>
                  <a:pt x="5222" y="197"/>
                </a:lnTo>
                <a:lnTo>
                  <a:pt x="5231" y="197"/>
                </a:lnTo>
                <a:lnTo>
                  <a:pt x="5236" y="197"/>
                </a:lnTo>
                <a:lnTo>
                  <a:pt x="5240" y="197"/>
                </a:lnTo>
                <a:lnTo>
                  <a:pt x="5249" y="197"/>
                </a:lnTo>
                <a:lnTo>
                  <a:pt x="5253" y="197"/>
                </a:lnTo>
                <a:lnTo>
                  <a:pt x="5259" y="197"/>
                </a:lnTo>
                <a:lnTo>
                  <a:pt x="5262" y="198"/>
                </a:lnTo>
                <a:lnTo>
                  <a:pt x="5269" y="198"/>
                </a:lnTo>
                <a:lnTo>
                  <a:pt x="5273" y="198"/>
                </a:lnTo>
                <a:lnTo>
                  <a:pt x="5280" y="198"/>
                </a:lnTo>
                <a:lnTo>
                  <a:pt x="5288" y="198"/>
                </a:lnTo>
                <a:lnTo>
                  <a:pt x="5300" y="198"/>
                </a:lnTo>
                <a:lnTo>
                  <a:pt x="5313" y="198"/>
                </a:lnTo>
                <a:lnTo>
                  <a:pt x="5319" y="198"/>
                </a:lnTo>
                <a:lnTo>
                  <a:pt x="5332" y="198"/>
                </a:lnTo>
                <a:lnTo>
                  <a:pt x="5342" y="198"/>
                </a:lnTo>
                <a:lnTo>
                  <a:pt x="5353" y="198"/>
                </a:lnTo>
                <a:lnTo>
                  <a:pt x="5372" y="198"/>
                </a:lnTo>
                <a:lnTo>
                  <a:pt x="5385" y="199"/>
                </a:lnTo>
                <a:lnTo>
                  <a:pt x="5390" y="199"/>
                </a:lnTo>
                <a:lnTo>
                  <a:pt x="5394" y="199"/>
                </a:lnTo>
                <a:lnTo>
                  <a:pt x="5403" y="199"/>
                </a:lnTo>
                <a:lnTo>
                  <a:pt x="5407" y="199"/>
                </a:lnTo>
                <a:lnTo>
                  <a:pt x="5413" y="200"/>
                </a:lnTo>
                <a:lnTo>
                  <a:pt x="5421" y="201"/>
                </a:lnTo>
                <a:lnTo>
                  <a:pt x="5433" y="202"/>
                </a:lnTo>
                <a:lnTo>
                  <a:pt x="5445" y="204"/>
                </a:lnTo>
                <a:lnTo>
                  <a:pt x="5456" y="204"/>
                </a:lnTo>
                <a:lnTo>
                  <a:pt x="5469" y="205"/>
                </a:lnTo>
                <a:lnTo>
                  <a:pt x="5480" y="206"/>
                </a:lnTo>
                <a:lnTo>
                  <a:pt x="5489" y="206"/>
                </a:lnTo>
                <a:lnTo>
                  <a:pt x="5500" y="206"/>
                </a:lnTo>
                <a:lnTo>
                  <a:pt x="5504" y="206"/>
                </a:lnTo>
                <a:lnTo>
                  <a:pt x="5510" y="206"/>
                </a:lnTo>
                <a:lnTo>
                  <a:pt x="5517" y="206"/>
                </a:lnTo>
                <a:lnTo>
                  <a:pt x="5525" y="205"/>
                </a:lnTo>
                <a:lnTo>
                  <a:pt x="5532" y="204"/>
                </a:lnTo>
                <a:lnTo>
                  <a:pt x="5535" y="204"/>
                </a:lnTo>
                <a:lnTo>
                  <a:pt x="5541" y="204"/>
                </a:lnTo>
                <a:lnTo>
                  <a:pt x="5549" y="204"/>
                </a:lnTo>
                <a:lnTo>
                  <a:pt x="5560" y="204"/>
                </a:lnTo>
                <a:lnTo>
                  <a:pt x="5563" y="204"/>
                </a:lnTo>
                <a:lnTo>
                  <a:pt x="5572" y="204"/>
                </a:lnTo>
                <a:lnTo>
                  <a:pt x="5576" y="204"/>
                </a:lnTo>
                <a:lnTo>
                  <a:pt x="5581" y="204"/>
                </a:lnTo>
                <a:lnTo>
                  <a:pt x="5586" y="204"/>
                </a:lnTo>
                <a:lnTo>
                  <a:pt x="5595" y="205"/>
                </a:lnTo>
                <a:lnTo>
                  <a:pt x="5603" y="206"/>
                </a:lnTo>
                <a:lnTo>
                  <a:pt x="5610" y="206"/>
                </a:lnTo>
                <a:lnTo>
                  <a:pt x="5614" y="206"/>
                </a:lnTo>
                <a:lnTo>
                  <a:pt x="5621" y="206"/>
                </a:lnTo>
                <a:lnTo>
                  <a:pt x="5626" y="206"/>
                </a:lnTo>
                <a:lnTo>
                  <a:pt x="5636" y="206"/>
                </a:lnTo>
                <a:lnTo>
                  <a:pt x="5648" y="207"/>
                </a:lnTo>
                <a:lnTo>
                  <a:pt x="5655" y="207"/>
                </a:lnTo>
                <a:lnTo>
                  <a:pt x="5662" y="207"/>
                </a:lnTo>
                <a:lnTo>
                  <a:pt x="5666" y="207"/>
                </a:lnTo>
                <a:lnTo>
                  <a:pt x="5677" y="207"/>
                </a:lnTo>
                <a:lnTo>
                  <a:pt x="5689" y="207"/>
                </a:lnTo>
                <a:lnTo>
                  <a:pt x="5696" y="207"/>
                </a:lnTo>
                <a:lnTo>
                  <a:pt x="5706" y="209"/>
                </a:lnTo>
                <a:lnTo>
                  <a:pt x="5722" y="209"/>
                </a:lnTo>
                <a:lnTo>
                  <a:pt x="5726" y="209"/>
                </a:lnTo>
                <a:lnTo>
                  <a:pt x="5730" y="209"/>
                </a:lnTo>
                <a:lnTo>
                  <a:pt x="5737" y="210"/>
                </a:lnTo>
                <a:lnTo>
                  <a:pt x="5741" y="210"/>
                </a:lnTo>
                <a:lnTo>
                  <a:pt x="5748" y="210"/>
                </a:lnTo>
                <a:lnTo>
                  <a:pt x="5754" y="210"/>
                </a:lnTo>
                <a:lnTo>
                  <a:pt x="5760" y="210"/>
                </a:lnTo>
                <a:lnTo>
                  <a:pt x="5765" y="210"/>
                </a:lnTo>
                <a:lnTo>
                  <a:pt x="5776" y="209"/>
                </a:lnTo>
                <a:lnTo>
                  <a:pt x="5786" y="210"/>
                </a:lnTo>
                <a:lnTo>
                  <a:pt x="5802" y="210"/>
                </a:lnTo>
                <a:lnTo>
                  <a:pt x="5820" y="209"/>
                </a:lnTo>
                <a:lnTo>
                  <a:pt x="5833" y="206"/>
                </a:lnTo>
                <a:lnTo>
                  <a:pt x="5864" y="206"/>
                </a:lnTo>
                <a:lnTo>
                  <a:pt x="5877" y="205"/>
                </a:lnTo>
                <a:lnTo>
                  <a:pt x="5897" y="204"/>
                </a:lnTo>
                <a:lnTo>
                  <a:pt x="5916" y="203"/>
                </a:lnTo>
                <a:lnTo>
                  <a:pt x="5935" y="202"/>
                </a:lnTo>
                <a:lnTo>
                  <a:pt x="5958" y="202"/>
                </a:lnTo>
                <a:lnTo>
                  <a:pt x="5969" y="201"/>
                </a:lnTo>
                <a:lnTo>
                  <a:pt x="5980" y="201"/>
                </a:lnTo>
                <a:lnTo>
                  <a:pt x="6007" y="200"/>
                </a:lnTo>
                <a:lnTo>
                  <a:pt x="6022" y="199"/>
                </a:lnTo>
                <a:lnTo>
                  <a:pt x="6050" y="198"/>
                </a:lnTo>
                <a:lnTo>
                  <a:pt x="6062" y="196"/>
                </a:lnTo>
                <a:lnTo>
                  <a:pt x="6079" y="194"/>
                </a:lnTo>
                <a:lnTo>
                  <a:pt x="6107" y="191"/>
                </a:lnTo>
                <a:lnTo>
                  <a:pt x="6126" y="190"/>
                </a:lnTo>
                <a:lnTo>
                  <a:pt x="6140" y="188"/>
                </a:lnTo>
                <a:lnTo>
                  <a:pt x="6164" y="186"/>
                </a:lnTo>
                <a:lnTo>
                  <a:pt x="6179" y="185"/>
                </a:lnTo>
                <a:lnTo>
                  <a:pt x="6197" y="181"/>
                </a:lnTo>
                <a:lnTo>
                  <a:pt x="6218" y="179"/>
                </a:lnTo>
                <a:lnTo>
                  <a:pt x="6228" y="178"/>
                </a:lnTo>
                <a:lnTo>
                  <a:pt x="6242" y="175"/>
                </a:lnTo>
                <a:lnTo>
                  <a:pt x="6260" y="171"/>
                </a:lnTo>
                <a:lnTo>
                  <a:pt x="6274" y="167"/>
                </a:lnTo>
                <a:lnTo>
                  <a:pt x="6282" y="164"/>
                </a:lnTo>
                <a:lnTo>
                  <a:pt x="6297" y="160"/>
                </a:lnTo>
                <a:lnTo>
                  <a:pt x="6306" y="159"/>
                </a:lnTo>
                <a:lnTo>
                  <a:pt x="6324" y="155"/>
                </a:lnTo>
                <a:lnTo>
                  <a:pt x="6335" y="155"/>
                </a:lnTo>
                <a:lnTo>
                  <a:pt x="6351" y="155"/>
                </a:lnTo>
                <a:lnTo>
                  <a:pt x="6367" y="155"/>
                </a:lnTo>
                <a:lnTo>
                  <a:pt x="6383" y="155"/>
                </a:lnTo>
                <a:lnTo>
                  <a:pt x="6399" y="154"/>
                </a:lnTo>
                <a:lnTo>
                  <a:pt x="6421" y="154"/>
                </a:lnTo>
                <a:lnTo>
                  <a:pt x="6425" y="154"/>
                </a:lnTo>
                <a:lnTo>
                  <a:pt x="6437" y="154"/>
                </a:lnTo>
                <a:lnTo>
                  <a:pt x="6455" y="153"/>
                </a:lnTo>
                <a:lnTo>
                  <a:pt x="6472" y="152"/>
                </a:lnTo>
                <a:lnTo>
                  <a:pt x="6485" y="152"/>
                </a:lnTo>
                <a:lnTo>
                  <a:pt x="6499" y="154"/>
                </a:lnTo>
                <a:lnTo>
                  <a:pt x="6514" y="155"/>
                </a:lnTo>
                <a:lnTo>
                  <a:pt x="6531" y="157"/>
                </a:lnTo>
                <a:lnTo>
                  <a:pt x="6539" y="157"/>
                </a:lnTo>
                <a:lnTo>
                  <a:pt x="6552" y="158"/>
                </a:lnTo>
                <a:lnTo>
                  <a:pt x="6567" y="158"/>
                </a:lnTo>
                <a:lnTo>
                  <a:pt x="6585" y="157"/>
                </a:lnTo>
                <a:lnTo>
                  <a:pt x="6597" y="157"/>
                </a:lnTo>
                <a:lnTo>
                  <a:pt x="6617" y="157"/>
                </a:lnTo>
                <a:lnTo>
                  <a:pt x="6639" y="155"/>
                </a:lnTo>
                <a:lnTo>
                  <a:pt x="6653" y="154"/>
                </a:lnTo>
                <a:lnTo>
                  <a:pt x="6670" y="153"/>
                </a:lnTo>
                <a:lnTo>
                  <a:pt x="6687" y="153"/>
                </a:lnTo>
                <a:lnTo>
                  <a:pt x="6705" y="152"/>
                </a:lnTo>
                <a:lnTo>
                  <a:pt x="6721" y="151"/>
                </a:lnTo>
                <a:lnTo>
                  <a:pt x="6734" y="150"/>
                </a:lnTo>
                <a:lnTo>
                  <a:pt x="6753" y="150"/>
                </a:lnTo>
                <a:lnTo>
                  <a:pt x="6759" y="149"/>
                </a:lnTo>
                <a:lnTo>
                  <a:pt x="6768" y="149"/>
                </a:lnTo>
                <a:lnTo>
                  <a:pt x="6780" y="149"/>
                </a:lnTo>
                <a:lnTo>
                  <a:pt x="6788" y="148"/>
                </a:lnTo>
                <a:lnTo>
                  <a:pt x="6804" y="148"/>
                </a:lnTo>
                <a:lnTo>
                  <a:pt x="6827" y="146"/>
                </a:lnTo>
                <a:lnTo>
                  <a:pt x="6834" y="146"/>
                </a:lnTo>
                <a:lnTo>
                  <a:pt x="6840" y="145"/>
                </a:lnTo>
                <a:lnTo>
                  <a:pt x="6865" y="144"/>
                </a:lnTo>
                <a:lnTo>
                  <a:pt x="6888" y="142"/>
                </a:lnTo>
                <a:lnTo>
                  <a:pt x="6902" y="141"/>
                </a:lnTo>
                <a:lnTo>
                  <a:pt x="6917" y="140"/>
                </a:lnTo>
                <a:lnTo>
                  <a:pt x="6936" y="140"/>
                </a:lnTo>
                <a:lnTo>
                  <a:pt x="6956" y="139"/>
                </a:lnTo>
                <a:lnTo>
                  <a:pt x="6975" y="138"/>
                </a:lnTo>
                <a:lnTo>
                  <a:pt x="6990" y="137"/>
                </a:lnTo>
                <a:lnTo>
                  <a:pt x="7016" y="136"/>
                </a:lnTo>
                <a:lnTo>
                  <a:pt x="7032" y="134"/>
                </a:lnTo>
                <a:lnTo>
                  <a:pt x="7045" y="134"/>
                </a:lnTo>
                <a:lnTo>
                  <a:pt x="7059" y="133"/>
                </a:lnTo>
                <a:lnTo>
                  <a:pt x="7068" y="132"/>
                </a:lnTo>
                <a:lnTo>
                  <a:pt x="7079" y="131"/>
                </a:lnTo>
                <a:lnTo>
                  <a:pt x="7092" y="128"/>
                </a:lnTo>
                <a:lnTo>
                  <a:pt x="7098" y="126"/>
                </a:lnTo>
                <a:lnTo>
                  <a:pt x="7114" y="123"/>
                </a:lnTo>
                <a:lnTo>
                  <a:pt x="7126" y="120"/>
                </a:lnTo>
                <a:lnTo>
                  <a:pt x="7138" y="115"/>
                </a:lnTo>
                <a:lnTo>
                  <a:pt x="7151" y="111"/>
                </a:lnTo>
                <a:lnTo>
                  <a:pt x="7159" y="108"/>
                </a:lnTo>
                <a:lnTo>
                  <a:pt x="7171" y="107"/>
                </a:lnTo>
                <a:lnTo>
                  <a:pt x="7183" y="107"/>
                </a:lnTo>
                <a:lnTo>
                  <a:pt x="7190" y="103"/>
                </a:lnTo>
                <a:lnTo>
                  <a:pt x="7200" y="102"/>
                </a:lnTo>
                <a:lnTo>
                  <a:pt x="7209" y="102"/>
                </a:lnTo>
                <a:lnTo>
                  <a:pt x="7213" y="102"/>
                </a:lnTo>
                <a:lnTo>
                  <a:pt x="7222" y="102"/>
                </a:lnTo>
                <a:lnTo>
                  <a:pt x="7232" y="102"/>
                </a:lnTo>
                <a:lnTo>
                  <a:pt x="7243" y="103"/>
                </a:lnTo>
                <a:lnTo>
                  <a:pt x="7254" y="105"/>
                </a:lnTo>
                <a:lnTo>
                  <a:pt x="7265" y="106"/>
                </a:lnTo>
                <a:lnTo>
                  <a:pt x="7275" y="108"/>
                </a:lnTo>
                <a:lnTo>
                  <a:pt x="7285" y="109"/>
                </a:lnTo>
                <a:lnTo>
                  <a:pt x="7300" y="107"/>
                </a:lnTo>
                <a:lnTo>
                  <a:pt x="7314" y="105"/>
                </a:lnTo>
                <a:lnTo>
                  <a:pt x="7324" y="102"/>
                </a:lnTo>
                <a:lnTo>
                  <a:pt x="7333" y="100"/>
                </a:lnTo>
                <a:lnTo>
                  <a:pt x="7347" y="98"/>
                </a:lnTo>
                <a:lnTo>
                  <a:pt x="7368" y="95"/>
                </a:lnTo>
                <a:lnTo>
                  <a:pt x="7378" y="93"/>
                </a:lnTo>
                <a:lnTo>
                  <a:pt x="7387" y="92"/>
                </a:lnTo>
                <a:lnTo>
                  <a:pt x="7402" y="88"/>
                </a:lnTo>
                <a:lnTo>
                  <a:pt x="7409" y="87"/>
                </a:lnTo>
                <a:lnTo>
                  <a:pt x="7418" y="86"/>
                </a:lnTo>
                <a:lnTo>
                  <a:pt x="7432" y="71"/>
                </a:lnTo>
                <a:lnTo>
                  <a:pt x="7443" y="70"/>
                </a:lnTo>
                <a:lnTo>
                  <a:pt x="7452" y="69"/>
                </a:lnTo>
                <a:lnTo>
                  <a:pt x="7460" y="68"/>
                </a:lnTo>
                <a:lnTo>
                  <a:pt x="7470" y="68"/>
                </a:lnTo>
                <a:lnTo>
                  <a:pt x="7478" y="67"/>
                </a:lnTo>
                <a:lnTo>
                  <a:pt x="7486" y="65"/>
                </a:lnTo>
                <a:lnTo>
                  <a:pt x="7501" y="64"/>
                </a:lnTo>
                <a:lnTo>
                  <a:pt x="7511" y="64"/>
                </a:lnTo>
                <a:lnTo>
                  <a:pt x="7525" y="63"/>
                </a:lnTo>
                <a:lnTo>
                  <a:pt x="7538" y="63"/>
                </a:lnTo>
                <a:lnTo>
                  <a:pt x="7551" y="63"/>
                </a:lnTo>
                <a:lnTo>
                  <a:pt x="7559" y="63"/>
                </a:lnTo>
                <a:lnTo>
                  <a:pt x="7563" y="63"/>
                </a:lnTo>
                <a:lnTo>
                  <a:pt x="7570" y="62"/>
                </a:lnTo>
                <a:lnTo>
                  <a:pt x="7578" y="62"/>
                </a:lnTo>
                <a:lnTo>
                  <a:pt x="7594" y="62"/>
                </a:lnTo>
                <a:lnTo>
                  <a:pt x="7607" y="61"/>
                </a:lnTo>
                <a:lnTo>
                  <a:pt x="7618" y="61"/>
                </a:lnTo>
                <a:lnTo>
                  <a:pt x="7628" y="59"/>
                </a:lnTo>
                <a:lnTo>
                  <a:pt x="7647" y="59"/>
                </a:lnTo>
                <a:lnTo>
                  <a:pt x="7660" y="59"/>
                </a:lnTo>
                <a:lnTo>
                  <a:pt x="7670" y="59"/>
                </a:lnTo>
                <a:lnTo>
                  <a:pt x="7687" y="58"/>
                </a:lnTo>
                <a:lnTo>
                  <a:pt x="7704" y="57"/>
                </a:lnTo>
                <a:lnTo>
                  <a:pt x="7716" y="56"/>
                </a:lnTo>
                <a:lnTo>
                  <a:pt x="7732" y="56"/>
                </a:lnTo>
                <a:lnTo>
                  <a:pt x="7751" y="55"/>
                </a:lnTo>
                <a:lnTo>
                  <a:pt x="7771" y="55"/>
                </a:lnTo>
                <a:lnTo>
                  <a:pt x="7793" y="55"/>
                </a:lnTo>
                <a:lnTo>
                  <a:pt x="7819" y="54"/>
                </a:lnTo>
                <a:lnTo>
                  <a:pt x="7840" y="54"/>
                </a:lnTo>
                <a:lnTo>
                  <a:pt x="7850" y="54"/>
                </a:lnTo>
                <a:lnTo>
                  <a:pt x="7876" y="52"/>
                </a:lnTo>
                <a:lnTo>
                  <a:pt x="7895" y="51"/>
                </a:lnTo>
                <a:lnTo>
                  <a:pt x="7908" y="50"/>
                </a:lnTo>
                <a:lnTo>
                  <a:pt x="7938" y="49"/>
                </a:lnTo>
                <a:lnTo>
                  <a:pt x="7958" y="49"/>
                </a:lnTo>
                <a:lnTo>
                  <a:pt x="7973" y="48"/>
                </a:lnTo>
                <a:lnTo>
                  <a:pt x="7985" y="48"/>
                </a:lnTo>
                <a:lnTo>
                  <a:pt x="7996" y="47"/>
                </a:lnTo>
                <a:lnTo>
                  <a:pt x="8014" y="45"/>
                </a:lnTo>
                <a:lnTo>
                  <a:pt x="8028" y="43"/>
                </a:lnTo>
                <a:lnTo>
                  <a:pt x="8048" y="41"/>
                </a:lnTo>
                <a:lnTo>
                  <a:pt x="8073" y="38"/>
                </a:lnTo>
                <a:lnTo>
                  <a:pt x="8102" y="36"/>
                </a:lnTo>
                <a:lnTo>
                  <a:pt x="8121" y="35"/>
                </a:lnTo>
                <a:lnTo>
                  <a:pt x="8135" y="33"/>
                </a:lnTo>
                <a:lnTo>
                  <a:pt x="8148" y="32"/>
                </a:lnTo>
                <a:lnTo>
                  <a:pt x="8161" y="31"/>
                </a:lnTo>
                <a:lnTo>
                  <a:pt x="8175" y="30"/>
                </a:lnTo>
                <a:lnTo>
                  <a:pt x="8186" y="30"/>
                </a:lnTo>
                <a:lnTo>
                  <a:pt x="8195" y="29"/>
                </a:lnTo>
                <a:lnTo>
                  <a:pt x="8206" y="26"/>
                </a:lnTo>
                <a:lnTo>
                  <a:pt x="8221" y="25"/>
                </a:lnTo>
                <a:lnTo>
                  <a:pt x="8229" y="25"/>
                </a:lnTo>
                <a:lnTo>
                  <a:pt x="8243" y="24"/>
                </a:lnTo>
                <a:lnTo>
                  <a:pt x="8254" y="22"/>
                </a:lnTo>
                <a:lnTo>
                  <a:pt x="8264" y="20"/>
                </a:lnTo>
                <a:lnTo>
                  <a:pt x="8277" y="19"/>
                </a:lnTo>
                <a:lnTo>
                  <a:pt x="8292" y="18"/>
                </a:lnTo>
                <a:lnTo>
                  <a:pt x="8308" y="16"/>
                </a:lnTo>
                <a:lnTo>
                  <a:pt x="8320" y="12"/>
                </a:lnTo>
                <a:lnTo>
                  <a:pt x="8335" y="10"/>
                </a:lnTo>
                <a:lnTo>
                  <a:pt x="8349" y="8"/>
                </a:lnTo>
                <a:lnTo>
                  <a:pt x="8366" y="6"/>
                </a:lnTo>
                <a:lnTo>
                  <a:pt x="8402" y="3"/>
                </a:lnTo>
                <a:lnTo>
                  <a:pt x="8426" y="0"/>
                </a:lnTo>
                <a:lnTo>
                  <a:pt x="8426" y="0"/>
                </a:lnTo>
                <a:lnTo>
                  <a:pt x="8402" y="3"/>
                </a:lnTo>
                <a:lnTo>
                  <a:pt x="8366" y="6"/>
                </a:lnTo>
                <a:lnTo>
                  <a:pt x="8349" y="8"/>
                </a:lnTo>
                <a:lnTo>
                  <a:pt x="8335" y="10"/>
                </a:lnTo>
                <a:lnTo>
                  <a:pt x="8320" y="12"/>
                </a:lnTo>
                <a:lnTo>
                  <a:pt x="8308" y="16"/>
                </a:lnTo>
                <a:lnTo>
                  <a:pt x="8292" y="18"/>
                </a:lnTo>
                <a:lnTo>
                  <a:pt x="8277" y="19"/>
                </a:lnTo>
                <a:lnTo>
                  <a:pt x="8264" y="20"/>
                </a:lnTo>
                <a:lnTo>
                  <a:pt x="8254" y="22"/>
                </a:lnTo>
                <a:lnTo>
                  <a:pt x="8243" y="24"/>
                </a:lnTo>
                <a:lnTo>
                  <a:pt x="8229" y="25"/>
                </a:lnTo>
                <a:lnTo>
                  <a:pt x="8221" y="25"/>
                </a:lnTo>
                <a:lnTo>
                  <a:pt x="8206" y="26"/>
                </a:lnTo>
                <a:lnTo>
                  <a:pt x="8195" y="29"/>
                </a:lnTo>
                <a:lnTo>
                  <a:pt x="8186" y="30"/>
                </a:lnTo>
                <a:lnTo>
                  <a:pt x="8175" y="30"/>
                </a:lnTo>
                <a:lnTo>
                  <a:pt x="8161" y="31"/>
                </a:lnTo>
                <a:lnTo>
                  <a:pt x="8148" y="32"/>
                </a:lnTo>
                <a:lnTo>
                  <a:pt x="8135" y="33"/>
                </a:lnTo>
                <a:lnTo>
                  <a:pt x="8121" y="35"/>
                </a:lnTo>
                <a:lnTo>
                  <a:pt x="8102" y="36"/>
                </a:lnTo>
                <a:lnTo>
                  <a:pt x="8073" y="38"/>
                </a:lnTo>
                <a:lnTo>
                  <a:pt x="8048" y="41"/>
                </a:lnTo>
                <a:lnTo>
                  <a:pt x="8028" y="43"/>
                </a:lnTo>
                <a:lnTo>
                  <a:pt x="8014" y="45"/>
                </a:lnTo>
                <a:lnTo>
                  <a:pt x="7996" y="47"/>
                </a:lnTo>
                <a:lnTo>
                  <a:pt x="7985" y="48"/>
                </a:lnTo>
                <a:lnTo>
                  <a:pt x="7973" y="48"/>
                </a:lnTo>
                <a:lnTo>
                  <a:pt x="7958" y="49"/>
                </a:lnTo>
                <a:lnTo>
                  <a:pt x="7938" y="49"/>
                </a:lnTo>
                <a:lnTo>
                  <a:pt x="7908" y="50"/>
                </a:lnTo>
                <a:lnTo>
                  <a:pt x="7895" y="51"/>
                </a:lnTo>
                <a:lnTo>
                  <a:pt x="7876" y="52"/>
                </a:lnTo>
                <a:lnTo>
                  <a:pt x="7850" y="54"/>
                </a:lnTo>
                <a:lnTo>
                  <a:pt x="7840" y="54"/>
                </a:lnTo>
                <a:lnTo>
                  <a:pt x="7819" y="54"/>
                </a:lnTo>
                <a:lnTo>
                  <a:pt x="7793" y="55"/>
                </a:lnTo>
                <a:lnTo>
                  <a:pt x="7771" y="55"/>
                </a:lnTo>
                <a:lnTo>
                  <a:pt x="7751" y="55"/>
                </a:lnTo>
                <a:lnTo>
                  <a:pt x="7732" y="56"/>
                </a:lnTo>
                <a:lnTo>
                  <a:pt x="7716" y="56"/>
                </a:lnTo>
                <a:lnTo>
                  <a:pt x="7704" y="57"/>
                </a:lnTo>
                <a:lnTo>
                  <a:pt x="7687" y="58"/>
                </a:lnTo>
                <a:lnTo>
                  <a:pt x="7670" y="59"/>
                </a:lnTo>
                <a:lnTo>
                  <a:pt x="7660" y="59"/>
                </a:lnTo>
                <a:lnTo>
                  <a:pt x="7647" y="59"/>
                </a:lnTo>
                <a:lnTo>
                  <a:pt x="7628" y="59"/>
                </a:lnTo>
                <a:lnTo>
                  <a:pt x="7618" y="61"/>
                </a:lnTo>
                <a:lnTo>
                  <a:pt x="7607" y="61"/>
                </a:lnTo>
                <a:lnTo>
                  <a:pt x="7594" y="62"/>
                </a:lnTo>
                <a:lnTo>
                  <a:pt x="7578" y="62"/>
                </a:lnTo>
                <a:lnTo>
                  <a:pt x="7570" y="62"/>
                </a:lnTo>
                <a:lnTo>
                  <a:pt x="7563" y="63"/>
                </a:lnTo>
                <a:lnTo>
                  <a:pt x="7559" y="63"/>
                </a:lnTo>
                <a:lnTo>
                  <a:pt x="7551" y="63"/>
                </a:lnTo>
                <a:lnTo>
                  <a:pt x="7538" y="63"/>
                </a:lnTo>
                <a:lnTo>
                  <a:pt x="7525" y="63"/>
                </a:lnTo>
                <a:lnTo>
                  <a:pt x="7511" y="64"/>
                </a:lnTo>
                <a:lnTo>
                  <a:pt x="7501" y="64"/>
                </a:lnTo>
                <a:lnTo>
                  <a:pt x="7486" y="65"/>
                </a:lnTo>
                <a:lnTo>
                  <a:pt x="7478" y="67"/>
                </a:lnTo>
                <a:lnTo>
                  <a:pt x="7470" y="68"/>
                </a:lnTo>
                <a:lnTo>
                  <a:pt x="7460" y="68"/>
                </a:lnTo>
                <a:lnTo>
                  <a:pt x="7452" y="69"/>
                </a:lnTo>
                <a:lnTo>
                  <a:pt x="7443" y="70"/>
                </a:lnTo>
                <a:lnTo>
                  <a:pt x="7432" y="71"/>
                </a:lnTo>
                <a:lnTo>
                  <a:pt x="7418" y="86"/>
                </a:lnTo>
                <a:lnTo>
                  <a:pt x="7409" y="87"/>
                </a:lnTo>
                <a:lnTo>
                  <a:pt x="7402" y="88"/>
                </a:lnTo>
                <a:lnTo>
                  <a:pt x="7387" y="92"/>
                </a:lnTo>
                <a:lnTo>
                  <a:pt x="7378" y="93"/>
                </a:lnTo>
                <a:lnTo>
                  <a:pt x="7368" y="95"/>
                </a:lnTo>
                <a:lnTo>
                  <a:pt x="7347" y="98"/>
                </a:lnTo>
                <a:lnTo>
                  <a:pt x="7333" y="100"/>
                </a:lnTo>
                <a:lnTo>
                  <a:pt x="7324" y="102"/>
                </a:lnTo>
                <a:lnTo>
                  <a:pt x="7314" y="105"/>
                </a:lnTo>
                <a:lnTo>
                  <a:pt x="7300" y="107"/>
                </a:lnTo>
                <a:lnTo>
                  <a:pt x="7285" y="109"/>
                </a:lnTo>
                <a:lnTo>
                  <a:pt x="7275" y="108"/>
                </a:lnTo>
                <a:lnTo>
                  <a:pt x="7265" y="106"/>
                </a:lnTo>
                <a:lnTo>
                  <a:pt x="7254" y="105"/>
                </a:lnTo>
                <a:lnTo>
                  <a:pt x="7243" y="103"/>
                </a:lnTo>
                <a:lnTo>
                  <a:pt x="7232" y="102"/>
                </a:lnTo>
                <a:lnTo>
                  <a:pt x="7222" y="102"/>
                </a:lnTo>
                <a:lnTo>
                  <a:pt x="7213" y="102"/>
                </a:lnTo>
                <a:lnTo>
                  <a:pt x="7209" y="102"/>
                </a:lnTo>
                <a:lnTo>
                  <a:pt x="7200" y="102"/>
                </a:lnTo>
                <a:lnTo>
                  <a:pt x="7190" y="103"/>
                </a:lnTo>
                <a:lnTo>
                  <a:pt x="7183" y="107"/>
                </a:lnTo>
                <a:lnTo>
                  <a:pt x="7171" y="107"/>
                </a:lnTo>
                <a:lnTo>
                  <a:pt x="7159" y="108"/>
                </a:lnTo>
                <a:lnTo>
                  <a:pt x="7151" y="111"/>
                </a:lnTo>
                <a:lnTo>
                  <a:pt x="7138" y="115"/>
                </a:lnTo>
                <a:lnTo>
                  <a:pt x="7126" y="120"/>
                </a:lnTo>
                <a:lnTo>
                  <a:pt x="7114" y="123"/>
                </a:lnTo>
                <a:lnTo>
                  <a:pt x="7098" y="126"/>
                </a:lnTo>
                <a:lnTo>
                  <a:pt x="7092" y="128"/>
                </a:lnTo>
                <a:lnTo>
                  <a:pt x="7079" y="131"/>
                </a:lnTo>
                <a:lnTo>
                  <a:pt x="7068" y="132"/>
                </a:lnTo>
                <a:lnTo>
                  <a:pt x="7059" y="133"/>
                </a:lnTo>
                <a:lnTo>
                  <a:pt x="7045" y="134"/>
                </a:lnTo>
                <a:lnTo>
                  <a:pt x="7032" y="134"/>
                </a:lnTo>
                <a:lnTo>
                  <a:pt x="7016" y="136"/>
                </a:lnTo>
                <a:lnTo>
                  <a:pt x="6990" y="137"/>
                </a:lnTo>
                <a:lnTo>
                  <a:pt x="6975" y="138"/>
                </a:lnTo>
                <a:lnTo>
                  <a:pt x="6956" y="139"/>
                </a:lnTo>
                <a:lnTo>
                  <a:pt x="6936" y="140"/>
                </a:lnTo>
                <a:lnTo>
                  <a:pt x="6917" y="140"/>
                </a:lnTo>
                <a:lnTo>
                  <a:pt x="6902" y="141"/>
                </a:lnTo>
                <a:lnTo>
                  <a:pt x="6888" y="142"/>
                </a:lnTo>
                <a:lnTo>
                  <a:pt x="6865" y="144"/>
                </a:lnTo>
                <a:lnTo>
                  <a:pt x="6840" y="145"/>
                </a:lnTo>
                <a:lnTo>
                  <a:pt x="6834" y="146"/>
                </a:lnTo>
                <a:lnTo>
                  <a:pt x="6827" y="146"/>
                </a:lnTo>
                <a:lnTo>
                  <a:pt x="6804" y="148"/>
                </a:lnTo>
                <a:lnTo>
                  <a:pt x="6788" y="148"/>
                </a:lnTo>
                <a:lnTo>
                  <a:pt x="6780" y="149"/>
                </a:lnTo>
                <a:lnTo>
                  <a:pt x="6768" y="149"/>
                </a:lnTo>
                <a:lnTo>
                  <a:pt x="6759" y="149"/>
                </a:lnTo>
                <a:lnTo>
                  <a:pt x="6753" y="150"/>
                </a:lnTo>
                <a:lnTo>
                  <a:pt x="6734" y="150"/>
                </a:lnTo>
                <a:lnTo>
                  <a:pt x="6721" y="151"/>
                </a:lnTo>
                <a:lnTo>
                  <a:pt x="6705" y="152"/>
                </a:lnTo>
                <a:lnTo>
                  <a:pt x="6687" y="153"/>
                </a:lnTo>
                <a:lnTo>
                  <a:pt x="6670" y="153"/>
                </a:lnTo>
                <a:lnTo>
                  <a:pt x="6653" y="154"/>
                </a:lnTo>
                <a:lnTo>
                  <a:pt x="6639" y="155"/>
                </a:lnTo>
                <a:lnTo>
                  <a:pt x="6617" y="157"/>
                </a:lnTo>
                <a:lnTo>
                  <a:pt x="6597" y="157"/>
                </a:lnTo>
                <a:lnTo>
                  <a:pt x="6585" y="157"/>
                </a:lnTo>
                <a:lnTo>
                  <a:pt x="6567" y="158"/>
                </a:lnTo>
                <a:lnTo>
                  <a:pt x="6552" y="158"/>
                </a:lnTo>
                <a:lnTo>
                  <a:pt x="6539" y="157"/>
                </a:lnTo>
                <a:lnTo>
                  <a:pt x="6531" y="157"/>
                </a:lnTo>
                <a:lnTo>
                  <a:pt x="6514" y="155"/>
                </a:lnTo>
                <a:lnTo>
                  <a:pt x="6499" y="154"/>
                </a:lnTo>
                <a:lnTo>
                  <a:pt x="6485" y="152"/>
                </a:lnTo>
                <a:lnTo>
                  <a:pt x="6472" y="152"/>
                </a:lnTo>
                <a:lnTo>
                  <a:pt x="6455" y="153"/>
                </a:lnTo>
                <a:lnTo>
                  <a:pt x="6437" y="154"/>
                </a:lnTo>
                <a:lnTo>
                  <a:pt x="6425" y="154"/>
                </a:lnTo>
                <a:lnTo>
                  <a:pt x="6421" y="154"/>
                </a:lnTo>
                <a:lnTo>
                  <a:pt x="6399" y="154"/>
                </a:lnTo>
                <a:lnTo>
                  <a:pt x="6383" y="155"/>
                </a:lnTo>
                <a:lnTo>
                  <a:pt x="6367" y="155"/>
                </a:lnTo>
                <a:lnTo>
                  <a:pt x="6351" y="155"/>
                </a:lnTo>
                <a:lnTo>
                  <a:pt x="6335" y="155"/>
                </a:lnTo>
                <a:lnTo>
                  <a:pt x="6324" y="155"/>
                </a:lnTo>
                <a:lnTo>
                  <a:pt x="6306" y="159"/>
                </a:lnTo>
                <a:lnTo>
                  <a:pt x="6297" y="160"/>
                </a:lnTo>
                <a:lnTo>
                  <a:pt x="6282" y="164"/>
                </a:lnTo>
                <a:lnTo>
                  <a:pt x="6274" y="167"/>
                </a:lnTo>
                <a:lnTo>
                  <a:pt x="6260" y="171"/>
                </a:lnTo>
                <a:lnTo>
                  <a:pt x="6242" y="175"/>
                </a:lnTo>
                <a:lnTo>
                  <a:pt x="6228" y="178"/>
                </a:lnTo>
                <a:lnTo>
                  <a:pt x="6218" y="179"/>
                </a:lnTo>
                <a:lnTo>
                  <a:pt x="6197" y="181"/>
                </a:lnTo>
                <a:lnTo>
                  <a:pt x="6179" y="185"/>
                </a:lnTo>
                <a:lnTo>
                  <a:pt x="6164" y="186"/>
                </a:lnTo>
                <a:lnTo>
                  <a:pt x="6140" y="188"/>
                </a:lnTo>
                <a:lnTo>
                  <a:pt x="6126" y="190"/>
                </a:lnTo>
                <a:lnTo>
                  <a:pt x="6107" y="191"/>
                </a:lnTo>
                <a:lnTo>
                  <a:pt x="6079" y="194"/>
                </a:lnTo>
                <a:lnTo>
                  <a:pt x="6062" y="196"/>
                </a:lnTo>
                <a:lnTo>
                  <a:pt x="6050" y="198"/>
                </a:lnTo>
                <a:lnTo>
                  <a:pt x="6022" y="199"/>
                </a:lnTo>
                <a:lnTo>
                  <a:pt x="6007" y="200"/>
                </a:lnTo>
                <a:lnTo>
                  <a:pt x="5980" y="201"/>
                </a:lnTo>
                <a:lnTo>
                  <a:pt x="5969" y="201"/>
                </a:lnTo>
                <a:lnTo>
                  <a:pt x="5958" y="202"/>
                </a:lnTo>
                <a:lnTo>
                  <a:pt x="5935" y="202"/>
                </a:lnTo>
                <a:lnTo>
                  <a:pt x="5916" y="203"/>
                </a:lnTo>
                <a:lnTo>
                  <a:pt x="5897" y="204"/>
                </a:lnTo>
                <a:lnTo>
                  <a:pt x="5877" y="205"/>
                </a:lnTo>
                <a:lnTo>
                  <a:pt x="5864" y="206"/>
                </a:lnTo>
                <a:lnTo>
                  <a:pt x="5833" y="206"/>
                </a:lnTo>
                <a:lnTo>
                  <a:pt x="5820" y="209"/>
                </a:lnTo>
                <a:lnTo>
                  <a:pt x="5802" y="211"/>
                </a:lnTo>
                <a:lnTo>
                  <a:pt x="5786" y="212"/>
                </a:lnTo>
                <a:lnTo>
                  <a:pt x="5776" y="212"/>
                </a:lnTo>
                <a:lnTo>
                  <a:pt x="5765" y="213"/>
                </a:lnTo>
                <a:lnTo>
                  <a:pt x="5760" y="214"/>
                </a:lnTo>
                <a:lnTo>
                  <a:pt x="5754" y="214"/>
                </a:lnTo>
                <a:lnTo>
                  <a:pt x="5748" y="215"/>
                </a:lnTo>
                <a:lnTo>
                  <a:pt x="5741" y="215"/>
                </a:lnTo>
                <a:lnTo>
                  <a:pt x="5737" y="215"/>
                </a:lnTo>
                <a:lnTo>
                  <a:pt x="5730" y="215"/>
                </a:lnTo>
                <a:lnTo>
                  <a:pt x="5726" y="215"/>
                </a:lnTo>
                <a:lnTo>
                  <a:pt x="5722" y="215"/>
                </a:lnTo>
                <a:lnTo>
                  <a:pt x="5706" y="215"/>
                </a:lnTo>
                <a:lnTo>
                  <a:pt x="5696" y="216"/>
                </a:lnTo>
                <a:lnTo>
                  <a:pt x="5689" y="216"/>
                </a:lnTo>
                <a:lnTo>
                  <a:pt x="5677" y="215"/>
                </a:lnTo>
                <a:lnTo>
                  <a:pt x="5666" y="214"/>
                </a:lnTo>
                <a:lnTo>
                  <a:pt x="5662" y="214"/>
                </a:lnTo>
                <a:lnTo>
                  <a:pt x="5655" y="215"/>
                </a:lnTo>
                <a:lnTo>
                  <a:pt x="5648" y="215"/>
                </a:lnTo>
                <a:lnTo>
                  <a:pt x="5636" y="217"/>
                </a:lnTo>
                <a:lnTo>
                  <a:pt x="5626" y="218"/>
                </a:lnTo>
                <a:lnTo>
                  <a:pt x="5621" y="217"/>
                </a:lnTo>
                <a:lnTo>
                  <a:pt x="5614" y="217"/>
                </a:lnTo>
                <a:lnTo>
                  <a:pt x="5610" y="217"/>
                </a:lnTo>
                <a:lnTo>
                  <a:pt x="5603" y="217"/>
                </a:lnTo>
                <a:lnTo>
                  <a:pt x="5595" y="216"/>
                </a:lnTo>
                <a:lnTo>
                  <a:pt x="5586" y="215"/>
                </a:lnTo>
                <a:lnTo>
                  <a:pt x="5581" y="215"/>
                </a:lnTo>
                <a:lnTo>
                  <a:pt x="5576" y="215"/>
                </a:lnTo>
                <a:lnTo>
                  <a:pt x="5572" y="215"/>
                </a:lnTo>
                <a:lnTo>
                  <a:pt x="5563" y="215"/>
                </a:lnTo>
                <a:lnTo>
                  <a:pt x="5560" y="216"/>
                </a:lnTo>
                <a:lnTo>
                  <a:pt x="5549" y="215"/>
                </a:lnTo>
                <a:lnTo>
                  <a:pt x="5541" y="215"/>
                </a:lnTo>
                <a:lnTo>
                  <a:pt x="5535" y="215"/>
                </a:lnTo>
                <a:lnTo>
                  <a:pt x="5532" y="216"/>
                </a:lnTo>
                <a:lnTo>
                  <a:pt x="5525" y="216"/>
                </a:lnTo>
                <a:lnTo>
                  <a:pt x="5517" y="217"/>
                </a:lnTo>
                <a:lnTo>
                  <a:pt x="5510" y="217"/>
                </a:lnTo>
                <a:lnTo>
                  <a:pt x="5504" y="218"/>
                </a:lnTo>
                <a:lnTo>
                  <a:pt x="5500" y="218"/>
                </a:lnTo>
                <a:lnTo>
                  <a:pt x="5489" y="217"/>
                </a:lnTo>
                <a:lnTo>
                  <a:pt x="5480" y="216"/>
                </a:lnTo>
                <a:lnTo>
                  <a:pt x="5469" y="215"/>
                </a:lnTo>
                <a:lnTo>
                  <a:pt x="5456" y="213"/>
                </a:lnTo>
                <a:lnTo>
                  <a:pt x="5445" y="211"/>
                </a:lnTo>
                <a:lnTo>
                  <a:pt x="5433" y="210"/>
                </a:lnTo>
                <a:lnTo>
                  <a:pt x="5421" y="209"/>
                </a:lnTo>
                <a:lnTo>
                  <a:pt x="5413" y="210"/>
                </a:lnTo>
                <a:lnTo>
                  <a:pt x="5407" y="210"/>
                </a:lnTo>
                <a:lnTo>
                  <a:pt x="5403" y="211"/>
                </a:lnTo>
                <a:lnTo>
                  <a:pt x="5394" y="212"/>
                </a:lnTo>
                <a:lnTo>
                  <a:pt x="5390" y="212"/>
                </a:lnTo>
                <a:lnTo>
                  <a:pt x="5385" y="212"/>
                </a:lnTo>
                <a:lnTo>
                  <a:pt x="5372" y="212"/>
                </a:lnTo>
                <a:lnTo>
                  <a:pt x="5353" y="207"/>
                </a:lnTo>
                <a:lnTo>
                  <a:pt x="5342" y="206"/>
                </a:lnTo>
                <a:lnTo>
                  <a:pt x="5332" y="205"/>
                </a:lnTo>
                <a:lnTo>
                  <a:pt x="5319" y="205"/>
                </a:lnTo>
                <a:lnTo>
                  <a:pt x="5313" y="205"/>
                </a:lnTo>
                <a:lnTo>
                  <a:pt x="5300" y="206"/>
                </a:lnTo>
                <a:lnTo>
                  <a:pt x="5288" y="207"/>
                </a:lnTo>
                <a:lnTo>
                  <a:pt x="5280" y="207"/>
                </a:lnTo>
                <a:lnTo>
                  <a:pt x="5273" y="207"/>
                </a:lnTo>
                <a:lnTo>
                  <a:pt x="5269" y="207"/>
                </a:lnTo>
                <a:lnTo>
                  <a:pt x="5262" y="207"/>
                </a:lnTo>
                <a:lnTo>
                  <a:pt x="5259" y="207"/>
                </a:lnTo>
                <a:lnTo>
                  <a:pt x="5253" y="206"/>
                </a:lnTo>
                <a:lnTo>
                  <a:pt x="5249" y="206"/>
                </a:lnTo>
                <a:lnTo>
                  <a:pt x="5240" y="205"/>
                </a:lnTo>
                <a:lnTo>
                  <a:pt x="5236" y="205"/>
                </a:lnTo>
                <a:lnTo>
                  <a:pt x="5231" y="205"/>
                </a:lnTo>
                <a:lnTo>
                  <a:pt x="5222" y="204"/>
                </a:lnTo>
                <a:lnTo>
                  <a:pt x="5214" y="204"/>
                </a:lnTo>
                <a:lnTo>
                  <a:pt x="5204" y="203"/>
                </a:lnTo>
                <a:lnTo>
                  <a:pt x="5195" y="203"/>
                </a:lnTo>
                <a:lnTo>
                  <a:pt x="5170" y="204"/>
                </a:lnTo>
                <a:lnTo>
                  <a:pt x="5151" y="206"/>
                </a:lnTo>
                <a:lnTo>
                  <a:pt x="5129" y="209"/>
                </a:lnTo>
                <a:lnTo>
                  <a:pt x="5111" y="212"/>
                </a:lnTo>
                <a:lnTo>
                  <a:pt x="5095" y="213"/>
                </a:lnTo>
                <a:lnTo>
                  <a:pt x="5076" y="217"/>
                </a:lnTo>
                <a:lnTo>
                  <a:pt x="5059" y="222"/>
                </a:lnTo>
                <a:lnTo>
                  <a:pt x="5047" y="224"/>
                </a:lnTo>
                <a:lnTo>
                  <a:pt x="5038" y="226"/>
                </a:lnTo>
                <a:lnTo>
                  <a:pt x="5027" y="228"/>
                </a:lnTo>
                <a:lnTo>
                  <a:pt x="5014" y="230"/>
                </a:lnTo>
                <a:lnTo>
                  <a:pt x="5005" y="231"/>
                </a:lnTo>
                <a:lnTo>
                  <a:pt x="4994" y="232"/>
                </a:lnTo>
                <a:lnTo>
                  <a:pt x="4982" y="235"/>
                </a:lnTo>
                <a:lnTo>
                  <a:pt x="4978" y="235"/>
                </a:lnTo>
                <a:lnTo>
                  <a:pt x="4968" y="235"/>
                </a:lnTo>
                <a:lnTo>
                  <a:pt x="4964" y="235"/>
                </a:lnTo>
                <a:lnTo>
                  <a:pt x="4960" y="235"/>
                </a:lnTo>
                <a:lnTo>
                  <a:pt x="4954" y="235"/>
                </a:lnTo>
                <a:lnTo>
                  <a:pt x="4948" y="235"/>
                </a:lnTo>
                <a:lnTo>
                  <a:pt x="4939" y="235"/>
                </a:lnTo>
                <a:lnTo>
                  <a:pt x="4930" y="235"/>
                </a:lnTo>
                <a:lnTo>
                  <a:pt x="4920" y="235"/>
                </a:lnTo>
                <a:lnTo>
                  <a:pt x="4907" y="235"/>
                </a:lnTo>
                <a:lnTo>
                  <a:pt x="4900" y="235"/>
                </a:lnTo>
                <a:lnTo>
                  <a:pt x="4890" y="235"/>
                </a:lnTo>
                <a:lnTo>
                  <a:pt x="4883" y="236"/>
                </a:lnTo>
                <a:lnTo>
                  <a:pt x="4875" y="236"/>
                </a:lnTo>
                <a:lnTo>
                  <a:pt x="4867" y="237"/>
                </a:lnTo>
                <a:lnTo>
                  <a:pt x="4861" y="238"/>
                </a:lnTo>
                <a:lnTo>
                  <a:pt x="4852" y="238"/>
                </a:lnTo>
                <a:lnTo>
                  <a:pt x="4848" y="239"/>
                </a:lnTo>
                <a:lnTo>
                  <a:pt x="4841" y="240"/>
                </a:lnTo>
                <a:lnTo>
                  <a:pt x="4834" y="241"/>
                </a:lnTo>
                <a:lnTo>
                  <a:pt x="4824" y="241"/>
                </a:lnTo>
                <a:lnTo>
                  <a:pt x="4818" y="242"/>
                </a:lnTo>
                <a:lnTo>
                  <a:pt x="4808" y="243"/>
                </a:lnTo>
                <a:lnTo>
                  <a:pt x="4802" y="243"/>
                </a:lnTo>
                <a:lnTo>
                  <a:pt x="4797" y="243"/>
                </a:lnTo>
                <a:lnTo>
                  <a:pt x="4791" y="244"/>
                </a:lnTo>
                <a:lnTo>
                  <a:pt x="4783" y="245"/>
                </a:lnTo>
                <a:lnTo>
                  <a:pt x="4772" y="245"/>
                </a:lnTo>
                <a:lnTo>
                  <a:pt x="4760" y="247"/>
                </a:lnTo>
                <a:lnTo>
                  <a:pt x="4742" y="249"/>
                </a:lnTo>
                <a:lnTo>
                  <a:pt x="4721" y="250"/>
                </a:lnTo>
                <a:lnTo>
                  <a:pt x="4711" y="251"/>
                </a:lnTo>
                <a:lnTo>
                  <a:pt x="4693" y="252"/>
                </a:lnTo>
                <a:lnTo>
                  <a:pt x="4681" y="253"/>
                </a:lnTo>
                <a:lnTo>
                  <a:pt x="4666" y="254"/>
                </a:lnTo>
                <a:lnTo>
                  <a:pt x="4658" y="254"/>
                </a:lnTo>
                <a:lnTo>
                  <a:pt x="4641" y="256"/>
                </a:lnTo>
                <a:lnTo>
                  <a:pt x="4626" y="255"/>
                </a:lnTo>
                <a:lnTo>
                  <a:pt x="4612" y="255"/>
                </a:lnTo>
                <a:lnTo>
                  <a:pt x="4604" y="255"/>
                </a:lnTo>
                <a:lnTo>
                  <a:pt x="4582" y="255"/>
                </a:lnTo>
                <a:lnTo>
                  <a:pt x="4572" y="256"/>
                </a:lnTo>
                <a:lnTo>
                  <a:pt x="4561" y="256"/>
                </a:lnTo>
                <a:lnTo>
                  <a:pt x="4541" y="256"/>
                </a:lnTo>
                <a:lnTo>
                  <a:pt x="4527" y="256"/>
                </a:lnTo>
                <a:lnTo>
                  <a:pt x="4512" y="254"/>
                </a:lnTo>
                <a:lnTo>
                  <a:pt x="4500" y="253"/>
                </a:lnTo>
                <a:lnTo>
                  <a:pt x="4485" y="252"/>
                </a:lnTo>
                <a:lnTo>
                  <a:pt x="4470" y="251"/>
                </a:lnTo>
                <a:lnTo>
                  <a:pt x="4461" y="251"/>
                </a:lnTo>
                <a:lnTo>
                  <a:pt x="4437" y="253"/>
                </a:lnTo>
                <a:lnTo>
                  <a:pt x="4432" y="253"/>
                </a:lnTo>
                <a:lnTo>
                  <a:pt x="4411" y="255"/>
                </a:lnTo>
                <a:lnTo>
                  <a:pt x="4393" y="256"/>
                </a:lnTo>
                <a:lnTo>
                  <a:pt x="4347" y="257"/>
                </a:lnTo>
                <a:lnTo>
                  <a:pt x="4343" y="258"/>
                </a:lnTo>
                <a:lnTo>
                  <a:pt x="4309" y="258"/>
                </a:lnTo>
                <a:lnTo>
                  <a:pt x="4307" y="258"/>
                </a:lnTo>
                <a:lnTo>
                  <a:pt x="4298" y="258"/>
                </a:lnTo>
                <a:lnTo>
                  <a:pt x="4285" y="260"/>
                </a:lnTo>
                <a:lnTo>
                  <a:pt x="4279" y="260"/>
                </a:lnTo>
                <a:lnTo>
                  <a:pt x="4265" y="260"/>
                </a:lnTo>
                <a:lnTo>
                  <a:pt x="4244" y="258"/>
                </a:lnTo>
                <a:lnTo>
                  <a:pt x="4230" y="258"/>
                </a:lnTo>
                <a:lnTo>
                  <a:pt x="4223" y="258"/>
                </a:lnTo>
                <a:lnTo>
                  <a:pt x="4204" y="260"/>
                </a:lnTo>
                <a:lnTo>
                  <a:pt x="4193" y="260"/>
                </a:lnTo>
                <a:lnTo>
                  <a:pt x="4158" y="261"/>
                </a:lnTo>
                <a:lnTo>
                  <a:pt x="4151" y="260"/>
                </a:lnTo>
                <a:lnTo>
                  <a:pt x="4145" y="260"/>
                </a:lnTo>
                <a:lnTo>
                  <a:pt x="4119" y="257"/>
                </a:lnTo>
                <a:lnTo>
                  <a:pt x="4107" y="256"/>
                </a:lnTo>
                <a:lnTo>
                  <a:pt x="4098" y="256"/>
                </a:lnTo>
                <a:lnTo>
                  <a:pt x="4088" y="255"/>
                </a:lnTo>
                <a:lnTo>
                  <a:pt x="4074" y="253"/>
                </a:lnTo>
                <a:lnTo>
                  <a:pt x="4061" y="252"/>
                </a:lnTo>
                <a:lnTo>
                  <a:pt x="4053" y="251"/>
                </a:lnTo>
                <a:lnTo>
                  <a:pt x="4044" y="251"/>
                </a:lnTo>
                <a:lnTo>
                  <a:pt x="4033" y="250"/>
                </a:lnTo>
                <a:lnTo>
                  <a:pt x="4018" y="249"/>
                </a:lnTo>
                <a:lnTo>
                  <a:pt x="4009" y="248"/>
                </a:lnTo>
                <a:lnTo>
                  <a:pt x="3994" y="247"/>
                </a:lnTo>
                <a:lnTo>
                  <a:pt x="3983" y="245"/>
                </a:lnTo>
                <a:lnTo>
                  <a:pt x="3978" y="245"/>
                </a:lnTo>
                <a:lnTo>
                  <a:pt x="3966" y="244"/>
                </a:lnTo>
                <a:lnTo>
                  <a:pt x="3957" y="243"/>
                </a:lnTo>
                <a:lnTo>
                  <a:pt x="3945" y="241"/>
                </a:lnTo>
                <a:lnTo>
                  <a:pt x="3931" y="239"/>
                </a:lnTo>
                <a:lnTo>
                  <a:pt x="3923" y="237"/>
                </a:lnTo>
                <a:lnTo>
                  <a:pt x="3917" y="236"/>
                </a:lnTo>
                <a:lnTo>
                  <a:pt x="3907" y="235"/>
                </a:lnTo>
                <a:lnTo>
                  <a:pt x="3900" y="234"/>
                </a:lnTo>
                <a:lnTo>
                  <a:pt x="3893" y="232"/>
                </a:lnTo>
                <a:lnTo>
                  <a:pt x="3887" y="232"/>
                </a:lnTo>
                <a:lnTo>
                  <a:pt x="3875" y="234"/>
                </a:lnTo>
                <a:lnTo>
                  <a:pt x="3869" y="234"/>
                </a:lnTo>
                <a:lnTo>
                  <a:pt x="3858" y="235"/>
                </a:lnTo>
                <a:lnTo>
                  <a:pt x="3850" y="235"/>
                </a:lnTo>
                <a:lnTo>
                  <a:pt x="3840" y="235"/>
                </a:lnTo>
                <a:lnTo>
                  <a:pt x="3833" y="235"/>
                </a:lnTo>
                <a:lnTo>
                  <a:pt x="3829" y="235"/>
                </a:lnTo>
                <a:lnTo>
                  <a:pt x="3818" y="235"/>
                </a:lnTo>
                <a:lnTo>
                  <a:pt x="3811" y="235"/>
                </a:lnTo>
                <a:lnTo>
                  <a:pt x="3801" y="236"/>
                </a:lnTo>
                <a:lnTo>
                  <a:pt x="3793" y="237"/>
                </a:lnTo>
                <a:lnTo>
                  <a:pt x="3786" y="238"/>
                </a:lnTo>
                <a:lnTo>
                  <a:pt x="3777" y="238"/>
                </a:lnTo>
                <a:lnTo>
                  <a:pt x="3768" y="238"/>
                </a:lnTo>
                <a:lnTo>
                  <a:pt x="3761" y="238"/>
                </a:lnTo>
                <a:lnTo>
                  <a:pt x="3755" y="238"/>
                </a:lnTo>
                <a:lnTo>
                  <a:pt x="3747" y="238"/>
                </a:lnTo>
                <a:lnTo>
                  <a:pt x="3740" y="238"/>
                </a:lnTo>
                <a:lnTo>
                  <a:pt x="3725" y="237"/>
                </a:lnTo>
                <a:lnTo>
                  <a:pt x="3723" y="237"/>
                </a:lnTo>
                <a:lnTo>
                  <a:pt x="3713" y="237"/>
                </a:lnTo>
                <a:lnTo>
                  <a:pt x="3703" y="236"/>
                </a:lnTo>
                <a:lnTo>
                  <a:pt x="3697" y="236"/>
                </a:lnTo>
                <a:lnTo>
                  <a:pt x="3687" y="236"/>
                </a:lnTo>
                <a:lnTo>
                  <a:pt x="3683" y="235"/>
                </a:lnTo>
                <a:lnTo>
                  <a:pt x="3674" y="235"/>
                </a:lnTo>
                <a:lnTo>
                  <a:pt x="3669" y="235"/>
                </a:lnTo>
                <a:lnTo>
                  <a:pt x="3660" y="235"/>
                </a:lnTo>
                <a:lnTo>
                  <a:pt x="3657" y="235"/>
                </a:lnTo>
                <a:lnTo>
                  <a:pt x="3650" y="234"/>
                </a:lnTo>
                <a:lnTo>
                  <a:pt x="3643" y="234"/>
                </a:lnTo>
                <a:lnTo>
                  <a:pt x="3634" y="232"/>
                </a:lnTo>
                <a:lnTo>
                  <a:pt x="3631" y="232"/>
                </a:lnTo>
                <a:lnTo>
                  <a:pt x="3625" y="232"/>
                </a:lnTo>
                <a:lnTo>
                  <a:pt x="3620" y="231"/>
                </a:lnTo>
                <a:lnTo>
                  <a:pt x="3614" y="231"/>
                </a:lnTo>
                <a:lnTo>
                  <a:pt x="3611" y="231"/>
                </a:lnTo>
                <a:lnTo>
                  <a:pt x="3603" y="231"/>
                </a:lnTo>
                <a:lnTo>
                  <a:pt x="3598" y="231"/>
                </a:lnTo>
                <a:lnTo>
                  <a:pt x="3590" y="230"/>
                </a:lnTo>
                <a:lnTo>
                  <a:pt x="3581" y="230"/>
                </a:lnTo>
                <a:lnTo>
                  <a:pt x="3572" y="229"/>
                </a:lnTo>
                <a:lnTo>
                  <a:pt x="3561" y="229"/>
                </a:lnTo>
                <a:lnTo>
                  <a:pt x="3554" y="229"/>
                </a:lnTo>
                <a:lnTo>
                  <a:pt x="3543" y="228"/>
                </a:lnTo>
                <a:lnTo>
                  <a:pt x="3536" y="227"/>
                </a:lnTo>
                <a:lnTo>
                  <a:pt x="3529" y="226"/>
                </a:lnTo>
                <a:lnTo>
                  <a:pt x="3522" y="226"/>
                </a:lnTo>
                <a:lnTo>
                  <a:pt x="3514" y="225"/>
                </a:lnTo>
                <a:lnTo>
                  <a:pt x="3506" y="225"/>
                </a:lnTo>
                <a:lnTo>
                  <a:pt x="3499" y="224"/>
                </a:lnTo>
                <a:lnTo>
                  <a:pt x="3492" y="224"/>
                </a:lnTo>
                <a:lnTo>
                  <a:pt x="3482" y="223"/>
                </a:lnTo>
                <a:lnTo>
                  <a:pt x="3476" y="223"/>
                </a:lnTo>
                <a:lnTo>
                  <a:pt x="3467" y="222"/>
                </a:lnTo>
                <a:lnTo>
                  <a:pt x="3455" y="219"/>
                </a:lnTo>
                <a:lnTo>
                  <a:pt x="3445" y="218"/>
                </a:lnTo>
                <a:lnTo>
                  <a:pt x="3441" y="217"/>
                </a:lnTo>
                <a:lnTo>
                  <a:pt x="3433" y="216"/>
                </a:lnTo>
                <a:lnTo>
                  <a:pt x="3425" y="216"/>
                </a:lnTo>
                <a:lnTo>
                  <a:pt x="3419" y="216"/>
                </a:lnTo>
                <a:lnTo>
                  <a:pt x="3413" y="215"/>
                </a:lnTo>
                <a:lnTo>
                  <a:pt x="3410" y="215"/>
                </a:lnTo>
                <a:lnTo>
                  <a:pt x="3399" y="214"/>
                </a:lnTo>
                <a:lnTo>
                  <a:pt x="3393" y="215"/>
                </a:lnTo>
                <a:lnTo>
                  <a:pt x="3385" y="215"/>
                </a:lnTo>
                <a:lnTo>
                  <a:pt x="3377" y="216"/>
                </a:lnTo>
                <a:lnTo>
                  <a:pt x="3364" y="221"/>
                </a:lnTo>
                <a:lnTo>
                  <a:pt x="3352" y="223"/>
                </a:lnTo>
                <a:lnTo>
                  <a:pt x="3346" y="224"/>
                </a:lnTo>
                <a:lnTo>
                  <a:pt x="3330" y="224"/>
                </a:lnTo>
                <a:lnTo>
                  <a:pt x="3324" y="224"/>
                </a:lnTo>
                <a:lnTo>
                  <a:pt x="3314" y="223"/>
                </a:lnTo>
                <a:lnTo>
                  <a:pt x="3307" y="223"/>
                </a:lnTo>
                <a:lnTo>
                  <a:pt x="3300" y="224"/>
                </a:lnTo>
                <a:lnTo>
                  <a:pt x="3294" y="225"/>
                </a:lnTo>
                <a:lnTo>
                  <a:pt x="3286" y="226"/>
                </a:lnTo>
                <a:lnTo>
                  <a:pt x="3281" y="227"/>
                </a:lnTo>
                <a:lnTo>
                  <a:pt x="3274" y="227"/>
                </a:lnTo>
                <a:lnTo>
                  <a:pt x="3269" y="227"/>
                </a:lnTo>
                <a:lnTo>
                  <a:pt x="3259" y="229"/>
                </a:lnTo>
                <a:lnTo>
                  <a:pt x="3256" y="229"/>
                </a:lnTo>
                <a:lnTo>
                  <a:pt x="3245" y="231"/>
                </a:lnTo>
                <a:lnTo>
                  <a:pt x="3236" y="229"/>
                </a:lnTo>
                <a:lnTo>
                  <a:pt x="3228" y="228"/>
                </a:lnTo>
                <a:lnTo>
                  <a:pt x="3218" y="226"/>
                </a:lnTo>
                <a:lnTo>
                  <a:pt x="3211" y="227"/>
                </a:lnTo>
                <a:lnTo>
                  <a:pt x="3202" y="227"/>
                </a:lnTo>
                <a:lnTo>
                  <a:pt x="3196" y="228"/>
                </a:lnTo>
                <a:lnTo>
                  <a:pt x="3183" y="227"/>
                </a:lnTo>
                <a:lnTo>
                  <a:pt x="3176" y="227"/>
                </a:lnTo>
                <a:lnTo>
                  <a:pt x="3168" y="227"/>
                </a:lnTo>
                <a:lnTo>
                  <a:pt x="3162" y="227"/>
                </a:lnTo>
                <a:lnTo>
                  <a:pt x="3162" y="227"/>
                </a:lnTo>
                <a:lnTo>
                  <a:pt x="3157" y="228"/>
                </a:lnTo>
                <a:lnTo>
                  <a:pt x="3146" y="230"/>
                </a:lnTo>
                <a:lnTo>
                  <a:pt x="3141" y="230"/>
                </a:lnTo>
                <a:lnTo>
                  <a:pt x="3130" y="230"/>
                </a:lnTo>
                <a:lnTo>
                  <a:pt x="3116" y="230"/>
                </a:lnTo>
                <a:lnTo>
                  <a:pt x="3114" y="231"/>
                </a:lnTo>
                <a:lnTo>
                  <a:pt x="3100" y="232"/>
                </a:lnTo>
                <a:lnTo>
                  <a:pt x="3086" y="232"/>
                </a:lnTo>
                <a:lnTo>
                  <a:pt x="3076" y="232"/>
                </a:lnTo>
                <a:lnTo>
                  <a:pt x="3071" y="232"/>
                </a:lnTo>
                <a:lnTo>
                  <a:pt x="3056" y="232"/>
                </a:lnTo>
                <a:lnTo>
                  <a:pt x="3038" y="232"/>
                </a:lnTo>
                <a:lnTo>
                  <a:pt x="3036" y="232"/>
                </a:lnTo>
                <a:lnTo>
                  <a:pt x="3019" y="234"/>
                </a:lnTo>
                <a:lnTo>
                  <a:pt x="3016" y="234"/>
                </a:lnTo>
                <a:lnTo>
                  <a:pt x="3007" y="234"/>
                </a:lnTo>
                <a:lnTo>
                  <a:pt x="3001" y="234"/>
                </a:lnTo>
                <a:lnTo>
                  <a:pt x="2992" y="235"/>
                </a:lnTo>
                <a:lnTo>
                  <a:pt x="2992" y="235"/>
                </a:lnTo>
                <a:lnTo>
                  <a:pt x="2991" y="235"/>
                </a:lnTo>
                <a:lnTo>
                  <a:pt x="2984" y="235"/>
                </a:lnTo>
                <a:lnTo>
                  <a:pt x="2974" y="235"/>
                </a:lnTo>
                <a:lnTo>
                  <a:pt x="2964" y="232"/>
                </a:lnTo>
                <a:lnTo>
                  <a:pt x="2955" y="232"/>
                </a:lnTo>
                <a:lnTo>
                  <a:pt x="2945" y="231"/>
                </a:lnTo>
                <a:lnTo>
                  <a:pt x="2941" y="231"/>
                </a:lnTo>
                <a:lnTo>
                  <a:pt x="2928" y="231"/>
                </a:lnTo>
                <a:lnTo>
                  <a:pt x="2918" y="231"/>
                </a:lnTo>
                <a:lnTo>
                  <a:pt x="2907" y="231"/>
                </a:lnTo>
                <a:lnTo>
                  <a:pt x="2886" y="230"/>
                </a:lnTo>
                <a:lnTo>
                  <a:pt x="2863" y="229"/>
                </a:lnTo>
                <a:lnTo>
                  <a:pt x="2846" y="228"/>
                </a:lnTo>
                <a:lnTo>
                  <a:pt x="2833" y="227"/>
                </a:lnTo>
                <a:lnTo>
                  <a:pt x="2818" y="227"/>
                </a:lnTo>
                <a:lnTo>
                  <a:pt x="2797" y="227"/>
                </a:lnTo>
                <a:lnTo>
                  <a:pt x="2781" y="227"/>
                </a:lnTo>
                <a:lnTo>
                  <a:pt x="2780" y="227"/>
                </a:lnTo>
                <a:lnTo>
                  <a:pt x="2663" y="228"/>
                </a:lnTo>
                <a:lnTo>
                  <a:pt x="2549" y="225"/>
                </a:lnTo>
                <a:lnTo>
                  <a:pt x="2518" y="224"/>
                </a:lnTo>
                <a:lnTo>
                  <a:pt x="2488" y="224"/>
                </a:lnTo>
                <a:lnTo>
                  <a:pt x="2438" y="223"/>
                </a:lnTo>
                <a:lnTo>
                  <a:pt x="2343" y="219"/>
                </a:lnTo>
                <a:lnTo>
                  <a:pt x="2213" y="216"/>
                </a:lnTo>
                <a:lnTo>
                  <a:pt x="2199" y="215"/>
                </a:lnTo>
                <a:lnTo>
                  <a:pt x="2145" y="212"/>
                </a:lnTo>
                <a:lnTo>
                  <a:pt x="2064" y="203"/>
                </a:lnTo>
                <a:lnTo>
                  <a:pt x="2001" y="193"/>
                </a:lnTo>
                <a:lnTo>
                  <a:pt x="1954" y="187"/>
                </a:lnTo>
                <a:lnTo>
                  <a:pt x="1886" y="176"/>
                </a:lnTo>
                <a:lnTo>
                  <a:pt x="1750" y="160"/>
                </a:lnTo>
                <a:lnTo>
                  <a:pt x="1667" y="151"/>
                </a:lnTo>
                <a:lnTo>
                  <a:pt x="1562" y="149"/>
                </a:lnTo>
                <a:lnTo>
                  <a:pt x="1050" y="149"/>
                </a:lnTo>
                <a:lnTo>
                  <a:pt x="258" y="155"/>
                </a:lnTo>
                <a:lnTo>
                  <a:pt x="0" y="157"/>
                </a:lnTo>
                <a:lnTo>
                  <a:pt x="0" y="157"/>
                </a:lnTo>
                <a:close/>
              </a:path>
            </a:pathLst>
          </a:custGeom>
          <a:solidFill>
            <a:srgbClr val="CCFFCC"/>
          </a:solidFill>
          <a:ln w="9525">
            <a:noFill/>
            <a:round/>
            <a:headEnd/>
            <a:tailEnd/>
          </a:ln>
        </p:spPr>
        <p:txBody>
          <a:bodyPr/>
          <a:lstStyle/>
          <a:p>
            <a:endParaRPr lang="en-GB"/>
          </a:p>
        </p:txBody>
      </p:sp>
      <p:sp>
        <p:nvSpPr>
          <p:cNvPr id="59" name="Freeform 2454"/>
          <p:cNvSpPr>
            <a:spLocks/>
          </p:cNvSpPr>
          <p:nvPr>
            <p:custDataLst>
              <p:tags r:id="rId50"/>
            </p:custDataLst>
          </p:nvPr>
        </p:nvSpPr>
        <p:spPr bwMode="auto">
          <a:xfrm>
            <a:off x="400988" y="2308232"/>
            <a:ext cx="8161157" cy="253766"/>
          </a:xfrm>
          <a:custGeom>
            <a:avLst/>
            <a:gdLst/>
            <a:ahLst/>
            <a:cxnLst>
              <a:cxn ang="0">
                <a:pos x="2518" y="224"/>
              </a:cxn>
              <a:cxn ang="0">
                <a:pos x="2964" y="232"/>
              </a:cxn>
              <a:cxn ang="0">
                <a:pos x="3114" y="231"/>
              </a:cxn>
              <a:cxn ang="0">
                <a:pos x="3245" y="231"/>
              </a:cxn>
              <a:cxn ang="0">
                <a:pos x="3385" y="215"/>
              </a:cxn>
              <a:cxn ang="0">
                <a:pos x="3514" y="225"/>
              </a:cxn>
              <a:cxn ang="0">
                <a:pos x="3634" y="232"/>
              </a:cxn>
              <a:cxn ang="0">
                <a:pos x="3761" y="238"/>
              </a:cxn>
              <a:cxn ang="0">
                <a:pos x="3900" y="234"/>
              </a:cxn>
              <a:cxn ang="0">
                <a:pos x="4074" y="253"/>
              </a:cxn>
              <a:cxn ang="0">
                <a:pos x="4307" y="258"/>
              </a:cxn>
              <a:cxn ang="0">
                <a:pos x="4582" y="255"/>
              </a:cxn>
              <a:cxn ang="0">
                <a:pos x="4802" y="243"/>
              </a:cxn>
              <a:cxn ang="0">
                <a:pos x="4939" y="235"/>
              </a:cxn>
              <a:cxn ang="0">
                <a:pos x="5111" y="212"/>
              </a:cxn>
              <a:cxn ang="0">
                <a:pos x="5280" y="207"/>
              </a:cxn>
              <a:cxn ang="0">
                <a:pos x="5445" y="211"/>
              </a:cxn>
              <a:cxn ang="0">
                <a:pos x="5576" y="215"/>
              </a:cxn>
              <a:cxn ang="0">
                <a:pos x="5706" y="215"/>
              </a:cxn>
              <a:cxn ang="0">
                <a:pos x="5897" y="204"/>
              </a:cxn>
              <a:cxn ang="0">
                <a:pos x="6218" y="179"/>
              </a:cxn>
              <a:cxn ang="0">
                <a:pos x="6455" y="153"/>
              </a:cxn>
              <a:cxn ang="0">
                <a:pos x="6721" y="151"/>
              </a:cxn>
              <a:cxn ang="0">
                <a:pos x="6975" y="138"/>
              </a:cxn>
              <a:cxn ang="0">
                <a:pos x="7190" y="103"/>
              </a:cxn>
              <a:cxn ang="0">
                <a:pos x="7378" y="93"/>
              </a:cxn>
              <a:cxn ang="0">
                <a:pos x="7559" y="63"/>
              </a:cxn>
              <a:cxn ang="0">
                <a:pos x="7793" y="55"/>
              </a:cxn>
              <a:cxn ang="0">
                <a:pos x="8121" y="35"/>
              </a:cxn>
              <a:cxn ang="0">
                <a:pos x="8335" y="10"/>
              </a:cxn>
              <a:cxn ang="0">
                <a:pos x="8229" y="25"/>
              </a:cxn>
              <a:cxn ang="0">
                <a:pos x="7973" y="48"/>
              </a:cxn>
              <a:cxn ang="0">
                <a:pos x="7660" y="59"/>
              </a:cxn>
              <a:cxn ang="0">
                <a:pos x="7470" y="68"/>
              </a:cxn>
              <a:cxn ang="0">
                <a:pos x="7275" y="108"/>
              </a:cxn>
              <a:cxn ang="0">
                <a:pos x="7098" y="131"/>
              </a:cxn>
              <a:cxn ang="0">
                <a:pos x="6834" y="149"/>
              </a:cxn>
              <a:cxn ang="0">
                <a:pos x="6585" y="160"/>
              </a:cxn>
              <a:cxn ang="0">
                <a:pos x="6335" y="159"/>
              </a:cxn>
              <a:cxn ang="0">
                <a:pos x="6062" y="199"/>
              </a:cxn>
              <a:cxn ang="0">
                <a:pos x="5765" y="216"/>
              </a:cxn>
              <a:cxn ang="0">
                <a:pos x="5636" y="221"/>
              </a:cxn>
              <a:cxn ang="0">
                <a:pos x="5525" y="219"/>
              </a:cxn>
              <a:cxn ang="0">
                <a:pos x="5385" y="215"/>
              </a:cxn>
              <a:cxn ang="0">
                <a:pos x="5236" y="209"/>
              </a:cxn>
              <a:cxn ang="0">
                <a:pos x="5005" y="235"/>
              </a:cxn>
              <a:cxn ang="0">
                <a:pos x="4867" y="240"/>
              </a:cxn>
              <a:cxn ang="0">
                <a:pos x="4711" y="254"/>
              </a:cxn>
              <a:cxn ang="0">
                <a:pos x="4470" y="254"/>
              </a:cxn>
              <a:cxn ang="0">
                <a:pos x="4204" y="263"/>
              </a:cxn>
              <a:cxn ang="0">
                <a:pos x="3983" y="249"/>
              </a:cxn>
              <a:cxn ang="0">
                <a:pos x="3833" y="238"/>
              </a:cxn>
              <a:cxn ang="0">
                <a:pos x="3697" y="238"/>
              </a:cxn>
              <a:cxn ang="0">
                <a:pos x="3590" y="234"/>
              </a:cxn>
              <a:cxn ang="0">
                <a:pos x="3445" y="221"/>
              </a:cxn>
              <a:cxn ang="0">
                <a:pos x="3307" y="226"/>
              </a:cxn>
              <a:cxn ang="0">
                <a:pos x="3176" y="230"/>
              </a:cxn>
              <a:cxn ang="0">
                <a:pos x="3019" y="237"/>
              </a:cxn>
              <a:cxn ang="0">
                <a:pos x="2863" y="232"/>
              </a:cxn>
              <a:cxn ang="0">
                <a:pos x="2001" y="193"/>
              </a:cxn>
            </a:cxnLst>
            <a:rect l="0" t="0" r="r" b="b"/>
            <a:pathLst>
              <a:path w="8426" h="263">
                <a:moveTo>
                  <a:pt x="0" y="157"/>
                </a:moveTo>
                <a:lnTo>
                  <a:pt x="258" y="155"/>
                </a:lnTo>
                <a:lnTo>
                  <a:pt x="1050" y="149"/>
                </a:lnTo>
                <a:lnTo>
                  <a:pt x="1562" y="149"/>
                </a:lnTo>
                <a:lnTo>
                  <a:pt x="1667" y="151"/>
                </a:lnTo>
                <a:lnTo>
                  <a:pt x="1750" y="160"/>
                </a:lnTo>
                <a:lnTo>
                  <a:pt x="1886" y="176"/>
                </a:lnTo>
                <a:lnTo>
                  <a:pt x="1954" y="187"/>
                </a:lnTo>
                <a:lnTo>
                  <a:pt x="2001" y="193"/>
                </a:lnTo>
                <a:lnTo>
                  <a:pt x="2064" y="203"/>
                </a:lnTo>
                <a:lnTo>
                  <a:pt x="2145" y="212"/>
                </a:lnTo>
                <a:lnTo>
                  <a:pt x="2199" y="215"/>
                </a:lnTo>
                <a:lnTo>
                  <a:pt x="2213" y="216"/>
                </a:lnTo>
                <a:lnTo>
                  <a:pt x="2343" y="219"/>
                </a:lnTo>
                <a:lnTo>
                  <a:pt x="2438" y="223"/>
                </a:lnTo>
                <a:lnTo>
                  <a:pt x="2488" y="224"/>
                </a:lnTo>
                <a:lnTo>
                  <a:pt x="2518" y="224"/>
                </a:lnTo>
                <a:lnTo>
                  <a:pt x="2549" y="225"/>
                </a:lnTo>
                <a:lnTo>
                  <a:pt x="2663" y="228"/>
                </a:lnTo>
                <a:lnTo>
                  <a:pt x="2780" y="227"/>
                </a:lnTo>
                <a:lnTo>
                  <a:pt x="2781" y="227"/>
                </a:lnTo>
                <a:lnTo>
                  <a:pt x="2797" y="227"/>
                </a:lnTo>
                <a:lnTo>
                  <a:pt x="2818" y="227"/>
                </a:lnTo>
                <a:lnTo>
                  <a:pt x="2833" y="227"/>
                </a:lnTo>
                <a:lnTo>
                  <a:pt x="2846" y="228"/>
                </a:lnTo>
                <a:lnTo>
                  <a:pt x="2863" y="229"/>
                </a:lnTo>
                <a:lnTo>
                  <a:pt x="2886" y="230"/>
                </a:lnTo>
                <a:lnTo>
                  <a:pt x="2907" y="231"/>
                </a:lnTo>
                <a:lnTo>
                  <a:pt x="2918" y="231"/>
                </a:lnTo>
                <a:lnTo>
                  <a:pt x="2928" y="231"/>
                </a:lnTo>
                <a:lnTo>
                  <a:pt x="2941" y="231"/>
                </a:lnTo>
                <a:lnTo>
                  <a:pt x="2945" y="231"/>
                </a:lnTo>
                <a:lnTo>
                  <a:pt x="2955" y="232"/>
                </a:lnTo>
                <a:lnTo>
                  <a:pt x="2964" y="232"/>
                </a:lnTo>
                <a:lnTo>
                  <a:pt x="2974" y="235"/>
                </a:lnTo>
                <a:lnTo>
                  <a:pt x="2984" y="235"/>
                </a:lnTo>
                <a:lnTo>
                  <a:pt x="2991" y="235"/>
                </a:lnTo>
                <a:lnTo>
                  <a:pt x="2992" y="235"/>
                </a:lnTo>
                <a:lnTo>
                  <a:pt x="2992" y="235"/>
                </a:lnTo>
                <a:lnTo>
                  <a:pt x="3001" y="234"/>
                </a:lnTo>
                <a:lnTo>
                  <a:pt x="3007" y="234"/>
                </a:lnTo>
                <a:lnTo>
                  <a:pt x="3016" y="234"/>
                </a:lnTo>
                <a:lnTo>
                  <a:pt x="3019" y="234"/>
                </a:lnTo>
                <a:lnTo>
                  <a:pt x="3036" y="232"/>
                </a:lnTo>
                <a:lnTo>
                  <a:pt x="3038" y="232"/>
                </a:lnTo>
                <a:lnTo>
                  <a:pt x="3056" y="232"/>
                </a:lnTo>
                <a:lnTo>
                  <a:pt x="3071" y="232"/>
                </a:lnTo>
                <a:lnTo>
                  <a:pt x="3076" y="232"/>
                </a:lnTo>
                <a:lnTo>
                  <a:pt x="3086" y="232"/>
                </a:lnTo>
                <a:lnTo>
                  <a:pt x="3100" y="232"/>
                </a:lnTo>
                <a:lnTo>
                  <a:pt x="3114" y="231"/>
                </a:lnTo>
                <a:lnTo>
                  <a:pt x="3116" y="230"/>
                </a:lnTo>
                <a:lnTo>
                  <a:pt x="3130" y="230"/>
                </a:lnTo>
                <a:lnTo>
                  <a:pt x="3141" y="230"/>
                </a:lnTo>
                <a:lnTo>
                  <a:pt x="3146" y="230"/>
                </a:lnTo>
                <a:lnTo>
                  <a:pt x="3157" y="228"/>
                </a:lnTo>
                <a:lnTo>
                  <a:pt x="3162" y="227"/>
                </a:lnTo>
                <a:lnTo>
                  <a:pt x="3162" y="227"/>
                </a:lnTo>
                <a:lnTo>
                  <a:pt x="3168" y="227"/>
                </a:lnTo>
                <a:lnTo>
                  <a:pt x="3176" y="227"/>
                </a:lnTo>
                <a:lnTo>
                  <a:pt x="3183" y="227"/>
                </a:lnTo>
                <a:lnTo>
                  <a:pt x="3196" y="228"/>
                </a:lnTo>
                <a:lnTo>
                  <a:pt x="3202" y="227"/>
                </a:lnTo>
                <a:lnTo>
                  <a:pt x="3211" y="227"/>
                </a:lnTo>
                <a:lnTo>
                  <a:pt x="3218" y="226"/>
                </a:lnTo>
                <a:lnTo>
                  <a:pt x="3228" y="228"/>
                </a:lnTo>
                <a:lnTo>
                  <a:pt x="3236" y="229"/>
                </a:lnTo>
                <a:lnTo>
                  <a:pt x="3245" y="231"/>
                </a:lnTo>
                <a:lnTo>
                  <a:pt x="3256" y="229"/>
                </a:lnTo>
                <a:lnTo>
                  <a:pt x="3259" y="229"/>
                </a:lnTo>
                <a:lnTo>
                  <a:pt x="3269" y="227"/>
                </a:lnTo>
                <a:lnTo>
                  <a:pt x="3274" y="227"/>
                </a:lnTo>
                <a:lnTo>
                  <a:pt x="3281" y="227"/>
                </a:lnTo>
                <a:lnTo>
                  <a:pt x="3286" y="226"/>
                </a:lnTo>
                <a:lnTo>
                  <a:pt x="3294" y="225"/>
                </a:lnTo>
                <a:lnTo>
                  <a:pt x="3300" y="224"/>
                </a:lnTo>
                <a:lnTo>
                  <a:pt x="3307" y="223"/>
                </a:lnTo>
                <a:lnTo>
                  <a:pt x="3314" y="223"/>
                </a:lnTo>
                <a:lnTo>
                  <a:pt x="3324" y="224"/>
                </a:lnTo>
                <a:lnTo>
                  <a:pt x="3330" y="224"/>
                </a:lnTo>
                <a:lnTo>
                  <a:pt x="3346" y="224"/>
                </a:lnTo>
                <a:lnTo>
                  <a:pt x="3352" y="223"/>
                </a:lnTo>
                <a:lnTo>
                  <a:pt x="3364" y="221"/>
                </a:lnTo>
                <a:lnTo>
                  <a:pt x="3377" y="216"/>
                </a:lnTo>
                <a:lnTo>
                  <a:pt x="3385" y="215"/>
                </a:lnTo>
                <a:lnTo>
                  <a:pt x="3393" y="215"/>
                </a:lnTo>
                <a:lnTo>
                  <a:pt x="3399" y="214"/>
                </a:lnTo>
                <a:lnTo>
                  <a:pt x="3410" y="215"/>
                </a:lnTo>
                <a:lnTo>
                  <a:pt x="3413" y="215"/>
                </a:lnTo>
                <a:lnTo>
                  <a:pt x="3419" y="216"/>
                </a:lnTo>
                <a:lnTo>
                  <a:pt x="3425" y="216"/>
                </a:lnTo>
                <a:lnTo>
                  <a:pt x="3433" y="216"/>
                </a:lnTo>
                <a:lnTo>
                  <a:pt x="3441" y="217"/>
                </a:lnTo>
                <a:lnTo>
                  <a:pt x="3445" y="218"/>
                </a:lnTo>
                <a:lnTo>
                  <a:pt x="3455" y="219"/>
                </a:lnTo>
                <a:lnTo>
                  <a:pt x="3467" y="222"/>
                </a:lnTo>
                <a:lnTo>
                  <a:pt x="3476" y="223"/>
                </a:lnTo>
                <a:lnTo>
                  <a:pt x="3482" y="223"/>
                </a:lnTo>
                <a:lnTo>
                  <a:pt x="3492" y="224"/>
                </a:lnTo>
                <a:lnTo>
                  <a:pt x="3499" y="224"/>
                </a:lnTo>
                <a:lnTo>
                  <a:pt x="3506" y="225"/>
                </a:lnTo>
                <a:lnTo>
                  <a:pt x="3514" y="225"/>
                </a:lnTo>
                <a:lnTo>
                  <a:pt x="3522" y="226"/>
                </a:lnTo>
                <a:lnTo>
                  <a:pt x="3529" y="226"/>
                </a:lnTo>
                <a:lnTo>
                  <a:pt x="3536" y="227"/>
                </a:lnTo>
                <a:lnTo>
                  <a:pt x="3543" y="228"/>
                </a:lnTo>
                <a:lnTo>
                  <a:pt x="3554" y="229"/>
                </a:lnTo>
                <a:lnTo>
                  <a:pt x="3561" y="229"/>
                </a:lnTo>
                <a:lnTo>
                  <a:pt x="3572" y="229"/>
                </a:lnTo>
                <a:lnTo>
                  <a:pt x="3581" y="230"/>
                </a:lnTo>
                <a:lnTo>
                  <a:pt x="3590" y="230"/>
                </a:lnTo>
                <a:lnTo>
                  <a:pt x="3598" y="231"/>
                </a:lnTo>
                <a:lnTo>
                  <a:pt x="3603" y="231"/>
                </a:lnTo>
                <a:lnTo>
                  <a:pt x="3611" y="231"/>
                </a:lnTo>
                <a:lnTo>
                  <a:pt x="3614" y="231"/>
                </a:lnTo>
                <a:lnTo>
                  <a:pt x="3620" y="231"/>
                </a:lnTo>
                <a:lnTo>
                  <a:pt x="3625" y="232"/>
                </a:lnTo>
                <a:lnTo>
                  <a:pt x="3631" y="232"/>
                </a:lnTo>
                <a:lnTo>
                  <a:pt x="3634" y="232"/>
                </a:lnTo>
                <a:lnTo>
                  <a:pt x="3643" y="234"/>
                </a:lnTo>
                <a:lnTo>
                  <a:pt x="3650" y="234"/>
                </a:lnTo>
                <a:lnTo>
                  <a:pt x="3657" y="235"/>
                </a:lnTo>
                <a:lnTo>
                  <a:pt x="3660" y="235"/>
                </a:lnTo>
                <a:lnTo>
                  <a:pt x="3669" y="235"/>
                </a:lnTo>
                <a:lnTo>
                  <a:pt x="3674" y="235"/>
                </a:lnTo>
                <a:lnTo>
                  <a:pt x="3683" y="235"/>
                </a:lnTo>
                <a:lnTo>
                  <a:pt x="3687" y="236"/>
                </a:lnTo>
                <a:lnTo>
                  <a:pt x="3697" y="236"/>
                </a:lnTo>
                <a:lnTo>
                  <a:pt x="3703" y="236"/>
                </a:lnTo>
                <a:lnTo>
                  <a:pt x="3713" y="237"/>
                </a:lnTo>
                <a:lnTo>
                  <a:pt x="3723" y="237"/>
                </a:lnTo>
                <a:lnTo>
                  <a:pt x="3725" y="237"/>
                </a:lnTo>
                <a:lnTo>
                  <a:pt x="3740" y="238"/>
                </a:lnTo>
                <a:lnTo>
                  <a:pt x="3747" y="238"/>
                </a:lnTo>
                <a:lnTo>
                  <a:pt x="3755" y="238"/>
                </a:lnTo>
                <a:lnTo>
                  <a:pt x="3761" y="238"/>
                </a:lnTo>
                <a:lnTo>
                  <a:pt x="3768" y="238"/>
                </a:lnTo>
                <a:lnTo>
                  <a:pt x="3777" y="238"/>
                </a:lnTo>
                <a:lnTo>
                  <a:pt x="3786" y="238"/>
                </a:lnTo>
                <a:lnTo>
                  <a:pt x="3793" y="237"/>
                </a:lnTo>
                <a:lnTo>
                  <a:pt x="3801" y="236"/>
                </a:lnTo>
                <a:lnTo>
                  <a:pt x="3811" y="235"/>
                </a:lnTo>
                <a:lnTo>
                  <a:pt x="3818" y="235"/>
                </a:lnTo>
                <a:lnTo>
                  <a:pt x="3829" y="235"/>
                </a:lnTo>
                <a:lnTo>
                  <a:pt x="3833" y="235"/>
                </a:lnTo>
                <a:lnTo>
                  <a:pt x="3840" y="235"/>
                </a:lnTo>
                <a:lnTo>
                  <a:pt x="3850" y="235"/>
                </a:lnTo>
                <a:lnTo>
                  <a:pt x="3858" y="235"/>
                </a:lnTo>
                <a:lnTo>
                  <a:pt x="3869" y="234"/>
                </a:lnTo>
                <a:lnTo>
                  <a:pt x="3875" y="234"/>
                </a:lnTo>
                <a:lnTo>
                  <a:pt x="3887" y="232"/>
                </a:lnTo>
                <a:lnTo>
                  <a:pt x="3893" y="232"/>
                </a:lnTo>
                <a:lnTo>
                  <a:pt x="3900" y="234"/>
                </a:lnTo>
                <a:lnTo>
                  <a:pt x="3907" y="235"/>
                </a:lnTo>
                <a:lnTo>
                  <a:pt x="3917" y="236"/>
                </a:lnTo>
                <a:lnTo>
                  <a:pt x="3923" y="237"/>
                </a:lnTo>
                <a:lnTo>
                  <a:pt x="3931" y="239"/>
                </a:lnTo>
                <a:lnTo>
                  <a:pt x="3945" y="241"/>
                </a:lnTo>
                <a:lnTo>
                  <a:pt x="3957" y="243"/>
                </a:lnTo>
                <a:lnTo>
                  <a:pt x="3966" y="244"/>
                </a:lnTo>
                <a:lnTo>
                  <a:pt x="3978" y="245"/>
                </a:lnTo>
                <a:lnTo>
                  <a:pt x="3983" y="245"/>
                </a:lnTo>
                <a:lnTo>
                  <a:pt x="3994" y="247"/>
                </a:lnTo>
                <a:lnTo>
                  <a:pt x="4009" y="248"/>
                </a:lnTo>
                <a:lnTo>
                  <a:pt x="4018" y="249"/>
                </a:lnTo>
                <a:lnTo>
                  <a:pt x="4033" y="250"/>
                </a:lnTo>
                <a:lnTo>
                  <a:pt x="4044" y="251"/>
                </a:lnTo>
                <a:lnTo>
                  <a:pt x="4053" y="251"/>
                </a:lnTo>
                <a:lnTo>
                  <a:pt x="4061" y="252"/>
                </a:lnTo>
                <a:lnTo>
                  <a:pt x="4074" y="253"/>
                </a:lnTo>
                <a:lnTo>
                  <a:pt x="4088" y="255"/>
                </a:lnTo>
                <a:lnTo>
                  <a:pt x="4098" y="256"/>
                </a:lnTo>
                <a:lnTo>
                  <a:pt x="4107" y="256"/>
                </a:lnTo>
                <a:lnTo>
                  <a:pt x="4119" y="257"/>
                </a:lnTo>
                <a:lnTo>
                  <a:pt x="4145" y="260"/>
                </a:lnTo>
                <a:lnTo>
                  <a:pt x="4151" y="260"/>
                </a:lnTo>
                <a:lnTo>
                  <a:pt x="4158" y="261"/>
                </a:lnTo>
                <a:lnTo>
                  <a:pt x="4193" y="260"/>
                </a:lnTo>
                <a:lnTo>
                  <a:pt x="4204" y="260"/>
                </a:lnTo>
                <a:lnTo>
                  <a:pt x="4223" y="258"/>
                </a:lnTo>
                <a:lnTo>
                  <a:pt x="4230" y="258"/>
                </a:lnTo>
                <a:lnTo>
                  <a:pt x="4244" y="258"/>
                </a:lnTo>
                <a:lnTo>
                  <a:pt x="4265" y="260"/>
                </a:lnTo>
                <a:lnTo>
                  <a:pt x="4279" y="260"/>
                </a:lnTo>
                <a:lnTo>
                  <a:pt x="4285" y="260"/>
                </a:lnTo>
                <a:lnTo>
                  <a:pt x="4298" y="258"/>
                </a:lnTo>
                <a:lnTo>
                  <a:pt x="4307" y="258"/>
                </a:lnTo>
                <a:lnTo>
                  <a:pt x="4309" y="258"/>
                </a:lnTo>
                <a:lnTo>
                  <a:pt x="4343" y="258"/>
                </a:lnTo>
                <a:lnTo>
                  <a:pt x="4347" y="257"/>
                </a:lnTo>
                <a:lnTo>
                  <a:pt x="4393" y="256"/>
                </a:lnTo>
                <a:lnTo>
                  <a:pt x="4411" y="255"/>
                </a:lnTo>
                <a:lnTo>
                  <a:pt x="4432" y="253"/>
                </a:lnTo>
                <a:lnTo>
                  <a:pt x="4437" y="253"/>
                </a:lnTo>
                <a:lnTo>
                  <a:pt x="4461" y="251"/>
                </a:lnTo>
                <a:lnTo>
                  <a:pt x="4470" y="251"/>
                </a:lnTo>
                <a:lnTo>
                  <a:pt x="4485" y="252"/>
                </a:lnTo>
                <a:lnTo>
                  <a:pt x="4500" y="253"/>
                </a:lnTo>
                <a:lnTo>
                  <a:pt x="4512" y="254"/>
                </a:lnTo>
                <a:lnTo>
                  <a:pt x="4527" y="256"/>
                </a:lnTo>
                <a:lnTo>
                  <a:pt x="4541" y="256"/>
                </a:lnTo>
                <a:lnTo>
                  <a:pt x="4561" y="256"/>
                </a:lnTo>
                <a:lnTo>
                  <a:pt x="4572" y="256"/>
                </a:lnTo>
                <a:lnTo>
                  <a:pt x="4582" y="255"/>
                </a:lnTo>
                <a:lnTo>
                  <a:pt x="4604" y="255"/>
                </a:lnTo>
                <a:lnTo>
                  <a:pt x="4612" y="255"/>
                </a:lnTo>
                <a:lnTo>
                  <a:pt x="4626" y="255"/>
                </a:lnTo>
                <a:lnTo>
                  <a:pt x="4641" y="256"/>
                </a:lnTo>
                <a:lnTo>
                  <a:pt x="4658" y="254"/>
                </a:lnTo>
                <a:lnTo>
                  <a:pt x="4666" y="254"/>
                </a:lnTo>
                <a:lnTo>
                  <a:pt x="4681" y="253"/>
                </a:lnTo>
                <a:lnTo>
                  <a:pt x="4693" y="252"/>
                </a:lnTo>
                <a:lnTo>
                  <a:pt x="4711" y="251"/>
                </a:lnTo>
                <a:lnTo>
                  <a:pt x="4721" y="250"/>
                </a:lnTo>
                <a:lnTo>
                  <a:pt x="4742" y="249"/>
                </a:lnTo>
                <a:lnTo>
                  <a:pt x="4760" y="247"/>
                </a:lnTo>
                <a:lnTo>
                  <a:pt x="4772" y="245"/>
                </a:lnTo>
                <a:lnTo>
                  <a:pt x="4783" y="245"/>
                </a:lnTo>
                <a:lnTo>
                  <a:pt x="4791" y="244"/>
                </a:lnTo>
                <a:lnTo>
                  <a:pt x="4797" y="243"/>
                </a:lnTo>
                <a:lnTo>
                  <a:pt x="4802" y="243"/>
                </a:lnTo>
                <a:lnTo>
                  <a:pt x="4808" y="243"/>
                </a:lnTo>
                <a:lnTo>
                  <a:pt x="4818" y="242"/>
                </a:lnTo>
                <a:lnTo>
                  <a:pt x="4824" y="241"/>
                </a:lnTo>
                <a:lnTo>
                  <a:pt x="4834" y="241"/>
                </a:lnTo>
                <a:lnTo>
                  <a:pt x="4841" y="240"/>
                </a:lnTo>
                <a:lnTo>
                  <a:pt x="4848" y="239"/>
                </a:lnTo>
                <a:lnTo>
                  <a:pt x="4852" y="238"/>
                </a:lnTo>
                <a:lnTo>
                  <a:pt x="4861" y="238"/>
                </a:lnTo>
                <a:lnTo>
                  <a:pt x="4867" y="237"/>
                </a:lnTo>
                <a:lnTo>
                  <a:pt x="4875" y="236"/>
                </a:lnTo>
                <a:lnTo>
                  <a:pt x="4883" y="236"/>
                </a:lnTo>
                <a:lnTo>
                  <a:pt x="4890" y="235"/>
                </a:lnTo>
                <a:lnTo>
                  <a:pt x="4900" y="235"/>
                </a:lnTo>
                <a:lnTo>
                  <a:pt x="4907" y="235"/>
                </a:lnTo>
                <a:lnTo>
                  <a:pt x="4920" y="235"/>
                </a:lnTo>
                <a:lnTo>
                  <a:pt x="4930" y="235"/>
                </a:lnTo>
                <a:lnTo>
                  <a:pt x="4939" y="235"/>
                </a:lnTo>
                <a:lnTo>
                  <a:pt x="4948" y="235"/>
                </a:lnTo>
                <a:lnTo>
                  <a:pt x="4954" y="235"/>
                </a:lnTo>
                <a:lnTo>
                  <a:pt x="4960" y="235"/>
                </a:lnTo>
                <a:lnTo>
                  <a:pt x="4964" y="235"/>
                </a:lnTo>
                <a:lnTo>
                  <a:pt x="4968" y="235"/>
                </a:lnTo>
                <a:lnTo>
                  <a:pt x="4978" y="235"/>
                </a:lnTo>
                <a:lnTo>
                  <a:pt x="4982" y="235"/>
                </a:lnTo>
                <a:lnTo>
                  <a:pt x="4994" y="232"/>
                </a:lnTo>
                <a:lnTo>
                  <a:pt x="5005" y="231"/>
                </a:lnTo>
                <a:lnTo>
                  <a:pt x="5014" y="230"/>
                </a:lnTo>
                <a:lnTo>
                  <a:pt x="5027" y="228"/>
                </a:lnTo>
                <a:lnTo>
                  <a:pt x="5038" y="226"/>
                </a:lnTo>
                <a:lnTo>
                  <a:pt x="5047" y="224"/>
                </a:lnTo>
                <a:lnTo>
                  <a:pt x="5059" y="222"/>
                </a:lnTo>
                <a:lnTo>
                  <a:pt x="5076" y="217"/>
                </a:lnTo>
                <a:lnTo>
                  <a:pt x="5095" y="213"/>
                </a:lnTo>
                <a:lnTo>
                  <a:pt x="5111" y="212"/>
                </a:lnTo>
                <a:lnTo>
                  <a:pt x="5129" y="209"/>
                </a:lnTo>
                <a:lnTo>
                  <a:pt x="5151" y="206"/>
                </a:lnTo>
                <a:lnTo>
                  <a:pt x="5170" y="204"/>
                </a:lnTo>
                <a:lnTo>
                  <a:pt x="5195" y="203"/>
                </a:lnTo>
                <a:lnTo>
                  <a:pt x="5204" y="203"/>
                </a:lnTo>
                <a:lnTo>
                  <a:pt x="5214" y="204"/>
                </a:lnTo>
                <a:lnTo>
                  <a:pt x="5222" y="204"/>
                </a:lnTo>
                <a:lnTo>
                  <a:pt x="5231" y="205"/>
                </a:lnTo>
                <a:lnTo>
                  <a:pt x="5236" y="205"/>
                </a:lnTo>
                <a:lnTo>
                  <a:pt x="5240" y="205"/>
                </a:lnTo>
                <a:lnTo>
                  <a:pt x="5249" y="206"/>
                </a:lnTo>
                <a:lnTo>
                  <a:pt x="5253" y="206"/>
                </a:lnTo>
                <a:lnTo>
                  <a:pt x="5259" y="207"/>
                </a:lnTo>
                <a:lnTo>
                  <a:pt x="5262" y="207"/>
                </a:lnTo>
                <a:lnTo>
                  <a:pt x="5269" y="207"/>
                </a:lnTo>
                <a:lnTo>
                  <a:pt x="5273" y="207"/>
                </a:lnTo>
                <a:lnTo>
                  <a:pt x="5280" y="207"/>
                </a:lnTo>
                <a:lnTo>
                  <a:pt x="5288" y="207"/>
                </a:lnTo>
                <a:lnTo>
                  <a:pt x="5300" y="206"/>
                </a:lnTo>
                <a:lnTo>
                  <a:pt x="5313" y="205"/>
                </a:lnTo>
                <a:lnTo>
                  <a:pt x="5319" y="205"/>
                </a:lnTo>
                <a:lnTo>
                  <a:pt x="5332" y="205"/>
                </a:lnTo>
                <a:lnTo>
                  <a:pt x="5342" y="206"/>
                </a:lnTo>
                <a:lnTo>
                  <a:pt x="5353" y="207"/>
                </a:lnTo>
                <a:lnTo>
                  <a:pt x="5372" y="212"/>
                </a:lnTo>
                <a:lnTo>
                  <a:pt x="5385" y="212"/>
                </a:lnTo>
                <a:lnTo>
                  <a:pt x="5390" y="212"/>
                </a:lnTo>
                <a:lnTo>
                  <a:pt x="5394" y="212"/>
                </a:lnTo>
                <a:lnTo>
                  <a:pt x="5403" y="211"/>
                </a:lnTo>
                <a:lnTo>
                  <a:pt x="5407" y="210"/>
                </a:lnTo>
                <a:lnTo>
                  <a:pt x="5413" y="210"/>
                </a:lnTo>
                <a:lnTo>
                  <a:pt x="5421" y="209"/>
                </a:lnTo>
                <a:lnTo>
                  <a:pt x="5433" y="210"/>
                </a:lnTo>
                <a:lnTo>
                  <a:pt x="5445" y="211"/>
                </a:lnTo>
                <a:lnTo>
                  <a:pt x="5456" y="213"/>
                </a:lnTo>
                <a:lnTo>
                  <a:pt x="5469" y="215"/>
                </a:lnTo>
                <a:lnTo>
                  <a:pt x="5480" y="216"/>
                </a:lnTo>
                <a:lnTo>
                  <a:pt x="5489" y="217"/>
                </a:lnTo>
                <a:lnTo>
                  <a:pt x="5500" y="218"/>
                </a:lnTo>
                <a:lnTo>
                  <a:pt x="5504" y="218"/>
                </a:lnTo>
                <a:lnTo>
                  <a:pt x="5510" y="217"/>
                </a:lnTo>
                <a:lnTo>
                  <a:pt x="5517" y="217"/>
                </a:lnTo>
                <a:lnTo>
                  <a:pt x="5525" y="216"/>
                </a:lnTo>
                <a:lnTo>
                  <a:pt x="5532" y="216"/>
                </a:lnTo>
                <a:lnTo>
                  <a:pt x="5535" y="215"/>
                </a:lnTo>
                <a:lnTo>
                  <a:pt x="5541" y="215"/>
                </a:lnTo>
                <a:lnTo>
                  <a:pt x="5549" y="215"/>
                </a:lnTo>
                <a:lnTo>
                  <a:pt x="5560" y="216"/>
                </a:lnTo>
                <a:lnTo>
                  <a:pt x="5563" y="215"/>
                </a:lnTo>
                <a:lnTo>
                  <a:pt x="5572" y="215"/>
                </a:lnTo>
                <a:lnTo>
                  <a:pt x="5576" y="215"/>
                </a:lnTo>
                <a:lnTo>
                  <a:pt x="5581" y="215"/>
                </a:lnTo>
                <a:lnTo>
                  <a:pt x="5586" y="215"/>
                </a:lnTo>
                <a:lnTo>
                  <a:pt x="5595" y="216"/>
                </a:lnTo>
                <a:lnTo>
                  <a:pt x="5603" y="217"/>
                </a:lnTo>
                <a:lnTo>
                  <a:pt x="5610" y="217"/>
                </a:lnTo>
                <a:lnTo>
                  <a:pt x="5614" y="217"/>
                </a:lnTo>
                <a:lnTo>
                  <a:pt x="5621" y="217"/>
                </a:lnTo>
                <a:lnTo>
                  <a:pt x="5626" y="218"/>
                </a:lnTo>
                <a:lnTo>
                  <a:pt x="5636" y="217"/>
                </a:lnTo>
                <a:lnTo>
                  <a:pt x="5648" y="215"/>
                </a:lnTo>
                <a:lnTo>
                  <a:pt x="5655" y="215"/>
                </a:lnTo>
                <a:lnTo>
                  <a:pt x="5662" y="214"/>
                </a:lnTo>
                <a:lnTo>
                  <a:pt x="5666" y="214"/>
                </a:lnTo>
                <a:lnTo>
                  <a:pt x="5677" y="215"/>
                </a:lnTo>
                <a:lnTo>
                  <a:pt x="5689" y="216"/>
                </a:lnTo>
                <a:lnTo>
                  <a:pt x="5696" y="216"/>
                </a:lnTo>
                <a:lnTo>
                  <a:pt x="5706" y="215"/>
                </a:lnTo>
                <a:lnTo>
                  <a:pt x="5722" y="215"/>
                </a:lnTo>
                <a:lnTo>
                  <a:pt x="5726" y="215"/>
                </a:lnTo>
                <a:lnTo>
                  <a:pt x="5730" y="215"/>
                </a:lnTo>
                <a:lnTo>
                  <a:pt x="5737" y="215"/>
                </a:lnTo>
                <a:lnTo>
                  <a:pt x="5741" y="215"/>
                </a:lnTo>
                <a:lnTo>
                  <a:pt x="5748" y="215"/>
                </a:lnTo>
                <a:lnTo>
                  <a:pt x="5754" y="214"/>
                </a:lnTo>
                <a:lnTo>
                  <a:pt x="5760" y="214"/>
                </a:lnTo>
                <a:lnTo>
                  <a:pt x="5765" y="213"/>
                </a:lnTo>
                <a:lnTo>
                  <a:pt x="5776" y="212"/>
                </a:lnTo>
                <a:lnTo>
                  <a:pt x="5786" y="212"/>
                </a:lnTo>
                <a:lnTo>
                  <a:pt x="5802" y="211"/>
                </a:lnTo>
                <a:lnTo>
                  <a:pt x="5820" y="209"/>
                </a:lnTo>
                <a:lnTo>
                  <a:pt x="5833" y="206"/>
                </a:lnTo>
                <a:lnTo>
                  <a:pt x="5864" y="206"/>
                </a:lnTo>
                <a:lnTo>
                  <a:pt x="5877" y="205"/>
                </a:lnTo>
                <a:lnTo>
                  <a:pt x="5897" y="204"/>
                </a:lnTo>
                <a:lnTo>
                  <a:pt x="5916" y="203"/>
                </a:lnTo>
                <a:lnTo>
                  <a:pt x="5935" y="202"/>
                </a:lnTo>
                <a:lnTo>
                  <a:pt x="5958" y="202"/>
                </a:lnTo>
                <a:lnTo>
                  <a:pt x="5969" y="201"/>
                </a:lnTo>
                <a:lnTo>
                  <a:pt x="5980" y="201"/>
                </a:lnTo>
                <a:lnTo>
                  <a:pt x="6007" y="200"/>
                </a:lnTo>
                <a:lnTo>
                  <a:pt x="6022" y="199"/>
                </a:lnTo>
                <a:lnTo>
                  <a:pt x="6050" y="198"/>
                </a:lnTo>
                <a:lnTo>
                  <a:pt x="6062" y="196"/>
                </a:lnTo>
                <a:lnTo>
                  <a:pt x="6079" y="194"/>
                </a:lnTo>
                <a:lnTo>
                  <a:pt x="6107" y="191"/>
                </a:lnTo>
                <a:lnTo>
                  <a:pt x="6126" y="190"/>
                </a:lnTo>
                <a:lnTo>
                  <a:pt x="6140" y="188"/>
                </a:lnTo>
                <a:lnTo>
                  <a:pt x="6164" y="186"/>
                </a:lnTo>
                <a:lnTo>
                  <a:pt x="6179" y="185"/>
                </a:lnTo>
                <a:lnTo>
                  <a:pt x="6197" y="181"/>
                </a:lnTo>
                <a:lnTo>
                  <a:pt x="6218" y="179"/>
                </a:lnTo>
                <a:lnTo>
                  <a:pt x="6228" y="178"/>
                </a:lnTo>
                <a:lnTo>
                  <a:pt x="6242" y="175"/>
                </a:lnTo>
                <a:lnTo>
                  <a:pt x="6260" y="171"/>
                </a:lnTo>
                <a:lnTo>
                  <a:pt x="6274" y="167"/>
                </a:lnTo>
                <a:lnTo>
                  <a:pt x="6282" y="164"/>
                </a:lnTo>
                <a:lnTo>
                  <a:pt x="6297" y="160"/>
                </a:lnTo>
                <a:lnTo>
                  <a:pt x="6306" y="159"/>
                </a:lnTo>
                <a:lnTo>
                  <a:pt x="6324" y="155"/>
                </a:lnTo>
                <a:lnTo>
                  <a:pt x="6335" y="155"/>
                </a:lnTo>
                <a:lnTo>
                  <a:pt x="6351" y="155"/>
                </a:lnTo>
                <a:lnTo>
                  <a:pt x="6367" y="155"/>
                </a:lnTo>
                <a:lnTo>
                  <a:pt x="6383" y="155"/>
                </a:lnTo>
                <a:lnTo>
                  <a:pt x="6399" y="154"/>
                </a:lnTo>
                <a:lnTo>
                  <a:pt x="6421" y="154"/>
                </a:lnTo>
                <a:lnTo>
                  <a:pt x="6425" y="154"/>
                </a:lnTo>
                <a:lnTo>
                  <a:pt x="6437" y="154"/>
                </a:lnTo>
                <a:lnTo>
                  <a:pt x="6455" y="153"/>
                </a:lnTo>
                <a:lnTo>
                  <a:pt x="6472" y="152"/>
                </a:lnTo>
                <a:lnTo>
                  <a:pt x="6485" y="152"/>
                </a:lnTo>
                <a:lnTo>
                  <a:pt x="6499" y="154"/>
                </a:lnTo>
                <a:lnTo>
                  <a:pt x="6514" y="155"/>
                </a:lnTo>
                <a:lnTo>
                  <a:pt x="6531" y="157"/>
                </a:lnTo>
                <a:lnTo>
                  <a:pt x="6539" y="157"/>
                </a:lnTo>
                <a:lnTo>
                  <a:pt x="6552" y="158"/>
                </a:lnTo>
                <a:lnTo>
                  <a:pt x="6567" y="158"/>
                </a:lnTo>
                <a:lnTo>
                  <a:pt x="6585" y="157"/>
                </a:lnTo>
                <a:lnTo>
                  <a:pt x="6597" y="157"/>
                </a:lnTo>
                <a:lnTo>
                  <a:pt x="6617" y="157"/>
                </a:lnTo>
                <a:lnTo>
                  <a:pt x="6639" y="155"/>
                </a:lnTo>
                <a:lnTo>
                  <a:pt x="6653" y="154"/>
                </a:lnTo>
                <a:lnTo>
                  <a:pt x="6670" y="153"/>
                </a:lnTo>
                <a:lnTo>
                  <a:pt x="6687" y="153"/>
                </a:lnTo>
                <a:lnTo>
                  <a:pt x="6705" y="152"/>
                </a:lnTo>
                <a:lnTo>
                  <a:pt x="6721" y="151"/>
                </a:lnTo>
                <a:lnTo>
                  <a:pt x="6734" y="150"/>
                </a:lnTo>
                <a:lnTo>
                  <a:pt x="6753" y="150"/>
                </a:lnTo>
                <a:lnTo>
                  <a:pt x="6759" y="149"/>
                </a:lnTo>
                <a:lnTo>
                  <a:pt x="6768" y="149"/>
                </a:lnTo>
                <a:lnTo>
                  <a:pt x="6780" y="149"/>
                </a:lnTo>
                <a:lnTo>
                  <a:pt x="6788" y="148"/>
                </a:lnTo>
                <a:lnTo>
                  <a:pt x="6804" y="148"/>
                </a:lnTo>
                <a:lnTo>
                  <a:pt x="6827" y="146"/>
                </a:lnTo>
                <a:lnTo>
                  <a:pt x="6834" y="146"/>
                </a:lnTo>
                <a:lnTo>
                  <a:pt x="6840" y="145"/>
                </a:lnTo>
                <a:lnTo>
                  <a:pt x="6865" y="144"/>
                </a:lnTo>
                <a:lnTo>
                  <a:pt x="6888" y="142"/>
                </a:lnTo>
                <a:lnTo>
                  <a:pt x="6902" y="141"/>
                </a:lnTo>
                <a:lnTo>
                  <a:pt x="6917" y="140"/>
                </a:lnTo>
                <a:lnTo>
                  <a:pt x="6936" y="140"/>
                </a:lnTo>
                <a:lnTo>
                  <a:pt x="6956" y="139"/>
                </a:lnTo>
                <a:lnTo>
                  <a:pt x="6975" y="138"/>
                </a:lnTo>
                <a:lnTo>
                  <a:pt x="6990" y="137"/>
                </a:lnTo>
                <a:lnTo>
                  <a:pt x="7016" y="136"/>
                </a:lnTo>
                <a:lnTo>
                  <a:pt x="7032" y="134"/>
                </a:lnTo>
                <a:lnTo>
                  <a:pt x="7045" y="134"/>
                </a:lnTo>
                <a:lnTo>
                  <a:pt x="7059" y="133"/>
                </a:lnTo>
                <a:lnTo>
                  <a:pt x="7068" y="132"/>
                </a:lnTo>
                <a:lnTo>
                  <a:pt x="7079" y="131"/>
                </a:lnTo>
                <a:lnTo>
                  <a:pt x="7092" y="128"/>
                </a:lnTo>
                <a:lnTo>
                  <a:pt x="7098" y="126"/>
                </a:lnTo>
                <a:lnTo>
                  <a:pt x="7114" y="123"/>
                </a:lnTo>
                <a:lnTo>
                  <a:pt x="7126" y="120"/>
                </a:lnTo>
                <a:lnTo>
                  <a:pt x="7138" y="115"/>
                </a:lnTo>
                <a:lnTo>
                  <a:pt x="7151" y="111"/>
                </a:lnTo>
                <a:lnTo>
                  <a:pt x="7159" y="108"/>
                </a:lnTo>
                <a:lnTo>
                  <a:pt x="7171" y="107"/>
                </a:lnTo>
                <a:lnTo>
                  <a:pt x="7183" y="107"/>
                </a:lnTo>
                <a:lnTo>
                  <a:pt x="7190" y="103"/>
                </a:lnTo>
                <a:lnTo>
                  <a:pt x="7200" y="102"/>
                </a:lnTo>
                <a:lnTo>
                  <a:pt x="7209" y="102"/>
                </a:lnTo>
                <a:lnTo>
                  <a:pt x="7213" y="102"/>
                </a:lnTo>
                <a:lnTo>
                  <a:pt x="7222" y="102"/>
                </a:lnTo>
                <a:lnTo>
                  <a:pt x="7232" y="102"/>
                </a:lnTo>
                <a:lnTo>
                  <a:pt x="7243" y="103"/>
                </a:lnTo>
                <a:lnTo>
                  <a:pt x="7254" y="105"/>
                </a:lnTo>
                <a:lnTo>
                  <a:pt x="7265" y="106"/>
                </a:lnTo>
                <a:lnTo>
                  <a:pt x="7275" y="108"/>
                </a:lnTo>
                <a:lnTo>
                  <a:pt x="7285" y="109"/>
                </a:lnTo>
                <a:lnTo>
                  <a:pt x="7300" y="107"/>
                </a:lnTo>
                <a:lnTo>
                  <a:pt x="7314" y="105"/>
                </a:lnTo>
                <a:lnTo>
                  <a:pt x="7324" y="102"/>
                </a:lnTo>
                <a:lnTo>
                  <a:pt x="7333" y="100"/>
                </a:lnTo>
                <a:lnTo>
                  <a:pt x="7347" y="98"/>
                </a:lnTo>
                <a:lnTo>
                  <a:pt x="7368" y="95"/>
                </a:lnTo>
                <a:lnTo>
                  <a:pt x="7378" y="93"/>
                </a:lnTo>
                <a:lnTo>
                  <a:pt x="7387" y="92"/>
                </a:lnTo>
                <a:lnTo>
                  <a:pt x="7402" y="88"/>
                </a:lnTo>
                <a:lnTo>
                  <a:pt x="7409" y="87"/>
                </a:lnTo>
                <a:lnTo>
                  <a:pt x="7418" y="86"/>
                </a:lnTo>
                <a:lnTo>
                  <a:pt x="7432" y="71"/>
                </a:lnTo>
                <a:lnTo>
                  <a:pt x="7443" y="70"/>
                </a:lnTo>
                <a:lnTo>
                  <a:pt x="7452" y="69"/>
                </a:lnTo>
                <a:lnTo>
                  <a:pt x="7460" y="68"/>
                </a:lnTo>
                <a:lnTo>
                  <a:pt x="7470" y="68"/>
                </a:lnTo>
                <a:lnTo>
                  <a:pt x="7478" y="67"/>
                </a:lnTo>
                <a:lnTo>
                  <a:pt x="7486" y="65"/>
                </a:lnTo>
                <a:lnTo>
                  <a:pt x="7501" y="64"/>
                </a:lnTo>
                <a:lnTo>
                  <a:pt x="7511" y="64"/>
                </a:lnTo>
                <a:lnTo>
                  <a:pt x="7525" y="63"/>
                </a:lnTo>
                <a:lnTo>
                  <a:pt x="7538" y="63"/>
                </a:lnTo>
                <a:lnTo>
                  <a:pt x="7551" y="63"/>
                </a:lnTo>
                <a:lnTo>
                  <a:pt x="7559" y="63"/>
                </a:lnTo>
                <a:lnTo>
                  <a:pt x="7563" y="63"/>
                </a:lnTo>
                <a:lnTo>
                  <a:pt x="7570" y="62"/>
                </a:lnTo>
                <a:lnTo>
                  <a:pt x="7578" y="62"/>
                </a:lnTo>
                <a:lnTo>
                  <a:pt x="7594" y="62"/>
                </a:lnTo>
                <a:lnTo>
                  <a:pt x="7607" y="61"/>
                </a:lnTo>
                <a:lnTo>
                  <a:pt x="7618" y="61"/>
                </a:lnTo>
                <a:lnTo>
                  <a:pt x="7628" y="59"/>
                </a:lnTo>
                <a:lnTo>
                  <a:pt x="7647" y="59"/>
                </a:lnTo>
                <a:lnTo>
                  <a:pt x="7660" y="59"/>
                </a:lnTo>
                <a:lnTo>
                  <a:pt x="7670" y="59"/>
                </a:lnTo>
                <a:lnTo>
                  <a:pt x="7687" y="58"/>
                </a:lnTo>
                <a:lnTo>
                  <a:pt x="7704" y="57"/>
                </a:lnTo>
                <a:lnTo>
                  <a:pt x="7716" y="56"/>
                </a:lnTo>
                <a:lnTo>
                  <a:pt x="7732" y="56"/>
                </a:lnTo>
                <a:lnTo>
                  <a:pt x="7751" y="55"/>
                </a:lnTo>
                <a:lnTo>
                  <a:pt x="7771" y="55"/>
                </a:lnTo>
                <a:lnTo>
                  <a:pt x="7793" y="55"/>
                </a:lnTo>
                <a:lnTo>
                  <a:pt x="7819" y="54"/>
                </a:lnTo>
                <a:lnTo>
                  <a:pt x="7840" y="54"/>
                </a:lnTo>
                <a:lnTo>
                  <a:pt x="7850" y="54"/>
                </a:lnTo>
                <a:lnTo>
                  <a:pt x="7876" y="52"/>
                </a:lnTo>
                <a:lnTo>
                  <a:pt x="7895" y="51"/>
                </a:lnTo>
                <a:lnTo>
                  <a:pt x="7908" y="50"/>
                </a:lnTo>
                <a:lnTo>
                  <a:pt x="7938" y="49"/>
                </a:lnTo>
                <a:lnTo>
                  <a:pt x="7958" y="49"/>
                </a:lnTo>
                <a:lnTo>
                  <a:pt x="7973" y="48"/>
                </a:lnTo>
                <a:lnTo>
                  <a:pt x="7985" y="48"/>
                </a:lnTo>
                <a:lnTo>
                  <a:pt x="7996" y="47"/>
                </a:lnTo>
                <a:lnTo>
                  <a:pt x="8014" y="45"/>
                </a:lnTo>
                <a:lnTo>
                  <a:pt x="8028" y="43"/>
                </a:lnTo>
                <a:lnTo>
                  <a:pt x="8048" y="41"/>
                </a:lnTo>
                <a:lnTo>
                  <a:pt x="8073" y="38"/>
                </a:lnTo>
                <a:lnTo>
                  <a:pt x="8102" y="36"/>
                </a:lnTo>
                <a:lnTo>
                  <a:pt x="8121" y="35"/>
                </a:lnTo>
                <a:lnTo>
                  <a:pt x="8135" y="33"/>
                </a:lnTo>
                <a:lnTo>
                  <a:pt x="8148" y="32"/>
                </a:lnTo>
                <a:lnTo>
                  <a:pt x="8161" y="31"/>
                </a:lnTo>
                <a:lnTo>
                  <a:pt x="8175" y="30"/>
                </a:lnTo>
                <a:lnTo>
                  <a:pt x="8186" y="30"/>
                </a:lnTo>
                <a:lnTo>
                  <a:pt x="8195" y="29"/>
                </a:lnTo>
                <a:lnTo>
                  <a:pt x="8206" y="26"/>
                </a:lnTo>
                <a:lnTo>
                  <a:pt x="8221" y="25"/>
                </a:lnTo>
                <a:lnTo>
                  <a:pt x="8229" y="25"/>
                </a:lnTo>
                <a:lnTo>
                  <a:pt x="8243" y="24"/>
                </a:lnTo>
                <a:lnTo>
                  <a:pt x="8254" y="22"/>
                </a:lnTo>
                <a:lnTo>
                  <a:pt x="8264" y="20"/>
                </a:lnTo>
                <a:lnTo>
                  <a:pt x="8277" y="19"/>
                </a:lnTo>
                <a:lnTo>
                  <a:pt x="8292" y="18"/>
                </a:lnTo>
                <a:lnTo>
                  <a:pt x="8308" y="16"/>
                </a:lnTo>
                <a:lnTo>
                  <a:pt x="8320" y="12"/>
                </a:lnTo>
                <a:lnTo>
                  <a:pt x="8335" y="10"/>
                </a:lnTo>
                <a:lnTo>
                  <a:pt x="8349" y="8"/>
                </a:lnTo>
                <a:lnTo>
                  <a:pt x="8366" y="6"/>
                </a:lnTo>
                <a:lnTo>
                  <a:pt x="8402" y="3"/>
                </a:lnTo>
                <a:lnTo>
                  <a:pt x="8426" y="0"/>
                </a:lnTo>
                <a:lnTo>
                  <a:pt x="8426" y="0"/>
                </a:lnTo>
                <a:lnTo>
                  <a:pt x="8402" y="3"/>
                </a:lnTo>
                <a:lnTo>
                  <a:pt x="8366" y="6"/>
                </a:lnTo>
                <a:lnTo>
                  <a:pt x="8349" y="8"/>
                </a:lnTo>
                <a:lnTo>
                  <a:pt x="8335" y="10"/>
                </a:lnTo>
                <a:lnTo>
                  <a:pt x="8320" y="12"/>
                </a:lnTo>
                <a:lnTo>
                  <a:pt x="8308" y="16"/>
                </a:lnTo>
                <a:lnTo>
                  <a:pt x="8292" y="18"/>
                </a:lnTo>
                <a:lnTo>
                  <a:pt x="8277" y="19"/>
                </a:lnTo>
                <a:lnTo>
                  <a:pt x="8264" y="20"/>
                </a:lnTo>
                <a:lnTo>
                  <a:pt x="8254" y="22"/>
                </a:lnTo>
                <a:lnTo>
                  <a:pt x="8243" y="24"/>
                </a:lnTo>
                <a:lnTo>
                  <a:pt x="8229" y="25"/>
                </a:lnTo>
                <a:lnTo>
                  <a:pt x="8221" y="25"/>
                </a:lnTo>
                <a:lnTo>
                  <a:pt x="8206" y="26"/>
                </a:lnTo>
                <a:lnTo>
                  <a:pt x="8195" y="29"/>
                </a:lnTo>
                <a:lnTo>
                  <a:pt x="8186" y="30"/>
                </a:lnTo>
                <a:lnTo>
                  <a:pt x="8175" y="30"/>
                </a:lnTo>
                <a:lnTo>
                  <a:pt x="8161" y="31"/>
                </a:lnTo>
                <a:lnTo>
                  <a:pt x="8148" y="32"/>
                </a:lnTo>
                <a:lnTo>
                  <a:pt x="8135" y="33"/>
                </a:lnTo>
                <a:lnTo>
                  <a:pt x="8121" y="35"/>
                </a:lnTo>
                <a:lnTo>
                  <a:pt x="8102" y="36"/>
                </a:lnTo>
                <a:lnTo>
                  <a:pt x="8073" y="38"/>
                </a:lnTo>
                <a:lnTo>
                  <a:pt x="8048" y="41"/>
                </a:lnTo>
                <a:lnTo>
                  <a:pt x="8028" y="43"/>
                </a:lnTo>
                <a:lnTo>
                  <a:pt x="8014" y="45"/>
                </a:lnTo>
                <a:lnTo>
                  <a:pt x="7996" y="47"/>
                </a:lnTo>
                <a:lnTo>
                  <a:pt x="7985" y="48"/>
                </a:lnTo>
                <a:lnTo>
                  <a:pt x="7973" y="48"/>
                </a:lnTo>
                <a:lnTo>
                  <a:pt x="7958" y="49"/>
                </a:lnTo>
                <a:lnTo>
                  <a:pt x="7938" y="49"/>
                </a:lnTo>
                <a:lnTo>
                  <a:pt x="7908" y="50"/>
                </a:lnTo>
                <a:lnTo>
                  <a:pt x="7895" y="51"/>
                </a:lnTo>
                <a:lnTo>
                  <a:pt x="7876" y="52"/>
                </a:lnTo>
                <a:lnTo>
                  <a:pt x="7850" y="54"/>
                </a:lnTo>
                <a:lnTo>
                  <a:pt x="7840" y="54"/>
                </a:lnTo>
                <a:lnTo>
                  <a:pt x="7819" y="54"/>
                </a:lnTo>
                <a:lnTo>
                  <a:pt x="7793" y="55"/>
                </a:lnTo>
                <a:lnTo>
                  <a:pt x="7771" y="55"/>
                </a:lnTo>
                <a:lnTo>
                  <a:pt x="7751" y="55"/>
                </a:lnTo>
                <a:lnTo>
                  <a:pt x="7732" y="56"/>
                </a:lnTo>
                <a:lnTo>
                  <a:pt x="7716" y="56"/>
                </a:lnTo>
                <a:lnTo>
                  <a:pt x="7704" y="57"/>
                </a:lnTo>
                <a:lnTo>
                  <a:pt x="7687" y="58"/>
                </a:lnTo>
                <a:lnTo>
                  <a:pt x="7670" y="59"/>
                </a:lnTo>
                <a:lnTo>
                  <a:pt x="7660" y="59"/>
                </a:lnTo>
                <a:lnTo>
                  <a:pt x="7647" y="59"/>
                </a:lnTo>
                <a:lnTo>
                  <a:pt x="7628" y="59"/>
                </a:lnTo>
                <a:lnTo>
                  <a:pt x="7618" y="61"/>
                </a:lnTo>
                <a:lnTo>
                  <a:pt x="7607" y="61"/>
                </a:lnTo>
                <a:lnTo>
                  <a:pt x="7594" y="62"/>
                </a:lnTo>
                <a:lnTo>
                  <a:pt x="7578" y="62"/>
                </a:lnTo>
                <a:lnTo>
                  <a:pt x="7570" y="62"/>
                </a:lnTo>
                <a:lnTo>
                  <a:pt x="7563" y="63"/>
                </a:lnTo>
                <a:lnTo>
                  <a:pt x="7559" y="63"/>
                </a:lnTo>
                <a:lnTo>
                  <a:pt x="7551" y="63"/>
                </a:lnTo>
                <a:lnTo>
                  <a:pt x="7538" y="63"/>
                </a:lnTo>
                <a:lnTo>
                  <a:pt x="7525" y="63"/>
                </a:lnTo>
                <a:lnTo>
                  <a:pt x="7511" y="64"/>
                </a:lnTo>
                <a:lnTo>
                  <a:pt x="7501" y="64"/>
                </a:lnTo>
                <a:lnTo>
                  <a:pt x="7486" y="65"/>
                </a:lnTo>
                <a:lnTo>
                  <a:pt x="7478" y="67"/>
                </a:lnTo>
                <a:lnTo>
                  <a:pt x="7470" y="68"/>
                </a:lnTo>
                <a:lnTo>
                  <a:pt x="7460" y="68"/>
                </a:lnTo>
                <a:lnTo>
                  <a:pt x="7452" y="69"/>
                </a:lnTo>
                <a:lnTo>
                  <a:pt x="7443" y="70"/>
                </a:lnTo>
                <a:lnTo>
                  <a:pt x="7432" y="71"/>
                </a:lnTo>
                <a:lnTo>
                  <a:pt x="7418" y="86"/>
                </a:lnTo>
                <a:lnTo>
                  <a:pt x="7409" y="87"/>
                </a:lnTo>
                <a:lnTo>
                  <a:pt x="7402" y="88"/>
                </a:lnTo>
                <a:lnTo>
                  <a:pt x="7387" y="92"/>
                </a:lnTo>
                <a:lnTo>
                  <a:pt x="7378" y="93"/>
                </a:lnTo>
                <a:lnTo>
                  <a:pt x="7368" y="95"/>
                </a:lnTo>
                <a:lnTo>
                  <a:pt x="7347" y="98"/>
                </a:lnTo>
                <a:lnTo>
                  <a:pt x="7333" y="100"/>
                </a:lnTo>
                <a:lnTo>
                  <a:pt x="7324" y="102"/>
                </a:lnTo>
                <a:lnTo>
                  <a:pt x="7314" y="105"/>
                </a:lnTo>
                <a:lnTo>
                  <a:pt x="7300" y="107"/>
                </a:lnTo>
                <a:lnTo>
                  <a:pt x="7285" y="109"/>
                </a:lnTo>
                <a:lnTo>
                  <a:pt x="7275" y="108"/>
                </a:lnTo>
                <a:lnTo>
                  <a:pt x="7265" y="106"/>
                </a:lnTo>
                <a:lnTo>
                  <a:pt x="7254" y="105"/>
                </a:lnTo>
                <a:lnTo>
                  <a:pt x="7243" y="103"/>
                </a:lnTo>
                <a:lnTo>
                  <a:pt x="7232" y="102"/>
                </a:lnTo>
                <a:lnTo>
                  <a:pt x="7222" y="102"/>
                </a:lnTo>
                <a:lnTo>
                  <a:pt x="7213" y="102"/>
                </a:lnTo>
                <a:lnTo>
                  <a:pt x="7209" y="102"/>
                </a:lnTo>
                <a:lnTo>
                  <a:pt x="7200" y="102"/>
                </a:lnTo>
                <a:lnTo>
                  <a:pt x="7190" y="103"/>
                </a:lnTo>
                <a:lnTo>
                  <a:pt x="7183" y="107"/>
                </a:lnTo>
                <a:lnTo>
                  <a:pt x="7171" y="107"/>
                </a:lnTo>
                <a:lnTo>
                  <a:pt x="7159" y="108"/>
                </a:lnTo>
                <a:lnTo>
                  <a:pt x="7151" y="112"/>
                </a:lnTo>
                <a:lnTo>
                  <a:pt x="7138" y="119"/>
                </a:lnTo>
                <a:lnTo>
                  <a:pt x="7126" y="122"/>
                </a:lnTo>
                <a:lnTo>
                  <a:pt x="7114" y="126"/>
                </a:lnTo>
                <a:lnTo>
                  <a:pt x="7098" y="131"/>
                </a:lnTo>
                <a:lnTo>
                  <a:pt x="7092" y="132"/>
                </a:lnTo>
                <a:lnTo>
                  <a:pt x="7079" y="134"/>
                </a:lnTo>
                <a:lnTo>
                  <a:pt x="7068" y="135"/>
                </a:lnTo>
                <a:lnTo>
                  <a:pt x="7059" y="136"/>
                </a:lnTo>
                <a:lnTo>
                  <a:pt x="7045" y="137"/>
                </a:lnTo>
                <a:lnTo>
                  <a:pt x="7032" y="137"/>
                </a:lnTo>
                <a:lnTo>
                  <a:pt x="7016" y="138"/>
                </a:lnTo>
                <a:lnTo>
                  <a:pt x="6990" y="140"/>
                </a:lnTo>
                <a:lnTo>
                  <a:pt x="6975" y="140"/>
                </a:lnTo>
                <a:lnTo>
                  <a:pt x="6956" y="142"/>
                </a:lnTo>
                <a:lnTo>
                  <a:pt x="6936" y="142"/>
                </a:lnTo>
                <a:lnTo>
                  <a:pt x="6917" y="145"/>
                </a:lnTo>
                <a:lnTo>
                  <a:pt x="6902" y="145"/>
                </a:lnTo>
                <a:lnTo>
                  <a:pt x="6888" y="146"/>
                </a:lnTo>
                <a:lnTo>
                  <a:pt x="6865" y="147"/>
                </a:lnTo>
                <a:lnTo>
                  <a:pt x="6840" y="148"/>
                </a:lnTo>
                <a:lnTo>
                  <a:pt x="6834" y="149"/>
                </a:lnTo>
                <a:lnTo>
                  <a:pt x="6827" y="149"/>
                </a:lnTo>
                <a:lnTo>
                  <a:pt x="6804" y="150"/>
                </a:lnTo>
                <a:lnTo>
                  <a:pt x="6788" y="151"/>
                </a:lnTo>
                <a:lnTo>
                  <a:pt x="6780" y="151"/>
                </a:lnTo>
                <a:lnTo>
                  <a:pt x="6768" y="152"/>
                </a:lnTo>
                <a:lnTo>
                  <a:pt x="6759" y="152"/>
                </a:lnTo>
                <a:lnTo>
                  <a:pt x="6753" y="152"/>
                </a:lnTo>
                <a:lnTo>
                  <a:pt x="6734" y="153"/>
                </a:lnTo>
                <a:lnTo>
                  <a:pt x="6721" y="154"/>
                </a:lnTo>
                <a:lnTo>
                  <a:pt x="6705" y="155"/>
                </a:lnTo>
                <a:lnTo>
                  <a:pt x="6687" y="157"/>
                </a:lnTo>
                <a:lnTo>
                  <a:pt x="6670" y="157"/>
                </a:lnTo>
                <a:lnTo>
                  <a:pt x="6653" y="158"/>
                </a:lnTo>
                <a:lnTo>
                  <a:pt x="6639" y="159"/>
                </a:lnTo>
                <a:lnTo>
                  <a:pt x="6617" y="160"/>
                </a:lnTo>
                <a:lnTo>
                  <a:pt x="6597" y="160"/>
                </a:lnTo>
                <a:lnTo>
                  <a:pt x="6585" y="160"/>
                </a:lnTo>
                <a:lnTo>
                  <a:pt x="6567" y="161"/>
                </a:lnTo>
                <a:lnTo>
                  <a:pt x="6552" y="161"/>
                </a:lnTo>
                <a:lnTo>
                  <a:pt x="6539" y="160"/>
                </a:lnTo>
                <a:lnTo>
                  <a:pt x="6531" y="160"/>
                </a:lnTo>
                <a:lnTo>
                  <a:pt x="6514" y="159"/>
                </a:lnTo>
                <a:lnTo>
                  <a:pt x="6499" y="157"/>
                </a:lnTo>
                <a:lnTo>
                  <a:pt x="6485" y="155"/>
                </a:lnTo>
                <a:lnTo>
                  <a:pt x="6472" y="155"/>
                </a:lnTo>
                <a:lnTo>
                  <a:pt x="6455" y="157"/>
                </a:lnTo>
                <a:lnTo>
                  <a:pt x="6437" y="158"/>
                </a:lnTo>
                <a:lnTo>
                  <a:pt x="6425" y="158"/>
                </a:lnTo>
                <a:lnTo>
                  <a:pt x="6421" y="158"/>
                </a:lnTo>
                <a:lnTo>
                  <a:pt x="6399" y="158"/>
                </a:lnTo>
                <a:lnTo>
                  <a:pt x="6383" y="159"/>
                </a:lnTo>
                <a:lnTo>
                  <a:pt x="6367" y="159"/>
                </a:lnTo>
                <a:lnTo>
                  <a:pt x="6351" y="159"/>
                </a:lnTo>
                <a:lnTo>
                  <a:pt x="6335" y="159"/>
                </a:lnTo>
                <a:lnTo>
                  <a:pt x="6324" y="159"/>
                </a:lnTo>
                <a:lnTo>
                  <a:pt x="6306" y="162"/>
                </a:lnTo>
                <a:lnTo>
                  <a:pt x="6297" y="164"/>
                </a:lnTo>
                <a:lnTo>
                  <a:pt x="6282" y="167"/>
                </a:lnTo>
                <a:lnTo>
                  <a:pt x="6274" y="171"/>
                </a:lnTo>
                <a:lnTo>
                  <a:pt x="6260" y="174"/>
                </a:lnTo>
                <a:lnTo>
                  <a:pt x="6242" y="178"/>
                </a:lnTo>
                <a:lnTo>
                  <a:pt x="6228" y="180"/>
                </a:lnTo>
                <a:lnTo>
                  <a:pt x="6218" y="181"/>
                </a:lnTo>
                <a:lnTo>
                  <a:pt x="6197" y="185"/>
                </a:lnTo>
                <a:lnTo>
                  <a:pt x="6179" y="187"/>
                </a:lnTo>
                <a:lnTo>
                  <a:pt x="6164" y="189"/>
                </a:lnTo>
                <a:lnTo>
                  <a:pt x="6140" y="191"/>
                </a:lnTo>
                <a:lnTo>
                  <a:pt x="6126" y="192"/>
                </a:lnTo>
                <a:lnTo>
                  <a:pt x="6107" y="194"/>
                </a:lnTo>
                <a:lnTo>
                  <a:pt x="6079" y="198"/>
                </a:lnTo>
                <a:lnTo>
                  <a:pt x="6062" y="199"/>
                </a:lnTo>
                <a:lnTo>
                  <a:pt x="6050" y="200"/>
                </a:lnTo>
                <a:lnTo>
                  <a:pt x="6022" y="202"/>
                </a:lnTo>
                <a:lnTo>
                  <a:pt x="6007" y="203"/>
                </a:lnTo>
                <a:lnTo>
                  <a:pt x="5980" y="204"/>
                </a:lnTo>
                <a:lnTo>
                  <a:pt x="5969" y="204"/>
                </a:lnTo>
                <a:lnTo>
                  <a:pt x="5958" y="204"/>
                </a:lnTo>
                <a:lnTo>
                  <a:pt x="5935" y="205"/>
                </a:lnTo>
                <a:lnTo>
                  <a:pt x="5916" y="206"/>
                </a:lnTo>
                <a:lnTo>
                  <a:pt x="5897" y="207"/>
                </a:lnTo>
                <a:lnTo>
                  <a:pt x="5877" y="209"/>
                </a:lnTo>
                <a:lnTo>
                  <a:pt x="5864" y="210"/>
                </a:lnTo>
                <a:lnTo>
                  <a:pt x="5833" y="210"/>
                </a:lnTo>
                <a:lnTo>
                  <a:pt x="5820" y="212"/>
                </a:lnTo>
                <a:lnTo>
                  <a:pt x="5802" y="214"/>
                </a:lnTo>
                <a:lnTo>
                  <a:pt x="5786" y="214"/>
                </a:lnTo>
                <a:lnTo>
                  <a:pt x="5776" y="215"/>
                </a:lnTo>
                <a:lnTo>
                  <a:pt x="5765" y="216"/>
                </a:lnTo>
                <a:lnTo>
                  <a:pt x="5760" y="217"/>
                </a:lnTo>
                <a:lnTo>
                  <a:pt x="5754" y="217"/>
                </a:lnTo>
                <a:lnTo>
                  <a:pt x="5748" y="218"/>
                </a:lnTo>
                <a:lnTo>
                  <a:pt x="5741" y="218"/>
                </a:lnTo>
                <a:lnTo>
                  <a:pt x="5737" y="218"/>
                </a:lnTo>
                <a:lnTo>
                  <a:pt x="5730" y="218"/>
                </a:lnTo>
                <a:lnTo>
                  <a:pt x="5726" y="218"/>
                </a:lnTo>
                <a:lnTo>
                  <a:pt x="5722" y="218"/>
                </a:lnTo>
                <a:lnTo>
                  <a:pt x="5706" y="218"/>
                </a:lnTo>
                <a:lnTo>
                  <a:pt x="5696" y="219"/>
                </a:lnTo>
                <a:lnTo>
                  <a:pt x="5689" y="219"/>
                </a:lnTo>
                <a:lnTo>
                  <a:pt x="5677" y="218"/>
                </a:lnTo>
                <a:lnTo>
                  <a:pt x="5666" y="217"/>
                </a:lnTo>
                <a:lnTo>
                  <a:pt x="5662" y="217"/>
                </a:lnTo>
                <a:lnTo>
                  <a:pt x="5655" y="218"/>
                </a:lnTo>
                <a:lnTo>
                  <a:pt x="5648" y="218"/>
                </a:lnTo>
                <a:lnTo>
                  <a:pt x="5636" y="221"/>
                </a:lnTo>
                <a:lnTo>
                  <a:pt x="5626" y="221"/>
                </a:lnTo>
                <a:lnTo>
                  <a:pt x="5621" y="221"/>
                </a:lnTo>
                <a:lnTo>
                  <a:pt x="5614" y="221"/>
                </a:lnTo>
                <a:lnTo>
                  <a:pt x="5610" y="221"/>
                </a:lnTo>
                <a:lnTo>
                  <a:pt x="5603" y="221"/>
                </a:lnTo>
                <a:lnTo>
                  <a:pt x="5595" y="219"/>
                </a:lnTo>
                <a:lnTo>
                  <a:pt x="5586" y="218"/>
                </a:lnTo>
                <a:lnTo>
                  <a:pt x="5581" y="218"/>
                </a:lnTo>
                <a:lnTo>
                  <a:pt x="5576" y="217"/>
                </a:lnTo>
                <a:lnTo>
                  <a:pt x="5572" y="218"/>
                </a:lnTo>
                <a:lnTo>
                  <a:pt x="5563" y="218"/>
                </a:lnTo>
                <a:lnTo>
                  <a:pt x="5560" y="218"/>
                </a:lnTo>
                <a:lnTo>
                  <a:pt x="5549" y="218"/>
                </a:lnTo>
                <a:lnTo>
                  <a:pt x="5541" y="218"/>
                </a:lnTo>
                <a:lnTo>
                  <a:pt x="5535" y="218"/>
                </a:lnTo>
                <a:lnTo>
                  <a:pt x="5532" y="218"/>
                </a:lnTo>
                <a:lnTo>
                  <a:pt x="5525" y="219"/>
                </a:lnTo>
                <a:lnTo>
                  <a:pt x="5517" y="221"/>
                </a:lnTo>
                <a:lnTo>
                  <a:pt x="5510" y="221"/>
                </a:lnTo>
                <a:lnTo>
                  <a:pt x="5504" y="221"/>
                </a:lnTo>
                <a:lnTo>
                  <a:pt x="5500" y="221"/>
                </a:lnTo>
                <a:lnTo>
                  <a:pt x="5489" y="219"/>
                </a:lnTo>
                <a:lnTo>
                  <a:pt x="5480" y="218"/>
                </a:lnTo>
                <a:lnTo>
                  <a:pt x="5469" y="217"/>
                </a:lnTo>
                <a:lnTo>
                  <a:pt x="5456" y="216"/>
                </a:lnTo>
                <a:lnTo>
                  <a:pt x="5445" y="214"/>
                </a:lnTo>
                <a:lnTo>
                  <a:pt x="5433" y="213"/>
                </a:lnTo>
                <a:lnTo>
                  <a:pt x="5421" y="212"/>
                </a:lnTo>
                <a:lnTo>
                  <a:pt x="5413" y="212"/>
                </a:lnTo>
                <a:lnTo>
                  <a:pt x="5407" y="213"/>
                </a:lnTo>
                <a:lnTo>
                  <a:pt x="5403" y="213"/>
                </a:lnTo>
                <a:lnTo>
                  <a:pt x="5394" y="214"/>
                </a:lnTo>
                <a:lnTo>
                  <a:pt x="5390" y="215"/>
                </a:lnTo>
                <a:lnTo>
                  <a:pt x="5385" y="215"/>
                </a:lnTo>
                <a:lnTo>
                  <a:pt x="5372" y="215"/>
                </a:lnTo>
                <a:lnTo>
                  <a:pt x="5353" y="211"/>
                </a:lnTo>
                <a:lnTo>
                  <a:pt x="5342" y="210"/>
                </a:lnTo>
                <a:lnTo>
                  <a:pt x="5332" y="209"/>
                </a:lnTo>
                <a:lnTo>
                  <a:pt x="5319" y="207"/>
                </a:lnTo>
                <a:lnTo>
                  <a:pt x="5313" y="209"/>
                </a:lnTo>
                <a:lnTo>
                  <a:pt x="5300" y="210"/>
                </a:lnTo>
                <a:lnTo>
                  <a:pt x="5288" y="211"/>
                </a:lnTo>
                <a:lnTo>
                  <a:pt x="5280" y="211"/>
                </a:lnTo>
                <a:lnTo>
                  <a:pt x="5273" y="211"/>
                </a:lnTo>
                <a:lnTo>
                  <a:pt x="5269" y="211"/>
                </a:lnTo>
                <a:lnTo>
                  <a:pt x="5262" y="211"/>
                </a:lnTo>
                <a:lnTo>
                  <a:pt x="5259" y="210"/>
                </a:lnTo>
                <a:lnTo>
                  <a:pt x="5253" y="210"/>
                </a:lnTo>
                <a:lnTo>
                  <a:pt x="5249" y="210"/>
                </a:lnTo>
                <a:lnTo>
                  <a:pt x="5240" y="209"/>
                </a:lnTo>
                <a:lnTo>
                  <a:pt x="5236" y="209"/>
                </a:lnTo>
                <a:lnTo>
                  <a:pt x="5231" y="207"/>
                </a:lnTo>
                <a:lnTo>
                  <a:pt x="5222" y="207"/>
                </a:lnTo>
                <a:lnTo>
                  <a:pt x="5214" y="207"/>
                </a:lnTo>
                <a:lnTo>
                  <a:pt x="5204" y="206"/>
                </a:lnTo>
                <a:lnTo>
                  <a:pt x="5195" y="206"/>
                </a:lnTo>
                <a:lnTo>
                  <a:pt x="5170" y="207"/>
                </a:lnTo>
                <a:lnTo>
                  <a:pt x="5151" y="210"/>
                </a:lnTo>
                <a:lnTo>
                  <a:pt x="5129" y="212"/>
                </a:lnTo>
                <a:lnTo>
                  <a:pt x="5111" y="214"/>
                </a:lnTo>
                <a:lnTo>
                  <a:pt x="5095" y="216"/>
                </a:lnTo>
                <a:lnTo>
                  <a:pt x="5076" y="221"/>
                </a:lnTo>
                <a:lnTo>
                  <a:pt x="5059" y="225"/>
                </a:lnTo>
                <a:lnTo>
                  <a:pt x="5047" y="227"/>
                </a:lnTo>
                <a:lnTo>
                  <a:pt x="5038" y="229"/>
                </a:lnTo>
                <a:lnTo>
                  <a:pt x="5027" y="231"/>
                </a:lnTo>
                <a:lnTo>
                  <a:pt x="5014" y="234"/>
                </a:lnTo>
                <a:lnTo>
                  <a:pt x="5005" y="235"/>
                </a:lnTo>
                <a:lnTo>
                  <a:pt x="4994" y="236"/>
                </a:lnTo>
                <a:lnTo>
                  <a:pt x="4982" y="238"/>
                </a:lnTo>
                <a:lnTo>
                  <a:pt x="4978" y="238"/>
                </a:lnTo>
                <a:lnTo>
                  <a:pt x="4968" y="238"/>
                </a:lnTo>
                <a:lnTo>
                  <a:pt x="4964" y="238"/>
                </a:lnTo>
                <a:lnTo>
                  <a:pt x="4960" y="238"/>
                </a:lnTo>
                <a:lnTo>
                  <a:pt x="4954" y="238"/>
                </a:lnTo>
                <a:lnTo>
                  <a:pt x="4948" y="238"/>
                </a:lnTo>
                <a:lnTo>
                  <a:pt x="4939" y="238"/>
                </a:lnTo>
                <a:lnTo>
                  <a:pt x="4930" y="238"/>
                </a:lnTo>
                <a:lnTo>
                  <a:pt x="4920" y="238"/>
                </a:lnTo>
                <a:lnTo>
                  <a:pt x="4907" y="238"/>
                </a:lnTo>
                <a:lnTo>
                  <a:pt x="4900" y="238"/>
                </a:lnTo>
                <a:lnTo>
                  <a:pt x="4890" y="238"/>
                </a:lnTo>
                <a:lnTo>
                  <a:pt x="4883" y="238"/>
                </a:lnTo>
                <a:lnTo>
                  <a:pt x="4875" y="239"/>
                </a:lnTo>
                <a:lnTo>
                  <a:pt x="4867" y="240"/>
                </a:lnTo>
                <a:lnTo>
                  <a:pt x="4861" y="240"/>
                </a:lnTo>
                <a:lnTo>
                  <a:pt x="4852" y="241"/>
                </a:lnTo>
                <a:lnTo>
                  <a:pt x="4848" y="242"/>
                </a:lnTo>
                <a:lnTo>
                  <a:pt x="4841" y="243"/>
                </a:lnTo>
                <a:lnTo>
                  <a:pt x="4834" y="244"/>
                </a:lnTo>
                <a:lnTo>
                  <a:pt x="4824" y="245"/>
                </a:lnTo>
                <a:lnTo>
                  <a:pt x="4818" y="245"/>
                </a:lnTo>
                <a:lnTo>
                  <a:pt x="4808" y="247"/>
                </a:lnTo>
                <a:lnTo>
                  <a:pt x="4802" y="247"/>
                </a:lnTo>
                <a:lnTo>
                  <a:pt x="4797" y="247"/>
                </a:lnTo>
                <a:lnTo>
                  <a:pt x="4791" y="248"/>
                </a:lnTo>
                <a:lnTo>
                  <a:pt x="4783" y="249"/>
                </a:lnTo>
                <a:lnTo>
                  <a:pt x="4772" y="249"/>
                </a:lnTo>
                <a:lnTo>
                  <a:pt x="4760" y="250"/>
                </a:lnTo>
                <a:lnTo>
                  <a:pt x="4742" y="251"/>
                </a:lnTo>
                <a:lnTo>
                  <a:pt x="4721" y="253"/>
                </a:lnTo>
                <a:lnTo>
                  <a:pt x="4711" y="254"/>
                </a:lnTo>
                <a:lnTo>
                  <a:pt x="4693" y="255"/>
                </a:lnTo>
                <a:lnTo>
                  <a:pt x="4681" y="256"/>
                </a:lnTo>
                <a:lnTo>
                  <a:pt x="4666" y="257"/>
                </a:lnTo>
                <a:lnTo>
                  <a:pt x="4658" y="257"/>
                </a:lnTo>
                <a:lnTo>
                  <a:pt x="4641" y="260"/>
                </a:lnTo>
                <a:lnTo>
                  <a:pt x="4626" y="258"/>
                </a:lnTo>
                <a:lnTo>
                  <a:pt x="4612" y="257"/>
                </a:lnTo>
                <a:lnTo>
                  <a:pt x="4604" y="258"/>
                </a:lnTo>
                <a:lnTo>
                  <a:pt x="4582" y="258"/>
                </a:lnTo>
                <a:lnTo>
                  <a:pt x="4572" y="260"/>
                </a:lnTo>
                <a:lnTo>
                  <a:pt x="4561" y="260"/>
                </a:lnTo>
                <a:lnTo>
                  <a:pt x="4541" y="260"/>
                </a:lnTo>
                <a:lnTo>
                  <a:pt x="4527" y="260"/>
                </a:lnTo>
                <a:lnTo>
                  <a:pt x="4512" y="257"/>
                </a:lnTo>
                <a:lnTo>
                  <a:pt x="4500" y="256"/>
                </a:lnTo>
                <a:lnTo>
                  <a:pt x="4485" y="255"/>
                </a:lnTo>
                <a:lnTo>
                  <a:pt x="4470" y="254"/>
                </a:lnTo>
                <a:lnTo>
                  <a:pt x="4461" y="254"/>
                </a:lnTo>
                <a:lnTo>
                  <a:pt x="4437" y="256"/>
                </a:lnTo>
                <a:lnTo>
                  <a:pt x="4432" y="256"/>
                </a:lnTo>
                <a:lnTo>
                  <a:pt x="4411" y="257"/>
                </a:lnTo>
                <a:lnTo>
                  <a:pt x="4393" y="260"/>
                </a:lnTo>
                <a:lnTo>
                  <a:pt x="4347" y="261"/>
                </a:lnTo>
                <a:lnTo>
                  <a:pt x="4343" y="261"/>
                </a:lnTo>
                <a:lnTo>
                  <a:pt x="4309" y="262"/>
                </a:lnTo>
                <a:lnTo>
                  <a:pt x="4307" y="262"/>
                </a:lnTo>
                <a:lnTo>
                  <a:pt x="4298" y="262"/>
                </a:lnTo>
                <a:lnTo>
                  <a:pt x="4285" y="263"/>
                </a:lnTo>
                <a:lnTo>
                  <a:pt x="4279" y="263"/>
                </a:lnTo>
                <a:lnTo>
                  <a:pt x="4265" y="263"/>
                </a:lnTo>
                <a:lnTo>
                  <a:pt x="4244" y="262"/>
                </a:lnTo>
                <a:lnTo>
                  <a:pt x="4230" y="262"/>
                </a:lnTo>
                <a:lnTo>
                  <a:pt x="4223" y="262"/>
                </a:lnTo>
                <a:lnTo>
                  <a:pt x="4204" y="263"/>
                </a:lnTo>
                <a:lnTo>
                  <a:pt x="4193" y="263"/>
                </a:lnTo>
                <a:lnTo>
                  <a:pt x="4158" y="263"/>
                </a:lnTo>
                <a:lnTo>
                  <a:pt x="4151" y="263"/>
                </a:lnTo>
                <a:lnTo>
                  <a:pt x="4145" y="263"/>
                </a:lnTo>
                <a:lnTo>
                  <a:pt x="4119" y="261"/>
                </a:lnTo>
                <a:lnTo>
                  <a:pt x="4107" y="260"/>
                </a:lnTo>
                <a:lnTo>
                  <a:pt x="4098" y="258"/>
                </a:lnTo>
                <a:lnTo>
                  <a:pt x="4088" y="257"/>
                </a:lnTo>
                <a:lnTo>
                  <a:pt x="4074" y="256"/>
                </a:lnTo>
                <a:lnTo>
                  <a:pt x="4061" y="255"/>
                </a:lnTo>
                <a:lnTo>
                  <a:pt x="4053" y="254"/>
                </a:lnTo>
                <a:lnTo>
                  <a:pt x="4044" y="254"/>
                </a:lnTo>
                <a:lnTo>
                  <a:pt x="4033" y="252"/>
                </a:lnTo>
                <a:lnTo>
                  <a:pt x="4018" y="252"/>
                </a:lnTo>
                <a:lnTo>
                  <a:pt x="4009" y="251"/>
                </a:lnTo>
                <a:lnTo>
                  <a:pt x="3994" y="250"/>
                </a:lnTo>
                <a:lnTo>
                  <a:pt x="3983" y="249"/>
                </a:lnTo>
                <a:lnTo>
                  <a:pt x="3978" y="249"/>
                </a:lnTo>
                <a:lnTo>
                  <a:pt x="3966" y="247"/>
                </a:lnTo>
                <a:lnTo>
                  <a:pt x="3957" y="247"/>
                </a:lnTo>
                <a:lnTo>
                  <a:pt x="3945" y="244"/>
                </a:lnTo>
                <a:lnTo>
                  <a:pt x="3931" y="241"/>
                </a:lnTo>
                <a:lnTo>
                  <a:pt x="3923" y="240"/>
                </a:lnTo>
                <a:lnTo>
                  <a:pt x="3917" y="239"/>
                </a:lnTo>
                <a:lnTo>
                  <a:pt x="3907" y="238"/>
                </a:lnTo>
                <a:lnTo>
                  <a:pt x="3900" y="237"/>
                </a:lnTo>
                <a:lnTo>
                  <a:pt x="3893" y="236"/>
                </a:lnTo>
                <a:lnTo>
                  <a:pt x="3887" y="237"/>
                </a:lnTo>
                <a:lnTo>
                  <a:pt x="3875" y="237"/>
                </a:lnTo>
                <a:lnTo>
                  <a:pt x="3869" y="237"/>
                </a:lnTo>
                <a:lnTo>
                  <a:pt x="3858" y="238"/>
                </a:lnTo>
                <a:lnTo>
                  <a:pt x="3850" y="238"/>
                </a:lnTo>
                <a:lnTo>
                  <a:pt x="3840" y="238"/>
                </a:lnTo>
                <a:lnTo>
                  <a:pt x="3833" y="238"/>
                </a:lnTo>
                <a:lnTo>
                  <a:pt x="3829" y="238"/>
                </a:lnTo>
                <a:lnTo>
                  <a:pt x="3818" y="237"/>
                </a:lnTo>
                <a:lnTo>
                  <a:pt x="3811" y="237"/>
                </a:lnTo>
                <a:lnTo>
                  <a:pt x="3801" y="239"/>
                </a:lnTo>
                <a:lnTo>
                  <a:pt x="3793" y="240"/>
                </a:lnTo>
                <a:lnTo>
                  <a:pt x="3786" y="241"/>
                </a:lnTo>
                <a:lnTo>
                  <a:pt x="3777" y="241"/>
                </a:lnTo>
                <a:lnTo>
                  <a:pt x="3768" y="241"/>
                </a:lnTo>
                <a:lnTo>
                  <a:pt x="3761" y="241"/>
                </a:lnTo>
                <a:lnTo>
                  <a:pt x="3755" y="241"/>
                </a:lnTo>
                <a:lnTo>
                  <a:pt x="3747" y="241"/>
                </a:lnTo>
                <a:lnTo>
                  <a:pt x="3740" y="241"/>
                </a:lnTo>
                <a:lnTo>
                  <a:pt x="3725" y="240"/>
                </a:lnTo>
                <a:lnTo>
                  <a:pt x="3723" y="240"/>
                </a:lnTo>
                <a:lnTo>
                  <a:pt x="3713" y="239"/>
                </a:lnTo>
                <a:lnTo>
                  <a:pt x="3703" y="239"/>
                </a:lnTo>
                <a:lnTo>
                  <a:pt x="3697" y="238"/>
                </a:lnTo>
                <a:lnTo>
                  <a:pt x="3687" y="238"/>
                </a:lnTo>
                <a:lnTo>
                  <a:pt x="3683" y="238"/>
                </a:lnTo>
                <a:lnTo>
                  <a:pt x="3674" y="238"/>
                </a:lnTo>
                <a:lnTo>
                  <a:pt x="3669" y="238"/>
                </a:lnTo>
                <a:lnTo>
                  <a:pt x="3660" y="238"/>
                </a:lnTo>
                <a:lnTo>
                  <a:pt x="3657" y="237"/>
                </a:lnTo>
                <a:lnTo>
                  <a:pt x="3650" y="237"/>
                </a:lnTo>
                <a:lnTo>
                  <a:pt x="3643" y="237"/>
                </a:lnTo>
                <a:lnTo>
                  <a:pt x="3634" y="236"/>
                </a:lnTo>
                <a:lnTo>
                  <a:pt x="3631" y="236"/>
                </a:lnTo>
                <a:lnTo>
                  <a:pt x="3625" y="236"/>
                </a:lnTo>
                <a:lnTo>
                  <a:pt x="3620" y="235"/>
                </a:lnTo>
                <a:lnTo>
                  <a:pt x="3614" y="235"/>
                </a:lnTo>
                <a:lnTo>
                  <a:pt x="3611" y="235"/>
                </a:lnTo>
                <a:lnTo>
                  <a:pt x="3603" y="235"/>
                </a:lnTo>
                <a:lnTo>
                  <a:pt x="3598" y="235"/>
                </a:lnTo>
                <a:lnTo>
                  <a:pt x="3590" y="234"/>
                </a:lnTo>
                <a:lnTo>
                  <a:pt x="3581" y="234"/>
                </a:lnTo>
                <a:lnTo>
                  <a:pt x="3572" y="232"/>
                </a:lnTo>
                <a:lnTo>
                  <a:pt x="3561" y="232"/>
                </a:lnTo>
                <a:lnTo>
                  <a:pt x="3554" y="232"/>
                </a:lnTo>
                <a:lnTo>
                  <a:pt x="3543" y="231"/>
                </a:lnTo>
                <a:lnTo>
                  <a:pt x="3536" y="230"/>
                </a:lnTo>
                <a:lnTo>
                  <a:pt x="3529" y="229"/>
                </a:lnTo>
                <a:lnTo>
                  <a:pt x="3522" y="229"/>
                </a:lnTo>
                <a:lnTo>
                  <a:pt x="3514" y="228"/>
                </a:lnTo>
                <a:lnTo>
                  <a:pt x="3506" y="227"/>
                </a:lnTo>
                <a:lnTo>
                  <a:pt x="3499" y="227"/>
                </a:lnTo>
                <a:lnTo>
                  <a:pt x="3492" y="227"/>
                </a:lnTo>
                <a:lnTo>
                  <a:pt x="3482" y="226"/>
                </a:lnTo>
                <a:lnTo>
                  <a:pt x="3476" y="226"/>
                </a:lnTo>
                <a:lnTo>
                  <a:pt x="3467" y="225"/>
                </a:lnTo>
                <a:lnTo>
                  <a:pt x="3455" y="223"/>
                </a:lnTo>
                <a:lnTo>
                  <a:pt x="3445" y="221"/>
                </a:lnTo>
                <a:lnTo>
                  <a:pt x="3441" y="221"/>
                </a:lnTo>
                <a:lnTo>
                  <a:pt x="3433" y="219"/>
                </a:lnTo>
                <a:lnTo>
                  <a:pt x="3425" y="219"/>
                </a:lnTo>
                <a:lnTo>
                  <a:pt x="3419" y="219"/>
                </a:lnTo>
                <a:lnTo>
                  <a:pt x="3413" y="218"/>
                </a:lnTo>
                <a:lnTo>
                  <a:pt x="3410" y="218"/>
                </a:lnTo>
                <a:lnTo>
                  <a:pt x="3399" y="217"/>
                </a:lnTo>
                <a:lnTo>
                  <a:pt x="3393" y="218"/>
                </a:lnTo>
                <a:lnTo>
                  <a:pt x="3385" y="218"/>
                </a:lnTo>
                <a:lnTo>
                  <a:pt x="3377" y="219"/>
                </a:lnTo>
                <a:lnTo>
                  <a:pt x="3364" y="223"/>
                </a:lnTo>
                <a:lnTo>
                  <a:pt x="3352" y="226"/>
                </a:lnTo>
                <a:lnTo>
                  <a:pt x="3346" y="227"/>
                </a:lnTo>
                <a:lnTo>
                  <a:pt x="3330" y="227"/>
                </a:lnTo>
                <a:lnTo>
                  <a:pt x="3324" y="227"/>
                </a:lnTo>
                <a:lnTo>
                  <a:pt x="3314" y="226"/>
                </a:lnTo>
                <a:lnTo>
                  <a:pt x="3307" y="226"/>
                </a:lnTo>
                <a:lnTo>
                  <a:pt x="3300" y="227"/>
                </a:lnTo>
                <a:lnTo>
                  <a:pt x="3294" y="228"/>
                </a:lnTo>
                <a:lnTo>
                  <a:pt x="3286" y="229"/>
                </a:lnTo>
                <a:lnTo>
                  <a:pt x="3281" y="230"/>
                </a:lnTo>
                <a:lnTo>
                  <a:pt x="3274" y="230"/>
                </a:lnTo>
                <a:lnTo>
                  <a:pt x="3269" y="230"/>
                </a:lnTo>
                <a:lnTo>
                  <a:pt x="3259" y="232"/>
                </a:lnTo>
                <a:lnTo>
                  <a:pt x="3256" y="232"/>
                </a:lnTo>
                <a:lnTo>
                  <a:pt x="3245" y="234"/>
                </a:lnTo>
                <a:lnTo>
                  <a:pt x="3236" y="232"/>
                </a:lnTo>
                <a:lnTo>
                  <a:pt x="3228" y="231"/>
                </a:lnTo>
                <a:lnTo>
                  <a:pt x="3218" y="229"/>
                </a:lnTo>
                <a:lnTo>
                  <a:pt x="3211" y="229"/>
                </a:lnTo>
                <a:lnTo>
                  <a:pt x="3202" y="231"/>
                </a:lnTo>
                <a:lnTo>
                  <a:pt x="3196" y="231"/>
                </a:lnTo>
                <a:lnTo>
                  <a:pt x="3183" y="231"/>
                </a:lnTo>
                <a:lnTo>
                  <a:pt x="3176" y="230"/>
                </a:lnTo>
                <a:lnTo>
                  <a:pt x="3168" y="230"/>
                </a:lnTo>
                <a:lnTo>
                  <a:pt x="3162" y="230"/>
                </a:lnTo>
                <a:lnTo>
                  <a:pt x="3162" y="231"/>
                </a:lnTo>
                <a:lnTo>
                  <a:pt x="3157" y="231"/>
                </a:lnTo>
                <a:lnTo>
                  <a:pt x="3146" y="234"/>
                </a:lnTo>
                <a:lnTo>
                  <a:pt x="3141" y="234"/>
                </a:lnTo>
                <a:lnTo>
                  <a:pt x="3130" y="234"/>
                </a:lnTo>
                <a:lnTo>
                  <a:pt x="3116" y="234"/>
                </a:lnTo>
                <a:lnTo>
                  <a:pt x="3114" y="234"/>
                </a:lnTo>
                <a:lnTo>
                  <a:pt x="3100" y="236"/>
                </a:lnTo>
                <a:lnTo>
                  <a:pt x="3086" y="236"/>
                </a:lnTo>
                <a:lnTo>
                  <a:pt x="3076" y="236"/>
                </a:lnTo>
                <a:lnTo>
                  <a:pt x="3071" y="236"/>
                </a:lnTo>
                <a:lnTo>
                  <a:pt x="3056" y="236"/>
                </a:lnTo>
                <a:lnTo>
                  <a:pt x="3038" y="236"/>
                </a:lnTo>
                <a:lnTo>
                  <a:pt x="3036" y="236"/>
                </a:lnTo>
                <a:lnTo>
                  <a:pt x="3019" y="237"/>
                </a:lnTo>
                <a:lnTo>
                  <a:pt x="3016" y="237"/>
                </a:lnTo>
                <a:lnTo>
                  <a:pt x="3007" y="237"/>
                </a:lnTo>
                <a:lnTo>
                  <a:pt x="3001" y="237"/>
                </a:lnTo>
                <a:lnTo>
                  <a:pt x="2992" y="238"/>
                </a:lnTo>
                <a:lnTo>
                  <a:pt x="2992" y="238"/>
                </a:lnTo>
                <a:lnTo>
                  <a:pt x="2991" y="238"/>
                </a:lnTo>
                <a:lnTo>
                  <a:pt x="2984" y="238"/>
                </a:lnTo>
                <a:lnTo>
                  <a:pt x="2974" y="237"/>
                </a:lnTo>
                <a:lnTo>
                  <a:pt x="2964" y="236"/>
                </a:lnTo>
                <a:lnTo>
                  <a:pt x="2955" y="235"/>
                </a:lnTo>
                <a:lnTo>
                  <a:pt x="2945" y="235"/>
                </a:lnTo>
                <a:lnTo>
                  <a:pt x="2941" y="235"/>
                </a:lnTo>
                <a:lnTo>
                  <a:pt x="2928" y="235"/>
                </a:lnTo>
                <a:lnTo>
                  <a:pt x="2918" y="235"/>
                </a:lnTo>
                <a:lnTo>
                  <a:pt x="2907" y="235"/>
                </a:lnTo>
                <a:lnTo>
                  <a:pt x="2886" y="234"/>
                </a:lnTo>
                <a:lnTo>
                  <a:pt x="2863" y="232"/>
                </a:lnTo>
                <a:lnTo>
                  <a:pt x="2846" y="231"/>
                </a:lnTo>
                <a:lnTo>
                  <a:pt x="2833" y="231"/>
                </a:lnTo>
                <a:lnTo>
                  <a:pt x="2818" y="231"/>
                </a:lnTo>
                <a:lnTo>
                  <a:pt x="2797" y="231"/>
                </a:lnTo>
                <a:lnTo>
                  <a:pt x="2781" y="231"/>
                </a:lnTo>
                <a:lnTo>
                  <a:pt x="2780" y="231"/>
                </a:lnTo>
                <a:lnTo>
                  <a:pt x="2663" y="231"/>
                </a:lnTo>
                <a:lnTo>
                  <a:pt x="2549" y="228"/>
                </a:lnTo>
                <a:lnTo>
                  <a:pt x="2518" y="227"/>
                </a:lnTo>
                <a:lnTo>
                  <a:pt x="2488" y="227"/>
                </a:lnTo>
                <a:lnTo>
                  <a:pt x="2438" y="226"/>
                </a:lnTo>
                <a:lnTo>
                  <a:pt x="2343" y="223"/>
                </a:lnTo>
                <a:lnTo>
                  <a:pt x="2213" y="219"/>
                </a:lnTo>
                <a:lnTo>
                  <a:pt x="2199" y="218"/>
                </a:lnTo>
                <a:lnTo>
                  <a:pt x="2145" y="215"/>
                </a:lnTo>
                <a:lnTo>
                  <a:pt x="2064" y="203"/>
                </a:lnTo>
                <a:lnTo>
                  <a:pt x="2001" y="193"/>
                </a:lnTo>
                <a:lnTo>
                  <a:pt x="1954" y="187"/>
                </a:lnTo>
                <a:lnTo>
                  <a:pt x="1886" y="176"/>
                </a:lnTo>
                <a:lnTo>
                  <a:pt x="1750" y="160"/>
                </a:lnTo>
                <a:lnTo>
                  <a:pt x="1667" y="151"/>
                </a:lnTo>
                <a:lnTo>
                  <a:pt x="1562" y="149"/>
                </a:lnTo>
                <a:lnTo>
                  <a:pt x="1050" y="149"/>
                </a:lnTo>
                <a:lnTo>
                  <a:pt x="258" y="155"/>
                </a:lnTo>
                <a:lnTo>
                  <a:pt x="0" y="157"/>
                </a:lnTo>
                <a:lnTo>
                  <a:pt x="0" y="157"/>
                </a:lnTo>
                <a:close/>
              </a:path>
            </a:pathLst>
          </a:custGeom>
          <a:solidFill>
            <a:srgbClr val="CCFFCC"/>
          </a:solidFill>
          <a:ln w="9525">
            <a:noFill/>
            <a:round/>
            <a:headEnd/>
            <a:tailEnd/>
          </a:ln>
        </p:spPr>
        <p:txBody>
          <a:bodyPr/>
          <a:lstStyle/>
          <a:p>
            <a:endParaRPr lang="en-GB"/>
          </a:p>
        </p:txBody>
      </p:sp>
      <p:sp>
        <p:nvSpPr>
          <p:cNvPr id="60" name="Freeform 2455"/>
          <p:cNvSpPr>
            <a:spLocks/>
          </p:cNvSpPr>
          <p:nvPr>
            <p:custDataLst>
              <p:tags r:id="rId51"/>
            </p:custDataLst>
          </p:nvPr>
        </p:nvSpPr>
        <p:spPr bwMode="auto">
          <a:xfrm>
            <a:off x="400988" y="2308232"/>
            <a:ext cx="8161157" cy="313816"/>
          </a:xfrm>
          <a:custGeom>
            <a:avLst/>
            <a:gdLst/>
            <a:ahLst/>
            <a:cxnLst>
              <a:cxn ang="0">
                <a:pos x="2518" y="227"/>
              </a:cxn>
              <a:cxn ang="0">
                <a:pos x="2964" y="236"/>
              </a:cxn>
              <a:cxn ang="0">
                <a:pos x="3114" y="234"/>
              </a:cxn>
              <a:cxn ang="0">
                <a:pos x="3245" y="234"/>
              </a:cxn>
              <a:cxn ang="0">
                <a:pos x="3385" y="218"/>
              </a:cxn>
              <a:cxn ang="0">
                <a:pos x="3514" y="228"/>
              </a:cxn>
              <a:cxn ang="0">
                <a:pos x="3634" y="236"/>
              </a:cxn>
              <a:cxn ang="0">
                <a:pos x="3761" y="241"/>
              </a:cxn>
              <a:cxn ang="0">
                <a:pos x="3900" y="237"/>
              </a:cxn>
              <a:cxn ang="0">
                <a:pos x="4074" y="256"/>
              </a:cxn>
              <a:cxn ang="0">
                <a:pos x="4307" y="262"/>
              </a:cxn>
              <a:cxn ang="0">
                <a:pos x="4582" y="258"/>
              </a:cxn>
              <a:cxn ang="0">
                <a:pos x="4802" y="247"/>
              </a:cxn>
              <a:cxn ang="0">
                <a:pos x="4939" y="238"/>
              </a:cxn>
              <a:cxn ang="0">
                <a:pos x="5111" y="214"/>
              </a:cxn>
              <a:cxn ang="0">
                <a:pos x="5280" y="211"/>
              </a:cxn>
              <a:cxn ang="0">
                <a:pos x="5445" y="214"/>
              </a:cxn>
              <a:cxn ang="0">
                <a:pos x="5576" y="217"/>
              </a:cxn>
              <a:cxn ang="0">
                <a:pos x="5706" y="218"/>
              </a:cxn>
              <a:cxn ang="0">
                <a:pos x="5897" y="207"/>
              </a:cxn>
              <a:cxn ang="0">
                <a:pos x="6218" y="181"/>
              </a:cxn>
              <a:cxn ang="0">
                <a:pos x="6455" y="157"/>
              </a:cxn>
              <a:cxn ang="0">
                <a:pos x="6721" y="154"/>
              </a:cxn>
              <a:cxn ang="0">
                <a:pos x="6975" y="140"/>
              </a:cxn>
              <a:cxn ang="0">
                <a:pos x="7190" y="103"/>
              </a:cxn>
              <a:cxn ang="0">
                <a:pos x="7378" y="93"/>
              </a:cxn>
              <a:cxn ang="0">
                <a:pos x="7559" y="63"/>
              </a:cxn>
              <a:cxn ang="0">
                <a:pos x="7793" y="55"/>
              </a:cxn>
              <a:cxn ang="0">
                <a:pos x="8121" y="35"/>
              </a:cxn>
              <a:cxn ang="0">
                <a:pos x="8335" y="10"/>
              </a:cxn>
              <a:cxn ang="0">
                <a:pos x="8229" y="30"/>
              </a:cxn>
              <a:cxn ang="0">
                <a:pos x="7973" y="54"/>
              </a:cxn>
              <a:cxn ang="0">
                <a:pos x="7660" y="61"/>
              </a:cxn>
              <a:cxn ang="0">
                <a:pos x="7470" y="68"/>
              </a:cxn>
              <a:cxn ang="0">
                <a:pos x="7275" y="111"/>
              </a:cxn>
              <a:cxn ang="0">
                <a:pos x="7098" y="140"/>
              </a:cxn>
              <a:cxn ang="0">
                <a:pos x="6834" y="184"/>
              </a:cxn>
              <a:cxn ang="0">
                <a:pos x="6585" y="174"/>
              </a:cxn>
              <a:cxn ang="0">
                <a:pos x="6335" y="164"/>
              </a:cxn>
              <a:cxn ang="0">
                <a:pos x="6062" y="265"/>
              </a:cxn>
              <a:cxn ang="0">
                <a:pos x="5765" y="293"/>
              </a:cxn>
              <a:cxn ang="0">
                <a:pos x="5636" y="286"/>
              </a:cxn>
              <a:cxn ang="0">
                <a:pos x="5525" y="283"/>
              </a:cxn>
              <a:cxn ang="0">
                <a:pos x="5385" y="279"/>
              </a:cxn>
              <a:cxn ang="0">
                <a:pos x="5236" y="265"/>
              </a:cxn>
              <a:cxn ang="0">
                <a:pos x="5005" y="288"/>
              </a:cxn>
              <a:cxn ang="0">
                <a:pos x="4867" y="296"/>
              </a:cxn>
              <a:cxn ang="0">
                <a:pos x="4711" y="308"/>
              </a:cxn>
              <a:cxn ang="0">
                <a:pos x="4470" y="318"/>
              </a:cxn>
              <a:cxn ang="0">
                <a:pos x="4204" y="323"/>
              </a:cxn>
              <a:cxn ang="0">
                <a:pos x="3983" y="299"/>
              </a:cxn>
              <a:cxn ang="0">
                <a:pos x="3833" y="273"/>
              </a:cxn>
              <a:cxn ang="0">
                <a:pos x="3697" y="261"/>
              </a:cxn>
              <a:cxn ang="0">
                <a:pos x="3590" y="245"/>
              </a:cxn>
              <a:cxn ang="0">
                <a:pos x="3445" y="224"/>
              </a:cxn>
              <a:cxn ang="0">
                <a:pos x="3307" y="234"/>
              </a:cxn>
              <a:cxn ang="0">
                <a:pos x="3176" y="241"/>
              </a:cxn>
              <a:cxn ang="0">
                <a:pos x="3019" y="254"/>
              </a:cxn>
              <a:cxn ang="0">
                <a:pos x="2863" y="250"/>
              </a:cxn>
              <a:cxn ang="0">
                <a:pos x="2001" y="193"/>
              </a:cxn>
            </a:cxnLst>
            <a:rect l="0" t="0" r="r" b="b"/>
            <a:pathLst>
              <a:path w="8426" h="325">
                <a:moveTo>
                  <a:pt x="0" y="157"/>
                </a:moveTo>
                <a:lnTo>
                  <a:pt x="258" y="155"/>
                </a:lnTo>
                <a:lnTo>
                  <a:pt x="1050" y="149"/>
                </a:lnTo>
                <a:lnTo>
                  <a:pt x="1562" y="149"/>
                </a:lnTo>
                <a:lnTo>
                  <a:pt x="1667" y="151"/>
                </a:lnTo>
                <a:lnTo>
                  <a:pt x="1750" y="160"/>
                </a:lnTo>
                <a:lnTo>
                  <a:pt x="1886" y="176"/>
                </a:lnTo>
                <a:lnTo>
                  <a:pt x="1954" y="187"/>
                </a:lnTo>
                <a:lnTo>
                  <a:pt x="2001" y="193"/>
                </a:lnTo>
                <a:lnTo>
                  <a:pt x="2064" y="203"/>
                </a:lnTo>
                <a:lnTo>
                  <a:pt x="2145" y="215"/>
                </a:lnTo>
                <a:lnTo>
                  <a:pt x="2199" y="218"/>
                </a:lnTo>
                <a:lnTo>
                  <a:pt x="2213" y="219"/>
                </a:lnTo>
                <a:lnTo>
                  <a:pt x="2343" y="223"/>
                </a:lnTo>
                <a:lnTo>
                  <a:pt x="2438" y="226"/>
                </a:lnTo>
                <a:lnTo>
                  <a:pt x="2488" y="227"/>
                </a:lnTo>
                <a:lnTo>
                  <a:pt x="2518" y="227"/>
                </a:lnTo>
                <a:lnTo>
                  <a:pt x="2549" y="228"/>
                </a:lnTo>
                <a:lnTo>
                  <a:pt x="2663" y="231"/>
                </a:lnTo>
                <a:lnTo>
                  <a:pt x="2780" y="231"/>
                </a:lnTo>
                <a:lnTo>
                  <a:pt x="2781" y="231"/>
                </a:lnTo>
                <a:lnTo>
                  <a:pt x="2797" y="231"/>
                </a:lnTo>
                <a:lnTo>
                  <a:pt x="2818" y="231"/>
                </a:lnTo>
                <a:lnTo>
                  <a:pt x="2833" y="231"/>
                </a:lnTo>
                <a:lnTo>
                  <a:pt x="2846" y="231"/>
                </a:lnTo>
                <a:lnTo>
                  <a:pt x="2863" y="232"/>
                </a:lnTo>
                <a:lnTo>
                  <a:pt x="2886" y="234"/>
                </a:lnTo>
                <a:lnTo>
                  <a:pt x="2907" y="235"/>
                </a:lnTo>
                <a:lnTo>
                  <a:pt x="2918" y="235"/>
                </a:lnTo>
                <a:lnTo>
                  <a:pt x="2928" y="235"/>
                </a:lnTo>
                <a:lnTo>
                  <a:pt x="2941" y="235"/>
                </a:lnTo>
                <a:lnTo>
                  <a:pt x="2945" y="235"/>
                </a:lnTo>
                <a:lnTo>
                  <a:pt x="2955" y="235"/>
                </a:lnTo>
                <a:lnTo>
                  <a:pt x="2964" y="236"/>
                </a:lnTo>
                <a:lnTo>
                  <a:pt x="2974" y="237"/>
                </a:lnTo>
                <a:lnTo>
                  <a:pt x="2984" y="238"/>
                </a:lnTo>
                <a:lnTo>
                  <a:pt x="2991" y="238"/>
                </a:lnTo>
                <a:lnTo>
                  <a:pt x="2992" y="238"/>
                </a:lnTo>
                <a:lnTo>
                  <a:pt x="2992" y="238"/>
                </a:lnTo>
                <a:lnTo>
                  <a:pt x="3001" y="237"/>
                </a:lnTo>
                <a:lnTo>
                  <a:pt x="3007" y="237"/>
                </a:lnTo>
                <a:lnTo>
                  <a:pt x="3016" y="237"/>
                </a:lnTo>
                <a:lnTo>
                  <a:pt x="3019" y="237"/>
                </a:lnTo>
                <a:lnTo>
                  <a:pt x="3036" y="236"/>
                </a:lnTo>
                <a:lnTo>
                  <a:pt x="3038" y="236"/>
                </a:lnTo>
                <a:lnTo>
                  <a:pt x="3056" y="236"/>
                </a:lnTo>
                <a:lnTo>
                  <a:pt x="3071" y="236"/>
                </a:lnTo>
                <a:lnTo>
                  <a:pt x="3076" y="236"/>
                </a:lnTo>
                <a:lnTo>
                  <a:pt x="3086" y="236"/>
                </a:lnTo>
                <a:lnTo>
                  <a:pt x="3100" y="236"/>
                </a:lnTo>
                <a:lnTo>
                  <a:pt x="3114" y="234"/>
                </a:lnTo>
                <a:lnTo>
                  <a:pt x="3116" y="234"/>
                </a:lnTo>
                <a:lnTo>
                  <a:pt x="3130" y="234"/>
                </a:lnTo>
                <a:lnTo>
                  <a:pt x="3141" y="234"/>
                </a:lnTo>
                <a:lnTo>
                  <a:pt x="3146" y="234"/>
                </a:lnTo>
                <a:lnTo>
                  <a:pt x="3157" y="231"/>
                </a:lnTo>
                <a:lnTo>
                  <a:pt x="3162" y="231"/>
                </a:lnTo>
                <a:lnTo>
                  <a:pt x="3162" y="230"/>
                </a:lnTo>
                <a:lnTo>
                  <a:pt x="3168" y="230"/>
                </a:lnTo>
                <a:lnTo>
                  <a:pt x="3176" y="230"/>
                </a:lnTo>
                <a:lnTo>
                  <a:pt x="3183" y="231"/>
                </a:lnTo>
                <a:lnTo>
                  <a:pt x="3196" y="231"/>
                </a:lnTo>
                <a:lnTo>
                  <a:pt x="3202" y="231"/>
                </a:lnTo>
                <a:lnTo>
                  <a:pt x="3211" y="229"/>
                </a:lnTo>
                <a:lnTo>
                  <a:pt x="3218" y="229"/>
                </a:lnTo>
                <a:lnTo>
                  <a:pt x="3228" y="231"/>
                </a:lnTo>
                <a:lnTo>
                  <a:pt x="3236" y="232"/>
                </a:lnTo>
                <a:lnTo>
                  <a:pt x="3245" y="234"/>
                </a:lnTo>
                <a:lnTo>
                  <a:pt x="3256" y="232"/>
                </a:lnTo>
                <a:lnTo>
                  <a:pt x="3259" y="232"/>
                </a:lnTo>
                <a:lnTo>
                  <a:pt x="3269" y="230"/>
                </a:lnTo>
                <a:lnTo>
                  <a:pt x="3274" y="230"/>
                </a:lnTo>
                <a:lnTo>
                  <a:pt x="3281" y="230"/>
                </a:lnTo>
                <a:lnTo>
                  <a:pt x="3286" y="229"/>
                </a:lnTo>
                <a:lnTo>
                  <a:pt x="3294" y="228"/>
                </a:lnTo>
                <a:lnTo>
                  <a:pt x="3300" y="227"/>
                </a:lnTo>
                <a:lnTo>
                  <a:pt x="3307" y="226"/>
                </a:lnTo>
                <a:lnTo>
                  <a:pt x="3314" y="226"/>
                </a:lnTo>
                <a:lnTo>
                  <a:pt x="3324" y="227"/>
                </a:lnTo>
                <a:lnTo>
                  <a:pt x="3330" y="227"/>
                </a:lnTo>
                <a:lnTo>
                  <a:pt x="3346" y="227"/>
                </a:lnTo>
                <a:lnTo>
                  <a:pt x="3352" y="226"/>
                </a:lnTo>
                <a:lnTo>
                  <a:pt x="3364" y="223"/>
                </a:lnTo>
                <a:lnTo>
                  <a:pt x="3377" y="219"/>
                </a:lnTo>
                <a:lnTo>
                  <a:pt x="3385" y="218"/>
                </a:lnTo>
                <a:lnTo>
                  <a:pt x="3393" y="218"/>
                </a:lnTo>
                <a:lnTo>
                  <a:pt x="3399" y="217"/>
                </a:lnTo>
                <a:lnTo>
                  <a:pt x="3410" y="218"/>
                </a:lnTo>
                <a:lnTo>
                  <a:pt x="3413" y="218"/>
                </a:lnTo>
                <a:lnTo>
                  <a:pt x="3419" y="219"/>
                </a:lnTo>
                <a:lnTo>
                  <a:pt x="3425" y="219"/>
                </a:lnTo>
                <a:lnTo>
                  <a:pt x="3433" y="219"/>
                </a:lnTo>
                <a:lnTo>
                  <a:pt x="3441" y="221"/>
                </a:lnTo>
                <a:lnTo>
                  <a:pt x="3445" y="221"/>
                </a:lnTo>
                <a:lnTo>
                  <a:pt x="3455" y="223"/>
                </a:lnTo>
                <a:lnTo>
                  <a:pt x="3467" y="225"/>
                </a:lnTo>
                <a:lnTo>
                  <a:pt x="3476" y="226"/>
                </a:lnTo>
                <a:lnTo>
                  <a:pt x="3482" y="226"/>
                </a:lnTo>
                <a:lnTo>
                  <a:pt x="3492" y="227"/>
                </a:lnTo>
                <a:lnTo>
                  <a:pt x="3499" y="227"/>
                </a:lnTo>
                <a:lnTo>
                  <a:pt x="3506" y="227"/>
                </a:lnTo>
                <a:lnTo>
                  <a:pt x="3514" y="228"/>
                </a:lnTo>
                <a:lnTo>
                  <a:pt x="3522" y="229"/>
                </a:lnTo>
                <a:lnTo>
                  <a:pt x="3529" y="229"/>
                </a:lnTo>
                <a:lnTo>
                  <a:pt x="3536" y="230"/>
                </a:lnTo>
                <a:lnTo>
                  <a:pt x="3543" y="231"/>
                </a:lnTo>
                <a:lnTo>
                  <a:pt x="3554" y="232"/>
                </a:lnTo>
                <a:lnTo>
                  <a:pt x="3561" y="232"/>
                </a:lnTo>
                <a:lnTo>
                  <a:pt x="3572" y="232"/>
                </a:lnTo>
                <a:lnTo>
                  <a:pt x="3581" y="234"/>
                </a:lnTo>
                <a:lnTo>
                  <a:pt x="3590" y="234"/>
                </a:lnTo>
                <a:lnTo>
                  <a:pt x="3598" y="235"/>
                </a:lnTo>
                <a:lnTo>
                  <a:pt x="3603" y="235"/>
                </a:lnTo>
                <a:lnTo>
                  <a:pt x="3611" y="235"/>
                </a:lnTo>
                <a:lnTo>
                  <a:pt x="3614" y="235"/>
                </a:lnTo>
                <a:lnTo>
                  <a:pt x="3620" y="235"/>
                </a:lnTo>
                <a:lnTo>
                  <a:pt x="3625" y="236"/>
                </a:lnTo>
                <a:lnTo>
                  <a:pt x="3631" y="236"/>
                </a:lnTo>
                <a:lnTo>
                  <a:pt x="3634" y="236"/>
                </a:lnTo>
                <a:lnTo>
                  <a:pt x="3643" y="237"/>
                </a:lnTo>
                <a:lnTo>
                  <a:pt x="3650" y="237"/>
                </a:lnTo>
                <a:lnTo>
                  <a:pt x="3657" y="237"/>
                </a:lnTo>
                <a:lnTo>
                  <a:pt x="3660" y="238"/>
                </a:lnTo>
                <a:lnTo>
                  <a:pt x="3669" y="238"/>
                </a:lnTo>
                <a:lnTo>
                  <a:pt x="3674" y="238"/>
                </a:lnTo>
                <a:lnTo>
                  <a:pt x="3683" y="238"/>
                </a:lnTo>
                <a:lnTo>
                  <a:pt x="3687" y="238"/>
                </a:lnTo>
                <a:lnTo>
                  <a:pt x="3697" y="238"/>
                </a:lnTo>
                <a:lnTo>
                  <a:pt x="3703" y="239"/>
                </a:lnTo>
                <a:lnTo>
                  <a:pt x="3713" y="239"/>
                </a:lnTo>
                <a:lnTo>
                  <a:pt x="3723" y="240"/>
                </a:lnTo>
                <a:lnTo>
                  <a:pt x="3725" y="240"/>
                </a:lnTo>
                <a:lnTo>
                  <a:pt x="3740" y="241"/>
                </a:lnTo>
                <a:lnTo>
                  <a:pt x="3747" y="241"/>
                </a:lnTo>
                <a:lnTo>
                  <a:pt x="3755" y="241"/>
                </a:lnTo>
                <a:lnTo>
                  <a:pt x="3761" y="241"/>
                </a:lnTo>
                <a:lnTo>
                  <a:pt x="3768" y="241"/>
                </a:lnTo>
                <a:lnTo>
                  <a:pt x="3777" y="241"/>
                </a:lnTo>
                <a:lnTo>
                  <a:pt x="3786" y="241"/>
                </a:lnTo>
                <a:lnTo>
                  <a:pt x="3793" y="240"/>
                </a:lnTo>
                <a:lnTo>
                  <a:pt x="3801" y="239"/>
                </a:lnTo>
                <a:lnTo>
                  <a:pt x="3811" y="237"/>
                </a:lnTo>
                <a:lnTo>
                  <a:pt x="3818" y="237"/>
                </a:lnTo>
                <a:lnTo>
                  <a:pt x="3829" y="238"/>
                </a:lnTo>
                <a:lnTo>
                  <a:pt x="3833" y="238"/>
                </a:lnTo>
                <a:lnTo>
                  <a:pt x="3840" y="238"/>
                </a:lnTo>
                <a:lnTo>
                  <a:pt x="3850" y="238"/>
                </a:lnTo>
                <a:lnTo>
                  <a:pt x="3858" y="238"/>
                </a:lnTo>
                <a:lnTo>
                  <a:pt x="3869" y="237"/>
                </a:lnTo>
                <a:lnTo>
                  <a:pt x="3875" y="237"/>
                </a:lnTo>
                <a:lnTo>
                  <a:pt x="3887" y="237"/>
                </a:lnTo>
                <a:lnTo>
                  <a:pt x="3893" y="236"/>
                </a:lnTo>
                <a:lnTo>
                  <a:pt x="3900" y="237"/>
                </a:lnTo>
                <a:lnTo>
                  <a:pt x="3907" y="238"/>
                </a:lnTo>
                <a:lnTo>
                  <a:pt x="3917" y="239"/>
                </a:lnTo>
                <a:lnTo>
                  <a:pt x="3923" y="240"/>
                </a:lnTo>
                <a:lnTo>
                  <a:pt x="3931" y="241"/>
                </a:lnTo>
                <a:lnTo>
                  <a:pt x="3945" y="244"/>
                </a:lnTo>
                <a:lnTo>
                  <a:pt x="3957" y="247"/>
                </a:lnTo>
                <a:lnTo>
                  <a:pt x="3966" y="247"/>
                </a:lnTo>
                <a:lnTo>
                  <a:pt x="3978" y="249"/>
                </a:lnTo>
                <a:lnTo>
                  <a:pt x="3983" y="249"/>
                </a:lnTo>
                <a:lnTo>
                  <a:pt x="3994" y="250"/>
                </a:lnTo>
                <a:lnTo>
                  <a:pt x="4009" y="251"/>
                </a:lnTo>
                <a:lnTo>
                  <a:pt x="4018" y="252"/>
                </a:lnTo>
                <a:lnTo>
                  <a:pt x="4033" y="252"/>
                </a:lnTo>
                <a:lnTo>
                  <a:pt x="4044" y="254"/>
                </a:lnTo>
                <a:lnTo>
                  <a:pt x="4053" y="254"/>
                </a:lnTo>
                <a:lnTo>
                  <a:pt x="4061" y="255"/>
                </a:lnTo>
                <a:lnTo>
                  <a:pt x="4074" y="256"/>
                </a:lnTo>
                <a:lnTo>
                  <a:pt x="4088" y="257"/>
                </a:lnTo>
                <a:lnTo>
                  <a:pt x="4098" y="258"/>
                </a:lnTo>
                <a:lnTo>
                  <a:pt x="4107" y="260"/>
                </a:lnTo>
                <a:lnTo>
                  <a:pt x="4119" y="261"/>
                </a:lnTo>
                <a:lnTo>
                  <a:pt x="4145" y="263"/>
                </a:lnTo>
                <a:lnTo>
                  <a:pt x="4151" y="263"/>
                </a:lnTo>
                <a:lnTo>
                  <a:pt x="4158" y="263"/>
                </a:lnTo>
                <a:lnTo>
                  <a:pt x="4193" y="263"/>
                </a:lnTo>
                <a:lnTo>
                  <a:pt x="4204" y="263"/>
                </a:lnTo>
                <a:lnTo>
                  <a:pt x="4223" y="262"/>
                </a:lnTo>
                <a:lnTo>
                  <a:pt x="4230" y="262"/>
                </a:lnTo>
                <a:lnTo>
                  <a:pt x="4244" y="262"/>
                </a:lnTo>
                <a:lnTo>
                  <a:pt x="4265" y="263"/>
                </a:lnTo>
                <a:lnTo>
                  <a:pt x="4279" y="263"/>
                </a:lnTo>
                <a:lnTo>
                  <a:pt x="4285" y="263"/>
                </a:lnTo>
                <a:lnTo>
                  <a:pt x="4298" y="262"/>
                </a:lnTo>
                <a:lnTo>
                  <a:pt x="4307" y="262"/>
                </a:lnTo>
                <a:lnTo>
                  <a:pt x="4309" y="262"/>
                </a:lnTo>
                <a:lnTo>
                  <a:pt x="4343" y="261"/>
                </a:lnTo>
                <a:lnTo>
                  <a:pt x="4347" y="261"/>
                </a:lnTo>
                <a:lnTo>
                  <a:pt x="4393" y="260"/>
                </a:lnTo>
                <a:lnTo>
                  <a:pt x="4411" y="257"/>
                </a:lnTo>
                <a:lnTo>
                  <a:pt x="4432" y="256"/>
                </a:lnTo>
                <a:lnTo>
                  <a:pt x="4437" y="256"/>
                </a:lnTo>
                <a:lnTo>
                  <a:pt x="4461" y="254"/>
                </a:lnTo>
                <a:lnTo>
                  <a:pt x="4470" y="254"/>
                </a:lnTo>
                <a:lnTo>
                  <a:pt x="4485" y="255"/>
                </a:lnTo>
                <a:lnTo>
                  <a:pt x="4500" y="256"/>
                </a:lnTo>
                <a:lnTo>
                  <a:pt x="4512" y="257"/>
                </a:lnTo>
                <a:lnTo>
                  <a:pt x="4527" y="260"/>
                </a:lnTo>
                <a:lnTo>
                  <a:pt x="4541" y="260"/>
                </a:lnTo>
                <a:lnTo>
                  <a:pt x="4561" y="260"/>
                </a:lnTo>
                <a:lnTo>
                  <a:pt x="4572" y="260"/>
                </a:lnTo>
                <a:lnTo>
                  <a:pt x="4582" y="258"/>
                </a:lnTo>
                <a:lnTo>
                  <a:pt x="4604" y="258"/>
                </a:lnTo>
                <a:lnTo>
                  <a:pt x="4612" y="257"/>
                </a:lnTo>
                <a:lnTo>
                  <a:pt x="4626" y="258"/>
                </a:lnTo>
                <a:lnTo>
                  <a:pt x="4641" y="260"/>
                </a:lnTo>
                <a:lnTo>
                  <a:pt x="4658" y="257"/>
                </a:lnTo>
                <a:lnTo>
                  <a:pt x="4666" y="257"/>
                </a:lnTo>
                <a:lnTo>
                  <a:pt x="4681" y="256"/>
                </a:lnTo>
                <a:lnTo>
                  <a:pt x="4693" y="255"/>
                </a:lnTo>
                <a:lnTo>
                  <a:pt x="4711" y="254"/>
                </a:lnTo>
                <a:lnTo>
                  <a:pt x="4721" y="253"/>
                </a:lnTo>
                <a:lnTo>
                  <a:pt x="4742" y="251"/>
                </a:lnTo>
                <a:lnTo>
                  <a:pt x="4760" y="250"/>
                </a:lnTo>
                <a:lnTo>
                  <a:pt x="4772" y="249"/>
                </a:lnTo>
                <a:lnTo>
                  <a:pt x="4783" y="249"/>
                </a:lnTo>
                <a:lnTo>
                  <a:pt x="4791" y="248"/>
                </a:lnTo>
                <a:lnTo>
                  <a:pt x="4797" y="247"/>
                </a:lnTo>
                <a:lnTo>
                  <a:pt x="4802" y="247"/>
                </a:lnTo>
                <a:lnTo>
                  <a:pt x="4808" y="247"/>
                </a:lnTo>
                <a:lnTo>
                  <a:pt x="4818" y="245"/>
                </a:lnTo>
                <a:lnTo>
                  <a:pt x="4824" y="245"/>
                </a:lnTo>
                <a:lnTo>
                  <a:pt x="4834" y="244"/>
                </a:lnTo>
                <a:lnTo>
                  <a:pt x="4841" y="243"/>
                </a:lnTo>
                <a:lnTo>
                  <a:pt x="4848" y="242"/>
                </a:lnTo>
                <a:lnTo>
                  <a:pt x="4852" y="241"/>
                </a:lnTo>
                <a:lnTo>
                  <a:pt x="4861" y="240"/>
                </a:lnTo>
                <a:lnTo>
                  <a:pt x="4867" y="240"/>
                </a:lnTo>
                <a:lnTo>
                  <a:pt x="4875" y="239"/>
                </a:lnTo>
                <a:lnTo>
                  <a:pt x="4883" y="238"/>
                </a:lnTo>
                <a:lnTo>
                  <a:pt x="4890" y="238"/>
                </a:lnTo>
                <a:lnTo>
                  <a:pt x="4900" y="238"/>
                </a:lnTo>
                <a:lnTo>
                  <a:pt x="4907" y="238"/>
                </a:lnTo>
                <a:lnTo>
                  <a:pt x="4920" y="238"/>
                </a:lnTo>
                <a:lnTo>
                  <a:pt x="4930" y="238"/>
                </a:lnTo>
                <a:lnTo>
                  <a:pt x="4939" y="238"/>
                </a:lnTo>
                <a:lnTo>
                  <a:pt x="4948" y="238"/>
                </a:lnTo>
                <a:lnTo>
                  <a:pt x="4954" y="238"/>
                </a:lnTo>
                <a:lnTo>
                  <a:pt x="4960" y="238"/>
                </a:lnTo>
                <a:lnTo>
                  <a:pt x="4964" y="238"/>
                </a:lnTo>
                <a:lnTo>
                  <a:pt x="4968" y="238"/>
                </a:lnTo>
                <a:lnTo>
                  <a:pt x="4978" y="238"/>
                </a:lnTo>
                <a:lnTo>
                  <a:pt x="4982" y="238"/>
                </a:lnTo>
                <a:lnTo>
                  <a:pt x="4994" y="236"/>
                </a:lnTo>
                <a:lnTo>
                  <a:pt x="5005" y="235"/>
                </a:lnTo>
                <a:lnTo>
                  <a:pt x="5014" y="234"/>
                </a:lnTo>
                <a:lnTo>
                  <a:pt x="5027" y="231"/>
                </a:lnTo>
                <a:lnTo>
                  <a:pt x="5038" y="229"/>
                </a:lnTo>
                <a:lnTo>
                  <a:pt x="5047" y="227"/>
                </a:lnTo>
                <a:lnTo>
                  <a:pt x="5059" y="225"/>
                </a:lnTo>
                <a:lnTo>
                  <a:pt x="5076" y="221"/>
                </a:lnTo>
                <a:lnTo>
                  <a:pt x="5095" y="216"/>
                </a:lnTo>
                <a:lnTo>
                  <a:pt x="5111" y="214"/>
                </a:lnTo>
                <a:lnTo>
                  <a:pt x="5129" y="212"/>
                </a:lnTo>
                <a:lnTo>
                  <a:pt x="5151" y="210"/>
                </a:lnTo>
                <a:lnTo>
                  <a:pt x="5170" y="207"/>
                </a:lnTo>
                <a:lnTo>
                  <a:pt x="5195" y="206"/>
                </a:lnTo>
                <a:lnTo>
                  <a:pt x="5204" y="206"/>
                </a:lnTo>
                <a:lnTo>
                  <a:pt x="5214" y="207"/>
                </a:lnTo>
                <a:lnTo>
                  <a:pt x="5222" y="207"/>
                </a:lnTo>
                <a:lnTo>
                  <a:pt x="5231" y="207"/>
                </a:lnTo>
                <a:lnTo>
                  <a:pt x="5236" y="209"/>
                </a:lnTo>
                <a:lnTo>
                  <a:pt x="5240" y="209"/>
                </a:lnTo>
                <a:lnTo>
                  <a:pt x="5249" y="210"/>
                </a:lnTo>
                <a:lnTo>
                  <a:pt x="5253" y="210"/>
                </a:lnTo>
                <a:lnTo>
                  <a:pt x="5259" y="210"/>
                </a:lnTo>
                <a:lnTo>
                  <a:pt x="5262" y="211"/>
                </a:lnTo>
                <a:lnTo>
                  <a:pt x="5269" y="211"/>
                </a:lnTo>
                <a:lnTo>
                  <a:pt x="5273" y="211"/>
                </a:lnTo>
                <a:lnTo>
                  <a:pt x="5280" y="211"/>
                </a:lnTo>
                <a:lnTo>
                  <a:pt x="5288" y="211"/>
                </a:lnTo>
                <a:lnTo>
                  <a:pt x="5300" y="210"/>
                </a:lnTo>
                <a:lnTo>
                  <a:pt x="5313" y="209"/>
                </a:lnTo>
                <a:lnTo>
                  <a:pt x="5319" y="207"/>
                </a:lnTo>
                <a:lnTo>
                  <a:pt x="5332" y="209"/>
                </a:lnTo>
                <a:lnTo>
                  <a:pt x="5342" y="210"/>
                </a:lnTo>
                <a:lnTo>
                  <a:pt x="5353" y="211"/>
                </a:lnTo>
                <a:lnTo>
                  <a:pt x="5372" y="215"/>
                </a:lnTo>
                <a:lnTo>
                  <a:pt x="5385" y="215"/>
                </a:lnTo>
                <a:lnTo>
                  <a:pt x="5390" y="215"/>
                </a:lnTo>
                <a:lnTo>
                  <a:pt x="5394" y="214"/>
                </a:lnTo>
                <a:lnTo>
                  <a:pt x="5403" y="213"/>
                </a:lnTo>
                <a:lnTo>
                  <a:pt x="5407" y="213"/>
                </a:lnTo>
                <a:lnTo>
                  <a:pt x="5413" y="212"/>
                </a:lnTo>
                <a:lnTo>
                  <a:pt x="5421" y="212"/>
                </a:lnTo>
                <a:lnTo>
                  <a:pt x="5433" y="213"/>
                </a:lnTo>
                <a:lnTo>
                  <a:pt x="5445" y="214"/>
                </a:lnTo>
                <a:lnTo>
                  <a:pt x="5456" y="216"/>
                </a:lnTo>
                <a:lnTo>
                  <a:pt x="5469" y="217"/>
                </a:lnTo>
                <a:lnTo>
                  <a:pt x="5480" y="218"/>
                </a:lnTo>
                <a:lnTo>
                  <a:pt x="5489" y="219"/>
                </a:lnTo>
                <a:lnTo>
                  <a:pt x="5500" y="221"/>
                </a:lnTo>
                <a:lnTo>
                  <a:pt x="5504" y="221"/>
                </a:lnTo>
                <a:lnTo>
                  <a:pt x="5510" y="221"/>
                </a:lnTo>
                <a:lnTo>
                  <a:pt x="5517" y="221"/>
                </a:lnTo>
                <a:lnTo>
                  <a:pt x="5525" y="219"/>
                </a:lnTo>
                <a:lnTo>
                  <a:pt x="5532" y="218"/>
                </a:lnTo>
                <a:lnTo>
                  <a:pt x="5535" y="218"/>
                </a:lnTo>
                <a:lnTo>
                  <a:pt x="5541" y="218"/>
                </a:lnTo>
                <a:lnTo>
                  <a:pt x="5549" y="218"/>
                </a:lnTo>
                <a:lnTo>
                  <a:pt x="5560" y="218"/>
                </a:lnTo>
                <a:lnTo>
                  <a:pt x="5563" y="218"/>
                </a:lnTo>
                <a:lnTo>
                  <a:pt x="5572" y="218"/>
                </a:lnTo>
                <a:lnTo>
                  <a:pt x="5576" y="217"/>
                </a:lnTo>
                <a:lnTo>
                  <a:pt x="5581" y="218"/>
                </a:lnTo>
                <a:lnTo>
                  <a:pt x="5586" y="218"/>
                </a:lnTo>
                <a:lnTo>
                  <a:pt x="5595" y="219"/>
                </a:lnTo>
                <a:lnTo>
                  <a:pt x="5603" y="221"/>
                </a:lnTo>
                <a:lnTo>
                  <a:pt x="5610" y="221"/>
                </a:lnTo>
                <a:lnTo>
                  <a:pt x="5614" y="221"/>
                </a:lnTo>
                <a:lnTo>
                  <a:pt x="5621" y="221"/>
                </a:lnTo>
                <a:lnTo>
                  <a:pt x="5626" y="221"/>
                </a:lnTo>
                <a:lnTo>
                  <a:pt x="5636" y="221"/>
                </a:lnTo>
                <a:lnTo>
                  <a:pt x="5648" y="218"/>
                </a:lnTo>
                <a:lnTo>
                  <a:pt x="5655" y="218"/>
                </a:lnTo>
                <a:lnTo>
                  <a:pt x="5662" y="217"/>
                </a:lnTo>
                <a:lnTo>
                  <a:pt x="5666" y="217"/>
                </a:lnTo>
                <a:lnTo>
                  <a:pt x="5677" y="218"/>
                </a:lnTo>
                <a:lnTo>
                  <a:pt x="5689" y="219"/>
                </a:lnTo>
                <a:lnTo>
                  <a:pt x="5696" y="219"/>
                </a:lnTo>
                <a:lnTo>
                  <a:pt x="5706" y="218"/>
                </a:lnTo>
                <a:lnTo>
                  <a:pt x="5722" y="218"/>
                </a:lnTo>
                <a:lnTo>
                  <a:pt x="5726" y="218"/>
                </a:lnTo>
                <a:lnTo>
                  <a:pt x="5730" y="218"/>
                </a:lnTo>
                <a:lnTo>
                  <a:pt x="5737" y="218"/>
                </a:lnTo>
                <a:lnTo>
                  <a:pt x="5741" y="218"/>
                </a:lnTo>
                <a:lnTo>
                  <a:pt x="5748" y="218"/>
                </a:lnTo>
                <a:lnTo>
                  <a:pt x="5754" y="217"/>
                </a:lnTo>
                <a:lnTo>
                  <a:pt x="5760" y="217"/>
                </a:lnTo>
                <a:lnTo>
                  <a:pt x="5765" y="216"/>
                </a:lnTo>
                <a:lnTo>
                  <a:pt x="5776" y="215"/>
                </a:lnTo>
                <a:lnTo>
                  <a:pt x="5786" y="214"/>
                </a:lnTo>
                <a:lnTo>
                  <a:pt x="5802" y="214"/>
                </a:lnTo>
                <a:lnTo>
                  <a:pt x="5820" y="212"/>
                </a:lnTo>
                <a:lnTo>
                  <a:pt x="5833" y="210"/>
                </a:lnTo>
                <a:lnTo>
                  <a:pt x="5864" y="210"/>
                </a:lnTo>
                <a:lnTo>
                  <a:pt x="5877" y="209"/>
                </a:lnTo>
                <a:lnTo>
                  <a:pt x="5897" y="207"/>
                </a:lnTo>
                <a:lnTo>
                  <a:pt x="5916" y="206"/>
                </a:lnTo>
                <a:lnTo>
                  <a:pt x="5935" y="205"/>
                </a:lnTo>
                <a:lnTo>
                  <a:pt x="5958" y="204"/>
                </a:lnTo>
                <a:lnTo>
                  <a:pt x="5969" y="204"/>
                </a:lnTo>
                <a:lnTo>
                  <a:pt x="5980" y="204"/>
                </a:lnTo>
                <a:lnTo>
                  <a:pt x="6007" y="203"/>
                </a:lnTo>
                <a:lnTo>
                  <a:pt x="6022" y="202"/>
                </a:lnTo>
                <a:lnTo>
                  <a:pt x="6050" y="200"/>
                </a:lnTo>
                <a:lnTo>
                  <a:pt x="6062" y="199"/>
                </a:lnTo>
                <a:lnTo>
                  <a:pt x="6079" y="198"/>
                </a:lnTo>
                <a:lnTo>
                  <a:pt x="6107" y="194"/>
                </a:lnTo>
                <a:lnTo>
                  <a:pt x="6126" y="192"/>
                </a:lnTo>
                <a:lnTo>
                  <a:pt x="6140" y="191"/>
                </a:lnTo>
                <a:lnTo>
                  <a:pt x="6164" y="189"/>
                </a:lnTo>
                <a:lnTo>
                  <a:pt x="6179" y="187"/>
                </a:lnTo>
                <a:lnTo>
                  <a:pt x="6197" y="185"/>
                </a:lnTo>
                <a:lnTo>
                  <a:pt x="6218" y="181"/>
                </a:lnTo>
                <a:lnTo>
                  <a:pt x="6228" y="180"/>
                </a:lnTo>
                <a:lnTo>
                  <a:pt x="6242" y="178"/>
                </a:lnTo>
                <a:lnTo>
                  <a:pt x="6260" y="174"/>
                </a:lnTo>
                <a:lnTo>
                  <a:pt x="6274" y="171"/>
                </a:lnTo>
                <a:lnTo>
                  <a:pt x="6282" y="167"/>
                </a:lnTo>
                <a:lnTo>
                  <a:pt x="6297" y="164"/>
                </a:lnTo>
                <a:lnTo>
                  <a:pt x="6306" y="162"/>
                </a:lnTo>
                <a:lnTo>
                  <a:pt x="6324" y="159"/>
                </a:lnTo>
                <a:lnTo>
                  <a:pt x="6335" y="159"/>
                </a:lnTo>
                <a:lnTo>
                  <a:pt x="6351" y="159"/>
                </a:lnTo>
                <a:lnTo>
                  <a:pt x="6367" y="159"/>
                </a:lnTo>
                <a:lnTo>
                  <a:pt x="6383" y="159"/>
                </a:lnTo>
                <a:lnTo>
                  <a:pt x="6399" y="158"/>
                </a:lnTo>
                <a:lnTo>
                  <a:pt x="6421" y="158"/>
                </a:lnTo>
                <a:lnTo>
                  <a:pt x="6425" y="158"/>
                </a:lnTo>
                <a:lnTo>
                  <a:pt x="6437" y="158"/>
                </a:lnTo>
                <a:lnTo>
                  <a:pt x="6455" y="157"/>
                </a:lnTo>
                <a:lnTo>
                  <a:pt x="6472" y="155"/>
                </a:lnTo>
                <a:lnTo>
                  <a:pt x="6485" y="155"/>
                </a:lnTo>
                <a:lnTo>
                  <a:pt x="6499" y="157"/>
                </a:lnTo>
                <a:lnTo>
                  <a:pt x="6514" y="159"/>
                </a:lnTo>
                <a:lnTo>
                  <a:pt x="6531" y="160"/>
                </a:lnTo>
                <a:lnTo>
                  <a:pt x="6539" y="160"/>
                </a:lnTo>
                <a:lnTo>
                  <a:pt x="6552" y="161"/>
                </a:lnTo>
                <a:lnTo>
                  <a:pt x="6567" y="161"/>
                </a:lnTo>
                <a:lnTo>
                  <a:pt x="6585" y="160"/>
                </a:lnTo>
                <a:lnTo>
                  <a:pt x="6597" y="160"/>
                </a:lnTo>
                <a:lnTo>
                  <a:pt x="6617" y="160"/>
                </a:lnTo>
                <a:lnTo>
                  <a:pt x="6639" y="159"/>
                </a:lnTo>
                <a:lnTo>
                  <a:pt x="6653" y="158"/>
                </a:lnTo>
                <a:lnTo>
                  <a:pt x="6670" y="157"/>
                </a:lnTo>
                <a:lnTo>
                  <a:pt x="6687" y="157"/>
                </a:lnTo>
                <a:lnTo>
                  <a:pt x="6705" y="155"/>
                </a:lnTo>
                <a:lnTo>
                  <a:pt x="6721" y="154"/>
                </a:lnTo>
                <a:lnTo>
                  <a:pt x="6734" y="153"/>
                </a:lnTo>
                <a:lnTo>
                  <a:pt x="6753" y="152"/>
                </a:lnTo>
                <a:lnTo>
                  <a:pt x="6759" y="152"/>
                </a:lnTo>
                <a:lnTo>
                  <a:pt x="6768" y="152"/>
                </a:lnTo>
                <a:lnTo>
                  <a:pt x="6780" y="151"/>
                </a:lnTo>
                <a:lnTo>
                  <a:pt x="6788" y="151"/>
                </a:lnTo>
                <a:lnTo>
                  <a:pt x="6804" y="150"/>
                </a:lnTo>
                <a:lnTo>
                  <a:pt x="6827" y="149"/>
                </a:lnTo>
                <a:lnTo>
                  <a:pt x="6834" y="149"/>
                </a:lnTo>
                <a:lnTo>
                  <a:pt x="6840" y="148"/>
                </a:lnTo>
                <a:lnTo>
                  <a:pt x="6865" y="147"/>
                </a:lnTo>
                <a:lnTo>
                  <a:pt x="6888" y="146"/>
                </a:lnTo>
                <a:lnTo>
                  <a:pt x="6902" y="145"/>
                </a:lnTo>
                <a:lnTo>
                  <a:pt x="6917" y="145"/>
                </a:lnTo>
                <a:lnTo>
                  <a:pt x="6936" y="142"/>
                </a:lnTo>
                <a:lnTo>
                  <a:pt x="6956" y="142"/>
                </a:lnTo>
                <a:lnTo>
                  <a:pt x="6975" y="140"/>
                </a:lnTo>
                <a:lnTo>
                  <a:pt x="6990" y="140"/>
                </a:lnTo>
                <a:lnTo>
                  <a:pt x="7016" y="138"/>
                </a:lnTo>
                <a:lnTo>
                  <a:pt x="7032" y="137"/>
                </a:lnTo>
                <a:lnTo>
                  <a:pt x="7045" y="137"/>
                </a:lnTo>
                <a:lnTo>
                  <a:pt x="7059" y="136"/>
                </a:lnTo>
                <a:lnTo>
                  <a:pt x="7068" y="135"/>
                </a:lnTo>
                <a:lnTo>
                  <a:pt x="7079" y="134"/>
                </a:lnTo>
                <a:lnTo>
                  <a:pt x="7092" y="132"/>
                </a:lnTo>
                <a:lnTo>
                  <a:pt x="7098" y="131"/>
                </a:lnTo>
                <a:lnTo>
                  <a:pt x="7114" y="126"/>
                </a:lnTo>
                <a:lnTo>
                  <a:pt x="7126" y="122"/>
                </a:lnTo>
                <a:lnTo>
                  <a:pt x="7138" y="119"/>
                </a:lnTo>
                <a:lnTo>
                  <a:pt x="7151" y="112"/>
                </a:lnTo>
                <a:lnTo>
                  <a:pt x="7159" y="108"/>
                </a:lnTo>
                <a:lnTo>
                  <a:pt x="7171" y="107"/>
                </a:lnTo>
                <a:lnTo>
                  <a:pt x="7183" y="107"/>
                </a:lnTo>
                <a:lnTo>
                  <a:pt x="7190" y="103"/>
                </a:lnTo>
                <a:lnTo>
                  <a:pt x="7200" y="102"/>
                </a:lnTo>
                <a:lnTo>
                  <a:pt x="7209" y="102"/>
                </a:lnTo>
                <a:lnTo>
                  <a:pt x="7213" y="102"/>
                </a:lnTo>
                <a:lnTo>
                  <a:pt x="7222" y="102"/>
                </a:lnTo>
                <a:lnTo>
                  <a:pt x="7232" y="102"/>
                </a:lnTo>
                <a:lnTo>
                  <a:pt x="7243" y="103"/>
                </a:lnTo>
                <a:lnTo>
                  <a:pt x="7254" y="105"/>
                </a:lnTo>
                <a:lnTo>
                  <a:pt x="7265" y="106"/>
                </a:lnTo>
                <a:lnTo>
                  <a:pt x="7275" y="108"/>
                </a:lnTo>
                <a:lnTo>
                  <a:pt x="7285" y="109"/>
                </a:lnTo>
                <a:lnTo>
                  <a:pt x="7300" y="107"/>
                </a:lnTo>
                <a:lnTo>
                  <a:pt x="7314" y="105"/>
                </a:lnTo>
                <a:lnTo>
                  <a:pt x="7324" y="102"/>
                </a:lnTo>
                <a:lnTo>
                  <a:pt x="7333" y="100"/>
                </a:lnTo>
                <a:lnTo>
                  <a:pt x="7347" y="98"/>
                </a:lnTo>
                <a:lnTo>
                  <a:pt x="7368" y="95"/>
                </a:lnTo>
                <a:lnTo>
                  <a:pt x="7378" y="93"/>
                </a:lnTo>
                <a:lnTo>
                  <a:pt x="7387" y="92"/>
                </a:lnTo>
                <a:lnTo>
                  <a:pt x="7402" y="88"/>
                </a:lnTo>
                <a:lnTo>
                  <a:pt x="7409" y="87"/>
                </a:lnTo>
                <a:lnTo>
                  <a:pt x="7418" y="86"/>
                </a:lnTo>
                <a:lnTo>
                  <a:pt x="7432" y="71"/>
                </a:lnTo>
                <a:lnTo>
                  <a:pt x="7443" y="70"/>
                </a:lnTo>
                <a:lnTo>
                  <a:pt x="7452" y="69"/>
                </a:lnTo>
                <a:lnTo>
                  <a:pt x="7460" y="68"/>
                </a:lnTo>
                <a:lnTo>
                  <a:pt x="7470" y="68"/>
                </a:lnTo>
                <a:lnTo>
                  <a:pt x="7478" y="67"/>
                </a:lnTo>
                <a:lnTo>
                  <a:pt x="7486" y="65"/>
                </a:lnTo>
                <a:lnTo>
                  <a:pt x="7501" y="64"/>
                </a:lnTo>
                <a:lnTo>
                  <a:pt x="7511" y="64"/>
                </a:lnTo>
                <a:lnTo>
                  <a:pt x="7525" y="63"/>
                </a:lnTo>
                <a:lnTo>
                  <a:pt x="7538" y="63"/>
                </a:lnTo>
                <a:lnTo>
                  <a:pt x="7551" y="63"/>
                </a:lnTo>
                <a:lnTo>
                  <a:pt x="7559" y="63"/>
                </a:lnTo>
                <a:lnTo>
                  <a:pt x="7563" y="63"/>
                </a:lnTo>
                <a:lnTo>
                  <a:pt x="7570" y="62"/>
                </a:lnTo>
                <a:lnTo>
                  <a:pt x="7578" y="62"/>
                </a:lnTo>
                <a:lnTo>
                  <a:pt x="7594" y="62"/>
                </a:lnTo>
                <a:lnTo>
                  <a:pt x="7607" y="61"/>
                </a:lnTo>
                <a:lnTo>
                  <a:pt x="7618" y="61"/>
                </a:lnTo>
                <a:lnTo>
                  <a:pt x="7628" y="59"/>
                </a:lnTo>
                <a:lnTo>
                  <a:pt x="7647" y="59"/>
                </a:lnTo>
                <a:lnTo>
                  <a:pt x="7660" y="59"/>
                </a:lnTo>
                <a:lnTo>
                  <a:pt x="7670" y="59"/>
                </a:lnTo>
                <a:lnTo>
                  <a:pt x="7687" y="58"/>
                </a:lnTo>
                <a:lnTo>
                  <a:pt x="7704" y="57"/>
                </a:lnTo>
                <a:lnTo>
                  <a:pt x="7716" y="56"/>
                </a:lnTo>
                <a:lnTo>
                  <a:pt x="7732" y="56"/>
                </a:lnTo>
                <a:lnTo>
                  <a:pt x="7751" y="55"/>
                </a:lnTo>
                <a:lnTo>
                  <a:pt x="7771" y="55"/>
                </a:lnTo>
                <a:lnTo>
                  <a:pt x="7793" y="55"/>
                </a:lnTo>
                <a:lnTo>
                  <a:pt x="7819" y="54"/>
                </a:lnTo>
                <a:lnTo>
                  <a:pt x="7840" y="54"/>
                </a:lnTo>
                <a:lnTo>
                  <a:pt x="7850" y="54"/>
                </a:lnTo>
                <a:lnTo>
                  <a:pt x="7876" y="52"/>
                </a:lnTo>
                <a:lnTo>
                  <a:pt x="7895" y="51"/>
                </a:lnTo>
                <a:lnTo>
                  <a:pt x="7908" y="50"/>
                </a:lnTo>
                <a:lnTo>
                  <a:pt x="7938" y="49"/>
                </a:lnTo>
                <a:lnTo>
                  <a:pt x="7958" y="49"/>
                </a:lnTo>
                <a:lnTo>
                  <a:pt x="7973" y="48"/>
                </a:lnTo>
                <a:lnTo>
                  <a:pt x="7985" y="48"/>
                </a:lnTo>
                <a:lnTo>
                  <a:pt x="7996" y="47"/>
                </a:lnTo>
                <a:lnTo>
                  <a:pt x="8014" y="45"/>
                </a:lnTo>
                <a:lnTo>
                  <a:pt x="8028" y="43"/>
                </a:lnTo>
                <a:lnTo>
                  <a:pt x="8048" y="41"/>
                </a:lnTo>
                <a:lnTo>
                  <a:pt x="8073" y="38"/>
                </a:lnTo>
                <a:lnTo>
                  <a:pt x="8102" y="36"/>
                </a:lnTo>
                <a:lnTo>
                  <a:pt x="8121" y="35"/>
                </a:lnTo>
                <a:lnTo>
                  <a:pt x="8135" y="33"/>
                </a:lnTo>
                <a:lnTo>
                  <a:pt x="8148" y="32"/>
                </a:lnTo>
                <a:lnTo>
                  <a:pt x="8161" y="31"/>
                </a:lnTo>
                <a:lnTo>
                  <a:pt x="8175" y="30"/>
                </a:lnTo>
                <a:lnTo>
                  <a:pt x="8186" y="30"/>
                </a:lnTo>
                <a:lnTo>
                  <a:pt x="8195" y="29"/>
                </a:lnTo>
                <a:lnTo>
                  <a:pt x="8206" y="26"/>
                </a:lnTo>
                <a:lnTo>
                  <a:pt x="8221" y="25"/>
                </a:lnTo>
                <a:lnTo>
                  <a:pt x="8229" y="25"/>
                </a:lnTo>
                <a:lnTo>
                  <a:pt x="8243" y="24"/>
                </a:lnTo>
                <a:lnTo>
                  <a:pt x="8254" y="22"/>
                </a:lnTo>
                <a:lnTo>
                  <a:pt x="8264" y="20"/>
                </a:lnTo>
                <a:lnTo>
                  <a:pt x="8277" y="19"/>
                </a:lnTo>
                <a:lnTo>
                  <a:pt x="8292" y="18"/>
                </a:lnTo>
                <a:lnTo>
                  <a:pt x="8308" y="16"/>
                </a:lnTo>
                <a:lnTo>
                  <a:pt x="8320" y="12"/>
                </a:lnTo>
                <a:lnTo>
                  <a:pt x="8335" y="10"/>
                </a:lnTo>
                <a:lnTo>
                  <a:pt x="8349" y="8"/>
                </a:lnTo>
                <a:lnTo>
                  <a:pt x="8366" y="6"/>
                </a:lnTo>
                <a:lnTo>
                  <a:pt x="8402" y="3"/>
                </a:lnTo>
                <a:lnTo>
                  <a:pt x="8426" y="0"/>
                </a:lnTo>
                <a:lnTo>
                  <a:pt x="8426" y="2"/>
                </a:lnTo>
                <a:lnTo>
                  <a:pt x="8402" y="5"/>
                </a:lnTo>
                <a:lnTo>
                  <a:pt x="8366" y="10"/>
                </a:lnTo>
                <a:lnTo>
                  <a:pt x="8349" y="11"/>
                </a:lnTo>
                <a:lnTo>
                  <a:pt x="8335" y="16"/>
                </a:lnTo>
                <a:lnTo>
                  <a:pt x="8320" y="18"/>
                </a:lnTo>
                <a:lnTo>
                  <a:pt x="8308" y="20"/>
                </a:lnTo>
                <a:lnTo>
                  <a:pt x="8292" y="22"/>
                </a:lnTo>
                <a:lnTo>
                  <a:pt x="8277" y="24"/>
                </a:lnTo>
                <a:lnTo>
                  <a:pt x="8264" y="25"/>
                </a:lnTo>
                <a:lnTo>
                  <a:pt x="8254" y="28"/>
                </a:lnTo>
                <a:lnTo>
                  <a:pt x="8243" y="29"/>
                </a:lnTo>
                <a:lnTo>
                  <a:pt x="8229" y="30"/>
                </a:lnTo>
                <a:lnTo>
                  <a:pt x="8221" y="31"/>
                </a:lnTo>
                <a:lnTo>
                  <a:pt x="8206" y="31"/>
                </a:lnTo>
                <a:lnTo>
                  <a:pt x="8195" y="33"/>
                </a:lnTo>
                <a:lnTo>
                  <a:pt x="8186" y="34"/>
                </a:lnTo>
                <a:lnTo>
                  <a:pt x="8175" y="35"/>
                </a:lnTo>
                <a:lnTo>
                  <a:pt x="8161" y="35"/>
                </a:lnTo>
                <a:lnTo>
                  <a:pt x="8148" y="36"/>
                </a:lnTo>
                <a:lnTo>
                  <a:pt x="8135" y="38"/>
                </a:lnTo>
                <a:lnTo>
                  <a:pt x="8121" y="39"/>
                </a:lnTo>
                <a:lnTo>
                  <a:pt x="8102" y="42"/>
                </a:lnTo>
                <a:lnTo>
                  <a:pt x="8073" y="45"/>
                </a:lnTo>
                <a:lnTo>
                  <a:pt x="8048" y="46"/>
                </a:lnTo>
                <a:lnTo>
                  <a:pt x="8028" y="48"/>
                </a:lnTo>
                <a:lnTo>
                  <a:pt x="8014" y="50"/>
                </a:lnTo>
                <a:lnTo>
                  <a:pt x="7996" y="54"/>
                </a:lnTo>
                <a:lnTo>
                  <a:pt x="7985" y="54"/>
                </a:lnTo>
                <a:lnTo>
                  <a:pt x="7973" y="54"/>
                </a:lnTo>
                <a:lnTo>
                  <a:pt x="7958" y="55"/>
                </a:lnTo>
                <a:lnTo>
                  <a:pt x="7938" y="57"/>
                </a:lnTo>
                <a:lnTo>
                  <a:pt x="7908" y="58"/>
                </a:lnTo>
                <a:lnTo>
                  <a:pt x="7895" y="59"/>
                </a:lnTo>
                <a:lnTo>
                  <a:pt x="7876" y="59"/>
                </a:lnTo>
                <a:lnTo>
                  <a:pt x="7850" y="60"/>
                </a:lnTo>
                <a:lnTo>
                  <a:pt x="7840" y="60"/>
                </a:lnTo>
                <a:lnTo>
                  <a:pt x="7819" y="61"/>
                </a:lnTo>
                <a:lnTo>
                  <a:pt x="7793" y="60"/>
                </a:lnTo>
                <a:lnTo>
                  <a:pt x="7771" y="59"/>
                </a:lnTo>
                <a:lnTo>
                  <a:pt x="7751" y="59"/>
                </a:lnTo>
                <a:lnTo>
                  <a:pt x="7732" y="59"/>
                </a:lnTo>
                <a:lnTo>
                  <a:pt x="7716" y="59"/>
                </a:lnTo>
                <a:lnTo>
                  <a:pt x="7704" y="59"/>
                </a:lnTo>
                <a:lnTo>
                  <a:pt x="7687" y="60"/>
                </a:lnTo>
                <a:lnTo>
                  <a:pt x="7670" y="61"/>
                </a:lnTo>
                <a:lnTo>
                  <a:pt x="7660" y="61"/>
                </a:lnTo>
                <a:lnTo>
                  <a:pt x="7647" y="61"/>
                </a:lnTo>
                <a:lnTo>
                  <a:pt x="7628" y="61"/>
                </a:lnTo>
                <a:lnTo>
                  <a:pt x="7618" y="61"/>
                </a:lnTo>
                <a:lnTo>
                  <a:pt x="7607" y="61"/>
                </a:lnTo>
                <a:lnTo>
                  <a:pt x="7594" y="62"/>
                </a:lnTo>
                <a:lnTo>
                  <a:pt x="7578" y="62"/>
                </a:lnTo>
                <a:lnTo>
                  <a:pt x="7570" y="62"/>
                </a:lnTo>
                <a:lnTo>
                  <a:pt x="7563" y="63"/>
                </a:lnTo>
                <a:lnTo>
                  <a:pt x="7559" y="63"/>
                </a:lnTo>
                <a:lnTo>
                  <a:pt x="7551" y="63"/>
                </a:lnTo>
                <a:lnTo>
                  <a:pt x="7538" y="63"/>
                </a:lnTo>
                <a:lnTo>
                  <a:pt x="7525" y="63"/>
                </a:lnTo>
                <a:lnTo>
                  <a:pt x="7511" y="64"/>
                </a:lnTo>
                <a:lnTo>
                  <a:pt x="7501" y="64"/>
                </a:lnTo>
                <a:lnTo>
                  <a:pt x="7486" y="65"/>
                </a:lnTo>
                <a:lnTo>
                  <a:pt x="7478" y="67"/>
                </a:lnTo>
                <a:lnTo>
                  <a:pt x="7470" y="68"/>
                </a:lnTo>
                <a:lnTo>
                  <a:pt x="7460" y="68"/>
                </a:lnTo>
                <a:lnTo>
                  <a:pt x="7452" y="69"/>
                </a:lnTo>
                <a:lnTo>
                  <a:pt x="7443" y="70"/>
                </a:lnTo>
                <a:lnTo>
                  <a:pt x="7432" y="71"/>
                </a:lnTo>
                <a:lnTo>
                  <a:pt x="7418" y="86"/>
                </a:lnTo>
                <a:lnTo>
                  <a:pt x="7409" y="87"/>
                </a:lnTo>
                <a:lnTo>
                  <a:pt x="7402" y="88"/>
                </a:lnTo>
                <a:lnTo>
                  <a:pt x="7387" y="92"/>
                </a:lnTo>
                <a:lnTo>
                  <a:pt x="7378" y="93"/>
                </a:lnTo>
                <a:lnTo>
                  <a:pt x="7368" y="95"/>
                </a:lnTo>
                <a:lnTo>
                  <a:pt x="7347" y="98"/>
                </a:lnTo>
                <a:lnTo>
                  <a:pt x="7333" y="100"/>
                </a:lnTo>
                <a:lnTo>
                  <a:pt x="7324" y="102"/>
                </a:lnTo>
                <a:lnTo>
                  <a:pt x="7314" y="105"/>
                </a:lnTo>
                <a:lnTo>
                  <a:pt x="7300" y="107"/>
                </a:lnTo>
                <a:lnTo>
                  <a:pt x="7285" y="109"/>
                </a:lnTo>
                <a:lnTo>
                  <a:pt x="7275" y="111"/>
                </a:lnTo>
                <a:lnTo>
                  <a:pt x="7265" y="112"/>
                </a:lnTo>
                <a:lnTo>
                  <a:pt x="7254" y="109"/>
                </a:lnTo>
                <a:lnTo>
                  <a:pt x="7243" y="108"/>
                </a:lnTo>
                <a:lnTo>
                  <a:pt x="7232" y="107"/>
                </a:lnTo>
                <a:lnTo>
                  <a:pt x="7222" y="106"/>
                </a:lnTo>
                <a:lnTo>
                  <a:pt x="7213" y="106"/>
                </a:lnTo>
                <a:lnTo>
                  <a:pt x="7209" y="106"/>
                </a:lnTo>
                <a:lnTo>
                  <a:pt x="7200" y="113"/>
                </a:lnTo>
                <a:lnTo>
                  <a:pt x="7190" y="118"/>
                </a:lnTo>
                <a:lnTo>
                  <a:pt x="7183" y="118"/>
                </a:lnTo>
                <a:lnTo>
                  <a:pt x="7171" y="118"/>
                </a:lnTo>
                <a:lnTo>
                  <a:pt x="7159" y="123"/>
                </a:lnTo>
                <a:lnTo>
                  <a:pt x="7151" y="122"/>
                </a:lnTo>
                <a:lnTo>
                  <a:pt x="7138" y="128"/>
                </a:lnTo>
                <a:lnTo>
                  <a:pt x="7126" y="131"/>
                </a:lnTo>
                <a:lnTo>
                  <a:pt x="7114" y="139"/>
                </a:lnTo>
                <a:lnTo>
                  <a:pt x="7098" y="140"/>
                </a:lnTo>
                <a:lnTo>
                  <a:pt x="7092" y="142"/>
                </a:lnTo>
                <a:lnTo>
                  <a:pt x="7079" y="148"/>
                </a:lnTo>
                <a:lnTo>
                  <a:pt x="7068" y="153"/>
                </a:lnTo>
                <a:lnTo>
                  <a:pt x="7059" y="159"/>
                </a:lnTo>
                <a:lnTo>
                  <a:pt x="7045" y="163"/>
                </a:lnTo>
                <a:lnTo>
                  <a:pt x="7032" y="165"/>
                </a:lnTo>
                <a:lnTo>
                  <a:pt x="7016" y="167"/>
                </a:lnTo>
                <a:lnTo>
                  <a:pt x="6990" y="172"/>
                </a:lnTo>
                <a:lnTo>
                  <a:pt x="6975" y="173"/>
                </a:lnTo>
                <a:lnTo>
                  <a:pt x="6956" y="175"/>
                </a:lnTo>
                <a:lnTo>
                  <a:pt x="6936" y="177"/>
                </a:lnTo>
                <a:lnTo>
                  <a:pt x="6917" y="179"/>
                </a:lnTo>
                <a:lnTo>
                  <a:pt x="6902" y="180"/>
                </a:lnTo>
                <a:lnTo>
                  <a:pt x="6888" y="181"/>
                </a:lnTo>
                <a:lnTo>
                  <a:pt x="6865" y="184"/>
                </a:lnTo>
                <a:lnTo>
                  <a:pt x="6840" y="184"/>
                </a:lnTo>
                <a:lnTo>
                  <a:pt x="6834" y="184"/>
                </a:lnTo>
                <a:lnTo>
                  <a:pt x="6827" y="184"/>
                </a:lnTo>
                <a:lnTo>
                  <a:pt x="6804" y="184"/>
                </a:lnTo>
                <a:lnTo>
                  <a:pt x="6788" y="184"/>
                </a:lnTo>
                <a:lnTo>
                  <a:pt x="6780" y="184"/>
                </a:lnTo>
                <a:lnTo>
                  <a:pt x="6768" y="185"/>
                </a:lnTo>
                <a:lnTo>
                  <a:pt x="6759" y="185"/>
                </a:lnTo>
                <a:lnTo>
                  <a:pt x="6753" y="185"/>
                </a:lnTo>
                <a:lnTo>
                  <a:pt x="6734" y="184"/>
                </a:lnTo>
                <a:lnTo>
                  <a:pt x="6721" y="184"/>
                </a:lnTo>
                <a:lnTo>
                  <a:pt x="6705" y="185"/>
                </a:lnTo>
                <a:lnTo>
                  <a:pt x="6687" y="186"/>
                </a:lnTo>
                <a:lnTo>
                  <a:pt x="6670" y="185"/>
                </a:lnTo>
                <a:lnTo>
                  <a:pt x="6653" y="184"/>
                </a:lnTo>
                <a:lnTo>
                  <a:pt x="6639" y="183"/>
                </a:lnTo>
                <a:lnTo>
                  <a:pt x="6617" y="178"/>
                </a:lnTo>
                <a:lnTo>
                  <a:pt x="6597" y="176"/>
                </a:lnTo>
                <a:lnTo>
                  <a:pt x="6585" y="174"/>
                </a:lnTo>
                <a:lnTo>
                  <a:pt x="6567" y="174"/>
                </a:lnTo>
                <a:lnTo>
                  <a:pt x="6552" y="171"/>
                </a:lnTo>
                <a:lnTo>
                  <a:pt x="6539" y="171"/>
                </a:lnTo>
                <a:lnTo>
                  <a:pt x="6531" y="171"/>
                </a:lnTo>
                <a:lnTo>
                  <a:pt x="6514" y="167"/>
                </a:lnTo>
                <a:lnTo>
                  <a:pt x="6499" y="165"/>
                </a:lnTo>
                <a:lnTo>
                  <a:pt x="6485" y="163"/>
                </a:lnTo>
                <a:lnTo>
                  <a:pt x="6472" y="162"/>
                </a:lnTo>
                <a:lnTo>
                  <a:pt x="6455" y="161"/>
                </a:lnTo>
                <a:lnTo>
                  <a:pt x="6437" y="162"/>
                </a:lnTo>
                <a:lnTo>
                  <a:pt x="6425" y="163"/>
                </a:lnTo>
                <a:lnTo>
                  <a:pt x="6421" y="163"/>
                </a:lnTo>
                <a:lnTo>
                  <a:pt x="6399" y="163"/>
                </a:lnTo>
                <a:lnTo>
                  <a:pt x="6383" y="164"/>
                </a:lnTo>
                <a:lnTo>
                  <a:pt x="6367" y="164"/>
                </a:lnTo>
                <a:lnTo>
                  <a:pt x="6351" y="164"/>
                </a:lnTo>
                <a:lnTo>
                  <a:pt x="6335" y="164"/>
                </a:lnTo>
                <a:lnTo>
                  <a:pt x="6324" y="163"/>
                </a:lnTo>
                <a:lnTo>
                  <a:pt x="6306" y="165"/>
                </a:lnTo>
                <a:lnTo>
                  <a:pt x="6297" y="167"/>
                </a:lnTo>
                <a:lnTo>
                  <a:pt x="6282" y="178"/>
                </a:lnTo>
                <a:lnTo>
                  <a:pt x="6274" y="189"/>
                </a:lnTo>
                <a:lnTo>
                  <a:pt x="6260" y="203"/>
                </a:lnTo>
                <a:lnTo>
                  <a:pt x="6242" y="209"/>
                </a:lnTo>
                <a:lnTo>
                  <a:pt x="6228" y="207"/>
                </a:lnTo>
                <a:lnTo>
                  <a:pt x="6218" y="212"/>
                </a:lnTo>
                <a:lnTo>
                  <a:pt x="6197" y="230"/>
                </a:lnTo>
                <a:lnTo>
                  <a:pt x="6179" y="238"/>
                </a:lnTo>
                <a:lnTo>
                  <a:pt x="6164" y="243"/>
                </a:lnTo>
                <a:lnTo>
                  <a:pt x="6140" y="251"/>
                </a:lnTo>
                <a:lnTo>
                  <a:pt x="6126" y="254"/>
                </a:lnTo>
                <a:lnTo>
                  <a:pt x="6107" y="257"/>
                </a:lnTo>
                <a:lnTo>
                  <a:pt x="6079" y="263"/>
                </a:lnTo>
                <a:lnTo>
                  <a:pt x="6062" y="265"/>
                </a:lnTo>
                <a:lnTo>
                  <a:pt x="6050" y="266"/>
                </a:lnTo>
                <a:lnTo>
                  <a:pt x="6022" y="270"/>
                </a:lnTo>
                <a:lnTo>
                  <a:pt x="6007" y="273"/>
                </a:lnTo>
                <a:lnTo>
                  <a:pt x="5980" y="277"/>
                </a:lnTo>
                <a:lnTo>
                  <a:pt x="5969" y="278"/>
                </a:lnTo>
                <a:lnTo>
                  <a:pt x="5958" y="279"/>
                </a:lnTo>
                <a:lnTo>
                  <a:pt x="5935" y="282"/>
                </a:lnTo>
                <a:lnTo>
                  <a:pt x="5916" y="284"/>
                </a:lnTo>
                <a:lnTo>
                  <a:pt x="5897" y="287"/>
                </a:lnTo>
                <a:lnTo>
                  <a:pt x="5877" y="288"/>
                </a:lnTo>
                <a:lnTo>
                  <a:pt x="5864" y="288"/>
                </a:lnTo>
                <a:lnTo>
                  <a:pt x="5833" y="290"/>
                </a:lnTo>
                <a:lnTo>
                  <a:pt x="5820" y="291"/>
                </a:lnTo>
                <a:lnTo>
                  <a:pt x="5802" y="291"/>
                </a:lnTo>
                <a:lnTo>
                  <a:pt x="5786" y="291"/>
                </a:lnTo>
                <a:lnTo>
                  <a:pt x="5776" y="293"/>
                </a:lnTo>
                <a:lnTo>
                  <a:pt x="5765" y="293"/>
                </a:lnTo>
                <a:lnTo>
                  <a:pt x="5760" y="294"/>
                </a:lnTo>
                <a:lnTo>
                  <a:pt x="5754" y="295"/>
                </a:lnTo>
                <a:lnTo>
                  <a:pt x="5748" y="296"/>
                </a:lnTo>
                <a:lnTo>
                  <a:pt x="5741" y="291"/>
                </a:lnTo>
                <a:lnTo>
                  <a:pt x="5737" y="284"/>
                </a:lnTo>
                <a:lnTo>
                  <a:pt x="5730" y="284"/>
                </a:lnTo>
                <a:lnTo>
                  <a:pt x="5726" y="286"/>
                </a:lnTo>
                <a:lnTo>
                  <a:pt x="5722" y="286"/>
                </a:lnTo>
                <a:lnTo>
                  <a:pt x="5706" y="286"/>
                </a:lnTo>
                <a:lnTo>
                  <a:pt x="5696" y="286"/>
                </a:lnTo>
                <a:lnTo>
                  <a:pt x="5689" y="286"/>
                </a:lnTo>
                <a:lnTo>
                  <a:pt x="5677" y="284"/>
                </a:lnTo>
                <a:lnTo>
                  <a:pt x="5666" y="284"/>
                </a:lnTo>
                <a:lnTo>
                  <a:pt x="5662" y="284"/>
                </a:lnTo>
                <a:lnTo>
                  <a:pt x="5655" y="286"/>
                </a:lnTo>
                <a:lnTo>
                  <a:pt x="5648" y="286"/>
                </a:lnTo>
                <a:lnTo>
                  <a:pt x="5636" y="286"/>
                </a:lnTo>
                <a:lnTo>
                  <a:pt x="5626" y="287"/>
                </a:lnTo>
                <a:lnTo>
                  <a:pt x="5621" y="287"/>
                </a:lnTo>
                <a:lnTo>
                  <a:pt x="5614" y="286"/>
                </a:lnTo>
                <a:lnTo>
                  <a:pt x="5610" y="286"/>
                </a:lnTo>
                <a:lnTo>
                  <a:pt x="5603" y="284"/>
                </a:lnTo>
                <a:lnTo>
                  <a:pt x="5595" y="282"/>
                </a:lnTo>
                <a:lnTo>
                  <a:pt x="5586" y="281"/>
                </a:lnTo>
                <a:lnTo>
                  <a:pt x="5581" y="281"/>
                </a:lnTo>
                <a:lnTo>
                  <a:pt x="5576" y="280"/>
                </a:lnTo>
                <a:lnTo>
                  <a:pt x="5572" y="280"/>
                </a:lnTo>
                <a:lnTo>
                  <a:pt x="5563" y="279"/>
                </a:lnTo>
                <a:lnTo>
                  <a:pt x="5560" y="279"/>
                </a:lnTo>
                <a:lnTo>
                  <a:pt x="5549" y="279"/>
                </a:lnTo>
                <a:lnTo>
                  <a:pt x="5541" y="281"/>
                </a:lnTo>
                <a:lnTo>
                  <a:pt x="5535" y="282"/>
                </a:lnTo>
                <a:lnTo>
                  <a:pt x="5532" y="282"/>
                </a:lnTo>
                <a:lnTo>
                  <a:pt x="5525" y="283"/>
                </a:lnTo>
                <a:lnTo>
                  <a:pt x="5517" y="284"/>
                </a:lnTo>
                <a:lnTo>
                  <a:pt x="5510" y="284"/>
                </a:lnTo>
                <a:lnTo>
                  <a:pt x="5504" y="286"/>
                </a:lnTo>
                <a:lnTo>
                  <a:pt x="5500" y="286"/>
                </a:lnTo>
                <a:lnTo>
                  <a:pt x="5489" y="286"/>
                </a:lnTo>
                <a:lnTo>
                  <a:pt x="5480" y="286"/>
                </a:lnTo>
                <a:lnTo>
                  <a:pt x="5469" y="284"/>
                </a:lnTo>
                <a:lnTo>
                  <a:pt x="5456" y="283"/>
                </a:lnTo>
                <a:lnTo>
                  <a:pt x="5445" y="282"/>
                </a:lnTo>
                <a:lnTo>
                  <a:pt x="5433" y="281"/>
                </a:lnTo>
                <a:lnTo>
                  <a:pt x="5421" y="280"/>
                </a:lnTo>
                <a:lnTo>
                  <a:pt x="5413" y="280"/>
                </a:lnTo>
                <a:lnTo>
                  <a:pt x="5407" y="279"/>
                </a:lnTo>
                <a:lnTo>
                  <a:pt x="5403" y="279"/>
                </a:lnTo>
                <a:lnTo>
                  <a:pt x="5394" y="279"/>
                </a:lnTo>
                <a:lnTo>
                  <a:pt x="5390" y="279"/>
                </a:lnTo>
                <a:lnTo>
                  <a:pt x="5385" y="279"/>
                </a:lnTo>
                <a:lnTo>
                  <a:pt x="5372" y="279"/>
                </a:lnTo>
                <a:lnTo>
                  <a:pt x="5353" y="278"/>
                </a:lnTo>
                <a:lnTo>
                  <a:pt x="5342" y="277"/>
                </a:lnTo>
                <a:lnTo>
                  <a:pt x="5332" y="277"/>
                </a:lnTo>
                <a:lnTo>
                  <a:pt x="5319" y="276"/>
                </a:lnTo>
                <a:lnTo>
                  <a:pt x="5313" y="276"/>
                </a:lnTo>
                <a:lnTo>
                  <a:pt x="5300" y="275"/>
                </a:lnTo>
                <a:lnTo>
                  <a:pt x="5288" y="275"/>
                </a:lnTo>
                <a:lnTo>
                  <a:pt x="5280" y="275"/>
                </a:lnTo>
                <a:lnTo>
                  <a:pt x="5273" y="275"/>
                </a:lnTo>
                <a:lnTo>
                  <a:pt x="5269" y="274"/>
                </a:lnTo>
                <a:lnTo>
                  <a:pt x="5262" y="274"/>
                </a:lnTo>
                <a:lnTo>
                  <a:pt x="5259" y="273"/>
                </a:lnTo>
                <a:lnTo>
                  <a:pt x="5253" y="271"/>
                </a:lnTo>
                <a:lnTo>
                  <a:pt x="5249" y="270"/>
                </a:lnTo>
                <a:lnTo>
                  <a:pt x="5240" y="266"/>
                </a:lnTo>
                <a:lnTo>
                  <a:pt x="5236" y="265"/>
                </a:lnTo>
                <a:lnTo>
                  <a:pt x="5231" y="263"/>
                </a:lnTo>
                <a:lnTo>
                  <a:pt x="5222" y="261"/>
                </a:lnTo>
                <a:lnTo>
                  <a:pt x="5214" y="258"/>
                </a:lnTo>
                <a:lnTo>
                  <a:pt x="5204" y="257"/>
                </a:lnTo>
                <a:lnTo>
                  <a:pt x="5195" y="242"/>
                </a:lnTo>
                <a:lnTo>
                  <a:pt x="5170" y="222"/>
                </a:lnTo>
                <a:lnTo>
                  <a:pt x="5151" y="229"/>
                </a:lnTo>
                <a:lnTo>
                  <a:pt x="5129" y="241"/>
                </a:lnTo>
                <a:lnTo>
                  <a:pt x="5111" y="248"/>
                </a:lnTo>
                <a:lnTo>
                  <a:pt x="5095" y="252"/>
                </a:lnTo>
                <a:lnTo>
                  <a:pt x="5076" y="252"/>
                </a:lnTo>
                <a:lnTo>
                  <a:pt x="5059" y="266"/>
                </a:lnTo>
                <a:lnTo>
                  <a:pt x="5047" y="276"/>
                </a:lnTo>
                <a:lnTo>
                  <a:pt x="5038" y="280"/>
                </a:lnTo>
                <a:lnTo>
                  <a:pt x="5027" y="283"/>
                </a:lnTo>
                <a:lnTo>
                  <a:pt x="5014" y="287"/>
                </a:lnTo>
                <a:lnTo>
                  <a:pt x="5005" y="288"/>
                </a:lnTo>
                <a:lnTo>
                  <a:pt x="4994" y="289"/>
                </a:lnTo>
                <a:lnTo>
                  <a:pt x="4982" y="290"/>
                </a:lnTo>
                <a:lnTo>
                  <a:pt x="4978" y="291"/>
                </a:lnTo>
                <a:lnTo>
                  <a:pt x="4968" y="291"/>
                </a:lnTo>
                <a:lnTo>
                  <a:pt x="4964" y="292"/>
                </a:lnTo>
                <a:lnTo>
                  <a:pt x="4960" y="292"/>
                </a:lnTo>
                <a:lnTo>
                  <a:pt x="4954" y="293"/>
                </a:lnTo>
                <a:lnTo>
                  <a:pt x="4948" y="294"/>
                </a:lnTo>
                <a:lnTo>
                  <a:pt x="4939" y="296"/>
                </a:lnTo>
                <a:lnTo>
                  <a:pt x="4930" y="296"/>
                </a:lnTo>
                <a:lnTo>
                  <a:pt x="4920" y="296"/>
                </a:lnTo>
                <a:lnTo>
                  <a:pt x="4907" y="296"/>
                </a:lnTo>
                <a:lnTo>
                  <a:pt x="4900" y="296"/>
                </a:lnTo>
                <a:lnTo>
                  <a:pt x="4890" y="296"/>
                </a:lnTo>
                <a:lnTo>
                  <a:pt x="4883" y="295"/>
                </a:lnTo>
                <a:lnTo>
                  <a:pt x="4875" y="296"/>
                </a:lnTo>
                <a:lnTo>
                  <a:pt x="4867" y="296"/>
                </a:lnTo>
                <a:lnTo>
                  <a:pt x="4861" y="296"/>
                </a:lnTo>
                <a:lnTo>
                  <a:pt x="4852" y="296"/>
                </a:lnTo>
                <a:lnTo>
                  <a:pt x="4848" y="295"/>
                </a:lnTo>
                <a:lnTo>
                  <a:pt x="4841" y="294"/>
                </a:lnTo>
                <a:lnTo>
                  <a:pt x="4834" y="293"/>
                </a:lnTo>
                <a:lnTo>
                  <a:pt x="4824" y="292"/>
                </a:lnTo>
                <a:lnTo>
                  <a:pt x="4818" y="290"/>
                </a:lnTo>
                <a:lnTo>
                  <a:pt x="4808" y="289"/>
                </a:lnTo>
                <a:lnTo>
                  <a:pt x="4802" y="291"/>
                </a:lnTo>
                <a:lnTo>
                  <a:pt x="4797" y="293"/>
                </a:lnTo>
                <a:lnTo>
                  <a:pt x="4791" y="295"/>
                </a:lnTo>
                <a:lnTo>
                  <a:pt x="4783" y="300"/>
                </a:lnTo>
                <a:lnTo>
                  <a:pt x="4772" y="304"/>
                </a:lnTo>
                <a:lnTo>
                  <a:pt x="4760" y="304"/>
                </a:lnTo>
                <a:lnTo>
                  <a:pt x="4742" y="303"/>
                </a:lnTo>
                <a:lnTo>
                  <a:pt x="4721" y="307"/>
                </a:lnTo>
                <a:lnTo>
                  <a:pt x="4711" y="308"/>
                </a:lnTo>
                <a:lnTo>
                  <a:pt x="4693" y="313"/>
                </a:lnTo>
                <a:lnTo>
                  <a:pt x="4681" y="316"/>
                </a:lnTo>
                <a:lnTo>
                  <a:pt x="4666" y="318"/>
                </a:lnTo>
                <a:lnTo>
                  <a:pt x="4658" y="319"/>
                </a:lnTo>
                <a:lnTo>
                  <a:pt x="4641" y="321"/>
                </a:lnTo>
                <a:lnTo>
                  <a:pt x="4626" y="323"/>
                </a:lnTo>
                <a:lnTo>
                  <a:pt x="4612" y="323"/>
                </a:lnTo>
                <a:lnTo>
                  <a:pt x="4604" y="323"/>
                </a:lnTo>
                <a:lnTo>
                  <a:pt x="4582" y="325"/>
                </a:lnTo>
                <a:lnTo>
                  <a:pt x="4572" y="323"/>
                </a:lnTo>
                <a:lnTo>
                  <a:pt x="4561" y="323"/>
                </a:lnTo>
                <a:lnTo>
                  <a:pt x="4541" y="321"/>
                </a:lnTo>
                <a:lnTo>
                  <a:pt x="4527" y="321"/>
                </a:lnTo>
                <a:lnTo>
                  <a:pt x="4512" y="321"/>
                </a:lnTo>
                <a:lnTo>
                  <a:pt x="4500" y="320"/>
                </a:lnTo>
                <a:lnTo>
                  <a:pt x="4485" y="319"/>
                </a:lnTo>
                <a:lnTo>
                  <a:pt x="4470" y="318"/>
                </a:lnTo>
                <a:lnTo>
                  <a:pt x="4461" y="318"/>
                </a:lnTo>
                <a:lnTo>
                  <a:pt x="4437" y="318"/>
                </a:lnTo>
                <a:lnTo>
                  <a:pt x="4432" y="319"/>
                </a:lnTo>
                <a:lnTo>
                  <a:pt x="4411" y="320"/>
                </a:lnTo>
                <a:lnTo>
                  <a:pt x="4393" y="321"/>
                </a:lnTo>
                <a:lnTo>
                  <a:pt x="4347" y="321"/>
                </a:lnTo>
                <a:lnTo>
                  <a:pt x="4343" y="321"/>
                </a:lnTo>
                <a:lnTo>
                  <a:pt x="4309" y="321"/>
                </a:lnTo>
                <a:lnTo>
                  <a:pt x="4307" y="321"/>
                </a:lnTo>
                <a:lnTo>
                  <a:pt x="4298" y="321"/>
                </a:lnTo>
                <a:lnTo>
                  <a:pt x="4285" y="322"/>
                </a:lnTo>
                <a:lnTo>
                  <a:pt x="4279" y="322"/>
                </a:lnTo>
                <a:lnTo>
                  <a:pt x="4265" y="322"/>
                </a:lnTo>
                <a:lnTo>
                  <a:pt x="4244" y="321"/>
                </a:lnTo>
                <a:lnTo>
                  <a:pt x="4230" y="322"/>
                </a:lnTo>
                <a:lnTo>
                  <a:pt x="4223" y="323"/>
                </a:lnTo>
                <a:lnTo>
                  <a:pt x="4204" y="323"/>
                </a:lnTo>
                <a:lnTo>
                  <a:pt x="4193" y="325"/>
                </a:lnTo>
                <a:lnTo>
                  <a:pt x="4158" y="325"/>
                </a:lnTo>
                <a:lnTo>
                  <a:pt x="4151" y="325"/>
                </a:lnTo>
                <a:lnTo>
                  <a:pt x="4145" y="325"/>
                </a:lnTo>
                <a:lnTo>
                  <a:pt x="4119" y="325"/>
                </a:lnTo>
                <a:lnTo>
                  <a:pt x="4107" y="323"/>
                </a:lnTo>
                <a:lnTo>
                  <a:pt x="4098" y="322"/>
                </a:lnTo>
                <a:lnTo>
                  <a:pt x="4088" y="321"/>
                </a:lnTo>
                <a:lnTo>
                  <a:pt x="4074" y="319"/>
                </a:lnTo>
                <a:lnTo>
                  <a:pt x="4061" y="316"/>
                </a:lnTo>
                <a:lnTo>
                  <a:pt x="4053" y="312"/>
                </a:lnTo>
                <a:lnTo>
                  <a:pt x="4044" y="306"/>
                </a:lnTo>
                <a:lnTo>
                  <a:pt x="4033" y="304"/>
                </a:lnTo>
                <a:lnTo>
                  <a:pt x="4018" y="304"/>
                </a:lnTo>
                <a:lnTo>
                  <a:pt x="4009" y="302"/>
                </a:lnTo>
                <a:lnTo>
                  <a:pt x="3994" y="300"/>
                </a:lnTo>
                <a:lnTo>
                  <a:pt x="3983" y="299"/>
                </a:lnTo>
                <a:lnTo>
                  <a:pt x="3978" y="297"/>
                </a:lnTo>
                <a:lnTo>
                  <a:pt x="3966" y="294"/>
                </a:lnTo>
                <a:lnTo>
                  <a:pt x="3957" y="292"/>
                </a:lnTo>
                <a:lnTo>
                  <a:pt x="3945" y="289"/>
                </a:lnTo>
                <a:lnTo>
                  <a:pt x="3931" y="287"/>
                </a:lnTo>
                <a:lnTo>
                  <a:pt x="3923" y="286"/>
                </a:lnTo>
                <a:lnTo>
                  <a:pt x="3917" y="284"/>
                </a:lnTo>
                <a:lnTo>
                  <a:pt x="3907" y="289"/>
                </a:lnTo>
                <a:lnTo>
                  <a:pt x="3900" y="286"/>
                </a:lnTo>
                <a:lnTo>
                  <a:pt x="3893" y="286"/>
                </a:lnTo>
                <a:lnTo>
                  <a:pt x="3887" y="287"/>
                </a:lnTo>
                <a:lnTo>
                  <a:pt x="3875" y="284"/>
                </a:lnTo>
                <a:lnTo>
                  <a:pt x="3869" y="281"/>
                </a:lnTo>
                <a:lnTo>
                  <a:pt x="3858" y="279"/>
                </a:lnTo>
                <a:lnTo>
                  <a:pt x="3850" y="277"/>
                </a:lnTo>
                <a:lnTo>
                  <a:pt x="3840" y="275"/>
                </a:lnTo>
                <a:lnTo>
                  <a:pt x="3833" y="273"/>
                </a:lnTo>
                <a:lnTo>
                  <a:pt x="3829" y="270"/>
                </a:lnTo>
                <a:lnTo>
                  <a:pt x="3818" y="270"/>
                </a:lnTo>
                <a:lnTo>
                  <a:pt x="3811" y="273"/>
                </a:lnTo>
                <a:lnTo>
                  <a:pt x="3801" y="271"/>
                </a:lnTo>
                <a:lnTo>
                  <a:pt x="3793" y="270"/>
                </a:lnTo>
                <a:lnTo>
                  <a:pt x="3786" y="270"/>
                </a:lnTo>
                <a:lnTo>
                  <a:pt x="3777" y="270"/>
                </a:lnTo>
                <a:lnTo>
                  <a:pt x="3768" y="270"/>
                </a:lnTo>
                <a:lnTo>
                  <a:pt x="3761" y="270"/>
                </a:lnTo>
                <a:lnTo>
                  <a:pt x="3755" y="269"/>
                </a:lnTo>
                <a:lnTo>
                  <a:pt x="3747" y="268"/>
                </a:lnTo>
                <a:lnTo>
                  <a:pt x="3740" y="265"/>
                </a:lnTo>
                <a:lnTo>
                  <a:pt x="3725" y="264"/>
                </a:lnTo>
                <a:lnTo>
                  <a:pt x="3723" y="264"/>
                </a:lnTo>
                <a:lnTo>
                  <a:pt x="3713" y="262"/>
                </a:lnTo>
                <a:lnTo>
                  <a:pt x="3703" y="261"/>
                </a:lnTo>
                <a:lnTo>
                  <a:pt x="3697" y="261"/>
                </a:lnTo>
                <a:lnTo>
                  <a:pt x="3687" y="260"/>
                </a:lnTo>
                <a:lnTo>
                  <a:pt x="3683" y="260"/>
                </a:lnTo>
                <a:lnTo>
                  <a:pt x="3674" y="258"/>
                </a:lnTo>
                <a:lnTo>
                  <a:pt x="3669" y="257"/>
                </a:lnTo>
                <a:lnTo>
                  <a:pt x="3660" y="256"/>
                </a:lnTo>
                <a:lnTo>
                  <a:pt x="3657" y="256"/>
                </a:lnTo>
                <a:lnTo>
                  <a:pt x="3650" y="255"/>
                </a:lnTo>
                <a:lnTo>
                  <a:pt x="3643" y="254"/>
                </a:lnTo>
                <a:lnTo>
                  <a:pt x="3634" y="252"/>
                </a:lnTo>
                <a:lnTo>
                  <a:pt x="3631" y="252"/>
                </a:lnTo>
                <a:lnTo>
                  <a:pt x="3625" y="251"/>
                </a:lnTo>
                <a:lnTo>
                  <a:pt x="3620" y="250"/>
                </a:lnTo>
                <a:lnTo>
                  <a:pt x="3614" y="249"/>
                </a:lnTo>
                <a:lnTo>
                  <a:pt x="3611" y="248"/>
                </a:lnTo>
                <a:lnTo>
                  <a:pt x="3603" y="247"/>
                </a:lnTo>
                <a:lnTo>
                  <a:pt x="3598" y="247"/>
                </a:lnTo>
                <a:lnTo>
                  <a:pt x="3590" y="245"/>
                </a:lnTo>
                <a:lnTo>
                  <a:pt x="3581" y="245"/>
                </a:lnTo>
                <a:lnTo>
                  <a:pt x="3572" y="244"/>
                </a:lnTo>
                <a:lnTo>
                  <a:pt x="3561" y="244"/>
                </a:lnTo>
                <a:lnTo>
                  <a:pt x="3554" y="243"/>
                </a:lnTo>
                <a:lnTo>
                  <a:pt x="3543" y="239"/>
                </a:lnTo>
                <a:lnTo>
                  <a:pt x="3536" y="238"/>
                </a:lnTo>
                <a:lnTo>
                  <a:pt x="3529" y="237"/>
                </a:lnTo>
                <a:lnTo>
                  <a:pt x="3522" y="237"/>
                </a:lnTo>
                <a:lnTo>
                  <a:pt x="3514" y="237"/>
                </a:lnTo>
                <a:lnTo>
                  <a:pt x="3506" y="237"/>
                </a:lnTo>
                <a:lnTo>
                  <a:pt x="3499" y="236"/>
                </a:lnTo>
                <a:lnTo>
                  <a:pt x="3492" y="235"/>
                </a:lnTo>
                <a:lnTo>
                  <a:pt x="3482" y="232"/>
                </a:lnTo>
                <a:lnTo>
                  <a:pt x="3476" y="230"/>
                </a:lnTo>
                <a:lnTo>
                  <a:pt x="3467" y="229"/>
                </a:lnTo>
                <a:lnTo>
                  <a:pt x="3455" y="227"/>
                </a:lnTo>
                <a:lnTo>
                  <a:pt x="3445" y="224"/>
                </a:lnTo>
                <a:lnTo>
                  <a:pt x="3441" y="223"/>
                </a:lnTo>
                <a:lnTo>
                  <a:pt x="3433" y="223"/>
                </a:lnTo>
                <a:lnTo>
                  <a:pt x="3425" y="223"/>
                </a:lnTo>
                <a:lnTo>
                  <a:pt x="3419" y="223"/>
                </a:lnTo>
                <a:lnTo>
                  <a:pt x="3413" y="222"/>
                </a:lnTo>
                <a:lnTo>
                  <a:pt x="3410" y="221"/>
                </a:lnTo>
                <a:lnTo>
                  <a:pt x="3399" y="218"/>
                </a:lnTo>
                <a:lnTo>
                  <a:pt x="3393" y="223"/>
                </a:lnTo>
                <a:lnTo>
                  <a:pt x="3385" y="231"/>
                </a:lnTo>
                <a:lnTo>
                  <a:pt x="3377" y="231"/>
                </a:lnTo>
                <a:lnTo>
                  <a:pt x="3364" y="231"/>
                </a:lnTo>
                <a:lnTo>
                  <a:pt x="3352" y="231"/>
                </a:lnTo>
                <a:lnTo>
                  <a:pt x="3346" y="234"/>
                </a:lnTo>
                <a:lnTo>
                  <a:pt x="3330" y="235"/>
                </a:lnTo>
                <a:lnTo>
                  <a:pt x="3324" y="235"/>
                </a:lnTo>
                <a:lnTo>
                  <a:pt x="3314" y="234"/>
                </a:lnTo>
                <a:lnTo>
                  <a:pt x="3307" y="234"/>
                </a:lnTo>
                <a:lnTo>
                  <a:pt x="3300" y="239"/>
                </a:lnTo>
                <a:lnTo>
                  <a:pt x="3294" y="240"/>
                </a:lnTo>
                <a:lnTo>
                  <a:pt x="3286" y="241"/>
                </a:lnTo>
                <a:lnTo>
                  <a:pt x="3281" y="241"/>
                </a:lnTo>
                <a:lnTo>
                  <a:pt x="3274" y="240"/>
                </a:lnTo>
                <a:lnTo>
                  <a:pt x="3269" y="241"/>
                </a:lnTo>
                <a:lnTo>
                  <a:pt x="3259" y="241"/>
                </a:lnTo>
                <a:lnTo>
                  <a:pt x="3256" y="242"/>
                </a:lnTo>
                <a:lnTo>
                  <a:pt x="3245" y="243"/>
                </a:lnTo>
                <a:lnTo>
                  <a:pt x="3236" y="244"/>
                </a:lnTo>
                <a:lnTo>
                  <a:pt x="3228" y="245"/>
                </a:lnTo>
                <a:lnTo>
                  <a:pt x="3218" y="245"/>
                </a:lnTo>
                <a:lnTo>
                  <a:pt x="3211" y="244"/>
                </a:lnTo>
                <a:lnTo>
                  <a:pt x="3202" y="241"/>
                </a:lnTo>
                <a:lnTo>
                  <a:pt x="3196" y="240"/>
                </a:lnTo>
                <a:lnTo>
                  <a:pt x="3183" y="239"/>
                </a:lnTo>
                <a:lnTo>
                  <a:pt x="3176" y="241"/>
                </a:lnTo>
                <a:lnTo>
                  <a:pt x="3168" y="243"/>
                </a:lnTo>
                <a:lnTo>
                  <a:pt x="3162" y="245"/>
                </a:lnTo>
                <a:lnTo>
                  <a:pt x="3162" y="245"/>
                </a:lnTo>
                <a:lnTo>
                  <a:pt x="3157" y="248"/>
                </a:lnTo>
                <a:lnTo>
                  <a:pt x="3146" y="251"/>
                </a:lnTo>
                <a:lnTo>
                  <a:pt x="3141" y="251"/>
                </a:lnTo>
                <a:lnTo>
                  <a:pt x="3130" y="250"/>
                </a:lnTo>
                <a:lnTo>
                  <a:pt x="3116" y="249"/>
                </a:lnTo>
                <a:lnTo>
                  <a:pt x="3114" y="249"/>
                </a:lnTo>
                <a:lnTo>
                  <a:pt x="3100" y="251"/>
                </a:lnTo>
                <a:lnTo>
                  <a:pt x="3086" y="253"/>
                </a:lnTo>
                <a:lnTo>
                  <a:pt x="3076" y="255"/>
                </a:lnTo>
                <a:lnTo>
                  <a:pt x="3071" y="256"/>
                </a:lnTo>
                <a:lnTo>
                  <a:pt x="3056" y="256"/>
                </a:lnTo>
                <a:lnTo>
                  <a:pt x="3038" y="254"/>
                </a:lnTo>
                <a:lnTo>
                  <a:pt x="3036" y="254"/>
                </a:lnTo>
                <a:lnTo>
                  <a:pt x="3019" y="254"/>
                </a:lnTo>
                <a:lnTo>
                  <a:pt x="3016" y="254"/>
                </a:lnTo>
                <a:lnTo>
                  <a:pt x="3007" y="253"/>
                </a:lnTo>
                <a:lnTo>
                  <a:pt x="3001" y="252"/>
                </a:lnTo>
                <a:lnTo>
                  <a:pt x="2992" y="252"/>
                </a:lnTo>
                <a:lnTo>
                  <a:pt x="2992" y="252"/>
                </a:lnTo>
                <a:lnTo>
                  <a:pt x="2991" y="252"/>
                </a:lnTo>
                <a:lnTo>
                  <a:pt x="2984" y="252"/>
                </a:lnTo>
                <a:lnTo>
                  <a:pt x="2974" y="251"/>
                </a:lnTo>
                <a:lnTo>
                  <a:pt x="2964" y="251"/>
                </a:lnTo>
                <a:lnTo>
                  <a:pt x="2955" y="251"/>
                </a:lnTo>
                <a:lnTo>
                  <a:pt x="2945" y="251"/>
                </a:lnTo>
                <a:lnTo>
                  <a:pt x="2941" y="251"/>
                </a:lnTo>
                <a:lnTo>
                  <a:pt x="2928" y="251"/>
                </a:lnTo>
                <a:lnTo>
                  <a:pt x="2918" y="250"/>
                </a:lnTo>
                <a:lnTo>
                  <a:pt x="2907" y="251"/>
                </a:lnTo>
                <a:lnTo>
                  <a:pt x="2886" y="251"/>
                </a:lnTo>
                <a:lnTo>
                  <a:pt x="2863" y="250"/>
                </a:lnTo>
                <a:lnTo>
                  <a:pt x="2846" y="250"/>
                </a:lnTo>
                <a:lnTo>
                  <a:pt x="2833" y="249"/>
                </a:lnTo>
                <a:lnTo>
                  <a:pt x="2818" y="250"/>
                </a:lnTo>
                <a:lnTo>
                  <a:pt x="2797" y="251"/>
                </a:lnTo>
                <a:lnTo>
                  <a:pt x="2781" y="251"/>
                </a:lnTo>
                <a:lnTo>
                  <a:pt x="2780" y="251"/>
                </a:lnTo>
                <a:lnTo>
                  <a:pt x="2663" y="252"/>
                </a:lnTo>
                <a:lnTo>
                  <a:pt x="2549" y="250"/>
                </a:lnTo>
                <a:lnTo>
                  <a:pt x="2518" y="249"/>
                </a:lnTo>
                <a:lnTo>
                  <a:pt x="2488" y="247"/>
                </a:lnTo>
                <a:lnTo>
                  <a:pt x="2438" y="245"/>
                </a:lnTo>
                <a:lnTo>
                  <a:pt x="2343" y="241"/>
                </a:lnTo>
                <a:lnTo>
                  <a:pt x="2213" y="232"/>
                </a:lnTo>
                <a:lnTo>
                  <a:pt x="2199" y="231"/>
                </a:lnTo>
                <a:lnTo>
                  <a:pt x="2145" y="215"/>
                </a:lnTo>
                <a:lnTo>
                  <a:pt x="2064" y="203"/>
                </a:lnTo>
                <a:lnTo>
                  <a:pt x="2001" y="193"/>
                </a:lnTo>
                <a:lnTo>
                  <a:pt x="1954" y="187"/>
                </a:lnTo>
                <a:lnTo>
                  <a:pt x="1886" y="176"/>
                </a:lnTo>
                <a:lnTo>
                  <a:pt x="1750" y="160"/>
                </a:lnTo>
                <a:lnTo>
                  <a:pt x="1667" y="151"/>
                </a:lnTo>
                <a:lnTo>
                  <a:pt x="1562" y="149"/>
                </a:lnTo>
                <a:lnTo>
                  <a:pt x="1050" y="149"/>
                </a:lnTo>
                <a:lnTo>
                  <a:pt x="258" y="155"/>
                </a:lnTo>
                <a:lnTo>
                  <a:pt x="0" y="157"/>
                </a:lnTo>
                <a:lnTo>
                  <a:pt x="0" y="157"/>
                </a:lnTo>
                <a:close/>
              </a:path>
            </a:pathLst>
          </a:custGeom>
          <a:solidFill>
            <a:srgbClr val="CCFFCC"/>
          </a:solidFill>
          <a:ln w="9525">
            <a:noFill/>
            <a:round/>
            <a:headEnd/>
            <a:tailEnd/>
          </a:ln>
        </p:spPr>
        <p:txBody>
          <a:bodyPr/>
          <a:lstStyle/>
          <a:p>
            <a:endParaRPr lang="en-GB"/>
          </a:p>
        </p:txBody>
      </p:sp>
      <p:sp>
        <p:nvSpPr>
          <p:cNvPr id="61" name="Freeform 2456"/>
          <p:cNvSpPr>
            <a:spLocks/>
          </p:cNvSpPr>
          <p:nvPr>
            <p:custDataLst>
              <p:tags r:id="rId52"/>
            </p:custDataLst>
          </p:nvPr>
        </p:nvSpPr>
        <p:spPr bwMode="auto">
          <a:xfrm>
            <a:off x="400988" y="2308232"/>
            <a:ext cx="8161157" cy="337062"/>
          </a:xfrm>
          <a:custGeom>
            <a:avLst/>
            <a:gdLst/>
            <a:ahLst/>
            <a:cxnLst>
              <a:cxn ang="0">
                <a:pos x="2518" y="247"/>
              </a:cxn>
              <a:cxn ang="0">
                <a:pos x="2964" y="249"/>
              </a:cxn>
              <a:cxn ang="0">
                <a:pos x="3114" y="247"/>
              </a:cxn>
              <a:cxn ang="0">
                <a:pos x="3245" y="241"/>
              </a:cxn>
              <a:cxn ang="0">
                <a:pos x="3385" y="229"/>
              </a:cxn>
              <a:cxn ang="0">
                <a:pos x="3514" y="235"/>
              </a:cxn>
              <a:cxn ang="0">
                <a:pos x="3634" y="250"/>
              </a:cxn>
              <a:cxn ang="0">
                <a:pos x="3761" y="268"/>
              </a:cxn>
              <a:cxn ang="0">
                <a:pos x="3900" y="284"/>
              </a:cxn>
              <a:cxn ang="0">
                <a:pos x="4074" y="317"/>
              </a:cxn>
              <a:cxn ang="0">
                <a:pos x="4307" y="319"/>
              </a:cxn>
              <a:cxn ang="0">
                <a:pos x="4582" y="323"/>
              </a:cxn>
              <a:cxn ang="0">
                <a:pos x="4802" y="289"/>
              </a:cxn>
              <a:cxn ang="0">
                <a:pos x="4939" y="294"/>
              </a:cxn>
              <a:cxn ang="0">
                <a:pos x="5111" y="246"/>
              </a:cxn>
              <a:cxn ang="0">
                <a:pos x="5280" y="273"/>
              </a:cxn>
              <a:cxn ang="0">
                <a:pos x="5445" y="280"/>
              </a:cxn>
              <a:cxn ang="0">
                <a:pos x="5576" y="278"/>
              </a:cxn>
              <a:cxn ang="0">
                <a:pos x="5706" y="284"/>
              </a:cxn>
              <a:cxn ang="0">
                <a:pos x="5897" y="285"/>
              </a:cxn>
              <a:cxn ang="0">
                <a:pos x="6218" y="210"/>
              </a:cxn>
              <a:cxn ang="0">
                <a:pos x="6455" y="159"/>
              </a:cxn>
              <a:cxn ang="0">
                <a:pos x="6721" y="182"/>
              </a:cxn>
              <a:cxn ang="0">
                <a:pos x="6975" y="171"/>
              </a:cxn>
              <a:cxn ang="0">
                <a:pos x="7190" y="116"/>
              </a:cxn>
              <a:cxn ang="0">
                <a:pos x="7378" y="91"/>
              </a:cxn>
              <a:cxn ang="0">
                <a:pos x="7559" y="61"/>
              </a:cxn>
              <a:cxn ang="0">
                <a:pos x="7793" y="58"/>
              </a:cxn>
              <a:cxn ang="0">
                <a:pos x="8121" y="37"/>
              </a:cxn>
              <a:cxn ang="0">
                <a:pos x="8335" y="14"/>
              </a:cxn>
              <a:cxn ang="0">
                <a:pos x="8229" y="28"/>
              </a:cxn>
              <a:cxn ang="0">
                <a:pos x="7973" y="52"/>
              </a:cxn>
              <a:cxn ang="0">
                <a:pos x="7660" y="59"/>
              </a:cxn>
              <a:cxn ang="0">
                <a:pos x="7470" y="66"/>
              </a:cxn>
              <a:cxn ang="0">
                <a:pos x="7275" y="109"/>
              </a:cxn>
              <a:cxn ang="0">
                <a:pos x="7098" y="138"/>
              </a:cxn>
              <a:cxn ang="0">
                <a:pos x="6834" y="182"/>
              </a:cxn>
              <a:cxn ang="0">
                <a:pos x="6585" y="172"/>
              </a:cxn>
              <a:cxn ang="0">
                <a:pos x="6335" y="162"/>
              </a:cxn>
              <a:cxn ang="0">
                <a:pos x="6062" y="295"/>
              </a:cxn>
              <a:cxn ang="0">
                <a:pos x="5765" y="327"/>
              </a:cxn>
              <a:cxn ang="0">
                <a:pos x="5636" y="320"/>
              </a:cxn>
              <a:cxn ang="0">
                <a:pos x="5525" y="321"/>
              </a:cxn>
              <a:cxn ang="0">
                <a:pos x="5385" y="316"/>
              </a:cxn>
              <a:cxn ang="0">
                <a:pos x="5236" y="287"/>
              </a:cxn>
              <a:cxn ang="0">
                <a:pos x="5005" y="302"/>
              </a:cxn>
              <a:cxn ang="0">
                <a:pos x="4867" y="305"/>
              </a:cxn>
              <a:cxn ang="0">
                <a:pos x="4711" y="323"/>
              </a:cxn>
              <a:cxn ang="0">
                <a:pos x="4470" y="327"/>
              </a:cxn>
              <a:cxn ang="0">
                <a:pos x="4204" y="344"/>
              </a:cxn>
              <a:cxn ang="0">
                <a:pos x="3983" y="325"/>
              </a:cxn>
              <a:cxn ang="0">
                <a:pos x="3833" y="286"/>
              </a:cxn>
              <a:cxn ang="0">
                <a:pos x="3697" y="272"/>
              </a:cxn>
              <a:cxn ang="0">
                <a:pos x="3590" y="243"/>
              </a:cxn>
              <a:cxn ang="0">
                <a:pos x="3445" y="222"/>
              </a:cxn>
              <a:cxn ang="0">
                <a:pos x="3307" y="250"/>
              </a:cxn>
              <a:cxn ang="0">
                <a:pos x="3176" y="250"/>
              </a:cxn>
              <a:cxn ang="0">
                <a:pos x="3019" y="263"/>
              </a:cxn>
              <a:cxn ang="0">
                <a:pos x="2863" y="259"/>
              </a:cxn>
              <a:cxn ang="0">
                <a:pos x="2001" y="191"/>
              </a:cxn>
            </a:cxnLst>
            <a:rect l="0" t="0" r="r" b="b"/>
            <a:pathLst>
              <a:path w="8426" h="346">
                <a:moveTo>
                  <a:pt x="0" y="155"/>
                </a:moveTo>
                <a:lnTo>
                  <a:pt x="258" y="153"/>
                </a:lnTo>
                <a:lnTo>
                  <a:pt x="1050" y="147"/>
                </a:lnTo>
                <a:lnTo>
                  <a:pt x="1562" y="147"/>
                </a:lnTo>
                <a:lnTo>
                  <a:pt x="1667" y="149"/>
                </a:lnTo>
                <a:lnTo>
                  <a:pt x="1750" y="158"/>
                </a:lnTo>
                <a:lnTo>
                  <a:pt x="1886" y="174"/>
                </a:lnTo>
                <a:lnTo>
                  <a:pt x="1954" y="185"/>
                </a:lnTo>
                <a:lnTo>
                  <a:pt x="2001" y="191"/>
                </a:lnTo>
                <a:lnTo>
                  <a:pt x="2064" y="201"/>
                </a:lnTo>
                <a:lnTo>
                  <a:pt x="2145" y="213"/>
                </a:lnTo>
                <a:lnTo>
                  <a:pt x="2199" y="229"/>
                </a:lnTo>
                <a:lnTo>
                  <a:pt x="2213" y="230"/>
                </a:lnTo>
                <a:lnTo>
                  <a:pt x="2343" y="239"/>
                </a:lnTo>
                <a:lnTo>
                  <a:pt x="2438" y="243"/>
                </a:lnTo>
                <a:lnTo>
                  <a:pt x="2488" y="245"/>
                </a:lnTo>
                <a:lnTo>
                  <a:pt x="2518" y="247"/>
                </a:lnTo>
                <a:lnTo>
                  <a:pt x="2549" y="248"/>
                </a:lnTo>
                <a:lnTo>
                  <a:pt x="2663" y="250"/>
                </a:lnTo>
                <a:lnTo>
                  <a:pt x="2780" y="249"/>
                </a:lnTo>
                <a:lnTo>
                  <a:pt x="2781" y="249"/>
                </a:lnTo>
                <a:lnTo>
                  <a:pt x="2797" y="249"/>
                </a:lnTo>
                <a:lnTo>
                  <a:pt x="2818" y="248"/>
                </a:lnTo>
                <a:lnTo>
                  <a:pt x="2833" y="247"/>
                </a:lnTo>
                <a:lnTo>
                  <a:pt x="2846" y="248"/>
                </a:lnTo>
                <a:lnTo>
                  <a:pt x="2863" y="248"/>
                </a:lnTo>
                <a:lnTo>
                  <a:pt x="2886" y="249"/>
                </a:lnTo>
                <a:lnTo>
                  <a:pt x="2907" y="249"/>
                </a:lnTo>
                <a:lnTo>
                  <a:pt x="2918" y="248"/>
                </a:lnTo>
                <a:lnTo>
                  <a:pt x="2928" y="249"/>
                </a:lnTo>
                <a:lnTo>
                  <a:pt x="2941" y="249"/>
                </a:lnTo>
                <a:lnTo>
                  <a:pt x="2945" y="249"/>
                </a:lnTo>
                <a:lnTo>
                  <a:pt x="2955" y="249"/>
                </a:lnTo>
                <a:lnTo>
                  <a:pt x="2964" y="249"/>
                </a:lnTo>
                <a:lnTo>
                  <a:pt x="2974" y="249"/>
                </a:lnTo>
                <a:lnTo>
                  <a:pt x="2984" y="250"/>
                </a:lnTo>
                <a:lnTo>
                  <a:pt x="2991" y="250"/>
                </a:lnTo>
                <a:lnTo>
                  <a:pt x="2992" y="250"/>
                </a:lnTo>
                <a:lnTo>
                  <a:pt x="2992" y="250"/>
                </a:lnTo>
                <a:lnTo>
                  <a:pt x="3001" y="250"/>
                </a:lnTo>
                <a:lnTo>
                  <a:pt x="3007" y="251"/>
                </a:lnTo>
                <a:lnTo>
                  <a:pt x="3016" y="252"/>
                </a:lnTo>
                <a:lnTo>
                  <a:pt x="3019" y="252"/>
                </a:lnTo>
                <a:lnTo>
                  <a:pt x="3036" y="252"/>
                </a:lnTo>
                <a:lnTo>
                  <a:pt x="3038" y="252"/>
                </a:lnTo>
                <a:lnTo>
                  <a:pt x="3056" y="254"/>
                </a:lnTo>
                <a:lnTo>
                  <a:pt x="3071" y="254"/>
                </a:lnTo>
                <a:lnTo>
                  <a:pt x="3076" y="253"/>
                </a:lnTo>
                <a:lnTo>
                  <a:pt x="3086" y="251"/>
                </a:lnTo>
                <a:lnTo>
                  <a:pt x="3100" y="249"/>
                </a:lnTo>
                <a:lnTo>
                  <a:pt x="3114" y="247"/>
                </a:lnTo>
                <a:lnTo>
                  <a:pt x="3116" y="247"/>
                </a:lnTo>
                <a:lnTo>
                  <a:pt x="3130" y="248"/>
                </a:lnTo>
                <a:lnTo>
                  <a:pt x="3141" y="249"/>
                </a:lnTo>
                <a:lnTo>
                  <a:pt x="3146" y="249"/>
                </a:lnTo>
                <a:lnTo>
                  <a:pt x="3157" y="246"/>
                </a:lnTo>
                <a:lnTo>
                  <a:pt x="3162" y="243"/>
                </a:lnTo>
                <a:lnTo>
                  <a:pt x="3162" y="243"/>
                </a:lnTo>
                <a:lnTo>
                  <a:pt x="3168" y="241"/>
                </a:lnTo>
                <a:lnTo>
                  <a:pt x="3176" y="239"/>
                </a:lnTo>
                <a:lnTo>
                  <a:pt x="3183" y="237"/>
                </a:lnTo>
                <a:lnTo>
                  <a:pt x="3196" y="238"/>
                </a:lnTo>
                <a:lnTo>
                  <a:pt x="3202" y="239"/>
                </a:lnTo>
                <a:lnTo>
                  <a:pt x="3211" y="242"/>
                </a:lnTo>
                <a:lnTo>
                  <a:pt x="3218" y="243"/>
                </a:lnTo>
                <a:lnTo>
                  <a:pt x="3228" y="243"/>
                </a:lnTo>
                <a:lnTo>
                  <a:pt x="3236" y="242"/>
                </a:lnTo>
                <a:lnTo>
                  <a:pt x="3245" y="241"/>
                </a:lnTo>
                <a:lnTo>
                  <a:pt x="3256" y="240"/>
                </a:lnTo>
                <a:lnTo>
                  <a:pt x="3259" y="239"/>
                </a:lnTo>
                <a:lnTo>
                  <a:pt x="3269" y="239"/>
                </a:lnTo>
                <a:lnTo>
                  <a:pt x="3274" y="238"/>
                </a:lnTo>
                <a:lnTo>
                  <a:pt x="3281" y="239"/>
                </a:lnTo>
                <a:lnTo>
                  <a:pt x="3286" y="239"/>
                </a:lnTo>
                <a:lnTo>
                  <a:pt x="3294" y="238"/>
                </a:lnTo>
                <a:lnTo>
                  <a:pt x="3300" y="237"/>
                </a:lnTo>
                <a:lnTo>
                  <a:pt x="3307" y="232"/>
                </a:lnTo>
                <a:lnTo>
                  <a:pt x="3314" y="232"/>
                </a:lnTo>
                <a:lnTo>
                  <a:pt x="3324" y="233"/>
                </a:lnTo>
                <a:lnTo>
                  <a:pt x="3330" y="233"/>
                </a:lnTo>
                <a:lnTo>
                  <a:pt x="3346" y="232"/>
                </a:lnTo>
                <a:lnTo>
                  <a:pt x="3352" y="229"/>
                </a:lnTo>
                <a:lnTo>
                  <a:pt x="3364" y="229"/>
                </a:lnTo>
                <a:lnTo>
                  <a:pt x="3377" y="229"/>
                </a:lnTo>
                <a:lnTo>
                  <a:pt x="3385" y="229"/>
                </a:lnTo>
                <a:lnTo>
                  <a:pt x="3393" y="221"/>
                </a:lnTo>
                <a:lnTo>
                  <a:pt x="3399" y="216"/>
                </a:lnTo>
                <a:lnTo>
                  <a:pt x="3410" y="219"/>
                </a:lnTo>
                <a:lnTo>
                  <a:pt x="3413" y="220"/>
                </a:lnTo>
                <a:lnTo>
                  <a:pt x="3419" y="221"/>
                </a:lnTo>
                <a:lnTo>
                  <a:pt x="3425" y="221"/>
                </a:lnTo>
                <a:lnTo>
                  <a:pt x="3433" y="221"/>
                </a:lnTo>
                <a:lnTo>
                  <a:pt x="3441" y="221"/>
                </a:lnTo>
                <a:lnTo>
                  <a:pt x="3445" y="222"/>
                </a:lnTo>
                <a:lnTo>
                  <a:pt x="3455" y="225"/>
                </a:lnTo>
                <a:lnTo>
                  <a:pt x="3467" y="227"/>
                </a:lnTo>
                <a:lnTo>
                  <a:pt x="3476" y="228"/>
                </a:lnTo>
                <a:lnTo>
                  <a:pt x="3482" y="230"/>
                </a:lnTo>
                <a:lnTo>
                  <a:pt x="3492" y="233"/>
                </a:lnTo>
                <a:lnTo>
                  <a:pt x="3499" y="234"/>
                </a:lnTo>
                <a:lnTo>
                  <a:pt x="3506" y="235"/>
                </a:lnTo>
                <a:lnTo>
                  <a:pt x="3514" y="235"/>
                </a:lnTo>
                <a:lnTo>
                  <a:pt x="3522" y="235"/>
                </a:lnTo>
                <a:lnTo>
                  <a:pt x="3529" y="235"/>
                </a:lnTo>
                <a:lnTo>
                  <a:pt x="3536" y="236"/>
                </a:lnTo>
                <a:lnTo>
                  <a:pt x="3543" y="237"/>
                </a:lnTo>
                <a:lnTo>
                  <a:pt x="3554" y="241"/>
                </a:lnTo>
                <a:lnTo>
                  <a:pt x="3561" y="242"/>
                </a:lnTo>
                <a:lnTo>
                  <a:pt x="3572" y="242"/>
                </a:lnTo>
                <a:lnTo>
                  <a:pt x="3581" y="243"/>
                </a:lnTo>
                <a:lnTo>
                  <a:pt x="3590" y="243"/>
                </a:lnTo>
                <a:lnTo>
                  <a:pt x="3598" y="245"/>
                </a:lnTo>
                <a:lnTo>
                  <a:pt x="3603" y="245"/>
                </a:lnTo>
                <a:lnTo>
                  <a:pt x="3611" y="246"/>
                </a:lnTo>
                <a:lnTo>
                  <a:pt x="3614" y="247"/>
                </a:lnTo>
                <a:lnTo>
                  <a:pt x="3620" y="248"/>
                </a:lnTo>
                <a:lnTo>
                  <a:pt x="3625" y="249"/>
                </a:lnTo>
                <a:lnTo>
                  <a:pt x="3631" y="250"/>
                </a:lnTo>
                <a:lnTo>
                  <a:pt x="3634" y="250"/>
                </a:lnTo>
                <a:lnTo>
                  <a:pt x="3643" y="252"/>
                </a:lnTo>
                <a:lnTo>
                  <a:pt x="3650" y="253"/>
                </a:lnTo>
                <a:lnTo>
                  <a:pt x="3657" y="254"/>
                </a:lnTo>
                <a:lnTo>
                  <a:pt x="3660" y="254"/>
                </a:lnTo>
                <a:lnTo>
                  <a:pt x="3669" y="255"/>
                </a:lnTo>
                <a:lnTo>
                  <a:pt x="3674" y="256"/>
                </a:lnTo>
                <a:lnTo>
                  <a:pt x="3683" y="258"/>
                </a:lnTo>
                <a:lnTo>
                  <a:pt x="3687" y="258"/>
                </a:lnTo>
                <a:lnTo>
                  <a:pt x="3697" y="259"/>
                </a:lnTo>
                <a:lnTo>
                  <a:pt x="3703" y="259"/>
                </a:lnTo>
                <a:lnTo>
                  <a:pt x="3713" y="260"/>
                </a:lnTo>
                <a:lnTo>
                  <a:pt x="3723" y="262"/>
                </a:lnTo>
                <a:lnTo>
                  <a:pt x="3725" y="262"/>
                </a:lnTo>
                <a:lnTo>
                  <a:pt x="3740" y="263"/>
                </a:lnTo>
                <a:lnTo>
                  <a:pt x="3747" y="266"/>
                </a:lnTo>
                <a:lnTo>
                  <a:pt x="3755" y="267"/>
                </a:lnTo>
                <a:lnTo>
                  <a:pt x="3761" y="268"/>
                </a:lnTo>
                <a:lnTo>
                  <a:pt x="3768" y="268"/>
                </a:lnTo>
                <a:lnTo>
                  <a:pt x="3777" y="268"/>
                </a:lnTo>
                <a:lnTo>
                  <a:pt x="3786" y="268"/>
                </a:lnTo>
                <a:lnTo>
                  <a:pt x="3793" y="268"/>
                </a:lnTo>
                <a:lnTo>
                  <a:pt x="3801" y="269"/>
                </a:lnTo>
                <a:lnTo>
                  <a:pt x="3811" y="271"/>
                </a:lnTo>
                <a:lnTo>
                  <a:pt x="3818" y="268"/>
                </a:lnTo>
                <a:lnTo>
                  <a:pt x="3829" y="268"/>
                </a:lnTo>
                <a:lnTo>
                  <a:pt x="3833" y="271"/>
                </a:lnTo>
                <a:lnTo>
                  <a:pt x="3840" y="273"/>
                </a:lnTo>
                <a:lnTo>
                  <a:pt x="3850" y="275"/>
                </a:lnTo>
                <a:lnTo>
                  <a:pt x="3858" y="277"/>
                </a:lnTo>
                <a:lnTo>
                  <a:pt x="3869" y="279"/>
                </a:lnTo>
                <a:lnTo>
                  <a:pt x="3875" y="282"/>
                </a:lnTo>
                <a:lnTo>
                  <a:pt x="3887" y="285"/>
                </a:lnTo>
                <a:lnTo>
                  <a:pt x="3893" y="284"/>
                </a:lnTo>
                <a:lnTo>
                  <a:pt x="3900" y="284"/>
                </a:lnTo>
                <a:lnTo>
                  <a:pt x="3907" y="287"/>
                </a:lnTo>
                <a:lnTo>
                  <a:pt x="3917" y="282"/>
                </a:lnTo>
                <a:lnTo>
                  <a:pt x="3923" y="284"/>
                </a:lnTo>
                <a:lnTo>
                  <a:pt x="3931" y="285"/>
                </a:lnTo>
                <a:lnTo>
                  <a:pt x="3945" y="287"/>
                </a:lnTo>
                <a:lnTo>
                  <a:pt x="3957" y="290"/>
                </a:lnTo>
                <a:lnTo>
                  <a:pt x="3966" y="292"/>
                </a:lnTo>
                <a:lnTo>
                  <a:pt x="3978" y="295"/>
                </a:lnTo>
                <a:lnTo>
                  <a:pt x="3983" y="297"/>
                </a:lnTo>
                <a:lnTo>
                  <a:pt x="3994" y="298"/>
                </a:lnTo>
                <a:lnTo>
                  <a:pt x="4009" y="300"/>
                </a:lnTo>
                <a:lnTo>
                  <a:pt x="4018" y="302"/>
                </a:lnTo>
                <a:lnTo>
                  <a:pt x="4033" y="302"/>
                </a:lnTo>
                <a:lnTo>
                  <a:pt x="4044" y="304"/>
                </a:lnTo>
                <a:lnTo>
                  <a:pt x="4053" y="310"/>
                </a:lnTo>
                <a:lnTo>
                  <a:pt x="4061" y="314"/>
                </a:lnTo>
                <a:lnTo>
                  <a:pt x="4074" y="317"/>
                </a:lnTo>
                <a:lnTo>
                  <a:pt x="4088" y="319"/>
                </a:lnTo>
                <a:lnTo>
                  <a:pt x="4098" y="320"/>
                </a:lnTo>
                <a:lnTo>
                  <a:pt x="4107" y="321"/>
                </a:lnTo>
                <a:lnTo>
                  <a:pt x="4119" y="323"/>
                </a:lnTo>
                <a:lnTo>
                  <a:pt x="4145" y="323"/>
                </a:lnTo>
                <a:lnTo>
                  <a:pt x="4151" y="323"/>
                </a:lnTo>
                <a:lnTo>
                  <a:pt x="4158" y="323"/>
                </a:lnTo>
                <a:lnTo>
                  <a:pt x="4193" y="323"/>
                </a:lnTo>
                <a:lnTo>
                  <a:pt x="4204" y="321"/>
                </a:lnTo>
                <a:lnTo>
                  <a:pt x="4223" y="321"/>
                </a:lnTo>
                <a:lnTo>
                  <a:pt x="4230" y="320"/>
                </a:lnTo>
                <a:lnTo>
                  <a:pt x="4244" y="319"/>
                </a:lnTo>
                <a:lnTo>
                  <a:pt x="4265" y="320"/>
                </a:lnTo>
                <a:lnTo>
                  <a:pt x="4279" y="320"/>
                </a:lnTo>
                <a:lnTo>
                  <a:pt x="4285" y="320"/>
                </a:lnTo>
                <a:lnTo>
                  <a:pt x="4298" y="319"/>
                </a:lnTo>
                <a:lnTo>
                  <a:pt x="4307" y="319"/>
                </a:lnTo>
                <a:lnTo>
                  <a:pt x="4309" y="319"/>
                </a:lnTo>
                <a:lnTo>
                  <a:pt x="4343" y="319"/>
                </a:lnTo>
                <a:lnTo>
                  <a:pt x="4347" y="319"/>
                </a:lnTo>
                <a:lnTo>
                  <a:pt x="4393" y="319"/>
                </a:lnTo>
                <a:lnTo>
                  <a:pt x="4411" y="318"/>
                </a:lnTo>
                <a:lnTo>
                  <a:pt x="4432" y="317"/>
                </a:lnTo>
                <a:lnTo>
                  <a:pt x="4437" y="316"/>
                </a:lnTo>
                <a:lnTo>
                  <a:pt x="4461" y="316"/>
                </a:lnTo>
                <a:lnTo>
                  <a:pt x="4470" y="316"/>
                </a:lnTo>
                <a:lnTo>
                  <a:pt x="4485" y="317"/>
                </a:lnTo>
                <a:lnTo>
                  <a:pt x="4500" y="318"/>
                </a:lnTo>
                <a:lnTo>
                  <a:pt x="4512" y="319"/>
                </a:lnTo>
                <a:lnTo>
                  <a:pt x="4527" y="319"/>
                </a:lnTo>
                <a:lnTo>
                  <a:pt x="4541" y="319"/>
                </a:lnTo>
                <a:lnTo>
                  <a:pt x="4561" y="321"/>
                </a:lnTo>
                <a:lnTo>
                  <a:pt x="4572" y="321"/>
                </a:lnTo>
                <a:lnTo>
                  <a:pt x="4582" y="323"/>
                </a:lnTo>
                <a:lnTo>
                  <a:pt x="4604" y="321"/>
                </a:lnTo>
                <a:lnTo>
                  <a:pt x="4612" y="321"/>
                </a:lnTo>
                <a:lnTo>
                  <a:pt x="4626" y="321"/>
                </a:lnTo>
                <a:lnTo>
                  <a:pt x="4641" y="319"/>
                </a:lnTo>
                <a:lnTo>
                  <a:pt x="4658" y="317"/>
                </a:lnTo>
                <a:lnTo>
                  <a:pt x="4666" y="316"/>
                </a:lnTo>
                <a:lnTo>
                  <a:pt x="4681" y="314"/>
                </a:lnTo>
                <a:lnTo>
                  <a:pt x="4693" y="311"/>
                </a:lnTo>
                <a:lnTo>
                  <a:pt x="4711" y="306"/>
                </a:lnTo>
                <a:lnTo>
                  <a:pt x="4721" y="305"/>
                </a:lnTo>
                <a:lnTo>
                  <a:pt x="4742" y="301"/>
                </a:lnTo>
                <a:lnTo>
                  <a:pt x="4760" y="302"/>
                </a:lnTo>
                <a:lnTo>
                  <a:pt x="4772" y="302"/>
                </a:lnTo>
                <a:lnTo>
                  <a:pt x="4783" y="298"/>
                </a:lnTo>
                <a:lnTo>
                  <a:pt x="4791" y="293"/>
                </a:lnTo>
                <a:lnTo>
                  <a:pt x="4797" y="291"/>
                </a:lnTo>
                <a:lnTo>
                  <a:pt x="4802" y="289"/>
                </a:lnTo>
                <a:lnTo>
                  <a:pt x="4808" y="287"/>
                </a:lnTo>
                <a:lnTo>
                  <a:pt x="4818" y="288"/>
                </a:lnTo>
                <a:lnTo>
                  <a:pt x="4824" y="290"/>
                </a:lnTo>
                <a:lnTo>
                  <a:pt x="4834" y="291"/>
                </a:lnTo>
                <a:lnTo>
                  <a:pt x="4841" y="292"/>
                </a:lnTo>
                <a:lnTo>
                  <a:pt x="4848" y="293"/>
                </a:lnTo>
                <a:lnTo>
                  <a:pt x="4852" y="294"/>
                </a:lnTo>
                <a:lnTo>
                  <a:pt x="4861" y="294"/>
                </a:lnTo>
                <a:lnTo>
                  <a:pt x="4867" y="294"/>
                </a:lnTo>
                <a:lnTo>
                  <a:pt x="4875" y="294"/>
                </a:lnTo>
                <a:lnTo>
                  <a:pt x="4883" y="293"/>
                </a:lnTo>
                <a:lnTo>
                  <a:pt x="4890" y="294"/>
                </a:lnTo>
                <a:lnTo>
                  <a:pt x="4900" y="294"/>
                </a:lnTo>
                <a:lnTo>
                  <a:pt x="4907" y="294"/>
                </a:lnTo>
                <a:lnTo>
                  <a:pt x="4920" y="294"/>
                </a:lnTo>
                <a:lnTo>
                  <a:pt x="4930" y="294"/>
                </a:lnTo>
                <a:lnTo>
                  <a:pt x="4939" y="294"/>
                </a:lnTo>
                <a:lnTo>
                  <a:pt x="4948" y="292"/>
                </a:lnTo>
                <a:lnTo>
                  <a:pt x="4954" y="291"/>
                </a:lnTo>
                <a:lnTo>
                  <a:pt x="4960" y="290"/>
                </a:lnTo>
                <a:lnTo>
                  <a:pt x="4964" y="290"/>
                </a:lnTo>
                <a:lnTo>
                  <a:pt x="4968" y="289"/>
                </a:lnTo>
                <a:lnTo>
                  <a:pt x="4978" y="289"/>
                </a:lnTo>
                <a:lnTo>
                  <a:pt x="4982" y="288"/>
                </a:lnTo>
                <a:lnTo>
                  <a:pt x="4994" y="287"/>
                </a:lnTo>
                <a:lnTo>
                  <a:pt x="5005" y="286"/>
                </a:lnTo>
                <a:lnTo>
                  <a:pt x="5014" y="285"/>
                </a:lnTo>
                <a:lnTo>
                  <a:pt x="5027" y="281"/>
                </a:lnTo>
                <a:lnTo>
                  <a:pt x="5038" y="278"/>
                </a:lnTo>
                <a:lnTo>
                  <a:pt x="5047" y="274"/>
                </a:lnTo>
                <a:lnTo>
                  <a:pt x="5059" y="264"/>
                </a:lnTo>
                <a:lnTo>
                  <a:pt x="5076" y="250"/>
                </a:lnTo>
                <a:lnTo>
                  <a:pt x="5095" y="250"/>
                </a:lnTo>
                <a:lnTo>
                  <a:pt x="5111" y="246"/>
                </a:lnTo>
                <a:lnTo>
                  <a:pt x="5129" y="239"/>
                </a:lnTo>
                <a:lnTo>
                  <a:pt x="5151" y="227"/>
                </a:lnTo>
                <a:lnTo>
                  <a:pt x="5170" y="220"/>
                </a:lnTo>
                <a:lnTo>
                  <a:pt x="5195" y="240"/>
                </a:lnTo>
                <a:lnTo>
                  <a:pt x="5204" y="255"/>
                </a:lnTo>
                <a:lnTo>
                  <a:pt x="5214" y="256"/>
                </a:lnTo>
                <a:lnTo>
                  <a:pt x="5222" y="259"/>
                </a:lnTo>
                <a:lnTo>
                  <a:pt x="5231" y="261"/>
                </a:lnTo>
                <a:lnTo>
                  <a:pt x="5236" y="263"/>
                </a:lnTo>
                <a:lnTo>
                  <a:pt x="5240" y="264"/>
                </a:lnTo>
                <a:lnTo>
                  <a:pt x="5249" y="268"/>
                </a:lnTo>
                <a:lnTo>
                  <a:pt x="5253" y="269"/>
                </a:lnTo>
                <a:lnTo>
                  <a:pt x="5259" y="271"/>
                </a:lnTo>
                <a:lnTo>
                  <a:pt x="5262" y="272"/>
                </a:lnTo>
                <a:lnTo>
                  <a:pt x="5269" y="272"/>
                </a:lnTo>
                <a:lnTo>
                  <a:pt x="5273" y="273"/>
                </a:lnTo>
                <a:lnTo>
                  <a:pt x="5280" y="273"/>
                </a:lnTo>
                <a:lnTo>
                  <a:pt x="5288" y="273"/>
                </a:lnTo>
                <a:lnTo>
                  <a:pt x="5300" y="273"/>
                </a:lnTo>
                <a:lnTo>
                  <a:pt x="5313" y="274"/>
                </a:lnTo>
                <a:lnTo>
                  <a:pt x="5319" y="274"/>
                </a:lnTo>
                <a:lnTo>
                  <a:pt x="5332" y="275"/>
                </a:lnTo>
                <a:lnTo>
                  <a:pt x="5342" y="275"/>
                </a:lnTo>
                <a:lnTo>
                  <a:pt x="5353" y="276"/>
                </a:lnTo>
                <a:lnTo>
                  <a:pt x="5372" y="277"/>
                </a:lnTo>
                <a:lnTo>
                  <a:pt x="5385" y="277"/>
                </a:lnTo>
                <a:lnTo>
                  <a:pt x="5390" y="277"/>
                </a:lnTo>
                <a:lnTo>
                  <a:pt x="5394" y="277"/>
                </a:lnTo>
                <a:lnTo>
                  <a:pt x="5403" y="277"/>
                </a:lnTo>
                <a:lnTo>
                  <a:pt x="5407" y="277"/>
                </a:lnTo>
                <a:lnTo>
                  <a:pt x="5413" y="278"/>
                </a:lnTo>
                <a:lnTo>
                  <a:pt x="5421" y="278"/>
                </a:lnTo>
                <a:lnTo>
                  <a:pt x="5433" y="279"/>
                </a:lnTo>
                <a:lnTo>
                  <a:pt x="5445" y="280"/>
                </a:lnTo>
                <a:lnTo>
                  <a:pt x="5456" y="281"/>
                </a:lnTo>
                <a:lnTo>
                  <a:pt x="5469" y="282"/>
                </a:lnTo>
                <a:lnTo>
                  <a:pt x="5480" y="284"/>
                </a:lnTo>
                <a:lnTo>
                  <a:pt x="5489" y="284"/>
                </a:lnTo>
                <a:lnTo>
                  <a:pt x="5500" y="284"/>
                </a:lnTo>
                <a:lnTo>
                  <a:pt x="5504" y="284"/>
                </a:lnTo>
                <a:lnTo>
                  <a:pt x="5510" y="282"/>
                </a:lnTo>
                <a:lnTo>
                  <a:pt x="5517" y="282"/>
                </a:lnTo>
                <a:lnTo>
                  <a:pt x="5525" y="281"/>
                </a:lnTo>
                <a:lnTo>
                  <a:pt x="5532" y="280"/>
                </a:lnTo>
                <a:lnTo>
                  <a:pt x="5535" y="280"/>
                </a:lnTo>
                <a:lnTo>
                  <a:pt x="5541" y="279"/>
                </a:lnTo>
                <a:lnTo>
                  <a:pt x="5549" y="277"/>
                </a:lnTo>
                <a:lnTo>
                  <a:pt x="5560" y="277"/>
                </a:lnTo>
                <a:lnTo>
                  <a:pt x="5563" y="277"/>
                </a:lnTo>
                <a:lnTo>
                  <a:pt x="5572" y="278"/>
                </a:lnTo>
                <a:lnTo>
                  <a:pt x="5576" y="278"/>
                </a:lnTo>
                <a:lnTo>
                  <a:pt x="5581" y="279"/>
                </a:lnTo>
                <a:lnTo>
                  <a:pt x="5586" y="279"/>
                </a:lnTo>
                <a:lnTo>
                  <a:pt x="5595" y="280"/>
                </a:lnTo>
                <a:lnTo>
                  <a:pt x="5603" y="282"/>
                </a:lnTo>
                <a:lnTo>
                  <a:pt x="5610" y="284"/>
                </a:lnTo>
                <a:lnTo>
                  <a:pt x="5614" y="284"/>
                </a:lnTo>
                <a:lnTo>
                  <a:pt x="5621" y="285"/>
                </a:lnTo>
                <a:lnTo>
                  <a:pt x="5626" y="285"/>
                </a:lnTo>
                <a:lnTo>
                  <a:pt x="5636" y="284"/>
                </a:lnTo>
                <a:lnTo>
                  <a:pt x="5648" y="284"/>
                </a:lnTo>
                <a:lnTo>
                  <a:pt x="5655" y="284"/>
                </a:lnTo>
                <a:lnTo>
                  <a:pt x="5662" y="282"/>
                </a:lnTo>
                <a:lnTo>
                  <a:pt x="5666" y="282"/>
                </a:lnTo>
                <a:lnTo>
                  <a:pt x="5677" y="282"/>
                </a:lnTo>
                <a:lnTo>
                  <a:pt x="5689" y="284"/>
                </a:lnTo>
                <a:lnTo>
                  <a:pt x="5696" y="284"/>
                </a:lnTo>
                <a:lnTo>
                  <a:pt x="5706" y="284"/>
                </a:lnTo>
                <a:lnTo>
                  <a:pt x="5722" y="284"/>
                </a:lnTo>
                <a:lnTo>
                  <a:pt x="5726" y="284"/>
                </a:lnTo>
                <a:lnTo>
                  <a:pt x="5730" y="282"/>
                </a:lnTo>
                <a:lnTo>
                  <a:pt x="5737" y="282"/>
                </a:lnTo>
                <a:lnTo>
                  <a:pt x="5741" y="289"/>
                </a:lnTo>
                <a:lnTo>
                  <a:pt x="5748" y="294"/>
                </a:lnTo>
                <a:lnTo>
                  <a:pt x="5754" y="293"/>
                </a:lnTo>
                <a:lnTo>
                  <a:pt x="5760" y="292"/>
                </a:lnTo>
                <a:lnTo>
                  <a:pt x="5765" y="291"/>
                </a:lnTo>
                <a:lnTo>
                  <a:pt x="5776" y="291"/>
                </a:lnTo>
                <a:lnTo>
                  <a:pt x="5786" y="289"/>
                </a:lnTo>
                <a:lnTo>
                  <a:pt x="5802" y="289"/>
                </a:lnTo>
                <a:lnTo>
                  <a:pt x="5820" y="289"/>
                </a:lnTo>
                <a:lnTo>
                  <a:pt x="5833" y="288"/>
                </a:lnTo>
                <a:lnTo>
                  <a:pt x="5864" y="286"/>
                </a:lnTo>
                <a:lnTo>
                  <a:pt x="5877" y="286"/>
                </a:lnTo>
                <a:lnTo>
                  <a:pt x="5897" y="285"/>
                </a:lnTo>
                <a:lnTo>
                  <a:pt x="5916" y="282"/>
                </a:lnTo>
                <a:lnTo>
                  <a:pt x="5935" y="280"/>
                </a:lnTo>
                <a:lnTo>
                  <a:pt x="5958" y="277"/>
                </a:lnTo>
                <a:lnTo>
                  <a:pt x="5969" y="276"/>
                </a:lnTo>
                <a:lnTo>
                  <a:pt x="5980" y="275"/>
                </a:lnTo>
                <a:lnTo>
                  <a:pt x="6007" y="271"/>
                </a:lnTo>
                <a:lnTo>
                  <a:pt x="6022" y="268"/>
                </a:lnTo>
                <a:lnTo>
                  <a:pt x="6050" y="264"/>
                </a:lnTo>
                <a:lnTo>
                  <a:pt x="6062" y="263"/>
                </a:lnTo>
                <a:lnTo>
                  <a:pt x="6079" y="261"/>
                </a:lnTo>
                <a:lnTo>
                  <a:pt x="6107" y="255"/>
                </a:lnTo>
                <a:lnTo>
                  <a:pt x="6126" y="252"/>
                </a:lnTo>
                <a:lnTo>
                  <a:pt x="6140" y="249"/>
                </a:lnTo>
                <a:lnTo>
                  <a:pt x="6164" y="241"/>
                </a:lnTo>
                <a:lnTo>
                  <a:pt x="6179" y="236"/>
                </a:lnTo>
                <a:lnTo>
                  <a:pt x="6197" y="228"/>
                </a:lnTo>
                <a:lnTo>
                  <a:pt x="6218" y="210"/>
                </a:lnTo>
                <a:lnTo>
                  <a:pt x="6228" y="205"/>
                </a:lnTo>
                <a:lnTo>
                  <a:pt x="6242" y="207"/>
                </a:lnTo>
                <a:lnTo>
                  <a:pt x="6260" y="201"/>
                </a:lnTo>
                <a:lnTo>
                  <a:pt x="6274" y="187"/>
                </a:lnTo>
                <a:lnTo>
                  <a:pt x="6282" y="176"/>
                </a:lnTo>
                <a:lnTo>
                  <a:pt x="6297" y="165"/>
                </a:lnTo>
                <a:lnTo>
                  <a:pt x="6306" y="163"/>
                </a:lnTo>
                <a:lnTo>
                  <a:pt x="6324" y="161"/>
                </a:lnTo>
                <a:lnTo>
                  <a:pt x="6335" y="162"/>
                </a:lnTo>
                <a:lnTo>
                  <a:pt x="6351" y="162"/>
                </a:lnTo>
                <a:lnTo>
                  <a:pt x="6367" y="162"/>
                </a:lnTo>
                <a:lnTo>
                  <a:pt x="6383" y="162"/>
                </a:lnTo>
                <a:lnTo>
                  <a:pt x="6399" y="161"/>
                </a:lnTo>
                <a:lnTo>
                  <a:pt x="6421" y="161"/>
                </a:lnTo>
                <a:lnTo>
                  <a:pt x="6425" y="161"/>
                </a:lnTo>
                <a:lnTo>
                  <a:pt x="6437" y="160"/>
                </a:lnTo>
                <a:lnTo>
                  <a:pt x="6455" y="159"/>
                </a:lnTo>
                <a:lnTo>
                  <a:pt x="6472" y="160"/>
                </a:lnTo>
                <a:lnTo>
                  <a:pt x="6485" y="161"/>
                </a:lnTo>
                <a:lnTo>
                  <a:pt x="6499" y="163"/>
                </a:lnTo>
                <a:lnTo>
                  <a:pt x="6514" y="165"/>
                </a:lnTo>
                <a:lnTo>
                  <a:pt x="6531" y="169"/>
                </a:lnTo>
                <a:lnTo>
                  <a:pt x="6539" y="169"/>
                </a:lnTo>
                <a:lnTo>
                  <a:pt x="6552" y="169"/>
                </a:lnTo>
                <a:lnTo>
                  <a:pt x="6567" y="172"/>
                </a:lnTo>
                <a:lnTo>
                  <a:pt x="6585" y="172"/>
                </a:lnTo>
                <a:lnTo>
                  <a:pt x="6597" y="174"/>
                </a:lnTo>
                <a:lnTo>
                  <a:pt x="6617" y="176"/>
                </a:lnTo>
                <a:lnTo>
                  <a:pt x="6639" y="181"/>
                </a:lnTo>
                <a:lnTo>
                  <a:pt x="6653" y="182"/>
                </a:lnTo>
                <a:lnTo>
                  <a:pt x="6670" y="183"/>
                </a:lnTo>
                <a:lnTo>
                  <a:pt x="6687" y="184"/>
                </a:lnTo>
                <a:lnTo>
                  <a:pt x="6705" y="183"/>
                </a:lnTo>
                <a:lnTo>
                  <a:pt x="6721" y="182"/>
                </a:lnTo>
                <a:lnTo>
                  <a:pt x="6734" y="182"/>
                </a:lnTo>
                <a:lnTo>
                  <a:pt x="6753" y="183"/>
                </a:lnTo>
                <a:lnTo>
                  <a:pt x="6759" y="183"/>
                </a:lnTo>
                <a:lnTo>
                  <a:pt x="6768" y="183"/>
                </a:lnTo>
                <a:lnTo>
                  <a:pt x="6780" y="182"/>
                </a:lnTo>
                <a:lnTo>
                  <a:pt x="6788" y="182"/>
                </a:lnTo>
                <a:lnTo>
                  <a:pt x="6804" y="182"/>
                </a:lnTo>
                <a:lnTo>
                  <a:pt x="6827" y="182"/>
                </a:lnTo>
                <a:lnTo>
                  <a:pt x="6834" y="182"/>
                </a:lnTo>
                <a:lnTo>
                  <a:pt x="6840" y="182"/>
                </a:lnTo>
                <a:lnTo>
                  <a:pt x="6865" y="182"/>
                </a:lnTo>
                <a:lnTo>
                  <a:pt x="6888" y="179"/>
                </a:lnTo>
                <a:lnTo>
                  <a:pt x="6902" y="178"/>
                </a:lnTo>
                <a:lnTo>
                  <a:pt x="6917" y="177"/>
                </a:lnTo>
                <a:lnTo>
                  <a:pt x="6936" y="175"/>
                </a:lnTo>
                <a:lnTo>
                  <a:pt x="6956" y="173"/>
                </a:lnTo>
                <a:lnTo>
                  <a:pt x="6975" y="171"/>
                </a:lnTo>
                <a:lnTo>
                  <a:pt x="6990" y="170"/>
                </a:lnTo>
                <a:lnTo>
                  <a:pt x="7016" y="165"/>
                </a:lnTo>
                <a:lnTo>
                  <a:pt x="7032" y="163"/>
                </a:lnTo>
                <a:lnTo>
                  <a:pt x="7045" y="161"/>
                </a:lnTo>
                <a:lnTo>
                  <a:pt x="7059" y="157"/>
                </a:lnTo>
                <a:lnTo>
                  <a:pt x="7068" y="151"/>
                </a:lnTo>
                <a:lnTo>
                  <a:pt x="7079" y="146"/>
                </a:lnTo>
                <a:lnTo>
                  <a:pt x="7092" y="140"/>
                </a:lnTo>
                <a:lnTo>
                  <a:pt x="7098" y="138"/>
                </a:lnTo>
                <a:lnTo>
                  <a:pt x="7114" y="137"/>
                </a:lnTo>
                <a:lnTo>
                  <a:pt x="7126" y="129"/>
                </a:lnTo>
                <a:lnTo>
                  <a:pt x="7138" y="126"/>
                </a:lnTo>
                <a:lnTo>
                  <a:pt x="7151" y="120"/>
                </a:lnTo>
                <a:lnTo>
                  <a:pt x="7159" y="121"/>
                </a:lnTo>
                <a:lnTo>
                  <a:pt x="7171" y="116"/>
                </a:lnTo>
                <a:lnTo>
                  <a:pt x="7183" y="116"/>
                </a:lnTo>
                <a:lnTo>
                  <a:pt x="7190" y="116"/>
                </a:lnTo>
                <a:lnTo>
                  <a:pt x="7200" y="111"/>
                </a:lnTo>
                <a:lnTo>
                  <a:pt x="7209" y="104"/>
                </a:lnTo>
                <a:lnTo>
                  <a:pt x="7213" y="104"/>
                </a:lnTo>
                <a:lnTo>
                  <a:pt x="7222" y="104"/>
                </a:lnTo>
                <a:lnTo>
                  <a:pt x="7232" y="105"/>
                </a:lnTo>
                <a:lnTo>
                  <a:pt x="7243" y="106"/>
                </a:lnTo>
                <a:lnTo>
                  <a:pt x="7254" y="107"/>
                </a:lnTo>
                <a:lnTo>
                  <a:pt x="7265" y="110"/>
                </a:lnTo>
                <a:lnTo>
                  <a:pt x="7275" y="109"/>
                </a:lnTo>
                <a:lnTo>
                  <a:pt x="7285" y="107"/>
                </a:lnTo>
                <a:lnTo>
                  <a:pt x="7300" y="105"/>
                </a:lnTo>
                <a:lnTo>
                  <a:pt x="7314" y="103"/>
                </a:lnTo>
                <a:lnTo>
                  <a:pt x="7324" y="100"/>
                </a:lnTo>
                <a:lnTo>
                  <a:pt x="7333" y="98"/>
                </a:lnTo>
                <a:lnTo>
                  <a:pt x="7347" y="96"/>
                </a:lnTo>
                <a:lnTo>
                  <a:pt x="7368" y="93"/>
                </a:lnTo>
                <a:lnTo>
                  <a:pt x="7378" y="91"/>
                </a:lnTo>
                <a:lnTo>
                  <a:pt x="7387" y="90"/>
                </a:lnTo>
                <a:lnTo>
                  <a:pt x="7402" y="86"/>
                </a:lnTo>
                <a:lnTo>
                  <a:pt x="7409" y="85"/>
                </a:lnTo>
                <a:lnTo>
                  <a:pt x="7418" y="84"/>
                </a:lnTo>
                <a:lnTo>
                  <a:pt x="7432" y="69"/>
                </a:lnTo>
                <a:lnTo>
                  <a:pt x="7443" y="68"/>
                </a:lnTo>
                <a:lnTo>
                  <a:pt x="7452" y="67"/>
                </a:lnTo>
                <a:lnTo>
                  <a:pt x="7460" y="66"/>
                </a:lnTo>
                <a:lnTo>
                  <a:pt x="7470" y="66"/>
                </a:lnTo>
                <a:lnTo>
                  <a:pt x="7478" y="65"/>
                </a:lnTo>
                <a:lnTo>
                  <a:pt x="7486" y="63"/>
                </a:lnTo>
                <a:lnTo>
                  <a:pt x="7501" y="62"/>
                </a:lnTo>
                <a:lnTo>
                  <a:pt x="7511" y="62"/>
                </a:lnTo>
                <a:lnTo>
                  <a:pt x="7525" y="61"/>
                </a:lnTo>
                <a:lnTo>
                  <a:pt x="7538" y="61"/>
                </a:lnTo>
                <a:lnTo>
                  <a:pt x="7551" y="61"/>
                </a:lnTo>
                <a:lnTo>
                  <a:pt x="7559" y="61"/>
                </a:lnTo>
                <a:lnTo>
                  <a:pt x="7563" y="61"/>
                </a:lnTo>
                <a:lnTo>
                  <a:pt x="7570" y="60"/>
                </a:lnTo>
                <a:lnTo>
                  <a:pt x="7578" y="60"/>
                </a:lnTo>
                <a:lnTo>
                  <a:pt x="7594" y="60"/>
                </a:lnTo>
                <a:lnTo>
                  <a:pt x="7607" y="59"/>
                </a:lnTo>
                <a:lnTo>
                  <a:pt x="7618" y="59"/>
                </a:lnTo>
                <a:lnTo>
                  <a:pt x="7628" y="59"/>
                </a:lnTo>
                <a:lnTo>
                  <a:pt x="7647" y="59"/>
                </a:lnTo>
                <a:lnTo>
                  <a:pt x="7660" y="59"/>
                </a:lnTo>
                <a:lnTo>
                  <a:pt x="7670" y="59"/>
                </a:lnTo>
                <a:lnTo>
                  <a:pt x="7687" y="58"/>
                </a:lnTo>
                <a:lnTo>
                  <a:pt x="7704" y="57"/>
                </a:lnTo>
                <a:lnTo>
                  <a:pt x="7716" y="57"/>
                </a:lnTo>
                <a:lnTo>
                  <a:pt x="7732" y="57"/>
                </a:lnTo>
                <a:lnTo>
                  <a:pt x="7751" y="57"/>
                </a:lnTo>
                <a:lnTo>
                  <a:pt x="7771" y="57"/>
                </a:lnTo>
                <a:lnTo>
                  <a:pt x="7793" y="58"/>
                </a:lnTo>
                <a:lnTo>
                  <a:pt x="7819" y="59"/>
                </a:lnTo>
                <a:lnTo>
                  <a:pt x="7840" y="58"/>
                </a:lnTo>
                <a:lnTo>
                  <a:pt x="7850" y="58"/>
                </a:lnTo>
                <a:lnTo>
                  <a:pt x="7876" y="57"/>
                </a:lnTo>
                <a:lnTo>
                  <a:pt x="7895" y="57"/>
                </a:lnTo>
                <a:lnTo>
                  <a:pt x="7908" y="56"/>
                </a:lnTo>
                <a:lnTo>
                  <a:pt x="7938" y="55"/>
                </a:lnTo>
                <a:lnTo>
                  <a:pt x="7958" y="53"/>
                </a:lnTo>
                <a:lnTo>
                  <a:pt x="7973" y="52"/>
                </a:lnTo>
                <a:lnTo>
                  <a:pt x="7985" y="52"/>
                </a:lnTo>
                <a:lnTo>
                  <a:pt x="7996" y="52"/>
                </a:lnTo>
                <a:lnTo>
                  <a:pt x="8014" y="48"/>
                </a:lnTo>
                <a:lnTo>
                  <a:pt x="8028" y="46"/>
                </a:lnTo>
                <a:lnTo>
                  <a:pt x="8048" y="44"/>
                </a:lnTo>
                <a:lnTo>
                  <a:pt x="8073" y="43"/>
                </a:lnTo>
                <a:lnTo>
                  <a:pt x="8102" y="40"/>
                </a:lnTo>
                <a:lnTo>
                  <a:pt x="8121" y="37"/>
                </a:lnTo>
                <a:lnTo>
                  <a:pt x="8135" y="36"/>
                </a:lnTo>
                <a:lnTo>
                  <a:pt x="8148" y="34"/>
                </a:lnTo>
                <a:lnTo>
                  <a:pt x="8161" y="33"/>
                </a:lnTo>
                <a:lnTo>
                  <a:pt x="8175" y="33"/>
                </a:lnTo>
                <a:lnTo>
                  <a:pt x="8186" y="32"/>
                </a:lnTo>
                <a:lnTo>
                  <a:pt x="8195" y="31"/>
                </a:lnTo>
                <a:lnTo>
                  <a:pt x="8206" y="29"/>
                </a:lnTo>
                <a:lnTo>
                  <a:pt x="8221" y="29"/>
                </a:lnTo>
                <a:lnTo>
                  <a:pt x="8229" y="28"/>
                </a:lnTo>
                <a:lnTo>
                  <a:pt x="8243" y="27"/>
                </a:lnTo>
                <a:lnTo>
                  <a:pt x="8254" y="26"/>
                </a:lnTo>
                <a:lnTo>
                  <a:pt x="8264" y="23"/>
                </a:lnTo>
                <a:lnTo>
                  <a:pt x="8277" y="22"/>
                </a:lnTo>
                <a:lnTo>
                  <a:pt x="8292" y="20"/>
                </a:lnTo>
                <a:lnTo>
                  <a:pt x="8308" y="18"/>
                </a:lnTo>
                <a:lnTo>
                  <a:pt x="8320" y="16"/>
                </a:lnTo>
                <a:lnTo>
                  <a:pt x="8335" y="14"/>
                </a:lnTo>
                <a:lnTo>
                  <a:pt x="8349" y="9"/>
                </a:lnTo>
                <a:lnTo>
                  <a:pt x="8366" y="8"/>
                </a:lnTo>
                <a:lnTo>
                  <a:pt x="8402" y="3"/>
                </a:lnTo>
                <a:lnTo>
                  <a:pt x="8426" y="0"/>
                </a:lnTo>
                <a:lnTo>
                  <a:pt x="8426" y="0"/>
                </a:lnTo>
                <a:lnTo>
                  <a:pt x="8402" y="3"/>
                </a:lnTo>
                <a:lnTo>
                  <a:pt x="8366" y="8"/>
                </a:lnTo>
                <a:lnTo>
                  <a:pt x="8349" y="9"/>
                </a:lnTo>
                <a:lnTo>
                  <a:pt x="8335" y="14"/>
                </a:lnTo>
                <a:lnTo>
                  <a:pt x="8320" y="16"/>
                </a:lnTo>
                <a:lnTo>
                  <a:pt x="8308" y="18"/>
                </a:lnTo>
                <a:lnTo>
                  <a:pt x="8292" y="20"/>
                </a:lnTo>
                <a:lnTo>
                  <a:pt x="8277" y="22"/>
                </a:lnTo>
                <a:lnTo>
                  <a:pt x="8264" y="23"/>
                </a:lnTo>
                <a:lnTo>
                  <a:pt x="8254" y="26"/>
                </a:lnTo>
                <a:lnTo>
                  <a:pt x="8243" y="27"/>
                </a:lnTo>
                <a:lnTo>
                  <a:pt x="8229" y="28"/>
                </a:lnTo>
                <a:lnTo>
                  <a:pt x="8221" y="29"/>
                </a:lnTo>
                <a:lnTo>
                  <a:pt x="8206" y="29"/>
                </a:lnTo>
                <a:lnTo>
                  <a:pt x="8195" y="31"/>
                </a:lnTo>
                <a:lnTo>
                  <a:pt x="8186" y="32"/>
                </a:lnTo>
                <a:lnTo>
                  <a:pt x="8175" y="33"/>
                </a:lnTo>
                <a:lnTo>
                  <a:pt x="8161" y="33"/>
                </a:lnTo>
                <a:lnTo>
                  <a:pt x="8148" y="34"/>
                </a:lnTo>
                <a:lnTo>
                  <a:pt x="8135" y="36"/>
                </a:lnTo>
                <a:lnTo>
                  <a:pt x="8121" y="37"/>
                </a:lnTo>
                <a:lnTo>
                  <a:pt x="8102" y="40"/>
                </a:lnTo>
                <a:lnTo>
                  <a:pt x="8073" y="43"/>
                </a:lnTo>
                <a:lnTo>
                  <a:pt x="8048" y="44"/>
                </a:lnTo>
                <a:lnTo>
                  <a:pt x="8028" y="46"/>
                </a:lnTo>
                <a:lnTo>
                  <a:pt x="8014" y="48"/>
                </a:lnTo>
                <a:lnTo>
                  <a:pt x="7996" y="52"/>
                </a:lnTo>
                <a:lnTo>
                  <a:pt x="7985" y="52"/>
                </a:lnTo>
                <a:lnTo>
                  <a:pt x="7973" y="52"/>
                </a:lnTo>
                <a:lnTo>
                  <a:pt x="7958" y="53"/>
                </a:lnTo>
                <a:lnTo>
                  <a:pt x="7938" y="55"/>
                </a:lnTo>
                <a:lnTo>
                  <a:pt x="7908" y="56"/>
                </a:lnTo>
                <a:lnTo>
                  <a:pt x="7895" y="57"/>
                </a:lnTo>
                <a:lnTo>
                  <a:pt x="7876" y="57"/>
                </a:lnTo>
                <a:lnTo>
                  <a:pt x="7850" y="58"/>
                </a:lnTo>
                <a:lnTo>
                  <a:pt x="7840" y="58"/>
                </a:lnTo>
                <a:lnTo>
                  <a:pt x="7819" y="59"/>
                </a:lnTo>
                <a:lnTo>
                  <a:pt x="7793" y="58"/>
                </a:lnTo>
                <a:lnTo>
                  <a:pt x="7771" y="57"/>
                </a:lnTo>
                <a:lnTo>
                  <a:pt x="7751" y="57"/>
                </a:lnTo>
                <a:lnTo>
                  <a:pt x="7732" y="57"/>
                </a:lnTo>
                <a:lnTo>
                  <a:pt x="7716" y="57"/>
                </a:lnTo>
                <a:lnTo>
                  <a:pt x="7704" y="57"/>
                </a:lnTo>
                <a:lnTo>
                  <a:pt x="7687" y="58"/>
                </a:lnTo>
                <a:lnTo>
                  <a:pt x="7670" y="59"/>
                </a:lnTo>
                <a:lnTo>
                  <a:pt x="7660" y="59"/>
                </a:lnTo>
                <a:lnTo>
                  <a:pt x="7647" y="59"/>
                </a:lnTo>
                <a:lnTo>
                  <a:pt x="7628" y="59"/>
                </a:lnTo>
                <a:lnTo>
                  <a:pt x="7618" y="59"/>
                </a:lnTo>
                <a:lnTo>
                  <a:pt x="7607" y="59"/>
                </a:lnTo>
                <a:lnTo>
                  <a:pt x="7594" y="60"/>
                </a:lnTo>
                <a:lnTo>
                  <a:pt x="7578" y="60"/>
                </a:lnTo>
                <a:lnTo>
                  <a:pt x="7570" y="60"/>
                </a:lnTo>
                <a:lnTo>
                  <a:pt x="7563" y="61"/>
                </a:lnTo>
                <a:lnTo>
                  <a:pt x="7559" y="61"/>
                </a:lnTo>
                <a:lnTo>
                  <a:pt x="7551" y="61"/>
                </a:lnTo>
                <a:lnTo>
                  <a:pt x="7538" y="61"/>
                </a:lnTo>
                <a:lnTo>
                  <a:pt x="7525" y="61"/>
                </a:lnTo>
                <a:lnTo>
                  <a:pt x="7511" y="62"/>
                </a:lnTo>
                <a:lnTo>
                  <a:pt x="7501" y="62"/>
                </a:lnTo>
                <a:lnTo>
                  <a:pt x="7486" y="63"/>
                </a:lnTo>
                <a:lnTo>
                  <a:pt x="7478" y="65"/>
                </a:lnTo>
                <a:lnTo>
                  <a:pt x="7470" y="66"/>
                </a:lnTo>
                <a:lnTo>
                  <a:pt x="7460" y="66"/>
                </a:lnTo>
                <a:lnTo>
                  <a:pt x="7452" y="67"/>
                </a:lnTo>
                <a:lnTo>
                  <a:pt x="7443" y="68"/>
                </a:lnTo>
                <a:lnTo>
                  <a:pt x="7432" y="69"/>
                </a:lnTo>
                <a:lnTo>
                  <a:pt x="7418" y="84"/>
                </a:lnTo>
                <a:lnTo>
                  <a:pt x="7409" y="85"/>
                </a:lnTo>
                <a:lnTo>
                  <a:pt x="7402" y="86"/>
                </a:lnTo>
                <a:lnTo>
                  <a:pt x="7387" y="90"/>
                </a:lnTo>
                <a:lnTo>
                  <a:pt x="7378" y="91"/>
                </a:lnTo>
                <a:lnTo>
                  <a:pt x="7368" y="93"/>
                </a:lnTo>
                <a:lnTo>
                  <a:pt x="7347" y="96"/>
                </a:lnTo>
                <a:lnTo>
                  <a:pt x="7333" y="98"/>
                </a:lnTo>
                <a:lnTo>
                  <a:pt x="7324" y="100"/>
                </a:lnTo>
                <a:lnTo>
                  <a:pt x="7314" y="103"/>
                </a:lnTo>
                <a:lnTo>
                  <a:pt x="7300" y="105"/>
                </a:lnTo>
                <a:lnTo>
                  <a:pt x="7285" y="107"/>
                </a:lnTo>
                <a:lnTo>
                  <a:pt x="7275" y="109"/>
                </a:lnTo>
                <a:lnTo>
                  <a:pt x="7265" y="110"/>
                </a:lnTo>
                <a:lnTo>
                  <a:pt x="7254" y="107"/>
                </a:lnTo>
                <a:lnTo>
                  <a:pt x="7243" y="106"/>
                </a:lnTo>
                <a:lnTo>
                  <a:pt x="7232" y="105"/>
                </a:lnTo>
                <a:lnTo>
                  <a:pt x="7222" y="104"/>
                </a:lnTo>
                <a:lnTo>
                  <a:pt x="7213" y="104"/>
                </a:lnTo>
                <a:lnTo>
                  <a:pt x="7209" y="104"/>
                </a:lnTo>
                <a:lnTo>
                  <a:pt x="7200" y="111"/>
                </a:lnTo>
                <a:lnTo>
                  <a:pt x="7190" y="116"/>
                </a:lnTo>
                <a:lnTo>
                  <a:pt x="7183" y="116"/>
                </a:lnTo>
                <a:lnTo>
                  <a:pt x="7171" y="116"/>
                </a:lnTo>
                <a:lnTo>
                  <a:pt x="7159" y="121"/>
                </a:lnTo>
                <a:lnTo>
                  <a:pt x="7151" y="120"/>
                </a:lnTo>
                <a:lnTo>
                  <a:pt x="7138" y="126"/>
                </a:lnTo>
                <a:lnTo>
                  <a:pt x="7126" y="129"/>
                </a:lnTo>
                <a:lnTo>
                  <a:pt x="7114" y="137"/>
                </a:lnTo>
                <a:lnTo>
                  <a:pt x="7098" y="138"/>
                </a:lnTo>
                <a:lnTo>
                  <a:pt x="7092" y="140"/>
                </a:lnTo>
                <a:lnTo>
                  <a:pt x="7079" y="146"/>
                </a:lnTo>
                <a:lnTo>
                  <a:pt x="7068" y="151"/>
                </a:lnTo>
                <a:lnTo>
                  <a:pt x="7059" y="157"/>
                </a:lnTo>
                <a:lnTo>
                  <a:pt x="7045" y="161"/>
                </a:lnTo>
                <a:lnTo>
                  <a:pt x="7032" y="163"/>
                </a:lnTo>
                <a:lnTo>
                  <a:pt x="7016" y="165"/>
                </a:lnTo>
                <a:lnTo>
                  <a:pt x="6990" y="170"/>
                </a:lnTo>
                <a:lnTo>
                  <a:pt x="6975" y="171"/>
                </a:lnTo>
                <a:lnTo>
                  <a:pt x="6956" y="173"/>
                </a:lnTo>
                <a:lnTo>
                  <a:pt x="6936" y="175"/>
                </a:lnTo>
                <a:lnTo>
                  <a:pt x="6917" y="177"/>
                </a:lnTo>
                <a:lnTo>
                  <a:pt x="6902" y="178"/>
                </a:lnTo>
                <a:lnTo>
                  <a:pt x="6888" y="179"/>
                </a:lnTo>
                <a:lnTo>
                  <a:pt x="6865" y="182"/>
                </a:lnTo>
                <a:lnTo>
                  <a:pt x="6840" y="182"/>
                </a:lnTo>
                <a:lnTo>
                  <a:pt x="6834" y="182"/>
                </a:lnTo>
                <a:lnTo>
                  <a:pt x="6827" y="182"/>
                </a:lnTo>
                <a:lnTo>
                  <a:pt x="6804" y="182"/>
                </a:lnTo>
                <a:lnTo>
                  <a:pt x="6788" y="182"/>
                </a:lnTo>
                <a:lnTo>
                  <a:pt x="6780" y="182"/>
                </a:lnTo>
                <a:lnTo>
                  <a:pt x="6768" y="183"/>
                </a:lnTo>
                <a:lnTo>
                  <a:pt x="6759" y="183"/>
                </a:lnTo>
                <a:lnTo>
                  <a:pt x="6753" y="183"/>
                </a:lnTo>
                <a:lnTo>
                  <a:pt x="6734" y="182"/>
                </a:lnTo>
                <a:lnTo>
                  <a:pt x="6721" y="182"/>
                </a:lnTo>
                <a:lnTo>
                  <a:pt x="6705" y="183"/>
                </a:lnTo>
                <a:lnTo>
                  <a:pt x="6687" y="184"/>
                </a:lnTo>
                <a:lnTo>
                  <a:pt x="6670" y="183"/>
                </a:lnTo>
                <a:lnTo>
                  <a:pt x="6653" y="182"/>
                </a:lnTo>
                <a:lnTo>
                  <a:pt x="6639" y="181"/>
                </a:lnTo>
                <a:lnTo>
                  <a:pt x="6617" y="176"/>
                </a:lnTo>
                <a:lnTo>
                  <a:pt x="6597" y="174"/>
                </a:lnTo>
                <a:lnTo>
                  <a:pt x="6585" y="172"/>
                </a:lnTo>
                <a:lnTo>
                  <a:pt x="6567" y="172"/>
                </a:lnTo>
                <a:lnTo>
                  <a:pt x="6552" y="169"/>
                </a:lnTo>
                <a:lnTo>
                  <a:pt x="6539" y="169"/>
                </a:lnTo>
                <a:lnTo>
                  <a:pt x="6531" y="169"/>
                </a:lnTo>
                <a:lnTo>
                  <a:pt x="6514" y="165"/>
                </a:lnTo>
                <a:lnTo>
                  <a:pt x="6499" y="163"/>
                </a:lnTo>
                <a:lnTo>
                  <a:pt x="6485" y="161"/>
                </a:lnTo>
                <a:lnTo>
                  <a:pt x="6472" y="160"/>
                </a:lnTo>
                <a:lnTo>
                  <a:pt x="6455" y="159"/>
                </a:lnTo>
                <a:lnTo>
                  <a:pt x="6437" y="160"/>
                </a:lnTo>
                <a:lnTo>
                  <a:pt x="6425" y="161"/>
                </a:lnTo>
                <a:lnTo>
                  <a:pt x="6421" y="161"/>
                </a:lnTo>
                <a:lnTo>
                  <a:pt x="6399" y="161"/>
                </a:lnTo>
                <a:lnTo>
                  <a:pt x="6383" y="162"/>
                </a:lnTo>
                <a:lnTo>
                  <a:pt x="6367" y="162"/>
                </a:lnTo>
                <a:lnTo>
                  <a:pt x="6351" y="162"/>
                </a:lnTo>
                <a:lnTo>
                  <a:pt x="6335" y="162"/>
                </a:lnTo>
                <a:lnTo>
                  <a:pt x="6324" y="161"/>
                </a:lnTo>
                <a:lnTo>
                  <a:pt x="6306" y="163"/>
                </a:lnTo>
                <a:lnTo>
                  <a:pt x="6297" y="174"/>
                </a:lnTo>
                <a:lnTo>
                  <a:pt x="6282" y="197"/>
                </a:lnTo>
                <a:lnTo>
                  <a:pt x="6274" y="204"/>
                </a:lnTo>
                <a:lnTo>
                  <a:pt x="6260" y="214"/>
                </a:lnTo>
                <a:lnTo>
                  <a:pt x="6242" y="226"/>
                </a:lnTo>
                <a:lnTo>
                  <a:pt x="6228" y="222"/>
                </a:lnTo>
                <a:lnTo>
                  <a:pt x="6218" y="225"/>
                </a:lnTo>
                <a:lnTo>
                  <a:pt x="6197" y="242"/>
                </a:lnTo>
                <a:lnTo>
                  <a:pt x="6179" y="247"/>
                </a:lnTo>
                <a:lnTo>
                  <a:pt x="6164" y="255"/>
                </a:lnTo>
                <a:lnTo>
                  <a:pt x="6140" y="266"/>
                </a:lnTo>
                <a:lnTo>
                  <a:pt x="6126" y="273"/>
                </a:lnTo>
                <a:lnTo>
                  <a:pt x="6107" y="282"/>
                </a:lnTo>
                <a:lnTo>
                  <a:pt x="6079" y="291"/>
                </a:lnTo>
                <a:lnTo>
                  <a:pt x="6062" y="295"/>
                </a:lnTo>
                <a:lnTo>
                  <a:pt x="6050" y="299"/>
                </a:lnTo>
                <a:lnTo>
                  <a:pt x="6022" y="305"/>
                </a:lnTo>
                <a:lnTo>
                  <a:pt x="6007" y="307"/>
                </a:lnTo>
                <a:lnTo>
                  <a:pt x="5980" y="311"/>
                </a:lnTo>
                <a:lnTo>
                  <a:pt x="5969" y="312"/>
                </a:lnTo>
                <a:lnTo>
                  <a:pt x="5958" y="314"/>
                </a:lnTo>
                <a:lnTo>
                  <a:pt x="5935" y="319"/>
                </a:lnTo>
                <a:lnTo>
                  <a:pt x="5916" y="323"/>
                </a:lnTo>
                <a:lnTo>
                  <a:pt x="5897" y="325"/>
                </a:lnTo>
                <a:lnTo>
                  <a:pt x="5877" y="326"/>
                </a:lnTo>
                <a:lnTo>
                  <a:pt x="5864" y="328"/>
                </a:lnTo>
                <a:lnTo>
                  <a:pt x="5833" y="330"/>
                </a:lnTo>
                <a:lnTo>
                  <a:pt x="5820" y="331"/>
                </a:lnTo>
                <a:lnTo>
                  <a:pt x="5802" y="332"/>
                </a:lnTo>
                <a:lnTo>
                  <a:pt x="5786" y="332"/>
                </a:lnTo>
                <a:lnTo>
                  <a:pt x="5776" y="332"/>
                </a:lnTo>
                <a:lnTo>
                  <a:pt x="5765" y="327"/>
                </a:lnTo>
                <a:lnTo>
                  <a:pt x="5760" y="324"/>
                </a:lnTo>
                <a:lnTo>
                  <a:pt x="5754" y="324"/>
                </a:lnTo>
                <a:lnTo>
                  <a:pt x="5748" y="325"/>
                </a:lnTo>
                <a:lnTo>
                  <a:pt x="5741" y="325"/>
                </a:lnTo>
                <a:lnTo>
                  <a:pt x="5737" y="326"/>
                </a:lnTo>
                <a:lnTo>
                  <a:pt x="5730" y="326"/>
                </a:lnTo>
                <a:lnTo>
                  <a:pt x="5726" y="326"/>
                </a:lnTo>
                <a:lnTo>
                  <a:pt x="5722" y="326"/>
                </a:lnTo>
                <a:lnTo>
                  <a:pt x="5706" y="327"/>
                </a:lnTo>
                <a:lnTo>
                  <a:pt x="5696" y="328"/>
                </a:lnTo>
                <a:lnTo>
                  <a:pt x="5689" y="328"/>
                </a:lnTo>
                <a:lnTo>
                  <a:pt x="5677" y="326"/>
                </a:lnTo>
                <a:lnTo>
                  <a:pt x="5666" y="325"/>
                </a:lnTo>
                <a:lnTo>
                  <a:pt x="5662" y="325"/>
                </a:lnTo>
                <a:lnTo>
                  <a:pt x="5655" y="324"/>
                </a:lnTo>
                <a:lnTo>
                  <a:pt x="5648" y="323"/>
                </a:lnTo>
                <a:lnTo>
                  <a:pt x="5636" y="320"/>
                </a:lnTo>
                <a:lnTo>
                  <a:pt x="5626" y="315"/>
                </a:lnTo>
                <a:lnTo>
                  <a:pt x="5621" y="313"/>
                </a:lnTo>
                <a:lnTo>
                  <a:pt x="5614" y="311"/>
                </a:lnTo>
                <a:lnTo>
                  <a:pt x="5610" y="308"/>
                </a:lnTo>
                <a:lnTo>
                  <a:pt x="5603" y="308"/>
                </a:lnTo>
                <a:lnTo>
                  <a:pt x="5595" y="310"/>
                </a:lnTo>
                <a:lnTo>
                  <a:pt x="5586" y="311"/>
                </a:lnTo>
                <a:lnTo>
                  <a:pt x="5581" y="311"/>
                </a:lnTo>
                <a:lnTo>
                  <a:pt x="5576" y="312"/>
                </a:lnTo>
                <a:lnTo>
                  <a:pt x="5572" y="312"/>
                </a:lnTo>
                <a:lnTo>
                  <a:pt x="5563" y="310"/>
                </a:lnTo>
                <a:lnTo>
                  <a:pt x="5560" y="310"/>
                </a:lnTo>
                <a:lnTo>
                  <a:pt x="5549" y="312"/>
                </a:lnTo>
                <a:lnTo>
                  <a:pt x="5541" y="316"/>
                </a:lnTo>
                <a:lnTo>
                  <a:pt x="5535" y="317"/>
                </a:lnTo>
                <a:lnTo>
                  <a:pt x="5532" y="318"/>
                </a:lnTo>
                <a:lnTo>
                  <a:pt x="5525" y="321"/>
                </a:lnTo>
                <a:lnTo>
                  <a:pt x="5517" y="323"/>
                </a:lnTo>
                <a:lnTo>
                  <a:pt x="5510" y="324"/>
                </a:lnTo>
                <a:lnTo>
                  <a:pt x="5504" y="326"/>
                </a:lnTo>
                <a:lnTo>
                  <a:pt x="5500" y="326"/>
                </a:lnTo>
                <a:lnTo>
                  <a:pt x="5489" y="327"/>
                </a:lnTo>
                <a:lnTo>
                  <a:pt x="5480" y="327"/>
                </a:lnTo>
                <a:lnTo>
                  <a:pt x="5469" y="327"/>
                </a:lnTo>
                <a:lnTo>
                  <a:pt x="5456" y="326"/>
                </a:lnTo>
                <a:lnTo>
                  <a:pt x="5445" y="324"/>
                </a:lnTo>
                <a:lnTo>
                  <a:pt x="5433" y="321"/>
                </a:lnTo>
                <a:lnTo>
                  <a:pt x="5421" y="320"/>
                </a:lnTo>
                <a:lnTo>
                  <a:pt x="5413" y="319"/>
                </a:lnTo>
                <a:lnTo>
                  <a:pt x="5407" y="318"/>
                </a:lnTo>
                <a:lnTo>
                  <a:pt x="5403" y="317"/>
                </a:lnTo>
                <a:lnTo>
                  <a:pt x="5394" y="316"/>
                </a:lnTo>
                <a:lnTo>
                  <a:pt x="5390" y="316"/>
                </a:lnTo>
                <a:lnTo>
                  <a:pt x="5385" y="316"/>
                </a:lnTo>
                <a:lnTo>
                  <a:pt x="5372" y="314"/>
                </a:lnTo>
                <a:lnTo>
                  <a:pt x="5353" y="313"/>
                </a:lnTo>
                <a:lnTo>
                  <a:pt x="5342" y="311"/>
                </a:lnTo>
                <a:lnTo>
                  <a:pt x="5332" y="306"/>
                </a:lnTo>
                <a:lnTo>
                  <a:pt x="5319" y="302"/>
                </a:lnTo>
                <a:lnTo>
                  <a:pt x="5313" y="298"/>
                </a:lnTo>
                <a:lnTo>
                  <a:pt x="5300" y="294"/>
                </a:lnTo>
                <a:lnTo>
                  <a:pt x="5288" y="293"/>
                </a:lnTo>
                <a:lnTo>
                  <a:pt x="5280" y="291"/>
                </a:lnTo>
                <a:lnTo>
                  <a:pt x="5273" y="290"/>
                </a:lnTo>
                <a:lnTo>
                  <a:pt x="5269" y="290"/>
                </a:lnTo>
                <a:lnTo>
                  <a:pt x="5262" y="289"/>
                </a:lnTo>
                <a:lnTo>
                  <a:pt x="5259" y="288"/>
                </a:lnTo>
                <a:lnTo>
                  <a:pt x="5253" y="288"/>
                </a:lnTo>
                <a:lnTo>
                  <a:pt x="5249" y="288"/>
                </a:lnTo>
                <a:lnTo>
                  <a:pt x="5240" y="287"/>
                </a:lnTo>
                <a:lnTo>
                  <a:pt x="5236" y="287"/>
                </a:lnTo>
                <a:lnTo>
                  <a:pt x="5231" y="287"/>
                </a:lnTo>
                <a:lnTo>
                  <a:pt x="5222" y="274"/>
                </a:lnTo>
                <a:lnTo>
                  <a:pt x="5214" y="272"/>
                </a:lnTo>
                <a:lnTo>
                  <a:pt x="5204" y="269"/>
                </a:lnTo>
                <a:lnTo>
                  <a:pt x="5195" y="240"/>
                </a:lnTo>
                <a:lnTo>
                  <a:pt x="5170" y="220"/>
                </a:lnTo>
                <a:lnTo>
                  <a:pt x="5151" y="227"/>
                </a:lnTo>
                <a:lnTo>
                  <a:pt x="5129" y="239"/>
                </a:lnTo>
                <a:lnTo>
                  <a:pt x="5111" y="246"/>
                </a:lnTo>
                <a:lnTo>
                  <a:pt x="5095" y="250"/>
                </a:lnTo>
                <a:lnTo>
                  <a:pt x="5076" y="250"/>
                </a:lnTo>
                <a:lnTo>
                  <a:pt x="5059" y="268"/>
                </a:lnTo>
                <a:lnTo>
                  <a:pt x="5047" y="285"/>
                </a:lnTo>
                <a:lnTo>
                  <a:pt x="5038" y="291"/>
                </a:lnTo>
                <a:lnTo>
                  <a:pt x="5027" y="297"/>
                </a:lnTo>
                <a:lnTo>
                  <a:pt x="5014" y="302"/>
                </a:lnTo>
                <a:lnTo>
                  <a:pt x="5005" y="302"/>
                </a:lnTo>
                <a:lnTo>
                  <a:pt x="4994" y="302"/>
                </a:lnTo>
                <a:lnTo>
                  <a:pt x="4982" y="302"/>
                </a:lnTo>
                <a:lnTo>
                  <a:pt x="4978" y="304"/>
                </a:lnTo>
                <a:lnTo>
                  <a:pt x="4968" y="310"/>
                </a:lnTo>
                <a:lnTo>
                  <a:pt x="4964" y="308"/>
                </a:lnTo>
                <a:lnTo>
                  <a:pt x="4960" y="307"/>
                </a:lnTo>
                <a:lnTo>
                  <a:pt x="4954" y="308"/>
                </a:lnTo>
                <a:lnTo>
                  <a:pt x="4948" y="313"/>
                </a:lnTo>
                <a:lnTo>
                  <a:pt x="4939" y="314"/>
                </a:lnTo>
                <a:lnTo>
                  <a:pt x="4930" y="313"/>
                </a:lnTo>
                <a:lnTo>
                  <a:pt x="4920" y="312"/>
                </a:lnTo>
                <a:lnTo>
                  <a:pt x="4907" y="311"/>
                </a:lnTo>
                <a:lnTo>
                  <a:pt x="4900" y="311"/>
                </a:lnTo>
                <a:lnTo>
                  <a:pt x="4890" y="308"/>
                </a:lnTo>
                <a:lnTo>
                  <a:pt x="4883" y="306"/>
                </a:lnTo>
                <a:lnTo>
                  <a:pt x="4875" y="305"/>
                </a:lnTo>
                <a:lnTo>
                  <a:pt x="4867" y="305"/>
                </a:lnTo>
                <a:lnTo>
                  <a:pt x="4861" y="305"/>
                </a:lnTo>
                <a:lnTo>
                  <a:pt x="4852" y="303"/>
                </a:lnTo>
                <a:lnTo>
                  <a:pt x="4848" y="302"/>
                </a:lnTo>
                <a:lnTo>
                  <a:pt x="4841" y="300"/>
                </a:lnTo>
                <a:lnTo>
                  <a:pt x="4834" y="298"/>
                </a:lnTo>
                <a:lnTo>
                  <a:pt x="4824" y="292"/>
                </a:lnTo>
                <a:lnTo>
                  <a:pt x="4818" y="288"/>
                </a:lnTo>
                <a:lnTo>
                  <a:pt x="4808" y="287"/>
                </a:lnTo>
                <a:lnTo>
                  <a:pt x="4802" y="289"/>
                </a:lnTo>
                <a:lnTo>
                  <a:pt x="4797" y="291"/>
                </a:lnTo>
                <a:lnTo>
                  <a:pt x="4791" y="293"/>
                </a:lnTo>
                <a:lnTo>
                  <a:pt x="4783" y="298"/>
                </a:lnTo>
                <a:lnTo>
                  <a:pt x="4772" y="302"/>
                </a:lnTo>
                <a:lnTo>
                  <a:pt x="4760" y="306"/>
                </a:lnTo>
                <a:lnTo>
                  <a:pt x="4742" y="314"/>
                </a:lnTo>
                <a:lnTo>
                  <a:pt x="4721" y="321"/>
                </a:lnTo>
                <a:lnTo>
                  <a:pt x="4711" y="323"/>
                </a:lnTo>
                <a:lnTo>
                  <a:pt x="4693" y="330"/>
                </a:lnTo>
                <a:lnTo>
                  <a:pt x="4681" y="336"/>
                </a:lnTo>
                <a:lnTo>
                  <a:pt x="4666" y="340"/>
                </a:lnTo>
                <a:lnTo>
                  <a:pt x="4658" y="341"/>
                </a:lnTo>
                <a:lnTo>
                  <a:pt x="4641" y="341"/>
                </a:lnTo>
                <a:lnTo>
                  <a:pt x="4626" y="342"/>
                </a:lnTo>
                <a:lnTo>
                  <a:pt x="4612" y="342"/>
                </a:lnTo>
                <a:lnTo>
                  <a:pt x="4604" y="342"/>
                </a:lnTo>
                <a:lnTo>
                  <a:pt x="4582" y="342"/>
                </a:lnTo>
                <a:lnTo>
                  <a:pt x="4572" y="341"/>
                </a:lnTo>
                <a:lnTo>
                  <a:pt x="4561" y="340"/>
                </a:lnTo>
                <a:lnTo>
                  <a:pt x="4541" y="337"/>
                </a:lnTo>
                <a:lnTo>
                  <a:pt x="4527" y="334"/>
                </a:lnTo>
                <a:lnTo>
                  <a:pt x="4512" y="332"/>
                </a:lnTo>
                <a:lnTo>
                  <a:pt x="4500" y="330"/>
                </a:lnTo>
                <a:lnTo>
                  <a:pt x="4485" y="328"/>
                </a:lnTo>
                <a:lnTo>
                  <a:pt x="4470" y="327"/>
                </a:lnTo>
                <a:lnTo>
                  <a:pt x="4461" y="327"/>
                </a:lnTo>
                <a:lnTo>
                  <a:pt x="4437" y="327"/>
                </a:lnTo>
                <a:lnTo>
                  <a:pt x="4432" y="328"/>
                </a:lnTo>
                <a:lnTo>
                  <a:pt x="4411" y="330"/>
                </a:lnTo>
                <a:lnTo>
                  <a:pt x="4393" y="331"/>
                </a:lnTo>
                <a:lnTo>
                  <a:pt x="4347" y="336"/>
                </a:lnTo>
                <a:lnTo>
                  <a:pt x="4343" y="336"/>
                </a:lnTo>
                <a:lnTo>
                  <a:pt x="4309" y="337"/>
                </a:lnTo>
                <a:lnTo>
                  <a:pt x="4307" y="337"/>
                </a:lnTo>
                <a:lnTo>
                  <a:pt x="4298" y="337"/>
                </a:lnTo>
                <a:lnTo>
                  <a:pt x="4285" y="338"/>
                </a:lnTo>
                <a:lnTo>
                  <a:pt x="4279" y="338"/>
                </a:lnTo>
                <a:lnTo>
                  <a:pt x="4265" y="339"/>
                </a:lnTo>
                <a:lnTo>
                  <a:pt x="4244" y="341"/>
                </a:lnTo>
                <a:lnTo>
                  <a:pt x="4230" y="342"/>
                </a:lnTo>
                <a:lnTo>
                  <a:pt x="4223" y="343"/>
                </a:lnTo>
                <a:lnTo>
                  <a:pt x="4204" y="344"/>
                </a:lnTo>
                <a:lnTo>
                  <a:pt x="4193" y="344"/>
                </a:lnTo>
                <a:lnTo>
                  <a:pt x="4158" y="346"/>
                </a:lnTo>
                <a:lnTo>
                  <a:pt x="4151" y="346"/>
                </a:lnTo>
                <a:lnTo>
                  <a:pt x="4145" y="346"/>
                </a:lnTo>
                <a:lnTo>
                  <a:pt x="4119" y="344"/>
                </a:lnTo>
                <a:lnTo>
                  <a:pt x="4107" y="343"/>
                </a:lnTo>
                <a:lnTo>
                  <a:pt x="4098" y="342"/>
                </a:lnTo>
                <a:lnTo>
                  <a:pt x="4088" y="341"/>
                </a:lnTo>
                <a:lnTo>
                  <a:pt x="4074" y="339"/>
                </a:lnTo>
                <a:lnTo>
                  <a:pt x="4061" y="337"/>
                </a:lnTo>
                <a:lnTo>
                  <a:pt x="4053" y="337"/>
                </a:lnTo>
                <a:lnTo>
                  <a:pt x="4044" y="336"/>
                </a:lnTo>
                <a:lnTo>
                  <a:pt x="4033" y="333"/>
                </a:lnTo>
                <a:lnTo>
                  <a:pt x="4018" y="333"/>
                </a:lnTo>
                <a:lnTo>
                  <a:pt x="4009" y="330"/>
                </a:lnTo>
                <a:lnTo>
                  <a:pt x="3994" y="326"/>
                </a:lnTo>
                <a:lnTo>
                  <a:pt x="3983" y="325"/>
                </a:lnTo>
                <a:lnTo>
                  <a:pt x="3978" y="325"/>
                </a:lnTo>
                <a:lnTo>
                  <a:pt x="3966" y="323"/>
                </a:lnTo>
                <a:lnTo>
                  <a:pt x="3957" y="323"/>
                </a:lnTo>
                <a:lnTo>
                  <a:pt x="3945" y="319"/>
                </a:lnTo>
                <a:lnTo>
                  <a:pt x="3931" y="315"/>
                </a:lnTo>
                <a:lnTo>
                  <a:pt x="3923" y="312"/>
                </a:lnTo>
                <a:lnTo>
                  <a:pt x="3917" y="310"/>
                </a:lnTo>
                <a:lnTo>
                  <a:pt x="3907" y="303"/>
                </a:lnTo>
                <a:lnTo>
                  <a:pt x="3900" y="304"/>
                </a:lnTo>
                <a:lnTo>
                  <a:pt x="3893" y="303"/>
                </a:lnTo>
                <a:lnTo>
                  <a:pt x="3887" y="302"/>
                </a:lnTo>
                <a:lnTo>
                  <a:pt x="3875" y="301"/>
                </a:lnTo>
                <a:lnTo>
                  <a:pt x="3869" y="301"/>
                </a:lnTo>
                <a:lnTo>
                  <a:pt x="3858" y="300"/>
                </a:lnTo>
                <a:lnTo>
                  <a:pt x="3850" y="297"/>
                </a:lnTo>
                <a:lnTo>
                  <a:pt x="3840" y="289"/>
                </a:lnTo>
                <a:lnTo>
                  <a:pt x="3833" y="286"/>
                </a:lnTo>
                <a:lnTo>
                  <a:pt x="3829" y="284"/>
                </a:lnTo>
                <a:lnTo>
                  <a:pt x="3818" y="280"/>
                </a:lnTo>
                <a:lnTo>
                  <a:pt x="3811" y="278"/>
                </a:lnTo>
                <a:lnTo>
                  <a:pt x="3801" y="279"/>
                </a:lnTo>
                <a:lnTo>
                  <a:pt x="3793" y="279"/>
                </a:lnTo>
                <a:lnTo>
                  <a:pt x="3786" y="278"/>
                </a:lnTo>
                <a:lnTo>
                  <a:pt x="3777" y="276"/>
                </a:lnTo>
                <a:lnTo>
                  <a:pt x="3768" y="273"/>
                </a:lnTo>
                <a:lnTo>
                  <a:pt x="3761" y="273"/>
                </a:lnTo>
                <a:lnTo>
                  <a:pt x="3755" y="273"/>
                </a:lnTo>
                <a:lnTo>
                  <a:pt x="3747" y="273"/>
                </a:lnTo>
                <a:lnTo>
                  <a:pt x="3740" y="263"/>
                </a:lnTo>
                <a:lnTo>
                  <a:pt x="3725" y="262"/>
                </a:lnTo>
                <a:lnTo>
                  <a:pt x="3723" y="262"/>
                </a:lnTo>
                <a:lnTo>
                  <a:pt x="3713" y="268"/>
                </a:lnTo>
                <a:lnTo>
                  <a:pt x="3703" y="269"/>
                </a:lnTo>
                <a:lnTo>
                  <a:pt x="3697" y="272"/>
                </a:lnTo>
                <a:lnTo>
                  <a:pt x="3687" y="274"/>
                </a:lnTo>
                <a:lnTo>
                  <a:pt x="3683" y="275"/>
                </a:lnTo>
                <a:lnTo>
                  <a:pt x="3674" y="276"/>
                </a:lnTo>
                <a:lnTo>
                  <a:pt x="3669" y="275"/>
                </a:lnTo>
                <a:lnTo>
                  <a:pt x="3660" y="273"/>
                </a:lnTo>
                <a:lnTo>
                  <a:pt x="3657" y="272"/>
                </a:lnTo>
                <a:lnTo>
                  <a:pt x="3650" y="269"/>
                </a:lnTo>
                <a:lnTo>
                  <a:pt x="3643" y="265"/>
                </a:lnTo>
                <a:lnTo>
                  <a:pt x="3634" y="261"/>
                </a:lnTo>
                <a:lnTo>
                  <a:pt x="3631" y="259"/>
                </a:lnTo>
                <a:lnTo>
                  <a:pt x="3625" y="255"/>
                </a:lnTo>
                <a:lnTo>
                  <a:pt x="3620" y="252"/>
                </a:lnTo>
                <a:lnTo>
                  <a:pt x="3614" y="249"/>
                </a:lnTo>
                <a:lnTo>
                  <a:pt x="3611" y="248"/>
                </a:lnTo>
                <a:lnTo>
                  <a:pt x="3603" y="247"/>
                </a:lnTo>
                <a:lnTo>
                  <a:pt x="3598" y="246"/>
                </a:lnTo>
                <a:lnTo>
                  <a:pt x="3590" y="243"/>
                </a:lnTo>
                <a:lnTo>
                  <a:pt x="3581" y="243"/>
                </a:lnTo>
                <a:lnTo>
                  <a:pt x="3572" y="243"/>
                </a:lnTo>
                <a:lnTo>
                  <a:pt x="3561" y="243"/>
                </a:lnTo>
                <a:lnTo>
                  <a:pt x="3554" y="241"/>
                </a:lnTo>
                <a:lnTo>
                  <a:pt x="3543" y="237"/>
                </a:lnTo>
                <a:lnTo>
                  <a:pt x="3536" y="236"/>
                </a:lnTo>
                <a:lnTo>
                  <a:pt x="3529" y="235"/>
                </a:lnTo>
                <a:lnTo>
                  <a:pt x="3522" y="235"/>
                </a:lnTo>
                <a:lnTo>
                  <a:pt x="3514" y="235"/>
                </a:lnTo>
                <a:lnTo>
                  <a:pt x="3506" y="235"/>
                </a:lnTo>
                <a:lnTo>
                  <a:pt x="3499" y="234"/>
                </a:lnTo>
                <a:lnTo>
                  <a:pt x="3492" y="233"/>
                </a:lnTo>
                <a:lnTo>
                  <a:pt x="3482" y="230"/>
                </a:lnTo>
                <a:lnTo>
                  <a:pt x="3476" y="228"/>
                </a:lnTo>
                <a:lnTo>
                  <a:pt x="3467" y="227"/>
                </a:lnTo>
                <a:lnTo>
                  <a:pt x="3455" y="225"/>
                </a:lnTo>
                <a:lnTo>
                  <a:pt x="3445" y="222"/>
                </a:lnTo>
                <a:lnTo>
                  <a:pt x="3441" y="221"/>
                </a:lnTo>
                <a:lnTo>
                  <a:pt x="3433" y="221"/>
                </a:lnTo>
                <a:lnTo>
                  <a:pt x="3425" y="221"/>
                </a:lnTo>
                <a:lnTo>
                  <a:pt x="3419" y="221"/>
                </a:lnTo>
                <a:lnTo>
                  <a:pt x="3413" y="220"/>
                </a:lnTo>
                <a:lnTo>
                  <a:pt x="3410" y="219"/>
                </a:lnTo>
                <a:lnTo>
                  <a:pt x="3399" y="216"/>
                </a:lnTo>
                <a:lnTo>
                  <a:pt x="3393" y="221"/>
                </a:lnTo>
                <a:lnTo>
                  <a:pt x="3385" y="237"/>
                </a:lnTo>
                <a:lnTo>
                  <a:pt x="3377" y="250"/>
                </a:lnTo>
                <a:lnTo>
                  <a:pt x="3364" y="255"/>
                </a:lnTo>
                <a:lnTo>
                  <a:pt x="3352" y="256"/>
                </a:lnTo>
                <a:lnTo>
                  <a:pt x="3346" y="256"/>
                </a:lnTo>
                <a:lnTo>
                  <a:pt x="3330" y="254"/>
                </a:lnTo>
                <a:lnTo>
                  <a:pt x="3324" y="253"/>
                </a:lnTo>
                <a:lnTo>
                  <a:pt x="3314" y="251"/>
                </a:lnTo>
                <a:lnTo>
                  <a:pt x="3307" y="250"/>
                </a:lnTo>
                <a:lnTo>
                  <a:pt x="3300" y="249"/>
                </a:lnTo>
                <a:lnTo>
                  <a:pt x="3294" y="249"/>
                </a:lnTo>
                <a:lnTo>
                  <a:pt x="3286" y="250"/>
                </a:lnTo>
                <a:lnTo>
                  <a:pt x="3281" y="250"/>
                </a:lnTo>
                <a:lnTo>
                  <a:pt x="3274" y="249"/>
                </a:lnTo>
                <a:lnTo>
                  <a:pt x="3269" y="249"/>
                </a:lnTo>
                <a:lnTo>
                  <a:pt x="3259" y="250"/>
                </a:lnTo>
                <a:lnTo>
                  <a:pt x="3256" y="251"/>
                </a:lnTo>
                <a:lnTo>
                  <a:pt x="3245" y="252"/>
                </a:lnTo>
                <a:lnTo>
                  <a:pt x="3236" y="253"/>
                </a:lnTo>
                <a:lnTo>
                  <a:pt x="3228" y="254"/>
                </a:lnTo>
                <a:lnTo>
                  <a:pt x="3218" y="253"/>
                </a:lnTo>
                <a:lnTo>
                  <a:pt x="3211" y="253"/>
                </a:lnTo>
                <a:lnTo>
                  <a:pt x="3202" y="250"/>
                </a:lnTo>
                <a:lnTo>
                  <a:pt x="3196" y="248"/>
                </a:lnTo>
                <a:lnTo>
                  <a:pt x="3183" y="248"/>
                </a:lnTo>
                <a:lnTo>
                  <a:pt x="3176" y="250"/>
                </a:lnTo>
                <a:lnTo>
                  <a:pt x="3168" y="252"/>
                </a:lnTo>
                <a:lnTo>
                  <a:pt x="3162" y="254"/>
                </a:lnTo>
                <a:lnTo>
                  <a:pt x="3162" y="254"/>
                </a:lnTo>
                <a:lnTo>
                  <a:pt x="3157" y="256"/>
                </a:lnTo>
                <a:lnTo>
                  <a:pt x="3146" y="260"/>
                </a:lnTo>
                <a:lnTo>
                  <a:pt x="3141" y="260"/>
                </a:lnTo>
                <a:lnTo>
                  <a:pt x="3130" y="259"/>
                </a:lnTo>
                <a:lnTo>
                  <a:pt x="3116" y="258"/>
                </a:lnTo>
                <a:lnTo>
                  <a:pt x="3114" y="258"/>
                </a:lnTo>
                <a:lnTo>
                  <a:pt x="3100" y="259"/>
                </a:lnTo>
                <a:lnTo>
                  <a:pt x="3086" y="262"/>
                </a:lnTo>
                <a:lnTo>
                  <a:pt x="3076" y="264"/>
                </a:lnTo>
                <a:lnTo>
                  <a:pt x="3071" y="265"/>
                </a:lnTo>
                <a:lnTo>
                  <a:pt x="3056" y="264"/>
                </a:lnTo>
                <a:lnTo>
                  <a:pt x="3038" y="263"/>
                </a:lnTo>
                <a:lnTo>
                  <a:pt x="3036" y="263"/>
                </a:lnTo>
                <a:lnTo>
                  <a:pt x="3019" y="263"/>
                </a:lnTo>
                <a:lnTo>
                  <a:pt x="3016" y="262"/>
                </a:lnTo>
                <a:lnTo>
                  <a:pt x="3007" y="261"/>
                </a:lnTo>
                <a:lnTo>
                  <a:pt x="3001" y="261"/>
                </a:lnTo>
                <a:lnTo>
                  <a:pt x="2992" y="261"/>
                </a:lnTo>
                <a:lnTo>
                  <a:pt x="2992" y="261"/>
                </a:lnTo>
                <a:lnTo>
                  <a:pt x="2991" y="261"/>
                </a:lnTo>
                <a:lnTo>
                  <a:pt x="2984" y="261"/>
                </a:lnTo>
                <a:lnTo>
                  <a:pt x="2974" y="260"/>
                </a:lnTo>
                <a:lnTo>
                  <a:pt x="2964" y="259"/>
                </a:lnTo>
                <a:lnTo>
                  <a:pt x="2955" y="259"/>
                </a:lnTo>
                <a:lnTo>
                  <a:pt x="2945" y="259"/>
                </a:lnTo>
                <a:lnTo>
                  <a:pt x="2941" y="259"/>
                </a:lnTo>
                <a:lnTo>
                  <a:pt x="2928" y="259"/>
                </a:lnTo>
                <a:lnTo>
                  <a:pt x="2918" y="259"/>
                </a:lnTo>
                <a:lnTo>
                  <a:pt x="2907" y="259"/>
                </a:lnTo>
                <a:lnTo>
                  <a:pt x="2886" y="259"/>
                </a:lnTo>
                <a:lnTo>
                  <a:pt x="2863" y="259"/>
                </a:lnTo>
                <a:lnTo>
                  <a:pt x="2846" y="258"/>
                </a:lnTo>
                <a:lnTo>
                  <a:pt x="2833" y="258"/>
                </a:lnTo>
                <a:lnTo>
                  <a:pt x="2818" y="259"/>
                </a:lnTo>
                <a:lnTo>
                  <a:pt x="2797" y="259"/>
                </a:lnTo>
                <a:lnTo>
                  <a:pt x="2781" y="259"/>
                </a:lnTo>
                <a:lnTo>
                  <a:pt x="2780" y="259"/>
                </a:lnTo>
                <a:lnTo>
                  <a:pt x="2663" y="261"/>
                </a:lnTo>
                <a:lnTo>
                  <a:pt x="2549" y="260"/>
                </a:lnTo>
                <a:lnTo>
                  <a:pt x="2518" y="258"/>
                </a:lnTo>
                <a:lnTo>
                  <a:pt x="2488" y="256"/>
                </a:lnTo>
                <a:lnTo>
                  <a:pt x="2438" y="254"/>
                </a:lnTo>
                <a:lnTo>
                  <a:pt x="2343" y="250"/>
                </a:lnTo>
                <a:lnTo>
                  <a:pt x="2213" y="235"/>
                </a:lnTo>
                <a:lnTo>
                  <a:pt x="2199" y="229"/>
                </a:lnTo>
                <a:lnTo>
                  <a:pt x="2145" y="213"/>
                </a:lnTo>
                <a:lnTo>
                  <a:pt x="2064" y="201"/>
                </a:lnTo>
                <a:lnTo>
                  <a:pt x="2001" y="191"/>
                </a:lnTo>
                <a:lnTo>
                  <a:pt x="1954" y="185"/>
                </a:lnTo>
                <a:lnTo>
                  <a:pt x="1886" y="174"/>
                </a:lnTo>
                <a:lnTo>
                  <a:pt x="1750" y="158"/>
                </a:lnTo>
                <a:lnTo>
                  <a:pt x="1667" y="149"/>
                </a:lnTo>
                <a:lnTo>
                  <a:pt x="1562" y="147"/>
                </a:lnTo>
                <a:lnTo>
                  <a:pt x="1050" y="147"/>
                </a:lnTo>
                <a:lnTo>
                  <a:pt x="258" y="153"/>
                </a:lnTo>
                <a:lnTo>
                  <a:pt x="0" y="155"/>
                </a:lnTo>
                <a:lnTo>
                  <a:pt x="0" y="155"/>
                </a:lnTo>
                <a:close/>
              </a:path>
            </a:pathLst>
          </a:custGeom>
          <a:solidFill>
            <a:srgbClr val="CCFFCC"/>
          </a:solidFill>
          <a:ln w="9525">
            <a:noFill/>
            <a:round/>
            <a:headEnd/>
            <a:tailEnd/>
          </a:ln>
        </p:spPr>
        <p:txBody>
          <a:bodyPr/>
          <a:lstStyle/>
          <a:p>
            <a:endParaRPr lang="en-GB"/>
          </a:p>
        </p:txBody>
      </p:sp>
      <p:sp>
        <p:nvSpPr>
          <p:cNvPr id="62" name="Freeform 2457"/>
          <p:cNvSpPr>
            <a:spLocks/>
          </p:cNvSpPr>
          <p:nvPr>
            <p:custDataLst>
              <p:tags r:id="rId53"/>
            </p:custDataLst>
          </p:nvPr>
        </p:nvSpPr>
        <p:spPr bwMode="auto">
          <a:xfrm>
            <a:off x="400988" y="2308232"/>
            <a:ext cx="8161157" cy="354497"/>
          </a:xfrm>
          <a:custGeom>
            <a:avLst/>
            <a:gdLst/>
            <a:ahLst/>
            <a:cxnLst>
              <a:cxn ang="0">
                <a:pos x="2518" y="258"/>
              </a:cxn>
              <a:cxn ang="0">
                <a:pos x="2964" y="259"/>
              </a:cxn>
              <a:cxn ang="0">
                <a:pos x="3114" y="258"/>
              </a:cxn>
              <a:cxn ang="0">
                <a:pos x="3245" y="252"/>
              </a:cxn>
              <a:cxn ang="0">
                <a:pos x="3385" y="237"/>
              </a:cxn>
              <a:cxn ang="0">
                <a:pos x="3514" y="235"/>
              </a:cxn>
              <a:cxn ang="0">
                <a:pos x="3634" y="261"/>
              </a:cxn>
              <a:cxn ang="0">
                <a:pos x="3761" y="273"/>
              </a:cxn>
              <a:cxn ang="0">
                <a:pos x="3900" y="304"/>
              </a:cxn>
              <a:cxn ang="0">
                <a:pos x="4074" y="339"/>
              </a:cxn>
              <a:cxn ang="0">
                <a:pos x="4307" y="337"/>
              </a:cxn>
              <a:cxn ang="0">
                <a:pos x="4582" y="342"/>
              </a:cxn>
              <a:cxn ang="0">
                <a:pos x="4802" y="289"/>
              </a:cxn>
              <a:cxn ang="0">
                <a:pos x="4939" y="314"/>
              </a:cxn>
              <a:cxn ang="0">
                <a:pos x="5111" y="246"/>
              </a:cxn>
              <a:cxn ang="0">
                <a:pos x="5280" y="291"/>
              </a:cxn>
              <a:cxn ang="0">
                <a:pos x="5445" y="324"/>
              </a:cxn>
              <a:cxn ang="0">
                <a:pos x="5576" y="312"/>
              </a:cxn>
              <a:cxn ang="0">
                <a:pos x="5706" y="327"/>
              </a:cxn>
              <a:cxn ang="0">
                <a:pos x="5897" y="325"/>
              </a:cxn>
              <a:cxn ang="0">
                <a:pos x="6218" y="225"/>
              </a:cxn>
              <a:cxn ang="0">
                <a:pos x="6455" y="159"/>
              </a:cxn>
              <a:cxn ang="0">
                <a:pos x="6721" y="182"/>
              </a:cxn>
              <a:cxn ang="0">
                <a:pos x="6975" y="171"/>
              </a:cxn>
              <a:cxn ang="0">
                <a:pos x="7190" y="116"/>
              </a:cxn>
              <a:cxn ang="0">
                <a:pos x="7378" y="91"/>
              </a:cxn>
              <a:cxn ang="0">
                <a:pos x="7559" y="61"/>
              </a:cxn>
              <a:cxn ang="0">
                <a:pos x="7793" y="58"/>
              </a:cxn>
              <a:cxn ang="0">
                <a:pos x="8121" y="37"/>
              </a:cxn>
              <a:cxn ang="0">
                <a:pos x="8335" y="14"/>
              </a:cxn>
              <a:cxn ang="0">
                <a:pos x="8229" y="41"/>
              </a:cxn>
              <a:cxn ang="0">
                <a:pos x="7973" y="61"/>
              </a:cxn>
              <a:cxn ang="0">
                <a:pos x="7660" y="62"/>
              </a:cxn>
              <a:cxn ang="0">
                <a:pos x="7470" y="66"/>
              </a:cxn>
              <a:cxn ang="0">
                <a:pos x="7275" y="112"/>
              </a:cxn>
              <a:cxn ang="0">
                <a:pos x="7098" y="157"/>
              </a:cxn>
              <a:cxn ang="0">
                <a:pos x="6834" y="201"/>
              </a:cxn>
              <a:cxn ang="0">
                <a:pos x="6585" y="178"/>
              </a:cxn>
              <a:cxn ang="0">
                <a:pos x="6335" y="162"/>
              </a:cxn>
              <a:cxn ang="0">
                <a:pos x="6062" y="314"/>
              </a:cxn>
              <a:cxn ang="0">
                <a:pos x="5765" y="333"/>
              </a:cxn>
              <a:cxn ang="0">
                <a:pos x="5636" y="336"/>
              </a:cxn>
              <a:cxn ang="0">
                <a:pos x="5525" y="333"/>
              </a:cxn>
              <a:cxn ang="0">
                <a:pos x="5385" y="329"/>
              </a:cxn>
              <a:cxn ang="0">
                <a:pos x="5236" y="287"/>
              </a:cxn>
              <a:cxn ang="0">
                <a:pos x="5005" y="331"/>
              </a:cxn>
              <a:cxn ang="0">
                <a:pos x="4867" y="307"/>
              </a:cxn>
              <a:cxn ang="0">
                <a:pos x="4711" y="342"/>
              </a:cxn>
              <a:cxn ang="0">
                <a:pos x="4470" y="346"/>
              </a:cxn>
              <a:cxn ang="0">
                <a:pos x="4204" y="364"/>
              </a:cxn>
              <a:cxn ang="0">
                <a:pos x="3983" y="344"/>
              </a:cxn>
              <a:cxn ang="0">
                <a:pos x="3833" y="305"/>
              </a:cxn>
              <a:cxn ang="0">
                <a:pos x="3697" y="286"/>
              </a:cxn>
              <a:cxn ang="0">
                <a:pos x="3590" y="245"/>
              </a:cxn>
              <a:cxn ang="0">
                <a:pos x="3445" y="225"/>
              </a:cxn>
              <a:cxn ang="0">
                <a:pos x="3307" y="265"/>
              </a:cxn>
              <a:cxn ang="0">
                <a:pos x="3176" y="254"/>
              </a:cxn>
              <a:cxn ang="0">
                <a:pos x="3019" y="267"/>
              </a:cxn>
              <a:cxn ang="0">
                <a:pos x="2863" y="263"/>
              </a:cxn>
              <a:cxn ang="0">
                <a:pos x="2001" y="191"/>
              </a:cxn>
            </a:cxnLst>
            <a:rect l="0" t="0" r="r" b="b"/>
            <a:pathLst>
              <a:path w="8426" h="365">
                <a:moveTo>
                  <a:pt x="0" y="155"/>
                </a:moveTo>
                <a:lnTo>
                  <a:pt x="258" y="153"/>
                </a:lnTo>
                <a:lnTo>
                  <a:pt x="1050" y="147"/>
                </a:lnTo>
                <a:lnTo>
                  <a:pt x="1562" y="147"/>
                </a:lnTo>
                <a:lnTo>
                  <a:pt x="1667" y="149"/>
                </a:lnTo>
                <a:lnTo>
                  <a:pt x="1750" y="158"/>
                </a:lnTo>
                <a:lnTo>
                  <a:pt x="1886" y="174"/>
                </a:lnTo>
                <a:lnTo>
                  <a:pt x="1954" y="185"/>
                </a:lnTo>
                <a:lnTo>
                  <a:pt x="2001" y="191"/>
                </a:lnTo>
                <a:lnTo>
                  <a:pt x="2064" y="201"/>
                </a:lnTo>
                <a:lnTo>
                  <a:pt x="2145" y="213"/>
                </a:lnTo>
                <a:lnTo>
                  <a:pt x="2199" y="229"/>
                </a:lnTo>
                <a:lnTo>
                  <a:pt x="2213" y="235"/>
                </a:lnTo>
                <a:lnTo>
                  <a:pt x="2343" y="250"/>
                </a:lnTo>
                <a:lnTo>
                  <a:pt x="2438" y="254"/>
                </a:lnTo>
                <a:lnTo>
                  <a:pt x="2488" y="256"/>
                </a:lnTo>
                <a:lnTo>
                  <a:pt x="2518" y="258"/>
                </a:lnTo>
                <a:lnTo>
                  <a:pt x="2549" y="260"/>
                </a:lnTo>
                <a:lnTo>
                  <a:pt x="2663" y="261"/>
                </a:lnTo>
                <a:lnTo>
                  <a:pt x="2780" y="259"/>
                </a:lnTo>
                <a:lnTo>
                  <a:pt x="2781" y="259"/>
                </a:lnTo>
                <a:lnTo>
                  <a:pt x="2797" y="259"/>
                </a:lnTo>
                <a:lnTo>
                  <a:pt x="2818" y="259"/>
                </a:lnTo>
                <a:lnTo>
                  <a:pt x="2833" y="258"/>
                </a:lnTo>
                <a:lnTo>
                  <a:pt x="2846" y="258"/>
                </a:lnTo>
                <a:lnTo>
                  <a:pt x="2863" y="259"/>
                </a:lnTo>
                <a:lnTo>
                  <a:pt x="2886" y="259"/>
                </a:lnTo>
                <a:lnTo>
                  <a:pt x="2907" y="259"/>
                </a:lnTo>
                <a:lnTo>
                  <a:pt x="2918" y="259"/>
                </a:lnTo>
                <a:lnTo>
                  <a:pt x="2928" y="259"/>
                </a:lnTo>
                <a:lnTo>
                  <a:pt x="2941" y="259"/>
                </a:lnTo>
                <a:lnTo>
                  <a:pt x="2945" y="259"/>
                </a:lnTo>
                <a:lnTo>
                  <a:pt x="2955" y="259"/>
                </a:lnTo>
                <a:lnTo>
                  <a:pt x="2964" y="259"/>
                </a:lnTo>
                <a:lnTo>
                  <a:pt x="2974" y="260"/>
                </a:lnTo>
                <a:lnTo>
                  <a:pt x="2984" y="261"/>
                </a:lnTo>
                <a:lnTo>
                  <a:pt x="2991" y="261"/>
                </a:lnTo>
                <a:lnTo>
                  <a:pt x="2992" y="261"/>
                </a:lnTo>
                <a:lnTo>
                  <a:pt x="2992" y="261"/>
                </a:lnTo>
                <a:lnTo>
                  <a:pt x="3001" y="261"/>
                </a:lnTo>
                <a:lnTo>
                  <a:pt x="3007" y="261"/>
                </a:lnTo>
                <a:lnTo>
                  <a:pt x="3016" y="262"/>
                </a:lnTo>
                <a:lnTo>
                  <a:pt x="3019" y="263"/>
                </a:lnTo>
                <a:lnTo>
                  <a:pt x="3036" y="263"/>
                </a:lnTo>
                <a:lnTo>
                  <a:pt x="3038" y="263"/>
                </a:lnTo>
                <a:lnTo>
                  <a:pt x="3056" y="264"/>
                </a:lnTo>
                <a:lnTo>
                  <a:pt x="3071" y="265"/>
                </a:lnTo>
                <a:lnTo>
                  <a:pt x="3076" y="264"/>
                </a:lnTo>
                <a:lnTo>
                  <a:pt x="3086" y="262"/>
                </a:lnTo>
                <a:lnTo>
                  <a:pt x="3100" y="259"/>
                </a:lnTo>
                <a:lnTo>
                  <a:pt x="3114" y="258"/>
                </a:lnTo>
                <a:lnTo>
                  <a:pt x="3116" y="258"/>
                </a:lnTo>
                <a:lnTo>
                  <a:pt x="3130" y="259"/>
                </a:lnTo>
                <a:lnTo>
                  <a:pt x="3141" y="260"/>
                </a:lnTo>
                <a:lnTo>
                  <a:pt x="3146" y="260"/>
                </a:lnTo>
                <a:lnTo>
                  <a:pt x="3157" y="256"/>
                </a:lnTo>
                <a:lnTo>
                  <a:pt x="3162" y="254"/>
                </a:lnTo>
                <a:lnTo>
                  <a:pt x="3162" y="254"/>
                </a:lnTo>
                <a:lnTo>
                  <a:pt x="3168" y="252"/>
                </a:lnTo>
                <a:lnTo>
                  <a:pt x="3176" y="250"/>
                </a:lnTo>
                <a:lnTo>
                  <a:pt x="3183" y="248"/>
                </a:lnTo>
                <a:lnTo>
                  <a:pt x="3196" y="248"/>
                </a:lnTo>
                <a:lnTo>
                  <a:pt x="3202" y="250"/>
                </a:lnTo>
                <a:lnTo>
                  <a:pt x="3211" y="253"/>
                </a:lnTo>
                <a:lnTo>
                  <a:pt x="3218" y="253"/>
                </a:lnTo>
                <a:lnTo>
                  <a:pt x="3228" y="254"/>
                </a:lnTo>
                <a:lnTo>
                  <a:pt x="3236" y="253"/>
                </a:lnTo>
                <a:lnTo>
                  <a:pt x="3245" y="252"/>
                </a:lnTo>
                <a:lnTo>
                  <a:pt x="3256" y="251"/>
                </a:lnTo>
                <a:lnTo>
                  <a:pt x="3259" y="250"/>
                </a:lnTo>
                <a:lnTo>
                  <a:pt x="3269" y="249"/>
                </a:lnTo>
                <a:lnTo>
                  <a:pt x="3274" y="249"/>
                </a:lnTo>
                <a:lnTo>
                  <a:pt x="3281" y="250"/>
                </a:lnTo>
                <a:lnTo>
                  <a:pt x="3286" y="250"/>
                </a:lnTo>
                <a:lnTo>
                  <a:pt x="3294" y="249"/>
                </a:lnTo>
                <a:lnTo>
                  <a:pt x="3300" y="249"/>
                </a:lnTo>
                <a:lnTo>
                  <a:pt x="3307" y="250"/>
                </a:lnTo>
                <a:lnTo>
                  <a:pt x="3314" y="251"/>
                </a:lnTo>
                <a:lnTo>
                  <a:pt x="3324" y="253"/>
                </a:lnTo>
                <a:lnTo>
                  <a:pt x="3330" y="254"/>
                </a:lnTo>
                <a:lnTo>
                  <a:pt x="3346" y="256"/>
                </a:lnTo>
                <a:lnTo>
                  <a:pt x="3352" y="256"/>
                </a:lnTo>
                <a:lnTo>
                  <a:pt x="3364" y="255"/>
                </a:lnTo>
                <a:lnTo>
                  <a:pt x="3377" y="250"/>
                </a:lnTo>
                <a:lnTo>
                  <a:pt x="3385" y="237"/>
                </a:lnTo>
                <a:lnTo>
                  <a:pt x="3393" y="221"/>
                </a:lnTo>
                <a:lnTo>
                  <a:pt x="3399" y="216"/>
                </a:lnTo>
                <a:lnTo>
                  <a:pt x="3410" y="219"/>
                </a:lnTo>
                <a:lnTo>
                  <a:pt x="3413" y="220"/>
                </a:lnTo>
                <a:lnTo>
                  <a:pt x="3419" y="221"/>
                </a:lnTo>
                <a:lnTo>
                  <a:pt x="3425" y="221"/>
                </a:lnTo>
                <a:lnTo>
                  <a:pt x="3433" y="221"/>
                </a:lnTo>
                <a:lnTo>
                  <a:pt x="3441" y="221"/>
                </a:lnTo>
                <a:lnTo>
                  <a:pt x="3445" y="222"/>
                </a:lnTo>
                <a:lnTo>
                  <a:pt x="3455" y="225"/>
                </a:lnTo>
                <a:lnTo>
                  <a:pt x="3467" y="227"/>
                </a:lnTo>
                <a:lnTo>
                  <a:pt x="3476" y="228"/>
                </a:lnTo>
                <a:lnTo>
                  <a:pt x="3482" y="230"/>
                </a:lnTo>
                <a:lnTo>
                  <a:pt x="3492" y="233"/>
                </a:lnTo>
                <a:lnTo>
                  <a:pt x="3499" y="234"/>
                </a:lnTo>
                <a:lnTo>
                  <a:pt x="3506" y="235"/>
                </a:lnTo>
                <a:lnTo>
                  <a:pt x="3514" y="235"/>
                </a:lnTo>
                <a:lnTo>
                  <a:pt x="3522" y="235"/>
                </a:lnTo>
                <a:lnTo>
                  <a:pt x="3529" y="235"/>
                </a:lnTo>
                <a:lnTo>
                  <a:pt x="3536" y="236"/>
                </a:lnTo>
                <a:lnTo>
                  <a:pt x="3543" y="237"/>
                </a:lnTo>
                <a:lnTo>
                  <a:pt x="3554" y="241"/>
                </a:lnTo>
                <a:lnTo>
                  <a:pt x="3561" y="243"/>
                </a:lnTo>
                <a:lnTo>
                  <a:pt x="3572" y="243"/>
                </a:lnTo>
                <a:lnTo>
                  <a:pt x="3581" y="243"/>
                </a:lnTo>
                <a:lnTo>
                  <a:pt x="3590" y="243"/>
                </a:lnTo>
                <a:lnTo>
                  <a:pt x="3598" y="246"/>
                </a:lnTo>
                <a:lnTo>
                  <a:pt x="3603" y="247"/>
                </a:lnTo>
                <a:lnTo>
                  <a:pt x="3611" y="248"/>
                </a:lnTo>
                <a:lnTo>
                  <a:pt x="3614" y="249"/>
                </a:lnTo>
                <a:lnTo>
                  <a:pt x="3620" y="252"/>
                </a:lnTo>
                <a:lnTo>
                  <a:pt x="3625" y="255"/>
                </a:lnTo>
                <a:lnTo>
                  <a:pt x="3631" y="259"/>
                </a:lnTo>
                <a:lnTo>
                  <a:pt x="3634" y="261"/>
                </a:lnTo>
                <a:lnTo>
                  <a:pt x="3643" y="265"/>
                </a:lnTo>
                <a:lnTo>
                  <a:pt x="3650" y="269"/>
                </a:lnTo>
                <a:lnTo>
                  <a:pt x="3657" y="272"/>
                </a:lnTo>
                <a:lnTo>
                  <a:pt x="3660" y="273"/>
                </a:lnTo>
                <a:lnTo>
                  <a:pt x="3669" y="275"/>
                </a:lnTo>
                <a:lnTo>
                  <a:pt x="3674" y="276"/>
                </a:lnTo>
                <a:lnTo>
                  <a:pt x="3683" y="275"/>
                </a:lnTo>
                <a:lnTo>
                  <a:pt x="3687" y="274"/>
                </a:lnTo>
                <a:lnTo>
                  <a:pt x="3697" y="272"/>
                </a:lnTo>
                <a:lnTo>
                  <a:pt x="3703" y="269"/>
                </a:lnTo>
                <a:lnTo>
                  <a:pt x="3713" y="268"/>
                </a:lnTo>
                <a:lnTo>
                  <a:pt x="3723" y="262"/>
                </a:lnTo>
                <a:lnTo>
                  <a:pt x="3725" y="262"/>
                </a:lnTo>
                <a:lnTo>
                  <a:pt x="3740" y="263"/>
                </a:lnTo>
                <a:lnTo>
                  <a:pt x="3747" y="273"/>
                </a:lnTo>
                <a:lnTo>
                  <a:pt x="3755" y="273"/>
                </a:lnTo>
                <a:lnTo>
                  <a:pt x="3761" y="273"/>
                </a:lnTo>
                <a:lnTo>
                  <a:pt x="3768" y="273"/>
                </a:lnTo>
                <a:lnTo>
                  <a:pt x="3777" y="276"/>
                </a:lnTo>
                <a:lnTo>
                  <a:pt x="3786" y="278"/>
                </a:lnTo>
                <a:lnTo>
                  <a:pt x="3793" y="279"/>
                </a:lnTo>
                <a:lnTo>
                  <a:pt x="3801" y="279"/>
                </a:lnTo>
                <a:lnTo>
                  <a:pt x="3811" y="278"/>
                </a:lnTo>
                <a:lnTo>
                  <a:pt x="3818" y="280"/>
                </a:lnTo>
                <a:lnTo>
                  <a:pt x="3829" y="284"/>
                </a:lnTo>
                <a:lnTo>
                  <a:pt x="3833" y="286"/>
                </a:lnTo>
                <a:lnTo>
                  <a:pt x="3840" y="289"/>
                </a:lnTo>
                <a:lnTo>
                  <a:pt x="3850" y="297"/>
                </a:lnTo>
                <a:lnTo>
                  <a:pt x="3858" y="300"/>
                </a:lnTo>
                <a:lnTo>
                  <a:pt x="3869" y="301"/>
                </a:lnTo>
                <a:lnTo>
                  <a:pt x="3875" y="301"/>
                </a:lnTo>
                <a:lnTo>
                  <a:pt x="3887" y="302"/>
                </a:lnTo>
                <a:lnTo>
                  <a:pt x="3893" y="303"/>
                </a:lnTo>
                <a:lnTo>
                  <a:pt x="3900" y="304"/>
                </a:lnTo>
                <a:lnTo>
                  <a:pt x="3907" y="303"/>
                </a:lnTo>
                <a:lnTo>
                  <a:pt x="3917" y="310"/>
                </a:lnTo>
                <a:lnTo>
                  <a:pt x="3923" y="312"/>
                </a:lnTo>
                <a:lnTo>
                  <a:pt x="3931" y="315"/>
                </a:lnTo>
                <a:lnTo>
                  <a:pt x="3945" y="319"/>
                </a:lnTo>
                <a:lnTo>
                  <a:pt x="3957" y="323"/>
                </a:lnTo>
                <a:lnTo>
                  <a:pt x="3966" y="323"/>
                </a:lnTo>
                <a:lnTo>
                  <a:pt x="3978" y="325"/>
                </a:lnTo>
                <a:lnTo>
                  <a:pt x="3983" y="325"/>
                </a:lnTo>
                <a:lnTo>
                  <a:pt x="3994" y="326"/>
                </a:lnTo>
                <a:lnTo>
                  <a:pt x="4009" y="330"/>
                </a:lnTo>
                <a:lnTo>
                  <a:pt x="4018" y="333"/>
                </a:lnTo>
                <a:lnTo>
                  <a:pt x="4033" y="333"/>
                </a:lnTo>
                <a:lnTo>
                  <a:pt x="4044" y="336"/>
                </a:lnTo>
                <a:lnTo>
                  <a:pt x="4053" y="337"/>
                </a:lnTo>
                <a:lnTo>
                  <a:pt x="4061" y="337"/>
                </a:lnTo>
                <a:lnTo>
                  <a:pt x="4074" y="339"/>
                </a:lnTo>
                <a:lnTo>
                  <a:pt x="4088" y="341"/>
                </a:lnTo>
                <a:lnTo>
                  <a:pt x="4098" y="342"/>
                </a:lnTo>
                <a:lnTo>
                  <a:pt x="4107" y="343"/>
                </a:lnTo>
                <a:lnTo>
                  <a:pt x="4119" y="344"/>
                </a:lnTo>
                <a:lnTo>
                  <a:pt x="4145" y="346"/>
                </a:lnTo>
                <a:lnTo>
                  <a:pt x="4151" y="346"/>
                </a:lnTo>
                <a:lnTo>
                  <a:pt x="4158" y="346"/>
                </a:lnTo>
                <a:lnTo>
                  <a:pt x="4193" y="344"/>
                </a:lnTo>
                <a:lnTo>
                  <a:pt x="4204" y="344"/>
                </a:lnTo>
                <a:lnTo>
                  <a:pt x="4223" y="343"/>
                </a:lnTo>
                <a:lnTo>
                  <a:pt x="4230" y="342"/>
                </a:lnTo>
                <a:lnTo>
                  <a:pt x="4244" y="341"/>
                </a:lnTo>
                <a:lnTo>
                  <a:pt x="4265" y="339"/>
                </a:lnTo>
                <a:lnTo>
                  <a:pt x="4279" y="338"/>
                </a:lnTo>
                <a:lnTo>
                  <a:pt x="4285" y="338"/>
                </a:lnTo>
                <a:lnTo>
                  <a:pt x="4298" y="337"/>
                </a:lnTo>
                <a:lnTo>
                  <a:pt x="4307" y="337"/>
                </a:lnTo>
                <a:lnTo>
                  <a:pt x="4309" y="337"/>
                </a:lnTo>
                <a:lnTo>
                  <a:pt x="4343" y="336"/>
                </a:lnTo>
                <a:lnTo>
                  <a:pt x="4347" y="336"/>
                </a:lnTo>
                <a:lnTo>
                  <a:pt x="4393" y="331"/>
                </a:lnTo>
                <a:lnTo>
                  <a:pt x="4411" y="330"/>
                </a:lnTo>
                <a:lnTo>
                  <a:pt x="4432" y="328"/>
                </a:lnTo>
                <a:lnTo>
                  <a:pt x="4437" y="327"/>
                </a:lnTo>
                <a:lnTo>
                  <a:pt x="4461" y="327"/>
                </a:lnTo>
                <a:lnTo>
                  <a:pt x="4470" y="327"/>
                </a:lnTo>
                <a:lnTo>
                  <a:pt x="4485" y="328"/>
                </a:lnTo>
                <a:lnTo>
                  <a:pt x="4500" y="330"/>
                </a:lnTo>
                <a:lnTo>
                  <a:pt x="4512" y="332"/>
                </a:lnTo>
                <a:lnTo>
                  <a:pt x="4527" y="334"/>
                </a:lnTo>
                <a:lnTo>
                  <a:pt x="4541" y="337"/>
                </a:lnTo>
                <a:lnTo>
                  <a:pt x="4561" y="340"/>
                </a:lnTo>
                <a:lnTo>
                  <a:pt x="4572" y="341"/>
                </a:lnTo>
                <a:lnTo>
                  <a:pt x="4582" y="342"/>
                </a:lnTo>
                <a:lnTo>
                  <a:pt x="4604" y="342"/>
                </a:lnTo>
                <a:lnTo>
                  <a:pt x="4612" y="342"/>
                </a:lnTo>
                <a:lnTo>
                  <a:pt x="4626" y="342"/>
                </a:lnTo>
                <a:lnTo>
                  <a:pt x="4641" y="341"/>
                </a:lnTo>
                <a:lnTo>
                  <a:pt x="4658" y="341"/>
                </a:lnTo>
                <a:lnTo>
                  <a:pt x="4666" y="340"/>
                </a:lnTo>
                <a:lnTo>
                  <a:pt x="4681" y="336"/>
                </a:lnTo>
                <a:lnTo>
                  <a:pt x="4693" y="330"/>
                </a:lnTo>
                <a:lnTo>
                  <a:pt x="4711" y="323"/>
                </a:lnTo>
                <a:lnTo>
                  <a:pt x="4721" y="321"/>
                </a:lnTo>
                <a:lnTo>
                  <a:pt x="4742" y="314"/>
                </a:lnTo>
                <a:lnTo>
                  <a:pt x="4760" y="306"/>
                </a:lnTo>
                <a:lnTo>
                  <a:pt x="4772" y="302"/>
                </a:lnTo>
                <a:lnTo>
                  <a:pt x="4783" y="298"/>
                </a:lnTo>
                <a:lnTo>
                  <a:pt x="4791" y="293"/>
                </a:lnTo>
                <a:lnTo>
                  <a:pt x="4797" y="291"/>
                </a:lnTo>
                <a:lnTo>
                  <a:pt x="4802" y="289"/>
                </a:lnTo>
                <a:lnTo>
                  <a:pt x="4808" y="287"/>
                </a:lnTo>
                <a:lnTo>
                  <a:pt x="4818" y="288"/>
                </a:lnTo>
                <a:lnTo>
                  <a:pt x="4824" y="292"/>
                </a:lnTo>
                <a:lnTo>
                  <a:pt x="4834" y="298"/>
                </a:lnTo>
                <a:lnTo>
                  <a:pt x="4841" y="300"/>
                </a:lnTo>
                <a:lnTo>
                  <a:pt x="4848" y="302"/>
                </a:lnTo>
                <a:lnTo>
                  <a:pt x="4852" y="303"/>
                </a:lnTo>
                <a:lnTo>
                  <a:pt x="4861" y="305"/>
                </a:lnTo>
                <a:lnTo>
                  <a:pt x="4867" y="305"/>
                </a:lnTo>
                <a:lnTo>
                  <a:pt x="4875" y="305"/>
                </a:lnTo>
                <a:lnTo>
                  <a:pt x="4883" y="306"/>
                </a:lnTo>
                <a:lnTo>
                  <a:pt x="4890" y="308"/>
                </a:lnTo>
                <a:lnTo>
                  <a:pt x="4900" y="311"/>
                </a:lnTo>
                <a:lnTo>
                  <a:pt x="4907" y="311"/>
                </a:lnTo>
                <a:lnTo>
                  <a:pt x="4920" y="312"/>
                </a:lnTo>
                <a:lnTo>
                  <a:pt x="4930" y="313"/>
                </a:lnTo>
                <a:lnTo>
                  <a:pt x="4939" y="314"/>
                </a:lnTo>
                <a:lnTo>
                  <a:pt x="4948" y="313"/>
                </a:lnTo>
                <a:lnTo>
                  <a:pt x="4954" y="308"/>
                </a:lnTo>
                <a:lnTo>
                  <a:pt x="4960" y="307"/>
                </a:lnTo>
                <a:lnTo>
                  <a:pt x="4964" y="308"/>
                </a:lnTo>
                <a:lnTo>
                  <a:pt x="4968" y="310"/>
                </a:lnTo>
                <a:lnTo>
                  <a:pt x="4978" y="304"/>
                </a:lnTo>
                <a:lnTo>
                  <a:pt x="4982" y="302"/>
                </a:lnTo>
                <a:lnTo>
                  <a:pt x="4994" y="302"/>
                </a:lnTo>
                <a:lnTo>
                  <a:pt x="5005" y="302"/>
                </a:lnTo>
                <a:lnTo>
                  <a:pt x="5014" y="302"/>
                </a:lnTo>
                <a:lnTo>
                  <a:pt x="5027" y="297"/>
                </a:lnTo>
                <a:lnTo>
                  <a:pt x="5038" y="291"/>
                </a:lnTo>
                <a:lnTo>
                  <a:pt x="5047" y="285"/>
                </a:lnTo>
                <a:lnTo>
                  <a:pt x="5059" y="268"/>
                </a:lnTo>
                <a:lnTo>
                  <a:pt x="5076" y="250"/>
                </a:lnTo>
                <a:lnTo>
                  <a:pt x="5095" y="250"/>
                </a:lnTo>
                <a:lnTo>
                  <a:pt x="5111" y="246"/>
                </a:lnTo>
                <a:lnTo>
                  <a:pt x="5129" y="239"/>
                </a:lnTo>
                <a:lnTo>
                  <a:pt x="5151" y="227"/>
                </a:lnTo>
                <a:lnTo>
                  <a:pt x="5170" y="220"/>
                </a:lnTo>
                <a:lnTo>
                  <a:pt x="5195" y="240"/>
                </a:lnTo>
                <a:lnTo>
                  <a:pt x="5204" y="269"/>
                </a:lnTo>
                <a:lnTo>
                  <a:pt x="5214" y="272"/>
                </a:lnTo>
                <a:lnTo>
                  <a:pt x="5222" y="274"/>
                </a:lnTo>
                <a:lnTo>
                  <a:pt x="5231" y="287"/>
                </a:lnTo>
                <a:lnTo>
                  <a:pt x="5236" y="287"/>
                </a:lnTo>
                <a:lnTo>
                  <a:pt x="5240" y="287"/>
                </a:lnTo>
                <a:lnTo>
                  <a:pt x="5249" y="288"/>
                </a:lnTo>
                <a:lnTo>
                  <a:pt x="5253" y="288"/>
                </a:lnTo>
                <a:lnTo>
                  <a:pt x="5259" y="288"/>
                </a:lnTo>
                <a:lnTo>
                  <a:pt x="5262" y="289"/>
                </a:lnTo>
                <a:lnTo>
                  <a:pt x="5269" y="290"/>
                </a:lnTo>
                <a:lnTo>
                  <a:pt x="5273" y="290"/>
                </a:lnTo>
                <a:lnTo>
                  <a:pt x="5280" y="291"/>
                </a:lnTo>
                <a:lnTo>
                  <a:pt x="5288" y="293"/>
                </a:lnTo>
                <a:lnTo>
                  <a:pt x="5300" y="294"/>
                </a:lnTo>
                <a:lnTo>
                  <a:pt x="5313" y="298"/>
                </a:lnTo>
                <a:lnTo>
                  <a:pt x="5319" y="302"/>
                </a:lnTo>
                <a:lnTo>
                  <a:pt x="5332" y="306"/>
                </a:lnTo>
                <a:lnTo>
                  <a:pt x="5342" y="311"/>
                </a:lnTo>
                <a:lnTo>
                  <a:pt x="5353" y="313"/>
                </a:lnTo>
                <a:lnTo>
                  <a:pt x="5372" y="314"/>
                </a:lnTo>
                <a:lnTo>
                  <a:pt x="5385" y="316"/>
                </a:lnTo>
                <a:lnTo>
                  <a:pt x="5390" y="316"/>
                </a:lnTo>
                <a:lnTo>
                  <a:pt x="5394" y="316"/>
                </a:lnTo>
                <a:lnTo>
                  <a:pt x="5403" y="317"/>
                </a:lnTo>
                <a:lnTo>
                  <a:pt x="5407" y="318"/>
                </a:lnTo>
                <a:lnTo>
                  <a:pt x="5413" y="319"/>
                </a:lnTo>
                <a:lnTo>
                  <a:pt x="5421" y="320"/>
                </a:lnTo>
                <a:lnTo>
                  <a:pt x="5433" y="321"/>
                </a:lnTo>
                <a:lnTo>
                  <a:pt x="5445" y="324"/>
                </a:lnTo>
                <a:lnTo>
                  <a:pt x="5456" y="326"/>
                </a:lnTo>
                <a:lnTo>
                  <a:pt x="5469" y="327"/>
                </a:lnTo>
                <a:lnTo>
                  <a:pt x="5480" y="327"/>
                </a:lnTo>
                <a:lnTo>
                  <a:pt x="5489" y="327"/>
                </a:lnTo>
                <a:lnTo>
                  <a:pt x="5500" y="326"/>
                </a:lnTo>
                <a:lnTo>
                  <a:pt x="5504" y="326"/>
                </a:lnTo>
                <a:lnTo>
                  <a:pt x="5510" y="324"/>
                </a:lnTo>
                <a:lnTo>
                  <a:pt x="5517" y="323"/>
                </a:lnTo>
                <a:lnTo>
                  <a:pt x="5525" y="321"/>
                </a:lnTo>
                <a:lnTo>
                  <a:pt x="5532" y="318"/>
                </a:lnTo>
                <a:lnTo>
                  <a:pt x="5535" y="317"/>
                </a:lnTo>
                <a:lnTo>
                  <a:pt x="5541" y="316"/>
                </a:lnTo>
                <a:lnTo>
                  <a:pt x="5549" y="312"/>
                </a:lnTo>
                <a:lnTo>
                  <a:pt x="5560" y="310"/>
                </a:lnTo>
                <a:lnTo>
                  <a:pt x="5563" y="310"/>
                </a:lnTo>
                <a:lnTo>
                  <a:pt x="5572" y="312"/>
                </a:lnTo>
                <a:lnTo>
                  <a:pt x="5576" y="312"/>
                </a:lnTo>
                <a:lnTo>
                  <a:pt x="5581" y="311"/>
                </a:lnTo>
                <a:lnTo>
                  <a:pt x="5586" y="311"/>
                </a:lnTo>
                <a:lnTo>
                  <a:pt x="5595" y="310"/>
                </a:lnTo>
                <a:lnTo>
                  <a:pt x="5603" y="308"/>
                </a:lnTo>
                <a:lnTo>
                  <a:pt x="5610" y="308"/>
                </a:lnTo>
                <a:lnTo>
                  <a:pt x="5614" y="311"/>
                </a:lnTo>
                <a:lnTo>
                  <a:pt x="5621" y="313"/>
                </a:lnTo>
                <a:lnTo>
                  <a:pt x="5626" y="315"/>
                </a:lnTo>
                <a:lnTo>
                  <a:pt x="5636" y="320"/>
                </a:lnTo>
                <a:lnTo>
                  <a:pt x="5648" y="323"/>
                </a:lnTo>
                <a:lnTo>
                  <a:pt x="5655" y="324"/>
                </a:lnTo>
                <a:lnTo>
                  <a:pt x="5662" y="325"/>
                </a:lnTo>
                <a:lnTo>
                  <a:pt x="5666" y="325"/>
                </a:lnTo>
                <a:lnTo>
                  <a:pt x="5677" y="326"/>
                </a:lnTo>
                <a:lnTo>
                  <a:pt x="5689" y="328"/>
                </a:lnTo>
                <a:lnTo>
                  <a:pt x="5696" y="328"/>
                </a:lnTo>
                <a:lnTo>
                  <a:pt x="5706" y="327"/>
                </a:lnTo>
                <a:lnTo>
                  <a:pt x="5722" y="326"/>
                </a:lnTo>
                <a:lnTo>
                  <a:pt x="5726" y="326"/>
                </a:lnTo>
                <a:lnTo>
                  <a:pt x="5730" y="326"/>
                </a:lnTo>
                <a:lnTo>
                  <a:pt x="5737" y="326"/>
                </a:lnTo>
                <a:lnTo>
                  <a:pt x="5741" y="325"/>
                </a:lnTo>
                <a:lnTo>
                  <a:pt x="5748" y="325"/>
                </a:lnTo>
                <a:lnTo>
                  <a:pt x="5754" y="324"/>
                </a:lnTo>
                <a:lnTo>
                  <a:pt x="5760" y="324"/>
                </a:lnTo>
                <a:lnTo>
                  <a:pt x="5765" y="327"/>
                </a:lnTo>
                <a:lnTo>
                  <a:pt x="5776" y="332"/>
                </a:lnTo>
                <a:lnTo>
                  <a:pt x="5786" y="332"/>
                </a:lnTo>
                <a:lnTo>
                  <a:pt x="5802" y="332"/>
                </a:lnTo>
                <a:lnTo>
                  <a:pt x="5820" y="331"/>
                </a:lnTo>
                <a:lnTo>
                  <a:pt x="5833" y="330"/>
                </a:lnTo>
                <a:lnTo>
                  <a:pt x="5864" y="328"/>
                </a:lnTo>
                <a:lnTo>
                  <a:pt x="5877" y="326"/>
                </a:lnTo>
                <a:lnTo>
                  <a:pt x="5897" y="325"/>
                </a:lnTo>
                <a:lnTo>
                  <a:pt x="5916" y="323"/>
                </a:lnTo>
                <a:lnTo>
                  <a:pt x="5935" y="319"/>
                </a:lnTo>
                <a:lnTo>
                  <a:pt x="5958" y="314"/>
                </a:lnTo>
                <a:lnTo>
                  <a:pt x="5969" y="312"/>
                </a:lnTo>
                <a:lnTo>
                  <a:pt x="5980" y="311"/>
                </a:lnTo>
                <a:lnTo>
                  <a:pt x="6007" y="307"/>
                </a:lnTo>
                <a:lnTo>
                  <a:pt x="6022" y="305"/>
                </a:lnTo>
                <a:lnTo>
                  <a:pt x="6050" y="299"/>
                </a:lnTo>
                <a:lnTo>
                  <a:pt x="6062" y="295"/>
                </a:lnTo>
                <a:lnTo>
                  <a:pt x="6079" y="291"/>
                </a:lnTo>
                <a:lnTo>
                  <a:pt x="6107" y="282"/>
                </a:lnTo>
                <a:lnTo>
                  <a:pt x="6126" y="273"/>
                </a:lnTo>
                <a:lnTo>
                  <a:pt x="6140" y="266"/>
                </a:lnTo>
                <a:lnTo>
                  <a:pt x="6164" y="255"/>
                </a:lnTo>
                <a:lnTo>
                  <a:pt x="6179" y="247"/>
                </a:lnTo>
                <a:lnTo>
                  <a:pt x="6197" y="242"/>
                </a:lnTo>
                <a:lnTo>
                  <a:pt x="6218" y="225"/>
                </a:lnTo>
                <a:lnTo>
                  <a:pt x="6228" y="222"/>
                </a:lnTo>
                <a:lnTo>
                  <a:pt x="6242" y="226"/>
                </a:lnTo>
                <a:lnTo>
                  <a:pt x="6260" y="214"/>
                </a:lnTo>
                <a:lnTo>
                  <a:pt x="6274" y="204"/>
                </a:lnTo>
                <a:lnTo>
                  <a:pt x="6282" y="197"/>
                </a:lnTo>
                <a:lnTo>
                  <a:pt x="6297" y="174"/>
                </a:lnTo>
                <a:lnTo>
                  <a:pt x="6306" y="163"/>
                </a:lnTo>
                <a:lnTo>
                  <a:pt x="6324" y="161"/>
                </a:lnTo>
                <a:lnTo>
                  <a:pt x="6335" y="162"/>
                </a:lnTo>
                <a:lnTo>
                  <a:pt x="6351" y="162"/>
                </a:lnTo>
                <a:lnTo>
                  <a:pt x="6367" y="162"/>
                </a:lnTo>
                <a:lnTo>
                  <a:pt x="6383" y="162"/>
                </a:lnTo>
                <a:lnTo>
                  <a:pt x="6399" y="161"/>
                </a:lnTo>
                <a:lnTo>
                  <a:pt x="6421" y="161"/>
                </a:lnTo>
                <a:lnTo>
                  <a:pt x="6425" y="161"/>
                </a:lnTo>
                <a:lnTo>
                  <a:pt x="6437" y="160"/>
                </a:lnTo>
                <a:lnTo>
                  <a:pt x="6455" y="159"/>
                </a:lnTo>
                <a:lnTo>
                  <a:pt x="6472" y="160"/>
                </a:lnTo>
                <a:lnTo>
                  <a:pt x="6485" y="161"/>
                </a:lnTo>
                <a:lnTo>
                  <a:pt x="6499" y="163"/>
                </a:lnTo>
                <a:lnTo>
                  <a:pt x="6514" y="165"/>
                </a:lnTo>
                <a:lnTo>
                  <a:pt x="6531" y="169"/>
                </a:lnTo>
                <a:lnTo>
                  <a:pt x="6539" y="169"/>
                </a:lnTo>
                <a:lnTo>
                  <a:pt x="6552" y="169"/>
                </a:lnTo>
                <a:lnTo>
                  <a:pt x="6567" y="172"/>
                </a:lnTo>
                <a:lnTo>
                  <a:pt x="6585" y="172"/>
                </a:lnTo>
                <a:lnTo>
                  <a:pt x="6597" y="174"/>
                </a:lnTo>
                <a:lnTo>
                  <a:pt x="6617" y="176"/>
                </a:lnTo>
                <a:lnTo>
                  <a:pt x="6639" y="181"/>
                </a:lnTo>
                <a:lnTo>
                  <a:pt x="6653" y="182"/>
                </a:lnTo>
                <a:lnTo>
                  <a:pt x="6670" y="183"/>
                </a:lnTo>
                <a:lnTo>
                  <a:pt x="6687" y="184"/>
                </a:lnTo>
                <a:lnTo>
                  <a:pt x="6705" y="183"/>
                </a:lnTo>
                <a:lnTo>
                  <a:pt x="6721" y="182"/>
                </a:lnTo>
                <a:lnTo>
                  <a:pt x="6734" y="182"/>
                </a:lnTo>
                <a:lnTo>
                  <a:pt x="6753" y="183"/>
                </a:lnTo>
                <a:lnTo>
                  <a:pt x="6759" y="183"/>
                </a:lnTo>
                <a:lnTo>
                  <a:pt x="6768" y="183"/>
                </a:lnTo>
                <a:lnTo>
                  <a:pt x="6780" y="182"/>
                </a:lnTo>
                <a:lnTo>
                  <a:pt x="6788" y="182"/>
                </a:lnTo>
                <a:lnTo>
                  <a:pt x="6804" y="182"/>
                </a:lnTo>
                <a:lnTo>
                  <a:pt x="6827" y="182"/>
                </a:lnTo>
                <a:lnTo>
                  <a:pt x="6834" y="182"/>
                </a:lnTo>
                <a:lnTo>
                  <a:pt x="6840" y="182"/>
                </a:lnTo>
                <a:lnTo>
                  <a:pt x="6865" y="182"/>
                </a:lnTo>
                <a:lnTo>
                  <a:pt x="6888" y="179"/>
                </a:lnTo>
                <a:lnTo>
                  <a:pt x="6902" y="178"/>
                </a:lnTo>
                <a:lnTo>
                  <a:pt x="6917" y="177"/>
                </a:lnTo>
                <a:lnTo>
                  <a:pt x="6936" y="175"/>
                </a:lnTo>
                <a:lnTo>
                  <a:pt x="6956" y="173"/>
                </a:lnTo>
                <a:lnTo>
                  <a:pt x="6975" y="171"/>
                </a:lnTo>
                <a:lnTo>
                  <a:pt x="6990" y="170"/>
                </a:lnTo>
                <a:lnTo>
                  <a:pt x="7016" y="165"/>
                </a:lnTo>
                <a:lnTo>
                  <a:pt x="7032" y="163"/>
                </a:lnTo>
                <a:lnTo>
                  <a:pt x="7045" y="161"/>
                </a:lnTo>
                <a:lnTo>
                  <a:pt x="7059" y="157"/>
                </a:lnTo>
                <a:lnTo>
                  <a:pt x="7068" y="151"/>
                </a:lnTo>
                <a:lnTo>
                  <a:pt x="7079" y="146"/>
                </a:lnTo>
                <a:lnTo>
                  <a:pt x="7092" y="140"/>
                </a:lnTo>
                <a:lnTo>
                  <a:pt x="7098" y="138"/>
                </a:lnTo>
                <a:lnTo>
                  <a:pt x="7114" y="137"/>
                </a:lnTo>
                <a:lnTo>
                  <a:pt x="7126" y="129"/>
                </a:lnTo>
                <a:lnTo>
                  <a:pt x="7138" y="126"/>
                </a:lnTo>
                <a:lnTo>
                  <a:pt x="7151" y="120"/>
                </a:lnTo>
                <a:lnTo>
                  <a:pt x="7159" y="121"/>
                </a:lnTo>
                <a:lnTo>
                  <a:pt x="7171" y="116"/>
                </a:lnTo>
                <a:lnTo>
                  <a:pt x="7183" y="116"/>
                </a:lnTo>
                <a:lnTo>
                  <a:pt x="7190" y="116"/>
                </a:lnTo>
                <a:lnTo>
                  <a:pt x="7200" y="111"/>
                </a:lnTo>
                <a:lnTo>
                  <a:pt x="7209" y="104"/>
                </a:lnTo>
                <a:lnTo>
                  <a:pt x="7213" y="104"/>
                </a:lnTo>
                <a:lnTo>
                  <a:pt x="7222" y="104"/>
                </a:lnTo>
                <a:lnTo>
                  <a:pt x="7232" y="105"/>
                </a:lnTo>
                <a:lnTo>
                  <a:pt x="7243" y="106"/>
                </a:lnTo>
                <a:lnTo>
                  <a:pt x="7254" y="107"/>
                </a:lnTo>
                <a:lnTo>
                  <a:pt x="7265" y="110"/>
                </a:lnTo>
                <a:lnTo>
                  <a:pt x="7275" y="109"/>
                </a:lnTo>
                <a:lnTo>
                  <a:pt x="7285" y="107"/>
                </a:lnTo>
                <a:lnTo>
                  <a:pt x="7300" y="105"/>
                </a:lnTo>
                <a:lnTo>
                  <a:pt x="7314" y="103"/>
                </a:lnTo>
                <a:lnTo>
                  <a:pt x="7324" y="100"/>
                </a:lnTo>
                <a:lnTo>
                  <a:pt x="7333" y="98"/>
                </a:lnTo>
                <a:lnTo>
                  <a:pt x="7347" y="96"/>
                </a:lnTo>
                <a:lnTo>
                  <a:pt x="7368" y="93"/>
                </a:lnTo>
                <a:lnTo>
                  <a:pt x="7378" y="91"/>
                </a:lnTo>
                <a:lnTo>
                  <a:pt x="7387" y="90"/>
                </a:lnTo>
                <a:lnTo>
                  <a:pt x="7402" y="86"/>
                </a:lnTo>
                <a:lnTo>
                  <a:pt x="7409" y="85"/>
                </a:lnTo>
                <a:lnTo>
                  <a:pt x="7418" y="84"/>
                </a:lnTo>
                <a:lnTo>
                  <a:pt x="7432" y="69"/>
                </a:lnTo>
                <a:lnTo>
                  <a:pt x="7443" y="68"/>
                </a:lnTo>
                <a:lnTo>
                  <a:pt x="7452" y="67"/>
                </a:lnTo>
                <a:lnTo>
                  <a:pt x="7460" y="66"/>
                </a:lnTo>
                <a:lnTo>
                  <a:pt x="7470" y="66"/>
                </a:lnTo>
                <a:lnTo>
                  <a:pt x="7478" y="65"/>
                </a:lnTo>
                <a:lnTo>
                  <a:pt x="7486" y="63"/>
                </a:lnTo>
                <a:lnTo>
                  <a:pt x="7501" y="62"/>
                </a:lnTo>
                <a:lnTo>
                  <a:pt x="7511" y="62"/>
                </a:lnTo>
                <a:lnTo>
                  <a:pt x="7525" y="61"/>
                </a:lnTo>
                <a:lnTo>
                  <a:pt x="7538" y="61"/>
                </a:lnTo>
                <a:lnTo>
                  <a:pt x="7551" y="61"/>
                </a:lnTo>
                <a:lnTo>
                  <a:pt x="7559" y="61"/>
                </a:lnTo>
                <a:lnTo>
                  <a:pt x="7563" y="61"/>
                </a:lnTo>
                <a:lnTo>
                  <a:pt x="7570" y="60"/>
                </a:lnTo>
                <a:lnTo>
                  <a:pt x="7578" y="60"/>
                </a:lnTo>
                <a:lnTo>
                  <a:pt x="7594" y="60"/>
                </a:lnTo>
                <a:lnTo>
                  <a:pt x="7607" y="59"/>
                </a:lnTo>
                <a:lnTo>
                  <a:pt x="7618" y="59"/>
                </a:lnTo>
                <a:lnTo>
                  <a:pt x="7628" y="59"/>
                </a:lnTo>
                <a:lnTo>
                  <a:pt x="7647" y="59"/>
                </a:lnTo>
                <a:lnTo>
                  <a:pt x="7660" y="59"/>
                </a:lnTo>
                <a:lnTo>
                  <a:pt x="7670" y="59"/>
                </a:lnTo>
                <a:lnTo>
                  <a:pt x="7687" y="58"/>
                </a:lnTo>
                <a:lnTo>
                  <a:pt x="7704" y="57"/>
                </a:lnTo>
                <a:lnTo>
                  <a:pt x="7716" y="57"/>
                </a:lnTo>
                <a:lnTo>
                  <a:pt x="7732" y="57"/>
                </a:lnTo>
                <a:lnTo>
                  <a:pt x="7751" y="57"/>
                </a:lnTo>
                <a:lnTo>
                  <a:pt x="7771" y="57"/>
                </a:lnTo>
                <a:lnTo>
                  <a:pt x="7793" y="58"/>
                </a:lnTo>
                <a:lnTo>
                  <a:pt x="7819" y="59"/>
                </a:lnTo>
                <a:lnTo>
                  <a:pt x="7840" y="58"/>
                </a:lnTo>
                <a:lnTo>
                  <a:pt x="7850" y="58"/>
                </a:lnTo>
                <a:lnTo>
                  <a:pt x="7876" y="57"/>
                </a:lnTo>
                <a:lnTo>
                  <a:pt x="7895" y="57"/>
                </a:lnTo>
                <a:lnTo>
                  <a:pt x="7908" y="56"/>
                </a:lnTo>
                <a:lnTo>
                  <a:pt x="7938" y="55"/>
                </a:lnTo>
                <a:lnTo>
                  <a:pt x="7958" y="53"/>
                </a:lnTo>
                <a:lnTo>
                  <a:pt x="7973" y="52"/>
                </a:lnTo>
                <a:lnTo>
                  <a:pt x="7985" y="52"/>
                </a:lnTo>
                <a:lnTo>
                  <a:pt x="7996" y="52"/>
                </a:lnTo>
                <a:lnTo>
                  <a:pt x="8014" y="48"/>
                </a:lnTo>
                <a:lnTo>
                  <a:pt x="8028" y="46"/>
                </a:lnTo>
                <a:lnTo>
                  <a:pt x="8048" y="44"/>
                </a:lnTo>
                <a:lnTo>
                  <a:pt x="8073" y="43"/>
                </a:lnTo>
                <a:lnTo>
                  <a:pt x="8102" y="40"/>
                </a:lnTo>
                <a:lnTo>
                  <a:pt x="8121" y="37"/>
                </a:lnTo>
                <a:lnTo>
                  <a:pt x="8135" y="36"/>
                </a:lnTo>
                <a:lnTo>
                  <a:pt x="8148" y="34"/>
                </a:lnTo>
                <a:lnTo>
                  <a:pt x="8161" y="33"/>
                </a:lnTo>
                <a:lnTo>
                  <a:pt x="8175" y="33"/>
                </a:lnTo>
                <a:lnTo>
                  <a:pt x="8186" y="32"/>
                </a:lnTo>
                <a:lnTo>
                  <a:pt x="8195" y="31"/>
                </a:lnTo>
                <a:lnTo>
                  <a:pt x="8206" y="29"/>
                </a:lnTo>
                <a:lnTo>
                  <a:pt x="8221" y="29"/>
                </a:lnTo>
                <a:lnTo>
                  <a:pt x="8229" y="28"/>
                </a:lnTo>
                <a:lnTo>
                  <a:pt x="8243" y="27"/>
                </a:lnTo>
                <a:lnTo>
                  <a:pt x="8254" y="26"/>
                </a:lnTo>
                <a:lnTo>
                  <a:pt x="8264" y="23"/>
                </a:lnTo>
                <a:lnTo>
                  <a:pt x="8277" y="22"/>
                </a:lnTo>
                <a:lnTo>
                  <a:pt x="8292" y="20"/>
                </a:lnTo>
                <a:lnTo>
                  <a:pt x="8308" y="18"/>
                </a:lnTo>
                <a:lnTo>
                  <a:pt x="8320" y="16"/>
                </a:lnTo>
                <a:lnTo>
                  <a:pt x="8335" y="14"/>
                </a:lnTo>
                <a:lnTo>
                  <a:pt x="8349" y="9"/>
                </a:lnTo>
                <a:lnTo>
                  <a:pt x="8366" y="8"/>
                </a:lnTo>
                <a:lnTo>
                  <a:pt x="8402" y="3"/>
                </a:lnTo>
                <a:lnTo>
                  <a:pt x="8426" y="0"/>
                </a:lnTo>
                <a:lnTo>
                  <a:pt x="8426" y="20"/>
                </a:lnTo>
                <a:lnTo>
                  <a:pt x="8402" y="23"/>
                </a:lnTo>
                <a:lnTo>
                  <a:pt x="8366" y="28"/>
                </a:lnTo>
                <a:lnTo>
                  <a:pt x="8349" y="29"/>
                </a:lnTo>
                <a:lnTo>
                  <a:pt x="8335" y="32"/>
                </a:lnTo>
                <a:lnTo>
                  <a:pt x="8320" y="32"/>
                </a:lnTo>
                <a:lnTo>
                  <a:pt x="8308" y="34"/>
                </a:lnTo>
                <a:lnTo>
                  <a:pt x="8292" y="35"/>
                </a:lnTo>
                <a:lnTo>
                  <a:pt x="8277" y="36"/>
                </a:lnTo>
                <a:lnTo>
                  <a:pt x="8264" y="39"/>
                </a:lnTo>
                <a:lnTo>
                  <a:pt x="8254" y="39"/>
                </a:lnTo>
                <a:lnTo>
                  <a:pt x="8243" y="40"/>
                </a:lnTo>
                <a:lnTo>
                  <a:pt x="8229" y="41"/>
                </a:lnTo>
                <a:lnTo>
                  <a:pt x="8221" y="41"/>
                </a:lnTo>
                <a:lnTo>
                  <a:pt x="8206" y="42"/>
                </a:lnTo>
                <a:lnTo>
                  <a:pt x="8195" y="43"/>
                </a:lnTo>
                <a:lnTo>
                  <a:pt x="8186" y="44"/>
                </a:lnTo>
                <a:lnTo>
                  <a:pt x="8175" y="44"/>
                </a:lnTo>
                <a:lnTo>
                  <a:pt x="8161" y="45"/>
                </a:lnTo>
                <a:lnTo>
                  <a:pt x="8148" y="46"/>
                </a:lnTo>
                <a:lnTo>
                  <a:pt x="8135" y="47"/>
                </a:lnTo>
                <a:lnTo>
                  <a:pt x="8121" y="47"/>
                </a:lnTo>
                <a:lnTo>
                  <a:pt x="8102" y="48"/>
                </a:lnTo>
                <a:lnTo>
                  <a:pt x="8073" y="50"/>
                </a:lnTo>
                <a:lnTo>
                  <a:pt x="8048" y="53"/>
                </a:lnTo>
                <a:lnTo>
                  <a:pt x="8028" y="54"/>
                </a:lnTo>
                <a:lnTo>
                  <a:pt x="8014" y="56"/>
                </a:lnTo>
                <a:lnTo>
                  <a:pt x="7996" y="59"/>
                </a:lnTo>
                <a:lnTo>
                  <a:pt x="7985" y="60"/>
                </a:lnTo>
                <a:lnTo>
                  <a:pt x="7973" y="61"/>
                </a:lnTo>
                <a:lnTo>
                  <a:pt x="7958" y="62"/>
                </a:lnTo>
                <a:lnTo>
                  <a:pt x="7938" y="62"/>
                </a:lnTo>
                <a:lnTo>
                  <a:pt x="7908" y="62"/>
                </a:lnTo>
                <a:lnTo>
                  <a:pt x="7895" y="65"/>
                </a:lnTo>
                <a:lnTo>
                  <a:pt x="7876" y="65"/>
                </a:lnTo>
                <a:lnTo>
                  <a:pt x="7850" y="65"/>
                </a:lnTo>
                <a:lnTo>
                  <a:pt x="7840" y="65"/>
                </a:lnTo>
                <a:lnTo>
                  <a:pt x="7819" y="63"/>
                </a:lnTo>
                <a:lnTo>
                  <a:pt x="7793" y="62"/>
                </a:lnTo>
                <a:lnTo>
                  <a:pt x="7771" y="62"/>
                </a:lnTo>
                <a:lnTo>
                  <a:pt x="7751" y="62"/>
                </a:lnTo>
                <a:lnTo>
                  <a:pt x="7732" y="62"/>
                </a:lnTo>
                <a:lnTo>
                  <a:pt x="7716" y="62"/>
                </a:lnTo>
                <a:lnTo>
                  <a:pt x="7704" y="62"/>
                </a:lnTo>
                <a:lnTo>
                  <a:pt x="7687" y="61"/>
                </a:lnTo>
                <a:lnTo>
                  <a:pt x="7670" y="62"/>
                </a:lnTo>
                <a:lnTo>
                  <a:pt x="7660" y="62"/>
                </a:lnTo>
                <a:lnTo>
                  <a:pt x="7647" y="62"/>
                </a:lnTo>
                <a:lnTo>
                  <a:pt x="7628" y="62"/>
                </a:lnTo>
                <a:lnTo>
                  <a:pt x="7618" y="62"/>
                </a:lnTo>
                <a:lnTo>
                  <a:pt x="7607" y="62"/>
                </a:lnTo>
                <a:lnTo>
                  <a:pt x="7594" y="62"/>
                </a:lnTo>
                <a:lnTo>
                  <a:pt x="7578" y="62"/>
                </a:lnTo>
                <a:lnTo>
                  <a:pt x="7570" y="62"/>
                </a:lnTo>
                <a:lnTo>
                  <a:pt x="7563" y="62"/>
                </a:lnTo>
                <a:lnTo>
                  <a:pt x="7559" y="62"/>
                </a:lnTo>
                <a:lnTo>
                  <a:pt x="7551" y="63"/>
                </a:lnTo>
                <a:lnTo>
                  <a:pt x="7538" y="61"/>
                </a:lnTo>
                <a:lnTo>
                  <a:pt x="7525" y="61"/>
                </a:lnTo>
                <a:lnTo>
                  <a:pt x="7511" y="62"/>
                </a:lnTo>
                <a:lnTo>
                  <a:pt x="7501" y="62"/>
                </a:lnTo>
                <a:lnTo>
                  <a:pt x="7486" y="63"/>
                </a:lnTo>
                <a:lnTo>
                  <a:pt x="7478" y="65"/>
                </a:lnTo>
                <a:lnTo>
                  <a:pt x="7470" y="66"/>
                </a:lnTo>
                <a:lnTo>
                  <a:pt x="7460" y="66"/>
                </a:lnTo>
                <a:lnTo>
                  <a:pt x="7452" y="67"/>
                </a:lnTo>
                <a:lnTo>
                  <a:pt x="7443" y="68"/>
                </a:lnTo>
                <a:lnTo>
                  <a:pt x="7432" y="69"/>
                </a:lnTo>
                <a:lnTo>
                  <a:pt x="7418" y="90"/>
                </a:lnTo>
                <a:lnTo>
                  <a:pt x="7409" y="94"/>
                </a:lnTo>
                <a:lnTo>
                  <a:pt x="7402" y="94"/>
                </a:lnTo>
                <a:lnTo>
                  <a:pt x="7387" y="98"/>
                </a:lnTo>
                <a:lnTo>
                  <a:pt x="7378" y="101"/>
                </a:lnTo>
                <a:lnTo>
                  <a:pt x="7368" y="105"/>
                </a:lnTo>
                <a:lnTo>
                  <a:pt x="7347" y="109"/>
                </a:lnTo>
                <a:lnTo>
                  <a:pt x="7333" y="112"/>
                </a:lnTo>
                <a:lnTo>
                  <a:pt x="7324" y="114"/>
                </a:lnTo>
                <a:lnTo>
                  <a:pt x="7314" y="117"/>
                </a:lnTo>
                <a:lnTo>
                  <a:pt x="7300" y="118"/>
                </a:lnTo>
                <a:lnTo>
                  <a:pt x="7285" y="114"/>
                </a:lnTo>
                <a:lnTo>
                  <a:pt x="7275" y="112"/>
                </a:lnTo>
                <a:lnTo>
                  <a:pt x="7265" y="110"/>
                </a:lnTo>
                <a:lnTo>
                  <a:pt x="7254" y="107"/>
                </a:lnTo>
                <a:lnTo>
                  <a:pt x="7243" y="106"/>
                </a:lnTo>
                <a:lnTo>
                  <a:pt x="7232" y="105"/>
                </a:lnTo>
                <a:lnTo>
                  <a:pt x="7222" y="104"/>
                </a:lnTo>
                <a:lnTo>
                  <a:pt x="7213" y="104"/>
                </a:lnTo>
                <a:lnTo>
                  <a:pt x="7209" y="104"/>
                </a:lnTo>
                <a:lnTo>
                  <a:pt x="7200" y="111"/>
                </a:lnTo>
                <a:lnTo>
                  <a:pt x="7190" y="116"/>
                </a:lnTo>
                <a:lnTo>
                  <a:pt x="7183" y="116"/>
                </a:lnTo>
                <a:lnTo>
                  <a:pt x="7171" y="116"/>
                </a:lnTo>
                <a:lnTo>
                  <a:pt x="7159" y="121"/>
                </a:lnTo>
                <a:lnTo>
                  <a:pt x="7151" y="120"/>
                </a:lnTo>
                <a:lnTo>
                  <a:pt x="7138" y="126"/>
                </a:lnTo>
                <a:lnTo>
                  <a:pt x="7126" y="129"/>
                </a:lnTo>
                <a:lnTo>
                  <a:pt x="7114" y="144"/>
                </a:lnTo>
                <a:lnTo>
                  <a:pt x="7098" y="157"/>
                </a:lnTo>
                <a:lnTo>
                  <a:pt x="7092" y="158"/>
                </a:lnTo>
                <a:lnTo>
                  <a:pt x="7079" y="169"/>
                </a:lnTo>
                <a:lnTo>
                  <a:pt x="7068" y="174"/>
                </a:lnTo>
                <a:lnTo>
                  <a:pt x="7059" y="177"/>
                </a:lnTo>
                <a:lnTo>
                  <a:pt x="7045" y="185"/>
                </a:lnTo>
                <a:lnTo>
                  <a:pt x="7032" y="191"/>
                </a:lnTo>
                <a:lnTo>
                  <a:pt x="7016" y="196"/>
                </a:lnTo>
                <a:lnTo>
                  <a:pt x="6990" y="198"/>
                </a:lnTo>
                <a:lnTo>
                  <a:pt x="6975" y="200"/>
                </a:lnTo>
                <a:lnTo>
                  <a:pt x="6956" y="203"/>
                </a:lnTo>
                <a:lnTo>
                  <a:pt x="6936" y="204"/>
                </a:lnTo>
                <a:lnTo>
                  <a:pt x="6917" y="208"/>
                </a:lnTo>
                <a:lnTo>
                  <a:pt x="6902" y="208"/>
                </a:lnTo>
                <a:lnTo>
                  <a:pt x="6888" y="208"/>
                </a:lnTo>
                <a:lnTo>
                  <a:pt x="6865" y="205"/>
                </a:lnTo>
                <a:lnTo>
                  <a:pt x="6840" y="202"/>
                </a:lnTo>
                <a:lnTo>
                  <a:pt x="6834" y="201"/>
                </a:lnTo>
                <a:lnTo>
                  <a:pt x="6827" y="200"/>
                </a:lnTo>
                <a:lnTo>
                  <a:pt x="6804" y="197"/>
                </a:lnTo>
                <a:lnTo>
                  <a:pt x="6788" y="196"/>
                </a:lnTo>
                <a:lnTo>
                  <a:pt x="6780" y="194"/>
                </a:lnTo>
                <a:lnTo>
                  <a:pt x="6768" y="194"/>
                </a:lnTo>
                <a:lnTo>
                  <a:pt x="6759" y="194"/>
                </a:lnTo>
                <a:lnTo>
                  <a:pt x="6753" y="194"/>
                </a:lnTo>
                <a:lnTo>
                  <a:pt x="6734" y="196"/>
                </a:lnTo>
                <a:lnTo>
                  <a:pt x="6721" y="197"/>
                </a:lnTo>
                <a:lnTo>
                  <a:pt x="6705" y="199"/>
                </a:lnTo>
                <a:lnTo>
                  <a:pt x="6687" y="197"/>
                </a:lnTo>
                <a:lnTo>
                  <a:pt x="6670" y="195"/>
                </a:lnTo>
                <a:lnTo>
                  <a:pt x="6653" y="194"/>
                </a:lnTo>
                <a:lnTo>
                  <a:pt x="6639" y="190"/>
                </a:lnTo>
                <a:lnTo>
                  <a:pt x="6617" y="184"/>
                </a:lnTo>
                <a:lnTo>
                  <a:pt x="6597" y="179"/>
                </a:lnTo>
                <a:lnTo>
                  <a:pt x="6585" y="178"/>
                </a:lnTo>
                <a:lnTo>
                  <a:pt x="6567" y="176"/>
                </a:lnTo>
                <a:lnTo>
                  <a:pt x="6552" y="175"/>
                </a:lnTo>
                <a:lnTo>
                  <a:pt x="6539" y="174"/>
                </a:lnTo>
                <a:lnTo>
                  <a:pt x="6531" y="173"/>
                </a:lnTo>
                <a:lnTo>
                  <a:pt x="6514" y="170"/>
                </a:lnTo>
                <a:lnTo>
                  <a:pt x="6499" y="165"/>
                </a:lnTo>
                <a:lnTo>
                  <a:pt x="6485" y="162"/>
                </a:lnTo>
                <a:lnTo>
                  <a:pt x="6472" y="160"/>
                </a:lnTo>
                <a:lnTo>
                  <a:pt x="6455" y="159"/>
                </a:lnTo>
                <a:lnTo>
                  <a:pt x="6437" y="160"/>
                </a:lnTo>
                <a:lnTo>
                  <a:pt x="6425" y="161"/>
                </a:lnTo>
                <a:lnTo>
                  <a:pt x="6421" y="161"/>
                </a:lnTo>
                <a:lnTo>
                  <a:pt x="6399" y="161"/>
                </a:lnTo>
                <a:lnTo>
                  <a:pt x="6383" y="162"/>
                </a:lnTo>
                <a:lnTo>
                  <a:pt x="6367" y="162"/>
                </a:lnTo>
                <a:lnTo>
                  <a:pt x="6351" y="162"/>
                </a:lnTo>
                <a:lnTo>
                  <a:pt x="6335" y="162"/>
                </a:lnTo>
                <a:lnTo>
                  <a:pt x="6324" y="161"/>
                </a:lnTo>
                <a:lnTo>
                  <a:pt x="6306" y="163"/>
                </a:lnTo>
                <a:lnTo>
                  <a:pt x="6297" y="174"/>
                </a:lnTo>
                <a:lnTo>
                  <a:pt x="6282" y="197"/>
                </a:lnTo>
                <a:lnTo>
                  <a:pt x="6274" y="207"/>
                </a:lnTo>
                <a:lnTo>
                  <a:pt x="6260" y="222"/>
                </a:lnTo>
                <a:lnTo>
                  <a:pt x="6242" y="238"/>
                </a:lnTo>
                <a:lnTo>
                  <a:pt x="6228" y="234"/>
                </a:lnTo>
                <a:lnTo>
                  <a:pt x="6218" y="236"/>
                </a:lnTo>
                <a:lnTo>
                  <a:pt x="6197" y="245"/>
                </a:lnTo>
                <a:lnTo>
                  <a:pt x="6179" y="265"/>
                </a:lnTo>
                <a:lnTo>
                  <a:pt x="6164" y="273"/>
                </a:lnTo>
                <a:lnTo>
                  <a:pt x="6140" y="284"/>
                </a:lnTo>
                <a:lnTo>
                  <a:pt x="6126" y="291"/>
                </a:lnTo>
                <a:lnTo>
                  <a:pt x="6107" y="300"/>
                </a:lnTo>
                <a:lnTo>
                  <a:pt x="6079" y="312"/>
                </a:lnTo>
                <a:lnTo>
                  <a:pt x="6062" y="314"/>
                </a:lnTo>
                <a:lnTo>
                  <a:pt x="6050" y="314"/>
                </a:lnTo>
                <a:lnTo>
                  <a:pt x="6022" y="323"/>
                </a:lnTo>
                <a:lnTo>
                  <a:pt x="6007" y="326"/>
                </a:lnTo>
                <a:lnTo>
                  <a:pt x="5980" y="332"/>
                </a:lnTo>
                <a:lnTo>
                  <a:pt x="5969" y="331"/>
                </a:lnTo>
                <a:lnTo>
                  <a:pt x="5958" y="330"/>
                </a:lnTo>
                <a:lnTo>
                  <a:pt x="5935" y="331"/>
                </a:lnTo>
                <a:lnTo>
                  <a:pt x="5916" y="331"/>
                </a:lnTo>
                <a:lnTo>
                  <a:pt x="5897" y="331"/>
                </a:lnTo>
                <a:lnTo>
                  <a:pt x="5877" y="334"/>
                </a:lnTo>
                <a:lnTo>
                  <a:pt x="5864" y="337"/>
                </a:lnTo>
                <a:lnTo>
                  <a:pt x="5833" y="338"/>
                </a:lnTo>
                <a:lnTo>
                  <a:pt x="5820" y="339"/>
                </a:lnTo>
                <a:lnTo>
                  <a:pt x="5802" y="341"/>
                </a:lnTo>
                <a:lnTo>
                  <a:pt x="5786" y="342"/>
                </a:lnTo>
                <a:lnTo>
                  <a:pt x="5776" y="341"/>
                </a:lnTo>
                <a:lnTo>
                  <a:pt x="5765" y="333"/>
                </a:lnTo>
                <a:lnTo>
                  <a:pt x="5760" y="334"/>
                </a:lnTo>
                <a:lnTo>
                  <a:pt x="5754" y="336"/>
                </a:lnTo>
                <a:lnTo>
                  <a:pt x="5748" y="336"/>
                </a:lnTo>
                <a:lnTo>
                  <a:pt x="5741" y="338"/>
                </a:lnTo>
                <a:lnTo>
                  <a:pt x="5737" y="339"/>
                </a:lnTo>
                <a:lnTo>
                  <a:pt x="5730" y="340"/>
                </a:lnTo>
                <a:lnTo>
                  <a:pt x="5726" y="340"/>
                </a:lnTo>
                <a:lnTo>
                  <a:pt x="5722" y="340"/>
                </a:lnTo>
                <a:lnTo>
                  <a:pt x="5706" y="341"/>
                </a:lnTo>
                <a:lnTo>
                  <a:pt x="5696" y="340"/>
                </a:lnTo>
                <a:lnTo>
                  <a:pt x="5689" y="339"/>
                </a:lnTo>
                <a:lnTo>
                  <a:pt x="5677" y="339"/>
                </a:lnTo>
                <a:lnTo>
                  <a:pt x="5666" y="338"/>
                </a:lnTo>
                <a:lnTo>
                  <a:pt x="5662" y="338"/>
                </a:lnTo>
                <a:lnTo>
                  <a:pt x="5655" y="337"/>
                </a:lnTo>
                <a:lnTo>
                  <a:pt x="5648" y="337"/>
                </a:lnTo>
                <a:lnTo>
                  <a:pt x="5636" y="336"/>
                </a:lnTo>
                <a:lnTo>
                  <a:pt x="5626" y="333"/>
                </a:lnTo>
                <a:lnTo>
                  <a:pt x="5621" y="332"/>
                </a:lnTo>
                <a:lnTo>
                  <a:pt x="5614" y="330"/>
                </a:lnTo>
                <a:lnTo>
                  <a:pt x="5610" y="330"/>
                </a:lnTo>
                <a:lnTo>
                  <a:pt x="5603" y="329"/>
                </a:lnTo>
                <a:lnTo>
                  <a:pt x="5595" y="329"/>
                </a:lnTo>
                <a:lnTo>
                  <a:pt x="5586" y="329"/>
                </a:lnTo>
                <a:lnTo>
                  <a:pt x="5581" y="325"/>
                </a:lnTo>
                <a:lnTo>
                  <a:pt x="5576" y="325"/>
                </a:lnTo>
                <a:lnTo>
                  <a:pt x="5572" y="326"/>
                </a:lnTo>
                <a:lnTo>
                  <a:pt x="5563" y="327"/>
                </a:lnTo>
                <a:lnTo>
                  <a:pt x="5560" y="328"/>
                </a:lnTo>
                <a:lnTo>
                  <a:pt x="5549" y="327"/>
                </a:lnTo>
                <a:lnTo>
                  <a:pt x="5541" y="330"/>
                </a:lnTo>
                <a:lnTo>
                  <a:pt x="5535" y="331"/>
                </a:lnTo>
                <a:lnTo>
                  <a:pt x="5532" y="331"/>
                </a:lnTo>
                <a:lnTo>
                  <a:pt x="5525" y="333"/>
                </a:lnTo>
                <a:lnTo>
                  <a:pt x="5517" y="336"/>
                </a:lnTo>
                <a:lnTo>
                  <a:pt x="5510" y="337"/>
                </a:lnTo>
                <a:lnTo>
                  <a:pt x="5504" y="337"/>
                </a:lnTo>
                <a:lnTo>
                  <a:pt x="5500" y="337"/>
                </a:lnTo>
                <a:lnTo>
                  <a:pt x="5489" y="337"/>
                </a:lnTo>
                <a:lnTo>
                  <a:pt x="5480" y="337"/>
                </a:lnTo>
                <a:lnTo>
                  <a:pt x="5469" y="337"/>
                </a:lnTo>
                <a:lnTo>
                  <a:pt x="5456" y="337"/>
                </a:lnTo>
                <a:lnTo>
                  <a:pt x="5445" y="337"/>
                </a:lnTo>
                <a:lnTo>
                  <a:pt x="5433" y="337"/>
                </a:lnTo>
                <a:lnTo>
                  <a:pt x="5421" y="336"/>
                </a:lnTo>
                <a:lnTo>
                  <a:pt x="5413" y="333"/>
                </a:lnTo>
                <a:lnTo>
                  <a:pt x="5407" y="333"/>
                </a:lnTo>
                <a:lnTo>
                  <a:pt x="5403" y="333"/>
                </a:lnTo>
                <a:lnTo>
                  <a:pt x="5394" y="331"/>
                </a:lnTo>
                <a:lnTo>
                  <a:pt x="5390" y="330"/>
                </a:lnTo>
                <a:lnTo>
                  <a:pt x="5385" y="329"/>
                </a:lnTo>
                <a:lnTo>
                  <a:pt x="5372" y="327"/>
                </a:lnTo>
                <a:lnTo>
                  <a:pt x="5353" y="324"/>
                </a:lnTo>
                <a:lnTo>
                  <a:pt x="5342" y="323"/>
                </a:lnTo>
                <a:lnTo>
                  <a:pt x="5332" y="323"/>
                </a:lnTo>
                <a:lnTo>
                  <a:pt x="5319" y="319"/>
                </a:lnTo>
                <a:lnTo>
                  <a:pt x="5313" y="312"/>
                </a:lnTo>
                <a:lnTo>
                  <a:pt x="5300" y="305"/>
                </a:lnTo>
                <a:lnTo>
                  <a:pt x="5288" y="303"/>
                </a:lnTo>
                <a:lnTo>
                  <a:pt x="5280" y="302"/>
                </a:lnTo>
                <a:lnTo>
                  <a:pt x="5273" y="301"/>
                </a:lnTo>
                <a:lnTo>
                  <a:pt x="5269" y="300"/>
                </a:lnTo>
                <a:lnTo>
                  <a:pt x="5262" y="299"/>
                </a:lnTo>
                <a:lnTo>
                  <a:pt x="5259" y="298"/>
                </a:lnTo>
                <a:lnTo>
                  <a:pt x="5253" y="294"/>
                </a:lnTo>
                <a:lnTo>
                  <a:pt x="5249" y="288"/>
                </a:lnTo>
                <a:lnTo>
                  <a:pt x="5240" y="295"/>
                </a:lnTo>
                <a:lnTo>
                  <a:pt x="5236" y="287"/>
                </a:lnTo>
                <a:lnTo>
                  <a:pt x="5231" y="292"/>
                </a:lnTo>
                <a:lnTo>
                  <a:pt x="5222" y="274"/>
                </a:lnTo>
                <a:lnTo>
                  <a:pt x="5214" y="272"/>
                </a:lnTo>
                <a:lnTo>
                  <a:pt x="5204" y="269"/>
                </a:lnTo>
                <a:lnTo>
                  <a:pt x="5195" y="240"/>
                </a:lnTo>
                <a:lnTo>
                  <a:pt x="5170" y="220"/>
                </a:lnTo>
                <a:lnTo>
                  <a:pt x="5151" y="227"/>
                </a:lnTo>
                <a:lnTo>
                  <a:pt x="5129" y="239"/>
                </a:lnTo>
                <a:lnTo>
                  <a:pt x="5111" y="246"/>
                </a:lnTo>
                <a:lnTo>
                  <a:pt x="5095" y="250"/>
                </a:lnTo>
                <a:lnTo>
                  <a:pt x="5076" y="250"/>
                </a:lnTo>
                <a:lnTo>
                  <a:pt x="5059" y="268"/>
                </a:lnTo>
                <a:lnTo>
                  <a:pt x="5047" y="285"/>
                </a:lnTo>
                <a:lnTo>
                  <a:pt x="5038" y="295"/>
                </a:lnTo>
                <a:lnTo>
                  <a:pt x="5027" y="312"/>
                </a:lnTo>
                <a:lnTo>
                  <a:pt x="5014" y="327"/>
                </a:lnTo>
                <a:lnTo>
                  <a:pt x="5005" y="331"/>
                </a:lnTo>
                <a:lnTo>
                  <a:pt x="4994" y="330"/>
                </a:lnTo>
                <a:lnTo>
                  <a:pt x="4982" y="329"/>
                </a:lnTo>
                <a:lnTo>
                  <a:pt x="4978" y="329"/>
                </a:lnTo>
                <a:lnTo>
                  <a:pt x="4968" y="332"/>
                </a:lnTo>
                <a:lnTo>
                  <a:pt x="4964" y="333"/>
                </a:lnTo>
                <a:lnTo>
                  <a:pt x="4960" y="334"/>
                </a:lnTo>
                <a:lnTo>
                  <a:pt x="4954" y="333"/>
                </a:lnTo>
                <a:lnTo>
                  <a:pt x="4948" y="333"/>
                </a:lnTo>
                <a:lnTo>
                  <a:pt x="4939" y="331"/>
                </a:lnTo>
                <a:lnTo>
                  <a:pt x="4930" y="331"/>
                </a:lnTo>
                <a:lnTo>
                  <a:pt x="4920" y="331"/>
                </a:lnTo>
                <a:lnTo>
                  <a:pt x="4907" y="333"/>
                </a:lnTo>
                <a:lnTo>
                  <a:pt x="4900" y="328"/>
                </a:lnTo>
                <a:lnTo>
                  <a:pt x="4890" y="320"/>
                </a:lnTo>
                <a:lnTo>
                  <a:pt x="4883" y="312"/>
                </a:lnTo>
                <a:lnTo>
                  <a:pt x="4875" y="308"/>
                </a:lnTo>
                <a:lnTo>
                  <a:pt x="4867" y="307"/>
                </a:lnTo>
                <a:lnTo>
                  <a:pt x="4861" y="306"/>
                </a:lnTo>
                <a:lnTo>
                  <a:pt x="4852" y="303"/>
                </a:lnTo>
                <a:lnTo>
                  <a:pt x="4848" y="302"/>
                </a:lnTo>
                <a:lnTo>
                  <a:pt x="4841" y="301"/>
                </a:lnTo>
                <a:lnTo>
                  <a:pt x="4834" y="298"/>
                </a:lnTo>
                <a:lnTo>
                  <a:pt x="4824" y="292"/>
                </a:lnTo>
                <a:lnTo>
                  <a:pt x="4818" y="288"/>
                </a:lnTo>
                <a:lnTo>
                  <a:pt x="4808" y="287"/>
                </a:lnTo>
                <a:lnTo>
                  <a:pt x="4802" y="289"/>
                </a:lnTo>
                <a:lnTo>
                  <a:pt x="4797" y="292"/>
                </a:lnTo>
                <a:lnTo>
                  <a:pt x="4791" y="300"/>
                </a:lnTo>
                <a:lnTo>
                  <a:pt x="4783" y="310"/>
                </a:lnTo>
                <a:lnTo>
                  <a:pt x="4772" y="317"/>
                </a:lnTo>
                <a:lnTo>
                  <a:pt x="4760" y="321"/>
                </a:lnTo>
                <a:lnTo>
                  <a:pt x="4742" y="327"/>
                </a:lnTo>
                <a:lnTo>
                  <a:pt x="4721" y="340"/>
                </a:lnTo>
                <a:lnTo>
                  <a:pt x="4711" y="342"/>
                </a:lnTo>
                <a:lnTo>
                  <a:pt x="4693" y="351"/>
                </a:lnTo>
                <a:lnTo>
                  <a:pt x="4681" y="355"/>
                </a:lnTo>
                <a:lnTo>
                  <a:pt x="4666" y="358"/>
                </a:lnTo>
                <a:lnTo>
                  <a:pt x="4658" y="361"/>
                </a:lnTo>
                <a:lnTo>
                  <a:pt x="4641" y="361"/>
                </a:lnTo>
                <a:lnTo>
                  <a:pt x="4626" y="361"/>
                </a:lnTo>
                <a:lnTo>
                  <a:pt x="4612" y="362"/>
                </a:lnTo>
                <a:lnTo>
                  <a:pt x="4604" y="362"/>
                </a:lnTo>
                <a:lnTo>
                  <a:pt x="4582" y="362"/>
                </a:lnTo>
                <a:lnTo>
                  <a:pt x="4572" y="361"/>
                </a:lnTo>
                <a:lnTo>
                  <a:pt x="4561" y="358"/>
                </a:lnTo>
                <a:lnTo>
                  <a:pt x="4541" y="356"/>
                </a:lnTo>
                <a:lnTo>
                  <a:pt x="4527" y="353"/>
                </a:lnTo>
                <a:lnTo>
                  <a:pt x="4512" y="351"/>
                </a:lnTo>
                <a:lnTo>
                  <a:pt x="4500" y="350"/>
                </a:lnTo>
                <a:lnTo>
                  <a:pt x="4485" y="347"/>
                </a:lnTo>
                <a:lnTo>
                  <a:pt x="4470" y="346"/>
                </a:lnTo>
                <a:lnTo>
                  <a:pt x="4461" y="345"/>
                </a:lnTo>
                <a:lnTo>
                  <a:pt x="4437" y="346"/>
                </a:lnTo>
                <a:lnTo>
                  <a:pt x="4432" y="346"/>
                </a:lnTo>
                <a:lnTo>
                  <a:pt x="4411" y="350"/>
                </a:lnTo>
                <a:lnTo>
                  <a:pt x="4393" y="351"/>
                </a:lnTo>
                <a:lnTo>
                  <a:pt x="4347" y="355"/>
                </a:lnTo>
                <a:lnTo>
                  <a:pt x="4343" y="355"/>
                </a:lnTo>
                <a:lnTo>
                  <a:pt x="4309" y="355"/>
                </a:lnTo>
                <a:lnTo>
                  <a:pt x="4307" y="355"/>
                </a:lnTo>
                <a:lnTo>
                  <a:pt x="4298" y="356"/>
                </a:lnTo>
                <a:lnTo>
                  <a:pt x="4285" y="356"/>
                </a:lnTo>
                <a:lnTo>
                  <a:pt x="4279" y="357"/>
                </a:lnTo>
                <a:lnTo>
                  <a:pt x="4265" y="358"/>
                </a:lnTo>
                <a:lnTo>
                  <a:pt x="4244" y="361"/>
                </a:lnTo>
                <a:lnTo>
                  <a:pt x="4230" y="362"/>
                </a:lnTo>
                <a:lnTo>
                  <a:pt x="4223" y="362"/>
                </a:lnTo>
                <a:lnTo>
                  <a:pt x="4204" y="364"/>
                </a:lnTo>
                <a:lnTo>
                  <a:pt x="4193" y="364"/>
                </a:lnTo>
                <a:lnTo>
                  <a:pt x="4158" y="365"/>
                </a:lnTo>
                <a:lnTo>
                  <a:pt x="4151" y="365"/>
                </a:lnTo>
                <a:lnTo>
                  <a:pt x="4145" y="365"/>
                </a:lnTo>
                <a:lnTo>
                  <a:pt x="4119" y="364"/>
                </a:lnTo>
                <a:lnTo>
                  <a:pt x="4107" y="363"/>
                </a:lnTo>
                <a:lnTo>
                  <a:pt x="4098" y="362"/>
                </a:lnTo>
                <a:lnTo>
                  <a:pt x="4088" y="361"/>
                </a:lnTo>
                <a:lnTo>
                  <a:pt x="4074" y="358"/>
                </a:lnTo>
                <a:lnTo>
                  <a:pt x="4061" y="356"/>
                </a:lnTo>
                <a:lnTo>
                  <a:pt x="4053" y="355"/>
                </a:lnTo>
                <a:lnTo>
                  <a:pt x="4044" y="355"/>
                </a:lnTo>
                <a:lnTo>
                  <a:pt x="4033" y="353"/>
                </a:lnTo>
                <a:lnTo>
                  <a:pt x="4018" y="353"/>
                </a:lnTo>
                <a:lnTo>
                  <a:pt x="4009" y="350"/>
                </a:lnTo>
                <a:lnTo>
                  <a:pt x="3994" y="344"/>
                </a:lnTo>
                <a:lnTo>
                  <a:pt x="3983" y="344"/>
                </a:lnTo>
                <a:lnTo>
                  <a:pt x="3978" y="344"/>
                </a:lnTo>
                <a:lnTo>
                  <a:pt x="3966" y="342"/>
                </a:lnTo>
                <a:lnTo>
                  <a:pt x="3957" y="341"/>
                </a:lnTo>
                <a:lnTo>
                  <a:pt x="3945" y="339"/>
                </a:lnTo>
                <a:lnTo>
                  <a:pt x="3931" y="334"/>
                </a:lnTo>
                <a:lnTo>
                  <a:pt x="3923" y="331"/>
                </a:lnTo>
                <a:lnTo>
                  <a:pt x="3917" y="329"/>
                </a:lnTo>
                <a:lnTo>
                  <a:pt x="3907" y="323"/>
                </a:lnTo>
                <a:lnTo>
                  <a:pt x="3900" y="320"/>
                </a:lnTo>
                <a:lnTo>
                  <a:pt x="3893" y="321"/>
                </a:lnTo>
                <a:lnTo>
                  <a:pt x="3887" y="320"/>
                </a:lnTo>
                <a:lnTo>
                  <a:pt x="3875" y="320"/>
                </a:lnTo>
                <a:lnTo>
                  <a:pt x="3869" y="319"/>
                </a:lnTo>
                <a:lnTo>
                  <a:pt x="3858" y="318"/>
                </a:lnTo>
                <a:lnTo>
                  <a:pt x="3850" y="316"/>
                </a:lnTo>
                <a:lnTo>
                  <a:pt x="3840" y="310"/>
                </a:lnTo>
                <a:lnTo>
                  <a:pt x="3833" y="305"/>
                </a:lnTo>
                <a:lnTo>
                  <a:pt x="3829" y="303"/>
                </a:lnTo>
                <a:lnTo>
                  <a:pt x="3818" y="300"/>
                </a:lnTo>
                <a:lnTo>
                  <a:pt x="3811" y="298"/>
                </a:lnTo>
                <a:lnTo>
                  <a:pt x="3801" y="299"/>
                </a:lnTo>
                <a:lnTo>
                  <a:pt x="3793" y="297"/>
                </a:lnTo>
                <a:lnTo>
                  <a:pt x="3786" y="292"/>
                </a:lnTo>
                <a:lnTo>
                  <a:pt x="3777" y="289"/>
                </a:lnTo>
                <a:lnTo>
                  <a:pt x="3768" y="284"/>
                </a:lnTo>
                <a:lnTo>
                  <a:pt x="3761" y="282"/>
                </a:lnTo>
                <a:lnTo>
                  <a:pt x="3755" y="281"/>
                </a:lnTo>
                <a:lnTo>
                  <a:pt x="3747" y="280"/>
                </a:lnTo>
                <a:lnTo>
                  <a:pt x="3740" y="263"/>
                </a:lnTo>
                <a:lnTo>
                  <a:pt x="3725" y="265"/>
                </a:lnTo>
                <a:lnTo>
                  <a:pt x="3723" y="264"/>
                </a:lnTo>
                <a:lnTo>
                  <a:pt x="3713" y="275"/>
                </a:lnTo>
                <a:lnTo>
                  <a:pt x="3703" y="280"/>
                </a:lnTo>
                <a:lnTo>
                  <a:pt x="3697" y="286"/>
                </a:lnTo>
                <a:lnTo>
                  <a:pt x="3687" y="290"/>
                </a:lnTo>
                <a:lnTo>
                  <a:pt x="3683" y="290"/>
                </a:lnTo>
                <a:lnTo>
                  <a:pt x="3674" y="290"/>
                </a:lnTo>
                <a:lnTo>
                  <a:pt x="3669" y="289"/>
                </a:lnTo>
                <a:lnTo>
                  <a:pt x="3660" y="290"/>
                </a:lnTo>
                <a:lnTo>
                  <a:pt x="3657" y="289"/>
                </a:lnTo>
                <a:lnTo>
                  <a:pt x="3650" y="284"/>
                </a:lnTo>
                <a:lnTo>
                  <a:pt x="3643" y="278"/>
                </a:lnTo>
                <a:lnTo>
                  <a:pt x="3634" y="274"/>
                </a:lnTo>
                <a:lnTo>
                  <a:pt x="3631" y="272"/>
                </a:lnTo>
                <a:lnTo>
                  <a:pt x="3625" y="271"/>
                </a:lnTo>
                <a:lnTo>
                  <a:pt x="3620" y="266"/>
                </a:lnTo>
                <a:lnTo>
                  <a:pt x="3614" y="264"/>
                </a:lnTo>
                <a:lnTo>
                  <a:pt x="3611" y="261"/>
                </a:lnTo>
                <a:lnTo>
                  <a:pt x="3603" y="251"/>
                </a:lnTo>
                <a:lnTo>
                  <a:pt x="3598" y="249"/>
                </a:lnTo>
                <a:lnTo>
                  <a:pt x="3590" y="245"/>
                </a:lnTo>
                <a:lnTo>
                  <a:pt x="3581" y="243"/>
                </a:lnTo>
                <a:lnTo>
                  <a:pt x="3572" y="251"/>
                </a:lnTo>
                <a:lnTo>
                  <a:pt x="3561" y="264"/>
                </a:lnTo>
                <a:lnTo>
                  <a:pt x="3554" y="266"/>
                </a:lnTo>
                <a:lnTo>
                  <a:pt x="3543" y="259"/>
                </a:lnTo>
                <a:lnTo>
                  <a:pt x="3536" y="254"/>
                </a:lnTo>
                <a:lnTo>
                  <a:pt x="3529" y="249"/>
                </a:lnTo>
                <a:lnTo>
                  <a:pt x="3522" y="245"/>
                </a:lnTo>
                <a:lnTo>
                  <a:pt x="3514" y="240"/>
                </a:lnTo>
                <a:lnTo>
                  <a:pt x="3506" y="239"/>
                </a:lnTo>
                <a:lnTo>
                  <a:pt x="3499" y="238"/>
                </a:lnTo>
                <a:lnTo>
                  <a:pt x="3492" y="236"/>
                </a:lnTo>
                <a:lnTo>
                  <a:pt x="3482" y="234"/>
                </a:lnTo>
                <a:lnTo>
                  <a:pt x="3476" y="232"/>
                </a:lnTo>
                <a:lnTo>
                  <a:pt x="3467" y="229"/>
                </a:lnTo>
                <a:lnTo>
                  <a:pt x="3455" y="227"/>
                </a:lnTo>
                <a:lnTo>
                  <a:pt x="3445" y="225"/>
                </a:lnTo>
                <a:lnTo>
                  <a:pt x="3441" y="224"/>
                </a:lnTo>
                <a:lnTo>
                  <a:pt x="3433" y="224"/>
                </a:lnTo>
                <a:lnTo>
                  <a:pt x="3425" y="226"/>
                </a:lnTo>
                <a:lnTo>
                  <a:pt x="3419" y="228"/>
                </a:lnTo>
                <a:lnTo>
                  <a:pt x="3413" y="229"/>
                </a:lnTo>
                <a:lnTo>
                  <a:pt x="3410" y="229"/>
                </a:lnTo>
                <a:lnTo>
                  <a:pt x="3399" y="225"/>
                </a:lnTo>
                <a:lnTo>
                  <a:pt x="3393" y="225"/>
                </a:lnTo>
                <a:lnTo>
                  <a:pt x="3385" y="237"/>
                </a:lnTo>
                <a:lnTo>
                  <a:pt x="3377" y="250"/>
                </a:lnTo>
                <a:lnTo>
                  <a:pt x="3364" y="273"/>
                </a:lnTo>
                <a:lnTo>
                  <a:pt x="3352" y="277"/>
                </a:lnTo>
                <a:lnTo>
                  <a:pt x="3346" y="277"/>
                </a:lnTo>
                <a:lnTo>
                  <a:pt x="3330" y="276"/>
                </a:lnTo>
                <a:lnTo>
                  <a:pt x="3324" y="275"/>
                </a:lnTo>
                <a:lnTo>
                  <a:pt x="3314" y="269"/>
                </a:lnTo>
                <a:lnTo>
                  <a:pt x="3307" y="265"/>
                </a:lnTo>
                <a:lnTo>
                  <a:pt x="3300" y="262"/>
                </a:lnTo>
                <a:lnTo>
                  <a:pt x="3294" y="261"/>
                </a:lnTo>
                <a:lnTo>
                  <a:pt x="3286" y="259"/>
                </a:lnTo>
                <a:lnTo>
                  <a:pt x="3281" y="258"/>
                </a:lnTo>
                <a:lnTo>
                  <a:pt x="3274" y="254"/>
                </a:lnTo>
                <a:lnTo>
                  <a:pt x="3269" y="254"/>
                </a:lnTo>
                <a:lnTo>
                  <a:pt x="3259" y="255"/>
                </a:lnTo>
                <a:lnTo>
                  <a:pt x="3256" y="255"/>
                </a:lnTo>
                <a:lnTo>
                  <a:pt x="3245" y="256"/>
                </a:lnTo>
                <a:lnTo>
                  <a:pt x="3236" y="258"/>
                </a:lnTo>
                <a:lnTo>
                  <a:pt x="3228" y="259"/>
                </a:lnTo>
                <a:lnTo>
                  <a:pt x="3218" y="259"/>
                </a:lnTo>
                <a:lnTo>
                  <a:pt x="3211" y="258"/>
                </a:lnTo>
                <a:lnTo>
                  <a:pt x="3202" y="256"/>
                </a:lnTo>
                <a:lnTo>
                  <a:pt x="3196" y="255"/>
                </a:lnTo>
                <a:lnTo>
                  <a:pt x="3183" y="252"/>
                </a:lnTo>
                <a:lnTo>
                  <a:pt x="3176" y="254"/>
                </a:lnTo>
                <a:lnTo>
                  <a:pt x="3168" y="256"/>
                </a:lnTo>
                <a:lnTo>
                  <a:pt x="3162" y="259"/>
                </a:lnTo>
                <a:lnTo>
                  <a:pt x="3162" y="259"/>
                </a:lnTo>
                <a:lnTo>
                  <a:pt x="3157" y="261"/>
                </a:lnTo>
                <a:lnTo>
                  <a:pt x="3146" y="264"/>
                </a:lnTo>
                <a:lnTo>
                  <a:pt x="3141" y="264"/>
                </a:lnTo>
                <a:lnTo>
                  <a:pt x="3130" y="263"/>
                </a:lnTo>
                <a:lnTo>
                  <a:pt x="3116" y="263"/>
                </a:lnTo>
                <a:lnTo>
                  <a:pt x="3114" y="263"/>
                </a:lnTo>
                <a:lnTo>
                  <a:pt x="3100" y="264"/>
                </a:lnTo>
                <a:lnTo>
                  <a:pt x="3086" y="266"/>
                </a:lnTo>
                <a:lnTo>
                  <a:pt x="3076" y="268"/>
                </a:lnTo>
                <a:lnTo>
                  <a:pt x="3071" y="269"/>
                </a:lnTo>
                <a:lnTo>
                  <a:pt x="3056" y="269"/>
                </a:lnTo>
                <a:lnTo>
                  <a:pt x="3038" y="267"/>
                </a:lnTo>
                <a:lnTo>
                  <a:pt x="3036" y="267"/>
                </a:lnTo>
                <a:lnTo>
                  <a:pt x="3019" y="267"/>
                </a:lnTo>
                <a:lnTo>
                  <a:pt x="3016" y="267"/>
                </a:lnTo>
                <a:lnTo>
                  <a:pt x="3007" y="266"/>
                </a:lnTo>
                <a:lnTo>
                  <a:pt x="3001" y="266"/>
                </a:lnTo>
                <a:lnTo>
                  <a:pt x="2992" y="266"/>
                </a:lnTo>
                <a:lnTo>
                  <a:pt x="2992" y="266"/>
                </a:lnTo>
                <a:lnTo>
                  <a:pt x="2991" y="265"/>
                </a:lnTo>
                <a:lnTo>
                  <a:pt x="2984" y="265"/>
                </a:lnTo>
                <a:lnTo>
                  <a:pt x="2974" y="264"/>
                </a:lnTo>
                <a:lnTo>
                  <a:pt x="2964" y="264"/>
                </a:lnTo>
                <a:lnTo>
                  <a:pt x="2955" y="264"/>
                </a:lnTo>
                <a:lnTo>
                  <a:pt x="2945" y="264"/>
                </a:lnTo>
                <a:lnTo>
                  <a:pt x="2941" y="264"/>
                </a:lnTo>
                <a:lnTo>
                  <a:pt x="2928" y="264"/>
                </a:lnTo>
                <a:lnTo>
                  <a:pt x="2918" y="263"/>
                </a:lnTo>
                <a:lnTo>
                  <a:pt x="2907" y="264"/>
                </a:lnTo>
                <a:lnTo>
                  <a:pt x="2886" y="264"/>
                </a:lnTo>
                <a:lnTo>
                  <a:pt x="2863" y="263"/>
                </a:lnTo>
                <a:lnTo>
                  <a:pt x="2846" y="263"/>
                </a:lnTo>
                <a:lnTo>
                  <a:pt x="2833" y="263"/>
                </a:lnTo>
                <a:lnTo>
                  <a:pt x="2818" y="263"/>
                </a:lnTo>
                <a:lnTo>
                  <a:pt x="2797" y="264"/>
                </a:lnTo>
                <a:lnTo>
                  <a:pt x="2781" y="264"/>
                </a:lnTo>
                <a:lnTo>
                  <a:pt x="2780" y="264"/>
                </a:lnTo>
                <a:lnTo>
                  <a:pt x="2663" y="265"/>
                </a:lnTo>
                <a:lnTo>
                  <a:pt x="2549" y="264"/>
                </a:lnTo>
                <a:lnTo>
                  <a:pt x="2518" y="262"/>
                </a:lnTo>
                <a:lnTo>
                  <a:pt x="2488" y="261"/>
                </a:lnTo>
                <a:lnTo>
                  <a:pt x="2438" y="258"/>
                </a:lnTo>
                <a:lnTo>
                  <a:pt x="2343" y="252"/>
                </a:lnTo>
                <a:lnTo>
                  <a:pt x="2213" y="235"/>
                </a:lnTo>
                <a:lnTo>
                  <a:pt x="2199" y="229"/>
                </a:lnTo>
                <a:lnTo>
                  <a:pt x="2145" y="213"/>
                </a:lnTo>
                <a:lnTo>
                  <a:pt x="2064" y="201"/>
                </a:lnTo>
                <a:lnTo>
                  <a:pt x="2001" y="191"/>
                </a:lnTo>
                <a:lnTo>
                  <a:pt x="1954" y="185"/>
                </a:lnTo>
                <a:lnTo>
                  <a:pt x="1886" y="174"/>
                </a:lnTo>
                <a:lnTo>
                  <a:pt x="1750" y="158"/>
                </a:lnTo>
                <a:lnTo>
                  <a:pt x="1667" y="149"/>
                </a:lnTo>
                <a:lnTo>
                  <a:pt x="1562" y="147"/>
                </a:lnTo>
                <a:lnTo>
                  <a:pt x="1050" y="147"/>
                </a:lnTo>
                <a:lnTo>
                  <a:pt x="258" y="153"/>
                </a:lnTo>
                <a:lnTo>
                  <a:pt x="0" y="155"/>
                </a:lnTo>
                <a:lnTo>
                  <a:pt x="0" y="155"/>
                </a:lnTo>
                <a:close/>
              </a:path>
            </a:pathLst>
          </a:custGeom>
          <a:solidFill>
            <a:srgbClr val="9999FF"/>
          </a:solidFill>
          <a:ln w="9525">
            <a:noFill/>
            <a:round/>
            <a:headEnd/>
            <a:tailEnd/>
          </a:ln>
        </p:spPr>
        <p:txBody>
          <a:bodyPr/>
          <a:lstStyle/>
          <a:p>
            <a:endParaRPr lang="en-GB"/>
          </a:p>
        </p:txBody>
      </p:sp>
      <p:sp>
        <p:nvSpPr>
          <p:cNvPr id="63" name="Freeform 2458"/>
          <p:cNvSpPr>
            <a:spLocks/>
          </p:cNvSpPr>
          <p:nvPr>
            <p:custDataLst>
              <p:tags r:id="rId54"/>
            </p:custDataLst>
          </p:nvPr>
        </p:nvSpPr>
        <p:spPr bwMode="auto">
          <a:xfrm>
            <a:off x="400988" y="2329541"/>
            <a:ext cx="8161157" cy="356433"/>
          </a:xfrm>
          <a:custGeom>
            <a:avLst/>
            <a:gdLst/>
            <a:ahLst/>
            <a:cxnLst>
              <a:cxn ang="0">
                <a:pos x="2518" y="242"/>
              </a:cxn>
              <a:cxn ang="0">
                <a:pos x="2964" y="244"/>
              </a:cxn>
              <a:cxn ang="0">
                <a:pos x="3114" y="243"/>
              </a:cxn>
              <a:cxn ang="0">
                <a:pos x="3245" y="236"/>
              </a:cxn>
              <a:cxn ang="0">
                <a:pos x="3385" y="217"/>
              </a:cxn>
              <a:cxn ang="0">
                <a:pos x="3514" y="220"/>
              </a:cxn>
              <a:cxn ang="0">
                <a:pos x="3634" y="254"/>
              </a:cxn>
              <a:cxn ang="0">
                <a:pos x="3761" y="262"/>
              </a:cxn>
              <a:cxn ang="0">
                <a:pos x="3900" y="300"/>
              </a:cxn>
              <a:cxn ang="0">
                <a:pos x="4074" y="338"/>
              </a:cxn>
              <a:cxn ang="0">
                <a:pos x="4307" y="335"/>
              </a:cxn>
              <a:cxn ang="0">
                <a:pos x="4582" y="342"/>
              </a:cxn>
              <a:cxn ang="0">
                <a:pos x="4802" y="269"/>
              </a:cxn>
              <a:cxn ang="0">
                <a:pos x="4939" y="311"/>
              </a:cxn>
              <a:cxn ang="0">
                <a:pos x="5111" y="226"/>
              </a:cxn>
              <a:cxn ang="0">
                <a:pos x="5280" y="282"/>
              </a:cxn>
              <a:cxn ang="0">
                <a:pos x="5445" y="317"/>
              </a:cxn>
              <a:cxn ang="0">
                <a:pos x="5576" y="305"/>
              </a:cxn>
              <a:cxn ang="0">
                <a:pos x="5706" y="321"/>
              </a:cxn>
              <a:cxn ang="0">
                <a:pos x="5897" y="311"/>
              </a:cxn>
              <a:cxn ang="0">
                <a:pos x="6218" y="216"/>
              </a:cxn>
              <a:cxn ang="0">
                <a:pos x="6455" y="139"/>
              </a:cxn>
              <a:cxn ang="0">
                <a:pos x="6721" y="177"/>
              </a:cxn>
              <a:cxn ang="0">
                <a:pos x="6975" y="180"/>
              </a:cxn>
              <a:cxn ang="0">
                <a:pos x="7190" y="96"/>
              </a:cxn>
              <a:cxn ang="0">
                <a:pos x="7378" y="81"/>
              </a:cxn>
              <a:cxn ang="0">
                <a:pos x="7559" y="42"/>
              </a:cxn>
              <a:cxn ang="0">
                <a:pos x="7793" y="42"/>
              </a:cxn>
              <a:cxn ang="0">
                <a:pos x="8121" y="27"/>
              </a:cxn>
              <a:cxn ang="0">
                <a:pos x="8335" y="12"/>
              </a:cxn>
              <a:cxn ang="0">
                <a:pos x="8229" y="30"/>
              </a:cxn>
              <a:cxn ang="0">
                <a:pos x="7973" y="52"/>
              </a:cxn>
              <a:cxn ang="0">
                <a:pos x="7660" y="51"/>
              </a:cxn>
              <a:cxn ang="0">
                <a:pos x="7470" y="46"/>
              </a:cxn>
              <a:cxn ang="0">
                <a:pos x="7275" y="97"/>
              </a:cxn>
              <a:cxn ang="0">
                <a:pos x="7098" y="153"/>
              </a:cxn>
              <a:cxn ang="0">
                <a:pos x="6834" y="222"/>
              </a:cxn>
              <a:cxn ang="0">
                <a:pos x="6585" y="179"/>
              </a:cxn>
              <a:cxn ang="0">
                <a:pos x="6335" y="142"/>
              </a:cxn>
              <a:cxn ang="0">
                <a:pos x="6062" y="312"/>
              </a:cxn>
              <a:cxn ang="0">
                <a:pos x="5765" y="335"/>
              </a:cxn>
              <a:cxn ang="0">
                <a:pos x="5636" y="336"/>
              </a:cxn>
              <a:cxn ang="0">
                <a:pos x="5525" y="337"/>
              </a:cxn>
              <a:cxn ang="0">
                <a:pos x="5385" y="333"/>
              </a:cxn>
              <a:cxn ang="0">
                <a:pos x="5236" y="282"/>
              </a:cxn>
              <a:cxn ang="0">
                <a:pos x="5005" y="321"/>
              </a:cxn>
              <a:cxn ang="0">
                <a:pos x="4867" y="329"/>
              </a:cxn>
              <a:cxn ang="0">
                <a:pos x="4711" y="348"/>
              </a:cxn>
              <a:cxn ang="0">
                <a:pos x="4470" y="350"/>
              </a:cxn>
              <a:cxn ang="0">
                <a:pos x="4204" y="368"/>
              </a:cxn>
              <a:cxn ang="0">
                <a:pos x="3983" y="349"/>
              </a:cxn>
              <a:cxn ang="0">
                <a:pos x="3833" y="308"/>
              </a:cxn>
              <a:cxn ang="0">
                <a:pos x="3697" y="280"/>
              </a:cxn>
              <a:cxn ang="0">
                <a:pos x="3590" y="235"/>
              </a:cxn>
              <a:cxn ang="0">
                <a:pos x="3445" y="220"/>
              </a:cxn>
              <a:cxn ang="0">
                <a:pos x="3307" y="256"/>
              </a:cxn>
              <a:cxn ang="0">
                <a:pos x="3176" y="245"/>
              </a:cxn>
              <a:cxn ang="0">
                <a:pos x="3019" y="257"/>
              </a:cxn>
              <a:cxn ang="0">
                <a:pos x="2863" y="254"/>
              </a:cxn>
              <a:cxn ang="0">
                <a:pos x="2001" y="171"/>
              </a:cxn>
            </a:cxnLst>
            <a:rect l="0" t="0" r="r" b="b"/>
            <a:pathLst>
              <a:path w="8426" h="370">
                <a:moveTo>
                  <a:pt x="0" y="135"/>
                </a:moveTo>
                <a:lnTo>
                  <a:pt x="258" y="133"/>
                </a:lnTo>
                <a:lnTo>
                  <a:pt x="1050" y="127"/>
                </a:lnTo>
                <a:lnTo>
                  <a:pt x="1562" y="127"/>
                </a:lnTo>
                <a:lnTo>
                  <a:pt x="1667" y="129"/>
                </a:lnTo>
                <a:lnTo>
                  <a:pt x="1750" y="138"/>
                </a:lnTo>
                <a:lnTo>
                  <a:pt x="1886" y="154"/>
                </a:lnTo>
                <a:lnTo>
                  <a:pt x="1954" y="165"/>
                </a:lnTo>
                <a:lnTo>
                  <a:pt x="2001" y="171"/>
                </a:lnTo>
                <a:lnTo>
                  <a:pt x="2064" y="181"/>
                </a:lnTo>
                <a:lnTo>
                  <a:pt x="2145" y="193"/>
                </a:lnTo>
                <a:lnTo>
                  <a:pt x="2199" y="209"/>
                </a:lnTo>
                <a:lnTo>
                  <a:pt x="2213" y="215"/>
                </a:lnTo>
                <a:lnTo>
                  <a:pt x="2343" y="232"/>
                </a:lnTo>
                <a:lnTo>
                  <a:pt x="2438" y="238"/>
                </a:lnTo>
                <a:lnTo>
                  <a:pt x="2488" y="241"/>
                </a:lnTo>
                <a:lnTo>
                  <a:pt x="2518" y="242"/>
                </a:lnTo>
                <a:lnTo>
                  <a:pt x="2549" y="244"/>
                </a:lnTo>
                <a:lnTo>
                  <a:pt x="2663" y="245"/>
                </a:lnTo>
                <a:lnTo>
                  <a:pt x="2780" y="244"/>
                </a:lnTo>
                <a:lnTo>
                  <a:pt x="2781" y="244"/>
                </a:lnTo>
                <a:lnTo>
                  <a:pt x="2797" y="244"/>
                </a:lnTo>
                <a:lnTo>
                  <a:pt x="2818" y="243"/>
                </a:lnTo>
                <a:lnTo>
                  <a:pt x="2833" y="243"/>
                </a:lnTo>
                <a:lnTo>
                  <a:pt x="2846" y="243"/>
                </a:lnTo>
                <a:lnTo>
                  <a:pt x="2863" y="243"/>
                </a:lnTo>
                <a:lnTo>
                  <a:pt x="2886" y="244"/>
                </a:lnTo>
                <a:lnTo>
                  <a:pt x="2907" y="244"/>
                </a:lnTo>
                <a:lnTo>
                  <a:pt x="2918" y="243"/>
                </a:lnTo>
                <a:lnTo>
                  <a:pt x="2928" y="244"/>
                </a:lnTo>
                <a:lnTo>
                  <a:pt x="2941" y="244"/>
                </a:lnTo>
                <a:lnTo>
                  <a:pt x="2945" y="244"/>
                </a:lnTo>
                <a:lnTo>
                  <a:pt x="2955" y="244"/>
                </a:lnTo>
                <a:lnTo>
                  <a:pt x="2964" y="244"/>
                </a:lnTo>
                <a:lnTo>
                  <a:pt x="2974" y="244"/>
                </a:lnTo>
                <a:lnTo>
                  <a:pt x="2984" y="245"/>
                </a:lnTo>
                <a:lnTo>
                  <a:pt x="2991" y="245"/>
                </a:lnTo>
                <a:lnTo>
                  <a:pt x="2992" y="246"/>
                </a:lnTo>
                <a:lnTo>
                  <a:pt x="2992" y="246"/>
                </a:lnTo>
                <a:lnTo>
                  <a:pt x="3001" y="246"/>
                </a:lnTo>
                <a:lnTo>
                  <a:pt x="3007" y="246"/>
                </a:lnTo>
                <a:lnTo>
                  <a:pt x="3016" y="247"/>
                </a:lnTo>
                <a:lnTo>
                  <a:pt x="3019" y="247"/>
                </a:lnTo>
                <a:lnTo>
                  <a:pt x="3036" y="247"/>
                </a:lnTo>
                <a:lnTo>
                  <a:pt x="3038" y="247"/>
                </a:lnTo>
                <a:lnTo>
                  <a:pt x="3056" y="249"/>
                </a:lnTo>
                <a:lnTo>
                  <a:pt x="3071" y="249"/>
                </a:lnTo>
                <a:lnTo>
                  <a:pt x="3076" y="248"/>
                </a:lnTo>
                <a:lnTo>
                  <a:pt x="3086" y="246"/>
                </a:lnTo>
                <a:lnTo>
                  <a:pt x="3100" y="244"/>
                </a:lnTo>
                <a:lnTo>
                  <a:pt x="3114" y="243"/>
                </a:lnTo>
                <a:lnTo>
                  <a:pt x="3116" y="243"/>
                </a:lnTo>
                <a:lnTo>
                  <a:pt x="3130" y="243"/>
                </a:lnTo>
                <a:lnTo>
                  <a:pt x="3141" y="244"/>
                </a:lnTo>
                <a:lnTo>
                  <a:pt x="3146" y="244"/>
                </a:lnTo>
                <a:lnTo>
                  <a:pt x="3157" y="241"/>
                </a:lnTo>
                <a:lnTo>
                  <a:pt x="3162" y="239"/>
                </a:lnTo>
                <a:lnTo>
                  <a:pt x="3162" y="239"/>
                </a:lnTo>
                <a:lnTo>
                  <a:pt x="3168" y="236"/>
                </a:lnTo>
                <a:lnTo>
                  <a:pt x="3176" y="234"/>
                </a:lnTo>
                <a:lnTo>
                  <a:pt x="3183" y="232"/>
                </a:lnTo>
                <a:lnTo>
                  <a:pt x="3196" y="235"/>
                </a:lnTo>
                <a:lnTo>
                  <a:pt x="3202" y="236"/>
                </a:lnTo>
                <a:lnTo>
                  <a:pt x="3211" y="238"/>
                </a:lnTo>
                <a:lnTo>
                  <a:pt x="3218" y="239"/>
                </a:lnTo>
                <a:lnTo>
                  <a:pt x="3228" y="239"/>
                </a:lnTo>
                <a:lnTo>
                  <a:pt x="3236" y="238"/>
                </a:lnTo>
                <a:lnTo>
                  <a:pt x="3245" y="236"/>
                </a:lnTo>
                <a:lnTo>
                  <a:pt x="3256" y="235"/>
                </a:lnTo>
                <a:lnTo>
                  <a:pt x="3259" y="235"/>
                </a:lnTo>
                <a:lnTo>
                  <a:pt x="3269" y="234"/>
                </a:lnTo>
                <a:lnTo>
                  <a:pt x="3274" y="234"/>
                </a:lnTo>
                <a:lnTo>
                  <a:pt x="3281" y="238"/>
                </a:lnTo>
                <a:lnTo>
                  <a:pt x="3286" y="239"/>
                </a:lnTo>
                <a:lnTo>
                  <a:pt x="3294" y="241"/>
                </a:lnTo>
                <a:lnTo>
                  <a:pt x="3300" y="242"/>
                </a:lnTo>
                <a:lnTo>
                  <a:pt x="3307" y="245"/>
                </a:lnTo>
                <a:lnTo>
                  <a:pt x="3314" y="249"/>
                </a:lnTo>
                <a:lnTo>
                  <a:pt x="3324" y="255"/>
                </a:lnTo>
                <a:lnTo>
                  <a:pt x="3330" y="256"/>
                </a:lnTo>
                <a:lnTo>
                  <a:pt x="3346" y="257"/>
                </a:lnTo>
                <a:lnTo>
                  <a:pt x="3352" y="257"/>
                </a:lnTo>
                <a:lnTo>
                  <a:pt x="3364" y="253"/>
                </a:lnTo>
                <a:lnTo>
                  <a:pt x="3377" y="230"/>
                </a:lnTo>
                <a:lnTo>
                  <a:pt x="3385" y="217"/>
                </a:lnTo>
                <a:lnTo>
                  <a:pt x="3393" y="205"/>
                </a:lnTo>
                <a:lnTo>
                  <a:pt x="3399" y="205"/>
                </a:lnTo>
                <a:lnTo>
                  <a:pt x="3410" y="209"/>
                </a:lnTo>
                <a:lnTo>
                  <a:pt x="3413" y="209"/>
                </a:lnTo>
                <a:lnTo>
                  <a:pt x="3419" y="208"/>
                </a:lnTo>
                <a:lnTo>
                  <a:pt x="3425" y="206"/>
                </a:lnTo>
                <a:lnTo>
                  <a:pt x="3433" y="204"/>
                </a:lnTo>
                <a:lnTo>
                  <a:pt x="3441" y="204"/>
                </a:lnTo>
                <a:lnTo>
                  <a:pt x="3445" y="205"/>
                </a:lnTo>
                <a:lnTo>
                  <a:pt x="3455" y="207"/>
                </a:lnTo>
                <a:lnTo>
                  <a:pt x="3467" y="209"/>
                </a:lnTo>
                <a:lnTo>
                  <a:pt x="3476" y="212"/>
                </a:lnTo>
                <a:lnTo>
                  <a:pt x="3482" y="214"/>
                </a:lnTo>
                <a:lnTo>
                  <a:pt x="3492" y="216"/>
                </a:lnTo>
                <a:lnTo>
                  <a:pt x="3499" y="218"/>
                </a:lnTo>
                <a:lnTo>
                  <a:pt x="3506" y="219"/>
                </a:lnTo>
                <a:lnTo>
                  <a:pt x="3514" y="220"/>
                </a:lnTo>
                <a:lnTo>
                  <a:pt x="3522" y="225"/>
                </a:lnTo>
                <a:lnTo>
                  <a:pt x="3529" y="229"/>
                </a:lnTo>
                <a:lnTo>
                  <a:pt x="3536" y="234"/>
                </a:lnTo>
                <a:lnTo>
                  <a:pt x="3543" y="239"/>
                </a:lnTo>
                <a:lnTo>
                  <a:pt x="3554" y="246"/>
                </a:lnTo>
                <a:lnTo>
                  <a:pt x="3561" y="244"/>
                </a:lnTo>
                <a:lnTo>
                  <a:pt x="3572" y="231"/>
                </a:lnTo>
                <a:lnTo>
                  <a:pt x="3581" y="223"/>
                </a:lnTo>
                <a:lnTo>
                  <a:pt x="3590" y="225"/>
                </a:lnTo>
                <a:lnTo>
                  <a:pt x="3598" y="229"/>
                </a:lnTo>
                <a:lnTo>
                  <a:pt x="3603" y="231"/>
                </a:lnTo>
                <a:lnTo>
                  <a:pt x="3611" y="241"/>
                </a:lnTo>
                <a:lnTo>
                  <a:pt x="3614" y="244"/>
                </a:lnTo>
                <a:lnTo>
                  <a:pt x="3620" y="246"/>
                </a:lnTo>
                <a:lnTo>
                  <a:pt x="3625" y="251"/>
                </a:lnTo>
                <a:lnTo>
                  <a:pt x="3631" y="252"/>
                </a:lnTo>
                <a:lnTo>
                  <a:pt x="3634" y="254"/>
                </a:lnTo>
                <a:lnTo>
                  <a:pt x="3643" y="258"/>
                </a:lnTo>
                <a:lnTo>
                  <a:pt x="3650" y="264"/>
                </a:lnTo>
                <a:lnTo>
                  <a:pt x="3657" y="269"/>
                </a:lnTo>
                <a:lnTo>
                  <a:pt x="3660" y="270"/>
                </a:lnTo>
                <a:lnTo>
                  <a:pt x="3669" y="269"/>
                </a:lnTo>
                <a:lnTo>
                  <a:pt x="3674" y="270"/>
                </a:lnTo>
                <a:lnTo>
                  <a:pt x="3683" y="270"/>
                </a:lnTo>
                <a:lnTo>
                  <a:pt x="3687" y="270"/>
                </a:lnTo>
                <a:lnTo>
                  <a:pt x="3697" y="266"/>
                </a:lnTo>
                <a:lnTo>
                  <a:pt x="3703" y="260"/>
                </a:lnTo>
                <a:lnTo>
                  <a:pt x="3713" y="255"/>
                </a:lnTo>
                <a:lnTo>
                  <a:pt x="3723" y="244"/>
                </a:lnTo>
                <a:lnTo>
                  <a:pt x="3725" y="245"/>
                </a:lnTo>
                <a:lnTo>
                  <a:pt x="3740" y="243"/>
                </a:lnTo>
                <a:lnTo>
                  <a:pt x="3747" y="260"/>
                </a:lnTo>
                <a:lnTo>
                  <a:pt x="3755" y="261"/>
                </a:lnTo>
                <a:lnTo>
                  <a:pt x="3761" y="262"/>
                </a:lnTo>
                <a:lnTo>
                  <a:pt x="3768" y="264"/>
                </a:lnTo>
                <a:lnTo>
                  <a:pt x="3777" y="269"/>
                </a:lnTo>
                <a:lnTo>
                  <a:pt x="3786" y="272"/>
                </a:lnTo>
                <a:lnTo>
                  <a:pt x="3793" y="277"/>
                </a:lnTo>
                <a:lnTo>
                  <a:pt x="3801" y="279"/>
                </a:lnTo>
                <a:lnTo>
                  <a:pt x="3811" y="278"/>
                </a:lnTo>
                <a:lnTo>
                  <a:pt x="3818" y="280"/>
                </a:lnTo>
                <a:lnTo>
                  <a:pt x="3829" y="283"/>
                </a:lnTo>
                <a:lnTo>
                  <a:pt x="3833" y="285"/>
                </a:lnTo>
                <a:lnTo>
                  <a:pt x="3840" y="290"/>
                </a:lnTo>
                <a:lnTo>
                  <a:pt x="3850" y="296"/>
                </a:lnTo>
                <a:lnTo>
                  <a:pt x="3858" y="298"/>
                </a:lnTo>
                <a:lnTo>
                  <a:pt x="3869" y="299"/>
                </a:lnTo>
                <a:lnTo>
                  <a:pt x="3875" y="300"/>
                </a:lnTo>
                <a:lnTo>
                  <a:pt x="3887" y="300"/>
                </a:lnTo>
                <a:lnTo>
                  <a:pt x="3893" y="301"/>
                </a:lnTo>
                <a:lnTo>
                  <a:pt x="3900" y="300"/>
                </a:lnTo>
                <a:lnTo>
                  <a:pt x="3907" y="303"/>
                </a:lnTo>
                <a:lnTo>
                  <a:pt x="3917" y="309"/>
                </a:lnTo>
                <a:lnTo>
                  <a:pt x="3923" y="311"/>
                </a:lnTo>
                <a:lnTo>
                  <a:pt x="3931" y="314"/>
                </a:lnTo>
                <a:lnTo>
                  <a:pt x="3945" y="319"/>
                </a:lnTo>
                <a:lnTo>
                  <a:pt x="3957" y="321"/>
                </a:lnTo>
                <a:lnTo>
                  <a:pt x="3966" y="322"/>
                </a:lnTo>
                <a:lnTo>
                  <a:pt x="3978" y="324"/>
                </a:lnTo>
                <a:lnTo>
                  <a:pt x="3983" y="324"/>
                </a:lnTo>
                <a:lnTo>
                  <a:pt x="3994" y="324"/>
                </a:lnTo>
                <a:lnTo>
                  <a:pt x="4009" y="330"/>
                </a:lnTo>
                <a:lnTo>
                  <a:pt x="4018" y="333"/>
                </a:lnTo>
                <a:lnTo>
                  <a:pt x="4033" y="333"/>
                </a:lnTo>
                <a:lnTo>
                  <a:pt x="4044" y="335"/>
                </a:lnTo>
                <a:lnTo>
                  <a:pt x="4053" y="335"/>
                </a:lnTo>
                <a:lnTo>
                  <a:pt x="4061" y="336"/>
                </a:lnTo>
                <a:lnTo>
                  <a:pt x="4074" y="338"/>
                </a:lnTo>
                <a:lnTo>
                  <a:pt x="4088" y="341"/>
                </a:lnTo>
                <a:lnTo>
                  <a:pt x="4098" y="342"/>
                </a:lnTo>
                <a:lnTo>
                  <a:pt x="4107" y="343"/>
                </a:lnTo>
                <a:lnTo>
                  <a:pt x="4119" y="344"/>
                </a:lnTo>
                <a:lnTo>
                  <a:pt x="4145" y="345"/>
                </a:lnTo>
                <a:lnTo>
                  <a:pt x="4151" y="345"/>
                </a:lnTo>
                <a:lnTo>
                  <a:pt x="4158" y="345"/>
                </a:lnTo>
                <a:lnTo>
                  <a:pt x="4193" y="344"/>
                </a:lnTo>
                <a:lnTo>
                  <a:pt x="4204" y="344"/>
                </a:lnTo>
                <a:lnTo>
                  <a:pt x="4223" y="342"/>
                </a:lnTo>
                <a:lnTo>
                  <a:pt x="4230" y="342"/>
                </a:lnTo>
                <a:lnTo>
                  <a:pt x="4244" y="341"/>
                </a:lnTo>
                <a:lnTo>
                  <a:pt x="4265" y="338"/>
                </a:lnTo>
                <a:lnTo>
                  <a:pt x="4279" y="337"/>
                </a:lnTo>
                <a:lnTo>
                  <a:pt x="4285" y="336"/>
                </a:lnTo>
                <a:lnTo>
                  <a:pt x="4298" y="336"/>
                </a:lnTo>
                <a:lnTo>
                  <a:pt x="4307" y="335"/>
                </a:lnTo>
                <a:lnTo>
                  <a:pt x="4309" y="335"/>
                </a:lnTo>
                <a:lnTo>
                  <a:pt x="4343" y="335"/>
                </a:lnTo>
                <a:lnTo>
                  <a:pt x="4347" y="335"/>
                </a:lnTo>
                <a:lnTo>
                  <a:pt x="4393" y="331"/>
                </a:lnTo>
                <a:lnTo>
                  <a:pt x="4411" y="330"/>
                </a:lnTo>
                <a:lnTo>
                  <a:pt x="4432" y="326"/>
                </a:lnTo>
                <a:lnTo>
                  <a:pt x="4437" y="326"/>
                </a:lnTo>
                <a:lnTo>
                  <a:pt x="4461" y="325"/>
                </a:lnTo>
                <a:lnTo>
                  <a:pt x="4470" y="326"/>
                </a:lnTo>
                <a:lnTo>
                  <a:pt x="4485" y="327"/>
                </a:lnTo>
                <a:lnTo>
                  <a:pt x="4500" y="330"/>
                </a:lnTo>
                <a:lnTo>
                  <a:pt x="4512" y="331"/>
                </a:lnTo>
                <a:lnTo>
                  <a:pt x="4527" y="333"/>
                </a:lnTo>
                <a:lnTo>
                  <a:pt x="4541" y="336"/>
                </a:lnTo>
                <a:lnTo>
                  <a:pt x="4561" y="338"/>
                </a:lnTo>
                <a:lnTo>
                  <a:pt x="4572" y="341"/>
                </a:lnTo>
                <a:lnTo>
                  <a:pt x="4582" y="342"/>
                </a:lnTo>
                <a:lnTo>
                  <a:pt x="4604" y="342"/>
                </a:lnTo>
                <a:lnTo>
                  <a:pt x="4612" y="342"/>
                </a:lnTo>
                <a:lnTo>
                  <a:pt x="4626" y="341"/>
                </a:lnTo>
                <a:lnTo>
                  <a:pt x="4641" y="341"/>
                </a:lnTo>
                <a:lnTo>
                  <a:pt x="4658" y="341"/>
                </a:lnTo>
                <a:lnTo>
                  <a:pt x="4666" y="338"/>
                </a:lnTo>
                <a:lnTo>
                  <a:pt x="4681" y="335"/>
                </a:lnTo>
                <a:lnTo>
                  <a:pt x="4693" y="331"/>
                </a:lnTo>
                <a:lnTo>
                  <a:pt x="4711" y="322"/>
                </a:lnTo>
                <a:lnTo>
                  <a:pt x="4721" y="320"/>
                </a:lnTo>
                <a:lnTo>
                  <a:pt x="4742" y="307"/>
                </a:lnTo>
                <a:lnTo>
                  <a:pt x="4760" y="301"/>
                </a:lnTo>
                <a:lnTo>
                  <a:pt x="4772" y="297"/>
                </a:lnTo>
                <a:lnTo>
                  <a:pt x="4783" y="290"/>
                </a:lnTo>
                <a:lnTo>
                  <a:pt x="4791" y="280"/>
                </a:lnTo>
                <a:lnTo>
                  <a:pt x="4797" y="272"/>
                </a:lnTo>
                <a:lnTo>
                  <a:pt x="4802" y="269"/>
                </a:lnTo>
                <a:lnTo>
                  <a:pt x="4808" y="267"/>
                </a:lnTo>
                <a:lnTo>
                  <a:pt x="4818" y="268"/>
                </a:lnTo>
                <a:lnTo>
                  <a:pt x="4824" y="272"/>
                </a:lnTo>
                <a:lnTo>
                  <a:pt x="4834" y="278"/>
                </a:lnTo>
                <a:lnTo>
                  <a:pt x="4841" y="281"/>
                </a:lnTo>
                <a:lnTo>
                  <a:pt x="4848" y="282"/>
                </a:lnTo>
                <a:lnTo>
                  <a:pt x="4852" y="283"/>
                </a:lnTo>
                <a:lnTo>
                  <a:pt x="4861" y="286"/>
                </a:lnTo>
                <a:lnTo>
                  <a:pt x="4867" y="287"/>
                </a:lnTo>
                <a:lnTo>
                  <a:pt x="4875" y="288"/>
                </a:lnTo>
                <a:lnTo>
                  <a:pt x="4883" y="292"/>
                </a:lnTo>
                <a:lnTo>
                  <a:pt x="4890" y="300"/>
                </a:lnTo>
                <a:lnTo>
                  <a:pt x="4900" y="308"/>
                </a:lnTo>
                <a:lnTo>
                  <a:pt x="4907" y="313"/>
                </a:lnTo>
                <a:lnTo>
                  <a:pt x="4920" y="311"/>
                </a:lnTo>
                <a:lnTo>
                  <a:pt x="4930" y="311"/>
                </a:lnTo>
                <a:lnTo>
                  <a:pt x="4939" y="311"/>
                </a:lnTo>
                <a:lnTo>
                  <a:pt x="4948" y="313"/>
                </a:lnTo>
                <a:lnTo>
                  <a:pt x="4954" y="313"/>
                </a:lnTo>
                <a:lnTo>
                  <a:pt x="4960" y="314"/>
                </a:lnTo>
                <a:lnTo>
                  <a:pt x="4964" y="313"/>
                </a:lnTo>
                <a:lnTo>
                  <a:pt x="4968" y="312"/>
                </a:lnTo>
                <a:lnTo>
                  <a:pt x="4978" y="309"/>
                </a:lnTo>
                <a:lnTo>
                  <a:pt x="4982" y="309"/>
                </a:lnTo>
                <a:lnTo>
                  <a:pt x="4994" y="310"/>
                </a:lnTo>
                <a:lnTo>
                  <a:pt x="5005" y="311"/>
                </a:lnTo>
                <a:lnTo>
                  <a:pt x="5014" y="307"/>
                </a:lnTo>
                <a:lnTo>
                  <a:pt x="5027" y="292"/>
                </a:lnTo>
                <a:lnTo>
                  <a:pt x="5038" y="275"/>
                </a:lnTo>
                <a:lnTo>
                  <a:pt x="5047" y="265"/>
                </a:lnTo>
                <a:lnTo>
                  <a:pt x="5059" y="248"/>
                </a:lnTo>
                <a:lnTo>
                  <a:pt x="5076" y="230"/>
                </a:lnTo>
                <a:lnTo>
                  <a:pt x="5095" y="230"/>
                </a:lnTo>
                <a:lnTo>
                  <a:pt x="5111" y="226"/>
                </a:lnTo>
                <a:lnTo>
                  <a:pt x="5129" y="219"/>
                </a:lnTo>
                <a:lnTo>
                  <a:pt x="5151" y="207"/>
                </a:lnTo>
                <a:lnTo>
                  <a:pt x="5170" y="200"/>
                </a:lnTo>
                <a:lnTo>
                  <a:pt x="5195" y="220"/>
                </a:lnTo>
                <a:lnTo>
                  <a:pt x="5204" y="249"/>
                </a:lnTo>
                <a:lnTo>
                  <a:pt x="5214" y="252"/>
                </a:lnTo>
                <a:lnTo>
                  <a:pt x="5222" y="254"/>
                </a:lnTo>
                <a:lnTo>
                  <a:pt x="5231" y="272"/>
                </a:lnTo>
                <a:lnTo>
                  <a:pt x="5236" y="267"/>
                </a:lnTo>
                <a:lnTo>
                  <a:pt x="5240" y="275"/>
                </a:lnTo>
                <a:lnTo>
                  <a:pt x="5249" y="268"/>
                </a:lnTo>
                <a:lnTo>
                  <a:pt x="5253" y="274"/>
                </a:lnTo>
                <a:lnTo>
                  <a:pt x="5259" y="278"/>
                </a:lnTo>
                <a:lnTo>
                  <a:pt x="5262" y="279"/>
                </a:lnTo>
                <a:lnTo>
                  <a:pt x="5269" y="280"/>
                </a:lnTo>
                <a:lnTo>
                  <a:pt x="5273" y="281"/>
                </a:lnTo>
                <a:lnTo>
                  <a:pt x="5280" y="282"/>
                </a:lnTo>
                <a:lnTo>
                  <a:pt x="5288" y="283"/>
                </a:lnTo>
                <a:lnTo>
                  <a:pt x="5300" y="285"/>
                </a:lnTo>
                <a:lnTo>
                  <a:pt x="5313" y="292"/>
                </a:lnTo>
                <a:lnTo>
                  <a:pt x="5319" y="299"/>
                </a:lnTo>
                <a:lnTo>
                  <a:pt x="5332" y="303"/>
                </a:lnTo>
                <a:lnTo>
                  <a:pt x="5342" y="303"/>
                </a:lnTo>
                <a:lnTo>
                  <a:pt x="5353" y="304"/>
                </a:lnTo>
                <a:lnTo>
                  <a:pt x="5372" y="307"/>
                </a:lnTo>
                <a:lnTo>
                  <a:pt x="5385" y="309"/>
                </a:lnTo>
                <a:lnTo>
                  <a:pt x="5390" y="310"/>
                </a:lnTo>
                <a:lnTo>
                  <a:pt x="5394" y="311"/>
                </a:lnTo>
                <a:lnTo>
                  <a:pt x="5403" y="313"/>
                </a:lnTo>
                <a:lnTo>
                  <a:pt x="5407" y="313"/>
                </a:lnTo>
                <a:lnTo>
                  <a:pt x="5413" y="313"/>
                </a:lnTo>
                <a:lnTo>
                  <a:pt x="5421" y="316"/>
                </a:lnTo>
                <a:lnTo>
                  <a:pt x="5433" y="317"/>
                </a:lnTo>
                <a:lnTo>
                  <a:pt x="5445" y="317"/>
                </a:lnTo>
                <a:lnTo>
                  <a:pt x="5456" y="317"/>
                </a:lnTo>
                <a:lnTo>
                  <a:pt x="5469" y="317"/>
                </a:lnTo>
                <a:lnTo>
                  <a:pt x="5480" y="317"/>
                </a:lnTo>
                <a:lnTo>
                  <a:pt x="5489" y="317"/>
                </a:lnTo>
                <a:lnTo>
                  <a:pt x="5500" y="317"/>
                </a:lnTo>
                <a:lnTo>
                  <a:pt x="5504" y="317"/>
                </a:lnTo>
                <a:lnTo>
                  <a:pt x="5510" y="317"/>
                </a:lnTo>
                <a:lnTo>
                  <a:pt x="5517" y="316"/>
                </a:lnTo>
                <a:lnTo>
                  <a:pt x="5525" y="313"/>
                </a:lnTo>
                <a:lnTo>
                  <a:pt x="5532" y="311"/>
                </a:lnTo>
                <a:lnTo>
                  <a:pt x="5535" y="311"/>
                </a:lnTo>
                <a:lnTo>
                  <a:pt x="5541" y="310"/>
                </a:lnTo>
                <a:lnTo>
                  <a:pt x="5549" y="307"/>
                </a:lnTo>
                <a:lnTo>
                  <a:pt x="5560" y="308"/>
                </a:lnTo>
                <a:lnTo>
                  <a:pt x="5563" y="307"/>
                </a:lnTo>
                <a:lnTo>
                  <a:pt x="5572" y="306"/>
                </a:lnTo>
                <a:lnTo>
                  <a:pt x="5576" y="305"/>
                </a:lnTo>
                <a:lnTo>
                  <a:pt x="5581" y="305"/>
                </a:lnTo>
                <a:lnTo>
                  <a:pt x="5586" y="309"/>
                </a:lnTo>
                <a:lnTo>
                  <a:pt x="5595" y="309"/>
                </a:lnTo>
                <a:lnTo>
                  <a:pt x="5603" y="309"/>
                </a:lnTo>
                <a:lnTo>
                  <a:pt x="5610" y="310"/>
                </a:lnTo>
                <a:lnTo>
                  <a:pt x="5614" y="310"/>
                </a:lnTo>
                <a:lnTo>
                  <a:pt x="5621" y="312"/>
                </a:lnTo>
                <a:lnTo>
                  <a:pt x="5626" y="313"/>
                </a:lnTo>
                <a:lnTo>
                  <a:pt x="5636" y="316"/>
                </a:lnTo>
                <a:lnTo>
                  <a:pt x="5648" y="317"/>
                </a:lnTo>
                <a:lnTo>
                  <a:pt x="5655" y="317"/>
                </a:lnTo>
                <a:lnTo>
                  <a:pt x="5662" y="318"/>
                </a:lnTo>
                <a:lnTo>
                  <a:pt x="5666" y="318"/>
                </a:lnTo>
                <a:lnTo>
                  <a:pt x="5677" y="319"/>
                </a:lnTo>
                <a:lnTo>
                  <a:pt x="5689" y="319"/>
                </a:lnTo>
                <a:lnTo>
                  <a:pt x="5696" y="320"/>
                </a:lnTo>
                <a:lnTo>
                  <a:pt x="5706" y="321"/>
                </a:lnTo>
                <a:lnTo>
                  <a:pt x="5722" y="320"/>
                </a:lnTo>
                <a:lnTo>
                  <a:pt x="5726" y="320"/>
                </a:lnTo>
                <a:lnTo>
                  <a:pt x="5730" y="320"/>
                </a:lnTo>
                <a:lnTo>
                  <a:pt x="5737" y="319"/>
                </a:lnTo>
                <a:lnTo>
                  <a:pt x="5741" y="318"/>
                </a:lnTo>
                <a:lnTo>
                  <a:pt x="5748" y="316"/>
                </a:lnTo>
                <a:lnTo>
                  <a:pt x="5754" y="316"/>
                </a:lnTo>
                <a:lnTo>
                  <a:pt x="5760" y="314"/>
                </a:lnTo>
                <a:lnTo>
                  <a:pt x="5765" y="313"/>
                </a:lnTo>
                <a:lnTo>
                  <a:pt x="5776" y="321"/>
                </a:lnTo>
                <a:lnTo>
                  <a:pt x="5786" y="322"/>
                </a:lnTo>
                <a:lnTo>
                  <a:pt x="5802" y="321"/>
                </a:lnTo>
                <a:lnTo>
                  <a:pt x="5820" y="319"/>
                </a:lnTo>
                <a:lnTo>
                  <a:pt x="5833" y="318"/>
                </a:lnTo>
                <a:lnTo>
                  <a:pt x="5864" y="317"/>
                </a:lnTo>
                <a:lnTo>
                  <a:pt x="5877" y="314"/>
                </a:lnTo>
                <a:lnTo>
                  <a:pt x="5897" y="311"/>
                </a:lnTo>
                <a:lnTo>
                  <a:pt x="5916" y="311"/>
                </a:lnTo>
                <a:lnTo>
                  <a:pt x="5935" y="311"/>
                </a:lnTo>
                <a:lnTo>
                  <a:pt x="5958" y="310"/>
                </a:lnTo>
                <a:lnTo>
                  <a:pt x="5969" y="311"/>
                </a:lnTo>
                <a:lnTo>
                  <a:pt x="5980" y="312"/>
                </a:lnTo>
                <a:lnTo>
                  <a:pt x="6007" y="306"/>
                </a:lnTo>
                <a:lnTo>
                  <a:pt x="6022" y="303"/>
                </a:lnTo>
                <a:lnTo>
                  <a:pt x="6050" y="294"/>
                </a:lnTo>
                <a:lnTo>
                  <a:pt x="6062" y="294"/>
                </a:lnTo>
                <a:lnTo>
                  <a:pt x="6079" y="292"/>
                </a:lnTo>
                <a:lnTo>
                  <a:pt x="6107" y="280"/>
                </a:lnTo>
                <a:lnTo>
                  <a:pt x="6126" y="271"/>
                </a:lnTo>
                <a:lnTo>
                  <a:pt x="6140" y="264"/>
                </a:lnTo>
                <a:lnTo>
                  <a:pt x="6164" y="253"/>
                </a:lnTo>
                <a:lnTo>
                  <a:pt x="6179" y="245"/>
                </a:lnTo>
                <a:lnTo>
                  <a:pt x="6197" y="225"/>
                </a:lnTo>
                <a:lnTo>
                  <a:pt x="6218" y="216"/>
                </a:lnTo>
                <a:lnTo>
                  <a:pt x="6228" y="214"/>
                </a:lnTo>
                <a:lnTo>
                  <a:pt x="6242" y="218"/>
                </a:lnTo>
                <a:lnTo>
                  <a:pt x="6260" y="202"/>
                </a:lnTo>
                <a:lnTo>
                  <a:pt x="6274" y="187"/>
                </a:lnTo>
                <a:lnTo>
                  <a:pt x="6282" y="177"/>
                </a:lnTo>
                <a:lnTo>
                  <a:pt x="6297" y="154"/>
                </a:lnTo>
                <a:lnTo>
                  <a:pt x="6306" y="143"/>
                </a:lnTo>
                <a:lnTo>
                  <a:pt x="6324" y="141"/>
                </a:lnTo>
                <a:lnTo>
                  <a:pt x="6335" y="142"/>
                </a:lnTo>
                <a:lnTo>
                  <a:pt x="6351" y="142"/>
                </a:lnTo>
                <a:lnTo>
                  <a:pt x="6367" y="142"/>
                </a:lnTo>
                <a:lnTo>
                  <a:pt x="6383" y="142"/>
                </a:lnTo>
                <a:lnTo>
                  <a:pt x="6399" y="141"/>
                </a:lnTo>
                <a:lnTo>
                  <a:pt x="6421" y="141"/>
                </a:lnTo>
                <a:lnTo>
                  <a:pt x="6425" y="141"/>
                </a:lnTo>
                <a:lnTo>
                  <a:pt x="6437" y="140"/>
                </a:lnTo>
                <a:lnTo>
                  <a:pt x="6455" y="139"/>
                </a:lnTo>
                <a:lnTo>
                  <a:pt x="6472" y="140"/>
                </a:lnTo>
                <a:lnTo>
                  <a:pt x="6485" y="142"/>
                </a:lnTo>
                <a:lnTo>
                  <a:pt x="6499" y="145"/>
                </a:lnTo>
                <a:lnTo>
                  <a:pt x="6514" y="150"/>
                </a:lnTo>
                <a:lnTo>
                  <a:pt x="6531" y="153"/>
                </a:lnTo>
                <a:lnTo>
                  <a:pt x="6539" y="154"/>
                </a:lnTo>
                <a:lnTo>
                  <a:pt x="6552" y="155"/>
                </a:lnTo>
                <a:lnTo>
                  <a:pt x="6567" y="156"/>
                </a:lnTo>
                <a:lnTo>
                  <a:pt x="6585" y="158"/>
                </a:lnTo>
                <a:lnTo>
                  <a:pt x="6597" y="159"/>
                </a:lnTo>
                <a:lnTo>
                  <a:pt x="6617" y="164"/>
                </a:lnTo>
                <a:lnTo>
                  <a:pt x="6639" y="170"/>
                </a:lnTo>
                <a:lnTo>
                  <a:pt x="6653" y="174"/>
                </a:lnTo>
                <a:lnTo>
                  <a:pt x="6670" y="175"/>
                </a:lnTo>
                <a:lnTo>
                  <a:pt x="6687" y="177"/>
                </a:lnTo>
                <a:lnTo>
                  <a:pt x="6705" y="179"/>
                </a:lnTo>
                <a:lnTo>
                  <a:pt x="6721" y="177"/>
                </a:lnTo>
                <a:lnTo>
                  <a:pt x="6734" y="176"/>
                </a:lnTo>
                <a:lnTo>
                  <a:pt x="6753" y="174"/>
                </a:lnTo>
                <a:lnTo>
                  <a:pt x="6759" y="174"/>
                </a:lnTo>
                <a:lnTo>
                  <a:pt x="6768" y="174"/>
                </a:lnTo>
                <a:lnTo>
                  <a:pt x="6780" y="174"/>
                </a:lnTo>
                <a:lnTo>
                  <a:pt x="6788" y="176"/>
                </a:lnTo>
                <a:lnTo>
                  <a:pt x="6804" y="177"/>
                </a:lnTo>
                <a:lnTo>
                  <a:pt x="6827" y="180"/>
                </a:lnTo>
                <a:lnTo>
                  <a:pt x="6834" y="181"/>
                </a:lnTo>
                <a:lnTo>
                  <a:pt x="6840" y="182"/>
                </a:lnTo>
                <a:lnTo>
                  <a:pt x="6865" y="185"/>
                </a:lnTo>
                <a:lnTo>
                  <a:pt x="6888" y="188"/>
                </a:lnTo>
                <a:lnTo>
                  <a:pt x="6902" y="188"/>
                </a:lnTo>
                <a:lnTo>
                  <a:pt x="6917" y="188"/>
                </a:lnTo>
                <a:lnTo>
                  <a:pt x="6936" y="184"/>
                </a:lnTo>
                <a:lnTo>
                  <a:pt x="6956" y="183"/>
                </a:lnTo>
                <a:lnTo>
                  <a:pt x="6975" y="180"/>
                </a:lnTo>
                <a:lnTo>
                  <a:pt x="6990" y="178"/>
                </a:lnTo>
                <a:lnTo>
                  <a:pt x="7016" y="176"/>
                </a:lnTo>
                <a:lnTo>
                  <a:pt x="7032" y="171"/>
                </a:lnTo>
                <a:lnTo>
                  <a:pt x="7045" y="165"/>
                </a:lnTo>
                <a:lnTo>
                  <a:pt x="7059" y="157"/>
                </a:lnTo>
                <a:lnTo>
                  <a:pt x="7068" y="154"/>
                </a:lnTo>
                <a:lnTo>
                  <a:pt x="7079" y="149"/>
                </a:lnTo>
                <a:lnTo>
                  <a:pt x="7092" y="138"/>
                </a:lnTo>
                <a:lnTo>
                  <a:pt x="7098" y="137"/>
                </a:lnTo>
                <a:lnTo>
                  <a:pt x="7114" y="124"/>
                </a:lnTo>
                <a:lnTo>
                  <a:pt x="7126" y="109"/>
                </a:lnTo>
                <a:lnTo>
                  <a:pt x="7138" y="106"/>
                </a:lnTo>
                <a:lnTo>
                  <a:pt x="7151" y="100"/>
                </a:lnTo>
                <a:lnTo>
                  <a:pt x="7159" y="101"/>
                </a:lnTo>
                <a:lnTo>
                  <a:pt x="7171" y="96"/>
                </a:lnTo>
                <a:lnTo>
                  <a:pt x="7183" y="96"/>
                </a:lnTo>
                <a:lnTo>
                  <a:pt x="7190" y="96"/>
                </a:lnTo>
                <a:lnTo>
                  <a:pt x="7200" y="91"/>
                </a:lnTo>
                <a:lnTo>
                  <a:pt x="7209" y="84"/>
                </a:lnTo>
                <a:lnTo>
                  <a:pt x="7213" y="84"/>
                </a:lnTo>
                <a:lnTo>
                  <a:pt x="7222" y="84"/>
                </a:lnTo>
                <a:lnTo>
                  <a:pt x="7232" y="85"/>
                </a:lnTo>
                <a:lnTo>
                  <a:pt x="7243" y="86"/>
                </a:lnTo>
                <a:lnTo>
                  <a:pt x="7254" y="87"/>
                </a:lnTo>
                <a:lnTo>
                  <a:pt x="7265" y="90"/>
                </a:lnTo>
                <a:lnTo>
                  <a:pt x="7275" y="92"/>
                </a:lnTo>
                <a:lnTo>
                  <a:pt x="7285" y="94"/>
                </a:lnTo>
                <a:lnTo>
                  <a:pt x="7300" y="98"/>
                </a:lnTo>
                <a:lnTo>
                  <a:pt x="7314" y="97"/>
                </a:lnTo>
                <a:lnTo>
                  <a:pt x="7324" y="94"/>
                </a:lnTo>
                <a:lnTo>
                  <a:pt x="7333" y="92"/>
                </a:lnTo>
                <a:lnTo>
                  <a:pt x="7347" y="89"/>
                </a:lnTo>
                <a:lnTo>
                  <a:pt x="7368" y="85"/>
                </a:lnTo>
                <a:lnTo>
                  <a:pt x="7378" y="81"/>
                </a:lnTo>
                <a:lnTo>
                  <a:pt x="7387" y="78"/>
                </a:lnTo>
                <a:lnTo>
                  <a:pt x="7402" y="74"/>
                </a:lnTo>
                <a:lnTo>
                  <a:pt x="7409" y="74"/>
                </a:lnTo>
                <a:lnTo>
                  <a:pt x="7418" y="70"/>
                </a:lnTo>
                <a:lnTo>
                  <a:pt x="7432" y="49"/>
                </a:lnTo>
                <a:lnTo>
                  <a:pt x="7443" y="48"/>
                </a:lnTo>
                <a:lnTo>
                  <a:pt x="7452" y="47"/>
                </a:lnTo>
                <a:lnTo>
                  <a:pt x="7460" y="46"/>
                </a:lnTo>
                <a:lnTo>
                  <a:pt x="7470" y="46"/>
                </a:lnTo>
                <a:lnTo>
                  <a:pt x="7478" y="45"/>
                </a:lnTo>
                <a:lnTo>
                  <a:pt x="7486" y="43"/>
                </a:lnTo>
                <a:lnTo>
                  <a:pt x="7501" y="42"/>
                </a:lnTo>
                <a:lnTo>
                  <a:pt x="7511" y="42"/>
                </a:lnTo>
                <a:lnTo>
                  <a:pt x="7525" y="41"/>
                </a:lnTo>
                <a:lnTo>
                  <a:pt x="7538" y="41"/>
                </a:lnTo>
                <a:lnTo>
                  <a:pt x="7551" y="43"/>
                </a:lnTo>
                <a:lnTo>
                  <a:pt x="7559" y="42"/>
                </a:lnTo>
                <a:lnTo>
                  <a:pt x="7563" y="42"/>
                </a:lnTo>
                <a:lnTo>
                  <a:pt x="7570" y="42"/>
                </a:lnTo>
                <a:lnTo>
                  <a:pt x="7578" y="42"/>
                </a:lnTo>
                <a:lnTo>
                  <a:pt x="7594" y="42"/>
                </a:lnTo>
                <a:lnTo>
                  <a:pt x="7607" y="42"/>
                </a:lnTo>
                <a:lnTo>
                  <a:pt x="7618" y="42"/>
                </a:lnTo>
                <a:lnTo>
                  <a:pt x="7628" y="42"/>
                </a:lnTo>
                <a:lnTo>
                  <a:pt x="7647" y="42"/>
                </a:lnTo>
                <a:lnTo>
                  <a:pt x="7660" y="42"/>
                </a:lnTo>
                <a:lnTo>
                  <a:pt x="7670" y="42"/>
                </a:lnTo>
                <a:lnTo>
                  <a:pt x="7687" y="41"/>
                </a:lnTo>
                <a:lnTo>
                  <a:pt x="7704" y="42"/>
                </a:lnTo>
                <a:lnTo>
                  <a:pt x="7716" y="42"/>
                </a:lnTo>
                <a:lnTo>
                  <a:pt x="7732" y="42"/>
                </a:lnTo>
                <a:lnTo>
                  <a:pt x="7751" y="42"/>
                </a:lnTo>
                <a:lnTo>
                  <a:pt x="7771" y="42"/>
                </a:lnTo>
                <a:lnTo>
                  <a:pt x="7793" y="42"/>
                </a:lnTo>
                <a:lnTo>
                  <a:pt x="7819" y="43"/>
                </a:lnTo>
                <a:lnTo>
                  <a:pt x="7840" y="45"/>
                </a:lnTo>
                <a:lnTo>
                  <a:pt x="7850" y="45"/>
                </a:lnTo>
                <a:lnTo>
                  <a:pt x="7876" y="45"/>
                </a:lnTo>
                <a:lnTo>
                  <a:pt x="7895" y="45"/>
                </a:lnTo>
                <a:lnTo>
                  <a:pt x="7908" y="42"/>
                </a:lnTo>
                <a:lnTo>
                  <a:pt x="7938" y="42"/>
                </a:lnTo>
                <a:lnTo>
                  <a:pt x="7958" y="42"/>
                </a:lnTo>
                <a:lnTo>
                  <a:pt x="7973" y="41"/>
                </a:lnTo>
                <a:lnTo>
                  <a:pt x="7985" y="40"/>
                </a:lnTo>
                <a:lnTo>
                  <a:pt x="7996" y="39"/>
                </a:lnTo>
                <a:lnTo>
                  <a:pt x="8014" y="36"/>
                </a:lnTo>
                <a:lnTo>
                  <a:pt x="8028" y="34"/>
                </a:lnTo>
                <a:lnTo>
                  <a:pt x="8048" y="33"/>
                </a:lnTo>
                <a:lnTo>
                  <a:pt x="8073" y="30"/>
                </a:lnTo>
                <a:lnTo>
                  <a:pt x="8102" y="28"/>
                </a:lnTo>
                <a:lnTo>
                  <a:pt x="8121" y="27"/>
                </a:lnTo>
                <a:lnTo>
                  <a:pt x="8135" y="27"/>
                </a:lnTo>
                <a:lnTo>
                  <a:pt x="8148" y="26"/>
                </a:lnTo>
                <a:lnTo>
                  <a:pt x="8161" y="25"/>
                </a:lnTo>
                <a:lnTo>
                  <a:pt x="8175" y="24"/>
                </a:lnTo>
                <a:lnTo>
                  <a:pt x="8186" y="24"/>
                </a:lnTo>
                <a:lnTo>
                  <a:pt x="8195" y="23"/>
                </a:lnTo>
                <a:lnTo>
                  <a:pt x="8206" y="22"/>
                </a:lnTo>
                <a:lnTo>
                  <a:pt x="8221" y="21"/>
                </a:lnTo>
                <a:lnTo>
                  <a:pt x="8229" y="21"/>
                </a:lnTo>
                <a:lnTo>
                  <a:pt x="8243" y="20"/>
                </a:lnTo>
                <a:lnTo>
                  <a:pt x="8254" y="19"/>
                </a:lnTo>
                <a:lnTo>
                  <a:pt x="8264" y="19"/>
                </a:lnTo>
                <a:lnTo>
                  <a:pt x="8277" y="16"/>
                </a:lnTo>
                <a:lnTo>
                  <a:pt x="8292" y="15"/>
                </a:lnTo>
                <a:lnTo>
                  <a:pt x="8308" y="14"/>
                </a:lnTo>
                <a:lnTo>
                  <a:pt x="8320" y="12"/>
                </a:lnTo>
                <a:lnTo>
                  <a:pt x="8335" y="12"/>
                </a:lnTo>
                <a:lnTo>
                  <a:pt x="8349" y="9"/>
                </a:lnTo>
                <a:lnTo>
                  <a:pt x="8366" y="8"/>
                </a:lnTo>
                <a:lnTo>
                  <a:pt x="8402" y="3"/>
                </a:lnTo>
                <a:lnTo>
                  <a:pt x="8426" y="0"/>
                </a:lnTo>
                <a:lnTo>
                  <a:pt x="8426" y="10"/>
                </a:lnTo>
                <a:lnTo>
                  <a:pt x="8402" y="13"/>
                </a:lnTo>
                <a:lnTo>
                  <a:pt x="8366" y="17"/>
                </a:lnTo>
                <a:lnTo>
                  <a:pt x="8349" y="20"/>
                </a:lnTo>
                <a:lnTo>
                  <a:pt x="8335" y="22"/>
                </a:lnTo>
                <a:lnTo>
                  <a:pt x="8320" y="23"/>
                </a:lnTo>
                <a:lnTo>
                  <a:pt x="8308" y="23"/>
                </a:lnTo>
                <a:lnTo>
                  <a:pt x="8292" y="26"/>
                </a:lnTo>
                <a:lnTo>
                  <a:pt x="8277" y="26"/>
                </a:lnTo>
                <a:lnTo>
                  <a:pt x="8264" y="28"/>
                </a:lnTo>
                <a:lnTo>
                  <a:pt x="8254" y="28"/>
                </a:lnTo>
                <a:lnTo>
                  <a:pt x="8243" y="30"/>
                </a:lnTo>
                <a:lnTo>
                  <a:pt x="8229" y="30"/>
                </a:lnTo>
                <a:lnTo>
                  <a:pt x="8221" y="32"/>
                </a:lnTo>
                <a:lnTo>
                  <a:pt x="8206" y="32"/>
                </a:lnTo>
                <a:lnTo>
                  <a:pt x="8195" y="33"/>
                </a:lnTo>
                <a:lnTo>
                  <a:pt x="8186" y="34"/>
                </a:lnTo>
                <a:lnTo>
                  <a:pt x="8175" y="34"/>
                </a:lnTo>
                <a:lnTo>
                  <a:pt x="8161" y="36"/>
                </a:lnTo>
                <a:lnTo>
                  <a:pt x="8148" y="37"/>
                </a:lnTo>
                <a:lnTo>
                  <a:pt x="8135" y="37"/>
                </a:lnTo>
                <a:lnTo>
                  <a:pt x="8121" y="38"/>
                </a:lnTo>
                <a:lnTo>
                  <a:pt x="8102" y="38"/>
                </a:lnTo>
                <a:lnTo>
                  <a:pt x="8073" y="40"/>
                </a:lnTo>
                <a:lnTo>
                  <a:pt x="8048" y="43"/>
                </a:lnTo>
                <a:lnTo>
                  <a:pt x="8028" y="45"/>
                </a:lnTo>
                <a:lnTo>
                  <a:pt x="8014" y="46"/>
                </a:lnTo>
                <a:lnTo>
                  <a:pt x="7996" y="46"/>
                </a:lnTo>
                <a:lnTo>
                  <a:pt x="7985" y="50"/>
                </a:lnTo>
                <a:lnTo>
                  <a:pt x="7973" y="52"/>
                </a:lnTo>
                <a:lnTo>
                  <a:pt x="7958" y="53"/>
                </a:lnTo>
                <a:lnTo>
                  <a:pt x="7938" y="53"/>
                </a:lnTo>
                <a:lnTo>
                  <a:pt x="7908" y="55"/>
                </a:lnTo>
                <a:lnTo>
                  <a:pt x="7895" y="55"/>
                </a:lnTo>
                <a:lnTo>
                  <a:pt x="7876" y="55"/>
                </a:lnTo>
                <a:lnTo>
                  <a:pt x="7850" y="55"/>
                </a:lnTo>
                <a:lnTo>
                  <a:pt x="7840" y="54"/>
                </a:lnTo>
                <a:lnTo>
                  <a:pt x="7819" y="53"/>
                </a:lnTo>
                <a:lnTo>
                  <a:pt x="7793" y="52"/>
                </a:lnTo>
                <a:lnTo>
                  <a:pt x="7771" y="51"/>
                </a:lnTo>
                <a:lnTo>
                  <a:pt x="7751" y="50"/>
                </a:lnTo>
                <a:lnTo>
                  <a:pt x="7732" y="50"/>
                </a:lnTo>
                <a:lnTo>
                  <a:pt x="7716" y="52"/>
                </a:lnTo>
                <a:lnTo>
                  <a:pt x="7704" y="52"/>
                </a:lnTo>
                <a:lnTo>
                  <a:pt x="7687" y="50"/>
                </a:lnTo>
                <a:lnTo>
                  <a:pt x="7670" y="49"/>
                </a:lnTo>
                <a:lnTo>
                  <a:pt x="7660" y="51"/>
                </a:lnTo>
                <a:lnTo>
                  <a:pt x="7647" y="50"/>
                </a:lnTo>
                <a:lnTo>
                  <a:pt x="7628" y="52"/>
                </a:lnTo>
                <a:lnTo>
                  <a:pt x="7618" y="50"/>
                </a:lnTo>
                <a:lnTo>
                  <a:pt x="7607" y="48"/>
                </a:lnTo>
                <a:lnTo>
                  <a:pt x="7594" y="46"/>
                </a:lnTo>
                <a:lnTo>
                  <a:pt x="7578" y="48"/>
                </a:lnTo>
                <a:lnTo>
                  <a:pt x="7570" y="47"/>
                </a:lnTo>
                <a:lnTo>
                  <a:pt x="7563" y="42"/>
                </a:lnTo>
                <a:lnTo>
                  <a:pt x="7559" y="42"/>
                </a:lnTo>
                <a:lnTo>
                  <a:pt x="7551" y="43"/>
                </a:lnTo>
                <a:lnTo>
                  <a:pt x="7538" y="41"/>
                </a:lnTo>
                <a:lnTo>
                  <a:pt x="7525" y="41"/>
                </a:lnTo>
                <a:lnTo>
                  <a:pt x="7511" y="42"/>
                </a:lnTo>
                <a:lnTo>
                  <a:pt x="7501" y="42"/>
                </a:lnTo>
                <a:lnTo>
                  <a:pt x="7486" y="43"/>
                </a:lnTo>
                <a:lnTo>
                  <a:pt x="7478" y="45"/>
                </a:lnTo>
                <a:lnTo>
                  <a:pt x="7470" y="46"/>
                </a:lnTo>
                <a:lnTo>
                  <a:pt x="7460" y="46"/>
                </a:lnTo>
                <a:lnTo>
                  <a:pt x="7452" y="47"/>
                </a:lnTo>
                <a:lnTo>
                  <a:pt x="7443" y="48"/>
                </a:lnTo>
                <a:lnTo>
                  <a:pt x="7432" y="49"/>
                </a:lnTo>
                <a:lnTo>
                  <a:pt x="7418" y="70"/>
                </a:lnTo>
                <a:lnTo>
                  <a:pt x="7409" y="76"/>
                </a:lnTo>
                <a:lnTo>
                  <a:pt x="7402" y="77"/>
                </a:lnTo>
                <a:lnTo>
                  <a:pt x="7387" y="81"/>
                </a:lnTo>
                <a:lnTo>
                  <a:pt x="7378" y="86"/>
                </a:lnTo>
                <a:lnTo>
                  <a:pt x="7368" y="91"/>
                </a:lnTo>
                <a:lnTo>
                  <a:pt x="7347" y="96"/>
                </a:lnTo>
                <a:lnTo>
                  <a:pt x="7333" y="99"/>
                </a:lnTo>
                <a:lnTo>
                  <a:pt x="7324" y="102"/>
                </a:lnTo>
                <a:lnTo>
                  <a:pt x="7314" y="105"/>
                </a:lnTo>
                <a:lnTo>
                  <a:pt x="7300" y="104"/>
                </a:lnTo>
                <a:lnTo>
                  <a:pt x="7285" y="101"/>
                </a:lnTo>
                <a:lnTo>
                  <a:pt x="7275" y="97"/>
                </a:lnTo>
                <a:lnTo>
                  <a:pt x="7265" y="93"/>
                </a:lnTo>
                <a:lnTo>
                  <a:pt x="7254" y="90"/>
                </a:lnTo>
                <a:lnTo>
                  <a:pt x="7243" y="89"/>
                </a:lnTo>
                <a:lnTo>
                  <a:pt x="7232" y="85"/>
                </a:lnTo>
                <a:lnTo>
                  <a:pt x="7222" y="84"/>
                </a:lnTo>
                <a:lnTo>
                  <a:pt x="7213" y="84"/>
                </a:lnTo>
                <a:lnTo>
                  <a:pt x="7209" y="84"/>
                </a:lnTo>
                <a:lnTo>
                  <a:pt x="7200" y="91"/>
                </a:lnTo>
                <a:lnTo>
                  <a:pt x="7190" y="96"/>
                </a:lnTo>
                <a:lnTo>
                  <a:pt x="7183" y="96"/>
                </a:lnTo>
                <a:lnTo>
                  <a:pt x="7171" y="96"/>
                </a:lnTo>
                <a:lnTo>
                  <a:pt x="7159" y="101"/>
                </a:lnTo>
                <a:lnTo>
                  <a:pt x="7151" y="100"/>
                </a:lnTo>
                <a:lnTo>
                  <a:pt x="7138" y="106"/>
                </a:lnTo>
                <a:lnTo>
                  <a:pt x="7126" y="109"/>
                </a:lnTo>
                <a:lnTo>
                  <a:pt x="7114" y="124"/>
                </a:lnTo>
                <a:lnTo>
                  <a:pt x="7098" y="153"/>
                </a:lnTo>
                <a:lnTo>
                  <a:pt x="7092" y="157"/>
                </a:lnTo>
                <a:lnTo>
                  <a:pt x="7079" y="169"/>
                </a:lnTo>
                <a:lnTo>
                  <a:pt x="7068" y="172"/>
                </a:lnTo>
                <a:lnTo>
                  <a:pt x="7059" y="176"/>
                </a:lnTo>
                <a:lnTo>
                  <a:pt x="7045" y="181"/>
                </a:lnTo>
                <a:lnTo>
                  <a:pt x="7032" y="185"/>
                </a:lnTo>
                <a:lnTo>
                  <a:pt x="7016" y="188"/>
                </a:lnTo>
                <a:lnTo>
                  <a:pt x="6990" y="190"/>
                </a:lnTo>
                <a:lnTo>
                  <a:pt x="6975" y="192"/>
                </a:lnTo>
                <a:lnTo>
                  <a:pt x="6956" y="195"/>
                </a:lnTo>
                <a:lnTo>
                  <a:pt x="6936" y="204"/>
                </a:lnTo>
                <a:lnTo>
                  <a:pt x="6917" y="214"/>
                </a:lnTo>
                <a:lnTo>
                  <a:pt x="6902" y="220"/>
                </a:lnTo>
                <a:lnTo>
                  <a:pt x="6888" y="221"/>
                </a:lnTo>
                <a:lnTo>
                  <a:pt x="6865" y="223"/>
                </a:lnTo>
                <a:lnTo>
                  <a:pt x="6840" y="222"/>
                </a:lnTo>
                <a:lnTo>
                  <a:pt x="6834" y="222"/>
                </a:lnTo>
                <a:lnTo>
                  <a:pt x="6827" y="207"/>
                </a:lnTo>
                <a:lnTo>
                  <a:pt x="6804" y="210"/>
                </a:lnTo>
                <a:lnTo>
                  <a:pt x="6788" y="215"/>
                </a:lnTo>
                <a:lnTo>
                  <a:pt x="6780" y="215"/>
                </a:lnTo>
                <a:lnTo>
                  <a:pt x="6768" y="206"/>
                </a:lnTo>
                <a:lnTo>
                  <a:pt x="6759" y="206"/>
                </a:lnTo>
                <a:lnTo>
                  <a:pt x="6753" y="204"/>
                </a:lnTo>
                <a:lnTo>
                  <a:pt x="6734" y="201"/>
                </a:lnTo>
                <a:lnTo>
                  <a:pt x="6721" y="204"/>
                </a:lnTo>
                <a:lnTo>
                  <a:pt x="6705" y="206"/>
                </a:lnTo>
                <a:lnTo>
                  <a:pt x="6687" y="205"/>
                </a:lnTo>
                <a:lnTo>
                  <a:pt x="6670" y="205"/>
                </a:lnTo>
                <a:lnTo>
                  <a:pt x="6653" y="202"/>
                </a:lnTo>
                <a:lnTo>
                  <a:pt x="6639" y="197"/>
                </a:lnTo>
                <a:lnTo>
                  <a:pt x="6617" y="190"/>
                </a:lnTo>
                <a:lnTo>
                  <a:pt x="6597" y="183"/>
                </a:lnTo>
                <a:lnTo>
                  <a:pt x="6585" y="179"/>
                </a:lnTo>
                <a:lnTo>
                  <a:pt x="6567" y="187"/>
                </a:lnTo>
                <a:lnTo>
                  <a:pt x="6552" y="178"/>
                </a:lnTo>
                <a:lnTo>
                  <a:pt x="6539" y="171"/>
                </a:lnTo>
                <a:lnTo>
                  <a:pt x="6531" y="161"/>
                </a:lnTo>
                <a:lnTo>
                  <a:pt x="6514" y="156"/>
                </a:lnTo>
                <a:lnTo>
                  <a:pt x="6499" y="152"/>
                </a:lnTo>
                <a:lnTo>
                  <a:pt x="6485" y="146"/>
                </a:lnTo>
                <a:lnTo>
                  <a:pt x="6472" y="141"/>
                </a:lnTo>
                <a:lnTo>
                  <a:pt x="6455" y="139"/>
                </a:lnTo>
                <a:lnTo>
                  <a:pt x="6437" y="140"/>
                </a:lnTo>
                <a:lnTo>
                  <a:pt x="6425" y="141"/>
                </a:lnTo>
                <a:lnTo>
                  <a:pt x="6421" y="141"/>
                </a:lnTo>
                <a:lnTo>
                  <a:pt x="6399" y="141"/>
                </a:lnTo>
                <a:lnTo>
                  <a:pt x="6383" y="142"/>
                </a:lnTo>
                <a:lnTo>
                  <a:pt x="6367" y="142"/>
                </a:lnTo>
                <a:lnTo>
                  <a:pt x="6351" y="142"/>
                </a:lnTo>
                <a:lnTo>
                  <a:pt x="6335" y="142"/>
                </a:lnTo>
                <a:lnTo>
                  <a:pt x="6324" y="141"/>
                </a:lnTo>
                <a:lnTo>
                  <a:pt x="6306" y="143"/>
                </a:lnTo>
                <a:lnTo>
                  <a:pt x="6297" y="154"/>
                </a:lnTo>
                <a:lnTo>
                  <a:pt x="6282" y="177"/>
                </a:lnTo>
                <a:lnTo>
                  <a:pt x="6274" y="187"/>
                </a:lnTo>
                <a:lnTo>
                  <a:pt x="6260" y="202"/>
                </a:lnTo>
                <a:lnTo>
                  <a:pt x="6242" y="232"/>
                </a:lnTo>
                <a:lnTo>
                  <a:pt x="6228" y="228"/>
                </a:lnTo>
                <a:lnTo>
                  <a:pt x="6218" y="230"/>
                </a:lnTo>
                <a:lnTo>
                  <a:pt x="6197" y="245"/>
                </a:lnTo>
                <a:lnTo>
                  <a:pt x="6179" y="255"/>
                </a:lnTo>
                <a:lnTo>
                  <a:pt x="6164" y="261"/>
                </a:lnTo>
                <a:lnTo>
                  <a:pt x="6140" y="283"/>
                </a:lnTo>
                <a:lnTo>
                  <a:pt x="6126" y="291"/>
                </a:lnTo>
                <a:lnTo>
                  <a:pt x="6107" y="299"/>
                </a:lnTo>
                <a:lnTo>
                  <a:pt x="6079" y="311"/>
                </a:lnTo>
                <a:lnTo>
                  <a:pt x="6062" y="312"/>
                </a:lnTo>
                <a:lnTo>
                  <a:pt x="6050" y="313"/>
                </a:lnTo>
                <a:lnTo>
                  <a:pt x="6022" y="322"/>
                </a:lnTo>
                <a:lnTo>
                  <a:pt x="6007" y="325"/>
                </a:lnTo>
                <a:lnTo>
                  <a:pt x="5980" y="332"/>
                </a:lnTo>
                <a:lnTo>
                  <a:pt x="5969" y="331"/>
                </a:lnTo>
                <a:lnTo>
                  <a:pt x="5958" y="330"/>
                </a:lnTo>
                <a:lnTo>
                  <a:pt x="5935" y="330"/>
                </a:lnTo>
                <a:lnTo>
                  <a:pt x="5916" y="331"/>
                </a:lnTo>
                <a:lnTo>
                  <a:pt x="5897" y="331"/>
                </a:lnTo>
                <a:lnTo>
                  <a:pt x="5877" y="334"/>
                </a:lnTo>
                <a:lnTo>
                  <a:pt x="5864" y="335"/>
                </a:lnTo>
                <a:lnTo>
                  <a:pt x="5833" y="337"/>
                </a:lnTo>
                <a:lnTo>
                  <a:pt x="5820" y="338"/>
                </a:lnTo>
                <a:lnTo>
                  <a:pt x="5802" y="339"/>
                </a:lnTo>
                <a:lnTo>
                  <a:pt x="5786" y="335"/>
                </a:lnTo>
                <a:lnTo>
                  <a:pt x="5776" y="333"/>
                </a:lnTo>
                <a:lnTo>
                  <a:pt x="5765" y="335"/>
                </a:lnTo>
                <a:lnTo>
                  <a:pt x="5760" y="336"/>
                </a:lnTo>
                <a:lnTo>
                  <a:pt x="5754" y="336"/>
                </a:lnTo>
                <a:lnTo>
                  <a:pt x="5748" y="337"/>
                </a:lnTo>
                <a:lnTo>
                  <a:pt x="5741" y="338"/>
                </a:lnTo>
                <a:lnTo>
                  <a:pt x="5737" y="339"/>
                </a:lnTo>
                <a:lnTo>
                  <a:pt x="5730" y="341"/>
                </a:lnTo>
                <a:lnTo>
                  <a:pt x="5726" y="342"/>
                </a:lnTo>
                <a:lnTo>
                  <a:pt x="5722" y="342"/>
                </a:lnTo>
                <a:lnTo>
                  <a:pt x="5706" y="342"/>
                </a:lnTo>
                <a:lnTo>
                  <a:pt x="5696" y="341"/>
                </a:lnTo>
                <a:lnTo>
                  <a:pt x="5689" y="341"/>
                </a:lnTo>
                <a:lnTo>
                  <a:pt x="5677" y="341"/>
                </a:lnTo>
                <a:lnTo>
                  <a:pt x="5666" y="339"/>
                </a:lnTo>
                <a:lnTo>
                  <a:pt x="5662" y="338"/>
                </a:lnTo>
                <a:lnTo>
                  <a:pt x="5655" y="338"/>
                </a:lnTo>
                <a:lnTo>
                  <a:pt x="5648" y="337"/>
                </a:lnTo>
                <a:lnTo>
                  <a:pt x="5636" y="336"/>
                </a:lnTo>
                <a:lnTo>
                  <a:pt x="5626" y="335"/>
                </a:lnTo>
                <a:lnTo>
                  <a:pt x="5621" y="334"/>
                </a:lnTo>
                <a:lnTo>
                  <a:pt x="5614" y="331"/>
                </a:lnTo>
                <a:lnTo>
                  <a:pt x="5610" y="331"/>
                </a:lnTo>
                <a:lnTo>
                  <a:pt x="5603" y="330"/>
                </a:lnTo>
                <a:lnTo>
                  <a:pt x="5595" y="327"/>
                </a:lnTo>
                <a:lnTo>
                  <a:pt x="5586" y="327"/>
                </a:lnTo>
                <a:lnTo>
                  <a:pt x="5581" y="329"/>
                </a:lnTo>
                <a:lnTo>
                  <a:pt x="5576" y="329"/>
                </a:lnTo>
                <a:lnTo>
                  <a:pt x="5572" y="331"/>
                </a:lnTo>
                <a:lnTo>
                  <a:pt x="5563" y="331"/>
                </a:lnTo>
                <a:lnTo>
                  <a:pt x="5560" y="332"/>
                </a:lnTo>
                <a:lnTo>
                  <a:pt x="5549" y="331"/>
                </a:lnTo>
                <a:lnTo>
                  <a:pt x="5541" y="334"/>
                </a:lnTo>
                <a:lnTo>
                  <a:pt x="5535" y="335"/>
                </a:lnTo>
                <a:lnTo>
                  <a:pt x="5532" y="336"/>
                </a:lnTo>
                <a:lnTo>
                  <a:pt x="5525" y="337"/>
                </a:lnTo>
                <a:lnTo>
                  <a:pt x="5517" y="339"/>
                </a:lnTo>
                <a:lnTo>
                  <a:pt x="5510" y="341"/>
                </a:lnTo>
                <a:lnTo>
                  <a:pt x="5504" y="341"/>
                </a:lnTo>
                <a:lnTo>
                  <a:pt x="5500" y="341"/>
                </a:lnTo>
                <a:lnTo>
                  <a:pt x="5489" y="341"/>
                </a:lnTo>
                <a:lnTo>
                  <a:pt x="5480" y="341"/>
                </a:lnTo>
                <a:lnTo>
                  <a:pt x="5469" y="341"/>
                </a:lnTo>
                <a:lnTo>
                  <a:pt x="5456" y="341"/>
                </a:lnTo>
                <a:lnTo>
                  <a:pt x="5445" y="342"/>
                </a:lnTo>
                <a:lnTo>
                  <a:pt x="5433" y="341"/>
                </a:lnTo>
                <a:lnTo>
                  <a:pt x="5421" y="339"/>
                </a:lnTo>
                <a:lnTo>
                  <a:pt x="5413" y="338"/>
                </a:lnTo>
                <a:lnTo>
                  <a:pt x="5407" y="337"/>
                </a:lnTo>
                <a:lnTo>
                  <a:pt x="5403" y="337"/>
                </a:lnTo>
                <a:lnTo>
                  <a:pt x="5394" y="335"/>
                </a:lnTo>
                <a:lnTo>
                  <a:pt x="5390" y="335"/>
                </a:lnTo>
                <a:lnTo>
                  <a:pt x="5385" y="333"/>
                </a:lnTo>
                <a:lnTo>
                  <a:pt x="5372" y="331"/>
                </a:lnTo>
                <a:lnTo>
                  <a:pt x="5353" y="324"/>
                </a:lnTo>
                <a:lnTo>
                  <a:pt x="5342" y="322"/>
                </a:lnTo>
                <a:lnTo>
                  <a:pt x="5332" y="320"/>
                </a:lnTo>
                <a:lnTo>
                  <a:pt x="5319" y="303"/>
                </a:lnTo>
                <a:lnTo>
                  <a:pt x="5313" y="299"/>
                </a:lnTo>
                <a:lnTo>
                  <a:pt x="5300" y="294"/>
                </a:lnTo>
                <a:lnTo>
                  <a:pt x="5288" y="292"/>
                </a:lnTo>
                <a:lnTo>
                  <a:pt x="5280" y="291"/>
                </a:lnTo>
                <a:lnTo>
                  <a:pt x="5273" y="288"/>
                </a:lnTo>
                <a:lnTo>
                  <a:pt x="5269" y="288"/>
                </a:lnTo>
                <a:lnTo>
                  <a:pt x="5262" y="287"/>
                </a:lnTo>
                <a:lnTo>
                  <a:pt x="5259" y="286"/>
                </a:lnTo>
                <a:lnTo>
                  <a:pt x="5253" y="286"/>
                </a:lnTo>
                <a:lnTo>
                  <a:pt x="5249" y="286"/>
                </a:lnTo>
                <a:lnTo>
                  <a:pt x="5240" y="284"/>
                </a:lnTo>
                <a:lnTo>
                  <a:pt x="5236" y="282"/>
                </a:lnTo>
                <a:lnTo>
                  <a:pt x="5231" y="272"/>
                </a:lnTo>
                <a:lnTo>
                  <a:pt x="5222" y="261"/>
                </a:lnTo>
                <a:lnTo>
                  <a:pt x="5214" y="257"/>
                </a:lnTo>
                <a:lnTo>
                  <a:pt x="5204" y="252"/>
                </a:lnTo>
                <a:lnTo>
                  <a:pt x="5195" y="220"/>
                </a:lnTo>
                <a:lnTo>
                  <a:pt x="5170" y="200"/>
                </a:lnTo>
                <a:lnTo>
                  <a:pt x="5151" y="207"/>
                </a:lnTo>
                <a:lnTo>
                  <a:pt x="5129" y="219"/>
                </a:lnTo>
                <a:lnTo>
                  <a:pt x="5111" y="226"/>
                </a:lnTo>
                <a:lnTo>
                  <a:pt x="5095" y="230"/>
                </a:lnTo>
                <a:lnTo>
                  <a:pt x="5076" y="230"/>
                </a:lnTo>
                <a:lnTo>
                  <a:pt x="5059" y="248"/>
                </a:lnTo>
                <a:lnTo>
                  <a:pt x="5047" y="265"/>
                </a:lnTo>
                <a:lnTo>
                  <a:pt x="5038" y="278"/>
                </a:lnTo>
                <a:lnTo>
                  <a:pt x="5027" y="292"/>
                </a:lnTo>
                <a:lnTo>
                  <a:pt x="5014" y="309"/>
                </a:lnTo>
                <a:lnTo>
                  <a:pt x="5005" y="321"/>
                </a:lnTo>
                <a:lnTo>
                  <a:pt x="4994" y="335"/>
                </a:lnTo>
                <a:lnTo>
                  <a:pt x="4982" y="343"/>
                </a:lnTo>
                <a:lnTo>
                  <a:pt x="4978" y="342"/>
                </a:lnTo>
                <a:lnTo>
                  <a:pt x="4968" y="341"/>
                </a:lnTo>
                <a:lnTo>
                  <a:pt x="4964" y="341"/>
                </a:lnTo>
                <a:lnTo>
                  <a:pt x="4960" y="342"/>
                </a:lnTo>
                <a:lnTo>
                  <a:pt x="4954" y="343"/>
                </a:lnTo>
                <a:lnTo>
                  <a:pt x="4948" y="349"/>
                </a:lnTo>
                <a:lnTo>
                  <a:pt x="4939" y="355"/>
                </a:lnTo>
                <a:lnTo>
                  <a:pt x="4930" y="355"/>
                </a:lnTo>
                <a:lnTo>
                  <a:pt x="4920" y="352"/>
                </a:lnTo>
                <a:lnTo>
                  <a:pt x="4907" y="348"/>
                </a:lnTo>
                <a:lnTo>
                  <a:pt x="4900" y="345"/>
                </a:lnTo>
                <a:lnTo>
                  <a:pt x="4890" y="343"/>
                </a:lnTo>
                <a:lnTo>
                  <a:pt x="4883" y="339"/>
                </a:lnTo>
                <a:lnTo>
                  <a:pt x="4875" y="335"/>
                </a:lnTo>
                <a:lnTo>
                  <a:pt x="4867" y="329"/>
                </a:lnTo>
                <a:lnTo>
                  <a:pt x="4861" y="324"/>
                </a:lnTo>
                <a:lnTo>
                  <a:pt x="4852" y="320"/>
                </a:lnTo>
                <a:lnTo>
                  <a:pt x="4848" y="317"/>
                </a:lnTo>
                <a:lnTo>
                  <a:pt x="4841" y="310"/>
                </a:lnTo>
                <a:lnTo>
                  <a:pt x="4834" y="308"/>
                </a:lnTo>
                <a:lnTo>
                  <a:pt x="4824" y="301"/>
                </a:lnTo>
                <a:lnTo>
                  <a:pt x="4818" y="299"/>
                </a:lnTo>
                <a:lnTo>
                  <a:pt x="4808" y="294"/>
                </a:lnTo>
                <a:lnTo>
                  <a:pt x="4802" y="292"/>
                </a:lnTo>
                <a:lnTo>
                  <a:pt x="4797" y="290"/>
                </a:lnTo>
                <a:lnTo>
                  <a:pt x="4791" y="282"/>
                </a:lnTo>
                <a:lnTo>
                  <a:pt x="4783" y="291"/>
                </a:lnTo>
                <a:lnTo>
                  <a:pt x="4772" y="301"/>
                </a:lnTo>
                <a:lnTo>
                  <a:pt x="4760" y="314"/>
                </a:lnTo>
                <a:lnTo>
                  <a:pt x="4742" y="336"/>
                </a:lnTo>
                <a:lnTo>
                  <a:pt x="4721" y="344"/>
                </a:lnTo>
                <a:lnTo>
                  <a:pt x="4711" y="348"/>
                </a:lnTo>
                <a:lnTo>
                  <a:pt x="4693" y="355"/>
                </a:lnTo>
                <a:lnTo>
                  <a:pt x="4681" y="360"/>
                </a:lnTo>
                <a:lnTo>
                  <a:pt x="4666" y="363"/>
                </a:lnTo>
                <a:lnTo>
                  <a:pt x="4658" y="364"/>
                </a:lnTo>
                <a:lnTo>
                  <a:pt x="4641" y="364"/>
                </a:lnTo>
                <a:lnTo>
                  <a:pt x="4626" y="365"/>
                </a:lnTo>
                <a:lnTo>
                  <a:pt x="4612" y="365"/>
                </a:lnTo>
                <a:lnTo>
                  <a:pt x="4604" y="365"/>
                </a:lnTo>
                <a:lnTo>
                  <a:pt x="4582" y="365"/>
                </a:lnTo>
                <a:lnTo>
                  <a:pt x="4572" y="364"/>
                </a:lnTo>
                <a:lnTo>
                  <a:pt x="4561" y="363"/>
                </a:lnTo>
                <a:lnTo>
                  <a:pt x="4541" y="360"/>
                </a:lnTo>
                <a:lnTo>
                  <a:pt x="4527" y="358"/>
                </a:lnTo>
                <a:lnTo>
                  <a:pt x="4512" y="356"/>
                </a:lnTo>
                <a:lnTo>
                  <a:pt x="4500" y="354"/>
                </a:lnTo>
                <a:lnTo>
                  <a:pt x="4485" y="351"/>
                </a:lnTo>
                <a:lnTo>
                  <a:pt x="4470" y="350"/>
                </a:lnTo>
                <a:lnTo>
                  <a:pt x="4461" y="350"/>
                </a:lnTo>
                <a:lnTo>
                  <a:pt x="4437" y="350"/>
                </a:lnTo>
                <a:lnTo>
                  <a:pt x="4432" y="351"/>
                </a:lnTo>
                <a:lnTo>
                  <a:pt x="4411" y="354"/>
                </a:lnTo>
                <a:lnTo>
                  <a:pt x="4393" y="355"/>
                </a:lnTo>
                <a:lnTo>
                  <a:pt x="4347" y="359"/>
                </a:lnTo>
                <a:lnTo>
                  <a:pt x="4343" y="359"/>
                </a:lnTo>
                <a:lnTo>
                  <a:pt x="4309" y="359"/>
                </a:lnTo>
                <a:lnTo>
                  <a:pt x="4307" y="359"/>
                </a:lnTo>
                <a:lnTo>
                  <a:pt x="4298" y="360"/>
                </a:lnTo>
                <a:lnTo>
                  <a:pt x="4285" y="361"/>
                </a:lnTo>
                <a:lnTo>
                  <a:pt x="4279" y="361"/>
                </a:lnTo>
                <a:lnTo>
                  <a:pt x="4265" y="363"/>
                </a:lnTo>
                <a:lnTo>
                  <a:pt x="4244" y="364"/>
                </a:lnTo>
                <a:lnTo>
                  <a:pt x="4230" y="365"/>
                </a:lnTo>
                <a:lnTo>
                  <a:pt x="4223" y="367"/>
                </a:lnTo>
                <a:lnTo>
                  <a:pt x="4204" y="368"/>
                </a:lnTo>
                <a:lnTo>
                  <a:pt x="4193" y="369"/>
                </a:lnTo>
                <a:lnTo>
                  <a:pt x="4158" y="370"/>
                </a:lnTo>
                <a:lnTo>
                  <a:pt x="4151" y="370"/>
                </a:lnTo>
                <a:lnTo>
                  <a:pt x="4145" y="370"/>
                </a:lnTo>
                <a:lnTo>
                  <a:pt x="4119" y="368"/>
                </a:lnTo>
                <a:lnTo>
                  <a:pt x="4107" y="367"/>
                </a:lnTo>
                <a:lnTo>
                  <a:pt x="4098" y="365"/>
                </a:lnTo>
                <a:lnTo>
                  <a:pt x="4088" y="364"/>
                </a:lnTo>
                <a:lnTo>
                  <a:pt x="4074" y="362"/>
                </a:lnTo>
                <a:lnTo>
                  <a:pt x="4061" y="361"/>
                </a:lnTo>
                <a:lnTo>
                  <a:pt x="4053" y="360"/>
                </a:lnTo>
                <a:lnTo>
                  <a:pt x="4044" y="359"/>
                </a:lnTo>
                <a:lnTo>
                  <a:pt x="4033" y="358"/>
                </a:lnTo>
                <a:lnTo>
                  <a:pt x="4018" y="357"/>
                </a:lnTo>
                <a:lnTo>
                  <a:pt x="4009" y="354"/>
                </a:lnTo>
                <a:lnTo>
                  <a:pt x="3994" y="349"/>
                </a:lnTo>
                <a:lnTo>
                  <a:pt x="3983" y="349"/>
                </a:lnTo>
                <a:lnTo>
                  <a:pt x="3978" y="348"/>
                </a:lnTo>
                <a:lnTo>
                  <a:pt x="3966" y="346"/>
                </a:lnTo>
                <a:lnTo>
                  <a:pt x="3957" y="346"/>
                </a:lnTo>
                <a:lnTo>
                  <a:pt x="3945" y="344"/>
                </a:lnTo>
                <a:lnTo>
                  <a:pt x="3931" y="338"/>
                </a:lnTo>
                <a:lnTo>
                  <a:pt x="3923" y="336"/>
                </a:lnTo>
                <a:lnTo>
                  <a:pt x="3917" y="334"/>
                </a:lnTo>
                <a:lnTo>
                  <a:pt x="3907" y="329"/>
                </a:lnTo>
                <a:lnTo>
                  <a:pt x="3900" y="324"/>
                </a:lnTo>
                <a:lnTo>
                  <a:pt x="3893" y="321"/>
                </a:lnTo>
                <a:lnTo>
                  <a:pt x="3887" y="321"/>
                </a:lnTo>
                <a:lnTo>
                  <a:pt x="3875" y="321"/>
                </a:lnTo>
                <a:lnTo>
                  <a:pt x="3869" y="321"/>
                </a:lnTo>
                <a:lnTo>
                  <a:pt x="3858" y="320"/>
                </a:lnTo>
                <a:lnTo>
                  <a:pt x="3850" y="317"/>
                </a:lnTo>
                <a:lnTo>
                  <a:pt x="3840" y="311"/>
                </a:lnTo>
                <a:lnTo>
                  <a:pt x="3833" y="308"/>
                </a:lnTo>
                <a:lnTo>
                  <a:pt x="3829" y="305"/>
                </a:lnTo>
                <a:lnTo>
                  <a:pt x="3818" y="300"/>
                </a:lnTo>
                <a:lnTo>
                  <a:pt x="3811" y="299"/>
                </a:lnTo>
                <a:lnTo>
                  <a:pt x="3801" y="299"/>
                </a:lnTo>
                <a:lnTo>
                  <a:pt x="3793" y="297"/>
                </a:lnTo>
                <a:lnTo>
                  <a:pt x="3786" y="294"/>
                </a:lnTo>
                <a:lnTo>
                  <a:pt x="3777" y="291"/>
                </a:lnTo>
                <a:lnTo>
                  <a:pt x="3768" y="285"/>
                </a:lnTo>
                <a:lnTo>
                  <a:pt x="3761" y="281"/>
                </a:lnTo>
                <a:lnTo>
                  <a:pt x="3755" y="277"/>
                </a:lnTo>
                <a:lnTo>
                  <a:pt x="3747" y="270"/>
                </a:lnTo>
                <a:lnTo>
                  <a:pt x="3740" y="249"/>
                </a:lnTo>
                <a:lnTo>
                  <a:pt x="3725" y="251"/>
                </a:lnTo>
                <a:lnTo>
                  <a:pt x="3723" y="249"/>
                </a:lnTo>
                <a:lnTo>
                  <a:pt x="3713" y="255"/>
                </a:lnTo>
                <a:lnTo>
                  <a:pt x="3703" y="274"/>
                </a:lnTo>
                <a:lnTo>
                  <a:pt x="3697" y="280"/>
                </a:lnTo>
                <a:lnTo>
                  <a:pt x="3687" y="284"/>
                </a:lnTo>
                <a:lnTo>
                  <a:pt x="3683" y="286"/>
                </a:lnTo>
                <a:lnTo>
                  <a:pt x="3674" y="286"/>
                </a:lnTo>
                <a:lnTo>
                  <a:pt x="3669" y="286"/>
                </a:lnTo>
                <a:lnTo>
                  <a:pt x="3660" y="284"/>
                </a:lnTo>
                <a:lnTo>
                  <a:pt x="3657" y="283"/>
                </a:lnTo>
                <a:lnTo>
                  <a:pt x="3650" y="280"/>
                </a:lnTo>
                <a:lnTo>
                  <a:pt x="3643" y="275"/>
                </a:lnTo>
                <a:lnTo>
                  <a:pt x="3634" y="269"/>
                </a:lnTo>
                <a:lnTo>
                  <a:pt x="3631" y="267"/>
                </a:lnTo>
                <a:lnTo>
                  <a:pt x="3625" y="265"/>
                </a:lnTo>
                <a:lnTo>
                  <a:pt x="3620" y="261"/>
                </a:lnTo>
                <a:lnTo>
                  <a:pt x="3614" y="258"/>
                </a:lnTo>
                <a:lnTo>
                  <a:pt x="3611" y="246"/>
                </a:lnTo>
                <a:lnTo>
                  <a:pt x="3603" y="241"/>
                </a:lnTo>
                <a:lnTo>
                  <a:pt x="3598" y="239"/>
                </a:lnTo>
                <a:lnTo>
                  <a:pt x="3590" y="235"/>
                </a:lnTo>
                <a:lnTo>
                  <a:pt x="3581" y="230"/>
                </a:lnTo>
                <a:lnTo>
                  <a:pt x="3572" y="232"/>
                </a:lnTo>
                <a:lnTo>
                  <a:pt x="3561" y="246"/>
                </a:lnTo>
                <a:lnTo>
                  <a:pt x="3554" y="256"/>
                </a:lnTo>
                <a:lnTo>
                  <a:pt x="3543" y="267"/>
                </a:lnTo>
                <a:lnTo>
                  <a:pt x="3536" y="262"/>
                </a:lnTo>
                <a:lnTo>
                  <a:pt x="3529" y="258"/>
                </a:lnTo>
                <a:lnTo>
                  <a:pt x="3522" y="256"/>
                </a:lnTo>
                <a:lnTo>
                  <a:pt x="3514" y="247"/>
                </a:lnTo>
                <a:lnTo>
                  <a:pt x="3506" y="239"/>
                </a:lnTo>
                <a:lnTo>
                  <a:pt x="3499" y="238"/>
                </a:lnTo>
                <a:lnTo>
                  <a:pt x="3492" y="235"/>
                </a:lnTo>
                <a:lnTo>
                  <a:pt x="3482" y="232"/>
                </a:lnTo>
                <a:lnTo>
                  <a:pt x="3476" y="231"/>
                </a:lnTo>
                <a:lnTo>
                  <a:pt x="3467" y="229"/>
                </a:lnTo>
                <a:lnTo>
                  <a:pt x="3455" y="223"/>
                </a:lnTo>
                <a:lnTo>
                  <a:pt x="3445" y="220"/>
                </a:lnTo>
                <a:lnTo>
                  <a:pt x="3441" y="219"/>
                </a:lnTo>
                <a:lnTo>
                  <a:pt x="3433" y="218"/>
                </a:lnTo>
                <a:lnTo>
                  <a:pt x="3425" y="217"/>
                </a:lnTo>
                <a:lnTo>
                  <a:pt x="3419" y="215"/>
                </a:lnTo>
                <a:lnTo>
                  <a:pt x="3413" y="219"/>
                </a:lnTo>
                <a:lnTo>
                  <a:pt x="3410" y="219"/>
                </a:lnTo>
                <a:lnTo>
                  <a:pt x="3399" y="217"/>
                </a:lnTo>
                <a:lnTo>
                  <a:pt x="3393" y="216"/>
                </a:lnTo>
                <a:lnTo>
                  <a:pt x="3385" y="218"/>
                </a:lnTo>
                <a:lnTo>
                  <a:pt x="3377" y="230"/>
                </a:lnTo>
                <a:lnTo>
                  <a:pt x="3364" y="253"/>
                </a:lnTo>
                <a:lnTo>
                  <a:pt x="3352" y="268"/>
                </a:lnTo>
                <a:lnTo>
                  <a:pt x="3346" y="268"/>
                </a:lnTo>
                <a:lnTo>
                  <a:pt x="3330" y="267"/>
                </a:lnTo>
                <a:lnTo>
                  <a:pt x="3324" y="266"/>
                </a:lnTo>
                <a:lnTo>
                  <a:pt x="3314" y="260"/>
                </a:lnTo>
                <a:lnTo>
                  <a:pt x="3307" y="256"/>
                </a:lnTo>
                <a:lnTo>
                  <a:pt x="3300" y="253"/>
                </a:lnTo>
                <a:lnTo>
                  <a:pt x="3294" y="252"/>
                </a:lnTo>
                <a:lnTo>
                  <a:pt x="3286" y="249"/>
                </a:lnTo>
                <a:lnTo>
                  <a:pt x="3281" y="248"/>
                </a:lnTo>
                <a:lnTo>
                  <a:pt x="3274" y="245"/>
                </a:lnTo>
                <a:lnTo>
                  <a:pt x="3269" y="244"/>
                </a:lnTo>
                <a:lnTo>
                  <a:pt x="3259" y="245"/>
                </a:lnTo>
                <a:lnTo>
                  <a:pt x="3256" y="246"/>
                </a:lnTo>
                <a:lnTo>
                  <a:pt x="3245" y="247"/>
                </a:lnTo>
                <a:lnTo>
                  <a:pt x="3236" y="248"/>
                </a:lnTo>
                <a:lnTo>
                  <a:pt x="3228" y="248"/>
                </a:lnTo>
                <a:lnTo>
                  <a:pt x="3218" y="248"/>
                </a:lnTo>
                <a:lnTo>
                  <a:pt x="3211" y="248"/>
                </a:lnTo>
                <a:lnTo>
                  <a:pt x="3202" y="246"/>
                </a:lnTo>
                <a:lnTo>
                  <a:pt x="3196" y="245"/>
                </a:lnTo>
                <a:lnTo>
                  <a:pt x="3183" y="243"/>
                </a:lnTo>
                <a:lnTo>
                  <a:pt x="3176" y="245"/>
                </a:lnTo>
                <a:lnTo>
                  <a:pt x="3168" y="247"/>
                </a:lnTo>
                <a:lnTo>
                  <a:pt x="3162" y="249"/>
                </a:lnTo>
                <a:lnTo>
                  <a:pt x="3162" y="249"/>
                </a:lnTo>
                <a:lnTo>
                  <a:pt x="3157" y="252"/>
                </a:lnTo>
                <a:lnTo>
                  <a:pt x="3146" y="255"/>
                </a:lnTo>
                <a:lnTo>
                  <a:pt x="3141" y="255"/>
                </a:lnTo>
                <a:lnTo>
                  <a:pt x="3130" y="254"/>
                </a:lnTo>
                <a:lnTo>
                  <a:pt x="3116" y="253"/>
                </a:lnTo>
                <a:lnTo>
                  <a:pt x="3114" y="253"/>
                </a:lnTo>
                <a:lnTo>
                  <a:pt x="3100" y="255"/>
                </a:lnTo>
                <a:lnTo>
                  <a:pt x="3086" y="257"/>
                </a:lnTo>
                <a:lnTo>
                  <a:pt x="3076" y="259"/>
                </a:lnTo>
                <a:lnTo>
                  <a:pt x="3071" y="260"/>
                </a:lnTo>
                <a:lnTo>
                  <a:pt x="3056" y="259"/>
                </a:lnTo>
                <a:lnTo>
                  <a:pt x="3038" y="258"/>
                </a:lnTo>
                <a:lnTo>
                  <a:pt x="3036" y="258"/>
                </a:lnTo>
                <a:lnTo>
                  <a:pt x="3019" y="257"/>
                </a:lnTo>
                <a:lnTo>
                  <a:pt x="3016" y="257"/>
                </a:lnTo>
                <a:lnTo>
                  <a:pt x="3007" y="257"/>
                </a:lnTo>
                <a:lnTo>
                  <a:pt x="3001" y="256"/>
                </a:lnTo>
                <a:lnTo>
                  <a:pt x="2992" y="256"/>
                </a:lnTo>
                <a:lnTo>
                  <a:pt x="2992" y="256"/>
                </a:lnTo>
                <a:lnTo>
                  <a:pt x="2991" y="256"/>
                </a:lnTo>
                <a:lnTo>
                  <a:pt x="2984" y="256"/>
                </a:lnTo>
                <a:lnTo>
                  <a:pt x="2974" y="255"/>
                </a:lnTo>
                <a:lnTo>
                  <a:pt x="2964" y="254"/>
                </a:lnTo>
                <a:lnTo>
                  <a:pt x="2955" y="254"/>
                </a:lnTo>
                <a:lnTo>
                  <a:pt x="2945" y="255"/>
                </a:lnTo>
                <a:lnTo>
                  <a:pt x="2941" y="255"/>
                </a:lnTo>
                <a:lnTo>
                  <a:pt x="2928" y="254"/>
                </a:lnTo>
                <a:lnTo>
                  <a:pt x="2918" y="254"/>
                </a:lnTo>
                <a:lnTo>
                  <a:pt x="2907" y="254"/>
                </a:lnTo>
                <a:lnTo>
                  <a:pt x="2886" y="254"/>
                </a:lnTo>
                <a:lnTo>
                  <a:pt x="2863" y="254"/>
                </a:lnTo>
                <a:lnTo>
                  <a:pt x="2846" y="253"/>
                </a:lnTo>
                <a:lnTo>
                  <a:pt x="2833" y="253"/>
                </a:lnTo>
                <a:lnTo>
                  <a:pt x="2818" y="254"/>
                </a:lnTo>
                <a:lnTo>
                  <a:pt x="2797" y="254"/>
                </a:lnTo>
                <a:lnTo>
                  <a:pt x="2781" y="254"/>
                </a:lnTo>
                <a:lnTo>
                  <a:pt x="2780" y="254"/>
                </a:lnTo>
                <a:lnTo>
                  <a:pt x="2663" y="255"/>
                </a:lnTo>
                <a:lnTo>
                  <a:pt x="2549" y="254"/>
                </a:lnTo>
                <a:lnTo>
                  <a:pt x="2518" y="252"/>
                </a:lnTo>
                <a:lnTo>
                  <a:pt x="2488" y="249"/>
                </a:lnTo>
                <a:lnTo>
                  <a:pt x="2438" y="247"/>
                </a:lnTo>
                <a:lnTo>
                  <a:pt x="2343" y="241"/>
                </a:lnTo>
                <a:lnTo>
                  <a:pt x="2213" y="215"/>
                </a:lnTo>
                <a:lnTo>
                  <a:pt x="2199" y="209"/>
                </a:lnTo>
                <a:lnTo>
                  <a:pt x="2145" y="193"/>
                </a:lnTo>
                <a:lnTo>
                  <a:pt x="2064" y="181"/>
                </a:lnTo>
                <a:lnTo>
                  <a:pt x="2001" y="171"/>
                </a:lnTo>
                <a:lnTo>
                  <a:pt x="1954" y="165"/>
                </a:lnTo>
                <a:lnTo>
                  <a:pt x="1886" y="154"/>
                </a:lnTo>
                <a:lnTo>
                  <a:pt x="1750" y="138"/>
                </a:lnTo>
                <a:lnTo>
                  <a:pt x="1667" y="129"/>
                </a:lnTo>
                <a:lnTo>
                  <a:pt x="1562" y="127"/>
                </a:lnTo>
                <a:lnTo>
                  <a:pt x="1050" y="127"/>
                </a:lnTo>
                <a:lnTo>
                  <a:pt x="258" y="133"/>
                </a:lnTo>
                <a:lnTo>
                  <a:pt x="0" y="135"/>
                </a:lnTo>
                <a:lnTo>
                  <a:pt x="0" y="135"/>
                </a:lnTo>
                <a:close/>
              </a:path>
            </a:pathLst>
          </a:custGeom>
          <a:solidFill>
            <a:srgbClr val="9999FF"/>
          </a:solidFill>
          <a:ln w="9525">
            <a:noFill/>
            <a:round/>
            <a:headEnd/>
            <a:tailEnd/>
          </a:ln>
        </p:spPr>
        <p:txBody>
          <a:bodyPr/>
          <a:lstStyle/>
          <a:p>
            <a:endParaRPr lang="en-GB"/>
          </a:p>
        </p:txBody>
      </p:sp>
      <p:sp>
        <p:nvSpPr>
          <p:cNvPr id="64" name="Freeform 2459"/>
          <p:cNvSpPr>
            <a:spLocks/>
          </p:cNvSpPr>
          <p:nvPr>
            <p:custDataLst>
              <p:tags r:id="rId55"/>
            </p:custDataLst>
          </p:nvPr>
        </p:nvSpPr>
        <p:spPr bwMode="auto">
          <a:xfrm>
            <a:off x="400988" y="2337290"/>
            <a:ext cx="8161157" cy="366118"/>
          </a:xfrm>
          <a:custGeom>
            <a:avLst/>
            <a:gdLst/>
            <a:ahLst/>
            <a:cxnLst>
              <a:cxn ang="0">
                <a:pos x="2518" y="242"/>
              </a:cxn>
              <a:cxn ang="0">
                <a:pos x="2964" y="244"/>
              </a:cxn>
              <a:cxn ang="0">
                <a:pos x="3114" y="243"/>
              </a:cxn>
              <a:cxn ang="0">
                <a:pos x="3245" y="237"/>
              </a:cxn>
              <a:cxn ang="0">
                <a:pos x="3385" y="208"/>
              </a:cxn>
              <a:cxn ang="0">
                <a:pos x="3514" y="237"/>
              </a:cxn>
              <a:cxn ang="0">
                <a:pos x="3634" y="259"/>
              </a:cxn>
              <a:cxn ang="0">
                <a:pos x="3761" y="271"/>
              </a:cxn>
              <a:cxn ang="0">
                <a:pos x="3900" y="314"/>
              </a:cxn>
              <a:cxn ang="0">
                <a:pos x="4074" y="352"/>
              </a:cxn>
              <a:cxn ang="0">
                <a:pos x="4307" y="349"/>
              </a:cxn>
              <a:cxn ang="0">
                <a:pos x="4582" y="355"/>
              </a:cxn>
              <a:cxn ang="0">
                <a:pos x="4802" y="282"/>
              </a:cxn>
              <a:cxn ang="0">
                <a:pos x="4939" y="345"/>
              </a:cxn>
              <a:cxn ang="0">
                <a:pos x="5111" y="216"/>
              </a:cxn>
              <a:cxn ang="0">
                <a:pos x="5280" y="281"/>
              </a:cxn>
              <a:cxn ang="0">
                <a:pos x="5445" y="332"/>
              </a:cxn>
              <a:cxn ang="0">
                <a:pos x="5576" y="319"/>
              </a:cxn>
              <a:cxn ang="0">
                <a:pos x="5706" y="332"/>
              </a:cxn>
              <a:cxn ang="0">
                <a:pos x="5897" y="321"/>
              </a:cxn>
              <a:cxn ang="0">
                <a:pos x="6218" y="220"/>
              </a:cxn>
              <a:cxn ang="0">
                <a:pos x="6455" y="129"/>
              </a:cxn>
              <a:cxn ang="0">
                <a:pos x="6721" y="194"/>
              </a:cxn>
              <a:cxn ang="0">
                <a:pos x="6975" y="182"/>
              </a:cxn>
              <a:cxn ang="0">
                <a:pos x="7190" y="86"/>
              </a:cxn>
              <a:cxn ang="0">
                <a:pos x="7378" y="76"/>
              </a:cxn>
              <a:cxn ang="0">
                <a:pos x="7559" y="32"/>
              </a:cxn>
              <a:cxn ang="0">
                <a:pos x="7793" y="42"/>
              </a:cxn>
              <a:cxn ang="0">
                <a:pos x="8121" y="28"/>
              </a:cxn>
              <a:cxn ang="0">
                <a:pos x="8335" y="12"/>
              </a:cxn>
              <a:cxn ang="0">
                <a:pos x="8229" y="41"/>
              </a:cxn>
              <a:cxn ang="0">
                <a:pos x="7973" y="67"/>
              </a:cxn>
              <a:cxn ang="0">
                <a:pos x="7660" y="63"/>
              </a:cxn>
              <a:cxn ang="0">
                <a:pos x="7470" y="38"/>
              </a:cxn>
              <a:cxn ang="0">
                <a:pos x="7275" y="120"/>
              </a:cxn>
              <a:cxn ang="0">
                <a:pos x="7098" y="158"/>
              </a:cxn>
              <a:cxn ang="0">
                <a:pos x="6834" y="229"/>
              </a:cxn>
              <a:cxn ang="0">
                <a:pos x="6585" y="192"/>
              </a:cxn>
              <a:cxn ang="0">
                <a:pos x="6335" y="134"/>
              </a:cxn>
              <a:cxn ang="0">
                <a:pos x="6062" y="321"/>
              </a:cxn>
              <a:cxn ang="0">
                <a:pos x="5765" y="344"/>
              </a:cxn>
              <a:cxn ang="0">
                <a:pos x="5636" y="341"/>
              </a:cxn>
              <a:cxn ang="0">
                <a:pos x="5525" y="347"/>
              </a:cxn>
              <a:cxn ang="0">
                <a:pos x="5385" y="342"/>
              </a:cxn>
              <a:cxn ang="0">
                <a:pos x="5236" y="284"/>
              </a:cxn>
              <a:cxn ang="0">
                <a:pos x="5005" y="311"/>
              </a:cxn>
              <a:cxn ang="0">
                <a:pos x="4867" y="344"/>
              </a:cxn>
              <a:cxn ang="0">
                <a:pos x="4711" y="354"/>
              </a:cxn>
              <a:cxn ang="0">
                <a:pos x="4470" y="358"/>
              </a:cxn>
              <a:cxn ang="0">
                <a:pos x="4204" y="374"/>
              </a:cxn>
              <a:cxn ang="0">
                <a:pos x="3983" y="355"/>
              </a:cxn>
              <a:cxn ang="0">
                <a:pos x="3833" y="320"/>
              </a:cxn>
              <a:cxn ang="0">
                <a:pos x="3697" y="282"/>
              </a:cxn>
              <a:cxn ang="0">
                <a:pos x="3590" y="244"/>
              </a:cxn>
              <a:cxn ang="0">
                <a:pos x="3445" y="226"/>
              </a:cxn>
              <a:cxn ang="0">
                <a:pos x="3307" y="262"/>
              </a:cxn>
              <a:cxn ang="0">
                <a:pos x="3176" y="250"/>
              </a:cxn>
              <a:cxn ang="0">
                <a:pos x="3019" y="267"/>
              </a:cxn>
              <a:cxn ang="0">
                <a:pos x="2863" y="255"/>
              </a:cxn>
              <a:cxn ang="0">
                <a:pos x="2001" y="161"/>
              </a:cxn>
            </a:cxnLst>
            <a:rect l="0" t="0" r="r" b="b"/>
            <a:pathLst>
              <a:path w="8426" h="376">
                <a:moveTo>
                  <a:pt x="0" y="125"/>
                </a:moveTo>
                <a:lnTo>
                  <a:pt x="258" y="123"/>
                </a:lnTo>
                <a:lnTo>
                  <a:pt x="1050" y="117"/>
                </a:lnTo>
                <a:lnTo>
                  <a:pt x="1562" y="117"/>
                </a:lnTo>
                <a:lnTo>
                  <a:pt x="1667" y="119"/>
                </a:lnTo>
                <a:lnTo>
                  <a:pt x="1750" y="128"/>
                </a:lnTo>
                <a:lnTo>
                  <a:pt x="1886" y="144"/>
                </a:lnTo>
                <a:lnTo>
                  <a:pt x="1954" y="155"/>
                </a:lnTo>
                <a:lnTo>
                  <a:pt x="2001" y="161"/>
                </a:lnTo>
                <a:lnTo>
                  <a:pt x="2064" y="171"/>
                </a:lnTo>
                <a:lnTo>
                  <a:pt x="2145" y="183"/>
                </a:lnTo>
                <a:lnTo>
                  <a:pt x="2199" y="199"/>
                </a:lnTo>
                <a:lnTo>
                  <a:pt x="2213" y="205"/>
                </a:lnTo>
                <a:lnTo>
                  <a:pt x="2343" y="231"/>
                </a:lnTo>
                <a:lnTo>
                  <a:pt x="2438" y="237"/>
                </a:lnTo>
                <a:lnTo>
                  <a:pt x="2488" y="239"/>
                </a:lnTo>
                <a:lnTo>
                  <a:pt x="2518" y="242"/>
                </a:lnTo>
                <a:lnTo>
                  <a:pt x="2549" y="244"/>
                </a:lnTo>
                <a:lnTo>
                  <a:pt x="2663" y="245"/>
                </a:lnTo>
                <a:lnTo>
                  <a:pt x="2780" y="244"/>
                </a:lnTo>
                <a:lnTo>
                  <a:pt x="2781" y="244"/>
                </a:lnTo>
                <a:lnTo>
                  <a:pt x="2797" y="244"/>
                </a:lnTo>
                <a:lnTo>
                  <a:pt x="2818" y="244"/>
                </a:lnTo>
                <a:lnTo>
                  <a:pt x="2833" y="243"/>
                </a:lnTo>
                <a:lnTo>
                  <a:pt x="2846" y="243"/>
                </a:lnTo>
                <a:lnTo>
                  <a:pt x="2863" y="244"/>
                </a:lnTo>
                <a:lnTo>
                  <a:pt x="2886" y="244"/>
                </a:lnTo>
                <a:lnTo>
                  <a:pt x="2907" y="244"/>
                </a:lnTo>
                <a:lnTo>
                  <a:pt x="2918" y="244"/>
                </a:lnTo>
                <a:lnTo>
                  <a:pt x="2928" y="244"/>
                </a:lnTo>
                <a:lnTo>
                  <a:pt x="2941" y="245"/>
                </a:lnTo>
                <a:lnTo>
                  <a:pt x="2945" y="245"/>
                </a:lnTo>
                <a:lnTo>
                  <a:pt x="2955" y="244"/>
                </a:lnTo>
                <a:lnTo>
                  <a:pt x="2964" y="244"/>
                </a:lnTo>
                <a:lnTo>
                  <a:pt x="2974" y="245"/>
                </a:lnTo>
                <a:lnTo>
                  <a:pt x="2984" y="246"/>
                </a:lnTo>
                <a:lnTo>
                  <a:pt x="2991" y="246"/>
                </a:lnTo>
                <a:lnTo>
                  <a:pt x="2992" y="246"/>
                </a:lnTo>
                <a:lnTo>
                  <a:pt x="2992" y="246"/>
                </a:lnTo>
                <a:lnTo>
                  <a:pt x="3001" y="246"/>
                </a:lnTo>
                <a:lnTo>
                  <a:pt x="3007" y="247"/>
                </a:lnTo>
                <a:lnTo>
                  <a:pt x="3016" y="247"/>
                </a:lnTo>
                <a:lnTo>
                  <a:pt x="3019" y="247"/>
                </a:lnTo>
                <a:lnTo>
                  <a:pt x="3036" y="248"/>
                </a:lnTo>
                <a:lnTo>
                  <a:pt x="3038" y="248"/>
                </a:lnTo>
                <a:lnTo>
                  <a:pt x="3056" y="249"/>
                </a:lnTo>
                <a:lnTo>
                  <a:pt x="3071" y="250"/>
                </a:lnTo>
                <a:lnTo>
                  <a:pt x="3076" y="249"/>
                </a:lnTo>
                <a:lnTo>
                  <a:pt x="3086" y="247"/>
                </a:lnTo>
                <a:lnTo>
                  <a:pt x="3100" y="245"/>
                </a:lnTo>
                <a:lnTo>
                  <a:pt x="3114" y="243"/>
                </a:lnTo>
                <a:lnTo>
                  <a:pt x="3116" y="243"/>
                </a:lnTo>
                <a:lnTo>
                  <a:pt x="3130" y="244"/>
                </a:lnTo>
                <a:lnTo>
                  <a:pt x="3141" y="245"/>
                </a:lnTo>
                <a:lnTo>
                  <a:pt x="3146" y="245"/>
                </a:lnTo>
                <a:lnTo>
                  <a:pt x="3157" y="242"/>
                </a:lnTo>
                <a:lnTo>
                  <a:pt x="3162" y="239"/>
                </a:lnTo>
                <a:lnTo>
                  <a:pt x="3162" y="239"/>
                </a:lnTo>
                <a:lnTo>
                  <a:pt x="3168" y="237"/>
                </a:lnTo>
                <a:lnTo>
                  <a:pt x="3176" y="235"/>
                </a:lnTo>
                <a:lnTo>
                  <a:pt x="3183" y="233"/>
                </a:lnTo>
                <a:lnTo>
                  <a:pt x="3196" y="235"/>
                </a:lnTo>
                <a:lnTo>
                  <a:pt x="3202" y="236"/>
                </a:lnTo>
                <a:lnTo>
                  <a:pt x="3211" y="238"/>
                </a:lnTo>
                <a:lnTo>
                  <a:pt x="3218" y="238"/>
                </a:lnTo>
                <a:lnTo>
                  <a:pt x="3228" y="238"/>
                </a:lnTo>
                <a:lnTo>
                  <a:pt x="3236" y="238"/>
                </a:lnTo>
                <a:lnTo>
                  <a:pt x="3245" y="237"/>
                </a:lnTo>
                <a:lnTo>
                  <a:pt x="3256" y="236"/>
                </a:lnTo>
                <a:lnTo>
                  <a:pt x="3259" y="235"/>
                </a:lnTo>
                <a:lnTo>
                  <a:pt x="3269" y="234"/>
                </a:lnTo>
                <a:lnTo>
                  <a:pt x="3274" y="235"/>
                </a:lnTo>
                <a:lnTo>
                  <a:pt x="3281" y="238"/>
                </a:lnTo>
                <a:lnTo>
                  <a:pt x="3286" y="239"/>
                </a:lnTo>
                <a:lnTo>
                  <a:pt x="3294" y="242"/>
                </a:lnTo>
                <a:lnTo>
                  <a:pt x="3300" y="243"/>
                </a:lnTo>
                <a:lnTo>
                  <a:pt x="3307" y="246"/>
                </a:lnTo>
                <a:lnTo>
                  <a:pt x="3314" y="250"/>
                </a:lnTo>
                <a:lnTo>
                  <a:pt x="3324" y="256"/>
                </a:lnTo>
                <a:lnTo>
                  <a:pt x="3330" y="257"/>
                </a:lnTo>
                <a:lnTo>
                  <a:pt x="3346" y="258"/>
                </a:lnTo>
                <a:lnTo>
                  <a:pt x="3352" y="258"/>
                </a:lnTo>
                <a:lnTo>
                  <a:pt x="3364" y="243"/>
                </a:lnTo>
                <a:lnTo>
                  <a:pt x="3377" y="220"/>
                </a:lnTo>
                <a:lnTo>
                  <a:pt x="3385" y="208"/>
                </a:lnTo>
                <a:lnTo>
                  <a:pt x="3393" y="206"/>
                </a:lnTo>
                <a:lnTo>
                  <a:pt x="3399" y="207"/>
                </a:lnTo>
                <a:lnTo>
                  <a:pt x="3410" y="209"/>
                </a:lnTo>
                <a:lnTo>
                  <a:pt x="3413" y="209"/>
                </a:lnTo>
                <a:lnTo>
                  <a:pt x="3419" y="205"/>
                </a:lnTo>
                <a:lnTo>
                  <a:pt x="3425" y="207"/>
                </a:lnTo>
                <a:lnTo>
                  <a:pt x="3433" y="208"/>
                </a:lnTo>
                <a:lnTo>
                  <a:pt x="3441" y="209"/>
                </a:lnTo>
                <a:lnTo>
                  <a:pt x="3445" y="210"/>
                </a:lnTo>
                <a:lnTo>
                  <a:pt x="3455" y="213"/>
                </a:lnTo>
                <a:lnTo>
                  <a:pt x="3467" y="219"/>
                </a:lnTo>
                <a:lnTo>
                  <a:pt x="3476" y="221"/>
                </a:lnTo>
                <a:lnTo>
                  <a:pt x="3482" y="222"/>
                </a:lnTo>
                <a:lnTo>
                  <a:pt x="3492" y="225"/>
                </a:lnTo>
                <a:lnTo>
                  <a:pt x="3499" y="228"/>
                </a:lnTo>
                <a:lnTo>
                  <a:pt x="3506" y="229"/>
                </a:lnTo>
                <a:lnTo>
                  <a:pt x="3514" y="237"/>
                </a:lnTo>
                <a:lnTo>
                  <a:pt x="3522" y="246"/>
                </a:lnTo>
                <a:lnTo>
                  <a:pt x="3529" y="248"/>
                </a:lnTo>
                <a:lnTo>
                  <a:pt x="3536" y="252"/>
                </a:lnTo>
                <a:lnTo>
                  <a:pt x="3543" y="257"/>
                </a:lnTo>
                <a:lnTo>
                  <a:pt x="3554" y="246"/>
                </a:lnTo>
                <a:lnTo>
                  <a:pt x="3561" y="236"/>
                </a:lnTo>
                <a:lnTo>
                  <a:pt x="3572" y="222"/>
                </a:lnTo>
                <a:lnTo>
                  <a:pt x="3581" y="220"/>
                </a:lnTo>
                <a:lnTo>
                  <a:pt x="3590" y="225"/>
                </a:lnTo>
                <a:lnTo>
                  <a:pt x="3598" y="229"/>
                </a:lnTo>
                <a:lnTo>
                  <a:pt x="3603" y="231"/>
                </a:lnTo>
                <a:lnTo>
                  <a:pt x="3611" y="236"/>
                </a:lnTo>
                <a:lnTo>
                  <a:pt x="3614" y="248"/>
                </a:lnTo>
                <a:lnTo>
                  <a:pt x="3620" y="251"/>
                </a:lnTo>
                <a:lnTo>
                  <a:pt x="3625" y="255"/>
                </a:lnTo>
                <a:lnTo>
                  <a:pt x="3631" y="257"/>
                </a:lnTo>
                <a:lnTo>
                  <a:pt x="3634" y="259"/>
                </a:lnTo>
                <a:lnTo>
                  <a:pt x="3643" y="265"/>
                </a:lnTo>
                <a:lnTo>
                  <a:pt x="3650" y="270"/>
                </a:lnTo>
                <a:lnTo>
                  <a:pt x="3657" y="273"/>
                </a:lnTo>
                <a:lnTo>
                  <a:pt x="3660" y="274"/>
                </a:lnTo>
                <a:lnTo>
                  <a:pt x="3669" y="276"/>
                </a:lnTo>
                <a:lnTo>
                  <a:pt x="3674" y="276"/>
                </a:lnTo>
                <a:lnTo>
                  <a:pt x="3683" y="276"/>
                </a:lnTo>
                <a:lnTo>
                  <a:pt x="3687" y="274"/>
                </a:lnTo>
                <a:lnTo>
                  <a:pt x="3697" y="270"/>
                </a:lnTo>
                <a:lnTo>
                  <a:pt x="3703" y="264"/>
                </a:lnTo>
                <a:lnTo>
                  <a:pt x="3713" y="245"/>
                </a:lnTo>
                <a:lnTo>
                  <a:pt x="3723" y="239"/>
                </a:lnTo>
                <a:lnTo>
                  <a:pt x="3725" y="241"/>
                </a:lnTo>
                <a:lnTo>
                  <a:pt x="3740" y="239"/>
                </a:lnTo>
                <a:lnTo>
                  <a:pt x="3747" y="260"/>
                </a:lnTo>
                <a:lnTo>
                  <a:pt x="3755" y="267"/>
                </a:lnTo>
                <a:lnTo>
                  <a:pt x="3761" y="271"/>
                </a:lnTo>
                <a:lnTo>
                  <a:pt x="3768" y="275"/>
                </a:lnTo>
                <a:lnTo>
                  <a:pt x="3777" y="281"/>
                </a:lnTo>
                <a:lnTo>
                  <a:pt x="3786" y="284"/>
                </a:lnTo>
                <a:lnTo>
                  <a:pt x="3793" y="287"/>
                </a:lnTo>
                <a:lnTo>
                  <a:pt x="3801" y="289"/>
                </a:lnTo>
                <a:lnTo>
                  <a:pt x="3811" y="289"/>
                </a:lnTo>
                <a:lnTo>
                  <a:pt x="3818" y="290"/>
                </a:lnTo>
                <a:lnTo>
                  <a:pt x="3829" y="295"/>
                </a:lnTo>
                <a:lnTo>
                  <a:pt x="3833" y="298"/>
                </a:lnTo>
                <a:lnTo>
                  <a:pt x="3840" y="301"/>
                </a:lnTo>
                <a:lnTo>
                  <a:pt x="3850" y="307"/>
                </a:lnTo>
                <a:lnTo>
                  <a:pt x="3858" y="310"/>
                </a:lnTo>
                <a:lnTo>
                  <a:pt x="3869" y="311"/>
                </a:lnTo>
                <a:lnTo>
                  <a:pt x="3875" y="311"/>
                </a:lnTo>
                <a:lnTo>
                  <a:pt x="3887" y="311"/>
                </a:lnTo>
                <a:lnTo>
                  <a:pt x="3893" y="311"/>
                </a:lnTo>
                <a:lnTo>
                  <a:pt x="3900" y="314"/>
                </a:lnTo>
                <a:lnTo>
                  <a:pt x="3907" y="319"/>
                </a:lnTo>
                <a:lnTo>
                  <a:pt x="3917" y="324"/>
                </a:lnTo>
                <a:lnTo>
                  <a:pt x="3923" y="326"/>
                </a:lnTo>
                <a:lnTo>
                  <a:pt x="3931" y="328"/>
                </a:lnTo>
                <a:lnTo>
                  <a:pt x="3945" y="334"/>
                </a:lnTo>
                <a:lnTo>
                  <a:pt x="3957" y="336"/>
                </a:lnTo>
                <a:lnTo>
                  <a:pt x="3966" y="336"/>
                </a:lnTo>
                <a:lnTo>
                  <a:pt x="3978" y="338"/>
                </a:lnTo>
                <a:lnTo>
                  <a:pt x="3983" y="339"/>
                </a:lnTo>
                <a:lnTo>
                  <a:pt x="3994" y="339"/>
                </a:lnTo>
                <a:lnTo>
                  <a:pt x="4009" y="344"/>
                </a:lnTo>
                <a:lnTo>
                  <a:pt x="4018" y="347"/>
                </a:lnTo>
                <a:lnTo>
                  <a:pt x="4033" y="348"/>
                </a:lnTo>
                <a:lnTo>
                  <a:pt x="4044" y="349"/>
                </a:lnTo>
                <a:lnTo>
                  <a:pt x="4053" y="350"/>
                </a:lnTo>
                <a:lnTo>
                  <a:pt x="4061" y="351"/>
                </a:lnTo>
                <a:lnTo>
                  <a:pt x="4074" y="352"/>
                </a:lnTo>
                <a:lnTo>
                  <a:pt x="4088" y="354"/>
                </a:lnTo>
                <a:lnTo>
                  <a:pt x="4098" y="355"/>
                </a:lnTo>
                <a:lnTo>
                  <a:pt x="4107" y="357"/>
                </a:lnTo>
                <a:lnTo>
                  <a:pt x="4119" y="358"/>
                </a:lnTo>
                <a:lnTo>
                  <a:pt x="4145" y="360"/>
                </a:lnTo>
                <a:lnTo>
                  <a:pt x="4151" y="360"/>
                </a:lnTo>
                <a:lnTo>
                  <a:pt x="4158" y="360"/>
                </a:lnTo>
                <a:lnTo>
                  <a:pt x="4193" y="359"/>
                </a:lnTo>
                <a:lnTo>
                  <a:pt x="4204" y="358"/>
                </a:lnTo>
                <a:lnTo>
                  <a:pt x="4223" y="357"/>
                </a:lnTo>
                <a:lnTo>
                  <a:pt x="4230" y="355"/>
                </a:lnTo>
                <a:lnTo>
                  <a:pt x="4244" y="354"/>
                </a:lnTo>
                <a:lnTo>
                  <a:pt x="4265" y="353"/>
                </a:lnTo>
                <a:lnTo>
                  <a:pt x="4279" y="351"/>
                </a:lnTo>
                <a:lnTo>
                  <a:pt x="4285" y="351"/>
                </a:lnTo>
                <a:lnTo>
                  <a:pt x="4298" y="350"/>
                </a:lnTo>
                <a:lnTo>
                  <a:pt x="4307" y="349"/>
                </a:lnTo>
                <a:lnTo>
                  <a:pt x="4309" y="349"/>
                </a:lnTo>
                <a:lnTo>
                  <a:pt x="4343" y="349"/>
                </a:lnTo>
                <a:lnTo>
                  <a:pt x="4347" y="349"/>
                </a:lnTo>
                <a:lnTo>
                  <a:pt x="4393" y="345"/>
                </a:lnTo>
                <a:lnTo>
                  <a:pt x="4411" y="344"/>
                </a:lnTo>
                <a:lnTo>
                  <a:pt x="4432" y="341"/>
                </a:lnTo>
                <a:lnTo>
                  <a:pt x="4437" y="340"/>
                </a:lnTo>
                <a:lnTo>
                  <a:pt x="4461" y="340"/>
                </a:lnTo>
                <a:lnTo>
                  <a:pt x="4470" y="340"/>
                </a:lnTo>
                <a:lnTo>
                  <a:pt x="4485" y="341"/>
                </a:lnTo>
                <a:lnTo>
                  <a:pt x="4500" y="344"/>
                </a:lnTo>
                <a:lnTo>
                  <a:pt x="4512" y="346"/>
                </a:lnTo>
                <a:lnTo>
                  <a:pt x="4527" y="348"/>
                </a:lnTo>
                <a:lnTo>
                  <a:pt x="4541" y="350"/>
                </a:lnTo>
                <a:lnTo>
                  <a:pt x="4561" y="353"/>
                </a:lnTo>
                <a:lnTo>
                  <a:pt x="4572" y="354"/>
                </a:lnTo>
                <a:lnTo>
                  <a:pt x="4582" y="355"/>
                </a:lnTo>
                <a:lnTo>
                  <a:pt x="4604" y="355"/>
                </a:lnTo>
                <a:lnTo>
                  <a:pt x="4612" y="355"/>
                </a:lnTo>
                <a:lnTo>
                  <a:pt x="4626" y="355"/>
                </a:lnTo>
                <a:lnTo>
                  <a:pt x="4641" y="354"/>
                </a:lnTo>
                <a:lnTo>
                  <a:pt x="4658" y="354"/>
                </a:lnTo>
                <a:lnTo>
                  <a:pt x="4666" y="353"/>
                </a:lnTo>
                <a:lnTo>
                  <a:pt x="4681" y="350"/>
                </a:lnTo>
                <a:lnTo>
                  <a:pt x="4693" y="345"/>
                </a:lnTo>
                <a:lnTo>
                  <a:pt x="4711" y="338"/>
                </a:lnTo>
                <a:lnTo>
                  <a:pt x="4721" y="334"/>
                </a:lnTo>
                <a:lnTo>
                  <a:pt x="4742" y="326"/>
                </a:lnTo>
                <a:lnTo>
                  <a:pt x="4760" y="304"/>
                </a:lnTo>
                <a:lnTo>
                  <a:pt x="4772" y="291"/>
                </a:lnTo>
                <a:lnTo>
                  <a:pt x="4783" y="281"/>
                </a:lnTo>
                <a:lnTo>
                  <a:pt x="4791" y="272"/>
                </a:lnTo>
                <a:lnTo>
                  <a:pt x="4797" y="280"/>
                </a:lnTo>
                <a:lnTo>
                  <a:pt x="4802" y="282"/>
                </a:lnTo>
                <a:lnTo>
                  <a:pt x="4808" y="284"/>
                </a:lnTo>
                <a:lnTo>
                  <a:pt x="4818" y="289"/>
                </a:lnTo>
                <a:lnTo>
                  <a:pt x="4824" y="291"/>
                </a:lnTo>
                <a:lnTo>
                  <a:pt x="4834" y="298"/>
                </a:lnTo>
                <a:lnTo>
                  <a:pt x="4841" y="300"/>
                </a:lnTo>
                <a:lnTo>
                  <a:pt x="4848" y="307"/>
                </a:lnTo>
                <a:lnTo>
                  <a:pt x="4852" y="310"/>
                </a:lnTo>
                <a:lnTo>
                  <a:pt x="4861" y="314"/>
                </a:lnTo>
                <a:lnTo>
                  <a:pt x="4867" y="319"/>
                </a:lnTo>
                <a:lnTo>
                  <a:pt x="4875" y="325"/>
                </a:lnTo>
                <a:lnTo>
                  <a:pt x="4883" y="329"/>
                </a:lnTo>
                <a:lnTo>
                  <a:pt x="4890" y="333"/>
                </a:lnTo>
                <a:lnTo>
                  <a:pt x="4900" y="335"/>
                </a:lnTo>
                <a:lnTo>
                  <a:pt x="4907" y="338"/>
                </a:lnTo>
                <a:lnTo>
                  <a:pt x="4920" y="342"/>
                </a:lnTo>
                <a:lnTo>
                  <a:pt x="4930" y="345"/>
                </a:lnTo>
                <a:lnTo>
                  <a:pt x="4939" y="345"/>
                </a:lnTo>
                <a:lnTo>
                  <a:pt x="4948" y="339"/>
                </a:lnTo>
                <a:lnTo>
                  <a:pt x="4954" y="333"/>
                </a:lnTo>
                <a:lnTo>
                  <a:pt x="4960" y="332"/>
                </a:lnTo>
                <a:lnTo>
                  <a:pt x="4964" y="331"/>
                </a:lnTo>
                <a:lnTo>
                  <a:pt x="4968" y="331"/>
                </a:lnTo>
                <a:lnTo>
                  <a:pt x="4978" y="332"/>
                </a:lnTo>
                <a:lnTo>
                  <a:pt x="4982" y="333"/>
                </a:lnTo>
                <a:lnTo>
                  <a:pt x="4994" y="325"/>
                </a:lnTo>
                <a:lnTo>
                  <a:pt x="5005" y="311"/>
                </a:lnTo>
                <a:lnTo>
                  <a:pt x="5014" y="299"/>
                </a:lnTo>
                <a:lnTo>
                  <a:pt x="5027" y="282"/>
                </a:lnTo>
                <a:lnTo>
                  <a:pt x="5038" y="268"/>
                </a:lnTo>
                <a:lnTo>
                  <a:pt x="5047" y="255"/>
                </a:lnTo>
                <a:lnTo>
                  <a:pt x="5059" y="238"/>
                </a:lnTo>
                <a:lnTo>
                  <a:pt x="5076" y="220"/>
                </a:lnTo>
                <a:lnTo>
                  <a:pt x="5095" y="220"/>
                </a:lnTo>
                <a:lnTo>
                  <a:pt x="5111" y="216"/>
                </a:lnTo>
                <a:lnTo>
                  <a:pt x="5129" y="209"/>
                </a:lnTo>
                <a:lnTo>
                  <a:pt x="5151" y="197"/>
                </a:lnTo>
                <a:lnTo>
                  <a:pt x="5170" y="190"/>
                </a:lnTo>
                <a:lnTo>
                  <a:pt x="5195" y="210"/>
                </a:lnTo>
                <a:lnTo>
                  <a:pt x="5204" y="242"/>
                </a:lnTo>
                <a:lnTo>
                  <a:pt x="5214" y="247"/>
                </a:lnTo>
                <a:lnTo>
                  <a:pt x="5222" y="251"/>
                </a:lnTo>
                <a:lnTo>
                  <a:pt x="5231" y="262"/>
                </a:lnTo>
                <a:lnTo>
                  <a:pt x="5236" y="272"/>
                </a:lnTo>
                <a:lnTo>
                  <a:pt x="5240" y="274"/>
                </a:lnTo>
                <a:lnTo>
                  <a:pt x="5249" y="276"/>
                </a:lnTo>
                <a:lnTo>
                  <a:pt x="5253" y="276"/>
                </a:lnTo>
                <a:lnTo>
                  <a:pt x="5259" y="276"/>
                </a:lnTo>
                <a:lnTo>
                  <a:pt x="5262" y="277"/>
                </a:lnTo>
                <a:lnTo>
                  <a:pt x="5269" y="278"/>
                </a:lnTo>
                <a:lnTo>
                  <a:pt x="5273" y="278"/>
                </a:lnTo>
                <a:lnTo>
                  <a:pt x="5280" y="281"/>
                </a:lnTo>
                <a:lnTo>
                  <a:pt x="5288" y="282"/>
                </a:lnTo>
                <a:lnTo>
                  <a:pt x="5300" y="284"/>
                </a:lnTo>
                <a:lnTo>
                  <a:pt x="5313" y="289"/>
                </a:lnTo>
                <a:lnTo>
                  <a:pt x="5319" y="293"/>
                </a:lnTo>
                <a:lnTo>
                  <a:pt x="5332" y="310"/>
                </a:lnTo>
                <a:lnTo>
                  <a:pt x="5342" y="312"/>
                </a:lnTo>
                <a:lnTo>
                  <a:pt x="5353" y="314"/>
                </a:lnTo>
                <a:lnTo>
                  <a:pt x="5372" y="321"/>
                </a:lnTo>
                <a:lnTo>
                  <a:pt x="5385" y="323"/>
                </a:lnTo>
                <a:lnTo>
                  <a:pt x="5390" y="325"/>
                </a:lnTo>
                <a:lnTo>
                  <a:pt x="5394" y="325"/>
                </a:lnTo>
                <a:lnTo>
                  <a:pt x="5403" y="327"/>
                </a:lnTo>
                <a:lnTo>
                  <a:pt x="5407" y="327"/>
                </a:lnTo>
                <a:lnTo>
                  <a:pt x="5413" y="328"/>
                </a:lnTo>
                <a:lnTo>
                  <a:pt x="5421" y="329"/>
                </a:lnTo>
                <a:lnTo>
                  <a:pt x="5433" y="331"/>
                </a:lnTo>
                <a:lnTo>
                  <a:pt x="5445" y="332"/>
                </a:lnTo>
                <a:lnTo>
                  <a:pt x="5456" y="331"/>
                </a:lnTo>
                <a:lnTo>
                  <a:pt x="5469" y="331"/>
                </a:lnTo>
                <a:lnTo>
                  <a:pt x="5480" y="331"/>
                </a:lnTo>
                <a:lnTo>
                  <a:pt x="5489" y="331"/>
                </a:lnTo>
                <a:lnTo>
                  <a:pt x="5500" y="331"/>
                </a:lnTo>
                <a:lnTo>
                  <a:pt x="5504" y="331"/>
                </a:lnTo>
                <a:lnTo>
                  <a:pt x="5510" y="331"/>
                </a:lnTo>
                <a:lnTo>
                  <a:pt x="5517" y="329"/>
                </a:lnTo>
                <a:lnTo>
                  <a:pt x="5525" y="327"/>
                </a:lnTo>
                <a:lnTo>
                  <a:pt x="5532" y="326"/>
                </a:lnTo>
                <a:lnTo>
                  <a:pt x="5535" y="325"/>
                </a:lnTo>
                <a:lnTo>
                  <a:pt x="5541" y="324"/>
                </a:lnTo>
                <a:lnTo>
                  <a:pt x="5549" y="321"/>
                </a:lnTo>
                <a:lnTo>
                  <a:pt x="5560" y="322"/>
                </a:lnTo>
                <a:lnTo>
                  <a:pt x="5563" y="321"/>
                </a:lnTo>
                <a:lnTo>
                  <a:pt x="5572" y="321"/>
                </a:lnTo>
                <a:lnTo>
                  <a:pt x="5576" y="319"/>
                </a:lnTo>
                <a:lnTo>
                  <a:pt x="5581" y="319"/>
                </a:lnTo>
                <a:lnTo>
                  <a:pt x="5586" y="317"/>
                </a:lnTo>
                <a:lnTo>
                  <a:pt x="5595" y="317"/>
                </a:lnTo>
                <a:lnTo>
                  <a:pt x="5603" y="320"/>
                </a:lnTo>
                <a:lnTo>
                  <a:pt x="5610" y="321"/>
                </a:lnTo>
                <a:lnTo>
                  <a:pt x="5614" y="321"/>
                </a:lnTo>
                <a:lnTo>
                  <a:pt x="5621" y="324"/>
                </a:lnTo>
                <a:lnTo>
                  <a:pt x="5626" y="325"/>
                </a:lnTo>
                <a:lnTo>
                  <a:pt x="5636" y="326"/>
                </a:lnTo>
                <a:lnTo>
                  <a:pt x="5648" y="327"/>
                </a:lnTo>
                <a:lnTo>
                  <a:pt x="5655" y="328"/>
                </a:lnTo>
                <a:lnTo>
                  <a:pt x="5662" y="328"/>
                </a:lnTo>
                <a:lnTo>
                  <a:pt x="5666" y="329"/>
                </a:lnTo>
                <a:lnTo>
                  <a:pt x="5677" y="331"/>
                </a:lnTo>
                <a:lnTo>
                  <a:pt x="5689" y="331"/>
                </a:lnTo>
                <a:lnTo>
                  <a:pt x="5696" y="331"/>
                </a:lnTo>
                <a:lnTo>
                  <a:pt x="5706" y="332"/>
                </a:lnTo>
                <a:lnTo>
                  <a:pt x="5722" y="332"/>
                </a:lnTo>
                <a:lnTo>
                  <a:pt x="5726" y="332"/>
                </a:lnTo>
                <a:lnTo>
                  <a:pt x="5730" y="331"/>
                </a:lnTo>
                <a:lnTo>
                  <a:pt x="5737" y="329"/>
                </a:lnTo>
                <a:lnTo>
                  <a:pt x="5741" y="328"/>
                </a:lnTo>
                <a:lnTo>
                  <a:pt x="5748" y="327"/>
                </a:lnTo>
                <a:lnTo>
                  <a:pt x="5754" y="326"/>
                </a:lnTo>
                <a:lnTo>
                  <a:pt x="5760" y="326"/>
                </a:lnTo>
                <a:lnTo>
                  <a:pt x="5765" y="325"/>
                </a:lnTo>
                <a:lnTo>
                  <a:pt x="5776" y="323"/>
                </a:lnTo>
                <a:lnTo>
                  <a:pt x="5786" y="325"/>
                </a:lnTo>
                <a:lnTo>
                  <a:pt x="5802" y="329"/>
                </a:lnTo>
                <a:lnTo>
                  <a:pt x="5820" y="328"/>
                </a:lnTo>
                <a:lnTo>
                  <a:pt x="5833" y="327"/>
                </a:lnTo>
                <a:lnTo>
                  <a:pt x="5864" y="325"/>
                </a:lnTo>
                <a:lnTo>
                  <a:pt x="5877" y="324"/>
                </a:lnTo>
                <a:lnTo>
                  <a:pt x="5897" y="321"/>
                </a:lnTo>
                <a:lnTo>
                  <a:pt x="5916" y="321"/>
                </a:lnTo>
                <a:lnTo>
                  <a:pt x="5935" y="320"/>
                </a:lnTo>
                <a:lnTo>
                  <a:pt x="5958" y="320"/>
                </a:lnTo>
                <a:lnTo>
                  <a:pt x="5969" y="321"/>
                </a:lnTo>
                <a:lnTo>
                  <a:pt x="5980" y="322"/>
                </a:lnTo>
                <a:lnTo>
                  <a:pt x="6007" y="315"/>
                </a:lnTo>
                <a:lnTo>
                  <a:pt x="6022" y="312"/>
                </a:lnTo>
                <a:lnTo>
                  <a:pt x="6050" y="303"/>
                </a:lnTo>
                <a:lnTo>
                  <a:pt x="6062" y="302"/>
                </a:lnTo>
                <a:lnTo>
                  <a:pt x="6079" y="301"/>
                </a:lnTo>
                <a:lnTo>
                  <a:pt x="6107" y="289"/>
                </a:lnTo>
                <a:lnTo>
                  <a:pt x="6126" y="281"/>
                </a:lnTo>
                <a:lnTo>
                  <a:pt x="6140" y="273"/>
                </a:lnTo>
                <a:lnTo>
                  <a:pt x="6164" y="251"/>
                </a:lnTo>
                <a:lnTo>
                  <a:pt x="6179" y="245"/>
                </a:lnTo>
                <a:lnTo>
                  <a:pt x="6197" y="235"/>
                </a:lnTo>
                <a:lnTo>
                  <a:pt x="6218" y="220"/>
                </a:lnTo>
                <a:lnTo>
                  <a:pt x="6228" y="218"/>
                </a:lnTo>
                <a:lnTo>
                  <a:pt x="6242" y="222"/>
                </a:lnTo>
                <a:lnTo>
                  <a:pt x="6260" y="192"/>
                </a:lnTo>
                <a:lnTo>
                  <a:pt x="6274" y="177"/>
                </a:lnTo>
                <a:lnTo>
                  <a:pt x="6282" y="167"/>
                </a:lnTo>
                <a:lnTo>
                  <a:pt x="6297" y="144"/>
                </a:lnTo>
                <a:lnTo>
                  <a:pt x="6306" y="133"/>
                </a:lnTo>
                <a:lnTo>
                  <a:pt x="6324" y="131"/>
                </a:lnTo>
                <a:lnTo>
                  <a:pt x="6335" y="132"/>
                </a:lnTo>
                <a:lnTo>
                  <a:pt x="6351" y="132"/>
                </a:lnTo>
                <a:lnTo>
                  <a:pt x="6367" y="132"/>
                </a:lnTo>
                <a:lnTo>
                  <a:pt x="6383" y="132"/>
                </a:lnTo>
                <a:lnTo>
                  <a:pt x="6399" y="131"/>
                </a:lnTo>
                <a:lnTo>
                  <a:pt x="6421" y="131"/>
                </a:lnTo>
                <a:lnTo>
                  <a:pt x="6425" y="131"/>
                </a:lnTo>
                <a:lnTo>
                  <a:pt x="6437" y="130"/>
                </a:lnTo>
                <a:lnTo>
                  <a:pt x="6455" y="129"/>
                </a:lnTo>
                <a:lnTo>
                  <a:pt x="6472" y="131"/>
                </a:lnTo>
                <a:lnTo>
                  <a:pt x="6485" y="136"/>
                </a:lnTo>
                <a:lnTo>
                  <a:pt x="6499" y="142"/>
                </a:lnTo>
                <a:lnTo>
                  <a:pt x="6514" y="146"/>
                </a:lnTo>
                <a:lnTo>
                  <a:pt x="6531" y="151"/>
                </a:lnTo>
                <a:lnTo>
                  <a:pt x="6539" y="161"/>
                </a:lnTo>
                <a:lnTo>
                  <a:pt x="6552" y="168"/>
                </a:lnTo>
                <a:lnTo>
                  <a:pt x="6567" y="177"/>
                </a:lnTo>
                <a:lnTo>
                  <a:pt x="6585" y="169"/>
                </a:lnTo>
                <a:lnTo>
                  <a:pt x="6597" y="173"/>
                </a:lnTo>
                <a:lnTo>
                  <a:pt x="6617" y="180"/>
                </a:lnTo>
                <a:lnTo>
                  <a:pt x="6639" y="187"/>
                </a:lnTo>
                <a:lnTo>
                  <a:pt x="6653" y="192"/>
                </a:lnTo>
                <a:lnTo>
                  <a:pt x="6670" y="195"/>
                </a:lnTo>
                <a:lnTo>
                  <a:pt x="6687" y="195"/>
                </a:lnTo>
                <a:lnTo>
                  <a:pt x="6705" y="196"/>
                </a:lnTo>
                <a:lnTo>
                  <a:pt x="6721" y="194"/>
                </a:lnTo>
                <a:lnTo>
                  <a:pt x="6734" y="191"/>
                </a:lnTo>
                <a:lnTo>
                  <a:pt x="6753" y="194"/>
                </a:lnTo>
                <a:lnTo>
                  <a:pt x="6759" y="196"/>
                </a:lnTo>
                <a:lnTo>
                  <a:pt x="6768" y="196"/>
                </a:lnTo>
                <a:lnTo>
                  <a:pt x="6780" y="205"/>
                </a:lnTo>
                <a:lnTo>
                  <a:pt x="6788" y="205"/>
                </a:lnTo>
                <a:lnTo>
                  <a:pt x="6804" y="200"/>
                </a:lnTo>
                <a:lnTo>
                  <a:pt x="6827" y="197"/>
                </a:lnTo>
                <a:lnTo>
                  <a:pt x="6834" y="212"/>
                </a:lnTo>
                <a:lnTo>
                  <a:pt x="6840" y="212"/>
                </a:lnTo>
                <a:lnTo>
                  <a:pt x="6865" y="213"/>
                </a:lnTo>
                <a:lnTo>
                  <a:pt x="6888" y="211"/>
                </a:lnTo>
                <a:lnTo>
                  <a:pt x="6902" y="210"/>
                </a:lnTo>
                <a:lnTo>
                  <a:pt x="6917" y="204"/>
                </a:lnTo>
                <a:lnTo>
                  <a:pt x="6936" y="194"/>
                </a:lnTo>
                <a:lnTo>
                  <a:pt x="6956" y="185"/>
                </a:lnTo>
                <a:lnTo>
                  <a:pt x="6975" y="182"/>
                </a:lnTo>
                <a:lnTo>
                  <a:pt x="6990" y="180"/>
                </a:lnTo>
                <a:lnTo>
                  <a:pt x="7016" y="178"/>
                </a:lnTo>
                <a:lnTo>
                  <a:pt x="7032" y="175"/>
                </a:lnTo>
                <a:lnTo>
                  <a:pt x="7045" y="171"/>
                </a:lnTo>
                <a:lnTo>
                  <a:pt x="7059" y="166"/>
                </a:lnTo>
                <a:lnTo>
                  <a:pt x="7068" y="162"/>
                </a:lnTo>
                <a:lnTo>
                  <a:pt x="7079" y="159"/>
                </a:lnTo>
                <a:lnTo>
                  <a:pt x="7092" y="147"/>
                </a:lnTo>
                <a:lnTo>
                  <a:pt x="7098" y="143"/>
                </a:lnTo>
                <a:lnTo>
                  <a:pt x="7114" y="114"/>
                </a:lnTo>
                <a:lnTo>
                  <a:pt x="7126" y="99"/>
                </a:lnTo>
                <a:lnTo>
                  <a:pt x="7138" y="96"/>
                </a:lnTo>
                <a:lnTo>
                  <a:pt x="7151" y="90"/>
                </a:lnTo>
                <a:lnTo>
                  <a:pt x="7159" y="91"/>
                </a:lnTo>
                <a:lnTo>
                  <a:pt x="7171" y="86"/>
                </a:lnTo>
                <a:lnTo>
                  <a:pt x="7183" y="86"/>
                </a:lnTo>
                <a:lnTo>
                  <a:pt x="7190" y="86"/>
                </a:lnTo>
                <a:lnTo>
                  <a:pt x="7200" y="81"/>
                </a:lnTo>
                <a:lnTo>
                  <a:pt x="7209" y="74"/>
                </a:lnTo>
                <a:lnTo>
                  <a:pt x="7213" y="74"/>
                </a:lnTo>
                <a:lnTo>
                  <a:pt x="7222" y="74"/>
                </a:lnTo>
                <a:lnTo>
                  <a:pt x="7232" y="75"/>
                </a:lnTo>
                <a:lnTo>
                  <a:pt x="7243" y="79"/>
                </a:lnTo>
                <a:lnTo>
                  <a:pt x="7254" y="80"/>
                </a:lnTo>
                <a:lnTo>
                  <a:pt x="7265" y="83"/>
                </a:lnTo>
                <a:lnTo>
                  <a:pt x="7275" y="87"/>
                </a:lnTo>
                <a:lnTo>
                  <a:pt x="7285" y="91"/>
                </a:lnTo>
                <a:lnTo>
                  <a:pt x="7300" y="94"/>
                </a:lnTo>
                <a:lnTo>
                  <a:pt x="7314" y="95"/>
                </a:lnTo>
                <a:lnTo>
                  <a:pt x="7324" y="92"/>
                </a:lnTo>
                <a:lnTo>
                  <a:pt x="7333" y="89"/>
                </a:lnTo>
                <a:lnTo>
                  <a:pt x="7347" y="86"/>
                </a:lnTo>
                <a:lnTo>
                  <a:pt x="7368" y="81"/>
                </a:lnTo>
                <a:lnTo>
                  <a:pt x="7378" y="76"/>
                </a:lnTo>
                <a:lnTo>
                  <a:pt x="7387" y="71"/>
                </a:lnTo>
                <a:lnTo>
                  <a:pt x="7402" y="67"/>
                </a:lnTo>
                <a:lnTo>
                  <a:pt x="7409" y="66"/>
                </a:lnTo>
                <a:lnTo>
                  <a:pt x="7418" y="60"/>
                </a:lnTo>
                <a:lnTo>
                  <a:pt x="7432" y="39"/>
                </a:lnTo>
                <a:lnTo>
                  <a:pt x="7443" y="38"/>
                </a:lnTo>
                <a:lnTo>
                  <a:pt x="7452" y="37"/>
                </a:lnTo>
                <a:lnTo>
                  <a:pt x="7460" y="36"/>
                </a:lnTo>
                <a:lnTo>
                  <a:pt x="7470" y="36"/>
                </a:lnTo>
                <a:lnTo>
                  <a:pt x="7478" y="35"/>
                </a:lnTo>
                <a:lnTo>
                  <a:pt x="7486" y="33"/>
                </a:lnTo>
                <a:lnTo>
                  <a:pt x="7501" y="32"/>
                </a:lnTo>
                <a:lnTo>
                  <a:pt x="7511" y="32"/>
                </a:lnTo>
                <a:lnTo>
                  <a:pt x="7525" y="31"/>
                </a:lnTo>
                <a:lnTo>
                  <a:pt x="7538" y="31"/>
                </a:lnTo>
                <a:lnTo>
                  <a:pt x="7551" y="33"/>
                </a:lnTo>
                <a:lnTo>
                  <a:pt x="7559" y="32"/>
                </a:lnTo>
                <a:lnTo>
                  <a:pt x="7563" y="32"/>
                </a:lnTo>
                <a:lnTo>
                  <a:pt x="7570" y="37"/>
                </a:lnTo>
                <a:lnTo>
                  <a:pt x="7578" y="38"/>
                </a:lnTo>
                <a:lnTo>
                  <a:pt x="7594" y="36"/>
                </a:lnTo>
                <a:lnTo>
                  <a:pt x="7607" y="38"/>
                </a:lnTo>
                <a:lnTo>
                  <a:pt x="7618" y="40"/>
                </a:lnTo>
                <a:lnTo>
                  <a:pt x="7628" y="42"/>
                </a:lnTo>
                <a:lnTo>
                  <a:pt x="7647" y="40"/>
                </a:lnTo>
                <a:lnTo>
                  <a:pt x="7660" y="41"/>
                </a:lnTo>
                <a:lnTo>
                  <a:pt x="7670" y="39"/>
                </a:lnTo>
                <a:lnTo>
                  <a:pt x="7687" y="40"/>
                </a:lnTo>
                <a:lnTo>
                  <a:pt x="7704" y="42"/>
                </a:lnTo>
                <a:lnTo>
                  <a:pt x="7716" y="42"/>
                </a:lnTo>
                <a:lnTo>
                  <a:pt x="7732" y="40"/>
                </a:lnTo>
                <a:lnTo>
                  <a:pt x="7751" y="40"/>
                </a:lnTo>
                <a:lnTo>
                  <a:pt x="7771" y="41"/>
                </a:lnTo>
                <a:lnTo>
                  <a:pt x="7793" y="42"/>
                </a:lnTo>
                <a:lnTo>
                  <a:pt x="7819" y="43"/>
                </a:lnTo>
                <a:lnTo>
                  <a:pt x="7840" y="44"/>
                </a:lnTo>
                <a:lnTo>
                  <a:pt x="7850" y="45"/>
                </a:lnTo>
                <a:lnTo>
                  <a:pt x="7876" y="45"/>
                </a:lnTo>
                <a:lnTo>
                  <a:pt x="7895" y="45"/>
                </a:lnTo>
                <a:lnTo>
                  <a:pt x="7908" y="45"/>
                </a:lnTo>
                <a:lnTo>
                  <a:pt x="7938" y="43"/>
                </a:lnTo>
                <a:lnTo>
                  <a:pt x="7958" y="43"/>
                </a:lnTo>
                <a:lnTo>
                  <a:pt x="7973" y="42"/>
                </a:lnTo>
                <a:lnTo>
                  <a:pt x="7985" y="40"/>
                </a:lnTo>
                <a:lnTo>
                  <a:pt x="7996" y="36"/>
                </a:lnTo>
                <a:lnTo>
                  <a:pt x="8014" y="36"/>
                </a:lnTo>
                <a:lnTo>
                  <a:pt x="8028" y="35"/>
                </a:lnTo>
                <a:lnTo>
                  <a:pt x="8048" y="33"/>
                </a:lnTo>
                <a:lnTo>
                  <a:pt x="8073" y="30"/>
                </a:lnTo>
                <a:lnTo>
                  <a:pt x="8102" y="28"/>
                </a:lnTo>
                <a:lnTo>
                  <a:pt x="8121" y="28"/>
                </a:lnTo>
                <a:lnTo>
                  <a:pt x="8135" y="27"/>
                </a:lnTo>
                <a:lnTo>
                  <a:pt x="8148" y="27"/>
                </a:lnTo>
                <a:lnTo>
                  <a:pt x="8161" y="26"/>
                </a:lnTo>
                <a:lnTo>
                  <a:pt x="8175" y="24"/>
                </a:lnTo>
                <a:lnTo>
                  <a:pt x="8186" y="24"/>
                </a:lnTo>
                <a:lnTo>
                  <a:pt x="8195" y="23"/>
                </a:lnTo>
                <a:lnTo>
                  <a:pt x="8206" y="22"/>
                </a:lnTo>
                <a:lnTo>
                  <a:pt x="8221" y="22"/>
                </a:lnTo>
                <a:lnTo>
                  <a:pt x="8229" y="20"/>
                </a:lnTo>
                <a:lnTo>
                  <a:pt x="8243" y="20"/>
                </a:lnTo>
                <a:lnTo>
                  <a:pt x="8254" y="18"/>
                </a:lnTo>
                <a:lnTo>
                  <a:pt x="8264" y="18"/>
                </a:lnTo>
                <a:lnTo>
                  <a:pt x="8277" y="16"/>
                </a:lnTo>
                <a:lnTo>
                  <a:pt x="8292" y="16"/>
                </a:lnTo>
                <a:lnTo>
                  <a:pt x="8308" y="13"/>
                </a:lnTo>
                <a:lnTo>
                  <a:pt x="8320" y="13"/>
                </a:lnTo>
                <a:lnTo>
                  <a:pt x="8335" y="12"/>
                </a:lnTo>
                <a:lnTo>
                  <a:pt x="8349" y="10"/>
                </a:lnTo>
                <a:lnTo>
                  <a:pt x="8366" y="7"/>
                </a:lnTo>
                <a:lnTo>
                  <a:pt x="8402" y="3"/>
                </a:lnTo>
                <a:lnTo>
                  <a:pt x="8426" y="0"/>
                </a:lnTo>
                <a:lnTo>
                  <a:pt x="8426" y="12"/>
                </a:lnTo>
                <a:lnTo>
                  <a:pt x="8402" y="15"/>
                </a:lnTo>
                <a:lnTo>
                  <a:pt x="8366" y="20"/>
                </a:lnTo>
                <a:lnTo>
                  <a:pt x="8349" y="24"/>
                </a:lnTo>
                <a:lnTo>
                  <a:pt x="8335" y="26"/>
                </a:lnTo>
                <a:lnTo>
                  <a:pt x="8320" y="27"/>
                </a:lnTo>
                <a:lnTo>
                  <a:pt x="8308" y="29"/>
                </a:lnTo>
                <a:lnTo>
                  <a:pt x="8292" y="31"/>
                </a:lnTo>
                <a:lnTo>
                  <a:pt x="8277" y="32"/>
                </a:lnTo>
                <a:lnTo>
                  <a:pt x="8264" y="36"/>
                </a:lnTo>
                <a:lnTo>
                  <a:pt x="8254" y="37"/>
                </a:lnTo>
                <a:lnTo>
                  <a:pt x="8243" y="38"/>
                </a:lnTo>
                <a:lnTo>
                  <a:pt x="8229" y="41"/>
                </a:lnTo>
                <a:lnTo>
                  <a:pt x="8221" y="41"/>
                </a:lnTo>
                <a:lnTo>
                  <a:pt x="8206" y="41"/>
                </a:lnTo>
                <a:lnTo>
                  <a:pt x="8195" y="41"/>
                </a:lnTo>
                <a:lnTo>
                  <a:pt x="8186" y="43"/>
                </a:lnTo>
                <a:lnTo>
                  <a:pt x="8175" y="44"/>
                </a:lnTo>
                <a:lnTo>
                  <a:pt x="8161" y="45"/>
                </a:lnTo>
                <a:lnTo>
                  <a:pt x="8148" y="48"/>
                </a:lnTo>
                <a:lnTo>
                  <a:pt x="8135" y="50"/>
                </a:lnTo>
                <a:lnTo>
                  <a:pt x="8121" y="49"/>
                </a:lnTo>
                <a:lnTo>
                  <a:pt x="8102" y="51"/>
                </a:lnTo>
                <a:lnTo>
                  <a:pt x="8073" y="53"/>
                </a:lnTo>
                <a:lnTo>
                  <a:pt x="8048" y="56"/>
                </a:lnTo>
                <a:lnTo>
                  <a:pt x="8028" y="57"/>
                </a:lnTo>
                <a:lnTo>
                  <a:pt x="8014" y="57"/>
                </a:lnTo>
                <a:lnTo>
                  <a:pt x="7996" y="61"/>
                </a:lnTo>
                <a:lnTo>
                  <a:pt x="7985" y="66"/>
                </a:lnTo>
                <a:lnTo>
                  <a:pt x="7973" y="67"/>
                </a:lnTo>
                <a:lnTo>
                  <a:pt x="7958" y="68"/>
                </a:lnTo>
                <a:lnTo>
                  <a:pt x="7938" y="69"/>
                </a:lnTo>
                <a:lnTo>
                  <a:pt x="7908" y="73"/>
                </a:lnTo>
                <a:lnTo>
                  <a:pt x="7895" y="71"/>
                </a:lnTo>
                <a:lnTo>
                  <a:pt x="7876" y="71"/>
                </a:lnTo>
                <a:lnTo>
                  <a:pt x="7850" y="71"/>
                </a:lnTo>
                <a:lnTo>
                  <a:pt x="7840" y="71"/>
                </a:lnTo>
                <a:lnTo>
                  <a:pt x="7819" y="70"/>
                </a:lnTo>
                <a:lnTo>
                  <a:pt x="7793" y="69"/>
                </a:lnTo>
                <a:lnTo>
                  <a:pt x="7771" y="68"/>
                </a:lnTo>
                <a:lnTo>
                  <a:pt x="7751" y="66"/>
                </a:lnTo>
                <a:lnTo>
                  <a:pt x="7732" y="64"/>
                </a:lnTo>
                <a:lnTo>
                  <a:pt x="7716" y="71"/>
                </a:lnTo>
                <a:lnTo>
                  <a:pt x="7704" y="70"/>
                </a:lnTo>
                <a:lnTo>
                  <a:pt x="7687" y="67"/>
                </a:lnTo>
                <a:lnTo>
                  <a:pt x="7670" y="66"/>
                </a:lnTo>
                <a:lnTo>
                  <a:pt x="7660" y="63"/>
                </a:lnTo>
                <a:lnTo>
                  <a:pt x="7647" y="79"/>
                </a:lnTo>
                <a:lnTo>
                  <a:pt x="7628" y="74"/>
                </a:lnTo>
                <a:lnTo>
                  <a:pt x="7618" y="69"/>
                </a:lnTo>
                <a:lnTo>
                  <a:pt x="7607" y="66"/>
                </a:lnTo>
                <a:lnTo>
                  <a:pt x="7594" y="68"/>
                </a:lnTo>
                <a:lnTo>
                  <a:pt x="7578" y="71"/>
                </a:lnTo>
                <a:lnTo>
                  <a:pt x="7570" y="62"/>
                </a:lnTo>
                <a:lnTo>
                  <a:pt x="7563" y="62"/>
                </a:lnTo>
                <a:lnTo>
                  <a:pt x="7559" y="62"/>
                </a:lnTo>
                <a:lnTo>
                  <a:pt x="7551" y="56"/>
                </a:lnTo>
                <a:lnTo>
                  <a:pt x="7538" y="53"/>
                </a:lnTo>
                <a:lnTo>
                  <a:pt x="7525" y="52"/>
                </a:lnTo>
                <a:lnTo>
                  <a:pt x="7511" y="50"/>
                </a:lnTo>
                <a:lnTo>
                  <a:pt x="7501" y="39"/>
                </a:lnTo>
                <a:lnTo>
                  <a:pt x="7486" y="38"/>
                </a:lnTo>
                <a:lnTo>
                  <a:pt x="7478" y="38"/>
                </a:lnTo>
                <a:lnTo>
                  <a:pt x="7470" y="38"/>
                </a:lnTo>
                <a:lnTo>
                  <a:pt x="7460" y="38"/>
                </a:lnTo>
                <a:lnTo>
                  <a:pt x="7452" y="37"/>
                </a:lnTo>
                <a:lnTo>
                  <a:pt x="7443" y="38"/>
                </a:lnTo>
                <a:lnTo>
                  <a:pt x="7432" y="39"/>
                </a:lnTo>
                <a:lnTo>
                  <a:pt x="7418" y="60"/>
                </a:lnTo>
                <a:lnTo>
                  <a:pt x="7409" y="66"/>
                </a:lnTo>
                <a:lnTo>
                  <a:pt x="7402" y="75"/>
                </a:lnTo>
                <a:lnTo>
                  <a:pt x="7387" y="95"/>
                </a:lnTo>
                <a:lnTo>
                  <a:pt x="7378" y="106"/>
                </a:lnTo>
                <a:lnTo>
                  <a:pt x="7368" y="116"/>
                </a:lnTo>
                <a:lnTo>
                  <a:pt x="7347" y="109"/>
                </a:lnTo>
                <a:lnTo>
                  <a:pt x="7333" y="110"/>
                </a:lnTo>
                <a:lnTo>
                  <a:pt x="7324" y="118"/>
                </a:lnTo>
                <a:lnTo>
                  <a:pt x="7314" y="128"/>
                </a:lnTo>
                <a:lnTo>
                  <a:pt x="7300" y="126"/>
                </a:lnTo>
                <a:lnTo>
                  <a:pt x="7285" y="125"/>
                </a:lnTo>
                <a:lnTo>
                  <a:pt x="7275" y="120"/>
                </a:lnTo>
                <a:lnTo>
                  <a:pt x="7265" y="115"/>
                </a:lnTo>
                <a:lnTo>
                  <a:pt x="7254" y="107"/>
                </a:lnTo>
                <a:lnTo>
                  <a:pt x="7243" y="101"/>
                </a:lnTo>
                <a:lnTo>
                  <a:pt x="7232" y="93"/>
                </a:lnTo>
                <a:lnTo>
                  <a:pt x="7222" y="88"/>
                </a:lnTo>
                <a:lnTo>
                  <a:pt x="7213" y="86"/>
                </a:lnTo>
                <a:lnTo>
                  <a:pt x="7209" y="84"/>
                </a:lnTo>
                <a:lnTo>
                  <a:pt x="7200" y="86"/>
                </a:lnTo>
                <a:lnTo>
                  <a:pt x="7190" y="91"/>
                </a:lnTo>
                <a:lnTo>
                  <a:pt x="7183" y="93"/>
                </a:lnTo>
                <a:lnTo>
                  <a:pt x="7171" y="91"/>
                </a:lnTo>
                <a:lnTo>
                  <a:pt x="7159" y="96"/>
                </a:lnTo>
                <a:lnTo>
                  <a:pt x="7151" y="104"/>
                </a:lnTo>
                <a:lnTo>
                  <a:pt x="7138" y="102"/>
                </a:lnTo>
                <a:lnTo>
                  <a:pt x="7126" y="113"/>
                </a:lnTo>
                <a:lnTo>
                  <a:pt x="7114" y="114"/>
                </a:lnTo>
                <a:lnTo>
                  <a:pt x="7098" y="158"/>
                </a:lnTo>
                <a:lnTo>
                  <a:pt x="7092" y="174"/>
                </a:lnTo>
                <a:lnTo>
                  <a:pt x="7079" y="183"/>
                </a:lnTo>
                <a:lnTo>
                  <a:pt x="7068" y="189"/>
                </a:lnTo>
                <a:lnTo>
                  <a:pt x="7059" y="196"/>
                </a:lnTo>
                <a:lnTo>
                  <a:pt x="7045" y="202"/>
                </a:lnTo>
                <a:lnTo>
                  <a:pt x="7032" y="206"/>
                </a:lnTo>
                <a:lnTo>
                  <a:pt x="7016" y="208"/>
                </a:lnTo>
                <a:lnTo>
                  <a:pt x="6990" y="211"/>
                </a:lnTo>
                <a:lnTo>
                  <a:pt x="6975" y="212"/>
                </a:lnTo>
                <a:lnTo>
                  <a:pt x="6956" y="216"/>
                </a:lnTo>
                <a:lnTo>
                  <a:pt x="6936" y="225"/>
                </a:lnTo>
                <a:lnTo>
                  <a:pt x="6917" y="235"/>
                </a:lnTo>
                <a:lnTo>
                  <a:pt x="6902" y="241"/>
                </a:lnTo>
                <a:lnTo>
                  <a:pt x="6888" y="242"/>
                </a:lnTo>
                <a:lnTo>
                  <a:pt x="6865" y="244"/>
                </a:lnTo>
                <a:lnTo>
                  <a:pt x="6840" y="243"/>
                </a:lnTo>
                <a:lnTo>
                  <a:pt x="6834" y="229"/>
                </a:lnTo>
                <a:lnTo>
                  <a:pt x="6827" y="229"/>
                </a:lnTo>
                <a:lnTo>
                  <a:pt x="6804" y="229"/>
                </a:lnTo>
                <a:lnTo>
                  <a:pt x="6788" y="233"/>
                </a:lnTo>
                <a:lnTo>
                  <a:pt x="6780" y="234"/>
                </a:lnTo>
                <a:lnTo>
                  <a:pt x="6768" y="226"/>
                </a:lnTo>
                <a:lnTo>
                  <a:pt x="6759" y="225"/>
                </a:lnTo>
                <a:lnTo>
                  <a:pt x="6753" y="225"/>
                </a:lnTo>
                <a:lnTo>
                  <a:pt x="6734" y="222"/>
                </a:lnTo>
                <a:lnTo>
                  <a:pt x="6721" y="224"/>
                </a:lnTo>
                <a:lnTo>
                  <a:pt x="6705" y="225"/>
                </a:lnTo>
                <a:lnTo>
                  <a:pt x="6687" y="224"/>
                </a:lnTo>
                <a:lnTo>
                  <a:pt x="6670" y="222"/>
                </a:lnTo>
                <a:lnTo>
                  <a:pt x="6653" y="220"/>
                </a:lnTo>
                <a:lnTo>
                  <a:pt x="6639" y="217"/>
                </a:lnTo>
                <a:lnTo>
                  <a:pt x="6617" y="208"/>
                </a:lnTo>
                <a:lnTo>
                  <a:pt x="6597" y="197"/>
                </a:lnTo>
                <a:lnTo>
                  <a:pt x="6585" y="192"/>
                </a:lnTo>
                <a:lnTo>
                  <a:pt x="6567" y="197"/>
                </a:lnTo>
                <a:lnTo>
                  <a:pt x="6552" y="195"/>
                </a:lnTo>
                <a:lnTo>
                  <a:pt x="6539" y="189"/>
                </a:lnTo>
                <a:lnTo>
                  <a:pt x="6531" y="178"/>
                </a:lnTo>
                <a:lnTo>
                  <a:pt x="6514" y="172"/>
                </a:lnTo>
                <a:lnTo>
                  <a:pt x="6499" y="168"/>
                </a:lnTo>
                <a:lnTo>
                  <a:pt x="6485" y="166"/>
                </a:lnTo>
                <a:lnTo>
                  <a:pt x="6472" y="160"/>
                </a:lnTo>
                <a:lnTo>
                  <a:pt x="6455" y="156"/>
                </a:lnTo>
                <a:lnTo>
                  <a:pt x="6437" y="149"/>
                </a:lnTo>
                <a:lnTo>
                  <a:pt x="6425" y="147"/>
                </a:lnTo>
                <a:lnTo>
                  <a:pt x="6421" y="146"/>
                </a:lnTo>
                <a:lnTo>
                  <a:pt x="6399" y="143"/>
                </a:lnTo>
                <a:lnTo>
                  <a:pt x="6383" y="135"/>
                </a:lnTo>
                <a:lnTo>
                  <a:pt x="6367" y="141"/>
                </a:lnTo>
                <a:lnTo>
                  <a:pt x="6351" y="135"/>
                </a:lnTo>
                <a:lnTo>
                  <a:pt x="6335" y="134"/>
                </a:lnTo>
                <a:lnTo>
                  <a:pt x="6324" y="131"/>
                </a:lnTo>
                <a:lnTo>
                  <a:pt x="6306" y="133"/>
                </a:lnTo>
                <a:lnTo>
                  <a:pt x="6297" y="144"/>
                </a:lnTo>
                <a:lnTo>
                  <a:pt x="6282" y="167"/>
                </a:lnTo>
                <a:lnTo>
                  <a:pt x="6274" y="177"/>
                </a:lnTo>
                <a:lnTo>
                  <a:pt x="6260" y="192"/>
                </a:lnTo>
                <a:lnTo>
                  <a:pt x="6242" y="222"/>
                </a:lnTo>
                <a:lnTo>
                  <a:pt x="6228" y="234"/>
                </a:lnTo>
                <a:lnTo>
                  <a:pt x="6218" y="238"/>
                </a:lnTo>
                <a:lnTo>
                  <a:pt x="6197" y="252"/>
                </a:lnTo>
                <a:lnTo>
                  <a:pt x="6179" y="262"/>
                </a:lnTo>
                <a:lnTo>
                  <a:pt x="6164" y="269"/>
                </a:lnTo>
                <a:lnTo>
                  <a:pt x="6140" y="282"/>
                </a:lnTo>
                <a:lnTo>
                  <a:pt x="6126" y="289"/>
                </a:lnTo>
                <a:lnTo>
                  <a:pt x="6107" y="307"/>
                </a:lnTo>
                <a:lnTo>
                  <a:pt x="6079" y="320"/>
                </a:lnTo>
                <a:lnTo>
                  <a:pt x="6062" y="321"/>
                </a:lnTo>
                <a:lnTo>
                  <a:pt x="6050" y="323"/>
                </a:lnTo>
                <a:lnTo>
                  <a:pt x="6022" y="331"/>
                </a:lnTo>
                <a:lnTo>
                  <a:pt x="6007" y="335"/>
                </a:lnTo>
                <a:lnTo>
                  <a:pt x="5980" y="340"/>
                </a:lnTo>
                <a:lnTo>
                  <a:pt x="5969" y="339"/>
                </a:lnTo>
                <a:lnTo>
                  <a:pt x="5958" y="339"/>
                </a:lnTo>
                <a:lnTo>
                  <a:pt x="5935" y="339"/>
                </a:lnTo>
                <a:lnTo>
                  <a:pt x="5916" y="339"/>
                </a:lnTo>
                <a:lnTo>
                  <a:pt x="5897" y="339"/>
                </a:lnTo>
                <a:lnTo>
                  <a:pt x="5877" y="342"/>
                </a:lnTo>
                <a:lnTo>
                  <a:pt x="5864" y="345"/>
                </a:lnTo>
                <a:lnTo>
                  <a:pt x="5833" y="346"/>
                </a:lnTo>
                <a:lnTo>
                  <a:pt x="5820" y="347"/>
                </a:lnTo>
                <a:lnTo>
                  <a:pt x="5802" y="344"/>
                </a:lnTo>
                <a:lnTo>
                  <a:pt x="5786" y="340"/>
                </a:lnTo>
                <a:lnTo>
                  <a:pt x="5776" y="342"/>
                </a:lnTo>
                <a:lnTo>
                  <a:pt x="5765" y="344"/>
                </a:lnTo>
                <a:lnTo>
                  <a:pt x="5760" y="345"/>
                </a:lnTo>
                <a:lnTo>
                  <a:pt x="5754" y="345"/>
                </a:lnTo>
                <a:lnTo>
                  <a:pt x="5748" y="346"/>
                </a:lnTo>
                <a:lnTo>
                  <a:pt x="5741" y="348"/>
                </a:lnTo>
                <a:lnTo>
                  <a:pt x="5737" y="348"/>
                </a:lnTo>
                <a:lnTo>
                  <a:pt x="5730" y="349"/>
                </a:lnTo>
                <a:lnTo>
                  <a:pt x="5726" y="350"/>
                </a:lnTo>
                <a:lnTo>
                  <a:pt x="5722" y="350"/>
                </a:lnTo>
                <a:lnTo>
                  <a:pt x="5706" y="350"/>
                </a:lnTo>
                <a:lnTo>
                  <a:pt x="5696" y="349"/>
                </a:lnTo>
                <a:lnTo>
                  <a:pt x="5689" y="349"/>
                </a:lnTo>
                <a:lnTo>
                  <a:pt x="5677" y="349"/>
                </a:lnTo>
                <a:lnTo>
                  <a:pt x="5666" y="348"/>
                </a:lnTo>
                <a:lnTo>
                  <a:pt x="5662" y="348"/>
                </a:lnTo>
                <a:lnTo>
                  <a:pt x="5655" y="347"/>
                </a:lnTo>
                <a:lnTo>
                  <a:pt x="5648" y="346"/>
                </a:lnTo>
                <a:lnTo>
                  <a:pt x="5636" y="341"/>
                </a:lnTo>
                <a:lnTo>
                  <a:pt x="5626" y="337"/>
                </a:lnTo>
                <a:lnTo>
                  <a:pt x="5621" y="335"/>
                </a:lnTo>
                <a:lnTo>
                  <a:pt x="5614" y="334"/>
                </a:lnTo>
                <a:lnTo>
                  <a:pt x="5610" y="334"/>
                </a:lnTo>
                <a:lnTo>
                  <a:pt x="5603" y="335"/>
                </a:lnTo>
                <a:lnTo>
                  <a:pt x="5595" y="336"/>
                </a:lnTo>
                <a:lnTo>
                  <a:pt x="5586" y="337"/>
                </a:lnTo>
                <a:lnTo>
                  <a:pt x="5581" y="337"/>
                </a:lnTo>
                <a:lnTo>
                  <a:pt x="5576" y="338"/>
                </a:lnTo>
                <a:lnTo>
                  <a:pt x="5572" y="339"/>
                </a:lnTo>
                <a:lnTo>
                  <a:pt x="5563" y="340"/>
                </a:lnTo>
                <a:lnTo>
                  <a:pt x="5560" y="340"/>
                </a:lnTo>
                <a:lnTo>
                  <a:pt x="5549" y="340"/>
                </a:lnTo>
                <a:lnTo>
                  <a:pt x="5541" y="342"/>
                </a:lnTo>
                <a:lnTo>
                  <a:pt x="5535" y="345"/>
                </a:lnTo>
                <a:lnTo>
                  <a:pt x="5532" y="345"/>
                </a:lnTo>
                <a:lnTo>
                  <a:pt x="5525" y="347"/>
                </a:lnTo>
                <a:lnTo>
                  <a:pt x="5517" y="349"/>
                </a:lnTo>
                <a:lnTo>
                  <a:pt x="5510" y="349"/>
                </a:lnTo>
                <a:lnTo>
                  <a:pt x="5504" y="349"/>
                </a:lnTo>
                <a:lnTo>
                  <a:pt x="5500" y="349"/>
                </a:lnTo>
                <a:lnTo>
                  <a:pt x="5489" y="349"/>
                </a:lnTo>
                <a:lnTo>
                  <a:pt x="5480" y="349"/>
                </a:lnTo>
                <a:lnTo>
                  <a:pt x="5469" y="349"/>
                </a:lnTo>
                <a:lnTo>
                  <a:pt x="5456" y="349"/>
                </a:lnTo>
                <a:lnTo>
                  <a:pt x="5445" y="350"/>
                </a:lnTo>
                <a:lnTo>
                  <a:pt x="5433" y="349"/>
                </a:lnTo>
                <a:lnTo>
                  <a:pt x="5421" y="348"/>
                </a:lnTo>
                <a:lnTo>
                  <a:pt x="5413" y="347"/>
                </a:lnTo>
                <a:lnTo>
                  <a:pt x="5407" y="346"/>
                </a:lnTo>
                <a:lnTo>
                  <a:pt x="5403" y="346"/>
                </a:lnTo>
                <a:lnTo>
                  <a:pt x="5394" y="345"/>
                </a:lnTo>
                <a:lnTo>
                  <a:pt x="5390" y="344"/>
                </a:lnTo>
                <a:lnTo>
                  <a:pt x="5385" y="342"/>
                </a:lnTo>
                <a:lnTo>
                  <a:pt x="5372" y="340"/>
                </a:lnTo>
                <a:lnTo>
                  <a:pt x="5353" y="334"/>
                </a:lnTo>
                <a:lnTo>
                  <a:pt x="5342" y="331"/>
                </a:lnTo>
                <a:lnTo>
                  <a:pt x="5332" y="328"/>
                </a:lnTo>
                <a:lnTo>
                  <a:pt x="5319" y="308"/>
                </a:lnTo>
                <a:lnTo>
                  <a:pt x="5313" y="304"/>
                </a:lnTo>
                <a:lnTo>
                  <a:pt x="5300" y="299"/>
                </a:lnTo>
                <a:lnTo>
                  <a:pt x="5288" y="293"/>
                </a:lnTo>
                <a:lnTo>
                  <a:pt x="5280" y="290"/>
                </a:lnTo>
                <a:lnTo>
                  <a:pt x="5273" y="289"/>
                </a:lnTo>
                <a:lnTo>
                  <a:pt x="5269" y="288"/>
                </a:lnTo>
                <a:lnTo>
                  <a:pt x="5262" y="287"/>
                </a:lnTo>
                <a:lnTo>
                  <a:pt x="5259" y="287"/>
                </a:lnTo>
                <a:lnTo>
                  <a:pt x="5253" y="286"/>
                </a:lnTo>
                <a:lnTo>
                  <a:pt x="5249" y="286"/>
                </a:lnTo>
                <a:lnTo>
                  <a:pt x="5240" y="285"/>
                </a:lnTo>
                <a:lnTo>
                  <a:pt x="5236" y="284"/>
                </a:lnTo>
                <a:lnTo>
                  <a:pt x="5231" y="272"/>
                </a:lnTo>
                <a:lnTo>
                  <a:pt x="5222" y="267"/>
                </a:lnTo>
                <a:lnTo>
                  <a:pt x="5214" y="262"/>
                </a:lnTo>
                <a:lnTo>
                  <a:pt x="5204" y="257"/>
                </a:lnTo>
                <a:lnTo>
                  <a:pt x="5195" y="210"/>
                </a:lnTo>
                <a:lnTo>
                  <a:pt x="5170" y="190"/>
                </a:lnTo>
                <a:lnTo>
                  <a:pt x="5151" y="197"/>
                </a:lnTo>
                <a:lnTo>
                  <a:pt x="5129" y="209"/>
                </a:lnTo>
                <a:lnTo>
                  <a:pt x="5111" y="216"/>
                </a:lnTo>
                <a:lnTo>
                  <a:pt x="5095" y="220"/>
                </a:lnTo>
                <a:lnTo>
                  <a:pt x="5076" y="220"/>
                </a:lnTo>
                <a:lnTo>
                  <a:pt x="5059" y="238"/>
                </a:lnTo>
                <a:lnTo>
                  <a:pt x="5047" y="255"/>
                </a:lnTo>
                <a:lnTo>
                  <a:pt x="5038" y="268"/>
                </a:lnTo>
                <a:lnTo>
                  <a:pt x="5027" y="282"/>
                </a:lnTo>
                <a:lnTo>
                  <a:pt x="5014" y="299"/>
                </a:lnTo>
                <a:lnTo>
                  <a:pt x="5005" y="311"/>
                </a:lnTo>
                <a:lnTo>
                  <a:pt x="4994" y="325"/>
                </a:lnTo>
                <a:lnTo>
                  <a:pt x="4982" y="340"/>
                </a:lnTo>
                <a:lnTo>
                  <a:pt x="4978" y="348"/>
                </a:lnTo>
                <a:lnTo>
                  <a:pt x="4968" y="348"/>
                </a:lnTo>
                <a:lnTo>
                  <a:pt x="4964" y="348"/>
                </a:lnTo>
                <a:lnTo>
                  <a:pt x="4960" y="348"/>
                </a:lnTo>
                <a:lnTo>
                  <a:pt x="4954" y="348"/>
                </a:lnTo>
                <a:lnTo>
                  <a:pt x="4948" y="348"/>
                </a:lnTo>
                <a:lnTo>
                  <a:pt x="4939" y="349"/>
                </a:lnTo>
                <a:lnTo>
                  <a:pt x="4930" y="359"/>
                </a:lnTo>
                <a:lnTo>
                  <a:pt x="4920" y="365"/>
                </a:lnTo>
                <a:lnTo>
                  <a:pt x="4907" y="361"/>
                </a:lnTo>
                <a:lnTo>
                  <a:pt x="4900" y="359"/>
                </a:lnTo>
                <a:lnTo>
                  <a:pt x="4890" y="354"/>
                </a:lnTo>
                <a:lnTo>
                  <a:pt x="4883" y="352"/>
                </a:lnTo>
                <a:lnTo>
                  <a:pt x="4875" y="348"/>
                </a:lnTo>
                <a:lnTo>
                  <a:pt x="4867" y="344"/>
                </a:lnTo>
                <a:lnTo>
                  <a:pt x="4861" y="337"/>
                </a:lnTo>
                <a:lnTo>
                  <a:pt x="4852" y="333"/>
                </a:lnTo>
                <a:lnTo>
                  <a:pt x="4848" y="331"/>
                </a:lnTo>
                <a:lnTo>
                  <a:pt x="4841" y="324"/>
                </a:lnTo>
                <a:lnTo>
                  <a:pt x="4834" y="321"/>
                </a:lnTo>
                <a:lnTo>
                  <a:pt x="4824" y="314"/>
                </a:lnTo>
                <a:lnTo>
                  <a:pt x="4818" y="311"/>
                </a:lnTo>
                <a:lnTo>
                  <a:pt x="4808" y="308"/>
                </a:lnTo>
                <a:lnTo>
                  <a:pt x="4802" y="304"/>
                </a:lnTo>
                <a:lnTo>
                  <a:pt x="4797" y="302"/>
                </a:lnTo>
                <a:lnTo>
                  <a:pt x="4791" y="298"/>
                </a:lnTo>
                <a:lnTo>
                  <a:pt x="4783" y="286"/>
                </a:lnTo>
                <a:lnTo>
                  <a:pt x="4772" y="291"/>
                </a:lnTo>
                <a:lnTo>
                  <a:pt x="4760" y="304"/>
                </a:lnTo>
                <a:lnTo>
                  <a:pt x="4742" y="329"/>
                </a:lnTo>
                <a:lnTo>
                  <a:pt x="4721" y="351"/>
                </a:lnTo>
                <a:lnTo>
                  <a:pt x="4711" y="354"/>
                </a:lnTo>
                <a:lnTo>
                  <a:pt x="4693" y="362"/>
                </a:lnTo>
                <a:lnTo>
                  <a:pt x="4681" y="367"/>
                </a:lnTo>
                <a:lnTo>
                  <a:pt x="4666" y="370"/>
                </a:lnTo>
                <a:lnTo>
                  <a:pt x="4658" y="372"/>
                </a:lnTo>
                <a:lnTo>
                  <a:pt x="4641" y="372"/>
                </a:lnTo>
                <a:lnTo>
                  <a:pt x="4626" y="372"/>
                </a:lnTo>
                <a:lnTo>
                  <a:pt x="4612" y="373"/>
                </a:lnTo>
                <a:lnTo>
                  <a:pt x="4604" y="373"/>
                </a:lnTo>
                <a:lnTo>
                  <a:pt x="4582" y="373"/>
                </a:lnTo>
                <a:lnTo>
                  <a:pt x="4572" y="372"/>
                </a:lnTo>
                <a:lnTo>
                  <a:pt x="4561" y="370"/>
                </a:lnTo>
                <a:lnTo>
                  <a:pt x="4541" y="367"/>
                </a:lnTo>
                <a:lnTo>
                  <a:pt x="4527" y="364"/>
                </a:lnTo>
                <a:lnTo>
                  <a:pt x="4512" y="362"/>
                </a:lnTo>
                <a:lnTo>
                  <a:pt x="4500" y="360"/>
                </a:lnTo>
                <a:lnTo>
                  <a:pt x="4485" y="359"/>
                </a:lnTo>
                <a:lnTo>
                  <a:pt x="4470" y="358"/>
                </a:lnTo>
                <a:lnTo>
                  <a:pt x="4461" y="357"/>
                </a:lnTo>
                <a:lnTo>
                  <a:pt x="4437" y="358"/>
                </a:lnTo>
                <a:lnTo>
                  <a:pt x="4432" y="358"/>
                </a:lnTo>
                <a:lnTo>
                  <a:pt x="4411" y="360"/>
                </a:lnTo>
                <a:lnTo>
                  <a:pt x="4393" y="362"/>
                </a:lnTo>
                <a:lnTo>
                  <a:pt x="4347" y="365"/>
                </a:lnTo>
                <a:lnTo>
                  <a:pt x="4343" y="366"/>
                </a:lnTo>
                <a:lnTo>
                  <a:pt x="4309" y="366"/>
                </a:lnTo>
                <a:lnTo>
                  <a:pt x="4307" y="366"/>
                </a:lnTo>
                <a:lnTo>
                  <a:pt x="4298" y="367"/>
                </a:lnTo>
                <a:lnTo>
                  <a:pt x="4285" y="367"/>
                </a:lnTo>
                <a:lnTo>
                  <a:pt x="4279" y="368"/>
                </a:lnTo>
                <a:lnTo>
                  <a:pt x="4265" y="370"/>
                </a:lnTo>
                <a:lnTo>
                  <a:pt x="4244" y="372"/>
                </a:lnTo>
                <a:lnTo>
                  <a:pt x="4230" y="373"/>
                </a:lnTo>
                <a:lnTo>
                  <a:pt x="4223" y="373"/>
                </a:lnTo>
                <a:lnTo>
                  <a:pt x="4204" y="374"/>
                </a:lnTo>
                <a:lnTo>
                  <a:pt x="4193" y="375"/>
                </a:lnTo>
                <a:lnTo>
                  <a:pt x="4158" y="376"/>
                </a:lnTo>
                <a:lnTo>
                  <a:pt x="4151" y="376"/>
                </a:lnTo>
                <a:lnTo>
                  <a:pt x="4145" y="376"/>
                </a:lnTo>
                <a:lnTo>
                  <a:pt x="4119" y="375"/>
                </a:lnTo>
                <a:lnTo>
                  <a:pt x="4107" y="374"/>
                </a:lnTo>
                <a:lnTo>
                  <a:pt x="4098" y="373"/>
                </a:lnTo>
                <a:lnTo>
                  <a:pt x="4088" y="372"/>
                </a:lnTo>
                <a:lnTo>
                  <a:pt x="4074" y="370"/>
                </a:lnTo>
                <a:lnTo>
                  <a:pt x="4061" y="367"/>
                </a:lnTo>
                <a:lnTo>
                  <a:pt x="4053" y="366"/>
                </a:lnTo>
                <a:lnTo>
                  <a:pt x="4044" y="365"/>
                </a:lnTo>
                <a:lnTo>
                  <a:pt x="4033" y="364"/>
                </a:lnTo>
                <a:lnTo>
                  <a:pt x="4018" y="363"/>
                </a:lnTo>
                <a:lnTo>
                  <a:pt x="4009" y="361"/>
                </a:lnTo>
                <a:lnTo>
                  <a:pt x="3994" y="357"/>
                </a:lnTo>
                <a:lnTo>
                  <a:pt x="3983" y="355"/>
                </a:lnTo>
                <a:lnTo>
                  <a:pt x="3978" y="354"/>
                </a:lnTo>
                <a:lnTo>
                  <a:pt x="3966" y="353"/>
                </a:lnTo>
                <a:lnTo>
                  <a:pt x="3957" y="352"/>
                </a:lnTo>
                <a:lnTo>
                  <a:pt x="3945" y="350"/>
                </a:lnTo>
                <a:lnTo>
                  <a:pt x="3931" y="346"/>
                </a:lnTo>
                <a:lnTo>
                  <a:pt x="3923" y="344"/>
                </a:lnTo>
                <a:lnTo>
                  <a:pt x="3917" y="341"/>
                </a:lnTo>
                <a:lnTo>
                  <a:pt x="3907" y="336"/>
                </a:lnTo>
                <a:lnTo>
                  <a:pt x="3900" y="332"/>
                </a:lnTo>
                <a:lnTo>
                  <a:pt x="3893" y="328"/>
                </a:lnTo>
                <a:lnTo>
                  <a:pt x="3887" y="323"/>
                </a:lnTo>
                <a:lnTo>
                  <a:pt x="3875" y="328"/>
                </a:lnTo>
                <a:lnTo>
                  <a:pt x="3869" y="332"/>
                </a:lnTo>
                <a:lnTo>
                  <a:pt x="3858" y="331"/>
                </a:lnTo>
                <a:lnTo>
                  <a:pt x="3850" y="328"/>
                </a:lnTo>
                <a:lnTo>
                  <a:pt x="3840" y="324"/>
                </a:lnTo>
                <a:lnTo>
                  <a:pt x="3833" y="320"/>
                </a:lnTo>
                <a:lnTo>
                  <a:pt x="3829" y="316"/>
                </a:lnTo>
                <a:lnTo>
                  <a:pt x="3818" y="311"/>
                </a:lnTo>
                <a:lnTo>
                  <a:pt x="3811" y="310"/>
                </a:lnTo>
                <a:lnTo>
                  <a:pt x="3801" y="310"/>
                </a:lnTo>
                <a:lnTo>
                  <a:pt x="3793" y="309"/>
                </a:lnTo>
                <a:lnTo>
                  <a:pt x="3786" y="303"/>
                </a:lnTo>
                <a:lnTo>
                  <a:pt x="3777" y="298"/>
                </a:lnTo>
                <a:lnTo>
                  <a:pt x="3768" y="291"/>
                </a:lnTo>
                <a:lnTo>
                  <a:pt x="3761" y="287"/>
                </a:lnTo>
                <a:lnTo>
                  <a:pt x="3755" y="283"/>
                </a:lnTo>
                <a:lnTo>
                  <a:pt x="3747" y="260"/>
                </a:lnTo>
                <a:lnTo>
                  <a:pt x="3740" y="250"/>
                </a:lnTo>
                <a:lnTo>
                  <a:pt x="3725" y="254"/>
                </a:lnTo>
                <a:lnTo>
                  <a:pt x="3723" y="254"/>
                </a:lnTo>
                <a:lnTo>
                  <a:pt x="3713" y="256"/>
                </a:lnTo>
                <a:lnTo>
                  <a:pt x="3703" y="264"/>
                </a:lnTo>
                <a:lnTo>
                  <a:pt x="3697" y="282"/>
                </a:lnTo>
                <a:lnTo>
                  <a:pt x="3687" y="294"/>
                </a:lnTo>
                <a:lnTo>
                  <a:pt x="3683" y="296"/>
                </a:lnTo>
                <a:lnTo>
                  <a:pt x="3674" y="296"/>
                </a:lnTo>
                <a:lnTo>
                  <a:pt x="3669" y="296"/>
                </a:lnTo>
                <a:lnTo>
                  <a:pt x="3660" y="293"/>
                </a:lnTo>
                <a:lnTo>
                  <a:pt x="3657" y="293"/>
                </a:lnTo>
                <a:lnTo>
                  <a:pt x="3650" y="289"/>
                </a:lnTo>
                <a:lnTo>
                  <a:pt x="3643" y="286"/>
                </a:lnTo>
                <a:lnTo>
                  <a:pt x="3634" y="282"/>
                </a:lnTo>
                <a:lnTo>
                  <a:pt x="3631" y="277"/>
                </a:lnTo>
                <a:lnTo>
                  <a:pt x="3625" y="274"/>
                </a:lnTo>
                <a:lnTo>
                  <a:pt x="3620" y="272"/>
                </a:lnTo>
                <a:lnTo>
                  <a:pt x="3614" y="257"/>
                </a:lnTo>
                <a:lnTo>
                  <a:pt x="3611" y="256"/>
                </a:lnTo>
                <a:lnTo>
                  <a:pt x="3603" y="250"/>
                </a:lnTo>
                <a:lnTo>
                  <a:pt x="3598" y="248"/>
                </a:lnTo>
                <a:lnTo>
                  <a:pt x="3590" y="244"/>
                </a:lnTo>
                <a:lnTo>
                  <a:pt x="3581" y="238"/>
                </a:lnTo>
                <a:lnTo>
                  <a:pt x="3572" y="230"/>
                </a:lnTo>
                <a:lnTo>
                  <a:pt x="3561" y="236"/>
                </a:lnTo>
                <a:lnTo>
                  <a:pt x="3554" y="246"/>
                </a:lnTo>
                <a:lnTo>
                  <a:pt x="3543" y="267"/>
                </a:lnTo>
                <a:lnTo>
                  <a:pt x="3536" y="274"/>
                </a:lnTo>
                <a:lnTo>
                  <a:pt x="3529" y="270"/>
                </a:lnTo>
                <a:lnTo>
                  <a:pt x="3522" y="267"/>
                </a:lnTo>
                <a:lnTo>
                  <a:pt x="3514" y="261"/>
                </a:lnTo>
                <a:lnTo>
                  <a:pt x="3506" y="258"/>
                </a:lnTo>
                <a:lnTo>
                  <a:pt x="3499" y="251"/>
                </a:lnTo>
                <a:lnTo>
                  <a:pt x="3492" y="245"/>
                </a:lnTo>
                <a:lnTo>
                  <a:pt x="3482" y="241"/>
                </a:lnTo>
                <a:lnTo>
                  <a:pt x="3476" y="238"/>
                </a:lnTo>
                <a:lnTo>
                  <a:pt x="3467" y="234"/>
                </a:lnTo>
                <a:lnTo>
                  <a:pt x="3455" y="230"/>
                </a:lnTo>
                <a:lnTo>
                  <a:pt x="3445" y="226"/>
                </a:lnTo>
                <a:lnTo>
                  <a:pt x="3441" y="224"/>
                </a:lnTo>
                <a:lnTo>
                  <a:pt x="3433" y="221"/>
                </a:lnTo>
                <a:lnTo>
                  <a:pt x="3425" y="219"/>
                </a:lnTo>
                <a:lnTo>
                  <a:pt x="3419" y="216"/>
                </a:lnTo>
                <a:lnTo>
                  <a:pt x="3413" y="213"/>
                </a:lnTo>
                <a:lnTo>
                  <a:pt x="3410" y="213"/>
                </a:lnTo>
                <a:lnTo>
                  <a:pt x="3399" y="220"/>
                </a:lnTo>
                <a:lnTo>
                  <a:pt x="3393" y="219"/>
                </a:lnTo>
                <a:lnTo>
                  <a:pt x="3385" y="218"/>
                </a:lnTo>
                <a:lnTo>
                  <a:pt x="3377" y="220"/>
                </a:lnTo>
                <a:lnTo>
                  <a:pt x="3364" y="243"/>
                </a:lnTo>
                <a:lnTo>
                  <a:pt x="3352" y="261"/>
                </a:lnTo>
                <a:lnTo>
                  <a:pt x="3346" y="272"/>
                </a:lnTo>
                <a:lnTo>
                  <a:pt x="3330" y="273"/>
                </a:lnTo>
                <a:lnTo>
                  <a:pt x="3324" y="272"/>
                </a:lnTo>
                <a:lnTo>
                  <a:pt x="3314" y="267"/>
                </a:lnTo>
                <a:lnTo>
                  <a:pt x="3307" y="262"/>
                </a:lnTo>
                <a:lnTo>
                  <a:pt x="3300" y="259"/>
                </a:lnTo>
                <a:lnTo>
                  <a:pt x="3294" y="257"/>
                </a:lnTo>
                <a:lnTo>
                  <a:pt x="3286" y="256"/>
                </a:lnTo>
                <a:lnTo>
                  <a:pt x="3281" y="254"/>
                </a:lnTo>
                <a:lnTo>
                  <a:pt x="3274" y="250"/>
                </a:lnTo>
                <a:lnTo>
                  <a:pt x="3269" y="250"/>
                </a:lnTo>
                <a:lnTo>
                  <a:pt x="3259" y="251"/>
                </a:lnTo>
                <a:lnTo>
                  <a:pt x="3256" y="251"/>
                </a:lnTo>
                <a:lnTo>
                  <a:pt x="3245" y="252"/>
                </a:lnTo>
                <a:lnTo>
                  <a:pt x="3236" y="254"/>
                </a:lnTo>
                <a:lnTo>
                  <a:pt x="3228" y="255"/>
                </a:lnTo>
                <a:lnTo>
                  <a:pt x="3218" y="254"/>
                </a:lnTo>
                <a:lnTo>
                  <a:pt x="3211" y="254"/>
                </a:lnTo>
                <a:lnTo>
                  <a:pt x="3202" y="254"/>
                </a:lnTo>
                <a:lnTo>
                  <a:pt x="3196" y="252"/>
                </a:lnTo>
                <a:lnTo>
                  <a:pt x="3183" y="251"/>
                </a:lnTo>
                <a:lnTo>
                  <a:pt x="3176" y="250"/>
                </a:lnTo>
                <a:lnTo>
                  <a:pt x="3168" y="250"/>
                </a:lnTo>
                <a:lnTo>
                  <a:pt x="3162" y="258"/>
                </a:lnTo>
                <a:lnTo>
                  <a:pt x="3162" y="258"/>
                </a:lnTo>
                <a:lnTo>
                  <a:pt x="3157" y="260"/>
                </a:lnTo>
                <a:lnTo>
                  <a:pt x="3146" y="263"/>
                </a:lnTo>
                <a:lnTo>
                  <a:pt x="3141" y="263"/>
                </a:lnTo>
                <a:lnTo>
                  <a:pt x="3130" y="262"/>
                </a:lnTo>
                <a:lnTo>
                  <a:pt x="3116" y="261"/>
                </a:lnTo>
                <a:lnTo>
                  <a:pt x="3114" y="261"/>
                </a:lnTo>
                <a:lnTo>
                  <a:pt x="3100" y="263"/>
                </a:lnTo>
                <a:lnTo>
                  <a:pt x="3086" y="265"/>
                </a:lnTo>
                <a:lnTo>
                  <a:pt x="3076" y="268"/>
                </a:lnTo>
                <a:lnTo>
                  <a:pt x="3071" y="269"/>
                </a:lnTo>
                <a:lnTo>
                  <a:pt x="3056" y="268"/>
                </a:lnTo>
                <a:lnTo>
                  <a:pt x="3038" y="267"/>
                </a:lnTo>
                <a:lnTo>
                  <a:pt x="3036" y="267"/>
                </a:lnTo>
                <a:lnTo>
                  <a:pt x="3019" y="267"/>
                </a:lnTo>
                <a:lnTo>
                  <a:pt x="3016" y="265"/>
                </a:lnTo>
                <a:lnTo>
                  <a:pt x="3007" y="265"/>
                </a:lnTo>
                <a:lnTo>
                  <a:pt x="3001" y="264"/>
                </a:lnTo>
                <a:lnTo>
                  <a:pt x="2992" y="264"/>
                </a:lnTo>
                <a:lnTo>
                  <a:pt x="2992" y="264"/>
                </a:lnTo>
                <a:lnTo>
                  <a:pt x="2991" y="264"/>
                </a:lnTo>
                <a:lnTo>
                  <a:pt x="2984" y="264"/>
                </a:lnTo>
                <a:lnTo>
                  <a:pt x="2974" y="263"/>
                </a:lnTo>
                <a:lnTo>
                  <a:pt x="2964" y="262"/>
                </a:lnTo>
                <a:lnTo>
                  <a:pt x="2955" y="262"/>
                </a:lnTo>
                <a:lnTo>
                  <a:pt x="2945" y="262"/>
                </a:lnTo>
                <a:lnTo>
                  <a:pt x="2941" y="262"/>
                </a:lnTo>
                <a:lnTo>
                  <a:pt x="2928" y="258"/>
                </a:lnTo>
                <a:lnTo>
                  <a:pt x="2918" y="256"/>
                </a:lnTo>
                <a:lnTo>
                  <a:pt x="2907" y="256"/>
                </a:lnTo>
                <a:lnTo>
                  <a:pt x="2886" y="255"/>
                </a:lnTo>
                <a:lnTo>
                  <a:pt x="2863" y="255"/>
                </a:lnTo>
                <a:lnTo>
                  <a:pt x="2846" y="254"/>
                </a:lnTo>
                <a:lnTo>
                  <a:pt x="2833" y="254"/>
                </a:lnTo>
                <a:lnTo>
                  <a:pt x="2818" y="254"/>
                </a:lnTo>
                <a:lnTo>
                  <a:pt x="2797" y="254"/>
                </a:lnTo>
                <a:lnTo>
                  <a:pt x="2781" y="254"/>
                </a:lnTo>
                <a:lnTo>
                  <a:pt x="2780" y="254"/>
                </a:lnTo>
                <a:lnTo>
                  <a:pt x="2663" y="255"/>
                </a:lnTo>
                <a:lnTo>
                  <a:pt x="2549" y="254"/>
                </a:lnTo>
                <a:lnTo>
                  <a:pt x="2518" y="252"/>
                </a:lnTo>
                <a:lnTo>
                  <a:pt x="2488" y="250"/>
                </a:lnTo>
                <a:lnTo>
                  <a:pt x="2438" y="247"/>
                </a:lnTo>
                <a:lnTo>
                  <a:pt x="2343" y="239"/>
                </a:lnTo>
                <a:lnTo>
                  <a:pt x="2213" y="205"/>
                </a:lnTo>
                <a:lnTo>
                  <a:pt x="2199" y="199"/>
                </a:lnTo>
                <a:lnTo>
                  <a:pt x="2145" y="183"/>
                </a:lnTo>
                <a:lnTo>
                  <a:pt x="2064" y="171"/>
                </a:lnTo>
                <a:lnTo>
                  <a:pt x="2001" y="161"/>
                </a:lnTo>
                <a:lnTo>
                  <a:pt x="1954" y="155"/>
                </a:lnTo>
                <a:lnTo>
                  <a:pt x="1886" y="144"/>
                </a:lnTo>
                <a:lnTo>
                  <a:pt x="1750" y="128"/>
                </a:lnTo>
                <a:lnTo>
                  <a:pt x="1667" y="119"/>
                </a:lnTo>
                <a:lnTo>
                  <a:pt x="1562" y="117"/>
                </a:lnTo>
                <a:lnTo>
                  <a:pt x="1050" y="117"/>
                </a:lnTo>
                <a:lnTo>
                  <a:pt x="258" y="123"/>
                </a:lnTo>
                <a:lnTo>
                  <a:pt x="0" y="125"/>
                </a:lnTo>
                <a:lnTo>
                  <a:pt x="0" y="125"/>
                </a:lnTo>
                <a:close/>
              </a:path>
            </a:pathLst>
          </a:custGeom>
          <a:solidFill>
            <a:srgbClr val="9999FF"/>
          </a:solidFill>
          <a:ln w="9525">
            <a:noFill/>
            <a:round/>
            <a:headEnd/>
            <a:tailEnd/>
          </a:ln>
        </p:spPr>
        <p:txBody>
          <a:bodyPr/>
          <a:lstStyle/>
          <a:p>
            <a:endParaRPr lang="en-GB"/>
          </a:p>
        </p:txBody>
      </p:sp>
      <p:sp>
        <p:nvSpPr>
          <p:cNvPr id="65" name="Freeform 2460"/>
          <p:cNvSpPr>
            <a:spLocks/>
          </p:cNvSpPr>
          <p:nvPr>
            <p:custDataLst>
              <p:tags r:id="rId56"/>
            </p:custDataLst>
          </p:nvPr>
        </p:nvSpPr>
        <p:spPr bwMode="auto">
          <a:xfrm>
            <a:off x="400988" y="2348913"/>
            <a:ext cx="8161157" cy="369992"/>
          </a:xfrm>
          <a:custGeom>
            <a:avLst/>
            <a:gdLst/>
            <a:ahLst/>
            <a:cxnLst>
              <a:cxn ang="0">
                <a:pos x="2518" y="240"/>
              </a:cxn>
              <a:cxn ang="0">
                <a:pos x="2964" y="250"/>
              </a:cxn>
              <a:cxn ang="0">
                <a:pos x="3114" y="249"/>
              </a:cxn>
              <a:cxn ang="0">
                <a:pos x="3245" y="240"/>
              </a:cxn>
              <a:cxn ang="0">
                <a:pos x="3385" y="206"/>
              </a:cxn>
              <a:cxn ang="0">
                <a:pos x="3514" y="249"/>
              </a:cxn>
              <a:cxn ang="0">
                <a:pos x="3634" y="270"/>
              </a:cxn>
              <a:cxn ang="0">
                <a:pos x="3761" y="275"/>
              </a:cxn>
              <a:cxn ang="0">
                <a:pos x="3900" y="320"/>
              </a:cxn>
              <a:cxn ang="0">
                <a:pos x="4074" y="358"/>
              </a:cxn>
              <a:cxn ang="0">
                <a:pos x="4307" y="354"/>
              </a:cxn>
              <a:cxn ang="0">
                <a:pos x="4582" y="361"/>
              </a:cxn>
              <a:cxn ang="0">
                <a:pos x="4802" y="292"/>
              </a:cxn>
              <a:cxn ang="0">
                <a:pos x="4939" y="337"/>
              </a:cxn>
              <a:cxn ang="0">
                <a:pos x="5111" y="204"/>
              </a:cxn>
              <a:cxn ang="0">
                <a:pos x="5280" y="278"/>
              </a:cxn>
              <a:cxn ang="0">
                <a:pos x="5445" y="338"/>
              </a:cxn>
              <a:cxn ang="0">
                <a:pos x="5576" y="326"/>
              </a:cxn>
              <a:cxn ang="0">
                <a:pos x="5706" y="338"/>
              </a:cxn>
              <a:cxn ang="0">
                <a:pos x="5897" y="327"/>
              </a:cxn>
              <a:cxn ang="0">
                <a:pos x="6218" y="226"/>
              </a:cxn>
              <a:cxn ang="0">
                <a:pos x="6455" y="144"/>
              </a:cxn>
              <a:cxn ang="0">
                <a:pos x="6721" y="212"/>
              </a:cxn>
              <a:cxn ang="0">
                <a:pos x="6975" y="200"/>
              </a:cxn>
              <a:cxn ang="0">
                <a:pos x="7190" y="79"/>
              </a:cxn>
              <a:cxn ang="0">
                <a:pos x="7378" y="94"/>
              </a:cxn>
              <a:cxn ang="0">
                <a:pos x="7559" y="50"/>
              </a:cxn>
              <a:cxn ang="0">
                <a:pos x="7793" y="57"/>
              </a:cxn>
              <a:cxn ang="0">
                <a:pos x="8121" y="37"/>
              </a:cxn>
              <a:cxn ang="0">
                <a:pos x="8335" y="14"/>
              </a:cxn>
              <a:cxn ang="0">
                <a:pos x="8229" y="42"/>
              </a:cxn>
              <a:cxn ang="0">
                <a:pos x="7973" y="98"/>
              </a:cxn>
              <a:cxn ang="0">
                <a:pos x="7660" y="101"/>
              </a:cxn>
              <a:cxn ang="0">
                <a:pos x="7470" y="72"/>
              </a:cxn>
              <a:cxn ang="0">
                <a:pos x="7275" y="134"/>
              </a:cxn>
              <a:cxn ang="0">
                <a:pos x="7098" y="146"/>
              </a:cxn>
              <a:cxn ang="0">
                <a:pos x="6834" y="252"/>
              </a:cxn>
              <a:cxn ang="0">
                <a:pos x="6585" y="221"/>
              </a:cxn>
              <a:cxn ang="0">
                <a:pos x="6335" y="162"/>
              </a:cxn>
              <a:cxn ang="0">
                <a:pos x="6062" y="334"/>
              </a:cxn>
              <a:cxn ang="0">
                <a:pos x="5765" y="355"/>
              </a:cxn>
              <a:cxn ang="0">
                <a:pos x="5636" y="348"/>
              </a:cxn>
              <a:cxn ang="0">
                <a:pos x="5525" y="364"/>
              </a:cxn>
              <a:cxn ang="0">
                <a:pos x="5385" y="359"/>
              </a:cxn>
              <a:cxn ang="0">
                <a:pos x="5236" y="277"/>
              </a:cxn>
              <a:cxn ang="0">
                <a:pos x="5005" y="299"/>
              </a:cxn>
              <a:cxn ang="0">
                <a:pos x="4867" y="367"/>
              </a:cxn>
              <a:cxn ang="0">
                <a:pos x="4711" y="359"/>
              </a:cxn>
              <a:cxn ang="0">
                <a:pos x="4470" y="366"/>
              </a:cxn>
              <a:cxn ang="0">
                <a:pos x="4204" y="376"/>
              </a:cxn>
              <a:cxn ang="0">
                <a:pos x="3983" y="358"/>
              </a:cxn>
              <a:cxn ang="0">
                <a:pos x="3833" y="322"/>
              </a:cxn>
              <a:cxn ang="0">
                <a:pos x="3697" y="270"/>
              </a:cxn>
              <a:cxn ang="0">
                <a:pos x="3590" y="257"/>
              </a:cxn>
              <a:cxn ang="0">
                <a:pos x="3445" y="236"/>
              </a:cxn>
              <a:cxn ang="0">
                <a:pos x="3307" y="271"/>
              </a:cxn>
              <a:cxn ang="0">
                <a:pos x="3176" y="252"/>
              </a:cxn>
              <a:cxn ang="0">
                <a:pos x="3019" y="275"/>
              </a:cxn>
              <a:cxn ang="0">
                <a:pos x="2863" y="261"/>
              </a:cxn>
              <a:cxn ang="0">
                <a:pos x="2001" y="149"/>
              </a:cxn>
            </a:cxnLst>
            <a:rect l="0" t="0" r="r" b="b"/>
            <a:pathLst>
              <a:path w="8426" h="381">
                <a:moveTo>
                  <a:pt x="0" y="113"/>
                </a:moveTo>
                <a:lnTo>
                  <a:pt x="258" y="111"/>
                </a:lnTo>
                <a:lnTo>
                  <a:pt x="1050" y="105"/>
                </a:lnTo>
                <a:lnTo>
                  <a:pt x="1562" y="105"/>
                </a:lnTo>
                <a:lnTo>
                  <a:pt x="1667" y="107"/>
                </a:lnTo>
                <a:lnTo>
                  <a:pt x="1750" y="116"/>
                </a:lnTo>
                <a:lnTo>
                  <a:pt x="1886" y="132"/>
                </a:lnTo>
                <a:lnTo>
                  <a:pt x="1954" y="143"/>
                </a:lnTo>
                <a:lnTo>
                  <a:pt x="2001" y="149"/>
                </a:lnTo>
                <a:lnTo>
                  <a:pt x="2064" y="159"/>
                </a:lnTo>
                <a:lnTo>
                  <a:pt x="2145" y="171"/>
                </a:lnTo>
                <a:lnTo>
                  <a:pt x="2199" y="187"/>
                </a:lnTo>
                <a:lnTo>
                  <a:pt x="2213" y="193"/>
                </a:lnTo>
                <a:lnTo>
                  <a:pt x="2343" y="227"/>
                </a:lnTo>
                <a:lnTo>
                  <a:pt x="2438" y="235"/>
                </a:lnTo>
                <a:lnTo>
                  <a:pt x="2488" y="238"/>
                </a:lnTo>
                <a:lnTo>
                  <a:pt x="2518" y="240"/>
                </a:lnTo>
                <a:lnTo>
                  <a:pt x="2549" y="242"/>
                </a:lnTo>
                <a:lnTo>
                  <a:pt x="2663" y="243"/>
                </a:lnTo>
                <a:lnTo>
                  <a:pt x="2780" y="242"/>
                </a:lnTo>
                <a:lnTo>
                  <a:pt x="2781" y="242"/>
                </a:lnTo>
                <a:lnTo>
                  <a:pt x="2797" y="242"/>
                </a:lnTo>
                <a:lnTo>
                  <a:pt x="2818" y="242"/>
                </a:lnTo>
                <a:lnTo>
                  <a:pt x="2833" y="242"/>
                </a:lnTo>
                <a:lnTo>
                  <a:pt x="2846" y="242"/>
                </a:lnTo>
                <a:lnTo>
                  <a:pt x="2863" y="243"/>
                </a:lnTo>
                <a:lnTo>
                  <a:pt x="2886" y="243"/>
                </a:lnTo>
                <a:lnTo>
                  <a:pt x="2907" y="244"/>
                </a:lnTo>
                <a:lnTo>
                  <a:pt x="2918" y="244"/>
                </a:lnTo>
                <a:lnTo>
                  <a:pt x="2928" y="246"/>
                </a:lnTo>
                <a:lnTo>
                  <a:pt x="2941" y="250"/>
                </a:lnTo>
                <a:lnTo>
                  <a:pt x="2945" y="250"/>
                </a:lnTo>
                <a:lnTo>
                  <a:pt x="2955" y="250"/>
                </a:lnTo>
                <a:lnTo>
                  <a:pt x="2964" y="250"/>
                </a:lnTo>
                <a:lnTo>
                  <a:pt x="2974" y="251"/>
                </a:lnTo>
                <a:lnTo>
                  <a:pt x="2984" y="252"/>
                </a:lnTo>
                <a:lnTo>
                  <a:pt x="2991" y="252"/>
                </a:lnTo>
                <a:lnTo>
                  <a:pt x="2992" y="252"/>
                </a:lnTo>
                <a:lnTo>
                  <a:pt x="2992" y="252"/>
                </a:lnTo>
                <a:lnTo>
                  <a:pt x="3001" y="252"/>
                </a:lnTo>
                <a:lnTo>
                  <a:pt x="3007" y="253"/>
                </a:lnTo>
                <a:lnTo>
                  <a:pt x="3016" y="253"/>
                </a:lnTo>
                <a:lnTo>
                  <a:pt x="3019" y="255"/>
                </a:lnTo>
                <a:lnTo>
                  <a:pt x="3036" y="255"/>
                </a:lnTo>
                <a:lnTo>
                  <a:pt x="3038" y="255"/>
                </a:lnTo>
                <a:lnTo>
                  <a:pt x="3056" y="256"/>
                </a:lnTo>
                <a:lnTo>
                  <a:pt x="3071" y="257"/>
                </a:lnTo>
                <a:lnTo>
                  <a:pt x="3076" y="256"/>
                </a:lnTo>
                <a:lnTo>
                  <a:pt x="3086" y="253"/>
                </a:lnTo>
                <a:lnTo>
                  <a:pt x="3100" y="251"/>
                </a:lnTo>
                <a:lnTo>
                  <a:pt x="3114" y="249"/>
                </a:lnTo>
                <a:lnTo>
                  <a:pt x="3116" y="249"/>
                </a:lnTo>
                <a:lnTo>
                  <a:pt x="3130" y="250"/>
                </a:lnTo>
                <a:lnTo>
                  <a:pt x="3141" y="251"/>
                </a:lnTo>
                <a:lnTo>
                  <a:pt x="3146" y="251"/>
                </a:lnTo>
                <a:lnTo>
                  <a:pt x="3157" y="248"/>
                </a:lnTo>
                <a:lnTo>
                  <a:pt x="3162" y="246"/>
                </a:lnTo>
                <a:lnTo>
                  <a:pt x="3162" y="246"/>
                </a:lnTo>
                <a:lnTo>
                  <a:pt x="3168" y="238"/>
                </a:lnTo>
                <a:lnTo>
                  <a:pt x="3176" y="238"/>
                </a:lnTo>
                <a:lnTo>
                  <a:pt x="3183" y="239"/>
                </a:lnTo>
                <a:lnTo>
                  <a:pt x="3196" y="240"/>
                </a:lnTo>
                <a:lnTo>
                  <a:pt x="3202" y="242"/>
                </a:lnTo>
                <a:lnTo>
                  <a:pt x="3211" y="242"/>
                </a:lnTo>
                <a:lnTo>
                  <a:pt x="3218" y="242"/>
                </a:lnTo>
                <a:lnTo>
                  <a:pt x="3228" y="243"/>
                </a:lnTo>
                <a:lnTo>
                  <a:pt x="3236" y="242"/>
                </a:lnTo>
                <a:lnTo>
                  <a:pt x="3245" y="240"/>
                </a:lnTo>
                <a:lnTo>
                  <a:pt x="3256" y="239"/>
                </a:lnTo>
                <a:lnTo>
                  <a:pt x="3259" y="239"/>
                </a:lnTo>
                <a:lnTo>
                  <a:pt x="3269" y="238"/>
                </a:lnTo>
                <a:lnTo>
                  <a:pt x="3274" y="238"/>
                </a:lnTo>
                <a:lnTo>
                  <a:pt x="3281" y="242"/>
                </a:lnTo>
                <a:lnTo>
                  <a:pt x="3286" y="244"/>
                </a:lnTo>
                <a:lnTo>
                  <a:pt x="3294" y="245"/>
                </a:lnTo>
                <a:lnTo>
                  <a:pt x="3300" y="247"/>
                </a:lnTo>
                <a:lnTo>
                  <a:pt x="3307" y="250"/>
                </a:lnTo>
                <a:lnTo>
                  <a:pt x="3314" y="255"/>
                </a:lnTo>
                <a:lnTo>
                  <a:pt x="3324" y="260"/>
                </a:lnTo>
                <a:lnTo>
                  <a:pt x="3330" y="261"/>
                </a:lnTo>
                <a:lnTo>
                  <a:pt x="3346" y="260"/>
                </a:lnTo>
                <a:lnTo>
                  <a:pt x="3352" y="249"/>
                </a:lnTo>
                <a:lnTo>
                  <a:pt x="3364" y="231"/>
                </a:lnTo>
                <a:lnTo>
                  <a:pt x="3377" y="208"/>
                </a:lnTo>
                <a:lnTo>
                  <a:pt x="3385" y="206"/>
                </a:lnTo>
                <a:lnTo>
                  <a:pt x="3393" y="207"/>
                </a:lnTo>
                <a:lnTo>
                  <a:pt x="3399" y="208"/>
                </a:lnTo>
                <a:lnTo>
                  <a:pt x="3410" y="201"/>
                </a:lnTo>
                <a:lnTo>
                  <a:pt x="3413" y="201"/>
                </a:lnTo>
                <a:lnTo>
                  <a:pt x="3419" y="204"/>
                </a:lnTo>
                <a:lnTo>
                  <a:pt x="3425" y="207"/>
                </a:lnTo>
                <a:lnTo>
                  <a:pt x="3433" y="209"/>
                </a:lnTo>
                <a:lnTo>
                  <a:pt x="3441" y="212"/>
                </a:lnTo>
                <a:lnTo>
                  <a:pt x="3445" y="214"/>
                </a:lnTo>
                <a:lnTo>
                  <a:pt x="3455" y="218"/>
                </a:lnTo>
                <a:lnTo>
                  <a:pt x="3467" y="222"/>
                </a:lnTo>
                <a:lnTo>
                  <a:pt x="3476" y="226"/>
                </a:lnTo>
                <a:lnTo>
                  <a:pt x="3482" y="229"/>
                </a:lnTo>
                <a:lnTo>
                  <a:pt x="3492" y="233"/>
                </a:lnTo>
                <a:lnTo>
                  <a:pt x="3499" y="239"/>
                </a:lnTo>
                <a:lnTo>
                  <a:pt x="3506" y="246"/>
                </a:lnTo>
                <a:lnTo>
                  <a:pt x="3514" y="249"/>
                </a:lnTo>
                <a:lnTo>
                  <a:pt x="3522" y="255"/>
                </a:lnTo>
                <a:lnTo>
                  <a:pt x="3529" y="258"/>
                </a:lnTo>
                <a:lnTo>
                  <a:pt x="3536" y="262"/>
                </a:lnTo>
                <a:lnTo>
                  <a:pt x="3543" y="255"/>
                </a:lnTo>
                <a:lnTo>
                  <a:pt x="3554" y="234"/>
                </a:lnTo>
                <a:lnTo>
                  <a:pt x="3561" y="224"/>
                </a:lnTo>
                <a:lnTo>
                  <a:pt x="3572" y="218"/>
                </a:lnTo>
                <a:lnTo>
                  <a:pt x="3581" y="226"/>
                </a:lnTo>
                <a:lnTo>
                  <a:pt x="3590" y="232"/>
                </a:lnTo>
                <a:lnTo>
                  <a:pt x="3598" y="236"/>
                </a:lnTo>
                <a:lnTo>
                  <a:pt x="3603" y="238"/>
                </a:lnTo>
                <a:lnTo>
                  <a:pt x="3611" y="244"/>
                </a:lnTo>
                <a:lnTo>
                  <a:pt x="3614" y="245"/>
                </a:lnTo>
                <a:lnTo>
                  <a:pt x="3620" y="260"/>
                </a:lnTo>
                <a:lnTo>
                  <a:pt x="3625" y="262"/>
                </a:lnTo>
                <a:lnTo>
                  <a:pt x="3631" y="265"/>
                </a:lnTo>
                <a:lnTo>
                  <a:pt x="3634" y="270"/>
                </a:lnTo>
                <a:lnTo>
                  <a:pt x="3643" y="274"/>
                </a:lnTo>
                <a:lnTo>
                  <a:pt x="3650" y="277"/>
                </a:lnTo>
                <a:lnTo>
                  <a:pt x="3657" y="281"/>
                </a:lnTo>
                <a:lnTo>
                  <a:pt x="3660" y="281"/>
                </a:lnTo>
                <a:lnTo>
                  <a:pt x="3669" y="284"/>
                </a:lnTo>
                <a:lnTo>
                  <a:pt x="3674" y="284"/>
                </a:lnTo>
                <a:lnTo>
                  <a:pt x="3683" y="284"/>
                </a:lnTo>
                <a:lnTo>
                  <a:pt x="3687" y="282"/>
                </a:lnTo>
                <a:lnTo>
                  <a:pt x="3697" y="270"/>
                </a:lnTo>
                <a:lnTo>
                  <a:pt x="3703" y="252"/>
                </a:lnTo>
                <a:lnTo>
                  <a:pt x="3713" y="244"/>
                </a:lnTo>
                <a:lnTo>
                  <a:pt x="3723" y="242"/>
                </a:lnTo>
                <a:lnTo>
                  <a:pt x="3725" y="242"/>
                </a:lnTo>
                <a:lnTo>
                  <a:pt x="3740" y="238"/>
                </a:lnTo>
                <a:lnTo>
                  <a:pt x="3747" y="248"/>
                </a:lnTo>
                <a:lnTo>
                  <a:pt x="3755" y="271"/>
                </a:lnTo>
                <a:lnTo>
                  <a:pt x="3761" y="275"/>
                </a:lnTo>
                <a:lnTo>
                  <a:pt x="3768" y="279"/>
                </a:lnTo>
                <a:lnTo>
                  <a:pt x="3777" y="286"/>
                </a:lnTo>
                <a:lnTo>
                  <a:pt x="3786" y="291"/>
                </a:lnTo>
                <a:lnTo>
                  <a:pt x="3793" y="297"/>
                </a:lnTo>
                <a:lnTo>
                  <a:pt x="3801" y="298"/>
                </a:lnTo>
                <a:lnTo>
                  <a:pt x="3811" y="298"/>
                </a:lnTo>
                <a:lnTo>
                  <a:pt x="3818" y="299"/>
                </a:lnTo>
                <a:lnTo>
                  <a:pt x="3829" y="304"/>
                </a:lnTo>
                <a:lnTo>
                  <a:pt x="3833" y="308"/>
                </a:lnTo>
                <a:lnTo>
                  <a:pt x="3840" y="312"/>
                </a:lnTo>
                <a:lnTo>
                  <a:pt x="3850" y="316"/>
                </a:lnTo>
                <a:lnTo>
                  <a:pt x="3858" y="319"/>
                </a:lnTo>
                <a:lnTo>
                  <a:pt x="3869" y="320"/>
                </a:lnTo>
                <a:lnTo>
                  <a:pt x="3875" y="316"/>
                </a:lnTo>
                <a:lnTo>
                  <a:pt x="3887" y="311"/>
                </a:lnTo>
                <a:lnTo>
                  <a:pt x="3893" y="316"/>
                </a:lnTo>
                <a:lnTo>
                  <a:pt x="3900" y="320"/>
                </a:lnTo>
                <a:lnTo>
                  <a:pt x="3907" y="324"/>
                </a:lnTo>
                <a:lnTo>
                  <a:pt x="3917" y="329"/>
                </a:lnTo>
                <a:lnTo>
                  <a:pt x="3923" y="332"/>
                </a:lnTo>
                <a:lnTo>
                  <a:pt x="3931" y="334"/>
                </a:lnTo>
                <a:lnTo>
                  <a:pt x="3945" y="338"/>
                </a:lnTo>
                <a:lnTo>
                  <a:pt x="3957" y="340"/>
                </a:lnTo>
                <a:lnTo>
                  <a:pt x="3966" y="341"/>
                </a:lnTo>
                <a:lnTo>
                  <a:pt x="3978" y="342"/>
                </a:lnTo>
                <a:lnTo>
                  <a:pt x="3983" y="343"/>
                </a:lnTo>
                <a:lnTo>
                  <a:pt x="3994" y="345"/>
                </a:lnTo>
                <a:lnTo>
                  <a:pt x="4009" y="349"/>
                </a:lnTo>
                <a:lnTo>
                  <a:pt x="4018" y="351"/>
                </a:lnTo>
                <a:lnTo>
                  <a:pt x="4033" y="352"/>
                </a:lnTo>
                <a:lnTo>
                  <a:pt x="4044" y="353"/>
                </a:lnTo>
                <a:lnTo>
                  <a:pt x="4053" y="354"/>
                </a:lnTo>
                <a:lnTo>
                  <a:pt x="4061" y="355"/>
                </a:lnTo>
                <a:lnTo>
                  <a:pt x="4074" y="358"/>
                </a:lnTo>
                <a:lnTo>
                  <a:pt x="4088" y="360"/>
                </a:lnTo>
                <a:lnTo>
                  <a:pt x="4098" y="361"/>
                </a:lnTo>
                <a:lnTo>
                  <a:pt x="4107" y="362"/>
                </a:lnTo>
                <a:lnTo>
                  <a:pt x="4119" y="363"/>
                </a:lnTo>
                <a:lnTo>
                  <a:pt x="4145" y="364"/>
                </a:lnTo>
                <a:lnTo>
                  <a:pt x="4151" y="364"/>
                </a:lnTo>
                <a:lnTo>
                  <a:pt x="4158" y="364"/>
                </a:lnTo>
                <a:lnTo>
                  <a:pt x="4193" y="363"/>
                </a:lnTo>
                <a:lnTo>
                  <a:pt x="4204" y="362"/>
                </a:lnTo>
                <a:lnTo>
                  <a:pt x="4223" y="361"/>
                </a:lnTo>
                <a:lnTo>
                  <a:pt x="4230" y="361"/>
                </a:lnTo>
                <a:lnTo>
                  <a:pt x="4244" y="360"/>
                </a:lnTo>
                <a:lnTo>
                  <a:pt x="4265" y="358"/>
                </a:lnTo>
                <a:lnTo>
                  <a:pt x="4279" y="356"/>
                </a:lnTo>
                <a:lnTo>
                  <a:pt x="4285" y="355"/>
                </a:lnTo>
                <a:lnTo>
                  <a:pt x="4298" y="355"/>
                </a:lnTo>
                <a:lnTo>
                  <a:pt x="4307" y="354"/>
                </a:lnTo>
                <a:lnTo>
                  <a:pt x="4309" y="354"/>
                </a:lnTo>
                <a:lnTo>
                  <a:pt x="4343" y="354"/>
                </a:lnTo>
                <a:lnTo>
                  <a:pt x="4347" y="353"/>
                </a:lnTo>
                <a:lnTo>
                  <a:pt x="4393" y="350"/>
                </a:lnTo>
                <a:lnTo>
                  <a:pt x="4411" y="348"/>
                </a:lnTo>
                <a:lnTo>
                  <a:pt x="4432" y="346"/>
                </a:lnTo>
                <a:lnTo>
                  <a:pt x="4437" y="346"/>
                </a:lnTo>
                <a:lnTo>
                  <a:pt x="4461" y="345"/>
                </a:lnTo>
                <a:lnTo>
                  <a:pt x="4470" y="346"/>
                </a:lnTo>
                <a:lnTo>
                  <a:pt x="4485" y="347"/>
                </a:lnTo>
                <a:lnTo>
                  <a:pt x="4500" y="348"/>
                </a:lnTo>
                <a:lnTo>
                  <a:pt x="4512" y="350"/>
                </a:lnTo>
                <a:lnTo>
                  <a:pt x="4527" y="352"/>
                </a:lnTo>
                <a:lnTo>
                  <a:pt x="4541" y="355"/>
                </a:lnTo>
                <a:lnTo>
                  <a:pt x="4561" y="358"/>
                </a:lnTo>
                <a:lnTo>
                  <a:pt x="4572" y="360"/>
                </a:lnTo>
                <a:lnTo>
                  <a:pt x="4582" y="361"/>
                </a:lnTo>
                <a:lnTo>
                  <a:pt x="4604" y="361"/>
                </a:lnTo>
                <a:lnTo>
                  <a:pt x="4612" y="361"/>
                </a:lnTo>
                <a:lnTo>
                  <a:pt x="4626" y="360"/>
                </a:lnTo>
                <a:lnTo>
                  <a:pt x="4641" y="360"/>
                </a:lnTo>
                <a:lnTo>
                  <a:pt x="4658" y="360"/>
                </a:lnTo>
                <a:lnTo>
                  <a:pt x="4666" y="358"/>
                </a:lnTo>
                <a:lnTo>
                  <a:pt x="4681" y="355"/>
                </a:lnTo>
                <a:lnTo>
                  <a:pt x="4693" y="350"/>
                </a:lnTo>
                <a:lnTo>
                  <a:pt x="4711" y="342"/>
                </a:lnTo>
                <a:lnTo>
                  <a:pt x="4721" y="339"/>
                </a:lnTo>
                <a:lnTo>
                  <a:pt x="4742" y="317"/>
                </a:lnTo>
                <a:lnTo>
                  <a:pt x="4760" y="292"/>
                </a:lnTo>
                <a:lnTo>
                  <a:pt x="4772" y="279"/>
                </a:lnTo>
                <a:lnTo>
                  <a:pt x="4783" y="274"/>
                </a:lnTo>
                <a:lnTo>
                  <a:pt x="4791" y="286"/>
                </a:lnTo>
                <a:lnTo>
                  <a:pt x="4797" y="290"/>
                </a:lnTo>
                <a:lnTo>
                  <a:pt x="4802" y="292"/>
                </a:lnTo>
                <a:lnTo>
                  <a:pt x="4808" y="296"/>
                </a:lnTo>
                <a:lnTo>
                  <a:pt x="4818" y="299"/>
                </a:lnTo>
                <a:lnTo>
                  <a:pt x="4824" y="302"/>
                </a:lnTo>
                <a:lnTo>
                  <a:pt x="4834" y="309"/>
                </a:lnTo>
                <a:lnTo>
                  <a:pt x="4841" y="312"/>
                </a:lnTo>
                <a:lnTo>
                  <a:pt x="4848" y="319"/>
                </a:lnTo>
                <a:lnTo>
                  <a:pt x="4852" y="321"/>
                </a:lnTo>
                <a:lnTo>
                  <a:pt x="4861" y="325"/>
                </a:lnTo>
                <a:lnTo>
                  <a:pt x="4867" y="332"/>
                </a:lnTo>
                <a:lnTo>
                  <a:pt x="4875" y="336"/>
                </a:lnTo>
                <a:lnTo>
                  <a:pt x="4883" y="340"/>
                </a:lnTo>
                <a:lnTo>
                  <a:pt x="4890" y="342"/>
                </a:lnTo>
                <a:lnTo>
                  <a:pt x="4900" y="347"/>
                </a:lnTo>
                <a:lnTo>
                  <a:pt x="4907" y="349"/>
                </a:lnTo>
                <a:lnTo>
                  <a:pt x="4920" y="353"/>
                </a:lnTo>
                <a:lnTo>
                  <a:pt x="4930" y="347"/>
                </a:lnTo>
                <a:lnTo>
                  <a:pt x="4939" y="337"/>
                </a:lnTo>
                <a:lnTo>
                  <a:pt x="4948" y="336"/>
                </a:lnTo>
                <a:lnTo>
                  <a:pt x="4954" y="336"/>
                </a:lnTo>
                <a:lnTo>
                  <a:pt x="4960" y="336"/>
                </a:lnTo>
                <a:lnTo>
                  <a:pt x="4964" y="336"/>
                </a:lnTo>
                <a:lnTo>
                  <a:pt x="4968" y="336"/>
                </a:lnTo>
                <a:lnTo>
                  <a:pt x="4978" y="336"/>
                </a:lnTo>
                <a:lnTo>
                  <a:pt x="4982" y="328"/>
                </a:lnTo>
                <a:lnTo>
                  <a:pt x="4994" y="313"/>
                </a:lnTo>
                <a:lnTo>
                  <a:pt x="5005" y="299"/>
                </a:lnTo>
                <a:lnTo>
                  <a:pt x="5014" y="287"/>
                </a:lnTo>
                <a:lnTo>
                  <a:pt x="5027" y="270"/>
                </a:lnTo>
                <a:lnTo>
                  <a:pt x="5038" y="256"/>
                </a:lnTo>
                <a:lnTo>
                  <a:pt x="5047" y="243"/>
                </a:lnTo>
                <a:lnTo>
                  <a:pt x="5059" y="226"/>
                </a:lnTo>
                <a:lnTo>
                  <a:pt x="5076" y="208"/>
                </a:lnTo>
                <a:lnTo>
                  <a:pt x="5095" y="208"/>
                </a:lnTo>
                <a:lnTo>
                  <a:pt x="5111" y="204"/>
                </a:lnTo>
                <a:lnTo>
                  <a:pt x="5129" y="197"/>
                </a:lnTo>
                <a:lnTo>
                  <a:pt x="5151" y="185"/>
                </a:lnTo>
                <a:lnTo>
                  <a:pt x="5170" y="178"/>
                </a:lnTo>
                <a:lnTo>
                  <a:pt x="5195" y="198"/>
                </a:lnTo>
                <a:lnTo>
                  <a:pt x="5204" y="245"/>
                </a:lnTo>
                <a:lnTo>
                  <a:pt x="5214" y="250"/>
                </a:lnTo>
                <a:lnTo>
                  <a:pt x="5222" y="255"/>
                </a:lnTo>
                <a:lnTo>
                  <a:pt x="5231" y="260"/>
                </a:lnTo>
                <a:lnTo>
                  <a:pt x="5236" y="272"/>
                </a:lnTo>
                <a:lnTo>
                  <a:pt x="5240" y="273"/>
                </a:lnTo>
                <a:lnTo>
                  <a:pt x="5249" y="274"/>
                </a:lnTo>
                <a:lnTo>
                  <a:pt x="5253" y="274"/>
                </a:lnTo>
                <a:lnTo>
                  <a:pt x="5259" y="275"/>
                </a:lnTo>
                <a:lnTo>
                  <a:pt x="5262" y="275"/>
                </a:lnTo>
                <a:lnTo>
                  <a:pt x="5269" y="276"/>
                </a:lnTo>
                <a:lnTo>
                  <a:pt x="5273" y="277"/>
                </a:lnTo>
                <a:lnTo>
                  <a:pt x="5280" y="278"/>
                </a:lnTo>
                <a:lnTo>
                  <a:pt x="5288" y="281"/>
                </a:lnTo>
                <a:lnTo>
                  <a:pt x="5300" y="287"/>
                </a:lnTo>
                <a:lnTo>
                  <a:pt x="5313" y="292"/>
                </a:lnTo>
                <a:lnTo>
                  <a:pt x="5319" y="296"/>
                </a:lnTo>
                <a:lnTo>
                  <a:pt x="5332" y="316"/>
                </a:lnTo>
                <a:lnTo>
                  <a:pt x="5342" y="319"/>
                </a:lnTo>
                <a:lnTo>
                  <a:pt x="5353" y="322"/>
                </a:lnTo>
                <a:lnTo>
                  <a:pt x="5372" y="328"/>
                </a:lnTo>
                <a:lnTo>
                  <a:pt x="5385" y="330"/>
                </a:lnTo>
                <a:lnTo>
                  <a:pt x="5390" y="332"/>
                </a:lnTo>
                <a:lnTo>
                  <a:pt x="5394" y="333"/>
                </a:lnTo>
                <a:lnTo>
                  <a:pt x="5403" y="334"/>
                </a:lnTo>
                <a:lnTo>
                  <a:pt x="5407" y="334"/>
                </a:lnTo>
                <a:lnTo>
                  <a:pt x="5413" y="335"/>
                </a:lnTo>
                <a:lnTo>
                  <a:pt x="5421" y="336"/>
                </a:lnTo>
                <a:lnTo>
                  <a:pt x="5433" y="337"/>
                </a:lnTo>
                <a:lnTo>
                  <a:pt x="5445" y="338"/>
                </a:lnTo>
                <a:lnTo>
                  <a:pt x="5456" y="337"/>
                </a:lnTo>
                <a:lnTo>
                  <a:pt x="5469" y="337"/>
                </a:lnTo>
                <a:lnTo>
                  <a:pt x="5480" y="337"/>
                </a:lnTo>
                <a:lnTo>
                  <a:pt x="5489" y="337"/>
                </a:lnTo>
                <a:lnTo>
                  <a:pt x="5500" y="337"/>
                </a:lnTo>
                <a:lnTo>
                  <a:pt x="5504" y="337"/>
                </a:lnTo>
                <a:lnTo>
                  <a:pt x="5510" y="337"/>
                </a:lnTo>
                <a:lnTo>
                  <a:pt x="5517" y="337"/>
                </a:lnTo>
                <a:lnTo>
                  <a:pt x="5525" y="335"/>
                </a:lnTo>
                <a:lnTo>
                  <a:pt x="5532" y="333"/>
                </a:lnTo>
                <a:lnTo>
                  <a:pt x="5535" y="333"/>
                </a:lnTo>
                <a:lnTo>
                  <a:pt x="5541" y="330"/>
                </a:lnTo>
                <a:lnTo>
                  <a:pt x="5549" y="328"/>
                </a:lnTo>
                <a:lnTo>
                  <a:pt x="5560" y="328"/>
                </a:lnTo>
                <a:lnTo>
                  <a:pt x="5563" y="328"/>
                </a:lnTo>
                <a:lnTo>
                  <a:pt x="5572" y="327"/>
                </a:lnTo>
                <a:lnTo>
                  <a:pt x="5576" y="326"/>
                </a:lnTo>
                <a:lnTo>
                  <a:pt x="5581" y="325"/>
                </a:lnTo>
                <a:lnTo>
                  <a:pt x="5586" y="325"/>
                </a:lnTo>
                <a:lnTo>
                  <a:pt x="5595" y="324"/>
                </a:lnTo>
                <a:lnTo>
                  <a:pt x="5603" y="323"/>
                </a:lnTo>
                <a:lnTo>
                  <a:pt x="5610" y="322"/>
                </a:lnTo>
                <a:lnTo>
                  <a:pt x="5614" y="322"/>
                </a:lnTo>
                <a:lnTo>
                  <a:pt x="5621" y="323"/>
                </a:lnTo>
                <a:lnTo>
                  <a:pt x="5626" y="325"/>
                </a:lnTo>
                <a:lnTo>
                  <a:pt x="5636" y="329"/>
                </a:lnTo>
                <a:lnTo>
                  <a:pt x="5648" y="334"/>
                </a:lnTo>
                <a:lnTo>
                  <a:pt x="5655" y="335"/>
                </a:lnTo>
                <a:lnTo>
                  <a:pt x="5662" y="336"/>
                </a:lnTo>
                <a:lnTo>
                  <a:pt x="5666" y="336"/>
                </a:lnTo>
                <a:lnTo>
                  <a:pt x="5677" y="337"/>
                </a:lnTo>
                <a:lnTo>
                  <a:pt x="5689" y="337"/>
                </a:lnTo>
                <a:lnTo>
                  <a:pt x="5696" y="337"/>
                </a:lnTo>
                <a:lnTo>
                  <a:pt x="5706" y="338"/>
                </a:lnTo>
                <a:lnTo>
                  <a:pt x="5722" y="338"/>
                </a:lnTo>
                <a:lnTo>
                  <a:pt x="5726" y="338"/>
                </a:lnTo>
                <a:lnTo>
                  <a:pt x="5730" y="337"/>
                </a:lnTo>
                <a:lnTo>
                  <a:pt x="5737" y="336"/>
                </a:lnTo>
                <a:lnTo>
                  <a:pt x="5741" y="336"/>
                </a:lnTo>
                <a:lnTo>
                  <a:pt x="5748" y="334"/>
                </a:lnTo>
                <a:lnTo>
                  <a:pt x="5754" y="333"/>
                </a:lnTo>
                <a:lnTo>
                  <a:pt x="5760" y="333"/>
                </a:lnTo>
                <a:lnTo>
                  <a:pt x="5765" y="332"/>
                </a:lnTo>
                <a:lnTo>
                  <a:pt x="5776" y="330"/>
                </a:lnTo>
                <a:lnTo>
                  <a:pt x="5786" y="328"/>
                </a:lnTo>
                <a:lnTo>
                  <a:pt x="5802" y="332"/>
                </a:lnTo>
                <a:lnTo>
                  <a:pt x="5820" y="335"/>
                </a:lnTo>
                <a:lnTo>
                  <a:pt x="5833" y="334"/>
                </a:lnTo>
                <a:lnTo>
                  <a:pt x="5864" y="333"/>
                </a:lnTo>
                <a:lnTo>
                  <a:pt x="5877" y="330"/>
                </a:lnTo>
                <a:lnTo>
                  <a:pt x="5897" y="327"/>
                </a:lnTo>
                <a:lnTo>
                  <a:pt x="5916" y="327"/>
                </a:lnTo>
                <a:lnTo>
                  <a:pt x="5935" y="327"/>
                </a:lnTo>
                <a:lnTo>
                  <a:pt x="5958" y="327"/>
                </a:lnTo>
                <a:lnTo>
                  <a:pt x="5969" y="327"/>
                </a:lnTo>
                <a:lnTo>
                  <a:pt x="5980" y="328"/>
                </a:lnTo>
                <a:lnTo>
                  <a:pt x="6007" y="323"/>
                </a:lnTo>
                <a:lnTo>
                  <a:pt x="6022" y="319"/>
                </a:lnTo>
                <a:lnTo>
                  <a:pt x="6050" y="311"/>
                </a:lnTo>
                <a:lnTo>
                  <a:pt x="6062" y="309"/>
                </a:lnTo>
                <a:lnTo>
                  <a:pt x="6079" y="308"/>
                </a:lnTo>
                <a:lnTo>
                  <a:pt x="6107" y="295"/>
                </a:lnTo>
                <a:lnTo>
                  <a:pt x="6126" y="277"/>
                </a:lnTo>
                <a:lnTo>
                  <a:pt x="6140" y="270"/>
                </a:lnTo>
                <a:lnTo>
                  <a:pt x="6164" y="257"/>
                </a:lnTo>
                <a:lnTo>
                  <a:pt x="6179" y="250"/>
                </a:lnTo>
                <a:lnTo>
                  <a:pt x="6197" y="240"/>
                </a:lnTo>
                <a:lnTo>
                  <a:pt x="6218" y="226"/>
                </a:lnTo>
                <a:lnTo>
                  <a:pt x="6228" y="222"/>
                </a:lnTo>
                <a:lnTo>
                  <a:pt x="6242" y="210"/>
                </a:lnTo>
                <a:lnTo>
                  <a:pt x="6260" y="180"/>
                </a:lnTo>
                <a:lnTo>
                  <a:pt x="6274" y="165"/>
                </a:lnTo>
                <a:lnTo>
                  <a:pt x="6282" y="155"/>
                </a:lnTo>
                <a:lnTo>
                  <a:pt x="6297" y="132"/>
                </a:lnTo>
                <a:lnTo>
                  <a:pt x="6306" y="121"/>
                </a:lnTo>
                <a:lnTo>
                  <a:pt x="6324" y="119"/>
                </a:lnTo>
                <a:lnTo>
                  <a:pt x="6335" y="122"/>
                </a:lnTo>
                <a:lnTo>
                  <a:pt x="6351" y="123"/>
                </a:lnTo>
                <a:lnTo>
                  <a:pt x="6367" y="129"/>
                </a:lnTo>
                <a:lnTo>
                  <a:pt x="6383" y="123"/>
                </a:lnTo>
                <a:lnTo>
                  <a:pt x="6399" y="131"/>
                </a:lnTo>
                <a:lnTo>
                  <a:pt x="6421" y="134"/>
                </a:lnTo>
                <a:lnTo>
                  <a:pt x="6425" y="135"/>
                </a:lnTo>
                <a:lnTo>
                  <a:pt x="6437" y="137"/>
                </a:lnTo>
                <a:lnTo>
                  <a:pt x="6455" y="144"/>
                </a:lnTo>
                <a:lnTo>
                  <a:pt x="6472" y="148"/>
                </a:lnTo>
                <a:lnTo>
                  <a:pt x="6485" y="154"/>
                </a:lnTo>
                <a:lnTo>
                  <a:pt x="6499" y="156"/>
                </a:lnTo>
                <a:lnTo>
                  <a:pt x="6514" y="160"/>
                </a:lnTo>
                <a:lnTo>
                  <a:pt x="6531" y="166"/>
                </a:lnTo>
                <a:lnTo>
                  <a:pt x="6539" y="177"/>
                </a:lnTo>
                <a:lnTo>
                  <a:pt x="6552" y="183"/>
                </a:lnTo>
                <a:lnTo>
                  <a:pt x="6567" y="185"/>
                </a:lnTo>
                <a:lnTo>
                  <a:pt x="6585" y="180"/>
                </a:lnTo>
                <a:lnTo>
                  <a:pt x="6597" y="185"/>
                </a:lnTo>
                <a:lnTo>
                  <a:pt x="6617" y="196"/>
                </a:lnTo>
                <a:lnTo>
                  <a:pt x="6639" y="205"/>
                </a:lnTo>
                <a:lnTo>
                  <a:pt x="6653" y="208"/>
                </a:lnTo>
                <a:lnTo>
                  <a:pt x="6670" y="210"/>
                </a:lnTo>
                <a:lnTo>
                  <a:pt x="6687" y="212"/>
                </a:lnTo>
                <a:lnTo>
                  <a:pt x="6705" y="213"/>
                </a:lnTo>
                <a:lnTo>
                  <a:pt x="6721" y="212"/>
                </a:lnTo>
                <a:lnTo>
                  <a:pt x="6734" y="210"/>
                </a:lnTo>
                <a:lnTo>
                  <a:pt x="6753" y="213"/>
                </a:lnTo>
                <a:lnTo>
                  <a:pt x="6759" y="213"/>
                </a:lnTo>
                <a:lnTo>
                  <a:pt x="6768" y="214"/>
                </a:lnTo>
                <a:lnTo>
                  <a:pt x="6780" y="222"/>
                </a:lnTo>
                <a:lnTo>
                  <a:pt x="6788" y="221"/>
                </a:lnTo>
                <a:lnTo>
                  <a:pt x="6804" y="217"/>
                </a:lnTo>
                <a:lnTo>
                  <a:pt x="6827" y="217"/>
                </a:lnTo>
                <a:lnTo>
                  <a:pt x="6834" y="217"/>
                </a:lnTo>
                <a:lnTo>
                  <a:pt x="6840" y="231"/>
                </a:lnTo>
                <a:lnTo>
                  <a:pt x="6865" y="232"/>
                </a:lnTo>
                <a:lnTo>
                  <a:pt x="6888" y="230"/>
                </a:lnTo>
                <a:lnTo>
                  <a:pt x="6902" y="229"/>
                </a:lnTo>
                <a:lnTo>
                  <a:pt x="6917" y="223"/>
                </a:lnTo>
                <a:lnTo>
                  <a:pt x="6936" y="213"/>
                </a:lnTo>
                <a:lnTo>
                  <a:pt x="6956" y="204"/>
                </a:lnTo>
                <a:lnTo>
                  <a:pt x="6975" y="200"/>
                </a:lnTo>
                <a:lnTo>
                  <a:pt x="6990" y="199"/>
                </a:lnTo>
                <a:lnTo>
                  <a:pt x="7016" y="196"/>
                </a:lnTo>
                <a:lnTo>
                  <a:pt x="7032" y="194"/>
                </a:lnTo>
                <a:lnTo>
                  <a:pt x="7045" y="190"/>
                </a:lnTo>
                <a:lnTo>
                  <a:pt x="7059" y="184"/>
                </a:lnTo>
                <a:lnTo>
                  <a:pt x="7068" y="177"/>
                </a:lnTo>
                <a:lnTo>
                  <a:pt x="7079" y="171"/>
                </a:lnTo>
                <a:lnTo>
                  <a:pt x="7092" y="162"/>
                </a:lnTo>
                <a:lnTo>
                  <a:pt x="7098" y="146"/>
                </a:lnTo>
                <a:lnTo>
                  <a:pt x="7114" y="102"/>
                </a:lnTo>
                <a:lnTo>
                  <a:pt x="7126" y="101"/>
                </a:lnTo>
                <a:lnTo>
                  <a:pt x="7138" y="90"/>
                </a:lnTo>
                <a:lnTo>
                  <a:pt x="7151" y="92"/>
                </a:lnTo>
                <a:lnTo>
                  <a:pt x="7159" y="84"/>
                </a:lnTo>
                <a:lnTo>
                  <a:pt x="7171" y="79"/>
                </a:lnTo>
                <a:lnTo>
                  <a:pt x="7183" y="81"/>
                </a:lnTo>
                <a:lnTo>
                  <a:pt x="7190" y="79"/>
                </a:lnTo>
                <a:lnTo>
                  <a:pt x="7200" y="74"/>
                </a:lnTo>
                <a:lnTo>
                  <a:pt x="7209" y="72"/>
                </a:lnTo>
                <a:lnTo>
                  <a:pt x="7213" y="74"/>
                </a:lnTo>
                <a:lnTo>
                  <a:pt x="7222" y="76"/>
                </a:lnTo>
                <a:lnTo>
                  <a:pt x="7232" y="81"/>
                </a:lnTo>
                <a:lnTo>
                  <a:pt x="7243" y="89"/>
                </a:lnTo>
                <a:lnTo>
                  <a:pt x="7254" y="95"/>
                </a:lnTo>
                <a:lnTo>
                  <a:pt x="7265" y="103"/>
                </a:lnTo>
                <a:lnTo>
                  <a:pt x="7275" y="108"/>
                </a:lnTo>
                <a:lnTo>
                  <a:pt x="7285" y="113"/>
                </a:lnTo>
                <a:lnTo>
                  <a:pt x="7300" y="114"/>
                </a:lnTo>
                <a:lnTo>
                  <a:pt x="7314" y="116"/>
                </a:lnTo>
                <a:lnTo>
                  <a:pt x="7324" y="106"/>
                </a:lnTo>
                <a:lnTo>
                  <a:pt x="7333" y="98"/>
                </a:lnTo>
                <a:lnTo>
                  <a:pt x="7347" y="97"/>
                </a:lnTo>
                <a:lnTo>
                  <a:pt x="7368" y="104"/>
                </a:lnTo>
                <a:lnTo>
                  <a:pt x="7378" y="94"/>
                </a:lnTo>
                <a:lnTo>
                  <a:pt x="7387" y="83"/>
                </a:lnTo>
                <a:lnTo>
                  <a:pt x="7402" y="63"/>
                </a:lnTo>
                <a:lnTo>
                  <a:pt x="7409" y="54"/>
                </a:lnTo>
                <a:lnTo>
                  <a:pt x="7418" y="48"/>
                </a:lnTo>
                <a:lnTo>
                  <a:pt x="7432" y="27"/>
                </a:lnTo>
                <a:lnTo>
                  <a:pt x="7443" y="26"/>
                </a:lnTo>
                <a:lnTo>
                  <a:pt x="7452" y="25"/>
                </a:lnTo>
                <a:lnTo>
                  <a:pt x="7460" y="26"/>
                </a:lnTo>
                <a:lnTo>
                  <a:pt x="7470" y="26"/>
                </a:lnTo>
                <a:lnTo>
                  <a:pt x="7478" y="26"/>
                </a:lnTo>
                <a:lnTo>
                  <a:pt x="7486" y="26"/>
                </a:lnTo>
                <a:lnTo>
                  <a:pt x="7501" y="27"/>
                </a:lnTo>
                <a:lnTo>
                  <a:pt x="7511" y="38"/>
                </a:lnTo>
                <a:lnTo>
                  <a:pt x="7525" y="40"/>
                </a:lnTo>
                <a:lnTo>
                  <a:pt x="7538" y="41"/>
                </a:lnTo>
                <a:lnTo>
                  <a:pt x="7551" y="44"/>
                </a:lnTo>
                <a:lnTo>
                  <a:pt x="7559" y="50"/>
                </a:lnTo>
                <a:lnTo>
                  <a:pt x="7563" y="50"/>
                </a:lnTo>
                <a:lnTo>
                  <a:pt x="7570" y="50"/>
                </a:lnTo>
                <a:lnTo>
                  <a:pt x="7578" y="59"/>
                </a:lnTo>
                <a:lnTo>
                  <a:pt x="7594" y="56"/>
                </a:lnTo>
                <a:lnTo>
                  <a:pt x="7607" y="54"/>
                </a:lnTo>
                <a:lnTo>
                  <a:pt x="7618" y="57"/>
                </a:lnTo>
                <a:lnTo>
                  <a:pt x="7628" y="62"/>
                </a:lnTo>
                <a:lnTo>
                  <a:pt x="7647" y="67"/>
                </a:lnTo>
                <a:lnTo>
                  <a:pt x="7660" y="51"/>
                </a:lnTo>
                <a:lnTo>
                  <a:pt x="7670" y="54"/>
                </a:lnTo>
                <a:lnTo>
                  <a:pt x="7687" y="55"/>
                </a:lnTo>
                <a:lnTo>
                  <a:pt x="7704" y="58"/>
                </a:lnTo>
                <a:lnTo>
                  <a:pt x="7716" y="59"/>
                </a:lnTo>
                <a:lnTo>
                  <a:pt x="7732" y="52"/>
                </a:lnTo>
                <a:lnTo>
                  <a:pt x="7751" y="54"/>
                </a:lnTo>
                <a:lnTo>
                  <a:pt x="7771" y="56"/>
                </a:lnTo>
                <a:lnTo>
                  <a:pt x="7793" y="57"/>
                </a:lnTo>
                <a:lnTo>
                  <a:pt x="7819" y="58"/>
                </a:lnTo>
                <a:lnTo>
                  <a:pt x="7840" y="59"/>
                </a:lnTo>
                <a:lnTo>
                  <a:pt x="7850" y="59"/>
                </a:lnTo>
                <a:lnTo>
                  <a:pt x="7876" y="59"/>
                </a:lnTo>
                <a:lnTo>
                  <a:pt x="7895" y="59"/>
                </a:lnTo>
                <a:lnTo>
                  <a:pt x="7908" y="61"/>
                </a:lnTo>
                <a:lnTo>
                  <a:pt x="7938" y="57"/>
                </a:lnTo>
                <a:lnTo>
                  <a:pt x="7958" y="56"/>
                </a:lnTo>
                <a:lnTo>
                  <a:pt x="7973" y="55"/>
                </a:lnTo>
                <a:lnTo>
                  <a:pt x="7985" y="54"/>
                </a:lnTo>
                <a:lnTo>
                  <a:pt x="7996" y="49"/>
                </a:lnTo>
                <a:lnTo>
                  <a:pt x="8014" y="45"/>
                </a:lnTo>
                <a:lnTo>
                  <a:pt x="8028" y="45"/>
                </a:lnTo>
                <a:lnTo>
                  <a:pt x="8048" y="44"/>
                </a:lnTo>
                <a:lnTo>
                  <a:pt x="8073" y="41"/>
                </a:lnTo>
                <a:lnTo>
                  <a:pt x="8102" y="39"/>
                </a:lnTo>
                <a:lnTo>
                  <a:pt x="8121" y="37"/>
                </a:lnTo>
                <a:lnTo>
                  <a:pt x="8135" y="38"/>
                </a:lnTo>
                <a:lnTo>
                  <a:pt x="8148" y="36"/>
                </a:lnTo>
                <a:lnTo>
                  <a:pt x="8161" y="33"/>
                </a:lnTo>
                <a:lnTo>
                  <a:pt x="8175" y="32"/>
                </a:lnTo>
                <a:lnTo>
                  <a:pt x="8186" y="31"/>
                </a:lnTo>
                <a:lnTo>
                  <a:pt x="8195" y="29"/>
                </a:lnTo>
                <a:lnTo>
                  <a:pt x="8206" y="29"/>
                </a:lnTo>
                <a:lnTo>
                  <a:pt x="8221" y="29"/>
                </a:lnTo>
                <a:lnTo>
                  <a:pt x="8229" y="29"/>
                </a:lnTo>
                <a:lnTo>
                  <a:pt x="8243" y="26"/>
                </a:lnTo>
                <a:lnTo>
                  <a:pt x="8254" y="25"/>
                </a:lnTo>
                <a:lnTo>
                  <a:pt x="8264" y="24"/>
                </a:lnTo>
                <a:lnTo>
                  <a:pt x="8277" y="20"/>
                </a:lnTo>
                <a:lnTo>
                  <a:pt x="8292" y="19"/>
                </a:lnTo>
                <a:lnTo>
                  <a:pt x="8308" y="17"/>
                </a:lnTo>
                <a:lnTo>
                  <a:pt x="8320" y="15"/>
                </a:lnTo>
                <a:lnTo>
                  <a:pt x="8335" y="14"/>
                </a:lnTo>
                <a:lnTo>
                  <a:pt x="8349" y="12"/>
                </a:lnTo>
                <a:lnTo>
                  <a:pt x="8366" y="8"/>
                </a:lnTo>
                <a:lnTo>
                  <a:pt x="8402" y="3"/>
                </a:lnTo>
                <a:lnTo>
                  <a:pt x="8426" y="0"/>
                </a:lnTo>
                <a:lnTo>
                  <a:pt x="8426" y="5"/>
                </a:lnTo>
                <a:lnTo>
                  <a:pt x="8402" y="17"/>
                </a:lnTo>
                <a:lnTo>
                  <a:pt x="8366" y="23"/>
                </a:lnTo>
                <a:lnTo>
                  <a:pt x="8349" y="26"/>
                </a:lnTo>
                <a:lnTo>
                  <a:pt x="8335" y="28"/>
                </a:lnTo>
                <a:lnTo>
                  <a:pt x="8320" y="31"/>
                </a:lnTo>
                <a:lnTo>
                  <a:pt x="8308" y="33"/>
                </a:lnTo>
                <a:lnTo>
                  <a:pt x="8292" y="36"/>
                </a:lnTo>
                <a:lnTo>
                  <a:pt x="8277" y="37"/>
                </a:lnTo>
                <a:lnTo>
                  <a:pt x="8264" y="39"/>
                </a:lnTo>
                <a:lnTo>
                  <a:pt x="8254" y="40"/>
                </a:lnTo>
                <a:lnTo>
                  <a:pt x="8243" y="40"/>
                </a:lnTo>
                <a:lnTo>
                  <a:pt x="8229" y="42"/>
                </a:lnTo>
                <a:lnTo>
                  <a:pt x="8221" y="43"/>
                </a:lnTo>
                <a:lnTo>
                  <a:pt x="8206" y="45"/>
                </a:lnTo>
                <a:lnTo>
                  <a:pt x="8195" y="49"/>
                </a:lnTo>
                <a:lnTo>
                  <a:pt x="8186" y="53"/>
                </a:lnTo>
                <a:lnTo>
                  <a:pt x="8175" y="55"/>
                </a:lnTo>
                <a:lnTo>
                  <a:pt x="8161" y="57"/>
                </a:lnTo>
                <a:lnTo>
                  <a:pt x="8148" y="59"/>
                </a:lnTo>
                <a:lnTo>
                  <a:pt x="8135" y="62"/>
                </a:lnTo>
                <a:lnTo>
                  <a:pt x="8121" y="63"/>
                </a:lnTo>
                <a:lnTo>
                  <a:pt x="8102" y="66"/>
                </a:lnTo>
                <a:lnTo>
                  <a:pt x="8073" y="68"/>
                </a:lnTo>
                <a:lnTo>
                  <a:pt x="8048" y="72"/>
                </a:lnTo>
                <a:lnTo>
                  <a:pt x="8028" y="76"/>
                </a:lnTo>
                <a:lnTo>
                  <a:pt x="8014" y="77"/>
                </a:lnTo>
                <a:lnTo>
                  <a:pt x="7996" y="79"/>
                </a:lnTo>
                <a:lnTo>
                  <a:pt x="7985" y="87"/>
                </a:lnTo>
                <a:lnTo>
                  <a:pt x="7973" y="98"/>
                </a:lnTo>
                <a:lnTo>
                  <a:pt x="7958" y="103"/>
                </a:lnTo>
                <a:lnTo>
                  <a:pt x="7938" y="102"/>
                </a:lnTo>
                <a:lnTo>
                  <a:pt x="7908" y="104"/>
                </a:lnTo>
                <a:lnTo>
                  <a:pt x="7895" y="104"/>
                </a:lnTo>
                <a:lnTo>
                  <a:pt x="7876" y="104"/>
                </a:lnTo>
                <a:lnTo>
                  <a:pt x="7850" y="104"/>
                </a:lnTo>
                <a:lnTo>
                  <a:pt x="7840" y="104"/>
                </a:lnTo>
                <a:lnTo>
                  <a:pt x="7819" y="104"/>
                </a:lnTo>
                <a:lnTo>
                  <a:pt x="7793" y="104"/>
                </a:lnTo>
                <a:lnTo>
                  <a:pt x="7771" y="103"/>
                </a:lnTo>
                <a:lnTo>
                  <a:pt x="7751" y="102"/>
                </a:lnTo>
                <a:lnTo>
                  <a:pt x="7732" y="101"/>
                </a:lnTo>
                <a:lnTo>
                  <a:pt x="7716" y="101"/>
                </a:lnTo>
                <a:lnTo>
                  <a:pt x="7704" y="102"/>
                </a:lnTo>
                <a:lnTo>
                  <a:pt x="7687" y="103"/>
                </a:lnTo>
                <a:lnTo>
                  <a:pt x="7670" y="101"/>
                </a:lnTo>
                <a:lnTo>
                  <a:pt x="7660" y="101"/>
                </a:lnTo>
                <a:lnTo>
                  <a:pt x="7647" y="100"/>
                </a:lnTo>
                <a:lnTo>
                  <a:pt x="7628" y="98"/>
                </a:lnTo>
                <a:lnTo>
                  <a:pt x="7618" y="98"/>
                </a:lnTo>
                <a:lnTo>
                  <a:pt x="7607" y="96"/>
                </a:lnTo>
                <a:lnTo>
                  <a:pt x="7594" y="95"/>
                </a:lnTo>
                <a:lnTo>
                  <a:pt x="7578" y="97"/>
                </a:lnTo>
                <a:lnTo>
                  <a:pt x="7570" y="95"/>
                </a:lnTo>
                <a:lnTo>
                  <a:pt x="7563" y="93"/>
                </a:lnTo>
                <a:lnTo>
                  <a:pt x="7559" y="91"/>
                </a:lnTo>
                <a:lnTo>
                  <a:pt x="7551" y="88"/>
                </a:lnTo>
                <a:lnTo>
                  <a:pt x="7538" y="81"/>
                </a:lnTo>
                <a:lnTo>
                  <a:pt x="7525" y="81"/>
                </a:lnTo>
                <a:lnTo>
                  <a:pt x="7511" y="76"/>
                </a:lnTo>
                <a:lnTo>
                  <a:pt x="7501" y="75"/>
                </a:lnTo>
                <a:lnTo>
                  <a:pt x="7486" y="74"/>
                </a:lnTo>
                <a:lnTo>
                  <a:pt x="7478" y="72"/>
                </a:lnTo>
                <a:lnTo>
                  <a:pt x="7470" y="72"/>
                </a:lnTo>
                <a:lnTo>
                  <a:pt x="7460" y="74"/>
                </a:lnTo>
                <a:lnTo>
                  <a:pt x="7452" y="72"/>
                </a:lnTo>
                <a:lnTo>
                  <a:pt x="7443" y="70"/>
                </a:lnTo>
                <a:lnTo>
                  <a:pt x="7432" y="67"/>
                </a:lnTo>
                <a:lnTo>
                  <a:pt x="7418" y="57"/>
                </a:lnTo>
                <a:lnTo>
                  <a:pt x="7409" y="54"/>
                </a:lnTo>
                <a:lnTo>
                  <a:pt x="7402" y="63"/>
                </a:lnTo>
                <a:lnTo>
                  <a:pt x="7387" y="83"/>
                </a:lnTo>
                <a:lnTo>
                  <a:pt x="7378" y="94"/>
                </a:lnTo>
                <a:lnTo>
                  <a:pt x="7368" y="106"/>
                </a:lnTo>
                <a:lnTo>
                  <a:pt x="7347" y="127"/>
                </a:lnTo>
                <a:lnTo>
                  <a:pt x="7333" y="137"/>
                </a:lnTo>
                <a:lnTo>
                  <a:pt x="7324" y="141"/>
                </a:lnTo>
                <a:lnTo>
                  <a:pt x="7314" y="140"/>
                </a:lnTo>
                <a:lnTo>
                  <a:pt x="7300" y="134"/>
                </a:lnTo>
                <a:lnTo>
                  <a:pt x="7285" y="128"/>
                </a:lnTo>
                <a:lnTo>
                  <a:pt x="7275" y="134"/>
                </a:lnTo>
                <a:lnTo>
                  <a:pt x="7265" y="135"/>
                </a:lnTo>
                <a:lnTo>
                  <a:pt x="7254" y="130"/>
                </a:lnTo>
                <a:lnTo>
                  <a:pt x="7243" y="121"/>
                </a:lnTo>
                <a:lnTo>
                  <a:pt x="7232" y="114"/>
                </a:lnTo>
                <a:lnTo>
                  <a:pt x="7222" y="103"/>
                </a:lnTo>
                <a:lnTo>
                  <a:pt x="7213" y="95"/>
                </a:lnTo>
                <a:lnTo>
                  <a:pt x="7209" y="91"/>
                </a:lnTo>
                <a:lnTo>
                  <a:pt x="7200" y="85"/>
                </a:lnTo>
                <a:lnTo>
                  <a:pt x="7190" y="81"/>
                </a:lnTo>
                <a:lnTo>
                  <a:pt x="7183" y="90"/>
                </a:lnTo>
                <a:lnTo>
                  <a:pt x="7171" y="97"/>
                </a:lnTo>
                <a:lnTo>
                  <a:pt x="7159" y="93"/>
                </a:lnTo>
                <a:lnTo>
                  <a:pt x="7151" y="92"/>
                </a:lnTo>
                <a:lnTo>
                  <a:pt x="7138" y="104"/>
                </a:lnTo>
                <a:lnTo>
                  <a:pt x="7126" y="103"/>
                </a:lnTo>
                <a:lnTo>
                  <a:pt x="7114" y="120"/>
                </a:lnTo>
                <a:lnTo>
                  <a:pt x="7098" y="146"/>
                </a:lnTo>
                <a:lnTo>
                  <a:pt x="7092" y="162"/>
                </a:lnTo>
                <a:lnTo>
                  <a:pt x="7079" y="190"/>
                </a:lnTo>
                <a:lnTo>
                  <a:pt x="7068" y="194"/>
                </a:lnTo>
                <a:lnTo>
                  <a:pt x="7059" y="198"/>
                </a:lnTo>
                <a:lnTo>
                  <a:pt x="7045" y="210"/>
                </a:lnTo>
                <a:lnTo>
                  <a:pt x="7032" y="213"/>
                </a:lnTo>
                <a:lnTo>
                  <a:pt x="7016" y="216"/>
                </a:lnTo>
                <a:lnTo>
                  <a:pt x="6990" y="226"/>
                </a:lnTo>
                <a:lnTo>
                  <a:pt x="6975" y="230"/>
                </a:lnTo>
                <a:lnTo>
                  <a:pt x="6956" y="238"/>
                </a:lnTo>
                <a:lnTo>
                  <a:pt x="6936" y="251"/>
                </a:lnTo>
                <a:lnTo>
                  <a:pt x="6917" y="263"/>
                </a:lnTo>
                <a:lnTo>
                  <a:pt x="6902" y="268"/>
                </a:lnTo>
                <a:lnTo>
                  <a:pt x="6888" y="269"/>
                </a:lnTo>
                <a:lnTo>
                  <a:pt x="6865" y="262"/>
                </a:lnTo>
                <a:lnTo>
                  <a:pt x="6840" y="255"/>
                </a:lnTo>
                <a:lnTo>
                  <a:pt x="6834" y="252"/>
                </a:lnTo>
                <a:lnTo>
                  <a:pt x="6827" y="250"/>
                </a:lnTo>
                <a:lnTo>
                  <a:pt x="6804" y="243"/>
                </a:lnTo>
                <a:lnTo>
                  <a:pt x="6788" y="238"/>
                </a:lnTo>
                <a:lnTo>
                  <a:pt x="6780" y="236"/>
                </a:lnTo>
                <a:lnTo>
                  <a:pt x="6768" y="236"/>
                </a:lnTo>
                <a:lnTo>
                  <a:pt x="6759" y="236"/>
                </a:lnTo>
                <a:lnTo>
                  <a:pt x="6753" y="235"/>
                </a:lnTo>
                <a:lnTo>
                  <a:pt x="6734" y="232"/>
                </a:lnTo>
                <a:lnTo>
                  <a:pt x="6721" y="232"/>
                </a:lnTo>
                <a:lnTo>
                  <a:pt x="6705" y="246"/>
                </a:lnTo>
                <a:lnTo>
                  <a:pt x="6687" y="245"/>
                </a:lnTo>
                <a:lnTo>
                  <a:pt x="6670" y="244"/>
                </a:lnTo>
                <a:lnTo>
                  <a:pt x="6653" y="242"/>
                </a:lnTo>
                <a:lnTo>
                  <a:pt x="6639" y="238"/>
                </a:lnTo>
                <a:lnTo>
                  <a:pt x="6617" y="231"/>
                </a:lnTo>
                <a:lnTo>
                  <a:pt x="6597" y="225"/>
                </a:lnTo>
                <a:lnTo>
                  <a:pt x="6585" y="221"/>
                </a:lnTo>
                <a:lnTo>
                  <a:pt x="6567" y="218"/>
                </a:lnTo>
                <a:lnTo>
                  <a:pt x="6552" y="214"/>
                </a:lnTo>
                <a:lnTo>
                  <a:pt x="6539" y="205"/>
                </a:lnTo>
                <a:lnTo>
                  <a:pt x="6531" y="203"/>
                </a:lnTo>
                <a:lnTo>
                  <a:pt x="6514" y="197"/>
                </a:lnTo>
                <a:lnTo>
                  <a:pt x="6499" y="193"/>
                </a:lnTo>
                <a:lnTo>
                  <a:pt x="6485" y="188"/>
                </a:lnTo>
                <a:lnTo>
                  <a:pt x="6472" y="188"/>
                </a:lnTo>
                <a:lnTo>
                  <a:pt x="6455" y="184"/>
                </a:lnTo>
                <a:lnTo>
                  <a:pt x="6437" y="177"/>
                </a:lnTo>
                <a:lnTo>
                  <a:pt x="6425" y="174"/>
                </a:lnTo>
                <a:lnTo>
                  <a:pt x="6421" y="173"/>
                </a:lnTo>
                <a:lnTo>
                  <a:pt x="6399" y="168"/>
                </a:lnTo>
                <a:lnTo>
                  <a:pt x="6383" y="163"/>
                </a:lnTo>
                <a:lnTo>
                  <a:pt x="6367" y="160"/>
                </a:lnTo>
                <a:lnTo>
                  <a:pt x="6351" y="162"/>
                </a:lnTo>
                <a:lnTo>
                  <a:pt x="6335" y="162"/>
                </a:lnTo>
                <a:lnTo>
                  <a:pt x="6324" y="159"/>
                </a:lnTo>
                <a:lnTo>
                  <a:pt x="6306" y="163"/>
                </a:lnTo>
                <a:lnTo>
                  <a:pt x="6297" y="163"/>
                </a:lnTo>
                <a:lnTo>
                  <a:pt x="6282" y="166"/>
                </a:lnTo>
                <a:lnTo>
                  <a:pt x="6274" y="165"/>
                </a:lnTo>
                <a:lnTo>
                  <a:pt x="6260" y="180"/>
                </a:lnTo>
                <a:lnTo>
                  <a:pt x="6242" y="210"/>
                </a:lnTo>
                <a:lnTo>
                  <a:pt x="6228" y="234"/>
                </a:lnTo>
                <a:lnTo>
                  <a:pt x="6218" y="247"/>
                </a:lnTo>
                <a:lnTo>
                  <a:pt x="6197" y="264"/>
                </a:lnTo>
                <a:lnTo>
                  <a:pt x="6179" y="274"/>
                </a:lnTo>
                <a:lnTo>
                  <a:pt x="6164" y="281"/>
                </a:lnTo>
                <a:lnTo>
                  <a:pt x="6140" y="294"/>
                </a:lnTo>
                <a:lnTo>
                  <a:pt x="6126" y="300"/>
                </a:lnTo>
                <a:lnTo>
                  <a:pt x="6107" y="308"/>
                </a:lnTo>
                <a:lnTo>
                  <a:pt x="6079" y="322"/>
                </a:lnTo>
                <a:lnTo>
                  <a:pt x="6062" y="334"/>
                </a:lnTo>
                <a:lnTo>
                  <a:pt x="6050" y="335"/>
                </a:lnTo>
                <a:lnTo>
                  <a:pt x="6022" y="343"/>
                </a:lnTo>
                <a:lnTo>
                  <a:pt x="6007" y="347"/>
                </a:lnTo>
                <a:lnTo>
                  <a:pt x="5980" y="353"/>
                </a:lnTo>
                <a:lnTo>
                  <a:pt x="5969" y="352"/>
                </a:lnTo>
                <a:lnTo>
                  <a:pt x="5958" y="351"/>
                </a:lnTo>
                <a:lnTo>
                  <a:pt x="5935" y="351"/>
                </a:lnTo>
                <a:lnTo>
                  <a:pt x="5916" y="351"/>
                </a:lnTo>
                <a:lnTo>
                  <a:pt x="5897" y="352"/>
                </a:lnTo>
                <a:lnTo>
                  <a:pt x="5877" y="354"/>
                </a:lnTo>
                <a:lnTo>
                  <a:pt x="5864" y="356"/>
                </a:lnTo>
                <a:lnTo>
                  <a:pt x="5833" y="358"/>
                </a:lnTo>
                <a:lnTo>
                  <a:pt x="5820" y="348"/>
                </a:lnTo>
                <a:lnTo>
                  <a:pt x="5802" y="350"/>
                </a:lnTo>
                <a:lnTo>
                  <a:pt x="5786" y="352"/>
                </a:lnTo>
                <a:lnTo>
                  <a:pt x="5776" y="353"/>
                </a:lnTo>
                <a:lnTo>
                  <a:pt x="5765" y="355"/>
                </a:lnTo>
                <a:lnTo>
                  <a:pt x="5760" y="356"/>
                </a:lnTo>
                <a:lnTo>
                  <a:pt x="5754" y="356"/>
                </a:lnTo>
                <a:lnTo>
                  <a:pt x="5748" y="358"/>
                </a:lnTo>
                <a:lnTo>
                  <a:pt x="5741" y="359"/>
                </a:lnTo>
                <a:lnTo>
                  <a:pt x="5737" y="360"/>
                </a:lnTo>
                <a:lnTo>
                  <a:pt x="5730" y="361"/>
                </a:lnTo>
                <a:lnTo>
                  <a:pt x="5726" y="362"/>
                </a:lnTo>
                <a:lnTo>
                  <a:pt x="5722" y="362"/>
                </a:lnTo>
                <a:lnTo>
                  <a:pt x="5706" y="361"/>
                </a:lnTo>
                <a:lnTo>
                  <a:pt x="5696" y="356"/>
                </a:lnTo>
                <a:lnTo>
                  <a:pt x="5689" y="354"/>
                </a:lnTo>
                <a:lnTo>
                  <a:pt x="5677" y="350"/>
                </a:lnTo>
                <a:lnTo>
                  <a:pt x="5666" y="346"/>
                </a:lnTo>
                <a:lnTo>
                  <a:pt x="5662" y="346"/>
                </a:lnTo>
                <a:lnTo>
                  <a:pt x="5655" y="347"/>
                </a:lnTo>
                <a:lnTo>
                  <a:pt x="5648" y="347"/>
                </a:lnTo>
                <a:lnTo>
                  <a:pt x="5636" y="348"/>
                </a:lnTo>
                <a:lnTo>
                  <a:pt x="5626" y="349"/>
                </a:lnTo>
                <a:lnTo>
                  <a:pt x="5621" y="350"/>
                </a:lnTo>
                <a:lnTo>
                  <a:pt x="5614" y="351"/>
                </a:lnTo>
                <a:lnTo>
                  <a:pt x="5610" y="351"/>
                </a:lnTo>
                <a:lnTo>
                  <a:pt x="5603" y="352"/>
                </a:lnTo>
                <a:lnTo>
                  <a:pt x="5595" y="353"/>
                </a:lnTo>
                <a:lnTo>
                  <a:pt x="5586" y="353"/>
                </a:lnTo>
                <a:lnTo>
                  <a:pt x="5581" y="354"/>
                </a:lnTo>
                <a:lnTo>
                  <a:pt x="5576" y="355"/>
                </a:lnTo>
                <a:lnTo>
                  <a:pt x="5572" y="356"/>
                </a:lnTo>
                <a:lnTo>
                  <a:pt x="5563" y="356"/>
                </a:lnTo>
                <a:lnTo>
                  <a:pt x="5560" y="358"/>
                </a:lnTo>
                <a:lnTo>
                  <a:pt x="5549" y="356"/>
                </a:lnTo>
                <a:lnTo>
                  <a:pt x="5541" y="361"/>
                </a:lnTo>
                <a:lnTo>
                  <a:pt x="5535" y="361"/>
                </a:lnTo>
                <a:lnTo>
                  <a:pt x="5532" y="362"/>
                </a:lnTo>
                <a:lnTo>
                  <a:pt x="5525" y="364"/>
                </a:lnTo>
                <a:lnTo>
                  <a:pt x="5517" y="366"/>
                </a:lnTo>
                <a:lnTo>
                  <a:pt x="5510" y="366"/>
                </a:lnTo>
                <a:lnTo>
                  <a:pt x="5504" y="366"/>
                </a:lnTo>
                <a:lnTo>
                  <a:pt x="5500" y="366"/>
                </a:lnTo>
                <a:lnTo>
                  <a:pt x="5489" y="366"/>
                </a:lnTo>
                <a:lnTo>
                  <a:pt x="5480" y="366"/>
                </a:lnTo>
                <a:lnTo>
                  <a:pt x="5469" y="366"/>
                </a:lnTo>
                <a:lnTo>
                  <a:pt x="5456" y="366"/>
                </a:lnTo>
                <a:lnTo>
                  <a:pt x="5445" y="367"/>
                </a:lnTo>
                <a:lnTo>
                  <a:pt x="5433" y="366"/>
                </a:lnTo>
                <a:lnTo>
                  <a:pt x="5421" y="365"/>
                </a:lnTo>
                <a:lnTo>
                  <a:pt x="5413" y="364"/>
                </a:lnTo>
                <a:lnTo>
                  <a:pt x="5407" y="363"/>
                </a:lnTo>
                <a:lnTo>
                  <a:pt x="5403" y="363"/>
                </a:lnTo>
                <a:lnTo>
                  <a:pt x="5394" y="362"/>
                </a:lnTo>
                <a:lnTo>
                  <a:pt x="5390" y="361"/>
                </a:lnTo>
                <a:lnTo>
                  <a:pt x="5385" y="359"/>
                </a:lnTo>
                <a:lnTo>
                  <a:pt x="5372" y="356"/>
                </a:lnTo>
                <a:lnTo>
                  <a:pt x="5353" y="351"/>
                </a:lnTo>
                <a:lnTo>
                  <a:pt x="5342" y="343"/>
                </a:lnTo>
                <a:lnTo>
                  <a:pt x="5332" y="317"/>
                </a:lnTo>
                <a:lnTo>
                  <a:pt x="5319" y="310"/>
                </a:lnTo>
                <a:lnTo>
                  <a:pt x="5313" y="308"/>
                </a:lnTo>
                <a:lnTo>
                  <a:pt x="5300" y="303"/>
                </a:lnTo>
                <a:lnTo>
                  <a:pt x="5288" y="299"/>
                </a:lnTo>
                <a:lnTo>
                  <a:pt x="5280" y="294"/>
                </a:lnTo>
                <a:lnTo>
                  <a:pt x="5273" y="289"/>
                </a:lnTo>
                <a:lnTo>
                  <a:pt x="5269" y="287"/>
                </a:lnTo>
                <a:lnTo>
                  <a:pt x="5262" y="285"/>
                </a:lnTo>
                <a:lnTo>
                  <a:pt x="5259" y="284"/>
                </a:lnTo>
                <a:lnTo>
                  <a:pt x="5253" y="284"/>
                </a:lnTo>
                <a:lnTo>
                  <a:pt x="5249" y="284"/>
                </a:lnTo>
                <a:lnTo>
                  <a:pt x="5240" y="283"/>
                </a:lnTo>
                <a:lnTo>
                  <a:pt x="5236" y="277"/>
                </a:lnTo>
                <a:lnTo>
                  <a:pt x="5231" y="275"/>
                </a:lnTo>
                <a:lnTo>
                  <a:pt x="5222" y="272"/>
                </a:lnTo>
                <a:lnTo>
                  <a:pt x="5214" y="268"/>
                </a:lnTo>
                <a:lnTo>
                  <a:pt x="5204" y="252"/>
                </a:lnTo>
                <a:lnTo>
                  <a:pt x="5195" y="198"/>
                </a:lnTo>
                <a:lnTo>
                  <a:pt x="5170" y="178"/>
                </a:lnTo>
                <a:lnTo>
                  <a:pt x="5151" y="185"/>
                </a:lnTo>
                <a:lnTo>
                  <a:pt x="5129" y="197"/>
                </a:lnTo>
                <a:lnTo>
                  <a:pt x="5111" y="204"/>
                </a:lnTo>
                <a:lnTo>
                  <a:pt x="5095" y="208"/>
                </a:lnTo>
                <a:lnTo>
                  <a:pt x="5076" y="208"/>
                </a:lnTo>
                <a:lnTo>
                  <a:pt x="5059" y="226"/>
                </a:lnTo>
                <a:lnTo>
                  <a:pt x="5047" y="243"/>
                </a:lnTo>
                <a:lnTo>
                  <a:pt x="5038" y="256"/>
                </a:lnTo>
                <a:lnTo>
                  <a:pt x="5027" y="270"/>
                </a:lnTo>
                <a:lnTo>
                  <a:pt x="5014" y="287"/>
                </a:lnTo>
                <a:lnTo>
                  <a:pt x="5005" y="299"/>
                </a:lnTo>
                <a:lnTo>
                  <a:pt x="4994" y="313"/>
                </a:lnTo>
                <a:lnTo>
                  <a:pt x="4982" y="328"/>
                </a:lnTo>
                <a:lnTo>
                  <a:pt x="4978" y="336"/>
                </a:lnTo>
                <a:lnTo>
                  <a:pt x="4968" y="348"/>
                </a:lnTo>
                <a:lnTo>
                  <a:pt x="4964" y="353"/>
                </a:lnTo>
                <a:lnTo>
                  <a:pt x="4960" y="360"/>
                </a:lnTo>
                <a:lnTo>
                  <a:pt x="4954" y="365"/>
                </a:lnTo>
                <a:lnTo>
                  <a:pt x="4948" y="366"/>
                </a:lnTo>
                <a:lnTo>
                  <a:pt x="4939" y="366"/>
                </a:lnTo>
                <a:lnTo>
                  <a:pt x="4930" y="366"/>
                </a:lnTo>
                <a:lnTo>
                  <a:pt x="4920" y="366"/>
                </a:lnTo>
                <a:lnTo>
                  <a:pt x="4907" y="375"/>
                </a:lnTo>
                <a:lnTo>
                  <a:pt x="4900" y="381"/>
                </a:lnTo>
                <a:lnTo>
                  <a:pt x="4890" y="378"/>
                </a:lnTo>
                <a:lnTo>
                  <a:pt x="4883" y="376"/>
                </a:lnTo>
                <a:lnTo>
                  <a:pt x="4875" y="372"/>
                </a:lnTo>
                <a:lnTo>
                  <a:pt x="4867" y="367"/>
                </a:lnTo>
                <a:lnTo>
                  <a:pt x="4861" y="364"/>
                </a:lnTo>
                <a:lnTo>
                  <a:pt x="4852" y="356"/>
                </a:lnTo>
                <a:lnTo>
                  <a:pt x="4848" y="354"/>
                </a:lnTo>
                <a:lnTo>
                  <a:pt x="4841" y="350"/>
                </a:lnTo>
                <a:lnTo>
                  <a:pt x="4834" y="345"/>
                </a:lnTo>
                <a:lnTo>
                  <a:pt x="4824" y="339"/>
                </a:lnTo>
                <a:lnTo>
                  <a:pt x="4818" y="336"/>
                </a:lnTo>
                <a:lnTo>
                  <a:pt x="4808" y="332"/>
                </a:lnTo>
                <a:lnTo>
                  <a:pt x="4802" y="328"/>
                </a:lnTo>
                <a:lnTo>
                  <a:pt x="4797" y="326"/>
                </a:lnTo>
                <a:lnTo>
                  <a:pt x="4791" y="323"/>
                </a:lnTo>
                <a:lnTo>
                  <a:pt x="4783" y="315"/>
                </a:lnTo>
                <a:lnTo>
                  <a:pt x="4772" y="302"/>
                </a:lnTo>
                <a:lnTo>
                  <a:pt x="4760" y="292"/>
                </a:lnTo>
                <a:lnTo>
                  <a:pt x="4742" y="317"/>
                </a:lnTo>
                <a:lnTo>
                  <a:pt x="4721" y="346"/>
                </a:lnTo>
                <a:lnTo>
                  <a:pt x="4711" y="359"/>
                </a:lnTo>
                <a:lnTo>
                  <a:pt x="4693" y="376"/>
                </a:lnTo>
                <a:lnTo>
                  <a:pt x="4681" y="375"/>
                </a:lnTo>
                <a:lnTo>
                  <a:pt x="4666" y="374"/>
                </a:lnTo>
                <a:lnTo>
                  <a:pt x="4658" y="374"/>
                </a:lnTo>
                <a:lnTo>
                  <a:pt x="4641" y="374"/>
                </a:lnTo>
                <a:lnTo>
                  <a:pt x="4626" y="374"/>
                </a:lnTo>
                <a:lnTo>
                  <a:pt x="4612" y="375"/>
                </a:lnTo>
                <a:lnTo>
                  <a:pt x="4604" y="375"/>
                </a:lnTo>
                <a:lnTo>
                  <a:pt x="4582" y="375"/>
                </a:lnTo>
                <a:lnTo>
                  <a:pt x="4572" y="373"/>
                </a:lnTo>
                <a:lnTo>
                  <a:pt x="4561" y="372"/>
                </a:lnTo>
                <a:lnTo>
                  <a:pt x="4541" y="369"/>
                </a:lnTo>
                <a:lnTo>
                  <a:pt x="4527" y="367"/>
                </a:lnTo>
                <a:lnTo>
                  <a:pt x="4512" y="367"/>
                </a:lnTo>
                <a:lnTo>
                  <a:pt x="4500" y="366"/>
                </a:lnTo>
                <a:lnTo>
                  <a:pt x="4485" y="366"/>
                </a:lnTo>
                <a:lnTo>
                  <a:pt x="4470" y="366"/>
                </a:lnTo>
                <a:lnTo>
                  <a:pt x="4461" y="365"/>
                </a:lnTo>
                <a:lnTo>
                  <a:pt x="4437" y="365"/>
                </a:lnTo>
                <a:lnTo>
                  <a:pt x="4432" y="365"/>
                </a:lnTo>
                <a:lnTo>
                  <a:pt x="4411" y="366"/>
                </a:lnTo>
                <a:lnTo>
                  <a:pt x="4393" y="366"/>
                </a:lnTo>
                <a:lnTo>
                  <a:pt x="4347" y="367"/>
                </a:lnTo>
                <a:lnTo>
                  <a:pt x="4343" y="367"/>
                </a:lnTo>
                <a:lnTo>
                  <a:pt x="4309" y="368"/>
                </a:lnTo>
                <a:lnTo>
                  <a:pt x="4307" y="368"/>
                </a:lnTo>
                <a:lnTo>
                  <a:pt x="4298" y="369"/>
                </a:lnTo>
                <a:lnTo>
                  <a:pt x="4285" y="369"/>
                </a:lnTo>
                <a:lnTo>
                  <a:pt x="4279" y="371"/>
                </a:lnTo>
                <a:lnTo>
                  <a:pt x="4265" y="372"/>
                </a:lnTo>
                <a:lnTo>
                  <a:pt x="4244" y="374"/>
                </a:lnTo>
                <a:lnTo>
                  <a:pt x="4230" y="375"/>
                </a:lnTo>
                <a:lnTo>
                  <a:pt x="4223" y="375"/>
                </a:lnTo>
                <a:lnTo>
                  <a:pt x="4204" y="376"/>
                </a:lnTo>
                <a:lnTo>
                  <a:pt x="4193" y="377"/>
                </a:lnTo>
                <a:lnTo>
                  <a:pt x="4158" y="378"/>
                </a:lnTo>
                <a:lnTo>
                  <a:pt x="4151" y="378"/>
                </a:lnTo>
                <a:lnTo>
                  <a:pt x="4145" y="378"/>
                </a:lnTo>
                <a:lnTo>
                  <a:pt x="4119" y="377"/>
                </a:lnTo>
                <a:lnTo>
                  <a:pt x="4107" y="376"/>
                </a:lnTo>
                <a:lnTo>
                  <a:pt x="4098" y="375"/>
                </a:lnTo>
                <a:lnTo>
                  <a:pt x="4088" y="374"/>
                </a:lnTo>
                <a:lnTo>
                  <a:pt x="4074" y="372"/>
                </a:lnTo>
                <a:lnTo>
                  <a:pt x="4061" y="369"/>
                </a:lnTo>
                <a:lnTo>
                  <a:pt x="4053" y="368"/>
                </a:lnTo>
                <a:lnTo>
                  <a:pt x="4044" y="367"/>
                </a:lnTo>
                <a:lnTo>
                  <a:pt x="4033" y="366"/>
                </a:lnTo>
                <a:lnTo>
                  <a:pt x="4018" y="365"/>
                </a:lnTo>
                <a:lnTo>
                  <a:pt x="4009" y="363"/>
                </a:lnTo>
                <a:lnTo>
                  <a:pt x="3994" y="359"/>
                </a:lnTo>
                <a:lnTo>
                  <a:pt x="3983" y="358"/>
                </a:lnTo>
                <a:lnTo>
                  <a:pt x="3978" y="356"/>
                </a:lnTo>
                <a:lnTo>
                  <a:pt x="3966" y="355"/>
                </a:lnTo>
                <a:lnTo>
                  <a:pt x="3957" y="354"/>
                </a:lnTo>
                <a:lnTo>
                  <a:pt x="3945" y="352"/>
                </a:lnTo>
                <a:lnTo>
                  <a:pt x="3931" y="348"/>
                </a:lnTo>
                <a:lnTo>
                  <a:pt x="3923" y="346"/>
                </a:lnTo>
                <a:lnTo>
                  <a:pt x="3917" y="343"/>
                </a:lnTo>
                <a:lnTo>
                  <a:pt x="3907" y="338"/>
                </a:lnTo>
                <a:lnTo>
                  <a:pt x="3900" y="334"/>
                </a:lnTo>
                <a:lnTo>
                  <a:pt x="3893" y="329"/>
                </a:lnTo>
                <a:lnTo>
                  <a:pt x="3887" y="325"/>
                </a:lnTo>
                <a:lnTo>
                  <a:pt x="3875" y="316"/>
                </a:lnTo>
                <a:lnTo>
                  <a:pt x="3869" y="324"/>
                </a:lnTo>
                <a:lnTo>
                  <a:pt x="3858" y="330"/>
                </a:lnTo>
                <a:lnTo>
                  <a:pt x="3850" y="328"/>
                </a:lnTo>
                <a:lnTo>
                  <a:pt x="3840" y="324"/>
                </a:lnTo>
                <a:lnTo>
                  <a:pt x="3833" y="322"/>
                </a:lnTo>
                <a:lnTo>
                  <a:pt x="3829" y="319"/>
                </a:lnTo>
                <a:lnTo>
                  <a:pt x="3818" y="314"/>
                </a:lnTo>
                <a:lnTo>
                  <a:pt x="3811" y="312"/>
                </a:lnTo>
                <a:lnTo>
                  <a:pt x="3801" y="312"/>
                </a:lnTo>
                <a:lnTo>
                  <a:pt x="3793" y="311"/>
                </a:lnTo>
                <a:lnTo>
                  <a:pt x="3786" y="305"/>
                </a:lnTo>
                <a:lnTo>
                  <a:pt x="3777" y="300"/>
                </a:lnTo>
                <a:lnTo>
                  <a:pt x="3768" y="295"/>
                </a:lnTo>
                <a:lnTo>
                  <a:pt x="3761" y="289"/>
                </a:lnTo>
                <a:lnTo>
                  <a:pt x="3755" y="279"/>
                </a:lnTo>
                <a:lnTo>
                  <a:pt x="3747" y="259"/>
                </a:lnTo>
                <a:lnTo>
                  <a:pt x="3740" y="259"/>
                </a:lnTo>
                <a:lnTo>
                  <a:pt x="3725" y="258"/>
                </a:lnTo>
                <a:lnTo>
                  <a:pt x="3723" y="259"/>
                </a:lnTo>
                <a:lnTo>
                  <a:pt x="3713" y="261"/>
                </a:lnTo>
                <a:lnTo>
                  <a:pt x="3703" y="265"/>
                </a:lnTo>
                <a:lnTo>
                  <a:pt x="3697" y="270"/>
                </a:lnTo>
                <a:lnTo>
                  <a:pt x="3687" y="286"/>
                </a:lnTo>
                <a:lnTo>
                  <a:pt x="3683" y="295"/>
                </a:lnTo>
                <a:lnTo>
                  <a:pt x="3674" y="307"/>
                </a:lnTo>
                <a:lnTo>
                  <a:pt x="3669" y="307"/>
                </a:lnTo>
                <a:lnTo>
                  <a:pt x="3660" y="305"/>
                </a:lnTo>
                <a:lnTo>
                  <a:pt x="3657" y="303"/>
                </a:lnTo>
                <a:lnTo>
                  <a:pt x="3650" y="301"/>
                </a:lnTo>
                <a:lnTo>
                  <a:pt x="3643" y="297"/>
                </a:lnTo>
                <a:lnTo>
                  <a:pt x="3634" y="292"/>
                </a:lnTo>
                <a:lnTo>
                  <a:pt x="3631" y="291"/>
                </a:lnTo>
                <a:lnTo>
                  <a:pt x="3625" y="286"/>
                </a:lnTo>
                <a:lnTo>
                  <a:pt x="3620" y="283"/>
                </a:lnTo>
                <a:lnTo>
                  <a:pt x="3614" y="281"/>
                </a:lnTo>
                <a:lnTo>
                  <a:pt x="3611" y="276"/>
                </a:lnTo>
                <a:lnTo>
                  <a:pt x="3603" y="268"/>
                </a:lnTo>
                <a:lnTo>
                  <a:pt x="3598" y="262"/>
                </a:lnTo>
                <a:lnTo>
                  <a:pt x="3590" y="257"/>
                </a:lnTo>
                <a:lnTo>
                  <a:pt x="3581" y="251"/>
                </a:lnTo>
                <a:lnTo>
                  <a:pt x="3572" y="246"/>
                </a:lnTo>
                <a:lnTo>
                  <a:pt x="3561" y="238"/>
                </a:lnTo>
                <a:lnTo>
                  <a:pt x="3554" y="234"/>
                </a:lnTo>
                <a:lnTo>
                  <a:pt x="3543" y="255"/>
                </a:lnTo>
                <a:lnTo>
                  <a:pt x="3536" y="268"/>
                </a:lnTo>
                <a:lnTo>
                  <a:pt x="3529" y="279"/>
                </a:lnTo>
                <a:lnTo>
                  <a:pt x="3522" y="277"/>
                </a:lnTo>
                <a:lnTo>
                  <a:pt x="3514" y="274"/>
                </a:lnTo>
                <a:lnTo>
                  <a:pt x="3506" y="271"/>
                </a:lnTo>
                <a:lnTo>
                  <a:pt x="3499" y="266"/>
                </a:lnTo>
                <a:lnTo>
                  <a:pt x="3492" y="260"/>
                </a:lnTo>
                <a:lnTo>
                  <a:pt x="3482" y="253"/>
                </a:lnTo>
                <a:lnTo>
                  <a:pt x="3476" y="250"/>
                </a:lnTo>
                <a:lnTo>
                  <a:pt x="3467" y="246"/>
                </a:lnTo>
                <a:lnTo>
                  <a:pt x="3455" y="240"/>
                </a:lnTo>
                <a:lnTo>
                  <a:pt x="3445" y="236"/>
                </a:lnTo>
                <a:lnTo>
                  <a:pt x="3441" y="234"/>
                </a:lnTo>
                <a:lnTo>
                  <a:pt x="3433" y="231"/>
                </a:lnTo>
                <a:lnTo>
                  <a:pt x="3425" y="226"/>
                </a:lnTo>
                <a:lnTo>
                  <a:pt x="3419" y="224"/>
                </a:lnTo>
                <a:lnTo>
                  <a:pt x="3413" y="221"/>
                </a:lnTo>
                <a:lnTo>
                  <a:pt x="3410" y="219"/>
                </a:lnTo>
                <a:lnTo>
                  <a:pt x="3399" y="216"/>
                </a:lnTo>
                <a:lnTo>
                  <a:pt x="3393" y="220"/>
                </a:lnTo>
                <a:lnTo>
                  <a:pt x="3385" y="217"/>
                </a:lnTo>
                <a:lnTo>
                  <a:pt x="3377" y="217"/>
                </a:lnTo>
                <a:lnTo>
                  <a:pt x="3364" y="231"/>
                </a:lnTo>
                <a:lnTo>
                  <a:pt x="3352" y="249"/>
                </a:lnTo>
                <a:lnTo>
                  <a:pt x="3346" y="260"/>
                </a:lnTo>
                <a:lnTo>
                  <a:pt x="3330" y="277"/>
                </a:lnTo>
                <a:lnTo>
                  <a:pt x="3324" y="276"/>
                </a:lnTo>
                <a:lnTo>
                  <a:pt x="3314" y="274"/>
                </a:lnTo>
                <a:lnTo>
                  <a:pt x="3307" y="271"/>
                </a:lnTo>
                <a:lnTo>
                  <a:pt x="3300" y="268"/>
                </a:lnTo>
                <a:lnTo>
                  <a:pt x="3294" y="263"/>
                </a:lnTo>
                <a:lnTo>
                  <a:pt x="3286" y="260"/>
                </a:lnTo>
                <a:lnTo>
                  <a:pt x="3281" y="259"/>
                </a:lnTo>
                <a:lnTo>
                  <a:pt x="3274" y="258"/>
                </a:lnTo>
                <a:lnTo>
                  <a:pt x="3269" y="256"/>
                </a:lnTo>
                <a:lnTo>
                  <a:pt x="3259" y="251"/>
                </a:lnTo>
                <a:lnTo>
                  <a:pt x="3256" y="252"/>
                </a:lnTo>
                <a:lnTo>
                  <a:pt x="3245" y="253"/>
                </a:lnTo>
                <a:lnTo>
                  <a:pt x="3236" y="255"/>
                </a:lnTo>
                <a:lnTo>
                  <a:pt x="3228" y="256"/>
                </a:lnTo>
                <a:lnTo>
                  <a:pt x="3218" y="256"/>
                </a:lnTo>
                <a:lnTo>
                  <a:pt x="3211" y="256"/>
                </a:lnTo>
                <a:lnTo>
                  <a:pt x="3202" y="256"/>
                </a:lnTo>
                <a:lnTo>
                  <a:pt x="3196" y="255"/>
                </a:lnTo>
                <a:lnTo>
                  <a:pt x="3183" y="253"/>
                </a:lnTo>
                <a:lnTo>
                  <a:pt x="3176" y="252"/>
                </a:lnTo>
                <a:lnTo>
                  <a:pt x="3168" y="252"/>
                </a:lnTo>
                <a:lnTo>
                  <a:pt x="3162" y="251"/>
                </a:lnTo>
                <a:lnTo>
                  <a:pt x="3162" y="251"/>
                </a:lnTo>
                <a:lnTo>
                  <a:pt x="3157" y="252"/>
                </a:lnTo>
                <a:lnTo>
                  <a:pt x="3146" y="265"/>
                </a:lnTo>
                <a:lnTo>
                  <a:pt x="3141" y="273"/>
                </a:lnTo>
                <a:lnTo>
                  <a:pt x="3130" y="272"/>
                </a:lnTo>
                <a:lnTo>
                  <a:pt x="3116" y="271"/>
                </a:lnTo>
                <a:lnTo>
                  <a:pt x="3114" y="271"/>
                </a:lnTo>
                <a:lnTo>
                  <a:pt x="3100" y="273"/>
                </a:lnTo>
                <a:lnTo>
                  <a:pt x="3086" y="275"/>
                </a:lnTo>
                <a:lnTo>
                  <a:pt x="3076" y="277"/>
                </a:lnTo>
                <a:lnTo>
                  <a:pt x="3071" y="278"/>
                </a:lnTo>
                <a:lnTo>
                  <a:pt x="3056" y="277"/>
                </a:lnTo>
                <a:lnTo>
                  <a:pt x="3038" y="276"/>
                </a:lnTo>
                <a:lnTo>
                  <a:pt x="3036" y="276"/>
                </a:lnTo>
                <a:lnTo>
                  <a:pt x="3019" y="275"/>
                </a:lnTo>
                <a:lnTo>
                  <a:pt x="3016" y="275"/>
                </a:lnTo>
                <a:lnTo>
                  <a:pt x="3007" y="275"/>
                </a:lnTo>
                <a:lnTo>
                  <a:pt x="3001" y="274"/>
                </a:lnTo>
                <a:lnTo>
                  <a:pt x="2992" y="274"/>
                </a:lnTo>
                <a:lnTo>
                  <a:pt x="2992" y="274"/>
                </a:lnTo>
                <a:lnTo>
                  <a:pt x="2991" y="274"/>
                </a:lnTo>
                <a:lnTo>
                  <a:pt x="2984" y="274"/>
                </a:lnTo>
                <a:lnTo>
                  <a:pt x="2974" y="273"/>
                </a:lnTo>
                <a:lnTo>
                  <a:pt x="2964" y="272"/>
                </a:lnTo>
                <a:lnTo>
                  <a:pt x="2955" y="272"/>
                </a:lnTo>
                <a:lnTo>
                  <a:pt x="2945" y="272"/>
                </a:lnTo>
                <a:lnTo>
                  <a:pt x="2941" y="272"/>
                </a:lnTo>
                <a:lnTo>
                  <a:pt x="2928" y="268"/>
                </a:lnTo>
                <a:lnTo>
                  <a:pt x="2918" y="264"/>
                </a:lnTo>
                <a:lnTo>
                  <a:pt x="2907" y="264"/>
                </a:lnTo>
                <a:lnTo>
                  <a:pt x="2886" y="262"/>
                </a:lnTo>
                <a:lnTo>
                  <a:pt x="2863" y="261"/>
                </a:lnTo>
                <a:lnTo>
                  <a:pt x="2846" y="260"/>
                </a:lnTo>
                <a:lnTo>
                  <a:pt x="2833" y="259"/>
                </a:lnTo>
                <a:lnTo>
                  <a:pt x="2818" y="258"/>
                </a:lnTo>
                <a:lnTo>
                  <a:pt x="2797" y="258"/>
                </a:lnTo>
                <a:lnTo>
                  <a:pt x="2781" y="258"/>
                </a:lnTo>
                <a:lnTo>
                  <a:pt x="2780" y="258"/>
                </a:lnTo>
                <a:lnTo>
                  <a:pt x="2663" y="256"/>
                </a:lnTo>
                <a:lnTo>
                  <a:pt x="2549" y="251"/>
                </a:lnTo>
                <a:lnTo>
                  <a:pt x="2518" y="250"/>
                </a:lnTo>
                <a:lnTo>
                  <a:pt x="2488" y="247"/>
                </a:lnTo>
                <a:lnTo>
                  <a:pt x="2438" y="244"/>
                </a:lnTo>
                <a:lnTo>
                  <a:pt x="2343" y="233"/>
                </a:lnTo>
                <a:lnTo>
                  <a:pt x="2213" y="193"/>
                </a:lnTo>
                <a:lnTo>
                  <a:pt x="2199" y="187"/>
                </a:lnTo>
                <a:lnTo>
                  <a:pt x="2145" y="171"/>
                </a:lnTo>
                <a:lnTo>
                  <a:pt x="2064" y="159"/>
                </a:lnTo>
                <a:lnTo>
                  <a:pt x="2001" y="149"/>
                </a:lnTo>
                <a:lnTo>
                  <a:pt x="1954" y="143"/>
                </a:lnTo>
                <a:lnTo>
                  <a:pt x="1886" y="132"/>
                </a:lnTo>
                <a:lnTo>
                  <a:pt x="1750" y="116"/>
                </a:lnTo>
                <a:lnTo>
                  <a:pt x="1667" y="107"/>
                </a:lnTo>
                <a:lnTo>
                  <a:pt x="1562" y="105"/>
                </a:lnTo>
                <a:lnTo>
                  <a:pt x="1050" y="105"/>
                </a:lnTo>
                <a:lnTo>
                  <a:pt x="258" y="111"/>
                </a:lnTo>
                <a:lnTo>
                  <a:pt x="0" y="113"/>
                </a:lnTo>
                <a:lnTo>
                  <a:pt x="0" y="113"/>
                </a:lnTo>
                <a:close/>
              </a:path>
            </a:pathLst>
          </a:custGeom>
          <a:solidFill>
            <a:srgbClr val="9999FF"/>
          </a:solidFill>
          <a:ln w="9525">
            <a:noFill/>
            <a:round/>
            <a:headEnd/>
            <a:tailEnd/>
          </a:ln>
        </p:spPr>
        <p:txBody>
          <a:bodyPr/>
          <a:lstStyle/>
          <a:p>
            <a:endParaRPr lang="en-GB"/>
          </a:p>
        </p:txBody>
      </p:sp>
      <p:sp>
        <p:nvSpPr>
          <p:cNvPr id="66" name="Freeform 2461"/>
          <p:cNvSpPr>
            <a:spLocks/>
          </p:cNvSpPr>
          <p:nvPr>
            <p:custDataLst>
              <p:tags r:id="rId57"/>
            </p:custDataLst>
          </p:nvPr>
        </p:nvSpPr>
        <p:spPr bwMode="auto">
          <a:xfrm>
            <a:off x="400988" y="2354723"/>
            <a:ext cx="8161157" cy="400988"/>
          </a:xfrm>
          <a:custGeom>
            <a:avLst/>
            <a:gdLst/>
            <a:ahLst/>
            <a:cxnLst>
              <a:cxn ang="0">
                <a:pos x="2518" y="245"/>
              </a:cxn>
              <a:cxn ang="0">
                <a:pos x="2964" y="267"/>
              </a:cxn>
              <a:cxn ang="0">
                <a:pos x="3114" y="266"/>
              </a:cxn>
              <a:cxn ang="0">
                <a:pos x="3245" y="248"/>
              </a:cxn>
              <a:cxn ang="0">
                <a:pos x="3385" y="212"/>
              </a:cxn>
              <a:cxn ang="0">
                <a:pos x="3514" y="269"/>
              </a:cxn>
              <a:cxn ang="0">
                <a:pos x="3634" y="287"/>
              </a:cxn>
              <a:cxn ang="0">
                <a:pos x="3761" y="284"/>
              </a:cxn>
              <a:cxn ang="0">
                <a:pos x="3900" y="329"/>
              </a:cxn>
              <a:cxn ang="0">
                <a:pos x="4074" y="367"/>
              </a:cxn>
              <a:cxn ang="0">
                <a:pos x="4307" y="363"/>
              </a:cxn>
              <a:cxn ang="0">
                <a:pos x="4582" y="370"/>
              </a:cxn>
              <a:cxn ang="0">
                <a:pos x="4802" y="323"/>
              </a:cxn>
              <a:cxn ang="0">
                <a:pos x="4939" y="361"/>
              </a:cxn>
              <a:cxn ang="0">
                <a:pos x="5111" y="199"/>
              </a:cxn>
              <a:cxn ang="0">
                <a:pos x="5280" y="289"/>
              </a:cxn>
              <a:cxn ang="0">
                <a:pos x="5445" y="362"/>
              </a:cxn>
              <a:cxn ang="0">
                <a:pos x="5576" y="350"/>
              </a:cxn>
              <a:cxn ang="0">
                <a:pos x="5706" y="356"/>
              </a:cxn>
              <a:cxn ang="0">
                <a:pos x="5897" y="347"/>
              </a:cxn>
              <a:cxn ang="0">
                <a:pos x="6218" y="242"/>
              </a:cxn>
              <a:cxn ang="0">
                <a:pos x="6455" y="179"/>
              </a:cxn>
              <a:cxn ang="0">
                <a:pos x="6721" y="227"/>
              </a:cxn>
              <a:cxn ang="0">
                <a:pos x="6975" y="225"/>
              </a:cxn>
              <a:cxn ang="0">
                <a:pos x="7190" y="76"/>
              </a:cxn>
              <a:cxn ang="0">
                <a:pos x="7378" y="89"/>
              </a:cxn>
              <a:cxn ang="0">
                <a:pos x="7559" y="86"/>
              </a:cxn>
              <a:cxn ang="0">
                <a:pos x="7793" y="99"/>
              </a:cxn>
              <a:cxn ang="0">
                <a:pos x="8121" y="58"/>
              </a:cxn>
              <a:cxn ang="0">
                <a:pos x="8335" y="23"/>
              </a:cxn>
              <a:cxn ang="0">
                <a:pos x="8229" y="54"/>
              </a:cxn>
              <a:cxn ang="0">
                <a:pos x="7973" y="127"/>
              </a:cxn>
              <a:cxn ang="0">
                <a:pos x="7660" y="148"/>
              </a:cxn>
              <a:cxn ang="0">
                <a:pos x="7470" y="132"/>
              </a:cxn>
              <a:cxn ang="0">
                <a:pos x="7275" y="182"/>
              </a:cxn>
              <a:cxn ang="0">
                <a:pos x="7098" y="149"/>
              </a:cxn>
              <a:cxn ang="0">
                <a:pos x="6834" y="295"/>
              </a:cxn>
              <a:cxn ang="0">
                <a:pos x="6585" y="267"/>
              </a:cxn>
              <a:cxn ang="0">
                <a:pos x="6335" y="234"/>
              </a:cxn>
              <a:cxn ang="0">
                <a:pos x="6062" y="330"/>
              </a:cxn>
              <a:cxn ang="0">
                <a:pos x="5765" y="376"/>
              </a:cxn>
              <a:cxn ang="0">
                <a:pos x="5636" y="375"/>
              </a:cxn>
              <a:cxn ang="0">
                <a:pos x="5525" y="381"/>
              </a:cxn>
              <a:cxn ang="0">
                <a:pos x="5385" y="375"/>
              </a:cxn>
              <a:cxn ang="0">
                <a:pos x="5236" y="289"/>
              </a:cxn>
              <a:cxn ang="0">
                <a:pos x="5005" y="294"/>
              </a:cxn>
              <a:cxn ang="0">
                <a:pos x="4867" y="411"/>
              </a:cxn>
              <a:cxn ang="0">
                <a:pos x="4711" y="355"/>
              </a:cxn>
              <a:cxn ang="0">
                <a:pos x="4470" y="406"/>
              </a:cxn>
              <a:cxn ang="0">
                <a:pos x="4204" y="403"/>
              </a:cxn>
              <a:cxn ang="0">
                <a:pos x="3983" y="385"/>
              </a:cxn>
              <a:cxn ang="0">
                <a:pos x="3833" y="336"/>
              </a:cxn>
              <a:cxn ang="0">
                <a:pos x="3697" y="284"/>
              </a:cxn>
              <a:cxn ang="0">
                <a:pos x="3590" y="290"/>
              </a:cxn>
              <a:cxn ang="0">
                <a:pos x="3445" y="259"/>
              </a:cxn>
              <a:cxn ang="0">
                <a:pos x="3307" y="292"/>
              </a:cxn>
              <a:cxn ang="0">
                <a:pos x="3176" y="261"/>
              </a:cxn>
              <a:cxn ang="0">
                <a:pos x="3019" y="292"/>
              </a:cxn>
              <a:cxn ang="0">
                <a:pos x="2863" y="278"/>
              </a:cxn>
              <a:cxn ang="0">
                <a:pos x="2001" y="144"/>
              </a:cxn>
            </a:cxnLst>
            <a:rect l="0" t="0" r="r" b="b"/>
            <a:pathLst>
              <a:path w="8426" h="413">
                <a:moveTo>
                  <a:pt x="0" y="108"/>
                </a:moveTo>
                <a:lnTo>
                  <a:pt x="258" y="106"/>
                </a:lnTo>
                <a:lnTo>
                  <a:pt x="1050" y="100"/>
                </a:lnTo>
                <a:lnTo>
                  <a:pt x="1562" y="100"/>
                </a:lnTo>
                <a:lnTo>
                  <a:pt x="1667" y="102"/>
                </a:lnTo>
                <a:lnTo>
                  <a:pt x="1750" y="111"/>
                </a:lnTo>
                <a:lnTo>
                  <a:pt x="1886" y="127"/>
                </a:lnTo>
                <a:lnTo>
                  <a:pt x="1954" y="138"/>
                </a:lnTo>
                <a:lnTo>
                  <a:pt x="2001" y="144"/>
                </a:lnTo>
                <a:lnTo>
                  <a:pt x="2064" y="154"/>
                </a:lnTo>
                <a:lnTo>
                  <a:pt x="2145" y="166"/>
                </a:lnTo>
                <a:lnTo>
                  <a:pt x="2199" y="182"/>
                </a:lnTo>
                <a:lnTo>
                  <a:pt x="2213" y="188"/>
                </a:lnTo>
                <a:lnTo>
                  <a:pt x="2343" y="228"/>
                </a:lnTo>
                <a:lnTo>
                  <a:pt x="2438" y="239"/>
                </a:lnTo>
                <a:lnTo>
                  <a:pt x="2488" y="242"/>
                </a:lnTo>
                <a:lnTo>
                  <a:pt x="2518" y="245"/>
                </a:lnTo>
                <a:lnTo>
                  <a:pt x="2549" y="246"/>
                </a:lnTo>
                <a:lnTo>
                  <a:pt x="2663" y="251"/>
                </a:lnTo>
                <a:lnTo>
                  <a:pt x="2780" y="253"/>
                </a:lnTo>
                <a:lnTo>
                  <a:pt x="2781" y="253"/>
                </a:lnTo>
                <a:lnTo>
                  <a:pt x="2797" y="253"/>
                </a:lnTo>
                <a:lnTo>
                  <a:pt x="2818" y="253"/>
                </a:lnTo>
                <a:lnTo>
                  <a:pt x="2833" y="254"/>
                </a:lnTo>
                <a:lnTo>
                  <a:pt x="2846" y="255"/>
                </a:lnTo>
                <a:lnTo>
                  <a:pt x="2863" y="256"/>
                </a:lnTo>
                <a:lnTo>
                  <a:pt x="2886" y="257"/>
                </a:lnTo>
                <a:lnTo>
                  <a:pt x="2907" y="259"/>
                </a:lnTo>
                <a:lnTo>
                  <a:pt x="2918" y="259"/>
                </a:lnTo>
                <a:lnTo>
                  <a:pt x="2928" y="263"/>
                </a:lnTo>
                <a:lnTo>
                  <a:pt x="2941" y="267"/>
                </a:lnTo>
                <a:lnTo>
                  <a:pt x="2945" y="267"/>
                </a:lnTo>
                <a:lnTo>
                  <a:pt x="2955" y="267"/>
                </a:lnTo>
                <a:lnTo>
                  <a:pt x="2964" y="267"/>
                </a:lnTo>
                <a:lnTo>
                  <a:pt x="2974" y="268"/>
                </a:lnTo>
                <a:lnTo>
                  <a:pt x="2984" y="269"/>
                </a:lnTo>
                <a:lnTo>
                  <a:pt x="2991" y="269"/>
                </a:lnTo>
                <a:lnTo>
                  <a:pt x="2992" y="269"/>
                </a:lnTo>
                <a:lnTo>
                  <a:pt x="2992" y="269"/>
                </a:lnTo>
                <a:lnTo>
                  <a:pt x="3001" y="269"/>
                </a:lnTo>
                <a:lnTo>
                  <a:pt x="3007" y="270"/>
                </a:lnTo>
                <a:lnTo>
                  <a:pt x="3016" y="270"/>
                </a:lnTo>
                <a:lnTo>
                  <a:pt x="3019" y="270"/>
                </a:lnTo>
                <a:lnTo>
                  <a:pt x="3036" y="271"/>
                </a:lnTo>
                <a:lnTo>
                  <a:pt x="3038" y="271"/>
                </a:lnTo>
                <a:lnTo>
                  <a:pt x="3056" y="272"/>
                </a:lnTo>
                <a:lnTo>
                  <a:pt x="3071" y="273"/>
                </a:lnTo>
                <a:lnTo>
                  <a:pt x="3076" y="272"/>
                </a:lnTo>
                <a:lnTo>
                  <a:pt x="3086" y="270"/>
                </a:lnTo>
                <a:lnTo>
                  <a:pt x="3100" y="268"/>
                </a:lnTo>
                <a:lnTo>
                  <a:pt x="3114" y="266"/>
                </a:lnTo>
                <a:lnTo>
                  <a:pt x="3116" y="266"/>
                </a:lnTo>
                <a:lnTo>
                  <a:pt x="3130" y="267"/>
                </a:lnTo>
                <a:lnTo>
                  <a:pt x="3141" y="268"/>
                </a:lnTo>
                <a:lnTo>
                  <a:pt x="3146" y="260"/>
                </a:lnTo>
                <a:lnTo>
                  <a:pt x="3157" y="247"/>
                </a:lnTo>
                <a:lnTo>
                  <a:pt x="3162" y="246"/>
                </a:lnTo>
                <a:lnTo>
                  <a:pt x="3162" y="246"/>
                </a:lnTo>
                <a:lnTo>
                  <a:pt x="3168" y="247"/>
                </a:lnTo>
                <a:lnTo>
                  <a:pt x="3176" y="247"/>
                </a:lnTo>
                <a:lnTo>
                  <a:pt x="3183" y="248"/>
                </a:lnTo>
                <a:lnTo>
                  <a:pt x="3196" y="250"/>
                </a:lnTo>
                <a:lnTo>
                  <a:pt x="3202" y="251"/>
                </a:lnTo>
                <a:lnTo>
                  <a:pt x="3211" y="251"/>
                </a:lnTo>
                <a:lnTo>
                  <a:pt x="3218" y="251"/>
                </a:lnTo>
                <a:lnTo>
                  <a:pt x="3228" y="251"/>
                </a:lnTo>
                <a:lnTo>
                  <a:pt x="3236" y="250"/>
                </a:lnTo>
                <a:lnTo>
                  <a:pt x="3245" y="248"/>
                </a:lnTo>
                <a:lnTo>
                  <a:pt x="3256" y="247"/>
                </a:lnTo>
                <a:lnTo>
                  <a:pt x="3259" y="246"/>
                </a:lnTo>
                <a:lnTo>
                  <a:pt x="3269" y="251"/>
                </a:lnTo>
                <a:lnTo>
                  <a:pt x="3274" y="253"/>
                </a:lnTo>
                <a:lnTo>
                  <a:pt x="3281" y="254"/>
                </a:lnTo>
                <a:lnTo>
                  <a:pt x="3286" y="255"/>
                </a:lnTo>
                <a:lnTo>
                  <a:pt x="3294" y="258"/>
                </a:lnTo>
                <a:lnTo>
                  <a:pt x="3300" y="263"/>
                </a:lnTo>
                <a:lnTo>
                  <a:pt x="3307" y="266"/>
                </a:lnTo>
                <a:lnTo>
                  <a:pt x="3314" y="269"/>
                </a:lnTo>
                <a:lnTo>
                  <a:pt x="3324" y="271"/>
                </a:lnTo>
                <a:lnTo>
                  <a:pt x="3330" y="272"/>
                </a:lnTo>
                <a:lnTo>
                  <a:pt x="3346" y="255"/>
                </a:lnTo>
                <a:lnTo>
                  <a:pt x="3352" y="244"/>
                </a:lnTo>
                <a:lnTo>
                  <a:pt x="3364" y="226"/>
                </a:lnTo>
                <a:lnTo>
                  <a:pt x="3377" y="212"/>
                </a:lnTo>
                <a:lnTo>
                  <a:pt x="3385" y="212"/>
                </a:lnTo>
                <a:lnTo>
                  <a:pt x="3393" y="215"/>
                </a:lnTo>
                <a:lnTo>
                  <a:pt x="3399" y="211"/>
                </a:lnTo>
                <a:lnTo>
                  <a:pt x="3410" y="214"/>
                </a:lnTo>
                <a:lnTo>
                  <a:pt x="3413" y="216"/>
                </a:lnTo>
                <a:lnTo>
                  <a:pt x="3419" y="219"/>
                </a:lnTo>
                <a:lnTo>
                  <a:pt x="3425" y="221"/>
                </a:lnTo>
                <a:lnTo>
                  <a:pt x="3433" y="226"/>
                </a:lnTo>
                <a:lnTo>
                  <a:pt x="3441" y="229"/>
                </a:lnTo>
                <a:lnTo>
                  <a:pt x="3445" y="231"/>
                </a:lnTo>
                <a:lnTo>
                  <a:pt x="3455" y="235"/>
                </a:lnTo>
                <a:lnTo>
                  <a:pt x="3467" y="241"/>
                </a:lnTo>
                <a:lnTo>
                  <a:pt x="3476" y="245"/>
                </a:lnTo>
                <a:lnTo>
                  <a:pt x="3482" y="248"/>
                </a:lnTo>
                <a:lnTo>
                  <a:pt x="3492" y="255"/>
                </a:lnTo>
                <a:lnTo>
                  <a:pt x="3499" y="261"/>
                </a:lnTo>
                <a:lnTo>
                  <a:pt x="3506" y="266"/>
                </a:lnTo>
                <a:lnTo>
                  <a:pt x="3514" y="269"/>
                </a:lnTo>
                <a:lnTo>
                  <a:pt x="3522" y="272"/>
                </a:lnTo>
                <a:lnTo>
                  <a:pt x="3529" y="274"/>
                </a:lnTo>
                <a:lnTo>
                  <a:pt x="3536" y="263"/>
                </a:lnTo>
                <a:lnTo>
                  <a:pt x="3543" y="250"/>
                </a:lnTo>
                <a:lnTo>
                  <a:pt x="3554" y="229"/>
                </a:lnTo>
                <a:lnTo>
                  <a:pt x="3561" y="233"/>
                </a:lnTo>
                <a:lnTo>
                  <a:pt x="3572" y="241"/>
                </a:lnTo>
                <a:lnTo>
                  <a:pt x="3581" y="246"/>
                </a:lnTo>
                <a:lnTo>
                  <a:pt x="3590" y="252"/>
                </a:lnTo>
                <a:lnTo>
                  <a:pt x="3598" y="257"/>
                </a:lnTo>
                <a:lnTo>
                  <a:pt x="3603" y="263"/>
                </a:lnTo>
                <a:lnTo>
                  <a:pt x="3611" y="271"/>
                </a:lnTo>
                <a:lnTo>
                  <a:pt x="3614" y="276"/>
                </a:lnTo>
                <a:lnTo>
                  <a:pt x="3620" y="278"/>
                </a:lnTo>
                <a:lnTo>
                  <a:pt x="3625" y="281"/>
                </a:lnTo>
                <a:lnTo>
                  <a:pt x="3631" y="286"/>
                </a:lnTo>
                <a:lnTo>
                  <a:pt x="3634" y="287"/>
                </a:lnTo>
                <a:lnTo>
                  <a:pt x="3643" y="292"/>
                </a:lnTo>
                <a:lnTo>
                  <a:pt x="3650" y="296"/>
                </a:lnTo>
                <a:lnTo>
                  <a:pt x="3657" y="298"/>
                </a:lnTo>
                <a:lnTo>
                  <a:pt x="3660" y="300"/>
                </a:lnTo>
                <a:lnTo>
                  <a:pt x="3669" y="302"/>
                </a:lnTo>
                <a:lnTo>
                  <a:pt x="3674" y="302"/>
                </a:lnTo>
                <a:lnTo>
                  <a:pt x="3683" y="290"/>
                </a:lnTo>
                <a:lnTo>
                  <a:pt x="3687" y="281"/>
                </a:lnTo>
                <a:lnTo>
                  <a:pt x="3697" y="265"/>
                </a:lnTo>
                <a:lnTo>
                  <a:pt x="3703" y="260"/>
                </a:lnTo>
                <a:lnTo>
                  <a:pt x="3713" y="256"/>
                </a:lnTo>
                <a:lnTo>
                  <a:pt x="3723" y="254"/>
                </a:lnTo>
                <a:lnTo>
                  <a:pt x="3725" y="253"/>
                </a:lnTo>
                <a:lnTo>
                  <a:pt x="3740" y="254"/>
                </a:lnTo>
                <a:lnTo>
                  <a:pt x="3747" y="254"/>
                </a:lnTo>
                <a:lnTo>
                  <a:pt x="3755" y="274"/>
                </a:lnTo>
                <a:lnTo>
                  <a:pt x="3761" y="284"/>
                </a:lnTo>
                <a:lnTo>
                  <a:pt x="3768" y="290"/>
                </a:lnTo>
                <a:lnTo>
                  <a:pt x="3777" y="295"/>
                </a:lnTo>
                <a:lnTo>
                  <a:pt x="3786" y="300"/>
                </a:lnTo>
                <a:lnTo>
                  <a:pt x="3793" y="306"/>
                </a:lnTo>
                <a:lnTo>
                  <a:pt x="3801" y="307"/>
                </a:lnTo>
                <a:lnTo>
                  <a:pt x="3811" y="307"/>
                </a:lnTo>
                <a:lnTo>
                  <a:pt x="3818" y="309"/>
                </a:lnTo>
                <a:lnTo>
                  <a:pt x="3829" y="314"/>
                </a:lnTo>
                <a:lnTo>
                  <a:pt x="3833" y="317"/>
                </a:lnTo>
                <a:lnTo>
                  <a:pt x="3840" y="319"/>
                </a:lnTo>
                <a:lnTo>
                  <a:pt x="3850" y="323"/>
                </a:lnTo>
                <a:lnTo>
                  <a:pt x="3858" y="325"/>
                </a:lnTo>
                <a:lnTo>
                  <a:pt x="3869" y="319"/>
                </a:lnTo>
                <a:lnTo>
                  <a:pt x="3875" y="311"/>
                </a:lnTo>
                <a:lnTo>
                  <a:pt x="3887" y="320"/>
                </a:lnTo>
                <a:lnTo>
                  <a:pt x="3893" y="324"/>
                </a:lnTo>
                <a:lnTo>
                  <a:pt x="3900" y="329"/>
                </a:lnTo>
                <a:lnTo>
                  <a:pt x="3907" y="333"/>
                </a:lnTo>
                <a:lnTo>
                  <a:pt x="3917" y="338"/>
                </a:lnTo>
                <a:lnTo>
                  <a:pt x="3923" y="341"/>
                </a:lnTo>
                <a:lnTo>
                  <a:pt x="3931" y="343"/>
                </a:lnTo>
                <a:lnTo>
                  <a:pt x="3945" y="347"/>
                </a:lnTo>
                <a:lnTo>
                  <a:pt x="3957" y="349"/>
                </a:lnTo>
                <a:lnTo>
                  <a:pt x="3966" y="350"/>
                </a:lnTo>
                <a:lnTo>
                  <a:pt x="3978" y="351"/>
                </a:lnTo>
                <a:lnTo>
                  <a:pt x="3983" y="353"/>
                </a:lnTo>
                <a:lnTo>
                  <a:pt x="3994" y="354"/>
                </a:lnTo>
                <a:lnTo>
                  <a:pt x="4009" y="358"/>
                </a:lnTo>
                <a:lnTo>
                  <a:pt x="4018" y="360"/>
                </a:lnTo>
                <a:lnTo>
                  <a:pt x="4033" y="361"/>
                </a:lnTo>
                <a:lnTo>
                  <a:pt x="4044" y="362"/>
                </a:lnTo>
                <a:lnTo>
                  <a:pt x="4053" y="363"/>
                </a:lnTo>
                <a:lnTo>
                  <a:pt x="4061" y="364"/>
                </a:lnTo>
                <a:lnTo>
                  <a:pt x="4074" y="367"/>
                </a:lnTo>
                <a:lnTo>
                  <a:pt x="4088" y="369"/>
                </a:lnTo>
                <a:lnTo>
                  <a:pt x="4098" y="370"/>
                </a:lnTo>
                <a:lnTo>
                  <a:pt x="4107" y="371"/>
                </a:lnTo>
                <a:lnTo>
                  <a:pt x="4119" y="372"/>
                </a:lnTo>
                <a:lnTo>
                  <a:pt x="4145" y="373"/>
                </a:lnTo>
                <a:lnTo>
                  <a:pt x="4151" y="373"/>
                </a:lnTo>
                <a:lnTo>
                  <a:pt x="4158" y="373"/>
                </a:lnTo>
                <a:lnTo>
                  <a:pt x="4193" y="372"/>
                </a:lnTo>
                <a:lnTo>
                  <a:pt x="4204" y="371"/>
                </a:lnTo>
                <a:lnTo>
                  <a:pt x="4223" y="370"/>
                </a:lnTo>
                <a:lnTo>
                  <a:pt x="4230" y="370"/>
                </a:lnTo>
                <a:lnTo>
                  <a:pt x="4244" y="369"/>
                </a:lnTo>
                <a:lnTo>
                  <a:pt x="4265" y="367"/>
                </a:lnTo>
                <a:lnTo>
                  <a:pt x="4279" y="366"/>
                </a:lnTo>
                <a:lnTo>
                  <a:pt x="4285" y="364"/>
                </a:lnTo>
                <a:lnTo>
                  <a:pt x="4298" y="364"/>
                </a:lnTo>
                <a:lnTo>
                  <a:pt x="4307" y="363"/>
                </a:lnTo>
                <a:lnTo>
                  <a:pt x="4309" y="363"/>
                </a:lnTo>
                <a:lnTo>
                  <a:pt x="4343" y="362"/>
                </a:lnTo>
                <a:lnTo>
                  <a:pt x="4347" y="362"/>
                </a:lnTo>
                <a:lnTo>
                  <a:pt x="4393" y="361"/>
                </a:lnTo>
                <a:lnTo>
                  <a:pt x="4411" y="361"/>
                </a:lnTo>
                <a:lnTo>
                  <a:pt x="4432" y="360"/>
                </a:lnTo>
                <a:lnTo>
                  <a:pt x="4437" y="360"/>
                </a:lnTo>
                <a:lnTo>
                  <a:pt x="4461" y="360"/>
                </a:lnTo>
                <a:lnTo>
                  <a:pt x="4470" y="361"/>
                </a:lnTo>
                <a:lnTo>
                  <a:pt x="4485" y="361"/>
                </a:lnTo>
                <a:lnTo>
                  <a:pt x="4500" y="361"/>
                </a:lnTo>
                <a:lnTo>
                  <a:pt x="4512" y="362"/>
                </a:lnTo>
                <a:lnTo>
                  <a:pt x="4527" y="362"/>
                </a:lnTo>
                <a:lnTo>
                  <a:pt x="4541" y="364"/>
                </a:lnTo>
                <a:lnTo>
                  <a:pt x="4561" y="367"/>
                </a:lnTo>
                <a:lnTo>
                  <a:pt x="4572" y="368"/>
                </a:lnTo>
                <a:lnTo>
                  <a:pt x="4582" y="370"/>
                </a:lnTo>
                <a:lnTo>
                  <a:pt x="4604" y="370"/>
                </a:lnTo>
                <a:lnTo>
                  <a:pt x="4612" y="370"/>
                </a:lnTo>
                <a:lnTo>
                  <a:pt x="4626" y="369"/>
                </a:lnTo>
                <a:lnTo>
                  <a:pt x="4641" y="369"/>
                </a:lnTo>
                <a:lnTo>
                  <a:pt x="4658" y="369"/>
                </a:lnTo>
                <a:lnTo>
                  <a:pt x="4666" y="369"/>
                </a:lnTo>
                <a:lnTo>
                  <a:pt x="4681" y="370"/>
                </a:lnTo>
                <a:lnTo>
                  <a:pt x="4693" y="371"/>
                </a:lnTo>
                <a:lnTo>
                  <a:pt x="4711" y="354"/>
                </a:lnTo>
                <a:lnTo>
                  <a:pt x="4721" y="341"/>
                </a:lnTo>
                <a:lnTo>
                  <a:pt x="4742" y="312"/>
                </a:lnTo>
                <a:lnTo>
                  <a:pt x="4760" y="287"/>
                </a:lnTo>
                <a:lnTo>
                  <a:pt x="4772" y="297"/>
                </a:lnTo>
                <a:lnTo>
                  <a:pt x="4783" y="310"/>
                </a:lnTo>
                <a:lnTo>
                  <a:pt x="4791" y="318"/>
                </a:lnTo>
                <a:lnTo>
                  <a:pt x="4797" y="321"/>
                </a:lnTo>
                <a:lnTo>
                  <a:pt x="4802" y="323"/>
                </a:lnTo>
                <a:lnTo>
                  <a:pt x="4808" y="327"/>
                </a:lnTo>
                <a:lnTo>
                  <a:pt x="4818" y="331"/>
                </a:lnTo>
                <a:lnTo>
                  <a:pt x="4824" y="334"/>
                </a:lnTo>
                <a:lnTo>
                  <a:pt x="4834" y="340"/>
                </a:lnTo>
                <a:lnTo>
                  <a:pt x="4841" y="345"/>
                </a:lnTo>
                <a:lnTo>
                  <a:pt x="4848" y="349"/>
                </a:lnTo>
                <a:lnTo>
                  <a:pt x="4852" y="351"/>
                </a:lnTo>
                <a:lnTo>
                  <a:pt x="4861" y="359"/>
                </a:lnTo>
                <a:lnTo>
                  <a:pt x="4867" y="362"/>
                </a:lnTo>
                <a:lnTo>
                  <a:pt x="4875" y="367"/>
                </a:lnTo>
                <a:lnTo>
                  <a:pt x="4883" y="371"/>
                </a:lnTo>
                <a:lnTo>
                  <a:pt x="4890" y="373"/>
                </a:lnTo>
                <a:lnTo>
                  <a:pt x="4900" y="376"/>
                </a:lnTo>
                <a:lnTo>
                  <a:pt x="4907" y="370"/>
                </a:lnTo>
                <a:lnTo>
                  <a:pt x="4920" y="361"/>
                </a:lnTo>
                <a:lnTo>
                  <a:pt x="4930" y="361"/>
                </a:lnTo>
                <a:lnTo>
                  <a:pt x="4939" y="361"/>
                </a:lnTo>
                <a:lnTo>
                  <a:pt x="4948" y="361"/>
                </a:lnTo>
                <a:lnTo>
                  <a:pt x="4954" y="360"/>
                </a:lnTo>
                <a:lnTo>
                  <a:pt x="4960" y="355"/>
                </a:lnTo>
                <a:lnTo>
                  <a:pt x="4964" y="348"/>
                </a:lnTo>
                <a:lnTo>
                  <a:pt x="4968" y="343"/>
                </a:lnTo>
                <a:lnTo>
                  <a:pt x="4978" y="331"/>
                </a:lnTo>
                <a:lnTo>
                  <a:pt x="4982" y="323"/>
                </a:lnTo>
                <a:lnTo>
                  <a:pt x="4994" y="308"/>
                </a:lnTo>
                <a:lnTo>
                  <a:pt x="5005" y="294"/>
                </a:lnTo>
                <a:lnTo>
                  <a:pt x="5014" y="282"/>
                </a:lnTo>
                <a:lnTo>
                  <a:pt x="5027" y="265"/>
                </a:lnTo>
                <a:lnTo>
                  <a:pt x="5038" y="251"/>
                </a:lnTo>
                <a:lnTo>
                  <a:pt x="5047" y="238"/>
                </a:lnTo>
                <a:lnTo>
                  <a:pt x="5059" y="221"/>
                </a:lnTo>
                <a:lnTo>
                  <a:pt x="5076" y="203"/>
                </a:lnTo>
                <a:lnTo>
                  <a:pt x="5095" y="203"/>
                </a:lnTo>
                <a:lnTo>
                  <a:pt x="5111" y="199"/>
                </a:lnTo>
                <a:lnTo>
                  <a:pt x="5129" y="192"/>
                </a:lnTo>
                <a:lnTo>
                  <a:pt x="5151" y="180"/>
                </a:lnTo>
                <a:lnTo>
                  <a:pt x="5170" y="173"/>
                </a:lnTo>
                <a:lnTo>
                  <a:pt x="5195" y="193"/>
                </a:lnTo>
                <a:lnTo>
                  <a:pt x="5204" y="247"/>
                </a:lnTo>
                <a:lnTo>
                  <a:pt x="5214" y="263"/>
                </a:lnTo>
                <a:lnTo>
                  <a:pt x="5222" y="267"/>
                </a:lnTo>
                <a:lnTo>
                  <a:pt x="5231" y="270"/>
                </a:lnTo>
                <a:lnTo>
                  <a:pt x="5236" y="272"/>
                </a:lnTo>
                <a:lnTo>
                  <a:pt x="5240" y="278"/>
                </a:lnTo>
                <a:lnTo>
                  <a:pt x="5249" y="279"/>
                </a:lnTo>
                <a:lnTo>
                  <a:pt x="5253" y="279"/>
                </a:lnTo>
                <a:lnTo>
                  <a:pt x="5259" y="279"/>
                </a:lnTo>
                <a:lnTo>
                  <a:pt x="5262" y="280"/>
                </a:lnTo>
                <a:lnTo>
                  <a:pt x="5269" y="282"/>
                </a:lnTo>
                <a:lnTo>
                  <a:pt x="5273" y="284"/>
                </a:lnTo>
                <a:lnTo>
                  <a:pt x="5280" y="289"/>
                </a:lnTo>
                <a:lnTo>
                  <a:pt x="5288" y="294"/>
                </a:lnTo>
                <a:lnTo>
                  <a:pt x="5300" y="298"/>
                </a:lnTo>
                <a:lnTo>
                  <a:pt x="5313" y="303"/>
                </a:lnTo>
                <a:lnTo>
                  <a:pt x="5319" y="305"/>
                </a:lnTo>
                <a:lnTo>
                  <a:pt x="5332" y="312"/>
                </a:lnTo>
                <a:lnTo>
                  <a:pt x="5342" y="338"/>
                </a:lnTo>
                <a:lnTo>
                  <a:pt x="5353" y="346"/>
                </a:lnTo>
                <a:lnTo>
                  <a:pt x="5372" y="351"/>
                </a:lnTo>
                <a:lnTo>
                  <a:pt x="5385" y="354"/>
                </a:lnTo>
                <a:lnTo>
                  <a:pt x="5390" y="356"/>
                </a:lnTo>
                <a:lnTo>
                  <a:pt x="5394" y="357"/>
                </a:lnTo>
                <a:lnTo>
                  <a:pt x="5403" y="358"/>
                </a:lnTo>
                <a:lnTo>
                  <a:pt x="5407" y="358"/>
                </a:lnTo>
                <a:lnTo>
                  <a:pt x="5413" y="359"/>
                </a:lnTo>
                <a:lnTo>
                  <a:pt x="5421" y="360"/>
                </a:lnTo>
                <a:lnTo>
                  <a:pt x="5433" y="361"/>
                </a:lnTo>
                <a:lnTo>
                  <a:pt x="5445" y="362"/>
                </a:lnTo>
                <a:lnTo>
                  <a:pt x="5456" y="361"/>
                </a:lnTo>
                <a:lnTo>
                  <a:pt x="5469" y="361"/>
                </a:lnTo>
                <a:lnTo>
                  <a:pt x="5480" y="361"/>
                </a:lnTo>
                <a:lnTo>
                  <a:pt x="5489" y="361"/>
                </a:lnTo>
                <a:lnTo>
                  <a:pt x="5500" y="361"/>
                </a:lnTo>
                <a:lnTo>
                  <a:pt x="5504" y="361"/>
                </a:lnTo>
                <a:lnTo>
                  <a:pt x="5510" y="361"/>
                </a:lnTo>
                <a:lnTo>
                  <a:pt x="5517" y="361"/>
                </a:lnTo>
                <a:lnTo>
                  <a:pt x="5525" y="359"/>
                </a:lnTo>
                <a:lnTo>
                  <a:pt x="5532" y="357"/>
                </a:lnTo>
                <a:lnTo>
                  <a:pt x="5535" y="356"/>
                </a:lnTo>
                <a:lnTo>
                  <a:pt x="5541" y="356"/>
                </a:lnTo>
                <a:lnTo>
                  <a:pt x="5549" y="351"/>
                </a:lnTo>
                <a:lnTo>
                  <a:pt x="5560" y="353"/>
                </a:lnTo>
                <a:lnTo>
                  <a:pt x="5563" y="351"/>
                </a:lnTo>
                <a:lnTo>
                  <a:pt x="5572" y="351"/>
                </a:lnTo>
                <a:lnTo>
                  <a:pt x="5576" y="350"/>
                </a:lnTo>
                <a:lnTo>
                  <a:pt x="5581" y="349"/>
                </a:lnTo>
                <a:lnTo>
                  <a:pt x="5586" y="348"/>
                </a:lnTo>
                <a:lnTo>
                  <a:pt x="5595" y="348"/>
                </a:lnTo>
                <a:lnTo>
                  <a:pt x="5603" y="347"/>
                </a:lnTo>
                <a:lnTo>
                  <a:pt x="5610" y="346"/>
                </a:lnTo>
                <a:lnTo>
                  <a:pt x="5614" y="346"/>
                </a:lnTo>
                <a:lnTo>
                  <a:pt x="5621" y="345"/>
                </a:lnTo>
                <a:lnTo>
                  <a:pt x="5626" y="344"/>
                </a:lnTo>
                <a:lnTo>
                  <a:pt x="5636" y="343"/>
                </a:lnTo>
                <a:lnTo>
                  <a:pt x="5648" y="342"/>
                </a:lnTo>
                <a:lnTo>
                  <a:pt x="5655" y="342"/>
                </a:lnTo>
                <a:lnTo>
                  <a:pt x="5662" y="341"/>
                </a:lnTo>
                <a:lnTo>
                  <a:pt x="5666" y="341"/>
                </a:lnTo>
                <a:lnTo>
                  <a:pt x="5677" y="345"/>
                </a:lnTo>
                <a:lnTo>
                  <a:pt x="5689" y="349"/>
                </a:lnTo>
                <a:lnTo>
                  <a:pt x="5696" y="351"/>
                </a:lnTo>
                <a:lnTo>
                  <a:pt x="5706" y="356"/>
                </a:lnTo>
                <a:lnTo>
                  <a:pt x="5722" y="357"/>
                </a:lnTo>
                <a:lnTo>
                  <a:pt x="5726" y="357"/>
                </a:lnTo>
                <a:lnTo>
                  <a:pt x="5730" y="356"/>
                </a:lnTo>
                <a:lnTo>
                  <a:pt x="5737" y="355"/>
                </a:lnTo>
                <a:lnTo>
                  <a:pt x="5741" y="354"/>
                </a:lnTo>
                <a:lnTo>
                  <a:pt x="5748" y="353"/>
                </a:lnTo>
                <a:lnTo>
                  <a:pt x="5754" y="351"/>
                </a:lnTo>
                <a:lnTo>
                  <a:pt x="5760" y="351"/>
                </a:lnTo>
                <a:lnTo>
                  <a:pt x="5765" y="350"/>
                </a:lnTo>
                <a:lnTo>
                  <a:pt x="5776" y="348"/>
                </a:lnTo>
                <a:lnTo>
                  <a:pt x="5786" y="347"/>
                </a:lnTo>
                <a:lnTo>
                  <a:pt x="5802" y="345"/>
                </a:lnTo>
                <a:lnTo>
                  <a:pt x="5820" y="343"/>
                </a:lnTo>
                <a:lnTo>
                  <a:pt x="5833" y="353"/>
                </a:lnTo>
                <a:lnTo>
                  <a:pt x="5864" y="351"/>
                </a:lnTo>
                <a:lnTo>
                  <a:pt x="5877" y="349"/>
                </a:lnTo>
                <a:lnTo>
                  <a:pt x="5897" y="347"/>
                </a:lnTo>
                <a:lnTo>
                  <a:pt x="5916" y="346"/>
                </a:lnTo>
                <a:lnTo>
                  <a:pt x="5935" y="346"/>
                </a:lnTo>
                <a:lnTo>
                  <a:pt x="5958" y="346"/>
                </a:lnTo>
                <a:lnTo>
                  <a:pt x="5969" y="347"/>
                </a:lnTo>
                <a:lnTo>
                  <a:pt x="5980" y="348"/>
                </a:lnTo>
                <a:lnTo>
                  <a:pt x="6007" y="342"/>
                </a:lnTo>
                <a:lnTo>
                  <a:pt x="6022" y="338"/>
                </a:lnTo>
                <a:lnTo>
                  <a:pt x="6050" y="330"/>
                </a:lnTo>
                <a:lnTo>
                  <a:pt x="6062" y="329"/>
                </a:lnTo>
                <a:lnTo>
                  <a:pt x="6079" y="317"/>
                </a:lnTo>
                <a:lnTo>
                  <a:pt x="6107" y="303"/>
                </a:lnTo>
                <a:lnTo>
                  <a:pt x="6126" y="295"/>
                </a:lnTo>
                <a:lnTo>
                  <a:pt x="6140" y="289"/>
                </a:lnTo>
                <a:lnTo>
                  <a:pt x="6164" y="276"/>
                </a:lnTo>
                <a:lnTo>
                  <a:pt x="6179" y="269"/>
                </a:lnTo>
                <a:lnTo>
                  <a:pt x="6197" y="259"/>
                </a:lnTo>
                <a:lnTo>
                  <a:pt x="6218" y="242"/>
                </a:lnTo>
                <a:lnTo>
                  <a:pt x="6228" y="229"/>
                </a:lnTo>
                <a:lnTo>
                  <a:pt x="6242" y="205"/>
                </a:lnTo>
                <a:lnTo>
                  <a:pt x="6260" y="175"/>
                </a:lnTo>
                <a:lnTo>
                  <a:pt x="6274" y="160"/>
                </a:lnTo>
                <a:lnTo>
                  <a:pt x="6282" y="161"/>
                </a:lnTo>
                <a:lnTo>
                  <a:pt x="6297" y="158"/>
                </a:lnTo>
                <a:lnTo>
                  <a:pt x="6306" y="158"/>
                </a:lnTo>
                <a:lnTo>
                  <a:pt x="6324" y="154"/>
                </a:lnTo>
                <a:lnTo>
                  <a:pt x="6335" y="157"/>
                </a:lnTo>
                <a:lnTo>
                  <a:pt x="6351" y="157"/>
                </a:lnTo>
                <a:lnTo>
                  <a:pt x="6367" y="155"/>
                </a:lnTo>
                <a:lnTo>
                  <a:pt x="6383" y="158"/>
                </a:lnTo>
                <a:lnTo>
                  <a:pt x="6399" y="163"/>
                </a:lnTo>
                <a:lnTo>
                  <a:pt x="6421" y="168"/>
                </a:lnTo>
                <a:lnTo>
                  <a:pt x="6425" y="169"/>
                </a:lnTo>
                <a:lnTo>
                  <a:pt x="6437" y="172"/>
                </a:lnTo>
                <a:lnTo>
                  <a:pt x="6455" y="179"/>
                </a:lnTo>
                <a:lnTo>
                  <a:pt x="6472" y="183"/>
                </a:lnTo>
                <a:lnTo>
                  <a:pt x="6485" y="183"/>
                </a:lnTo>
                <a:lnTo>
                  <a:pt x="6499" y="188"/>
                </a:lnTo>
                <a:lnTo>
                  <a:pt x="6514" y="192"/>
                </a:lnTo>
                <a:lnTo>
                  <a:pt x="6531" y="198"/>
                </a:lnTo>
                <a:lnTo>
                  <a:pt x="6539" y="200"/>
                </a:lnTo>
                <a:lnTo>
                  <a:pt x="6552" y="209"/>
                </a:lnTo>
                <a:lnTo>
                  <a:pt x="6567" y="213"/>
                </a:lnTo>
                <a:lnTo>
                  <a:pt x="6585" y="216"/>
                </a:lnTo>
                <a:lnTo>
                  <a:pt x="6597" y="220"/>
                </a:lnTo>
                <a:lnTo>
                  <a:pt x="6617" y="226"/>
                </a:lnTo>
                <a:lnTo>
                  <a:pt x="6639" y="233"/>
                </a:lnTo>
                <a:lnTo>
                  <a:pt x="6653" y="237"/>
                </a:lnTo>
                <a:lnTo>
                  <a:pt x="6670" y="239"/>
                </a:lnTo>
                <a:lnTo>
                  <a:pt x="6687" y="240"/>
                </a:lnTo>
                <a:lnTo>
                  <a:pt x="6705" y="241"/>
                </a:lnTo>
                <a:lnTo>
                  <a:pt x="6721" y="227"/>
                </a:lnTo>
                <a:lnTo>
                  <a:pt x="6734" y="227"/>
                </a:lnTo>
                <a:lnTo>
                  <a:pt x="6753" y="230"/>
                </a:lnTo>
                <a:lnTo>
                  <a:pt x="6759" y="231"/>
                </a:lnTo>
                <a:lnTo>
                  <a:pt x="6768" y="231"/>
                </a:lnTo>
                <a:lnTo>
                  <a:pt x="6780" y="231"/>
                </a:lnTo>
                <a:lnTo>
                  <a:pt x="6788" y="233"/>
                </a:lnTo>
                <a:lnTo>
                  <a:pt x="6804" y="238"/>
                </a:lnTo>
                <a:lnTo>
                  <a:pt x="6827" y="245"/>
                </a:lnTo>
                <a:lnTo>
                  <a:pt x="6834" y="247"/>
                </a:lnTo>
                <a:lnTo>
                  <a:pt x="6840" y="250"/>
                </a:lnTo>
                <a:lnTo>
                  <a:pt x="6865" y="257"/>
                </a:lnTo>
                <a:lnTo>
                  <a:pt x="6888" y="264"/>
                </a:lnTo>
                <a:lnTo>
                  <a:pt x="6902" y="263"/>
                </a:lnTo>
                <a:lnTo>
                  <a:pt x="6917" y="258"/>
                </a:lnTo>
                <a:lnTo>
                  <a:pt x="6936" y="246"/>
                </a:lnTo>
                <a:lnTo>
                  <a:pt x="6956" y="233"/>
                </a:lnTo>
                <a:lnTo>
                  <a:pt x="6975" y="225"/>
                </a:lnTo>
                <a:lnTo>
                  <a:pt x="6990" y="221"/>
                </a:lnTo>
                <a:lnTo>
                  <a:pt x="7016" y="211"/>
                </a:lnTo>
                <a:lnTo>
                  <a:pt x="7032" y="208"/>
                </a:lnTo>
                <a:lnTo>
                  <a:pt x="7045" y="205"/>
                </a:lnTo>
                <a:lnTo>
                  <a:pt x="7059" y="193"/>
                </a:lnTo>
                <a:lnTo>
                  <a:pt x="7068" y="189"/>
                </a:lnTo>
                <a:lnTo>
                  <a:pt x="7079" y="185"/>
                </a:lnTo>
                <a:lnTo>
                  <a:pt x="7092" y="157"/>
                </a:lnTo>
                <a:lnTo>
                  <a:pt x="7098" y="141"/>
                </a:lnTo>
                <a:lnTo>
                  <a:pt x="7114" y="115"/>
                </a:lnTo>
                <a:lnTo>
                  <a:pt x="7126" y="98"/>
                </a:lnTo>
                <a:lnTo>
                  <a:pt x="7138" y="99"/>
                </a:lnTo>
                <a:lnTo>
                  <a:pt x="7151" y="87"/>
                </a:lnTo>
                <a:lnTo>
                  <a:pt x="7159" y="88"/>
                </a:lnTo>
                <a:lnTo>
                  <a:pt x="7171" y="92"/>
                </a:lnTo>
                <a:lnTo>
                  <a:pt x="7183" y="85"/>
                </a:lnTo>
                <a:lnTo>
                  <a:pt x="7190" y="76"/>
                </a:lnTo>
                <a:lnTo>
                  <a:pt x="7200" y="80"/>
                </a:lnTo>
                <a:lnTo>
                  <a:pt x="7209" y="86"/>
                </a:lnTo>
                <a:lnTo>
                  <a:pt x="7213" y="90"/>
                </a:lnTo>
                <a:lnTo>
                  <a:pt x="7222" y="98"/>
                </a:lnTo>
                <a:lnTo>
                  <a:pt x="7232" y="109"/>
                </a:lnTo>
                <a:lnTo>
                  <a:pt x="7243" y="116"/>
                </a:lnTo>
                <a:lnTo>
                  <a:pt x="7254" y="125"/>
                </a:lnTo>
                <a:lnTo>
                  <a:pt x="7265" y="130"/>
                </a:lnTo>
                <a:lnTo>
                  <a:pt x="7275" y="129"/>
                </a:lnTo>
                <a:lnTo>
                  <a:pt x="7285" y="123"/>
                </a:lnTo>
                <a:lnTo>
                  <a:pt x="7300" y="129"/>
                </a:lnTo>
                <a:lnTo>
                  <a:pt x="7314" y="135"/>
                </a:lnTo>
                <a:lnTo>
                  <a:pt x="7324" y="136"/>
                </a:lnTo>
                <a:lnTo>
                  <a:pt x="7333" y="132"/>
                </a:lnTo>
                <a:lnTo>
                  <a:pt x="7347" y="122"/>
                </a:lnTo>
                <a:lnTo>
                  <a:pt x="7368" y="101"/>
                </a:lnTo>
                <a:lnTo>
                  <a:pt x="7378" y="89"/>
                </a:lnTo>
                <a:lnTo>
                  <a:pt x="7387" y="78"/>
                </a:lnTo>
                <a:lnTo>
                  <a:pt x="7402" y="58"/>
                </a:lnTo>
                <a:lnTo>
                  <a:pt x="7409" y="49"/>
                </a:lnTo>
                <a:lnTo>
                  <a:pt x="7418" y="52"/>
                </a:lnTo>
                <a:lnTo>
                  <a:pt x="7432" y="62"/>
                </a:lnTo>
                <a:lnTo>
                  <a:pt x="7443" y="65"/>
                </a:lnTo>
                <a:lnTo>
                  <a:pt x="7452" y="67"/>
                </a:lnTo>
                <a:lnTo>
                  <a:pt x="7460" y="69"/>
                </a:lnTo>
                <a:lnTo>
                  <a:pt x="7470" y="67"/>
                </a:lnTo>
                <a:lnTo>
                  <a:pt x="7478" y="67"/>
                </a:lnTo>
                <a:lnTo>
                  <a:pt x="7486" y="69"/>
                </a:lnTo>
                <a:lnTo>
                  <a:pt x="7501" y="70"/>
                </a:lnTo>
                <a:lnTo>
                  <a:pt x="7511" y="71"/>
                </a:lnTo>
                <a:lnTo>
                  <a:pt x="7525" y="76"/>
                </a:lnTo>
                <a:lnTo>
                  <a:pt x="7538" y="76"/>
                </a:lnTo>
                <a:lnTo>
                  <a:pt x="7551" y="83"/>
                </a:lnTo>
                <a:lnTo>
                  <a:pt x="7559" y="86"/>
                </a:lnTo>
                <a:lnTo>
                  <a:pt x="7563" y="88"/>
                </a:lnTo>
                <a:lnTo>
                  <a:pt x="7570" y="90"/>
                </a:lnTo>
                <a:lnTo>
                  <a:pt x="7578" y="92"/>
                </a:lnTo>
                <a:lnTo>
                  <a:pt x="7594" y="90"/>
                </a:lnTo>
                <a:lnTo>
                  <a:pt x="7607" y="91"/>
                </a:lnTo>
                <a:lnTo>
                  <a:pt x="7618" y="93"/>
                </a:lnTo>
                <a:lnTo>
                  <a:pt x="7628" y="93"/>
                </a:lnTo>
                <a:lnTo>
                  <a:pt x="7647" y="95"/>
                </a:lnTo>
                <a:lnTo>
                  <a:pt x="7660" y="96"/>
                </a:lnTo>
                <a:lnTo>
                  <a:pt x="7670" y="96"/>
                </a:lnTo>
                <a:lnTo>
                  <a:pt x="7687" y="98"/>
                </a:lnTo>
                <a:lnTo>
                  <a:pt x="7704" y="97"/>
                </a:lnTo>
                <a:lnTo>
                  <a:pt x="7716" y="96"/>
                </a:lnTo>
                <a:lnTo>
                  <a:pt x="7732" y="96"/>
                </a:lnTo>
                <a:lnTo>
                  <a:pt x="7751" y="97"/>
                </a:lnTo>
                <a:lnTo>
                  <a:pt x="7771" y="98"/>
                </a:lnTo>
                <a:lnTo>
                  <a:pt x="7793" y="99"/>
                </a:lnTo>
                <a:lnTo>
                  <a:pt x="7819" y="99"/>
                </a:lnTo>
                <a:lnTo>
                  <a:pt x="7840" y="99"/>
                </a:lnTo>
                <a:lnTo>
                  <a:pt x="7850" y="99"/>
                </a:lnTo>
                <a:lnTo>
                  <a:pt x="7876" y="99"/>
                </a:lnTo>
                <a:lnTo>
                  <a:pt x="7895" y="99"/>
                </a:lnTo>
                <a:lnTo>
                  <a:pt x="7908" y="99"/>
                </a:lnTo>
                <a:lnTo>
                  <a:pt x="7938" y="97"/>
                </a:lnTo>
                <a:lnTo>
                  <a:pt x="7958" y="98"/>
                </a:lnTo>
                <a:lnTo>
                  <a:pt x="7973" y="93"/>
                </a:lnTo>
                <a:lnTo>
                  <a:pt x="7985" y="82"/>
                </a:lnTo>
                <a:lnTo>
                  <a:pt x="7996" y="74"/>
                </a:lnTo>
                <a:lnTo>
                  <a:pt x="8014" y="72"/>
                </a:lnTo>
                <a:lnTo>
                  <a:pt x="8028" y="71"/>
                </a:lnTo>
                <a:lnTo>
                  <a:pt x="8048" y="67"/>
                </a:lnTo>
                <a:lnTo>
                  <a:pt x="8073" y="63"/>
                </a:lnTo>
                <a:lnTo>
                  <a:pt x="8102" y="61"/>
                </a:lnTo>
                <a:lnTo>
                  <a:pt x="8121" y="58"/>
                </a:lnTo>
                <a:lnTo>
                  <a:pt x="8135" y="57"/>
                </a:lnTo>
                <a:lnTo>
                  <a:pt x="8148" y="54"/>
                </a:lnTo>
                <a:lnTo>
                  <a:pt x="8161" y="52"/>
                </a:lnTo>
                <a:lnTo>
                  <a:pt x="8175" y="50"/>
                </a:lnTo>
                <a:lnTo>
                  <a:pt x="8186" y="48"/>
                </a:lnTo>
                <a:lnTo>
                  <a:pt x="8195" y="44"/>
                </a:lnTo>
                <a:lnTo>
                  <a:pt x="8206" y="40"/>
                </a:lnTo>
                <a:lnTo>
                  <a:pt x="8221" y="38"/>
                </a:lnTo>
                <a:lnTo>
                  <a:pt x="8229" y="37"/>
                </a:lnTo>
                <a:lnTo>
                  <a:pt x="8243" y="35"/>
                </a:lnTo>
                <a:lnTo>
                  <a:pt x="8254" y="35"/>
                </a:lnTo>
                <a:lnTo>
                  <a:pt x="8264" y="34"/>
                </a:lnTo>
                <a:lnTo>
                  <a:pt x="8277" y="32"/>
                </a:lnTo>
                <a:lnTo>
                  <a:pt x="8292" y="31"/>
                </a:lnTo>
                <a:lnTo>
                  <a:pt x="8308" y="28"/>
                </a:lnTo>
                <a:lnTo>
                  <a:pt x="8320" y="26"/>
                </a:lnTo>
                <a:lnTo>
                  <a:pt x="8335" y="23"/>
                </a:lnTo>
                <a:lnTo>
                  <a:pt x="8349" y="21"/>
                </a:lnTo>
                <a:lnTo>
                  <a:pt x="8366" y="18"/>
                </a:lnTo>
                <a:lnTo>
                  <a:pt x="8402" y="12"/>
                </a:lnTo>
                <a:lnTo>
                  <a:pt x="8426" y="0"/>
                </a:lnTo>
                <a:lnTo>
                  <a:pt x="8426" y="6"/>
                </a:lnTo>
                <a:lnTo>
                  <a:pt x="8402" y="24"/>
                </a:lnTo>
                <a:lnTo>
                  <a:pt x="8366" y="31"/>
                </a:lnTo>
                <a:lnTo>
                  <a:pt x="8349" y="34"/>
                </a:lnTo>
                <a:lnTo>
                  <a:pt x="8335" y="37"/>
                </a:lnTo>
                <a:lnTo>
                  <a:pt x="8320" y="39"/>
                </a:lnTo>
                <a:lnTo>
                  <a:pt x="8308" y="40"/>
                </a:lnTo>
                <a:lnTo>
                  <a:pt x="8292" y="45"/>
                </a:lnTo>
                <a:lnTo>
                  <a:pt x="8277" y="50"/>
                </a:lnTo>
                <a:lnTo>
                  <a:pt x="8264" y="51"/>
                </a:lnTo>
                <a:lnTo>
                  <a:pt x="8254" y="53"/>
                </a:lnTo>
                <a:lnTo>
                  <a:pt x="8243" y="54"/>
                </a:lnTo>
                <a:lnTo>
                  <a:pt x="8229" y="54"/>
                </a:lnTo>
                <a:lnTo>
                  <a:pt x="8221" y="54"/>
                </a:lnTo>
                <a:lnTo>
                  <a:pt x="8206" y="59"/>
                </a:lnTo>
                <a:lnTo>
                  <a:pt x="8195" y="62"/>
                </a:lnTo>
                <a:lnTo>
                  <a:pt x="8186" y="64"/>
                </a:lnTo>
                <a:lnTo>
                  <a:pt x="8175" y="66"/>
                </a:lnTo>
                <a:lnTo>
                  <a:pt x="8161" y="70"/>
                </a:lnTo>
                <a:lnTo>
                  <a:pt x="8148" y="72"/>
                </a:lnTo>
                <a:lnTo>
                  <a:pt x="8135" y="74"/>
                </a:lnTo>
                <a:lnTo>
                  <a:pt x="8121" y="78"/>
                </a:lnTo>
                <a:lnTo>
                  <a:pt x="8102" y="103"/>
                </a:lnTo>
                <a:lnTo>
                  <a:pt x="8073" y="96"/>
                </a:lnTo>
                <a:lnTo>
                  <a:pt x="8048" y="97"/>
                </a:lnTo>
                <a:lnTo>
                  <a:pt x="8028" y="99"/>
                </a:lnTo>
                <a:lnTo>
                  <a:pt x="8014" y="100"/>
                </a:lnTo>
                <a:lnTo>
                  <a:pt x="7996" y="101"/>
                </a:lnTo>
                <a:lnTo>
                  <a:pt x="7985" y="104"/>
                </a:lnTo>
                <a:lnTo>
                  <a:pt x="7973" y="127"/>
                </a:lnTo>
                <a:lnTo>
                  <a:pt x="7958" y="131"/>
                </a:lnTo>
                <a:lnTo>
                  <a:pt x="7938" y="132"/>
                </a:lnTo>
                <a:lnTo>
                  <a:pt x="7908" y="136"/>
                </a:lnTo>
                <a:lnTo>
                  <a:pt x="7895" y="166"/>
                </a:lnTo>
                <a:lnTo>
                  <a:pt x="7876" y="174"/>
                </a:lnTo>
                <a:lnTo>
                  <a:pt x="7850" y="178"/>
                </a:lnTo>
                <a:lnTo>
                  <a:pt x="7840" y="179"/>
                </a:lnTo>
                <a:lnTo>
                  <a:pt x="7819" y="180"/>
                </a:lnTo>
                <a:lnTo>
                  <a:pt x="7793" y="180"/>
                </a:lnTo>
                <a:lnTo>
                  <a:pt x="7771" y="177"/>
                </a:lnTo>
                <a:lnTo>
                  <a:pt x="7751" y="174"/>
                </a:lnTo>
                <a:lnTo>
                  <a:pt x="7732" y="170"/>
                </a:lnTo>
                <a:lnTo>
                  <a:pt x="7716" y="166"/>
                </a:lnTo>
                <a:lnTo>
                  <a:pt x="7704" y="161"/>
                </a:lnTo>
                <a:lnTo>
                  <a:pt x="7687" y="152"/>
                </a:lnTo>
                <a:lnTo>
                  <a:pt x="7670" y="149"/>
                </a:lnTo>
                <a:lnTo>
                  <a:pt x="7660" y="148"/>
                </a:lnTo>
                <a:lnTo>
                  <a:pt x="7647" y="147"/>
                </a:lnTo>
                <a:lnTo>
                  <a:pt x="7628" y="145"/>
                </a:lnTo>
                <a:lnTo>
                  <a:pt x="7618" y="142"/>
                </a:lnTo>
                <a:lnTo>
                  <a:pt x="7607" y="140"/>
                </a:lnTo>
                <a:lnTo>
                  <a:pt x="7594" y="138"/>
                </a:lnTo>
                <a:lnTo>
                  <a:pt x="7578" y="134"/>
                </a:lnTo>
                <a:lnTo>
                  <a:pt x="7570" y="131"/>
                </a:lnTo>
                <a:lnTo>
                  <a:pt x="7563" y="132"/>
                </a:lnTo>
                <a:lnTo>
                  <a:pt x="7559" y="132"/>
                </a:lnTo>
                <a:lnTo>
                  <a:pt x="7551" y="132"/>
                </a:lnTo>
                <a:lnTo>
                  <a:pt x="7538" y="130"/>
                </a:lnTo>
                <a:lnTo>
                  <a:pt x="7525" y="127"/>
                </a:lnTo>
                <a:lnTo>
                  <a:pt x="7511" y="128"/>
                </a:lnTo>
                <a:lnTo>
                  <a:pt x="7501" y="130"/>
                </a:lnTo>
                <a:lnTo>
                  <a:pt x="7486" y="131"/>
                </a:lnTo>
                <a:lnTo>
                  <a:pt x="7478" y="132"/>
                </a:lnTo>
                <a:lnTo>
                  <a:pt x="7470" y="132"/>
                </a:lnTo>
                <a:lnTo>
                  <a:pt x="7460" y="128"/>
                </a:lnTo>
                <a:lnTo>
                  <a:pt x="7452" y="125"/>
                </a:lnTo>
                <a:lnTo>
                  <a:pt x="7443" y="122"/>
                </a:lnTo>
                <a:lnTo>
                  <a:pt x="7432" y="118"/>
                </a:lnTo>
                <a:lnTo>
                  <a:pt x="7418" y="108"/>
                </a:lnTo>
                <a:lnTo>
                  <a:pt x="7409" y="103"/>
                </a:lnTo>
                <a:lnTo>
                  <a:pt x="7402" y="99"/>
                </a:lnTo>
                <a:lnTo>
                  <a:pt x="7387" y="91"/>
                </a:lnTo>
                <a:lnTo>
                  <a:pt x="7378" y="97"/>
                </a:lnTo>
                <a:lnTo>
                  <a:pt x="7368" y="104"/>
                </a:lnTo>
                <a:lnTo>
                  <a:pt x="7347" y="122"/>
                </a:lnTo>
                <a:lnTo>
                  <a:pt x="7333" y="132"/>
                </a:lnTo>
                <a:lnTo>
                  <a:pt x="7324" y="141"/>
                </a:lnTo>
                <a:lnTo>
                  <a:pt x="7314" y="150"/>
                </a:lnTo>
                <a:lnTo>
                  <a:pt x="7300" y="161"/>
                </a:lnTo>
                <a:lnTo>
                  <a:pt x="7285" y="174"/>
                </a:lnTo>
                <a:lnTo>
                  <a:pt x="7275" y="182"/>
                </a:lnTo>
                <a:lnTo>
                  <a:pt x="7265" y="189"/>
                </a:lnTo>
                <a:lnTo>
                  <a:pt x="7254" y="193"/>
                </a:lnTo>
                <a:lnTo>
                  <a:pt x="7243" y="191"/>
                </a:lnTo>
                <a:lnTo>
                  <a:pt x="7232" y="186"/>
                </a:lnTo>
                <a:lnTo>
                  <a:pt x="7222" y="180"/>
                </a:lnTo>
                <a:lnTo>
                  <a:pt x="7213" y="172"/>
                </a:lnTo>
                <a:lnTo>
                  <a:pt x="7209" y="167"/>
                </a:lnTo>
                <a:lnTo>
                  <a:pt x="7200" y="157"/>
                </a:lnTo>
                <a:lnTo>
                  <a:pt x="7190" y="147"/>
                </a:lnTo>
                <a:lnTo>
                  <a:pt x="7183" y="138"/>
                </a:lnTo>
                <a:lnTo>
                  <a:pt x="7171" y="131"/>
                </a:lnTo>
                <a:lnTo>
                  <a:pt x="7159" y="132"/>
                </a:lnTo>
                <a:lnTo>
                  <a:pt x="7151" y="141"/>
                </a:lnTo>
                <a:lnTo>
                  <a:pt x="7138" y="144"/>
                </a:lnTo>
                <a:lnTo>
                  <a:pt x="7126" y="142"/>
                </a:lnTo>
                <a:lnTo>
                  <a:pt x="7114" y="148"/>
                </a:lnTo>
                <a:lnTo>
                  <a:pt x="7098" y="149"/>
                </a:lnTo>
                <a:lnTo>
                  <a:pt x="7092" y="157"/>
                </a:lnTo>
                <a:lnTo>
                  <a:pt x="7079" y="189"/>
                </a:lnTo>
                <a:lnTo>
                  <a:pt x="7068" y="215"/>
                </a:lnTo>
                <a:lnTo>
                  <a:pt x="7059" y="222"/>
                </a:lnTo>
                <a:lnTo>
                  <a:pt x="7045" y="226"/>
                </a:lnTo>
                <a:lnTo>
                  <a:pt x="7032" y="237"/>
                </a:lnTo>
                <a:lnTo>
                  <a:pt x="7016" y="246"/>
                </a:lnTo>
                <a:lnTo>
                  <a:pt x="6990" y="250"/>
                </a:lnTo>
                <a:lnTo>
                  <a:pt x="6975" y="250"/>
                </a:lnTo>
                <a:lnTo>
                  <a:pt x="6956" y="256"/>
                </a:lnTo>
                <a:lnTo>
                  <a:pt x="6936" y="269"/>
                </a:lnTo>
                <a:lnTo>
                  <a:pt x="6917" y="282"/>
                </a:lnTo>
                <a:lnTo>
                  <a:pt x="6902" y="289"/>
                </a:lnTo>
                <a:lnTo>
                  <a:pt x="6888" y="292"/>
                </a:lnTo>
                <a:lnTo>
                  <a:pt x="6865" y="297"/>
                </a:lnTo>
                <a:lnTo>
                  <a:pt x="6840" y="296"/>
                </a:lnTo>
                <a:lnTo>
                  <a:pt x="6834" y="295"/>
                </a:lnTo>
                <a:lnTo>
                  <a:pt x="6827" y="294"/>
                </a:lnTo>
                <a:lnTo>
                  <a:pt x="6804" y="295"/>
                </a:lnTo>
                <a:lnTo>
                  <a:pt x="6788" y="305"/>
                </a:lnTo>
                <a:lnTo>
                  <a:pt x="6780" y="308"/>
                </a:lnTo>
                <a:lnTo>
                  <a:pt x="6768" y="309"/>
                </a:lnTo>
                <a:lnTo>
                  <a:pt x="6759" y="308"/>
                </a:lnTo>
                <a:lnTo>
                  <a:pt x="6753" y="307"/>
                </a:lnTo>
                <a:lnTo>
                  <a:pt x="6734" y="300"/>
                </a:lnTo>
                <a:lnTo>
                  <a:pt x="6721" y="294"/>
                </a:lnTo>
                <a:lnTo>
                  <a:pt x="6705" y="290"/>
                </a:lnTo>
                <a:lnTo>
                  <a:pt x="6687" y="292"/>
                </a:lnTo>
                <a:lnTo>
                  <a:pt x="6670" y="291"/>
                </a:lnTo>
                <a:lnTo>
                  <a:pt x="6653" y="287"/>
                </a:lnTo>
                <a:lnTo>
                  <a:pt x="6639" y="283"/>
                </a:lnTo>
                <a:lnTo>
                  <a:pt x="6617" y="276"/>
                </a:lnTo>
                <a:lnTo>
                  <a:pt x="6597" y="269"/>
                </a:lnTo>
                <a:lnTo>
                  <a:pt x="6585" y="267"/>
                </a:lnTo>
                <a:lnTo>
                  <a:pt x="6567" y="263"/>
                </a:lnTo>
                <a:lnTo>
                  <a:pt x="6552" y="258"/>
                </a:lnTo>
                <a:lnTo>
                  <a:pt x="6539" y="255"/>
                </a:lnTo>
                <a:lnTo>
                  <a:pt x="6531" y="253"/>
                </a:lnTo>
                <a:lnTo>
                  <a:pt x="6514" y="248"/>
                </a:lnTo>
                <a:lnTo>
                  <a:pt x="6499" y="245"/>
                </a:lnTo>
                <a:lnTo>
                  <a:pt x="6485" y="245"/>
                </a:lnTo>
                <a:lnTo>
                  <a:pt x="6472" y="244"/>
                </a:lnTo>
                <a:lnTo>
                  <a:pt x="6455" y="241"/>
                </a:lnTo>
                <a:lnTo>
                  <a:pt x="6437" y="235"/>
                </a:lnTo>
                <a:lnTo>
                  <a:pt x="6425" y="233"/>
                </a:lnTo>
                <a:lnTo>
                  <a:pt x="6421" y="235"/>
                </a:lnTo>
                <a:lnTo>
                  <a:pt x="6399" y="240"/>
                </a:lnTo>
                <a:lnTo>
                  <a:pt x="6383" y="241"/>
                </a:lnTo>
                <a:lnTo>
                  <a:pt x="6367" y="242"/>
                </a:lnTo>
                <a:lnTo>
                  <a:pt x="6351" y="239"/>
                </a:lnTo>
                <a:lnTo>
                  <a:pt x="6335" y="234"/>
                </a:lnTo>
                <a:lnTo>
                  <a:pt x="6324" y="231"/>
                </a:lnTo>
                <a:lnTo>
                  <a:pt x="6306" y="228"/>
                </a:lnTo>
                <a:lnTo>
                  <a:pt x="6297" y="227"/>
                </a:lnTo>
                <a:lnTo>
                  <a:pt x="6282" y="226"/>
                </a:lnTo>
                <a:lnTo>
                  <a:pt x="6274" y="228"/>
                </a:lnTo>
                <a:lnTo>
                  <a:pt x="6260" y="228"/>
                </a:lnTo>
                <a:lnTo>
                  <a:pt x="6242" y="226"/>
                </a:lnTo>
                <a:lnTo>
                  <a:pt x="6228" y="229"/>
                </a:lnTo>
                <a:lnTo>
                  <a:pt x="6218" y="242"/>
                </a:lnTo>
                <a:lnTo>
                  <a:pt x="6197" y="268"/>
                </a:lnTo>
                <a:lnTo>
                  <a:pt x="6179" y="287"/>
                </a:lnTo>
                <a:lnTo>
                  <a:pt x="6164" y="300"/>
                </a:lnTo>
                <a:lnTo>
                  <a:pt x="6140" y="310"/>
                </a:lnTo>
                <a:lnTo>
                  <a:pt x="6126" y="314"/>
                </a:lnTo>
                <a:lnTo>
                  <a:pt x="6107" y="318"/>
                </a:lnTo>
                <a:lnTo>
                  <a:pt x="6079" y="324"/>
                </a:lnTo>
                <a:lnTo>
                  <a:pt x="6062" y="330"/>
                </a:lnTo>
                <a:lnTo>
                  <a:pt x="6050" y="343"/>
                </a:lnTo>
                <a:lnTo>
                  <a:pt x="6022" y="363"/>
                </a:lnTo>
                <a:lnTo>
                  <a:pt x="6007" y="366"/>
                </a:lnTo>
                <a:lnTo>
                  <a:pt x="5980" y="372"/>
                </a:lnTo>
                <a:lnTo>
                  <a:pt x="5969" y="371"/>
                </a:lnTo>
                <a:lnTo>
                  <a:pt x="5958" y="370"/>
                </a:lnTo>
                <a:lnTo>
                  <a:pt x="5935" y="370"/>
                </a:lnTo>
                <a:lnTo>
                  <a:pt x="5916" y="371"/>
                </a:lnTo>
                <a:lnTo>
                  <a:pt x="5897" y="371"/>
                </a:lnTo>
                <a:lnTo>
                  <a:pt x="5877" y="374"/>
                </a:lnTo>
                <a:lnTo>
                  <a:pt x="5864" y="376"/>
                </a:lnTo>
                <a:lnTo>
                  <a:pt x="5833" y="370"/>
                </a:lnTo>
                <a:lnTo>
                  <a:pt x="5820" y="371"/>
                </a:lnTo>
                <a:lnTo>
                  <a:pt x="5802" y="373"/>
                </a:lnTo>
                <a:lnTo>
                  <a:pt x="5786" y="375"/>
                </a:lnTo>
                <a:lnTo>
                  <a:pt x="5776" y="376"/>
                </a:lnTo>
                <a:lnTo>
                  <a:pt x="5765" y="376"/>
                </a:lnTo>
                <a:lnTo>
                  <a:pt x="5760" y="375"/>
                </a:lnTo>
                <a:lnTo>
                  <a:pt x="5754" y="375"/>
                </a:lnTo>
                <a:lnTo>
                  <a:pt x="5748" y="376"/>
                </a:lnTo>
                <a:lnTo>
                  <a:pt x="5741" y="379"/>
                </a:lnTo>
                <a:lnTo>
                  <a:pt x="5737" y="379"/>
                </a:lnTo>
                <a:lnTo>
                  <a:pt x="5730" y="380"/>
                </a:lnTo>
                <a:lnTo>
                  <a:pt x="5726" y="380"/>
                </a:lnTo>
                <a:lnTo>
                  <a:pt x="5722" y="380"/>
                </a:lnTo>
                <a:lnTo>
                  <a:pt x="5706" y="381"/>
                </a:lnTo>
                <a:lnTo>
                  <a:pt x="5696" y="380"/>
                </a:lnTo>
                <a:lnTo>
                  <a:pt x="5689" y="380"/>
                </a:lnTo>
                <a:lnTo>
                  <a:pt x="5677" y="380"/>
                </a:lnTo>
                <a:lnTo>
                  <a:pt x="5666" y="379"/>
                </a:lnTo>
                <a:lnTo>
                  <a:pt x="5662" y="379"/>
                </a:lnTo>
                <a:lnTo>
                  <a:pt x="5655" y="377"/>
                </a:lnTo>
                <a:lnTo>
                  <a:pt x="5648" y="376"/>
                </a:lnTo>
                <a:lnTo>
                  <a:pt x="5636" y="375"/>
                </a:lnTo>
                <a:lnTo>
                  <a:pt x="5626" y="374"/>
                </a:lnTo>
                <a:lnTo>
                  <a:pt x="5621" y="373"/>
                </a:lnTo>
                <a:lnTo>
                  <a:pt x="5614" y="371"/>
                </a:lnTo>
                <a:lnTo>
                  <a:pt x="5610" y="370"/>
                </a:lnTo>
                <a:lnTo>
                  <a:pt x="5603" y="370"/>
                </a:lnTo>
                <a:lnTo>
                  <a:pt x="5595" y="370"/>
                </a:lnTo>
                <a:lnTo>
                  <a:pt x="5586" y="371"/>
                </a:lnTo>
                <a:lnTo>
                  <a:pt x="5581" y="371"/>
                </a:lnTo>
                <a:lnTo>
                  <a:pt x="5576" y="373"/>
                </a:lnTo>
                <a:lnTo>
                  <a:pt x="5572" y="373"/>
                </a:lnTo>
                <a:lnTo>
                  <a:pt x="5563" y="374"/>
                </a:lnTo>
                <a:lnTo>
                  <a:pt x="5560" y="374"/>
                </a:lnTo>
                <a:lnTo>
                  <a:pt x="5549" y="374"/>
                </a:lnTo>
                <a:lnTo>
                  <a:pt x="5541" y="377"/>
                </a:lnTo>
                <a:lnTo>
                  <a:pt x="5535" y="379"/>
                </a:lnTo>
                <a:lnTo>
                  <a:pt x="5532" y="379"/>
                </a:lnTo>
                <a:lnTo>
                  <a:pt x="5525" y="381"/>
                </a:lnTo>
                <a:lnTo>
                  <a:pt x="5517" y="383"/>
                </a:lnTo>
                <a:lnTo>
                  <a:pt x="5510" y="384"/>
                </a:lnTo>
                <a:lnTo>
                  <a:pt x="5504" y="383"/>
                </a:lnTo>
                <a:lnTo>
                  <a:pt x="5500" y="383"/>
                </a:lnTo>
                <a:lnTo>
                  <a:pt x="5489" y="383"/>
                </a:lnTo>
                <a:lnTo>
                  <a:pt x="5480" y="382"/>
                </a:lnTo>
                <a:lnTo>
                  <a:pt x="5469" y="381"/>
                </a:lnTo>
                <a:lnTo>
                  <a:pt x="5456" y="380"/>
                </a:lnTo>
                <a:lnTo>
                  <a:pt x="5445" y="380"/>
                </a:lnTo>
                <a:lnTo>
                  <a:pt x="5433" y="380"/>
                </a:lnTo>
                <a:lnTo>
                  <a:pt x="5421" y="379"/>
                </a:lnTo>
                <a:lnTo>
                  <a:pt x="5413" y="379"/>
                </a:lnTo>
                <a:lnTo>
                  <a:pt x="5407" y="377"/>
                </a:lnTo>
                <a:lnTo>
                  <a:pt x="5403" y="377"/>
                </a:lnTo>
                <a:lnTo>
                  <a:pt x="5394" y="376"/>
                </a:lnTo>
                <a:lnTo>
                  <a:pt x="5390" y="376"/>
                </a:lnTo>
                <a:lnTo>
                  <a:pt x="5385" y="375"/>
                </a:lnTo>
                <a:lnTo>
                  <a:pt x="5372" y="374"/>
                </a:lnTo>
                <a:lnTo>
                  <a:pt x="5353" y="359"/>
                </a:lnTo>
                <a:lnTo>
                  <a:pt x="5342" y="338"/>
                </a:lnTo>
                <a:lnTo>
                  <a:pt x="5332" y="327"/>
                </a:lnTo>
                <a:lnTo>
                  <a:pt x="5319" y="322"/>
                </a:lnTo>
                <a:lnTo>
                  <a:pt x="5313" y="320"/>
                </a:lnTo>
                <a:lnTo>
                  <a:pt x="5300" y="317"/>
                </a:lnTo>
                <a:lnTo>
                  <a:pt x="5288" y="312"/>
                </a:lnTo>
                <a:lnTo>
                  <a:pt x="5280" y="307"/>
                </a:lnTo>
                <a:lnTo>
                  <a:pt x="5273" y="303"/>
                </a:lnTo>
                <a:lnTo>
                  <a:pt x="5269" y="300"/>
                </a:lnTo>
                <a:lnTo>
                  <a:pt x="5262" y="298"/>
                </a:lnTo>
                <a:lnTo>
                  <a:pt x="5259" y="297"/>
                </a:lnTo>
                <a:lnTo>
                  <a:pt x="5253" y="296"/>
                </a:lnTo>
                <a:lnTo>
                  <a:pt x="5249" y="296"/>
                </a:lnTo>
                <a:lnTo>
                  <a:pt x="5240" y="291"/>
                </a:lnTo>
                <a:lnTo>
                  <a:pt x="5236" y="289"/>
                </a:lnTo>
                <a:lnTo>
                  <a:pt x="5231" y="286"/>
                </a:lnTo>
                <a:lnTo>
                  <a:pt x="5222" y="283"/>
                </a:lnTo>
                <a:lnTo>
                  <a:pt x="5214" y="280"/>
                </a:lnTo>
                <a:lnTo>
                  <a:pt x="5204" y="247"/>
                </a:lnTo>
                <a:lnTo>
                  <a:pt x="5195" y="193"/>
                </a:lnTo>
                <a:lnTo>
                  <a:pt x="5170" y="173"/>
                </a:lnTo>
                <a:lnTo>
                  <a:pt x="5151" y="180"/>
                </a:lnTo>
                <a:lnTo>
                  <a:pt x="5129" y="192"/>
                </a:lnTo>
                <a:lnTo>
                  <a:pt x="5111" y="199"/>
                </a:lnTo>
                <a:lnTo>
                  <a:pt x="5095" y="203"/>
                </a:lnTo>
                <a:lnTo>
                  <a:pt x="5076" y="203"/>
                </a:lnTo>
                <a:lnTo>
                  <a:pt x="5059" y="221"/>
                </a:lnTo>
                <a:lnTo>
                  <a:pt x="5047" y="238"/>
                </a:lnTo>
                <a:lnTo>
                  <a:pt x="5038" y="251"/>
                </a:lnTo>
                <a:lnTo>
                  <a:pt x="5027" y="265"/>
                </a:lnTo>
                <a:lnTo>
                  <a:pt x="5014" y="282"/>
                </a:lnTo>
                <a:lnTo>
                  <a:pt x="5005" y="294"/>
                </a:lnTo>
                <a:lnTo>
                  <a:pt x="4994" y="308"/>
                </a:lnTo>
                <a:lnTo>
                  <a:pt x="4982" y="323"/>
                </a:lnTo>
                <a:lnTo>
                  <a:pt x="4978" y="331"/>
                </a:lnTo>
                <a:lnTo>
                  <a:pt x="4968" y="343"/>
                </a:lnTo>
                <a:lnTo>
                  <a:pt x="4964" y="348"/>
                </a:lnTo>
                <a:lnTo>
                  <a:pt x="4960" y="355"/>
                </a:lnTo>
                <a:lnTo>
                  <a:pt x="4954" y="362"/>
                </a:lnTo>
                <a:lnTo>
                  <a:pt x="4948" y="370"/>
                </a:lnTo>
                <a:lnTo>
                  <a:pt x="4939" y="382"/>
                </a:lnTo>
                <a:lnTo>
                  <a:pt x="4930" y="394"/>
                </a:lnTo>
                <a:lnTo>
                  <a:pt x="4920" y="408"/>
                </a:lnTo>
                <a:lnTo>
                  <a:pt x="4907" y="412"/>
                </a:lnTo>
                <a:lnTo>
                  <a:pt x="4900" y="412"/>
                </a:lnTo>
                <a:lnTo>
                  <a:pt x="4890" y="412"/>
                </a:lnTo>
                <a:lnTo>
                  <a:pt x="4883" y="412"/>
                </a:lnTo>
                <a:lnTo>
                  <a:pt x="4875" y="411"/>
                </a:lnTo>
                <a:lnTo>
                  <a:pt x="4867" y="411"/>
                </a:lnTo>
                <a:lnTo>
                  <a:pt x="4861" y="410"/>
                </a:lnTo>
                <a:lnTo>
                  <a:pt x="4852" y="410"/>
                </a:lnTo>
                <a:lnTo>
                  <a:pt x="4848" y="408"/>
                </a:lnTo>
                <a:lnTo>
                  <a:pt x="4841" y="405"/>
                </a:lnTo>
                <a:lnTo>
                  <a:pt x="4834" y="401"/>
                </a:lnTo>
                <a:lnTo>
                  <a:pt x="4824" y="397"/>
                </a:lnTo>
                <a:lnTo>
                  <a:pt x="4818" y="395"/>
                </a:lnTo>
                <a:lnTo>
                  <a:pt x="4808" y="389"/>
                </a:lnTo>
                <a:lnTo>
                  <a:pt x="4802" y="387"/>
                </a:lnTo>
                <a:lnTo>
                  <a:pt x="4797" y="385"/>
                </a:lnTo>
                <a:lnTo>
                  <a:pt x="4791" y="382"/>
                </a:lnTo>
                <a:lnTo>
                  <a:pt x="4783" y="377"/>
                </a:lnTo>
                <a:lnTo>
                  <a:pt x="4772" y="373"/>
                </a:lnTo>
                <a:lnTo>
                  <a:pt x="4760" y="360"/>
                </a:lnTo>
                <a:lnTo>
                  <a:pt x="4742" y="353"/>
                </a:lnTo>
                <a:lnTo>
                  <a:pt x="4721" y="343"/>
                </a:lnTo>
                <a:lnTo>
                  <a:pt x="4711" y="355"/>
                </a:lnTo>
                <a:lnTo>
                  <a:pt x="4693" y="377"/>
                </a:lnTo>
                <a:lnTo>
                  <a:pt x="4681" y="392"/>
                </a:lnTo>
                <a:lnTo>
                  <a:pt x="4666" y="411"/>
                </a:lnTo>
                <a:lnTo>
                  <a:pt x="4658" y="412"/>
                </a:lnTo>
                <a:lnTo>
                  <a:pt x="4641" y="413"/>
                </a:lnTo>
                <a:lnTo>
                  <a:pt x="4626" y="413"/>
                </a:lnTo>
                <a:lnTo>
                  <a:pt x="4612" y="412"/>
                </a:lnTo>
                <a:lnTo>
                  <a:pt x="4604" y="412"/>
                </a:lnTo>
                <a:lnTo>
                  <a:pt x="4582" y="410"/>
                </a:lnTo>
                <a:lnTo>
                  <a:pt x="4572" y="410"/>
                </a:lnTo>
                <a:lnTo>
                  <a:pt x="4561" y="409"/>
                </a:lnTo>
                <a:lnTo>
                  <a:pt x="4541" y="409"/>
                </a:lnTo>
                <a:lnTo>
                  <a:pt x="4527" y="409"/>
                </a:lnTo>
                <a:lnTo>
                  <a:pt x="4512" y="409"/>
                </a:lnTo>
                <a:lnTo>
                  <a:pt x="4500" y="409"/>
                </a:lnTo>
                <a:lnTo>
                  <a:pt x="4485" y="407"/>
                </a:lnTo>
                <a:lnTo>
                  <a:pt x="4470" y="406"/>
                </a:lnTo>
                <a:lnTo>
                  <a:pt x="4461" y="405"/>
                </a:lnTo>
                <a:lnTo>
                  <a:pt x="4437" y="402"/>
                </a:lnTo>
                <a:lnTo>
                  <a:pt x="4432" y="401"/>
                </a:lnTo>
                <a:lnTo>
                  <a:pt x="4411" y="400"/>
                </a:lnTo>
                <a:lnTo>
                  <a:pt x="4393" y="399"/>
                </a:lnTo>
                <a:lnTo>
                  <a:pt x="4347" y="396"/>
                </a:lnTo>
                <a:lnTo>
                  <a:pt x="4343" y="395"/>
                </a:lnTo>
                <a:lnTo>
                  <a:pt x="4309" y="396"/>
                </a:lnTo>
                <a:lnTo>
                  <a:pt x="4307" y="396"/>
                </a:lnTo>
                <a:lnTo>
                  <a:pt x="4298" y="396"/>
                </a:lnTo>
                <a:lnTo>
                  <a:pt x="4285" y="397"/>
                </a:lnTo>
                <a:lnTo>
                  <a:pt x="4279" y="398"/>
                </a:lnTo>
                <a:lnTo>
                  <a:pt x="4265" y="399"/>
                </a:lnTo>
                <a:lnTo>
                  <a:pt x="4244" y="400"/>
                </a:lnTo>
                <a:lnTo>
                  <a:pt x="4230" y="402"/>
                </a:lnTo>
                <a:lnTo>
                  <a:pt x="4223" y="402"/>
                </a:lnTo>
                <a:lnTo>
                  <a:pt x="4204" y="403"/>
                </a:lnTo>
                <a:lnTo>
                  <a:pt x="4193" y="405"/>
                </a:lnTo>
                <a:lnTo>
                  <a:pt x="4158" y="406"/>
                </a:lnTo>
                <a:lnTo>
                  <a:pt x="4151" y="406"/>
                </a:lnTo>
                <a:lnTo>
                  <a:pt x="4145" y="406"/>
                </a:lnTo>
                <a:lnTo>
                  <a:pt x="4119" y="405"/>
                </a:lnTo>
                <a:lnTo>
                  <a:pt x="4107" y="403"/>
                </a:lnTo>
                <a:lnTo>
                  <a:pt x="4098" y="401"/>
                </a:lnTo>
                <a:lnTo>
                  <a:pt x="4088" y="401"/>
                </a:lnTo>
                <a:lnTo>
                  <a:pt x="4074" y="399"/>
                </a:lnTo>
                <a:lnTo>
                  <a:pt x="4061" y="397"/>
                </a:lnTo>
                <a:lnTo>
                  <a:pt x="4053" y="396"/>
                </a:lnTo>
                <a:lnTo>
                  <a:pt x="4044" y="395"/>
                </a:lnTo>
                <a:lnTo>
                  <a:pt x="4033" y="394"/>
                </a:lnTo>
                <a:lnTo>
                  <a:pt x="4018" y="393"/>
                </a:lnTo>
                <a:lnTo>
                  <a:pt x="4009" y="390"/>
                </a:lnTo>
                <a:lnTo>
                  <a:pt x="3994" y="386"/>
                </a:lnTo>
                <a:lnTo>
                  <a:pt x="3983" y="385"/>
                </a:lnTo>
                <a:lnTo>
                  <a:pt x="3978" y="384"/>
                </a:lnTo>
                <a:lnTo>
                  <a:pt x="3966" y="382"/>
                </a:lnTo>
                <a:lnTo>
                  <a:pt x="3957" y="382"/>
                </a:lnTo>
                <a:lnTo>
                  <a:pt x="3945" y="380"/>
                </a:lnTo>
                <a:lnTo>
                  <a:pt x="3931" y="375"/>
                </a:lnTo>
                <a:lnTo>
                  <a:pt x="3923" y="373"/>
                </a:lnTo>
                <a:lnTo>
                  <a:pt x="3917" y="371"/>
                </a:lnTo>
                <a:lnTo>
                  <a:pt x="3907" y="367"/>
                </a:lnTo>
                <a:lnTo>
                  <a:pt x="3900" y="362"/>
                </a:lnTo>
                <a:lnTo>
                  <a:pt x="3893" y="359"/>
                </a:lnTo>
                <a:lnTo>
                  <a:pt x="3887" y="356"/>
                </a:lnTo>
                <a:lnTo>
                  <a:pt x="3875" y="350"/>
                </a:lnTo>
                <a:lnTo>
                  <a:pt x="3869" y="348"/>
                </a:lnTo>
                <a:lnTo>
                  <a:pt x="3858" y="345"/>
                </a:lnTo>
                <a:lnTo>
                  <a:pt x="3850" y="342"/>
                </a:lnTo>
                <a:lnTo>
                  <a:pt x="3840" y="337"/>
                </a:lnTo>
                <a:lnTo>
                  <a:pt x="3833" y="336"/>
                </a:lnTo>
                <a:lnTo>
                  <a:pt x="3829" y="336"/>
                </a:lnTo>
                <a:lnTo>
                  <a:pt x="3818" y="334"/>
                </a:lnTo>
                <a:lnTo>
                  <a:pt x="3811" y="332"/>
                </a:lnTo>
                <a:lnTo>
                  <a:pt x="3801" y="330"/>
                </a:lnTo>
                <a:lnTo>
                  <a:pt x="3793" y="328"/>
                </a:lnTo>
                <a:lnTo>
                  <a:pt x="3786" y="325"/>
                </a:lnTo>
                <a:lnTo>
                  <a:pt x="3777" y="321"/>
                </a:lnTo>
                <a:lnTo>
                  <a:pt x="3768" y="304"/>
                </a:lnTo>
                <a:lnTo>
                  <a:pt x="3761" y="289"/>
                </a:lnTo>
                <a:lnTo>
                  <a:pt x="3755" y="278"/>
                </a:lnTo>
                <a:lnTo>
                  <a:pt x="3747" y="278"/>
                </a:lnTo>
                <a:lnTo>
                  <a:pt x="3740" y="278"/>
                </a:lnTo>
                <a:lnTo>
                  <a:pt x="3725" y="278"/>
                </a:lnTo>
                <a:lnTo>
                  <a:pt x="3723" y="279"/>
                </a:lnTo>
                <a:lnTo>
                  <a:pt x="3713" y="281"/>
                </a:lnTo>
                <a:lnTo>
                  <a:pt x="3703" y="283"/>
                </a:lnTo>
                <a:lnTo>
                  <a:pt x="3697" y="284"/>
                </a:lnTo>
                <a:lnTo>
                  <a:pt x="3687" y="286"/>
                </a:lnTo>
                <a:lnTo>
                  <a:pt x="3683" y="291"/>
                </a:lnTo>
                <a:lnTo>
                  <a:pt x="3674" y="304"/>
                </a:lnTo>
                <a:lnTo>
                  <a:pt x="3669" y="311"/>
                </a:lnTo>
                <a:lnTo>
                  <a:pt x="3660" y="323"/>
                </a:lnTo>
                <a:lnTo>
                  <a:pt x="3657" y="328"/>
                </a:lnTo>
                <a:lnTo>
                  <a:pt x="3650" y="328"/>
                </a:lnTo>
                <a:lnTo>
                  <a:pt x="3643" y="323"/>
                </a:lnTo>
                <a:lnTo>
                  <a:pt x="3634" y="319"/>
                </a:lnTo>
                <a:lnTo>
                  <a:pt x="3631" y="317"/>
                </a:lnTo>
                <a:lnTo>
                  <a:pt x="3625" y="315"/>
                </a:lnTo>
                <a:lnTo>
                  <a:pt x="3620" y="308"/>
                </a:lnTo>
                <a:lnTo>
                  <a:pt x="3614" y="306"/>
                </a:lnTo>
                <a:lnTo>
                  <a:pt x="3611" y="304"/>
                </a:lnTo>
                <a:lnTo>
                  <a:pt x="3603" y="298"/>
                </a:lnTo>
                <a:lnTo>
                  <a:pt x="3598" y="295"/>
                </a:lnTo>
                <a:lnTo>
                  <a:pt x="3590" y="290"/>
                </a:lnTo>
                <a:lnTo>
                  <a:pt x="3581" y="287"/>
                </a:lnTo>
                <a:lnTo>
                  <a:pt x="3572" y="286"/>
                </a:lnTo>
                <a:lnTo>
                  <a:pt x="3561" y="280"/>
                </a:lnTo>
                <a:lnTo>
                  <a:pt x="3554" y="273"/>
                </a:lnTo>
                <a:lnTo>
                  <a:pt x="3543" y="267"/>
                </a:lnTo>
                <a:lnTo>
                  <a:pt x="3536" y="265"/>
                </a:lnTo>
                <a:lnTo>
                  <a:pt x="3529" y="274"/>
                </a:lnTo>
                <a:lnTo>
                  <a:pt x="3522" y="284"/>
                </a:lnTo>
                <a:lnTo>
                  <a:pt x="3514" y="297"/>
                </a:lnTo>
                <a:lnTo>
                  <a:pt x="3506" y="295"/>
                </a:lnTo>
                <a:lnTo>
                  <a:pt x="3499" y="291"/>
                </a:lnTo>
                <a:lnTo>
                  <a:pt x="3492" y="286"/>
                </a:lnTo>
                <a:lnTo>
                  <a:pt x="3482" y="277"/>
                </a:lnTo>
                <a:lnTo>
                  <a:pt x="3476" y="274"/>
                </a:lnTo>
                <a:lnTo>
                  <a:pt x="3467" y="269"/>
                </a:lnTo>
                <a:lnTo>
                  <a:pt x="3455" y="265"/>
                </a:lnTo>
                <a:lnTo>
                  <a:pt x="3445" y="259"/>
                </a:lnTo>
                <a:lnTo>
                  <a:pt x="3441" y="257"/>
                </a:lnTo>
                <a:lnTo>
                  <a:pt x="3433" y="254"/>
                </a:lnTo>
                <a:lnTo>
                  <a:pt x="3425" y="251"/>
                </a:lnTo>
                <a:lnTo>
                  <a:pt x="3419" y="247"/>
                </a:lnTo>
                <a:lnTo>
                  <a:pt x="3413" y="244"/>
                </a:lnTo>
                <a:lnTo>
                  <a:pt x="3410" y="243"/>
                </a:lnTo>
                <a:lnTo>
                  <a:pt x="3399" y="237"/>
                </a:lnTo>
                <a:lnTo>
                  <a:pt x="3393" y="235"/>
                </a:lnTo>
                <a:lnTo>
                  <a:pt x="3385" y="233"/>
                </a:lnTo>
                <a:lnTo>
                  <a:pt x="3377" y="232"/>
                </a:lnTo>
                <a:lnTo>
                  <a:pt x="3364" y="233"/>
                </a:lnTo>
                <a:lnTo>
                  <a:pt x="3352" y="245"/>
                </a:lnTo>
                <a:lnTo>
                  <a:pt x="3346" y="256"/>
                </a:lnTo>
                <a:lnTo>
                  <a:pt x="3330" y="272"/>
                </a:lnTo>
                <a:lnTo>
                  <a:pt x="3324" y="280"/>
                </a:lnTo>
                <a:lnTo>
                  <a:pt x="3314" y="291"/>
                </a:lnTo>
                <a:lnTo>
                  <a:pt x="3307" y="292"/>
                </a:lnTo>
                <a:lnTo>
                  <a:pt x="3300" y="287"/>
                </a:lnTo>
                <a:lnTo>
                  <a:pt x="3294" y="284"/>
                </a:lnTo>
                <a:lnTo>
                  <a:pt x="3286" y="279"/>
                </a:lnTo>
                <a:lnTo>
                  <a:pt x="3281" y="276"/>
                </a:lnTo>
                <a:lnTo>
                  <a:pt x="3274" y="273"/>
                </a:lnTo>
                <a:lnTo>
                  <a:pt x="3269" y="272"/>
                </a:lnTo>
                <a:lnTo>
                  <a:pt x="3259" y="268"/>
                </a:lnTo>
                <a:lnTo>
                  <a:pt x="3256" y="266"/>
                </a:lnTo>
                <a:lnTo>
                  <a:pt x="3245" y="265"/>
                </a:lnTo>
                <a:lnTo>
                  <a:pt x="3236" y="265"/>
                </a:lnTo>
                <a:lnTo>
                  <a:pt x="3228" y="266"/>
                </a:lnTo>
                <a:lnTo>
                  <a:pt x="3218" y="266"/>
                </a:lnTo>
                <a:lnTo>
                  <a:pt x="3211" y="266"/>
                </a:lnTo>
                <a:lnTo>
                  <a:pt x="3202" y="265"/>
                </a:lnTo>
                <a:lnTo>
                  <a:pt x="3196" y="265"/>
                </a:lnTo>
                <a:lnTo>
                  <a:pt x="3183" y="263"/>
                </a:lnTo>
                <a:lnTo>
                  <a:pt x="3176" y="261"/>
                </a:lnTo>
                <a:lnTo>
                  <a:pt x="3168" y="259"/>
                </a:lnTo>
                <a:lnTo>
                  <a:pt x="3162" y="258"/>
                </a:lnTo>
                <a:lnTo>
                  <a:pt x="3162" y="258"/>
                </a:lnTo>
                <a:lnTo>
                  <a:pt x="3157" y="258"/>
                </a:lnTo>
                <a:lnTo>
                  <a:pt x="3146" y="260"/>
                </a:lnTo>
                <a:lnTo>
                  <a:pt x="3141" y="268"/>
                </a:lnTo>
                <a:lnTo>
                  <a:pt x="3130" y="281"/>
                </a:lnTo>
                <a:lnTo>
                  <a:pt x="3116" y="286"/>
                </a:lnTo>
                <a:lnTo>
                  <a:pt x="3114" y="286"/>
                </a:lnTo>
                <a:lnTo>
                  <a:pt x="3100" y="289"/>
                </a:lnTo>
                <a:lnTo>
                  <a:pt x="3086" y="291"/>
                </a:lnTo>
                <a:lnTo>
                  <a:pt x="3076" y="294"/>
                </a:lnTo>
                <a:lnTo>
                  <a:pt x="3071" y="294"/>
                </a:lnTo>
                <a:lnTo>
                  <a:pt x="3056" y="294"/>
                </a:lnTo>
                <a:lnTo>
                  <a:pt x="3038" y="292"/>
                </a:lnTo>
                <a:lnTo>
                  <a:pt x="3036" y="292"/>
                </a:lnTo>
                <a:lnTo>
                  <a:pt x="3019" y="292"/>
                </a:lnTo>
                <a:lnTo>
                  <a:pt x="3016" y="291"/>
                </a:lnTo>
                <a:lnTo>
                  <a:pt x="3007" y="291"/>
                </a:lnTo>
                <a:lnTo>
                  <a:pt x="3001" y="290"/>
                </a:lnTo>
                <a:lnTo>
                  <a:pt x="2992" y="290"/>
                </a:lnTo>
                <a:lnTo>
                  <a:pt x="2992" y="290"/>
                </a:lnTo>
                <a:lnTo>
                  <a:pt x="2991" y="290"/>
                </a:lnTo>
                <a:lnTo>
                  <a:pt x="2984" y="290"/>
                </a:lnTo>
                <a:lnTo>
                  <a:pt x="2974" y="289"/>
                </a:lnTo>
                <a:lnTo>
                  <a:pt x="2964" y="289"/>
                </a:lnTo>
                <a:lnTo>
                  <a:pt x="2955" y="289"/>
                </a:lnTo>
                <a:lnTo>
                  <a:pt x="2945" y="289"/>
                </a:lnTo>
                <a:lnTo>
                  <a:pt x="2941" y="289"/>
                </a:lnTo>
                <a:lnTo>
                  <a:pt x="2928" y="283"/>
                </a:lnTo>
                <a:lnTo>
                  <a:pt x="2918" y="281"/>
                </a:lnTo>
                <a:lnTo>
                  <a:pt x="2907" y="280"/>
                </a:lnTo>
                <a:lnTo>
                  <a:pt x="2886" y="279"/>
                </a:lnTo>
                <a:lnTo>
                  <a:pt x="2863" y="278"/>
                </a:lnTo>
                <a:lnTo>
                  <a:pt x="2846" y="278"/>
                </a:lnTo>
                <a:lnTo>
                  <a:pt x="2833" y="277"/>
                </a:lnTo>
                <a:lnTo>
                  <a:pt x="2818" y="276"/>
                </a:lnTo>
                <a:lnTo>
                  <a:pt x="2797" y="273"/>
                </a:lnTo>
                <a:lnTo>
                  <a:pt x="2781" y="272"/>
                </a:lnTo>
                <a:lnTo>
                  <a:pt x="2780" y="272"/>
                </a:lnTo>
                <a:lnTo>
                  <a:pt x="2663" y="269"/>
                </a:lnTo>
                <a:lnTo>
                  <a:pt x="2549" y="264"/>
                </a:lnTo>
                <a:lnTo>
                  <a:pt x="2518" y="261"/>
                </a:lnTo>
                <a:lnTo>
                  <a:pt x="2488" y="258"/>
                </a:lnTo>
                <a:lnTo>
                  <a:pt x="2438" y="250"/>
                </a:lnTo>
                <a:lnTo>
                  <a:pt x="2343" y="228"/>
                </a:lnTo>
                <a:lnTo>
                  <a:pt x="2213" y="188"/>
                </a:lnTo>
                <a:lnTo>
                  <a:pt x="2199" y="182"/>
                </a:lnTo>
                <a:lnTo>
                  <a:pt x="2145" y="166"/>
                </a:lnTo>
                <a:lnTo>
                  <a:pt x="2064" y="154"/>
                </a:lnTo>
                <a:lnTo>
                  <a:pt x="2001" y="144"/>
                </a:lnTo>
                <a:lnTo>
                  <a:pt x="1954" y="138"/>
                </a:lnTo>
                <a:lnTo>
                  <a:pt x="1886" y="127"/>
                </a:lnTo>
                <a:lnTo>
                  <a:pt x="1750" y="111"/>
                </a:lnTo>
                <a:lnTo>
                  <a:pt x="1667" y="102"/>
                </a:lnTo>
                <a:lnTo>
                  <a:pt x="1562" y="100"/>
                </a:lnTo>
                <a:lnTo>
                  <a:pt x="1050" y="100"/>
                </a:lnTo>
                <a:lnTo>
                  <a:pt x="258" y="106"/>
                </a:lnTo>
                <a:lnTo>
                  <a:pt x="0" y="108"/>
                </a:lnTo>
                <a:lnTo>
                  <a:pt x="0" y="108"/>
                </a:lnTo>
                <a:close/>
              </a:path>
            </a:pathLst>
          </a:custGeom>
          <a:solidFill>
            <a:srgbClr val="E6E6E6"/>
          </a:solidFill>
          <a:ln w="9525">
            <a:noFill/>
            <a:round/>
            <a:headEnd/>
            <a:tailEnd/>
          </a:ln>
        </p:spPr>
        <p:txBody>
          <a:bodyPr/>
          <a:lstStyle/>
          <a:p>
            <a:endParaRPr lang="en-GB"/>
          </a:p>
        </p:txBody>
      </p:sp>
      <p:sp>
        <p:nvSpPr>
          <p:cNvPr id="67" name="Freeform 2462"/>
          <p:cNvSpPr>
            <a:spLocks/>
          </p:cNvSpPr>
          <p:nvPr>
            <p:custDataLst>
              <p:tags r:id="rId58"/>
            </p:custDataLst>
          </p:nvPr>
        </p:nvSpPr>
        <p:spPr bwMode="auto">
          <a:xfrm>
            <a:off x="400988" y="2360535"/>
            <a:ext cx="8161157" cy="426170"/>
          </a:xfrm>
          <a:custGeom>
            <a:avLst/>
            <a:gdLst/>
            <a:ahLst/>
            <a:cxnLst>
              <a:cxn ang="0">
                <a:pos x="2518" y="255"/>
              </a:cxn>
              <a:cxn ang="0">
                <a:pos x="2964" y="283"/>
              </a:cxn>
              <a:cxn ang="0">
                <a:pos x="3114" y="280"/>
              </a:cxn>
              <a:cxn ang="0">
                <a:pos x="3245" y="259"/>
              </a:cxn>
              <a:cxn ang="0">
                <a:pos x="3385" y="227"/>
              </a:cxn>
              <a:cxn ang="0">
                <a:pos x="3514" y="291"/>
              </a:cxn>
              <a:cxn ang="0">
                <a:pos x="3634" y="313"/>
              </a:cxn>
              <a:cxn ang="0">
                <a:pos x="3761" y="283"/>
              </a:cxn>
              <a:cxn ang="0">
                <a:pos x="3900" y="356"/>
              </a:cxn>
              <a:cxn ang="0">
                <a:pos x="4074" y="393"/>
              </a:cxn>
              <a:cxn ang="0">
                <a:pos x="4307" y="390"/>
              </a:cxn>
              <a:cxn ang="0">
                <a:pos x="4582" y="404"/>
              </a:cxn>
              <a:cxn ang="0">
                <a:pos x="4802" y="381"/>
              </a:cxn>
              <a:cxn ang="0">
                <a:pos x="4939" y="376"/>
              </a:cxn>
              <a:cxn ang="0">
                <a:pos x="5111" y="193"/>
              </a:cxn>
              <a:cxn ang="0">
                <a:pos x="5280" y="301"/>
              </a:cxn>
              <a:cxn ang="0">
                <a:pos x="5445" y="374"/>
              </a:cxn>
              <a:cxn ang="0">
                <a:pos x="5576" y="367"/>
              </a:cxn>
              <a:cxn ang="0">
                <a:pos x="5706" y="375"/>
              </a:cxn>
              <a:cxn ang="0">
                <a:pos x="5897" y="365"/>
              </a:cxn>
              <a:cxn ang="0">
                <a:pos x="6218" y="236"/>
              </a:cxn>
              <a:cxn ang="0">
                <a:pos x="6455" y="235"/>
              </a:cxn>
              <a:cxn ang="0">
                <a:pos x="6721" y="288"/>
              </a:cxn>
              <a:cxn ang="0">
                <a:pos x="6975" y="244"/>
              </a:cxn>
              <a:cxn ang="0">
                <a:pos x="7190" y="141"/>
              </a:cxn>
              <a:cxn ang="0">
                <a:pos x="7378" y="91"/>
              </a:cxn>
              <a:cxn ang="0">
                <a:pos x="7559" y="126"/>
              </a:cxn>
              <a:cxn ang="0">
                <a:pos x="7793" y="174"/>
              </a:cxn>
              <a:cxn ang="0">
                <a:pos x="8121" y="72"/>
              </a:cxn>
              <a:cxn ang="0">
                <a:pos x="8335" y="31"/>
              </a:cxn>
              <a:cxn ang="0">
                <a:pos x="8229" y="130"/>
              </a:cxn>
              <a:cxn ang="0">
                <a:pos x="7973" y="174"/>
              </a:cxn>
              <a:cxn ang="0">
                <a:pos x="7660" y="183"/>
              </a:cxn>
              <a:cxn ang="0">
                <a:pos x="7470" y="148"/>
              </a:cxn>
              <a:cxn ang="0">
                <a:pos x="7275" y="201"/>
              </a:cxn>
              <a:cxn ang="0">
                <a:pos x="7098" y="219"/>
              </a:cxn>
              <a:cxn ang="0">
                <a:pos x="6834" y="348"/>
              </a:cxn>
              <a:cxn ang="0">
                <a:pos x="6585" y="335"/>
              </a:cxn>
              <a:cxn ang="0">
                <a:pos x="6335" y="280"/>
              </a:cxn>
              <a:cxn ang="0">
                <a:pos x="6062" y="375"/>
              </a:cxn>
              <a:cxn ang="0">
                <a:pos x="5765" y="429"/>
              </a:cxn>
              <a:cxn ang="0">
                <a:pos x="5636" y="433"/>
              </a:cxn>
              <a:cxn ang="0">
                <a:pos x="5525" y="429"/>
              </a:cxn>
              <a:cxn ang="0">
                <a:pos x="5385" y="382"/>
              </a:cxn>
              <a:cxn ang="0">
                <a:pos x="5236" y="311"/>
              </a:cxn>
              <a:cxn ang="0">
                <a:pos x="5005" y="288"/>
              </a:cxn>
              <a:cxn ang="0">
                <a:pos x="4867" y="439"/>
              </a:cxn>
              <a:cxn ang="0">
                <a:pos x="4711" y="374"/>
              </a:cxn>
              <a:cxn ang="0">
                <a:pos x="4470" y="425"/>
              </a:cxn>
              <a:cxn ang="0">
                <a:pos x="4204" y="423"/>
              </a:cxn>
              <a:cxn ang="0">
                <a:pos x="3983" y="404"/>
              </a:cxn>
              <a:cxn ang="0">
                <a:pos x="3833" y="356"/>
              </a:cxn>
              <a:cxn ang="0">
                <a:pos x="3697" y="299"/>
              </a:cxn>
              <a:cxn ang="0">
                <a:pos x="3590" y="322"/>
              </a:cxn>
              <a:cxn ang="0">
                <a:pos x="3445" y="268"/>
              </a:cxn>
              <a:cxn ang="0">
                <a:pos x="3307" y="293"/>
              </a:cxn>
              <a:cxn ang="0">
                <a:pos x="3176" y="272"/>
              </a:cxn>
              <a:cxn ang="0">
                <a:pos x="3019" y="300"/>
              </a:cxn>
              <a:cxn ang="0">
                <a:pos x="2863" y="279"/>
              </a:cxn>
              <a:cxn ang="0">
                <a:pos x="2001" y="138"/>
              </a:cxn>
            </a:cxnLst>
            <a:rect l="0" t="0" r="r" b="b"/>
            <a:pathLst>
              <a:path w="8426" h="440">
                <a:moveTo>
                  <a:pt x="0" y="102"/>
                </a:moveTo>
                <a:lnTo>
                  <a:pt x="258" y="100"/>
                </a:lnTo>
                <a:lnTo>
                  <a:pt x="1050" y="94"/>
                </a:lnTo>
                <a:lnTo>
                  <a:pt x="1562" y="94"/>
                </a:lnTo>
                <a:lnTo>
                  <a:pt x="1667" y="96"/>
                </a:lnTo>
                <a:lnTo>
                  <a:pt x="1750" y="105"/>
                </a:lnTo>
                <a:lnTo>
                  <a:pt x="1886" y="121"/>
                </a:lnTo>
                <a:lnTo>
                  <a:pt x="1954" y="132"/>
                </a:lnTo>
                <a:lnTo>
                  <a:pt x="2001" y="138"/>
                </a:lnTo>
                <a:lnTo>
                  <a:pt x="2064" y="148"/>
                </a:lnTo>
                <a:lnTo>
                  <a:pt x="2145" y="160"/>
                </a:lnTo>
                <a:lnTo>
                  <a:pt x="2199" y="176"/>
                </a:lnTo>
                <a:lnTo>
                  <a:pt x="2213" y="182"/>
                </a:lnTo>
                <a:lnTo>
                  <a:pt x="2343" y="222"/>
                </a:lnTo>
                <a:lnTo>
                  <a:pt x="2438" y="244"/>
                </a:lnTo>
                <a:lnTo>
                  <a:pt x="2488" y="252"/>
                </a:lnTo>
                <a:lnTo>
                  <a:pt x="2518" y="255"/>
                </a:lnTo>
                <a:lnTo>
                  <a:pt x="2549" y="258"/>
                </a:lnTo>
                <a:lnTo>
                  <a:pt x="2663" y="263"/>
                </a:lnTo>
                <a:lnTo>
                  <a:pt x="2780" y="266"/>
                </a:lnTo>
                <a:lnTo>
                  <a:pt x="2781" y="266"/>
                </a:lnTo>
                <a:lnTo>
                  <a:pt x="2797" y="267"/>
                </a:lnTo>
                <a:lnTo>
                  <a:pt x="2818" y="270"/>
                </a:lnTo>
                <a:lnTo>
                  <a:pt x="2833" y="271"/>
                </a:lnTo>
                <a:lnTo>
                  <a:pt x="2846" y="272"/>
                </a:lnTo>
                <a:lnTo>
                  <a:pt x="2863" y="272"/>
                </a:lnTo>
                <a:lnTo>
                  <a:pt x="2886" y="273"/>
                </a:lnTo>
                <a:lnTo>
                  <a:pt x="2907" y="274"/>
                </a:lnTo>
                <a:lnTo>
                  <a:pt x="2918" y="275"/>
                </a:lnTo>
                <a:lnTo>
                  <a:pt x="2928" y="277"/>
                </a:lnTo>
                <a:lnTo>
                  <a:pt x="2941" y="283"/>
                </a:lnTo>
                <a:lnTo>
                  <a:pt x="2945" y="283"/>
                </a:lnTo>
                <a:lnTo>
                  <a:pt x="2955" y="283"/>
                </a:lnTo>
                <a:lnTo>
                  <a:pt x="2964" y="283"/>
                </a:lnTo>
                <a:lnTo>
                  <a:pt x="2974" y="283"/>
                </a:lnTo>
                <a:lnTo>
                  <a:pt x="2984" y="284"/>
                </a:lnTo>
                <a:lnTo>
                  <a:pt x="2991" y="284"/>
                </a:lnTo>
                <a:lnTo>
                  <a:pt x="2992" y="284"/>
                </a:lnTo>
                <a:lnTo>
                  <a:pt x="2992" y="284"/>
                </a:lnTo>
                <a:lnTo>
                  <a:pt x="3001" y="284"/>
                </a:lnTo>
                <a:lnTo>
                  <a:pt x="3007" y="285"/>
                </a:lnTo>
                <a:lnTo>
                  <a:pt x="3016" y="285"/>
                </a:lnTo>
                <a:lnTo>
                  <a:pt x="3019" y="286"/>
                </a:lnTo>
                <a:lnTo>
                  <a:pt x="3036" y="286"/>
                </a:lnTo>
                <a:lnTo>
                  <a:pt x="3038" y="286"/>
                </a:lnTo>
                <a:lnTo>
                  <a:pt x="3056" y="288"/>
                </a:lnTo>
                <a:lnTo>
                  <a:pt x="3071" y="288"/>
                </a:lnTo>
                <a:lnTo>
                  <a:pt x="3076" y="288"/>
                </a:lnTo>
                <a:lnTo>
                  <a:pt x="3086" y="285"/>
                </a:lnTo>
                <a:lnTo>
                  <a:pt x="3100" y="283"/>
                </a:lnTo>
                <a:lnTo>
                  <a:pt x="3114" y="280"/>
                </a:lnTo>
                <a:lnTo>
                  <a:pt x="3116" y="280"/>
                </a:lnTo>
                <a:lnTo>
                  <a:pt x="3130" y="275"/>
                </a:lnTo>
                <a:lnTo>
                  <a:pt x="3141" y="262"/>
                </a:lnTo>
                <a:lnTo>
                  <a:pt x="3146" y="254"/>
                </a:lnTo>
                <a:lnTo>
                  <a:pt x="3157" y="252"/>
                </a:lnTo>
                <a:lnTo>
                  <a:pt x="3162" y="252"/>
                </a:lnTo>
                <a:lnTo>
                  <a:pt x="3162" y="252"/>
                </a:lnTo>
                <a:lnTo>
                  <a:pt x="3168" y="253"/>
                </a:lnTo>
                <a:lnTo>
                  <a:pt x="3176" y="255"/>
                </a:lnTo>
                <a:lnTo>
                  <a:pt x="3183" y="257"/>
                </a:lnTo>
                <a:lnTo>
                  <a:pt x="3196" y="259"/>
                </a:lnTo>
                <a:lnTo>
                  <a:pt x="3202" y="259"/>
                </a:lnTo>
                <a:lnTo>
                  <a:pt x="3211" y="260"/>
                </a:lnTo>
                <a:lnTo>
                  <a:pt x="3218" y="260"/>
                </a:lnTo>
                <a:lnTo>
                  <a:pt x="3228" y="260"/>
                </a:lnTo>
                <a:lnTo>
                  <a:pt x="3236" y="259"/>
                </a:lnTo>
                <a:lnTo>
                  <a:pt x="3245" y="259"/>
                </a:lnTo>
                <a:lnTo>
                  <a:pt x="3256" y="260"/>
                </a:lnTo>
                <a:lnTo>
                  <a:pt x="3259" y="262"/>
                </a:lnTo>
                <a:lnTo>
                  <a:pt x="3269" y="266"/>
                </a:lnTo>
                <a:lnTo>
                  <a:pt x="3274" y="267"/>
                </a:lnTo>
                <a:lnTo>
                  <a:pt x="3281" y="270"/>
                </a:lnTo>
                <a:lnTo>
                  <a:pt x="3286" y="273"/>
                </a:lnTo>
                <a:lnTo>
                  <a:pt x="3294" y="278"/>
                </a:lnTo>
                <a:lnTo>
                  <a:pt x="3300" y="281"/>
                </a:lnTo>
                <a:lnTo>
                  <a:pt x="3307" y="286"/>
                </a:lnTo>
                <a:lnTo>
                  <a:pt x="3314" y="285"/>
                </a:lnTo>
                <a:lnTo>
                  <a:pt x="3324" y="274"/>
                </a:lnTo>
                <a:lnTo>
                  <a:pt x="3330" y="266"/>
                </a:lnTo>
                <a:lnTo>
                  <a:pt x="3346" y="250"/>
                </a:lnTo>
                <a:lnTo>
                  <a:pt x="3352" y="239"/>
                </a:lnTo>
                <a:lnTo>
                  <a:pt x="3364" y="227"/>
                </a:lnTo>
                <a:lnTo>
                  <a:pt x="3377" y="226"/>
                </a:lnTo>
                <a:lnTo>
                  <a:pt x="3385" y="227"/>
                </a:lnTo>
                <a:lnTo>
                  <a:pt x="3393" y="229"/>
                </a:lnTo>
                <a:lnTo>
                  <a:pt x="3399" y="231"/>
                </a:lnTo>
                <a:lnTo>
                  <a:pt x="3410" y="237"/>
                </a:lnTo>
                <a:lnTo>
                  <a:pt x="3413" y="238"/>
                </a:lnTo>
                <a:lnTo>
                  <a:pt x="3419" y="241"/>
                </a:lnTo>
                <a:lnTo>
                  <a:pt x="3425" y="245"/>
                </a:lnTo>
                <a:lnTo>
                  <a:pt x="3433" y="248"/>
                </a:lnTo>
                <a:lnTo>
                  <a:pt x="3441" y="251"/>
                </a:lnTo>
                <a:lnTo>
                  <a:pt x="3445" y="253"/>
                </a:lnTo>
                <a:lnTo>
                  <a:pt x="3455" y="259"/>
                </a:lnTo>
                <a:lnTo>
                  <a:pt x="3467" y="263"/>
                </a:lnTo>
                <a:lnTo>
                  <a:pt x="3476" y="268"/>
                </a:lnTo>
                <a:lnTo>
                  <a:pt x="3482" y="271"/>
                </a:lnTo>
                <a:lnTo>
                  <a:pt x="3492" y="280"/>
                </a:lnTo>
                <a:lnTo>
                  <a:pt x="3499" y="285"/>
                </a:lnTo>
                <a:lnTo>
                  <a:pt x="3506" y="289"/>
                </a:lnTo>
                <a:lnTo>
                  <a:pt x="3514" y="291"/>
                </a:lnTo>
                <a:lnTo>
                  <a:pt x="3522" y="278"/>
                </a:lnTo>
                <a:lnTo>
                  <a:pt x="3529" y="268"/>
                </a:lnTo>
                <a:lnTo>
                  <a:pt x="3536" y="259"/>
                </a:lnTo>
                <a:lnTo>
                  <a:pt x="3543" y="261"/>
                </a:lnTo>
                <a:lnTo>
                  <a:pt x="3554" y="267"/>
                </a:lnTo>
                <a:lnTo>
                  <a:pt x="3561" y="274"/>
                </a:lnTo>
                <a:lnTo>
                  <a:pt x="3572" y="280"/>
                </a:lnTo>
                <a:lnTo>
                  <a:pt x="3581" y="281"/>
                </a:lnTo>
                <a:lnTo>
                  <a:pt x="3590" y="284"/>
                </a:lnTo>
                <a:lnTo>
                  <a:pt x="3598" y="289"/>
                </a:lnTo>
                <a:lnTo>
                  <a:pt x="3603" y="292"/>
                </a:lnTo>
                <a:lnTo>
                  <a:pt x="3611" y="298"/>
                </a:lnTo>
                <a:lnTo>
                  <a:pt x="3614" y="300"/>
                </a:lnTo>
                <a:lnTo>
                  <a:pt x="3620" y="302"/>
                </a:lnTo>
                <a:lnTo>
                  <a:pt x="3625" y="309"/>
                </a:lnTo>
                <a:lnTo>
                  <a:pt x="3631" y="311"/>
                </a:lnTo>
                <a:lnTo>
                  <a:pt x="3634" y="313"/>
                </a:lnTo>
                <a:lnTo>
                  <a:pt x="3643" y="317"/>
                </a:lnTo>
                <a:lnTo>
                  <a:pt x="3650" y="322"/>
                </a:lnTo>
                <a:lnTo>
                  <a:pt x="3657" y="322"/>
                </a:lnTo>
                <a:lnTo>
                  <a:pt x="3660" y="317"/>
                </a:lnTo>
                <a:lnTo>
                  <a:pt x="3669" y="305"/>
                </a:lnTo>
                <a:lnTo>
                  <a:pt x="3674" y="298"/>
                </a:lnTo>
                <a:lnTo>
                  <a:pt x="3683" y="285"/>
                </a:lnTo>
                <a:lnTo>
                  <a:pt x="3687" y="280"/>
                </a:lnTo>
                <a:lnTo>
                  <a:pt x="3697" y="278"/>
                </a:lnTo>
                <a:lnTo>
                  <a:pt x="3703" y="277"/>
                </a:lnTo>
                <a:lnTo>
                  <a:pt x="3713" y="275"/>
                </a:lnTo>
                <a:lnTo>
                  <a:pt x="3723" y="273"/>
                </a:lnTo>
                <a:lnTo>
                  <a:pt x="3725" y="272"/>
                </a:lnTo>
                <a:lnTo>
                  <a:pt x="3740" y="272"/>
                </a:lnTo>
                <a:lnTo>
                  <a:pt x="3747" y="272"/>
                </a:lnTo>
                <a:lnTo>
                  <a:pt x="3755" y="272"/>
                </a:lnTo>
                <a:lnTo>
                  <a:pt x="3761" y="283"/>
                </a:lnTo>
                <a:lnTo>
                  <a:pt x="3768" y="298"/>
                </a:lnTo>
                <a:lnTo>
                  <a:pt x="3777" y="315"/>
                </a:lnTo>
                <a:lnTo>
                  <a:pt x="3786" y="319"/>
                </a:lnTo>
                <a:lnTo>
                  <a:pt x="3793" y="322"/>
                </a:lnTo>
                <a:lnTo>
                  <a:pt x="3801" y="324"/>
                </a:lnTo>
                <a:lnTo>
                  <a:pt x="3811" y="326"/>
                </a:lnTo>
                <a:lnTo>
                  <a:pt x="3818" y="328"/>
                </a:lnTo>
                <a:lnTo>
                  <a:pt x="3829" y="330"/>
                </a:lnTo>
                <a:lnTo>
                  <a:pt x="3833" y="330"/>
                </a:lnTo>
                <a:lnTo>
                  <a:pt x="3840" y="331"/>
                </a:lnTo>
                <a:lnTo>
                  <a:pt x="3850" y="336"/>
                </a:lnTo>
                <a:lnTo>
                  <a:pt x="3858" y="339"/>
                </a:lnTo>
                <a:lnTo>
                  <a:pt x="3869" y="342"/>
                </a:lnTo>
                <a:lnTo>
                  <a:pt x="3875" y="344"/>
                </a:lnTo>
                <a:lnTo>
                  <a:pt x="3887" y="350"/>
                </a:lnTo>
                <a:lnTo>
                  <a:pt x="3893" y="353"/>
                </a:lnTo>
                <a:lnTo>
                  <a:pt x="3900" y="356"/>
                </a:lnTo>
                <a:lnTo>
                  <a:pt x="3907" y="361"/>
                </a:lnTo>
                <a:lnTo>
                  <a:pt x="3917" y="365"/>
                </a:lnTo>
                <a:lnTo>
                  <a:pt x="3923" y="367"/>
                </a:lnTo>
                <a:lnTo>
                  <a:pt x="3931" y="369"/>
                </a:lnTo>
                <a:lnTo>
                  <a:pt x="3945" y="374"/>
                </a:lnTo>
                <a:lnTo>
                  <a:pt x="3957" y="376"/>
                </a:lnTo>
                <a:lnTo>
                  <a:pt x="3966" y="376"/>
                </a:lnTo>
                <a:lnTo>
                  <a:pt x="3978" y="378"/>
                </a:lnTo>
                <a:lnTo>
                  <a:pt x="3983" y="379"/>
                </a:lnTo>
                <a:lnTo>
                  <a:pt x="3994" y="380"/>
                </a:lnTo>
                <a:lnTo>
                  <a:pt x="4009" y="384"/>
                </a:lnTo>
                <a:lnTo>
                  <a:pt x="4018" y="387"/>
                </a:lnTo>
                <a:lnTo>
                  <a:pt x="4033" y="388"/>
                </a:lnTo>
                <a:lnTo>
                  <a:pt x="4044" y="389"/>
                </a:lnTo>
                <a:lnTo>
                  <a:pt x="4053" y="390"/>
                </a:lnTo>
                <a:lnTo>
                  <a:pt x="4061" y="391"/>
                </a:lnTo>
                <a:lnTo>
                  <a:pt x="4074" y="393"/>
                </a:lnTo>
                <a:lnTo>
                  <a:pt x="4088" y="395"/>
                </a:lnTo>
                <a:lnTo>
                  <a:pt x="4098" y="395"/>
                </a:lnTo>
                <a:lnTo>
                  <a:pt x="4107" y="397"/>
                </a:lnTo>
                <a:lnTo>
                  <a:pt x="4119" y="399"/>
                </a:lnTo>
                <a:lnTo>
                  <a:pt x="4145" y="400"/>
                </a:lnTo>
                <a:lnTo>
                  <a:pt x="4151" y="400"/>
                </a:lnTo>
                <a:lnTo>
                  <a:pt x="4158" y="400"/>
                </a:lnTo>
                <a:lnTo>
                  <a:pt x="4193" y="399"/>
                </a:lnTo>
                <a:lnTo>
                  <a:pt x="4204" y="397"/>
                </a:lnTo>
                <a:lnTo>
                  <a:pt x="4223" y="396"/>
                </a:lnTo>
                <a:lnTo>
                  <a:pt x="4230" y="396"/>
                </a:lnTo>
                <a:lnTo>
                  <a:pt x="4244" y="394"/>
                </a:lnTo>
                <a:lnTo>
                  <a:pt x="4265" y="393"/>
                </a:lnTo>
                <a:lnTo>
                  <a:pt x="4279" y="392"/>
                </a:lnTo>
                <a:lnTo>
                  <a:pt x="4285" y="391"/>
                </a:lnTo>
                <a:lnTo>
                  <a:pt x="4298" y="390"/>
                </a:lnTo>
                <a:lnTo>
                  <a:pt x="4307" y="390"/>
                </a:lnTo>
                <a:lnTo>
                  <a:pt x="4309" y="390"/>
                </a:lnTo>
                <a:lnTo>
                  <a:pt x="4343" y="389"/>
                </a:lnTo>
                <a:lnTo>
                  <a:pt x="4347" y="390"/>
                </a:lnTo>
                <a:lnTo>
                  <a:pt x="4393" y="393"/>
                </a:lnTo>
                <a:lnTo>
                  <a:pt x="4411" y="394"/>
                </a:lnTo>
                <a:lnTo>
                  <a:pt x="4432" y="395"/>
                </a:lnTo>
                <a:lnTo>
                  <a:pt x="4437" y="396"/>
                </a:lnTo>
                <a:lnTo>
                  <a:pt x="4461" y="399"/>
                </a:lnTo>
                <a:lnTo>
                  <a:pt x="4470" y="400"/>
                </a:lnTo>
                <a:lnTo>
                  <a:pt x="4485" y="401"/>
                </a:lnTo>
                <a:lnTo>
                  <a:pt x="4500" y="403"/>
                </a:lnTo>
                <a:lnTo>
                  <a:pt x="4512" y="403"/>
                </a:lnTo>
                <a:lnTo>
                  <a:pt x="4527" y="403"/>
                </a:lnTo>
                <a:lnTo>
                  <a:pt x="4541" y="403"/>
                </a:lnTo>
                <a:lnTo>
                  <a:pt x="4561" y="403"/>
                </a:lnTo>
                <a:lnTo>
                  <a:pt x="4572" y="404"/>
                </a:lnTo>
                <a:lnTo>
                  <a:pt x="4582" y="404"/>
                </a:lnTo>
                <a:lnTo>
                  <a:pt x="4604" y="406"/>
                </a:lnTo>
                <a:lnTo>
                  <a:pt x="4612" y="406"/>
                </a:lnTo>
                <a:lnTo>
                  <a:pt x="4626" y="407"/>
                </a:lnTo>
                <a:lnTo>
                  <a:pt x="4641" y="407"/>
                </a:lnTo>
                <a:lnTo>
                  <a:pt x="4658" y="406"/>
                </a:lnTo>
                <a:lnTo>
                  <a:pt x="4666" y="405"/>
                </a:lnTo>
                <a:lnTo>
                  <a:pt x="4681" y="386"/>
                </a:lnTo>
                <a:lnTo>
                  <a:pt x="4693" y="371"/>
                </a:lnTo>
                <a:lnTo>
                  <a:pt x="4711" y="349"/>
                </a:lnTo>
                <a:lnTo>
                  <a:pt x="4721" y="337"/>
                </a:lnTo>
                <a:lnTo>
                  <a:pt x="4742" y="347"/>
                </a:lnTo>
                <a:lnTo>
                  <a:pt x="4760" y="354"/>
                </a:lnTo>
                <a:lnTo>
                  <a:pt x="4772" y="367"/>
                </a:lnTo>
                <a:lnTo>
                  <a:pt x="4783" y="371"/>
                </a:lnTo>
                <a:lnTo>
                  <a:pt x="4791" y="376"/>
                </a:lnTo>
                <a:lnTo>
                  <a:pt x="4797" y="379"/>
                </a:lnTo>
                <a:lnTo>
                  <a:pt x="4802" y="381"/>
                </a:lnTo>
                <a:lnTo>
                  <a:pt x="4808" y="383"/>
                </a:lnTo>
                <a:lnTo>
                  <a:pt x="4818" y="389"/>
                </a:lnTo>
                <a:lnTo>
                  <a:pt x="4824" y="391"/>
                </a:lnTo>
                <a:lnTo>
                  <a:pt x="4834" y="395"/>
                </a:lnTo>
                <a:lnTo>
                  <a:pt x="4841" y="399"/>
                </a:lnTo>
                <a:lnTo>
                  <a:pt x="4848" y="402"/>
                </a:lnTo>
                <a:lnTo>
                  <a:pt x="4852" y="404"/>
                </a:lnTo>
                <a:lnTo>
                  <a:pt x="4861" y="404"/>
                </a:lnTo>
                <a:lnTo>
                  <a:pt x="4867" y="405"/>
                </a:lnTo>
                <a:lnTo>
                  <a:pt x="4875" y="405"/>
                </a:lnTo>
                <a:lnTo>
                  <a:pt x="4883" y="406"/>
                </a:lnTo>
                <a:lnTo>
                  <a:pt x="4890" y="406"/>
                </a:lnTo>
                <a:lnTo>
                  <a:pt x="4900" y="406"/>
                </a:lnTo>
                <a:lnTo>
                  <a:pt x="4907" y="406"/>
                </a:lnTo>
                <a:lnTo>
                  <a:pt x="4920" y="402"/>
                </a:lnTo>
                <a:lnTo>
                  <a:pt x="4930" y="388"/>
                </a:lnTo>
                <a:lnTo>
                  <a:pt x="4939" y="376"/>
                </a:lnTo>
                <a:lnTo>
                  <a:pt x="4948" y="364"/>
                </a:lnTo>
                <a:lnTo>
                  <a:pt x="4954" y="356"/>
                </a:lnTo>
                <a:lnTo>
                  <a:pt x="4960" y="349"/>
                </a:lnTo>
                <a:lnTo>
                  <a:pt x="4964" y="342"/>
                </a:lnTo>
                <a:lnTo>
                  <a:pt x="4968" y="337"/>
                </a:lnTo>
                <a:lnTo>
                  <a:pt x="4978" y="325"/>
                </a:lnTo>
                <a:lnTo>
                  <a:pt x="4982" y="317"/>
                </a:lnTo>
                <a:lnTo>
                  <a:pt x="4994" y="302"/>
                </a:lnTo>
                <a:lnTo>
                  <a:pt x="5005" y="288"/>
                </a:lnTo>
                <a:lnTo>
                  <a:pt x="5014" y="276"/>
                </a:lnTo>
                <a:lnTo>
                  <a:pt x="5027" y="259"/>
                </a:lnTo>
                <a:lnTo>
                  <a:pt x="5038" y="245"/>
                </a:lnTo>
                <a:lnTo>
                  <a:pt x="5047" y="232"/>
                </a:lnTo>
                <a:lnTo>
                  <a:pt x="5059" y="215"/>
                </a:lnTo>
                <a:lnTo>
                  <a:pt x="5076" y="197"/>
                </a:lnTo>
                <a:lnTo>
                  <a:pt x="5095" y="197"/>
                </a:lnTo>
                <a:lnTo>
                  <a:pt x="5111" y="193"/>
                </a:lnTo>
                <a:lnTo>
                  <a:pt x="5129" y="186"/>
                </a:lnTo>
                <a:lnTo>
                  <a:pt x="5151" y="174"/>
                </a:lnTo>
                <a:lnTo>
                  <a:pt x="5170" y="167"/>
                </a:lnTo>
                <a:lnTo>
                  <a:pt x="5195" y="187"/>
                </a:lnTo>
                <a:lnTo>
                  <a:pt x="5204" y="241"/>
                </a:lnTo>
                <a:lnTo>
                  <a:pt x="5214" y="274"/>
                </a:lnTo>
                <a:lnTo>
                  <a:pt x="5222" y="277"/>
                </a:lnTo>
                <a:lnTo>
                  <a:pt x="5231" y="280"/>
                </a:lnTo>
                <a:lnTo>
                  <a:pt x="5236" y="283"/>
                </a:lnTo>
                <a:lnTo>
                  <a:pt x="5240" y="285"/>
                </a:lnTo>
                <a:lnTo>
                  <a:pt x="5249" y="290"/>
                </a:lnTo>
                <a:lnTo>
                  <a:pt x="5253" y="290"/>
                </a:lnTo>
                <a:lnTo>
                  <a:pt x="5259" y="291"/>
                </a:lnTo>
                <a:lnTo>
                  <a:pt x="5262" y="292"/>
                </a:lnTo>
                <a:lnTo>
                  <a:pt x="5269" y="294"/>
                </a:lnTo>
                <a:lnTo>
                  <a:pt x="5273" y="297"/>
                </a:lnTo>
                <a:lnTo>
                  <a:pt x="5280" y="301"/>
                </a:lnTo>
                <a:lnTo>
                  <a:pt x="5288" y="306"/>
                </a:lnTo>
                <a:lnTo>
                  <a:pt x="5300" y="311"/>
                </a:lnTo>
                <a:lnTo>
                  <a:pt x="5313" y="314"/>
                </a:lnTo>
                <a:lnTo>
                  <a:pt x="5319" y="316"/>
                </a:lnTo>
                <a:lnTo>
                  <a:pt x="5332" y="321"/>
                </a:lnTo>
                <a:lnTo>
                  <a:pt x="5342" y="332"/>
                </a:lnTo>
                <a:lnTo>
                  <a:pt x="5353" y="353"/>
                </a:lnTo>
                <a:lnTo>
                  <a:pt x="5372" y="368"/>
                </a:lnTo>
                <a:lnTo>
                  <a:pt x="5385" y="369"/>
                </a:lnTo>
                <a:lnTo>
                  <a:pt x="5390" y="370"/>
                </a:lnTo>
                <a:lnTo>
                  <a:pt x="5394" y="370"/>
                </a:lnTo>
                <a:lnTo>
                  <a:pt x="5403" y="371"/>
                </a:lnTo>
                <a:lnTo>
                  <a:pt x="5407" y="371"/>
                </a:lnTo>
                <a:lnTo>
                  <a:pt x="5413" y="373"/>
                </a:lnTo>
                <a:lnTo>
                  <a:pt x="5421" y="373"/>
                </a:lnTo>
                <a:lnTo>
                  <a:pt x="5433" y="374"/>
                </a:lnTo>
                <a:lnTo>
                  <a:pt x="5445" y="374"/>
                </a:lnTo>
                <a:lnTo>
                  <a:pt x="5456" y="374"/>
                </a:lnTo>
                <a:lnTo>
                  <a:pt x="5469" y="375"/>
                </a:lnTo>
                <a:lnTo>
                  <a:pt x="5480" y="376"/>
                </a:lnTo>
                <a:lnTo>
                  <a:pt x="5489" y="377"/>
                </a:lnTo>
                <a:lnTo>
                  <a:pt x="5500" y="377"/>
                </a:lnTo>
                <a:lnTo>
                  <a:pt x="5504" y="377"/>
                </a:lnTo>
                <a:lnTo>
                  <a:pt x="5510" y="378"/>
                </a:lnTo>
                <a:lnTo>
                  <a:pt x="5517" y="377"/>
                </a:lnTo>
                <a:lnTo>
                  <a:pt x="5525" y="375"/>
                </a:lnTo>
                <a:lnTo>
                  <a:pt x="5532" y="373"/>
                </a:lnTo>
                <a:lnTo>
                  <a:pt x="5535" y="373"/>
                </a:lnTo>
                <a:lnTo>
                  <a:pt x="5541" y="371"/>
                </a:lnTo>
                <a:lnTo>
                  <a:pt x="5549" y="368"/>
                </a:lnTo>
                <a:lnTo>
                  <a:pt x="5560" y="368"/>
                </a:lnTo>
                <a:lnTo>
                  <a:pt x="5563" y="368"/>
                </a:lnTo>
                <a:lnTo>
                  <a:pt x="5572" y="367"/>
                </a:lnTo>
                <a:lnTo>
                  <a:pt x="5576" y="367"/>
                </a:lnTo>
                <a:lnTo>
                  <a:pt x="5581" y="365"/>
                </a:lnTo>
                <a:lnTo>
                  <a:pt x="5586" y="365"/>
                </a:lnTo>
                <a:lnTo>
                  <a:pt x="5595" y="364"/>
                </a:lnTo>
                <a:lnTo>
                  <a:pt x="5603" y="364"/>
                </a:lnTo>
                <a:lnTo>
                  <a:pt x="5610" y="364"/>
                </a:lnTo>
                <a:lnTo>
                  <a:pt x="5614" y="365"/>
                </a:lnTo>
                <a:lnTo>
                  <a:pt x="5621" y="367"/>
                </a:lnTo>
                <a:lnTo>
                  <a:pt x="5626" y="368"/>
                </a:lnTo>
                <a:lnTo>
                  <a:pt x="5636" y="369"/>
                </a:lnTo>
                <a:lnTo>
                  <a:pt x="5648" y="370"/>
                </a:lnTo>
                <a:lnTo>
                  <a:pt x="5655" y="371"/>
                </a:lnTo>
                <a:lnTo>
                  <a:pt x="5662" y="373"/>
                </a:lnTo>
                <a:lnTo>
                  <a:pt x="5666" y="373"/>
                </a:lnTo>
                <a:lnTo>
                  <a:pt x="5677" y="374"/>
                </a:lnTo>
                <a:lnTo>
                  <a:pt x="5689" y="374"/>
                </a:lnTo>
                <a:lnTo>
                  <a:pt x="5696" y="374"/>
                </a:lnTo>
                <a:lnTo>
                  <a:pt x="5706" y="375"/>
                </a:lnTo>
                <a:lnTo>
                  <a:pt x="5722" y="374"/>
                </a:lnTo>
                <a:lnTo>
                  <a:pt x="5726" y="374"/>
                </a:lnTo>
                <a:lnTo>
                  <a:pt x="5730" y="374"/>
                </a:lnTo>
                <a:lnTo>
                  <a:pt x="5737" y="373"/>
                </a:lnTo>
                <a:lnTo>
                  <a:pt x="5741" y="373"/>
                </a:lnTo>
                <a:lnTo>
                  <a:pt x="5748" y="370"/>
                </a:lnTo>
                <a:lnTo>
                  <a:pt x="5754" y="369"/>
                </a:lnTo>
                <a:lnTo>
                  <a:pt x="5760" y="369"/>
                </a:lnTo>
                <a:lnTo>
                  <a:pt x="5765" y="370"/>
                </a:lnTo>
                <a:lnTo>
                  <a:pt x="5776" y="370"/>
                </a:lnTo>
                <a:lnTo>
                  <a:pt x="5786" y="369"/>
                </a:lnTo>
                <a:lnTo>
                  <a:pt x="5802" y="367"/>
                </a:lnTo>
                <a:lnTo>
                  <a:pt x="5820" y="365"/>
                </a:lnTo>
                <a:lnTo>
                  <a:pt x="5833" y="364"/>
                </a:lnTo>
                <a:lnTo>
                  <a:pt x="5864" y="370"/>
                </a:lnTo>
                <a:lnTo>
                  <a:pt x="5877" y="368"/>
                </a:lnTo>
                <a:lnTo>
                  <a:pt x="5897" y="365"/>
                </a:lnTo>
                <a:lnTo>
                  <a:pt x="5916" y="365"/>
                </a:lnTo>
                <a:lnTo>
                  <a:pt x="5935" y="364"/>
                </a:lnTo>
                <a:lnTo>
                  <a:pt x="5958" y="364"/>
                </a:lnTo>
                <a:lnTo>
                  <a:pt x="5969" y="365"/>
                </a:lnTo>
                <a:lnTo>
                  <a:pt x="5980" y="366"/>
                </a:lnTo>
                <a:lnTo>
                  <a:pt x="6007" y="360"/>
                </a:lnTo>
                <a:lnTo>
                  <a:pt x="6022" y="357"/>
                </a:lnTo>
                <a:lnTo>
                  <a:pt x="6050" y="337"/>
                </a:lnTo>
                <a:lnTo>
                  <a:pt x="6062" y="324"/>
                </a:lnTo>
                <a:lnTo>
                  <a:pt x="6079" y="318"/>
                </a:lnTo>
                <a:lnTo>
                  <a:pt x="6107" y="312"/>
                </a:lnTo>
                <a:lnTo>
                  <a:pt x="6126" y="308"/>
                </a:lnTo>
                <a:lnTo>
                  <a:pt x="6140" y="304"/>
                </a:lnTo>
                <a:lnTo>
                  <a:pt x="6164" y="294"/>
                </a:lnTo>
                <a:lnTo>
                  <a:pt x="6179" y="281"/>
                </a:lnTo>
                <a:lnTo>
                  <a:pt x="6197" y="262"/>
                </a:lnTo>
                <a:lnTo>
                  <a:pt x="6218" y="236"/>
                </a:lnTo>
                <a:lnTo>
                  <a:pt x="6228" y="223"/>
                </a:lnTo>
                <a:lnTo>
                  <a:pt x="6242" y="220"/>
                </a:lnTo>
                <a:lnTo>
                  <a:pt x="6260" y="222"/>
                </a:lnTo>
                <a:lnTo>
                  <a:pt x="6274" y="222"/>
                </a:lnTo>
                <a:lnTo>
                  <a:pt x="6282" y="220"/>
                </a:lnTo>
                <a:lnTo>
                  <a:pt x="6297" y="221"/>
                </a:lnTo>
                <a:lnTo>
                  <a:pt x="6306" y="222"/>
                </a:lnTo>
                <a:lnTo>
                  <a:pt x="6324" y="225"/>
                </a:lnTo>
                <a:lnTo>
                  <a:pt x="6335" y="228"/>
                </a:lnTo>
                <a:lnTo>
                  <a:pt x="6351" y="233"/>
                </a:lnTo>
                <a:lnTo>
                  <a:pt x="6367" y="236"/>
                </a:lnTo>
                <a:lnTo>
                  <a:pt x="6383" y="235"/>
                </a:lnTo>
                <a:lnTo>
                  <a:pt x="6399" y="234"/>
                </a:lnTo>
                <a:lnTo>
                  <a:pt x="6421" y="229"/>
                </a:lnTo>
                <a:lnTo>
                  <a:pt x="6425" y="227"/>
                </a:lnTo>
                <a:lnTo>
                  <a:pt x="6437" y="229"/>
                </a:lnTo>
                <a:lnTo>
                  <a:pt x="6455" y="235"/>
                </a:lnTo>
                <a:lnTo>
                  <a:pt x="6472" y="238"/>
                </a:lnTo>
                <a:lnTo>
                  <a:pt x="6485" y="239"/>
                </a:lnTo>
                <a:lnTo>
                  <a:pt x="6499" y="239"/>
                </a:lnTo>
                <a:lnTo>
                  <a:pt x="6514" y="242"/>
                </a:lnTo>
                <a:lnTo>
                  <a:pt x="6531" y="247"/>
                </a:lnTo>
                <a:lnTo>
                  <a:pt x="6539" y="249"/>
                </a:lnTo>
                <a:lnTo>
                  <a:pt x="6552" y="252"/>
                </a:lnTo>
                <a:lnTo>
                  <a:pt x="6567" y="257"/>
                </a:lnTo>
                <a:lnTo>
                  <a:pt x="6585" y="261"/>
                </a:lnTo>
                <a:lnTo>
                  <a:pt x="6597" y="263"/>
                </a:lnTo>
                <a:lnTo>
                  <a:pt x="6617" y="270"/>
                </a:lnTo>
                <a:lnTo>
                  <a:pt x="6639" y="277"/>
                </a:lnTo>
                <a:lnTo>
                  <a:pt x="6653" y="281"/>
                </a:lnTo>
                <a:lnTo>
                  <a:pt x="6670" y="285"/>
                </a:lnTo>
                <a:lnTo>
                  <a:pt x="6687" y="286"/>
                </a:lnTo>
                <a:lnTo>
                  <a:pt x="6705" y="284"/>
                </a:lnTo>
                <a:lnTo>
                  <a:pt x="6721" y="288"/>
                </a:lnTo>
                <a:lnTo>
                  <a:pt x="6734" y="294"/>
                </a:lnTo>
                <a:lnTo>
                  <a:pt x="6753" y="301"/>
                </a:lnTo>
                <a:lnTo>
                  <a:pt x="6759" y="302"/>
                </a:lnTo>
                <a:lnTo>
                  <a:pt x="6768" y="303"/>
                </a:lnTo>
                <a:lnTo>
                  <a:pt x="6780" y="302"/>
                </a:lnTo>
                <a:lnTo>
                  <a:pt x="6788" y="299"/>
                </a:lnTo>
                <a:lnTo>
                  <a:pt x="6804" y="289"/>
                </a:lnTo>
                <a:lnTo>
                  <a:pt x="6827" y="288"/>
                </a:lnTo>
                <a:lnTo>
                  <a:pt x="6834" y="289"/>
                </a:lnTo>
                <a:lnTo>
                  <a:pt x="6840" y="290"/>
                </a:lnTo>
                <a:lnTo>
                  <a:pt x="6865" y="291"/>
                </a:lnTo>
                <a:lnTo>
                  <a:pt x="6888" y="286"/>
                </a:lnTo>
                <a:lnTo>
                  <a:pt x="6902" y="283"/>
                </a:lnTo>
                <a:lnTo>
                  <a:pt x="6917" y="276"/>
                </a:lnTo>
                <a:lnTo>
                  <a:pt x="6936" y="263"/>
                </a:lnTo>
                <a:lnTo>
                  <a:pt x="6956" y="250"/>
                </a:lnTo>
                <a:lnTo>
                  <a:pt x="6975" y="244"/>
                </a:lnTo>
                <a:lnTo>
                  <a:pt x="6990" y="244"/>
                </a:lnTo>
                <a:lnTo>
                  <a:pt x="7016" y="240"/>
                </a:lnTo>
                <a:lnTo>
                  <a:pt x="7032" y="231"/>
                </a:lnTo>
                <a:lnTo>
                  <a:pt x="7045" y="220"/>
                </a:lnTo>
                <a:lnTo>
                  <a:pt x="7059" y="216"/>
                </a:lnTo>
                <a:lnTo>
                  <a:pt x="7068" y="209"/>
                </a:lnTo>
                <a:lnTo>
                  <a:pt x="7079" y="183"/>
                </a:lnTo>
                <a:lnTo>
                  <a:pt x="7092" y="151"/>
                </a:lnTo>
                <a:lnTo>
                  <a:pt x="7098" y="143"/>
                </a:lnTo>
                <a:lnTo>
                  <a:pt x="7114" y="142"/>
                </a:lnTo>
                <a:lnTo>
                  <a:pt x="7126" y="136"/>
                </a:lnTo>
                <a:lnTo>
                  <a:pt x="7138" y="138"/>
                </a:lnTo>
                <a:lnTo>
                  <a:pt x="7151" y="135"/>
                </a:lnTo>
                <a:lnTo>
                  <a:pt x="7159" y="126"/>
                </a:lnTo>
                <a:lnTo>
                  <a:pt x="7171" y="125"/>
                </a:lnTo>
                <a:lnTo>
                  <a:pt x="7183" y="132"/>
                </a:lnTo>
                <a:lnTo>
                  <a:pt x="7190" y="141"/>
                </a:lnTo>
                <a:lnTo>
                  <a:pt x="7200" y="151"/>
                </a:lnTo>
                <a:lnTo>
                  <a:pt x="7209" y="161"/>
                </a:lnTo>
                <a:lnTo>
                  <a:pt x="7213" y="166"/>
                </a:lnTo>
                <a:lnTo>
                  <a:pt x="7222" y="174"/>
                </a:lnTo>
                <a:lnTo>
                  <a:pt x="7232" y="180"/>
                </a:lnTo>
                <a:lnTo>
                  <a:pt x="7243" y="185"/>
                </a:lnTo>
                <a:lnTo>
                  <a:pt x="7254" y="187"/>
                </a:lnTo>
                <a:lnTo>
                  <a:pt x="7265" y="183"/>
                </a:lnTo>
                <a:lnTo>
                  <a:pt x="7275" y="176"/>
                </a:lnTo>
                <a:lnTo>
                  <a:pt x="7285" y="168"/>
                </a:lnTo>
                <a:lnTo>
                  <a:pt x="7300" y="155"/>
                </a:lnTo>
                <a:lnTo>
                  <a:pt x="7314" y="144"/>
                </a:lnTo>
                <a:lnTo>
                  <a:pt x="7324" y="135"/>
                </a:lnTo>
                <a:lnTo>
                  <a:pt x="7333" y="126"/>
                </a:lnTo>
                <a:lnTo>
                  <a:pt x="7347" y="116"/>
                </a:lnTo>
                <a:lnTo>
                  <a:pt x="7368" y="98"/>
                </a:lnTo>
                <a:lnTo>
                  <a:pt x="7378" y="91"/>
                </a:lnTo>
                <a:lnTo>
                  <a:pt x="7387" y="85"/>
                </a:lnTo>
                <a:lnTo>
                  <a:pt x="7402" y="93"/>
                </a:lnTo>
                <a:lnTo>
                  <a:pt x="7409" y="97"/>
                </a:lnTo>
                <a:lnTo>
                  <a:pt x="7418" y="102"/>
                </a:lnTo>
                <a:lnTo>
                  <a:pt x="7432" y="112"/>
                </a:lnTo>
                <a:lnTo>
                  <a:pt x="7443" y="116"/>
                </a:lnTo>
                <a:lnTo>
                  <a:pt x="7452" y="119"/>
                </a:lnTo>
                <a:lnTo>
                  <a:pt x="7460" y="122"/>
                </a:lnTo>
                <a:lnTo>
                  <a:pt x="7470" y="126"/>
                </a:lnTo>
                <a:lnTo>
                  <a:pt x="7478" y="126"/>
                </a:lnTo>
                <a:lnTo>
                  <a:pt x="7486" y="125"/>
                </a:lnTo>
                <a:lnTo>
                  <a:pt x="7501" y="124"/>
                </a:lnTo>
                <a:lnTo>
                  <a:pt x="7511" y="122"/>
                </a:lnTo>
                <a:lnTo>
                  <a:pt x="7525" y="121"/>
                </a:lnTo>
                <a:lnTo>
                  <a:pt x="7538" y="124"/>
                </a:lnTo>
                <a:lnTo>
                  <a:pt x="7551" y="126"/>
                </a:lnTo>
                <a:lnTo>
                  <a:pt x="7559" y="126"/>
                </a:lnTo>
                <a:lnTo>
                  <a:pt x="7563" y="126"/>
                </a:lnTo>
                <a:lnTo>
                  <a:pt x="7570" y="125"/>
                </a:lnTo>
                <a:lnTo>
                  <a:pt x="7578" y="128"/>
                </a:lnTo>
                <a:lnTo>
                  <a:pt x="7594" y="132"/>
                </a:lnTo>
                <a:lnTo>
                  <a:pt x="7607" y="134"/>
                </a:lnTo>
                <a:lnTo>
                  <a:pt x="7618" y="136"/>
                </a:lnTo>
                <a:lnTo>
                  <a:pt x="7628" y="139"/>
                </a:lnTo>
                <a:lnTo>
                  <a:pt x="7647" y="141"/>
                </a:lnTo>
                <a:lnTo>
                  <a:pt x="7660" y="142"/>
                </a:lnTo>
                <a:lnTo>
                  <a:pt x="7670" y="143"/>
                </a:lnTo>
                <a:lnTo>
                  <a:pt x="7687" y="146"/>
                </a:lnTo>
                <a:lnTo>
                  <a:pt x="7704" y="155"/>
                </a:lnTo>
                <a:lnTo>
                  <a:pt x="7716" y="160"/>
                </a:lnTo>
                <a:lnTo>
                  <a:pt x="7732" y="164"/>
                </a:lnTo>
                <a:lnTo>
                  <a:pt x="7751" y="168"/>
                </a:lnTo>
                <a:lnTo>
                  <a:pt x="7771" y="171"/>
                </a:lnTo>
                <a:lnTo>
                  <a:pt x="7793" y="174"/>
                </a:lnTo>
                <a:lnTo>
                  <a:pt x="7819" y="174"/>
                </a:lnTo>
                <a:lnTo>
                  <a:pt x="7840" y="173"/>
                </a:lnTo>
                <a:lnTo>
                  <a:pt x="7850" y="172"/>
                </a:lnTo>
                <a:lnTo>
                  <a:pt x="7876" y="168"/>
                </a:lnTo>
                <a:lnTo>
                  <a:pt x="7895" y="160"/>
                </a:lnTo>
                <a:lnTo>
                  <a:pt x="7908" y="130"/>
                </a:lnTo>
                <a:lnTo>
                  <a:pt x="7938" y="126"/>
                </a:lnTo>
                <a:lnTo>
                  <a:pt x="7958" y="125"/>
                </a:lnTo>
                <a:lnTo>
                  <a:pt x="7973" y="121"/>
                </a:lnTo>
                <a:lnTo>
                  <a:pt x="7985" y="98"/>
                </a:lnTo>
                <a:lnTo>
                  <a:pt x="7996" y="95"/>
                </a:lnTo>
                <a:lnTo>
                  <a:pt x="8014" y="94"/>
                </a:lnTo>
                <a:lnTo>
                  <a:pt x="8028" y="93"/>
                </a:lnTo>
                <a:lnTo>
                  <a:pt x="8048" y="91"/>
                </a:lnTo>
                <a:lnTo>
                  <a:pt x="8073" y="90"/>
                </a:lnTo>
                <a:lnTo>
                  <a:pt x="8102" y="97"/>
                </a:lnTo>
                <a:lnTo>
                  <a:pt x="8121" y="72"/>
                </a:lnTo>
                <a:lnTo>
                  <a:pt x="8135" y="68"/>
                </a:lnTo>
                <a:lnTo>
                  <a:pt x="8148" y="66"/>
                </a:lnTo>
                <a:lnTo>
                  <a:pt x="8161" y="64"/>
                </a:lnTo>
                <a:lnTo>
                  <a:pt x="8175" y="60"/>
                </a:lnTo>
                <a:lnTo>
                  <a:pt x="8186" y="58"/>
                </a:lnTo>
                <a:lnTo>
                  <a:pt x="8195" y="56"/>
                </a:lnTo>
                <a:lnTo>
                  <a:pt x="8206" y="53"/>
                </a:lnTo>
                <a:lnTo>
                  <a:pt x="8221" y="48"/>
                </a:lnTo>
                <a:lnTo>
                  <a:pt x="8229" y="48"/>
                </a:lnTo>
                <a:lnTo>
                  <a:pt x="8243" y="48"/>
                </a:lnTo>
                <a:lnTo>
                  <a:pt x="8254" y="47"/>
                </a:lnTo>
                <a:lnTo>
                  <a:pt x="8264" y="45"/>
                </a:lnTo>
                <a:lnTo>
                  <a:pt x="8277" y="44"/>
                </a:lnTo>
                <a:lnTo>
                  <a:pt x="8292" y="39"/>
                </a:lnTo>
                <a:lnTo>
                  <a:pt x="8308" y="34"/>
                </a:lnTo>
                <a:lnTo>
                  <a:pt x="8320" y="33"/>
                </a:lnTo>
                <a:lnTo>
                  <a:pt x="8335" y="31"/>
                </a:lnTo>
                <a:lnTo>
                  <a:pt x="8349" y="28"/>
                </a:lnTo>
                <a:lnTo>
                  <a:pt x="8366" y="25"/>
                </a:lnTo>
                <a:lnTo>
                  <a:pt x="8402" y="18"/>
                </a:lnTo>
                <a:lnTo>
                  <a:pt x="8426" y="0"/>
                </a:lnTo>
                <a:lnTo>
                  <a:pt x="8426" y="7"/>
                </a:lnTo>
                <a:lnTo>
                  <a:pt x="8402" y="32"/>
                </a:lnTo>
                <a:lnTo>
                  <a:pt x="8366" y="57"/>
                </a:lnTo>
                <a:lnTo>
                  <a:pt x="8349" y="70"/>
                </a:lnTo>
                <a:lnTo>
                  <a:pt x="8335" y="79"/>
                </a:lnTo>
                <a:lnTo>
                  <a:pt x="8320" y="82"/>
                </a:lnTo>
                <a:lnTo>
                  <a:pt x="8308" y="87"/>
                </a:lnTo>
                <a:lnTo>
                  <a:pt x="8292" y="97"/>
                </a:lnTo>
                <a:lnTo>
                  <a:pt x="8277" y="96"/>
                </a:lnTo>
                <a:lnTo>
                  <a:pt x="8264" y="93"/>
                </a:lnTo>
                <a:lnTo>
                  <a:pt x="8254" y="116"/>
                </a:lnTo>
                <a:lnTo>
                  <a:pt x="8243" y="126"/>
                </a:lnTo>
                <a:lnTo>
                  <a:pt x="8229" y="130"/>
                </a:lnTo>
                <a:lnTo>
                  <a:pt x="8221" y="130"/>
                </a:lnTo>
                <a:lnTo>
                  <a:pt x="8206" y="129"/>
                </a:lnTo>
                <a:lnTo>
                  <a:pt x="8195" y="124"/>
                </a:lnTo>
                <a:lnTo>
                  <a:pt x="8186" y="150"/>
                </a:lnTo>
                <a:lnTo>
                  <a:pt x="8175" y="149"/>
                </a:lnTo>
                <a:lnTo>
                  <a:pt x="8161" y="152"/>
                </a:lnTo>
                <a:lnTo>
                  <a:pt x="8148" y="158"/>
                </a:lnTo>
                <a:lnTo>
                  <a:pt x="8135" y="161"/>
                </a:lnTo>
                <a:lnTo>
                  <a:pt x="8121" y="159"/>
                </a:lnTo>
                <a:lnTo>
                  <a:pt x="8102" y="167"/>
                </a:lnTo>
                <a:lnTo>
                  <a:pt x="8073" y="193"/>
                </a:lnTo>
                <a:lnTo>
                  <a:pt x="8048" y="198"/>
                </a:lnTo>
                <a:lnTo>
                  <a:pt x="8028" y="197"/>
                </a:lnTo>
                <a:lnTo>
                  <a:pt x="8014" y="192"/>
                </a:lnTo>
                <a:lnTo>
                  <a:pt x="7996" y="185"/>
                </a:lnTo>
                <a:lnTo>
                  <a:pt x="7985" y="179"/>
                </a:lnTo>
                <a:lnTo>
                  <a:pt x="7973" y="174"/>
                </a:lnTo>
                <a:lnTo>
                  <a:pt x="7958" y="180"/>
                </a:lnTo>
                <a:lnTo>
                  <a:pt x="7938" y="190"/>
                </a:lnTo>
                <a:lnTo>
                  <a:pt x="7908" y="200"/>
                </a:lnTo>
                <a:lnTo>
                  <a:pt x="7895" y="200"/>
                </a:lnTo>
                <a:lnTo>
                  <a:pt x="7876" y="202"/>
                </a:lnTo>
                <a:lnTo>
                  <a:pt x="7850" y="236"/>
                </a:lnTo>
                <a:lnTo>
                  <a:pt x="7840" y="238"/>
                </a:lnTo>
                <a:lnTo>
                  <a:pt x="7819" y="238"/>
                </a:lnTo>
                <a:lnTo>
                  <a:pt x="7793" y="235"/>
                </a:lnTo>
                <a:lnTo>
                  <a:pt x="7771" y="231"/>
                </a:lnTo>
                <a:lnTo>
                  <a:pt x="7751" y="224"/>
                </a:lnTo>
                <a:lnTo>
                  <a:pt x="7732" y="216"/>
                </a:lnTo>
                <a:lnTo>
                  <a:pt x="7716" y="208"/>
                </a:lnTo>
                <a:lnTo>
                  <a:pt x="7704" y="202"/>
                </a:lnTo>
                <a:lnTo>
                  <a:pt x="7687" y="197"/>
                </a:lnTo>
                <a:lnTo>
                  <a:pt x="7670" y="189"/>
                </a:lnTo>
                <a:lnTo>
                  <a:pt x="7660" y="183"/>
                </a:lnTo>
                <a:lnTo>
                  <a:pt x="7647" y="176"/>
                </a:lnTo>
                <a:lnTo>
                  <a:pt x="7628" y="168"/>
                </a:lnTo>
                <a:lnTo>
                  <a:pt x="7618" y="163"/>
                </a:lnTo>
                <a:lnTo>
                  <a:pt x="7607" y="160"/>
                </a:lnTo>
                <a:lnTo>
                  <a:pt x="7594" y="159"/>
                </a:lnTo>
                <a:lnTo>
                  <a:pt x="7578" y="149"/>
                </a:lnTo>
                <a:lnTo>
                  <a:pt x="7570" y="148"/>
                </a:lnTo>
                <a:lnTo>
                  <a:pt x="7563" y="148"/>
                </a:lnTo>
                <a:lnTo>
                  <a:pt x="7559" y="143"/>
                </a:lnTo>
                <a:lnTo>
                  <a:pt x="7551" y="144"/>
                </a:lnTo>
                <a:lnTo>
                  <a:pt x="7538" y="146"/>
                </a:lnTo>
                <a:lnTo>
                  <a:pt x="7525" y="148"/>
                </a:lnTo>
                <a:lnTo>
                  <a:pt x="7511" y="149"/>
                </a:lnTo>
                <a:lnTo>
                  <a:pt x="7501" y="151"/>
                </a:lnTo>
                <a:lnTo>
                  <a:pt x="7486" y="150"/>
                </a:lnTo>
                <a:lnTo>
                  <a:pt x="7478" y="149"/>
                </a:lnTo>
                <a:lnTo>
                  <a:pt x="7470" y="148"/>
                </a:lnTo>
                <a:lnTo>
                  <a:pt x="7460" y="137"/>
                </a:lnTo>
                <a:lnTo>
                  <a:pt x="7452" y="136"/>
                </a:lnTo>
                <a:lnTo>
                  <a:pt x="7443" y="135"/>
                </a:lnTo>
                <a:lnTo>
                  <a:pt x="7432" y="133"/>
                </a:lnTo>
                <a:lnTo>
                  <a:pt x="7418" y="124"/>
                </a:lnTo>
                <a:lnTo>
                  <a:pt x="7409" y="118"/>
                </a:lnTo>
                <a:lnTo>
                  <a:pt x="7402" y="112"/>
                </a:lnTo>
                <a:lnTo>
                  <a:pt x="7387" y="105"/>
                </a:lnTo>
                <a:lnTo>
                  <a:pt x="7378" y="102"/>
                </a:lnTo>
                <a:lnTo>
                  <a:pt x="7368" y="122"/>
                </a:lnTo>
                <a:lnTo>
                  <a:pt x="7347" y="168"/>
                </a:lnTo>
                <a:lnTo>
                  <a:pt x="7333" y="169"/>
                </a:lnTo>
                <a:lnTo>
                  <a:pt x="7324" y="169"/>
                </a:lnTo>
                <a:lnTo>
                  <a:pt x="7314" y="169"/>
                </a:lnTo>
                <a:lnTo>
                  <a:pt x="7300" y="169"/>
                </a:lnTo>
                <a:lnTo>
                  <a:pt x="7285" y="194"/>
                </a:lnTo>
                <a:lnTo>
                  <a:pt x="7275" y="201"/>
                </a:lnTo>
                <a:lnTo>
                  <a:pt x="7265" y="207"/>
                </a:lnTo>
                <a:lnTo>
                  <a:pt x="7254" y="223"/>
                </a:lnTo>
                <a:lnTo>
                  <a:pt x="7243" y="225"/>
                </a:lnTo>
                <a:lnTo>
                  <a:pt x="7232" y="221"/>
                </a:lnTo>
                <a:lnTo>
                  <a:pt x="7222" y="215"/>
                </a:lnTo>
                <a:lnTo>
                  <a:pt x="7213" y="211"/>
                </a:lnTo>
                <a:lnTo>
                  <a:pt x="7209" y="210"/>
                </a:lnTo>
                <a:lnTo>
                  <a:pt x="7200" y="205"/>
                </a:lnTo>
                <a:lnTo>
                  <a:pt x="7190" y="199"/>
                </a:lnTo>
                <a:lnTo>
                  <a:pt x="7183" y="195"/>
                </a:lnTo>
                <a:lnTo>
                  <a:pt x="7171" y="190"/>
                </a:lnTo>
                <a:lnTo>
                  <a:pt x="7159" y="192"/>
                </a:lnTo>
                <a:lnTo>
                  <a:pt x="7151" y="194"/>
                </a:lnTo>
                <a:lnTo>
                  <a:pt x="7138" y="196"/>
                </a:lnTo>
                <a:lnTo>
                  <a:pt x="7126" y="198"/>
                </a:lnTo>
                <a:lnTo>
                  <a:pt x="7114" y="207"/>
                </a:lnTo>
                <a:lnTo>
                  <a:pt x="7098" y="219"/>
                </a:lnTo>
                <a:lnTo>
                  <a:pt x="7092" y="221"/>
                </a:lnTo>
                <a:lnTo>
                  <a:pt x="7079" y="219"/>
                </a:lnTo>
                <a:lnTo>
                  <a:pt x="7068" y="222"/>
                </a:lnTo>
                <a:lnTo>
                  <a:pt x="7059" y="225"/>
                </a:lnTo>
                <a:lnTo>
                  <a:pt x="7045" y="233"/>
                </a:lnTo>
                <a:lnTo>
                  <a:pt x="7032" y="240"/>
                </a:lnTo>
                <a:lnTo>
                  <a:pt x="7016" y="249"/>
                </a:lnTo>
                <a:lnTo>
                  <a:pt x="6990" y="263"/>
                </a:lnTo>
                <a:lnTo>
                  <a:pt x="6975" y="272"/>
                </a:lnTo>
                <a:lnTo>
                  <a:pt x="6956" y="281"/>
                </a:lnTo>
                <a:lnTo>
                  <a:pt x="6936" y="292"/>
                </a:lnTo>
                <a:lnTo>
                  <a:pt x="6917" y="302"/>
                </a:lnTo>
                <a:lnTo>
                  <a:pt x="6902" y="311"/>
                </a:lnTo>
                <a:lnTo>
                  <a:pt x="6888" y="318"/>
                </a:lnTo>
                <a:lnTo>
                  <a:pt x="6865" y="330"/>
                </a:lnTo>
                <a:lnTo>
                  <a:pt x="6840" y="344"/>
                </a:lnTo>
                <a:lnTo>
                  <a:pt x="6834" y="348"/>
                </a:lnTo>
                <a:lnTo>
                  <a:pt x="6827" y="352"/>
                </a:lnTo>
                <a:lnTo>
                  <a:pt x="6804" y="364"/>
                </a:lnTo>
                <a:lnTo>
                  <a:pt x="6788" y="373"/>
                </a:lnTo>
                <a:lnTo>
                  <a:pt x="6780" y="377"/>
                </a:lnTo>
                <a:lnTo>
                  <a:pt x="6768" y="376"/>
                </a:lnTo>
                <a:lnTo>
                  <a:pt x="6759" y="374"/>
                </a:lnTo>
                <a:lnTo>
                  <a:pt x="6753" y="373"/>
                </a:lnTo>
                <a:lnTo>
                  <a:pt x="6734" y="367"/>
                </a:lnTo>
                <a:lnTo>
                  <a:pt x="6721" y="365"/>
                </a:lnTo>
                <a:lnTo>
                  <a:pt x="6705" y="362"/>
                </a:lnTo>
                <a:lnTo>
                  <a:pt x="6687" y="358"/>
                </a:lnTo>
                <a:lnTo>
                  <a:pt x="6670" y="355"/>
                </a:lnTo>
                <a:lnTo>
                  <a:pt x="6653" y="351"/>
                </a:lnTo>
                <a:lnTo>
                  <a:pt x="6639" y="349"/>
                </a:lnTo>
                <a:lnTo>
                  <a:pt x="6617" y="342"/>
                </a:lnTo>
                <a:lnTo>
                  <a:pt x="6597" y="338"/>
                </a:lnTo>
                <a:lnTo>
                  <a:pt x="6585" y="335"/>
                </a:lnTo>
                <a:lnTo>
                  <a:pt x="6567" y="330"/>
                </a:lnTo>
                <a:lnTo>
                  <a:pt x="6552" y="328"/>
                </a:lnTo>
                <a:lnTo>
                  <a:pt x="6539" y="327"/>
                </a:lnTo>
                <a:lnTo>
                  <a:pt x="6531" y="325"/>
                </a:lnTo>
                <a:lnTo>
                  <a:pt x="6514" y="321"/>
                </a:lnTo>
                <a:lnTo>
                  <a:pt x="6499" y="318"/>
                </a:lnTo>
                <a:lnTo>
                  <a:pt x="6485" y="314"/>
                </a:lnTo>
                <a:lnTo>
                  <a:pt x="6472" y="310"/>
                </a:lnTo>
                <a:lnTo>
                  <a:pt x="6455" y="303"/>
                </a:lnTo>
                <a:lnTo>
                  <a:pt x="6437" y="297"/>
                </a:lnTo>
                <a:lnTo>
                  <a:pt x="6425" y="294"/>
                </a:lnTo>
                <a:lnTo>
                  <a:pt x="6421" y="293"/>
                </a:lnTo>
                <a:lnTo>
                  <a:pt x="6399" y="287"/>
                </a:lnTo>
                <a:lnTo>
                  <a:pt x="6383" y="288"/>
                </a:lnTo>
                <a:lnTo>
                  <a:pt x="6367" y="286"/>
                </a:lnTo>
                <a:lnTo>
                  <a:pt x="6351" y="284"/>
                </a:lnTo>
                <a:lnTo>
                  <a:pt x="6335" y="280"/>
                </a:lnTo>
                <a:lnTo>
                  <a:pt x="6324" y="278"/>
                </a:lnTo>
                <a:lnTo>
                  <a:pt x="6306" y="273"/>
                </a:lnTo>
                <a:lnTo>
                  <a:pt x="6297" y="275"/>
                </a:lnTo>
                <a:lnTo>
                  <a:pt x="6282" y="278"/>
                </a:lnTo>
                <a:lnTo>
                  <a:pt x="6274" y="278"/>
                </a:lnTo>
                <a:lnTo>
                  <a:pt x="6260" y="277"/>
                </a:lnTo>
                <a:lnTo>
                  <a:pt x="6242" y="274"/>
                </a:lnTo>
                <a:lnTo>
                  <a:pt x="6228" y="272"/>
                </a:lnTo>
                <a:lnTo>
                  <a:pt x="6218" y="271"/>
                </a:lnTo>
                <a:lnTo>
                  <a:pt x="6197" y="270"/>
                </a:lnTo>
                <a:lnTo>
                  <a:pt x="6179" y="281"/>
                </a:lnTo>
                <a:lnTo>
                  <a:pt x="6164" y="294"/>
                </a:lnTo>
                <a:lnTo>
                  <a:pt x="6140" y="316"/>
                </a:lnTo>
                <a:lnTo>
                  <a:pt x="6126" y="328"/>
                </a:lnTo>
                <a:lnTo>
                  <a:pt x="6107" y="344"/>
                </a:lnTo>
                <a:lnTo>
                  <a:pt x="6079" y="370"/>
                </a:lnTo>
                <a:lnTo>
                  <a:pt x="6062" y="375"/>
                </a:lnTo>
                <a:lnTo>
                  <a:pt x="6050" y="377"/>
                </a:lnTo>
                <a:lnTo>
                  <a:pt x="6022" y="381"/>
                </a:lnTo>
                <a:lnTo>
                  <a:pt x="6007" y="384"/>
                </a:lnTo>
                <a:lnTo>
                  <a:pt x="5980" y="403"/>
                </a:lnTo>
                <a:lnTo>
                  <a:pt x="5969" y="410"/>
                </a:lnTo>
                <a:lnTo>
                  <a:pt x="5958" y="415"/>
                </a:lnTo>
                <a:lnTo>
                  <a:pt x="5935" y="417"/>
                </a:lnTo>
                <a:lnTo>
                  <a:pt x="5916" y="418"/>
                </a:lnTo>
                <a:lnTo>
                  <a:pt x="5897" y="419"/>
                </a:lnTo>
                <a:lnTo>
                  <a:pt x="5877" y="420"/>
                </a:lnTo>
                <a:lnTo>
                  <a:pt x="5864" y="421"/>
                </a:lnTo>
                <a:lnTo>
                  <a:pt x="5833" y="423"/>
                </a:lnTo>
                <a:lnTo>
                  <a:pt x="5820" y="425"/>
                </a:lnTo>
                <a:lnTo>
                  <a:pt x="5802" y="426"/>
                </a:lnTo>
                <a:lnTo>
                  <a:pt x="5786" y="427"/>
                </a:lnTo>
                <a:lnTo>
                  <a:pt x="5776" y="428"/>
                </a:lnTo>
                <a:lnTo>
                  <a:pt x="5765" y="429"/>
                </a:lnTo>
                <a:lnTo>
                  <a:pt x="5760" y="429"/>
                </a:lnTo>
                <a:lnTo>
                  <a:pt x="5754" y="429"/>
                </a:lnTo>
                <a:lnTo>
                  <a:pt x="5748" y="430"/>
                </a:lnTo>
                <a:lnTo>
                  <a:pt x="5741" y="430"/>
                </a:lnTo>
                <a:lnTo>
                  <a:pt x="5737" y="431"/>
                </a:lnTo>
                <a:lnTo>
                  <a:pt x="5730" y="431"/>
                </a:lnTo>
                <a:lnTo>
                  <a:pt x="5726" y="431"/>
                </a:lnTo>
                <a:lnTo>
                  <a:pt x="5722" y="432"/>
                </a:lnTo>
                <a:lnTo>
                  <a:pt x="5706" y="432"/>
                </a:lnTo>
                <a:lnTo>
                  <a:pt x="5696" y="433"/>
                </a:lnTo>
                <a:lnTo>
                  <a:pt x="5689" y="434"/>
                </a:lnTo>
                <a:lnTo>
                  <a:pt x="5677" y="434"/>
                </a:lnTo>
                <a:lnTo>
                  <a:pt x="5666" y="433"/>
                </a:lnTo>
                <a:lnTo>
                  <a:pt x="5662" y="433"/>
                </a:lnTo>
                <a:lnTo>
                  <a:pt x="5655" y="433"/>
                </a:lnTo>
                <a:lnTo>
                  <a:pt x="5648" y="433"/>
                </a:lnTo>
                <a:lnTo>
                  <a:pt x="5636" y="433"/>
                </a:lnTo>
                <a:lnTo>
                  <a:pt x="5626" y="432"/>
                </a:lnTo>
                <a:lnTo>
                  <a:pt x="5621" y="432"/>
                </a:lnTo>
                <a:lnTo>
                  <a:pt x="5614" y="432"/>
                </a:lnTo>
                <a:lnTo>
                  <a:pt x="5610" y="432"/>
                </a:lnTo>
                <a:lnTo>
                  <a:pt x="5603" y="432"/>
                </a:lnTo>
                <a:lnTo>
                  <a:pt x="5595" y="432"/>
                </a:lnTo>
                <a:lnTo>
                  <a:pt x="5586" y="432"/>
                </a:lnTo>
                <a:lnTo>
                  <a:pt x="5581" y="432"/>
                </a:lnTo>
                <a:lnTo>
                  <a:pt x="5576" y="432"/>
                </a:lnTo>
                <a:lnTo>
                  <a:pt x="5572" y="432"/>
                </a:lnTo>
                <a:lnTo>
                  <a:pt x="5563" y="432"/>
                </a:lnTo>
                <a:lnTo>
                  <a:pt x="5560" y="432"/>
                </a:lnTo>
                <a:lnTo>
                  <a:pt x="5549" y="431"/>
                </a:lnTo>
                <a:lnTo>
                  <a:pt x="5541" y="430"/>
                </a:lnTo>
                <a:lnTo>
                  <a:pt x="5535" y="430"/>
                </a:lnTo>
                <a:lnTo>
                  <a:pt x="5532" y="430"/>
                </a:lnTo>
                <a:lnTo>
                  <a:pt x="5525" y="429"/>
                </a:lnTo>
                <a:lnTo>
                  <a:pt x="5517" y="429"/>
                </a:lnTo>
                <a:lnTo>
                  <a:pt x="5510" y="428"/>
                </a:lnTo>
                <a:lnTo>
                  <a:pt x="5504" y="428"/>
                </a:lnTo>
                <a:lnTo>
                  <a:pt x="5500" y="428"/>
                </a:lnTo>
                <a:lnTo>
                  <a:pt x="5489" y="427"/>
                </a:lnTo>
                <a:lnTo>
                  <a:pt x="5480" y="426"/>
                </a:lnTo>
                <a:lnTo>
                  <a:pt x="5469" y="426"/>
                </a:lnTo>
                <a:lnTo>
                  <a:pt x="5456" y="425"/>
                </a:lnTo>
                <a:lnTo>
                  <a:pt x="5445" y="423"/>
                </a:lnTo>
                <a:lnTo>
                  <a:pt x="5433" y="419"/>
                </a:lnTo>
                <a:lnTo>
                  <a:pt x="5421" y="410"/>
                </a:lnTo>
                <a:lnTo>
                  <a:pt x="5413" y="404"/>
                </a:lnTo>
                <a:lnTo>
                  <a:pt x="5407" y="400"/>
                </a:lnTo>
                <a:lnTo>
                  <a:pt x="5403" y="395"/>
                </a:lnTo>
                <a:lnTo>
                  <a:pt x="5394" y="390"/>
                </a:lnTo>
                <a:lnTo>
                  <a:pt x="5390" y="386"/>
                </a:lnTo>
                <a:lnTo>
                  <a:pt x="5385" y="382"/>
                </a:lnTo>
                <a:lnTo>
                  <a:pt x="5372" y="371"/>
                </a:lnTo>
                <a:lnTo>
                  <a:pt x="5353" y="357"/>
                </a:lnTo>
                <a:lnTo>
                  <a:pt x="5342" y="356"/>
                </a:lnTo>
                <a:lnTo>
                  <a:pt x="5332" y="354"/>
                </a:lnTo>
                <a:lnTo>
                  <a:pt x="5319" y="351"/>
                </a:lnTo>
                <a:lnTo>
                  <a:pt x="5313" y="348"/>
                </a:lnTo>
                <a:lnTo>
                  <a:pt x="5300" y="340"/>
                </a:lnTo>
                <a:lnTo>
                  <a:pt x="5288" y="335"/>
                </a:lnTo>
                <a:lnTo>
                  <a:pt x="5280" y="331"/>
                </a:lnTo>
                <a:lnTo>
                  <a:pt x="5273" y="327"/>
                </a:lnTo>
                <a:lnTo>
                  <a:pt x="5269" y="324"/>
                </a:lnTo>
                <a:lnTo>
                  <a:pt x="5262" y="322"/>
                </a:lnTo>
                <a:lnTo>
                  <a:pt x="5259" y="322"/>
                </a:lnTo>
                <a:lnTo>
                  <a:pt x="5253" y="321"/>
                </a:lnTo>
                <a:lnTo>
                  <a:pt x="5249" y="319"/>
                </a:lnTo>
                <a:lnTo>
                  <a:pt x="5240" y="311"/>
                </a:lnTo>
                <a:lnTo>
                  <a:pt x="5236" y="311"/>
                </a:lnTo>
                <a:lnTo>
                  <a:pt x="5231" y="311"/>
                </a:lnTo>
                <a:lnTo>
                  <a:pt x="5222" y="309"/>
                </a:lnTo>
                <a:lnTo>
                  <a:pt x="5214" y="306"/>
                </a:lnTo>
                <a:lnTo>
                  <a:pt x="5204" y="241"/>
                </a:lnTo>
                <a:lnTo>
                  <a:pt x="5195" y="187"/>
                </a:lnTo>
                <a:lnTo>
                  <a:pt x="5170" y="167"/>
                </a:lnTo>
                <a:lnTo>
                  <a:pt x="5151" y="174"/>
                </a:lnTo>
                <a:lnTo>
                  <a:pt x="5129" y="186"/>
                </a:lnTo>
                <a:lnTo>
                  <a:pt x="5111" y="193"/>
                </a:lnTo>
                <a:lnTo>
                  <a:pt x="5095" y="197"/>
                </a:lnTo>
                <a:lnTo>
                  <a:pt x="5076" y="197"/>
                </a:lnTo>
                <a:lnTo>
                  <a:pt x="5059" y="215"/>
                </a:lnTo>
                <a:lnTo>
                  <a:pt x="5047" y="232"/>
                </a:lnTo>
                <a:lnTo>
                  <a:pt x="5038" y="245"/>
                </a:lnTo>
                <a:lnTo>
                  <a:pt x="5027" y="259"/>
                </a:lnTo>
                <a:lnTo>
                  <a:pt x="5014" y="276"/>
                </a:lnTo>
                <a:lnTo>
                  <a:pt x="5005" y="288"/>
                </a:lnTo>
                <a:lnTo>
                  <a:pt x="4994" y="302"/>
                </a:lnTo>
                <a:lnTo>
                  <a:pt x="4982" y="317"/>
                </a:lnTo>
                <a:lnTo>
                  <a:pt x="4978" y="325"/>
                </a:lnTo>
                <a:lnTo>
                  <a:pt x="4968" y="337"/>
                </a:lnTo>
                <a:lnTo>
                  <a:pt x="4964" y="342"/>
                </a:lnTo>
                <a:lnTo>
                  <a:pt x="4960" y="349"/>
                </a:lnTo>
                <a:lnTo>
                  <a:pt x="4954" y="356"/>
                </a:lnTo>
                <a:lnTo>
                  <a:pt x="4948" y="364"/>
                </a:lnTo>
                <a:lnTo>
                  <a:pt x="4939" y="376"/>
                </a:lnTo>
                <a:lnTo>
                  <a:pt x="4930" y="388"/>
                </a:lnTo>
                <a:lnTo>
                  <a:pt x="4920" y="402"/>
                </a:lnTo>
                <a:lnTo>
                  <a:pt x="4907" y="420"/>
                </a:lnTo>
                <a:lnTo>
                  <a:pt x="4900" y="429"/>
                </a:lnTo>
                <a:lnTo>
                  <a:pt x="4890" y="440"/>
                </a:lnTo>
                <a:lnTo>
                  <a:pt x="4883" y="440"/>
                </a:lnTo>
                <a:lnTo>
                  <a:pt x="4875" y="440"/>
                </a:lnTo>
                <a:lnTo>
                  <a:pt x="4867" y="439"/>
                </a:lnTo>
                <a:lnTo>
                  <a:pt x="4861" y="438"/>
                </a:lnTo>
                <a:lnTo>
                  <a:pt x="4852" y="435"/>
                </a:lnTo>
                <a:lnTo>
                  <a:pt x="4848" y="434"/>
                </a:lnTo>
                <a:lnTo>
                  <a:pt x="4841" y="433"/>
                </a:lnTo>
                <a:lnTo>
                  <a:pt x="4834" y="431"/>
                </a:lnTo>
                <a:lnTo>
                  <a:pt x="4824" y="429"/>
                </a:lnTo>
                <a:lnTo>
                  <a:pt x="4818" y="428"/>
                </a:lnTo>
                <a:lnTo>
                  <a:pt x="4808" y="426"/>
                </a:lnTo>
                <a:lnTo>
                  <a:pt x="4802" y="423"/>
                </a:lnTo>
                <a:lnTo>
                  <a:pt x="4797" y="422"/>
                </a:lnTo>
                <a:lnTo>
                  <a:pt x="4791" y="419"/>
                </a:lnTo>
                <a:lnTo>
                  <a:pt x="4783" y="402"/>
                </a:lnTo>
                <a:lnTo>
                  <a:pt x="4772" y="387"/>
                </a:lnTo>
                <a:lnTo>
                  <a:pt x="4760" y="383"/>
                </a:lnTo>
                <a:lnTo>
                  <a:pt x="4742" y="378"/>
                </a:lnTo>
                <a:lnTo>
                  <a:pt x="4721" y="375"/>
                </a:lnTo>
                <a:lnTo>
                  <a:pt x="4711" y="374"/>
                </a:lnTo>
                <a:lnTo>
                  <a:pt x="4693" y="374"/>
                </a:lnTo>
                <a:lnTo>
                  <a:pt x="4681" y="387"/>
                </a:lnTo>
                <a:lnTo>
                  <a:pt x="4666" y="405"/>
                </a:lnTo>
                <a:lnTo>
                  <a:pt x="4658" y="413"/>
                </a:lnTo>
                <a:lnTo>
                  <a:pt x="4641" y="429"/>
                </a:lnTo>
                <a:lnTo>
                  <a:pt x="4626" y="430"/>
                </a:lnTo>
                <a:lnTo>
                  <a:pt x="4612" y="431"/>
                </a:lnTo>
                <a:lnTo>
                  <a:pt x="4604" y="431"/>
                </a:lnTo>
                <a:lnTo>
                  <a:pt x="4582" y="430"/>
                </a:lnTo>
                <a:lnTo>
                  <a:pt x="4572" y="429"/>
                </a:lnTo>
                <a:lnTo>
                  <a:pt x="4561" y="429"/>
                </a:lnTo>
                <a:lnTo>
                  <a:pt x="4541" y="429"/>
                </a:lnTo>
                <a:lnTo>
                  <a:pt x="4527" y="428"/>
                </a:lnTo>
                <a:lnTo>
                  <a:pt x="4512" y="428"/>
                </a:lnTo>
                <a:lnTo>
                  <a:pt x="4500" y="428"/>
                </a:lnTo>
                <a:lnTo>
                  <a:pt x="4485" y="426"/>
                </a:lnTo>
                <a:lnTo>
                  <a:pt x="4470" y="425"/>
                </a:lnTo>
                <a:lnTo>
                  <a:pt x="4461" y="423"/>
                </a:lnTo>
                <a:lnTo>
                  <a:pt x="4437" y="421"/>
                </a:lnTo>
                <a:lnTo>
                  <a:pt x="4432" y="421"/>
                </a:lnTo>
                <a:lnTo>
                  <a:pt x="4411" y="419"/>
                </a:lnTo>
                <a:lnTo>
                  <a:pt x="4393" y="418"/>
                </a:lnTo>
                <a:lnTo>
                  <a:pt x="4347" y="415"/>
                </a:lnTo>
                <a:lnTo>
                  <a:pt x="4343" y="415"/>
                </a:lnTo>
                <a:lnTo>
                  <a:pt x="4309" y="415"/>
                </a:lnTo>
                <a:lnTo>
                  <a:pt x="4307" y="415"/>
                </a:lnTo>
                <a:lnTo>
                  <a:pt x="4298" y="415"/>
                </a:lnTo>
                <a:lnTo>
                  <a:pt x="4285" y="416"/>
                </a:lnTo>
                <a:lnTo>
                  <a:pt x="4279" y="417"/>
                </a:lnTo>
                <a:lnTo>
                  <a:pt x="4265" y="418"/>
                </a:lnTo>
                <a:lnTo>
                  <a:pt x="4244" y="420"/>
                </a:lnTo>
                <a:lnTo>
                  <a:pt x="4230" y="421"/>
                </a:lnTo>
                <a:lnTo>
                  <a:pt x="4223" y="422"/>
                </a:lnTo>
                <a:lnTo>
                  <a:pt x="4204" y="423"/>
                </a:lnTo>
                <a:lnTo>
                  <a:pt x="4193" y="423"/>
                </a:lnTo>
                <a:lnTo>
                  <a:pt x="4158" y="426"/>
                </a:lnTo>
                <a:lnTo>
                  <a:pt x="4151" y="425"/>
                </a:lnTo>
                <a:lnTo>
                  <a:pt x="4145" y="425"/>
                </a:lnTo>
                <a:lnTo>
                  <a:pt x="4119" y="423"/>
                </a:lnTo>
                <a:lnTo>
                  <a:pt x="4107" y="422"/>
                </a:lnTo>
                <a:lnTo>
                  <a:pt x="4098" y="421"/>
                </a:lnTo>
                <a:lnTo>
                  <a:pt x="4088" y="420"/>
                </a:lnTo>
                <a:lnTo>
                  <a:pt x="4074" y="418"/>
                </a:lnTo>
                <a:lnTo>
                  <a:pt x="4061" y="416"/>
                </a:lnTo>
                <a:lnTo>
                  <a:pt x="4053" y="415"/>
                </a:lnTo>
                <a:lnTo>
                  <a:pt x="4044" y="414"/>
                </a:lnTo>
                <a:lnTo>
                  <a:pt x="4033" y="413"/>
                </a:lnTo>
                <a:lnTo>
                  <a:pt x="4018" y="412"/>
                </a:lnTo>
                <a:lnTo>
                  <a:pt x="4009" y="410"/>
                </a:lnTo>
                <a:lnTo>
                  <a:pt x="3994" y="406"/>
                </a:lnTo>
                <a:lnTo>
                  <a:pt x="3983" y="404"/>
                </a:lnTo>
                <a:lnTo>
                  <a:pt x="3978" y="404"/>
                </a:lnTo>
                <a:lnTo>
                  <a:pt x="3966" y="402"/>
                </a:lnTo>
                <a:lnTo>
                  <a:pt x="3957" y="401"/>
                </a:lnTo>
                <a:lnTo>
                  <a:pt x="3945" y="399"/>
                </a:lnTo>
                <a:lnTo>
                  <a:pt x="3931" y="395"/>
                </a:lnTo>
                <a:lnTo>
                  <a:pt x="3923" y="393"/>
                </a:lnTo>
                <a:lnTo>
                  <a:pt x="3917" y="391"/>
                </a:lnTo>
                <a:lnTo>
                  <a:pt x="3907" y="388"/>
                </a:lnTo>
                <a:lnTo>
                  <a:pt x="3900" y="383"/>
                </a:lnTo>
                <a:lnTo>
                  <a:pt x="3893" y="379"/>
                </a:lnTo>
                <a:lnTo>
                  <a:pt x="3887" y="376"/>
                </a:lnTo>
                <a:lnTo>
                  <a:pt x="3875" y="370"/>
                </a:lnTo>
                <a:lnTo>
                  <a:pt x="3869" y="369"/>
                </a:lnTo>
                <a:lnTo>
                  <a:pt x="3858" y="365"/>
                </a:lnTo>
                <a:lnTo>
                  <a:pt x="3850" y="362"/>
                </a:lnTo>
                <a:lnTo>
                  <a:pt x="3840" y="358"/>
                </a:lnTo>
                <a:lnTo>
                  <a:pt x="3833" y="356"/>
                </a:lnTo>
                <a:lnTo>
                  <a:pt x="3829" y="355"/>
                </a:lnTo>
                <a:lnTo>
                  <a:pt x="3818" y="353"/>
                </a:lnTo>
                <a:lnTo>
                  <a:pt x="3811" y="351"/>
                </a:lnTo>
                <a:lnTo>
                  <a:pt x="3801" y="348"/>
                </a:lnTo>
                <a:lnTo>
                  <a:pt x="3793" y="341"/>
                </a:lnTo>
                <a:lnTo>
                  <a:pt x="3786" y="328"/>
                </a:lnTo>
                <a:lnTo>
                  <a:pt x="3777" y="315"/>
                </a:lnTo>
                <a:lnTo>
                  <a:pt x="3768" y="300"/>
                </a:lnTo>
                <a:lnTo>
                  <a:pt x="3761" y="292"/>
                </a:lnTo>
                <a:lnTo>
                  <a:pt x="3755" y="292"/>
                </a:lnTo>
                <a:lnTo>
                  <a:pt x="3747" y="292"/>
                </a:lnTo>
                <a:lnTo>
                  <a:pt x="3740" y="292"/>
                </a:lnTo>
                <a:lnTo>
                  <a:pt x="3725" y="292"/>
                </a:lnTo>
                <a:lnTo>
                  <a:pt x="3723" y="293"/>
                </a:lnTo>
                <a:lnTo>
                  <a:pt x="3713" y="296"/>
                </a:lnTo>
                <a:lnTo>
                  <a:pt x="3703" y="298"/>
                </a:lnTo>
                <a:lnTo>
                  <a:pt x="3697" y="299"/>
                </a:lnTo>
                <a:lnTo>
                  <a:pt x="3687" y="301"/>
                </a:lnTo>
                <a:lnTo>
                  <a:pt x="3683" y="302"/>
                </a:lnTo>
                <a:lnTo>
                  <a:pt x="3674" y="303"/>
                </a:lnTo>
                <a:lnTo>
                  <a:pt x="3669" y="306"/>
                </a:lnTo>
                <a:lnTo>
                  <a:pt x="3660" y="317"/>
                </a:lnTo>
                <a:lnTo>
                  <a:pt x="3657" y="322"/>
                </a:lnTo>
                <a:lnTo>
                  <a:pt x="3650" y="329"/>
                </a:lnTo>
                <a:lnTo>
                  <a:pt x="3643" y="339"/>
                </a:lnTo>
                <a:lnTo>
                  <a:pt x="3634" y="350"/>
                </a:lnTo>
                <a:lnTo>
                  <a:pt x="3631" y="350"/>
                </a:lnTo>
                <a:lnTo>
                  <a:pt x="3625" y="347"/>
                </a:lnTo>
                <a:lnTo>
                  <a:pt x="3620" y="342"/>
                </a:lnTo>
                <a:lnTo>
                  <a:pt x="3614" y="339"/>
                </a:lnTo>
                <a:lnTo>
                  <a:pt x="3611" y="336"/>
                </a:lnTo>
                <a:lnTo>
                  <a:pt x="3603" y="330"/>
                </a:lnTo>
                <a:lnTo>
                  <a:pt x="3598" y="326"/>
                </a:lnTo>
                <a:lnTo>
                  <a:pt x="3590" y="322"/>
                </a:lnTo>
                <a:lnTo>
                  <a:pt x="3581" y="317"/>
                </a:lnTo>
                <a:lnTo>
                  <a:pt x="3572" y="311"/>
                </a:lnTo>
                <a:lnTo>
                  <a:pt x="3561" y="305"/>
                </a:lnTo>
                <a:lnTo>
                  <a:pt x="3554" y="300"/>
                </a:lnTo>
                <a:lnTo>
                  <a:pt x="3543" y="292"/>
                </a:lnTo>
                <a:lnTo>
                  <a:pt x="3536" y="288"/>
                </a:lnTo>
                <a:lnTo>
                  <a:pt x="3529" y="281"/>
                </a:lnTo>
                <a:lnTo>
                  <a:pt x="3522" y="279"/>
                </a:lnTo>
                <a:lnTo>
                  <a:pt x="3514" y="291"/>
                </a:lnTo>
                <a:lnTo>
                  <a:pt x="3506" y="302"/>
                </a:lnTo>
                <a:lnTo>
                  <a:pt x="3499" y="312"/>
                </a:lnTo>
                <a:lnTo>
                  <a:pt x="3492" y="305"/>
                </a:lnTo>
                <a:lnTo>
                  <a:pt x="3482" y="298"/>
                </a:lnTo>
                <a:lnTo>
                  <a:pt x="3476" y="291"/>
                </a:lnTo>
                <a:lnTo>
                  <a:pt x="3467" y="283"/>
                </a:lnTo>
                <a:lnTo>
                  <a:pt x="3455" y="273"/>
                </a:lnTo>
                <a:lnTo>
                  <a:pt x="3445" y="268"/>
                </a:lnTo>
                <a:lnTo>
                  <a:pt x="3441" y="266"/>
                </a:lnTo>
                <a:lnTo>
                  <a:pt x="3433" y="262"/>
                </a:lnTo>
                <a:lnTo>
                  <a:pt x="3425" y="259"/>
                </a:lnTo>
                <a:lnTo>
                  <a:pt x="3419" y="255"/>
                </a:lnTo>
                <a:lnTo>
                  <a:pt x="3413" y="252"/>
                </a:lnTo>
                <a:lnTo>
                  <a:pt x="3410" y="251"/>
                </a:lnTo>
                <a:lnTo>
                  <a:pt x="3399" y="246"/>
                </a:lnTo>
                <a:lnTo>
                  <a:pt x="3393" y="244"/>
                </a:lnTo>
                <a:lnTo>
                  <a:pt x="3385" y="238"/>
                </a:lnTo>
                <a:lnTo>
                  <a:pt x="3377" y="237"/>
                </a:lnTo>
                <a:lnTo>
                  <a:pt x="3364" y="237"/>
                </a:lnTo>
                <a:lnTo>
                  <a:pt x="3352" y="241"/>
                </a:lnTo>
                <a:lnTo>
                  <a:pt x="3346" y="250"/>
                </a:lnTo>
                <a:lnTo>
                  <a:pt x="3330" y="266"/>
                </a:lnTo>
                <a:lnTo>
                  <a:pt x="3324" y="274"/>
                </a:lnTo>
                <a:lnTo>
                  <a:pt x="3314" y="285"/>
                </a:lnTo>
                <a:lnTo>
                  <a:pt x="3307" y="293"/>
                </a:lnTo>
                <a:lnTo>
                  <a:pt x="3300" y="301"/>
                </a:lnTo>
                <a:lnTo>
                  <a:pt x="3294" y="305"/>
                </a:lnTo>
                <a:lnTo>
                  <a:pt x="3286" y="301"/>
                </a:lnTo>
                <a:lnTo>
                  <a:pt x="3281" y="298"/>
                </a:lnTo>
                <a:lnTo>
                  <a:pt x="3274" y="294"/>
                </a:lnTo>
                <a:lnTo>
                  <a:pt x="3269" y="291"/>
                </a:lnTo>
                <a:lnTo>
                  <a:pt x="3259" y="288"/>
                </a:lnTo>
                <a:lnTo>
                  <a:pt x="3256" y="286"/>
                </a:lnTo>
                <a:lnTo>
                  <a:pt x="3245" y="283"/>
                </a:lnTo>
                <a:lnTo>
                  <a:pt x="3236" y="280"/>
                </a:lnTo>
                <a:lnTo>
                  <a:pt x="3228" y="277"/>
                </a:lnTo>
                <a:lnTo>
                  <a:pt x="3218" y="275"/>
                </a:lnTo>
                <a:lnTo>
                  <a:pt x="3211" y="275"/>
                </a:lnTo>
                <a:lnTo>
                  <a:pt x="3202" y="275"/>
                </a:lnTo>
                <a:lnTo>
                  <a:pt x="3196" y="274"/>
                </a:lnTo>
                <a:lnTo>
                  <a:pt x="3183" y="273"/>
                </a:lnTo>
                <a:lnTo>
                  <a:pt x="3176" y="272"/>
                </a:lnTo>
                <a:lnTo>
                  <a:pt x="3168" y="272"/>
                </a:lnTo>
                <a:lnTo>
                  <a:pt x="3162" y="272"/>
                </a:lnTo>
                <a:lnTo>
                  <a:pt x="3162" y="271"/>
                </a:lnTo>
                <a:lnTo>
                  <a:pt x="3157" y="271"/>
                </a:lnTo>
                <a:lnTo>
                  <a:pt x="3146" y="268"/>
                </a:lnTo>
                <a:lnTo>
                  <a:pt x="3141" y="268"/>
                </a:lnTo>
                <a:lnTo>
                  <a:pt x="3130" y="275"/>
                </a:lnTo>
                <a:lnTo>
                  <a:pt x="3116" y="289"/>
                </a:lnTo>
                <a:lnTo>
                  <a:pt x="3114" y="291"/>
                </a:lnTo>
                <a:lnTo>
                  <a:pt x="3100" y="305"/>
                </a:lnTo>
                <a:lnTo>
                  <a:pt x="3086" y="306"/>
                </a:lnTo>
                <a:lnTo>
                  <a:pt x="3076" y="305"/>
                </a:lnTo>
                <a:lnTo>
                  <a:pt x="3071" y="304"/>
                </a:lnTo>
                <a:lnTo>
                  <a:pt x="3056" y="303"/>
                </a:lnTo>
                <a:lnTo>
                  <a:pt x="3038" y="302"/>
                </a:lnTo>
                <a:lnTo>
                  <a:pt x="3036" y="301"/>
                </a:lnTo>
                <a:lnTo>
                  <a:pt x="3019" y="300"/>
                </a:lnTo>
                <a:lnTo>
                  <a:pt x="3016" y="300"/>
                </a:lnTo>
                <a:lnTo>
                  <a:pt x="3007" y="300"/>
                </a:lnTo>
                <a:lnTo>
                  <a:pt x="3001" y="300"/>
                </a:lnTo>
                <a:lnTo>
                  <a:pt x="2992" y="300"/>
                </a:lnTo>
                <a:lnTo>
                  <a:pt x="2992" y="300"/>
                </a:lnTo>
                <a:lnTo>
                  <a:pt x="2991" y="300"/>
                </a:lnTo>
                <a:lnTo>
                  <a:pt x="2984" y="299"/>
                </a:lnTo>
                <a:lnTo>
                  <a:pt x="2974" y="298"/>
                </a:lnTo>
                <a:lnTo>
                  <a:pt x="2964" y="298"/>
                </a:lnTo>
                <a:lnTo>
                  <a:pt x="2955" y="297"/>
                </a:lnTo>
                <a:lnTo>
                  <a:pt x="2945" y="296"/>
                </a:lnTo>
                <a:lnTo>
                  <a:pt x="2941" y="294"/>
                </a:lnTo>
                <a:lnTo>
                  <a:pt x="2928" y="293"/>
                </a:lnTo>
                <a:lnTo>
                  <a:pt x="2918" y="292"/>
                </a:lnTo>
                <a:lnTo>
                  <a:pt x="2907" y="289"/>
                </a:lnTo>
                <a:lnTo>
                  <a:pt x="2886" y="285"/>
                </a:lnTo>
                <a:lnTo>
                  <a:pt x="2863" y="279"/>
                </a:lnTo>
                <a:lnTo>
                  <a:pt x="2846" y="276"/>
                </a:lnTo>
                <a:lnTo>
                  <a:pt x="2833" y="273"/>
                </a:lnTo>
                <a:lnTo>
                  <a:pt x="2818" y="270"/>
                </a:lnTo>
                <a:lnTo>
                  <a:pt x="2797" y="267"/>
                </a:lnTo>
                <a:lnTo>
                  <a:pt x="2781" y="266"/>
                </a:lnTo>
                <a:lnTo>
                  <a:pt x="2780" y="266"/>
                </a:lnTo>
                <a:lnTo>
                  <a:pt x="2663" y="263"/>
                </a:lnTo>
                <a:lnTo>
                  <a:pt x="2549" y="258"/>
                </a:lnTo>
                <a:lnTo>
                  <a:pt x="2518" y="255"/>
                </a:lnTo>
                <a:lnTo>
                  <a:pt x="2488" y="252"/>
                </a:lnTo>
                <a:lnTo>
                  <a:pt x="2438" y="244"/>
                </a:lnTo>
                <a:lnTo>
                  <a:pt x="2343" y="222"/>
                </a:lnTo>
                <a:lnTo>
                  <a:pt x="2213" y="182"/>
                </a:lnTo>
                <a:lnTo>
                  <a:pt x="2199" y="176"/>
                </a:lnTo>
                <a:lnTo>
                  <a:pt x="2145" y="160"/>
                </a:lnTo>
                <a:lnTo>
                  <a:pt x="2064" y="148"/>
                </a:lnTo>
                <a:lnTo>
                  <a:pt x="2001" y="138"/>
                </a:lnTo>
                <a:lnTo>
                  <a:pt x="1954" y="132"/>
                </a:lnTo>
                <a:lnTo>
                  <a:pt x="1886" y="121"/>
                </a:lnTo>
                <a:lnTo>
                  <a:pt x="1750" y="105"/>
                </a:lnTo>
                <a:lnTo>
                  <a:pt x="1667" y="96"/>
                </a:lnTo>
                <a:lnTo>
                  <a:pt x="1562" y="94"/>
                </a:lnTo>
                <a:lnTo>
                  <a:pt x="1050" y="94"/>
                </a:lnTo>
                <a:lnTo>
                  <a:pt x="258" y="100"/>
                </a:lnTo>
                <a:lnTo>
                  <a:pt x="0" y="102"/>
                </a:lnTo>
                <a:lnTo>
                  <a:pt x="0" y="102"/>
                </a:lnTo>
                <a:close/>
              </a:path>
            </a:pathLst>
          </a:custGeom>
          <a:solidFill>
            <a:srgbClr val="E6E6E6"/>
          </a:solidFill>
          <a:ln w="9525">
            <a:noFill/>
            <a:round/>
            <a:headEnd/>
            <a:tailEnd/>
          </a:ln>
        </p:spPr>
        <p:txBody>
          <a:bodyPr/>
          <a:lstStyle/>
          <a:p>
            <a:endParaRPr lang="en-GB"/>
          </a:p>
        </p:txBody>
      </p:sp>
      <p:sp>
        <p:nvSpPr>
          <p:cNvPr id="68" name="Freeform 2463"/>
          <p:cNvSpPr>
            <a:spLocks/>
          </p:cNvSpPr>
          <p:nvPr>
            <p:custDataLst>
              <p:tags r:id="rId59"/>
            </p:custDataLst>
          </p:nvPr>
        </p:nvSpPr>
        <p:spPr bwMode="auto">
          <a:xfrm>
            <a:off x="400988" y="2457392"/>
            <a:ext cx="2053365" cy="56176"/>
          </a:xfrm>
          <a:custGeom>
            <a:avLst/>
            <a:gdLst/>
            <a:ahLst/>
            <a:cxnLst>
              <a:cxn ang="0">
                <a:pos x="0" y="13"/>
              </a:cxn>
              <a:cxn ang="0">
                <a:pos x="40" y="15"/>
              </a:cxn>
              <a:cxn ang="0">
                <a:pos x="258" y="11"/>
              </a:cxn>
              <a:cxn ang="0">
                <a:pos x="898" y="6"/>
              </a:cxn>
              <a:cxn ang="0">
                <a:pos x="1450" y="0"/>
              </a:cxn>
              <a:cxn ang="0">
                <a:pos x="1605" y="4"/>
              </a:cxn>
              <a:cxn ang="0">
                <a:pos x="1667" y="6"/>
              </a:cxn>
              <a:cxn ang="0">
                <a:pos x="1741" y="13"/>
              </a:cxn>
              <a:cxn ang="0">
                <a:pos x="1860" y="26"/>
              </a:cxn>
              <a:cxn ang="0">
                <a:pos x="1862" y="26"/>
              </a:cxn>
              <a:cxn ang="0">
                <a:pos x="1883" y="28"/>
              </a:cxn>
              <a:cxn ang="0">
                <a:pos x="1956" y="38"/>
              </a:cxn>
              <a:cxn ang="0">
                <a:pos x="1993" y="44"/>
              </a:cxn>
              <a:cxn ang="0">
                <a:pos x="2028" y="49"/>
              </a:cxn>
              <a:cxn ang="0">
                <a:pos x="2064" y="55"/>
              </a:cxn>
              <a:cxn ang="0">
                <a:pos x="2119" y="58"/>
              </a:cxn>
            </a:cxnLst>
            <a:rect l="0" t="0" r="r" b="b"/>
            <a:pathLst>
              <a:path w="2119" h="58">
                <a:moveTo>
                  <a:pt x="0" y="13"/>
                </a:moveTo>
                <a:lnTo>
                  <a:pt x="40" y="15"/>
                </a:lnTo>
                <a:lnTo>
                  <a:pt x="258" y="11"/>
                </a:lnTo>
                <a:lnTo>
                  <a:pt x="898" y="6"/>
                </a:lnTo>
                <a:lnTo>
                  <a:pt x="1450" y="0"/>
                </a:lnTo>
                <a:lnTo>
                  <a:pt x="1605" y="4"/>
                </a:lnTo>
                <a:lnTo>
                  <a:pt x="1667" y="6"/>
                </a:lnTo>
                <a:lnTo>
                  <a:pt x="1741" y="13"/>
                </a:lnTo>
                <a:lnTo>
                  <a:pt x="1860" y="26"/>
                </a:lnTo>
                <a:lnTo>
                  <a:pt x="1862" y="26"/>
                </a:lnTo>
                <a:lnTo>
                  <a:pt x="1883" y="28"/>
                </a:lnTo>
                <a:lnTo>
                  <a:pt x="1956" y="38"/>
                </a:lnTo>
                <a:lnTo>
                  <a:pt x="1993" y="44"/>
                </a:lnTo>
                <a:lnTo>
                  <a:pt x="2028" y="49"/>
                </a:lnTo>
                <a:lnTo>
                  <a:pt x="2064" y="55"/>
                </a:lnTo>
                <a:lnTo>
                  <a:pt x="2119" y="58"/>
                </a:lnTo>
              </a:path>
            </a:pathLst>
          </a:custGeom>
          <a:noFill/>
          <a:ln w="0">
            <a:solidFill>
              <a:srgbClr val="000000"/>
            </a:solidFill>
            <a:prstDash val="solid"/>
            <a:round/>
            <a:headEnd/>
            <a:tailEnd/>
          </a:ln>
        </p:spPr>
        <p:txBody>
          <a:bodyPr/>
          <a:lstStyle/>
          <a:p>
            <a:endParaRPr lang="en-GB"/>
          </a:p>
        </p:txBody>
      </p:sp>
      <p:sp>
        <p:nvSpPr>
          <p:cNvPr id="69" name="Freeform 2464"/>
          <p:cNvSpPr>
            <a:spLocks/>
          </p:cNvSpPr>
          <p:nvPr>
            <p:custDataLst>
              <p:tags r:id="rId60"/>
            </p:custDataLst>
          </p:nvPr>
        </p:nvSpPr>
        <p:spPr bwMode="auto">
          <a:xfrm>
            <a:off x="400988" y="2457392"/>
            <a:ext cx="2032057" cy="52302"/>
          </a:xfrm>
          <a:custGeom>
            <a:avLst/>
            <a:gdLst/>
            <a:ahLst/>
            <a:cxnLst>
              <a:cxn ang="0">
                <a:pos x="0" y="13"/>
              </a:cxn>
              <a:cxn ang="0">
                <a:pos x="40" y="14"/>
              </a:cxn>
              <a:cxn ang="0">
                <a:pos x="258" y="11"/>
              </a:cxn>
              <a:cxn ang="0">
                <a:pos x="898" y="6"/>
              </a:cxn>
              <a:cxn ang="0">
                <a:pos x="1450" y="0"/>
              </a:cxn>
              <a:cxn ang="0">
                <a:pos x="1605" y="4"/>
              </a:cxn>
              <a:cxn ang="0">
                <a:pos x="1667" y="6"/>
              </a:cxn>
              <a:cxn ang="0">
                <a:pos x="1741" y="13"/>
              </a:cxn>
              <a:cxn ang="0">
                <a:pos x="1860" y="26"/>
              </a:cxn>
              <a:cxn ang="0">
                <a:pos x="1862" y="27"/>
              </a:cxn>
              <a:cxn ang="0">
                <a:pos x="1883" y="27"/>
              </a:cxn>
              <a:cxn ang="0">
                <a:pos x="1956" y="38"/>
              </a:cxn>
              <a:cxn ang="0">
                <a:pos x="1993" y="44"/>
              </a:cxn>
              <a:cxn ang="0">
                <a:pos x="2028" y="49"/>
              </a:cxn>
              <a:cxn ang="0">
                <a:pos x="2064" y="55"/>
              </a:cxn>
              <a:cxn ang="0">
                <a:pos x="2097" y="56"/>
              </a:cxn>
            </a:cxnLst>
            <a:rect l="0" t="0" r="r" b="b"/>
            <a:pathLst>
              <a:path w="2097" h="56">
                <a:moveTo>
                  <a:pt x="0" y="13"/>
                </a:moveTo>
                <a:lnTo>
                  <a:pt x="40" y="14"/>
                </a:lnTo>
                <a:lnTo>
                  <a:pt x="258" y="11"/>
                </a:lnTo>
                <a:lnTo>
                  <a:pt x="898" y="6"/>
                </a:lnTo>
                <a:lnTo>
                  <a:pt x="1450" y="0"/>
                </a:lnTo>
                <a:lnTo>
                  <a:pt x="1605" y="4"/>
                </a:lnTo>
                <a:lnTo>
                  <a:pt x="1667" y="6"/>
                </a:lnTo>
                <a:lnTo>
                  <a:pt x="1741" y="13"/>
                </a:lnTo>
                <a:lnTo>
                  <a:pt x="1860" y="26"/>
                </a:lnTo>
                <a:lnTo>
                  <a:pt x="1862" y="27"/>
                </a:lnTo>
                <a:lnTo>
                  <a:pt x="1883" y="27"/>
                </a:lnTo>
                <a:lnTo>
                  <a:pt x="1956" y="38"/>
                </a:lnTo>
                <a:lnTo>
                  <a:pt x="1993" y="44"/>
                </a:lnTo>
                <a:lnTo>
                  <a:pt x="2028" y="49"/>
                </a:lnTo>
                <a:lnTo>
                  <a:pt x="2064" y="55"/>
                </a:lnTo>
                <a:lnTo>
                  <a:pt x="2097" y="56"/>
                </a:lnTo>
              </a:path>
            </a:pathLst>
          </a:custGeom>
          <a:noFill/>
          <a:ln w="0">
            <a:solidFill>
              <a:srgbClr val="000000"/>
            </a:solidFill>
            <a:prstDash val="solid"/>
            <a:round/>
            <a:headEnd/>
            <a:tailEnd/>
          </a:ln>
        </p:spPr>
        <p:txBody>
          <a:bodyPr/>
          <a:lstStyle/>
          <a:p>
            <a:endParaRPr lang="en-GB"/>
          </a:p>
        </p:txBody>
      </p:sp>
      <p:sp>
        <p:nvSpPr>
          <p:cNvPr id="70" name="Freeform 2465"/>
          <p:cNvSpPr>
            <a:spLocks/>
          </p:cNvSpPr>
          <p:nvPr>
            <p:custDataLst>
              <p:tags r:id="rId61"/>
            </p:custDataLst>
          </p:nvPr>
        </p:nvSpPr>
        <p:spPr bwMode="auto">
          <a:xfrm>
            <a:off x="400988" y="2455455"/>
            <a:ext cx="2001063" cy="52303"/>
          </a:xfrm>
          <a:custGeom>
            <a:avLst/>
            <a:gdLst/>
            <a:ahLst/>
            <a:cxnLst>
              <a:cxn ang="0">
                <a:pos x="0" y="13"/>
              </a:cxn>
              <a:cxn ang="0">
                <a:pos x="40" y="14"/>
              </a:cxn>
              <a:cxn ang="0">
                <a:pos x="258" y="11"/>
              </a:cxn>
              <a:cxn ang="0">
                <a:pos x="898" y="6"/>
              </a:cxn>
              <a:cxn ang="0">
                <a:pos x="1450" y="0"/>
              </a:cxn>
              <a:cxn ang="0">
                <a:pos x="1605" y="5"/>
              </a:cxn>
              <a:cxn ang="0">
                <a:pos x="1667" y="6"/>
              </a:cxn>
              <a:cxn ang="0">
                <a:pos x="1741" y="13"/>
              </a:cxn>
              <a:cxn ang="0">
                <a:pos x="1860" y="27"/>
              </a:cxn>
              <a:cxn ang="0">
                <a:pos x="1862" y="27"/>
              </a:cxn>
              <a:cxn ang="0">
                <a:pos x="1883" y="28"/>
              </a:cxn>
              <a:cxn ang="0">
                <a:pos x="1956" y="39"/>
              </a:cxn>
              <a:cxn ang="0">
                <a:pos x="1993" y="45"/>
              </a:cxn>
              <a:cxn ang="0">
                <a:pos x="2028" y="49"/>
              </a:cxn>
              <a:cxn ang="0">
                <a:pos x="2064" y="54"/>
              </a:cxn>
            </a:cxnLst>
            <a:rect l="0" t="0" r="r" b="b"/>
            <a:pathLst>
              <a:path w="2064" h="54">
                <a:moveTo>
                  <a:pt x="0" y="13"/>
                </a:moveTo>
                <a:lnTo>
                  <a:pt x="40" y="14"/>
                </a:lnTo>
                <a:lnTo>
                  <a:pt x="258" y="11"/>
                </a:lnTo>
                <a:lnTo>
                  <a:pt x="898" y="6"/>
                </a:lnTo>
                <a:lnTo>
                  <a:pt x="1450" y="0"/>
                </a:lnTo>
                <a:lnTo>
                  <a:pt x="1605" y="5"/>
                </a:lnTo>
                <a:lnTo>
                  <a:pt x="1667" y="6"/>
                </a:lnTo>
                <a:lnTo>
                  <a:pt x="1741" y="13"/>
                </a:lnTo>
                <a:lnTo>
                  <a:pt x="1860" y="27"/>
                </a:lnTo>
                <a:lnTo>
                  <a:pt x="1862" y="27"/>
                </a:lnTo>
                <a:lnTo>
                  <a:pt x="1883" y="28"/>
                </a:lnTo>
                <a:lnTo>
                  <a:pt x="1956" y="39"/>
                </a:lnTo>
                <a:lnTo>
                  <a:pt x="1993" y="45"/>
                </a:lnTo>
                <a:lnTo>
                  <a:pt x="2028" y="49"/>
                </a:lnTo>
                <a:lnTo>
                  <a:pt x="2064" y="54"/>
                </a:lnTo>
              </a:path>
            </a:pathLst>
          </a:custGeom>
          <a:noFill/>
          <a:ln w="0">
            <a:solidFill>
              <a:srgbClr val="000000"/>
            </a:solidFill>
            <a:prstDash val="solid"/>
            <a:round/>
            <a:headEnd/>
            <a:tailEnd/>
          </a:ln>
        </p:spPr>
        <p:txBody>
          <a:bodyPr/>
          <a:lstStyle/>
          <a:p>
            <a:endParaRPr lang="en-GB"/>
          </a:p>
        </p:txBody>
      </p:sp>
      <p:sp>
        <p:nvSpPr>
          <p:cNvPr id="71" name="Freeform 2466"/>
          <p:cNvSpPr>
            <a:spLocks/>
          </p:cNvSpPr>
          <p:nvPr>
            <p:custDataLst>
              <p:tags r:id="rId62"/>
            </p:custDataLst>
          </p:nvPr>
        </p:nvSpPr>
        <p:spPr bwMode="auto">
          <a:xfrm>
            <a:off x="400988" y="2455455"/>
            <a:ext cx="1964257" cy="46491"/>
          </a:xfrm>
          <a:custGeom>
            <a:avLst/>
            <a:gdLst/>
            <a:ahLst/>
            <a:cxnLst>
              <a:cxn ang="0">
                <a:pos x="0" y="13"/>
              </a:cxn>
              <a:cxn ang="0">
                <a:pos x="40" y="14"/>
              </a:cxn>
              <a:cxn ang="0">
                <a:pos x="258" y="11"/>
              </a:cxn>
              <a:cxn ang="0">
                <a:pos x="898" y="6"/>
              </a:cxn>
              <a:cxn ang="0">
                <a:pos x="1450" y="0"/>
              </a:cxn>
              <a:cxn ang="0">
                <a:pos x="1605" y="3"/>
              </a:cxn>
              <a:cxn ang="0">
                <a:pos x="1667" y="6"/>
              </a:cxn>
              <a:cxn ang="0">
                <a:pos x="1741" y="13"/>
              </a:cxn>
              <a:cxn ang="0">
                <a:pos x="1860" y="26"/>
              </a:cxn>
              <a:cxn ang="0">
                <a:pos x="1862" y="27"/>
              </a:cxn>
              <a:cxn ang="0">
                <a:pos x="1883" y="28"/>
              </a:cxn>
              <a:cxn ang="0">
                <a:pos x="1956" y="38"/>
              </a:cxn>
              <a:cxn ang="0">
                <a:pos x="1993" y="44"/>
              </a:cxn>
              <a:cxn ang="0">
                <a:pos x="2028" y="49"/>
              </a:cxn>
            </a:cxnLst>
            <a:rect l="0" t="0" r="r" b="b"/>
            <a:pathLst>
              <a:path w="2028" h="49">
                <a:moveTo>
                  <a:pt x="0" y="13"/>
                </a:moveTo>
                <a:lnTo>
                  <a:pt x="40" y="14"/>
                </a:lnTo>
                <a:lnTo>
                  <a:pt x="258" y="11"/>
                </a:lnTo>
                <a:lnTo>
                  <a:pt x="898" y="6"/>
                </a:lnTo>
                <a:lnTo>
                  <a:pt x="1450" y="0"/>
                </a:lnTo>
                <a:lnTo>
                  <a:pt x="1605" y="3"/>
                </a:lnTo>
                <a:lnTo>
                  <a:pt x="1667" y="6"/>
                </a:lnTo>
                <a:lnTo>
                  <a:pt x="1741" y="13"/>
                </a:lnTo>
                <a:lnTo>
                  <a:pt x="1860" y="26"/>
                </a:lnTo>
                <a:lnTo>
                  <a:pt x="1862" y="27"/>
                </a:lnTo>
                <a:lnTo>
                  <a:pt x="1883" y="28"/>
                </a:lnTo>
                <a:lnTo>
                  <a:pt x="1956" y="38"/>
                </a:lnTo>
                <a:lnTo>
                  <a:pt x="1993" y="44"/>
                </a:lnTo>
                <a:lnTo>
                  <a:pt x="2028" y="49"/>
                </a:lnTo>
              </a:path>
            </a:pathLst>
          </a:custGeom>
          <a:noFill/>
          <a:ln w="0">
            <a:solidFill>
              <a:srgbClr val="000000"/>
            </a:solidFill>
            <a:prstDash val="solid"/>
            <a:round/>
            <a:headEnd/>
            <a:tailEnd/>
          </a:ln>
        </p:spPr>
        <p:txBody>
          <a:bodyPr/>
          <a:lstStyle/>
          <a:p>
            <a:endParaRPr lang="en-GB"/>
          </a:p>
        </p:txBody>
      </p:sp>
      <p:sp>
        <p:nvSpPr>
          <p:cNvPr id="72" name="Freeform 2467"/>
          <p:cNvSpPr>
            <a:spLocks/>
          </p:cNvSpPr>
          <p:nvPr>
            <p:custDataLst>
              <p:tags r:id="rId63"/>
            </p:custDataLst>
          </p:nvPr>
        </p:nvSpPr>
        <p:spPr bwMode="auto">
          <a:xfrm>
            <a:off x="400988" y="2453518"/>
            <a:ext cx="1931326" cy="42617"/>
          </a:xfrm>
          <a:custGeom>
            <a:avLst/>
            <a:gdLst/>
            <a:ahLst/>
            <a:cxnLst>
              <a:cxn ang="0">
                <a:pos x="0" y="13"/>
              </a:cxn>
              <a:cxn ang="0">
                <a:pos x="40" y="14"/>
              </a:cxn>
              <a:cxn ang="0">
                <a:pos x="258" y="11"/>
              </a:cxn>
              <a:cxn ang="0">
                <a:pos x="898" y="6"/>
              </a:cxn>
              <a:cxn ang="0">
                <a:pos x="1450" y="0"/>
              </a:cxn>
              <a:cxn ang="0">
                <a:pos x="1605" y="3"/>
              </a:cxn>
              <a:cxn ang="0">
                <a:pos x="1667" y="6"/>
              </a:cxn>
              <a:cxn ang="0">
                <a:pos x="1741" y="13"/>
              </a:cxn>
              <a:cxn ang="0">
                <a:pos x="1860" y="26"/>
              </a:cxn>
              <a:cxn ang="0">
                <a:pos x="1862" y="26"/>
              </a:cxn>
              <a:cxn ang="0">
                <a:pos x="1883" y="27"/>
              </a:cxn>
              <a:cxn ang="0">
                <a:pos x="1956" y="38"/>
              </a:cxn>
              <a:cxn ang="0">
                <a:pos x="1993" y="43"/>
              </a:cxn>
            </a:cxnLst>
            <a:rect l="0" t="0" r="r" b="b"/>
            <a:pathLst>
              <a:path w="1993" h="43">
                <a:moveTo>
                  <a:pt x="0" y="13"/>
                </a:moveTo>
                <a:lnTo>
                  <a:pt x="40" y="14"/>
                </a:lnTo>
                <a:lnTo>
                  <a:pt x="258" y="11"/>
                </a:lnTo>
                <a:lnTo>
                  <a:pt x="898" y="6"/>
                </a:lnTo>
                <a:lnTo>
                  <a:pt x="1450" y="0"/>
                </a:lnTo>
                <a:lnTo>
                  <a:pt x="1605" y="3"/>
                </a:lnTo>
                <a:lnTo>
                  <a:pt x="1667" y="6"/>
                </a:lnTo>
                <a:lnTo>
                  <a:pt x="1741" y="13"/>
                </a:lnTo>
                <a:lnTo>
                  <a:pt x="1860" y="26"/>
                </a:lnTo>
                <a:lnTo>
                  <a:pt x="1862" y="26"/>
                </a:lnTo>
                <a:lnTo>
                  <a:pt x="1883" y="27"/>
                </a:lnTo>
                <a:lnTo>
                  <a:pt x="1956" y="38"/>
                </a:lnTo>
                <a:lnTo>
                  <a:pt x="1993" y="43"/>
                </a:lnTo>
              </a:path>
            </a:pathLst>
          </a:custGeom>
          <a:noFill/>
          <a:ln w="0">
            <a:solidFill>
              <a:srgbClr val="000000"/>
            </a:solidFill>
            <a:prstDash val="solid"/>
            <a:round/>
            <a:headEnd/>
            <a:tailEnd/>
          </a:ln>
        </p:spPr>
        <p:txBody>
          <a:bodyPr/>
          <a:lstStyle/>
          <a:p>
            <a:endParaRPr lang="en-GB"/>
          </a:p>
        </p:txBody>
      </p:sp>
      <p:sp>
        <p:nvSpPr>
          <p:cNvPr id="73" name="Freeform 2468"/>
          <p:cNvSpPr>
            <a:spLocks/>
          </p:cNvSpPr>
          <p:nvPr>
            <p:custDataLst>
              <p:tags r:id="rId64"/>
            </p:custDataLst>
          </p:nvPr>
        </p:nvSpPr>
        <p:spPr bwMode="auto">
          <a:xfrm>
            <a:off x="6497157" y="2414775"/>
            <a:ext cx="832969" cy="48428"/>
          </a:xfrm>
          <a:custGeom>
            <a:avLst/>
            <a:gdLst/>
            <a:ahLst/>
            <a:cxnLst>
              <a:cxn ang="0">
                <a:pos x="0" y="50"/>
              </a:cxn>
              <a:cxn ang="0">
                <a:pos x="3" y="50"/>
              </a:cxn>
              <a:cxn ang="0">
                <a:pos x="5" y="49"/>
              </a:cxn>
              <a:cxn ang="0">
                <a:pos x="10" y="48"/>
              </a:cxn>
              <a:cxn ang="0">
                <a:pos x="27" y="44"/>
              </a:cxn>
              <a:cxn ang="0">
                <a:pos x="38" y="44"/>
              </a:cxn>
              <a:cxn ang="0">
                <a:pos x="51" y="44"/>
              </a:cxn>
              <a:cxn ang="0">
                <a:pos x="61" y="44"/>
              </a:cxn>
              <a:cxn ang="0">
                <a:pos x="79" y="44"/>
              </a:cxn>
              <a:cxn ang="0">
                <a:pos x="93" y="44"/>
              </a:cxn>
              <a:cxn ang="0">
                <a:pos x="110" y="43"/>
              </a:cxn>
              <a:cxn ang="0">
                <a:pos x="121" y="43"/>
              </a:cxn>
              <a:cxn ang="0">
                <a:pos x="131" y="43"/>
              </a:cxn>
              <a:cxn ang="0">
                <a:pos x="135" y="43"/>
              </a:cxn>
              <a:cxn ang="0">
                <a:pos x="161" y="42"/>
              </a:cxn>
              <a:cxn ang="0">
                <a:pos x="183" y="41"/>
              </a:cxn>
              <a:cxn ang="0">
                <a:pos x="197" y="42"/>
              </a:cxn>
              <a:cxn ang="0">
                <a:pos x="216" y="44"/>
              </a:cxn>
              <a:cxn ang="0">
                <a:pos x="220" y="44"/>
              </a:cxn>
              <a:cxn ang="0">
                <a:pos x="232" y="46"/>
              </a:cxn>
              <a:cxn ang="0">
                <a:pos x="254" y="47"/>
              </a:cxn>
              <a:cxn ang="0">
                <a:pos x="263" y="47"/>
              </a:cxn>
              <a:cxn ang="0">
                <a:pos x="273" y="47"/>
              </a:cxn>
              <a:cxn ang="0">
                <a:pos x="302" y="46"/>
              </a:cxn>
              <a:cxn ang="0">
                <a:pos x="328" y="46"/>
              </a:cxn>
              <a:cxn ang="0">
                <a:pos x="349" y="44"/>
              </a:cxn>
              <a:cxn ang="0">
                <a:pos x="400" y="41"/>
              </a:cxn>
              <a:cxn ang="0">
                <a:pos x="417" y="41"/>
              </a:cxn>
              <a:cxn ang="0">
                <a:pos x="459" y="38"/>
              </a:cxn>
              <a:cxn ang="0">
                <a:pos x="473" y="38"/>
              </a:cxn>
              <a:cxn ang="0">
                <a:pos x="490" y="37"/>
              </a:cxn>
              <a:cxn ang="0">
                <a:pos x="527" y="36"/>
              </a:cxn>
              <a:cxn ang="0">
                <a:pos x="539" y="35"/>
              </a:cxn>
              <a:cxn ang="0">
                <a:pos x="553" y="34"/>
              </a:cxn>
              <a:cxn ang="0">
                <a:pos x="566" y="34"/>
              </a:cxn>
              <a:cxn ang="0">
                <a:pos x="639" y="29"/>
              </a:cxn>
              <a:cxn ang="0">
                <a:pos x="674" y="27"/>
              </a:cxn>
              <a:cxn ang="0">
                <a:pos x="765" y="22"/>
              </a:cxn>
              <a:cxn ang="0">
                <a:pos x="778" y="21"/>
              </a:cxn>
              <a:cxn ang="0">
                <a:pos x="793" y="18"/>
              </a:cxn>
              <a:cxn ang="0">
                <a:pos x="810" y="14"/>
              </a:cxn>
              <a:cxn ang="0">
                <a:pos x="820" y="13"/>
              </a:cxn>
              <a:cxn ang="0">
                <a:pos x="832" y="9"/>
              </a:cxn>
              <a:cxn ang="0">
                <a:pos x="858" y="0"/>
              </a:cxn>
            </a:cxnLst>
            <a:rect l="0" t="0" r="r" b="b"/>
            <a:pathLst>
              <a:path w="858" h="50">
                <a:moveTo>
                  <a:pt x="0" y="50"/>
                </a:moveTo>
                <a:lnTo>
                  <a:pt x="3" y="50"/>
                </a:lnTo>
                <a:lnTo>
                  <a:pt x="5" y="49"/>
                </a:lnTo>
                <a:lnTo>
                  <a:pt x="10" y="48"/>
                </a:lnTo>
                <a:lnTo>
                  <a:pt x="27" y="44"/>
                </a:lnTo>
                <a:lnTo>
                  <a:pt x="38" y="44"/>
                </a:lnTo>
                <a:lnTo>
                  <a:pt x="51" y="44"/>
                </a:lnTo>
                <a:lnTo>
                  <a:pt x="61" y="44"/>
                </a:lnTo>
                <a:lnTo>
                  <a:pt x="79" y="44"/>
                </a:lnTo>
                <a:lnTo>
                  <a:pt x="93" y="44"/>
                </a:lnTo>
                <a:lnTo>
                  <a:pt x="110" y="43"/>
                </a:lnTo>
                <a:lnTo>
                  <a:pt x="121" y="43"/>
                </a:lnTo>
                <a:lnTo>
                  <a:pt x="131" y="43"/>
                </a:lnTo>
                <a:lnTo>
                  <a:pt x="135" y="43"/>
                </a:lnTo>
                <a:lnTo>
                  <a:pt x="161" y="42"/>
                </a:lnTo>
                <a:lnTo>
                  <a:pt x="183" y="41"/>
                </a:lnTo>
                <a:lnTo>
                  <a:pt x="197" y="42"/>
                </a:lnTo>
                <a:lnTo>
                  <a:pt x="216" y="44"/>
                </a:lnTo>
                <a:lnTo>
                  <a:pt x="220" y="44"/>
                </a:lnTo>
                <a:lnTo>
                  <a:pt x="232" y="46"/>
                </a:lnTo>
                <a:lnTo>
                  <a:pt x="254" y="47"/>
                </a:lnTo>
                <a:lnTo>
                  <a:pt x="263" y="47"/>
                </a:lnTo>
                <a:lnTo>
                  <a:pt x="273" y="47"/>
                </a:lnTo>
                <a:lnTo>
                  <a:pt x="302" y="46"/>
                </a:lnTo>
                <a:lnTo>
                  <a:pt x="328" y="46"/>
                </a:lnTo>
                <a:lnTo>
                  <a:pt x="349" y="44"/>
                </a:lnTo>
                <a:lnTo>
                  <a:pt x="400" y="41"/>
                </a:lnTo>
                <a:lnTo>
                  <a:pt x="417" y="41"/>
                </a:lnTo>
                <a:lnTo>
                  <a:pt x="459" y="38"/>
                </a:lnTo>
                <a:lnTo>
                  <a:pt x="473" y="38"/>
                </a:lnTo>
                <a:lnTo>
                  <a:pt x="490" y="37"/>
                </a:lnTo>
                <a:lnTo>
                  <a:pt x="527" y="36"/>
                </a:lnTo>
                <a:lnTo>
                  <a:pt x="539" y="35"/>
                </a:lnTo>
                <a:lnTo>
                  <a:pt x="553" y="34"/>
                </a:lnTo>
                <a:lnTo>
                  <a:pt x="566" y="34"/>
                </a:lnTo>
                <a:lnTo>
                  <a:pt x="639" y="29"/>
                </a:lnTo>
                <a:lnTo>
                  <a:pt x="674" y="27"/>
                </a:lnTo>
                <a:lnTo>
                  <a:pt x="765" y="22"/>
                </a:lnTo>
                <a:lnTo>
                  <a:pt x="778" y="21"/>
                </a:lnTo>
                <a:lnTo>
                  <a:pt x="793" y="18"/>
                </a:lnTo>
                <a:lnTo>
                  <a:pt x="810" y="14"/>
                </a:lnTo>
                <a:lnTo>
                  <a:pt x="820" y="13"/>
                </a:lnTo>
                <a:lnTo>
                  <a:pt x="832" y="9"/>
                </a:lnTo>
                <a:lnTo>
                  <a:pt x="858" y="0"/>
                </a:lnTo>
              </a:path>
            </a:pathLst>
          </a:custGeom>
          <a:noFill/>
          <a:ln w="0">
            <a:solidFill>
              <a:srgbClr val="000000"/>
            </a:solidFill>
            <a:prstDash val="solid"/>
            <a:round/>
            <a:headEnd/>
            <a:tailEnd/>
          </a:ln>
        </p:spPr>
        <p:txBody>
          <a:bodyPr/>
          <a:lstStyle/>
          <a:p>
            <a:endParaRPr lang="en-GB"/>
          </a:p>
        </p:txBody>
      </p:sp>
      <p:sp>
        <p:nvSpPr>
          <p:cNvPr id="74" name="Freeform 2469"/>
          <p:cNvSpPr>
            <a:spLocks/>
          </p:cNvSpPr>
          <p:nvPr>
            <p:custDataLst>
              <p:tags r:id="rId65"/>
            </p:custDataLst>
          </p:nvPr>
        </p:nvSpPr>
        <p:spPr bwMode="auto">
          <a:xfrm>
            <a:off x="7328188" y="2414775"/>
            <a:ext cx="1938" cy="1937"/>
          </a:xfrm>
          <a:custGeom>
            <a:avLst/>
            <a:gdLst/>
            <a:ahLst/>
            <a:cxnLst>
              <a:cxn ang="0">
                <a:pos x="2" y="0"/>
              </a:cxn>
              <a:cxn ang="0">
                <a:pos x="2" y="0"/>
              </a:cxn>
              <a:cxn ang="0">
                <a:pos x="0" y="1"/>
              </a:cxn>
            </a:cxnLst>
            <a:rect l="0" t="0" r="r" b="b"/>
            <a:pathLst>
              <a:path w="2" h="1">
                <a:moveTo>
                  <a:pt x="2" y="0"/>
                </a:moveTo>
                <a:lnTo>
                  <a:pt x="2" y="0"/>
                </a:lnTo>
                <a:lnTo>
                  <a:pt x="0" y="1"/>
                </a:lnTo>
              </a:path>
            </a:pathLst>
          </a:custGeom>
          <a:noFill/>
          <a:ln w="0">
            <a:solidFill>
              <a:srgbClr val="000000"/>
            </a:solidFill>
            <a:prstDash val="solid"/>
            <a:round/>
            <a:headEnd/>
            <a:tailEnd/>
          </a:ln>
        </p:spPr>
        <p:txBody>
          <a:bodyPr/>
          <a:lstStyle/>
          <a:p>
            <a:endParaRPr lang="en-GB"/>
          </a:p>
        </p:txBody>
      </p:sp>
      <p:sp>
        <p:nvSpPr>
          <p:cNvPr id="75" name="Freeform 2470"/>
          <p:cNvSpPr>
            <a:spLocks/>
          </p:cNvSpPr>
          <p:nvPr>
            <p:custDataLst>
              <p:tags r:id="rId66"/>
            </p:custDataLst>
          </p:nvPr>
        </p:nvSpPr>
        <p:spPr bwMode="auto">
          <a:xfrm>
            <a:off x="3692183" y="2503884"/>
            <a:ext cx="2341998" cy="56176"/>
          </a:xfrm>
          <a:custGeom>
            <a:avLst/>
            <a:gdLst/>
            <a:ahLst/>
            <a:cxnLst>
              <a:cxn ang="0">
                <a:pos x="12" y="12"/>
              </a:cxn>
              <a:cxn ang="0">
                <a:pos x="28" y="13"/>
              </a:cxn>
              <a:cxn ang="0">
                <a:pos x="71" y="19"/>
              </a:cxn>
              <a:cxn ang="0">
                <a:pos x="129" y="23"/>
              </a:cxn>
              <a:cxn ang="0">
                <a:pos x="182" y="27"/>
              </a:cxn>
              <a:cxn ang="0">
                <a:pos x="246" y="31"/>
              </a:cxn>
              <a:cxn ang="0">
                <a:pos x="297" y="33"/>
              </a:cxn>
              <a:cxn ang="0">
                <a:pos x="319" y="33"/>
              </a:cxn>
              <a:cxn ang="0">
                <a:pos x="374" y="36"/>
              </a:cxn>
              <a:cxn ang="0">
                <a:pos x="393" y="34"/>
              </a:cxn>
              <a:cxn ang="0">
                <a:pos x="441" y="32"/>
              </a:cxn>
              <a:cxn ang="0">
                <a:pos x="497" y="29"/>
              </a:cxn>
              <a:cxn ang="0">
                <a:pos x="551" y="39"/>
              </a:cxn>
              <a:cxn ang="0">
                <a:pos x="580" y="42"/>
              </a:cxn>
              <a:cxn ang="0">
                <a:pos x="634" y="46"/>
              </a:cxn>
              <a:cxn ang="0">
                <a:pos x="669" y="49"/>
              </a:cxn>
              <a:cxn ang="0">
                <a:pos x="704" y="53"/>
              </a:cxn>
              <a:cxn ang="0">
                <a:pos x="748" y="57"/>
              </a:cxn>
              <a:cxn ang="0">
                <a:pos x="796" y="57"/>
              </a:cxn>
              <a:cxn ang="0">
                <a:pos x="843" y="55"/>
              </a:cxn>
              <a:cxn ang="0">
                <a:pos x="881" y="57"/>
              </a:cxn>
              <a:cxn ang="0">
                <a:pos x="905" y="55"/>
              </a:cxn>
              <a:cxn ang="0">
                <a:pos x="946" y="55"/>
              </a:cxn>
              <a:cxn ang="0">
                <a:pos x="1023" y="51"/>
              </a:cxn>
              <a:cxn ang="0">
                <a:pos x="1067" y="47"/>
              </a:cxn>
              <a:cxn ang="0">
                <a:pos x="1102" y="50"/>
              </a:cxn>
              <a:cxn ang="0">
                <a:pos x="1121" y="52"/>
              </a:cxn>
              <a:cxn ang="0">
                <a:pos x="1147" y="53"/>
              </a:cxn>
              <a:cxn ang="0">
                <a:pos x="1215" y="52"/>
              </a:cxn>
              <a:cxn ang="0">
                <a:pos x="1269" y="51"/>
              </a:cxn>
              <a:cxn ang="0">
                <a:pos x="1455" y="35"/>
              </a:cxn>
              <a:cxn ang="0">
                <a:pos x="1505" y="32"/>
              </a:cxn>
              <a:cxn ang="0">
                <a:pos x="1583" y="32"/>
              </a:cxn>
              <a:cxn ang="0">
                <a:pos x="1642" y="23"/>
              </a:cxn>
              <a:cxn ang="0">
                <a:pos x="1679" y="14"/>
              </a:cxn>
              <a:cxn ang="0">
                <a:pos x="1714" y="8"/>
              </a:cxn>
              <a:cxn ang="0">
                <a:pos x="1754" y="3"/>
              </a:cxn>
              <a:cxn ang="0">
                <a:pos x="1796" y="0"/>
              </a:cxn>
              <a:cxn ang="0">
                <a:pos x="1825" y="1"/>
              </a:cxn>
              <a:cxn ang="0">
                <a:pos x="1867" y="4"/>
              </a:cxn>
              <a:cxn ang="0">
                <a:pos x="1898" y="4"/>
              </a:cxn>
              <a:cxn ang="0">
                <a:pos x="1938" y="2"/>
              </a:cxn>
              <a:cxn ang="0">
                <a:pos x="1971" y="9"/>
              </a:cxn>
              <a:cxn ang="0">
                <a:pos x="2002" y="8"/>
              </a:cxn>
              <a:cxn ang="0">
                <a:pos x="2031" y="6"/>
              </a:cxn>
              <a:cxn ang="0">
                <a:pos x="2063" y="11"/>
              </a:cxn>
              <a:cxn ang="0">
                <a:pos x="2105" y="15"/>
              </a:cxn>
              <a:cxn ang="0">
                <a:pos x="2140" y="12"/>
              </a:cxn>
              <a:cxn ang="0">
                <a:pos x="2179" y="11"/>
              </a:cxn>
              <a:cxn ang="0">
                <a:pos x="2206" y="14"/>
              </a:cxn>
              <a:cxn ang="0">
                <a:pos x="2236" y="15"/>
              </a:cxn>
              <a:cxn ang="0">
                <a:pos x="2273" y="11"/>
              </a:cxn>
              <a:cxn ang="0">
                <a:pos x="2298" y="13"/>
              </a:cxn>
              <a:cxn ang="0">
                <a:pos x="2339" y="12"/>
              </a:cxn>
              <a:cxn ang="0">
                <a:pos x="2383" y="9"/>
              </a:cxn>
              <a:cxn ang="0">
                <a:pos x="2418" y="7"/>
              </a:cxn>
            </a:cxnLst>
            <a:rect l="0" t="0" r="r" b="b"/>
            <a:pathLst>
              <a:path w="2418" h="58">
                <a:moveTo>
                  <a:pt x="0" y="11"/>
                </a:moveTo>
                <a:lnTo>
                  <a:pt x="12" y="12"/>
                </a:lnTo>
                <a:lnTo>
                  <a:pt x="22" y="13"/>
                </a:lnTo>
                <a:lnTo>
                  <a:pt x="28" y="13"/>
                </a:lnTo>
                <a:lnTo>
                  <a:pt x="40" y="13"/>
                </a:lnTo>
                <a:lnTo>
                  <a:pt x="71" y="19"/>
                </a:lnTo>
                <a:lnTo>
                  <a:pt x="92" y="21"/>
                </a:lnTo>
                <a:lnTo>
                  <a:pt x="129" y="23"/>
                </a:lnTo>
                <a:lnTo>
                  <a:pt x="161" y="26"/>
                </a:lnTo>
                <a:lnTo>
                  <a:pt x="182" y="27"/>
                </a:lnTo>
                <a:lnTo>
                  <a:pt x="222" y="28"/>
                </a:lnTo>
                <a:lnTo>
                  <a:pt x="246" y="31"/>
                </a:lnTo>
                <a:lnTo>
                  <a:pt x="277" y="32"/>
                </a:lnTo>
                <a:lnTo>
                  <a:pt x="297" y="33"/>
                </a:lnTo>
                <a:lnTo>
                  <a:pt x="300" y="33"/>
                </a:lnTo>
                <a:lnTo>
                  <a:pt x="319" y="33"/>
                </a:lnTo>
                <a:lnTo>
                  <a:pt x="346" y="35"/>
                </a:lnTo>
                <a:lnTo>
                  <a:pt x="374" y="36"/>
                </a:lnTo>
                <a:lnTo>
                  <a:pt x="380" y="35"/>
                </a:lnTo>
                <a:lnTo>
                  <a:pt x="393" y="34"/>
                </a:lnTo>
                <a:lnTo>
                  <a:pt x="415" y="31"/>
                </a:lnTo>
                <a:lnTo>
                  <a:pt x="441" y="32"/>
                </a:lnTo>
                <a:lnTo>
                  <a:pt x="461" y="32"/>
                </a:lnTo>
                <a:lnTo>
                  <a:pt x="497" y="29"/>
                </a:lnTo>
                <a:lnTo>
                  <a:pt x="523" y="34"/>
                </a:lnTo>
                <a:lnTo>
                  <a:pt x="551" y="39"/>
                </a:lnTo>
                <a:lnTo>
                  <a:pt x="568" y="41"/>
                </a:lnTo>
                <a:lnTo>
                  <a:pt x="580" y="42"/>
                </a:lnTo>
                <a:lnTo>
                  <a:pt x="612" y="45"/>
                </a:lnTo>
                <a:lnTo>
                  <a:pt x="634" y="46"/>
                </a:lnTo>
                <a:lnTo>
                  <a:pt x="651" y="48"/>
                </a:lnTo>
                <a:lnTo>
                  <a:pt x="669" y="49"/>
                </a:lnTo>
                <a:lnTo>
                  <a:pt x="691" y="52"/>
                </a:lnTo>
                <a:lnTo>
                  <a:pt x="704" y="53"/>
                </a:lnTo>
                <a:lnTo>
                  <a:pt x="717" y="54"/>
                </a:lnTo>
                <a:lnTo>
                  <a:pt x="748" y="57"/>
                </a:lnTo>
                <a:lnTo>
                  <a:pt x="764" y="58"/>
                </a:lnTo>
                <a:lnTo>
                  <a:pt x="796" y="57"/>
                </a:lnTo>
                <a:lnTo>
                  <a:pt x="830" y="55"/>
                </a:lnTo>
                <a:lnTo>
                  <a:pt x="843" y="55"/>
                </a:lnTo>
                <a:lnTo>
                  <a:pt x="867" y="57"/>
                </a:lnTo>
                <a:lnTo>
                  <a:pt x="881" y="57"/>
                </a:lnTo>
                <a:lnTo>
                  <a:pt x="893" y="57"/>
                </a:lnTo>
                <a:lnTo>
                  <a:pt x="905" y="55"/>
                </a:lnTo>
                <a:lnTo>
                  <a:pt x="921" y="55"/>
                </a:lnTo>
                <a:lnTo>
                  <a:pt x="946" y="55"/>
                </a:lnTo>
                <a:lnTo>
                  <a:pt x="1001" y="52"/>
                </a:lnTo>
                <a:lnTo>
                  <a:pt x="1023" y="51"/>
                </a:lnTo>
                <a:lnTo>
                  <a:pt x="1038" y="50"/>
                </a:lnTo>
                <a:lnTo>
                  <a:pt x="1067" y="47"/>
                </a:lnTo>
                <a:lnTo>
                  <a:pt x="1097" y="50"/>
                </a:lnTo>
                <a:lnTo>
                  <a:pt x="1102" y="50"/>
                </a:lnTo>
                <a:lnTo>
                  <a:pt x="1110" y="51"/>
                </a:lnTo>
                <a:lnTo>
                  <a:pt x="1121" y="52"/>
                </a:lnTo>
                <a:lnTo>
                  <a:pt x="1130" y="53"/>
                </a:lnTo>
                <a:lnTo>
                  <a:pt x="1147" y="53"/>
                </a:lnTo>
                <a:lnTo>
                  <a:pt x="1173" y="53"/>
                </a:lnTo>
                <a:lnTo>
                  <a:pt x="1215" y="52"/>
                </a:lnTo>
                <a:lnTo>
                  <a:pt x="1244" y="53"/>
                </a:lnTo>
                <a:lnTo>
                  <a:pt x="1269" y="51"/>
                </a:lnTo>
                <a:lnTo>
                  <a:pt x="1437" y="38"/>
                </a:lnTo>
                <a:lnTo>
                  <a:pt x="1455" y="35"/>
                </a:lnTo>
                <a:lnTo>
                  <a:pt x="1477" y="33"/>
                </a:lnTo>
                <a:lnTo>
                  <a:pt x="1505" y="32"/>
                </a:lnTo>
                <a:lnTo>
                  <a:pt x="1556" y="32"/>
                </a:lnTo>
                <a:lnTo>
                  <a:pt x="1583" y="32"/>
                </a:lnTo>
                <a:lnTo>
                  <a:pt x="1611" y="28"/>
                </a:lnTo>
                <a:lnTo>
                  <a:pt x="1642" y="23"/>
                </a:lnTo>
                <a:lnTo>
                  <a:pt x="1662" y="19"/>
                </a:lnTo>
                <a:lnTo>
                  <a:pt x="1679" y="14"/>
                </a:lnTo>
                <a:lnTo>
                  <a:pt x="1698" y="10"/>
                </a:lnTo>
                <a:lnTo>
                  <a:pt x="1714" y="8"/>
                </a:lnTo>
                <a:lnTo>
                  <a:pt x="1727" y="7"/>
                </a:lnTo>
                <a:lnTo>
                  <a:pt x="1754" y="3"/>
                </a:lnTo>
                <a:lnTo>
                  <a:pt x="1773" y="1"/>
                </a:lnTo>
                <a:lnTo>
                  <a:pt x="1796" y="0"/>
                </a:lnTo>
                <a:lnTo>
                  <a:pt x="1811" y="1"/>
                </a:lnTo>
                <a:lnTo>
                  <a:pt x="1825" y="1"/>
                </a:lnTo>
                <a:lnTo>
                  <a:pt x="1849" y="3"/>
                </a:lnTo>
                <a:lnTo>
                  <a:pt x="1867" y="4"/>
                </a:lnTo>
                <a:lnTo>
                  <a:pt x="1872" y="4"/>
                </a:lnTo>
                <a:lnTo>
                  <a:pt x="1898" y="4"/>
                </a:lnTo>
                <a:lnTo>
                  <a:pt x="1920" y="2"/>
                </a:lnTo>
                <a:lnTo>
                  <a:pt x="1938" y="2"/>
                </a:lnTo>
                <a:lnTo>
                  <a:pt x="1952" y="3"/>
                </a:lnTo>
                <a:lnTo>
                  <a:pt x="1971" y="9"/>
                </a:lnTo>
                <a:lnTo>
                  <a:pt x="1993" y="9"/>
                </a:lnTo>
                <a:lnTo>
                  <a:pt x="2002" y="8"/>
                </a:lnTo>
                <a:lnTo>
                  <a:pt x="2012" y="7"/>
                </a:lnTo>
                <a:lnTo>
                  <a:pt x="2031" y="6"/>
                </a:lnTo>
                <a:lnTo>
                  <a:pt x="2048" y="8"/>
                </a:lnTo>
                <a:lnTo>
                  <a:pt x="2063" y="11"/>
                </a:lnTo>
                <a:lnTo>
                  <a:pt x="2083" y="13"/>
                </a:lnTo>
                <a:lnTo>
                  <a:pt x="2105" y="15"/>
                </a:lnTo>
                <a:lnTo>
                  <a:pt x="2133" y="13"/>
                </a:lnTo>
                <a:lnTo>
                  <a:pt x="2140" y="12"/>
                </a:lnTo>
                <a:lnTo>
                  <a:pt x="2164" y="13"/>
                </a:lnTo>
                <a:lnTo>
                  <a:pt x="2179" y="11"/>
                </a:lnTo>
                <a:lnTo>
                  <a:pt x="2191" y="13"/>
                </a:lnTo>
                <a:lnTo>
                  <a:pt x="2206" y="14"/>
                </a:lnTo>
                <a:lnTo>
                  <a:pt x="2217" y="14"/>
                </a:lnTo>
                <a:lnTo>
                  <a:pt x="2236" y="15"/>
                </a:lnTo>
                <a:lnTo>
                  <a:pt x="2251" y="12"/>
                </a:lnTo>
                <a:lnTo>
                  <a:pt x="2273" y="11"/>
                </a:lnTo>
                <a:lnTo>
                  <a:pt x="2285" y="13"/>
                </a:lnTo>
                <a:lnTo>
                  <a:pt x="2298" y="13"/>
                </a:lnTo>
                <a:lnTo>
                  <a:pt x="2328" y="12"/>
                </a:lnTo>
                <a:lnTo>
                  <a:pt x="2339" y="12"/>
                </a:lnTo>
                <a:lnTo>
                  <a:pt x="2358" y="11"/>
                </a:lnTo>
                <a:lnTo>
                  <a:pt x="2383" y="9"/>
                </a:lnTo>
                <a:lnTo>
                  <a:pt x="2399" y="9"/>
                </a:lnTo>
                <a:lnTo>
                  <a:pt x="2418" y="7"/>
                </a:lnTo>
              </a:path>
            </a:pathLst>
          </a:custGeom>
          <a:noFill/>
          <a:ln w="0">
            <a:solidFill>
              <a:srgbClr val="000000"/>
            </a:solidFill>
            <a:prstDash val="solid"/>
            <a:round/>
            <a:headEnd/>
            <a:tailEnd/>
          </a:ln>
        </p:spPr>
        <p:txBody>
          <a:bodyPr/>
          <a:lstStyle/>
          <a:p>
            <a:endParaRPr lang="en-GB"/>
          </a:p>
        </p:txBody>
      </p:sp>
      <p:sp>
        <p:nvSpPr>
          <p:cNvPr id="76" name="Freeform 2471"/>
          <p:cNvSpPr>
            <a:spLocks/>
          </p:cNvSpPr>
          <p:nvPr>
            <p:custDataLst>
              <p:tags r:id="rId67"/>
            </p:custDataLst>
          </p:nvPr>
        </p:nvSpPr>
        <p:spPr bwMode="auto">
          <a:xfrm>
            <a:off x="2328439" y="2463203"/>
            <a:ext cx="4168718" cy="42617"/>
          </a:xfrm>
          <a:custGeom>
            <a:avLst/>
            <a:gdLst/>
            <a:ahLst/>
            <a:cxnLst>
              <a:cxn ang="0">
                <a:pos x="62" y="33"/>
              </a:cxn>
              <a:cxn ang="0">
                <a:pos x="505" y="24"/>
              </a:cxn>
              <a:cxn ang="0">
                <a:pos x="797" y="10"/>
              </a:cxn>
              <a:cxn ang="0">
                <a:pos x="857" y="9"/>
              </a:cxn>
              <a:cxn ang="0">
                <a:pos x="918" y="11"/>
              </a:cxn>
              <a:cxn ang="0">
                <a:pos x="953" y="15"/>
              </a:cxn>
              <a:cxn ang="0">
                <a:pos x="1014" y="17"/>
              </a:cxn>
              <a:cxn ang="0">
                <a:pos x="1097" y="18"/>
              </a:cxn>
              <a:cxn ang="0">
                <a:pos x="1162" y="15"/>
              </a:cxn>
              <a:cxn ang="0">
                <a:pos x="1187" y="17"/>
              </a:cxn>
              <a:cxn ang="0">
                <a:pos x="1319" y="22"/>
              </a:cxn>
              <a:cxn ang="0">
                <a:pos x="1396" y="28"/>
              </a:cxn>
              <a:cxn ang="0">
                <a:pos x="1443" y="24"/>
              </a:cxn>
              <a:cxn ang="0">
                <a:pos x="1495" y="22"/>
              </a:cxn>
              <a:cxn ang="0">
                <a:pos x="1585" y="28"/>
              </a:cxn>
              <a:cxn ang="0">
                <a:pos x="1671" y="32"/>
              </a:cxn>
              <a:cxn ang="0">
                <a:pos x="1763" y="30"/>
              </a:cxn>
              <a:cxn ang="0">
                <a:pos x="1817" y="27"/>
              </a:cxn>
              <a:cxn ang="0">
                <a:pos x="1934" y="26"/>
              </a:cxn>
              <a:cxn ang="0">
                <a:pos x="2017" y="29"/>
              </a:cxn>
              <a:cxn ang="0">
                <a:pos x="2093" y="30"/>
              </a:cxn>
              <a:cxn ang="0">
                <a:pos x="2208" y="31"/>
              </a:cxn>
              <a:cxn ang="0">
                <a:pos x="2329" y="35"/>
              </a:cxn>
              <a:cxn ang="0">
                <a:pos x="2411" y="38"/>
              </a:cxn>
              <a:cxn ang="0">
                <a:pos x="2496" y="41"/>
              </a:cxn>
              <a:cxn ang="0">
                <a:pos x="2572" y="40"/>
              </a:cxn>
              <a:cxn ang="0">
                <a:pos x="2677" y="40"/>
              </a:cxn>
              <a:cxn ang="0">
                <a:pos x="2754" y="29"/>
              </a:cxn>
              <a:cxn ang="0">
                <a:pos x="2845" y="24"/>
              </a:cxn>
              <a:cxn ang="0">
                <a:pos x="2941" y="25"/>
              </a:cxn>
              <a:cxn ang="0">
                <a:pos x="3095" y="13"/>
              </a:cxn>
              <a:cxn ang="0">
                <a:pos x="3241" y="10"/>
              </a:cxn>
              <a:cxn ang="0">
                <a:pos x="3299" y="11"/>
              </a:cxn>
              <a:cxn ang="0">
                <a:pos x="3418" y="12"/>
              </a:cxn>
              <a:cxn ang="0">
                <a:pos x="3491" y="19"/>
              </a:cxn>
              <a:cxn ang="0">
                <a:pos x="3597" y="17"/>
              </a:cxn>
              <a:cxn ang="0">
                <a:pos x="3677" y="20"/>
              </a:cxn>
              <a:cxn ang="0">
                <a:pos x="3752" y="23"/>
              </a:cxn>
              <a:cxn ang="0">
                <a:pos x="3846" y="22"/>
              </a:cxn>
              <a:cxn ang="0">
                <a:pos x="3923" y="24"/>
              </a:cxn>
              <a:cxn ang="0">
                <a:pos x="4025" y="20"/>
              </a:cxn>
              <a:cxn ang="0">
                <a:pos x="4118" y="16"/>
              </a:cxn>
              <a:cxn ang="0">
                <a:pos x="4225" y="9"/>
              </a:cxn>
            </a:cxnLst>
            <a:rect l="0" t="0" r="r" b="b"/>
            <a:pathLst>
              <a:path w="4305" h="43">
                <a:moveTo>
                  <a:pt x="0" y="31"/>
                </a:moveTo>
                <a:lnTo>
                  <a:pt x="55" y="33"/>
                </a:lnTo>
                <a:lnTo>
                  <a:pt x="62" y="33"/>
                </a:lnTo>
                <a:lnTo>
                  <a:pt x="118" y="35"/>
                </a:lnTo>
                <a:lnTo>
                  <a:pt x="209" y="32"/>
                </a:lnTo>
                <a:lnTo>
                  <a:pt x="505" y="24"/>
                </a:lnTo>
                <a:lnTo>
                  <a:pt x="687" y="19"/>
                </a:lnTo>
                <a:lnTo>
                  <a:pt x="791" y="10"/>
                </a:lnTo>
                <a:lnTo>
                  <a:pt x="797" y="10"/>
                </a:lnTo>
                <a:lnTo>
                  <a:pt x="808" y="10"/>
                </a:lnTo>
                <a:lnTo>
                  <a:pt x="844" y="9"/>
                </a:lnTo>
                <a:lnTo>
                  <a:pt x="857" y="9"/>
                </a:lnTo>
                <a:lnTo>
                  <a:pt x="897" y="7"/>
                </a:lnTo>
                <a:lnTo>
                  <a:pt x="914" y="11"/>
                </a:lnTo>
                <a:lnTo>
                  <a:pt x="918" y="11"/>
                </a:lnTo>
                <a:lnTo>
                  <a:pt x="932" y="12"/>
                </a:lnTo>
                <a:lnTo>
                  <a:pt x="943" y="14"/>
                </a:lnTo>
                <a:lnTo>
                  <a:pt x="953" y="15"/>
                </a:lnTo>
                <a:lnTo>
                  <a:pt x="966" y="15"/>
                </a:lnTo>
                <a:lnTo>
                  <a:pt x="1003" y="17"/>
                </a:lnTo>
                <a:lnTo>
                  <a:pt x="1014" y="17"/>
                </a:lnTo>
                <a:lnTo>
                  <a:pt x="1030" y="18"/>
                </a:lnTo>
                <a:lnTo>
                  <a:pt x="1063" y="16"/>
                </a:lnTo>
                <a:lnTo>
                  <a:pt x="1097" y="18"/>
                </a:lnTo>
                <a:lnTo>
                  <a:pt x="1115" y="17"/>
                </a:lnTo>
                <a:lnTo>
                  <a:pt x="1126" y="16"/>
                </a:lnTo>
                <a:lnTo>
                  <a:pt x="1162" y="15"/>
                </a:lnTo>
                <a:lnTo>
                  <a:pt x="1168" y="16"/>
                </a:lnTo>
                <a:lnTo>
                  <a:pt x="1173" y="16"/>
                </a:lnTo>
                <a:lnTo>
                  <a:pt x="1187" y="17"/>
                </a:lnTo>
                <a:lnTo>
                  <a:pt x="1214" y="17"/>
                </a:lnTo>
                <a:lnTo>
                  <a:pt x="1252" y="18"/>
                </a:lnTo>
                <a:lnTo>
                  <a:pt x="1319" y="22"/>
                </a:lnTo>
                <a:lnTo>
                  <a:pt x="1331" y="22"/>
                </a:lnTo>
                <a:lnTo>
                  <a:pt x="1363" y="27"/>
                </a:lnTo>
                <a:lnTo>
                  <a:pt x="1396" y="28"/>
                </a:lnTo>
                <a:lnTo>
                  <a:pt x="1423" y="25"/>
                </a:lnTo>
                <a:lnTo>
                  <a:pt x="1435" y="24"/>
                </a:lnTo>
                <a:lnTo>
                  <a:pt x="1443" y="24"/>
                </a:lnTo>
                <a:lnTo>
                  <a:pt x="1455" y="24"/>
                </a:lnTo>
                <a:lnTo>
                  <a:pt x="1476" y="20"/>
                </a:lnTo>
                <a:lnTo>
                  <a:pt x="1495" y="22"/>
                </a:lnTo>
                <a:lnTo>
                  <a:pt x="1525" y="24"/>
                </a:lnTo>
                <a:lnTo>
                  <a:pt x="1559" y="27"/>
                </a:lnTo>
                <a:lnTo>
                  <a:pt x="1585" y="28"/>
                </a:lnTo>
                <a:lnTo>
                  <a:pt x="1612" y="30"/>
                </a:lnTo>
                <a:lnTo>
                  <a:pt x="1642" y="28"/>
                </a:lnTo>
                <a:lnTo>
                  <a:pt x="1671" y="32"/>
                </a:lnTo>
                <a:lnTo>
                  <a:pt x="1695" y="29"/>
                </a:lnTo>
                <a:lnTo>
                  <a:pt x="1734" y="30"/>
                </a:lnTo>
                <a:lnTo>
                  <a:pt x="1763" y="30"/>
                </a:lnTo>
                <a:lnTo>
                  <a:pt x="1778" y="28"/>
                </a:lnTo>
                <a:lnTo>
                  <a:pt x="1796" y="28"/>
                </a:lnTo>
                <a:lnTo>
                  <a:pt x="1817" y="27"/>
                </a:lnTo>
                <a:lnTo>
                  <a:pt x="1847" y="26"/>
                </a:lnTo>
                <a:lnTo>
                  <a:pt x="1881" y="24"/>
                </a:lnTo>
                <a:lnTo>
                  <a:pt x="1934" y="26"/>
                </a:lnTo>
                <a:lnTo>
                  <a:pt x="1955" y="27"/>
                </a:lnTo>
                <a:lnTo>
                  <a:pt x="1988" y="29"/>
                </a:lnTo>
                <a:lnTo>
                  <a:pt x="2017" y="29"/>
                </a:lnTo>
                <a:lnTo>
                  <a:pt x="2049" y="30"/>
                </a:lnTo>
                <a:lnTo>
                  <a:pt x="2071" y="30"/>
                </a:lnTo>
                <a:lnTo>
                  <a:pt x="2093" y="30"/>
                </a:lnTo>
                <a:lnTo>
                  <a:pt x="2137" y="30"/>
                </a:lnTo>
                <a:lnTo>
                  <a:pt x="2166" y="31"/>
                </a:lnTo>
                <a:lnTo>
                  <a:pt x="2208" y="31"/>
                </a:lnTo>
                <a:lnTo>
                  <a:pt x="2236" y="31"/>
                </a:lnTo>
                <a:lnTo>
                  <a:pt x="2293" y="33"/>
                </a:lnTo>
                <a:lnTo>
                  <a:pt x="2329" y="35"/>
                </a:lnTo>
                <a:lnTo>
                  <a:pt x="2355" y="36"/>
                </a:lnTo>
                <a:lnTo>
                  <a:pt x="2382" y="37"/>
                </a:lnTo>
                <a:lnTo>
                  <a:pt x="2411" y="38"/>
                </a:lnTo>
                <a:lnTo>
                  <a:pt x="2443" y="39"/>
                </a:lnTo>
                <a:lnTo>
                  <a:pt x="2471" y="43"/>
                </a:lnTo>
                <a:lnTo>
                  <a:pt x="2496" y="41"/>
                </a:lnTo>
                <a:lnTo>
                  <a:pt x="2524" y="42"/>
                </a:lnTo>
                <a:lnTo>
                  <a:pt x="2549" y="42"/>
                </a:lnTo>
                <a:lnTo>
                  <a:pt x="2572" y="40"/>
                </a:lnTo>
                <a:lnTo>
                  <a:pt x="2595" y="40"/>
                </a:lnTo>
                <a:lnTo>
                  <a:pt x="2652" y="43"/>
                </a:lnTo>
                <a:lnTo>
                  <a:pt x="2677" y="40"/>
                </a:lnTo>
                <a:lnTo>
                  <a:pt x="2703" y="36"/>
                </a:lnTo>
                <a:lnTo>
                  <a:pt x="2723" y="33"/>
                </a:lnTo>
                <a:lnTo>
                  <a:pt x="2754" y="29"/>
                </a:lnTo>
                <a:lnTo>
                  <a:pt x="2802" y="26"/>
                </a:lnTo>
                <a:lnTo>
                  <a:pt x="2820" y="25"/>
                </a:lnTo>
                <a:lnTo>
                  <a:pt x="2845" y="24"/>
                </a:lnTo>
                <a:lnTo>
                  <a:pt x="2867" y="24"/>
                </a:lnTo>
                <a:lnTo>
                  <a:pt x="2916" y="25"/>
                </a:lnTo>
                <a:lnTo>
                  <a:pt x="2941" y="25"/>
                </a:lnTo>
                <a:lnTo>
                  <a:pt x="2967" y="24"/>
                </a:lnTo>
                <a:lnTo>
                  <a:pt x="3051" y="19"/>
                </a:lnTo>
                <a:lnTo>
                  <a:pt x="3095" y="13"/>
                </a:lnTo>
                <a:lnTo>
                  <a:pt x="3132" y="11"/>
                </a:lnTo>
                <a:lnTo>
                  <a:pt x="3181" y="10"/>
                </a:lnTo>
                <a:lnTo>
                  <a:pt x="3241" y="10"/>
                </a:lnTo>
                <a:lnTo>
                  <a:pt x="3267" y="10"/>
                </a:lnTo>
                <a:lnTo>
                  <a:pt x="3278" y="10"/>
                </a:lnTo>
                <a:lnTo>
                  <a:pt x="3299" y="11"/>
                </a:lnTo>
                <a:lnTo>
                  <a:pt x="3337" y="11"/>
                </a:lnTo>
                <a:lnTo>
                  <a:pt x="3372" y="11"/>
                </a:lnTo>
                <a:lnTo>
                  <a:pt x="3418" y="12"/>
                </a:lnTo>
                <a:lnTo>
                  <a:pt x="3441" y="15"/>
                </a:lnTo>
                <a:lnTo>
                  <a:pt x="3462" y="17"/>
                </a:lnTo>
                <a:lnTo>
                  <a:pt x="3491" y="19"/>
                </a:lnTo>
                <a:lnTo>
                  <a:pt x="3525" y="19"/>
                </a:lnTo>
                <a:lnTo>
                  <a:pt x="3565" y="17"/>
                </a:lnTo>
                <a:lnTo>
                  <a:pt x="3597" y="17"/>
                </a:lnTo>
                <a:lnTo>
                  <a:pt x="3633" y="19"/>
                </a:lnTo>
                <a:lnTo>
                  <a:pt x="3659" y="20"/>
                </a:lnTo>
                <a:lnTo>
                  <a:pt x="3677" y="20"/>
                </a:lnTo>
                <a:lnTo>
                  <a:pt x="3700" y="20"/>
                </a:lnTo>
                <a:lnTo>
                  <a:pt x="3722" y="22"/>
                </a:lnTo>
                <a:lnTo>
                  <a:pt x="3752" y="23"/>
                </a:lnTo>
                <a:lnTo>
                  <a:pt x="3787" y="22"/>
                </a:lnTo>
                <a:lnTo>
                  <a:pt x="3808" y="23"/>
                </a:lnTo>
                <a:lnTo>
                  <a:pt x="3846" y="22"/>
                </a:lnTo>
                <a:lnTo>
                  <a:pt x="3867" y="23"/>
                </a:lnTo>
                <a:lnTo>
                  <a:pt x="3898" y="23"/>
                </a:lnTo>
                <a:lnTo>
                  <a:pt x="3923" y="24"/>
                </a:lnTo>
                <a:lnTo>
                  <a:pt x="3947" y="23"/>
                </a:lnTo>
                <a:lnTo>
                  <a:pt x="3996" y="22"/>
                </a:lnTo>
                <a:lnTo>
                  <a:pt x="4025" y="20"/>
                </a:lnTo>
                <a:lnTo>
                  <a:pt x="4061" y="19"/>
                </a:lnTo>
                <a:lnTo>
                  <a:pt x="4088" y="17"/>
                </a:lnTo>
                <a:lnTo>
                  <a:pt x="4118" y="16"/>
                </a:lnTo>
                <a:lnTo>
                  <a:pt x="4147" y="15"/>
                </a:lnTo>
                <a:lnTo>
                  <a:pt x="4179" y="12"/>
                </a:lnTo>
                <a:lnTo>
                  <a:pt x="4225" y="9"/>
                </a:lnTo>
                <a:lnTo>
                  <a:pt x="4305" y="0"/>
                </a:lnTo>
              </a:path>
            </a:pathLst>
          </a:custGeom>
          <a:noFill/>
          <a:ln w="0">
            <a:solidFill>
              <a:srgbClr val="000000"/>
            </a:solidFill>
            <a:prstDash val="solid"/>
            <a:round/>
            <a:headEnd/>
            <a:tailEnd/>
          </a:ln>
        </p:spPr>
        <p:txBody>
          <a:bodyPr/>
          <a:lstStyle/>
          <a:p>
            <a:endParaRPr lang="en-GB"/>
          </a:p>
        </p:txBody>
      </p:sp>
      <p:sp>
        <p:nvSpPr>
          <p:cNvPr id="77" name="Line 2472"/>
          <p:cNvSpPr>
            <a:spLocks noChangeShapeType="1"/>
          </p:cNvSpPr>
          <p:nvPr>
            <p:custDataLst>
              <p:tags r:id="rId68"/>
            </p:custDataLst>
          </p:nvPr>
        </p:nvSpPr>
        <p:spPr bwMode="auto">
          <a:xfrm flipH="1" flipV="1">
            <a:off x="2297445" y="2488386"/>
            <a:ext cx="30994" cy="5811"/>
          </a:xfrm>
          <a:prstGeom prst="line">
            <a:avLst/>
          </a:prstGeom>
          <a:noFill/>
          <a:ln w="0">
            <a:solidFill>
              <a:srgbClr val="000000"/>
            </a:solidFill>
            <a:round/>
            <a:headEnd/>
            <a:tailEnd/>
          </a:ln>
        </p:spPr>
        <p:txBody>
          <a:bodyPr/>
          <a:lstStyle/>
          <a:p>
            <a:endParaRPr lang="en-GB"/>
          </a:p>
        </p:txBody>
      </p:sp>
      <p:sp>
        <p:nvSpPr>
          <p:cNvPr id="78" name="Freeform 2473"/>
          <p:cNvSpPr>
            <a:spLocks/>
          </p:cNvSpPr>
          <p:nvPr>
            <p:custDataLst>
              <p:tags r:id="rId69"/>
            </p:custDataLst>
          </p:nvPr>
        </p:nvSpPr>
        <p:spPr bwMode="auto">
          <a:xfrm>
            <a:off x="2442730" y="2509694"/>
            <a:ext cx="1249454" cy="25183"/>
          </a:xfrm>
          <a:custGeom>
            <a:avLst/>
            <a:gdLst/>
            <a:ahLst/>
            <a:cxnLst>
              <a:cxn ang="0">
                <a:pos x="1289" y="4"/>
              </a:cxn>
              <a:cxn ang="0">
                <a:pos x="1283" y="5"/>
              </a:cxn>
              <a:cxn ang="0">
                <a:pos x="1278" y="5"/>
              </a:cxn>
              <a:cxn ang="0">
                <a:pos x="1271" y="6"/>
              </a:cxn>
              <a:cxn ang="0">
                <a:pos x="1269" y="6"/>
              </a:cxn>
              <a:cxn ang="0">
                <a:pos x="1262" y="8"/>
              </a:cxn>
              <a:cxn ang="0">
                <a:pos x="1256" y="9"/>
              </a:cxn>
              <a:cxn ang="0">
                <a:pos x="1252" y="11"/>
              </a:cxn>
              <a:cxn ang="0">
                <a:pos x="1240" y="15"/>
              </a:cxn>
              <a:cxn ang="0">
                <a:pos x="1219" y="14"/>
              </a:cxn>
              <a:cxn ang="0">
                <a:pos x="1206" y="13"/>
              </a:cxn>
              <a:cxn ang="0">
                <a:pos x="1194" y="14"/>
              </a:cxn>
              <a:cxn ang="0">
                <a:pos x="1182" y="16"/>
              </a:cxn>
              <a:cxn ang="0">
                <a:pos x="1173" y="17"/>
              </a:cxn>
              <a:cxn ang="0">
                <a:pos x="1162" y="17"/>
              </a:cxn>
              <a:cxn ang="0">
                <a:pos x="1157" y="18"/>
              </a:cxn>
              <a:cxn ang="0">
                <a:pos x="1154" y="19"/>
              </a:cxn>
              <a:cxn ang="0">
                <a:pos x="1139" y="21"/>
              </a:cxn>
              <a:cxn ang="0">
                <a:pos x="1125" y="19"/>
              </a:cxn>
              <a:cxn ang="0">
                <a:pos x="1109" y="16"/>
              </a:cxn>
              <a:cxn ang="0">
                <a:pos x="1102" y="17"/>
              </a:cxn>
              <a:cxn ang="0">
                <a:pos x="1092" y="18"/>
              </a:cxn>
              <a:cxn ang="0">
                <a:pos x="1075" y="18"/>
              </a:cxn>
              <a:cxn ang="0">
                <a:pos x="1063" y="17"/>
              </a:cxn>
              <a:cxn ang="0">
                <a:pos x="1054" y="17"/>
              </a:cxn>
              <a:cxn ang="0">
                <a:pos x="1040" y="20"/>
              </a:cxn>
              <a:cxn ang="0">
                <a:pos x="1035" y="20"/>
              </a:cxn>
              <a:cxn ang="0">
                <a:pos x="1020" y="20"/>
              </a:cxn>
              <a:cxn ang="0">
                <a:pos x="1007" y="20"/>
              </a:cxn>
              <a:cxn ang="0">
                <a:pos x="996" y="22"/>
              </a:cxn>
              <a:cxn ang="0">
                <a:pos x="993" y="22"/>
              </a:cxn>
              <a:cxn ang="0">
                <a:pos x="968" y="22"/>
              </a:cxn>
              <a:cxn ang="0">
                <a:pos x="961" y="22"/>
              </a:cxn>
              <a:cxn ang="0">
                <a:pos x="949" y="22"/>
              </a:cxn>
              <a:cxn ang="0">
                <a:pos x="929" y="22"/>
              </a:cxn>
              <a:cxn ang="0">
                <a:pos x="911" y="24"/>
              </a:cxn>
              <a:cxn ang="0">
                <a:pos x="903" y="24"/>
              </a:cxn>
              <a:cxn ang="0">
                <a:pos x="884" y="25"/>
              </a:cxn>
              <a:cxn ang="0">
                <a:pos x="880" y="25"/>
              </a:cxn>
              <a:cxn ang="0">
                <a:pos x="868" y="25"/>
              </a:cxn>
              <a:cxn ang="0">
                <a:pos x="857" y="22"/>
              </a:cxn>
              <a:cxn ang="0">
                <a:pos x="846" y="22"/>
              </a:cxn>
              <a:cxn ang="0">
                <a:pos x="778" y="20"/>
              </a:cxn>
              <a:cxn ang="0">
                <a:pos x="761" y="20"/>
              </a:cxn>
              <a:cxn ang="0">
                <a:pos x="755" y="19"/>
              </a:cxn>
              <a:cxn ang="0">
                <a:pos x="738" y="18"/>
              </a:cxn>
              <a:cxn ang="0">
                <a:pos x="725" y="18"/>
              </a:cxn>
              <a:cxn ang="0">
                <a:pos x="673" y="18"/>
              </a:cxn>
              <a:cxn ang="0">
                <a:pos x="555" y="18"/>
              </a:cxn>
              <a:cxn ang="0">
                <a:pos x="398" y="14"/>
              </a:cxn>
              <a:cxn ang="0">
                <a:pos x="105" y="6"/>
              </a:cxn>
              <a:cxn ang="0">
                <a:pos x="98" y="6"/>
              </a:cxn>
              <a:cxn ang="0">
                <a:pos x="82" y="5"/>
              </a:cxn>
              <a:cxn ang="0">
                <a:pos x="56" y="3"/>
              </a:cxn>
              <a:cxn ang="0">
                <a:pos x="37" y="2"/>
              </a:cxn>
              <a:cxn ang="0">
                <a:pos x="33" y="2"/>
              </a:cxn>
              <a:cxn ang="0">
                <a:pos x="0" y="0"/>
              </a:cxn>
            </a:cxnLst>
            <a:rect l="0" t="0" r="r" b="b"/>
            <a:pathLst>
              <a:path w="1289" h="25">
                <a:moveTo>
                  <a:pt x="1289" y="4"/>
                </a:moveTo>
                <a:lnTo>
                  <a:pt x="1283" y="5"/>
                </a:lnTo>
                <a:lnTo>
                  <a:pt x="1278" y="5"/>
                </a:lnTo>
                <a:lnTo>
                  <a:pt x="1271" y="6"/>
                </a:lnTo>
                <a:lnTo>
                  <a:pt x="1269" y="6"/>
                </a:lnTo>
                <a:lnTo>
                  <a:pt x="1262" y="8"/>
                </a:lnTo>
                <a:lnTo>
                  <a:pt x="1256" y="9"/>
                </a:lnTo>
                <a:lnTo>
                  <a:pt x="1252" y="11"/>
                </a:lnTo>
                <a:lnTo>
                  <a:pt x="1240" y="15"/>
                </a:lnTo>
                <a:lnTo>
                  <a:pt x="1219" y="14"/>
                </a:lnTo>
                <a:lnTo>
                  <a:pt x="1206" y="13"/>
                </a:lnTo>
                <a:lnTo>
                  <a:pt x="1194" y="14"/>
                </a:lnTo>
                <a:lnTo>
                  <a:pt x="1182" y="16"/>
                </a:lnTo>
                <a:lnTo>
                  <a:pt x="1173" y="17"/>
                </a:lnTo>
                <a:lnTo>
                  <a:pt x="1162" y="17"/>
                </a:lnTo>
                <a:lnTo>
                  <a:pt x="1157" y="18"/>
                </a:lnTo>
                <a:lnTo>
                  <a:pt x="1154" y="19"/>
                </a:lnTo>
                <a:lnTo>
                  <a:pt x="1139" y="21"/>
                </a:lnTo>
                <a:lnTo>
                  <a:pt x="1125" y="19"/>
                </a:lnTo>
                <a:lnTo>
                  <a:pt x="1109" y="16"/>
                </a:lnTo>
                <a:lnTo>
                  <a:pt x="1102" y="17"/>
                </a:lnTo>
                <a:lnTo>
                  <a:pt x="1092" y="18"/>
                </a:lnTo>
                <a:lnTo>
                  <a:pt x="1075" y="18"/>
                </a:lnTo>
                <a:lnTo>
                  <a:pt x="1063" y="17"/>
                </a:lnTo>
                <a:lnTo>
                  <a:pt x="1054" y="17"/>
                </a:lnTo>
                <a:lnTo>
                  <a:pt x="1040" y="20"/>
                </a:lnTo>
                <a:lnTo>
                  <a:pt x="1035" y="20"/>
                </a:lnTo>
                <a:lnTo>
                  <a:pt x="1020" y="20"/>
                </a:lnTo>
                <a:lnTo>
                  <a:pt x="1007" y="20"/>
                </a:lnTo>
                <a:lnTo>
                  <a:pt x="996" y="22"/>
                </a:lnTo>
                <a:lnTo>
                  <a:pt x="993" y="22"/>
                </a:lnTo>
                <a:lnTo>
                  <a:pt x="968" y="22"/>
                </a:lnTo>
                <a:lnTo>
                  <a:pt x="961" y="22"/>
                </a:lnTo>
                <a:lnTo>
                  <a:pt x="949" y="22"/>
                </a:lnTo>
                <a:lnTo>
                  <a:pt x="929" y="22"/>
                </a:lnTo>
                <a:lnTo>
                  <a:pt x="911" y="24"/>
                </a:lnTo>
                <a:lnTo>
                  <a:pt x="903" y="24"/>
                </a:lnTo>
                <a:lnTo>
                  <a:pt x="884" y="25"/>
                </a:lnTo>
                <a:lnTo>
                  <a:pt x="880" y="25"/>
                </a:lnTo>
                <a:lnTo>
                  <a:pt x="868" y="25"/>
                </a:lnTo>
                <a:lnTo>
                  <a:pt x="857" y="22"/>
                </a:lnTo>
                <a:lnTo>
                  <a:pt x="846" y="22"/>
                </a:lnTo>
                <a:lnTo>
                  <a:pt x="778" y="20"/>
                </a:lnTo>
                <a:lnTo>
                  <a:pt x="761" y="20"/>
                </a:lnTo>
                <a:lnTo>
                  <a:pt x="755" y="19"/>
                </a:lnTo>
                <a:lnTo>
                  <a:pt x="738" y="18"/>
                </a:lnTo>
                <a:lnTo>
                  <a:pt x="725" y="18"/>
                </a:lnTo>
                <a:lnTo>
                  <a:pt x="673" y="18"/>
                </a:lnTo>
                <a:lnTo>
                  <a:pt x="555" y="18"/>
                </a:lnTo>
                <a:lnTo>
                  <a:pt x="398" y="14"/>
                </a:lnTo>
                <a:lnTo>
                  <a:pt x="105" y="6"/>
                </a:lnTo>
                <a:lnTo>
                  <a:pt x="98" y="6"/>
                </a:lnTo>
                <a:lnTo>
                  <a:pt x="82" y="5"/>
                </a:lnTo>
                <a:lnTo>
                  <a:pt x="56" y="3"/>
                </a:lnTo>
                <a:lnTo>
                  <a:pt x="37" y="2"/>
                </a:lnTo>
                <a:lnTo>
                  <a:pt x="33" y="2"/>
                </a:lnTo>
                <a:lnTo>
                  <a:pt x="0" y="0"/>
                </a:lnTo>
              </a:path>
            </a:pathLst>
          </a:custGeom>
          <a:noFill/>
          <a:ln w="0">
            <a:solidFill>
              <a:srgbClr val="000000"/>
            </a:solidFill>
            <a:prstDash val="solid"/>
            <a:round/>
            <a:headEnd/>
            <a:tailEnd/>
          </a:ln>
        </p:spPr>
        <p:txBody>
          <a:bodyPr/>
          <a:lstStyle/>
          <a:p>
            <a:endParaRPr lang="en-GB"/>
          </a:p>
        </p:txBody>
      </p:sp>
      <p:sp>
        <p:nvSpPr>
          <p:cNvPr id="79" name="Line 2474"/>
          <p:cNvSpPr>
            <a:spLocks noChangeShapeType="1"/>
          </p:cNvSpPr>
          <p:nvPr>
            <p:custDataLst>
              <p:tags r:id="rId70"/>
            </p:custDataLst>
          </p:nvPr>
        </p:nvSpPr>
        <p:spPr bwMode="auto">
          <a:xfrm flipH="1" flipV="1">
            <a:off x="2429170" y="2507758"/>
            <a:ext cx="13559" cy="1937"/>
          </a:xfrm>
          <a:prstGeom prst="line">
            <a:avLst/>
          </a:prstGeom>
          <a:noFill/>
          <a:ln w="0">
            <a:solidFill>
              <a:srgbClr val="000000"/>
            </a:solidFill>
            <a:round/>
            <a:headEnd/>
            <a:tailEnd/>
          </a:ln>
        </p:spPr>
        <p:txBody>
          <a:bodyPr/>
          <a:lstStyle/>
          <a:p>
            <a:endParaRPr lang="en-GB"/>
          </a:p>
        </p:txBody>
      </p:sp>
      <p:sp>
        <p:nvSpPr>
          <p:cNvPr id="80" name="Freeform 2475"/>
          <p:cNvSpPr>
            <a:spLocks/>
          </p:cNvSpPr>
          <p:nvPr>
            <p:custDataLst>
              <p:tags r:id="rId71"/>
            </p:custDataLst>
          </p:nvPr>
        </p:nvSpPr>
        <p:spPr bwMode="auto">
          <a:xfrm>
            <a:off x="2400113" y="2492261"/>
            <a:ext cx="3684434" cy="34868"/>
          </a:xfrm>
          <a:custGeom>
            <a:avLst/>
            <a:gdLst/>
            <a:ahLst/>
            <a:cxnLst>
              <a:cxn ang="0">
                <a:pos x="3770" y="14"/>
              </a:cxn>
              <a:cxn ang="0">
                <a:pos x="3713" y="15"/>
              </a:cxn>
              <a:cxn ang="0">
                <a:pos x="3648" y="14"/>
              </a:cxn>
              <a:cxn ang="0">
                <a:pos x="3601" y="13"/>
              </a:cxn>
              <a:cxn ang="0">
                <a:pos x="3540" y="12"/>
              </a:cxn>
              <a:cxn ang="0">
                <a:pos x="3491" y="10"/>
              </a:cxn>
              <a:cxn ang="0">
                <a:pos x="3417" y="12"/>
              </a:cxn>
              <a:cxn ang="0">
                <a:pos x="3344" y="6"/>
              </a:cxn>
              <a:cxn ang="0">
                <a:pos x="3225" y="3"/>
              </a:cxn>
              <a:cxn ang="0">
                <a:pos x="3167" y="2"/>
              </a:cxn>
              <a:cxn ang="0">
                <a:pos x="3091" y="2"/>
              </a:cxn>
              <a:cxn ang="0">
                <a:pos x="3042" y="3"/>
              </a:cxn>
              <a:cxn ang="0">
                <a:pos x="2977" y="12"/>
              </a:cxn>
              <a:cxn ang="0">
                <a:pos x="2842" y="18"/>
              </a:cxn>
              <a:cxn ang="0">
                <a:pos x="2746" y="18"/>
              </a:cxn>
              <a:cxn ang="0">
                <a:pos x="2712" y="21"/>
              </a:cxn>
              <a:cxn ang="0">
                <a:pos x="2649" y="26"/>
              </a:cxn>
              <a:cxn ang="0">
                <a:pos x="2578" y="36"/>
              </a:cxn>
              <a:cxn ang="0">
                <a:pos x="2493" y="34"/>
              </a:cxn>
              <a:cxn ang="0">
                <a:pos x="2450" y="35"/>
              </a:cxn>
              <a:cxn ang="0">
                <a:pos x="2369" y="32"/>
              </a:cxn>
              <a:cxn ang="0">
                <a:pos x="2281" y="28"/>
              </a:cxn>
              <a:cxn ang="0">
                <a:pos x="2219" y="26"/>
              </a:cxn>
              <a:cxn ang="0">
                <a:pos x="2134" y="24"/>
              </a:cxn>
              <a:cxn ang="0">
                <a:pos x="2035" y="23"/>
              </a:cxn>
              <a:cxn ang="0">
                <a:pos x="1975" y="23"/>
              </a:cxn>
              <a:cxn ang="0">
                <a:pos x="1914" y="22"/>
              </a:cxn>
              <a:cxn ang="0">
                <a:pos x="1860" y="19"/>
              </a:cxn>
              <a:cxn ang="0">
                <a:pos x="1787" y="18"/>
              </a:cxn>
              <a:cxn ang="0">
                <a:pos x="1743" y="20"/>
              </a:cxn>
              <a:cxn ang="0">
                <a:pos x="1711" y="21"/>
              </a:cxn>
              <a:cxn ang="0">
                <a:pos x="1689" y="23"/>
              </a:cxn>
              <a:cxn ang="0">
                <a:pos x="1660" y="23"/>
              </a:cxn>
              <a:cxn ang="0">
                <a:pos x="1611" y="23"/>
              </a:cxn>
              <a:cxn ang="0">
                <a:pos x="1568" y="21"/>
              </a:cxn>
              <a:cxn ang="0">
                <a:pos x="1511" y="21"/>
              </a:cxn>
              <a:cxn ang="0">
                <a:pos x="1470" y="19"/>
              </a:cxn>
              <a:cxn ang="0">
                <a:pos x="1421" y="14"/>
              </a:cxn>
              <a:cxn ang="0">
                <a:pos x="1369" y="9"/>
              </a:cxn>
              <a:cxn ang="0">
                <a:pos x="1316" y="14"/>
              </a:cxn>
              <a:cxn ang="0">
                <a:pos x="1139" y="10"/>
              </a:cxn>
              <a:cxn ang="0">
                <a:pos x="1094" y="9"/>
              </a:cxn>
              <a:cxn ang="0">
                <a:pos x="1041" y="10"/>
              </a:cxn>
              <a:cxn ang="0">
                <a:pos x="956" y="11"/>
              </a:cxn>
              <a:cxn ang="0">
                <a:pos x="892" y="8"/>
              </a:cxn>
              <a:cxn ang="0">
                <a:pos x="858" y="5"/>
              </a:cxn>
              <a:cxn ang="0">
                <a:pos x="823" y="0"/>
              </a:cxn>
              <a:cxn ang="0">
                <a:pos x="734" y="2"/>
              </a:cxn>
              <a:cxn ang="0">
                <a:pos x="613" y="12"/>
              </a:cxn>
              <a:cxn ang="0">
                <a:pos x="30" y="13"/>
              </a:cxn>
            </a:cxnLst>
            <a:rect l="0" t="0" r="r" b="b"/>
            <a:pathLst>
              <a:path w="3805" h="36">
                <a:moveTo>
                  <a:pt x="3805" y="15"/>
                </a:moveTo>
                <a:lnTo>
                  <a:pt x="3793" y="15"/>
                </a:lnTo>
                <a:lnTo>
                  <a:pt x="3770" y="14"/>
                </a:lnTo>
                <a:lnTo>
                  <a:pt x="3753" y="15"/>
                </a:lnTo>
                <a:lnTo>
                  <a:pt x="3734" y="15"/>
                </a:lnTo>
                <a:lnTo>
                  <a:pt x="3713" y="15"/>
                </a:lnTo>
                <a:lnTo>
                  <a:pt x="3678" y="15"/>
                </a:lnTo>
                <a:lnTo>
                  <a:pt x="3668" y="14"/>
                </a:lnTo>
                <a:lnTo>
                  <a:pt x="3648" y="14"/>
                </a:lnTo>
                <a:lnTo>
                  <a:pt x="3626" y="13"/>
                </a:lnTo>
                <a:lnTo>
                  <a:pt x="3603" y="13"/>
                </a:lnTo>
                <a:lnTo>
                  <a:pt x="3601" y="13"/>
                </a:lnTo>
                <a:lnTo>
                  <a:pt x="3585" y="13"/>
                </a:lnTo>
                <a:lnTo>
                  <a:pt x="3559" y="12"/>
                </a:lnTo>
                <a:lnTo>
                  <a:pt x="3540" y="12"/>
                </a:lnTo>
                <a:lnTo>
                  <a:pt x="3523" y="10"/>
                </a:lnTo>
                <a:lnTo>
                  <a:pt x="3511" y="10"/>
                </a:lnTo>
                <a:lnTo>
                  <a:pt x="3491" y="10"/>
                </a:lnTo>
                <a:lnTo>
                  <a:pt x="3472" y="10"/>
                </a:lnTo>
                <a:lnTo>
                  <a:pt x="3451" y="12"/>
                </a:lnTo>
                <a:lnTo>
                  <a:pt x="3417" y="12"/>
                </a:lnTo>
                <a:lnTo>
                  <a:pt x="3388" y="10"/>
                </a:lnTo>
                <a:lnTo>
                  <a:pt x="3367" y="8"/>
                </a:lnTo>
                <a:lnTo>
                  <a:pt x="3344" y="6"/>
                </a:lnTo>
                <a:lnTo>
                  <a:pt x="3298" y="3"/>
                </a:lnTo>
                <a:lnTo>
                  <a:pt x="3263" y="3"/>
                </a:lnTo>
                <a:lnTo>
                  <a:pt x="3225" y="3"/>
                </a:lnTo>
                <a:lnTo>
                  <a:pt x="3204" y="3"/>
                </a:lnTo>
                <a:lnTo>
                  <a:pt x="3193" y="2"/>
                </a:lnTo>
                <a:lnTo>
                  <a:pt x="3167" y="2"/>
                </a:lnTo>
                <a:lnTo>
                  <a:pt x="3147" y="3"/>
                </a:lnTo>
                <a:lnTo>
                  <a:pt x="3107" y="2"/>
                </a:lnTo>
                <a:lnTo>
                  <a:pt x="3091" y="2"/>
                </a:lnTo>
                <a:lnTo>
                  <a:pt x="3058" y="3"/>
                </a:lnTo>
                <a:lnTo>
                  <a:pt x="3060" y="3"/>
                </a:lnTo>
                <a:lnTo>
                  <a:pt x="3042" y="3"/>
                </a:lnTo>
                <a:lnTo>
                  <a:pt x="3021" y="6"/>
                </a:lnTo>
                <a:lnTo>
                  <a:pt x="3008" y="8"/>
                </a:lnTo>
                <a:lnTo>
                  <a:pt x="2977" y="12"/>
                </a:lnTo>
                <a:lnTo>
                  <a:pt x="2893" y="16"/>
                </a:lnTo>
                <a:lnTo>
                  <a:pt x="2867" y="18"/>
                </a:lnTo>
                <a:lnTo>
                  <a:pt x="2842" y="18"/>
                </a:lnTo>
                <a:lnTo>
                  <a:pt x="2793" y="16"/>
                </a:lnTo>
                <a:lnTo>
                  <a:pt x="2771" y="16"/>
                </a:lnTo>
                <a:lnTo>
                  <a:pt x="2746" y="18"/>
                </a:lnTo>
                <a:lnTo>
                  <a:pt x="2732" y="19"/>
                </a:lnTo>
                <a:lnTo>
                  <a:pt x="2728" y="19"/>
                </a:lnTo>
                <a:lnTo>
                  <a:pt x="2712" y="21"/>
                </a:lnTo>
                <a:lnTo>
                  <a:pt x="2680" y="22"/>
                </a:lnTo>
                <a:lnTo>
                  <a:pt x="2667" y="24"/>
                </a:lnTo>
                <a:lnTo>
                  <a:pt x="2649" y="26"/>
                </a:lnTo>
                <a:lnTo>
                  <a:pt x="2629" y="28"/>
                </a:lnTo>
                <a:lnTo>
                  <a:pt x="2603" y="33"/>
                </a:lnTo>
                <a:lnTo>
                  <a:pt x="2578" y="36"/>
                </a:lnTo>
                <a:lnTo>
                  <a:pt x="2521" y="33"/>
                </a:lnTo>
                <a:lnTo>
                  <a:pt x="2498" y="33"/>
                </a:lnTo>
                <a:lnTo>
                  <a:pt x="2493" y="34"/>
                </a:lnTo>
                <a:lnTo>
                  <a:pt x="2485" y="34"/>
                </a:lnTo>
                <a:lnTo>
                  <a:pt x="2475" y="35"/>
                </a:lnTo>
                <a:lnTo>
                  <a:pt x="2450" y="35"/>
                </a:lnTo>
                <a:lnTo>
                  <a:pt x="2422" y="34"/>
                </a:lnTo>
                <a:lnTo>
                  <a:pt x="2397" y="36"/>
                </a:lnTo>
                <a:lnTo>
                  <a:pt x="2369" y="32"/>
                </a:lnTo>
                <a:lnTo>
                  <a:pt x="2337" y="31"/>
                </a:lnTo>
                <a:lnTo>
                  <a:pt x="2308" y="30"/>
                </a:lnTo>
                <a:lnTo>
                  <a:pt x="2281" y="28"/>
                </a:lnTo>
                <a:lnTo>
                  <a:pt x="2255" y="27"/>
                </a:lnTo>
                <a:lnTo>
                  <a:pt x="2242" y="27"/>
                </a:lnTo>
                <a:lnTo>
                  <a:pt x="2219" y="26"/>
                </a:lnTo>
                <a:lnTo>
                  <a:pt x="2180" y="25"/>
                </a:lnTo>
                <a:lnTo>
                  <a:pt x="2157" y="23"/>
                </a:lnTo>
                <a:lnTo>
                  <a:pt x="2134" y="24"/>
                </a:lnTo>
                <a:lnTo>
                  <a:pt x="2092" y="24"/>
                </a:lnTo>
                <a:lnTo>
                  <a:pt x="2063" y="23"/>
                </a:lnTo>
                <a:lnTo>
                  <a:pt x="2035" y="23"/>
                </a:lnTo>
                <a:lnTo>
                  <a:pt x="2019" y="23"/>
                </a:lnTo>
                <a:lnTo>
                  <a:pt x="1997" y="23"/>
                </a:lnTo>
                <a:lnTo>
                  <a:pt x="1975" y="23"/>
                </a:lnTo>
                <a:lnTo>
                  <a:pt x="1943" y="22"/>
                </a:lnTo>
                <a:lnTo>
                  <a:pt x="1931" y="21"/>
                </a:lnTo>
                <a:lnTo>
                  <a:pt x="1914" y="22"/>
                </a:lnTo>
                <a:lnTo>
                  <a:pt x="1896" y="21"/>
                </a:lnTo>
                <a:lnTo>
                  <a:pt x="1881" y="20"/>
                </a:lnTo>
                <a:lnTo>
                  <a:pt x="1860" y="19"/>
                </a:lnTo>
                <a:lnTo>
                  <a:pt x="1820" y="16"/>
                </a:lnTo>
                <a:lnTo>
                  <a:pt x="1807" y="16"/>
                </a:lnTo>
                <a:lnTo>
                  <a:pt x="1787" y="18"/>
                </a:lnTo>
                <a:lnTo>
                  <a:pt x="1773" y="19"/>
                </a:lnTo>
                <a:lnTo>
                  <a:pt x="1756" y="20"/>
                </a:lnTo>
                <a:lnTo>
                  <a:pt x="1743" y="20"/>
                </a:lnTo>
                <a:lnTo>
                  <a:pt x="1731" y="21"/>
                </a:lnTo>
                <a:lnTo>
                  <a:pt x="1722" y="21"/>
                </a:lnTo>
                <a:lnTo>
                  <a:pt x="1711" y="21"/>
                </a:lnTo>
                <a:lnTo>
                  <a:pt x="1704" y="22"/>
                </a:lnTo>
                <a:lnTo>
                  <a:pt x="1700" y="22"/>
                </a:lnTo>
                <a:lnTo>
                  <a:pt x="1689" y="23"/>
                </a:lnTo>
                <a:lnTo>
                  <a:pt x="1676" y="23"/>
                </a:lnTo>
                <a:lnTo>
                  <a:pt x="1662" y="23"/>
                </a:lnTo>
                <a:lnTo>
                  <a:pt x="1660" y="23"/>
                </a:lnTo>
                <a:lnTo>
                  <a:pt x="1635" y="24"/>
                </a:lnTo>
                <a:lnTo>
                  <a:pt x="1621" y="22"/>
                </a:lnTo>
                <a:lnTo>
                  <a:pt x="1611" y="23"/>
                </a:lnTo>
                <a:lnTo>
                  <a:pt x="1597" y="25"/>
                </a:lnTo>
                <a:lnTo>
                  <a:pt x="1580" y="23"/>
                </a:lnTo>
                <a:lnTo>
                  <a:pt x="1568" y="21"/>
                </a:lnTo>
                <a:lnTo>
                  <a:pt x="1538" y="23"/>
                </a:lnTo>
                <a:lnTo>
                  <a:pt x="1527" y="21"/>
                </a:lnTo>
                <a:lnTo>
                  <a:pt x="1511" y="21"/>
                </a:lnTo>
                <a:lnTo>
                  <a:pt x="1499" y="20"/>
                </a:lnTo>
                <a:lnTo>
                  <a:pt x="1485" y="21"/>
                </a:lnTo>
                <a:lnTo>
                  <a:pt x="1470" y="19"/>
                </a:lnTo>
                <a:lnTo>
                  <a:pt x="1451" y="16"/>
                </a:lnTo>
                <a:lnTo>
                  <a:pt x="1429" y="15"/>
                </a:lnTo>
                <a:lnTo>
                  <a:pt x="1421" y="14"/>
                </a:lnTo>
                <a:lnTo>
                  <a:pt x="1413" y="13"/>
                </a:lnTo>
                <a:lnTo>
                  <a:pt x="1382" y="11"/>
                </a:lnTo>
                <a:lnTo>
                  <a:pt x="1369" y="9"/>
                </a:lnTo>
                <a:lnTo>
                  <a:pt x="1349" y="10"/>
                </a:lnTo>
                <a:lnTo>
                  <a:pt x="1336" y="12"/>
                </a:lnTo>
                <a:lnTo>
                  <a:pt x="1316" y="14"/>
                </a:lnTo>
                <a:lnTo>
                  <a:pt x="1279" y="13"/>
                </a:lnTo>
                <a:lnTo>
                  <a:pt x="1237" y="10"/>
                </a:lnTo>
                <a:lnTo>
                  <a:pt x="1139" y="10"/>
                </a:lnTo>
                <a:lnTo>
                  <a:pt x="1109" y="10"/>
                </a:lnTo>
                <a:lnTo>
                  <a:pt x="1099" y="9"/>
                </a:lnTo>
                <a:lnTo>
                  <a:pt x="1094" y="9"/>
                </a:lnTo>
                <a:lnTo>
                  <a:pt x="1088" y="8"/>
                </a:lnTo>
                <a:lnTo>
                  <a:pt x="1052" y="9"/>
                </a:lnTo>
                <a:lnTo>
                  <a:pt x="1041" y="10"/>
                </a:lnTo>
                <a:lnTo>
                  <a:pt x="1023" y="11"/>
                </a:lnTo>
                <a:lnTo>
                  <a:pt x="989" y="9"/>
                </a:lnTo>
                <a:lnTo>
                  <a:pt x="956" y="11"/>
                </a:lnTo>
                <a:lnTo>
                  <a:pt x="940" y="10"/>
                </a:lnTo>
                <a:lnTo>
                  <a:pt x="930" y="10"/>
                </a:lnTo>
                <a:lnTo>
                  <a:pt x="892" y="8"/>
                </a:lnTo>
                <a:lnTo>
                  <a:pt x="879" y="8"/>
                </a:lnTo>
                <a:lnTo>
                  <a:pt x="869" y="7"/>
                </a:lnTo>
                <a:lnTo>
                  <a:pt x="858" y="5"/>
                </a:lnTo>
                <a:lnTo>
                  <a:pt x="844" y="3"/>
                </a:lnTo>
                <a:lnTo>
                  <a:pt x="840" y="3"/>
                </a:lnTo>
                <a:lnTo>
                  <a:pt x="823" y="0"/>
                </a:lnTo>
                <a:lnTo>
                  <a:pt x="783" y="1"/>
                </a:lnTo>
                <a:lnTo>
                  <a:pt x="770" y="1"/>
                </a:lnTo>
                <a:lnTo>
                  <a:pt x="734" y="2"/>
                </a:lnTo>
                <a:lnTo>
                  <a:pt x="723" y="2"/>
                </a:lnTo>
                <a:lnTo>
                  <a:pt x="717" y="2"/>
                </a:lnTo>
                <a:lnTo>
                  <a:pt x="613" y="12"/>
                </a:lnTo>
                <a:lnTo>
                  <a:pt x="431" y="16"/>
                </a:lnTo>
                <a:lnTo>
                  <a:pt x="368" y="19"/>
                </a:lnTo>
                <a:lnTo>
                  <a:pt x="30" y="13"/>
                </a:lnTo>
                <a:lnTo>
                  <a:pt x="0" y="12"/>
                </a:lnTo>
              </a:path>
            </a:pathLst>
          </a:custGeom>
          <a:noFill/>
          <a:ln w="0">
            <a:solidFill>
              <a:srgbClr val="000000"/>
            </a:solidFill>
            <a:prstDash val="solid"/>
            <a:round/>
            <a:headEnd/>
            <a:tailEnd/>
          </a:ln>
        </p:spPr>
        <p:txBody>
          <a:bodyPr/>
          <a:lstStyle/>
          <a:p>
            <a:endParaRPr lang="en-GB"/>
          </a:p>
        </p:txBody>
      </p:sp>
      <p:sp>
        <p:nvSpPr>
          <p:cNvPr id="81" name="Line 2476"/>
          <p:cNvSpPr>
            <a:spLocks noChangeShapeType="1"/>
          </p:cNvSpPr>
          <p:nvPr>
            <p:custDataLst>
              <p:tags r:id="rId72"/>
            </p:custDataLst>
          </p:nvPr>
        </p:nvSpPr>
        <p:spPr bwMode="auto">
          <a:xfrm flipH="1">
            <a:off x="2400113" y="2503884"/>
            <a:ext cx="1938" cy="1937"/>
          </a:xfrm>
          <a:prstGeom prst="line">
            <a:avLst/>
          </a:prstGeom>
          <a:noFill/>
          <a:ln w="0">
            <a:solidFill>
              <a:srgbClr val="000000"/>
            </a:solidFill>
            <a:round/>
            <a:headEnd/>
            <a:tailEnd/>
          </a:ln>
        </p:spPr>
        <p:txBody>
          <a:bodyPr/>
          <a:lstStyle/>
          <a:p>
            <a:endParaRPr lang="en-GB"/>
          </a:p>
        </p:txBody>
      </p:sp>
      <p:sp>
        <p:nvSpPr>
          <p:cNvPr id="82" name="Freeform 2477"/>
          <p:cNvSpPr>
            <a:spLocks/>
          </p:cNvSpPr>
          <p:nvPr>
            <p:custDataLst>
              <p:tags r:id="rId73"/>
            </p:custDataLst>
          </p:nvPr>
        </p:nvSpPr>
        <p:spPr bwMode="auto">
          <a:xfrm>
            <a:off x="2365244" y="2469015"/>
            <a:ext cx="4116416" cy="38743"/>
          </a:xfrm>
          <a:custGeom>
            <a:avLst/>
            <a:gdLst/>
            <a:ahLst/>
            <a:cxnLst>
              <a:cxn ang="0">
                <a:pos x="4140" y="10"/>
              </a:cxn>
              <a:cxn ang="0">
                <a:pos x="4049" y="15"/>
              </a:cxn>
              <a:cxn ang="0">
                <a:pos x="3957" y="19"/>
              </a:cxn>
              <a:cxn ang="0">
                <a:pos x="3859" y="21"/>
              </a:cxn>
              <a:cxn ang="0">
                <a:pos x="3769" y="21"/>
              </a:cxn>
              <a:cxn ang="0">
                <a:pos x="3683" y="20"/>
              </a:cxn>
              <a:cxn ang="0">
                <a:pos x="3620" y="18"/>
              </a:cxn>
              <a:cxn ang="0">
                <a:pos x="3526" y="15"/>
              </a:cxn>
              <a:cxn ang="0">
                <a:pos x="3423" y="15"/>
              </a:cxn>
              <a:cxn ang="0">
                <a:pos x="3333" y="9"/>
              </a:cxn>
              <a:cxn ang="0">
                <a:pos x="3239" y="8"/>
              </a:cxn>
              <a:cxn ang="0">
                <a:pos x="3142" y="8"/>
              </a:cxn>
              <a:cxn ang="0">
                <a:pos x="3012" y="18"/>
              </a:cxn>
              <a:cxn ang="0">
                <a:pos x="2877" y="23"/>
              </a:cxn>
              <a:cxn ang="0">
                <a:pos x="2781" y="23"/>
              </a:cxn>
              <a:cxn ang="0">
                <a:pos x="2684" y="32"/>
              </a:cxn>
              <a:cxn ang="0">
                <a:pos x="2613" y="41"/>
              </a:cxn>
              <a:cxn ang="0">
                <a:pos x="2510" y="40"/>
              </a:cxn>
              <a:cxn ang="0">
                <a:pos x="2432" y="41"/>
              </a:cxn>
              <a:cxn ang="0">
                <a:pos x="2343" y="34"/>
              </a:cxn>
              <a:cxn ang="0">
                <a:pos x="2254" y="32"/>
              </a:cxn>
              <a:cxn ang="0">
                <a:pos x="2127" y="30"/>
              </a:cxn>
              <a:cxn ang="0">
                <a:pos x="2032" y="28"/>
              </a:cxn>
              <a:cxn ang="0">
                <a:pos x="1949" y="27"/>
              </a:cxn>
              <a:cxn ang="0">
                <a:pos x="1842" y="22"/>
              </a:cxn>
              <a:cxn ang="0">
                <a:pos x="1757" y="26"/>
              </a:cxn>
              <a:cxn ang="0">
                <a:pos x="1695" y="28"/>
              </a:cxn>
              <a:cxn ang="0">
                <a:pos x="1603" y="26"/>
              </a:cxn>
              <a:cxn ang="0">
                <a:pos x="1520" y="25"/>
              </a:cxn>
              <a:cxn ang="0">
                <a:pos x="1437" y="19"/>
              </a:cxn>
              <a:cxn ang="0">
                <a:pos x="1396" y="22"/>
              </a:cxn>
              <a:cxn ang="0">
                <a:pos x="1324" y="25"/>
              </a:cxn>
              <a:cxn ang="0">
                <a:pos x="1213" y="17"/>
              </a:cxn>
              <a:cxn ang="0">
                <a:pos x="1134" y="14"/>
              </a:cxn>
              <a:cxn ang="0">
                <a:pos x="1087" y="14"/>
              </a:cxn>
              <a:cxn ang="0">
                <a:pos x="1024" y="14"/>
              </a:cxn>
              <a:cxn ang="0">
                <a:pos x="964" y="14"/>
              </a:cxn>
              <a:cxn ang="0">
                <a:pos x="904" y="12"/>
              </a:cxn>
              <a:cxn ang="0">
                <a:pos x="875" y="8"/>
              </a:cxn>
              <a:cxn ang="0">
                <a:pos x="805" y="7"/>
              </a:cxn>
              <a:cxn ang="0">
                <a:pos x="752" y="8"/>
              </a:cxn>
              <a:cxn ang="0">
                <a:pos x="170" y="31"/>
              </a:cxn>
              <a:cxn ang="0">
                <a:pos x="16" y="32"/>
              </a:cxn>
            </a:cxnLst>
            <a:rect l="0" t="0" r="r" b="b"/>
            <a:pathLst>
              <a:path w="4249" h="41">
                <a:moveTo>
                  <a:pt x="4249" y="0"/>
                </a:moveTo>
                <a:lnTo>
                  <a:pt x="4186" y="7"/>
                </a:lnTo>
                <a:lnTo>
                  <a:pt x="4140" y="10"/>
                </a:lnTo>
                <a:lnTo>
                  <a:pt x="4108" y="13"/>
                </a:lnTo>
                <a:lnTo>
                  <a:pt x="4079" y="14"/>
                </a:lnTo>
                <a:lnTo>
                  <a:pt x="4049" y="15"/>
                </a:lnTo>
                <a:lnTo>
                  <a:pt x="4022" y="18"/>
                </a:lnTo>
                <a:lnTo>
                  <a:pt x="3986" y="19"/>
                </a:lnTo>
                <a:lnTo>
                  <a:pt x="3957" y="19"/>
                </a:lnTo>
                <a:lnTo>
                  <a:pt x="3908" y="21"/>
                </a:lnTo>
                <a:lnTo>
                  <a:pt x="3884" y="22"/>
                </a:lnTo>
                <a:lnTo>
                  <a:pt x="3859" y="21"/>
                </a:lnTo>
                <a:lnTo>
                  <a:pt x="3828" y="20"/>
                </a:lnTo>
                <a:lnTo>
                  <a:pt x="3807" y="20"/>
                </a:lnTo>
                <a:lnTo>
                  <a:pt x="3769" y="21"/>
                </a:lnTo>
                <a:lnTo>
                  <a:pt x="3748" y="20"/>
                </a:lnTo>
                <a:lnTo>
                  <a:pt x="3713" y="21"/>
                </a:lnTo>
                <a:lnTo>
                  <a:pt x="3683" y="20"/>
                </a:lnTo>
                <a:lnTo>
                  <a:pt x="3661" y="19"/>
                </a:lnTo>
                <a:lnTo>
                  <a:pt x="3638" y="19"/>
                </a:lnTo>
                <a:lnTo>
                  <a:pt x="3620" y="18"/>
                </a:lnTo>
                <a:lnTo>
                  <a:pt x="3594" y="18"/>
                </a:lnTo>
                <a:lnTo>
                  <a:pt x="3558" y="15"/>
                </a:lnTo>
                <a:lnTo>
                  <a:pt x="3526" y="15"/>
                </a:lnTo>
                <a:lnTo>
                  <a:pt x="3486" y="18"/>
                </a:lnTo>
                <a:lnTo>
                  <a:pt x="3452" y="18"/>
                </a:lnTo>
                <a:lnTo>
                  <a:pt x="3423" y="15"/>
                </a:lnTo>
                <a:lnTo>
                  <a:pt x="3402" y="13"/>
                </a:lnTo>
                <a:lnTo>
                  <a:pt x="3379" y="10"/>
                </a:lnTo>
                <a:lnTo>
                  <a:pt x="3333" y="9"/>
                </a:lnTo>
                <a:lnTo>
                  <a:pt x="3298" y="9"/>
                </a:lnTo>
                <a:lnTo>
                  <a:pt x="3260" y="9"/>
                </a:lnTo>
                <a:lnTo>
                  <a:pt x="3239" y="8"/>
                </a:lnTo>
                <a:lnTo>
                  <a:pt x="3228" y="8"/>
                </a:lnTo>
                <a:lnTo>
                  <a:pt x="3202" y="8"/>
                </a:lnTo>
                <a:lnTo>
                  <a:pt x="3142" y="8"/>
                </a:lnTo>
                <a:lnTo>
                  <a:pt x="3093" y="9"/>
                </a:lnTo>
                <a:lnTo>
                  <a:pt x="3056" y="10"/>
                </a:lnTo>
                <a:lnTo>
                  <a:pt x="3012" y="18"/>
                </a:lnTo>
                <a:lnTo>
                  <a:pt x="2928" y="22"/>
                </a:lnTo>
                <a:lnTo>
                  <a:pt x="2902" y="23"/>
                </a:lnTo>
                <a:lnTo>
                  <a:pt x="2877" y="23"/>
                </a:lnTo>
                <a:lnTo>
                  <a:pt x="2828" y="22"/>
                </a:lnTo>
                <a:lnTo>
                  <a:pt x="2806" y="22"/>
                </a:lnTo>
                <a:lnTo>
                  <a:pt x="2781" y="23"/>
                </a:lnTo>
                <a:lnTo>
                  <a:pt x="2763" y="24"/>
                </a:lnTo>
                <a:lnTo>
                  <a:pt x="2715" y="26"/>
                </a:lnTo>
                <a:lnTo>
                  <a:pt x="2684" y="32"/>
                </a:lnTo>
                <a:lnTo>
                  <a:pt x="2664" y="33"/>
                </a:lnTo>
                <a:lnTo>
                  <a:pt x="2638" y="38"/>
                </a:lnTo>
                <a:lnTo>
                  <a:pt x="2613" y="41"/>
                </a:lnTo>
                <a:lnTo>
                  <a:pt x="2556" y="38"/>
                </a:lnTo>
                <a:lnTo>
                  <a:pt x="2533" y="38"/>
                </a:lnTo>
                <a:lnTo>
                  <a:pt x="2510" y="40"/>
                </a:lnTo>
                <a:lnTo>
                  <a:pt x="2485" y="40"/>
                </a:lnTo>
                <a:lnTo>
                  <a:pt x="2457" y="39"/>
                </a:lnTo>
                <a:lnTo>
                  <a:pt x="2432" y="41"/>
                </a:lnTo>
                <a:lnTo>
                  <a:pt x="2404" y="37"/>
                </a:lnTo>
                <a:lnTo>
                  <a:pt x="2372" y="36"/>
                </a:lnTo>
                <a:lnTo>
                  <a:pt x="2343" y="34"/>
                </a:lnTo>
                <a:lnTo>
                  <a:pt x="2316" y="33"/>
                </a:lnTo>
                <a:lnTo>
                  <a:pt x="2290" y="33"/>
                </a:lnTo>
                <a:lnTo>
                  <a:pt x="2254" y="32"/>
                </a:lnTo>
                <a:lnTo>
                  <a:pt x="2197" y="28"/>
                </a:lnTo>
                <a:lnTo>
                  <a:pt x="2169" y="30"/>
                </a:lnTo>
                <a:lnTo>
                  <a:pt x="2127" y="30"/>
                </a:lnTo>
                <a:lnTo>
                  <a:pt x="2098" y="28"/>
                </a:lnTo>
                <a:lnTo>
                  <a:pt x="2054" y="28"/>
                </a:lnTo>
                <a:lnTo>
                  <a:pt x="2032" y="28"/>
                </a:lnTo>
                <a:lnTo>
                  <a:pt x="2010" y="27"/>
                </a:lnTo>
                <a:lnTo>
                  <a:pt x="1978" y="26"/>
                </a:lnTo>
                <a:lnTo>
                  <a:pt x="1949" y="27"/>
                </a:lnTo>
                <a:lnTo>
                  <a:pt x="1916" y="25"/>
                </a:lnTo>
                <a:lnTo>
                  <a:pt x="1895" y="24"/>
                </a:lnTo>
                <a:lnTo>
                  <a:pt x="1842" y="22"/>
                </a:lnTo>
                <a:lnTo>
                  <a:pt x="1808" y="24"/>
                </a:lnTo>
                <a:lnTo>
                  <a:pt x="1778" y="25"/>
                </a:lnTo>
                <a:lnTo>
                  <a:pt x="1757" y="26"/>
                </a:lnTo>
                <a:lnTo>
                  <a:pt x="1739" y="26"/>
                </a:lnTo>
                <a:lnTo>
                  <a:pt x="1724" y="27"/>
                </a:lnTo>
                <a:lnTo>
                  <a:pt x="1695" y="28"/>
                </a:lnTo>
                <a:lnTo>
                  <a:pt x="1656" y="27"/>
                </a:lnTo>
                <a:lnTo>
                  <a:pt x="1632" y="31"/>
                </a:lnTo>
                <a:lnTo>
                  <a:pt x="1603" y="26"/>
                </a:lnTo>
                <a:lnTo>
                  <a:pt x="1573" y="27"/>
                </a:lnTo>
                <a:lnTo>
                  <a:pt x="1546" y="25"/>
                </a:lnTo>
                <a:lnTo>
                  <a:pt x="1520" y="25"/>
                </a:lnTo>
                <a:lnTo>
                  <a:pt x="1486" y="22"/>
                </a:lnTo>
                <a:lnTo>
                  <a:pt x="1456" y="20"/>
                </a:lnTo>
                <a:lnTo>
                  <a:pt x="1437" y="19"/>
                </a:lnTo>
                <a:lnTo>
                  <a:pt x="1416" y="21"/>
                </a:lnTo>
                <a:lnTo>
                  <a:pt x="1404" y="22"/>
                </a:lnTo>
                <a:lnTo>
                  <a:pt x="1396" y="22"/>
                </a:lnTo>
                <a:lnTo>
                  <a:pt x="1384" y="23"/>
                </a:lnTo>
                <a:lnTo>
                  <a:pt x="1357" y="26"/>
                </a:lnTo>
                <a:lnTo>
                  <a:pt x="1324" y="25"/>
                </a:lnTo>
                <a:lnTo>
                  <a:pt x="1292" y="20"/>
                </a:lnTo>
                <a:lnTo>
                  <a:pt x="1280" y="20"/>
                </a:lnTo>
                <a:lnTo>
                  <a:pt x="1213" y="17"/>
                </a:lnTo>
                <a:lnTo>
                  <a:pt x="1175" y="15"/>
                </a:lnTo>
                <a:lnTo>
                  <a:pt x="1148" y="15"/>
                </a:lnTo>
                <a:lnTo>
                  <a:pt x="1134" y="14"/>
                </a:lnTo>
                <a:lnTo>
                  <a:pt x="1129" y="14"/>
                </a:lnTo>
                <a:lnTo>
                  <a:pt x="1123" y="13"/>
                </a:lnTo>
                <a:lnTo>
                  <a:pt x="1087" y="14"/>
                </a:lnTo>
                <a:lnTo>
                  <a:pt x="1076" y="15"/>
                </a:lnTo>
                <a:lnTo>
                  <a:pt x="1058" y="15"/>
                </a:lnTo>
                <a:lnTo>
                  <a:pt x="1024" y="14"/>
                </a:lnTo>
                <a:lnTo>
                  <a:pt x="991" y="17"/>
                </a:lnTo>
                <a:lnTo>
                  <a:pt x="975" y="15"/>
                </a:lnTo>
                <a:lnTo>
                  <a:pt x="964" y="14"/>
                </a:lnTo>
                <a:lnTo>
                  <a:pt x="927" y="13"/>
                </a:lnTo>
                <a:lnTo>
                  <a:pt x="914" y="12"/>
                </a:lnTo>
                <a:lnTo>
                  <a:pt x="904" y="12"/>
                </a:lnTo>
                <a:lnTo>
                  <a:pt x="893" y="10"/>
                </a:lnTo>
                <a:lnTo>
                  <a:pt x="879" y="9"/>
                </a:lnTo>
                <a:lnTo>
                  <a:pt x="875" y="8"/>
                </a:lnTo>
                <a:lnTo>
                  <a:pt x="858" y="6"/>
                </a:lnTo>
                <a:lnTo>
                  <a:pt x="818" y="7"/>
                </a:lnTo>
                <a:lnTo>
                  <a:pt x="805" y="7"/>
                </a:lnTo>
                <a:lnTo>
                  <a:pt x="769" y="8"/>
                </a:lnTo>
                <a:lnTo>
                  <a:pt x="758" y="8"/>
                </a:lnTo>
                <a:lnTo>
                  <a:pt x="752" y="8"/>
                </a:lnTo>
                <a:lnTo>
                  <a:pt x="648" y="17"/>
                </a:lnTo>
                <a:lnTo>
                  <a:pt x="466" y="22"/>
                </a:lnTo>
                <a:lnTo>
                  <a:pt x="170" y="31"/>
                </a:lnTo>
                <a:lnTo>
                  <a:pt x="79" y="33"/>
                </a:lnTo>
                <a:lnTo>
                  <a:pt x="23" y="32"/>
                </a:lnTo>
                <a:lnTo>
                  <a:pt x="16" y="32"/>
                </a:lnTo>
                <a:lnTo>
                  <a:pt x="0" y="32"/>
                </a:lnTo>
              </a:path>
            </a:pathLst>
          </a:custGeom>
          <a:noFill/>
          <a:ln w="0">
            <a:solidFill>
              <a:srgbClr val="000000"/>
            </a:solidFill>
            <a:prstDash val="solid"/>
            <a:round/>
            <a:headEnd/>
            <a:tailEnd/>
          </a:ln>
        </p:spPr>
        <p:txBody>
          <a:bodyPr/>
          <a:lstStyle/>
          <a:p>
            <a:endParaRPr lang="en-GB"/>
          </a:p>
        </p:txBody>
      </p:sp>
      <p:sp>
        <p:nvSpPr>
          <p:cNvPr id="83" name="Line 2478"/>
          <p:cNvSpPr>
            <a:spLocks noChangeShapeType="1"/>
          </p:cNvSpPr>
          <p:nvPr>
            <p:custDataLst>
              <p:tags r:id="rId74"/>
            </p:custDataLst>
          </p:nvPr>
        </p:nvSpPr>
        <p:spPr bwMode="auto">
          <a:xfrm flipH="1" flipV="1">
            <a:off x="2349747" y="2496135"/>
            <a:ext cx="15497" cy="1937"/>
          </a:xfrm>
          <a:prstGeom prst="line">
            <a:avLst/>
          </a:prstGeom>
          <a:noFill/>
          <a:ln w="0">
            <a:solidFill>
              <a:srgbClr val="000000"/>
            </a:solidFill>
            <a:round/>
            <a:headEnd/>
            <a:tailEnd/>
          </a:ln>
        </p:spPr>
        <p:txBody>
          <a:bodyPr/>
          <a:lstStyle/>
          <a:p>
            <a:endParaRPr lang="en-GB"/>
          </a:p>
        </p:txBody>
      </p:sp>
      <p:sp>
        <p:nvSpPr>
          <p:cNvPr id="84" name="Freeform 2479"/>
          <p:cNvSpPr>
            <a:spLocks/>
          </p:cNvSpPr>
          <p:nvPr>
            <p:custDataLst>
              <p:tags r:id="rId75"/>
            </p:custDataLst>
          </p:nvPr>
        </p:nvSpPr>
        <p:spPr bwMode="auto">
          <a:xfrm>
            <a:off x="6481660" y="2463203"/>
            <a:ext cx="15497" cy="5812"/>
          </a:xfrm>
          <a:custGeom>
            <a:avLst/>
            <a:gdLst/>
            <a:ahLst/>
            <a:cxnLst>
              <a:cxn ang="0">
                <a:pos x="0" y="5"/>
              </a:cxn>
              <a:cxn ang="0">
                <a:pos x="3" y="4"/>
              </a:cxn>
              <a:cxn ang="0">
                <a:pos x="6" y="3"/>
              </a:cxn>
              <a:cxn ang="0">
                <a:pos x="17" y="0"/>
              </a:cxn>
            </a:cxnLst>
            <a:rect l="0" t="0" r="r" b="b"/>
            <a:pathLst>
              <a:path w="17" h="5">
                <a:moveTo>
                  <a:pt x="0" y="5"/>
                </a:moveTo>
                <a:lnTo>
                  <a:pt x="3" y="4"/>
                </a:lnTo>
                <a:lnTo>
                  <a:pt x="6" y="3"/>
                </a:lnTo>
                <a:lnTo>
                  <a:pt x="17" y="0"/>
                </a:lnTo>
              </a:path>
            </a:pathLst>
          </a:custGeom>
          <a:noFill/>
          <a:ln w="0">
            <a:solidFill>
              <a:srgbClr val="000000"/>
            </a:solidFill>
            <a:prstDash val="solid"/>
            <a:round/>
            <a:headEnd/>
            <a:tailEnd/>
          </a:ln>
        </p:spPr>
        <p:txBody>
          <a:bodyPr/>
          <a:lstStyle/>
          <a:p>
            <a:endParaRPr lang="en-GB"/>
          </a:p>
        </p:txBody>
      </p:sp>
      <p:sp>
        <p:nvSpPr>
          <p:cNvPr id="85" name="Freeform 2480"/>
          <p:cNvSpPr>
            <a:spLocks/>
          </p:cNvSpPr>
          <p:nvPr>
            <p:custDataLst>
              <p:tags r:id="rId76"/>
            </p:custDataLst>
          </p:nvPr>
        </p:nvSpPr>
        <p:spPr bwMode="auto">
          <a:xfrm>
            <a:off x="6466163" y="2469015"/>
            <a:ext cx="15497" cy="3874"/>
          </a:xfrm>
          <a:custGeom>
            <a:avLst/>
            <a:gdLst/>
            <a:ahLst/>
            <a:cxnLst>
              <a:cxn ang="0">
                <a:pos x="0" y="6"/>
              </a:cxn>
              <a:cxn ang="0">
                <a:pos x="10" y="2"/>
              </a:cxn>
              <a:cxn ang="0">
                <a:pos x="17" y="0"/>
              </a:cxn>
            </a:cxnLst>
            <a:rect l="0" t="0" r="r" b="b"/>
            <a:pathLst>
              <a:path w="17" h="6">
                <a:moveTo>
                  <a:pt x="0" y="6"/>
                </a:moveTo>
                <a:lnTo>
                  <a:pt x="10" y="2"/>
                </a:lnTo>
                <a:lnTo>
                  <a:pt x="17" y="0"/>
                </a:lnTo>
              </a:path>
            </a:pathLst>
          </a:custGeom>
          <a:noFill/>
          <a:ln w="0">
            <a:solidFill>
              <a:srgbClr val="000000"/>
            </a:solidFill>
            <a:prstDash val="solid"/>
            <a:round/>
            <a:headEnd/>
            <a:tailEnd/>
          </a:ln>
        </p:spPr>
        <p:txBody>
          <a:bodyPr/>
          <a:lstStyle/>
          <a:p>
            <a:endParaRPr lang="en-GB"/>
          </a:p>
        </p:txBody>
      </p:sp>
      <p:sp>
        <p:nvSpPr>
          <p:cNvPr id="86" name="Freeform 2481"/>
          <p:cNvSpPr>
            <a:spLocks/>
          </p:cNvSpPr>
          <p:nvPr>
            <p:custDataLst>
              <p:tags r:id="rId77"/>
            </p:custDataLst>
          </p:nvPr>
        </p:nvSpPr>
        <p:spPr bwMode="auto">
          <a:xfrm>
            <a:off x="6084546" y="2472889"/>
            <a:ext cx="381617" cy="34868"/>
          </a:xfrm>
          <a:custGeom>
            <a:avLst/>
            <a:gdLst/>
            <a:ahLst/>
            <a:cxnLst>
              <a:cxn ang="0">
                <a:pos x="0" y="34"/>
              </a:cxn>
              <a:cxn ang="0">
                <a:pos x="9" y="33"/>
              </a:cxn>
              <a:cxn ang="0">
                <a:pos x="43" y="31"/>
              </a:cxn>
              <a:cxn ang="0">
                <a:pos x="71" y="30"/>
              </a:cxn>
              <a:cxn ang="0">
                <a:pos x="126" y="29"/>
              </a:cxn>
              <a:cxn ang="0">
                <a:pos x="134" y="29"/>
              </a:cxn>
              <a:cxn ang="0">
                <a:pos x="139" y="28"/>
              </a:cxn>
              <a:cxn ang="0">
                <a:pos x="172" y="26"/>
              </a:cxn>
              <a:cxn ang="0">
                <a:pos x="181" y="25"/>
              </a:cxn>
              <a:cxn ang="0">
                <a:pos x="185" y="25"/>
              </a:cxn>
              <a:cxn ang="0">
                <a:pos x="204" y="22"/>
              </a:cxn>
              <a:cxn ang="0">
                <a:pos x="310" y="13"/>
              </a:cxn>
              <a:cxn ang="0">
                <a:pos x="334" y="8"/>
              </a:cxn>
              <a:cxn ang="0">
                <a:pos x="365" y="5"/>
              </a:cxn>
              <a:cxn ang="0">
                <a:pos x="384" y="1"/>
              </a:cxn>
              <a:cxn ang="0">
                <a:pos x="392" y="0"/>
              </a:cxn>
            </a:cxnLst>
            <a:rect l="0" t="0" r="r" b="b"/>
            <a:pathLst>
              <a:path w="392" h="34">
                <a:moveTo>
                  <a:pt x="0" y="34"/>
                </a:moveTo>
                <a:lnTo>
                  <a:pt x="9" y="33"/>
                </a:lnTo>
                <a:lnTo>
                  <a:pt x="43" y="31"/>
                </a:lnTo>
                <a:lnTo>
                  <a:pt x="71" y="30"/>
                </a:lnTo>
                <a:lnTo>
                  <a:pt x="126" y="29"/>
                </a:lnTo>
                <a:lnTo>
                  <a:pt x="134" y="29"/>
                </a:lnTo>
                <a:lnTo>
                  <a:pt x="139" y="28"/>
                </a:lnTo>
                <a:lnTo>
                  <a:pt x="172" y="26"/>
                </a:lnTo>
                <a:lnTo>
                  <a:pt x="181" y="25"/>
                </a:lnTo>
                <a:lnTo>
                  <a:pt x="185" y="25"/>
                </a:lnTo>
                <a:lnTo>
                  <a:pt x="204" y="22"/>
                </a:lnTo>
                <a:lnTo>
                  <a:pt x="310" y="13"/>
                </a:lnTo>
                <a:lnTo>
                  <a:pt x="334" y="8"/>
                </a:lnTo>
                <a:lnTo>
                  <a:pt x="365" y="5"/>
                </a:lnTo>
                <a:lnTo>
                  <a:pt x="384" y="1"/>
                </a:lnTo>
                <a:lnTo>
                  <a:pt x="392" y="0"/>
                </a:lnTo>
              </a:path>
            </a:pathLst>
          </a:custGeom>
          <a:noFill/>
          <a:ln w="0">
            <a:solidFill>
              <a:srgbClr val="000000"/>
            </a:solidFill>
            <a:prstDash val="solid"/>
            <a:round/>
            <a:headEnd/>
            <a:tailEnd/>
          </a:ln>
        </p:spPr>
        <p:txBody>
          <a:bodyPr/>
          <a:lstStyle/>
          <a:p>
            <a:endParaRPr lang="en-GB"/>
          </a:p>
        </p:txBody>
      </p:sp>
      <p:sp>
        <p:nvSpPr>
          <p:cNvPr id="87" name="Line 2482"/>
          <p:cNvSpPr>
            <a:spLocks noChangeShapeType="1"/>
          </p:cNvSpPr>
          <p:nvPr>
            <p:custDataLst>
              <p:tags r:id="rId78"/>
            </p:custDataLst>
          </p:nvPr>
        </p:nvSpPr>
        <p:spPr bwMode="auto">
          <a:xfrm>
            <a:off x="6466163" y="2472889"/>
            <a:ext cx="1937" cy="1937"/>
          </a:xfrm>
          <a:prstGeom prst="line">
            <a:avLst/>
          </a:prstGeom>
          <a:noFill/>
          <a:ln w="0">
            <a:solidFill>
              <a:srgbClr val="000000"/>
            </a:solidFill>
            <a:round/>
            <a:headEnd/>
            <a:tailEnd/>
          </a:ln>
        </p:spPr>
        <p:txBody>
          <a:bodyPr/>
          <a:lstStyle/>
          <a:p>
            <a:endParaRPr lang="en-GB"/>
          </a:p>
        </p:txBody>
      </p:sp>
      <p:sp>
        <p:nvSpPr>
          <p:cNvPr id="88" name="Freeform 2483"/>
          <p:cNvSpPr>
            <a:spLocks/>
          </p:cNvSpPr>
          <p:nvPr>
            <p:custDataLst>
              <p:tags r:id="rId79"/>
            </p:custDataLst>
          </p:nvPr>
        </p:nvSpPr>
        <p:spPr bwMode="auto">
          <a:xfrm>
            <a:off x="6034181" y="2507758"/>
            <a:ext cx="50366" cy="1937"/>
          </a:xfrm>
          <a:custGeom>
            <a:avLst/>
            <a:gdLst/>
            <a:ahLst/>
            <a:cxnLst>
              <a:cxn ang="0">
                <a:pos x="0" y="4"/>
              </a:cxn>
              <a:cxn ang="0">
                <a:pos x="17" y="0"/>
              </a:cxn>
              <a:cxn ang="0">
                <a:pos x="37" y="1"/>
              </a:cxn>
              <a:cxn ang="0">
                <a:pos x="53" y="0"/>
              </a:cxn>
            </a:cxnLst>
            <a:rect l="0" t="0" r="r" b="b"/>
            <a:pathLst>
              <a:path w="53" h="4">
                <a:moveTo>
                  <a:pt x="0" y="4"/>
                </a:moveTo>
                <a:lnTo>
                  <a:pt x="17" y="0"/>
                </a:lnTo>
                <a:lnTo>
                  <a:pt x="37" y="1"/>
                </a:lnTo>
                <a:lnTo>
                  <a:pt x="53" y="0"/>
                </a:lnTo>
              </a:path>
            </a:pathLst>
          </a:custGeom>
          <a:noFill/>
          <a:ln w="0">
            <a:solidFill>
              <a:srgbClr val="000000"/>
            </a:solidFill>
            <a:prstDash val="solid"/>
            <a:round/>
            <a:headEnd/>
            <a:tailEnd/>
          </a:ln>
        </p:spPr>
        <p:txBody>
          <a:bodyPr/>
          <a:lstStyle/>
          <a:p>
            <a:endParaRPr lang="en-GB"/>
          </a:p>
        </p:txBody>
      </p:sp>
      <p:sp>
        <p:nvSpPr>
          <p:cNvPr id="89" name="Freeform 2484"/>
          <p:cNvSpPr>
            <a:spLocks/>
          </p:cNvSpPr>
          <p:nvPr>
            <p:custDataLst>
              <p:tags r:id="rId80"/>
            </p:custDataLst>
          </p:nvPr>
        </p:nvSpPr>
        <p:spPr bwMode="auto">
          <a:xfrm>
            <a:off x="4467038" y="2498072"/>
            <a:ext cx="1567143" cy="32932"/>
          </a:xfrm>
          <a:custGeom>
            <a:avLst/>
            <a:gdLst/>
            <a:ahLst/>
            <a:cxnLst>
              <a:cxn ang="0">
                <a:pos x="1600" y="13"/>
              </a:cxn>
              <a:cxn ang="0">
                <a:pos x="1544" y="13"/>
              </a:cxn>
              <a:cxn ang="0">
                <a:pos x="1514" y="12"/>
              </a:cxn>
              <a:cxn ang="0">
                <a:pos x="1469" y="10"/>
              </a:cxn>
              <a:cxn ang="0">
                <a:pos x="1451" y="10"/>
              </a:cxn>
              <a:cxn ang="0">
                <a:pos x="1406" y="9"/>
              </a:cxn>
              <a:cxn ang="0">
                <a:pos x="1377" y="7"/>
              </a:cxn>
              <a:cxn ang="0">
                <a:pos x="1338" y="7"/>
              </a:cxn>
              <a:cxn ang="0">
                <a:pos x="1283" y="9"/>
              </a:cxn>
              <a:cxn ang="0">
                <a:pos x="1233" y="5"/>
              </a:cxn>
              <a:cxn ang="0">
                <a:pos x="1164" y="1"/>
              </a:cxn>
              <a:cxn ang="0">
                <a:pos x="1091" y="1"/>
              </a:cxn>
              <a:cxn ang="0">
                <a:pos x="1059" y="0"/>
              </a:cxn>
              <a:cxn ang="0">
                <a:pos x="1013" y="1"/>
              </a:cxn>
              <a:cxn ang="0">
                <a:pos x="957" y="0"/>
              </a:cxn>
              <a:cxn ang="0">
                <a:pos x="926" y="1"/>
              </a:cxn>
              <a:cxn ang="0">
                <a:pos x="887" y="3"/>
              </a:cxn>
              <a:cxn ang="0">
                <a:pos x="843" y="9"/>
              </a:cxn>
              <a:cxn ang="0">
                <a:pos x="733" y="15"/>
              </a:cxn>
              <a:cxn ang="0">
                <a:pos x="659" y="14"/>
              </a:cxn>
              <a:cxn ang="0">
                <a:pos x="612" y="15"/>
              </a:cxn>
              <a:cxn ang="0">
                <a:pos x="594" y="16"/>
              </a:cxn>
              <a:cxn ang="0">
                <a:pos x="546" y="19"/>
              </a:cxn>
              <a:cxn ang="0">
                <a:pos x="515" y="24"/>
              </a:cxn>
              <a:cxn ang="0">
                <a:pos x="469" y="30"/>
              </a:cxn>
              <a:cxn ang="0">
                <a:pos x="387" y="30"/>
              </a:cxn>
              <a:cxn ang="0">
                <a:pos x="359" y="31"/>
              </a:cxn>
              <a:cxn ang="0">
                <a:pos x="341" y="32"/>
              </a:cxn>
              <a:cxn ang="0">
                <a:pos x="288" y="31"/>
              </a:cxn>
              <a:cxn ang="0">
                <a:pos x="235" y="29"/>
              </a:cxn>
              <a:cxn ang="0">
                <a:pos x="174" y="27"/>
              </a:cxn>
              <a:cxn ang="0">
                <a:pos x="121" y="25"/>
              </a:cxn>
              <a:cxn ang="0">
                <a:pos x="85" y="24"/>
              </a:cxn>
              <a:cxn ang="0">
                <a:pos x="23" y="20"/>
              </a:cxn>
            </a:cxnLst>
            <a:rect l="0" t="0" r="r" b="b"/>
            <a:pathLst>
              <a:path w="1618" h="33">
                <a:moveTo>
                  <a:pt x="1618" y="13"/>
                </a:moveTo>
                <a:lnTo>
                  <a:pt x="1600" y="13"/>
                </a:lnTo>
                <a:lnTo>
                  <a:pt x="1579" y="12"/>
                </a:lnTo>
                <a:lnTo>
                  <a:pt x="1544" y="13"/>
                </a:lnTo>
                <a:lnTo>
                  <a:pt x="1534" y="12"/>
                </a:lnTo>
                <a:lnTo>
                  <a:pt x="1514" y="12"/>
                </a:lnTo>
                <a:lnTo>
                  <a:pt x="1492" y="10"/>
                </a:lnTo>
                <a:lnTo>
                  <a:pt x="1469" y="10"/>
                </a:lnTo>
                <a:lnTo>
                  <a:pt x="1467" y="10"/>
                </a:lnTo>
                <a:lnTo>
                  <a:pt x="1451" y="10"/>
                </a:lnTo>
                <a:lnTo>
                  <a:pt x="1425" y="9"/>
                </a:lnTo>
                <a:lnTo>
                  <a:pt x="1406" y="9"/>
                </a:lnTo>
                <a:lnTo>
                  <a:pt x="1389" y="7"/>
                </a:lnTo>
                <a:lnTo>
                  <a:pt x="1377" y="7"/>
                </a:lnTo>
                <a:lnTo>
                  <a:pt x="1357" y="7"/>
                </a:lnTo>
                <a:lnTo>
                  <a:pt x="1338" y="7"/>
                </a:lnTo>
                <a:lnTo>
                  <a:pt x="1317" y="9"/>
                </a:lnTo>
                <a:lnTo>
                  <a:pt x="1283" y="9"/>
                </a:lnTo>
                <a:lnTo>
                  <a:pt x="1254" y="7"/>
                </a:lnTo>
                <a:lnTo>
                  <a:pt x="1233" y="5"/>
                </a:lnTo>
                <a:lnTo>
                  <a:pt x="1210" y="2"/>
                </a:lnTo>
                <a:lnTo>
                  <a:pt x="1164" y="1"/>
                </a:lnTo>
                <a:lnTo>
                  <a:pt x="1129" y="1"/>
                </a:lnTo>
                <a:lnTo>
                  <a:pt x="1091" y="1"/>
                </a:lnTo>
                <a:lnTo>
                  <a:pt x="1070" y="0"/>
                </a:lnTo>
                <a:lnTo>
                  <a:pt x="1059" y="0"/>
                </a:lnTo>
                <a:lnTo>
                  <a:pt x="1033" y="0"/>
                </a:lnTo>
                <a:lnTo>
                  <a:pt x="1013" y="1"/>
                </a:lnTo>
                <a:lnTo>
                  <a:pt x="973" y="0"/>
                </a:lnTo>
                <a:lnTo>
                  <a:pt x="957" y="0"/>
                </a:lnTo>
                <a:lnTo>
                  <a:pt x="924" y="1"/>
                </a:lnTo>
                <a:lnTo>
                  <a:pt x="926" y="1"/>
                </a:lnTo>
                <a:lnTo>
                  <a:pt x="908" y="1"/>
                </a:lnTo>
                <a:lnTo>
                  <a:pt x="887" y="3"/>
                </a:lnTo>
                <a:lnTo>
                  <a:pt x="874" y="5"/>
                </a:lnTo>
                <a:lnTo>
                  <a:pt x="843" y="9"/>
                </a:lnTo>
                <a:lnTo>
                  <a:pt x="759" y="14"/>
                </a:lnTo>
                <a:lnTo>
                  <a:pt x="733" y="15"/>
                </a:lnTo>
                <a:lnTo>
                  <a:pt x="708" y="15"/>
                </a:lnTo>
                <a:lnTo>
                  <a:pt x="659" y="14"/>
                </a:lnTo>
                <a:lnTo>
                  <a:pt x="637" y="14"/>
                </a:lnTo>
                <a:lnTo>
                  <a:pt x="612" y="15"/>
                </a:lnTo>
                <a:lnTo>
                  <a:pt x="598" y="16"/>
                </a:lnTo>
                <a:lnTo>
                  <a:pt x="594" y="16"/>
                </a:lnTo>
                <a:lnTo>
                  <a:pt x="578" y="17"/>
                </a:lnTo>
                <a:lnTo>
                  <a:pt x="546" y="19"/>
                </a:lnTo>
                <a:lnTo>
                  <a:pt x="533" y="21"/>
                </a:lnTo>
                <a:lnTo>
                  <a:pt x="515" y="24"/>
                </a:lnTo>
                <a:lnTo>
                  <a:pt x="495" y="26"/>
                </a:lnTo>
                <a:lnTo>
                  <a:pt x="469" y="30"/>
                </a:lnTo>
                <a:lnTo>
                  <a:pt x="444" y="33"/>
                </a:lnTo>
                <a:lnTo>
                  <a:pt x="387" y="30"/>
                </a:lnTo>
                <a:lnTo>
                  <a:pt x="364" y="30"/>
                </a:lnTo>
                <a:lnTo>
                  <a:pt x="359" y="31"/>
                </a:lnTo>
                <a:lnTo>
                  <a:pt x="351" y="31"/>
                </a:lnTo>
                <a:lnTo>
                  <a:pt x="341" y="32"/>
                </a:lnTo>
                <a:lnTo>
                  <a:pt x="316" y="32"/>
                </a:lnTo>
                <a:lnTo>
                  <a:pt x="288" y="31"/>
                </a:lnTo>
                <a:lnTo>
                  <a:pt x="263" y="33"/>
                </a:lnTo>
                <a:lnTo>
                  <a:pt x="235" y="29"/>
                </a:lnTo>
                <a:lnTo>
                  <a:pt x="203" y="28"/>
                </a:lnTo>
                <a:lnTo>
                  <a:pt x="174" y="27"/>
                </a:lnTo>
                <a:lnTo>
                  <a:pt x="147" y="25"/>
                </a:lnTo>
                <a:lnTo>
                  <a:pt x="121" y="25"/>
                </a:lnTo>
                <a:lnTo>
                  <a:pt x="108" y="25"/>
                </a:lnTo>
                <a:lnTo>
                  <a:pt x="85" y="24"/>
                </a:lnTo>
                <a:lnTo>
                  <a:pt x="46" y="21"/>
                </a:lnTo>
                <a:lnTo>
                  <a:pt x="23" y="20"/>
                </a:lnTo>
                <a:lnTo>
                  <a:pt x="0" y="21"/>
                </a:lnTo>
              </a:path>
            </a:pathLst>
          </a:custGeom>
          <a:noFill/>
          <a:ln w="0">
            <a:solidFill>
              <a:srgbClr val="000000"/>
            </a:solidFill>
            <a:prstDash val="solid"/>
            <a:round/>
            <a:headEnd/>
            <a:tailEnd/>
          </a:ln>
        </p:spPr>
        <p:txBody>
          <a:bodyPr/>
          <a:lstStyle/>
          <a:p>
            <a:endParaRPr lang="en-GB"/>
          </a:p>
        </p:txBody>
      </p:sp>
      <p:sp>
        <p:nvSpPr>
          <p:cNvPr id="90" name="Line 2485"/>
          <p:cNvSpPr>
            <a:spLocks noChangeShapeType="1"/>
          </p:cNvSpPr>
          <p:nvPr>
            <p:custDataLst>
              <p:tags r:id="rId81"/>
            </p:custDataLst>
          </p:nvPr>
        </p:nvSpPr>
        <p:spPr bwMode="auto">
          <a:xfrm flipH="1" flipV="1">
            <a:off x="2380741" y="2500009"/>
            <a:ext cx="7749" cy="1937"/>
          </a:xfrm>
          <a:prstGeom prst="line">
            <a:avLst/>
          </a:prstGeom>
          <a:noFill/>
          <a:ln w="0">
            <a:solidFill>
              <a:srgbClr val="000000"/>
            </a:solidFill>
            <a:round/>
            <a:headEnd/>
            <a:tailEnd/>
          </a:ln>
        </p:spPr>
        <p:txBody>
          <a:bodyPr/>
          <a:lstStyle/>
          <a:p>
            <a:endParaRPr lang="en-GB"/>
          </a:p>
        </p:txBody>
      </p:sp>
      <p:sp>
        <p:nvSpPr>
          <p:cNvPr id="91" name="Line 2486"/>
          <p:cNvSpPr>
            <a:spLocks noChangeShapeType="1"/>
          </p:cNvSpPr>
          <p:nvPr>
            <p:custDataLst>
              <p:tags r:id="rId82"/>
            </p:custDataLst>
          </p:nvPr>
        </p:nvSpPr>
        <p:spPr bwMode="auto">
          <a:xfrm flipH="1">
            <a:off x="6475848" y="2470952"/>
            <a:ext cx="5812" cy="1938"/>
          </a:xfrm>
          <a:prstGeom prst="line">
            <a:avLst/>
          </a:prstGeom>
          <a:noFill/>
          <a:ln w="0">
            <a:solidFill>
              <a:srgbClr val="000000"/>
            </a:solidFill>
            <a:round/>
            <a:headEnd/>
            <a:tailEnd/>
          </a:ln>
        </p:spPr>
        <p:txBody>
          <a:bodyPr/>
          <a:lstStyle/>
          <a:p>
            <a:endParaRPr lang="en-GB"/>
          </a:p>
        </p:txBody>
      </p:sp>
      <p:sp>
        <p:nvSpPr>
          <p:cNvPr id="92" name="Freeform 2487"/>
          <p:cNvSpPr>
            <a:spLocks/>
          </p:cNvSpPr>
          <p:nvPr>
            <p:custDataLst>
              <p:tags r:id="rId83"/>
            </p:custDataLst>
          </p:nvPr>
        </p:nvSpPr>
        <p:spPr bwMode="auto">
          <a:xfrm>
            <a:off x="4056365" y="2511632"/>
            <a:ext cx="369992" cy="7749"/>
          </a:xfrm>
          <a:custGeom>
            <a:avLst/>
            <a:gdLst/>
            <a:ahLst/>
            <a:cxnLst>
              <a:cxn ang="0">
                <a:pos x="381" y="7"/>
              </a:cxn>
              <a:cxn ang="0">
                <a:pos x="352" y="6"/>
              </a:cxn>
              <a:cxn ang="0">
                <a:pos x="324" y="6"/>
              </a:cxn>
              <a:cxn ang="0">
                <a:pos x="308" y="6"/>
              </a:cxn>
              <a:cxn ang="0">
                <a:pos x="286" y="6"/>
              </a:cxn>
              <a:cxn ang="0">
                <a:pos x="264" y="5"/>
              </a:cxn>
              <a:cxn ang="0">
                <a:pos x="232" y="4"/>
              </a:cxn>
              <a:cxn ang="0">
                <a:pos x="220" y="4"/>
              </a:cxn>
              <a:cxn ang="0">
                <a:pos x="203" y="5"/>
              </a:cxn>
              <a:cxn ang="0">
                <a:pos x="185" y="4"/>
              </a:cxn>
              <a:cxn ang="0">
                <a:pos x="170" y="3"/>
              </a:cxn>
              <a:cxn ang="0">
                <a:pos x="149" y="2"/>
              </a:cxn>
              <a:cxn ang="0">
                <a:pos x="109" y="0"/>
              </a:cxn>
              <a:cxn ang="0">
                <a:pos x="96" y="0"/>
              </a:cxn>
              <a:cxn ang="0">
                <a:pos x="76" y="1"/>
              </a:cxn>
              <a:cxn ang="0">
                <a:pos x="62" y="2"/>
              </a:cxn>
              <a:cxn ang="0">
                <a:pos x="45" y="3"/>
              </a:cxn>
              <a:cxn ang="0">
                <a:pos x="32" y="3"/>
              </a:cxn>
              <a:cxn ang="0">
                <a:pos x="20" y="4"/>
              </a:cxn>
              <a:cxn ang="0">
                <a:pos x="11" y="4"/>
              </a:cxn>
              <a:cxn ang="0">
                <a:pos x="0" y="4"/>
              </a:cxn>
            </a:cxnLst>
            <a:rect l="0" t="0" r="r" b="b"/>
            <a:pathLst>
              <a:path w="381" h="7">
                <a:moveTo>
                  <a:pt x="381" y="7"/>
                </a:moveTo>
                <a:lnTo>
                  <a:pt x="352" y="6"/>
                </a:lnTo>
                <a:lnTo>
                  <a:pt x="324" y="6"/>
                </a:lnTo>
                <a:lnTo>
                  <a:pt x="308" y="6"/>
                </a:lnTo>
                <a:lnTo>
                  <a:pt x="286" y="6"/>
                </a:lnTo>
                <a:lnTo>
                  <a:pt x="264" y="5"/>
                </a:lnTo>
                <a:lnTo>
                  <a:pt x="232" y="4"/>
                </a:lnTo>
                <a:lnTo>
                  <a:pt x="220" y="4"/>
                </a:lnTo>
                <a:lnTo>
                  <a:pt x="203" y="5"/>
                </a:lnTo>
                <a:lnTo>
                  <a:pt x="185" y="4"/>
                </a:lnTo>
                <a:lnTo>
                  <a:pt x="170" y="3"/>
                </a:lnTo>
                <a:lnTo>
                  <a:pt x="149" y="2"/>
                </a:lnTo>
                <a:lnTo>
                  <a:pt x="109" y="0"/>
                </a:lnTo>
                <a:lnTo>
                  <a:pt x="96" y="0"/>
                </a:lnTo>
                <a:lnTo>
                  <a:pt x="76" y="1"/>
                </a:lnTo>
                <a:lnTo>
                  <a:pt x="62" y="2"/>
                </a:lnTo>
                <a:lnTo>
                  <a:pt x="45" y="3"/>
                </a:lnTo>
                <a:lnTo>
                  <a:pt x="32" y="3"/>
                </a:lnTo>
                <a:lnTo>
                  <a:pt x="20" y="4"/>
                </a:lnTo>
                <a:lnTo>
                  <a:pt x="11" y="4"/>
                </a:lnTo>
                <a:lnTo>
                  <a:pt x="0" y="4"/>
                </a:lnTo>
              </a:path>
            </a:pathLst>
          </a:custGeom>
          <a:noFill/>
          <a:ln w="0">
            <a:solidFill>
              <a:srgbClr val="000000"/>
            </a:solidFill>
            <a:prstDash val="solid"/>
            <a:round/>
            <a:headEnd/>
            <a:tailEnd/>
          </a:ln>
        </p:spPr>
        <p:txBody>
          <a:bodyPr/>
          <a:lstStyle/>
          <a:p>
            <a:endParaRPr lang="en-GB"/>
          </a:p>
        </p:txBody>
      </p:sp>
      <p:sp>
        <p:nvSpPr>
          <p:cNvPr id="93" name="Freeform 2488"/>
          <p:cNvSpPr>
            <a:spLocks/>
          </p:cNvSpPr>
          <p:nvPr>
            <p:custDataLst>
              <p:tags r:id="rId84"/>
            </p:custDataLst>
          </p:nvPr>
        </p:nvSpPr>
        <p:spPr bwMode="auto">
          <a:xfrm>
            <a:off x="4864150" y="2312106"/>
            <a:ext cx="3426795" cy="92983"/>
          </a:xfrm>
          <a:custGeom>
            <a:avLst/>
            <a:gdLst/>
            <a:ahLst/>
            <a:cxnLst>
              <a:cxn ang="0">
                <a:pos x="3538" y="0"/>
              </a:cxn>
              <a:cxn ang="0">
                <a:pos x="3461" y="7"/>
              </a:cxn>
              <a:cxn ang="0">
                <a:pos x="3212" y="24"/>
              </a:cxn>
              <a:cxn ang="0">
                <a:pos x="2869" y="31"/>
              </a:cxn>
              <a:cxn ang="0">
                <a:pos x="2801" y="38"/>
              </a:cxn>
              <a:cxn ang="0">
                <a:pos x="2707" y="41"/>
              </a:cxn>
              <a:cxn ang="0">
                <a:pos x="2613" y="41"/>
              </a:cxn>
              <a:cxn ang="0">
                <a:pos x="1721" y="81"/>
              </a:cxn>
              <a:cxn ang="0">
                <a:pos x="1579" y="91"/>
              </a:cxn>
              <a:cxn ang="0">
                <a:pos x="1448" y="95"/>
              </a:cxn>
              <a:cxn ang="0">
                <a:pos x="1218" y="95"/>
              </a:cxn>
              <a:cxn ang="0">
                <a:pos x="1148" y="91"/>
              </a:cxn>
              <a:cxn ang="0">
                <a:pos x="1120" y="91"/>
              </a:cxn>
              <a:cxn ang="0">
                <a:pos x="1070" y="95"/>
              </a:cxn>
              <a:cxn ang="0">
                <a:pos x="954" y="88"/>
              </a:cxn>
              <a:cxn ang="0">
                <a:pos x="915" y="89"/>
              </a:cxn>
              <a:cxn ang="0">
                <a:pos x="872" y="87"/>
              </a:cxn>
              <a:cxn ang="0">
                <a:pos x="785" y="76"/>
              </a:cxn>
              <a:cxn ang="0">
                <a:pos x="717" y="74"/>
              </a:cxn>
              <a:cxn ang="0">
                <a:pos x="646" y="75"/>
              </a:cxn>
              <a:cxn ang="0">
                <a:pos x="394" y="88"/>
              </a:cxn>
              <a:cxn ang="0">
                <a:pos x="343" y="88"/>
              </a:cxn>
              <a:cxn ang="0">
                <a:pos x="229" y="83"/>
              </a:cxn>
              <a:cxn ang="0">
                <a:pos x="189" y="83"/>
              </a:cxn>
              <a:cxn ang="0">
                <a:pos x="59" y="95"/>
              </a:cxn>
              <a:cxn ang="0">
                <a:pos x="0" y="93"/>
              </a:cxn>
            </a:cxnLst>
            <a:rect l="0" t="0" r="r" b="b"/>
            <a:pathLst>
              <a:path w="3538" h="95">
                <a:moveTo>
                  <a:pt x="3538" y="0"/>
                </a:moveTo>
                <a:lnTo>
                  <a:pt x="3461" y="7"/>
                </a:lnTo>
                <a:lnTo>
                  <a:pt x="3212" y="24"/>
                </a:lnTo>
                <a:lnTo>
                  <a:pt x="2869" y="31"/>
                </a:lnTo>
                <a:lnTo>
                  <a:pt x="2801" y="38"/>
                </a:lnTo>
                <a:lnTo>
                  <a:pt x="2707" y="41"/>
                </a:lnTo>
                <a:lnTo>
                  <a:pt x="2613" y="41"/>
                </a:lnTo>
                <a:lnTo>
                  <a:pt x="1721" y="81"/>
                </a:lnTo>
                <a:lnTo>
                  <a:pt x="1579" y="91"/>
                </a:lnTo>
                <a:lnTo>
                  <a:pt x="1448" y="95"/>
                </a:lnTo>
                <a:lnTo>
                  <a:pt x="1218" y="95"/>
                </a:lnTo>
                <a:lnTo>
                  <a:pt x="1148" y="91"/>
                </a:lnTo>
                <a:lnTo>
                  <a:pt x="1120" y="91"/>
                </a:lnTo>
                <a:lnTo>
                  <a:pt x="1070" y="95"/>
                </a:lnTo>
                <a:lnTo>
                  <a:pt x="954" y="88"/>
                </a:lnTo>
                <a:lnTo>
                  <a:pt x="915" y="89"/>
                </a:lnTo>
                <a:lnTo>
                  <a:pt x="872" y="87"/>
                </a:lnTo>
                <a:lnTo>
                  <a:pt x="785" y="76"/>
                </a:lnTo>
                <a:lnTo>
                  <a:pt x="717" y="74"/>
                </a:lnTo>
                <a:lnTo>
                  <a:pt x="646" y="75"/>
                </a:lnTo>
                <a:lnTo>
                  <a:pt x="394" y="88"/>
                </a:lnTo>
                <a:lnTo>
                  <a:pt x="343" y="88"/>
                </a:lnTo>
                <a:lnTo>
                  <a:pt x="229" y="83"/>
                </a:lnTo>
                <a:lnTo>
                  <a:pt x="189" y="83"/>
                </a:lnTo>
                <a:lnTo>
                  <a:pt x="59" y="95"/>
                </a:lnTo>
                <a:lnTo>
                  <a:pt x="0" y="93"/>
                </a:lnTo>
              </a:path>
            </a:pathLst>
          </a:custGeom>
          <a:noFill/>
          <a:ln w="0">
            <a:solidFill>
              <a:srgbClr val="000000"/>
            </a:solidFill>
            <a:prstDash val="solid"/>
            <a:round/>
            <a:headEnd/>
            <a:tailEnd/>
          </a:ln>
        </p:spPr>
        <p:txBody>
          <a:bodyPr/>
          <a:lstStyle/>
          <a:p>
            <a:endParaRPr lang="en-GB"/>
          </a:p>
        </p:txBody>
      </p:sp>
      <p:sp>
        <p:nvSpPr>
          <p:cNvPr id="94" name="Freeform 2489"/>
          <p:cNvSpPr>
            <a:spLocks/>
          </p:cNvSpPr>
          <p:nvPr>
            <p:custDataLst>
              <p:tags r:id="rId85"/>
            </p:custDataLst>
          </p:nvPr>
        </p:nvSpPr>
        <p:spPr bwMode="auto">
          <a:xfrm>
            <a:off x="8172780" y="2312106"/>
            <a:ext cx="118166" cy="1938"/>
          </a:xfrm>
          <a:custGeom>
            <a:avLst/>
            <a:gdLst/>
            <a:ahLst/>
            <a:cxnLst>
              <a:cxn ang="0">
                <a:pos x="122" y="0"/>
              </a:cxn>
              <a:cxn ang="0">
                <a:pos x="23" y="1"/>
              </a:cxn>
              <a:cxn ang="0">
                <a:pos x="0" y="1"/>
              </a:cxn>
            </a:cxnLst>
            <a:rect l="0" t="0" r="r" b="b"/>
            <a:pathLst>
              <a:path w="122" h="1">
                <a:moveTo>
                  <a:pt x="122" y="0"/>
                </a:moveTo>
                <a:lnTo>
                  <a:pt x="23" y="1"/>
                </a:lnTo>
                <a:lnTo>
                  <a:pt x="0" y="1"/>
                </a:lnTo>
              </a:path>
            </a:pathLst>
          </a:custGeom>
          <a:noFill/>
          <a:ln w="0">
            <a:solidFill>
              <a:srgbClr val="000000"/>
            </a:solidFill>
            <a:prstDash val="solid"/>
            <a:round/>
            <a:headEnd/>
            <a:tailEnd/>
          </a:ln>
        </p:spPr>
        <p:txBody>
          <a:bodyPr/>
          <a:lstStyle/>
          <a:p>
            <a:endParaRPr lang="en-GB"/>
          </a:p>
        </p:txBody>
      </p:sp>
      <p:sp>
        <p:nvSpPr>
          <p:cNvPr id="95" name="Line 2490"/>
          <p:cNvSpPr>
            <a:spLocks noChangeShapeType="1"/>
          </p:cNvSpPr>
          <p:nvPr>
            <p:custDataLst>
              <p:tags r:id="rId86"/>
            </p:custDataLst>
          </p:nvPr>
        </p:nvSpPr>
        <p:spPr bwMode="auto">
          <a:xfrm flipH="1" flipV="1">
            <a:off x="2229645" y="2478700"/>
            <a:ext cx="67800" cy="9686"/>
          </a:xfrm>
          <a:prstGeom prst="line">
            <a:avLst/>
          </a:prstGeom>
          <a:noFill/>
          <a:ln w="0">
            <a:solidFill>
              <a:srgbClr val="000000"/>
            </a:solidFill>
            <a:round/>
            <a:headEnd/>
            <a:tailEnd/>
          </a:ln>
        </p:spPr>
        <p:txBody>
          <a:bodyPr/>
          <a:lstStyle/>
          <a:p>
            <a:endParaRPr lang="en-GB"/>
          </a:p>
        </p:txBody>
      </p:sp>
      <p:sp>
        <p:nvSpPr>
          <p:cNvPr id="96" name="Freeform 2491"/>
          <p:cNvSpPr>
            <a:spLocks/>
          </p:cNvSpPr>
          <p:nvPr>
            <p:custDataLst>
              <p:tags r:id="rId87"/>
            </p:custDataLst>
          </p:nvPr>
        </p:nvSpPr>
        <p:spPr bwMode="auto">
          <a:xfrm>
            <a:off x="2297445" y="2478700"/>
            <a:ext cx="232456" cy="3874"/>
          </a:xfrm>
          <a:custGeom>
            <a:avLst/>
            <a:gdLst/>
            <a:ahLst/>
            <a:cxnLst>
              <a:cxn ang="0">
                <a:pos x="0" y="0"/>
              </a:cxn>
              <a:cxn ang="0">
                <a:pos x="45" y="2"/>
              </a:cxn>
              <a:cxn ang="0">
                <a:pos x="151" y="4"/>
              </a:cxn>
              <a:cxn ang="0">
                <a:pos x="242" y="2"/>
              </a:cxn>
            </a:cxnLst>
            <a:rect l="0" t="0" r="r" b="b"/>
            <a:pathLst>
              <a:path w="242" h="4">
                <a:moveTo>
                  <a:pt x="0" y="0"/>
                </a:moveTo>
                <a:lnTo>
                  <a:pt x="45" y="2"/>
                </a:lnTo>
                <a:lnTo>
                  <a:pt x="151" y="4"/>
                </a:lnTo>
                <a:lnTo>
                  <a:pt x="242" y="2"/>
                </a:lnTo>
              </a:path>
            </a:pathLst>
          </a:custGeom>
          <a:noFill/>
          <a:ln w="0">
            <a:solidFill>
              <a:srgbClr val="000000"/>
            </a:solidFill>
            <a:prstDash val="solid"/>
            <a:round/>
            <a:headEnd/>
            <a:tailEnd/>
          </a:ln>
        </p:spPr>
        <p:txBody>
          <a:bodyPr/>
          <a:lstStyle/>
          <a:p>
            <a:endParaRPr lang="en-GB"/>
          </a:p>
        </p:txBody>
      </p:sp>
      <p:sp>
        <p:nvSpPr>
          <p:cNvPr id="97" name="Freeform 2492"/>
          <p:cNvSpPr>
            <a:spLocks/>
          </p:cNvSpPr>
          <p:nvPr>
            <p:custDataLst>
              <p:tags r:id="rId88"/>
            </p:custDataLst>
          </p:nvPr>
        </p:nvSpPr>
        <p:spPr bwMode="auto">
          <a:xfrm>
            <a:off x="2094045" y="2461267"/>
            <a:ext cx="203400" cy="1937"/>
          </a:xfrm>
          <a:custGeom>
            <a:avLst/>
            <a:gdLst/>
            <a:ahLst/>
            <a:cxnLst>
              <a:cxn ang="0">
                <a:pos x="208" y="1"/>
              </a:cxn>
              <a:cxn ang="0">
                <a:pos x="184" y="0"/>
              </a:cxn>
              <a:cxn ang="0">
                <a:pos x="0" y="1"/>
              </a:cxn>
            </a:cxnLst>
            <a:rect l="0" t="0" r="r" b="b"/>
            <a:pathLst>
              <a:path w="208" h="1">
                <a:moveTo>
                  <a:pt x="208" y="1"/>
                </a:moveTo>
                <a:lnTo>
                  <a:pt x="184" y="0"/>
                </a:lnTo>
                <a:lnTo>
                  <a:pt x="0" y="1"/>
                </a:lnTo>
              </a:path>
            </a:pathLst>
          </a:custGeom>
          <a:noFill/>
          <a:ln w="0">
            <a:solidFill>
              <a:srgbClr val="000000"/>
            </a:solidFill>
            <a:prstDash val="solid"/>
            <a:round/>
            <a:headEnd/>
            <a:tailEnd/>
          </a:ln>
        </p:spPr>
        <p:txBody>
          <a:bodyPr/>
          <a:lstStyle/>
          <a:p>
            <a:endParaRPr lang="en-GB"/>
          </a:p>
        </p:txBody>
      </p:sp>
      <p:sp>
        <p:nvSpPr>
          <p:cNvPr id="98" name="Line 2493"/>
          <p:cNvSpPr>
            <a:spLocks noChangeShapeType="1"/>
          </p:cNvSpPr>
          <p:nvPr>
            <p:custDataLst>
              <p:tags r:id="rId89"/>
            </p:custDataLst>
          </p:nvPr>
        </p:nvSpPr>
        <p:spPr bwMode="auto">
          <a:xfrm flipH="1">
            <a:off x="1973943" y="2441895"/>
            <a:ext cx="321565" cy="9685"/>
          </a:xfrm>
          <a:prstGeom prst="line">
            <a:avLst/>
          </a:prstGeom>
          <a:noFill/>
          <a:ln w="0">
            <a:solidFill>
              <a:srgbClr val="000000"/>
            </a:solidFill>
            <a:round/>
            <a:headEnd/>
            <a:tailEnd/>
          </a:ln>
        </p:spPr>
        <p:txBody>
          <a:bodyPr/>
          <a:lstStyle/>
          <a:p>
            <a:endParaRPr lang="en-GB"/>
          </a:p>
        </p:txBody>
      </p:sp>
      <p:sp>
        <p:nvSpPr>
          <p:cNvPr id="99" name="Line 2494"/>
          <p:cNvSpPr>
            <a:spLocks noChangeShapeType="1"/>
          </p:cNvSpPr>
          <p:nvPr>
            <p:custDataLst>
              <p:tags r:id="rId90"/>
            </p:custDataLst>
          </p:nvPr>
        </p:nvSpPr>
        <p:spPr bwMode="auto">
          <a:xfrm flipV="1">
            <a:off x="2295507" y="2422524"/>
            <a:ext cx="247953" cy="5811"/>
          </a:xfrm>
          <a:prstGeom prst="line">
            <a:avLst/>
          </a:prstGeom>
          <a:noFill/>
          <a:ln w="0">
            <a:solidFill>
              <a:srgbClr val="000000"/>
            </a:solidFill>
            <a:round/>
            <a:headEnd/>
            <a:tailEnd/>
          </a:ln>
        </p:spPr>
        <p:txBody>
          <a:bodyPr/>
          <a:lstStyle/>
          <a:p>
            <a:endParaRPr lang="en-GB"/>
          </a:p>
        </p:txBody>
      </p:sp>
      <p:sp>
        <p:nvSpPr>
          <p:cNvPr id="100" name="Line 2495"/>
          <p:cNvSpPr>
            <a:spLocks noChangeShapeType="1"/>
          </p:cNvSpPr>
          <p:nvPr>
            <p:custDataLst>
              <p:tags r:id="rId91"/>
            </p:custDataLst>
          </p:nvPr>
        </p:nvSpPr>
        <p:spPr bwMode="auto">
          <a:xfrm flipH="1">
            <a:off x="400988" y="2414775"/>
            <a:ext cx="1892583" cy="19371"/>
          </a:xfrm>
          <a:prstGeom prst="line">
            <a:avLst/>
          </a:prstGeom>
          <a:noFill/>
          <a:ln w="0">
            <a:solidFill>
              <a:srgbClr val="000000"/>
            </a:solidFill>
            <a:round/>
            <a:headEnd/>
            <a:tailEnd/>
          </a:ln>
        </p:spPr>
        <p:txBody>
          <a:bodyPr/>
          <a:lstStyle/>
          <a:p>
            <a:endParaRPr lang="en-GB"/>
          </a:p>
        </p:txBody>
      </p:sp>
      <p:sp>
        <p:nvSpPr>
          <p:cNvPr id="101" name="Freeform 2496"/>
          <p:cNvSpPr>
            <a:spLocks/>
          </p:cNvSpPr>
          <p:nvPr>
            <p:custDataLst>
              <p:tags r:id="rId92"/>
            </p:custDataLst>
          </p:nvPr>
        </p:nvSpPr>
        <p:spPr bwMode="auto">
          <a:xfrm>
            <a:off x="2293571" y="2408963"/>
            <a:ext cx="251828" cy="1938"/>
          </a:xfrm>
          <a:custGeom>
            <a:avLst/>
            <a:gdLst/>
            <a:ahLst/>
            <a:cxnLst>
              <a:cxn ang="0">
                <a:pos x="0" y="1"/>
              </a:cxn>
              <a:cxn ang="0">
                <a:pos x="151" y="2"/>
              </a:cxn>
              <a:cxn ang="0">
                <a:pos x="259" y="0"/>
              </a:cxn>
            </a:cxnLst>
            <a:rect l="0" t="0" r="r" b="b"/>
            <a:pathLst>
              <a:path w="259" h="2">
                <a:moveTo>
                  <a:pt x="0" y="1"/>
                </a:moveTo>
                <a:lnTo>
                  <a:pt x="151" y="2"/>
                </a:lnTo>
                <a:lnTo>
                  <a:pt x="259" y="0"/>
                </a:lnTo>
              </a:path>
            </a:pathLst>
          </a:custGeom>
          <a:noFill/>
          <a:ln w="0">
            <a:solidFill>
              <a:srgbClr val="000000"/>
            </a:solidFill>
            <a:prstDash val="solid"/>
            <a:round/>
            <a:headEnd/>
            <a:tailEnd/>
          </a:ln>
        </p:spPr>
        <p:txBody>
          <a:bodyPr/>
          <a:lstStyle/>
          <a:p>
            <a:endParaRPr lang="en-GB"/>
          </a:p>
        </p:txBody>
      </p:sp>
      <p:sp>
        <p:nvSpPr>
          <p:cNvPr id="102" name="Line 2497"/>
          <p:cNvSpPr>
            <a:spLocks noChangeShapeType="1"/>
          </p:cNvSpPr>
          <p:nvPr>
            <p:custDataLst>
              <p:tags r:id="rId93"/>
            </p:custDataLst>
          </p:nvPr>
        </p:nvSpPr>
        <p:spPr bwMode="auto">
          <a:xfrm>
            <a:off x="2291633" y="2298547"/>
            <a:ext cx="275073" cy="1937"/>
          </a:xfrm>
          <a:prstGeom prst="line">
            <a:avLst/>
          </a:prstGeom>
          <a:noFill/>
          <a:ln w="0">
            <a:solidFill>
              <a:srgbClr val="000000"/>
            </a:solidFill>
            <a:round/>
            <a:headEnd/>
            <a:tailEnd/>
          </a:ln>
        </p:spPr>
        <p:txBody>
          <a:bodyPr/>
          <a:lstStyle/>
          <a:p>
            <a:endParaRPr lang="en-GB"/>
          </a:p>
        </p:txBody>
      </p:sp>
      <p:sp>
        <p:nvSpPr>
          <p:cNvPr id="103" name="Line 2498"/>
          <p:cNvSpPr>
            <a:spLocks noChangeShapeType="1"/>
          </p:cNvSpPr>
          <p:nvPr>
            <p:custDataLst>
              <p:tags r:id="rId94"/>
            </p:custDataLst>
          </p:nvPr>
        </p:nvSpPr>
        <p:spPr bwMode="auto">
          <a:xfrm flipV="1">
            <a:off x="1417985" y="2447706"/>
            <a:ext cx="391302" cy="3874"/>
          </a:xfrm>
          <a:prstGeom prst="line">
            <a:avLst/>
          </a:prstGeom>
          <a:noFill/>
          <a:ln w="0">
            <a:solidFill>
              <a:srgbClr val="000000"/>
            </a:solidFill>
            <a:round/>
            <a:headEnd/>
            <a:tailEnd/>
          </a:ln>
        </p:spPr>
        <p:txBody>
          <a:bodyPr/>
          <a:lstStyle/>
          <a:p>
            <a:endParaRPr lang="en-GB"/>
          </a:p>
        </p:txBody>
      </p:sp>
      <p:sp>
        <p:nvSpPr>
          <p:cNvPr id="104" name="Line 2499"/>
          <p:cNvSpPr>
            <a:spLocks noChangeShapeType="1"/>
          </p:cNvSpPr>
          <p:nvPr>
            <p:custDataLst>
              <p:tags r:id="rId95"/>
            </p:custDataLst>
          </p:nvPr>
        </p:nvSpPr>
        <p:spPr bwMode="auto">
          <a:xfrm flipH="1" flipV="1">
            <a:off x="1981691" y="2453518"/>
            <a:ext cx="36806" cy="1937"/>
          </a:xfrm>
          <a:prstGeom prst="line">
            <a:avLst/>
          </a:prstGeom>
          <a:noFill/>
          <a:ln w="0">
            <a:solidFill>
              <a:srgbClr val="000000"/>
            </a:solidFill>
            <a:round/>
            <a:headEnd/>
            <a:tailEnd/>
          </a:ln>
        </p:spPr>
        <p:txBody>
          <a:bodyPr/>
          <a:lstStyle/>
          <a:p>
            <a:endParaRPr lang="en-GB"/>
          </a:p>
        </p:txBody>
      </p:sp>
      <p:sp>
        <p:nvSpPr>
          <p:cNvPr id="105" name="Line 2500"/>
          <p:cNvSpPr>
            <a:spLocks noChangeShapeType="1"/>
          </p:cNvSpPr>
          <p:nvPr>
            <p:custDataLst>
              <p:tags r:id="rId96"/>
            </p:custDataLst>
          </p:nvPr>
        </p:nvSpPr>
        <p:spPr bwMode="auto">
          <a:xfrm flipH="1" flipV="1">
            <a:off x="2475662" y="2515506"/>
            <a:ext cx="3874" cy="1937"/>
          </a:xfrm>
          <a:prstGeom prst="line">
            <a:avLst/>
          </a:prstGeom>
          <a:noFill/>
          <a:ln w="0">
            <a:solidFill>
              <a:srgbClr val="000000"/>
            </a:solidFill>
            <a:round/>
            <a:headEnd/>
            <a:tailEnd/>
          </a:ln>
        </p:spPr>
        <p:txBody>
          <a:bodyPr/>
          <a:lstStyle/>
          <a:p>
            <a:endParaRPr lang="en-GB"/>
          </a:p>
        </p:txBody>
      </p:sp>
      <p:sp>
        <p:nvSpPr>
          <p:cNvPr id="106" name="Line 2501"/>
          <p:cNvSpPr>
            <a:spLocks noChangeShapeType="1"/>
          </p:cNvSpPr>
          <p:nvPr>
            <p:custDataLst>
              <p:tags r:id="rId97"/>
            </p:custDataLst>
          </p:nvPr>
        </p:nvSpPr>
        <p:spPr bwMode="auto">
          <a:xfrm flipV="1">
            <a:off x="8550522" y="2364410"/>
            <a:ext cx="11623" cy="11623"/>
          </a:xfrm>
          <a:prstGeom prst="line">
            <a:avLst/>
          </a:prstGeom>
          <a:noFill/>
          <a:ln w="0">
            <a:solidFill>
              <a:srgbClr val="000000"/>
            </a:solidFill>
            <a:round/>
            <a:headEnd/>
            <a:tailEnd/>
          </a:ln>
        </p:spPr>
        <p:txBody>
          <a:bodyPr/>
          <a:lstStyle/>
          <a:p>
            <a:endParaRPr lang="en-GB"/>
          </a:p>
        </p:txBody>
      </p:sp>
      <p:sp>
        <p:nvSpPr>
          <p:cNvPr id="107" name="Freeform 2502"/>
          <p:cNvSpPr>
            <a:spLocks/>
          </p:cNvSpPr>
          <p:nvPr>
            <p:custDataLst>
              <p:tags r:id="rId98"/>
            </p:custDataLst>
          </p:nvPr>
        </p:nvSpPr>
        <p:spPr bwMode="auto">
          <a:xfrm>
            <a:off x="7603262" y="2490323"/>
            <a:ext cx="25183" cy="3874"/>
          </a:xfrm>
          <a:custGeom>
            <a:avLst/>
            <a:gdLst/>
            <a:ahLst/>
            <a:cxnLst>
              <a:cxn ang="0">
                <a:pos x="0" y="0"/>
              </a:cxn>
              <a:cxn ang="0">
                <a:pos x="2" y="0"/>
              </a:cxn>
              <a:cxn ang="0">
                <a:pos x="11" y="1"/>
              </a:cxn>
              <a:cxn ang="0">
                <a:pos x="19" y="3"/>
              </a:cxn>
              <a:cxn ang="0">
                <a:pos x="27" y="2"/>
              </a:cxn>
            </a:cxnLst>
            <a:rect l="0" t="0" r="r" b="b"/>
            <a:pathLst>
              <a:path w="27" h="3">
                <a:moveTo>
                  <a:pt x="0" y="0"/>
                </a:moveTo>
                <a:lnTo>
                  <a:pt x="2" y="0"/>
                </a:lnTo>
                <a:lnTo>
                  <a:pt x="11" y="1"/>
                </a:lnTo>
                <a:lnTo>
                  <a:pt x="19" y="3"/>
                </a:lnTo>
                <a:lnTo>
                  <a:pt x="27" y="2"/>
                </a:lnTo>
              </a:path>
            </a:pathLst>
          </a:custGeom>
          <a:noFill/>
          <a:ln w="0">
            <a:solidFill>
              <a:srgbClr val="000000"/>
            </a:solidFill>
            <a:prstDash val="solid"/>
            <a:round/>
            <a:headEnd/>
            <a:tailEnd/>
          </a:ln>
        </p:spPr>
        <p:txBody>
          <a:bodyPr/>
          <a:lstStyle/>
          <a:p>
            <a:endParaRPr lang="en-GB"/>
          </a:p>
        </p:txBody>
      </p:sp>
      <p:sp>
        <p:nvSpPr>
          <p:cNvPr id="108" name="Freeform 2503"/>
          <p:cNvSpPr>
            <a:spLocks/>
          </p:cNvSpPr>
          <p:nvPr>
            <p:custDataLst>
              <p:tags r:id="rId99"/>
            </p:custDataLst>
          </p:nvPr>
        </p:nvSpPr>
        <p:spPr bwMode="auto">
          <a:xfrm>
            <a:off x="7554834" y="2443832"/>
            <a:ext cx="52302" cy="27120"/>
          </a:xfrm>
          <a:custGeom>
            <a:avLst/>
            <a:gdLst/>
            <a:ahLst/>
            <a:cxnLst>
              <a:cxn ang="0">
                <a:pos x="55" y="30"/>
              </a:cxn>
              <a:cxn ang="0">
                <a:pos x="48" y="27"/>
              </a:cxn>
              <a:cxn ang="0">
                <a:pos x="36" y="18"/>
              </a:cxn>
              <a:cxn ang="0">
                <a:pos x="25" y="12"/>
              </a:cxn>
              <a:cxn ang="0">
                <a:pos x="19" y="9"/>
              </a:cxn>
              <a:cxn ang="0">
                <a:pos x="0" y="0"/>
              </a:cxn>
            </a:cxnLst>
            <a:rect l="0" t="0" r="r" b="b"/>
            <a:pathLst>
              <a:path w="55" h="30">
                <a:moveTo>
                  <a:pt x="55" y="30"/>
                </a:moveTo>
                <a:lnTo>
                  <a:pt x="48" y="27"/>
                </a:lnTo>
                <a:lnTo>
                  <a:pt x="36" y="18"/>
                </a:lnTo>
                <a:lnTo>
                  <a:pt x="25" y="12"/>
                </a:lnTo>
                <a:lnTo>
                  <a:pt x="19" y="9"/>
                </a:lnTo>
                <a:lnTo>
                  <a:pt x="0" y="0"/>
                </a:lnTo>
              </a:path>
            </a:pathLst>
          </a:custGeom>
          <a:noFill/>
          <a:ln w="0">
            <a:solidFill>
              <a:srgbClr val="000000"/>
            </a:solidFill>
            <a:prstDash val="solid"/>
            <a:round/>
            <a:headEnd/>
            <a:tailEnd/>
          </a:ln>
        </p:spPr>
        <p:txBody>
          <a:bodyPr/>
          <a:lstStyle/>
          <a:p>
            <a:endParaRPr lang="en-GB"/>
          </a:p>
        </p:txBody>
      </p:sp>
      <p:sp>
        <p:nvSpPr>
          <p:cNvPr id="109" name="Freeform 2504"/>
          <p:cNvSpPr>
            <a:spLocks/>
          </p:cNvSpPr>
          <p:nvPr>
            <p:custDataLst>
              <p:tags r:id="rId100"/>
            </p:custDataLst>
          </p:nvPr>
        </p:nvSpPr>
        <p:spPr bwMode="auto">
          <a:xfrm>
            <a:off x="7614884" y="2430272"/>
            <a:ext cx="9686" cy="48428"/>
          </a:xfrm>
          <a:custGeom>
            <a:avLst/>
            <a:gdLst/>
            <a:ahLst/>
            <a:cxnLst>
              <a:cxn ang="0">
                <a:pos x="0" y="0"/>
              </a:cxn>
              <a:cxn ang="0">
                <a:pos x="3" y="11"/>
              </a:cxn>
              <a:cxn ang="0">
                <a:pos x="11" y="50"/>
              </a:cxn>
            </a:cxnLst>
            <a:rect l="0" t="0" r="r" b="b"/>
            <a:pathLst>
              <a:path w="11" h="50">
                <a:moveTo>
                  <a:pt x="0" y="0"/>
                </a:moveTo>
                <a:lnTo>
                  <a:pt x="3" y="11"/>
                </a:lnTo>
                <a:lnTo>
                  <a:pt x="11" y="50"/>
                </a:lnTo>
              </a:path>
            </a:pathLst>
          </a:custGeom>
          <a:noFill/>
          <a:ln w="0">
            <a:solidFill>
              <a:srgbClr val="000000"/>
            </a:solidFill>
            <a:prstDash val="solid"/>
            <a:round/>
            <a:headEnd/>
            <a:tailEnd/>
          </a:ln>
        </p:spPr>
        <p:txBody>
          <a:bodyPr/>
          <a:lstStyle/>
          <a:p>
            <a:endParaRPr lang="en-GB"/>
          </a:p>
        </p:txBody>
      </p:sp>
      <p:sp>
        <p:nvSpPr>
          <p:cNvPr id="110" name="Freeform 2505"/>
          <p:cNvSpPr>
            <a:spLocks/>
          </p:cNvSpPr>
          <p:nvPr>
            <p:custDataLst>
              <p:tags r:id="rId101"/>
            </p:custDataLst>
          </p:nvPr>
        </p:nvSpPr>
        <p:spPr bwMode="auto">
          <a:xfrm>
            <a:off x="7578079" y="2403152"/>
            <a:ext cx="38743" cy="17434"/>
          </a:xfrm>
          <a:custGeom>
            <a:avLst/>
            <a:gdLst/>
            <a:ahLst/>
            <a:cxnLst>
              <a:cxn ang="0">
                <a:pos x="39" y="18"/>
              </a:cxn>
              <a:cxn ang="0">
                <a:pos x="35" y="17"/>
              </a:cxn>
              <a:cxn ang="0">
                <a:pos x="23" y="12"/>
              </a:cxn>
              <a:cxn ang="0">
                <a:pos x="22" y="12"/>
              </a:cxn>
              <a:cxn ang="0">
                <a:pos x="9" y="4"/>
              </a:cxn>
              <a:cxn ang="0">
                <a:pos x="9" y="3"/>
              </a:cxn>
              <a:cxn ang="0">
                <a:pos x="0" y="0"/>
              </a:cxn>
            </a:cxnLst>
            <a:rect l="0" t="0" r="r" b="b"/>
            <a:pathLst>
              <a:path w="39" h="18">
                <a:moveTo>
                  <a:pt x="39" y="18"/>
                </a:moveTo>
                <a:lnTo>
                  <a:pt x="35" y="17"/>
                </a:lnTo>
                <a:lnTo>
                  <a:pt x="23" y="12"/>
                </a:lnTo>
                <a:lnTo>
                  <a:pt x="22" y="12"/>
                </a:lnTo>
                <a:lnTo>
                  <a:pt x="9" y="4"/>
                </a:lnTo>
                <a:lnTo>
                  <a:pt x="9" y="3"/>
                </a:lnTo>
                <a:lnTo>
                  <a:pt x="0" y="0"/>
                </a:lnTo>
              </a:path>
            </a:pathLst>
          </a:custGeom>
          <a:noFill/>
          <a:ln w="0">
            <a:solidFill>
              <a:srgbClr val="000000"/>
            </a:solidFill>
            <a:prstDash val="solid"/>
            <a:round/>
            <a:headEnd/>
            <a:tailEnd/>
          </a:ln>
        </p:spPr>
        <p:txBody>
          <a:bodyPr/>
          <a:lstStyle/>
          <a:p>
            <a:endParaRPr lang="en-GB"/>
          </a:p>
        </p:txBody>
      </p:sp>
      <p:sp>
        <p:nvSpPr>
          <p:cNvPr id="111" name="Line 2506"/>
          <p:cNvSpPr>
            <a:spLocks noChangeShapeType="1"/>
          </p:cNvSpPr>
          <p:nvPr>
            <p:custDataLst>
              <p:tags r:id="rId102"/>
            </p:custDataLst>
          </p:nvPr>
        </p:nvSpPr>
        <p:spPr bwMode="auto">
          <a:xfrm flipH="1">
            <a:off x="7616822" y="2374095"/>
            <a:ext cx="7749" cy="1938"/>
          </a:xfrm>
          <a:prstGeom prst="line">
            <a:avLst/>
          </a:prstGeom>
          <a:noFill/>
          <a:ln w="0">
            <a:solidFill>
              <a:srgbClr val="000000"/>
            </a:solidFill>
            <a:round/>
            <a:headEnd/>
            <a:tailEnd/>
          </a:ln>
        </p:spPr>
        <p:txBody>
          <a:bodyPr/>
          <a:lstStyle/>
          <a:p>
            <a:endParaRPr lang="en-GB"/>
          </a:p>
        </p:txBody>
      </p:sp>
      <p:sp>
        <p:nvSpPr>
          <p:cNvPr id="112" name="Line 2507"/>
          <p:cNvSpPr>
            <a:spLocks noChangeShapeType="1"/>
          </p:cNvSpPr>
          <p:nvPr>
            <p:custDataLst>
              <p:tags r:id="rId103"/>
            </p:custDataLst>
          </p:nvPr>
        </p:nvSpPr>
        <p:spPr bwMode="auto">
          <a:xfrm flipH="1">
            <a:off x="7616822" y="2374095"/>
            <a:ext cx="9685" cy="1938"/>
          </a:xfrm>
          <a:prstGeom prst="line">
            <a:avLst/>
          </a:prstGeom>
          <a:noFill/>
          <a:ln w="0">
            <a:solidFill>
              <a:srgbClr val="000000"/>
            </a:solidFill>
            <a:round/>
            <a:headEnd/>
            <a:tailEnd/>
          </a:ln>
        </p:spPr>
        <p:txBody>
          <a:bodyPr/>
          <a:lstStyle/>
          <a:p>
            <a:endParaRPr lang="en-GB"/>
          </a:p>
        </p:txBody>
      </p:sp>
      <p:sp>
        <p:nvSpPr>
          <p:cNvPr id="113" name="Freeform 2508"/>
          <p:cNvSpPr>
            <a:spLocks/>
          </p:cNvSpPr>
          <p:nvPr>
            <p:custDataLst>
              <p:tags r:id="rId104"/>
            </p:custDataLst>
          </p:nvPr>
        </p:nvSpPr>
        <p:spPr bwMode="auto">
          <a:xfrm>
            <a:off x="7626507" y="2360535"/>
            <a:ext cx="216959" cy="1937"/>
          </a:xfrm>
          <a:custGeom>
            <a:avLst/>
            <a:gdLst/>
            <a:ahLst/>
            <a:cxnLst>
              <a:cxn ang="0">
                <a:pos x="0" y="2"/>
              </a:cxn>
              <a:cxn ang="0">
                <a:pos x="6" y="2"/>
              </a:cxn>
              <a:cxn ang="0">
                <a:pos x="15" y="2"/>
              </a:cxn>
              <a:cxn ang="0">
                <a:pos x="20" y="2"/>
              </a:cxn>
              <a:cxn ang="0">
                <a:pos x="36" y="2"/>
              </a:cxn>
              <a:cxn ang="0">
                <a:pos x="50" y="1"/>
              </a:cxn>
              <a:cxn ang="0">
                <a:pos x="62" y="1"/>
              </a:cxn>
              <a:cxn ang="0">
                <a:pos x="78" y="1"/>
              </a:cxn>
              <a:cxn ang="0">
                <a:pos x="104" y="0"/>
              </a:cxn>
              <a:cxn ang="0">
                <a:pos x="113" y="0"/>
              </a:cxn>
              <a:cxn ang="0">
                <a:pos x="150" y="0"/>
              </a:cxn>
              <a:cxn ang="0">
                <a:pos x="176" y="1"/>
              </a:cxn>
              <a:cxn ang="0">
                <a:pos x="196" y="0"/>
              </a:cxn>
              <a:cxn ang="0">
                <a:pos x="222" y="0"/>
              </a:cxn>
              <a:cxn ang="0">
                <a:pos x="224" y="0"/>
              </a:cxn>
            </a:cxnLst>
            <a:rect l="0" t="0" r="r" b="b"/>
            <a:pathLst>
              <a:path w="224" h="2">
                <a:moveTo>
                  <a:pt x="0" y="2"/>
                </a:moveTo>
                <a:lnTo>
                  <a:pt x="6" y="2"/>
                </a:lnTo>
                <a:lnTo>
                  <a:pt x="15" y="2"/>
                </a:lnTo>
                <a:lnTo>
                  <a:pt x="20" y="2"/>
                </a:lnTo>
                <a:lnTo>
                  <a:pt x="36" y="2"/>
                </a:lnTo>
                <a:lnTo>
                  <a:pt x="50" y="1"/>
                </a:lnTo>
                <a:lnTo>
                  <a:pt x="62" y="1"/>
                </a:lnTo>
                <a:lnTo>
                  <a:pt x="78" y="1"/>
                </a:lnTo>
                <a:lnTo>
                  <a:pt x="104" y="0"/>
                </a:lnTo>
                <a:lnTo>
                  <a:pt x="113" y="0"/>
                </a:lnTo>
                <a:lnTo>
                  <a:pt x="150" y="0"/>
                </a:lnTo>
                <a:lnTo>
                  <a:pt x="176" y="1"/>
                </a:lnTo>
                <a:lnTo>
                  <a:pt x="196" y="0"/>
                </a:lnTo>
                <a:lnTo>
                  <a:pt x="222" y="0"/>
                </a:lnTo>
                <a:lnTo>
                  <a:pt x="224" y="0"/>
                </a:lnTo>
              </a:path>
            </a:pathLst>
          </a:custGeom>
          <a:noFill/>
          <a:ln w="0">
            <a:solidFill>
              <a:srgbClr val="000000"/>
            </a:solidFill>
            <a:prstDash val="solid"/>
            <a:round/>
            <a:headEnd/>
            <a:tailEnd/>
          </a:ln>
        </p:spPr>
        <p:txBody>
          <a:bodyPr/>
          <a:lstStyle/>
          <a:p>
            <a:endParaRPr lang="en-GB"/>
          </a:p>
        </p:txBody>
      </p:sp>
      <p:sp>
        <p:nvSpPr>
          <p:cNvPr id="114" name="Freeform 2509"/>
          <p:cNvSpPr>
            <a:spLocks/>
          </p:cNvSpPr>
          <p:nvPr>
            <p:custDataLst>
              <p:tags r:id="rId105"/>
            </p:custDataLst>
          </p:nvPr>
        </p:nvSpPr>
        <p:spPr bwMode="auto">
          <a:xfrm>
            <a:off x="7440542" y="2331478"/>
            <a:ext cx="191777" cy="5812"/>
          </a:xfrm>
          <a:custGeom>
            <a:avLst/>
            <a:gdLst/>
            <a:ahLst/>
            <a:cxnLst>
              <a:cxn ang="0">
                <a:pos x="200" y="0"/>
              </a:cxn>
              <a:cxn ang="0">
                <a:pos x="163" y="2"/>
              </a:cxn>
              <a:cxn ang="0">
                <a:pos x="122" y="5"/>
              </a:cxn>
              <a:cxn ang="0">
                <a:pos x="98" y="5"/>
              </a:cxn>
              <a:cxn ang="0">
                <a:pos x="80" y="6"/>
              </a:cxn>
              <a:cxn ang="0">
                <a:pos x="74" y="6"/>
              </a:cxn>
              <a:cxn ang="0">
                <a:pos x="8" y="7"/>
              </a:cxn>
              <a:cxn ang="0">
                <a:pos x="3" y="7"/>
              </a:cxn>
              <a:cxn ang="0">
                <a:pos x="0" y="7"/>
              </a:cxn>
            </a:cxnLst>
            <a:rect l="0" t="0" r="r" b="b"/>
            <a:pathLst>
              <a:path w="200" h="7">
                <a:moveTo>
                  <a:pt x="200" y="0"/>
                </a:moveTo>
                <a:lnTo>
                  <a:pt x="163" y="2"/>
                </a:lnTo>
                <a:lnTo>
                  <a:pt x="122" y="5"/>
                </a:lnTo>
                <a:lnTo>
                  <a:pt x="98" y="5"/>
                </a:lnTo>
                <a:lnTo>
                  <a:pt x="80" y="6"/>
                </a:lnTo>
                <a:lnTo>
                  <a:pt x="74" y="6"/>
                </a:lnTo>
                <a:lnTo>
                  <a:pt x="8" y="7"/>
                </a:lnTo>
                <a:lnTo>
                  <a:pt x="3" y="7"/>
                </a:lnTo>
                <a:lnTo>
                  <a:pt x="0" y="7"/>
                </a:lnTo>
              </a:path>
            </a:pathLst>
          </a:custGeom>
          <a:noFill/>
          <a:ln w="0">
            <a:solidFill>
              <a:srgbClr val="000000"/>
            </a:solidFill>
            <a:prstDash val="solid"/>
            <a:round/>
            <a:headEnd/>
            <a:tailEnd/>
          </a:ln>
        </p:spPr>
        <p:txBody>
          <a:bodyPr/>
          <a:lstStyle/>
          <a:p>
            <a:endParaRPr lang="en-GB"/>
          </a:p>
        </p:txBody>
      </p:sp>
      <p:sp>
        <p:nvSpPr>
          <p:cNvPr id="115" name="Freeform 2510"/>
          <p:cNvSpPr>
            <a:spLocks/>
          </p:cNvSpPr>
          <p:nvPr>
            <p:custDataLst>
              <p:tags r:id="rId106"/>
            </p:custDataLst>
          </p:nvPr>
        </p:nvSpPr>
        <p:spPr bwMode="auto">
          <a:xfrm>
            <a:off x="6076798" y="2310170"/>
            <a:ext cx="1559396" cy="9685"/>
          </a:xfrm>
          <a:custGeom>
            <a:avLst/>
            <a:gdLst/>
            <a:ahLst/>
            <a:cxnLst>
              <a:cxn ang="0">
                <a:pos x="1612" y="0"/>
              </a:cxn>
              <a:cxn ang="0">
                <a:pos x="1610" y="0"/>
              </a:cxn>
              <a:cxn ang="0">
                <a:pos x="1594" y="0"/>
              </a:cxn>
              <a:cxn ang="0">
                <a:pos x="1525" y="0"/>
              </a:cxn>
              <a:cxn ang="0">
                <a:pos x="1457" y="0"/>
              </a:cxn>
              <a:cxn ang="0">
                <a:pos x="1305" y="1"/>
              </a:cxn>
              <a:cxn ang="0">
                <a:pos x="1084" y="0"/>
              </a:cxn>
              <a:cxn ang="0">
                <a:pos x="1002" y="0"/>
              </a:cxn>
              <a:cxn ang="0">
                <a:pos x="982" y="0"/>
              </a:cxn>
              <a:cxn ang="0">
                <a:pos x="927" y="0"/>
              </a:cxn>
              <a:cxn ang="0">
                <a:pos x="863" y="0"/>
              </a:cxn>
              <a:cxn ang="0">
                <a:pos x="641" y="1"/>
              </a:cxn>
              <a:cxn ang="0">
                <a:pos x="563" y="1"/>
              </a:cxn>
              <a:cxn ang="0">
                <a:pos x="486" y="1"/>
              </a:cxn>
              <a:cxn ang="0">
                <a:pos x="420" y="1"/>
              </a:cxn>
              <a:cxn ang="0">
                <a:pos x="196" y="1"/>
              </a:cxn>
              <a:cxn ang="0">
                <a:pos x="182" y="2"/>
              </a:cxn>
              <a:cxn ang="0">
                <a:pos x="142" y="2"/>
              </a:cxn>
              <a:cxn ang="0">
                <a:pos x="110" y="3"/>
              </a:cxn>
              <a:cxn ang="0">
                <a:pos x="83" y="4"/>
              </a:cxn>
              <a:cxn ang="0">
                <a:pos x="66" y="5"/>
              </a:cxn>
              <a:cxn ang="0">
                <a:pos x="19" y="8"/>
              </a:cxn>
              <a:cxn ang="0">
                <a:pos x="0" y="8"/>
              </a:cxn>
            </a:cxnLst>
            <a:rect l="0" t="0" r="r" b="b"/>
            <a:pathLst>
              <a:path w="1612" h="8">
                <a:moveTo>
                  <a:pt x="1612" y="0"/>
                </a:moveTo>
                <a:lnTo>
                  <a:pt x="1610" y="0"/>
                </a:lnTo>
                <a:lnTo>
                  <a:pt x="1594" y="0"/>
                </a:lnTo>
                <a:lnTo>
                  <a:pt x="1525" y="0"/>
                </a:lnTo>
                <a:lnTo>
                  <a:pt x="1457" y="0"/>
                </a:lnTo>
                <a:lnTo>
                  <a:pt x="1305" y="1"/>
                </a:lnTo>
                <a:lnTo>
                  <a:pt x="1084" y="0"/>
                </a:lnTo>
                <a:lnTo>
                  <a:pt x="1002" y="0"/>
                </a:lnTo>
                <a:lnTo>
                  <a:pt x="982" y="0"/>
                </a:lnTo>
                <a:lnTo>
                  <a:pt x="927" y="0"/>
                </a:lnTo>
                <a:lnTo>
                  <a:pt x="863" y="0"/>
                </a:lnTo>
                <a:lnTo>
                  <a:pt x="641" y="1"/>
                </a:lnTo>
                <a:lnTo>
                  <a:pt x="563" y="1"/>
                </a:lnTo>
                <a:lnTo>
                  <a:pt x="486" y="1"/>
                </a:lnTo>
                <a:lnTo>
                  <a:pt x="420" y="1"/>
                </a:lnTo>
                <a:lnTo>
                  <a:pt x="196" y="1"/>
                </a:lnTo>
                <a:lnTo>
                  <a:pt x="182" y="2"/>
                </a:lnTo>
                <a:lnTo>
                  <a:pt x="142" y="2"/>
                </a:lnTo>
                <a:lnTo>
                  <a:pt x="110" y="3"/>
                </a:lnTo>
                <a:lnTo>
                  <a:pt x="83" y="4"/>
                </a:lnTo>
                <a:lnTo>
                  <a:pt x="66" y="5"/>
                </a:lnTo>
                <a:lnTo>
                  <a:pt x="19" y="8"/>
                </a:lnTo>
                <a:lnTo>
                  <a:pt x="0" y="8"/>
                </a:lnTo>
              </a:path>
            </a:pathLst>
          </a:custGeom>
          <a:noFill/>
          <a:ln w="0">
            <a:solidFill>
              <a:srgbClr val="000000"/>
            </a:solidFill>
            <a:prstDash val="solid"/>
            <a:round/>
            <a:headEnd/>
            <a:tailEnd/>
          </a:ln>
        </p:spPr>
        <p:txBody>
          <a:bodyPr/>
          <a:lstStyle/>
          <a:p>
            <a:endParaRPr lang="en-GB"/>
          </a:p>
        </p:txBody>
      </p:sp>
      <p:sp>
        <p:nvSpPr>
          <p:cNvPr id="116" name="Freeform 2511"/>
          <p:cNvSpPr>
            <a:spLocks/>
          </p:cNvSpPr>
          <p:nvPr>
            <p:custDataLst>
              <p:tags r:id="rId107"/>
            </p:custDataLst>
          </p:nvPr>
        </p:nvSpPr>
        <p:spPr bwMode="auto">
          <a:xfrm>
            <a:off x="4837030" y="2412838"/>
            <a:ext cx="982129" cy="36806"/>
          </a:xfrm>
          <a:custGeom>
            <a:avLst/>
            <a:gdLst/>
            <a:ahLst/>
            <a:cxnLst>
              <a:cxn ang="0">
                <a:pos x="1014" y="11"/>
              </a:cxn>
              <a:cxn ang="0">
                <a:pos x="1006" y="11"/>
              </a:cxn>
              <a:cxn ang="0">
                <a:pos x="985" y="15"/>
              </a:cxn>
              <a:cxn ang="0">
                <a:pos x="954" y="17"/>
              </a:cxn>
              <a:cxn ang="0">
                <a:pos x="933" y="18"/>
              </a:cxn>
              <a:cxn ang="0">
                <a:pos x="898" y="14"/>
              </a:cxn>
              <a:cxn ang="0">
                <a:pos x="866" y="12"/>
              </a:cxn>
              <a:cxn ang="0">
                <a:pos x="842" y="9"/>
              </a:cxn>
              <a:cxn ang="0">
                <a:pos x="820" y="5"/>
              </a:cxn>
              <a:cxn ang="0">
                <a:pos x="797" y="3"/>
              </a:cxn>
              <a:cxn ang="0">
                <a:pos x="763" y="3"/>
              </a:cxn>
              <a:cxn ang="0">
                <a:pos x="732" y="1"/>
              </a:cxn>
              <a:cxn ang="0">
                <a:pos x="691" y="1"/>
              </a:cxn>
              <a:cxn ang="0">
                <a:pos x="683" y="1"/>
              </a:cxn>
              <a:cxn ang="0">
                <a:pos x="677" y="1"/>
              </a:cxn>
              <a:cxn ang="0">
                <a:pos x="660" y="0"/>
              </a:cxn>
              <a:cxn ang="0">
                <a:pos x="623" y="1"/>
              </a:cxn>
              <a:cxn ang="0">
                <a:pos x="602" y="2"/>
              </a:cxn>
              <a:cxn ang="0">
                <a:pos x="577" y="3"/>
              </a:cxn>
              <a:cxn ang="0">
                <a:pos x="565" y="6"/>
              </a:cxn>
              <a:cxn ang="0">
                <a:pos x="551" y="6"/>
              </a:cxn>
              <a:cxn ang="0">
                <a:pos x="535" y="10"/>
              </a:cxn>
              <a:cxn ang="0">
                <a:pos x="518" y="11"/>
              </a:cxn>
              <a:cxn ang="0">
                <a:pos x="494" y="13"/>
              </a:cxn>
              <a:cxn ang="0">
                <a:pos x="477" y="15"/>
              </a:cxn>
              <a:cxn ang="0">
                <a:pos x="445" y="15"/>
              </a:cxn>
              <a:cxn ang="0">
                <a:pos x="424" y="17"/>
              </a:cxn>
              <a:cxn ang="0">
                <a:pos x="401" y="19"/>
              </a:cxn>
              <a:cxn ang="0">
                <a:pos x="387" y="22"/>
              </a:cxn>
              <a:cxn ang="0">
                <a:pos x="374" y="22"/>
              </a:cxn>
              <a:cxn ang="0">
                <a:pos x="360" y="22"/>
              </a:cxn>
              <a:cxn ang="0">
                <a:pos x="341" y="22"/>
              </a:cxn>
              <a:cxn ang="0">
                <a:pos x="318" y="22"/>
              </a:cxn>
              <a:cxn ang="0">
                <a:pos x="306" y="23"/>
              </a:cxn>
              <a:cxn ang="0">
                <a:pos x="291" y="22"/>
              </a:cxn>
              <a:cxn ang="0">
                <a:pos x="275" y="21"/>
              </a:cxn>
              <a:cxn ang="0">
                <a:pos x="255" y="21"/>
              </a:cxn>
              <a:cxn ang="0">
                <a:pos x="242" y="21"/>
              </a:cxn>
              <a:cxn ang="0">
                <a:pos x="230" y="19"/>
              </a:cxn>
              <a:cxn ang="0">
                <a:pos x="219" y="21"/>
              </a:cxn>
              <a:cxn ang="0">
                <a:pos x="215" y="21"/>
              </a:cxn>
              <a:cxn ang="0">
                <a:pos x="199" y="22"/>
              </a:cxn>
              <a:cxn ang="0">
                <a:pos x="184" y="24"/>
              </a:cxn>
              <a:cxn ang="0">
                <a:pos x="173" y="24"/>
              </a:cxn>
              <a:cxn ang="0">
                <a:pos x="153" y="28"/>
              </a:cxn>
              <a:cxn ang="0">
                <a:pos x="142" y="30"/>
              </a:cxn>
              <a:cxn ang="0">
                <a:pos x="128" y="30"/>
              </a:cxn>
              <a:cxn ang="0">
                <a:pos x="119" y="31"/>
              </a:cxn>
              <a:cxn ang="0">
                <a:pos x="106" y="34"/>
              </a:cxn>
              <a:cxn ang="0">
                <a:pos x="89" y="37"/>
              </a:cxn>
              <a:cxn ang="0">
                <a:pos x="75" y="37"/>
              </a:cxn>
              <a:cxn ang="0">
                <a:pos x="47" y="38"/>
              </a:cxn>
              <a:cxn ang="0">
                <a:pos x="0" y="38"/>
              </a:cxn>
            </a:cxnLst>
            <a:rect l="0" t="0" r="r" b="b"/>
            <a:pathLst>
              <a:path w="1014" h="38">
                <a:moveTo>
                  <a:pt x="1014" y="11"/>
                </a:moveTo>
                <a:lnTo>
                  <a:pt x="1006" y="11"/>
                </a:lnTo>
                <a:lnTo>
                  <a:pt x="985" y="15"/>
                </a:lnTo>
                <a:lnTo>
                  <a:pt x="954" y="17"/>
                </a:lnTo>
                <a:lnTo>
                  <a:pt x="933" y="18"/>
                </a:lnTo>
                <a:lnTo>
                  <a:pt x="898" y="14"/>
                </a:lnTo>
                <a:lnTo>
                  <a:pt x="866" y="12"/>
                </a:lnTo>
                <a:lnTo>
                  <a:pt x="842" y="9"/>
                </a:lnTo>
                <a:lnTo>
                  <a:pt x="820" y="5"/>
                </a:lnTo>
                <a:lnTo>
                  <a:pt x="797" y="3"/>
                </a:lnTo>
                <a:lnTo>
                  <a:pt x="763" y="3"/>
                </a:lnTo>
                <a:lnTo>
                  <a:pt x="732" y="1"/>
                </a:lnTo>
                <a:lnTo>
                  <a:pt x="691" y="1"/>
                </a:lnTo>
                <a:lnTo>
                  <a:pt x="683" y="1"/>
                </a:lnTo>
                <a:lnTo>
                  <a:pt x="677" y="1"/>
                </a:lnTo>
                <a:lnTo>
                  <a:pt x="660" y="0"/>
                </a:lnTo>
                <a:lnTo>
                  <a:pt x="623" y="1"/>
                </a:lnTo>
                <a:lnTo>
                  <a:pt x="602" y="2"/>
                </a:lnTo>
                <a:lnTo>
                  <a:pt x="577" y="3"/>
                </a:lnTo>
                <a:lnTo>
                  <a:pt x="565" y="6"/>
                </a:lnTo>
                <a:lnTo>
                  <a:pt x="551" y="6"/>
                </a:lnTo>
                <a:lnTo>
                  <a:pt x="535" y="10"/>
                </a:lnTo>
                <a:lnTo>
                  <a:pt x="518" y="11"/>
                </a:lnTo>
                <a:lnTo>
                  <a:pt x="494" y="13"/>
                </a:lnTo>
                <a:lnTo>
                  <a:pt x="477" y="15"/>
                </a:lnTo>
                <a:lnTo>
                  <a:pt x="445" y="15"/>
                </a:lnTo>
                <a:lnTo>
                  <a:pt x="424" y="17"/>
                </a:lnTo>
                <a:lnTo>
                  <a:pt x="401" y="19"/>
                </a:lnTo>
                <a:lnTo>
                  <a:pt x="387" y="22"/>
                </a:lnTo>
                <a:lnTo>
                  <a:pt x="374" y="22"/>
                </a:lnTo>
                <a:lnTo>
                  <a:pt x="360" y="22"/>
                </a:lnTo>
                <a:lnTo>
                  <a:pt x="341" y="22"/>
                </a:lnTo>
                <a:lnTo>
                  <a:pt x="318" y="22"/>
                </a:lnTo>
                <a:lnTo>
                  <a:pt x="306" y="23"/>
                </a:lnTo>
                <a:lnTo>
                  <a:pt x="291" y="22"/>
                </a:lnTo>
                <a:lnTo>
                  <a:pt x="275" y="21"/>
                </a:lnTo>
                <a:lnTo>
                  <a:pt x="255" y="21"/>
                </a:lnTo>
                <a:lnTo>
                  <a:pt x="242" y="21"/>
                </a:lnTo>
                <a:lnTo>
                  <a:pt x="230" y="19"/>
                </a:lnTo>
                <a:lnTo>
                  <a:pt x="219" y="21"/>
                </a:lnTo>
                <a:lnTo>
                  <a:pt x="215" y="21"/>
                </a:lnTo>
                <a:lnTo>
                  <a:pt x="199" y="22"/>
                </a:lnTo>
                <a:lnTo>
                  <a:pt x="184" y="24"/>
                </a:lnTo>
                <a:lnTo>
                  <a:pt x="173" y="24"/>
                </a:lnTo>
                <a:lnTo>
                  <a:pt x="153" y="28"/>
                </a:lnTo>
                <a:lnTo>
                  <a:pt x="142" y="30"/>
                </a:lnTo>
                <a:lnTo>
                  <a:pt x="128" y="30"/>
                </a:lnTo>
                <a:lnTo>
                  <a:pt x="119" y="31"/>
                </a:lnTo>
                <a:lnTo>
                  <a:pt x="106" y="34"/>
                </a:lnTo>
                <a:lnTo>
                  <a:pt x="89" y="37"/>
                </a:lnTo>
                <a:lnTo>
                  <a:pt x="75" y="37"/>
                </a:lnTo>
                <a:lnTo>
                  <a:pt x="47" y="38"/>
                </a:lnTo>
                <a:lnTo>
                  <a:pt x="0" y="38"/>
                </a:lnTo>
              </a:path>
            </a:pathLst>
          </a:custGeom>
          <a:noFill/>
          <a:ln w="0">
            <a:solidFill>
              <a:srgbClr val="000000"/>
            </a:solidFill>
            <a:prstDash val="solid"/>
            <a:round/>
            <a:headEnd/>
            <a:tailEnd/>
          </a:ln>
        </p:spPr>
        <p:txBody>
          <a:bodyPr/>
          <a:lstStyle/>
          <a:p>
            <a:endParaRPr lang="en-GB"/>
          </a:p>
        </p:txBody>
      </p:sp>
      <p:sp>
        <p:nvSpPr>
          <p:cNvPr id="117" name="Line 2512"/>
          <p:cNvSpPr>
            <a:spLocks noChangeShapeType="1"/>
          </p:cNvSpPr>
          <p:nvPr>
            <p:custDataLst>
              <p:tags r:id="rId108"/>
            </p:custDataLst>
          </p:nvPr>
        </p:nvSpPr>
        <p:spPr bwMode="auto">
          <a:xfrm flipV="1">
            <a:off x="1278511" y="2451580"/>
            <a:ext cx="139474" cy="1938"/>
          </a:xfrm>
          <a:prstGeom prst="line">
            <a:avLst/>
          </a:prstGeom>
          <a:noFill/>
          <a:ln w="0">
            <a:solidFill>
              <a:srgbClr val="000000"/>
            </a:solidFill>
            <a:round/>
            <a:headEnd/>
            <a:tailEnd/>
          </a:ln>
        </p:spPr>
        <p:txBody>
          <a:bodyPr/>
          <a:lstStyle/>
          <a:p>
            <a:endParaRPr lang="en-GB"/>
          </a:p>
        </p:txBody>
      </p:sp>
      <p:sp>
        <p:nvSpPr>
          <p:cNvPr id="118" name="Freeform 2513"/>
          <p:cNvSpPr>
            <a:spLocks/>
          </p:cNvSpPr>
          <p:nvPr>
            <p:custDataLst>
              <p:tags r:id="rId109"/>
            </p:custDataLst>
          </p:nvPr>
        </p:nvSpPr>
        <p:spPr bwMode="auto">
          <a:xfrm>
            <a:off x="8430420" y="2312106"/>
            <a:ext cx="40679" cy="3874"/>
          </a:xfrm>
          <a:custGeom>
            <a:avLst/>
            <a:gdLst/>
            <a:ahLst/>
            <a:cxnLst>
              <a:cxn ang="0">
                <a:pos x="43" y="2"/>
              </a:cxn>
              <a:cxn ang="0">
                <a:pos x="21" y="1"/>
              </a:cxn>
              <a:cxn ang="0">
                <a:pos x="0" y="0"/>
              </a:cxn>
            </a:cxnLst>
            <a:rect l="0" t="0" r="r" b="b"/>
            <a:pathLst>
              <a:path w="43" h="2">
                <a:moveTo>
                  <a:pt x="43" y="2"/>
                </a:moveTo>
                <a:lnTo>
                  <a:pt x="21" y="1"/>
                </a:lnTo>
                <a:lnTo>
                  <a:pt x="0" y="0"/>
                </a:lnTo>
              </a:path>
            </a:pathLst>
          </a:custGeom>
          <a:noFill/>
          <a:ln w="0">
            <a:solidFill>
              <a:srgbClr val="000000"/>
            </a:solidFill>
            <a:prstDash val="solid"/>
            <a:round/>
            <a:headEnd/>
            <a:tailEnd/>
          </a:ln>
        </p:spPr>
        <p:txBody>
          <a:bodyPr/>
          <a:lstStyle/>
          <a:p>
            <a:endParaRPr lang="en-GB"/>
          </a:p>
        </p:txBody>
      </p:sp>
      <p:sp>
        <p:nvSpPr>
          <p:cNvPr id="119" name="Line 2514"/>
          <p:cNvSpPr>
            <a:spLocks noChangeShapeType="1"/>
          </p:cNvSpPr>
          <p:nvPr>
            <p:custDataLst>
              <p:tags r:id="rId110"/>
            </p:custDataLst>
          </p:nvPr>
        </p:nvSpPr>
        <p:spPr bwMode="auto">
          <a:xfrm flipV="1">
            <a:off x="8006186" y="2573620"/>
            <a:ext cx="7749" cy="17434"/>
          </a:xfrm>
          <a:prstGeom prst="line">
            <a:avLst/>
          </a:prstGeom>
          <a:noFill/>
          <a:ln w="0">
            <a:solidFill>
              <a:srgbClr val="000000"/>
            </a:solidFill>
            <a:round/>
            <a:headEnd/>
            <a:tailEnd/>
          </a:ln>
        </p:spPr>
        <p:txBody>
          <a:bodyPr/>
          <a:lstStyle/>
          <a:p>
            <a:endParaRPr lang="en-GB"/>
          </a:p>
        </p:txBody>
      </p:sp>
      <p:sp>
        <p:nvSpPr>
          <p:cNvPr id="120" name="Line 2515"/>
          <p:cNvSpPr>
            <a:spLocks noChangeShapeType="1"/>
          </p:cNvSpPr>
          <p:nvPr>
            <p:custDataLst>
              <p:tags r:id="rId111"/>
            </p:custDataLst>
          </p:nvPr>
        </p:nvSpPr>
        <p:spPr bwMode="auto">
          <a:xfrm flipV="1">
            <a:off x="8060426" y="2480638"/>
            <a:ext cx="61988" cy="5811"/>
          </a:xfrm>
          <a:prstGeom prst="line">
            <a:avLst/>
          </a:prstGeom>
          <a:noFill/>
          <a:ln w="0">
            <a:solidFill>
              <a:srgbClr val="000000"/>
            </a:solidFill>
            <a:round/>
            <a:headEnd/>
            <a:tailEnd/>
          </a:ln>
        </p:spPr>
        <p:txBody>
          <a:bodyPr/>
          <a:lstStyle/>
          <a:p>
            <a:endParaRPr lang="en-GB"/>
          </a:p>
        </p:txBody>
      </p:sp>
      <p:sp>
        <p:nvSpPr>
          <p:cNvPr id="121" name="Freeform 2516"/>
          <p:cNvSpPr>
            <a:spLocks/>
          </p:cNvSpPr>
          <p:nvPr>
            <p:custDataLst>
              <p:tags r:id="rId112"/>
            </p:custDataLst>
          </p:nvPr>
        </p:nvSpPr>
        <p:spPr bwMode="auto">
          <a:xfrm>
            <a:off x="8048803" y="2486449"/>
            <a:ext cx="11623" cy="29058"/>
          </a:xfrm>
          <a:custGeom>
            <a:avLst/>
            <a:gdLst/>
            <a:ahLst/>
            <a:cxnLst>
              <a:cxn ang="0">
                <a:pos x="0" y="29"/>
              </a:cxn>
              <a:cxn ang="0">
                <a:pos x="7" y="13"/>
              </a:cxn>
              <a:cxn ang="0">
                <a:pos x="13" y="0"/>
              </a:cxn>
            </a:cxnLst>
            <a:rect l="0" t="0" r="r" b="b"/>
            <a:pathLst>
              <a:path w="13" h="29">
                <a:moveTo>
                  <a:pt x="0" y="29"/>
                </a:moveTo>
                <a:lnTo>
                  <a:pt x="7" y="13"/>
                </a:lnTo>
                <a:lnTo>
                  <a:pt x="13" y="0"/>
                </a:lnTo>
              </a:path>
            </a:pathLst>
          </a:custGeom>
          <a:noFill/>
          <a:ln w="0">
            <a:solidFill>
              <a:srgbClr val="000000"/>
            </a:solidFill>
            <a:prstDash val="solid"/>
            <a:round/>
            <a:headEnd/>
            <a:tailEnd/>
          </a:ln>
        </p:spPr>
        <p:txBody>
          <a:bodyPr/>
          <a:lstStyle/>
          <a:p>
            <a:endParaRPr lang="en-GB"/>
          </a:p>
        </p:txBody>
      </p:sp>
      <p:sp>
        <p:nvSpPr>
          <p:cNvPr id="122" name="Freeform 2517"/>
          <p:cNvSpPr>
            <a:spLocks/>
          </p:cNvSpPr>
          <p:nvPr>
            <p:custDataLst>
              <p:tags r:id="rId113"/>
            </p:custDataLst>
          </p:nvPr>
        </p:nvSpPr>
        <p:spPr bwMode="auto">
          <a:xfrm>
            <a:off x="7849279" y="2501946"/>
            <a:ext cx="199524" cy="27120"/>
          </a:xfrm>
          <a:custGeom>
            <a:avLst/>
            <a:gdLst/>
            <a:ahLst/>
            <a:cxnLst>
              <a:cxn ang="0">
                <a:pos x="205" y="13"/>
              </a:cxn>
              <a:cxn ang="0">
                <a:pos x="188" y="22"/>
              </a:cxn>
              <a:cxn ang="0">
                <a:pos x="173" y="22"/>
              </a:cxn>
              <a:cxn ang="0">
                <a:pos x="160" y="26"/>
              </a:cxn>
              <a:cxn ang="0">
                <a:pos x="150" y="27"/>
              </a:cxn>
              <a:cxn ang="0">
                <a:pos x="138" y="28"/>
              </a:cxn>
              <a:cxn ang="0">
                <a:pos x="120" y="28"/>
              </a:cxn>
              <a:cxn ang="0">
                <a:pos x="103" y="28"/>
              </a:cxn>
              <a:cxn ang="0">
                <a:pos x="88" y="26"/>
              </a:cxn>
              <a:cxn ang="0">
                <a:pos x="61" y="22"/>
              </a:cxn>
              <a:cxn ang="0">
                <a:pos x="61" y="22"/>
              </a:cxn>
              <a:cxn ang="0">
                <a:pos x="48" y="21"/>
              </a:cxn>
              <a:cxn ang="0">
                <a:pos x="26" y="14"/>
              </a:cxn>
              <a:cxn ang="0">
                <a:pos x="14" y="9"/>
              </a:cxn>
              <a:cxn ang="0">
                <a:pos x="0" y="0"/>
              </a:cxn>
            </a:cxnLst>
            <a:rect l="0" t="0" r="r" b="b"/>
            <a:pathLst>
              <a:path w="205" h="28">
                <a:moveTo>
                  <a:pt x="205" y="13"/>
                </a:moveTo>
                <a:lnTo>
                  <a:pt x="188" y="22"/>
                </a:lnTo>
                <a:lnTo>
                  <a:pt x="173" y="22"/>
                </a:lnTo>
                <a:lnTo>
                  <a:pt x="160" y="26"/>
                </a:lnTo>
                <a:lnTo>
                  <a:pt x="150" y="27"/>
                </a:lnTo>
                <a:lnTo>
                  <a:pt x="138" y="28"/>
                </a:lnTo>
                <a:lnTo>
                  <a:pt x="120" y="28"/>
                </a:lnTo>
                <a:lnTo>
                  <a:pt x="103" y="28"/>
                </a:lnTo>
                <a:lnTo>
                  <a:pt x="88" y="26"/>
                </a:lnTo>
                <a:lnTo>
                  <a:pt x="61" y="22"/>
                </a:lnTo>
                <a:lnTo>
                  <a:pt x="61" y="22"/>
                </a:lnTo>
                <a:lnTo>
                  <a:pt x="48" y="21"/>
                </a:lnTo>
                <a:lnTo>
                  <a:pt x="26" y="14"/>
                </a:lnTo>
                <a:lnTo>
                  <a:pt x="14" y="9"/>
                </a:lnTo>
                <a:lnTo>
                  <a:pt x="0" y="0"/>
                </a:lnTo>
              </a:path>
            </a:pathLst>
          </a:custGeom>
          <a:noFill/>
          <a:ln w="0">
            <a:solidFill>
              <a:srgbClr val="000000"/>
            </a:solidFill>
            <a:prstDash val="solid"/>
            <a:round/>
            <a:headEnd/>
            <a:tailEnd/>
          </a:ln>
        </p:spPr>
        <p:txBody>
          <a:bodyPr/>
          <a:lstStyle/>
          <a:p>
            <a:endParaRPr lang="en-GB"/>
          </a:p>
        </p:txBody>
      </p:sp>
      <p:sp>
        <p:nvSpPr>
          <p:cNvPr id="123" name="Line 2518"/>
          <p:cNvSpPr>
            <a:spLocks noChangeShapeType="1"/>
          </p:cNvSpPr>
          <p:nvPr>
            <p:custDataLst>
              <p:tags r:id="rId114"/>
            </p:custDataLst>
          </p:nvPr>
        </p:nvSpPr>
        <p:spPr bwMode="auto">
          <a:xfrm flipH="1">
            <a:off x="7134475" y="2600740"/>
            <a:ext cx="151097" cy="60051"/>
          </a:xfrm>
          <a:prstGeom prst="line">
            <a:avLst/>
          </a:prstGeom>
          <a:noFill/>
          <a:ln w="0">
            <a:solidFill>
              <a:srgbClr val="000000"/>
            </a:solidFill>
            <a:round/>
            <a:headEnd/>
            <a:tailEnd/>
          </a:ln>
        </p:spPr>
        <p:txBody>
          <a:bodyPr/>
          <a:lstStyle/>
          <a:p>
            <a:endParaRPr lang="en-GB"/>
          </a:p>
        </p:txBody>
      </p:sp>
      <p:sp>
        <p:nvSpPr>
          <p:cNvPr id="124" name="Freeform 2519"/>
          <p:cNvSpPr>
            <a:spLocks/>
          </p:cNvSpPr>
          <p:nvPr>
            <p:custDataLst>
              <p:tags r:id="rId115"/>
            </p:custDataLst>
          </p:nvPr>
        </p:nvSpPr>
        <p:spPr bwMode="auto">
          <a:xfrm>
            <a:off x="8157283" y="2544563"/>
            <a:ext cx="61988" cy="9686"/>
          </a:xfrm>
          <a:custGeom>
            <a:avLst/>
            <a:gdLst/>
            <a:ahLst/>
            <a:cxnLst>
              <a:cxn ang="0">
                <a:pos x="64" y="5"/>
              </a:cxn>
              <a:cxn ang="0">
                <a:pos x="48" y="8"/>
              </a:cxn>
              <a:cxn ang="0">
                <a:pos x="26" y="10"/>
              </a:cxn>
              <a:cxn ang="0">
                <a:pos x="8" y="5"/>
              </a:cxn>
              <a:cxn ang="0">
                <a:pos x="0" y="0"/>
              </a:cxn>
            </a:cxnLst>
            <a:rect l="0" t="0" r="r" b="b"/>
            <a:pathLst>
              <a:path w="64" h="10">
                <a:moveTo>
                  <a:pt x="64" y="5"/>
                </a:moveTo>
                <a:lnTo>
                  <a:pt x="48" y="8"/>
                </a:lnTo>
                <a:lnTo>
                  <a:pt x="26" y="10"/>
                </a:lnTo>
                <a:lnTo>
                  <a:pt x="8" y="5"/>
                </a:lnTo>
                <a:lnTo>
                  <a:pt x="0" y="0"/>
                </a:lnTo>
              </a:path>
            </a:pathLst>
          </a:custGeom>
          <a:noFill/>
          <a:ln w="0">
            <a:solidFill>
              <a:srgbClr val="000000"/>
            </a:solidFill>
            <a:prstDash val="solid"/>
            <a:round/>
            <a:headEnd/>
            <a:tailEnd/>
          </a:ln>
        </p:spPr>
        <p:txBody>
          <a:bodyPr/>
          <a:lstStyle/>
          <a:p>
            <a:endParaRPr lang="en-GB"/>
          </a:p>
        </p:txBody>
      </p:sp>
      <p:sp>
        <p:nvSpPr>
          <p:cNvPr id="125" name="Line 2520"/>
          <p:cNvSpPr>
            <a:spLocks noChangeShapeType="1"/>
          </p:cNvSpPr>
          <p:nvPr>
            <p:custDataLst>
              <p:tags r:id="rId116"/>
            </p:custDataLst>
          </p:nvPr>
        </p:nvSpPr>
        <p:spPr bwMode="auto">
          <a:xfrm flipV="1">
            <a:off x="8194089" y="2548437"/>
            <a:ext cx="25182" cy="23246"/>
          </a:xfrm>
          <a:prstGeom prst="line">
            <a:avLst/>
          </a:prstGeom>
          <a:noFill/>
          <a:ln w="0">
            <a:solidFill>
              <a:srgbClr val="000000"/>
            </a:solidFill>
            <a:round/>
            <a:headEnd/>
            <a:tailEnd/>
          </a:ln>
        </p:spPr>
        <p:txBody>
          <a:bodyPr/>
          <a:lstStyle/>
          <a:p>
            <a:endParaRPr lang="en-GB"/>
          </a:p>
        </p:txBody>
      </p:sp>
      <p:sp>
        <p:nvSpPr>
          <p:cNvPr id="126" name="Freeform 2521"/>
          <p:cNvSpPr>
            <a:spLocks/>
          </p:cNvSpPr>
          <p:nvPr>
            <p:custDataLst>
              <p:tags r:id="rId117"/>
            </p:custDataLst>
          </p:nvPr>
        </p:nvSpPr>
        <p:spPr bwMode="auto">
          <a:xfrm>
            <a:off x="8219271" y="2527129"/>
            <a:ext cx="21309" cy="21308"/>
          </a:xfrm>
          <a:custGeom>
            <a:avLst/>
            <a:gdLst/>
            <a:ahLst/>
            <a:cxnLst>
              <a:cxn ang="0">
                <a:pos x="0" y="22"/>
              </a:cxn>
              <a:cxn ang="0">
                <a:pos x="20" y="1"/>
              </a:cxn>
              <a:cxn ang="0">
                <a:pos x="21" y="0"/>
              </a:cxn>
            </a:cxnLst>
            <a:rect l="0" t="0" r="r" b="b"/>
            <a:pathLst>
              <a:path w="21" h="22">
                <a:moveTo>
                  <a:pt x="0" y="22"/>
                </a:moveTo>
                <a:lnTo>
                  <a:pt x="20" y="1"/>
                </a:lnTo>
                <a:lnTo>
                  <a:pt x="21" y="0"/>
                </a:lnTo>
              </a:path>
            </a:pathLst>
          </a:custGeom>
          <a:noFill/>
          <a:ln w="0">
            <a:solidFill>
              <a:srgbClr val="000000"/>
            </a:solidFill>
            <a:prstDash val="solid"/>
            <a:round/>
            <a:headEnd/>
            <a:tailEnd/>
          </a:ln>
        </p:spPr>
        <p:txBody>
          <a:bodyPr/>
          <a:lstStyle/>
          <a:p>
            <a:endParaRPr lang="en-GB"/>
          </a:p>
        </p:txBody>
      </p:sp>
      <p:sp>
        <p:nvSpPr>
          <p:cNvPr id="127" name="Line 2522"/>
          <p:cNvSpPr>
            <a:spLocks noChangeShapeType="1"/>
          </p:cNvSpPr>
          <p:nvPr>
            <p:custDataLst>
              <p:tags r:id="rId118"/>
            </p:custDataLst>
          </p:nvPr>
        </p:nvSpPr>
        <p:spPr bwMode="auto">
          <a:xfrm flipH="1" flipV="1">
            <a:off x="2018497" y="2453518"/>
            <a:ext cx="75548" cy="7749"/>
          </a:xfrm>
          <a:prstGeom prst="line">
            <a:avLst/>
          </a:prstGeom>
          <a:noFill/>
          <a:ln w="0">
            <a:solidFill>
              <a:srgbClr val="000000"/>
            </a:solidFill>
            <a:round/>
            <a:headEnd/>
            <a:tailEnd/>
          </a:ln>
        </p:spPr>
        <p:txBody>
          <a:bodyPr/>
          <a:lstStyle/>
          <a:p>
            <a:endParaRPr lang="en-GB"/>
          </a:p>
        </p:txBody>
      </p:sp>
      <p:sp>
        <p:nvSpPr>
          <p:cNvPr id="128" name="Freeform 2523"/>
          <p:cNvSpPr>
            <a:spLocks/>
          </p:cNvSpPr>
          <p:nvPr>
            <p:custDataLst>
              <p:tags r:id="rId119"/>
            </p:custDataLst>
          </p:nvPr>
        </p:nvSpPr>
        <p:spPr bwMode="auto">
          <a:xfrm>
            <a:off x="3916891" y="2660791"/>
            <a:ext cx="25182" cy="13561"/>
          </a:xfrm>
          <a:custGeom>
            <a:avLst/>
            <a:gdLst/>
            <a:ahLst/>
            <a:cxnLst>
              <a:cxn ang="0">
                <a:pos x="26" y="13"/>
              </a:cxn>
              <a:cxn ang="0">
                <a:pos x="19" y="10"/>
              </a:cxn>
              <a:cxn ang="0">
                <a:pos x="13" y="5"/>
              </a:cxn>
              <a:cxn ang="0">
                <a:pos x="0" y="0"/>
              </a:cxn>
            </a:cxnLst>
            <a:rect l="0" t="0" r="r" b="b"/>
            <a:pathLst>
              <a:path w="26" h="13">
                <a:moveTo>
                  <a:pt x="26" y="13"/>
                </a:moveTo>
                <a:lnTo>
                  <a:pt x="19" y="10"/>
                </a:lnTo>
                <a:lnTo>
                  <a:pt x="13" y="5"/>
                </a:lnTo>
                <a:lnTo>
                  <a:pt x="0" y="0"/>
                </a:lnTo>
              </a:path>
            </a:pathLst>
          </a:custGeom>
          <a:noFill/>
          <a:ln w="0">
            <a:solidFill>
              <a:srgbClr val="000000"/>
            </a:solidFill>
            <a:prstDash val="solid"/>
            <a:round/>
            <a:headEnd/>
            <a:tailEnd/>
          </a:ln>
        </p:spPr>
        <p:txBody>
          <a:bodyPr/>
          <a:lstStyle/>
          <a:p>
            <a:endParaRPr lang="en-GB"/>
          </a:p>
        </p:txBody>
      </p:sp>
      <p:sp>
        <p:nvSpPr>
          <p:cNvPr id="129" name="Freeform 2524"/>
          <p:cNvSpPr>
            <a:spLocks/>
          </p:cNvSpPr>
          <p:nvPr>
            <p:custDataLst>
              <p:tags r:id="rId120"/>
            </p:custDataLst>
          </p:nvPr>
        </p:nvSpPr>
        <p:spPr bwMode="auto">
          <a:xfrm>
            <a:off x="4707243" y="2674352"/>
            <a:ext cx="275073" cy="25182"/>
          </a:xfrm>
          <a:custGeom>
            <a:avLst/>
            <a:gdLst/>
            <a:ahLst/>
            <a:cxnLst>
              <a:cxn ang="0">
                <a:pos x="284" y="0"/>
              </a:cxn>
              <a:cxn ang="0">
                <a:pos x="252" y="13"/>
              </a:cxn>
              <a:cxn ang="0">
                <a:pos x="237" y="18"/>
              </a:cxn>
              <a:cxn ang="0">
                <a:pos x="218" y="23"/>
              </a:cxn>
              <a:cxn ang="0">
                <a:pos x="213" y="24"/>
              </a:cxn>
              <a:cxn ang="0">
                <a:pos x="196" y="24"/>
              </a:cxn>
              <a:cxn ang="0">
                <a:pos x="180" y="24"/>
              </a:cxn>
              <a:cxn ang="0">
                <a:pos x="159" y="25"/>
              </a:cxn>
              <a:cxn ang="0">
                <a:pos x="137" y="25"/>
              </a:cxn>
              <a:cxn ang="0">
                <a:pos x="116" y="22"/>
              </a:cxn>
              <a:cxn ang="0">
                <a:pos x="88" y="17"/>
              </a:cxn>
              <a:cxn ang="0">
                <a:pos x="66" y="14"/>
              </a:cxn>
              <a:cxn ang="0">
                <a:pos x="39" y="11"/>
              </a:cxn>
              <a:cxn ang="0">
                <a:pos x="16" y="9"/>
              </a:cxn>
              <a:cxn ang="0">
                <a:pos x="0" y="10"/>
              </a:cxn>
            </a:cxnLst>
            <a:rect l="0" t="0" r="r" b="b"/>
            <a:pathLst>
              <a:path w="284" h="25">
                <a:moveTo>
                  <a:pt x="284" y="0"/>
                </a:moveTo>
                <a:lnTo>
                  <a:pt x="252" y="13"/>
                </a:lnTo>
                <a:lnTo>
                  <a:pt x="237" y="18"/>
                </a:lnTo>
                <a:lnTo>
                  <a:pt x="218" y="23"/>
                </a:lnTo>
                <a:lnTo>
                  <a:pt x="213" y="24"/>
                </a:lnTo>
                <a:lnTo>
                  <a:pt x="196" y="24"/>
                </a:lnTo>
                <a:lnTo>
                  <a:pt x="180" y="24"/>
                </a:lnTo>
                <a:lnTo>
                  <a:pt x="159" y="25"/>
                </a:lnTo>
                <a:lnTo>
                  <a:pt x="137" y="25"/>
                </a:lnTo>
                <a:lnTo>
                  <a:pt x="116" y="22"/>
                </a:lnTo>
                <a:lnTo>
                  <a:pt x="88" y="17"/>
                </a:lnTo>
                <a:lnTo>
                  <a:pt x="66" y="14"/>
                </a:lnTo>
                <a:lnTo>
                  <a:pt x="39" y="11"/>
                </a:lnTo>
                <a:lnTo>
                  <a:pt x="16" y="9"/>
                </a:lnTo>
                <a:lnTo>
                  <a:pt x="0" y="10"/>
                </a:lnTo>
              </a:path>
            </a:pathLst>
          </a:custGeom>
          <a:noFill/>
          <a:ln w="0">
            <a:solidFill>
              <a:srgbClr val="000000"/>
            </a:solidFill>
            <a:prstDash val="solid"/>
            <a:round/>
            <a:headEnd/>
            <a:tailEnd/>
          </a:ln>
        </p:spPr>
        <p:txBody>
          <a:bodyPr/>
          <a:lstStyle/>
          <a:p>
            <a:endParaRPr lang="en-GB"/>
          </a:p>
        </p:txBody>
      </p:sp>
      <p:sp>
        <p:nvSpPr>
          <p:cNvPr id="130" name="Freeform 2525"/>
          <p:cNvSpPr>
            <a:spLocks/>
          </p:cNvSpPr>
          <p:nvPr>
            <p:custDataLst>
              <p:tags r:id="rId121"/>
            </p:custDataLst>
          </p:nvPr>
        </p:nvSpPr>
        <p:spPr bwMode="auto">
          <a:xfrm>
            <a:off x="5485972" y="2670477"/>
            <a:ext cx="96857" cy="36805"/>
          </a:xfrm>
          <a:custGeom>
            <a:avLst/>
            <a:gdLst/>
            <a:ahLst/>
            <a:cxnLst>
              <a:cxn ang="0">
                <a:pos x="0" y="0"/>
              </a:cxn>
              <a:cxn ang="0">
                <a:pos x="5" y="2"/>
              </a:cxn>
              <a:cxn ang="0">
                <a:pos x="18" y="4"/>
              </a:cxn>
              <a:cxn ang="0">
                <a:pos x="28" y="11"/>
              </a:cxn>
              <a:cxn ang="0">
                <a:pos x="46" y="18"/>
              </a:cxn>
              <a:cxn ang="0">
                <a:pos x="69" y="31"/>
              </a:cxn>
              <a:cxn ang="0">
                <a:pos x="91" y="37"/>
              </a:cxn>
              <a:cxn ang="0">
                <a:pos x="101" y="38"/>
              </a:cxn>
            </a:cxnLst>
            <a:rect l="0" t="0" r="r" b="b"/>
            <a:pathLst>
              <a:path w="101" h="38">
                <a:moveTo>
                  <a:pt x="0" y="0"/>
                </a:moveTo>
                <a:lnTo>
                  <a:pt x="5" y="2"/>
                </a:lnTo>
                <a:lnTo>
                  <a:pt x="18" y="4"/>
                </a:lnTo>
                <a:lnTo>
                  <a:pt x="28" y="11"/>
                </a:lnTo>
                <a:lnTo>
                  <a:pt x="46" y="18"/>
                </a:lnTo>
                <a:lnTo>
                  <a:pt x="69" y="31"/>
                </a:lnTo>
                <a:lnTo>
                  <a:pt x="91" y="37"/>
                </a:lnTo>
                <a:lnTo>
                  <a:pt x="101" y="38"/>
                </a:lnTo>
              </a:path>
            </a:pathLst>
          </a:custGeom>
          <a:noFill/>
          <a:ln w="0">
            <a:solidFill>
              <a:srgbClr val="000000"/>
            </a:solidFill>
            <a:prstDash val="solid"/>
            <a:round/>
            <a:headEnd/>
            <a:tailEnd/>
          </a:ln>
        </p:spPr>
        <p:txBody>
          <a:bodyPr/>
          <a:lstStyle/>
          <a:p>
            <a:endParaRPr lang="en-GB"/>
          </a:p>
        </p:txBody>
      </p:sp>
      <p:sp>
        <p:nvSpPr>
          <p:cNvPr id="131" name="Freeform 2526"/>
          <p:cNvSpPr>
            <a:spLocks/>
          </p:cNvSpPr>
          <p:nvPr>
            <p:custDataLst>
              <p:tags r:id="rId122"/>
            </p:custDataLst>
          </p:nvPr>
        </p:nvSpPr>
        <p:spPr bwMode="auto">
          <a:xfrm>
            <a:off x="5451103" y="2656917"/>
            <a:ext cx="32931" cy="5812"/>
          </a:xfrm>
          <a:custGeom>
            <a:avLst/>
            <a:gdLst/>
            <a:ahLst/>
            <a:cxnLst>
              <a:cxn ang="0">
                <a:pos x="34" y="6"/>
              </a:cxn>
              <a:cxn ang="0">
                <a:pos x="13" y="4"/>
              </a:cxn>
              <a:cxn ang="0">
                <a:pos x="0" y="0"/>
              </a:cxn>
            </a:cxnLst>
            <a:rect l="0" t="0" r="r" b="b"/>
            <a:pathLst>
              <a:path w="34" h="6">
                <a:moveTo>
                  <a:pt x="34" y="6"/>
                </a:moveTo>
                <a:lnTo>
                  <a:pt x="13" y="4"/>
                </a:lnTo>
                <a:lnTo>
                  <a:pt x="0" y="0"/>
                </a:lnTo>
              </a:path>
            </a:pathLst>
          </a:custGeom>
          <a:noFill/>
          <a:ln w="0">
            <a:solidFill>
              <a:srgbClr val="000000"/>
            </a:solidFill>
            <a:prstDash val="solid"/>
            <a:round/>
            <a:headEnd/>
            <a:tailEnd/>
          </a:ln>
        </p:spPr>
        <p:txBody>
          <a:bodyPr/>
          <a:lstStyle/>
          <a:p>
            <a:endParaRPr lang="en-GB"/>
          </a:p>
        </p:txBody>
      </p:sp>
      <p:sp>
        <p:nvSpPr>
          <p:cNvPr id="132" name="Freeform 2527"/>
          <p:cNvSpPr>
            <a:spLocks/>
          </p:cNvSpPr>
          <p:nvPr>
            <p:custDataLst>
              <p:tags r:id="rId123"/>
            </p:custDataLst>
          </p:nvPr>
        </p:nvSpPr>
        <p:spPr bwMode="auto">
          <a:xfrm>
            <a:off x="5451103" y="2623986"/>
            <a:ext cx="27120" cy="11623"/>
          </a:xfrm>
          <a:custGeom>
            <a:avLst/>
            <a:gdLst/>
            <a:ahLst/>
            <a:cxnLst>
              <a:cxn ang="0">
                <a:pos x="28" y="12"/>
              </a:cxn>
              <a:cxn ang="0">
                <a:pos x="23" y="9"/>
              </a:cxn>
              <a:cxn ang="0">
                <a:pos x="2" y="2"/>
              </a:cxn>
              <a:cxn ang="0">
                <a:pos x="0" y="0"/>
              </a:cxn>
            </a:cxnLst>
            <a:rect l="0" t="0" r="r" b="b"/>
            <a:pathLst>
              <a:path w="28" h="12">
                <a:moveTo>
                  <a:pt x="28" y="12"/>
                </a:moveTo>
                <a:lnTo>
                  <a:pt x="23" y="9"/>
                </a:lnTo>
                <a:lnTo>
                  <a:pt x="2" y="2"/>
                </a:lnTo>
                <a:lnTo>
                  <a:pt x="0" y="0"/>
                </a:lnTo>
              </a:path>
            </a:pathLst>
          </a:custGeom>
          <a:noFill/>
          <a:ln w="0">
            <a:solidFill>
              <a:srgbClr val="000000"/>
            </a:solidFill>
            <a:prstDash val="solid"/>
            <a:round/>
            <a:headEnd/>
            <a:tailEnd/>
          </a:ln>
        </p:spPr>
        <p:txBody>
          <a:bodyPr/>
          <a:lstStyle/>
          <a:p>
            <a:endParaRPr lang="en-GB"/>
          </a:p>
        </p:txBody>
      </p:sp>
      <p:sp>
        <p:nvSpPr>
          <p:cNvPr id="133" name="Freeform 2528"/>
          <p:cNvSpPr>
            <a:spLocks/>
          </p:cNvSpPr>
          <p:nvPr>
            <p:custDataLst>
              <p:tags r:id="rId124"/>
            </p:custDataLst>
          </p:nvPr>
        </p:nvSpPr>
        <p:spPr bwMode="auto">
          <a:xfrm>
            <a:off x="5478223" y="2641420"/>
            <a:ext cx="54240" cy="19371"/>
          </a:xfrm>
          <a:custGeom>
            <a:avLst/>
            <a:gdLst/>
            <a:ahLst/>
            <a:cxnLst>
              <a:cxn ang="0">
                <a:pos x="0" y="0"/>
              </a:cxn>
              <a:cxn ang="0">
                <a:pos x="8" y="1"/>
              </a:cxn>
              <a:cxn ang="0">
                <a:pos x="13" y="1"/>
              </a:cxn>
              <a:cxn ang="0">
                <a:pos x="16" y="2"/>
              </a:cxn>
              <a:cxn ang="0">
                <a:pos x="21" y="3"/>
              </a:cxn>
              <a:cxn ang="0">
                <a:pos x="32" y="8"/>
              </a:cxn>
              <a:cxn ang="0">
                <a:pos x="46" y="17"/>
              </a:cxn>
              <a:cxn ang="0">
                <a:pos x="57" y="21"/>
              </a:cxn>
            </a:cxnLst>
            <a:rect l="0" t="0" r="r" b="b"/>
            <a:pathLst>
              <a:path w="57" h="21">
                <a:moveTo>
                  <a:pt x="0" y="0"/>
                </a:moveTo>
                <a:lnTo>
                  <a:pt x="8" y="1"/>
                </a:lnTo>
                <a:lnTo>
                  <a:pt x="13" y="1"/>
                </a:lnTo>
                <a:lnTo>
                  <a:pt x="16" y="2"/>
                </a:lnTo>
                <a:lnTo>
                  <a:pt x="21" y="3"/>
                </a:lnTo>
                <a:lnTo>
                  <a:pt x="32" y="8"/>
                </a:lnTo>
                <a:lnTo>
                  <a:pt x="46" y="17"/>
                </a:lnTo>
                <a:lnTo>
                  <a:pt x="57" y="21"/>
                </a:lnTo>
              </a:path>
            </a:pathLst>
          </a:custGeom>
          <a:noFill/>
          <a:ln w="0">
            <a:solidFill>
              <a:srgbClr val="000000"/>
            </a:solidFill>
            <a:prstDash val="solid"/>
            <a:round/>
            <a:headEnd/>
            <a:tailEnd/>
          </a:ln>
        </p:spPr>
        <p:txBody>
          <a:bodyPr/>
          <a:lstStyle/>
          <a:p>
            <a:endParaRPr lang="en-GB"/>
          </a:p>
        </p:txBody>
      </p:sp>
      <p:sp>
        <p:nvSpPr>
          <p:cNvPr id="134" name="Freeform 2529"/>
          <p:cNvSpPr>
            <a:spLocks/>
          </p:cNvSpPr>
          <p:nvPr>
            <p:custDataLst>
              <p:tags r:id="rId125"/>
            </p:custDataLst>
          </p:nvPr>
        </p:nvSpPr>
        <p:spPr bwMode="auto">
          <a:xfrm>
            <a:off x="6380929" y="2591054"/>
            <a:ext cx="44554" cy="27120"/>
          </a:xfrm>
          <a:custGeom>
            <a:avLst/>
            <a:gdLst/>
            <a:ahLst/>
            <a:cxnLst>
              <a:cxn ang="0">
                <a:pos x="46" y="0"/>
              </a:cxn>
              <a:cxn ang="0">
                <a:pos x="18" y="20"/>
              </a:cxn>
              <a:cxn ang="0">
                <a:pos x="0" y="27"/>
              </a:cxn>
            </a:cxnLst>
            <a:rect l="0" t="0" r="r" b="b"/>
            <a:pathLst>
              <a:path w="46" h="27">
                <a:moveTo>
                  <a:pt x="46" y="0"/>
                </a:moveTo>
                <a:lnTo>
                  <a:pt x="18" y="20"/>
                </a:lnTo>
                <a:lnTo>
                  <a:pt x="0" y="27"/>
                </a:lnTo>
              </a:path>
            </a:pathLst>
          </a:custGeom>
          <a:noFill/>
          <a:ln w="0">
            <a:solidFill>
              <a:srgbClr val="000000"/>
            </a:solidFill>
            <a:prstDash val="solid"/>
            <a:round/>
            <a:headEnd/>
            <a:tailEnd/>
          </a:ln>
        </p:spPr>
        <p:txBody>
          <a:bodyPr/>
          <a:lstStyle/>
          <a:p>
            <a:endParaRPr lang="en-GB"/>
          </a:p>
        </p:txBody>
      </p:sp>
      <p:sp>
        <p:nvSpPr>
          <p:cNvPr id="135" name="Freeform 2530"/>
          <p:cNvSpPr>
            <a:spLocks/>
          </p:cNvSpPr>
          <p:nvPr>
            <p:custDataLst>
              <p:tags r:id="rId126"/>
            </p:custDataLst>
          </p:nvPr>
        </p:nvSpPr>
        <p:spPr bwMode="auto">
          <a:xfrm>
            <a:off x="6051616" y="2672414"/>
            <a:ext cx="222770" cy="23246"/>
          </a:xfrm>
          <a:custGeom>
            <a:avLst/>
            <a:gdLst/>
            <a:ahLst/>
            <a:cxnLst>
              <a:cxn ang="0">
                <a:pos x="0" y="24"/>
              </a:cxn>
              <a:cxn ang="0">
                <a:pos x="34" y="22"/>
              </a:cxn>
              <a:cxn ang="0">
                <a:pos x="65" y="18"/>
              </a:cxn>
              <a:cxn ang="0">
                <a:pos x="103" y="17"/>
              </a:cxn>
              <a:cxn ang="0">
                <a:pos x="126" y="17"/>
              </a:cxn>
              <a:cxn ang="0">
                <a:pos x="146" y="19"/>
              </a:cxn>
              <a:cxn ang="0">
                <a:pos x="186" y="11"/>
              </a:cxn>
              <a:cxn ang="0">
                <a:pos x="208" y="4"/>
              </a:cxn>
              <a:cxn ang="0">
                <a:pos x="220" y="1"/>
              </a:cxn>
              <a:cxn ang="0">
                <a:pos x="231" y="0"/>
              </a:cxn>
            </a:cxnLst>
            <a:rect l="0" t="0" r="r" b="b"/>
            <a:pathLst>
              <a:path w="231" h="24">
                <a:moveTo>
                  <a:pt x="0" y="24"/>
                </a:moveTo>
                <a:lnTo>
                  <a:pt x="34" y="22"/>
                </a:lnTo>
                <a:lnTo>
                  <a:pt x="65" y="18"/>
                </a:lnTo>
                <a:lnTo>
                  <a:pt x="103" y="17"/>
                </a:lnTo>
                <a:lnTo>
                  <a:pt x="126" y="17"/>
                </a:lnTo>
                <a:lnTo>
                  <a:pt x="146" y="19"/>
                </a:lnTo>
                <a:lnTo>
                  <a:pt x="186" y="11"/>
                </a:lnTo>
                <a:lnTo>
                  <a:pt x="208" y="4"/>
                </a:lnTo>
                <a:lnTo>
                  <a:pt x="220" y="1"/>
                </a:lnTo>
                <a:lnTo>
                  <a:pt x="231" y="0"/>
                </a:lnTo>
              </a:path>
            </a:pathLst>
          </a:custGeom>
          <a:noFill/>
          <a:ln w="0">
            <a:solidFill>
              <a:srgbClr val="000000"/>
            </a:solidFill>
            <a:prstDash val="solid"/>
            <a:round/>
            <a:headEnd/>
            <a:tailEnd/>
          </a:ln>
        </p:spPr>
        <p:txBody>
          <a:bodyPr/>
          <a:lstStyle/>
          <a:p>
            <a:endParaRPr lang="en-GB"/>
          </a:p>
        </p:txBody>
      </p:sp>
      <p:sp>
        <p:nvSpPr>
          <p:cNvPr id="136" name="Freeform 2531"/>
          <p:cNvSpPr>
            <a:spLocks/>
          </p:cNvSpPr>
          <p:nvPr>
            <p:custDataLst>
              <p:tags r:id="rId127"/>
            </p:custDataLst>
          </p:nvPr>
        </p:nvSpPr>
        <p:spPr bwMode="auto">
          <a:xfrm>
            <a:off x="5869525" y="2666603"/>
            <a:ext cx="147222" cy="11623"/>
          </a:xfrm>
          <a:custGeom>
            <a:avLst/>
            <a:gdLst/>
            <a:ahLst/>
            <a:cxnLst>
              <a:cxn ang="0">
                <a:pos x="0" y="8"/>
              </a:cxn>
              <a:cxn ang="0">
                <a:pos x="9" y="9"/>
              </a:cxn>
              <a:cxn ang="0">
                <a:pos x="16" y="9"/>
              </a:cxn>
              <a:cxn ang="0">
                <a:pos x="20" y="10"/>
              </a:cxn>
              <a:cxn ang="0">
                <a:pos x="30" y="11"/>
              </a:cxn>
              <a:cxn ang="0">
                <a:pos x="37" y="11"/>
              </a:cxn>
              <a:cxn ang="0">
                <a:pos x="44" y="11"/>
              </a:cxn>
              <a:cxn ang="0">
                <a:pos x="51" y="11"/>
              </a:cxn>
              <a:cxn ang="0">
                <a:pos x="59" y="12"/>
              </a:cxn>
              <a:cxn ang="0">
                <a:pos x="61" y="12"/>
              </a:cxn>
              <a:cxn ang="0">
                <a:pos x="77" y="12"/>
              </a:cxn>
              <a:cxn ang="0">
                <a:pos x="80" y="12"/>
              </a:cxn>
              <a:cxn ang="0">
                <a:pos x="84" y="12"/>
              </a:cxn>
              <a:cxn ang="0">
                <a:pos x="87" y="11"/>
              </a:cxn>
              <a:cxn ang="0">
                <a:pos x="92" y="10"/>
              </a:cxn>
              <a:cxn ang="0">
                <a:pos x="95" y="10"/>
              </a:cxn>
              <a:cxn ang="0">
                <a:pos x="97" y="9"/>
              </a:cxn>
              <a:cxn ang="0">
                <a:pos x="105" y="8"/>
              </a:cxn>
              <a:cxn ang="0">
                <a:pos x="107" y="7"/>
              </a:cxn>
              <a:cxn ang="0">
                <a:pos x="113" y="7"/>
              </a:cxn>
              <a:cxn ang="0">
                <a:pos x="119" y="6"/>
              </a:cxn>
              <a:cxn ang="0">
                <a:pos x="128" y="4"/>
              </a:cxn>
              <a:cxn ang="0">
                <a:pos x="139" y="3"/>
              </a:cxn>
              <a:cxn ang="0">
                <a:pos x="152" y="0"/>
              </a:cxn>
            </a:cxnLst>
            <a:rect l="0" t="0" r="r" b="b"/>
            <a:pathLst>
              <a:path w="152" h="12">
                <a:moveTo>
                  <a:pt x="0" y="8"/>
                </a:moveTo>
                <a:lnTo>
                  <a:pt x="9" y="9"/>
                </a:lnTo>
                <a:lnTo>
                  <a:pt x="16" y="9"/>
                </a:lnTo>
                <a:lnTo>
                  <a:pt x="20" y="10"/>
                </a:lnTo>
                <a:lnTo>
                  <a:pt x="30" y="11"/>
                </a:lnTo>
                <a:lnTo>
                  <a:pt x="37" y="11"/>
                </a:lnTo>
                <a:lnTo>
                  <a:pt x="44" y="11"/>
                </a:lnTo>
                <a:lnTo>
                  <a:pt x="51" y="11"/>
                </a:lnTo>
                <a:lnTo>
                  <a:pt x="59" y="12"/>
                </a:lnTo>
                <a:lnTo>
                  <a:pt x="61" y="12"/>
                </a:lnTo>
                <a:lnTo>
                  <a:pt x="77" y="12"/>
                </a:lnTo>
                <a:lnTo>
                  <a:pt x="80" y="12"/>
                </a:lnTo>
                <a:lnTo>
                  <a:pt x="84" y="12"/>
                </a:lnTo>
                <a:lnTo>
                  <a:pt x="87" y="11"/>
                </a:lnTo>
                <a:lnTo>
                  <a:pt x="92" y="10"/>
                </a:lnTo>
                <a:lnTo>
                  <a:pt x="95" y="10"/>
                </a:lnTo>
                <a:lnTo>
                  <a:pt x="97" y="9"/>
                </a:lnTo>
                <a:lnTo>
                  <a:pt x="105" y="8"/>
                </a:lnTo>
                <a:lnTo>
                  <a:pt x="107" y="7"/>
                </a:lnTo>
                <a:lnTo>
                  <a:pt x="113" y="7"/>
                </a:lnTo>
                <a:lnTo>
                  <a:pt x="119" y="6"/>
                </a:lnTo>
                <a:lnTo>
                  <a:pt x="128" y="4"/>
                </a:lnTo>
                <a:lnTo>
                  <a:pt x="139" y="3"/>
                </a:lnTo>
                <a:lnTo>
                  <a:pt x="152" y="0"/>
                </a:lnTo>
              </a:path>
            </a:pathLst>
          </a:custGeom>
          <a:noFill/>
          <a:ln w="0">
            <a:solidFill>
              <a:srgbClr val="000000"/>
            </a:solidFill>
            <a:prstDash val="solid"/>
            <a:round/>
            <a:headEnd/>
            <a:tailEnd/>
          </a:ln>
        </p:spPr>
        <p:txBody>
          <a:bodyPr/>
          <a:lstStyle/>
          <a:p>
            <a:endParaRPr lang="en-GB"/>
          </a:p>
        </p:txBody>
      </p:sp>
      <p:sp>
        <p:nvSpPr>
          <p:cNvPr id="137" name="Freeform 2532"/>
          <p:cNvSpPr>
            <a:spLocks/>
          </p:cNvSpPr>
          <p:nvPr>
            <p:custDataLst>
              <p:tags r:id="rId128"/>
            </p:custDataLst>
          </p:nvPr>
        </p:nvSpPr>
        <p:spPr bwMode="auto">
          <a:xfrm>
            <a:off x="5929576" y="2685974"/>
            <a:ext cx="110417" cy="13559"/>
          </a:xfrm>
          <a:custGeom>
            <a:avLst/>
            <a:gdLst/>
            <a:ahLst/>
            <a:cxnLst>
              <a:cxn ang="0">
                <a:pos x="0" y="14"/>
              </a:cxn>
              <a:cxn ang="0">
                <a:pos x="14" y="14"/>
              </a:cxn>
              <a:cxn ang="0">
                <a:pos x="17" y="14"/>
              </a:cxn>
              <a:cxn ang="0">
                <a:pos x="21" y="13"/>
              </a:cxn>
              <a:cxn ang="0">
                <a:pos x="26" y="13"/>
              </a:cxn>
              <a:cxn ang="0">
                <a:pos x="30" y="12"/>
              </a:cxn>
              <a:cxn ang="0">
                <a:pos x="33" y="11"/>
              </a:cxn>
              <a:cxn ang="0">
                <a:pos x="35" y="11"/>
              </a:cxn>
              <a:cxn ang="0">
                <a:pos x="43" y="10"/>
              </a:cxn>
              <a:cxn ang="0">
                <a:pos x="45" y="8"/>
              </a:cxn>
              <a:cxn ang="0">
                <a:pos x="50" y="8"/>
              </a:cxn>
              <a:cxn ang="0">
                <a:pos x="57" y="7"/>
              </a:cxn>
              <a:cxn ang="0">
                <a:pos x="65" y="6"/>
              </a:cxn>
              <a:cxn ang="0">
                <a:pos x="78" y="4"/>
              </a:cxn>
              <a:cxn ang="0">
                <a:pos x="91" y="2"/>
              </a:cxn>
              <a:cxn ang="0">
                <a:pos x="112" y="0"/>
              </a:cxn>
            </a:cxnLst>
            <a:rect l="0" t="0" r="r" b="b"/>
            <a:pathLst>
              <a:path w="112" h="14">
                <a:moveTo>
                  <a:pt x="0" y="14"/>
                </a:moveTo>
                <a:lnTo>
                  <a:pt x="14" y="14"/>
                </a:lnTo>
                <a:lnTo>
                  <a:pt x="17" y="14"/>
                </a:lnTo>
                <a:lnTo>
                  <a:pt x="21" y="13"/>
                </a:lnTo>
                <a:lnTo>
                  <a:pt x="26" y="13"/>
                </a:lnTo>
                <a:lnTo>
                  <a:pt x="30" y="12"/>
                </a:lnTo>
                <a:lnTo>
                  <a:pt x="33" y="11"/>
                </a:lnTo>
                <a:lnTo>
                  <a:pt x="35" y="11"/>
                </a:lnTo>
                <a:lnTo>
                  <a:pt x="43" y="10"/>
                </a:lnTo>
                <a:lnTo>
                  <a:pt x="45" y="8"/>
                </a:lnTo>
                <a:lnTo>
                  <a:pt x="50" y="8"/>
                </a:lnTo>
                <a:lnTo>
                  <a:pt x="57" y="7"/>
                </a:lnTo>
                <a:lnTo>
                  <a:pt x="65" y="6"/>
                </a:lnTo>
                <a:lnTo>
                  <a:pt x="78" y="4"/>
                </a:lnTo>
                <a:lnTo>
                  <a:pt x="91" y="2"/>
                </a:lnTo>
                <a:lnTo>
                  <a:pt x="112" y="0"/>
                </a:lnTo>
              </a:path>
            </a:pathLst>
          </a:custGeom>
          <a:noFill/>
          <a:ln w="0">
            <a:solidFill>
              <a:srgbClr val="000000"/>
            </a:solidFill>
            <a:prstDash val="solid"/>
            <a:round/>
            <a:headEnd/>
            <a:tailEnd/>
          </a:ln>
        </p:spPr>
        <p:txBody>
          <a:bodyPr/>
          <a:lstStyle/>
          <a:p>
            <a:endParaRPr lang="en-GB"/>
          </a:p>
        </p:txBody>
      </p:sp>
      <p:sp>
        <p:nvSpPr>
          <p:cNvPr id="138" name="Freeform 2533"/>
          <p:cNvSpPr>
            <a:spLocks/>
          </p:cNvSpPr>
          <p:nvPr>
            <p:custDataLst>
              <p:tags r:id="rId129"/>
            </p:custDataLst>
          </p:nvPr>
        </p:nvSpPr>
        <p:spPr bwMode="auto">
          <a:xfrm>
            <a:off x="5577017" y="2684037"/>
            <a:ext cx="311880" cy="21309"/>
          </a:xfrm>
          <a:custGeom>
            <a:avLst/>
            <a:gdLst/>
            <a:ahLst/>
            <a:cxnLst>
              <a:cxn ang="0">
                <a:pos x="0" y="3"/>
              </a:cxn>
              <a:cxn ang="0">
                <a:pos x="7" y="4"/>
              </a:cxn>
              <a:cxn ang="0">
                <a:pos x="25" y="11"/>
              </a:cxn>
              <a:cxn ang="0">
                <a:pos x="34" y="14"/>
              </a:cxn>
              <a:cxn ang="0">
                <a:pos x="41" y="14"/>
              </a:cxn>
              <a:cxn ang="0">
                <a:pos x="44" y="15"/>
              </a:cxn>
              <a:cxn ang="0">
                <a:pos x="48" y="16"/>
              </a:cxn>
              <a:cxn ang="0">
                <a:pos x="57" y="18"/>
              </a:cxn>
              <a:cxn ang="0">
                <a:pos x="61" y="18"/>
              </a:cxn>
              <a:cxn ang="0">
                <a:pos x="64" y="18"/>
              </a:cxn>
              <a:cxn ang="0">
                <a:pos x="70" y="19"/>
              </a:cxn>
              <a:cxn ang="0">
                <a:pos x="73" y="19"/>
              </a:cxn>
              <a:cxn ang="0">
                <a:pos x="79" y="20"/>
              </a:cxn>
              <a:cxn ang="0">
                <a:pos x="90" y="21"/>
              </a:cxn>
              <a:cxn ang="0">
                <a:pos x="106" y="22"/>
              </a:cxn>
              <a:cxn ang="0">
                <a:pos x="115" y="21"/>
              </a:cxn>
              <a:cxn ang="0">
                <a:pos x="128" y="21"/>
              </a:cxn>
              <a:cxn ang="0">
                <a:pos x="138" y="21"/>
              </a:cxn>
              <a:cxn ang="0">
                <a:pos x="147" y="21"/>
              </a:cxn>
              <a:cxn ang="0">
                <a:pos x="152" y="21"/>
              </a:cxn>
              <a:cxn ang="0">
                <a:pos x="158" y="21"/>
              </a:cxn>
              <a:cxn ang="0">
                <a:pos x="165" y="21"/>
              </a:cxn>
              <a:cxn ang="0">
                <a:pos x="169" y="21"/>
              </a:cxn>
              <a:cxn ang="0">
                <a:pos x="177" y="20"/>
              </a:cxn>
              <a:cxn ang="0">
                <a:pos x="183" y="19"/>
              </a:cxn>
              <a:cxn ang="0">
                <a:pos x="189" y="17"/>
              </a:cxn>
              <a:cxn ang="0">
                <a:pos x="191" y="17"/>
              </a:cxn>
              <a:cxn ang="0">
                <a:pos x="193" y="16"/>
              </a:cxn>
              <a:cxn ang="0">
                <a:pos x="196" y="16"/>
              </a:cxn>
              <a:cxn ang="0">
                <a:pos x="202" y="14"/>
              </a:cxn>
              <a:cxn ang="0">
                <a:pos x="207" y="11"/>
              </a:cxn>
              <a:cxn ang="0">
                <a:pos x="218" y="13"/>
              </a:cxn>
              <a:cxn ang="0">
                <a:pos x="222" y="11"/>
              </a:cxn>
              <a:cxn ang="0">
                <a:pos x="231" y="11"/>
              </a:cxn>
              <a:cxn ang="0">
                <a:pos x="235" y="9"/>
              </a:cxn>
              <a:cxn ang="0">
                <a:pos x="240" y="9"/>
              </a:cxn>
              <a:cxn ang="0">
                <a:pos x="257" y="7"/>
              </a:cxn>
              <a:cxn ang="0">
                <a:pos x="277" y="5"/>
              </a:cxn>
              <a:cxn ang="0">
                <a:pos x="323" y="0"/>
              </a:cxn>
            </a:cxnLst>
            <a:rect l="0" t="0" r="r" b="b"/>
            <a:pathLst>
              <a:path w="323" h="22">
                <a:moveTo>
                  <a:pt x="0" y="3"/>
                </a:moveTo>
                <a:lnTo>
                  <a:pt x="7" y="4"/>
                </a:lnTo>
                <a:lnTo>
                  <a:pt x="25" y="11"/>
                </a:lnTo>
                <a:lnTo>
                  <a:pt x="34" y="14"/>
                </a:lnTo>
                <a:lnTo>
                  <a:pt x="41" y="14"/>
                </a:lnTo>
                <a:lnTo>
                  <a:pt x="44" y="15"/>
                </a:lnTo>
                <a:lnTo>
                  <a:pt x="48" y="16"/>
                </a:lnTo>
                <a:lnTo>
                  <a:pt x="57" y="18"/>
                </a:lnTo>
                <a:lnTo>
                  <a:pt x="61" y="18"/>
                </a:lnTo>
                <a:lnTo>
                  <a:pt x="64" y="18"/>
                </a:lnTo>
                <a:lnTo>
                  <a:pt x="70" y="19"/>
                </a:lnTo>
                <a:lnTo>
                  <a:pt x="73" y="19"/>
                </a:lnTo>
                <a:lnTo>
                  <a:pt x="79" y="20"/>
                </a:lnTo>
                <a:lnTo>
                  <a:pt x="90" y="21"/>
                </a:lnTo>
                <a:lnTo>
                  <a:pt x="106" y="22"/>
                </a:lnTo>
                <a:lnTo>
                  <a:pt x="115" y="21"/>
                </a:lnTo>
                <a:lnTo>
                  <a:pt x="128" y="21"/>
                </a:lnTo>
                <a:lnTo>
                  <a:pt x="138" y="21"/>
                </a:lnTo>
                <a:lnTo>
                  <a:pt x="147" y="21"/>
                </a:lnTo>
                <a:lnTo>
                  <a:pt x="152" y="21"/>
                </a:lnTo>
                <a:lnTo>
                  <a:pt x="158" y="21"/>
                </a:lnTo>
                <a:lnTo>
                  <a:pt x="165" y="21"/>
                </a:lnTo>
                <a:lnTo>
                  <a:pt x="169" y="21"/>
                </a:lnTo>
                <a:lnTo>
                  <a:pt x="177" y="20"/>
                </a:lnTo>
                <a:lnTo>
                  <a:pt x="183" y="19"/>
                </a:lnTo>
                <a:lnTo>
                  <a:pt x="189" y="17"/>
                </a:lnTo>
                <a:lnTo>
                  <a:pt x="191" y="17"/>
                </a:lnTo>
                <a:lnTo>
                  <a:pt x="193" y="16"/>
                </a:lnTo>
                <a:lnTo>
                  <a:pt x="196" y="16"/>
                </a:lnTo>
                <a:lnTo>
                  <a:pt x="202" y="14"/>
                </a:lnTo>
                <a:lnTo>
                  <a:pt x="207" y="11"/>
                </a:lnTo>
                <a:lnTo>
                  <a:pt x="218" y="13"/>
                </a:lnTo>
                <a:lnTo>
                  <a:pt x="222" y="11"/>
                </a:lnTo>
                <a:lnTo>
                  <a:pt x="231" y="11"/>
                </a:lnTo>
                <a:lnTo>
                  <a:pt x="235" y="9"/>
                </a:lnTo>
                <a:lnTo>
                  <a:pt x="240" y="9"/>
                </a:lnTo>
                <a:lnTo>
                  <a:pt x="257" y="7"/>
                </a:lnTo>
                <a:lnTo>
                  <a:pt x="277" y="5"/>
                </a:lnTo>
                <a:lnTo>
                  <a:pt x="323" y="0"/>
                </a:lnTo>
              </a:path>
            </a:pathLst>
          </a:custGeom>
          <a:noFill/>
          <a:ln w="0">
            <a:solidFill>
              <a:srgbClr val="000000"/>
            </a:solidFill>
            <a:prstDash val="solid"/>
            <a:round/>
            <a:headEnd/>
            <a:tailEnd/>
          </a:ln>
        </p:spPr>
        <p:txBody>
          <a:bodyPr/>
          <a:lstStyle/>
          <a:p>
            <a:endParaRPr lang="en-GB"/>
          </a:p>
        </p:txBody>
      </p:sp>
      <p:sp>
        <p:nvSpPr>
          <p:cNvPr id="139" name="Freeform 2534"/>
          <p:cNvSpPr>
            <a:spLocks/>
          </p:cNvSpPr>
          <p:nvPr>
            <p:custDataLst>
              <p:tags r:id="rId130"/>
            </p:custDataLst>
          </p:nvPr>
        </p:nvSpPr>
        <p:spPr bwMode="auto">
          <a:xfrm>
            <a:off x="6365432" y="2565872"/>
            <a:ext cx="75548" cy="36805"/>
          </a:xfrm>
          <a:custGeom>
            <a:avLst/>
            <a:gdLst/>
            <a:ahLst/>
            <a:cxnLst>
              <a:cxn ang="0">
                <a:pos x="78" y="2"/>
              </a:cxn>
              <a:cxn ang="0">
                <a:pos x="72" y="0"/>
              </a:cxn>
              <a:cxn ang="0">
                <a:pos x="65" y="2"/>
              </a:cxn>
              <a:cxn ang="0">
                <a:pos x="32" y="25"/>
              </a:cxn>
              <a:cxn ang="0">
                <a:pos x="10" y="34"/>
              </a:cxn>
              <a:cxn ang="0">
                <a:pos x="0" y="39"/>
              </a:cxn>
            </a:cxnLst>
            <a:rect l="0" t="0" r="r" b="b"/>
            <a:pathLst>
              <a:path w="78" h="39">
                <a:moveTo>
                  <a:pt x="78" y="2"/>
                </a:moveTo>
                <a:lnTo>
                  <a:pt x="72" y="0"/>
                </a:lnTo>
                <a:lnTo>
                  <a:pt x="65" y="2"/>
                </a:lnTo>
                <a:lnTo>
                  <a:pt x="32" y="25"/>
                </a:lnTo>
                <a:lnTo>
                  <a:pt x="10" y="34"/>
                </a:lnTo>
                <a:lnTo>
                  <a:pt x="0" y="39"/>
                </a:lnTo>
              </a:path>
            </a:pathLst>
          </a:custGeom>
          <a:noFill/>
          <a:ln w="0">
            <a:solidFill>
              <a:srgbClr val="000000"/>
            </a:solidFill>
            <a:prstDash val="solid"/>
            <a:round/>
            <a:headEnd/>
            <a:tailEnd/>
          </a:ln>
        </p:spPr>
        <p:txBody>
          <a:bodyPr/>
          <a:lstStyle/>
          <a:p>
            <a:endParaRPr lang="en-GB"/>
          </a:p>
        </p:txBody>
      </p:sp>
      <p:sp>
        <p:nvSpPr>
          <p:cNvPr id="140" name="Freeform 2535"/>
          <p:cNvSpPr>
            <a:spLocks/>
          </p:cNvSpPr>
          <p:nvPr>
            <p:custDataLst>
              <p:tags r:id="rId131"/>
            </p:custDataLst>
          </p:nvPr>
        </p:nvSpPr>
        <p:spPr bwMode="auto">
          <a:xfrm>
            <a:off x="6026432" y="2637545"/>
            <a:ext cx="288634" cy="36806"/>
          </a:xfrm>
          <a:custGeom>
            <a:avLst/>
            <a:gdLst/>
            <a:ahLst/>
            <a:cxnLst>
              <a:cxn ang="0">
                <a:pos x="0" y="38"/>
              </a:cxn>
              <a:cxn ang="0">
                <a:pos x="22" y="36"/>
              </a:cxn>
              <a:cxn ang="0">
                <a:pos x="58" y="35"/>
              </a:cxn>
              <a:cxn ang="0">
                <a:pos x="90" y="29"/>
              </a:cxn>
              <a:cxn ang="0">
                <a:pos x="128" y="29"/>
              </a:cxn>
              <a:cxn ang="0">
                <a:pos x="151" y="28"/>
              </a:cxn>
              <a:cxn ang="0">
                <a:pos x="171" y="30"/>
              </a:cxn>
              <a:cxn ang="0">
                <a:pos x="208" y="23"/>
              </a:cxn>
              <a:cxn ang="0">
                <a:pos x="233" y="15"/>
              </a:cxn>
              <a:cxn ang="0">
                <a:pos x="244" y="12"/>
              </a:cxn>
              <a:cxn ang="0">
                <a:pos x="273" y="10"/>
              </a:cxn>
              <a:cxn ang="0">
                <a:pos x="297" y="0"/>
              </a:cxn>
            </a:cxnLst>
            <a:rect l="0" t="0" r="r" b="b"/>
            <a:pathLst>
              <a:path w="297" h="38">
                <a:moveTo>
                  <a:pt x="0" y="38"/>
                </a:moveTo>
                <a:lnTo>
                  <a:pt x="22" y="36"/>
                </a:lnTo>
                <a:lnTo>
                  <a:pt x="58" y="35"/>
                </a:lnTo>
                <a:lnTo>
                  <a:pt x="90" y="29"/>
                </a:lnTo>
                <a:lnTo>
                  <a:pt x="128" y="29"/>
                </a:lnTo>
                <a:lnTo>
                  <a:pt x="151" y="28"/>
                </a:lnTo>
                <a:lnTo>
                  <a:pt x="171" y="30"/>
                </a:lnTo>
                <a:lnTo>
                  <a:pt x="208" y="23"/>
                </a:lnTo>
                <a:lnTo>
                  <a:pt x="233" y="15"/>
                </a:lnTo>
                <a:lnTo>
                  <a:pt x="244" y="12"/>
                </a:lnTo>
                <a:lnTo>
                  <a:pt x="273" y="10"/>
                </a:lnTo>
                <a:lnTo>
                  <a:pt x="297" y="0"/>
                </a:lnTo>
              </a:path>
            </a:pathLst>
          </a:custGeom>
          <a:noFill/>
          <a:ln w="0">
            <a:solidFill>
              <a:srgbClr val="000000"/>
            </a:solidFill>
            <a:prstDash val="solid"/>
            <a:round/>
            <a:headEnd/>
            <a:tailEnd/>
          </a:ln>
        </p:spPr>
        <p:txBody>
          <a:bodyPr/>
          <a:lstStyle/>
          <a:p>
            <a:endParaRPr lang="en-GB"/>
          </a:p>
        </p:txBody>
      </p:sp>
      <p:sp>
        <p:nvSpPr>
          <p:cNvPr id="141" name="Freeform 2536"/>
          <p:cNvSpPr>
            <a:spLocks/>
          </p:cNvSpPr>
          <p:nvPr>
            <p:custDataLst>
              <p:tags r:id="rId132"/>
            </p:custDataLst>
          </p:nvPr>
        </p:nvSpPr>
        <p:spPr bwMode="auto">
          <a:xfrm>
            <a:off x="5565394" y="2656917"/>
            <a:ext cx="278948" cy="21309"/>
          </a:xfrm>
          <a:custGeom>
            <a:avLst/>
            <a:gdLst/>
            <a:ahLst/>
            <a:cxnLst>
              <a:cxn ang="0">
                <a:pos x="0" y="0"/>
              </a:cxn>
              <a:cxn ang="0">
                <a:pos x="20" y="5"/>
              </a:cxn>
              <a:cxn ang="0">
                <a:pos x="37" y="11"/>
              </a:cxn>
              <a:cxn ang="0">
                <a:pos x="46" y="13"/>
              </a:cxn>
              <a:cxn ang="0">
                <a:pos x="54" y="14"/>
              </a:cxn>
              <a:cxn ang="0">
                <a:pos x="56" y="14"/>
              </a:cxn>
              <a:cxn ang="0">
                <a:pos x="60" y="16"/>
              </a:cxn>
              <a:cxn ang="0">
                <a:pos x="69" y="18"/>
              </a:cxn>
              <a:cxn ang="0">
                <a:pos x="73" y="18"/>
              </a:cxn>
              <a:cxn ang="0">
                <a:pos x="75" y="19"/>
              </a:cxn>
              <a:cxn ang="0">
                <a:pos x="81" y="19"/>
              </a:cxn>
              <a:cxn ang="0">
                <a:pos x="85" y="19"/>
              </a:cxn>
              <a:cxn ang="0">
                <a:pos x="90" y="20"/>
              </a:cxn>
              <a:cxn ang="0">
                <a:pos x="101" y="21"/>
              </a:cxn>
              <a:cxn ang="0">
                <a:pos x="117" y="22"/>
              </a:cxn>
              <a:cxn ang="0">
                <a:pos x="126" y="21"/>
              </a:cxn>
              <a:cxn ang="0">
                <a:pos x="138" y="21"/>
              </a:cxn>
              <a:cxn ang="0">
                <a:pos x="149" y="21"/>
              </a:cxn>
              <a:cxn ang="0">
                <a:pos x="158" y="21"/>
              </a:cxn>
              <a:cxn ang="0">
                <a:pos x="163" y="22"/>
              </a:cxn>
              <a:cxn ang="0">
                <a:pos x="169" y="21"/>
              </a:cxn>
              <a:cxn ang="0">
                <a:pos x="177" y="21"/>
              </a:cxn>
              <a:cxn ang="0">
                <a:pos x="180" y="22"/>
              </a:cxn>
              <a:cxn ang="0">
                <a:pos x="187" y="21"/>
              </a:cxn>
              <a:cxn ang="0">
                <a:pos x="192" y="20"/>
              </a:cxn>
              <a:cxn ang="0">
                <a:pos x="198" y="17"/>
              </a:cxn>
              <a:cxn ang="0">
                <a:pos x="201" y="17"/>
              </a:cxn>
              <a:cxn ang="0">
                <a:pos x="203" y="17"/>
              </a:cxn>
              <a:cxn ang="0">
                <a:pos x="206" y="16"/>
              </a:cxn>
              <a:cxn ang="0">
                <a:pos x="211" y="14"/>
              </a:cxn>
              <a:cxn ang="0">
                <a:pos x="217" y="12"/>
              </a:cxn>
              <a:cxn ang="0">
                <a:pos x="229" y="12"/>
              </a:cxn>
              <a:cxn ang="0">
                <a:pos x="232" y="12"/>
              </a:cxn>
              <a:cxn ang="0">
                <a:pos x="240" y="12"/>
              </a:cxn>
              <a:cxn ang="0">
                <a:pos x="244" y="10"/>
              </a:cxn>
              <a:cxn ang="0">
                <a:pos x="246" y="9"/>
              </a:cxn>
              <a:cxn ang="0">
                <a:pos x="250" y="9"/>
              </a:cxn>
              <a:cxn ang="0">
                <a:pos x="267" y="8"/>
              </a:cxn>
              <a:cxn ang="0">
                <a:pos x="288" y="5"/>
              </a:cxn>
            </a:cxnLst>
            <a:rect l="0" t="0" r="r" b="b"/>
            <a:pathLst>
              <a:path w="288" h="22">
                <a:moveTo>
                  <a:pt x="0" y="0"/>
                </a:moveTo>
                <a:lnTo>
                  <a:pt x="20" y="5"/>
                </a:lnTo>
                <a:lnTo>
                  <a:pt x="37" y="11"/>
                </a:lnTo>
                <a:lnTo>
                  <a:pt x="46" y="13"/>
                </a:lnTo>
                <a:lnTo>
                  <a:pt x="54" y="14"/>
                </a:lnTo>
                <a:lnTo>
                  <a:pt x="56" y="14"/>
                </a:lnTo>
                <a:lnTo>
                  <a:pt x="60" y="16"/>
                </a:lnTo>
                <a:lnTo>
                  <a:pt x="69" y="18"/>
                </a:lnTo>
                <a:lnTo>
                  <a:pt x="73" y="18"/>
                </a:lnTo>
                <a:lnTo>
                  <a:pt x="75" y="19"/>
                </a:lnTo>
                <a:lnTo>
                  <a:pt x="81" y="19"/>
                </a:lnTo>
                <a:lnTo>
                  <a:pt x="85" y="19"/>
                </a:lnTo>
                <a:lnTo>
                  <a:pt x="90" y="20"/>
                </a:lnTo>
                <a:lnTo>
                  <a:pt x="101" y="21"/>
                </a:lnTo>
                <a:lnTo>
                  <a:pt x="117" y="22"/>
                </a:lnTo>
                <a:lnTo>
                  <a:pt x="126" y="21"/>
                </a:lnTo>
                <a:lnTo>
                  <a:pt x="138" y="21"/>
                </a:lnTo>
                <a:lnTo>
                  <a:pt x="149" y="21"/>
                </a:lnTo>
                <a:lnTo>
                  <a:pt x="158" y="21"/>
                </a:lnTo>
                <a:lnTo>
                  <a:pt x="163" y="22"/>
                </a:lnTo>
                <a:lnTo>
                  <a:pt x="169" y="21"/>
                </a:lnTo>
                <a:lnTo>
                  <a:pt x="177" y="21"/>
                </a:lnTo>
                <a:lnTo>
                  <a:pt x="180" y="22"/>
                </a:lnTo>
                <a:lnTo>
                  <a:pt x="187" y="21"/>
                </a:lnTo>
                <a:lnTo>
                  <a:pt x="192" y="20"/>
                </a:lnTo>
                <a:lnTo>
                  <a:pt x="198" y="17"/>
                </a:lnTo>
                <a:lnTo>
                  <a:pt x="201" y="17"/>
                </a:lnTo>
                <a:lnTo>
                  <a:pt x="203" y="17"/>
                </a:lnTo>
                <a:lnTo>
                  <a:pt x="206" y="16"/>
                </a:lnTo>
                <a:lnTo>
                  <a:pt x="211" y="14"/>
                </a:lnTo>
                <a:lnTo>
                  <a:pt x="217" y="12"/>
                </a:lnTo>
                <a:lnTo>
                  <a:pt x="229" y="12"/>
                </a:lnTo>
                <a:lnTo>
                  <a:pt x="232" y="12"/>
                </a:lnTo>
                <a:lnTo>
                  <a:pt x="240" y="12"/>
                </a:lnTo>
                <a:lnTo>
                  <a:pt x="244" y="10"/>
                </a:lnTo>
                <a:lnTo>
                  <a:pt x="246" y="9"/>
                </a:lnTo>
                <a:lnTo>
                  <a:pt x="250" y="9"/>
                </a:lnTo>
                <a:lnTo>
                  <a:pt x="267" y="8"/>
                </a:lnTo>
                <a:lnTo>
                  <a:pt x="288" y="5"/>
                </a:lnTo>
              </a:path>
            </a:pathLst>
          </a:custGeom>
          <a:noFill/>
          <a:ln w="0">
            <a:solidFill>
              <a:srgbClr val="000000"/>
            </a:solidFill>
            <a:prstDash val="solid"/>
            <a:round/>
            <a:headEnd/>
            <a:tailEnd/>
          </a:ln>
        </p:spPr>
        <p:txBody>
          <a:bodyPr/>
          <a:lstStyle/>
          <a:p>
            <a:endParaRPr lang="en-GB"/>
          </a:p>
        </p:txBody>
      </p:sp>
      <p:sp>
        <p:nvSpPr>
          <p:cNvPr id="142" name="Freeform 2537"/>
          <p:cNvSpPr>
            <a:spLocks/>
          </p:cNvSpPr>
          <p:nvPr>
            <p:custDataLst>
              <p:tags r:id="rId133"/>
            </p:custDataLst>
          </p:nvPr>
        </p:nvSpPr>
        <p:spPr bwMode="auto">
          <a:xfrm>
            <a:off x="3672812" y="2579431"/>
            <a:ext cx="32931" cy="11623"/>
          </a:xfrm>
          <a:custGeom>
            <a:avLst/>
            <a:gdLst/>
            <a:ahLst/>
            <a:cxnLst>
              <a:cxn ang="0">
                <a:pos x="0" y="0"/>
              </a:cxn>
              <a:cxn ang="0">
                <a:pos x="21" y="3"/>
              </a:cxn>
              <a:cxn ang="0">
                <a:pos x="34" y="11"/>
              </a:cxn>
              <a:cxn ang="0">
                <a:pos x="36" y="12"/>
              </a:cxn>
            </a:cxnLst>
            <a:rect l="0" t="0" r="r" b="b"/>
            <a:pathLst>
              <a:path w="36" h="12">
                <a:moveTo>
                  <a:pt x="0" y="0"/>
                </a:moveTo>
                <a:lnTo>
                  <a:pt x="21" y="3"/>
                </a:lnTo>
                <a:lnTo>
                  <a:pt x="34" y="11"/>
                </a:lnTo>
                <a:lnTo>
                  <a:pt x="36" y="12"/>
                </a:lnTo>
              </a:path>
            </a:pathLst>
          </a:custGeom>
          <a:noFill/>
          <a:ln w="0">
            <a:solidFill>
              <a:srgbClr val="000000"/>
            </a:solidFill>
            <a:prstDash val="solid"/>
            <a:round/>
            <a:headEnd/>
            <a:tailEnd/>
          </a:ln>
        </p:spPr>
        <p:txBody>
          <a:bodyPr/>
          <a:lstStyle/>
          <a:p>
            <a:endParaRPr lang="en-GB"/>
          </a:p>
        </p:txBody>
      </p:sp>
      <p:sp>
        <p:nvSpPr>
          <p:cNvPr id="143" name="Freeform 2538"/>
          <p:cNvSpPr>
            <a:spLocks/>
          </p:cNvSpPr>
          <p:nvPr>
            <p:custDataLst>
              <p:tags r:id="rId134"/>
            </p:custDataLst>
          </p:nvPr>
        </p:nvSpPr>
        <p:spPr bwMode="auto">
          <a:xfrm>
            <a:off x="3973068" y="2623986"/>
            <a:ext cx="65863" cy="7749"/>
          </a:xfrm>
          <a:custGeom>
            <a:avLst/>
            <a:gdLst/>
            <a:ahLst/>
            <a:cxnLst>
              <a:cxn ang="0">
                <a:pos x="69" y="0"/>
              </a:cxn>
              <a:cxn ang="0">
                <a:pos x="39" y="0"/>
              </a:cxn>
              <a:cxn ang="0">
                <a:pos x="36" y="1"/>
              </a:cxn>
              <a:cxn ang="0">
                <a:pos x="0" y="8"/>
              </a:cxn>
            </a:cxnLst>
            <a:rect l="0" t="0" r="r" b="b"/>
            <a:pathLst>
              <a:path w="69" h="8">
                <a:moveTo>
                  <a:pt x="69" y="0"/>
                </a:moveTo>
                <a:lnTo>
                  <a:pt x="39" y="0"/>
                </a:lnTo>
                <a:lnTo>
                  <a:pt x="36" y="1"/>
                </a:lnTo>
                <a:lnTo>
                  <a:pt x="0" y="8"/>
                </a:lnTo>
              </a:path>
            </a:pathLst>
          </a:custGeom>
          <a:noFill/>
          <a:ln w="0">
            <a:solidFill>
              <a:srgbClr val="000000"/>
            </a:solidFill>
            <a:prstDash val="solid"/>
            <a:round/>
            <a:headEnd/>
            <a:tailEnd/>
          </a:ln>
        </p:spPr>
        <p:txBody>
          <a:bodyPr/>
          <a:lstStyle/>
          <a:p>
            <a:endParaRPr lang="en-GB"/>
          </a:p>
        </p:txBody>
      </p:sp>
      <p:sp>
        <p:nvSpPr>
          <p:cNvPr id="144" name="Freeform 2539"/>
          <p:cNvSpPr>
            <a:spLocks/>
          </p:cNvSpPr>
          <p:nvPr>
            <p:custDataLst>
              <p:tags r:id="rId135"/>
            </p:custDataLst>
          </p:nvPr>
        </p:nvSpPr>
        <p:spPr bwMode="auto">
          <a:xfrm>
            <a:off x="4040868" y="2627860"/>
            <a:ext cx="102668" cy="42617"/>
          </a:xfrm>
          <a:custGeom>
            <a:avLst/>
            <a:gdLst/>
            <a:ahLst/>
            <a:cxnLst>
              <a:cxn ang="0">
                <a:pos x="0" y="0"/>
              </a:cxn>
              <a:cxn ang="0">
                <a:pos x="32" y="22"/>
              </a:cxn>
              <a:cxn ang="0">
                <a:pos x="37" y="25"/>
              </a:cxn>
              <a:cxn ang="0">
                <a:pos x="52" y="25"/>
              </a:cxn>
              <a:cxn ang="0">
                <a:pos x="59" y="26"/>
              </a:cxn>
              <a:cxn ang="0">
                <a:pos x="67" y="29"/>
              </a:cxn>
              <a:cxn ang="0">
                <a:pos x="71" y="33"/>
              </a:cxn>
              <a:cxn ang="0">
                <a:pos x="91" y="41"/>
              </a:cxn>
              <a:cxn ang="0">
                <a:pos x="106" y="45"/>
              </a:cxn>
            </a:cxnLst>
            <a:rect l="0" t="0" r="r" b="b"/>
            <a:pathLst>
              <a:path w="106" h="45">
                <a:moveTo>
                  <a:pt x="0" y="0"/>
                </a:moveTo>
                <a:lnTo>
                  <a:pt x="32" y="22"/>
                </a:lnTo>
                <a:lnTo>
                  <a:pt x="37" y="25"/>
                </a:lnTo>
                <a:lnTo>
                  <a:pt x="52" y="25"/>
                </a:lnTo>
                <a:lnTo>
                  <a:pt x="59" y="26"/>
                </a:lnTo>
                <a:lnTo>
                  <a:pt x="67" y="29"/>
                </a:lnTo>
                <a:lnTo>
                  <a:pt x="71" y="33"/>
                </a:lnTo>
                <a:lnTo>
                  <a:pt x="91" y="41"/>
                </a:lnTo>
                <a:lnTo>
                  <a:pt x="106" y="45"/>
                </a:lnTo>
              </a:path>
            </a:pathLst>
          </a:custGeom>
          <a:noFill/>
          <a:ln w="0">
            <a:solidFill>
              <a:srgbClr val="000000"/>
            </a:solidFill>
            <a:prstDash val="solid"/>
            <a:round/>
            <a:headEnd/>
            <a:tailEnd/>
          </a:ln>
        </p:spPr>
        <p:txBody>
          <a:bodyPr/>
          <a:lstStyle/>
          <a:p>
            <a:endParaRPr lang="en-GB"/>
          </a:p>
        </p:txBody>
      </p:sp>
      <p:sp>
        <p:nvSpPr>
          <p:cNvPr id="145" name="Line 2540"/>
          <p:cNvSpPr>
            <a:spLocks noChangeShapeType="1"/>
          </p:cNvSpPr>
          <p:nvPr>
            <p:custDataLst>
              <p:tags r:id="rId136"/>
            </p:custDataLst>
          </p:nvPr>
        </p:nvSpPr>
        <p:spPr bwMode="auto">
          <a:xfrm flipH="1" flipV="1">
            <a:off x="2560896" y="2540689"/>
            <a:ext cx="17434" cy="5812"/>
          </a:xfrm>
          <a:prstGeom prst="line">
            <a:avLst/>
          </a:prstGeom>
          <a:noFill/>
          <a:ln w="0">
            <a:solidFill>
              <a:srgbClr val="000000"/>
            </a:solidFill>
            <a:round/>
            <a:headEnd/>
            <a:tailEnd/>
          </a:ln>
        </p:spPr>
        <p:txBody>
          <a:bodyPr/>
          <a:lstStyle/>
          <a:p>
            <a:endParaRPr lang="en-GB"/>
          </a:p>
        </p:txBody>
      </p:sp>
      <p:sp>
        <p:nvSpPr>
          <p:cNvPr id="146" name="Freeform 2541"/>
          <p:cNvSpPr>
            <a:spLocks/>
          </p:cNvSpPr>
          <p:nvPr>
            <p:custDataLst>
              <p:tags r:id="rId137"/>
            </p:custDataLst>
          </p:nvPr>
        </p:nvSpPr>
        <p:spPr bwMode="auto">
          <a:xfrm>
            <a:off x="3579829" y="2558123"/>
            <a:ext cx="79422" cy="19371"/>
          </a:xfrm>
          <a:custGeom>
            <a:avLst/>
            <a:gdLst/>
            <a:ahLst/>
            <a:cxnLst>
              <a:cxn ang="0">
                <a:pos x="82" y="19"/>
              </a:cxn>
              <a:cxn ang="0">
                <a:pos x="61" y="19"/>
              </a:cxn>
              <a:cxn ang="0">
                <a:pos x="45" y="18"/>
              </a:cxn>
              <a:cxn ang="0">
                <a:pos x="32" y="11"/>
              </a:cxn>
              <a:cxn ang="0">
                <a:pos x="26" y="7"/>
              </a:cxn>
              <a:cxn ang="0">
                <a:pos x="19" y="4"/>
              </a:cxn>
              <a:cxn ang="0">
                <a:pos x="4" y="1"/>
              </a:cxn>
              <a:cxn ang="0">
                <a:pos x="0" y="0"/>
              </a:cxn>
            </a:cxnLst>
            <a:rect l="0" t="0" r="r" b="b"/>
            <a:pathLst>
              <a:path w="82" h="19">
                <a:moveTo>
                  <a:pt x="82" y="19"/>
                </a:moveTo>
                <a:lnTo>
                  <a:pt x="61" y="19"/>
                </a:lnTo>
                <a:lnTo>
                  <a:pt x="45" y="18"/>
                </a:lnTo>
                <a:lnTo>
                  <a:pt x="32" y="11"/>
                </a:lnTo>
                <a:lnTo>
                  <a:pt x="26" y="7"/>
                </a:lnTo>
                <a:lnTo>
                  <a:pt x="19" y="4"/>
                </a:lnTo>
                <a:lnTo>
                  <a:pt x="4" y="1"/>
                </a:lnTo>
                <a:lnTo>
                  <a:pt x="0" y="0"/>
                </a:lnTo>
              </a:path>
            </a:pathLst>
          </a:custGeom>
          <a:noFill/>
          <a:ln w="0">
            <a:solidFill>
              <a:srgbClr val="000000"/>
            </a:solidFill>
            <a:prstDash val="solid"/>
            <a:round/>
            <a:headEnd/>
            <a:tailEnd/>
          </a:ln>
        </p:spPr>
        <p:txBody>
          <a:bodyPr/>
          <a:lstStyle/>
          <a:p>
            <a:endParaRPr lang="en-GB"/>
          </a:p>
        </p:txBody>
      </p:sp>
      <p:sp>
        <p:nvSpPr>
          <p:cNvPr id="147" name="Line 2542"/>
          <p:cNvSpPr>
            <a:spLocks noChangeShapeType="1"/>
          </p:cNvSpPr>
          <p:nvPr>
            <p:custDataLst>
              <p:tags r:id="rId138"/>
            </p:custDataLst>
          </p:nvPr>
        </p:nvSpPr>
        <p:spPr bwMode="auto">
          <a:xfrm flipH="1" flipV="1">
            <a:off x="2580267" y="2546501"/>
            <a:ext cx="38743" cy="13559"/>
          </a:xfrm>
          <a:prstGeom prst="line">
            <a:avLst/>
          </a:prstGeom>
          <a:noFill/>
          <a:ln w="0">
            <a:solidFill>
              <a:srgbClr val="000000"/>
            </a:solidFill>
            <a:round/>
            <a:headEnd/>
            <a:tailEnd/>
          </a:ln>
        </p:spPr>
        <p:txBody>
          <a:bodyPr/>
          <a:lstStyle/>
          <a:p>
            <a:endParaRPr lang="en-GB"/>
          </a:p>
        </p:txBody>
      </p:sp>
      <p:sp>
        <p:nvSpPr>
          <p:cNvPr id="148" name="Freeform 2543"/>
          <p:cNvSpPr>
            <a:spLocks/>
          </p:cNvSpPr>
          <p:nvPr>
            <p:custDataLst>
              <p:tags r:id="rId139"/>
            </p:custDataLst>
          </p:nvPr>
        </p:nvSpPr>
        <p:spPr bwMode="auto">
          <a:xfrm>
            <a:off x="3577892" y="2567808"/>
            <a:ext cx="75549" cy="19371"/>
          </a:xfrm>
          <a:custGeom>
            <a:avLst/>
            <a:gdLst/>
            <a:ahLst/>
            <a:cxnLst>
              <a:cxn ang="0">
                <a:pos x="79" y="21"/>
              </a:cxn>
              <a:cxn ang="0">
                <a:pos x="64" y="22"/>
              </a:cxn>
              <a:cxn ang="0">
                <a:pos x="47" y="20"/>
              </a:cxn>
              <a:cxn ang="0">
                <a:pos x="34" y="13"/>
              </a:cxn>
              <a:cxn ang="0">
                <a:pos x="28" y="9"/>
              </a:cxn>
              <a:cxn ang="0">
                <a:pos x="21" y="7"/>
              </a:cxn>
              <a:cxn ang="0">
                <a:pos x="6" y="3"/>
              </a:cxn>
              <a:cxn ang="0">
                <a:pos x="0" y="0"/>
              </a:cxn>
            </a:cxnLst>
            <a:rect l="0" t="0" r="r" b="b"/>
            <a:pathLst>
              <a:path w="79" h="22">
                <a:moveTo>
                  <a:pt x="79" y="21"/>
                </a:moveTo>
                <a:lnTo>
                  <a:pt x="64" y="22"/>
                </a:lnTo>
                <a:lnTo>
                  <a:pt x="47" y="20"/>
                </a:lnTo>
                <a:lnTo>
                  <a:pt x="34" y="13"/>
                </a:lnTo>
                <a:lnTo>
                  <a:pt x="28" y="9"/>
                </a:lnTo>
                <a:lnTo>
                  <a:pt x="21" y="7"/>
                </a:lnTo>
                <a:lnTo>
                  <a:pt x="6" y="3"/>
                </a:lnTo>
                <a:lnTo>
                  <a:pt x="0" y="0"/>
                </a:lnTo>
              </a:path>
            </a:pathLst>
          </a:custGeom>
          <a:noFill/>
          <a:ln w="0">
            <a:solidFill>
              <a:srgbClr val="000000"/>
            </a:solidFill>
            <a:prstDash val="solid"/>
            <a:round/>
            <a:headEnd/>
            <a:tailEnd/>
          </a:ln>
        </p:spPr>
        <p:txBody>
          <a:bodyPr/>
          <a:lstStyle/>
          <a:p>
            <a:endParaRPr lang="en-GB"/>
          </a:p>
        </p:txBody>
      </p:sp>
      <p:sp>
        <p:nvSpPr>
          <p:cNvPr id="149" name="Line 2544"/>
          <p:cNvSpPr>
            <a:spLocks noChangeShapeType="1"/>
          </p:cNvSpPr>
          <p:nvPr>
            <p:custDataLst>
              <p:tags r:id="rId140"/>
            </p:custDataLst>
          </p:nvPr>
        </p:nvSpPr>
        <p:spPr bwMode="auto">
          <a:xfrm flipH="1" flipV="1">
            <a:off x="2619010" y="2560060"/>
            <a:ext cx="29056" cy="7749"/>
          </a:xfrm>
          <a:prstGeom prst="line">
            <a:avLst/>
          </a:prstGeom>
          <a:noFill/>
          <a:ln w="0">
            <a:solidFill>
              <a:srgbClr val="000000"/>
            </a:solidFill>
            <a:round/>
            <a:headEnd/>
            <a:tailEnd/>
          </a:ln>
        </p:spPr>
        <p:txBody>
          <a:bodyPr/>
          <a:lstStyle/>
          <a:p>
            <a:endParaRPr lang="en-GB"/>
          </a:p>
        </p:txBody>
      </p:sp>
      <p:sp>
        <p:nvSpPr>
          <p:cNvPr id="150" name="Freeform 2545"/>
          <p:cNvSpPr>
            <a:spLocks/>
          </p:cNvSpPr>
          <p:nvPr>
            <p:custDataLst>
              <p:tags r:id="rId141"/>
            </p:custDataLst>
          </p:nvPr>
        </p:nvSpPr>
        <p:spPr bwMode="auto">
          <a:xfrm>
            <a:off x="2648066" y="2567808"/>
            <a:ext cx="46491" cy="13561"/>
          </a:xfrm>
          <a:custGeom>
            <a:avLst/>
            <a:gdLst/>
            <a:ahLst/>
            <a:cxnLst>
              <a:cxn ang="0">
                <a:pos x="49" y="13"/>
              </a:cxn>
              <a:cxn ang="0">
                <a:pos x="25" y="8"/>
              </a:cxn>
              <a:cxn ang="0">
                <a:pos x="0" y="0"/>
              </a:cxn>
            </a:cxnLst>
            <a:rect l="0" t="0" r="r" b="b"/>
            <a:pathLst>
              <a:path w="49" h="13">
                <a:moveTo>
                  <a:pt x="49" y="13"/>
                </a:moveTo>
                <a:lnTo>
                  <a:pt x="25" y="8"/>
                </a:lnTo>
                <a:lnTo>
                  <a:pt x="0" y="0"/>
                </a:lnTo>
              </a:path>
            </a:pathLst>
          </a:custGeom>
          <a:noFill/>
          <a:ln w="0">
            <a:solidFill>
              <a:srgbClr val="000000"/>
            </a:solidFill>
            <a:prstDash val="solid"/>
            <a:round/>
            <a:headEnd/>
            <a:tailEnd/>
          </a:ln>
        </p:spPr>
        <p:txBody>
          <a:bodyPr/>
          <a:lstStyle/>
          <a:p>
            <a:endParaRPr lang="en-GB"/>
          </a:p>
        </p:txBody>
      </p:sp>
      <p:sp>
        <p:nvSpPr>
          <p:cNvPr id="151" name="Line 2546"/>
          <p:cNvSpPr>
            <a:spLocks noChangeShapeType="1"/>
          </p:cNvSpPr>
          <p:nvPr>
            <p:custDataLst>
              <p:tags r:id="rId142"/>
            </p:custDataLst>
          </p:nvPr>
        </p:nvSpPr>
        <p:spPr bwMode="auto">
          <a:xfrm flipH="1" flipV="1">
            <a:off x="2694557" y="2581369"/>
            <a:ext cx="92983" cy="19371"/>
          </a:xfrm>
          <a:prstGeom prst="line">
            <a:avLst/>
          </a:prstGeom>
          <a:noFill/>
          <a:ln w="0">
            <a:solidFill>
              <a:srgbClr val="000000"/>
            </a:solidFill>
            <a:round/>
            <a:headEnd/>
            <a:tailEnd/>
          </a:ln>
        </p:spPr>
        <p:txBody>
          <a:bodyPr/>
          <a:lstStyle/>
          <a:p>
            <a:endParaRPr lang="en-GB"/>
          </a:p>
        </p:txBody>
      </p:sp>
      <p:sp>
        <p:nvSpPr>
          <p:cNvPr id="152" name="Line 2547"/>
          <p:cNvSpPr>
            <a:spLocks noChangeShapeType="1"/>
          </p:cNvSpPr>
          <p:nvPr>
            <p:custDataLst>
              <p:tags r:id="rId143"/>
            </p:custDataLst>
          </p:nvPr>
        </p:nvSpPr>
        <p:spPr bwMode="auto">
          <a:xfrm flipH="1" flipV="1">
            <a:off x="2527964" y="2531003"/>
            <a:ext cx="32932" cy="9685"/>
          </a:xfrm>
          <a:prstGeom prst="line">
            <a:avLst/>
          </a:prstGeom>
          <a:noFill/>
          <a:ln w="0">
            <a:solidFill>
              <a:srgbClr val="000000"/>
            </a:solidFill>
            <a:round/>
            <a:headEnd/>
            <a:tailEnd/>
          </a:ln>
        </p:spPr>
        <p:txBody>
          <a:bodyPr/>
          <a:lstStyle/>
          <a:p>
            <a:endParaRPr lang="en-GB"/>
          </a:p>
        </p:txBody>
      </p:sp>
      <p:sp>
        <p:nvSpPr>
          <p:cNvPr id="153" name="Freeform 2548"/>
          <p:cNvSpPr>
            <a:spLocks/>
          </p:cNvSpPr>
          <p:nvPr>
            <p:custDataLst>
              <p:tags r:id="rId144"/>
            </p:custDataLst>
          </p:nvPr>
        </p:nvSpPr>
        <p:spPr bwMode="auto">
          <a:xfrm>
            <a:off x="3581766" y="2550375"/>
            <a:ext cx="89108" cy="7749"/>
          </a:xfrm>
          <a:custGeom>
            <a:avLst/>
            <a:gdLst/>
            <a:ahLst/>
            <a:cxnLst>
              <a:cxn ang="0">
                <a:pos x="92" y="5"/>
              </a:cxn>
              <a:cxn ang="0">
                <a:pos x="64" y="7"/>
              </a:cxn>
              <a:cxn ang="0">
                <a:pos x="47" y="5"/>
              </a:cxn>
              <a:cxn ang="0">
                <a:pos x="32" y="2"/>
              </a:cxn>
              <a:cxn ang="0">
                <a:pos x="16" y="0"/>
              </a:cxn>
              <a:cxn ang="0">
                <a:pos x="5" y="1"/>
              </a:cxn>
              <a:cxn ang="0">
                <a:pos x="0" y="1"/>
              </a:cxn>
            </a:cxnLst>
            <a:rect l="0" t="0" r="r" b="b"/>
            <a:pathLst>
              <a:path w="92" h="7">
                <a:moveTo>
                  <a:pt x="92" y="5"/>
                </a:moveTo>
                <a:lnTo>
                  <a:pt x="64" y="7"/>
                </a:lnTo>
                <a:lnTo>
                  <a:pt x="47" y="5"/>
                </a:lnTo>
                <a:lnTo>
                  <a:pt x="32" y="2"/>
                </a:lnTo>
                <a:lnTo>
                  <a:pt x="16" y="0"/>
                </a:lnTo>
                <a:lnTo>
                  <a:pt x="5" y="1"/>
                </a:lnTo>
                <a:lnTo>
                  <a:pt x="0" y="1"/>
                </a:lnTo>
              </a:path>
            </a:pathLst>
          </a:custGeom>
          <a:noFill/>
          <a:ln w="0">
            <a:solidFill>
              <a:srgbClr val="000000"/>
            </a:solidFill>
            <a:prstDash val="solid"/>
            <a:round/>
            <a:headEnd/>
            <a:tailEnd/>
          </a:ln>
        </p:spPr>
        <p:txBody>
          <a:bodyPr/>
          <a:lstStyle/>
          <a:p>
            <a:endParaRPr lang="en-GB"/>
          </a:p>
        </p:txBody>
      </p:sp>
      <p:sp>
        <p:nvSpPr>
          <p:cNvPr id="154" name="Freeform 2549"/>
          <p:cNvSpPr>
            <a:spLocks/>
          </p:cNvSpPr>
          <p:nvPr>
            <p:custDataLst>
              <p:tags r:id="rId145"/>
            </p:custDataLst>
          </p:nvPr>
        </p:nvSpPr>
        <p:spPr bwMode="auto">
          <a:xfrm>
            <a:off x="3674749" y="2548437"/>
            <a:ext cx="25183" cy="1938"/>
          </a:xfrm>
          <a:custGeom>
            <a:avLst/>
            <a:gdLst/>
            <a:ahLst/>
            <a:cxnLst>
              <a:cxn ang="0">
                <a:pos x="0" y="0"/>
              </a:cxn>
              <a:cxn ang="0">
                <a:pos x="12" y="0"/>
              </a:cxn>
              <a:cxn ang="0">
                <a:pos x="26" y="2"/>
              </a:cxn>
            </a:cxnLst>
            <a:rect l="0" t="0" r="r" b="b"/>
            <a:pathLst>
              <a:path w="26" h="2">
                <a:moveTo>
                  <a:pt x="0" y="0"/>
                </a:moveTo>
                <a:lnTo>
                  <a:pt x="12" y="0"/>
                </a:lnTo>
                <a:lnTo>
                  <a:pt x="26" y="2"/>
                </a:lnTo>
              </a:path>
            </a:pathLst>
          </a:custGeom>
          <a:noFill/>
          <a:ln w="0">
            <a:solidFill>
              <a:srgbClr val="000000"/>
            </a:solidFill>
            <a:prstDash val="solid"/>
            <a:round/>
            <a:headEnd/>
            <a:tailEnd/>
          </a:ln>
        </p:spPr>
        <p:txBody>
          <a:bodyPr/>
          <a:lstStyle/>
          <a:p>
            <a:endParaRPr lang="en-GB"/>
          </a:p>
        </p:txBody>
      </p:sp>
      <p:sp>
        <p:nvSpPr>
          <p:cNvPr id="155" name="Freeform 2550"/>
          <p:cNvSpPr>
            <a:spLocks/>
          </p:cNvSpPr>
          <p:nvPr>
            <p:custDataLst>
              <p:tags r:id="rId146"/>
            </p:custDataLst>
          </p:nvPr>
        </p:nvSpPr>
        <p:spPr bwMode="auto">
          <a:xfrm>
            <a:off x="3668938" y="2560060"/>
            <a:ext cx="21308" cy="1938"/>
          </a:xfrm>
          <a:custGeom>
            <a:avLst/>
            <a:gdLst/>
            <a:ahLst/>
            <a:cxnLst>
              <a:cxn ang="0">
                <a:pos x="0" y="0"/>
              </a:cxn>
              <a:cxn ang="0">
                <a:pos x="12" y="0"/>
              </a:cxn>
              <a:cxn ang="0">
                <a:pos x="23" y="3"/>
              </a:cxn>
            </a:cxnLst>
            <a:rect l="0" t="0" r="r" b="b"/>
            <a:pathLst>
              <a:path w="23" h="3">
                <a:moveTo>
                  <a:pt x="0" y="0"/>
                </a:moveTo>
                <a:lnTo>
                  <a:pt x="12" y="0"/>
                </a:lnTo>
                <a:lnTo>
                  <a:pt x="23" y="3"/>
                </a:lnTo>
              </a:path>
            </a:pathLst>
          </a:custGeom>
          <a:noFill/>
          <a:ln w="0">
            <a:solidFill>
              <a:srgbClr val="000000"/>
            </a:solidFill>
            <a:prstDash val="solid"/>
            <a:round/>
            <a:headEnd/>
            <a:tailEnd/>
          </a:ln>
        </p:spPr>
        <p:txBody>
          <a:bodyPr/>
          <a:lstStyle/>
          <a:p>
            <a:endParaRPr lang="en-GB"/>
          </a:p>
        </p:txBody>
      </p:sp>
      <p:sp>
        <p:nvSpPr>
          <p:cNvPr id="156" name="Freeform 2551"/>
          <p:cNvSpPr>
            <a:spLocks/>
          </p:cNvSpPr>
          <p:nvPr>
            <p:custDataLst>
              <p:tags r:id="rId147"/>
            </p:custDataLst>
          </p:nvPr>
        </p:nvSpPr>
        <p:spPr bwMode="auto">
          <a:xfrm>
            <a:off x="3678623" y="2536814"/>
            <a:ext cx="29058" cy="5812"/>
          </a:xfrm>
          <a:custGeom>
            <a:avLst/>
            <a:gdLst/>
            <a:ahLst/>
            <a:cxnLst>
              <a:cxn ang="0">
                <a:pos x="29" y="4"/>
              </a:cxn>
              <a:cxn ang="0">
                <a:pos x="25" y="4"/>
              </a:cxn>
              <a:cxn ang="0">
                <a:pos x="17" y="3"/>
              </a:cxn>
              <a:cxn ang="0">
                <a:pos x="14" y="0"/>
              </a:cxn>
              <a:cxn ang="0">
                <a:pos x="9" y="0"/>
              </a:cxn>
              <a:cxn ang="0">
                <a:pos x="7" y="1"/>
              </a:cxn>
              <a:cxn ang="0">
                <a:pos x="0" y="3"/>
              </a:cxn>
            </a:cxnLst>
            <a:rect l="0" t="0" r="r" b="b"/>
            <a:pathLst>
              <a:path w="29" h="4">
                <a:moveTo>
                  <a:pt x="29" y="4"/>
                </a:moveTo>
                <a:lnTo>
                  <a:pt x="25" y="4"/>
                </a:lnTo>
                <a:lnTo>
                  <a:pt x="17" y="3"/>
                </a:lnTo>
                <a:lnTo>
                  <a:pt x="14" y="0"/>
                </a:lnTo>
                <a:lnTo>
                  <a:pt x="9" y="0"/>
                </a:lnTo>
                <a:lnTo>
                  <a:pt x="7" y="1"/>
                </a:lnTo>
                <a:lnTo>
                  <a:pt x="0" y="3"/>
                </a:lnTo>
              </a:path>
            </a:pathLst>
          </a:custGeom>
          <a:noFill/>
          <a:ln w="0">
            <a:solidFill>
              <a:srgbClr val="000000"/>
            </a:solidFill>
            <a:prstDash val="solid"/>
            <a:round/>
            <a:headEnd/>
            <a:tailEnd/>
          </a:ln>
        </p:spPr>
        <p:txBody>
          <a:bodyPr/>
          <a:lstStyle/>
          <a:p>
            <a:endParaRPr lang="en-GB"/>
          </a:p>
        </p:txBody>
      </p:sp>
      <p:sp>
        <p:nvSpPr>
          <p:cNvPr id="157" name="Freeform 2552"/>
          <p:cNvSpPr>
            <a:spLocks/>
          </p:cNvSpPr>
          <p:nvPr>
            <p:custDataLst>
              <p:tags r:id="rId148"/>
            </p:custDataLst>
          </p:nvPr>
        </p:nvSpPr>
        <p:spPr bwMode="auto">
          <a:xfrm>
            <a:off x="3703806" y="2544563"/>
            <a:ext cx="9685" cy="1938"/>
          </a:xfrm>
          <a:custGeom>
            <a:avLst/>
            <a:gdLst/>
            <a:ahLst/>
            <a:cxnLst>
              <a:cxn ang="0">
                <a:pos x="0" y="0"/>
              </a:cxn>
              <a:cxn ang="0">
                <a:pos x="3" y="1"/>
              </a:cxn>
              <a:cxn ang="0">
                <a:pos x="9" y="4"/>
              </a:cxn>
            </a:cxnLst>
            <a:rect l="0" t="0" r="r" b="b"/>
            <a:pathLst>
              <a:path w="9" h="4">
                <a:moveTo>
                  <a:pt x="0" y="0"/>
                </a:moveTo>
                <a:lnTo>
                  <a:pt x="3" y="1"/>
                </a:lnTo>
                <a:lnTo>
                  <a:pt x="9" y="4"/>
                </a:lnTo>
              </a:path>
            </a:pathLst>
          </a:custGeom>
          <a:noFill/>
          <a:ln w="0">
            <a:solidFill>
              <a:srgbClr val="000000"/>
            </a:solidFill>
            <a:prstDash val="solid"/>
            <a:round/>
            <a:headEnd/>
            <a:tailEnd/>
          </a:ln>
        </p:spPr>
        <p:txBody>
          <a:bodyPr/>
          <a:lstStyle/>
          <a:p>
            <a:endParaRPr lang="en-GB"/>
          </a:p>
        </p:txBody>
      </p:sp>
      <p:sp>
        <p:nvSpPr>
          <p:cNvPr id="158" name="Freeform 2553"/>
          <p:cNvSpPr>
            <a:spLocks/>
          </p:cNvSpPr>
          <p:nvPr>
            <p:custDataLst>
              <p:tags r:id="rId149"/>
            </p:custDataLst>
          </p:nvPr>
        </p:nvSpPr>
        <p:spPr bwMode="auto">
          <a:xfrm>
            <a:off x="3694120" y="2556186"/>
            <a:ext cx="17435" cy="9686"/>
          </a:xfrm>
          <a:custGeom>
            <a:avLst/>
            <a:gdLst/>
            <a:ahLst/>
            <a:cxnLst>
              <a:cxn ang="0">
                <a:pos x="0" y="0"/>
              </a:cxn>
              <a:cxn ang="0">
                <a:pos x="13" y="8"/>
              </a:cxn>
              <a:cxn ang="0">
                <a:pos x="16" y="9"/>
              </a:cxn>
            </a:cxnLst>
            <a:rect l="0" t="0" r="r" b="b"/>
            <a:pathLst>
              <a:path w="16" h="9">
                <a:moveTo>
                  <a:pt x="0" y="0"/>
                </a:moveTo>
                <a:lnTo>
                  <a:pt x="13" y="8"/>
                </a:lnTo>
                <a:lnTo>
                  <a:pt x="16" y="9"/>
                </a:lnTo>
              </a:path>
            </a:pathLst>
          </a:custGeom>
          <a:noFill/>
          <a:ln w="0">
            <a:solidFill>
              <a:srgbClr val="000000"/>
            </a:solidFill>
            <a:prstDash val="solid"/>
            <a:round/>
            <a:headEnd/>
            <a:tailEnd/>
          </a:ln>
        </p:spPr>
        <p:txBody>
          <a:bodyPr/>
          <a:lstStyle/>
          <a:p>
            <a:endParaRPr lang="en-GB"/>
          </a:p>
        </p:txBody>
      </p:sp>
      <p:sp>
        <p:nvSpPr>
          <p:cNvPr id="159" name="Line 2554"/>
          <p:cNvSpPr>
            <a:spLocks noChangeShapeType="1"/>
          </p:cNvSpPr>
          <p:nvPr>
            <p:custDataLst>
              <p:tags r:id="rId150"/>
            </p:custDataLst>
          </p:nvPr>
        </p:nvSpPr>
        <p:spPr bwMode="auto">
          <a:xfrm>
            <a:off x="3713491" y="2534878"/>
            <a:ext cx="1938" cy="1937"/>
          </a:xfrm>
          <a:prstGeom prst="line">
            <a:avLst/>
          </a:prstGeom>
          <a:noFill/>
          <a:ln w="0">
            <a:solidFill>
              <a:srgbClr val="000000"/>
            </a:solidFill>
            <a:round/>
            <a:headEnd/>
            <a:tailEnd/>
          </a:ln>
        </p:spPr>
        <p:txBody>
          <a:bodyPr/>
          <a:lstStyle/>
          <a:p>
            <a:endParaRPr lang="en-GB"/>
          </a:p>
        </p:txBody>
      </p:sp>
      <p:sp>
        <p:nvSpPr>
          <p:cNvPr id="160" name="Freeform 2555"/>
          <p:cNvSpPr>
            <a:spLocks/>
          </p:cNvSpPr>
          <p:nvPr>
            <p:custDataLst>
              <p:tags r:id="rId151"/>
            </p:custDataLst>
          </p:nvPr>
        </p:nvSpPr>
        <p:spPr bwMode="auto">
          <a:xfrm>
            <a:off x="3856839" y="2558123"/>
            <a:ext cx="46491" cy="29056"/>
          </a:xfrm>
          <a:custGeom>
            <a:avLst/>
            <a:gdLst/>
            <a:ahLst/>
            <a:cxnLst>
              <a:cxn ang="0">
                <a:pos x="48" y="31"/>
              </a:cxn>
              <a:cxn ang="0">
                <a:pos x="41" y="29"/>
              </a:cxn>
              <a:cxn ang="0">
                <a:pos x="35" y="24"/>
              </a:cxn>
              <a:cxn ang="0">
                <a:pos x="32" y="22"/>
              </a:cxn>
              <a:cxn ang="0">
                <a:pos x="28" y="21"/>
              </a:cxn>
              <a:cxn ang="0">
                <a:pos x="24" y="19"/>
              </a:cxn>
              <a:cxn ang="0">
                <a:pos x="19" y="17"/>
              </a:cxn>
              <a:cxn ang="0">
                <a:pos x="9" y="9"/>
              </a:cxn>
              <a:cxn ang="0">
                <a:pos x="0" y="0"/>
              </a:cxn>
            </a:cxnLst>
            <a:rect l="0" t="0" r="r" b="b"/>
            <a:pathLst>
              <a:path w="48" h="31">
                <a:moveTo>
                  <a:pt x="48" y="31"/>
                </a:moveTo>
                <a:lnTo>
                  <a:pt x="41" y="29"/>
                </a:lnTo>
                <a:lnTo>
                  <a:pt x="35" y="24"/>
                </a:lnTo>
                <a:lnTo>
                  <a:pt x="32" y="22"/>
                </a:lnTo>
                <a:lnTo>
                  <a:pt x="28" y="21"/>
                </a:lnTo>
                <a:lnTo>
                  <a:pt x="24" y="19"/>
                </a:lnTo>
                <a:lnTo>
                  <a:pt x="19" y="17"/>
                </a:lnTo>
                <a:lnTo>
                  <a:pt x="9" y="9"/>
                </a:lnTo>
                <a:lnTo>
                  <a:pt x="0" y="0"/>
                </a:lnTo>
              </a:path>
            </a:pathLst>
          </a:custGeom>
          <a:noFill/>
          <a:ln w="0">
            <a:solidFill>
              <a:srgbClr val="000000"/>
            </a:solidFill>
            <a:prstDash val="solid"/>
            <a:round/>
            <a:headEnd/>
            <a:tailEnd/>
          </a:ln>
        </p:spPr>
        <p:txBody>
          <a:bodyPr/>
          <a:lstStyle/>
          <a:p>
            <a:endParaRPr lang="en-GB"/>
          </a:p>
        </p:txBody>
      </p:sp>
      <p:sp>
        <p:nvSpPr>
          <p:cNvPr id="161" name="Freeform 2556"/>
          <p:cNvSpPr>
            <a:spLocks/>
          </p:cNvSpPr>
          <p:nvPr>
            <p:custDataLst>
              <p:tags r:id="rId152"/>
            </p:custDataLst>
          </p:nvPr>
        </p:nvSpPr>
        <p:spPr bwMode="auto">
          <a:xfrm>
            <a:off x="3864588" y="2548437"/>
            <a:ext cx="34868" cy="19371"/>
          </a:xfrm>
          <a:custGeom>
            <a:avLst/>
            <a:gdLst/>
            <a:ahLst/>
            <a:cxnLst>
              <a:cxn ang="0">
                <a:pos x="0" y="0"/>
              </a:cxn>
              <a:cxn ang="0">
                <a:pos x="12" y="6"/>
              </a:cxn>
              <a:cxn ang="0">
                <a:pos x="16" y="8"/>
              </a:cxn>
              <a:cxn ang="0">
                <a:pos x="20" y="11"/>
              </a:cxn>
              <a:cxn ang="0">
                <a:pos x="24" y="13"/>
              </a:cxn>
              <a:cxn ang="0">
                <a:pos x="27" y="14"/>
              </a:cxn>
              <a:cxn ang="0">
                <a:pos x="32" y="16"/>
              </a:cxn>
              <a:cxn ang="0">
                <a:pos x="37" y="20"/>
              </a:cxn>
            </a:cxnLst>
            <a:rect l="0" t="0" r="r" b="b"/>
            <a:pathLst>
              <a:path w="37" h="20">
                <a:moveTo>
                  <a:pt x="0" y="0"/>
                </a:moveTo>
                <a:lnTo>
                  <a:pt x="12" y="6"/>
                </a:lnTo>
                <a:lnTo>
                  <a:pt x="16" y="8"/>
                </a:lnTo>
                <a:lnTo>
                  <a:pt x="20" y="11"/>
                </a:lnTo>
                <a:lnTo>
                  <a:pt x="24" y="13"/>
                </a:lnTo>
                <a:lnTo>
                  <a:pt x="27" y="14"/>
                </a:lnTo>
                <a:lnTo>
                  <a:pt x="32" y="16"/>
                </a:lnTo>
                <a:lnTo>
                  <a:pt x="37" y="20"/>
                </a:lnTo>
              </a:path>
            </a:pathLst>
          </a:custGeom>
          <a:noFill/>
          <a:ln w="0">
            <a:solidFill>
              <a:srgbClr val="000000"/>
            </a:solidFill>
            <a:prstDash val="solid"/>
            <a:round/>
            <a:headEnd/>
            <a:tailEnd/>
          </a:ln>
        </p:spPr>
        <p:txBody>
          <a:bodyPr/>
          <a:lstStyle/>
          <a:p>
            <a:endParaRPr lang="en-GB"/>
          </a:p>
        </p:txBody>
      </p:sp>
      <p:sp>
        <p:nvSpPr>
          <p:cNvPr id="162" name="Freeform 2557"/>
          <p:cNvSpPr>
            <a:spLocks/>
          </p:cNvSpPr>
          <p:nvPr>
            <p:custDataLst>
              <p:tags r:id="rId153"/>
            </p:custDataLst>
          </p:nvPr>
        </p:nvSpPr>
        <p:spPr bwMode="auto">
          <a:xfrm>
            <a:off x="3930451" y="2637545"/>
            <a:ext cx="32932" cy="9686"/>
          </a:xfrm>
          <a:custGeom>
            <a:avLst/>
            <a:gdLst/>
            <a:ahLst/>
            <a:cxnLst>
              <a:cxn ang="0">
                <a:pos x="33" y="10"/>
              </a:cxn>
              <a:cxn ang="0">
                <a:pos x="30" y="10"/>
              </a:cxn>
              <a:cxn ang="0">
                <a:pos x="18" y="8"/>
              </a:cxn>
              <a:cxn ang="0">
                <a:pos x="16" y="7"/>
              </a:cxn>
              <a:cxn ang="0">
                <a:pos x="9" y="5"/>
              </a:cxn>
              <a:cxn ang="0">
                <a:pos x="3" y="2"/>
              </a:cxn>
              <a:cxn ang="0">
                <a:pos x="0" y="0"/>
              </a:cxn>
            </a:cxnLst>
            <a:rect l="0" t="0" r="r" b="b"/>
            <a:pathLst>
              <a:path w="33" h="10">
                <a:moveTo>
                  <a:pt x="33" y="10"/>
                </a:moveTo>
                <a:lnTo>
                  <a:pt x="30" y="10"/>
                </a:lnTo>
                <a:lnTo>
                  <a:pt x="18" y="8"/>
                </a:lnTo>
                <a:lnTo>
                  <a:pt x="16" y="7"/>
                </a:lnTo>
                <a:lnTo>
                  <a:pt x="9" y="5"/>
                </a:lnTo>
                <a:lnTo>
                  <a:pt x="3" y="2"/>
                </a:lnTo>
                <a:lnTo>
                  <a:pt x="0" y="0"/>
                </a:lnTo>
              </a:path>
            </a:pathLst>
          </a:custGeom>
          <a:noFill/>
          <a:ln w="0">
            <a:solidFill>
              <a:srgbClr val="000000"/>
            </a:solidFill>
            <a:prstDash val="solid"/>
            <a:round/>
            <a:headEnd/>
            <a:tailEnd/>
          </a:ln>
        </p:spPr>
        <p:txBody>
          <a:bodyPr/>
          <a:lstStyle/>
          <a:p>
            <a:endParaRPr lang="en-GB"/>
          </a:p>
        </p:txBody>
      </p:sp>
      <p:sp>
        <p:nvSpPr>
          <p:cNvPr id="163" name="Freeform 2558"/>
          <p:cNvSpPr>
            <a:spLocks/>
          </p:cNvSpPr>
          <p:nvPr>
            <p:custDataLst>
              <p:tags r:id="rId154"/>
            </p:custDataLst>
          </p:nvPr>
        </p:nvSpPr>
        <p:spPr bwMode="auto">
          <a:xfrm>
            <a:off x="3982754" y="2598803"/>
            <a:ext cx="50366" cy="9686"/>
          </a:xfrm>
          <a:custGeom>
            <a:avLst/>
            <a:gdLst/>
            <a:ahLst/>
            <a:cxnLst>
              <a:cxn ang="0">
                <a:pos x="0" y="10"/>
              </a:cxn>
              <a:cxn ang="0">
                <a:pos x="10" y="6"/>
              </a:cxn>
              <a:cxn ang="0">
                <a:pos x="16" y="2"/>
              </a:cxn>
              <a:cxn ang="0">
                <a:pos x="27" y="0"/>
              </a:cxn>
              <a:cxn ang="0">
                <a:pos x="51" y="1"/>
              </a:cxn>
            </a:cxnLst>
            <a:rect l="0" t="0" r="r" b="b"/>
            <a:pathLst>
              <a:path w="51" h="10">
                <a:moveTo>
                  <a:pt x="0" y="10"/>
                </a:moveTo>
                <a:lnTo>
                  <a:pt x="10" y="6"/>
                </a:lnTo>
                <a:lnTo>
                  <a:pt x="16" y="2"/>
                </a:lnTo>
                <a:lnTo>
                  <a:pt x="27" y="0"/>
                </a:lnTo>
                <a:lnTo>
                  <a:pt x="51" y="1"/>
                </a:lnTo>
              </a:path>
            </a:pathLst>
          </a:custGeom>
          <a:noFill/>
          <a:ln w="0">
            <a:solidFill>
              <a:srgbClr val="000000"/>
            </a:solidFill>
            <a:prstDash val="solid"/>
            <a:round/>
            <a:headEnd/>
            <a:tailEnd/>
          </a:ln>
        </p:spPr>
        <p:txBody>
          <a:bodyPr/>
          <a:lstStyle/>
          <a:p>
            <a:endParaRPr lang="en-GB"/>
          </a:p>
        </p:txBody>
      </p:sp>
      <p:sp>
        <p:nvSpPr>
          <p:cNvPr id="164" name="Freeform 2559"/>
          <p:cNvSpPr>
            <a:spLocks/>
          </p:cNvSpPr>
          <p:nvPr>
            <p:custDataLst>
              <p:tags r:id="rId155"/>
            </p:custDataLst>
          </p:nvPr>
        </p:nvSpPr>
        <p:spPr bwMode="auto">
          <a:xfrm>
            <a:off x="3990502" y="2581369"/>
            <a:ext cx="38743" cy="9685"/>
          </a:xfrm>
          <a:custGeom>
            <a:avLst/>
            <a:gdLst/>
            <a:ahLst/>
            <a:cxnLst>
              <a:cxn ang="0">
                <a:pos x="0" y="10"/>
              </a:cxn>
              <a:cxn ang="0">
                <a:pos x="7" y="6"/>
              </a:cxn>
              <a:cxn ang="0">
                <a:pos x="19" y="4"/>
              </a:cxn>
              <a:cxn ang="0">
                <a:pos x="40" y="0"/>
              </a:cxn>
            </a:cxnLst>
            <a:rect l="0" t="0" r="r" b="b"/>
            <a:pathLst>
              <a:path w="40" h="10">
                <a:moveTo>
                  <a:pt x="0" y="10"/>
                </a:moveTo>
                <a:lnTo>
                  <a:pt x="7" y="6"/>
                </a:lnTo>
                <a:lnTo>
                  <a:pt x="19" y="4"/>
                </a:lnTo>
                <a:lnTo>
                  <a:pt x="40" y="0"/>
                </a:lnTo>
              </a:path>
            </a:pathLst>
          </a:custGeom>
          <a:noFill/>
          <a:ln w="0">
            <a:solidFill>
              <a:srgbClr val="000000"/>
            </a:solidFill>
            <a:prstDash val="solid"/>
            <a:round/>
            <a:headEnd/>
            <a:tailEnd/>
          </a:ln>
        </p:spPr>
        <p:txBody>
          <a:bodyPr/>
          <a:lstStyle/>
          <a:p>
            <a:endParaRPr lang="en-GB"/>
          </a:p>
        </p:txBody>
      </p:sp>
      <p:sp>
        <p:nvSpPr>
          <p:cNvPr id="165" name="Freeform 2560"/>
          <p:cNvSpPr>
            <a:spLocks/>
          </p:cNvSpPr>
          <p:nvPr>
            <p:custDataLst>
              <p:tags r:id="rId156"/>
            </p:custDataLst>
          </p:nvPr>
        </p:nvSpPr>
        <p:spPr bwMode="auto">
          <a:xfrm>
            <a:off x="4002125" y="2569746"/>
            <a:ext cx="25182" cy="1937"/>
          </a:xfrm>
          <a:custGeom>
            <a:avLst/>
            <a:gdLst/>
            <a:ahLst/>
            <a:cxnLst>
              <a:cxn ang="0">
                <a:pos x="0" y="0"/>
              </a:cxn>
              <a:cxn ang="0">
                <a:pos x="9" y="3"/>
              </a:cxn>
              <a:cxn ang="0">
                <a:pos x="26" y="1"/>
              </a:cxn>
            </a:cxnLst>
            <a:rect l="0" t="0" r="r" b="b"/>
            <a:pathLst>
              <a:path w="26" h="3">
                <a:moveTo>
                  <a:pt x="0" y="0"/>
                </a:moveTo>
                <a:lnTo>
                  <a:pt x="9" y="3"/>
                </a:lnTo>
                <a:lnTo>
                  <a:pt x="26" y="1"/>
                </a:lnTo>
              </a:path>
            </a:pathLst>
          </a:custGeom>
          <a:noFill/>
          <a:ln w="0">
            <a:solidFill>
              <a:srgbClr val="000000"/>
            </a:solidFill>
            <a:prstDash val="solid"/>
            <a:round/>
            <a:headEnd/>
            <a:tailEnd/>
          </a:ln>
        </p:spPr>
        <p:txBody>
          <a:bodyPr/>
          <a:lstStyle/>
          <a:p>
            <a:endParaRPr lang="en-GB"/>
          </a:p>
        </p:txBody>
      </p:sp>
      <p:sp>
        <p:nvSpPr>
          <p:cNvPr id="166" name="Freeform 2561"/>
          <p:cNvSpPr>
            <a:spLocks/>
          </p:cNvSpPr>
          <p:nvPr>
            <p:custDataLst>
              <p:tags r:id="rId157"/>
            </p:custDataLst>
          </p:nvPr>
        </p:nvSpPr>
        <p:spPr bwMode="auto">
          <a:xfrm>
            <a:off x="3905268" y="2598803"/>
            <a:ext cx="32931" cy="21309"/>
          </a:xfrm>
          <a:custGeom>
            <a:avLst/>
            <a:gdLst/>
            <a:ahLst/>
            <a:cxnLst>
              <a:cxn ang="0">
                <a:pos x="0" y="0"/>
              </a:cxn>
              <a:cxn ang="0">
                <a:pos x="3" y="2"/>
              </a:cxn>
              <a:cxn ang="0">
                <a:pos x="7" y="4"/>
              </a:cxn>
              <a:cxn ang="0">
                <a:pos x="11" y="5"/>
              </a:cxn>
              <a:cxn ang="0">
                <a:pos x="16" y="12"/>
              </a:cxn>
              <a:cxn ang="0">
                <a:pos x="31" y="18"/>
              </a:cxn>
              <a:cxn ang="0">
                <a:pos x="33" y="20"/>
              </a:cxn>
            </a:cxnLst>
            <a:rect l="0" t="0" r="r" b="b"/>
            <a:pathLst>
              <a:path w="33" h="20">
                <a:moveTo>
                  <a:pt x="0" y="0"/>
                </a:moveTo>
                <a:lnTo>
                  <a:pt x="3" y="2"/>
                </a:lnTo>
                <a:lnTo>
                  <a:pt x="7" y="4"/>
                </a:lnTo>
                <a:lnTo>
                  <a:pt x="11" y="5"/>
                </a:lnTo>
                <a:lnTo>
                  <a:pt x="16" y="12"/>
                </a:lnTo>
                <a:lnTo>
                  <a:pt x="31" y="18"/>
                </a:lnTo>
                <a:lnTo>
                  <a:pt x="33" y="20"/>
                </a:lnTo>
              </a:path>
            </a:pathLst>
          </a:custGeom>
          <a:noFill/>
          <a:ln w="0">
            <a:solidFill>
              <a:srgbClr val="000000"/>
            </a:solidFill>
            <a:prstDash val="solid"/>
            <a:round/>
            <a:headEnd/>
            <a:tailEnd/>
          </a:ln>
        </p:spPr>
        <p:txBody>
          <a:bodyPr/>
          <a:lstStyle/>
          <a:p>
            <a:endParaRPr lang="en-GB"/>
          </a:p>
        </p:txBody>
      </p:sp>
      <p:sp>
        <p:nvSpPr>
          <p:cNvPr id="167" name="Freeform 2562"/>
          <p:cNvSpPr>
            <a:spLocks/>
          </p:cNvSpPr>
          <p:nvPr>
            <p:custDataLst>
              <p:tags r:id="rId158"/>
            </p:custDataLst>
          </p:nvPr>
        </p:nvSpPr>
        <p:spPr bwMode="auto">
          <a:xfrm>
            <a:off x="3947885" y="2596866"/>
            <a:ext cx="40679" cy="9685"/>
          </a:xfrm>
          <a:custGeom>
            <a:avLst/>
            <a:gdLst/>
            <a:ahLst/>
            <a:cxnLst>
              <a:cxn ang="0">
                <a:pos x="42" y="0"/>
              </a:cxn>
              <a:cxn ang="0">
                <a:pos x="38" y="2"/>
              </a:cxn>
              <a:cxn ang="0">
                <a:pos x="31" y="5"/>
              </a:cxn>
              <a:cxn ang="0">
                <a:pos x="27" y="7"/>
              </a:cxn>
              <a:cxn ang="0">
                <a:pos x="23" y="9"/>
              </a:cxn>
              <a:cxn ang="0">
                <a:pos x="14" y="9"/>
              </a:cxn>
              <a:cxn ang="0">
                <a:pos x="4" y="9"/>
              </a:cxn>
              <a:cxn ang="0">
                <a:pos x="2" y="7"/>
              </a:cxn>
              <a:cxn ang="0">
                <a:pos x="0" y="7"/>
              </a:cxn>
            </a:cxnLst>
            <a:rect l="0" t="0" r="r" b="b"/>
            <a:pathLst>
              <a:path w="42" h="9">
                <a:moveTo>
                  <a:pt x="42" y="0"/>
                </a:moveTo>
                <a:lnTo>
                  <a:pt x="38" y="2"/>
                </a:lnTo>
                <a:lnTo>
                  <a:pt x="31" y="5"/>
                </a:lnTo>
                <a:lnTo>
                  <a:pt x="27" y="7"/>
                </a:lnTo>
                <a:lnTo>
                  <a:pt x="23" y="9"/>
                </a:lnTo>
                <a:lnTo>
                  <a:pt x="14" y="9"/>
                </a:lnTo>
                <a:lnTo>
                  <a:pt x="4" y="9"/>
                </a:lnTo>
                <a:lnTo>
                  <a:pt x="2" y="7"/>
                </a:lnTo>
                <a:lnTo>
                  <a:pt x="0" y="7"/>
                </a:lnTo>
              </a:path>
            </a:pathLst>
          </a:custGeom>
          <a:noFill/>
          <a:ln w="0">
            <a:solidFill>
              <a:srgbClr val="000000"/>
            </a:solidFill>
            <a:prstDash val="solid"/>
            <a:round/>
            <a:headEnd/>
            <a:tailEnd/>
          </a:ln>
        </p:spPr>
        <p:txBody>
          <a:bodyPr/>
          <a:lstStyle/>
          <a:p>
            <a:endParaRPr lang="en-GB"/>
          </a:p>
        </p:txBody>
      </p:sp>
      <p:sp>
        <p:nvSpPr>
          <p:cNvPr id="168" name="Freeform 2563"/>
          <p:cNvSpPr>
            <a:spLocks/>
          </p:cNvSpPr>
          <p:nvPr>
            <p:custDataLst>
              <p:tags r:id="rId159"/>
            </p:custDataLst>
          </p:nvPr>
        </p:nvSpPr>
        <p:spPr bwMode="auto">
          <a:xfrm>
            <a:off x="4035056" y="2608489"/>
            <a:ext cx="118166" cy="50366"/>
          </a:xfrm>
          <a:custGeom>
            <a:avLst/>
            <a:gdLst/>
            <a:ahLst/>
            <a:cxnLst>
              <a:cxn ang="0">
                <a:pos x="121" y="52"/>
              </a:cxn>
              <a:cxn ang="0">
                <a:pos x="104" y="51"/>
              </a:cxn>
              <a:cxn ang="0">
                <a:pos x="90" y="45"/>
              </a:cxn>
              <a:cxn ang="0">
                <a:pos x="80" y="37"/>
              </a:cxn>
              <a:cxn ang="0">
                <a:pos x="75" y="35"/>
              </a:cxn>
              <a:cxn ang="0">
                <a:pos x="67" y="31"/>
              </a:cxn>
              <a:cxn ang="0">
                <a:pos x="60" y="30"/>
              </a:cxn>
              <a:cxn ang="0">
                <a:pos x="46" y="30"/>
              </a:cxn>
              <a:cxn ang="0">
                <a:pos x="41" y="28"/>
              </a:cxn>
              <a:cxn ang="0">
                <a:pos x="0" y="0"/>
              </a:cxn>
            </a:cxnLst>
            <a:rect l="0" t="0" r="r" b="b"/>
            <a:pathLst>
              <a:path w="121" h="52">
                <a:moveTo>
                  <a:pt x="121" y="52"/>
                </a:moveTo>
                <a:lnTo>
                  <a:pt x="104" y="51"/>
                </a:lnTo>
                <a:lnTo>
                  <a:pt x="90" y="45"/>
                </a:lnTo>
                <a:lnTo>
                  <a:pt x="80" y="37"/>
                </a:lnTo>
                <a:lnTo>
                  <a:pt x="75" y="35"/>
                </a:lnTo>
                <a:lnTo>
                  <a:pt x="67" y="31"/>
                </a:lnTo>
                <a:lnTo>
                  <a:pt x="60" y="30"/>
                </a:lnTo>
                <a:lnTo>
                  <a:pt x="46" y="30"/>
                </a:lnTo>
                <a:lnTo>
                  <a:pt x="41" y="28"/>
                </a:lnTo>
                <a:lnTo>
                  <a:pt x="0" y="0"/>
                </a:lnTo>
              </a:path>
            </a:pathLst>
          </a:custGeom>
          <a:noFill/>
          <a:ln w="0">
            <a:solidFill>
              <a:srgbClr val="000000"/>
            </a:solidFill>
            <a:prstDash val="solid"/>
            <a:round/>
            <a:headEnd/>
            <a:tailEnd/>
          </a:ln>
        </p:spPr>
        <p:txBody>
          <a:bodyPr/>
          <a:lstStyle/>
          <a:p>
            <a:endParaRPr lang="en-GB"/>
          </a:p>
        </p:txBody>
      </p:sp>
      <p:sp>
        <p:nvSpPr>
          <p:cNvPr id="169" name="Freeform 2564"/>
          <p:cNvSpPr>
            <a:spLocks/>
          </p:cNvSpPr>
          <p:nvPr>
            <p:custDataLst>
              <p:tags r:id="rId160"/>
            </p:custDataLst>
          </p:nvPr>
        </p:nvSpPr>
        <p:spPr bwMode="auto">
          <a:xfrm>
            <a:off x="4155158" y="2656917"/>
            <a:ext cx="540462" cy="60052"/>
          </a:xfrm>
          <a:custGeom>
            <a:avLst/>
            <a:gdLst/>
            <a:ahLst/>
            <a:cxnLst>
              <a:cxn ang="0">
                <a:pos x="0" y="0"/>
              </a:cxn>
              <a:cxn ang="0">
                <a:pos x="5" y="4"/>
              </a:cxn>
              <a:cxn ang="0">
                <a:pos x="23" y="17"/>
              </a:cxn>
              <a:cxn ang="0">
                <a:pos x="39" y="26"/>
              </a:cxn>
              <a:cxn ang="0">
                <a:pos x="51" y="30"/>
              </a:cxn>
              <a:cxn ang="0">
                <a:pos x="68" y="36"/>
              </a:cxn>
              <a:cxn ang="0">
                <a:pos x="81" y="38"/>
              </a:cxn>
              <a:cxn ang="0">
                <a:pos x="91" y="39"/>
              </a:cxn>
              <a:cxn ang="0">
                <a:pos x="106" y="42"/>
              </a:cxn>
              <a:cxn ang="0">
                <a:pos x="118" y="42"/>
              </a:cxn>
              <a:cxn ang="0">
                <a:pos x="141" y="49"/>
              </a:cxn>
              <a:cxn ang="0">
                <a:pos x="158" y="50"/>
              </a:cxn>
              <a:cxn ang="0">
                <a:pos x="169" y="51"/>
              </a:cxn>
              <a:cxn ang="0">
                <a:pos x="184" y="53"/>
              </a:cxn>
              <a:cxn ang="0">
                <a:pos x="199" y="56"/>
              </a:cxn>
              <a:cxn ang="0">
                <a:pos x="216" y="58"/>
              </a:cxn>
              <a:cxn ang="0">
                <a:pos x="229" y="60"/>
              </a:cxn>
              <a:cxn ang="0">
                <a:pos x="241" y="61"/>
              </a:cxn>
              <a:cxn ang="0">
                <a:pos x="270" y="62"/>
              </a:cxn>
              <a:cxn ang="0">
                <a:pos x="283" y="62"/>
              </a:cxn>
              <a:cxn ang="0">
                <a:pos x="329" y="60"/>
              </a:cxn>
              <a:cxn ang="0">
                <a:pos x="353" y="59"/>
              </a:cxn>
              <a:cxn ang="0">
                <a:pos x="367" y="58"/>
              </a:cxn>
              <a:cxn ang="0">
                <a:pos x="391" y="56"/>
              </a:cxn>
              <a:cxn ang="0">
                <a:pos x="405" y="55"/>
              </a:cxn>
              <a:cxn ang="0">
                <a:pos x="420" y="53"/>
              </a:cxn>
              <a:cxn ang="0">
                <a:pos x="432" y="52"/>
              </a:cxn>
              <a:cxn ang="0">
                <a:pos x="558" y="49"/>
              </a:cxn>
            </a:cxnLst>
            <a:rect l="0" t="0" r="r" b="b"/>
            <a:pathLst>
              <a:path w="558" h="62">
                <a:moveTo>
                  <a:pt x="0" y="0"/>
                </a:moveTo>
                <a:lnTo>
                  <a:pt x="5" y="4"/>
                </a:lnTo>
                <a:lnTo>
                  <a:pt x="23" y="17"/>
                </a:lnTo>
                <a:lnTo>
                  <a:pt x="39" y="26"/>
                </a:lnTo>
                <a:lnTo>
                  <a:pt x="51" y="30"/>
                </a:lnTo>
                <a:lnTo>
                  <a:pt x="68" y="36"/>
                </a:lnTo>
                <a:lnTo>
                  <a:pt x="81" y="38"/>
                </a:lnTo>
                <a:lnTo>
                  <a:pt x="91" y="39"/>
                </a:lnTo>
                <a:lnTo>
                  <a:pt x="106" y="42"/>
                </a:lnTo>
                <a:lnTo>
                  <a:pt x="118" y="42"/>
                </a:lnTo>
                <a:lnTo>
                  <a:pt x="141" y="49"/>
                </a:lnTo>
                <a:lnTo>
                  <a:pt x="158" y="50"/>
                </a:lnTo>
                <a:lnTo>
                  <a:pt x="169" y="51"/>
                </a:lnTo>
                <a:lnTo>
                  <a:pt x="184" y="53"/>
                </a:lnTo>
                <a:lnTo>
                  <a:pt x="199" y="56"/>
                </a:lnTo>
                <a:lnTo>
                  <a:pt x="216" y="58"/>
                </a:lnTo>
                <a:lnTo>
                  <a:pt x="229" y="60"/>
                </a:lnTo>
                <a:lnTo>
                  <a:pt x="241" y="61"/>
                </a:lnTo>
                <a:lnTo>
                  <a:pt x="270" y="62"/>
                </a:lnTo>
                <a:lnTo>
                  <a:pt x="283" y="62"/>
                </a:lnTo>
                <a:lnTo>
                  <a:pt x="329" y="60"/>
                </a:lnTo>
                <a:lnTo>
                  <a:pt x="353" y="59"/>
                </a:lnTo>
                <a:lnTo>
                  <a:pt x="367" y="58"/>
                </a:lnTo>
                <a:lnTo>
                  <a:pt x="391" y="56"/>
                </a:lnTo>
                <a:lnTo>
                  <a:pt x="405" y="55"/>
                </a:lnTo>
                <a:lnTo>
                  <a:pt x="420" y="53"/>
                </a:lnTo>
                <a:lnTo>
                  <a:pt x="432" y="52"/>
                </a:lnTo>
                <a:lnTo>
                  <a:pt x="558" y="49"/>
                </a:lnTo>
              </a:path>
            </a:pathLst>
          </a:custGeom>
          <a:noFill/>
          <a:ln w="0">
            <a:solidFill>
              <a:srgbClr val="000000"/>
            </a:solidFill>
            <a:prstDash val="solid"/>
            <a:round/>
            <a:headEnd/>
            <a:tailEnd/>
          </a:ln>
        </p:spPr>
        <p:txBody>
          <a:bodyPr/>
          <a:lstStyle/>
          <a:p>
            <a:endParaRPr lang="en-GB"/>
          </a:p>
        </p:txBody>
      </p:sp>
      <p:sp>
        <p:nvSpPr>
          <p:cNvPr id="170" name="Freeform 2565"/>
          <p:cNvSpPr>
            <a:spLocks/>
          </p:cNvSpPr>
          <p:nvPr>
            <p:custDataLst>
              <p:tags r:id="rId161"/>
            </p:custDataLst>
          </p:nvPr>
        </p:nvSpPr>
        <p:spPr bwMode="auto">
          <a:xfrm>
            <a:off x="4031182" y="2591054"/>
            <a:ext cx="133663" cy="50366"/>
          </a:xfrm>
          <a:custGeom>
            <a:avLst/>
            <a:gdLst/>
            <a:ahLst/>
            <a:cxnLst>
              <a:cxn ang="0">
                <a:pos x="138" y="51"/>
              </a:cxn>
              <a:cxn ang="0">
                <a:pos x="127" y="50"/>
              </a:cxn>
              <a:cxn ang="0">
                <a:pos x="109" y="49"/>
              </a:cxn>
              <a:cxn ang="0">
                <a:pos x="96" y="43"/>
              </a:cxn>
              <a:cxn ang="0">
                <a:pos x="86" y="37"/>
              </a:cxn>
              <a:cxn ang="0">
                <a:pos x="82" y="34"/>
              </a:cxn>
              <a:cxn ang="0">
                <a:pos x="72" y="29"/>
              </a:cxn>
              <a:cxn ang="0">
                <a:pos x="64" y="28"/>
              </a:cxn>
              <a:cxn ang="0">
                <a:pos x="51" y="28"/>
              </a:cxn>
              <a:cxn ang="0">
                <a:pos x="42" y="25"/>
              </a:cxn>
              <a:cxn ang="0">
                <a:pos x="42" y="24"/>
              </a:cxn>
              <a:cxn ang="0">
                <a:pos x="28" y="19"/>
              </a:cxn>
              <a:cxn ang="0">
                <a:pos x="19" y="13"/>
              </a:cxn>
              <a:cxn ang="0">
                <a:pos x="0" y="0"/>
              </a:cxn>
            </a:cxnLst>
            <a:rect l="0" t="0" r="r" b="b"/>
            <a:pathLst>
              <a:path w="138" h="51">
                <a:moveTo>
                  <a:pt x="138" y="51"/>
                </a:moveTo>
                <a:lnTo>
                  <a:pt x="127" y="50"/>
                </a:lnTo>
                <a:lnTo>
                  <a:pt x="109" y="49"/>
                </a:lnTo>
                <a:lnTo>
                  <a:pt x="96" y="43"/>
                </a:lnTo>
                <a:lnTo>
                  <a:pt x="86" y="37"/>
                </a:lnTo>
                <a:lnTo>
                  <a:pt x="82" y="34"/>
                </a:lnTo>
                <a:lnTo>
                  <a:pt x="72" y="29"/>
                </a:lnTo>
                <a:lnTo>
                  <a:pt x="64" y="28"/>
                </a:lnTo>
                <a:lnTo>
                  <a:pt x="51" y="28"/>
                </a:lnTo>
                <a:lnTo>
                  <a:pt x="42" y="25"/>
                </a:lnTo>
                <a:lnTo>
                  <a:pt x="42" y="24"/>
                </a:lnTo>
                <a:lnTo>
                  <a:pt x="28" y="19"/>
                </a:lnTo>
                <a:lnTo>
                  <a:pt x="19" y="13"/>
                </a:lnTo>
                <a:lnTo>
                  <a:pt x="0" y="0"/>
                </a:lnTo>
              </a:path>
            </a:pathLst>
          </a:custGeom>
          <a:noFill/>
          <a:ln w="0">
            <a:solidFill>
              <a:srgbClr val="000000"/>
            </a:solidFill>
            <a:prstDash val="solid"/>
            <a:round/>
            <a:headEnd/>
            <a:tailEnd/>
          </a:ln>
        </p:spPr>
        <p:txBody>
          <a:bodyPr/>
          <a:lstStyle/>
          <a:p>
            <a:endParaRPr lang="en-GB"/>
          </a:p>
        </p:txBody>
      </p:sp>
      <p:sp>
        <p:nvSpPr>
          <p:cNvPr id="171" name="Freeform 2566"/>
          <p:cNvSpPr>
            <a:spLocks/>
          </p:cNvSpPr>
          <p:nvPr>
            <p:custDataLst>
              <p:tags r:id="rId162"/>
            </p:custDataLst>
          </p:nvPr>
        </p:nvSpPr>
        <p:spPr bwMode="auto">
          <a:xfrm>
            <a:off x="4166781" y="2637545"/>
            <a:ext cx="550147" cy="48429"/>
          </a:xfrm>
          <a:custGeom>
            <a:avLst/>
            <a:gdLst/>
            <a:ahLst/>
            <a:cxnLst>
              <a:cxn ang="0">
                <a:pos x="0" y="0"/>
              </a:cxn>
              <a:cxn ang="0">
                <a:pos x="9" y="5"/>
              </a:cxn>
              <a:cxn ang="0">
                <a:pos x="13" y="5"/>
              </a:cxn>
              <a:cxn ang="0">
                <a:pos x="29" y="15"/>
              </a:cxn>
              <a:cxn ang="0">
                <a:pos x="40" y="18"/>
              </a:cxn>
              <a:cxn ang="0">
                <a:pos x="57" y="24"/>
              </a:cxn>
              <a:cxn ang="0">
                <a:pos x="69" y="27"/>
              </a:cxn>
              <a:cxn ang="0">
                <a:pos x="79" y="27"/>
              </a:cxn>
              <a:cxn ang="0">
                <a:pos x="94" y="29"/>
              </a:cxn>
              <a:cxn ang="0">
                <a:pos x="106" y="30"/>
              </a:cxn>
              <a:cxn ang="0">
                <a:pos x="129" y="38"/>
              </a:cxn>
              <a:cxn ang="0">
                <a:pos x="145" y="38"/>
              </a:cxn>
              <a:cxn ang="0">
                <a:pos x="157" y="40"/>
              </a:cxn>
              <a:cxn ang="0">
                <a:pos x="171" y="41"/>
              </a:cxn>
              <a:cxn ang="0">
                <a:pos x="187" y="43"/>
              </a:cxn>
              <a:cxn ang="0">
                <a:pos x="203" y="46"/>
              </a:cxn>
              <a:cxn ang="0">
                <a:pos x="217" y="48"/>
              </a:cxn>
              <a:cxn ang="0">
                <a:pos x="229" y="49"/>
              </a:cxn>
              <a:cxn ang="0">
                <a:pos x="257" y="51"/>
              </a:cxn>
              <a:cxn ang="0">
                <a:pos x="270" y="51"/>
              </a:cxn>
              <a:cxn ang="0">
                <a:pos x="315" y="49"/>
              </a:cxn>
              <a:cxn ang="0">
                <a:pos x="340" y="48"/>
              </a:cxn>
              <a:cxn ang="0">
                <a:pos x="353" y="45"/>
              </a:cxn>
              <a:cxn ang="0">
                <a:pos x="377" y="43"/>
              </a:cxn>
              <a:cxn ang="0">
                <a:pos x="391" y="42"/>
              </a:cxn>
              <a:cxn ang="0">
                <a:pos x="409" y="41"/>
              </a:cxn>
              <a:cxn ang="0">
                <a:pos x="419" y="40"/>
              </a:cxn>
              <a:cxn ang="0">
                <a:pos x="456" y="40"/>
              </a:cxn>
              <a:cxn ang="0">
                <a:pos x="505" y="36"/>
              </a:cxn>
              <a:cxn ang="0">
                <a:pos x="533" y="33"/>
              </a:cxn>
              <a:cxn ang="0">
                <a:pos x="546" y="31"/>
              </a:cxn>
              <a:cxn ang="0">
                <a:pos x="567" y="31"/>
              </a:cxn>
            </a:cxnLst>
            <a:rect l="0" t="0" r="r" b="b"/>
            <a:pathLst>
              <a:path w="567" h="51">
                <a:moveTo>
                  <a:pt x="0" y="0"/>
                </a:moveTo>
                <a:lnTo>
                  <a:pt x="9" y="5"/>
                </a:lnTo>
                <a:lnTo>
                  <a:pt x="13" y="5"/>
                </a:lnTo>
                <a:lnTo>
                  <a:pt x="29" y="15"/>
                </a:lnTo>
                <a:lnTo>
                  <a:pt x="40" y="18"/>
                </a:lnTo>
                <a:lnTo>
                  <a:pt x="57" y="24"/>
                </a:lnTo>
                <a:lnTo>
                  <a:pt x="69" y="27"/>
                </a:lnTo>
                <a:lnTo>
                  <a:pt x="79" y="27"/>
                </a:lnTo>
                <a:lnTo>
                  <a:pt x="94" y="29"/>
                </a:lnTo>
                <a:lnTo>
                  <a:pt x="106" y="30"/>
                </a:lnTo>
                <a:lnTo>
                  <a:pt x="129" y="38"/>
                </a:lnTo>
                <a:lnTo>
                  <a:pt x="145" y="38"/>
                </a:lnTo>
                <a:lnTo>
                  <a:pt x="157" y="40"/>
                </a:lnTo>
                <a:lnTo>
                  <a:pt x="171" y="41"/>
                </a:lnTo>
                <a:lnTo>
                  <a:pt x="187" y="43"/>
                </a:lnTo>
                <a:lnTo>
                  <a:pt x="203" y="46"/>
                </a:lnTo>
                <a:lnTo>
                  <a:pt x="217" y="48"/>
                </a:lnTo>
                <a:lnTo>
                  <a:pt x="229" y="49"/>
                </a:lnTo>
                <a:lnTo>
                  <a:pt x="257" y="51"/>
                </a:lnTo>
                <a:lnTo>
                  <a:pt x="270" y="51"/>
                </a:lnTo>
                <a:lnTo>
                  <a:pt x="315" y="49"/>
                </a:lnTo>
                <a:lnTo>
                  <a:pt x="340" y="48"/>
                </a:lnTo>
                <a:lnTo>
                  <a:pt x="353" y="45"/>
                </a:lnTo>
                <a:lnTo>
                  <a:pt x="377" y="43"/>
                </a:lnTo>
                <a:lnTo>
                  <a:pt x="391" y="42"/>
                </a:lnTo>
                <a:lnTo>
                  <a:pt x="409" y="41"/>
                </a:lnTo>
                <a:lnTo>
                  <a:pt x="419" y="40"/>
                </a:lnTo>
                <a:lnTo>
                  <a:pt x="456" y="40"/>
                </a:lnTo>
                <a:lnTo>
                  <a:pt x="505" y="36"/>
                </a:lnTo>
                <a:lnTo>
                  <a:pt x="533" y="33"/>
                </a:lnTo>
                <a:lnTo>
                  <a:pt x="546" y="31"/>
                </a:lnTo>
                <a:lnTo>
                  <a:pt x="567" y="31"/>
                </a:lnTo>
              </a:path>
            </a:pathLst>
          </a:custGeom>
          <a:noFill/>
          <a:ln w="0">
            <a:solidFill>
              <a:srgbClr val="000000"/>
            </a:solidFill>
            <a:prstDash val="solid"/>
            <a:round/>
            <a:headEnd/>
            <a:tailEnd/>
          </a:ln>
        </p:spPr>
        <p:txBody>
          <a:bodyPr/>
          <a:lstStyle/>
          <a:p>
            <a:endParaRPr lang="en-GB"/>
          </a:p>
        </p:txBody>
      </p:sp>
      <p:sp>
        <p:nvSpPr>
          <p:cNvPr id="172" name="Freeform 2567"/>
          <p:cNvSpPr>
            <a:spLocks/>
          </p:cNvSpPr>
          <p:nvPr>
            <p:custDataLst>
              <p:tags r:id="rId163"/>
            </p:custDataLst>
          </p:nvPr>
        </p:nvSpPr>
        <p:spPr bwMode="auto">
          <a:xfrm>
            <a:off x="5220584" y="2705346"/>
            <a:ext cx="21309" cy="5811"/>
          </a:xfrm>
          <a:custGeom>
            <a:avLst/>
            <a:gdLst/>
            <a:ahLst/>
            <a:cxnLst>
              <a:cxn ang="0">
                <a:pos x="20" y="7"/>
              </a:cxn>
              <a:cxn ang="0">
                <a:pos x="7" y="0"/>
              </a:cxn>
              <a:cxn ang="0">
                <a:pos x="5" y="0"/>
              </a:cxn>
              <a:cxn ang="0">
                <a:pos x="0" y="0"/>
              </a:cxn>
              <a:cxn ang="0">
                <a:pos x="0" y="0"/>
              </a:cxn>
            </a:cxnLst>
            <a:rect l="0" t="0" r="r" b="b"/>
            <a:pathLst>
              <a:path w="20" h="7">
                <a:moveTo>
                  <a:pt x="20" y="7"/>
                </a:moveTo>
                <a:lnTo>
                  <a:pt x="7" y="0"/>
                </a:lnTo>
                <a:lnTo>
                  <a:pt x="5" y="0"/>
                </a:lnTo>
                <a:lnTo>
                  <a:pt x="0" y="0"/>
                </a:lnTo>
                <a:lnTo>
                  <a:pt x="0" y="0"/>
                </a:lnTo>
              </a:path>
            </a:pathLst>
          </a:custGeom>
          <a:noFill/>
          <a:ln w="0">
            <a:solidFill>
              <a:srgbClr val="000000"/>
            </a:solidFill>
            <a:prstDash val="solid"/>
            <a:round/>
            <a:headEnd/>
            <a:tailEnd/>
          </a:ln>
        </p:spPr>
        <p:txBody>
          <a:bodyPr/>
          <a:lstStyle/>
          <a:p>
            <a:endParaRPr lang="en-GB"/>
          </a:p>
        </p:txBody>
      </p:sp>
      <p:sp>
        <p:nvSpPr>
          <p:cNvPr id="173" name="Freeform 2568"/>
          <p:cNvSpPr>
            <a:spLocks/>
          </p:cNvSpPr>
          <p:nvPr>
            <p:custDataLst>
              <p:tags r:id="rId164"/>
            </p:custDataLst>
          </p:nvPr>
        </p:nvSpPr>
        <p:spPr bwMode="auto">
          <a:xfrm>
            <a:off x="5015247" y="2627860"/>
            <a:ext cx="133663" cy="91045"/>
          </a:xfrm>
          <a:custGeom>
            <a:avLst/>
            <a:gdLst/>
            <a:ahLst/>
            <a:cxnLst>
              <a:cxn ang="0">
                <a:pos x="137" y="94"/>
              </a:cxn>
              <a:cxn ang="0">
                <a:pos x="134" y="93"/>
              </a:cxn>
              <a:cxn ang="0">
                <a:pos x="132" y="92"/>
              </a:cxn>
              <a:cxn ang="0">
                <a:pos x="127" y="91"/>
              </a:cxn>
              <a:cxn ang="0">
                <a:pos x="117" y="88"/>
              </a:cxn>
              <a:cxn ang="0">
                <a:pos x="113" y="85"/>
              </a:cxn>
              <a:cxn ang="0">
                <a:pos x="108" y="84"/>
              </a:cxn>
              <a:cxn ang="0">
                <a:pos x="98" y="77"/>
              </a:cxn>
              <a:cxn ang="0">
                <a:pos x="93" y="72"/>
              </a:cxn>
              <a:cxn ang="0">
                <a:pos x="89" y="69"/>
              </a:cxn>
              <a:cxn ang="0">
                <a:pos x="86" y="67"/>
              </a:cxn>
              <a:cxn ang="0">
                <a:pos x="80" y="65"/>
              </a:cxn>
              <a:cxn ang="0">
                <a:pos x="72" y="58"/>
              </a:cxn>
              <a:cxn ang="0">
                <a:pos x="70" y="58"/>
              </a:cxn>
              <a:cxn ang="0">
                <a:pos x="65" y="55"/>
              </a:cxn>
              <a:cxn ang="0">
                <a:pos x="60" y="52"/>
              </a:cxn>
              <a:cxn ang="0">
                <a:pos x="56" y="49"/>
              </a:cxn>
              <a:cxn ang="0">
                <a:pos x="51" y="46"/>
              </a:cxn>
              <a:cxn ang="0">
                <a:pos x="47" y="45"/>
              </a:cxn>
              <a:cxn ang="0">
                <a:pos x="39" y="41"/>
              </a:cxn>
              <a:cxn ang="0">
                <a:pos x="37" y="40"/>
              </a:cxn>
              <a:cxn ang="0">
                <a:pos x="25" y="35"/>
              </a:cxn>
              <a:cxn ang="0">
                <a:pos x="18" y="27"/>
              </a:cxn>
              <a:cxn ang="0">
                <a:pos x="12" y="21"/>
              </a:cxn>
              <a:cxn ang="0">
                <a:pos x="8" y="13"/>
              </a:cxn>
              <a:cxn ang="0">
                <a:pos x="6" y="7"/>
              </a:cxn>
              <a:cxn ang="0">
                <a:pos x="0" y="0"/>
              </a:cxn>
            </a:cxnLst>
            <a:rect l="0" t="0" r="r" b="b"/>
            <a:pathLst>
              <a:path w="137" h="94">
                <a:moveTo>
                  <a:pt x="137" y="94"/>
                </a:moveTo>
                <a:lnTo>
                  <a:pt x="134" y="93"/>
                </a:lnTo>
                <a:lnTo>
                  <a:pt x="132" y="92"/>
                </a:lnTo>
                <a:lnTo>
                  <a:pt x="127" y="91"/>
                </a:lnTo>
                <a:lnTo>
                  <a:pt x="117" y="88"/>
                </a:lnTo>
                <a:lnTo>
                  <a:pt x="113" y="85"/>
                </a:lnTo>
                <a:lnTo>
                  <a:pt x="108" y="84"/>
                </a:lnTo>
                <a:lnTo>
                  <a:pt x="98" y="77"/>
                </a:lnTo>
                <a:lnTo>
                  <a:pt x="93" y="72"/>
                </a:lnTo>
                <a:lnTo>
                  <a:pt x="89" y="69"/>
                </a:lnTo>
                <a:lnTo>
                  <a:pt x="86" y="67"/>
                </a:lnTo>
                <a:lnTo>
                  <a:pt x="80" y="65"/>
                </a:lnTo>
                <a:lnTo>
                  <a:pt x="72" y="58"/>
                </a:lnTo>
                <a:lnTo>
                  <a:pt x="70" y="58"/>
                </a:lnTo>
                <a:lnTo>
                  <a:pt x="65" y="55"/>
                </a:lnTo>
                <a:lnTo>
                  <a:pt x="60" y="52"/>
                </a:lnTo>
                <a:lnTo>
                  <a:pt x="56" y="49"/>
                </a:lnTo>
                <a:lnTo>
                  <a:pt x="51" y="46"/>
                </a:lnTo>
                <a:lnTo>
                  <a:pt x="47" y="45"/>
                </a:lnTo>
                <a:lnTo>
                  <a:pt x="39" y="41"/>
                </a:lnTo>
                <a:lnTo>
                  <a:pt x="37" y="40"/>
                </a:lnTo>
                <a:lnTo>
                  <a:pt x="25" y="35"/>
                </a:lnTo>
                <a:lnTo>
                  <a:pt x="18" y="27"/>
                </a:lnTo>
                <a:lnTo>
                  <a:pt x="12" y="21"/>
                </a:lnTo>
                <a:lnTo>
                  <a:pt x="8" y="13"/>
                </a:lnTo>
                <a:lnTo>
                  <a:pt x="6" y="7"/>
                </a:lnTo>
                <a:lnTo>
                  <a:pt x="0" y="0"/>
                </a:lnTo>
              </a:path>
            </a:pathLst>
          </a:custGeom>
          <a:noFill/>
          <a:ln w="0">
            <a:solidFill>
              <a:srgbClr val="000000"/>
            </a:solidFill>
            <a:prstDash val="solid"/>
            <a:round/>
            <a:headEnd/>
            <a:tailEnd/>
          </a:ln>
        </p:spPr>
        <p:txBody>
          <a:bodyPr/>
          <a:lstStyle/>
          <a:p>
            <a:endParaRPr lang="en-GB"/>
          </a:p>
        </p:txBody>
      </p:sp>
      <p:sp>
        <p:nvSpPr>
          <p:cNvPr id="174" name="Freeform 2569"/>
          <p:cNvSpPr>
            <a:spLocks/>
          </p:cNvSpPr>
          <p:nvPr>
            <p:custDataLst>
              <p:tags r:id="rId165"/>
            </p:custDataLst>
          </p:nvPr>
        </p:nvSpPr>
        <p:spPr bwMode="auto">
          <a:xfrm>
            <a:off x="5185715" y="2674352"/>
            <a:ext cx="65863" cy="9685"/>
          </a:xfrm>
          <a:custGeom>
            <a:avLst/>
            <a:gdLst/>
            <a:ahLst/>
            <a:cxnLst>
              <a:cxn ang="0">
                <a:pos x="0" y="1"/>
              </a:cxn>
              <a:cxn ang="0">
                <a:pos x="15" y="0"/>
              </a:cxn>
              <a:cxn ang="0">
                <a:pos x="21" y="0"/>
              </a:cxn>
              <a:cxn ang="0">
                <a:pos x="24" y="0"/>
              </a:cxn>
              <a:cxn ang="0">
                <a:pos x="26" y="0"/>
              </a:cxn>
              <a:cxn ang="0">
                <a:pos x="38" y="1"/>
              </a:cxn>
              <a:cxn ang="0">
                <a:pos x="42" y="1"/>
              </a:cxn>
              <a:cxn ang="0">
                <a:pos x="46" y="1"/>
              </a:cxn>
              <a:cxn ang="0">
                <a:pos x="59" y="7"/>
              </a:cxn>
              <a:cxn ang="0">
                <a:pos x="68" y="9"/>
              </a:cxn>
            </a:cxnLst>
            <a:rect l="0" t="0" r="r" b="b"/>
            <a:pathLst>
              <a:path w="68" h="9">
                <a:moveTo>
                  <a:pt x="0" y="1"/>
                </a:moveTo>
                <a:lnTo>
                  <a:pt x="15" y="0"/>
                </a:lnTo>
                <a:lnTo>
                  <a:pt x="21" y="0"/>
                </a:lnTo>
                <a:lnTo>
                  <a:pt x="24" y="0"/>
                </a:lnTo>
                <a:lnTo>
                  <a:pt x="26" y="0"/>
                </a:lnTo>
                <a:lnTo>
                  <a:pt x="38" y="1"/>
                </a:lnTo>
                <a:lnTo>
                  <a:pt x="42" y="1"/>
                </a:lnTo>
                <a:lnTo>
                  <a:pt x="46" y="1"/>
                </a:lnTo>
                <a:lnTo>
                  <a:pt x="59" y="7"/>
                </a:lnTo>
                <a:lnTo>
                  <a:pt x="68" y="9"/>
                </a:lnTo>
              </a:path>
            </a:pathLst>
          </a:custGeom>
          <a:noFill/>
          <a:ln w="0">
            <a:solidFill>
              <a:srgbClr val="000000"/>
            </a:solidFill>
            <a:prstDash val="solid"/>
            <a:round/>
            <a:headEnd/>
            <a:tailEnd/>
          </a:ln>
        </p:spPr>
        <p:txBody>
          <a:bodyPr/>
          <a:lstStyle/>
          <a:p>
            <a:endParaRPr lang="en-GB"/>
          </a:p>
        </p:txBody>
      </p:sp>
      <p:sp>
        <p:nvSpPr>
          <p:cNvPr id="175" name="Freeform 2570"/>
          <p:cNvSpPr>
            <a:spLocks/>
          </p:cNvSpPr>
          <p:nvPr>
            <p:custDataLst>
              <p:tags r:id="rId166"/>
            </p:custDataLst>
          </p:nvPr>
        </p:nvSpPr>
        <p:spPr bwMode="auto">
          <a:xfrm>
            <a:off x="5032682" y="2610425"/>
            <a:ext cx="139474" cy="83297"/>
          </a:xfrm>
          <a:custGeom>
            <a:avLst/>
            <a:gdLst/>
            <a:ahLst/>
            <a:cxnLst>
              <a:cxn ang="0">
                <a:pos x="144" y="84"/>
              </a:cxn>
              <a:cxn ang="0">
                <a:pos x="129" y="80"/>
              </a:cxn>
              <a:cxn ang="0">
                <a:pos x="119" y="77"/>
              </a:cxn>
              <a:cxn ang="0">
                <a:pos x="117" y="75"/>
              </a:cxn>
              <a:cxn ang="0">
                <a:pos x="111" y="73"/>
              </a:cxn>
              <a:cxn ang="0">
                <a:pos x="103" y="71"/>
              </a:cxn>
              <a:cxn ang="0">
                <a:pos x="101" y="69"/>
              </a:cxn>
              <a:cxn ang="0">
                <a:pos x="98" y="68"/>
              </a:cxn>
              <a:cxn ang="0">
                <a:pos x="94" y="67"/>
              </a:cxn>
              <a:cxn ang="0">
                <a:pos x="86" y="62"/>
              </a:cxn>
              <a:cxn ang="0">
                <a:pos x="83" y="57"/>
              </a:cxn>
              <a:cxn ang="0">
                <a:pos x="80" y="55"/>
              </a:cxn>
              <a:cxn ang="0">
                <a:pos x="76" y="53"/>
              </a:cxn>
              <a:cxn ang="0">
                <a:pos x="71" y="51"/>
              </a:cxn>
              <a:cxn ang="0">
                <a:pos x="67" y="49"/>
              </a:cxn>
              <a:cxn ang="0">
                <a:pos x="62" y="44"/>
              </a:cxn>
              <a:cxn ang="0">
                <a:pos x="58" y="41"/>
              </a:cxn>
              <a:cxn ang="0">
                <a:pos x="54" y="40"/>
              </a:cxn>
              <a:cxn ang="0">
                <a:pos x="51" y="39"/>
              </a:cxn>
              <a:cxn ang="0">
                <a:pos x="46" y="37"/>
              </a:cxn>
              <a:cxn ang="0">
                <a:pos x="43" y="32"/>
              </a:cxn>
              <a:cxn ang="0">
                <a:pos x="37" y="29"/>
              </a:cxn>
              <a:cxn ang="0">
                <a:pos x="32" y="28"/>
              </a:cxn>
              <a:cxn ang="0">
                <a:pos x="25" y="25"/>
              </a:cxn>
              <a:cxn ang="0">
                <a:pos x="23" y="24"/>
              </a:cxn>
              <a:cxn ang="0">
                <a:pos x="13" y="19"/>
              </a:cxn>
              <a:cxn ang="0">
                <a:pos x="4" y="9"/>
              </a:cxn>
              <a:cxn ang="0">
                <a:pos x="3" y="6"/>
              </a:cxn>
              <a:cxn ang="0">
                <a:pos x="0" y="0"/>
              </a:cxn>
            </a:cxnLst>
            <a:rect l="0" t="0" r="r" b="b"/>
            <a:pathLst>
              <a:path w="144" h="84">
                <a:moveTo>
                  <a:pt x="144" y="84"/>
                </a:moveTo>
                <a:lnTo>
                  <a:pt x="129" y="80"/>
                </a:lnTo>
                <a:lnTo>
                  <a:pt x="119" y="77"/>
                </a:lnTo>
                <a:lnTo>
                  <a:pt x="117" y="75"/>
                </a:lnTo>
                <a:lnTo>
                  <a:pt x="111" y="73"/>
                </a:lnTo>
                <a:lnTo>
                  <a:pt x="103" y="71"/>
                </a:lnTo>
                <a:lnTo>
                  <a:pt x="101" y="69"/>
                </a:lnTo>
                <a:lnTo>
                  <a:pt x="98" y="68"/>
                </a:lnTo>
                <a:lnTo>
                  <a:pt x="94" y="67"/>
                </a:lnTo>
                <a:lnTo>
                  <a:pt x="86" y="62"/>
                </a:lnTo>
                <a:lnTo>
                  <a:pt x="83" y="57"/>
                </a:lnTo>
                <a:lnTo>
                  <a:pt x="80" y="55"/>
                </a:lnTo>
                <a:lnTo>
                  <a:pt x="76" y="53"/>
                </a:lnTo>
                <a:lnTo>
                  <a:pt x="71" y="51"/>
                </a:lnTo>
                <a:lnTo>
                  <a:pt x="67" y="49"/>
                </a:lnTo>
                <a:lnTo>
                  <a:pt x="62" y="44"/>
                </a:lnTo>
                <a:lnTo>
                  <a:pt x="58" y="41"/>
                </a:lnTo>
                <a:lnTo>
                  <a:pt x="54" y="40"/>
                </a:lnTo>
                <a:lnTo>
                  <a:pt x="51" y="39"/>
                </a:lnTo>
                <a:lnTo>
                  <a:pt x="46" y="37"/>
                </a:lnTo>
                <a:lnTo>
                  <a:pt x="43" y="32"/>
                </a:lnTo>
                <a:lnTo>
                  <a:pt x="37" y="29"/>
                </a:lnTo>
                <a:lnTo>
                  <a:pt x="32" y="28"/>
                </a:lnTo>
                <a:lnTo>
                  <a:pt x="25" y="25"/>
                </a:lnTo>
                <a:lnTo>
                  <a:pt x="23" y="24"/>
                </a:lnTo>
                <a:lnTo>
                  <a:pt x="13" y="19"/>
                </a:lnTo>
                <a:lnTo>
                  <a:pt x="4" y="9"/>
                </a:lnTo>
                <a:lnTo>
                  <a:pt x="3" y="6"/>
                </a:lnTo>
                <a:lnTo>
                  <a:pt x="0" y="0"/>
                </a:lnTo>
              </a:path>
            </a:pathLst>
          </a:custGeom>
          <a:noFill/>
          <a:ln w="0">
            <a:solidFill>
              <a:srgbClr val="000000"/>
            </a:solidFill>
            <a:prstDash val="solid"/>
            <a:round/>
            <a:headEnd/>
            <a:tailEnd/>
          </a:ln>
        </p:spPr>
        <p:txBody>
          <a:bodyPr/>
          <a:lstStyle/>
          <a:p>
            <a:endParaRPr lang="en-GB"/>
          </a:p>
        </p:txBody>
      </p:sp>
      <p:sp>
        <p:nvSpPr>
          <p:cNvPr id="176" name="Freeform 2571"/>
          <p:cNvSpPr>
            <a:spLocks/>
          </p:cNvSpPr>
          <p:nvPr>
            <p:custDataLst>
              <p:tags r:id="rId167"/>
            </p:custDataLst>
          </p:nvPr>
        </p:nvSpPr>
        <p:spPr bwMode="auto">
          <a:xfrm>
            <a:off x="4029245" y="2581369"/>
            <a:ext cx="147222" cy="40679"/>
          </a:xfrm>
          <a:custGeom>
            <a:avLst/>
            <a:gdLst/>
            <a:ahLst/>
            <a:cxnLst>
              <a:cxn ang="0">
                <a:pos x="0" y="0"/>
              </a:cxn>
              <a:cxn ang="0">
                <a:pos x="22" y="4"/>
              </a:cxn>
              <a:cxn ang="0">
                <a:pos x="31" y="9"/>
              </a:cxn>
              <a:cxn ang="0">
                <a:pos x="40" y="12"/>
              </a:cxn>
              <a:cxn ang="0">
                <a:pos x="45" y="14"/>
              </a:cxn>
              <a:cxn ang="0">
                <a:pos x="53" y="19"/>
              </a:cxn>
              <a:cxn ang="0">
                <a:pos x="65" y="18"/>
              </a:cxn>
              <a:cxn ang="0">
                <a:pos x="74" y="20"/>
              </a:cxn>
              <a:cxn ang="0">
                <a:pos x="85" y="24"/>
              </a:cxn>
              <a:cxn ang="0">
                <a:pos x="91" y="27"/>
              </a:cxn>
              <a:cxn ang="0">
                <a:pos x="100" y="34"/>
              </a:cxn>
              <a:cxn ang="0">
                <a:pos x="111" y="38"/>
              </a:cxn>
              <a:cxn ang="0">
                <a:pos x="129" y="40"/>
              </a:cxn>
              <a:cxn ang="0">
                <a:pos x="144" y="40"/>
              </a:cxn>
              <a:cxn ang="0">
                <a:pos x="150" y="43"/>
              </a:cxn>
            </a:cxnLst>
            <a:rect l="0" t="0" r="r" b="b"/>
            <a:pathLst>
              <a:path w="150" h="43">
                <a:moveTo>
                  <a:pt x="0" y="0"/>
                </a:moveTo>
                <a:lnTo>
                  <a:pt x="22" y="4"/>
                </a:lnTo>
                <a:lnTo>
                  <a:pt x="31" y="9"/>
                </a:lnTo>
                <a:lnTo>
                  <a:pt x="40" y="12"/>
                </a:lnTo>
                <a:lnTo>
                  <a:pt x="45" y="14"/>
                </a:lnTo>
                <a:lnTo>
                  <a:pt x="53" y="19"/>
                </a:lnTo>
                <a:lnTo>
                  <a:pt x="65" y="18"/>
                </a:lnTo>
                <a:lnTo>
                  <a:pt x="74" y="20"/>
                </a:lnTo>
                <a:lnTo>
                  <a:pt x="85" y="24"/>
                </a:lnTo>
                <a:lnTo>
                  <a:pt x="91" y="27"/>
                </a:lnTo>
                <a:lnTo>
                  <a:pt x="100" y="34"/>
                </a:lnTo>
                <a:lnTo>
                  <a:pt x="111" y="38"/>
                </a:lnTo>
                <a:lnTo>
                  <a:pt x="129" y="40"/>
                </a:lnTo>
                <a:lnTo>
                  <a:pt x="144" y="40"/>
                </a:lnTo>
                <a:lnTo>
                  <a:pt x="150" y="43"/>
                </a:lnTo>
              </a:path>
            </a:pathLst>
          </a:custGeom>
          <a:noFill/>
          <a:ln w="0">
            <a:solidFill>
              <a:srgbClr val="000000"/>
            </a:solidFill>
            <a:prstDash val="solid"/>
            <a:round/>
            <a:headEnd/>
            <a:tailEnd/>
          </a:ln>
        </p:spPr>
        <p:txBody>
          <a:bodyPr/>
          <a:lstStyle/>
          <a:p>
            <a:endParaRPr lang="en-GB"/>
          </a:p>
        </p:txBody>
      </p:sp>
      <p:sp>
        <p:nvSpPr>
          <p:cNvPr id="177" name="Freeform 2572"/>
          <p:cNvSpPr>
            <a:spLocks/>
          </p:cNvSpPr>
          <p:nvPr>
            <p:custDataLst>
              <p:tags r:id="rId168"/>
            </p:custDataLst>
          </p:nvPr>
        </p:nvSpPr>
        <p:spPr bwMode="auto">
          <a:xfrm>
            <a:off x="4027307" y="2571683"/>
            <a:ext cx="154971" cy="32932"/>
          </a:xfrm>
          <a:custGeom>
            <a:avLst/>
            <a:gdLst/>
            <a:ahLst/>
            <a:cxnLst>
              <a:cxn ang="0">
                <a:pos x="161" y="34"/>
              </a:cxn>
              <a:cxn ang="0">
                <a:pos x="148" y="31"/>
              </a:cxn>
              <a:cxn ang="0">
                <a:pos x="132" y="30"/>
              </a:cxn>
              <a:cxn ang="0">
                <a:pos x="115" y="29"/>
              </a:cxn>
              <a:cxn ang="0">
                <a:pos x="106" y="24"/>
              </a:cxn>
              <a:cxn ang="0">
                <a:pos x="97" y="18"/>
              </a:cxn>
              <a:cxn ang="0">
                <a:pos x="90" y="15"/>
              </a:cxn>
              <a:cxn ang="0">
                <a:pos x="80" y="10"/>
              </a:cxn>
              <a:cxn ang="0">
                <a:pos x="68" y="8"/>
              </a:cxn>
              <a:cxn ang="0">
                <a:pos x="56" y="8"/>
              </a:cxn>
              <a:cxn ang="0">
                <a:pos x="46" y="8"/>
              </a:cxn>
              <a:cxn ang="0">
                <a:pos x="41" y="7"/>
              </a:cxn>
              <a:cxn ang="0">
                <a:pos x="35" y="5"/>
              </a:cxn>
              <a:cxn ang="0">
                <a:pos x="25" y="2"/>
              </a:cxn>
              <a:cxn ang="0">
                <a:pos x="20" y="2"/>
              </a:cxn>
              <a:cxn ang="0">
                <a:pos x="12" y="2"/>
              </a:cxn>
              <a:cxn ang="0">
                <a:pos x="9" y="2"/>
              </a:cxn>
              <a:cxn ang="0">
                <a:pos x="5" y="2"/>
              </a:cxn>
              <a:cxn ang="0">
                <a:pos x="0" y="0"/>
              </a:cxn>
            </a:cxnLst>
            <a:rect l="0" t="0" r="r" b="b"/>
            <a:pathLst>
              <a:path w="161" h="34">
                <a:moveTo>
                  <a:pt x="161" y="34"/>
                </a:moveTo>
                <a:lnTo>
                  <a:pt x="148" y="31"/>
                </a:lnTo>
                <a:lnTo>
                  <a:pt x="132" y="30"/>
                </a:lnTo>
                <a:lnTo>
                  <a:pt x="115" y="29"/>
                </a:lnTo>
                <a:lnTo>
                  <a:pt x="106" y="24"/>
                </a:lnTo>
                <a:lnTo>
                  <a:pt x="97" y="18"/>
                </a:lnTo>
                <a:lnTo>
                  <a:pt x="90" y="15"/>
                </a:lnTo>
                <a:lnTo>
                  <a:pt x="80" y="10"/>
                </a:lnTo>
                <a:lnTo>
                  <a:pt x="68" y="8"/>
                </a:lnTo>
                <a:lnTo>
                  <a:pt x="56" y="8"/>
                </a:lnTo>
                <a:lnTo>
                  <a:pt x="46" y="8"/>
                </a:lnTo>
                <a:lnTo>
                  <a:pt x="41" y="7"/>
                </a:lnTo>
                <a:lnTo>
                  <a:pt x="35" y="5"/>
                </a:lnTo>
                <a:lnTo>
                  <a:pt x="25" y="2"/>
                </a:lnTo>
                <a:lnTo>
                  <a:pt x="20" y="2"/>
                </a:lnTo>
                <a:lnTo>
                  <a:pt x="12" y="2"/>
                </a:lnTo>
                <a:lnTo>
                  <a:pt x="9" y="2"/>
                </a:lnTo>
                <a:lnTo>
                  <a:pt x="5" y="2"/>
                </a:lnTo>
                <a:lnTo>
                  <a:pt x="0" y="0"/>
                </a:lnTo>
              </a:path>
            </a:pathLst>
          </a:custGeom>
          <a:noFill/>
          <a:ln w="0">
            <a:solidFill>
              <a:srgbClr val="000000"/>
            </a:solidFill>
            <a:prstDash val="solid"/>
            <a:round/>
            <a:headEnd/>
            <a:tailEnd/>
          </a:ln>
        </p:spPr>
        <p:txBody>
          <a:bodyPr/>
          <a:lstStyle/>
          <a:p>
            <a:endParaRPr lang="en-GB"/>
          </a:p>
        </p:txBody>
      </p:sp>
      <p:sp>
        <p:nvSpPr>
          <p:cNvPr id="178" name="Freeform 2573"/>
          <p:cNvSpPr>
            <a:spLocks/>
          </p:cNvSpPr>
          <p:nvPr>
            <p:custDataLst>
              <p:tags r:id="rId169"/>
            </p:custDataLst>
          </p:nvPr>
        </p:nvSpPr>
        <p:spPr bwMode="auto">
          <a:xfrm>
            <a:off x="4728551" y="2616237"/>
            <a:ext cx="300257" cy="42617"/>
          </a:xfrm>
          <a:custGeom>
            <a:avLst/>
            <a:gdLst/>
            <a:ahLst/>
            <a:cxnLst>
              <a:cxn ang="0">
                <a:pos x="308" y="0"/>
              </a:cxn>
              <a:cxn ang="0">
                <a:pos x="272" y="12"/>
              </a:cxn>
              <a:cxn ang="0">
                <a:pos x="252" y="25"/>
              </a:cxn>
              <a:cxn ang="0">
                <a:pos x="239" y="27"/>
              </a:cxn>
              <a:cxn ang="0">
                <a:pos x="225" y="35"/>
              </a:cxn>
              <a:cxn ang="0">
                <a:pos x="212" y="40"/>
              </a:cxn>
              <a:cxn ang="0">
                <a:pos x="192" y="43"/>
              </a:cxn>
              <a:cxn ang="0">
                <a:pos x="189" y="45"/>
              </a:cxn>
              <a:cxn ang="0">
                <a:pos x="173" y="45"/>
              </a:cxn>
              <a:cxn ang="0">
                <a:pos x="157" y="45"/>
              </a:cxn>
              <a:cxn ang="0">
                <a:pos x="136" y="46"/>
              </a:cxn>
              <a:cxn ang="0">
                <a:pos x="114" y="46"/>
              </a:cxn>
              <a:cxn ang="0">
                <a:pos x="94" y="43"/>
              </a:cxn>
              <a:cxn ang="0">
                <a:pos x="67" y="39"/>
              </a:cxn>
              <a:cxn ang="0">
                <a:pos x="44" y="35"/>
              </a:cxn>
              <a:cxn ang="0">
                <a:pos x="17" y="31"/>
              </a:cxn>
              <a:cxn ang="0">
                <a:pos x="0" y="30"/>
              </a:cxn>
            </a:cxnLst>
            <a:rect l="0" t="0" r="r" b="b"/>
            <a:pathLst>
              <a:path w="308" h="46">
                <a:moveTo>
                  <a:pt x="308" y="0"/>
                </a:moveTo>
                <a:lnTo>
                  <a:pt x="272" y="12"/>
                </a:lnTo>
                <a:lnTo>
                  <a:pt x="252" y="25"/>
                </a:lnTo>
                <a:lnTo>
                  <a:pt x="239" y="27"/>
                </a:lnTo>
                <a:lnTo>
                  <a:pt x="225" y="35"/>
                </a:lnTo>
                <a:lnTo>
                  <a:pt x="212" y="40"/>
                </a:lnTo>
                <a:lnTo>
                  <a:pt x="192" y="43"/>
                </a:lnTo>
                <a:lnTo>
                  <a:pt x="189" y="45"/>
                </a:lnTo>
                <a:lnTo>
                  <a:pt x="173" y="45"/>
                </a:lnTo>
                <a:lnTo>
                  <a:pt x="157" y="45"/>
                </a:lnTo>
                <a:lnTo>
                  <a:pt x="136" y="46"/>
                </a:lnTo>
                <a:lnTo>
                  <a:pt x="114" y="46"/>
                </a:lnTo>
                <a:lnTo>
                  <a:pt x="94" y="43"/>
                </a:lnTo>
                <a:lnTo>
                  <a:pt x="67" y="39"/>
                </a:lnTo>
                <a:lnTo>
                  <a:pt x="44" y="35"/>
                </a:lnTo>
                <a:lnTo>
                  <a:pt x="17" y="31"/>
                </a:lnTo>
                <a:lnTo>
                  <a:pt x="0" y="30"/>
                </a:lnTo>
              </a:path>
            </a:pathLst>
          </a:custGeom>
          <a:noFill/>
          <a:ln w="0">
            <a:solidFill>
              <a:srgbClr val="000000"/>
            </a:solidFill>
            <a:prstDash val="solid"/>
            <a:round/>
            <a:headEnd/>
            <a:tailEnd/>
          </a:ln>
        </p:spPr>
        <p:txBody>
          <a:bodyPr/>
          <a:lstStyle/>
          <a:p>
            <a:endParaRPr lang="en-GB"/>
          </a:p>
        </p:txBody>
      </p:sp>
      <p:sp>
        <p:nvSpPr>
          <p:cNvPr id="179" name="Freeform 2574"/>
          <p:cNvSpPr>
            <a:spLocks/>
          </p:cNvSpPr>
          <p:nvPr>
            <p:custDataLst>
              <p:tags r:id="rId170"/>
            </p:custDataLst>
          </p:nvPr>
        </p:nvSpPr>
        <p:spPr bwMode="auto">
          <a:xfrm>
            <a:off x="5439481" y="2598803"/>
            <a:ext cx="34868" cy="19371"/>
          </a:xfrm>
          <a:custGeom>
            <a:avLst/>
            <a:gdLst/>
            <a:ahLst/>
            <a:cxnLst>
              <a:cxn ang="0">
                <a:pos x="0" y="0"/>
              </a:cxn>
              <a:cxn ang="0">
                <a:pos x="8" y="5"/>
              </a:cxn>
              <a:cxn ang="0">
                <a:pos x="17" y="12"/>
              </a:cxn>
              <a:cxn ang="0">
                <a:pos x="36" y="19"/>
              </a:cxn>
            </a:cxnLst>
            <a:rect l="0" t="0" r="r" b="b"/>
            <a:pathLst>
              <a:path w="36" h="19">
                <a:moveTo>
                  <a:pt x="0" y="0"/>
                </a:moveTo>
                <a:lnTo>
                  <a:pt x="8" y="5"/>
                </a:lnTo>
                <a:lnTo>
                  <a:pt x="17" y="12"/>
                </a:lnTo>
                <a:lnTo>
                  <a:pt x="36" y="19"/>
                </a:lnTo>
              </a:path>
            </a:pathLst>
          </a:custGeom>
          <a:noFill/>
          <a:ln w="0">
            <a:solidFill>
              <a:srgbClr val="000000"/>
            </a:solidFill>
            <a:prstDash val="solid"/>
            <a:round/>
            <a:headEnd/>
            <a:tailEnd/>
          </a:ln>
        </p:spPr>
        <p:txBody>
          <a:bodyPr/>
          <a:lstStyle/>
          <a:p>
            <a:endParaRPr lang="en-GB"/>
          </a:p>
        </p:txBody>
      </p:sp>
      <p:sp>
        <p:nvSpPr>
          <p:cNvPr id="180" name="Freeform 2575"/>
          <p:cNvSpPr>
            <a:spLocks/>
          </p:cNvSpPr>
          <p:nvPr>
            <p:custDataLst>
              <p:tags r:id="rId171"/>
            </p:custDataLst>
          </p:nvPr>
        </p:nvSpPr>
        <p:spPr bwMode="auto">
          <a:xfrm>
            <a:off x="5474349" y="2622048"/>
            <a:ext cx="21308" cy="3874"/>
          </a:xfrm>
          <a:custGeom>
            <a:avLst/>
            <a:gdLst/>
            <a:ahLst/>
            <a:cxnLst>
              <a:cxn ang="0">
                <a:pos x="0" y="0"/>
              </a:cxn>
              <a:cxn ang="0">
                <a:pos x="12" y="2"/>
              </a:cxn>
              <a:cxn ang="0">
                <a:pos x="17" y="2"/>
              </a:cxn>
              <a:cxn ang="0">
                <a:pos x="21" y="2"/>
              </a:cxn>
              <a:cxn ang="0">
                <a:pos x="22" y="3"/>
              </a:cxn>
            </a:cxnLst>
            <a:rect l="0" t="0" r="r" b="b"/>
            <a:pathLst>
              <a:path w="22" h="3">
                <a:moveTo>
                  <a:pt x="0" y="0"/>
                </a:moveTo>
                <a:lnTo>
                  <a:pt x="12" y="2"/>
                </a:lnTo>
                <a:lnTo>
                  <a:pt x="17" y="2"/>
                </a:lnTo>
                <a:lnTo>
                  <a:pt x="21" y="2"/>
                </a:lnTo>
                <a:lnTo>
                  <a:pt x="22" y="3"/>
                </a:lnTo>
              </a:path>
            </a:pathLst>
          </a:custGeom>
          <a:noFill/>
          <a:ln w="0">
            <a:solidFill>
              <a:srgbClr val="000000"/>
            </a:solidFill>
            <a:prstDash val="solid"/>
            <a:round/>
            <a:headEnd/>
            <a:tailEnd/>
          </a:ln>
        </p:spPr>
        <p:txBody>
          <a:bodyPr/>
          <a:lstStyle/>
          <a:p>
            <a:endParaRPr lang="en-GB"/>
          </a:p>
        </p:txBody>
      </p:sp>
      <p:sp>
        <p:nvSpPr>
          <p:cNvPr id="181" name="Freeform 2576"/>
          <p:cNvSpPr>
            <a:spLocks/>
          </p:cNvSpPr>
          <p:nvPr>
            <p:custDataLst>
              <p:tags r:id="rId172"/>
            </p:custDataLst>
          </p:nvPr>
        </p:nvSpPr>
        <p:spPr bwMode="auto">
          <a:xfrm>
            <a:off x="5668063" y="2771208"/>
            <a:ext cx="337062" cy="9685"/>
          </a:xfrm>
          <a:custGeom>
            <a:avLst/>
            <a:gdLst/>
            <a:ahLst/>
            <a:cxnLst>
              <a:cxn ang="0">
                <a:pos x="0" y="0"/>
              </a:cxn>
              <a:cxn ang="0">
                <a:pos x="123" y="9"/>
              </a:cxn>
              <a:cxn ang="0">
                <a:pos x="252" y="11"/>
              </a:cxn>
              <a:cxn ang="0">
                <a:pos x="348" y="4"/>
              </a:cxn>
            </a:cxnLst>
            <a:rect l="0" t="0" r="r" b="b"/>
            <a:pathLst>
              <a:path w="348" h="11">
                <a:moveTo>
                  <a:pt x="0" y="0"/>
                </a:moveTo>
                <a:lnTo>
                  <a:pt x="123" y="9"/>
                </a:lnTo>
                <a:lnTo>
                  <a:pt x="252" y="11"/>
                </a:lnTo>
                <a:lnTo>
                  <a:pt x="348" y="4"/>
                </a:lnTo>
              </a:path>
            </a:pathLst>
          </a:custGeom>
          <a:noFill/>
          <a:ln w="0">
            <a:solidFill>
              <a:srgbClr val="000000"/>
            </a:solidFill>
            <a:prstDash val="solid"/>
            <a:round/>
            <a:headEnd/>
            <a:tailEnd/>
          </a:ln>
        </p:spPr>
        <p:txBody>
          <a:bodyPr/>
          <a:lstStyle/>
          <a:p>
            <a:endParaRPr lang="en-GB"/>
          </a:p>
        </p:txBody>
      </p:sp>
      <p:sp>
        <p:nvSpPr>
          <p:cNvPr id="182" name="Line 2577"/>
          <p:cNvSpPr>
            <a:spLocks noChangeShapeType="1"/>
          </p:cNvSpPr>
          <p:nvPr>
            <p:custDataLst>
              <p:tags r:id="rId173"/>
            </p:custDataLst>
          </p:nvPr>
        </p:nvSpPr>
        <p:spPr bwMode="auto">
          <a:xfrm>
            <a:off x="7299132" y="2492261"/>
            <a:ext cx="27120" cy="3874"/>
          </a:xfrm>
          <a:prstGeom prst="line">
            <a:avLst/>
          </a:prstGeom>
          <a:noFill/>
          <a:ln w="0">
            <a:solidFill>
              <a:srgbClr val="000000"/>
            </a:solidFill>
            <a:round/>
            <a:headEnd/>
            <a:tailEnd/>
          </a:ln>
        </p:spPr>
        <p:txBody>
          <a:bodyPr/>
          <a:lstStyle/>
          <a:p>
            <a:endParaRPr lang="en-GB"/>
          </a:p>
        </p:txBody>
      </p:sp>
      <p:sp>
        <p:nvSpPr>
          <p:cNvPr id="183" name="Line 2578"/>
          <p:cNvSpPr>
            <a:spLocks noChangeShapeType="1"/>
          </p:cNvSpPr>
          <p:nvPr>
            <p:custDataLst>
              <p:tags r:id="rId174"/>
            </p:custDataLst>
          </p:nvPr>
        </p:nvSpPr>
        <p:spPr bwMode="auto">
          <a:xfrm flipV="1">
            <a:off x="7285571" y="2465141"/>
            <a:ext cx="9686" cy="1937"/>
          </a:xfrm>
          <a:prstGeom prst="line">
            <a:avLst/>
          </a:prstGeom>
          <a:noFill/>
          <a:ln w="0">
            <a:solidFill>
              <a:srgbClr val="000000"/>
            </a:solidFill>
            <a:round/>
            <a:headEnd/>
            <a:tailEnd/>
          </a:ln>
        </p:spPr>
        <p:txBody>
          <a:bodyPr/>
          <a:lstStyle/>
          <a:p>
            <a:endParaRPr lang="en-GB"/>
          </a:p>
        </p:txBody>
      </p:sp>
      <p:sp>
        <p:nvSpPr>
          <p:cNvPr id="184" name="Line 2579"/>
          <p:cNvSpPr>
            <a:spLocks noChangeShapeType="1"/>
          </p:cNvSpPr>
          <p:nvPr>
            <p:custDataLst>
              <p:tags r:id="rId175"/>
            </p:custDataLst>
          </p:nvPr>
        </p:nvSpPr>
        <p:spPr bwMode="auto">
          <a:xfrm flipV="1">
            <a:off x="7293320" y="2445769"/>
            <a:ext cx="13561" cy="1937"/>
          </a:xfrm>
          <a:prstGeom prst="line">
            <a:avLst/>
          </a:prstGeom>
          <a:noFill/>
          <a:ln w="0">
            <a:solidFill>
              <a:srgbClr val="000000"/>
            </a:solidFill>
            <a:round/>
            <a:headEnd/>
            <a:tailEnd/>
          </a:ln>
        </p:spPr>
        <p:txBody>
          <a:bodyPr/>
          <a:lstStyle/>
          <a:p>
            <a:endParaRPr lang="en-GB"/>
          </a:p>
        </p:txBody>
      </p:sp>
      <p:sp>
        <p:nvSpPr>
          <p:cNvPr id="185" name="Line 2580"/>
          <p:cNvSpPr>
            <a:spLocks noChangeShapeType="1"/>
          </p:cNvSpPr>
          <p:nvPr>
            <p:custDataLst>
              <p:tags r:id="rId176"/>
            </p:custDataLst>
          </p:nvPr>
        </p:nvSpPr>
        <p:spPr bwMode="auto">
          <a:xfrm>
            <a:off x="7304943" y="2449644"/>
            <a:ext cx="17435" cy="1937"/>
          </a:xfrm>
          <a:prstGeom prst="line">
            <a:avLst/>
          </a:prstGeom>
          <a:noFill/>
          <a:ln w="0">
            <a:solidFill>
              <a:srgbClr val="000000"/>
            </a:solidFill>
            <a:round/>
            <a:headEnd/>
            <a:tailEnd/>
          </a:ln>
        </p:spPr>
        <p:txBody>
          <a:bodyPr/>
          <a:lstStyle/>
          <a:p>
            <a:endParaRPr lang="en-GB"/>
          </a:p>
        </p:txBody>
      </p:sp>
      <p:sp>
        <p:nvSpPr>
          <p:cNvPr id="186" name="Line 2581"/>
          <p:cNvSpPr>
            <a:spLocks noChangeShapeType="1"/>
          </p:cNvSpPr>
          <p:nvPr>
            <p:custDataLst>
              <p:tags r:id="rId177"/>
            </p:custDataLst>
          </p:nvPr>
        </p:nvSpPr>
        <p:spPr bwMode="auto">
          <a:xfrm>
            <a:off x="7341749" y="2424460"/>
            <a:ext cx="23246" cy="5812"/>
          </a:xfrm>
          <a:prstGeom prst="line">
            <a:avLst/>
          </a:prstGeom>
          <a:noFill/>
          <a:ln w="0">
            <a:solidFill>
              <a:srgbClr val="000000"/>
            </a:solidFill>
            <a:round/>
            <a:headEnd/>
            <a:tailEnd/>
          </a:ln>
        </p:spPr>
        <p:txBody>
          <a:bodyPr/>
          <a:lstStyle/>
          <a:p>
            <a:endParaRPr lang="en-GB"/>
          </a:p>
        </p:txBody>
      </p:sp>
      <p:sp>
        <p:nvSpPr>
          <p:cNvPr id="187" name="Freeform 2582"/>
          <p:cNvSpPr>
            <a:spLocks/>
          </p:cNvSpPr>
          <p:nvPr>
            <p:custDataLst>
              <p:tags r:id="rId178"/>
            </p:custDataLst>
          </p:nvPr>
        </p:nvSpPr>
        <p:spPr bwMode="auto">
          <a:xfrm>
            <a:off x="5437543" y="2585243"/>
            <a:ext cx="32932" cy="17434"/>
          </a:xfrm>
          <a:custGeom>
            <a:avLst/>
            <a:gdLst/>
            <a:ahLst/>
            <a:cxnLst>
              <a:cxn ang="0">
                <a:pos x="35" y="18"/>
              </a:cxn>
              <a:cxn ang="0">
                <a:pos x="29" y="16"/>
              </a:cxn>
              <a:cxn ang="0">
                <a:pos x="20" y="9"/>
              </a:cxn>
              <a:cxn ang="0">
                <a:pos x="0" y="0"/>
              </a:cxn>
            </a:cxnLst>
            <a:rect l="0" t="0" r="r" b="b"/>
            <a:pathLst>
              <a:path w="35" h="18">
                <a:moveTo>
                  <a:pt x="35" y="18"/>
                </a:moveTo>
                <a:lnTo>
                  <a:pt x="29" y="16"/>
                </a:lnTo>
                <a:lnTo>
                  <a:pt x="20" y="9"/>
                </a:lnTo>
                <a:lnTo>
                  <a:pt x="0" y="0"/>
                </a:lnTo>
              </a:path>
            </a:pathLst>
          </a:custGeom>
          <a:noFill/>
          <a:ln w="0">
            <a:solidFill>
              <a:srgbClr val="000000"/>
            </a:solidFill>
            <a:prstDash val="solid"/>
            <a:round/>
            <a:headEnd/>
            <a:tailEnd/>
          </a:ln>
        </p:spPr>
        <p:txBody>
          <a:bodyPr/>
          <a:lstStyle/>
          <a:p>
            <a:endParaRPr lang="en-GB"/>
          </a:p>
        </p:txBody>
      </p:sp>
      <p:sp>
        <p:nvSpPr>
          <p:cNvPr id="188" name="Freeform 2583"/>
          <p:cNvSpPr>
            <a:spLocks/>
          </p:cNvSpPr>
          <p:nvPr>
            <p:custDataLst>
              <p:tags r:id="rId179"/>
            </p:custDataLst>
          </p:nvPr>
        </p:nvSpPr>
        <p:spPr bwMode="auto">
          <a:xfrm>
            <a:off x="5032682" y="2600740"/>
            <a:ext cx="9685" cy="9685"/>
          </a:xfrm>
          <a:custGeom>
            <a:avLst/>
            <a:gdLst/>
            <a:ahLst/>
            <a:cxnLst>
              <a:cxn ang="0">
                <a:pos x="10" y="0"/>
              </a:cxn>
              <a:cxn ang="0">
                <a:pos x="6" y="2"/>
              </a:cxn>
              <a:cxn ang="0">
                <a:pos x="3" y="5"/>
              </a:cxn>
              <a:cxn ang="0">
                <a:pos x="0" y="10"/>
              </a:cxn>
            </a:cxnLst>
            <a:rect l="0" t="0" r="r" b="b"/>
            <a:pathLst>
              <a:path w="10" h="10">
                <a:moveTo>
                  <a:pt x="10" y="0"/>
                </a:moveTo>
                <a:lnTo>
                  <a:pt x="6" y="2"/>
                </a:lnTo>
                <a:lnTo>
                  <a:pt x="3" y="5"/>
                </a:lnTo>
                <a:lnTo>
                  <a:pt x="0" y="10"/>
                </a:lnTo>
              </a:path>
            </a:pathLst>
          </a:custGeom>
          <a:noFill/>
          <a:ln w="0">
            <a:solidFill>
              <a:srgbClr val="000000"/>
            </a:solidFill>
            <a:prstDash val="solid"/>
            <a:round/>
            <a:headEnd/>
            <a:tailEnd/>
          </a:ln>
        </p:spPr>
        <p:txBody>
          <a:bodyPr/>
          <a:lstStyle/>
          <a:p>
            <a:endParaRPr lang="en-GB"/>
          </a:p>
        </p:txBody>
      </p:sp>
      <p:sp>
        <p:nvSpPr>
          <p:cNvPr id="189" name="Line 2584"/>
          <p:cNvSpPr>
            <a:spLocks noChangeShapeType="1"/>
          </p:cNvSpPr>
          <p:nvPr>
            <p:custDataLst>
              <p:tags r:id="rId180"/>
            </p:custDataLst>
          </p:nvPr>
        </p:nvSpPr>
        <p:spPr bwMode="auto">
          <a:xfrm flipH="1">
            <a:off x="5028808" y="2610425"/>
            <a:ext cx="3874" cy="5812"/>
          </a:xfrm>
          <a:prstGeom prst="line">
            <a:avLst/>
          </a:prstGeom>
          <a:noFill/>
          <a:ln w="0">
            <a:solidFill>
              <a:srgbClr val="000000"/>
            </a:solidFill>
            <a:round/>
            <a:headEnd/>
            <a:tailEnd/>
          </a:ln>
        </p:spPr>
        <p:txBody>
          <a:bodyPr/>
          <a:lstStyle/>
          <a:p>
            <a:endParaRPr lang="en-GB"/>
          </a:p>
        </p:txBody>
      </p:sp>
      <p:sp>
        <p:nvSpPr>
          <p:cNvPr id="190" name="Freeform 2585"/>
          <p:cNvSpPr>
            <a:spLocks/>
          </p:cNvSpPr>
          <p:nvPr>
            <p:custDataLst>
              <p:tags r:id="rId181"/>
            </p:custDataLst>
          </p:nvPr>
        </p:nvSpPr>
        <p:spPr bwMode="auto">
          <a:xfrm>
            <a:off x="5015247" y="2616237"/>
            <a:ext cx="13561" cy="11623"/>
          </a:xfrm>
          <a:custGeom>
            <a:avLst/>
            <a:gdLst/>
            <a:ahLst/>
            <a:cxnLst>
              <a:cxn ang="0">
                <a:pos x="13" y="0"/>
              </a:cxn>
              <a:cxn ang="0">
                <a:pos x="8" y="5"/>
              </a:cxn>
              <a:cxn ang="0">
                <a:pos x="3" y="11"/>
              </a:cxn>
              <a:cxn ang="0">
                <a:pos x="0" y="13"/>
              </a:cxn>
            </a:cxnLst>
            <a:rect l="0" t="0" r="r" b="b"/>
            <a:pathLst>
              <a:path w="13" h="13">
                <a:moveTo>
                  <a:pt x="13" y="0"/>
                </a:moveTo>
                <a:lnTo>
                  <a:pt x="8" y="5"/>
                </a:lnTo>
                <a:lnTo>
                  <a:pt x="3" y="11"/>
                </a:lnTo>
                <a:lnTo>
                  <a:pt x="0" y="13"/>
                </a:lnTo>
              </a:path>
            </a:pathLst>
          </a:custGeom>
          <a:noFill/>
          <a:ln w="0">
            <a:solidFill>
              <a:srgbClr val="000000"/>
            </a:solidFill>
            <a:prstDash val="solid"/>
            <a:round/>
            <a:headEnd/>
            <a:tailEnd/>
          </a:ln>
        </p:spPr>
        <p:txBody>
          <a:bodyPr/>
          <a:lstStyle/>
          <a:p>
            <a:endParaRPr lang="en-GB"/>
          </a:p>
        </p:txBody>
      </p:sp>
      <p:sp>
        <p:nvSpPr>
          <p:cNvPr id="191" name="Freeform 2586"/>
          <p:cNvSpPr>
            <a:spLocks/>
          </p:cNvSpPr>
          <p:nvPr>
            <p:custDataLst>
              <p:tags r:id="rId182"/>
            </p:custDataLst>
          </p:nvPr>
        </p:nvSpPr>
        <p:spPr bwMode="auto">
          <a:xfrm>
            <a:off x="4995876" y="2627860"/>
            <a:ext cx="19371" cy="25182"/>
          </a:xfrm>
          <a:custGeom>
            <a:avLst/>
            <a:gdLst/>
            <a:ahLst/>
            <a:cxnLst>
              <a:cxn ang="0">
                <a:pos x="20" y="0"/>
              </a:cxn>
              <a:cxn ang="0">
                <a:pos x="10" y="13"/>
              </a:cxn>
              <a:cxn ang="0">
                <a:pos x="4" y="21"/>
              </a:cxn>
              <a:cxn ang="0">
                <a:pos x="0" y="26"/>
              </a:cxn>
            </a:cxnLst>
            <a:rect l="0" t="0" r="r" b="b"/>
            <a:pathLst>
              <a:path w="20" h="26">
                <a:moveTo>
                  <a:pt x="20" y="0"/>
                </a:moveTo>
                <a:lnTo>
                  <a:pt x="10" y="13"/>
                </a:lnTo>
                <a:lnTo>
                  <a:pt x="4" y="21"/>
                </a:lnTo>
                <a:lnTo>
                  <a:pt x="0" y="26"/>
                </a:lnTo>
              </a:path>
            </a:pathLst>
          </a:custGeom>
          <a:noFill/>
          <a:ln w="0">
            <a:solidFill>
              <a:srgbClr val="000000"/>
            </a:solidFill>
            <a:prstDash val="solid"/>
            <a:round/>
            <a:headEnd/>
            <a:tailEnd/>
          </a:ln>
        </p:spPr>
        <p:txBody>
          <a:bodyPr/>
          <a:lstStyle/>
          <a:p>
            <a:endParaRPr lang="en-GB"/>
          </a:p>
        </p:txBody>
      </p:sp>
      <p:sp>
        <p:nvSpPr>
          <p:cNvPr id="192" name="Freeform 2587"/>
          <p:cNvSpPr>
            <a:spLocks/>
          </p:cNvSpPr>
          <p:nvPr>
            <p:custDataLst>
              <p:tags r:id="rId183"/>
            </p:custDataLst>
          </p:nvPr>
        </p:nvSpPr>
        <p:spPr bwMode="auto">
          <a:xfrm>
            <a:off x="4982316" y="2653042"/>
            <a:ext cx="13559" cy="21309"/>
          </a:xfrm>
          <a:custGeom>
            <a:avLst/>
            <a:gdLst/>
            <a:ahLst/>
            <a:cxnLst>
              <a:cxn ang="0">
                <a:pos x="14" y="0"/>
              </a:cxn>
              <a:cxn ang="0">
                <a:pos x="10" y="7"/>
              </a:cxn>
              <a:cxn ang="0">
                <a:pos x="0" y="23"/>
              </a:cxn>
            </a:cxnLst>
            <a:rect l="0" t="0" r="r" b="b"/>
            <a:pathLst>
              <a:path w="14" h="23">
                <a:moveTo>
                  <a:pt x="14" y="0"/>
                </a:moveTo>
                <a:lnTo>
                  <a:pt x="10" y="7"/>
                </a:lnTo>
                <a:lnTo>
                  <a:pt x="0" y="23"/>
                </a:lnTo>
              </a:path>
            </a:pathLst>
          </a:custGeom>
          <a:noFill/>
          <a:ln w="0">
            <a:solidFill>
              <a:srgbClr val="000000"/>
            </a:solidFill>
            <a:prstDash val="solid"/>
            <a:round/>
            <a:headEnd/>
            <a:tailEnd/>
          </a:ln>
        </p:spPr>
        <p:txBody>
          <a:bodyPr/>
          <a:lstStyle/>
          <a:p>
            <a:endParaRPr lang="en-GB"/>
          </a:p>
        </p:txBody>
      </p:sp>
      <p:sp>
        <p:nvSpPr>
          <p:cNvPr id="193" name="Line 2588"/>
          <p:cNvSpPr>
            <a:spLocks noChangeShapeType="1"/>
          </p:cNvSpPr>
          <p:nvPr>
            <p:custDataLst>
              <p:tags r:id="rId184"/>
            </p:custDataLst>
          </p:nvPr>
        </p:nvSpPr>
        <p:spPr bwMode="auto">
          <a:xfrm flipH="1">
            <a:off x="4974568" y="2674352"/>
            <a:ext cx="7749" cy="11623"/>
          </a:xfrm>
          <a:prstGeom prst="line">
            <a:avLst/>
          </a:prstGeom>
          <a:noFill/>
          <a:ln w="0">
            <a:solidFill>
              <a:srgbClr val="000000"/>
            </a:solidFill>
            <a:round/>
            <a:headEnd/>
            <a:tailEnd/>
          </a:ln>
        </p:spPr>
        <p:txBody>
          <a:bodyPr/>
          <a:lstStyle/>
          <a:p>
            <a:endParaRPr lang="en-GB"/>
          </a:p>
        </p:txBody>
      </p:sp>
      <p:sp>
        <p:nvSpPr>
          <p:cNvPr id="194" name="Line 2589"/>
          <p:cNvSpPr>
            <a:spLocks noChangeShapeType="1"/>
          </p:cNvSpPr>
          <p:nvPr>
            <p:custDataLst>
              <p:tags r:id="rId185"/>
            </p:custDataLst>
          </p:nvPr>
        </p:nvSpPr>
        <p:spPr bwMode="auto">
          <a:xfrm flipH="1">
            <a:off x="4945510" y="2713094"/>
            <a:ext cx="7749" cy="9685"/>
          </a:xfrm>
          <a:prstGeom prst="line">
            <a:avLst/>
          </a:prstGeom>
          <a:noFill/>
          <a:ln w="0">
            <a:solidFill>
              <a:srgbClr val="000000"/>
            </a:solidFill>
            <a:round/>
            <a:headEnd/>
            <a:tailEnd/>
          </a:ln>
        </p:spPr>
        <p:txBody>
          <a:bodyPr/>
          <a:lstStyle/>
          <a:p>
            <a:endParaRPr lang="en-GB"/>
          </a:p>
        </p:txBody>
      </p:sp>
      <p:sp>
        <p:nvSpPr>
          <p:cNvPr id="195" name="Freeform 2590"/>
          <p:cNvSpPr>
            <a:spLocks/>
          </p:cNvSpPr>
          <p:nvPr>
            <p:custDataLst>
              <p:tags r:id="rId186"/>
            </p:custDataLst>
          </p:nvPr>
        </p:nvSpPr>
        <p:spPr bwMode="auto">
          <a:xfrm>
            <a:off x="4926139" y="2724717"/>
            <a:ext cx="17435" cy="23246"/>
          </a:xfrm>
          <a:custGeom>
            <a:avLst/>
            <a:gdLst/>
            <a:ahLst/>
            <a:cxnLst>
              <a:cxn ang="0">
                <a:pos x="18" y="0"/>
              </a:cxn>
              <a:cxn ang="0">
                <a:pos x="14" y="4"/>
              </a:cxn>
              <a:cxn ang="0">
                <a:pos x="1" y="22"/>
              </a:cxn>
              <a:cxn ang="0">
                <a:pos x="0" y="23"/>
              </a:cxn>
            </a:cxnLst>
            <a:rect l="0" t="0" r="r" b="b"/>
            <a:pathLst>
              <a:path w="18" h="23">
                <a:moveTo>
                  <a:pt x="18" y="0"/>
                </a:moveTo>
                <a:lnTo>
                  <a:pt x="14" y="4"/>
                </a:lnTo>
                <a:lnTo>
                  <a:pt x="1" y="22"/>
                </a:lnTo>
                <a:lnTo>
                  <a:pt x="0" y="23"/>
                </a:lnTo>
              </a:path>
            </a:pathLst>
          </a:custGeom>
          <a:noFill/>
          <a:ln w="0">
            <a:solidFill>
              <a:srgbClr val="000000"/>
            </a:solidFill>
            <a:prstDash val="solid"/>
            <a:round/>
            <a:headEnd/>
            <a:tailEnd/>
          </a:ln>
        </p:spPr>
        <p:txBody>
          <a:bodyPr/>
          <a:lstStyle/>
          <a:p>
            <a:endParaRPr lang="en-GB"/>
          </a:p>
        </p:txBody>
      </p:sp>
      <p:sp>
        <p:nvSpPr>
          <p:cNvPr id="196" name="Line 2591"/>
          <p:cNvSpPr>
            <a:spLocks noChangeShapeType="1"/>
          </p:cNvSpPr>
          <p:nvPr>
            <p:custDataLst>
              <p:tags r:id="rId187"/>
            </p:custDataLst>
          </p:nvPr>
        </p:nvSpPr>
        <p:spPr bwMode="auto">
          <a:xfrm flipH="1">
            <a:off x="4908705" y="2763460"/>
            <a:ext cx="3874" cy="3874"/>
          </a:xfrm>
          <a:prstGeom prst="line">
            <a:avLst/>
          </a:prstGeom>
          <a:noFill/>
          <a:ln w="0">
            <a:solidFill>
              <a:srgbClr val="000000"/>
            </a:solidFill>
            <a:round/>
            <a:headEnd/>
            <a:tailEnd/>
          </a:ln>
        </p:spPr>
        <p:txBody>
          <a:bodyPr/>
          <a:lstStyle/>
          <a:p>
            <a:endParaRPr lang="en-GB"/>
          </a:p>
        </p:txBody>
      </p:sp>
      <p:sp>
        <p:nvSpPr>
          <p:cNvPr id="197" name="Freeform 2592"/>
          <p:cNvSpPr>
            <a:spLocks/>
          </p:cNvSpPr>
          <p:nvPr>
            <p:custDataLst>
              <p:tags r:id="rId188"/>
            </p:custDataLst>
          </p:nvPr>
        </p:nvSpPr>
        <p:spPr bwMode="auto">
          <a:xfrm>
            <a:off x="4864150" y="2778957"/>
            <a:ext cx="34868" cy="23246"/>
          </a:xfrm>
          <a:custGeom>
            <a:avLst/>
            <a:gdLst/>
            <a:ahLst/>
            <a:cxnLst>
              <a:cxn ang="0">
                <a:pos x="35" y="0"/>
              </a:cxn>
              <a:cxn ang="0">
                <a:pos x="32" y="4"/>
              </a:cxn>
              <a:cxn ang="0">
                <a:pos x="29" y="7"/>
              </a:cxn>
              <a:cxn ang="0">
                <a:pos x="10" y="19"/>
              </a:cxn>
              <a:cxn ang="0">
                <a:pos x="0" y="24"/>
              </a:cxn>
            </a:cxnLst>
            <a:rect l="0" t="0" r="r" b="b"/>
            <a:pathLst>
              <a:path w="35" h="24">
                <a:moveTo>
                  <a:pt x="35" y="0"/>
                </a:moveTo>
                <a:lnTo>
                  <a:pt x="32" y="4"/>
                </a:lnTo>
                <a:lnTo>
                  <a:pt x="29" y="7"/>
                </a:lnTo>
                <a:lnTo>
                  <a:pt x="10" y="19"/>
                </a:lnTo>
                <a:lnTo>
                  <a:pt x="0" y="24"/>
                </a:lnTo>
              </a:path>
            </a:pathLst>
          </a:custGeom>
          <a:noFill/>
          <a:ln w="0">
            <a:solidFill>
              <a:srgbClr val="000000"/>
            </a:solidFill>
            <a:prstDash val="solid"/>
            <a:round/>
            <a:headEnd/>
            <a:tailEnd/>
          </a:ln>
        </p:spPr>
        <p:txBody>
          <a:bodyPr/>
          <a:lstStyle/>
          <a:p>
            <a:endParaRPr lang="en-GB"/>
          </a:p>
        </p:txBody>
      </p:sp>
      <p:sp>
        <p:nvSpPr>
          <p:cNvPr id="198" name="Freeform 2593"/>
          <p:cNvSpPr>
            <a:spLocks/>
          </p:cNvSpPr>
          <p:nvPr>
            <p:custDataLst>
              <p:tags r:id="rId189"/>
            </p:custDataLst>
          </p:nvPr>
        </p:nvSpPr>
        <p:spPr bwMode="auto">
          <a:xfrm>
            <a:off x="4577454" y="2802203"/>
            <a:ext cx="286696" cy="114290"/>
          </a:xfrm>
          <a:custGeom>
            <a:avLst/>
            <a:gdLst/>
            <a:ahLst/>
            <a:cxnLst>
              <a:cxn ang="0">
                <a:pos x="297" y="0"/>
              </a:cxn>
              <a:cxn ang="0">
                <a:pos x="280" y="11"/>
              </a:cxn>
              <a:cxn ang="0">
                <a:pos x="243" y="28"/>
              </a:cxn>
              <a:cxn ang="0">
                <a:pos x="197" y="50"/>
              </a:cxn>
              <a:cxn ang="0">
                <a:pos x="191" y="52"/>
              </a:cxn>
              <a:cxn ang="0">
                <a:pos x="0" y="117"/>
              </a:cxn>
            </a:cxnLst>
            <a:rect l="0" t="0" r="r" b="b"/>
            <a:pathLst>
              <a:path w="297" h="117">
                <a:moveTo>
                  <a:pt x="297" y="0"/>
                </a:moveTo>
                <a:lnTo>
                  <a:pt x="280" y="11"/>
                </a:lnTo>
                <a:lnTo>
                  <a:pt x="243" y="28"/>
                </a:lnTo>
                <a:lnTo>
                  <a:pt x="197" y="50"/>
                </a:lnTo>
                <a:lnTo>
                  <a:pt x="191" y="52"/>
                </a:lnTo>
                <a:lnTo>
                  <a:pt x="0" y="117"/>
                </a:lnTo>
              </a:path>
            </a:pathLst>
          </a:custGeom>
          <a:noFill/>
          <a:ln w="0">
            <a:solidFill>
              <a:srgbClr val="000000"/>
            </a:solidFill>
            <a:prstDash val="solid"/>
            <a:round/>
            <a:headEnd/>
            <a:tailEnd/>
          </a:ln>
        </p:spPr>
        <p:txBody>
          <a:bodyPr/>
          <a:lstStyle/>
          <a:p>
            <a:endParaRPr lang="en-GB"/>
          </a:p>
        </p:txBody>
      </p:sp>
      <p:sp>
        <p:nvSpPr>
          <p:cNvPr id="199" name="Freeform 2594"/>
          <p:cNvSpPr>
            <a:spLocks/>
          </p:cNvSpPr>
          <p:nvPr>
            <p:custDataLst>
              <p:tags r:id="rId190"/>
            </p:custDataLst>
          </p:nvPr>
        </p:nvSpPr>
        <p:spPr bwMode="auto">
          <a:xfrm>
            <a:off x="5592514" y="2711157"/>
            <a:ext cx="389365" cy="15497"/>
          </a:xfrm>
          <a:custGeom>
            <a:avLst/>
            <a:gdLst/>
            <a:ahLst/>
            <a:cxnLst>
              <a:cxn ang="0">
                <a:pos x="402" y="6"/>
              </a:cxn>
              <a:cxn ang="0">
                <a:pos x="400" y="6"/>
              </a:cxn>
              <a:cxn ang="0">
                <a:pos x="394" y="6"/>
              </a:cxn>
              <a:cxn ang="0">
                <a:pos x="384" y="8"/>
              </a:cxn>
              <a:cxn ang="0">
                <a:pos x="382" y="8"/>
              </a:cxn>
              <a:cxn ang="0">
                <a:pos x="379" y="10"/>
              </a:cxn>
              <a:cxn ang="0">
                <a:pos x="375" y="11"/>
              </a:cxn>
              <a:cxn ang="0">
                <a:pos x="370" y="11"/>
              </a:cxn>
              <a:cxn ang="0">
                <a:pos x="365" y="12"/>
              </a:cxn>
              <a:cxn ang="0">
                <a:pos x="363" y="12"/>
              </a:cxn>
              <a:cxn ang="0">
                <a:pos x="346" y="12"/>
              </a:cxn>
              <a:cxn ang="0">
                <a:pos x="343" y="12"/>
              </a:cxn>
              <a:cxn ang="0">
                <a:pos x="335" y="11"/>
              </a:cxn>
              <a:cxn ang="0">
                <a:pos x="328" y="11"/>
              </a:cxn>
              <a:cxn ang="0">
                <a:pos x="322" y="11"/>
              </a:cxn>
              <a:cxn ang="0">
                <a:pos x="314" y="11"/>
              </a:cxn>
              <a:cxn ang="0">
                <a:pos x="304" y="10"/>
              </a:cxn>
              <a:cxn ang="0">
                <a:pos x="300" y="8"/>
              </a:cxn>
              <a:cxn ang="0">
                <a:pos x="293" y="8"/>
              </a:cxn>
              <a:cxn ang="0">
                <a:pos x="278" y="6"/>
              </a:cxn>
              <a:cxn ang="0">
                <a:pos x="274" y="6"/>
              </a:cxn>
              <a:cxn ang="0">
                <a:pos x="265" y="5"/>
              </a:cxn>
              <a:cxn ang="0">
                <a:pos x="263" y="4"/>
              </a:cxn>
              <a:cxn ang="0">
                <a:pos x="258" y="4"/>
              </a:cxn>
              <a:cxn ang="0">
                <a:pos x="252" y="1"/>
              </a:cxn>
              <a:cxn ang="0">
                <a:pos x="250" y="1"/>
              </a:cxn>
              <a:cxn ang="0">
                <a:pos x="246" y="1"/>
              </a:cxn>
              <a:cxn ang="0">
                <a:pos x="241" y="0"/>
              </a:cxn>
              <a:cxn ang="0">
                <a:pos x="235" y="1"/>
              </a:cxn>
              <a:cxn ang="0">
                <a:pos x="230" y="2"/>
              </a:cxn>
              <a:cxn ang="0">
                <a:pos x="226" y="2"/>
              </a:cxn>
              <a:cxn ang="0">
                <a:pos x="222" y="2"/>
              </a:cxn>
              <a:cxn ang="0">
                <a:pos x="219" y="2"/>
              </a:cxn>
              <a:cxn ang="0">
                <a:pos x="214" y="4"/>
              </a:cxn>
              <a:cxn ang="0">
                <a:pos x="204" y="5"/>
              </a:cxn>
              <a:cxn ang="0">
                <a:pos x="200" y="5"/>
              </a:cxn>
              <a:cxn ang="0">
                <a:pos x="190" y="5"/>
              </a:cxn>
              <a:cxn ang="0">
                <a:pos x="186" y="6"/>
              </a:cxn>
              <a:cxn ang="0">
                <a:pos x="180" y="8"/>
              </a:cxn>
              <a:cxn ang="0">
                <a:pos x="176" y="8"/>
              </a:cxn>
              <a:cxn ang="0">
                <a:pos x="173" y="10"/>
              </a:cxn>
              <a:cxn ang="0">
                <a:pos x="167" y="12"/>
              </a:cxn>
              <a:cxn ang="0">
                <a:pos x="160" y="13"/>
              </a:cxn>
              <a:cxn ang="0">
                <a:pos x="151" y="15"/>
              </a:cxn>
              <a:cxn ang="0">
                <a:pos x="147" y="14"/>
              </a:cxn>
              <a:cxn ang="0">
                <a:pos x="140" y="14"/>
              </a:cxn>
              <a:cxn ang="0">
                <a:pos x="134" y="14"/>
              </a:cxn>
              <a:cxn ang="0">
                <a:pos x="105" y="11"/>
              </a:cxn>
              <a:cxn ang="0">
                <a:pos x="78" y="12"/>
              </a:cxn>
              <a:cxn ang="0">
                <a:pos x="30" y="7"/>
              </a:cxn>
              <a:cxn ang="0">
                <a:pos x="0" y="3"/>
              </a:cxn>
            </a:cxnLst>
            <a:rect l="0" t="0" r="r" b="b"/>
            <a:pathLst>
              <a:path w="402" h="15">
                <a:moveTo>
                  <a:pt x="402" y="6"/>
                </a:moveTo>
                <a:lnTo>
                  <a:pt x="400" y="6"/>
                </a:lnTo>
                <a:lnTo>
                  <a:pt x="394" y="6"/>
                </a:lnTo>
                <a:lnTo>
                  <a:pt x="384" y="8"/>
                </a:lnTo>
                <a:lnTo>
                  <a:pt x="382" y="8"/>
                </a:lnTo>
                <a:lnTo>
                  <a:pt x="379" y="10"/>
                </a:lnTo>
                <a:lnTo>
                  <a:pt x="375" y="11"/>
                </a:lnTo>
                <a:lnTo>
                  <a:pt x="370" y="11"/>
                </a:lnTo>
                <a:lnTo>
                  <a:pt x="365" y="12"/>
                </a:lnTo>
                <a:lnTo>
                  <a:pt x="363" y="12"/>
                </a:lnTo>
                <a:lnTo>
                  <a:pt x="346" y="12"/>
                </a:lnTo>
                <a:lnTo>
                  <a:pt x="343" y="12"/>
                </a:lnTo>
                <a:lnTo>
                  <a:pt x="335" y="11"/>
                </a:lnTo>
                <a:lnTo>
                  <a:pt x="328" y="11"/>
                </a:lnTo>
                <a:lnTo>
                  <a:pt x="322" y="11"/>
                </a:lnTo>
                <a:lnTo>
                  <a:pt x="314" y="11"/>
                </a:lnTo>
                <a:lnTo>
                  <a:pt x="304" y="10"/>
                </a:lnTo>
                <a:lnTo>
                  <a:pt x="300" y="8"/>
                </a:lnTo>
                <a:lnTo>
                  <a:pt x="293" y="8"/>
                </a:lnTo>
                <a:lnTo>
                  <a:pt x="278" y="6"/>
                </a:lnTo>
                <a:lnTo>
                  <a:pt x="274" y="6"/>
                </a:lnTo>
                <a:lnTo>
                  <a:pt x="265" y="5"/>
                </a:lnTo>
                <a:lnTo>
                  <a:pt x="263" y="4"/>
                </a:lnTo>
                <a:lnTo>
                  <a:pt x="258" y="4"/>
                </a:lnTo>
                <a:lnTo>
                  <a:pt x="252" y="1"/>
                </a:lnTo>
                <a:lnTo>
                  <a:pt x="250" y="1"/>
                </a:lnTo>
                <a:lnTo>
                  <a:pt x="246" y="1"/>
                </a:lnTo>
                <a:lnTo>
                  <a:pt x="241" y="0"/>
                </a:lnTo>
                <a:lnTo>
                  <a:pt x="235" y="1"/>
                </a:lnTo>
                <a:lnTo>
                  <a:pt x="230" y="2"/>
                </a:lnTo>
                <a:lnTo>
                  <a:pt x="226" y="2"/>
                </a:lnTo>
                <a:lnTo>
                  <a:pt x="222" y="2"/>
                </a:lnTo>
                <a:lnTo>
                  <a:pt x="219" y="2"/>
                </a:lnTo>
                <a:lnTo>
                  <a:pt x="214" y="4"/>
                </a:lnTo>
                <a:lnTo>
                  <a:pt x="204" y="5"/>
                </a:lnTo>
                <a:lnTo>
                  <a:pt x="200" y="5"/>
                </a:lnTo>
                <a:lnTo>
                  <a:pt x="190" y="5"/>
                </a:lnTo>
                <a:lnTo>
                  <a:pt x="186" y="6"/>
                </a:lnTo>
                <a:lnTo>
                  <a:pt x="180" y="8"/>
                </a:lnTo>
                <a:lnTo>
                  <a:pt x="176" y="8"/>
                </a:lnTo>
                <a:lnTo>
                  <a:pt x="173" y="10"/>
                </a:lnTo>
                <a:lnTo>
                  <a:pt x="167" y="12"/>
                </a:lnTo>
                <a:lnTo>
                  <a:pt x="160" y="13"/>
                </a:lnTo>
                <a:lnTo>
                  <a:pt x="151" y="15"/>
                </a:lnTo>
                <a:lnTo>
                  <a:pt x="147" y="14"/>
                </a:lnTo>
                <a:lnTo>
                  <a:pt x="140" y="14"/>
                </a:lnTo>
                <a:lnTo>
                  <a:pt x="134" y="14"/>
                </a:lnTo>
                <a:lnTo>
                  <a:pt x="105" y="11"/>
                </a:lnTo>
                <a:lnTo>
                  <a:pt x="78" y="12"/>
                </a:lnTo>
                <a:lnTo>
                  <a:pt x="30" y="7"/>
                </a:lnTo>
                <a:lnTo>
                  <a:pt x="0" y="3"/>
                </a:lnTo>
              </a:path>
            </a:pathLst>
          </a:custGeom>
          <a:noFill/>
          <a:ln w="0">
            <a:solidFill>
              <a:srgbClr val="000000"/>
            </a:solidFill>
            <a:prstDash val="solid"/>
            <a:round/>
            <a:headEnd/>
            <a:tailEnd/>
          </a:ln>
        </p:spPr>
        <p:txBody>
          <a:bodyPr/>
          <a:lstStyle/>
          <a:p>
            <a:endParaRPr lang="en-GB"/>
          </a:p>
        </p:txBody>
      </p:sp>
      <p:sp>
        <p:nvSpPr>
          <p:cNvPr id="200" name="Freeform 2595"/>
          <p:cNvSpPr>
            <a:spLocks/>
          </p:cNvSpPr>
          <p:nvPr>
            <p:custDataLst>
              <p:tags r:id="rId191"/>
            </p:custDataLst>
          </p:nvPr>
        </p:nvSpPr>
        <p:spPr bwMode="auto">
          <a:xfrm>
            <a:off x="5557645" y="2635609"/>
            <a:ext cx="267325" cy="23246"/>
          </a:xfrm>
          <a:custGeom>
            <a:avLst/>
            <a:gdLst/>
            <a:ahLst/>
            <a:cxnLst>
              <a:cxn ang="0">
                <a:pos x="274" y="9"/>
              </a:cxn>
              <a:cxn ang="0">
                <a:pos x="257" y="11"/>
              </a:cxn>
              <a:cxn ang="0">
                <a:pos x="252" y="11"/>
              </a:cxn>
              <a:cxn ang="0">
                <a:pos x="249" y="12"/>
              </a:cxn>
              <a:cxn ang="0">
                <a:pos x="246" y="13"/>
              </a:cxn>
              <a:cxn ang="0">
                <a:pos x="239" y="14"/>
              </a:cxn>
              <a:cxn ang="0">
                <a:pos x="236" y="14"/>
              </a:cxn>
              <a:cxn ang="0">
                <a:pos x="224" y="13"/>
              </a:cxn>
              <a:cxn ang="0">
                <a:pos x="217" y="16"/>
              </a:cxn>
              <a:cxn ang="0">
                <a:pos x="212" y="17"/>
              </a:cxn>
              <a:cxn ang="0">
                <a:pos x="210" y="17"/>
              </a:cxn>
              <a:cxn ang="0">
                <a:pos x="207" y="18"/>
              </a:cxn>
              <a:cxn ang="0">
                <a:pos x="204" y="18"/>
              </a:cxn>
              <a:cxn ang="0">
                <a:pos x="198" y="20"/>
              </a:cxn>
              <a:cxn ang="0">
                <a:pos x="193" y="23"/>
              </a:cxn>
              <a:cxn ang="0">
                <a:pos x="186" y="23"/>
              </a:cxn>
              <a:cxn ang="0">
                <a:pos x="184" y="23"/>
              </a:cxn>
              <a:cxn ang="0">
                <a:pos x="176" y="23"/>
              </a:cxn>
              <a:cxn ang="0">
                <a:pos x="170" y="23"/>
              </a:cxn>
              <a:cxn ang="0">
                <a:pos x="165" y="23"/>
              </a:cxn>
              <a:cxn ang="0">
                <a:pos x="156" y="23"/>
              </a:cxn>
              <a:cxn ang="0">
                <a:pos x="145" y="23"/>
              </a:cxn>
              <a:cxn ang="0">
                <a:pos x="133" y="23"/>
              </a:cxn>
              <a:cxn ang="0">
                <a:pos x="124" y="24"/>
              </a:cxn>
              <a:cxn ang="0">
                <a:pos x="109" y="23"/>
              </a:cxn>
              <a:cxn ang="0">
                <a:pos x="98" y="21"/>
              </a:cxn>
              <a:cxn ang="0">
                <a:pos x="93" y="20"/>
              </a:cxn>
              <a:cxn ang="0">
                <a:pos x="89" y="20"/>
              </a:cxn>
              <a:cxn ang="0">
                <a:pos x="83" y="19"/>
              </a:cxn>
              <a:cxn ang="0">
                <a:pos x="80" y="19"/>
              </a:cxn>
              <a:cxn ang="0">
                <a:pos x="77" y="19"/>
              </a:cxn>
              <a:cxn ang="0">
                <a:pos x="68" y="17"/>
              </a:cxn>
              <a:cxn ang="0">
                <a:pos x="64" y="16"/>
              </a:cxn>
              <a:cxn ang="0">
                <a:pos x="61" y="15"/>
              </a:cxn>
              <a:cxn ang="0">
                <a:pos x="53" y="15"/>
              </a:cxn>
              <a:cxn ang="0">
                <a:pos x="46" y="13"/>
              </a:cxn>
              <a:cxn ang="0">
                <a:pos x="28" y="6"/>
              </a:cxn>
              <a:cxn ang="0">
                <a:pos x="0" y="0"/>
              </a:cxn>
            </a:cxnLst>
            <a:rect l="0" t="0" r="r" b="b"/>
            <a:pathLst>
              <a:path w="274" h="24">
                <a:moveTo>
                  <a:pt x="274" y="9"/>
                </a:moveTo>
                <a:lnTo>
                  <a:pt x="257" y="11"/>
                </a:lnTo>
                <a:lnTo>
                  <a:pt x="252" y="11"/>
                </a:lnTo>
                <a:lnTo>
                  <a:pt x="249" y="12"/>
                </a:lnTo>
                <a:lnTo>
                  <a:pt x="246" y="13"/>
                </a:lnTo>
                <a:lnTo>
                  <a:pt x="239" y="14"/>
                </a:lnTo>
                <a:lnTo>
                  <a:pt x="236" y="14"/>
                </a:lnTo>
                <a:lnTo>
                  <a:pt x="224" y="13"/>
                </a:lnTo>
                <a:lnTo>
                  <a:pt x="217" y="16"/>
                </a:lnTo>
                <a:lnTo>
                  <a:pt x="212" y="17"/>
                </a:lnTo>
                <a:lnTo>
                  <a:pt x="210" y="17"/>
                </a:lnTo>
                <a:lnTo>
                  <a:pt x="207" y="18"/>
                </a:lnTo>
                <a:lnTo>
                  <a:pt x="204" y="18"/>
                </a:lnTo>
                <a:lnTo>
                  <a:pt x="198" y="20"/>
                </a:lnTo>
                <a:lnTo>
                  <a:pt x="193" y="23"/>
                </a:lnTo>
                <a:lnTo>
                  <a:pt x="186" y="23"/>
                </a:lnTo>
                <a:lnTo>
                  <a:pt x="184" y="23"/>
                </a:lnTo>
                <a:lnTo>
                  <a:pt x="176" y="23"/>
                </a:lnTo>
                <a:lnTo>
                  <a:pt x="170" y="23"/>
                </a:lnTo>
                <a:lnTo>
                  <a:pt x="165" y="23"/>
                </a:lnTo>
                <a:lnTo>
                  <a:pt x="156" y="23"/>
                </a:lnTo>
                <a:lnTo>
                  <a:pt x="145" y="23"/>
                </a:lnTo>
                <a:lnTo>
                  <a:pt x="133" y="23"/>
                </a:lnTo>
                <a:lnTo>
                  <a:pt x="124" y="24"/>
                </a:lnTo>
                <a:lnTo>
                  <a:pt x="109" y="23"/>
                </a:lnTo>
                <a:lnTo>
                  <a:pt x="98" y="21"/>
                </a:lnTo>
                <a:lnTo>
                  <a:pt x="93" y="20"/>
                </a:lnTo>
                <a:lnTo>
                  <a:pt x="89" y="20"/>
                </a:lnTo>
                <a:lnTo>
                  <a:pt x="83" y="19"/>
                </a:lnTo>
                <a:lnTo>
                  <a:pt x="80" y="19"/>
                </a:lnTo>
                <a:lnTo>
                  <a:pt x="77" y="19"/>
                </a:lnTo>
                <a:lnTo>
                  <a:pt x="68" y="17"/>
                </a:lnTo>
                <a:lnTo>
                  <a:pt x="64" y="16"/>
                </a:lnTo>
                <a:lnTo>
                  <a:pt x="61" y="15"/>
                </a:lnTo>
                <a:lnTo>
                  <a:pt x="53" y="15"/>
                </a:lnTo>
                <a:lnTo>
                  <a:pt x="46" y="13"/>
                </a:lnTo>
                <a:lnTo>
                  <a:pt x="28" y="6"/>
                </a:lnTo>
                <a:lnTo>
                  <a:pt x="0" y="0"/>
                </a:lnTo>
              </a:path>
            </a:pathLst>
          </a:custGeom>
          <a:noFill/>
          <a:ln w="0">
            <a:solidFill>
              <a:srgbClr val="000000"/>
            </a:solidFill>
            <a:prstDash val="solid"/>
            <a:round/>
            <a:headEnd/>
            <a:tailEnd/>
          </a:ln>
        </p:spPr>
        <p:txBody>
          <a:bodyPr/>
          <a:lstStyle/>
          <a:p>
            <a:endParaRPr lang="en-GB"/>
          </a:p>
        </p:txBody>
      </p:sp>
      <p:sp>
        <p:nvSpPr>
          <p:cNvPr id="201" name="Freeform 2596"/>
          <p:cNvSpPr>
            <a:spLocks/>
          </p:cNvSpPr>
          <p:nvPr>
            <p:custDataLst>
              <p:tags r:id="rId192"/>
            </p:custDataLst>
          </p:nvPr>
        </p:nvSpPr>
        <p:spPr bwMode="auto">
          <a:xfrm>
            <a:off x="5826908" y="2647232"/>
            <a:ext cx="178217" cy="11623"/>
          </a:xfrm>
          <a:custGeom>
            <a:avLst/>
            <a:gdLst/>
            <a:ahLst/>
            <a:cxnLst>
              <a:cxn ang="0">
                <a:pos x="0" y="0"/>
              </a:cxn>
              <a:cxn ang="0">
                <a:pos x="5" y="0"/>
              </a:cxn>
              <a:cxn ang="0">
                <a:pos x="7" y="1"/>
              </a:cxn>
              <a:cxn ang="0">
                <a:pos x="11" y="1"/>
              </a:cxn>
              <a:cxn ang="0">
                <a:pos x="14" y="2"/>
              </a:cxn>
              <a:cxn ang="0">
                <a:pos x="21" y="4"/>
              </a:cxn>
              <a:cxn ang="0">
                <a:pos x="24" y="4"/>
              </a:cxn>
              <a:cxn ang="0">
                <a:pos x="27" y="5"/>
              </a:cxn>
              <a:cxn ang="0">
                <a:pos x="35" y="6"/>
              </a:cxn>
              <a:cxn ang="0">
                <a:pos x="38" y="6"/>
              </a:cxn>
              <a:cxn ang="0">
                <a:pos x="53" y="8"/>
              </a:cxn>
              <a:cxn ang="0">
                <a:pos x="60" y="8"/>
              </a:cxn>
              <a:cxn ang="0">
                <a:pos x="65" y="9"/>
              </a:cxn>
              <a:cxn ang="0">
                <a:pos x="74" y="11"/>
              </a:cxn>
              <a:cxn ang="0">
                <a:pos x="81" y="9"/>
              </a:cxn>
              <a:cxn ang="0">
                <a:pos x="88" y="11"/>
              </a:cxn>
              <a:cxn ang="0">
                <a:pos x="95" y="11"/>
              </a:cxn>
              <a:cxn ang="0">
                <a:pos x="103" y="12"/>
              </a:cxn>
              <a:cxn ang="0">
                <a:pos x="105" y="12"/>
              </a:cxn>
              <a:cxn ang="0">
                <a:pos x="121" y="12"/>
              </a:cxn>
              <a:cxn ang="0">
                <a:pos x="124" y="12"/>
              </a:cxn>
              <a:cxn ang="0">
                <a:pos x="127" y="11"/>
              </a:cxn>
              <a:cxn ang="0">
                <a:pos x="131" y="11"/>
              </a:cxn>
              <a:cxn ang="0">
                <a:pos x="136" y="9"/>
              </a:cxn>
              <a:cxn ang="0">
                <a:pos x="138" y="9"/>
              </a:cxn>
              <a:cxn ang="0">
                <a:pos x="140" y="8"/>
              </a:cxn>
              <a:cxn ang="0">
                <a:pos x="148" y="7"/>
              </a:cxn>
              <a:cxn ang="0">
                <a:pos x="151" y="6"/>
              </a:cxn>
              <a:cxn ang="0">
                <a:pos x="157" y="6"/>
              </a:cxn>
              <a:cxn ang="0">
                <a:pos x="163" y="5"/>
              </a:cxn>
              <a:cxn ang="0">
                <a:pos x="170" y="4"/>
              </a:cxn>
              <a:cxn ang="0">
                <a:pos x="183" y="2"/>
              </a:cxn>
            </a:cxnLst>
            <a:rect l="0" t="0" r="r" b="b"/>
            <a:pathLst>
              <a:path w="183" h="12">
                <a:moveTo>
                  <a:pt x="0" y="0"/>
                </a:moveTo>
                <a:lnTo>
                  <a:pt x="5" y="0"/>
                </a:lnTo>
                <a:lnTo>
                  <a:pt x="7" y="1"/>
                </a:lnTo>
                <a:lnTo>
                  <a:pt x="11" y="1"/>
                </a:lnTo>
                <a:lnTo>
                  <a:pt x="14" y="2"/>
                </a:lnTo>
                <a:lnTo>
                  <a:pt x="21" y="4"/>
                </a:lnTo>
                <a:lnTo>
                  <a:pt x="24" y="4"/>
                </a:lnTo>
                <a:lnTo>
                  <a:pt x="27" y="5"/>
                </a:lnTo>
                <a:lnTo>
                  <a:pt x="35" y="6"/>
                </a:lnTo>
                <a:lnTo>
                  <a:pt x="38" y="6"/>
                </a:lnTo>
                <a:lnTo>
                  <a:pt x="53" y="8"/>
                </a:lnTo>
                <a:lnTo>
                  <a:pt x="60" y="8"/>
                </a:lnTo>
                <a:lnTo>
                  <a:pt x="65" y="9"/>
                </a:lnTo>
                <a:lnTo>
                  <a:pt x="74" y="11"/>
                </a:lnTo>
                <a:lnTo>
                  <a:pt x="81" y="9"/>
                </a:lnTo>
                <a:lnTo>
                  <a:pt x="88" y="11"/>
                </a:lnTo>
                <a:lnTo>
                  <a:pt x="95" y="11"/>
                </a:lnTo>
                <a:lnTo>
                  <a:pt x="103" y="12"/>
                </a:lnTo>
                <a:lnTo>
                  <a:pt x="105" y="12"/>
                </a:lnTo>
                <a:lnTo>
                  <a:pt x="121" y="12"/>
                </a:lnTo>
                <a:lnTo>
                  <a:pt x="124" y="12"/>
                </a:lnTo>
                <a:lnTo>
                  <a:pt x="127" y="11"/>
                </a:lnTo>
                <a:lnTo>
                  <a:pt x="131" y="11"/>
                </a:lnTo>
                <a:lnTo>
                  <a:pt x="136" y="9"/>
                </a:lnTo>
                <a:lnTo>
                  <a:pt x="138" y="9"/>
                </a:lnTo>
                <a:lnTo>
                  <a:pt x="140" y="8"/>
                </a:lnTo>
                <a:lnTo>
                  <a:pt x="148" y="7"/>
                </a:lnTo>
                <a:lnTo>
                  <a:pt x="151" y="6"/>
                </a:lnTo>
                <a:lnTo>
                  <a:pt x="157" y="6"/>
                </a:lnTo>
                <a:lnTo>
                  <a:pt x="163" y="5"/>
                </a:lnTo>
                <a:lnTo>
                  <a:pt x="170" y="4"/>
                </a:lnTo>
                <a:lnTo>
                  <a:pt x="183" y="2"/>
                </a:lnTo>
              </a:path>
            </a:pathLst>
          </a:custGeom>
          <a:noFill/>
          <a:ln w="0">
            <a:solidFill>
              <a:srgbClr val="000000"/>
            </a:solidFill>
            <a:prstDash val="solid"/>
            <a:round/>
            <a:headEnd/>
            <a:tailEnd/>
          </a:ln>
        </p:spPr>
        <p:txBody>
          <a:bodyPr/>
          <a:lstStyle/>
          <a:p>
            <a:endParaRPr lang="en-GB"/>
          </a:p>
        </p:txBody>
      </p:sp>
      <p:sp>
        <p:nvSpPr>
          <p:cNvPr id="202" name="Freeform 2597"/>
          <p:cNvSpPr>
            <a:spLocks/>
          </p:cNvSpPr>
          <p:nvPr>
            <p:custDataLst>
              <p:tags r:id="rId193"/>
            </p:custDataLst>
          </p:nvPr>
        </p:nvSpPr>
        <p:spPr bwMode="auto">
          <a:xfrm>
            <a:off x="5991564" y="2709220"/>
            <a:ext cx="77485" cy="11623"/>
          </a:xfrm>
          <a:custGeom>
            <a:avLst/>
            <a:gdLst/>
            <a:ahLst/>
            <a:cxnLst>
              <a:cxn ang="0">
                <a:pos x="0" y="10"/>
              </a:cxn>
              <a:cxn ang="0">
                <a:pos x="4" y="10"/>
              </a:cxn>
              <a:cxn ang="0">
                <a:pos x="16" y="8"/>
              </a:cxn>
              <a:cxn ang="0">
                <a:pos x="39" y="5"/>
              </a:cxn>
              <a:cxn ang="0">
                <a:pos x="81" y="0"/>
              </a:cxn>
            </a:cxnLst>
            <a:rect l="0" t="0" r="r" b="b"/>
            <a:pathLst>
              <a:path w="81" h="10">
                <a:moveTo>
                  <a:pt x="0" y="10"/>
                </a:moveTo>
                <a:lnTo>
                  <a:pt x="4" y="10"/>
                </a:lnTo>
                <a:lnTo>
                  <a:pt x="16" y="8"/>
                </a:lnTo>
                <a:lnTo>
                  <a:pt x="39" y="5"/>
                </a:lnTo>
                <a:lnTo>
                  <a:pt x="81" y="0"/>
                </a:lnTo>
              </a:path>
            </a:pathLst>
          </a:custGeom>
          <a:noFill/>
          <a:ln w="0">
            <a:solidFill>
              <a:srgbClr val="000000"/>
            </a:solidFill>
            <a:prstDash val="solid"/>
            <a:round/>
            <a:headEnd/>
            <a:tailEnd/>
          </a:ln>
        </p:spPr>
        <p:txBody>
          <a:bodyPr/>
          <a:lstStyle/>
          <a:p>
            <a:endParaRPr lang="en-GB"/>
          </a:p>
        </p:txBody>
      </p:sp>
      <p:sp>
        <p:nvSpPr>
          <p:cNvPr id="203" name="Freeform 2598"/>
          <p:cNvSpPr>
            <a:spLocks/>
          </p:cNvSpPr>
          <p:nvPr>
            <p:custDataLst>
              <p:tags r:id="rId194"/>
            </p:custDataLst>
          </p:nvPr>
        </p:nvSpPr>
        <p:spPr bwMode="auto">
          <a:xfrm>
            <a:off x="6080672" y="2707282"/>
            <a:ext cx="153034" cy="13561"/>
          </a:xfrm>
          <a:custGeom>
            <a:avLst/>
            <a:gdLst/>
            <a:ahLst/>
            <a:cxnLst>
              <a:cxn ang="0">
                <a:pos x="0" y="14"/>
              </a:cxn>
              <a:cxn ang="0">
                <a:pos x="17" y="10"/>
              </a:cxn>
              <a:cxn ang="0">
                <a:pos x="33" y="8"/>
              </a:cxn>
              <a:cxn ang="0">
                <a:pos x="71" y="7"/>
              </a:cxn>
              <a:cxn ang="0">
                <a:pos x="93" y="7"/>
              </a:cxn>
              <a:cxn ang="0">
                <a:pos x="116" y="9"/>
              </a:cxn>
              <a:cxn ang="0">
                <a:pos x="152" y="1"/>
              </a:cxn>
              <a:cxn ang="0">
                <a:pos x="158" y="0"/>
              </a:cxn>
            </a:cxnLst>
            <a:rect l="0" t="0" r="r" b="b"/>
            <a:pathLst>
              <a:path w="158" h="14">
                <a:moveTo>
                  <a:pt x="0" y="14"/>
                </a:moveTo>
                <a:lnTo>
                  <a:pt x="17" y="10"/>
                </a:lnTo>
                <a:lnTo>
                  <a:pt x="33" y="8"/>
                </a:lnTo>
                <a:lnTo>
                  <a:pt x="71" y="7"/>
                </a:lnTo>
                <a:lnTo>
                  <a:pt x="93" y="7"/>
                </a:lnTo>
                <a:lnTo>
                  <a:pt x="116" y="9"/>
                </a:lnTo>
                <a:lnTo>
                  <a:pt x="152" y="1"/>
                </a:lnTo>
                <a:lnTo>
                  <a:pt x="158" y="0"/>
                </a:lnTo>
              </a:path>
            </a:pathLst>
          </a:custGeom>
          <a:noFill/>
          <a:ln w="0">
            <a:solidFill>
              <a:srgbClr val="000000"/>
            </a:solidFill>
            <a:prstDash val="solid"/>
            <a:round/>
            <a:headEnd/>
            <a:tailEnd/>
          </a:ln>
        </p:spPr>
        <p:txBody>
          <a:bodyPr/>
          <a:lstStyle/>
          <a:p>
            <a:endParaRPr lang="en-GB"/>
          </a:p>
        </p:txBody>
      </p:sp>
      <p:sp>
        <p:nvSpPr>
          <p:cNvPr id="204" name="Freeform 2599"/>
          <p:cNvSpPr>
            <a:spLocks/>
          </p:cNvSpPr>
          <p:nvPr>
            <p:custDataLst>
              <p:tags r:id="rId195"/>
            </p:custDataLst>
          </p:nvPr>
        </p:nvSpPr>
        <p:spPr bwMode="auto">
          <a:xfrm>
            <a:off x="6008999" y="2600740"/>
            <a:ext cx="342873" cy="58114"/>
          </a:xfrm>
          <a:custGeom>
            <a:avLst/>
            <a:gdLst/>
            <a:ahLst/>
            <a:cxnLst>
              <a:cxn ang="0">
                <a:pos x="0" y="59"/>
              </a:cxn>
              <a:cxn ang="0">
                <a:pos x="39" y="55"/>
              </a:cxn>
              <a:cxn ang="0">
                <a:pos x="75" y="53"/>
              </a:cxn>
              <a:cxn ang="0">
                <a:pos x="106" y="49"/>
              </a:cxn>
              <a:cxn ang="0">
                <a:pos x="145" y="48"/>
              </a:cxn>
              <a:cxn ang="0">
                <a:pos x="168" y="48"/>
              </a:cxn>
              <a:cxn ang="0">
                <a:pos x="188" y="50"/>
              </a:cxn>
              <a:cxn ang="0">
                <a:pos x="224" y="42"/>
              </a:cxn>
              <a:cxn ang="0">
                <a:pos x="250" y="35"/>
              </a:cxn>
              <a:cxn ang="0">
                <a:pos x="260" y="31"/>
              </a:cxn>
              <a:cxn ang="0">
                <a:pos x="289" y="29"/>
              </a:cxn>
              <a:cxn ang="0">
                <a:pos x="320" y="16"/>
              </a:cxn>
              <a:cxn ang="0">
                <a:pos x="349" y="2"/>
              </a:cxn>
              <a:cxn ang="0">
                <a:pos x="353" y="0"/>
              </a:cxn>
            </a:cxnLst>
            <a:rect l="0" t="0" r="r" b="b"/>
            <a:pathLst>
              <a:path w="353" h="59">
                <a:moveTo>
                  <a:pt x="0" y="59"/>
                </a:moveTo>
                <a:lnTo>
                  <a:pt x="39" y="55"/>
                </a:lnTo>
                <a:lnTo>
                  <a:pt x="75" y="53"/>
                </a:lnTo>
                <a:lnTo>
                  <a:pt x="106" y="49"/>
                </a:lnTo>
                <a:lnTo>
                  <a:pt x="145" y="48"/>
                </a:lnTo>
                <a:lnTo>
                  <a:pt x="168" y="48"/>
                </a:lnTo>
                <a:lnTo>
                  <a:pt x="188" y="50"/>
                </a:lnTo>
                <a:lnTo>
                  <a:pt x="224" y="42"/>
                </a:lnTo>
                <a:lnTo>
                  <a:pt x="250" y="35"/>
                </a:lnTo>
                <a:lnTo>
                  <a:pt x="260" y="31"/>
                </a:lnTo>
                <a:lnTo>
                  <a:pt x="289" y="29"/>
                </a:lnTo>
                <a:lnTo>
                  <a:pt x="320" y="16"/>
                </a:lnTo>
                <a:lnTo>
                  <a:pt x="349" y="2"/>
                </a:lnTo>
                <a:lnTo>
                  <a:pt x="353" y="0"/>
                </a:lnTo>
              </a:path>
            </a:pathLst>
          </a:custGeom>
          <a:noFill/>
          <a:ln w="0">
            <a:solidFill>
              <a:srgbClr val="000000"/>
            </a:solidFill>
            <a:prstDash val="solid"/>
            <a:round/>
            <a:headEnd/>
            <a:tailEnd/>
          </a:ln>
        </p:spPr>
        <p:txBody>
          <a:bodyPr/>
          <a:lstStyle/>
          <a:p>
            <a:endParaRPr lang="en-GB"/>
          </a:p>
        </p:txBody>
      </p:sp>
      <p:sp>
        <p:nvSpPr>
          <p:cNvPr id="205" name="Freeform 2600"/>
          <p:cNvSpPr>
            <a:spLocks/>
          </p:cNvSpPr>
          <p:nvPr>
            <p:custDataLst>
              <p:tags r:id="rId196"/>
            </p:custDataLst>
          </p:nvPr>
        </p:nvSpPr>
        <p:spPr bwMode="auto">
          <a:xfrm>
            <a:off x="6216272" y="2720843"/>
            <a:ext cx="71675" cy="11623"/>
          </a:xfrm>
          <a:custGeom>
            <a:avLst/>
            <a:gdLst/>
            <a:ahLst/>
            <a:cxnLst>
              <a:cxn ang="0">
                <a:pos x="0" y="13"/>
              </a:cxn>
              <a:cxn ang="0">
                <a:pos x="37" y="7"/>
              </a:cxn>
              <a:cxn ang="0">
                <a:pos x="74" y="0"/>
              </a:cxn>
            </a:cxnLst>
            <a:rect l="0" t="0" r="r" b="b"/>
            <a:pathLst>
              <a:path w="74" h="13">
                <a:moveTo>
                  <a:pt x="0" y="13"/>
                </a:moveTo>
                <a:lnTo>
                  <a:pt x="37" y="7"/>
                </a:lnTo>
                <a:lnTo>
                  <a:pt x="74" y="0"/>
                </a:lnTo>
              </a:path>
            </a:pathLst>
          </a:custGeom>
          <a:noFill/>
          <a:ln w="0">
            <a:solidFill>
              <a:srgbClr val="000000"/>
            </a:solidFill>
            <a:prstDash val="solid"/>
            <a:round/>
            <a:headEnd/>
            <a:tailEnd/>
          </a:ln>
        </p:spPr>
        <p:txBody>
          <a:bodyPr/>
          <a:lstStyle/>
          <a:p>
            <a:endParaRPr lang="en-GB"/>
          </a:p>
        </p:txBody>
      </p:sp>
      <p:sp>
        <p:nvSpPr>
          <p:cNvPr id="206" name="Freeform 2601"/>
          <p:cNvSpPr>
            <a:spLocks/>
          </p:cNvSpPr>
          <p:nvPr>
            <p:custDataLst>
              <p:tags r:id="rId197"/>
            </p:custDataLst>
          </p:nvPr>
        </p:nvSpPr>
        <p:spPr bwMode="auto">
          <a:xfrm>
            <a:off x="6317003" y="2647232"/>
            <a:ext cx="60052" cy="15497"/>
          </a:xfrm>
          <a:custGeom>
            <a:avLst/>
            <a:gdLst/>
            <a:ahLst/>
            <a:cxnLst>
              <a:cxn ang="0">
                <a:pos x="63" y="0"/>
              </a:cxn>
              <a:cxn ang="0">
                <a:pos x="49" y="4"/>
              </a:cxn>
              <a:cxn ang="0">
                <a:pos x="16" y="12"/>
              </a:cxn>
              <a:cxn ang="0">
                <a:pos x="0" y="15"/>
              </a:cxn>
            </a:cxnLst>
            <a:rect l="0" t="0" r="r" b="b"/>
            <a:pathLst>
              <a:path w="63" h="15">
                <a:moveTo>
                  <a:pt x="63" y="0"/>
                </a:moveTo>
                <a:lnTo>
                  <a:pt x="49" y="4"/>
                </a:lnTo>
                <a:lnTo>
                  <a:pt x="16" y="12"/>
                </a:lnTo>
                <a:lnTo>
                  <a:pt x="0" y="15"/>
                </a:lnTo>
              </a:path>
            </a:pathLst>
          </a:custGeom>
          <a:noFill/>
          <a:ln w="0">
            <a:solidFill>
              <a:srgbClr val="000000"/>
            </a:solidFill>
            <a:prstDash val="solid"/>
            <a:round/>
            <a:headEnd/>
            <a:tailEnd/>
          </a:ln>
        </p:spPr>
        <p:txBody>
          <a:bodyPr/>
          <a:lstStyle/>
          <a:p>
            <a:endParaRPr lang="en-GB"/>
          </a:p>
        </p:txBody>
      </p:sp>
      <p:sp>
        <p:nvSpPr>
          <p:cNvPr id="207" name="Freeform 2602"/>
          <p:cNvSpPr>
            <a:spLocks/>
          </p:cNvSpPr>
          <p:nvPr>
            <p:custDataLst>
              <p:tags r:id="rId198"/>
            </p:custDataLst>
          </p:nvPr>
        </p:nvSpPr>
        <p:spPr bwMode="auto">
          <a:xfrm>
            <a:off x="6371243" y="2548437"/>
            <a:ext cx="75549" cy="32932"/>
          </a:xfrm>
          <a:custGeom>
            <a:avLst/>
            <a:gdLst/>
            <a:ahLst/>
            <a:cxnLst>
              <a:cxn ang="0">
                <a:pos x="0" y="33"/>
              </a:cxn>
              <a:cxn ang="0">
                <a:pos x="23" y="25"/>
              </a:cxn>
              <a:cxn ang="0">
                <a:pos x="55" y="2"/>
              </a:cxn>
              <a:cxn ang="0">
                <a:pos x="64" y="0"/>
              </a:cxn>
              <a:cxn ang="0">
                <a:pos x="78" y="4"/>
              </a:cxn>
            </a:cxnLst>
            <a:rect l="0" t="0" r="r" b="b"/>
            <a:pathLst>
              <a:path w="78" h="33">
                <a:moveTo>
                  <a:pt x="0" y="33"/>
                </a:moveTo>
                <a:lnTo>
                  <a:pt x="23" y="25"/>
                </a:lnTo>
                <a:lnTo>
                  <a:pt x="55" y="2"/>
                </a:lnTo>
                <a:lnTo>
                  <a:pt x="64" y="0"/>
                </a:lnTo>
                <a:lnTo>
                  <a:pt x="78" y="4"/>
                </a:lnTo>
              </a:path>
            </a:pathLst>
          </a:custGeom>
          <a:noFill/>
          <a:ln w="0">
            <a:solidFill>
              <a:srgbClr val="000000"/>
            </a:solidFill>
            <a:prstDash val="solid"/>
            <a:round/>
            <a:headEnd/>
            <a:tailEnd/>
          </a:ln>
        </p:spPr>
        <p:txBody>
          <a:bodyPr/>
          <a:lstStyle/>
          <a:p>
            <a:endParaRPr lang="en-GB"/>
          </a:p>
        </p:txBody>
      </p:sp>
      <p:sp>
        <p:nvSpPr>
          <p:cNvPr id="208" name="Freeform 2603"/>
          <p:cNvSpPr>
            <a:spLocks/>
          </p:cNvSpPr>
          <p:nvPr>
            <p:custDataLst>
              <p:tags r:id="rId199"/>
            </p:custDataLst>
          </p:nvPr>
        </p:nvSpPr>
        <p:spPr bwMode="auto">
          <a:xfrm>
            <a:off x="6404175" y="2532940"/>
            <a:ext cx="54240" cy="13561"/>
          </a:xfrm>
          <a:custGeom>
            <a:avLst/>
            <a:gdLst/>
            <a:ahLst/>
            <a:cxnLst>
              <a:cxn ang="0">
                <a:pos x="57" y="0"/>
              </a:cxn>
              <a:cxn ang="0">
                <a:pos x="46" y="6"/>
              </a:cxn>
              <a:cxn ang="0">
                <a:pos x="32" y="2"/>
              </a:cxn>
              <a:cxn ang="0">
                <a:pos x="22" y="4"/>
              </a:cxn>
              <a:cxn ang="0">
                <a:pos x="0" y="13"/>
              </a:cxn>
            </a:cxnLst>
            <a:rect l="0" t="0" r="r" b="b"/>
            <a:pathLst>
              <a:path w="57" h="13">
                <a:moveTo>
                  <a:pt x="57" y="0"/>
                </a:moveTo>
                <a:lnTo>
                  <a:pt x="46" y="6"/>
                </a:lnTo>
                <a:lnTo>
                  <a:pt x="32" y="2"/>
                </a:lnTo>
                <a:lnTo>
                  <a:pt x="22" y="4"/>
                </a:lnTo>
                <a:lnTo>
                  <a:pt x="0" y="13"/>
                </a:lnTo>
              </a:path>
            </a:pathLst>
          </a:custGeom>
          <a:noFill/>
          <a:ln w="0">
            <a:solidFill>
              <a:srgbClr val="000000"/>
            </a:solidFill>
            <a:prstDash val="solid"/>
            <a:round/>
            <a:headEnd/>
            <a:tailEnd/>
          </a:ln>
        </p:spPr>
        <p:txBody>
          <a:bodyPr/>
          <a:lstStyle/>
          <a:p>
            <a:endParaRPr lang="en-GB"/>
          </a:p>
        </p:txBody>
      </p:sp>
      <p:sp>
        <p:nvSpPr>
          <p:cNvPr id="209" name="Line 2604"/>
          <p:cNvSpPr>
            <a:spLocks noChangeShapeType="1"/>
          </p:cNvSpPr>
          <p:nvPr>
            <p:custDataLst>
              <p:tags r:id="rId200"/>
            </p:custDataLst>
          </p:nvPr>
        </p:nvSpPr>
        <p:spPr bwMode="auto">
          <a:xfrm flipH="1" flipV="1">
            <a:off x="7715615" y="2391530"/>
            <a:ext cx="1938" cy="5811"/>
          </a:xfrm>
          <a:prstGeom prst="line">
            <a:avLst/>
          </a:prstGeom>
          <a:noFill/>
          <a:ln w="0">
            <a:solidFill>
              <a:srgbClr val="000000"/>
            </a:solidFill>
            <a:round/>
            <a:headEnd/>
            <a:tailEnd/>
          </a:ln>
        </p:spPr>
        <p:txBody>
          <a:bodyPr/>
          <a:lstStyle/>
          <a:p>
            <a:endParaRPr lang="en-GB"/>
          </a:p>
        </p:txBody>
      </p:sp>
      <p:sp>
        <p:nvSpPr>
          <p:cNvPr id="210" name="Line 2605"/>
          <p:cNvSpPr>
            <a:spLocks noChangeShapeType="1"/>
          </p:cNvSpPr>
          <p:nvPr>
            <p:custDataLst>
              <p:tags r:id="rId201"/>
            </p:custDataLst>
          </p:nvPr>
        </p:nvSpPr>
        <p:spPr bwMode="auto">
          <a:xfrm>
            <a:off x="7330126" y="2438021"/>
            <a:ext cx="3874" cy="1937"/>
          </a:xfrm>
          <a:prstGeom prst="line">
            <a:avLst/>
          </a:prstGeom>
          <a:noFill/>
          <a:ln w="0">
            <a:solidFill>
              <a:srgbClr val="000000"/>
            </a:solidFill>
            <a:round/>
            <a:headEnd/>
            <a:tailEnd/>
          </a:ln>
        </p:spPr>
        <p:txBody>
          <a:bodyPr/>
          <a:lstStyle/>
          <a:p>
            <a:endParaRPr lang="en-GB"/>
          </a:p>
        </p:txBody>
      </p:sp>
      <p:sp>
        <p:nvSpPr>
          <p:cNvPr id="211" name="Freeform 2606"/>
          <p:cNvSpPr>
            <a:spLocks/>
          </p:cNvSpPr>
          <p:nvPr>
            <p:custDataLst>
              <p:tags r:id="rId202"/>
            </p:custDataLst>
          </p:nvPr>
        </p:nvSpPr>
        <p:spPr bwMode="auto">
          <a:xfrm>
            <a:off x="7318503" y="2424460"/>
            <a:ext cx="21308" cy="3874"/>
          </a:xfrm>
          <a:custGeom>
            <a:avLst/>
            <a:gdLst/>
            <a:ahLst/>
            <a:cxnLst>
              <a:cxn ang="0">
                <a:pos x="20" y="2"/>
              </a:cxn>
              <a:cxn ang="0">
                <a:pos x="9" y="0"/>
              </a:cxn>
              <a:cxn ang="0">
                <a:pos x="0" y="1"/>
              </a:cxn>
            </a:cxnLst>
            <a:rect l="0" t="0" r="r" b="b"/>
            <a:pathLst>
              <a:path w="20" h="2">
                <a:moveTo>
                  <a:pt x="20" y="2"/>
                </a:moveTo>
                <a:lnTo>
                  <a:pt x="9" y="0"/>
                </a:lnTo>
                <a:lnTo>
                  <a:pt x="0" y="1"/>
                </a:lnTo>
              </a:path>
            </a:pathLst>
          </a:custGeom>
          <a:noFill/>
          <a:ln w="0">
            <a:solidFill>
              <a:srgbClr val="000000"/>
            </a:solidFill>
            <a:prstDash val="solid"/>
            <a:round/>
            <a:headEnd/>
            <a:tailEnd/>
          </a:ln>
        </p:spPr>
        <p:txBody>
          <a:bodyPr/>
          <a:lstStyle/>
          <a:p>
            <a:endParaRPr lang="en-GB"/>
          </a:p>
        </p:txBody>
      </p:sp>
      <p:sp>
        <p:nvSpPr>
          <p:cNvPr id="212" name="Freeform 2607"/>
          <p:cNvSpPr>
            <a:spLocks/>
          </p:cNvSpPr>
          <p:nvPr>
            <p:custDataLst>
              <p:tags r:id="rId203"/>
            </p:custDataLst>
          </p:nvPr>
        </p:nvSpPr>
        <p:spPr bwMode="auto">
          <a:xfrm>
            <a:off x="7272012" y="2571683"/>
            <a:ext cx="509466" cy="211148"/>
          </a:xfrm>
          <a:custGeom>
            <a:avLst/>
            <a:gdLst/>
            <a:ahLst/>
            <a:cxnLst>
              <a:cxn ang="0">
                <a:pos x="0" y="4"/>
              </a:cxn>
              <a:cxn ang="0">
                <a:pos x="15" y="7"/>
              </a:cxn>
              <a:cxn ang="0">
                <a:pos x="28" y="8"/>
              </a:cxn>
              <a:cxn ang="0">
                <a:pos x="42" y="7"/>
              </a:cxn>
              <a:cxn ang="0">
                <a:pos x="60" y="0"/>
              </a:cxn>
              <a:cxn ang="0">
                <a:pos x="75" y="4"/>
              </a:cxn>
              <a:cxn ang="0">
                <a:pos x="78" y="8"/>
              </a:cxn>
              <a:cxn ang="0">
                <a:pos x="92" y="27"/>
              </a:cxn>
              <a:cxn ang="0">
                <a:pos x="105" y="44"/>
              </a:cxn>
              <a:cxn ang="0">
                <a:pos x="116" y="60"/>
              </a:cxn>
              <a:cxn ang="0">
                <a:pos x="131" y="66"/>
              </a:cxn>
              <a:cxn ang="0">
                <a:pos x="145" y="69"/>
              </a:cxn>
              <a:cxn ang="0">
                <a:pos x="161" y="75"/>
              </a:cxn>
              <a:cxn ang="0">
                <a:pos x="181" y="83"/>
              </a:cxn>
              <a:cxn ang="0">
                <a:pos x="195" y="86"/>
              </a:cxn>
              <a:cxn ang="0">
                <a:pos x="208" y="93"/>
              </a:cxn>
              <a:cxn ang="0">
                <a:pos x="231" y="100"/>
              </a:cxn>
              <a:cxn ang="0">
                <a:pos x="248" y="109"/>
              </a:cxn>
              <a:cxn ang="0">
                <a:pos x="265" y="120"/>
              </a:cxn>
              <a:cxn ang="0">
                <a:pos x="275" y="134"/>
              </a:cxn>
              <a:cxn ang="0">
                <a:pos x="289" y="156"/>
              </a:cxn>
              <a:cxn ang="0">
                <a:pos x="304" y="164"/>
              </a:cxn>
              <a:cxn ang="0">
                <a:pos x="316" y="175"/>
              </a:cxn>
              <a:cxn ang="0">
                <a:pos x="334" y="187"/>
              </a:cxn>
              <a:cxn ang="0">
                <a:pos x="354" y="196"/>
              </a:cxn>
              <a:cxn ang="0">
                <a:pos x="375" y="202"/>
              </a:cxn>
              <a:cxn ang="0">
                <a:pos x="394" y="210"/>
              </a:cxn>
              <a:cxn ang="0">
                <a:pos x="415" y="215"/>
              </a:cxn>
              <a:cxn ang="0">
                <a:pos x="432" y="217"/>
              </a:cxn>
              <a:cxn ang="0">
                <a:pos x="447" y="217"/>
              </a:cxn>
              <a:cxn ang="0">
                <a:pos x="467" y="214"/>
              </a:cxn>
              <a:cxn ang="0">
                <a:pos x="494" y="212"/>
              </a:cxn>
              <a:cxn ang="0">
                <a:pos x="516" y="214"/>
              </a:cxn>
              <a:cxn ang="0">
                <a:pos x="525" y="216"/>
              </a:cxn>
            </a:cxnLst>
            <a:rect l="0" t="0" r="r" b="b"/>
            <a:pathLst>
              <a:path w="525" h="217">
                <a:moveTo>
                  <a:pt x="0" y="4"/>
                </a:moveTo>
                <a:lnTo>
                  <a:pt x="15" y="7"/>
                </a:lnTo>
                <a:lnTo>
                  <a:pt x="28" y="8"/>
                </a:lnTo>
                <a:lnTo>
                  <a:pt x="42" y="7"/>
                </a:lnTo>
                <a:lnTo>
                  <a:pt x="60" y="0"/>
                </a:lnTo>
                <a:lnTo>
                  <a:pt x="75" y="4"/>
                </a:lnTo>
                <a:lnTo>
                  <a:pt x="78" y="8"/>
                </a:lnTo>
                <a:lnTo>
                  <a:pt x="92" y="27"/>
                </a:lnTo>
                <a:lnTo>
                  <a:pt x="105" y="44"/>
                </a:lnTo>
                <a:lnTo>
                  <a:pt x="116" y="60"/>
                </a:lnTo>
                <a:lnTo>
                  <a:pt x="131" y="66"/>
                </a:lnTo>
                <a:lnTo>
                  <a:pt x="145" y="69"/>
                </a:lnTo>
                <a:lnTo>
                  <a:pt x="161" y="75"/>
                </a:lnTo>
                <a:lnTo>
                  <a:pt x="181" y="83"/>
                </a:lnTo>
                <a:lnTo>
                  <a:pt x="195" y="86"/>
                </a:lnTo>
                <a:lnTo>
                  <a:pt x="208" y="93"/>
                </a:lnTo>
                <a:lnTo>
                  <a:pt x="231" y="100"/>
                </a:lnTo>
                <a:lnTo>
                  <a:pt x="248" y="109"/>
                </a:lnTo>
                <a:lnTo>
                  <a:pt x="265" y="120"/>
                </a:lnTo>
                <a:lnTo>
                  <a:pt x="275" y="134"/>
                </a:lnTo>
                <a:lnTo>
                  <a:pt x="289" y="156"/>
                </a:lnTo>
                <a:lnTo>
                  <a:pt x="304" y="164"/>
                </a:lnTo>
                <a:lnTo>
                  <a:pt x="316" y="175"/>
                </a:lnTo>
                <a:lnTo>
                  <a:pt x="334" y="187"/>
                </a:lnTo>
                <a:lnTo>
                  <a:pt x="354" y="196"/>
                </a:lnTo>
                <a:lnTo>
                  <a:pt x="375" y="202"/>
                </a:lnTo>
                <a:lnTo>
                  <a:pt x="394" y="210"/>
                </a:lnTo>
                <a:lnTo>
                  <a:pt x="415" y="215"/>
                </a:lnTo>
                <a:lnTo>
                  <a:pt x="432" y="217"/>
                </a:lnTo>
                <a:lnTo>
                  <a:pt x="447" y="217"/>
                </a:lnTo>
                <a:lnTo>
                  <a:pt x="467" y="214"/>
                </a:lnTo>
                <a:lnTo>
                  <a:pt x="494" y="212"/>
                </a:lnTo>
                <a:lnTo>
                  <a:pt x="516" y="214"/>
                </a:lnTo>
                <a:lnTo>
                  <a:pt x="525" y="216"/>
                </a:lnTo>
              </a:path>
            </a:pathLst>
          </a:custGeom>
          <a:noFill/>
          <a:ln w="0">
            <a:solidFill>
              <a:srgbClr val="000000"/>
            </a:solidFill>
            <a:prstDash val="solid"/>
            <a:round/>
            <a:headEnd/>
            <a:tailEnd/>
          </a:ln>
        </p:spPr>
        <p:txBody>
          <a:bodyPr/>
          <a:lstStyle/>
          <a:p>
            <a:endParaRPr lang="en-GB"/>
          </a:p>
        </p:txBody>
      </p:sp>
      <p:sp>
        <p:nvSpPr>
          <p:cNvPr id="213" name="Freeform 2608"/>
          <p:cNvSpPr>
            <a:spLocks/>
          </p:cNvSpPr>
          <p:nvPr>
            <p:custDataLst>
              <p:tags r:id="rId204"/>
            </p:custDataLst>
          </p:nvPr>
        </p:nvSpPr>
        <p:spPr bwMode="auto">
          <a:xfrm>
            <a:off x="7781478" y="2780893"/>
            <a:ext cx="209211" cy="108480"/>
          </a:xfrm>
          <a:custGeom>
            <a:avLst/>
            <a:gdLst/>
            <a:ahLst/>
            <a:cxnLst>
              <a:cxn ang="0">
                <a:pos x="0" y="0"/>
              </a:cxn>
              <a:cxn ang="0">
                <a:pos x="7" y="2"/>
              </a:cxn>
              <a:cxn ang="0">
                <a:pos x="38" y="25"/>
              </a:cxn>
              <a:cxn ang="0">
                <a:pos x="60" y="46"/>
              </a:cxn>
              <a:cxn ang="0">
                <a:pos x="80" y="60"/>
              </a:cxn>
              <a:cxn ang="0">
                <a:pos x="102" y="74"/>
              </a:cxn>
              <a:cxn ang="0">
                <a:pos x="123" y="81"/>
              </a:cxn>
              <a:cxn ang="0">
                <a:pos x="154" y="91"/>
              </a:cxn>
              <a:cxn ang="0">
                <a:pos x="190" y="104"/>
              </a:cxn>
              <a:cxn ang="0">
                <a:pos x="204" y="110"/>
              </a:cxn>
              <a:cxn ang="0">
                <a:pos x="216" y="112"/>
              </a:cxn>
            </a:cxnLst>
            <a:rect l="0" t="0" r="r" b="b"/>
            <a:pathLst>
              <a:path w="216" h="112">
                <a:moveTo>
                  <a:pt x="0" y="0"/>
                </a:moveTo>
                <a:lnTo>
                  <a:pt x="7" y="2"/>
                </a:lnTo>
                <a:lnTo>
                  <a:pt x="38" y="25"/>
                </a:lnTo>
                <a:lnTo>
                  <a:pt x="60" y="46"/>
                </a:lnTo>
                <a:lnTo>
                  <a:pt x="80" y="60"/>
                </a:lnTo>
                <a:lnTo>
                  <a:pt x="102" y="74"/>
                </a:lnTo>
                <a:lnTo>
                  <a:pt x="123" y="81"/>
                </a:lnTo>
                <a:lnTo>
                  <a:pt x="154" y="91"/>
                </a:lnTo>
                <a:lnTo>
                  <a:pt x="190" y="104"/>
                </a:lnTo>
                <a:lnTo>
                  <a:pt x="204" y="110"/>
                </a:lnTo>
                <a:lnTo>
                  <a:pt x="216" y="112"/>
                </a:lnTo>
              </a:path>
            </a:pathLst>
          </a:custGeom>
          <a:noFill/>
          <a:ln w="0">
            <a:solidFill>
              <a:srgbClr val="000000"/>
            </a:solidFill>
            <a:prstDash val="solid"/>
            <a:round/>
            <a:headEnd/>
            <a:tailEnd/>
          </a:ln>
        </p:spPr>
        <p:txBody>
          <a:bodyPr/>
          <a:lstStyle/>
          <a:p>
            <a:endParaRPr lang="en-GB"/>
          </a:p>
        </p:txBody>
      </p:sp>
      <p:sp>
        <p:nvSpPr>
          <p:cNvPr id="214" name="Line 2609"/>
          <p:cNvSpPr>
            <a:spLocks noChangeShapeType="1"/>
          </p:cNvSpPr>
          <p:nvPr>
            <p:custDataLst>
              <p:tags r:id="rId205"/>
            </p:custDataLst>
          </p:nvPr>
        </p:nvSpPr>
        <p:spPr bwMode="auto">
          <a:xfrm flipV="1">
            <a:off x="7225521" y="2567808"/>
            <a:ext cx="19371" cy="5812"/>
          </a:xfrm>
          <a:prstGeom prst="line">
            <a:avLst/>
          </a:prstGeom>
          <a:noFill/>
          <a:ln w="0">
            <a:solidFill>
              <a:srgbClr val="000000"/>
            </a:solidFill>
            <a:round/>
            <a:headEnd/>
            <a:tailEnd/>
          </a:ln>
        </p:spPr>
        <p:txBody>
          <a:bodyPr/>
          <a:lstStyle/>
          <a:p>
            <a:endParaRPr lang="en-GB"/>
          </a:p>
        </p:txBody>
      </p:sp>
      <p:sp>
        <p:nvSpPr>
          <p:cNvPr id="215" name="Line 2610"/>
          <p:cNvSpPr>
            <a:spLocks noChangeShapeType="1"/>
          </p:cNvSpPr>
          <p:nvPr>
            <p:custDataLst>
              <p:tags r:id="rId206"/>
            </p:custDataLst>
          </p:nvPr>
        </p:nvSpPr>
        <p:spPr bwMode="auto">
          <a:xfrm flipV="1">
            <a:off x="7270074" y="2457392"/>
            <a:ext cx="19371" cy="3874"/>
          </a:xfrm>
          <a:prstGeom prst="line">
            <a:avLst/>
          </a:prstGeom>
          <a:noFill/>
          <a:ln w="0">
            <a:solidFill>
              <a:srgbClr val="000000"/>
            </a:solidFill>
            <a:round/>
            <a:headEnd/>
            <a:tailEnd/>
          </a:ln>
        </p:spPr>
        <p:txBody>
          <a:bodyPr/>
          <a:lstStyle/>
          <a:p>
            <a:endParaRPr lang="en-GB"/>
          </a:p>
        </p:txBody>
      </p:sp>
      <p:sp>
        <p:nvSpPr>
          <p:cNvPr id="216" name="Line 2611"/>
          <p:cNvSpPr>
            <a:spLocks noChangeShapeType="1"/>
          </p:cNvSpPr>
          <p:nvPr>
            <p:custDataLst>
              <p:tags r:id="rId207"/>
            </p:custDataLst>
          </p:nvPr>
        </p:nvSpPr>
        <p:spPr bwMode="auto">
          <a:xfrm flipV="1">
            <a:off x="7260389" y="2474826"/>
            <a:ext cx="21308" cy="9686"/>
          </a:xfrm>
          <a:prstGeom prst="line">
            <a:avLst/>
          </a:prstGeom>
          <a:noFill/>
          <a:ln w="0">
            <a:solidFill>
              <a:srgbClr val="000000"/>
            </a:solidFill>
            <a:round/>
            <a:headEnd/>
            <a:tailEnd/>
          </a:ln>
        </p:spPr>
        <p:txBody>
          <a:bodyPr/>
          <a:lstStyle/>
          <a:p>
            <a:endParaRPr lang="en-GB"/>
          </a:p>
        </p:txBody>
      </p:sp>
      <p:sp>
        <p:nvSpPr>
          <p:cNvPr id="217" name="Line 2612"/>
          <p:cNvSpPr>
            <a:spLocks noChangeShapeType="1"/>
          </p:cNvSpPr>
          <p:nvPr>
            <p:custDataLst>
              <p:tags r:id="rId208"/>
            </p:custDataLst>
          </p:nvPr>
        </p:nvSpPr>
        <p:spPr bwMode="auto">
          <a:xfrm flipV="1">
            <a:off x="7246828" y="2509694"/>
            <a:ext cx="23246" cy="11623"/>
          </a:xfrm>
          <a:prstGeom prst="line">
            <a:avLst/>
          </a:prstGeom>
          <a:noFill/>
          <a:ln w="0">
            <a:solidFill>
              <a:srgbClr val="000000"/>
            </a:solidFill>
            <a:round/>
            <a:headEnd/>
            <a:tailEnd/>
          </a:ln>
        </p:spPr>
        <p:txBody>
          <a:bodyPr/>
          <a:lstStyle/>
          <a:p>
            <a:endParaRPr lang="en-GB"/>
          </a:p>
        </p:txBody>
      </p:sp>
      <p:sp>
        <p:nvSpPr>
          <p:cNvPr id="218" name="Freeform 2613"/>
          <p:cNvSpPr>
            <a:spLocks/>
          </p:cNvSpPr>
          <p:nvPr>
            <p:custDataLst>
              <p:tags r:id="rId209"/>
            </p:custDataLst>
          </p:nvPr>
        </p:nvSpPr>
        <p:spPr bwMode="auto">
          <a:xfrm>
            <a:off x="7149972" y="2573620"/>
            <a:ext cx="75549" cy="25182"/>
          </a:xfrm>
          <a:custGeom>
            <a:avLst/>
            <a:gdLst/>
            <a:ahLst/>
            <a:cxnLst>
              <a:cxn ang="0">
                <a:pos x="0" y="27"/>
              </a:cxn>
              <a:cxn ang="0">
                <a:pos x="10" y="22"/>
              </a:cxn>
              <a:cxn ang="0">
                <a:pos x="24" y="24"/>
              </a:cxn>
              <a:cxn ang="0">
                <a:pos x="36" y="24"/>
              </a:cxn>
              <a:cxn ang="0">
                <a:pos x="46" y="22"/>
              </a:cxn>
              <a:cxn ang="0">
                <a:pos x="56" y="15"/>
              </a:cxn>
              <a:cxn ang="0">
                <a:pos x="67" y="8"/>
              </a:cxn>
              <a:cxn ang="0">
                <a:pos x="78" y="0"/>
              </a:cxn>
            </a:cxnLst>
            <a:rect l="0" t="0" r="r" b="b"/>
            <a:pathLst>
              <a:path w="78" h="27">
                <a:moveTo>
                  <a:pt x="0" y="27"/>
                </a:moveTo>
                <a:lnTo>
                  <a:pt x="10" y="22"/>
                </a:lnTo>
                <a:lnTo>
                  <a:pt x="24" y="24"/>
                </a:lnTo>
                <a:lnTo>
                  <a:pt x="36" y="24"/>
                </a:lnTo>
                <a:lnTo>
                  <a:pt x="46" y="22"/>
                </a:lnTo>
                <a:lnTo>
                  <a:pt x="56" y="15"/>
                </a:lnTo>
                <a:lnTo>
                  <a:pt x="67" y="8"/>
                </a:lnTo>
                <a:lnTo>
                  <a:pt x="78" y="0"/>
                </a:lnTo>
              </a:path>
            </a:pathLst>
          </a:custGeom>
          <a:noFill/>
          <a:ln w="0">
            <a:solidFill>
              <a:srgbClr val="000000"/>
            </a:solidFill>
            <a:prstDash val="solid"/>
            <a:round/>
            <a:headEnd/>
            <a:tailEnd/>
          </a:ln>
        </p:spPr>
        <p:txBody>
          <a:bodyPr/>
          <a:lstStyle/>
          <a:p>
            <a:endParaRPr lang="en-GB"/>
          </a:p>
        </p:txBody>
      </p:sp>
      <p:sp>
        <p:nvSpPr>
          <p:cNvPr id="219" name="Freeform 2614"/>
          <p:cNvSpPr>
            <a:spLocks/>
          </p:cNvSpPr>
          <p:nvPr>
            <p:custDataLst>
              <p:tags r:id="rId210"/>
            </p:custDataLst>
          </p:nvPr>
        </p:nvSpPr>
        <p:spPr bwMode="auto">
          <a:xfrm>
            <a:off x="7027933" y="2525191"/>
            <a:ext cx="216959" cy="48429"/>
          </a:xfrm>
          <a:custGeom>
            <a:avLst/>
            <a:gdLst/>
            <a:ahLst/>
            <a:cxnLst>
              <a:cxn ang="0">
                <a:pos x="226" y="0"/>
              </a:cxn>
              <a:cxn ang="0">
                <a:pos x="220" y="2"/>
              </a:cxn>
              <a:cxn ang="0">
                <a:pos x="208" y="6"/>
              </a:cxn>
              <a:cxn ang="0">
                <a:pos x="193" y="12"/>
              </a:cxn>
              <a:cxn ang="0">
                <a:pos x="181" y="13"/>
              </a:cxn>
              <a:cxn ang="0">
                <a:pos x="138" y="18"/>
              </a:cxn>
              <a:cxn ang="0">
                <a:pos x="128" y="19"/>
              </a:cxn>
              <a:cxn ang="0">
                <a:pos x="108" y="24"/>
              </a:cxn>
              <a:cxn ang="0">
                <a:pos x="98" y="30"/>
              </a:cxn>
              <a:cxn ang="0">
                <a:pos x="87" y="36"/>
              </a:cxn>
              <a:cxn ang="0">
                <a:pos x="77" y="41"/>
              </a:cxn>
              <a:cxn ang="0">
                <a:pos x="66" y="47"/>
              </a:cxn>
              <a:cxn ang="0">
                <a:pos x="54" y="48"/>
              </a:cxn>
              <a:cxn ang="0">
                <a:pos x="38" y="49"/>
              </a:cxn>
              <a:cxn ang="0">
                <a:pos x="25" y="50"/>
              </a:cxn>
              <a:cxn ang="0">
                <a:pos x="0" y="49"/>
              </a:cxn>
            </a:cxnLst>
            <a:rect l="0" t="0" r="r" b="b"/>
            <a:pathLst>
              <a:path w="226" h="50">
                <a:moveTo>
                  <a:pt x="226" y="0"/>
                </a:moveTo>
                <a:lnTo>
                  <a:pt x="220" y="2"/>
                </a:lnTo>
                <a:lnTo>
                  <a:pt x="208" y="6"/>
                </a:lnTo>
                <a:lnTo>
                  <a:pt x="193" y="12"/>
                </a:lnTo>
                <a:lnTo>
                  <a:pt x="181" y="13"/>
                </a:lnTo>
                <a:lnTo>
                  <a:pt x="138" y="18"/>
                </a:lnTo>
                <a:lnTo>
                  <a:pt x="128" y="19"/>
                </a:lnTo>
                <a:lnTo>
                  <a:pt x="108" y="24"/>
                </a:lnTo>
                <a:lnTo>
                  <a:pt x="98" y="30"/>
                </a:lnTo>
                <a:lnTo>
                  <a:pt x="87" y="36"/>
                </a:lnTo>
                <a:lnTo>
                  <a:pt x="77" y="41"/>
                </a:lnTo>
                <a:lnTo>
                  <a:pt x="66" y="47"/>
                </a:lnTo>
                <a:lnTo>
                  <a:pt x="54" y="48"/>
                </a:lnTo>
                <a:lnTo>
                  <a:pt x="38" y="49"/>
                </a:lnTo>
                <a:lnTo>
                  <a:pt x="25" y="50"/>
                </a:lnTo>
                <a:lnTo>
                  <a:pt x="0" y="49"/>
                </a:lnTo>
              </a:path>
            </a:pathLst>
          </a:custGeom>
          <a:noFill/>
          <a:ln w="0">
            <a:solidFill>
              <a:srgbClr val="000000"/>
            </a:solidFill>
            <a:prstDash val="solid"/>
            <a:round/>
            <a:headEnd/>
            <a:tailEnd/>
          </a:ln>
        </p:spPr>
        <p:txBody>
          <a:bodyPr/>
          <a:lstStyle/>
          <a:p>
            <a:endParaRPr lang="en-GB"/>
          </a:p>
        </p:txBody>
      </p:sp>
      <p:sp>
        <p:nvSpPr>
          <p:cNvPr id="220" name="Freeform 2615"/>
          <p:cNvSpPr>
            <a:spLocks/>
          </p:cNvSpPr>
          <p:nvPr>
            <p:custDataLst>
              <p:tags r:id="rId211"/>
            </p:custDataLst>
          </p:nvPr>
        </p:nvSpPr>
        <p:spPr bwMode="auto">
          <a:xfrm>
            <a:off x="7242954" y="2571683"/>
            <a:ext cx="29058" cy="3874"/>
          </a:xfrm>
          <a:custGeom>
            <a:avLst/>
            <a:gdLst/>
            <a:ahLst/>
            <a:cxnLst>
              <a:cxn ang="0">
                <a:pos x="0" y="5"/>
              </a:cxn>
              <a:cxn ang="0">
                <a:pos x="7" y="5"/>
              </a:cxn>
              <a:cxn ang="0">
                <a:pos x="16" y="2"/>
              </a:cxn>
              <a:cxn ang="0">
                <a:pos x="22" y="0"/>
              </a:cxn>
              <a:cxn ang="0">
                <a:pos x="31" y="4"/>
              </a:cxn>
            </a:cxnLst>
            <a:rect l="0" t="0" r="r" b="b"/>
            <a:pathLst>
              <a:path w="31" h="5">
                <a:moveTo>
                  <a:pt x="0" y="5"/>
                </a:moveTo>
                <a:lnTo>
                  <a:pt x="7" y="5"/>
                </a:lnTo>
                <a:lnTo>
                  <a:pt x="16" y="2"/>
                </a:lnTo>
                <a:lnTo>
                  <a:pt x="22" y="0"/>
                </a:lnTo>
                <a:lnTo>
                  <a:pt x="31" y="4"/>
                </a:lnTo>
              </a:path>
            </a:pathLst>
          </a:custGeom>
          <a:noFill/>
          <a:ln w="0">
            <a:solidFill>
              <a:srgbClr val="000000"/>
            </a:solidFill>
            <a:prstDash val="solid"/>
            <a:round/>
            <a:headEnd/>
            <a:tailEnd/>
          </a:ln>
        </p:spPr>
        <p:txBody>
          <a:bodyPr/>
          <a:lstStyle/>
          <a:p>
            <a:endParaRPr lang="en-GB"/>
          </a:p>
        </p:txBody>
      </p:sp>
      <p:grpSp>
        <p:nvGrpSpPr>
          <p:cNvPr id="2" name="Group 2817"/>
          <p:cNvGrpSpPr>
            <a:grpSpLocks/>
          </p:cNvGrpSpPr>
          <p:nvPr>
            <p:custDataLst>
              <p:tags r:id="rId212"/>
            </p:custDataLst>
          </p:nvPr>
        </p:nvGrpSpPr>
        <p:grpSpPr bwMode="auto">
          <a:xfrm>
            <a:off x="2442730" y="2366346"/>
            <a:ext cx="5453040" cy="557895"/>
            <a:chOff x="1354" y="3060"/>
            <a:chExt cx="2815" cy="288"/>
          </a:xfrm>
        </p:grpSpPr>
        <p:sp>
          <p:nvSpPr>
            <p:cNvPr id="1541" name="Freeform 2617"/>
            <p:cNvSpPr>
              <a:spLocks/>
            </p:cNvSpPr>
            <p:nvPr/>
          </p:nvSpPr>
          <p:spPr bwMode="auto">
            <a:xfrm>
              <a:off x="3436" y="3131"/>
              <a:ext cx="45" cy="3"/>
            </a:xfrm>
            <a:custGeom>
              <a:avLst/>
              <a:gdLst/>
              <a:ahLst/>
              <a:cxnLst>
                <a:cxn ang="0">
                  <a:pos x="0" y="5"/>
                </a:cxn>
                <a:cxn ang="0">
                  <a:pos x="9" y="8"/>
                </a:cxn>
                <a:cxn ang="0">
                  <a:pos x="20" y="8"/>
                </a:cxn>
                <a:cxn ang="0">
                  <a:pos x="22" y="8"/>
                </a:cxn>
                <a:cxn ang="0">
                  <a:pos x="30" y="5"/>
                </a:cxn>
                <a:cxn ang="0">
                  <a:pos x="41" y="4"/>
                </a:cxn>
                <a:cxn ang="0">
                  <a:pos x="50" y="0"/>
                </a:cxn>
                <a:cxn ang="0">
                  <a:pos x="61" y="3"/>
                </a:cxn>
                <a:cxn ang="0">
                  <a:pos x="71" y="5"/>
                </a:cxn>
                <a:cxn ang="0">
                  <a:pos x="79" y="4"/>
                </a:cxn>
                <a:cxn ang="0">
                  <a:pos x="91" y="2"/>
                </a:cxn>
              </a:cxnLst>
              <a:rect l="0" t="0" r="r" b="b"/>
              <a:pathLst>
                <a:path w="91" h="8">
                  <a:moveTo>
                    <a:pt x="0" y="5"/>
                  </a:moveTo>
                  <a:lnTo>
                    <a:pt x="9" y="8"/>
                  </a:lnTo>
                  <a:lnTo>
                    <a:pt x="20" y="8"/>
                  </a:lnTo>
                  <a:lnTo>
                    <a:pt x="22" y="8"/>
                  </a:lnTo>
                  <a:lnTo>
                    <a:pt x="30" y="5"/>
                  </a:lnTo>
                  <a:lnTo>
                    <a:pt x="41" y="4"/>
                  </a:lnTo>
                  <a:lnTo>
                    <a:pt x="50" y="0"/>
                  </a:lnTo>
                  <a:lnTo>
                    <a:pt x="61" y="3"/>
                  </a:lnTo>
                  <a:lnTo>
                    <a:pt x="71" y="5"/>
                  </a:lnTo>
                  <a:lnTo>
                    <a:pt x="79" y="4"/>
                  </a:lnTo>
                  <a:lnTo>
                    <a:pt x="91" y="2"/>
                  </a:lnTo>
                </a:path>
              </a:pathLst>
            </a:custGeom>
            <a:noFill/>
            <a:ln w="0">
              <a:solidFill>
                <a:srgbClr val="000000"/>
              </a:solidFill>
              <a:prstDash val="solid"/>
              <a:round/>
              <a:headEnd/>
              <a:tailEnd/>
            </a:ln>
          </p:spPr>
          <p:txBody>
            <a:bodyPr/>
            <a:lstStyle/>
            <a:p>
              <a:endParaRPr lang="en-GB"/>
            </a:p>
          </p:txBody>
        </p:sp>
        <p:sp>
          <p:nvSpPr>
            <p:cNvPr id="1542" name="Freeform 2618"/>
            <p:cNvSpPr>
              <a:spLocks/>
            </p:cNvSpPr>
            <p:nvPr/>
          </p:nvSpPr>
          <p:spPr bwMode="auto">
            <a:xfrm>
              <a:off x="3588" y="3128"/>
              <a:ext cx="79" cy="16"/>
            </a:xfrm>
            <a:custGeom>
              <a:avLst/>
              <a:gdLst/>
              <a:ahLst/>
              <a:cxnLst>
                <a:cxn ang="0">
                  <a:pos x="0" y="0"/>
                </a:cxn>
                <a:cxn ang="0">
                  <a:pos x="17" y="6"/>
                </a:cxn>
                <a:cxn ang="0">
                  <a:pos x="29" y="11"/>
                </a:cxn>
                <a:cxn ang="0">
                  <a:pos x="46" y="15"/>
                </a:cxn>
                <a:cxn ang="0">
                  <a:pos x="58" y="19"/>
                </a:cxn>
                <a:cxn ang="0">
                  <a:pos x="77" y="26"/>
                </a:cxn>
                <a:cxn ang="0">
                  <a:pos x="88" y="28"/>
                </a:cxn>
                <a:cxn ang="0">
                  <a:pos x="98" y="29"/>
                </a:cxn>
                <a:cxn ang="0">
                  <a:pos x="115" y="30"/>
                </a:cxn>
                <a:cxn ang="0">
                  <a:pos x="129" y="30"/>
                </a:cxn>
                <a:cxn ang="0">
                  <a:pos x="140" y="28"/>
                </a:cxn>
                <a:cxn ang="0">
                  <a:pos x="158" y="26"/>
                </a:cxn>
              </a:cxnLst>
              <a:rect l="0" t="0" r="r" b="b"/>
              <a:pathLst>
                <a:path w="158" h="30">
                  <a:moveTo>
                    <a:pt x="0" y="0"/>
                  </a:moveTo>
                  <a:lnTo>
                    <a:pt x="17" y="6"/>
                  </a:lnTo>
                  <a:lnTo>
                    <a:pt x="29" y="11"/>
                  </a:lnTo>
                  <a:lnTo>
                    <a:pt x="46" y="15"/>
                  </a:lnTo>
                  <a:lnTo>
                    <a:pt x="58" y="19"/>
                  </a:lnTo>
                  <a:lnTo>
                    <a:pt x="77" y="26"/>
                  </a:lnTo>
                  <a:lnTo>
                    <a:pt x="88" y="28"/>
                  </a:lnTo>
                  <a:lnTo>
                    <a:pt x="98" y="29"/>
                  </a:lnTo>
                  <a:lnTo>
                    <a:pt x="115" y="30"/>
                  </a:lnTo>
                  <a:lnTo>
                    <a:pt x="129" y="30"/>
                  </a:lnTo>
                  <a:lnTo>
                    <a:pt x="140" y="28"/>
                  </a:lnTo>
                  <a:lnTo>
                    <a:pt x="158" y="26"/>
                  </a:lnTo>
                </a:path>
              </a:pathLst>
            </a:custGeom>
            <a:noFill/>
            <a:ln w="0">
              <a:solidFill>
                <a:srgbClr val="000000"/>
              </a:solidFill>
              <a:prstDash val="solid"/>
              <a:round/>
              <a:headEnd/>
              <a:tailEnd/>
            </a:ln>
          </p:spPr>
          <p:txBody>
            <a:bodyPr/>
            <a:lstStyle/>
            <a:p>
              <a:endParaRPr lang="en-GB"/>
            </a:p>
          </p:txBody>
        </p:sp>
        <p:sp>
          <p:nvSpPr>
            <p:cNvPr id="1543" name="Freeform 2619"/>
            <p:cNvSpPr>
              <a:spLocks/>
            </p:cNvSpPr>
            <p:nvPr/>
          </p:nvSpPr>
          <p:spPr bwMode="auto">
            <a:xfrm>
              <a:off x="3586" y="3139"/>
              <a:ext cx="78" cy="19"/>
            </a:xfrm>
            <a:custGeom>
              <a:avLst/>
              <a:gdLst/>
              <a:ahLst/>
              <a:cxnLst>
                <a:cxn ang="0">
                  <a:pos x="156" y="37"/>
                </a:cxn>
                <a:cxn ang="0">
                  <a:pos x="138" y="39"/>
                </a:cxn>
                <a:cxn ang="0">
                  <a:pos x="124" y="38"/>
                </a:cxn>
                <a:cxn ang="0">
                  <a:pos x="110" y="37"/>
                </a:cxn>
                <a:cxn ang="0">
                  <a:pos x="96" y="36"/>
                </a:cxn>
                <a:cxn ang="0">
                  <a:pos x="81" y="33"/>
                </a:cxn>
                <a:cxn ang="0">
                  <a:pos x="69" y="31"/>
                </a:cxn>
                <a:cxn ang="0">
                  <a:pos x="55" y="25"/>
                </a:cxn>
                <a:cxn ang="0">
                  <a:pos x="47" y="22"/>
                </a:cxn>
                <a:cxn ang="0">
                  <a:pos x="35" y="18"/>
                </a:cxn>
                <a:cxn ang="0">
                  <a:pos x="23" y="9"/>
                </a:cxn>
                <a:cxn ang="0">
                  <a:pos x="0" y="0"/>
                </a:cxn>
              </a:cxnLst>
              <a:rect l="0" t="0" r="r" b="b"/>
              <a:pathLst>
                <a:path w="156" h="39">
                  <a:moveTo>
                    <a:pt x="156" y="37"/>
                  </a:moveTo>
                  <a:lnTo>
                    <a:pt x="138" y="39"/>
                  </a:lnTo>
                  <a:lnTo>
                    <a:pt x="124" y="38"/>
                  </a:lnTo>
                  <a:lnTo>
                    <a:pt x="110" y="37"/>
                  </a:lnTo>
                  <a:lnTo>
                    <a:pt x="96" y="36"/>
                  </a:lnTo>
                  <a:lnTo>
                    <a:pt x="81" y="33"/>
                  </a:lnTo>
                  <a:lnTo>
                    <a:pt x="69" y="31"/>
                  </a:lnTo>
                  <a:lnTo>
                    <a:pt x="55" y="25"/>
                  </a:lnTo>
                  <a:lnTo>
                    <a:pt x="47" y="22"/>
                  </a:lnTo>
                  <a:lnTo>
                    <a:pt x="35" y="18"/>
                  </a:lnTo>
                  <a:lnTo>
                    <a:pt x="23" y="9"/>
                  </a:lnTo>
                  <a:lnTo>
                    <a:pt x="0" y="0"/>
                  </a:lnTo>
                </a:path>
              </a:pathLst>
            </a:custGeom>
            <a:noFill/>
            <a:ln w="0">
              <a:solidFill>
                <a:srgbClr val="000000"/>
              </a:solidFill>
              <a:prstDash val="solid"/>
              <a:round/>
              <a:headEnd/>
              <a:tailEnd/>
            </a:ln>
          </p:spPr>
          <p:txBody>
            <a:bodyPr/>
            <a:lstStyle/>
            <a:p>
              <a:endParaRPr lang="en-GB"/>
            </a:p>
          </p:txBody>
        </p:sp>
        <p:sp>
          <p:nvSpPr>
            <p:cNvPr id="1544" name="Freeform 2620"/>
            <p:cNvSpPr>
              <a:spLocks/>
            </p:cNvSpPr>
            <p:nvPr/>
          </p:nvSpPr>
          <p:spPr bwMode="auto">
            <a:xfrm>
              <a:off x="2898" y="3165"/>
              <a:ext cx="17" cy="8"/>
            </a:xfrm>
            <a:custGeom>
              <a:avLst/>
              <a:gdLst/>
              <a:ahLst/>
              <a:cxnLst>
                <a:cxn ang="0">
                  <a:pos x="34" y="18"/>
                </a:cxn>
                <a:cxn ang="0">
                  <a:pos x="24" y="11"/>
                </a:cxn>
                <a:cxn ang="0">
                  <a:pos x="0" y="0"/>
                </a:cxn>
              </a:cxnLst>
              <a:rect l="0" t="0" r="r" b="b"/>
              <a:pathLst>
                <a:path w="34" h="18">
                  <a:moveTo>
                    <a:pt x="34" y="18"/>
                  </a:moveTo>
                  <a:lnTo>
                    <a:pt x="24" y="11"/>
                  </a:lnTo>
                  <a:lnTo>
                    <a:pt x="0" y="0"/>
                  </a:lnTo>
                </a:path>
              </a:pathLst>
            </a:custGeom>
            <a:noFill/>
            <a:ln w="0">
              <a:solidFill>
                <a:srgbClr val="000000"/>
              </a:solidFill>
              <a:prstDash val="solid"/>
              <a:round/>
              <a:headEnd/>
              <a:tailEnd/>
            </a:ln>
          </p:spPr>
          <p:txBody>
            <a:bodyPr/>
            <a:lstStyle/>
            <a:p>
              <a:endParaRPr lang="en-GB"/>
            </a:p>
          </p:txBody>
        </p:sp>
        <p:sp>
          <p:nvSpPr>
            <p:cNvPr id="1545" name="Freeform 2621"/>
            <p:cNvSpPr>
              <a:spLocks/>
            </p:cNvSpPr>
            <p:nvPr/>
          </p:nvSpPr>
          <p:spPr bwMode="auto">
            <a:xfrm>
              <a:off x="2916" y="3177"/>
              <a:ext cx="43" cy="11"/>
            </a:xfrm>
            <a:custGeom>
              <a:avLst/>
              <a:gdLst/>
              <a:ahLst/>
              <a:cxnLst>
                <a:cxn ang="0">
                  <a:pos x="0" y="0"/>
                </a:cxn>
                <a:cxn ang="0">
                  <a:pos x="3" y="1"/>
                </a:cxn>
                <a:cxn ang="0">
                  <a:pos x="8" y="4"/>
                </a:cxn>
                <a:cxn ang="0">
                  <a:pos x="17" y="5"/>
                </a:cxn>
                <a:cxn ang="0">
                  <a:pos x="24" y="5"/>
                </a:cxn>
                <a:cxn ang="0">
                  <a:pos x="27" y="6"/>
                </a:cxn>
                <a:cxn ang="0">
                  <a:pos x="32" y="6"/>
                </a:cxn>
                <a:cxn ang="0">
                  <a:pos x="39" y="8"/>
                </a:cxn>
                <a:cxn ang="0">
                  <a:pos x="47" y="9"/>
                </a:cxn>
                <a:cxn ang="0">
                  <a:pos x="55" y="10"/>
                </a:cxn>
                <a:cxn ang="0">
                  <a:pos x="67" y="12"/>
                </a:cxn>
                <a:cxn ang="0">
                  <a:pos x="85" y="22"/>
                </a:cxn>
              </a:cxnLst>
              <a:rect l="0" t="0" r="r" b="b"/>
              <a:pathLst>
                <a:path w="85" h="22">
                  <a:moveTo>
                    <a:pt x="0" y="0"/>
                  </a:moveTo>
                  <a:lnTo>
                    <a:pt x="3" y="1"/>
                  </a:lnTo>
                  <a:lnTo>
                    <a:pt x="8" y="4"/>
                  </a:lnTo>
                  <a:lnTo>
                    <a:pt x="17" y="5"/>
                  </a:lnTo>
                  <a:lnTo>
                    <a:pt x="24" y="5"/>
                  </a:lnTo>
                  <a:lnTo>
                    <a:pt x="27" y="6"/>
                  </a:lnTo>
                  <a:lnTo>
                    <a:pt x="32" y="6"/>
                  </a:lnTo>
                  <a:lnTo>
                    <a:pt x="39" y="8"/>
                  </a:lnTo>
                  <a:lnTo>
                    <a:pt x="47" y="9"/>
                  </a:lnTo>
                  <a:lnTo>
                    <a:pt x="55" y="10"/>
                  </a:lnTo>
                  <a:lnTo>
                    <a:pt x="67" y="12"/>
                  </a:lnTo>
                  <a:lnTo>
                    <a:pt x="85" y="22"/>
                  </a:lnTo>
                </a:path>
              </a:pathLst>
            </a:custGeom>
            <a:noFill/>
            <a:ln w="0">
              <a:solidFill>
                <a:srgbClr val="000000"/>
              </a:solidFill>
              <a:prstDash val="solid"/>
              <a:round/>
              <a:headEnd/>
              <a:tailEnd/>
            </a:ln>
          </p:spPr>
          <p:txBody>
            <a:bodyPr/>
            <a:lstStyle/>
            <a:p>
              <a:endParaRPr lang="en-GB"/>
            </a:p>
          </p:txBody>
        </p:sp>
        <p:sp>
          <p:nvSpPr>
            <p:cNvPr id="1546" name="Freeform 2622"/>
            <p:cNvSpPr>
              <a:spLocks/>
            </p:cNvSpPr>
            <p:nvPr/>
          </p:nvSpPr>
          <p:spPr bwMode="auto">
            <a:xfrm>
              <a:off x="2926" y="3174"/>
              <a:ext cx="31" cy="5"/>
            </a:xfrm>
            <a:custGeom>
              <a:avLst/>
              <a:gdLst/>
              <a:ahLst/>
              <a:cxnLst>
                <a:cxn ang="0">
                  <a:pos x="63" y="10"/>
                </a:cxn>
                <a:cxn ang="0">
                  <a:pos x="50" y="6"/>
                </a:cxn>
                <a:cxn ang="0">
                  <a:pos x="37" y="5"/>
                </a:cxn>
                <a:cxn ang="0">
                  <a:pos x="29" y="3"/>
                </a:cxn>
                <a:cxn ang="0">
                  <a:pos x="22" y="2"/>
                </a:cxn>
                <a:cxn ang="0">
                  <a:pos x="14" y="1"/>
                </a:cxn>
                <a:cxn ang="0">
                  <a:pos x="10" y="0"/>
                </a:cxn>
                <a:cxn ang="0">
                  <a:pos x="8" y="0"/>
                </a:cxn>
                <a:cxn ang="0">
                  <a:pos x="6" y="0"/>
                </a:cxn>
                <a:cxn ang="0">
                  <a:pos x="0" y="0"/>
                </a:cxn>
              </a:cxnLst>
              <a:rect l="0" t="0" r="r" b="b"/>
              <a:pathLst>
                <a:path w="63" h="10">
                  <a:moveTo>
                    <a:pt x="63" y="10"/>
                  </a:moveTo>
                  <a:lnTo>
                    <a:pt x="50" y="6"/>
                  </a:lnTo>
                  <a:lnTo>
                    <a:pt x="37" y="5"/>
                  </a:lnTo>
                  <a:lnTo>
                    <a:pt x="29" y="3"/>
                  </a:lnTo>
                  <a:lnTo>
                    <a:pt x="22" y="2"/>
                  </a:lnTo>
                  <a:lnTo>
                    <a:pt x="14" y="1"/>
                  </a:lnTo>
                  <a:lnTo>
                    <a:pt x="10" y="0"/>
                  </a:lnTo>
                  <a:lnTo>
                    <a:pt x="8" y="0"/>
                  </a:lnTo>
                  <a:lnTo>
                    <a:pt x="6" y="0"/>
                  </a:lnTo>
                  <a:lnTo>
                    <a:pt x="0" y="0"/>
                  </a:lnTo>
                </a:path>
              </a:pathLst>
            </a:custGeom>
            <a:noFill/>
            <a:ln w="0">
              <a:solidFill>
                <a:srgbClr val="000000"/>
              </a:solidFill>
              <a:prstDash val="solid"/>
              <a:round/>
              <a:headEnd/>
              <a:tailEnd/>
            </a:ln>
          </p:spPr>
          <p:txBody>
            <a:bodyPr/>
            <a:lstStyle/>
            <a:p>
              <a:endParaRPr lang="en-GB"/>
            </a:p>
          </p:txBody>
        </p:sp>
        <p:sp>
          <p:nvSpPr>
            <p:cNvPr id="1547" name="Freeform 2623"/>
            <p:cNvSpPr>
              <a:spLocks/>
            </p:cNvSpPr>
            <p:nvPr/>
          </p:nvSpPr>
          <p:spPr bwMode="auto">
            <a:xfrm>
              <a:off x="2898" y="3165"/>
              <a:ext cx="16" cy="3"/>
            </a:xfrm>
            <a:custGeom>
              <a:avLst/>
              <a:gdLst/>
              <a:ahLst/>
              <a:cxnLst>
                <a:cxn ang="0">
                  <a:pos x="31" y="8"/>
                </a:cxn>
                <a:cxn ang="0">
                  <a:pos x="11" y="1"/>
                </a:cxn>
                <a:cxn ang="0">
                  <a:pos x="0" y="0"/>
                </a:cxn>
              </a:cxnLst>
              <a:rect l="0" t="0" r="r" b="b"/>
              <a:pathLst>
                <a:path w="31" h="8">
                  <a:moveTo>
                    <a:pt x="31" y="8"/>
                  </a:moveTo>
                  <a:lnTo>
                    <a:pt x="11" y="1"/>
                  </a:lnTo>
                  <a:lnTo>
                    <a:pt x="0" y="0"/>
                  </a:lnTo>
                </a:path>
              </a:pathLst>
            </a:custGeom>
            <a:noFill/>
            <a:ln w="0">
              <a:solidFill>
                <a:srgbClr val="000000"/>
              </a:solidFill>
              <a:prstDash val="solid"/>
              <a:round/>
              <a:headEnd/>
              <a:tailEnd/>
            </a:ln>
          </p:spPr>
          <p:txBody>
            <a:bodyPr/>
            <a:lstStyle/>
            <a:p>
              <a:endParaRPr lang="en-GB"/>
            </a:p>
          </p:txBody>
        </p:sp>
        <p:sp>
          <p:nvSpPr>
            <p:cNvPr id="1548" name="Freeform 2624"/>
            <p:cNvSpPr>
              <a:spLocks/>
            </p:cNvSpPr>
            <p:nvPr/>
          </p:nvSpPr>
          <p:spPr bwMode="auto">
            <a:xfrm>
              <a:off x="2898" y="3157"/>
              <a:ext cx="2" cy="1"/>
            </a:xfrm>
            <a:custGeom>
              <a:avLst/>
              <a:gdLst/>
              <a:ahLst/>
              <a:cxnLst>
                <a:cxn ang="0">
                  <a:pos x="0" y="0"/>
                </a:cxn>
                <a:cxn ang="0">
                  <a:pos x="2" y="1"/>
                </a:cxn>
                <a:cxn ang="0">
                  <a:pos x="4" y="2"/>
                </a:cxn>
              </a:cxnLst>
              <a:rect l="0" t="0" r="r" b="b"/>
              <a:pathLst>
                <a:path w="4" h="2">
                  <a:moveTo>
                    <a:pt x="0" y="0"/>
                  </a:moveTo>
                  <a:lnTo>
                    <a:pt x="2" y="1"/>
                  </a:lnTo>
                  <a:lnTo>
                    <a:pt x="4" y="2"/>
                  </a:lnTo>
                </a:path>
              </a:pathLst>
            </a:custGeom>
            <a:noFill/>
            <a:ln w="0">
              <a:solidFill>
                <a:srgbClr val="000000"/>
              </a:solidFill>
              <a:prstDash val="solid"/>
              <a:round/>
              <a:headEnd/>
              <a:tailEnd/>
            </a:ln>
          </p:spPr>
          <p:txBody>
            <a:bodyPr/>
            <a:lstStyle/>
            <a:p>
              <a:endParaRPr lang="en-GB"/>
            </a:p>
          </p:txBody>
        </p:sp>
        <p:sp>
          <p:nvSpPr>
            <p:cNvPr id="1549" name="Freeform 2625"/>
            <p:cNvSpPr>
              <a:spLocks/>
            </p:cNvSpPr>
            <p:nvPr/>
          </p:nvSpPr>
          <p:spPr bwMode="auto">
            <a:xfrm>
              <a:off x="2912" y="3160"/>
              <a:ext cx="163" cy="13"/>
            </a:xfrm>
            <a:custGeom>
              <a:avLst/>
              <a:gdLst/>
              <a:ahLst/>
              <a:cxnLst>
                <a:cxn ang="0">
                  <a:pos x="0" y="0"/>
                </a:cxn>
                <a:cxn ang="0">
                  <a:pos x="12" y="2"/>
                </a:cxn>
                <a:cxn ang="0">
                  <a:pos x="16" y="4"/>
                </a:cxn>
                <a:cxn ang="0">
                  <a:pos x="20" y="5"/>
                </a:cxn>
                <a:cxn ang="0">
                  <a:pos x="28" y="9"/>
                </a:cxn>
                <a:cxn ang="0">
                  <a:pos x="33" y="11"/>
                </a:cxn>
                <a:cxn ang="0">
                  <a:pos x="36" y="11"/>
                </a:cxn>
                <a:cxn ang="0">
                  <a:pos x="37" y="11"/>
                </a:cxn>
                <a:cxn ang="0">
                  <a:pos x="51" y="13"/>
                </a:cxn>
                <a:cxn ang="0">
                  <a:pos x="61" y="13"/>
                </a:cxn>
                <a:cxn ang="0">
                  <a:pos x="77" y="14"/>
                </a:cxn>
                <a:cxn ang="0">
                  <a:pos x="87" y="14"/>
                </a:cxn>
                <a:cxn ang="0">
                  <a:pos x="90" y="14"/>
                </a:cxn>
                <a:cxn ang="0">
                  <a:pos x="96" y="14"/>
                </a:cxn>
                <a:cxn ang="0">
                  <a:pos x="103" y="15"/>
                </a:cxn>
                <a:cxn ang="0">
                  <a:pos x="112" y="15"/>
                </a:cxn>
                <a:cxn ang="0">
                  <a:pos x="119" y="16"/>
                </a:cxn>
                <a:cxn ang="0">
                  <a:pos x="127" y="16"/>
                </a:cxn>
                <a:cxn ang="0">
                  <a:pos x="170" y="17"/>
                </a:cxn>
                <a:cxn ang="0">
                  <a:pos x="180" y="17"/>
                </a:cxn>
                <a:cxn ang="0">
                  <a:pos x="184" y="17"/>
                </a:cxn>
                <a:cxn ang="0">
                  <a:pos x="188" y="18"/>
                </a:cxn>
                <a:cxn ang="0">
                  <a:pos x="190" y="18"/>
                </a:cxn>
                <a:cxn ang="0">
                  <a:pos x="202" y="19"/>
                </a:cxn>
                <a:cxn ang="0">
                  <a:pos x="219" y="19"/>
                </a:cxn>
                <a:cxn ang="0">
                  <a:pos x="231" y="20"/>
                </a:cxn>
                <a:cxn ang="0">
                  <a:pos x="243" y="22"/>
                </a:cxn>
                <a:cxn ang="0">
                  <a:pos x="254" y="24"/>
                </a:cxn>
                <a:cxn ang="0">
                  <a:pos x="257" y="24"/>
                </a:cxn>
                <a:cxn ang="0">
                  <a:pos x="270" y="24"/>
                </a:cxn>
                <a:cxn ang="0">
                  <a:pos x="280" y="25"/>
                </a:cxn>
                <a:cxn ang="0">
                  <a:pos x="291" y="22"/>
                </a:cxn>
                <a:cxn ang="0">
                  <a:pos x="307" y="21"/>
                </a:cxn>
                <a:cxn ang="0">
                  <a:pos x="310" y="20"/>
                </a:cxn>
                <a:cxn ang="0">
                  <a:pos x="312" y="20"/>
                </a:cxn>
                <a:cxn ang="0">
                  <a:pos x="326" y="17"/>
                </a:cxn>
              </a:cxnLst>
              <a:rect l="0" t="0" r="r" b="b"/>
              <a:pathLst>
                <a:path w="326" h="25">
                  <a:moveTo>
                    <a:pt x="0" y="0"/>
                  </a:moveTo>
                  <a:lnTo>
                    <a:pt x="12" y="2"/>
                  </a:lnTo>
                  <a:lnTo>
                    <a:pt x="16" y="4"/>
                  </a:lnTo>
                  <a:lnTo>
                    <a:pt x="20" y="5"/>
                  </a:lnTo>
                  <a:lnTo>
                    <a:pt x="28" y="9"/>
                  </a:lnTo>
                  <a:lnTo>
                    <a:pt x="33" y="11"/>
                  </a:lnTo>
                  <a:lnTo>
                    <a:pt x="36" y="11"/>
                  </a:lnTo>
                  <a:lnTo>
                    <a:pt x="37" y="11"/>
                  </a:lnTo>
                  <a:lnTo>
                    <a:pt x="51" y="13"/>
                  </a:lnTo>
                  <a:lnTo>
                    <a:pt x="61" y="13"/>
                  </a:lnTo>
                  <a:lnTo>
                    <a:pt x="77" y="14"/>
                  </a:lnTo>
                  <a:lnTo>
                    <a:pt x="87" y="14"/>
                  </a:lnTo>
                  <a:lnTo>
                    <a:pt x="90" y="14"/>
                  </a:lnTo>
                  <a:lnTo>
                    <a:pt x="96" y="14"/>
                  </a:lnTo>
                  <a:lnTo>
                    <a:pt x="103" y="15"/>
                  </a:lnTo>
                  <a:lnTo>
                    <a:pt x="112" y="15"/>
                  </a:lnTo>
                  <a:lnTo>
                    <a:pt x="119" y="16"/>
                  </a:lnTo>
                  <a:lnTo>
                    <a:pt x="127" y="16"/>
                  </a:lnTo>
                  <a:lnTo>
                    <a:pt x="170" y="17"/>
                  </a:lnTo>
                  <a:lnTo>
                    <a:pt x="180" y="17"/>
                  </a:lnTo>
                  <a:lnTo>
                    <a:pt x="184" y="17"/>
                  </a:lnTo>
                  <a:lnTo>
                    <a:pt x="188" y="18"/>
                  </a:lnTo>
                  <a:lnTo>
                    <a:pt x="190" y="18"/>
                  </a:lnTo>
                  <a:lnTo>
                    <a:pt x="202" y="19"/>
                  </a:lnTo>
                  <a:lnTo>
                    <a:pt x="219" y="19"/>
                  </a:lnTo>
                  <a:lnTo>
                    <a:pt x="231" y="20"/>
                  </a:lnTo>
                  <a:lnTo>
                    <a:pt x="243" y="22"/>
                  </a:lnTo>
                  <a:lnTo>
                    <a:pt x="254" y="24"/>
                  </a:lnTo>
                  <a:lnTo>
                    <a:pt x="257" y="24"/>
                  </a:lnTo>
                  <a:lnTo>
                    <a:pt x="270" y="24"/>
                  </a:lnTo>
                  <a:lnTo>
                    <a:pt x="280" y="25"/>
                  </a:lnTo>
                  <a:lnTo>
                    <a:pt x="291" y="22"/>
                  </a:lnTo>
                  <a:lnTo>
                    <a:pt x="307" y="21"/>
                  </a:lnTo>
                  <a:lnTo>
                    <a:pt x="310" y="20"/>
                  </a:lnTo>
                  <a:lnTo>
                    <a:pt x="312" y="20"/>
                  </a:lnTo>
                  <a:lnTo>
                    <a:pt x="326" y="17"/>
                  </a:lnTo>
                </a:path>
              </a:pathLst>
            </a:custGeom>
            <a:noFill/>
            <a:ln w="0">
              <a:solidFill>
                <a:srgbClr val="000000"/>
              </a:solidFill>
              <a:prstDash val="solid"/>
              <a:round/>
              <a:headEnd/>
              <a:tailEnd/>
            </a:ln>
          </p:spPr>
          <p:txBody>
            <a:bodyPr/>
            <a:lstStyle/>
            <a:p>
              <a:endParaRPr lang="en-GB"/>
            </a:p>
          </p:txBody>
        </p:sp>
        <p:sp>
          <p:nvSpPr>
            <p:cNvPr id="1550" name="Freeform 2626"/>
            <p:cNvSpPr>
              <a:spLocks/>
            </p:cNvSpPr>
            <p:nvPr/>
          </p:nvSpPr>
          <p:spPr bwMode="auto">
            <a:xfrm>
              <a:off x="3075" y="3169"/>
              <a:ext cx="94" cy="4"/>
            </a:xfrm>
            <a:custGeom>
              <a:avLst/>
              <a:gdLst/>
              <a:ahLst/>
              <a:cxnLst>
                <a:cxn ang="0">
                  <a:pos x="189" y="5"/>
                </a:cxn>
                <a:cxn ang="0">
                  <a:pos x="183" y="5"/>
                </a:cxn>
                <a:cxn ang="0">
                  <a:pos x="179" y="5"/>
                </a:cxn>
                <a:cxn ang="0">
                  <a:pos x="177" y="7"/>
                </a:cxn>
                <a:cxn ang="0">
                  <a:pos x="174" y="7"/>
                </a:cxn>
                <a:cxn ang="0">
                  <a:pos x="152" y="7"/>
                </a:cxn>
                <a:cxn ang="0">
                  <a:pos x="147" y="7"/>
                </a:cxn>
                <a:cxn ang="0">
                  <a:pos x="141" y="7"/>
                </a:cxn>
                <a:cxn ang="0">
                  <a:pos x="139" y="5"/>
                </a:cxn>
                <a:cxn ang="0">
                  <a:pos x="134" y="5"/>
                </a:cxn>
                <a:cxn ang="0">
                  <a:pos x="129" y="5"/>
                </a:cxn>
                <a:cxn ang="0">
                  <a:pos x="116" y="5"/>
                </a:cxn>
                <a:cxn ang="0">
                  <a:pos x="100" y="7"/>
                </a:cxn>
                <a:cxn ang="0">
                  <a:pos x="97" y="7"/>
                </a:cxn>
                <a:cxn ang="0">
                  <a:pos x="91" y="7"/>
                </a:cxn>
                <a:cxn ang="0">
                  <a:pos x="81" y="8"/>
                </a:cxn>
                <a:cxn ang="0">
                  <a:pos x="72" y="8"/>
                </a:cxn>
                <a:cxn ang="0">
                  <a:pos x="63" y="7"/>
                </a:cxn>
                <a:cxn ang="0">
                  <a:pos x="55" y="4"/>
                </a:cxn>
                <a:cxn ang="0">
                  <a:pos x="44" y="2"/>
                </a:cxn>
                <a:cxn ang="0">
                  <a:pos x="40" y="2"/>
                </a:cxn>
                <a:cxn ang="0">
                  <a:pos x="28" y="2"/>
                </a:cxn>
                <a:cxn ang="0">
                  <a:pos x="26" y="1"/>
                </a:cxn>
                <a:cxn ang="0">
                  <a:pos x="15" y="0"/>
                </a:cxn>
                <a:cxn ang="0">
                  <a:pos x="0" y="0"/>
                </a:cxn>
              </a:cxnLst>
              <a:rect l="0" t="0" r="r" b="b"/>
              <a:pathLst>
                <a:path w="189" h="8">
                  <a:moveTo>
                    <a:pt x="189" y="5"/>
                  </a:moveTo>
                  <a:lnTo>
                    <a:pt x="183" y="5"/>
                  </a:lnTo>
                  <a:lnTo>
                    <a:pt x="179" y="5"/>
                  </a:lnTo>
                  <a:lnTo>
                    <a:pt x="177" y="7"/>
                  </a:lnTo>
                  <a:lnTo>
                    <a:pt x="174" y="7"/>
                  </a:lnTo>
                  <a:lnTo>
                    <a:pt x="152" y="7"/>
                  </a:lnTo>
                  <a:lnTo>
                    <a:pt x="147" y="7"/>
                  </a:lnTo>
                  <a:lnTo>
                    <a:pt x="141" y="7"/>
                  </a:lnTo>
                  <a:lnTo>
                    <a:pt x="139" y="5"/>
                  </a:lnTo>
                  <a:lnTo>
                    <a:pt x="134" y="5"/>
                  </a:lnTo>
                  <a:lnTo>
                    <a:pt x="129" y="5"/>
                  </a:lnTo>
                  <a:lnTo>
                    <a:pt x="116" y="5"/>
                  </a:lnTo>
                  <a:lnTo>
                    <a:pt x="100" y="7"/>
                  </a:lnTo>
                  <a:lnTo>
                    <a:pt x="97" y="7"/>
                  </a:lnTo>
                  <a:lnTo>
                    <a:pt x="91" y="7"/>
                  </a:lnTo>
                  <a:lnTo>
                    <a:pt x="81" y="8"/>
                  </a:lnTo>
                  <a:lnTo>
                    <a:pt x="72" y="8"/>
                  </a:lnTo>
                  <a:lnTo>
                    <a:pt x="63" y="7"/>
                  </a:lnTo>
                  <a:lnTo>
                    <a:pt x="55" y="4"/>
                  </a:lnTo>
                  <a:lnTo>
                    <a:pt x="44" y="2"/>
                  </a:lnTo>
                  <a:lnTo>
                    <a:pt x="40" y="2"/>
                  </a:lnTo>
                  <a:lnTo>
                    <a:pt x="28" y="2"/>
                  </a:lnTo>
                  <a:lnTo>
                    <a:pt x="26" y="1"/>
                  </a:lnTo>
                  <a:lnTo>
                    <a:pt x="15" y="0"/>
                  </a:lnTo>
                  <a:lnTo>
                    <a:pt x="0" y="0"/>
                  </a:lnTo>
                </a:path>
              </a:pathLst>
            </a:custGeom>
            <a:noFill/>
            <a:ln w="0">
              <a:solidFill>
                <a:srgbClr val="000000"/>
              </a:solidFill>
              <a:prstDash val="solid"/>
              <a:round/>
              <a:headEnd/>
              <a:tailEnd/>
            </a:ln>
          </p:spPr>
          <p:txBody>
            <a:bodyPr/>
            <a:lstStyle/>
            <a:p>
              <a:endParaRPr lang="en-GB"/>
            </a:p>
          </p:txBody>
        </p:sp>
        <p:sp>
          <p:nvSpPr>
            <p:cNvPr id="1551" name="Freeform 2627"/>
            <p:cNvSpPr>
              <a:spLocks/>
            </p:cNvSpPr>
            <p:nvPr/>
          </p:nvSpPr>
          <p:spPr bwMode="auto">
            <a:xfrm>
              <a:off x="2160" y="3161"/>
              <a:ext cx="11" cy="1"/>
            </a:xfrm>
            <a:custGeom>
              <a:avLst/>
              <a:gdLst/>
              <a:ahLst/>
              <a:cxnLst>
                <a:cxn ang="0">
                  <a:pos x="0" y="0"/>
                </a:cxn>
                <a:cxn ang="0">
                  <a:pos x="3" y="1"/>
                </a:cxn>
                <a:cxn ang="0">
                  <a:pos x="12" y="1"/>
                </a:cxn>
                <a:cxn ang="0">
                  <a:pos x="14" y="1"/>
                </a:cxn>
                <a:cxn ang="0">
                  <a:pos x="19" y="1"/>
                </a:cxn>
                <a:cxn ang="0">
                  <a:pos x="21" y="2"/>
                </a:cxn>
              </a:cxnLst>
              <a:rect l="0" t="0" r="r" b="b"/>
              <a:pathLst>
                <a:path w="21" h="2">
                  <a:moveTo>
                    <a:pt x="0" y="0"/>
                  </a:moveTo>
                  <a:lnTo>
                    <a:pt x="3" y="1"/>
                  </a:lnTo>
                  <a:lnTo>
                    <a:pt x="12" y="1"/>
                  </a:lnTo>
                  <a:lnTo>
                    <a:pt x="14" y="1"/>
                  </a:lnTo>
                  <a:lnTo>
                    <a:pt x="19" y="1"/>
                  </a:lnTo>
                  <a:lnTo>
                    <a:pt x="21" y="2"/>
                  </a:lnTo>
                </a:path>
              </a:pathLst>
            </a:custGeom>
            <a:noFill/>
            <a:ln w="0">
              <a:solidFill>
                <a:srgbClr val="000000"/>
              </a:solidFill>
              <a:prstDash val="solid"/>
              <a:round/>
              <a:headEnd/>
              <a:tailEnd/>
            </a:ln>
          </p:spPr>
          <p:txBody>
            <a:bodyPr/>
            <a:lstStyle/>
            <a:p>
              <a:endParaRPr lang="en-GB"/>
            </a:p>
          </p:txBody>
        </p:sp>
        <p:sp>
          <p:nvSpPr>
            <p:cNvPr id="1552" name="Freeform 2628"/>
            <p:cNvSpPr>
              <a:spLocks/>
            </p:cNvSpPr>
            <p:nvPr/>
          </p:nvSpPr>
          <p:spPr bwMode="auto">
            <a:xfrm>
              <a:off x="2171" y="3162"/>
              <a:ext cx="87" cy="12"/>
            </a:xfrm>
            <a:custGeom>
              <a:avLst/>
              <a:gdLst/>
              <a:ahLst/>
              <a:cxnLst>
                <a:cxn ang="0">
                  <a:pos x="0" y="0"/>
                </a:cxn>
                <a:cxn ang="0">
                  <a:pos x="2" y="1"/>
                </a:cxn>
                <a:cxn ang="0">
                  <a:pos x="9" y="3"/>
                </a:cxn>
                <a:cxn ang="0">
                  <a:pos x="11" y="4"/>
                </a:cxn>
                <a:cxn ang="0">
                  <a:pos x="15" y="4"/>
                </a:cxn>
                <a:cxn ang="0">
                  <a:pos x="19" y="5"/>
                </a:cxn>
                <a:cxn ang="0">
                  <a:pos x="22" y="5"/>
                </a:cxn>
                <a:cxn ang="0">
                  <a:pos x="25" y="5"/>
                </a:cxn>
                <a:cxn ang="0">
                  <a:pos x="30" y="5"/>
                </a:cxn>
                <a:cxn ang="0">
                  <a:pos x="33" y="5"/>
                </a:cxn>
                <a:cxn ang="0">
                  <a:pos x="39" y="5"/>
                </a:cxn>
                <a:cxn ang="0">
                  <a:pos x="40" y="5"/>
                </a:cxn>
                <a:cxn ang="0">
                  <a:pos x="44" y="5"/>
                </a:cxn>
                <a:cxn ang="0">
                  <a:pos x="48" y="5"/>
                </a:cxn>
                <a:cxn ang="0">
                  <a:pos x="53" y="5"/>
                </a:cxn>
                <a:cxn ang="0">
                  <a:pos x="56" y="5"/>
                </a:cxn>
                <a:cxn ang="0">
                  <a:pos x="62" y="8"/>
                </a:cxn>
                <a:cxn ang="0">
                  <a:pos x="65" y="9"/>
                </a:cxn>
                <a:cxn ang="0">
                  <a:pos x="70" y="8"/>
                </a:cxn>
                <a:cxn ang="0">
                  <a:pos x="74" y="6"/>
                </a:cxn>
                <a:cxn ang="0">
                  <a:pos x="78" y="5"/>
                </a:cxn>
                <a:cxn ang="0">
                  <a:pos x="82" y="5"/>
                </a:cxn>
                <a:cxn ang="0">
                  <a:pos x="88" y="5"/>
                </a:cxn>
                <a:cxn ang="0">
                  <a:pos x="91" y="6"/>
                </a:cxn>
                <a:cxn ang="0">
                  <a:pos x="94" y="8"/>
                </a:cxn>
                <a:cxn ang="0">
                  <a:pos x="99" y="10"/>
                </a:cxn>
                <a:cxn ang="0">
                  <a:pos x="107" y="11"/>
                </a:cxn>
                <a:cxn ang="0">
                  <a:pos x="109" y="12"/>
                </a:cxn>
                <a:cxn ang="0">
                  <a:pos x="116" y="13"/>
                </a:cxn>
                <a:cxn ang="0">
                  <a:pos x="126" y="15"/>
                </a:cxn>
                <a:cxn ang="0">
                  <a:pos x="128" y="16"/>
                </a:cxn>
                <a:cxn ang="0">
                  <a:pos x="131" y="17"/>
                </a:cxn>
                <a:cxn ang="0">
                  <a:pos x="134" y="18"/>
                </a:cxn>
                <a:cxn ang="0">
                  <a:pos x="137" y="21"/>
                </a:cxn>
                <a:cxn ang="0">
                  <a:pos x="141" y="22"/>
                </a:cxn>
                <a:cxn ang="0">
                  <a:pos x="146" y="22"/>
                </a:cxn>
                <a:cxn ang="0">
                  <a:pos x="149" y="21"/>
                </a:cxn>
                <a:cxn ang="0">
                  <a:pos x="153" y="21"/>
                </a:cxn>
                <a:cxn ang="0">
                  <a:pos x="161" y="22"/>
                </a:cxn>
                <a:cxn ang="0">
                  <a:pos x="166" y="24"/>
                </a:cxn>
                <a:cxn ang="0">
                  <a:pos x="170" y="24"/>
                </a:cxn>
                <a:cxn ang="0">
                  <a:pos x="174" y="23"/>
                </a:cxn>
              </a:cxnLst>
              <a:rect l="0" t="0" r="r" b="b"/>
              <a:pathLst>
                <a:path w="174" h="24">
                  <a:moveTo>
                    <a:pt x="0" y="0"/>
                  </a:moveTo>
                  <a:lnTo>
                    <a:pt x="2" y="1"/>
                  </a:lnTo>
                  <a:lnTo>
                    <a:pt x="9" y="3"/>
                  </a:lnTo>
                  <a:lnTo>
                    <a:pt x="11" y="4"/>
                  </a:lnTo>
                  <a:lnTo>
                    <a:pt x="15" y="4"/>
                  </a:lnTo>
                  <a:lnTo>
                    <a:pt x="19" y="5"/>
                  </a:lnTo>
                  <a:lnTo>
                    <a:pt x="22" y="5"/>
                  </a:lnTo>
                  <a:lnTo>
                    <a:pt x="25" y="5"/>
                  </a:lnTo>
                  <a:lnTo>
                    <a:pt x="30" y="5"/>
                  </a:lnTo>
                  <a:lnTo>
                    <a:pt x="33" y="5"/>
                  </a:lnTo>
                  <a:lnTo>
                    <a:pt x="39" y="5"/>
                  </a:lnTo>
                  <a:lnTo>
                    <a:pt x="40" y="5"/>
                  </a:lnTo>
                  <a:lnTo>
                    <a:pt x="44" y="5"/>
                  </a:lnTo>
                  <a:lnTo>
                    <a:pt x="48" y="5"/>
                  </a:lnTo>
                  <a:lnTo>
                    <a:pt x="53" y="5"/>
                  </a:lnTo>
                  <a:lnTo>
                    <a:pt x="56" y="5"/>
                  </a:lnTo>
                  <a:lnTo>
                    <a:pt x="62" y="8"/>
                  </a:lnTo>
                  <a:lnTo>
                    <a:pt x="65" y="9"/>
                  </a:lnTo>
                  <a:lnTo>
                    <a:pt x="70" y="8"/>
                  </a:lnTo>
                  <a:lnTo>
                    <a:pt x="74" y="6"/>
                  </a:lnTo>
                  <a:lnTo>
                    <a:pt x="78" y="5"/>
                  </a:lnTo>
                  <a:lnTo>
                    <a:pt x="82" y="5"/>
                  </a:lnTo>
                  <a:lnTo>
                    <a:pt x="88" y="5"/>
                  </a:lnTo>
                  <a:lnTo>
                    <a:pt x="91" y="6"/>
                  </a:lnTo>
                  <a:lnTo>
                    <a:pt x="94" y="8"/>
                  </a:lnTo>
                  <a:lnTo>
                    <a:pt x="99" y="10"/>
                  </a:lnTo>
                  <a:lnTo>
                    <a:pt x="107" y="11"/>
                  </a:lnTo>
                  <a:lnTo>
                    <a:pt x="109" y="12"/>
                  </a:lnTo>
                  <a:lnTo>
                    <a:pt x="116" y="13"/>
                  </a:lnTo>
                  <a:lnTo>
                    <a:pt x="126" y="15"/>
                  </a:lnTo>
                  <a:lnTo>
                    <a:pt x="128" y="16"/>
                  </a:lnTo>
                  <a:lnTo>
                    <a:pt x="131" y="17"/>
                  </a:lnTo>
                  <a:lnTo>
                    <a:pt x="134" y="18"/>
                  </a:lnTo>
                  <a:lnTo>
                    <a:pt x="137" y="21"/>
                  </a:lnTo>
                  <a:lnTo>
                    <a:pt x="141" y="22"/>
                  </a:lnTo>
                  <a:lnTo>
                    <a:pt x="146" y="22"/>
                  </a:lnTo>
                  <a:lnTo>
                    <a:pt x="149" y="21"/>
                  </a:lnTo>
                  <a:lnTo>
                    <a:pt x="153" y="21"/>
                  </a:lnTo>
                  <a:lnTo>
                    <a:pt x="161" y="22"/>
                  </a:lnTo>
                  <a:lnTo>
                    <a:pt x="166" y="24"/>
                  </a:lnTo>
                  <a:lnTo>
                    <a:pt x="170" y="24"/>
                  </a:lnTo>
                  <a:lnTo>
                    <a:pt x="174" y="23"/>
                  </a:lnTo>
                </a:path>
              </a:pathLst>
            </a:custGeom>
            <a:noFill/>
            <a:ln w="0">
              <a:solidFill>
                <a:srgbClr val="000000"/>
              </a:solidFill>
              <a:prstDash val="solid"/>
              <a:round/>
              <a:headEnd/>
              <a:tailEnd/>
            </a:ln>
          </p:spPr>
          <p:txBody>
            <a:bodyPr/>
            <a:lstStyle/>
            <a:p>
              <a:endParaRPr lang="en-GB"/>
            </a:p>
          </p:txBody>
        </p:sp>
        <p:sp>
          <p:nvSpPr>
            <p:cNvPr id="1553" name="Freeform 2629"/>
            <p:cNvSpPr>
              <a:spLocks/>
            </p:cNvSpPr>
            <p:nvPr/>
          </p:nvSpPr>
          <p:spPr bwMode="auto">
            <a:xfrm>
              <a:off x="2834" y="3140"/>
              <a:ext cx="63" cy="20"/>
            </a:xfrm>
            <a:custGeom>
              <a:avLst/>
              <a:gdLst/>
              <a:ahLst/>
              <a:cxnLst>
                <a:cxn ang="0">
                  <a:pos x="0" y="41"/>
                </a:cxn>
                <a:cxn ang="0">
                  <a:pos x="4" y="33"/>
                </a:cxn>
                <a:cxn ang="0">
                  <a:pos x="9" y="31"/>
                </a:cxn>
                <a:cxn ang="0">
                  <a:pos x="15" y="30"/>
                </a:cxn>
                <a:cxn ang="0">
                  <a:pos x="17" y="30"/>
                </a:cxn>
                <a:cxn ang="0">
                  <a:pos x="24" y="31"/>
                </a:cxn>
                <a:cxn ang="0">
                  <a:pos x="35" y="31"/>
                </a:cxn>
                <a:cxn ang="0">
                  <a:pos x="38" y="31"/>
                </a:cxn>
                <a:cxn ang="0">
                  <a:pos x="42" y="27"/>
                </a:cxn>
                <a:cxn ang="0">
                  <a:pos x="52" y="24"/>
                </a:cxn>
                <a:cxn ang="0">
                  <a:pos x="57" y="21"/>
                </a:cxn>
                <a:cxn ang="0">
                  <a:pos x="65" y="19"/>
                </a:cxn>
                <a:cxn ang="0">
                  <a:pos x="70" y="16"/>
                </a:cxn>
                <a:cxn ang="0">
                  <a:pos x="79" y="14"/>
                </a:cxn>
                <a:cxn ang="0">
                  <a:pos x="87" y="6"/>
                </a:cxn>
                <a:cxn ang="0">
                  <a:pos x="90" y="2"/>
                </a:cxn>
                <a:cxn ang="0">
                  <a:pos x="101" y="0"/>
                </a:cxn>
                <a:cxn ang="0">
                  <a:pos x="103" y="2"/>
                </a:cxn>
                <a:cxn ang="0">
                  <a:pos x="116" y="7"/>
                </a:cxn>
                <a:cxn ang="0">
                  <a:pos x="126" y="9"/>
                </a:cxn>
              </a:cxnLst>
              <a:rect l="0" t="0" r="r" b="b"/>
              <a:pathLst>
                <a:path w="126" h="41">
                  <a:moveTo>
                    <a:pt x="0" y="41"/>
                  </a:moveTo>
                  <a:lnTo>
                    <a:pt x="4" y="33"/>
                  </a:lnTo>
                  <a:lnTo>
                    <a:pt x="9" y="31"/>
                  </a:lnTo>
                  <a:lnTo>
                    <a:pt x="15" y="30"/>
                  </a:lnTo>
                  <a:lnTo>
                    <a:pt x="17" y="30"/>
                  </a:lnTo>
                  <a:lnTo>
                    <a:pt x="24" y="31"/>
                  </a:lnTo>
                  <a:lnTo>
                    <a:pt x="35" y="31"/>
                  </a:lnTo>
                  <a:lnTo>
                    <a:pt x="38" y="31"/>
                  </a:lnTo>
                  <a:lnTo>
                    <a:pt x="42" y="27"/>
                  </a:lnTo>
                  <a:lnTo>
                    <a:pt x="52" y="24"/>
                  </a:lnTo>
                  <a:lnTo>
                    <a:pt x="57" y="21"/>
                  </a:lnTo>
                  <a:lnTo>
                    <a:pt x="65" y="19"/>
                  </a:lnTo>
                  <a:lnTo>
                    <a:pt x="70" y="16"/>
                  </a:lnTo>
                  <a:lnTo>
                    <a:pt x="79" y="14"/>
                  </a:lnTo>
                  <a:lnTo>
                    <a:pt x="87" y="6"/>
                  </a:lnTo>
                  <a:lnTo>
                    <a:pt x="90" y="2"/>
                  </a:lnTo>
                  <a:lnTo>
                    <a:pt x="101" y="0"/>
                  </a:lnTo>
                  <a:lnTo>
                    <a:pt x="103" y="2"/>
                  </a:lnTo>
                  <a:lnTo>
                    <a:pt x="116" y="7"/>
                  </a:lnTo>
                  <a:lnTo>
                    <a:pt x="126" y="9"/>
                  </a:lnTo>
                </a:path>
              </a:pathLst>
            </a:custGeom>
            <a:noFill/>
            <a:ln w="0">
              <a:solidFill>
                <a:srgbClr val="000000"/>
              </a:solidFill>
              <a:prstDash val="solid"/>
              <a:round/>
              <a:headEnd/>
              <a:tailEnd/>
            </a:ln>
          </p:spPr>
          <p:txBody>
            <a:bodyPr/>
            <a:lstStyle/>
            <a:p>
              <a:endParaRPr lang="en-GB"/>
            </a:p>
          </p:txBody>
        </p:sp>
        <p:sp>
          <p:nvSpPr>
            <p:cNvPr id="1554" name="Line 2630"/>
            <p:cNvSpPr>
              <a:spLocks noChangeShapeType="1"/>
            </p:cNvSpPr>
            <p:nvPr/>
          </p:nvSpPr>
          <p:spPr bwMode="auto">
            <a:xfrm flipH="1" flipV="1">
              <a:off x="1395" y="3144"/>
              <a:ext cx="3" cy="1"/>
            </a:xfrm>
            <a:prstGeom prst="line">
              <a:avLst/>
            </a:prstGeom>
            <a:noFill/>
            <a:ln w="0">
              <a:solidFill>
                <a:srgbClr val="000000"/>
              </a:solidFill>
              <a:round/>
              <a:headEnd/>
              <a:tailEnd/>
            </a:ln>
          </p:spPr>
          <p:txBody>
            <a:bodyPr/>
            <a:lstStyle/>
            <a:p>
              <a:endParaRPr lang="en-GB"/>
            </a:p>
          </p:txBody>
        </p:sp>
        <p:sp>
          <p:nvSpPr>
            <p:cNvPr id="1555" name="Freeform 2631"/>
            <p:cNvSpPr>
              <a:spLocks/>
            </p:cNvSpPr>
            <p:nvPr/>
          </p:nvSpPr>
          <p:spPr bwMode="auto">
            <a:xfrm>
              <a:off x="1944" y="3145"/>
              <a:ext cx="51" cy="5"/>
            </a:xfrm>
            <a:custGeom>
              <a:avLst/>
              <a:gdLst/>
              <a:ahLst/>
              <a:cxnLst>
                <a:cxn ang="0">
                  <a:pos x="103" y="1"/>
                </a:cxn>
                <a:cxn ang="0">
                  <a:pos x="97" y="1"/>
                </a:cxn>
                <a:cxn ang="0">
                  <a:pos x="91" y="1"/>
                </a:cxn>
                <a:cxn ang="0">
                  <a:pos x="84" y="1"/>
                </a:cxn>
                <a:cxn ang="0">
                  <a:pos x="75" y="1"/>
                </a:cxn>
                <a:cxn ang="0">
                  <a:pos x="68" y="0"/>
                </a:cxn>
                <a:cxn ang="0">
                  <a:pos x="65" y="2"/>
                </a:cxn>
                <a:cxn ang="0">
                  <a:pos x="63" y="4"/>
                </a:cxn>
                <a:cxn ang="0">
                  <a:pos x="50" y="4"/>
                </a:cxn>
                <a:cxn ang="0">
                  <a:pos x="34" y="5"/>
                </a:cxn>
                <a:cxn ang="0">
                  <a:pos x="22" y="2"/>
                </a:cxn>
                <a:cxn ang="0">
                  <a:pos x="12" y="10"/>
                </a:cxn>
                <a:cxn ang="0">
                  <a:pos x="2" y="11"/>
                </a:cxn>
                <a:cxn ang="0">
                  <a:pos x="0" y="11"/>
                </a:cxn>
              </a:cxnLst>
              <a:rect l="0" t="0" r="r" b="b"/>
              <a:pathLst>
                <a:path w="103" h="11">
                  <a:moveTo>
                    <a:pt x="103" y="1"/>
                  </a:moveTo>
                  <a:lnTo>
                    <a:pt x="97" y="1"/>
                  </a:lnTo>
                  <a:lnTo>
                    <a:pt x="91" y="1"/>
                  </a:lnTo>
                  <a:lnTo>
                    <a:pt x="84" y="1"/>
                  </a:lnTo>
                  <a:lnTo>
                    <a:pt x="75" y="1"/>
                  </a:lnTo>
                  <a:lnTo>
                    <a:pt x="68" y="0"/>
                  </a:lnTo>
                  <a:lnTo>
                    <a:pt x="65" y="2"/>
                  </a:lnTo>
                  <a:lnTo>
                    <a:pt x="63" y="4"/>
                  </a:lnTo>
                  <a:lnTo>
                    <a:pt x="50" y="4"/>
                  </a:lnTo>
                  <a:lnTo>
                    <a:pt x="34" y="5"/>
                  </a:lnTo>
                  <a:lnTo>
                    <a:pt x="22" y="2"/>
                  </a:lnTo>
                  <a:lnTo>
                    <a:pt x="12" y="10"/>
                  </a:lnTo>
                  <a:lnTo>
                    <a:pt x="2" y="11"/>
                  </a:lnTo>
                  <a:lnTo>
                    <a:pt x="0" y="11"/>
                  </a:lnTo>
                </a:path>
              </a:pathLst>
            </a:custGeom>
            <a:noFill/>
            <a:ln w="0">
              <a:solidFill>
                <a:srgbClr val="000000"/>
              </a:solidFill>
              <a:prstDash val="solid"/>
              <a:round/>
              <a:headEnd/>
              <a:tailEnd/>
            </a:ln>
          </p:spPr>
          <p:txBody>
            <a:bodyPr/>
            <a:lstStyle/>
            <a:p>
              <a:endParaRPr lang="en-GB"/>
            </a:p>
          </p:txBody>
        </p:sp>
        <p:sp>
          <p:nvSpPr>
            <p:cNvPr id="1556" name="Freeform 2632"/>
            <p:cNvSpPr>
              <a:spLocks/>
            </p:cNvSpPr>
            <p:nvPr/>
          </p:nvSpPr>
          <p:spPr bwMode="auto">
            <a:xfrm>
              <a:off x="2012" y="3143"/>
              <a:ext cx="2" cy="1"/>
            </a:xfrm>
            <a:custGeom>
              <a:avLst/>
              <a:gdLst/>
              <a:ahLst/>
              <a:cxnLst>
                <a:cxn ang="0">
                  <a:pos x="4" y="0"/>
                </a:cxn>
                <a:cxn ang="0">
                  <a:pos x="3" y="1"/>
                </a:cxn>
                <a:cxn ang="0">
                  <a:pos x="0" y="2"/>
                </a:cxn>
              </a:cxnLst>
              <a:rect l="0" t="0" r="r" b="b"/>
              <a:pathLst>
                <a:path w="4" h="2">
                  <a:moveTo>
                    <a:pt x="4" y="0"/>
                  </a:moveTo>
                  <a:lnTo>
                    <a:pt x="3" y="1"/>
                  </a:lnTo>
                  <a:lnTo>
                    <a:pt x="0" y="2"/>
                  </a:lnTo>
                </a:path>
              </a:pathLst>
            </a:custGeom>
            <a:noFill/>
            <a:ln w="0">
              <a:solidFill>
                <a:srgbClr val="000000"/>
              </a:solidFill>
              <a:prstDash val="solid"/>
              <a:round/>
              <a:headEnd/>
              <a:tailEnd/>
            </a:ln>
          </p:spPr>
          <p:txBody>
            <a:bodyPr/>
            <a:lstStyle/>
            <a:p>
              <a:endParaRPr lang="en-GB"/>
            </a:p>
          </p:txBody>
        </p:sp>
        <p:sp>
          <p:nvSpPr>
            <p:cNvPr id="1557" name="Line 2633"/>
            <p:cNvSpPr>
              <a:spLocks noChangeShapeType="1"/>
            </p:cNvSpPr>
            <p:nvPr/>
          </p:nvSpPr>
          <p:spPr bwMode="auto">
            <a:xfrm flipH="1" flipV="1">
              <a:off x="1354" y="3134"/>
              <a:ext cx="17" cy="3"/>
            </a:xfrm>
            <a:prstGeom prst="line">
              <a:avLst/>
            </a:prstGeom>
            <a:noFill/>
            <a:ln w="0">
              <a:solidFill>
                <a:srgbClr val="000000"/>
              </a:solidFill>
              <a:round/>
              <a:headEnd/>
              <a:tailEnd/>
            </a:ln>
          </p:spPr>
          <p:txBody>
            <a:bodyPr/>
            <a:lstStyle/>
            <a:p>
              <a:endParaRPr lang="en-GB"/>
            </a:p>
          </p:txBody>
        </p:sp>
        <p:sp>
          <p:nvSpPr>
            <p:cNvPr id="1558" name="Line 2634"/>
            <p:cNvSpPr>
              <a:spLocks noChangeShapeType="1"/>
            </p:cNvSpPr>
            <p:nvPr/>
          </p:nvSpPr>
          <p:spPr bwMode="auto">
            <a:xfrm flipH="1" flipV="1">
              <a:off x="4071" y="3062"/>
              <a:ext cx="1" cy="1"/>
            </a:xfrm>
            <a:prstGeom prst="line">
              <a:avLst/>
            </a:prstGeom>
            <a:noFill/>
            <a:ln w="0">
              <a:solidFill>
                <a:srgbClr val="000000"/>
              </a:solidFill>
              <a:round/>
              <a:headEnd/>
              <a:tailEnd/>
            </a:ln>
          </p:spPr>
          <p:txBody>
            <a:bodyPr/>
            <a:lstStyle/>
            <a:p>
              <a:endParaRPr lang="en-GB"/>
            </a:p>
          </p:txBody>
        </p:sp>
        <p:sp>
          <p:nvSpPr>
            <p:cNvPr id="1559" name="Line 2635"/>
            <p:cNvSpPr>
              <a:spLocks noChangeShapeType="1"/>
            </p:cNvSpPr>
            <p:nvPr/>
          </p:nvSpPr>
          <p:spPr bwMode="auto">
            <a:xfrm>
              <a:off x="4084" y="3062"/>
              <a:ext cx="1" cy="1"/>
            </a:xfrm>
            <a:prstGeom prst="line">
              <a:avLst/>
            </a:prstGeom>
            <a:noFill/>
            <a:ln w="0">
              <a:solidFill>
                <a:srgbClr val="000000"/>
              </a:solidFill>
              <a:round/>
              <a:headEnd/>
              <a:tailEnd/>
            </a:ln>
          </p:spPr>
          <p:txBody>
            <a:bodyPr/>
            <a:lstStyle/>
            <a:p>
              <a:endParaRPr lang="en-GB"/>
            </a:p>
          </p:txBody>
        </p:sp>
        <p:sp>
          <p:nvSpPr>
            <p:cNvPr id="1560" name="Line 2636"/>
            <p:cNvSpPr>
              <a:spLocks noChangeShapeType="1"/>
            </p:cNvSpPr>
            <p:nvPr/>
          </p:nvSpPr>
          <p:spPr bwMode="auto">
            <a:xfrm flipV="1">
              <a:off x="4071" y="3061"/>
              <a:ext cx="1" cy="1"/>
            </a:xfrm>
            <a:prstGeom prst="line">
              <a:avLst/>
            </a:prstGeom>
            <a:noFill/>
            <a:ln w="0">
              <a:solidFill>
                <a:srgbClr val="000000"/>
              </a:solidFill>
              <a:round/>
              <a:headEnd/>
              <a:tailEnd/>
            </a:ln>
          </p:spPr>
          <p:txBody>
            <a:bodyPr/>
            <a:lstStyle/>
            <a:p>
              <a:endParaRPr lang="en-GB"/>
            </a:p>
          </p:txBody>
        </p:sp>
        <p:sp>
          <p:nvSpPr>
            <p:cNvPr id="1561" name="Freeform 2637"/>
            <p:cNvSpPr>
              <a:spLocks/>
            </p:cNvSpPr>
            <p:nvPr/>
          </p:nvSpPr>
          <p:spPr bwMode="auto">
            <a:xfrm>
              <a:off x="4071" y="3060"/>
              <a:ext cx="39" cy="2"/>
            </a:xfrm>
            <a:custGeom>
              <a:avLst/>
              <a:gdLst/>
              <a:ahLst/>
              <a:cxnLst>
                <a:cxn ang="0">
                  <a:pos x="0" y="3"/>
                </a:cxn>
                <a:cxn ang="0">
                  <a:pos x="22" y="2"/>
                </a:cxn>
                <a:cxn ang="0">
                  <a:pos x="30" y="1"/>
                </a:cxn>
                <a:cxn ang="0">
                  <a:pos x="49" y="1"/>
                </a:cxn>
                <a:cxn ang="0">
                  <a:pos x="78" y="0"/>
                </a:cxn>
              </a:cxnLst>
              <a:rect l="0" t="0" r="r" b="b"/>
              <a:pathLst>
                <a:path w="78" h="3">
                  <a:moveTo>
                    <a:pt x="0" y="3"/>
                  </a:moveTo>
                  <a:lnTo>
                    <a:pt x="22" y="2"/>
                  </a:lnTo>
                  <a:lnTo>
                    <a:pt x="30" y="1"/>
                  </a:lnTo>
                  <a:lnTo>
                    <a:pt x="49" y="1"/>
                  </a:lnTo>
                  <a:lnTo>
                    <a:pt x="78" y="0"/>
                  </a:lnTo>
                </a:path>
              </a:pathLst>
            </a:custGeom>
            <a:noFill/>
            <a:ln w="0">
              <a:solidFill>
                <a:srgbClr val="000000"/>
              </a:solidFill>
              <a:prstDash val="solid"/>
              <a:round/>
              <a:headEnd/>
              <a:tailEnd/>
            </a:ln>
          </p:spPr>
          <p:txBody>
            <a:bodyPr/>
            <a:lstStyle/>
            <a:p>
              <a:endParaRPr lang="en-GB"/>
            </a:p>
          </p:txBody>
        </p:sp>
        <p:sp>
          <p:nvSpPr>
            <p:cNvPr id="1562" name="Freeform 2638"/>
            <p:cNvSpPr>
              <a:spLocks/>
            </p:cNvSpPr>
            <p:nvPr/>
          </p:nvSpPr>
          <p:spPr bwMode="auto">
            <a:xfrm>
              <a:off x="2907" y="3140"/>
              <a:ext cx="5" cy="20"/>
            </a:xfrm>
            <a:custGeom>
              <a:avLst/>
              <a:gdLst/>
              <a:ahLst/>
              <a:cxnLst>
                <a:cxn ang="0">
                  <a:pos x="0" y="0"/>
                </a:cxn>
                <a:cxn ang="0">
                  <a:pos x="7" y="18"/>
                </a:cxn>
                <a:cxn ang="0">
                  <a:pos x="10" y="39"/>
                </a:cxn>
              </a:cxnLst>
              <a:rect l="0" t="0" r="r" b="b"/>
              <a:pathLst>
                <a:path w="10" h="39">
                  <a:moveTo>
                    <a:pt x="0" y="0"/>
                  </a:moveTo>
                  <a:lnTo>
                    <a:pt x="7" y="18"/>
                  </a:lnTo>
                  <a:lnTo>
                    <a:pt x="10" y="39"/>
                  </a:lnTo>
                </a:path>
              </a:pathLst>
            </a:custGeom>
            <a:noFill/>
            <a:ln w="0">
              <a:solidFill>
                <a:srgbClr val="000000"/>
              </a:solidFill>
              <a:prstDash val="solid"/>
              <a:round/>
              <a:headEnd/>
              <a:tailEnd/>
            </a:ln>
          </p:spPr>
          <p:txBody>
            <a:bodyPr/>
            <a:lstStyle/>
            <a:p>
              <a:endParaRPr lang="en-GB"/>
            </a:p>
          </p:txBody>
        </p:sp>
        <p:sp>
          <p:nvSpPr>
            <p:cNvPr id="1563" name="Line 2639"/>
            <p:cNvSpPr>
              <a:spLocks noChangeShapeType="1"/>
            </p:cNvSpPr>
            <p:nvPr/>
          </p:nvSpPr>
          <p:spPr bwMode="auto">
            <a:xfrm>
              <a:off x="2912" y="3160"/>
              <a:ext cx="1" cy="1"/>
            </a:xfrm>
            <a:prstGeom prst="line">
              <a:avLst/>
            </a:prstGeom>
            <a:noFill/>
            <a:ln w="0">
              <a:solidFill>
                <a:srgbClr val="000000"/>
              </a:solidFill>
              <a:round/>
              <a:headEnd/>
              <a:tailEnd/>
            </a:ln>
          </p:spPr>
          <p:txBody>
            <a:bodyPr/>
            <a:lstStyle/>
            <a:p>
              <a:endParaRPr lang="en-GB"/>
            </a:p>
          </p:txBody>
        </p:sp>
        <p:sp>
          <p:nvSpPr>
            <p:cNvPr id="1564" name="Freeform 2640"/>
            <p:cNvSpPr>
              <a:spLocks/>
            </p:cNvSpPr>
            <p:nvPr/>
          </p:nvSpPr>
          <p:spPr bwMode="auto">
            <a:xfrm>
              <a:off x="2912" y="3160"/>
              <a:ext cx="2" cy="8"/>
            </a:xfrm>
            <a:custGeom>
              <a:avLst/>
              <a:gdLst/>
              <a:ahLst/>
              <a:cxnLst>
                <a:cxn ang="0">
                  <a:pos x="0" y="0"/>
                </a:cxn>
                <a:cxn ang="0">
                  <a:pos x="0" y="1"/>
                </a:cxn>
                <a:cxn ang="0">
                  <a:pos x="4" y="16"/>
                </a:cxn>
              </a:cxnLst>
              <a:rect l="0" t="0" r="r" b="b"/>
              <a:pathLst>
                <a:path w="4" h="16">
                  <a:moveTo>
                    <a:pt x="0" y="0"/>
                  </a:moveTo>
                  <a:lnTo>
                    <a:pt x="0" y="1"/>
                  </a:lnTo>
                  <a:lnTo>
                    <a:pt x="4" y="16"/>
                  </a:lnTo>
                </a:path>
              </a:pathLst>
            </a:custGeom>
            <a:noFill/>
            <a:ln w="0">
              <a:solidFill>
                <a:srgbClr val="000000"/>
              </a:solidFill>
              <a:prstDash val="solid"/>
              <a:round/>
              <a:headEnd/>
              <a:tailEnd/>
            </a:ln>
          </p:spPr>
          <p:txBody>
            <a:bodyPr/>
            <a:lstStyle/>
            <a:p>
              <a:endParaRPr lang="en-GB"/>
            </a:p>
          </p:txBody>
        </p:sp>
        <p:sp>
          <p:nvSpPr>
            <p:cNvPr id="1565" name="Freeform 2641"/>
            <p:cNvSpPr>
              <a:spLocks/>
            </p:cNvSpPr>
            <p:nvPr/>
          </p:nvSpPr>
          <p:spPr bwMode="auto">
            <a:xfrm>
              <a:off x="2914" y="3168"/>
              <a:ext cx="1" cy="3"/>
            </a:xfrm>
            <a:custGeom>
              <a:avLst/>
              <a:gdLst/>
              <a:ahLst/>
              <a:cxnLst>
                <a:cxn ang="0">
                  <a:pos x="0" y="0"/>
                </a:cxn>
                <a:cxn ang="0">
                  <a:pos x="1" y="1"/>
                </a:cxn>
                <a:cxn ang="0">
                  <a:pos x="1" y="5"/>
                </a:cxn>
              </a:cxnLst>
              <a:rect l="0" t="0" r="r" b="b"/>
              <a:pathLst>
                <a:path w="1" h="5">
                  <a:moveTo>
                    <a:pt x="0" y="0"/>
                  </a:moveTo>
                  <a:lnTo>
                    <a:pt x="1" y="1"/>
                  </a:lnTo>
                  <a:lnTo>
                    <a:pt x="1" y="5"/>
                  </a:lnTo>
                </a:path>
              </a:pathLst>
            </a:custGeom>
            <a:noFill/>
            <a:ln w="0">
              <a:solidFill>
                <a:srgbClr val="000000"/>
              </a:solidFill>
              <a:prstDash val="solid"/>
              <a:round/>
              <a:headEnd/>
              <a:tailEnd/>
            </a:ln>
          </p:spPr>
          <p:txBody>
            <a:bodyPr/>
            <a:lstStyle/>
            <a:p>
              <a:endParaRPr lang="en-GB"/>
            </a:p>
          </p:txBody>
        </p:sp>
        <p:sp>
          <p:nvSpPr>
            <p:cNvPr id="1566" name="Line 2642"/>
            <p:cNvSpPr>
              <a:spLocks noChangeShapeType="1"/>
            </p:cNvSpPr>
            <p:nvPr/>
          </p:nvSpPr>
          <p:spPr bwMode="auto">
            <a:xfrm>
              <a:off x="2915" y="3171"/>
              <a:ext cx="1" cy="2"/>
            </a:xfrm>
            <a:prstGeom prst="line">
              <a:avLst/>
            </a:prstGeom>
            <a:noFill/>
            <a:ln w="0">
              <a:solidFill>
                <a:srgbClr val="000000"/>
              </a:solidFill>
              <a:round/>
              <a:headEnd/>
              <a:tailEnd/>
            </a:ln>
          </p:spPr>
          <p:txBody>
            <a:bodyPr/>
            <a:lstStyle/>
            <a:p>
              <a:endParaRPr lang="en-GB"/>
            </a:p>
          </p:txBody>
        </p:sp>
        <p:sp>
          <p:nvSpPr>
            <p:cNvPr id="1567" name="Freeform 2643"/>
            <p:cNvSpPr>
              <a:spLocks/>
            </p:cNvSpPr>
            <p:nvPr/>
          </p:nvSpPr>
          <p:spPr bwMode="auto">
            <a:xfrm>
              <a:off x="2915" y="3173"/>
              <a:ext cx="1" cy="4"/>
            </a:xfrm>
            <a:custGeom>
              <a:avLst/>
              <a:gdLst/>
              <a:ahLst/>
              <a:cxnLst>
                <a:cxn ang="0">
                  <a:pos x="0" y="0"/>
                </a:cxn>
                <a:cxn ang="0">
                  <a:pos x="1" y="5"/>
                </a:cxn>
                <a:cxn ang="0">
                  <a:pos x="2" y="7"/>
                </a:cxn>
              </a:cxnLst>
              <a:rect l="0" t="0" r="r" b="b"/>
              <a:pathLst>
                <a:path w="2" h="7">
                  <a:moveTo>
                    <a:pt x="0" y="0"/>
                  </a:moveTo>
                  <a:lnTo>
                    <a:pt x="1" y="5"/>
                  </a:lnTo>
                  <a:lnTo>
                    <a:pt x="2" y="7"/>
                  </a:lnTo>
                </a:path>
              </a:pathLst>
            </a:custGeom>
            <a:noFill/>
            <a:ln w="0">
              <a:solidFill>
                <a:srgbClr val="000000"/>
              </a:solidFill>
              <a:prstDash val="solid"/>
              <a:round/>
              <a:headEnd/>
              <a:tailEnd/>
            </a:ln>
          </p:spPr>
          <p:txBody>
            <a:bodyPr/>
            <a:lstStyle/>
            <a:p>
              <a:endParaRPr lang="en-GB"/>
            </a:p>
          </p:txBody>
        </p:sp>
        <p:sp>
          <p:nvSpPr>
            <p:cNvPr id="1568" name="Freeform 2644"/>
            <p:cNvSpPr>
              <a:spLocks/>
            </p:cNvSpPr>
            <p:nvPr/>
          </p:nvSpPr>
          <p:spPr bwMode="auto">
            <a:xfrm>
              <a:off x="2916" y="3177"/>
              <a:ext cx="1" cy="4"/>
            </a:xfrm>
            <a:custGeom>
              <a:avLst/>
              <a:gdLst/>
              <a:ahLst/>
              <a:cxnLst>
                <a:cxn ang="0">
                  <a:pos x="0" y="0"/>
                </a:cxn>
                <a:cxn ang="0">
                  <a:pos x="1" y="7"/>
                </a:cxn>
                <a:cxn ang="0">
                  <a:pos x="1" y="8"/>
                </a:cxn>
              </a:cxnLst>
              <a:rect l="0" t="0" r="r" b="b"/>
              <a:pathLst>
                <a:path w="1" h="8">
                  <a:moveTo>
                    <a:pt x="0" y="0"/>
                  </a:moveTo>
                  <a:lnTo>
                    <a:pt x="1" y="7"/>
                  </a:lnTo>
                  <a:lnTo>
                    <a:pt x="1" y="8"/>
                  </a:lnTo>
                </a:path>
              </a:pathLst>
            </a:custGeom>
            <a:noFill/>
            <a:ln w="0">
              <a:solidFill>
                <a:srgbClr val="000000"/>
              </a:solidFill>
              <a:prstDash val="solid"/>
              <a:round/>
              <a:headEnd/>
              <a:tailEnd/>
            </a:ln>
          </p:spPr>
          <p:txBody>
            <a:bodyPr/>
            <a:lstStyle/>
            <a:p>
              <a:endParaRPr lang="en-GB"/>
            </a:p>
          </p:txBody>
        </p:sp>
        <p:sp>
          <p:nvSpPr>
            <p:cNvPr id="1569" name="Line 2645"/>
            <p:cNvSpPr>
              <a:spLocks noChangeShapeType="1"/>
            </p:cNvSpPr>
            <p:nvPr/>
          </p:nvSpPr>
          <p:spPr bwMode="auto">
            <a:xfrm>
              <a:off x="2917" y="3182"/>
              <a:ext cx="1" cy="3"/>
            </a:xfrm>
            <a:prstGeom prst="line">
              <a:avLst/>
            </a:prstGeom>
            <a:noFill/>
            <a:ln w="0">
              <a:solidFill>
                <a:srgbClr val="000000"/>
              </a:solidFill>
              <a:round/>
              <a:headEnd/>
              <a:tailEnd/>
            </a:ln>
          </p:spPr>
          <p:txBody>
            <a:bodyPr/>
            <a:lstStyle/>
            <a:p>
              <a:endParaRPr lang="en-GB"/>
            </a:p>
          </p:txBody>
        </p:sp>
        <p:sp>
          <p:nvSpPr>
            <p:cNvPr id="1570" name="Freeform 2646"/>
            <p:cNvSpPr>
              <a:spLocks/>
            </p:cNvSpPr>
            <p:nvPr/>
          </p:nvSpPr>
          <p:spPr bwMode="auto">
            <a:xfrm>
              <a:off x="2917" y="3185"/>
              <a:ext cx="1" cy="2"/>
            </a:xfrm>
            <a:custGeom>
              <a:avLst/>
              <a:gdLst/>
              <a:ahLst/>
              <a:cxnLst>
                <a:cxn ang="0">
                  <a:pos x="0" y="0"/>
                </a:cxn>
                <a:cxn ang="0">
                  <a:pos x="0" y="0"/>
                </a:cxn>
                <a:cxn ang="0">
                  <a:pos x="1" y="3"/>
                </a:cxn>
              </a:cxnLst>
              <a:rect l="0" t="0" r="r" b="b"/>
              <a:pathLst>
                <a:path w="1" h="3">
                  <a:moveTo>
                    <a:pt x="0" y="0"/>
                  </a:moveTo>
                  <a:lnTo>
                    <a:pt x="0" y="0"/>
                  </a:lnTo>
                  <a:lnTo>
                    <a:pt x="1" y="3"/>
                  </a:lnTo>
                </a:path>
              </a:pathLst>
            </a:custGeom>
            <a:noFill/>
            <a:ln w="0">
              <a:solidFill>
                <a:srgbClr val="000000"/>
              </a:solidFill>
              <a:prstDash val="solid"/>
              <a:round/>
              <a:headEnd/>
              <a:tailEnd/>
            </a:ln>
          </p:spPr>
          <p:txBody>
            <a:bodyPr/>
            <a:lstStyle/>
            <a:p>
              <a:endParaRPr lang="en-GB"/>
            </a:p>
          </p:txBody>
        </p:sp>
        <p:sp>
          <p:nvSpPr>
            <p:cNvPr id="1571" name="Line 2647"/>
            <p:cNvSpPr>
              <a:spLocks noChangeShapeType="1"/>
            </p:cNvSpPr>
            <p:nvPr/>
          </p:nvSpPr>
          <p:spPr bwMode="auto">
            <a:xfrm>
              <a:off x="2919" y="3190"/>
              <a:ext cx="1" cy="1"/>
            </a:xfrm>
            <a:prstGeom prst="line">
              <a:avLst/>
            </a:prstGeom>
            <a:noFill/>
            <a:ln w="0">
              <a:solidFill>
                <a:srgbClr val="000000"/>
              </a:solidFill>
              <a:round/>
              <a:headEnd/>
              <a:tailEnd/>
            </a:ln>
          </p:spPr>
          <p:txBody>
            <a:bodyPr/>
            <a:lstStyle/>
            <a:p>
              <a:endParaRPr lang="en-GB"/>
            </a:p>
          </p:txBody>
        </p:sp>
        <p:sp>
          <p:nvSpPr>
            <p:cNvPr id="1572" name="Line 2648"/>
            <p:cNvSpPr>
              <a:spLocks noChangeShapeType="1"/>
            </p:cNvSpPr>
            <p:nvPr/>
          </p:nvSpPr>
          <p:spPr bwMode="auto">
            <a:xfrm>
              <a:off x="2919" y="3192"/>
              <a:ext cx="2" cy="7"/>
            </a:xfrm>
            <a:prstGeom prst="line">
              <a:avLst/>
            </a:prstGeom>
            <a:noFill/>
            <a:ln w="0">
              <a:solidFill>
                <a:srgbClr val="000000"/>
              </a:solidFill>
              <a:round/>
              <a:headEnd/>
              <a:tailEnd/>
            </a:ln>
          </p:spPr>
          <p:txBody>
            <a:bodyPr/>
            <a:lstStyle/>
            <a:p>
              <a:endParaRPr lang="en-GB"/>
            </a:p>
          </p:txBody>
        </p:sp>
        <p:sp>
          <p:nvSpPr>
            <p:cNvPr id="1573" name="Line 2649"/>
            <p:cNvSpPr>
              <a:spLocks noChangeShapeType="1"/>
            </p:cNvSpPr>
            <p:nvPr/>
          </p:nvSpPr>
          <p:spPr bwMode="auto">
            <a:xfrm>
              <a:off x="2921" y="3199"/>
              <a:ext cx="1" cy="3"/>
            </a:xfrm>
            <a:prstGeom prst="line">
              <a:avLst/>
            </a:prstGeom>
            <a:noFill/>
            <a:ln w="0">
              <a:solidFill>
                <a:srgbClr val="000000"/>
              </a:solidFill>
              <a:round/>
              <a:headEnd/>
              <a:tailEnd/>
            </a:ln>
          </p:spPr>
          <p:txBody>
            <a:bodyPr/>
            <a:lstStyle/>
            <a:p>
              <a:endParaRPr lang="en-GB"/>
            </a:p>
          </p:txBody>
        </p:sp>
        <p:sp>
          <p:nvSpPr>
            <p:cNvPr id="1574" name="Freeform 2650"/>
            <p:cNvSpPr>
              <a:spLocks/>
            </p:cNvSpPr>
            <p:nvPr/>
          </p:nvSpPr>
          <p:spPr bwMode="auto">
            <a:xfrm>
              <a:off x="2921" y="3202"/>
              <a:ext cx="3" cy="11"/>
            </a:xfrm>
            <a:custGeom>
              <a:avLst/>
              <a:gdLst/>
              <a:ahLst/>
              <a:cxnLst>
                <a:cxn ang="0">
                  <a:pos x="0" y="0"/>
                </a:cxn>
                <a:cxn ang="0">
                  <a:pos x="0" y="1"/>
                </a:cxn>
                <a:cxn ang="0">
                  <a:pos x="2" y="7"/>
                </a:cxn>
                <a:cxn ang="0">
                  <a:pos x="3" y="12"/>
                </a:cxn>
                <a:cxn ang="0">
                  <a:pos x="3" y="13"/>
                </a:cxn>
                <a:cxn ang="0">
                  <a:pos x="6" y="23"/>
                </a:cxn>
              </a:cxnLst>
              <a:rect l="0" t="0" r="r" b="b"/>
              <a:pathLst>
                <a:path w="6" h="23">
                  <a:moveTo>
                    <a:pt x="0" y="0"/>
                  </a:moveTo>
                  <a:lnTo>
                    <a:pt x="0" y="1"/>
                  </a:lnTo>
                  <a:lnTo>
                    <a:pt x="2" y="7"/>
                  </a:lnTo>
                  <a:lnTo>
                    <a:pt x="3" y="12"/>
                  </a:lnTo>
                  <a:lnTo>
                    <a:pt x="3" y="13"/>
                  </a:lnTo>
                  <a:lnTo>
                    <a:pt x="6" y="23"/>
                  </a:lnTo>
                </a:path>
              </a:pathLst>
            </a:custGeom>
            <a:noFill/>
            <a:ln w="0">
              <a:solidFill>
                <a:srgbClr val="000000"/>
              </a:solidFill>
              <a:prstDash val="solid"/>
              <a:round/>
              <a:headEnd/>
              <a:tailEnd/>
            </a:ln>
          </p:spPr>
          <p:txBody>
            <a:bodyPr/>
            <a:lstStyle/>
            <a:p>
              <a:endParaRPr lang="en-GB"/>
            </a:p>
          </p:txBody>
        </p:sp>
        <p:sp>
          <p:nvSpPr>
            <p:cNvPr id="1575" name="Line 2651"/>
            <p:cNvSpPr>
              <a:spLocks noChangeShapeType="1"/>
            </p:cNvSpPr>
            <p:nvPr/>
          </p:nvSpPr>
          <p:spPr bwMode="auto">
            <a:xfrm>
              <a:off x="2924" y="3213"/>
              <a:ext cx="1" cy="4"/>
            </a:xfrm>
            <a:prstGeom prst="line">
              <a:avLst/>
            </a:prstGeom>
            <a:noFill/>
            <a:ln w="0">
              <a:solidFill>
                <a:srgbClr val="000000"/>
              </a:solidFill>
              <a:round/>
              <a:headEnd/>
              <a:tailEnd/>
            </a:ln>
          </p:spPr>
          <p:txBody>
            <a:bodyPr/>
            <a:lstStyle/>
            <a:p>
              <a:endParaRPr lang="en-GB"/>
            </a:p>
          </p:txBody>
        </p:sp>
        <p:sp>
          <p:nvSpPr>
            <p:cNvPr id="1576" name="Line 2652"/>
            <p:cNvSpPr>
              <a:spLocks noChangeShapeType="1"/>
            </p:cNvSpPr>
            <p:nvPr/>
          </p:nvSpPr>
          <p:spPr bwMode="auto">
            <a:xfrm>
              <a:off x="2925" y="3217"/>
              <a:ext cx="1" cy="1"/>
            </a:xfrm>
            <a:prstGeom prst="line">
              <a:avLst/>
            </a:prstGeom>
            <a:noFill/>
            <a:ln w="0">
              <a:solidFill>
                <a:srgbClr val="000000"/>
              </a:solidFill>
              <a:round/>
              <a:headEnd/>
              <a:tailEnd/>
            </a:ln>
          </p:spPr>
          <p:txBody>
            <a:bodyPr/>
            <a:lstStyle/>
            <a:p>
              <a:endParaRPr lang="en-GB"/>
            </a:p>
          </p:txBody>
        </p:sp>
        <p:sp>
          <p:nvSpPr>
            <p:cNvPr id="1577" name="Line 2653"/>
            <p:cNvSpPr>
              <a:spLocks noChangeShapeType="1"/>
            </p:cNvSpPr>
            <p:nvPr/>
          </p:nvSpPr>
          <p:spPr bwMode="auto">
            <a:xfrm>
              <a:off x="2773" y="3216"/>
              <a:ext cx="1" cy="1"/>
            </a:xfrm>
            <a:prstGeom prst="line">
              <a:avLst/>
            </a:prstGeom>
            <a:noFill/>
            <a:ln w="0">
              <a:solidFill>
                <a:srgbClr val="000000"/>
              </a:solidFill>
              <a:round/>
              <a:headEnd/>
              <a:tailEnd/>
            </a:ln>
          </p:spPr>
          <p:txBody>
            <a:bodyPr/>
            <a:lstStyle/>
            <a:p>
              <a:endParaRPr lang="en-GB"/>
            </a:p>
          </p:txBody>
        </p:sp>
        <p:sp>
          <p:nvSpPr>
            <p:cNvPr id="1578" name="Line 2654"/>
            <p:cNvSpPr>
              <a:spLocks noChangeShapeType="1"/>
            </p:cNvSpPr>
            <p:nvPr/>
          </p:nvSpPr>
          <p:spPr bwMode="auto">
            <a:xfrm flipH="1" flipV="1">
              <a:off x="3689" y="3162"/>
              <a:ext cx="1" cy="1"/>
            </a:xfrm>
            <a:prstGeom prst="line">
              <a:avLst/>
            </a:prstGeom>
            <a:noFill/>
            <a:ln w="0">
              <a:solidFill>
                <a:srgbClr val="000000"/>
              </a:solidFill>
              <a:round/>
              <a:headEnd/>
              <a:tailEnd/>
            </a:ln>
          </p:spPr>
          <p:txBody>
            <a:bodyPr/>
            <a:lstStyle/>
            <a:p>
              <a:endParaRPr lang="en-GB"/>
            </a:p>
          </p:txBody>
        </p:sp>
        <p:sp>
          <p:nvSpPr>
            <p:cNvPr id="1579" name="Line 2655"/>
            <p:cNvSpPr>
              <a:spLocks noChangeShapeType="1"/>
            </p:cNvSpPr>
            <p:nvPr/>
          </p:nvSpPr>
          <p:spPr bwMode="auto">
            <a:xfrm flipH="1">
              <a:off x="3667" y="3137"/>
              <a:ext cx="2" cy="3"/>
            </a:xfrm>
            <a:prstGeom prst="line">
              <a:avLst/>
            </a:prstGeom>
            <a:noFill/>
            <a:ln w="0">
              <a:solidFill>
                <a:srgbClr val="000000"/>
              </a:solidFill>
              <a:round/>
              <a:headEnd/>
              <a:tailEnd/>
            </a:ln>
          </p:spPr>
          <p:txBody>
            <a:bodyPr/>
            <a:lstStyle/>
            <a:p>
              <a:endParaRPr lang="en-GB"/>
            </a:p>
          </p:txBody>
        </p:sp>
        <p:sp>
          <p:nvSpPr>
            <p:cNvPr id="1580" name="Line 2656"/>
            <p:cNvSpPr>
              <a:spLocks noChangeShapeType="1"/>
            </p:cNvSpPr>
            <p:nvPr/>
          </p:nvSpPr>
          <p:spPr bwMode="auto">
            <a:xfrm flipH="1">
              <a:off x="3664" y="3141"/>
              <a:ext cx="3" cy="15"/>
            </a:xfrm>
            <a:prstGeom prst="line">
              <a:avLst/>
            </a:prstGeom>
            <a:noFill/>
            <a:ln w="0">
              <a:solidFill>
                <a:srgbClr val="000000"/>
              </a:solidFill>
              <a:round/>
              <a:headEnd/>
              <a:tailEnd/>
            </a:ln>
          </p:spPr>
          <p:txBody>
            <a:bodyPr/>
            <a:lstStyle/>
            <a:p>
              <a:endParaRPr lang="en-GB"/>
            </a:p>
          </p:txBody>
        </p:sp>
        <p:sp>
          <p:nvSpPr>
            <p:cNvPr id="1581" name="Line 2657"/>
            <p:cNvSpPr>
              <a:spLocks noChangeShapeType="1"/>
            </p:cNvSpPr>
            <p:nvPr/>
          </p:nvSpPr>
          <p:spPr bwMode="auto">
            <a:xfrm flipH="1">
              <a:off x="3661" y="3157"/>
              <a:ext cx="3" cy="9"/>
            </a:xfrm>
            <a:prstGeom prst="line">
              <a:avLst/>
            </a:prstGeom>
            <a:noFill/>
            <a:ln w="0">
              <a:solidFill>
                <a:srgbClr val="000000"/>
              </a:solidFill>
              <a:round/>
              <a:headEnd/>
              <a:tailEnd/>
            </a:ln>
          </p:spPr>
          <p:txBody>
            <a:bodyPr/>
            <a:lstStyle/>
            <a:p>
              <a:endParaRPr lang="en-GB"/>
            </a:p>
          </p:txBody>
        </p:sp>
        <p:sp>
          <p:nvSpPr>
            <p:cNvPr id="1582" name="Line 2658"/>
            <p:cNvSpPr>
              <a:spLocks noChangeShapeType="1"/>
            </p:cNvSpPr>
            <p:nvPr/>
          </p:nvSpPr>
          <p:spPr bwMode="auto">
            <a:xfrm>
              <a:off x="3667" y="3140"/>
              <a:ext cx="1" cy="1"/>
            </a:xfrm>
            <a:prstGeom prst="line">
              <a:avLst/>
            </a:prstGeom>
            <a:noFill/>
            <a:ln w="0">
              <a:solidFill>
                <a:srgbClr val="000000"/>
              </a:solidFill>
              <a:round/>
              <a:headEnd/>
              <a:tailEnd/>
            </a:ln>
          </p:spPr>
          <p:txBody>
            <a:bodyPr/>
            <a:lstStyle/>
            <a:p>
              <a:endParaRPr lang="en-GB"/>
            </a:p>
          </p:txBody>
        </p:sp>
        <p:sp>
          <p:nvSpPr>
            <p:cNvPr id="1583" name="Freeform 2659"/>
            <p:cNvSpPr>
              <a:spLocks/>
            </p:cNvSpPr>
            <p:nvPr/>
          </p:nvSpPr>
          <p:spPr bwMode="auto">
            <a:xfrm>
              <a:off x="3667" y="3140"/>
              <a:ext cx="20" cy="4"/>
            </a:xfrm>
            <a:custGeom>
              <a:avLst/>
              <a:gdLst/>
              <a:ahLst/>
              <a:cxnLst>
                <a:cxn ang="0">
                  <a:pos x="0" y="0"/>
                </a:cxn>
                <a:cxn ang="0">
                  <a:pos x="13" y="3"/>
                </a:cxn>
                <a:cxn ang="0">
                  <a:pos x="24" y="5"/>
                </a:cxn>
                <a:cxn ang="0">
                  <a:pos x="26" y="6"/>
                </a:cxn>
                <a:cxn ang="0">
                  <a:pos x="39" y="6"/>
                </a:cxn>
              </a:cxnLst>
              <a:rect l="0" t="0" r="r" b="b"/>
              <a:pathLst>
                <a:path w="39" h="6">
                  <a:moveTo>
                    <a:pt x="0" y="0"/>
                  </a:moveTo>
                  <a:lnTo>
                    <a:pt x="13" y="3"/>
                  </a:lnTo>
                  <a:lnTo>
                    <a:pt x="24" y="5"/>
                  </a:lnTo>
                  <a:lnTo>
                    <a:pt x="26" y="6"/>
                  </a:lnTo>
                  <a:lnTo>
                    <a:pt x="39" y="6"/>
                  </a:lnTo>
                </a:path>
              </a:pathLst>
            </a:custGeom>
            <a:noFill/>
            <a:ln w="0">
              <a:solidFill>
                <a:srgbClr val="000000"/>
              </a:solidFill>
              <a:prstDash val="solid"/>
              <a:round/>
              <a:headEnd/>
              <a:tailEnd/>
            </a:ln>
          </p:spPr>
          <p:txBody>
            <a:bodyPr/>
            <a:lstStyle/>
            <a:p>
              <a:endParaRPr lang="en-GB"/>
            </a:p>
          </p:txBody>
        </p:sp>
        <p:sp>
          <p:nvSpPr>
            <p:cNvPr id="1584" name="Line 2660"/>
            <p:cNvSpPr>
              <a:spLocks noChangeShapeType="1"/>
            </p:cNvSpPr>
            <p:nvPr/>
          </p:nvSpPr>
          <p:spPr bwMode="auto">
            <a:xfrm flipH="1">
              <a:off x="3416" y="3122"/>
              <a:ext cx="2" cy="2"/>
            </a:xfrm>
            <a:prstGeom prst="line">
              <a:avLst/>
            </a:prstGeom>
            <a:noFill/>
            <a:ln w="0">
              <a:solidFill>
                <a:srgbClr val="000000"/>
              </a:solidFill>
              <a:round/>
              <a:headEnd/>
              <a:tailEnd/>
            </a:ln>
          </p:spPr>
          <p:txBody>
            <a:bodyPr/>
            <a:lstStyle/>
            <a:p>
              <a:endParaRPr lang="en-GB"/>
            </a:p>
          </p:txBody>
        </p:sp>
        <p:sp>
          <p:nvSpPr>
            <p:cNvPr id="1585" name="Freeform 2661"/>
            <p:cNvSpPr>
              <a:spLocks/>
            </p:cNvSpPr>
            <p:nvPr/>
          </p:nvSpPr>
          <p:spPr bwMode="auto">
            <a:xfrm>
              <a:off x="3390" y="3153"/>
              <a:ext cx="9" cy="10"/>
            </a:xfrm>
            <a:custGeom>
              <a:avLst/>
              <a:gdLst/>
              <a:ahLst/>
              <a:cxnLst>
                <a:cxn ang="0">
                  <a:pos x="17" y="0"/>
                </a:cxn>
                <a:cxn ang="0">
                  <a:pos x="5" y="15"/>
                </a:cxn>
                <a:cxn ang="0">
                  <a:pos x="0" y="20"/>
                </a:cxn>
              </a:cxnLst>
              <a:rect l="0" t="0" r="r" b="b"/>
              <a:pathLst>
                <a:path w="17" h="20">
                  <a:moveTo>
                    <a:pt x="17" y="0"/>
                  </a:moveTo>
                  <a:lnTo>
                    <a:pt x="5" y="15"/>
                  </a:lnTo>
                  <a:lnTo>
                    <a:pt x="0" y="20"/>
                  </a:lnTo>
                </a:path>
              </a:pathLst>
            </a:custGeom>
            <a:noFill/>
            <a:ln w="0">
              <a:solidFill>
                <a:srgbClr val="000000"/>
              </a:solidFill>
              <a:prstDash val="solid"/>
              <a:round/>
              <a:headEnd/>
              <a:tailEnd/>
            </a:ln>
          </p:spPr>
          <p:txBody>
            <a:bodyPr/>
            <a:lstStyle/>
            <a:p>
              <a:endParaRPr lang="en-GB"/>
            </a:p>
          </p:txBody>
        </p:sp>
        <p:sp>
          <p:nvSpPr>
            <p:cNvPr id="1586" name="Freeform 2662"/>
            <p:cNvSpPr>
              <a:spLocks/>
            </p:cNvSpPr>
            <p:nvPr/>
          </p:nvSpPr>
          <p:spPr bwMode="auto">
            <a:xfrm>
              <a:off x="3375" y="3171"/>
              <a:ext cx="7" cy="8"/>
            </a:xfrm>
            <a:custGeom>
              <a:avLst/>
              <a:gdLst/>
              <a:ahLst/>
              <a:cxnLst>
                <a:cxn ang="0">
                  <a:pos x="14" y="0"/>
                </a:cxn>
                <a:cxn ang="0">
                  <a:pos x="0" y="16"/>
                </a:cxn>
                <a:cxn ang="0">
                  <a:pos x="0" y="16"/>
                </a:cxn>
              </a:cxnLst>
              <a:rect l="0" t="0" r="r" b="b"/>
              <a:pathLst>
                <a:path w="14" h="16">
                  <a:moveTo>
                    <a:pt x="14" y="0"/>
                  </a:moveTo>
                  <a:lnTo>
                    <a:pt x="0" y="16"/>
                  </a:lnTo>
                  <a:lnTo>
                    <a:pt x="0" y="16"/>
                  </a:lnTo>
                </a:path>
              </a:pathLst>
            </a:custGeom>
            <a:noFill/>
            <a:ln w="0">
              <a:solidFill>
                <a:srgbClr val="000000"/>
              </a:solidFill>
              <a:prstDash val="solid"/>
              <a:round/>
              <a:headEnd/>
              <a:tailEnd/>
            </a:ln>
          </p:spPr>
          <p:txBody>
            <a:bodyPr/>
            <a:lstStyle/>
            <a:p>
              <a:endParaRPr lang="en-GB"/>
            </a:p>
          </p:txBody>
        </p:sp>
        <p:sp>
          <p:nvSpPr>
            <p:cNvPr id="1587" name="Freeform 2663"/>
            <p:cNvSpPr>
              <a:spLocks/>
            </p:cNvSpPr>
            <p:nvPr/>
          </p:nvSpPr>
          <p:spPr bwMode="auto">
            <a:xfrm>
              <a:off x="3363" y="3181"/>
              <a:ext cx="9" cy="9"/>
            </a:xfrm>
            <a:custGeom>
              <a:avLst/>
              <a:gdLst/>
              <a:ahLst/>
              <a:cxnLst>
                <a:cxn ang="0">
                  <a:pos x="17" y="0"/>
                </a:cxn>
                <a:cxn ang="0">
                  <a:pos x="6" y="11"/>
                </a:cxn>
                <a:cxn ang="0">
                  <a:pos x="0" y="16"/>
                </a:cxn>
              </a:cxnLst>
              <a:rect l="0" t="0" r="r" b="b"/>
              <a:pathLst>
                <a:path w="17" h="16">
                  <a:moveTo>
                    <a:pt x="17" y="0"/>
                  </a:moveTo>
                  <a:lnTo>
                    <a:pt x="6" y="11"/>
                  </a:lnTo>
                  <a:lnTo>
                    <a:pt x="0" y="16"/>
                  </a:lnTo>
                </a:path>
              </a:pathLst>
            </a:custGeom>
            <a:noFill/>
            <a:ln w="0">
              <a:solidFill>
                <a:srgbClr val="000000"/>
              </a:solidFill>
              <a:prstDash val="solid"/>
              <a:round/>
              <a:headEnd/>
              <a:tailEnd/>
            </a:ln>
          </p:spPr>
          <p:txBody>
            <a:bodyPr/>
            <a:lstStyle/>
            <a:p>
              <a:endParaRPr lang="en-GB"/>
            </a:p>
          </p:txBody>
        </p:sp>
        <p:sp>
          <p:nvSpPr>
            <p:cNvPr id="1588" name="Freeform 2664"/>
            <p:cNvSpPr>
              <a:spLocks/>
            </p:cNvSpPr>
            <p:nvPr/>
          </p:nvSpPr>
          <p:spPr bwMode="auto">
            <a:xfrm>
              <a:off x="3353" y="3190"/>
              <a:ext cx="10" cy="10"/>
            </a:xfrm>
            <a:custGeom>
              <a:avLst/>
              <a:gdLst/>
              <a:ahLst/>
              <a:cxnLst>
                <a:cxn ang="0">
                  <a:pos x="22" y="0"/>
                </a:cxn>
                <a:cxn ang="0">
                  <a:pos x="16" y="6"/>
                </a:cxn>
                <a:cxn ang="0">
                  <a:pos x="9" y="12"/>
                </a:cxn>
                <a:cxn ang="0">
                  <a:pos x="0" y="22"/>
                </a:cxn>
              </a:cxnLst>
              <a:rect l="0" t="0" r="r" b="b"/>
              <a:pathLst>
                <a:path w="22" h="22">
                  <a:moveTo>
                    <a:pt x="22" y="0"/>
                  </a:moveTo>
                  <a:lnTo>
                    <a:pt x="16" y="6"/>
                  </a:lnTo>
                  <a:lnTo>
                    <a:pt x="9" y="12"/>
                  </a:lnTo>
                  <a:lnTo>
                    <a:pt x="0" y="22"/>
                  </a:lnTo>
                </a:path>
              </a:pathLst>
            </a:custGeom>
            <a:noFill/>
            <a:ln w="0">
              <a:solidFill>
                <a:srgbClr val="000000"/>
              </a:solidFill>
              <a:prstDash val="solid"/>
              <a:round/>
              <a:headEnd/>
              <a:tailEnd/>
            </a:ln>
          </p:spPr>
          <p:txBody>
            <a:bodyPr/>
            <a:lstStyle/>
            <a:p>
              <a:endParaRPr lang="en-GB"/>
            </a:p>
          </p:txBody>
        </p:sp>
        <p:sp>
          <p:nvSpPr>
            <p:cNvPr id="1589" name="Freeform 2665"/>
            <p:cNvSpPr>
              <a:spLocks/>
            </p:cNvSpPr>
            <p:nvPr/>
          </p:nvSpPr>
          <p:spPr bwMode="auto">
            <a:xfrm>
              <a:off x="3343" y="3200"/>
              <a:ext cx="10" cy="10"/>
            </a:xfrm>
            <a:custGeom>
              <a:avLst/>
              <a:gdLst/>
              <a:ahLst/>
              <a:cxnLst>
                <a:cxn ang="0">
                  <a:pos x="18" y="0"/>
                </a:cxn>
                <a:cxn ang="0">
                  <a:pos x="12" y="6"/>
                </a:cxn>
                <a:cxn ang="0">
                  <a:pos x="2" y="16"/>
                </a:cxn>
                <a:cxn ang="0">
                  <a:pos x="1" y="17"/>
                </a:cxn>
                <a:cxn ang="0">
                  <a:pos x="0" y="18"/>
                </a:cxn>
              </a:cxnLst>
              <a:rect l="0" t="0" r="r" b="b"/>
              <a:pathLst>
                <a:path w="18" h="18">
                  <a:moveTo>
                    <a:pt x="18" y="0"/>
                  </a:moveTo>
                  <a:lnTo>
                    <a:pt x="12" y="6"/>
                  </a:lnTo>
                  <a:lnTo>
                    <a:pt x="2" y="16"/>
                  </a:lnTo>
                  <a:lnTo>
                    <a:pt x="1" y="17"/>
                  </a:lnTo>
                  <a:lnTo>
                    <a:pt x="0" y="18"/>
                  </a:lnTo>
                </a:path>
              </a:pathLst>
            </a:custGeom>
            <a:noFill/>
            <a:ln w="0">
              <a:solidFill>
                <a:srgbClr val="000000"/>
              </a:solidFill>
              <a:prstDash val="solid"/>
              <a:round/>
              <a:headEnd/>
              <a:tailEnd/>
            </a:ln>
          </p:spPr>
          <p:txBody>
            <a:bodyPr/>
            <a:lstStyle/>
            <a:p>
              <a:endParaRPr lang="en-GB"/>
            </a:p>
          </p:txBody>
        </p:sp>
        <p:sp>
          <p:nvSpPr>
            <p:cNvPr id="1590" name="Line 2666"/>
            <p:cNvSpPr>
              <a:spLocks noChangeShapeType="1"/>
            </p:cNvSpPr>
            <p:nvPr/>
          </p:nvSpPr>
          <p:spPr bwMode="auto">
            <a:xfrm flipH="1">
              <a:off x="3333" y="3210"/>
              <a:ext cx="10" cy="8"/>
            </a:xfrm>
            <a:prstGeom prst="line">
              <a:avLst/>
            </a:prstGeom>
            <a:noFill/>
            <a:ln w="0">
              <a:solidFill>
                <a:srgbClr val="000000"/>
              </a:solidFill>
              <a:round/>
              <a:headEnd/>
              <a:tailEnd/>
            </a:ln>
          </p:spPr>
          <p:txBody>
            <a:bodyPr/>
            <a:lstStyle/>
            <a:p>
              <a:endParaRPr lang="en-GB"/>
            </a:p>
          </p:txBody>
        </p:sp>
        <p:sp>
          <p:nvSpPr>
            <p:cNvPr id="1591" name="Line 2667"/>
            <p:cNvSpPr>
              <a:spLocks noChangeShapeType="1"/>
            </p:cNvSpPr>
            <p:nvPr/>
          </p:nvSpPr>
          <p:spPr bwMode="auto">
            <a:xfrm flipH="1">
              <a:off x="3332" y="3218"/>
              <a:ext cx="1" cy="1"/>
            </a:xfrm>
            <a:prstGeom prst="line">
              <a:avLst/>
            </a:prstGeom>
            <a:noFill/>
            <a:ln w="0">
              <a:solidFill>
                <a:srgbClr val="000000"/>
              </a:solidFill>
              <a:round/>
              <a:headEnd/>
              <a:tailEnd/>
            </a:ln>
          </p:spPr>
          <p:txBody>
            <a:bodyPr/>
            <a:lstStyle/>
            <a:p>
              <a:endParaRPr lang="en-GB"/>
            </a:p>
          </p:txBody>
        </p:sp>
        <p:sp>
          <p:nvSpPr>
            <p:cNvPr id="1592" name="Freeform 2668"/>
            <p:cNvSpPr>
              <a:spLocks/>
            </p:cNvSpPr>
            <p:nvPr/>
          </p:nvSpPr>
          <p:spPr bwMode="auto">
            <a:xfrm>
              <a:off x="3319" y="3218"/>
              <a:ext cx="13" cy="13"/>
            </a:xfrm>
            <a:custGeom>
              <a:avLst/>
              <a:gdLst/>
              <a:ahLst/>
              <a:cxnLst>
                <a:cxn ang="0">
                  <a:pos x="26" y="0"/>
                </a:cxn>
                <a:cxn ang="0">
                  <a:pos x="25" y="1"/>
                </a:cxn>
                <a:cxn ang="0">
                  <a:pos x="3" y="22"/>
                </a:cxn>
                <a:cxn ang="0">
                  <a:pos x="0" y="26"/>
                </a:cxn>
              </a:cxnLst>
              <a:rect l="0" t="0" r="r" b="b"/>
              <a:pathLst>
                <a:path w="26" h="26">
                  <a:moveTo>
                    <a:pt x="26" y="0"/>
                  </a:moveTo>
                  <a:lnTo>
                    <a:pt x="25" y="1"/>
                  </a:lnTo>
                  <a:lnTo>
                    <a:pt x="3" y="22"/>
                  </a:lnTo>
                  <a:lnTo>
                    <a:pt x="0" y="26"/>
                  </a:lnTo>
                </a:path>
              </a:pathLst>
            </a:custGeom>
            <a:noFill/>
            <a:ln w="0">
              <a:solidFill>
                <a:srgbClr val="000000"/>
              </a:solidFill>
              <a:prstDash val="solid"/>
              <a:round/>
              <a:headEnd/>
              <a:tailEnd/>
            </a:ln>
          </p:spPr>
          <p:txBody>
            <a:bodyPr/>
            <a:lstStyle/>
            <a:p>
              <a:endParaRPr lang="en-GB"/>
            </a:p>
          </p:txBody>
        </p:sp>
        <p:sp>
          <p:nvSpPr>
            <p:cNvPr id="1593" name="Freeform 2669"/>
            <p:cNvSpPr>
              <a:spLocks/>
            </p:cNvSpPr>
            <p:nvPr/>
          </p:nvSpPr>
          <p:spPr bwMode="auto">
            <a:xfrm>
              <a:off x="3302" y="3235"/>
              <a:ext cx="14" cy="14"/>
            </a:xfrm>
            <a:custGeom>
              <a:avLst/>
              <a:gdLst/>
              <a:ahLst/>
              <a:cxnLst>
                <a:cxn ang="0">
                  <a:pos x="28" y="0"/>
                </a:cxn>
                <a:cxn ang="0">
                  <a:pos x="15" y="14"/>
                </a:cxn>
                <a:cxn ang="0">
                  <a:pos x="0" y="29"/>
                </a:cxn>
              </a:cxnLst>
              <a:rect l="0" t="0" r="r" b="b"/>
              <a:pathLst>
                <a:path w="28" h="29">
                  <a:moveTo>
                    <a:pt x="28" y="0"/>
                  </a:moveTo>
                  <a:lnTo>
                    <a:pt x="15" y="14"/>
                  </a:lnTo>
                  <a:lnTo>
                    <a:pt x="0" y="29"/>
                  </a:lnTo>
                </a:path>
              </a:pathLst>
            </a:custGeom>
            <a:noFill/>
            <a:ln w="0">
              <a:solidFill>
                <a:srgbClr val="000000"/>
              </a:solidFill>
              <a:prstDash val="solid"/>
              <a:round/>
              <a:headEnd/>
              <a:tailEnd/>
            </a:ln>
          </p:spPr>
          <p:txBody>
            <a:bodyPr/>
            <a:lstStyle/>
            <a:p>
              <a:endParaRPr lang="en-GB"/>
            </a:p>
          </p:txBody>
        </p:sp>
        <p:sp>
          <p:nvSpPr>
            <p:cNvPr id="1594" name="Freeform 2670"/>
            <p:cNvSpPr>
              <a:spLocks/>
            </p:cNvSpPr>
            <p:nvPr/>
          </p:nvSpPr>
          <p:spPr bwMode="auto">
            <a:xfrm>
              <a:off x="3282" y="3249"/>
              <a:ext cx="20" cy="15"/>
            </a:xfrm>
            <a:custGeom>
              <a:avLst/>
              <a:gdLst/>
              <a:ahLst/>
              <a:cxnLst>
                <a:cxn ang="0">
                  <a:pos x="40" y="0"/>
                </a:cxn>
                <a:cxn ang="0">
                  <a:pos x="33" y="8"/>
                </a:cxn>
                <a:cxn ang="0">
                  <a:pos x="0" y="31"/>
                </a:cxn>
              </a:cxnLst>
              <a:rect l="0" t="0" r="r" b="b"/>
              <a:pathLst>
                <a:path w="40" h="31">
                  <a:moveTo>
                    <a:pt x="40" y="0"/>
                  </a:moveTo>
                  <a:lnTo>
                    <a:pt x="33" y="8"/>
                  </a:lnTo>
                  <a:lnTo>
                    <a:pt x="0" y="31"/>
                  </a:lnTo>
                </a:path>
              </a:pathLst>
            </a:custGeom>
            <a:noFill/>
            <a:ln w="0">
              <a:solidFill>
                <a:srgbClr val="000000"/>
              </a:solidFill>
              <a:prstDash val="solid"/>
              <a:round/>
              <a:headEnd/>
              <a:tailEnd/>
            </a:ln>
          </p:spPr>
          <p:txBody>
            <a:bodyPr/>
            <a:lstStyle/>
            <a:p>
              <a:endParaRPr lang="en-GB"/>
            </a:p>
          </p:txBody>
        </p:sp>
        <p:sp>
          <p:nvSpPr>
            <p:cNvPr id="1595" name="Freeform 2671"/>
            <p:cNvSpPr>
              <a:spLocks/>
            </p:cNvSpPr>
            <p:nvPr/>
          </p:nvSpPr>
          <p:spPr bwMode="auto">
            <a:xfrm>
              <a:off x="3198" y="3264"/>
              <a:ext cx="84" cy="49"/>
            </a:xfrm>
            <a:custGeom>
              <a:avLst/>
              <a:gdLst/>
              <a:ahLst/>
              <a:cxnLst>
                <a:cxn ang="0">
                  <a:pos x="168" y="0"/>
                </a:cxn>
                <a:cxn ang="0">
                  <a:pos x="109" y="41"/>
                </a:cxn>
                <a:cxn ang="0">
                  <a:pos x="0" y="96"/>
                </a:cxn>
              </a:cxnLst>
              <a:rect l="0" t="0" r="r" b="b"/>
              <a:pathLst>
                <a:path w="168" h="96">
                  <a:moveTo>
                    <a:pt x="168" y="0"/>
                  </a:moveTo>
                  <a:lnTo>
                    <a:pt x="109" y="41"/>
                  </a:lnTo>
                  <a:lnTo>
                    <a:pt x="0" y="96"/>
                  </a:lnTo>
                </a:path>
              </a:pathLst>
            </a:custGeom>
            <a:noFill/>
            <a:ln w="0">
              <a:solidFill>
                <a:srgbClr val="000000"/>
              </a:solidFill>
              <a:prstDash val="solid"/>
              <a:round/>
              <a:headEnd/>
              <a:tailEnd/>
            </a:ln>
          </p:spPr>
          <p:txBody>
            <a:bodyPr/>
            <a:lstStyle/>
            <a:p>
              <a:endParaRPr lang="en-GB"/>
            </a:p>
          </p:txBody>
        </p:sp>
        <p:sp>
          <p:nvSpPr>
            <p:cNvPr id="1596" name="Line 2672"/>
            <p:cNvSpPr>
              <a:spLocks noChangeShapeType="1"/>
            </p:cNvSpPr>
            <p:nvPr/>
          </p:nvSpPr>
          <p:spPr bwMode="auto">
            <a:xfrm flipH="1">
              <a:off x="4168" y="3060"/>
              <a:ext cx="1" cy="1"/>
            </a:xfrm>
            <a:prstGeom prst="line">
              <a:avLst/>
            </a:prstGeom>
            <a:noFill/>
            <a:ln w="0">
              <a:solidFill>
                <a:srgbClr val="000000"/>
              </a:solidFill>
              <a:round/>
              <a:headEnd/>
              <a:tailEnd/>
            </a:ln>
          </p:spPr>
          <p:txBody>
            <a:bodyPr/>
            <a:lstStyle/>
            <a:p>
              <a:endParaRPr lang="en-GB"/>
            </a:p>
          </p:txBody>
        </p:sp>
        <p:sp>
          <p:nvSpPr>
            <p:cNvPr id="1597" name="Line 2673"/>
            <p:cNvSpPr>
              <a:spLocks noChangeShapeType="1"/>
            </p:cNvSpPr>
            <p:nvPr/>
          </p:nvSpPr>
          <p:spPr bwMode="auto">
            <a:xfrm flipH="1">
              <a:off x="4134" y="3061"/>
              <a:ext cx="1" cy="1"/>
            </a:xfrm>
            <a:prstGeom prst="line">
              <a:avLst/>
            </a:prstGeom>
            <a:noFill/>
            <a:ln w="0">
              <a:solidFill>
                <a:srgbClr val="000000"/>
              </a:solidFill>
              <a:round/>
              <a:headEnd/>
              <a:tailEnd/>
            </a:ln>
          </p:spPr>
          <p:txBody>
            <a:bodyPr/>
            <a:lstStyle/>
            <a:p>
              <a:endParaRPr lang="en-GB"/>
            </a:p>
          </p:txBody>
        </p:sp>
        <p:sp>
          <p:nvSpPr>
            <p:cNvPr id="1598" name="Line 2674"/>
            <p:cNvSpPr>
              <a:spLocks noChangeShapeType="1"/>
            </p:cNvSpPr>
            <p:nvPr/>
          </p:nvSpPr>
          <p:spPr bwMode="auto">
            <a:xfrm>
              <a:off x="3075" y="3169"/>
              <a:ext cx="1" cy="1"/>
            </a:xfrm>
            <a:prstGeom prst="line">
              <a:avLst/>
            </a:prstGeom>
            <a:noFill/>
            <a:ln w="0">
              <a:solidFill>
                <a:srgbClr val="000000"/>
              </a:solidFill>
              <a:round/>
              <a:headEnd/>
              <a:tailEnd/>
            </a:ln>
          </p:spPr>
          <p:txBody>
            <a:bodyPr/>
            <a:lstStyle/>
            <a:p>
              <a:endParaRPr lang="en-GB"/>
            </a:p>
          </p:txBody>
        </p:sp>
        <p:sp>
          <p:nvSpPr>
            <p:cNvPr id="1599" name="Freeform 2675"/>
            <p:cNvSpPr>
              <a:spLocks/>
            </p:cNvSpPr>
            <p:nvPr/>
          </p:nvSpPr>
          <p:spPr bwMode="auto">
            <a:xfrm>
              <a:off x="3075" y="3169"/>
              <a:ext cx="10" cy="16"/>
            </a:xfrm>
            <a:custGeom>
              <a:avLst/>
              <a:gdLst/>
              <a:ahLst/>
              <a:cxnLst>
                <a:cxn ang="0">
                  <a:pos x="0" y="0"/>
                </a:cxn>
                <a:cxn ang="0">
                  <a:pos x="11" y="17"/>
                </a:cxn>
                <a:cxn ang="0">
                  <a:pos x="21" y="31"/>
                </a:cxn>
              </a:cxnLst>
              <a:rect l="0" t="0" r="r" b="b"/>
              <a:pathLst>
                <a:path w="21" h="31">
                  <a:moveTo>
                    <a:pt x="0" y="0"/>
                  </a:moveTo>
                  <a:lnTo>
                    <a:pt x="11" y="17"/>
                  </a:lnTo>
                  <a:lnTo>
                    <a:pt x="21" y="31"/>
                  </a:lnTo>
                </a:path>
              </a:pathLst>
            </a:custGeom>
            <a:noFill/>
            <a:ln w="0">
              <a:solidFill>
                <a:srgbClr val="000000"/>
              </a:solidFill>
              <a:prstDash val="solid"/>
              <a:round/>
              <a:headEnd/>
              <a:tailEnd/>
            </a:ln>
          </p:spPr>
          <p:txBody>
            <a:bodyPr/>
            <a:lstStyle/>
            <a:p>
              <a:endParaRPr lang="en-GB"/>
            </a:p>
          </p:txBody>
        </p:sp>
        <p:sp>
          <p:nvSpPr>
            <p:cNvPr id="1600" name="Freeform 2676"/>
            <p:cNvSpPr>
              <a:spLocks/>
            </p:cNvSpPr>
            <p:nvPr/>
          </p:nvSpPr>
          <p:spPr bwMode="auto">
            <a:xfrm>
              <a:off x="3100" y="3204"/>
              <a:ext cx="1" cy="1"/>
            </a:xfrm>
            <a:custGeom>
              <a:avLst/>
              <a:gdLst/>
              <a:ahLst/>
              <a:cxnLst>
                <a:cxn ang="0">
                  <a:pos x="0" y="0"/>
                </a:cxn>
                <a:cxn ang="0">
                  <a:pos x="1" y="0"/>
                </a:cxn>
                <a:cxn ang="0">
                  <a:pos x="3" y="3"/>
                </a:cxn>
              </a:cxnLst>
              <a:rect l="0" t="0" r="r" b="b"/>
              <a:pathLst>
                <a:path w="3" h="3">
                  <a:moveTo>
                    <a:pt x="0" y="0"/>
                  </a:moveTo>
                  <a:lnTo>
                    <a:pt x="1" y="0"/>
                  </a:lnTo>
                  <a:lnTo>
                    <a:pt x="3" y="3"/>
                  </a:lnTo>
                </a:path>
              </a:pathLst>
            </a:custGeom>
            <a:noFill/>
            <a:ln w="0">
              <a:solidFill>
                <a:srgbClr val="000000"/>
              </a:solidFill>
              <a:prstDash val="solid"/>
              <a:round/>
              <a:headEnd/>
              <a:tailEnd/>
            </a:ln>
          </p:spPr>
          <p:txBody>
            <a:bodyPr/>
            <a:lstStyle/>
            <a:p>
              <a:endParaRPr lang="en-GB"/>
            </a:p>
          </p:txBody>
        </p:sp>
        <p:sp>
          <p:nvSpPr>
            <p:cNvPr id="1601" name="Freeform 2677"/>
            <p:cNvSpPr>
              <a:spLocks/>
            </p:cNvSpPr>
            <p:nvPr/>
          </p:nvSpPr>
          <p:spPr bwMode="auto">
            <a:xfrm>
              <a:off x="3101" y="3205"/>
              <a:ext cx="9" cy="7"/>
            </a:xfrm>
            <a:custGeom>
              <a:avLst/>
              <a:gdLst/>
              <a:ahLst/>
              <a:cxnLst>
                <a:cxn ang="0">
                  <a:pos x="0" y="0"/>
                </a:cxn>
                <a:cxn ang="0">
                  <a:pos x="8" y="6"/>
                </a:cxn>
                <a:cxn ang="0">
                  <a:pos x="11" y="9"/>
                </a:cxn>
                <a:cxn ang="0">
                  <a:pos x="13" y="11"/>
                </a:cxn>
                <a:cxn ang="0">
                  <a:pos x="18" y="13"/>
                </a:cxn>
              </a:cxnLst>
              <a:rect l="0" t="0" r="r" b="b"/>
              <a:pathLst>
                <a:path w="18" h="13">
                  <a:moveTo>
                    <a:pt x="0" y="0"/>
                  </a:moveTo>
                  <a:lnTo>
                    <a:pt x="8" y="6"/>
                  </a:lnTo>
                  <a:lnTo>
                    <a:pt x="11" y="9"/>
                  </a:lnTo>
                  <a:lnTo>
                    <a:pt x="13" y="11"/>
                  </a:lnTo>
                  <a:lnTo>
                    <a:pt x="18" y="13"/>
                  </a:lnTo>
                </a:path>
              </a:pathLst>
            </a:custGeom>
            <a:noFill/>
            <a:ln w="0">
              <a:solidFill>
                <a:srgbClr val="000000"/>
              </a:solidFill>
              <a:prstDash val="solid"/>
              <a:round/>
              <a:headEnd/>
              <a:tailEnd/>
            </a:ln>
          </p:spPr>
          <p:txBody>
            <a:bodyPr/>
            <a:lstStyle/>
            <a:p>
              <a:endParaRPr lang="en-GB"/>
            </a:p>
          </p:txBody>
        </p:sp>
        <p:sp>
          <p:nvSpPr>
            <p:cNvPr id="1602" name="Freeform 2678"/>
            <p:cNvSpPr>
              <a:spLocks/>
            </p:cNvSpPr>
            <p:nvPr/>
          </p:nvSpPr>
          <p:spPr bwMode="auto">
            <a:xfrm>
              <a:off x="3110" y="3212"/>
              <a:ext cx="13" cy="6"/>
            </a:xfrm>
            <a:custGeom>
              <a:avLst/>
              <a:gdLst/>
              <a:ahLst/>
              <a:cxnLst>
                <a:cxn ang="0">
                  <a:pos x="0" y="0"/>
                </a:cxn>
                <a:cxn ang="0">
                  <a:pos x="0" y="1"/>
                </a:cxn>
                <a:cxn ang="0">
                  <a:pos x="7" y="4"/>
                </a:cxn>
                <a:cxn ang="0">
                  <a:pos x="10" y="5"/>
                </a:cxn>
                <a:cxn ang="0">
                  <a:pos x="17" y="8"/>
                </a:cxn>
                <a:cxn ang="0">
                  <a:pos x="20" y="9"/>
                </a:cxn>
                <a:cxn ang="0">
                  <a:pos x="26" y="13"/>
                </a:cxn>
              </a:cxnLst>
              <a:rect l="0" t="0" r="r" b="b"/>
              <a:pathLst>
                <a:path w="26" h="13">
                  <a:moveTo>
                    <a:pt x="0" y="0"/>
                  </a:moveTo>
                  <a:lnTo>
                    <a:pt x="0" y="1"/>
                  </a:lnTo>
                  <a:lnTo>
                    <a:pt x="7" y="4"/>
                  </a:lnTo>
                  <a:lnTo>
                    <a:pt x="10" y="5"/>
                  </a:lnTo>
                  <a:lnTo>
                    <a:pt x="17" y="8"/>
                  </a:lnTo>
                  <a:lnTo>
                    <a:pt x="20" y="9"/>
                  </a:lnTo>
                  <a:lnTo>
                    <a:pt x="26" y="13"/>
                  </a:lnTo>
                </a:path>
              </a:pathLst>
            </a:custGeom>
            <a:noFill/>
            <a:ln w="0">
              <a:solidFill>
                <a:srgbClr val="000000"/>
              </a:solidFill>
              <a:prstDash val="solid"/>
              <a:round/>
              <a:headEnd/>
              <a:tailEnd/>
            </a:ln>
          </p:spPr>
          <p:txBody>
            <a:bodyPr/>
            <a:lstStyle/>
            <a:p>
              <a:endParaRPr lang="en-GB"/>
            </a:p>
          </p:txBody>
        </p:sp>
        <p:sp>
          <p:nvSpPr>
            <p:cNvPr id="1603" name="Freeform 2679"/>
            <p:cNvSpPr>
              <a:spLocks/>
            </p:cNvSpPr>
            <p:nvPr/>
          </p:nvSpPr>
          <p:spPr bwMode="auto">
            <a:xfrm>
              <a:off x="3123" y="3218"/>
              <a:ext cx="10" cy="6"/>
            </a:xfrm>
            <a:custGeom>
              <a:avLst/>
              <a:gdLst/>
              <a:ahLst/>
              <a:cxnLst>
                <a:cxn ang="0">
                  <a:pos x="0" y="0"/>
                </a:cxn>
                <a:cxn ang="0">
                  <a:pos x="0" y="0"/>
                </a:cxn>
                <a:cxn ang="0">
                  <a:pos x="6" y="4"/>
                </a:cxn>
                <a:cxn ang="0">
                  <a:pos x="12" y="7"/>
                </a:cxn>
                <a:cxn ang="0">
                  <a:pos x="16" y="9"/>
                </a:cxn>
                <a:cxn ang="0">
                  <a:pos x="17" y="9"/>
                </a:cxn>
                <a:cxn ang="0">
                  <a:pos x="20" y="11"/>
                </a:cxn>
              </a:cxnLst>
              <a:rect l="0" t="0" r="r" b="b"/>
              <a:pathLst>
                <a:path w="20" h="11">
                  <a:moveTo>
                    <a:pt x="0" y="0"/>
                  </a:moveTo>
                  <a:lnTo>
                    <a:pt x="0" y="0"/>
                  </a:lnTo>
                  <a:lnTo>
                    <a:pt x="6" y="4"/>
                  </a:lnTo>
                  <a:lnTo>
                    <a:pt x="12" y="7"/>
                  </a:lnTo>
                  <a:lnTo>
                    <a:pt x="16" y="9"/>
                  </a:lnTo>
                  <a:lnTo>
                    <a:pt x="17" y="9"/>
                  </a:lnTo>
                  <a:lnTo>
                    <a:pt x="20" y="11"/>
                  </a:lnTo>
                </a:path>
              </a:pathLst>
            </a:custGeom>
            <a:noFill/>
            <a:ln w="0">
              <a:solidFill>
                <a:srgbClr val="000000"/>
              </a:solidFill>
              <a:prstDash val="solid"/>
              <a:round/>
              <a:headEnd/>
              <a:tailEnd/>
            </a:ln>
          </p:spPr>
          <p:txBody>
            <a:bodyPr/>
            <a:lstStyle/>
            <a:p>
              <a:endParaRPr lang="en-GB"/>
            </a:p>
          </p:txBody>
        </p:sp>
        <p:sp>
          <p:nvSpPr>
            <p:cNvPr id="1604" name="Freeform 2680"/>
            <p:cNvSpPr>
              <a:spLocks/>
            </p:cNvSpPr>
            <p:nvPr/>
          </p:nvSpPr>
          <p:spPr bwMode="auto">
            <a:xfrm>
              <a:off x="3133" y="3224"/>
              <a:ext cx="21" cy="8"/>
            </a:xfrm>
            <a:custGeom>
              <a:avLst/>
              <a:gdLst/>
              <a:ahLst/>
              <a:cxnLst>
                <a:cxn ang="0">
                  <a:pos x="0" y="0"/>
                </a:cxn>
                <a:cxn ang="0">
                  <a:pos x="7" y="3"/>
                </a:cxn>
                <a:cxn ang="0">
                  <a:pos x="43" y="17"/>
                </a:cxn>
              </a:cxnLst>
              <a:rect l="0" t="0" r="r" b="b"/>
              <a:pathLst>
                <a:path w="43" h="17">
                  <a:moveTo>
                    <a:pt x="0" y="0"/>
                  </a:moveTo>
                  <a:lnTo>
                    <a:pt x="7" y="3"/>
                  </a:lnTo>
                  <a:lnTo>
                    <a:pt x="43" y="17"/>
                  </a:lnTo>
                </a:path>
              </a:pathLst>
            </a:custGeom>
            <a:noFill/>
            <a:ln w="0">
              <a:solidFill>
                <a:srgbClr val="000000"/>
              </a:solidFill>
              <a:prstDash val="solid"/>
              <a:round/>
              <a:headEnd/>
              <a:tailEnd/>
            </a:ln>
          </p:spPr>
          <p:txBody>
            <a:bodyPr/>
            <a:lstStyle/>
            <a:p>
              <a:endParaRPr lang="en-GB"/>
            </a:p>
          </p:txBody>
        </p:sp>
        <p:sp>
          <p:nvSpPr>
            <p:cNvPr id="1605" name="Freeform 2681"/>
            <p:cNvSpPr>
              <a:spLocks/>
            </p:cNvSpPr>
            <p:nvPr/>
          </p:nvSpPr>
          <p:spPr bwMode="auto">
            <a:xfrm>
              <a:off x="3154" y="3232"/>
              <a:ext cx="27" cy="10"/>
            </a:xfrm>
            <a:custGeom>
              <a:avLst/>
              <a:gdLst/>
              <a:ahLst/>
              <a:cxnLst>
                <a:cxn ang="0">
                  <a:pos x="0" y="0"/>
                </a:cxn>
                <a:cxn ang="0">
                  <a:pos x="2" y="0"/>
                </a:cxn>
                <a:cxn ang="0">
                  <a:pos x="54" y="18"/>
                </a:cxn>
              </a:cxnLst>
              <a:rect l="0" t="0" r="r" b="b"/>
              <a:pathLst>
                <a:path w="54" h="18">
                  <a:moveTo>
                    <a:pt x="0" y="0"/>
                  </a:moveTo>
                  <a:lnTo>
                    <a:pt x="2" y="0"/>
                  </a:lnTo>
                  <a:lnTo>
                    <a:pt x="54" y="18"/>
                  </a:lnTo>
                </a:path>
              </a:pathLst>
            </a:custGeom>
            <a:noFill/>
            <a:ln w="0">
              <a:solidFill>
                <a:srgbClr val="000000"/>
              </a:solidFill>
              <a:prstDash val="solid"/>
              <a:round/>
              <a:headEnd/>
              <a:tailEnd/>
            </a:ln>
          </p:spPr>
          <p:txBody>
            <a:bodyPr/>
            <a:lstStyle/>
            <a:p>
              <a:endParaRPr lang="en-GB"/>
            </a:p>
          </p:txBody>
        </p:sp>
        <p:sp>
          <p:nvSpPr>
            <p:cNvPr id="1606" name="Line 2682"/>
            <p:cNvSpPr>
              <a:spLocks noChangeShapeType="1"/>
            </p:cNvSpPr>
            <p:nvPr/>
          </p:nvSpPr>
          <p:spPr bwMode="auto">
            <a:xfrm>
              <a:off x="3181" y="3242"/>
              <a:ext cx="5" cy="1"/>
            </a:xfrm>
            <a:prstGeom prst="line">
              <a:avLst/>
            </a:prstGeom>
            <a:noFill/>
            <a:ln w="0">
              <a:solidFill>
                <a:srgbClr val="000000"/>
              </a:solidFill>
              <a:round/>
              <a:headEnd/>
              <a:tailEnd/>
            </a:ln>
          </p:spPr>
          <p:txBody>
            <a:bodyPr/>
            <a:lstStyle/>
            <a:p>
              <a:endParaRPr lang="en-GB"/>
            </a:p>
          </p:txBody>
        </p:sp>
        <p:sp>
          <p:nvSpPr>
            <p:cNvPr id="1607" name="Line 2683"/>
            <p:cNvSpPr>
              <a:spLocks noChangeShapeType="1"/>
            </p:cNvSpPr>
            <p:nvPr/>
          </p:nvSpPr>
          <p:spPr bwMode="auto">
            <a:xfrm>
              <a:off x="2957" y="3179"/>
              <a:ext cx="1" cy="1"/>
            </a:xfrm>
            <a:prstGeom prst="line">
              <a:avLst/>
            </a:prstGeom>
            <a:noFill/>
            <a:ln w="0">
              <a:solidFill>
                <a:srgbClr val="000000"/>
              </a:solidFill>
              <a:round/>
              <a:headEnd/>
              <a:tailEnd/>
            </a:ln>
          </p:spPr>
          <p:txBody>
            <a:bodyPr/>
            <a:lstStyle/>
            <a:p>
              <a:endParaRPr lang="en-GB"/>
            </a:p>
          </p:txBody>
        </p:sp>
        <p:sp>
          <p:nvSpPr>
            <p:cNvPr id="1608" name="Line 2684"/>
            <p:cNvSpPr>
              <a:spLocks noChangeShapeType="1"/>
            </p:cNvSpPr>
            <p:nvPr/>
          </p:nvSpPr>
          <p:spPr bwMode="auto">
            <a:xfrm>
              <a:off x="2959" y="3188"/>
              <a:ext cx="1" cy="2"/>
            </a:xfrm>
            <a:prstGeom prst="line">
              <a:avLst/>
            </a:prstGeom>
            <a:noFill/>
            <a:ln w="0">
              <a:solidFill>
                <a:srgbClr val="000000"/>
              </a:solidFill>
              <a:round/>
              <a:headEnd/>
              <a:tailEnd/>
            </a:ln>
          </p:spPr>
          <p:txBody>
            <a:bodyPr/>
            <a:lstStyle/>
            <a:p>
              <a:endParaRPr lang="en-GB"/>
            </a:p>
          </p:txBody>
        </p:sp>
        <p:sp>
          <p:nvSpPr>
            <p:cNvPr id="1609" name="Line 2685"/>
            <p:cNvSpPr>
              <a:spLocks noChangeShapeType="1"/>
            </p:cNvSpPr>
            <p:nvPr/>
          </p:nvSpPr>
          <p:spPr bwMode="auto">
            <a:xfrm>
              <a:off x="2961" y="3196"/>
              <a:ext cx="1" cy="3"/>
            </a:xfrm>
            <a:prstGeom prst="line">
              <a:avLst/>
            </a:prstGeom>
            <a:noFill/>
            <a:ln w="0">
              <a:solidFill>
                <a:srgbClr val="000000"/>
              </a:solidFill>
              <a:round/>
              <a:headEnd/>
              <a:tailEnd/>
            </a:ln>
          </p:spPr>
          <p:txBody>
            <a:bodyPr/>
            <a:lstStyle/>
            <a:p>
              <a:endParaRPr lang="en-GB"/>
            </a:p>
          </p:txBody>
        </p:sp>
        <p:sp>
          <p:nvSpPr>
            <p:cNvPr id="1610" name="Line 2686"/>
            <p:cNvSpPr>
              <a:spLocks noChangeShapeType="1"/>
            </p:cNvSpPr>
            <p:nvPr/>
          </p:nvSpPr>
          <p:spPr bwMode="auto">
            <a:xfrm>
              <a:off x="2962" y="3199"/>
              <a:ext cx="1" cy="2"/>
            </a:xfrm>
            <a:prstGeom prst="line">
              <a:avLst/>
            </a:prstGeom>
            <a:noFill/>
            <a:ln w="0">
              <a:solidFill>
                <a:srgbClr val="000000"/>
              </a:solidFill>
              <a:round/>
              <a:headEnd/>
              <a:tailEnd/>
            </a:ln>
          </p:spPr>
          <p:txBody>
            <a:bodyPr/>
            <a:lstStyle/>
            <a:p>
              <a:endParaRPr lang="en-GB"/>
            </a:p>
          </p:txBody>
        </p:sp>
        <p:sp>
          <p:nvSpPr>
            <p:cNvPr id="1611" name="Line 2687"/>
            <p:cNvSpPr>
              <a:spLocks noChangeShapeType="1"/>
            </p:cNvSpPr>
            <p:nvPr/>
          </p:nvSpPr>
          <p:spPr bwMode="auto">
            <a:xfrm>
              <a:off x="2966" y="3208"/>
              <a:ext cx="1" cy="2"/>
            </a:xfrm>
            <a:prstGeom prst="line">
              <a:avLst/>
            </a:prstGeom>
            <a:noFill/>
            <a:ln w="0">
              <a:solidFill>
                <a:srgbClr val="000000"/>
              </a:solidFill>
              <a:round/>
              <a:headEnd/>
              <a:tailEnd/>
            </a:ln>
          </p:spPr>
          <p:txBody>
            <a:bodyPr/>
            <a:lstStyle/>
            <a:p>
              <a:endParaRPr lang="en-GB"/>
            </a:p>
          </p:txBody>
        </p:sp>
        <p:sp>
          <p:nvSpPr>
            <p:cNvPr id="1612" name="Freeform 2688"/>
            <p:cNvSpPr>
              <a:spLocks/>
            </p:cNvSpPr>
            <p:nvPr/>
          </p:nvSpPr>
          <p:spPr bwMode="auto">
            <a:xfrm>
              <a:off x="2966" y="3210"/>
              <a:ext cx="4" cy="9"/>
            </a:xfrm>
            <a:custGeom>
              <a:avLst/>
              <a:gdLst/>
              <a:ahLst/>
              <a:cxnLst>
                <a:cxn ang="0">
                  <a:pos x="0" y="0"/>
                </a:cxn>
                <a:cxn ang="0">
                  <a:pos x="5" y="12"/>
                </a:cxn>
                <a:cxn ang="0">
                  <a:pos x="8" y="19"/>
                </a:cxn>
                <a:cxn ang="0">
                  <a:pos x="8" y="20"/>
                </a:cxn>
              </a:cxnLst>
              <a:rect l="0" t="0" r="r" b="b"/>
              <a:pathLst>
                <a:path w="8" h="20">
                  <a:moveTo>
                    <a:pt x="0" y="0"/>
                  </a:moveTo>
                  <a:lnTo>
                    <a:pt x="5" y="12"/>
                  </a:lnTo>
                  <a:lnTo>
                    <a:pt x="8" y="19"/>
                  </a:lnTo>
                  <a:lnTo>
                    <a:pt x="8" y="20"/>
                  </a:lnTo>
                </a:path>
              </a:pathLst>
            </a:custGeom>
            <a:noFill/>
            <a:ln w="0">
              <a:solidFill>
                <a:srgbClr val="000000"/>
              </a:solidFill>
              <a:prstDash val="solid"/>
              <a:round/>
              <a:headEnd/>
              <a:tailEnd/>
            </a:ln>
          </p:spPr>
          <p:txBody>
            <a:bodyPr/>
            <a:lstStyle/>
            <a:p>
              <a:endParaRPr lang="en-GB"/>
            </a:p>
          </p:txBody>
        </p:sp>
        <p:sp>
          <p:nvSpPr>
            <p:cNvPr id="1613" name="Freeform 2689"/>
            <p:cNvSpPr>
              <a:spLocks/>
            </p:cNvSpPr>
            <p:nvPr/>
          </p:nvSpPr>
          <p:spPr bwMode="auto">
            <a:xfrm>
              <a:off x="2970" y="3219"/>
              <a:ext cx="2" cy="6"/>
            </a:xfrm>
            <a:custGeom>
              <a:avLst/>
              <a:gdLst/>
              <a:ahLst/>
              <a:cxnLst>
                <a:cxn ang="0">
                  <a:pos x="0" y="0"/>
                </a:cxn>
                <a:cxn ang="0">
                  <a:pos x="3" y="11"/>
                </a:cxn>
                <a:cxn ang="0">
                  <a:pos x="3" y="12"/>
                </a:cxn>
              </a:cxnLst>
              <a:rect l="0" t="0" r="r" b="b"/>
              <a:pathLst>
                <a:path w="3" h="12">
                  <a:moveTo>
                    <a:pt x="0" y="0"/>
                  </a:moveTo>
                  <a:lnTo>
                    <a:pt x="3" y="11"/>
                  </a:lnTo>
                  <a:lnTo>
                    <a:pt x="3" y="12"/>
                  </a:lnTo>
                </a:path>
              </a:pathLst>
            </a:custGeom>
            <a:noFill/>
            <a:ln w="0">
              <a:solidFill>
                <a:srgbClr val="000000"/>
              </a:solidFill>
              <a:prstDash val="solid"/>
              <a:round/>
              <a:headEnd/>
              <a:tailEnd/>
            </a:ln>
          </p:spPr>
          <p:txBody>
            <a:bodyPr/>
            <a:lstStyle/>
            <a:p>
              <a:endParaRPr lang="en-GB"/>
            </a:p>
          </p:txBody>
        </p:sp>
        <p:sp>
          <p:nvSpPr>
            <p:cNvPr id="1614" name="Freeform 2690"/>
            <p:cNvSpPr>
              <a:spLocks/>
            </p:cNvSpPr>
            <p:nvPr/>
          </p:nvSpPr>
          <p:spPr bwMode="auto">
            <a:xfrm>
              <a:off x="2972" y="3225"/>
              <a:ext cx="5" cy="11"/>
            </a:xfrm>
            <a:custGeom>
              <a:avLst/>
              <a:gdLst/>
              <a:ahLst/>
              <a:cxnLst>
                <a:cxn ang="0">
                  <a:pos x="0" y="0"/>
                </a:cxn>
                <a:cxn ang="0">
                  <a:pos x="2" y="4"/>
                </a:cxn>
                <a:cxn ang="0">
                  <a:pos x="6" y="13"/>
                </a:cxn>
                <a:cxn ang="0">
                  <a:pos x="8" y="17"/>
                </a:cxn>
                <a:cxn ang="0">
                  <a:pos x="11" y="20"/>
                </a:cxn>
              </a:cxnLst>
              <a:rect l="0" t="0" r="r" b="b"/>
              <a:pathLst>
                <a:path w="11" h="20">
                  <a:moveTo>
                    <a:pt x="0" y="0"/>
                  </a:moveTo>
                  <a:lnTo>
                    <a:pt x="2" y="4"/>
                  </a:lnTo>
                  <a:lnTo>
                    <a:pt x="6" y="13"/>
                  </a:lnTo>
                  <a:lnTo>
                    <a:pt x="8" y="17"/>
                  </a:lnTo>
                  <a:lnTo>
                    <a:pt x="11" y="20"/>
                  </a:lnTo>
                </a:path>
              </a:pathLst>
            </a:custGeom>
            <a:noFill/>
            <a:ln w="0">
              <a:solidFill>
                <a:srgbClr val="000000"/>
              </a:solidFill>
              <a:prstDash val="solid"/>
              <a:round/>
              <a:headEnd/>
              <a:tailEnd/>
            </a:ln>
          </p:spPr>
          <p:txBody>
            <a:bodyPr/>
            <a:lstStyle/>
            <a:p>
              <a:endParaRPr lang="en-GB"/>
            </a:p>
          </p:txBody>
        </p:sp>
        <p:sp>
          <p:nvSpPr>
            <p:cNvPr id="1615" name="Freeform 2691"/>
            <p:cNvSpPr>
              <a:spLocks/>
            </p:cNvSpPr>
            <p:nvPr/>
          </p:nvSpPr>
          <p:spPr bwMode="auto">
            <a:xfrm>
              <a:off x="2977" y="3236"/>
              <a:ext cx="3" cy="4"/>
            </a:xfrm>
            <a:custGeom>
              <a:avLst/>
              <a:gdLst/>
              <a:ahLst/>
              <a:cxnLst>
                <a:cxn ang="0">
                  <a:pos x="0" y="0"/>
                </a:cxn>
                <a:cxn ang="0">
                  <a:pos x="7" y="9"/>
                </a:cxn>
                <a:cxn ang="0">
                  <a:pos x="7" y="9"/>
                </a:cxn>
              </a:cxnLst>
              <a:rect l="0" t="0" r="r" b="b"/>
              <a:pathLst>
                <a:path w="7" h="9">
                  <a:moveTo>
                    <a:pt x="0" y="0"/>
                  </a:moveTo>
                  <a:lnTo>
                    <a:pt x="7" y="9"/>
                  </a:lnTo>
                  <a:lnTo>
                    <a:pt x="7" y="9"/>
                  </a:lnTo>
                </a:path>
              </a:pathLst>
            </a:custGeom>
            <a:noFill/>
            <a:ln w="0">
              <a:solidFill>
                <a:srgbClr val="000000"/>
              </a:solidFill>
              <a:prstDash val="solid"/>
              <a:round/>
              <a:headEnd/>
              <a:tailEnd/>
            </a:ln>
          </p:spPr>
          <p:txBody>
            <a:bodyPr/>
            <a:lstStyle/>
            <a:p>
              <a:endParaRPr lang="en-GB"/>
            </a:p>
          </p:txBody>
        </p:sp>
        <p:sp>
          <p:nvSpPr>
            <p:cNvPr id="1616" name="Line 2692"/>
            <p:cNvSpPr>
              <a:spLocks noChangeShapeType="1"/>
            </p:cNvSpPr>
            <p:nvPr/>
          </p:nvSpPr>
          <p:spPr bwMode="auto">
            <a:xfrm>
              <a:off x="2980" y="3240"/>
              <a:ext cx="1" cy="1"/>
            </a:xfrm>
            <a:prstGeom prst="line">
              <a:avLst/>
            </a:prstGeom>
            <a:noFill/>
            <a:ln w="0">
              <a:solidFill>
                <a:srgbClr val="000000"/>
              </a:solidFill>
              <a:round/>
              <a:headEnd/>
              <a:tailEnd/>
            </a:ln>
          </p:spPr>
          <p:txBody>
            <a:bodyPr/>
            <a:lstStyle/>
            <a:p>
              <a:endParaRPr lang="en-GB"/>
            </a:p>
          </p:txBody>
        </p:sp>
        <p:sp>
          <p:nvSpPr>
            <p:cNvPr id="1617" name="Line 2693"/>
            <p:cNvSpPr>
              <a:spLocks noChangeShapeType="1"/>
            </p:cNvSpPr>
            <p:nvPr/>
          </p:nvSpPr>
          <p:spPr bwMode="auto">
            <a:xfrm>
              <a:off x="3016" y="3267"/>
              <a:ext cx="3" cy="2"/>
            </a:xfrm>
            <a:prstGeom prst="line">
              <a:avLst/>
            </a:prstGeom>
            <a:noFill/>
            <a:ln w="0">
              <a:solidFill>
                <a:srgbClr val="000000"/>
              </a:solidFill>
              <a:round/>
              <a:headEnd/>
              <a:tailEnd/>
            </a:ln>
          </p:spPr>
          <p:txBody>
            <a:bodyPr/>
            <a:lstStyle/>
            <a:p>
              <a:endParaRPr lang="en-GB"/>
            </a:p>
          </p:txBody>
        </p:sp>
        <p:sp>
          <p:nvSpPr>
            <p:cNvPr id="1618" name="Line 2694"/>
            <p:cNvSpPr>
              <a:spLocks noChangeShapeType="1"/>
            </p:cNvSpPr>
            <p:nvPr/>
          </p:nvSpPr>
          <p:spPr bwMode="auto">
            <a:xfrm>
              <a:off x="3019" y="3269"/>
              <a:ext cx="13" cy="7"/>
            </a:xfrm>
            <a:prstGeom prst="line">
              <a:avLst/>
            </a:prstGeom>
            <a:noFill/>
            <a:ln w="0">
              <a:solidFill>
                <a:srgbClr val="000000"/>
              </a:solidFill>
              <a:round/>
              <a:headEnd/>
              <a:tailEnd/>
            </a:ln>
          </p:spPr>
          <p:txBody>
            <a:bodyPr/>
            <a:lstStyle/>
            <a:p>
              <a:endParaRPr lang="en-GB"/>
            </a:p>
          </p:txBody>
        </p:sp>
        <p:sp>
          <p:nvSpPr>
            <p:cNvPr id="1619" name="Freeform 2695"/>
            <p:cNvSpPr>
              <a:spLocks/>
            </p:cNvSpPr>
            <p:nvPr/>
          </p:nvSpPr>
          <p:spPr bwMode="auto">
            <a:xfrm>
              <a:off x="2916" y="3237"/>
              <a:ext cx="78" cy="90"/>
            </a:xfrm>
            <a:custGeom>
              <a:avLst/>
              <a:gdLst/>
              <a:ahLst/>
              <a:cxnLst>
                <a:cxn ang="0">
                  <a:pos x="157" y="179"/>
                </a:cxn>
                <a:cxn ang="0">
                  <a:pos x="104" y="142"/>
                </a:cxn>
                <a:cxn ang="0">
                  <a:pos x="91" y="130"/>
                </a:cxn>
                <a:cxn ang="0">
                  <a:pos x="57" y="100"/>
                </a:cxn>
                <a:cxn ang="0">
                  <a:pos x="23" y="42"/>
                </a:cxn>
                <a:cxn ang="0">
                  <a:pos x="19" y="34"/>
                </a:cxn>
                <a:cxn ang="0">
                  <a:pos x="3" y="5"/>
                </a:cxn>
                <a:cxn ang="0">
                  <a:pos x="0" y="0"/>
                </a:cxn>
              </a:cxnLst>
              <a:rect l="0" t="0" r="r" b="b"/>
              <a:pathLst>
                <a:path w="157" h="179">
                  <a:moveTo>
                    <a:pt x="157" y="179"/>
                  </a:moveTo>
                  <a:lnTo>
                    <a:pt x="104" y="142"/>
                  </a:lnTo>
                  <a:lnTo>
                    <a:pt x="91" y="130"/>
                  </a:lnTo>
                  <a:lnTo>
                    <a:pt x="57" y="100"/>
                  </a:lnTo>
                  <a:lnTo>
                    <a:pt x="23" y="42"/>
                  </a:lnTo>
                  <a:lnTo>
                    <a:pt x="19" y="34"/>
                  </a:lnTo>
                  <a:lnTo>
                    <a:pt x="3" y="5"/>
                  </a:lnTo>
                  <a:lnTo>
                    <a:pt x="0" y="0"/>
                  </a:lnTo>
                </a:path>
              </a:pathLst>
            </a:custGeom>
            <a:noFill/>
            <a:ln w="0">
              <a:solidFill>
                <a:srgbClr val="000000"/>
              </a:solidFill>
              <a:prstDash val="solid"/>
              <a:round/>
              <a:headEnd/>
              <a:tailEnd/>
            </a:ln>
          </p:spPr>
          <p:txBody>
            <a:bodyPr/>
            <a:lstStyle/>
            <a:p>
              <a:endParaRPr lang="en-GB"/>
            </a:p>
          </p:txBody>
        </p:sp>
        <p:sp>
          <p:nvSpPr>
            <p:cNvPr id="1620" name="Line 2696"/>
            <p:cNvSpPr>
              <a:spLocks noChangeShapeType="1"/>
            </p:cNvSpPr>
            <p:nvPr/>
          </p:nvSpPr>
          <p:spPr bwMode="auto">
            <a:xfrm flipH="1" flipV="1">
              <a:off x="2907" y="3210"/>
              <a:ext cx="9" cy="27"/>
            </a:xfrm>
            <a:prstGeom prst="line">
              <a:avLst/>
            </a:prstGeom>
            <a:noFill/>
            <a:ln w="0">
              <a:solidFill>
                <a:srgbClr val="000000"/>
              </a:solidFill>
              <a:round/>
              <a:headEnd/>
              <a:tailEnd/>
            </a:ln>
          </p:spPr>
          <p:txBody>
            <a:bodyPr/>
            <a:lstStyle/>
            <a:p>
              <a:endParaRPr lang="en-GB"/>
            </a:p>
          </p:txBody>
        </p:sp>
        <p:sp>
          <p:nvSpPr>
            <p:cNvPr id="1621" name="Freeform 2697"/>
            <p:cNvSpPr>
              <a:spLocks/>
            </p:cNvSpPr>
            <p:nvPr/>
          </p:nvSpPr>
          <p:spPr bwMode="auto">
            <a:xfrm>
              <a:off x="2902" y="3194"/>
              <a:ext cx="5" cy="16"/>
            </a:xfrm>
            <a:custGeom>
              <a:avLst/>
              <a:gdLst/>
              <a:ahLst/>
              <a:cxnLst>
                <a:cxn ang="0">
                  <a:pos x="9" y="32"/>
                </a:cxn>
                <a:cxn ang="0">
                  <a:pos x="1" y="4"/>
                </a:cxn>
                <a:cxn ang="0">
                  <a:pos x="0" y="0"/>
                </a:cxn>
              </a:cxnLst>
              <a:rect l="0" t="0" r="r" b="b"/>
              <a:pathLst>
                <a:path w="9" h="32">
                  <a:moveTo>
                    <a:pt x="9" y="32"/>
                  </a:moveTo>
                  <a:lnTo>
                    <a:pt x="1" y="4"/>
                  </a:lnTo>
                  <a:lnTo>
                    <a:pt x="0" y="0"/>
                  </a:lnTo>
                </a:path>
              </a:pathLst>
            </a:custGeom>
            <a:noFill/>
            <a:ln w="0">
              <a:solidFill>
                <a:srgbClr val="000000"/>
              </a:solidFill>
              <a:prstDash val="solid"/>
              <a:round/>
              <a:headEnd/>
              <a:tailEnd/>
            </a:ln>
          </p:spPr>
          <p:txBody>
            <a:bodyPr/>
            <a:lstStyle/>
            <a:p>
              <a:endParaRPr lang="en-GB"/>
            </a:p>
          </p:txBody>
        </p:sp>
        <p:sp>
          <p:nvSpPr>
            <p:cNvPr id="1622" name="Line 2698"/>
            <p:cNvSpPr>
              <a:spLocks noChangeShapeType="1"/>
            </p:cNvSpPr>
            <p:nvPr/>
          </p:nvSpPr>
          <p:spPr bwMode="auto">
            <a:xfrm flipV="1">
              <a:off x="2902" y="3186"/>
              <a:ext cx="1" cy="3"/>
            </a:xfrm>
            <a:prstGeom prst="line">
              <a:avLst/>
            </a:prstGeom>
            <a:noFill/>
            <a:ln w="0">
              <a:solidFill>
                <a:srgbClr val="000000"/>
              </a:solidFill>
              <a:round/>
              <a:headEnd/>
              <a:tailEnd/>
            </a:ln>
          </p:spPr>
          <p:txBody>
            <a:bodyPr/>
            <a:lstStyle/>
            <a:p>
              <a:endParaRPr lang="en-GB"/>
            </a:p>
          </p:txBody>
        </p:sp>
        <p:sp>
          <p:nvSpPr>
            <p:cNvPr id="1623" name="Line 2699"/>
            <p:cNvSpPr>
              <a:spLocks noChangeShapeType="1"/>
            </p:cNvSpPr>
            <p:nvPr/>
          </p:nvSpPr>
          <p:spPr bwMode="auto">
            <a:xfrm flipH="1" flipV="1">
              <a:off x="2901" y="3180"/>
              <a:ext cx="1" cy="6"/>
            </a:xfrm>
            <a:prstGeom prst="line">
              <a:avLst/>
            </a:prstGeom>
            <a:noFill/>
            <a:ln w="0">
              <a:solidFill>
                <a:srgbClr val="000000"/>
              </a:solidFill>
              <a:round/>
              <a:headEnd/>
              <a:tailEnd/>
            </a:ln>
          </p:spPr>
          <p:txBody>
            <a:bodyPr/>
            <a:lstStyle/>
            <a:p>
              <a:endParaRPr lang="en-GB"/>
            </a:p>
          </p:txBody>
        </p:sp>
        <p:sp>
          <p:nvSpPr>
            <p:cNvPr id="1624" name="Line 2700"/>
            <p:cNvSpPr>
              <a:spLocks noChangeShapeType="1"/>
            </p:cNvSpPr>
            <p:nvPr/>
          </p:nvSpPr>
          <p:spPr bwMode="auto">
            <a:xfrm flipV="1">
              <a:off x="2901" y="3179"/>
              <a:ext cx="1" cy="1"/>
            </a:xfrm>
            <a:prstGeom prst="line">
              <a:avLst/>
            </a:prstGeom>
            <a:noFill/>
            <a:ln w="0">
              <a:solidFill>
                <a:srgbClr val="000000"/>
              </a:solidFill>
              <a:round/>
              <a:headEnd/>
              <a:tailEnd/>
            </a:ln>
          </p:spPr>
          <p:txBody>
            <a:bodyPr/>
            <a:lstStyle/>
            <a:p>
              <a:endParaRPr lang="en-GB"/>
            </a:p>
          </p:txBody>
        </p:sp>
        <p:sp>
          <p:nvSpPr>
            <p:cNvPr id="1625" name="Line 2701"/>
            <p:cNvSpPr>
              <a:spLocks noChangeShapeType="1"/>
            </p:cNvSpPr>
            <p:nvPr/>
          </p:nvSpPr>
          <p:spPr bwMode="auto">
            <a:xfrm flipH="1" flipV="1">
              <a:off x="2899" y="3168"/>
              <a:ext cx="1" cy="5"/>
            </a:xfrm>
            <a:prstGeom prst="line">
              <a:avLst/>
            </a:prstGeom>
            <a:noFill/>
            <a:ln w="0">
              <a:solidFill>
                <a:srgbClr val="000000"/>
              </a:solidFill>
              <a:round/>
              <a:headEnd/>
              <a:tailEnd/>
            </a:ln>
          </p:spPr>
          <p:txBody>
            <a:bodyPr/>
            <a:lstStyle/>
            <a:p>
              <a:endParaRPr lang="en-GB"/>
            </a:p>
          </p:txBody>
        </p:sp>
        <p:sp>
          <p:nvSpPr>
            <p:cNvPr id="1626" name="Freeform 2702"/>
            <p:cNvSpPr>
              <a:spLocks/>
            </p:cNvSpPr>
            <p:nvPr/>
          </p:nvSpPr>
          <p:spPr bwMode="auto">
            <a:xfrm>
              <a:off x="2898" y="3157"/>
              <a:ext cx="1" cy="8"/>
            </a:xfrm>
            <a:custGeom>
              <a:avLst/>
              <a:gdLst/>
              <a:ahLst/>
              <a:cxnLst>
                <a:cxn ang="0">
                  <a:pos x="1" y="15"/>
                </a:cxn>
                <a:cxn ang="0">
                  <a:pos x="0" y="6"/>
                </a:cxn>
                <a:cxn ang="0">
                  <a:pos x="0" y="0"/>
                </a:cxn>
              </a:cxnLst>
              <a:rect l="0" t="0" r="r" b="b"/>
              <a:pathLst>
                <a:path w="1" h="15">
                  <a:moveTo>
                    <a:pt x="1" y="15"/>
                  </a:moveTo>
                  <a:lnTo>
                    <a:pt x="0" y="6"/>
                  </a:lnTo>
                  <a:lnTo>
                    <a:pt x="0" y="0"/>
                  </a:lnTo>
                </a:path>
              </a:pathLst>
            </a:custGeom>
            <a:noFill/>
            <a:ln w="0">
              <a:solidFill>
                <a:srgbClr val="000000"/>
              </a:solidFill>
              <a:prstDash val="solid"/>
              <a:round/>
              <a:headEnd/>
              <a:tailEnd/>
            </a:ln>
          </p:spPr>
          <p:txBody>
            <a:bodyPr/>
            <a:lstStyle/>
            <a:p>
              <a:endParaRPr lang="en-GB"/>
            </a:p>
          </p:txBody>
        </p:sp>
        <p:sp>
          <p:nvSpPr>
            <p:cNvPr id="1627" name="Freeform 2703"/>
            <p:cNvSpPr>
              <a:spLocks/>
            </p:cNvSpPr>
            <p:nvPr/>
          </p:nvSpPr>
          <p:spPr bwMode="auto">
            <a:xfrm>
              <a:off x="2897" y="3150"/>
              <a:ext cx="1" cy="7"/>
            </a:xfrm>
            <a:custGeom>
              <a:avLst/>
              <a:gdLst/>
              <a:ahLst/>
              <a:cxnLst>
                <a:cxn ang="0">
                  <a:pos x="2" y="13"/>
                </a:cxn>
                <a:cxn ang="0">
                  <a:pos x="1" y="6"/>
                </a:cxn>
                <a:cxn ang="0">
                  <a:pos x="0" y="0"/>
                </a:cxn>
              </a:cxnLst>
              <a:rect l="0" t="0" r="r" b="b"/>
              <a:pathLst>
                <a:path w="2" h="13">
                  <a:moveTo>
                    <a:pt x="2" y="13"/>
                  </a:moveTo>
                  <a:lnTo>
                    <a:pt x="1" y="6"/>
                  </a:lnTo>
                  <a:lnTo>
                    <a:pt x="0" y="0"/>
                  </a:lnTo>
                </a:path>
              </a:pathLst>
            </a:custGeom>
            <a:noFill/>
            <a:ln w="0">
              <a:solidFill>
                <a:srgbClr val="000000"/>
              </a:solidFill>
              <a:prstDash val="solid"/>
              <a:round/>
              <a:headEnd/>
              <a:tailEnd/>
            </a:ln>
          </p:spPr>
          <p:txBody>
            <a:bodyPr/>
            <a:lstStyle/>
            <a:p>
              <a:endParaRPr lang="en-GB"/>
            </a:p>
          </p:txBody>
        </p:sp>
        <p:sp>
          <p:nvSpPr>
            <p:cNvPr id="1628" name="Line 2704"/>
            <p:cNvSpPr>
              <a:spLocks noChangeShapeType="1"/>
            </p:cNvSpPr>
            <p:nvPr/>
          </p:nvSpPr>
          <p:spPr bwMode="auto">
            <a:xfrm>
              <a:off x="2897" y="3145"/>
              <a:ext cx="1" cy="1"/>
            </a:xfrm>
            <a:prstGeom prst="line">
              <a:avLst/>
            </a:prstGeom>
            <a:noFill/>
            <a:ln w="0">
              <a:solidFill>
                <a:srgbClr val="000000"/>
              </a:solidFill>
              <a:round/>
              <a:headEnd/>
              <a:tailEnd/>
            </a:ln>
          </p:spPr>
          <p:txBody>
            <a:bodyPr/>
            <a:lstStyle/>
            <a:p>
              <a:endParaRPr lang="en-GB"/>
            </a:p>
          </p:txBody>
        </p:sp>
        <p:sp>
          <p:nvSpPr>
            <p:cNvPr id="1629" name="Line 2705"/>
            <p:cNvSpPr>
              <a:spLocks noChangeShapeType="1"/>
            </p:cNvSpPr>
            <p:nvPr/>
          </p:nvSpPr>
          <p:spPr bwMode="auto">
            <a:xfrm>
              <a:off x="3169" y="3171"/>
              <a:ext cx="1" cy="1"/>
            </a:xfrm>
            <a:prstGeom prst="line">
              <a:avLst/>
            </a:prstGeom>
            <a:noFill/>
            <a:ln w="0">
              <a:solidFill>
                <a:srgbClr val="000000"/>
              </a:solidFill>
              <a:round/>
              <a:headEnd/>
              <a:tailEnd/>
            </a:ln>
          </p:spPr>
          <p:txBody>
            <a:bodyPr/>
            <a:lstStyle/>
            <a:p>
              <a:endParaRPr lang="en-GB"/>
            </a:p>
          </p:txBody>
        </p:sp>
        <p:sp>
          <p:nvSpPr>
            <p:cNvPr id="1630" name="Line 2706"/>
            <p:cNvSpPr>
              <a:spLocks noChangeShapeType="1"/>
            </p:cNvSpPr>
            <p:nvPr/>
          </p:nvSpPr>
          <p:spPr bwMode="auto">
            <a:xfrm>
              <a:off x="3169" y="3172"/>
              <a:ext cx="4" cy="6"/>
            </a:xfrm>
            <a:prstGeom prst="line">
              <a:avLst/>
            </a:prstGeom>
            <a:noFill/>
            <a:ln w="0">
              <a:solidFill>
                <a:srgbClr val="000000"/>
              </a:solidFill>
              <a:round/>
              <a:headEnd/>
              <a:tailEnd/>
            </a:ln>
          </p:spPr>
          <p:txBody>
            <a:bodyPr/>
            <a:lstStyle/>
            <a:p>
              <a:endParaRPr lang="en-GB"/>
            </a:p>
          </p:txBody>
        </p:sp>
        <p:sp>
          <p:nvSpPr>
            <p:cNvPr id="1631" name="Line 2707"/>
            <p:cNvSpPr>
              <a:spLocks noChangeShapeType="1"/>
            </p:cNvSpPr>
            <p:nvPr/>
          </p:nvSpPr>
          <p:spPr bwMode="auto">
            <a:xfrm>
              <a:off x="3193" y="3206"/>
              <a:ext cx="2" cy="5"/>
            </a:xfrm>
            <a:prstGeom prst="line">
              <a:avLst/>
            </a:prstGeom>
            <a:noFill/>
            <a:ln w="0">
              <a:solidFill>
                <a:srgbClr val="000000"/>
              </a:solidFill>
              <a:round/>
              <a:headEnd/>
              <a:tailEnd/>
            </a:ln>
          </p:spPr>
          <p:txBody>
            <a:bodyPr/>
            <a:lstStyle/>
            <a:p>
              <a:endParaRPr lang="en-GB"/>
            </a:p>
          </p:txBody>
        </p:sp>
        <p:sp>
          <p:nvSpPr>
            <p:cNvPr id="1632" name="Line 2708"/>
            <p:cNvSpPr>
              <a:spLocks noChangeShapeType="1"/>
            </p:cNvSpPr>
            <p:nvPr/>
          </p:nvSpPr>
          <p:spPr bwMode="auto">
            <a:xfrm>
              <a:off x="3195" y="3211"/>
              <a:ext cx="4" cy="4"/>
            </a:xfrm>
            <a:prstGeom prst="line">
              <a:avLst/>
            </a:prstGeom>
            <a:noFill/>
            <a:ln w="0">
              <a:solidFill>
                <a:srgbClr val="000000"/>
              </a:solidFill>
              <a:round/>
              <a:headEnd/>
              <a:tailEnd/>
            </a:ln>
          </p:spPr>
          <p:txBody>
            <a:bodyPr/>
            <a:lstStyle/>
            <a:p>
              <a:endParaRPr lang="en-GB"/>
            </a:p>
          </p:txBody>
        </p:sp>
        <p:sp>
          <p:nvSpPr>
            <p:cNvPr id="1633" name="Freeform 2709"/>
            <p:cNvSpPr>
              <a:spLocks/>
            </p:cNvSpPr>
            <p:nvPr/>
          </p:nvSpPr>
          <p:spPr bwMode="auto">
            <a:xfrm>
              <a:off x="3199" y="3215"/>
              <a:ext cx="5" cy="4"/>
            </a:xfrm>
            <a:custGeom>
              <a:avLst/>
              <a:gdLst/>
              <a:ahLst/>
              <a:cxnLst>
                <a:cxn ang="0">
                  <a:pos x="0" y="0"/>
                </a:cxn>
                <a:cxn ang="0">
                  <a:pos x="4" y="4"/>
                </a:cxn>
                <a:cxn ang="0">
                  <a:pos x="10" y="10"/>
                </a:cxn>
              </a:cxnLst>
              <a:rect l="0" t="0" r="r" b="b"/>
              <a:pathLst>
                <a:path w="10" h="10">
                  <a:moveTo>
                    <a:pt x="0" y="0"/>
                  </a:moveTo>
                  <a:lnTo>
                    <a:pt x="4" y="4"/>
                  </a:lnTo>
                  <a:lnTo>
                    <a:pt x="10" y="10"/>
                  </a:lnTo>
                </a:path>
              </a:pathLst>
            </a:custGeom>
            <a:noFill/>
            <a:ln w="0">
              <a:solidFill>
                <a:srgbClr val="000000"/>
              </a:solidFill>
              <a:prstDash val="solid"/>
              <a:round/>
              <a:headEnd/>
              <a:tailEnd/>
            </a:ln>
          </p:spPr>
          <p:txBody>
            <a:bodyPr/>
            <a:lstStyle/>
            <a:p>
              <a:endParaRPr lang="en-GB"/>
            </a:p>
          </p:txBody>
        </p:sp>
        <p:sp>
          <p:nvSpPr>
            <p:cNvPr id="1634" name="Freeform 2710"/>
            <p:cNvSpPr>
              <a:spLocks/>
            </p:cNvSpPr>
            <p:nvPr/>
          </p:nvSpPr>
          <p:spPr bwMode="auto">
            <a:xfrm>
              <a:off x="3204" y="3219"/>
              <a:ext cx="7" cy="6"/>
            </a:xfrm>
            <a:custGeom>
              <a:avLst/>
              <a:gdLst/>
              <a:ahLst/>
              <a:cxnLst>
                <a:cxn ang="0">
                  <a:pos x="0" y="0"/>
                </a:cxn>
                <a:cxn ang="0">
                  <a:pos x="0" y="1"/>
                </a:cxn>
                <a:cxn ang="0">
                  <a:pos x="10" y="10"/>
                </a:cxn>
                <a:cxn ang="0">
                  <a:pos x="13" y="12"/>
                </a:cxn>
              </a:cxnLst>
              <a:rect l="0" t="0" r="r" b="b"/>
              <a:pathLst>
                <a:path w="13" h="12">
                  <a:moveTo>
                    <a:pt x="0" y="0"/>
                  </a:moveTo>
                  <a:lnTo>
                    <a:pt x="0" y="1"/>
                  </a:lnTo>
                  <a:lnTo>
                    <a:pt x="10" y="10"/>
                  </a:lnTo>
                  <a:lnTo>
                    <a:pt x="13" y="12"/>
                  </a:lnTo>
                </a:path>
              </a:pathLst>
            </a:custGeom>
            <a:noFill/>
            <a:ln w="0">
              <a:solidFill>
                <a:srgbClr val="000000"/>
              </a:solidFill>
              <a:prstDash val="solid"/>
              <a:round/>
              <a:headEnd/>
              <a:tailEnd/>
            </a:ln>
          </p:spPr>
          <p:txBody>
            <a:bodyPr/>
            <a:lstStyle/>
            <a:p>
              <a:endParaRPr lang="en-GB"/>
            </a:p>
          </p:txBody>
        </p:sp>
        <p:sp>
          <p:nvSpPr>
            <p:cNvPr id="1635" name="Freeform 2711"/>
            <p:cNvSpPr>
              <a:spLocks/>
            </p:cNvSpPr>
            <p:nvPr/>
          </p:nvSpPr>
          <p:spPr bwMode="auto">
            <a:xfrm>
              <a:off x="3211" y="3225"/>
              <a:ext cx="6" cy="5"/>
            </a:xfrm>
            <a:custGeom>
              <a:avLst/>
              <a:gdLst/>
              <a:ahLst/>
              <a:cxnLst>
                <a:cxn ang="0">
                  <a:pos x="0" y="0"/>
                </a:cxn>
                <a:cxn ang="0">
                  <a:pos x="6" y="5"/>
                </a:cxn>
                <a:cxn ang="0">
                  <a:pos x="12" y="10"/>
                </a:cxn>
              </a:cxnLst>
              <a:rect l="0" t="0" r="r" b="b"/>
              <a:pathLst>
                <a:path w="12" h="10">
                  <a:moveTo>
                    <a:pt x="0" y="0"/>
                  </a:moveTo>
                  <a:lnTo>
                    <a:pt x="6" y="5"/>
                  </a:lnTo>
                  <a:lnTo>
                    <a:pt x="12" y="10"/>
                  </a:lnTo>
                </a:path>
              </a:pathLst>
            </a:custGeom>
            <a:noFill/>
            <a:ln w="0">
              <a:solidFill>
                <a:srgbClr val="000000"/>
              </a:solidFill>
              <a:prstDash val="solid"/>
              <a:round/>
              <a:headEnd/>
              <a:tailEnd/>
            </a:ln>
          </p:spPr>
          <p:txBody>
            <a:bodyPr/>
            <a:lstStyle/>
            <a:p>
              <a:endParaRPr lang="en-GB"/>
            </a:p>
          </p:txBody>
        </p:sp>
        <p:sp>
          <p:nvSpPr>
            <p:cNvPr id="1636" name="Line 2712"/>
            <p:cNvSpPr>
              <a:spLocks noChangeShapeType="1"/>
            </p:cNvSpPr>
            <p:nvPr/>
          </p:nvSpPr>
          <p:spPr bwMode="auto">
            <a:xfrm>
              <a:off x="3217" y="3230"/>
              <a:ext cx="9" cy="7"/>
            </a:xfrm>
            <a:prstGeom prst="line">
              <a:avLst/>
            </a:prstGeom>
            <a:noFill/>
            <a:ln w="0">
              <a:solidFill>
                <a:srgbClr val="000000"/>
              </a:solidFill>
              <a:round/>
              <a:headEnd/>
              <a:tailEnd/>
            </a:ln>
          </p:spPr>
          <p:txBody>
            <a:bodyPr/>
            <a:lstStyle/>
            <a:p>
              <a:endParaRPr lang="en-GB"/>
            </a:p>
          </p:txBody>
        </p:sp>
        <p:sp>
          <p:nvSpPr>
            <p:cNvPr id="1637" name="Line 2713"/>
            <p:cNvSpPr>
              <a:spLocks noChangeShapeType="1"/>
            </p:cNvSpPr>
            <p:nvPr/>
          </p:nvSpPr>
          <p:spPr bwMode="auto">
            <a:xfrm>
              <a:off x="3226" y="3237"/>
              <a:ext cx="6" cy="6"/>
            </a:xfrm>
            <a:prstGeom prst="line">
              <a:avLst/>
            </a:prstGeom>
            <a:noFill/>
            <a:ln w="0">
              <a:solidFill>
                <a:srgbClr val="000000"/>
              </a:solidFill>
              <a:round/>
              <a:headEnd/>
              <a:tailEnd/>
            </a:ln>
          </p:spPr>
          <p:txBody>
            <a:bodyPr/>
            <a:lstStyle/>
            <a:p>
              <a:endParaRPr lang="en-GB"/>
            </a:p>
          </p:txBody>
        </p:sp>
        <p:sp>
          <p:nvSpPr>
            <p:cNvPr id="1638" name="Line 2714"/>
            <p:cNvSpPr>
              <a:spLocks noChangeShapeType="1"/>
            </p:cNvSpPr>
            <p:nvPr/>
          </p:nvSpPr>
          <p:spPr bwMode="auto">
            <a:xfrm>
              <a:off x="3232" y="3243"/>
              <a:ext cx="9" cy="4"/>
            </a:xfrm>
            <a:prstGeom prst="line">
              <a:avLst/>
            </a:prstGeom>
            <a:noFill/>
            <a:ln w="0">
              <a:solidFill>
                <a:srgbClr val="000000"/>
              </a:solidFill>
              <a:round/>
              <a:headEnd/>
              <a:tailEnd/>
            </a:ln>
          </p:spPr>
          <p:txBody>
            <a:bodyPr/>
            <a:lstStyle/>
            <a:p>
              <a:endParaRPr lang="en-GB"/>
            </a:p>
          </p:txBody>
        </p:sp>
        <p:sp>
          <p:nvSpPr>
            <p:cNvPr id="1639" name="Freeform 2715"/>
            <p:cNvSpPr>
              <a:spLocks/>
            </p:cNvSpPr>
            <p:nvPr/>
          </p:nvSpPr>
          <p:spPr bwMode="auto">
            <a:xfrm>
              <a:off x="2834" y="3152"/>
              <a:ext cx="3" cy="8"/>
            </a:xfrm>
            <a:custGeom>
              <a:avLst/>
              <a:gdLst/>
              <a:ahLst/>
              <a:cxnLst>
                <a:cxn ang="0">
                  <a:pos x="5" y="0"/>
                </a:cxn>
                <a:cxn ang="0">
                  <a:pos x="5" y="0"/>
                </a:cxn>
                <a:cxn ang="0">
                  <a:pos x="0" y="18"/>
                </a:cxn>
              </a:cxnLst>
              <a:rect l="0" t="0" r="r" b="b"/>
              <a:pathLst>
                <a:path w="5" h="18">
                  <a:moveTo>
                    <a:pt x="5" y="0"/>
                  </a:moveTo>
                  <a:lnTo>
                    <a:pt x="5" y="0"/>
                  </a:lnTo>
                  <a:lnTo>
                    <a:pt x="0" y="18"/>
                  </a:lnTo>
                </a:path>
              </a:pathLst>
            </a:custGeom>
            <a:noFill/>
            <a:ln w="0">
              <a:solidFill>
                <a:srgbClr val="000000"/>
              </a:solidFill>
              <a:prstDash val="solid"/>
              <a:round/>
              <a:headEnd/>
              <a:tailEnd/>
            </a:ln>
          </p:spPr>
          <p:txBody>
            <a:bodyPr/>
            <a:lstStyle/>
            <a:p>
              <a:endParaRPr lang="en-GB"/>
            </a:p>
          </p:txBody>
        </p:sp>
        <p:sp>
          <p:nvSpPr>
            <p:cNvPr id="1640" name="Freeform 2716"/>
            <p:cNvSpPr>
              <a:spLocks/>
            </p:cNvSpPr>
            <p:nvPr/>
          </p:nvSpPr>
          <p:spPr bwMode="auto">
            <a:xfrm>
              <a:off x="2833" y="3160"/>
              <a:ext cx="1" cy="4"/>
            </a:xfrm>
            <a:custGeom>
              <a:avLst/>
              <a:gdLst/>
              <a:ahLst/>
              <a:cxnLst>
                <a:cxn ang="0">
                  <a:pos x="2" y="0"/>
                </a:cxn>
                <a:cxn ang="0">
                  <a:pos x="1" y="1"/>
                </a:cxn>
                <a:cxn ang="0">
                  <a:pos x="0" y="7"/>
                </a:cxn>
              </a:cxnLst>
              <a:rect l="0" t="0" r="r" b="b"/>
              <a:pathLst>
                <a:path w="2" h="7">
                  <a:moveTo>
                    <a:pt x="2" y="0"/>
                  </a:moveTo>
                  <a:lnTo>
                    <a:pt x="1" y="1"/>
                  </a:lnTo>
                  <a:lnTo>
                    <a:pt x="0" y="7"/>
                  </a:lnTo>
                </a:path>
              </a:pathLst>
            </a:custGeom>
            <a:noFill/>
            <a:ln w="0">
              <a:solidFill>
                <a:srgbClr val="000000"/>
              </a:solidFill>
              <a:prstDash val="solid"/>
              <a:round/>
              <a:headEnd/>
              <a:tailEnd/>
            </a:ln>
          </p:spPr>
          <p:txBody>
            <a:bodyPr/>
            <a:lstStyle/>
            <a:p>
              <a:endParaRPr lang="en-GB"/>
            </a:p>
          </p:txBody>
        </p:sp>
        <p:sp>
          <p:nvSpPr>
            <p:cNvPr id="1641" name="Line 2717"/>
            <p:cNvSpPr>
              <a:spLocks noChangeShapeType="1"/>
            </p:cNvSpPr>
            <p:nvPr/>
          </p:nvSpPr>
          <p:spPr bwMode="auto">
            <a:xfrm flipH="1">
              <a:off x="2829" y="3172"/>
              <a:ext cx="1" cy="1"/>
            </a:xfrm>
            <a:prstGeom prst="line">
              <a:avLst/>
            </a:prstGeom>
            <a:noFill/>
            <a:ln w="0">
              <a:solidFill>
                <a:srgbClr val="000000"/>
              </a:solidFill>
              <a:round/>
              <a:headEnd/>
              <a:tailEnd/>
            </a:ln>
          </p:spPr>
          <p:txBody>
            <a:bodyPr/>
            <a:lstStyle/>
            <a:p>
              <a:endParaRPr lang="en-GB"/>
            </a:p>
          </p:txBody>
        </p:sp>
        <p:sp>
          <p:nvSpPr>
            <p:cNvPr id="1642" name="Freeform 2718"/>
            <p:cNvSpPr>
              <a:spLocks/>
            </p:cNvSpPr>
            <p:nvPr/>
          </p:nvSpPr>
          <p:spPr bwMode="auto">
            <a:xfrm>
              <a:off x="2815" y="3197"/>
              <a:ext cx="6" cy="16"/>
            </a:xfrm>
            <a:custGeom>
              <a:avLst/>
              <a:gdLst/>
              <a:ahLst/>
              <a:cxnLst>
                <a:cxn ang="0">
                  <a:pos x="13" y="0"/>
                </a:cxn>
                <a:cxn ang="0">
                  <a:pos x="12" y="4"/>
                </a:cxn>
                <a:cxn ang="0">
                  <a:pos x="11" y="7"/>
                </a:cxn>
                <a:cxn ang="0">
                  <a:pos x="3" y="30"/>
                </a:cxn>
                <a:cxn ang="0">
                  <a:pos x="0" y="34"/>
                </a:cxn>
              </a:cxnLst>
              <a:rect l="0" t="0" r="r" b="b"/>
              <a:pathLst>
                <a:path w="13" h="34">
                  <a:moveTo>
                    <a:pt x="13" y="0"/>
                  </a:moveTo>
                  <a:lnTo>
                    <a:pt x="12" y="4"/>
                  </a:lnTo>
                  <a:lnTo>
                    <a:pt x="11" y="7"/>
                  </a:lnTo>
                  <a:lnTo>
                    <a:pt x="3" y="30"/>
                  </a:lnTo>
                  <a:lnTo>
                    <a:pt x="0" y="34"/>
                  </a:lnTo>
                </a:path>
              </a:pathLst>
            </a:custGeom>
            <a:noFill/>
            <a:ln w="0">
              <a:solidFill>
                <a:srgbClr val="000000"/>
              </a:solidFill>
              <a:prstDash val="solid"/>
              <a:round/>
              <a:headEnd/>
              <a:tailEnd/>
            </a:ln>
          </p:spPr>
          <p:txBody>
            <a:bodyPr/>
            <a:lstStyle/>
            <a:p>
              <a:endParaRPr lang="en-GB"/>
            </a:p>
          </p:txBody>
        </p:sp>
        <p:sp>
          <p:nvSpPr>
            <p:cNvPr id="1643" name="Freeform 2719"/>
            <p:cNvSpPr>
              <a:spLocks/>
            </p:cNvSpPr>
            <p:nvPr/>
          </p:nvSpPr>
          <p:spPr bwMode="auto">
            <a:xfrm>
              <a:off x="2799" y="3224"/>
              <a:ext cx="9" cy="14"/>
            </a:xfrm>
            <a:custGeom>
              <a:avLst/>
              <a:gdLst/>
              <a:ahLst/>
              <a:cxnLst>
                <a:cxn ang="0">
                  <a:pos x="20" y="0"/>
                </a:cxn>
                <a:cxn ang="0">
                  <a:pos x="19" y="3"/>
                </a:cxn>
                <a:cxn ang="0">
                  <a:pos x="15" y="9"/>
                </a:cxn>
                <a:cxn ang="0">
                  <a:pos x="13" y="10"/>
                </a:cxn>
                <a:cxn ang="0">
                  <a:pos x="4" y="22"/>
                </a:cxn>
                <a:cxn ang="0">
                  <a:pos x="0" y="27"/>
                </a:cxn>
              </a:cxnLst>
              <a:rect l="0" t="0" r="r" b="b"/>
              <a:pathLst>
                <a:path w="20" h="27">
                  <a:moveTo>
                    <a:pt x="20" y="0"/>
                  </a:moveTo>
                  <a:lnTo>
                    <a:pt x="19" y="3"/>
                  </a:lnTo>
                  <a:lnTo>
                    <a:pt x="15" y="9"/>
                  </a:lnTo>
                  <a:lnTo>
                    <a:pt x="13" y="10"/>
                  </a:lnTo>
                  <a:lnTo>
                    <a:pt x="4" y="22"/>
                  </a:lnTo>
                  <a:lnTo>
                    <a:pt x="0" y="27"/>
                  </a:lnTo>
                </a:path>
              </a:pathLst>
            </a:custGeom>
            <a:noFill/>
            <a:ln w="0">
              <a:solidFill>
                <a:srgbClr val="000000"/>
              </a:solidFill>
              <a:prstDash val="solid"/>
              <a:round/>
              <a:headEnd/>
              <a:tailEnd/>
            </a:ln>
          </p:spPr>
          <p:txBody>
            <a:bodyPr/>
            <a:lstStyle/>
            <a:p>
              <a:endParaRPr lang="en-GB"/>
            </a:p>
          </p:txBody>
        </p:sp>
        <p:sp>
          <p:nvSpPr>
            <p:cNvPr id="1644" name="Freeform 2720"/>
            <p:cNvSpPr>
              <a:spLocks/>
            </p:cNvSpPr>
            <p:nvPr/>
          </p:nvSpPr>
          <p:spPr bwMode="auto">
            <a:xfrm>
              <a:off x="2773" y="3238"/>
              <a:ext cx="26" cy="21"/>
            </a:xfrm>
            <a:custGeom>
              <a:avLst/>
              <a:gdLst/>
              <a:ahLst/>
              <a:cxnLst>
                <a:cxn ang="0">
                  <a:pos x="52" y="0"/>
                </a:cxn>
                <a:cxn ang="0">
                  <a:pos x="38" y="16"/>
                </a:cxn>
                <a:cxn ang="0">
                  <a:pos x="35" y="18"/>
                </a:cxn>
                <a:cxn ang="0">
                  <a:pos x="0" y="42"/>
                </a:cxn>
              </a:cxnLst>
              <a:rect l="0" t="0" r="r" b="b"/>
              <a:pathLst>
                <a:path w="52" h="42">
                  <a:moveTo>
                    <a:pt x="52" y="0"/>
                  </a:moveTo>
                  <a:lnTo>
                    <a:pt x="38" y="16"/>
                  </a:lnTo>
                  <a:lnTo>
                    <a:pt x="35" y="18"/>
                  </a:lnTo>
                  <a:lnTo>
                    <a:pt x="0" y="42"/>
                  </a:lnTo>
                </a:path>
              </a:pathLst>
            </a:custGeom>
            <a:noFill/>
            <a:ln w="0">
              <a:solidFill>
                <a:srgbClr val="000000"/>
              </a:solidFill>
              <a:prstDash val="solid"/>
              <a:round/>
              <a:headEnd/>
              <a:tailEnd/>
            </a:ln>
          </p:spPr>
          <p:txBody>
            <a:bodyPr/>
            <a:lstStyle/>
            <a:p>
              <a:endParaRPr lang="en-GB"/>
            </a:p>
          </p:txBody>
        </p:sp>
        <p:sp>
          <p:nvSpPr>
            <p:cNvPr id="1645" name="Line 2721"/>
            <p:cNvSpPr>
              <a:spLocks noChangeShapeType="1"/>
            </p:cNvSpPr>
            <p:nvPr/>
          </p:nvSpPr>
          <p:spPr bwMode="auto">
            <a:xfrm flipH="1">
              <a:off x="2772" y="3259"/>
              <a:ext cx="1" cy="1"/>
            </a:xfrm>
            <a:prstGeom prst="line">
              <a:avLst/>
            </a:prstGeom>
            <a:noFill/>
            <a:ln w="0">
              <a:solidFill>
                <a:srgbClr val="000000"/>
              </a:solidFill>
              <a:round/>
              <a:headEnd/>
              <a:tailEnd/>
            </a:ln>
          </p:spPr>
          <p:txBody>
            <a:bodyPr/>
            <a:lstStyle/>
            <a:p>
              <a:endParaRPr lang="en-GB"/>
            </a:p>
          </p:txBody>
        </p:sp>
        <p:sp>
          <p:nvSpPr>
            <p:cNvPr id="1646" name="Freeform 2722"/>
            <p:cNvSpPr>
              <a:spLocks/>
            </p:cNvSpPr>
            <p:nvPr/>
          </p:nvSpPr>
          <p:spPr bwMode="auto">
            <a:xfrm>
              <a:off x="2580" y="3293"/>
              <a:ext cx="142" cy="55"/>
            </a:xfrm>
            <a:custGeom>
              <a:avLst/>
              <a:gdLst/>
              <a:ahLst/>
              <a:cxnLst>
                <a:cxn ang="0">
                  <a:pos x="284" y="0"/>
                </a:cxn>
                <a:cxn ang="0">
                  <a:pos x="254" y="21"/>
                </a:cxn>
                <a:cxn ang="0">
                  <a:pos x="233" y="28"/>
                </a:cxn>
                <a:cxn ang="0">
                  <a:pos x="206" y="39"/>
                </a:cxn>
                <a:cxn ang="0">
                  <a:pos x="76" y="89"/>
                </a:cxn>
                <a:cxn ang="0">
                  <a:pos x="57" y="95"/>
                </a:cxn>
                <a:cxn ang="0">
                  <a:pos x="0" y="111"/>
                </a:cxn>
              </a:cxnLst>
              <a:rect l="0" t="0" r="r" b="b"/>
              <a:pathLst>
                <a:path w="284" h="111">
                  <a:moveTo>
                    <a:pt x="284" y="0"/>
                  </a:moveTo>
                  <a:lnTo>
                    <a:pt x="254" y="21"/>
                  </a:lnTo>
                  <a:lnTo>
                    <a:pt x="233" y="28"/>
                  </a:lnTo>
                  <a:lnTo>
                    <a:pt x="206" y="39"/>
                  </a:lnTo>
                  <a:lnTo>
                    <a:pt x="76" y="89"/>
                  </a:lnTo>
                  <a:lnTo>
                    <a:pt x="57" y="95"/>
                  </a:lnTo>
                  <a:lnTo>
                    <a:pt x="0" y="111"/>
                  </a:lnTo>
                </a:path>
              </a:pathLst>
            </a:custGeom>
            <a:noFill/>
            <a:ln w="0">
              <a:solidFill>
                <a:srgbClr val="000000"/>
              </a:solidFill>
              <a:prstDash val="solid"/>
              <a:round/>
              <a:headEnd/>
              <a:tailEnd/>
            </a:ln>
          </p:spPr>
          <p:txBody>
            <a:bodyPr/>
            <a:lstStyle/>
            <a:p>
              <a:endParaRPr lang="en-GB"/>
            </a:p>
          </p:txBody>
        </p:sp>
        <p:sp>
          <p:nvSpPr>
            <p:cNvPr id="1647" name="Line 2723"/>
            <p:cNvSpPr>
              <a:spLocks noChangeShapeType="1"/>
            </p:cNvSpPr>
            <p:nvPr/>
          </p:nvSpPr>
          <p:spPr bwMode="auto">
            <a:xfrm flipH="1">
              <a:off x="2018" y="3139"/>
              <a:ext cx="1" cy="2"/>
            </a:xfrm>
            <a:prstGeom prst="line">
              <a:avLst/>
            </a:prstGeom>
            <a:noFill/>
            <a:ln w="0">
              <a:solidFill>
                <a:srgbClr val="000000"/>
              </a:solidFill>
              <a:round/>
              <a:headEnd/>
              <a:tailEnd/>
            </a:ln>
          </p:spPr>
          <p:txBody>
            <a:bodyPr/>
            <a:lstStyle/>
            <a:p>
              <a:endParaRPr lang="en-GB"/>
            </a:p>
          </p:txBody>
        </p:sp>
        <p:sp>
          <p:nvSpPr>
            <p:cNvPr id="1648" name="Line 2724"/>
            <p:cNvSpPr>
              <a:spLocks noChangeShapeType="1"/>
            </p:cNvSpPr>
            <p:nvPr/>
          </p:nvSpPr>
          <p:spPr bwMode="auto">
            <a:xfrm flipH="1">
              <a:off x="2012" y="3143"/>
              <a:ext cx="2" cy="3"/>
            </a:xfrm>
            <a:prstGeom prst="line">
              <a:avLst/>
            </a:prstGeom>
            <a:noFill/>
            <a:ln w="0">
              <a:solidFill>
                <a:srgbClr val="000000"/>
              </a:solidFill>
              <a:round/>
              <a:headEnd/>
              <a:tailEnd/>
            </a:ln>
          </p:spPr>
          <p:txBody>
            <a:bodyPr/>
            <a:lstStyle/>
            <a:p>
              <a:endParaRPr lang="en-GB"/>
            </a:p>
          </p:txBody>
        </p:sp>
        <p:sp>
          <p:nvSpPr>
            <p:cNvPr id="1649" name="Line 2725"/>
            <p:cNvSpPr>
              <a:spLocks noChangeShapeType="1"/>
            </p:cNvSpPr>
            <p:nvPr/>
          </p:nvSpPr>
          <p:spPr bwMode="auto">
            <a:xfrm flipH="1">
              <a:off x="2007" y="3147"/>
              <a:ext cx="3" cy="4"/>
            </a:xfrm>
            <a:prstGeom prst="line">
              <a:avLst/>
            </a:prstGeom>
            <a:noFill/>
            <a:ln w="0">
              <a:solidFill>
                <a:srgbClr val="000000"/>
              </a:solidFill>
              <a:round/>
              <a:headEnd/>
              <a:tailEnd/>
            </a:ln>
          </p:spPr>
          <p:txBody>
            <a:bodyPr/>
            <a:lstStyle/>
            <a:p>
              <a:endParaRPr lang="en-GB"/>
            </a:p>
          </p:txBody>
        </p:sp>
        <p:sp>
          <p:nvSpPr>
            <p:cNvPr id="1650" name="Line 2726"/>
            <p:cNvSpPr>
              <a:spLocks noChangeShapeType="1"/>
            </p:cNvSpPr>
            <p:nvPr/>
          </p:nvSpPr>
          <p:spPr bwMode="auto">
            <a:xfrm flipH="1">
              <a:off x="2005" y="3151"/>
              <a:ext cx="2" cy="1"/>
            </a:xfrm>
            <a:prstGeom prst="line">
              <a:avLst/>
            </a:prstGeom>
            <a:noFill/>
            <a:ln w="0">
              <a:solidFill>
                <a:srgbClr val="000000"/>
              </a:solidFill>
              <a:round/>
              <a:headEnd/>
              <a:tailEnd/>
            </a:ln>
          </p:spPr>
          <p:txBody>
            <a:bodyPr/>
            <a:lstStyle/>
            <a:p>
              <a:endParaRPr lang="en-GB"/>
            </a:p>
          </p:txBody>
        </p:sp>
        <p:sp>
          <p:nvSpPr>
            <p:cNvPr id="1651" name="Freeform 2727"/>
            <p:cNvSpPr>
              <a:spLocks/>
            </p:cNvSpPr>
            <p:nvPr/>
          </p:nvSpPr>
          <p:spPr bwMode="auto">
            <a:xfrm>
              <a:off x="2003" y="3152"/>
              <a:ext cx="2" cy="3"/>
            </a:xfrm>
            <a:custGeom>
              <a:avLst/>
              <a:gdLst/>
              <a:ahLst/>
              <a:cxnLst>
                <a:cxn ang="0">
                  <a:pos x="6" y="0"/>
                </a:cxn>
                <a:cxn ang="0">
                  <a:pos x="5" y="3"/>
                </a:cxn>
                <a:cxn ang="0">
                  <a:pos x="0" y="8"/>
                </a:cxn>
              </a:cxnLst>
              <a:rect l="0" t="0" r="r" b="b"/>
              <a:pathLst>
                <a:path w="6" h="8">
                  <a:moveTo>
                    <a:pt x="6" y="0"/>
                  </a:moveTo>
                  <a:lnTo>
                    <a:pt x="5" y="3"/>
                  </a:lnTo>
                  <a:lnTo>
                    <a:pt x="0" y="8"/>
                  </a:lnTo>
                </a:path>
              </a:pathLst>
            </a:custGeom>
            <a:noFill/>
            <a:ln w="0">
              <a:solidFill>
                <a:srgbClr val="000000"/>
              </a:solidFill>
              <a:prstDash val="solid"/>
              <a:round/>
              <a:headEnd/>
              <a:tailEnd/>
            </a:ln>
          </p:spPr>
          <p:txBody>
            <a:bodyPr/>
            <a:lstStyle/>
            <a:p>
              <a:endParaRPr lang="en-GB"/>
            </a:p>
          </p:txBody>
        </p:sp>
        <p:sp>
          <p:nvSpPr>
            <p:cNvPr id="1652" name="Line 2728"/>
            <p:cNvSpPr>
              <a:spLocks noChangeShapeType="1"/>
            </p:cNvSpPr>
            <p:nvPr/>
          </p:nvSpPr>
          <p:spPr bwMode="auto">
            <a:xfrm flipH="1">
              <a:off x="2000" y="3155"/>
              <a:ext cx="3" cy="3"/>
            </a:xfrm>
            <a:prstGeom prst="line">
              <a:avLst/>
            </a:prstGeom>
            <a:noFill/>
            <a:ln w="0">
              <a:solidFill>
                <a:srgbClr val="000000"/>
              </a:solidFill>
              <a:round/>
              <a:headEnd/>
              <a:tailEnd/>
            </a:ln>
          </p:spPr>
          <p:txBody>
            <a:bodyPr/>
            <a:lstStyle/>
            <a:p>
              <a:endParaRPr lang="en-GB"/>
            </a:p>
          </p:txBody>
        </p:sp>
        <p:sp>
          <p:nvSpPr>
            <p:cNvPr id="1653" name="Freeform 2729"/>
            <p:cNvSpPr>
              <a:spLocks/>
            </p:cNvSpPr>
            <p:nvPr/>
          </p:nvSpPr>
          <p:spPr bwMode="auto">
            <a:xfrm>
              <a:off x="1998" y="3158"/>
              <a:ext cx="2" cy="3"/>
            </a:xfrm>
            <a:custGeom>
              <a:avLst/>
              <a:gdLst/>
              <a:ahLst/>
              <a:cxnLst>
                <a:cxn ang="0">
                  <a:pos x="4" y="0"/>
                </a:cxn>
                <a:cxn ang="0">
                  <a:pos x="1" y="5"/>
                </a:cxn>
                <a:cxn ang="0">
                  <a:pos x="0" y="7"/>
                </a:cxn>
              </a:cxnLst>
              <a:rect l="0" t="0" r="r" b="b"/>
              <a:pathLst>
                <a:path w="4" h="7">
                  <a:moveTo>
                    <a:pt x="4" y="0"/>
                  </a:moveTo>
                  <a:lnTo>
                    <a:pt x="1" y="5"/>
                  </a:lnTo>
                  <a:lnTo>
                    <a:pt x="0" y="7"/>
                  </a:lnTo>
                </a:path>
              </a:pathLst>
            </a:custGeom>
            <a:noFill/>
            <a:ln w="0">
              <a:solidFill>
                <a:srgbClr val="000000"/>
              </a:solidFill>
              <a:prstDash val="solid"/>
              <a:round/>
              <a:headEnd/>
              <a:tailEnd/>
            </a:ln>
          </p:spPr>
          <p:txBody>
            <a:bodyPr/>
            <a:lstStyle/>
            <a:p>
              <a:endParaRPr lang="en-GB"/>
            </a:p>
          </p:txBody>
        </p:sp>
        <p:sp>
          <p:nvSpPr>
            <p:cNvPr id="1654" name="Freeform 2730"/>
            <p:cNvSpPr>
              <a:spLocks/>
            </p:cNvSpPr>
            <p:nvPr/>
          </p:nvSpPr>
          <p:spPr bwMode="auto">
            <a:xfrm>
              <a:off x="1989" y="3161"/>
              <a:ext cx="9" cy="9"/>
            </a:xfrm>
            <a:custGeom>
              <a:avLst/>
              <a:gdLst/>
              <a:ahLst/>
              <a:cxnLst>
                <a:cxn ang="0">
                  <a:pos x="20" y="0"/>
                </a:cxn>
                <a:cxn ang="0">
                  <a:pos x="15" y="3"/>
                </a:cxn>
                <a:cxn ang="0">
                  <a:pos x="14" y="5"/>
                </a:cxn>
                <a:cxn ang="0">
                  <a:pos x="10" y="7"/>
                </a:cxn>
                <a:cxn ang="0">
                  <a:pos x="7" y="11"/>
                </a:cxn>
                <a:cxn ang="0">
                  <a:pos x="1" y="16"/>
                </a:cxn>
                <a:cxn ang="0">
                  <a:pos x="0" y="17"/>
                </a:cxn>
              </a:cxnLst>
              <a:rect l="0" t="0" r="r" b="b"/>
              <a:pathLst>
                <a:path w="20" h="17">
                  <a:moveTo>
                    <a:pt x="20" y="0"/>
                  </a:moveTo>
                  <a:lnTo>
                    <a:pt x="15" y="3"/>
                  </a:lnTo>
                  <a:lnTo>
                    <a:pt x="14" y="5"/>
                  </a:lnTo>
                  <a:lnTo>
                    <a:pt x="10" y="7"/>
                  </a:lnTo>
                  <a:lnTo>
                    <a:pt x="7" y="11"/>
                  </a:lnTo>
                  <a:lnTo>
                    <a:pt x="1" y="16"/>
                  </a:lnTo>
                  <a:lnTo>
                    <a:pt x="0" y="17"/>
                  </a:lnTo>
                </a:path>
              </a:pathLst>
            </a:custGeom>
            <a:noFill/>
            <a:ln w="0">
              <a:solidFill>
                <a:srgbClr val="000000"/>
              </a:solidFill>
              <a:prstDash val="solid"/>
              <a:round/>
              <a:headEnd/>
              <a:tailEnd/>
            </a:ln>
          </p:spPr>
          <p:txBody>
            <a:bodyPr/>
            <a:lstStyle/>
            <a:p>
              <a:endParaRPr lang="en-GB"/>
            </a:p>
          </p:txBody>
        </p:sp>
        <p:sp>
          <p:nvSpPr>
            <p:cNvPr id="1655" name="Line 2731"/>
            <p:cNvSpPr>
              <a:spLocks noChangeShapeType="1"/>
            </p:cNvSpPr>
            <p:nvPr/>
          </p:nvSpPr>
          <p:spPr bwMode="auto">
            <a:xfrm flipH="1">
              <a:off x="1987" y="3170"/>
              <a:ext cx="2" cy="2"/>
            </a:xfrm>
            <a:prstGeom prst="line">
              <a:avLst/>
            </a:prstGeom>
            <a:noFill/>
            <a:ln w="0">
              <a:solidFill>
                <a:srgbClr val="000000"/>
              </a:solidFill>
              <a:round/>
              <a:headEnd/>
              <a:tailEnd/>
            </a:ln>
          </p:spPr>
          <p:txBody>
            <a:bodyPr/>
            <a:lstStyle/>
            <a:p>
              <a:endParaRPr lang="en-GB"/>
            </a:p>
          </p:txBody>
        </p:sp>
        <p:sp>
          <p:nvSpPr>
            <p:cNvPr id="1656" name="Line 2732"/>
            <p:cNvSpPr>
              <a:spLocks noChangeShapeType="1"/>
            </p:cNvSpPr>
            <p:nvPr/>
          </p:nvSpPr>
          <p:spPr bwMode="auto">
            <a:xfrm flipH="1">
              <a:off x="1999" y="3137"/>
              <a:ext cx="1" cy="1"/>
            </a:xfrm>
            <a:prstGeom prst="line">
              <a:avLst/>
            </a:prstGeom>
            <a:noFill/>
            <a:ln w="0">
              <a:solidFill>
                <a:srgbClr val="000000"/>
              </a:solidFill>
              <a:round/>
              <a:headEnd/>
              <a:tailEnd/>
            </a:ln>
          </p:spPr>
          <p:txBody>
            <a:bodyPr/>
            <a:lstStyle/>
            <a:p>
              <a:endParaRPr lang="en-GB"/>
            </a:p>
          </p:txBody>
        </p:sp>
        <p:sp>
          <p:nvSpPr>
            <p:cNvPr id="1657" name="Line 2733"/>
            <p:cNvSpPr>
              <a:spLocks noChangeShapeType="1"/>
            </p:cNvSpPr>
            <p:nvPr/>
          </p:nvSpPr>
          <p:spPr bwMode="auto">
            <a:xfrm flipH="1">
              <a:off x="1998" y="3138"/>
              <a:ext cx="1" cy="1"/>
            </a:xfrm>
            <a:prstGeom prst="line">
              <a:avLst/>
            </a:prstGeom>
            <a:noFill/>
            <a:ln w="0">
              <a:solidFill>
                <a:srgbClr val="000000"/>
              </a:solidFill>
              <a:round/>
              <a:headEnd/>
              <a:tailEnd/>
            </a:ln>
          </p:spPr>
          <p:txBody>
            <a:bodyPr/>
            <a:lstStyle/>
            <a:p>
              <a:endParaRPr lang="en-GB"/>
            </a:p>
          </p:txBody>
        </p:sp>
        <p:sp>
          <p:nvSpPr>
            <p:cNvPr id="1658" name="Line 2734"/>
            <p:cNvSpPr>
              <a:spLocks noChangeShapeType="1"/>
            </p:cNvSpPr>
            <p:nvPr/>
          </p:nvSpPr>
          <p:spPr bwMode="auto">
            <a:xfrm flipH="1">
              <a:off x="1995" y="3144"/>
              <a:ext cx="1" cy="1"/>
            </a:xfrm>
            <a:prstGeom prst="line">
              <a:avLst/>
            </a:prstGeom>
            <a:noFill/>
            <a:ln w="0">
              <a:solidFill>
                <a:srgbClr val="000000"/>
              </a:solidFill>
              <a:round/>
              <a:headEnd/>
              <a:tailEnd/>
            </a:ln>
          </p:spPr>
          <p:txBody>
            <a:bodyPr/>
            <a:lstStyle/>
            <a:p>
              <a:endParaRPr lang="en-GB"/>
            </a:p>
          </p:txBody>
        </p:sp>
        <p:sp>
          <p:nvSpPr>
            <p:cNvPr id="1659" name="Freeform 2735"/>
            <p:cNvSpPr>
              <a:spLocks/>
            </p:cNvSpPr>
            <p:nvPr/>
          </p:nvSpPr>
          <p:spPr bwMode="auto">
            <a:xfrm>
              <a:off x="1992" y="3145"/>
              <a:ext cx="3" cy="5"/>
            </a:xfrm>
            <a:custGeom>
              <a:avLst/>
              <a:gdLst/>
              <a:ahLst/>
              <a:cxnLst>
                <a:cxn ang="0">
                  <a:pos x="5" y="0"/>
                </a:cxn>
                <a:cxn ang="0">
                  <a:pos x="4" y="3"/>
                </a:cxn>
                <a:cxn ang="0">
                  <a:pos x="2" y="6"/>
                </a:cxn>
                <a:cxn ang="0">
                  <a:pos x="0" y="10"/>
                </a:cxn>
              </a:cxnLst>
              <a:rect l="0" t="0" r="r" b="b"/>
              <a:pathLst>
                <a:path w="5" h="10">
                  <a:moveTo>
                    <a:pt x="5" y="0"/>
                  </a:moveTo>
                  <a:lnTo>
                    <a:pt x="4" y="3"/>
                  </a:lnTo>
                  <a:lnTo>
                    <a:pt x="2" y="6"/>
                  </a:lnTo>
                  <a:lnTo>
                    <a:pt x="0" y="10"/>
                  </a:lnTo>
                </a:path>
              </a:pathLst>
            </a:custGeom>
            <a:noFill/>
            <a:ln w="0">
              <a:solidFill>
                <a:srgbClr val="000000"/>
              </a:solidFill>
              <a:prstDash val="solid"/>
              <a:round/>
              <a:headEnd/>
              <a:tailEnd/>
            </a:ln>
          </p:spPr>
          <p:txBody>
            <a:bodyPr/>
            <a:lstStyle/>
            <a:p>
              <a:endParaRPr lang="en-GB"/>
            </a:p>
          </p:txBody>
        </p:sp>
        <p:sp>
          <p:nvSpPr>
            <p:cNvPr id="1660" name="Freeform 2736"/>
            <p:cNvSpPr>
              <a:spLocks/>
            </p:cNvSpPr>
            <p:nvPr/>
          </p:nvSpPr>
          <p:spPr bwMode="auto">
            <a:xfrm>
              <a:off x="1990" y="3150"/>
              <a:ext cx="2" cy="4"/>
            </a:xfrm>
            <a:custGeom>
              <a:avLst/>
              <a:gdLst/>
              <a:ahLst/>
              <a:cxnLst>
                <a:cxn ang="0">
                  <a:pos x="6" y="0"/>
                </a:cxn>
                <a:cxn ang="0">
                  <a:pos x="6" y="1"/>
                </a:cxn>
                <a:cxn ang="0">
                  <a:pos x="5" y="1"/>
                </a:cxn>
                <a:cxn ang="0">
                  <a:pos x="0" y="9"/>
                </a:cxn>
              </a:cxnLst>
              <a:rect l="0" t="0" r="r" b="b"/>
              <a:pathLst>
                <a:path w="6" h="9">
                  <a:moveTo>
                    <a:pt x="6" y="0"/>
                  </a:moveTo>
                  <a:lnTo>
                    <a:pt x="6" y="1"/>
                  </a:lnTo>
                  <a:lnTo>
                    <a:pt x="5" y="1"/>
                  </a:lnTo>
                  <a:lnTo>
                    <a:pt x="0" y="9"/>
                  </a:lnTo>
                </a:path>
              </a:pathLst>
            </a:custGeom>
            <a:noFill/>
            <a:ln w="0">
              <a:solidFill>
                <a:srgbClr val="000000"/>
              </a:solidFill>
              <a:prstDash val="solid"/>
              <a:round/>
              <a:headEnd/>
              <a:tailEnd/>
            </a:ln>
          </p:spPr>
          <p:txBody>
            <a:bodyPr/>
            <a:lstStyle/>
            <a:p>
              <a:endParaRPr lang="en-GB"/>
            </a:p>
          </p:txBody>
        </p:sp>
        <p:sp>
          <p:nvSpPr>
            <p:cNvPr id="1661" name="Freeform 2737"/>
            <p:cNvSpPr>
              <a:spLocks/>
            </p:cNvSpPr>
            <p:nvPr/>
          </p:nvSpPr>
          <p:spPr bwMode="auto">
            <a:xfrm>
              <a:off x="1988" y="3154"/>
              <a:ext cx="2" cy="4"/>
            </a:xfrm>
            <a:custGeom>
              <a:avLst/>
              <a:gdLst/>
              <a:ahLst/>
              <a:cxnLst>
                <a:cxn ang="0">
                  <a:pos x="3" y="0"/>
                </a:cxn>
                <a:cxn ang="0">
                  <a:pos x="1" y="4"/>
                </a:cxn>
                <a:cxn ang="0">
                  <a:pos x="0" y="6"/>
                </a:cxn>
              </a:cxnLst>
              <a:rect l="0" t="0" r="r" b="b"/>
              <a:pathLst>
                <a:path w="3" h="6">
                  <a:moveTo>
                    <a:pt x="3" y="0"/>
                  </a:moveTo>
                  <a:lnTo>
                    <a:pt x="1" y="4"/>
                  </a:lnTo>
                  <a:lnTo>
                    <a:pt x="0" y="6"/>
                  </a:lnTo>
                </a:path>
              </a:pathLst>
            </a:custGeom>
            <a:noFill/>
            <a:ln w="0">
              <a:solidFill>
                <a:srgbClr val="000000"/>
              </a:solidFill>
              <a:prstDash val="solid"/>
              <a:round/>
              <a:headEnd/>
              <a:tailEnd/>
            </a:ln>
          </p:spPr>
          <p:txBody>
            <a:bodyPr/>
            <a:lstStyle/>
            <a:p>
              <a:endParaRPr lang="en-GB"/>
            </a:p>
          </p:txBody>
        </p:sp>
        <p:sp>
          <p:nvSpPr>
            <p:cNvPr id="1662" name="Line 2738"/>
            <p:cNvSpPr>
              <a:spLocks noChangeShapeType="1"/>
            </p:cNvSpPr>
            <p:nvPr/>
          </p:nvSpPr>
          <p:spPr bwMode="auto">
            <a:xfrm flipH="1">
              <a:off x="1987" y="3158"/>
              <a:ext cx="1" cy="2"/>
            </a:xfrm>
            <a:prstGeom prst="line">
              <a:avLst/>
            </a:prstGeom>
            <a:noFill/>
            <a:ln w="0">
              <a:solidFill>
                <a:srgbClr val="000000"/>
              </a:solidFill>
              <a:round/>
              <a:headEnd/>
              <a:tailEnd/>
            </a:ln>
          </p:spPr>
          <p:txBody>
            <a:bodyPr/>
            <a:lstStyle/>
            <a:p>
              <a:endParaRPr lang="en-GB"/>
            </a:p>
          </p:txBody>
        </p:sp>
        <p:sp>
          <p:nvSpPr>
            <p:cNvPr id="1663" name="Freeform 2739"/>
            <p:cNvSpPr>
              <a:spLocks/>
            </p:cNvSpPr>
            <p:nvPr/>
          </p:nvSpPr>
          <p:spPr bwMode="auto">
            <a:xfrm>
              <a:off x="1982" y="3160"/>
              <a:ext cx="5" cy="9"/>
            </a:xfrm>
            <a:custGeom>
              <a:avLst/>
              <a:gdLst/>
              <a:ahLst/>
              <a:cxnLst>
                <a:cxn ang="0">
                  <a:pos x="10" y="0"/>
                </a:cxn>
                <a:cxn ang="0">
                  <a:pos x="7" y="6"/>
                </a:cxn>
                <a:cxn ang="0">
                  <a:pos x="0" y="18"/>
                </a:cxn>
              </a:cxnLst>
              <a:rect l="0" t="0" r="r" b="b"/>
              <a:pathLst>
                <a:path w="10" h="18">
                  <a:moveTo>
                    <a:pt x="10" y="0"/>
                  </a:moveTo>
                  <a:lnTo>
                    <a:pt x="7" y="6"/>
                  </a:lnTo>
                  <a:lnTo>
                    <a:pt x="0" y="18"/>
                  </a:lnTo>
                </a:path>
              </a:pathLst>
            </a:custGeom>
            <a:noFill/>
            <a:ln w="0">
              <a:solidFill>
                <a:srgbClr val="000000"/>
              </a:solidFill>
              <a:prstDash val="solid"/>
              <a:round/>
              <a:headEnd/>
              <a:tailEnd/>
            </a:ln>
          </p:spPr>
          <p:txBody>
            <a:bodyPr/>
            <a:lstStyle/>
            <a:p>
              <a:endParaRPr lang="en-GB"/>
            </a:p>
          </p:txBody>
        </p:sp>
        <p:sp>
          <p:nvSpPr>
            <p:cNvPr id="1664" name="Freeform 2740"/>
            <p:cNvSpPr>
              <a:spLocks/>
            </p:cNvSpPr>
            <p:nvPr/>
          </p:nvSpPr>
          <p:spPr bwMode="auto">
            <a:xfrm>
              <a:off x="1981" y="3169"/>
              <a:ext cx="1" cy="2"/>
            </a:xfrm>
            <a:custGeom>
              <a:avLst/>
              <a:gdLst/>
              <a:ahLst/>
              <a:cxnLst>
                <a:cxn ang="0">
                  <a:pos x="2" y="0"/>
                </a:cxn>
                <a:cxn ang="0">
                  <a:pos x="0" y="2"/>
                </a:cxn>
                <a:cxn ang="0">
                  <a:pos x="0" y="3"/>
                </a:cxn>
              </a:cxnLst>
              <a:rect l="0" t="0" r="r" b="b"/>
              <a:pathLst>
                <a:path w="2" h="3">
                  <a:moveTo>
                    <a:pt x="2" y="0"/>
                  </a:moveTo>
                  <a:lnTo>
                    <a:pt x="0" y="2"/>
                  </a:lnTo>
                  <a:lnTo>
                    <a:pt x="0" y="3"/>
                  </a:lnTo>
                </a:path>
              </a:pathLst>
            </a:custGeom>
            <a:noFill/>
            <a:ln w="0">
              <a:solidFill>
                <a:srgbClr val="000000"/>
              </a:solidFill>
              <a:prstDash val="solid"/>
              <a:round/>
              <a:headEnd/>
              <a:tailEnd/>
            </a:ln>
          </p:spPr>
          <p:txBody>
            <a:bodyPr/>
            <a:lstStyle/>
            <a:p>
              <a:endParaRPr lang="en-GB"/>
            </a:p>
          </p:txBody>
        </p:sp>
        <p:sp>
          <p:nvSpPr>
            <p:cNvPr id="1665" name="Freeform 2741"/>
            <p:cNvSpPr>
              <a:spLocks/>
            </p:cNvSpPr>
            <p:nvPr/>
          </p:nvSpPr>
          <p:spPr bwMode="auto">
            <a:xfrm>
              <a:off x="1977" y="3174"/>
              <a:ext cx="2" cy="4"/>
            </a:xfrm>
            <a:custGeom>
              <a:avLst/>
              <a:gdLst/>
              <a:ahLst/>
              <a:cxnLst>
                <a:cxn ang="0">
                  <a:pos x="4" y="0"/>
                </a:cxn>
                <a:cxn ang="0">
                  <a:pos x="1" y="6"/>
                </a:cxn>
                <a:cxn ang="0">
                  <a:pos x="0" y="7"/>
                </a:cxn>
              </a:cxnLst>
              <a:rect l="0" t="0" r="r" b="b"/>
              <a:pathLst>
                <a:path w="4" h="7">
                  <a:moveTo>
                    <a:pt x="4" y="0"/>
                  </a:moveTo>
                  <a:lnTo>
                    <a:pt x="1" y="6"/>
                  </a:lnTo>
                  <a:lnTo>
                    <a:pt x="0" y="7"/>
                  </a:lnTo>
                </a:path>
              </a:pathLst>
            </a:custGeom>
            <a:noFill/>
            <a:ln w="0">
              <a:solidFill>
                <a:srgbClr val="000000"/>
              </a:solidFill>
              <a:prstDash val="solid"/>
              <a:round/>
              <a:headEnd/>
              <a:tailEnd/>
            </a:ln>
          </p:spPr>
          <p:txBody>
            <a:bodyPr/>
            <a:lstStyle/>
            <a:p>
              <a:endParaRPr lang="en-GB"/>
            </a:p>
          </p:txBody>
        </p:sp>
        <p:sp>
          <p:nvSpPr>
            <p:cNvPr id="1666" name="Freeform 2742"/>
            <p:cNvSpPr>
              <a:spLocks/>
            </p:cNvSpPr>
            <p:nvPr/>
          </p:nvSpPr>
          <p:spPr bwMode="auto">
            <a:xfrm>
              <a:off x="1973" y="3181"/>
              <a:ext cx="1" cy="3"/>
            </a:xfrm>
            <a:custGeom>
              <a:avLst/>
              <a:gdLst/>
              <a:ahLst/>
              <a:cxnLst>
                <a:cxn ang="0">
                  <a:pos x="2" y="0"/>
                </a:cxn>
                <a:cxn ang="0">
                  <a:pos x="2" y="1"/>
                </a:cxn>
                <a:cxn ang="0">
                  <a:pos x="2" y="1"/>
                </a:cxn>
                <a:cxn ang="0">
                  <a:pos x="0" y="4"/>
                </a:cxn>
              </a:cxnLst>
              <a:rect l="0" t="0" r="r" b="b"/>
              <a:pathLst>
                <a:path w="2" h="4">
                  <a:moveTo>
                    <a:pt x="2" y="0"/>
                  </a:moveTo>
                  <a:lnTo>
                    <a:pt x="2" y="1"/>
                  </a:lnTo>
                  <a:lnTo>
                    <a:pt x="2" y="1"/>
                  </a:lnTo>
                  <a:lnTo>
                    <a:pt x="0" y="4"/>
                  </a:lnTo>
                </a:path>
              </a:pathLst>
            </a:custGeom>
            <a:noFill/>
            <a:ln w="0">
              <a:solidFill>
                <a:srgbClr val="000000"/>
              </a:solidFill>
              <a:prstDash val="solid"/>
              <a:round/>
              <a:headEnd/>
              <a:tailEnd/>
            </a:ln>
          </p:spPr>
          <p:txBody>
            <a:bodyPr/>
            <a:lstStyle/>
            <a:p>
              <a:endParaRPr lang="en-GB"/>
            </a:p>
          </p:txBody>
        </p:sp>
        <p:sp>
          <p:nvSpPr>
            <p:cNvPr id="1667" name="Freeform 2743"/>
            <p:cNvSpPr>
              <a:spLocks/>
            </p:cNvSpPr>
            <p:nvPr/>
          </p:nvSpPr>
          <p:spPr bwMode="auto">
            <a:xfrm>
              <a:off x="1972" y="3184"/>
              <a:ext cx="1" cy="1"/>
            </a:xfrm>
            <a:custGeom>
              <a:avLst/>
              <a:gdLst/>
              <a:ahLst/>
              <a:cxnLst>
                <a:cxn ang="0">
                  <a:pos x="4" y="0"/>
                </a:cxn>
                <a:cxn ang="0">
                  <a:pos x="4" y="1"/>
                </a:cxn>
                <a:cxn ang="0">
                  <a:pos x="0" y="4"/>
                </a:cxn>
              </a:cxnLst>
              <a:rect l="0" t="0" r="r" b="b"/>
              <a:pathLst>
                <a:path w="4" h="4">
                  <a:moveTo>
                    <a:pt x="4" y="0"/>
                  </a:moveTo>
                  <a:lnTo>
                    <a:pt x="4" y="1"/>
                  </a:lnTo>
                  <a:lnTo>
                    <a:pt x="0" y="4"/>
                  </a:lnTo>
                </a:path>
              </a:pathLst>
            </a:custGeom>
            <a:noFill/>
            <a:ln w="0">
              <a:solidFill>
                <a:srgbClr val="000000"/>
              </a:solidFill>
              <a:prstDash val="solid"/>
              <a:round/>
              <a:headEnd/>
              <a:tailEnd/>
            </a:ln>
          </p:spPr>
          <p:txBody>
            <a:bodyPr/>
            <a:lstStyle/>
            <a:p>
              <a:endParaRPr lang="en-GB"/>
            </a:p>
          </p:txBody>
        </p:sp>
        <p:sp>
          <p:nvSpPr>
            <p:cNvPr id="1668" name="Freeform 2744"/>
            <p:cNvSpPr>
              <a:spLocks/>
            </p:cNvSpPr>
            <p:nvPr/>
          </p:nvSpPr>
          <p:spPr bwMode="auto">
            <a:xfrm>
              <a:off x="1968" y="3187"/>
              <a:ext cx="3" cy="3"/>
            </a:xfrm>
            <a:custGeom>
              <a:avLst/>
              <a:gdLst/>
              <a:ahLst/>
              <a:cxnLst>
                <a:cxn ang="0">
                  <a:pos x="5" y="0"/>
                </a:cxn>
                <a:cxn ang="0">
                  <a:pos x="0" y="5"/>
                </a:cxn>
                <a:cxn ang="0">
                  <a:pos x="0" y="5"/>
                </a:cxn>
              </a:cxnLst>
              <a:rect l="0" t="0" r="r" b="b"/>
              <a:pathLst>
                <a:path w="5" h="5">
                  <a:moveTo>
                    <a:pt x="5" y="0"/>
                  </a:moveTo>
                  <a:lnTo>
                    <a:pt x="0" y="5"/>
                  </a:lnTo>
                  <a:lnTo>
                    <a:pt x="0" y="5"/>
                  </a:lnTo>
                </a:path>
              </a:pathLst>
            </a:custGeom>
            <a:noFill/>
            <a:ln w="0">
              <a:solidFill>
                <a:srgbClr val="000000"/>
              </a:solidFill>
              <a:prstDash val="solid"/>
              <a:round/>
              <a:headEnd/>
              <a:tailEnd/>
            </a:ln>
          </p:spPr>
          <p:txBody>
            <a:bodyPr/>
            <a:lstStyle/>
            <a:p>
              <a:endParaRPr lang="en-GB"/>
            </a:p>
          </p:txBody>
        </p:sp>
        <p:sp>
          <p:nvSpPr>
            <p:cNvPr id="1669" name="Line 2745"/>
            <p:cNvSpPr>
              <a:spLocks noChangeShapeType="1"/>
            </p:cNvSpPr>
            <p:nvPr/>
          </p:nvSpPr>
          <p:spPr bwMode="auto">
            <a:xfrm flipH="1">
              <a:off x="1957" y="3203"/>
              <a:ext cx="2" cy="1"/>
            </a:xfrm>
            <a:prstGeom prst="line">
              <a:avLst/>
            </a:prstGeom>
            <a:noFill/>
            <a:ln w="0">
              <a:solidFill>
                <a:srgbClr val="000000"/>
              </a:solidFill>
              <a:round/>
              <a:headEnd/>
              <a:tailEnd/>
            </a:ln>
          </p:spPr>
          <p:txBody>
            <a:bodyPr/>
            <a:lstStyle/>
            <a:p>
              <a:endParaRPr lang="en-GB"/>
            </a:p>
          </p:txBody>
        </p:sp>
        <p:sp>
          <p:nvSpPr>
            <p:cNvPr id="1670" name="Line 2746"/>
            <p:cNvSpPr>
              <a:spLocks noChangeShapeType="1"/>
            </p:cNvSpPr>
            <p:nvPr/>
          </p:nvSpPr>
          <p:spPr bwMode="auto">
            <a:xfrm>
              <a:off x="1954" y="3206"/>
              <a:ext cx="1" cy="1"/>
            </a:xfrm>
            <a:prstGeom prst="line">
              <a:avLst/>
            </a:prstGeom>
            <a:noFill/>
            <a:ln w="0">
              <a:solidFill>
                <a:srgbClr val="000000"/>
              </a:solidFill>
              <a:round/>
              <a:headEnd/>
              <a:tailEnd/>
            </a:ln>
          </p:spPr>
          <p:txBody>
            <a:bodyPr/>
            <a:lstStyle/>
            <a:p>
              <a:endParaRPr lang="en-GB"/>
            </a:p>
          </p:txBody>
        </p:sp>
        <p:sp>
          <p:nvSpPr>
            <p:cNvPr id="1671" name="Line 2747"/>
            <p:cNvSpPr>
              <a:spLocks noChangeShapeType="1"/>
            </p:cNvSpPr>
            <p:nvPr/>
          </p:nvSpPr>
          <p:spPr bwMode="auto">
            <a:xfrm flipH="1">
              <a:off x="1920" y="3230"/>
              <a:ext cx="1" cy="1"/>
            </a:xfrm>
            <a:prstGeom prst="line">
              <a:avLst/>
            </a:prstGeom>
            <a:noFill/>
            <a:ln w="0">
              <a:solidFill>
                <a:srgbClr val="000000"/>
              </a:solidFill>
              <a:round/>
              <a:headEnd/>
              <a:tailEnd/>
            </a:ln>
          </p:spPr>
          <p:txBody>
            <a:bodyPr/>
            <a:lstStyle/>
            <a:p>
              <a:endParaRPr lang="en-GB"/>
            </a:p>
          </p:txBody>
        </p:sp>
        <p:sp>
          <p:nvSpPr>
            <p:cNvPr id="1672" name="Line 2748"/>
            <p:cNvSpPr>
              <a:spLocks noChangeShapeType="1"/>
            </p:cNvSpPr>
            <p:nvPr/>
          </p:nvSpPr>
          <p:spPr bwMode="auto">
            <a:xfrm>
              <a:off x="2170" y="3159"/>
              <a:ext cx="1" cy="3"/>
            </a:xfrm>
            <a:prstGeom prst="line">
              <a:avLst/>
            </a:prstGeom>
            <a:noFill/>
            <a:ln w="0">
              <a:solidFill>
                <a:srgbClr val="000000"/>
              </a:solidFill>
              <a:round/>
              <a:headEnd/>
              <a:tailEnd/>
            </a:ln>
          </p:spPr>
          <p:txBody>
            <a:bodyPr/>
            <a:lstStyle/>
            <a:p>
              <a:endParaRPr lang="en-GB"/>
            </a:p>
          </p:txBody>
        </p:sp>
        <p:sp>
          <p:nvSpPr>
            <p:cNvPr id="1673" name="Line 2749"/>
            <p:cNvSpPr>
              <a:spLocks noChangeShapeType="1"/>
            </p:cNvSpPr>
            <p:nvPr/>
          </p:nvSpPr>
          <p:spPr bwMode="auto">
            <a:xfrm>
              <a:off x="2171" y="3162"/>
              <a:ext cx="1" cy="3"/>
            </a:xfrm>
            <a:prstGeom prst="line">
              <a:avLst/>
            </a:prstGeom>
            <a:noFill/>
            <a:ln w="0">
              <a:solidFill>
                <a:srgbClr val="000000"/>
              </a:solidFill>
              <a:round/>
              <a:headEnd/>
              <a:tailEnd/>
            </a:ln>
          </p:spPr>
          <p:txBody>
            <a:bodyPr/>
            <a:lstStyle/>
            <a:p>
              <a:endParaRPr lang="en-GB"/>
            </a:p>
          </p:txBody>
        </p:sp>
        <p:sp>
          <p:nvSpPr>
            <p:cNvPr id="1674" name="Line 2750"/>
            <p:cNvSpPr>
              <a:spLocks noChangeShapeType="1"/>
            </p:cNvSpPr>
            <p:nvPr/>
          </p:nvSpPr>
          <p:spPr bwMode="auto">
            <a:xfrm>
              <a:off x="2172" y="3165"/>
              <a:ext cx="1" cy="1"/>
            </a:xfrm>
            <a:prstGeom prst="line">
              <a:avLst/>
            </a:prstGeom>
            <a:noFill/>
            <a:ln w="0">
              <a:solidFill>
                <a:srgbClr val="000000"/>
              </a:solidFill>
              <a:round/>
              <a:headEnd/>
              <a:tailEnd/>
            </a:ln>
          </p:spPr>
          <p:txBody>
            <a:bodyPr/>
            <a:lstStyle/>
            <a:p>
              <a:endParaRPr lang="en-GB"/>
            </a:p>
          </p:txBody>
        </p:sp>
        <p:sp>
          <p:nvSpPr>
            <p:cNvPr id="1675" name="Line 2751"/>
            <p:cNvSpPr>
              <a:spLocks noChangeShapeType="1"/>
            </p:cNvSpPr>
            <p:nvPr/>
          </p:nvSpPr>
          <p:spPr bwMode="auto">
            <a:xfrm>
              <a:off x="2172" y="3166"/>
              <a:ext cx="1" cy="5"/>
            </a:xfrm>
            <a:prstGeom prst="line">
              <a:avLst/>
            </a:prstGeom>
            <a:noFill/>
            <a:ln w="0">
              <a:solidFill>
                <a:srgbClr val="000000"/>
              </a:solidFill>
              <a:round/>
              <a:headEnd/>
              <a:tailEnd/>
            </a:ln>
          </p:spPr>
          <p:txBody>
            <a:bodyPr/>
            <a:lstStyle/>
            <a:p>
              <a:endParaRPr lang="en-GB"/>
            </a:p>
          </p:txBody>
        </p:sp>
        <p:sp>
          <p:nvSpPr>
            <p:cNvPr id="1676" name="Line 2752"/>
            <p:cNvSpPr>
              <a:spLocks noChangeShapeType="1"/>
            </p:cNvSpPr>
            <p:nvPr/>
          </p:nvSpPr>
          <p:spPr bwMode="auto">
            <a:xfrm>
              <a:off x="2173" y="3171"/>
              <a:ext cx="1" cy="5"/>
            </a:xfrm>
            <a:prstGeom prst="line">
              <a:avLst/>
            </a:prstGeom>
            <a:noFill/>
            <a:ln w="0">
              <a:solidFill>
                <a:srgbClr val="000000"/>
              </a:solidFill>
              <a:round/>
              <a:headEnd/>
              <a:tailEnd/>
            </a:ln>
          </p:spPr>
          <p:txBody>
            <a:bodyPr/>
            <a:lstStyle/>
            <a:p>
              <a:endParaRPr lang="en-GB"/>
            </a:p>
          </p:txBody>
        </p:sp>
        <p:sp>
          <p:nvSpPr>
            <p:cNvPr id="1677" name="Line 2753"/>
            <p:cNvSpPr>
              <a:spLocks noChangeShapeType="1"/>
            </p:cNvSpPr>
            <p:nvPr/>
          </p:nvSpPr>
          <p:spPr bwMode="auto">
            <a:xfrm>
              <a:off x="2174" y="3176"/>
              <a:ext cx="1" cy="5"/>
            </a:xfrm>
            <a:prstGeom prst="line">
              <a:avLst/>
            </a:prstGeom>
            <a:noFill/>
            <a:ln w="0">
              <a:solidFill>
                <a:srgbClr val="000000"/>
              </a:solidFill>
              <a:round/>
              <a:headEnd/>
              <a:tailEnd/>
            </a:ln>
          </p:spPr>
          <p:txBody>
            <a:bodyPr/>
            <a:lstStyle/>
            <a:p>
              <a:endParaRPr lang="en-GB"/>
            </a:p>
          </p:txBody>
        </p:sp>
        <p:sp>
          <p:nvSpPr>
            <p:cNvPr id="1678" name="Freeform 2754"/>
            <p:cNvSpPr>
              <a:spLocks/>
            </p:cNvSpPr>
            <p:nvPr/>
          </p:nvSpPr>
          <p:spPr bwMode="auto">
            <a:xfrm>
              <a:off x="2175" y="3181"/>
              <a:ext cx="1" cy="4"/>
            </a:xfrm>
            <a:custGeom>
              <a:avLst/>
              <a:gdLst/>
              <a:ahLst/>
              <a:cxnLst>
                <a:cxn ang="0">
                  <a:pos x="0" y="0"/>
                </a:cxn>
                <a:cxn ang="0">
                  <a:pos x="1" y="4"/>
                </a:cxn>
                <a:cxn ang="0">
                  <a:pos x="2" y="9"/>
                </a:cxn>
              </a:cxnLst>
              <a:rect l="0" t="0" r="r" b="b"/>
              <a:pathLst>
                <a:path w="2" h="9">
                  <a:moveTo>
                    <a:pt x="0" y="0"/>
                  </a:moveTo>
                  <a:lnTo>
                    <a:pt x="1" y="4"/>
                  </a:lnTo>
                  <a:lnTo>
                    <a:pt x="2" y="9"/>
                  </a:lnTo>
                </a:path>
              </a:pathLst>
            </a:custGeom>
            <a:noFill/>
            <a:ln w="0">
              <a:solidFill>
                <a:srgbClr val="000000"/>
              </a:solidFill>
              <a:prstDash val="solid"/>
              <a:round/>
              <a:headEnd/>
              <a:tailEnd/>
            </a:ln>
          </p:spPr>
          <p:txBody>
            <a:bodyPr/>
            <a:lstStyle/>
            <a:p>
              <a:endParaRPr lang="en-GB"/>
            </a:p>
          </p:txBody>
        </p:sp>
        <p:sp>
          <p:nvSpPr>
            <p:cNvPr id="1679" name="Freeform 2755"/>
            <p:cNvSpPr>
              <a:spLocks/>
            </p:cNvSpPr>
            <p:nvPr/>
          </p:nvSpPr>
          <p:spPr bwMode="auto">
            <a:xfrm>
              <a:off x="2176" y="3185"/>
              <a:ext cx="2" cy="8"/>
            </a:xfrm>
            <a:custGeom>
              <a:avLst/>
              <a:gdLst/>
              <a:ahLst/>
              <a:cxnLst>
                <a:cxn ang="0">
                  <a:pos x="0" y="0"/>
                </a:cxn>
                <a:cxn ang="0">
                  <a:pos x="2" y="7"/>
                </a:cxn>
                <a:cxn ang="0">
                  <a:pos x="4" y="15"/>
                </a:cxn>
              </a:cxnLst>
              <a:rect l="0" t="0" r="r" b="b"/>
              <a:pathLst>
                <a:path w="4" h="15">
                  <a:moveTo>
                    <a:pt x="0" y="0"/>
                  </a:moveTo>
                  <a:lnTo>
                    <a:pt x="2" y="7"/>
                  </a:lnTo>
                  <a:lnTo>
                    <a:pt x="4" y="15"/>
                  </a:lnTo>
                </a:path>
              </a:pathLst>
            </a:custGeom>
            <a:noFill/>
            <a:ln w="0">
              <a:solidFill>
                <a:srgbClr val="000000"/>
              </a:solidFill>
              <a:prstDash val="solid"/>
              <a:round/>
              <a:headEnd/>
              <a:tailEnd/>
            </a:ln>
          </p:spPr>
          <p:txBody>
            <a:bodyPr/>
            <a:lstStyle/>
            <a:p>
              <a:endParaRPr lang="en-GB"/>
            </a:p>
          </p:txBody>
        </p:sp>
        <p:sp>
          <p:nvSpPr>
            <p:cNvPr id="1680" name="Line 2756"/>
            <p:cNvSpPr>
              <a:spLocks noChangeShapeType="1"/>
            </p:cNvSpPr>
            <p:nvPr/>
          </p:nvSpPr>
          <p:spPr bwMode="auto">
            <a:xfrm>
              <a:off x="2178" y="3193"/>
              <a:ext cx="1" cy="2"/>
            </a:xfrm>
            <a:prstGeom prst="line">
              <a:avLst/>
            </a:prstGeom>
            <a:noFill/>
            <a:ln w="0">
              <a:solidFill>
                <a:srgbClr val="000000"/>
              </a:solidFill>
              <a:round/>
              <a:headEnd/>
              <a:tailEnd/>
            </a:ln>
          </p:spPr>
          <p:txBody>
            <a:bodyPr/>
            <a:lstStyle/>
            <a:p>
              <a:endParaRPr lang="en-GB"/>
            </a:p>
          </p:txBody>
        </p:sp>
        <p:sp>
          <p:nvSpPr>
            <p:cNvPr id="1681" name="Freeform 2757"/>
            <p:cNvSpPr>
              <a:spLocks/>
            </p:cNvSpPr>
            <p:nvPr/>
          </p:nvSpPr>
          <p:spPr bwMode="auto">
            <a:xfrm>
              <a:off x="2179" y="3195"/>
              <a:ext cx="4" cy="8"/>
            </a:xfrm>
            <a:custGeom>
              <a:avLst/>
              <a:gdLst/>
              <a:ahLst/>
              <a:cxnLst>
                <a:cxn ang="0">
                  <a:pos x="0" y="0"/>
                </a:cxn>
                <a:cxn ang="0">
                  <a:pos x="4" y="12"/>
                </a:cxn>
                <a:cxn ang="0">
                  <a:pos x="6" y="16"/>
                </a:cxn>
              </a:cxnLst>
              <a:rect l="0" t="0" r="r" b="b"/>
              <a:pathLst>
                <a:path w="6" h="16">
                  <a:moveTo>
                    <a:pt x="0" y="0"/>
                  </a:moveTo>
                  <a:lnTo>
                    <a:pt x="4" y="12"/>
                  </a:lnTo>
                  <a:lnTo>
                    <a:pt x="6" y="16"/>
                  </a:lnTo>
                </a:path>
              </a:pathLst>
            </a:custGeom>
            <a:noFill/>
            <a:ln w="0">
              <a:solidFill>
                <a:srgbClr val="000000"/>
              </a:solidFill>
              <a:prstDash val="solid"/>
              <a:round/>
              <a:headEnd/>
              <a:tailEnd/>
            </a:ln>
          </p:spPr>
          <p:txBody>
            <a:bodyPr/>
            <a:lstStyle/>
            <a:p>
              <a:endParaRPr lang="en-GB"/>
            </a:p>
          </p:txBody>
        </p:sp>
        <p:sp>
          <p:nvSpPr>
            <p:cNvPr id="1682" name="Line 2758"/>
            <p:cNvSpPr>
              <a:spLocks noChangeShapeType="1"/>
            </p:cNvSpPr>
            <p:nvPr/>
          </p:nvSpPr>
          <p:spPr bwMode="auto">
            <a:xfrm>
              <a:off x="2190" y="3216"/>
              <a:ext cx="7" cy="11"/>
            </a:xfrm>
            <a:prstGeom prst="line">
              <a:avLst/>
            </a:prstGeom>
            <a:noFill/>
            <a:ln w="0">
              <a:solidFill>
                <a:srgbClr val="000000"/>
              </a:solidFill>
              <a:round/>
              <a:headEnd/>
              <a:tailEnd/>
            </a:ln>
          </p:spPr>
          <p:txBody>
            <a:bodyPr/>
            <a:lstStyle/>
            <a:p>
              <a:endParaRPr lang="en-GB"/>
            </a:p>
          </p:txBody>
        </p:sp>
        <p:sp>
          <p:nvSpPr>
            <p:cNvPr id="1683" name="Line 2759"/>
            <p:cNvSpPr>
              <a:spLocks noChangeShapeType="1"/>
            </p:cNvSpPr>
            <p:nvPr/>
          </p:nvSpPr>
          <p:spPr bwMode="auto">
            <a:xfrm>
              <a:off x="2197" y="3227"/>
              <a:ext cx="2" cy="3"/>
            </a:xfrm>
            <a:prstGeom prst="line">
              <a:avLst/>
            </a:prstGeom>
            <a:noFill/>
            <a:ln w="0">
              <a:solidFill>
                <a:srgbClr val="000000"/>
              </a:solidFill>
              <a:round/>
              <a:headEnd/>
              <a:tailEnd/>
            </a:ln>
          </p:spPr>
          <p:txBody>
            <a:bodyPr/>
            <a:lstStyle/>
            <a:p>
              <a:endParaRPr lang="en-GB"/>
            </a:p>
          </p:txBody>
        </p:sp>
        <p:sp>
          <p:nvSpPr>
            <p:cNvPr id="1684" name="Freeform 2760"/>
            <p:cNvSpPr>
              <a:spLocks/>
            </p:cNvSpPr>
            <p:nvPr/>
          </p:nvSpPr>
          <p:spPr bwMode="auto">
            <a:xfrm>
              <a:off x="2212" y="3247"/>
              <a:ext cx="83" cy="72"/>
            </a:xfrm>
            <a:custGeom>
              <a:avLst/>
              <a:gdLst/>
              <a:ahLst/>
              <a:cxnLst>
                <a:cxn ang="0">
                  <a:pos x="0" y="0"/>
                </a:cxn>
                <a:cxn ang="0">
                  <a:pos x="7" y="9"/>
                </a:cxn>
                <a:cxn ang="0">
                  <a:pos x="46" y="49"/>
                </a:cxn>
                <a:cxn ang="0">
                  <a:pos x="166" y="144"/>
                </a:cxn>
              </a:cxnLst>
              <a:rect l="0" t="0" r="r" b="b"/>
              <a:pathLst>
                <a:path w="166" h="144">
                  <a:moveTo>
                    <a:pt x="0" y="0"/>
                  </a:moveTo>
                  <a:lnTo>
                    <a:pt x="7" y="9"/>
                  </a:lnTo>
                  <a:lnTo>
                    <a:pt x="46" y="49"/>
                  </a:lnTo>
                  <a:lnTo>
                    <a:pt x="166" y="144"/>
                  </a:lnTo>
                </a:path>
              </a:pathLst>
            </a:custGeom>
            <a:noFill/>
            <a:ln w="0">
              <a:solidFill>
                <a:srgbClr val="000000"/>
              </a:solidFill>
              <a:prstDash val="solid"/>
              <a:round/>
              <a:headEnd/>
              <a:tailEnd/>
            </a:ln>
          </p:spPr>
          <p:txBody>
            <a:bodyPr/>
            <a:lstStyle/>
            <a:p>
              <a:endParaRPr lang="en-GB"/>
            </a:p>
          </p:txBody>
        </p:sp>
        <p:sp>
          <p:nvSpPr>
            <p:cNvPr id="1685" name="Line 2761"/>
            <p:cNvSpPr>
              <a:spLocks noChangeShapeType="1"/>
            </p:cNvSpPr>
            <p:nvPr/>
          </p:nvSpPr>
          <p:spPr bwMode="auto">
            <a:xfrm>
              <a:off x="2160" y="3161"/>
              <a:ext cx="1" cy="1"/>
            </a:xfrm>
            <a:prstGeom prst="line">
              <a:avLst/>
            </a:prstGeom>
            <a:noFill/>
            <a:ln w="0">
              <a:solidFill>
                <a:srgbClr val="000000"/>
              </a:solidFill>
              <a:round/>
              <a:headEnd/>
              <a:tailEnd/>
            </a:ln>
          </p:spPr>
          <p:txBody>
            <a:bodyPr/>
            <a:lstStyle/>
            <a:p>
              <a:endParaRPr lang="en-GB"/>
            </a:p>
          </p:txBody>
        </p:sp>
        <p:sp>
          <p:nvSpPr>
            <p:cNvPr id="1686" name="Line 2762"/>
            <p:cNvSpPr>
              <a:spLocks noChangeShapeType="1"/>
            </p:cNvSpPr>
            <p:nvPr/>
          </p:nvSpPr>
          <p:spPr bwMode="auto">
            <a:xfrm flipH="1">
              <a:off x="2157" y="3165"/>
              <a:ext cx="2" cy="2"/>
            </a:xfrm>
            <a:prstGeom prst="line">
              <a:avLst/>
            </a:prstGeom>
            <a:noFill/>
            <a:ln w="0">
              <a:solidFill>
                <a:srgbClr val="000000"/>
              </a:solidFill>
              <a:round/>
              <a:headEnd/>
              <a:tailEnd/>
            </a:ln>
          </p:spPr>
          <p:txBody>
            <a:bodyPr/>
            <a:lstStyle/>
            <a:p>
              <a:endParaRPr lang="en-GB"/>
            </a:p>
          </p:txBody>
        </p:sp>
        <p:sp>
          <p:nvSpPr>
            <p:cNvPr id="1687" name="Freeform 2763"/>
            <p:cNvSpPr>
              <a:spLocks/>
            </p:cNvSpPr>
            <p:nvPr/>
          </p:nvSpPr>
          <p:spPr bwMode="auto">
            <a:xfrm>
              <a:off x="2152" y="3176"/>
              <a:ext cx="1" cy="3"/>
            </a:xfrm>
            <a:custGeom>
              <a:avLst/>
              <a:gdLst/>
              <a:ahLst/>
              <a:cxnLst>
                <a:cxn ang="0">
                  <a:pos x="4" y="0"/>
                </a:cxn>
                <a:cxn ang="0">
                  <a:pos x="1" y="3"/>
                </a:cxn>
                <a:cxn ang="0">
                  <a:pos x="0" y="7"/>
                </a:cxn>
              </a:cxnLst>
              <a:rect l="0" t="0" r="r" b="b"/>
              <a:pathLst>
                <a:path w="4" h="7">
                  <a:moveTo>
                    <a:pt x="4" y="0"/>
                  </a:moveTo>
                  <a:lnTo>
                    <a:pt x="1" y="3"/>
                  </a:lnTo>
                  <a:lnTo>
                    <a:pt x="0" y="7"/>
                  </a:lnTo>
                </a:path>
              </a:pathLst>
            </a:custGeom>
            <a:noFill/>
            <a:ln w="0">
              <a:solidFill>
                <a:srgbClr val="000000"/>
              </a:solidFill>
              <a:prstDash val="solid"/>
              <a:round/>
              <a:headEnd/>
              <a:tailEnd/>
            </a:ln>
          </p:spPr>
          <p:txBody>
            <a:bodyPr/>
            <a:lstStyle/>
            <a:p>
              <a:endParaRPr lang="en-GB"/>
            </a:p>
          </p:txBody>
        </p:sp>
        <p:sp>
          <p:nvSpPr>
            <p:cNvPr id="1688" name="Line 2764"/>
            <p:cNvSpPr>
              <a:spLocks noChangeShapeType="1"/>
            </p:cNvSpPr>
            <p:nvPr/>
          </p:nvSpPr>
          <p:spPr bwMode="auto">
            <a:xfrm flipH="1">
              <a:off x="2149" y="3179"/>
              <a:ext cx="3" cy="6"/>
            </a:xfrm>
            <a:prstGeom prst="line">
              <a:avLst/>
            </a:prstGeom>
            <a:noFill/>
            <a:ln w="0">
              <a:solidFill>
                <a:srgbClr val="000000"/>
              </a:solidFill>
              <a:round/>
              <a:headEnd/>
              <a:tailEnd/>
            </a:ln>
          </p:spPr>
          <p:txBody>
            <a:bodyPr/>
            <a:lstStyle/>
            <a:p>
              <a:endParaRPr lang="en-GB"/>
            </a:p>
          </p:txBody>
        </p:sp>
        <p:sp>
          <p:nvSpPr>
            <p:cNvPr id="1689" name="Line 2765"/>
            <p:cNvSpPr>
              <a:spLocks noChangeShapeType="1"/>
            </p:cNvSpPr>
            <p:nvPr/>
          </p:nvSpPr>
          <p:spPr bwMode="auto">
            <a:xfrm flipH="1">
              <a:off x="2148" y="3185"/>
              <a:ext cx="1" cy="3"/>
            </a:xfrm>
            <a:prstGeom prst="line">
              <a:avLst/>
            </a:prstGeom>
            <a:noFill/>
            <a:ln w="0">
              <a:solidFill>
                <a:srgbClr val="000000"/>
              </a:solidFill>
              <a:round/>
              <a:headEnd/>
              <a:tailEnd/>
            </a:ln>
          </p:spPr>
          <p:txBody>
            <a:bodyPr/>
            <a:lstStyle/>
            <a:p>
              <a:endParaRPr lang="en-GB"/>
            </a:p>
          </p:txBody>
        </p:sp>
        <p:sp>
          <p:nvSpPr>
            <p:cNvPr id="1690" name="Freeform 2766"/>
            <p:cNvSpPr>
              <a:spLocks/>
            </p:cNvSpPr>
            <p:nvPr/>
          </p:nvSpPr>
          <p:spPr bwMode="auto">
            <a:xfrm>
              <a:off x="2144" y="3188"/>
              <a:ext cx="4" cy="9"/>
            </a:xfrm>
            <a:custGeom>
              <a:avLst/>
              <a:gdLst/>
              <a:ahLst/>
              <a:cxnLst>
                <a:cxn ang="0">
                  <a:pos x="10" y="0"/>
                </a:cxn>
                <a:cxn ang="0">
                  <a:pos x="8" y="5"/>
                </a:cxn>
                <a:cxn ang="0">
                  <a:pos x="4" y="12"/>
                </a:cxn>
                <a:cxn ang="0">
                  <a:pos x="1" y="16"/>
                </a:cxn>
                <a:cxn ang="0">
                  <a:pos x="0" y="18"/>
                </a:cxn>
              </a:cxnLst>
              <a:rect l="0" t="0" r="r" b="b"/>
              <a:pathLst>
                <a:path w="10" h="18">
                  <a:moveTo>
                    <a:pt x="10" y="0"/>
                  </a:moveTo>
                  <a:lnTo>
                    <a:pt x="8" y="5"/>
                  </a:lnTo>
                  <a:lnTo>
                    <a:pt x="4" y="12"/>
                  </a:lnTo>
                  <a:lnTo>
                    <a:pt x="1" y="16"/>
                  </a:lnTo>
                  <a:lnTo>
                    <a:pt x="0" y="18"/>
                  </a:lnTo>
                </a:path>
              </a:pathLst>
            </a:custGeom>
            <a:noFill/>
            <a:ln w="0">
              <a:solidFill>
                <a:srgbClr val="000000"/>
              </a:solidFill>
              <a:prstDash val="solid"/>
              <a:round/>
              <a:headEnd/>
              <a:tailEnd/>
            </a:ln>
          </p:spPr>
          <p:txBody>
            <a:bodyPr/>
            <a:lstStyle/>
            <a:p>
              <a:endParaRPr lang="en-GB"/>
            </a:p>
          </p:txBody>
        </p:sp>
        <p:sp>
          <p:nvSpPr>
            <p:cNvPr id="1691" name="Freeform 2767"/>
            <p:cNvSpPr>
              <a:spLocks/>
            </p:cNvSpPr>
            <p:nvPr/>
          </p:nvSpPr>
          <p:spPr bwMode="auto">
            <a:xfrm>
              <a:off x="2139" y="3197"/>
              <a:ext cx="5" cy="8"/>
            </a:xfrm>
            <a:custGeom>
              <a:avLst/>
              <a:gdLst/>
              <a:ahLst/>
              <a:cxnLst>
                <a:cxn ang="0">
                  <a:pos x="10" y="0"/>
                </a:cxn>
                <a:cxn ang="0">
                  <a:pos x="8" y="4"/>
                </a:cxn>
                <a:cxn ang="0">
                  <a:pos x="5" y="8"/>
                </a:cxn>
                <a:cxn ang="0">
                  <a:pos x="2" y="12"/>
                </a:cxn>
                <a:cxn ang="0">
                  <a:pos x="0" y="16"/>
                </a:cxn>
              </a:cxnLst>
              <a:rect l="0" t="0" r="r" b="b"/>
              <a:pathLst>
                <a:path w="10" h="16">
                  <a:moveTo>
                    <a:pt x="10" y="0"/>
                  </a:moveTo>
                  <a:lnTo>
                    <a:pt x="8" y="4"/>
                  </a:lnTo>
                  <a:lnTo>
                    <a:pt x="5" y="8"/>
                  </a:lnTo>
                  <a:lnTo>
                    <a:pt x="2" y="12"/>
                  </a:lnTo>
                  <a:lnTo>
                    <a:pt x="0" y="16"/>
                  </a:lnTo>
                </a:path>
              </a:pathLst>
            </a:custGeom>
            <a:noFill/>
            <a:ln w="0">
              <a:solidFill>
                <a:srgbClr val="000000"/>
              </a:solidFill>
              <a:prstDash val="solid"/>
              <a:round/>
              <a:headEnd/>
              <a:tailEnd/>
            </a:ln>
          </p:spPr>
          <p:txBody>
            <a:bodyPr/>
            <a:lstStyle/>
            <a:p>
              <a:endParaRPr lang="en-GB"/>
            </a:p>
          </p:txBody>
        </p:sp>
        <p:sp>
          <p:nvSpPr>
            <p:cNvPr id="1692" name="Line 2768"/>
            <p:cNvSpPr>
              <a:spLocks noChangeShapeType="1"/>
            </p:cNvSpPr>
            <p:nvPr/>
          </p:nvSpPr>
          <p:spPr bwMode="auto">
            <a:xfrm flipH="1">
              <a:off x="2136" y="3205"/>
              <a:ext cx="3" cy="4"/>
            </a:xfrm>
            <a:prstGeom prst="line">
              <a:avLst/>
            </a:prstGeom>
            <a:noFill/>
            <a:ln w="0">
              <a:solidFill>
                <a:srgbClr val="000000"/>
              </a:solidFill>
              <a:round/>
              <a:headEnd/>
              <a:tailEnd/>
            </a:ln>
          </p:spPr>
          <p:txBody>
            <a:bodyPr/>
            <a:lstStyle/>
            <a:p>
              <a:endParaRPr lang="en-GB"/>
            </a:p>
          </p:txBody>
        </p:sp>
        <p:sp>
          <p:nvSpPr>
            <p:cNvPr id="1693" name="Line 2769"/>
            <p:cNvSpPr>
              <a:spLocks noChangeShapeType="1"/>
            </p:cNvSpPr>
            <p:nvPr/>
          </p:nvSpPr>
          <p:spPr bwMode="auto">
            <a:xfrm flipH="1">
              <a:off x="2121" y="3219"/>
              <a:ext cx="7" cy="9"/>
            </a:xfrm>
            <a:prstGeom prst="line">
              <a:avLst/>
            </a:prstGeom>
            <a:noFill/>
            <a:ln w="0">
              <a:solidFill>
                <a:srgbClr val="000000"/>
              </a:solidFill>
              <a:round/>
              <a:headEnd/>
              <a:tailEnd/>
            </a:ln>
          </p:spPr>
          <p:txBody>
            <a:bodyPr/>
            <a:lstStyle/>
            <a:p>
              <a:endParaRPr lang="en-GB"/>
            </a:p>
          </p:txBody>
        </p:sp>
        <p:sp>
          <p:nvSpPr>
            <p:cNvPr id="1694" name="Line 2770"/>
            <p:cNvSpPr>
              <a:spLocks noChangeShapeType="1"/>
            </p:cNvSpPr>
            <p:nvPr/>
          </p:nvSpPr>
          <p:spPr bwMode="auto">
            <a:xfrm flipH="1">
              <a:off x="2117" y="3229"/>
              <a:ext cx="3" cy="3"/>
            </a:xfrm>
            <a:prstGeom prst="line">
              <a:avLst/>
            </a:prstGeom>
            <a:noFill/>
            <a:ln w="0">
              <a:solidFill>
                <a:srgbClr val="000000"/>
              </a:solidFill>
              <a:round/>
              <a:headEnd/>
              <a:tailEnd/>
            </a:ln>
          </p:spPr>
          <p:txBody>
            <a:bodyPr/>
            <a:lstStyle/>
            <a:p>
              <a:endParaRPr lang="en-GB"/>
            </a:p>
          </p:txBody>
        </p:sp>
        <p:sp>
          <p:nvSpPr>
            <p:cNvPr id="1695" name="Line 2771"/>
            <p:cNvSpPr>
              <a:spLocks noChangeShapeType="1"/>
            </p:cNvSpPr>
            <p:nvPr/>
          </p:nvSpPr>
          <p:spPr bwMode="auto">
            <a:xfrm flipH="1">
              <a:off x="2106" y="3239"/>
              <a:ext cx="6" cy="7"/>
            </a:xfrm>
            <a:prstGeom prst="line">
              <a:avLst/>
            </a:prstGeom>
            <a:noFill/>
            <a:ln w="0">
              <a:solidFill>
                <a:srgbClr val="000000"/>
              </a:solidFill>
              <a:round/>
              <a:headEnd/>
              <a:tailEnd/>
            </a:ln>
          </p:spPr>
          <p:txBody>
            <a:bodyPr/>
            <a:lstStyle/>
            <a:p>
              <a:endParaRPr lang="en-GB"/>
            </a:p>
          </p:txBody>
        </p:sp>
        <p:sp>
          <p:nvSpPr>
            <p:cNvPr id="1696" name="Line 2772"/>
            <p:cNvSpPr>
              <a:spLocks noChangeShapeType="1"/>
            </p:cNvSpPr>
            <p:nvPr/>
          </p:nvSpPr>
          <p:spPr bwMode="auto">
            <a:xfrm flipH="1">
              <a:off x="2089" y="3152"/>
              <a:ext cx="1" cy="1"/>
            </a:xfrm>
            <a:prstGeom prst="line">
              <a:avLst/>
            </a:prstGeom>
            <a:noFill/>
            <a:ln w="0">
              <a:solidFill>
                <a:srgbClr val="000000"/>
              </a:solidFill>
              <a:round/>
              <a:headEnd/>
              <a:tailEnd/>
            </a:ln>
          </p:spPr>
          <p:txBody>
            <a:bodyPr/>
            <a:lstStyle/>
            <a:p>
              <a:endParaRPr lang="en-GB"/>
            </a:p>
          </p:txBody>
        </p:sp>
        <p:sp>
          <p:nvSpPr>
            <p:cNvPr id="1697" name="Freeform 2773"/>
            <p:cNvSpPr>
              <a:spLocks/>
            </p:cNvSpPr>
            <p:nvPr/>
          </p:nvSpPr>
          <p:spPr bwMode="auto">
            <a:xfrm>
              <a:off x="2084" y="3154"/>
              <a:ext cx="4" cy="5"/>
            </a:xfrm>
            <a:custGeom>
              <a:avLst/>
              <a:gdLst/>
              <a:ahLst/>
              <a:cxnLst>
                <a:cxn ang="0">
                  <a:pos x="6" y="0"/>
                </a:cxn>
                <a:cxn ang="0">
                  <a:pos x="5" y="3"/>
                </a:cxn>
                <a:cxn ang="0">
                  <a:pos x="0" y="9"/>
                </a:cxn>
              </a:cxnLst>
              <a:rect l="0" t="0" r="r" b="b"/>
              <a:pathLst>
                <a:path w="6" h="9">
                  <a:moveTo>
                    <a:pt x="6" y="0"/>
                  </a:moveTo>
                  <a:lnTo>
                    <a:pt x="5" y="3"/>
                  </a:lnTo>
                  <a:lnTo>
                    <a:pt x="0" y="9"/>
                  </a:lnTo>
                </a:path>
              </a:pathLst>
            </a:custGeom>
            <a:noFill/>
            <a:ln w="0">
              <a:solidFill>
                <a:srgbClr val="000000"/>
              </a:solidFill>
              <a:prstDash val="solid"/>
              <a:round/>
              <a:headEnd/>
              <a:tailEnd/>
            </a:ln>
          </p:spPr>
          <p:txBody>
            <a:bodyPr/>
            <a:lstStyle/>
            <a:p>
              <a:endParaRPr lang="en-GB"/>
            </a:p>
          </p:txBody>
        </p:sp>
        <p:sp>
          <p:nvSpPr>
            <p:cNvPr id="1698" name="Freeform 2774"/>
            <p:cNvSpPr>
              <a:spLocks/>
            </p:cNvSpPr>
            <p:nvPr/>
          </p:nvSpPr>
          <p:spPr bwMode="auto">
            <a:xfrm>
              <a:off x="2081" y="3159"/>
              <a:ext cx="3" cy="5"/>
            </a:xfrm>
            <a:custGeom>
              <a:avLst/>
              <a:gdLst/>
              <a:ahLst/>
              <a:cxnLst>
                <a:cxn ang="0">
                  <a:pos x="8" y="0"/>
                </a:cxn>
                <a:cxn ang="0">
                  <a:pos x="4" y="7"/>
                </a:cxn>
                <a:cxn ang="0">
                  <a:pos x="0" y="10"/>
                </a:cxn>
              </a:cxnLst>
              <a:rect l="0" t="0" r="r" b="b"/>
              <a:pathLst>
                <a:path w="8" h="10">
                  <a:moveTo>
                    <a:pt x="8" y="0"/>
                  </a:moveTo>
                  <a:lnTo>
                    <a:pt x="4" y="7"/>
                  </a:lnTo>
                  <a:lnTo>
                    <a:pt x="0" y="10"/>
                  </a:lnTo>
                </a:path>
              </a:pathLst>
            </a:custGeom>
            <a:noFill/>
            <a:ln w="0">
              <a:solidFill>
                <a:srgbClr val="000000"/>
              </a:solidFill>
              <a:prstDash val="solid"/>
              <a:round/>
              <a:headEnd/>
              <a:tailEnd/>
            </a:ln>
          </p:spPr>
          <p:txBody>
            <a:bodyPr/>
            <a:lstStyle/>
            <a:p>
              <a:endParaRPr lang="en-GB"/>
            </a:p>
          </p:txBody>
        </p:sp>
        <p:sp>
          <p:nvSpPr>
            <p:cNvPr id="1699" name="Freeform 2775"/>
            <p:cNvSpPr>
              <a:spLocks/>
            </p:cNvSpPr>
            <p:nvPr/>
          </p:nvSpPr>
          <p:spPr bwMode="auto">
            <a:xfrm>
              <a:off x="2074" y="3168"/>
              <a:ext cx="4" cy="7"/>
            </a:xfrm>
            <a:custGeom>
              <a:avLst/>
              <a:gdLst/>
              <a:ahLst/>
              <a:cxnLst>
                <a:cxn ang="0">
                  <a:pos x="9" y="0"/>
                </a:cxn>
                <a:cxn ang="0">
                  <a:pos x="6" y="5"/>
                </a:cxn>
                <a:cxn ang="0">
                  <a:pos x="0" y="14"/>
                </a:cxn>
              </a:cxnLst>
              <a:rect l="0" t="0" r="r" b="b"/>
              <a:pathLst>
                <a:path w="9" h="14">
                  <a:moveTo>
                    <a:pt x="9" y="0"/>
                  </a:moveTo>
                  <a:lnTo>
                    <a:pt x="6" y="5"/>
                  </a:lnTo>
                  <a:lnTo>
                    <a:pt x="0" y="14"/>
                  </a:lnTo>
                </a:path>
              </a:pathLst>
            </a:custGeom>
            <a:noFill/>
            <a:ln w="0">
              <a:solidFill>
                <a:srgbClr val="000000"/>
              </a:solidFill>
              <a:prstDash val="solid"/>
              <a:round/>
              <a:headEnd/>
              <a:tailEnd/>
            </a:ln>
          </p:spPr>
          <p:txBody>
            <a:bodyPr/>
            <a:lstStyle/>
            <a:p>
              <a:endParaRPr lang="en-GB"/>
            </a:p>
          </p:txBody>
        </p:sp>
        <p:sp>
          <p:nvSpPr>
            <p:cNvPr id="1700" name="Freeform 2776"/>
            <p:cNvSpPr>
              <a:spLocks/>
            </p:cNvSpPr>
            <p:nvPr/>
          </p:nvSpPr>
          <p:spPr bwMode="auto">
            <a:xfrm>
              <a:off x="2069" y="3175"/>
              <a:ext cx="5" cy="8"/>
            </a:xfrm>
            <a:custGeom>
              <a:avLst/>
              <a:gdLst/>
              <a:ahLst/>
              <a:cxnLst>
                <a:cxn ang="0">
                  <a:pos x="8" y="0"/>
                </a:cxn>
                <a:cxn ang="0">
                  <a:pos x="5" y="6"/>
                </a:cxn>
                <a:cxn ang="0">
                  <a:pos x="0" y="16"/>
                </a:cxn>
              </a:cxnLst>
              <a:rect l="0" t="0" r="r" b="b"/>
              <a:pathLst>
                <a:path w="8" h="16">
                  <a:moveTo>
                    <a:pt x="8" y="0"/>
                  </a:moveTo>
                  <a:lnTo>
                    <a:pt x="5" y="6"/>
                  </a:lnTo>
                  <a:lnTo>
                    <a:pt x="0" y="16"/>
                  </a:lnTo>
                </a:path>
              </a:pathLst>
            </a:custGeom>
            <a:noFill/>
            <a:ln w="0">
              <a:solidFill>
                <a:srgbClr val="000000"/>
              </a:solidFill>
              <a:prstDash val="solid"/>
              <a:round/>
              <a:headEnd/>
              <a:tailEnd/>
            </a:ln>
          </p:spPr>
          <p:txBody>
            <a:bodyPr/>
            <a:lstStyle/>
            <a:p>
              <a:endParaRPr lang="en-GB"/>
            </a:p>
          </p:txBody>
        </p:sp>
        <p:sp>
          <p:nvSpPr>
            <p:cNvPr id="1701" name="Freeform 2777"/>
            <p:cNvSpPr>
              <a:spLocks/>
            </p:cNvSpPr>
            <p:nvPr/>
          </p:nvSpPr>
          <p:spPr bwMode="auto">
            <a:xfrm>
              <a:off x="2068" y="3183"/>
              <a:ext cx="1" cy="3"/>
            </a:xfrm>
            <a:custGeom>
              <a:avLst/>
              <a:gdLst/>
              <a:ahLst/>
              <a:cxnLst>
                <a:cxn ang="0">
                  <a:pos x="4" y="0"/>
                </a:cxn>
                <a:cxn ang="0">
                  <a:pos x="1" y="5"/>
                </a:cxn>
                <a:cxn ang="0">
                  <a:pos x="0" y="7"/>
                </a:cxn>
              </a:cxnLst>
              <a:rect l="0" t="0" r="r" b="b"/>
              <a:pathLst>
                <a:path w="4" h="7">
                  <a:moveTo>
                    <a:pt x="4" y="0"/>
                  </a:moveTo>
                  <a:lnTo>
                    <a:pt x="1" y="5"/>
                  </a:lnTo>
                  <a:lnTo>
                    <a:pt x="0" y="7"/>
                  </a:lnTo>
                </a:path>
              </a:pathLst>
            </a:custGeom>
            <a:noFill/>
            <a:ln w="0">
              <a:solidFill>
                <a:srgbClr val="000000"/>
              </a:solidFill>
              <a:prstDash val="solid"/>
              <a:round/>
              <a:headEnd/>
              <a:tailEnd/>
            </a:ln>
          </p:spPr>
          <p:txBody>
            <a:bodyPr/>
            <a:lstStyle/>
            <a:p>
              <a:endParaRPr lang="en-GB"/>
            </a:p>
          </p:txBody>
        </p:sp>
        <p:sp>
          <p:nvSpPr>
            <p:cNvPr id="1702" name="Freeform 2778"/>
            <p:cNvSpPr>
              <a:spLocks/>
            </p:cNvSpPr>
            <p:nvPr/>
          </p:nvSpPr>
          <p:spPr bwMode="auto">
            <a:xfrm>
              <a:off x="2065" y="3186"/>
              <a:ext cx="3" cy="6"/>
            </a:xfrm>
            <a:custGeom>
              <a:avLst/>
              <a:gdLst/>
              <a:ahLst/>
              <a:cxnLst>
                <a:cxn ang="0">
                  <a:pos x="5" y="0"/>
                </a:cxn>
                <a:cxn ang="0">
                  <a:pos x="4" y="3"/>
                </a:cxn>
                <a:cxn ang="0">
                  <a:pos x="1" y="8"/>
                </a:cxn>
                <a:cxn ang="0">
                  <a:pos x="0" y="12"/>
                </a:cxn>
              </a:cxnLst>
              <a:rect l="0" t="0" r="r" b="b"/>
              <a:pathLst>
                <a:path w="5" h="12">
                  <a:moveTo>
                    <a:pt x="5" y="0"/>
                  </a:moveTo>
                  <a:lnTo>
                    <a:pt x="4" y="3"/>
                  </a:lnTo>
                  <a:lnTo>
                    <a:pt x="1" y="8"/>
                  </a:lnTo>
                  <a:lnTo>
                    <a:pt x="0" y="12"/>
                  </a:lnTo>
                </a:path>
              </a:pathLst>
            </a:custGeom>
            <a:noFill/>
            <a:ln w="0">
              <a:solidFill>
                <a:srgbClr val="000000"/>
              </a:solidFill>
              <a:prstDash val="solid"/>
              <a:round/>
              <a:headEnd/>
              <a:tailEnd/>
            </a:ln>
          </p:spPr>
          <p:txBody>
            <a:bodyPr/>
            <a:lstStyle/>
            <a:p>
              <a:endParaRPr lang="en-GB"/>
            </a:p>
          </p:txBody>
        </p:sp>
        <p:sp>
          <p:nvSpPr>
            <p:cNvPr id="1703" name="Freeform 2779"/>
            <p:cNvSpPr>
              <a:spLocks/>
            </p:cNvSpPr>
            <p:nvPr/>
          </p:nvSpPr>
          <p:spPr bwMode="auto">
            <a:xfrm>
              <a:off x="2062" y="3192"/>
              <a:ext cx="3" cy="4"/>
            </a:xfrm>
            <a:custGeom>
              <a:avLst/>
              <a:gdLst/>
              <a:ahLst/>
              <a:cxnLst>
                <a:cxn ang="0">
                  <a:pos x="6" y="0"/>
                </a:cxn>
                <a:cxn ang="0">
                  <a:pos x="2" y="5"/>
                </a:cxn>
                <a:cxn ang="0">
                  <a:pos x="0" y="6"/>
                </a:cxn>
              </a:cxnLst>
              <a:rect l="0" t="0" r="r" b="b"/>
              <a:pathLst>
                <a:path w="6" h="6">
                  <a:moveTo>
                    <a:pt x="6" y="0"/>
                  </a:moveTo>
                  <a:lnTo>
                    <a:pt x="2" y="5"/>
                  </a:lnTo>
                  <a:lnTo>
                    <a:pt x="0" y="6"/>
                  </a:lnTo>
                </a:path>
              </a:pathLst>
            </a:custGeom>
            <a:noFill/>
            <a:ln w="0">
              <a:solidFill>
                <a:srgbClr val="000000"/>
              </a:solidFill>
              <a:prstDash val="solid"/>
              <a:round/>
              <a:headEnd/>
              <a:tailEnd/>
            </a:ln>
          </p:spPr>
          <p:txBody>
            <a:bodyPr/>
            <a:lstStyle/>
            <a:p>
              <a:endParaRPr lang="en-GB"/>
            </a:p>
          </p:txBody>
        </p:sp>
        <p:sp>
          <p:nvSpPr>
            <p:cNvPr id="1704" name="Line 2780"/>
            <p:cNvSpPr>
              <a:spLocks noChangeShapeType="1"/>
            </p:cNvSpPr>
            <p:nvPr/>
          </p:nvSpPr>
          <p:spPr bwMode="auto">
            <a:xfrm flipH="1">
              <a:off x="2051" y="3204"/>
              <a:ext cx="5" cy="8"/>
            </a:xfrm>
            <a:prstGeom prst="line">
              <a:avLst/>
            </a:prstGeom>
            <a:noFill/>
            <a:ln w="0">
              <a:solidFill>
                <a:srgbClr val="000000"/>
              </a:solidFill>
              <a:round/>
              <a:headEnd/>
              <a:tailEnd/>
            </a:ln>
          </p:spPr>
          <p:txBody>
            <a:bodyPr/>
            <a:lstStyle/>
            <a:p>
              <a:endParaRPr lang="en-GB"/>
            </a:p>
          </p:txBody>
        </p:sp>
        <p:sp>
          <p:nvSpPr>
            <p:cNvPr id="1705" name="Line 2781"/>
            <p:cNvSpPr>
              <a:spLocks noChangeShapeType="1"/>
            </p:cNvSpPr>
            <p:nvPr/>
          </p:nvSpPr>
          <p:spPr bwMode="auto">
            <a:xfrm flipH="1">
              <a:off x="2050" y="3212"/>
              <a:ext cx="1" cy="1"/>
            </a:xfrm>
            <a:prstGeom prst="line">
              <a:avLst/>
            </a:prstGeom>
            <a:noFill/>
            <a:ln w="0">
              <a:solidFill>
                <a:srgbClr val="000000"/>
              </a:solidFill>
              <a:round/>
              <a:headEnd/>
              <a:tailEnd/>
            </a:ln>
          </p:spPr>
          <p:txBody>
            <a:bodyPr/>
            <a:lstStyle/>
            <a:p>
              <a:endParaRPr lang="en-GB"/>
            </a:p>
          </p:txBody>
        </p:sp>
        <p:sp>
          <p:nvSpPr>
            <p:cNvPr id="1706" name="Freeform 2782"/>
            <p:cNvSpPr>
              <a:spLocks/>
            </p:cNvSpPr>
            <p:nvPr/>
          </p:nvSpPr>
          <p:spPr bwMode="auto">
            <a:xfrm>
              <a:off x="2012" y="3232"/>
              <a:ext cx="21" cy="22"/>
            </a:xfrm>
            <a:custGeom>
              <a:avLst/>
              <a:gdLst/>
              <a:ahLst/>
              <a:cxnLst>
                <a:cxn ang="0">
                  <a:pos x="42" y="0"/>
                </a:cxn>
                <a:cxn ang="0">
                  <a:pos x="26" y="18"/>
                </a:cxn>
                <a:cxn ang="0">
                  <a:pos x="0" y="43"/>
                </a:cxn>
              </a:cxnLst>
              <a:rect l="0" t="0" r="r" b="b"/>
              <a:pathLst>
                <a:path w="42" h="43">
                  <a:moveTo>
                    <a:pt x="42" y="0"/>
                  </a:moveTo>
                  <a:lnTo>
                    <a:pt x="26" y="18"/>
                  </a:lnTo>
                  <a:lnTo>
                    <a:pt x="0" y="43"/>
                  </a:lnTo>
                </a:path>
              </a:pathLst>
            </a:custGeom>
            <a:noFill/>
            <a:ln w="0">
              <a:solidFill>
                <a:srgbClr val="000000"/>
              </a:solidFill>
              <a:prstDash val="solid"/>
              <a:round/>
              <a:headEnd/>
              <a:tailEnd/>
            </a:ln>
          </p:spPr>
          <p:txBody>
            <a:bodyPr/>
            <a:lstStyle/>
            <a:p>
              <a:endParaRPr lang="en-GB"/>
            </a:p>
          </p:txBody>
        </p:sp>
        <p:sp>
          <p:nvSpPr>
            <p:cNvPr id="1707" name="Line 2783"/>
            <p:cNvSpPr>
              <a:spLocks noChangeShapeType="1"/>
            </p:cNvSpPr>
            <p:nvPr/>
          </p:nvSpPr>
          <p:spPr bwMode="auto">
            <a:xfrm>
              <a:off x="2104" y="3154"/>
              <a:ext cx="1" cy="3"/>
            </a:xfrm>
            <a:prstGeom prst="line">
              <a:avLst/>
            </a:prstGeom>
            <a:noFill/>
            <a:ln w="0">
              <a:solidFill>
                <a:srgbClr val="000000"/>
              </a:solidFill>
              <a:round/>
              <a:headEnd/>
              <a:tailEnd/>
            </a:ln>
          </p:spPr>
          <p:txBody>
            <a:bodyPr/>
            <a:lstStyle/>
            <a:p>
              <a:endParaRPr lang="en-GB"/>
            </a:p>
          </p:txBody>
        </p:sp>
        <p:sp>
          <p:nvSpPr>
            <p:cNvPr id="1708" name="Freeform 2784"/>
            <p:cNvSpPr>
              <a:spLocks/>
            </p:cNvSpPr>
            <p:nvPr/>
          </p:nvSpPr>
          <p:spPr bwMode="auto">
            <a:xfrm>
              <a:off x="2106" y="3164"/>
              <a:ext cx="2" cy="6"/>
            </a:xfrm>
            <a:custGeom>
              <a:avLst/>
              <a:gdLst/>
              <a:ahLst/>
              <a:cxnLst>
                <a:cxn ang="0">
                  <a:pos x="0" y="0"/>
                </a:cxn>
                <a:cxn ang="0">
                  <a:pos x="2" y="8"/>
                </a:cxn>
                <a:cxn ang="0">
                  <a:pos x="3" y="10"/>
                </a:cxn>
                <a:cxn ang="0">
                  <a:pos x="3" y="11"/>
                </a:cxn>
              </a:cxnLst>
              <a:rect l="0" t="0" r="r" b="b"/>
              <a:pathLst>
                <a:path w="3" h="11">
                  <a:moveTo>
                    <a:pt x="0" y="0"/>
                  </a:moveTo>
                  <a:lnTo>
                    <a:pt x="2" y="8"/>
                  </a:lnTo>
                  <a:lnTo>
                    <a:pt x="3" y="10"/>
                  </a:lnTo>
                  <a:lnTo>
                    <a:pt x="3" y="11"/>
                  </a:lnTo>
                </a:path>
              </a:pathLst>
            </a:custGeom>
            <a:noFill/>
            <a:ln w="0">
              <a:solidFill>
                <a:srgbClr val="000000"/>
              </a:solidFill>
              <a:prstDash val="solid"/>
              <a:round/>
              <a:headEnd/>
              <a:tailEnd/>
            </a:ln>
          </p:spPr>
          <p:txBody>
            <a:bodyPr/>
            <a:lstStyle/>
            <a:p>
              <a:endParaRPr lang="en-GB"/>
            </a:p>
          </p:txBody>
        </p:sp>
        <p:sp>
          <p:nvSpPr>
            <p:cNvPr id="1709" name="Line 2785"/>
            <p:cNvSpPr>
              <a:spLocks noChangeShapeType="1"/>
            </p:cNvSpPr>
            <p:nvPr/>
          </p:nvSpPr>
          <p:spPr bwMode="auto">
            <a:xfrm>
              <a:off x="2108" y="3170"/>
              <a:ext cx="1" cy="4"/>
            </a:xfrm>
            <a:prstGeom prst="line">
              <a:avLst/>
            </a:prstGeom>
            <a:noFill/>
            <a:ln w="0">
              <a:solidFill>
                <a:srgbClr val="000000"/>
              </a:solidFill>
              <a:round/>
              <a:headEnd/>
              <a:tailEnd/>
            </a:ln>
          </p:spPr>
          <p:txBody>
            <a:bodyPr/>
            <a:lstStyle/>
            <a:p>
              <a:endParaRPr lang="en-GB"/>
            </a:p>
          </p:txBody>
        </p:sp>
        <p:sp>
          <p:nvSpPr>
            <p:cNvPr id="1710" name="Freeform 2786"/>
            <p:cNvSpPr>
              <a:spLocks/>
            </p:cNvSpPr>
            <p:nvPr/>
          </p:nvSpPr>
          <p:spPr bwMode="auto">
            <a:xfrm>
              <a:off x="2108" y="3174"/>
              <a:ext cx="1" cy="6"/>
            </a:xfrm>
            <a:custGeom>
              <a:avLst/>
              <a:gdLst/>
              <a:ahLst/>
              <a:cxnLst>
                <a:cxn ang="0">
                  <a:pos x="0" y="0"/>
                </a:cxn>
                <a:cxn ang="0">
                  <a:pos x="2" y="12"/>
                </a:cxn>
                <a:cxn ang="0">
                  <a:pos x="2" y="13"/>
                </a:cxn>
              </a:cxnLst>
              <a:rect l="0" t="0" r="r" b="b"/>
              <a:pathLst>
                <a:path w="2" h="13">
                  <a:moveTo>
                    <a:pt x="0" y="0"/>
                  </a:moveTo>
                  <a:lnTo>
                    <a:pt x="2" y="12"/>
                  </a:lnTo>
                  <a:lnTo>
                    <a:pt x="2" y="13"/>
                  </a:lnTo>
                </a:path>
              </a:pathLst>
            </a:custGeom>
            <a:noFill/>
            <a:ln w="0">
              <a:solidFill>
                <a:srgbClr val="000000"/>
              </a:solidFill>
              <a:prstDash val="solid"/>
              <a:round/>
              <a:headEnd/>
              <a:tailEnd/>
            </a:ln>
          </p:spPr>
          <p:txBody>
            <a:bodyPr/>
            <a:lstStyle/>
            <a:p>
              <a:endParaRPr lang="en-GB"/>
            </a:p>
          </p:txBody>
        </p:sp>
        <p:sp>
          <p:nvSpPr>
            <p:cNvPr id="1711" name="Line 2787"/>
            <p:cNvSpPr>
              <a:spLocks noChangeShapeType="1"/>
            </p:cNvSpPr>
            <p:nvPr/>
          </p:nvSpPr>
          <p:spPr bwMode="auto">
            <a:xfrm>
              <a:off x="2109" y="3180"/>
              <a:ext cx="1" cy="6"/>
            </a:xfrm>
            <a:prstGeom prst="line">
              <a:avLst/>
            </a:prstGeom>
            <a:noFill/>
            <a:ln w="0">
              <a:solidFill>
                <a:srgbClr val="000000"/>
              </a:solidFill>
              <a:round/>
              <a:headEnd/>
              <a:tailEnd/>
            </a:ln>
          </p:spPr>
          <p:txBody>
            <a:bodyPr/>
            <a:lstStyle/>
            <a:p>
              <a:endParaRPr lang="en-GB"/>
            </a:p>
          </p:txBody>
        </p:sp>
        <p:sp>
          <p:nvSpPr>
            <p:cNvPr id="1712" name="Freeform 2788"/>
            <p:cNvSpPr>
              <a:spLocks/>
            </p:cNvSpPr>
            <p:nvPr/>
          </p:nvSpPr>
          <p:spPr bwMode="auto">
            <a:xfrm>
              <a:off x="2054" y="3160"/>
              <a:ext cx="20" cy="15"/>
            </a:xfrm>
            <a:custGeom>
              <a:avLst/>
              <a:gdLst/>
              <a:ahLst/>
              <a:cxnLst>
                <a:cxn ang="0">
                  <a:pos x="0" y="0"/>
                </a:cxn>
                <a:cxn ang="0">
                  <a:pos x="9" y="9"/>
                </a:cxn>
                <a:cxn ang="0">
                  <a:pos x="14" y="15"/>
                </a:cxn>
                <a:cxn ang="0">
                  <a:pos x="23" y="18"/>
                </a:cxn>
                <a:cxn ang="0">
                  <a:pos x="34" y="25"/>
                </a:cxn>
                <a:cxn ang="0">
                  <a:pos x="40" y="29"/>
                </a:cxn>
              </a:cxnLst>
              <a:rect l="0" t="0" r="r" b="b"/>
              <a:pathLst>
                <a:path w="40" h="29">
                  <a:moveTo>
                    <a:pt x="0" y="0"/>
                  </a:moveTo>
                  <a:lnTo>
                    <a:pt x="9" y="9"/>
                  </a:lnTo>
                  <a:lnTo>
                    <a:pt x="14" y="15"/>
                  </a:lnTo>
                  <a:lnTo>
                    <a:pt x="23" y="18"/>
                  </a:lnTo>
                  <a:lnTo>
                    <a:pt x="34" y="25"/>
                  </a:lnTo>
                  <a:lnTo>
                    <a:pt x="40" y="29"/>
                  </a:lnTo>
                </a:path>
              </a:pathLst>
            </a:custGeom>
            <a:noFill/>
            <a:ln w="0">
              <a:solidFill>
                <a:srgbClr val="000000"/>
              </a:solidFill>
              <a:prstDash val="solid"/>
              <a:round/>
              <a:headEnd/>
              <a:tailEnd/>
            </a:ln>
          </p:spPr>
          <p:txBody>
            <a:bodyPr/>
            <a:lstStyle/>
            <a:p>
              <a:endParaRPr lang="en-GB"/>
            </a:p>
          </p:txBody>
        </p:sp>
        <p:sp>
          <p:nvSpPr>
            <p:cNvPr id="1713" name="Line 2789"/>
            <p:cNvSpPr>
              <a:spLocks noChangeShapeType="1"/>
            </p:cNvSpPr>
            <p:nvPr/>
          </p:nvSpPr>
          <p:spPr bwMode="auto">
            <a:xfrm flipH="1">
              <a:off x="2063" y="3147"/>
              <a:ext cx="1" cy="1"/>
            </a:xfrm>
            <a:prstGeom prst="line">
              <a:avLst/>
            </a:prstGeom>
            <a:noFill/>
            <a:ln w="0">
              <a:solidFill>
                <a:srgbClr val="000000"/>
              </a:solidFill>
              <a:round/>
              <a:headEnd/>
              <a:tailEnd/>
            </a:ln>
          </p:spPr>
          <p:txBody>
            <a:bodyPr/>
            <a:lstStyle/>
            <a:p>
              <a:endParaRPr lang="en-GB"/>
            </a:p>
          </p:txBody>
        </p:sp>
        <p:sp>
          <p:nvSpPr>
            <p:cNvPr id="1714" name="Freeform 2790"/>
            <p:cNvSpPr>
              <a:spLocks/>
            </p:cNvSpPr>
            <p:nvPr/>
          </p:nvSpPr>
          <p:spPr bwMode="auto">
            <a:xfrm>
              <a:off x="2048" y="3169"/>
              <a:ext cx="21" cy="14"/>
            </a:xfrm>
            <a:custGeom>
              <a:avLst/>
              <a:gdLst/>
              <a:ahLst/>
              <a:cxnLst>
                <a:cxn ang="0">
                  <a:pos x="0" y="0"/>
                </a:cxn>
                <a:cxn ang="0">
                  <a:pos x="9" y="9"/>
                </a:cxn>
                <a:cxn ang="0">
                  <a:pos x="22" y="15"/>
                </a:cxn>
                <a:cxn ang="0">
                  <a:pos x="44" y="28"/>
                </a:cxn>
              </a:cxnLst>
              <a:rect l="0" t="0" r="r" b="b"/>
              <a:pathLst>
                <a:path w="44" h="28">
                  <a:moveTo>
                    <a:pt x="0" y="0"/>
                  </a:moveTo>
                  <a:lnTo>
                    <a:pt x="9" y="9"/>
                  </a:lnTo>
                  <a:lnTo>
                    <a:pt x="22" y="15"/>
                  </a:lnTo>
                  <a:lnTo>
                    <a:pt x="44" y="28"/>
                  </a:lnTo>
                </a:path>
              </a:pathLst>
            </a:custGeom>
            <a:noFill/>
            <a:ln w="0">
              <a:solidFill>
                <a:srgbClr val="000000"/>
              </a:solidFill>
              <a:prstDash val="solid"/>
              <a:round/>
              <a:headEnd/>
              <a:tailEnd/>
            </a:ln>
          </p:spPr>
          <p:txBody>
            <a:bodyPr/>
            <a:lstStyle/>
            <a:p>
              <a:endParaRPr lang="en-GB"/>
            </a:p>
          </p:txBody>
        </p:sp>
        <p:sp>
          <p:nvSpPr>
            <p:cNvPr id="1715" name="Freeform 2791"/>
            <p:cNvSpPr>
              <a:spLocks/>
            </p:cNvSpPr>
            <p:nvPr/>
          </p:nvSpPr>
          <p:spPr bwMode="auto">
            <a:xfrm>
              <a:off x="2048" y="3160"/>
              <a:ext cx="6" cy="9"/>
            </a:xfrm>
            <a:custGeom>
              <a:avLst/>
              <a:gdLst/>
              <a:ahLst/>
              <a:cxnLst>
                <a:cxn ang="0">
                  <a:pos x="12" y="0"/>
                </a:cxn>
                <a:cxn ang="0">
                  <a:pos x="12" y="0"/>
                </a:cxn>
                <a:cxn ang="0">
                  <a:pos x="11" y="2"/>
                </a:cxn>
                <a:cxn ang="0">
                  <a:pos x="3" y="14"/>
                </a:cxn>
                <a:cxn ang="0">
                  <a:pos x="0" y="17"/>
                </a:cxn>
              </a:cxnLst>
              <a:rect l="0" t="0" r="r" b="b"/>
              <a:pathLst>
                <a:path w="12" h="17">
                  <a:moveTo>
                    <a:pt x="12" y="0"/>
                  </a:moveTo>
                  <a:lnTo>
                    <a:pt x="12" y="0"/>
                  </a:lnTo>
                  <a:lnTo>
                    <a:pt x="11" y="2"/>
                  </a:lnTo>
                  <a:lnTo>
                    <a:pt x="3" y="14"/>
                  </a:lnTo>
                  <a:lnTo>
                    <a:pt x="0" y="17"/>
                  </a:lnTo>
                </a:path>
              </a:pathLst>
            </a:custGeom>
            <a:noFill/>
            <a:ln w="0">
              <a:solidFill>
                <a:srgbClr val="000000"/>
              </a:solidFill>
              <a:prstDash val="solid"/>
              <a:round/>
              <a:headEnd/>
              <a:tailEnd/>
            </a:ln>
          </p:spPr>
          <p:txBody>
            <a:bodyPr/>
            <a:lstStyle/>
            <a:p>
              <a:endParaRPr lang="en-GB"/>
            </a:p>
          </p:txBody>
        </p:sp>
        <p:sp>
          <p:nvSpPr>
            <p:cNvPr id="1716" name="Freeform 2792"/>
            <p:cNvSpPr>
              <a:spLocks/>
            </p:cNvSpPr>
            <p:nvPr/>
          </p:nvSpPr>
          <p:spPr bwMode="auto">
            <a:xfrm>
              <a:off x="2041" y="3178"/>
              <a:ext cx="24" cy="14"/>
            </a:xfrm>
            <a:custGeom>
              <a:avLst/>
              <a:gdLst/>
              <a:ahLst/>
              <a:cxnLst>
                <a:cxn ang="0">
                  <a:pos x="0" y="0"/>
                </a:cxn>
                <a:cxn ang="0">
                  <a:pos x="7" y="3"/>
                </a:cxn>
                <a:cxn ang="0">
                  <a:pos x="19" y="16"/>
                </a:cxn>
                <a:cxn ang="0">
                  <a:pos x="34" y="22"/>
                </a:cxn>
                <a:cxn ang="0">
                  <a:pos x="45" y="26"/>
                </a:cxn>
                <a:cxn ang="0">
                  <a:pos x="49" y="30"/>
                </a:cxn>
              </a:cxnLst>
              <a:rect l="0" t="0" r="r" b="b"/>
              <a:pathLst>
                <a:path w="49" h="30">
                  <a:moveTo>
                    <a:pt x="0" y="0"/>
                  </a:moveTo>
                  <a:lnTo>
                    <a:pt x="7" y="3"/>
                  </a:lnTo>
                  <a:lnTo>
                    <a:pt x="19" y="16"/>
                  </a:lnTo>
                  <a:lnTo>
                    <a:pt x="34" y="22"/>
                  </a:lnTo>
                  <a:lnTo>
                    <a:pt x="45" y="26"/>
                  </a:lnTo>
                  <a:lnTo>
                    <a:pt x="49" y="30"/>
                  </a:lnTo>
                </a:path>
              </a:pathLst>
            </a:custGeom>
            <a:noFill/>
            <a:ln w="0">
              <a:solidFill>
                <a:srgbClr val="000000"/>
              </a:solidFill>
              <a:prstDash val="solid"/>
              <a:round/>
              <a:headEnd/>
              <a:tailEnd/>
            </a:ln>
          </p:spPr>
          <p:txBody>
            <a:bodyPr/>
            <a:lstStyle/>
            <a:p>
              <a:endParaRPr lang="en-GB"/>
            </a:p>
          </p:txBody>
        </p:sp>
        <p:sp>
          <p:nvSpPr>
            <p:cNvPr id="1717" name="Freeform 2793"/>
            <p:cNvSpPr>
              <a:spLocks/>
            </p:cNvSpPr>
            <p:nvPr/>
          </p:nvSpPr>
          <p:spPr bwMode="auto">
            <a:xfrm>
              <a:off x="2041" y="3169"/>
              <a:ext cx="7" cy="9"/>
            </a:xfrm>
            <a:custGeom>
              <a:avLst/>
              <a:gdLst/>
              <a:ahLst/>
              <a:cxnLst>
                <a:cxn ang="0">
                  <a:pos x="14" y="0"/>
                </a:cxn>
                <a:cxn ang="0">
                  <a:pos x="13" y="1"/>
                </a:cxn>
                <a:cxn ang="0">
                  <a:pos x="12" y="2"/>
                </a:cxn>
                <a:cxn ang="0">
                  <a:pos x="9" y="5"/>
                </a:cxn>
                <a:cxn ang="0">
                  <a:pos x="9" y="7"/>
                </a:cxn>
                <a:cxn ang="0">
                  <a:pos x="8" y="9"/>
                </a:cxn>
                <a:cxn ang="0">
                  <a:pos x="5" y="10"/>
                </a:cxn>
                <a:cxn ang="0">
                  <a:pos x="2" y="15"/>
                </a:cxn>
                <a:cxn ang="0">
                  <a:pos x="0" y="16"/>
                </a:cxn>
                <a:cxn ang="0">
                  <a:pos x="0" y="17"/>
                </a:cxn>
              </a:cxnLst>
              <a:rect l="0" t="0" r="r" b="b"/>
              <a:pathLst>
                <a:path w="14" h="17">
                  <a:moveTo>
                    <a:pt x="14" y="0"/>
                  </a:moveTo>
                  <a:lnTo>
                    <a:pt x="13" y="1"/>
                  </a:lnTo>
                  <a:lnTo>
                    <a:pt x="12" y="2"/>
                  </a:lnTo>
                  <a:lnTo>
                    <a:pt x="9" y="5"/>
                  </a:lnTo>
                  <a:lnTo>
                    <a:pt x="9" y="7"/>
                  </a:lnTo>
                  <a:lnTo>
                    <a:pt x="8" y="9"/>
                  </a:lnTo>
                  <a:lnTo>
                    <a:pt x="5" y="10"/>
                  </a:lnTo>
                  <a:lnTo>
                    <a:pt x="2" y="15"/>
                  </a:lnTo>
                  <a:lnTo>
                    <a:pt x="0" y="16"/>
                  </a:lnTo>
                  <a:lnTo>
                    <a:pt x="0" y="17"/>
                  </a:lnTo>
                </a:path>
              </a:pathLst>
            </a:custGeom>
            <a:noFill/>
            <a:ln w="0">
              <a:solidFill>
                <a:srgbClr val="000000"/>
              </a:solidFill>
              <a:prstDash val="solid"/>
              <a:round/>
              <a:headEnd/>
              <a:tailEnd/>
            </a:ln>
          </p:spPr>
          <p:txBody>
            <a:bodyPr/>
            <a:lstStyle/>
            <a:p>
              <a:endParaRPr lang="en-GB"/>
            </a:p>
          </p:txBody>
        </p:sp>
        <p:sp>
          <p:nvSpPr>
            <p:cNvPr id="1718" name="Freeform 2794"/>
            <p:cNvSpPr>
              <a:spLocks/>
            </p:cNvSpPr>
            <p:nvPr/>
          </p:nvSpPr>
          <p:spPr bwMode="auto">
            <a:xfrm>
              <a:off x="2032" y="3188"/>
              <a:ext cx="14" cy="9"/>
            </a:xfrm>
            <a:custGeom>
              <a:avLst/>
              <a:gdLst/>
              <a:ahLst/>
              <a:cxnLst>
                <a:cxn ang="0">
                  <a:pos x="0" y="0"/>
                </a:cxn>
                <a:cxn ang="0">
                  <a:pos x="14" y="6"/>
                </a:cxn>
                <a:cxn ang="0">
                  <a:pos x="19" y="9"/>
                </a:cxn>
                <a:cxn ang="0">
                  <a:pos x="28" y="17"/>
                </a:cxn>
              </a:cxnLst>
              <a:rect l="0" t="0" r="r" b="b"/>
              <a:pathLst>
                <a:path w="28" h="17">
                  <a:moveTo>
                    <a:pt x="0" y="0"/>
                  </a:moveTo>
                  <a:lnTo>
                    <a:pt x="14" y="6"/>
                  </a:lnTo>
                  <a:lnTo>
                    <a:pt x="19" y="9"/>
                  </a:lnTo>
                  <a:lnTo>
                    <a:pt x="28" y="17"/>
                  </a:lnTo>
                </a:path>
              </a:pathLst>
            </a:custGeom>
            <a:noFill/>
            <a:ln w="0">
              <a:solidFill>
                <a:srgbClr val="000000"/>
              </a:solidFill>
              <a:prstDash val="solid"/>
              <a:round/>
              <a:headEnd/>
              <a:tailEnd/>
            </a:ln>
          </p:spPr>
          <p:txBody>
            <a:bodyPr/>
            <a:lstStyle/>
            <a:p>
              <a:endParaRPr lang="en-GB"/>
            </a:p>
          </p:txBody>
        </p:sp>
        <p:sp>
          <p:nvSpPr>
            <p:cNvPr id="1719" name="Freeform 2795"/>
            <p:cNvSpPr>
              <a:spLocks/>
            </p:cNvSpPr>
            <p:nvPr/>
          </p:nvSpPr>
          <p:spPr bwMode="auto">
            <a:xfrm>
              <a:off x="2032" y="3178"/>
              <a:ext cx="9" cy="10"/>
            </a:xfrm>
            <a:custGeom>
              <a:avLst/>
              <a:gdLst/>
              <a:ahLst/>
              <a:cxnLst>
                <a:cxn ang="0">
                  <a:pos x="17" y="0"/>
                </a:cxn>
                <a:cxn ang="0">
                  <a:pos x="15" y="3"/>
                </a:cxn>
                <a:cxn ang="0">
                  <a:pos x="13" y="5"/>
                </a:cxn>
                <a:cxn ang="0">
                  <a:pos x="12" y="6"/>
                </a:cxn>
                <a:cxn ang="0">
                  <a:pos x="9" y="8"/>
                </a:cxn>
                <a:cxn ang="0">
                  <a:pos x="8" y="9"/>
                </a:cxn>
                <a:cxn ang="0">
                  <a:pos x="5" y="14"/>
                </a:cxn>
                <a:cxn ang="0">
                  <a:pos x="2" y="18"/>
                </a:cxn>
                <a:cxn ang="0">
                  <a:pos x="0" y="21"/>
                </a:cxn>
              </a:cxnLst>
              <a:rect l="0" t="0" r="r" b="b"/>
              <a:pathLst>
                <a:path w="17" h="21">
                  <a:moveTo>
                    <a:pt x="17" y="0"/>
                  </a:moveTo>
                  <a:lnTo>
                    <a:pt x="15" y="3"/>
                  </a:lnTo>
                  <a:lnTo>
                    <a:pt x="13" y="5"/>
                  </a:lnTo>
                  <a:lnTo>
                    <a:pt x="12" y="6"/>
                  </a:lnTo>
                  <a:lnTo>
                    <a:pt x="9" y="8"/>
                  </a:lnTo>
                  <a:lnTo>
                    <a:pt x="8" y="9"/>
                  </a:lnTo>
                  <a:lnTo>
                    <a:pt x="5" y="14"/>
                  </a:lnTo>
                  <a:lnTo>
                    <a:pt x="2" y="18"/>
                  </a:lnTo>
                  <a:lnTo>
                    <a:pt x="0" y="21"/>
                  </a:lnTo>
                </a:path>
              </a:pathLst>
            </a:custGeom>
            <a:noFill/>
            <a:ln w="0">
              <a:solidFill>
                <a:srgbClr val="000000"/>
              </a:solidFill>
              <a:prstDash val="solid"/>
              <a:round/>
              <a:headEnd/>
              <a:tailEnd/>
            </a:ln>
          </p:spPr>
          <p:txBody>
            <a:bodyPr/>
            <a:lstStyle/>
            <a:p>
              <a:endParaRPr lang="en-GB"/>
            </a:p>
          </p:txBody>
        </p:sp>
        <p:sp>
          <p:nvSpPr>
            <p:cNvPr id="1720" name="Freeform 2796"/>
            <p:cNvSpPr>
              <a:spLocks/>
            </p:cNvSpPr>
            <p:nvPr/>
          </p:nvSpPr>
          <p:spPr bwMode="auto">
            <a:xfrm>
              <a:off x="2029" y="3188"/>
              <a:ext cx="3" cy="4"/>
            </a:xfrm>
            <a:custGeom>
              <a:avLst/>
              <a:gdLst/>
              <a:ahLst/>
              <a:cxnLst>
                <a:cxn ang="0">
                  <a:pos x="7" y="0"/>
                </a:cxn>
                <a:cxn ang="0">
                  <a:pos x="7" y="0"/>
                </a:cxn>
                <a:cxn ang="0">
                  <a:pos x="0" y="9"/>
                </a:cxn>
              </a:cxnLst>
              <a:rect l="0" t="0" r="r" b="b"/>
              <a:pathLst>
                <a:path w="7" h="9">
                  <a:moveTo>
                    <a:pt x="7" y="0"/>
                  </a:moveTo>
                  <a:lnTo>
                    <a:pt x="7" y="0"/>
                  </a:lnTo>
                  <a:lnTo>
                    <a:pt x="0" y="9"/>
                  </a:lnTo>
                </a:path>
              </a:pathLst>
            </a:custGeom>
            <a:noFill/>
            <a:ln w="0">
              <a:solidFill>
                <a:srgbClr val="000000"/>
              </a:solidFill>
              <a:prstDash val="solid"/>
              <a:round/>
              <a:headEnd/>
              <a:tailEnd/>
            </a:ln>
          </p:spPr>
          <p:txBody>
            <a:bodyPr/>
            <a:lstStyle/>
            <a:p>
              <a:endParaRPr lang="en-GB"/>
            </a:p>
          </p:txBody>
        </p:sp>
        <p:sp>
          <p:nvSpPr>
            <p:cNvPr id="1721" name="Freeform 2797"/>
            <p:cNvSpPr>
              <a:spLocks/>
            </p:cNvSpPr>
            <p:nvPr/>
          </p:nvSpPr>
          <p:spPr bwMode="auto">
            <a:xfrm>
              <a:off x="2259" y="3164"/>
              <a:ext cx="5" cy="7"/>
            </a:xfrm>
            <a:custGeom>
              <a:avLst/>
              <a:gdLst/>
              <a:ahLst/>
              <a:cxnLst>
                <a:cxn ang="0">
                  <a:pos x="10" y="0"/>
                </a:cxn>
                <a:cxn ang="0">
                  <a:pos x="5" y="7"/>
                </a:cxn>
                <a:cxn ang="0">
                  <a:pos x="0" y="15"/>
                </a:cxn>
              </a:cxnLst>
              <a:rect l="0" t="0" r="r" b="b"/>
              <a:pathLst>
                <a:path w="10" h="15">
                  <a:moveTo>
                    <a:pt x="10" y="0"/>
                  </a:moveTo>
                  <a:lnTo>
                    <a:pt x="5" y="7"/>
                  </a:lnTo>
                  <a:lnTo>
                    <a:pt x="0" y="15"/>
                  </a:lnTo>
                </a:path>
              </a:pathLst>
            </a:custGeom>
            <a:noFill/>
            <a:ln w="0">
              <a:solidFill>
                <a:srgbClr val="000000"/>
              </a:solidFill>
              <a:prstDash val="solid"/>
              <a:round/>
              <a:headEnd/>
              <a:tailEnd/>
            </a:ln>
          </p:spPr>
          <p:txBody>
            <a:bodyPr/>
            <a:lstStyle/>
            <a:p>
              <a:endParaRPr lang="en-GB"/>
            </a:p>
          </p:txBody>
        </p:sp>
        <p:sp>
          <p:nvSpPr>
            <p:cNvPr id="1722" name="Freeform 2798"/>
            <p:cNvSpPr>
              <a:spLocks/>
            </p:cNvSpPr>
            <p:nvPr/>
          </p:nvSpPr>
          <p:spPr bwMode="auto">
            <a:xfrm>
              <a:off x="2253" y="3173"/>
              <a:ext cx="5" cy="8"/>
            </a:xfrm>
            <a:custGeom>
              <a:avLst/>
              <a:gdLst/>
              <a:ahLst/>
              <a:cxnLst>
                <a:cxn ang="0">
                  <a:pos x="10" y="0"/>
                </a:cxn>
                <a:cxn ang="0">
                  <a:pos x="6" y="6"/>
                </a:cxn>
                <a:cxn ang="0">
                  <a:pos x="0" y="16"/>
                </a:cxn>
              </a:cxnLst>
              <a:rect l="0" t="0" r="r" b="b"/>
              <a:pathLst>
                <a:path w="10" h="16">
                  <a:moveTo>
                    <a:pt x="10" y="0"/>
                  </a:moveTo>
                  <a:lnTo>
                    <a:pt x="6" y="6"/>
                  </a:lnTo>
                  <a:lnTo>
                    <a:pt x="0" y="16"/>
                  </a:lnTo>
                </a:path>
              </a:pathLst>
            </a:custGeom>
            <a:noFill/>
            <a:ln w="0">
              <a:solidFill>
                <a:srgbClr val="000000"/>
              </a:solidFill>
              <a:prstDash val="solid"/>
              <a:round/>
              <a:headEnd/>
              <a:tailEnd/>
            </a:ln>
          </p:spPr>
          <p:txBody>
            <a:bodyPr/>
            <a:lstStyle/>
            <a:p>
              <a:endParaRPr lang="en-GB"/>
            </a:p>
          </p:txBody>
        </p:sp>
        <p:sp>
          <p:nvSpPr>
            <p:cNvPr id="1723" name="Freeform 2799"/>
            <p:cNvSpPr>
              <a:spLocks/>
            </p:cNvSpPr>
            <p:nvPr/>
          </p:nvSpPr>
          <p:spPr bwMode="auto">
            <a:xfrm>
              <a:off x="2250" y="3183"/>
              <a:ext cx="2" cy="7"/>
            </a:xfrm>
            <a:custGeom>
              <a:avLst/>
              <a:gdLst/>
              <a:ahLst/>
              <a:cxnLst>
                <a:cxn ang="0">
                  <a:pos x="6" y="0"/>
                </a:cxn>
                <a:cxn ang="0">
                  <a:pos x="4" y="6"/>
                </a:cxn>
                <a:cxn ang="0">
                  <a:pos x="0" y="14"/>
                </a:cxn>
              </a:cxnLst>
              <a:rect l="0" t="0" r="r" b="b"/>
              <a:pathLst>
                <a:path w="6" h="14">
                  <a:moveTo>
                    <a:pt x="6" y="0"/>
                  </a:moveTo>
                  <a:lnTo>
                    <a:pt x="4" y="6"/>
                  </a:lnTo>
                  <a:lnTo>
                    <a:pt x="0" y="14"/>
                  </a:lnTo>
                </a:path>
              </a:pathLst>
            </a:custGeom>
            <a:noFill/>
            <a:ln w="0">
              <a:solidFill>
                <a:srgbClr val="000000"/>
              </a:solidFill>
              <a:prstDash val="solid"/>
              <a:round/>
              <a:headEnd/>
              <a:tailEnd/>
            </a:ln>
          </p:spPr>
          <p:txBody>
            <a:bodyPr/>
            <a:lstStyle/>
            <a:p>
              <a:endParaRPr lang="en-GB"/>
            </a:p>
          </p:txBody>
        </p:sp>
        <p:sp>
          <p:nvSpPr>
            <p:cNvPr id="1724" name="Line 2800"/>
            <p:cNvSpPr>
              <a:spLocks noChangeShapeType="1"/>
            </p:cNvSpPr>
            <p:nvPr/>
          </p:nvSpPr>
          <p:spPr bwMode="auto">
            <a:xfrm flipH="1">
              <a:off x="2249" y="3190"/>
              <a:ext cx="1" cy="2"/>
            </a:xfrm>
            <a:prstGeom prst="line">
              <a:avLst/>
            </a:prstGeom>
            <a:noFill/>
            <a:ln w="0">
              <a:solidFill>
                <a:srgbClr val="000000"/>
              </a:solidFill>
              <a:round/>
              <a:headEnd/>
              <a:tailEnd/>
            </a:ln>
          </p:spPr>
          <p:txBody>
            <a:bodyPr/>
            <a:lstStyle/>
            <a:p>
              <a:endParaRPr lang="en-GB"/>
            </a:p>
          </p:txBody>
        </p:sp>
        <p:sp>
          <p:nvSpPr>
            <p:cNvPr id="1725" name="Freeform 2801"/>
            <p:cNvSpPr>
              <a:spLocks/>
            </p:cNvSpPr>
            <p:nvPr/>
          </p:nvSpPr>
          <p:spPr bwMode="auto">
            <a:xfrm>
              <a:off x="2244" y="3192"/>
              <a:ext cx="5" cy="8"/>
            </a:xfrm>
            <a:custGeom>
              <a:avLst/>
              <a:gdLst/>
              <a:ahLst/>
              <a:cxnLst>
                <a:cxn ang="0">
                  <a:pos x="8" y="0"/>
                </a:cxn>
                <a:cxn ang="0">
                  <a:pos x="6" y="5"/>
                </a:cxn>
                <a:cxn ang="0">
                  <a:pos x="4" y="9"/>
                </a:cxn>
                <a:cxn ang="0">
                  <a:pos x="0" y="16"/>
                </a:cxn>
              </a:cxnLst>
              <a:rect l="0" t="0" r="r" b="b"/>
              <a:pathLst>
                <a:path w="8" h="16">
                  <a:moveTo>
                    <a:pt x="8" y="0"/>
                  </a:moveTo>
                  <a:lnTo>
                    <a:pt x="6" y="5"/>
                  </a:lnTo>
                  <a:lnTo>
                    <a:pt x="4" y="9"/>
                  </a:lnTo>
                  <a:lnTo>
                    <a:pt x="0" y="16"/>
                  </a:lnTo>
                </a:path>
              </a:pathLst>
            </a:custGeom>
            <a:noFill/>
            <a:ln w="0">
              <a:solidFill>
                <a:srgbClr val="000000"/>
              </a:solidFill>
              <a:prstDash val="solid"/>
              <a:round/>
              <a:headEnd/>
              <a:tailEnd/>
            </a:ln>
          </p:spPr>
          <p:txBody>
            <a:bodyPr/>
            <a:lstStyle/>
            <a:p>
              <a:endParaRPr lang="en-GB"/>
            </a:p>
          </p:txBody>
        </p:sp>
        <p:sp>
          <p:nvSpPr>
            <p:cNvPr id="1726" name="Line 2802"/>
            <p:cNvSpPr>
              <a:spLocks noChangeShapeType="1"/>
            </p:cNvSpPr>
            <p:nvPr/>
          </p:nvSpPr>
          <p:spPr bwMode="auto">
            <a:xfrm flipH="1">
              <a:off x="2243" y="3200"/>
              <a:ext cx="1" cy="2"/>
            </a:xfrm>
            <a:prstGeom prst="line">
              <a:avLst/>
            </a:prstGeom>
            <a:noFill/>
            <a:ln w="0">
              <a:solidFill>
                <a:srgbClr val="000000"/>
              </a:solidFill>
              <a:round/>
              <a:headEnd/>
              <a:tailEnd/>
            </a:ln>
          </p:spPr>
          <p:txBody>
            <a:bodyPr/>
            <a:lstStyle/>
            <a:p>
              <a:endParaRPr lang="en-GB"/>
            </a:p>
          </p:txBody>
        </p:sp>
        <p:sp>
          <p:nvSpPr>
            <p:cNvPr id="1727" name="Line 2803"/>
            <p:cNvSpPr>
              <a:spLocks noChangeShapeType="1"/>
            </p:cNvSpPr>
            <p:nvPr/>
          </p:nvSpPr>
          <p:spPr bwMode="auto">
            <a:xfrm flipH="1">
              <a:off x="2241" y="3202"/>
              <a:ext cx="2" cy="3"/>
            </a:xfrm>
            <a:prstGeom prst="line">
              <a:avLst/>
            </a:prstGeom>
            <a:noFill/>
            <a:ln w="0">
              <a:solidFill>
                <a:srgbClr val="000000"/>
              </a:solidFill>
              <a:round/>
              <a:headEnd/>
              <a:tailEnd/>
            </a:ln>
          </p:spPr>
          <p:txBody>
            <a:bodyPr/>
            <a:lstStyle/>
            <a:p>
              <a:endParaRPr lang="en-GB"/>
            </a:p>
          </p:txBody>
        </p:sp>
        <p:sp>
          <p:nvSpPr>
            <p:cNvPr id="1728" name="Freeform 2804"/>
            <p:cNvSpPr>
              <a:spLocks/>
            </p:cNvSpPr>
            <p:nvPr/>
          </p:nvSpPr>
          <p:spPr bwMode="auto">
            <a:xfrm>
              <a:off x="2238" y="3205"/>
              <a:ext cx="3" cy="5"/>
            </a:xfrm>
            <a:custGeom>
              <a:avLst/>
              <a:gdLst/>
              <a:ahLst/>
              <a:cxnLst>
                <a:cxn ang="0">
                  <a:pos x="6" y="0"/>
                </a:cxn>
                <a:cxn ang="0">
                  <a:pos x="2" y="7"/>
                </a:cxn>
                <a:cxn ang="0">
                  <a:pos x="0" y="9"/>
                </a:cxn>
              </a:cxnLst>
              <a:rect l="0" t="0" r="r" b="b"/>
              <a:pathLst>
                <a:path w="6" h="9">
                  <a:moveTo>
                    <a:pt x="6" y="0"/>
                  </a:moveTo>
                  <a:lnTo>
                    <a:pt x="2" y="7"/>
                  </a:lnTo>
                  <a:lnTo>
                    <a:pt x="0" y="9"/>
                  </a:lnTo>
                </a:path>
              </a:pathLst>
            </a:custGeom>
            <a:noFill/>
            <a:ln w="0">
              <a:solidFill>
                <a:srgbClr val="000000"/>
              </a:solidFill>
              <a:prstDash val="solid"/>
              <a:round/>
              <a:headEnd/>
              <a:tailEnd/>
            </a:ln>
          </p:spPr>
          <p:txBody>
            <a:bodyPr/>
            <a:lstStyle/>
            <a:p>
              <a:endParaRPr lang="en-GB"/>
            </a:p>
          </p:txBody>
        </p:sp>
        <p:sp>
          <p:nvSpPr>
            <p:cNvPr id="1729" name="Line 2805"/>
            <p:cNvSpPr>
              <a:spLocks noChangeShapeType="1"/>
            </p:cNvSpPr>
            <p:nvPr/>
          </p:nvSpPr>
          <p:spPr bwMode="auto">
            <a:xfrm flipH="1">
              <a:off x="2237" y="3210"/>
              <a:ext cx="1" cy="1"/>
            </a:xfrm>
            <a:prstGeom prst="line">
              <a:avLst/>
            </a:prstGeom>
            <a:noFill/>
            <a:ln w="0">
              <a:solidFill>
                <a:srgbClr val="000000"/>
              </a:solidFill>
              <a:round/>
              <a:headEnd/>
              <a:tailEnd/>
            </a:ln>
          </p:spPr>
          <p:txBody>
            <a:bodyPr/>
            <a:lstStyle/>
            <a:p>
              <a:endParaRPr lang="en-GB"/>
            </a:p>
          </p:txBody>
        </p:sp>
        <p:sp>
          <p:nvSpPr>
            <p:cNvPr id="1730" name="Freeform 2806"/>
            <p:cNvSpPr>
              <a:spLocks/>
            </p:cNvSpPr>
            <p:nvPr/>
          </p:nvSpPr>
          <p:spPr bwMode="auto">
            <a:xfrm>
              <a:off x="2232" y="3211"/>
              <a:ext cx="5" cy="6"/>
            </a:xfrm>
            <a:custGeom>
              <a:avLst/>
              <a:gdLst/>
              <a:ahLst/>
              <a:cxnLst>
                <a:cxn ang="0">
                  <a:pos x="8" y="0"/>
                </a:cxn>
                <a:cxn ang="0">
                  <a:pos x="2" y="8"/>
                </a:cxn>
                <a:cxn ang="0">
                  <a:pos x="0" y="12"/>
                </a:cxn>
              </a:cxnLst>
              <a:rect l="0" t="0" r="r" b="b"/>
              <a:pathLst>
                <a:path w="8" h="12">
                  <a:moveTo>
                    <a:pt x="8" y="0"/>
                  </a:moveTo>
                  <a:lnTo>
                    <a:pt x="2" y="8"/>
                  </a:lnTo>
                  <a:lnTo>
                    <a:pt x="0" y="12"/>
                  </a:lnTo>
                </a:path>
              </a:pathLst>
            </a:custGeom>
            <a:noFill/>
            <a:ln w="0">
              <a:solidFill>
                <a:srgbClr val="000000"/>
              </a:solidFill>
              <a:prstDash val="solid"/>
              <a:round/>
              <a:headEnd/>
              <a:tailEnd/>
            </a:ln>
          </p:spPr>
          <p:txBody>
            <a:bodyPr/>
            <a:lstStyle/>
            <a:p>
              <a:endParaRPr lang="en-GB"/>
            </a:p>
          </p:txBody>
        </p:sp>
        <p:sp>
          <p:nvSpPr>
            <p:cNvPr id="1731" name="Line 2807"/>
            <p:cNvSpPr>
              <a:spLocks noChangeShapeType="1"/>
            </p:cNvSpPr>
            <p:nvPr/>
          </p:nvSpPr>
          <p:spPr bwMode="auto">
            <a:xfrm flipH="1">
              <a:off x="2232" y="3217"/>
              <a:ext cx="1" cy="1"/>
            </a:xfrm>
            <a:prstGeom prst="line">
              <a:avLst/>
            </a:prstGeom>
            <a:noFill/>
            <a:ln w="0">
              <a:solidFill>
                <a:srgbClr val="000000"/>
              </a:solidFill>
              <a:round/>
              <a:headEnd/>
              <a:tailEnd/>
            </a:ln>
          </p:spPr>
          <p:txBody>
            <a:bodyPr/>
            <a:lstStyle/>
            <a:p>
              <a:endParaRPr lang="en-GB"/>
            </a:p>
          </p:txBody>
        </p:sp>
        <p:sp>
          <p:nvSpPr>
            <p:cNvPr id="1732" name="Freeform 2808"/>
            <p:cNvSpPr>
              <a:spLocks/>
            </p:cNvSpPr>
            <p:nvPr/>
          </p:nvSpPr>
          <p:spPr bwMode="auto">
            <a:xfrm>
              <a:off x="2701" y="3172"/>
              <a:ext cx="3" cy="3"/>
            </a:xfrm>
            <a:custGeom>
              <a:avLst/>
              <a:gdLst/>
              <a:ahLst/>
              <a:cxnLst>
                <a:cxn ang="0">
                  <a:pos x="8" y="0"/>
                </a:cxn>
                <a:cxn ang="0">
                  <a:pos x="4" y="3"/>
                </a:cxn>
                <a:cxn ang="0">
                  <a:pos x="0" y="5"/>
                </a:cxn>
              </a:cxnLst>
              <a:rect l="0" t="0" r="r" b="b"/>
              <a:pathLst>
                <a:path w="8" h="5">
                  <a:moveTo>
                    <a:pt x="8" y="0"/>
                  </a:moveTo>
                  <a:lnTo>
                    <a:pt x="4" y="3"/>
                  </a:lnTo>
                  <a:lnTo>
                    <a:pt x="0" y="5"/>
                  </a:lnTo>
                </a:path>
              </a:pathLst>
            </a:custGeom>
            <a:noFill/>
            <a:ln w="0">
              <a:solidFill>
                <a:srgbClr val="000000"/>
              </a:solidFill>
              <a:prstDash val="solid"/>
              <a:round/>
              <a:headEnd/>
              <a:tailEnd/>
            </a:ln>
          </p:spPr>
          <p:txBody>
            <a:bodyPr/>
            <a:lstStyle/>
            <a:p>
              <a:endParaRPr lang="en-GB"/>
            </a:p>
          </p:txBody>
        </p:sp>
        <p:sp>
          <p:nvSpPr>
            <p:cNvPr id="1733" name="Freeform 2809"/>
            <p:cNvSpPr>
              <a:spLocks/>
            </p:cNvSpPr>
            <p:nvPr/>
          </p:nvSpPr>
          <p:spPr bwMode="auto">
            <a:xfrm>
              <a:off x="2788" y="3186"/>
              <a:ext cx="5" cy="9"/>
            </a:xfrm>
            <a:custGeom>
              <a:avLst/>
              <a:gdLst/>
              <a:ahLst/>
              <a:cxnLst>
                <a:cxn ang="0">
                  <a:pos x="9" y="0"/>
                </a:cxn>
                <a:cxn ang="0">
                  <a:pos x="7" y="1"/>
                </a:cxn>
                <a:cxn ang="0">
                  <a:pos x="0" y="18"/>
                </a:cxn>
              </a:cxnLst>
              <a:rect l="0" t="0" r="r" b="b"/>
              <a:pathLst>
                <a:path w="9" h="18">
                  <a:moveTo>
                    <a:pt x="9" y="0"/>
                  </a:moveTo>
                  <a:lnTo>
                    <a:pt x="7" y="1"/>
                  </a:lnTo>
                  <a:lnTo>
                    <a:pt x="0" y="18"/>
                  </a:lnTo>
                </a:path>
              </a:pathLst>
            </a:custGeom>
            <a:noFill/>
            <a:ln w="0">
              <a:solidFill>
                <a:srgbClr val="000000"/>
              </a:solidFill>
              <a:prstDash val="solid"/>
              <a:round/>
              <a:headEnd/>
              <a:tailEnd/>
            </a:ln>
          </p:spPr>
          <p:txBody>
            <a:bodyPr/>
            <a:lstStyle/>
            <a:p>
              <a:endParaRPr lang="en-GB"/>
            </a:p>
          </p:txBody>
        </p:sp>
        <p:sp>
          <p:nvSpPr>
            <p:cNvPr id="1734" name="Line 2810"/>
            <p:cNvSpPr>
              <a:spLocks noChangeShapeType="1"/>
            </p:cNvSpPr>
            <p:nvPr/>
          </p:nvSpPr>
          <p:spPr bwMode="auto">
            <a:xfrm flipH="1">
              <a:off x="2772" y="3216"/>
              <a:ext cx="1" cy="2"/>
            </a:xfrm>
            <a:prstGeom prst="line">
              <a:avLst/>
            </a:prstGeom>
            <a:noFill/>
            <a:ln w="0">
              <a:solidFill>
                <a:srgbClr val="000000"/>
              </a:solidFill>
              <a:round/>
              <a:headEnd/>
              <a:tailEnd/>
            </a:ln>
          </p:spPr>
          <p:txBody>
            <a:bodyPr/>
            <a:lstStyle/>
            <a:p>
              <a:endParaRPr lang="en-GB"/>
            </a:p>
          </p:txBody>
        </p:sp>
        <p:sp>
          <p:nvSpPr>
            <p:cNvPr id="1735" name="Freeform 2811"/>
            <p:cNvSpPr>
              <a:spLocks/>
            </p:cNvSpPr>
            <p:nvPr/>
          </p:nvSpPr>
          <p:spPr bwMode="auto">
            <a:xfrm>
              <a:off x="2763" y="3220"/>
              <a:ext cx="7" cy="9"/>
            </a:xfrm>
            <a:custGeom>
              <a:avLst/>
              <a:gdLst/>
              <a:ahLst/>
              <a:cxnLst>
                <a:cxn ang="0">
                  <a:pos x="14" y="0"/>
                </a:cxn>
                <a:cxn ang="0">
                  <a:pos x="0" y="16"/>
                </a:cxn>
                <a:cxn ang="0">
                  <a:pos x="0" y="17"/>
                </a:cxn>
              </a:cxnLst>
              <a:rect l="0" t="0" r="r" b="b"/>
              <a:pathLst>
                <a:path w="14" h="17">
                  <a:moveTo>
                    <a:pt x="14" y="0"/>
                  </a:moveTo>
                  <a:lnTo>
                    <a:pt x="0" y="16"/>
                  </a:lnTo>
                  <a:lnTo>
                    <a:pt x="0" y="17"/>
                  </a:lnTo>
                </a:path>
              </a:pathLst>
            </a:custGeom>
            <a:noFill/>
            <a:ln w="0">
              <a:solidFill>
                <a:srgbClr val="000000"/>
              </a:solidFill>
              <a:prstDash val="solid"/>
              <a:round/>
              <a:headEnd/>
              <a:tailEnd/>
            </a:ln>
          </p:spPr>
          <p:txBody>
            <a:bodyPr/>
            <a:lstStyle/>
            <a:p>
              <a:endParaRPr lang="en-GB"/>
            </a:p>
          </p:txBody>
        </p:sp>
        <p:sp>
          <p:nvSpPr>
            <p:cNvPr id="1736" name="Line 2812"/>
            <p:cNvSpPr>
              <a:spLocks noChangeShapeType="1"/>
            </p:cNvSpPr>
            <p:nvPr/>
          </p:nvSpPr>
          <p:spPr bwMode="auto">
            <a:xfrm flipH="1">
              <a:off x="2758" y="3229"/>
              <a:ext cx="5" cy="6"/>
            </a:xfrm>
            <a:prstGeom prst="line">
              <a:avLst/>
            </a:prstGeom>
            <a:noFill/>
            <a:ln w="0">
              <a:solidFill>
                <a:srgbClr val="000000"/>
              </a:solidFill>
              <a:round/>
              <a:headEnd/>
              <a:tailEnd/>
            </a:ln>
          </p:spPr>
          <p:txBody>
            <a:bodyPr/>
            <a:lstStyle/>
            <a:p>
              <a:endParaRPr lang="en-GB"/>
            </a:p>
          </p:txBody>
        </p:sp>
        <p:sp>
          <p:nvSpPr>
            <p:cNvPr id="1737" name="Line 2813"/>
            <p:cNvSpPr>
              <a:spLocks noChangeShapeType="1"/>
            </p:cNvSpPr>
            <p:nvPr/>
          </p:nvSpPr>
          <p:spPr bwMode="auto">
            <a:xfrm flipH="1">
              <a:off x="2751" y="3235"/>
              <a:ext cx="7" cy="7"/>
            </a:xfrm>
            <a:prstGeom prst="line">
              <a:avLst/>
            </a:prstGeom>
            <a:noFill/>
            <a:ln w="0">
              <a:solidFill>
                <a:srgbClr val="000000"/>
              </a:solidFill>
              <a:round/>
              <a:headEnd/>
              <a:tailEnd/>
            </a:ln>
          </p:spPr>
          <p:txBody>
            <a:bodyPr/>
            <a:lstStyle/>
            <a:p>
              <a:endParaRPr lang="en-GB"/>
            </a:p>
          </p:txBody>
        </p:sp>
        <p:sp>
          <p:nvSpPr>
            <p:cNvPr id="1738" name="Line 2814"/>
            <p:cNvSpPr>
              <a:spLocks noChangeShapeType="1"/>
            </p:cNvSpPr>
            <p:nvPr/>
          </p:nvSpPr>
          <p:spPr bwMode="auto">
            <a:xfrm flipH="1">
              <a:off x="2742" y="3242"/>
              <a:ext cx="9" cy="9"/>
            </a:xfrm>
            <a:prstGeom prst="line">
              <a:avLst/>
            </a:prstGeom>
            <a:noFill/>
            <a:ln w="0">
              <a:solidFill>
                <a:srgbClr val="000000"/>
              </a:solidFill>
              <a:round/>
              <a:headEnd/>
              <a:tailEnd/>
            </a:ln>
          </p:spPr>
          <p:txBody>
            <a:bodyPr/>
            <a:lstStyle/>
            <a:p>
              <a:endParaRPr lang="en-GB"/>
            </a:p>
          </p:txBody>
        </p:sp>
        <p:sp>
          <p:nvSpPr>
            <p:cNvPr id="1739" name="Line 2815"/>
            <p:cNvSpPr>
              <a:spLocks noChangeShapeType="1"/>
            </p:cNvSpPr>
            <p:nvPr/>
          </p:nvSpPr>
          <p:spPr bwMode="auto">
            <a:xfrm>
              <a:off x="3566" y="3118"/>
              <a:ext cx="1" cy="1"/>
            </a:xfrm>
            <a:prstGeom prst="line">
              <a:avLst/>
            </a:prstGeom>
            <a:noFill/>
            <a:ln w="0">
              <a:solidFill>
                <a:srgbClr val="000000"/>
              </a:solidFill>
              <a:round/>
              <a:headEnd/>
              <a:tailEnd/>
            </a:ln>
          </p:spPr>
          <p:txBody>
            <a:bodyPr/>
            <a:lstStyle/>
            <a:p>
              <a:endParaRPr lang="en-GB"/>
            </a:p>
          </p:txBody>
        </p:sp>
        <p:sp>
          <p:nvSpPr>
            <p:cNvPr id="1740" name="Line 2816"/>
            <p:cNvSpPr>
              <a:spLocks noChangeShapeType="1"/>
            </p:cNvSpPr>
            <p:nvPr/>
          </p:nvSpPr>
          <p:spPr bwMode="auto">
            <a:xfrm>
              <a:off x="3575" y="3155"/>
              <a:ext cx="1" cy="4"/>
            </a:xfrm>
            <a:prstGeom prst="line">
              <a:avLst/>
            </a:prstGeom>
            <a:noFill/>
            <a:ln w="0">
              <a:solidFill>
                <a:srgbClr val="000000"/>
              </a:solidFill>
              <a:round/>
              <a:headEnd/>
              <a:tailEnd/>
            </a:ln>
          </p:spPr>
          <p:txBody>
            <a:bodyPr/>
            <a:lstStyle/>
            <a:p>
              <a:endParaRPr lang="en-GB"/>
            </a:p>
          </p:txBody>
        </p:sp>
      </p:grpSp>
      <p:grpSp>
        <p:nvGrpSpPr>
          <p:cNvPr id="3" name="Group 3018"/>
          <p:cNvGrpSpPr>
            <a:grpSpLocks/>
          </p:cNvGrpSpPr>
          <p:nvPr>
            <p:custDataLst>
              <p:tags r:id="rId213"/>
            </p:custDataLst>
          </p:nvPr>
        </p:nvGrpSpPr>
        <p:grpSpPr bwMode="auto">
          <a:xfrm>
            <a:off x="3686371" y="2310170"/>
            <a:ext cx="4875773" cy="604387"/>
            <a:chOff x="1996" y="3031"/>
            <a:chExt cx="2517" cy="312"/>
          </a:xfrm>
        </p:grpSpPr>
        <p:sp>
          <p:nvSpPr>
            <p:cNvPr id="1341" name="Freeform 2818"/>
            <p:cNvSpPr>
              <a:spLocks/>
            </p:cNvSpPr>
            <p:nvPr/>
          </p:nvSpPr>
          <p:spPr bwMode="auto">
            <a:xfrm>
              <a:off x="3481" y="3132"/>
              <a:ext cx="94" cy="23"/>
            </a:xfrm>
            <a:custGeom>
              <a:avLst/>
              <a:gdLst/>
              <a:ahLst/>
              <a:cxnLst>
                <a:cxn ang="0">
                  <a:pos x="0" y="0"/>
                </a:cxn>
                <a:cxn ang="0">
                  <a:pos x="8" y="0"/>
                </a:cxn>
                <a:cxn ang="0">
                  <a:pos x="21" y="3"/>
                </a:cxn>
                <a:cxn ang="0">
                  <a:pos x="34" y="8"/>
                </a:cxn>
                <a:cxn ang="0">
                  <a:pos x="42" y="9"/>
                </a:cxn>
                <a:cxn ang="0">
                  <a:pos x="54" y="11"/>
                </a:cxn>
                <a:cxn ang="0">
                  <a:pos x="55" y="12"/>
                </a:cxn>
                <a:cxn ang="0">
                  <a:pos x="65" y="14"/>
                </a:cxn>
                <a:cxn ang="0">
                  <a:pos x="68" y="15"/>
                </a:cxn>
                <a:cxn ang="0">
                  <a:pos x="76" y="17"/>
                </a:cxn>
                <a:cxn ang="0">
                  <a:pos x="87" y="22"/>
                </a:cxn>
                <a:cxn ang="0">
                  <a:pos x="100" y="25"/>
                </a:cxn>
                <a:cxn ang="0">
                  <a:pos x="112" y="28"/>
                </a:cxn>
                <a:cxn ang="0">
                  <a:pos x="125" y="28"/>
                </a:cxn>
                <a:cxn ang="0">
                  <a:pos x="144" y="34"/>
                </a:cxn>
                <a:cxn ang="0">
                  <a:pos x="165" y="41"/>
                </a:cxn>
                <a:cxn ang="0">
                  <a:pos x="188" y="47"/>
                </a:cxn>
              </a:cxnLst>
              <a:rect l="0" t="0" r="r" b="b"/>
              <a:pathLst>
                <a:path w="188" h="47">
                  <a:moveTo>
                    <a:pt x="0" y="0"/>
                  </a:moveTo>
                  <a:lnTo>
                    <a:pt x="8" y="0"/>
                  </a:lnTo>
                  <a:lnTo>
                    <a:pt x="21" y="3"/>
                  </a:lnTo>
                  <a:lnTo>
                    <a:pt x="34" y="8"/>
                  </a:lnTo>
                  <a:lnTo>
                    <a:pt x="42" y="9"/>
                  </a:lnTo>
                  <a:lnTo>
                    <a:pt x="54" y="11"/>
                  </a:lnTo>
                  <a:lnTo>
                    <a:pt x="55" y="12"/>
                  </a:lnTo>
                  <a:lnTo>
                    <a:pt x="65" y="14"/>
                  </a:lnTo>
                  <a:lnTo>
                    <a:pt x="68" y="15"/>
                  </a:lnTo>
                  <a:lnTo>
                    <a:pt x="76" y="17"/>
                  </a:lnTo>
                  <a:lnTo>
                    <a:pt x="87" y="22"/>
                  </a:lnTo>
                  <a:lnTo>
                    <a:pt x="100" y="25"/>
                  </a:lnTo>
                  <a:lnTo>
                    <a:pt x="112" y="28"/>
                  </a:lnTo>
                  <a:lnTo>
                    <a:pt x="125" y="28"/>
                  </a:lnTo>
                  <a:lnTo>
                    <a:pt x="144" y="34"/>
                  </a:lnTo>
                  <a:lnTo>
                    <a:pt x="165" y="41"/>
                  </a:lnTo>
                  <a:lnTo>
                    <a:pt x="188" y="47"/>
                  </a:lnTo>
                </a:path>
              </a:pathLst>
            </a:custGeom>
            <a:noFill/>
            <a:ln w="0">
              <a:solidFill>
                <a:srgbClr val="000000"/>
              </a:solidFill>
              <a:prstDash val="solid"/>
              <a:round/>
              <a:headEnd/>
              <a:tailEnd/>
            </a:ln>
          </p:spPr>
          <p:txBody>
            <a:bodyPr/>
            <a:lstStyle/>
            <a:p>
              <a:endParaRPr lang="en-GB"/>
            </a:p>
          </p:txBody>
        </p:sp>
        <p:sp>
          <p:nvSpPr>
            <p:cNvPr id="1342" name="Line 2819"/>
            <p:cNvSpPr>
              <a:spLocks noChangeShapeType="1"/>
            </p:cNvSpPr>
            <p:nvPr/>
          </p:nvSpPr>
          <p:spPr bwMode="auto">
            <a:xfrm flipH="1">
              <a:off x="3491" y="3112"/>
              <a:ext cx="1" cy="1"/>
            </a:xfrm>
            <a:prstGeom prst="line">
              <a:avLst/>
            </a:prstGeom>
            <a:noFill/>
            <a:ln w="0">
              <a:solidFill>
                <a:srgbClr val="000000"/>
              </a:solidFill>
              <a:round/>
              <a:headEnd/>
              <a:tailEnd/>
            </a:ln>
          </p:spPr>
          <p:txBody>
            <a:bodyPr/>
            <a:lstStyle/>
            <a:p>
              <a:endParaRPr lang="en-GB"/>
            </a:p>
          </p:txBody>
        </p:sp>
        <p:sp>
          <p:nvSpPr>
            <p:cNvPr id="1343" name="Freeform 2820"/>
            <p:cNvSpPr>
              <a:spLocks/>
            </p:cNvSpPr>
            <p:nvPr/>
          </p:nvSpPr>
          <p:spPr bwMode="auto">
            <a:xfrm>
              <a:off x="3469" y="3132"/>
              <a:ext cx="12" cy="28"/>
            </a:xfrm>
            <a:custGeom>
              <a:avLst/>
              <a:gdLst/>
              <a:ahLst/>
              <a:cxnLst>
                <a:cxn ang="0">
                  <a:pos x="24" y="0"/>
                </a:cxn>
                <a:cxn ang="0">
                  <a:pos x="12" y="27"/>
                </a:cxn>
                <a:cxn ang="0">
                  <a:pos x="0" y="58"/>
                </a:cxn>
              </a:cxnLst>
              <a:rect l="0" t="0" r="r" b="b"/>
              <a:pathLst>
                <a:path w="24" h="58">
                  <a:moveTo>
                    <a:pt x="24" y="0"/>
                  </a:moveTo>
                  <a:lnTo>
                    <a:pt x="12" y="27"/>
                  </a:lnTo>
                  <a:lnTo>
                    <a:pt x="0" y="58"/>
                  </a:lnTo>
                </a:path>
              </a:pathLst>
            </a:custGeom>
            <a:noFill/>
            <a:ln w="0">
              <a:solidFill>
                <a:srgbClr val="000000"/>
              </a:solidFill>
              <a:prstDash val="solid"/>
              <a:round/>
              <a:headEnd/>
              <a:tailEnd/>
            </a:ln>
          </p:spPr>
          <p:txBody>
            <a:bodyPr/>
            <a:lstStyle/>
            <a:p>
              <a:endParaRPr lang="en-GB"/>
            </a:p>
          </p:txBody>
        </p:sp>
        <p:sp>
          <p:nvSpPr>
            <p:cNvPr id="1344" name="Line 2821"/>
            <p:cNvSpPr>
              <a:spLocks noChangeShapeType="1"/>
            </p:cNvSpPr>
            <p:nvPr/>
          </p:nvSpPr>
          <p:spPr bwMode="auto">
            <a:xfrm>
              <a:off x="3589" y="3119"/>
              <a:ext cx="1" cy="1"/>
            </a:xfrm>
            <a:prstGeom prst="line">
              <a:avLst/>
            </a:prstGeom>
            <a:noFill/>
            <a:ln w="0">
              <a:solidFill>
                <a:srgbClr val="000000"/>
              </a:solidFill>
              <a:round/>
              <a:headEnd/>
              <a:tailEnd/>
            </a:ln>
          </p:spPr>
          <p:txBody>
            <a:bodyPr/>
            <a:lstStyle/>
            <a:p>
              <a:endParaRPr lang="en-GB"/>
            </a:p>
          </p:txBody>
        </p:sp>
        <p:sp>
          <p:nvSpPr>
            <p:cNvPr id="1345" name="Line 2822"/>
            <p:cNvSpPr>
              <a:spLocks noChangeShapeType="1"/>
            </p:cNvSpPr>
            <p:nvPr/>
          </p:nvSpPr>
          <p:spPr bwMode="auto">
            <a:xfrm flipH="1">
              <a:off x="3587" y="3128"/>
              <a:ext cx="1" cy="7"/>
            </a:xfrm>
            <a:prstGeom prst="line">
              <a:avLst/>
            </a:prstGeom>
            <a:noFill/>
            <a:ln w="0">
              <a:solidFill>
                <a:srgbClr val="000000"/>
              </a:solidFill>
              <a:round/>
              <a:headEnd/>
              <a:tailEnd/>
            </a:ln>
          </p:spPr>
          <p:txBody>
            <a:bodyPr/>
            <a:lstStyle/>
            <a:p>
              <a:endParaRPr lang="en-GB"/>
            </a:p>
          </p:txBody>
        </p:sp>
        <p:sp>
          <p:nvSpPr>
            <p:cNvPr id="1346" name="Line 2823"/>
            <p:cNvSpPr>
              <a:spLocks noChangeShapeType="1"/>
            </p:cNvSpPr>
            <p:nvPr/>
          </p:nvSpPr>
          <p:spPr bwMode="auto">
            <a:xfrm flipH="1">
              <a:off x="3584" y="3139"/>
              <a:ext cx="2" cy="5"/>
            </a:xfrm>
            <a:prstGeom prst="line">
              <a:avLst/>
            </a:prstGeom>
            <a:noFill/>
            <a:ln w="0">
              <a:solidFill>
                <a:srgbClr val="000000"/>
              </a:solidFill>
              <a:round/>
              <a:headEnd/>
              <a:tailEnd/>
            </a:ln>
          </p:spPr>
          <p:txBody>
            <a:bodyPr/>
            <a:lstStyle/>
            <a:p>
              <a:endParaRPr lang="en-GB"/>
            </a:p>
          </p:txBody>
        </p:sp>
        <p:sp>
          <p:nvSpPr>
            <p:cNvPr id="1347" name="Freeform 2824"/>
            <p:cNvSpPr>
              <a:spLocks/>
            </p:cNvSpPr>
            <p:nvPr/>
          </p:nvSpPr>
          <p:spPr bwMode="auto">
            <a:xfrm>
              <a:off x="3714" y="3141"/>
              <a:ext cx="1" cy="3"/>
            </a:xfrm>
            <a:custGeom>
              <a:avLst/>
              <a:gdLst/>
              <a:ahLst/>
              <a:cxnLst>
                <a:cxn ang="0">
                  <a:pos x="0" y="0"/>
                </a:cxn>
                <a:cxn ang="0">
                  <a:pos x="2" y="5"/>
                </a:cxn>
                <a:cxn ang="0">
                  <a:pos x="2" y="5"/>
                </a:cxn>
              </a:cxnLst>
              <a:rect l="0" t="0" r="r" b="b"/>
              <a:pathLst>
                <a:path w="2" h="5">
                  <a:moveTo>
                    <a:pt x="0" y="0"/>
                  </a:moveTo>
                  <a:lnTo>
                    <a:pt x="2" y="5"/>
                  </a:lnTo>
                  <a:lnTo>
                    <a:pt x="2" y="5"/>
                  </a:lnTo>
                </a:path>
              </a:pathLst>
            </a:custGeom>
            <a:noFill/>
            <a:ln w="0">
              <a:solidFill>
                <a:srgbClr val="000000"/>
              </a:solidFill>
              <a:prstDash val="solid"/>
              <a:round/>
              <a:headEnd/>
              <a:tailEnd/>
            </a:ln>
          </p:spPr>
          <p:txBody>
            <a:bodyPr/>
            <a:lstStyle/>
            <a:p>
              <a:endParaRPr lang="en-GB"/>
            </a:p>
          </p:txBody>
        </p:sp>
        <p:sp>
          <p:nvSpPr>
            <p:cNvPr id="1348" name="Freeform 2825"/>
            <p:cNvSpPr>
              <a:spLocks/>
            </p:cNvSpPr>
            <p:nvPr/>
          </p:nvSpPr>
          <p:spPr bwMode="auto">
            <a:xfrm>
              <a:off x="3721" y="3167"/>
              <a:ext cx="19" cy="18"/>
            </a:xfrm>
            <a:custGeom>
              <a:avLst/>
              <a:gdLst/>
              <a:ahLst/>
              <a:cxnLst>
                <a:cxn ang="0">
                  <a:pos x="0" y="0"/>
                </a:cxn>
                <a:cxn ang="0">
                  <a:pos x="3" y="9"/>
                </a:cxn>
                <a:cxn ang="0">
                  <a:pos x="19" y="25"/>
                </a:cxn>
                <a:cxn ang="0">
                  <a:pos x="38" y="35"/>
                </a:cxn>
              </a:cxnLst>
              <a:rect l="0" t="0" r="r" b="b"/>
              <a:pathLst>
                <a:path w="38" h="35">
                  <a:moveTo>
                    <a:pt x="0" y="0"/>
                  </a:moveTo>
                  <a:lnTo>
                    <a:pt x="3" y="9"/>
                  </a:lnTo>
                  <a:lnTo>
                    <a:pt x="19" y="25"/>
                  </a:lnTo>
                  <a:lnTo>
                    <a:pt x="38" y="35"/>
                  </a:lnTo>
                </a:path>
              </a:pathLst>
            </a:custGeom>
            <a:noFill/>
            <a:ln w="0">
              <a:solidFill>
                <a:srgbClr val="000000"/>
              </a:solidFill>
              <a:prstDash val="solid"/>
              <a:round/>
              <a:headEnd/>
              <a:tailEnd/>
            </a:ln>
          </p:spPr>
          <p:txBody>
            <a:bodyPr/>
            <a:lstStyle/>
            <a:p>
              <a:endParaRPr lang="en-GB"/>
            </a:p>
          </p:txBody>
        </p:sp>
        <p:sp>
          <p:nvSpPr>
            <p:cNvPr id="1349" name="Freeform 2826"/>
            <p:cNvSpPr>
              <a:spLocks/>
            </p:cNvSpPr>
            <p:nvPr/>
          </p:nvSpPr>
          <p:spPr bwMode="auto">
            <a:xfrm>
              <a:off x="4071" y="3062"/>
              <a:ext cx="13" cy="1"/>
            </a:xfrm>
            <a:custGeom>
              <a:avLst/>
              <a:gdLst/>
              <a:ahLst/>
              <a:cxnLst>
                <a:cxn ang="0">
                  <a:pos x="24" y="1"/>
                </a:cxn>
                <a:cxn ang="0">
                  <a:pos x="20" y="0"/>
                </a:cxn>
                <a:cxn ang="0">
                  <a:pos x="11" y="0"/>
                </a:cxn>
                <a:cxn ang="0">
                  <a:pos x="0" y="3"/>
                </a:cxn>
              </a:cxnLst>
              <a:rect l="0" t="0" r="r" b="b"/>
              <a:pathLst>
                <a:path w="24" h="3">
                  <a:moveTo>
                    <a:pt x="24" y="1"/>
                  </a:moveTo>
                  <a:lnTo>
                    <a:pt x="20" y="0"/>
                  </a:lnTo>
                  <a:lnTo>
                    <a:pt x="11" y="0"/>
                  </a:lnTo>
                  <a:lnTo>
                    <a:pt x="0" y="3"/>
                  </a:lnTo>
                </a:path>
              </a:pathLst>
            </a:custGeom>
            <a:noFill/>
            <a:ln w="0">
              <a:solidFill>
                <a:srgbClr val="000000"/>
              </a:solidFill>
              <a:prstDash val="solid"/>
              <a:round/>
              <a:headEnd/>
              <a:tailEnd/>
            </a:ln>
          </p:spPr>
          <p:txBody>
            <a:bodyPr/>
            <a:lstStyle/>
            <a:p>
              <a:endParaRPr lang="en-GB"/>
            </a:p>
          </p:txBody>
        </p:sp>
        <p:sp>
          <p:nvSpPr>
            <p:cNvPr id="1350" name="Line 2827"/>
            <p:cNvSpPr>
              <a:spLocks noChangeShapeType="1"/>
            </p:cNvSpPr>
            <p:nvPr/>
          </p:nvSpPr>
          <p:spPr bwMode="auto">
            <a:xfrm>
              <a:off x="4084" y="3062"/>
              <a:ext cx="1" cy="1"/>
            </a:xfrm>
            <a:prstGeom prst="line">
              <a:avLst/>
            </a:prstGeom>
            <a:noFill/>
            <a:ln w="0">
              <a:solidFill>
                <a:srgbClr val="000000"/>
              </a:solidFill>
              <a:round/>
              <a:headEnd/>
              <a:tailEnd/>
            </a:ln>
          </p:spPr>
          <p:txBody>
            <a:bodyPr/>
            <a:lstStyle/>
            <a:p>
              <a:endParaRPr lang="en-GB"/>
            </a:p>
          </p:txBody>
        </p:sp>
        <p:sp>
          <p:nvSpPr>
            <p:cNvPr id="1351" name="Line 2828"/>
            <p:cNvSpPr>
              <a:spLocks noChangeShapeType="1"/>
            </p:cNvSpPr>
            <p:nvPr/>
          </p:nvSpPr>
          <p:spPr bwMode="auto">
            <a:xfrm>
              <a:off x="4084" y="3062"/>
              <a:ext cx="1" cy="2"/>
            </a:xfrm>
            <a:prstGeom prst="line">
              <a:avLst/>
            </a:prstGeom>
            <a:noFill/>
            <a:ln w="0">
              <a:solidFill>
                <a:srgbClr val="000000"/>
              </a:solidFill>
              <a:round/>
              <a:headEnd/>
              <a:tailEnd/>
            </a:ln>
          </p:spPr>
          <p:txBody>
            <a:bodyPr/>
            <a:lstStyle/>
            <a:p>
              <a:endParaRPr lang="en-GB"/>
            </a:p>
          </p:txBody>
        </p:sp>
        <p:sp>
          <p:nvSpPr>
            <p:cNvPr id="1352" name="Freeform 2829"/>
            <p:cNvSpPr>
              <a:spLocks/>
            </p:cNvSpPr>
            <p:nvPr/>
          </p:nvSpPr>
          <p:spPr bwMode="auto">
            <a:xfrm>
              <a:off x="4079" y="3080"/>
              <a:ext cx="13" cy="17"/>
            </a:xfrm>
            <a:custGeom>
              <a:avLst/>
              <a:gdLst/>
              <a:ahLst/>
              <a:cxnLst>
                <a:cxn ang="0">
                  <a:pos x="0" y="0"/>
                </a:cxn>
                <a:cxn ang="0">
                  <a:pos x="2" y="5"/>
                </a:cxn>
                <a:cxn ang="0">
                  <a:pos x="13" y="21"/>
                </a:cxn>
                <a:cxn ang="0">
                  <a:pos x="27" y="35"/>
                </a:cxn>
              </a:cxnLst>
              <a:rect l="0" t="0" r="r" b="b"/>
              <a:pathLst>
                <a:path w="27" h="35">
                  <a:moveTo>
                    <a:pt x="0" y="0"/>
                  </a:moveTo>
                  <a:lnTo>
                    <a:pt x="2" y="5"/>
                  </a:lnTo>
                  <a:lnTo>
                    <a:pt x="13" y="21"/>
                  </a:lnTo>
                  <a:lnTo>
                    <a:pt x="27" y="35"/>
                  </a:lnTo>
                </a:path>
              </a:pathLst>
            </a:custGeom>
            <a:noFill/>
            <a:ln w="0">
              <a:solidFill>
                <a:srgbClr val="000000"/>
              </a:solidFill>
              <a:prstDash val="solid"/>
              <a:round/>
              <a:headEnd/>
              <a:tailEnd/>
            </a:ln>
          </p:spPr>
          <p:txBody>
            <a:bodyPr/>
            <a:lstStyle/>
            <a:p>
              <a:endParaRPr lang="en-GB"/>
            </a:p>
          </p:txBody>
        </p:sp>
        <p:sp>
          <p:nvSpPr>
            <p:cNvPr id="1353" name="Line 2830"/>
            <p:cNvSpPr>
              <a:spLocks noChangeShapeType="1"/>
            </p:cNvSpPr>
            <p:nvPr/>
          </p:nvSpPr>
          <p:spPr bwMode="auto">
            <a:xfrm flipV="1">
              <a:off x="3981" y="3103"/>
              <a:ext cx="4" cy="8"/>
            </a:xfrm>
            <a:prstGeom prst="line">
              <a:avLst/>
            </a:prstGeom>
            <a:noFill/>
            <a:ln w="0">
              <a:solidFill>
                <a:srgbClr val="000000"/>
              </a:solidFill>
              <a:round/>
              <a:headEnd/>
              <a:tailEnd/>
            </a:ln>
          </p:spPr>
          <p:txBody>
            <a:bodyPr/>
            <a:lstStyle/>
            <a:p>
              <a:endParaRPr lang="en-GB"/>
            </a:p>
          </p:txBody>
        </p:sp>
        <p:sp>
          <p:nvSpPr>
            <p:cNvPr id="1354" name="Line 2831"/>
            <p:cNvSpPr>
              <a:spLocks noChangeShapeType="1"/>
            </p:cNvSpPr>
            <p:nvPr/>
          </p:nvSpPr>
          <p:spPr bwMode="auto">
            <a:xfrm>
              <a:off x="4079" y="3095"/>
              <a:ext cx="1" cy="2"/>
            </a:xfrm>
            <a:prstGeom prst="line">
              <a:avLst/>
            </a:prstGeom>
            <a:noFill/>
            <a:ln w="0">
              <a:solidFill>
                <a:srgbClr val="000000"/>
              </a:solidFill>
              <a:round/>
              <a:headEnd/>
              <a:tailEnd/>
            </a:ln>
          </p:spPr>
          <p:txBody>
            <a:bodyPr/>
            <a:lstStyle/>
            <a:p>
              <a:endParaRPr lang="en-GB"/>
            </a:p>
          </p:txBody>
        </p:sp>
        <p:sp>
          <p:nvSpPr>
            <p:cNvPr id="1355" name="Line 2832"/>
            <p:cNvSpPr>
              <a:spLocks noChangeShapeType="1"/>
            </p:cNvSpPr>
            <p:nvPr/>
          </p:nvSpPr>
          <p:spPr bwMode="auto">
            <a:xfrm>
              <a:off x="4091" y="3123"/>
              <a:ext cx="4" cy="10"/>
            </a:xfrm>
            <a:prstGeom prst="line">
              <a:avLst/>
            </a:prstGeom>
            <a:noFill/>
            <a:ln w="0">
              <a:solidFill>
                <a:srgbClr val="000000"/>
              </a:solidFill>
              <a:round/>
              <a:headEnd/>
              <a:tailEnd/>
            </a:ln>
          </p:spPr>
          <p:txBody>
            <a:bodyPr/>
            <a:lstStyle/>
            <a:p>
              <a:endParaRPr lang="en-GB"/>
            </a:p>
          </p:txBody>
        </p:sp>
        <p:sp>
          <p:nvSpPr>
            <p:cNvPr id="1356" name="Freeform 2833"/>
            <p:cNvSpPr>
              <a:spLocks/>
            </p:cNvSpPr>
            <p:nvPr/>
          </p:nvSpPr>
          <p:spPr bwMode="auto">
            <a:xfrm>
              <a:off x="4109" y="3125"/>
              <a:ext cx="36" cy="6"/>
            </a:xfrm>
            <a:custGeom>
              <a:avLst/>
              <a:gdLst/>
              <a:ahLst/>
              <a:cxnLst>
                <a:cxn ang="0">
                  <a:pos x="74" y="11"/>
                </a:cxn>
                <a:cxn ang="0">
                  <a:pos x="65" y="12"/>
                </a:cxn>
                <a:cxn ang="0">
                  <a:pos x="52" y="8"/>
                </a:cxn>
                <a:cxn ang="0">
                  <a:pos x="39" y="7"/>
                </a:cxn>
                <a:cxn ang="0">
                  <a:pos x="24" y="4"/>
                </a:cxn>
                <a:cxn ang="0">
                  <a:pos x="10" y="4"/>
                </a:cxn>
                <a:cxn ang="0">
                  <a:pos x="0" y="0"/>
                </a:cxn>
              </a:cxnLst>
              <a:rect l="0" t="0" r="r" b="b"/>
              <a:pathLst>
                <a:path w="74" h="12">
                  <a:moveTo>
                    <a:pt x="74" y="11"/>
                  </a:moveTo>
                  <a:lnTo>
                    <a:pt x="65" y="12"/>
                  </a:lnTo>
                  <a:lnTo>
                    <a:pt x="52" y="8"/>
                  </a:lnTo>
                  <a:lnTo>
                    <a:pt x="39" y="7"/>
                  </a:lnTo>
                  <a:lnTo>
                    <a:pt x="24" y="4"/>
                  </a:lnTo>
                  <a:lnTo>
                    <a:pt x="10" y="4"/>
                  </a:lnTo>
                  <a:lnTo>
                    <a:pt x="0" y="0"/>
                  </a:lnTo>
                </a:path>
              </a:pathLst>
            </a:custGeom>
            <a:noFill/>
            <a:ln w="0">
              <a:solidFill>
                <a:srgbClr val="000000"/>
              </a:solidFill>
              <a:prstDash val="solid"/>
              <a:round/>
              <a:headEnd/>
              <a:tailEnd/>
            </a:ln>
          </p:spPr>
          <p:txBody>
            <a:bodyPr/>
            <a:lstStyle/>
            <a:p>
              <a:endParaRPr lang="en-GB"/>
            </a:p>
          </p:txBody>
        </p:sp>
        <p:sp>
          <p:nvSpPr>
            <p:cNvPr id="1357" name="Line 2834"/>
            <p:cNvSpPr>
              <a:spLocks noChangeShapeType="1"/>
            </p:cNvSpPr>
            <p:nvPr/>
          </p:nvSpPr>
          <p:spPr bwMode="auto">
            <a:xfrm>
              <a:off x="4156" y="3101"/>
              <a:ext cx="1" cy="1"/>
            </a:xfrm>
            <a:prstGeom prst="line">
              <a:avLst/>
            </a:prstGeom>
            <a:noFill/>
            <a:ln w="0">
              <a:solidFill>
                <a:srgbClr val="000000"/>
              </a:solidFill>
              <a:round/>
              <a:headEnd/>
              <a:tailEnd/>
            </a:ln>
          </p:spPr>
          <p:txBody>
            <a:bodyPr/>
            <a:lstStyle/>
            <a:p>
              <a:endParaRPr lang="en-GB"/>
            </a:p>
          </p:txBody>
        </p:sp>
        <p:sp>
          <p:nvSpPr>
            <p:cNvPr id="1358" name="Line 2835"/>
            <p:cNvSpPr>
              <a:spLocks noChangeShapeType="1"/>
            </p:cNvSpPr>
            <p:nvPr/>
          </p:nvSpPr>
          <p:spPr bwMode="auto">
            <a:xfrm flipH="1">
              <a:off x="4140" y="3130"/>
              <a:ext cx="5" cy="12"/>
            </a:xfrm>
            <a:prstGeom prst="line">
              <a:avLst/>
            </a:prstGeom>
            <a:noFill/>
            <a:ln w="0">
              <a:solidFill>
                <a:srgbClr val="000000"/>
              </a:solidFill>
              <a:round/>
              <a:headEnd/>
              <a:tailEnd/>
            </a:ln>
          </p:spPr>
          <p:txBody>
            <a:bodyPr/>
            <a:lstStyle/>
            <a:p>
              <a:endParaRPr lang="en-GB"/>
            </a:p>
          </p:txBody>
        </p:sp>
        <p:sp>
          <p:nvSpPr>
            <p:cNvPr id="1359" name="Freeform 2836"/>
            <p:cNvSpPr>
              <a:spLocks/>
            </p:cNvSpPr>
            <p:nvPr/>
          </p:nvSpPr>
          <p:spPr bwMode="auto">
            <a:xfrm>
              <a:off x="4091" y="3123"/>
              <a:ext cx="18" cy="2"/>
            </a:xfrm>
            <a:custGeom>
              <a:avLst/>
              <a:gdLst/>
              <a:ahLst/>
              <a:cxnLst>
                <a:cxn ang="0">
                  <a:pos x="35" y="3"/>
                </a:cxn>
                <a:cxn ang="0">
                  <a:pos x="24" y="2"/>
                </a:cxn>
                <a:cxn ang="0">
                  <a:pos x="13" y="1"/>
                </a:cxn>
                <a:cxn ang="0">
                  <a:pos x="0" y="0"/>
                </a:cxn>
              </a:cxnLst>
              <a:rect l="0" t="0" r="r" b="b"/>
              <a:pathLst>
                <a:path w="35" h="3">
                  <a:moveTo>
                    <a:pt x="35" y="3"/>
                  </a:moveTo>
                  <a:lnTo>
                    <a:pt x="24" y="2"/>
                  </a:lnTo>
                  <a:lnTo>
                    <a:pt x="13" y="1"/>
                  </a:lnTo>
                  <a:lnTo>
                    <a:pt x="0" y="0"/>
                  </a:lnTo>
                </a:path>
              </a:pathLst>
            </a:custGeom>
            <a:noFill/>
            <a:ln w="0">
              <a:solidFill>
                <a:srgbClr val="000000"/>
              </a:solidFill>
              <a:prstDash val="solid"/>
              <a:round/>
              <a:headEnd/>
              <a:tailEnd/>
            </a:ln>
          </p:spPr>
          <p:txBody>
            <a:bodyPr/>
            <a:lstStyle/>
            <a:p>
              <a:endParaRPr lang="en-GB"/>
            </a:p>
          </p:txBody>
        </p:sp>
        <p:sp>
          <p:nvSpPr>
            <p:cNvPr id="1360" name="Line 2837"/>
            <p:cNvSpPr>
              <a:spLocks noChangeShapeType="1"/>
            </p:cNvSpPr>
            <p:nvPr/>
          </p:nvSpPr>
          <p:spPr bwMode="auto">
            <a:xfrm flipH="1">
              <a:off x="4117" y="3100"/>
              <a:ext cx="1" cy="1"/>
            </a:xfrm>
            <a:prstGeom prst="line">
              <a:avLst/>
            </a:prstGeom>
            <a:noFill/>
            <a:ln w="0">
              <a:solidFill>
                <a:srgbClr val="000000"/>
              </a:solidFill>
              <a:round/>
              <a:headEnd/>
              <a:tailEnd/>
            </a:ln>
          </p:spPr>
          <p:txBody>
            <a:bodyPr/>
            <a:lstStyle/>
            <a:p>
              <a:endParaRPr lang="en-GB"/>
            </a:p>
          </p:txBody>
        </p:sp>
        <p:sp>
          <p:nvSpPr>
            <p:cNvPr id="1361" name="Line 2838"/>
            <p:cNvSpPr>
              <a:spLocks noChangeShapeType="1"/>
            </p:cNvSpPr>
            <p:nvPr/>
          </p:nvSpPr>
          <p:spPr bwMode="auto">
            <a:xfrm flipH="1">
              <a:off x="4108" y="3125"/>
              <a:ext cx="1" cy="1"/>
            </a:xfrm>
            <a:prstGeom prst="line">
              <a:avLst/>
            </a:prstGeom>
            <a:noFill/>
            <a:ln w="0">
              <a:solidFill>
                <a:srgbClr val="000000"/>
              </a:solidFill>
              <a:round/>
              <a:headEnd/>
              <a:tailEnd/>
            </a:ln>
          </p:spPr>
          <p:txBody>
            <a:bodyPr/>
            <a:lstStyle/>
            <a:p>
              <a:endParaRPr lang="en-GB"/>
            </a:p>
          </p:txBody>
        </p:sp>
        <p:sp>
          <p:nvSpPr>
            <p:cNvPr id="1362" name="Line 2839"/>
            <p:cNvSpPr>
              <a:spLocks noChangeShapeType="1"/>
            </p:cNvSpPr>
            <p:nvPr/>
          </p:nvSpPr>
          <p:spPr bwMode="auto">
            <a:xfrm>
              <a:off x="4447" y="3075"/>
              <a:ext cx="1" cy="1"/>
            </a:xfrm>
            <a:prstGeom prst="line">
              <a:avLst/>
            </a:prstGeom>
            <a:noFill/>
            <a:ln w="0">
              <a:solidFill>
                <a:srgbClr val="000000"/>
              </a:solidFill>
              <a:round/>
              <a:headEnd/>
              <a:tailEnd/>
            </a:ln>
          </p:spPr>
          <p:txBody>
            <a:bodyPr/>
            <a:lstStyle/>
            <a:p>
              <a:endParaRPr lang="en-GB"/>
            </a:p>
          </p:txBody>
        </p:sp>
        <p:sp>
          <p:nvSpPr>
            <p:cNvPr id="1363" name="Line 2840"/>
            <p:cNvSpPr>
              <a:spLocks noChangeShapeType="1"/>
            </p:cNvSpPr>
            <p:nvPr/>
          </p:nvSpPr>
          <p:spPr bwMode="auto">
            <a:xfrm>
              <a:off x="4433" y="3103"/>
              <a:ext cx="1" cy="1"/>
            </a:xfrm>
            <a:prstGeom prst="line">
              <a:avLst/>
            </a:prstGeom>
            <a:noFill/>
            <a:ln w="0">
              <a:solidFill>
                <a:srgbClr val="000000"/>
              </a:solidFill>
              <a:round/>
              <a:headEnd/>
              <a:tailEnd/>
            </a:ln>
          </p:spPr>
          <p:txBody>
            <a:bodyPr/>
            <a:lstStyle/>
            <a:p>
              <a:endParaRPr lang="en-GB"/>
            </a:p>
          </p:txBody>
        </p:sp>
        <p:sp>
          <p:nvSpPr>
            <p:cNvPr id="1364" name="Freeform 2841"/>
            <p:cNvSpPr>
              <a:spLocks/>
            </p:cNvSpPr>
            <p:nvPr/>
          </p:nvSpPr>
          <p:spPr bwMode="auto">
            <a:xfrm>
              <a:off x="4433" y="3083"/>
              <a:ext cx="59" cy="23"/>
            </a:xfrm>
            <a:custGeom>
              <a:avLst/>
              <a:gdLst/>
              <a:ahLst/>
              <a:cxnLst>
                <a:cxn ang="0">
                  <a:pos x="119" y="0"/>
                </a:cxn>
                <a:cxn ang="0">
                  <a:pos x="108" y="2"/>
                </a:cxn>
                <a:cxn ang="0">
                  <a:pos x="96" y="6"/>
                </a:cxn>
                <a:cxn ang="0">
                  <a:pos x="86" y="17"/>
                </a:cxn>
                <a:cxn ang="0">
                  <a:pos x="75" y="24"/>
                </a:cxn>
                <a:cxn ang="0">
                  <a:pos x="67" y="28"/>
                </a:cxn>
                <a:cxn ang="0">
                  <a:pos x="52" y="29"/>
                </a:cxn>
                <a:cxn ang="0">
                  <a:pos x="44" y="34"/>
                </a:cxn>
                <a:cxn ang="0">
                  <a:pos x="35" y="43"/>
                </a:cxn>
                <a:cxn ang="0">
                  <a:pos x="25" y="45"/>
                </a:cxn>
                <a:cxn ang="0">
                  <a:pos x="20" y="44"/>
                </a:cxn>
                <a:cxn ang="0">
                  <a:pos x="13" y="43"/>
                </a:cxn>
                <a:cxn ang="0">
                  <a:pos x="0" y="40"/>
                </a:cxn>
              </a:cxnLst>
              <a:rect l="0" t="0" r="r" b="b"/>
              <a:pathLst>
                <a:path w="119" h="45">
                  <a:moveTo>
                    <a:pt x="119" y="0"/>
                  </a:moveTo>
                  <a:lnTo>
                    <a:pt x="108" y="2"/>
                  </a:lnTo>
                  <a:lnTo>
                    <a:pt x="96" y="6"/>
                  </a:lnTo>
                  <a:lnTo>
                    <a:pt x="86" y="17"/>
                  </a:lnTo>
                  <a:lnTo>
                    <a:pt x="75" y="24"/>
                  </a:lnTo>
                  <a:lnTo>
                    <a:pt x="67" y="28"/>
                  </a:lnTo>
                  <a:lnTo>
                    <a:pt x="52" y="29"/>
                  </a:lnTo>
                  <a:lnTo>
                    <a:pt x="44" y="34"/>
                  </a:lnTo>
                  <a:lnTo>
                    <a:pt x="35" y="43"/>
                  </a:lnTo>
                  <a:lnTo>
                    <a:pt x="25" y="45"/>
                  </a:lnTo>
                  <a:lnTo>
                    <a:pt x="20" y="44"/>
                  </a:lnTo>
                  <a:lnTo>
                    <a:pt x="13" y="43"/>
                  </a:lnTo>
                  <a:lnTo>
                    <a:pt x="0" y="40"/>
                  </a:lnTo>
                </a:path>
              </a:pathLst>
            </a:custGeom>
            <a:noFill/>
            <a:ln w="0">
              <a:solidFill>
                <a:srgbClr val="000000"/>
              </a:solidFill>
              <a:prstDash val="solid"/>
              <a:round/>
              <a:headEnd/>
              <a:tailEnd/>
            </a:ln>
          </p:spPr>
          <p:txBody>
            <a:bodyPr/>
            <a:lstStyle/>
            <a:p>
              <a:endParaRPr lang="en-GB"/>
            </a:p>
          </p:txBody>
        </p:sp>
        <p:sp>
          <p:nvSpPr>
            <p:cNvPr id="1365" name="Freeform 2842"/>
            <p:cNvSpPr>
              <a:spLocks/>
            </p:cNvSpPr>
            <p:nvPr/>
          </p:nvSpPr>
          <p:spPr bwMode="auto">
            <a:xfrm>
              <a:off x="4415" y="3120"/>
              <a:ext cx="10" cy="25"/>
            </a:xfrm>
            <a:custGeom>
              <a:avLst/>
              <a:gdLst/>
              <a:ahLst/>
              <a:cxnLst>
                <a:cxn ang="0">
                  <a:pos x="19" y="0"/>
                </a:cxn>
                <a:cxn ang="0">
                  <a:pos x="11" y="21"/>
                </a:cxn>
                <a:cxn ang="0">
                  <a:pos x="0" y="51"/>
                </a:cxn>
              </a:cxnLst>
              <a:rect l="0" t="0" r="r" b="b"/>
              <a:pathLst>
                <a:path w="19" h="51">
                  <a:moveTo>
                    <a:pt x="19" y="0"/>
                  </a:moveTo>
                  <a:lnTo>
                    <a:pt x="11" y="21"/>
                  </a:lnTo>
                  <a:lnTo>
                    <a:pt x="0" y="51"/>
                  </a:lnTo>
                </a:path>
              </a:pathLst>
            </a:custGeom>
            <a:noFill/>
            <a:ln w="0">
              <a:solidFill>
                <a:srgbClr val="000000"/>
              </a:solidFill>
              <a:prstDash val="solid"/>
              <a:round/>
              <a:headEnd/>
              <a:tailEnd/>
            </a:ln>
          </p:spPr>
          <p:txBody>
            <a:bodyPr/>
            <a:lstStyle/>
            <a:p>
              <a:endParaRPr lang="en-GB"/>
            </a:p>
          </p:txBody>
        </p:sp>
        <p:sp>
          <p:nvSpPr>
            <p:cNvPr id="1366" name="Freeform 2843"/>
            <p:cNvSpPr>
              <a:spLocks/>
            </p:cNvSpPr>
            <p:nvPr/>
          </p:nvSpPr>
          <p:spPr bwMode="auto">
            <a:xfrm>
              <a:off x="4403" y="3120"/>
              <a:ext cx="22" cy="2"/>
            </a:xfrm>
            <a:custGeom>
              <a:avLst/>
              <a:gdLst/>
              <a:ahLst/>
              <a:cxnLst>
                <a:cxn ang="0">
                  <a:pos x="43" y="0"/>
                </a:cxn>
                <a:cxn ang="0">
                  <a:pos x="35" y="3"/>
                </a:cxn>
                <a:cxn ang="0">
                  <a:pos x="25" y="5"/>
                </a:cxn>
                <a:cxn ang="0">
                  <a:pos x="16" y="5"/>
                </a:cxn>
                <a:cxn ang="0">
                  <a:pos x="9" y="4"/>
                </a:cxn>
                <a:cxn ang="0">
                  <a:pos x="0" y="4"/>
                </a:cxn>
              </a:cxnLst>
              <a:rect l="0" t="0" r="r" b="b"/>
              <a:pathLst>
                <a:path w="43" h="5">
                  <a:moveTo>
                    <a:pt x="43" y="0"/>
                  </a:moveTo>
                  <a:lnTo>
                    <a:pt x="35" y="3"/>
                  </a:lnTo>
                  <a:lnTo>
                    <a:pt x="25" y="5"/>
                  </a:lnTo>
                  <a:lnTo>
                    <a:pt x="16" y="5"/>
                  </a:lnTo>
                  <a:lnTo>
                    <a:pt x="9" y="4"/>
                  </a:lnTo>
                  <a:lnTo>
                    <a:pt x="0" y="4"/>
                  </a:lnTo>
                </a:path>
              </a:pathLst>
            </a:custGeom>
            <a:noFill/>
            <a:ln w="0">
              <a:solidFill>
                <a:srgbClr val="000000"/>
              </a:solidFill>
              <a:prstDash val="solid"/>
              <a:round/>
              <a:headEnd/>
              <a:tailEnd/>
            </a:ln>
          </p:spPr>
          <p:txBody>
            <a:bodyPr/>
            <a:lstStyle/>
            <a:p>
              <a:endParaRPr lang="en-GB"/>
            </a:p>
          </p:txBody>
        </p:sp>
        <p:sp>
          <p:nvSpPr>
            <p:cNvPr id="1367" name="Freeform 2844"/>
            <p:cNvSpPr>
              <a:spLocks/>
            </p:cNvSpPr>
            <p:nvPr/>
          </p:nvSpPr>
          <p:spPr bwMode="auto">
            <a:xfrm>
              <a:off x="4192" y="3179"/>
              <a:ext cx="33" cy="42"/>
            </a:xfrm>
            <a:custGeom>
              <a:avLst/>
              <a:gdLst/>
              <a:ahLst/>
              <a:cxnLst>
                <a:cxn ang="0">
                  <a:pos x="65" y="0"/>
                </a:cxn>
                <a:cxn ang="0">
                  <a:pos x="51" y="20"/>
                </a:cxn>
                <a:cxn ang="0">
                  <a:pos x="27" y="50"/>
                </a:cxn>
                <a:cxn ang="0">
                  <a:pos x="0" y="83"/>
                </a:cxn>
                <a:cxn ang="0">
                  <a:pos x="0" y="83"/>
                </a:cxn>
              </a:cxnLst>
              <a:rect l="0" t="0" r="r" b="b"/>
              <a:pathLst>
                <a:path w="65" h="83">
                  <a:moveTo>
                    <a:pt x="65" y="0"/>
                  </a:moveTo>
                  <a:lnTo>
                    <a:pt x="51" y="20"/>
                  </a:lnTo>
                  <a:lnTo>
                    <a:pt x="27" y="50"/>
                  </a:lnTo>
                  <a:lnTo>
                    <a:pt x="0" y="83"/>
                  </a:lnTo>
                  <a:lnTo>
                    <a:pt x="0" y="83"/>
                  </a:lnTo>
                </a:path>
              </a:pathLst>
            </a:custGeom>
            <a:noFill/>
            <a:ln w="0">
              <a:solidFill>
                <a:srgbClr val="000000"/>
              </a:solidFill>
              <a:prstDash val="solid"/>
              <a:round/>
              <a:headEnd/>
              <a:tailEnd/>
            </a:ln>
          </p:spPr>
          <p:txBody>
            <a:bodyPr/>
            <a:lstStyle/>
            <a:p>
              <a:endParaRPr lang="en-GB"/>
            </a:p>
          </p:txBody>
        </p:sp>
        <p:sp>
          <p:nvSpPr>
            <p:cNvPr id="1368" name="Line 2845"/>
            <p:cNvSpPr>
              <a:spLocks noChangeShapeType="1"/>
            </p:cNvSpPr>
            <p:nvPr/>
          </p:nvSpPr>
          <p:spPr bwMode="auto">
            <a:xfrm>
              <a:off x="4023" y="3089"/>
              <a:ext cx="1" cy="4"/>
            </a:xfrm>
            <a:prstGeom prst="line">
              <a:avLst/>
            </a:prstGeom>
            <a:noFill/>
            <a:ln w="0">
              <a:solidFill>
                <a:srgbClr val="000000"/>
              </a:solidFill>
              <a:round/>
              <a:headEnd/>
              <a:tailEnd/>
            </a:ln>
          </p:spPr>
          <p:txBody>
            <a:bodyPr/>
            <a:lstStyle/>
            <a:p>
              <a:endParaRPr lang="en-GB"/>
            </a:p>
          </p:txBody>
        </p:sp>
        <p:sp>
          <p:nvSpPr>
            <p:cNvPr id="1369" name="Freeform 2846"/>
            <p:cNvSpPr>
              <a:spLocks/>
            </p:cNvSpPr>
            <p:nvPr/>
          </p:nvSpPr>
          <p:spPr bwMode="auto">
            <a:xfrm>
              <a:off x="3878" y="3082"/>
              <a:ext cx="1" cy="1"/>
            </a:xfrm>
            <a:custGeom>
              <a:avLst/>
              <a:gdLst/>
              <a:ahLst/>
              <a:cxnLst>
                <a:cxn ang="0">
                  <a:pos x="3" y="0"/>
                </a:cxn>
                <a:cxn ang="0">
                  <a:pos x="2" y="1"/>
                </a:cxn>
                <a:cxn ang="0">
                  <a:pos x="0" y="3"/>
                </a:cxn>
              </a:cxnLst>
              <a:rect l="0" t="0" r="r" b="b"/>
              <a:pathLst>
                <a:path w="3" h="3">
                  <a:moveTo>
                    <a:pt x="3" y="0"/>
                  </a:moveTo>
                  <a:lnTo>
                    <a:pt x="2" y="1"/>
                  </a:lnTo>
                  <a:lnTo>
                    <a:pt x="0" y="3"/>
                  </a:lnTo>
                </a:path>
              </a:pathLst>
            </a:custGeom>
            <a:noFill/>
            <a:ln w="0">
              <a:solidFill>
                <a:srgbClr val="000000"/>
              </a:solidFill>
              <a:prstDash val="solid"/>
              <a:round/>
              <a:headEnd/>
              <a:tailEnd/>
            </a:ln>
          </p:spPr>
          <p:txBody>
            <a:bodyPr/>
            <a:lstStyle/>
            <a:p>
              <a:endParaRPr lang="en-GB"/>
            </a:p>
          </p:txBody>
        </p:sp>
        <p:sp>
          <p:nvSpPr>
            <p:cNvPr id="1370" name="Line 2847"/>
            <p:cNvSpPr>
              <a:spLocks noChangeShapeType="1"/>
            </p:cNvSpPr>
            <p:nvPr/>
          </p:nvSpPr>
          <p:spPr bwMode="auto">
            <a:xfrm flipH="1">
              <a:off x="3869" y="3091"/>
              <a:ext cx="2" cy="3"/>
            </a:xfrm>
            <a:prstGeom prst="line">
              <a:avLst/>
            </a:prstGeom>
            <a:noFill/>
            <a:ln w="0">
              <a:solidFill>
                <a:srgbClr val="000000"/>
              </a:solidFill>
              <a:round/>
              <a:headEnd/>
              <a:tailEnd/>
            </a:ln>
          </p:spPr>
          <p:txBody>
            <a:bodyPr/>
            <a:lstStyle/>
            <a:p>
              <a:endParaRPr lang="en-GB"/>
            </a:p>
          </p:txBody>
        </p:sp>
        <p:sp>
          <p:nvSpPr>
            <p:cNvPr id="1371" name="Line 2848"/>
            <p:cNvSpPr>
              <a:spLocks noChangeShapeType="1"/>
            </p:cNvSpPr>
            <p:nvPr/>
          </p:nvSpPr>
          <p:spPr bwMode="auto">
            <a:xfrm flipH="1">
              <a:off x="3864" y="3101"/>
              <a:ext cx="1" cy="2"/>
            </a:xfrm>
            <a:prstGeom prst="line">
              <a:avLst/>
            </a:prstGeom>
            <a:noFill/>
            <a:ln w="0">
              <a:solidFill>
                <a:srgbClr val="000000"/>
              </a:solidFill>
              <a:round/>
              <a:headEnd/>
              <a:tailEnd/>
            </a:ln>
          </p:spPr>
          <p:txBody>
            <a:bodyPr/>
            <a:lstStyle/>
            <a:p>
              <a:endParaRPr lang="en-GB"/>
            </a:p>
          </p:txBody>
        </p:sp>
        <p:sp>
          <p:nvSpPr>
            <p:cNvPr id="1372" name="Freeform 2849"/>
            <p:cNvSpPr>
              <a:spLocks/>
            </p:cNvSpPr>
            <p:nvPr/>
          </p:nvSpPr>
          <p:spPr bwMode="auto">
            <a:xfrm>
              <a:off x="3859" y="3103"/>
              <a:ext cx="5" cy="8"/>
            </a:xfrm>
            <a:custGeom>
              <a:avLst/>
              <a:gdLst/>
              <a:ahLst/>
              <a:cxnLst>
                <a:cxn ang="0">
                  <a:pos x="9" y="0"/>
                </a:cxn>
                <a:cxn ang="0">
                  <a:pos x="8" y="3"/>
                </a:cxn>
                <a:cxn ang="0">
                  <a:pos x="3" y="13"/>
                </a:cxn>
                <a:cxn ang="0">
                  <a:pos x="0" y="16"/>
                </a:cxn>
              </a:cxnLst>
              <a:rect l="0" t="0" r="r" b="b"/>
              <a:pathLst>
                <a:path w="9" h="16">
                  <a:moveTo>
                    <a:pt x="9" y="0"/>
                  </a:moveTo>
                  <a:lnTo>
                    <a:pt x="8" y="3"/>
                  </a:lnTo>
                  <a:lnTo>
                    <a:pt x="3" y="13"/>
                  </a:lnTo>
                  <a:lnTo>
                    <a:pt x="0" y="16"/>
                  </a:lnTo>
                </a:path>
              </a:pathLst>
            </a:custGeom>
            <a:noFill/>
            <a:ln w="0">
              <a:solidFill>
                <a:srgbClr val="000000"/>
              </a:solidFill>
              <a:prstDash val="solid"/>
              <a:round/>
              <a:headEnd/>
              <a:tailEnd/>
            </a:ln>
          </p:spPr>
          <p:txBody>
            <a:bodyPr/>
            <a:lstStyle/>
            <a:p>
              <a:endParaRPr lang="en-GB"/>
            </a:p>
          </p:txBody>
        </p:sp>
        <p:sp>
          <p:nvSpPr>
            <p:cNvPr id="1373" name="Freeform 2850"/>
            <p:cNvSpPr>
              <a:spLocks/>
            </p:cNvSpPr>
            <p:nvPr/>
          </p:nvSpPr>
          <p:spPr bwMode="auto">
            <a:xfrm>
              <a:off x="3850" y="3111"/>
              <a:ext cx="9" cy="11"/>
            </a:xfrm>
            <a:custGeom>
              <a:avLst/>
              <a:gdLst/>
              <a:ahLst/>
              <a:cxnLst>
                <a:cxn ang="0">
                  <a:pos x="18" y="0"/>
                </a:cxn>
                <a:cxn ang="0">
                  <a:pos x="14" y="3"/>
                </a:cxn>
                <a:cxn ang="0">
                  <a:pos x="13" y="4"/>
                </a:cxn>
                <a:cxn ang="0">
                  <a:pos x="0" y="23"/>
                </a:cxn>
              </a:cxnLst>
              <a:rect l="0" t="0" r="r" b="b"/>
              <a:pathLst>
                <a:path w="18" h="23">
                  <a:moveTo>
                    <a:pt x="18" y="0"/>
                  </a:moveTo>
                  <a:lnTo>
                    <a:pt x="14" y="3"/>
                  </a:lnTo>
                  <a:lnTo>
                    <a:pt x="13" y="4"/>
                  </a:lnTo>
                  <a:lnTo>
                    <a:pt x="0" y="23"/>
                  </a:lnTo>
                </a:path>
              </a:pathLst>
            </a:custGeom>
            <a:noFill/>
            <a:ln w="0">
              <a:solidFill>
                <a:srgbClr val="000000"/>
              </a:solidFill>
              <a:prstDash val="solid"/>
              <a:round/>
              <a:headEnd/>
              <a:tailEnd/>
            </a:ln>
          </p:spPr>
          <p:txBody>
            <a:bodyPr/>
            <a:lstStyle/>
            <a:p>
              <a:endParaRPr lang="en-GB"/>
            </a:p>
          </p:txBody>
        </p:sp>
        <p:sp>
          <p:nvSpPr>
            <p:cNvPr id="1374" name="Line 2851"/>
            <p:cNvSpPr>
              <a:spLocks noChangeShapeType="1"/>
            </p:cNvSpPr>
            <p:nvPr/>
          </p:nvSpPr>
          <p:spPr bwMode="auto">
            <a:xfrm flipH="1">
              <a:off x="3949" y="3140"/>
              <a:ext cx="1" cy="2"/>
            </a:xfrm>
            <a:prstGeom prst="line">
              <a:avLst/>
            </a:prstGeom>
            <a:noFill/>
            <a:ln w="0">
              <a:solidFill>
                <a:srgbClr val="000000"/>
              </a:solidFill>
              <a:round/>
              <a:headEnd/>
              <a:tailEnd/>
            </a:ln>
          </p:spPr>
          <p:txBody>
            <a:bodyPr/>
            <a:lstStyle/>
            <a:p>
              <a:endParaRPr lang="en-GB"/>
            </a:p>
          </p:txBody>
        </p:sp>
        <p:sp>
          <p:nvSpPr>
            <p:cNvPr id="1375" name="Freeform 2852"/>
            <p:cNvSpPr>
              <a:spLocks/>
            </p:cNvSpPr>
            <p:nvPr/>
          </p:nvSpPr>
          <p:spPr bwMode="auto">
            <a:xfrm>
              <a:off x="3963" y="3148"/>
              <a:ext cx="10" cy="28"/>
            </a:xfrm>
            <a:custGeom>
              <a:avLst/>
              <a:gdLst/>
              <a:ahLst/>
              <a:cxnLst>
                <a:cxn ang="0">
                  <a:pos x="0" y="56"/>
                </a:cxn>
                <a:cxn ang="0">
                  <a:pos x="6" y="33"/>
                </a:cxn>
                <a:cxn ang="0">
                  <a:pos x="12" y="19"/>
                </a:cxn>
                <a:cxn ang="0">
                  <a:pos x="18" y="4"/>
                </a:cxn>
                <a:cxn ang="0">
                  <a:pos x="19" y="0"/>
                </a:cxn>
              </a:cxnLst>
              <a:rect l="0" t="0" r="r" b="b"/>
              <a:pathLst>
                <a:path w="19" h="56">
                  <a:moveTo>
                    <a:pt x="0" y="56"/>
                  </a:moveTo>
                  <a:lnTo>
                    <a:pt x="6" y="33"/>
                  </a:lnTo>
                  <a:lnTo>
                    <a:pt x="12" y="19"/>
                  </a:lnTo>
                  <a:lnTo>
                    <a:pt x="18" y="4"/>
                  </a:lnTo>
                  <a:lnTo>
                    <a:pt x="19" y="0"/>
                  </a:lnTo>
                </a:path>
              </a:pathLst>
            </a:custGeom>
            <a:noFill/>
            <a:ln w="0">
              <a:solidFill>
                <a:srgbClr val="000000"/>
              </a:solidFill>
              <a:prstDash val="solid"/>
              <a:round/>
              <a:headEnd/>
              <a:tailEnd/>
            </a:ln>
          </p:spPr>
          <p:txBody>
            <a:bodyPr/>
            <a:lstStyle/>
            <a:p>
              <a:endParaRPr lang="en-GB"/>
            </a:p>
          </p:txBody>
        </p:sp>
        <p:sp>
          <p:nvSpPr>
            <p:cNvPr id="1376" name="Freeform 2853"/>
            <p:cNvSpPr>
              <a:spLocks/>
            </p:cNvSpPr>
            <p:nvPr/>
          </p:nvSpPr>
          <p:spPr bwMode="auto">
            <a:xfrm>
              <a:off x="3837" y="3127"/>
              <a:ext cx="38" cy="28"/>
            </a:xfrm>
            <a:custGeom>
              <a:avLst/>
              <a:gdLst/>
              <a:ahLst/>
              <a:cxnLst>
                <a:cxn ang="0">
                  <a:pos x="0" y="55"/>
                </a:cxn>
                <a:cxn ang="0">
                  <a:pos x="17" y="48"/>
                </a:cxn>
                <a:cxn ang="0">
                  <a:pos x="26" y="44"/>
                </a:cxn>
                <a:cxn ang="0">
                  <a:pos x="33" y="40"/>
                </a:cxn>
                <a:cxn ang="0">
                  <a:pos x="43" y="31"/>
                </a:cxn>
                <a:cxn ang="0">
                  <a:pos x="49" y="29"/>
                </a:cxn>
                <a:cxn ang="0">
                  <a:pos x="60" y="23"/>
                </a:cxn>
                <a:cxn ang="0">
                  <a:pos x="65" y="17"/>
                </a:cxn>
                <a:cxn ang="0">
                  <a:pos x="76" y="0"/>
                </a:cxn>
              </a:cxnLst>
              <a:rect l="0" t="0" r="r" b="b"/>
              <a:pathLst>
                <a:path w="76" h="55">
                  <a:moveTo>
                    <a:pt x="0" y="55"/>
                  </a:moveTo>
                  <a:lnTo>
                    <a:pt x="17" y="48"/>
                  </a:lnTo>
                  <a:lnTo>
                    <a:pt x="26" y="44"/>
                  </a:lnTo>
                  <a:lnTo>
                    <a:pt x="33" y="40"/>
                  </a:lnTo>
                  <a:lnTo>
                    <a:pt x="43" y="31"/>
                  </a:lnTo>
                  <a:lnTo>
                    <a:pt x="49" y="29"/>
                  </a:lnTo>
                  <a:lnTo>
                    <a:pt x="60" y="23"/>
                  </a:lnTo>
                  <a:lnTo>
                    <a:pt x="65" y="17"/>
                  </a:lnTo>
                  <a:lnTo>
                    <a:pt x="76" y="0"/>
                  </a:lnTo>
                </a:path>
              </a:pathLst>
            </a:custGeom>
            <a:noFill/>
            <a:ln w="0">
              <a:solidFill>
                <a:srgbClr val="000000"/>
              </a:solidFill>
              <a:prstDash val="solid"/>
              <a:round/>
              <a:headEnd/>
              <a:tailEnd/>
            </a:ln>
          </p:spPr>
          <p:txBody>
            <a:bodyPr/>
            <a:lstStyle/>
            <a:p>
              <a:endParaRPr lang="en-GB"/>
            </a:p>
          </p:txBody>
        </p:sp>
        <p:sp>
          <p:nvSpPr>
            <p:cNvPr id="1377" name="Freeform 2854"/>
            <p:cNvSpPr>
              <a:spLocks/>
            </p:cNvSpPr>
            <p:nvPr/>
          </p:nvSpPr>
          <p:spPr bwMode="auto">
            <a:xfrm>
              <a:off x="3875" y="3120"/>
              <a:ext cx="3" cy="7"/>
            </a:xfrm>
            <a:custGeom>
              <a:avLst/>
              <a:gdLst/>
              <a:ahLst/>
              <a:cxnLst>
                <a:cxn ang="0">
                  <a:pos x="0" y="15"/>
                </a:cxn>
                <a:cxn ang="0">
                  <a:pos x="2" y="10"/>
                </a:cxn>
                <a:cxn ang="0">
                  <a:pos x="7" y="0"/>
                </a:cxn>
              </a:cxnLst>
              <a:rect l="0" t="0" r="r" b="b"/>
              <a:pathLst>
                <a:path w="7" h="15">
                  <a:moveTo>
                    <a:pt x="0" y="15"/>
                  </a:moveTo>
                  <a:lnTo>
                    <a:pt x="2" y="10"/>
                  </a:lnTo>
                  <a:lnTo>
                    <a:pt x="7" y="0"/>
                  </a:lnTo>
                </a:path>
              </a:pathLst>
            </a:custGeom>
            <a:noFill/>
            <a:ln w="0">
              <a:solidFill>
                <a:srgbClr val="000000"/>
              </a:solidFill>
              <a:prstDash val="solid"/>
              <a:round/>
              <a:headEnd/>
              <a:tailEnd/>
            </a:ln>
          </p:spPr>
          <p:txBody>
            <a:bodyPr/>
            <a:lstStyle/>
            <a:p>
              <a:endParaRPr lang="en-GB"/>
            </a:p>
          </p:txBody>
        </p:sp>
        <p:sp>
          <p:nvSpPr>
            <p:cNvPr id="1378" name="Line 2855"/>
            <p:cNvSpPr>
              <a:spLocks noChangeShapeType="1"/>
            </p:cNvSpPr>
            <p:nvPr/>
          </p:nvSpPr>
          <p:spPr bwMode="auto">
            <a:xfrm flipV="1">
              <a:off x="3888" y="3099"/>
              <a:ext cx="1" cy="2"/>
            </a:xfrm>
            <a:prstGeom prst="line">
              <a:avLst/>
            </a:prstGeom>
            <a:noFill/>
            <a:ln w="0">
              <a:solidFill>
                <a:srgbClr val="000000"/>
              </a:solidFill>
              <a:round/>
              <a:headEnd/>
              <a:tailEnd/>
            </a:ln>
          </p:spPr>
          <p:txBody>
            <a:bodyPr/>
            <a:lstStyle/>
            <a:p>
              <a:endParaRPr lang="en-GB"/>
            </a:p>
          </p:txBody>
        </p:sp>
        <p:sp>
          <p:nvSpPr>
            <p:cNvPr id="1379" name="Line 2856"/>
            <p:cNvSpPr>
              <a:spLocks noChangeShapeType="1"/>
            </p:cNvSpPr>
            <p:nvPr/>
          </p:nvSpPr>
          <p:spPr bwMode="auto">
            <a:xfrm flipV="1">
              <a:off x="3895" y="3092"/>
              <a:ext cx="1" cy="1"/>
            </a:xfrm>
            <a:prstGeom prst="line">
              <a:avLst/>
            </a:prstGeom>
            <a:noFill/>
            <a:ln w="0">
              <a:solidFill>
                <a:srgbClr val="000000"/>
              </a:solidFill>
              <a:round/>
              <a:headEnd/>
              <a:tailEnd/>
            </a:ln>
          </p:spPr>
          <p:txBody>
            <a:bodyPr/>
            <a:lstStyle/>
            <a:p>
              <a:endParaRPr lang="en-GB"/>
            </a:p>
          </p:txBody>
        </p:sp>
        <p:sp>
          <p:nvSpPr>
            <p:cNvPr id="1380" name="Line 2857"/>
            <p:cNvSpPr>
              <a:spLocks noChangeShapeType="1"/>
            </p:cNvSpPr>
            <p:nvPr/>
          </p:nvSpPr>
          <p:spPr bwMode="auto">
            <a:xfrm flipH="1">
              <a:off x="3784" y="3174"/>
              <a:ext cx="3" cy="6"/>
            </a:xfrm>
            <a:prstGeom prst="line">
              <a:avLst/>
            </a:prstGeom>
            <a:noFill/>
            <a:ln w="0">
              <a:solidFill>
                <a:srgbClr val="000000"/>
              </a:solidFill>
              <a:round/>
              <a:headEnd/>
              <a:tailEnd/>
            </a:ln>
          </p:spPr>
          <p:txBody>
            <a:bodyPr/>
            <a:lstStyle/>
            <a:p>
              <a:endParaRPr lang="en-GB"/>
            </a:p>
          </p:txBody>
        </p:sp>
        <p:sp>
          <p:nvSpPr>
            <p:cNvPr id="1381" name="Freeform 2858"/>
            <p:cNvSpPr>
              <a:spLocks/>
            </p:cNvSpPr>
            <p:nvPr/>
          </p:nvSpPr>
          <p:spPr bwMode="auto">
            <a:xfrm>
              <a:off x="3691" y="3229"/>
              <a:ext cx="41" cy="16"/>
            </a:xfrm>
            <a:custGeom>
              <a:avLst/>
              <a:gdLst/>
              <a:ahLst/>
              <a:cxnLst>
                <a:cxn ang="0">
                  <a:pos x="82" y="0"/>
                </a:cxn>
                <a:cxn ang="0">
                  <a:pos x="71" y="6"/>
                </a:cxn>
                <a:cxn ang="0">
                  <a:pos x="56" y="13"/>
                </a:cxn>
                <a:cxn ang="0">
                  <a:pos x="41" y="18"/>
                </a:cxn>
                <a:cxn ang="0">
                  <a:pos x="40" y="19"/>
                </a:cxn>
                <a:cxn ang="0">
                  <a:pos x="31" y="20"/>
                </a:cxn>
                <a:cxn ang="0">
                  <a:pos x="18" y="24"/>
                </a:cxn>
                <a:cxn ang="0">
                  <a:pos x="8" y="29"/>
                </a:cxn>
                <a:cxn ang="0">
                  <a:pos x="2" y="32"/>
                </a:cxn>
                <a:cxn ang="0">
                  <a:pos x="0" y="33"/>
                </a:cxn>
              </a:cxnLst>
              <a:rect l="0" t="0" r="r" b="b"/>
              <a:pathLst>
                <a:path w="82" h="33">
                  <a:moveTo>
                    <a:pt x="82" y="0"/>
                  </a:moveTo>
                  <a:lnTo>
                    <a:pt x="71" y="6"/>
                  </a:lnTo>
                  <a:lnTo>
                    <a:pt x="56" y="13"/>
                  </a:lnTo>
                  <a:lnTo>
                    <a:pt x="41" y="18"/>
                  </a:lnTo>
                  <a:lnTo>
                    <a:pt x="40" y="19"/>
                  </a:lnTo>
                  <a:lnTo>
                    <a:pt x="31" y="20"/>
                  </a:lnTo>
                  <a:lnTo>
                    <a:pt x="18" y="24"/>
                  </a:lnTo>
                  <a:lnTo>
                    <a:pt x="8" y="29"/>
                  </a:lnTo>
                  <a:lnTo>
                    <a:pt x="2" y="32"/>
                  </a:lnTo>
                  <a:lnTo>
                    <a:pt x="0" y="33"/>
                  </a:lnTo>
                </a:path>
              </a:pathLst>
            </a:custGeom>
            <a:noFill/>
            <a:ln w="0">
              <a:solidFill>
                <a:srgbClr val="000000"/>
              </a:solidFill>
              <a:prstDash val="solid"/>
              <a:round/>
              <a:headEnd/>
              <a:tailEnd/>
            </a:ln>
          </p:spPr>
          <p:txBody>
            <a:bodyPr/>
            <a:lstStyle/>
            <a:p>
              <a:endParaRPr lang="en-GB"/>
            </a:p>
          </p:txBody>
        </p:sp>
        <p:sp>
          <p:nvSpPr>
            <p:cNvPr id="1382" name="Freeform 2859"/>
            <p:cNvSpPr>
              <a:spLocks/>
            </p:cNvSpPr>
            <p:nvPr/>
          </p:nvSpPr>
          <p:spPr bwMode="auto">
            <a:xfrm>
              <a:off x="3732" y="3180"/>
              <a:ext cx="52" cy="49"/>
            </a:xfrm>
            <a:custGeom>
              <a:avLst/>
              <a:gdLst/>
              <a:ahLst/>
              <a:cxnLst>
                <a:cxn ang="0">
                  <a:pos x="104" y="0"/>
                </a:cxn>
                <a:cxn ang="0">
                  <a:pos x="85" y="28"/>
                </a:cxn>
                <a:cxn ang="0">
                  <a:pos x="72" y="44"/>
                </a:cxn>
                <a:cxn ang="0">
                  <a:pos x="61" y="51"/>
                </a:cxn>
                <a:cxn ang="0">
                  <a:pos x="50" y="57"/>
                </a:cxn>
                <a:cxn ang="0">
                  <a:pos x="31" y="69"/>
                </a:cxn>
                <a:cxn ang="0">
                  <a:pos x="21" y="78"/>
                </a:cxn>
                <a:cxn ang="0">
                  <a:pos x="0" y="97"/>
                </a:cxn>
              </a:cxnLst>
              <a:rect l="0" t="0" r="r" b="b"/>
              <a:pathLst>
                <a:path w="104" h="97">
                  <a:moveTo>
                    <a:pt x="104" y="0"/>
                  </a:moveTo>
                  <a:lnTo>
                    <a:pt x="85" y="28"/>
                  </a:lnTo>
                  <a:lnTo>
                    <a:pt x="72" y="44"/>
                  </a:lnTo>
                  <a:lnTo>
                    <a:pt x="61" y="51"/>
                  </a:lnTo>
                  <a:lnTo>
                    <a:pt x="50" y="57"/>
                  </a:lnTo>
                  <a:lnTo>
                    <a:pt x="31" y="69"/>
                  </a:lnTo>
                  <a:lnTo>
                    <a:pt x="21" y="78"/>
                  </a:lnTo>
                  <a:lnTo>
                    <a:pt x="0" y="97"/>
                  </a:lnTo>
                </a:path>
              </a:pathLst>
            </a:custGeom>
            <a:noFill/>
            <a:ln w="0">
              <a:solidFill>
                <a:srgbClr val="000000"/>
              </a:solidFill>
              <a:prstDash val="solid"/>
              <a:round/>
              <a:headEnd/>
              <a:tailEnd/>
            </a:ln>
          </p:spPr>
          <p:txBody>
            <a:bodyPr/>
            <a:lstStyle/>
            <a:p>
              <a:endParaRPr lang="en-GB"/>
            </a:p>
          </p:txBody>
        </p:sp>
        <p:sp>
          <p:nvSpPr>
            <p:cNvPr id="1383" name="Freeform 2860"/>
            <p:cNvSpPr>
              <a:spLocks/>
            </p:cNvSpPr>
            <p:nvPr/>
          </p:nvSpPr>
          <p:spPr bwMode="auto">
            <a:xfrm>
              <a:off x="3866" y="3144"/>
              <a:ext cx="7" cy="10"/>
            </a:xfrm>
            <a:custGeom>
              <a:avLst/>
              <a:gdLst/>
              <a:ahLst/>
              <a:cxnLst>
                <a:cxn ang="0">
                  <a:pos x="13" y="0"/>
                </a:cxn>
                <a:cxn ang="0">
                  <a:pos x="7" y="10"/>
                </a:cxn>
                <a:cxn ang="0">
                  <a:pos x="0" y="22"/>
                </a:cxn>
              </a:cxnLst>
              <a:rect l="0" t="0" r="r" b="b"/>
              <a:pathLst>
                <a:path w="13" h="22">
                  <a:moveTo>
                    <a:pt x="13" y="0"/>
                  </a:moveTo>
                  <a:lnTo>
                    <a:pt x="7" y="10"/>
                  </a:lnTo>
                  <a:lnTo>
                    <a:pt x="0" y="22"/>
                  </a:lnTo>
                </a:path>
              </a:pathLst>
            </a:custGeom>
            <a:noFill/>
            <a:ln w="0">
              <a:solidFill>
                <a:srgbClr val="000000"/>
              </a:solidFill>
              <a:prstDash val="solid"/>
              <a:round/>
              <a:headEnd/>
              <a:tailEnd/>
            </a:ln>
          </p:spPr>
          <p:txBody>
            <a:bodyPr/>
            <a:lstStyle/>
            <a:p>
              <a:endParaRPr lang="en-GB"/>
            </a:p>
          </p:txBody>
        </p:sp>
        <p:sp>
          <p:nvSpPr>
            <p:cNvPr id="1384" name="Freeform 2861"/>
            <p:cNvSpPr>
              <a:spLocks/>
            </p:cNvSpPr>
            <p:nvPr/>
          </p:nvSpPr>
          <p:spPr bwMode="auto">
            <a:xfrm>
              <a:off x="3773" y="3212"/>
              <a:ext cx="3" cy="2"/>
            </a:xfrm>
            <a:custGeom>
              <a:avLst/>
              <a:gdLst/>
              <a:ahLst/>
              <a:cxnLst>
                <a:cxn ang="0">
                  <a:pos x="8" y="0"/>
                </a:cxn>
                <a:cxn ang="0">
                  <a:pos x="1" y="3"/>
                </a:cxn>
                <a:cxn ang="0">
                  <a:pos x="0" y="3"/>
                </a:cxn>
              </a:cxnLst>
              <a:rect l="0" t="0" r="r" b="b"/>
              <a:pathLst>
                <a:path w="8" h="3">
                  <a:moveTo>
                    <a:pt x="8" y="0"/>
                  </a:moveTo>
                  <a:lnTo>
                    <a:pt x="1" y="3"/>
                  </a:lnTo>
                  <a:lnTo>
                    <a:pt x="0" y="3"/>
                  </a:lnTo>
                </a:path>
              </a:pathLst>
            </a:custGeom>
            <a:noFill/>
            <a:ln w="0">
              <a:solidFill>
                <a:srgbClr val="000000"/>
              </a:solidFill>
              <a:prstDash val="solid"/>
              <a:round/>
              <a:headEnd/>
              <a:tailEnd/>
            </a:ln>
          </p:spPr>
          <p:txBody>
            <a:bodyPr/>
            <a:lstStyle/>
            <a:p>
              <a:endParaRPr lang="en-GB"/>
            </a:p>
          </p:txBody>
        </p:sp>
        <p:sp>
          <p:nvSpPr>
            <p:cNvPr id="1385" name="Line 2862"/>
            <p:cNvSpPr>
              <a:spLocks noChangeShapeType="1"/>
            </p:cNvSpPr>
            <p:nvPr/>
          </p:nvSpPr>
          <p:spPr bwMode="auto">
            <a:xfrm>
              <a:off x="3847" y="3168"/>
              <a:ext cx="1" cy="1"/>
            </a:xfrm>
            <a:prstGeom prst="line">
              <a:avLst/>
            </a:prstGeom>
            <a:noFill/>
            <a:ln w="0">
              <a:solidFill>
                <a:srgbClr val="000000"/>
              </a:solidFill>
              <a:round/>
              <a:headEnd/>
              <a:tailEnd/>
            </a:ln>
          </p:spPr>
          <p:txBody>
            <a:bodyPr/>
            <a:lstStyle/>
            <a:p>
              <a:endParaRPr lang="en-GB"/>
            </a:p>
          </p:txBody>
        </p:sp>
        <p:sp>
          <p:nvSpPr>
            <p:cNvPr id="1386" name="Line 2863"/>
            <p:cNvSpPr>
              <a:spLocks noChangeShapeType="1"/>
            </p:cNvSpPr>
            <p:nvPr/>
          </p:nvSpPr>
          <p:spPr bwMode="auto">
            <a:xfrm>
              <a:off x="4020" y="3060"/>
              <a:ext cx="1" cy="1"/>
            </a:xfrm>
            <a:prstGeom prst="line">
              <a:avLst/>
            </a:prstGeom>
            <a:noFill/>
            <a:ln w="0">
              <a:solidFill>
                <a:srgbClr val="000000"/>
              </a:solidFill>
              <a:round/>
              <a:headEnd/>
              <a:tailEnd/>
            </a:ln>
          </p:spPr>
          <p:txBody>
            <a:bodyPr/>
            <a:lstStyle/>
            <a:p>
              <a:endParaRPr lang="en-GB"/>
            </a:p>
          </p:txBody>
        </p:sp>
        <p:sp>
          <p:nvSpPr>
            <p:cNvPr id="1387" name="Line 2864"/>
            <p:cNvSpPr>
              <a:spLocks noChangeShapeType="1"/>
            </p:cNvSpPr>
            <p:nvPr/>
          </p:nvSpPr>
          <p:spPr bwMode="auto">
            <a:xfrm flipH="1">
              <a:off x="3990" y="3102"/>
              <a:ext cx="1" cy="1"/>
            </a:xfrm>
            <a:prstGeom prst="line">
              <a:avLst/>
            </a:prstGeom>
            <a:noFill/>
            <a:ln w="0">
              <a:solidFill>
                <a:srgbClr val="000000"/>
              </a:solidFill>
              <a:round/>
              <a:headEnd/>
              <a:tailEnd/>
            </a:ln>
          </p:spPr>
          <p:txBody>
            <a:bodyPr/>
            <a:lstStyle/>
            <a:p>
              <a:endParaRPr lang="en-GB"/>
            </a:p>
          </p:txBody>
        </p:sp>
        <p:sp>
          <p:nvSpPr>
            <p:cNvPr id="1388" name="Line 2865"/>
            <p:cNvSpPr>
              <a:spLocks noChangeShapeType="1"/>
            </p:cNvSpPr>
            <p:nvPr/>
          </p:nvSpPr>
          <p:spPr bwMode="auto">
            <a:xfrm flipH="1">
              <a:off x="3974" y="3111"/>
              <a:ext cx="7" cy="8"/>
            </a:xfrm>
            <a:prstGeom prst="line">
              <a:avLst/>
            </a:prstGeom>
            <a:noFill/>
            <a:ln w="0">
              <a:solidFill>
                <a:srgbClr val="000000"/>
              </a:solidFill>
              <a:round/>
              <a:headEnd/>
              <a:tailEnd/>
            </a:ln>
          </p:spPr>
          <p:txBody>
            <a:bodyPr/>
            <a:lstStyle/>
            <a:p>
              <a:endParaRPr lang="en-GB"/>
            </a:p>
          </p:txBody>
        </p:sp>
        <p:sp>
          <p:nvSpPr>
            <p:cNvPr id="1389" name="Freeform 2866"/>
            <p:cNvSpPr>
              <a:spLocks/>
            </p:cNvSpPr>
            <p:nvPr/>
          </p:nvSpPr>
          <p:spPr bwMode="auto">
            <a:xfrm>
              <a:off x="4329" y="3083"/>
              <a:ext cx="163" cy="131"/>
            </a:xfrm>
            <a:custGeom>
              <a:avLst/>
              <a:gdLst/>
              <a:ahLst/>
              <a:cxnLst>
                <a:cxn ang="0">
                  <a:pos x="0" y="261"/>
                </a:cxn>
                <a:cxn ang="0">
                  <a:pos x="36" y="250"/>
                </a:cxn>
                <a:cxn ang="0">
                  <a:pos x="60" y="243"/>
                </a:cxn>
                <a:cxn ang="0">
                  <a:pos x="85" y="234"/>
                </a:cxn>
                <a:cxn ang="0">
                  <a:pos x="105" y="227"/>
                </a:cxn>
                <a:cxn ang="0">
                  <a:pos x="126" y="214"/>
                </a:cxn>
                <a:cxn ang="0">
                  <a:pos x="140" y="208"/>
                </a:cxn>
                <a:cxn ang="0">
                  <a:pos x="159" y="194"/>
                </a:cxn>
                <a:cxn ang="0">
                  <a:pos x="175" y="181"/>
                </a:cxn>
                <a:cxn ang="0">
                  <a:pos x="195" y="165"/>
                </a:cxn>
                <a:cxn ang="0">
                  <a:pos x="218" y="144"/>
                </a:cxn>
                <a:cxn ang="0">
                  <a:pos x="238" y="124"/>
                </a:cxn>
                <a:cxn ang="0">
                  <a:pos x="257" y="103"/>
                </a:cxn>
                <a:cxn ang="0">
                  <a:pos x="264" y="93"/>
                </a:cxn>
                <a:cxn ang="0">
                  <a:pos x="275" y="75"/>
                </a:cxn>
                <a:cxn ang="0">
                  <a:pos x="316" y="14"/>
                </a:cxn>
                <a:cxn ang="0">
                  <a:pos x="327" y="0"/>
                </a:cxn>
              </a:cxnLst>
              <a:rect l="0" t="0" r="r" b="b"/>
              <a:pathLst>
                <a:path w="327" h="261">
                  <a:moveTo>
                    <a:pt x="0" y="261"/>
                  </a:moveTo>
                  <a:lnTo>
                    <a:pt x="36" y="250"/>
                  </a:lnTo>
                  <a:lnTo>
                    <a:pt x="60" y="243"/>
                  </a:lnTo>
                  <a:lnTo>
                    <a:pt x="85" y="234"/>
                  </a:lnTo>
                  <a:lnTo>
                    <a:pt x="105" y="227"/>
                  </a:lnTo>
                  <a:lnTo>
                    <a:pt x="126" y="214"/>
                  </a:lnTo>
                  <a:lnTo>
                    <a:pt x="140" y="208"/>
                  </a:lnTo>
                  <a:lnTo>
                    <a:pt x="159" y="194"/>
                  </a:lnTo>
                  <a:lnTo>
                    <a:pt x="175" y="181"/>
                  </a:lnTo>
                  <a:lnTo>
                    <a:pt x="195" y="165"/>
                  </a:lnTo>
                  <a:lnTo>
                    <a:pt x="218" y="144"/>
                  </a:lnTo>
                  <a:lnTo>
                    <a:pt x="238" y="124"/>
                  </a:lnTo>
                  <a:lnTo>
                    <a:pt x="257" y="103"/>
                  </a:lnTo>
                  <a:lnTo>
                    <a:pt x="264" y="93"/>
                  </a:lnTo>
                  <a:lnTo>
                    <a:pt x="275" y="75"/>
                  </a:lnTo>
                  <a:lnTo>
                    <a:pt x="316" y="14"/>
                  </a:lnTo>
                  <a:lnTo>
                    <a:pt x="327" y="0"/>
                  </a:lnTo>
                </a:path>
              </a:pathLst>
            </a:custGeom>
            <a:noFill/>
            <a:ln w="0">
              <a:solidFill>
                <a:srgbClr val="000000"/>
              </a:solidFill>
              <a:prstDash val="solid"/>
              <a:round/>
              <a:headEnd/>
              <a:tailEnd/>
            </a:ln>
          </p:spPr>
          <p:txBody>
            <a:bodyPr/>
            <a:lstStyle/>
            <a:p>
              <a:endParaRPr lang="en-GB"/>
            </a:p>
          </p:txBody>
        </p:sp>
        <p:sp>
          <p:nvSpPr>
            <p:cNvPr id="1390" name="Freeform 2867"/>
            <p:cNvSpPr>
              <a:spLocks/>
            </p:cNvSpPr>
            <p:nvPr/>
          </p:nvSpPr>
          <p:spPr bwMode="auto">
            <a:xfrm>
              <a:off x="4492" y="3066"/>
              <a:ext cx="14" cy="17"/>
            </a:xfrm>
            <a:custGeom>
              <a:avLst/>
              <a:gdLst/>
              <a:ahLst/>
              <a:cxnLst>
                <a:cxn ang="0">
                  <a:pos x="0" y="36"/>
                </a:cxn>
                <a:cxn ang="0">
                  <a:pos x="13" y="16"/>
                </a:cxn>
                <a:cxn ang="0">
                  <a:pos x="22" y="7"/>
                </a:cxn>
                <a:cxn ang="0">
                  <a:pos x="28" y="0"/>
                </a:cxn>
              </a:cxnLst>
              <a:rect l="0" t="0" r="r" b="b"/>
              <a:pathLst>
                <a:path w="28" h="36">
                  <a:moveTo>
                    <a:pt x="0" y="36"/>
                  </a:moveTo>
                  <a:lnTo>
                    <a:pt x="13" y="16"/>
                  </a:lnTo>
                  <a:lnTo>
                    <a:pt x="22" y="7"/>
                  </a:lnTo>
                  <a:lnTo>
                    <a:pt x="28" y="0"/>
                  </a:lnTo>
                </a:path>
              </a:pathLst>
            </a:custGeom>
            <a:noFill/>
            <a:ln w="0">
              <a:solidFill>
                <a:srgbClr val="000000"/>
              </a:solidFill>
              <a:prstDash val="solid"/>
              <a:round/>
              <a:headEnd/>
              <a:tailEnd/>
            </a:ln>
          </p:spPr>
          <p:txBody>
            <a:bodyPr/>
            <a:lstStyle/>
            <a:p>
              <a:endParaRPr lang="en-GB"/>
            </a:p>
          </p:txBody>
        </p:sp>
        <p:sp>
          <p:nvSpPr>
            <p:cNvPr id="1391" name="Line 2868"/>
            <p:cNvSpPr>
              <a:spLocks noChangeShapeType="1"/>
            </p:cNvSpPr>
            <p:nvPr/>
          </p:nvSpPr>
          <p:spPr bwMode="auto">
            <a:xfrm>
              <a:off x="4054" y="3058"/>
              <a:ext cx="1" cy="1"/>
            </a:xfrm>
            <a:prstGeom prst="line">
              <a:avLst/>
            </a:prstGeom>
            <a:noFill/>
            <a:ln w="0">
              <a:solidFill>
                <a:srgbClr val="000000"/>
              </a:solidFill>
              <a:round/>
              <a:headEnd/>
              <a:tailEnd/>
            </a:ln>
          </p:spPr>
          <p:txBody>
            <a:bodyPr/>
            <a:lstStyle/>
            <a:p>
              <a:endParaRPr lang="en-GB"/>
            </a:p>
          </p:txBody>
        </p:sp>
        <p:sp>
          <p:nvSpPr>
            <p:cNvPr id="1392" name="Line 2869"/>
            <p:cNvSpPr>
              <a:spLocks noChangeShapeType="1"/>
            </p:cNvSpPr>
            <p:nvPr/>
          </p:nvSpPr>
          <p:spPr bwMode="auto">
            <a:xfrm>
              <a:off x="3864" y="3090"/>
              <a:ext cx="1" cy="1"/>
            </a:xfrm>
            <a:prstGeom prst="line">
              <a:avLst/>
            </a:prstGeom>
            <a:noFill/>
            <a:ln w="0">
              <a:solidFill>
                <a:srgbClr val="000000"/>
              </a:solidFill>
              <a:round/>
              <a:headEnd/>
              <a:tailEnd/>
            </a:ln>
          </p:spPr>
          <p:txBody>
            <a:bodyPr/>
            <a:lstStyle/>
            <a:p>
              <a:endParaRPr lang="en-GB"/>
            </a:p>
          </p:txBody>
        </p:sp>
        <p:sp>
          <p:nvSpPr>
            <p:cNvPr id="1393" name="Freeform 2870"/>
            <p:cNvSpPr>
              <a:spLocks/>
            </p:cNvSpPr>
            <p:nvPr/>
          </p:nvSpPr>
          <p:spPr bwMode="auto">
            <a:xfrm>
              <a:off x="3856" y="3102"/>
              <a:ext cx="2" cy="5"/>
            </a:xfrm>
            <a:custGeom>
              <a:avLst/>
              <a:gdLst/>
              <a:ahLst/>
              <a:cxnLst>
                <a:cxn ang="0">
                  <a:pos x="3" y="0"/>
                </a:cxn>
                <a:cxn ang="0">
                  <a:pos x="3" y="0"/>
                </a:cxn>
                <a:cxn ang="0">
                  <a:pos x="1" y="4"/>
                </a:cxn>
                <a:cxn ang="0">
                  <a:pos x="0" y="8"/>
                </a:cxn>
              </a:cxnLst>
              <a:rect l="0" t="0" r="r" b="b"/>
              <a:pathLst>
                <a:path w="3" h="8">
                  <a:moveTo>
                    <a:pt x="3" y="0"/>
                  </a:moveTo>
                  <a:lnTo>
                    <a:pt x="3" y="0"/>
                  </a:lnTo>
                  <a:lnTo>
                    <a:pt x="1" y="4"/>
                  </a:lnTo>
                  <a:lnTo>
                    <a:pt x="0" y="8"/>
                  </a:lnTo>
                </a:path>
              </a:pathLst>
            </a:custGeom>
            <a:noFill/>
            <a:ln w="0">
              <a:solidFill>
                <a:srgbClr val="000000"/>
              </a:solidFill>
              <a:prstDash val="solid"/>
              <a:round/>
              <a:headEnd/>
              <a:tailEnd/>
            </a:ln>
          </p:spPr>
          <p:txBody>
            <a:bodyPr/>
            <a:lstStyle/>
            <a:p>
              <a:endParaRPr lang="en-GB"/>
            </a:p>
          </p:txBody>
        </p:sp>
        <p:sp>
          <p:nvSpPr>
            <p:cNvPr id="1394" name="Line 2871"/>
            <p:cNvSpPr>
              <a:spLocks noChangeShapeType="1"/>
            </p:cNvSpPr>
            <p:nvPr/>
          </p:nvSpPr>
          <p:spPr bwMode="auto">
            <a:xfrm flipH="1">
              <a:off x="3854" y="3107"/>
              <a:ext cx="2" cy="5"/>
            </a:xfrm>
            <a:prstGeom prst="line">
              <a:avLst/>
            </a:prstGeom>
            <a:noFill/>
            <a:ln w="0">
              <a:solidFill>
                <a:srgbClr val="000000"/>
              </a:solidFill>
              <a:round/>
              <a:headEnd/>
              <a:tailEnd/>
            </a:ln>
          </p:spPr>
          <p:txBody>
            <a:bodyPr/>
            <a:lstStyle/>
            <a:p>
              <a:endParaRPr lang="en-GB"/>
            </a:p>
          </p:txBody>
        </p:sp>
        <p:sp>
          <p:nvSpPr>
            <p:cNvPr id="1395" name="Freeform 2872"/>
            <p:cNvSpPr>
              <a:spLocks/>
            </p:cNvSpPr>
            <p:nvPr/>
          </p:nvSpPr>
          <p:spPr bwMode="auto">
            <a:xfrm>
              <a:off x="3852" y="3112"/>
              <a:ext cx="2" cy="4"/>
            </a:xfrm>
            <a:custGeom>
              <a:avLst/>
              <a:gdLst/>
              <a:ahLst/>
              <a:cxnLst>
                <a:cxn ang="0">
                  <a:pos x="3" y="0"/>
                </a:cxn>
                <a:cxn ang="0">
                  <a:pos x="1" y="6"/>
                </a:cxn>
                <a:cxn ang="0">
                  <a:pos x="0" y="9"/>
                </a:cxn>
              </a:cxnLst>
              <a:rect l="0" t="0" r="r" b="b"/>
              <a:pathLst>
                <a:path w="3" h="9">
                  <a:moveTo>
                    <a:pt x="3" y="0"/>
                  </a:moveTo>
                  <a:lnTo>
                    <a:pt x="1" y="6"/>
                  </a:lnTo>
                  <a:lnTo>
                    <a:pt x="0" y="9"/>
                  </a:lnTo>
                </a:path>
              </a:pathLst>
            </a:custGeom>
            <a:noFill/>
            <a:ln w="0">
              <a:solidFill>
                <a:srgbClr val="000000"/>
              </a:solidFill>
              <a:prstDash val="solid"/>
              <a:round/>
              <a:headEnd/>
              <a:tailEnd/>
            </a:ln>
          </p:spPr>
          <p:txBody>
            <a:bodyPr/>
            <a:lstStyle/>
            <a:p>
              <a:endParaRPr lang="en-GB"/>
            </a:p>
          </p:txBody>
        </p:sp>
        <p:sp>
          <p:nvSpPr>
            <p:cNvPr id="1396" name="Line 2873"/>
            <p:cNvSpPr>
              <a:spLocks noChangeShapeType="1"/>
            </p:cNvSpPr>
            <p:nvPr/>
          </p:nvSpPr>
          <p:spPr bwMode="auto">
            <a:xfrm flipH="1">
              <a:off x="3850" y="3116"/>
              <a:ext cx="2" cy="6"/>
            </a:xfrm>
            <a:prstGeom prst="line">
              <a:avLst/>
            </a:prstGeom>
            <a:noFill/>
            <a:ln w="0">
              <a:solidFill>
                <a:srgbClr val="000000"/>
              </a:solidFill>
              <a:round/>
              <a:headEnd/>
              <a:tailEnd/>
            </a:ln>
          </p:spPr>
          <p:txBody>
            <a:bodyPr/>
            <a:lstStyle/>
            <a:p>
              <a:endParaRPr lang="en-GB"/>
            </a:p>
          </p:txBody>
        </p:sp>
        <p:sp>
          <p:nvSpPr>
            <p:cNvPr id="1397" name="Line 2874"/>
            <p:cNvSpPr>
              <a:spLocks noChangeShapeType="1"/>
            </p:cNvSpPr>
            <p:nvPr/>
          </p:nvSpPr>
          <p:spPr bwMode="auto">
            <a:xfrm flipH="1">
              <a:off x="3848" y="3122"/>
              <a:ext cx="2" cy="6"/>
            </a:xfrm>
            <a:prstGeom prst="line">
              <a:avLst/>
            </a:prstGeom>
            <a:noFill/>
            <a:ln w="0">
              <a:solidFill>
                <a:srgbClr val="000000"/>
              </a:solidFill>
              <a:round/>
              <a:headEnd/>
              <a:tailEnd/>
            </a:ln>
          </p:spPr>
          <p:txBody>
            <a:bodyPr/>
            <a:lstStyle/>
            <a:p>
              <a:endParaRPr lang="en-GB"/>
            </a:p>
          </p:txBody>
        </p:sp>
        <p:sp>
          <p:nvSpPr>
            <p:cNvPr id="1398" name="Freeform 2875"/>
            <p:cNvSpPr>
              <a:spLocks/>
            </p:cNvSpPr>
            <p:nvPr/>
          </p:nvSpPr>
          <p:spPr bwMode="auto">
            <a:xfrm>
              <a:off x="3843" y="3134"/>
              <a:ext cx="3" cy="11"/>
            </a:xfrm>
            <a:custGeom>
              <a:avLst/>
              <a:gdLst/>
              <a:ahLst/>
              <a:cxnLst>
                <a:cxn ang="0">
                  <a:pos x="8" y="0"/>
                </a:cxn>
                <a:cxn ang="0">
                  <a:pos x="6" y="6"/>
                </a:cxn>
                <a:cxn ang="0">
                  <a:pos x="0" y="21"/>
                </a:cxn>
              </a:cxnLst>
              <a:rect l="0" t="0" r="r" b="b"/>
              <a:pathLst>
                <a:path w="8" h="21">
                  <a:moveTo>
                    <a:pt x="8" y="0"/>
                  </a:moveTo>
                  <a:lnTo>
                    <a:pt x="6" y="6"/>
                  </a:lnTo>
                  <a:lnTo>
                    <a:pt x="0" y="21"/>
                  </a:lnTo>
                </a:path>
              </a:pathLst>
            </a:custGeom>
            <a:noFill/>
            <a:ln w="0">
              <a:solidFill>
                <a:srgbClr val="000000"/>
              </a:solidFill>
              <a:prstDash val="solid"/>
              <a:round/>
              <a:headEnd/>
              <a:tailEnd/>
            </a:ln>
          </p:spPr>
          <p:txBody>
            <a:bodyPr/>
            <a:lstStyle/>
            <a:p>
              <a:endParaRPr lang="en-GB"/>
            </a:p>
          </p:txBody>
        </p:sp>
        <p:sp>
          <p:nvSpPr>
            <p:cNvPr id="1399" name="Line 2876"/>
            <p:cNvSpPr>
              <a:spLocks noChangeShapeType="1"/>
            </p:cNvSpPr>
            <p:nvPr/>
          </p:nvSpPr>
          <p:spPr bwMode="auto">
            <a:xfrm flipH="1">
              <a:off x="3833" y="3155"/>
              <a:ext cx="4" cy="9"/>
            </a:xfrm>
            <a:prstGeom prst="line">
              <a:avLst/>
            </a:prstGeom>
            <a:noFill/>
            <a:ln w="0">
              <a:solidFill>
                <a:srgbClr val="000000"/>
              </a:solidFill>
              <a:round/>
              <a:headEnd/>
              <a:tailEnd/>
            </a:ln>
          </p:spPr>
          <p:txBody>
            <a:bodyPr/>
            <a:lstStyle/>
            <a:p>
              <a:endParaRPr lang="en-GB"/>
            </a:p>
          </p:txBody>
        </p:sp>
        <p:sp>
          <p:nvSpPr>
            <p:cNvPr id="1400" name="Line 2877"/>
            <p:cNvSpPr>
              <a:spLocks noChangeShapeType="1"/>
            </p:cNvSpPr>
            <p:nvPr/>
          </p:nvSpPr>
          <p:spPr bwMode="auto">
            <a:xfrm flipH="1">
              <a:off x="3832" y="3164"/>
              <a:ext cx="1" cy="4"/>
            </a:xfrm>
            <a:prstGeom prst="line">
              <a:avLst/>
            </a:prstGeom>
            <a:noFill/>
            <a:ln w="0">
              <a:solidFill>
                <a:srgbClr val="000000"/>
              </a:solidFill>
              <a:round/>
              <a:headEnd/>
              <a:tailEnd/>
            </a:ln>
          </p:spPr>
          <p:txBody>
            <a:bodyPr/>
            <a:lstStyle/>
            <a:p>
              <a:endParaRPr lang="en-GB"/>
            </a:p>
          </p:txBody>
        </p:sp>
        <p:sp>
          <p:nvSpPr>
            <p:cNvPr id="1401" name="Line 2878"/>
            <p:cNvSpPr>
              <a:spLocks noChangeShapeType="1"/>
            </p:cNvSpPr>
            <p:nvPr/>
          </p:nvSpPr>
          <p:spPr bwMode="auto">
            <a:xfrm flipH="1">
              <a:off x="3810" y="3188"/>
              <a:ext cx="9" cy="6"/>
            </a:xfrm>
            <a:prstGeom prst="line">
              <a:avLst/>
            </a:prstGeom>
            <a:noFill/>
            <a:ln w="0">
              <a:solidFill>
                <a:srgbClr val="000000"/>
              </a:solidFill>
              <a:round/>
              <a:headEnd/>
              <a:tailEnd/>
            </a:ln>
          </p:spPr>
          <p:txBody>
            <a:bodyPr/>
            <a:lstStyle/>
            <a:p>
              <a:endParaRPr lang="en-GB"/>
            </a:p>
          </p:txBody>
        </p:sp>
        <p:sp>
          <p:nvSpPr>
            <p:cNvPr id="1402" name="Freeform 2879"/>
            <p:cNvSpPr>
              <a:spLocks/>
            </p:cNvSpPr>
            <p:nvPr/>
          </p:nvSpPr>
          <p:spPr bwMode="auto">
            <a:xfrm>
              <a:off x="3822" y="3168"/>
              <a:ext cx="10" cy="15"/>
            </a:xfrm>
            <a:custGeom>
              <a:avLst/>
              <a:gdLst/>
              <a:ahLst/>
              <a:cxnLst>
                <a:cxn ang="0">
                  <a:pos x="18" y="0"/>
                </a:cxn>
                <a:cxn ang="0">
                  <a:pos x="11" y="10"/>
                </a:cxn>
                <a:cxn ang="0">
                  <a:pos x="0" y="27"/>
                </a:cxn>
                <a:cxn ang="0">
                  <a:pos x="0" y="29"/>
                </a:cxn>
              </a:cxnLst>
              <a:rect l="0" t="0" r="r" b="b"/>
              <a:pathLst>
                <a:path w="18" h="29">
                  <a:moveTo>
                    <a:pt x="18" y="0"/>
                  </a:moveTo>
                  <a:lnTo>
                    <a:pt x="11" y="10"/>
                  </a:lnTo>
                  <a:lnTo>
                    <a:pt x="0" y="27"/>
                  </a:lnTo>
                  <a:lnTo>
                    <a:pt x="0" y="29"/>
                  </a:lnTo>
                </a:path>
              </a:pathLst>
            </a:custGeom>
            <a:noFill/>
            <a:ln w="0">
              <a:solidFill>
                <a:srgbClr val="000000"/>
              </a:solidFill>
              <a:prstDash val="solid"/>
              <a:round/>
              <a:headEnd/>
              <a:tailEnd/>
            </a:ln>
          </p:spPr>
          <p:txBody>
            <a:bodyPr/>
            <a:lstStyle/>
            <a:p>
              <a:endParaRPr lang="en-GB"/>
            </a:p>
          </p:txBody>
        </p:sp>
        <p:sp>
          <p:nvSpPr>
            <p:cNvPr id="1403" name="Line 2880"/>
            <p:cNvSpPr>
              <a:spLocks noChangeShapeType="1"/>
            </p:cNvSpPr>
            <p:nvPr/>
          </p:nvSpPr>
          <p:spPr bwMode="auto">
            <a:xfrm>
              <a:off x="3850" y="3100"/>
              <a:ext cx="1" cy="1"/>
            </a:xfrm>
            <a:prstGeom prst="line">
              <a:avLst/>
            </a:prstGeom>
            <a:noFill/>
            <a:ln w="0">
              <a:solidFill>
                <a:srgbClr val="000000"/>
              </a:solidFill>
              <a:round/>
              <a:headEnd/>
              <a:tailEnd/>
            </a:ln>
          </p:spPr>
          <p:txBody>
            <a:bodyPr/>
            <a:lstStyle/>
            <a:p>
              <a:endParaRPr lang="en-GB"/>
            </a:p>
          </p:txBody>
        </p:sp>
        <p:sp>
          <p:nvSpPr>
            <p:cNvPr id="1404" name="Line 2881"/>
            <p:cNvSpPr>
              <a:spLocks noChangeShapeType="1"/>
            </p:cNvSpPr>
            <p:nvPr/>
          </p:nvSpPr>
          <p:spPr bwMode="auto">
            <a:xfrm flipH="1">
              <a:off x="3845" y="3109"/>
              <a:ext cx="1" cy="4"/>
            </a:xfrm>
            <a:prstGeom prst="line">
              <a:avLst/>
            </a:prstGeom>
            <a:noFill/>
            <a:ln w="0">
              <a:solidFill>
                <a:srgbClr val="000000"/>
              </a:solidFill>
              <a:round/>
              <a:headEnd/>
              <a:tailEnd/>
            </a:ln>
          </p:spPr>
          <p:txBody>
            <a:bodyPr/>
            <a:lstStyle/>
            <a:p>
              <a:endParaRPr lang="en-GB"/>
            </a:p>
          </p:txBody>
        </p:sp>
        <p:sp>
          <p:nvSpPr>
            <p:cNvPr id="1405" name="Line 2882"/>
            <p:cNvSpPr>
              <a:spLocks noChangeShapeType="1"/>
            </p:cNvSpPr>
            <p:nvPr/>
          </p:nvSpPr>
          <p:spPr bwMode="auto">
            <a:xfrm flipH="1">
              <a:off x="3840" y="3121"/>
              <a:ext cx="1" cy="4"/>
            </a:xfrm>
            <a:prstGeom prst="line">
              <a:avLst/>
            </a:prstGeom>
            <a:noFill/>
            <a:ln w="0">
              <a:solidFill>
                <a:srgbClr val="000000"/>
              </a:solidFill>
              <a:round/>
              <a:headEnd/>
              <a:tailEnd/>
            </a:ln>
          </p:spPr>
          <p:txBody>
            <a:bodyPr/>
            <a:lstStyle/>
            <a:p>
              <a:endParaRPr lang="en-GB"/>
            </a:p>
          </p:txBody>
        </p:sp>
        <p:sp>
          <p:nvSpPr>
            <p:cNvPr id="1406" name="Freeform 2883"/>
            <p:cNvSpPr>
              <a:spLocks/>
            </p:cNvSpPr>
            <p:nvPr/>
          </p:nvSpPr>
          <p:spPr bwMode="auto">
            <a:xfrm>
              <a:off x="3833" y="3140"/>
              <a:ext cx="1" cy="2"/>
            </a:xfrm>
            <a:custGeom>
              <a:avLst/>
              <a:gdLst/>
              <a:ahLst/>
              <a:cxnLst>
                <a:cxn ang="0">
                  <a:pos x="2" y="0"/>
                </a:cxn>
                <a:cxn ang="0">
                  <a:pos x="2" y="0"/>
                </a:cxn>
                <a:cxn ang="0">
                  <a:pos x="0" y="4"/>
                </a:cxn>
              </a:cxnLst>
              <a:rect l="0" t="0" r="r" b="b"/>
              <a:pathLst>
                <a:path w="2" h="4">
                  <a:moveTo>
                    <a:pt x="2" y="0"/>
                  </a:moveTo>
                  <a:lnTo>
                    <a:pt x="2" y="0"/>
                  </a:lnTo>
                  <a:lnTo>
                    <a:pt x="0" y="4"/>
                  </a:lnTo>
                </a:path>
              </a:pathLst>
            </a:custGeom>
            <a:noFill/>
            <a:ln w="0">
              <a:solidFill>
                <a:srgbClr val="000000"/>
              </a:solidFill>
              <a:prstDash val="solid"/>
              <a:round/>
              <a:headEnd/>
              <a:tailEnd/>
            </a:ln>
          </p:spPr>
          <p:txBody>
            <a:bodyPr/>
            <a:lstStyle/>
            <a:p>
              <a:endParaRPr lang="en-GB"/>
            </a:p>
          </p:txBody>
        </p:sp>
        <p:sp>
          <p:nvSpPr>
            <p:cNvPr id="1407" name="Line 2884"/>
            <p:cNvSpPr>
              <a:spLocks noChangeShapeType="1"/>
            </p:cNvSpPr>
            <p:nvPr/>
          </p:nvSpPr>
          <p:spPr bwMode="auto">
            <a:xfrm flipH="1">
              <a:off x="3830" y="3142"/>
              <a:ext cx="3" cy="9"/>
            </a:xfrm>
            <a:prstGeom prst="line">
              <a:avLst/>
            </a:prstGeom>
            <a:noFill/>
            <a:ln w="0">
              <a:solidFill>
                <a:srgbClr val="000000"/>
              </a:solidFill>
              <a:round/>
              <a:headEnd/>
              <a:tailEnd/>
            </a:ln>
          </p:spPr>
          <p:txBody>
            <a:bodyPr/>
            <a:lstStyle/>
            <a:p>
              <a:endParaRPr lang="en-GB"/>
            </a:p>
          </p:txBody>
        </p:sp>
        <p:sp>
          <p:nvSpPr>
            <p:cNvPr id="1408" name="Freeform 2885"/>
            <p:cNvSpPr>
              <a:spLocks/>
            </p:cNvSpPr>
            <p:nvPr/>
          </p:nvSpPr>
          <p:spPr bwMode="auto">
            <a:xfrm>
              <a:off x="3776" y="3194"/>
              <a:ext cx="34" cy="18"/>
            </a:xfrm>
            <a:custGeom>
              <a:avLst/>
              <a:gdLst/>
              <a:ahLst/>
              <a:cxnLst>
                <a:cxn ang="0">
                  <a:pos x="67" y="0"/>
                </a:cxn>
                <a:cxn ang="0">
                  <a:pos x="53" y="7"/>
                </a:cxn>
                <a:cxn ang="0">
                  <a:pos x="37" y="17"/>
                </a:cxn>
                <a:cxn ang="0">
                  <a:pos x="25" y="25"/>
                </a:cxn>
                <a:cxn ang="0">
                  <a:pos x="16" y="30"/>
                </a:cxn>
                <a:cxn ang="0">
                  <a:pos x="9" y="34"/>
                </a:cxn>
                <a:cxn ang="0">
                  <a:pos x="0" y="37"/>
                </a:cxn>
              </a:cxnLst>
              <a:rect l="0" t="0" r="r" b="b"/>
              <a:pathLst>
                <a:path w="67" h="37">
                  <a:moveTo>
                    <a:pt x="67" y="0"/>
                  </a:moveTo>
                  <a:lnTo>
                    <a:pt x="53" y="7"/>
                  </a:lnTo>
                  <a:lnTo>
                    <a:pt x="37" y="17"/>
                  </a:lnTo>
                  <a:lnTo>
                    <a:pt x="25" y="25"/>
                  </a:lnTo>
                  <a:lnTo>
                    <a:pt x="16" y="30"/>
                  </a:lnTo>
                  <a:lnTo>
                    <a:pt x="9" y="34"/>
                  </a:lnTo>
                  <a:lnTo>
                    <a:pt x="0" y="37"/>
                  </a:lnTo>
                </a:path>
              </a:pathLst>
            </a:custGeom>
            <a:noFill/>
            <a:ln w="0">
              <a:solidFill>
                <a:srgbClr val="000000"/>
              </a:solidFill>
              <a:prstDash val="solid"/>
              <a:round/>
              <a:headEnd/>
              <a:tailEnd/>
            </a:ln>
          </p:spPr>
          <p:txBody>
            <a:bodyPr/>
            <a:lstStyle/>
            <a:p>
              <a:endParaRPr lang="en-GB"/>
            </a:p>
          </p:txBody>
        </p:sp>
        <p:sp>
          <p:nvSpPr>
            <p:cNvPr id="1409" name="Freeform 2886"/>
            <p:cNvSpPr>
              <a:spLocks/>
            </p:cNvSpPr>
            <p:nvPr/>
          </p:nvSpPr>
          <p:spPr bwMode="auto">
            <a:xfrm>
              <a:off x="3812" y="3167"/>
              <a:ext cx="11" cy="23"/>
            </a:xfrm>
            <a:custGeom>
              <a:avLst/>
              <a:gdLst/>
              <a:ahLst/>
              <a:cxnLst>
                <a:cxn ang="0">
                  <a:pos x="22" y="0"/>
                </a:cxn>
                <a:cxn ang="0">
                  <a:pos x="14" y="15"/>
                </a:cxn>
                <a:cxn ang="0">
                  <a:pos x="0" y="45"/>
                </a:cxn>
              </a:cxnLst>
              <a:rect l="0" t="0" r="r" b="b"/>
              <a:pathLst>
                <a:path w="22" h="45">
                  <a:moveTo>
                    <a:pt x="22" y="0"/>
                  </a:moveTo>
                  <a:lnTo>
                    <a:pt x="14" y="15"/>
                  </a:lnTo>
                  <a:lnTo>
                    <a:pt x="0" y="45"/>
                  </a:lnTo>
                </a:path>
              </a:pathLst>
            </a:custGeom>
            <a:noFill/>
            <a:ln w="0">
              <a:solidFill>
                <a:srgbClr val="000000"/>
              </a:solidFill>
              <a:prstDash val="solid"/>
              <a:round/>
              <a:headEnd/>
              <a:tailEnd/>
            </a:ln>
          </p:spPr>
          <p:txBody>
            <a:bodyPr/>
            <a:lstStyle/>
            <a:p>
              <a:endParaRPr lang="en-GB"/>
            </a:p>
          </p:txBody>
        </p:sp>
        <p:sp>
          <p:nvSpPr>
            <p:cNvPr id="1410" name="Line 2887"/>
            <p:cNvSpPr>
              <a:spLocks noChangeShapeType="1"/>
            </p:cNvSpPr>
            <p:nvPr/>
          </p:nvSpPr>
          <p:spPr bwMode="auto">
            <a:xfrm flipH="1">
              <a:off x="3892" y="3081"/>
              <a:ext cx="1" cy="2"/>
            </a:xfrm>
            <a:prstGeom prst="line">
              <a:avLst/>
            </a:prstGeom>
            <a:noFill/>
            <a:ln w="0">
              <a:solidFill>
                <a:srgbClr val="000000"/>
              </a:solidFill>
              <a:round/>
              <a:headEnd/>
              <a:tailEnd/>
            </a:ln>
          </p:spPr>
          <p:txBody>
            <a:bodyPr/>
            <a:lstStyle/>
            <a:p>
              <a:endParaRPr lang="en-GB"/>
            </a:p>
          </p:txBody>
        </p:sp>
        <p:sp>
          <p:nvSpPr>
            <p:cNvPr id="1411" name="Line 2888"/>
            <p:cNvSpPr>
              <a:spLocks noChangeShapeType="1"/>
            </p:cNvSpPr>
            <p:nvPr/>
          </p:nvSpPr>
          <p:spPr bwMode="auto">
            <a:xfrm flipH="1">
              <a:off x="3882" y="3090"/>
              <a:ext cx="1" cy="2"/>
            </a:xfrm>
            <a:prstGeom prst="line">
              <a:avLst/>
            </a:prstGeom>
            <a:noFill/>
            <a:ln w="0">
              <a:solidFill>
                <a:srgbClr val="000000"/>
              </a:solidFill>
              <a:round/>
              <a:headEnd/>
              <a:tailEnd/>
            </a:ln>
          </p:spPr>
          <p:txBody>
            <a:bodyPr/>
            <a:lstStyle/>
            <a:p>
              <a:endParaRPr lang="en-GB"/>
            </a:p>
          </p:txBody>
        </p:sp>
        <p:sp>
          <p:nvSpPr>
            <p:cNvPr id="1412" name="Line 2889"/>
            <p:cNvSpPr>
              <a:spLocks noChangeShapeType="1"/>
            </p:cNvSpPr>
            <p:nvPr/>
          </p:nvSpPr>
          <p:spPr bwMode="auto">
            <a:xfrm flipH="1">
              <a:off x="3877" y="3092"/>
              <a:ext cx="5" cy="5"/>
            </a:xfrm>
            <a:prstGeom prst="line">
              <a:avLst/>
            </a:prstGeom>
            <a:noFill/>
            <a:ln w="0">
              <a:solidFill>
                <a:srgbClr val="000000"/>
              </a:solidFill>
              <a:round/>
              <a:headEnd/>
              <a:tailEnd/>
            </a:ln>
          </p:spPr>
          <p:txBody>
            <a:bodyPr/>
            <a:lstStyle/>
            <a:p>
              <a:endParaRPr lang="en-GB"/>
            </a:p>
          </p:txBody>
        </p:sp>
        <p:sp>
          <p:nvSpPr>
            <p:cNvPr id="1413" name="Line 2890"/>
            <p:cNvSpPr>
              <a:spLocks noChangeShapeType="1"/>
            </p:cNvSpPr>
            <p:nvPr/>
          </p:nvSpPr>
          <p:spPr bwMode="auto">
            <a:xfrm flipH="1">
              <a:off x="3876" y="3097"/>
              <a:ext cx="1" cy="1"/>
            </a:xfrm>
            <a:prstGeom prst="line">
              <a:avLst/>
            </a:prstGeom>
            <a:noFill/>
            <a:ln w="0">
              <a:solidFill>
                <a:srgbClr val="000000"/>
              </a:solidFill>
              <a:round/>
              <a:headEnd/>
              <a:tailEnd/>
            </a:ln>
          </p:spPr>
          <p:txBody>
            <a:bodyPr/>
            <a:lstStyle/>
            <a:p>
              <a:endParaRPr lang="en-GB"/>
            </a:p>
          </p:txBody>
        </p:sp>
        <p:sp>
          <p:nvSpPr>
            <p:cNvPr id="1414" name="Freeform 2891"/>
            <p:cNvSpPr>
              <a:spLocks/>
            </p:cNvSpPr>
            <p:nvPr/>
          </p:nvSpPr>
          <p:spPr bwMode="auto">
            <a:xfrm>
              <a:off x="3861" y="3103"/>
              <a:ext cx="12" cy="22"/>
            </a:xfrm>
            <a:custGeom>
              <a:avLst/>
              <a:gdLst/>
              <a:ahLst/>
              <a:cxnLst>
                <a:cxn ang="0">
                  <a:pos x="24" y="0"/>
                </a:cxn>
                <a:cxn ang="0">
                  <a:pos x="18" y="10"/>
                </a:cxn>
                <a:cxn ang="0">
                  <a:pos x="12" y="23"/>
                </a:cxn>
                <a:cxn ang="0">
                  <a:pos x="3" y="37"/>
                </a:cxn>
                <a:cxn ang="0">
                  <a:pos x="0" y="42"/>
                </a:cxn>
              </a:cxnLst>
              <a:rect l="0" t="0" r="r" b="b"/>
              <a:pathLst>
                <a:path w="24" h="42">
                  <a:moveTo>
                    <a:pt x="24" y="0"/>
                  </a:moveTo>
                  <a:lnTo>
                    <a:pt x="18" y="10"/>
                  </a:lnTo>
                  <a:lnTo>
                    <a:pt x="12" y="23"/>
                  </a:lnTo>
                  <a:lnTo>
                    <a:pt x="3" y="37"/>
                  </a:lnTo>
                  <a:lnTo>
                    <a:pt x="0" y="42"/>
                  </a:lnTo>
                </a:path>
              </a:pathLst>
            </a:custGeom>
            <a:noFill/>
            <a:ln w="0">
              <a:solidFill>
                <a:srgbClr val="000000"/>
              </a:solidFill>
              <a:prstDash val="solid"/>
              <a:round/>
              <a:headEnd/>
              <a:tailEnd/>
            </a:ln>
          </p:spPr>
          <p:txBody>
            <a:bodyPr/>
            <a:lstStyle/>
            <a:p>
              <a:endParaRPr lang="en-GB"/>
            </a:p>
          </p:txBody>
        </p:sp>
        <p:sp>
          <p:nvSpPr>
            <p:cNvPr id="1415" name="Line 2892"/>
            <p:cNvSpPr>
              <a:spLocks noChangeShapeType="1"/>
            </p:cNvSpPr>
            <p:nvPr/>
          </p:nvSpPr>
          <p:spPr bwMode="auto">
            <a:xfrm flipH="1">
              <a:off x="3837" y="3146"/>
              <a:ext cx="5" cy="9"/>
            </a:xfrm>
            <a:prstGeom prst="line">
              <a:avLst/>
            </a:prstGeom>
            <a:noFill/>
            <a:ln w="0">
              <a:solidFill>
                <a:srgbClr val="000000"/>
              </a:solidFill>
              <a:round/>
              <a:headEnd/>
              <a:tailEnd/>
            </a:ln>
          </p:spPr>
          <p:txBody>
            <a:bodyPr/>
            <a:lstStyle/>
            <a:p>
              <a:endParaRPr lang="en-GB"/>
            </a:p>
          </p:txBody>
        </p:sp>
        <p:sp>
          <p:nvSpPr>
            <p:cNvPr id="1416" name="Freeform 2893"/>
            <p:cNvSpPr>
              <a:spLocks/>
            </p:cNvSpPr>
            <p:nvPr/>
          </p:nvSpPr>
          <p:spPr bwMode="auto">
            <a:xfrm>
              <a:off x="3855" y="3125"/>
              <a:ext cx="6" cy="6"/>
            </a:xfrm>
            <a:custGeom>
              <a:avLst/>
              <a:gdLst/>
              <a:ahLst/>
              <a:cxnLst>
                <a:cxn ang="0">
                  <a:pos x="12" y="0"/>
                </a:cxn>
                <a:cxn ang="0">
                  <a:pos x="5" y="9"/>
                </a:cxn>
                <a:cxn ang="0">
                  <a:pos x="0" y="12"/>
                </a:cxn>
              </a:cxnLst>
              <a:rect l="0" t="0" r="r" b="b"/>
              <a:pathLst>
                <a:path w="12" h="12">
                  <a:moveTo>
                    <a:pt x="12" y="0"/>
                  </a:moveTo>
                  <a:lnTo>
                    <a:pt x="5" y="9"/>
                  </a:lnTo>
                  <a:lnTo>
                    <a:pt x="0" y="12"/>
                  </a:lnTo>
                </a:path>
              </a:pathLst>
            </a:custGeom>
            <a:noFill/>
            <a:ln w="0">
              <a:solidFill>
                <a:srgbClr val="000000"/>
              </a:solidFill>
              <a:prstDash val="solid"/>
              <a:round/>
              <a:headEnd/>
              <a:tailEnd/>
            </a:ln>
          </p:spPr>
          <p:txBody>
            <a:bodyPr/>
            <a:lstStyle/>
            <a:p>
              <a:endParaRPr lang="en-GB"/>
            </a:p>
          </p:txBody>
        </p:sp>
        <p:sp>
          <p:nvSpPr>
            <p:cNvPr id="1417" name="Line 2894"/>
            <p:cNvSpPr>
              <a:spLocks noChangeShapeType="1"/>
            </p:cNvSpPr>
            <p:nvPr/>
          </p:nvSpPr>
          <p:spPr bwMode="auto">
            <a:xfrm flipH="1">
              <a:off x="4293" y="3087"/>
              <a:ext cx="3" cy="8"/>
            </a:xfrm>
            <a:prstGeom prst="line">
              <a:avLst/>
            </a:prstGeom>
            <a:noFill/>
            <a:ln w="0">
              <a:solidFill>
                <a:srgbClr val="000000"/>
              </a:solidFill>
              <a:round/>
              <a:headEnd/>
              <a:tailEnd/>
            </a:ln>
          </p:spPr>
          <p:txBody>
            <a:bodyPr/>
            <a:lstStyle/>
            <a:p>
              <a:endParaRPr lang="en-GB"/>
            </a:p>
          </p:txBody>
        </p:sp>
        <p:sp>
          <p:nvSpPr>
            <p:cNvPr id="1418" name="Freeform 2895"/>
            <p:cNvSpPr>
              <a:spLocks/>
            </p:cNvSpPr>
            <p:nvPr/>
          </p:nvSpPr>
          <p:spPr bwMode="auto">
            <a:xfrm>
              <a:off x="4264" y="3119"/>
              <a:ext cx="22" cy="35"/>
            </a:xfrm>
            <a:custGeom>
              <a:avLst/>
              <a:gdLst/>
              <a:ahLst/>
              <a:cxnLst>
                <a:cxn ang="0">
                  <a:pos x="45" y="0"/>
                </a:cxn>
                <a:cxn ang="0">
                  <a:pos x="36" y="23"/>
                </a:cxn>
                <a:cxn ang="0">
                  <a:pos x="19" y="53"/>
                </a:cxn>
                <a:cxn ang="0">
                  <a:pos x="0" y="72"/>
                </a:cxn>
              </a:cxnLst>
              <a:rect l="0" t="0" r="r" b="b"/>
              <a:pathLst>
                <a:path w="45" h="72">
                  <a:moveTo>
                    <a:pt x="45" y="0"/>
                  </a:moveTo>
                  <a:lnTo>
                    <a:pt x="36" y="23"/>
                  </a:lnTo>
                  <a:lnTo>
                    <a:pt x="19" y="53"/>
                  </a:lnTo>
                  <a:lnTo>
                    <a:pt x="0" y="72"/>
                  </a:lnTo>
                </a:path>
              </a:pathLst>
            </a:custGeom>
            <a:noFill/>
            <a:ln w="0">
              <a:solidFill>
                <a:srgbClr val="000000"/>
              </a:solidFill>
              <a:prstDash val="solid"/>
              <a:round/>
              <a:headEnd/>
              <a:tailEnd/>
            </a:ln>
          </p:spPr>
          <p:txBody>
            <a:bodyPr/>
            <a:lstStyle/>
            <a:p>
              <a:endParaRPr lang="en-GB"/>
            </a:p>
          </p:txBody>
        </p:sp>
        <p:sp>
          <p:nvSpPr>
            <p:cNvPr id="1419" name="Freeform 2896"/>
            <p:cNvSpPr>
              <a:spLocks/>
            </p:cNvSpPr>
            <p:nvPr/>
          </p:nvSpPr>
          <p:spPr bwMode="auto">
            <a:xfrm>
              <a:off x="4110" y="3221"/>
              <a:ext cx="82" cy="53"/>
            </a:xfrm>
            <a:custGeom>
              <a:avLst/>
              <a:gdLst/>
              <a:ahLst/>
              <a:cxnLst>
                <a:cxn ang="0">
                  <a:pos x="165" y="0"/>
                </a:cxn>
                <a:cxn ang="0">
                  <a:pos x="107" y="41"/>
                </a:cxn>
                <a:cxn ang="0">
                  <a:pos x="72" y="63"/>
                </a:cxn>
                <a:cxn ang="0">
                  <a:pos x="9" y="102"/>
                </a:cxn>
                <a:cxn ang="0">
                  <a:pos x="0" y="107"/>
                </a:cxn>
              </a:cxnLst>
              <a:rect l="0" t="0" r="r" b="b"/>
              <a:pathLst>
                <a:path w="165" h="107">
                  <a:moveTo>
                    <a:pt x="165" y="0"/>
                  </a:moveTo>
                  <a:lnTo>
                    <a:pt x="107" y="41"/>
                  </a:lnTo>
                  <a:lnTo>
                    <a:pt x="72" y="63"/>
                  </a:lnTo>
                  <a:lnTo>
                    <a:pt x="9" y="102"/>
                  </a:lnTo>
                  <a:lnTo>
                    <a:pt x="0" y="107"/>
                  </a:lnTo>
                </a:path>
              </a:pathLst>
            </a:custGeom>
            <a:noFill/>
            <a:ln w="0">
              <a:solidFill>
                <a:srgbClr val="000000"/>
              </a:solidFill>
              <a:prstDash val="solid"/>
              <a:round/>
              <a:headEnd/>
              <a:tailEnd/>
            </a:ln>
          </p:spPr>
          <p:txBody>
            <a:bodyPr/>
            <a:lstStyle/>
            <a:p>
              <a:endParaRPr lang="en-GB"/>
            </a:p>
          </p:txBody>
        </p:sp>
        <p:sp>
          <p:nvSpPr>
            <p:cNvPr id="1420" name="Freeform 2897"/>
            <p:cNvSpPr>
              <a:spLocks/>
            </p:cNvSpPr>
            <p:nvPr/>
          </p:nvSpPr>
          <p:spPr bwMode="auto">
            <a:xfrm>
              <a:off x="3940" y="3274"/>
              <a:ext cx="170" cy="67"/>
            </a:xfrm>
            <a:custGeom>
              <a:avLst/>
              <a:gdLst/>
              <a:ahLst/>
              <a:cxnLst>
                <a:cxn ang="0">
                  <a:pos x="340" y="0"/>
                </a:cxn>
                <a:cxn ang="0">
                  <a:pos x="295" y="22"/>
                </a:cxn>
                <a:cxn ang="0">
                  <a:pos x="252" y="44"/>
                </a:cxn>
                <a:cxn ang="0">
                  <a:pos x="0" y="134"/>
                </a:cxn>
              </a:cxnLst>
              <a:rect l="0" t="0" r="r" b="b"/>
              <a:pathLst>
                <a:path w="340" h="134">
                  <a:moveTo>
                    <a:pt x="340" y="0"/>
                  </a:moveTo>
                  <a:lnTo>
                    <a:pt x="295" y="22"/>
                  </a:lnTo>
                  <a:lnTo>
                    <a:pt x="252" y="44"/>
                  </a:lnTo>
                  <a:lnTo>
                    <a:pt x="0" y="134"/>
                  </a:lnTo>
                </a:path>
              </a:pathLst>
            </a:custGeom>
            <a:noFill/>
            <a:ln w="0">
              <a:solidFill>
                <a:srgbClr val="000000"/>
              </a:solidFill>
              <a:prstDash val="solid"/>
              <a:round/>
              <a:headEnd/>
              <a:tailEnd/>
            </a:ln>
          </p:spPr>
          <p:txBody>
            <a:bodyPr/>
            <a:lstStyle/>
            <a:p>
              <a:endParaRPr lang="en-GB"/>
            </a:p>
          </p:txBody>
        </p:sp>
        <p:sp>
          <p:nvSpPr>
            <p:cNvPr id="1421" name="Line 2898"/>
            <p:cNvSpPr>
              <a:spLocks noChangeShapeType="1"/>
            </p:cNvSpPr>
            <p:nvPr/>
          </p:nvSpPr>
          <p:spPr bwMode="auto">
            <a:xfrm>
              <a:off x="4398" y="3119"/>
              <a:ext cx="1" cy="1"/>
            </a:xfrm>
            <a:prstGeom prst="line">
              <a:avLst/>
            </a:prstGeom>
            <a:noFill/>
            <a:ln w="0">
              <a:solidFill>
                <a:srgbClr val="000000"/>
              </a:solidFill>
              <a:round/>
              <a:headEnd/>
              <a:tailEnd/>
            </a:ln>
          </p:spPr>
          <p:txBody>
            <a:bodyPr/>
            <a:lstStyle/>
            <a:p>
              <a:endParaRPr lang="en-GB"/>
            </a:p>
          </p:txBody>
        </p:sp>
        <p:sp>
          <p:nvSpPr>
            <p:cNvPr id="1422" name="Freeform 2899"/>
            <p:cNvSpPr>
              <a:spLocks/>
            </p:cNvSpPr>
            <p:nvPr/>
          </p:nvSpPr>
          <p:spPr bwMode="auto">
            <a:xfrm>
              <a:off x="4398" y="3083"/>
              <a:ext cx="12" cy="36"/>
            </a:xfrm>
            <a:custGeom>
              <a:avLst/>
              <a:gdLst/>
              <a:ahLst/>
              <a:cxnLst>
                <a:cxn ang="0">
                  <a:pos x="25" y="0"/>
                </a:cxn>
                <a:cxn ang="0">
                  <a:pos x="15" y="26"/>
                </a:cxn>
                <a:cxn ang="0">
                  <a:pos x="0" y="70"/>
                </a:cxn>
              </a:cxnLst>
              <a:rect l="0" t="0" r="r" b="b"/>
              <a:pathLst>
                <a:path w="25" h="70">
                  <a:moveTo>
                    <a:pt x="25" y="0"/>
                  </a:moveTo>
                  <a:lnTo>
                    <a:pt x="15" y="26"/>
                  </a:lnTo>
                  <a:lnTo>
                    <a:pt x="0" y="70"/>
                  </a:lnTo>
                </a:path>
              </a:pathLst>
            </a:custGeom>
            <a:noFill/>
            <a:ln w="0">
              <a:solidFill>
                <a:srgbClr val="000000"/>
              </a:solidFill>
              <a:prstDash val="solid"/>
              <a:round/>
              <a:headEnd/>
              <a:tailEnd/>
            </a:ln>
          </p:spPr>
          <p:txBody>
            <a:bodyPr/>
            <a:lstStyle/>
            <a:p>
              <a:endParaRPr lang="en-GB"/>
            </a:p>
          </p:txBody>
        </p:sp>
        <p:sp>
          <p:nvSpPr>
            <p:cNvPr id="1423" name="Line 2900"/>
            <p:cNvSpPr>
              <a:spLocks noChangeShapeType="1"/>
            </p:cNvSpPr>
            <p:nvPr/>
          </p:nvSpPr>
          <p:spPr bwMode="auto">
            <a:xfrm flipH="1">
              <a:off x="4396" y="3119"/>
              <a:ext cx="2" cy="7"/>
            </a:xfrm>
            <a:prstGeom prst="line">
              <a:avLst/>
            </a:prstGeom>
            <a:noFill/>
            <a:ln w="0">
              <a:solidFill>
                <a:srgbClr val="000000"/>
              </a:solidFill>
              <a:round/>
              <a:headEnd/>
              <a:tailEnd/>
            </a:ln>
          </p:spPr>
          <p:txBody>
            <a:bodyPr/>
            <a:lstStyle/>
            <a:p>
              <a:endParaRPr lang="en-GB"/>
            </a:p>
          </p:txBody>
        </p:sp>
        <p:sp>
          <p:nvSpPr>
            <p:cNvPr id="1424" name="Line 2901"/>
            <p:cNvSpPr>
              <a:spLocks noChangeShapeType="1"/>
            </p:cNvSpPr>
            <p:nvPr/>
          </p:nvSpPr>
          <p:spPr bwMode="auto">
            <a:xfrm flipH="1">
              <a:off x="4362" y="3089"/>
              <a:ext cx="2" cy="3"/>
            </a:xfrm>
            <a:prstGeom prst="line">
              <a:avLst/>
            </a:prstGeom>
            <a:noFill/>
            <a:ln w="0">
              <a:solidFill>
                <a:srgbClr val="000000"/>
              </a:solidFill>
              <a:round/>
              <a:headEnd/>
              <a:tailEnd/>
            </a:ln>
          </p:spPr>
          <p:txBody>
            <a:bodyPr/>
            <a:lstStyle/>
            <a:p>
              <a:endParaRPr lang="en-GB"/>
            </a:p>
          </p:txBody>
        </p:sp>
        <p:sp>
          <p:nvSpPr>
            <p:cNvPr id="1425" name="Line 2902"/>
            <p:cNvSpPr>
              <a:spLocks noChangeShapeType="1"/>
            </p:cNvSpPr>
            <p:nvPr/>
          </p:nvSpPr>
          <p:spPr bwMode="auto">
            <a:xfrm flipH="1">
              <a:off x="4263" y="3154"/>
              <a:ext cx="1" cy="2"/>
            </a:xfrm>
            <a:prstGeom prst="line">
              <a:avLst/>
            </a:prstGeom>
            <a:noFill/>
            <a:ln w="0">
              <a:solidFill>
                <a:srgbClr val="000000"/>
              </a:solidFill>
              <a:round/>
              <a:headEnd/>
              <a:tailEnd/>
            </a:ln>
          </p:spPr>
          <p:txBody>
            <a:bodyPr/>
            <a:lstStyle/>
            <a:p>
              <a:endParaRPr lang="en-GB"/>
            </a:p>
          </p:txBody>
        </p:sp>
        <p:sp>
          <p:nvSpPr>
            <p:cNvPr id="1426" name="Freeform 2903"/>
            <p:cNvSpPr>
              <a:spLocks/>
            </p:cNvSpPr>
            <p:nvPr/>
          </p:nvSpPr>
          <p:spPr bwMode="auto">
            <a:xfrm>
              <a:off x="4264" y="3144"/>
              <a:ext cx="21" cy="10"/>
            </a:xfrm>
            <a:custGeom>
              <a:avLst/>
              <a:gdLst/>
              <a:ahLst/>
              <a:cxnLst>
                <a:cxn ang="0">
                  <a:pos x="43" y="0"/>
                </a:cxn>
                <a:cxn ang="0">
                  <a:pos x="31" y="4"/>
                </a:cxn>
                <a:cxn ang="0">
                  <a:pos x="0" y="22"/>
                </a:cxn>
              </a:cxnLst>
              <a:rect l="0" t="0" r="r" b="b"/>
              <a:pathLst>
                <a:path w="43" h="22">
                  <a:moveTo>
                    <a:pt x="43" y="0"/>
                  </a:moveTo>
                  <a:lnTo>
                    <a:pt x="31" y="4"/>
                  </a:lnTo>
                  <a:lnTo>
                    <a:pt x="0" y="22"/>
                  </a:lnTo>
                </a:path>
              </a:pathLst>
            </a:custGeom>
            <a:noFill/>
            <a:ln w="0">
              <a:solidFill>
                <a:srgbClr val="000000"/>
              </a:solidFill>
              <a:prstDash val="solid"/>
              <a:round/>
              <a:headEnd/>
              <a:tailEnd/>
            </a:ln>
          </p:spPr>
          <p:txBody>
            <a:bodyPr/>
            <a:lstStyle/>
            <a:p>
              <a:endParaRPr lang="en-GB"/>
            </a:p>
          </p:txBody>
        </p:sp>
        <p:sp>
          <p:nvSpPr>
            <p:cNvPr id="1427" name="Line 2904"/>
            <p:cNvSpPr>
              <a:spLocks noChangeShapeType="1"/>
            </p:cNvSpPr>
            <p:nvPr/>
          </p:nvSpPr>
          <p:spPr bwMode="auto">
            <a:xfrm flipH="1">
              <a:off x="4389" y="3132"/>
              <a:ext cx="5" cy="25"/>
            </a:xfrm>
            <a:prstGeom prst="line">
              <a:avLst/>
            </a:prstGeom>
            <a:noFill/>
            <a:ln w="0">
              <a:solidFill>
                <a:srgbClr val="000000"/>
              </a:solidFill>
              <a:round/>
              <a:headEnd/>
              <a:tailEnd/>
            </a:ln>
          </p:spPr>
          <p:txBody>
            <a:bodyPr/>
            <a:lstStyle/>
            <a:p>
              <a:endParaRPr lang="en-GB"/>
            </a:p>
          </p:txBody>
        </p:sp>
        <p:sp>
          <p:nvSpPr>
            <p:cNvPr id="1428" name="Line 2905"/>
            <p:cNvSpPr>
              <a:spLocks noChangeShapeType="1"/>
            </p:cNvSpPr>
            <p:nvPr/>
          </p:nvSpPr>
          <p:spPr bwMode="auto">
            <a:xfrm flipV="1">
              <a:off x="4356" y="3130"/>
              <a:ext cx="8" cy="6"/>
            </a:xfrm>
            <a:prstGeom prst="line">
              <a:avLst/>
            </a:prstGeom>
            <a:noFill/>
            <a:ln w="0">
              <a:solidFill>
                <a:srgbClr val="000000"/>
              </a:solidFill>
              <a:round/>
              <a:headEnd/>
              <a:tailEnd/>
            </a:ln>
          </p:spPr>
          <p:txBody>
            <a:bodyPr/>
            <a:lstStyle/>
            <a:p>
              <a:endParaRPr lang="en-GB"/>
            </a:p>
          </p:txBody>
        </p:sp>
        <p:sp>
          <p:nvSpPr>
            <p:cNvPr id="1429" name="Freeform 2906"/>
            <p:cNvSpPr>
              <a:spLocks/>
            </p:cNvSpPr>
            <p:nvPr/>
          </p:nvSpPr>
          <p:spPr bwMode="auto">
            <a:xfrm>
              <a:off x="4386" y="3131"/>
              <a:ext cx="8" cy="1"/>
            </a:xfrm>
            <a:custGeom>
              <a:avLst/>
              <a:gdLst/>
              <a:ahLst/>
              <a:cxnLst>
                <a:cxn ang="0">
                  <a:pos x="17" y="2"/>
                </a:cxn>
                <a:cxn ang="0">
                  <a:pos x="6" y="0"/>
                </a:cxn>
                <a:cxn ang="0">
                  <a:pos x="0" y="2"/>
                </a:cxn>
              </a:cxnLst>
              <a:rect l="0" t="0" r="r" b="b"/>
              <a:pathLst>
                <a:path w="17" h="2">
                  <a:moveTo>
                    <a:pt x="17" y="2"/>
                  </a:moveTo>
                  <a:lnTo>
                    <a:pt x="6" y="0"/>
                  </a:lnTo>
                  <a:lnTo>
                    <a:pt x="0" y="2"/>
                  </a:lnTo>
                </a:path>
              </a:pathLst>
            </a:custGeom>
            <a:noFill/>
            <a:ln w="0">
              <a:solidFill>
                <a:srgbClr val="000000"/>
              </a:solidFill>
              <a:prstDash val="solid"/>
              <a:round/>
              <a:headEnd/>
              <a:tailEnd/>
            </a:ln>
          </p:spPr>
          <p:txBody>
            <a:bodyPr/>
            <a:lstStyle/>
            <a:p>
              <a:endParaRPr lang="en-GB"/>
            </a:p>
          </p:txBody>
        </p:sp>
        <p:sp>
          <p:nvSpPr>
            <p:cNvPr id="1430" name="Line 2907"/>
            <p:cNvSpPr>
              <a:spLocks noChangeShapeType="1"/>
            </p:cNvSpPr>
            <p:nvPr/>
          </p:nvSpPr>
          <p:spPr bwMode="auto">
            <a:xfrm flipH="1">
              <a:off x="4300" y="3057"/>
              <a:ext cx="1" cy="2"/>
            </a:xfrm>
            <a:prstGeom prst="line">
              <a:avLst/>
            </a:prstGeom>
            <a:noFill/>
            <a:ln w="0">
              <a:solidFill>
                <a:srgbClr val="000000"/>
              </a:solidFill>
              <a:round/>
              <a:headEnd/>
              <a:tailEnd/>
            </a:ln>
          </p:spPr>
          <p:txBody>
            <a:bodyPr/>
            <a:lstStyle/>
            <a:p>
              <a:endParaRPr lang="en-GB"/>
            </a:p>
          </p:txBody>
        </p:sp>
        <p:sp>
          <p:nvSpPr>
            <p:cNvPr id="1431" name="Line 2908"/>
            <p:cNvSpPr>
              <a:spLocks noChangeShapeType="1"/>
            </p:cNvSpPr>
            <p:nvPr/>
          </p:nvSpPr>
          <p:spPr bwMode="auto">
            <a:xfrm>
              <a:off x="3453" y="3112"/>
              <a:ext cx="1" cy="1"/>
            </a:xfrm>
            <a:prstGeom prst="line">
              <a:avLst/>
            </a:prstGeom>
            <a:noFill/>
            <a:ln w="0">
              <a:solidFill>
                <a:srgbClr val="000000"/>
              </a:solidFill>
              <a:round/>
              <a:headEnd/>
              <a:tailEnd/>
            </a:ln>
          </p:spPr>
          <p:txBody>
            <a:bodyPr/>
            <a:lstStyle/>
            <a:p>
              <a:endParaRPr lang="en-GB"/>
            </a:p>
          </p:txBody>
        </p:sp>
        <p:sp>
          <p:nvSpPr>
            <p:cNvPr id="1432" name="Freeform 2909"/>
            <p:cNvSpPr>
              <a:spLocks/>
            </p:cNvSpPr>
            <p:nvPr/>
          </p:nvSpPr>
          <p:spPr bwMode="auto">
            <a:xfrm>
              <a:off x="3057" y="3313"/>
              <a:ext cx="141" cy="30"/>
            </a:xfrm>
            <a:custGeom>
              <a:avLst/>
              <a:gdLst/>
              <a:ahLst/>
              <a:cxnLst>
                <a:cxn ang="0">
                  <a:pos x="0" y="61"/>
                </a:cxn>
                <a:cxn ang="0">
                  <a:pos x="222" y="14"/>
                </a:cxn>
                <a:cxn ang="0">
                  <a:pos x="245" y="9"/>
                </a:cxn>
                <a:cxn ang="0">
                  <a:pos x="280" y="1"/>
                </a:cxn>
                <a:cxn ang="0">
                  <a:pos x="283" y="0"/>
                </a:cxn>
              </a:cxnLst>
              <a:rect l="0" t="0" r="r" b="b"/>
              <a:pathLst>
                <a:path w="283" h="61">
                  <a:moveTo>
                    <a:pt x="0" y="61"/>
                  </a:moveTo>
                  <a:lnTo>
                    <a:pt x="222" y="14"/>
                  </a:lnTo>
                  <a:lnTo>
                    <a:pt x="245" y="9"/>
                  </a:lnTo>
                  <a:lnTo>
                    <a:pt x="280" y="1"/>
                  </a:lnTo>
                  <a:lnTo>
                    <a:pt x="283" y="0"/>
                  </a:lnTo>
                </a:path>
              </a:pathLst>
            </a:custGeom>
            <a:noFill/>
            <a:ln w="0">
              <a:solidFill>
                <a:srgbClr val="000000"/>
              </a:solidFill>
              <a:prstDash val="solid"/>
              <a:round/>
              <a:headEnd/>
              <a:tailEnd/>
            </a:ln>
          </p:spPr>
          <p:txBody>
            <a:bodyPr/>
            <a:lstStyle/>
            <a:p>
              <a:endParaRPr lang="en-GB"/>
            </a:p>
          </p:txBody>
        </p:sp>
        <p:sp>
          <p:nvSpPr>
            <p:cNvPr id="1433" name="Freeform 2910"/>
            <p:cNvSpPr>
              <a:spLocks/>
            </p:cNvSpPr>
            <p:nvPr/>
          </p:nvSpPr>
          <p:spPr bwMode="auto">
            <a:xfrm>
              <a:off x="3198" y="3243"/>
              <a:ext cx="141" cy="70"/>
            </a:xfrm>
            <a:custGeom>
              <a:avLst/>
              <a:gdLst/>
              <a:ahLst/>
              <a:cxnLst>
                <a:cxn ang="0">
                  <a:pos x="0" y="140"/>
                </a:cxn>
                <a:cxn ang="0">
                  <a:pos x="121" y="95"/>
                </a:cxn>
                <a:cxn ang="0">
                  <a:pos x="135" y="89"/>
                </a:cxn>
                <a:cxn ang="0">
                  <a:pos x="245" y="28"/>
                </a:cxn>
                <a:cxn ang="0">
                  <a:pos x="249" y="25"/>
                </a:cxn>
                <a:cxn ang="0">
                  <a:pos x="282" y="0"/>
                </a:cxn>
              </a:cxnLst>
              <a:rect l="0" t="0" r="r" b="b"/>
              <a:pathLst>
                <a:path w="282" h="140">
                  <a:moveTo>
                    <a:pt x="0" y="140"/>
                  </a:moveTo>
                  <a:lnTo>
                    <a:pt x="121" y="95"/>
                  </a:lnTo>
                  <a:lnTo>
                    <a:pt x="135" y="89"/>
                  </a:lnTo>
                  <a:lnTo>
                    <a:pt x="245" y="28"/>
                  </a:lnTo>
                  <a:lnTo>
                    <a:pt x="249" y="25"/>
                  </a:lnTo>
                  <a:lnTo>
                    <a:pt x="282" y="0"/>
                  </a:lnTo>
                </a:path>
              </a:pathLst>
            </a:custGeom>
            <a:noFill/>
            <a:ln w="0">
              <a:solidFill>
                <a:srgbClr val="000000"/>
              </a:solidFill>
              <a:prstDash val="solid"/>
              <a:round/>
              <a:headEnd/>
              <a:tailEnd/>
            </a:ln>
          </p:spPr>
          <p:txBody>
            <a:bodyPr/>
            <a:lstStyle/>
            <a:p>
              <a:endParaRPr lang="en-GB"/>
            </a:p>
          </p:txBody>
        </p:sp>
        <p:sp>
          <p:nvSpPr>
            <p:cNvPr id="1434" name="Freeform 2911"/>
            <p:cNvSpPr>
              <a:spLocks/>
            </p:cNvSpPr>
            <p:nvPr/>
          </p:nvSpPr>
          <p:spPr bwMode="auto">
            <a:xfrm>
              <a:off x="3339" y="3209"/>
              <a:ext cx="43" cy="34"/>
            </a:xfrm>
            <a:custGeom>
              <a:avLst/>
              <a:gdLst/>
              <a:ahLst/>
              <a:cxnLst>
                <a:cxn ang="0">
                  <a:pos x="0" y="68"/>
                </a:cxn>
                <a:cxn ang="0">
                  <a:pos x="25" y="51"/>
                </a:cxn>
                <a:cxn ang="0">
                  <a:pos x="72" y="15"/>
                </a:cxn>
                <a:cxn ang="0">
                  <a:pos x="86" y="0"/>
                </a:cxn>
              </a:cxnLst>
              <a:rect l="0" t="0" r="r" b="b"/>
              <a:pathLst>
                <a:path w="86" h="68">
                  <a:moveTo>
                    <a:pt x="0" y="68"/>
                  </a:moveTo>
                  <a:lnTo>
                    <a:pt x="25" y="51"/>
                  </a:lnTo>
                  <a:lnTo>
                    <a:pt x="72" y="15"/>
                  </a:lnTo>
                  <a:lnTo>
                    <a:pt x="86" y="0"/>
                  </a:lnTo>
                </a:path>
              </a:pathLst>
            </a:custGeom>
            <a:noFill/>
            <a:ln w="0">
              <a:solidFill>
                <a:srgbClr val="000000"/>
              </a:solidFill>
              <a:prstDash val="solid"/>
              <a:round/>
              <a:headEnd/>
              <a:tailEnd/>
            </a:ln>
          </p:spPr>
          <p:txBody>
            <a:bodyPr/>
            <a:lstStyle/>
            <a:p>
              <a:endParaRPr lang="en-GB"/>
            </a:p>
          </p:txBody>
        </p:sp>
        <p:sp>
          <p:nvSpPr>
            <p:cNvPr id="1435" name="Freeform 2912"/>
            <p:cNvSpPr>
              <a:spLocks/>
            </p:cNvSpPr>
            <p:nvPr/>
          </p:nvSpPr>
          <p:spPr bwMode="auto">
            <a:xfrm>
              <a:off x="3385" y="3196"/>
              <a:ext cx="8" cy="9"/>
            </a:xfrm>
            <a:custGeom>
              <a:avLst/>
              <a:gdLst/>
              <a:ahLst/>
              <a:cxnLst>
                <a:cxn ang="0">
                  <a:pos x="0" y="19"/>
                </a:cxn>
                <a:cxn ang="0">
                  <a:pos x="10" y="7"/>
                </a:cxn>
                <a:cxn ang="0">
                  <a:pos x="11" y="5"/>
                </a:cxn>
                <a:cxn ang="0">
                  <a:pos x="17" y="0"/>
                </a:cxn>
              </a:cxnLst>
              <a:rect l="0" t="0" r="r" b="b"/>
              <a:pathLst>
                <a:path w="17" h="19">
                  <a:moveTo>
                    <a:pt x="0" y="19"/>
                  </a:moveTo>
                  <a:lnTo>
                    <a:pt x="10" y="7"/>
                  </a:lnTo>
                  <a:lnTo>
                    <a:pt x="11" y="5"/>
                  </a:lnTo>
                  <a:lnTo>
                    <a:pt x="17" y="0"/>
                  </a:lnTo>
                </a:path>
              </a:pathLst>
            </a:custGeom>
            <a:noFill/>
            <a:ln w="0">
              <a:solidFill>
                <a:srgbClr val="000000"/>
              </a:solidFill>
              <a:prstDash val="solid"/>
              <a:round/>
              <a:headEnd/>
              <a:tailEnd/>
            </a:ln>
          </p:spPr>
          <p:txBody>
            <a:bodyPr/>
            <a:lstStyle/>
            <a:p>
              <a:endParaRPr lang="en-GB"/>
            </a:p>
          </p:txBody>
        </p:sp>
        <p:sp>
          <p:nvSpPr>
            <p:cNvPr id="1436" name="Freeform 2913"/>
            <p:cNvSpPr>
              <a:spLocks/>
            </p:cNvSpPr>
            <p:nvPr/>
          </p:nvSpPr>
          <p:spPr bwMode="auto">
            <a:xfrm>
              <a:off x="3410" y="3166"/>
              <a:ext cx="7" cy="10"/>
            </a:xfrm>
            <a:custGeom>
              <a:avLst/>
              <a:gdLst/>
              <a:ahLst/>
              <a:cxnLst>
                <a:cxn ang="0">
                  <a:pos x="0" y="20"/>
                </a:cxn>
                <a:cxn ang="0">
                  <a:pos x="4" y="16"/>
                </a:cxn>
                <a:cxn ang="0">
                  <a:pos x="8" y="10"/>
                </a:cxn>
                <a:cxn ang="0">
                  <a:pos x="14" y="0"/>
                </a:cxn>
              </a:cxnLst>
              <a:rect l="0" t="0" r="r" b="b"/>
              <a:pathLst>
                <a:path w="14" h="20">
                  <a:moveTo>
                    <a:pt x="0" y="20"/>
                  </a:moveTo>
                  <a:lnTo>
                    <a:pt x="4" y="16"/>
                  </a:lnTo>
                  <a:lnTo>
                    <a:pt x="8" y="10"/>
                  </a:lnTo>
                  <a:lnTo>
                    <a:pt x="14" y="0"/>
                  </a:lnTo>
                </a:path>
              </a:pathLst>
            </a:custGeom>
            <a:noFill/>
            <a:ln w="0">
              <a:solidFill>
                <a:srgbClr val="000000"/>
              </a:solidFill>
              <a:prstDash val="solid"/>
              <a:round/>
              <a:headEnd/>
              <a:tailEnd/>
            </a:ln>
          </p:spPr>
          <p:txBody>
            <a:bodyPr/>
            <a:lstStyle/>
            <a:p>
              <a:endParaRPr lang="en-GB"/>
            </a:p>
          </p:txBody>
        </p:sp>
        <p:sp>
          <p:nvSpPr>
            <p:cNvPr id="1437" name="Line 2914"/>
            <p:cNvSpPr>
              <a:spLocks noChangeShapeType="1"/>
            </p:cNvSpPr>
            <p:nvPr/>
          </p:nvSpPr>
          <p:spPr bwMode="auto">
            <a:xfrm>
              <a:off x="3421" y="3157"/>
              <a:ext cx="1" cy="1"/>
            </a:xfrm>
            <a:prstGeom prst="line">
              <a:avLst/>
            </a:prstGeom>
            <a:noFill/>
            <a:ln w="0">
              <a:solidFill>
                <a:srgbClr val="000000"/>
              </a:solidFill>
              <a:round/>
              <a:headEnd/>
              <a:tailEnd/>
            </a:ln>
          </p:spPr>
          <p:txBody>
            <a:bodyPr/>
            <a:lstStyle/>
            <a:p>
              <a:endParaRPr lang="en-GB"/>
            </a:p>
          </p:txBody>
        </p:sp>
        <p:sp>
          <p:nvSpPr>
            <p:cNvPr id="1438" name="Line 2915"/>
            <p:cNvSpPr>
              <a:spLocks noChangeShapeType="1"/>
            </p:cNvSpPr>
            <p:nvPr/>
          </p:nvSpPr>
          <p:spPr bwMode="auto">
            <a:xfrm flipV="1">
              <a:off x="3418" y="3157"/>
              <a:ext cx="3" cy="7"/>
            </a:xfrm>
            <a:prstGeom prst="line">
              <a:avLst/>
            </a:prstGeom>
            <a:noFill/>
            <a:ln w="0">
              <a:solidFill>
                <a:srgbClr val="000000"/>
              </a:solidFill>
              <a:round/>
              <a:headEnd/>
              <a:tailEnd/>
            </a:ln>
          </p:spPr>
          <p:txBody>
            <a:bodyPr/>
            <a:lstStyle/>
            <a:p>
              <a:endParaRPr lang="en-GB"/>
            </a:p>
          </p:txBody>
        </p:sp>
        <p:sp>
          <p:nvSpPr>
            <p:cNvPr id="1439" name="Freeform 2916"/>
            <p:cNvSpPr>
              <a:spLocks/>
            </p:cNvSpPr>
            <p:nvPr/>
          </p:nvSpPr>
          <p:spPr bwMode="auto">
            <a:xfrm>
              <a:off x="3421" y="3146"/>
              <a:ext cx="6" cy="11"/>
            </a:xfrm>
            <a:custGeom>
              <a:avLst/>
              <a:gdLst/>
              <a:ahLst/>
              <a:cxnLst>
                <a:cxn ang="0">
                  <a:pos x="0" y="20"/>
                </a:cxn>
                <a:cxn ang="0">
                  <a:pos x="9" y="3"/>
                </a:cxn>
                <a:cxn ang="0">
                  <a:pos x="11" y="0"/>
                </a:cxn>
              </a:cxnLst>
              <a:rect l="0" t="0" r="r" b="b"/>
              <a:pathLst>
                <a:path w="11" h="20">
                  <a:moveTo>
                    <a:pt x="0" y="20"/>
                  </a:moveTo>
                  <a:lnTo>
                    <a:pt x="9" y="3"/>
                  </a:lnTo>
                  <a:lnTo>
                    <a:pt x="11" y="0"/>
                  </a:lnTo>
                </a:path>
              </a:pathLst>
            </a:custGeom>
            <a:noFill/>
            <a:ln w="0">
              <a:solidFill>
                <a:srgbClr val="000000"/>
              </a:solidFill>
              <a:prstDash val="solid"/>
              <a:round/>
              <a:headEnd/>
              <a:tailEnd/>
            </a:ln>
          </p:spPr>
          <p:txBody>
            <a:bodyPr/>
            <a:lstStyle/>
            <a:p>
              <a:endParaRPr lang="en-GB"/>
            </a:p>
          </p:txBody>
        </p:sp>
        <p:sp>
          <p:nvSpPr>
            <p:cNvPr id="1440" name="Freeform 2917"/>
            <p:cNvSpPr>
              <a:spLocks/>
            </p:cNvSpPr>
            <p:nvPr/>
          </p:nvSpPr>
          <p:spPr bwMode="auto">
            <a:xfrm>
              <a:off x="3427" y="3133"/>
              <a:ext cx="9" cy="13"/>
            </a:xfrm>
            <a:custGeom>
              <a:avLst/>
              <a:gdLst/>
              <a:ahLst/>
              <a:cxnLst>
                <a:cxn ang="0">
                  <a:pos x="0" y="27"/>
                </a:cxn>
                <a:cxn ang="0">
                  <a:pos x="7" y="14"/>
                </a:cxn>
                <a:cxn ang="0">
                  <a:pos x="17" y="0"/>
                </a:cxn>
              </a:cxnLst>
              <a:rect l="0" t="0" r="r" b="b"/>
              <a:pathLst>
                <a:path w="17" h="27">
                  <a:moveTo>
                    <a:pt x="0" y="27"/>
                  </a:moveTo>
                  <a:lnTo>
                    <a:pt x="7" y="14"/>
                  </a:lnTo>
                  <a:lnTo>
                    <a:pt x="17" y="0"/>
                  </a:lnTo>
                </a:path>
              </a:pathLst>
            </a:custGeom>
            <a:noFill/>
            <a:ln w="0">
              <a:solidFill>
                <a:srgbClr val="000000"/>
              </a:solidFill>
              <a:prstDash val="solid"/>
              <a:round/>
              <a:headEnd/>
              <a:tailEnd/>
            </a:ln>
          </p:spPr>
          <p:txBody>
            <a:bodyPr/>
            <a:lstStyle/>
            <a:p>
              <a:endParaRPr lang="en-GB"/>
            </a:p>
          </p:txBody>
        </p:sp>
        <p:sp>
          <p:nvSpPr>
            <p:cNvPr id="1441" name="Line 2918"/>
            <p:cNvSpPr>
              <a:spLocks noChangeShapeType="1"/>
            </p:cNvSpPr>
            <p:nvPr/>
          </p:nvSpPr>
          <p:spPr bwMode="auto">
            <a:xfrm flipH="1">
              <a:off x="4168" y="3061"/>
              <a:ext cx="1" cy="1"/>
            </a:xfrm>
            <a:prstGeom prst="line">
              <a:avLst/>
            </a:prstGeom>
            <a:noFill/>
            <a:ln w="0">
              <a:solidFill>
                <a:srgbClr val="000000"/>
              </a:solidFill>
              <a:round/>
              <a:headEnd/>
              <a:tailEnd/>
            </a:ln>
          </p:spPr>
          <p:txBody>
            <a:bodyPr/>
            <a:lstStyle/>
            <a:p>
              <a:endParaRPr lang="en-GB"/>
            </a:p>
          </p:txBody>
        </p:sp>
        <p:sp>
          <p:nvSpPr>
            <p:cNvPr id="1442" name="Line 2919"/>
            <p:cNvSpPr>
              <a:spLocks noChangeShapeType="1"/>
            </p:cNvSpPr>
            <p:nvPr/>
          </p:nvSpPr>
          <p:spPr bwMode="auto">
            <a:xfrm flipH="1">
              <a:off x="4299" y="3059"/>
              <a:ext cx="1" cy="4"/>
            </a:xfrm>
            <a:prstGeom prst="line">
              <a:avLst/>
            </a:prstGeom>
            <a:noFill/>
            <a:ln w="0">
              <a:solidFill>
                <a:srgbClr val="000000"/>
              </a:solidFill>
              <a:round/>
              <a:headEnd/>
              <a:tailEnd/>
            </a:ln>
          </p:spPr>
          <p:txBody>
            <a:bodyPr/>
            <a:lstStyle/>
            <a:p>
              <a:endParaRPr lang="en-GB"/>
            </a:p>
          </p:txBody>
        </p:sp>
        <p:sp>
          <p:nvSpPr>
            <p:cNvPr id="1443" name="Freeform 2920"/>
            <p:cNvSpPr>
              <a:spLocks/>
            </p:cNvSpPr>
            <p:nvPr/>
          </p:nvSpPr>
          <p:spPr bwMode="auto">
            <a:xfrm>
              <a:off x="4168" y="3059"/>
              <a:ext cx="132" cy="4"/>
            </a:xfrm>
            <a:custGeom>
              <a:avLst/>
              <a:gdLst/>
              <a:ahLst/>
              <a:cxnLst>
                <a:cxn ang="0">
                  <a:pos x="0" y="3"/>
                </a:cxn>
                <a:cxn ang="0">
                  <a:pos x="14" y="5"/>
                </a:cxn>
                <a:cxn ang="0">
                  <a:pos x="29" y="5"/>
                </a:cxn>
                <a:cxn ang="0">
                  <a:pos x="49" y="5"/>
                </a:cxn>
                <a:cxn ang="0">
                  <a:pos x="69" y="6"/>
                </a:cxn>
                <a:cxn ang="0">
                  <a:pos x="86" y="6"/>
                </a:cxn>
                <a:cxn ang="0">
                  <a:pos x="104" y="8"/>
                </a:cxn>
                <a:cxn ang="0">
                  <a:pos x="125" y="8"/>
                </a:cxn>
                <a:cxn ang="0">
                  <a:pos x="159" y="8"/>
                </a:cxn>
                <a:cxn ang="0">
                  <a:pos x="172" y="5"/>
                </a:cxn>
                <a:cxn ang="0">
                  <a:pos x="191" y="5"/>
                </a:cxn>
                <a:cxn ang="0">
                  <a:pos x="208" y="5"/>
                </a:cxn>
                <a:cxn ang="0">
                  <a:pos x="221" y="5"/>
                </a:cxn>
                <a:cxn ang="0">
                  <a:pos x="229" y="4"/>
                </a:cxn>
                <a:cxn ang="0">
                  <a:pos x="243" y="3"/>
                </a:cxn>
                <a:cxn ang="0">
                  <a:pos x="255" y="3"/>
                </a:cxn>
                <a:cxn ang="0">
                  <a:pos x="264" y="0"/>
                </a:cxn>
              </a:cxnLst>
              <a:rect l="0" t="0" r="r" b="b"/>
              <a:pathLst>
                <a:path w="264" h="8">
                  <a:moveTo>
                    <a:pt x="0" y="3"/>
                  </a:moveTo>
                  <a:lnTo>
                    <a:pt x="14" y="5"/>
                  </a:lnTo>
                  <a:lnTo>
                    <a:pt x="29" y="5"/>
                  </a:lnTo>
                  <a:lnTo>
                    <a:pt x="49" y="5"/>
                  </a:lnTo>
                  <a:lnTo>
                    <a:pt x="69" y="6"/>
                  </a:lnTo>
                  <a:lnTo>
                    <a:pt x="86" y="6"/>
                  </a:lnTo>
                  <a:lnTo>
                    <a:pt x="104" y="8"/>
                  </a:lnTo>
                  <a:lnTo>
                    <a:pt x="125" y="8"/>
                  </a:lnTo>
                  <a:lnTo>
                    <a:pt x="159" y="8"/>
                  </a:lnTo>
                  <a:lnTo>
                    <a:pt x="172" y="5"/>
                  </a:lnTo>
                  <a:lnTo>
                    <a:pt x="191" y="5"/>
                  </a:lnTo>
                  <a:lnTo>
                    <a:pt x="208" y="5"/>
                  </a:lnTo>
                  <a:lnTo>
                    <a:pt x="221" y="5"/>
                  </a:lnTo>
                  <a:lnTo>
                    <a:pt x="229" y="4"/>
                  </a:lnTo>
                  <a:lnTo>
                    <a:pt x="243" y="3"/>
                  </a:lnTo>
                  <a:lnTo>
                    <a:pt x="255" y="3"/>
                  </a:lnTo>
                  <a:lnTo>
                    <a:pt x="264" y="0"/>
                  </a:lnTo>
                </a:path>
              </a:pathLst>
            </a:custGeom>
            <a:noFill/>
            <a:ln w="0">
              <a:solidFill>
                <a:srgbClr val="000000"/>
              </a:solidFill>
              <a:prstDash val="solid"/>
              <a:round/>
              <a:headEnd/>
              <a:tailEnd/>
            </a:ln>
          </p:spPr>
          <p:txBody>
            <a:bodyPr/>
            <a:lstStyle/>
            <a:p>
              <a:endParaRPr lang="en-GB"/>
            </a:p>
          </p:txBody>
        </p:sp>
        <p:sp>
          <p:nvSpPr>
            <p:cNvPr id="1444" name="Freeform 2921"/>
            <p:cNvSpPr>
              <a:spLocks/>
            </p:cNvSpPr>
            <p:nvPr/>
          </p:nvSpPr>
          <p:spPr bwMode="auto">
            <a:xfrm>
              <a:off x="4300" y="3041"/>
              <a:ext cx="213" cy="18"/>
            </a:xfrm>
            <a:custGeom>
              <a:avLst/>
              <a:gdLst/>
              <a:ahLst/>
              <a:cxnLst>
                <a:cxn ang="0">
                  <a:pos x="0" y="37"/>
                </a:cxn>
                <a:cxn ang="0">
                  <a:pos x="17" y="35"/>
                </a:cxn>
                <a:cxn ang="0">
                  <a:pos x="42" y="34"/>
                </a:cxn>
                <a:cxn ang="0">
                  <a:pos x="56" y="32"/>
                </a:cxn>
                <a:cxn ang="0">
                  <a:pos x="74" y="30"/>
                </a:cxn>
                <a:cxn ang="0">
                  <a:pos x="92" y="29"/>
                </a:cxn>
                <a:cxn ang="0">
                  <a:pos x="109" y="27"/>
                </a:cxn>
                <a:cxn ang="0">
                  <a:pos x="121" y="27"/>
                </a:cxn>
                <a:cxn ang="0">
                  <a:pos x="134" y="28"/>
                </a:cxn>
                <a:cxn ang="0">
                  <a:pos x="144" y="26"/>
                </a:cxn>
                <a:cxn ang="0">
                  <a:pos x="163" y="25"/>
                </a:cxn>
                <a:cxn ang="0">
                  <a:pos x="171" y="24"/>
                </a:cxn>
                <a:cxn ang="0">
                  <a:pos x="186" y="24"/>
                </a:cxn>
                <a:cxn ang="0">
                  <a:pos x="198" y="23"/>
                </a:cxn>
                <a:cxn ang="0">
                  <a:pos x="205" y="22"/>
                </a:cxn>
                <a:cxn ang="0">
                  <a:pos x="210" y="21"/>
                </a:cxn>
                <a:cxn ang="0">
                  <a:pos x="221" y="21"/>
                </a:cxn>
                <a:cxn ang="0">
                  <a:pos x="231" y="21"/>
                </a:cxn>
                <a:cxn ang="0">
                  <a:pos x="242" y="20"/>
                </a:cxn>
                <a:cxn ang="0">
                  <a:pos x="251" y="19"/>
                </a:cxn>
                <a:cxn ang="0">
                  <a:pos x="261" y="19"/>
                </a:cxn>
                <a:cxn ang="0">
                  <a:pos x="274" y="17"/>
                </a:cxn>
                <a:cxn ang="0">
                  <a:pos x="283" y="16"/>
                </a:cxn>
                <a:cxn ang="0">
                  <a:pos x="294" y="15"/>
                </a:cxn>
                <a:cxn ang="0">
                  <a:pos x="308" y="14"/>
                </a:cxn>
                <a:cxn ang="0">
                  <a:pos x="320" y="12"/>
                </a:cxn>
                <a:cxn ang="0">
                  <a:pos x="332" y="12"/>
                </a:cxn>
                <a:cxn ang="0">
                  <a:pos x="343" y="10"/>
                </a:cxn>
                <a:cxn ang="0">
                  <a:pos x="345" y="10"/>
                </a:cxn>
                <a:cxn ang="0">
                  <a:pos x="362" y="8"/>
                </a:cxn>
                <a:cxn ang="0">
                  <a:pos x="372" y="8"/>
                </a:cxn>
                <a:cxn ang="0">
                  <a:pos x="426" y="0"/>
                </a:cxn>
              </a:cxnLst>
              <a:rect l="0" t="0" r="r" b="b"/>
              <a:pathLst>
                <a:path w="426" h="37">
                  <a:moveTo>
                    <a:pt x="0" y="37"/>
                  </a:moveTo>
                  <a:lnTo>
                    <a:pt x="17" y="35"/>
                  </a:lnTo>
                  <a:lnTo>
                    <a:pt x="42" y="34"/>
                  </a:lnTo>
                  <a:lnTo>
                    <a:pt x="56" y="32"/>
                  </a:lnTo>
                  <a:lnTo>
                    <a:pt x="74" y="30"/>
                  </a:lnTo>
                  <a:lnTo>
                    <a:pt x="92" y="29"/>
                  </a:lnTo>
                  <a:lnTo>
                    <a:pt x="109" y="27"/>
                  </a:lnTo>
                  <a:lnTo>
                    <a:pt x="121" y="27"/>
                  </a:lnTo>
                  <a:lnTo>
                    <a:pt x="134" y="28"/>
                  </a:lnTo>
                  <a:lnTo>
                    <a:pt x="144" y="26"/>
                  </a:lnTo>
                  <a:lnTo>
                    <a:pt x="163" y="25"/>
                  </a:lnTo>
                  <a:lnTo>
                    <a:pt x="171" y="24"/>
                  </a:lnTo>
                  <a:lnTo>
                    <a:pt x="186" y="24"/>
                  </a:lnTo>
                  <a:lnTo>
                    <a:pt x="198" y="23"/>
                  </a:lnTo>
                  <a:lnTo>
                    <a:pt x="205" y="22"/>
                  </a:lnTo>
                  <a:lnTo>
                    <a:pt x="210" y="21"/>
                  </a:lnTo>
                  <a:lnTo>
                    <a:pt x="221" y="21"/>
                  </a:lnTo>
                  <a:lnTo>
                    <a:pt x="231" y="21"/>
                  </a:lnTo>
                  <a:lnTo>
                    <a:pt x="242" y="20"/>
                  </a:lnTo>
                  <a:lnTo>
                    <a:pt x="251" y="19"/>
                  </a:lnTo>
                  <a:lnTo>
                    <a:pt x="261" y="19"/>
                  </a:lnTo>
                  <a:lnTo>
                    <a:pt x="274" y="17"/>
                  </a:lnTo>
                  <a:lnTo>
                    <a:pt x="283" y="16"/>
                  </a:lnTo>
                  <a:lnTo>
                    <a:pt x="294" y="15"/>
                  </a:lnTo>
                  <a:lnTo>
                    <a:pt x="308" y="14"/>
                  </a:lnTo>
                  <a:lnTo>
                    <a:pt x="320" y="12"/>
                  </a:lnTo>
                  <a:lnTo>
                    <a:pt x="332" y="12"/>
                  </a:lnTo>
                  <a:lnTo>
                    <a:pt x="343" y="10"/>
                  </a:lnTo>
                  <a:lnTo>
                    <a:pt x="345" y="10"/>
                  </a:lnTo>
                  <a:lnTo>
                    <a:pt x="362" y="8"/>
                  </a:lnTo>
                  <a:lnTo>
                    <a:pt x="372" y="8"/>
                  </a:lnTo>
                  <a:lnTo>
                    <a:pt x="426" y="0"/>
                  </a:lnTo>
                </a:path>
              </a:pathLst>
            </a:custGeom>
            <a:noFill/>
            <a:ln w="0">
              <a:solidFill>
                <a:srgbClr val="000000"/>
              </a:solidFill>
              <a:prstDash val="solid"/>
              <a:round/>
              <a:headEnd/>
              <a:tailEnd/>
            </a:ln>
          </p:spPr>
          <p:txBody>
            <a:bodyPr/>
            <a:lstStyle/>
            <a:p>
              <a:endParaRPr lang="en-GB"/>
            </a:p>
          </p:txBody>
        </p:sp>
        <p:sp>
          <p:nvSpPr>
            <p:cNvPr id="1445" name="Line 2922"/>
            <p:cNvSpPr>
              <a:spLocks noChangeShapeType="1"/>
            </p:cNvSpPr>
            <p:nvPr/>
          </p:nvSpPr>
          <p:spPr bwMode="auto">
            <a:xfrm flipH="1">
              <a:off x="4166" y="3065"/>
              <a:ext cx="1" cy="3"/>
            </a:xfrm>
            <a:prstGeom prst="line">
              <a:avLst/>
            </a:prstGeom>
            <a:noFill/>
            <a:ln w="0">
              <a:solidFill>
                <a:srgbClr val="000000"/>
              </a:solidFill>
              <a:round/>
              <a:headEnd/>
              <a:tailEnd/>
            </a:ln>
          </p:spPr>
          <p:txBody>
            <a:bodyPr/>
            <a:lstStyle/>
            <a:p>
              <a:endParaRPr lang="en-GB"/>
            </a:p>
          </p:txBody>
        </p:sp>
        <p:sp>
          <p:nvSpPr>
            <p:cNvPr id="1446" name="Line 2923"/>
            <p:cNvSpPr>
              <a:spLocks noChangeShapeType="1"/>
            </p:cNvSpPr>
            <p:nvPr/>
          </p:nvSpPr>
          <p:spPr bwMode="auto">
            <a:xfrm flipH="1">
              <a:off x="4294" y="3063"/>
              <a:ext cx="5" cy="15"/>
            </a:xfrm>
            <a:prstGeom prst="line">
              <a:avLst/>
            </a:prstGeom>
            <a:noFill/>
            <a:ln w="0">
              <a:solidFill>
                <a:srgbClr val="000000"/>
              </a:solidFill>
              <a:round/>
              <a:headEnd/>
              <a:tailEnd/>
            </a:ln>
          </p:spPr>
          <p:txBody>
            <a:bodyPr/>
            <a:lstStyle/>
            <a:p>
              <a:endParaRPr lang="en-GB"/>
            </a:p>
          </p:txBody>
        </p:sp>
        <p:sp>
          <p:nvSpPr>
            <p:cNvPr id="1447" name="Freeform 2924"/>
            <p:cNvSpPr>
              <a:spLocks/>
            </p:cNvSpPr>
            <p:nvPr/>
          </p:nvSpPr>
          <p:spPr bwMode="auto">
            <a:xfrm>
              <a:off x="4167" y="3063"/>
              <a:ext cx="132" cy="5"/>
            </a:xfrm>
            <a:custGeom>
              <a:avLst/>
              <a:gdLst/>
              <a:ahLst/>
              <a:cxnLst>
                <a:cxn ang="0">
                  <a:pos x="0" y="3"/>
                </a:cxn>
                <a:cxn ang="0">
                  <a:pos x="25" y="4"/>
                </a:cxn>
                <a:cxn ang="0">
                  <a:pos x="39" y="6"/>
                </a:cxn>
                <a:cxn ang="0">
                  <a:pos x="54" y="6"/>
                </a:cxn>
                <a:cxn ang="0">
                  <a:pos x="78" y="7"/>
                </a:cxn>
                <a:cxn ang="0">
                  <a:pos x="96" y="7"/>
                </a:cxn>
                <a:cxn ang="0">
                  <a:pos x="112" y="9"/>
                </a:cxn>
                <a:cxn ang="0">
                  <a:pos x="130" y="8"/>
                </a:cxn>
                <a:cxn ang="0">
                  <a:pos x="146" y="9"/>
                </a:cxn>
                <a:cxn ang="0">
                  <a:pos x="163" y="9"/>
                </a:cxn>
                <a:cxn ang="0">
                  <a:pos x="175" y="8"/>
                </a:cxn>
                <a:cxn ang="0">
                  <a:pos x="198" y="7"/>
                </a:cxn>
                <a:cxn ang="0">
                  <a:pos x="212" y="6"/>
                </a:cxn>
                <a:cxn ang="0">
                  <a:pos x="229" y="7"/>
                </a:cxn>
                <a:cxn ang="0">
                  <a:pos x="241" y="6"/>
                </a:cxn>
                <a:cxn ang="0">
                  <a:pos x="256" y="4"/>
                </a:cxn>
                <a:cxn ang="0">
                  <a:pos x="265" y="0"/>
                </a:cxn>
              </a:cxnLst>
              <a:rect l="0" t="0" r="r" b="b"/>
              <a:pathLst>
                <a:path w="265" h="9">
                  <a:moveTo>
                    <a:pt x="0" y="3"/>
                  </a:moveTo>
                  <a:lnTo>
                    <a:pt x="25" y="4"/>
                  </a:lnTo>
                  <a:lnTo>
                    <a:pt x="39" y="6"/>
                  </a:lnTo>
                  <a:lnTo>
                    <a:pt x="54" y="6"/>
                  </a:lnTo>
                  <a:lnTo>
                    <a:pt x="78" y="7"/>
                  </a:lnTo>
                  <a:lnTo>
                    <a:pt x="96" y="7"/>
                  </a:lnTo>
                  <a:lnTo>
                    <a:pt x="112" y="9"/>
                  </a:lnTo>
                  <a:lnTo>
                    <a:pt x="130" y="8"/>
                  </a:lnTo>
                  <a:lnTo>
                    <a:pt x="146" y="9"/>
                  </a:lnTo>
                  <a:lnTo>
                    <a:pt x="163" y="9"/>
                  </a:lnTo>
                  <a:lnTo>
                    <a:pt x="175" y="8"/>
                  </a:lnTo>
                  <a:lnTo>
                    <a:pt x="198" y="7"/>
                  </a:lnTo>
                  <a:lnTo>
                    <a:pt x="212" y="6"/>
                  </a:lnTo>
                  <a:lnTo>
                    <a:pt x="229" y="7"/>
                  </a:lnTo>
                  <a:lnTo>
                    <a:pt x="241" y="6"/>
                  </a:lnTo>
                  <a:lnTo>
                    <a:pt x="256" y="4"/>
                  </a:lnTo>
                  <a:lnTo>
                    <a:pt x="265" y="0"/>
                  </a:lnTo>
                </a:path>
              </a:pathLst>
            </a:custGeom>
            <a:noFill/>
            <a:ln w="0">
              <a:solidFill>
                <a:srgbClr val="000000"/>
              </a:solidFill>
              <a:prstDash val="solid"/>
              <a:round/>
              <a:headEnd/>
              <a:tailEnd/>
            </a:ln>
          </p:spPr>
          <p:txBody>
            <a:bodyPr/>
            <a:lstStyle/>
            <a:p>
              <a:endParaRPr lang="en-GB"/>
            </a:p>
          </p:txBody>
        </p:sp>
        <p:sp>
          <p:nvSpPr>
            <p:cNvPr id="1448" name="Freeform 2925"/>
            <p:cNvSpPr>
              <a:spLocks/>
            </p:cNvSpPr>
            <p:nvPr/>
          </p:nvSpPr>
          <p:spPr bwMode="auto">
            <a:xfrm>
              <a:off x="4299" y="3045"/>
              <a:ext cx="214" cy="18"/>
            </a:xfrm>
            <a:custGeom>
              <a:avLst/>
              <a:gdLst/>
              <a:ahLst/>
              <a:cxnLst>
                <a:cxn ang="0">
                  <a:pos x="0" y="36"/>
                </a:cxn>
                <a:cxn ang="0">
                  <a:pos x="26" y="36"/>
                </a:cxn>
                <a:cxn ang="0">
                  <a:pos x="45" y="35"/>
                </a:cxn>
                <a:cxn ang="0">
                  <a:pos x="59" y="32"/>
                </a:cxn>
                <a:cxn ang="0">
                  <a:pos x="76" y="30"/>
                </a:cxn>
                <a:cxn ang="0">
                  <a:pos x="95" y="29"/>
                </a:cxn>
                <a:cxn ang="0">
                  <a:pos x="112" y="28"/>
                </a:cxn>
                <a:cxn ang="0">
                  <a:pos x="128" y="28"/>
                </a:cxn>
                <a:cxn ang="0">
                  <a:pos x="138" y="27"/>
                </a:cxn>
                <a:cxn ang="0">
                  <a:pos x="149" y="27"/>
                </a:cxn>
                <a:cxn ang="0">
                  <a:pos x="162" y="26"/>
                </a:cxn>
                <a:cxn ang="0">
                  <a:pos x="171" y="25"/>
                </a:cxn>
                <a:cxn ang="0">
                  <a:pos x="181" y="24"/>
                </a:cxn>
                <a:cxn ang="0">
                  <a:pos x="193" y="24"/>
                </a:cxn>
                <a:cxn ang="0">
                  <a:pos x="202" y="23"/>
                </a:cxn>
                <a:cxn ang="0">
                  <a:pos x="212" y="22"/>
                </a:cxn>
                <a:cxn ang="0">
                  <a:pos x="215" y="22"/>
                </a:cxn>
                <a:cxn ang="0">
                  <a:pos x="221" y="22"/>
                </a:cxn>
                <a:cxn ang="0">
                  <a:pos x="232" y="20"/>
                </a:cxn>
                <a:cxn ang="0">
                  <a:pos x="241" y="20"/>
                </a:cxn>
                <a:cxn ang="0">
                  <a:pos x="250" y="19"/>
                </a:cxn>
                <a:cxn ang="0">
                  <a:pos x="259" y="18"/>
                </a:cxn>
                <a:cxn ang="0">
                  <a:pos x="266" y="18"/>
                </a:cxn>
                <a:cxn ang="0">
                  <a:pos x="280" y="16"/>
                </a:cxn>
                <a:cxn ang="0">
                  <a:pos x="292" y="16"/>
                </a:cxn>
                <a:cxn ang="0">
                  <a:pos x="305" y="14"/>
                </a:cxn>
                <a:cxn ang="0">
                  <a:pos x="317" y="13"/>
                </a:cxn>
                <a:cxn ang="0">
                  <a:pos x="329" y="13"/>
                </a:cxn>
                <a:cxn ang="0">
                  <a:pos x="339" y="12"/>
                </a:cxn>
                <a:cxn ang="0">
                  <a:pos x="351" y="10"/>
                </a:cxn>
                <a:cxn ang="0">
                  <a:pos x="357" y="9"/>
                </a:cxn>
                <a:cxn ang="0">
                  <a:pos x="364" y="7"/>
                </a:cxn>
                <a:cxn ang="0">
                  <a:pos x="375" y="7"/>
                </a:cxn>
                <a:cxn ang="0">
                  <a:pos x="429" y="0"/>
                </a:cxn>
              </a:cxnLst>
              <a:rect l="0" t="0" r="r" b="b"/>
              <a:pathLst>
                <a:path w="429" h="36">
                  <a:moveTo>
                    <a:pt x="0" y="36"/>
                  </a:moveTo>
                  <a:lnTo>
                    <a:pt x="26" y="36"/>
                  </a:lnTo>
                  <a:lnTo>
                    <a:pt x="45" y="35"/>
                  </a:lnTo>
                  <a:lnTo>
                    <a:pt x="59" y="32"/>
                  </a:lnTo>
                  <a:lnTo>
                    <a:pt x="76" y="30"/>
                  </a:lnTo>
                  <a:lnTo>
                    <a:pt x="95" y="29"/>
                  </a:lnTo>
                  <a:lnTo>
                    <a:pt x="112" y="28"/>
                  </a:lnTo>
                  <a:lnTo>
                    <a:pt x="128" y="28"/>
                  </a:lnTo>
                  <a:lnTo>
                    <a:pt x="138" y="27"/>
                  </a:lnTo>
                  <a:lnTo>
                    <a:pt x="149" y="27"/>
                  </a:lnTo>
                  <a:lnTo>
                    <a:pt x="162" y="26"/>
                  </a:lnTo>
                  <a:lnTo>
                    <a:pt x="171" y="25"/>
                  </a:lnTo>
                  <a:lnTo>
                    <a:pt x="181" y="24"/>
                  </a:lnTo>
                  <a:lnTo>
                    <a:pt x="193" y="24"/>
                  </a:lnTo>
                  <a:lnTo>
                    <a:pt x="202" y="23"/>
                  </a:lnTo>
                  <a:lnTo>
                    <a:pt x="212" y="22"/>
                  </a:lnTo>
                  <a:lnTo>
                    <a:pt x="215" y="22"/>
                  </a:lnTo>
                  <a:lnTo>
                    <a:pt x="221" y="22"/>
                  </a:lnTo>
                  <a:lnTo>
                    <a:pt x="232" y="20"/>
                  </a:lnTo>
                  <a:lnTo>
                    <a:pt x="241" y="20"/>
                  </a:lnTo>
                  <a:lnTo>
                    <a:pt x="250" y="19"/>
                  </a:lnTo>
                  <a:lnTo>
                    <a:pt x="259" y="18"/>
                  </a:lnTo>
                  <a:lnTo>
                    <a:pt x="266" y="18"/>
                  </a:lnTo>
                  <a:lnTo>
                    <a:pt x="280" y="16"/>
                  </a:lnTo>
                  <a:lnTo>
                    <a:pt x="292" y="16"/>
                  </a:lnTo>
                  <a:lnTo>
                    <a:pt x="305" y="14"/>
                  </a:lnTo>
                  <a:lnTo>
                    <a:pt x="317" y="13"/>
                  </a:lnTo>
                  <a:lnTo>
                    <a:pt x="329" y="13"/>
                  </a:lnTo>
                  <a:lnTo>
                    <a:pt x="339" y="12"/>
                  </a:lnTo>
                  <a:lnTo>
                    <a:pt x="351" y="10"/>
                  </a:lnTo>
                  <a:lnTo>
                    <a:pt x="357" y="9"/>
                  </a:lnTo>
                  <a:lnTo>
                    <a:pt x="364" y="7"/>
                  </a:lnTo>
                  <a:lnTo>
                    <a:pt x="375" y="7"/>
                  </a:lnTo>
                  <a:lnTo>
                    <a:pt x="429" y="0"/>
                  </a:lnTo>
                </a:path>
              </a:pathLst>
            </a:custGeom>
            <a:noFill/>
            <a:ln w="0">
              <a:solidFill>
                <a:srgbClr val="000000"/>
              </a:solidFill>
              <a:prstDash val="solid"/>
              <a:round/>
              <a:headEnd/>
              <a:tailEnd/>
            </a:ln>
          </p:spPr>
          <p:txBody>
            <a:bodyPr/>
            <a:lstStyle/>
            <a:p>
              <a:endParaRPr lang="en-GB"/>
            </a:p>
          </p:txBody>
        </p:sp>
        <p:sp>
          <p:nvSpPr>
            <p:cNvPr id="1449" name="Freeform 2926"/>
            <p:cNvSpPr>
              <a:spLocks/>
            </p:cNvSpPr>
            <p:nvPr/>
          </p:nvSpPr>
          <p:spPr bwMode="auto">
            <a:xfrm>
              <a:off x="4162" y="3068"/>
              <a:ext cx="4" cy="9"/>
            </a:xfrm>
            <a:custGeom>
              <a:avLst/>
              <a:gdLst/>
              <a:ahLst/>
              <a:cxnLst>
                <a:cxn ang="0">
                  <a:pos x="7" y="0"/>
                </a:cxn>
                <a:cxn ang="0">
                  <a:pos x="0" y="18"/>
                </a:cxn>
                <a:cxn ang="0">
                  <a:pos x="0" y="19"/>
                </a:cxn>
              </a:cxnLst>
              <a:rect l="0" t="0" r="r" b="b"/>
              <a:pathLst>
                <a:path w="7" h="19">
                  <a:moveTo>
                    <a:pt x="7" y="0"/>
                  </a:moveTo>
                  <a:lnTo>
                    <a:pt x="0" y="18"/>
                  </a:lnTo>
                  <a:lnTo>
                    <a:pt x="0" y="19"/>
                  </a:lnTo>
                </a:path>
              </a:pathLst>
            </a:custGeom>
            <a:noFill/>
            <a:ln w="0">
              <a:solidFill>
                <a:srgbClr val="000000"/>
              </a:solidFill>
              <a:prstDash val="solid"/>
              <a:round/>
              <a:headEnd/>
              <a:tailEnd/>
            </a:ln>
          </p:spPr>
          <p:txBody>
            <a:bodyPr/>
            <a:lstStyle/>
            <a:p>
              <a:endParaRPr lang="en-GB"/>
            </a:p>
          </p:txBody>
        </p:sp>
        <p:sp>
          <p:nvSpPr>
            <p:cNvPr id="1450" name="Line 2927"/>
            <p:cNvSpPr>
              <a:spLocks noChangeShapeType="1"/>
            </p:cNvSpPr>
            <p:nvPr/>
          </p:nvSpPr>
          <p:spPr bwMode="auto">
            <a:xfrm flipH="1">
              <a:off x="4132" y="3065"/>
              <a:ext cx="1" cy="1"/>
            </a:xfrm>
            <a:prstGeom prst="line">
              <a:avLst/>
            </a:prstGeom>
            <a:noFill/>
            <a:ln w="0">
              <a:solidFill>
                <a:srgbClr val="000000"/>
              </a:solidFill>
              <a:round/>
              <a:headEnd/>
              <a:tailEnd/>
            </a:ln>
          </p:spPr>
          <p:txBody>
            <a:bodyPr/>
            <a:lstStyle/>
            <a:p>
              <a:endParaRPr lang="en-GB"/>
            </a:p>
          </p:txBody>
        </p:sp>
        <p:sp>
          <p:nvSpPr>
            <p:cNvPr id="1451" name="Freeform 2928"/>
            <p:cNvSpPr>
              <a:spLocks/>
            </p:cNvSpPr>
            <p:nvPr/>
          </p:nvSpPr>
          <p:spPr bwMode="auto">
            <a:xfrm>
              <a:off x="4132" y="3065"/>
              <a:ext cx="34" cy="3"/>
            </a:xfrm>
            <a:custGeom>
              <a:avLst/>
              <a:gdLst/>
              <a:ahLst/>
              <a:cxnLst>
                <a:cxn ang="0">
                  <a:pos x="66" y="5"/>
                </a:cxn>
                <a:cxn ang="0">
                  <a:pos x="52" y="3"/>
                </a:cxn>
                <a:cxn ang="0">
                  <a:pos x="36" y="3"/>
                </a:cxn>
                <a:cxn ang="0">
                  <a:pos x="26" y="2"/>
                </a:cxn>
                <a:cxn ang="0">
                  <a:pos x="12" y="0"/>
                </a:cxn>
                <a:cxn ang="0">
                  <a:pos x="0" y="0"/>
                </a:cxn>
              </a:cxnLst>
              <a:rect l="0" t="0" r="r" b="b"/>
              <a:pathLst>
                <a:path w="66" h="5">
                  <a:moveTo>
                    <a:pt x="66" y="5"/>
                  </a:moveTo>
                  <a:lnTo>
                    <a:pt x="52" y="3"/>
                  </a:lnTo>
                  <a:lnTo>
                    <a:pt x="36" y="3"/>
                  </a:lnTo>
                  <a:lnTo>
                    <a:pt x="26" y="2"/>
                  </a:lnTo>
                  <a:lnTo>
                    <a:pt x="12" y="0"/>
                  </a:lnTo>
                  <a:lnTo>
                    <a:pt x="0" y="0"/>
                  </a:lnTo>
                </a:path>
              </a:pathLst>
            </a:custGeom>
            <a:noFill/>
            <a:ln w="0">
              <a:solidFill>
                <a:srgbClr val="000000"/>
              </a:solidFill>
              <a:prstDash val="solid"/>
              <a:round/>
              <a:headEnd/>
              <a:tailEnd/>
            </a:ln>
          </p:spPr>
          <p:txBody>
            <a:bodyPr/>
            <a:lstStyle/>
            <a:p>
              <a:endParaRPr lang="en-GB"/>
            </a:p>
          </p:txBody>
        </p:sp>
        <p:sp>
          <p:nvSpPr>
            <p:cNvPr id="1452" name="Line 2929"/>
            <p:cNvSpPr>
              <a:spLocks noChangeShapeType="1"/>
            </p:cNvSpPr>
            <p:nvPr/>
          </p:nvSpPr>
          <p:spPr bwMode="auto">
            <a:xfrm flipH="1">
              <a:off x="4159" y="3077"/>
              <a:ext cx="3" cy="5"/>
            </a:xfrm>
            <a:prstGeom prst="line">
              <a:avLst/>
            </a:prstGeom>
            <a:noFill/>
            <a:ln w="0">
              <a:solidFill>
                <a:srgbClr val="000000"/>
              </a:solidFill>
              <a:round/>
              <a:headEnd/>
              <a:tailEnd/>
            </a:ln>
          </p:spPr>
          <p:txBody>
            <a:bodyPr/>
            <a:lstStyle/>
            <a:p>
              <a:endParaRPr lang="en-GB"/>
            </a:p>
          </p:txBody>
        </p:sp>
        <p:sp>
          <p:nvSpPr>
            <p:cNvPr id="1453" name="Freeform 2930"/>
            <p:cNvSpPr>
              <a:spLocks/>
            </p:cNvSpPr>
            <p:nvPr/>
          </p:nvSpPr>
          <p:spPr bwMode="auto">
            <a:xfrm>
              <a:off x="4281" y="3078"/>
              <a:ext cx="13" cy="21"/>
            </a:xfrm>
            <a:custGeom>
              <a:avLst/>
              <a:gdLst/>
              <a:ahLst/>
              <a:cxnLst>
                <a:cxn ang="0">
                  <a:pos x="26" y="0"/>
                </a:cxn>
                <a:cxn ang="0">
                  <a:pos x="12" y="31"/>
                </a:cxn>
                <a:cxn ang="0">
                  <a:pos x="0" y="42"/>
                </a:cxn>
              </a:cxnLst>
              <a:rect l="0" t="0" r="r" b="b"/>
              <a:pathLst>
                <a:path w="26" h="42">
                  <a:moveTo>
                    <a:pt x="26" y="0"/>
                  </a:moveTo>
                  <a:lnTo>
                    <a:pt x="12" y="31"/>
                  </a:lnTo>
                  <a:lnTo>
                    <a:pt x="0" y="42"/>
                  </a:lnTo>
                </a:path>
              </a:pathLst>
            </a:custGeom>
            <a:noFill/>
            <a:ln w="0">
              <a:solidFill>
                <a:srgbClr val="000000"/>
              </a:solidFill>
              <a:prstDash val="solid"/>
              <a:round/>
              <a:headEnd/>
              <a:tailEnd/>
            </a:ln>
          </p:spPr>
          <p:txBody>
            <a:bodyPr/>
            <a:lstStyle/>
            <a:p>
              <a:endParaRPr lang="en-GB"/>
            </a:p>
          </p:txBody>
        </p:sp>
        <p:sp>
          <p:nvSpPr>
            <p:cNvPr id="1454" name="Freeform 2931"/>
            <p:cNvSpPr>
              <a:spLocks/>
            </p:cNvSpPr>
            <p:nvPr/>
          </p:nvSpPr>
          <p:spPr bwMode="auto">
            <a:xfrm>
              <a:off x="4162" y="3077"/>
              <a:ext cx="132" cy="5"/>
            </a:xfrm>
            <a:custGeom>
              <a:avLst/>
              <a:gdLst/>
              <a:ahLst/>
              <a:cxnLst>
                <a:cxn ang="0">
                  <a:pos x="0" y="0"/>
                </a:cxn>
                <a:cxn ang="0">
                  <a:pos x="20" y="3"/>
                </a:cxn>
                <a:cxn ang="0">
                  <a:pos x="35" y="4"/>
                </a:cxn>
                <a:cxn ang="0">
                  <a:pos x="50" y="5"/>
                </a:cxn>
                <a:cxn ang="0">
                  <a:pos x="61" y="6"/>
                </a:cxn>
                <a:cxn ang="0">
                  <a:pos x="84" y="6"/>
                </a:cxn>
                <a:cxn ang="0">
                  <a:pos x="108" y="8"/>
                </a:cxn>
                <a:cxn ang="0">
                  <a:pos x="125" y="8"/>
                </a:cxn>
                <a:cxn ang="0">
                  <a:pos x="140" y="7"/>
                </a:cxn>
                <a:cxn ang="0">
                  <a:pos x="155" y="8"/>
                </a:cxn>
                <a:cxn ang="0">
                  <a:pos x="173" y="10"/>
                </a:cxn>
                <a:cxn ang="0">
                  <a:pos x="185" y="10"/>
                </a:cxn>
                <a:cxn ang="0">
                  <a:pos x="209" y="6"/>
                </a:cxn>
                <a:cxn ang="0">
                  <a:pos x="233" y="5"/>
                </a:cxn>
                <a:cxn ang="0">
                  <a:pos x="242" y="4"/>
                </a:cxn>
                <a:cxn ang="0">
                  <a:pos x="255" y="4"/>
                </a:cxn>
                <a:cxn ang="0">
                  <a:pos x="264" y="2"/>
                </a:cxn>
              </a:cxnLst>
              <a:rect l="0" t="0" r="r" b="b"/>
              <a:pathLst>
                <a:path w="264" h="10">
                  <a:moveTo>
                    <a:pt x="0" y="0"/>
                  </a:moveTo>
                  <a:lnTo>
                    <a:pt x="20" y="3"/>
                  </a:lnTo>
                  <a:lnTo>
                    <a:pt x="35" y="4"/>
                  </a:lnTo>
                  <a:lnTo>
                    <a:pt x="50" y="5"/>
                  </a:lnTo>
                  <a:lnTo>
                    <a:pt x="61" y="6"/>
                  </a:lnTo>
                  <a:lnTo>
                    <a:pt x="84" y="6"/>
                  </a:lnTo>
                  <a:lnTo>
                    <a:pt x="108" y="8"/>
                  </a:lnTo>
                  <a:lnTo>
                    <a:pt x="125" y="8"/>
                  </a:lnTo>
                  <a:lnTo>
                    <a:pt x="140" y="7"/>
                  </a:lnTo>
                  <a:lnTo>
                    <a:pt x="155" y="8"/>
                  </a:lnTo>
                  <a:lnTo>
                    <a:pt x="173" y="10"/>
                  </a:lnTo>
                  <a:lnTo>
                    <a:pt x="185" y="10"/>
                  </a:lnTo>
                  <a:lnTo>
                    <a:pt x="209" y="6"/>
                  </a:lnTo>
                  <a:lnTo>
                    <a:pt x="233" y="5"/>
                  </a:lnTo>
                  <a:lnTo>
                    <a:pt x="242" y="4"/>
                  </a:lnTo>
                  <a:lnTo>
                    <a:pt x="255" y="4"/>
                  </a:lnTo>
                  <a:lnTo>
                    <a:pt x="264" y="2"/>
                  </a:lnTo>
                </a:path>
              </a:pathLst>
            </a:custGeom>
            <a:noFill/>
            <a:ln w="0">
              <a:solidFill>
                <a:srgbClr val="000000"/>
              </a:solidFill>
              <a:prstDash val="solid"/>
              <a:round/>
              <a:headEnd/>
              <a:tailEnd/>
            </a:ln>
          </p:spPr>
          <p:txBody>
            <a:bodyPr/>
            <a:lstStyle/>
            <a:p>
              <a:endParaRPr lang="en-GB"/>
            </a:p>
          </p:txBody>
        </p:sp>
        <p:sp>
          <p:nvSpPr>
            <p:cNvPr id="1455" name="Freeform 2932"/>
            <p:cNvSpPr>
              <a:spLocks/>
            </p:cNvSpPr>
            <p:nvPr/>
          </p:nvSpPr>
          <p:spPr bwMode="auto">
            <a:xfrm>
              <a:off x="4294" y="3051"/>
              <a:ext cx="219" cy="27"/>
            </a:xfrm>
            <a:custGeom>
              <a:avLst/>
              <a:gdLst/>
              <a:ahLst/>
              <a:cxnLst>
                <a:cxn ang="0">
                  <a:pos x="0" y="54"/>
                </a:cxn>
                <a:cxn ang="0">
                  <a:pos x="11" y="50"/>
                </a:cxn>
                <a:cxn ang="0">
                  <a:pos x="27" y="46"/>
                </a:cxn>
                <a:cxn ang="0">
                  <a:pos x="44" y="46"/>
                </a:cxn>
                <a:cxn ang="0">
                  <a:pos x="55" y="45"/>
                </a:cxn>
                <a:cxn ang="0">
                  <a:pos x="69" y="45"/>
                </a:cxn>
                <a:cxn ang="0">
                  <a:pos x="81" y="43"/>
                </a:cxn>
                <a:cxn ang="0">
                  <a:pos x="93" y="41"/>
                </a:cxn>
                <a:cxn ang="0">
                  <a:pos x="107" y="41"/>
                </a:cxn>
                <a:cxn ang="0">
                  <a:pos x="120" y="40"/>
                </a:cxn>
                <a:cxn ang="0">
                  <a:pos x="128" y="39"/>
                </a:cxn>
                <a:cxn ang="0">
                  <a:pos x="137" y="38"/>
                </a:cxn>
                <a:cxn ang="0">
                  <a:pos x="147" y="39"/>
                </a:cxn>
                <a:cxn ang="0">
                  <a:pos x="156" y="37"/>
                </a:cxn>
                <a:cxn ang="0">
                  <a:pos x="172" y="36"/>
                </a:cxn>
                <a:cxn ang="0">
                  <a:pos x="181" y="33"/>
                </a:cxn>
                <a:cxn ang="0">
                  <a:pos x="192" y="32"/>
                </a:cxn>
                <a:cxn ang="0">
                  <a:pos x="203" y="31"/>
                </a:cxn>
                <a:cxn ang="0">
                  <a:pos x="211" y="30"/>
                </a:cxn>
                <a:cxn ang="0">
                  <a:pos x="223" y="31"/>
                </a:cxn>
                <a:cxn ang="0">
                  <a:pos x="235" y="30"/>
                </a:cxn>
                <a:cxn ang="0">
                  <a:pos x="240" y="30"/>
                </a:cxn>
                <a:cxn ang="0">
                  <a:pos x="244" y="29"/>
                </a:cxn>
                <a:cxn ang="0">
                  <a:pos x="251" y="28"/>
                </a:cxn>
                <a:cxn ang="0">
                  <a:pos x="264" y="26"/>
                </a:cxn>
                <a:cxn ang="0">
                  <a:pos x="274" y="25"/>
                </a:cxn>
                <a:cxn ang="0">
                  <a:pos x="290" y="22"/>
                </a:cxn>
                <a:cxn ang="0">
                  <a:pos x="302" y="20"/>
                </a:cxn>
                <a:cxn ang="0">
                  <a:pos x="315" y="19"/>
                </a:cxn>
                <a:cxn ang="0">
                  <a:pos x="331" y="17"/>
                </a:cxn>
                <a:cxn ang="0">
                  <a:pos x="345" y="16"/>
                </a:cxn>
                <a:cxn ang="0">
                  <a:pos x="358" y="14"/>
                </a:cxn>
                <a:cxn ang="0">
                  <a:pos x="375" y="11"/>
                </a:cxn>
                <a:cxn ang="0">
                  <a:pos x="384" y="9"/>
                </a:cxn>
                <a:cxn ang="0">
                  <a:pos x="385" y="8"/>
                </a:cxn>
                <a:cxn ang="0">
                  <a:pos x="439" y="0"/>
                </a:cxn>
              </a:cxnLst>
              <a:rect l="0" t="0" r="r" b="b"/>
              <a:pathLst>
                <a:path w="439" h="54">
                  <a:moveTo>
                    <a:pt x="0" y="54"/>
                  </a:moveTo>
                  <a:lnTo>
                    <a:pt x="11" y="50"/>
                  </a:lnTo>
                  <a:lnTo>
                    <a:pt x="27" y="46"/>
                  </a:lnTo>
                  <a:lnTo>
                    <a:pt x="44" y="46"/>
                  </a:lnTo>
                  <a:lnTo>
                    <a:pt x="55" y="45"/>
                  </a:lnTo>
                  <a:lnTo>
                    <a:pt x="69" y="45"/>
                  </a:lnTo>
                  <a:lnTo>
                    <a:pt x="81" y="43"/>
                  </a:lnTo>
                  <a:lnTo>
                    <a:pt x="93" y="41"/>
                  </a:lnTo>
                  <a:lnTo>
                    <a:pt x="107" y="41"/>
                  </a:lnTo>
                  <a:lnTo>
                    <a:pt x="120" y="40"/>
                  </a:lnTo>
                  <a:lnTo>
                    <a:pt x="128" y="39"/>
                  </a:lnTo>
                  <a:lnTo>
                    <a:pt x="137" y="38"/>
                  </a:lnTo>
                  <a:lnTo>
                    <a:pt x="147" y="39"/>
                  </a:lnTo>
                  <a:lnTo>
                    <a:pt x="156" y="37"/>
                  </a:lnTo>
                  <a:lnTo>
                    <a:pt x="172" y="36"/>
                  </a:lnTo>
                  <a:lnTo>
                    <a:pt x="181" y="33"/>
                  </a:lnTo>
                  <a:lnTo>
                    <a:pt x="192" y="32"/>
                  </a:lnTo>
                  <a:lnTo>
                    <a:pt x="203" y="31"/>
                  </a:lnTo>
                  <a:lnTo>
                    <a:pt x="211" y="30"/>
                  </a:lnTo>
                  <a:lnTo>
                    <a:pt x="223" y="31"/>
                  </a:lnTo>
                  <a:lnTo>
                    <a:pt x="235" y="30"/>
                  </a:lnTo>
                  <a:lnTo>
                    <a:pt x="240" y="30"/>
                  </a:lnTo>
                  <a:lnTo>
                    <a:pt x="244" y="29"/>
                  </a:lnTo>
                  <a:lnTo>
                    <a:pt x="251" y="28"/>
                  </a:lnTo>
                  <a:lnTo>
                    <a:pt x="264" y="26"/>
                  </a:lnTo>
                  <a:lnTo>
                    <a:pt x="274" y="25"/>
                  </a:lnTo>
                  <a:lnTo>
                    <a:pt x="290" y="22"/>
                  </a:lnTo>
                  <a:lnTo>
                    <a:pt x="302" y="20"/>
                  </a:lnTo>
                  <a:lnTo>
                    <a:pt x="315" y="19"/>
                  </a:lnTo>
                  <a:lnTo>
                    <a:pt x="331" y="17"/>
                  </a:lnTo>
                  <a:lnTo>
                    <a:pt x="345" y="16"/>
                  </a:lnTo>
                  <a:lnTo>
                    <a:pt x="358" y="14"/>
                  </a:lnTo>
                  <a:lnTo>
                    <a:pt x="375" y="11"/>
                  </a:lnTo>
                  <a:lnTo>
                    <a:pt x="384" y="9"/>
                  </a:lnTo>
                  <a:lnTo>
                    <a:pt x="385" y="8"/>
                  </a:lnTo>
                  <a:lnTo>
                    <a:pt x="439" y="0"/>
                  </a:lnTo>
                </a:path>
              </a:pathLst>
            </a:custGeom>
            <a:noFill/>
            <a:ln w="0">
              <a:solidFill>
                <a:srgbClr val="000000"/>
              </a:solidFill>
              <a:prstDash val="solid"/>
              <a:round/>
              <a:headEnd/>
              <a:tailEnd/>
            </a:ln>
          </p:spPr>
          <p:txBody>
            <a:bodyPr/>
            <a:lstStyle/>
            <a:p>
              <a:endParaRPr lang="en-GB"/>
            </a:p>
          </p:txBody>
        </p:sp>
        <p:sp>
          <p:nvSpPr>
            <p:cNvPr id="1456" name="Freeform 2933"/>
            <p:cNvSpPr>
              <a:spLocks/>
            </p:cNvSpPr>
            <p:nvPr/>
          </p:nvSpPr>
          <p:spPr bwMode="auto">
            <a:xfrm>
              <a:off x="4055" y="3065"/>
              <a:ext cx="2" cy="6"/>
            </a:xfrm>
            <a:custGeom>
              <a:avLst/>
              <a:gdLst/>
              <a:ahLst/>
              <a:cxnLst>
                <a:cxn ang="0">
                  <a:pos x="0" y="0"/>
                </a:cxn>
                <a:cxn ang="0">
                  <a:pos x="0" y="3"/>
                </a:cxn>
                <a:cxn ang="0">
                  <a:pos x="3" y="13"/>
                </a:cxn>
              </a:cxnLst>
              <a:rect l="0" t="0" r="r" b="b"/>
              <a:pathLst>
                <a:path w="3" h="13">
                  <a:moveTo>
                    <a:pt x="0" y="0"/>
                  </a:moveTo>
                  <a:lnTo>
                    <a:pt x="0" y="3"/>
                  </a:lnTo>
                  <a:lnTo>
                    <a:pt x="3" y="13"/>
                  </a:lnTo>
                </a:path>
              </a:pathLst>
            </a:custGeom>
            <a:noFill/>
            <a:ln w="0">
              <a:solidFill>
                <a:srgbClr val="000000"/>
              </a:solidFill>
              <a:prstDash val="solid"/>
              <a:round/>
              <a:headEnd/>
              <a:tailEnd/>
            </a:ln>
          </p:spPr>
          <p:txBody>
            <a:bodyPr/>
            <a:lstStyle/>
            <a:p>
              <a:endParaRPr lang="en-GB"/>
            </a:p>
          </p:txBody>
        </p:sp>
        <p:sp>
          <p:nvSpPr>
            <p:cNvPr id="1457" name="Freeform 2934"/>
            <p:cNvSpPr>
              <a:spLocks/>
            </p:cNvSpPr>
            <p:nvPr/>
          </p:nvSpPr>
          <p:spPr bwMode="auto">
            <a:xfrm>
              <a:off x="4009" y="3065"/>
              <a:ext cx="8" cy="9"/>
            </a:xfrm>
            <a:custGeom>
              <a:avLst/>
              <a:gdLst/>
              <a:ahLst/>
              <a:cxnLst>
                <a:cxn ang="0">
                  <a:pos x="14" y="0"/>
                </a:cxn>
                <a:cxn ang="0">
                  <a:pos x="8" y="8"/>
                </a:cxn>
                <a:cxn ang="0">
                  <a:pos x="0" y="16"/>
                </a:cxn>
                <a:cxn ang="0">
                  <a:pos x="0" y="17"/>
                </a:cxn>
              </a:cxnLst>
              <a:rect l="0" t="0" r="r" b="b"/>
              <a:pathLst>
                <a:path w="14" h="17">
                  <a:moveTo>
                    <a:pt x="14" y="0"/>
                  </a:moveTo>
                  <a:lnTo>
                    <a:pt x="8" y="8"/>
                  </a:lnTo>
                  <a:lnTo>
                    <a:pt x="0" y="16"/>
                  </a:lnTo>
                  <a:lnTo>
                    <a:pt x="0" y="17"/>
                  </a:lnTo>
                </a:path>
              </a:pathLst>
            </a:custGeom>
            <a:noFill/>
            <a:ln w="0">
              <a:solidFill>
                <a:srgbClr val="000000"/>
              </a:solidFill>
              <a:prstDash val="solid"/>
              <a:round/>
              <a:headEnd/>
              <a:tailEnd/>
            </a:ln>
          </p:spPr>
          <p:txBody>
            <a:bodyPr/>
            <a:lstStyle/>
            <a:p>
              <a:endParaRPr lang="en-GB"/>
            </a:p>
          </p:txBody>
        </p:sp>
        <p:sp>
          <p:nvSpPr>
            <p:cNvPr id="1458" name="Freeform 2935"/>
            <p:cNvSpPr>
              <a:spLocks/>
            </p:cNvSpPr>
            <p:nvPr/>
          </p:nvSpPr>
          <p:spPr bwMode="auto">
            <a:xfrm>
              <a:off x="4029" y="3064"/>
              <a:ext cx="26" cy="1"/>
            </a:xfrm>
            <a:custGeom>
              <a:avLst/>
              <a:gdLst/>
              <a:ahLst/>
              <a:cxnLst>
                <a:cxn ang="0">
                  <a:pos x="52" y="2"/>
                </a:cxn>
                <a:cxn ang="0">
                  <a:pos x="44" y="2"/>
                </a:cxn>
                <a:cxn ang="0">
                  <a:pos x="35" y="1"/>
                </a:cxn>
                <a:cxn ang="0">
                  <a:pos x="21" y="1"/>
                </a:cxn>
                <a:cxn ang="0">
                  <a:pos x="18" y="1"/>
                </a:cxn>
                <a:cxn ang="0">
                  <a:pos x="3" y="1"/>
                </a:cxn>
                <a:cxn ang="0">
                  <a:pos x="0" y="0"/>
                </a:cxn>
              </a:cxnLst>
              <a:rect l="0" t="0" r="r" b="b"/>
              <a:pathLst>
                <a:path w="52" h="2">
                  <a:moveTo>
                    <a:pt x="52" y="2"/>
                  </a:moveTo>
                  <a:lnTo>
                    <a:pt x="44" y="2"/>
                  </a:lnTo>
                  <a:lnTo>
                    <a:pt x="35" y="1"/>
                  </a:lnTo>
                  <a:lnTo>
                    <a:pt x="21" y="1"/>
                  </a:lnTo>
                  <a:lnTo>
                    <a:pt x="18" y="1"/>
                  </a:lnTo>
                  <a:lnTo>
                    <a:pt x="3" y="1"/>
                  </a:lnTo>
                  <a:lnTo>
                    <a:pt x="0" y="0"/>
                  </a:lnTo>
                </a:path>
              </a:pathLst>
            </a:custGeom>
            <a:noFill/>
            <a:ln w="0">
              <a:solidFill>
                <a:srgbClr val="000000"/>
              </a:solidFill>
              <a:prstDash val="solid"/>
              <a:round/>
              <a:headEnd/>
              <a:tailEnd/>
            </a:ln>
          </p:spPr>
          <p:txBody>
            <a:bodyPr/>
            <a:lstStyle/>
            <a:p>
              <a:endParaRPr lang="en-GB"/>
            </a:p>
          </p:txBody>
        </p:sp>
        <p:sp>
          <p:nvSpPr>
            <p:cNvPr id="1459" name="Line 2936"/>
            <p:cNvSpPr>
              <a:spLocks noChangeShapeType="1"/>
            </p:cNvSpPr>
            <p:nvPr/>
          </p:nvSpPr>
          <p:spPr bwMode="auto">
            <a:xfrm>
              <a:off x="4057" y="3071"/>
              <a:ext cx="6" cy="21"/>
            </a:xfrm>
            <a:prstGeom prst="line">
              <a:avLst/>
            </a:prstGeom>
            <a:noFill/>
            <a:ln w="0">
              <a:solidFill>
                <a:srgbClr val="000000"/>
              </a:solidFill>
              <a:round/>
              <a:headEnd/>
              <a:tailEnd/>
            </a:ln>
          </p:spPr>
          <p:txBody>
            <a:bodyPr/>
            <a:lstStyle/>
            <a:p>
              <a:endParaRPr lang="en-GB"/>
            </a:p>
          </p:txBody>
        </p:sp>
        <p:sp>
          <p:nvSpPr>
            <p:cNvPr id="1460" name="Line 2937"/>
            <p:cNvSpPr>
              <a:spLocks noChangeShapeType="1"/>
            </p:cNvSpPr>
            <p:nvPr/>
          </p:nvSpPr>
          <p:spPr bwMode="auto">
            <a:xfrm flipH="1" flipV="1">
              <a:off x="4071" y="3063"/>
              <a:ext cx="5" cy="10"/>
            </a:xfrm>
            <a:prstGeom prst="line">
              <a:avLst/>
            </a:prstGeom>
            <a:noFill/>
            <a:ln w="0">
              <a:solidFill>
                <a:srgbClr val="000000"/>
              </a:solidFill>
              <a:round/>
              <a:headEnd/>
              <a:tailEnd/>
            </a:ln>
          </p:spPr>
          <p:txBody>
            <a:bodyPr/>
            <a:lstStyle/>
            <a:p>
              <a:endParaRPr lang="en-GB"/>
            </a:p>
          </p:txBody>
        </p:sp>
        <p:sp>
          <p:nvSpPr>
            <p:cNvPr id="1461" name="Freeform 2938"/>
            <p:cNvSpPr>
              <a:spLocks/>
            </p:cNvSpPr>
            <p:nvPr/>
          </p:nvSpPr>
          <p:spPr bwMode="auto">
            <a:xfrm>
              <a:off x="4057" y="3071"/>
              <a:ext cx="19" cy="2"/>
            </a:xfrm>
            <a:custGeom>
              <a:avLst/>
              <a:gdLst/>
              <a:ahLst/>
              <a:cxnLst>
                <a:cxn ang="0">
                  <a:pos x="0" y="0"/>
                </a:cxn>
                <a:cxn ang="0">
                  <a:pos x="13" y="0"/>
                </a:cxn>
                <a:cxn ang="0">
                  <a:pos x="24" y="1"/>
                </a:cxn>
                <a:cxn ang="0">
                  <a:pos x="38" y="2"/>
                </a:cxn>
              </a:cxnLst>
              <a:rect l="0" t="0" r="r" b="b"/>
              <a:pathLst>
                <a:path w="38" h="2">
                  <a:moveTo>
                    <a:pt x="0" y="0"/>
                  </a:moveTo>
                  <a:lnTo>
                    <a:pt x="13" y="0"/>
                  </a:lnTo>
                  <a:lnTo>
                    <a:pt x="24" y="1"/>
                  </a:lnTo>
                  <a:lnTo>
                    <a:pt x="38" y="2"/>
                  </a:lnTo>
                </a:path>
              </a:pathLst>
            </a:custGeom>
            <a:noFill/>
            <a:ln w="0">
              <a:solidFill>
                <a:srgbClr val="000000"/>
              </a:solidFill>
              <a:prstDash val="solid"/>
              <a:round/>
              <a:headEnd/>
              <a:tailEnd/>
            </a:ln>
          </p:spPr>
          <p:txBody>
            <a:bodyPr/>
            <a:lstStyle/>
            <a:p>
              <a:endParaRPr lang="en-GB"/>
            </a:p>
          </p:txBody>
        </p:sp>
        <p:sp>
          <p:nvSpPr>
            <p:cNvPr id="1462" name="Line 2939"/>
            <p:cNvSpPr>
              <a:spLocks noChangeShapeType="1"/>
            </p:cNvSpPr>
            <p:nvPr/>
          </p:nvSpPr>
          <p:spPr bwMode="auto">
            <a:xfrm>
              <a:off x="4088" y="3076"/>
              <a:ext cx="1" cy="5"/>
            </a:xfrm>
            <a:prstGeom prst="line">
              <a:avLst/>
            </a:prstGeom>
            <a:noFill/>
            <a:ln w="0">
              <a:solidFill>
                <a:srgbClr val="000000"/>
              </a:solidFill>
              <a:round/>
              <a:headEnd/>
              <a:tailEnd/>
            </a:ln>
          </p:spPr>
          <p:txBody>
            <a:bodyPr/>
            <a:lstStyle/>
            <a:p>
              <a:endParaRPr lang="en-GB"/>
            </a:p>
          </p:txBody>
        </p:sp>
        <p:sp>
          <p:nvSpPr>
            <p:cNvPr id="1463" name="Freeform 2940"/>
            <p:cNvSpPr>
              <a:spLocks/>
            </p:cNvSpPr>
            <p:nvPr/>
          </p:nvSpPr>
          <p:spPr bwMode="auto">
            <a:xfrm>
              <a:off x="4077" y="3076"/>
              <a:ext cx="11" cy="1"/>
            </a:xfrm>
            <a:custGeom>
              <a:avLst/>
              <a:gdLst/>
              <a:ahLst/>
              <a:cxnLst>
                <a:cxn ang="0">
                  <a:pos x="0" y="0"/>
                </a:cxn>
                <a:cxn ang="0">
                  <a:pos x="7" y="0"/>
                </a:cxn>
                <a:cxn ang="0">
                  <a:pos x="21" y="0"/>
                </a:cxn>
              </a:cxnLst>
              <a:rect l="0" t="0" r="r" b="b"/>
              <a:pathLst>
                <a:path w="21">
                  <a:moveTo>
                    <a:pt x="0" y="0"/>
                  </a:moveTo>
                  <a:lnTo>
                    <a:pt x="7" y="0"/>
                  </a:lnTo>
                  <a:lnTo>
                    <a:pt x="21" y="0"/>
                  </a:lnTo>
                </a:path>
              </a:pathLst>
            </a:custGeom>
            <a:noFill/>
            <a:ln w="0">
              <a:solidFill>
                <a:srgbClr val="000000"/>
              </a:solidFill>
              <a:prstDash val="solid"/>
              <a:round/>
              <a:headEnd/>
              <a:tailEnd/>
            </a:ln>
          </p:spPr>
          <p:txBody>
            <a:bodyPr/>
            <a:lstStyle/>
            <a:p>
              <a:endParaRPr lang="en-GB"/>
            </a:p>
          </p:txBody>
        </p:sp>
        <p:sp>
          <p:nvSpPr>
            <p:cNvPr id="1464" name="Freeform 2941"/>
            <p:cNvSpPr>
              <a:spLocks/>
            </p:cNvSpPr>
            <p:nvPr/>
          </p:nvSpPr>
          <p:spPr bwMode="auto">
            <a:xfrm>
              <a:off x="4089" y="3081"/>
              <a:ext cx="13" cy="15"/>
            </a:xfrm>
            <a:custGeom>
              <a:avLst/>
              <a:gdLst/>
              <a:ahLst/>
              <a:cxnLst>
                <a:cxn ang="0">
                  <a:pos x="0" y="0"/>
                </a:cxn>
                <a:cxn ang="0">
                  <a:pos x="12" y="19"/>
                </a:cxn>
                <a:cxn ang="0">
                  <a:pos x="26" y="31"/>
                </a:cxn>
              </a:cxnLst>
              <a:rect l="0" t="0" r="r" b="b"/>
              <a:pathLst>
                <a:path w="26" h="31">
                  <a:moveTo>
                    <a:pt x="0" y="0"/>
                  </a:moveTo>
                  <a:lnTo>
                    <a:pt x="12" y="19"/>
                  </a:lnTo>
                  <a:lnTo>
                    <a:pt x="26" y="31"/>
                  </a:lnTo>
                </a:path>
              </a:pathLst>
            </a:custGeom>
            <a:noFill/>
            <a:ln w="0">
              <a:solidFill>
                <a:srgbClr val="000000"/>
              </a:solidFill>
              <a:prstDash val="solid"/>
              <a:round/>
              <a:headEnd/>
              <a:tailEnd/>
            </a:ln>
          </p:spPr>
          <p:txBody>
            <a:bodyPr/>
            <a:lstStyle/>
            <a:p>
              <a:endParaRPr lang="en-GB"/>
            </a:p>
          </p:txBody>
        </p:sp>
        <p:sp>
          <p:nvSpPr>
            <p:cNvPr id="1465" name="Line 2942"/>
            <p:cNvSpPr>
              <a:spLocks noChangeShapeType="1"/>
            </p:cNvSpPr>
            <p:nvPr/>
          </p:nvSpPr>
          <p:spPr bwMode="auto">
            <a:xfrm flipH="1">
              <a:off x="4121" y="3085"/>
              <a:ext cx="3" cy="3"/>
            </a:xfrm>
            <a:prstGeom prst="line">
              <a:avLst/>
            </a:prstGeom>
            <a:noFill/>
            <a:ln w="0">
              <a:solidFill>
                <a:srgbClr val="000000"/>
              </a:solidFill>
              <a:round/>
              <a:headEnd/>
              <a:tailEnd/>
            </a:ln>
          </p:spPr>
          <p:txBody>
            <a:bodyPr/>
            <a:lstStyle/>
            <a:p>
              <a:endParaRPr lang="en-GB"/>
            </a:p>
          </p:txBody>
        </p:sp>
        <p:sp>
          <p:nvSpPr>
            <p:cNvPr id="1466" name="Freeform 2943"/>
            <p:cNvSpPr>
              <a:spLocks/>
            </p:cNvSpPr>
            <p:nvPr/>
          </p:nvSpPr>
          <p:spPr bwMode="auto">
            <a:xfrm>
              <a:off x="4089" y="3079"/>
              <a:ext cx="35" cy="6"/>
            </a:xfrm>
            <a:custGeom>
              <a:avLst/>
              <a:gdLst/>
              <a:ahLst/>
              <a:cxnLst>
                <a:cxn ang="0">
                  <a:pos x="0" y="5"/>
                </a:cxn>
                <a:cxn ang="0">
                  <a:pos x="12" y="4"/>
                </a:cxn>
                <a:cxn ang="0">
                  <a:pos x="26" y="0"/>
                </a:cxn>
                <a:cxn ang="0">
                  <a:pos x="38" y="2"/>
                </a:cxn>
                <a:cxn ang="0">
                  <a:pos x="47" y="7"/>
                </a:cxn>
                <a:cxn ang="0">
                  <a:pos x="70" y="13"/>
                </a:cxn>
              </a:cxnLst>
              <a:rect l="0" t="0" r="r" b="b"/>
              <a:pathLst>
                <a:path w="70" h="13">
                  <a:moveTo>
                    <a:pt x="0" y="5"/>
                  </a:moveTo>
                  <a:lnTo>
                    <a:pt x="12" y="4"/>
                  </a:lnTo>
                  <a:lnTo>
                    <a:pt x="26" y="0"/>
                  </a:lnTo>
                  <a:lnTo>
                    <a:pt x="38" y="2"/>
                  </a:lnTo>
                  <a:lnTo>
                    <a:pt x="47" y="7"/>
                  </a:lnTo>
                  <a:lnTo>
                    <a:pt x="70" y="13"/>
                  </a:lnTo>
                </a:path>
              </a:pathLst>
            </a:custGeom>
            <a:noFill/>
            <a:ln w="0">
              <a:solidFill>
                <a:srgbClr val="000000"/>
              </a:solidFill>
              <a:prstDash val="solid"/>
              <a:round/>
              <a:headEnd/>
              <a:tailEnd/>
            </a:ln>
          </p:spPr>
          <p:txBody>
            <a:bodyPr/>
            <a:lstStyle/>
            <a:p>
              <a:endParaRPr lang="en-GB"/>
            </a:p>
          </p:txBody>
        </p:sp>
        <p:sp>
          <p:nvSpPr>
            <p:cNvPr id="1467" name="Freeform 2944"/>
            <p:cNvSpPr>
              <a:spLocks/>
            </p:cNvSpPr>
            <p:nvPr/>
          </p:nvSpPr>
          <p:spPr bwMode="auto">
            <a:xfrm>
              <a:off x="4433" y="3077"/>
              <a:ext cx="13" cy="26"/>
            </a:xfrm>
            <a:custGeom>
              <a:avLst/>
              <a:gdLst/>
              <a:ahLst/>
              <a:cxnLst>
                <a:cxn ang="0">
                  <a:pos x="28" y="0"/>
                </a:cxn>
                <a:cxn ang="0">
                  <a:pos x="19" y="17"/>
                </a:cxn>
                <a:cxn ang="0">
                  <a:pos x="7" y="39"/>
                </a:cxn>
                <a:cxn ang="0">
                  <a:pos x="0" y="51"/>
                </a:cxn>
              </a:cxnLst>
              <a:rect l="0" t="0" r="r" b="b"/>
              <a:pathLst>
                <a:path w="28" h="51">
                  <a:moveTo>
                    <a:pt x="28" y="0"/>
                  </a:moveTo>
                  <a:lnTo>
                    <a:pt x="19" y="17"/>
                  </a:lnTo>
                  <a:lnTo>
                    <a:pt x="7" y="39"/>
                  </a:lnTo>
                  <a:lnTo>
                    <a:pt x="0" y="51"/>
                  </a:lnTo>
                </a:path>
              </a:pathLst>
            </a:custGeom>
            <a:noFill/>
            <a:ln w="0">
              <a:solidFill>
                <a:srgbClr val="000000"/>
              </a:solidFill>
              <a:prstDash val="solid"/>
              <a:round/>
              <a:headEnd/>
              <a:tailEnd/>
            </a:ln>
          </p:spPr>
          <p:txBody>
            <a:bodyPr/>
            <a:lstStyle/>
            <a:p>
              <a:endParaRPr lang="en-GB"/>
            </a:p>
          </p:txBody>
        </p:sp>
        <p:sp>
          <p:nvSpPr>
            <p:cNvPr id="1468" name="Freeform 2945"/>
            <p:cNvSpPr>
              <a:spLocks/>
            </p:cNvSpPr>
            <p:nvPr/>
          </p:nvSpPr>
          <p:spPr bwMode="auto">
            <a:xfrm>
              <a:off x="4351" y="3092"/>
              <a:ext cx="11" cy="14"/>
            </a:xfrm>
            <a:custGeom>
              <a:avLst/>
              <a:gdLst/>
              <a:ahLst/>
              <a:cxnLst>
                <a:cxn ang="0">
                  <a:pos x="20" y="0"/>
                </a:cxn>
                <a:cxn ang="0">
                  <a:pos x="11" y="16"/>
                </a:cxn>
                <a:cxn ang="0">
                  <a:pos x="0" y="27"/>
                </a:cxn>
              </a:cxnLst>
              <a:rect l="0" t="0" r="r" b="b"/>
              <a:pathLst>
                <a:path w="20" h="27">
                  <a:moveTo>
                    <a:pt x="20" y="0"/>
                  </a:moveTo>
                  <a:lnTo>
                    <a:pt x="11" y="16"/>
                  </a:lnTo>
                  <a:lnTo>
                    <a:pt x="0" y="27"/>
                  </a:lnTo>
                </a:path>
              </a:pathLst>
            </a:custGeom>
            <a:noFill/>
            <a:ln w="0">
              <a:solidFill>
                <a:srgbClr val="000000"/>
              </a:solidFill>
              <a:prstDash val="solid"/>
              <a:round/>
              <a:headEnd/>
              <a:tailEnd/>
            </a:ln>
          </p:spPr>
          <p:txBody>
            <a:bodyPr/>
            <a:lstStyle/>
            <a:p>
              <a:endParaRPr lang="en-GB"/>
            </a:p>
          </p:txBody>
        </p:sp>
        <p:sp>
          <p:nvSpPr>
            <p:cNvPr id="1469" name="Freeform 2946"/>
            <p:cNvSpPr>
              <a:spLocks/>
            </p:cNvSpPr>
            <p:nvPr/>
          </p:nvSpPr>
          <p:spPr bwMode="auto">
            <a:xfrm>
              <a:off x="4362" y="3077"/>
              <a:ext cx="84" cy="15"/>
            </a:xfrm>
            <a:custGeom>
              <a:avLst/>
              <a:gdLst/>
              <a:ahLst/>
              <a:cxnLst>
                <a:cxn ang="0">
                  <a:pos x="170" y="0"/>
                </a:cxn>
                <a:cxn ang="0">
                  <a:pos x="161" y="3"/>
                </a:cxn>
                <a:cxn ang="0">
                  <a:pos x="142" y="4"/>
                </a:cxn>
                <a:cxn ang="0">
                  <a:pos x="132" y="6"/>
                </a:cxn>
                <a:cxn ang="0">
                  <a:pos x="126" y="7"/>
                </a:cxn>
                <a:cxn ang="0">
                  <a:pos x="119" y="7"/>
                </a:cxn>
                <a:cxn ang="0">
                  <a:pos x="109" y="7"/>
                </a:cxn>
                <a:cxn ang="0">
                  <a:pos x="101" y="7"/>
                </a:cxn>
                <a:cxn ang="0">
                  <a:pos x="95" y="9"/>
                </a:cxn>
                <a:cxn ang="0">
                  <a:pos x="87" y="11"/>
                </a:cxn>
                <a:cxn ang="0">
                  <a:pos x="77" y="14"/>
                </a:cxn>
                <a:cxn ang="0">
                  <a:pos x="68" y="17"/>
                </a:cxn>
                <a:cxn ang="0">
                  <a:pos x="53" y="19"/>
                </a:cxn>
                <a:cxn ang="0">
                  <a:pos x="44" y="22"/>
                </a:cxn>
                <a:cxn ang="0">
                  <a:pos x="35" y="24"/>
                </a:cxn>
                <a:cxn ang="0">
                  <a:pos x="23" y="26"/>
                </a:cxn>
                <a:cxn ang="0">
                  <a:pos x="0" y="29"/>
                </a:cxn>
              </a:cxnLst>
              <a:rect l="0" t="0" r="r" b="b"/>
              <a:pathLst>
                <a:path w="170" h="29">
                  <a:moveTo>
                    <a:pt x="170" y="0"/>
                  </a:moveTo>
                  <a:lnTo>
                    <a:pt x="161" y="3"/>
                  </a:lnTo>
                  <a:lnTo>
                    <a:pt x="142" y="4"/>
                  </a:lnTo>
                  <a:lnTo>
                    <a:pt x="132" y="6"/>
                  </a:lnTo>
                  <a:lnTo>
                    <a:pt x="126" y="7"/>
                  </a:lnTo>
                  <a:lnTo>
                    <a:pt x="119" y="7"/>
                  </a:lnTo>
                  <a:lnTo>
                    <a:pt x="109" y="7"/>
                  </a:lnTo>
                  <a:lnTo>
                    <a:pt x="101" y="7"/>
                  </a:lnTo>
                  <a:lnTo>
                    <a:pt x="95" y="9"/>
                  </a:lnTo>
                  <a:lnTo>
                    <a:pt x="87" y="11"/>
                  </a:lnTo>
                  <a:lnTo>
                    <a:pt x="77" y="14"/>
                  </a:lnTo>
                  <a:lnTo>
                    <a:pt x="68" y="17"/>
                  </a:lnTo>
                  <a:lnTo>
                    <a:pt x="53" y="19"/>
                  </a:lnTo>
                  <a:lnTo>
                    <a:pt x="44" y="22"/>
                  </a:lnTo>
                  <a:lnTo>
                    <a:pt x="35" y="24"/>
                  </a:lnTo>
                  <a:lnTo>
                    <a:pt x="23" y="26"/>
                  </a:lnTo>
                  <a:lnTo>
                    <a:pt x="0" y="29"/>
                  </a:lnTo>
                </a:path>
              </a:pathLst>
            </a:custGeom>
            <a:noFill/>
            <a:ln w="0">
              <a:solidFill>
                <a:srgbClr val="000000"/>
              </a:solidFill>
              <a:prstDash val="solid"/>
              <a:round/>
              <a:headEnd/>
              <a:tailEnd/>
            </a:ln>
          </p:spPr>
          <p:txBody>
            <a:bodyPr/>
            <a:lstStyle/>
            <a:p>
              <a:endParaRPr lang="en-GB"/>
            </a:p>
          </p:txBody>
        </p:sp>
        <p:sp>
          <p:nvSpPr>
            <p:cNvPr id="1470" name="Line 2947"/>
            <p:cNvSpPr>
              <a:spLocks noChangeShapeType="1"/>
            </p:cNvSpPr>
            <p:nvPr/>
          </p:nvSpPr>
          <p:spPr bwMode="auto">
            <a:xfrm>
              <a:off x="4362" y="3092"/>
              <a:ext cx="1" cy="1"/>
            </a:xfrm>
            <a:prstGeom prst="line">
              <a:avLst/>
            </a:prstGeom>
            <a:noFill/>
            <a:ln w="0">
              <a:solidFill>
                <a:srgbClr val="000000"/>
              </a:solidFill>
              <a:round/>
              <a:headEnd/>
              <a:tailEnd/>
            </a:ln>
          </p:spPr>
          <p:txBody>
            <a:bodyPr/>
            <a:lstStyle/>
            <a:p>
              <a:endParaRPr lang="en-GB"/>
            </a:p>
          </p:txBody>
        </p:sp>
        <p:sp>
          <p:nvSpPr>
            <p:cNvPr id="1471" name="Line 2948"/>
            <p:cNvSpPr>
              <a:spLocks noChangeShapeType="1"/>
            </p:cNvSpPr>
            <p:nvPr/>
          </p:nvSpPr>
          <p:spPr bwMode="auto">
            <a:xfrm flipH="1">
              <a:off x="4007" y="3075"/>
              <a:ext cx="1" cy="1"/>
            </a:xfrm>
            <a:prstGeom prst="line">
              <a:avLst/>
            </a:prstGeom>
            <a:noFill/>
            <a:ln w="0">
              <a:solidFill>
                <a:srgbClr val="000000"/>
              </a:solidFill>
              <a:round/>
              <a:headEnd/>
              <a:tailEnd/>
            </a:ln>
          </p:spPr>
          <p:txBody>
            <a:bodyPr/>
            <a:lstStyle/>
            <a:p>
              <a:endParaRPr lang="en-GB"/>
            </a:p>
          </p:txBody>
        </p:sp>
        <p:sp>
          <p:nvSpPr>
            <p:cNvPr id="1472" name="Freeform 2949"/>
            <p:cNvSpPr>
              <a:spLocks/>
            </p:cNvSpPr>
            <p:nvPr/>
          </p:nvSpPr>
          <p:spPr bwMode="auto">
            <a:xfrm>
              <a:off x="3893" y="3081"/>
              <a:ext cx="14" cy="1"/>
            </a:xfrm>
            <a:custGeom>
              <a:avLst/>
              <a:gdLst/>
              <a:ahLst/>
              <a:cxnLst>
                <a:cxn ang="0">
                  <a:pos x="0" y="1"/>
                </a:cxn>
                <a:cxn ang="0">
                  <a:pos x="17" y="0"/>
                </a:cxn>
                <a:cxn ang="0">
                  <a:pos x="27" y="0"/>
                </a:cxn>
                <a:cxn ang="0">
                  <a:pos x="28" y="0"/>
                </a:cxn>
                <a:cxn ang="0">
                  <a:pos x="28" y="0"/>
                </a:cxn>
              </a:cxnLst>
              <a:rect l="0" t="0" r="r" b="b"/>
              <a:pathLst>
                <a:path w="28" h="1">
                  <a:moveTo>
                    <a:pt x="0" y="1"/>
                  </a:moveTo>
                  <a:lnTo>
                    <a:pt x="17" y="0"/>
                  </a:lnTo>
                  <a:lnTo>
                    <a:pt x="27" y="0"/>
                  </a:lnTo>
                  <a:lnTo>
                    <a:pt x="28" y="0"/>
                  </a:lnTo>
                  <a:lnTo>
                    <a:pt x="28" y="0"/>
                  </a:lnTo>
                </a:path>
              </a:pathLst>
            </a:custGeom>
            <a:noFill/>
            <a:ln w="0">
              <a:solidFill>
                <a:srgbClr val="000000"/>
              </a:solidFill>
              <a:prstDash val="solid"/>
              <a:round/>
              <a:headEnd/>
              <a:tailEnd/>
            </a:ln>
          </p:spPr>
          <p:txBody>
            <a:bodyPr/>
            <a:lstStyle/>
            <a:p>
              <a:endParaRPr lang="en-GB"/>
            </a:p>
          </p:txBody>
        </p:sp>
        <p:sp>
          <p:nvSpPr>
            <p:cNvPr id="1473" name="Freeform 2950"/>
            <p:cNvSpPr>
              <a:spLocks/>
            </p:cNvSpPr>
            <p:nvPr/>
          </p:nvSpPr>
          <p:spPr bwMode="auto">
            <a:xfrm>
              <a:off x="3569" y="3135"/>
              <a:ext cx="1" cy="5"/>
            </a:xfrm>
            <a:custGeom>
              <a:avLst/>
              <a:gdLst/>
              <a:ahLst/>
              <a:cxnLst>
                <a:cxn ang="0">
                  <a:pos x="0" y="0"/>
                </a:cxn>
                <a:cxn ang="0">
                  <a:pos x="0" y="2"/>
                </a:cxn>
                <a:cxn ang="0">
                  <a:pos x="2" y="10"/>
                </a:cxn>
              </a:cxnLst>
              <a:rect l="0" t="0" r="r" b="b"/>
              <a:pathLst>
                <a:path w="2" h="10">
                  <a:moveTo>
                    <a:pt x="0" y="0"/>
                  </a:moveTo>
                  <a:lnTo>
                    <a:pt x="0" y="2"/>
                  </a:lnTo>
                  <a:lnTo>
                    <a:pt x="2" y="10"/>
                  </a:lnTo>
                </a:path>
              </a:pathLst>
            </a:custGeom>
            <a:noFill/>
            <a:ln w="0">
              <a:solidFill>
                <a:srgbClr val="000000"/>
              </a:solidFill>
              <a:prstDash val="solid"/>
              <a:round/>
              <a:headEnd/>
              <a:tailEnd/>
            </a:ln>
          </p:spPr>
          <p:txBody>
            <a:bodyPr/>
            <a:lstStyle/>
            <a:p>
              <a:endParaRPr lang="en-GB"/>
            </a:p>
          </p:txBody>
        </p:sp>
        <p:sp>
          <p:nvSpPr>
            <p:cNvPr id="1474" name="Line 2951"/>
            <p:cNvSpPr>
              <a:spLocks noChangeShapeType="1"/>
            </p:cNvSpPr>
            <p:nvPr/>
          </p:nvSpPr>
          <p:spPr bwMode="auto">
            <a:xfrm flipH="1">
              <a:off x="3488" y="3113"/>
              <a:ext cx="3" cy="6"/>
            </a:xfrm>
            <a:prstGeom prst="line">
              <a:avLst/>
            </a:prstGeom>
            <a:noFill/>
            <a:ln w="0">
              <a:solidFill>
                <a:srgbClr val="000000"/>
              </a:solidFill>
              <a:round/>
              <a:headEnd/>
              <a:tailEnd/>
            </a:ln>
          </p:spPr>
          <p:txBody>
            <a:bodyPr/>
            <a:lstStyle/>
            <a:p>
              <a:endParaRPr lang="en-GB"/>
            </a:p>
          </p:txBody>
        </p:sp>
        <p:sp>
          <p:nvSpPr>
            <p:cNvPr id="1475" name="Freeform 2952"/>
            <p:cNvSpPr>
              <a:spLocks/>
            </p:cNvSpPr>
            <p:nvPr/>
          </p:nvSpPr>
          <p:spPr bwMode="auto">
            <a:xfrm>
              <a:off x="3522" y="3121"/>
              <a:ext cx="47" cy="14"/>
            </a:xfrm>
            <a:custGeom>
              <a:avLst/>
              <a:gdLst/>
              <a:ahLst/>
              <a:cxnLst>
                <a:cxn ang="0">
                  <a:pos x="94" y="27"/>
                </a:cxn>
                <a:cxn ang="0">
                  <a:pos x="82" y="25"/>
                </a:cxn>
                <a:cxn ang="0">
                  <a:pos x="61" y="17"/>
                </a:cxn>
                <a:cxn ang="0">
                  <a:pos x="45" y="15"/>
                </a:cxn>
                <a:cxn ang="0">
                  <a:pos x="35" y="10"/>
                </a:cxn>
                <a:cxn ang="0">
                  <a:pos x="24" y="7"/>
                </a:cxn>
                <a:cxn ang="0">
                  <a:pos x="8" y="2"/>
                </a:cxn>
                <a:cxn ang="0">
                  <a:pos x="0" y="0"/>
                </a:cxn>
              </a:cxnLst>
              <a:rect l="0" t="0" r="r" b="b"/>
              <a:pathLst>
                <a:path w="94" h="27">
                  <a:moveTo>
                    <a:pt x="94" y="27"/>
                  </a:moveTo>
                  <a:lnTo>
                    <a:pt x="82" y="25"/>
                  </a:lnTo>
                  <a:lnTo>
                    <a:pt x="61" y="17"/>
                  </a:lnTo>
                  <a:lnTo>
                    <a:pt x="45" y="15"/>
                  </a:lnTo>
                  <a:lnTo>
                    <a:pt x="35" y="10"/>
                  </a:lnTo>
                  <a:lnTo>
                    <a:pt x="24" y="7"/>
                  </a:lnTo>
                  <a:lnTo>
                    <a:pt x="8" y="2"/>
                  </a:lnTo>
                  <a:lnTo>
                    <a:pt x="0" y="0"/>
                  </a:lnTo>
                </a:path>
              </a:pathLst>
            </a:custGeom>
            <a:noFill/>
            <a:ln w="0">
              <a:solidFill>
                <a:srgbClr val="000000"/>
              </a:solidFill>
              <a:prstDash val="solid"/>
              <a:round/>
              <a:headEnd/>
              <a:tailEnd/>
            </a:ln>
          </p:spPr>
          <p:txBody>
            <a:bodyPr/>
            <a:lstStyle/>
            <a:p>
              <a:endParaRPr lang="en-GB"/>
            </a:p>
          </p:txBody>
        </p:sp>
        <p:sp>
          <p:nvSpPr>
            <p:cNvPr id="1476" name="Line 2953"/>
            <p:cNvSpPr>
              <a:spLocks noChangeShapeType="1"/>
            </p:cNvSpPr>
            <p:nvPr/>
          </p:nvSpPr>
          <p:spPr bwMode="auto">
            <a:xfrm flipH="1">
              <a:off x="3452" y="3112"/>
              <a:ext cx="1" cy="1"/>
            </a:xfrm>
            <a:prstGeom prst="line">
              <a:avLst/>
            </a:prstGeom>
            <a:noFill/>
            <a:ln w="0">
              <a:solidFill>
                <a:srgbClr val="000000"/>
              </a:solidFill>
              <a:round/>
              <a:headEnd/>
              <a:tailEnd/>
            </a:ln>
          </p:spPr>
          <p:txBody>
            <a:bodyPr/>
            <a:lstStyle/>
            <a:p>
              <a:endParaRPr lang="en-GB"/>
            </a:p>
          </p:txBody>
        </p:sp>
        <p:sp>
          <p:nvSpPr>
            <p:cNvPr id="1477" name="Freeform 2954"/>
            <p:cNvSpPr>
              <a:spLocks/>
            </p:cNvSpPr>
            <p:nvPr/>
          </p:nvSpPr>
          <p:spPr bwMode="auto">
            <a:xfrm>
              <a:off x="3468" y="3112"/>
              <a:ext cx="23" cy="4"/>
            </a:xfrm>
            <a:custGeom>
              <a:avLst/>
              <a:gdLst/>
              <a:ahLst/>
              <a:cxnLst>
                <a:cxn ang="0">
                  <a:pos x="48" y="1"/>
                </a:cxn>
                <a:cxn ang="0">
                  <a:pos x="33" y="8"/>
                </a:cxn>
                <a:cxn ang="0">
                  <a:pos x="24" y="6"/>
                </a:cxn>
                <a:cxn ang="0">
                  <a:pos x="17" y="1"/>
                </a:cxn>
                <a:cxn ang="0">
                  <a:pos x="10" y="7"/>
                </a:cxn>
                <a:cxn ang="0">
                  <a:pos x="0" y="0"/>
                </a:cxn>
              </a:cxnLst>
              <a:rect l="0" t="0" r="r" b="b"/>
              <a:pathLst>
                <a:path w="48" h="8">
                  <a:moveTo>
                    <a:pt x="48" y="1"/>
                  </a:moveTo>
                  <a:lnTo>
                    <a:pt x="33" y="8"/>
                  </a:lnTo>
                  <a:lnTo>
                    <a:pt x="24" y="6"/>
                  </a:lnTo>
                  <a:lnTo>
                    <a:pt x="17" y="1"/>
                  </a:lnTo>
                  <a:lnTo>
                    <a:pt x="10" y="7"/>
                  </a:lnTo>
                  <a:lnTo>
                    <a:pt x="0" y="0"/>
                  </a:lnTo>
                </a:path>
              </a:pathLst>
            </a:custGeom>
            <a:noFill/>
            <a:ln w="0">
              <a:solidFill>
                <a:srgbClr val="000000"/>
              </a:solidFill>
              <a:prstDash val="solid"/>
              <a:round/>
              <a:headEnd/>
              <a:tailEnd/>
            </a:ln>
          </p:spPr>
          <p:txBody>
            <a:bodyPr/>
            <a:lstStyle/>
            <a:p>
              <a:endParaRPr lang="en-GB"/>
            </a:p>
          </p:txBody>
        </p:sp>
        <p:sp>
          <p:nvSpPr>
            <p:cNvPr id="1478" name="Line 2955"/>
            <p:cNvSpPr>
              <a:spLocks noChangeShapeType="1"/>
            </p:cNvSpPr>
            <p:nvPr/>
          </p:nvSpPr>
          <p:spPr bwMode="auto">
            <a:xfrm>
              <a:off x="3567" y="3121"/>
              <a:ext cx="1" cy="3"/>
            </a:xfrm>
            <a:prstGeom prst="line">
              <a:avLst/>
            </a:prstGeom>
            <a:noFill/>
            <a:ln w="0">
              <a:solidFill>
                <a:srgbClr val="000000"/>
              </a:solidFill>
              <a:round/>
              <a:headEnd/>
              <a:tailEnd/>
            </a:ln>
          </p:spPr>
          <p:txBody>
            <a:bodyPr/>
            <a:lstStyle/>
            <a:p>
              <a:endParaRPr lang="en-GB"/>
            </a:p>
          </p:txBody>
        </p:sp>
        <p:sp>
          <p:nvSpPr>
            <p:cNvPr id="1479" name="Freeform 2956"/>
            <p:cNvSpPr>
              <a:spLocks/>
            </p:cNvSpPr>
            <p:nvPr/>
          </p:nvSpPr>
          <p:spPr bwMode="auto">
            <a:xfrm>
              <a:off x="3453" y="3111"/>
              <a:ext cx="13" cy="1"/>
            </a:xfrm>
            <a:custGeom>
              <a:avLst/>
              <a:gdLst/>
              <a:ahLst/>
              <a:cxnLst>
                <a:cxn ang="0">
                  <a:pos x="27" y="1"/>
                </a:cxn>
                <a:cxn ang="0">
                  <a:pos x="16" y="0"/>
                </a:cxn>
                <a:cxn ang="0">
                  <a:pos x="0" y="2"/>
                </a:cxn>
              </a:cxnLst>
              <a:rect l="0" t="0" r="r" b="b"/>
              <a:pathLst>
                <a:path w="27" h="2">
                  <a:moveTo>
                    <a:pt x="27" y="1"/>
                  </a:moveTo>
                  <a:lnTo>
                    <a:pt x="16" y="0"/>
                  </a:lnTo>
                  <a:lnTo>
                    <a:pt x="0" y="2"/>
                  </a:lnTo>
                </a:path>
              </a:pathLst>
            </a:custGeom>
            <a:noFill/>
            <a:ln w="0">
              <a:solidFill>
                <a:srgbClr val="000000"/>
              </a:solidFill>
              <a:prstDash val="solid"/>
              <a:round/>
              <a:headEnd/>
              <a:tailEnd/>
            </a:ln>
          </p:spPr>
          <p:txBody>
            <a:bodyPr/>
            <a:lstStyle/>
            <a:p>
              <a:endParaRPr lang="en-GB"/>
            </a:p>
          </p:txBody>
        </p:sp>
        <p:sp>
          <p:nvSpPr>
            <p:cNvPr id="1480" name="Line 2957"/>
            <p:cNvSpPr>
              <a:spLocks noChangeShapeType="1"/>
            </p:cNvSpPr>
            <p:nvPr/>
          </p:nvSpPr>
          <p:spPr bwMode="auto">
            <a:xfrm flipH="1">
              <a:off x="3566" y="3121"/>
              <a:ext cx="1" cy="1"/>
            </a:xfrm>
            <a:prstGeom prst="line">
              <a:avLst/>
            </a:prstGeom>
            <a:noFill/>
            <a:ln w="0">
              <a:solidFill>
                <a:srgbClr val="000000"/>
              </a:solidFill>
              <a:round/>
              <a:headEnd/>
              <a:tailEnd/>
            </a:ln>
          </p:spPr>
          <p:txBody>
            <a:bodyPr/>
            <a:lstStyle/>
            <a:p>
              <a:endParaRPr lang="en-GB"/>
            </a:p>
          </p:txBody>
        </p:sp>
        <p:sp>
          <p:nvSpPr>
            <p:cNvPr id="1481" name="Line 2958"/>
            <p:cNvSpPr>
              <a:spLocks noChangeShapeType="1"/>
            </p:cNvSpPr>
            <p:nvPr/>
          </p:nvSpPr>
          <p:spPr bwMode="auto">
            <a:xfrm flipH="1">
              <a:off x="4005" y="3077"/>
              <a:ext cx="1" cy="2"/>
            </a:xfrm>
            <a:prstGeom prst="line">
              <a:avLst/>
            </a:prstGeom>
            <a:noFill/>
            <a:ln w="0">
              <a:solidFill>
                <a:srgbClr val="000000"/>
              </a:solidFill>
              <a:round/>
              <a:headEnd/>
              <a:tailEnd/>
            </a:ln>
          </p:spPr>
          <p:txBody>
            <a:bodyPr/>
            <a:lstStyle/>
            <a:p>
              <a:endParaRPr lang="en-GB"/>
            </a:p>
          </p:txBody>
        </p:sp>
        <p:sp>
          <p:nvSpPr>
            <p:cNvPr id="1482" name="Freeform 2959"/>
            <p:cNvSpPr>
              <a:spLocks/>
            </p:cNvSpPr>
            <p:nvPr/>
          </p:nvSpPr>
          <p:spPr bwMode="auto">
            <a:xfrm>
              <a:off x="3966" y="3077"/>
              <a:ext cx="40" cy="10"/>
            </a:xfrm>
            <a:custGeom>
              <a:avLst/>
              <a:gdLst/>
              <a:ahLst/>
              <a:cxnLst>
                <a:cxn ang="0">
                  <a:pos x="80" y="0"/>
                </a:cxn>
                <a:cxn ang="0">
                  <a:pos x="72" y="0"/>
                </a:cxn>
                <a:cxn ang="0">
                  <a:pos x="64" y="2"/>
                </a:cxn>
                <a:cxn ang="0">
                  <a:pos x="49" y="6"/>
                </a:cxn>
                <a:cxn ang="0">
                  <a:pos x="37" y="11"/>
                </a:cxn>
                <a:cxn ang="0">
                  <a:pos x="21" y="14"/>
                </a:cxn>
                <a:cxn ang="0">
                  <a:pos x="0" y="18"/>
                </a:cxn>
                <a:cxn ang="0">
                  <a:pos x="0" y="18"/>
                </a:cxn>
              </a:cxnLst>
              <a:rect l="0" t="0" r="r" b="b"/>
              <a:pathLst>
                <a:path w="80" h="18">
                  <a:moveTo>
                    <a:pt x="80" y="0"/>
                  </a:moveTo>
                  <a:lnTo>
                    <a:pt x="72" y="0"/>
                  </a:lnTo>
                  <a:lnTo>
                    <a:pt x="64" y="2"/>
                  </a:lnTo>
                  <a:lnTo>
                    <a:pt x="49" y="6"/>
                  </a:lnTo>
                  <a:lnTo>
                    <a:pt x="37" y="11"/>
                  </a:lnTo>
                  <a:lnTo>
                    <a:pt x="21" y="14"/>
                  </a:lnTo>
                  <a:lnTo>
                    <a:pt x="0" y="18"/>
                  </a:lnTo>
                  <a:lnTo>
                    <a:pt x="0" y="18"/>
                  </a:lnTo>
                </a:path>
              </a:pathLst>
            </a:custGeom>
            <a:noFill/>
            <a:ln w="0">
              <a:solidFill>
                <a:srgbClr val="000000"/>
              </a:solidFill>
              <a:prstDash val="solid"/>
              <a:round/>
              <a:headEnd/>
              <a:tailEnd/>
            </a:ln>
          </p:spPr>
          <p:txBody>
            <a:bodyPr/>
            <a:lstStyle/>
            <a:p>
              <a:endParaRPr lang="en-GB"/>
            </a:p>
          </p:txBody>
        </p:sp>
        <p:sp>
          <p:nvSpPr>
            <p:cNvPr id="1483" name="Line 2960"/>
            <p:cNvSpPr>
              <a:spLocks noChangeShapeType="1"/>
            </p:cNvSpPr>
            <p:nvPr/>
          </p:nvSpPr>
          <p:spPr bwMode="auto">
            <a:xfrm>
              <a:off x="3186" y="3197"/>
              <a:ext cx="3" cy="5"/>
            </a:xfrm>
            <a:prstGeom prst="line">
              <a:avLst/>
            </a:prstGeom>
            <a:noFill/>
            <a:ln w="0">
              <a:solidFill>
                <a:srgbClr val="000000"/>
              </a:solidFill>
              <a:round/>
              <a:headEnd/>
              <a:tailEnd/>
            </a:ln>
          </p:spPr>
          <p:txBody>
            <a:bodyPr/>
            <a:lstStyle/>
            <a:p>
              <a:endParaRPr lang="en-GB"/>
            </a:p>
          </p:txBody>
        </p:sp>
        <p:sp>
          <p:nvSpPr>
            <p:cNvPr id="1484" name="Line 2961"/>
            <p:cNvSpPr>
              <a:spLocks noChangeShapeType="1"/>
            </p:cNvSpPr>
            <p:nvPr/>
          </p:nvSpPr>
          <p:spPr bwMode="auto">
            <a:xfrm flipH="1">
              <a:off x="3399" y="3151"/>
              <a:ext cx="1" cy="2"/>
            </a:xfrm>
            <a:prstGeom prst="line">
              <a:avLst/>
            </a:prstGeom>
            <a:noFill/>
            <a:ln w="0">
              <a:solidFill>
                <a:srgbClr val="000000"/>
              </a:solidFill>
              <a:round/>
              <a:headEnd/>
              <a:tailEnd/>
            </a:ln>
          </p:spPr>
          <p:txBody>
            <a:bodyPr/>
            <a:lstStyle/>
            <a:p>
              <a:endParaRPr lang="en-GB"/>
            </a:p>
          </p:txBody>
        </p:sp>
        <p:sp>
          <p:nvSpPr>
            <p:cNvPr id="1485" name="Freeform 2962"/>
            <p:cNvSpPr>
              <a:spLocks/>
            </p:cNvSpPr>
            <p:nvPr/>
          </p:nvSpPr>
          <p:spPr bwMode="auto">
            <a:xfrm>
              <a:off x="3186" y="3167"/>
              <a:ext cx="177" cy="30"/>
            </a:xfrm>
            <a:custGeom>
              <a:avLst/>
              <a:gdLst/>
              <a:ahLst/>
              <a:cxnLst>
                <a:cxn ang="0">
                  <a:pos x="0" y="59"/>
                </a:cxn>
                <a:cxn ang="0">
                  <a:pos x="32" y="59"/>
                </a:cxn>
                <a:cxn ang="0">
                  <a:pos x="68" y="57"/>
                </a:cxn>
                <a:cxn ang="0">
                  <a:pos x="107" y="53"/>
                </a:cxn>
                <a:cxn ang="0">
                  <a:pos x="151" y="48"/>
                </a:cxn>
                <a:cxn ang="0">
                  <a:pos x="172" y="44"/>
                </a:cxn>
                <a:cxn ang="0">
                  <a:pos x="198" y="40"/>
                </a:cxn>
                <a:cxn ang="0">
                  <a:pos x="237" y="34"/>
                </a:cxn>
                <a:cxn ang="0">
                  <a:pos x="265" y="29"/>
                </a:cxn>
                <a:cxn ang="0">
                  <a:pos x="270" y="28"/>
                </a:cxn>
                <a:cxn ang="0">
                  <a:pos x="292" y="22"/>
                </a:cxn>
                <a:cxn ang="0">
                  <a:pos x="330" y="13"/>
                </a:cxn>
                <a:cxn ang="0">
                  <a:pos x="356" y="0"/>
                </a:cxn>
              </a:cxnLst>
              <a:rect l="0" t="0" r="r" b="b"/>
              <a:pathLst>
                <a:path w="356" h="59">
                  <a:moveTo>
                    <a:pt x="0" y="59"/>
                  </a:moveTo>
                  <a:lnTo>
                    <a:pt x="32" y="59"/>
                  </a:lnTo>
                  <a:lnTo>
                    <a:pt x="68" y="57"/>
                  </a:lnTo>
                  <a:lnTo>
                    <a:pt x="107" y="53"/>
                  </a:lnTo>
                  <a:lnTo>
                    <a:pt x="151" y="48"/>
                  </a:lnTo>
                  <a:lnTo>
                    <a:pt x="172" y="44"/>
                  </a:lnTo>
                  <a:lnTo>
                    <a:pt x="198" y="40"/>
                  </a:lnTo>
                  <a:lnTo>
                    <a:pt x="237" y="34"/>
                  </a:lnTo>
                  <a:lnTo>
                    <a:pt x="265" y="29"/>
                  </a:lnTo>
                  <a:lnTo>
                    <a:pt x="270" y="28"/>
                  </a:lnTo>
                  <a:lnTo>
                    <a:pt x="292" y="22"/>
                  </a:lnTo>
                  <a:lnTo>
                    <a:pt x="330" y="13"/>
                  </a:lnTo>
                  <a:lnTo>
                    <a:pt x="356" y="0"/>
                  </a:lnTo>
                </a:path>
              </a:pathLst>
            </a:custGeom>
            <a:noFill/>
            <a:ln w="0">
              <a:solidFill>
                <a:srgbClr val="000000"/>
              </a:solidFill>
              <a:prstDash val="solid"/>
              <a:round/>
              <a:headEnd/>
              <a:tailEnd/>
            </a:ln>
          </p:spPr>
          <p:txBody>
            <a:bodyPr/>
            <a:lstStyle/>
            <a:p>
              <a:endParaRPr lang="en-GB"/>
            </a:p>
          </p:txBody>
        </p:sp>
        <p:sp>
          <p:nvSpPr>
            <p:cNvPr id="1486" name="Freeform 2963"/>
            <p:cNvSpPr>
              <a:spLocks/>
            </p:cNvSpPr>
            <p:nvPr/>
          </p:nvSpPr>
          <p:spPr bwMode="auto">
            <a:xfrm>
              <a:off x="3182" y="3192"/>
              <a:ext cx="4" cy="5"/>
            </a:xfrm>
            <a:custGeom>
              <a:avLst/>
              <a:gdLst/>
              <a:ahLst/>
              <a:cxnLst>
                <a:cxn ang="0">
                  <a:pos x="0" y="0"/>
                </a:cxn>
                <a:cxn ang="0">
                  <a:pos x="5" y="6"/>
                </a:cxn>
                <a:cxn ang="0">
                  <a:pos x="7" y="8"/>
                </a:cxn>
              </a:cxnLst>
              <a:rect l="0" t="0" r="r" b="b"/>
              <a:pathLst>
                <a:path w="7" h="8">
                  <a:moveTo>
                    <a:pt x="0" y="0"/>
                  </a:moveTo>
                  <a:lnTo>
                    <a:pt x="5" y="6"/>
                  </a:lnTo>
                  <a:lnTo>
                    <a:pt x="7" y="8"/>
                  </a:lnTo>
                </a:path>
              </a:pathLst>
            </a:custGeom>
            <a:noFill/>
            <a:ln w="0">
              <a:solidFill>
                <a:srgbClr val="000000"/>
              </a:solidFill>
              <a:prstDash val="solid"/>
              <a:round/>
              <a:headEnd/>
              <a:tailEnd/>
            </a:ln>
          </p:spPr>
          <p:txBody>
            <a:bodyPr/>
            <a:lstStyle/>
            <a:p>
              <a:endParaRPr lang="en-GB"/>
            </a:p>
          </p:txBody>
        </p:sp>
        <p:sp>
          <p:nvSpPr>
            <p:cNvPr id="1487" name="Line 2964"/>
            <p:cNvSpPr>
              <a:spLocks noChangeShapeType="1"/>
            </p:cNvSpPr>
            <p:nvPr/>
          </p:nvSpPr>
          <p:spPr bwMode="auto">
            <a:xfrm>
              <a:off x="3182" y="3192"/>
              <a:ext cx="1" cy="1"/>
            </a:xfrm>
            <a:prstGeom prst="line">
              <a:avLst/>
            </a:prstGeom>
            <a:noFill/>
            <a:ln w="0">
              <a:solidFill>
                <a:srgbClr val="000000"/>
              </a:solidFill>
              <a:round/>
              <a:headEnd/>
              <a:tailEnd/>
            </a:ln>
          </p:spPr>
          <p:txBody>
            <a:bodyPr/>
            <a:lstStyle/>
            <a:p>
              <a:endParaRPr lang="en-GB"/>
            </a:p>
          </p:txBody>
        </p:sp>
        <p:sp>
          <p:nvSpPr>
            <p:cNvPr id="1488" name="Freeform 2965"/>
            <p:cNvSpPr>
              <a:spLocks/>
            </p:cNvSpPr>
            <p:nvPr/>
          </p:nvSpPr>
          <p:spPr bwMode="auto">
            <a:xfrm>
              <a:off x="3087" y="3186"/>
              <a:ext cx="4" cy="7"/>
            </a:xfrm>
            <a:custGeom>
              <a:avLst/>
              <a:gdLst/>
              <a:ahLst/>
              <a:cxnLst>
                <a:cxn ang="0">
                  <a:pos x="0" y="0"/>
                </a:cxn>
                <a:cxn ang="0">
                  <a:pos x="2" y="4"/>
                </a:cxn>
                <a:cxn ang="0">
                  <a:pos x="9" y="13"/>
                </a:cxn>
              </a:cxnLst>
              <a:rect l="0" t="0" r="r" b="b"/>
              <a:pathLst>
                <a:path w="9" h="13">
                  <a:moveTo>
                    <a:pt x="0" y="0"/>
                  </a:moveTo>
                  <a:lnTo>
                    <a:pt x="2" y="4"/>
                  </a:lnTo>
                  <a:lnTo>
                    <a:pt x="9" y="13"/>
                  </a:lnTo>
                </a:path>
              </a:pathLst>
            </a:custGeom>
            <a:noFill/>
            <a:ln w="0">
              <a:solidFill>
                <a:srgbClr val="000000"/>
              </a:solidFill>
              <a:prstDash val="solid"/>
              <a:round/>
              <a:headEnd/>
              <a:tailEnd/>
            </a:ln>
          </p:spPr>
          <p:txBody>
            <a:bodyPr/>
            <a:lstStyle/>
            <a:p>
              <a:endParaRPr lang="en-GB"/>
            </a:p>
          </p:txBody>
        </p:sp>
        <p:sp>
          <p:nvSpPr>
            <p:cNvPr id="1489" name="Freeform 2966"/>
            <p:cNvSpPr>
              <a:spLocks/>
            </p:cNvSpPr>
            <p:nvPr/>
          </p:nvSpPr>
          <p:spPr bwMode="auto">
            <a:xfrm>
              <a:off x="3087" y="3185"/>
              <a:ext cx="95" cy="9"/>
            </a:xfrm>
            <a:custGeom>
              <a:avLst/>
              <a:gdLst/>
              <a:ahLst/>
              <a:cxnLst>
                <a:cxn ang="0">
                  <a:pos x="191" y="16"/>
                </a:cxn>
                <a:cxn ang="0">
                  <a:pos x="185" y="16"/>
                </a:cxn>
                <a:cxn ang="0">
                  <a:pos x="176" y="17"/>
                </a:cxn>
                <a:cxn ang="0">
                  <a:pos x="169" y="17"/>
                </a:cxn>
                <a:cxn ang="0">
                  <a:pos x="166" y="18"/>
                </a:cxn>
                <a:cxn ang="0">
                  <a:pos x="164" y="18"/>
                </a:cxn>
                <a:cxn ang="0">
                  <a:pos x="159" y="18"/>
                </a:cxn>
                <a:cxn ang="0">
                  <a:pos x="156" y="18"/>
                </a:cxn>
                <a:cxn ang="0">
                  <a:pos x="153" y="18"/>
                </a:cxn>
                <a:cxn ang="0">
                  <a:pos x="150" y="19"/>
                </a:cxn>
                <a:cxn ang="0">
                  <a:pos x="134" y="19"/>
                </a:cxn>
                <a:cxn ang="0">
                  <a:pos x="125" y="20"/>
                </a:cxn>
                <a:cxn ang="0">
                  <a:pos x="118" y="20"/>
                </a:cxn>
                <a:cxn ang="0">
                  <a:pos x="117" y="20"/>
                </a:cxn>
                <a:cxn ang="0">
                  <a:pos x="110" y="19"/>
                </a:cxn>
                <a:cxn ang="0">
                  <a:pos x="105" y="18"/>
                </a:cxn>
                <a:cxn ang="0">
                  <a:pos x="104" y="18"/>
                </a:cxn>
                <a:cxn ang="0">
                  <a:pos x="95" y="17"/>
                </a:cxn>
                <a:cxn ang="0">
                  <a:pos x="90" y="17"/>
                </a:cxn>
                <a:cxn ang="0">
                  <a:pos x="91" y="17"/>
                </a:cxn>
                <a:cxn ang="0">
                  <a:pos x="78" y="15"/>
                </a:cxn>
                <a:cxn ang="0">
                  <a:pos x="76" y="15"/>
                </a:cxn>
                <a:cxn ang="0">
                  <a:pos x="67" y="12"/>
                </a:cxn>
                <a:cxn ang="0">
                  <a:pos x="64" y="12"/>
                </a:cxn>
                <a:cxn ang="0">
                  <a:pos x="56" y="9"/>
                </a:cxn>
                <a:cxn ang="0">
                  <a:pos x="54" y="7"/>
                </a:cxn>
                <a:cxn ang="0">
                  <a:pos x="50" y="5"/>
                </a:cxn>
                <a:cxn ang="0">
                  <a:pos x="47" y="4"/>
                </a:cxn>
                <a:cxn ang="0">
                  <a:pos x="42" y="3"/>
                </a:cxn>
                <a:cxn ang="0">
                  <a:pos x="40" y="2"/>
                </a:cxn>
                <a:cxn ang="0">
                  <a:pos x="37" y="0"/>
                </a:cxn>
                <a:cxn ang="0">
                  <a:pos x="31" y="0"/>
                </a:cxn>
                <a:cxn ang="0">
                  <a:pos x="27" y="2"/>
                </a:cxn>
                <a:cxn ang="0">
                  <a:pos x="20" y="2"/>
                </a:cxn>
                <a:cxn ang="0">
                  <a:pos x="16" y="3"/>
                </a:cxn>
                <a:cxn ang="0">
                  <a:pos x="13" y="3"/>
                </a:cxn>
                <a:cxn ang="0">
                  <a:pos x="4" y="4"/>
                </a:cxn>
                <a:cxn ang="0">
                  <a:pos x="2" y="4"/>
                </a:cxn>
                <a:cxn ang="0">
                  <a:pos x="0" y="4"/>
                </a:cxn>
              </a:cxnLst>
              <a:rect l="0" t="0" r="r" b="b"/>
              <a:pathLst>
                <a:path w="191" h="20">
                  <a:moveTo>
                    <a:pt x="191" y="16"/>
                  </a:moveTo>
                  <a:lnTo>
                    <a:pt x="185" y="16"/>
                  </a:lnTo>
                  <a:lnTo>
                    <a:pt x="176" y="17"/>
                  </a:lnTo>
                  <a:lnTo>
                    <a:pt x="169" y="17"/>
                  </a:lnTo>
                  <a:lnTo>
                    <a:pt x="166" y="18"/>
                  </a:lnTo>
                  <a:lnTo>
                    <a:pt x="164" y="18"/>
                  </a:lnTo>
                  <a:lnTo>
                    <a:pt x="159" y="18"/>
                  </a:lnTo>
                  <a:lnTo>
                    <a:pt x="156" y="18"/>
                  </a:lnTo>
                  <a:lnTo>
                    <a:pt x="153" y="18"/>
                  </a:lnTo>
                  <a:lnTo>
                    <a:pt x="150" y="19"/>
                  </a:lnTo>
                  <a:lnTo>
                    <a:pt x="134" y="19"/>
                  </a:lnTo>
                  <a:lnTo>
                    <a:pt x="125" y="20"/>
                  </a:lnTo>
                  <a:lnTo>
                    <a:pt x="118" y="20"/>
                  </a:lnTo>
                  <a:lnTo>
                    <a:pt x="117" y="20"/>
                  </a:lnTo>
                  <a:lnTo>
                    <a:pt x="110" y="19"/>
                  </a:lnTo>
                  <a:lnTo>
                    <a:pt x="105" y="18"/>
                  </a:lnTo>
                  <a:lnTo>
                    <a:pt x="104" y="18"/>
                  </a:lnTo>
                  <a:lnTo>
                    <a:pt x="95" y="17"/>
                  </a:lnTo>
                  <a:lnTo>
                    <a:pt x="90" y="17"/>
                  </a:lnTo>
                  <a:lnTo>
                    <a:pt x="91" y="17"/>
                  </a:lnTo>
                  <a:lnTo>
                    <a:pt x="78" y="15"/>
                  </a:lnTo>
                  <a:lnTo>
                    <a:pt x="76" y="15"/>
                  </a:lnTo>
                  <a:lnTo>
                    <a:pt x="67" y="12"/>
                  </a:lnTo>
                  <a:lnTo>
                    <a:pt x="64" y="12"/>
                  </a:lnTo>
                  <a:lnTo>
                    <a:pt x="56" y="9"/>
                  </a:lnTo>
                  <a:lnTo>
                    <a:pt x="54" y="7"/>
                  </a:lnTo>
                  <a:lnTo>
                    <a:pt x="50" y="5"/>
                  </a:lnTo>
                  <a:lnTo>
                    <a:pt x="47" y="4"/>
                  </a:lnTo>
                  <a:lnTo>
                    <a:pt x="42" y="3"/>
                  </a:lnTo>
                  <a:lnTo>
                    <a:pt x="40" y="2"/>
                  </a:lnTo>
                  <a:lnTo>
                    <a:pt x="37" y="0"/>
                  </a:lnTo>
                  <a:lnTo>
                    <a:pt x="31" y="0"/>
                  </a:lnTo>
                  <a:lnTo>
                    <a:pt x="27" y="2"/>
                  </a:lnTo>
                  <a:lnTo>
                    <a:pt x="20" y="2"/>
                  </a:lnTo>
                  <a:lnTo>
                    <a:pt x="16" y="3"/>
                  </a:lnTo>
                  <a:lnTo>
                    <a:pt x="13" y="3"/>
                  </a:lnTo>
                  <a:lnTo>
                    <a:pt x="4" y="4"/>
                  </a:lnTo>
                  <a:lnTo>
                    <a:pt x="2" y="4"/>
                  </a:lnTo>
                  <a:lnTo>
                    <a:pt x="0" y="4"/>
                  </a:lnTo>
                </a:path>
              </a:pathLst>
            </a:custGeom>
            <a:noFill/>
            <a:ln w="0">
              <a:solidFill>
                <a:srgbClr val="000000"/>
              </a:solidFill>
              <a:prstDash val="solid"/>
              <a:round/>
              <a:headEnd/>
              <a:tailEnd/>
            </a:ln>
          </p:spPr>
          <p:txBody>
            <a:bodyPr/>
            <a:lstStyle/>
            <a:p>
              <a:endParaRPr lang="en-GB"/>
            </a:p>
          </p:txBody>
        </p:sp>
        <p:sp>
          <p:nvSpPr>
            <p:cNvPr id="1490" name="Line 2967"/>
            <p:cNvSpPr>
              <a:spLocks noChangeShapeType="1"/>
            </p:cNvSpPr>
            <p:nvPr/>
          </p:nvSpPr>
          <p:spPr bwMode="auto">
            <a:xfrm>
              <a:off x="3087" y="3186"/>
              <a:ext cx="1" cy="1"/>
            </a:xfrm>
            <a:prstGeom prst="line">
              <a:avLst/>
            </a:prstGeom>
            <a:noFill/>
            <a:ln w="0">
              <a:solidFill>
                <a:srgbClr val="000000"/>
              </a:solidFill>
              <a:round/>
              <a:headEnd/>
              <a:tailEnd/>
            </a:ln>
          </p:spPr>
          <p:txBody>
            <a:bodyPr/>
            <a:lstStyle/>
            <a:p>
              <a:endParaRPr lang="en-GB"/>
            </a:p>
          </p:txBody>
        </p:sp>
        <p:sp>
          <p:nvSpPr>
            <p:cNvPr id="1491" name="Line 2968"/>
            <p:cNvSpPr>
              <a:spLocks noChangeShapeType="1"/>
            </p:cNvSpPr>
            <p:nvPr/>
          </p:nvSpPr>
          <p:spPr bwMode="auto">
            <a:xfrm>
              <a:off x="3173" y="3178"/>
              <a:ext cx="9" cy="14"/>
            </a:xfrm>
            <a:prstGeom prst="line">
              <a:avLst/>
            </a:prstGeom>
            <a:noFill/>
            <a:ln w="0">
              <a:solidFill>
                <a:srgbClr val="000000"/>
              </a:solidFill>
              <a:round/>
              <a:headEnd/>
              <a:tailEnd/>
            </a:ln>
          </p:spPr>
          <p:txBody>
            <a:bodyPr/>
            <a:lstStyle/>
            <a:p>
              <a:endParaRPr lang="en-GB"/>
            </a:p>
          </p:txBody>
        </p:sp>
        <p:sp>
          <p:nvSpPr>
            <p:cNvPr id="1492" name="Line 2969"/>
            <p:cNvSpPr>
              <a:spLocks noChangeShapeType="1"/>
            </p:cNvSpPr>
            <p:nvPr/>
          </p:nvSpPr>
          <p:spPr bwMode="auto">
            <a:xfrm flipH="1">
              <a:off x="3403" y="3141"/>
              <a:ext cx="3" cy="5"/>
            </a:xfrm>
            <a:prstGeom prst="line">
              <a:avLst/>
            </a:prstGeom>
            <a:noFill/>
            <a:ln w="0">
              <a:solidFill>
                <a:srgbClr val="000000"/>
              </a:solidFill>
              <a:round/>
              <a:headEnd/>
              <a:tailEnd/>
            </a:ln>
          </p:spPr>
          <p:txBody>
            <a:bodyPr/>
            <a:lstStyle/>
            <a:p>
              <a:endParaRPr lang="en-GB"/>
            </a:p>
          </p:txBody>
        </p:sp>
        <p:sp>
          <p:nvSpPr>
            <p:cNvPr id="1493" name="Freeform 2970"/>
            <p:cNvSpPr>
              <a:spLocks/>
            </p:cNvSpPr>
            <p:nvPr/>
          </p:nvSpPr>
          <p:spPr bwMode="auto">
            <a:xfrm>
              <a:off x="3173" y="3158"/>
              <a:ext cx="181" cy="20"/>
            </a:xfrm>
            <a:custGeom>
              <a:avLst/>
              <a:gdLst/>
              <a:ahLst/>
              <a:cxnLst>
                <a:cxn ang="0">
                  <a:pos x="0" y="39"/>
                </a:cxn>
                <a:cxn ang="0">
                  <a:pos x="22" y="36"/>
                </a:cxn>
                <a:cxn ang="0">
                  <a:pos x="44" y="34"/>
                </a:cxn>
                <a:cxn ang="0">
                  <a:pos x="74" y="34"/>
                </a:cxn>
                <a:cxn ang="0">
                  <a:pos x="100" y="31"/>
                </a:cxn>
                <a:cxn ang="0">
                  <a:pos x="147" y="31"/>
                </a:cxn>
                <a:cxn ang="0">
                  <a:pos x="172" y="27"/>
                </a:cxn>
                <a:cxn ang="0">
                  <a:pos x="206" y="23"/>
                </a:cxn>
                <a:cxn ang="0">
                  <a:pos x="228" y="21"/>
                </a:cxn>
                <a:cxn ang="0">
                  <a:pos x="256" y="17"/>
                </a:cxn>
                <a:cxn ang="0">
                  <a:pos x="291" y="11"/>
                </a:cxn>
                <a:cxn ang="0">
                  <a:pos x="296" y="11"/>
                </a:cxn>
                <a:cxn ang="0">
                  <a:pos x="328" y="7"/>
                </a:cxn>
                <a:cxn ang="0">
                  <a:pos x="363" y="0"/>
                </a:cxn>
              </a:cxnLst>
              <a:rect l="0" t="0" r="r" b="b"/>
              <a:pathLst>
                <a:path w="363" h="39">
                  <a:moveTo>
                    <a:pt x="0" y="39"/>
                  </a:moveTo>
                  <a:lnTo>
                    <a:pt x="22" y="36"/>
                  </a:lnTo>
                  <a:lnTo>
                    <a:pt x="44" y="34"/>
                  </a:lnTo>
                  <a:lnTo>
                    <a:pt x="74" y="34"/>
                  </a:lnTo>
                  <a:lnTo>
                    <a:pt x="100" y="31"/>
                  </a:lnTo>
                  <a:lnTo>
                    <a:pt x="147" y="31"/>
                  </a:lnTo>
                  <a:lnTo>
                    <a:pt x="172" y="27"/>
                  </a:lnTo>
                  <a:lnTo>
                    <a:pt x="206" y="23"/>
                  </a:lnTo>
                  <a:lnTo>
                    <a:pt x="228" y="21"/>
                  </a:lnTo>
                  <a:lnTo>
                    <a:pt x="256" y="17"/>
                  </a:lnTo>
                  <a:lnTo>
                    <a:pt x="291" y="11"/>
                  </a:lnTo>
                  <a:lnTo>
                    <a:pt x="296" y="11"/>
                  </a:lnTo>
                  <a:lnTo>
                    <a:pt x="328" y="7"/>
                  </a:lnTo>
                  <a:lnTo>
                    <a:pt x="363" y="0"/>
                  </a:lnTo>
                </a:path>
              </a:pathLst>
            </a:custGeom>
            <a:noFill/>
            <a:ln w="0">
              <a:solidFill>
                <a:srgbClr val="000000"/>
              </a:solidFill>
              <a:prstDash val="solid"/>
              <a:round/>
              <a:headEnd/>
              <a:tailEnd/>
            </a:ln>
          </p:spPr>
          <p:txBody>
            <a:bodyPr/>
            <a:lstStyle/>
            <a:p>
              <a:endParaRPr lang="en-GB"/>
            </a:p>
          </p:txBody>
        </p:sp>
        <p:sp>
          <p:nvSpPr>
            <p:cNvPr id="1494" name="Line 2971"/>
            <p:cNvSpPr>
              <a:spLocks noChangeShapeType="1"/>
            </p:cNvSpPr>
            <p:nvPr/>
          </p:nvSpPr>
          <p:spPr bwMode="auto">
            <a:xfrm flipH="1">
              <a:off x="2829" y="3168"/>
              <a:ext cx="2" cy="4"/>
            </a:xfrm>
            <a:prstGeom prst="line">
              <a:avLst/>
            </a:prstGeom>
            <a:noFill/>
            <a:ln w="0">
              <a:solidFill>
                <a:srgbClr val="000000"/>
              </a:solidFill>
              <a:round/>
              <a:headEnd/>
              <a:tailEnd/>
            </a:ln>
          </p:spPr>
          <p:txBody>
            <a:bodyPr/>
            <a:lstStyle/>
            <a:p>
              <a:endParaRPr lang="en-GB"/>
            </a:p>
          </p:txBody>
        </p:sp>
        <p:sp>
          <p:nvSpPr>
            <p:cNvPr id="1495" name="Freeform 2972"/>
            <p:cNvSpPr>
              <a:spLocks/>
            </p:cNvSpPr>
            <p:nvPr/>
          </p:nvSpPr>
          <p:spPr bwMode="auto">
            <a:xfrm>
              <a:off x="2729" y="3168"/>
              <a:ext cx="102" cy="19"/>
            </a:xfrm>
            <a:custGeom>
              <a:avLst/>
              <a:gdLst/>
              <a:ahLst/>
              <a:cxnLst>
                <a:cxn ang="0">
                  <a:pos x="202" y="0"/>
                </a:cxn>
                <a:cxn ang="0">
                  <a:pos x="195" y="4"/>
                </a:cxn>
                <a:cxn ang="0">
                  <a:pos x="189" y="9"/>
                </a:cxn>
                <a:cxn ang="0">
                  <a:pos x="182" y="14"/>
                </a:cxn>
                <a:cxn ang="0">
                  <a:pos x="175" y="17"/>
                </a:cxn>
                <a:cxn ang="0">
                  <a:pos x="169" y="21"/>
                </a:cxn>
                <a:cxn ang="0">
                  <a:pos x="156" y="26"/>
                </a:cxn>
                <a:cxn ang="0">
                  <a:pos x="150" y="26"/>
                </a:cxn>
                <a:cxn ang="0">
                  <a:pos x="147" y="25"/>
                </a:cxn>
                <a:cxn ang="0">
                  <a:pos x="136" y="26"/>
                </a:cxn>
                <a:cxn ang="0">
                  <a:pos x="125" y="26"/>
                </a:cxn>
                <a:cxn ang="0">
                  <a:pos x="119" y="28"/>
                </a:cxn>
                <a:cxn ang="0">
                  <a:pos x="110" y="34"/>
                </a:cxn>
                <a:cxn ang="0">
                  <a:pos x="107" y="32"/>
                </a:cxn>
                <a:cxn ang="0">
                  <a:pos x="103" y="31"/>
                </a:cxn>
                <a:cxn ang="0">
                  <a:pos x="96" y="32"/>
                </a:cxn>
                <a:cxn ang="0">
                  <a:pos x="94" y="34"/>
                </a:cxn>
                <a:cxn ang="0">
                  <a:pos x="90" y="37"/>
                </a:cxn>
                <a:cxn ang="0">
                  <a:pos x="88" y="38"/>
                </a:cxn>
                <a:cxn ang="0">
                  <a:pos x="81" y="38"/>
                </a:cxn>
                <a:cxn ang="0">
                  <a:pos x="70" y="36"/>
                </a:cxn>
                <a:cxn ang="0">
                  <a:pos x="60" y="36"/>
                </a:cxn>
                <a:cxn ang="0">
                  <a:pos x="53" y="35"/>
                </a:cxn>
                <a:cxn ang="0">
                  <a:pos x="42" y="35"/>
                </a:cxn>
                <a:cxn ang="0">
                  <a:pos x="36" y="34"/>
                </a:cxn>
                <a:cxn ang="0">
                  <a:pos x="29" y="31"/>
                </a:cxn>
                <a:cxn ang="0">
                  <a:pos x="19" y="29"/>
                </a:cxn>
                <a:cxn ang="0">
                  <a:pos x="8" y="29"/>
                </a:cxn>
                <a:cxn ang="0">
                  <a:pos x="0" y="29"/>
                </a:cxn>
              </a:cxnLst>
              <a:rect l="0" t="0" r="r" b="b"/>
              <a:pathLst>
                <a:path w="202" h="38">
                  <a:moveTo>
                    <a:pt x="202" y="0"/>
                  </a:moveTo>
                  <a:lnTo>
                    <a:pt x="195" y="4"/>
                  </a:lnTo>
                  <a:lnTo>
                    <a:pt x="189" y="9"/>
                  </a:lnTo>
                  <a:lnTo>
                    <a:pt x="182" y="14"/>
                  </a:lnTo>
                  <a:lnTo>
                    <a:pt x="175" y="17"/>
                  </a:lnTo>
                  <a:lnTo>
                    <a:pt x="169" y="21"/>
                  </a:lnTo>
                  <a:lnTo>
                    <a:pt x="156" y="26"/>
                  </a:lnTo>
                  <a:lnTo>
                    <a:pt x="150" y="26"/>
                  </a:lnTo>
                  <a:lnTo>
                    <a:pt x="147" y="25"/>
                  </a:lnTo>
                  <a:lnTo>
                    <a:pt x="136" y="26"/>
                  </a:lnTo>
                  <a:lnTo>
                    <a:pt x="125" y="26"/>
                  </a:lnTo>
                  <a:lnTo>
                    <a:pt x="119" y="28"/>
                  </a:lnTo>
                  <a:lnTo>
                    <a:pt x="110" y="34"/>
                  </a:lnTo>
                  <a:lnTo>
                    <a:pt x="107" y="32"/>
                  </a:lnTo>
                  <a:lnTo>
                    <a:pt x="103" y="31"/>
                  </a:lnTo>
                  <a:lnTo>
                    <a:pt x="96" y="32"/>
                  </a:lnTo>
                  <a:lnTo>
                    <a:pt x="94" y="34"/>
                  </a:lnTo>
                  <a:lnTo>
                    <a:pt x="90" y="37"/>
                  </a:lnTo>
                  <a:lnTo>
                    <a:pt x="88" y="38"/>
                  </a:lnTo>
                  <a:lnTo>
                    <a:pt x="81" y="38"/>
                  </a:lnTo>
                  <a:lnTo>
                    <a:pt x="70" y="36"/>
                  </a:lnTo>
                  <a:lnTo>
                    <a:pt x="60" y="36"/>
                  </a:lnTo>
                  <a:lnTo>
                    <a:pt x="53" y="35"/>
                  </a:lnTo>
                  <a:lnTo>
                    <a:pt x="42" y="35"/>
                  </a:lnTo>
                  <a:lnTo>
                    <a:pt x="36" y="34"/>
                  </a:lnTo>
                  <a:lnTo>
                    <a:pt x="29" y="31"/>
                  </a:lnTo>
                  <a:lnTo>
                    <a:pt x="19" y="29"/>
                  </a:lnTo>
                  <a:lnTo>
                    <a:pt x="8" y="29"/>
                  </a:lnTo>
                  <a:lnTo>
                    <a:pt x="0" y="29"/>
                  </a:lnTo>
                </a:path>
              </a:pathLst>
            </a:custGeom>
            <a:noFill/>
            <a:ln w="0">
              <a:solidFill>
                <a:srgbClr val="000000"/>
              </a:solidFill>
              <a:prstDash val="solid"/>
              <a:round/>
              <a:headEnd/>
              <a:tailEnd/>
            </a:ln>
          </p:spPr>
          <p:txBody>
            <a:bodyPr/>
            <a:lstStyle/>
            <a:p>
              <a:endParaRPr lang="en-GB"/>
            </a:p>
          </p:txBody>
        </p:sp>
        <p:sp>
          <p:nvSpPr>
            <p:cNvPr id="1496" name="Freeform 2973"/>
            <p:cNvSpPr>
              <a:spLocks/>
            </p:cNvSpPr>
            <p:nvPr/>
          </p:nvSpPr>
          <p:spPr bwMode="auto">
            <a:xfrm>
              <a:off x="2778" y="3195"/>
              <a:ext cx="10" cy="16"/>
            </a:xfrm>
            <a:custGeom>
              <a:avLst/>
              <a:gdLst/>
              <a:ahLst/>
              <a:cxnLst>
                <a:cxn ang="0">
                  <a:pos x="21" y="0"/>
                </a:cxn>
                <a:cxn ang="0">
                  <a:pos x="13" y="12"/>
                </a:cxn>
                <a:cxn ang="0">
                  <a:pos x="9" y="20"/>
                </a:cxn>
                <a:cxn ang="0">
                  <a:pos x="5" y="25"/>
                </a:cxn>
                <a:cxn ang="0">
                  <a:pos x="0" y="33"/>
                </a:cxn>
              </a:cxnLst>
              <a:rect l="0" t="0" r="r" b="b"/>
              <a:pathLst>
                <a:path w="21" h="33">
                  <a:moveTo>
                    <a:pt x="21" y="0"/>
                  </a:moveTo>
                  <a:lnTo>
                    <a:pt x="13" y="12"/>
                  </a:lnTo>
                  <a:lnTo>
                    <a:pt x="9" y="20"/>
                  </a:lnTo>
                  <a:lnTo>
                    <a:pt x="5" y="25"/>
                  </a:lnTo>
                  <a:lnTo>
                    <a:pt x="0" y="33"/>
                  </a:lnTo>
                </a:path>
              </a:pathLst>
            </a:custGeom>
            <a:noFill/>
            <a:ln w="0">
              <a:solidFill>
                <a:srgbClr val="000000"/>
              </a:solidFill>
              <a:prstDash val="solid"/>
              <a:round/>
              <a:headEnd/>
              <a:tailEnd/>
            </a:ln>
          </p:spPr>
          <p:txBody>
            <a:bodyPr/>
            <a:lstStyle/>
            <a:p>
              <a:endParaRPr lang="en-GB"/>
            </a:p>
          </p:txBody>
        </p:sp>
        <p:sp>
          <p:nvSpPr>
            <p:cNvPr id="1497" name="Freeform 2974"/>
            <p:cNvSpPr>
              <a:spLocks/>
            </p:cNvSpPr>
            <p:nvPr/>
          </p:nvSpPr>
          <p:spPr bwMode="auto">
            <a:xfrm>
              <a:off x="2729" y="3183"/>
              <a:ext cx="59" cy="15"/>
            </a:xfrm>
            <a:custGeom>
              <a:avLst/>
              <a:gdLst/>
              <a:ahLst/>
              <a:cxnLst>
                <a:cxn ang="0">
                  <a:pos x="118" y="24"/>
                </a:cxn>
                <a:cxn ang="0">
                  <a:pos x="114" y="28"/>
                </a:cxn>
                <a:cxn ang="0">
                  <a:pos x="110" y="27"/>
                </a:cxn>
                <a:cxn ang="0">
                  <a:pos x="107" y="28"/>
                </a:cxn>
                <a:cxn ang="0">
                  <a:pos x="105" y="29"/>
                </a:cxn>
                <a:cxn ang="0">
                  <a:pos x="102" y="29"/>
                </a:cxn>
                <a:cxn ang="0">
                  <a:pos x="96" y="29"/>
                </a:cxn>
                <a:cxn ang="0">
                  <a:pos x="93" y="28"/>
                </a:cxn>
                <a:cxn ang="0">
                  <a:pos x="90" y="28"/>
                </a:cxn>
                <a:cxn ang="0">
                  <a:pos x="88" y="27"/>
                </a:cxn>
                <a:cxn ang="0">
                  <a:pos x="84" y="26"/>
                </a:cxn>
                <a:cxn ang="0">
                  <a:pos x="81" y="26"/>
                </a:cxn>
                <a:cxn ang="0">
                  <a:pos x="79" y="27"/>
                </a:cxn>
                <a:cxn ang="0">
                  <a:pos x="75" y="26"/>
                </a:cxn>
                <a:cxn ang="0">
                  <a:pos x="70" y="27"/>
                </a:cxn>
                <a:cxn ang="0">
                  <a:pos x="67" y="29"/>
                </a:cxn>
                <a:cxn ang="0">
                  <a:pos x="64" y="28"/>
                </a:cxn>
                <a:cxn ang="0">
                  <a:pos x="62" y="26"/>
                </a:cxn>
                <a:cxn ang="0">
                  <a:pos x="56" y="29"/>
                </a:cxn>
                <a:cxn ang="0">
                  <a:pos x="53" y="31"/>
                </a:cxn>
                <a:cxn ang="0">
                  <a:pos x="49" y="28"/>
                </a:cxn>
                <a:cxn ang="0">
                  <a:pos x="41" y="23"/>
                </a:cxn>
                <a:cxn ang="0">
                  <a:pos x="36" y="18"/>
                </a:cxn>
                <a:cxn ang="0">
                  <a:pos x="29" y="11"/>
                </a:cxn>
                <a:cxn ang="0">
                  <a:pos x="25" y="8"/>
                </a:cxn>
                <a:cxn ang="0">
                  <a:pos x="20" y="5"/>
                </a:cxn>
                <a:cxn ang="0">
                  <a:pos x="17" y="3"/>
                </a:cxn>
                <a:cxn ang="0">
                  <a:pos x="8" y="2"/>
                </a:cxn>
                <a:cxn ang="0">
                  <a:pos x="4" y="2"/>
                </a:cxn>
                <a:cxn ang="0">
                  <a:pos x="0" y="0"/>
                </a:cxn>
              </a:cxnLst>
              <a:rect l="0" t="0" r="r" b="b"/>
              <a:pathLst>
                <a:path w="118" h="31">
                  <a:moveTo>
                    <a:pt x="118" y="24"/>
                  </a:moveTo>
                  <a:lnTo>
                    <a:pt x="114" y="28"/>
                  </a:lnTo>
                  <a:lnTo>
                    <a:pt x="110" y="27"/>
                  </a:lnTo>
                  <a:lnTo>
                    <a:pt x="107" y="28"/>
                  </a:lnTo>
                  <a:lnTo>
                    <a:pt x="105" y="29"/>
                  </a:lnTo>
                  <a:lnTo>
                    <a:pt x="102" y="29"/>
                  </a:lnTo>
                  <a:lnTo>
                    <a:pt x="96" y="29"/>
                  </a:lnTo>
                  <a:lnTo>
                    <a:pt x="93" y="28"/>
                  </a:lnTo>
                  <a:lnTo>
                    <a:pt x="90" y="28"/>
                  </a:lnTo>
                  <a:lnTo>
                    <a:pt x="88" y="27"/>
                  </a:lnTo>
                  <a:lnTo>
                    <a:pt x="84" y="26"/>
                  </a:lnTo>
                  <a:lnTo>
                    <a:pt x="81" y="26"/>
                  </a:lnTo>
                  <a:lnTo>
                    <a:pt x="79" y="27"/>
                  </a:lnTo>
                  <a:lnTo>
                    <a:pt x="75" y="26"/>
                  </a:lnTo>
                  <a:lnTo>
                    <a:pt x="70" y="27"/>
                  </a:lnTo>
                  <a:lnTo>
                    <a:pt x="67" y="29"/>
                  </a:lnTo>
                  <a:lnTo>
                    <a:pt x="64" y="28"/>
                  </a:lnTo>
                  <a:lnTo>
                    <a:pt x="62" y="26"/>
                  </a:lnTo>
                  <a:lnTo>
                    <a:pt x="56" y="29"/>
                  </a:lnTo>
                  <a:lnTo>
                    <a:pt x="53" y="31"/>
                  </a:lnTo>
                  <a:lnTo>
                    <a:pt x="49" y="28"/>
                  </a:lnTo>
                  <a:lnTo>
                    <a:pt x="41" y="23"/>
                  </a:lnTo>
                  <a:lnTo>
                    <a:pt x="36" y="18"/>
                  </a:lnTo>
                  <a:lnTo>
                    <a:pt x="29" y="11"/>
                  </a:lnTo>
                  <a:lnTo>
                    <a:pt x="25" y="8"/>
                  </a:lnTo>
                  <a:lnTo>
                    <a:pt x="20" y="5"/>
                  </a:lnTo>
                  <a:lnTo>
                    <a:pt x="17" y="3"/>
                  </a:lnTo>
                  <a:lnTo>
                    <a:pt x="8" y="2"/>
                  </a:lnTo>
                  <a:lnTo>
                    <a:pt x="4" y="2"/>
                  </a:lnTo>
                  <a:lnTo>
                    <a:pt x="0" y="0"/>
                  </a:lnTo>
                </a:path>
              </a:pathLst>
            </a:custGeom>
            <a:noFill/>
            <a:ln w="0">
              <a:solidFill>
                <a:srgbClr val="000000"/>
              </a:solidFill>
              <a:prstDash val="solid"/>
              <a:round/>
              <a:headEnd/>
              <a:tailEnd/>
            </a:ln>
          </p:spPr>
          <p:txBody>
            <a:bodyPr/>
            <a:lstStyle/>
            <a:p>
              <a:endParaRPr lang="en-GB"/>
            </a:p>
          </p:txBody>
        </p:sp>
        <p:sp>
          <p:nvSpPr>
            <p:cNvPr id="1498" name="Freeform 2975"/>
            <p:cNvSpPr>
              <a:spLocks/>
            </p:cNvSpPr>
            <p:nvPr/>
          </p:nvSpPr>
          <p:spPr bwMode="auto">
            <a:xfrm>
              <a:off x="2711" y="3176"/>
              <a:ext cx="18" cy="7"/>
            </a:xfrm>
            <a:custGeom>
              <a:avLst/>
              <a:gdLst/>
              <a:ahLst/>
              <a:cxnLst>
                <a:cxn ang="0">
                  <a:pos x="37" y="15"/>
                </a:cxn>
                <a:cxn ang="0">
                  <a:pos x="35" y="13"/>
                </a:cxn>
                <a:cxn ang="0">
                  <a:pos x="27" y="12"/>
                </a:cxn>
                <a:cxn ang="0">
                  <a:pos x="20" y="11"/>
                </a:cxn>
                <a:cxn ang="0">
                  <a:pos x="13" y="8"/>
                </a:cxn>
                <a:cxn ang="0">
                  <a:pos x="6" y="4"/>
                </a:cxn>
                <a:cxn ang="0">
                  <a:pos x="0" y="0"/>
                </a:cxn>
              </a:cxnLst>
              <a:rect l="0" t="0" r="r" b="b"/>
              <a:pathLst>
                <a:path w="37" h="15">
                  <a:moveTo>
                    <a:pt x="37" y="15"/>
                  </a:moveTo>
                  <a:lnTo>
                    <a:pt x="35" y="13"/>
                  </a:lnTo>
                  <a:lnTo>
                    <a:pt x="27" y="12"/>
                  </a:lnTo>
                  <a:lnTo>
                    <a:pt x="20" y="11"/>
                  </a:lnTo>
                  <a:lnTo>
                    <a:pt x="13" y="8"/>
                  </a:lnTo>
                  <a:lnTo>
                    <a:pt x="6" y="4"/>
                  </a:lnTo>
                  <a:lnTo>
                    <a:pt x="0" y="0"/>
                  </a:lnTo>
                </a:path>
              </a:pathLst>
            </a:custGeom>
            <a:noFill/>
            <a:ln w="0">
              <a:solidFill>
                <a:srgbClr val="000000"/>
              </a:solidFill>
              <a:prstDash val="solid"/>
              <a:round/>
              <a:headEnd/>
              <a:tailEnd/>
            </a:ln>
          </p:spPr>
          <p:txBody>
            <a:bodyPr/>
            <a:lstStyle/>
            <a:p>
              <a:endParaRPr lang="en-GB"/>
            </a:p>
          </p:txBody>
        </p:sp>
        <p:sp>
          <p:nvSpPr>
            <p:cNvPr id="1499" name="Line 2976"/>
            <p:cNvSpPr>
              <a:spLocks noChangeShapeType="1"/>
            </p:cNvSpPr>
            <p:nvPr/>
          </p:nvSpPr>
          <p:spPr bwMode="auto">
            <a:xfrm>
              <a:off x="3085" y="3185"/>
              <a:ext cx="2" cy="1"/>
            </a:xfrm>
            <a:prstGeom prst="line">
              <a:avLst/>
            </a:prstGeom>
            <a:noFill/>
            <a:ln w="0">
              <a:solidFill>
                <a:srgbClr val="000000"/>
              </a:solidFill>
              <a:round/>
              <a:headEnd/>
              <a:tailEnd/>
            </a:ln>
          </p:spPr>
          <p:txBody>
            <a:bodyPr/>
            <a:lstStyle/>
            <a:p>
              <a:endParaRPr lang="en-GB"/>
            </a:p>
          </p:txBody>
        </p:sp>
        <p:sp>
          <p:nvSpPr>
            <p:cNvPr id="1500" name="Line 2977"/>
            <p:cNvSpPr>
              <a:spLocks noChangeShapeType="1"/>
            </p:cNvSpPr>
            <p:nvPr/>
          </p:nvSpPr>
          <p:spPr bwMode="auto">
            <a:xfrm>
              <a:off x="2957" y="3180"/>
              <a:ext cx="1" cy="2"/>
            </a:xfrm>
            <a:prstGeom prst="line">
              <a:avLst/>
            </a:prstGeom>
            <a:noFill/>
            <a:ln w="0">
              <a:solidFill>
                <a:srgbClr val="000000"/>
              </a:solidFill>
              <a:round/>
              <a:headEnd/>
              <a:tailEnd/>
            </a:ln>
          </p:spPr>
          <p:txBody>
            <a:bodyPr/>
            <a:lstStyle/>
            <a:p>
              <a:endParaRPr lang="en-GB"/>
            </a:p>
          </p:txBody>
        </p:sp>
        <p:sp>
          <p:nvSpPr>
            <p:cNvPr id="1501" name="Freeform 2978"/>
            <p:cNvSpPr>
              <a:spLocks/>
            </p:cNvSpPr>
            <p:nvPr/>
          </p:nvSpPr>
          <p:spPr bwMode="auto">
            <a:xfrm>
              <a:off x="2957" y="3180"/>
              <a:ext cx="128" cy="14"/>
            </a:xfrm>
            <a:custGeom>
              <a:avLst/>
              <a:gdLst/>
              <a:ahLst/>
              <a:cxnLst>
                <a:cxn ang="0">
                  <a:pos x="257" y="8"/>
                </a:cxn>
                <a:cxn ang="0">
                  <a:pos x="249" y="10"/>
                </a:cxn>
                <a:cxn ang="0">
                  <a:pos x="246" y="10"/>
                </a:cxn>
                <a:cxn ang="0">
                  <a:pos x="234" y="13"/>
                </a:cxn>
                <a:cxn ang="0">
                  <a:pos x="222" y="18"/>
                </a:cxn>
                <a:cxn ang="0">
                  <a:pos x="220" y="18"/>
                </a:cxn>
                <a:cxn ang="0">
                  <a:pos x="217" y="19"/>
                </a:cxn>
                <a:cxn ang="0">
                  <a:pos x="207" y="23"/>
                </a:cxn>
                <a:cxn ang="0">
                  <a:pos x="203" y="23"/>
                </a:cxn>
                <a:cxn ang="0">
                  <a:pos x="195" y="25"/>
                </a:cxn>
                <a:cxn ang="0">
                  <a:pos x="187" y="26"/>
                </a:cxn>
                <a:cxn ang="0">
                  <a:pos x="183" y="26"/>
                </a:cxn>
                <a:cxn ang="0">
                  <a:pos x="176" y="27"/>
                </a:cxn>
                <a:cxn ang="0">
                  <a:pos x="167" y="27"/>
                </a:cxn>
                <a:cxn ang="0">
                  <a:pos x="156" y="27"/>
                </a:cxn>
                <a:cxn ang="0">
                  <a:pos x="145" y="26"/>
                </a:cxn>
                <a:cxn ang="0">
                  <a:pos x="133" y="24"/>
                </a:cxn>
                <a:cxn ang="0">
                  <a:pos x="111" y="20"/>
                </a:cxn>
                <a:cxn ang="0">
                  <a:pos x="100" y="19"/>
                </a:cxn>
                <a:cxn ang="0">
                  <a:pos x="94" y="18"/>
                </a:cxn>
                <a:cxn ang="0">
                  <a:pos x="92" y="18"/>
                </a:cxn>
                <a:cxn ang="0">
                  <a:pos x="80" y="16"/>
                </a:cxn>
                <a:cxn ang="0">
                  <a:pos x="73" y="16"/>
                </a:cxn>
                <a:cxn ang="0">
                  <a:pos x="65" y="14"/>
                </a:cxn>
                <a:cxn ang="0">
                  <a:pos x="48" y="13"/>
                </a:cxn>
                <a:cxn ang="0">
                  <a:pos x="32" y="12"/>
                </a:cxn>
                <a:cxn ang="0">
                  <a:pos x="29" y="11"/>
                </a:cxn>
                <a:cxn ang="0">
                  <a:pos x="27" y="11"/>
                </a:cxn>
                <a:cxn ang="0">
                  <a:pos x="22" y="8"/>
                </a:cxn>
                <a:cxn ang="0">
                  <a:pos x="13" y="4"/>
                </a:cxn>
                <a:cxn ang="0">
                  <a:pos x="4" y="0"/>
                </a:cxn>
                <a:cxn ang="0">
                  <a:pos x="0" y="0"/>
                </a:cxn>
              </a:cxnLst>
              <a:rect l="0" t="0" r="r" b="b"/>
              <a:pathLst>
                <a:path w="257" h="27">
                  <a:moveTo>
                    <a:pt x="257" y="8"/>
                  </a:moveTo>
                  <a:lnTo>
                    <a:pt x="249" y="10"/>
                  </a:lnTo>
                  <a:lnTo>
                    <a:pt x="246" y="10"/>
                  </a:lnTo>
                  <a:lnTo>
                    <a:pt x="234" y="13"/>
                  </a:lnTo>
                  <a:lnTo>
                    <a:pt x="222" y="18"/>
                  </a:lnTo>
                  <a:lnTo>
                    <a:pt x="220" y="18"/>
                  </a:lnTo>
                  <a:lnTo>
                    <a:pt x="217" y="19"/>
                  </a:lnTo>
                  <a:lnTo>
                    <a:pt x="207" y="23"/>
                  </a:lnTo>
                  <a:lnTo>
                    <a:pt x="203" y="23"/>
                  </a:lnTo>
                  <a:lnTo>
                    <a:pt x="195" y="25"/>
                  </a:lnTo>
                  <a:lnTo>
                    <a:pt x="187" y="26"/>
                  </a:lnTo>
                  <a:lnTo>
                    <a:pt x="183" y="26"/>
                  </a:lnTo>
                  <a:lnTo>
                    <a:pt x="176" y="27"/>
                  </a:lnTo>
                  <a:lnTo>
                    <a:pt x="167" y="27"/>
                  </a:lnTo>
                  <a:lnTo>
                    <a:pt x="156" y="27"/>
                  </a:lnTo>
                  <a:lnTo>
                    <a:pt x="145" y="26"/>
                  </a:lnTo>
                  <a:lnTo>
                    <a:pt x="133" y="24"/>
                  </a:lnTo>
                  <a:lnTo>
                    <a:pt x="111" y="20"/>
                  </a:lnTo>
                  <a:lnTo>
                    <a:pt x="100" y="19"/>
                  </a:lnTo>
                  <a:lnTo>
                    <a:pt x="94" y="18"/>
                  </a:lnTo>
                  <a:lnTo>
                    <a:pt x="92" y="18"/>
                  </a:lnTo>
                  <a:lnTo>
                    <a:pt x="80" y="16"/>
                  </a:lnTo>
                  <a:lnTo>
                    <a:pt x="73" y="16"/>
                  </a:lnTo>
                  <a:lnTo>
                    <a:pt x="65" y="14"/>
                  </a:lnTo>
                  <a:lnTo>
                    <a:pt x="48" y="13"/>
                  </a:lnTo>
                  <a:lnTo>
                    <a:pt x="32" y="12"/>
                  </a:lnTo>
                  <a:lnTo>
                    <a:pt x="29" y="11"/>
                  </a:lnTo>
                  <a:lnTo>
                    <a:pt x="27" y="11"/>
                  </a:lnTo>
                  <a:lnTo>
                    <a:pt x="22" y="8"/>
                  </a:lnTo>
                  <a:lnTo>
                    <a:pt x="13" y="4"/>
                  </a:lnTo>
                  <a:lnTo>
                    <a:pt x="4" y="0"/>
                  </a:lnTo>
                  <a:lnTo>
                    <a:pt x="0" y="0"/>
                  </a:lnTo>
                </a:path>
              </a:pathLst>
            </a:custGeom>
            <a:noFill/>
            <a:ln w="0">
              <a:solidFill>
                <a:srgbClr val="000000"/>
              </a:solidFill>
              <a:prstDash val="solid"/>
              <a:round/>
              <a:headEnd/>
              <a:tailEnd/>
            </a:ln>
          </p:spPr>
          <p:txBody>
            <a:bodyPr/>
            <a:lstStyle/>
            <a:p>
              <a:endParaRPr lang="en-GB"/>
            </a:p>
          </p:txBody>
        </p:sp>
        <p:sp>
          <p:nvSpPr>
            <p:cNvPr id="1502" name="Line 2979"/>
            <p:cNvSpPr>
              <a:spLocks noChangeShapeType="1"/>
            </p:cNvSpPr>
            <p:nvPr/>
          </p:nvSpPr>
          <p:spPr bwMode="auto">
            <a:xfrm flipH="1">
              <a:off x="2252" y="3181"/>
              <a:ext cx="1" cy="2"/>
            </a:xfrm>
            <a:prstGeom prst="line">
              <a:avLst/>
            </a:prstGeom>
            <a:noFill/>
            <a:ln w="0">
              <a:solidFill>
                <a:srgbClr val="000000"/>
              </a:solidFill>
              <a:round/>
              <a:headEnd/>
              <a:tailEnd/>
            </a:ln>
          </p:spPr>
          <p:txBody>
            <a:bodyPr/>
            <a:lstStyle/>
            <a:p>
              <a:endParaRPr lang="en-GB"/>
            </a:p>
          </p:txBody>
        </p:sp>
        <p:sp>
          <p:nvSpPr>
            <p:cNvPr id="1503" name="Freeform 2980"/>
            <p:cNvSpPr>
              <a:spLocks/>
            </p:cNvSpPr>
            <p:nvPr/>
          </p:nvSpPr>
          <p:spPr bwMode="auto">
            <a:xfrm>
              <a:off x="2687" y="3175"/>
              <a:ext cx="14" cy="6"/>
            </a:xfrm>
            <a:custGeom>
              <a:avLst/>
              <a:gdLst/>
              <a:ahLst/>
              <a:cxnLst>
                <a:cxn ang="0">
                  <a:pos x="28" y="0"/>
                </a:cxn>
                <a:cxn ang="0">
                  <a:pos x="13" y="8"/>
                </a:cxn>
                <a:cxn ang="0">
                  <a:pos x="0" y="13"/>
                </a:cxn>
              </a:cxnLst>
              <a:rect l="0" t="0" r="r" b="b"/>
              <a:pathLst>
                <a:path w="28" h="13">
                  <a:moveTo>
                    <a:pt x="28" y="0"/>
                  </a:moveTo>
                  <a:lnTo>
                    <a:pt x="13" y="8"/>
                  </a:lnTo>
                  <a:lnTo>
                    <a:pt x="0" y="13"/>
                  </a:lnTo>
                </a:path>
              </a:pathLst>
            </a:custGeom>
            <a:noFill/>
            <a:ln w="0">
              <a:solidFill>
                <a:srgbClr val="000000"/>
              </a:solidFill>
              <a:prstDash val="solid"/>
              <a:round/>
              <a:headEnd/>
              <a:tailEnd/>
            </a:ln>
          </p:spPr>
          <p:txBody>
            <a:bodyPr/>
            <a:lstStyle/>
            <a:p>
              <a:endParaRPr lang="en-GB"/>
            </a:p>
          </p:txBody>
        </p:sp>
        <p:sp>
          <p:nvSpPr>
            <p:cNvPr id="1504" name="Line 2981"/>
            <p:cNvSpPr>
              <a:spLocks noChangeShapeType="1"/>
            </p:cNvSpPr>
            <p:nvPr/>
          </p:nvSpPr>
          <p:spPr bwMode="auto">
            <a:xfrm flipH="1">
              <a:off x="2159" y="3161"/>
              <a:ext cx="1" cy="4"/>
            </a:xfrm>
            <a:prstGeom prst="line">
              <a:avLst/>
            </a:prstGeom>
            <a:noFill/>
            <a:ln w="0">
              <a:solidFill>
                <a:srgbClr val="000000"/>
              </a:solidFill>
              <a:round/>
              <a:headEnd/>
              <a:tailEnd/>
            </a:ln>
          </p:spPr>
          <p:txBody>
            <a:bodyPr/>
            <a:lstStyle/>
            <a:p>
              <a:endParaRPr lang="en-GB"/>
            </a:p>
          </p:txBody>
        </p:sp>
        <p:sp>
          <p:nvSpPr>
            <p:cNvPr id="1505" name="Freeform 2982"/>
            <p:cNvSpPr>
              <a:spLocks/>
            </p:cNvSpPr>
            <p:nvPr/>
          </p:nvSpPr>
          <p:spPr bwMode="auto">
            <a:xfrm>
              <a:off x="2160" y="3161"/>
              <a:ext cx="11" cy="2"/>
            </a:xfrm>
            <a:custGeom>
              <a:avLst/>
              <a:gdLst/>
              <a:ahLst/>
              <a:cxnLst>
                <a:cxn ang="0">
                  <a:pos x="21" y="1"/>
                </a:cxn>
                <a:cxn ang="0">
                  <a:pos x="16" y="2"/>
                </a:cxn>
                <a:cxn ang="0">
                  <a:pos x="14" y="2"/>
                </a:cxn>
                <a:cxn ang="0">
                  <a:pos x="10" y="3"/>
                </a:cxn>
                <a:cxn ang="0">
                  <a:pos x="4" y="3"/>
                </a:cxn>
                <a:cxn ang="0">
                  <a:pos x="0" y="0"/>
                </a:cxn>
              </a:cxnLst>
              <a:rect l="0" t="0" r="r" b="b"/>
              <a:pathLst>
                <a:path w="21" h="3">
                  <a:moveTo>
                    <a:pt x="21" y="1"/>
                  </a:moveTo>
                  <a:lnTo>
                    <a:pt x="16" y="2"/>
                  </a:lnTo>
                  <a:lnTo>
                    <a:pt x="14" y="2"/>
                  </a:lnTo>
                  <a:lnTo>
                    <a:pt x="10" y="3"/>
                  </a:lnTo>
                  <a:lnTo>
                    <a:pt x="4" y="3"/>
                  </a:lnTo>
                  <a:lnTo>
                    <a:pt x="0" y="0"/>
                  </a:lnTo>
                </a:path>
              </a:pathLst>
            </a:custGeom>
            <a:noFill/>
            <a:ln w="0">
              <a:solidFill>
                <a:srgbClr val="000000"/>
              </a:solidFill>
              <a:prstDash val="solid"/>
              <a:round/>
              <a:headEnd/>
              <a:tailEnd/>
            </a:ln>
          </p:spPr>
          <p:txBody>
            <a:bodyPr/>
            <a:lstStyle/>
            <a:p>
              <a:endParaRPr lang="en-GB"/>
            </a:p>
          </p:txBody>
        </p:sp>
        <p:sp>
          <p:nvSpPr>
            <p:cNvPr id="1506" name="Freeform 2983"/>
            <p:cNvSpPr>
              <a:spLocks/>
            </p:cNvSpPr>
            <p:nvPr/>
          </p:nvSpPr>
          <p:spPr bwMode="auto">
            <a:xfrm>
              <a:off x="2094" y="3152"/>
              <a:ext cx="2" cy="1"/>
            </a:xfrm>
            <a:custGeom>
              <a:avLst/>
              <a:gdLst/>
              <a:ahLst/>
              <a:cxnLst>
                <a:cxn ang="0">
                  <a:pos x="0" y="0"/>
                </a:cxn>
                <a:cxn ang="0">
                  <a:pos x="3" y="0"/>
                </a:cxn>
                <a:cxn ang="0">
                  <a:pos x="5" y="2"/>
                </a:cxn>
              </a:cxnLst>
              <a:rect l="0" t="0" r="r" b="b"/>
              <a:pathLst>
                <a:path w="5" h="2">
                  <a:moveTo>
                    <a:pt x="0" y="0"/>
                  </a:moveTo>
                  <a:lnTo>
                    <a:pt x="3" y="0"/>
                  </a:lnTo>
                  <a:lnTo>
                    <a:pt x="5" y="2"/>
                  </a:lnTo>
                </a:path>
              </a:pathLst>
            </a:custGeom>
            <a:noFill/>
            <a:ln w="0">
              <a:solidFill>
                <a:srgbClr val="000000"/>
              </a:solidFill>
              <a:prstDash val="solid"/>
              <a:round/>
              <a:headEnd/>
              <a:tailEnd/>
            </a:ln>
          </p:spPr>
          <p:txBody>
            <a:bodyPr/>
            <a:lstStyle/>
            <a:p>
              <a:endParaRPr lang="en-GB"/>
            </a:p>
          </p:txBody>
        </p:sp>
        <p:sp>
          <p:nvSpPr>
            <p:cNvPr id="1507" name="Freeform 2984"/>
            <p:cNvSpPr>
              <a:spLocks/>
            </p:cNvSpPr>
            <p:nvPr/>
          </p:nvSpPr>
          <p:spPr bwMode="auto">
            <a:xfrm>
              <a:off x="2054" y="3151"/>
              <a:ext cx="6" cy="9"/>
            </a:xfrm>
            <a:custGeom>
              <a:avLst/>
              <a:gdLst/>
              <a:ahLst/>
              <a:cxnLst>
                <a:cxn ang="0">
                  <a:pos x="12" y="0"/>
                </a:cxn>
                <a:cxn ang="0">
                  <a:pos x="10" y="4"/>
                </a:cxn>
                <a:cxn ang="0">
                  <a:pos x="6" y="12"/>
                </a:cxn>
                <a:cxn ang="0">
                  <a:pos x="0" y="19"/>
                </a:cxn>
              </a:cxnLst>
              <a:rect l="0" t="0" r="r" b="b"/>
              <a:pathLst>
                <a:path w="12" h="19">
                  <a:moveTo>
                    <a:pt x="12" y="0"/>
                  </a:moveTo>
                  <a:lnTo>
                    <a:pt x="10" y="4"/>
                  </a:lnTo>
                  <a:lnTo>
                    <a:pt x="6" y="12"/>
                  </a:lnTo>
                  <a:lnTo>
                    <a:pt x="0" y="19"/>
                  </a:lnTo>
                </a:path>
              </a:pathLst>
            </a:custGeom>
            <a:noFill/>
            <a:ln w="0">
              <a:solidFill>
                <a:srgbClr val="000000"/>
              </a:solidFill>
              <a:prstDash val="solid"/>
              <a:round/>
              <a:headEnd/>
              <a:tailEnd/>
            </a:ln>
          </p:spPr>
          <p:txBody>
            <a:bodyPr/>
            <a:lstStyle/>
            <a:p>
              <a:endParaRPr lang="en-GB"/>
            </a:p>
          </p:txBody>
        </p:sp>
        <p:sp>
          <p:nvSpPr>
            <p:cNvPr id="1508" name="Freeform 2985"/>
            <p:cNvSpPr>
              <a:spLocks/>
            </p:cNvSpPr>
            <p:nvPr/>
          </p:nvSpPr>
          <p:spPr bwMode="auto">
            <a:xfrm>
              <a:off x="2014" y="3142"/>
              <a:ext cx="46" cy="9"/>
            </a:xfrm>
            <a:custGeom>
              <a:avLst/>
              <a:gdLst/>
              <a:ahLst/>
              <a:cxnLst>
                <a:cxn ang="0">
                  <a:pos x="0" y="2"/>
                </a:cxn>
                <a:cxn ang="0">
                  <a:pos x="10" y="0"/>
                </a:cxn>
                <a:cxn ang="0">
                  <a:pos x="13" y="1"/>
                </a:cxn>
                <a:cxn ang="0">
                  <a:pos x="15" y="1"/>
                </a:cxn>
                <a:cxn ang="0">
                  <a:pos x="17" y="2"/>
                </a:cxn>
                <a:cxn ang="0">
                  <a:pos x="22" y="2"/>
                </a:cxn>
                <a:cxn ang="0">
                  <a:pos x="30" y="5"/>
                </a:cxn>
                <a:cxn ang="0">
                  <a:pos x="36" y="6"/>
                </a:cxn>
                <a:cxn ang="0">
                  <a:pos x="38" y="6"/>
                </a:cxn>
                <a:cxn ang="0">
                  <a:pos x="41" y="6"/>
                </a:cxn>
                <a:cxn ang="0">
                  <a:pos x="44" y="7"/>
                </a:cxn>
                <a:cxn ang="0">
                  <a:pos x="49" y="9"/>
                </a:cxn>
                <a:cxn ang="0">
                  <a:pos x="51" y="9"/>
                </a:cxn>
                <a:cxn ang="0">
                  <a:pos x="55" y="11"/>
                </a:cxn>
                <a:cxn ang="0">
                  <a:pos x="61" y="12"/>
                </a:cxn>
                <a:cxn ang="0">
                  <a:pos x="62" y="12"/>
                </a:cxn>
                <a:cxn ang="0">
                  <a:pos x="66" y="14"/>
                </a:cxn>
                <a:cxn ang="0">
                  <a:pos x="76" y="16"/>
                </a:cxn>
                <a:cxn ang="0">
                  <a:pos x="79" y="16"/>
                </a:cxn>
                <a:cxn ang="0">
                  <a:pos x="85" y="17"/>
                </a:cxn>
                <a:cxn ang="0">
                  <a:pos x="86" y="17"/>
                </a:cxn>
                <a:cxn ang="0">
                  <a:pos x="89" y="17"/>
                </a:cxn>
                <a:cxn ang="0">
                  <a:pos x="91" y="18"/>
                </a:cxn>
              </a:cxnLst>
              <a:rect l="0" t="0" r="r" b="b"/>
              <a:pathLst>
                <a:path w="91" h="18">
                  <a:moveTo>
                    <a:pt x="0" y="2"/>
                  </a:moveTo>
                  <a:lnTo>
                    <a:pt x="10" y="0"/>
                  </a:lnTo>
                  <a:lnTo>
                    <a:pt x="13" y="1"/>
                  </a:lnTo>
                  <a:lnTo>
                    <a:pt x="15" y="1"/>
                  </a:lnTo>
                  <a:lnTo>
                    <a:pt x="17" y="2"/>
                  </a:lnTo>
                  <a:lnTo>
                    <a:pt x="22" y="2"/>
                  </a:lnTo>
                  <a:lnTo>
                    <a:pt x="30" y="5"/>
                  </a:lnTo>
                  <a:lnTo>
                    <a:pt x="36" y="6"/>
                  </a:lnTo>
                  <a:lnTo>
                    <a:pt x="38" y="6"/>
                  </a:lnTo>
                  <a:lnTo>
                    <a:pt x="41" y="6"/>
                  </a:lnTo>
                  <a:lnTo>
                    <a:pt x="44" y="7"/>
                  </a:lnTo>
                  <a:lnTo>
                    <a:pt x="49" y="9"/>
                  </a:lnTo>
                  <a:lnTo>
                    <a:pt x="51" y="9"/>
                  </a:lnTo>
                  <a:lnTo>
                    <a:pt x="55" y="11"/>
                  </a:lnTo>
                  <a:lnTo>
                    <a:pt x="61" y="12"/>
                  </a:lnTo>
                  <a:lnTo>
                    <a:pt x="62" y="12"/>
                  </a:lnTo>
                  <a:lnTo>
                    <a:pt x="66" y="14"/>
                  </a:lnTo>
                  <a:lnTo>
                    <a:pt x="76" y="16"/>
                  </a:lnTo>
                  <a:lnTo>
                    <a:pt x="79" y="16"/>
                  </a:lnTo>
                  <a:lnTo>
                    <a:pt x="85" y="17"/>
                  </a:lnTo>
                  <a:lnTo>
                    <a:pt x="86" y="17"/>
                  </a:lnTo>
                  <a:lnTo>
                    <a:pt x="89" y="17"/>
                  </a:lnTo>
                  <a:lnTo>
                    <a:pt x="91" y="18"/>
                  </a:lnTo>
                </a:path>
              </a:pathLst>
            </a:custGeom>
            <a:noFill/>
            <a:ln w="0">
              <a:solidFill>
                <a:srgbClr val="000000"/>
              </a:solidFill>
              <a:prstDash val="solid"/>
              <a:round/>
              <a:headEnd/>
              <a:tailEnd/>
            </a:ln>
          </p:spPr>
          <p:txBody>
            <a:bodyPr/>
            <a:lstStyle/>
            <a:p>
              <a:endParaRPr lang="en-GB"/>
            </a:p>
          </p:txBody>
        </p:sp>
        <p:sp>
          <p:nvSpPr>
            <p:cNvPr id="1509" name="Line 2986"/>
            <p:cNvSpPr>
              <a:spLocks noChangeShapeType="1"/>
            </p:cNvSpPr>
            <p:nvPr/>
          </p:nvSpPr>
          <p:spPr bwMode="auto">
            <a:xfrm flipH="1">
              <a:off x="2078" y="3164"/>
              <a:ext cx="3" cy="4"/>
            </a:xfrm>
            <a:prstGeom prst="line">
              <a:avLst/>
            </a:prstGeom>
            <a:noFill/>
            <a:ln w="0">
              <a:solidFill>
                <a:srgbClr val="000000"/>
              </a:solidFill>
              <a:round/>
              <a:headEnd/>
              <a:tailEnd/>
            </a:ln>
          </p:spPr>
          <p:txBody>
            <a:bodyPr/>
            <a:lstStyle/>
            <a:p>
              <a:endParaRPr lang="en-GB"/>
            </a:p>
          </p:txBody>
        </p:sp>
        <p:sp>
          <p:nvSpPr>
            <p:cNvPr id="1510" name="Freeform 2987"/>
            <p:cNvSpPr>
              <a:spLocks/>
            </p:cNvSpPr>
            <p:nvPr/>
          </p:nvSpPr>
          <p:spPr bwMode="auto">
            <a:xfrm>
              <a:off x="2060" y="3151"/>
              <a:ext cx="21" cy="13"/>
            </a:xfrm>
            <a:custGeom>
              <a:avLst/>
              <a:gdLst/>
              <a:ahLst/>
              <a:cxnLst>
                <a:cxn ang="0">
                  <a:pos x="0" y="0"/>
                </a:cxn>
                <a:cxn ang="0">
                  <a:pos x="4" y="4"/>
                </a:cxn>
                <a:cxn ang="0">
                  <a:pos x="7" y="5"/>
                </a:cxn>
                <a:cxn ang="0">
                  <a:pos x="12" y="9"/>
                </a:cxn>
                <a:cxn ang="0">
                  <a:pos x="15" y="11"/>
                </a:cxn>
                <a:cxn ang="0">
                  <a:pos x="17" y="13"/>
                </a:cxn>
                <a:cxn ang="0">
                  <a:pos x="25" y="18"/>
                </a:cxn>
                <a:cxn ang="0">
                  <a:pos x="27" y="21"/>
                </a:cxn>
                <a:cxn ang="0">
                  <a:pos x="34" y="24"/>
                </a:cxn>
                <a:cxn ang="0">
                  <a:pos x="38" y="26"/>
                </a:cxn>
                <a:cxn ang="0">
                  <a:pos x="42" y="25"/>
                </a:cxn>
              </a:cxnLst>
              <a:rect l="0" t="0" r="r" b="b"/>
              <a:pathLst>
                <a:path w="42" h="26">
                  <a:moveTo>
                    <a:pt x="0" y="0"/>
                  </a:moveTo>
                  <a:lnTo>
                    <a:pt x="4" y="4"/>
                  </a:lnTo>
                  <a:lnTo>
                    <a:pt x="7" y="5"/>
                  </a:lnTo>
                  <a:lnTo>
                    <a:pt x="12" y="9"/>
                  </a:lnTo>
                  <a:lnTo>
                    <a:pt x="15" y="11"/>
                  </a:lnTo>
                  <a:lnTo>
                    <a:pt x="17" y="13"/>
                  </a:lnTo>
                  <a:lnTo>
                    <a:pt x="25" y="18"/>
                  </a:lnTo>
                  <a:lnTo>
                    <a:pt x="27" y="21"/>
                  </a:lnTo>
                  <a:lnTo>
                    <a:pt x="34" y="24"/>
                  </a:lnTo>
                  <a:lnTo>
                    <a:pt x="38" y="26"/>
                  </a:lnTo>
                  <a:lnTo>
                    <a:pt x="42" y="25"/>
                  </a:lnTo>
                </a:path>
              </a:pathLst>
            </a:custGeom>
            <a:noFill/>
            <a:ln w="0">
              <a:solidFill>
                <a:srgbClr val="000000"/>
              </a:solidFill>
              <a:prstDash val="solid"/>
              <a:round/>
              <a:headEnd/>
              <a:tailEnd/>
            </a:ln>
          </p:spPr>
          <p:txBody>
            <a:bodyPr/>
            <a:lstStyle/>
            <a:p>
              <a:endParaRPr lang="en-GB"/>
            </a:p>
          </p:txBody>
        </p:sp>
        <p:sp>
          <p:nvSpPr>
            <p:cNvPr id="1511" name="Line 2988"/>
            <p:cNvSpPr>
              <a:spLocks noChangeShapeType="1"/>
            </p:cNvSpPr>
            <p:nvPr/>
          </p:nvSpPr>
          <p:spPr bwMode="auto">
            <a:xfrm>
              <a:off x="2106" y="3160"/>
              <a:ext cx="1" cy="4"/>
            </a:xfrm>
            <a:prstGeom prst="line">
              <a:avLst/>
            </a:prstGeom>
            <a:noFill/>
            <a:ln w="0">
              <a:solidFill>
                <a:srgbClr val="000000"/>
              </a:solidFill>
              <a:round/>
              <a:headEnd/>
              <a:tailEnd/>
            </a:ln>
          </p:spPr>
          <p:txBody>
            <a:bodyPr/>
            <a:lstStyle/>
            <a:p>
              <a:endParaRPr lang="en-GB"/>
            </a:p>
          </p:txBody>
        </p:sp>
        <p:sp>
          <p:nvSpPr>
            <p:cNvPr id="1512" name="Freeform 2989"/>
            <p:cNvSpPr>
              <a:spLocks/>
            </p:cNvSpPr>
            <p:nvPr/>
          </p:nvSpPr>
          <p:spPr bwMode="auto">
            <a:xfrm>
              <a:off x="2153" y="3167"/>
              <a:ext cx="4" cy="9"/>
            </a:xfrm>
            <a:custGeom>
              <a:avLst/>
              <a:gdLst/>
              <a:ahLst/>
              <a:cxnLst>
                <a:cxn ang="0">
                  <a:pos x="7" y="0"/>
                </a:cxn>
                <a:cxn ang="0">
                  <a:pos x="6" y="4"/>
                </a:cxn>
                <a:cxn ang="0">
                  <a:pos x="2" y="12"/>
                </a:cxn>
                <a:cxn ang="0">
                  <a:pos x="0" y="16"/>
                </a:cxn>
              </a:cxnLst>
              <a:rect l="0" t="0" r="r" b="b"/>
              <a:pathLst>
                <a:path w="7" h="16">
                  <a:moveTo>
                    <a:pt x="7" y="0"/>
                  </a:moveTo>
                  <a:lnTo>
                    <a:pt x="6" y="4"/>
                  </a:lnTo>
                  <a:lnTo>
                    <a:pt x="2" y="12"/>
                  </a:lnTo>
                  <a:lnTo>
                    <a:pt x="0" y="16"/>
                  </a:lnTo>
                </a:path>
              </a:pathLst>
            </a:custGeom>
            <a:noFill/>
            <a:ln w="0">
              <a:solidFill>
                <a:srgbClr val="000000"/>
              </a:solidFill>
              <a:prstDash val="solid"/>
              <a:round/>
              <a:headEnd/>
              <a:tailEnd/>
            </a:ln>
          </p:spPr>
          <p:txBody>
            <a:bodyPr/>
            <a:lstStyle/>
            <a:p>
              <a:endParaRPr lang="en-GB"/>
            </a:p>
          </p:txBody>
        </p:sp>
        <p:sp>
          <p:nvSpPr>
            <p:cNvPr id="1513" name="Freeform 2990"/>
            <p:cNvSpPr>
              <a:spLocks/>
            </p:cNvSpPr>
            <p:nvPr/>
          </p:nvSpPr>
          <p:spPr bwMode="auto">
            <a:xfrm>
              <a:off x="2106" y="3160"/>
              <a:ext cx="28" cy="16"/>
            </a:xfrm>
            <a:custGeom>
              <a:avLst/>
              <a:gdLst/>
              <a:ahLst/>
              <a:cxnLst>
                <a:cxn ang="0">
                  <a:pos x="0" y="0"/>
                </a:cxn>
                <a:cxn ang="0">
                  <a:pos x="1" y="2"/>
                </a:cxn>
                <a:cxn ang="0">
                  <a:pos x="3" y="3"/>
                </a:cxn>
                <a:cxn ang="0">
                  <a:pos x="7" y="5"/>
                </a:cxn>
                <a:cxn ang="0">
                  <a:pos x="14" y="9"/>
                </a:cxn>
                <a:cxn ang="0">
                  <a:pos x="17" y="12"/>
                </a:cxn>
                <a:cxn ang="0">
                  <a:pos x="21" y="12"/>
                </a:cxn>
                <a:cxn ang="0">
                  <a:pos x="22" y="13"/>
                </a:cxn>
                <a:cxn ang="0">
                  <a:pos x="27" y="16"/>
                </a:cxn>
                <a:cxn ang="0">
                  <a:pos x="33" y="19"/>
                </a:cxn>
                <a:cxn ang="0">
                  <a:pos x="40" y="24"/>
                </a:cxn>
                <a:cxn ang="0">
                  <a:pos x="44" y="27"/>
                </a:cxn>
                <a:cxn ang="0">
                  <a:pos x="48" y="29"/>
                </a:cxn>
                <a:cxn ang="0">
                  <a:pos x="50" y="30"/>
                </a:cxn>
                <a:cxn ang="0">
                  <a:pos x="52" y="30"/>
                </a:cxn>
                <a:cxn ang="0">
                  <a:pos x="57" y="30"/>
                </a:cxn>
              </a:cxnLst>
              <a:rect l="0" t="0" r="r" b="b"/>
              <a:pathLst>
                <a:path w="57" h="30">
                  <a:moveTo>
                    <a:pt x="0" y="0"/>
                  </a:moveTo>
                  <a:lnTo>
                    <a:pt x="1" y="2"/>
                  </a:lnTo>
                  <a:lnTo>
                    <a:pt x="3" y="3"/>
                  </a:lnTo>
                  <a:lnTo>
                    <a:pt x="7" y="5"/>
                  </a:lnTo>
                  <a:lnTo>
                    <a:pt x="14" y="9"/>
                  </a:lnTo>
                  <a:lnTo>
                    <a:pt x="17" y="12"/>
                  </a:lnTo>
                  <a:lnTo>
                    <a:pt x="21" y="12"/>
                  </a:lnTo>
                  <a:lnTo>
                    <a:pt x="22" y="13"/>
                  </a:lnTo>
                  <a:lnTo>
                    <a:pt x="27" y="16"/>
                  </a:lnTo>
                  <a:lnTo>
                    <a:pt x="33" y="19"/>
                  </a:lnTo>
                  <a:lnTo>
                    <a:pt x="40" y="24"/>
                  </a:lnTo>
                  <a:lnTo>
                    <a:pt x="44" y="27"/>
                  </a:lnTo>
                  <a:lnTo>
                    <a:pt x="48" y="29"/>
                  </a:lnTo>
                  <a:lnTo>
                    <a:pt x="50" y="30"/>
                  </a:lnTo>
                  <a:lnTo>
                    <a:pt x="52" y="30"/>
                  </a:lnTo>
                  <a:lnTo>
                    <a:pt x="57" y="30"/>
                  </a:lnTo>
                </a:path>
              </a:pathLst>
            </a:custGeom>
            <a:noFill/>
            <a:ln w="0">
              <a:solidFill>
                <a:srgbClr val="000000"/>
              </a:solidFill>
              <a:prstDash val="solid"/>
              <a:round/>
              <a:headEnd/>
              <a:tailEnd/>
            </a:ln>
          </p:spPr>
          <p:txBody>
            <a:bodyPr/>
            <a:lstStyle/>
            <a:p>
              <a:endParaRPr lang="en-GB"/>
            </a:p>
          </p:txBody>
        </p:sp>
        <p:sp>
          <p:nvSpPr>
            <p:cNvPr id="1514" name="Line 2991"/>
            <p:cNvSpPr>
              <a:spLocks noChangeShapeType="1"/>
            </p:cNvSpPr>
            <p:nvPr/>
          </p:nvSpPr>
          <p:spPr bwMode="auto">
            <a:xfrm>
              <a:off x="2104" y="3157"/>
              <a:ext cx="2" cy="3"/>
            </a:xfrm>
            <a:prstGeom prst="line">
              <a:avLst/>
            </a:prstGeom>
            <a:noFill/>
            <a:ln w="0">
              <a:solidFill>
                <a:srgbClr val="000000"/>
              </a:solidFill>
              <a:round/>
              <a:headEnd/>
              <a:tailEnd/>
            </a:ln>
          </p:spPr>
          <p:txBody>
            <a:bodyPr/>
            <a:lstStyle/>
            <a:p>
              <a:endParaRPr lang="en-GB"/>
            </a:p>
          </p:txBody>
        </p:sp>
        <p:sp>
          <p:nvSpPr>
            <p:cNvPr id="1515" name="Freeform 2992"/>
            <p:cNvSpPr>
              <a:spLocks/>
            </p:cNvSpPr>
            <p:nvPr/>
          </p:nvSpPr>
          <p:spPr bwMode="auto">
            <a:xfrm>
              <a:off x="2094" y="3152"/>
              <a:ext cx="10" cy="5"/>
            </a:xfrm>
            <a:custGeom>
              <a:avLst/>
              <a:gdLst/>
              <a:ahLst/>
              <a:cxnLst>
                <a:cxn ang="0">
                  <a:pos x="21" y="10"/>
                </a:cxn>
                <a:cxn ang="0">
                  <a:pos x="20" y="10"/>
                </a:cxn>
                <a:cxn ang="0">
                  <a:pos x="16" y="8"/>
                </a:cxn>
                <a:cxn ang="0">
                  <a:pos x="12" y="7"/>
                </a:cxn>
                <a:cxn ang="0">
                  <a:pos x="8" y="5"/>
                </a:cxn>
                <a:cxn ang="0">
                  <a:pos x="4" y="3"/>
                </a:cxn>
                <a:cxn ang="0">
                  <a:pos x="0" y="0"/>
                </a:cxn>
              </a:cxnLst>
              <a:rect l="0" t="0" r="r" b="b"/>
              <a:pathLst>
                <a:path w="21" h="10">
                  <a:moveTo>
                    <a:pt x="21" y="10"/>
                  </a:moveTo>
                  <a:lnTo>
                    <a:pt x="20" y="10"/>
                  </a:lnTo>
                  <a:lnTo>
                    <a:pt x="16" y="8"/>
                  </a:lnTo>
                  <a:lnTo>
                    <a:pt x="12" y="7"/>
                  </a:lnTo>
                  <a:lnTo>
                    <a:pt x="8" y="5"/>
                  </a:lnTo>
                  <a:lnTo>
                    <a:pt x="4" y="3"/>
                  </a:lnTo>
                  <a:lnTo>
                    <a:pt x="0" y="0"/>
                  </a:lnTo>
                </a:path>
              </a:pathLst>
            </a:custGeom>
            <a:noFill/>
            <a:ln w="0">
              <a:solidFill>
                <a:srgbClr val="000000"/>
              </a:solidFill>
              <a:prstDash val="solid"/>
              <a:round/>
              <a:headEnd/>
              <a:tailEnd/>
            </a:ln>
          </p:spPr>
          <p:txBody>
            <a:bodyPr/>
            <a:lstStyle/>
            <a:p>
              <a:endParaRPr lang="en-GB"/>
            </a:p>
          </p:txBody>
        </p:sp>
        <p:sp>
          <p:nvSpPr>
            <p:cNvPr id="1516" name="Line 2993"/>
            <p:cNvSpPr>
              <a:spLocks noChangeShapeType="1"/>
            </p:cNvSpPr>
            <p:nvPr/>
          </p:nvSpPr>
          <p:spPr bwMode="auto">
            <a:xfrm flipH="1">
              <a:off x="2088" y="3152"/>
              <a:ext cx="1" cy="2"/>
            </a:xfrm>
            <a:prstGeom prst="line">
              <a:avLst/>
            </a:prstGeom>
            <a:noFill/>
            <a:ln w="0">
              <a:solidFill>
                <a:srgbClr val="000000"/>
              </a:solidFill>
              <a:round/>
              <a:headEnd/>
              <a:tailEnd/>
            </a:ln>
          </p:spPr>
          <p:txBody>
            <a:bodyPr/>
            <a:lstStyle/>
            <a:p>
              <a:endParaRPr lang="en-GB"/>
            </a:p>
          </p:txBody>
        </p:sp>
        <p:sp>
          <p:nvSpPr>
            <p:cNvPr id="1517" name="Freeform 2994"/>
            <p:cNvSpPr>
              <a:spLocks/>
            </p:cNvSpPr>
            <p:nvPr/>
          </p:nvSpPr>
          <p:spPr bwMode="auto">
            <a:xfrm>
              <a:off x="2089" y="3152"/>
              <a:ext cx="5" cy="1"/>
            </a:xfrm>
            <a:custGeom>
              <a:avLst/>
              <a:gdLst/>
              <a:ahLst/>
              <a:cxnLst>
                <a:cxn ang="0">
                  <a:pos x="9" y="1"/>
                </a:cxn>
                <a:cxn ang="0">
                  <a:pos x="5" y="1"/>
                </a:cxn>
                <a:cxn ang="0">
                  <a:pos x="1" y="1"/>
                </a:cxn>
                <a:cxn ang="0">
                  <a:pos x="0" y="0"/>
                </a:cxn>
              </a:cxnLst>
              <a:rect l="0" t="0" r="r" b="b"/>
              <a:pathLst>
                <a:path w="9" h="1">
                  <a:moveTo>
                    <a:pt x="9" y="1"/>
                  </a:moveTo>
                  <a:lnTo>
                    <a:pt x="5" y="1"/>
                  </a:lnTo>
                  <a:lnTo>
                    <a:pt x="1" y="1"/>
                  </a:lnTo>
                  <a:lnTo>
                    <a:pt x="0" y="0"/>
                  </a:lnTo>
                </a:path>
              </a:pathLst>
            </a:custGeom>
            <a:noFill/>
            <a:ln w="0">
              <a:solidFill>
                <a:srgbClr val="000000"/>
              </a:solidFill>
              <a:prstDash val="solid"/>
              <a:round/>
              <a:headEnd/>
              <a:tailEnd/>
            </a:ln>
          </p:spPr>
          <p:txBody>
            <a:bodyPr/>
            <a:lstStyle/>
            <a:p>
              <a:endParaRPr lang="en-GB"/>
            </a:p>
          </p:txBody>
        </p:sp>
        <p:sp>
          <p:nvSpPr>
            <p:cNvPr id="1518" name="Freeform 2995"/>
            <p:cNvSpPr>
              <a:spLocks/>
            </p:cNvSpPr>
            <p:nvPr/>
          </p:nvSpPr>
          <p:spPr bwMode="auto">
            <a:xfrm>
              <a:off x="2540" y="3181"/>
              <a:ext cx="147" cy="21"/>
            </a:xfrm>
            <a:custGeom>
              <a:avLst/>
              <a:gdLst/>
              <a:ahLst/>
              <a:cxnLst>
                <a:cxn ang="0">
                  <a:pos x="294" y="0"/>
                </a:cxn>
                <a:cxn ang="0">
                  <a:pos x="264" y="12"/>
                </a:cxn>
                <a:cxn ang="0">
                  <a:pos x="241" y="19"/>
                </a:cxn>
                <a:cxn ang="0">
                  <a:pos x="228" y="22"/>
                </a:cxn>
                <a:cxn ang="0">
                  <a:pos x="213" y="29"/>
                </a:cxn>
                <a:cxn ang="0">
                  <a:pos x="201" y="35"/>
                </a:cxn>
                <a:cxn ang="0">
                  <a:pos x="181" y="39"/>
                </a:cxn>
                <a:cxn ang="0">
                  <a:pos x="179" y="39"/>
                </a:cxn>
                <a:cxn ang="0">
                  <a:pos x="163" y="39"/>
                </a:cxn>
                <a:cxn ang="0">
                  <a:pos x="147" y="40"/>
                </a:cxn>
                <a:cxn ang="0">
                  <a:pos x="126" y="40"/>
                </a:cxn>
                <a:cxn ang="0">
                  <a:pos x="104" y="40"/>
                </a:cxn>
                <a:cxn ang="0">
                  <a:pos x="85" y="38"/>
                </a:cxn>
                <a:cxn ang="0">
                  <a:pos x="57" y="34"/>
                </a:cxn>
                <a:cxn ang="0">
                  <a:pos x="35" y="30"/>
                </a:cxn>
                <a:cxn ang="0">
                  <a:pos x="7" y="26"/>
                </a:cxn>
                <a:cxn ang="0">
                  <a:pos x="0" y="26"/>
                </a:cxn>
              </a:cxnLst>
              <a:rect l="0" t="0" r="r" b="b"/>
              <a:pathLst>
                <a:path w="294" h="40">
                  <a:moveTo>
                    <a:pt x="294" y="0"/>
                  </a:moveTo>
                  <a:lnTo>
                    <a:pt x="264" y="12"/>
                  </a:lnTo>
                  <a:lnTo>
                    <a:pt x="241" y="19"/>
                  </a:lnTo>
                  <a:lnTo>
                    <a:pt x="228" y="22"/>
                  </a:lnTo>
                  <a:lnTo>
                    <a:pt x="213" y="29"/>
                  </a:lnTo>
                  <a:lnTo>
                    <a:pt x="201" y="35"/>
                  </a:lnTo>
                  <a:lnTo>
                    <a:pt x="181" y="39"/>
                  </a:lnTo>
                  <a:lnTo>
                    <a:pt x="179" y="39"/>
                  </a:lnTo>
                  <a:lnTo>
                    <a:pt x="163" y="39"/>
                  </a:lnTo>
                  <a:lnTo>
                    <a:pt x="147" y="40"/>
                  </a:lnTo>
                  <a:lnTo>
                    <a:pt x="126" y="40"/>
                  </a:lnTo>
                  <a:lnTo>
                    <a:pt x="104" y="40"/>
                  </a:lnTo>
                  <a:lnTo>
                    <a:pt x="85" y="38"/>
                  </a:lnTo>
                  <a:lnTo>
                    <a:pt x="57" y="34"/>
                  </a:lnTo>
                  <a:lnTo>
                    <a:pt x="35" y="30"/>
                  </a:lnTo>
                  <a:lnTo>
                    <a:pt x="7" y="26"/>
                  </a:lnTo>
                  <a:lnTo>
                    <a:pt x="0" y="26"/>
                  </a:lnTo>
                </a:path>
              </a:pathLst>
            </a:custGeom>
            <a:noFill/>
            <a:ln w="0">
              <a:solidFill>
                <a:srgbClr val="000000"/>
              </a:solidFill>
              <a:prstDash val="solid"/>
              <a:round/>
              <a:headEnd/>
              <a:tailEnd/>
            </a:ln>
          </p:spPr>
          <p:txBody>
            <a:bodyPr/>
            <a:lstStyle/>
            <a:p>
              <a:endParaRPr lang="en-GB"/>
            </a:p>
          </p:txBody>
        </p:sp>
        <p:sp>
          <p:nvSpPr>
            <p:cNvPr id="1519" name="Line 2996"/>
            <p:cNvSpPr>
              <a:spLocks noChangeShapeType="1"/>
            </p:cNvSpPr>
            <p:nvPr/>
          </p:nvSpPr>
          <p:spPr bwMode="auto">
            <a:xfrm>
              <a:off x="2687" y="3181"/>
              <a:ext cx="1" cy="1"/>
            </a:xfrm>
            <a:prstGeom prst="line">
              <a:avLst/>
            </a:prstGeom>
            <a:noFill/>
            <a:ln w="0">
              <a:solidFill>
                <a:srgbClr val="000000"/>
              </a:solidFill>
              <a:round/>
              <a:headEnd/>
              <a:tailEnd/>
            </a:ln>
          </p:spPr>
          <p:txBody>
            <a:bodyPr/>
            <a:lstStyle/>
            <a:p>
              <a:endParaRPr lang="en-GB"/>
            </a:p>
          </p:txBody>
        </p:sp>
        <p:sp>
          <p:nvSpPr>
            <p:cNvPr id="1520" name="Line 2997"/>
            <p:cNvSpPr>
              <a:spLocks noChangeShapeType="1"/>
            </p:cNvSpPr>
            <p:nvPr/>
          </p:nvSpPr>
          <p:spPr bwMode="auto">
            <a:xfrm flipH="1">
              <a:off x="2258" y="3171"/>
              <a:ext cx="1" cy="2"/>
            </a:xfrm>
            <a:prstGeom prst="line">
              <a:avLst/>
            </a:prstGeom>
            <a:noFill/>
            <a:ln w="0">
              <a:solidFill>
                <a:srgbClr val="000000"/>
              </a:solidFill>
              <a:round/>
              <a:headEnd/>
              <a:tailEnd/>
            </a:ln>
          </p:spPr>
          <p:txBody>
            <a:bodyPr/>
            <a:lstStyle/>
            <a:p>
              <a:endParaRPr lang="en-GB"/>
            </a:p>
          </p:txBody>
        </p:sp>
        <p:sp>
          <p:nvSpPr>
            <p:cNvPr id="1521" name="Freeform 2998"/>
            <p:cNvSpPr>
              <a:spLocks/>
            </p:cNvSpPr>
            <p:nvPr/>
          </p:nvSpPr>
          <p:spPr bwMode="auto">
            <a:xfrm>
              <a:off x="2542" y="3181"/>
              <a:ext cx="145" cy="11"/>
            </a:xfrm>
            <a:custGeom>
              <a:avLst/>
              <a:gdLst/>
              <a:ahLst/>
              <a:cxnLst>
                <a:cxn ang="0">
                  <a:pos x="288" y="1"/>
                </a:cxn>
                <a:cxn ang="0">
                  <a:pos x="258" y="0"/>
                </a:cxn>
                <a:cxn ang="0">
                  <a:pos x="228" y="5"/>
                </a:cxn>
                <a:cxn ang="0">
                  <a:pos x="195" y="13"/>
                </a:cxn>
                <a:cxn ang="0">
                  <a:pos x="155" y="19"/>
                </a:cxn>
                <a:cxn ang="0">
                  <a:pos x="100" y="22"/>
                </a:cxn>
                <a:cxn ang="0">
                  <a:pos x="77" y="20"/>
                </a:cxn>
                <a:cxn ang="0">
                  <a:pos x="66" y="17"/>
                </a:cxn>
                <a:cxn ang="0">
                  <a:pos x="26" y="18"/>
                </a:cxn>
                <a:cxn ang="0">
                  <a:pos x="0" y="16"/>
                </a:cxn>
              </a:cxnLst>
              <a:rect l="0" t="0" r="r" b="b"/>
              <a:pathLst>
                <a:path w="288" h="22">
                  <a:moveTo>
                    <a:pt x="288" y="1"/>
                  </a:moveTo>
                  <a:lnTo>
                    <a:pt x="258" y="0"/>
                  </a:lnTo>
                  <a:lnTo>
                    <a:pt x="228" y="5"/>
                  </a:lnTo>
                  <a:lnTo>
                    <a:pt x="195" y="13"/>
                  </a:lnTo>
                  <a:lnTo>
                    <a:pt x="155" y="19"/>
                  </a:lnTo>
                  <a:lnTo>
                    <a:pt x="100" y="22"/>
                  </a:lnTo>
                  <a:lnTo>
                    <a:pt x="77" y="20"/>
                  </a:lnTo>
                  <a:lnTo>
                    <a:pt x="66" y="17"/>
                  </a:lnTo>
                  <a:lnTo>
                    <a:pt x="26" y="18"/>
                  </a:lnTo>
                  <a:lnTo>
                    <a:pt x="0" y="16"/>
                  </a:lnTo>
                </a:path>
              </a:pathLst>
            </a:custGeom>
            <a:noFill/>
            <a:ln w="0">
              <a:solidFill>
                <a:srgbClr val="000000"/>
              </a:solidFill>
              <a:prstDash val="solid"/>
              <a:round/>
              <a:headEnd/>
              <a:tailEnd/>
            </a:ln>
          </p:spPr>
          <p:txBody>
            <a:bodyPr/>
            <a:lstStyle/>
            <a:p>
              <a:endParaRPr lang="en-GB"/>
            </a:p>
          </p:txBody>
        </p:sp>
        <p:sp>
          <p:nvSpPr>
            <p:cNvPr id="1522" name="Freeform 2999"/>
            <p:cNvSpPr>
              <a:spLocks/>
            </p:cNvSpPr>
            <p:nvPr/>
          </p:nvSpPr>
          <p:spPr bwMode="auto">
            <a:xfrm>
              <a:off x="2096" y="3153"/>
              <a:ext cx="42" cy="15"/>
            </a:xfrm>
            <a:custGeom>
              <a:avLst/>
              <a:gdLst/>
              <a:ahLst/>
              <a:cxnLst>
                <a:cxn ang="0">
                  <a:pos x="0" y="0"/>
                </a:cxn>
                <a:cxn ang="0">
                  <a:pos x="7" y="1"/>
                </a:cxn>
                <a:cxn ang="0">
                  <a:pos x="22" y="3"/>
                </a:cxn>
                <a:cxn ang="0">
                  <a:pos x="25" y="6"/>
                </a:cxn>
                <a:cxn ang="0">
                  <a:pos x="34" y="10"/>
                </a:cxn>
                <a:cxn ang="0">
                  <a:pos x="35" y="13"/>
                </a:cxn>
                <a:cxn ang="0">
                  <a:pos x="39" y="14"/>
                </a:cxn>
                <a:cxn ang="0">
                  <a:pos x="41" y="15"/>
                </a:cxn>
                <a:cxn ang="0">
                  <a:pos x="45" y="18"/>
                </a:cxn>
                <a:cxn ang="0">
                  <a:pos x="51" y="20"/>
                </a:cxn>
                <a:cxn ang="0">
                  <a:pos x="58" y="24"/>
                </a:cxn>
                <a:cxn ang="0">
                  <a:pos x="66" y="28"/>
                </a:cxn>
                <a:cxn ang="0">
                  <a:pos x="77" y="30"/>
                </a:cxn>
                <a:cxn ang="0">
                  <a:pos x="81" y="31"/>
                </a:cxn>
                <a:cxn ang="0">
                  <a:pos x="82" y="31"/>
                </a:cxn>
              </a:cxnLst>
              <a:rect l="0" t="0" r="r" b="b"/>
              <a:pathLst>
                <a:path w="82" h="31">
                  <a:moveTo>
                    <a:pt x="0" y="0"/>
                  </a:moveTo>
                  <a:lnTo>
                    <a:pt x="7" y="1"/>
                  </a:lnTo>
                  <a:lnTo>
                    <a:pt x="22" y="3"/>
                  </a:lnTo>
                  <a:lnTo>
                    <a:pt x="25" y="6"/>
                  </a:lnTo>
                  <a:lnTo>
                    <a:pt x="34" y="10"/>
                  </a:lnTo>
                  <a:lnTo>
                    <a:pt x="35" y="13"/>
                  </a:lnTo>
                  <a:lnTo>
                    <a:pt x="39" y="14"/>
                  </a:lnTo>
                  <a:lnTo>
                    <a:pt x="41" y="15"/>
                  </a:lnTo>
                  <a:lnTo>
                    <a:pt x="45" y="18"/>
                  </a:lnTo>
                  <a:lnTo>
                    <a:pt x="51" y="20"/>
                  </a:lnTo>
                  <a:lnTo>
                    <a:pt x="58" y="24"/>
                  </a:lnTo>
                  <a:lnTo>
                    <a:pt x="66" y="28"/>
                  </a:lnTo>
                  <a:lnTo>
                    <a:pt x="77" y="30"/>
                  </a:lnTo>
                  <a:lnTo>
                    <a:pt x="81" y="31"/>
                  </a:lnTo>
                  <a:lnTo>
                    <a:pt x="82" y="31"/>
                  </a:lnTo>
                </a:path>
              </a:pathLst>
            </a:custGeom>
            <a:noFill/>
            <a:ln w="0">
              <a:solidFill>
                <a:srgbClr val="000000"/>
              </a:solidFill>
              <a:prstDash val="solid"/>
              <a:round/>
              <a:headEnd/>
              <a:tailEnd/>
            </a:ln>
          </p:spPr>
          <p:txBody>
            <a:bodyPr/>
            <a:lstStyle/>
            <a:p>
              <a:endParaRPr lang="en-GB"/>
            </a:p>
          </p:txBody>
        </p:sp>
        <p:sp>
          <p:nvSpPr>
            <p:cNvPr id="1523" name="Freeform 3000"/>
            <p:cNvSpPr>
              <a:spLocks/>
            </p:cNvSpPr>
            <p:nvPr/>
          </p:nvSpPr>
          <p:spPr bwMode="auto">
            <a:xfrm>
              <a:off x="2096" y="3153"/>
              <a:ext cx="46" cy="6"/>
            </a:xfrm>
            <a:custGeom>
              <a:avLst/>
              <a:gdLst/>
              <a:ahLst/>
              <a:cxnLst>
                <a:cxn ang="0">
                  <a:pos x="0" y="0"/>
                </a:cxn>
                <a:cxn ang="0">
                  <a:pos x="15" y="0"/>
                </a:cxn>
                <a:cxn ang="0">
                  <a:pos x="19" y="1"/>
                </a:cxn>
                <a:cxn ang="0">
                  <a:pos x="22" y="2"/>
                </a:cxn>
                <a:cxn ang="0">
                  <a:pos x="27" y="3"/>
                </a:cxn>
                <a:cxn ang="0">
                  <a:pos x="29" y="3"/>
                </a:cxn>
                <a:cxn ang="0">
                  <a:pos x="34" y="4"/>
                </a:cxn>
                <a:cxn ang="0">
                  <a:pos x="35" y="4"/>
                </a:cxn>
                <a:cxn ang="0">
                  <a:pos x="39" y="5"/>
                </a:cxn>
                <a:cxn ang="0">
                  <a:pos x="41" y="5"/>
                </a:cxn>
                <a:cxn ang="0">
                  <a:pos x="51" y="7"/>
                </a:cxn>
                <a:cxn ang="0">
                  <a:pos x="57" y="8"/>
                </a:cxn>
                <a:cxn ang="0">
                  <a:pos x="68" y="9"/>
                </a:cxn>
                <a:cxn ang="0">
                  <a:pos x="78" y="10"/>
                </a:cxn>
                <a:cxn ang="0">
                  <a:pos x="82" y="11"/>
                </a:cxn>
                <a:cxn ang="0">
                  <a:pos x="85" y="13"/>
                </a:cxn>
                <a:cxn ang="0">
                  <a:pos x="88" y="13"/>
                </a:cxn>
                <a:cxn ang="0">
                  <a:pos x="91" y="13"/>
                </a:cxn>
              </a:cxnLst>
              <a:rect l="0" t="0" r="r" b="b"/>
              <a:pathLst>
                <a:path w="91" h="13">
                  <a:moveTo>
                    <a:pt x="0" y="0"/>
                  </a:moveTo>
                  <a:lnTo>
                    <a:pt x="15" y="0"/>
                  </a:lnTo>
                  <a:lnTo>
                    <a:pt x="19" y="1"/>
                  </a:lnTo>
                  <a:lnTo>
                    <a:pt x="22" y="2"/>
                  </a:lnTo>
                  <a:lnTo>
                    <a:pt x="27" y="3"/>
                  </a:lnTo>
                  <a:lnTo>
                    <a:pt x="29" y="3"/>
                  </a:lnTo>
                  <a:lnTo>
                    <a:pt x="34" y="4"/>
                  </a:lnTo>
                  <a:lnTo>
                    <a:pt x="35" y="4"/>
                  </a:lnTo>
                  <a:lnTo>
                    <a:pt x="39" y="5"/>
                  </a:lnTo>
                  <a:lnTo>
                    <a:pt x="41" y="5"/>
                  </a:lnTo>
                  <a:lnTo>
                    <a:pt x="51" y="7"/>
                  </a:lnTo>
                  <a:lnTo>
                    <a:pt x="57" y="8"/>
                  </a:lnTo>
                  <a:lnTo>
                    <a:pt x="68" y="9"/>
                  </a:lnTo>
                  <a:lnTo>
                    <a:pt x="78" y="10"/>
                  </a:lnTo>
                  <a:lnTo>
                    <a:pt x="82" y="11"/>
                  </a:lnTo>
                  <a:lnTo>
                    <a:pt x="85" y="13"/>
                  </a:lnTo>
                  <a:lnTo>
                    <a:pt x="88" y="13"/>
                  </a:lnTo>
                  <a:lnTo>
                    <a:pt x="91" y="13"/>
                  </a:lnTo>
                </a:path>
              </a:pathLst>
            </a:custGeom>
            <a:noFill/>
            <a:ln w="0">
              <a:solidFill>
                <a:srgbClr val="000000"/>
              </a:solidFill>
              <a:prstDash val="solid"/>
              <a:round/>
              <a:headEnd/>
              <a:tailEnd/>
            </a:ln>
          </p:spPr>
          <p:txBody>
            <a:bodyPr/>
            <a:lstStyle/>
            <a:p>
              <a:endParaRPr lang="en-GB"/>
            </a:p>
          </p:txBody>
        </p:sp>
        <p:sp>
          <p:nvSpPr>
            <p:cNvPr id="1524" name="Line 3001"/>
            <p:cNvSpPr>
              <a:spLocks noChangeShapeType="1"/>
            </p:cNvSpPr>
            <p:nvPr/>
          </p:nvSpPr>
          <p:spPr bwMode="auto">
            <a:xfrm flipH="1">
              <a:off x="3862" y="3091"/>
              <a:ext cx="2" cy="4"/>
            </a:xfrm>
            <a:prstGeom prst="line">
              <a:avLst/>
            </a:prstGeom>
            <a:noFill/>
            <a:ln w="0">
              <a:solidFill>
                <a:srgbClr val="000000"/>
              </a:solidFill>
              <a:round/>
              <a:headEnd/>
              <a:tailEnd/>
            </a:ln>
          </p:spPr>
          <p:txBody>
            <a:bodyPr/>
            <a:lstStyle/>
            <a:p>
              <a:endParaRPr lang="en-GB"/>
            </a:p>
          </p:txBody>
        </p:sp>
        <p:sp>
          <p:nvSpPr>
            <p:cNvPr id="1525" name="Line 3002"/>
            <p:cNvSpPr>
              <a:spLocks noChangeShapeType="1"/>
            </p:cNvSpPr>
            <p:nvPr/>
          </p:nvSpPr>
          <p:spPr bwMode="auto">
            <a:xfrm flipH="1">
              <a:off x="2013" y="3139"/>
              <a:ext cx="6" cy="1"/>
            </a:xfrm>
            <a:prstGeom prst="line">
              <a:avLst/>
            </a:prstGeom>
            <a:noFill/>
            <a:ln w="0">
              <a:solidFill>
                <a:srgbClr val="000000"/>
              </a:solidFill>
              <a:round/>
              <a:headEnd/>
              <a:tailEnd/>
            </a:ln>
          </p:spPr>
          <p:txBody>
            <a:bodyPr/>
            <a:lstStyle/>
            <a:p>
              <a:endParaRPr lang="en-GB"/>
            </a:p>
          </p:txBody>
        </p:sp>
        <p:sp>
          <p:nvSpPr>
            <p:cNvPr id="1526" name="Freeform 3003"/>
            <p:cNvSpPr>
              <a:spLocks/>
            </p:cNvSpPr>
            <p:nvPr/>
          </p:nvSpPr>
          <p:spPr bwMode="auto">
            <a:xfrm>
              <a:off x="2060" y="3148"/>
              <a:ext cx="3" cy="3"/>
            </a:xfrm>
            <a:custGeom>
              <a:avLst/>
              <a:gdLst/>
              <a:ahLst/>
              <a:cxnLst>
                <a:cxn ang="0">
                  <a:pos x="8" y="0"/>
                </a:cxn>
                <a:cxn ang="0">
                  <a:pos x="4" y="2"/>
                </a:cxn>
                <a:cxn ang="0">
                  <a:pos x="0" y="6"/>
                </a:cxn>
              </a:cxnLst>
              <a:rect l="0" t="0" r="r" b="b"/>
              <a:pathLst>
                <a:path w="8" h="6">
                  <a:moveTo>
                    <a:pt x="8" y="0"/>
                  </a:moveTo>
                  <a:lnTo>
                    <a:pt x="4" y="2"/>
                  </a:lnTo>
                  <a:lnTo>
                    <a:pt x="0" y="6"/>
                  </a:lnTo>
                </a:path>
              </a:pathLst>
            </a:custGeom>
            <a:noFill/>
            <a:ln w="0">
              <a:solidFill>
                <a:srgbClr val="000000"/>
              </a:solidFill>
              <a:prstDash val="solid"/>
              <a:round/>
              <a:headEnd/>
              <a:tailEnd/>
            </a:ln>
          </p:spPr>
          <p:txBody>
            <a:bodyPr/>
            <a:lstStyle/>
            <a:p>
              <a:endParaRPr lang="en-GB"/>
            </a:p>
          </p:txBody>
        </p:sp>
        <p:sp>
          <p:nvSpPr>
            <p:cNvPr id="1527" name="Freeform 3004"/>
            <p:cNvSpPr>
              <a:spLocks/>
            </p:cNvSpPr>
            <p:nvPr/>
          </p:nvSpPr>
          <p:spPr bwMode="auto">
            <a:xfrm>
              <a:off x="2063" y="3148"/>
              <a:ext cx="26" cy="4"/>
            </a:xfrm>
            <a:custGeom>
              <a:avLst/>
              <a:gdLst/>
              <a:ahLst/>
              <a:cxnLst>
                <a:cxn ang="0">
                  <a:pos x="52" y="7"/>
                </a:cxn>
                <a:cxn ang="0">
                  <a:pos x="46" y="8"/>
                </a:cxn>
                <a:cxn ang="0">
                  <a:pos x="38" y="8"/>
                </a:cxn>
                <a:cxn ang="0">
                  <a:pos x="35" y="7"/>
                </a:cxn>
                <a:cxn ang="0">
                  <a:pos x="28" y="6"/>
                </a:cxn>
                <a:cxn ang="0">
                  <a:pos x="22" y="3"/>
                </a:cxn>
                <a:cxn ang="0">
                  <a:pos x="17" y="2"/>
                </a:cxn>
                <a:cxn ang="0">
                  <a:pos x="15" y="1"/>
                </a:cxn>
                <a:cxn ang="0">
                  <a:pos x="9" y="1"/>
                </a:cxn>
                <a:cxn ang="0">
                  <a:pos x="5" y="0"/>
                </a:cxn>
                <a:cxn ang="0">
                  <a:pos x="0" y="0"/>
                </a:cxn>
              </a:cxnLst>
              <a:rect l="0" t="0" r="r" b="b"/>
              <a:pathLst>
                <a:path w="52" h="8">
                  <a:moveTo>
                    <a:pt x="52" y="7"/>
                  </a:moveTo>
                  <a:lnTo>
                    <a:pt x="46" y="8"/>
                  </a:lnTo>
                  <a:lnTo>
                    <a:pt x="38" y="8"/>
                  </a:lnTo>
                  <a:lnTo>
                    <a:pt x="35" y="7"/>
                  </a:lnTo>
                  <a:lnTo>
                    <a:pt x="28" y="6"/>
                  </a:lnTo>
                  <a:lnTo>
                    <a:pt x="22" y="3"/>
                  </a:lnTo>
                  <a:lnTo>
                    <a:pt x="17" y="2"/>
                  </a:lnTo>
                  <a:lnTo>
                    <a:pt x="15" y="1"/>
                  </a:lnTo>
                  <a:lnTo>
                    <a:pt x="9" y="1"/>
                  </a:lnTo>
                  <a:lnTo>
                    <a:pt x="5" y="0"/>
                  </a:lnTo>
                  <a:lnTo>
                    <a:pt x="0" y="0"/>
                  </a:lnTo>
                </a:path>
              </a:pathLst>
            </a:custGeom>
            <a:noFill/>
            <a:ln w="0">
              <a:solidFill>
                <a:srgbClr val="000000"/>
              </a:solidFill>
              <a:prstDash val="solid"/>
              <a:round/>
              <a:headEnd/>
              <a:tailEnd/>
            </a:ln>
          </p:spPr>
          <p:txBody>
            <a:bodyPr/>
            <a:lstStyle/>
            <a:p>
              <a:endParaRPr lang="en-GB"/>
            </a:p>
          </p:txBody>
        </p:sp>
        <p:sp>
          <p:nvSpPr>
            <p:cNvPr id="1528" name="Freeform 3005"/>
            <p:cNvSpPr>
              <a:spLocks/>
            </p:cNvSpPr>
            <p:nvPr/>
          </p:nvSpPr>
          <p:spPr bwMode="auto">
            <a:xfrm>
              <a:off x="2014" y="3141"/>
              <a:ext cx="4" cy="2"/>
            </a:xfrm>
            <a:custGeom>
              <a:avLst/>
              <a:gdLst/>
              <a:ahLst/>
              <a:cxnLst>
                <a:cxn ang="0">
                  <a:pos x="8" y="0"/>
                </a:cxn>
                <a:cxn ang="0">
                  <a:pos x="3" y="2"/>
                </a:cxn>
                <a:cxn ang="0">
                  <a:pos x="0" y="4"/>
                </a:cxn>
              </a:cxnLst>
              <a:rect l="0" t="0" r="r" b="b"/>
              <a:pathLst>
                <a:path w="8" h="4">
                  <a:moveTo>
                    <a:pt x="8" y="0"/>
                  </a:moveTo>
                  <a:lnTo>
                    <a:pt x="3" y="2"/>
                  </a:lnTo>
                  <a:lnTo>
                    <a:pt x="0" y="4"/>
                  </a:lnTo>
                </a:path>
              </a:pathLst>
            </a:custGeom>
            <a:noFill/>
            <a:ln w="0">
              <a:solidFill>
                <a:srgbClr val="000000"/>
              </a:solidFill>
              <a:prstDash val="solid"/>
              <a:round/>
              <a:headEnd/>
              <a:tailEnd/>
            </a:ln>
          </p:spPr>
          <p:txBody>
            <a:bodyPr/>
            <a:lstStyle/>
            <a:p>
              <a:endParaRPr lang="en-GB"/>
            </a:p>
          </p:txBody>
        </p:sp>
        <p:sp>
          <p:nvSpPr>
            <p:cNvPr id="1529" name="Freeform 3006"/>
            <p:cNvSpPr>
              <a:spLocks/>
            </p:cNvSpPr>
            <p:nvPr/>
          </p:nvSpPr>
          <p:spPr bwMode="auto">
            <a:xfrm>
              <a:off x="2018" y="3140"/>
              <a:ext cx="45" cy="8"/>
            </a:xfrm>
            <a:custGeom>
              <a:avLst/>
              <a:gdLst/>
              <a:ahLst/>
              <a:cxnLst>
                <a:cxn ang="0">
                  <a:pos x="91" y="15"/>
                </a:cxn>
                <a:cxn ang="0">
                  <a:pos x="86" y="15"/>
                </a:cxn>
                <a:cxn ang="0">
                  <a:pos x="78" y="15"/>
                </a:cxn>
                <a:cxn ang="0">
                  <a:pos x="75" y="16"/>
                </a:cxn>
                <a:cxn ang="0">
                  <a:pos x="73" y="16"/>
                </a:cxn>
                <a:cxn ang="0">
                  <a:pos x="68" y="15"/>
                </a:cxn>
                <a:cxn ang="0">
                  <a:pos x="64" y="14"/>
                </a:cxn>
                <a:cxn ang="0">
                  <a:pos x="57" y="13"/>
                </a:cxn>
                <a:cxn ang="0">
                  <a:pos x="53" y="12"/>
                </a:cxn>
                <a:cxn ang="0">
                  <a:pos x="49" y="10"/>
                </a:cxn>
                <a:cxn ang="0">
                  <a:pos x="45" y="9"/>
                </a:cxn>
                <a:cxn ang="0">
                  <a:pos x="43" y="8"/>
                </a:cxn>
                <a:cxn ang="0">
                  <a:pos x="40" y="8"/>
                </a:cxn>
                <a:cxn ang="0">
                  <a:pos x="37" y="7"/>
                </a:cxn>
                <a:cxn ang="0">
                  <a:pos x="33" y="7"/>
                </a:cxn>
                <a:cxn ang="0">
                  <a:pos x="30" y="6"/>
                </a:cxn>
                <a:cxn ang="0">
                  <a:pos x="28" y="6"/>
                </a:cxn>
                <a:cxn ang="0">
                  <a:pos x="23" y="5"/>
                </a:cxn>
                <a:cxn ang="0">
                  <a:pos x="18" y="4"/>
                </a:cxn>
                <a:cxn ang="0">
                  <a:pos x="15" y="3"/>
                </a:cxn>
                <a:cxn ang="0">
                  <a:pos x="9" y="1"/>
                </a:cxn>
                <a:cxn ang="0">
                  <a:pos x="4" y="0"/>
                </a:cxn>
                <a:cxn ang="0">
                  <a:pos x="0" y="1"/>
                </a:cxn>
              </a:cxnLst>
              <a:rect l="0" t="0" r="r" b="b"/>
              <a:pathLst>
                <a:path w="91" h="16">
                  <a:moveTo>
                    <a:pt x="91" y="15"/>
                  </a:moveTo>
                  <a:lnTo>
                    <a:pt x="86" y="15"/>
                  </a:lnTo>
                  <a:lnTo>
                    <a:pt x="78" y="15"/>
                  </a:lnTo>
                  <a:lnTo>
                    <a:pt x="75" y="16"/>
                  </a:lnTo>
                  <a:lnTo>
                    <a:pt x="73" y="16"/>
                  </a:lnTo>
                  <a:lnTo>
                    <a:pt x="68" y="15"/>
                  </a:lnTo>
                  <a:lnTo>
                    <a:pt x="64" y="14"/>
                  </a:lnTo>
                  <a:lnTo>
                    <a:pt x="57" y="13"/>
                  </a:lnTo>
                  <a:lnTo>
                    <a:pt x="53" y="12"/>
                  </a:lnTo>
                  <a:lnTo>
                    <a:pt x="49" y="10"/>
                  </a:lnTo>
                  <a:lnTo>
                    <a:pt x="45" y="9"/>
                  </a:lnTo>
                  <a:lnTo>
                    <a:pt x="43" y="8"/>
                  </a:lnTo>
                  <a:lnTo>
                    <a:pt x="40" y="8"/>
                  </a:lnTo>
                  <a:lnTo>
                    <a:pt x="37" y="7"/>
                  </a:lnTo>
                  <a:lnTo>
                    <a:pt x="33" y="7"/>
                  </a:lnTo>
                  <a:lnTo>
                    <a:pt x="30" y="6"/>
                  </a:lnTo>
                  <a:lnTo>
                    <a:pt x="28" y="6"/>
                  </a:lnTo>
                  <a:lnTo>
                    <a:pt x="23" y="5"/>
                  </a:lnTo>
                  <a:lnTo>
                    <a:pt x="18" y="4"/>
                  </a:lnTo>
                  <a:lnTo>
                    <a:pt x="15" y="3"/>
                  </a:lnTo>
                  <a:lnTo>
                    <a:pt x="9" y="1"/>
                  </a:lnTo>
                  <a:lnTo>
                    <a:pt x="4" y="0"/>
                  </a:lnTo>
                  <a:lnTo>
                    <a:pt x="0" y="1"/>
                  </a:lnTo>
                </a:path>
              </a:pathLst>
            </a:custGeom>
            <a:noFill/>
            <a:ln w="0">
              <a:solidFill>
                <a:srgbClr val="000000"/>
              </a:solidFill>
              <a:prstDash val="solid"/>
              <a:round/>
              <a:headEnd/>
              <a:tailEnd/>
            </a:ln>
          </p:spPr>
          <p:txBody>
            <a:bodyPr/>
            <a:lstStyle/>
            <a:p>
              <a:endParaRPr lang="en-GB"/>
            </a:p>
          </p:txBody>
        </p:sp>
        <p:sp>
          <p:nvSpPr>
            <p:cNvPr id="1530" name="Line 3007"/>
            <p:cNvSpPr>
              <a:spLocks noChangeShapeType="1"/>
            </p:cNvSpPr>
            <p:nvPr/>
          </p:nvSpPr>
          <p:spPr bwMode="auto">
            <a:xfrm flipH="1">
              <a:off x="1996" y="3139"/>
              <a:ext cx="2" cy="5"/>
            </a:xfrm>
            <a:prstGeom prst="line">
              <a:avLst/>
            </a:prstGeom>
            <a:noFill/>
            <a:ln w="0">
              <a:solidFill>
                <a:srgbClr val="000000"/>
              </a:solidFill>
              <a:round/>
              <a:headEnd/>
              <a:tailEnd/>
            </a:ln>
          </p:spPr>
          <p:txBody>
            <a:bodyPr/>
            <a:lstStyle/>
            <a:p>
              <a:endParaRPr lang="en-GB"/>
            </a:p>
          </p:txBody>
        </p:sp>
        <p:sp>
          <p:nvSpPr>
            <p:cNvPr id="1531" name="Freeform 3008"/>
            <p:cNvSpPr>
              <a:spLocks/>
            </p:cNvSpPr>
            <p:nvPr/>
          </p:nvSpPr>
          <p:spPr bwMode="auto">
            <a:xfrm>
              <a:off x="2012" y="3141"/>
              <a:ext cx="6" cy="1"/>
            </a:xfrm>
            <a:custGeom>
              <a:avLst/>
              <a:gdLst/>
              <a:ahLst/>
              <a:cxnLst>
                <a:cxn ang="0">
                  <a:pos x="11" y="0"/>
                </a:cxn>
                <a:cxn ang="0">
                  <a:pos x="3" y="0"/>
                </a:cxn>
                <a:cxn ang="0">
                  <a:pos x="0" y="0"/>
                </a:cxn>
              </a:cxnLst>
              <a:rect l="0" t="0" r="r" b="b"/>
              <a:pathLst>
                <a:path w="11">
                  <a:moveTo>
                    <a:pt x="11" y="0"/>
                  </a:moveTo>
                  <a:lnTo>
                    <a:pt x="3" y="0"/>
                  </a:lnTo>
                  <a:lnTo>
                    <a:pt x="0" y="0"/>
                  </a:lnTo>
                </a:path>
              </a:pathLst>
            </a:custGeom>
            <a:noFill/>
            <a:ln w="0">
              <a:solidFill>
                <a:srgbClr val="000000"/>
              </a:solidFill>
              <a:prstDash val="solid"/>
              <a:round/>
              <a:headEnd/>
              <a:tailEnd/>
            </a:ln>
          </p:spPr>
          <p:txBody>
            <a:bodyPr/>
            <a:lstStyle/>
            <a:p>
              <a:endParaRPr lang="en-GB"/>
            </a:p>
          </p:txBody>
        </p:sp>
        <p:sp>
          <p:nvSpPr>
            <p:cNvPr id="1532" name="Freeform 3009"/>
            <p:cNvSpPr>
              <a:spLocks/>
            </p:cNvSpPr>
            <p:nvPr/>
          </p:nvSpPr>
          <p:spPr bwMode="auto">
            <a:xfrm>
              <a:off x="2701" y="3174"/>
              <a:ext cx="10" cy="2"/>
            </a:xfrm>
            <a:custGeom>
              <a:avLst/>
              <a:gdLst/>
              <a:ahLst/>
              <a:cxnLst>
                <a:cxn ang="0">
                  <a:pos x="21" y="3"/>
                </a:cxn>
                <a:cxn ang="0">
                  <a:pos x="15" y="0"/>
                </a:cxn>
                <a:cxn ang="0">
                  <a:pos x="7" y="0"/>
                </a:cxn>
                <a:cxn ang="0">
                  <a:pos x="4" y="1"/>
                </a:cxn>
                <a:cxn ang="0">
                  <a:pos x="0" y="2"/>
                </a:cxn>
              </a:cxnLst>
              <a:rect l="0" t="0" r="r" b="b"/>
              <a:pathLst>
                <a:path w="21" h="3">
                  <a:moveTo>
                    <a:pt x="21" y="3"/>
                  </a:moveTo>
                  <a:lnTo>
                    <a:pt x="15" y="0"/>
                  </a:lnTo>
                  <a:lnTo>
                    <a:pt x="7" y="0"/>
                  </a:lnTo>
                  <a:lnTo>
                    <a:pt x="4" y="1"/>
                  </a:lnTo>
                  <a:lnTo>
                    <a:pt x="0" y="2"/>
                  </a:lnTo>
                </a:path>
              </a:pathLst>
            </a:custGeom>
            <a:noFill/>
            <a:ln w="0">
              <a:solidFill>
                <a:srgbClr val="000000"/>
              </a:solidFill>
              <a:prstDash val="solid"/>
              <a:round/>
              <a:headEnd/>
              <a:tailEnd/>
            </a:ln>
          </p:spPr>
          <p:txBody>
            <a:bodyPr/>
            <a:lstStyle/>
            <a:p>
              <a:endParaRPr lang="en-GB"/>
            </a:p>
          </p:txBody>
        </p:sp>
        <p:sp>
          <p:nvSpPr>
            <p:cNvPr id="1533" name="Freeform 3010"/>
            <p:cNvSpPr>
              <a:spLocks/>
            </p:cNvSpPr>
            <p:nvPr/>
          </p:nvSpPr>
          <p:spPr bwMode="auto">
            <a:xfrm>
              <a:off x="2711" y="3160"/>
              <a:ext cx="123" cy="18"/>
            </a:xfrm>
            <a:custGeom>
              <a:avLst/>
              <a:gdLst/>
              <a:ahLst/>
              <a:cxnLst>
                <a:cxn ang="0">
                  <a:pos x="246" y="0"/>
                </a:cxn>
                <a:cxn ang="0">
                  <a:pos x="241" y="2"/>
                </a:cxn>
                <a:cxn ang="0">
                  <a:pos x="238" y="4"/>
                </a:cxn>
                <a:cxn ang="0">
                  <a:pos x="236" y="7"/>
                </a:cxn>
                <a:cxn ang="0">
                  <a:pos x="231" y="11"/>
                </a:cxn>
                <a:cxn ang="0">
                  <a:pos x="225" y="15"/>
                </a:cxn>
                <a:cxn ang="0">
                  <a:pos x="220" y="17"/>
                </a:cxn>
                <a:cxn ang="0">
                  <a:pos x="218" y="18"/>
                </a:cxn>
                <a:cxn ang="0">
                  <a:pos x="209" y="20"/>
                </a:cxn>
                <a:cxn ang="0">
                  <a:pos x="191" y="25"/>
                </a:cxn>
                <a:cxn ang="0">
                  <a:pos x="184" y="26"/>
                </a:cxn>
                <a:cxn ang="0">
                  <a:pos x="170" y="27"/>
                </a:cxn>
                <a:cxn ang="0">
                  <a:pos x="159" y="28"/>
                </a:cxn>
                <a:cxn ang="0">
                  <a:pos x="152" y="29"/>
                </a:cxn>
                <a:cxn ang="0">
                  <a:pos x="146" y="29"/>
                </a:cxn>
                <a:cxn ang="0">
                  <a:pos x="136" y="30"/>
                </a:cxn>
                <a:cxn ang="0">
                  <a:pos x="133" y="31"/>
                </a:cxn>
                <a:cxn ang="0">
                  <a:pos x="130" y="32"/>
                </a:cxn>
                <a:cxn ang="0">
                  <a:pos x="120" y="34"/>
                </a:cxn>
                <a:cxn ang="0">
                  <a:pos x="110" y="34"/>
                </a:cxn>
                <a:cxn ang="0">
                  <a:pos x="102" y="34"/>
                </a:cxn>
                <a:cxn ang="0">
                  <a:pos x="81" y="34"/>
                </a:cxn>
                <a:cxn ang="0">
                  <a:pos x="62" y="33"/>
                </a:cxn>
                <a:cxn ang="0">
                  <a:pos x="52" y="34"/>
                </a:cxn>
                <a:cxn ang="0">
                  <a:pos x="45" y="35"/>
                </a:cxn>
                <a:cxn ang="0">
                  <a:pos x="31" y="35"/>
                </a:cxn>
                <a:cxn ang="0">
                  <a:pos x="27" y="33"/>
                </a:cxn>
                <a:cxn ang="0">
                  <a:pos x="20" y="32"/>
                </a:cxn>
                <a:cxn ang="0">
                  <a:pos x="13" y="31"/>
                </a:cxn>
                <a:cxn ang="0">
                  <a:pos x="0" y="30"/>
                </a:cxn>
              </a:cxnLst>
              <a:rect l="0" t="0" r="r" b="b"/>
              <a:pathLst>
                <a:path w="246" h="35">
                  <a:moveTo>
                    <a:pt x="246" y="0"/>
                  </a:moveTo>
                  <a:lnTo>
                    <a:pt x="241" y="2"/>
                  </a:lnTo>
                  <a:lnTo>
                    <a:pt x="238" y="4"/>
                  </a:lnTo>
                  <a:lnTo>
                    <a:pt x="236" y="7"/>
                  </a:lnTo>
                  <a:lnTo>
                    <a:pt x="231" y="11"/>
                  </a:lnTo>
                  <a:lnTo>
                    <a:pt x="225" y="15"/>
                  </a:lnTo>
                  <a:lnTo>
                    <a:pt x="220" y="17"/>
                  </a:lnTo>
                  <a:lnTo>
                    <a:pt x="218" y="18"/>
                  </a:lnTo>
                  <a:lnTo>
                    <a:pt x="209" y="20"/>
                  </a:lnTo>
                  <a:lnTo>
                    <a:pt x="191" y="25"/>
                  </a:lnTo>
                  <a:lnTo>
                    <a:pt x="184" y="26"/>
                  </a:lnTo>
                  <a:lnTo>
                    <a:pt x="170" y="27"/>
                  </a:lnTo>
                  <a:lnTo>
                    <a:pt x="159" y="28"/>
                  </a:lnTo>
                  <a:lnTo>
                    <a:pt x="152" y="29"/>
                  </a:lnTo>
                  <a:lnTo>
                    <a:pt x="146" y="29"/>
                  </a:lnTo>
                  <a:lnTo>
                    <a:pt x="136" y="30"/>
                  </a:lnTo>
                  <a:lnTo>
                    <a:pt x="133" y="31"/>
                  </a:lnTo>
                  <a:lnTo>
                    <a:pt x="130" y="32"/>
                  </a:lnTo>
                  <a:lnTo>
                    <a:pt x="120" y="34"/>
                  </a:lnTo>
                  <a:lnTo>
                    <a:pt x="110" y="34"/>
                  </a:lnTo>
                  <a:lnTo>
                    <a:pt x="102" y="34"/>
                  </a:lnTo>
                  <a:lnTo>
                    <a:pt x="81" y="34"/>
                  </a:lnTo>
                  <a:lnTo>
                    <a:pt x="62" y="33"/>
                  </a:lnTo>
                  <a:lnTo>
                    <a:pt x="52" y="34"/>
                  </a:lnTo>
                  <a:lnTo>
                    <a:pt x="45" y="35"/>
                  </a:lnTo>
                  <a:lnTo>
                    <a:pt x="31" y="35"/>
                  </a:lnTo>
                  <a:lnTo>
                    <a:pt x="27" y="33"/>
                  </a:lnTo>
                  <a:lnTo>
                    <a:pt x="20" y="32"/>
                  </a:lnTo>
                  <a:lnTo>
                    <a:pt x="13" y="31"/>
                  </a:lnTo>
                  <a:lnTo>
                    <a:pt x="0" y="30"/>
                  </a:lnTo>
                </a:path>
              </a:pathLst>
            </a:custGeom>
            <a:noFill/>
            <a:ln w="0">
              <a:solidFill>
                <a:srgbClr val="000000"/>
              </a:solidFill>
              <a:prstDash val="solid"/>
              <a:round/>
              <a:headEnd/>
              <a:tailEnd/>
            </a:ln>
          </p:spPr>
          <p:txBody>
            <a:bodyPr/>
            <a:lstStyle/>
            <a:p>
              <a:endParaRPr lang="en-GB"/>
            </a:p>
          </p:txBody>
        </p:sp>
        <p:sp>
          <p:nvSpPr>
            <p:cNvPr id="1534" name="Freeform 3011"/>
            <p:cNvSpPr>
              <a:spLocks/>
            </p:cNvSpPr>
            <p:nvPr/>
          </p:nvSpPr>
          <p:spPr bwMode="auto">
            <a:xfrm>
              <a:off x="4373" y="3031"/>
              <a:ext cx="72" cy="1"/>
            </a:xfrm>
            <a:custGeom>
              <a:avLst/>
              <a:gdLst/>
              <a:ahLst/>
              <a:cxnLst>
                <a:cxn ang="0">
                  <a:pos x="143" y="2"/>
                </a:cxn>
                <a:cxn ang="0">
                  <a:pos x="129" y="2"/>
                </a:cxn>
                <a:cxn ang="0">
                  <a:pos x="122" y="1"/>
                </a:cxn>
                <a:cxn ang="0">
                  <a:pos x="99" y="0"/>
                </a:cxn>
                <a:cxn ang="0">
                  <a:pos x="31" y="1"/>
                </a:cxn>
                <a:cxn ang="0">
                  <a:pos x="0" y="1"/>
                </a:cxn>
              </a:cxnLst>
              <a:rect l="0" t="0" r="r" b="b"/>
              <a:pathLst>
                <a:path w="143" h="2">
                  <a:moveTo>
                    <a:pt x="143" y="2"/>
                  </a:moveTo>
                  <a:lnTo>
                    <a:pt x="129" y="2"/>
                  </a:lnTo>
                  <a:lnTo>
                    <a:pt x="122" y="1"/>
                  </a:lnTo>
                  <a:lnTo>
                    <a:pt x="99" y="0"/>
                  </a:lnTo>
                  <a:lnTo>
                    <a:pt x="31" y="1"/>
                  </a:lnTo>
                  <a:lnTo>
                    <a:pt x="0" y="1"/>
                  </a:lnTo>
                </a:path>
              </a:pathLst>
            </a:custGeom>
            <a:noFill/>
            <a:ln w="0">
              <a:solidFill>
                <a:srgbClr val="000000"/>
              </a:solidFill>
              <a:prstDash val="solid"/>
              <a:round/>
              <a:headEnd/>
              <a:tailEnd/>
            </a:ln>
          </p:spPr>
          <p:txBody>
            <a:bodyPr/>
            <a:lstStyle/>
            <a:p>
              <a:endParaRPr lang="en-GB"/>
            </a:p>
          </p:txBody>
        </p:sp>
        <p:sp>
          <p:nvSpPr>
            <p:cNvPr id="1535" name="Freeform 3012"/>
            <p:cNvSpPr>
              <a:spLocks/>
            </p:cNvSpPr>
            <p:nvPr/>
          </p:nvSpPr>
          <p:spPr bwMode="auto">
            <a:xfrm>
              <a:off x="2770" y="3218"/>
              <a:ext cx="2" cy="2"/>
            </a:xfrm>
            <a:custGeom>
              <a:avLst/>
              <a:gdLst/>
              <a:ahLst/>
              <a:cxnLst>
                <a:cxn ang="0">
                  <a:pos x="3" y="0"/>
                </a:cxn>
                <a:cxn ang="0">
                  <a:pos x="0" y="3"/>
                </a:cxn>
                <a:cxn ang="0">
                  <a:pos x="0" y="4"/>
                </a:cxn>
              </a:cxnLst>
              <a:rect l="0" t="0" r="r" b="b"/>
              <a:pathLst>
                <a:path w="3" h="4">
                  <a:moveTo>
                    <a:pt x="3" y="0"/>
                  </a:moveTo>
                  <a:lnTo>
                    <a:pt x="0" y="3"/>
                  </a:lnTo>
                  <a:lnTo>
                    <a:pt x="0" y="4"/>
                  </a:lnTo>
                </a:path>
              </a:pathLst>
            </a:custGeom>
            <a:noFill/>
            <a:ln w="0">
              <a:solidFill>
                <a:srgbClr val="000000"/>
              </a:solidFill>
              <a:prstDash val="solid"/>
              <a:round/>
              <a:headEnd/>
              <a:tailEnd/>
            </a:ln>
          </p:spPr>
          <p:txBody>
            <a:bodyPr/>
            <a:lstStyle/>
            <a:p>
              <a:endParaRPr lang="en-GB"/>
            </a:p>
          </p:txBody>
        </p:sp>
        <p:sp>
          <p:nvSpPr>
            <p:cNvPr id="1536" name="Line 3013"/>
            <p:cNvSpPr>
              <a:spLocks noChangeShapeType="1"/>
            </p:cNvSpPr>
            <p:nvPr/>
          </p:nvSpPr>
          <p:spPr bwMode="auto">
            <a:xfrm flipH="1">
              <a:off x="2772" y="3218"/>
              <a:ext cx="1" cy="1"/>
            </a:xfrm>
            <a:prstGeom prst="line">
              <a:avLst/>
            </a:prstGeom>
            <a:noFill/>
            <a:ln w="0">
              <a:solidFill>
                <a:srgbClr val="000000"/>
              </a:solidFill>
              <a:round/>
              <a:headEnd/>
              <a:tailEnd/>
            </a:ln>
          </p:spPr>
          <p:txBody>
            <a:bodyPr/>
            <a:lstStyle/>
            <a:p>
              <a:endParaRPr lang="en-GB"/>
            </a:p>
          </p:txBody>
        </p:sp>
        <p:sp>
          <p:nvSpPr>
            <p:cNvPr id="1537" name="Freeform 3014"/>
            <p:cNvSpPr>
              <a:spLocks/>
            </p:cNvSpPr>
            <p:nvPr/>
          </p:nvSpPr>
          <p:spPr bwMode="auto">
            <a:xfrm>
              <a:off x="2696" y="3181"/>
              <a:ext cx="76" cy="37"/>
            </a:xfrm>
            <a:custGeom>
              <a:avLst/>
              <a:gdLst/>
              <a:ahLst/>
              <a:cxnLst>
                <a:cxn ang="0">
                  <a:pos x="151" y="73"/>
                </a:cxn>
                <a:cxn ang="0">
                  <a:pos x="148" y="73"/>
                </a:cxn>
                <a:cxn ang="0">
                  <a:pos x="134" y="72"/>
                </a:cxn>
                <a:cxn ang="0">
                  <a:pos x="120" y="68"/>
                </a:cxn>
                <a:cxn ang="0">
                  <a:pos x="111" y="65"/>
                </a:cxn>
                <a:cxn ang="0">
                  <a:pos x="108" y="63"/>
                </a:cxn>
                <a:cxn ang="0">
                  <a:pos x="103" y="62"/>
                </a:cxn>
                <a:cxn ang="0">
                  <a:pos x="96" y="60"/>
                </a:cxn>
                <a:cxn ang="0">
                  <a:pos x="93" y="57"/>
                </a:cxn>
                <a:cxn ang="0">
                  <a:pos x="91" y="56"/>
                </a:cxn>
                <a:cxn ang="0">
                  <a:pos x="87" y="55"/>
                </a:cxn>
                <a:cxn ang="0">
                  <a:pos x="81" y="51"/>
                </a:cxn>
                <a:cxn ang="0">
                  <a:pos x="78" y="47"/>
                </a:cxn>
                <a:cxn ang="0">
                  <a:pos x="73" y="44"/>
                </a:cxn>
                <a:cxn ang="0">
                  <a:pos x="68" y="41"/>
                </a:cxn>
                <a:cxn ang="0">
                  <a:pos x="63" y="39"/>
                </a:cxn>
                <a:cxn ang="0">
                  <a:pos x="60" y="38"/>
                </a:cxn>
                <a:cxn ang="0">
                  <a:pos x="57" y="34"/>
                </a:cxn>
                <a:cxn ang="0">
                  <a:pos x="52" y="28"/>
                </a:cxn>
                <a:cxn ang="0">
                  <a:pos x="46" y="28"/>
                </a:cxn>
                <a:cxn ang="0">
                  <a:pos x="44" y="27"/>
                </a:cxn>
                <a:cxn ang="0">
                  <a:pos x="40" y="25"/>
                </a:cxn>
                <a:cxn ang="0">
                  <a:pos x="36" y="22"/>
                </a:cxn>
                <a:cxn ang="0">
                  <a:pos x="29" y="17"/>
                </a:cxn>
                <a:cxn ang="0">
                  <a:pos x="24" y="16"/>
                </a:cxn>
                <a:cxn ang="0">
                  <a:pos x="17" y="12"/>
                </a:cxn>
                <a:cxn ang="0">
                  <a:pos x="15" y="11"/>
                </a:cxn>
                <a:cxn ang="0">
                  <a:pos x="7" y="8"/>
                </a:cxn>
                <a:cxn ang="0">
                  <a:pos x="6" y="8"/>
                </a:cxn>
                <a:cxn ang="0">
                  <a:pos x="0" y="0"/>
                </a:cxn>
                <a:cxn ang="0">
                  <a:pos x="0" y="0"/>
                </a:cxn>
              </a:cxnLst>
              <a:rect l="0" t="0" r="r" b="b"/>
              <a:pathLst>
                <a:path w="151" h="73">
                  <a:moveTo>
                    <a:pt x="151" y="73"/>
                  </a:moveTo>
                  <a:lnTo>
                    <a:pt x="148" y="73"/>
                  </a:lnTo>
                  <a:lnTo>
                    <a:pt x="134" y="72"/>
                  </a:lnTo>
                  <a:lnTo>
                    <a:pt x="120" y="68"/>
                  </a:lnTo>
                  <a:lnTo>
                    <a:pt x="111" y="65"/>
                  </a:lnTo>
                  <a:lnTo>
                    <a:pt x="108" y="63"/>
                  </a:lnTo>
                  <a:lnTo>
                    <a:pt x="103" y="62"/>
                  </a:lnTo>
                  <a:lnTo>
                    <a:pt x="96" y="60"/>
                  </a:lnTo>
                  <a:lnTo>
                    <a:pt x="93" y="57"/>
                  </a:lnTo>
                  <a:lnTo>
                    <a:pt x="91" y="56"/>
                  </a:lnTo>
                  <a:lnTo>
                    <a:pt x="87" y="55"/>
                  </a:lnTo>
                  <a:lnTo>
                    <a:pt x="81" y="51"/>
                  </a:lnTo>
                  <a:lnTo>
                    <a:pt x="78" y="47"/>
                  </a:lnTo>
                  <a:lnTo>
                    <a:pt x="73" y="44"/>
                  </a:lnTo>
                  <a:lnTo>
                    <a:pt x="68" y="41"/>
                  </a:lnTo>
                  <a:lnTo>
                    <a:pt x="63" y="39"/>
                  </a:lnTo>
                  <a:lnTo>
                    <a:pt x="60" y="38"/>
                  </a:lnTo>
                  <a:lnTo>
                    <a:pt x="57" y="34"/>
                  </a:lnTo>
                  <a:lnTo>
                    <a:pt x="52" y="28"/>
                  </a:lnTo>
                  <a:lnTo>
                    <a:pt x="46" y="28"/>
                  </a:lnTo>
                  <a:lnTo>
                    <a:pt x="44" y="27"/>
                  </a:lnTo>
                  <a:lnTo>
                    <a:pt x="40" y="25"/>
                  </a:lnTo>
                  <a:lnTo>
                    <a:pt x="36" y="22"/>
                  </a:lnTo>
                  <a:lnTo>
                    <a:pt x="29" y="17"/>
                  </a:lnTo>
                  <a:lnTo>
                    <a:pt x="24" y="16"/>
                  </a:lnTo>
                  <a:lnTo>
                    <a:pt x="17" y="12"/>
                  </a:lnTo>
                  <a:lnTo>
                    <a:pt x="15" y="11"/>
                  </a:lnTo>
                  <a:lnTo>
                    <a:pt x="7" y="8"/>
                  </a:lnTo>
                  <a:lnTo>
                    <a:pt x="6" y="8"/>
                  </a:lnTo>
                  <a:lnTo>
                    <a:pt x="0" y="0"/>
                  </a:lnTo>
                  <a:lnTo>
                    <a:pt x="0" y="0"/>
                  </a:lnTo>
                </a:path>
              </a:pathLst>
            </a:custGeom>
            <a:noFill/>
            <a:ln w="0">
              <a:solidFill>
                <a:srgbClr val="000000"/>
              </a:solidFill>
              <a:prstDash val="solid"/>
              <a:round/>
              <a:headEnd/>
              <a:tailEnd/>
            </a:ln>
          </p:spPr>
          <p:txBody>
            <a:bodyPr/>
            <a:lstStyle/>
            <a:p>
              <a:endParaRPr lang="en-GB"/>
            </a:p>
          </p:txBody>
        </p:sp>
        <p:sp>
          <p:nvSpPr>
            <p:cNvPr id="1538" name="Freeform 3015"/>
            <p:cNvSpPr>
              <a:spLocks/>
            </p:cNvSpPr>
            <p:nvPr/>
          </p:nvSpPr>
          <p:spPr bwMode="auto">
            <a:xfrm>
              <a:off x="2812" y="3213"/>
              <a:ext cx="3" cy="5"/>
            </a:xfrm>
            <a:custGeom>
              <a:avLst/>
              <a:gdLst/>
              <a:ahLst/>
              <a:cxnLst>
                <a:cxn ang="0">
                  <a:pos x="5" y="0"/>
                </a:cxn>
                <a:cxn ang="0">
                  <a:pos x="3" y="2"/>
                </a:cxn>
                <a:cxn ang="0">
                  <a:pos x="2" y="5"/>
                </a:cxn>
                <a:cxn ang="0">
                  <a:pos x="0" y="9"/>
                </a:cxn>
              </a:cxnLst>
              <a:rect l="0" t="0" r="r" b="b"/>
              <a:pathLst>
                <a:path w="5" h="9">
                  <a:moveTo>
                    <a:pt x="5" y="0"/>
                  </a:moveTo>
                  <a:lnTo>
                    <a:pt x="3" y="2"/>
                  </a:lnTo>
                  <a:lnTo>
                    <a:pt x="2" y="5"/>
                  </a:lnTo>
                  <a:lnTo>
                    <a:pt x="0" y="9"/>
                  </a:lnTo>
                </a:path>
              </a:pathLst>
            </a:custGeom>
            <a:noFill/>
            <a:ln w="0">
              <a:solidFill>
                <a:srgbClr val="000000"/>
              </a:solidFill>
              <a:prstDash val="solid"/>
              <a:round/>
              <a:headEnd/>
              <a:tailEnd/>
            </a:ln>
          </p:spPr>
          <p:txBody>
            <a:bodyPr/>
            <a:lstStyle/>
            <a:p>
              <a:endParaRPr lang="en-GB"/>
            </a:p>
          </p:txBody>
        </p:sp>
        <p:sp>
          <p:nvSpPr>
            <p:cNvPr id="1539" name="Freeform 3016"/>
            <p:cNvSpPr>
              <a:spLocks/>
            </p:cNvSpPr>
            <p:nvPr/>
          </p:nvSpPr>
          <p:spPr bwMode="auto">
            <a:xfrm>
              <a:off x="2773" y="3211"/>
              <a:ext cx="5" cy="5"/>
            </a:xfrm>
            <a:custGeom>
              <a:avLst/>
              <a:gdLst/>
              <a:ahLst/>
              <a:cxnLst>
                <a:cxn ang="0">
                  <a:pos x="9" y="0"/>
                </a:cxn>
                <a:cxn ang="0">
                  <a:pos x="5" y="3"/>
                </a:cxn>
                <a:cxn ang="0">
                  <a:pos x="2" y="6"/>
                </a:cxn>
                <a:cxn ang="0">
                  <a:pos x="0" y="8"/>
                </a:cxn>
              </a:cxnLst>
              <a:rect l="0" t="0" r="r" b="b"/>
              <a:pathLst>
                <a:path w="9" h="8">
                  <a:moveTo>
                    <a:pt x="9" y="0"/>
                  </a:moveTo>
                  <a:lnTo>
                    <a:pt x="5" y="3"/>
                  </a:lnTo>
                  <a:lnTo>
                    <a:pt x="2" y="6"/>
                  </a:lnTo>
                  <a:lnTo>
                    <a:pt x="0" y="8"/>
                  </a:lnTo>
                </a:path>
              </a:pathLst>
            </a:custGeom>
            <a:noFill/>
            <a:ln w="0">
              <a:solidFill>
                <a:srgbClr val="000000"/>
              </a:solidFill>
              <a:prstDash val="solid"/>
              <a:round/>
              <a:headEnd/>
              <a:tailEnd/>
            </a:ln>
          </p:spPr>
          <p:txBody>
            <a:bodyPr/>
            <a:lstStyle/>
            <a:p>
              <a:endParaRPr lang="en-GB"/>
            </a:p>
          </p:txBody>
        </p:sp>
        <p:sp>
          <p:nvSpPr>
            <p:cNvPr id="1540" name="Freeform 3017"/>
            <p:cNvSpPr>
              <a:spLocks/>
            </p:cNvSpPr>
            <p:nvPr/>
          </p:nvSpPr>
          <p:spPr bwMode="auto">
            <a:xfrm>
              <a:off x="2778" y="3211"/>
              <a:ext cx="37" cy="2"/>
            </a:xfrm>
            <a:custGeom>
              <a:avLst/>
              <a:gdLst/>
              <a:ahLst/>
              <a:cxnLst>
                <a:cxn ang="0">
                  <a:pos x="74" y="5"/>
                </a:cxn>
                <a:cxn ang="0">
                  <a:pos x="72" y="4"/>
                </a:cxn>
                <a:cxn ang="0">
                  <a:pos x="67" y="3"/>
                </a:cxn>
                <a:cxn ang="0">
                  <a:pos x="59" y="2"/>
                </a:cxn>
                <a:cxn ang="0">
                  <a:pos x="53" y="4"/>
                </a:cxn>
                <a:cxn ang="0">
                  <a:pos x="52" y="4"/>
                </a:cxn>
                <a:cxn ang="0">
                  <a:pos x="50" y="4"/>
                </a:cxn>
                <a:cxn ang="0">
                  <a:pos x="39" y="2"/>
                </a:cxn>
                <a:cxn ang="0">
                  <a:pos x="35" y="1"/>
                </a:cxn>
                <a:cxn ang="0">
                  <a:pos x="30" y="2"/>
                </a:cxn>
                <a:cxn ang="0">
                  <a:pos x="26" y="2"/>
                </a:cxn>
                <a:cxn ang="0">
                  <a:pos x="23" y="2"/>
                </a:cxn>
                <a:cxn ang="0">
                  <a:pos x="13" y="0"/>
                </a:cxn>
                <a:cxn ang="0">
                  <a:pos x="12" y="0"/>
                </a:cxn>
                <a:cxn ang="0">
                  <a:pos x="10" y="0"/>
                </a:cxn>
                <a:cxn ang="0">
                  <a:pos x="8" y="1"/>
                </a:cxn>
                <a:cxn ang="0">
                  <a:pos x="5" y="1"/>
                </a:cxn>
                <a:cxn ang="0">
                  <a:pos x="0" y="1"/>
                </a:cxn>
              </a:cxnLst>
              <a:rect l="0" t="0" r="r" b="b"/>
              <a:pathLst>
                <a:path w="74" h="5">
                  <a:moveTo>
                    <a:pt x="74" y="5"/>
                  </a:moveTo>
                  <a:lnTo>
                    <a:pt x="72" y="4"/>
                  </a:lnTo>
                  <a:lnTo>
                    <a:pt x="67" y="3"/>
                  </a:lnTo>
                  <a:lnTo>
                    <a:pt x="59" y="2"/>
                  </a:lnTo>
                  <a:lnTo>
                    <a:pt x="53" y="4"/>
                  </a:lnTo>
                  <a:lnTo>
                    <a:pt x="52" y="4"/>
                  </a:lnTo>
                  <a:lnTo>
                    <a:pt x="50" y="4"/>
                  </a:lnTo>
                  <a:lnTo>
                    <a:pt x="39" y="2"/>
                  </a:lnTo>
                  <a:lnTo>
                    <a:pt x="35" y="1"/>
                  </a:lnTo>
                  <a:lnTo>
                    <a:pt x="30" y="2"/>
                  </a:lnTo>
                  <a:lnTo>
                    <a:pt x="26" y="2"/>
                  </a:lnTo>
                  <a:lnTo>
                    <a:pt x="23" y="2"/>
                  </a:lnTo>
                  <a:lnTo>
                    <a:pt x="13" y="0"/>
                  </a:lnTo>
                  <a:lnTo>
                    <a:pt x="12" y="0"/>
                  </a:lnTo>
                  <a:lnTo>
                    <a:pt x="10" y="0"/>
                  </a:lnTo>
                  <a:lnTo>
                    <a:pt x="8" y="1"/>
                  </a:lnTo>
                  <a:lnTo>
                    <a:pt x="5" y="1"/>
                  </a:lnTo>
                  <a:lnTo>
                    <a:pt x="0" y="1"/>
                  </a:lnTo>
                </a:path>
              </a:pathLst>
            </a:custGeom>
            <a:noFill/>
            <a:ln w="0">
              <a:solidFill>
                <a:srgbClr val="000000"/>
              </a:solidFill>
              <a:prstDash val="solid"/>
              <a:round/>
              <a:headEnd/>
              <a:tailEnd/>
            </a:ln>
          </p:spPr>
          <p:txBody>
            <a:bodyPr/>
            <a:lstStyle/>
            <a:p>
              <a:endParaRPr lang="en-GB"/>
            </a:p>
          </p:txBody>
        </p:sp>
      </p:grpSp>
      <p:grpSp>
        <p:nvGrpSpPr>
          <p:cNvPr id="5" name="Group 3219"/>
          <p:cNvGrpSpPr>
            <a:grpSpLocks/>
          </p:cNvGrpSpPr>
          <p:nvPr>
            <p:custDataLst>
              <p:tags r:id="rId214"/>
            </p:custDataLst>
          </p:nvPr>
        </p:nvGrpSpPr>
        <p:grpSpPr bwMode="auto">
          <a:xfrm>
            <a:off x="400988" y="2298547"/>
            <a:ext cx="8163094" cy="614072"/>
            <a:chOff x="300" y="3025"/>
            <a:chExt cx="4214" cy="317"/>
          </a:xfrm>
        </p:grpSpPr>
        <p:sp>
          <p:nvSpPr>
            <p:cNvPr id="1141" name="Line 3019"/>
            <p:cNvSpPr>
              <a:spLocks noChangeShapeType="1"/>
            </p:cNvSpPr>
            <p:nvPr/>
          </p:nvSpPr>
          <p:spPr bwMode="auto">
            <a:xfrm flipH="1">
              <a:off x="3586" y="3135"/>
              <a:ext cx="1" cy="4"/>
            </a:xfrm>
            <a:prstGeom prst="line">
              <a:avLst/>
            </a:prstGeom>
            <a:noFill/>
            <a:ln w="0">
              <a:solidFill>
                <a:srgbClr val="000000"/>
              </a:solidFill>
              <a:round/>
              <a:headEnd/>
              <a:tailEnd/>
            </a:ln>
          </p:spPr>
          <p:txBody>
            <a:bodyPr/>
            <a:lstStyle/>
            <a:p>
              <a:endParaRPr lang="en-GB"/>
            </a:p>
          </p:txBody>
        </p:sp>
        <p:sp>
          <p:nvSpPr>
            <p:cNvPr id="1142" name="Freeform 3020"/>
            <p:cNvSpPr>
              <a:spLocks/>
            </p:cNvSpPr>
            <p:nvPr/>
          </p:nvSpPr>
          <p:spPr bwMode="auto">
            <a:xfrm>
              <a:off x="3567" y="3124"/>
              <a:ext cx="2" cy="11"/>
            </a:xfrm>
            <a:custGeom>
              <a:avLst/>
              <a:gdLst/>
              <a:ahLst/>
              <a:cxnLst>
                <a:cxn ang="0">
                  <a:pos x="0" y="0"/>
                </a:cxn>
                <a:cxn ang="0">
                  <a:pos x="1" y="2"/>
                </a:cxn>
                <a:cxn ang="0">
                  <a:pos x="1" y="7"/>
                </a:cxn>
                <a:cxn ang="0">
                  <a:pos x="5" y="22"/>
                </a:cxn>
              </a:cxnLst>
              <a:rect l="0" t="0" r="r" b="b"/>
              <a:pathLst>
                <a:path w="5" h="22">
                  <a:moveTo>
                    <a:pt x="0" y="0"/>
                  </a:moveTo>
                  <a:lnTo>
                    <a:pt x="1" y="2"/>
                  </a:lnTo>
                  <a:lnTo>
                    <a:pt x="1" y="7"/>
                  </a:lnTo>
                  <a:lnTo>
                    <a:pt x="5" y="22"/>
                  </a:lnTo>
                </a:path>
              </a:pathLst>
            </a:custGeom>
            <a:noFill/>
            <a:ln w="0">
              <a:solidFill>
                <a:srgbClr val="000000"/>
              </a:solidFill>
              <a:prstDash val="solid"/>
              <a:round/>
              <a:headEnd/>
              <a:tailEnd/>
            </a:ln>
          </p:spPr>
          <p:txBody>
            <a:bodyPr/>
            <a:lstStyle/>
            <a:p>
              <a:endParaRPr lang="en-GB"/>
            </a:p>
          </p:txBody>
        </p:sp>
        <p:sp>
          <p:nvSpPr>
            <p:cNvPr id="1143" name="Freeform 3021"/>
            <p:cNvSpPr>
              <a:spLocks/>
            </p:cNvSpPr>
            <p:nvPr/>
          </p:nvSpPr>
          <p:spPr bwMode="auto">
            <a:xfrm>
              <a:off x="3567" y="3124"/>
              <a:ext cx="20" cy="11"/>
            </a:xfrm>
            <a:custGeom>
              <a:avLst/>
              <a:gdLst/>
              <a:ahLst/>
              <a:cxnLst>
                <a:cxn ang="0">
                  <a:pos x="40" y="23"/>
                </a:cxn>
                <a:cxn ang="0">
                  <a:pos x="34" y="18"/>
                </a:cxn>
                <a:cxn ang="0">
                  <a:pos x="25" y="12"/>
                </a:cxn>
                <a:cxn ang="0">
                  <a:pos x="14" y="10"/>
                </a:cxn>
                <a:cxn ang="0">
                  <a:pos x="0" y="0"/>
                </a:cxn>
              </a:cxnLst>
              <a:rect l="0" t="0" r="r" b="b"/>
              <a:pathLst>
                <a:path w="40" h="23">
                  <a:moveTo>
                    <a:pt x="40" y="23"/>
                  </a:moveTo>
                  <a:lnTo>
                    <a:pt x="34" y="18"/>
                  </a:lnTo>
                  <a:lnTo>
                    <a:pt x="25" y="12"/>
                  </a:lnTo>
                  <a:lnTo>
                    <a:pt x="14" y="10"/>
                  </a:lnTo>
                  <a:lnTo>
                    <a:pt x="0" y="0"/>
                  </a:lnTo>
                </a:path>
              </a:pathLst>
            </a:custGeom>
            <a:noFill/>
            <a:ln w="0">
              <a:solidFill>
                <a:srgbClr val="000000"/>
              </a:solidFill>
              <a:prstDash val="solid"/>
              <a:round/>
              <a:headEnd/>
              <a:tailEnd/>
            </a:ln>
          </p:spPr>
          <p:txBody>
            <a:bodyPr/>
            <a:lstStyle/>
            <a:p>
              <a:endParaRPr lang="en-GB"/>
            </a:p>
          </p:txBody>
        </p:sp>
        <p:sp>
          <p:nvSpPr>
            <p:cNvPr id="1144" name="Line 3022"/>
            <p:cNvSpPr>
              <a:spLocks noChangeShapeType="1"/>
            </p:cNvSpPr>
            <p:nvPr/>
          </p:nvSpPr>
          <p:spPr bwMode="auto">
            <a:xfrm flipH="1">
              <a:off x="3657" y="3174"/>
              <a:ext cx="2" cy="9"/>
            </a:xfrm>
            <a:prstGeom prst="line">
              <a:avLst/>
            </a:prstGeom>
            <a:noFill/>
            <a:ln w="0">
              <a:solidFill>
                <a:srgbClr val="000000"/>
              </a:solidFill>
              <a:round/>
              <a:headEnd/>
              <a:tailEnd/>
            </a:ln>
          </p:spPr>
          <p:txBody>
            <a:bodyPr/>
            <a:lstStyle/>
            <a:p>
              <a:endParaRPr lang="en-GB"/>
            </a:p>
          </p:txBody>
        </p:sp>
        <p:sp>
          <p:nvSpPr>
            <p:cNvPr id="1145" name="Line 3023"/>
            <p:cNvSpPr>
              <a:spLocks noChangeShapeType="1"/>
            </p:cNvSpPr>
            <p:nvPr/>
          </p:nvSpPr>
          <p:spPr bwMode="auto">
            <a:xfrm>
              <a:off x="3576" y="3159"/>
              <a:ext cx="2" cy="3"/>
            </a:xfrm>
            <a:prstGeom prst="line">
              <a:avLst/>
            </a:prstGeom>
            <a:noFill/>
            <a:ln w="0">
              <a:solidFill>
                <a:srgbClr val="000000"/>
              </a:solidFill>
              <a:round/>
              <a:headEnd/>
              <a:tailEnd/>
            </a:ln>
          </p:spPr>
          <p:txBody>
            <a:bodyPr/>
            <a:lstStyle/>
            <a:p>
              <a:endParaRPr lang="en-GB"/>
            </a:p>
          </p:txBody>
        </p:sp>
        <p:sp>
          <p:nvSpPr>
            <p:cNvPr id="1146" name="Freeform 3024"/>
            <p:cNvSpPr>
              <a:spLocks/>
            </p:cNvSpPr>
            <p:nvPr/>
          </p:nvSpPr>
          <p:spPr bwMode="auto">
            <a:xfrm>
              <a:off x="3576" y="3159"/>
              <a:ext cx="83" cy="15"/>
            </a:xfrm>
            <a:custGeom>
              <a:avLst/>
              <a:gdLst/>
              <a:ahLst/>
              <a:cxnLst>
                <a:cxn ang="0">
                  <a:pos x="165" y="32"/>
                </a:cxn>
                <a:cxn ang="0">
                  <a:pos x="143" y="32"/>
                </a:cxn>
                <a:cxn ang="0">
                  <a:pos x="126" y="31"/>
                </a:cxn>
                <a:cxn ang="0">
                  <a:pos x="114" y="30"/>
                </a:cxn>
                <a:cxn ang="0">
                  <a:pos x="102" y="28"/>
                </a:cxn>
                <a:cxn ang="0">
                  <a:pos x="88" y="24"/>
                </a:cxn>
                <a:cxn ang="0">
                  <a:pos x="74" y="20"/>
                </a:cxn>
                <a:cxn ang="0">
                  <a:pos x="65" y="17"/>
                </a:cxn>
                <a:cxn ang="0">
                  <a:pos x="49" y="12"/>
                </a:cxn>
                <a:cxn ang="0">
                  <a:pos x="33" y="7"/>
                </a:cxn>
                <a:cxn ang="0">
                  <a:pos x="0" y="0"/>
                </a:cxn>
              </a:cxnLst>
              <a:rect l="0" t="0" r="r" b="b"/>
              <a:pathLst>
                <a:path w="165" h="32">
                  <a:moveTo>
                    <a:pt x="165" y="32"/>
                  </a:moveTo>
                  <a:lnTo>
                    <a:pt x="143" y="32"/>
                  </a:lnTo>
                  <a:lnTo>
                    <a:pt x="126" y="31"/>
                  </a:lnTo>
                  <a:lnTo>
                    <a:pt x="114" y="30"/>
                  </a:lnTo>
                  <a:lnTo>
                    <a:pt x="102" y="28"/>
                  </a:lnTo>
                  <a:lnTo>
                    <a:pt x="88" y="24"/>
                  </a:lnTo>
                  <a:lnTo>
                    <a:pt x="74" y="20"/>
                  </a:lnTo>
                  <a:lnTo>
                    <a:pt x="65" y="17"/>
                  </a:lnTo>
                  <a:lnTo>
                    <a:pt x="49" y="12"/>
                  </a:lnTo>
                  <a:lnTo>
                    <a:pt x="33" y="7"/>
                  </a:lnTo>
                  <a:lnTo>
                    <a:pt x="0" y="0"/>
                  </a:lnTo>
                </a:path>
              </a:pathLst>
            </a:custGeom>
            <a:noFill/>
            <a:ln w="0">
              <a:solidFill>
                <a:srgbClr val="000000"/>
              </a:solidFill>
              <a:prstDash val="solid"/>
              <a:round/>
              <a:headEnd/>
              <a:tailEnd/>
            </a:ln>
          </p:spPr>
          <p:txBody>
            <a:bodyPr/>
            <a:lstStyle/>
            <a:p>
              <a:endParaRPr lang="en-GB"/>
            </a:p>
          </p:txBody>
        </p:sp>
        <p:sp>
          <p:nvSpPr>
            <p:cNvPr id="1147" name="Line 3025"/>
            <p:cNvSpPr>
              <a:spLocks noChangeShapeType="1"/>
            </p:cNvSpPr>
            <p:nvPr/>
          </p:nvSpPr>
          <p:spPr bwMode="auto">
            <a:xfrm flipH="1">
              <a:off x="3581" y="3144"/>
              <a:ext cx="3" cy="10"/>
            </a:xfrm>
            <a:prstGeom prst="line">
              <a:avLst/>
            </a:prstGeom>
            <a:noFill/>
            <a:ln w="0">
              <a:solidFill>
                <a:srgbClr val="000000"/>
              </a:solidFill>
              <a:round/>
              <a:headEnd/>
              <a:tailEnd/>
            </a:ln>
          </p:spPr>
          <p:txBody>
            <a:bodyPr/>
            <a:lstStyle/>
            <a:p>
              <a:endParaRPr lang="en-GB"/>
            </a:p>
          </p:txBody>
        </p:sp>
        <p:sp>
          <p:nvSpPr>
            <p:cNvPr id="1148" name="Line 3026"/>
            <p:cNvSpPr>
              <a:spLocks noChangeShapeType="1"/>
            </p:cNvSpPr>
            <p:nvPr/>
          </p:nvSpPr>
          <p:spPr bwMode="auto">
            <a:xfrm>
              <a:off x="3570" y="3140"/>
              <a:ext cx="5" cy="15"/>
            </a:xfrm>
            <a:prstGeom prst="line">
              <a:avLst/>
            </a:prstGeom>
            <a:noFill/>
            <a:ln w="0">
              <a:solidFill>
                <a:srgbClr val="000000"/>
              </a:solidFill>
              <a:round/>
              <a:headEnd/>
              <a:tailEnd/>
            </a:ln>
          </p:spPr>
          <p:txBody>
            <a:bodyPr/>
            <a:lstStyle/>
            <a:p>
              <a:endParaRPr lang="en-GB"/>
            </a:p>
          </p:txBody>
        </p:sp>
        <p:sp>
          <p:nvSpPr>
            <p:cNvPr id="1149" name="Freeform 3027"/>
            <p:cNvSpPr>
              <a:spLocks/>
            </p:cNvSpPr>
            <p:nvPr/>
          </p:nvSpPr>
          <p:spPr bwMode="auto">
            <a:xfrm>
              <a:off x="3570" y="3140"/>
              <a:ext cx="14" cy="4"/>
            </a:xfrm>
            <a:custGeom>
              <a:avLst/>
              <a:gdLst/>
              <a:ahLst/>
              <a:cxnLst>
                <a:cxn ang="0">
                  <a:pos x="28" y="8"/>
                </a:cxn>
                <a:cxn ang="0">
                  <a:pos x="16" y="8"/>
                </a:cxn>
                <a:cxn ang="0">
                  <a:pos x="0" y="0"/>
                </a:cxn>
              </a:cxnLst>
              <a:rect l="0" t="0" r="r" b="b"/>
              <a:pathLst>
                <a:path w="28" h="8">
                  <a:moveTo>
                    <a:pt x="28" y="8"/>
                  </a:moveTo>
                  <a:lnTo>
                    <a:pt x="16" y="8"/>
                  </a:lnTo>
                  <a:lnTo>
                    <a:pt x="0" y="0"/>
                  </a:lnTo>
                </a:path>
              </a:pathLst>
            </a:custGeom>
            <a:noFill/>
            <a:ln w="0">
              <a:solidFill>
                <a:srgbClr val="000000"/>
              </a:solidFill>
              <a:prstDash val="solid"/>
              <a:round/>
              <a:headEnd/>
              <a:tailEnd/>
            </a:ln>
          </p:spPr>
          <p:txBody>
            <a:bodyPr/>
            <a:lstStyle/>
            <a:p>
              <a:endParaRPr lang="en-GB"/>
            </a:p>
          </p:txBody>
        </p:sp>
        <p:sp>
          <p:nvSpPr>
            <p:cNvPr id="1150" name="Line 3028"/>
            <p:cNvSpPr>
              <a:spLocks noChangeShapeType="1"/>
            </p:cNvSpPr>
            <p:nvPr/>
          </p:nvSpPr>
          <p:spPr bwMode="auto">
            <a:xfrm>
              <a:off x="3664" y="3156"/>
              <a:ext cx="1" cy="1"/>
            </a:xfrm>
            <a:prstGeom prst="line">
              <a:avLst/>
            </a:prstGeom>
            <a:noFill/>
            <a:ln w="0">
              <a:solidFill>
                <a:srgbClr val="000000"/>
              </a:solidFill>
              <a:round/>
              <a:headEnd/>
              <a:tailEnd/>
            </a:ln>
          </p:spPr>
          <p:txBody>
            <a:bodyPr/>
            <a:lstStyle/>
            <a:p>
              <a:endParaRPr lang="en-GB"/>
            </a:p>
          </p:txBody>
        </p:sp>
        <p:sp>
          <p:nvSpPr>
            <p:cNvPr id="1151" name="Freeform 3029"/>
            <p:cNvSpPr>
              <a:spLocks/>
            </p:cNvSpPr>
            <p:nvPr/>
          </p:nvSpPr>
          <p:spPr bwMode="auto">
            <a:xfrm>
              <a:off x="3664" y="3156"/>
              <a:ext cx="24" cy="3"/>
            </a:xfrm>
            <a:custGeom>
              <a:avLst/>
              <a:gdLst/>
              <a:ahLst/>
              <a:cxnLst>
                <a:cxn ang="0">
                  <a:pos x="49" y="5"/>
                </a:cxn>
                <a:cxn ang="0">
                  <a:pos x="37" y="5"/>
                </a:cxn>
                <a:cxn ang="0">
                  <a:pos x="29" y="4"/>
                </a:cxn>
                <a:cxn ang="0">
                  <a:pos x="27" y="4"/>
                </a:cxn>
                <a:cxn ang="0">
                  <a:pos x="20" y="3"/>
                </a:cxn>
                <a:cxn ang="0">
                  <a:pos x="0" y="0"/>
                </a:cxn>
              </a:cxnLst>
              <a:rect l="0" t="0" r="r" b="b"/>
              <a:pathLst>
                <a:path w="49" h="5">
                  <a:moveTo>
                    <a:pt x="49" y="5"/>
                  </a:moveTo>
                  <a:lnTo>
                    <a:pt x="37" y="5"/>
                  </a:lnTo>
                  <a:lnTo>
                    <a:pt x="29" y="4"/>
                  </a:lnTo>
                  <a:lnTo>
                    <a:pt x="27" y="4"/>
                  </a:lnTo>
                  <a:lnTo>
                    <a:pt x="20" y="3"/>
                  </a:lnTo>
                  <a:lnTo>
                    <a:pt x="0" y="0"/>
                  </a:lnTo>
                </a:path>
              </a:pathLst>
            </a:custGeom>
            <a:noFill/>
            <a:ln w="0">
              <a:solidFill>
                <a:srgbClr val="000000"/>
              </a:solidFill>
              <a:prstDash val="solid"/>
              <a:round/>
              <a:headEnd/>
              <a:tailEnd/>
            </a:ln>
          </p:spPr>
          <p:txBody>
            <a:bodyPr/>
            <a:lstStyle/>
            <a:p>
              <a:endParaRPr lang="en-GB"/>
            </a:p>
          </p:txBody>
        </p:sp>
        <p:sp>
          <p:nvSpPr>
            <p:cNvPr id="1152" name="Line 3030"/>
            <p:cNvSpPr>
              <a:spLocks noChangeShapeType="1"/>
            </p:cNvSpPr>
            <p:nvPr/>
          </p:nvSpPr>
          <p:spPr bwMode="auto">
            <a:xfrm>
              <a:off x="3718" y="3160"/>
              <a:ext cx="3" cy="7"/>
            </a:xfrm>
            <a:prstGeom prst="line">
              <a:avLst/>
            </a:prstGeom>
            <a:noFill/>
            <a:ln w="0">
              <a:solidFill>
                <a:srgbClr val="000000"/>
              </a:solidFill>
              <a:round/>
              <a:headEnd/>
              <a:tailEnd/>
            </a:ln>
          </p:spPr>
          <p:txBody>
            <a:bodyPr/>
            <a:lstStyle/>
            <a:p>
              <a:endParaRPr lang="en-GB"/>
            </a:p>
          </p:txBody>
        </p:sp>
        <p:sp>
          <p:nvSpPr>
            <p:cNvPr id="1153" name="Freeform 3031"/>
            <p:cNvSpPr>
              <a:spLocks/>
            </p:cNvSpPr>
            <p:nvPr/>
          </p:nvSpPr>
          <p:spPr bwMode="auto">
            <a:xfrm>
              <a:off x="3690" y="3159"/>
              <a:ext cx="28" cy="4"/>
            </a:xfrm>
            <a:custGeom>
              <a:avLst/>
              <a:gdLst/>
              <a:ahLst/>
              <a:cxnLst>
                <a:cxn ang="0">
                  <a:pos x="0" y="8"/>
                </a:cxn>
                <a:cxn ang="0">
                  <a:pos x="17" y="5"/>
                </a:cxn>
                <a:cxn ang="0">
                  <a:pos x="31" y="0"/>
                </a:cxn>
                <a:cxn ang="0">
                  <a:pos x="42" y="3"/>
                </a:cxn>
                <a:cxn ang="0">
                  <a:pos x="50" y="3"/>
                </a:cxn>
                <a:cxn ang="0">
                  <a:pos x="57" y="3"/>
                </a:cxn>
              </a:cxnLst>
              <a:rect l="0" t="0" r="r" b="b"/>
              <a:pathLst>
                <a:path w="57" h="8">
                  <a:moveTo>
                    <a:pt x="0" y="8"/>
                  </a:moveTo>
                  <a:lnTo>
                    <a:pt x="17" y="5"/>
                  </a:lnTo>
                  <a:lnTo>
                    <a:pt x="31" y="0"/>
                  </a:lnTo>
                  <a:lnTo>
                    <a:pt x="42" y="3"/>
                  </a:lnTo>
                  <a:lnTo>
                    <a:pt x="50" y="3"/>
                  </a:lnTo>
                  <a:lnTo>
                    <a:pt x="57" y="3"/>
                  </a:lnTo>
                </a:path>
              </a:pathLst>
            </a:custGeom>
            <a:noFill/>
            <a:ln w="0">
              <a:solidFill>
                <a:srgbClr val="000000"/>
              </a:solidFill>
              <a:prstDash val="solid"/>
              <a:round/>
              <a:headEnd/>
              <a:tailEnd/>
            </a:ln>
          </p:spPr>
          <p:txBody>
            <a:bodyPr/>
            <a:lstStyle/>
            <a:p>
              <a:endParaRPr lang="en-GB"/>
            </a:p>
          </p:txBody>
        </p:sp>
        <p:sp>
          <p:nvSpPr>
            <p:cNvPr id="1154" name="Line 3032"/>
            <p:cNvSpPr>
              <a:spLocks noChangeShapeType="1"/>
            </p:cNvSpPr>
            <p:nvPr/>
          </p:nvSpPr>
          <p:spPr bwMode="auto">
            <a:xfrm>
              <a:off x="3718" y="3160"/>
              <a:ext cx="1" cy="1"/>
            </a:xfrm>
            <a:prstGeom prst="line">
              <a:avLst/>
            </a:prstGeom>
            <a:noFill/>
            <a:ln w="0">
              <a:solidFill>
                <a:srgbClr val="000000"/>
              </a:solidFill>
              <a:round/>
              <a:headEnd/>
              <a:tailEnd/>
            </a:ln>
          </p:spPr>
          <p:txBody>
            <a:bodyPr/>
            <a:lstStyle/>
            <a:p>
              <a:endParaRPr lang="en-GB"/>
            </a:p>
          </p:txBody>
        </p:sp>
        <p:sp>
          <p:nvSpPr>
            <p:cNvPr id="1155" name="Freeform 3033"/>
            <p:cNvSpPr>
              <a:spLocks/>
            </p:cNvSpPr>
            <p:nvPr/>
          </p:nvSpPr>
          <p:spPr bwMode="auto">
            <a:xfrm>
              <a:off x="3715" y="3144"/>
              <a:ext cx="2" cy="8"/>
            </a:xfrm>
            <a:custGeom>
              <a:avLst/>
              <a:gdLst/>
              <a:ahLst/>
              <a:cxnLst>
                <a:cxn ang="0">
                  <a:pos x="0" y="0"/>
                </a:cxn>
                <a:cxn ang="0">
                  <a:pos x="4" y="14"/>
                </a:cxn>
                <a:cxn ang="0">
                  <a:pos x="4" y="15"/>
                </a:cxn>
              </a:cxnLst>
              <a:rect l="0" t="0" r="r" b="b"/>
              <a:pathLst>
                <a:path w="4" h="15">
                  <a:moveTo>
                    <a:pt x="0" y="0"/>
                  </a:moveTo>
                  <a:lnTo>
                    <a:pt x="4" y="14"/>
                  </a:lnTo>
                  <a:lnTo>
                    <a:pt x="4" y="15"/>
                  </a:lnTo>
                </a:path>
              </a:pathLst>
            </a:custGeom>
            <a:noFill/>
            <a:ln w="0">
              <a:solidFill>
                <a:srgbClr val="000000"/>
              </a:solidFill>
              <a:prstDash val="solid"/>
              <a:round/>
              <a:headEnd/>
              <a:tailEnd/>
            </a:ln>
          </p:spPr>
          <p:txBody>
            <a:bodyPr/>
            <a:lstStyle/>
            <a:p>
              <a:endParaRPr lang="en-GB"/>
            </a:p>
          </p:txBody>
        </p:sp>
        <p:sp>
          <p:nvSpPr>
            <p:cNvPr id="1156" name="Freeform 3034"/>
            <p:cNvSpPr>
              <a:spLocks/>
            </p:cNvSpPr>
            <p:nvPr/>
          </p:nvSpPr>
          <p:spPr bwMode="auto">
            <a:xfrm>
              <a:off x="3687" y="3144"/>
              <a:ext cx="28" cy="4"/>
            </a:xfrm>
            <a:custGeom>
              <a:avLst/>
              <a:gdLst/>
              <a:ahLst/>
              <a:cxnLst>
                <a:cxn ang="0">
                  <a:pos x="56" y="0"/>
                </a:cxn>
                <a:cxn ang="0">
                  <a:pos x="56" y="0"/>
                </a:cxn>
                <a:cxn ang="0">
                  <a:pos x="44" y="2"/>
                </a:cxn>
                <a:cxn ang="0">
                  <a:pos x="25" y="5"/>
                </a:cxn>
                <a:cxn ang="0">
                  <a:pos x="11" y="9"/>
                </a:cxn>
                <a:cxn ang="0">
                  <a:pos x="0" y="7"/>
                </a:cxn>
              </a:cxnLst>
              <a:rect l="0" t="0" r="r" b="b"/>
              <a:pathLst>
                <a:path w="56" h="9">
                  <a:moveTo>
                    <a:pt x="56" y="0"/>
                  </a:moveTo>
                  <a:lnTo>
                    <a:pt x="56" y="0"/>
                  </a:lnTo>
                  <a:lnTo>
                    <a:pt x="44" y="2"/>
                  </a:lnTo>
                  <a:lnTo>
                    <a:pt x="25" y="5"/>
                  </a:lnTo>
                  <a:lnTo>
                    <a:pt x="11" y="9"/>
                  </a:lnTo>
                  <a:lnTo>
                    <a:pt x="0" y="7"/>
                  </a:lnTo>
                </a:path>
              </a:pathLst>
            </a:custGeom>
            <a:noFill/>
            <a:ln w="0">
              <a:solidFill>
                <a:srgbClr val="000000"/>
              </a:solidFill>
              <a:prstDash val="solid"/>
              <a:round/>
              <a:headEnd/>
              <a:tailEnd/>
            </a:ln>
          </p:spPr>
          <p:txBody>
            <a:bodyPr/>
            <a:lstStyle/>
            <a:p>
              <a:endParaRPr lang="en-GB"/>
            </a:p>
          </p:txBody>
        </p:sp>
        <p:sp>
          <p:nvSpPr>
            <p:cNvPr id="1157" name="Line 3035"/>
            <p:cNvSpPr>
              <a:spLocks noChangeShapeType="1"/>
            </p:cNvSpPr>
            <p:nvPr/>
          </p:nvSpPr>
          <p:spPr bwMode="auto">
            <a:xfrm>
              <a:off x="3740" y="3185"/>
              <a:ext cx="2" cy="1"/>
            </a:xfrm>
            <a:prstGeom prst="line">
              <a:avLst/>
            </a:prstGeom>
            <a:noFill/>
            <a:ln w="0">
              <a:solidFill>
                <a:srgbClr val="000000"/>
              </a:solidFill>
              <a:round/>
              <a:headEnd/>
              <a:tailEnd/>
            </a:ln>
          </p:spPr>
          <p:txBody>
            <a:bodyPr/>
            <a:lstStyle/>
            <a:p>
              <a:endParaRPr lang="en-GB"/>
            </a:p>
          </p:txBody>
        </p:sp>
        <p:sp>
          <p:nvSpPr>
            <p:cNvPr id="1158" name="Freeform 3036"/>
            <p:cNvSpPr>
              <a:spLocks/>
            </p:cNvSpPr>
            <p:nvPr/>
          </p:nvSpPr>
          <p:spPr bwMode="auto">
            <a:xfrm>
              <a:off x="3694" y="3170"/>
              <a:ext cx="46" cy="15"/>
            </a:xfrm>
            <a:custGeom>
              <a:avLst/>
              <a:gdLst/>
              <a:ahLst/>
              <a:cxnLst>
                <a:cxn ang="0">
                  <a:pos x="91" y="29"/>
                </a:cxn>
                <a:cxn ang="0">
                  <a:pos x="76" y="24"/>
                </a:cxn>
                <a:cxn ang="0">
                  <a:pos x="65" y="20"/>
                </a:cxn>
                <a:cxn ang="0">
                  <a:pos x="50" y="15"/>
                </a:cxn>
                <a:cxn ang="0">
                  <a:pos x="39" y="14"/>
                </a:cxn>
                <a:cxn ang="0">
                  <a:pos x="34" y="13"/>
                </a:cxn>
                <a:cxn ang="0">
                  <a:pos x="17" y="12"/>
                </a:cxn>
                <a:cxn ang="0">
                  <a:pos x="6" y="8"/>
                </a:cxn>
                <a:cxn ang="0">
                  <a:pos x="0" y="0"/>
                </a:cxn>
              </a:cxnLst>
              <a:rect l="0" t="0" r="r" b="b"/>
              <a:pathLst>
                <a:path w="91" h="29">
                  <a:moveTo>
                    <a:pt x="91" y="29"/>
                  </a:moveTo>
                  <a:lnTo>
                    <a:pt x="76" y="24"/>
                  </a:lnTo>
                  <a:lnTo>
                    <a:pt x="65" y="20"/>
                  </a:lnTo>
                  <a:lnTo>
                    <a:pt x="50" y="15"/>
                  </a:lnTo>
                  <a:lnTo>
                    <a:pt x="39" y="14"/>
                  </a:lnTo>
                  <a:lnTo>
                    <a:pt x="34" y="13"/>
                  </a:lnTo>
                  <a:lnTo>
                    <a:pt x="17" y="12"/>
                  </a:lnTo>
                  <a:lnTo>
                    <a:pt x="6" y="8"/>
                  </a:lnTo>
                  <a:lnTo>
                    <a:pt x="0" y="0"/>
                  </a:lnTo>
                </a:path>
              </a:pathLst>
            </a:custGeom>
            <a:noFill/>
            <a:ln w="0">
              <a:solidFill>
                <a:srgbClr val="000000"/>
              </a:solidFill>
              <a:prstDash val="solid"/>
              <a:round/>
              <a:headEnd/>
              <a:tailEnd/>
            </a:ln>
          </p:spPr>
          <p:txBody>
            <a:bodyPr/>
            <a:lstStyle/>
            <a:p>
              <a:endParaRPr lang="en-GB"/>
            </a:p>
          </p:txBody>
        </p:sp>
        <p:sp>
          <p:nvSpPr>
            <p:cNvPr id="1159" name="Line 3037"/>
            <p:cNvSpPr>
              <a:spLocks noChangeShapeType="1"/>
            </p:cNvSpPr>
            <p:nvPr/>
          </p:nvSpPr>
          <p:spPr bwMode="auto">
            <a:xfrm>
              <a:off x="3689" y="3162"/>
              <a:ext cx="1" cy="1"/>
            </a:xfrm>
            <a:prstGeom prst="line">
              <a:avLst/>
            </a:prstGeom>
            <a:noFill/>
            <a:ln w="0">
              <a:solidFill>
                <a:srgbClr val="000000"/>
              </a:solidFill>
              <a:round/>
              <a:headEnd/>
              <a:tailEnd/>
            </a:ln>
          </p:spPr>
          <p:txBody>
            <a:bodyPr/>
            <a:lstStyle/>
            <a:p>
              <a:endParaRPr lang="en-GB"/>
            </a:p>
          </p:txBody>
        </p:sp>
        <p:sp>
          <p:nvSpPr>
            <p:cNvPr id="1160" name="Line 3038"/>
            <p:cNvSpPr>
              <a:spLocks noChangeShapeType="1"/>
            </p:cNvSpPr>
            <p:nvPr/>
          </p:nvSpPr>
          <p:spPr bwMode="auto">
            <a:xfrm flipH="1" flipV="1">
              <a:off x="3689" y="3162"/>
              <a:ext cx="1" cy="1"/>
            </a:xfrm>
            <a:prstGeom prst="line">
              <a:avLst/>
            </a:prstGeom>
            <a:noFill/>
            <a:ln w="0">
              <a:solidFill>
                <a:srgbClr val="000000"/>
              </a:solidFill>
              <a:round/>
              <a:headEnd/>
              <a:tailEnd/>
            </a:ln>
          </p:spPr>
          <p:txBody>
            <a:bodyPr/>
            <a:lstStyle/>
            <a:p>
              <a:endParaRPr lang="en-GB"/>
            </a:p>
          </p:txBody>
        </p:sp>
        <p:sp>
          <p:nvSpPr>
            <p:cNvPr id="1161" name="Line 3039"/>
            <p:cNvSpPr>
              <a:spLocks noChangeShapeType="1"/>
            </p:cNvSpPr>
            <p:nvPr/>
          </p:nvSpPr>
          <p:spPr bwMode="auto">
            <a:xfrm flipH="1" flipV="1">
              <a:off x="3688" y="3159"/>
              <a:ext cx="1" cy="3"/>
            </a:xfrm>
            <a:prstGeom prst="line">
              <a:avLst/>
            </a:prstGeom>
            <a:noFill/>
            <a:ln w="0">
              <a:solidFill>
                <a:srgbClr val="000000"/>
              </a:solidFill>
              <a:round/>
              <a:headEnd/>
              <a:tailEnd/>
            </a:ln>
          </p:spPr>
          <p:txBody>
            <a:bodyPr/>
            <a:lstStyle/>
            <a:p>
              <a:endParaRPr lang="en-GB"/>
            </a:p>
          </p:txBody>
        </p:sp>
        <p:sp>
          <p:nvSpPr>
            <p:cNvPr id="1162" name="Line 3040"/>
            <p:cNvSpPr>
              <a:spLocks noChangeShapeType="1"/>
            </p:cNvSpPr>
            <p:nvPr/>
          </p:nvSpPr>
          <p:spPr bwMode="auto">
            <a:xfrm flipH="1" flipV="1">
              <a:off x="3687" y="3147"/>
              <a:ext cx="1" cy="12"/>
            </a:xfrm>
            <a:prstGeom prst="line">
              <a:avLst/>
            </a:prstGeom>
            <a:noFill/>
            <a:ln w="0">
              <a:solidFill>
                <a:srgbClr val="000000"/>
              </a:solidFill>
              <a:round/>
              <a:headEnd/>
              <a:tailEnd/>
            </a:ln>
          </p:spPr>
          <p:txBody>
            <a:bodyPr/>
            <a:lstStyle/>
            <a:p>
              <a:endParaRPr lang="en-GB"/>
            </a:p>
          </p:txBody>
        </p:sp>
        <p:sp>
          <p:nvSpPr>
            <p:cNvPr id="1163" name="Line 3041"/>
            <p:cNvSpPr>
              <a:spLocks noChangeShapeType="1"/>
            </p:cNvSpPr>
            <p:nvPr/>
          </p:nvSpPr>
          <p:spPr bwMode="auto">
            <a:xfrm flipV="1">
              <a:off x="3687" y="3144"/>
              <a:ext cx="1" cy="3"/>
            </a:xfrm>
            <a:prstGeom prst="line">
              <a:avLst/>
            </a:prstGeom>
            <a:noFill/>
            <a:ln w="0">
              <a:solidFill>
                <a:srgbClr val="000000"/>
              </a:solidFill>
              <a:round/>
              <a:headEnd/>
              <a:tailEnd/>
            </a:ln>
          </p:spPr>
          <p:txBody>
            <a:bodyPr/>
            <a:lstStyle/>
            <a:p>
              <a:endParaRPr lang="en-GB"/>
            </a:p>
          </p:txBody>
        </p:sp>
        <p:sp>
          <p:nvSpPr>
            <p:cNvPr id="1164" name="Line 3042"/>
            <p:cNvSpPr>
              <a:spLocks noChangeShapeType="1"/>
            </p:cNvSpPr>
            <p:nvPr/>
          </p:nvSpPr>
          <p:spPr bwMode="auto">
            <a:xfrm flipV="1">
              <a:off x="3687" y="3142"/>
              <a:ext cx="1" cy="2"/>
            </a:xfrm>
            <a:prstGeom prst="line">
              <a:avLst/>
            </a:prstGeom>
            <a:noFill/>
            <a:ln w="0">
              <a:solidFill>
                <a:srgbClr val="000000"/>
              </a:solidFill>
              <a:round/>
              <a:headEnd/>
              <a:tailEnd/>
            </a:ln>
          </p:spPr>
          <p:txBody>
            <a:bodyPr/>
            <a:lstStyle/>
            <a:p>
              <a:endParaRPr lang="en-GB"/>
            </a:p>
          </p:txBody>
        </p:sp>
        <p:sp>
          <p:nvSpPr>
            <p:cNvPr id="1165" name="Line 3043"/>
            <p:cNvSpPr>
              <a:spLocks noChangeShapeType="1"/>
            </p:cNvSpPr>
            <p:nvPr/>
          </p:nvSpPr>
          <p:spPr bwMode="auto">
            <a:xfrm flipH="1">
              <a:off x="3659" y="3166"/>
              <a:ext cx="2" cy="8"/>
            </a:xfrm>
            <a:prstGeom prst="line">
              <a:avLst/>
            </a:prstGeom>
            <a:noFill/>
            <a:ln w="0">
              <a:solidFill>
                <a:srgbClr val="000000"/>
              </a:solidFill>
              <a:round/>
              <a:headEnd/>
              <a:tailEnd/>
            </a:ln>
          </p:spPr>
          <p:txBody>
            <a:bodyPr/>
            <a:lstStyle/>
            <a:p>
              <a:endParaRPr lang="en-GB"/>
            </a:p>
          </p:txBody>
        </p:sp>
        <p:sp>
          <p:nvSpPr>
            <p:cNvPr id="1166" name="Freeform 3044"/>
            <p:cNvSpPr>
              <a:spLocks/>
            </p:cNvSpPr>
            <p:nvPr/>
          </p:nvSpPr>
          <p:spPr bwMode="auto">
            <a:xfrm>
              <a:off x="3690" y="3163"/>
              <a:ext cx="4" cy="7"/>
            </a:xfrm>
            <a:custGeom>
              <a:avLst/>
              <a:gdLst/>
              <a:ahLst/>
              <a:cxnLst>
                <a:cxn ang="0">
                  <a:pos x="9" y="15"/>
                </a:cxn>
                <a:cxn ang="0">
                  <a:pos x="3" y="7"/>
                </a:cxn>
                <a:cxn ang="0">
                  <a:pos x="0" y="0"/>
                </a:cxn>
              </a:cxnLst>
              <a:rect l="0" t="0" r="r" b="b"/>
              <a:pathLst>
                <a:path w="9" h="15">
                  <a:moveTo>
                    <a:pt x="9" y="15"/>
                  </a:moveTo>
                  <a:lnTo>
                    <a:pt x="3" y="7"/>
                  </a:lnTo>
                  <a:lnTo>
                    <a:pt x="0" y="0"/>
                  </a:lnTo>
                </a:path>
              </a:pathLst>
            </a:custGeom>
            <a:noFill/>
            <a:ln w="0">
              <a:solidFill>
                <a:srgbClr val="000000"/>
              </a:solidFill>
              <a:prstDash val="solid"/>
              <a:round/>
              <a:headEnd/>
              <a:tailEnd/>
            </a:ln>
          </p:spPr>
          <p:txBody>
            <a:bodyPr/>
            <a:lstStyle/>
            <a:p>
              <a:endParaRPr lang="en-GB"/>
            </a:p>
          </p:txBody>
        </p:sp>
        <p:sp>
          <p:nvSpPr>
            <p:cNvPr id="1167" name="Freeform 3045"/>
            <p:cNvSpPr>
              <a:spLocks/>
            </p:cNvSpPr>
            <p:nvPr/>
          </p:nvSpPr>
          <p:spPr bwMode="auto">
            <a:xfrm>
              <a:off x="3661" y="3166"/>
              <a:ext cx="33" cy="4"/>
            </a:xfrm>
            <a:custGeom>
              <a:avLst/>
              <a:gdLst/>
              <a:ahLst/>
              <a:cxnLst>
                <a:cxn ang="0">
                  <a:pos x="0" y="0"/>
                </a:cxn>
                <a:cxn ang="0">
                  <a:pos x="21" y="4"/>
                </a:cxn>
                <a:cxn ang="0">
                  <a:pos x="30" y="5"/>
                </a:cxn>
                <a:cxn ang="0">
                  <a:pos x="39" y="6"/>
                </a:cxn>
                <a:cxn ang="0">
                  <a:pos x="48" y="6"/>
                </a:cxn>
                <a:cxn ang="0">
                  <a:pos x="66" y="7"/>
                </a:cxn>
              </a:cxnLst>
              <a:rect l="0" t="0" r="r" b="b"/>
              <a:pathLst>
                <a:path w="66" h="7">
                  <a:moveTo>
                    <a:pt x="0" y="0"/>
                  </a:moveTo>
                  <a:lnTo>
                    <a:pt x="21" y="4"/>
                  </a:lnTo>
                  <a:lnTo>
                    <a:pt x="30" y="5"/>
                  </a:lnTo>
                  <a:lnTo>
                    <a:pt x="39" y="6"/>
                  </a:lnTo>
                  <a:lnTo>
                    <a:pt x="48" y="6"/>
                  </a:lnTo>
                  <a:lnTo>
                    <a:pt x="66" y="7"/>
                  </a:lnTo>
                </a:path>
              </a:pathLst>
            </a:custGeom>
            <a:noFill/>
            <a:ln w="0">
              <a:solidFill>
                <a:srgbClr val="000000"/>
              </a:solidFill>
              <a:prstDash val="solid"/>
              <a:round/>
              <a:headEnd/>
              <a:tailEnd/>
            </a:ln>
          </p:spPr>
          <p:txBody>
            <a:bodyPr/>
            <a:lstStyle/>
            <a:p>
              <a:endParaRPr lang="en-GB"/>
            </a:p>
          </p:txBody>
        </p:sp>
        <p:sp>
          <p:nvSpPr>
            <p:cNvPr id="1168" name="Freeform 3046"/>
            <p:cNvSpPr>
              <a:spLocks/>
            </p:cNvSpPr>
            <p:nvPr/>
          </p:nvSpPr>
          <p:spPr bwMode="auto">
            <a:xfrm>
              <a:off x="3742" y="3186"/>
              <a:ext cx="12" cy="9"/>
            </a:xfrm>
            <a:custGeom>
              <a:avLst/>
              <a:gdLst/>
              <a:ahLst/>
              <a:cxnLst>
                <a:cxn ang="0">
                  <a:pos x="0" y="0"/>
                </a:cxn>
                <a:cxn ang="0">
                  <a:pos x="10" y="4"/>
                </a:cxn>
                <a:cxn ang="0">
                  <a:pos x="23" y="18"/>
                </a:cxn>
              </a:cxnLst>
              <a:rect l="0" t="0" r="r" b="b"/>
              <a:pathLst>
                <a:path w="23" h="18">
                  <a:moveTo>
                    <a:pt x="0" y="0"/>
                  </a:moveTo>
                  <a:lnTo>
                    <a:pt x="10" y="4"/>
                  </a:lnTo>
                  <a:lnTo>
                    <a:pt x="23" y="18"/>
                  </a:lnTo>
                </a:path>
              </a:pathLst>
            </a:custGeom>
            <a:noFill/>
            <a:ln w="0">
              <a:solidFill>
                <a:srgbClr val="000000"/>
              </a:solidFill>
              <a:prstDash val="solid"/>
              <a:round/>
              <a:headEnd/>
              <a:tailEnd/>
            </a:ln>
          </p:spPr>
          <p:txBody>
            <a:bodyPr/>
            <a:lstStyle/>
            <a:p>
              <a:endParaRPr lang="en-GB"/>
            </a:p>
          </p:txBody>
        </p:sp>
        <p:sp>
          <p:nvSpPr>
            <p:cNvPr id="1169" name="Line 3047"/>
            <p:cNvSpPr>
              <a:spLocks noChangeShapeType="1"/>
            </p:cNvSpPr>
            <p:nvPr/>
          </p:nvSpPr>
          <p:spPr bwMode="auto">
            <a:xfrm flipH="1">
              <a:off x="3823" y="3155"/>
              <a:ext cx="5" cy="12"/>
            </a:xfrm>
            <a:prstGeom prst="line">
              <a:avLst/>
            </a:prstGeom>
            <a:noFill/>
            <a:ln w="0">
              <a:solidFill>
                <a:srgbClr val="000000"/>
              </a:solidFill>
              <a:round/>
              <a:headEnd/>
              <a:tailEnd/>
            </a:ln>
          </p:spPr>
          <p:txBody>
            <a:bodyPr/>
            <a:lstStyle/>
            <a:p>
              <a:endParaRPr lang="en-GB"/>
            </a:p>
          </p:txBody>
        </p:sp>
        <p:sp>
          <p:nvSpPr>
            <p:cNvPr id="1170" name="Freeform 3048"/>
            <p:cNvSpPr>
              <a:spLocks/>
            </p:cNvSpPr>
            <p:nvPr/>
          </p:nvSpPr>
          <p:spPr bwMode="auto">
            <a:xfrm>
              <a:off x="3742" y="3155"/>
              <a:ext cx="86" cy="31"/>
            </a:xfrm>
            <a:custGeom>
              <a:avLst/>
              <a:gdLst/>
              <a:ahLst/>
              <a:cxnLst>
                <a:cxn ang="0">
                  <a:pos x="0" y="62"/>
                </a:cxn>
                <a:cxn ang="0">
                  <a:pos x="10" y="61"/>
                </a:cxn>
                <a:cxn ang="0">
                  <a:pos x="27" y="61"/>
                </a:cxn>
                <a:cxn ang="0">
                  <a:pos x="40" y="54"/>
                </a:cxn>
                <a:cxn ang="0">
                  <a:pos x="53" y="43"/>
                </a:cxn>
                <a:cxn ang="0">
                  <a:pos x="72" y="30"/>
                </a:cxn>
                <a:cxn ang="0">
                  <a:pos x="82" y="26"/>
                </a:cxn>
                <a:cxn ang="0">
                  <a:pos x="92" y="23"/>
                </a:cxn>
                <a:cxn ang="0">
                  <a:pos x="107" y="18"/>
                </a:cxn>
                <a:cxn ang="0">
                  <a:pos x="119" y="15"/>
                </a:cxn>
                <a:cxn ang="0">
                  <a:pos x="133" y="9"/>
                </a:cxn>
                <a:cxn ang="0">
                  <a:pos x="145" y="7"/>
                </a:cxn>
                <a:cxn ang="0">
                  <a:pos x="157" y="5"/>
                </a:cxn>
                <a:cxn ang="0">
                  <a:pos x="171" y="0"/>
                </a:cxn>
              </a:cxnLst>
              <a:rect l="0" t="0" r="r" b="b"/>
              <a:pathLst>
                <a:path w="171" h="62">
                  <a:moveTo>
                    <a:pt x="0" y="62"/>
                  </a:moveTo>
                  <a:lnTo>
                    <a:pt x="10" y="61"/>
                  </a:lnTo>
                  <a:lnTo>
                    <a:pt x="27" y="61"/>
                  </a:lnTo>
                  <a:lnTo>
                    <a:pt x="40" y="54"/>
                  </a:lnTo>
                  <a:lnTo>
                    <a:pt x="53" y="43"/>
                  </a:lnTo>
                  <a:lnTo>
                    <a:pt x="72" y="30"/>
                  </a:lnTo>
                  <a:lnTo>
                    <a:pt x="82" y="26"/>
                  </a:lnTo>
                  <a:lnTo>
                    <a:pt x="92" y="23"/>
                  </a:lnTo>
                  <a:lnTo>
                    <a:pt x="107" y="18"/>
                  </a:lnTo>
                  <a:lnTo>
                    <a:pt x="119" y="15"/>
                  </a:lnTo>
                  <a:lnTo>
                    <a:pt x="133" y="9"/>
                  </a:lnTo>
                  <a:lnTo>
                    <a:pt x="145" y="7"/>
                  </a:lnTo>
                  <a:lnTo>
                    <a:pt x="157" y="5"/>
                  </a:lnTo>
                  <a:lnTo>
                    <a:pt x="171" y="0"/>
                  </a:lnTo>
                </a:path>
              </a:pathLst>
            </a:custGeom>
            <a:noFill/>
            <a:ln w="0">
              <a:solidFill>
                <a:srgbClr val="000000"/>
              </a:solidFill>
              <a:prstDash val="solid"/>
              <a:round/>
              <a:headEnd/>
              <a:tailEnd/>
            </a:ln>
          </p:spPr>
          <p:txBody>
            <a:bodyPr/>
            <a:lstStyle/>
            <a:p>
              <a:endParaRPr lang="en-GB"/>
            </a:p>
          </p:txBody>
        </p:sp>
        <p:sp>
          <p:nvSpPr>
            <p:cNvPr id="1171" name="Line 3049"/>
            <p:cNvSpPr>
              <a:spLocks noChangeShapeType="1"/>
            </p:cNvSpPr>
            <p:nvPr/>
          </p:nvSpPr>
          <p:spPr bwMode="auto">
            <a:xfrm flipH="1">
              <a:off x="4004" y="3079"/>
              <a:ext cx="1" cy="2"/>
            </a:xfrm>
            <a:prstGeom prst="line">
              <a:avLst/>
            </a:prstGeom>
            <a:noFill/>
            <a:ln w="0">
              <a:solidFill>
                <a:srgbClr val="000000"/>
              </a:solidFill>
              <a:round/>
              <a:headEnd/>
              <a:tailEnd/>
            </a:ln>
          </p:spPr>
          <p:txBody>
            <a:bodyPr/>
            <a:lstStyle/>
            <a:p>
              <a:endParaRPr lang="en-GB"/>
            </a:p>
          </p:txBody>
        </p:sp>
        <p:sp>
          <p:nvSpPr>
            <p:cNvPr id="1172" name="Freeform 3050"/>
            <p:cNvSpPr>
              <a:spLocks/>
            </p:cNvSpPr>
            <p:nvPr/>
          </p:nvSpPr>
          <p:spPr bwMode="auto">
            <a:xfrm>
              <a:off x="3991" y="3079"/>
              <a:ext cx="14" cy="4"/>
            </a:xfrm>
            <a:custGeom>
              <a:avLst/>
              <a:gdLst/>
              <a:ahLst/>
              <a:cxnLst>
                <a:cxn ang="0">
                  <a:pos x="28" y="0"/>
                </a:cxn>
                <a:cxn ang="0">
                  <a:pos x="15" y="1"/>
                </a:cxn>
                <a:cxn ang="0">
                  <a:pos x="0" y="9"/>
                </a:cxn>
              </a:cxnLst>
              <a:rect l="0" t="0" r="r" b="b"/>
              <a:pathLst>
                <a:path w="28" h="9">
                  <a:moveTo>
                    <a:pt x="28" y="0"/>
                  </a:moveTo>
                  <a:lnTo>
                    <a:pt x="15" y="1"/>
                  </a:lnTo>
                  <a:lnTo>
                    <a:pt x="0" y="9"/>
                  </a:lnTo>
                </a:path>
              </a:pathLst>
            </a:custGeom>
            <a:noFill/>
            <a:ln w="0">
              <a:solidFill>
                <a:srgbClr val="000000"/>
              </a:solidFill>
              <a:prstDash val="solid"/>
              <a:round/>
              <a:headEnd/>
              <a:tailEnd/>
            </a:ln>
          </p:spPr>
          <p:txBody>
            <a:bodyPr/>
            <a:lstStyle/>
            <a:p>
              <a:endParaRPr lang="en-GB"/>
            </a:p>
          </p:txBody>
        </p:sp>
        <p:sp>
          <p:nvSpPr>
            <p:cNvPr id="1173" name="Freeform 3051"/>
            <p:cNvSpPr>
              <a:spLocks/>
            </p:cNvSpPr>
            <p:nvPr/>
          </p:nvSpPr>
          <p:spPr bwMode="auto">
            <a:xfrm>
              <a:off x="3985" y="3083"/>
              <a:ext cx="5" cy="3"/>
            </a:xfrm>
            <a:custGeom>
              <a:avLst/>
              <a:gdLst/>
              <a:ahLst/>
              <a:cxnLst>
                <a:cxn ang="0">
                  <a:pos x="10" y="0"/>
                </a:cxn>
                <a:cxn ang="0">
                  <a:pos x="0" y="6"/>
                </a:cxn>
                <a:cxn ang="0">
                  <a:pos x="0" y="6"/>
                </a:cxn>
              </a:cxnLst>
              <a:rect l="0" t="0" r="r" b="b"/>
              <a:pathLst>
                <a:path w="10" h="6">
                  <a:moveTo>
                    <a:pt x="10" y="0"/>
                  </a:moveTo>
                  <a:lnTo>
                    <a:pt x="0" y="6"/>
                  </a:lnTo>
                  <a:lnTo>
                    <a:pt x="0" y="6"/>
                  </a:lnTo>
                </a:path>
              </a:pathLst>
            </a:custGeom>
            <a:noFill/>
            <a:ln w="0">
              <a:solidFill>
                <a:srgbClr val="000000"/>
              </a:solidFill>
              <a:prstDash val="solid"/>
              <a:round/>
              <a:headEnd/>
              <a:tailEnd/>
            </a:ln>
          </p:spPr>
          <p:txBody>
            <a:bodyPr/>
            <a:lstStyle/>
            <a:p>
              <a:endParaRPr lang="en-GB"/>
            </a:p>
          </p:txBody>
        </p:sp>
        <p:sp>
          <p:nvSpPr>
            <p:cNvPr id="1174" name="Freeform 3052"/>
            <p:cNvSpPr>
              <a:spLocks/>
            </p:cNvSpPr>
            <p:nvPr/>
          </p:nvSpPr>
          <p:spPr bwMode="auto">
            <a:xfrm>
              <a:off x="3905" y="3082"/>
              <a:ext cx="9" cy="1"/>
            </a:xfrm>
            <a:custGeom>
              <a:avLst/>
              <a:gdLst/>
              <a:ahLst/>
              <a:cxnLst>
                <a:cxn ang="0">
                  <a:pos x="18" y="1"/>
                </a:cxn>
                <a:cxn ang="0">
                  <a:pos x="13" y="0"/>
                </a:cxn>
                <a:cxn ang="0">
                  <a:pos x="0" y="0"/>
                </a:cxn>
              </a:cxnLst>
              <a:rect l="0" t="0" r="r" b="b"/>
              <a:pathLst>
                <a:path w="18" h="1">
                  <a:moveTo>
                    <a:pt x="18" y="1"/>
                  </a:moveTo>
                  <a:lnTo>
                    <a:pt x="13" y="0"/>
                  </a:lnTo>
                  <a:lnTo>
                    <a:pt x="0" y="0"/>
                  </a:lnTo>
                </a:path>
              </a:pathLst>
            </a:custGeom>
            <a:noFill/>
            <a:ln w="0">
              <a:solidFill>
                <a:srgbClr val="000000"/>
              </a:solidFill>
              <a:prstDash val="solid"/>
              <a:round/>
              <a:headEnd/>
              <a:tailEnd/>
            </a:ln>
          </p:spPr>
          <p:txBody>
            <a:bodyPr/>
            <a:lstStyle/>
            <a:p>
              <a:endParaRPr lang="en-GB"/>
            </a:p>
          </p:txBody>
        </p:sp>
        <p:sp>
          <p:nvSpPr>
            <p:cNvPr id="1175" name="Line 3053"/>
            <p:cNvSpPr>
              <a:spLocks noChangeShapeType="1"/>
            </p:cNvSpPr>
            <p:nvPr/>
          </p:nvSpPr>
          <p:spPr bwMode="auto">
            <a:xfrm flipH="1">
              <a:off x="3877" y="3083"/>
              <a:ext cx="1" cy="2"/>
            </a:xfrm>
            <a:prstGeom prst="line">
              <a:avLst/>
            </a:prstGeom>
            <a:noFill/>
            <a:ln w="0">
              <a:solidFill>
                <a:srgbClr val="000000"/>
              </a:solidFill>
              <a:round/>
              <a:headEnd/>
              <a:tailEnd/>
            </a:ln>
          </p:spPr>
          <p:txBody>
            <a:bodyPr/>
            <a:lstStyle/>
            <a:p>
              <a:endParaRPr lang="en-GB"/>
            </a:p>
          </p:txBody>
        </p:sp>
        <p:sp>
          <p:nvSpPr>
            <p:cNvPr id="1176" name="Line 3054"/>
            <p:cNvSpPr>
              <a:spLocks noChangeShapeType="1"/>
            </p:cNvSpPr>
            <p:nvPr/>
          </p:nvSpPr>
          <p:spPr bwMode="auto">
            <a:xfrm flipH="1">
              <a:off x="3886" y="3083"/>
              <a:ext cx="6" cy="4"/>
            </a:xfrm>
            <a:prstGeom prst="line">
              <a:avLst/>
            </a:prstGeom>
            <a:noFill/>
            <a:ln w="0">
              <a:solidFill>
                <a:srgbClr val="000000"/>
              </a:solidFill>
              <a:round/>
              <a:headEnd/>
              <a:tailEnd/>
            </a:ln>
          </p:spPr>
          <p:txBody>
            <a:bodyPr/>
            <a:lstStyle/>
            <a:p>
              <a:endParaRPr lang="en-GB"/>
            </a:p>
          </p:txBody>
        </p:sp>
        <p:sp>
          <p:nvSpPr>
            <p:cNvPr id="1177" name="Line 3055"/>
            <p:cNvSpPr>
              <a:spLocks noChangeShapeType="1"/>
            </p:cNvSpPr>
            <p:nvPr/>
          </p:nvSpPr>
          <p:spPr bwMode="auto">
            <a:xfrm flipV="1">
              <a:off x="3878" y="3083"/>
              <a:ext cx="14" cy="1"/>
            </a:xfrm>
            <a:prstGeom prst="line">
              <a:avLst/>
            </a:prstGeom>
            <a:noFill/>
            <a:ln w="0">
              <a:solidFill>
                <a:srgbClr val="000000"/>
              </a:solidFill>
              <a:round/>
              <a:headEnd/>
              <a:tailEnd/>
            </a:ln>
          </p:spPr>
          <p:txBody>
            <a:bodyPr/>
            <a:lstStyle/>
            <a:p>
              <a:endParaRPr lang="en-GB"/>
            </a:p>
          </p:txBody>
        </p:sp>
        <p:sp>
          <p:nvSpPr>
            <p:cNvPr id="1178" name="Line 3056"/>
            <p:cNvSpPr>
              <a:spLocks noChangeShapeType="1"/>
            </p:cNvSpPr>
            <p:nvPr/>
          </p:nvSpPr>
          <p:spPr bwMode="auto">
            <a:xfrm flipH="1">
              <a:off x="3875" y="3086"/>
              <a:ext cx="1" cy="2"/>
            </a:xfrm>
            <a:prstGeom prst="line">
              <a:avLst/>
            </a:prstGeom>
            <a:noFill/>
            <a:ln w="0">
              <a:solidFill>
                <a:srgbClr val="000000"/>
              </a:solidFill>
              <a:round/>
              <a:headEnd/>
              <a:tailEnd/>
            </a:ln>
          </p:spPr>
          <p:txBody>
            <a:bodyPr/>
            <a:lstStyle/>
            <a:p>
              <a:endParaRPr lang="en-GB"/>
            </a:p>
          </p:txBody>
        </p:sp>
        <p:sp>
          <p:nvSpPr>
            <p:cNvPr id="1179" name="Line 3057"/>
            <p:cNvSpPr>
              <a:spLocks noChangeShapeType="1"/>
            </p:cNvSpPr>
            <p:nvPr/>
          </p:nvSpPr>
          <p:spPr bwMode="auto">
            <a:xfrm flipV="1">
              <a:off x="3864" y="3090"/>
              <a:ext cx="1" cy="1"/>
            </a:xfrm>
            <a:prstGeom prst="line">
              <a:avLst/>
            </a:prstGeom>
            <a:noFill/>
            <a:ln w="0">
              <a:solidFill>
                <a:srgbClr val="000000"/>
              </a:solidFill>
              <a:round/>
              <a:headEnd/>
              <a:tailEnd/>
            </a:ln>
          </p:spPr>
          <p:txBody>
            <a:bodyPr/>
            <a:lstStyle/>
            <a:p>
              <a:endParaRPr lang="en-GB"/>
            </a:p>
          </p:txBody>
        </p:sp>
        <p:sp>
          <p:nvSpPr>
            <p:cNvPr id="1180" name="Line 3058"/>
            <p:cNvSpPr>
              <a:spLocks noChangeShapeType="1"/>
            </p:cNvSpPr>
            <p:nvPr/>
          </p:nvSpPr>
          <p:spPr bwMode="auto">
            <a:xfrm flipH="1">
              <a:off x="3859" y="3095"/>
              <a:ext cx="3" cy="4"/>
            </a:xfrm>
            <a:prstGeom prst="line">
              <a:avLst/>
            </a:prstGeom>
            <a:noFill/>
            <a:ln w="0">
              <a:solidFill>
                <a:srgbClr val="000000"/>
              </a:solidFill>
              <a:round/>
              <a:headEnd/>
              <a:tailEnd/>
            </a:ln>
          </p:spPr>
          <p:txBody>
            <a:bodyPr/>
            <a:lstStyle/>
            <a:p>
              <a:endParaRPr lang="en-GB"/>
            </a:p>
          </p:txBody>
        </p:sp>
        <p:sp>
          <p:nvSpPr>
            <p:cNvPr id="1181" name="Line 3059"/>
            <p:cNvSpPr>
              <a:spLocks noChangeShapeType="1"/>
            </p:cNvSpPr>
            <p:nvPr/>
          </p:nvSpPr>
          <p:spPr bwMode="auto">
            <a:xfrm flipH="1">
              <a:off x="3867" y="3094"/>
              <a:ext cx="2" cy="2"/>
            </a:xfrm>
            <a:prstGeom prst="line">
              <a:avLst/>
            </a:prstGeom>
            <a:noFill/>
            <a:ln w="0">
              <a:solidFill>
                <a:srgbClr val="000000"/>
              </a:solidFill>
              <a:round/>
              <a:headEnd/>
              <a:tailEnd/>
            </a:ln>
          </p:spPr>
          <p:txBody>
            <a:bodyPr/>
            <a:lstStyle/>
            <a:p>
              <a:endParaRPr lang="en-GB"/>
            </a:p>
          </p:txBody>
        </p:sp>
        <p:sp>
          <p:nvSpPr>
            <p:cNvPr id="1182" name="Line 3060"/>
            <p:cNvSpPr>
              <a:spLocks noChangeShapeType="1"/>
            </p:cNvSpPr>
            <p:nvPr/>
          </p:nvSpPr>
          <p:spPr bwMode="auto">
            <a:xfrm flipV="1">
              <a:off x="3862" y="3094"/>
              <a:ext cx="7" cy="1"/>
            </a:xfrm>
            <a:prstGeom prst="line">
              <a:avLst/>
            </a:prstGeom>
            <a:noFill/>
            <a:ln w="0">
              <a:solidFill>
                <a:srgbClr val="000000"/>
              </a:solidFill>
              <a:round/>
              <a:headEnd/>
              <a:tailEnd/>
            </a:ln>
          </p:spPr>
          <p:txBody>
            <a:bodyPr/>
            <a:lstStyle/>
            <a:p>
              <a:endParaRPr lang="en-GB"/>
            </a:p>
          </p:txBody>
        </p:sp>
        <p:sp>
          <p:nvSpPr>
            <p:cNvPr id="1183" name="Freeform 3061"/>
            <p:cNvSpPr>
              <a:spLocks/>
            </p:cNvSpPr>
            <p:nvPr/>
          </p:nvSpPr>
          <p:spPr bwMode="auto">
            <a:xfrm>
              <a:off x="3506" y="3110"/>
              <a:ext cx="24" cy="1"/>
            </a:xfrm>
            <a:custGeom>
              <a:avLst/>
              <a:gdLst/>
              <a:ahLst/>
              <a:cxnLst>
                <a:cxn ang="0">
                  <a:pos x="48" y="0"/>
                </a:cxn>
                <a:cxn ang="0">
                  <a:pos x="32" y="0"/>
                </a:cxn>
                <a:cxn ang="0">
                  <a:pos x="23" y="2"/>
                </a:cxn>
                <a:cxn ang="0">
                  <a:pos x="14" y="2"/>
                </a:cxn>
                <a:cxn ang="0">
                  <a:pos x="4" y="2"/>
                </a:cxn>
                <a:cxn ang="0">
                  <a:pos x="0" y="2"/>
                </a:cxn>
              </a:cxnLst>
              <a:rect l="0" t="0" r="r" b="b"/>
              <a:pathLst>
                <a:path w="48" h="2">
                  <a:moveTo>
                    <a:pt x="48" y="0"/>
                  </a:moveTo>
                  <a:lnTo>
                    <a:pt x="32" y="0"/>
                  </a:lnTo>
                  <a:lnTo>
                    <a:pt x="23" y="2"/>
                  </a:lnTo>
                  <a:lnTo>
                    <a:pt x="14" y="2"/>
                  </a:lnTo>
                  <a:lnTo>
                    <a:pt x="4" y="2"/>
                  </a:lnTo>
                  <a:lnTo>
                    <a:pt x="0" y="2"/>
                  </a:lnTo>
                </a:path>
              </a:pathLst>
            </a:custGeom>
            <a:noFill/>
            <a:ln w="0">
              <a:solidFill>
                <a:srgbClr val="000000"/>
              </a:solidFill>
              <a:prstDash val="solid"/>
              <a:round/>
              <a:headEnd/>
              <a:tailEnd/>
            </a:ln>
          </p:spPr>
          <p:txBody>
            <a:bodyPr/>
            <a:lstStyle/>
            <a:p>
              <a:endParaRPr lang="en-GB"/>
            </a:p>
          </p:txBody>
        </p:sp>
        <p:sp>
          <p:nvSpPr>
            <p:cNvPr id="1184" name="Line 3062"/>
            <p:cNvSpPr>
              <a:spLocks noChangeShapeType="1"/>
            </p:cNvSpPr>
            <p:nvPr/>
          </p:nvSpPr>
          <p:spPr bwMode="auto">
            <a:xfrm flipH="1">
              <a:off x="3841" y="3113"/>
              <a:ext cx="4" cy="8"/>
            </a:xfrm>
            <a:prstGeom prst="line">
              <a:avLst/>
            </a:prstGeom>
            <a:noFill/>
            <a:ln w="0">
              <a:solidFill>
                <a:srgbClr val="000000"/>
              </a:solidFill>
              <a:round/>
              <a:headEnd/>
              <a:tailEnd/>
            </a:ln>
          </p:spPr>
          <p:txBody>
            <a:bodyPr/>
            <a:lstStyle/>
            <a:p>
              <a:endParaRPr lang="en-GB"/>
            </a:p>
          </p:txBody>
        </p:sp>
        <p:sp>
          <p:nvSpPr>
            <p:cNvPr id="1185" name="Line 3063"/>
            <p:cNvSpPr>
              <a:spLocks noChangeShapeType="1"/>
            </p:cNvSpPr>
            <p:nvPr/>
          </p:nvSpPr>
          <p:spPr bwMode="auto">
            <a:xfrm>
              <a:off x="3530" y="3110"/>
              <a:ext cx="10" cy="1"/>
            </a:xfrm>
            <a:prstGeom prst="line">
              <a:avLst/>
            </a:prstGeom>
            <a:noFill/>
            <a:ln w="0">
              <a:solidFill>
                <a:srgbClr val="000000"/>
              </a:solidFill>
              <a:round/>
              <a:headEnd/>
              <a:tailEnd/>
            </a:ln>
          </p:spPr>
          <p:txBody>
            <a:bodyPr/>
            <a:lstStyle/>
            <a:p>
              <a:endParaRPr lang="en-GB"/>
            </a:p>
          </p:txBody>
        </p:sp>
        <p:sp>
          <p:nvSpPr>
            <p:cNvPr id="1186" name="Line 3064"/>
            <p:cNvSpPr>
              <a:spLocks noChangeShapeType="1"/>
            </p:cNvSpPr>
            <p:nvPr/>
          </p:nvSpPr>
          <p:spPr bwMode="auto">
            <a:xfrm flipH="1">
              <a:off x="3834" y="3125"/>
              <a:ext cx="6" cy="15"/>
            </a:xfrm>
            <a:prstGeom prst="line">
              <a:avLst/>
            </a:prstGeom>
            <a:noFill/>
            <a:ln w="0">
              <a:solidFill>
                <a:srgbClr val="000000"/>
              </a:solidFill>
              <a:round/>
              <a:headEnd/>
              <a:tailEnd/>
            </a:ln>
          </p:spPr>
          <p:txBody>
            <a:bodyPr/>
            <a:lstStyle/>
            <a:p>
              <a:endParaRPr lang="en-GB"/>
            </a:p>
          </p:txBody>
        </p:sp>
        <p:sp>
          <p:nvSpPr>
            <p:cNvPr id="1187" name="Line 3065"/>
            <p:cNvSpPr>
              <a:spLocks noChangeShapeType="1"/>
            </p:cNvSpPr>
            <p:nvPr/>
          </p:nvSpPr>
          <p:spPr bwMode="auto">
            <a:xfrm>
              <a:off x="3717" y="3152"/>
              <a:ext cx="1" cy="8"/>
            </a:xfrm>
            <a:prstGeom prst="line">
              <a:avLst/>
            </a:prstGeom>
            <a:noFill/>
            <a:ln w="0">
              <a:solidFill>
                <a:srgbClr val="000000"/>
              </a:solidFill>
              <a:round/>
              <a:headEnd/>
              <a:tailEnd/>
            </a:ln>
          </p:spPr>
          <p:txBody>
            <a:bodyPr/>
            <a:lstStyle/>
            <a:p>
              <a:endParaRPr lang="en-GB"/>
            </a:p>
          </p:txBody>
        </p:sp>
        <p:sp>
          <p:nvSpPr>
            <p:cNvPr id="1188" name="Freeform 3066"/>
            <p:cNvSpPr>
              <a:spLocks/>
            </p:cNvSpPr>
            <p:nvPr/>
          </p:nvSpPr>
          <p:spPr bwMode="auto">
            <a:xfrm>
              <a:off x="3717" y="3125"/>
              <a:ext cx="123" cy="27"/>
            </a:xfrm>
            <a:custGeom>
              <a:avLst/>
              <a:gdLst/>
              <a:ahLst/>
              <a:cxnLst>
                <a:cxn ang="0">
                  <a:pos x="246" y="0"/>
                </a:cxn>
                <a:cxn ang="0">
                  <a:pos x="236" y="3"/>
                </a:cxn>
                <a:cxn ang="0">
                  <a:pos x="224" y="7"/>
                </a:cxn>
                <a:cxn ang="0">
                  <a:pos x="213" y="11"/>
                </a:cxn>
                <a:cxn ang="0">
                  <a:pos x="199" y="16"/>
                </a:cxn>
                <a:cxn ang="0">
                  <a:pos x="187" y="18"/>
                </a:cxn>
                <a:cxn ang="0">
                  <a:pos x="144" y="23"/>
                </a:cxn>
                <a:cxn ang="0">
                  <a:pos x="134" y="24"/>
                </a:cxn>
                <a:cxn ang="0">
                  <a:pos x="112" y="28"/>
                </a:cxn>
                <a:cxn ang="0">
                  <a:pos x="100" y="36"/>
                </a:cxn>
                <a:cxn ang="0">
                  <a:pos x="91" y="41"/>
                </a:cxn>
                <a:cxn ang="0">
                  <a:pos x="82" y="46"/>
                </a:cxn>
                <a:cxn ang="0">
                  <a:pos x="71" y="51"/>
                </a:cxn>
                <a:cxn ang="0">
                  <a:pos x="61" y="52"/>
                </a:cxn>
                <a:cxn ang="0">
                  <a:pos x="44" y="53"/>
                </a:cxn>
                <a:cxn ang="0">
                  <a:pos x="32" y="54"/>
                </a:cxn>
                <a:cxn ang="0">
                  <a:pos x="0" y="53"/>
                </a:cxn>
              </a:cxnLst>
              <a:rect l="0" t="0" r="r" b="b"/>
              <a:pathLst>
                <a:path w="246" h="54">
                  <a:moveTo>
                    <a:pt x="246" y="0"/>
                  </a:moveTo>
                  <a:lnTo>
                    <a:pt x="236" y="3"/>
                  </a:lnTo>
                  <a:lnTo>
                    <a:pt x="224" y="7"/>
                  </a:lnTo>
                  <a:lnTo>
                    <a:pt x="213" y="11"/>
                  </a:lnTo>
                  <a:lnTo>
                    <a:pt x="199" y="16"/>
                  </a:lnTo>
                  <a:lnTo>
                    <a:pt x="187" y="18"/>
                  </a:lnTo>
                  <a:lnTo>
                    <a:pt x="144" y="23"/>
                  </a:lnTo>
                  <a:lnTo>
                    <a:pt x="134" y="24"/>
                  </a:lnTo>
                  <a:lnTo>
                    <a:pt x="112" y="28"/>
                  </a:lnTo>
                  <a:lnTo>
                    <a:pt x="100" y="36"/>
                  </a:lnTo>
                  <a:lnTo>
                    <a:pt x="91" y="41"/>
                  </a:lnTo>
                  <a:lnTo>
                    <a:pt x="82" y="46"/>
                  </a:lnTo>
                  <a:lnTo>
                    <a:pt x="71" y="51"/>
                  </a:lnTo>
                  <a:lnTo>
                    <a:pt x="61" y="52"/>
                  </a:lnTo>
                  <a:lnTo>
                    <a:pt x="44" y="53"/>
                  </a:lnTo>
                  <a:lnTo>
                    <a:pt x="32" y="54"/>
                  </a:lnTo>
                  <a:lnTo>
                    <a:pt x="0" y="53"/>
                  </a:lnTo>
                </a:path>
              </a:pathLst>
            </a:custGeom>
            <a:noFill/>
            <a:ln w="0">
              <a:solidFill>
                <a:srgbClr val="000000"/>
              </a:solidFill>
              <a:prstDash val="solid"/>
              <a:round/>
              <a:headEnd/>
              <a:tailEnd/>
            </a:ln>
          </p:spPr>
          <p:txBody>
            <a:bodyPr/>
            <a:lstStyle/>
            <a:p>
              <a:endParaRPr lang="en-GB"/>
            </a:p>
          </p:txBody>
        </p:sp>
        <p:sp>
          <p:nvSpPr>
            <p:cNvPr id="1189" name="Line 3067"/>
            <p:cNvSpPr>
              <a:spLocks noChangeShapeType="1"/>
            </p:cNvSpPr>
            <p:nvPr/>
          </p:nvSpPr>
          <p:spPr bwMode="auto">
            <a:xfrm flipV="1">
              <a:off x="3895" y="3090"/>
              <a:ext cx="2" cy="2"/>
            </a:xfrm>
            <a:prstGeom prst="line">
              <a:avLst/>
            </a:prstGeom>
            <a:noFill/>
            <a:ln w="0">
              <a:solidFill>
                <a:srgbClr val="000000"/>
              </a:solidFill>
              <a:round/>
              <a:headEnd/>
              <a:tailEnd/>
            </a:ln>
          </p:spPr>
          <p:txBody>
            <a:bodyPr/>
            <a:lstStyle/>
            <a:p>
              <a:endParaRPr lang="en-GB"/>
            </a:p>
          </p:txBody>
        </p:sp>
        <p:sp>
          <p:nvSpPr>
            <p:cNvPr id="1190" name="Freeform 3068"/>
            <p:cNvSpPr>
              <a:spLocks/>
            </p:cNvSpPr>
            <p:nvPr/>
          </p:nvSpPr>
          <p:spPr bwMode="auto">
            <a:xfrm>
              <a:off x="3931" y="3119"/>
              <a:ext cx="43" cy="32"/>
            </a:xfrm>
            <a:custGeom>
              <a:avLst/>
              <a:gdLst/>
              <a:ahLst/>
              <a:cxnLst>
                <a:cxn ang="0">
                  <a:pos x="85" y="0"/>
                </a:cxn>
                <a:cxn ang="0">
                  <a:pos x="76" y="12"/>
                </a:cxn>
                <a:cxn ang="0">
                  <a:pos x="69" y="19"/>
                </a:cxn>
                <a:cxn ang="0">
                  <a:pos x="60" y="24"/>
                </a:cxn>
                <a:cxn ang="0">
                  <a:pos x="51" y="31"/>
                </a:cxn>
                <a:cxn ang="0">
                  <a:pos x="40" y="37"/>
                </a:cxn>
                <a:cxn ang="0">
                  <a:pos x="34" y="41"/>
                </a:cxn>
                <a:cxn ang="0">
                  <a:pos x="27" y="47"/>
                </a:cxn>
                <a:cxn ang="0">
                  <a:pos x="20" y="52"/>
                </a:cxn>
                <a:cxn ang="0">
                  <a:pos x="12" y="57"/>
                </a:cxn>
                <a:cxn ang="0">
                  <a:pos x="0" y="64"/>
                </a:cxn>
              </a:cxnLst>
              <a:rect l="0" t="0" r="r" b="b"/>
              <a:pathLst>
                <a:path w="85" h="64">
                  <a:moveTo>
                    <a:pt x="85" y="0"/>
                  </a:moveTo>
                  <a:lnTo>
                    <a:pt x="76" y="12"/>
                  </a:lnTo>
                  <a:lnTo>
                    <a:pt x="69" y="19"/>
                  </a:lnTo>
                  <a:lnTo>
                    <a:pt x="60" y="24"/>
                  </a:lnTo>
                  <a:lnTo>
                    <a:pt x="51" y="31"/>
                  </a:lnTo>
                  <a:lnTo>
                    <a:pt x="40" y="37"/>
                  </a:lnTo>
                  <a:lnTo>
                    <a:pt x="34" y="41"/>
                  </a:lnTo>
                  <a:lnTo>
                    <a:pt x="27" y="47"/>
                  </a:lnTo>
                  <a:lnTo>
                    <a:pt x="20" y="52"/>
                  </a:lnTo>
                  <a:lnTo>
                    <a:pt x="12" y="57"/>
                  </a:lnTo>
                  <a:lnTo>
                    <a:pt x="0" y="64"/>
                  </a:lnTo>
                </a:path>
              </a:pathLst>
            </a:custGeom>
            <a:noFill/>
            <a:ln w="0">
              <a:solidFill>
                <a:srgbClr val="000000"/>
              </a:solidFill>
              <a:prstDash val="solid"/>
              <a:round/>
              <a:headEnd/>
              <a:tailEnd/>
            </a:ln>
          </p:spPr>
          <p:txBody>
            <a:bodyPr/>
            <a:lstStyle/>
            <a:p>
              <a:endParaRPr lang="en-GB"/>
            </a:p>
          </p:txBody>
        </p:sp>
        <p:sp>
          <p:nvSpPr>
            <p:cNvPr id="1191" name="Freeform 3069"/>
            <p:cNvSpPr>
              <a:spLocks/>
            </p:cNvSpPr>
            <p:nvPr/>
          </p:nvSpPr>
          <p:spPr bwMode="auto">
            <a:xfrm>
              <a:off x="3895" y="3092"/>
              <a:ext cx="9" cy="4"/>
            </a:xfrm>
            <a:custGeom>
              <a:avLst/>
              <a:gdLst/>
              <a:ahLst/>
              <a:cxnLst>
                <a:cxn ang="0">
                  <a:pos x="0" y="0"/>
                </a:cxn>
                <a:cxn ang="0">
                  <a:pos x="8" y="4"/>
                </a:cxn>
                <a:cxn ang="0">
                  <a:pos x="15" y="7"/>
                </a:cxn>
                <a:cxn ang="0">
                  <a:pos x="19" y="10"/>
                </a:cxn>
              </a:cxnLst>
              <a:rect l="0" t="0" r="r" b="b"/>
              <a:pathLst>
                <a:path w="19" h="10">
                  <a:moveTo>
                    <a:pt x="0" y="0"/>
                  </a:moveTo>
                  <a:lnTo>
                    <a:pt x="8" y="4"/>
                  </a:lnTo>
                  <a:lnTo>
                    <a:pt x="15" y="7"/>
                  </a:lnTo>
                  <a:lnTo>
                    <a:pt x="19" y="10"/>
                  </a:lnTo>
                </a:path>
              </a:pathLst>
            </a:custGeom>
            <a:noFill/>
            <a:ln w="0">
              <a:solidFill>
                <a:srgbClr val="000000"/>
              </a:solidFill>
              <a:prstDash val="solid"/>
              <a:round/>
              <a:headEnd/>
              <a:tailEnd/>
            </a:ln>
          </p:spPr>
          <p:txBody>
            <a:bodyPr/>
            <a:lstStyle/>
            <a:p>
              <a:endParaRPr lang="en-GB"/>
            </a:p>
          </p:txBody>
        </p:sp>
        <p:sp>
          <p:nvSpPr>
            <p:cNvPr id="1192" name="Line 3070"/>
            <p:cNvSpPr>
              <a:spLocks noChangeShapeType="1"/>
            </p:cNvSpPr>
            <p:nvPr/>
          </p:nvSpPr>
          <p:spPr bwMode="auto">
            <a:xfrm flipH="1">
              <a:off x="3866" y="3096"/>
              <a:ext cx="1" cy="3"/>
            </a:xfrm>
            <a:prstGeom prst="line">
              <a:avLst/>
            </a:prstGeom>
            <a:noFill/>
            <a:ln w="0">
              <a:solidFill>
                <a:srgbClr val="000000"/>
              </a:solidFill>
              <a:round/>
              <a:headEnd/>
              <a:tailEnd/>
            </a:ln>
          </p:spPr>
          <p:txBody>
            <a:bodyPr/>
            <a:lstStyle/>
            <a:p>
              <a:endParaRPr lang="en-GB"/>
            </a:p>
          </p:txBody>
        </p:sp>
        <p:sp>
          <p:nvSpPr>
            <p:cNvPr id="1193" name="Line 3071"/>
            <p:cNvSpPr>
              <a:spLocks noChangeShapeType="1"/>
            </p:cNvSpPr>
            <p:nvPr/>
          </p:nvSpPr>
          <p:spPr bwMode="auto">
            <a:xfrm>
              <a:off x="3867" y="3096"/>
              <a:ext cx="1" cy="1"/>
            </a:xfrm>
            <a:prstGeom prst="line">
              <a:avLst/>
            </a:prstGeom>
            <a:noFill/>
            <a:ln w="0">
              <a:solidFill>
                <a:srgbClr val="000000"/>
              </a:solidFill>
              <a:round/>
              <a:headEnd/>
              <a:tailEnd/>
            </a:ln>
          </p:spPr>
          <p:txBody>
            <a:bodyPr/>
            <a:lstStyle/>
            <a:p>
              <a:endParaRPr lang="en-GB"/>
            </a:p>
          </p:txBody>
        </p:sp>
        <p:sp>
          <p:nvSpPr>
            <p:cNvPr id="1194" name="Freeform 3072"/>
            <p:cNvSpPr>
              <a:spLocks/>
            </p:cNvSpPr>
            <p:nvPr/>
          </p:nvSpPr>
          <p:spPr bwMode="auto">
            <a:xfrm>
              <a:off x="3867" y="3096"/>
              <a:ext cx="10" cy="1"/>
            </a:xfrm>
            <a:custGeom>
              <a:avLst/>
              <a:gdLst/>
              <a:ahLst/>
              <a:cxnLst>
                <a:cxn ang="0">
                  <a:pos x="0" y="0"/>
                </a:cxn>
                <a:cxn ang="0">
                  <a:pos x="5" y="0"/>
                </a:cxn>
                <a:cxn ang="0">
                  <a:pos x="18" y="1"/>
                </a:cxn>
              </a:cxnLst>
              <a:rect l="0" t="0" r="r" b="b"/>
              <a:pathLst>
                <a:path w="18" h="1">
                  <a:moveTo>
                    <a:pt x="0" y="0"/>
                  </a:moveTo>
                  <a:lnTo>
                    <a:pt x="5" y="0"/>
                  </a:lnTo>
                  <a:lnTo>
                    <a:pt x="18" y="1"/>
                  </a:lnTo>
                </a:path>
              </a:pathLst>
            </a:custGeom>
            <a:noFill/>
            <a:ln w="0">
              <a:solidFill>
                <a:srgbClr val="000000"/>
              </a:solidFill>
              <a:prstDash val="solid"/>
              <a:round/>
              <a:headEnd/>
              <a:tailEnd/>
            </a:ln>
          </p:spPr>
          <p:txBody>
            <a:bodyPr/>
            <a:lstStyle/>
            <a:p>
              <a:endParaRPr lang="en-GB"/>
            </a:p>
          </p:txBody>
        </p:sp>
        <p:sp>
          <p:nvSpPr>
            <p:cNvPr id="1195" name="Line 3073"/>
            <p:cNvSpPr>
              <a:spLocks noChangeShapeType="1"/>
            </p:cNvSpPr>
            <p:nvPr/>
          </p:nvSpPr>
          <p:spPr bwMode="auto">
            <a:xfrm flipV="1">
              <a:off x="3985" y="3096"/>
              <a:ext cx="2" cy="7"/>
            </a:xfrm>
            <a:prstGeom prst="line">
              <a:avLst/>
            </a:prstGeom>
            <a:noFill/>
            <a:ln w="0">
              <a:solidFill>
                <a:srgbClr val="000000"/>
              </a:solidFill>
              <a:round/>
              <a:headEnd/>
              <a:tailEnd/>
            </a:ln>
          </p:spPr>
          <p:txBody>
            <a:bodyPr/>
            <a:lstStyle/>
            <a:p>
              <a:endParaRPr lang="en-GB"/>
            </a:p>
          </p:txBody>
        </p:sp>
        <p:sp>
          <p:nvSpPr>
            <p:cNvPr id="1196" name="Freeform 3074"/>
            <p:cNvSpPr>
              <a:spLocks/>
            </p:cNvSpPr>
            <p:nvPr/>
          </p:nvSpPr>
          <p:spPr bwMode="auto">
            <a:xfrm>
              <a:off x="3897" y="3088"/>
              <a:ext cx="1" cy="2"/>
            </a:xfrm>
            <a:custGeom>
              <a:avLst/>
              <a:gdLst/>
              <a:ahLst/>
              <a:cxnLst>
                <a:cxn ang="0">
                  <a:pos x="0" y="3"/>
                </a:cxn>
                <a:cxn ang="0">
                  <a:pos x="2" y="2"/>
                </a:cxn>
                <a:cxn ang="0">
                  <a:pos x="4" y="0"/>
                </a:cxn>
              </a:cxnLst>
              <a:rect l="0" t="0" r="r" b="b"/>
              <a:pathLst>
                <a:path w="4" h="3">
                  <a:moveTo>
                    <a:pt x="0" y="3"/>
                  </a:moveTo>
                  <a:lnTo>
                    <a:pt x="2" y="2"/>
                  </a:lnTo>
                  <a:lnTo>
                    <a:pt x="4" y="0"/>
                  </a:lnTo>
                </a:path>
              </a:pathLst>
            </a:custGeom>
            <a:noFill/>
            <a:ln w="0">
              <a:solidFill>
                <a:srgbClr val="000000"/>
              </a:solidFill>
              <a:prstDash val="solid"/>
              <a:round/>
              <a:headEnd/>
              <a:tailEnd/>
            </a:ln>
          </p:spPr>
          <p:txBody>
            <a:bodyPr/>
            <a:lstStyle/>
            <a:p>
              <a:endParaRPr lang="en-GB"/>
            </a:p>
          </p:txBody>
        </p:sp>
        <p:sp>
          <p:nvSpPr>
            <p:cNvPr id="1197" name="Freeform 3075"/>
            <p:cNvSpPr>
              <a:spLocks/>
            </p:cNvSpPr>
            <p:nvPr/>
          </p:nvSpPr>
          <p:spPr bwMode="auto">
            <a:xfrm>
              <a:off x="3927" y="3099"/>
              <a:ext cx="58" cy="10"/>
            </a:xfrm>
            <a:custGeom>
              <a:avLst/>
              <a:gdLst/>
              <a:ahLst/>
              <a:cxnLst>
                <a:cxn ang="0">
                  <a:pos x="115" y="9"/>
                </a:cxn>
                <a:cxn ang="0">
                  <a:pos x="107" y="7"/>
                </a:cxn>
                <a:cxn ang="0">
                  <a:pos x="94" y="2"/>
                </a:cxn>
                <a:cxn ang="0">
                  <a:pos x="84" y="1"/>
                </a:cxn>
                <a:cxn ang="0">
                  <a:pos x="77" y="6"/>
                </a:cxn>
                <a:cxn ang="0">
                  <a:pos x="67" y="14"/>
                </a:cxn>
                <a:cxn ang="0">
                  <a:pos x="61" y="21"/>
                </a:cxn>
                <a:cxn ang="0">
                  <a:pos x="47" y="19"/>
                </a:cxn>
                <a:cxn ang="0">
                  <a:pos x="36" y="19"/>
                </a:cxn>
                <a:cxn ang="0">
                  <a:pos x="28" y="16"/>
                </a:cxn>
                <a:cxn ang="0">
                  <a:pos x="12" y="8"/>
                </a:cxn>
                <a:cxn ang="0">
                  <a:pos x="3" y="2"/>
                </a:cxn>
                <a:cxn ang="0">
                  <a:pos x="0" y="0"/>
                </a:cxn>
              </a:cxnLst>
              <a:rect l="0" t="0" r="r" b="b"/>
              <a:pathLst>
                <a:path w="115" h="21">
                  <a:moveTo>
                    <a:pt x="115" y="9"/>
                  </a:moveTo>
                  <a:lnTo>
                    <a:pt x="107" y="7"/>
                  </a:lnTo>
                  <a:lnTo>
                    <a:pt x="94" y="2"/>
                  </a:lnTo>
                  <a:lnTo>
                    <a:pt x="84" y="1"/>
                  </a:lnTo>
                  <a:lnTo>
                    <a:pt x="77" y="6"/>
                  </a:lnTo>
                  <a:lnTo>
                    <a:pt x="67" y="14"/>
                  </a:lnTo>
                  <a:lnTo>
                    <a:pt x="61" y="21"/>
                  </a:lnTo>
                  <a:lnTo>
                    <a:pt x="47" y="19"/>
                  </a:lnTo>
                  <a:lnTo>
                    <a:pt x="36" y="19"/>
                  </a:lnTo>
                  <a:lnTo>
                    <a:pt x="28" y="16"/>
                  </a:lnTo>
                  <a:lnTo>
                    <a:pt x="12" y="8"/>
                  </a:lnTo>
                  <a:lnTo>
                    <a:pt x="3" y="2"/>
                  </a:lnTo>
                  <a:lnTo>
                    <a:pt x="0" y="0"/>
                  </a:lnTo>
                </a:path>
              </a:pathLst>
            </a:custGeom>
            <a:noFill/>
            <a:ln w="0">
              <a:solidFill>
                <a:srgbClr val="000000"/>
              </a:solidFill>
              <a:prstDash val="solid"/>
              <a:round/>
              <a:headEnd/>
              <a:tailEnd/>
            </a:ln>
          </p:spPr>
          <p:txBody>
            <a:bodyPr/>
            <a:lstStyle/>
            <a:p>
              <a:endParaRPr lang="en-GB"/>
            </a:p>
          </p:txBody>
        </p:sp>
        <p:sp>
          <p:nvSpPr>
            <p:cNvPr id="1198" name="Freeform 3076"/>
            <p:cNvSpPr>
              <a:spLocks/>
            </p:cNvSpPr>
            <p:nvPr/>
          </p:nvSpPr>
          <p:spPr bwMode="auto">
            <a:xfrm>
              <a:off x="3981" y="3103"/>
              <a:ext cx="9" cy="8"/>
            </a:xfrm>
            <a:custGeom>
              <a:avLst/>
              <a:gdLst/>
              <a:ahLst/>
              <a:cxnLst>
                <a:cxn ang="0">
                  <a:pos x="17" y="0"/>
                </a:cxn>
                <a:cxn ang="0">
                  <a:pos x="10" y="7"/>
                </a:cxn>
                <a:cxn ang="0">
                  <a:pos x="0" y="15"/>
                </a:cxn>
              </a:cxnLst>
              <a:rect l="0" t="0" r="r" b="b"/>
              <a:pathLst>
                <a:path w="17" h="15">
                  <a:moveTo>
                    <a:pt x="17" y="0"/>
                  </a:moveTo>
                  <a:lnTo>
                    <a:pt x="10" y="7"/>
                  </a:lnTo>
                  <a:lnTo>
                    <a:pt x="0" y="15"/>
                  </a:lnTo>
                </a:path>
              </a:pathLst>
            </a:custGeom>
            <a:noFill/>
            <a:ln w="0">
              <a:solidFill>
                <a:srgbClr val="000000"/>
              </a:solidFill>
              <a:prstDash val="solid"/>
              <a:round/>
              <a:headEnd/>
              <a:tailEnd/>
            </a:ln>
          </p:spPr>
          <p:txBody>
            <a:bodyPr/>
            <a:lstStyle/>
            <a:p>
              <a:endParaRPr lang="en-GB"/>
            </a:p>
          </p:txBody>
        </p:sp>
        <p:sp>
          <p:nvSpPr>
            <p:cNvPr id="1199" name="Line 3077"/>
            <p:cNvSpPr>
              <a:spLocks noChangeShapeType="1"/>
            </p:cNvSpPr>
            <p:nvPr/>
          </p:nvSpPr>
          <p:spPr bwMode="auto">
            <a:xfrm>
              <a:off x="3985" y="3103"/>
              <a:ext cx="5" cy="1"/>
            </a:xfrm>
            <a:prstGeom prst="line">
              <a:avLst/>
            </a:prstGeom>
            <a:noFill/>
            <a:ln w="0">
              <a:solidFill>
                <a:srgbClr val="000000"/>
              </a:solidFill>
              <a:round/>
              <a:headEnd/>
              <a:tailEnd/>
            </a:ln>
          </p:spPr>
          <p:txBody>
            <a:bodyPr/>
            <a:lstStyle/>
            <a:p>
              <a:endParaRPr lang="en-GB"/>
            </a:p>
          </p:txBody>
        </p:sp>
        <p:sp>
          <p:nvSpPr>
            <p:cNvPr id="1200" name="Freeform 3078"/>
            <p:cNvSpPr>
              <a:spLocks/>
            </p:cNvSpPr>
            <p:nvPr/>
          </p:nvSpPr>
          <p:spPr bwMode="auto">
            <a:xfrm>
              <a:off x="4110" y="3030"/>
              <a:ext cx="401" cy="30"/>
            </a:xfrm>
            <a:custGeom>
              <a:avLst/>
              <a:gdLst/>
              <a:ahLst/>
              <a:cxnLst>
                <a:cxn ang="0">
                  <a:pos x="0" y="59"/>
                </a:cxn>
                <a:cxn ang="0">
                  <a:pos x="26" y="59"/>
                </a:cxn>
                <a:cxn ang="0">
                  <a:pos x="37" y="59"/>
                </a:cxn>
                <a:cxn ang="0">
                  <a:pos x="51" y="58"/>
                </a:cxn>
                <a:cxn ang="0">
                  <a:pos x="65" y="58"/>
                </a:cxn>
                <a:cxn ang="0">
                  <a:pos x="80" y="58"/>
                </a:cxn>
                <a:cxn ang="0">
                  <a:pos x="93" y="57"/>
                </a:cxn>
                <a:cxn ang="0">
                  <a:pos x="111" y="57"/>
                </a:cxn>
                <a:cxn ang="0">
                  <a:pos x="128" y="57"/>
                </a:cxn>
                <a:cxn ang="0">
                  <a:pos x="172" y="58"/>
                </a:cxn>
                <a:cxn ang="0">
                  <a:pos x="187" y="58"/>
                </a:cxn>
                <a:cxn ang="0">
                  <a:pos x="209" y="59"/>
                </a:cxn>
                <a:cxn ang="0">
                  <a:pos x="222" y="58"/>
                </a:cxn>
                <a:cxn ang="0">
                  <a:pos x="243" y="58"/>
                </a:cxn>
                <a:cxn ang="0">
                  <a:pos x="260" y="58"/>
                </a:cxn>
                <a:cxn ang="0">
                  <a:pos x="276" y="57"/>
                </a:cxn>
                <a:cxn ang="0">
                  <a:pos x="289" y="56"/>
                </a:cxn>
                <a:cxn ang="0">
                  <a:pos x="315" y="55"/>
                </a:cxn>
                <a:cxn ang="0">
                  <a:pos x="332" y="54"/>
                </a:cxn>
                <a:cxn ang="0">
                  <a:pos x="343" y="53"/>
                </a:cxn>
                <a:cxn ang="0">
                  <a:pos x="365" y="52"/>
                </a:cxn>
                <a:cxn ang="0">
                  <a:pos x="375" y="52"/>
                </a:cxn>
                <a:cxn ang="0">
                  <a:pos x="394" y="48"/>
                </a:cxn>
                <a:cxn ang="0">
                  <a:pos x="410" y="46"/>
                </a:cxn>
                <a:cxn ang="0">
                  <a:pos x="431" y="44"/>
                </a:cxn>
                <a:cxn ang="0">
                  <a:pos x="460" y="42"/>
                </a:cxn>
                <a:cxn ang="0">
                  <a:pos x="489" y="40"/>
                </a:cxn>
                <a:cxn ang="0">
                  <a:pos x="503" y="37"/>
                </a:cxn>
                <a:cxn ang="0">
                  <a:pos x="516" y="36"/>
                </a:cxn>
                <a:cxn ang="0">
                  <a:pos x="530" y="34"/>
                </a:cxn>
                <a:cxn ang="0">
                  <a:pos x="539" y="34"/>
                </a:cxn>
                <a:cxn ang="0">
                  <a:pos x="550" y="33"/>
                </a:cxn>
                <a:cxn ang="0">
                  <a:pos x="564" y="32"/>
                </a:cxn>
                <a:cxn ang="0">
                  <a:pos x="577" y="31"/>
                </a:cxn>
                <a:cxn ang="0">
                  <a:pos x="587" y="30"/>
                </a:cxn>
                <a:cxn ang="0">
                  <a:pos x="597" y="29"/>
                </a:cxn>
                <a:cxn ang="0">
                  <a:pos x="605" y="29"/>
                </a:cxn>
                <a:cxn ang="0">
                  <a:pos x="615" y="28"/>
                </a:cxn>
                <a:cxn ang="0">
                  <a:pos x="625" y="27"/>
                </a:cxn>
                <a:cxn ang="0">
                  <a:pos x="637" y="24"/>
                </a:cxn>
                <a:cxn ang="0">
                  <a:pos x="654" y="23"/>
                </a:cxn>
                <a:cxn ang="0">
                  <a:pos x="674" y="20"/>
                </a:cxn>
                <a:cxn ang="0">
                  <a:pos x="690" y="18"/>
                </a:cxn>
                <a:cxn ang="0">
                  <a:pos x="705" y="15"/>
                </a:cxn>
                <a:cxn ang="0">
                  <a:pos x="707" y="15"/>
                </a:cxn>
                <a:cxn ang="0">
                  <a:pos x="717" y="14"/>
                </a:cxn>
                <a:cxn ang="0">
                  <a:pos x="731" y="10"/>
                </a:cxn>
                <a:cxn ang="0">
                  <a:pos x="748" y="8"/>
                </a:cxn>
                <a:cxn ang="0">
                  <a:pos x="754" y="7"/>
                </a:cxn>
                <a:cxn ang="0">
                  <a:pos x="784" y="3"/>
                </a:cxn>
                <a:cxn ang="0">
                  <a:pos x="804" y="0"/>
                </a:cxn>
              </a:cxnLst>
              <a:rect l="0" t="0" r="r" b="b"/>
              <a:pathLst>
                <a:path w="804" h="59">
                  <a:moveTo>
                    <a:pt x="0" y="59"/>
                  </a:moveTo>
                  <a:lnTo>
                    <a:pt x="26" y="59"/>
                  </a:lnTo>
                  <a:lnTo>
                    <a:pt x="37" y="59"/>
                  </a:lnTo>
                  <a:lnTo>
                    <a:pt x="51" y="58"/>
                  </a:lnTo>
                  <a:lnTo>
                    <a:pt x="65" y="58"/>
                  </a:lnTo>
                  <a:lnTo>
                    <a:pt x="80" y="58"/>
                  </a:lnTo>
                  <a:lnTo>
                    <a:pt x="93" y="57"/>
                  </a:lnTo>
                  <a:lnTo>
                    <a:pt x="111" y="57"/>
                  </a:lnTo>
                  <a:lnTo>
                    <a:pt x="128" y="57"/>
                  </a:lnTo>
                  <a:lnTo>
                    <a:pt x="172" y="58"/>
                  </a:lnTo>
                  <a:lnTo>
                    <a:pt x="187" y="58"/>
                  </a:lnTo>
                  <a:lnTo>
                    <a:pt x="209" y="59"/>
                  </a:lnTo>
                  <a:lnTo>
                    <a:pt x="222" y="58"/>
                  </a:lnTo>
                  <a:lnTo>
                    <a:pt x="243" y="58"/>
                  </a:lnTo>
                  <a:lnTo>
                    <a:pt x="260" y="58"/>
                  </a:lnTo>
                  <a:lnTo>
                    <a:pt x="276" y="57"/>
                  </a:lnTo>
                  <a:lnTo>
                    <a:pt x="289" y="56"/>
                  </a:lnTo>
                  <a:lnTo>
                    <a:pt x="315" y="55"/>
                  </a:lnTo>
                  <a:lnTo>
                    <a:pt x="332" y="54"/>
                  </a:lnTo>
                  <a:lnTo>
                    <a:pt x="343" y="53"/>
                  </a:lnTo>
                  <a:lnTo>
                    <a:pt x="365" y="52"/>
                  </a:lnTo>
                  <a:lnTo>
                    <a:pt x="375" y="52"/>
                  </a:lnTo>
                  <a:lnTo>
                    <a:pt x="394" y="48"/>
                  </a:lnTo>
                  <a:lnTo>
                    <a:pt x="410" y="46"/>
                  </a:lnTo>
                  <a:lnTo>
                    <a:pt x="431" y="44"/>
                  </a:lnTo>
                  <a:lnTo>
                    <a:pt x="460" y="42"/>
                  </a:lnTo>
                  <a:lnTo>
                    <a:pt x="489" y="40"/>
                  </a:lnTo>
                  <a:lnTo>
                    <a:pt x="503" y="37"/>
                  </a:lnTo>
                  <a:lnTo>
                    <a:pt x="516" y="36"/>
                  </a:lnTo>
                  <a:lnTo>
                    <a:pt x="530" y="34"/>
                  </a:lnTo>
                  <a:lnTo>
                    <a:pt x="539" y="34"/>
                  </a:lnTo>
                  <a:lnTo>
                    <a:pt x="550" y="33"/>
                  </a:lnTo>
                  <a:lnTo>
                    <a:pt x="564" y="32"/>
                  </a:lnTo>
                  <a:lnTo>
                    <a:pt x="577" y="31"/>
                  </a:lnTo>
                  <a:lnTo>
                    <a:pt x="587" y="30"/>
                  </a:lnTo>
                  <a:lnTo>
                    <a:pt x="597" y="29"/>
                  </a:lnTo>
                  <a:lnTo>
                    <a:pt x="605" y="29"/>
                  </a:lnTo>
                  <a:lnTo>
                    <a:pt x="615" y="28"/>
                  </a:lnTo>
                  <a:lnTo>
                    <a:pt x="625" y="27"/>
                  </a:lnTo>
                  <a:lnTo>
                    <a:pt x="637" y="24"/>
                  </a:lnTo>
                  <a:lnTo>
                    <a:pt x="654" y="23"/>
                  </a:lnTo>
                  <a:lnTo>
                    <a:pt x="674" y="20"/>
                  </a:lnTo>
                  <a:lnTo>
                    <a:pt x="690" y="18"/>
                  </a:lnTo>
                  <a:lnTo>
                    <a:pt x="705" y="15"/>
                  </a:lnTo>
                  <a:lnTo>
                    <a:pt x="707" y="15"/>
                  </a:lnTo>
                  <a:lnTo>
                    <a:pt x="717" y="14"/>
                  </a:lnTo>
                  <a:lnTo>
                    <a:pt x="731" y="10"/>
                  </a:lnTo>
                  <a:lnTo>
                    <a:pt x="748" y="8"/>
                  </a:lnTo>
                  <a:lnTo>
                    <a:pt x="754" y="7"/>
                  </a:lnTo>
                  <a:lnTo>
                    <a:pt x="784" y="3"/>
                  </a:lnTo>
                  <a:lnTo>
                    <a:pt x="804" y="0"/>
                  </a:lnTo>
                </a:path>
              </a:pathLst>
            </a:custGeom>
            <a:noFill/>
            <a:ln w="0">
              <a:solidFill>
                <a:srgbClr val="000000"/>
              </a:solidFill>
              <a:prstDash val="solid"/>
              <a:round/>
              <a:headEnd/>
              <a:tailEnd/>
            </a:ln>
          </p:spPr>
          <p:txBody>
            <a:bodyPr/>
            <a:lstStyle/>
            <a:p>
              <a:endParaRPr lang="en-GB"/>
            </a:p>
          </p:txBody>
        </p:sp>
        <p:sp>
          <p:nvSpPr>
            <p:cNvPr id="1201" name="Line 3079"/>
            <p:cNvSpPr>
              <a:spLocks noChangeShapeType="1"/>
            </p:cNvSpPr>
            <p:nvPr/>
          </p:nvSpPr>
          <p:spPr bwMode="auto">
            <a:xfrm>
              <a:off x="4110" y="3060"/>
              <a:ext cx="1" cy="1"/>
            </a:xfrm>
            <a:prstGeom prst="line">
              <a:avLst/>
            </a:prstGeom>
            <a:noFill/>
            <a:ln w="0">
              <a:solidFill>
                <a:srgbClr val="000000"/>
              </a:solidFill>
              <a:round/>
              <a:headEnd/>
              <a:tailEnd/>
            </a:ln>
          </p:spPr>
          <p:txBody>
            <a:bodyPr/>
            <a:lstStyle/>
            <a:p>
              <a:endParaRPr lang="en-GB"/>
            </a:p>
          </p:txBody>
        </p:sp>
        <p:sp>
          <p:nvSpPr>
            <p:cNvPr id="1202" name="Line 3080"/>
            <p:cNvSpPr>
              <a:spLocks noChangeShapeType="1"/>
            </p:cNvSpPr>
            <p:nvPr/>
          </p:nvSpPr>
          <p:spPr bwMode="auto">
            <a:xfrm flipV="1">
              <a:off x="4511" y="3030"/>
              <a:ext cx="2" cy="1"/>
            </a:xfrm>
            <a:prstGeom prst="line">
              <a:avLst/>
            </a:prstGeom>
            <a:noFill/>
            <a:ln w="0">
              <a:solidFill>
                <a:srgbClr val="000000"/>
              </a:solidFill>
              <a:round/>
              <a:headEnd/>
              <a:tailEnd/>
            </a:ln>
          </p:spPr>
          <p:txBody>
            <a:bodyPr/>
            <a:lstStyle/>
            <a:p>
              <a:endParaRPr lang="en-GB"/>
            </a:p>
          </p:txBody>
        </p:sp>
        <p:sp>
          <p:nvSpPr>
            <p:cNvPr id="1203" name="Freeform 3081"/>
            <p:cNvSpPr>
              <a:spLocks/>
            </p:cNvSpPr>
            <p:nvPr/>
          </p:nvSpPr>
          <p:spPr bwMode="auto">
            <a:xfrm>
              <a:off x="4110" y="3034"/>
              <a:ext cx="361" cy="26"/>
            </a:xfrm>
            <a:custGeom>
              <a:avLst/>
              <a:gdLst/>
              <a:ahLst/>
              <a:cxnLst>
                <a:cxn ang="0">
                  <a:pos x="0" y="53"/>
                </a:cxn>
                <a:cxn ang="0">
                  <a:pos x="13" y="51"/>
                </a:cxn>
                <a:cxn ang="0">
                  <a:pos x="30" y="51"/>
                </a:cxn>
                <a:cxn ang="0">
                  <a:pos x="47" y="51"/>
                </a:cxn>
                <a:cxn ang="0">
                  <a:pos x="58" y="50"/>
                </a:cxn>
                <a:cxn ang="0">
                  <a:pos x="70" y="50"/>
                </a:cxn>
                <a:cxn ang="0">
                  <a:pos x="87" y="48"/>
                </a:cxn>
                <a:cxn ang="0">
                  <a:pos x="109" y="48"/>
                </a:cxn>
                <a:cxn ang="0">
                  <a:pos x="145" y="47"/>
                </a:cxn>
                <a:cxn ang="0">
                  <a:pos x="168" y="46"/>
                </a:cxn>
                <a:cxn ang="0">
                  <a:pos x="187" y="47"/>
                </a:cxn>
                <a:cxn ang="0">
                  <a:pos x="204" y="46"/>
                </a:cxn>
                <a:cxn ang="0">
                  <a:pos x="222" y="46"/>
                </a:cxn>
                <a:cxn ang="0">
                  <a:pos x="245" y="46"/>
                </a:cxn>
                <a:cxn ang="0">
                  <a:pos x="258" y="44"/>
                </a:cxn>
                <a:cxn ang="0">
                  <a:pos x="273" y="43"/>
                </a:cxn>
                <a:cxn ang="0">
                  <a:pos x="288" y="42"/>
                </a:cxn>
                <a:cxn ang="0">
                  <a:pos x="322" y="41"/>
                </a:cxn>
                <a:cxn ang="0">
                  <a:pos x="343" y="40"/>
                </a:cxn>
                <a:cxn ang="0">
                  <a:pos x="358" y="40"/>
                </a:cxn>
                <a:cxn ang="0">
                  <a:pos x="375" y="40"/>
                </a:cxn>
                <a:cxn ang="0">
                  <a:pos x="386" y="39"/>
                </a:cxn>
                <a:cxn ang="0">
                  <a:pos x="406" y="35"/>
                </a:cxn>
                <a:cxn ang="0">
                  <a:pos x="423" y="34"/>
                </a:cxn>
                <a:cxn ang="0">
                  <a:pos x="489" y="28"/>
                </a:cxn>
                <a:cxn ang="0">
                  <a:pos x="507" y="27"/>
                </a:cxn>
                <a:cxn ang="0">
                  <a:pos x="534" y="23"/>
                </a:cxn>
                <a:cxn ang="0">
                  <a:pos x="543" y="23"/>
                </a:cxn>
                <a:cxn ang="0">
                  <a:pos x="553" y="22"/>
                </a:cxn>
                <a:cxn ang="0">
                  <a:pos x="568" y="22"/>
                </a:cxn>
                <a:cxn ang="0">
                  <a:pos x="576" y="21"/>
                </a:cxn>
                <a:cxn ang="0">
                  <a:pos x="581" y="20"/>
                </a:cxn>
                <a:cxn ang="0">
                  <a:pos x="592" y="18"/>
                </a:cxn>
                <a:cxn ang="0">
                  <a:pos x="603" y="17"/>
                </a:cxn>
                <a:cxn ang="0">
                  <a:pos x="613" y="17"/>
                </a:cxn>
                <a:cxn ang="0">
                  <a:pos x="625" y="15"/>
                </a:cxn>
                <a:cxn ang="0">
                  <a:pos x="638" y="14"/>
                </a:cxn>
                <a:cxn ang="0">
                  <a:pos x="644" y="13"/>
                </a:cxn>
                <a:cxn ang="0">
                  <a:pos x="662" y="11"/>
                </a:cxn>
                <a:cxn ang="0">
                  <a:pos x="676" y="10"/>
                </a:cxn>
                <a:cxn ang="0">
                  <a:pos x="689" y="8"/>
                </a:cxn>
                <a:cxn ang="0">
                  <a:pos x="700" y="5"/>
                </a:cxn>
                <a:cxn ang="0">
                  <a:pos x="722" y="0"/>
                </a:cxn>
              </a:cxnLst>
              <a:rect l="0" t="0" r="r" b="b"/>
              <a:pathLst>
                <a:path w="722" h="53">
                  <a:moveTo>
                    <a:pt x="0" y="53"/>
                  </a:moveTo>
                  <a:lnTo>
                    <a:pt x="13" y="51"/>
                  </a:lnTo>
                  <a:lnTo>
                    <a:pt x="30" y="51"/>
                  </a:lnTo>
                  <a:lnTo>
                    <a:pt x="47" y="51"/>
                  </a:lnTo>
                  <a:lnTo>
                    <a:pt x="58" y="50"/>
                  </a:lnTo>
                  <a:lnTo>
                    <a:pt x="70" y="50"/>
                  </a:lnTo>
                  <a:lnTo>
                    <a:pt x="87" y="48"/>
                  </a:lnTo>
                  <a:lnTo>
                    <a:pt x="109" y="48"/>
                  </a:lnTo>
                  <a:lnTo>
                    <a:pt x="145" y="47"/>
                  </a:lnTo>
                  <a:lnTo>
                    <a:pt x="168" y="46"/>
                  </a:lnTo>
                  <a:lnTo>
                    <a:pt x="187" y="47"/>
                  </a:lnTo>
                  <a:lnTo>
                    <a:pt x="204" y="46"/>
                  </a:lnTo>
                  <a:lnTo>
                    <a:pt x="222" y="46"/>
                  </a:lnTo>
                  <a:lnTo>
                    <a:pt x="245" y="46"/>
                  </a:lnTo>
                  <a:lnTo>
                    <a:pt x="258" y="44"/>
                  </a:lnTo>
                  <a:lnTo>
                    <a:pt x="273" y="43"/>
                  </a:lnTo>
                  <a:lnTo>
                    <a:pt x="288" y="42"/>
                  </a:lnTo>
                  <a:lnTo>
                    <a:pt x="322" y="41"/>
                  </a:lnTo>
                  <a:lnTo>
                    <a:pt x="343" y="40"/>
                  </a:lnTo>
                  <a:lnTo>
                    <a:pt x="358" y="40"/>
                  </a:lnTo>
                  <a:lnTo>
                    <a:pt x="375" y="40"/>
                  </a:lnTo>
                  <a:lnTo>
                    <a:pt x="386" y="39"/>
                  </a:lnTo>
                  <a:lnTo>
                    <a:pt x="406" y="35"/>
                  </a:lnTo>
                  <a:lnTo>
                    <a:pt x="423" y="34"/>
                  </a:lnTo>
                  <a:lnTo>
                    <a:pt x="489" y="28"/>
                  </a:lnTo>
                  <a:lnTo>
                    <a:pt x="507" y="27"/>
                  </a:lnTo>
                  <a:lnTo>
                    <a:pt x="534" y="23"/>
                  </a:lnTo>
                  <a:lnTo>
                    <a:pt x="543" y="23"/>
                  </a:lnTo>
                  <a:lnTo>
                    <a:pt x="553" y="22"/>
                  </a:lnTo>
                  <a:lnTo>
                    <a:pt x="568" y="22"/>
                  </a:lnTo>
                  <a:lnTo>
                    <a:pt x="576" y="21"/>
                  </a:lnTo>
                  <a:lnTo>
                    <a:pt x="581" y="20"/>
                  </a:lnTo>
                  <a:lnTo>
                    <a:pt x="592" y="18"/>
                  </a:lnTo>
                  <a:lnTo>
                    <a:pt x="603" y="17"/>
                  </a:lnTo>
                  <a:lnTo>
                    <a:pt x="613" y="17"/>
                  </a:lnTo>
                  <a:lnTo>
                    <a:pt x="625" y="15"/>
                  </a:lnTo>
                  <a:lnTo>
                    <a:pt x="638" y="14"/>
                  </a:lnTo>
                  <a:lnTo>
                    <a:pt x="644" y="13"/>
                  </a:lnTo>
                  <a:lnTo>
                    <a:pt x="662" y="11"/>
                  </a:lnTo>
                  <a:lnTo>
                    <a:pt x="676" y="10"/>
                  </a:lnTo>
                  <a:lnTo>
                    <a:pt x="689" y="8"/>
                  </a:lnTo>
                  <a:lnTo>
                    <a:pt x="700" y="5"/>
                  </a:lnTo>
                  <a:lnTo>
                    <a:pt x="722" y="0"/>
                  </a:lnTo>
                </a:path>
              </a:pathLst>
            </a:custGeom>
            <a:noFill/>
            <a:ln w="0">
              <a:solidFill>
                <a:srgbClr val="000000"/>
              </a:solidFill>
              <a:prstDash val="solid"/>
              <a:round/>
              <a:headEnd/>
              <a:tailEnd/>
            </a:ln>
          </p:spPr>
          <p:txBody>
            <a:bodyPr/>
            <a:lstStyle/>
            <a:p>
              <a:endParaRPr lang="en-GB"/>
            </a:p>
          </p:txBody>
        </p:sp>
        <p:sp>
          <p:nvSpPr>
            <p:cNvPr id="1204" name="Freeform 3082"/>
            <p:cNvSpPr>
              <a:spLocks/>
            </p:cNvSpPr>
            <p:nvPr/>
          </p:nvSpPr>
          <p:spPr bwMode="auto">
            <a:xfrm>
              <a:off x="3264" y="3045"/>
              <a:ext cx="670" cy="25"/>
            </a:xfrm>
            <a:custGeom>
              <a:avLst/>
              <a:gdLst/>
              <a:ahLst/>
              <a:cxnLst>
                <a:cxn ang="0">
                  <a:pos x="1338" y="0"/>
                </a:cxn>
                <a:cxn ang="0">
                  <a:pos x="1282" y="2"/>
                </a:cxn>
                <a:cxn ang="0">
                  <a:pos x="1267" y="2"/>
                </a:cxn>
                <a:cxn ang="0">
                  <a:pos x="1243" y="4"/>
                </a:cxn>
                <a:cxn ang="0">
                  <a:pos x="1214" y="4"/>
                </a:cxn>
                <a:cxn ang="0">
                  <a:pos x="1192" y="5"/>
                </a:cxn>
                <a:cxn ang="0">
                  <a:pos x="1116" y="7"/>
                </a:cxn>
                <a:cxn ang="0">
                  <a:pos x="1096" y="8"/>
                </a:cxn>
                <a:cxn ang="0">
                  <a:pos x="1062" y="11"/>
                </a:cxn>
                <a:cxn ang="0">
                  <a:pos x="1047" y="11"/>
                </a:cxn>
                <a:cxn ang="0">
                  <a:pos x="970" y="15"/>
                </a:cxn>
                <a:cxn ang="0">
                  <a:pos x="932" y="16"/>
                </a:cxn>
                <a:cxn ang="0">
                  <a:pos x="910" y="17"/>
                </a:cxn>
                <a:cxn ang="0">
                  <a:pos x="872" y="18"/>
                </a:cxn>
                <a:cxn ang="0">
                  <a:pos x="852" y="19"/>
                </a:cxn>
                <a:cxn ang="0">
                  <a:pos x="827" y="19"/>
                </a:cxn>
                <a:cxn ang="0">
                  <a:pos x="747" y="24"/>
                </a:cxn>
                <a:cxn ang="0">
                  <a:pos x="718" y="25"/>
                </a:cxn>
                <a:cxn ang="0">
                  <a:pos x="663" y="26"/>
                </a:cxn>
                <a:cxn ang="0">
                  <a:pos x="605" y="29"/>
                </a:cxn>
                <a:cxn ang="0">
                  <a:pos x="517" y="31"/>
                </a:cxn>
                <a:cxn ang="0">
                  <a:pos x="495" y="33"/>
                </a:cxn>
                <a:cxn ang="0">
                  <a:pos x="461" y="34"/>
                </a:cxn>
                <a:cxn ang="0">
                  <a:pos x="419" y="37"/>
                </a:cxn>
                <a:cxn ang="0">
                  <a:pos x="400" y="37"/>
                </a:cxn>
                <a:cxn ang="0">
                  <a:pos x="388" y="38"/>
                </a:cxn>
                <a:cxn ang="0">
                  <a:pos x="351" y="41"/>
                </a:cxn>
                <a:cxn ang="0">
                  <a:pos x="297" y="43"/>
                </a:cxn>
                <a:cxn ang="0">
                  <a:pos x="165" y="48"/>
                </a:cxn>
                <a:cxn ang="0">
                  <a:pos x="112" y="49"/>
                </a:cxn>
                <a:cxn ang="0">
                  <a:pos x="79" y="49"/>
                </a:cxn>
                <a:cxn ang="0">
                  <a:pos x="66" y="48"/>
                </a:cxn>
                <a:cxn ang="0">
                  <a:pos x="52" y="49"/>
                </a:cxn>
                <a:cxn ang="0">
                  <a:pos x="31" y="49"/>
                </a:cxn>
                <a:cxn ang="0">
                  <a:pos x="0" y="50"/>
                </a:cxn>
              </a:cxnLst>
              <a:rect l="0" t="0" r="r" b="b"/>
              <a:pathLst>
                <a:path w="1338" h="50">
                  <a:moveTo>
                    <a:pt x="1338" y="0"/>
                  </a:moveTo>
                  <a:lnTo>
                    <a:pt x="1282" y="2"/>
                  </a:lnTo>
                  <a:lnTo>
                    <a:pt x="1267" y="2"/>
                  </a:lnTo>
                  <a:lnTo>
                    <a:pt x="1243" y="4"/>
                  </a:lnTo>
                  <a:lnTo>
                    <a:pt x="1214" y="4"/>
                  </a:lnTo>
                  <a:lnTo>
                    <a:pt x="1192" y="5"/>
                  </a:lnTo>
                  <a:lnTo>
                    <a:pt x="1116" y="7"/>
                  </a:lnTo>
                  <a:lnTo>
                    <a:pt x="1096" y="8"/>
                  </a:lnTo>
                  <a:lnTo>
                    <a:pt x="1062" y="11"/>
                  </a:lnTo>
                  <a:lnTo>
                    <a:pt x="1047" y="11"/>
                  </a:lnTo>
                  <a:lnTo>
                    <a:pt x="970" y="15"/>
                  </a:lnTo>
                  <a:lnTo>
                    <a:pt x="932" y="16"/>
                  </a:lnTo>
                  <a:lnTo>
                    <a:pt x="910" y="17"/>
                  </a:lnTo>
                  <a:lnTo>
                    <a:pt x="872" y="18"/>
                  </a:lnTo>
                  <a:lnTo>
                    <a:pt x="852" y="19"/>
                  </a:lnTo>
                  <a:lnTo>
                    <a:pt x="827" y="19"/>
                  </a:lnTo>
                  <a:lnTo>
                    <a:pt x="747" y="24"/>
                  </a:lnTo>
                  <a:lnTo>
                    <a:pt x="718" y="25"/>
                  </a:lnTo>
                  <a:lnTo>
                    <a:pt x="663" y="26"/>
                  </a:lnTo>
                  <a:lnTo>
                    <a:pt x="605" y="29"/>
                  </a:lnTo>
                  <a:lnTo>
                    <a:pt x="517" y="31"/>
                  </a:lnTo>
                  <a:lnTo>
                    <a:pt x="495" y="33"/>
                  </a:lnTo>
                  <a:lnTo>
                    <a:pt x="461" y="34"/>
                  </a:lnTo>
                  <a:lnTo>
                    <a:pt x="419" y="37"/>
                  </a:lnTo>
                  <a:lnTo>
                    <a:pt x="400" y="37"/>
                  </a:lnTo>
                  <a:lnTo>
                    <a:pt x="388" y="38"/>
                  </a:lnTo>
                  <a:lnTo>
                    <a:pt x="351" y="41"/>
                  </a:lnTo>
                  <a:lnTo>
                    <a:pt x="297" y="43"/>
                  </a:lnTo>
                  <a:lnTo>
                    <a:pt x="165" y="48"/>
                  </a:lnTo>
                  <a:lnTo>
                    <a:pt x="112" y="49"/>
                  </a:lnTo>
                  <a:lnTo>
                    <a:pt x="79" y="49"/>
                  </a:lnTo>
                  <a:lnTo>
                    <a:pt x="66" y="48"/>
                  </a:lnTo>
                  <a:lnTo>
                    <a:pt x="52" y="49"/>
                  </a:lnTo>
                  <a:lnTo>
                    <a:pt x="31" y="49"/>
                  </a:lnTo>
                  <a:lnTo>
                    <a:pt x="0" y="50"/>
                  </a:lnTo>
                </a:path>
              </a:pathLst>
            </a:custGeom>
            <a:noFill/>
            <a:ln w="0">
              <a:solidFill>
                <a:srgbClr val="000000"/>
              </a:solidFill>
              <a:prstDash val="solid"/>
              <a:round/>
              <a:headEnd/>
              <a:tailEnd/>
            </a:ln>
          </p:spPr>
          <p:txBody>
            <a:bodyPr/>
            <a:lstStyle/>
            <a:p>
              <a:endParaRPr lang="en-GB"/>
            </a:p>
          </p:txBody>
        </p:sp>
        <p:sp>
          <p:nvSpPr>
            <p:cNvPr id="1205" name="Freeform 3083"/>
            <p:cNvSpPr>
              <a:spLocks/>
            </p:cNvSpPr>
            <p:nvPr/>
          </p:nvSpPr>
          <p:spPr bwMode="auto">
            <a:xfrm>
              <a:off x="2885" y="3062"/>
              <a:ext cx="114" cy="2"/>
            </a:xfrm>
            <a:custGeom>
              <a:avLst/>
              <a:gdLst/>
              <a:ahLst/>
              <a:cxnLst>
                <a:cxn ang="0">
                  <a:pos x="227" y="3"/>
                </a:cxn>
                <a:cxn ang="0">
                  <a:pos x="225" y="3"/>
                </a:cxn>
                <a:cxn ang="0">
                  <a:pos x="143" y="0"/>
                </a:cxn>
                <a:cxn ang="0">
                  <a:pos x="111" y="1"/>
                </a:cxn>
                <a:cxn ang="0">
                  <a:pos x="103" y="1"/>
                </a:cxn>
                <a:cxn ang="0">
                  <a:pos x="87" y="3"/>
                </a:cxn>
                <a:cxn ang="0">
                  <a:pos x="70" y="3"/>
                </a:cxn>
                <a:cxn ang="0">
                  <a:pos x="48" y="3"/>
                </a:cxn>
                <a:cxn ang="0">
                  <a:pos x="25" y="5"/>
                </a:cxn>
                <a:cxn ang="0">
                  <a:pos x="0" y="6"/>
                </a:cxn>
              </a:cxnLst>
              <a:rect l="0" t="0" r="r" b="b"/>
              <a:pathLst>
                <a:path w="227" h="6">
                  <a:moveTo>
                    <a:pt x="227" y="3"/>
                  </a:moveTo>
                  <a:lnTo>
                    <a:pt x="225" y="3"/>
                  </a:lnTo>
                  <a:lnTo>
                    <a:pt x="143" y="0"/>
                  </a:lnTo>
                  <a:lnTo>
                    <a:pt x="111" y="1"/>
                  </a:lnTo>
                  <a:lnTo>
                    <a:pt x="103" y="1"/>
                  </a:lnTo>
                  <a:lnTo>
                    <a:pt x="87" y="3"/>
                  </a:lnTo>
                  <a:lnTo>
                    <a:pt x="70" y="3"/>
                  </a:lnTo>
                  <a:lnTo>
                    <a:pt x="48" y="3"/>
                  </a:lnTo>
                  <a:lnTo>
                    <a:pt x="25" y="5"/>
                  </a:lnTo>
                  <a:lnTo>
                    <a:pt x="0" y="6"/>
                  </a:lnTo>
                </a:path>
              </a:pathLst>
            </a:custGeom>
            <a:noFill/>
            <a:ln w="0">
              <a:solidFill>
                <a:srgbClr val="000000"/>
              </a:solidFill>
              <a:prstDash val="solid"/>
              <a:round/>
              <a:headEnd/>
              <a:tailEnd/>
            </a:ln>
          </p:spPr>
          <p:txBody>
            <a:bodyPr/>
            <a:lstStyle/>
            <a:p>
              <a:endParaRPr lang="en-GB"/>
            </a:p>
          </p:txBody>
        </p:sp>
        <p:sp>
          <p:nvSpPr>
            <p:cNvPr id="1206" name="Freeform 3084"/>
            <p:cNvSpPr>
              <a:spLocks/>
            </p:cNvSpPr>
            <p:nvPr/>
          </p:nvSpPr>
          <p:spPr bwMode="auto">
            <a:xfrm>
              <a:off x="3251" y="3045"/>
              <a:ext cx="683" cy="12"/>
            </a:xfrm>
            <a:custGeom>
              <a:avLst/>
              <a:gdLst/>
              <a:ahLst/>
              <a:cxnLst>
                <a:cxn ang="0">
                  <a:pos x="1364" y="0"/>
                </a:cxn>
                <a:cxn ang="0">
                  <a:pos x="1250" y="0"/>
                </a:cxn>
                <a:cxn ang="0">
                  <a:pos x="1216" y="1"/>
                </a:cxn>
                <a:cxn ang="0">
                  <a:pos x="1193" y="0"/>
                </a:cxn>
                <a:cxn ang="0">
                  <a:pos x="1114" y="2"/>
                </a:cxn>
                <a:cxn ang="0">
                  <a:pos x="1087" y="3"/>
                </a:cxn>
                <a:cxn ang="0">
                  <a:pos x="958" y="5"/>
                </a:cxn>
                <a:cxn ang="0">
                  <a:pos x="936" y="6"/>
                </a:cxn>
                <a:cxn ang="0">
                  <a:pos x="925" y="6"/>
                </a:cxn>
                <a:cxn ang="0">
                  <a:pos x="886" y="7"/>
                </a:cxn>
                <a:cxn ang="0">
                  <a:pos x="879" y="7"/>
                </a:cxn>
                <a:cxn ang="0">
                  <a:pos x="865" y="7"/>
                </a:cxn>
                <a:cxn ang="0">
                  <a:pos x="590" y="14"/>
                </a:cxn>
                <a:cxn ang="0">
                  <a:pos x="561" y="15"/>
                </a:cxn>
                <a:cxn ang="0">
                  <a:pos x="520" y="16"/>
                </a:cxn>
                <a:cxn ang="0">
                  <a:pos x="433" y="18"/>
                </a:cxn>
                <a:cxn ang="0">
                  <a:pos x="430" y="18"/>
                </a:cxn>
                <a:cxn ang="0">
                  <a:pos x="403" y="18"/>
                </a:cxn>
                <a:cxn ang="0">
                  <a:pos x="370" y="19"/>
                </a:cxn>
                <a:cxn ang="0">
                  <a:pos x="316" y="20"/>
                </a:cxn>
                <a:cxn ang="0">
                  <a:pos x="295" y="21"/>
                </a:cxn>
                <a:cxn ang="0">
                  <a:pos x="210" y="21"/>
                </a:cxn>
                <a:cxn ang="0">
                  <a:pos x="174" y="24"/>
                </a:cxn>
                <a:cxn ang="0">
                  <a:pos x="149" y="24"/>
                </a:cxn>
                <a:cxn ang="0">
                  <a:pos x="138" y="24"/>
                </a:cxn>
                <a:cxn ang="0">
                  <a:pos x="98" y="24"/>
                </a:cxn>
                <a:cxn ang="0">
                  <a:pos x="68" y="25"/>
                </a:cxn>
                <a:cxn ang="0">
                  <a:pos x="58" y="25"/>
                </a:cxn>
                <a:cxn ang="0">
                  <a:pos x="11" y="25"/>
                </a:cxn>
                <a:cxn ang="0">
                  <a:pos x="0" y="25"/>
                </a:cxn>
              </a:cxnLst>
              <a:rect l="0" t="0" r="r" b="b"/>
              <a:pathLst>
                <a:path w="1364" h="25">
                  <a:moveTo>
                    <a:pt x="1364" y="0"/>
                  </a:moveTo>
                  <a:lnTo>
                    <a:pt x="1250" y="0"/>
                  </a:lnTo>
                  <a:lnTo>
                    <a:pt x="1216" y="1"/>
                  </a:lnTo>
                  <a:lnTo>
                    <a:pt x="1193" y="0"/>
                  </a:lnTo>
                  <a:lnTo>
                    <a:pt x="1114" y="2"/>
                  </a:lnTo>
                  <a:lnTo>
                    <a:pt x="1087" y="3"/>
                  </a:lnTo>
                  <a:lnTo>
                    <a:pt x="958" y="5"/>
                  </a:lnTo>
                  <a:lnTo>
                    <a:pt x="936" y="6"/>
                  </a:lnTo>
                  <a:lnTo>
                    <a:pt x="925" y="6"/>
                  </a:lnTo>
                  <a:lnTo>
                    <a:pt x="886" y="7"/>
                  </a:lnTo>
                  <a:lnTo>
                    <a:pt x="879" y="7"/>
                  </a:lnTo>
                  <a:lnTo>
                    <a:pt x="865" y="7"/>
                  </a:lnTo>
                  <a:lnTo>
                    <a:pt x="590" y="14"/>
                  </a:lnTo>
                  <a:lnTo>
                    <a:pt x="561" y="15"/>
                  </a:lnTo>
                  <a:lnTo>
                    <a:pt x="520" y="16"/>
                  </a:lnTo>
                  <a:lnTo>
                    <a:pt x="433" y="18"/>
                  </a:lnTo>
                  <a:lnTo>
                    <a:pt x="430" y="18"/>
                  </a:lnTo>
                  <a:lnTo>
                    <a:pt x="403" y="18"/>
                  </a:lnTo>
                  <a:lnTo>
                    <a:pt x="370" y="19"/>
                  </a:lnTo>
                  <a:lnTo>
                    <a:pt x="316" y="20"/>
                  </a:lnTo>
                  <a:lnTo>
                    <a:pt x="295" y="21"/>
                  </a:lnTo>
                  <a:lnTo>
                    <a:pt x="210" y="21"/>
                  </a:lnTo>
                  <a:lnTo>
                    <a:pt x="174" y="24"/>
                  </a:lnTo>
                  <a:lnTo>
                    <a:pt x="149" y="24"/>
                  </a:lnTo>
                  <a:lnTo>
                    <a:pt x="138" y="24"/>
                  </a:lnTo>
                  <a:lnTo>
                    <a:pt x="98" y="24"/>
                  </a:lnTo>
                  <a:lnTo>
                    <a:pt x="68" y="25"/>
                  </a:lnTo>
                  <a:lnTo>
                    <a:pt x="58" y="25"/>
                  </a:lnTo>
                  <a:lnTo>
                    <a:pt x="11" y="25"/>
                  </a:lnTo>
                  <a:lnTo>
                    <a:pt x="0" y="25"/>
                  </a:lnTo>
                </a:path>
              </a:pathLst>
            </a:custGeom>
            <a:noFill/>
            <a:ln w="0">
              <a:solidFill>
                <a:srgbClr val="000000"/>
              </a:solidFill>
              <a:prstDash val="solid"/>
              <a:round/>
              <a:headEnd/>
              <a:tailEnd/>
            </a:ln>
          </p:spPr>
          <p:txBody>
            <a:bodyPr/>
            <a:lstStyle/>
            <a:p>
              <a:endParaRPr lang="en-GB"/>
            </a:p>
          </p:txBody>
        </p:sp>
        <p:sp>
          <p:nvSpPr>
            <p:cNvPr id="1207" name="Line 3085"/>
            <p:cNvSpPr>
              <a:spLocks noChangeShapeType="1"/>
            </p:cNvSpPr>
            <p:nvPr/>
          </p:nvSpPr>
          <p:spPr bwMode="auto">
            <a:xfrm>
              <a:off x="3091" y="3193"/>
              <a:ext cx="1" cy="2"/>
            </a:xfrm>
            <a:prstGeom prst="line">
              <a:avLst/>
            </a:prstGeom>
            <a:noFill/>
            <a:ln w="0">
              <a:solidFill>
                <a:srgbClr val="000000"/>
              </a:solidFill>
              <a:round/>
              <a:headEnd/>
              <a:tailEnd/>
            </a:ln>
          </p:spPr>
          <p:txBody>
            <a:bodyPr/>
            <a:lstStyle/>
            <a:p>
              <a:endParaRPr lang="en-GB"/>
            </a:p>
          </p:txBody>
        </p:sp>
        <p:sp>
          <p:nvSpPr>
            <p:cNvPr id="1208" name="Line 3086"/>
            <p:cNvSpPr>
              <a:spLocks noChangeShapeType="1"/>
            </p:cNvSpPr>
            <p:nvPr/>
          </p:nvSpPr>
          <p:spPr bwMode="auto">
            <a:xfrm>
              <a:off x="3091" y="3193"/>
              <a:ext cx="1" cy="1"/>
            </a:xfrm>
            <a:prstGeom prst="line">
              <a:avLst/>
            </a:prstGeom>
            <a:noFill/>
            <a:ln w="0">
              <a:solidFill>
                <a:srgbClr val="000000"/>
              </a:solidFill>
              <a:round/>
              <a:headEnd/>
              <a:tailEnd/>
            </a:ln>
          </p:spPr>
          <p:txBody>
            <a:bodyPr/>
            <a:lstStyle/>
            <a:p>
              <a:endParaRPr lang="en-GB"/>
            </a:p>
          </p:txBody>
        </p:sp>
        <p:sp>
          <p:nvSpPr>
            <p:cNvPr id="1209" name="Line 3087"/>
            <p:cNvSpPr>
              <a:spLocks noChangeShapeType="1"/>
            </p:cNvSpPr>
            <p:nvPr/>
          </p:nvSpPr>
          <p:spPr bwMode="auto">
            <a:xfrm>
              <a:off x="2960" y="3190"/>
              <a:ext cx="1" cy="1"/>
            </a:xfrm>
            <a:prstGeom prst="line">
              <a:avLst/>
            </a:prstGeom>
            <a:noFill/>
            <a:ln w="0">
              <a:solidFill>
                <a:srgbClr val="000000"/>
              </a:solidFill>
              <a:round/>
              <a:headEnd/>
              <a:tailEnd/>
            </a:ln>
          </p:spPr>
          <p:txBody>
            <a:bodyPr/>
            <a:lstStyle/>
            <a:p>
              <a:endParaRPr lang="en-GB"/>
            </a:p>
          </p:txBody>
        </p:sp>
        <p:sp>
          <p:nvSpPr>
            <p:cNvPr id="1210" name="Freeform 3088"/>
            <p:cNvSpPr>
              <a:spLocks/>
            </p:cNvSpPr>
            <p:nvPr/>
          </p:nvSpPr>
          <p:spPr bwMode="auto">
            <a:xfrm>
              <a:off x="2960" y="3190"/>
              <a:ext cx="131" cy="9"/>
            </a:xfrm>
            <a:custGeom>
              <a:avLst/>
              <a:gdLst/>
              <a:ahLst/>
              <a:cxnLst>
                <a:cxn ang="0">
                  <a:pos x="263" y="6"/>
                </a:cxn>
                <a:cxn ang="0">
                  <a:pos x="258" y="6"/>
                </a:cxn>
                <a:cxn ang="0">
                  <a:pos x="254" y="7"/>
                </a:cxn>
                <a:cxn ang="0">
                  <a:pos x="251" y="8"/>
                </a:cxn>
                <a:cxn ang="0">
                  <a:pos x="244" y="8"/>
                </a:cxn>
                <a:cxn ang="0">
                  <a:pos x="241" y="9"/>
                </a:cxn>
                <a:cxn ang="0">
                  <a:pos x="229" y="8"/>
                </a:cxn>
                <a:cxn ang="0">
                  <a:pos x="220" y="11"/>
                </a:cxn>
                <a:cxn ang="0">
                  <a:pos x="217" y="12"/>
                </a:cxn>
                <a:cxn ang="0">
                  <a:pos x="215" y="12"/>
                </a:cxn>
                <a:cxn ang="0">
                  <a:pos x="212" y="13"/>
                </a:cxn>
                <a:cxn ang="0">
                  <a:pos x="209" y="13"/>
                </a:cxn>
                <a:cxn ang="0">
                  <a:pos x="202" y="15"/>
                </a:cxn>
                <a:cxn ang="0">
                  <a:pos x="198" y="17"/>
                </a:cxn>
                <a:cxn ang="0">
                  <a:pos x="192" y="18"/>
                </a:cxn>
                <a:cxn ang="0">
                  <a:pos x="190" y="18"/>
                </a:cxn>
                <a:cxn ang="0">
                  <a:pos x="182" y="18"/>
                </a:cxn>
                <a:cxn ang="0">
                  <a:pos x="177" y="18"/>
                </a:cxn>
                <a:cxn ang="0">
                  <a:pos x="171" y="18"/>
                </a:cxn>
                <a:cxn ang="0">
                  <a:pos x="162" y="18"/>
                </a:cxn>
                <a:cxn ang="0">
                  <a:pos x="151" y="18"/>
                </a:cxn>
                <a:cxn ang="0">
                  <a:pos x="138" y="18"/>
                </a:cxn>
                <a:cxn ang="0">
                  <a:pos x="130" y="18"/>
                </a:cxn>
                <a:cxn ang="0">
                  <a:pos x="115" y="18"/>
                </a:cxn>
                <a:cxn ang="0">
                  <a:pos x="106" y="17"/>
                </a:cxn>
                <a:cxn ang="0">
                  <a:pos x="99" y="15"/>
                </a:cxn>
                <a:cxn ang="0">
                  <a:pos x="95" y="14"/>
                </a:cxn>
                <a:cxn ang="0">
                  <a:pos x="89" y="14"/>
                </a:cxn>
                <a:cxn ang="0">
                  <a:pos x="87" y="14"/>
                </a:cxn>
                <a:cxn ang="0">
                  <a:pos x="84" y="14"/>
                </a:cxn>
                <a:cxn ang="0">
                  <a:pos x="75" y="12"/>
                </a:cxn>
                <a:cxn ang="0">
                  <a:pos x="71" y="11"/>
                </a:cxn>
                <a:cxn ang="0">
                  <a:pos x="68" y="10"/>
                </a:cxn>
                <a:cxn ang="0">
                  <a:pos x="60" y="9"/>
                </a:cxn>
                <a:cxn ang="0">
                  <a:pos x="54" y="8"/>
                </a:cxn>
                <a:cxn ang="0">
                  <a:pos x="27" y="4"/>
                </a:cxn>
                <a:cxn ang="0">
                  <a:pos x="24" y="4"/>
                </a:cxn>
                <a:cxn ang="0">
                  <a:pos x="22" y="4"/>
                </a:cxn>
                <a:cxn ang="0">
                  <a:pos x="17" y="4"/>
                </a:cxn>
                <a:cxn ang="0">
                  <a:pos x="14" y="4"/>
                </a:cxn>
                <a:cxn ang="0">
                  <a:pos x="0" y="0"/>
                </a:cxn>
              </a:cxnLst>
              <a:rect l="0" t="0" r="r" b="b"/>
              <a:pathLst>
                <a:path w="263" h="18">
                  <a:moveTo>
                    <a:pt x="263" y="6"/>
                  </a:moveTo>
                  <a:lnTo>
                    <a:pt x="258" y="6"/>
                  </a:lnTo>
                  <a:lnTo>
                    <a:pt x="254" y="7"/>
                  </a:lnTo>
                  <a:lnTo>
                    <a:pt x="251" y="8"/>
                  </a:lnTo>
                  <a:lnTo>
                    <a:pt x="244" y="8"/>
                  </a:lnTo>
                  <a:lnTo>
                    <a:pt x="241" y="9"/>
                  </a:lnTo>
                  <a:lnTo>
                    <a:pt x="229" y="8"/>
                  </a:lnTo>
                  <a:lnTo>
                    <a:pt x="220" y="11"/>
                  </a:lnTo>
                  <a:lnTo>
                    <a:pt x="217" y="12"/>
                  </a:lnTo>
                  <a:lnTo>
                    <a:pt x="215" y="12"/>
                  </a:lnTo>
                  <a:lnTo>
                    <a:pt x="212" y="13"/>
                  </a:lnTo>
                  <a:lnTo>
                    <a:pt x="209" y="13"/>
                  </a:lnTo>
                  <a:lnTo>
                    <a:pt x="202" y="15"/>
                  </a:lnTo>
                  <a:lnTo>
                    <a:pt x="198" y="17"/>
                  </a:lnTo>
                  <a:lnTo>
                    <a:pt x="192" y="18"/>
                  </a:lnTo>
                  <a:lnTo>
                    <a:pt x="190" y="18"/>
                  </a:lnTo>
                  <a:lnTo>
                    <a:pt x="182" y="18"/>
                  </a:lnTo>
                  <a:lnTo>
                    <a:pt x="177" y="18"/>
                  </a:lnTo>
                  <a:lnTo>
                    <a:pt x="171" y="18"/>
                  </a:lnTo>
                  <a:lnTo>
                    <a:pt x="162" y="18"/>
                  </a:lnTo>
                  <a:lnTo>
                    <a:pt x="151" y="18"/>
                  </a:lnTo>
                  <a:lnTo>
                    <a:pt x="138" y="18"/>
                  </a:lnTo>
                  <a:lnTo>
                    <a:pt x="130" y="18"/>
                  </a:lnTo>
                  <a:lnTo>
                    <a:pt x="115" y="18"/>
                  </a:lnTo>
                  <a:lnTo>
                    <a:pt x="106" y="17"/>
                  </a:lnTo>
                  <a:lnTo>
                    <a:pt x="99" y="15"/>
                  </a:lnTo>
                  <a:lnTo>
                    <a:pt x="95" y="14"/>
                  </a:lnTo>
                  <a:lnTo>
                    <a:pt x="89" y="14"/>
                  </a:lnTo>
                  <a:lnTo>
                    <a:pt x="87" y="14"/>
                  </a:lnTo>
                  <a:lnTo>
                    <a:pt x="84" y="14"/>
                  </a:lnTo>
                  <a:lnTo>
                    <a:pt x="75" y="12"/>
                  </a:lnTo>
                  <a:lnTo>
                    <a:pt x="71" y="11"/>
                  </a:lnTo>
                  <a:lnTo>
                    <a:pt x="68" y="10"/>
                  </a:lnTo>
                  <a:lnTo>
                    <a:pt x="60" y="9"/>
                  </a:lnTo>
                  <a:lnTo>
                    <a:pt x="54" y="8"/>
                  </a:lnTo>
                  <a:lnTo>
                    <a:pt x="27" y="4"/>
                  </a:lnTo>
                  <a:lnTo>
                    <a:pt x="24" y="4"/>
                  </a:lnTo>
                  <a:lnTo>
                    <a:pt x="22" y="4"/>
                  </a:lnTo>
                  <a:lnTo>
                    <a:pt x="17" y="4"/>
                  </a:lnTo>
                  <a:lnTo>
                    <a:pt x="14" y="4"/>
                  </a:lnTo>
                  <a:lnTo>
                    <a:pt x="0" y="0"/>
                  </a:lnTo>
                </a:path>
              </a:pathLst>
            </a:custGeom>
            <a:noFill/>
            <a:ln w="0">
              <a:solidFill>
                <a:srgbClr val="000000"/>
              </a:solidFill>
              <a:prstDash val="solid"/>
              <a:round/>
              <a:headEnd/>
              <a:tailEnd/>
            </a:ln>
          </p:spPr>
          <p:txBody>
            <a:bodyPr/>
            <a:lstStyle/>
            <a:p>
              <a:endParaRPr lang="en-GB"/>
            </a:p>
          </p:txBody>
        </p:sp>
        <p:sp>
          <p:nvSpPr>
            <p:cNvPr id="1211" name="Line 3089"/>
            <p:cNvSpPr>
              <a:spLocks noChangeShapeType="1"/>
            </p:cNvSpPr>
            <p:nvPr/>
          </p:nvSpPr>
          <p:spPr bwMode="auto">
            <a:xfrm>
              <a:off x="3189" y="3202"/>
              <a:ext cx="4" cy="4"/>
            </a:xfrm>
            <a:prstGeom prst="line">
              <a:avLst/>
            </a:prstGeom>
            <a:noFill/>
            <a:ln w="0">
              <a:solidFill>
                <a:srgbClr val="000000"/>
              </a:solidFill>
              <a:round/>
              <a:headEnd/>
              <a:tailEnd/>
            </a:ln>
          </p:spPr>
          <p:txBody>
            <a:bodyPr/>
            <a:lstStyle/>
            <a:p>
              <a:endParaRPr lang="en-GB"/>
            </a:p>
          </p:txBody>
        </p:sp>
        <p:sp>
          <p:nvSpPr>
            <p:cNvPr id="1212" name="Freeform 3090"/>
            <p:cNvSpPr>
              <a:spLocks/>
            </p:cNvSpPr>
            <p:nvPr/>
          </p:nvSpPr>
          <p:spPr bwMode="auto">
            <a:xfrm>
              <a:off x="3382" y="3163"/>
              <a:ext cx="8" cy="8"/>
            </a:xfrm>
            <a:custGeom>
              <a:avLst/>
              <a:gdLst/>
              <a:ahLst/>
              <a:cxnLst>
                <a:cxn ang="0">
                  <a:pos x="15" y="0"/>
                </a:cxn>
                <a:cxn ang="0">
                  <a:pos x="2" y="14"/>
                </a:cxn>
                <a:cxn ang="0">
                  <a:pos x="0" y="16"/>
                </a:cxn>
              </a:cxnLst>
              <a:rect l="0" t="0" r="r" b="b"/>
              <a:pathLst>
                <a:path w="15" h="16">
                  <a:moveTo>
                    <a:pt x="15" y="0"/>
                  </a:moveTo>
                  <a:lnTo>
                    <a:pt x="2" y="14"/>
                  </a:lnTo>
                  <a:lnTo>
                    <a:pt x="0" y="16"/>
                  </a:lnTo>
                </a:path>
              </a:pathLst>
            </a:custGeom>
            <a:noFill/>
            <a:ln w="0">
              <a:solidFill>
                <a:srgbClr val="000000"/>
              </a:solidFill>
              <a:prstDash val="solid"/>
              <a:round/>
              <a:headEnd/>
              <a:tailEnd/>
            </a:ln>
          </p:spPr>
          <p:txBody>
            <a:bodyPr/>
            <a:lstStyle/>
            <a:p>
              <a:endParaRPr lang="en-GB"/>
            </a:p>
          </p:txBody>
        </p:sp>
        <p:sp>
          <p:nvSpPr>
            <p:cNvPr id="1213" name="Freeform 3091"/>
            <p:cNvSpPr>
              <a:spLocks/>
            </p:cNvSpPr>
            <p:nvPr/>
          </p:nvSpPr>
          <p:spPr bwMode="auto">
            <a:xfrm>
              <a:off x="3189" y="3173"/>
              <a:ext cx="180" cy="29"/>
            </a:xfrm>
            <a:custGeom>
              <a:avLst/>
              <a:gdLst/>
              <a:ahLst/>
              <a:cxnLst>
                <a:cxn ang="0">
                  <a:pos x="0" y="57"/>
                </a:cxn>
                <a:cxn ang="0">
                  <a:pos x="52" y="53"/>
                </a:cxn>
                <a:cxn ang="0">
                  <a:pos x="87" y="52"/>
                </a:cxn>
                <a:cxn ang="0">
                  <a:pos x="119" y="46"/>
                </a:cxn>
                <a:cxn ang="0">
                  <a:pos x="158" y="46"/>
                </a:cxn>
                <a:cxn ang="0">
                  <a:pos x="181" y="45"/>
                </a:cxn>
                <a:cxn ang="0">
                  <a:pos x="201" y="47"/>
                </a:cxn>
                <a:cxn ang="0">
                  <a:pos x="236" y="40"/>
                </a:cxn>
                <a:cxn ang="0">
                  <a:pos x="263" y="32"/>
                </a:cxn>
                <a:cxn ang="0">
                  <a:pos x="273" y="29"/>
                </a:cxn>
                <a:cxn ang="0">
                  <a:pos x="301" y="27"/>
                </a:cxn>
                <a:cxn ang="0">
                  <a:pos x="330" y="15"/>
                </a:cxn>
                <a:cxn ang="0">
                  <a:pos x="360" y="1"/>
                </a:cxn>
                <a:cxn ang="0">
                  <a:pos x="361" y="0"/>
                </a:cxn>
              </a:cxnLst>
              <a:rect l="0" t="0" r="r" b="b"/>
              <a:pathLst>
                <a:path w="361" h="57">
                  <a:moveTo>
                    <a:pt x="0" y="57"/>
                  </a:moveTo>
                  <a:lnTo>
                    <a:pt x="52" y="53"/>
                  </a:lnTo>
                  <a:lnTo>
                    <a:pt x="87" y="52"/>
                  </a:lnTo>
                  <a:lnTo>
                    <a:pt x="119" y="46"/>
                  </a:lnTo>
                  <a:lnTo>
                    <a:pt x="158" y="46"/>
                  </a:lnTo>
                  <a:lnTo>
                    <a:pt x="181" y="45"/>
                  </a:lnTo>
                  <a:lnTo>
                    <a:pt x="201" y="47"/>
                  </a:lnTo>
                  <a:lnTo>
                    <a:pt x="236" y="40"/>
                  </a:lnTo>
                  <a:lnTo>
                    <a:pt x="263" y="32"/>
                  </a:lnTo>
                  <a:lnTo>
                    <a:pt x="273" y="29"/>
                  </a:lnTo>
                  <a:lnTo>
                    <a:pt x="301" y="27"/>
                  </a:lnTo>
                  <a:lnTo>
                    <a:pt x="330" y="15"/>
                  </a:lnTo>
                  <a:lnTo>
                    <a:pt x="360" y="1"/>
                  </a:lnTo>
                  <a:lnTo>
                    <a:pt x="361" y="0"/>
                  </a:lnTo>
                </a:path>
              </a:pathLst>
            </a:custGeom>
            <a:noFill/>
            <a:ln w="0">
              <a:solidFill>
                <a:srgbClr val="000000"/>
              </a:solidFill>
              <a:prstDash val="solid"/>
              <a:round/>
              <a:headEnd/>
              <a:tailEnd/>
            </a:ln>
          </p:spPr>
          <p:txBody>
            <a:bodyPr/>
            <a:lstStyle/>
            <a:p>
              <a:endParaRPr lang="en-GB"/>
            </a:p>
          </p:txBody>
        </p:sp>
        <p:sp>
          <p:nvSpPr>
            <p:cNvPr id="1214" name="Freeform 3092"/>
            <p:cNvSpPr>
              <a:spLocks/>
            </p:cNvSpPr>
            <p:nvPr/>
          </p:nvSpPr>
          <p:spPr bwMode="auto">
            <a:xfrm>
              <a:off x="3092" y="3195"/>
              <a:ext cx="8" cy="9"/>
            </a:xfrm>
            <a:custGeom>
              <a:avLst/>
              <a:gdLst/>
              <a:ahLst/>
              <a:cxnLst>
                <a:cxn ang="0">
                  <a:pos x="0" y="0"/>
                </a:cxn>
                <a:cxn ang="0">
                  <a:pos x="1" y="1"/>
                </a:cxn>
                <a:cxn ang="0">
                  <a:pos x="8" y="11"/>
                </a:cxn>
                <a:cxn ang="0">
                  <a:pos x="10" y="14"/>
                </a:cxn>
                <a:cxn ang="0">
                  <a:pos x="14" y="18"/>
                </a:cxn>
              </a:cxnLst>
              <a:rect l="0" t="0" r="r" b="b"/>
              <a:pathLst>
                <a:path w="14" h="18">
                  <a:moveTo>
                    <a:pt x="0" y="0"/>
                  </a:moveTo>
                  <a:lnTo>
                    <a:pt x="1" y="1"/>
                  </a:lnTo>
                  <a:lnTo>
                    <a:pt x="8" y="11"/>
                  </a:lnTo>
                  <a:lnTo>
                    <a:pt x="10" y="14"/>
                  </a:lnTo>
                  <a:lnTo>
                    <a:pt x="14" y="18"/>
                  </a:lnTo>
                </a:path>
              </a:pathLst>
            </a:custGeom>
            <a:noFill/>
            <a:ln w="0">
              <a:solidFill>
                <a:srgbClr val="000000"/>
              </a:solidFill>
              <a:prstDash val="solid"/>
              <a:round/>
              <a:headEnd/>
              <a:tailEnd/>
            </a:ln>
          </p:spPr>
          <p:txBody>
            <a:bodyPr/>
            <a:lstStyle/>
            <a:p>
              <a:endParaRPr lang="en-GB"/>
            </a:p>
          </p:txBody>
        </p:sp>
        <p:sp>
          <p:nvSpPr>
            <p:cNvPr id="1215" name="Freeform 3093"/>
            <p:cNvSpPr>
              <a:spLocks/>
            </p:cNvSpPr>
            <p:nvPr/>
          </p:nvSpPr>
          <p:spPr bwMode="auto">
            <a:xfrm>
              <a:off x="3092" y="3195"/>
              <a:ext cx="94" cy="5"/>
            </a:xfrm>
            <a:custGeom>
              <a:avLst/>
              <a:gdLst/>
              <a:ahLst/>
              <a:cxnLst>
                <a:cxn ang="0">
                  <a:pos x="186" y="3"/>
                </a:cxn>
                <a:cxn ang="0">
                  <a:pos x="179" y="5"/>
                </a:cxn>
                <a:cxn ang="0">
                  <a:pos x="173" y="5"/>
                </a:cxn>
                <a:cxn ang="0">
                  <a:pos x="167" y="7"/>
                </a:cxn>
                <a:cxn ang="0">
                  <a:pos x="164" y="7"/>
                </a:cxn>
                <a:cxn ang="0">
                  <a:pos x="157" y="9"/>
                </a:cxn>
                <a:cxn ang="0">
                  <a:pos x="154" y="9"/>
                </a:cxn>
                <a:cxn ang="0">
                  <a:pos x="152" y="10"/>
                </a:cxn>
                <a:cxn ang="0">
                  <a:pos x="147" y="10"/>
                </a:cxn>
                <a:cxn ang="0">
                  <a:pos x="144" y="11"/>
                </a:cxn>
                <a:cxn ang="0">
                  <a:pos x="141" y="11"/>
                </a:cxn>
                <a:cxn ang="0">
                  <a:pos x="138" y="11"/>
                </a:cxn>
                <a:cxn ang="0">
                  <a:pos x="122" y="11"/>
                </a:cxn>
                <a:cxn ang="0">
                  <a:pos x="120" y="11"/>
                </a:cxn>
                <a:cxn ang="0">
                  <a:pos x="113" y="11"/>
                </a:cxn>
                <a:cxn ang="0">
                  <a:pos x="105" y="10"/>
                </a:cxn>
                <a:cxn ang="0">
                  <a:pos x="98" y="10"/>
                </a:cxn>
                <a:cxn ang="0">
                  <a:pos x="91" y="10"/>
                </a:cxn>
                <a:cxn ang="0">
                  <a:pos x="82" y="9"/>
                </a:cxn>
                <a:cxn ang="0">
                  <a:pos x="78" y="9"/>
                </a:cxn>
                <a:cxn ang="0">
                  <a:pos x="71" y="8"/>
                </a:cxn>
                <a:cxn ang="0">
                  <a:pos x="55" y="7"/>
                </a:cxn>
                <a:cxn ang="0">
                  <a:pos x="52" y="7"/>
                </a:cxn>
                <a:cxn ang="0">
                  <a:pos x="44" y="4"/>
                </a:cxn>
                <a:cxn ang="0">
                  <a:pos x="42" y="4"/>
                </a:cxn>
                <a:cxn ang="0">
                  <a:pos x="39" y="4"/>
                </a:cxn>
                <a:cxn ang="0">
                  <a:pos x="34" y="1"/>
                </a:cxn>
                <a:cxn ang="0">
                  <a:pos x="30" y="1"/>
                </a:cxn>
                <a:cxn ang="0">
                  <a:pos x="28" y="1"/>
                </a:cxn>
                <a:cxn ang="0">
                  <a:pos x="25" y="0"/>
                </a:cxn>
                <a:cxn ang="0">
                  <a:pos x="23" y="0"/>
                </a:cxn>
                <a:cxn ang="0">
                  <a:pos x="19" y="0"/>
                </a:cxn>
                <a:cxn ang="0">
                  <a:pos x="14" y="0"/>
                </a:cxn>
                <a:cxn ang="0">
                  <a:pos x="0" y="0"/>
                </a:cxn>
              </a:cxnLst>
              <a:rect l="0" t="0" r="r" b="b"/>
              <a:pathLst>
                <a:path w="186" h="11">
                  <a:moveTo>
                    <a:pt x="186" y="3"/>
                  </a:moveTo>
                  <a:lnTo>
                    <a:pt x="179" y="5"/>
                  </a:lnTo>
                  <a:lnTo>
                    <a:pt x="173" y="5"/>
                  </a:lnTo>
                  <a:lnTo>
                    <a:pt x="167" y="7"/>
                  </a:lnTo>
                  <a:lnTo>
                    <a:pt x="164" y="7"/>
                  </a:lnTo>
                  <a:lnTo>
                    <a:pt x="157" y="9"/>
                  </a:lnTo>
                  <a:lnTo>
                    <a:pt x="154" y="9"/>
                  </a:lnTo>
                  <a:lnTo>
                    <a:pt x="152" y="10"/>
                  </a:lnTo>
                  <a:lnTo>
                    <a:pt x="147" y="10"/>
                  </a:lnTo>
                  <a:lnTo>
                    <a:pt x="144" y="11"/>
                  </a:lnTo>
                  <a:lnTo>
                    <a:pt x="141" y="11"/>
                  </a:lnTo>
                  <a:lnTo>
                    <a:pt x="138" y="11"/>
                  </a:lnTo>
                  <a:lnTo>
                    <a:pt x="122" y="11"/>
                  </a:lnTo>
                  <a:lnTo>
                    <a:pt x="120" y="11"/>
                  </a:lnTo>
                  <a:lnTo>
                    <a:pt x="113" y="11"/>
                  </a:lnTo>
                  <a:lnTo>
                    <a:pt x="105" y="10"/>
                  </a:lnTo>
                  <a:lnTo>
                    <a:pt x="98" y="10"/>
                  </a:lnTo>
                  <a:lnTo>
                    <a:pt x="91" y="10"/>
                  </a:lnTo>
                  <a:lnTo>
                    <a:pt x="82" y="9"/>
                  </a:lnTo>
                  <a:lnTo>
                    <a:pt x="78" y="9"/>
                  </a:lnTo>
                  <a:lnTo>
                    <a:pt x="71" y="8"/>
                  </a:lnTo>
                  <a:lnTo>
                    <a:pt x="55" y="7"/>
                  </a:lnTo>
                  <a:lnTo>
                    <a:pt x="52" y="7"/>
                  </a:lnTo>
                  <a:lnTo>
                    <a:pt x="44" y="4"/>
                  </a:lnTo>
                  <a:lnTo>
                    <a:pt x="42" y="4"/>
                  </a:lnTo>
                  <a:lnTo>
                    <a:pt x="39" y="4"/>
                  </a:lnTo>
                  <a:lnTo>
                    <a:pt x="34" y="1"/>
                  </a:lnTo>
                  <a:lnTo>
                    <a:pt x="30" y="1"/>
                  </a:lnTo>
                  <a:lnTo>
                    <a:pt x="28" y="1"/>
                  </a:lnTo>
                  <a:lnTo>
                    <a:pt x="25" y="0"/>
                  </a:lnTo>
                  <a:lnTo>
                    <a:pt x="23" y="0"/>
                  </a:lnTo>
                  <a:lnTo>
                    <a:pt x="19" y="0"/>
                  </a:lnTo>
                  <a:lnTo>
                    <a:pt x="14" y="0"/>
                  </a:lnTo>
                  <a:lnTo>
                    <a:pt x="0" y="0"/>
                  </a:lnTo>
                </a:path>
              </a:pathLst>
            </a:custGeom>
            <a:noFill/>
            <a:ln w="0">
              <a:solidFill>
                <a:srgbClr val="000000"/>
              </a:solidFill>
              <a:prstDash val="solid"/>
              <a:round/>
              <a:headEnd/>
              <a:tailEnd/>
            </a:ln>
          </p:spPr>
          <p:txBody>
            <a:bodyPr/>
            <a:lstStyle/>
            <a:p>
              <a:endParaRPr lang="en-GB" dirty="0"/>
            </a:p>
          </p:txBody>
        </p:sp>
        <p:sp>
          <p:nvSpPr>
            <p:cNvPr id="1216" name="Line 3094"/>
            <p:cNvSpPr>
              <a:spLocks noChangeShapeType="1"/>
            </p:cNvSpPr>
            <p:nvPr/>
          </p:nvSpPr>
          <p:spPr bwMode="auto">
            <a:xfrm flipH="1">
              <a:off x="3858" y="3099"/>
              <a:ext cx="1" cy="2"/>
            </a:xfrm>
            <a:prstGeom prst="line">
              <a:avLst/>
            </a:prstGeom>
            <a:noFill/>
            <a:ln w="0">
              <a:solidFill>
                <a:srgbClr val="000000"/>
              </a:solidFill>
              <a:round/>
              <a:headEnd/>
              <a:tailEnd/>
            </a:ln>
          </p:spPr>
          <p:txBody>
            <a:bodyPr/>
            <a:lstStyle/>
            <a:p>
              <a:endParaRPr lang="en-GB"/>
            </a:p>
          </p:txBody>
        </p:sp>
        <p:sp>
          <p:nvSpPr>
            <p:cNvPr id="1217" name="Line 3095"/>
            <p:cNvSpPr>
              <a:spLocks noChangeShapeType="1"/>
            </p:cNvSpPr>
            <p:nvPr/>
          </p:nvSpPr>
          <p:spPr bwMode="auto">
            <a:xfrm>
              <a:off x="3850" y="3100"/>
              <a:ext cx="1" cy="1"/>
            </a:xfrm>
            <a:prstGeom prst="line">
              <a:avLst/>
            </a:prstGeom>
            <a:noFill/>
            <a:ln w="0">
              <a:solidFill>
                <a:srgbClr val="000000"/>
              </a:solidFill>
              <a:round/>
              <a:headEnd/>
              <a:tailEnd/>
            </a:ln>
          </p:spPr>
          <p:txBody>
            <a:bodyPr/>
            <a:lstStyle/>
            <a:p>
              <a:endParaRPr lang="en-GB"/>
            </a:p>
          </p:txBody>
        </p:sp>
        <p:sp>
          <p:nvSpPr>
            <p:cNvPr id="1218" name="Line 3096"/>
            <p:cNvSpPr>
              <a:spLocks noChangeShapeType="1"/>
            </p:cNvSpPr>
            <p:nvPr/>
          </p:nvSpPr>
          <p:spPr bwMode="auto">
            <a:xfrm>
              <a:off x="3859" y="3099"/>
              <a:ext cx="1" cy="1"/>
            </a:xfrm>
            <a:prstGeom prst="line">
              <a:avLst/>
            </a:prstGeom>
            <a:noFill/>
            <a:ln w="0">
              <a:solidFill>
                <a:srgbClr val="000000"/>
              </a:solidFill>
              <a:round/>
              <a:headEnd/>
              <a:tailEnd/>
            </a:ln>
          </p:spPr>
          <p:txBody>
            <a:bodyPr/>
            <a:lstStyle/>
            <a:p>
              <a:endParaRPr lang="en-GB"/>
            </a:p>
          </p:txBody>
        </p:sp>
        <p:sp>
          <p:nvSpPr>
            <p:cNvPr id="1219" name="Line 3097"/>
            <p:cNvSpPr>
              <a:spLocks noChangeShapeType="1"/>
            </p:cNvSpPr>
            <p:nvPr/>
          </p:nvSpPr>
          <p:spPr bwMode="auto">
            <a:xfrm>
              <a:off x="3540" y="3110"/>
              <a:ext cx="1" cy="1"/>
            </a:xfrm>
            <a:prstGeom prst="line">
              <a:avLst/>
            </a:prstGeom>
            <a:noFill/>
            <a:ln w="0">
              <a:solidFill>
                <a:srgbClr val="000000"/>
              </a:solidFill>
              <a:round/>
              <a:headEnd/>
              <a:tailEnd/>
            </a:ln>
          </p:spPr>
          <p:txBody>
            <a:bodyPr/>
            <a:lstStyle/>
            <a:p>
              <a:endParaRPr lang="en-GB"/>
            </a:p>
          </p:txBody>
        </p:sp>
        <p:sp>
          <p:nvSpPr>
            <p:cNvPr id="1220" name="Freeform 3098"/>
            <p:cNvSpPr>
              <a:spLocks/>
            </p:cNvSpPr>
            <p:nvPr/>
          </p:nvSpPr>
          <p:spPr bwMode="auto">
            <a:xfrm>
              <a:off x="3540" y="3110"/>
              <a:ext cx="4" cy="1"/>
            </a:xfrm>
            <a:custGeom>
              <a:avLst/>
              <a:gdLst/>
              <a:ahLst/>
              <a:cxnLst>
                <a:cxn ang="0">
                  <a:pos x="0" y="0"/>
                </a:cxn>
                <a:cxn ang="0">
                  <a:pos x="9" y="1"/>
                </a:cxn>
                <a:cxn ang="0">
                  <a:pos x="10" y="1"/>
                </a:cxn>
              </a:cxnLst>
              <a:rect l="0" t="0" r="r" b="b"/>
              <a:pathLst>
                <a:path w="10" h="1">
                  <a:moveTo>
                    <a:pt x="0" y="0"/>
                  </a:moveTo>
                  <a:lnTo>
                    <a:pt x="9" y="1"/>
                  </a:lnTo>
                  <a:lnTo>
                    <a:pt x="10" y="1"/>
                  </a:lnTo>
                </a:path>
              </a:pathLst>
            </a:custGeom>
            <a:noFill/>
            <a:ln w="0">
              <a:solidFill>
                <a:srgbClr val="000000"/>
              </a:solidFill>
              <a:prstDash val="solid"/>
              <a:round/>
              <a:headEnd/>
              <a:tailEnd/>
            </a:ln>
          </p:spPr>
          <p:txBody>
            <a:bodyPr/>
            <a:lstStyle/>
            <a:p>
              <a:endParaRPr lang="en-GB"/>
            </a:p>
          </p:txBody>
        </p:sp>
        <p:sp>
          <p:nvSpPr>
            <p:cNvPr id="1221" name="Line 3099"/>
            <p:cNvSpPr>
              <a:spLocks noChangeShapeType="1"/>
            </p:cNvSpPr>
            <p:nvPr/>
          </p:nvSpPr>
          <p:spPr bwMode="auto">
            <a:xfrm flipH="1">
              <a:off x="3406" y="3133"/>
              <a:ext cx="5" cy="8"/>
            </a:xfrm>
            <a:prstGeom prst="line">
              <a:avLst/>
            </a:prstGeom>
            <a:noFill/>
            <a:ln w="0">
              <a:solidFill>
                <a:srgbClr val="000000"/>
              </a:solidFill>
              <a:round/>
              <a:headEnd/>
              <a:tailEnd/>
            </a:ln>
          </p:spPr>
          <p:txBody>
            <a:bodyPr/>
            <a:lstStyle/>
            <a:p>
              <a:endParaRPr lang="en-GB"/>
            </a:p>
          </p:txBody>
        </p:sp>
        <p:sp>
          <p:nvSpPr>
            <p:cNvPr id="1222" name="Freeform 3100"/>
            <p:cNvSpPr>
              <a:spLocks/>
            </p:cNvSpPr>
            <p:nvPr/>
          </p:nvSpPr>
          <p:spPr bwMode="auto">
            <a:xfrm>
              <a:off x="3450" y="3112"/>
              <a:ext cx="3" cy="1"/>
            </a:xfrm>
            <a:custGeom>
              <a:avLst/>
              <a:gdLst/>
              <a:ahLst/>
              <a:cxnLst>
                <a:cxn ang="0">
                  <a:pos x="6" y="0"/>
                </a:cxn>
                <a:cxn ang="0">
                  <a:pos x="4" y="1"/>
                </a:cxn>
                <a:cxn ang="0">
                  <a:pos x="0" y="2"/>
                </a:cxn>
              </a:cxnLst>
              <a:rect l="0" t="0" r="r" b="b"/>
              <a:pathLst>
                <a:path w="6" h="2">
                  <a:moveTo>
                    <a:pt x="6" y="0"/>
                  </a:moveTo>
                  <a:lnTo>
                    <a:pt x="4" y="1"/>
                  </a:lnTo>
                  <a:lnTo>
                    <a:pt x="0" y="2"/>
                  </a:lnTo>
                </a:path>
              </a:pathLst>
            </a:custGeom>
            <a:noFill/>
            <a:ln w="0">
              <a:solidFill>
                <a:srgbClr val="000000"/>
              </a:solidFill>
              <a:prstDash val="solid"/>
              <a:round/>
              <a:headEnd/>
              <a:tailEnd/>
            </a:ln>
          </p:spPr>
          <p:txBody>
            <a:bodyPr/>
            <a:lstStyle/>
            <a:p>
              <a:endParaRPr lang="en-GB"/>
            </a:p>
          </p:txBody>
        </p:sp>
        <p:sp>
          <p:nvSpPr>
            <p:cNvPr id="1223" name="Line 3101"/>
            <p:cNvSpPr>
              <a:spLocks noChangeShapeType="1"/>
            </p:cNvSpPr>
            <p:nvPr/>
          </p:nvSpPr>
          <p:spPr bwMode="auto">
            <a:xfrm flipH="1">
              <a:off x="3400" y="3146"/>
              <a:ext cx="3" cy="5"/>
            </a:xfrm>
            <a:prstGeom prst="line">
              <a:avLst/>
            </a:prstGeom>
            <a:noFill/>
            <a:ln w="0">
              <a:solidFill>
                <a:srgbClr val="000000"/>
              </a:solidFill>
              <a:round/>
              <a:headEnd/>
              <a:tailEnd/>
            </a:ln>
          </p:spPr>
          <p:txBody>
            <a:bodyPr/>
            <a:lstStyle/>
            <a:p>
              <a:endParaRPr lang="en-GB"/>
            </a:p>
          </p:txBody>
        </p:sp>
        <p:sp>
          <p:nvSpPr>
            <p:cNvPr id="1224" name="Freeform 3102"/>
            <p:cNvSpPr>
              <a:spLocks/>
            </p:cNvSpPr>
            <p:nvPr/>
          </p:nvSpPr>
          <p:spPr bwMode="auto">
            <a:xfrm>
              <a:off x="3403" y="3133"/>
              <a:ext cx="33" cy="13"/>
            </a:xfrm>
            <a:custGeom>
              <a:avLst/>
              <a:gdLst/>
              <a:ahLst/>
              <a:cxnLst>
                <a:cxn ang="0">
                  <a:pos x="0" y="27"/>
                </a:cxn>
                <a:cxn ang="0">
                  <a:pos x="12" y="20"/>
                </a:cxn>
                <a:cxn ang="0">
                  <a:pos x="24" y="18"/>
                </a:cxn>
                <a:cxn ang="0">
                  <a:pos x="37" y="21"/>
                </a:cxn>
                <a:cxn ang="0">
                  <a:pos x="51" y="12"/>
                </a:cxn>
                <a:cxn ang="0">
                  <a:pos x="65" y="0"/>
                </a:cxn>
              </a:cxnLst>
              <a:rect l="0" t="0" r="r" b="b"/>
              <a:pathLst>
                <a:path w="65" h="27">
                  <a:moveTo>
                    <a:pt x="0" y="27"/>
                  </a:moveTo>
                  <a:lnTo>
                    <a:pt x="12" y="20"/>
                  </a:lnTo>
                  <a:lnTo>
                    <a:pt x="24" y="18"/>
                  </a:lnTo>
                  <a:lnTo>
                    <a:pt x="37" y="21"/>
                  </a:lnTo>
                  <a:lnTo>
                    <a:pt x="51" y="12"/>
                  </a:lnTo>
                  <a:lnTo>
                    <a:pt x="65" y="0"/>
                  </a:lnTo>
                </a:path>
              </a:pathLst>
            </a:custGeom>
            <a:noFill/>
            <a:ln w="0">
              <a:solidFill>
                <a:srgbClr val="000000"/>
              </a:solidFill>
              <a:prstDash val="solid"/>
              <a:round/>
              <a:headEnd/>
              <a:tailEnd/>
            </a:ln>
          </p:spPr>
          <p:txBody>
            <a:bodyPr/>
            <a:lstStyle/>
            <a:p>
              <a:endParaRPr lang="en-GB"/>
            </a:p>
          </p:txBody>
        </p:sp>
        <p:sp>
          <p:nvSpPr>
            <p:cNvPr id="1225" name="Line 3103"/>
            <p:cNvSpPr>
              <a:spLocks noChangeShapeType="1"/>
            </p:cNvSpPr>
            <p:nvPr/>
          </p:nvSpPr>
          <p:spPr bwMode="auto">
            <a:xfrm flipV="1">
              <a:off x="3417" y="3164"/>
              <a:ext cx="1" cy="2"/>
            </a:xfrm>
            <a:prstGeom prst="line">
              <a:avLst/>
            </a:prstGeom>
            <a:noFill/>
            <a:ln w="0">
              <a:solidFill>
                <a:srgbClr val="000000"/>
              </a:solidFill>
              <a:round/>
              <a:headEnd/>
              <a:tailEnd/>
            </a:ln>
          </p:spPr>
          <p:txBody>
            <a:bodyPr/>
            <a:lstStyle/>
            <a:p>
              <a:endParaRPr lang="en-GB"/>
            </a:p>
          </p:txBody>
        </p:sp>
        <p:sp>
          <p:nvSpPr>
            <p:cNvPr id="1226" name="Freeform 3104"/>
            <p:cNvSpPr>
              <a:spLocks/>
            </p:cNvSpPr>
            <p:nvPr/>
          </p:nvSpPr>
          <p:spPr bwMode="auto">
            <a:xfrm>
              <a:off x="3417" y="3166"/>
              <a:ext cx="367" cy="43"/>
            </a:xfrm>
            <a:custGeom>
              <a:avLst/>
              <a:gdLst/>
              <a:ahLst/>
              <a:cxnLst>
                <a:cxn ang="0">
                  <a:pos x="0" y="0"/>
                </a:cxn>
                <a:cxn ang="0">
                  <a:pos x="18" y="3"/>
                </a:cxn>
                <a:cxn ang="0">
                  <a:pos x="37" y="4"/>
                </a:cxn>
                <a:cxn ang="0">
                  <a:pos x="41" y="4"/>
                </a:cxn>
                <a:cxn ang="0">
                  <a:pos x="52" y="2"/>
                </a:cxn>
                <a:cxn ang="0">
                  <a:pos x="75" y="4"/>
                </a:cxn>
                <a:cxn ang="0">
                  <a:pos x="91" y="7"/>
                </a:cxn>
                <a:cxn ang="0">
                  <a:pos x="112" y="13"/>
                </a:cxn>
                <a:cxn ang="0">
                  <a:pos x="131" y="18"/>
                </a:cxn>
                <a:cxn ang="0">
                  <a:pos x="151" y="16"/>
                </a:cxn>
                <a:cxn ang="0">
                  <a:pos x="173" y="16"/>
                </a:cxn>
                <a:cxn ang="0">
                  <a:pos x="195" y="9"/>
                </a:cxn>
                <a:cxn ang="0">
                  <a:pos x="195" y="9"/>
                </a:cxn>
                <a:cxn ang="0">
                  <a:pos x="216" y="16"/>
                </a:cxn>
                <a:cxn ang="0">
                  <a:pos x="240" y="20"/>
                </a:cxn>
                <a:cxn ang="0">
                  <a:pos x="270" y="21"/>
                </a:cxn>
                <a:cxn ang="0">
                  <a:pos x="294" y="28"/>
                </a:cxn>
                <a:cxn ang="0">
                  <a:pos x="317" y="33"/>
                </a:cxn>
                <a:cxn ang="0">
                  <a:pos x="335" y="39"/>
                </a:cxn>
                <a:cxn ang="0">
                  <a:pos x="368" y="45"/>
                </a:cxn>
                <a:cxn ang="0">
                  <a:pos x="393" y="56"/>
                </a:cxn>
                <a:cxn ang="0">
                  <a:pos x="434" y="67"/>
                </a:cxn>
                <a:cxn ang="0">
                  <a:pos x="455" y="67"/>
                </a:cxn>
                <a:cxn ang="0">
                  <a:pos x="472" y="66"/>
                </a:cxn>
                <a:cxn ang="0">
                  <a:pos x="485" y="69"/>
                </a:cxn>
                <a:cxn ang="0">
                  <a:pos x="494" y="74"/>
                </a:cxn>
                <a:cxn ang="0">
                  <a:pos x="510" y="80"/>
                </a:cxn>
                <a:cxn ang="0">
                  <a:pos x="511" y="81"/>
                </a:cxn>
                <a:cxn ang="0">
                  <a:pos x="523" y="83"/>
                </a:cxn>
                <a:cxn ang="0">
                  <a:pos x="536" y="85"/>
                </a:cxn>
                <a:cxn ang="0">
                  <a:pos x="548" y="84"/>
                </a:cxn>
                <a:cxn ang="0">
                  <a:pos x="556" y="80"/>
                </a:cxn>
                <a:cxn ang="0">
                  <a:pos x="571" y="72"/>
                </a:cxn>
                <a:cxn ang="0">
                  <a:pos x="584" y="69"/>
                </a:cxn>
                <a:cxn ang="0">
                  <a:pos x="591" y="70"/>
                </a:cxn>
                <a:cxn ang="0">
                  <a:pos x="604" y="72"/>
                </a:cxn>
                <a:cxn ang="0">
                  <a:pos x="616" y="74"/>
                </a:cxn>
                <a:cxn ang="0">
                  <a:pos x="627" y="74"/>
                </a:cxn>
                <a:cxn ang="0">
                  <a:pos x="636" y="72"/>
                </a:cxn>
                <a:cxn ang="0">
                  <a:pos x="651" y="69"/>
                </a:cxn>
                <a:cxn ang="0">
                  <a:pos x="661" y="66"/>
                </a:cxn>
                <a:cxn ang="0">
                  <a:pos x="674" y="62"/>
                </a:cxn>
                <a:cxn ang="0">
                  <a:pos x="684" y="58"/>
                </a:cxn>
                <a:cxn ang="0">
                  <a:pos x="699" y="48"/>
                </a:cxn>
                <a:cxn ang="0">
                  <a:pos x="712" y="36"/>
                </a:cxn>
                <a:cxn ang="0">
                  <a:pos x="734" y="29"/>
                </a:cxn>
              </a:cxnLst>
              <a:rect l="0" t="0" r="r" b="b"/>
              <a:pathLst>
                <a:path w="734" h="85">
                  <a:moveTo>
                    <a:pt x="0" y="0"/>
                  </a:moveTo>
                  <a:lnTo>
                    <a:pt x="18" y="3"/>
                  </a:lnTo>
                  <a:lnTo>
                    <a:pt x="37" y="4"/>
                  </a:lnTo>
                  <a:lnTo>
                    <a:pt x="41" y="4"/>
                  </a:lnTo>
                  <a:lnTo>
                    <a:pt x="52" y="2"/>
                  </a:lnTo>
                  <a:lnTo>
                    <a:pt x="75" y="4"/>
                  </a:lnTo>
                  <a:lnTo>
                    <a:pt x="91" y="7"/>
                  </a:lnTo>
                  <a:lnTo>
                    <a:pt x="112" y="13"/>
                  </a:lnTo>
                  <a:lnTo>
                    <a:pt x="131" y="18"/>
                  </a:lnTo>
                  <a:lnTo>
                    <a:pt x="151" y="16"/>
                  </a:lnTo>
                  <a:lnTo>
                    <a:pt x="173" y="16"/>
                  </a:lnTo>
                  <a:lnTo>
                    <a:pt x="195" y="9"/>
                  </a:lnTo>
                  <a:lnTo>
                    <a:pt x="195" y="9"/>
                  </a:lnTo>
                  <a:lnTo>
                    <a:pt x="216" y="16"/>
                  </a:lnTo>
                  <a:lnTo>
                    <a:pt x="240" y="20"/>
                  </a:lnTo>
                  <a:lnTo>
                    <a:pt x="270" y="21"/>
                  </a:lnTo>
                  <a:lnTo>
                    <a:pt x="294" y="28"/>
                  </a:lnTo>
                  <a:lnTo>
                    <a:pt x="317" y="33"/>
                  </a:lnTo>
                  <a:lnTo>
                    <a:pt x="335" y="39"/>
                  </a:lnTo>
                  <a:lnTo>
                    <a:pt x="368" y="45"/>
                  </a:lnTo>
                  <a:lnTo>
                    <a:pt x="393" y="56"/>
                  </a:lnTo>
                  <a:lnTo>
                    <a:pt x="434" y="67"/>
                  </a:lnTo>
                  <a:lnTo>
                    <a:pt x="455" y="67"/>
                  </a:lnTo>
                  <a:lnTo>
                    <a:pt x="472" y="66"/>
                  </a:lnTo>
                  <a:lnTo>
                    <a:pt x="485" y="69"/>
                  </a:lnTo>
                  <a:lnTo>
                    <a:pt x="494" y="74"/>
                  </a:lnTo>
                  <a:lnTo>
                    <a:pt x="510" y="80"/>
                  </a:lnTo>
                  <a:lnTo>
                    <a:pt x="511" y="81"/>
                  </a:lnTo>
                  <a:lnTo>
                    <a:pt x="523" y="83"/>
                  </a:lnTo>
                  <a:lnTo>
                    <a:pt x="536" y="85"/>
                  </a:lnTo>
                  <a:lnTo>
                    <a:pt x="548" y="84"/>
                  </a:lnTo>
                  <a:lnTo>
                    <a:pt x="556" y="80"/>
                  </a:lnTo>
                  <a:lnTo>
                    <a:pt x="571" y="72"/>
                  </a:lnTo>
                  <a:lnTo>
                    <a:pt x="584" y="69"/>
                  </a:lnTo>
                  <a:lnTo>
                    <a:pt x="591" y="70"/>
                  </a:lnTo>
                  <a:lnTo>
                    <a:pt x="604" y="72"/>
                  </a:lnTo>
                  <a:lnTo>
                    <a:pt x="616" y="74"/>
                  </a:lnTo>
                  <a:lnTo>
                    <a:pt x="627" y="74"/>
                  </a:lnTo>
                  <a:lnTo>
                    <a:pt x="636" y="72"/>
                  </a:lnTo>
                  <a:lnTo>
                    <a:pt x="651" y="69"/>
                  </a:lnTo>
                  <a:lnTo>
                    <a:pt x="661" y="66"/>
                  </a:lnTo>
                  <a:lnTo>
                    <a:pt x="674" y="62"/>
                  </a:lnTo>
                  <a:lnTo>
                    <a:pt x="684" y="58"/>
                  </a:lnTo>
                  <a:lnTo>
                    <a:pt x="699" y="48"/>
                  </a:lnTo>
                  <a:lnTo>
                    <a:pt x="712" y="36"/>
                  </a:lnTo>
                  <a:lnTo>
                    <a:pt x="734" y="29"/>
                  </a:lnTo>
                </a:path>
              </a:pathLst>
            </a:custGeom>
            <a:noFill/>
            <a:ln w="0">
              <a:solidFill>
                <a:srgbClr val="000000"/>
              </a:solidFill>
              <a:prstDash val="solid"/>
              <a:round/>
              <a:headEnd/>
              <a:tailEnd/>
            </a:ln>
          </p:spPr>
          <p:txBody>
            <a:bodyPr/>
            <a:lstStyle/>
            <a:p>
              <a:endParaRPr lang="en-GB"/>
            </a:p>
          </p:txBody>
        </p:sp>
        <p:sp>
          <p:nvSpPr>
            <p:cNvPr id="1227" name="Freeform 3105"/>
            <p:cNvSpPr>
              <a:spLocks/>
            </p:cNvSpPr>
            <p:nvPr/>
          </p:nvSpPr>
          <p:spPr bwMode="auto">
            <a:xfrm>
              <a:off x="4020" y="3058"/>
              <a:ext cx="10" cy="2"/>
            </a:xfrm>
            <a:custGeom>
              <a:avLst/>
              <a:gdLst/>
              <a:ahLst/>
              <a:cxnLst>
                <a:cxn ang="0">
                  <a:pos x="0" y="2"/>
                </a:cxn>
                <a:cxn ang="0">
                  <a:pos x="3" y="1"/>
                </a:cxn>
                <a:cxn ang="0">
                  <a:pos x="10" y="1"/>
                </a:cxn>
                <a:cxn ang="0">
                  <a:pos x="19" y="0"/>
                </a:cxn>
              </a:cxnLst>
              <a:rect l="0" t="0" r="r" b="b"/>
              <a:pathLst>
                <a:path w="19" h="2">
                  <a:moveTo>
                    <a:pt x="0" y="2"/>
                  </a:moveTo>
                  <a:lnTo>
                    <a:pt x="3" y="1"/>
                  </a:lnTo>
                  <a:lnTo>
                    <a:pt x="10" y="1"/>
                  </a:lnTo>
                  <a:lnTo>
                    <a:pt x="19" y="0"/>
                  </a:lnTo>
                </a:path>
              </a:pathLst>
            </a:custGeom>
            <a:noFill/>
            <a:ln w="0">
              <a:solidFill>
                <a:srgbClr val="000000"/>
              </a:solidFill>
              <a:prstDash val="solid"/>
              <a:round/>
              <a:headEnd/>
              <a:tailEnd/>
            </a:ln>
          </p:spPr>
          <p:txBody>
            <a:bodyPr/>
            <a:lstStyle/>
            <a:p>
              <a:endParaRPr lang="en-GB"/>
            </a:p>
          </p:txBody>
        </p:sp>
        <p:sp>
          <p:nvSpPr>
            <p:cNvPr id="1228" name="Freeform 3106"/>
            <p:cNvSpPr>
              <a:spLocks/>
            </p:cNvSpPr>
            <p:nvPr/>
          </p:nvSpPr>
          <p:spPr bwMode="auto">
            <a:xfrm>
              <a:off x="4471" y="3030"/>
              <a:ext cx="40" cy="4"/>
            </a:xfrm>
            <a:custGeom>
              <a:avLst/>
              <a:gdLst/>
              <a:ahLst/>
              <a:cxnLst>
                <a:cxn ang="0">
                  <a:pos x="0" y="6"/>
                </a:cxn>
                <a:cxn ang="0">
                  <a:pos x="22" y="4"/>
                </a:cxn>
                <a:cxn ang="0">
                  <a:pos x="23" y="4"/>
                </a:cxn>
                <a:cxn ang="0">
                  <a:pos x="45" y="1"/>
                </a:cxn>
                <a:cxn ang="0">
                  <a:pos x="59" y="1"/>
                </a:cxn>
                <a:cxn ang="0">
                  <a:pos x="82" y="0"/>
                </a:cxn>
              </a:cxnLst>
              <a:rect l="0" t="0" r="r" b="b"/>
              <a:pathLst>
                <a:path w="82" h="6">
                  <a:moveTo>
                    <a:pt x="0" y="6"/>
                  </a:moveTo>
                  <a:lnTo>
                    <a:pt x="22" y="4"/>
                  </a:lnTo>
                  <a:lnTo>
                    <a:pt x="23" y="4"/>
                  </a:lnTo>
                  <a:lnTo>
                    <a:pt x="45" y="1"/>
                  </a:lnTo>
                  <a:lnTo>
                    <a:pt x="59" y="1"/>
                  </a:lnTo>
                  <a:lnTo>
                    <a:pt x="82" y="0"/>
                  </a:lnTo>
                </a:path>
              </a:pathLst>
            </a:custGeom>
            <a:noFill/>
            <a:ln w="0">
              <a:solidFill>
                <a:srgbClr val="000000"/>
              </a:solidFill>
              <a:prstDash val="solid"/>
              <a:round/>
              <a:headEnd/>
              <a:tailEnd/>
            </a:ln>
          </p:spPr>
          <p:txBody>
            <a:bodyPr/>
            <a:lstStyle/>
            <a:p>
              <a:endParaRPr lang="en-GB"/>
            </a:p>
          </p:txBody>
        </p:sp>
        <p:sp>
          <p:nvSpPr>
            <p:cNvPr id="1229" name="Line 3107"/>
            <p:cNvSpPr>
              <a:spLocks noChangeShapeType="1"/>
            </p:cNvSpPr>
            <p:nvPr/>
          </p:nvSpPr>
          <p:spPr bwMode="auto">
            <a:xfrm>
              <a:off x="4466" y="3034"/>
              <a:ext cx="5" cy="1"/>
            </a:xfrm>
            <a:prstGeom prst="line">
              <a:avLst/>
            </a:prstGeom>
            <a:noFill/>
            <a:ln w="0">
              <a:solidFill>
                <a:srgbClr val="000000"/>
              </a:solidFill>
              <a:round/>
              <a:headEnd/>
              <a:tailEnd/>
            </a:ln>
          </p:spPr>
          <p:txBody>
            <a:bodyPr/>
            <a:lstStyle/>
            <a:p>
              <a:endParaRPr lang="en-GB"/>
            </a:p>
          </p:txBody>
        </p:sp>
        <p:sp>
          <p:nvSpPr>
            <p:cNvPr id="1230" name="Line 3108"/>
            <p:cNvSpPr>
              <a:spLocks noChangeShapeType="1"/>
            </p:cNvSpPr>
            <p:nvPr/>
          </p:nvSpPr>
          <p:spPr bwMode="auto">
            <a:xfrm flipH="1" flipV="1">
              <a:off x="1092" y="3104"/>
              <a:ext cx="14" cy="1"/>
            </a:xfrm>
            <a:prstGeom prst="line">
              <a:avLst/>
            </a:prstGeom>
            <a:noFill/>
            <a:ln w="0">
              <a:solidFill>
                <a:srgbClr val="000000"/>
              </a:solidFill>
              <a:round/>
              <a:headEnd/>
              <a:tailEnd/>
            </a:ln>
          </p:spPr>
          <p:txBody>
            <a:bodyPr/>
            <a:lstStyle/>
            <a:p>
              <a:endParaRPr lang="en-GB"/>
            </a:p>
          </p:txBody>
        </p:sp>
        <p:sp>
          <p:nvSpPr>
            <p:cNvPr id="1231" name="Freeform 3109"/>
            <p:cNvSpPr>
              <a:spLocks/>
            </p:cNvSpPr>
            <p:nvPr/>
          </p:nvSpPr>
          <p:spPr bwMode="auto">
            <a:xfrm>
              <a:off x="2597" y="3081"/>
              <a:ext cx="500" cy="12"/>
            </a:xfrm>
            <a:custGeom>
              <a:avLst/>
              <a:gdLst/>
              <a:ahLst/>
              <a:cxnLst>
                <a:cxn ang="0">
                  <a:pos x="1000" y="18"/>
                </a:cxn>
                <a:cxn ang="0">
                  <a:pos x="940" y="16"/>
                </a:cxn>
                <a:cxn ang="0">
                  <a:pos x="911" y="13"/>
                </a:cxn>
                <a:cxn ang="0">
                  <a:pos x="851" y="9"/>
                </a:cxn>
                <a:cxn ang="0">
                  <a:pos x="800" y="5"/>
                </a:cxn>
                <a:cxn ang="0">
                  <a:pos x="749" y="2"/>
                </a:cxn>
                <a:cxn ang="0">
                  <a:pos x="691" y="0"/>
                </a:cxn>
                <a:cxn ang="0">
                  <a:pos x="677" y="0"/>
                </a:cxn>
                <a:cxn ang="0">
                  <a:pos x="663" y="0"/>
                </a:cxn>
                <a:cxn ang="0">
                  <a:pos x="644" y="2"/>
                </a:cxn>
                <a:cxn ang="0">
                  <a:pos x="626" y="0"/>
                </a:cxn>
                <a:cxn ang="0">
                  <a:pos x="590" y="2"/>
                </a:cxn>
                <a:cxn ang="0">
                  <a:pos x="561" y="4"/>
                </a:cxn>
                <a:cxn ang="0">
                  <a:pos x="540" y="6"/>
                </a:cxn>
                <a:cxn ang="0">
                  <a:pos x="512" y="8"/>
                </a:cxn>
                <a:cxn ang="0">
                  <a:pos x="473" y="11"/>
                </a:cxn>
                <a:cxn ang="0">
                  <a:pos x="431" y="13"/>
                </a:cxn>
                <a:cxn ang="0">
                  <a:pos x="360" y="17"/>
                </a:cxn>
                <a:cxn ang="0">
                  <a:pos x="252" y="13"/>
                </a:cxn>
                <a:cxn ang="0">
                  <a:pos x="228" y="12"/>
                </a:cxn>
                <a:cxn ang="0">
                  <a:pos x="206" y="11"/>
                </a:cxn>
                <a:cxn ang="0">
                  <a:pos x="200" y="11"/>
                </a:cxn>
                <a:cxn ang="0">
                  <a:pos x="176" y="13"/>
                </a:cxn>
                <a:cxn ang="0">
                  <a:pos x="151" y="17"/>
                </a:cxn>
                <a:cxn ang="0">
                  <a:pos x="119" y="20"/>
                </a:cxn>
                <a:cxn ang="0">
                  <a:pos x="99" y="22"/>
                </a:cxn>
                <a:cxn ang="0">
                  <a:pos x="83" y="23"/>
                </a:cxn>
                <a:cxn ang="0">
                  <a:pos x="69" y="24"/>
                </a:cxn>
                <a:cxn ang="0">
                  <a:pos x="35" y="23"/>
                </a:cxn>
                <a:cxn ang="0">
                  <a:pos x="0" y="22"/>
                </a:cxn>
              </a:cxnLst>
              <a:rect l="0" t="0" r="r" b="b"/>
              <a:pathLst>
                <a:path w="1000" h="24">
                  <a:moveTo>
                    <a:pt x="1000" y="18"/>
                  </a:moveTo>
                  <a:lnTo>
                    <a:pt x="940" y="16"/>
                  </a:lnTo>
                  <a:lnTo>
                    <a:pt x="911" y="13"/>
                  </a:lnTo>
                  <a:lnTo>
                    <a:pt x="851" y="9"/>
                  </a:lnTo>
                  <a:lnTo>
                    <a:pt x="800" y="5"/>
                  </a:lnTo>
                  <a:lnTo>
                    <a:pt x="749" y="2"/>
                  </a:lnTo>
                  <a:lnTo>
                    <a:pt x="691" y="0"/>
                  </a:lnTo>
                  <a:lnTo>
                    <a:pt x="677" y="0"/>
                  </a:lnTo>
                  <a:lnTo>
                    <a:pt x="663" y="0"/>
                  </a:lnTo>
                  <a:lnTo>
                    <a:pt x="644" y="2"/>
                  </a:lnTo>
                  <a:lnTo>
                    <a:pt x="626" y="0"/>
                  </a:lnTo>
                  <a:lnTo>
                    <a:pt x="590" y="2"/>
                  </a:lnTo>
                  <a:lnTo>
                    <a:pt x="561" y="4"/>
                  </a:lnTo>
                  <a:lnTo>
                    <a:pt x="540" y="6"/>
                  </a:lnTo>
                  <a:lnTo>
                    <a:pt x="512" y="8"/>
                  </a:lnTo>
                  <a:lnTo>
                    <a:pt x="473" y="11"/>
                  </a:lnTo>
                  <a:lnTo>
                    <a:pt x="431" y="13"/>
                  </a:lnTo>
                  <a:lnTo>
                    <a:pt x="360" y="17"/>
                  </a:lnTo>
                  <a:lnTo>
                    <a:pt x="252" y="13"/>
                  </a:lnTo>
                  <a:lnTo>
                    <a:pt x="228" y="12"/>
                  </a:lnTo>
                  <a:lnTo>
                    <a:pt x="206" y="11"/>
                  </a:lnTo>
                  <a:lnTo>
                    <a:pt x="200" y="11"/>
                  </a:lnTo>
                  <a:lnTo>
                    <a:pt x="176" y="13"/>
                  </a:lnTo>
                  <a:lnTo>
                    <a:pt x="151" y="17"/>
                  </a:lnTo>
                  <a:lnTo>
                    <a:pt x="119" y="20"/>
                  </a:lnTo>
                  <a:lnTo>
                    <a:pt x="99" y="22"/>
                  </a:lnTo>
                  <a:lnTo>
                    <a:pt x="83" y="23"/>
                  </a:lnTo>
                  <a:lnTo>
                    <a:pt x="69" y="24"/>
                  </a:lnTo>
                  <a:lnTo>
                    <a:pt x="35" y="23"/>
                  </a:lnTo>
                  <a:lnTo>
                    <a:pt x="0" y="22"/>
                  </a:lnTo>
                </a:path>
              </a:pathLst>
            </a:custGeom>
            <a:noFill/>
            <a:ln w="0">
              <a:solidFill>
                <a:srgbClr val="000000"/>
              </a:solidFill>
              <a:prstDash val="solid"/>
              <a:round/>
              <a:headEnd/>
              <a:tailEnd/>
            </a:ln>
          </p:spPr>
          <p:txBody>
            <a:bodyPr/>
            <a:lstStyle/>
            <a:p>
              <a:endParaRPr lang="en-GB"/>
            </a:p>
          </p:txBody>
        </p:sp>
        <p:sp>
          <p:nvSpPr>
            <p:cNvPr id="1232" name="Freeform 3110"/>
            <p:cNvSpPr>
              <a:spLocks/>
            </p:cNvSpPr>
            <p:nvPr/>
          </p:nvSpPr>
          <p:spPr bwMode="auto">
            <a:xfrm>
              <a:off x="3334" y="3261"/>
              <a:ext cx="319" cy="81"/>
            </a:xfrm>
            <a:custGeom>
              <a:avLst/>
              <a:gdLst/>
              <a:ahLst/>
              <a:cxnLst>
                <a:cxn ang="0">
                  <a:pos x="638" y="0"/>
                </a:cxn>
                <a:cxn ang="0">
                  <a:pos x="367" y="76"/>
                </a:cxn>
                <a:cxn ang="0">
                  <a:pos x="258" y="106"/>
                </a:cxn>
                <a:cxn ang="0">
                  <a:pos x="125" y="136"/>
                </a:cxn>
                <a:cxn ang="0">
                  <a:pos x="0" y="163"/>
                </a:cxn>
              </a:cxnLst>
              <a:rect l="0" t="0" r="r" b="b"/>
              <a:pathLst>
                <a:path w="638" h="163">
                  <a:moveTo>
                    <a:pt x="638" y="0"/>
                  </a:moveTo>
                  <a:lnTo>
                    <a:pt x="367" y="76"/>
                  </a:lnTo>
                  <a:lnTo>
                    <a:pt x="258" y="106"/>
                  </a:lnTo>
                  <a:lnTo>
                    <a:pt x="125" y="136"/>
                  </a:lnTo>
                  <a:lnTo>
                    <a:pt x="0" y="163"/>
                  </a:lnTo>
                </a:path>
              </a:pathLst>
            </a:custGeom>
            <a:noFill/>
            <a:ln w="0">
              <a:solidFill>
                <a:srgbClr val="000000"/>
              </a:solidFill>
              <a:prstDash val="solid"/>
              <a:round/>
              <a:headEnd/>
              <a:tailEnd/>
            </a:ln>
          </p:spPr>
          <p:txBody>
            <a:bodyPr/>
            <a:lstStyle/>
            <a:p>
              <a:endParaRPr lang="en-GB"/>
            </a:p>
          </p:txBody>
        </p:sp>
        <p:sp>
          <p:nvSpPr>
            <p:cNvPr id="1233" name="Line 3111"/>
            <p:cNvSpPr>
              <a:spLocks noChangeShapeType="1"/>
            </p:cNvSpPr>
            <p:nvPr/>
          </p:nvSpPr>
          <p:spPr bwMode="auto">
            <a:xfrm flipV="1">
              <a:off x="3382" y="3205"/>
              <a:ext cx="3" cy="4"/>
            </a:xfrm>
            <a:prstGeom prst="line">
              <a:avLst/>
            </a:prstGeom>
            <a:noFill/>
            <a:ln w="0">
              <a:solidFill>
                <a:srgbClr val="000000"/>
              </a:solidFill>
              <a:round/>
              <a:headEnd/>
              <a:tailEnd/>
            </a:ln>
          </p:spPr>
          <p:txBody>
            <a:bodyPr/>
            <a:lstStyle/>
            <a:p>
              <a:endParaRPr lang="en-GB"/>
            </a:p>
          </p:txBody>
        </p:sp>
        <p:sp>
          <p:nvSpPr>
            <p:cNvPr id="1234" name="Line 3112"/>
            <p:cNvSpPr>
              <a:spLocks noChangeShapeType="1"/>
            </p:cNvSpPr>
            <p:nvPr/>
          </p:nvSpPr>
          <p:spPr bwMode="auto">
            <a:xfrm flipH="1">
              <a:off x="3884" y="3088"/>
              <a:ext cx="1" cy="1"/>
            </a:xfrm>
            <a:prstGeom prst="line">
              <a:avLst/>
            </a:prstGeom>
            <a:noFill/>
            <a:ln w="0">
              <a:solidFill>
                <a:srgbClr val="000000"/>
              </a:solidFill>
              <a:round/>
              <a:headEnd/>
              <a:tailEnd/>
            </a:ln>
          </p:spPr>
          <p:txBody>
            <a:bodyPr/>
            <a:lstStyle/>
            <a:p>
              <a:endParaRPr lang="en-GB"/>
            </a:p>
          </p:txBody>
        </p:sp>
        <p:sp>
          <p:nvSpPr>
            <p:cNvPr id="1235" name="Line 3113"/>
            <p:cNvSpPr>
              <a:spLocks noChangeShapeType="1"/>
            </p:cNvSpPr>
            <p:nvPr/>
          </p:nvSpPr>
          <p:spPr bwMode="auto">
            <a:xfrm>
              <a:off x="3901" y="3086"/>
              <a:ext cx="1" cy="1"/>
            </a:xfrm>
            <a:prstGeom prst="line">
              <a:avLst/>
            </a:prstGeom>
            <a:noFill/>
            <a:ln w="0">
              <a:solidFill>
                <a:srgbClr val="000000"/>
              </a:solidFill>
              <a:round/>
              <a:headEnd/>
              <a:tailEnd/>
            </a:ln>
          </p:spPr>
          <p:txBody>
            <a:bodyPr/>
            <a:lstStyle/>
            <a:p>
              <a:endParaRPr lang="en-GB"/>
            </a:p>
          </p:txBody>
        </p:sp>
        <p:sp>
          <p:nvSpPr>
            <p:cNvPr id="1236" name="Freeform 3114"/>
            <p:cNvSpPr>
              <a:spLocks/>
            </p:cNvSpPr>
            <p:nvPr/>
          </p:nvSpPr>
          <p:spPr bwMode="auto">
            <a:xfrm>
              <a:off x="3885" y="3088"/>
              <a:ext cx="10" cy="1"/>
            </a:xfrm>
            <a:custGeom>
              <a:avLst/>
              <a:gdLst/>
              <a:ahLst/>
              <a:cxnLst>
                <a:cxn ang="0">
                  <a:pos x="0" y="0"/>
                </a:cxn>
                <a:cxn ang="0">
                  <a:pos x="10" y="0"/>
                </a:cxn>
                <a:cxn ang="0">
                  <a:pos x="20" y="0"/>
                </a:cxn>
              </a:cxnLst>
              <a:rect l="0" t="0" r="r" b="b"/>
              <a:pathLst>
                <a:path w="20">
                  <a:moveTo>
                    <a:pt x="0" y="0"/>
                  </a:moveTo>
                  <a:lnTo>
                    <a:pt x="10" y="0"/>
                  </a:lnTo>
                  <a:lnTo>
                    <a:pt x="20" y="0"/>
                  </a:lnTo>
                </a:path>
              </a:pathLst>
            </a:custGeom>
            <a:noFill/>
            <a:ln w="0">
              <a:solidFill>
                <a:srgbClr val="000000"/>
              </a:solidFill>
              <a:prstDash val="solid"/>
              <a:round/>
              <a:headEnd/>
              <a:tailEnd/>
            </a:ln>
          </p:spPr>
          <p:txBody>
            <a:bodyPr/>
            <a:lstStyle/>
            <a:p>
              <a:endParaRPr lang="en-GB"/>
            </a:p>
          </p:txBody>
        </p:sp>
        <p:sp>
          <p:nvSpPr>
            <p:cNvPr id="1237" name="Line 3115"/>
            <p:cNvSpPr>
              <a:spLocks noChangeShapeType="1"/>
            </p:cNvSpPr>
            <p:nvPr/>
          </p:nvSpPr>
          <p:spPr bwMode="auto">
            <a:xfrm flipH="1">
              <a:off x="4290" y="3098"/>
              <a:ext cx="2" cy="9"/>
            </a:xfrm>
            <a:prstGeom prst="line">
              <a:avLst/>
            </a:prstGeom>
            <a:noFill/>
            <a:ln w="0">
              <a:solidFill>
                <a:srgbClr val="000000"/>
              </a:solidFill>
              <a:round/>
              <a:headEnd/>
              <a:tailEnd/>
            </a:ln>
          </p:spPr>
          <p:txBody>
            <a:bodyPr/>
            <a:lstStyle/>
            <a:p>
              <a:endParaRPr lang="en-GB"/>
            </a:p>
          </p:txBody>
        </p:sp>
        <p:sp>
          <p:nvSpPr>
            <p:cNvPr id="1238" name="Freeform 3116"/>
            <p:cNvSpPr>
              <a:spLocks/>
            </p:cNvSpPr>
            <p:nvPr/>
          </p:nvSpPr>
          <p:spPr bwMode="auto">
            <a:xfrm>
              <a:off x="4145" y="3102"/>
              <a:ext cx="11" cy="28"/>
            </a:xfrm>
            <a:custGeom>
              <a:avLst/>
              <a:gdLst/>
              <a:ahLst/>
              <a:cxnLst>
                <a:cxn ang="0">
                  <a:pos x="22" y="0"/>
                </a:cxn>
                <a:cxn ang="0">
                  <a:pos x="21" y="1"/>
                </a:cxn>
                <a:cxn ang="0">
                  <a:pos x="13" y="21"/>
                </a:cxn>
                <a:cxn ang="0">
                  <a:pos x="10" y="32"/>
                </a:cxn>
                <a:cxn ang="0">
                  <a:pos x="0" y="56"/>
                </a:cxn>
              </a:cxnLst>
              <a:rect l="0" t="0" r="r" b="b"/>
              <a:pathLst>
                <a:path w="22" h="56">
                  <a:moveTo>
                    <a:pt x="22" y="0"/>
                  </a:moveTo>
                  <a:lnTo>
                    <a:pt x="21" y="1"/>
                  </a:lnTo>
                  <a:lnTo>
                    <a:pt x="13" y="21"/>
                  </a:lnTo>
                  <a:lnTo>
                    <a:pt x="10" y="32"/>
                  </a:lnTo>
                  <a:lnTo>
                    <a:pt x="0" y="56"/>
                  </a:lnTo>
                </a:path>
              </a:pathLst>
            </a:custGeom>
            <a:noFill/>
            <a:ln w="0">
              <a:solidFill>
                <a:srgbClr val="000000"/>
              </a:solidFill>
              <a:prstDash val="solid"/>
              <a:round/>
              <a:headEnd/>
              <a:tailEnd/>
            </a:ln>
          </p:spPr>
          <p:txBody>
            <a:bodyPr/>
            <a:lstStyle/>
            <a:p>
              <a:endParaRPr lang="en-GB"/>
            </a:p>
          </p:txBody>
        </p:sp>
        <p:sp>
          <p:nvSpPr>
            <p:cNvPr id="1239" name="Freeform 3117"/>
            <p:cNvSpPr>
              <a:spLocks/>
            </p:cNvSpPr>
            <p:nvPr/>
          </p:nvSpPr>
          <p:spPr bwMode="auto">
            <a:xfrm>
              <a:off x="4275" y="3098"/>
              <a:ext cx="17" cy="5"/>
            </a:xfrm>
            <a:custGeom>
              <a:avLst/>
              <a:gdLst/>
              <a:ahLst/>
              <a:cxnLst>
                <a:cxn ang="0">
                  <a:pos x="35" y="0"/>
                </a:cxn>
                <a:cxn ang="0">
                  <a:pos x="17" y="8"/>
                </a:cxn>
                <a:cxn ang="0">
                  <a:pos x="9" y="10"/>
                </a:cxn>
                <a:cxn ang="0">
                  <a:pos x="0" y="10"/>
                </a:cxn>
              </a:cxnLst>
              <a:rect l="0" t="0" r="r" b="b"/>
              <a:pathLst>
                <a:path w="35" h="10">
                  <a:moveTo>
                    <a:pt x="35" y="0"/>
                  </a:moveTo>
                  <a:lnTo>
                    <a:pt x="17" y="8"/>
                  </a:lnTo>
                  <a:lnTo>
                    <a:pt x="9" y="10"/>
                  </a:lnTo>
                  <a:lnTo>
                    <a:pt x="0" y="10"/>
                  </a:lnTo>
                </a:path>
              </a:pathLst>
            </a:custGeom>
            <a:noFill/>
            <a:ln w="0">
              <a:solidFill>
                <a:srgbClr val="000000"/>
              </a:solidFill>
              <a:prstDash val="solid"/>
              <a:round/>
              <a:headEnd/>
              <a:tailEnd/>
            </a:ln>
          </p:spPr>
          <p:txBody>
            <a:bodyPr/>
            <a:lstStyle/>
            <a:p>
              <a:endParaRPr lang="en-GB"/>
            </a:p>
          </p:txBody>
        </p:sp>
        <p:sp>
          <p:nvSpPr>
            <p:cNvPr id="1240" name="Freeform 3118"/>
            <p:cNvSpPr>
              <a:spLocks/>
            </p:cNvSpPr>
            <p:nvPr/>
          </p:nvSpPr>
          <p:spPr bwMode="auto">
            <a:xfrm>
              <a:off x="4109" y="3101"/>
              <a:ext cx="8" cy="24"/>
            </a:xfrm>
            <a:custGeom>
              <a:avLst/>
              <a:gdLst/>
              <a:ahLst/>
              <a:cxnLst>
                <a:cxn ang="0">
                  <a:pos x="18" y="0"/>
                </a:cxn>
                <a:cxn ang="0">
                  <a:pos x="10" y="21"/>
                </a:cxn>
                <a:cxn ang="0">
                  <a:pos x="7" y="31"/>
                </a:cxn>
                <a:cxn ang="0">
                  <a:pos x="0" y="48"/>
                </a:cxn>
              </a:cxnLst>
              <a:rect l="0" t="0" r="r" b="b"/>
              <a:pathLst>
                <a:path w="18" h="48">
                  <a:moveTo>
                    <a:pt x="18" y="0"/>
                  </a:moveTo>
                  <a:lnTo>
                    <a:pt x="10" y="21"/>
                  </a:lnTo>
                  <a:lnTo>
                    <a:pt x="7" y="31"/>
                  </a:lnTo>
                  <a:lnTo>
                    <a:pt x="0" y="48"/>
                  </a:lnTo>
                </a:path>
              </a:pathLst>
            </a:custGeom>
            <a:noFill/>
            <a:ln w="0">
              <a:solidFill>
                <a:srgbClr val="000000"/>
              </a:solidFill>
              <a:prstDash val="solid"/>
              <a:round/>
              <a:headEnd/>
              <a:tailEnd/>
            </a:ln>
          </p:spPr>
          <p:txBody>
            <a:bodyPr/>
            <a:lstStyle/>
            <a:p>
              <a:endParaRPr lang="en-GB"/>
            </a:p>
          </p:txBody>
        </p:sp>
        <p:sp>
          <p:nvSpPr>
            <p:cNvPr id="1241" name="Freeform 3119"/>
            <p:cNvSpPr>
              <a:spLocks/>
            </p:cNvSpPr>
            <p:nvPr/>
          </p:nvSpPr>
          <p:spPr bwMode="auto">
            <a:xfrm>
              <a:off x="4117" y="3101"/>
              <a:ext cx="39" cy="2"/>
            </a:xfrm>
            <a:custGeom>
              <a:avLst/>
              <a:gdLst/>
              <a:ahLst/>
              <a:cxnLst>
                <a:cxn ang="0">
                  <a:pos x="78" y="3"/>
                </a:cxn>
                <a:cxn ang="0">
                  <a:pos x="57" y="6"/>
                </a:cxn>
                <a:cxn ang="0">
                  <a:pos x="47" y="4"/>
                </a:cxn>
                <a:cxn ang="0">
                  <a:pos x="28" y="3"/>
                </a:cxn>
                <a:cxn ang="0">
                  <a:pos x="14" y="2"/>
                </a:cxn>
                <a:cxn ang="0">
                  <a:pos x="0" y="0"/>
                </a:cxn>
              </a:cxnLst>
              <a:rect l="0" t="0" r="r" b="b"/>
              <a:pathLst>
                <a:path w="78" h="6">
                  <a:moveTo>
                    <a:pt x="78" y="3"/>
                  </a:moveTo>
                  <a:lnTo>
                    <a:pt x="57" y="6"/>
                  </a:lnTo>
                  <a:lnTo>
                    <a:pt x="47" y="4"/>
                  </a:lnTo>
                  <a:lnTo>
                    <a:pt x="28" y="3"/>
                  </a:lnTo>
                  <a:lnTo>
                    <a:pt x="14" y="2"/>
                  </a:lnTo>
                  <a:lnTo>
                    <a:pt x="0" y="0"/>
                  </a:lnTo>
                </a:path>
              </a:pathLst>
            </a:custGeom>
            <a:noFill/>
            <a:ln w="0">
              <a:solidFill>
                <a:srgbClr val="000000"/>
              </a:solidFill>
              <a:prstDash val="solid"/>
              <a:round/>
              <a:headEnd/>
              <a:tailEnd/>
            </a:ln>
          </p:spPr>
          <p:txBody>
            <a:bodyPr/>
            <a:lstStyle/>
            <a:p>
              <a:endParaRPr lang="en-GB"/>
            </a:p>
          </p:txBody>
        </p:sp>
        <p:sp>
          <p:nvSpPr>
            <p:cNvPr id="1242" name="Freeform 3120"/>
            <p:cNvSpPr>
              <a:spLocks/>
            </p:cNvSpPr>
            <p:nvPr/>
          </p:nvSpPr>
          <p:spPr bwMode="auto">
            <a:xfrm>
              <a:off x="4080" y="3097"/>
              <a:ext cx="9" cy="23"/>
            </a:xfrm>
            <a:custGeom>
              <a:avLst/>
              <a:gdLst/>
              <a:ahLst/>
              <a:cxnLst>
                <a:cxn ang="0">
                  <a:pos x="0" y="0"/>
                </a:cxn>
                <a:cxn ang="0">
                  <a:pos x="10" y="23"/>
                </a:cxn>
                <a:cxn ang="0">
                  <a:pos x="10" y="24"/>
                </a:cxn>
                <a:cxn ang="0">
                  <a:pos x="17" y="44"/>
                </a:cxn>
              </a:cxnLst>
              <a:rect l="0" t="0" r="r" b="b"/>
              <a:pathLst>
                <a:path w="17" h="44">
                  <a:moveTo>
                    <a:pt x="0" y="0"/>
                  </a:moveTo>
                  <a:lnTo>
                    <a:pt x="10" y="23"/>
                  </a:lnTo>
                  <a:lnTo>
                    <a:pt x="10" y="24"/>
                  </a:lnTo>
                  <a:lnTo>
                    <a:pt x="17" y="44"/>
                  </a:lnTo>
                </a:path>
              </a:pathLst>
            </a:custGeom>
            <a:noFill/>
            <a:ln w="0">
              <a:solidFill>
                <a:srgbClr val="000000"/>
              </a:solidFill>
              <a:prstDash val="solid"/>
              <a:round/>
              <a:headEnd/>
              <a:tailEnd/>
            </a:ln>
          </p:spPr>
          <p:txBody>
            <a:bodyPr/>
            <a:lstStyle/>
            <a:p>
              <a:endParaRPr lang="en-GB"/>
            </a:p>
          </p:txBody>
        </p:sp>
        <p:sp>
          <p:nvSpPr>
            <p:cNvPr id="1243" name="Freeform 3121"/>
            <p:cNvSpPr>
              <a:spLocks/>
            </p:cNvSpPr>
            <p:nvPr/>
          </p:nvSpPr>
          <p:spPr bwMode="auto">
            <a:xfrm>
              <a:off x="4080" y="3097"/>
              <a:ext cx="37" cy="4"/>
            </a:xfrm>
            <a:custGeom>
              <a:avLst/>
              <a:gdLst/>
              <a:ahLst/>
              <a:cxnLst>
                <a:cxn ang="0">
                  <a:pos x="74" y="6"/>
                </a:cxn>
                <a:cxn ang="0">
                  <a:pos x="54" y="6"/>
                </a:cxn>
                <a:cxn ang="0">
                  <a:pos x="34" y="3"/>
                </a:cxn>
                <a:cxn ang="0">
                  <a:pos x="22" y="5"/>
                </a:cxn>
                <a:cxn ang="0">
                  <a:pos x="11" y="3"/>
                </a:cxn>
                <a:cxn ang="0">
                  <a:pos x="0" y="0"/>
                </a:cxn>
              </a:cxnLst>
              <a:rect l="0" t="0" r="r" b="b"/>
              <a:pathLst>
                <a:path w="74" h="6">
                  <a:moveTo>
                    <a:pt x="74" y="6"/>
                  </a:moveTo>
                  <a:lnTo>
                    <a:pt x="54" y="6"/>
                  </a:lnTo>
                  <a:lnTo>
                    <a:pt x="34" y="3"/>
                  </a:lnTo>
                  <a:lnTo>
                    <a:pt x="22" y="5"/>
                  </a:lnTo>
                  <a:lnTo>
                    <a:pt x="11" y="3"/>
                  </a:lnTo>
                  <a:lnTo>
                    <a:pt x="0" y="0"/>
                  </a:lnTo>
                </a:path>
              </a:pathLst>
            </a:custGeom>
            <a:noFill/>
            <a:ln w="0">
              <a:solidFill>
                <a:srgbClr val="000000"/>
              </a:solidFill>
              <a:prstDash val="solid"/>
              <a:round/>
              <a:headEnd/>
              <a:tailEnd/>
            </a:ln>
          </p:spPr>
          <p:txBody>
            <a:bodyPr/>
            <a:lstStyle/>
            <a:p>
              <a:endParaRPr lang="en-GB"/>
            </a:p>
          </p:txBody>
        </p:sp>
        <p:sp>
          <p:nvSpPr>
            <p:cNvPr id="1244" name="Freeform 3122"/>
            <p:cNvSpPr>
              <a:spLocks/>
            </p:cNvSpPr>
            <p:nvPr/>
          </p:nvSpPr>
          <p:spPr bwMode="auto">
            <a:xfrm>
              <a:off x="4063" y="3092"/>
              <a:ext cx="14" cy="28"/>
            </a:xfrm>
            <a:custGeom>
              <a:avLst/>
              <a:gdLst/>
              <a:ahLst/>
              <a:cxnLst>
                <a:cxn ang="0">
                  <a:pos x="0" y="0"/>
                </a:cxn>
                <a:cxn ang="0">
                  <a:pos x="9" y="20"/>
                </a:cxn>
                <a:cxn ang="0">
                  <a:pos x="12" y="27"/>
                </a:cxn>
                <a:cxn ang="0">
                  <a:pos x="27" y="56"/>
                </a:cxn>
              </a:cxnLst>
              <a:rect l="0" t="0" r="r" b="b"/>
              <a:pathLst>
                <a:path w="27" h="56">
                  <a:moveTo>
                    <a:pt x="0" y="0"/>
                  </a:moveTo>
                  <a:lnTo>
                    <a:pt x="9" y="20"/>
                  </a:lnTo>
                  <a:lnTo>
                    <a:pt x="12" y="27"/>
                  </a:lnTo>
                  <a:lnTo>
                    <a:pt x="27" y="56"/>
                  </a:lnTo>
                </a:path>
              </a:pathLst>
            </a:custGeom>
            <a:noFill/>
            <a:ln w="0">
              <a:solidFill>
                <a:srgbClr val="000000"/>
              </a:solidFill>
              <a:prstDash val="solid"/>
              <a:round/>
              <a:headEnd/>
              <a:tailEnd/>
            </a:ln>
          </p:spPr>
          <p:txBody>
            <a:bodyPr/>
            <a:lstStyle/>
            <a:p>
              <a:endParaRPr lang="en-GB"/>
            </a:p>
          </p:txBody>
        </p:sp>
        <p:sp>
          <p:nvSpPr>
            <p:cNvPr id="1245" name="Freeform 3123"/>
            <p:cNvSpPr>
              <a:spLocks/>
            </p:cNvSpPr>
            <p:nvPr/>
          </p:nvSpPr>
          <p:spPr bwMode="auto">
            <a:xfrm>
              <a:off x="4063" y="3092"/>
              <a:ext cx="17" cy="5"/>
            </a:xfrm>
            <a:custGeom>
              <a:avLst/>
              <a:gdLst/>
              <a:ahLst/>
              <a:cxnLst>
                <a:cxn ang="0">
                  <a:pos x="35" y="11"/>
                </a:cxn>
                <a:cxn ang="0">
                  <a:pos x="32" y="9"/>
                </a:cxn>
                <a:cxn ang="0">
                  <a:pos x="20" y="3"/>
                </a:cxn>
                <a:cxn ang="0">
                  <a:pos x="11" y="0"/>
                </a:cxn>
                <a:cxn ang="0">
                  <a:pos x="0" y="0"/>
                </a:cxn>
              </a:cxnLst>
              <a:rect l="0" t="0" r="r" b="b"/>
              <a:pathLst>
                <a:path w="35" h="11">
                  <a:moveTo>
                    <a:pt x="35" y="11"/>
                  </a:moveTo>
                  <a:lnTo>
                    <a:pt x="32" y="9"/>
                  </a:lnTo>
                  <a:lnTo>
                    <a:pt x="20" y="3"/>
                  </a:lnTo>
                  <a:lnTo>
                    <a:pt x="11" y="0"/>
                  </a:lnTo>
                  <a:lnTo>
                    <a:pt x="0" y="0"/>
                  </a:lnTo>
                </a:path>
              </a:pathLst>
            </a:custGeom>
            <a:noFill/>
            <a:ln w="0">
              <a:solidFill>
                <a:srgbClr val="000000"/>
              </a:solidFill>
              <a:prstDash val="solid"/>
              <a:round/>
              <a:headEnd/>
              <a:tailEnd/>
            </a:ln>
          </p:spPr>
          <p:txBody>
            <a:bodyPr/>
            <a:lstStyle/>
            <a:p>
              <a:endParaRPr lang="en-GB"/>
            </a:p>
          </p:txBody>
        </p:sp>
        <p:sp>
          <p:nvSpPr>
            <p:cNvPr id="1246" name="Freeform 3124"/>
            <p:cNvSpPr>
              <a:spLocks/>
            </p:cNvSpPr>
            <p:nvPr/>
          </p:nvSpPr>
          <p:spPr bwMode="auto">
            <a:xfrm>
              <a:off x="4025" y="3087"/>
              <a:ext cx="38" cy="5"/>
            </a:xfrm>
            <a:custGeom>
              <a:avLst/>
              <a:gdLst/>
              <a:ahLst/>
              <a:cxnLst>
                <a:cxn ang="0">
                  <a:pos x="77" y="10"/>
                </a:cxn>
                <a:cxn ang="0">
                  <a:pos x="71" y="6"/>
                </a:cxn>
                <a:cxn ang="0">
                  <a:pos x="60" y="4"/>
                </a:cxn>
                <a:cxn ang="0">
                  <a:pos x="50" y="4"/>
                </a:cxn>
                <a:cxn ang="0">
                  <a:pos x="39" y="3"/>
                </a:cxn>
                <a:cxn ang="0">
                  <a:pos x="33" y="1"/>
                </a:cxn>
                <a:cxn ang="0">
                  <a:pos x="33" y="1"/>
                </a:cxn>
                <a:cxn ang="0">
                  <a:pos x="30" y="1"/>
                </a:cxn>
                <a:cxn ang="0">
                  <a:pos x="21" y="0"/>
                </a:cxn>
                <a:cxn ang="0">
                  <a:pos x="11" y="3"/>
                </a:cxn>
                <a:cxn ang="0">
                  <a:pos x="7" y="3"/>
                </a:cxn>
                <a:cxn ang="0">
                  <a:pos x="7" y="3"/>
                </a:cxn>
                <a:cxn ang="0">
                  <a:pos x="0" y="1"/>
                </a:cxn>
              </a:cxnLst>
              <a:rect l="0" t="0" r="r" b="b"/>
              <a:pathLst>
                <a:path w="77" h="10">
                  <a:moveTo>
                    <a:pt x="77" y="10"/>
                  </a:moveTo>
                  <a:lnTo>
                    <a:pt x="71" y="6"/>
                  </a:lnTo>
                  <a:lnTo>
                    <a:pt x="60" y="4"/>
                  </a:lnTo>
                  <a:lnTo>
                    <a:pt x="50" y="4"/>
                  </a:lnTo>
                  <a:lnTo>
                    <a:pt x="39" y="3"/>
                  </a:lnTo>
                  <a:lnTo>
                    <a:pt x="33" y="1"/>
                  </a:lnTo>
                  <a:lnTo>
                    <a:pt x="33" y="1"/>
                  </a:lnTo>
                  <a:lnTo>
                    <a:pt x="30" y="1"/>
                  </a:lnTo>
                  <a:lnTo>
                    <a:pt x="21" y="0"/>
                  </a:lnTo>
                  <a:lnTo>
                    <a:pt x="11" y="3"/>
                  </a:lnTo>
                  <a:lnTo>
                    <a:pt x="7" y="3"/>
                  </a:lnTo>
                  <a:lnTo>
                    <a:pt x="7" y="3"/>
                  </a:lnTo>
                  <a:lnTo>
                    <a:pt x="0" y="1"/>
                  </a:lnTo>
                </a:path>
              </a:pathLst>
            </a:custGeom>
            <a:noFill/>
            <a:ln w="0">
              <a:solidFill>
                <a:srgbClr val="000000"/>
              </a:solidFill>
              <a:prstDash val="solid"/>
              <a:round/>
              <a:headEnd/>
              <a:tailEnd/>
            </a:ln>
          </p:spPr>
          <p:txBody>
            <a:bodyPr/>
            <a:lstStyle/>
            <a:p>
              <a:endParaRPr lang="en-GB"/>
            </a:p>
          </p:txBody>
        </p:sp>
        <p:sp>
          <p:nvSpPr>
            <p:cNvPr id="1247" name="Freeform 3125"/>
            <p:cNvSpPr>
              <a:spLocks/>
            </p:cNvSpPr>
            <p:nvPr/>
          </p:nvSpPr>
          <p:spPr bwMode="auto">
            <a:xfrm>
              <a:off x="4081" y="3131"/>
              <a:ext cx="27" cy="50"/>
            </a:xfrm>
            <a:custGeom>
              <a:avLst/>
              <a:gdLst/>
              <a:ahLst/>
              <a:cxnLst>
                <a:cxn ang="0">
                  <a:pos x="0" y="0"/>
                </a:cxn>
                <a:cxn ang="0">
                  <a:pos x="9" y="18"/>
                </a:cxn>
                <a:cxn ang="0">
                  <a:pos x="22" y="44"/>
                </a:cxn>
                <a:cxn ang="0">
                  <a:pos x="30" y="61"/>
                </a:cxn>
                <a:cxn ang="0">
                  <a:pos x="42" y="84"/>
                </a:cxn>
                <a:cxn ang="0">
                  <a:pos x="53" y="100"/>
                </a:cxn>
              </a:cxnLst>
              <a:rect l="0" t="0" r="r" b="b"/>
              <a:pathLst>
                <a:path w="53" h="100">
                  <a:moveTo>
                    <a:pt x="0" y="0"/>
                  </a:moveTo>
                  <a:lnTo>
                    <a:pt x="9" y="18"/>
                  </a:lnTo>
                  <a:lnTo>
                    <a:pt x="22" y="44"/>
                  </a:lnTo>
                  <a:lnTo>
                    <a:pt x="30" y="61"/>
                  </a:lnTo>
                  <a:lnTo>
                    <a:pt x="42" y="84"/>
                  </a:lnTo>
                  <a:lnTo>
                    <a:pt x="53" y="100"/>
                  </a:lnTo>
                </a:path>
              </a:pathLst>
            </a:custGeom>
            <a:noFill/>
            <a:ln w="0">
              <a:solidFill>
                <a:srgbClr val="000000"/>
              </a:solidFill>
              <a:prstDash val="solid"/>
              <a:round/>
              <a:headEnd/>
              <a:tailEnd/>
            </a:ln>
          </p:spPr>
          <p:txBody>
            <a:bodyPr/>
            <a:lstStyle/>
            <a:p>
              <a:endParaRPr lang="en-GB"/>
            </a:p>
          </p:txBody>
        </p:sp>
        <p:sp>
          <p:nvSpPr>
            <p:cNvPr id="1248" name="Line 3126"/>
            <p:cNvSpPr>
              <a:spLocks noChangeShapeType="1"/>
            </p:cNvSpPr>
            <p:nvPr/>
          </p:nvSpPr>
          <p:spPr bwMode="auto">
            <a:xfrm>
              <a:off x="4095" y="3133"/>
              <a:ext cx="1" cy="1"/>
            </a:xfrm>
            <a:prstGeom prst="line">
              <a:avLst/>
            </a:prstGeom>
            <a:noFill/>
            <a:ln w="0">
              <a:solidFill>
                <a:srgbClr val="000000"/>
              </a:solidFill>
              <a:round/>
              <a:headEnd/>
              <a:tailEnd/>
            </a:ln>
          </p:spPr>
          <p:txBody>
            <a:bodyPr/>
            <a:lstStyle/>
            <a:p>
              <a:endParaRPr lang="en-GB"/>
            </a:p>
          </p:txBody>
        </p:sp>
        <p:sp>
          <p:nvSpPr>
            <p:cNvPr id="1249" name="Freeform 3127"/>
            <p:cNvSpPr>
              <a:spLocks/>
            </p:cNvSpPr>
            <p:nvPr/>
          </p:nvSpPr>
          <p:spPr bwMode="auto">
            <a:xfrm>
              <a:off x="4081" y="3131"/>
              <a:ext cx="4" cy="1"/>
            </a:xfrm>
            <a:custGeom>
              <a:avLst/>
              <a:gdLst/>
              <a:ahLst/>
              <a:cxnLst>
                <a:cxn ang="0">
                  <a:pos x="0" y="0"/>
                </a:cxn>
                <a:cxn ang="0">
                  <a:pos x="1" y="0"/>
                </a:cxn>
                <a:cxn ang="0">
                  <a:pos x="8" y="0"/>
                </a:cxn>
              </a:cxnLst>
              <a:rect l="0" t="0" r="r" b="b"/>
              <a:pathLst>
                <a:path w="8">
                  <a:moveTo>
                    <a:pt x="0" y="0"/>
                  </a:moveTo>
                  <a:lnTo>
                    <a:pt x="1" y="0"/>
                  </a:lnTo>
                  <a:lnTo>
                    <a:pt x="8" y="0"/>
                  </a:lnTo>
                </a:path>
              </a:pathLst>
            </a:custGeom>
            <a:noFill/>
            <a:ln w="0">
              <a:solidFill>
                <a:srgbClr val="000000"/>
              </a:solidFill>
              <a:prstDash val="solid"/>
              <a:round/>
              <a:headEnd/>
              <a:tailEnd/>
            </a:ln>
          </p:spPr>
          <p:txBody>
            <a:bodyPr/>
            <a:lstStyle/>
            <a:p>
              <a:endParaRPr lang="en-GB"/>
            </a:p>
          </p:txBody>
        </p:sp>
        <p:sp>
          <p:nvSpPr>
            <p:cNvPr id="1250" name="Line 3128"/>
            <p:cNvSpPr>
              <a:spLocks noChangeShapeType="1"/>
            </p:cNvSpPr>
            <p:nvPr/>
          </p:nvSpPr>
          <p:spPr bwMode="auto">
            <a:xfrm flipV="1">
              <a:off x="3989" y="3102"/>
              <a:ext cx="2" cy="6"/>
            </a:xfrm>
            <a:prstGeom prst="line">
              <a:avLst/>
            </a:prstGeom>
            <a:noFill/>
            <a:ln w="0">
              <a:solidFill>
                <a:srgbClr val="000000"/>
              </a:solidFill>
              <a:round/>
              <a:headEnd/>
              <a:tailEnd/>
            </a:ln>
          </p:spPr>
          <p:txBody>
            <a:bodyPr/>
            <a:lstStyle/>
            <a:p>
              <a:endParaRPr lang="en-GB"/>
            </a:p>
          </p:txBody>
        </p:sp>
        <p:sp>
          <p:nvSpPr>
            <p:cNvPr id="1251" name="Line 3129"/>
            <p:cNvSpPr>
              <a:spLocks noChangeShapeType="1"/>
            </p:cNvSpPr>
            <p:nvPr/>
          </p:nvSpPr>
          <p:spPr bwMode="auto">
            <a:xfrm>
              <a:off x="4031" y="3125"/>
              <a:ext cx="1" cy="5"/>
            </a:xfrm>
            <a:prstGeom prst="line">
              <a:avLst/>
            </a:prstGeom>
            <a:noFill/>
            <a:ln w="0">
              <a:solidFill>
                <a:srgbClr val="000000"/>
              </a:solidFill>
              <a:round/>
              <a:headEnd/>
              <a:tailEnd/>
            </a:ln>
          </p:spPr>
          <p:txBody>
            <a:bodyPr/>
            <a:lstStyle/>
            <a:p>
              <a:endParaRPr lang="en-GB"/>
            </a:p>
          </p:txBody>
        </p:sp>
        <p:sp>
          <p:nvSpPr>
            <p:cNvPr id="1252" name="Freeform 3130"/>
            <p:cNvSpPr>
              <a:spLocks/>
            </p:cNvSpPr>
            <p:nvPr/>
          </p:nvSpPr>
          <p:spPr bwMode="auto">
            <a:xfrm>
              <a:off x="3989" y="3108"/>
              <a:ext cx="29" cy="16"/>
            </a:xfrm>
            <a:custGeom>
              <a:avLst/>
              <a:gdLst/>
              <a:ahLst/>
              <a:cxnLst>
                <a:cxn ang="0">
                  <a:pos x="0" y="0"/>
                </a:cxn>
                <a:cxn ang="0">
                  <a:pos x="10" y="3"/>
                </a:cxn>
                <a:cxn ang="0">
                  <a:pos x="18" y="7"/>
                </a:cxn>
                <a:cxn ang="0">
                  <a:pos x="27" y="11"/>
                </a:cxn>
                <a:cxn ang="0">
                  <a:pos x="32" y="16"/>
                </a:cxn>
                <a:cxn ang="0">
                  <a:pos x="40" y="22"/>
                </a:cxn>
                <a:cxn ang="0">
                  <a:pos x="50" y="30"/>
                </a:cxn>
                <a:cxn ang="0">
                  <a:pos x="57" y="32"/>
                </a:cxn>
              </a:cxnLst>
              <a:rect l="0" t="0" r="r" b="b"/>
              <a:pathLst>
                <a:path w="57" h="32">
                  <a:moveTo>
                    <a:pt x="0" y="0"/>
                  </a:moveTo>
                  <a:lnTo>
                    <a:pt x="10" y="3"/>
                  </a:lnTo>
                  <a:lnTo>
                    <a:pt x="18" y="7"/>
                  </a:lnTo>
                  <a:lnTo>
                    <a:pt x="27" y="11"/>
                  </a:lnTo>
                  <a:lnTo>
                    <a:pt x="32" y="16"/>
                  </a:lnTo>
                  <a:lnTo>
                    <a:pt x="40" y="22"/>
                  </a:lnTo>
                  <a:lnTo>
                    <a:pt x="50" y="30"/>
                  </a:lnTo>
                  <a:lnTo>
                    <a:pt x="57" y="32"/>
                  </a:lnTo>
                </a:path>
              </a:pathLst>
            </a:custGeom>
            <a:noFill/>
            <a:ln w="0">
              <a:solidFill>
                <a:srgbClr val="000000"/>
              </a:solidFill>
              <a:prstDash val="solid"/>
              <a:round/>
              <a:headEnd/>
              <a:tailEnd/>
            </a:ln>
          </p:spPr>
          <p:txBody>
            <a:bodyPr/>
            <a:lstStyle/>
            <a:p>
              <a:endParaRPr lang="en-GB"/>
            </a:p>
          </p:txBody>
        </p:sp>
        <p:sp>
          <p:nvSpPr>
            <p:cNvPr id="1253" name="Line 3131"/>
            <p:cNvSpPr>
              <a:spLocks noChangeShapeType="1"/>
            </p:cNvSpPr>
            <p:nvPr/>
          </p:nvSpPr>
          <p:spPr bwMode="auto">
            <a:xfrm>
              <a:off x="4032" y="3130"/>
              <a:ext cx="2" cy="7"/>
            </a:xfrm>
            <a:prstGeom prst="line">
              <a:avLst/>
            </a:prstGeom>
            <a:noFill/>
            <a:ln w="0">
              <a:solidFill>
                <a:srgbClr val="000000"/>
              </a:solidFill>
              <a:round/>
              <a:headEnd/>
              <a:tailEnd/>
            </a:ln>
          </p:spPr>
          <p:txBody>
            <a:bodyPr/>
            <a:lstStyle/>
            <a:p>
              <a:endParaRPr lang="en-GB"/>
            </a:p>
          </p:txBody>
        </p:sp>
        <p:sp>
          <p:nvSpPr>
            <p:cNvPr id="1254" name="Line 3132"/>
            <p:cNvSpPr>
              <a:spLocks noChangeShapeType="1"/>
            </p:cNvSpPr>
            <p:nvPr/>
          </p:nvSpPr>
          <p:spPr bwMode="auto">
            <a:xfrm>
              <a:off x="4080" y="3128"/>
              <a:ext cx="1" cy="2"/>
            </a:xfrm>
            <a:prstGeom prst="line">
              <a:avLst/>
            </a:prstGeom>
            <a:noFill/>
            <a:ln w="0">
              <a:solidFill>
                <a:srgbClr val="000000"/>
              </a:solidFill>
              <a:round/>
              <a:headEnd/>
              <a:tailEnd/>
            </a:ln>
          </p:spPr>
          <p:txBody>
            <a:bodyPr/>
            <a:lstStyle/>
            <a:p>
              <a:endParaRPr lang="en-GB"/>
            </a:p>
          </p:txBody>
        </p:sp>
        <p:sp>
          <p:nvSpPr>
            <p:cNvPr id="1255" name="Freeform 3133"/>
            <p:cNvSpPr>
              <a:spLocks/>
            </p:cNvSpPr>
            <p:nvPr/>
          </p:nvSpPr>
          <p:spPr bwMode="auto">
            <a:xfrm>
              <a:off x="4032" y="3130"/>
              <a:ext cx="34" cy="3"/>
            </a:xfrm>
            <a:custGeom>
              <a:avLst/>
              <a:gdLst/>
              <a:ahLst/>
              <a:cxnLst>
                <a:cxn ang="0">
                  <a:pos x="0" y="0"/>
                </a:cxn>
                <a:cxn ang="0">
                  <a:pos x="11" y="3"/>
                </a:cxn>
                <a:cxn ang="0">
                  <a:pos x="23" y="4"/>
                </a:cxn>
                <a:cxn ang="0">
                  <a:pos x="29" y="4"/>
                </a:cxn>
                <a:cxn ang="0">
                  <a:pos x="35" y="5"/>
                </a:cxn>
                <a:cxn ang="0">
                  <a:pos x="45" y="3"/>
                </a:cxn>
                <a:cxn ang="0">
                  <a:pos x="58" y="2"/>
                </a:cxn>
                <a:cxn ang="0">
                  <a:pos x="68" y="1"/>
                </a:cxn>
              </a:cxnLst>
              <a:rect l="0" t="0" r="r" b="b"/>
              <a:pathLst>
                <a:path w="68" h="5">
                  <a:moveTo>
                    <a:pt x="0" y="0"/>
                  </a:moveTo>
                  <a:lnTo>
                    <a:pt x="11" y="3"/>
                  </a:lnTo>
                  <a:lnTo>
                    <a:pt x="23" y="4"/>
                  </a:lnTo>
                  <a:lnTo>
                    <a:pt x="29" y="4"/>
                  </a:lnTo>
                  <a:lnTo>
                    <a:pt x="35" y="5"/>
                  </a:lnTo>
                  <a:lnTo>
                    <a:pt x="45" y="3"/>
                  </a:lnTo>
                  <a:lnTo>
                    <a:pt x="58" y="2"/>
                  </a:lnTo>
                  <a:lnTo>
                    <a:pt x="68" y="1"/>
                  </a:lnTo>
                </a:path>
              </a:pathLst>
            </a:custGeom>
            <a:noFill/>
            <a:ln w="0">
              <a:solidFill>
                <a:srgbClr val="000000"/>
              </a:solidFill>
              <a:prstDash val="solid"/>
              <a:round/>
              <a:headEnd/>
              <a:tailEnd/>
            </a:ln>
          </p:spPr>
          <p:txBody>
            <a:bodyPr/>
            <a:lstStyle/>
            <a:p>
              <a:endParaRPr lang="en-GB"/>
            </a:p>
          </p:txBody>
        </p:sp>
        <p:sp>
          <p:nvSpPr>
            <p:cNvPr id="1256" name="Freeform 3134"/>
            <p:cNvSpPr>
              <a:spLocks/>
            </p:cNvSpPr>
            <p:nvPr/>
          </p:nvSpPr>
          <p:spPr bwMode="auto">
            <a:xfrm>
              <a:off x="4286" y="3107"/>
              <a:ext cx="4" cy="12"/>
            </a:xfrm>
            <a:custGeom>
              <a:avLst/>
              <a:gdLst/>
              <a:ahLst/>
              <a:cxnLst>
                <a:cxn ang="0">
                  <a:pos x="7" y="0"/>
                </a:cxn>
                <a:cxn ang="0">
                  <a:pos x="6" y="6"/>
                </a:cxn>
                <a:cxn ang="0">
                  <a:pos x="1" y="21"/>
                </a:cxn>
                <a:cxn ang="0">
                  <a:pos x="0" y="23"/>
                </a:cxn>
              </a:cxnLst>
              <a:rect l="0" t="0" r="r" b="b"/>
              <a:pathLst>
                <a:path w="7" h="23">
                  <a:moveTo>
                    <a:pt x="7" y="0"/>
                  </a:moveTo>
                  <a:lnTo>
                    <a:pt x="6" y="6"/>
                  </a:lnTo>
                  <a:lnTo>
                    <a:pt x="1" y="21"/>
                  </a:lnTo>
                  <a:lnTo>
                    <a:pt x="0" y="23"/>
                  </a:lnTo>
                </a:path>
              </a:pathLst>
            </a:custGeom>
            <a:noFill/>
            <a:ln w="0">
              <a:solidFill>
                <a:srgbClr val="000000"/>
              </a:solidFill>
              <a:prstDash val="solid"/>
              <a:round/>
              <a:headEnd/>
              <a:tailEnd/>
            </a:ln>
          </p:spPr>
          <p:txBody>
            <a:bodyPr/>
            <a:lstStyle/>
            <a:p>
              <a:endParaRPr lang="en-GB"/>
            </a:p>
          </p:txBody>
        </p:sp>
        <p:sp>
          <p:nvSpPr>
            <p:cNvPr id="1257" name="Line 3135"/>
            <p:cNvSpPr>
              <a:spLocks noChangeShapeType="1"/>
            </p:cNvSpPr>
            <p:nvPr/>
          </p:nvSpPr>
          <p:spPr bwMode="auto">
            <a:xfrm>
              <a:off x="4290" y="3107"/>
              <a:ext cx="1" cy="1"/>
            </a:xfrm>
            <a:prstGeom prst="line">
              <a:avLst/>
            </a:prstGeom>
            <a:noFill/>
            <a:ln w="0">
              <a:solidFill>
                <a:srgbClr val="000000"/>
              </a:solidFill>
              <a:round/>
              <a:headEnd/>
              <a:tailEnd/>
            </a:ln>
          </p:spPr>
          <p:txBody>
            <a:bodyPr/>
            <a:lstStyle/>
            <a:p>
              <a:endParaRPr lang="en-GB"/>
            </a:p>
          </p:txBody>
        </p:sp>
        <p:sp>
          <p:nvSpPr>
            <p:cNvPr id="1258" name="Freeform 3136"/>
            <p:cNvSpPr>
              <a:spLocks/>
            </p:cNvSpPr>
            <p:nvPr/>
          </p:nvSpPr>
          <p:spPr bwMode="auto">
            <a:xfrm>
              <a:off x="4285" y="3106"/>
              <a:ext cx="66" cy="38"/>
            </a:xfrm>
            <a:custGeom>
              <a:avLst/>
              <a:gdLst/>
              <a:ahLst/>
              <a:cxnLst>
                <a:cxn ang="0">
                  <a:pos x="132" y="0"/>
                </a:cxn>
                <a:cxn ang="0">
                  <a:pos x="124" y="7"/>
                </a:cxn>
                <a:cxn ang="0">
                  <a:pos x="86" y="39"/>
                </a:cxn>
                <a:cxn ang="0">
                  <a:pos x="58" y="57"/>
                </a:cxn>
                <a:cxn ang="0">
                  <a:pos x="42" y="67"/>
                </a:cxn>
                <a:cxn ang="0">
                  <a:pos x="23" y="73"/>
                </a:cxn>
                <a:cxn ang="0">
                  <a:pos x="15" y="73"/>
                </a:cxn>
                <a:cxn ang="0">
                  <a:pos x="0" y="76"/>
                </a:cxn>
              </a:cxnLst>
              <a:rect l="0" t="0" r="r" b="b"/>
              <a:pathLst>
                <a:path w="132" h="76">
                  <a:moveTo>
                    <a:pt x="132" y="0"/>
                  </a:moveTo>
                  <a:lnTo>
                    <a:pt x="124" y="7"/>
                  </a:lnTo>
                  <a:lnTo>
                    <a:pt x="86" y="39"/>
                  </a:lnTo>
                  <a:lnTo>
                    <a:pt x="58" y="57"/>
                  </a:lnTo>
                  <a:lnTo>
                    <a:pt x="42" y="67"/>
                  </a:lnTo>
                  <a:lnTo>
                    <a:pt x="23" y="73"/>
                  </a:lnTo>
                  <a:lnTo>
                    <a:pt x="15" y="73"/>
                  </a:lnTo>
                  <a:lnTo>
                    <a:pt x="0" y="76"/>
                  </a:lnTo>
                </a:path>
              </a:pathLst>
            </a:custGeom>
            <a:noFill/>
            <a:ln w="0">
              <a:solidFill>
                <a:srgbClr val="000000"/>
              </a:solidFill>
              <a:prstDash val="solid"/>
              <a:round/>
              <a:headEnd/>
              <a:tailEnd/>
            </a:ln>
          </p:spPr>
          <p:txBody>
            <a:bodyPr/>
            <a:lstStyle/>
            <a:p>
              <a:endParaRPr lang="en-GB"/>
            </a:p>
          </p:txBody>
        </p:sp>
        <p:sp>
          <p:nvSpPr>
            <p:cNvPr id="1259" name="Freeform 3137"/>
            <p:cNvSpPr>
              <a:spLocks/>
            </p:cNvSpPr>
            <p:nvPr/>
          </p:nvSpPr>
          <p:spPr bwMode="auto">
            <a:xfrm>
              <a:off x="4290" y="3101"/>
              <a:ext cx="61" cy="6"/>
            </a:xfrm>
            <a:custGeom>
              <a:avLst/>
              <a:gdLst/>
              <a:ahLst/>
              <a:cxnLst>
                <a:cxn ang="0">
                  <a:pos x="0" y="11"/>
                </a:cxn>
                <a:cxn ang="0">
                  <a:pos x="14" y="6"/>
                </a:cxn>
                <a:cxn ang="0">
                  <a:pos x="26" y="5"/>
                </a:cxn>
                <a:cxn ang="0">
                  <a:pos x="43" y="4"/>
                </a:cxn>
                <a:cxn ang="0">
                  <a:pos x="67" y="2"/>
                </a:cxn>
                <a:cxn ang="0">
                  <a:pos x="82" y="0"/>
                </a:cxn>
                <a:cxn ang="0">
                  <a:pos x="106" y="3"/>
                </a:cxn>
                <a:cxn ang="0">
                  <a:pos x="123" y="8"/>
                </a:cxn>
              </a:cxnLst>
              <a:rect l="0" t="0" r="r" b="b"/>
              <a:pathLst>
                <a:path w="123" h="11">
                  <a:moveTo>
                    <a:pt x="0" y="11"/>
                  </a:moveTo>
                  <a:lnTo>
                    <a:pt x="14" y="6"/>
                  </a:lnTo>
                  <a:lnTo>
                    <a:pt x="26" y="5"/>
                  </a:lnTo>
                  <a:lnTo>
                    <a:pt x="43" y="4"/>
                  </a:lnTo>
                  <a:lnTo>
                    <a:pt x="67" y="2"/>
                  </a:lnTo>
                  <a:lnTo>
                    <a:pt x="82" y="0"/>
                  </a:lnTo>
                  <a:lnTo>
                    <a:pt x="106" y="3"/>
                  </a:lnTo>
                  <a:lnTo>
                    <a:pt x="123" y="8"/>
                  </a:lnTo>
                </a:path>
              </a:pathLst>
            </a:custGeom>
            <a:noFill/>
            <a:ln w="0">
              <a:solidFill>
                <a:srgbClr val="000000"/>
              </a:solidFill>
              <a:prstDash val="solid"/>
              <a:round/>
              <a:headEnd/>
              <a:tailEnd/>
            </a:ln>
          </p:spPr>
          <p:txBody>
            <a:bodyPr/>
            <a:lstStyle/>
            <a:p>
              <a:endParaRPr lang="en-GB"/>
            </a:p>
          </p:txBody>
        </p:sp>
        <p:sp>
          <p:nvSpPr>
            <p:cNvPr id="1260" name="Line 3138"/>
            <p:cNvSpPr>
              <a:spLocks noChangeShapeType="1"/>
            </p:cNvSpPr>
            <p:nvPr/>
          </p:nvSpPr>
          <p:spPr bwMode="auto">
            <a:xfrm flipH="1">
              <a:off x="4258" y="3156"/>
              <a:ext cx="5" cy="5"/>
            </a:xfrm>
            <a:prstGeom prst="line">
              <a:avLst/>
            </a:prstGeom>
            <a:noFill/>
            <a:ln w="0">
              <a:solidFill>
                <a:srgbClr val="000000"/>
              </a:solidFill>
              <a:round/>
              <a:headEnd/>
              <a:tailEnd/>
            </a:ln>
          </p:spPr>
          <p:txBody>
            <a:bodyPr/>
            <a:lstStyle/>
            <a:p>
              <a:endParaRPr lang="en-GB"/>
            </a:p>
          </p:txBody>
        </p:sp>
        <p:sp>
          <p:nvSpPr>
            <p:cNvPr id="1261" name="Line 3139"/>
            <p:cNvSpPr>
              <a:spLocks noChangeShapeType="1"/>
            </p:cNvSpPr>
            <p:nvPr/>
          </p:nvSpPr>
          <p:spPr bwMode="auto">
            <a:xfrm>
              <a:off x="4263" y="3155"/>
              <a:ext cx="1" cy="1"/>
            </a:xfrm>
            <a:prstGeom prst="line">
              <a:avLst/>
            </a:prstGeom>
            <a:noFill/>
            <a:ln w="0">
              <a:solidFill>
                <a:srgbClr val="000000"/>
              </a:solidFill>
              <a:round/>
              <a:headEnd/>
              <a:tailEnd/>
            </a:ln>
          </p:spPr>
          <p:txBody>
            <a:bodyPr/>
            <a:lstStyle/>
            <a:p>
              <a:endParaRPr lang="en-GB"/>
            </a:p>
          </p:txBody>
        </p:sp>
        <p:sp>
          <p:nvSpPr>
            <p:cNvPr id="1262" name="Line 3140"/>
            <p:cNvSpPr>
              <a:spLocks noChangeShapeType="1"/>
            </p:cNvSpPr>
            <p:nvPr/>
          </p:nvSpPr>
          <p:spPr bwMode="auto">
            <a:xfrm flipV="1">
              <a:off x="4233" y="3137"/>
              <a:ext cx="15" cy="22"/>
            </a:xfrm>
            <a:prstGeom prst="line">
              <a:avLst/>
            </a:prstGeom>
            <a:noFill/>
            <a:ln w="0">
              <a:solidFill>
                <a:srgbClr val="000000"/>
              </a:solidFill>
              <a:round/>
              <a:headEnd/>
              <a:tailEnd/>
            </a:ln>
          </p:spPr>
          <p:txBody>
            <a:bodyPr/>
            <a:lstStyle/>
            <a:p>
              <a:endParaRPr lang="en-GB"/>
            </a:p>
          </p:txBody>
        </p:sp>
        <p:sp>
          <p:nvSpPr>
            <p:cNvPr id="1263" name="Freeform 3141"/>
            <p:cNvSpPr>
              <a:spLocks/>
            </p:cNvSpPr>
            <p:nvPr/>
          </p:nvSpPr>
          <p:spPr bwMode="auto">
            <a:xfrm>
              <a:off x="4233" y="3156"/>
              <a:ext cx="30" cy="3"/>
            </a:xfrm>
            <a:custGeom>
              <a:avLst/>
              <a:gdLst/>
              <a:ahLst/>
              <a:cxnLst>
                <a:cxn ang="0">
                  <a:pos x="59" y="0"/>
                </a:cxn>
                <a:cxn ang="0">
                  <a:pos x="41" y="2"/>
                </a:cxn>
                <a:cxn ang="0">
                  <a:pos x="30" y="2"/>
                </a:cxn>
                <a:cxn ang="0">
                  <a:pos x="0" y="5"/>
                </a:cxn>
              </a:cxnLst>
              <a:rect l="0" t="0" r="r" b="b"/>
              <a:pathLst>
                <a:path w="59" h="5">
                  <a:moveTo>
                    <a:pt x="59" y="0"/>
                  </a:moveTo>
                  <a:lnTo>
                    <a:pt x="41" y="2"/>
                  </a:lnTo>
                  <a:lnTo>
                    <a:pt x="30" y="2"/>
                  </a:lnTo>
                  <a:lnTo>
                    <a:pt x="0" y="5"/>
                  </a:lnTo>
                </a:path>
              </a:pathLst>
            </a:custGeom>
            <a:noFill/>
            <a:ln w="0">
              <a:solidFill>
                <a:srgbClr val="000000"/>
              </a:solidFill>
              <a:prstDash val="solid"/>
              <a:round/>
              <a:headEnd/>
              <a:tailEnd/>
            </a:ln>
          </p:spPr>
          <p:txBody>
            <a:bodyPr/>
            <a:lstStyle/>
            <a:p>
              <a:endParaRPr lang="en-GB"/>
            </a:p>
          </p:txBody>
        </p:sp>
        <p:sp>
          <p:nvSpPr>
            <p:cNvPr id="1264" name="Freeform 3142"/>
            <p:cNvSpPr>
              <a:spLocks/>
            </p:cNvSpPr>
            <p:nvPr/>
          </p:nvSpPr>
          <p:spPr bwMode="auto">
            <a:xfrm>
              <a:off x="4096" y="3137"/>
              <a:ext cx="4" cy="11"/>
            </a:xfrm>
            <a:custGeom>
              <a:avLst/>
              <a:gdLst/>
              <a:ahLst/>
              <a:cxnLst>
                <a:cxn ang="0">
                  <a:pos x="0" y="0"/>
                </a:cxn>
                <a:cxn ang="0">
                  <a:pos x="7" y="17"/>
                </a:cxn>
                <a:cxn ang="0">
                  <a:pos x="9" y="23"/>
                </a:cxn>
              </a:cxnLst>
              <a:rect l="0" t="0" r="r" b="b"/>
              <a:pathLst>
                <a:path w="9" h="23">
                  <a:moveTo>
                    <a:pt x="0" y="0"/>
                  </a:moveTo>
                  <a:lnTo>
                    <a:pt x="7" y="17"/>
                  </a:lnTo>
                  <a:lnTo>
                    <a:pt x="9" y="23"/>
                  </a:lnTo>
                </a:path>
              </a:pathLst>
            </a:custGeom>
            <a:noFill/>
            <a:ln w="0">
              <a:solidFill>
                <a:srgbClr val="000000"/>
              </a:solidFill>
              <a:prstDash val="solid"/>
              <a:round/>
              <a:headEnd/>
              <a:tailEnd/>
            </a:ln>
          </p:spPr>
          <p:txBody>
            <a:bodyPr/>
            <a:lstStyle/>
            <a:p>
              <a:endParaRPr lang="en-GB"/>
            </a:p>
          </p:txBody>
        </p:sp>
        <p:sp>
          <p:nvSpPr>
            <p:cNvPr id="1265" name="Line 3143"/>
            <p:cNvSpPr>
              <a:spLocks noChangeShapeType="1"/>
            </p:cNvSpPr>
            <p:nvPr/>
          </p:nvSpPr>
          <p:spPr bwMode="auto">
            <a:xfrm>
              <a:off x="4096" y="3137"/>
              <a:ext cx="9" cy="1"/>
            </a:xfrm>
            <a:prstGeom prst="line">
              <a:avLst/>
            </a:prstGeom>
            <a:noFill/>
            <a:ln w="0">
              <a:solidFill>
                <a:srgbClr val="000000"/>
              </a:solidFill>
              <a:round/>
              <a:headEnd/>
              <a:tailEnd/>
            </a:ln>
          </p:spPr>
          <p:txBody>
            <a:bodyPr/>
            <a:lstStyle/>
            <a:p>
              <a:endParaRPr lang="en-GB"/>
            </a:p>
          </p:txBody>
        </p:sp>
        <p:sp>
          <p:nvSpPr>
            <p:cNvPr id="1266" name="Line 3144"/>
            <p:cNvSpPr>
              <a:spLocks noChangeShapeType="1"/>
            </p:cNvSpPr>
            <p:nvPr/>
          </p:nvSpPr>
          <p:spPr bwMode="auto">
            <a:xfrm>
              <a:off x="4089" y="3120"/>
              <a:ext cx="2" cy="3"/>
            </a:xfrm>
            <a:prstGeom prst="line">
              <a:avLst/>
            </a:prstGeom>
            <a:noFill/>
            <a:ln w="0">
              <a:solidFill>
                <a:srgbClr val="000000"/>
              </a:solidFill>
              <a:round/>
              <a:headEnd/>
              <a:tailEnd/>
            </a:ln>
          </p:spPr>
          <p:txBody>
            <a:bodyPr/>
            <a:lstStyle/>
            <a:p>
              <a:endParaRPr lang="en-GB"/>
            </a:p>
          </p:txBody>
        </p:sp>
        <p:sp>
          <p:nvSpPr>
            <p:cNvPr id="1267" name="Line 3145"/>
            <p:cNvSpPr>
              <a:spLocks noChangeShapeType="1"/>
            </p:cNvSpPr>
            <p:nvPr/>
          </p:nvSpPr>
          <p:spPr bwMode="auto">
            <a:xfrm>
              <a:off x="4089" y="3120"/>
              <a:ext cx="1" cy="1"/>
            </a:xfrm>
            <a:prstGeom prst="line">
              <a:avLst/>
            </a:prstGeom>
            <a:noFill/>
            <a:ln w="0">
              <a:solidFill>
                <a:srgbClr val="000000"/>
              </a:solidFill>
              <a:round/>
              <a:headEnd/>
              <a:tailEnd/>
            </a:ln>
          </p:spPr>
          <p:txBody>
            <a:bodyPr/>
            <a:lstStyle/>
            <a:p>
              <a:endParaRPr lang="en-GB"/>
            </a:p>
          </p:txBody>
        </p:sp>
        <p:sp>
          <p:nvSpPr>
            <p:cNvPr id="1268" name="Freeform 3146"/>
            <p:cNvSpPr>
              <a:spLocks/>
            </p:cNvSpPr>
            <p:nvPr/>
          </p:nvSpPr>
          <p:spPr bwMode="auto">
            <a:xfrm>
              <a:off x="4077" y="3120"/>
              <a:ext cx="3" cy="8"/>
            </a:xfrm>
            <a:custGeom>
              <a:avLst/>
              <a:gdLst/>
              <a:ahLst/>
              <a:cxnLst>
                <a:cxn ang="0">
                  <a:pos x="0" y="0"/>
                </a:cxn>
                <a:cxn ang="0">
                  <a:pos x="1" y="4"/>
                </a:cxn>
                <a:cxn ang="0">
                  <a:pos x="7" y="17"/>
                </a:cxn>
              </a:cxnLst>
              <a:rect l="0" t="0" r="r" b="b"/>
              <a:pathLst>
                <a:path w="7" h="17">
                  <a:moveTo>
                    <a:pt x="0" y="0"/>
                  </a:moveTo>
                  <a:lnTo>
                    <a:pt x="1" y="4"/>
                  </a:lnTo>
                  <a:lnTo>
                    <a:pt x="7" y="17"/>
                  </a:lnTo>
                </a:path>
              </a:pathLst>
            </a:custGeom>
            <a:noFill/>
            <a:ln w="0">
              <a:solidFill>
                <a:srgbClr val="000000"/>
              </a:solidFill>
              <a:prstDash val="solid"/>
              <a:round/>
              <a:headEnd/>
              <a:tailEnd/>
            </a:ln>
          </p:spPr>
          <p:txBody>
            <a:bodyPr/>
            <a:lstStyle/>
            <a:p>
              <a:endParaRPr lang="en-GB"/>
            </a:p>
          </p:txBody>
        </p:sp>
        <p:sp>
          <p:nvSpPr>
            <p:cNvPr id="1269" name="Freeform 3147"/>
            <p:cNvSpPr>
              <a:spLocks/>
            </p:cNvSpPr>
            <p:nvPr/>
          </p:nvSpPr>
          <p:spPr bwMode="auto">
            <a:xfrm>
              <a:off x="4077" y="3120"/>
              <a:ext cx="12" cy="1"/>
            </a:xfrm>
            <a:custGeom>
              <a:avLst/>
              <a:gdLst/>
              <a:ahLst/>
              <a:cxnLst>
                <a:cxn ang="0">
                  <a:pos x="25" y="0"/>
                </a:cxn>
                <a:cxn ang="0">
                  <a:pos x="18" y="0"/>
                </a:cxn>
                <a:cxn ang="0">
                  <a:pos x="8" y="1"/>
                </a:cxn>
                <a:cxn ang="0">
                  <a:pos x="1" y="1"/>
                </a:cxn>
                <a:cxn ang="0">
                  <a:pos x="0" y="1"/>
                </a:cxn>
              </a:cxnLst>
              <a:rect l="0" t="0" r="r" b="b"/>
              <a:pathLst>
                <a:path w="25" h="1">
                  <a:moveTo>
                    <a:pt x="25" y="0"/>
                  </a:moveTo>
                  <a:lnTo>
                    <a:pt x="18" y="0"/>
                  </a:lnTo>
                  <a:lnTo>
                    <a:pt x="8" y="1"/>
                  </a:lnTo>
                  <a:lnTo>
                    <a:pt x="1" y="1"/>
                  </a:lnTo>
                  <a:lnTo>
                    <a:pt x="0" y="1"/>
                  </a:lnTo>
                </a:path>
              </a:pathLst>
            </a:custGeom>
            <a:noFill/>
            <a:ln w="0">
              <a:solidFill>
                <a:srgbClr val="000000"/>
              </a:solidFill>
              <a:prstDash val="solid"/>
              <a:round/>
              <a:headEnd/>
              <a:tailEnd/>
            </a:ln>
          </p:spPr>
          <p:txBody>
            <a:bodyPr/>
            <a:lstStyle/>
            <a:p>
              <a:endParaRPr lang="en-GB"/>
            </a:p>
          </p:txBody>
        </p:sp>
        <p:sp>
          <p:nvSpPr>
            <p:cNvPr id="1270" name="Line 3148"/>
            <p:cNvSpPr>
              <a:spLocks noChangeShapeType="1"/>
            </p:cNvSpPr>
            <p:nvPr/>
          </p:nvSpPr>
          <p:spPr bwMode="auto">
            <a:xfrm>
              <a:off x="4029" y="3118"/>
              <a:ext cx="2" cy="7"/>
            </a:xfrm>
            <a:prstGeom prst="line">
              <a:avLst/>
            </a:prstGeom>
            <a:noFill/>
            <a:ln w="0">
              <a:solidFill>
                <a:srgbClr val="000000"/>
              </a:solidFill>
              <a:round/>
              <a:headEnd/>
              <a:tailEnd/>
            </a:ln>
          </p:spPr>
          <p:txBody>
            <a:bodyPr/>
            <a:lstStyle/>
            <a:p>
              <a:endParaRPr lang="en-GB"/>
            </a:p>
          </p:txBody>
        </p:sp>
        <p:sp>
          <p:nvSpPr>
            <p:cNvPr id="1271" name="Freeform 3149"/>
            <p:cNvSpPr>
              <a:spLocks/>
            </p:cNvSpPr>
            <p:nvPr/>
          </p:nvSpPr>
          <p:spPr bwMode="auto">
            <a:xfrm>
              <a:off x="4029" y="3118"/>
              <a:ext cx="48" cy="3"/>
            </a:xfrm>
            <a:custGeom>
              <a:avLst/>
              <a:gdLst/>
              <a:ahLst/>
              <a:cxnLst>
                <a:cxn ang="0">
                  <a:pos x="95" y="5"/>
                </a:cxn>
                <a:cxn ang="0">
                  <a:pos x="87" y="3"/>
                </a:cxn>
                <a:cxn ang="0">
                  <a:pos x="79" y="2"/>
                </a:cxn>
                <a:cxn ang="0">
                  <a:pos x="71" y="1"/>
                </a:cxn>
                <a:cxn ang="0">
                  <a:pos x="68" y="0"/>
                </a:cxn>
                <a:cxn ang="0">
                  <a:pos x="57" y="0"/>
                </a:cxn>
                <a:cxn ang="0">
                  <a:pos x="44" y="3"/>
                </a:cxn>
                <a:cxn ang="0">
                  <a:pos x="31" y="3"/>
                </a:cxn>
                <a:cxn ang="0">
                  <a:pos x="31" y="3"/>
                </a:cxn>
                <a:cxn ang="0">
                  <a:pos x="23" y="5"/>
                </a:cxn>
                <a:cxn ang="0">
                  <a:pos x="15" y="7"/>
                </a:cxn>
                <a:cxn ang="0">
                  <a:pos x="0" y="0"/>
                </a:cxn>
              </a:cxnLst>
              <a:rect l="0" t="0" r="r" b="b"/>
              <a:pathLst>
                <a:path w="95" h="7">
                  <a:moveTo>
                    <a:pt x="95" y="5"/>
                  </a:moveTo>
                  <a:lnTo>
                    <a:pt x="87" y="3"/>
                  </a:lnTo>
                  <a:lnTo>
                    <a:pt x="79" y="2"/>
                  </a:lnTo>
                  <a:lnTo>
                    <a:pt x="71" y="1"/>
                  </a:lnTo>
                  <a:lnTo>
                    <a:pt x="68" y="0"/>
                  </a:lnTo>
                  <a:lnTo>
                    <a:pt x="57" y="0"/>
                  </a:lnTo>
                  <a:lnTo>
                    <a:pt x="44" y="3"/>
                  </a:lnTo>
                  <a:lnTo>
                    <a:pt x="31" y="3"/>
                  </a:lnTo>
                  <a:lnTo>
                    <a:pt x="31" y="3"/>
                  </a:lnTo>
                  <a:lnTo>
                    <a:pt x="23" y="5"/>
                  </a:lnTo>
                  <a:lnTo>
                    <a:pt x="15" y="7"/>
                  </a:lnTo>
                  <a:lnTo>
                    <a:pt x="0" y="0"/>
                  </a:lnTo>
                </a:path>
              </a:pathLst>
            </a:custGeom>
            <a:noFill/>
            <a:ln w="0">
              <a:solidFill>
                <a:srgbClr val="000000"/>
              </a:solidFill>
              <a:prstDash val="solid"/>
              <a:round/>
              <a:headEnd/>
              <a:tailEnd/>
            </a:ln>
          </p:spPr>
          <p:txBody>
            <a:bodyPr/>
            <a:lstStyle/>
            <a:p>
              <a:endParaRPr lang="en-GB"/>
            </a:p>
          </p:txBody>
        </p:sp>
        <p:sp>
          <p:nvSpPr>
            <p:cNvPr id="1272" name="Line 3150"/>
            <p:cNvSpPr>
              <a:spLocks noChangeShapeType="1"/>
            </p:cNvSpPr>
            <p:nvPr/>
          </p:nvSpPr>
          <p:spPr bwMode="auto">
            <a:xfrm flipH="1">
              <a:off x="3991" y="3100"/>
              <a:ext cx="2" cy="2"/>
            </a:xfrm>
            <a:prstGeom prst="line">
              <a:avLst/>
            </a:prstGeom>
            <a:noFill/>
            <a:ln w="0">
              <a:solidFill>
                <a:srgbClr val="000000"/>
              </a:solidFill>
              <a:round/>
              <a:headEnd/>
              <a:tailEnd/>
            </a:ln>
          </p:spPr>
          <p:txBody>
            <a:bodyPr/>
            <a:lstStyle/>
            <a:p>
              <a:endParaRPr lang="en-GB"/>
            </a:p>
          </p:txBody>
        </p:sp>
        <p:sp>
          <p:nvSpPr>
            <p:cNvPr id="1273" name="Freeform 3151"/>
            <p:cNvSpPr>
              <a:spLocks/>
            </p:cNvSpPr>
            <p:nvPr/>
          </p:nvSpPr>
          <p:spPr bwMode="auto">
            <a:xfrm>
              <a:off x="4020" y="3114"/>
              <a:ext cx="9" cy="4"/>
            </a:xfrm>
            <a:custGeom>
              <a:avLst/>
              <a:gdLst/>
              <a:ahLst/>
              <a:cxnLst>
                <a:cxn ang="0">
                  <a:pos x="18" y="6"/>
                </a:cxn>
                <a:cxn ang="0">
                  <a:pos x="6" y="2"/>
                </a:cxn>
                <a:cxn ang="0">
                  <a:pos x="0" y="0"/>
                </a:cxn>
              </a:cxnLst>
              <a:rect l="0" t="0" r="r" b="b"/>
              <a:pathLst>
                <a:path w="18" h="6">
                  <a:moveTo>
                    <a:pt x="18" y="6"/>
                  </a:moveTo>
                  <a:lnTo>
                    <a:pt x="6" y="2"/>
                  </a:lnTo>
                  <a:lnTo>
                    <a:pt x="0" y="0"/>
                  </a:lnTo>
                </a:path>
              </a:pathLst>
            </a:custGeom>
            <a:noFill/>
            <a:ln w="0">
              <a:solidFill>
                <a:srgbClr val="000000"/>
              </a:solidFill>
              <a:prstDash val="solid"/>
              <a:round/>
              <a:headEnd/>
              <a:tailEnd/>
            </a:ln>
          </p:spPr>
          <p:txBody>
            <a:bodyPr/>
            <a:lstStyle/>
            <a:p>
              <a:endParaRPr lang="en-GB"/>
            </a:p>
          </p:txBody>
        </p:sp>
        <p:sp>
          <p:nvSpPr>
            <p:cNvPr id="1274" name="Freeform 3152"/>
            <p:cNvSpPr>
              <a:spLocks/>
            </p:cNvSpPr>
            <p:nvPr/>
          </p:nvSpPr>
          <p:spPr bwMode="auto">
            <a:xfrm>
              <a:off x="3878" y="3101"/>
              <a:ext cx="10" cy="19"/>
            </a:xfrm>
            <a:custGeom>
              <a:avLst/>
              <a:gdLst/>
              <a:ahLst/>
              <a:cxnLst>
                <a:cxn ang="0">
                  <a:pos x="0" y="39"/>
                </a:cxn>
                <a:cxn ang="0">
                  <a:pos x="12" y="18"/>
                </a:cxn>
                <a:cxn ang="0">
                  <a:pos x="19" y="0"/>
                </a:cxn>
              </a:cxnLst>
              <a:rect l="0" t="0" r="r" b="b"/>
              <a:pathLst>
                <a:path w="19" h="39">
                  <a:moveTo>
                    <a:pt x="0" y="39"/>
                  </a:moveTo>
                  <a:lnTo>
                    <a:pt x="12" y="18"/>
                  </a:lnTo>
                  <a:lnTo>
                    <a:pt x="19" y="0"/>
                  </a:lnTo>
                </a:path>
              </a:pathLst>
            </a:custGeom>
            <a:noFill/>
            <a:ln w="0">
              <a:solidFill>
                <a:srgbClr val="000000"/>
              </a:solidFill>
              <a:prstDash val="solid"/>
              <a:round/>
              <a:headEnd/>
              <a:tailEnd/>
            </a:ln>
          </p:spPr>
          <p:txBody>
            <a:bodyPr/>
            <a:lstStyle/>
            <a:p>
              <a:endParaRPr lang="en-GB"/>
            </a:p>
          </p:txBody>
        </p:sp>
        <p:sp>
          <p:nvSpPr>
            <p:cNvPr id="1275" name="Line 3153"/>
            <p:cNvSpPr>
              <a:spLocks noChangeShapeType="1"/>
            </p:cNvSpPr>
            <p:nvPr/>
          </p:nvSpPr>
          <p:spPr bwMode="auto">
            <a:xfrm flipH="1">
              <a:off x="3918" y="3151"/>
              <a:ext cx="13" cy="6"/>
            </a:xfrm>
            <a:prstGeom prst="line">
              <a:avLst/>
            </a:prstGeom>
            <a:noFill/>
            <a:ln w="0">
              <a:solidFill>
                <a:srgbClr val="000000"/>
              </a:solidFill>
              <a:round/>
              <a:headEnd/>
              <a:tailEnd/>
            </a:ln>
          </p:spPr>
          <p:txBody>
            <a:bodyPr/>
            <a:lstStyle/>
            <a:p>
              <a:endParaRPr lang="en-GB"/>
            </a:p>
          </p:txBody>
        </p:sp>
        <p:sp>
          <p:nvSpPr>
            <p:cNvPr id="1276" name="Freeform 3154"/>
            <p:cNvSpPr>
              <a:spLocks/>
            </p:cNvSpPr>
            <p:nvPr/>
          </p:nvSpPr>
          <p:spPr bwMode="auto">
            <a:xfrm>
              <a:off x="3878" y="3120"/>
              <a:ext cx="53" cy="31"/>
            </a:xfrm>
            <a:custGeom>
              <a:avLst/>
              <a:gdLst/>
              <a:ahLst/>
              <a:cxnLst>
                <a:cxn ang="0">
                  <a:pos x="0" y="1"/>
                </a:cxn>
                <a:cxn ang="0">
                  <a:pos x="7" y="0"/>
                </a:cxn>
                <a:cxn ang="0">
                  <a:pos x="15" y="0"/>
                </a:cxn>
                <a:cxn ang="0">
                  <a:pos x="25" y="6"/>
                </a:cxn>
                <a:cxn ang="0">
                  <a:pos x="33" y="14"/>
                </a:cxn>
                <a:cxn ang="0">
                  <a:pos x="40" y="21"/>
                </a:cxn>
                <a:cxn ang="0">
                  <a:pos x="45" y="27"/>
                </a:cxn>
                <a:cxn ang="0">
                  <a:pos x="51" y="34"/>
                </a:cxn>
                <a:cxn ang="0">
                  <a:pos x="57" y="41"/>
                </a:cxn>
                <a:cxn ang="0">
                  <a:pos x="62" y="49"/>
                </a:cxn>
                <a:cxn ang="0">
                  <a:pos x="71" y="51"/>
                </a:cxn>
                <a:cxn ang="0">
                  <a:pos x="80" y="57"/>
                </a:cxn>
                <a:cxn ang="0">
                  <a:pos x="91" y="62"/>
                </a:cxn>
                <a:cxn ang="0">
                  <a:pos x="105" y="62"/>
                </a:cxn>
              </a:cxnLst>
              <a:rect l="0" t="0" r="r" b="b"/>
              <a:pathLst>
                <a:path w="105" h="62">
                  <a:moveTo>
                    <a:pt x="0" y="1"/>
                  </a:moveTo>
                  <a:lnTo>
                    <a:pt x="7" y="0"/>
                  </a:lnTo>
                  <a:lnTo>
                    <a:pt x="15" y="0"/>
                  </a:lnTo>
                  <a:lnTo>
                    <a:pt x="25" y="6"/>
                  </a:lnTo>
                  <a:lnTo>
                    <a:pt x="33" y="14"/>
                  </a:lnTo>
                  <a:lnTo>
                    <a:pt x="40" y="21"/>
                  </a:lnTo>
                  <a:lnTo>
                    <a:pt x="45" y="27"/>
                  </a:lnTo>
                  <a:lnTo>
                    <a:pt x="51" y="34"/>
                  </a:lnTo>
                  <a:lnTo>
                    <a:pt x="57" y="41"/>
                  </a:lnTo>
                  <a:lnTo>
                    <a:pt x="62" y="49"/>
                  </a:lnTo>
                  <a:lnTo>
                    <a:pt x="71" y="51"/>
                  </a:lnTo>
                  <a:lnTo>
                    <a:pt x="80" y="57"/>
                  </a:lnTo>
                  <a:lnTo>
                    <a:pt x="91" y="62"/>
                  </a:lnTo>
                  <a:lnTo>
                    <a:pt x="105" y="62"/>
                  </a:lnTo>
                </a:path>
              </a:pathLst>
            </a:custGeom>
            <a:noFill/>
            <a:ln w="0">
              <a:solidFill>
                <a:srgbClr val="000000"/>
              </a:solidFill>
              <a:prstDash val="solid"/>
              <a:round/>
              <a:headEnd/>
              <a:tailEnd/>
            </a:ln>
          </p:spPr>
          <p:txBody>
            <a:bodyPr/>
            <a:lstStyle/>
            <a:p>
              <a:endParaRPr lang="en-GB"/>
            </a:p>
          </p:txBody>
        </p:sp>
        <p:sp>
          <p:nvSpPr>
            <p:cNvPr id="1277" name="Line 3155"/>
            <p:cNvSpPr>
              <a:spLocks noChangeShapeType="1"/>
            </p:cNvSpPr>
            <p:nvPr/>
          </p:nvSpPr>
          <p:spPr bwMode="auto">
            <a:xfrm flipH="1">
              <a:off x="3846" y="3128"/>
              <a:ext cx="2" cy="6"/>
            </a:xfrm>
            <a:prstGeom prst="line">
              <a:avLst/>
            </a:prstGeom>
            <a:noFill/>
            <a:ln w="0">
              <a:solidFill>
                <a:srgbClr val="000000"/>
              </a:solidFill>
              <a:round/>
              <a:headEnd/>
              <a:tailEnd/>
            </a:ln>
          </p:spPr>
          <p:txBody>
            <a:bodyPr/>
            <a:lstStyle/>
            <a:p>
              <a:endParaRPr lang="en-GB"/>
            </a:p>
          </p:txBody>
        </p:sp>
        <p:sp>
          <p:nvSpPr>
            <p:cNvPr id="1278" name="Line 3156"/>
            <p:cNvSpPr>
              <a:spLocks noChangeShapeType="1"/>
            </p:cNvSpPr>
            <p:nvPr/>
          </p:nvSpPr>
          <p:spPr bwMode="auto">
            <a:xfrm flipH="1">
              <a:off x="3842" y="3131"/>
              <a:ext cx="13" cy="15"/>
            </a:xfrm>
            <a:prstGeom prst="line">
              <a:avLst/>
            </a:prstGeom>
            <a:noFill/>
            <a:ln w="0">
              <a:solidFill>
                <a:srgbClr val="000000"/>
              </a:solidFill>
              <a:round/>
              <a:headEnd/>
              <a:tailEnd/>
            </a:ln>
          </p:spPr>
          <p:txBody>
            <a:bodyPr/>
            <a:lstStyle/>
            <a:p>
              <a:endParaRPr lang="en-GB"/>
            </a:p>
          </p:txBody>
        </p:sp>
        <p:sp>
          <p:nvSpPr>
            <p:cNvPr id="1279" name="Freeform 3157"/>
            <p:cNvSpPr>
              <a:spLocks/>
            </p:cNvSpPr>
            <p:nvPr/>
          </p:nvSpPr>
          <p:spPr bwMode="auto">
            <a:xfrm>
              <a:off x="3848" y="3128"/>
              <a:ext cx="7" cy="3"/>
            </a:xfrm>
            <a:custGeom>
              <a:avLst/>
              <a:gdLst/>
              <a:ahLst/>
              <a:cxnLst>
                <a:cxn ang="0">
                  <a:pos x="0" y="0"/>
                </a:cxn>
                <a:cxn ang="0">
                  <a:pos x="5" y="1"/>
                </a:cxn>
                <a:cxn ang="0">
                  <a:pos x="14" y="5"/>
                </a:cxn>
              </a:cxnLst>
              <a:rect l="0" t="0" r="r" b="b"/>
              <a:pathLst>
                <a:path w="14" h="5">
                  <a:moveTo>
                    <a:pt x="0" y="0"/>
                  </a:moveTo>
                  <a:lnTo>
                    <a:pt x="5" y="1"/>
                  </a:lnTo>
                  <a:lnTo>
                    <a:pt x="14" y="5"/>
                  </a:lnTo>
                </a:path>
              </a:pathLst>
            </a:custGeom>
            <a:noFill/>
            <a:ln w="0">
              <a:solidFill>
                <a:srgbClr val="000000"/>
              </a:solidFill>
              <a:prstDash val="solid"/>
              <a:round/>
              <a:headEnd/>
              <a:tailEnd/>
            </a:ln>
          </p:spPr>
          <p:txBody>
            <a:bodyPr/>
            <a:lstStyle/>
            <a:p>
              <a:endParaRPr lang="en-GB"/>
            </a:p>
          </p:txBody>
        </p:sp>
        <p:sp>
          <p:nvSpPr>
            <p:cNvPr id="1280" name="Freeform 3158"/>
            <p:cNvSpPr>
              <a:spLocks/>
            </p:cNvSpPr>
            <p:nvPr/>
          </p:nvSpPr>
          <p:spPr bwMode="auto">
            <a:xfrm>
              <a:off x="3850" y="3154"/>
              <a:ext cx="16" cy="13"/>
            </a:xfrm>
            <a:custGeom>
              <a:avLst/>
              <a:gdLst/>
              <a:ahLst/>
              <a:cxnLst>
                <a:cxn ang="0">
                  <a:pos x="33" y="0"/>
                </a:cxn>
                <a:cxn ang="0">
                  <a:pos x="22" y="10"/>
                </a:cxn>
                <a:cxn ang="0">
                  <a:pos x="15" y="14"/>
                </a:cxn>
                <a:cxn ang="0">
                  <a:pos x="7" y="23"/>
                </a:cxn>
                <a:cxn ang="0">
                  <a:pos x="0" y="25"/>
                </a:cxn>
              </a:cxnLst>
              <a:rect l="0" t="0" r="r" b="b"/>
              <a:pathLst>
                <a:path w="33" h="25">
                  <a:moveTo>
                    <a:pt x="33" y="0"/>
                  </a:moveTo>
                  <a:lnTo>
                    <a:pt x="22" y="10"/>
                  </a:lnTo>
                  <a:lnTo>
                    <a:pt x="15" y="14"/>
                  </a:lnTo>
                  <a:lnTo>
                    <a:pt x="7" y="23"/>
                  </a:lnTo>
                  <a:lnTo>
                    <a:pt x="0" y="25"/>
                  </a:lnTo>
                </a:path>
              </a:pathLst>
            </a:custGeom>
            <a:noFill/>
            <a:ln w="0">
              <a:solidFill>
                <a:srgbClr val="000000"/>
              </a:solidFill>
              <a:prstDash val="solid"/>
              <a:round/>
              <a:headEnd/>
              <a:tailEnd/>
            </a:ln>
          </p:spPr>
          <p:txBody>
            <a:bodyPr/>
            <a:lstStyle/>
            <a:p>
              <a:endParaRPr lang="en-GB"/>
            </a:p>
          </p:txBody>
        </p:sp>
        <p:sp>
          <p:nvSpPr>
            <p:cNvPr id="1281" name="Freeform 3159"/>
            <p:cNvSpPr>
              <a:spLocks/>
            </p:cNvSpPr>
            <p:nvPr/>
          </p:nvSpPr>
          <p:spPr bwMode="auto">
            <a:xfrm>
              <a:off x="3866" y="3152"/>
              <a:ext cx="34" cy="7"/>
            </a:xfrm>
            <a:custGeom>
              <a:avLst/>
              <a:gdLst/>
              <a:ahLst/>
              <a:cxnLst>
                <a:cxn ang="0">
                  <a:pos x="0" y="5"/>
                </a:cxn>
                <a:cxn ang="0">
                  <a:pos x="11" y="6"/>
                </a:cxn>
                <a:cxn ang="0">
                  <a:pos x="19" y="4"/>
                </a:cxn>
                <a:cxn ang="0">
                  <a:pos x="27" y="3"/>
                </a:cxn>
                <a:cxn ang="0">
                  <a:pos x="34" y="0"/>
                </a:cxn>
                <a:cxn ang="0">
                  <a:pos x="44" y="2"/>
                </a:cxn>
                <a:cxn ang="0">
                  <a:pos x="58" y="9"/>
                </a:cxn>
                <a:cxn ang="0">
                  <a:pos x="65" y="13"/>
                </a:cxn>
                <a:cxn ang="0">
                  <a:pos x="67" y="15"/>
                </a:cxn>
              </a:cxnLst>
              <a:rect l="0" t="0" r="r" b="b"/>
              <a:pathLst>
                <a:path w="67" h="15">
                  <a:moveTo>
                    <a:pt x="0" y="5"/>
                  </a:moveTo>
                  <a:lnTo>
                    <a:pt x="11" y="6"/>
                  </a:lnTo>
                  <a:lnTo>
                    <a:pt x="19" y="4"/>
                  </a:lnTo>
                  <a:lnTo>
                    <a:pt x="27" y="3"/>
                  </a:lnTo>
                  <a:lnTo>
                    <a:pt x="34" y="0"/>
                  </a:lnTo>
                  <a:lnTo>
                    <a:pt x="44" y="2"/>
                  </a:lnTo>
                  <a:lnTo>
                    <a:pt x="58" y="9"/>
                  </a:lnTo>
                  <a:lnTo>
                    <a:pt x="65" y="13"/>
                  </a:lnTo>
                  <a:lnTo>
                    <a:pt x="67" y="15"/>
                  </a:lnTo>
                </a:path>
              </a:pathLst>
            </a:custGeom>
            <a:noFill/>
            <a:ln w="0">
              <a:solidFill>
                <a:srgbClr val="000000"/>
              </a:solidFill>
              <a:prstDash val="solid"/>
              <a:round/>
              <a:headEnd/>
              <a:tailEnd/>
            </a:ln>
          </p:spPr>
          <p:txBody>
            <a:bodyPr/>
            <a:lstStyle/>
            <a:p>
              <a:endParaRPr lang="en-GB"/>
            </a:p>
          </p:txBody>
        </p:sp>
        <p:sp>
          <p:nvSpPr>
            <p:cNvPr id="1282" name="Freeform 3160"/>
            <p:cNvSpPr>
              <a:spLocks/>
            </p:cNvSpPr>
            <p:nvPr/>
          </p:nvSpPr>
          <p:spPr bwMode="auto">
            <a:xfrm>
              <a:off x="3922" y="3157"/>
              <a:ext cx="19" cy="33"/>
            </a:xfrm>
            <a:custGeom>
              <a:avLst/>
              <a:gdLst/>
              <a:ahLst/>
              <a:cxnLst>
                <a:cxn ang="0">
                  <a:pos x="38" y="0"/>
                </a:cxn>
                <a:cxn ang="0">
                  <a:pos x="32" y="14"/>
                </a:cxn>
                <a:cxn ang="0">
                  <a:pos x="24" y="28"/>
                </a:cxn>
                <a:cxn ang="0">
                  <a:pos x="18" y="41"/>
                </a:cxn>
                <a:cxn ang="0">
                  <a:pos x="12" y="52"/>
                </a:cxn>
                <a:cxn ang="0">
                  <a:pos x="0" y="67"/>
                </a:cxn>
              </a:cxnLst>
              <a:rect l="0" t="0" r="r" b="b"/>
              <a:pathLst>
                <a:path w="38" h="67">
                  <a:moveTo>
                    <a:pt x="38" y="0"/>
                  </a:moveTo>
                  <a:lnTo>
                    <a:pt x="32" y="14"/>
                  </a:lnTo>
                  <a:lnTo>
                    <a:pt x="24" y="28"/>
                  </a:lnTo>
                  <a:lnTo>
                    <a:pt x="18" y="41"/>
                  </a:lnTo>
                  <a:lnTo>
                    <a:pt x="12" y="52"/>
                  </a:lnTo>
                  <a:lnTo>
                    <a:pt x="0" y="67"/>
                  </a:lnTo>
                </a:path>
              </a:pathLst>
            </a:custGeom>
            <a:noFill/>
            <a:ln w="0">
              <a:solidFill>
                <a:srgbClr val="000000"/>
              </a:solidFill>
              <a:prstDash val="solid"/>
              <a:round/>
              <a:headEnd/>
              <a:tailEnd/>
            </a:ln>
          </p:spPr>
          <p:txBody>
            <a:bodyPr/>
            <a:lstStyle/>
            <a:p>
              <a:endParaRPr lang="en-GB"/>
            </a:p>
          </p:txBody>
        </p:sp>
        <p:sp>
          <p:nvSpPr>
            <p:cNvPr id="1283" name="Freeform 3161"/>
            <p:cNvSpPr>
              <a:spLocks/>
            </p:cNvSpPr>
            <p:nvPr/>
          </p:nvSpPr>
          <p:spPr bwMode="auto">
            <a:xfrm>
              <a:off x="3905" y="3157"/>
              <a:ext cx="36" cy="13"/>
            </a:xfrm>
            <a:custGeom>
              <a:avLst/>
              <a:gdLst/>
              <a:ahLst/>
              <a:cxnLst>
                <a:cxn ang="0">
                  <a:pos x="0" y="11"/>
                </a:cxn>
                <a:cxn ang="0">
                  <a:pos x="1" y="12"/>
                </a:cxn>
                <a:cxn ang="0">
                  <a:pos x="7" y="15"/>
                </a:cxn>
                <a:cxn ang="0">
                  <a:pos x="14" y="17"/>
                </a:cxn>
                <a:cxn ang="0">
                  <a:pos x="22" y="22"/>
                </a:cxn>
                <a:cxn ang="0">
                  <a:pos x="29" y="26"/>
                </a:cxn>
                <a:cxn ang="0">
                  <a:pos x="38" y="26"/>
                </a:cxn>
                <a:cxn ang="0">
                  <a:pos x="44" y="24"/>
                </a:cxn>
                <a:cxn ang="0">
                  <a:pos x="52" y="14"/>
                </a:cxn>
                <a:cxn ang="0">
                  <a:pos x="57" y="3"/>
                </a:cxn>
                <a:cxn ang="0">
                  <a:pos x="65" y="2"/>
                </a:cxn>
                <a:cxn ang="0">
                  <a:pos x="71" y="0"/>
                </a:cxn>
              </a:cxnLst>
              <a:rect l="0" t="0" r="r" b="b"/>
              <a:pathLst>
                <a:path w="71" h="26">
                  <a:moveTo>
                    <a:pt x="0" y="11"/>
                  </a:moveTo>
                  <a:lnTo>
                    <a:pt x="1" y="12"/>
                  </a:lnTo>
                  <a:lnTo>
                    <a:pt x="7" y="15"/>
                  </a:lnTo>
                  <a:lnTo>
                    <a:pt x="14" y="17"/>
                  </a:lnTo>
                  <a:lnTo>
                    <a:pt x="22" y="22"/>
                  </a:lnTo>
                  <a:lnTo>
                    <a:pt x="29" y="26"/>
                  </a:lnTo>
                  <a:lnTo>
                    <a:pt x="38" y="26"/>
                  </a:lnTo>
                  <a:lnTo>
                    <a:pt x="44" y="24"/>
                  </a:lnTo>
                  <a:lnTo>
                    <a:pt x="52" y="14"/>
                  </a:lnTo>
                  <a:lnTo>
                    <a:pt x="57" y="3"/>
                  </a:lnTo>
                  <a:lnTo>
                    <a:pt x="65" y="2"/>
                  </a:lnTo>
                  <a:lnTo>
                    <a:pt x="71" y="0"/>
                  </a:lnTo>
                </a:path>
              </a:pathLst>
            </a:custGeom>
            <a:noFill/>
            <a:ln w="0">
              <a:solidFill>
                <a:srgbClr val="000000"/>
              </a:solidFill>
              <a:prstDash val="solid"/>
              <a:round/>
              <a:headEnd/>
              <a:tailEnd/>
            </a:ln>
          </p:spPr>
          <p:txBody>
            <a:bodyPr/>
            <a:lstStyle/>
            <a:p>
              <a:endParaRPr lang="en-GB"/>
            </a:p>
          </p:txBody>
        </p:sp>
        <p:sp>
          <p:nvSpPr>
            <p:cNvPr id="1284" name="Freeform 3162"/>
            <p:cNvSpPr>
              <a:spLocks/>
            </p:cNvSpPr>
            <p:nvPr/>
          </p:nvSpPr>
          <p:spPr bwMode="auto">
            <a:xfrm>
              <a:off x="3943" y="3142"/>
              <a:ext cx="6" cy="10"/>
            </a:xfrm>
            <a:custGeom>
              <a:avLst/>
              <a:gdLst/>
              <a:ahLst/>
              <a:cxnLst>
                <a:cxn ang="0">
                  <a:pos x="11" y="0"/>
                </a:cxn>
                <a:cxn ang="0">
                  <a:pos x="4" y="14"/>
                </a:cxn>
                <a:cxn ang="0">
                  <a:pos x="0" y="20"/>
                </a:cxn>
              </a:cxnLst>
              <a:rect l="0" t="0" r="r" b="b"/>
              <a:pathLst>
                <a:path w="11" h="20">
                  <a:moveTo>
                    <a:pt x="11" y="0"/>
                  </a:moveTo>
                  <a:lnTo>
                    <a:pt x="4" y="14"/>
                  </a:lnTo>
                  <a:lnTo>
                    <a:pt x="0" y="20"/>
                  </a:lnTo>
                </a:path>
              </a:pathLst>
            </a:custGeom>
            <a:noFill/>
            <a:ln w="0">
              <a:solidFill>
                <a:srgbClr val="000000"/>
              </a:solidFill>
              <a:prstDash val="solid"/>
              <a:round/>
              <a:headEnd/>
              <a:tailEnd/>
            </a:ln>
          </p:spPr>
          <p:txBody>
            <a:bodyPr/>
            <a:lstStyle/>
            <a:p>
              <a:endParaRPr lang="en-GB"/>
            </a:p>
          </p:txBody>
        </p:sp>
        <p:sp>
          <p:nvSpPr>
            <p:cNvPr id="1285" name="Freeform 3163"/>
            <p:cNvSpPr>
              <a:spLocks/>
            </p:cNvSpPr>
            <p:nvPr/>
          </p:nvSpPr>
          <p:spPr bwMode="auto">
            <a:xfrm>
              <a:off x="3975" y="3108"/>
              <a:ext cx="14" cy="33"/>
            </a:xfrm>
            <a:custGeom>
              <a:avLst/>
              <a:gdLst/>
              <a:ahLst/>
              <a:cxnLst>
                <a:cxn ang="0">
                  <a:pos x="0" y="66"/>
                </a:cxn>
                <a:cxn ang="0">
                  <a:pos x="10" y="39"/>
                </a:cxn>
                <a:cxn ang="0">
                  <a:pos x="18" y="23"/>
                </a:cxn>
                <a:cxn ang="0">
                  <a:pos x="27" y="0"/>
                </a:cxn>
              </a:cxnLst>
              <a:rect l="0" t="0" r="r" b="b"/>
              <a:pathLst>
                <a:path w="27" h="66">
                  <a:moveTo>
                    <a:pt x="0" y="66"/>
                  </a:moveTo>
                  <a:lnTo>
                    <a:pt x="10" y="39"/>
                  </a:lnTo>
                  <a:lnTo>
                    <a:pt x="18" y="23"/>
                  </a:lnTo>
                  <a:lnTo>
                    <a:pt x="27" y="0"/>
                  </a:lnTo>
                </a:path>
              </a:pathLst>
            </a:custGeom>
            <a:noFill/>
            <a:ln w="0">
              <a:solidFill>
                <a:srgbClr val="000000"/>
              </a:solidFill>
              <a:prstDash val="solid"/>
              <a:round/>
              <a:headEnd/>
              <a:tailEnd/>
            </a:ln>
          </p:spPr>
          <p:txBody>
            <a:bodyPr/>
            <a:lstStyle/>
            <a:p>
              <a:endParaRPr lang="en-GB"/>
            </a:p>
          </p:txBody>
        </p:sp>
        <p:sp>
          <p:nvSpPr>
            <p:cNvPr id="1286" name="Freeform 3164"/>
            <p:cNvSpPr>
              <a:spLocks/>
            </p:cNvSpPr>
            <p:nvPr/>
          </p:nvSpPr>
          <p:spPr bwMode="auto">
            <a:xfrm>
              <a:off x="3949" y="3140"/>
              <a:ext cx="26" cy="2"/>
            </a:xfrm>
            <a:custGeom>
              <a:avLst/>
              <a:gdLst/>
              <a:ahLst/>
              <a:cxnLst>
                <a:cxn ang="0">
                  <a:pos x="0" y="3"/>
                </a:cxn>
                <a:cxn ang="0">
                  <a:pos x="6" y="2"/>
                </a:cxn>
                <a:cxn ang="0">
                  <a:pos x="17" y="2"/>
                </a:cxn>
                <a:cxn ang="0">
                  <a:pos x="27" y="2"/>
                </a:cxn>
                <a:cxn ang="0">
                  <a:pos x="35" y="2"/>
                </a:cxn>
                <a:cxn ang="0">
                  <a:pos x="43" y="0"/>
                </a:cxn>
                <a:cxn ang="0">
                  <a:pos x="53" y="1"/>
                </a:cxn>
              </a:cxnLst>
              <a:rect l="0" t="0" r="r" b="b"/>
              <a:pathLst>
                <a:path w="53" h="3">
                  <a:moveTo>
                    <a:pt x="0" y="3"/>
                  </a:moveTo>
                  <a:lnTo>
                    <a:pt x="6" y="2"/>
                  </a:lnTo>
                  <a:lnTo>
                    <a:pt x="17" y="2"/>
                  </a:lnTo>
                  <a:lnTo>
                    <a:pt x="27" y="2"/>
                  </a:lnTo>
                  <a:lnTo>
                    <a:pt x="35" y="2"/>
                  </a:lnTo>
                  <a:lnTo>
                    <a:pt x="43" y="0"/>
                  </a:lnTo>
                  <a:lnTo>
                    <a:pt x="53" y="1"/>
                  </a:lnTo>
                </a:path>
              </a:pathLst>
            </a:custGeom>
            <a:noFill/>
            <a:ln w="0">
              <a:solidFill>
                <a:srgbClr val="000000"/>
              </a:solidFill>
              <a:prstDash val="solid"/>
              <a:round/>
              <a:headEnd/>
              <a:tailEnd/>
            </a:ln>
          </p:spPr>
          <p:txBody>
            <a:bodyPr/>
            <a:lstStyle/>
            <a:p>
              <a:endParaRPr lang="en-GB"/>
            </a:p>
          </p:txBody>
        </p:sp>
        <p:sp>
          <p:nvSpPr>
            <p:cNvPr id="1287" name="Line 3165"/>
            <p:cNvSpPr>
              <a:spLocks noChangeShapeType="1"/>
            </p:cNvSpPr>
            <p:nvPr/>
          </p:nvSpPr>
          <p:spPr bwMode="auto">
            <a:xfrm flipH="1">
              <a:off x="3842" y="3145"/>
              <a:ext cx="1" cy="1"/>
            </a:xfrm>
            <a:prstGeom prst="line">
              <a:avLst/>
            </a:prstGeom>
            <a:noFill/>
            <a:ln w="0">
              <a:solidFill>
                <a:srgbClr val="000000"/>
              </a:solidFill>
              <a:round/>
              <a:headEnd/>
              <a:tailEnd/>
            </a:ln>
          </p:spPr>
          <p:txBody>
            <a:bodyPr/>
            <a:lstStyle/>
            <a:p>
              <a:endParaRPr lang="en-GB"/>
            </a:p>
          </p:txBody>
        </p:sp>
        <p:sp>
          <p:nvSpPr>
            <p:cNvPr id="1288" name="Line 3166"/>
            <p:cNvSpPr>
              <a:spLocks noChangeShapeType="1"/>
            </p:cNvSpPr>
            <p:nvPr/>
          </p:nvSpPr>
          <p:spPr bwMode="auto">
            <a:xfrm flipH="1">
              <a:off x="3828" y="3151"/>
              <a:ext cx="2" cy="4"/>
            </a:xfrm>
            <a:prstGeom prst="line">
              <a:avLst/>
            </a:prstGeom>
            <a:noFill/>
            <a:ln w="0">
              <a:solidFill>
                <a:srgbClr val="000000"/>
              </a:solidFill>
              <a:round/>
              <a:headEnd/>
              <a:tailEnd/>
            </a:ln>
          </p:spPr>
          <p:txBody>
            <a:bodyPr/>
            <a:lstStyle/>
            <a:p>
              <a:endParaRPr lang="en-GB"/>
            </a:p>
          </p:txBody>
        </p:sp>
        <p:sp>
          <p:nvSpPr>
            <p:cNvPr id="1289" name="Freeform 3167"/>
            <p:cNvSpPr>
              <a:spLocks/>
            </p:cNvSpPr>
            <p:nvPr/>
          </p:nvSpPr>
          <p:spPr bwMode="auto">
            <a:xfrm>
              <a:off x="3830" y="3145"/>
              <a:ext cx="13" cy="6"/>
            </a:xfrm>
            <a:custGeom>
              <a:avLst/>
              <a:gdLst/>
              <a:ahLst/>
              <a:cxnLst>
                <a:cxn ang="0">
                  <a:pos x="25" y="0"/>
                </a:cxn>
                <a:cxn ang="0">
                  <a:pos x="20" y="4"/>
                </a:cxn>
                <a:cxn ang="0">
                  <a:pos x="11" y="7"/>
                </a:cxn>
                <a:cxn ang="0">
                  <a:pos x="0" y="12"/>
                </a:cxn>
              </a:cxnLst>
              <a:rect l="0" t="0" r="r" b="b"/>
              <a:pathLst>
                <a:path w="25" h="12">
                  <a:moveTo>
                    <a:pt x="25" y="0"/>
                  </a:moveTo>
                  <a:lnTo>
                    <a:pt x="20" y="4"/>
                  </a:lnTo>
                  <a:lnTo>
                    <a:pt x="11" y="7"/>
                  </a:lnTo>
                  <a:lnTo>
                    <a:pt x="0" y="12"/>
                  </a:lnTo>
                </a:path>
              </a:pathLst>
            </a:custGeom>
            <a:noFill/>
            <a:ln w="0">
              <a:solidFill>
                <a:srgbClr val="000000"/>
              </a:solidFill>
              <a:prstDash val="solid"/>
              <a:round/>
              <a:headEnd/>
              <a:tailEnd/>
            </a:ln>
          </p:spPr>
          <p:txBody>
            <a:bodyPr/>
            <a:lstStyle/>
            <a:p>
              <a:endParaRPr lang="en-GB"/>
            </a:p>
          </p:txBody>
        </p:sp>
        <p:sp>
          <p:nvSpPr>
            <p:cNvPr id="1290" name="Line 3168"/>
            <p:cNvSpPr>
              <a:spLocks noChangeShapeType="1"/>
            </p:cNvSpPr>
            <p:nvPr/>
          </p:nvSpPr>
          <p:spPr bwMode="auto">
            <a:xfrm flipH="1">
              <a:off x="4009" y="3074"/>
              <a:ext cx="1" cy="1"/>
            </a:xfrm>
            <a:prstGeom prst="line">
              <a:avLst/>
            </a:prstGeom>
            <a:noFill/>
            <a:ln w="0">
              <a:solidFill>
                <a:srgbClr val="000000"/>
              </a:solidFill>
              <a:round/>
              <a:headEnd/>
              <a:tailEnd/>
            </a:ln>
          </p:spPr>
          <p:txBody>
            <a:bodyPr/>
            <a:lstStyle/>
            <a:p>
              <a:endParaRPr lang="en-GB"/>
            </a:p>
          </p:txBody>
        </p:sp>
        <p:sp>
          <p:nvSpPr>
            <p:cNvPr id="1291" name="Line 3169"/>
            <p:cNvSpPr>
              <a:spLocks noChangeShapeType="1"/>
            </p:cNvSpPr>
            <p:nvPr/>
          </p:nvSpPr>
          <p:spPr bwMode="auto">
            <a:xfrm flipH="1" flipV="1">
              <a:off x="1188" y="3111"/>
              <a:ext cx="41" cy="5"/>
            </a:xfrm>
            <a:prstGeom prst="line">
              <a:avLst/>
            </a:prstGeom>
            <a:noFill/>
            <a:ln w="0">
              <a:solidFill>
                <a:srgbClr val="000000"/>
              </a:solidFill>
              <a:round/>
              <a:headEnd/>
              <a:tailEnd/>
            </a:ln>
          </p:spPr>
          <p:txBody>
            <a:bodyPr/>
            <a:lstStyle/>
            <a:p>
              <a:endParaRPr lang="en-GB"/>
            </a:p>
          </p:txBody>
        </p:sp>
        <p:sp>
          <p:nvSpPr>
            <p:cNvPr id="1292" name="Freeform 3170"/>
            <p:cNvSpPr>
              <a:spLocks/>
            </p:cNvSpPr>
            <p:nvPr/>
          </p:nvSpPr>
          <p:spPr bwMode="auto">
            <a:xfrm>
              <a:off x="4033" y="3032"/>
              <a:ext cx="279" cy="10"/>
            </a:xfrm>
            <a:custGeom>
              <a:avLst/>
              <a:gdLst/>
              <a:ahLst/>
              <a:cxnLst>
                <a:cxn ang="0">
                  <a:pos x="557" y="0"/>
                </a:cxn>
                <a:cxn ang="0">
                  <a:pos x="475" y="3"/>
                </a:cxn>
                <a:cxn ang="0">
                  <a:pos x="414" y="5"/>
                </a:cxn>
                <a:cxn ang="0">
                  <a:pos x="375" y="6"/>
                </a:cxn>
                <a:cxn ang="0">
                  <a:pos x="331" y="9"/>
                </a:cxn>
                <a:cxn ang="0">
                  <a:pos x="335" y="9"/>
                </a:cxn>
                <a:cxn ang="0">
                  <a:pos x="184" y="12"/>
                </a:cxn>
                <a:cxn ang="0">
                  <a:pos x="135" y="14"/>
                </a:cxn>
                <a:cxn ang="0">
                  <a:pos x="112" y="15"/>
                </a:cxn>
                <a:cxn ang="0">
                  <a:pos x="99" y="15"/>
                </a:cxn>
                <a:cxn ang="0">
                  <a:pos x="39" y="17"/>
                </a:cxn>
                <a:cxn ang="0">
                  <a:pos x="16" y="17"/>
                </a:cxn>
                <a:cxn ang="0">
                  <a:pos x="4" y="18"/>
                </a:cxn>
                <a:cxn ang="0">
                  <a:pos x="0" y="18"/>
                </a:cxn>
              </a:cxnLst>
              <a:rect l="0" t="0" r="r" b="b"/>
              <a:pathLst>
                <a:path w="557" h="18">
                  <a:moveTo>
                    <a:pt x="557" y="0"/>
                  </a:moveTo>
                  <a:lnTo>
                    <a:pt x="475" y="3"/>
                  </a:lnTo>
                  <a:lnTo>
                    <a:pt x="414" y="5"/>
                  </a:lnTo>
                  <a:lnTo>
                    <a:pt x="375" y="6"/>
                  </a:lnTo>
                  <a:lnTo>
                    <a:pt x="331" y="9"/>
                  </a:lnTo>
                  <a:lnTo>
                    <a:pt x="335" y="9"/>
                  </a:lnTo>
                  <a:lnTo>
                    <a:pt x="184" y="12"/>
                  </a:lnTo>
                  <a:lnTo>
                    <a:pt x="135" y="14"/>
                  </a:lnTo>
                  <a:lnTo>
                    <a:pt x="112" y="15"/>
                  </a:lnTo>
                  <a:lnTo>
                    <a:pt x="99" y="15"/>
                  </a:lnTo>
                  <a:lnTo>
                    <a:pt x="39" y="17"/>
                  </a:lnTo>
                  <a:lnTo>
                    <a:pt x="16" y="17"/>
                  </a:lnTo>
                  <a:lnTo>
                    <a:pt x="4" y="18"/>
                  </a:lnTo>
                  <a:lnTo>
                    <a:pt x="0" y="18"/>
                  </a:lnTo>
                </a:path>
              </a:pathLst>
            </a:custGeom>
            <a:noFill/>
            <a:ln w="0">
              <a:solidFill>
                <a:srgbClr val="000000"/>
              </a:solidFill>
              <a:prstDash val="solid"/>
              <a:round/>
              <a:headEnd/>
              <a:tailEnd/>
            </a:ln>
          </p:spPr>
          <p:txBody>
            <a:bodyPr/>
            <a:lstStyle/>
            <a:p>
              <a:endParaRPr lang="en-GB"/>
            </a:p>
          </p:txBody>
        </p:sp>
        <p:sp>
          <p:nvSpPr>
            <p:cNvPr id="1293" name="Freeform 3171"/>
            <p:cNvSpPr>
              <a:spLocks/>
            </p:cNvSpPr>
            <p:nvPr/>
          </p:nvSpPr>
          <p:spPr bwMode="auto">
            <a:xfrm>
              <a:off x="4035" y="3031"/>
              <a:ext cx="277" cy="1"/>
            </a:xfrm>
            <a:custGeom>
              <a:avLst/>
              <a:gdLst/>
              <a:ahLst/>
              <a:cxnLst>
                <a:cxn ang="0">
                  <a:pos x="553" y="3"/>
                </a:cxn>
                <a:cxn ang="0">
                  <a:pos x="500" y="2"/>
                </a:cxn>
                <a:cxn ang="0">
                  <a:pos x="422" y="0"/>
                </a:cxn>
                <a:cxn ang="0">
                  <a:pos x="370" y="0"/>
                </a:cxn>
                <a:cxn ang="0">
                  <a:pos x="347" y="1"/>
                </a:cxn>
                <a:cxn ang="0">
                  <a:pos x="154" y="0"/>
                </a:cxn>
                <a:cxn ang="0">
                  <a:pos x="129" y="1"/>
                </a:cxn>
                <a:cxn ang="0">
                  <a:pos x="96" y="1"/>
                </a:cxn>
                <a:cxn ang="0">
                  <a:pos x="0" y="1"/>
                </a:cxn>
              </a:cxnLst>
              <a:rect l="0" t="0" r="r" b="b"/>
              <a:pathLst>
                <a:path w="553" h="3">
                  <a:moveTo>
                    <a:pt x="553" y="3"/>
                  </a:moveTo>
                  <a:lnTo>
                    <a:pt x="500" y="2"/>
                  </a:lnTo>
                  <a:lnTo>
                    <a:pt x="422" y="0"/>
                  </a:lnTo>
                  <a:lnTo>
                    <a:pt x="370" y="0"/>
                  </a:lnTo>
                  <a:lnTo>
                    <a:pt x="347" y="1"/>
                  </a:lnTo>
                  <a:lnTo>
                    <a:pt x="154" y="0"/>
                  </a:lnTo>
                  <a:lnTo>
                    <a:pt x="129" y="1"/>
                  </a:lnTo>
                  <a:lnTo>
                    <a:pt x="96" y="1"/>
                  </a:lnTo>
                  <a:lnTo>
                    <a:pt x="0" y="1"/>
                  </a:lnTo>
                </a:path>
              </a:pathLst>
            </a:custGeom>
            <a:noFill/>
            <a:ln w="0">
              <a:solidFill>
                <a:srgbClr val="000000"/>
              </a:solidFill>
              <a:prstDash val="solid"/>
              <a:round/>
              <a:headEnd/>
              <a:tailEnd/>
            </a:ln>
          </p:spPr>
          <p:txBody>
            <a:bodyPr/>
            <a:lstStyle/>
            <a:p>
              <a:endParaRPr lang="en-GB"/>
            </a:p>
          </p:txBody>
        </p:sp>
        <p:sp>
          <p:nvSpPr>
            <p:cNvPr id="1294" name="Line 3172"/>
            <p:cNvSpPr>
              <a:spLocks noChangeShapeType="1"/>
            </p:cNvSpPr>
            <p:nvPr/>
          </p:nvSpPr>
          <p:spPr bwMode="auto">
            <a:xfrm>
              <a:off x="4054" y="3062"/>
              <a:ext cx="1" cy="3"/>
            </a:xfrm>
            <a:prstGeom prst="line">
              <a:avLst/>
            </a:prstGeom>
            <a:noFill/>
            <a:ln w="0">
              <a:solidFill>
                <a:srgbClr val="000000"/>
              </a:solidFill>
              <a:round/>
              <a:headEnd/>
              <a:tailEnd/>
            </a:ln>
          </p:spPr>
          <p:txBody>
            <a:bodyPr/>
            <a:lstStyle/>
            <a:p>
              <a:endParaRPr lang="en-GB"/>
            </a:p>
          </p:txBody>
        </p:sp>
        <p:sp>
          <p:nvSpPr>
            <p:cNvPr id="1295" name="Freeform 3173"/>
            <p:cNvSpPr>
              <a:spLocks/>
            </p:cNvSpPr>
            <p:nvPr/>
          </p:nvSpPr>
          <p:spPr bwMode="auto">
            <a:xfrm>
              <a:off x="4054" y="3061"/>
              <a:ext cx="17" cy="1"/>
            </a:xfrm>
            <a:custGeom>
              <a:avLst/>
              <a:gdLst/>
              <a:ahLst/>
              <a:cxnLst>
                <a:cxn ang="0">
                  <a:pos x="32" y="0"/>
                </a:cxn>
                <a:cxn ang="0">
                  <a:pos x="15" y="0"/>
                </a:cxn>
                <a:cxn ang="0">
                  <a:pos x="0" y="1"/>
                </a:cxn>
              </a:cxnLst>
              <a:rect l="0" t="0" r="r" b="b"/>
              <a:pathLst>
                <a:path w="32" h="1">
                  <a:moveTo>
                    <a:pt x="32" y="0"/>
                  </a:moveTo>
                  <a:lnTo>
                    <a:pt x="15" y="0"/>
                  </a:lnTo>
                  <a:lnTo>
                    <a:pt x="0" y="1"/>
                  </a:lnTo>
                </a:path>
              </a:pathLst>
            </a:custGeom>
            <a:noFill/>
            <a:ln w="0">
              <a:solidFill>
                <a:srgbClr val="000000"/>
              </a:solidFill>
              <a:prstDash val="solid"/>
              <a:round/>
              <a:headEnd/>
              <a:tailEnd/>
            </a:ln>
          </p:spPr>
          <p:txBody>
            <a:bodyPr/>
            <a:lstStyle/>
            <a:p>
              <a:endParaRPr lang="en-GB"/>
            </a:p>
          </p:txBody>
        </p:sp>
        <p:sp>
          <p:nvSpPr>
            <p:cNvPr id="1296" name="Line 3174"/>
            <p:cNvSpPr>
              <a:spLocks noChangeShapeType="1"/>
            </p:cNvSpPr>
            <p:nvPr/>
          </p:nvSpPr>
          <p:spPr bwMode="auto">
            <a:xfrm flipH="1">
              <a:off x="4017" y="3064"/>
              <a:ext cx="8" cy="1"/>
            </a:xfrm>
            <a:prstGeom prst="line">
              <a:avLst/>
            </a:prstGeom>
            <a:noFill/>
            <a:ln w="0">
              <a:solidFill>
                <a:srgbClr val="000000"/>
              </a:solidFill>
              <a:round/>
              <a:headEnd/>
              <a:tailEnd/>
            </a:ln>
          </p:spPr>
          <p:txBody>
            <a:bodyPr/>
            <a:lstStyle/>
            <a:p>
              <a:endParaRPr lang="en-GB"/>
            </a:p>
          </p:txBody>
        </p:sp>
        <p:sp>
          <p:nvSpPr>
            <p:cNvPr id="1297" name="Freeform 3175"/>
            <p:cNvSpPr>
              <a:spLocks/>
            </p:cNvSpPr>
            <p:nvPr/>
          </p:nvSpPr>
          <p:spPr bwMode="auto">
            <a:xfrm>
              <a:off x="4030" y="3062"/>
              <a:ext cx="24" cy="2"/>
            </a:xfrm>
            <a:custGeom>
              <a:avLst/>
              <a:gdLst/>
              <a:ahLst/>
              <a:cxnLst>
                <a:cxn ang="0">
                  <a:pos x="50" y="0"/>
                </a:cxn>
                <a:cxn ang="0">
                  <a:pos x="40" y="0"/>
                </a:cxn>
                <a:cxn ang="0">
                  <a:pos x="27" y="1"/>
                </a:cxn>
                <a:cxn ang="0">
                  <a:pos x="17" y="3"/>
                </a:cxn>
                <a:cxn ang="0">
                  <a:pos x="1" y="4"/>
                </a:cxn>
                <a:cxn ang="0">
                  <a:pos x="0" y="5"/>
                </a:cxn>
              </a:cxnLst>
              <a:rect l="0" t="0" r="r" b="b"/>
              <a:pathLst>
                <a:path w="50" h="5">
                  <a:moveTo>
                    <a:pt x="50" y="0"/>
                  </a:moveTo>
                  <a:lnTo>
                    <a:pt x="40" y="0"/>
                  </a:lnTo>
                  <a:lnTo>
                    <a:pt x="27" y="1"/>
                  </a:lnTo>
                  <a:lnTo>
                    <a:pt x="17" y="3"/>
                  </a:lnTo>
                  <a:lnTo>
                    <a:pt x="1" y="4"/>
                  </a:lnTo>
                  <a:lnTo>
                    <a:pt x="0" y="5"/>
                  </a:lnTo>
                </a:path>
              </a:pathLst>
            </a:custGeom>
            <a:noFill/>
            <a:ln w="0">
              <a:solidFill>
                <a:srgbClr val="000000"/>
              </a:solidFill>
              <a:prstDash val="solid"/>
              <a:round/>
              <a:headEnd/>
              <a:tailEnd/>
            </a:ln>
          </p:spPr>
          <p:txBody>
            <a:bodyPr/>
            <a:lstStyle/>
            <a:p>
              <a:endParaRPr lang="en-GB"/>
            </a:p>
          </p:txBody>
        </p:sp>
        <p:sp>
          <p:nvSpPr>
            <p:cNvPr id="1298" name="Line 3176"/>
            <p:cNvSpPr>
              <a:spLocks noChangeShapeType="1"/>
            </p:cNvSpPr>
            <p:nvPr/>
          </p:nvSpPr>
          <p:spPr bwMode="auto">
            <a:xfrm flipH="1">
              <a:off x="2696" y="3175"/>
              <a:ext cx="5" cy="6"/>
            </a:xfrm>
            <a:prstGeom prst="line">
              <a:avLst/>
            </a:prstGeom>
            <a:noFill/>
            <a:ln w="0">
              <a:solidFill>
                <a:srgbClr val="000000"/>
              </a:solidFill>
              <a:round/>
              <a:headEnd/>
              <a:tailEnd/>
            </a:ln>
          </p:spPr>
          <p:txBody>
            <a:bodyPr/>
            <a:lstStyle/>
            <a:p>
              <a:endParaRPr lang="en-GB"/>
            </a:p>
          </p:txBody>
        </p:sp>
        <p:sp>
          <p:nvSpPr>
            <p:cNvPr id="1299" name="Line 3177"/>
            <p:cNvSpPr>
              <a:spLocks noChangeShapeType="1"/>
            </p:cNvSpPr>
            <p:nvPr/>
          </p:nvSpPr>
          <p:spPr bwMode="auto">
            <a:xfrm>
              <a:off x="4077" y="3076"/>
              <a:ext cx="2" cy="4"/>
            </a:xfrm>
            <a:prstGeom prst="line">
              <a:avLst/>
            </a:prstGeom>
            <a:noFill/>
            <a:ln w="0">
              <a:solidFill>
                <a:srgbClr val="000000"/>
              </a:solidFill>
              <a:round/>
              <a:headEnd/>
              <a:tailEnd/>
            </a:ln>
          </p:spPr>
          <p:txBody>
            <a:bodyPr/>
            <a:lstStyle/>
            <a:p>
              <a:endParaRPr lang="en-GB"/>
            </a:p>
          </p:txBody>
        </p:sp>
        <p:sp>
          <p:nvSpPr>
            <p:cNvPr id="1300" name="Line 3178"/>
            <p:cNvSpPr>
              <a:spLocks noChangeShapeType="1"/>
            </p:cNvSpPr>
            <p:nvPr/>
          </p:nvSpPr>
          <p:spPr bwMode="auto">
            <a:xfrm flipH="1">
              <a:off x="4225" y="3176"/>
              <a:ext cx="1" cy="3"/>
            </a:xfrm>
            <a:prstGeom prst="line">
              <a:avLst/>
            </a:prstGeom>
            <a:noFill/>
            <a:ln w="0">
              <a:solidFill>
                <a:srgbClr val="000000"/>
              </a:solidFill>
              <a:round/>
              <a:headEnd/>
              <a:tailEnd/>
            </a:ln>
          </p:spPr>
          <p:txBody>
            <a:bodyPr/>
            <a:lstStyle/>
            <a:p>
              <a:endParaRPr lang="en-GB"/>
            </a:p>
          </p:txBody>
        </p:sp>
        <p:sp>
          <p:nvSpPr>
            <p:cNvPr id="1301" name="Line 3179"/>
            <p:cNvSpPr>
              <a:spLocks noChangeShapeType="1"/>
            </p:cNvSpPr>
            <p:nvPr/>
          </p:nvSpPr>
          <p:spPr bwMode="auto">
            <a:xfrm flipH="1">
              <a:off x="3930" y="3151"/>
              <a:ext cx="1" cy="1"/>
            </a:xfrm>
            <a:prstGeom prst="line">
              <a:avLst/>
            </a:prstGeom>
            <a:noFill/>
            <a:ln w="0">
              <a:solidFill>
                <a:srgbClr val="000000"/>
              </a:solidFill>
              <a:round/>
              <a:headEnd/>
              <a:tailEnd/>
            </a:ln>
          </p:spPr>
          <p:txBody>
            <a:bodyPr/>
            <a:lstStyle/>
            <a:p>
              <a:endParaRPr lang="en-GB"/>
            </a:p>
          </p:txBody>
        </p:sp>
        <p:sp>
          <p:nvSpPr>
            <p:cNvPr id="1302" name="Freeform 3180"/>
            <p:cNvSpPr>
              <a:spLocks/>
            </p:cNvSpPr>
            <p:nvPr/>
          </p:nvSpPr>
          <p:spPr bwMode="auto">
            <a:xfrm>
              <a:off x="4156" y="3102"/>
              <a:ext cx="119" cy="2"/>
            </a:xfrm>
            <a:custGeom>
              <a:avLst/>
              <a:gdLst/>
              <a:ahLst/>
              <a:cxnLst>
                <a:cxn ang="0">
                  <a:pos x="237" y="2"/>
                </a:cxn>
                <a:cxn ang="0">
                  <a:pos x="226" y="1"/>
                </a:cxn>
                <a:cxn ang="0">
                  <a:pos x="208" y="1"/>
                </a:cxn>
                <a:cxn ang="0">
                  <a:pos x="192" y="3"/>
                </a:cxn>
                <a:cxn ang="0">
                  <a:pos x="176" y="4"/>
                </a:cxn>
                <a:cxn ang="0">
                  <a:pos x="159" y="3"/>
                </a:cxn>
                <a:cxn ang="0">
                  <a:pos x="145" y="3"/>
                </a:cxn>
                <a:cxn ang="0">
                  <a:pos x="130" y="3"/>
                </a:cxn>
                <a:cxn ang="0">
                  <a:pos x="119" y="3"/>
                </a:cxn>
                <a:cxn ang="0">
                  <a:pos x="78" y="3"/>
                </a:cxn>
                <a:cxn ang="0">
                  <a:pos x="56" y="1"/>
                </a:cxn>
                <a:cxn ang="0">
                  <a:pos x="39" y="1"/>
                </a:cxn>
                <a:cxn ang="0">
                  <a:pos x="17" y="0"/>
                </a:cxn>
                <a:cxn ang="0">
                  <a:pos x="0" y="0"/>
                </a:cxn>
              </a:cxnLst>
              <a:rect l="0" t="0" r="r" b="b"/>
              <a:pathLst>
                <a:path w="237" h="4">
                  <a:moveTo>
                    <a:pt x="237" y="2"/>
                  </a:moveTo>
                  <a:lnTo>
                    <a:pt x="226" y="1"/>
                  </a:lnTo>
                  <a:lnTo>
                    <a:pt x="208" y="1"/>
                  </a:lnTo>
                  <a:lnTo>
                    <a:pt x="192" y="3"/>
                  </a:lnTo>
                  <a:lnTo>
                    <a:pt x="176" y="4"/>
                  </a:lnTo>
                  <a:lnTo>
                    <a:pt x="159" y="3"/>
                  </a:lnTo>
                  <a:lnTo>
                    <a:pt x="145" y="3"/>
                  </a:lnTo>
                  <a:lnTo>
                    <a:pt x="130" y="3"/>
                  </a:lnTo>
                  <a:lnTo>
                    <a:pt x="119" y="3"/>
                  </a:lnTo>
                  <a:lnTo>
                    <a:pt x="78" y="3"/>
                  </a:lnTo>
                  <a:lnTo>
                    <a:pt x="56" y="1"/>
                  </a:lnTo>
                  <a:lnTo>
                    <a:pt x="39" y="1"/>
                  </a:lnTo>
                  <a:lnTo>
                    <a:pt x="17" y="0"/>
                  </a:lnTo>
                  <a:lnTo>
                    <a:pt x="0" y="0"/>
                  </a:lnTo>
                </a:path>
              </a:pathLst>
            </a:custGeom>
            <a:noFill/>
            <a:ln w="0">
              <a:solidFill>
                <a:srgbClr val="000000"/>
              </a:solidFill>
              <a:prstDash val="solid"/>
              <a:round/>
              <a:headEnd/>
              <a:tailEnd/>
            </a:ln>
          </p:spPr>
          <p:txBody>
            <a:bodyPr/>
            <a:lstStyle/>
            <a:p>
              <a:endParaRPr lang="en-GB"/>
            </a:p>
          </p:txBody>
        </p:sp>
        <p:sp>
          <p:nvSpPr>
            <p:cNvPr id="1303" name="Line 3181"/>
            <p:cNvSpPr>
              <a:spLocks noChangeShapeType="1"/>
            </p:cNvSpPr>
            <p:nvPr/>
          </p:nvSpPr>
          <p:spPr bwMode="auto">
            <a:xfrm flipH="1">
              <a:off x="4274" y="3103"/>
              <a:ext cx="1" cy="1"/>
            </a:xfrm>
            <a:prstGeom prst="line">
              <a:avLst/>
            </a:prstGeom>
            <a:noFill/>
            <a:ln w="0">
              <a:solidFill>
                <a:srgbClr val="000000"/>
              </a:solidFill>
              <a:round/>
              <a:headEnd/>
              <a:tailEnd/>
            </a:ln>
          </p:spPr>
          <p:txBody>
            <a:bodyPr/>
            <a:lstStyle/>
            <a:p>
              <a:endParaRPr lang="en-GB"/>
            </a:p>
          </p:txBody>
        </p:sp>
        <p:sp>
          <p:nvSpPr>
            <p:cNvPr id="1304" name="Freeform 3182"/>
            <p:cNvSpPr>
              <a:spLocks/>
            </p:cNvSpPr>
            <p:nvPr/>
          </p:nvSpPr>
          <p:spPr bwMode="auto">
            <a:xfrm>
              <a:off x="2826" y="3172"/>
              <a:ext cx="3" cy="8"/>
            </a:xfrm>
            <a:custGeom>
              <a:avLst/>
              <a:gdLst/>
              <a:ahLst/>
              <a:cxnLst>
                <a:cxn ang="0">
                  <a:pos x="5" y="0"/>
                </a:cxn>
                <a:cxn ang="0">
                  <a:pos x="2" y="7"/>
                </a:cxn>
                <a:cxn ang="0">
                  <a:pos x="1" y="11"/>
                </a:cxn>
                <a:cxn ang="0">
                  <a:pos x="0" y="15"/>
                </a:cxn>
              </a:cxnLst>
              <a:rect l="0" t="0" r="r" b="b"/>
              <a:pathLst>
                <a:path w="5" h="15">
                  <a:moveTo>
                    <a:pt x="5" y="0"/>
                  </a:moveTo>
                  <a:lnTo>
                    <a:pt x="2" y="7"/>
                  </a:lnTo>
                  <a:lnTo>
                    <a:pt x="1" y="11"/>
                  </a:lnTo>
                  <a:lnTo>
                    <a:pt x="0" y="15"/>
                  </a:lnTo>
                </a:path>
              </a:pathLst>
            </a:custGeom>
            <a:noFill/>
            <a:ln w="0">
              <a:solidFill>
                <a:srgbClr val="000000"/>
              </a:solidFill>
              <a:prstDash val="solid"/>
              <a:round/>
              <a:headEnd/>
              <a:tailEnd/>
            </a:ln>
          </p:spPr>
          <p:txBody>
            <a:bodyPr/>
            <a:lstStyle/>
            <a:p>
              <a:endParaRPr lang="en-GB"/>
            </a:p>
          </p:txBody>
        </p:sp>
        <p:sp>
          <p:nvSpPr>
            <p:cNvPr id="1305" name="Freeform 3183"/>
            <p:cNvSpPr>
              <a:spLocks/>
            </p:cNvSpPr>
            <p:nvPr/>
          </p:nvSpPr>
          <p:spPr bwMode="auto">
            <a:xfrm>
              <a:off x="2788" y="3172"/>
              <a:ext cx="41" cy="24"/>
            </a:xfrm>
            <a:custGeom>
              <a:avLst/>
              <a:gdLst/>
              <a:ahLst/>
              <a:cxnLst>
                <a:cxn ang="0">
                  <a:pos x="80" y="0"/>
                </a:cxn>
                <a:cxn ang="0">
                  <a:pos x="77" y="1"/>
                </a:cxn>
                <a:cxn ang="0">
                  <a:pos x="75" y="2"/>
                </a:cxn>
                <a:cxn ang="0">
                  <a:pos x="71" y="4"/>
                </a:cxn>
                <a:cxn ang="0">
                  <a:pos x="69" y="6"/>
                </a:cxn>
                <a:cxn ang="0">
                  <a:pos x="65" y="9"/>
                </a:cxn>
                <a:cxn ang="0">
                  <a:pos x="62" y="11"/>
                </a:cxn>
                <a:cxn ang="0">
                  <a:pos x="61" y="19"/>
                </a:cxn>
                <a:cxn ang="0">
                  <a:pos x="56" y="29"/>
                </a:cxn>
                <a:cxn ang="0">
                  <a:pos x="51" y="33"/>
                </a:cxn>
                <a:cxn ang="0">
                  <a:pos x="49" y="34"/>
                </a:cxn>
                <a:cxn ang="0">
                  <a:pos x="43" y="40"/>
                </a:cxn>
                <a:cxn ang="0">
                  <a:pos x="38" y="43"/>
                </a:cxn>
                <a:cxn ang="0">
                  <a:pos x="32" y="47"/>
                </a:cxn>
                <a:cxn ang="0">
                  <a:pos x="29" y="47"/>
                </a:cxn>
                <a:cxn ang="0">
                  <a:pos x="24" y="47"/>
                </a:cxn>
                <a:cxn ang="0">
                  <a:pos x="19" y="46"/>
                </a:cxn>
                <a:cxn ang="0">
                  <a:pos x="9" y="45"/>
                </a:cxn>
                <a:cxn ang="0">
                  <a:pos x="3" y="45"/>
                </a:cxn>
                <a:cxn ang="0">
                  <a:pos x="0" y="45"/>
                </a:cxn>
              </a:cxnLst>
              <a:rect l="0" t="0" r="r" b="b"/>
              <a:pathLst>
                <a:path w="80" h="47">
                  <a:moveTo>
                    <a:pt x="80" y="0"/>
                  </a:moveTo>
                  <a:lnTo>
                    <a:pt x="77" y="1"/>
                  </a:lnTo>
                  <a:lnTo>
                    <a:pt x="75" y="2"/>
                  </a:lnTo>
                  <a:lnTo>
                    <a:pt x="71" y="4"/>
                  </a:lnTo>
                  <a:lnTo>
                    <a:pt x="69" y="6"/>
                  </a:lnTo>
                  <a:lnTo>
                    <a:pt x="65" y="9"/>
                  </a:lnTo>
                  <a:lnTo>
                    <a:pt x="62" y="11"/>
                  </a:lnTo>
                  <a:lnTo>
                    <a:pt x="61" y="19"/>
                  </a:lnTo>
                  <a:lnTo>
                    <a:pt x="56" y="29"/>
                  </a:lnTo>
                  <a:lnTo>
                    <a:pt x="51" y="33"/>
                  </a:lnTo>
                  <a:lnTo>
                    <a:pt x="49" y="34"/>
                  </a:lnTo>
                  <a:lnTo>
                    <a:pt x="43" y="40"/>
                  </a:lnTo>
                  <a:lnTo>
                    <a:pt x="38" y="43"/>
                  </a:lnTo>
                  <a:lnTo>
                    <a:pt x="32" y="47"/>
                  </a:lnTo>
                  <a:lnTo>
                    <a:pt x="29" y="47"/>
                  </a:lnTo>
                  <a:lnTo>
                    <a:pt x="24" y="47"/>
                  </a:lnTo>
                  <a:lnTo>
                    <a:pt x="19" y="46"/>
                  </a:lnTo>
                  <a:lnTo>
                    <a:pt x="9" y="45"/>
                  </a:lnTo>
                  <a:lnTo>
                    <a:pt x="3" y="45"/>
                  </a:lnTo>
                  <a:lnTo>
                    <a:pt x="0" y="45"/>
                  </a:lnTo>
                </a:path>
              </a:pathLst>
            </a:custGeom>
            <a:noFill/>
            <a:ln w="0">
              <a:solidFill>
                <a:srgbClr val="000000"/>
              </a:solidFill>
              <a:prstDash val="solid"/>
              <a:round/>
              <a:headEnd/>
              <a:tailEnd/>
            </a:ln>
          </p:spPr>
          <p:txBody>
            <a:bodyPr/>
            <a:lstStyle/>
            <a:p>
              <a:endParaRPr lang="en-GB"/>
            </a:p>
          </p:txBody>
        </p:sp>
        <p:sp>
          <p:nvSpPr>
            <p:cNvPr id="1306" name="Line 3184"/>
            <p:cNvSpPr>
              <a:spLocks noChangeShapeType="1"/>
            </p:cNvSpPr>
            <p:nvPr/>
          </p:nvSpPr>
          <p:spPr bwMode="auto">
            <a:xfrm flipH="1">
              <a:off x="4129" y="3066"/>
              <a:ext cx="3" cy="10"/>
            </a:xfrm>
            <a:prstGeom prst="line">
              <a:avLst/>
            </a:prstGeom>
            <a:noFill/>
            <a:ln w="0">
              <a:solidFill>
                <a:srgbClr val="000000"/>
              </a:solidFill>
              <a:round/>
              <a:headEnd/>
              <a:tailEnd/>
            </a:ln>
          </p:spPr>
          <p:txBody>
            <a:bodyPr/>
            <a:lstStyle/>
            <a:p>
              <a:endParaRPr lang="en-GB"/>
            </a:p>
          </p:txBody>
        </p:sp>
        <p:sp>
          <p:nvSpPr>
            <p:cNvPr id="1307" name="Line 3185"/>
            <p:cNvSpPr>
              <a:spLocks noChangeShapeType="1"/>
            </p:cNvSpPr>
            <p:nvPr/>
          </p:nvSpPr>
          <p:spPr bwMode="auto">
            <a:xfrm>
              <a:off x="4084" y="3064"/>
              <a:ext cx="4" cy="12"/>
            </a:xfrm>
            <a:prstGeom prst="line">
              <a:avLst/>
            </a:prstGeom>
            <a:noFill/>
            <a:ln w="0">
              <a:solidFill>
                <a:srgbClr val="000000"/>
              </a:solidFill>
              <a:round/>
              <a:headEnd/>
              <a:tailEnd/>
            </a:ln>
          </p:spPr>
          <p:txBody>
            <a:bodyPr/>
            <a:lstStyle/>
            <a:p>
              <a:endParaRPr lang="en-GB"/>
            </a:p>
          </p:txBody>
        </p:sp>
        <p:sp>
          <p:nvSpPr>
            <p:cNvPr id="1308" name="Freeform 3186"/>
            <p:cNvSpPr>
              <a:spLocks/>
            </p:cNvSpPr>
            <p:nvPr/>
          </p:nvSpPr>
          <p:spPr bwMode="auto">
            <a:xfrm>
              <a:off x="4084" y="3063"/>
              <a:ext cx="48" cy="4"/>
            </a:xfrm>
            <a:custGeom>
              <a:avLst/>
              <a:gdLst/>
              <a:ahLst/>
              <a:cxnLst>
                <a:cxn ang="0">
                  <a:pos x="95" y="5"/>
                </a:cxn>
                <a:cxn ang="0">
                  <a:pos x="85" y="5"/>
                </a:cxn>
                <a:cxn ang="0">
                  <a:pos x="72" y="4"/>
                </a:cxn>
                <a:cxn ang="0">
                  <a:pos x="62" y="6"/>
                </a:cxn>
                <a:cxn ang="0">
                  <a:pos x="52" y="5"/>
                </a:cxn>
                <a:cxn ang="0">
                  <a:pos x="39" y="2"/>
                </a:cxn>
                <a:cxn ang="0">
                  <a:pos x="28" y="0"/>
                </a:cxn>
                <a:cxn ang="0">
                  <a:pos x="15" y="2"/>
                </a:cxn>
                <a:cxn ang="0">
                  <a:pos x="0" y="1"/>
                </a:cxn>
              </a:cxnLst>
              <a:rect l="0" t="0" r="r" b="b"/>
              <a:pathLst>
                <a:path w="95" h="6">
                  <a:moveTo>
                    <a:pt x="95" y="5"/>
                  </a:moveTo>
                  <a:lnTo>
                    <a:pt x="85" y="5"/>
                  </a:lnTo>
                  <a:lnTo>
                    <a:pt x="72" y="4"/>
                  </a:lnTo>
                  <a:lnTo>
                    <a:pt x="62" y="6"/>
                  </a:lnTo>
                  <a:lnTo>
                    <a:pt x="52" y="5"/>
                  </a:lnTo>
                  <a:lnTo>
                    <a:pt x="39" y="2"/>
                  </a:lnTo>
                  <a:lnTo>
                    <a:pt x="28" y="0"/>
                  </a:lnTo>
                  <a:lnTo>
                    <a:pt x="15" y="2"/>
                  </a:lnTo>
                  <a:lnTo>
                    <a:pt x="0" y="1"/>
                  </a:lnTo>
                </a:path>
              </a:pathLst>
            </a:custGeom>
            <a:noFill/>
            <a:ln w="0">
              <a:solidFill>
                <a:srgbClr val="000000"/>
              </a:solidFill>
              <a:prstDash val="solid"/>
              <a:round/>
              <a:headEnd/>
              <a:tailEnd/>
            </a:ln>
          </p:spPr>
          <p:txBody>
            <a:bodyPr/>
            <a:lstStyle/>
            <a:p>
              <a:endParaRPr lang="en-GB"/>
            </a:p>
          </p:txBody>
        </p:sp>
        <p:sp>
          <p:nvSpPr>
            <p:cNvPr id="1309" name="Line 3187"/>
            <p:cNvSpPr>
              <a:spLocks noChangeShapeType="1"/>
            </p:cNvSpPr>
            <p:nvPr/>
          </p:nvSpPr>
          <p:spPr bwMode="auto">
            <a:xfrm>
              <a:off x="4084" y="3064"/>
              <a:ext cx="1" cy="1"/>
            </a:xfrm>
            <a:prstGeom prst="line">
              <a:avLst/>
            </a:prstGeom>
            <a:noFill/>
            <a:ln w="0">
              <a:solidFill>
                <a:srgbClr val="000000"/>
              </a:solidFill>
              <a:round/>
              <a:headEnd/>
              <a:tailEnd/>
            </a:ln>
          </p:spPr>
          <p:txBody>
            <a:bodyPr/>
            <a:lstStyle/>
            <a:p>
              <a:endParaRPr lang="en-GB"/>
            </a:p>
          </p:txBody>
        </p:sp>
        <p:sp>
          <p:nvSpPr>
            <p:cNvPr id="1310" name="Line 3188"/>
            <p:cNvSpPr>
              <a:spLocks noChangeShapeType="1"/>
            </p:cNvSpPr>
            <p:nvPr/>
          </p:nvSpPr>
          <p:spPr bwMode="auto">
            <a:xfrm flipH="1">
              <a:off x="4132" y="3062"/>
              <a:ext cx="2" cy="3"/>
            </a:xfrm>
            <a:prstGeom prst="line">
              <a:avLst/>
            </a:prstGeom>
            <a:noFill/>
            <a:ln w="0">
              <a:solidFill>
                <a:srgbClr val="000000"/>
              </a:solidFill>
              <a:round/>
              <a:headEnd/>
              <a:tailEnd/>
            </a:ln>
          </p:spPr>
          <p:txBody>
            <a:bodyPr/>
            <a:lstStyle/>
            <a:p>
              <a:endParaRPr lang="en-GB"/>
            </a:p>
          </p:txBody>
        </p:sp>
        <p:sp>
          <p:nvSpPr>
            <p:cNvPr id="1311" name="Freeform 3189"/>
            <p:cNvSpPr>
              <a:spLocks/>
            </p:cNvSpPr>
            <p:nvPr/>
          </p:nvSpPr>
          <p:spPr bwMode="auto">
            <a:xfrm>
              <a:off x="4084" y="3062"/>
              <a:ext cx="50" cy="1"/>
            </a:xfrm>
            <a:custGeom>
              <a:avLst/>
              <a:gdLst/>
              <a:ahLst/>
              <a:cxnLst>
                <a:cxn ang="0">
                  <a:pos x="0" y="1"/>
                </a:cxn>
                <a:cxn ang="0">
                  <a:pos x="31" y="0"/>
                </a:cxn>
                <a:cxn ang="0">
                  <a:pos x="57" y="0"/>
                </a:cxn>
                <a:cxn ang="0">
                  <a:pos x="71" y="0"/>
                </a:cxn>
                <a:cxn ang="0">
                  <a:pos x="89" y="0"/>
                </a:cxn>
                <a:cxn ang="0">
                  <a:pos x="101" y="0"/>
                </a:cxn>
              </a:cxnLst>
              <a:rect l="0" t="0" r="r" b="b"/>
              <a:pathLst>
                <a:path w="101" h="1">
                  <a:moveTo>
                    <a:pt x="0" y="1"/>
                  </a:moveTo>
                  <a:lnTo>
                    <a:pt x="31" y="0"/>
                  </a:lnTo>
                  <a:lnTo>
                    <a:pt x="57" y="0"/>
                  </a:lnTo>
                  <a:lnTo>
                    <a:pt x="71" y="0"/>
                  </a:lnTo>
                  <a:lnTo>
                    <a:pt x="89" y="0"/>
                  </a:lnTo>
                  <a:lnTo>
                    <a:pt x="101" y="0"/>
                  </a:lnTo>
                </a:path>
              </a:pathLst>
            </a:custGeom>
            <a:noFill/>
            <a:ln w="0">
              <a:solidFill>
                <a:srgbClr val="000000"/>
              </a:solidFill>
              <a:prstDash val="solid"/>
              <a:round/>
              <a:headEnd/>
              <a:tailEnd/>
            </a:ln>
          </p:spPr>
          <p:txBody>
            <a:bodyPr/>
            <a:lstStyle/>
            <a:p>
              <a:endParaRPr lang="en-GB"/>
            </a:p>
          </p:txBody>
        </p:sp>
        <p:sp>
          <p:nvSpPr>
            <p:cNvPr id="1312" name="Line 3190"/>
            <p:cNvSpPr>
              <a:spLocks noChangeShapeType="1"/>
            </p:cNvSpPr>
            <p:nvPr/>
          </p:nvSpPr>
          <p:spPr bwMode="auto">
            <a:xfrm flipH="1">
              <a:off x="4167" y="3062"/>
              <a:ext cx="1" cy="3"/>
            </a:xfrm>
            <a:prstGeom prst="line">
              <a:avLst/>
            </a:prstGeom>
            <a:noFill/>
            <a:ln w="0">
              <a:solidFill>
                <a:srgbClr val="000000"/>
              </a:solidFill>
              <a:round/>
              <a:headEnd/>
              <a:tailEnd/>
            </a:ln>
          </p:spPr>
          <p:txBody>
            <a:bodyPr/>
            <a:lstStyle/>
            <a:p>
              <a:endParaRPr lang="en-GB"/>
            </a:p>
          </p:txBody>
        </p:sp>
        <p:sp>
          <p:nvSpPr>
            <p:cNvPr id="1313" name="Freeform 3191"/>
            <p:cNvSpPr>
              <a:spLocks/>
            </p:cNvSpPr>
            <p:nvPr/>
          </p:nvSpPr>
          <p:spPr bwMode="auto">
            <a:xfrm>
              <a:off x="4134" y="3061"/>
              <a:ext cx="34" cy="1"/>
            </a:xfrm>
            <a:custGeom>
              <a:avLst/>
              <a:gdLst/>
              <a:ahLst/>
              <a:cxnLst>
                <a:cxn ang="0">
                  <a:pos x="0" y="1"/>
                </a:cxn>
                <a:cxn ang="0">
                  <a:pos x="20" y="0"/>
                </a:cxn>
                <a:cxn ang="0">
                  <a:pos x="31" y="0"/>
                </a:cxn>
                <a:cxn ang="0">
                  <a:pos x="43" y="1"/>
                </a:cxn>
                <a:cxn ang="0">
                  <a:pos x="67" y="2"/>
                </a:cxn>
              </a:cxnLst>
              <a:rect l="0" t="0" r="r" b="b"/>
              <a:pathLst>
                <a:path w="67" h="2">
                  <a:moveTo>
                    <a:pt x="0" y="1"/>
                  </a:moveTo>
                  <a:lnTo>
                    <a:pt x="20" y="0"/>
                  </a:lnTo>
                  <a:lnTo>
                    <a:pt x="31" y="0"/>
                  </a:lnTo>
                  <a:lnTo>
                    <a:pt x="43" y="1"/>
                  </a:lnTo>
                  <a:lnTo>
                    <a:pt x="67" y="2"/>
                  </a:lnTo>
                </a:path>
              </a:pathLst>
            </a:custGeom>
            <a:noFill/>
            <a:ln w="0">
              <a:solidFill>
                <a:srgbClr val="000000"/>
              </a:solidFill>
              <a:prstDash val="solid"/>
              <a:round/>
              <a:headEnd/>
              <a:tailEnd/>
            </a:ln>
          </p:spPr>
          <p:txBody>
            <a:bodyPr/>
            <a:lstStyle/>
            <a:p>
              <a:endParaRPr lang="en-GB"/>
            </a:p>
          </p:txBody>
        </p:sp>
        <p:sp>
          <p:nvSpPr>
            <p:cNvPr id="1314" name="Line 3192"/>
            <p:cNvSpPr>
              <a:spLocks noChangeShapeType="1"/>
            </p:cNvSpPr>
            <p:nvPr/>
          </p:nvSpPr>
          <p:spPr bwMode="auto">
            <a:xfrm flipH="1">
              <a:off x="4149" y="3082"/>
              <a:ext cx="10" cy="11"/>
            </a:xfrm>
            <a:prstGeom prst="line">
              <a:avLst/>
            </a:prstGeom>
            <a:noFill/>
            <a:ln w="0">
              <a:solidFill>
                <a:srgbClr val="000000"/>
              </a:solidFill>
              <a:round/>
              <a:headEnd/>
              <a:tailEnd/>
            </a:ln>
          </p:spPr>
          <p:txBody>
            <a:bodyPr/>
            <a:lstStyle/>
            <a:p>
              <a:endParaRPr lang="en-GB"/>
            </a:p>
          </p:txBody>
        </p:sp>
        <p:sp>
          <p:nvSpPr>
            <p:cNvPr id="1315" name="Line 3193"/>
            <p:cNvSpPr>
              <a:spLocks noChangeShapeType="1"/>
            </p:cNvSpPr>
            <p:nvPr/>
          </p:nvSpPr>
          <p:spPr bwMode="auto">
            <a:xfrm flipH="1">
              <a:off x="4124" y="3076"/>
              <a:ext cx="5" cy="9"/>
            </a:xfrm>
            <a:prstGeom prst="line">
              <a:avLst/>
            </a:prstGeom>
            <a:noFill/>
            <a:ln w="0">
              <a:solidFill>
                <a:srgbClr val="000000"/>
              </a:solidFill>
              <a:round/>
              <a:headEnd/>
              <a:tailEnd/>
            </a:ln>
          </p:spPr>
          <p:txBody>
            <a:bodyPr/>
            <a:lstStyle/>
            <a:p>
              <a:endParaRPr lang="en-GB"/>
            </a:p>
          </p:txBody>
        </p:sp>
        <p:sp>
          <p:nvSpPr>
            <p:cNvPr id="1316" name="Freeform 3194"/>
            <p:cNvSpPr>
              <a:spLocks/>
            </p:cNvSpPr>
            <p:nvPr/>
          </p:nvSpPr>
          <p:spPr bwMode="auto">
            <a:xfrm>
              <a:off x="4129" y="3076"/>
              <a:ext cx="30" cy="6"/>
            </a:xfrm>
            <a:custGeom>
              <a:avLst/>
              <a:gdLst/>
              <a:ahLst/>
              <a:cxnLst>
                <a:cxn ang="0">
                  <a:pos x="60" y="11"/>
                </a:cxn>
                <a:cxn ang="0">
                  <a:pos x="44" y="7"/>
                </a:cxn>
                <a:cxn ang="0">
                  <a:pos x="31" y="5"/>
                </a:cxn>
                <a:cxn ang="0">
                  <a:pos x="14" y="4"/>
                </a:cxn>
                <a:cxn ang="0">
                  <a:pos x="0" y="0"/>
                </a:cxn>
              </a:cxnLst>
              <a:rect l="0" t="0" r="r" b="b"/>
              <a:pathLst>
                <a:path w="60" h="11">
                  <a:moveTo>
                    <a:pt x="60" y="11"/>
                  </a:moveTo>
                  <a:lnTo>
                    <a:pt x="44" y="7"/>
                  </a:lnTo>
                  <a:lnTo>
                    <a:pt x="31" y="5"/>
                  </a:lnTo>
                  <a:lnTo>
                    <a:pt x="14" y="4"/>
                  </a:lnTo>
                  <a:lnTo>
                    <a:pt x="0" y="0"/>
                  </a:lnTo>
                </a:path>
              </a:pathLst>
            </a:custGeom>
            <a:noFill/>
            <a:ln w="0">
              <a:solidFill>
                <a:srgbClr val="000000"/>
              </a:solidFill>
              <a:prstDash val="solid"/>
              <a:round/>
              <a:headEnd/>
              <a:tailEnd/>
            </a:ln>
          </p:spPr>
          <p:txBody>
            <a:bodyPr/>
            <a:lstStyle/>
            <a:p>
              <a:endParaRPr lang="en-GB"/>
            </a:p>
          </p:txBody>
        </p:sp>
        <p:sp>
          <p:nvSpPr>
            <p:cNvPr id="1317" name="Line 3195"/>
            <p:cNvSpPr>
              <a:spLocks noChangeShapeType="1"/>
            </p:cNvSpPr>
            <p:nvPr/>
          </p:nvSpPr>
          <p:spPr bwMode="auto">
            <a:xfrm flipH="1">
              <a:off x="4292" y="3095"/>
              <a:ext cx="1" cy="3"/>
            </a:xfrm>
            <a:prstGeom prst="line">
              <a:avLst/>
            </a:prstGeom>
            <a:noFill/>
            <a:ln w="0">
              <a:solidFill>
                <a:srgbClr val="000000"/>
              </a:solidFill>
              <a:round/>
              <a:headEnd/>
              <a:tailEnd/>
            </a:ln>
          </p:spPr>
          <p:txBody>
            <a:bodyPr/>
            <a:lstStyle/>
            <a:p>
              <a:endParaRPr lang="en-GB"/>
            </a:p>
          </p:txBody>
        </p:sp>
        <p:sp>
          <p:nvSpPr>
            <p:cNvPr id="1318" name="Line 3196"/>
            <p:cNvSpPr>
              <a:spLocks noChangeShapeType="1"/>
            </p:cNvSpPr>
            <p:nvPr/>
          </p:nvSpPr>
          <p:spPr bwMode="auto">
            <a:xfrm>
              <a:off x="4513" y="3058"/>
              <a:ext cx="1" cy="1"/>
            </a:xfrm>
            <a:prstGeom prst="line">
              <a:avLst/>
            </a:prstGeom>
            <a:noFill/>
            <a:ln w="0">
              <a:solidFill>
                <a:srgbClr val="000000"/>
              </a:solidFill>
              <a:round/>
              <a:headEnd/>
              <a:tailEnd/>
            </a:ln>
          </p:spPr>
          <p:txBody>
            <a:bodyPr/>
            <a:lstStyle/>
            <a:p>
              <a:endParaRPr lang="en-GB"/>
            </a:p>
          </p:txBody>
        </p:sp>
        <p:sp>
          <p:nvSpPr>
            <p:cNvPr id="1319" name="Freeform 3197"/>
            <p:cNvSpPr>
              <a:spLocks/>
            </p:cNvSpPr>
            <p:nvPr/>
          </p:nvSpPr>
          <p:spPr bwMode="auto">
            <a:xfrm>
              <a:off x="4293" y="3060"/>
              <a:ext cx="211" cy="35"/>
            </a:xfrm>
            <a:custGeom>
              <a:avLst/>
              <a:gdLst/>
              <a:ahLst/>
              <a:cxnLst>
                <a:cxn ang="0">
                  <a:pos x="0" y="71"/>
                </a:cxn>
                <a:cxn ang="0">
                  <a:pos x="11" y="63"/>
                </a:cxn>
                <a:cxn ang="0">
                  <a:pos x="32" y="61"/>
                </a:cxn>
                <a:cxn ang="0">
                  <a:pos x="48" y="60"/>
                </a:cxn>
                <a:cxn ang="0">
                  <a:pos x="64" y="56"/>
                </a:cxn>
                <a:cxn ang="0">
                  <a:pos x="87" y="52"/>
                </a:cxn>
                <a:cxn ang="0">
                  <a:pos x="107" y="51"/>
                </a:cxn>
                <a:cxn ang="0">
                  <a:pos x="122" y="50"/>
                </a:cxn>
                <a:cxn ang="0">
                  <a:pos x="144" y="46"/>
                </a:cxn>
                <a:cxn ang="0">
                  <a:pos x="153" y="45"/>
                </a:cxn>
                <a:cxn ang="0">
                  <a:pos x="169" y="42"/>
                </a:cxn>
                <a:cxn ang="0">
                  <a:pos x="178" y="41"/>
                </a:cxn>
                <a:cxn ang="0">
                  <a:pos x="190" y="39"/>
                </a:cxn>
                <a:cxn ang="0">
                  <a:pos x="201" y="37"/>
                </a:cxn>
                <a:cxn ang="0">
                  <a:pos x="213" y="32"/>
                </a:cxn>
                <a:cxn ang="0">
                  <a:pos x="224" y="29"/>
                </a:cxn>
                <a:cxn ang="0">
                  <a:pos x="232" y="28"/>
                </a:cxn>
                <a:cxn ang="0">
                  <a:pos x="242" y="26"/>
                </a:cxn>
                <a:cxn ang="0">
                  <a:pos x="250" y="26"/>
                </a:cxn>
                <a:cxn ang="0">
                  <a:pos x="253" y="25"/>
                </a:cxn>
                <a:cxn ang="0">
                  <a:pos x="263" y="24"/>
                </a:cxn>
                <a:cxn ang="0">
                  <a:pos x="272" y="23"/>
                </a:cxn>
                <a:cxn ang="0">
                  <a:pos x="283" y="22"/>
                </a:cxn>
                <a:cxn ang="0">
                  <a:pos x="292" y="21"/>
                </a:cxn>
                <a:cxn ang="0">
                  <a:pos x="304" y="20"/>
                </a:cxn>
                <a:cxn ang="0">
                  <a:pos x="314" y="19"/>
                </a:cxn>
                <a:cxn ang="0">
                  <a:pos x="328" y="16"/>
                </a:cxn>
                <a:cxn ang="0">
                  <a:pos x="340" y="13"/>
                </a:cxn>
                <a:cxn ang="0">
                  <a:pos x="350" y="12"/>
                </a:cxn>
                <a:cxn ang="0">
                  <a:pos x="362" y="10"/>
                </a:cxn>
                <a:cxn ang="0">
                  <a:pos x="377" y="8"/>
                </a:cxn>
                <a:cxn ang="0">
                  <a:pos x="387" y="7"/>
                </a:cxn>
                <a:cxn ang="0">
                  <a:pos x="401" y="3"/>
                </a:cxn>
                <a:cxn ang="0">
                  <a:pos x="421" y="0"/>
                </a:cxn>
              </a:cxnLst>
              <a:rect l="0" t="0" r="r" b="b"/>
              <a:pathLst>
                <a:path w="421" h="71">
                  <a:moveTo>
                    <a:pt x="0" y="71"/>
                  </a:moveTo>
                  <a:lnTo>
                    <a:pt x="11" y="63"/>
                  </a:lnTo>
                  <a:lnTo>
                    <a:pt x="32" y="61"/>
                  </a:lnTo>
                  <a:lnTo>
                    <a:pt x="48" y="60"/>
                  </a:lnTo>
                  <a:lnTo>
                    <a:pt x="64" y="56"/>
                  </a:lnTo>
                  <a:lnTo>
                    <a:pt x="87" y="52"/>
                  </a:lnTo>
                  <a:lnTo>
                    <a:pt x="107" y="51"/>
                  </a:lnTo>
                  <a:lnTo>
                    <a:pt x="122" y="50"/>
                  </a:lnTo>
                  <a:lnTo>
                    <a:pt x="144" y="46"/>
                  </a:lnTo>
                  <a:lnTo>
                    <a:pt x="153" y="45"/>
                  </a:lnTo>
                  <a:lnTo>
                    <a:pt x="169" y="42"/>
                  </a:lnTo>
                  <a:lnTo>
                    <a:pt x="178" y="41"/>
                  </a:lnTo>
                  <a:lnTo>
                    <a:pt x="190" y="39"/>
                  </a:lnTo>
                  <a:lnTo>
                    <a:pt x="201" y="37"/>
                  </a:lnTo>
                  <a:lnTo>
                    <a:pt x="213" y="32"/>
                  </a:lnTo>
                  <a:lnTo>
                    <a:pt x="224" y="29"/>
                  </a:lnTo>
                  <a:lnTo>
                    <a:pt x="232" y="28"/>
                  </a:lnTo>
                  <a:lnTo>
                    <a:pt x="242" y="26"/>
                  </a:lnTo>
                  <a:lnTo>
                    <a:pt x="250" y="26"/>
                  </a:lnTo>
                  <a:lnTo>
                    <a:pt x="253" y="25"/>
                  </a:lnTo>
                  <a:lnTo>
                    <a:pt x="263" y="24"/>
                  </a:lnTo>
                  <a:lnTo>
                    <a:pt x="272" y="23"/>
                  </a:lnTo>
                  <a:lnTo>
                    <a:pt x="283" y="22"/>
                  </a:lnTo>
                  <a:lnTo>
                    <a:pt x="292" y="21"/>
                  </a:lnTo>
                  <a:lnTo>
                    <a:pt x="304" y="20"/>
                  </a:lnTo>
                  <a:lnTo>
                    <a:pt x="314" y="19"/>
                  </a:lnTo>
                  <a:lnTo>
                    <a:pt x="328" y="16"/>
                  </a:lnTo>
                  <a:lnTo>
                    <a:pt x="340" y="13"/>
                  </a:lnTo>
                  <a:lnTo>
                    <a:pt x="350" y="12"/>
                  </a:lnTo>
                  <a:lnTo>
                    <a:pt x="362" y="10"/>
                  </a:lnTo>
                  <a:lnTo>
                    <a:pt x="377" y="8"/>
                  </a:lnTo>
                  <a:lnTo>
                    <a:pt x="387" y="7"/>
                  </a:lnTo>
                  <a:lnTo>
                    <a:pt x="401" y="3"/>
                  </a:lnTo>
                  <a:lnTo>
                    <a:pt x="421" y="0"/>
                  </a:lnTo>
                </a:path>
              </a:pathLst>
            </a:custGeom>
            <a:noFill/>
            <a:ln w="0">
              <a:solidFill>
                <a:srgbClr val="000000"/>
              </a:solidFill>
              <a:prstDash val="solid"/>
              <a:round/>
              <a:headEnd/>
              <a:tailEnd/>
            </a:ln>
          </p:spPr>
          <p:txBody>
            <a:bodyPr/>
            <a:lstStyle/>
            <a:p>
              <a:endParaRPr lang="en-GB"/>
            </a:p>
          </p:txBody>
        </p:sp>
        <p:sp>
          <p:nvSpPr>
            <p:cNvPr id="1320" name="Freeform 3198"/>
            <p:cNvSpPr>
              <a:spLocks/>
            </p:cNvSpPr>
            <p:nvPr/>
          </p:nvSpPr>
          <p:spPr bwMode="auto">
            <a:xfrm>
              <a:off x="3288" y="3060"/>
              <a:ext cx="732" cy="33"/>
            </a:xfrm>
            <a:custGeom>
              <a:avLst/>
              <a:gdLst/>
              <a:ahLst/>
              <a:cxnLst>
                <a:cxn ang="0">
                  <a:pos x="1466" y="0"/>
                </a:cxn>
                <a:cxn ang="0">
                  <a:pos x="1448" y="2"/>
                </a:cxn>
                <a:cxn ang="0">
                  <a:pos x="1434" y="4"/>
                </a:cxn>
                <a:cxn ang="0">
                  <a:pos x="1417" y="5"/>
                </a:cxn>
                <a:cxn ang="0">
                  <a:pos x="1396" y="7"/>
                </a:cxn>
                <a:cxn ang="0">
                  <a:pos x="1357" y="12"/>
                </a:cxn>
                <a:cxn ang="0">
                  <a:pos x="1337" y="13"/>
                </a:cxn>
                <a:cxn ang="0">
                  <a:pos x="1276" y="13"/>
                </a:cxn>
                <a:cxn ang="0">
                  <a:pos x="1240" y="12"/>
                </a:cxn>
                <a:cxn ang="0">
                  <a:pos x="1207" y="13"/>
                </a:cxn>
                <a:cxn ang="0">
                  <a:pos x="1183" y="17"/>
                </a:cxn>
                <a:cxn ang="0">
                  <a:pos x="1155" y="17"/>
                </a:cxn>
                <a:cxn ang="0">
                  <a:pos x="1124" y="21"/>
                </a:cxn>
                <a:cxn ang="0">
                  <a:pos x="1094" y="22"/>
                </a:cxn>
                <a:cxn ang="0">
                  <a:pos x="1065" y="23"/>
                </a:cxn>
                <a:cxn ang="0">
                  <a:pos x="1043" y="24"/>
                </a:cxn>
                <a:cxn ang="0">
                  <a:pos x="1013" y="25"/>
                </a:cxn>
                <a:cxn ang="0">
                  <a:pos x="991" y="25"/>
                </a:cxn>
                <a:cxn ang="0">
                  <a:pos x="952" y="26"/>
                </a:cxn>
                <a:cxn ang="0">
                  <a:pos x="889" y="29"/>
                </a:cxn>
                <a:cxn ang="0">
                  <a:pos x="862" y="29"/>
                </a:cxn>
                <a:cxn ang="0">
                  <a:pos x="847" y="29"/>
                </a:cxn>
                <a:cxn ang="0">
                  <a:pos x="819" y="32"/>
                </a:cxn>
                <a:cxn ang="0">
                  <a:pos x="800" y="33"/>
                </a:cxn>
                <a:cxn ang="0">
                  <a:pos x="779" y="34"/>
                </a:cxn>
                <a:cxn ang="0">
                  <a:pos x="693" y="37"/>
                </a:cxn>
                <a:cxn ang="0">
                  <a:pos x="652" y="37"/>
                </a:cxn>
                <a:cxn ang="0">
                  <a:pos x="628" y="39"/>
                </a:cxn>
                <a:cxn ang="0">
                  <a:pos x="594" y="41"/>
                </a:cxn>
                <a:cxn ang="0">
                  <a:pos x="566" y="42"/>
                </a:cxn>
                <a:cxn ang="0">
                  <a:pos x="536" y="43"/>
                </a:cxn>
                <a:cxn ang="0">
                  <a:pos x="515" y="45"/>
                </a:cxn>
                <a:cxn ang="0">
                  <a:pos x="492" y="46"/>
                </a:cxn>
                <a:cxn ang="0">
                  <a:pos x="451" y="47"/>
                </a:cxn>
                <a:cxn ang="0">
                  <a:pos x="450" y="47"/>
                </a:cxn>
                <a:cxn ang="0">
                  <a:pos x="409" y="47"/>
                </a:cxn>
                <a:cxn ang="0">
                  <a:pos x="381" y="47"/>
                </a:cxn>
                <a:cxn ang="0">
                  <a:pos x="350" y="48"/>
                </a:cxn>
                <a:cxn ang="0">
                  <a:pos x="343" y="48"/>
                </a:cxn>
                <a:cxn ang="0">
                  <a:pos x="309" y="51"/>
                </a:cxn>
                <a:cxn ang="0">
                  <a:pos x="191" y="61"/>
                </a:cxn>
                <a:cxn ang="0">
                  <a:pos x="138" y="63"/>
                </a:cxn>
                <a:cxn ang="0">
                  <a:pos x="66" y="66"/>
                </a:cxn>
                <a:cxn ang="0">
                  <a:pos x="54" y="66"/>
                </a:cxn>
                <a:cxn ang="0">
                  <a:pos x="41" y="66"/>
                </a:cxn>
                <a:cxn ang="0">
                  <a:pos x="33" y="66"/>
                </a:cxn>
                <a:cxn ang="0">
                  <a:pos x="0" y="66"/>
                </a:cxn>
              </a:cxnLst>
              <a:rect l="0" t="0" r="r" b="b"/>
              <a:pathLst>
                <a:path w="1466" h="66">
                  <a:moveTo>
                    <a:pt x="1466" y="0"/>
                  </a:moveTo>
                  <a:lnTo>
                    <a:pt x="1448" y="2"/>
                  </a:lnTo>
                  <a:lnTo>
                    <a:pt x="1434" y="4"/>
                  </a:lnTo>
                  <a:lnTo>
                    <a:pt x="1417" y="5"/>
                  </a:lnTo>
                  <a:lnTo>
                    <a:pt x="1396" y="7"/>
                  </a:lnTo>
                  <a:lnTo>
                    <a:pt x="1357" y="12"/>
                  </a:lnTo>
                  <a:lnTo>
                    <a:pt x="1337" y="13"/>
                  </a:lnTo>
                  <a:lnTo>
                    <a:pt x="1276" y="13"/>
                  </a:lnTo>
                  <a:lnTo>
                    <a:pt x="1240" y="12"/>
                  </a:lnTo>
                  <a:lnTo>
                    <a:pt x="1207" y="13"/>
                  </a:lnTo>
                  <a:lnTo>
                    <a:pt x="1183" y="17"/>
                  </a:lnTo>
                  <a:lnTo>
                    <a:pt x="1155" y="17"/>
                  </a:lnTo>
                  <a:lnTo>
                    <a:pt x="1124" y="21"/>
                  </a:lnTo>
                  <a:lnTo>
                    <a:pt x="1094" y="22"/>
                  </a:lnTo>
                  <a:lnTo>
                    <a:pt x="1065" y="23"/>
                  </a:lnTo>
                  <a:lnTo>
                    <a:pt x="1043" y="24"/>
                  </a:lnTo>
                  <a:lnTo>
                    <a:pt x="1013" y="25"/>
                  </a:lnTo>
                  <a:lnTo>
                    <a:pt x="991" y="25"/>
                  </a:lnTo>
                  <a:lnTo>
                    <a:pt x="952" y="26"/>
                  </a:lnTo>
                  <a:lnTo>
                    <a:pt x="889" y="29"/>
                  </a:lnTo>
                  <a:lnTo>
                    <a:pt x="862" y="29"/>
                  </a:lnTo>
                  <a:lnTo>
                    <a:pt x="847" y="29"/>
                  </a:lnTo>
                  <a:lnTo>
                    <a:pt x="819" y="32"/>
                  </a:lnTo>
                  <a:lnTo>
                    <a:pt x="800" y="33"/>
                  </a:lnTo>
                  <a:lnTo>
                    <a:pt x="779" y="34"/>
                  </a:lnTo>
                  <a:lnTo>
                    <a:pt x="693" y="37"/>
                  </a:lnTo>
                  <a:lnTo>
                    <a:pt x="652" y="37"/>
                  </a:lnTo>
                  <a:lnTo>
                    <a:pt x="628" y="39"/>
                  </a:lnTo>
                  <a:lnTo>
                    <a:pt x="594" y="41"/>
                  </a:lnTo>
                  <a:lnTo>
                    <a:pt x="566" y="42"/>
                  </a:lnTo>
                  <a:lnTo>
                    <a:pt x="536" y="43"/>
                  </a:lnTo>
                  <a:lnTo>
                    <a:pt x="515" y="45"/>
                  </a:lnTo>
                  <a:lnTo>
                    <a:pt x="492" y="46"/>
                  </a:lnTo>
                  <a:lnTo>
                    <a:pt x="451" y="47"/>
                  </a:lnTo>
                  <a:lnTo>
                    <a:pt x="450" y="47"/>
                  </a:lnTo>
                  <a:lnTo>
                    <a:pt x="409" y="47"/>
                  </a:lnTo>
                  <a:lnTo>
                    <a:pt x="381" y="47"/>
                  </a:lnTo>
                  <a:lnTo>
                    <a:pt x="350" y="48"/>
                  </a:lnTo>
                  <a:lnTo>
                    <a:pt x="343" y="48"/>
                  </a:lnTo>
                  <a:lnTo>
                    <a:pt x="309" y="51"/>
                  </a:lnTo>
                  <a:lnTo>
                    <a:pt x="191" y="61"/>
                  </a:lnTo>
                  <a:lnTo>
                    <a:pt x="138" y="63"/>
                  </a:lnTo>
                  <a:lnTo>
                    <a:pt x="66" y="66"/>
                  </a:lnTo>
                  <a:lnTo>
                    <a:pt x="54" y="66"/>
                  </a:lnTo>
                  <a:lnTo>
                    <a:pt x="41" y="66"/>
                  </a:lnTo>
                  <a:lnTo>
                    <a:pt x="33" y="66"/>
                  </a:lnTo>
                  <a:lnTo>
                    <a:pt x="0" y="66"/>
                  </a:lnTo>
                </a:path>
              </a:pathLst>
            </a:custGeom>
            <a:noFill/>
            <a:ln w="0">
              <a:solidFill>
                <a:srgbClr val="000000"/>
              </a:solidFill>
              <a:prstDash val="solid"/>
              <a:round/>
              <a:headEnd/>
              <a:tailEnd/>
            </a:ln>
          </p:spPr>
          <p:txBody>
            <a:bodyPr/>
            <a:lstStyle/>
            <a:p>
              <a:endParaRPr lang="en-GB"/>
            </a:p>
          </p:txBody>
        </p:sp>
        <p:sp>
          <p:nvSpPr>
            <p:cNvPr id="1321" name="Freeform 3199"/>
            <p:cNvSpPr>
              <a:spLocks/>
            </p:cNvSpPr>
            <p:nvPr/>
          </p:nvSpPr>
          <p:spPr bwMode="auto">
            <a:xfrm>
              <a:off x="300" y="3079"/>
              <a:ext cx="977" cy="9"/>
            </a:xfrm>
            <a:custGeom>
              <a:avLst/>
              <a:gdLst/>
              <a:ahLst/>
              <a:cxnLst>
                <a:cxn ang="0">
                  <a:pos x="0" y="18"/>
                </a:cxn>
                <a:cxn ang="0">
                  <a:pos x="40" y="20"/>
                </a:cxn>
                <a:cxn ang="0">
                  <a:pos x="258" y="16"/>
                </a:cxn>
                <a:cxn ang="0">
                  <a:pos x="1267" y="8"/>
                </a:cxn>
                <a:cxn ang="0">
                  <a:pos x="1453" y="7"/>
                </a:cxn>
                <a:cxn ang="0">
                  <a:pos x="1562" y="1"/>
                </a:cxn>
                <a:cxn ang="0">
                  <a:pos x="1670" y="0"/>
                </a:cxn>
                <a:cxn ang="0">
                  <a:pos x="1888" y="8"/>
                </a:cxn>
                <a:cxn ang="0">
                  <a:pos x="1954" y="9"/>
                </a:cxn>
              </a:cxnLst>
              <a:rect l="0" t="0" r="r" b="b"/>
              <a:pathLst>
                <a:path w="1954" h="20">
                  <a:moveTo>
                    <a:pt x="0" y="18"/>
                  </a:moveTo>
                  <a:lnTo>
                    <a:pt x="40" y="20"/>
                  </a:lnTo>
                  <a:lnTo>
                    <a:pt x="258" y="16"/>
                  </a:lnTo>
                  <a:lnTo>
                    <a:pt x="1267" y="8"/>
                  </a:lnTo>
                  <a:lnTo>
                    <a:pt x="1453" y="7"/>
                  </a:lnTo>
                  <a:lnTo>
                    <a:pt x="1562" y="1"/>
                  </a:lnTo>
                  <a:lnTo>
                    <a:pt x="1670" y="0"/>
                  </a:lnTo>
                  <a:lnTo>
                    <a:pt x="1888" y="8"/>
                  </a:lnTo>
                  <a:lnTo>
                    <a:pt x="1954" y="9"/>
                  </a:lnTo>
                </a:path>
              </a:pathLst>
            </a:custGeom>
            <a:noFill/>
            <a:ln w="0">
              <a:solidFill>
                <a:srgbClr val="000000"/>
              </a:solidFill>
              <a:prstDash val="solid"/>
              <a:round/>
              <a:headEnd/>
              <a:tailEnd/>
            </a:ln>
          </p:spPr>
          <p:txBody>
            <a:bodyPr/>
            <a:lstStyle/>
            <a:p>
              <a:endParaRPr lang="en-GB"/>
            </a:p>
          </p:txBody>
        </p:sp>
        <p:sp>
          <p:nvSpPr>
            <p:cNvPr id="1322" name="Freeform 3200"/>
            <p:cNvSpPr>
              <a:spLocks/>
            </p:cNvSpPr>
            <p:nvPr/>
          </p:nvSpPr>
          <p:spPr bwMode="auto">
            <a:xfrm>
              <a:off x="2610" y="3064"/>
              <a:ext cx="275" cy="5"/>
            </a:xfrm>
            <a:custGeom>
              <a:avLst/>
              <a:gdLst/>
              <a:ahLst/>
              <a:cxnLst>
                <a:cxn ang="0">
                  <a:pos x="551" y="0"/>
                </a:cxn>
                <a:cxn ang="0">
                  <a:pos x="525" y="1"/>
                </a:cxn>
                <a:cxn ang="0">
                  <a:pos x="505" y="2"/>
                </a:cxn>
                <a:cxn ang="0">
                  <a:pos x="488" y="3"/>
                </a:cxn>
                <a:cxn ang="0">
                  <a:pos x="467" y="3"/>
                </a:cxn>
                <a:cxn ang="0">
                  <a:pos x="440" y="4"/>
                </a:cxn>
                <a:cxn ang="0">
                  <a:pos x="415" y="4"/>
                </a:cxn>
                <a:cxn ang="0">
                  <a:pos x="386" y="5"/>
                </a:cxn>
                <a:cxn ang="0">
                  <a:pos x="359" y="5"/>
                </a:cxn>
                <a:cxn ang="0">
                  <a:pos x="347" y="5"/>
                </a:cxn>
                <a:cxn ang="0">
                  <a:pos x="328" y="4"/>
                </a:cxn>
                <a:cxn ang="0">
                  <a:pos x="305" y="4"/>
                </a:cxn>
                <a:cxn ang="0">
                  <a:pos x="222" y="3"/>
                </a:cxn>
                <a:cxn ang="0">
                  <a:pos x="201" y="2"/>
                </a:cxn>
                <a:cxn ang="0">
                  <a:pos x="183" y="2"/>
                </a:cxn>
                <a:cxn ang="0">
                  <a:pos x="173" y="3"/>
                </a:cxn>
                <a:cxn ang="0">
                  <a:pos x="160" y="2"/>
                </a:cxn>
                <a:cxn ang="0">
                  <a:pos x="142" y="4"/>
                </a:cxn>
                <a:cxn ang="0">
                  <a:pos x="126" y="4"/>
                </a:cxn>
                <a:cxn ang="0">
                  <a:pos x="98" y="6"/>
                </a:cxn>
                <a:cxn ang="0">
                  <a:pos x="75" y="9"/>
                </a:cxn>
                <a:cxn ang="0">
                  <a:pos x="39" y="10"/>
                </a:cxn>
                <a:cxn ang="0">
                  <a:pos x="0" y="10"/>
                </a:cxn>
              </a:cxnLst>
              <a:rect l="0" t="0" r="r" b="b"/>
              <a:pathLst>
                <a:path w="551" h="10">
                  <a:moveTo>
                    <a:pt x="551" y="0"/>
                  </a:moveTo>
                  <a:lnTo>
                    <a:pt x="525" y="1"/>
                  </a:lnTo>
                  <a:lnTo>
                    <a:pt x="505" y="2"/>
                  </a:lnTo>
                  <a:lnTo>
                    <a:pt x="488" y="3"/>
                  </a:lnTo>
                  <a:lnTo>
                    <a:pt x="467" y="3"/>
                  </a:lnTo>
                  <a:lnTo>
                    <a:pt x="440" y="4"/>
                  </a:lnTo>
                  <a:lnTo>
                    <a:pt x="415" y="4"/>
                  </a:lnTo>
                  <a:lnTo>
                    <a:pt x="386" y="5"/>
                  </a:lnTo>
                  <a:lnTo>
                    <a:pt x="359" y="5"/>
                  </a:lnTo>
                  <a:lnTo>
                    <a:pt x="347" y="5"/>
                  </a:lnTo>
                  <a:lnTo>
                    <a:pt x="328" y="4"/>
                  </a:lnTo>
                  <a:lnTo>
                    <a:pt x="305" y="4"/>
                  </a:lnTo>
                  <a:lnTo>
                    <a:pt x="222" y="3"/>
                  </a:lnTo>
                  <a:lnTo>
                    <a:pt x="201" y="2"/>
                  </a:lnTo>
                  <a:lnTo>
                    <a:pt x="183" y="2"/>
                  </a:lnTo>
                  <a:lnTo>
                    <a:pt x="173" y="3"/>
                  </a:lnTo>
                  <a:lnTo>
                    <a:pt x="160" y="2"/>
                  </a:lnTo>
                  <a:lnTo>
                    <a:pt x="142" y="4"/>
                  </a:lnTo>
                  <a:lnTo>
                    <a:pt x="126" y="4"/>
                  </a:lnTo>
                  <a:lnTo>
                    <a:pt x="98" y="6"/>
                  </a:lnTo>
                  <a:lnTo>
                    <a:pt x="75" y="9"/>
                  </a:lnTo>
                  <a:lnTo>
                    <a:pt x="39" y="10"/>
                  </a:lnTo>
                  <a:lnTo>
                    <a:pt x="0" y="10"/>
                  </a:lnTo>
                </a:path>
              </a:pathLst>
            </a:custGeom>
            <a:noFill/>
            <a:ln w="0">
              <a:solidFill>
                <a:srgbClr val="000000"/>
              </a:solidFill>
              <a:prstDash val="solid"/>
              <a:round/>
              <a:headEnd/>
              <a:tailEnd/>
            </a:ln>
          </p:spPr>
          <p:txBody>
            <a:bodyPr/>
            <a:lstStyle/>
            <a:p>
              <a:endParaRPr lang="en-GB"/>
            </a:p>
          </p:txBody>
        </p:sp>
        <p:sp>
          <p:nvSpPr>
            <p:cNvPr id="1323" name="Line 3201"/>
            <p:cNvSpPr>
              <a:spLocks noChangeShapeType="1"/>
            </p:cNvSpPr>
            <p:nvPr/>
          </p:nvSpPr>
          <p:spPr bwMode="auto">
            <a:xfrm flipV="1">
              <a:off x="2174" y="3066"/>
              <a:ext cx="14" cy="1"/>
            </a:xfrm>
            <a:prstGeom prst="line">
              <a:avLst/>
            </a:prstGeom>
            <a:noFill/>
            <a:ln w="0">
              <a:solidFill>
                <a:srgbClr val="000000"/>
              </a:solidFill>
              <a:round/>
              <a:headEnd/>
              <a:tailEnd/>
            </a:ln>
          </p:spPr>
          <p:txBody>
            <a:bodyPr/>
            <a:lstStyle/>
            <a:p>
              <a:endParaRPr lang="en-GB"/>
            </a:p>
          </p:txBody>
        </p:sp>
        <p:sp>
          <p:nvSpPr>
            <p:cNvPr id="1324" name="Line 3202"/>
            <p:cNvSpPr>
              <a:spLocks noChangeShapeType="1"/>
            </p:cNvSpPr>
            <p:nvPr/>
          </p:nvSpPr>
          <p:spPr bwMode="auto">
            <a:xfrm>
              <a:off x="3097" y="3090"/>
              <a:ext cx="1" cy="1"/>
            </a:xfrm>
            <a:prstGeom prst="line">
              <a:avLst/>
            </a:prstGeom>
            <a:noFill/>
            <a:ln w="0">
              <a:solidFill>
                <a:srgbClr val="000000"/>
              </a:solidFill>
              <a:round/>
              <a:headEnd/>
              <a:tailEnd/>
            </a:ln>
          </p:spPr>
          <p:txBody>
            <a:bodyPr/>
            <a:lstStyle/>
            <a:p>
              <a:endParaRPr lang="en-GB"/>
            </a:p>
          </p:txBody>
        </p:sp>
        <p:sp>
          <p:nvSpPr>
            <p:cNvPr id="1325" name="Line 3203"/>
            <p:cNvSpPr>
              <a:spLocks noChangeShapeType="1"/>
            </p:cNvSpPr>
            <p:nvPr/>
          </p:nvSpPr>
          <p:spPr bwMode="auto">
            <a:xfrm>
              <a:off x="3097" y="3090"/>
              <a:ext cx="1" cy="1"/>
            </a:xfrm>
            <a:prstGeom prst="line">
              <a:avLst/>
            </a:prstGeom>
            <a:noFill/>
            <a:ln w="0">
              <a:solidFill>
                <a:srgbClr val="000000"/>
              </a:solidFill>
              <a:round/>
              <a:headEnd/>
              <a:tailEnd/>
            </a:ln>
          </p:spPr>
          <p:txBody>
            <a:bodyPr/>
            <a:lstStyle/>
            <a:p>
              <a:endParaRPr lang="en-GB"/>
            </a:p>
          </p:txBody>
        </p:sp>
        <p:sp>
          <p:nvSpPr>
            <p:cNvPr id="1326" name="Freeform 3204"/>
            <p:cNvSpPr>
              <a:spLocks/>
            </p:cNvSpPr>
            <p:nvPr/>
          </p:nvSpPr>
          <p:spPr bwMode="auto">
            <a:xfrm>
              <a:off x="4446" y="3075"/>
              <a:ext cx="1" cy="2"/>
            </a:xfrm>
            <a:custGeom>
              <a:avLst/>
              <a:gdLst/>
              <a:ahLst/>
              <a:cxnLst>
                <a:cxn ang="0">
                  <a:pos x="1" y="0"/>
                </a:cxn>
                <a:cxn ang="0">
                  <a:pos x="1" y="1"/>
                </a:cxn>
                <a:cxn ang="0">
                  <a:pos x="0" y="4"/>
                </a:cxn>
              </a:cxnLst>
              <a:rect l="0" t="0" r="r" b="b"/>
              <a:pathLst>
                <a:path w="1" h="4">
                  <a:moveTo>
                    <a:pt x="1" y="0"/>
                  </a:moveTo>
                  <a:lnTo>
                    <a:pt x="1" y="1"/>
                  </a:lnTo>
                  <a:lnTo>
                    <a:pt x="0" y="4"/>
                  </a:lnTo>
                </a:path>
              </a:pathLst>
            </a:custGeom>
            <a:noFill/>
            <a:ln w="0">
              <a:solidFill>
                <a:srgbClr val="000000"/>
              </a:solidFill>
              <a:prstDash val="solid"/>
              <a:round/>
              <a:headEnd/>
              <a:tailEnd/>
            </a:ln>
          </p:spPr>
          <p:txBody>
            <a:bodyPr/>
            <a:lstStyle/>
            <a:p>
              <a:endParaRPr lang="en-GB"/>
            </a:p>
          </p:txBody>
        </p:sp>
        <p:sp>
          <p:nvSpPr>
            <p:cNvPr id="1327" name="Line 3205"/>
            <p:cNvSpPr>
              <a:spLocks noChangeShapeType="1"/>
            </p:cNvSpPr>
            <p:nvPr/>
          </p:nvSpPr>
          <p:spPr bwMode="auto">
            <a:xfrm flipV="1">
              <a:off x="4506" y="3058"/>
              <a:ext cx="7" cy="8"/>
            </a:xfrm>
            <a:prstGeom prst="line">
              <a:avLst/>
            </a:prstGeom>
            <a:noFill/>
            <a:ln w="0">
              <a:solidFill>
                <a:srgbClr val="000000"/>
              </a:solidFill>
              <a:round/>
              <a:headEnd/>
              <a:tailEnd/>
            </a:ln>
          </p:spPr>
          <p:txBody>
            <a:bodyPr/>
            <a:lstStyle/>
            <a:p>
              <a:endParaRPr lang="en-GB"/>
            </a:p>
          </p:txBody>
        </p:sp>
        <p:sp>
          <p:nvSpPr>
            <p:cNvPr id="1328" name="Freeform 3206"/>
            <p:cNvSpPr>
              <a:spLocks/>
            </p:cNvSpPr>
            <p:nvPr/>
          </p:nvSpPr>
          <p:spPr bwMode="auto">
            <a:xfrm>
              <a:off x="4447" y="3068"/>
              <a:ext cx="42" cy="7"/>
            </a:xfrm>
            <a:custGeom>
              <a:avLst/>
              <a:gdLst/>
              <a:ahLst/>
              <a:cxnLst>
                <a:cxn ang="0">
                  <a:pos x="0" y="15"/>
                </a:cxn>
                <a:cxn ang="0">
                  <a:pos x="33" y="10"/>
                </a:cxn>
                <a:cxn ang="0">
                  <a:pos x="79" y="2"/>
                </a:cxn>
                <a:cxn ang="0">
                  <a:pos x="84" y="0"/>
                </a:cxn>
              </a:cxnLst>
              <a:rect l="0" t="0" r="r" b="b"/>
              <a:pathLst>
                <a:path w="84" h="15">
                  <a:moveTo>
                    <a:pt x="0" y="15"/>
                  </a:moveTo>
                  <a:lnTo>
                    <a:pt x="33" y="10"/>
                  </a:lnTo>
                  <a:lnTo>
                    <a:pt x="79" y="2"/>
                  </a:lnTo>
                  <a:lnTo>
                    <a:pt x="84" y="0"/>
                  </a:lnTo>
                </a:path>
              </a:pathLst>
            </a:custGeom>
            <a:noFill/>
            <a:ln w="0">
              <a:solidFill>
                <a:srgbClr val="000000"/>
              </a:solidFill>
              <a:prstDash val="solid"/>
              <a:round/>
              <a:headEnd/>
              <a:tailEnd/>
            </a:ln>
          </p:spPr>
          <p:txBody>
            <a:bodyPr/>
            <a:lstStyle/>
            <a:p>
              <a:endParaRPr lang="en-GB"/>
            </a:p>
          </p:txBody>
        </p:sp>
        <p:sp>
          <p:nvSpPr>
            <p:cNvPr id="1329" name="Freeform 3207"/>
            <p:cNvSpPr>
              <a:spLocks/>
            </p:cNvSpPr>
            <p:nvPr/>
          </p:nvSpPr>
          <p:spPr bwMode="auto">
            <a:xfrm>
              <a:off x="2617" y="3036"/>
              <a:ext cx="613" cy="19"/>
            </a:xfrm>
            <a:custGeom>
              <a:avLst/>
              <a:gdLst/>
              <a:ahLst/>
              <a:cxnLst>
                <a:cxn ang="0">
                  <a:pos x="1225" y="0"/>
                </a:cxn>
                <a:cxn ang="0">
                  <a:pos x="1202" y="1"/>
                </a:cxn>
                <a:cxn ang="0">
                  <a:pos x="1175" y="4"/>
                </a:cxn>
                <a:cxn ang="0">
                  <a:pos x="1135" y="6"/>
                </a:cxn>
                <a:cxn ang="0">
                  <a:pos x="1130" y="6"/>
                </a:cxn>
                <a:cxn ang="0">
                  <a:pos x="1115" y="6"/>
                </a:cxn>
                <a:cxn ang="0">
                  <a:pos x="1059" y="9"/>
                </a:cxn>
                <a:cxn ang="0">
                  <a:pos x="1054" y="10"/>
                </a:cxn>
                <a:cxn ang="0">
                  <a:pos x="1033" y="11"/>
                </a:cxn>
                <a:cxn ang="0">
                  <a:pos x="1019" y="12"/>
                </a:cxn>
                <a:cxn ang="0">
                  <a:pos x="1006" y="13"/>
                </a:cxn>
                <a:cxn ang="0">
                  <a:pos x="986" y="13"/>
                </a:cxn>
                <a:cxn ang="0">
                  <a:pos x="943" y="16"/>
                </a:cxn>
                <a:cxn ang="0">
                  <a:pos x="899" y="17"/>
                </a:cxn>
                <a:cxn ang="0">
                  <a:pos x="871" y="17"/>
                </a:cxn>
                <a:cxn ang="0">
                  <a:pos x="766" y="21"/>
                </a:cxn>
                <a:cxn ang="0">
                  <a:pos x="662" y="24"/>
                </a:cxn>
                <a:cxn ang="0">
                  <a:pos x="641" y="25"/>
                </a:cxn>
                <a:cxn ang="0">
                  <a:pos x="639" y="25"/>
                </a:cxn>
                <a:cxn ang="0">
                  <a:pos x="606" y="27"/>
                </a:cxn>
                <a:cxn ang="0">
                  <a:pos x="549" y="29"/>
                </a:cxn>
                <a:cxn ang="0">
                  <a:pos x="496" y="31"/>
                </a:cxn>
                <a:cxn ang="0">
                  <a:pos x="452" y="32"/>
                </a:cxn>
                <a:cxn ang="0">
                  <a:pos x="432" y="32"/>
                </a:cxn>
                <a:cxn ang="0">
                  <a:pos x="330" y="34"/>
                </a:cxn>
                <a:cxn ang="0">
                  <a:pos x="217" y="36"/>
                </a:cxn>
                <a:cxn ang="0">
                  <a:pos x="171" y="36"/>
                </a:cxn>
                <a:cxn ang="0">
                  <a:pos x="158" y="36"/>
                </a:cxn>
                <a:cxn ang="0">
                  <a:pos x="109" y="37"/>
                </a:cxn>
                <a:cxn ang="0">
                  <a:pos x="78" y="38"/>
                </a:cxn>
                <a:cxn ang="0">
                  <a:pos x="29" y="39"/>
                </a:cxn>
                <a:cxn ang="0">
                  <a:pos x="0" y="39"/>
                </a:cxn>
              </a:cxnLst>
              <a:rect l="0" t="0" r="r" b="b"/>
              <a:pathLst>
                <a:path w="1225" h="39">
                  <a:moveTo>
                    <a:pt x="1225" y="0"/>
                  </a:moveTo>
                  <a:lnTo>
                    <a:pt x="1202" y="1"/>
                  </a:lnTo>
                  <a:lnTo>
                    <a:pt x="1175" y="4"/>
                  </a:lnTo>
                  <a:lnTo>
                    <a:pt x="1135" y="6"/>
                  </a:lnTo>
                  <a:lnTo>
                    <a:pt x="1130" y="6"/>
                  </a:lnTo>
                  <a:lnTo>
                    <a:pt x="1115" y="6"/>
                  </a:lnTo>
                  <a:lnTo>
                    <a:pt x="1059" y="9"/>
                  </a:lnTo>
                  <a:lnTo>
                    <a:pt x="1054" y="10"/>
                  </a:lnTo>
                  <a:lnTo>
                    <a:pt x="1033" y="11"/>
                  </a:lnTo>
                  <a:lnTo>
                    <a:pt x="1019" y="12"/>
                  </a:lnTo>
                  <a:lnTo>
                    <a:pt x="1006" y="13"/>
                  </a:lnTo>
                  <a:lnTo>
                    <a:pt x="986" y="13"/>
                  </a:lnTo>
                  <a:lnTo>
                    <a:pt x="943" y="16"/>
                  </a:lnTo>
                  <a:lnTo>
                    <a:pt x="899" y="17"/>
                  </a:lnTo>
                  <a:lnTo>
                    <a:pt x="871" y="17"/>
                  </a:lnTo>
                  <a:lnTo>
                    <a:pt x="766" y="21"/>
                  </a:lnTo>
                  <a:lnTo>
                    <a:pt x="662" y="24"/>
                  </a:lnTo>
                  <a:lnTo>
                    <a:pt x="641" y="25"/>
                  </a:lnTo>
                  <a:lnTo>
                    <a:pt x="639" y="25"/>
                  </a:lnTo>
                  <a:lnTo>
                    <a:pt x="606" y="27"/>
                  </a:lnTo>
                  <a:lnTo>
                    <a:pt x="549" y="29"/>
                  </a:lnTo>
                  <a:lnTo>
                    <a:pt x="496" y="31"/>
                  </a:lnTo>
                  <a:lnTo>
                    <a:pt x="452" y="32"/>
                  </a:lnTo>
                  <a:lnTo>
                    <a:pt x="432" y="32"/>
                  </a:lnTo>
                  <a:lnTo>
                    <a:pt x="330" y="34"/>
                  </a:lnTo>
                  <a:lnTo>
                    <a:pt x="217" y="36"/>
                  </a:lnTo>
                  <a:lnTo>
                    <a:pt x="171" y="36"/>
                  </a:lnTo>
                  <a:lnTo>
                    <a:pt x="158" y="36"/>
                  </a:lnTo>
                  <a:lnTo>
                    <a:pt x="109" y="37"/>
                  </a:lnTo>
                  <a:lnTo>
                    <a:pt x="78" y="38"/>
                  </a:lnTo>
                  <a:lnTo>
                    <a:pt x="29" y="39"/>
                  </a:lnTo>
                  <a:lnTo>
                    <a:pt x="0" y="39"/>
                  </a:lnTo>
                </a:path>
              </a:pathLst>
            </a:custGeom>
            <a:noFill/>
            <a:ln w="0">
              <a:solidFill>
                <a:srgbClr val="000000"/>
              </a:solidFill>
              <a:prstDash val="solid"/>
              <a:round/>
              <a:headEnd/>
              <a:tailEnd/>
            </a:ln>
          </p:spPr>
          <p:txBody>
            <a:bodyPr/>
            <a:lstStyle/>
            <a:p>
              <a:endParaRPr lang="en-GB"/>
            </a:p>
          </p:txBody>
        </p:sp>
        <p:sp>
          <p:nvSpPr>
            <p:cNvPr id="1330" name="Freeform 3208"/>
            <p:cNvSpPr>
              <a:spLocks/>
            </p:cNvSpPr>
            <p:nvPr/>
          </p:nvSpPr>
          <p:spPr bwMode="auto">
            <a:xfrm>
              <a:off x="2999" y="3057"/>
              <a:ext cx="252" cy="6"/>
            </a:xfrm>
            <a:custGeom>
              <a:avLst/>
              <a:gdLst/>
              <a:ahLst/>
              <a:cxnLst>
                <a:cxn ang="0">
                  <a:pos x="506" y="0"/>
                </a:cxn>
                <a:cxn ang="0">
                  <a:pos x="483" y="0"/>
                </a:cxn>
                <a:cxn ang="0">
                  <a:pos x="259" y="3"/>
                </a:cxn>
                <a:cxn ang="0">
                  <a:pos x="54" y="6"/>
                </a:cxn>
                <a:cxn ang="0">
                  <a:pos x="0" y="11"/>
                </a:cxn>
              </a:cxnLst>
              <a:rect l="0" t="0" r="r" b="b"/>
              <a:pathLst>
                <a:path w="506" h="11">
                  <a:moveTo>
                    <a:pt x="506" y="0"/>
                  </a:moveTo>
                  <a:lnTo>
                    <a:pt x="483" y="0"/>
                  </a:lnTo>
                  <a:lnTo>
                    <a:pt x="259" y="3"/>
                  </a:lnTo>
                  <a:lnTo>
                    <a:pt x="54" y="6"/>
                  </a:lnTo>
                  <a:lnTo>
                    <a:pt x="0" y="11"/>
                  </a:lnTo>
                </a:path>
              </a:pathLst>
            </a:custGeom>
            <a:noFill/>
            <a:ln w="0">
              <a:solidFill>
                <a:srgbClr val="000000"/>
              </a:solidFill>
              <a:prstDash val="solid"/>
              <a:round/>
              <a:headEnd/>
              <a:tailEnd/>
            </a:ln>
          </p:spPr>
          <p:txBody>
            <a:bodyPr/>
            <a:lstStyle/>
            <a:p>
              <a:endParaRPr lang="en-GB"/>
            </a:p>
          </p:txBody>
        </p:sp>
        <p:sp>
          <p:nvSpPr>
            <p:cNvPr id="1331" name="Freeform 3209"/>
            <p:cNvSpPr>
              <a:spLocks/>
            </p:cNvSpPr>
            <p:nvPr/>
          </p:nvSpPr>
          <p:spPr bwMode="auto">
            <a:xfrm>
              <a:off x="2999" y="3063"/>
              <a:ext cx="265" cy="9"/>
            </a:xfrm>
            <a:custGeom>
              <a:avLst/>
              <a:gdLst/>
              <a:ahLst/>
              <a:cxnLst>
                <a:cxn ang="0">
                  <a:pos x="532" y="14"/>
                </a:cxn>
                <a:cxn ang="0">
                  <a:pos x="526" y="14"/>
                </a:cxn>
                <a:cxn ang="0">
                  <a:pos x="498" y="15"/>
                </a:cxn>
                <a:cxn ang="0">
                  <a:pos x="476" y="15"/>
                </a:cxn>
                <a:cxn ang="0">
                  <a:pos x="421" y="16"/>
                </a:cxn>
                <a:cxn ang="0">
                  <a:pos x="401" y="16"/>
                </a:cxn>
                <a:cxn ang="0">
                  <a:pos x="381" y="16"/>
                </a:cxn>
                <a:cxn ang="0">
                  <a:pos x="345" y="16"/>
                </a:cxn>
                <a:cxn ang="0">
                  <a:pos x="331" y="16"/>
                </a:cxn>
                <a:cxn ang="0">
                  <a:pos x="294" y="18"/>
                </a:cxn>
                <a:cxn ang="0">
                  <a:pos x="262" y="18"/>
                </a:cxn>
                <a:cxn ang="0">
                  <a:pos x="256" y="18"/>
                </a:cxn>
                <a:cxn ang="0">
                  <a:pos x="232" y="16"/>
                </a:cxn>
                <a:cxn ang="0">
                  <a:pos x="180" y="14"/>
                </a:cxn>
                <a:cxn ang="0">
                  <a:pos x="160" y="13"/>
                </a:cxn>
                <a:cxn ang="0">
                  <a:pos x="132" y="14"/>
                </a:cxn>
                <a:cxn ang="0">
                  <a:pos x="110" y="12"/>
                </a:cxn>
                <a:cxn ang="0">
                  <a:pos x="73" y="7"/>
                </a:cxn>
                <a:cxn ang="0">
                  <a:pos x="37" y="4"/>
                </a:cxn>
                <a:cxn ang="0">
                  <a:pos x="15" y="1"/>
                </a:cxn>
                <a:cxn ang="0">
                  <a:pos x="0" y="0"/>
                </a:cxn>
              </a:cxnLst>
              <a:rect l="0" t="0" r="r" b="b"/>
              <a:pathLst>
                <a:path w="532" h="18">
                  <a:moveTo>
                    <a:pt x="532" y="14"/>
                  </a:moveTo>
                  <a:lnTo>
                    <a:pt x="526" y="14"/>
                  </a:lnTo>
                  <a:lnTo>
                    <a:pt x="498" y="15"/>
                  </a:lnTo>
                  <a:lnTo>
                    <a:pt x="476" y="15"/>
                  </a:lnTo>
                  <a:lnTo>
                    <a:pt x="421" y="16"/>
                  </a:lnTo>
                  <a:lnTo>
                    <a:pt x="401" y="16"/>
                  </a:lnTo>
                  <a:lnTo>
                    <a:pt x="381" y="16"/>
                  </a:lnTo>
                  <a:lnTo>
                    <a:pt x="345" y="16"/>
                  </a:lnTo>
                  <a:lnTo>
                    <a:pt x="331" y="16"/>
                  </a:lnTo>
                  <a:lnTo>
                    <a:pt x="294" y="18"/>
                  </a:lnTo>
                  <a:lnTo>
                    <a:pt x="262" y="18"/>
                  </a:lnTo>
                  <a:lnTo>
                    <a:pt x="256" y="18"/>
                  </a:lnTo>
                  <a:lnTo>
                    <a:pt x="232" y="16"/>
                  </a:lnTo>
                  <a:lnTo>
                    <a:pt x="180" y="14"/>
                  </a:lnTo>
                  <a:lnTo>
                    <a:pt x="160" y="13"/>
                  </a:lnTo>
                  <a:lnTo>
                    <a:pt x="132" y="14"/>
                  </a:lnTo>
                  <a:lnTo>
                    <a:pt x="110" y="12"/>
                  </a:lnTo>
                  <a:lnTo>
                    <a:pt x="73" y="7"/>
                  </a:lnTo>
                  <a:lnTo>
                    <a:pt x="37" y="4"/>
                  </a:lnTo>
                  <a:lnTo>
                    <a:pt x="15" y="1"/>
                  </a:lnTo>
                  <a:lnTo>
                    <a:pt x="0" y="0"/>
                  </a:lnTo>
                </a:path>
              </a:pathLst>
            </a:custGeom>
            <a:noFill/>
            <a:ln w="0">
              <a:solidFill>
                <a:srgbClr val="000000"/>
              </a:solidFill>
              <a:prstDash val="solid"/>
              <a:round/>
              <a:headEnd/>
              <a:tailEnd/>
            </a:ln>
          </p:spPr>
          <p:txBody>
            <a:bodyPr/>
            <a:lstStyle/>
            <a:p>
              <a:endParaRPr lang="en-GB"/>
            </a:p>
          </p:txBody>
        </p:sp>
        <p:sp>
          <p:nvSpPr>
            <p:cNvPr id="1332" name="Freeform 3210"/>
            <p:cNvSpPr>
              <a:spLocks/>
            </p:cNvSpPr>
            <p:nvPr/>
          </p:nvSpPr>
          <p:spPr bwMode="auto">
            <a:xfrm>
              <a:off x="3097" y="3090"/>
              <a:ext cx="191" cy="3"/>
            </a:xfrm>
            <a:custGeom>
              <a:avLst/>
              <a:gdLst/>
              <a:ahLst/>
              <a:cxnLst>
                <a:cxn ang="0">
                  <a:pos x="381" y="5"/>
                </a:cxn>
                <a:cxn ang="0">
                  <a:pos x="350" y="5"/>
                </a:cxn>
                <a:cxn ang="0">
                  <a:pos x="235" y="3"/>
                </a:cxn>
                <a:cxn ang="0">
                  <a:pos x="209" y="1"/>
                </a:cxn>
                <a:cxn ang="0">
                  <a:pos x="188" y="1"/>
                </a:cxn>
                <a:cxn ang="0">
                  <a:pos x="164" y="2"/>
                </a:cxn>
                <a:cxn ang="0">
                  <a:pos x="145" y="2"/>
                </a:cxn>
                <a:cxn ang="0">
                  <a:pos x="129" y="4"/>
                </a:cxn>
                <a:cxn ang="0">
                  <a:pos x="102" y="4"/>
                </a:cxn>
                <a:cxn ang="0">
                  <a:pos x="68" y="4"/>
                </a:cxn>
                <a:cxn ang="0">
                  <a:pos x="55" y="3"/>
                </a:cxn>
                <a:cxn ang="0">
                  <a:pos x="30" y="2"/>
                </a:cxn>
                <a:cxn ang="0">
                  <a:pos x="0" y="0"/>
                </a:cxn>
              </a:cxnLst>
              <a:rect l="0" t="0" r="r" b="b"/>
              <a:pathLst>
                <a:path w="381" h="5">
                  <a:moveTo>
                    <a:pt x="381" y="5"/>
                  </a:moveTo>
                  <a:lnTo>
                    <a:pt x="350" y="5"/>
                  </a:lnTo>
                  <a:lnTo>
                    <a:pt x="235" y="3"/>
                  </a:lnTo>
                  <a:lnTo>
                    <a:pt x="209" y="1"/>
                  </a:lnTo>
                  <a:lnTo>
                    <a:pt x="188" y="1"/>
                  </a:lnTo>
                  <a:lnTo>
                    <a:pt x="164" y="2"/>
                  </a:lnTo>
                  <a:lnTo>
                    <a:pt x="145" y="2"/>
                  </a:lnTo>
                  <a:lnTo>
                    <a:pt x="129" y="4"/>
                  </a:lnTo>
                  <a:lnTo>
                    <a:pt x="102" y="4"/>
                  </a:lnTo>
                  <a:lnTo>
                    <a:pt x="68" y="4"/>
                  </a:lnTo>
                  <a:lnTo>
                    <a:pt x="55" y="3"/>
                  </a:lnTo>
                  <a:lnTo>
                    <a:pt x="30" y="2"/>
                  </a:lnTo>
                  <a:lnTo>
                    <a:pt x="0" y="0"/>
                  </a:lnTo>
                </a:path>
              </a:pathLst>
            </a:custGeom>
            <a:noFill/>
            <a:ln w="0">
              <a:solidFill>
                <a:srgbClr val="000000"/>
              </a:solidFill>
              <a:prstDash val="solid"/>
              <a:round/>
              <a:headEnd/>
              <a:tailEnd/>
            </a:ln>
          </p:spPr>
          <p:txBody>
            <a:bodyPr/>
            <a:lstStyle/>
            <a:p>
              <a:endParaRPr lang="en-GB"/>
            </a:p>
          </p:txBody>
        </p:sp>
        <p:sp>
          <p:nvSpPr>
            <p:cNvPr id="1333" name="Freeform 3211"/>
            <p:cNvSpPr>
              <a:spLocks/>
            </p:cNvSpPr>
            <p:nvPr/>
          </p:nvSpPr>
          <p:spPr bwMode="auto">
            <a:xfrm>
              <a:off x="3354" y="3141"/>
              <a:ext cx="52" cy="17"/>
            </a:xfrm>
            <a:custGeom>
              <a:avLst/>
              <a:gdLst/>
              <a:ahLst/>
              <a:cxnLst>
                <a:cxn ang="0">
                  <a:pos x="0" y="33"/>
                </a:cxn>
                <a:cxn ang="0">
                  <a:pos x="8" y="32"/>
                </a:cxn>
                <a:cxn ang="0">
                  <a:pos x="9" y="32"/>
                </a:cxn>
                <a:cxn ang="0">
                  <a:pos x="50" y="21"/>
                </a:cxn>
                <a:cxn ang="0">
                  <a:pos x="81" y="11"/>
                </a:cxn>
                <a:cxn ang="0">
                  <a:pos x="105" y="0"/>
                </a:cxn>
              </a:cxnLst>
              <a:rect l="0" t="0" r="r" b="b"/>
              <a:pathLst>
                <a:path w="105" h="33">
                  <a:moveTo>
                    <a:pt x="0" y="33"/>
                  </a:moveTo>
                  <a:lnTo>
                    <a:pt x="8" y="32"/>
                  </a:lnTo>
                  <a:lnTo>
                    <a:pt x="9" y="32"/>
                  </a:lnTo>
                  <a:lnTo>
                    <a:pt x="50" y="21"/>
                  </a:lnTo>
                  <a:lnTo>
                    <a:pt x="81" y="11"/>
                  </a:lnTo>
                  <a:lnTo>
                    <a:pt x="105" y="0"/>
                  </a:lnTo>
                </a:path>
              </a:pathLst>
            </a:custGeom>
            <a:noFill/>
            <a:ln w="0">
              <a:solidFill>
                <a:srgbClr val="000000"/>
              </a:solidFill>
              <a:prstDash val="solid"/>
              <a:round/>
              <a:headEnd/>
              <a:tailEnd/>
            </a:ln>
          </p:spPr>
          <p:txBody>
            <a:bodyPr/>
            <a:lstStyle/>
            <a:p>
              <a:endParaRPr lang="en-GB"/>
            </a:p>
          </p:txBody>
        </p:sp>
        <p:sp>
          <p:nvSpPr>
            <p:cNvPr id="1334" name="Freeform 3212"/>
            <p:cNvSpPr>
              <a:spLocks/>
            </p:cNvSpPr>
            <p:nvPr/>
          </p:nvSpPr>
          <p:spPr bwMode="auto">
            <a:xfrm>
              <a:off x="3363" y="3151"/>
              <a:ext cx="37" cy="16"/>
            </a:xfrm>
            <a:custGeom>
              <a:avLst/>
              <a:gdLst/>
              <a:ahLst/>
              <a:cxnLst>
                <a:cxn ang="0">
                  <a:pos x="0" y="32"/>
                </a:cxn>
                <a:cxn ang="0">
                  <a:pos x="3" y="30"/>
                </a:cxn>
                <a:cxn ang="0">
                  <a:pos x="3" y="30"/>
                </a:cxn>
                <a:cxn ang="0">
                  <a:pos x="27" y="21"/>
                </a:cxn>
                <a:cxn ang="0">
                  <a:pos x="53" y="6"/>
                </a:cxn>
                <a:cxn ang="0">
                  <a:pos x="74" y="0"/>
                </a:cxn>
              </a:cxnLst>
              <a:rect l="0" t="0" r="r" b="b"/>
              <a:pathLst>
                <a:path w="74" h="32">
                  <a:moveTo>
                    <a:pt x="0" y="32"/>
                  </a:moveTo>
                  <a:lnTo>
                    <a:pt x="3" y="30"/>
                  </a:lnTo>
                  <a:lnTo>
                    <a:pt x="3" y="30"/>
                  </a:lnTo>
                  <a:lnTo>
                    <a:pt x="27" y="21"/>
                  </a:lnTo>
                  <a:lnTo>
                    <a:pt x="53" y="6"/>
                  </a:lnTo>
                  <a:lnTo>
                    <a:pt x="74" y="0"/>
                  </a:lnTo>
                </a:path>
              </a:pathLst>
            </a:custGeom>
            <a:noFill/>
            <a:ln w="0">
              <a:solidFill>
                <a:srgbClr val="000000"/>
              </a:solidFill>
              <a:prstDash val="solid"/>
              <a:round/>
              <a:headEnd/>
              <a:tailEnd/>
            </a:ln>
          </p:spPr>
          <p:txBody>
            <a:bodyPr/>
            <a:lstStyle/>
            <a:p>
              <a:endParaRPr lang="en-GB"/>
            </a:p>
          </p:txBody>
        </p:sp>
        <p:sp>
          <p:nvSpPr>
            <p:cNvPr id="1335" name="Freeform 3213"/>
            <p:cNvSpPr>
              <a:spLocks/>
            </p:cNvSpPr>
            <p:nvPr/>
          </p:nvSpPr>
          <p:spPr bwMode="auto">
            <a:xfrm>
              <a:off x="3369" y="3163"/>
              <a:ext cx="21" cy="10"/>
            </a:xfrm>
            <a:custGeom>
              <a:avLst/>
              <a:gdLst/>
              <a:ahLst/>
              <a:cxnLst>
                <a:cxn ang="0">
                  <a:pos x="0" y="20"/>
                </a:cxn>
                <a:cxn ang="0">
                  <a:pos x="2" y="19"/>
                </a:cxn>
                <a:cxn ang="0">
                  <a:pos x="41" y="0"/>
                </a:cxn>
              </a:cxnLst>
              <a:rect l="0" t="0" r="r" b="b"/>
              <a:pathLst>
                <a:path w="41" h="20">
                  <a:moveTo>
                    <a:pt x="0" y="20"/>
                  </a:moveTo>
                  <a:lnTo>
                    <a:pt x="2" y="19"/>
                  </a:lnTo>
                  <a:lnTo>
                    <a:pt x="41" y="0"/>
                  </a:lnTo>
                </a:path>
              </a:pathLst>
            </a:custGeom>
            <a:noFill/>
            <a:ln w="0">
              <a:solidFill>
                <a:srgbClr val="000000"/>
              </a:solidFill>
              <a:prstDash val="solid"/>
              <a:round/>
              <a:headEnd/>
              <a:tailEnd/>
            </a:ln>
          </p:spPr>
          <p:txBody>
            <a:bodyPr/>
            <a:lstStyle/>
            <a:p>
              <a:endParaRPr lang="en-GB"/>
            </a:p>
          </p:txBody>
        </p:sp>
        <p:sp>
          <p:nvSpPr>
            <p:cNvPr id="1336" name="Freeform 3214"/>
            <p:cNvSpPr>
              <a:spLocks/>
            </p:cNvSpPr>
            <p:nvPr/>
          </p:nvSpPr>
          <p:spPr bwMode="auto">
            <a:xfrm>
              <a:off x="3372" y="3179"/>
              <a:ext cx="3" cy="2"/>
            </a:xfrm>
            <a:custGeom>
              <a:avLst/>
              <a:gdLst/>
              <a:ahLst/>
              <a:cxnLst>
                <a:cxn ang="0">
                  <a:pos x="7" y="0"/>
                </a:cxn>
                <a:cxn ang="0">
                  <a:pos x="5" y="1"/>
                </a:cxn>
                <a:cxn ang="0">
                  <a:pos x="0" y="5"/>
                </a:cxn>
              </a:cxnLst>
              <a:rect l="0" t="0" r="r" b="b"/>
              <a:pathLst>
                <a:path w="7" h="5">
                  <a:moveTo>
                    <a:pt x="7" y="0"/>
                  </a:moveTo>
                  <a:lnTo>
                    <a:pt x="5" y="1"/>
                  </a:lnTo>
                  <a:lnTo>
                    <a:pt x="0" y="5"/>
                  </a:lnTo>
                </a:path>
              </a:pathLst>
            </a:custGeom>
            <a:noFill/>
            <a:ln w="0">
              <a:solidFill>
                <a:srgbClr val="000000"/>
              </a:solidFill>
              <a:prstDash val="solid"/>
              <a:round/>
              <a:headEnd/>
              <a:tailEnd/>
            </a:ln>
          </p:spPr>
          <p:txBody>
            <a:bodyPr/>
            <a:lstStyle/>
            <a:p>
              <a:endParaRPr lang="en-GB"/>
            </a:p>
          </p:txBody>
        </p:sp>
        <p:sp>
          <p:nvSpPr>
            <p:cNvPr id="1337" name="Freeform 3215"/>
            <p:cNvSpPr>
              <a:spLocks/>
            </p:cNvSpPr>
            <p:nvPr/>
          </p:nvSpPr>
          <p:spPr bwMode="auto">
            <a:xfrm>
              <a:off x="3363" y="3182"/>
              <a:ext cx="16" cy="8"/>
            </a:xfrm>
            <a:custGeom>
              <a:avLst/>
              <a:gdLst/>
              <a:ahLst/>
              <a:cxnLst>
                <a:cxn ang="0">
                  <a:pos x="30" y="0"/>
                </a:cxn>
                <a:cxn ang="0">
                  <a:pos x="29" y="0"/>
                </a:cxn>
                <a:cxn ang="0">
                  <a:pos x="0" y="15"/>
                </a:cxn>
              </a:cxnLst>
              <a:rect l="0" t="0" r="r" b="b"/>
              <a:pathLst>
                <a:path w="30" h="15">
                  <a:moveTo>
                    <a:pt x="30" y="0"/>
                  </a:moveTo>
                  <a:lnTo>
                    <a:pt x="29" y="0"/>
                  </a:lnTo>
                  <a:lnTo>
                    <a:pt x="0" y="15"/>
                  </a:lnTo>
                </a:path>
              </a:pathLst>
            </a:custGeom>
            <a:noFill/>
            <a:ln w="0">
              <a:solidFill>
                <a:srgbClr val="000000"/>
              </a:solidFill>
              <a:prstDash val="solid"/>
              <a:round/>
              <a:headEnd/>
              <a:tailEnd/>
            </a:ln>
          </p:spPr>
          <p:txBody>
            <a:bodyPr/>
            <a:lstStyle/>
            <a:p>
              <a:endParaRPr lang="en-GB"/>
            </a:p>
          </p:txBody>
        </p:sp>
        <p:sp>
          <p:nvSpPr>
            <p:cNvPr id="1338" name="Freeform 3216"/>
            <p:cNvSpPr>
              <a:spLocks/>
            </p:cNvSpPr>
            <p:nvPr/>
          </p:nvSpPr>
          <p:spPr bwMode="auto">
            <a:xfrm>
              <a:off x="3343" y="3190"/>
              <a:ext cx="44" cy="20"/>
            </a:xfrm>
            <a:custGeom>
              <a:avLst/>
              <a:gdLst/>
              <a:ahLst/>
              <a:cxnLst>
                <a:cxn ang="0">
                  <a:pos x="87" y="0"/>
                </a:cxn>
                <a:cxn ang="0">
                  <a:pos x="82" y="2"/>
                </a:cxn>
                <a:cxn ang="0">
                  <a:pos x="82" y="2"/>
                </a:cxn>
                <a:cxn ang="0">
                  <a:pos x="43" y="23"/>
                </a:cxn>
                <a:cxn ang="0">
                  <a:pos x="0" y="40"/>
                </a:cxn>
              </a:cxnLst>
              <a:rect l="0" t="0" r="r" b="b"/>
              <a:pathLst>
                <a:path w="87" h="40">
                  <a:moveTo>
                    <a:pt x="87" y="0"/>
                  </a:moveTo>
                  <a:lnTo>
                    <a:pt x="82" y="2"/>
                  </a:lnTo>
                  <a:lnTo>
                    <a:pt x="82" y="2"/>
                  </a:lnTo>
                  <a:lnTo>
                    <a:pt x="43" y="23"/>
                  </a:lnTo>
                  <a:lnTo>
                    <a:pt x="0" y="40"/>
                  </a:lnTo>
                </a:path>
              </a:pathLst>
            </a:custGeom>
            <a:noFill/>
            <a:ln w="0">
              <a:solidFill>
                <a:srgbClr val="000000"/>
              </a:solidFill>
              <a:prstDash val="solid"/>
              <a:round/>
              <a:headEnd/>
              <a:tailEnd/>
            </a:ln>
          </p:spPr>
          <p:txBody>
            <a:bodyPr/>
            <a:lstStyle/>
            <a:p>
              <a:endParaRPr lang="en-GB"/>
            </a:p>
          </p:txBody>
        </p:sp>
        <p:sp>
          <p:nvSpPr>
            <p:cNvPr id="1339" name="Line 3217"/>
            <p:cNvSpPr>
              <a:spLocks noChangeShapeType="1"/>
            </p:cNvSpPr>
            <p:nvPr/>
          </p:nvSpPr>
          <p:spPr bwMode="auto">
            <a:xfrm flipV="1">
              <a:off x="3393" y="3191"/>
              <a:ext cx="4" cy="5"/>
            </a:xfrm>
            <a:prstGeom prst="line">
              <a:avLst/>
            </a:prstGeom>
            <a:noFill/>
            <a:ln w="0">
              <a:solidFill>
                <a:srgbClr val="000000"/>
              </a:solidFill>
              <a:round/>
              <a:headEnd/>
              <a:tailEnd/>
            </a:ln>
          </p:spPr>
          <p:txBody>
            <a:bodyPr/>
            <a:lstStyle/>
            <a:p>
              <a:endParaRPr lang="en-GB"/>
            </a:p>
          </p:txBody>
        </p:sp>
        <p:sp>
          <p:nvSpPr>
            <p:cNvPr id="1340" name="Line 3218"/>
            <p:cNvSpPr>
              <a:spLocks noChangeShapeType="1"/>
            </p:cNvSpPr>
            <p:nvPr/>
          </p:nvSpPr>
          <p:spPr bwMode="auto">
            <a:xfrm>
              <a:off x="300" y="3025"/>
              <a:ext cx="976" cy="1"/>
            </a:xfrm>
            <a:prstGeom prst="line">
              <a:avLst/>
            </a:prstGeom>
            <a:noFill/>
            <a:ln w="0">
              <a:solidFill>
                <a:srgbClr val="000000"/>
              </a:solidFill>
              <a:round/>
              <a:headEnd/>
              <a:tailEnd/>
            </a:ln>
          </p:spPr>
          <p:txBody>
            <a:bodyPr/>
            <a:lstStyle/>
            <a:p>
              <a:endParaRPr lang="en-GB"/>
            </a:p>
          </p:txBody>
        </p:sp>
      </p:grpSp>
      <p:grpSp>
        <p:nvGrpSpPr>
          <p:cNvPr id="7" name="Group 3420"/>
          <p:cNvGrpSpPr>
            <a:grpSpLocks/>
          </p:cNvGrpSpPr>
          <p:nvPr>
            <p:custDataLst>
              <p:tags r:id="rId215"/>
            </p:custDataLst>
          </p:nvPr>
        </p:nvGrpSpPr>
        <p:grpSpPr bwMode="auto">
          <a:xfrm>
            <a:off x="400988" y="2315981"/>
            <a:ext cx="8161157" cy="501719"/>
            <a:chOff x="300" y="3034"/>
            <a:chExt cx="4213" cy="259"/>
          </a:xfrm>
        </p:grpSpPr>
        <p:sp>
          <p:nvSpPr>
            <p:cNvPr id="941" name="Line 3220"/>
            <p:cNvSpPr>
              <a:spLocks noChangeShapeType="1"/>
            </p:cNvSpPr>
            <p:nvPr/>
          </p:nvSpPr>
          <p:spPr bwMode="auto">
            <a:xfrm>
              <a:off x="1034" y="3105"/>
              <a:ext cx="6" cy="1"/>
            </a:xfrm>
            <a:prstGeom prst="line">
              <a:avLst/>
            </a:prstGeom>
            <a:noFill/>
            <a:ln w="0">
              <a:solidFill>
                <a:srgbClr val="000000"/>
              </a:solidFill>
              <a:round/>
              <a:headEnd/>
              <a:tailEnd/>
            </a:ln>
          </p:spPr>
          <p:txBody>
            <a:bodyPr/>
            <a:lstStyle/>
            <a:p>
              <a:endParaRPr lang="en-GB"/>
            </a:p>
          </p:txBody>
        </p:sp>
        <p:sp>
          <p:nvSpPr>
            <p:cNvPr id="942" name="Freeform 3221"/>
            <p:cNvSpPr>
              <a:spLocks/>
            </p:cNvSpPr>
            <p:nvPr/>
          </p:nvSpPr>
          <p:spPr bwMode="auto">
            <a:xfrm>
              <a:off x="1371" y="3137"/>
              <a:ext cx="12" cy="1"/>
            </a:xfrm>
            <a:custGeom>
              <a:avLst/>
              <a:gdLst/>
              <a:ahLst/>
              <a:cxnLst>
                <a:cxn ang="0">
                  <a:pos x="0" y="0"/>
                </a:cxn>
                <a:cxn ang="0">
                  <a:pos x="4" y="1"/>
                </a:cxn>
                <a:cxn ang="0">
                  <a:pos x="23" y="2"/>
                </a:cxn>
              </a:cxnLst>
              <a:rect l="0" t="0" r="r" b="b"/>
              <a:pathLst>
                <a:path w="23" h="2">
                  <a:moveTo>
                    <a:pt x="0" y="0"/>
                  </a:moveTo>
                  <a:lnTo>
                    <a:pt x="4" y="1"/>
                  </a:lnTo>
                  <a:lnTo>
                    <a:pt x="23" y="2"/>
                  </a:lnTo>
                </a:path>
              </a:pathLst>
            </a:custGeom>
            <a:noFill/>
            <a:ln w="0">
              <a:solidFill>
                <a:srgbClr val="000000"/>
              </a:solidFill>
              <a:prstDash val="solid"/>
              <a:round/>
              <a:headEnd/>
              <a:tailEnd/>
            </a:ln>
          </p:spPr>
          <p:txBody>
            <a:bodyPr/>
            <a:lstStyle/>
            <a:p>
              <a:endParaRPr lang="en-GB"/>
            </a:p>
          </p:txBody>
        </p:sp>
        <p:sp>
          <p:nvSpPr>
            <p:cNvPr id="943" name="Freeform 3222"/>
            <p:cNvSpPr>
              <a:spLocks/>
            </p:cNvSpPr>
            <p:nvPr/>
          </p:nvSpPr>
          <p:spPr bwMode="auto">
            <a:xfrm>
              <a:off x="2020" y="3096"/>
              <a:ext cx="19" cy="1"/>
            </a:xfrm>
            <a:custGeom>
              <a:avLst/>
              <a:gdLst/>
              <a:ahLst/>
              <a:cxnLst>
                <a:cxn ang="0">
                  <a:pos x="39" y="1"/>
                </a:cxn>
                <a:cxn ang="0">
                  <a:pos x="30" y="1"/>
                </a:cxn>
                <a:cxn ang="0">
                  <a:pos x="0" y="0"/>
                </a:cxn>
              </a:cxnLst>
              <a:rect l="0" t="0" r="r" b="b"/>
              <a:pathLst>
                <a:path w="39" h="1">
                  <a:moveTo>
                    <a:pt x="39" y="1"/>
                  </a:moveTo>
                  <a:lnTo>
                    <a:pt x="30" y="1"/>
                  </a:lnTo>
                  <a:lnTo>
                    <a:pt x="0" y="0"/>
                  </a:lnTo>
                </a:path>
              </a:pathLst>
            </a:custGeom>
            <a:noFill/>
            <a:ln w="0">
              <a:solidFill>
                <a:srgbClr val="000000"/>
              </a:solidFill>
              <a:prstDash val="solid"/>
              <a:round/>
              <a:headEnd/>
              <a:tailEnd/>
            </a:ln>
          </p:spPr>
          <p:txBody>
            <a:bodyPr/>
            <a:lstStyle/>
            <a:p>
              <a:endParaRPr lang="en-GB"/>
            </a:p>
          </p:txBody>
        </p:sp>
        <p:sp>
          <p:nvSpPr>
            <p:cNvPr id="944" name="Line 3223"/>
            <p:cNvSpPr>
              <a:spLocks noChangeShapeType="1"/>
            </p:cNvSpPr>
            <p:nvPr/>
          </p:nvSpPr>
          <p:spPr bwMode="auto">
            <a:xfrm>
              <a:off x="1229" y="3116"/>
              <a:ext cx="23" cy="1"/>
            </a:xfrm>
            <a:prstGeom prst="line">
              <a:avLst/>
            </a:prstGeom>
            <a:noFill/>
            <a:ln w="0">
              <a:solidFill>
                <a:srgbClr val="000000"/>
              </a:solidFill>
              <a:round/>
              <a:headEnd/>
              <a:tailEnd/>
            </a:ln>
          </p:spPr>
          <p:txBody>
            <a:bodyPr/>
            <a:lstStyle/>
            <a:p>
              <a:endParaRPr lang="en-GB"/>
            </a:p>
          </p:txBody>
        </p:sp>
        <p:sp>
          <p:nvSpPr>
            <p:cNvPr id="945" name="Line 3224"/>
            <p:cNvSpPr>
              <a:spLocks noChangeShapeType="1"/>
            </p:cNvSpPr>
            <p:nvPr/>
          </p:nvSpPr>
          <p:spPr bwMode="auto">
            <a:xfrm flipV="1">
              <a:off x="753" y="3092"/>
              <a:ext cx="525" cy="13"/>
            </a:xfrm>
            <a:prstGeom prst="line">
              <a:avLst/>
            </a:prstGeom>
            <a:noFill/>
            <a:ln w="0">
              <a:solidFill>
                <a:srgbClr val="000000"/>
              </a:solidFill>
              <a:round/>
              <a:headEnd/>
              <a:tailEnd/>
            </a:ln>
          </p:spPr>
          <p:txBody>
            <a:bodyPr/>
            <a:lstStyle/>
            <a:p>
              <a:endParaRPr lang="en-GB"/>
            </a:p>
          </p:txBody>
        </p:sp>
        <p:sp>
          <p:nvSpPr>
            <p:cNvPr id="946" name="Line 3225"/>
            <p:cNvSpPr>
              <a:spLocks noChangeShapeType="1"/>
            </p:cNvSpPr>
            <p:nvPr/>
          </p:nvSpPr>
          <p:spPr bwMode="auto">
            <a:xfrm flipH="1">
              <a:off x="1243" y="3118"/>
              <a:ext cx="1" cy="1"/>
            </a:xfrm>
            <a:prstGeom prst="line">
              <a:avLst/>
            </a:prstGeom>
            <a:noFill/>
            <a:ln w="0">
              <a:solidFill>
                <a:srgbClr val="000000"/>
              </a:solidFill>
              <a:round/>
              <a:headEnd/>
              <a:tailEnd/>
            </a:ln>
          </p:spPr>
          <p:txBody>
            <a:bodyPr/>
            <a:lstStyle/>
            <a:p>
              <a:endParaRPr lang="en-GB"/>
            </a:p>
          </p:txBody>
        </p:sp>
        <p:sp>
          <p:nvSpPr>
            <p:cNvPr id="947" name="Freeform 3226"/>
            <p:cNvSpPr>
              <a:spLocks/>
            </p:cNvSpPr>
            <p:nvPr/>
          </p:nvSpPr>
          <p:spPr bwMode="auto">
            <a:xfrm>
              <a:off x="3907" y="3081"/>
              <a:ext cx="10" cy="1"/>
            </a:xfrm>
            <a:custGeom>
              <a:avLst/>
              <a:gdLst/>
              <a:ahLst/>
              <a:cxnLst>
                <a:cxn ang="0">
                  <a:pos x="0" y="0"/>
                </a:cxn>
                <a:cxn ang="0">
                  <a:pos x="9" y="0"/>
                </a:cxn>
                <a:cxn ang="0">
                  <a:pos x="21" y="0"/>
                </a:cxn>
              </a:cxnLst>
              <a:rect l="0" t="0" r="r" b="b"/>
              <a:pathLst>
                <a:path w="21">
                  <a:moveTo>
                    <a:pt x="0" y="0"/>
                  </a:moveTo>
                  <a:lnTo>
                    <a:pt x="9" y="0"/>
                  </a:lnTo>
                  <a:lnTo>
                    <a:pt x="21" y="0"/>
                  </a:lnTo>
                </a:path>
              </a:pathLst>
            </a:custGeom>
            <a:noFill/>
            <a:ln w="0">
              <a:solidFill>
                <a:srgbClr val="000000"/>
              </a:solidFill>
              <a:prstDash val="solid"/>
              <a:round/>
              <a:headEnd/>
              <a:tailEnd/>
            </a:ln>
          </p:spPr>
          <p:txBody>
            <a:bodyPr/>
            <a:lstStyle/>
            <a:p>
              <a:endParaRPr lang="en-GB"/>
            </a:p>
          </p:txBody>
        </p:sp>
        <p:sp>
          <p:nvSpPr>
            <p:cNvPr id="948" name="Freeform 3227"/>
            <p:cNvSpPr>
              <a:spLocks/>
            </p:cNvSpPr>
            <p:nvPr/>
          </p:nvSpPr>
          <p:spPr bwMode="auto">
            <a:xfrm>
              <a:off x="3917" y="3076"/>
              <a:ext cx="87" cy="8"/>
            </a:xfrm>
            <a:custGeom>
              <a:avLst/>
              <a:gdLst/>
              <a:ahLst/>
              <a:cxnLst>
                <a:cxn ang="0">
                  <a:pos x="0" y="9"/>
                </a:cxn>
                <a:cxn ang="0">
                  <a:pos x="5" y="9"/>
                </a:cxn>
                <a:cxn ang="0">
                  <a:pos x="20" y="12"/>
                </a:cxn>
                <a:cxn ang="0">
                  <a:pos x="31" y="13"/>
                </a:cxn>
                <a:cxn ang="0">
                  <a:pos x="44" y="15"/>
                </a:cxn>
                <a:cxn ang="0">
                  <a:pos x="64" y="16"/>
                </a:cxn>
                <a:cxn ang="0">
                  <a:pos x="77" y="15"/>
                </a:cxn>
                <a:cxn ang="0">
                  <a:pos x="91" y="14"/>
                </a:cxn>
                <a:cxn ang="0">
                  <a:pos x="104" y="10"/>
                </a:cxn>
                <a:cxn ang="0">
                  <a:pos x="124" y="8"/>
                </a:cxn>
                <a:cxn ang="0">
                  <a:pos x="136" y="7"/>
                </a:cxn>
                <a:cxn ang="0">
                  <a:pos x="156" y="4"/>
                </a:cxn>
                <a:cxn ang="0">
                  <a:pos x="167" y="1"/>
                </a:cxn>
                <a:cxn ang="0">
                  <a:pos x="172" y="0"/>
                </a:cxn>
              </a:cxnLst>
              <a:rect l="0" t="0" r="r" b="b"/>
              <a:pathLst>
                <a:path w="172" h="16">
                  <a:moveTo>
                    <a:pt x="0" y="9"/>
                  </a:moveTo>
                  <a:lnTo>
                    <a:pt x="5" y="9"/>
                  </a:lnTo>
                  <a:lnTo>
                    <a:pt x="20" y="12"/>
                  </a:lnTo>
                  <a:lnTo>
                    <a:pt x="31" y="13"/>
                  </a:lnTo>
                  <a:lnTo>
                    <a:pt x="44" y="15"/>
                  </a:lnTo>
                  <a:lnTo>
                    <a:pt x="64" y="16"/>
                  </a:lnTo>
                  <a:lnTo>
                    <a:pt x="77" y="15"/>
                  </a:lnTo>
                  <a:lnTo>
                    <a:pt x="91" y="14"/>
                  </a:lnTo>
                  <a:lnTo>
                    <a:pt x="104" y="10"/>
                  </a:lnTo>
                  <a:lnTo>
                    <a:pt x="124" y="8"/>
                  </a:lnTo>
                  <a:lnTo>
                    <a:pt x="136" y="7"/>
                  </a:lnTo>
                  <a:lnTo>
                    <a:pt x="156" y="4"/>
                  </a:lnTo>
                  <a:lnTo>
                    <a:pt x="167" y="1"/>
                  </a:lnTo>
                  <a:lnTo>
                    <a:pt x="172" y="0"/>
                  </a:lnTo>
                </a:path>
              </a:pathLst>
            </a:custGeom>
            <a:noFill/>
            <a:ln w="0">
              <a:solidFill>
                <a:srgbClr val="000000"/>
              </a:solidFill>
              <a:prstDash val="solid"/>
              <a:round/>
              <a:headEnd/>
              <a:tailEnd/>
            </a:ln>
          </p:spPr>
          <p:txBody>
            <a:bodyPr/>
            <a:lstStyle/>
            <a:p>
              <a:endParaRPr lang="en-GB"/>
            </a:p>
          </p:txBody>
        </p:sp>
        <p:sp>
          <p:nvSpPr>
            <p:cNvPr id="949" name="Freeform 3228"/>
            <p:cNvSpPr>
              <a:spLocks/>
            </p:cNvSpPr>
            <p:nvPr/>
          </p:nvSpPr>
          <p:spPr bwMode="auto">
            <a:xfrm>
              <a:off x="4004" y="3075"/>
              <a:ext cx="4" cy="1"/>
            </a:xfrm>
            <a:custGeom>
              <a:avLst/>
              <a:gdLst/>
              <a:ahLst/>
              <a:cxnLst>
                <a:cxn ang="0">
                  <a:pos x="0" y="3"/>
                </a:cxn>
                <a:cxn ang="0">
                  <a:pos x="9" y="0"/>
                </a:cxn>
                <a:cxn ang="0">
                  <a:pos x="10" y="0"/>
                </a:cxn>
              </a:cxnLst>
              <a:rect l="0" t="0" r="r" b="b"/>
              <a:pathLst>
                <a:path w="10" h="3">
                  <a:moveTo>
                    <a:pt x="0" y="3"/>
                  </a:moveTo>
                  <a:lnTo>
                    <a:pt x="9" y="0"/>
                  </a:lnTo>
                  <a:lnTo>
                    <a:pt x="10" y="0"/>
                  </a:lnTo>
                </a:path>
              </a:pathLst>
            </a:custGeom>
            <a:noFill/>
            <a:ln w="0">
              <a:solidFill>
                <a:srgbClr val="000000"/>
              </a:solidFill>
              <a:prstDash val="solid"/>
              <a:round/>
              <a:headEnd/>
              <a:tailEnd/>
            </a:ln>
          </p:spPr>
          <p:txBody>
            <a:bodyPr/>
            <a:lstStyle/>
            <a:p>
              <a:endParaRPr lang="en-GB"/>
            </a:p>
          </p:txBody>
        </p:sp>
        <p:sp>
          <p:nvSpPr>
            <p:cNvPr id="950" name="Line 3229"/>
            <p:cNvSpPr>
              <a:spLocks noChangeShapeType="1"/>
            </p:cNvSpPr>
            <p:nvPr/>
          </p:nvSpPr>
          <p:spPr bwMode="auto">
            <a:xfrm flipH="1">
              <a:off x="4006" y="3076"/>
              <a:ext cx="1" cy="1"/>
            </a:xfrm>
            <a:prstGeom prst="line">
              <a:avLst/>
            </a:prstGeom>
            <a:noFill/>
            <a:ln w="0">
              <a:solidFill>
                <a:srgbClr val="000000"/>
              </a:solidFill>
              <a:round/>
              <a:headEnd/>
              <a:tailEnd/>
            </a:ln>
          </p:spPr>
          <p:txBody>
            <a:bodyPr/>
            <a:lstStyle/>
            <a:p>
              <a:endParaRPr lang="en-GB"/>
            </a:p>
          </p:txBody>
        </p:sp>
        <p:sp>
          <p:nvSpPr>
            <p:cNvPr id="951" name="Line 3230"/>
            <p:cNvSpPr>
              <a:spLocks noChangeShapeType="1"/>
            </p:cNvSpPr>
            <p:nvPr/>
          </p:nvSpPr>
          <p:spPr bwMode="auto">
            <a:xfrm flipH="1" flipV="1">
              <a:off x="1182" y="3110"/>
              <a:ext cx="6" cy="1"/>
            </a:xfrm>
            <a:prstGeom prst="line">
              <a:avLst/>
            </a:prstGeom>
            <a:noFill/>
            <a:ln w="0">
              <a:solidFill>
                <a:srgbClr val="000000"/>
              </a:solidFill>
              <a:round/>
              <a:headEnd/>
              <a:tailEnd/>
            </a:ln>
          </p:spPr>
          <p:txBody>
            <a:bodyPr/>
            <a:lstStyle/>
            <a:p>
              <a:endParaRPr lang="en-GB"/>
            </a:p>
          </p:txBody>
        </p:sp>
        <p:sp>
          <p:nvSpPr>
            <p:cNvPr id="952" name="Freeform 3231"/>
            <p:cNvSpPr>
              <a:spLocks/>
            </p:cNvSpPr>
            <p:nvPr/>
          </p:nvSpPr>
          <p:spPr bwMode="auto">
            <a:xfrm>
              <a:off x="2590" y="3086"/>
              <a:ext cx="507" cy="19"/>
            </a:xfrm>
            <a:custGeom>
              <a:avLst/>
              <a:gdLst/>
              <a:ahLst/>
              <a:cxnLst>
                <a:cxn ang="0">
                  <a:pos x="1015" y="11"/>
                </a:cxn>
                <a:cxn ang="0">
                  <a:pos x="1007" y="11"/>
                </a:cxn>
                <a:cxn ang="0">
                  <a:pos x="986" y="15"/>
                </a:cxn>
                <a:cxn ang="0">
                  <a:pos x="955" y="18"/>
                </a:cxn>
                <a:cxn ang="0">
                  <a:pos x="934" y="19"/>
                </a:cxn>
                <a:cxn ang="0">
                  <a:pos x="899" y="14"/>
                </a:cxn>
                <a:cxn ang="0">
                  <a:pos x="867" y="11"/>
                </a:cxn>
                <a:cxn ang="0">
                  <a:pos x="843" y="8"/>
                </a:cxn>
                <a:cxn ang="0">
                  <a:pos x="821" y="6"/>
                </a:cxn>
                <a:cxn ang="0">
                  <a:pos x="798" y="2"/>
                </a:cxn>
                <a:cxn ang="0">
                  <a:pos x="764" y="3"/>
                </a:cxn>
                <a:cxn ang="0">
                  <a:pos x="733" y="1"/>
                </a:cxn>
                <a:cxn ang="0">
                  <a:pos x="692" y="1"/>
                </a:cxn>
                <a:cxn ang="0">
                  <a:pos x="684" y="1"/>
                </a:cxn>
                <a:cxn ang="0">
                  <a:pos x="678" y="1"/>
                </a:cxn>
                <a:cxn ang="0">
                  <a:pos x="661" y="0"/>
                </a:cxn>
                <a:cxn ang="0">
                  <a:pos x="624" y="1"/>
                </a:cxn>
                <a:cxn ang="0">
                  <a:pos x="603" y="2"/>
                </a:cxn>
                <a:cxn ang="0">
                  <a:pos x="578" y="2"/>
                </a:cxn>
                <a:cxn ang="0">
                  <a:pos x="566" y="7"/>
                </a:cxn>
                <a:cxn ang="0">
                  <a:pos x="552" y="7"/>
                </a:cxn>
                <a:cxn ang="0">
                  <a:pos x="536" y="10"/>
                </a:cxn>
                <a:cxn ang="0">
                  <a:pos x="519" y="11"/>
                </a:cxn>
                <a:cxn ang="0">
                  <a:pos x="495" y="12"/>
                </a:cxn>
                <a:cxn ang="0">
                  <a:pos x="478" y="15"/>
                </a:cxn>
                <a:cxn ang="0">
                  <a:pos x="446" y="15"/>
                </a:cxn>
                <a:cxn ang="0">
                  <a:pos x="425" y="18"/>
                </a:cxn>
                <a:cxn ang="0">
                  <a:pos x="402" y="20"/>
                </a:cxn>
                <a:cxn ang="0">
                  <a:pos x="388" y="22"/>
                </a:cxn>
                <a:cxn ang="0">
                  <a:pos x="375" y="22"/>
                </a:cxn>
                <a:cxn ang="0">
                  <a:pos x="361" y="21"/>
                </a:cxn>
                <a:cxn ang="0">
                  <a:pos x="342" y="22"/>
                </a:cxn>
                <a:cxn ang="0">
                  <a:pos x="319" y="22"/>
                </a:cxn>
                <a:cxn ang="0">
                  <a:pos x="307" y="22"/>
                </a:cxn>
                <a:cxn ang="0">
                  <a:pos x="292" y="22"/>
                </a:cxn>
                <a:cxn ang="0">
                  <a:pos x="276" y="21"/>
                </a:cxn>
                <a:cxn ang="0">
                  <a:pos x="256" y="20"/>
                </a:cxn>
                <a:cxn ang="0">
                  <a:pos x="243" y="21"/>
                </a:cxn>
                <a:cxn ang="0">
                  <a:pos x="231" y="20"/>
                </a:cxn>
                <a:cxn ang="0">
                  <a:pos x="220" y="21"/>
                </a:cxn>
                <a:cxn ang="0">
                  <a:pos x="216" y="21"/>
                </a:cxn>
                <a:cxn ang="0">
                  <a:pos x="200" y="22"/>
                </a:cxn>
                <a:cxn ang="0">
                  <a:pos x="185" y="24"/>
                </a:cxn>
                <a:cxn ang="0">
                  <a:pos x="174" y="24"/>
                </a:cxn>
                <a:cxn ang="0">
                  <a:pos x="154" y="28"/>
                </a:cxn>
                <a:cxn ang="0">
                  <a:pos x="143" y="31"/>
                </a:cxn>
                <a:cxn ang="0">
                  <a:pos x="129" y="29"/>
                </a:cxn>
                <a:cxn ang="0">
                  <a:pos x="120" y="31"/>
                </a:cxn>
                <a:cxn ang="0">
                  <a:pos x="107" y="34"/>
                </a:cxn>
                <a:cxn ang="0">
                  <a:pos x="90" y="37"/>
                </a:cxn>
                <a:cxn ang="0">
                  <a:pos x="76" y="37"/>
                </a:cxn>
                <a:cxn ang="0">
                  <a:pos x="48" y="38"/>
                </a:cxn>
                <a:cxn ang="0">
                  <a:pos x="0" y="38"/>
                </a:cxn>
              </a:cxnLst>
              <a:rect l="0" t="0" r="r" b="b"/>
              <a:pathLst>
                <a:path w="1015" h="38">
                  <a:moveTo>
                    <a:pt x="1015" y="11"/>
                  </a:moveTo>
                  <a:lnTo>
                    <a:pt x="1007" y="11"/>
                  </a:lnTo>
                  <a:lnTo>
                    <a:pt x="986" y="15"/>
                  </a:lnTo>
                  <a:lnTo>
                    <a:pt x="955" y="18"/>
                  </a:lnTo>
                  <a:lnTo>
                    <a:pt x="934" y="19"/>
                  </a:lnTo>
                  <a:lnTo>
                    <a:pt x="899" y="14"/>
                  </a:lnTo>
                  <a:lnTo>
                    <a:pt x="867" y="11"/>
                  </a:lnTo>
                  <a:lnTo>
                    <a:pt x="843" y="8"/>
                  </a:lnTo>
                  <a:lnTo>
                    <a:pt x="821" y="6"/>
                  </a:lnTo>
                  <a:lnTo>
                    <a:pt x="798" y="2"/>
                  </a:lnTo>
                  <a:lnTo>
                    <a:pt x="764" y="3"/>
                  </a:lnTo>
                  <a:lnTo>
                    <a:pt x="733" y="1"/>
                  </a:lnTo>
                  <a:lnTo>
                    <a:pt x="692" y="1"/>
                  </a:lnTo>
                  <a:lnTo>
                    <a:pt x="684" y="1"/>
                  </a:lnTo>
                  <a:lnTo>
                    <a:pt x="678" y="1"/>
                  </a:lnTo>
                  <a:lnTo>
                    <a:pt x="661" y="0"/>
                  </a:lnTo>
                  <a:lnTo>
                    <a:pt x="624" y="1"/>
                  </a:lnTo>
                  <a:lnTo>
                    <a:pt x="603" y="2"/>
                  </a:lnTo>
                  <a:lnTo>
                    <a:pt x="578" y="2"/>
                  </a:lnTo>
                  <a:lnTo>
                    <a:pt x="566" y="7"/>
                  </a:lnTo>
                  <a:lnTo>
                    <a:pt x="552" y="7"/>
                  </a:lnTo>
                  <a:lnTo>
                    <a:pt x="536" y="10"/>
                  </a:lnTo>
                  <a:lnTo>
                    <a:pt x="519" y="11"/>
                  </a:lnTo>
                  <a:lnTo>
                    <a:pt x="495" y="12"/>
                  </a:lnTo>
                  <a:lnTo>
                    <a:pt x="478" y="15"/>
                  </a:lnTo>
                  <a:lnTo>
                    <a:pt x="446" y="15"/>
                  </a:lnTo>
                  <a:lnTo>
                    <a:pt x="425" y="18"/>
                  </a:lnTo>
                  <a:lnTo>
                    <a:pt x="402" y="20"/>
                  </a:lnTo>
                  <a:lnTo>
                    <a:pt x="388" y="22"/>
                  </a:lnTo>
                  <a:lnTo>
                    <a:pt x="375" y="22"/>
                  </a:lnTo>
                  <a:lnTo>
                    <a:pt x="361" y="21"/>
                  </a:lnTo>
                  <a:lnTo>
                    <a:pt x="342" y="22"/>
                  </a:lnTo>
                  <a:lnTo>
                    <a:pt x="319" y="22"/>
                  </a:lnTo>
                  <a:lnTo>
                    <a:pt x="307" y="22"/>
                  </a:lnTo>
                  <a:lnTo>
                    <a:pt x="292" y="22"/>
                  </a:lnTo>
                  <a:lnTo>
                    <a:pt x="276" y="21"/>
                  </a:lnTo>
                  <a:lnTo>
                    <a:pt x="256" y="20"/>
                  </a:lnTo>
                  <a:lnTo>
                    <a:pt x="243" y="21"/>
                  </a:lnTo>
                  <a:lnTo>
                    <a:pt x="231" y="20"/>
                  </a:lnTo>
                  <a:lnTo>
                    <a:pt x="220" y="21"/>
                  </a:lnTo>
                  <a:lnTo>
                    <a:pt x="216" y="21"/>
                  </a:lnTo>
                  <a:lnTo>
                    <a:pt x="200" y="22"/>
                  </a:lnTo>
                  <a:lnTo>
                    <a:pt x="185" y="24"/>
                  </a:lnTo>
                  <a:lnTo>
                    <a:pt x="174" y="24"/>
                  </a:lnTo>
                  <a:lnTo>
                    <a:pt x="154" y="28"/>
                  </a:lnTo>
                  <a:lnTo>
                    <a:pt x="143" y="31"/>
                  </a:lnTo>
                  <a:lnTo>
                    <a:pt x="129" y="29"/>
                  </a:lnTo>
                  <a:lnTo>
                    <a:pt x="120" y="31"/>
                  </a:lnTo>
                  <a:lnTo>
                    <a:pt x="107" y="34"/>
                  </a:lnTo>
                  <a:lnTo>
                    <a:pt x="90" y="37"/>
                  </a:lnTo>
                  <a:lnTo>
                    <a:pt x="76" y="37"/>
                  </a:lnTo>
                  <a:lnTo>
                    <a:pt x="48" y="38"/>
                  </a:lnTo>
                  <a:lnTo>
                    <a:pt x="0" y="38"/>
                  </a:lnTo>
                </a:path>
              </a:pathLst>
            </a:custGeom>
            <a:noFill/>
            <a:ln w="0">
              <a:solidFill>
                <a:srgbClr val="000000"/>
              </a:solidFill>
              <a:prstDash val="solid"/>
              <a:round/>
              <a:headEnd/>
              <a:tailEnd/>
            </a:ln>
          </p:spPr>
          <p:txBody>
            <a:bodyPr/>
            <a:lstStyle/>
            <a:p>
              <a:endParaRPr lang="en-GB"/>
            </a:p>
          </p:txBody>
        </p:sp>
        <p:sp>
          <p:nvSpPr>
            <p:cNvPr id="953" name="Line 3232"/>
            <p:cNvSpPr>
              <a:spLocks noChangeShapeType="1"/>
            </p:cNvSpPr>
            <p:nvPr/>
          </p:nvSpPr>
          <p:spPr bwMode="auto">
            <a:xfrm>
              <a:off x="1175" y="3111"/>
              <a:ext cx="1" cy="1"/>
            </a:xfrm>
            <a:prstGeom prst="line">
              <a:avLst/>
            </a:prstGeom>
            <a:noFill/>
            <a:ln w="0">
              <a:solidFill>
                <a:srgbClr val="000000"/>
              </a:solidFill>
              <a:round/>
              <a:headEnd/>
              <a:tailEnd/>
            </a:ln>
          </p:spPr>
          <p:txBody>
            <a:bodyPr/>
            <a:lstStyle/>
            <a:p>
              <a:endParaRPr lang="en-GB"/>
            </a:p>
          </p:txBody>
        </p:sp>
        <p:sp>
          <p:nvSpPr>
            <p:cNvPr id="954" name="Line 3233"/>
            <p:cNvSpPr>
              <a:spLocks noChangeShapeType="1"/>
            </p:cNvSpPr>
            <p:nvPr/>
          </p:nvSpPr>
          <p:spPr bwMode="auto">
            <a:xfrm flipH="1">
              <a:off x="4017" y="3061"/>
              <a:ext cx="2" cy="4"/>
            </a:xfrm>
            <a:prstGeom prst="line">
              <a:avLst/>
            </a:prstGeom>
            <a:noFill/>
            <a:ln w="0">
              <a:solidFill>
                <a:srgbClr val="000000"/>
              </a:solidFill>
              <a:round/>
              <a:headEnd/>
              <a:tailEnd/>
            </a:ln>
          </p:spPr>
          <p:txBody>
            <a:bodyPr/>
            <a:lstStyle/>
            <a:p>
              <a:endParaRPr lang="en-GB"/>
            </a:p>
          </p:txBody>
        </p:sp>
        <p:sp>
          <p:nvSpPr>
            <p:cNvPr id="955" name="Freeform 3234"/>
            <p:cNvSpPr>
              <a:spLocks/>
            </p:cNvSpPr>
            <p:nvPr/>
          </p:nvSpPr>
          <p:spPr bwMode="auto">
            <a:xfrm>
              <a:off x="3097" y="3061"/>
              <a:ext cx="922" cy="33"/>
            </a:xfrm>
            <a:custGeom>
              <a:avLst/>
              <a:gdLst/>
              <a:ahLst/>
              <a:cxnLst>
                <a:cxn ang="0">
                  <a:pos x="1844" y="0"/>
                </a:cxn>
                <a:cxn ang="0">
                  <a:pos x="1829" y="2"/>
                </a:cxn>
                <a:cxn ang="0">
                  <a:pos x="1815" y="5"/>
                </a:cxn>
                <a:cxn ang="0">
                  <a:pos x="1798" y="6"/>
                </a:cxn>
                <a:cxn ang="0">
                  <a:pos x="1777" y="7"/>
                </a:cxn>
                <a:cxn ang="0">
                  <a:pos x="1738" y="12"/>
                </a:cxn>
                <a:cxn ang="0">
                  <a:pos x="1718" y="13"/>
                </a:cxn>
                <a:cxn ang="0">
                  <a:pos x="1657" y="13"/>
                </a:cxn>
                <a:cxn ang="0">
                  <a:pos x="1621" y="12"/>
                </a:cxn>
                <a:cxn ang="0">
                  <a:pos x="1588" y="13"/>
                </a:cxn>
                <a:cxn ang="0">
                  <a:pos x="1564" y="17"/>
                </a:cxn>
                <a:cxn ang="0">
                  <a:pos x="1536" y="18"/>
                </a:cxn>
                <a:cxn ang="0">
                  <a:pos x="1505" y="21"/>
                </a:cxn>
                <a:cxn ang="0">
                  <a:pos x="1475" y="22"/>
                </a:cxn>
                <a:cxn ang="0">
                  <a:pos x="1446" y="23"/>
                </a:cxn>
                <a:cxn ang="0">
                  <a:pos x="1424" y="24"/>
                </a:cxn>
                <a:cxn ang="0">
                  <a:pos x="1394" y="25"/>
                </a:cxn>
                <a:cxn ang="0">
                  <a:pos x="1372" y="25"/>
                </a:cxn>
                <a:cxn ang="0">
                  <a:pos x="1333" y="26"/>
                </a:cxn>
                <a:cxn ang="0">
                  <a:pos x="1270" y="29"/>
                </a:cxn>
                <a:cxn ang="0">
                  <a:pos x="1243" y="30"/>
                </a:cxn>
                <a:cxn ang="0">
                  <a:pos x="1228" y="30"/>
                </a:cxn>
                <a:cxn ang="0">
                  <a:pos x="1200" y="31"/>
                </a:cxn>
                <a:cxn ang="0">
                  <a:pos x="1181" y="32"/>
                </a:cxn>
                <a:cxn ang="0">
                  <a:pos x="1160" y="34"/>
                </a:cxn>
                <a:cxn ang="0">
                  <a:pos x="1074" y="36"/>
                </a:cxn>
                <a:cxn ang="0">
                  <a:pos x="1033" y="37"/>
                </a:cxn>
                <a:cxn ang="0">
                  <a:pos x="1009" y="39"/>
                </a:cxn>
                <a:cxn ang="0">
                  <a:pos x="975" y="40"/>
                </a:cxn>
                <a:cxn ang="0">
                  <a:pos x="947" y="43"/>
                </a:cxn>
                <a:cxn ang="0">
                  <a:pos x="917" y="44"/>
                </a:cxn>
                <a:cxn ang="0">
                  <a:pos x="896" y="45"/>
                </a:cxn>
                <a:cxn ang="0">
                  <a:pos x="873" y="46"/>
                </a:cxn>
                <a:cxn ang="0">
                  <a:pos x="832" y="47"/>
                </a:cxn>
                <a:cxn ang="0">
                  <a:pos x="831" y="47"/>
                </a:cxn>
                <a:cxn ang="0">
                  <a:pos x="790" y="47"/>
                </a:cxn>
                <a:cxn ang="0">
                  <a:pos x="762" y="47"/>
                </a:cxn>
                <a:cxn ang="0">
                  <a:pos x="731" y="47"/>
                </a:cxn>
                <a:cxn ang="0">
                  <a:pos x="724" y="48"/>
                </a:cxn>
                <a:cxn ang="0">
                  <a:pos x="690" y="51"/>
                </a:cxn>
                <a:cxn ang="0">
                  <a:pos x="572" y="61"/>
                </a:cxn>
                <a:cxn ang="0">
                  <a:pos x="519" y="63"/>
                </a:cxn>
                <a:cxn ang="0">
                  <a:pos x="447" y="66"/>
                </a:cxn>
                <a:cxn ang="0">
                  <a:pos x="435" y="66"/>
                </a:cxn>
                <a:cxn ang="0">
                  <a:pos x="422" y="66"/>
                </a:cxn>
                <a:cxn ang="0">
                  <a:pos x="414" y="66"/>
                </a:cxn>
                <a:cxn ang="0">
                  <a:pos x="381" y="66"/>
                </a:cxn>
                <a:cxn ang="0">
                  <a:pos x="350" y="66"/>
                </a:cxn>
                <a:cxn ang="0">
                  <a:pos x="235" y="64"/>
                </a:cxn>
                <a:cxn ang="0">
                  <a:pos x="209" y="62"/>
                </a:cxn>
                <a:cxn ang="0">
                  <a:pos x="188" y="62"/>
                </a:cxn>
                <a:cxn ang="0">
                  <a:pos x="164" y="62"/>
                </a:cxn>
                <a:cxn ang="0">
                  <a:pos x="145" y="63"/>
                </a:cxn>
                <a:cxn ang="0">
                  <a:pos x="129" y="64"/>
                </a:cxn>
                <a:cxn ang="0">
                  <a:pos x="102" y="65"/>
                </a:cxn>
                <a:cxn ang="0">
                  <a:pos x="68" y="65"/>
                </a:cxn>
                <a:cxn ang="0">
                  <a:pos x="55" y="64"/>
                </a:cxn>
                <a:cxn ang="0">
                  <a:pos x="30" y="63"/>
                </a:cxn>
                <a:cxn ang="0">
                  <a:pos x="0" y="61"/>
                </a:cxn>
              </a:cxnLst>
              <a:rect l="0" t="0" r="r" b="b"/>
              <a:pathLst>
                <a:path w="1844" h="66">
                  <a:moveTo>
                    <a:pt x="1844" y="0"/>
                  </a:moveTo>
                  <a:lnTo>
                    <a:pt x="1829" y="2"/>
                  </a:lnTo>
                  <a:lnTo>
                    <a:pt x="1815" y="5"/>
                  </a:lnTo>
                  <a:lnTo>
                    <a:pt x="1798" y="6"/>
                  </a:lnTo>
                  <a:lnTo>
                    <a:pt x="1777" y="7"/>
                  </a:lnTo>
                  <a:lnTo>
                    <a:pt x="1738" y="12"/>
                  </a:lnTo>
                  <a:lnTo>
                    <a:pt x="1718" y="13"/>
                  </a:lnTo>
                  <a:lnTo>
                    <a:pt x="1657" y="13"/>
                  </a:lnTo>
                  <a:lnTo>
                    <a:pt x="1621" y="12"/>
                  </a:lnTo>
                  <a:lnTo>
                    <a:pt x="1588" y="13"/>
                  </a:lnTo>
                  <a:lnTo>
                    <a:pt x="1564" y="17"/>
                  </a:lnTo>
                  <a:lnTo>
                    <a:pt x="1536" y="18"/>
                  </a:lnTo>
                  <a:lnTo>
                    <a:pt x="1505" y="21"/>
                  </a:lnTo>
                  <a:lnTo>
                    <a:pt x="1475" y="22"/>
                  </a:lnTo>
                  <a:lnTo>
                    <a:pt x="1446" y="23"/>
                  </a:lnTo>
                  <a:lnTo>
                    <a:pt x="1424" y="24"/>
                  </a:lnTo>
                  <a:lnTo>
                    <a:pt x="1394" y="25"/>
                  </a:lnTo>
                  <a:lnTo>
                    <a:pt x="1372" y="25"/>
                  </a:lnTo>
                  <a:lnTo>
                    <a:pt x="1333" y="26"/>
                  </a:lnTo>
                  <a:lnTo>
                    <a:pt x="1270" y="29"/>
                  </a:lnTo>
                  <a:lnTo>
                    <a:pt x="1243" y="30"/>
                  </a:lnTo>
                  <a:lnTo>
                    <a:pt x="1228" y="30"/>
                  </a:lnTo>
                  <a:lnTo>
                    <a:pt x="1200" y="31"/>
                  </a:lnTo>
                  <a:lnTo>
                    <a:pt x="1181" y="32"/>
                  </a:lnTo>
                  <a:lnTo>
                    <a:pt x="1160" y="34"/>
                  </a:lnTo>
                  <a:lnTo>
                    <a:pt x="1074" y="36"/>
                  </a:lnTo>
                  <a:lnTo>
                    <a:pt x="1033" y="37"/>
                  </a:lnTo>
                  <a:lnTo>
                    <a:pt x="1009" y="39"/>
                  </a:lnTo>
                  <a:lnTo>
                    <a:pt x="975" y="40"/>
                  </a:lnTo>
                  <a:lnTo>
                    <a:pt x="947" y="43"/>
                  </a:lnTo>
                  <a:lnTo>
                    <a:pt x="917" y="44"/>
                  </a:lnTo>
                  <a:lnTo>
                    <a:pt x="896" y="45"/>
                  </a:lnTo>
                  <a:lnTo>
                    <a:pt x="873" y="46"/>
                  </a:lnTo>
                  <a:lnTo>
                    <a:pt x="832" y="47"/>
                  </a:lnTo>
                  <a:lnTo>
                    <a:pt x="831" y="47"/>
                  </a:lnTo>
                  <a:lnTo>
                    <a:pt x="790" y="47"/>
                  </a:lnTo>
                  <a:lnTo>
                    <a:pt x="762" y="47"/>
                  </a:lnTo>
                  <a:lnTo>
                    <a:pt x="731" y="47"/>
                  </a:lnTo>
                  <a:lnTo>
                    <a:pt x="724" y="48"/>
                  </a:lnTo>
                  <a:lnTo>
                    <a:pt x="690" y="51"/>
                  </a:lnTo>
                  <a:lnTo>
                    <a:pt x="572" y="61"/>
                  </a:lnTo>
                  <a:lnTo>
                    <a:pt x="519" y="63"/>
                  </a:lnTo>
                  <a:lnTo>
                    <a:pt x="447" y="66"/>
                  </a:lnTo>
                  <a:lnTo>
                    <a:pt x="435" y="66"/>
                  </a:lnTo>
                  <a:lnTo>
                    <a:pt x="422" y="66"/>
                  </a:lnTo>
                  <a:lnTo>
                    <a:pt x="414" y="66"/>
                  </a:lnTo>
                  <a:lnTo>
                    <a:pt x="381" y="66"/>
                  </a:lnTo>
                  <a:lnTo>
                    <a:pt x="350" y="66"/>
                  </a:lnTo>
                  <a:lnTo>
                    <a:pt x="235" y="64"/>
                  </a:lnTo>
                  <a:lnTo>
                    <a:pt x="209" y="62"/>
                  </a:lnTo>
                  <a:lnTo>
                    <a:pt x="188" y="62"/>
                  </a:lnTo>
                  <a:lnTo>
                    <a:pt x="164" y="62"/>
                  </a:lnTo>
                  <a:lnTo>
                    <a:pt x="145" y="63"/>
                  </a:lnTo>
                  <a:lnTo>
                    <a:pt x="129" y="64"/>
                  </a:lnTo>
                  <a:lnTo>
                    <a:pt x="102" y="65"/>
                  </a:lnTo>
                  <a:lnTo>
                    <a:pt x="68" y="65"/>
                  </a:lnTo>
                  <a:lnTo>
                    <a:pt x="55" y="64"/>
                  </a:lnTo>
                  <a:lnTo>
                    <a:pt x="30" y="63"/>
                  </a:lnTo>
                  <a:lnTo>
                    <a:pt x="0" y="61"/>
                  </a:lnTo>
                </a:path>
              </a:pathLst>
            </a:custGeom>
            <a:noFill/>
            <a:ln w="0">
              <a:solidFill>
                <a:srgbClr val="000000"/>
              </a:solidFill>
              <a:prstDash val="solid"/>
              <a:round/>
              <a:headEnd/>
              <a:tailEnd/>
            </a:ln>
          </p:spPr>
          <p:txBody>
            <a:bodyPr/>
            <a:lstStyle/>
            <a:p>
              <a:endParaRPr lang="en-GB"/>
            </a:p>
          </p:txBody>
        </p:sp>
        <p:sp>
          <p:nvSpPr>
            <p:cNvPr id="956" name="Line 3235"/>
            <p:cNvSpPr>
              <a:spLocks noChangeShapeType="1"/>
            </p:cNvSpPr>
            <p:nvPr/>
          </p:nvSpPr>
          <p:spPr bwMode="auto">
            <a:xfrm flipH="1">
              <a:off x="4008" y="3074"/>
              <a:ext cx="1" cy="1"/>
            </a:xfrm>
            <a:prstGeom prst="line">
              <a:avLst/>
            </a:prstGeom>
            <a:noFill/>
            <a:ln w="0">
              <a:solidFill>
                <a:srgbClr val="000000"/>
              </a:solidFill>
              <a:round/>
              <a:headEnd/>
              <a:tailEnd/>
            </a:ln>
          </p:spPr>
          <p:txBody>
            <a:bodyPr/>
            <a:lstStyle/>
            <a:p>
              <a:endParaRPr lang="en-GB"/>
            </a:p>
          </p:txBody>
        </p:sp>
        <p:sp>
          <p:nvSpPr>
            <p:cNvPr id="957" name="Line 3236"/>
            <p:cNvSpPr>
              <a:spLocks noChangeShapeType="1"/>
            </p:cNvSpPr>
            <p:nvPr/>
          </p:nvSpPr>
          <p:spPr bwMode="auto">
            <a:xfrm flipH="1" flipV="1">
              <a:off x="1229" y="3116"/>
              <a:ext cx="14" cy="2"/>
            </a:xfrm>
            <a:prstGeom prst="line">
              <a:avLst/>
            </a:prstGeom>
            <a:noFill/>
            <a:ln w="0">
              <a:solidFill>
                <a:srgbClr val="000000"/>
              </a:solidFill>
              <a:round/>
              <a:headEnd/>
              <a:tailEnd/>
            </a:ln>
          </p:spPr>
          <p:txBody>
            <a:bodyPr/>
            <a:lstStyle/>
            <a:p>
              <a:endParaRPr lang="en-GB"/>
            </a:p>
          </p:txBody>
        </p:sp>
        <p:sp>
          <p:nvSpPr>
            <p:cNvPr id="958" name="Freeform 3237"/>
            <p:cNvSpPr>
              <a:spLocks/>
            </p:cNvSpPr>
            <p:nvPr/>
          </p:nvSpPr>
          <p:spPr bwMode="auto">
            <a:xfrm>
              <a:off x="2579" y="3074"/>
              <a:ext cx="1430" cy="52"/>
            </a:xfrm>
            <a:custGeom>
              <a:avLst/>
              <a:gdLst/>
              <a:ahLst/>
              <a:cxnLst>
                <a:cxn ang="0">
                  <a:pos x="2846" y="1"/>
                </a:cxn>
                <a:cxn ang="0">
                  <a:pos x="2814" y="8"/>
                </a:cxn>
                <a:cxn ang="0">
                  <a:pos x="2760" y="14"/>
                </a:cxn>
                <a:cxn ang="0">
                  <a:pos x="2720" y="16"/>
                </a:cxn>
                <a:cxn ang="0">
                  <a:pos x="2682" y="11"/>
                </a:cxn>
                <a:cxn ang="0">
                  <a:pos x="2651" y="11"/>
                </a:cxn>
                <a:cxn ang="0">
                  <a:pos x="2621" y="13"/>
                </a:cxn>
                <a:cxn ang="0">
                  <a:pos x="2580" y="16"/>
                </a:cxn>
                <a:cxn ang="0">
                  <a:pos x="2534" y="20"/>
                </a:cxn>
                <a:cxn ang="0">
                  <a:pos x="2480" y="30"/>
                </a:cxn>
                <a:cxn ang="0">
                  <a:pos x="2426" y="32"/>
                </a:cxn>
                <a:cxn ang="0">
                  <a:pos x="2346" y="39"/>
                </a:cxn>
                <a:cxn ang="0">
                  <a:pos x="2278" y="43"/>
                </a:cxn>
                <a:cxn ang="0">
                  <a:pos x="2244" y="43"/>
                </a:cxn>
                <a:cxn ang="0">
                  <a:pos x="2207" y="45"/>
                </a:cxn>
                <a:cxn ang="0">
                  <a:pos x="2114" y="50"/>
                </a:cxn>
                <a:cxn ang="0">
                  <a:pos x="2048" y="53"/>
                </a:cxn>
                <a:cxn ang="0">
                  <a:pos x="1988" y="56"/>
                </a:cxn>
                <a:cxn ang="0">
                  <a:pos x="1811" y="58"/>
                </a:cxn>
                <a:cxn ang="0">
                  <a:pos x="1658" y="69"/>
                </a:cxn>
                <a:cxn ang="0">
                  <a:pos x="1580" y="75"/>
                </a:cxn>
                <a:cxn ang="0">
                  <a:pos x="1521" y="77"/>
                </a:cxn>
                <a:cxn ang="0">
                  <a:pos x="1490" y="79"/>
                </a:cxn>
                <a:cxn ang="0">
                  <a:pos x="1458" y="82"/>
                </a:cxn>
                <a:cxn ang="0">
                  <a:pos x="1429" y="82"/>
                </a:cxn>
                <a:cxn ang="0">
                  <a:pos x="1356" y="85"/>
                </a:cxn>
                <a:cxn ang="0">
                  <a:pos x="1300" y="83"/>
                </a:cxn>
                <a:cxn ang="0">
                  <a:pos x="1260" y="84"/>
                </a:cxn>
                <a:cxn ang="0">
                  <a:pos x="1220" y="83"/>
                </a:cxn>
                <a:cxn ang="0">
                  <a:pos x="1175" y="83"/>
                </a:cxn>
                <a:cxn ang="0">
                  <a:pos x="1133" y="82"/>
                </a:cxn>
                <a:cxn ang="0">
                  <a:pos x="1108" y="82"/>
                </a:cxn>
                <a:cxn ang="0">
                  <a:pos x="1066" y="81"/>
                </a:cxn>
                <a:cxn ang="0">
                  <a:pos x="1030" y="78"/>
                </a:cxn>
                <a:cxn ang="0">
                  <a:pos x="998" y="77"/>
                </a:cxn>
                <a:cxn ang="0">
                  <a:pos x="958" y="81"/>
                </a:cxn>
                <a:cxn ang="0">
                  <a:pos x="895" y="78"/>
                </a:cxn>
                <a:cxn ang="0">
                  <a:pos x="851" y="73"/>
                </a:cxn>
                <a:cxn ang="0">
                  <a:pos x="770" y="72"/>
                </a:cxn>
                <a:cxn ang="0">
                  <a:pos x="711" y="71"/>
                </a:cxn>
                <a:cxn ang="0">
                  <a:pos x="674" y="71"/>
                </a:cxn>
                <a:cxn ang="0">
                  <a:pos x="614" y="71"/>
                </a:cxn>
                <a:cxn ang="0">
                  <a:pos x="565" y="71"/>
                </a:cxn>
                <a:cxn ang="0">
                  <a:pos x="549" y="72"/>
                </a:cxn>
                <a:cxn ang="0">
                  <a:pos x="515" y="75"/>
                </a:cxn>
                <a:cxn ang="0">
                  <a:pos x="400" y="85"/>
                </a:cxn>
                <a:cxn ang="0">
                  <a:pos x="349" y="86"/>
                </a:cxn>
                <a:cxn ang="0">
                  <a:pos x="278" y="85"/>
                </a:cxn>
                <a:cxn ang="0">
                  <a:pos x="239" y="86"/>
                </a:cxn>
                <a:cxn ang="0">
                  <a:pos x="219" y="88"/>
                </a:cxn>
                <a:cxn ang="0">
                  <a:pos x="174" y="92"/>
                </a:cxn>
                <a:cxn ang="0">
                  <a:pos x="136" y="96"/>
                </a:cxn>
                <a:cxn ang="0">
                  <a:pos x="85" y="104"/>
                </a:cxn>
                <a:cxn ang="0">
                  <a:pos x="5" y="101"/>
                </a:cxn>
              </a:cxnLst>
              <a:rect l="0" t="0" r="r" b="b"/>
              <a:pathLst>
                <a:path w="2861" h="104">
                  <a:moveTo>
                    <a:pt x="2861" y="0"/>
                  </a:moveTo>
                  <a:lnTo>
                    <a:pt x="2846" y="1"/>
                  </a:lnTo>
                  <a:lnTo>
                    <a:pt x="2828" y="5"/>
                  </a:lnTo>
                  <a:lnTo>
                    <a:pt x="2814" y="8"/>
                  </a:lnTo>
                  <a:lnTo>
                    <a:pt x="2798" y="10"/>
                  </a:lnTo>
                  <a:lnTo>
                    <a:pt x="2760" y="14"/>
                  </a:lnTo>
                  <a:lnTo>
                    <a:pt x="2744" y="16"/>
                  </a:lnTo>
                  <a:lnTo>
                    <a:pt x="2720" y="16"/>
                  </a:lnTo>
                  <a:lnTo>
                    <a:pt x="2699" y="13"/>
                  </a:lnTo>
                  <a:lnTo>
                    <a:pt x="2682" y="11"/>
                  </a:lnTo>
                  <a:lnTo>
                    <a:pt x="2668" y="11"/>
                  </a:lnTo>
                  <a:lnTo>
                    <a:pt x="2651" y="11"/>
                  </a:lnTo>
                  <a:lnTo>
                    <a:pt x="2631" y="12"/>
                  </a:lnTo>
                  <a:lnTo>
                    <a:pt x="2621" y="13"/>
                  </a:lnTo>
                  <a:lnTo>
                    <a:pt x="2603" y="14"/>
                  </a:lnTo>
                  <a:lnTo>
                    <a:pt x="2580" y="16"/>
                  </a:lnTo>
                  <a:lnTo>
                    <a:pt x="2558" y="17"/>
                  </a:lnTo>
                  <a:lnTo>
                    <a:pt x="2534" y="20"/>
                  </a:lnTo>
                  <a:lnTo>
                    <a:pt x="2510" y="23"/>
                  </a:lnTo>
                  <a:lnTo>
                    <a:pt x="2480" y="30"/>
                  </a:lnTo>
                  <a:lnTo>
                    <a:pt x="2454" y="32"/>
                  </a:lnTo>
                  <a:lnTo>
                    <a:pt x="2426" y="32"/>
                  </a:lnTo>
                  <a:lnTo>
                    <a:pt x="2374" y="36"/>
                  </a:lnTo>
                  <a:lnTo>
                    <a:pt x="2346" y="39"/>
                  </a:lnTo>
                  <a:lnTo>
                    <a:pt x="2309" y="42"/>
                  </a:lnTo>
                  <a:lnTo>
                    <a:pt x="2278" y="43"/>
                  </a:lnTo>
                  <a:lnTo>
                    <a:pt x="2265" y="43"/>
                  </a:lnTo>
                  <a:lnTo>
                    <a:pt x="2244" y="43"/>
                  </a:lnTo>
                  <a:lnTo>
                    <a:pt x="2214" y="45"/>
                  </a:lnTo>
                  <a:lnTo>
                    <a:pt x="2207" y="45"/>
                  </a:lnTo>
                  <a:lnTo>
                    <a:pt x="2157" y="47"/>
                  </a:lnTo>
                  <a:lnTo>
                    <a:pt x="2114" y="50"/>
                  </a:lnTo>
                  <a:lnTo>
                    <a:pt x="2070" y="52"/>
                  </a:lnTo>
                  <a:lnTo>
                    <a:pt x="2048" y="53"/>
                  </a:lnTo>
                  <a:lnTo>
                    <a:pt x="2016" y="55"/>
                  </a:lnTo>
                  <a:lnTo>
                    <a:pt x="1988" y="56"/>
                  </a:lnTo>
                  <a:lnTo>
                    <a:pt x="1954" y="58"/>
                  </a:lnTo>
                  <a:lnTo>
                    <a:pt x="1811" y="58"/>
                  </a:lnTo>
                  <a:lnTo>
                    <a:pt x="1708" y="63"/>
                  </a:lnTo>
                  <a:lnTo>
                    <a:pt x="1658" y="69"/>
                  </a:lnTo>
                  <a:lnTo>
                    <a:pt x="1612" y="72"/>
                  </a:lnTo>
                  <a:lnTo>
                    <a:pt x="1580" y="75"/>
                  </a:lnTo>
                  <a:lnTo>
                    <a:pt x="1551" y="77"/>
                  </a:lnTo>
                  <a:lnTo>
                    <a:pt x="1521" y="77"/>
                  </a:lnTo>
                  <a:lnTo>
                    <a:pt x="1494" y="79"/>
                  </a:lnTo>
                  <a:lnTo>
                    <a:pt x="1490" y="79"/>
                  </a:lnTo>
                  <a:lnTo>
                    <a:pt x="1484" y="81"/>
                  </a:lnTo>
                  <a:lnTo>
                    <a:pt x="1458" y="82"/>
                  </a:lnTo>
                  <a:lnTo>
                    <a:pt x="1451" y="82"/>
                  </a:lnTo>
                  <a:lnTo>
                    <a:pt x="1429" y="82"/>
                  </a:lnTo>
                  <a:lnTo>
                    <a:pt x="1380" y="83"/>
                  </a:lnTo>
                  <a:lnTo>
                    <a:pt x="1356" y="85"/>
                  </a:lnTo>
                  <a:lnTo>
                    <a:pt x="1331" y="83"/>
                  </a:lnTo>
                  <a:lnTo>
                    <a:pt x="1300" y="83"/>
                  </a:lnTo>
                  <a:lnTo>
                    <a:pt x="1279" y="82"/>
                  </a:lnTo>
                  <a:lnTo>
                    <a:pt x="1260" y="84"/>
                  </a:lnTo>
                  <a:lnTo>
                    <a:pt x="1241" y="83"/>
                  </a:lnTo>
                  <a:lnTo>
                    <a:pt x="1220" y="83"/>
                  </a:lnTo>
                  <a:lnTo>
                    <a:pt x="1185" y="83"/>
                  </a:lnTo>
                  <a:lnTo>
                    <a:pt x="1175" y="83"/>
                  </a:lnTo>
                  <a:lnTo>
                    <a:pt x="1155" y="83"/>
                  </a:lnTo>
                  <a:lnTo>
                    <a:pt x="1133" y="82"/>
                  </a:lnTo>
                  <a:lnTo>
                    <a:pt x="1110" y="82"/>
                  </a:lnTo>
                  <a:lnTo>
                    <a:pt x="1108" y="82"/>
                  </a:lnTo>
                  <a:lnTo>
                    <a:pt x="1092" y="81"/>
                  </a:lnTo>
                  <a:lnTo>
                    <a:pt x="1066" y="81"/>
                  </a:lnTo>
                  <a:lnTo>
                    <a:pt x="1047" y="79"/>
                  </a:lnTo>
                  <a:lnTo>
                    <a:pt x="1030" y="78"/>
                  </a:lnTo>
                  <a:lnTo>
                    <a:pt x="1018" y="77"/>
                  </a:lnTo>
                  <a:lnTo>
                    <a:pt x="998" y="77"/>
                  </a:lnTo>
                  <a:lnTo>
                    <a:pt x="979" y="77"/>
                  </a:lnTo>
                  <a:lnTo>
                    <a:pt x="958" y="81"/>
                  </a:lnTo>
                  <a:lnTo>
                    <a:pt x="924" y="79"/>
                  </a:lnTo>
                  <a:lnTo>
                    <a:pt x="895" y="78"/>
                  </a:lnTo>
                  <a:lnTo>
                    <a:pt x="874" y="76"/>
                  </a:lnTo>
                  <a:lnTo>
                    <a:pt x="851" y="73"/>
                  </a:lnTo>
                  <a:lnTo>
                    <a:pt x="805" y="71"/>
                  </a:lnTo>
                  <a:lnTo>
                    <a:pt x="770" y="72"/>
                  </a:lnTo>
                  <a:lnTo>
                    <a:pt x="732" y="71"/>
                  </a:lnTo>
                  <a:lnTo>
                    <a:pt x="711" y="71"/>
                  </a:lnTo>
                  <a:lnTo>
                    <a:pt x="700" y="71"/>
                  </a:lnTo>
                  <a:lnTo>
                    <a:pt x="674" y="71"/>
                  </a:lnTo>
                  <a:lnTo>
                    <a:pt x="654" y="71"/>
                  </a:lnTo>
                  <a:lnTo>
                    <a:pt x="614" y="71"/>
                  </a:lnTo>
                  <a:lnTo>
                    <a:pt x="598" y="71"/>
                  </a:lnTo>
                  <a:lnTo>
                    <a:pt x="565" y="71"/>
                  </a:lnTo>
                  <a:lnTo>
                    <a:pt x="567" y="71"/>
                  </a:lnTo>
                  <a:lnTo>
                    <a:pt x="549" y="72"/>
                  </a:lnTo>
                  <a:lnTo>
                    <a:pt x="528" y="73"/>
                  </a:lnTo>
                  <a:lnTo>
                    <a:pt x="515" y="75"/>
                  </a:lnTo>
                  <a:lnTo>
                    <a:pt x="484" y="79"/>
                  </a:lnTo>
                  <a:lnTo>
                    <a:pt x="400" y="85"/>
                  </a:lnTo>
                  <a:lnTo>
                    <a:pt x="374" y="86"/>
                  </a:lnTo>
                  <a:lnTo>
                    <a:pt x="349" y="86"/>
                  </a:lnTo>
                  <a:lnTo>
                    <a:pt x="300" y="84"/>
                  </a:lnTo>
                  <a:lnTo>
                    <a:pt x="278" y="85"/>
                  </a:lnTo>
                  <a:lnTo>
                    <a:pt x="253" y="86"/>
                  </a:lnTo>
                  <a:lnTo>
                    <a:pt x="239" y="86"/>
                  </a:lnTo>
                  <a:lnTo>
                    <a:pt x="235" y="87"/>
                  </a:lnTo>
                  <a:lnTo>
                    <a:pt x="219" y="88"/>
                  </a:lnTo>
                  <a:lnTo>
                    <a:pt x="187" y="89"/>
                  </a:lnTo>
                  <a:lnTo>
                    <a:pt x="174" y="92"/>
                  </a:lnTo>
                  <a:lnTo>
                    <a:pt x="156" y="95"/>
                  </a:lnTo>
                  <a:lnTo>
                    <a:pt x="136" y="96"/>
                  </a:lnTo>
                  <a:lnTo>
                    <a:pt x="110" y="100"/>
                  </a:lnTo>
                  <a:lnTo>
                    <a:pt x="85" y="104"/>
                  </a:lnTo>
                  <a:lnTo>
                    <a:pt x="28" y="100"/>
                  </a:lnTo>
                  <a:lnTo>
                    <a:pt x="5" y="101"/>
                  </a:lnTo>
                  <a:lnTo>
                    <a:pt x="0" y="101"/>
                  </a:lnTo>
                </a:path>
              </a:pathLst>
            </a:custGeom>
            <a:noFill/>
            <a:ln w="0">
              <a:solidFill>
                <a:srgbClr val="000000"/>
              </a:solidFill>
              <a:prstDash val="solid"/>
              <a:round/>
              <a:headEnd/>
              <a:tailEnd/>
            </a:ln>
          </p:spPr>
          <p:txBody>
            <a:bodyPr/>
            <a:lstStyle/>
            <a:p>
              <a:endParaRPr lang="en-GB"/>
            </a:p>
          </p:txBody>
        </p:sp>
        <p:sp>
          <p:nvSpPr>
            <p:cNvPr id="959" name="Line 3238"/>
            <p:cNvSpPr>
              <a:spLocks noChangeShapeType="1"/>
            </p:cNvSpPr>
            <p:nvPr/>
          </p:nvSpPr>
          <p:spPr bwMode="auto">
            <a:xfrm flipH="1">
              <a:off x="1194" y="3110"/>
              <a:ext cx="73" cy="1"/>
            </a:xfrm>
            <a:prstGeom prst="line">
              <a:avLst/>
            </a:prstGeom>
            <a:noFill/>
            <a:ln w="0">
              <a:solidFill>
                <a:srgbClr val="000000"/>
              </a:solidFill>
              <a:round/>
              <a:headEnd/>
              <a:tailEnd/>
            </a:ln>
          </p:spPr>
          <p:txBody>
            <a:bodyPr/>
            <a:lstStyle/>
            <a:p>
              <a:endParaRPr lang="en-GB"/>
            </a:p>
          </p:txBody>
        </p:sp>
        <p:sp>
          <p:nvSpPr>
            <p:cNvPr id="960" name="Line 3239"/>
            <p:cNvSpPr>
              <a:spLocks noChangeShapeType="1"/>
            </p:cNvSpPr>
            <p:nvPr/>
          </p:nvSpPr>
          <p:spPr bwMode="auto">
            <a:xfrm>
              <a:off x="3097" y="3092"/>
              <a:ext cx="1" cy="1"/>
            </a:xfrm>
            <a:prstGeom prst="line">
              <a:avLst/>
            </a:prstGeom>
            <a:noFill/>
            <a:ln w="0">
              <a:solidFill>
                <a:srgbClr val="000000"/>
              </a:solidFill>
              <a:round/>
              <a:headEnd/>
              <a:tailEnd/>
            </a:ln>
          </p:spPr>
          <p:txBody>
            <a:bodyPr/>
            <a:lstStyle/>
            <a:p>
              <a:endParaRPr lang="en-GB"/>
            </a:p>
          </p:txBody>
        </p:sp>
        <p:sp>
          <p:nvSpPr>
            <p:cNvPr id="961" name="Line 3240"/>
            <p:cNvSpPr>
              <a:spLocks noChangeShapeType="1"/>
            </p:cNvSpPr>
            <p:nvPr/>
          </p:nvSpPr>
          <p:spPr bwMode="auto">
            <a:xfrm>
              <a:off x="4054" y="3059"/>
              <a:ext cx="1" cy="3"/>
            </a:xfrm>
            <a:prstGeom prst="line">
              <a:avLst/>
            </a:prstGeom>
            <a:noFill/>
            <a:ln w="0">
              <a:solidFill>
                <a:srgbClr val="000000"/>
              </a:solidFill>
              <a:round/>
              <a:headEnd/>
              <a:tailEnd/>
            </a:ln>
          </p:spPr>
          <p:txBody>
            <a:bodyPr/>
            <a:lstStyle/>
            <a:p>
              <a:endParaRPr lang="en-GB"/>
            </a:p>
          </p:txBody>
        </p:sp>
        <p:sp>
          <p:nvSpPr>
            <p:cNvPr id="962" name="Freeform 3241"/>
            <p:cNvSpPr>
              <a:spLocks/>
            </p:cNvSpPr>
            <p:nvPr/>
          </p:nvSpPr>
          <p:spPr bwMode="auto">
            <a:xfrm>
              <a:off x="4142" y="3035"/>
              <a:ext cx="315" cy="22"/>
            </a:xfrm>
            <a:custGeom>
              <a:avLst/>
              <a:gdLst/>
              <a:ahLst/>
              <a:cxnLst>
                <a:cxn ang="0">
                  <a:pos x="0" y="46"/>
                </a:cxn>
                <a:cxn ang="0">
                  <a:pos x="21" y="45"/>
                </a:cxn>
                <a:cxn ang="0">
                  <a:pos x="49" y="44"/>
                </a:cxn>
                <a:cxn ang="0">
                  <a:pos x="92" y="44"/>
                </a:cxn>
                <a:cxn ang="0">
                  <a:pos x="112" y="42"/>
                </a:cxn>
                <a:cxn ang="0">
                  <a:pos x="139" y="41"/>
                </a:cxn>
                <a:cxn ang="0">
                  <a:pos x="152" y="42"/>
                </a:cxn>
                <a:cxn ang="0">
                  <a:pos x="166" y="41"/>
                </a:cxn>
                <a:cxn ang="0">
                  <a:pos x="180" y="42"/>
                </a:cxn>
                <a:cxn ang="0">
                  <a:pos x="195" y="41"/>
                </a:cxn>
                <a:cxn ang="0">
                  <a:pos x="215" y="40"/>
                </a:cxn>
                <a:cxn ang="0">
                  <a:pos x="258" y="36"/>
                </a:cxn>
                <a:cxn ang="0">
                  <a:pos x="274" y="35"/>
                </a:cxn>
                <a:cxn ang="0">
                  <a:pos x="292" y="35"/>
                </a:cxn>
                <a:cxn ang="0">
                  <a:pos x="308" y="35"/>
                </a:cxn>
                <a:cxn ang="0">
                  <a:pos x="321" y="33"/>
                </a:cxn>
                <a:cxn ang="0">
                  <a:pos x="342" y="31"/>
                </a:cxn>
                <a:cxn ang="0">
                  <a:pos x="409" y="24"/>
                </a:cxn>
                <a:cxn ang="0">
                  <a:pos x="433" y="23"/>
                </a:cxn>
                <a:cxn ang="0">
                  <a:pos x="451" y="20"/>
                </a:cxn>
                <a:cxn ang="0">
                  <a:pos x="471" y="19"/>
                </a:cxn>
                <a:cxn ang="0">
                  <a:pos x="483" y="18"/>
                </a:cxn>
                <a:cxn ang="0">
                  <a:pos x="500" y="15"/>
                </a:cxn>
                <a:cxn ang="0">
                  <a:pos x="508" y="14"/>
                </a:cxn>
                <a:cxn ang="0">
                  <a:pos x="515" y="14"/>
                </a:cxn>
                <a:cxn ang="0">
                  <a:pos x="527" y="13"/>
                </a:cxn>
                <a:cxn ang="0">
                  <a:pos x="545" y="11"/>
                </a:cxn>
                <a:cxn ang="0">
                  <a:pos x="558" y="10"/>
                </a:cxn>
                <a:cxn ang="0">
                  <a:pos x="568" y="9"/>
                </a:cxn>
                <a:cxn ang="0">
                  <a:pos x="578" y="8"/>
                </a:cxn>
                <a:cxn ang="0">
                  <a:pos x="594" y="6"/>
                </a:cxn>
                <a:cxn ang="0">
                  <a:pos x="615" y="3"/>
                </a:cxn>
                <a:cxn ang="0">
                  <a:pos x="630" y="0"/>
                </a:cxn>
              </a:cxnLst>
              <a:rect l="0" t="0" r="r" b="b"/>
              <a:pathLst>
                <a:path w="630" h="46">
                  <a:moveTo>
                    <a:pt x="0" y="46"/>
                  </a:moveTo>
                  <a:lnTo>
                    <a:pt x="21" y="45"/>
                  </a:lnTo>
                  <a:lnTo>
                    <a:pt x="49" y="44"/>
                  </a:lnTo>
                  <a:lnTo>
                    <a:pt x="92" y="44"/>
                  </a:lnTo>
                  <a:lnTo>
                    <a:pt x="112" y="42"/>
                  </a:lnTo>
                  <a:lnTo>
                    <a:pt x="139" y="41"/>
                  </a:lnTo>
                  <a:lnTo>
                    <a:pt x="152" y="42"/>
                  </a:lnTo>
                  <a:lnTo>
                    <a:pt x="166" y="41"/>
                  </a:lnTo>
                  <a:lnTo>
                    <a:pt x="180" y="42"/>
                  </a:lnTo>
                  <a:lnTo>
                    <a:pt x="195" y="41"/>
                  </a:lnTo>
                  <a:lnTo>
                    <a:pt x="215" y="40"/>
                  </a:lnTo>
                  <a:lnTo>
                    <a:pt x="258" y="36"/>
                  </a:lnTo>
                  <a:lnTo>
                    <a:pt x="274" y="35"/>
                  </a:lnTo>
                  <a:lnTo>
                    <a:pt x="292" y="35"/>
                  </a:lnTo>
                  <a:lnTo>
                    <a:pt x="308" y="35"/>
                  </a:lnTo>
                  <a:lnTo>
                    <a:pt x="321" y="33"/>
                  </a:lnTo>
                  <a:lnTo>
                    <a:pt x="342" y="31"/>
                  </a:lnTo>
                  <a:lnTo>
                    <a:pt x="409" y="24"/>
                  </a:lnTo>
                  <a:lnTo>
                    <a:pt x="433" y="23"/>
                  </a:lnTo>
                  <a:lnTo>
                    <a:pt x="451" y="20"/>
                  </a:lnTo>
                  <a:lnTo>
                    <a:pt x="471" y="19"/>
                  </a:lnTo>
                  <a:lnTo>
                    <a:pt x="483" y="18"/>
                  </a:lnTo>
                  <a:lnTo>
                    <a:pt x="500" y="15"/>
                  </a:lnTo>
                  <a:lnTo>
                    <a:pt x="508" y="14"/>
                  </a:lnTo>
                  <a:lnTo>
                    <a:pt x="515" y="14"/>
                  </a:lnTo>
                  <a:lnTo>
                    <a:pt x="527" y="13"/>
                  </a:lnTo>
                  <a:lnTo>
                    <a:pt x="545" y="11"/>
                  </a:lnTo>
                  <a:lnTo>
                    <a:pt x="558" y="10"/>
                  </a:lnTo>
                  <a:lnTo>
                    <a:pt x="568" y="9"/>
                  </a:lnTo>
                  <a:lnTo>
                    <a:pt x="578" y="8"/>
                  </a:lnTo>
                  <a:lnTo>
                    <a:pt x="594" y="6"/>
                  </a:lnTo>
                  <a:lnTo>
                    <a:pt x="615" y="3"/>
                  </a:lnTo>
                  <a:lnTo>
                    <a:pt x="630" y="0"/>
                  </a:lnTo>
                </a:path>
              </a:pathLst>
            </a:custGeom>
            <a:noFill/>
            <a:ln w="0">
              <a:solidFill>
                <a:srgbClr val="000000"/>
              </a:solidFill>
              <a:prstDash val="solid"/>
              <a:round/>
              <a:headEnd/>
              <a:tailEnd/>
            </a:ln>
          </p:spPr>
          <p:txBody>
            <a:bodyPr/>
            <a:lstStyle/>
            <a:p>
              <a:endParaRPr lang="en-GB"/>
            </a:p>
          </p:txBody>
        </p:sp>
        <p:sp>
          <p:nvSpPr>
            <p:cNvPr id="963" name="Freeform 3242"/>
            <p:cNvSpPr>
              <a:spLocks/>
            </p:cNvSpPr>
            <p:nvPr/>
          </p:nvSpPr>
          <p:spPr bwMode="auto">
            <a:xfrm>
              <a:off x="4054" y="3058"/>
              <a:ext cx="77" cy="2"/>
            </a:xfrm>
            <a:custGeom>
              <a:avLst/>
              <a:gdLst/>
              <a:ahLst/>
              <a:cxnLst>
                <a:cxn ang="0">
                  <a:pos x="0" y="2"/>
                </a:cxn>
                <a:cxn ang="0">
                  <a:pos x="4" y="3"/>
                </a:cxn>
                <a:cxn ang="0">
                  <a:pos x="15" y="3"/>
                </a:cxn>
                <a:cxn ang="0">
                  <a:pos x="31" y="3"/>
                </a:cxn>
                <a:cxn ang="0">
                  <a:pos x="67" y="2"/>
                </a:cxn>
                <a:cxn ang="0">
                  <a:pos x="89" y="1"/>
                </a:cxn>
                <a:cxn ang="0">
                  <a:pos x="120" y="1"/>
                </a:cxn>
                <a:cxn ang="0">
                  <a:pos x="154" y="0"/>
                </a:cxn>
              </a:cxnLst>
              <a:rect l="0" t="0" r="r" b="b"/>
              <a:pathLst>
                <a:path w="154" h="3">
                  <a:moveTo>
                    <a:pt x="0" y="2"/>
                  </a:moveTo>
                  <a:lnTo>
                    <a:pt x="4" y="3"/>
                  </a:lnTo>
                  <a:lnTo>
                    <a:pt x="15" y="3"/>
                  </a:lnTo>
                  <a:lnTo>
                    <a:pt x="31" y="3"/>
                  </a:lnTo>
                  <a:lnTo>
                    <a:pt x="67" y="2"/>
                  </a:lnTo>
                  <a:lnTo>
                    <a:pt x="89" y="1"/>
                  </a:lnTo>
                  <a:lnTo>
                    <a:pt x="120" y="1"/>
                  </a:lnTo>
                  <a:lnTo>
                    <a:pt x="154" y="0"/>
                  </a:lnTo>
                </a:path>
              </a:pathLst>
            </a:custGeom>
            <a:noFill/>
            <a:ln w="0">
              <a:solidFill>
                <a:srgbClr val="000000"/>
              </a:solidFill>
              <a:prstDash val="solid"/>
              <a:round/>
              <a:headEnd/>
              <a:tailEnd/>
            </a:ln>
          </p:spPr>
          <p:txBody>
            <a:bodyPr/>
            <a:lstStyle/>
            <a:p>
              <a:endParaRPr lang="en-GB"/>
            </a:p>
          </p:txBody>
        </p:sp>
        <p:sp>
          <p:nvSpPr>
            <p:cNvPr id="964" name="Line 3243"/>
            <p:cNvSpPr>
              <a:spLocks noChangeShapeType="1"/>
            </p:cNvSpPr>
            <p:nvPr/>
          </p:nvSpPr>
          <p:spPr bwMode="auto">
            <a:xfrm flipH="1">
              <a:off x="4019" y="3060"/>
              <a:ext cx="1" cy="1"/>
            </a:xfrm>
            <a:prstGeom prst="line">
              <a:avLst/>
            </a:prstGeom>
            <a:noFill/>
            <a:ln w="0">
              <a:solidFill>
                <a:srgbClr val="000000"/>
              </a:solidFill>
              <a:round/>
              <a:headEnd/>
              <a:tailEnd/>
            </a:ln>
          </p:spPr>
          <p:txBody>
            <a:bodyPr/>
            <a:lstStyle/>
            <a:p>
              <a:endParaRPr lang="en-GB"/>
            </a:p>
          </p:txBody>
        </p:sp>
        <p:sp>
          <p:nvSpPr>
            <p:cNvPr id="965" name="Line 3244"/>
            <p:cNvSpPr>
              <a:spLocks noChangeShapeType="1"/>
            </p:cNvSpPr>
            <p:nvPr/>
          </p:nvSpPr>
          <p:spPr bwMode="auto">
            <a:xfrm flipH="1">
              <a:off x="4026" y="3059"/>
              <a:ext cx="28" cy="2"/>
            </a:xfrm>
            <a:prstGeom prst="line">
              <a:avLst/>
            </a:prstGeom>
            <a:noFill/>
            <a:ln w="0">
              <a:solidFill>
                <a:srgbClr val="000000"/>
              </a:solidFill>
              <a:round/>
              <a:headEnd/>
              <a:tailEnd/>
            </a:ln>
          </p:spPr>
          <p:txBody>
            <a:bodyPr/>
            <a:lstStyle/>
            <a:p>
              <a:endParaRPr lang="en-GB"/>
            </a:p>
          </p:txBody>
        </p:sp>
        <p:sp>
          <p:nvSpPr>
            <p:cNvPr id="966" name="Line 3245"/>
            <p:cNvSpPr>
              <a:spLocks noChangeShapeType="1"/>
            </p:cNvSpPr>
            <p:nvPr/>
          </p:nvSpPr>
          <p:spPr bwMode="auto">
            <a:xfrm flipH="1" flipV="1">
              <a:off x="4020" y="3060"/>
              <a:ext cx="6" cy="1"/>
            </a:xfrm>
            <a:prstGeom prst="line">
              <a:avLst/>
            </a:prstGeom>
            <a:noFill/>
            <a:ln w="0">
              <a:solidFill>
                <a:srgbClr val="000000"/>
              </a:solidFill>
              <a:round/>
              <a:headEnd/>
              <a:tailEnd/>
            </a:ln>
          </p:spPr>
          <p:txBody>
            <a:bodyPr/>
            <a:lstStyle/>
            <a:p>
              <a:endParaRPr lang="en-GB"/>
            </a:p>
          </p:txBody>
        </p:sp>
        <p:sp>
          <p:nvSpPr>
            <p:cNvPr id="967" name="Line 3246"/>
            <p:cNvSpPr>
              <a:spLocks noChangeShapeType="1"/>
            </p:cNvSpPr>
            <p:nvPr/>
          </p:nvSpPr>
          <p:spPr bwMode="auto">
            <a:xfrm flipV="1">
              <a:off x="4131" y="3057"/>
              <a:ext cx="11" cy="1"/>
            </a:xfrm>
            <a:prstGeom prst="line">
              <a:avLst/>
            </a:prstGeom>
            <a:noFill/>
            <a:ln w="0">
              <a:solidFill>
                <a:srgbClr val="000000"/>
              </a:solidFill>
              <a:round/>
              <a:headEnd/>
              <a:tailEnd/>
            </a:ln>
          </p:spPr>
          <p:txBody>
            <a:bodyPr/>
            <a:lstStyle/>
            <a:p>
              <a:endParaRPr lang="en-GB"/>
            </a:p>
          </p:txBody>
        </p:sp>
        <p:sp>
          <p:nvSpPr>
            <p:cNvPr id="968" name="Line 3247"/>
            <p:cNvSpPr>
              <a:spLocks noChangeShapeType="1"/>
            </p:cNvSpPr>
            <p:nvPr/>
          </p:nvSpPr>
          <p:spPr bwMode="auto">
            <a:xfrm flipV="1">
              <a:off x="4457" y="3034"/>
              <a:ext cx="9" cy="1"/>
            </a:xfrm>
            <a:prstGeom prst="line">
              <a:avLst/>
            </a:prstGeom>
            <a:noFill/>
            <a:ln w="0">
              <a:solidFill>
                <a:srgbClr val="000000"/>
              </a:solidFill>
              <a:round/>
              <a:headEnd/>
              <a:tailEnd/>
            </a:ln>
          </p:spPr>
          <p:txBody>
            <a:bodyPr/>
            <a:lstStyle/>
            <a:p>
              <a:endParaRPr lang="en-GB"/>
            </a:p>
          </p:txBody>
        </p:sp>
        <p:sp>
          <p:nvSpPr>
            <p:cNvPr id="969" name="Line 3248"/>
            <p:cNvSpPr>
              <a:spLocks noChangeShapeType="1"/>
            </p:cNvSpPr>
            <p:nvPr/>
          </p:nvSpPr>
          <p:spPr bwMode="auto">
            <a:xfrm flipV="1">
              <a:off x="4504" y="3058"/>
              <a:ext cx="9" cy="2"/>
            </a:xfrm>
            <a:prstGeom prst="line">
              <a:avLst/>
            </a:prstGeom>
            <a:noFill/>
            <a:ln w="0">
              <a:solidFill>
                <a:srgbClr val="000000"/>
              </a:solidFill>
              <a:round/>
              <a:headEnd/>
              <a:tailEnd/>
            </a:ln>
          </p:spPr>
          <p:txBody>
            <a:bodyPr/>
            <a:lstStyle/>
            <a:p>
              <a:endParaRPr lang="en-GB"/>
            </a:p>
          </p:txBody>
        </p:sp>
        <p:sp>
          <p:nvSpPr>
            <p:cNvPr id="970" name="Freeform 3249"/>
            <p:cNvSpPr>
              <a:spLocks/>
            </p:cNvSpPr>
            <p:nvPr/>
          </p:nvSpPr>
          <p:spPr bwMode="auto">
            <a:xfrm>
              <a:off x="4489" y="3066"/>
              <a:ext cx="17" cy="2"/>
            </a:xfrm>
            <a:custGeom>
              <a:avLst/>
              <a:gdLst/>
              <a:ahLst/>
              <a:cxnLst>
                <a:cxn ang="0">
                  <a:pos x="0" y="5"/>
                </a:cxn>
                <a:cxn ang="0">
                  <a:pos x="22" y="2"/>
                </a:cxn>
                <a:cxn ang="0">
                  <a:pos x="34" y="0"/>
                </a:cxn>
              </a:cxnLst>
              <a:rect l="0" t="0" r="r" b="b"/>
              <a:pathLst>
                <a:path w="34" h="5">
                  <a:moveTo>
                    <a:pt x="0" y="5"/>
                  </a:moveTo>
                  <a:lnTo>
                    <a:pt x="22" y="2"/>
                  </a:lnTo>
                  <a:lnTo>
                    <a:pt x="34" y="0"/>
                  </a:lnTo>
                </a:path>
              </a:pathLst>
            </a:custGeom>
            <a:noFill/>
            <a:ln w="0">
              <a:solidFill>
                <a:srgbClr val="000000"/>
              </a:solidFill>
              <a:prstDash val="solid"/>
              <a:round/>
              <a:headEnd/>
              <a:tailEnd/>
            </a:ln>
          </p:spPr>
          <p:txBody>
            <a:bodyPr/>
            <a:lstStyle/>
            <a:p>
              <a:endParaRPr lang="en-GB"/>
            </a:p>
          </p:txBody>
        </p:sp>
        <p:sp>
          <p:nvSpPr>
            <p:cNvPr id="971" name="Line 3250"/>
            <p:cNvSpPr>
              <a:spLocks noChangeShapeType="1"/>
            </p:cNvSpPr>
            <p:nvPr/>
          </p:nvSpPr>
          <p:spPr bwMode="auto">
            <a:xfrm flipV="1">
              <a:off x="4433" y="3103"/>
              <a:ext cx="1" cy="1"/>
            </a:xfrm>
            <a:prstGeom prst="line">
              <a:avLst/>
            </a:prstGeom>
            <a:noFill/>
            <a:ln w="0">
              <a:solidFill>
                <a:srgbClr val="000000"/>
              </a:solidFill>
              <a:round/>
              <a:headEnd/>
              <a:tailEnd/>
            </a:ln>
          </p:spPr>
          <p:txBody>
            <a:bodyPr/>
            <a:lstStyle/>
            <a:p>
              <a:endParaRPr lang="en-GB"/>
            </a:p>
          </p:txBody>
        </p:sp>
        <p:sp>
          <p:nvSpPr>
            <p:cNvPr id="972" name="Line 3251"/>
            <p:cNvSpPr>
              <a:spLocks noChangeShapeType="1"/>
            </p:cNvSpPr>
            <p:nvPr/>
          </p:nvSpPr>
          <p:spPr bwMode="auto">
            <a:xfrm flipH="1">
              <a:off x="4425" y="3103"/>
              <a:ext cx="8" cy="17"/>
            </a:xfrm>
            <a:prstGeom prst="line">
              <a:avLst/>
            </a:prstGeom>
            <a:noFill/>
            <a:ln w="0">
              <a:solidFill>
                <a:srgbClr val="000000"/>
              </a:solidFill>
              <a:round/>
              <a:headEnd/>
              <a:tailEnd/>
            </a:ln>
          </p:spPr>
          <p:txBody>
            <a:bodyPr/>
            <a:lstStyle/>
            <a:p>
              <a:endParaRPr lang="en-GB"/>
            </a:p>
          </p:txBody>
        </p:sp>
        <p:sp>
          <p:nvSpPr>
            <p:cNvPr id="973" name="Freeform 3252"/>
            <p:cNvSpPr>
              <a:spLocks/>
            </p:cNvSpPr>
            <p:nvPr/>
          </p:nvSpPr>
          <p:spPr bwMode="auto">
            <a:xfrm>
              <a:off x="4398" y="3119"/>
              <a:ext cx="5" cy="2"/>
            </a:xfrm>
            <a:custGeom>
              <a:avLst/>
              <a:gdLst/>
              <a:ahLst/>
              <a:cxnLst>
                <a:cxn ang="0">
                  <a:pos x="12" y="6"/>
                </a:cxn>
                <a:cxn ang="0">
                  <a:pos x="11" y="5"/>
                </a:cxn>
                <a:cxn ang="0">
                  <a:pos x="0" y="0"/>
                </a:cxn>
              </a:cxnLst>
              <a:rect l="0" t="0" r="r" b="b"/>
              <a:pathLst>
                <a:path w="12" h="6">
                  <a:moveTo>
                    <a:pt x="12" y="6"/>
                  </a:moveTo>
                  <a:lnTo>
                    <a:pt x="11" y="5"/>
                  </a:lnTo>
                  <a:lnTo>
                    <a:pt x="0" y="0"/>
                  </a:lnTo>
                </a:path>
              </a:pathLst>
            </a:custGeom>
            <a:noFill/>
            <a:ln w="0">
              <a:solidFill>
                <a:srgbClr val="000000"/>
              </a:solidFill>
              <a:prstDash val="solid"/>
              <a:round/>
              <a:headEnd/>
              <a:tailEnd/>
            </a:ln>
          </p:spPr>
          <p:txBody>
            <a:bodyPr/>
            <a:lstStyle/>
            <a:p>
              <a:endParaRPr lang="en-GB"/>
            </a:p>
          </p:txBody>
        </p:sp>
        <p:sp>
          <p:nvSpPr>
            <p:cNvPr id="974" name="Line 3253"/>
            <p:cNvSpPr>
              <a:spLocks noChangeShapeType="1"/>
            </p:cNvSpPr>
            <p:nvPr/>
          </p:nvSpPr>
          <p:spPr bwMode="auto">
            <a:xfrm flipH="1">
              <a:off x="4394" y="3126"/>
              <a:ext cx="2" cy="6"/>
            </a:xfrm>
            <a:prstGeom prst="line">
              <a:avLst/>
            </a:prstGeom>
            <a:noFill/>
            <a:ln w="0">
              <a:solidFill>
                <a:srgbClr val="000000"/>
              </a:solidFill>
              <a:round/>
              <a:headEnd/>
              <a:tailEnd/>
            </a:ln>
          </p:spPr>
          <p:txBody>
            <a:bodyPr/>
            <a:lstStyle/>
            <a:p>
              <a:endParaRPr lang="en-GB"/>
            </a:p>
          </p:txBody>
        </p:sp>
        <p:sp>
          <p:nvSpPr>
            <p:cNvPr id="975" name="Freeform 3254"/>
            <p:cNvSpPr>
              <a:spLocks/>
            </p:cNvSpPr>
            <p:nvPr/>
          </p:nvSpPr>
          <p:spPr bwMode="auto">
            <a:xfrm>
              <a:off x="4356" y="3132"/>
              <a:ext cx="30" cy="6"/>
            </a:xfrm>
            <a:custGeom>
              <a:avLst/>
              <a:gdLst/>
              <a:ahLst/>
              <a:cxnLst>
                <a:cxn ang="0">
                  <a:pos x="59" y="0"/>
                </a:cxn>
                <a:cxn ang="0">
                  <a:pos x="54" y="1"/>
                </a:cxn>
                <a:cxn ang="0">
                  <a:pos x="43" y="5"/>
                </a:cxn>
                <a:cxn ang="0">
                  <a:pos x="30" y="11"/>
                </a:cxn>
                <a:cxn ang="0">
                  <a:pos x="22" y="11"/>
                </a:cxn>
                <a:cxn ang="0">
                  <a:pos x="0" y="8"/>
                </a:cxn>
              </a:cxnLst>
              <a:rect l="0" t="0" r="r" b="b"/>
              <a:pathLst>
                <a:path w="59" h="11">
                  <a:moveTo>
                    <a:pt x="59" y="0"/>
                  </a:moveTo>
                  <a:lnTo>
                    <a:pt x="54" y="1"/>
                  </a:lnTo>
                  <a:lnTo>
                    <a:pt x="43" y="5"/>
                  </a:lnTo>
                  <a:lnTo>
                    <a:pt x="30" y="11"/>
                  </a:lnTo>
                  <a:lnTo>
                    <a:pt x="22" y="11"/>
                  </a:lnTo>
                  <a:lnTo>
                    <a:pt x="0" y="8"/>
                  </a:lnTo>
                </a:path>
              </a:pathLst>
            </a:custGeom>
            <a:noFill/>
            <a:ln w="0">
              <a:solidFill>
                <a:srgbClr val="000000"/>
              </a:solidFill>
              <a:prstDash val="solid"/>
              <a:round/>
              <a:headEnd/>
              <a:tailEnd/>
            </a:ln>
          </p:spPr>
          <p:txBody>
            <a:bodyPr/>
            <a:lstStyle/>
            <a:p>
              <a:endParaRPr lang="en-GB"/>
            </a:p>
          </p:txBody>
        </p:sp>
        <p:sp>
          <p:nvSpPr>
            <p:cNvPr id="976" name="Freeform 3255"/>
            <p:cNvSpPr>
              <a:spLocks/>
            </p:cNvSpPr>
            <p:nvPr/>
          </p:nvSpPr>
          <p:spPr bwMode="auto">
            <a:xfrm>
              <a:off x="4347" y="3136"/>
              <a:ext cx="9" cy="7"/>
            </a:xfrm>
            <a:custGeom>
              <a:avLst/>
              <a:gdLst/>
              <a:ahLst/>
              <a:cxnLst>
                <a:cxn ang="0">
                  <a:pos x="0" y="14"/>
                </a:cxn>
                <a:cxn ang="0">
                  <a:pos x="14" y="4"/>
                </a:cxn>
                <a:cxn ang="0">
                  <a:pos x="19" y="0"/>
                </a:cxn>
              </a:cxnLst>
              <a:rect l="0" t="0" r="r" b="b"/>
              <a:pathLst>
                <a:path w="19" h="14">
                  <a:moveTo>
                    <a:pt x="0" y="14"/>
                  </a:moveTo>
                  <a:lnTo>
                    <a:pt x="14" y="4"/>
                  </a:lnTo>
                  <a:lnTo>
                    <a:pt x="19" y="0"/>
                  </a:lnTo>
                </a:path>
              </a:pathLst>
            </a:custGeom>
            <a:noFill/>
            <a:ln w="0">
              <a:solidFill>
                <a:srgbClr val="000000"/>
              </a:solidFill>
              <a:prstDash val="solid"/>
              <a:round/>
              <a:headEnd/>
              <a:tailEnd/>
            </a:ln>
          </p:spPr>
          <p:txBody>
            <a:bodyPr/>
            <a:lstStyle/>
            <a:p>
              <a:endParaRPr lang="en-GB"/>
            </a:p>
          </p:txBody>
        </p:sp>
        <p:sp>
          <p:nvSpPr>
            <p:cNvPr id="977" name="Freeform 3256"/>
            <p:cNvSpPr>
              <a:spLocks/>
            </p:cNvSpPr>
            <p:nvPr/>
          </p:nvSpPr>
          <p:spPr bwMode="auto">
            <a:xfrm>
              <a:off x="4285" y="3144"/>
              <a:ext cx="19" cy="8"/>
            </a:xfrm>
            <a:custGeom>
              <a:avLst/>
              <a:gdLst/>
              <a:ahLst/>
              <a:cxnLst>
                <a:cxn ang="0">
                  <a:pos x="38" y="16"/>
                </a:cxn>
                <a:cxn ang="0">
                  <a:pos x="26" y="12"/>
                </a:cxn>
                <a:cxn ang="0">
                  <a:pos x="15" y="6"/>
                </a:cxn>
                <a:cxn ang="0">
                  <a:pos x="0" y="0"/>
                </a:cxn>
              </a:cxnLst>
              <a:rect l="0" t="0" r="r" b="b"/>
              <a:pathLst>
                <a:path w="38" h="16">
                  <a:moveTo>
                    <a:pt x="38" y="16"/>
                  </a:moveTo>
                  <a:lnTo>
                    <a:pt x="26" y="12"/>
                  </a:lnTo>
                  <a:lnTo>
                    <a:pt x="15" y="6"/>
                  </a:lnTo>
                  <a:lnTo>
                    <a:pt x="0" y="0"/>
                  </a:lnTo>
                </a:path>
              </a:pathLst>
            </a:custGeom>
            <a:noFill/>
            <a:ln w="0">
              <a:solidFill>
                <a:srgbClr val="000000"/>
              </a:solidFill>
              <a:prstDash val="solid"/>
              <a:round/>
              <a:headEnd/>
              <a:tailEnd/>
            </a:ln>
          </p:spPr>
          <p:txBody>
            <a:bodyPr/>
            <a:lstStyle/>
            <a:p>
              <a:endParaRPr lang="en-GB"/>
            </a:p>
          </p:txBody>
        </p:sp>
        <p:sp>
          <p:nvSpPr>
            <p:cNvPr id="978" name="Freeform 3257"/>
            <p:cNvSpPr>
              <a:spLocks/>
            </p:cNvSpPr>
            <p:nvPr/>
          </p:nvSpPr>
          <p:spPr bwMode="auto">
            <a:xfrm>
              <a:off x="4192" y="3161"/>
              <a:ext cx="66" cy="60"/>
            </a:xfrm>
            <a:custGeom>
              <a:avLst/>
              <a:gdLst/>
              <a:ahLst/>
              <a:cxnLst>
                <a:cxn ang="0">
                  <a:pos x="131" y="0"/>
                </a:cxn>
                <a:cxn ang="0">
                  <a:pos x="124" y="7"/>
                </a:cxn>
                <a:cxn ang="0">
                  <a:pos x="115" y="17"/>
                </a:cxn>
                <a:cxn ang="0">
                  <a:pos x="95" y="32"/>
                </a:cxn>
                <a:cxn ang="0">
                  <a:pos x="83" y="42"/>
                </a:cxn>
                <a:cxn ang="0">
                  <a:pos x="74" y="48"/>
                </a:cxn>
                <a:cxn ang="0">
                  <a:pos x="51" y="76"/>
                </a:cxn>
                <a:cxn ang="0">
                  <a:pos x="37" y="94"/>
                </a:cxn>
                <a:cxn ang="0">
                  <a:pos x="0" y="118"/>
                </a:cxn>
                <a:cxn ang="0">
                  <a:pos x="0" y="118"/>
                </a:cxn>
              </a:cxnLst>
              <a:rect l="0" t="0" r="r" b="b"/>
              <a:pathLst>
                <a:path w="131" h="118">
                  <a:moveTo>
                    <a:pt x="131" y="0"/>
                  </a:moveTo>
                  <a:lnTo>
                    <a:pt x="124" y="7"/>
                  </a:lnTo>
                  <a:lnTo>
                    <a:pt x="115" y="17"/>
                  </a:lnTo>
                  <a:lnTo>
                    <a:pt x="95" y="32"/>
                  </a:lnTo>
                  <a:lnTo>
                    <a:pt x="83" y="42"/>
                  </a:lnTo>
                  <a:lnTo>
                    <a:pt x="74" y="48"/>
                  </a:lnTo>
                  <a:lnTo>
                    <a:pt x="51" y="76"/>
                  </a:lnTo>
                  <a:lnTo>
                    <a:pt x="37" y="94"/>
                  </a:lnTo>
                  <a:lnTo>
                    <a:pt x="0" y="118"/>
                  </a:lnTo>
                  <a:lnTo>
                    <a:pt x="0" y="118"/>
                  </a:lnTo>
                </a:path>
              </a:pathLst>
            </a:custGeom>
            <a:noFill/>
            <a:ln w="0">
              <a:solidFill>
                <a:srgbClr val="000000"/>
              </a:solidFill>
              <a:prstDash val="solid"/>
              <a:round/>
              <a:headEnd/>
              <a:tailEnd/>
            </a:ln>
          </p:spPr>
          <p:txBody>
            <a:bodyPr/>
            <a:lstStyle/>
            <a:p>
              <a:endParaRPr lang="en-GB"/>
            </a:p>
          </p:txBody>
        </p:sp>
        <p:sp>
          <p:nvSpPr>
            <p:cNvPr id="979" name="Line 3258"/>
            <p:cNvSpPr>
              <a:spLocks noChangeShapeType="1"/>
            </p:cNvSpPr>
            <p:nvPr/>
          </p:nvSpPr>
          <p:spPr bwMode="auto">
            <a:xfrm flipV="1">
              <a:off x="4230" y="3159"/>
              <a:ext cx="3" cy="8"/>
            </a:xfrm>
            <a:prstGeom prst="line">
              <a:avLst/>
            </a:prstGeom>
            <a:noFill/>
            <a:ln w="0">
              <a:solidFill>
                <a:srgbClr val="000000"/>
              </a:solidFill>
              <a:round/>
              <a:headEnd/>
              <a:tailEnd/>
            </a:ln>
          </p:spPr>
          <p:txBody>
            <a:bodyPr/>
            <a:lstStyle/>
            <a:p>
              <a:endParaRPr lang="en-GB"/>
            </a:p>
          </p:txBody>
        </p:sp>
        <p:sp>
          <p:nvSpPr>
            <p:cNvPr id="980" name="Freeform 3259"/>
            <p:cNvSpPr>
              <a:spLocks/>
            </p:cNvSpPr>
            <p:nvPr/>
          </p:nvSpPr>
          <p:spPr bwMode="auto">
            <a:xfrm>
              <a:off x="4111" y="3139"/>
              <a:ext cx="115" cy="37"/>
            </a:xfrm>
            <a:custGeom>
              <a:avLst/>
              <a:gdLst/>
              <a:ahLst/>
              <a:cxnLst>
                <a:cxn ang="0">
                  <a:pos x="0" y="0"/>
                </a:cxn>
                <a:cxn ang="0">
                  <a:pos x="1" y="0"/>
                </a:cxn>
                <a:cxn ang="0">
                  <a:pos x="14" y="8"/>
                </a:cxn>
                <a:cxn ang="0">
                  <a:pos x="37" y="18"/>
                </a:cxn>
                <a:cxn ang="0">
                  <a:pos x="47" y="25"/>
                </a:cxn>
                <a:cxn ang="0">
                  <a:pos x="67" y="33"/>
                </a:cxn>
                <a:cxn ang="0">
                  <a:pos x="79" y="37"/>
                </a:cxn>
                <a:cxn ang="0">
                  <a:pos x="91" y="43"/>
                </a:cxn>
                <a:cxn ang="0">
                  <a:pos x="104" y="48"/>
                </a:cxn>
                <a:cxn ang="0">
                  <a:pos x="119" y="57"/>
                </a:cxn>
                <a:cxn ang="0">
                  <a:pos x="137" y="64"/>
                </a:cxn>
                <a:cxn ang="0">
                  <a:pos x="164" y="70"/>
                </a:cxn>
                <a:cxn ang="0">
                  <a:pos x="188" y="73"/>
                </a:cxn>
                <a:cxn ang="0">
                  <a:pos x="213" y="74"/>
                </a:cxn>
                <a:cxn ang="0">
                  <a:pos x="228" y="74"/>
                </a:cxn>
              </a:cxnLst>
              <a:rect l="0" t="0" r="r" b="b"/>
              <a:pathLst>
                <a:path w="228" h="74">
                  <a:moveTo>
                    <a:pt x="0" y="0"/>
                  </a:moveTo>
                  <a:lnTo>
                    <a:pt x="1" y="0"/>
                  </a:lnTo>
                  <a:lnTo>
                    <a:pt x="14" y="8"/>
                  </a:lnTo>
                  <a:lnTo>
                    <a:pt x="37" y="18"/>
                  </a:lnTo>
                  <a:lnTo>
                    <a:pt x="47" y="25"/>
                  </a:lnTo>
                  <a:lnTo>
                    <a:pt x="67" y="33"/>
                  </a:lnTo>
                  <a:lnTo>
                    <a:pt x="79" y="37"/>
                  </a:lnTo>
                  <a:lnTo>
                    <a:pt x="91" y="43"/>
                  </a:lnTo>
                  <a:lnTo>
                    <a:pt x="104" y="48"/>
                  </a:lnTo>
                  <a:lnTo>
                    <a:pt x="119" y="57"/>
                  </a:lnTo>
                  <a:lnTo>
                    <a:pt x="137" y="64"/>
                  </a:lnTo>
                  <a:lnTo>
                    <a:pt x="164" y="70"/>
                  </a:lnTo>
                  <a:lnTo>
                    <a:pt x="188" y="73"/>
                  </a:lnTo>
                  <a:lnTo>
                    <a:pt x="213" y="74"/>
                  </a:lnTo>
                  <a:lnTo>
                    <a:pt x="228" y="74"/>
                  </a:lnTo>
                </a:path>
              </a:pathLst>
            </a:custGeom>
            <a:noFill/>
            <a:ln w="0">
              <a:solidFill>
                <a:srgbClr val="000000"/>
              </a:solidFill>
              <a:prstDash val="solid"/>
              <a:round/>
              <a:headEnd/>
              <a:tailEnd/>
            </a:ln>
          </p:spPr>
          <p:txBody>
            <a:bodyPr/>
            <a:lstStyle/>
            <a:p>
              <a:endParaRPr lang="en-GB"/>
            </a:p>
          </p:txBody>
        </p:sp>
        <p:sp>
          <p:nvSpPr>
            <p:cNvPr id="981" name="Freeform 3260"/>
            <p:cNvSpPr>
              <a:spLocks/>
            </p:cNvSpPr>
            <p:nvPr/>
          </p:nvSpPr>
          <p:spPr bwMode="auto">
            <a:xfrm>
              <a:off x="4105" y="3137"/>
              <a:ext cx="6" cy="2"/>
            </a:xfrm>
            <a:custGeom>
              <a:avLst/>
              <a:gdLst/>
              <a:ahLst/>
              <a:cxnLst>
                <a:cxn ang="0">
                  <a:pos x="0" y="0"/>
                </a:cxn>
                <a:cxn ang="0">
                  <a:pos x="4" y="1"/>
                </a:cxn>
                <a:cxn ang="0">
                  <a:pos x="13" y="4"/>
                </a:cxn>
              </a:cxnLst>
              <a:rect l="0" t="0" r="r" b="b"/>
              <a:pathLst>
                <a:path w="13" h="4">
                  <a:moveTo>
                    <a:pt x="0" y="0"/>
                  </a:moveTo>
                  <a:lnTo>
                    <a:pt x="4" y="1"/>
                  </a:lnTo>
                  <a:lnTo>
                    <a:pt x="13" y="4"/>
                  </a:lnTo>
                </a:path>
              </a:pathLst>
            </a:custGeom>
            <a:noFill/>
            <a:ln w="0">
              <a:solidFill>
                <a:srgbClr val="000000"/>
              </a:solidFill>
              <a:prstDash val="solid"/>
              <a:round/>
              <a:headEnd/>
              <a:tailEnd/>
            </a:ln>
          </p:spPr>
          <p:txBody>
            <a:bodyPr/>
            <a:lstStyle/>
            <a:p>
              <a:endParaRPr lang="en-GB"/>
            </a:p>
          </p:txBody>
        </p:sp>
        <p:sp>
          <p:nvSpPr>
            <p:cNvPr id="982" name="Line 3261"/>
            <p:cNvSpPr>
              <a:spLocks noChangeShapeType="1"/>
            </p:cNvSpPr>
            <p:nvPr/>
          </p:nvSpPr>
          <p:spPr bwMode="auto">
            <a:xfrm>
              <a:off x="4095" y="3134"/>
              <a:ext cx="1" cy="3"/>
            </a:xfrm>
            <a:prstGeom prst="line">
              <a:avLst/>
            </a:prstGeom>
            <a:noFill/>
            <a:ln w="0">
              <a:solidFill>
                <a:srgbClr val="000000"/>
              </a:solidFill>
              <a:round/>
              <a:headEnd/>
              <a:tailEnd/>
            </a:ln>
          </p:spPr>
          <p:txBody>
            <a:bodyPr/>
            <a:lstStyle/>
            <a:p>
              <a:endParaRPr lang="en-GB"/>
            </a:p>
          </p:txBody>
        </p:sp>
        <p:sp>
          <p:nvSpPr>
            <p:cNvPr id="983" name="Freeform 3262"/>
            <p:cNvSpPr>
              <a:spLocks/>
            </p:cNvSpPr>
            <p:nvPr/>
          </p:nvSpPr>
          <p:spPr bwMode="auto">
            <a:xfrm>
              <a:off x="4085" y="3131"/>
              <a:ext cx="10" cy="2"/>
            </a:xfrm>
            <a:custGeom>
              <a:avLst/>
              <a:gdLst/>
              <a:ahLst/>
              <a:cxnLst>
                <a:cxn ang="0">
                  <a:pos x="0" y="0"/>
                </a:cxn>
                <a:cxn ang="0">
                  <a:pos x="2" y="0"/>
                </a:cxn>
                <a:cxn ang="0">
                  <a:pos x="19" y="3"/>
                </a:cxn>
              </a:cxnLst>
              <a:rect l="0" t="0" r="r" b="b"/>
              <a:pathLst>
                <a:path w="19" h="3">
                  <a:moveTo>
                    <a:pt x="0" y="0"/>
                  </a:moveTo>
                  <a:lnTo>
                    <a:pt x="2" y="0"/>
                  </a:lnTo>
                  <a:lnTo>
                    <a:pt x="19" y="3"/>
                  </a:lnTo>
                </a:path>
              </a:pathLst>
            </a:custGeom>
            <a:noFill/>
            <a:ln w="0">
              <a:solidFill>
                <a:srgbClr val="000000"/>
              </a:solidFill>
              <a:prstDash val="solid"/>
              <a:round/>
              <a:headEnd/>
              <a:tailEnd/>
            </a:ln>
          </p:spPr>
          <p:txBody>
            <a:bodyPr/>
            <a:lstStyle/>
            <a:p>
              <a:endParaRPr lang="en-GB"/>
            </a:p>
          </p:txBody>
        </p:sp>
        <p:sp>
          <p:nvSpPr>
            <p:cNvPr id="984" name="Freeform 3263"/>
            <p:cNvSpPr>
              <a:spLocks/>
            </p:cNvSpPr>
            <p:nvPr/>
          </p:nvSpPr>
          <p:spPr bwMode="auto">
            <a:xfrm>
              <a:off x="4080" y="3130"/>
              <a:ext cx="1" cy="1"/>
            </a:xfrm>
            <a:custGeom>
              <a:avLst/>
              <a:gdLst/>
              <a:ahLst/>
              <a:cxnLst>
                <a:cxn ang="0">
                  <a:pos x="0" y="0"/>
                </a:cxn>
                <a:cxn ang="0">
                  <a:pos x="1" y="1"/>
                </a:cxn>
                <a:cxn ang="0">
                  <a:pos x="1" y="2"/>
                </a:cxn>
              </a:cxnLst>
              <a:rect l="0" t="0" r="r" b="b"/>
              <a:pathLst>
                <a:path w="1" h="2">
                  <a:moveTo>
                    <a:pt x="0" y="0"/>
                  </a:moveTo>
                  <a:lnTo>
                    <a:pt x="1" y="1"/>
                  </a:lnTo>
                  <a:lnTo>
                    <a:pt x="1" y="2"/>
                  </a:lnTo>
                </a:path>
              </a:pathLst>
            </a:custGeom>
            <a:noFill/>
            <a:ln w="0">
              <a:solidFill>
                <a:srgbClr val="000000"/>
              </a:solidFill>
              <a:prstDash val="solid"/>
              <a:round/>
              <a:headEnd/>
              <a:tailEnd/>
            </a:ln>
          </p:spPr>
          <p:txBody>
            <a:bodyPr/>
            <a:lstStyle/>
            <a:p>
              <a:endParaRPr lang="en-GB"/>
            </a:p>
          </p:txBody>
        </p:sp>
        <p:sp>
          <p:nvSpPr>
            <p:cNvPr id="985" name="Freeform 3264"/>
            <p:cNvSpPr>
              <a:spLocks/>
            </p:cNvSpPr>
            <p:nvPr/>
          </p:nvSpPr>
          <p:spPr bwMode="auto">
            <a:xfrm>
              <a:off x="4077" y="3128"/>
              <a:ext cx="3" cy="1"/>
            </a:xfrm>
            <a:custGeom>
              <a:avLst/>
              <a:gdLst/>
              <a:ahLst/>
              <a:cxnLst>
                <a:cxn ang="0">
                  <a:pos x="0" y="1"/>
                </a:cxn>
                <a:cxn ang="0">
                  <a:pos x="4" y="0"/>
                </a:cxn>
                <a:cxn ang="0">
                  <a:pos x="7" y="0"/>
                </a:cxn>
              </a:cxnLst>
              <a:rect l="0" t="0" r="r" b="b"/>
              <a:pathLst>
                <a:path w="7" h="1">
                  <a:moveTo>
                    <a:pt x="0" y="1"/>
                  </a:moveTo>
                  <a:lnTo>
                    <a:pt x="4" y="0"/>
                  </a:lnTo>
                  <a:lnTo>
                    <a:pt x="7" y="0"/>
                  </a:lnTo>
                </a:path>
              </a:pathLst>
            </a:custGeom>
            <a:noFill/>
            <a:ln w="0">
              <a:solidFill>
                <a:srgbClr val="000000"/>
              </a:solidFill>
              <a:prstDash val="solid"/>
              <a:round/>
              <a:headEnd/>
              <a:tailEnd/>
            </a:ln>
          </p:spPr>
          <p:txBody>
            <a:bodyPr/>
            <a:lstStyle/>
            <a:p>
              <a:endParaRPr lang="en-GB"/>
            </a:p>
          </p:txBody>
        </p:sp>
        <p:sp>
          <p:nvSpPr>
            <p:cNvPr id="986" name="Freeform 3265"/>
            <p:cNvSpPr>
              <a:spLocks/>
            </p:cNvSpPr>
            <p:nvPr/>
          </p:nvSpPr>
          <p:spPr bwMode="auto">
            <a:xfrm>
              <a:off x="4076" y="3129"/>
              <a:ext cx="1" cy="1"/>
            </a:xfrm>
            <a:custGeom>
              <a:avLst/>
              <a:gdLst/>
              <a:ahLst/>
              <a:cxnLst>
                <a:cxn ang="0">
                  <a:pos x="0" y="0"/>
                </a:cxn>
                <a:cxn ang="0">
                  <a:pos x="1" y="0"/>
                </a:cxn>
                <a:cxn ang="0">
                  <a:pos x="1" y="0"/>
                </a:cxn>
              </a:cxnLst>
              <a:rect l="0" t="0" r="r" b="b"/>
              <a:pathLst>
                <a:path w="1">
                  <a:moveTo>
                    <a:pt x="0" y="0"/>
                  </a:moveTo>
                  <a:lnTo>
                    <a:pt x="1" y="0"/>
                  </a:lnTo>
                  <a:lnTo>
                    <a:pt x="1" y="0"/>
                  </a:lnTo>
                </a:path>
              </a:pathLst>
            </a:custGeom>
            <a:noFill/>
            <a:ln w="0">
              <a:solidFill>
                <a:srgbClr val="000000"/>
              </a:solidFill>
              <a:prstDash val="solid"/>
              <a:round/>
              <a:headEnd/>
              <a:tailEnd/>
            </a:ln>
          </p:spPr>
          <p:txBody>
            <a:bodyPr/>
            <a:lstStyle/>
            <a:p>
              <a:endParaRPr lang="en-GB"/>
            </a:p>
          </p:txBody>
        </p:sp>
        <p:sp>
          <p:nvSpPr>
            <p:cNvPr id="987" name="Freeform 3266"/>
            <p:cNvSpPr>
              <a:spLocks/>
            </p:cNvSpPr>
            <p:nvPr/>
          </p:nvSpPr>
          <p:spPr bwMode="auto">
            <a:xfrm>
              <a:off x="4067" y="3129"/>
              <a:ext cx="9" cy="2"/>
            </a:xfrm>
            <a:custGeom>
              <a:avLst/>
              <a:gdLst/>
              <a:ahLst/>
              <a:cxnLst>
                <a:cxn ang="0">
                  <a:pos x="0" y="3"/>
                </a:cxn>
                <a:cxn ang="0">
                  <a:pos x="6" y="2"/>
                </a:cxn>
                <a:cxn ang="0">
                  <a:pos x="18" y="0"/>
                </a:cxn>
              </a:cxnLst>
              <a:rect l="0" t="0" r="r" b="b"/>
              <a:pathLst>
                <a:path w="18" h="3">
                  <a:moveTo>
                    <a:pt x="0" y="3"/>
                  </a:moveTo>
                  <a:lnTo>
                    <a:pt x="6" y="2"/>
                  </a:lnTo>
                  <a:lnTo>
                    <a:pt x="18" y="0"/>
                  </a:lnTo>
                </a:path>
              </a:pathLst>
            </a:custGeom>
            <a:noFill/>
            <a:ln w="0">
              <a:solidFill>
                <a:srgbClr val="000000"/>
              </a:solidFill>
              <a:prstDash val="solid"/>
              <a:round/>
              <a:headEnd/>
              <a:tailEnd/>
            </a:ln>
          </p:spPr>
          <p:txBody>
            <a:bodyPr/>
            <a:lstStyle/>
            <a:p>
              <a:endParaRPr lang="en-GB"/>
            </a:p>
          </p:txBody>
        </p:sp>
        <p:sp>
          <p:nvSpPr>
            <p:cNvPr id="988" name="Freeform 3267"/>
            <p:cNvSpPr>
              <a:spLocks/>
            </p:cNvSpPr>
            <p:nvPr/>
          </p:nvSpPr>
          <p:spPr bwMode="auto">
            <a:xfrm>
              <a:off x="4066" y="3131"/>
              <a:ext cx="1" cy="1"/>
            </a:xfrm>
            <a:custGeom>
              <a:avLst/>
              <a:gdLst/>
              <a:ahLst/>
              <a:cxnLst>
                <a:cxn ang="0">
                  <a:pos x="0" y="0"/>
                </a:cxn>
                <a:cxn ang="0">
                  <a:pos x="1" y="0"/>
                </a:cxn>
                <a:cxn ang="0">
                  <a:pos x="2" y="0"/>
                </a:cxn>
              </a:cxnLst>
              <a:rect l="0" t="0" r="r" b="b"/>
              <a:pathLst>
                <a:path w="2">
                  <a:moveTo>
                    <a:pt x="0" y="0"/>
                  </a:moveTo>
                  <a:lnTo>
                    <a:pt x="1" y="0"/>
                  </a:lnTo>
                  <a:lnTo>
                    <a:pt x="2" y="0"/>
                  </a:lnTo>
                </a:path>
              </a:pathLst>
            </a:custGeom>
            <a:noFill/>
            <a:ln w="0">
              <a:solidFill>
                <a:srgbClr val="000000"/>
              </a:solidFill>
              <a:prstDash val="solid"/>
              <a:round/>
              <a:headEnd/>
              <a:tailEnd/>
            </a:ln>
          </p:spPr>
          <p:txBody>
            <a:bodyPr/>
            <a:lstStyle/>
            <a:p>
              <a:endParaRPr lang="en-GB"/>
            </a:p>
          </p:txBody>
        </p:sp>
        <p:sp>
          <p:nvSpPr>
            <p:cNvPr id="989" name="Freeform 3268"/>
            <p:cNvSpPr>
              <a:spLocks/>
            </p:cNvSpPr>
            <p:nvPr/>
          </p:nvSpPr>
          <p:spPr bwMode="auto">
            <a:xfrm>
              <a:off x="4034" y="3137"/>
              <a:ext cx="82" cy="90"/>
            </a:xfrm>
            <a:custGeom>
              <a:avLst/>
              <a:gdLst/>
              <a:ahLst/>
              <a:cxnLst>
                <a:cxn ang="0">
                  <a:pos x="0" y="0"/>
                </a:cxn>
                <a:cxn ang="0">
                  <a:pos x="7" y="25"/>
                </a:cxn>
                <a:cxn ang="0">
                  <a:pos x="19" y="62"/>
                </a:cxn>
                <a:cxn ang="0">
                  <a:pos x="30" y="85"/>
                </a:cxn>
                <a:cxn ang="0">
                  <a:pos x="40" y="105"/>
                </a:cxn>
                <a:cxn ang="0">
                  <a:pos x="53" y="119"/>
                </a:cxn>
                <a:cxn ang="0">
                  <a:pos x="64" y="129"/>
                </a:cxn>
                <a:cxn ang="0">
                  <a:pos x="71" y="135"/>
                </a:cxn>
                <a:cxn ang="0">
                  <a:pos x="81" y="144"/>
                </a:cxn>
                <a:cxn ang="0">
                  <a:pos x="92" y="150"/>
                </a:cxn>
                <a:cxn ang="0">
                  <a:pos x="102" y="155"/>
                </a:cxn>
                <a:cxn ang="0">
                  <a:pos x="114" y="164"/>
                </a:cxn>
                <a:cxn ang="0">
                  <a:pos x="126" y="171"/>
                </a:cxn>
                <a:cxn ang="0">
                  <a:pos x="139" y="176"/>
                </a:cxn>
                <a:cxn ang="0">
                  <a:pos x="148" y="179"/>
                </a:cxn>
                <a:cxn ang="0">
                  <a:pos x="163" y="181"/>
                </a:cxn>
              </a:cxnLst>
              <a:rect l="0" t="0" r="r" b="b"/>
              <a:pathLst>
                <a:path w="163" h="181">
                  <a:moveTo>
                    <a:pt x="0" y="0"/>
                  </a:moveTo>
                  <a:lnTo>
                    <a:pt x="7" y="25"/>
                  </a:lnTo>
                  <a:lnTo>
                    <a:pt x="19" y="62"/>
                  </a:lnTo>
                  <a:lnTo>
                    <a:pt x="30" y="85"/>
                  </a:lnTo>
                  <a:lnTo>
                    <a:pt x="40" y="105"/>
                  </a:lnTo>
                  <a:lnTo>
                    <a:pt x="53" y="119"/>
                  </a:lnTo>
                  <a:lnTo>
                    <a:pt x="64" y="129"/>
                  </a:lnTo>
                  <a:lnTo>
                    <a:pt x="71" y="135"/>
                  </a:lnTo>
                  <a:lnTo>
                    <a:pt x="81" y="144"/>
                  </a:lnTo>
                  <a:lnTo>
                    <a:pt x="92" y="150"/>
                  </a:lnTo>
                  <a:lnTo>
                    <a:pt x="102" y="155"/>
                  </a:lnTo>
                  <a:lnTo>
                    <a:pt x="114" y="164"/>
                  </a:lnTo>
                  <a:lnTo>
                    <a:pt x="126" y="171"/>
                  </a:lnTo>
                  <a:lnTo>
                    <a:pt x="139" y="176"/>
                  </a:lnTo>
                  <a:lnTo>
                    <a:pt x="148" y="179"/>
                  </a:lnTo>
                  <a:lnTo>
                    <a:pt x="163" y="181"/>
                  </a:lnTo>
                </a:path>
              </a:pathLst>
            </a:custGeom>
            <a:noFill/>
            <a:ln w="0">
              <a:solidFill>
                <a:srgbClr val="000000"/>
              </a:solidFill>
              <a:prstDash val="solid"/>
              <a:round/>
              <a:headEnd/>
              <a:tailEnd/>
            </a:ln>
          </p:spPr>
          <p:txBody>
            <a:bodyPr/>
            <a:lstStyle/>
            <a:p>
              <a:endParaRPr lang="en-GB"/>
            </a:p>
          </p:txBody>
        </p:sp>
        <p:sp>
          <p:nvSpPr>
            <p:cNvPr id="990" name="Line 3269"/>
            <p:cNvSpPr>
              <a:spLocks noChangeShapeType="1"/>
            </p:cNvSpPr>
            <p:nvPr/>
          </p:nvSpPr>
          <p:spPr bwMode="auto">
            <a:xfrm flipV="1">
              <a:off x="3973" y="3141"/>
              <a:ext cx="2" cy="7"/>
            </a:xfrm>
            <a:prstGeom prst="line">
              <a:avLst/>
            </a:prstGeom>
            <a:noFill/>
            <a:ln w="0">
              <a:solidFill>
                <a:srgbClr val="000000"/>
              </a:solidFill>
              <a:round/>
              <a:headEnd/>
              <a:tailEnd/>
            </a:ln>
          </p:spPr>
          <p:txBody>
            <a:bodyPr/>
            <a:lstStyle/>
            <a:p>
              <a:endParaRPr lang="en-GB"/>
            </a:p>
          </p:txBody>
        </p:sp>
        <p:sp>
          <p:nvSpPr>
            <p:cNvPr id="991" name="Line 3270"/>
            <p:cNvSpPr>
              <a:spLocks noChangeShapeType="1"/>
            </p:cNvSpPr>
            <p:nvPr/>
          </p:nvSpPr>
          <p:spPr bwMode="auto">
            <a:xfrm flipH="1">
              <a:off x="3941" y="3152"/>
              <a:ext cx="2" cy="5"/>
            </a:xfrm>
            <a:prstGeom prst="line">
              <a:avLst/>
            </a:prstGeom>
            <a:noFill/>
            <a:ln w="0">
              <a:solidFill>
                <a:srgbClr val="000000"/>
              </a:solidFill>
              <a:round/>
              <a:headEnd/>
              <a:tailEnd/>
            </a:ln>
          </p:spPr>
          <p:txBody>
            <a:bodyPr/>
            <a:lstStyle/>
            <a:p>
              <a:endParaRPr lang="en-GB"/>
            </a:p>
          </p:txBody>
        </p:sp>
        <p:sp>
          <p:nvSpPr>
            <p:cNvPr id="992" name="Line 3271"/>
            <p:cNvSpPr>
              <a:spLocks noChangeShapeType="1"/>
            </p:cNvSpPr>
            <p:nvPr/>
          </p:nvSpPr>
          <p:spPr bwMode="auto">
            <a:xfrm flipH="1">
              <a:off x="3905" y="3157"/>
              <a:ext cx="13" cy="5"/>
            </a:xfrm>
            <a:prstGeom prst="line">
              <a:avLst/>
            </a:prstGeom>
            <a:noFill/>
            <a:ln w="0">
              <a:solidFill>
                <a:srgbClr val="000000"/>
              </a:solidFill>
              <a:round/>
              <a:headEnd/>
              <a:tailEnd/>
            </a:ln>
          </p:spPr>
          <p:txBody>
            <a:bodyPr/>
            <a:lstStyle/>
            <a:p>
              <a:endParaRPr lang="en-GB"/>
            </a:p>
          </p:txBody>
        </p:sp>
        <p:sp>
          <p:nvSpPr>
            <p:cNvPr id="993" name="Freeform 3272"/>
            <p:cNvSpPr>
              <a:spLocks/>
            </p:cNvSpPr>
            <p:nvPr/>
          </p:nvSpPr>
          <p:spPr bwMode="auto">
            <a:xfrm>
              <a:off x="3900" y="3159"/>
              <a:ext cx="5" cy="3"/>
            </a:xfrm>
            <a:custGeom>
              <a:avLst/>
              <a:gdLst/>
              <a:ahLst/>
              <a:cxnLst>
                <a:cxn ang="0">
                  <a:pos x="0" y="0"/>
                </a:cxn>
                <a:cxn ang="0">
                  <a:pos x="4" y="3"/>
                </a:cxn>
                <a:cxn ang="0">
                  <a:pos x="11" y="5"/>
                </a:cxn>
              </a:cxnLst>
              <a:rect l="0" t="0" r="r" b="b"/>
              <a:pathLst>
                <a:path w="11" h="5">
                  <a:moveTo>
                    <a:pt x="0" y="0"/>
                  </a:moveTo>
                  <a:lnTo>
                    <a:pt x="4" y="3"/>
                  </a:lnTo>
                  <a:lnTo>
                    <a:pt x="11" y="5"/>
                  </a:lnTo>
                </a:path>
              </a:pathLst>
            </a:custGeom>
            <a:noFill/>
            <a:ln w="0">
              <a:solidFill>
                <a:srgbClr val="000000"/>
              </a:solidFill>
              <a:prstDash val="solid"/>
              <a:round/>
              <a:headEnd/>
              <a:tailEnd/>
            </a:ln>
          </p:spPr>
          <p:txBody>
            <a:bodyPr/>
            <a:lstStyle/>
            <a:p>
              <a:endParaRPr lang="en-GB"/>
            </a:p>
          </p:txBody>
        </p:sp>
        <p:sp>
          <p:nvSpPr>
            <p:cNvPr id="994" name="Line 3273"/>
            <p:cNvSpPr>
              <a:spLocks noChangeShapeType="1"/>
            </p:cNvSpPr>
            <p:nvPr/>
          </p:nvSpPr>
          <p:spPr bwMode="auto">
            <a:xfrm flipH="1">
              <a:off x="3847" y="3167"/>
              <a:ext cx="3" cy="1"/>
            </a:xfrm>
            <a:prstGeom prst="line">
              <a:avLst/>
            </a:prstGeom>
            <a:noFill/>
            <a:ln w="0">
              <a:solidFill>
                <a:srgbClr val="000000"/>
              </a:solidFill>
              <a:round/>
              <a:headEnd/>
              <a:tailEnd/>
            </a:ln>
          </p:spPr>
          <p:txBody>
            <a:bodyPr/>
            <a:lstStyle/>
            <a:p>
              <a:endParaRPr lang="en-GB"/>
            </a:p>
          </p:txBody>
        </p:sp>
        <p:sp>
          <p:nvSpPr>
            <p:cNvPr id="995" name="Line 3274"/>
            <p:cNvSpPr>
              <a:spLocks noChangeShapeType="1"/>
            </p:cNvSpPr>
            <p:nvPr/>
          </p:nvSpPr>
          <p:spPr bwMode="auto">
            <a:xfrm>
              <a:off x="3847" y="3168"/>
              <a:ext cx="1" cy="1"/>
            </a:xfrm>
            <a:prstGeom prst="line">
              <a:avLst/>
            </a:prstGeom>
            <a:noFill/>
            <a:ln w="0">
              <a:solidFill>
                <a:srgbClr val="000000"/>
              </a:solidFill>
              <a:round/>
              <a:headEnd/>
              <a:tailEnd/>
            </a:ln>
          </p:spPr>
          <p:txBody>
            <a:bodyPr/>
            <a:lstStyle/>
            <a:p>
              <a:endParaRPr lang="en-GB"/>
            </a:p>
          </p:txBody>
        </p:sp>
        <p:sp>
          <p:nvSpPr>
            <p:cNvPr id="996" name="Freeform 3275"/>
            <p:cNvSpPr>
              <a:spLocks/>
            </p:cNvSpPr>
            <p:nvPr/>
          </p:nvSpPr>
          <p:spPr bwMode="auto">
            <a:xfrm>
              <a:off x="3835" y="3168"/>
              <a:ext cx="12" cy="7"/>
            </a:xfrm>
            <a:custGeom>
              <a:avLst/>
              <a:gdLst/>
              <a:ahLst/>
              <a:cxnLst>
                <a:cxn ang="0">
                  <a:pos x="23" y="0"/>
                </a:cxn>
                <a:cxn ang="0">
                  <a:pos x="15" y="1"/>
                </a:cxn>
                <a:cxn ang="0">
                  <a:pos x="9" y="4"/>
                </a:cxn>
                <a:cxn ang="0">
                  <a:pos x="2" y="12"/>
                </a:cxn>
                <a:cxn ang="0">
                  <a:pos x="0" y="14"/>
                </a:cxn>
              </a:cxnLst>
              <a:rect l="0" t="0" r="r" b="b"/>
              <a:pathLst>
                <a:path w="23" h="14">
                  <a:moveTo>
                    <a:pt x="23" y="0"/>
                  </a:moveTo>
                  <a:lnTo>
                    <a:pt x="15" y="1"/>
                  </a:lnTo>
                  <a:lnTo>
                    <a:pt x="9" y="4"/>
                  </a:lnTo>
                  <a:lnTo>
                    <a:pt x="2" y="12"/>
                  </a:lnTo>
                  <a:lnTo>
                    <a:pt x="0" y="14"/>
                  </a:lnTo>
                </a:path>
              </a:pathLst>
            </a:custGeom>
            <a:noFill/>
            <a:ln w="0">
              <a:solidFill>
                <a:srgbClr val="000000"/>
              </a:solidFill>
              <a:prstDash val="solid"/>
              <a:round/>
              <a:headEnd/>
              <a:tailEnd/>
            </a:ln>
          </p:spPr>
          <p:txBody>
            <a:bodyPr/>
            <a:lstStyle/>
            <a:p>
              <a:endParaRPr lang="en-GB"/>
            </a:p>
          </p:txBody>
        </p:sp>
        <p:sp>
          <p:nvSpPr>
            <p:cNvPr id="997" name="Freeform 3276"/>
            <p:cNvSpPr>
              <a:spLocks/>
            </p:cNvSpPr>
            <p:nvPr/>
          </p:nvSpPr>
          <p:spPr bwMode="auto">
            <a:xfrm>
              <a:off x="3819" y="3175"/>
              <a:ext cx="16" cy="13"/>
            </a:xfrm>
            <a:custGeom>
              <a:avLst/>
              <a:gdLst/>
              <a:ahLst/>
              <a:cxnLst>
                <a:cxn ang="0">
                  <a:pos x="33" y="0"/>
                </a:cxn>
                <a:cxn ang="0">
                  <a:pos x="26" y="8"/>
                </a:cxn>
                <a:cxn ang="0">
                  <a:pos x="18" y="14"/>
                </a:cxn>
                <a:cxn ang="0">
                  <a:pos x="0" y="26"/>
                </a:cxn>
              </a:cxnLst>
              <a:rect l="0" t="0" r="r" b="b"/>
              <a:pathLst>
                <a:path w="33" h="26">
                  <a:moveTo>
                    <a:pt x="33" y="0"/>
                  </a:moveTo>
                  <a:lnTo>
                    <a:pt x="26" y="8"/>
                  </a:lnTo>
                  <a:lnTo>
                    <a:pt x="18" y="14"/>
                  </a:lnTo>
                  <a:lnTo>
                    <a:pt x="0" y="26"/>
                  </a:lnTo>
                </a:path>
              </a:pathLst>
            </a:custGeom>
            <a:noFill/>
            <a:ln w="0">
              <a:solidFill>
                <a:srgbClr val="000000"/>
              </a:solidFill>
              <a:prstDash val="solid"/>
              <a:round/>
              <a:headEnd/>
              <a:tailEnd/>
            </a:ln>
          </p:spPr>
          <p:txBody>
            <a:bodyPr/>
            <a:lstStyle/>
            <a:p>
              <a:endParaRPr lang="en-GB"/>
            </a:p>
          </p:txBody>
        </p:sp>
        <p:sp>
          <p:nvSpPr>
            <p:cNvPr id="998" name="Line 3277"/>
            <p:cNvSpPr>
              <a:spLocks noChangeShapeType="1"/>
            </p:cNvSpPr>
            <p:nvPr/>
          </p:nvSpPr>
          <p:spPr bwMode="auto">
            <a:xfrm flipH="1">
              <a:off x="3819" y="3183"/>
              <a:ext cx="3" cy="5"/>
            </a:xfrm>
            <a:prstGeom prst="line">
              <a:avLst/>
            </a:prstGeom>
            <a:noFill/>
            <a:ln w="0">
              <a:solidFill>
                <a:srgbClr val="000000"/>
              </a:solidFill>
              <a:round/>
              <a:headEnd/>
              <a:tailEnd/>
            </a:ln>
          </p:spPr>
          <p:txBody>
            <a:bodyPr/>
            <a:lstStyle/>
            <a:p>
              <a:endParaRPr lang="en-GB"/>
            </a:p>
          </p:txBody>
        </p:sp>
        <p:sp>
          <p:nvSpPr>
            <p:cNvPr id="999" name="Line 3278"/>
            <p:cNvSpPr>
              <a:spLocks noChangeShapeType="1"/>
            </p:cNvSpPr>
            <p:nvPr/>
          </p:nvSpPr>
          <p:spPr bwMode="auto">
            <a:xfrm flipH="1">
              <a:off x="3810" y="3190"/>
              <a:ext cx="2" cy="4"/>
            </a:xfrm>
            <a:prstGeom prst="line">
              <a:avLst/>
            </a:prstGeom>
            <a:noFill/>
            <a:ln w="0">
              <a:solidFill>
                <a:srgbClr val="000000"/>
              </a:solidFill>
              <a:round/>
              <a:headEnd/>
              <a:tailEnd/>
            </a:ln>
          </p:spPr>
          <p:txBody>
            <a:bodyPr/>
            <a:lstStyle/>
            <a:p>
              <a:endParaRPr lang="en-GB"/>
            </a:p>
          </p:txBody>
        </p:sp>
        <p:sp>
          <p:nvSpPr>
            <p:cNvPr id="1000" name="Freeform 3279"/>
            <p:cNvSpPr>
              <a:spLocks/>
            </p:cNvSpPr>
            <p:nvPr/>
          </p:nvSpPr>
          <p:spPr bwMode="auto">
            <a:xfrm>
              <a:off x="3732" y="3214"/>
              <a:ext cx="41" cy="15"/>
            </a:xfrm>
            <a:custGeom>
              <a:avLst/>
              <a:gdLst/>
              <a:ahLst/>
              <a:cxnLst>
                <a:cxn ang="0">
                  <a:pos x="81" y="0"/>
                </a:cxn>
                <a:cxn ang="0">
                  <a:pos x="62" y="4"/>
                </a:cxn>
                <a:cxn ang="0">
                  <a:pos x="51" y="8"/>
                </a:cxn>
                <a:cxn ang="0">
                  <a:pos x="35" y="14"/>
                </a:cxn>
                <a:cxn ang="0">
                  <a:pos x="24" y="18"/>
                </a:cxn>
                <a:cxn ang="0">
                  <a:pos x="0" y="30"/>
                </a:cxn>
              </a:cxnLst>
              <a:rect l="0" t="0" r="r" b="b"/>
              <a:pathLst>
                <a:path w="81" h="30">
                  <a:moveTo>
                    <a:pt x="81" y="0"/>
                  </a:moveTo>
                  <a:lnTo>
                    <a:pt x="62" y="4"/>
                  </a:lnTo>
                  <a:lnTo>
                    <a:pt x="51" y="8"/>
                  </a:lnTo>
                  <a:lnTo>
                    <a:pt x="35" y="14"/>
                  </a:lnTo>
                  <a:lnTo>
                    <a:pt x="24" y="18"/>
                  </a:lnTo>
                  <a:lnTo>
                    <a:pt x="0" y="30"/>
                  </a:lnTo>
                </a:path>
              </a:pathLst>
            </a:custGeom>
            <a:noFill/>
            <a:ln w="0">
              <a:solidFill>
                <a:srgbClr val="000000"/>
              </a:solidFill>
              <a:prstDash val="solid"/>
              <a:round/>
              <a:headEnd/>
              <a:tailEnd/>
            </a:ln>
          </p:spPr>
          <p:txBody>
            <a:bodyPr/>
            <a:lstStyle/>
            <a:p>
              <a:endParaRPr lang="en-GB"/>
            </a:p>
          </p:txBody>
        </p:sp>
        <p:sp>
          <p:nvSpPr>
            <p:cNvPr id="1001" name="Freeform 3280"/>
            <p:cNvSpPr>
              <a:spLocks/>
            </p:cNvSpPr>
            <p:nvPr/>
          </p:nvSpPr>
          <p:spPr bwMode="auto">
            <a:xfrm>
              <a:off x="3653" y="3249"/>
              <a:ext cx="28" cy="12"/>
            </a:xfrm>
            <a:custGeom>
              <a:avLst/>
              <a:gdLst/>
              <a:ahLst/>
              <a:cxnLst>
                <a:cxn ang="0">
                  <a:pos x="56" y="0"/>
                </a:cxn>
                <a:cxn ang="0">
                  <a:pos x="55" y="2"/>
                </a:cxn>
                <a:cxn ang="0">
                  <a:pos x="43" y="7"/>
                </a:cxn>
                <a:cxn ang="0">
                  <a:pos x="27" y="15"/>
                </a:cxn>
                <a:cxn ang="0">
                  <a:pos x="25" y="17"/>
                </a:cxn>
                <a:cxn ang="0">
                  <a:pos x="16" y="20"/>
                </a:cxn>
                <a:cxn ang="0">
                  <a:pos x="0" y="23"/>
                </a:cxn>
              </a:cxnLst>
              <a:rect l="0" t="0" r="r" b="b"/>
              <a:pathLst>
                <a:path w="56" h="23">
                  <a:moveTo>
                    <a:pt x="56" y="0"/>
                  </a:moveTo>
                  <a:lnTo>
                    <a:pt x="55" y="2"/>
                  </a:lnTo>
                  <a:lnTo>
                    <a:pt x="43" y="7"/>
                  </a:lnTo>
                  <a:lnTo>
                    <a:pt x="27" y="15"/>
                  </a:lnTo>
                  <a:lnTo>
                    <a:pt x="25" y="17"/>
                  </a:lnTo>
                  <a:lnTo>
                    <a:pt x="16" y="20"/>
                  </a:lnTo>
                  <a:lnTo>
                    <a:pt x="0" y="23"/>
                  </a:lnTo>
                </a:path>
              </a:pathLst>
            </a:custGeom>
            <a:noFill/>
            <a:ln w="0">
              <a:solidFill>
                <a:srgbClr val="000000"/>
              </a:solidFill>
              <a:prstDash val="solid"/>
              <a:round/>
              <a:headEnd/>
              <a:tailEnd/>
            </a:ln>
          </p:spPr>
          <p:txBody>
            <a:bodyPr/>
            <a:lstStyle/>
            <a:p>
              <a:endParaRPr lang="en-GB"/>
            </a:p>
          </p:txBody>
        </p:sp>
        <p:sp>
          <p:nvSpPr>
            <p:cNvPr id="1002" name="Freeform 3281"/>
            <p:cNvSpPr>
              <a:spLocks/>
            </p:cNvSpPr>
            <p:nvPr/>
          </p:nvSpPr>
          <p:spPr bwMode="auto">
            <a:xfrm>
              <a:off x="3400" y="3176"/>
              <a:ext cx="10" cy="13"/>
            </a:xfrm>
            <a:custGeom>
              <a:avLst/>
              <a:gdLst/>
              <a:ahLst/>
              <a:cxnLst>
                <a:cxn ang="0">
                  <a:pos x="0" y="25"/>
                </a:cxn>
                <a:cxn ang="0">
                  <a:pos x="8" y="15"/>
                </a:cxn>
                <a:cxn ang="0">
                  <a:pos x="15" y="7"/>
                </a:cxn>
                <a:cxn ang="0">
                  <a:pos x="20" y="0"/>
                </a:cxn>
              </a:cxnLst>
              <a:rect l="0" t="0" r="r" b="b"/>
              <a:pathLst>
                <a:path w="20" h="25">
                  <a:moveTo>
                    <a:pt x="0" y="25"/>
                  </a:moveTo>
                  <a:lnTo>
                    <a:pt x="8" y="15"/>
                  </a:lnTo>
                  <a:lnTo>
                    <a:pt x="15" y="7"/>
                  </a:lnTo>
                  <a:lnTo>
                    <a:pt x="20" y="0"/>
                  </a:lnTo>
                </a:path>
              </a:pathLst>
            </a:custGeom>
            <a:noFill/>
            <a:ln w="0">
              <a:solidFill>
                <a:srgbClr val="000000"/>
              </a:solidFill>
              <a:prstDash val="solid"/>
              <a:round/>
              <a:headEnd/>
              <a:tailEnd/>
            </a:ln>
          </p:spPr>
          <p:txBody>
            <a:bodyPr/>
            <a:lstStyle/>
            <a:p>
              <a:endParaRPr lang="en-GB"/>
            </a:p>
          </p:txBody>
        </p:sp>
        <p:sp>
          <p:nvSpPr>
            <p:cNvPr id="1003" name="Freeform 3282"/>
            <p:cNvSpPr>
              <a:spLocks/>
            </p:cNvSpPr>
            <p:nvPr/>
          </p:nvSpPr>
          <p:spPr bwMode="auto">
            <a:xfrm>
              <a:off x="3333" y="3213"/>
              <a:ext cx="21" cy="5"/>
            </a:xfrm>
            <a:custGeom>
              <a:avLst/>
              <a:gdLst/>
              <a:ahLst/>
              <a:cxnLst>
                <a:cxn ang="0">
                  <a:pos x="42" y="0"/>
                </a:cxn>
                <a:cxn ang="0">
                  <a:pos x="35" y="2"/>
                </a:cxn>
                <a:cxn ang="0">
                  <a:pos x="0" y="10"/>
                </a:cxn>
              </a:cxnLst>
              <a:rect l="0" t="0" r="r" b="b"/>
              <a:pathLst>
                <a:path w="42" h="10">
                  <a:moveTo>
                    <a:pt x="42" y="0"/>
                  </a:moveTo>
                  <a:lnTo>
                    <a:pt x="35" y="2"/>
                  </a:lnTo>
                  <a:lnTo>
                    <a:pt x="0" y="10"/>
                  </a:lnTo>
                </a:path>
              </a:pathLst>
            </a:custGeom>
            <a:noFill/>
            <a:ln w="0">
              <a:solidFill>
                <a:srgbClr val="000000"/>
              </a:solidFill>
              <a:prstDash val="solid"/>
              <a:round/>
              <a:headEnd/>
              <a:tailEnd/>
            </a:ln>
          </p:spPr>
          <p:txBody>
            <a:bodyPr/>
            <a:lstStyle/>
            <a:p>
              <a:endParaRPr lang="en-GB"/>
            </a:p>
          </p:txBody>
        </p:sp>
        <p:sp>
          <p:nvSpPr>
            <p:cNvPr id="1004" name="Line 3283"/>
            <p:cNvSpPr>
              <a:spLocks noChangeShapeType="1"/>
            </p:cNvSpPr>
            <p:nvPr/>
          </p:nvSpPr>
          <p:spPr bwMode="auto">
            <a:xfrm flipH="1">
              <a:off x="3316" y="3231"/>
              <a:ext cx="3" cy="4"/>
            </a:xfrm>
            <a:prstGeom prst="line">
              <a:avLst/>
            </a:prstGeom>
            <a:noFill/>
            <a:ln w="0">
              <a:solidFill>
                <a:srgbClr val="000000"/>
              </a:solidFill>
              <a:round/>
              <a:headEnd/>
              <a:tailEnd/>
            </a:ln>
          </p:spPr>
          <p:txBody>
            <a:bodyPr/>
            <a:lstStyle/>
            <a:p>
              <a:endParaRPr lang="en-GB"/>
            </a:p>
          </p:txBody>
        </p:sp>
        <p:sp>
          <p:nvSpPr>
            <p:cNvPr id="1005" name="Line 3284"/>
            <p:cNvSpPr>
              <a:spLocks noChangeShapeType="1"/>
            </p:cNvSpPr>
            <p:nvPr/>
          </p:nvSpPr>
          <p:spPr bwMode="auto">
            <a:xfrm flipV="1">
              <a:off x="3311" y="3235"/>
              <a:ext cx="5" cy="1"/>
            </a:xfrm>
            <a:prstGeom prst="line">
              <a:avLst/>
            </a:prstGeom>
            <a:noFill/>
            <a:ln w="0">
              <a:solidFill>
                <a:srgbClr val="000000"/>
              </a:solidFill>
              <a:round/>
              <a:headEnd/>
              <a:tailEnd/>
            </a:ln>
          </p:spPr>
          <p:txBody>
            <a:bodyPr/>
            <a:lstStyle/>
            <a:p>
              <a:endParaRPr lang="en-GB"/>
            </a:p>
          </p:txBody>
        </p:sp>
        <p:sp>
          <p:nvSpPr>
            <p:cNvPr id="1006" name="Line 3285"/>
            <p:cNvSpPr>
              <a:spLocks noChangeShapeType="1"/>
            </p:cNvSpPr>
            <p:nvPr/>
          </p:nvSpPr>
          <p:spPr bwMode="auto">
            <a:xfrm flipV="1">
              <a:off x="3253" y="3264"/>
              <a:ext cx="29" cy="2"/>
            </a:xfrm>
            <a:prstGeom prst="line">
              <a:avLst/>
            </a:prstGeom>
            <a:noFill/>
            <a:ln w="0">
              <a:solidFill>
                <a:srgbClr val="000000"/>
              </a:solidFill>
              <a:round/>
              <a:headEnd/>
              <a:tailEnd/>
            </a:ln>
          </p:spPr>
          <p:txBody>
            <a:bodyPr/>
            <a:lstStyle/>
            <a:p>
              <a:endParaRPr lang="en-GB"/>
            </a:p>
          </p:txBody>
        </p:sp>
        <p:sp>
          <p:nvSpPr>
            <p:cNvPr id="1007" name="Line 3286"/>
            <p:cNvSpPr>
              <a:spLocks noChangeShapeType="1"/>
            </p:cNvSpPr>
            <p:nvPr/>
          </p:nvSpPr>
          <p:spPr bwMode="auto">
            <a:xfrm flipV="1">
              <a:off x="3193" y="3266"/>
              <a:ext cx="60" cy="4"/>
            </a:xfrm>
            <a:prstGeom prst="line">
              <a:avLst/>
            </a:prstGeom>
            <a:noFill/>
            <a:ln w="0">
              <a:solidFill>
                <a:srgbClr val="000000"/>
              </a:solidFill>
              <a:round/>
              <a:headEnd/>
              <a:tailEnd/>
            </a:ln>
          </p:spPr>
          <p:txBody>
            <a:bodyPr/>
            <a:lstStyle/>
            <a:p>
              <a:endParaRPr lang="en-GB"/>
            </a:p>
          </p:txBody>
        </p:sp>
        <p:sp>
          <p:nvSpPr>
            <p:cNvPr id="1008" name="Freeform 3287"/>
            <p:cNvSpPr>
              <a:spLocks/>
            </p:cNvSpPr>
            <p:nvPr/>
          </p:nvSpPr>
          <p:spPr bwMode="auto">
            <a:xfrm>
              <a:off x="3008" y="3262"/>
              <a:ext cx="8" cy="5"/>
            </a:xfrm>
            <a:custGeom>
              <a:avLst/>
              <a:gdLst/>
              <a:ahLst/>
              <a:cxnLst>
                <a:cxn ang="0">
                  <a:pos x="0" y="0"/>
                </a:cxn>
                <a:cxn ang="0">
                  <a:pos x="2" y="2"/>
                </a:cxn>
                <a:cxn ang="0">
                  <a:pos x="16" y="9"/>
                </a:cxn>
              </a:cxnLst>
              <a:rect l="0" t="0" r="r" b="b"/>
              <a:pathLst>
                <a:path w="16" h="9">
                  <a:moveTo>
                    <a:pt x="0" y="0"/>
                  </a:moveTo>
                  <a:lnTo>
                    <a:pt x="2" y="2"/>
                  </a:lnTo>
                  <a:lnTo>
                    <a:pt x="16" y="9"/>
                  </a:lnTo>
                </a:path>
              </a:pathLst>
            </a:custGeom>
            <a:noFill/>
            <a:ln w="0">
              <a:solidFill>
                <a:srgbClr val="000000"/>
              </a:solidFill>
              <a:prstDash val="solid"/>
              <a:round/>
              <a:headEnd/>
              <a:tailEnd/>
            </a:ln>
          </p:spPr>
          <p:txBody>
            <a:bodyPr/>
            <a:lstStyle/>
            <a:p>
              <a:endParaRPr lang="en-GB"/>
            </a:p>
          </p:txBody>
        </p:sp>
        <p:sp>
          <p:nvSpPr>
            <p:cNvPr id="1009" name="Freeform 3288"/>
            <p:cNvSpPr>
              <a:spLocks/>
            </p:cNvSpPr>
            <p:nvPr/>
          </p:nvSpPr>
          <p:spPr bwMode="auto">
            <a:xfrm>
              <a:off x="3000" y="3258"/>
              <a:ext cx="8" cy="4"/>
            </a:xfrm>
            <a:custGeom>
              <a:avLst/>
              <a:gdLst/>
              <a:ahLst/>
              <a:cxnLst>
                <a:cxn ang="0">
                  <a:pos x="0" y="0"/>
                </a:cxn>
                <a:cxn ang="0">
                  <a:pos x="9" y="5"/>
                </a:cxn>
                <a:cxn ang="0">
                  <a:pos x="16" y="8"/>
                </a:cxn>
              </a:cxnLst>
              <a:rect l="0" t="0" r="r" b="b"/>
              <a:pathLst>
                <a:path w="16" h="8">
                  <a:moveTo>
                    <a:pt x="0" y="0"/>
                  </a:moveTo>
                  <a:lnTo>
                    <a:pt x="9" y="5"/>
                  </a:lnTo>
                  <a:lnTo>
                    <a:pt x="16" y="8"/>
                  </a:lnTo>
                </a:path>
              </a:pathLst>
            </a:custGeom>
            <a:noFill/>
            <a:ln w="0">
              <a:solidFill>
                <a:srgbClr val="000000"/>
              </a:solidFill>
              <a:prstDash val="solid"/>
              <a:round/>
              <a:headEnd/>
              <a:tailEnd/>
            </a:ln>
          </p:spPr>
          <p:txBody>
            <a:bodyPr/>
            <a:lstStyle/>
            <a:p>
              <a:endParaRPr lang="en-GB"/>
            </a:p>
          </p:txBody>
        </p:sp>
        <p:sp>
          <p:nvSpPr>
            <p:cNvPr id="1010" name="Freeform 3289"/>
            <p:cNvSpPr>
              <a:spLocks/>
            </p:cNvSpPr>
            <p:nvPr/>
          </p:nvSpPr>
          <p:spPr bwMode="auto">
            <a:xfrm>
              <a:off x="2981" y="3241"/>
              <a:ext cx="19" cy="17"/>
            </a:xfrm>
            <a:custGeom>
              <a:avLst/>
              <a:gdLst/>
              <a:ahLst/>
              <a:cxnLst>
                <a:cxn ang="0">
                  <a:pos x="0" y="0"/>
                </a:cxn>
                <a:cxn ang="0">
                  <a:pos x="31" y="32"/>
                </a:cxn>
                <a:cxn ang="0">
                  <a:pos x="38" y="35"/>
                </a:cxn>
              </a:cxnLst>
              <a:rect l="0" t="0" r="r" b="b"/>
              <a:pathLst>
                <a:path w="38" h="35">
                  <a:moveTo>
                    <a:pt x="0" y="0"/>
                  </a:moveTo>
                  <a:lnTo>
                    <a:pt x="31" y="32"/>
                  </a:lnTo>
                  <a:lnTo>
                    <a:pt x="38" y="35"/>
                  </a:lnTo>
                </a:path>
              </a:pathLst>
            </a:custGeom>
            <a:noFill/>
            <a:ln w="0">
              <a:solidFill>
                <a:srgbClr val="000000"/>
              </a:solidFill>
              <a:prstDash val="solid"/>
              <a:round/>
              <a:headEnd/>
              <a:tailEnd/>
            </a:ln>
          </p:spPr>
          <p:txBody>
            <a:bodyPr/>
            <a:lstStyle/>
            <a:p>
              <a:endParaRPr lang="en-GB"/>
            </a:p>
          </p:txBody>
        </p:sp>
        <p:sp>
          <p:nvSpPr>
            <p:cNvPr id="1011" name="Line 3290"/>
            <p:cNvSpPr>
              <a:spLocks noChangeShapeType="1"/>
            </p:cNvSpPr>
            <p:nvPr/>
          </p:nvSpPr>
          <p:spPr bwMode="auto">
            <a:xfrm>
              <a:off x="2975" y="3236"/>
              <a:ext cx="2" cy="1"/>
            </a:xfrm>
            <a:prstGeom prst="line">
              <a:avLst/>
            </a:prstGeom>
            <a:noFill/>
            <a:ln w="0">
              <a:solidFill>
                <a:srgbClr val="000000"/>
              </a:solidFill>
              <a:round/>
              <a:headEnd/>
              <a:tailEnd/>
            </a:ln>
          </p:spPr>
          <p:txBody>
            <a:bodyPr/>
            <a:lstStyle/>
            <a:p>
              <a:endParaRPr lang="en-GB"/>
            </a:p>
          </p:txBody>
        </p:sp>
        <p:sp>
          <p:nvSpPr>
            <p:cNvPr id="1012" name="Freeform 3291"/>
            <p:cNvSpPr>
              <a:spLocks/>
            </p:cNvSpPr>
            <p:nvPr/>
          </p:nvSpPr>
          <p:spPr bwMode="auto">
            <a:xfrm>
              <a:off x="2949" y="3212"/>
              <a:ext cx="21" cy="7"/>
            </a:xfrm>
            <a:custGeom>
              <a:avLst/>
              <a:gdLst/>
              <a:ahLst/>
              <a:cxnLst>
                <a:cxn ang="0">
                  <a:pos x="0" y="0"/>
                </a:cxn>
                <a:cxn ang="0">
                  <a:pos x="8" y="2"/>
                </a:cxn>
                <a:cxn ang="0">
                  <a:pos x="31" y="9"/>
                </a:cxn>
                <a:cxn ang="0">
                  <a:pos x="41" y="15"/>
                </a:cxn>
              </a:cxnLst>
              <a:rect l="0" t="0" r="r" b="b"/>
              <a:pathLst>
                <a:path w="41" h="15">
                  <a:moveTo>
                    <a:pt x="0" y="0"/>
                  </a:moveTo>
                  <a:lnTo>
                    <a:pt x="8" y="2"/>
                  </a:lnTo>
                  <a:lnTo>
                    <a:pt x="31" y="9"/>
                  </a:lnTo>
                  <a:lnTo>
                    <a:pt x="41" y="15"/>
                  </a:lnTo>
                </a:path>
              </a:pathLst>
            </a:custGeom>
            <a:noFill/>
            <a:ln w="0">
              <a:solidFill>
                <a:srgbClr val="000000"/>
              </a:solidFill>
              <a:prstDash val="solid"/>
              <a:round/>
              <a:headEnd/>
              <a:tailEnd/>
            </a:ln>
          </p:spPr>
          <p:txBody>
            <a:bodyPr/>
            <a:lstStyle/>
            <a:p>
              <a:endParaRPr lang="en-GB"/>
            </a:p>
          </p:txBody>
        </p:sp>
        <p:sp>
          <p:nvSpPr>
            <p:cNvPr id="1013" name="Freeform 3292"/>
            <p:cNvSpPr>
              <a:spLocks/>
            </p:cNvSpPr>
            <p:nvPr/>
          </p:nvSpPr>
          <p:spPr bwMode="auto">
            <a:xfrm>
              <a:off x="2930" y="3194"/>
              <a:ext cx="36" cy="14"/>
            </a:xfrm>
            <a:custGeom>
              <a:avLst/>
              <a:gdLst/>
              <a:ahLst/>
              <a:cxnLst>
                <a:cxn ang="0">
                  <a:pos x="0" y="0"/>
                </a:cxn>
                <a:cxn ang="0">
                  <a:pos x="4" y="0"/>
                </a:cxn>
                <a:cxn ang="0">
                  <a:pos x="16" y="5"/>
                </a:cxn>
                <a:cxn ang="0">
                  <a:pos x="30" y="15"/>
                </a:cxn>
                <a:cxn ang="0">
                  <a:pos x="49" y="20"/>
                </a:cxn>
                <a:cxn ang="0">
                  <a:pos x="71" y="28"/>
                </a:cxn>
              </a:cxnLst>
              <a:rect l="0" t="0" r="r" b="b"/>
              <a:pathLst>
                <a:path w="71" h="28">
                  <a:moveTo>
                    <a:pt x="0" y="0"/>
                  </a:moveTo>
                  <a:lnTo>
                    <a:pt x="4" y="0"/>
                  </a:lnTo>
                  <a:lnTo>
                    <a:pt x="16" y="5"/>
                  </a:lnTo>
                  <a:lnTo>
                    <a:pt x="30" y="15"/>
                  </a:lnTo>
                  <a:lnTo>
                    <a:pt x="49" y="20"/>
                  </a:lnTo>
                  <a:lnTo>
                    <a:pt x="71" y="28"/>
                  </a:lnTo>
                </a:path>
              </a:pathLst>
            </a:custGeom>
            <a:noFill/>
            <a:ln w="0">
              <a:solidFill>
                <a:srgbClr val="000000"/>
              </a:solidFill>
              <a:prstDash val="solid"/>
              <a:round/>
              <a:headEnd/>
              <a:tailEnd/>
            </a:ln>
          </p:spPr>
          <p:txBody>
            <a:bodyPr/>
            <a:lstStyle/>
            <a:p>
              <a:endParaRPr lang="en-GB"/>
            </a:p>
          </p:txBody>
        </p:sp>
        <p:sp>
          <p:nvSpPr>
            <p:cNvPr id="1014" name="Line 3293"/>
            <p:cNvSpPr>
              <a:spLocks noChangeShapeType="1"/>
            </p:cNvSpPr>
            <p:nvPr/>
          </p:nvSpPr>
          <p:spPr bwMode="auto">
            <a:xfrm>
              <a:off x="2919" y="3191"/>
              <a:ext cx="1" cy="1"/>
            </a:xfrm>
            <a:prstGeom prst="line">
              <a:avLst/>
            </a:prstGeom>
            <a:noFill/>
            <a:ln w="0">
              <a:solidFill>
                <a:srgbClr val="000000"/>
              </a:solidFill>
              <a:round/>
              <a:headEnd/>
              <a:tailEnd/>
            </a:ln>
          </p:spPr>
          <p:txBody>
            <a:bodyPr/>
            <a:lstStyle/>
            <a:p>
              <a:endParaRPr lang="en-GB"/>
            </a:p>
          </p:txBody>
        </p:sp>
        <p:sp>
          <p:nvSpPr>
            <p:cNvPr id="1015" name="Freeform 3294"/>
            <p:cNvSpPr>
              <a:spLocks/>
            </p:cNvSpPr>
            <p:nvPr/>
          </p:nvSpPr>
          <p:spPr bwMode="auto">
            <a:xfrm>
              <a:off x="2902" y="3189"/>
              <a:ext cx="5" cy="4"/>
            </a:xfrm>
            <a:custGeom>
              <a:avLst/>
              <a:gdLst/>
              <a:ahLst/>
              <a:cxnLst>
                <a:cxn ang="0">
                  <a:pos x="10" y="9"/>
                </a:cxn>
                <a:cxn ang="0">
                  <a:pos x="5" y="4"/>
                </a:cxn>
                <a:cxn ang="0">
                  <a:pos x="0" y="0"/>
                </a:cxn>
              </a:cxnLst>
              <a:rect l="0" t="0" r="r" b="b"/>
              <a:pathLst>
                <a:path w="10" h="9">
                  <a:moveTo>
                    <a:pt x="10" y="9"/>
                  </a:moveTo>
                  <a:lnTo>
                    <a:pt x="5" y="4"/>
                  </a:lnTo>
                  <a:lnTo>
                    <a:pt x="0" y="0"/>
                  </a:lnTo>
                </a:path>
              </a:pathLst>
            </a:custGeom>
            <a:noFill/>
            <a:ln w="0">
              <a:solidFill>
                <a:srgbClr val="000000"/>
              </a:solidFill>
              <a:prstDash val="solid"/>
              <a:round/>
              <a:headEnd/>
              <a:tailEnd/>
            </a:ln>
          </p:spPr>
          <p:txBody>
            <a:bodyPr/>
            <a:lstStyle/>
            <a:p>
              <a:endParaRPr lang="en-GB"/>
            </a:p>
          </p:txBody>
        </p:sp>
        <p:sp>
          <p:nvSpPr>
            <p:cNvPr id="1016" name="Freeform 3295"/>
            <p:cNvSpPr>
              <a:spLocks/>
            </p:cNvSpPr>
            <p:nvPr/>
          </p:nvSpPr>
          <p:spPr bwMode="auto">
            <a:xfrm>
              <a:off x="2902" y="3189"/>
              <a:ext cx="1" cy="5"/>
            </a:xfrm>
            <a:custGeom>
              <a:avLst/>
              <a:gdLst/>
              <a:ahLst/>
              <a:cxnLst>
                <a:cxn ang="0">
                  <a:pos x="2" y="11"/>
                </a:cxn>
                <a:cxn ang="0">
                  <a:pos x="2" y="5"/>
                </a:cxn>
                <a:cxn ang="0">
                  <a:pos x="0" y="0"/>
                </a:cxn>
              </a:cxnLst>
              <a:rect l="0" t="0" r="r" b="b"/>
              <a:pathLst>
                <a:path w="2" h="11">
                  <a:moveTo>
                    <a:pt x="2" y="11"/>
                  </a:moveTo>
                  <a:lnTo>
                    <a:pt x="2" y="5"/>
                  </a:lnTo>
                  <a:lnTo>
                    <a:pt x="0" y="0"/>
                  </a:lnTo>
                </a:path>
              </a:pathLst>
            </a:custGeom>
            <a:noFill/>
            <a:ln w="0">
              <a:solidFill>
                <a:srgbClr val="000000"/>
              </a:solidFill>
              <a:prstDash val="solid"/>
              <a:round/>
              <a:headEnd/>
              <a:tailEnd/>
            </a:ln>
          </p:spPr>
          <p:txBody>
            <a:bodyPr/>
            <a:lstStyle/>
            <a:p>
              <a:endParaRPr lang="en-GB"/>
            </a:p>
          </p:txBody>
        </p:sp>
        <p:sp>
          <p:nvSpPr>
            <p:cNvPr id="1017" name="Freeform 3296"/>
            <p:cNvSpPr>
              <a:spLocks/>
            </p:cNvSpPr>
            <p:nvPr/>
          </p:nvSpPr>
          <p:spPr bwMode="auto">
            <a:xfrm>
              <a:off x="2808" y="3218"/>
              <a:ext cx="4" cy="6"/>
            </a:xfrm>
            <a:custGeom>
              <a:avLst/>
              <a:gdLst/>
              <a:ahLst/>
              <a:cxnLst>
                <a:cxn ang="0">
                  <a:pos x="8" y="0"/>
                </a:cxn>
                <a:cxn ang="0">
                  <a:pos x="4" y="5"/>
                </a:cxn>
                <a:cxn ang="0">
                  <a:pos x="0" y="13"/>
                </a:cxn>
              </a:cxnLst>
              <a:rect l="0" t="0" r="r" b="b"/>
              <a:pathLst>
                <a:path w="8" h="13">
                  <a:moveTo>
                    <a:pt x="8" y="0"/>
                  </a:moveTo>
                  <a:lnTo>
                    <a:pt x="4" y="5"/>
                  </a:lnTo>
                  <a:lnTo>
                    <a:pt x="0" y="13"/>
                  </a:lnTo>
                </a:path>
              </a:pathLst>
            </a:custGeom>
            <a:noFill/>
            <a:ln w="0">
              <a:solidFill>
                <a:srgbClr val="000000"/>
              </a:solidFill>
              <a:prstDash val="solid"/>
              <a:round/>
              <a:headEnd/>
              <a:tailEnd/>
            </a:ln>
          </p:spPr>
          <p:txBody>
            <a:bodyPr/>
            <a:lstStyle/>
            <a:p>
              <a:endParaRPr lang="en-GB"/>
            </a:p>
          </p:txBody>
        </p:sp>
        <p:sp>
          <p:nvSpPr>
            <p:cNvPr id="1018" name="Line 3297"/>
            <p:cNvSpPr>
              <a:spLocks noChangeShapeType="1"/>
            </p:cNvSpPr>
            <p:nvPr/>
          </p:nvSpPr>
          <p:spPr bwMode="auto">
            <a:xfrm>
              <a:off x="2804" y="3224"/>
              <a:ext cx="4" cy="1"/>
            </a:xfrm>
            <a:prstGeom prst="line">
              <a:avLst/>
            </a:prstGeom>
            <a:noFill/>
            <a:ln w="0">
              <a:solidFill>
                <a:srgbClr val="000000"/>
              </a:solidFill>
              <a:round/>
              <a:headEnd/>
              <a:tailEnd/>
            </a:ln>
          </p:spPr>
          <p:txBody>
            <a:bodyPr/>
            <a:lstStyle/>
            <a:p>
              <a:endParaRPr lang="en-GB"/>
            </a:p>
          </p:txBody>
        </p:sp>
        <p:sp>
          <p:nvSpPr>
            <p:cNvPr id="1019" name="Freeform 3298"/>
            <p:cNvSpPr>
              <a:spLocks/>
            </p:cNvSpPr>
            <p:nvPr/>
          </p:nvSpPr>
          <p:spPr bwMode="auto">
            <a:xfrm>
              <a:off x="2758" y="3234"/>
              <a:ext cx="30" cy="1"/>
            </a:xfrm>
            <a:custGeom>
              <a:avLst/>
              <a:gdLst/>
              <a:ahLst/>
              <a:cxnLst>
                <a:cxn ang="0">
                  <a:pos x="62" y="1"/>
                </a:cxn>
                <a:cxn ang="0">
                  <a:pos x="52" y="0"/>
                </a:cxn>
                <a:cxn ang="0">
                  <a:pos x="50" y="1"/>
                </a:cxn>
                <a:cxn ang="0">
                  <a:pos x="46" y="1"/>
                </a:cxn>
                <a:cxn ang="0">
                  <a:pos x="40" y="0"/>
                </a:cxn>
                <a:cxn ang="0">
                  <a:pos x="25" y="1"/>
                </a:cxn>
                <a:cxn ang="0">
                  <a:pos x="0" y="1"/>
                </a:cxn>
              </a:cxnLst>
              <a:rect l="0" t="0" r="r" b="b"/>
              <a:pathLst>
                <a:path w="62" h="1">
                  <a:moveTo>
                    <a:pt x="62" y="1"/>
                  </a:moveTo>
                  <a:lnTo>
                    <a:pt x="52" y="0"/>
                  </a:lnTo>
                  <a:lnTo>
                    <a:pt x="50" y="1"/>
                  </a:lnTo>
                  <a:lnTo>
                    <a:pt x="46" y="1"/>
                  </a:lnTo>
                  <a:lnTo>
                    <a:pt x="40" y="0"/>
                  </a:lnTo>
                  <a:lnTo>
                    <a:pt x="25" y="1"/>
                  </a:lnTo>
                  <a:lnTo>
                    <a:pt x="0" y="1"/>
                  </a:lnTo>
                </a:path>
              </a:pathLst>
            </a:custGeom>
            <a:noFill/>
            <a:ln w="0">
              <a:solidFill>
                <a:srgbClr val="000000"/>
              </a:solidFill>
              <a:prstDash val="solid"/>
              <a:round/>
              <a:headEnd/>
              <a:tailEnd/>
            </a:ln>
          </p:spPr>
          <p:txBody>
            <a:bodyPr/>
            <a:lstStyle/>
            <a:p>
              <a:endParaRPr lang="en-GB"/>
            </a:p>
          </p:txBody>
        </p:sp>
        <p:sp>
          <p:nvSpPr>
            <p:cNvPr id="1020" name="Line 3299"/>
            <p:cNvSpPr>
              <a:spLocks noChangeShapeType="1"/>
            </p:cNvSpPr>
            <p:nvPr/>
          </p:nvSpPr>
          <p:spPr bwMode="auto">
            <a:xfrm flipH="1">
              <a:off x="2623" y="3267"/>
              <a:ext cx="4" cy="4"/>
            </a:xfrm>
            <a:prstGeom prst="line">
              <a:avLst/>
            </a:prstGeom>
            <a:noFill/>
            <a:ln w="0">
              <a:solidFill>
                <a:srgbClr val="000000"/>
              </a:solidFill>
              <a:round/>
              <a:headEnd/>
              <a:tailEnd/>
            </a:ln>
          </p:spPr>
          <p:txBody>
            <a:bodyPr/>
            <a:lstStyle/>
            <a:p>
              <a:endParaRPr lang="en-GB"/>
            </a:p>
          </p:txBody>
        </p:sp>
        <p:sp>
          <p:nvSpPr>
            <p:cNvPr id="1021" name="Freeform 3300"/>
            <p:cNvSpPr>
              <a:spLocks/>
            </p:cNvSpPr>
            <p:nvPr/>
          </p:nvSpPr>
          <p:spPr bwMode="auto">
            <a:xfrm>
              <a:off x="2200" y="3232"/>
              <a:ext cx="12" cy="15"/>
            </a:xfrm>
            <a:custGeom>
              <a:avLst/>
              <a:gdLst/>
              <a:ahLst/>
              <a:cxnLst>
                <a:cxn ang="0">
                  <a:pos x="0" y="0"/>
                </a:cxn>
                <a:cxn ang="0">
                  <a:pos x="2" y="4"/>
                </a:cxn>
                <a:cxn ang="0">
                  <a:pos x="17" y="22"/>
                </a:cxn>
                <a:cxn ang="0">
                  <a:pos x="24" y="28"/>
                </a:cxn>
              </a:cxnLst>
              <a:rect l="0" t="0" r="r" b="b"/>
              <a:pathLst>
                <a:path w="24" h="28">
                  <a:moveTo>
                    <a:pt x="0" y="0"/>
                  </a:moveTo>
                  <a:lnTo>
                    <a:pt x="2" y="4"/>
                  </a:lnTo>
                  <a:lnTo>
                    <a:pt x="17" y="22"/>
                  </a:lnTo>
                  <a:lnTo>
                    <a:pt x="24" y="28"/>
                  </a:lnTo>
                </a:path>
              </a:pathLst>
            </a:custGeom>
            <a:noFill/>
            <a:ln w="0">
              <a:solidFill>
                <a:srgbClr val="000000"/>
              </a:solidFill>
              <a:prstDash val="solid"/>
              <a:round/>
              <a:headEnd/>
              <a:tailEnd/>
            </a:ln>
          </p:spPr>
          <p:txBody>
            <a:bodyPr/>
            <a:lstStyle/>
            <a:p>
              <a:endParaRPr lang="en-GB"/>
            </a:p>
          </p:txBody>
        </p:sp>
        <p:sp>
          <p:nvSpPr>
            <p:cNvPr id="1022" name="Line 3301"/>
            <p:cNvSpPr>
              <a:spLocks noChangeShapeType="1"/>
            </p:cNvSpPr>
            <p:nvPr/>
          </p:nvSpPr>
          <p:spPr bwMode="auto">
            <a:xfrm flipH="1">
              <a:off x="2117" y="3232"/>
              <a:ext cx="1" cy="1"/>
            </a:xfrm>
            <a:prstGeom prst="line">
              <a:avLst/>
            </a:prstGeom>
            <a:noFill/>
            <a:ln w="0">
              <a:solidFill>
                <a:srgbClr val="000000"/>
              </a:solidFill>
              <a:round/>
              <a:headEnd/>
              <a:tailEnd/>
            </a:ln>
          </p:spPr>
          <p:txBody>
            <a:bodyPr/>
            <a:lstStyle/>
            <a:p>
              <a:endParaRPr lang="en-GB"/>
            </a:p>
          </p:txBody>
        </p:sp>
        <p:sp>
          <p:nvSpPr>
            <p:cNvPr id="1023" name="Line 3302"/>
            <p:cNvSpPr>
              <a:spLocks noChangeShapeType="1"/>
            </p:cNvSpPr>
            <p:nvPr/>
          </p:nvSpPr>
          <p:spPr bwMode="auto">
            <a:xfrm flipH="1">
              <a:off x="2056" y="3202"/>
              <a:ext cx="2" cy="2"/>
            </a:xfrm>
            <a:prstGeom prst="line">
              <a:avLst/>
            </a:prstGeom>
            <a:noFill/>
            <a:ln w="0">
              <a:solidFill>
                <a:srgbClr val="000000"/>
              </a:solidFill>
              <a:round/>
              <a:headEnd/>
              <a:tailEnd/>
            </a:ln>
          </p:spPr>
          <p:txBody>
            <a:bodyPr/>
            <a:lstStyle/>
            <a:p>
              <a:endParaRPr lang="en-GB"/>
            </a:p>
          </p:txBody>
        </p:sp>
        <p:sp>
          <p:nvSpPr>
            <p:cNvPr id="1024" name="Freeform 3303"/>
            <p:cNvSpPr>
              <a:spLocks/>
            </p:cNvSpPr>
            <p:nvPr/>
          </p:nvSpPr>
          <p:spPr bwMode="auto">
            <a:xfrm>
              <a:off x="2046" y="3197"/>
              <a:ext cx="10" cy="7"/>
            </a:xfrm>
            <a:custGeom>
              <a:avLst/>
              <a:gdLst/>
              <a:ahLst/>
              <a:cxnLst>
                <a:cxn ang="0">
                  <a:pos x="0" y="0"/>
                </a:cxn>
                <a:cxn ang="0">
                  <a:pos x="3" y="4"/>
                </a:cxn>
                <a:cxn ang="0">
                  <a:pos x="11" y="8"/>
                </a:cxn>
                <a:cxn ang="0">
                  <a:pos x="21" y="15"/>
                </a:cxn>
              </a:cxnLst>
              <a:rect l="0" t="0" r="r" b="b"/>
              <a:pathLst>
                <a:path w="21" h="15">
                  <a:moveTo>
                    <a:pt x="0" y="0"/>
                  </a:moveTo>
                  <a:lnTo>
                    <a:pt x="3" y="4"/>
                  </a:lnTo>
                  <a:lnTo>
                    <a:pt x="11" y="8"/>
                  </a:lnTo>
                  <a:lnTo>
                    <a:pt x="21" y="15"/>
                  </a:lnTo>
                </a:path>
              </a:pathLst>
            </a:custGeom>
            <a:noFill/>
            <a:ln w="0">
              <a:solidFill>
                <a:srgbClr val="000000"/>
              </a:solidFill>
              <a:prstDash val="solid"/>
              <a:round/>
              <a:headEnd/>
              <a:tailEnd/>
            </a:ln>
          </p:spPr>
          <p:txBody>
            <a:bodyPr/>
            <a:lstStyle/>
            <a:p>
              <a:endParaRPr lang="en-GB"/>
            </a:p>
          </p:txBody>
        </p:sp>
        <p:sp>
          <p:nvSpPr>
            <p:cNvPr id="1025" name="Line 3304"/>
            <p:cNvSpPr>
              <a:spLocks noChangeShapeType="1"/>
            </p:cNvSpPr>
            <p:nvPr/>
          </p:nvSpPr>
          <p:spPr bwMode="auto">
            <a:xfrm flipH="1">
              <a:off x="2025" y="3193"/>
              <a:ext cx="3" cy="4"/>
            </a:xfrm>
            <a:prstGeom prst="line">
              <a:avLst/>
            </a:prstGeom>
            <a:noFill/>
            <a:ln w="0">
              <a:solidFill>
                <a:srgbClr val="000000"/>
              </a:solidFill>
              <a:round/>
              <a:headEnd/>
              <a:tailEnd/>
            </a:ln>
          </p:spPr>
          <p:txBody>
            <a:bodyPr/>
            <a:lstStyle/>
            <a:p>
              <a:endParaRPr lang="en-GB"/>
            </a:p>
          </p:txBody>
        </p:sp>
        <p:sp>
          <p:nvSpPr>
            <p:cNvPr id="1026" name="Line 3305"/>
            <p:cNvSpPr>
              <a:spLocks noChangeShapeType="1"/>
            </p:cNvSpPr>
            <p:nvPr/>
          </p:nvSpPr>
          <p:spPr bwMode="auto">
            <a:xfrm>
              <a:off x="1973" y="3184"/>
              <a:ext cx="1" cy="1"/>
            </a:xfrm>
            <a:prstGeom prst="line">
              <a:avLst/>
            </a:prstGeom>
            <a:noFill/>
            <a:ln w="0">
              <a:solidFill>
                <a:srgbClr val="000000"/>
              </a:solidFill>
              <a:round/>
              <a:headEnd/>
              <a:tailEnd/>
            </a:ln>
          </p:spPr>
          <p:txBody>
            <a:bodyPr/>
            <a:lstStyle/>
            <a:p>
              <a:endParaRPr lang="en-GB"/>
            </a:p>
          </p:txBody>
        </p:sp>
        <p:sp>
          <p:nvSpPr>
            <p:cNvPr id="1027" name="Freeform 3306"/>
            <p:cNvSpPr>
              <a:spLocks/>
            </p:cNvSpPr>
            <p:nvPr/>
          </p:nvSpPr>
          <p:spPr bwMode="auto">
            <a:xfrm>
              <a:off x="1460" y="3164"/>
              <a:ext cx="60" cy="5"/>
            </a:xfrm>
            <a:custGeom>
              <a:avLst/>
              <a:gdLst/>
              <a:ahLst/>
              <a:cxnLst>
                <a:cxn ang="0">
                  <a:pos x="120" y="10"/>
                </a:cxn>
                <a:cxn ang="0">
                  <a:pos x="48" y="5"/>
                </a:cxn>
                <a:cxn ang="0">
                  <a:pos x="0" y="0"/>
                </a:cxn>
              </a:cxnLst>
              <a:rect l="0" t="0" r="r" b="b"/>
              <a:pathLst>
                <a:path w="120" h="10">
                  <a:moveTo>
                    <a:pt x="120" y="10"/>
                  </a:moveTo>
                  <a:lnTo>
                    <a:pt x="48" y="5"/>
                  </a:lnTo>
                  <a:lnTo>
                    <a:pt x="0" y="0"/>
                  </a:lnTo>
                </a:path>
              </a:pathLst>
            </a:custGeom>
            <a:noFill/>
            <a:ln w="0">
              <a:solidFill>
                <a:srgbClr val="000000"/>
              </a:solidFill>
              <a:prstDash val="solid"/>
              <a:round/>
              <a:headEnd/>
              <a:tailEnd/>
            </a:ln>
          </p:spPr>
          <p:txBody>
            <a:bodyPr/>
            <a:lstStyle/>
            <a:p>
              <a:endParaRPr lang="en-GB"/>
            </a:p>
          </p:txBody>
        </p:sp>
        <p:sp>
          <p:nvSpPr>
            <p:cNvPr id="1028" name="Line 3307"/>
            <p:cNvSpPr>
              <a:spLocks noChangeShapeType="1"/>
            </p:cNvSpPr>
            <p:nvPr/>
          </p:nvSpPr>
          <p:spPr bwMode="auto">
            <a:xfrm flipH="1" flipV="1">
              <a:off x="1445" y="3160"/>
              <a:ext cx="28" cy="1"/>
            </a:xfrm>
            <a:prstGeom prst="line">
              <a:avLst/>
            </a:prstGeom>
            <a:noFill/>
            <a:ln w="0">
              <a:solidFill>
                <a:srgbClr val="000000"/>
              </a:solidFill>
              <a:round/>
              <a:headEnd/>
              <a:tailEnd/>
            </a:ln>
          </p:spPr>
          <p:txBody>
            <a:bodyPr/>
            <a:lstStyle/>
            <a:p>
              <a:endParaRPr lang="en-GB"/>
            </a:p>
          </p:txBody>
        </p:sp>
        <p:sp>
          <p:nvSpPr>
            <p:cNvPr id="1029" name="Line 3308"/>
            <p:cNvSpPr>
              <a:spLocks noChangeShapeType="1"/>
            </p:cNvSpPr>
            <p:nvPr/>
          </p:nvSpPr>
          <p:spPr bwMode="auto">
            <a:xfrm flipH="1" flipV="1">
              <a:off x="1424" y="3153"/>
              <a:ext cx="1" cy="1"/>
            </a:xfrm>
            <a:prstGeom prst="line">
              <a:avLst/>
            </a:prstGeom>
            <a:noFill/>
            <a:ln w="0">
              <a:solidFill>
                <a:srgbClr val="000000"/>
              </a:solidFill>
              <a:round/>
              <a:headEnd/>
              <a:tailEnd/>
            </a:ln>
          </p:spPr>
          <p:txBody>
            <a:bodyPr/>
            <a:lstStyle/>
            <a:p>
              <a:endParaRPr lang="en-GB"/>
            </a:p>
          </p:txBody>
        </p:sp>
        <p:sp>
          <p:nvSpPr>
            <p:cNvPr id="1030" name="Line 3309"/>
            <p:cNvSpPr>
              <a:spLocks noChangeShapeType="1"/>
            </p:cNvSpPr>
            <p:nvPr/>
          </p:nvSpPr>
          <p:spPr bwMode="auto">
            <a:xfrm flipH="1">
              <a:off x="1332" y="3131"/>
              <a:ext cx="1" cy="1"/>
            </a:xfrm>
            <a:prstGeom prst="line">
              <a:avLst/>
            </a:prstGeom>
            <a:noFill/>
            <a:ln w="0">
              <a:solidFill>
                <a:srgbClr val="000000"/>
              </a:solidFill>
              <a:round/>
              <a:headEnd/>
              <a:tailEnd/>
            </a:ln>
          </p:spPr>
          <p:txBody>
            <a:bodyPr/>
            <a:lstStyle/>
            <a:p>
              <a:endParaRPr lang="en-GB"/>
            </a:p>
          </p:txBody>
        </p:sp>
        <p:sp>
          <p:nvSpPr>
            <p:cNvPr id="1031" name="Freeform 3310"/>
            <p:cNvSpPr>
              <a:spLocks/>
            </p:cNvSpPr>
            <p:nvPr/>
          </p:nvSpPr>
          <p:spPr bwMode="auto">
            <a:xfrm>
              <a:off x="1243" y="3118"/>
              <a:ext cx="24" cy="1"/>
            </a:xfrm>
            <a:custGeom>
              <a:avLst/>
              <a:gdLst/>
              <a:ahLst/>
              <a:cxnLst>
                <a:cxn ang="0">
                  <a:pos x="47" y="1"/>
                </a:cxn>
                <a:cxn ang="0">
                  <a:pos x="26" y="0"/>
                </a:cxn>
                <a:cxn ang="0">
                  <a:pos x="0" y="0"/>
                </a:cxn>
              </a:cxnLst>
              <a:rect l="0" t="0" r="r" b="b"/>
              <a:pathLst>
                <a:path w="47" h="1">
                  <a:moveTo>
                    <a:pt x="47" y="1"/>
                  </a:moveTo>
                  <a:lnTo>
                    <a:pt x="26" y="0"/>
                  </a:lnTo>
                  <a:lnTo>
                    <a:pt x="0" y="0"/>
                  </a:lnTo>
                </a:path>
              </a:pathLst>
            </a:custGeom>
            <a:noFill/>
            <a:ln w="0">
              <a:solidFill>
                <a:srgbClr val="000000"/>
              </a:solidFill>
              <a:prstDash val="solid"/>
              <a:round/>
              <a:headEnd/>
              <a:tailEnd/>
            </a:ln>
          </p:spPr>
          <p:txBody>
            <a:bodyPr/>
            <a:lstStyle/>
            <a:p>
              <a:endParaRPr lang="en-GB"/>
            </a:p>
          </p:txBody>
        </p:sp>
        <p:sp>
          <p:nvSpPr>
            <p:cNvPr id="1032" name="Freeform 3311"/>
            <p:cNvSpPr>
              <a:spLocks/>
            </p:cNvSpPr>
            <p:nvPr/>
          </p:nvSpPr>
          <p:spPr bwMode="auto">
            <a:xfrm>
              <a:off x="1252" y="3116"/>
              <a:ext cx="27" cy="2"/>
            </a:xfrm>
            <a:custGeom>
              <a:avLst/>
              <a:gdLst/>
              <a:ahLst/>
              <a:cxnLst>
                <a:cxn ang="0">
                  <a:pos x="0" y="0"/>
                </a:cxn>
                <a:cxn ang="0">
                  <a:pos x="9" y="0"/>
                </a:cxn>
                <a:cxn ang="0">
                  <a:pos x="53" y="3"/>
                </a:cxn>
              </a:cxnLst>
              <a:rect l="0" t="0" r="r" b="b"/>
              <a:pathLst>
                <a:path w="53" h="3">
                  <a:moveTo>
                    <a:pt x="0" y="0"/>
                  </a:moveTo>
                  <a:lnTo>
                    <a:pt x="9" y="0"/>
                  </a:lnTo>
                  <a:lnTo>
                    <a:pt x="53" y="3"/>
                  </a:lnTo>
                </a:path>
              </a:pathLst>
            </a:custGeom>
            <a:noFill/>
            <a:ln w="0">
              <a:solidFill>
                <a:srgbClr val="000000"/>
              </a:solidFill>
              <a:prstDash val="solid"/>
              <a:round/>
              <a:headEnd/>
              <a:tailEnd/>
            </a:ln>
          </p:spPr>
          <p:txBody>
            <a:bodyPr/>
            <a:lstStyle/>
            <a:p>
              <a:endParaRPr lang="en-GB"/>
            </a:p>
          </p:txBody>
        </p:sp>
        <p:sp>
          <p:nvSpPr>
            <p:cNvPr id="1033" name="Line 3312"/>
            <p:cNvSpPr>
              <a:spLocks noChangeShapeType="1"/>
            </p:cNvSpPr>
            <p:nvPr/>
          </p:nvSpPr>
          <p:spPr bwMode="auto">
            <a:xfrm flipH="1">
              <a:off x="1188" y="3111"/>
              <a:ext cx="6" cy="1"/>
            </a:xfrm>
            <a:prstGeom prst="line">
              <a:avLst/>
            </a:prstGeom>
            <a:noFill/>
            <a:ln w="0">
              <a:solidFill>
                <a:srgbClr val="000000"/>
              </a:solidFill>
              <a:round/>
              <a:headEnd/>
              <a:tailEnd/>
            </a:ln>
          </p:spPr>
          <p:txBody>
            <a:bodyPr/>
            <a:lstStyle/>
            <a:p>
              <a:endParaRPr lang="en-GB"/>
            </a:p>
          </p:txBody>
        </p:sp>
        <p:sp>
          <p:nvSpPr>
            <p:cNvPr id="1034" name="Line 3313"/>
            <p:cNvSpPr>
              <a:spLocks noChangeShapeType="1"/>
            </p:cNvSpPr>
            <p:nvPr/>
          </p:nvSpPr>
          <p:spPr bwMode="auto">
            <a:xfrm flipH="1" flipV="1">
              <a:off x="1174" y="3109"/>
              <a:ext cx="8" cy="1"/>
            </a:xfrm>
            <a:prstGeom prst="line">
              <a:avLst/>
            </a:prstGeom>
            <a:noFill/>
            <a:ln w="0">
              <a:solidFill>
                <a:srgbClr val="000000"/>
              </a:solidFill>
              <a:round/>
              <a:headEnd/>
              <a:tailEnd/>
            </a:ln>
          </p:spPr>
          <p:txBody>
            <a:bodyPr/>
            <a:lstStyle/>
            <a:p>
              <a:endParaRPr lang="en-GB"/>
            </a:p>
          </p:txBody>
        </p:sp>
        <p:sp>
          <p:nvSpPr>
            <p:cNvPr id="1035" name="Line 3314"/>
            <p:cNvSpPr>
              <a:spLocks noChangeShapeType="1"/>
            </p:cNvSpPr>
            <p:nvPr/>
          </p:nvSpPr>
          <p:spPr bwMode="auto">
            <a:xfrm flipH="1">
              <a:off x="1106" y="3105"/>
              <a:ext cx="10" cy="1"/>
            </a:xfrm>
            <a:prstGeom prst="line">
              <a:avLst/>
            </a:prstGeom>
            <a:noFill/>
            <a:ln w="0">
              <a:solidFill>
                <a:srgbClr val="000000"/>
              </a:solidFill>
              <a:round/>
              <a:headEnd/>
              <a:tailEnd/>
            </a:ln>
          </p:spPr>
          <p:txBody>
            <a:bodyPr/>
            <a:lstStyle/>
            <a:p>
              <a:endParaRPr lang="en-GB"/>
            </a:p>
          </p:txBody>
        </p:sp>
        <p:sp>
          <p:nvSpPr>
            <p:cNvPr id="1036" name="Line 3315"/>
            <p:cNvSpPr>
              <a:spLocks noChangeShapeType="1"/>
            </p:cNvSpPr>
            <p:nvPr/>
          </p:nvSpPr>
          <p:spPr bwMode="auto">
            <a:xfrm flipH="1">
              <a:off x="1106" y="3104"/>
              <a:ext cx="6" cy="1"/>
            </a:xfrm>
            <a:prstGeom prst="line">
              <a:avLst/>
            </a:prstGeom>
            <a:noFill/>
            <a:ln w="0">
              <a:solidFill>
                <a:srgbClr val="000000"/>
              </a:solidFill>
              <a:round/>
              <a:headEnd/>
              <a:tailEnd/>
            </a:ln>
          </p:spPr>
          <p:txBody>
            <a:bodyPr/>
            <a:lstStyle/>
            <a:p>
              <a:endParaRPr lang="en-GB"/>
            </a:p>
          </p:txBody>
        </p:sp>
        <p:sp>
          <p:nvSpPr>
            <p:cNvPr id="1037" name="Line 3316"/>
            <p:cNvSpPr>
              <a:spLocks noChangeShapeType="1"/>
            </p:cNvSpPr>
            <p:nvPr/>
          </p:nvSpPr>
          <p:spPr bwMode="auto">
            <a:xfrm flipH="1" flipV="1">
              <a:off x="1027" y="3102"/>
              <a:ext cx="65" cy="2"/>
            </a:xfrm>
            <a:prstGeom prst="line">
              <a:avLst/>
            </a:prstGeom>
            <a:noFill/>
            <a:ln w="0">
              <a:solidFill>
                <a:srgbClr val="000000"/>
              </a:solidFill>
              <a:round/>
              <a:headEnd/>
              <a:tailEnd/>
            </a:ln>
          </p:spPr>
          <p:txBody>
            <a:bodyPr/>
            <a:lstStyle/>
            <a:p>
              <a:endParaRPr lang="en-GB"/>
            </a:p>
          </p:txBody>
        </p:sp>
        <p:sp>
          <p:nvSpPr>
            <p:cNvPr id="1038" name="Line 3317"/>
            <p:cNvSpPr>
              <a:spLocks noChangeShapeType="1"/>
            </p:cNvSpPr>
            <p:nvPr/>
          </p:nvSpPr>
          <p:spPr bwMode="auto">
            <a:xfrm>
              <a:off x="1040" y="3105"/>
              <a:ext cx="68" cy="1"/>
            </a:xfrm>
            <a:prstGeom prst="line">
              <a:avLst/>
            </a:prstGeom>
            <a:noFill/>
            <a:ln w="0">
              <a:solidFill>
                <a:srgbClr val="000000"/>
              </a:solidFill>
              <a:round/>
              <a:headEnd/>
              <a:tailEnd/>
            </a:ln>
          </p:spPr>
          <p:txBody>
            <a:bodyPr/>
            <a:lstStyle/>
            <a:p>
              <a:endParaRPr lang="en-GB"/>
            </a:p>
          </p:txBody>
        </p:sp>
        <p:sp>
          <p:nvSpPr>
            <p:cNvPr id="1039" name="Freeform 3318"/>
            <p:cNvSpPr>
              <a:spLocks/>
            </p:cNvSpPr>
            <p:nvPr/>
          </p:nvSpPr>
          <p:spPr bwMode="auto">
            <a:xfrm>
              <a:off x="1033" y="3105"/>
              <a:ext cx="142" cy="6"/>
            </a:xfrm>
            <a:custGeom>
              <a:avLst/>
              <a:gdLst/>
              <a:ahLst/>
              <a:cxnLst>
                <a:cxn ang="0">
                  <a:pos x="0" y="0"/>
                </a:cxn>
                <a:cxn ang="0">
                  <a:pos x="140" y="3"/>
                </a:cxn>
                <a:cxn ang="0">
                  <a:pos x="202" y="5"/>
                </a:cxn>
                <a:cxn ang="0">
                  <a:pos x="284" y="13"/>
                </a:cxn>
              </a:cxnLst>
              <a:rect l="0" t="0" r="r" b="b"/>
              <a:pathLst>
                <a:path w="284" h="13">
                  <a:moveTo>
                    <a:pt x="0" y="0"/>
                  </a:moveTo>
                  <a:lnTo>
                    <a:pt x="140" y="3"/>
                  </a:lnTo>
                  <a:lnTo>
                    <a:pt x="202" y="5"/>
                  </a:lnTo>
                  <a:lnTo>
                    <a:pt x="284" y="13"/>
                  </a:lnTo>
                </a:path>
              </a:pathLst>
            </a:custGeom>
            <a:noFill/>
            <a:ln w="0">
              <a:solidFill>
                <a:srgbClr val="000000"/>
              </a:solidFill>
              <a:prstDash val="solid"/>
              <a:round/>
              <a:headEnd/>
              <a:tailEnd/>
            </a:ln>
          </p:spPr>
          <p:txBody>
            <a:bodyPr/>
            <a:lstStyle/>
            <a:p>
              <a:endParaRPr lang="en-GB"/>
            </a:p>
          </p:txBody>
        </p:sp>
        <p:sp>
          <p:nvSpPr>
            <p:cNvPr id="1040" name="Freeform 3319"/>
            <p:cNvSpPr>
              <a:spLocks/>
            </p:cNvSpPr>
            <p:nvPr/>
          </p:nvSpPr>
          <p:spPr bwMode="auto">
            <a:xfrm>
              <a:off x="1027" y="3105"/>
              <a:ext cx="204" cy="13"/>
            </a:xfrm>
            <a:custGeom>
              <a:avLst/>
              <a:gdLst/>
              <a:ahLst/>
              <a:cxnLst>
                <a:cxn ang="0">
                  <a:pos x="0" y="0"/>
                </a:cxn>
                <a:cxn ang="0">
                  <a:pos x="153" y="3"/>
                </a:cxn>
                <a:cxn ang="0">
                  <a:pos x="215" y="5"/>
                </a:cxn>
                <a:cxn ang="0">
                  <a:pos x="289" y="13"/>
                </a:cxn>
                <a:cxn ang="0">
                  <a:pos x="410" y="26"/>
                </a:cxn>
              </a:cxnLst>
              <a:rect l="0" t="0" r="r" b="b"/>
              <a:pathLst>
                <a:path w="410" h="26">
                  <a:moveTo>
                    <a:pt x="0" y="0"/>
                  </a:moveTo>
                  <a:lnTo>
                    <a:pt x="153" y="3"/>
                  </a:lnTo>
                  <a:lnTo>
                    <a:pt x="215" y="5"/>
                  </a:lnTo>
                  <a:lnTo>
                    <a:pt x="289" y="13"/>
                  </a:lnTo>
                  <a:lnTo>
                    <a:pt x="410" y="26"/>
                  </a:lnTo>
                </a:path>
              </a:pathLst>
            </a:custGeom>
            <a:noFill/>
            <a:ln w="0">
              <a:solidFill>
                <a:srgbClr val="000000"/>
              </a:solidFill>
              <a:prstDash val="solid"/>
              <a:round/>
              <a:headEnd/>
              <a:tailEnd/>
            </a:ln>
          </p:spPr>
          <p:txBody>
            <a:bodyPr/>
            <a:lstStyle/>
            <a:p>
              <a:endParaRPr lang="en-GB"/>
            </a:p>
          </p:txBody>
        </p:sp>
        <p:sp>
          <p:nvSpPr>
            <p:cNvPr id="1041" name="Freeform 3320"/>
            <p:cNvSpPr>
              <a:spLocks/>
            </p:cNvSpPr>
            <p:nvPr/>
          </p:nvSpPr>
          <p:spPr bwMode="auto">
            <a:xfrm>
              <a:off x="318" y="3104"/>
              <a:ext cx="716" cy="7"/>
            </a:xfrm>
            <a:custGeom>
              <a:avLst/>
              <a:gdLst/>
              <a:ahLst/>
              <a:cxnLst>
                <a:cxn ang="0">
                  <a:pos x="0" y="14"/>
                </a:cxn>
                <a:cxn ang="0">
                  <a:pos x="6" y="14"/>
                </a:cxn>
                <a:cxn ang="0">
                  <a:pos x="224" y="11"/>
                </a:cxn>
                <a:cxn ang="0">
                  <a:pos x="864" y="5"/>
                </a:cxn>
                <a:cxn ang="0">
                  <a:pos x="1416" y="0"/>
                </a:cxn>
                <a:cxn ang="0">
                  <a:pos x="1432" y="1"/>
                </a:cxn>
              </a:cxnLst>
              <a:rect l="0" t="0" r="r" b="b"/>
              <a:pathLst>
                <a:path w="1432" h="14">
                  <a:moveTo>
                    <a:pt x="0" y="14"/>
                  </a:moveTo>
                  <a:lnTo>
                    <a:pt x="6" y="14"/>
                  </a:lnTo>
                  <a:lnTo>
                    <a:pt x="224" y="11"/>
                  </a:lnTo>
                  <a:lnTo>
                    <a:pt x="864" y="5"/>
                  </a:lnTo>
                  <a:lnTo>
                    <a:pt x="1416" y="0"/>
                  </a:lnTo>
                  <a:lnTo>
                    <a:pt x="1432" y="1"/>
                  </a:lnTo>
                </a:path>
              </a:pathLst>
            </a:custGeom>
            <a:noFill/>
            <a:ln w="0">
              <a:solidFill>
                <a:srgbClr val="000000"/>
              </a:solidFill>
              <a:prstDash val="solid"/>
              <a:round/>
              <a:headEnd/>
              <a:tailEnd/>
            </a:ln>
          </p:spPr>
          <p:txBody>
            <a:bodyPr/>
            <a:lstStyle/>
            <a:p>
              <a:endParaRPr lang="en-GB"/>
            </a:p>
          </p:txBody>
        </p:sp>
        <p:sp>
          <p:nvSpPr>
            <p:cNvPr id="1042" name="Freeform 3321"/>
            <p:cNvSpPr>
              <a:spLocks/>
            </p:cNvSpPr>
            <p:nvPr/>
          </p:nvSpPr>
          <p:spPr bwMode="auto">
            <a:xfrm>
              <a:off x="310" y="3105"/>
              <a:ext cx="723" cy="6"/>
            </a:xfrm>
            <a:custGeom>
              <a:avLst/>
              <a:gdLst/>
              <a:ahLst/>
              <a:cxnLst>
                <a:cxn ang="0">
                  <a:pos x="0" y="13"/>
                </a:cxn>
                <a:cxn ang="0">
                  <a:pos x="21" y="13"/>
                </a:cxn>
                <a:cxn ang="0">
                  <a:pos x="239" y="10"/>
                </a:cxn>
                <a:cxn ang="0">
                  <a:pos x="879" y="5"/>
                </a:cxn>
                <a:cxn ang="0">
                  <a:pos x="1431" y="0"/>
                </a:cxn>
                <a:cxn ang="0">
                  <a:pos x="1446" y="0"/>
                </a:cxn>
              </a:cxnLst>
              <a:rect l="0" t="0" r="r" b="b"/>
              <a:pathLst>
                <a:path w="1446" h="13">
                  <a:moveTo>
                    <a:pt x="0" y="13"/>
                  </a:moveTo>
                  <a:lnTo>
                    <a:pt x="21" y="13"/>
                  </a:lnTo>
                  <a:lnTo>
                    <a:pt x="239" y="10"/>
                  </a:lnTo>
                  <a:lnTo>
                    <a:pt x="879" y="5"/>
                  </a:lnTo>
                  <a:lnTo>
                    <a:pt x="1431" y="0"/>
                  </a:lnTo>
                  <a:lnTo>
                    <a:pt x="1446" y="0"/>
                  </a:lnTo>
                </a:path>
              </a:pathLst>
            </a:custGeom>
            <a:noFill/>
            <a:ln w="0">
              <a:solidFill>
                <a:srgbClr val="000000"/>
              </a:solidFill>
              <a:prstDash val="solid"/>
              <a:round/>
              <a:headEnd/>
              <a:tailEnd/>
            </a:ln>
          </p:spPr>
          <p:txBody>
            <a:bodyPr/>
            <a:lstStyle/>
            <a:p>
              <a:endParaRPr lang="en-GB"/>
            </a:p>
          </p:txBody>
        </p:sp>
        <p:sp>
          <p:nvSpPr>
            <p:cNvPr id="1043" name="Freeform 3322"/>
            <p:cNvSpPr>
              <a:spLocks/>
            </p:cNvSpPr>
            <p:nvPr/>
          </p:nvSpPr>
          <p:spPr bwMode="auto">
            <a:xfrm>
              <a:off x="302" y="3105"/>
              <a:ext cx="725" cy="7"/>
            </a:xfrm>
            <a:custGeom>
              <a:avLst/>
              <a:gdLst/>
              <a:ahLst/>
              <a:cxnLst>
                <a:cxn ang="0">
                  <a:pos x="0" y="13"/>
                </a:cxn>
                <a:cxn ang="0">
                  <a:pos x="36" y="14"/>
                </a:cxn>
                <a:cxn ang="0">
                  <a:pos x="254" y="11"/>
                </a:cxn>
                <a:cxn ang="0">
                  <a:pos x="894" y="5"/>
                </a:cxn>
                <a:cxn ang="0">
                  <a:pos x="1446" y="0"/>
                </a:cxn>
                <a:cxn ang="0">
                  <a:pos x="1448" y="0"/>
                </a:cxn>
              </a:cxnLst>
              <a:rect l="0" t="0" r="r" b="b"/>
              <a:pathLst>
                <a:path w="1448" h="14">
                  <a:moveTo>
                    <a:pt x="0" y="13"/>
                  </a:moveTo>
                  <a:lnTo>
                    <a:pt x="36" y="14"/>
                  </a:lnTo>
                  <a:lnTo>
                    <a:pt x="254" y="11"/>
                  </a:lnTo>
                  <a:lnTo>
                    <a:pt x="894" y="5"/>
                  </a:lnTo>
                  <a:lnTo>
                    <a:pt x="1446" y="0"/>
                  </a:lnTo>
                  <a:lnTo>
                    <a:pt x="1448" y="0"/>
                  </a:lnTo>
                </a:path>
              </a:pathLst>
            </a:custGeom>
            <a:noFill/>
            <a:ln w="0">
              <a:solidFill>
                <a:srgbClr val="000000"/>
              </a:solidFill>
              <a:prstDash val="solid"/>
              <a:round/>
              <a:headEnd/>
              <a:tailEnd/>
            </a:ln>
          </p:spPr>
          <p:txBody>
            <a:bodyPr/>
            <a:lstStyle/>
            <a:p>
              <a:endParaRPr lang="en-GB"/>
            </a:p>
          </p:txBody>
        </p:sp>
        <p:sp>
          <p:nvSpPr>
            <p:cNvPr id="1044" name="Freeform 3323"/>
            <p:cNvSpPr>
              <a:spLocks/>
            </p:cNvSpPr>
            <p:nvPr/>
          </p:nvSpPr>
          <p:spPr bwMode="auto">
            <a:xfrm>
              <a:off x="300" y="3105"/>
              <a:ext cx="947" cy="14"/>
            </a:xfrm>
            <a:custGeom>
              <a:avLst/>
              <a:gdLst/>
              <a:ahLst/>
              <a:cxnLst>
                <a:cxn ang="0">
                  <a:pos x="0" y="13"/>
                </a:cxn>
                <a:cxn ang="0">
                  <a:pos x="40" y="13"/>
                </a:cxn>
                <a:cxn ang="0">
                  <a:pos x="258" y="11"/>
                </a:cxn>
                <a:cxn ang="0">
                  <a:pos x="898" y="6"/>
                </a:cxn>
                <a:cxn ang="0">
                  <a:pos x="1450" y="0"/>
                </a:cxn>
                <a:cxn ang="0">
                  <a:pos x="1605" y="3"/>
                </a:cxn>
                <a:cxn ang="0">
                  <a:pos x="1667" y="6"/>
                </a:cxn>
                <a:cxn ang="0">
                  <a:pos x="1741" y="13"/>
                </a:cxn>
                <a:cxn ang="0">
                  <a:pos x="1860" y="26"/>
                </a:cxn>
                <a:cxn ang="0">
                  <a:pos x="1862" y="26"/>
                </a:cxn>
                <a:cxn ang="0">
                  <a:pos x="1883" y="27"/>
                </a:cxn>
                <a:cxn ang="0">
                  <a:pos x="1893" y="28"/>
                </a:cxn>
              </a:cxnLst>
              <a:rect l="0" t="0" r="r" b="b"/>
              <a:pathLst>
                <a:path w="1893" h="28">
                  <a:moveTo>
                    <a:pt x="0" y="13"/>
                  </a:moveTo>
                  <a:lnTo>
                    <a:pt x="40" y="13"/>
                  </a:lnTo>
                  <a:lnTo>
                    <a:pt x="258" y="11"/>
                  </a:lnTo>
                  <a:lnTo>
                    <a:pt x="898" y="6"/>
                  </a:lnTo>
                  <a:lnTo>
                    <a:pt x="1450" y="0"/>
                  </a:lnTo>
                  <a:lnTo>
                    <a:pt x="1605" y="3"/>
                  </a:lnTo>
                  <a:lnTo>
                    <a:pt x="1667" y="6"/>
                  </a:lnTo>
                  <a:lnTo>
                    <a:pt x="1741" y="13"/>
                  </a:lnTo>
                  <a:lnTo>
                    <a:pt x="1860" y="26"/>
                  </a:lnTo>
                  <a:lnTo>
                    <a:pt x="1862" y="26"/>
                  </a:lnTo>
                  <a:lnTo>
                    <a:pt x="1883" y="27"/>
                  </a:lnTo>
                  <a:lnTo>
                    <a:pt x="1893" y="28"/>
                  </a:lnTo>
                </a:path>
              </a:pathLst>
            </a:custGeom>
            <a:noFill/>
            <a:ln w="0">
              <a:solidFill>
                <a:srgbClr val="000000"/>
              </a:solidFill>
              <a:prstDash val="solid"/>
              <a:round/>
              <a:headEnd/>
              <a:tailEnd/>
            </a:ln>
          </p:spPr>
          <p:txBody>
            <a:bodyPr/>
            <a:lstStyle/>
            <a:p>
              <a:endParaRPr lang="en-GB"/>
            </a:p>
          </p:txBody>
        </p:sp>
        <p:sp>
          <p:nvSpPr>
            <p:cNvPr id="1045" name="Line 3324"/>
            <p:cNvSpPr>
              <a:spLocks noChangeShapeType="1"/>
            </p:cNvSpPr>
            <p:nvPr/>
          </p:nvSpPr>
          <p:spPr bwMode="auto">
            <a:xfrm>
              <a:off x="300" y="3111"/>
              <a:ext cx="2" cy="1"/>
            </a:xfrm>
            <a:prstGeom prst="line">
              <a:avLst/>
            </a:prstGeom>
            <a:noFill/>
            <a:ln w="0">
              <a:solidFill>
                <a:srgbClr val="000000"/>
              </a:solidFill>
              <a:round/>
              <a:headEnd/>
              <a:tailEnd/>
            </a:ln>
          </p:spPr>
          <p:txBody>
            <a:bodyPr/>
            <a:lstStyle/>
            <a:p>
              <a:endParaRPr lang="en-GB"/>
            </a:p>
          </p:txBody>
        </p:sp>
        <p:sp>
          <p:nvSpPr>
            <p:cNvPr id="1046" name="Line 3325"/>
            <p:cNvSpPr>
              <a:spLocks noChangeShapeType="1"/>
            </p:cNvSpPr>
            <p:nvPr/>
          </p:nvSpPr>
          <p:spPr bwMode="auto">
            <a:xfrm>
              <a:off x="300" y="3110"/>
              <a:ext cx="10" cy="1"/>
            </a:xfrm>
            <a:prstGeom prst="line">
              <a:avLst/>
            </a:prstGeom>
            <a:noFill/>
            <a:ln w="0">
              <a:solidFill>
                <a:srgbClr val="000000"/>
              </a:solidFill>
              <a:round/>
              <a:headEnd/>
              <a:tailEnd/>
            </a:ln>
          </p:spPr>
          <p:txBody>
            <a:bodyPr/>
            <a:lstStyle/>
            <a:p>
              <a:endParaRPr lang="en-GB"/>
            </a:p>
          </p:txBody>
        </p:sp>
        <p:sp>
          <p:nvSpPr>
            <p:cNvPr id="1047" name="Line 3326"/>
            <p:cNvSpPr>
              <a:spLocks noChangeShapeType="1"/>
            </p:cNvSpPr>
            <p:nvPr/>
          </p:nvSpPr>
          <p:spPr bwMode="auto">
            <a:xfrm>
              <a:off x="300" y="3110"/>
              <a:ext cx="18" cy="1"/>
            </a:xfrm>
            <a:prstGeom prst="line">
              <a:avLst/>
            </a:prstGeom>
            <a:noFill/>
            <a:ln w="0">
              <a:solidFill>
                <a:srgbClr val="000000"/>
              </a:solidFill>
              <a:round/>
              <a:headEnd/>
              <a:tailEnd/>
            </a:ln>
          </p:spPr>
          <p:txBody>
            <a:bodyPr/>
            <a:lstStyle/>
            <a:p>
              <a:endParaRPr lang="en-GB"/>
            </a:p>
          </p:txBody>
        </p:sp>
        <p:sp>
          <p:nvSpPr>
            <p:cNvPr id="1048" name="Freeform 3327"/>
            <p:cNvSpPr>
              <a:spLocks/>
            </p:cNvSpPr>
            <p:nvPr/>
          </p:nvSpPr>
          <p:spPr bwMode="auto">
            <a:xfrm>
              <a:off x="300" y="3106"/>
              <a:ext cx="454" cy="4"/>
            </a:xfrm>
            <a:custGeom>
              <a:avLst/>
              <a:gdLst/>
              <a:ahLst/>
              <a:cxnLst>
                <a:cxn ang="0">
                  <a:pos x="0" y="9"/>
                </a:cxn>
                <a:cxn ang="0">
                  <a:pos x="40" y="9"/>
                </a:cxn>
                <a:cxn ang="0">
                  <a:pos x="258" y="7"/>
                </a:cxn>
                <a:cxn ang="0">
                  <a:pos x="898" y="1"/>
                </a:cxn>
                <a:cxn ang="0">
                  <a:pos x="908" y="0"/>
                </a:cxn>
              </a:cxnLst>
              <a:rect l="0" t="0" r="r" b="b"/>
              <a:pathLst>
                <a:path w="908" h="9">
                  <a:moveTo>
                    <a:pt x="0" y="9"/>
                  </a:moveTo>
                  <a:lnTo>
                    <a:pt x="40" y="9"/>
                  </a:lnTo>
                  <a:lnTo>
                    <a:pt x="258" y="7"/>
                  </a:lnTo>
                  <a:lnTo>
                    <a:pt x="898" y="1"/>
                  </a:lnTo>
                  <a:lnTo>
                    <a:pt x="908" y="0"/>
                  </a:lnTo>
                </a:path>
              </a:pathLst>
            </a:custGeom>
            <a:noFill/>
            <a:ln w="0">
              <a:solidFill>
                <a:srgbClr val="000000"/>
              </a:solidFill>
              <a:prstDash val="solid"/>
              <a:round/>
              <a:headEnd/>
              <a:tailEnd/>
            </a:ln>
          </p:spPr>
          <p:txBody>
            <a:bodyPr/>
            <a:lstStyle/>
            <a:p>
              <a:endParaRPr lang="en-GB"/>
            </a:p>
          </p:txBody>
        </p:sp>
        <p:sp>
          <p:nvSpPr>
            <p:cNvPr id="1049" name="Freeform 3328"/>
            <p:cNvSpPr>
              <a:spLocks/>
            </p:cNvSpPr>
            <p:nvPr/>
          </p:nvSpPr>
          <p:spPr bwMode="auto">
            <a:xfrm>
              <a:off x="300" y="3105"/>
              <a:ext cx="453" cy="4"/>
            </a:xfrm>
            <a:custGeom>
              <a:avLst/>
              <a:gdLst/>
              <a:ahLst/>
              <a:cxnLst>
                <a:cxn ang="0">
                  <a:pos x="0" y="8"/>
                </a:cxn>
                <a:cxn ang="0">
                  <a:pos x="40" y="9"/>
                </a:cxn>
                <a:cxn ang="0">
                  <a:pos x="258" y="5"/>
                </a:cxn>
                <a:cxn ang="0">
                  <a:pos x="898" y="0"/>
                </a:cxn>
                <a:cxn ang="0">
                  <a:pos x="905" y="0"/>
                </a:cxn>
              </a:cxnLst>
              <a:rect l="0" t="0" r="r" b="b"/>
              <a:pathLst>
                <a:path w="905" h="9">
                  <a:moveTo>
                    <a:pt x="0" y="8"/>
                  </a:moveTo>
                  <a:lnTo>
                    <a:pt x="40" y="9"/>
                  </a:lnTo>
                  <a:lnTo>
                    <a:pt x="258" y="5"/>
                  </a:lnTo>
                  <a:lnTo>
                    <a:pt x="898" y="0"/>
                  </a:lnTo>
                  <a:lnTo>
                    <a:pt x="905" y="0"/>
                  </a:lnTo>
                </a:path>
              </a:pathLst>
            </a:custGeom>
            <a:noFill/>
            <a:ln w="0">
              <a:solidFill>
                <a:srgbClr val="000000"/>
              </a:solidFill>
              <a:prstDash val="solid"/>
              <a:round/>
              <a:headEnd/>
              <a:tailEnd/>
            </a:ln>
          </p:spPr>
          <p:txBody>
            <a:bodyPr/>
            <a:lstStyle/>
            <a:p>
              <a:endParaRPr lang="en-GB"/>
            </a:p>
          </p:txBody>
        </p:sp>
        <p:sp>
          <p:nvSpPr>
            <p:cNvPr id="1050" name="Freeform 3329"/>
            <p:cNvSpPr>
              <a:spLocks/>
            </p:cNvSpPr>
            <p:nvPr/>
          </p:nvSpPr>
          <p:spPr bwMode="auto">
            <a:xfrm>
              <a:off x="2322" y="3264"/>
              <a:ext cx="123" cy="5"/>
            </a:xfrm>
            <a:custGeom>
              <a:avLst/>
              <a:gdLst/>
              <a:ahLst/>
              <a:cxnLst>
                <a:cxn ang="0">
                  <a:pos x="0" y="0"/>
                </a:cxn>
                <a:cxn ang="0">
                  <a:pos x="12" y="2"/>
                </a:cxn>
                <a:cxn ang="0">
                  <a:pos x="27" y="4"/>
                </a:cxn>
                <a:cxn ang="0">
                  <a:pos x="44" y="6"/>
                </a:cxn>
                <a:cxn ang="0">
                  <a:pos x="58" y="7"/>
                </a:cxn>
                <a:cxn ang="0">
                  <a:pos x="71" y="9"/>
                </a:cxn>
                <a:cxn ang="0">
                  <a:pos x="99" y="11"/>
                </a:cxn>
                <a:cxn ang="0">
                  <a:pos x="114" y="11"/>
                </a:cxn>
                <a:cxn ang="0">
                  <a:pos x="161" y="8"/>
                </a:cxn>
                <a:cxn ang="0">
                  <a:pos x="186" y="7"/>
                </a:cxn>
                <a:cxn ang="0">
                  <a:pos x="200" y="6"/>
                </a:cxn>
                <a:cxn ang="0">
                  <a:pos x="223" y="4"/>
                </a:cxn>
                <a:cxn ang="0">
                  <a:pos x="237" y="3"/>
                </a:cxn>
                <a:cxn ang="0">
                  <a:pos x="245" y="2"/>
                </a:cxn>
              </a:cxnLst>
              <a:rect l="0" t="0" r="r" b="b"/>
              <a:pathLst>
                <a:path w="245" h="11">
                  <a:moveTo>
                    <a:pt x="0" y="0"/>
                  </a:moveTo>
                  <a:lnTo>
                    <a:pt x="12" y="2"/>
                  </a:lnTo>
                  <a:lnTo>
                    <a:pt x="27" y="4"/>
                  </a:lnTo>
                  <a:lnTo>
                    <a:pt x="44" y="6"/>
                  </a:lnTo>
                  <a:lnTo>
                    <a:pt x="58" y="7"/>
                  </a:lnTo>
                  <a:lnTo>
                    <a:pt x="71" y="9"/>
                  </a:lnTo>
                  <a:lnTo>
                    <a:pt x="99" y="11"/>
                  </a:lnTo>
                  <a:lnTo>
                    <a:pt x="114" y="11"/>
                  </a:lnTo>
                  <a:lnTo>
                    <a:pt x="161" y="8"/>
                  </a:lnTo>
                  <a:lnTo>
                    <a:pt x="186" y="7"/>
                  </a:lnTo>
                  <a:lnTo>
                    <a:pt x="200" y="6"/>
                  </a:lnTo>
                  <a:lnTo>
                    <a:pt x="223" y="4"/>
                  </a:lnTo>
                  <a:lnTo>
                    <a:pt x="237" y="3"/>
                  </a:lnTo>
                  <a:lnTo>
                    <a:pt x="245" y="2"/>
                  </a:lnTo>
                </a:path>
              </a:pathLst>
            </a:custGeom>
            <a:noFill/>
            <a:ln w="0">
              <a:solidFill>
                <a:srgbClr val="000000"/>
              </a:solidFill>
              <a:prstDash val="solid"/>
              <a:round/>
              <a:headEnd/>
              <a:tailEnd/>
            </a:ln>
          </p:spPr>
          <p:txBody>
            <a:bodyPr/>
            <a:lstStyle/>
            <a:p>
              <a:endParaRPr lang="en-GB"/>
            </a:p>
          </p:txBody>
        </p:sp>
        <p:sp>
          <p:nvSpPr>
            <p:cNvPr id="1051" name="Freeform 3330"/>
            <p:cNvSpPr>
              <a:spLocks/>
            </p:cNvSpPr>
            <p:nvPr/>
          </p:nvSpPr>
          <p:spPr bwMode="auto">
            <a:xfrm>
              <a:off x="2445" y="3264"/>
              <a:ext cx="42" cy="1"/>
            </a:xfrm>
            <a:custGeom>
              <a:avLst/>
              <a:gdLst/>
              <a:ahLst/>
              <a:cxnLst>
                <a:cxn ang="0">
                  <a:pos x="0" y="1"/>
                </a:cxn>
                <a:cxn ang="0">
                  <a:pos x="6" y="1"/>
                </a:cxn>
                <a:cxn ang="0">
                  <a:pos x="19" y="0"/>
                </a:cxn>
                <a:cxn ang="0">
                  <a:pos x="55" y="0"/>
                </a:cxn>
                <a:cxn ang="0">
                  <a:pos x="84" y="2"/>
                </a:cxn>
              </a:cxnLst>
              <a:rect l="0" t="0" r="r" b="b"/>
              <a:pathLst>
                <a:path w="84" h="2">
                  <a:moveTo>
                    <a:pt x="0" y="1"/>
                  </a:moveTo>
                  <a:lnTo>
                    <a:pt x="6" y="1"/>
                  </a:lnTo>
                  <a:lnTo>
                    <a:pt x="19" y="0"/>
                  </a:lnTo>
                  <a:lnTo>
                    <a:pt x="55" y="0"/>
                  </a:lnTo>
                  <a:lnTo>
                    <a:pt x="84" y="2"/>
                  </a:lnTo>
                </a:path>
              </a:pathLst>
            </a:custGeom>
            <a:noFill/>
            <a:ln w="0">
              <a:solidFill>
                <a:srgbClr val="000000"/>
              </a:solidFill>
              <a:prstDash val="solid"/>
              <a:round/>
              <a:headEnd/>
              <a:tailEnd/>
            </a:ln>
          </p:spPr>
          <p:txBody>
            <a:bodyPr/>
            <a:lstStyle/>
            <a:p>
              <a:endParaRPr lang="en-GB"/>
            </a:p>
          </p:txBody>
        </p:sp>
        <p:sp>
          <p:nvSpPr>
            <p:cNvPr id="1052" name="Line 3331"/>
            <p:cNvSpPr>
              <a:spLocks noChangeShapeType="1"/>
            </p:cNvSpPr>
            <p:nvPr/>
          </p:nvSpPr>
          <p:spPr bwMode="auto">
            <a:xfrm>
              <a:off x="2199" y="3230"/>
              <a:ext cx="1" cy="2"/>
            </a:xfrm>
            <a:prstGeom prst="line">
              <a:avLst/>
            </a:prstGeom>
            <a:noFill/>
            <a:ln w="0">
              <a:solidFill>
                <a:srgbClr val="000000"/>
              </a:solidFill>
              <a:round/>
              <a:headEnd/>
              <a:tailEnd/>
            </a:ln>
          </p:spPr>
          <p:txBody>
            <a:bodyPr/>
            <a:lstStyle/>
            <a:p>
              <a:endParaRPr lang="en-GB"/>
            </a:p>
          </p:txBody>
        </p:sp>
        <p:sp>
          <p:nvSpPr>
            <p:cNvPr id="1053" name="Freeform 3332"/>
            <p:cNvSpPr>
              <a:spLocks/>
            </p:cNvSpPr>
            <p:nvPr/>
          </p:nvSpPr>
          <p:spPr bwMode="auto">
            <a:xfrm>
              <a:off x="2199" y="3230"/>
              <a:ext cx="123" cy="34"/>
            </a:xfrm>
            <a:custGeom>
              <a:avLst/>
              <a:gdLst/>
              <a:ahLst/>
              <a:cxnLst>
                <a:cxn ang="0">
                  <a:pos x="247" y="67"/>
                </a:cxn>
                <a:cxn ang="0">
                  <a:pos x="245" y="67"/>
                </a:cxn>
                <a:cxn ang="0">
                  <a:pos x="234" y="66"/>
                </a:cxn>
                <a:cxn ang="0">
                  <a:pos x="214" y="65"/>
                </a:cxn>
                <a:cxn ang="0">
                  <a:pos x="193" y="57"/>
                </a:cxn>
                <a:cxn ang="0">
                  <a:pos x="183" y="57"/>
                </a:cxn>
                <a:cxn ang="0">
                  <a:pos x="167" y="55"/>
                </a:cxn>
                <a:cxn ang="0">
                  <a:pos x="157" y="54"/>
                </a:cxn>
                <a:cxn ang="0">
                  <a:pos x="142" y="50"/>
                </a:cxn>
                <a:cxn ang="0">
                  <a:pos x="122" y="44"/>
                </a:cxn>
                <a:cxn ang="0">
                  <a:pos x="109" y="40"/>
                </a:cxn>
                <a:cxn ang="0">
                  <a:pos x="91" y="30"/>
                </a:cxn>
                <a:cxn ang="0">
                  <a:pos x="66" y="19"/>
                </a:cxn>
                <a:cxn ang="0">
                  <a:pos x="40" y="9"/>
                </a:cxn>
                <a:cxn ang="0">
                  <a:pos x="27" y="7"/>
                </a:cxn>
                <a:cxn ang="0">
                  <a:pos x="0" y="0"/>
                </a:cxn>
              </a:cxnLst>
              <a:rect l="0" t="0" r="r" b="b"/>
              <a:pathLst>
                <a:path w="247" h="67">
                  <a:moveTo>
                    <a:pt x="247" y="67"/>
                  </a:moveTo>
                  <a:lnTo>
                    <a:pt x="245" y="67"/>
                  </a:lnTo>
                  <a:lnTo>
                    <a:pt x="234" y="66"/>
                  </a:lnTo>
                  <a:lnTo>
                    <a:pt x="214" y="65"/>
                  </a:lnTo>
                  <a:lnTo>
                    <a:pt x="193" y="57"/>
                  </a:lnTo>
                  <a:lnTo>
                    <a:pt x="183" y="57"/>
                  </a:lnTo>
                  <a:lnTo>
                    <a:pt x="167" y="55"/>
                  </a:lnTo>
                  <a:lnTo>
                    <a:pt x="157" y="54"/>
                  </a:lnTo>
                  <a:lnTo>
                    <a:pt x="142" y="50"/>
                  </a:lnTo>
                  <a:lnTo>
                    <a:pt x="122" y="44"/>
                  </a:lnTo>
                  <a:lnTo>
                    <a:pt x="109" y="40"/>
                  </a:lnTo>
                  <a:lnTo>
                    <a:pt x="91" y="30"/>
                  </a:lnTo>
                  <a:lnTo>
                    <a:pt x="66" y="19"/>
                  </a:lnTo>
                  <a:lnTo>
                    <a:pt x="40" y="9"/>
                  </a:lnTo>
                  <a:lnTo>
                    <a:pt x="27" y="7"/>
                  </a:lnTo>
                  <a:lnTo>
                    <a:pt x="0" y="0"/>
                  </a:lnTo>
                </a:path>
              </a:pathLst>
            </a:custGeom>
            <a:noFill/>
            <a:ln w="0">
              <a:solidFill>
                <a:srgbClr val="000000"/>
              </a:solidFill>
              <a:prstDash val="solid"/>
              <a:round/>
              <a:headEnd/>
              <a:tailEnd/>
            </a:ln>
          </p:spPr>
          <p:txBody>
            <a:bodyPr/>
            <a:lstStyle/>
            <a:p>
              <a:endParaRPr lang="en-GB"/>
            </a:p>
          </p:txBody>
        </p:sp>
        <p:sp>
          <p:nvSpPr>
            <p:cNvPr id="1054" name="Line 3333"/>
            <p:cNvSpPr>
              <a:spLocks noChangeShapeType="1"/>
            </p:cNvSpPr>
            <p:nvPr/>
          </p:nvSpPr>
          <p:spPr bwMode="auto">
            <a:xfrm flipH="1">
              <a:off x="2622" y="3271"/>
              <a:ext cx="1" cy="2"/>
            </a:xfrm>
            <a:prstGeom prst="line">
              <a:avLst/>
            </a:prstGeom>
            <a:noFill/>
            <a:ln w="0">
              <a:solidFill>
                <a:srgbClr val="000000"/>
              </a:solidFill>
              <a:round/>
              <a:headEnd/>
              <a:tailEnd/>
            </a:ln>
          </p:spPr>
          <p:txBody>
            <a:bodyPr/>
            <a:lstStyle/>
            <a:p>
              <a:endParaRPr lang="en-GB"/>
            </a:p>
          </p:txBody>
        </p:sp>
        <p:sp>
          <p:nvSpPr>
            <p:cNvPr id="1055" name="Line 3334"/>
            <p:cNvSpPr>
              <a:spLocks noChangeShapeType="1"/>
            </p:cNvSpPr>
            <p:nvPr/>
          </p:nvSpPr>
          <p:spPr bwMode="auto">
            <a:xfrm>
              <a:off x="2487" y="3265"/>
              <a:ext cx="12" cy="1"/>
            </a:xfrm>
            <a:prstGeom prst="line">
              <a:avLst/>
            </a:prstGeom>
            <a:noFill/>
            <a:ln w="0">
              <a:solidFill>
                <a:srgbClr val="000000"/>
              </a:solidFill>
              <a:round/>
              <a:headEnd/>
              <a:tailEnd/>
            </a:ln>
          </p:spPr>
          <p:txBody>
            <a:bodyPr/>
            <a:lstStyle/>
            <a:p>
              <a:endParaRPr lang="en-GB"/>
            </a:p>
          </p:txBody>
        </p:sp>
        <p:sp>
          <p:nvSpPr>
            <p:cNvPr id="1056" name="Line 3335"/>
            <p:cNvSpPr>
              <a:spLocks noChangeShapeType="1"/>
            </p:cNvSpPr>
            <p:nvPr/>
          </p:nvSpPr>
          <p:spPr bwMode="auto">
            <a:xfrm flipH="1">
              <a:off x="1971" y="3185"/>
              <a:ext cx="1" cy="2"/>
            </a:xfrm>
            <a:prstGeom prst="line">
              <a:avLst/>
            </a:prstGeom>
            <a:noFill/>
            <a:ln w="0">
              <a:solidFill>
                <a:srgbClr val="000000"/>
              </a:solidFill>
              <a:round/>
              <a:headEnd/>
              <a:tailEnd/>
            </a:ln>
          </p:spPr>
          <p:txBody>
            <a:bodyPr/>
            <a:lstStyle/>
            <a:p>
              <a:endParaRPr lang="en-GB"/>
            </a:p>
          </p:txBody>
        </p:sp>
        <p:sp>
          <p:nvSpPr>
            <p:cNvPr id="1057" name="Freeform 3336"/>
            <p:cNvSpPr>
              <a:spLocks/>
            </p:cNvSpPr>
            <p:nvPr/>
          </p:nvSpPr>
          <p:spPr bwMode="auto">
            <a:xfrm>
              <a:off x="2020" y="3197"/>
              <a:ext cx="5" cy="7"/>
            </a:xfrm>
            <a:custGeom>
              <a:avLst/>
              <a:gdLst/>
              <a:ahLst/>
              <a:cxnLst>
                <a:cxn ang="0">
                  <a:pos x="11" y="0"/>
                </a:cxn>
                <a:cxn ang="0">
                  <a:pos x="10" y="2"/>
                </a:cxn>
                <a:cxn ang="0">
                  <a:pos x="5" y="8"/>
                </a:cxn>
                <a:cxn ang="0">
                  <a:pos x="1" y="13"/>
                </a:cxn>
                <a:cxn ang="0">
                  <a:pos x="0" y="14"/>
                </a:cxn>
                <a:cxn ang="0">
                  <a:pos x="0" y="14"/>
                </a:cxn>
              </a:cxnLst>
              <a:rect l="0" t="0" r="r" b="b"/>
              <a:pathLst>
                <a:path w="11" h="14">
                  <a:moveTo>
                    <a:pt x="11" y="0"/>
                  </a:moveTo>
                  <a:lnTo>
                    <a:pt x="10" y="2"/>
                  </a:lnTo>
                  <a:lnTo>
                    <a:pt x="5" y="8"/>
                  </a:lnTo>
                  <a:lnTo>
                    <a:pt x="1" y="13"/>
                  </a:lnTo>
                  <a:lnTo>
                    <a:pt x="0" y="14"/>
                  </a:lnTo>
                  <a:lnTo>
                    <a:pt x="0" y="14"/>
                  </a:lnTo>
                </a:path>
              </a:pathLst>
            </a:custGeom>
            <a:noFill/>
            <a:ln w="0">
              <a:solidFill>
                <a:srgbClr val="000000"/>
              </a:solidFill>
              <a:prstDash val="solid"/>
              <a:round/>
              <a:headEnd/>
              <a:tailEnd/>
            </a:ln>
          </p:spPr>
          <p:txBody>
            <a:bodyPr/>
            <a:lstStyle/>
            <a:p>
              <a:endParaRPr lang="en-GB"/>
            </a:p>
          </p:txBody>
        </p:sp>
        <p:sp>
          <p:nvSpPr>
            <p:cNvPr id="1058" name="Line 3337"/>
            <p:cNvSpPr>
              <a:spLocks noChangeShapeType="1"/>
            </p:cNvSpPr>
            <p:nvPr/>
          </p:nvSpPr>
          <p:spPr bwMode="auto">
            <a:xfrm flipH="1">
              <a:off x="2050" y="3212"/>
              <a:ext cx="1" cy="1"/>
            </a:xfrm>
            <a:prstGeom prst="line">
              <a:avLst/>
            </a:prstGeom>
            <a:noFill/>
            <a:ln w="0">
              <a:solidFill>
                <a:srgbClr val="000000"/>
              </a:solidFill>
              <a:round/>
              <a:headEnd/>
              <a:tailEnd/>
            </a:ln>
          </p:spPr>
          <p:txBody>
            <a:bodyPr/>
            <a:lstStyle/>
            <a:p>
              <a:endParaRPr lang="en-GB"/>
            </a:p>
          </p:txBody>
        </p:sp>
        <p:sp>
          <p:nvSpPr>
            <p:cNvPr id="1059" name="Line 3338"/>
            <p:cNvSpPr>
              <a:spLocks noChangeShapeType="1"/>
            </p:cNvSpPr>
            <p:nvPr/>
          </p:nvSpPr>
          <p:spPr bwMode="auto">
            <a:xfrm flipV="1">
              <a:off x="3397" y="3189"/>
              <a:ext cx="3" cy="2"/>
            </a:xfrm>
            <a:prstGeom prst="line">
              <a:avLst/>
            </a:prstGeom>
            <a:noFill/>
            <a:ln w="0">
              <a:solidFill>
                <a:srgbClr val="000000"/>
              </a:solidFill>
              <a:round/>
              <a:headEnd/>
              <a:tailEnd/>
            </a:ln>
          </p:spPr>
          <p:txBody>
            <a:bodyPr/>
            <a:lstStyle/>
            <a:p>
              <a:endParaRPr lang="en-GB"/>
            </a:p>
          </p:txBody>
        </p:sp>
        <p:sp>
          <p:nvSpPr>
            <p:cNvPr id="1060" name="Freeform 3339"/>
            <p:cNvSpPr>
              <a:spLocks/>
            </p:cNvSpPr>
            <p:nvPr/>
          </p:nvSpPr>
          <p:spPr bwMode="auto">
            <a:xfrm>
              <a:off x="3397" y="3191"/>
              <a:ext cx="91" cy="9"/>
            </a:xfrm>
            <a:custGeom>
              <a:avLst/>
              <a:gdLst/>
              <a:ahLst/>
              <a:cxnLst>
                <a:cxn ang="0">
                  <a:pos x="182" y="19"/>
                </a:cxn>
                <a:cxn ang="0">
                  <a:pos x="174" y="18"/>
                </a:cxn>
                <a:cxn ang="0">
                  <a:pos x="154" y="15"/>
                </a:cxn>
                <a:cxn ang="0">
                  <a:pos x="133" y="11"/>
                </a:cxn>
                <a:cxn ang="0">
                  <a:pos x="113" y="5"/>
                </a:cxn>
                <a:cxn ang="0">
                  <a:pos x="111" y="5"/>
                </a:cxn>
                <a:cxn ang="0">
                  <a:pos x="89" y="10"/>
                </a:cxn>
                <a:cxn ang="0">
                  <a:pos x="80" y="10"/>
                </a:cxn>
                <a:cxn ang="0">
                  <a:pos x="68" y="9"/>
                </a:cxn>
                <a:cxn ang="0">
                  <a:pos x="62" y="8"/>
                </a:cxn>
                <a:cxn ang="0">
                  <a:pos x="24" y="2"/>
                </a:cxn>
                <a:cxn ang="0">
                  <a:pos x="0" y="0"/>
                </a:cxn>
              </a:cxnLst>
              <a:rect l="0" t="0" r="r" b="b"/>
              <a:pathLst>
                <a:path w="182" h="19">
                  <a:moveTo>
                    <a:pt x="182" y="19"/>
                  </a:moveTo>
                  <a:lnTo>
                    <a:pt x="174" y="18"/>
                  </a:lnTo>
                  <a:lnTo>
                    <a:pt x="154" y="15"/>
                  </a:lnTo>
                  <a:lnTo>
                    <a:pt x="133" y="11"/>
                  </a:lnTo>
                  <a:lnTo>
                    <a:pt x="113" y="5"/>
                  </a:lnTo>
                  <a:lnTo>
                    <a:pt x="111" y="5"/>
                  </a:lnTo>
                  <a:lnTo>
                    <a:pt x="89" y="10"/>
                  </a:lnTo>
                  <a:lnTo>
                    <a:pt x="80" y="10"/>
                  </a:lnTo>
                  <a:lnTo>
                    <a:pt x="68" y="9"/>
                  </a:lnTo>
                  <a:lnTo>
                    <a:pt x="62" y="8"/>
                  </a:lnTo>
                  <a:lnTo>
                    <a:pt x="24" y="2"/>
                  </a:lnTo>
                  <a:lnTo>
                    <a:pt x="0" y="0"/>
                  </a:lnTo>
                </a:path>
              </a:pathLst>
            </a:custGeom>
            <a:noFill/>
            <a:ln w="0">
              <a:solidFill>
                <a:srgbClr val="000000"/>
              </a:solidFill>
              <a:prstDash val="solid"/>
              <a:round/>
              <a:headEnd/>
              <a:tailEnd/>
            </a:ln>
          </p:spPr>
          <p:txBody>
            <a:bodyPr/>
            <a:lstStyle/>
            <a:p>
              <a:endParaRPr lang="en-GB"/>
            </a:p>
          </p:txBody>
        </p:sp>
        <p:sp>
          <p:nvSpPr>
            <p:cNvPr id="1061" name="Freeform 3340"/>
            <p:cNvSpPr>
              <a:spLocks/>
            </p:cNvSpPr>
            <p:nvPr/>
          </p:nvSpPr>
          <p:spPr bwMode="auto">
            <a:xfrm>
              <a:off x="3681" y="3245"/>
              <a:ext cx="10" cy="4"/>
            </a:xfrm>
            <a:custGeom>
              <a:avLst/>
              <a:gdLst/>
              <a:ahLst/>
              <a:cxnLst>
                <a:cxn ang="0">
                  <a:pos x="20" y="0"/>
                </a:cxn>
                <a:cxn ang="0">
                  <a:pos x="8" y="4"/>
                </a:cxn>
                <a:cxn ang="0">
                  <a:pos x="0" y="7"/>
                </a:cxn>
              </a:cxnLst>
              <a:rect l="0" t="0" r="r" b="b"/>
              <a:pathLst>
                <a:path w="20" h="7">
                  <a:moveTo>
                    <a:pt x="20" y="0"/>
                  </a:moveTo>
                  <a:lnTo>
                    <a:pt x="8" y="4"/>
                  </a:lnTo>
                  <a:lnTo>
                    <a:pt x="0" y="7"/>
                  </a:lnTo>
                </a:path>
              </a:pathLst>
            </a:custGeom>
            <a:noFill/>
            <a:ln w="0">
              <a:solidFill>
                <a:srgbClr val="000000"/>
              </a:solidFill>
              <a:prstDash val="solid"/>
              <a:round/>
              <a:headEnd/>
              <a:tailEnd/>
            </a:ln>
          </p:spPr>
          <p:txBody>
            <a:bodyPr/>
            <a:lstStyle/>
            <a:p>
              <a:endParaRPr lang="en-GB"/>
            </a:p>
          </p:txBody>
        </p:sp>
        <p:sp>
          <p:nvSpPr>
            <p:cNvPr id="1062" name="Freeform 3341"/>
            <p:cNvSpPr>
              <a:spLocks/>
            </p:cNvSpPr>
            <p:nvPr/>
          </p:nvSpPr>
          <p:spPr bwMode="auto">
            <a:xfrm>
              <a:off x="3488" y="3200"/>
              <a:ext cx="203" cy="45"/>
            </a:xfrm>
            <a:custGeom>
              <a:avLst/>
              <a:gdLst/>
              <a:ahLst/>
              <a:cxnLst>
                <a:cxn ang="0">
                  <a:pos x="0" y="0"/>
                </a:cxn>
                <a:cxn ang="0">
                  <a:pos x="6" y="1"/>
                </a:cxn>
                <a:cxn ang="0">
                  <a:pos x="24" y="0"/>
                </a:cxn>
                <a:cxn ang="0">
                  <a:pos x="47" y="6"/>
                </a:cxn>
                <a:cxn ang="0">
                  <a:pos x="67" y="11"/>
                </a:cxn>
                <a:cxn ang="0">
                  <a:pos x="87" y="18"/>
                </a:cxn>
                <a:cxn ang="0">
                  <a:pos x="106" y="27"/>
                </a:cxn>
                <a:cxn ang="0">
                  <a:pos x="110" y="27"/>
                </a:cxn>
                <a:cxn ang="0">
                  <a:pos x="121" y="30"/>
                </a:cxn>
                <a:cxn ang="0">
                  <a:pos x="147" y="36"/>
                </a:cxn>
                <a:cxn ang="0">
                  <a:pos x="164" y="40"/>
                </a:cxn>
                <a:cxn ang="0">
                  <a:pos x="187" y="41"/>
                </a:cxn>
                <a:cxn ang="0">
                  <a:pos x="210" y="48"/>
                </a:cxn>
                <a:cxn ang="0">
                  <a:pos x="237" y="54"/>
                </a:cxn>
                <a:cxn ang="0">
                  <a:pos x="265" y="62"/>
                </a:cxn>
                <a:cxn ang="0">
                  <a:pos x="287" y="66"/>
                </a:cxn>
                <a:cxn ang="0">
                  <a:pos x="307" y="70"/>
                </a:cxn>
                <a:cxn ang="0">
                  <a:pos x="334" y="76"/>
                </a:cxn>
                <a:cxn ang="0">
                  <a:pos x="357" y="80"/>
                </a:cxn>
                <a:cxn ang="0">
                  <a:pos x="384" y="87"/>
                </a:cxn>
                <a:cxn ang="0">
                  <a:pos x="406" y="90"/>
                </a:cxn>
              </a:cxnLst>
              <a:rect l="0" t="0" r="r" b="b"/>
              <a:pathLst>
                <a:path w="406" h="90">
                  <a:moveTo>
                    <a:pt x="0" y="0"/>
                  </a:moveTo>
                  <a:lnTo>
                    <a:pt x="6" y="1"/>
                  </a:lnTo>
                  <a:lnTo>
                    <a:pt x="24" y="0"/>
                  </a:lnTo>
                  <a:lnTo>
                    <a:pt x="47" y="6"/>
                  </a:lnTo>
                  <a:lnTo>
                    <a:pt x="67" y="11"/>
                  </a:lnTo>
                  <a:lnTo>
                    <a:pt x="87" y="18"/>
                  </a:lnTo>
                  <a:lnTo>
                    <a:pt x="106" y="27"/>
                  </a:lnTo>
                  <a:lnTo>
                    <a:pt x="110" y="27"/>
                  </a:lnTo>
                  <a:lnTo>
                    <a:pt x="121" y="30"/>
                  </a:lnTo>
                  <a:lnTo>
                    <a:pt x="147" y="36"/>
                  </a:lnTo>
                  <a:lnTo>
                    <a:pt x="164" y="40"/>
                  </a:lnTo>
                  <a:lnTo>
                    <a:pt x="187" y="41"/>
                  </a:lnTo>
                  <a:lnTo>
                    <a:pt x="210" y="48"/>
                  </a:lnTo>
                  <a:lnTo>
                    <a:pt x="237" y="54"/>
                  </a:lnTo>
                  <a:lnTo>
                    <a:pt x="265" y="62"/>
                  </a:lnTo>
                  <a:lnTo>
                    <a:pt x="287" y="66"/>
                  </a:lnTo>
                  <a:lnTo>
                    <a:pt x="307" y="70"/>
                  </a:lnTo>
                  <a:lnTo>
                    <a:pt x="334" y="76"/>
                  </a:lnTo>
                  <a:lnTo>
                    <a:pt x="357" y="80"/>
                  </a:lnTo>
                  <a:lnTo>
                    <a:pt x="384" y="87"/>
                  </a:lnTo>
                  <a:lnTo>
                    <a:pt x="406" y="90"/>
                  </a:lnTo>
                </a:path>
              </a:pathLst>
            </a:custGeom>
            <a:noFill/>
            <a:ln w="0">
              <a:solidFill>
                <a:srgbClr val="000000"/>
              </a:solidFill>
              <a:prstDash val="solid"/>
              <a:round/>
              <a:headEnd/>
              <a:tailEnd/>
            </a:ln>
          </p:spPr>
          <p:txBody>
            <a:bodyPr/>
            <a:lstStyle/>
            <a:p>
              <a:endParaRPr lang="en-GB"/>
            </a:p>
          </p:txBody>
        </p:sp>
        <p:sp>
          <p:nvSpPr>
            <p:cNvPr id="1063" name="Freeform 3342"/>
            <p:cNvSpPr>
              <a:spLocks/>
            </p:cNvSpPr>
            <p:nvPr/>
          </p:nvSpPr>
          <p:spPr bwMode="auto">
            <a:xfrm>
              <a:off x="2128" y="3209"/>
              <a:ext cx="8" cy="10"/>
            </a:xfrm>
            <a:custGeom>
              <a:avLst/>
              <a:gdLst/>
              <a:ahLst/>
              <a:cxnLst>
                <a:cxn ang="0">
                  <a:pos x="15" y="0"/>
                </a:cxn>
                <a:cxn ang="0">
                  <a:pos x="8" y="9"/>
                </a:cxn>
                <a:cxn ang="0">
                  <a:pos x="1" y="19"/>
                </a:cxn>
                <a:cxn ang="0">
                  <a:pos x="0" y="20"/>
                </a:cxn>
              </a:cxnLst>
              <a:rect l="0" t="0" r="r" b="b"/>
              <a:pathLst>
                <a:path w="15" h="20">
                  <a:moveTo>
                    <a:pt x="15" y="0"/>
                  </a:moveTo>
                  <a:lnTo>
                    <a:pt x="8" y="9"/>
                  </a:lnTo>
                  <a:lnTo>
                    <a:pt x="1" y="19"/>
                  </a:lnTo>
                  <a:lnTo>
                    <a:pt x="0" y="20"/>
                  </a:lnTo>
                </a:path>
              </a:pathLst>
            </a:custGeom>
            <a:noFill/>
            <a:ln w="0">
              <a:solidFill>
                <a:srgbClr val="000000"/>
              </a:solidFill>
              <a:prstDash val="solid"/>
              <a:round/>
              <a:headEnd/>
              <a:tailEnd/>
            </a:ln>
          </p:spPr>
          <p:txBody>
            <a:bodyPr/>
            <a:lstStyle/>
            <a:p>
              <a:endParaRPr lang="en-GB"/>
            </a:p>
          </p:txBody>
        </p:sp>
        <p:sp>
          <p:nvSpPr>
            <p:cNvPr id="1064" name="Line 3343"/>
            <p:cNvSpPr>
              <a:spLocks noChangeShapeType="1"/>
            </p:cNvSpPr>
            <p:nvPr/>
          </p:nvSpPr>
          <p:spPr bwMode="auto">
            <a:xfrm>
              <a:off x="2136" y="3209"/>
              <a:ext cx="1" cy="1"/>
            </a:xfrm>
            <a:prstGeom prst="line">
              <a:avLst/>
            </a:prstGeom>
            <a:noFill/>
            <a:ln w="0">
              <a:solidFill>
                <a:srgbClr val="000000"/>
              </a:solidFill>
              <a:round/>
              <a:headEnd/>
              <a:tailEnd/>
            </a:ln>
          </p:spPr>
          <p:txBody>
            <a:bodyPr/>
            <a:lstStyle/>
            <a:p>
              <a:endParaRPr lang="en-GB"/>
            </a:p>
          </p:txBody>
        </p:sp>
        <p:sp>
          <p:nvSpPr>
            <p:cNvPr id="1065" name="Freeform 3344"/>
            <p:cNvSpPr>
              <a:spLocks/>
            </p:cNvSpPr>
            <p:nvPr/>
          </p:nvSpPr>
          <p:spPr bwMode="auto">
            <a:xfrm>
              <a:off x="2183" y="3203"/>
              <a:ext cx="7" cy="13"/>
            </a:xfrm>
            <a:custGeom>
              <a:avLst/>
              <a:gdLst/>
              <a:ahLst/>
              <a:cxnLst>
                <a:cxn ang="0">
                  <a:pos x="0" y="0"/>
                </a:cxn>
                <a:cxn ang="0">
                  <a:pos x="7" y="13"/>
                </a:cxn>
                <a:cxn ang="0">
                  <a:pos x="11" y="20"/>
                </a:cxn>
                <a:cxn ang="0">
                  <a:pos x="14" y="25"/>
                </a:cxn>
              </a:cxnLst>
              <a:rect l="0" t="0" r="r" b="b"/>
              <a:pathLst>
                <a:path w="14" h="25">
                  <a:moveTo>
                    <a:pt x="0" y="0"/>
                  </a:moveTo>
                  <a:lnTo>
                    <a:pt x="7" y="13"/>
                  </a:lnTo>
                  <a:lnTo>
                    <a:pt x="11" y="20"/>
                  </a:lnTo>
                  <a:lnTo>
                    <a:pt x="14" y="25"/>
                  </a:lnTo>
                </a:path>
              </a:pathLst>
            </a:custGeom>
            <a:noFill/>
            <a:ln w="0">
              <a:solidFill>
                <a:srgbClr val="000000"/>
              </a:solidFill>
              <a:prstDash val="solid"/>
              <a:round/>
              <a:headEnd/>
              <a:tailEnd/>
            </a:ln>
          </p:spPr>
          <p:txBody>
            <a:bodyPr/>
            <a:lstStyle/>
            <a:p>
              <a:endParaRPr lang="en-GB"/>
            </a:p>
          </p:txBody>
        </p:sp>
        <p:sp>
          <p:nvSpPr>
            <p:cNvPr id="1066" name="Freeform 3345"/>
            <p:cNvSpPr>
              <a:spLocks/>
            </p:cNvSpPr>
            <p:nvPr/>
          </p:nvSpPr>
          <p:spPr bwMode="auto">
            <a:xfrm>
              <a:off x="2136" y="3203"/>
              <a:ext cx="47" cy="6"/>
            </a:xfrm>
            <a:custGeom>
              <a:avLst/>
              <a:gdLst/>
              <a:ahLst/>
              <a:cxnLst>
                <a:cxn ang="0">
                  <a:pos x="0" y="11"/>
                </a:cxn>
                <a:cxn ang="0">
                  <a:pos x="15" y="9"/>
                </a:cxn>
                <a:cxn ang="0">
                  <a:pos x="51" y="1"/>
                </a:cxn>
                <a:cxn ang="0">
                  <a:pos x="54" y="0"/>
                </a:cxn>
                <a:cxn ang="0">
                  <a:pos x="84" y="0"/>
                </a:cxn>
                <a:cxn ang="0">
                  <a:pos x="93" y="0"/>
                </a:cxn>
              </a:cxnLst>
              <a:rect l="0" t="0" r="r" b="b"/>
              <a:pathLst>
                <a:path w="93" h="11">
                  <a:moveTo>
                    <a:pt x="0" y="11"/>
                  </a:moveTo>
                  <a:lnTo>
                    <a:pt x="15" y="9"/>
                  </a:lnTo>
                  <a:lnTo>
                    <a:pt x="51" y="1"/>
                  </a:lnTo>
                  <a:lnTo>
                    <a:pt x="54" y="0"/>
                  </a:lnTo>
                  <a:lnTo>
                    <a:pt x="84" y="0"/>
                  </a:lnTo>
                  <a:lnTo>
                    <a:pt x="93" y="0"/>
                  </a:lnTo>
                </a:path>
              </a:pathLst>
            </a:custGeom>
            <a:noFill/>
            <a:ln w="0">
              <a:solidFill>
                <a:srgbClr val="000000"/>
              </a:solidFill>
              <a:prstDash val="solid"/>
              <a:round/>
              <a:headEnd/>
              <a:tailEnd/>
            </a:ln>
          </p:spPr>
          <p:txBody>
            <a:bodyPr/>
            <a:lstStyle/>
            <a:p>
              <a:endParaRPr lang="en-GB"/>
            </a:p>
          </p:txBody>
        </p:sp>
        <p:sp>
          <p:nvSpPr>
            <p:cNvPr id="1067" name="Freeform 3346"/>
            <p:cNvSpPr>
              <a:spLocks/>
            </p:cNvSpPr>
            <p:nvPr/>
          </p:nvSpPr>
          <p:spPr bwMode="auto">
            <a:xfrm>
              <a:off x="2633" y="3257"/>
              <a:ext cx="3" cy="3"/>
            </a:xfrm>
            <a:custGeom>
              <a:avLst/>
              <a:gdLst/>
              <a:ahLst/>
              <a:cxnLst>
                <a:cxn ang="0">
                  <a:pos x="6" y="0"/>
                </a:cxn>
                <a:cxn ang="0">
                  <a:pos x="5" y="0"/>
                </a:cxn>
                <a:cxn ang="0">
                  <a:pos x="0" y="6"/>
                </a:cxn>
              </a:cxnLst>
              <a:rect l="0" t="0" r="r" b="b"/>
              <a:pathLst>
                <a:path w="6" h="6">
                  <a:moveTo>
                    <a:pt x="6" y="0"/>
                  </a:moveTo>
                  <a:lnTo>
                    <a:pt x="5" y="0"/>
                  </a:lnTo>
                  <a:lnTo>
                    <a:pt x="0" y="6"/>
                  </a:lnTo>
                </a:path>
              </a:pathLst>
            </a:custGeom>
            <a:noFill/>
            <a:ln w="0">
              <a:solidFill>
                <a:srgbClr val="000000"/>
              </a:solidFill>
              <a:prstDash val="solid"/>
              <a:round/>
              <a:headEnd/>
              <a:tailEnd/>
            </a:ln>
          </p:spPr>
          <p:txBody>
            <a:bodyPr/>
            <a:lstStyle/>
            <a:p>
              <a:endParaRPr lang="en-GB"/>
            </a:p>
          </p:txBody>
        </p:sp>
        <p:sp>
          <p:nvSpPr>
            <p:cNvPr id="1068" name="Line 3347"/>
            <p:cNvSpPr>
              <a:spLocks noChangeShapeType="1"/>
            </p:cNvSpPr>
            <p:nvPr/>
          </p:nvSpPr>
          <p:spPr bwMode="auto">
            <a:xfrm flipH="1">
              <a:off x="2120" y="3228"/>
              <a:ext cx="1" cy="1"/>
            </a:xfrm>
            <a:prstGeom prst="line">
              <a:avLst/>
            </a:prstGeom>
            <a:noFill/>
            <a:ln w="0">
              <a:solidFill>
                <a:srgbClr val="000000"/>
              </a:solidFill>
              <a:round/>
              <a:headEnd/>
              <a:tailEnd/>
            </a:ln>
          </p:spPr>
          <p:txBody>
            <a:bodyPr/>
            <a:lstStyle/>
            <a:p>
              <a:endParaRPr lang="en-GB"/>
            </a:p>
          </p:txBody>
        </p:sp>
        <p:sp>
          <p:nvSpPr>
            <p:cNvPr id="1069" name="Freeform 3348"/>
            <p:cNvSpPr>
              <a:spLocks/>
            </p:cNvSpPr>
            <p:nvPr/>
          </p:nvSpPr>
          <p:spPr bwMode="auto">
            <a:xfrm>
              <a:off x="2722" y="3277"/>
              <a:ext cx="24" cy="16"/>
            </a:xfrm>
            <a:custGeom>
              <a:avLst/>
              <a:gdLst/>
              <a:ahLst/>
              <a:cxnLst>
                <a:cxn ang="0">
                  <a:pos x="46" y="0"/>
                </a:cxn>
                <a:cxn ang="0">
                  <a:pos x="20" y="18"/>
                </a:cxn>
                <a:cxn ang="0">
                  <a:pos x="0" y="32"/>
                </a:cxn>
              </a:cxnLst>
              <a:rect l="0" t="0" r="r" b="b"/>
              <a:pathLst>
                <a:path w="46" h="32">
                  <a:moveTo>
                    <a:pt x="46" y="0"/>
                  </a:moveTo>
                  <a:lnTo>
                    <a:pt x="20" y="18"/>
                  </a:lnTo>
                  <a:lnTo>
                    <a:pt x="0" y="32"/>
                  </a:lnTo>
                </a:path>
              </a:pathLst>
            </a:custGeom>
            <a:noFill/>
            <a:ln w="0">
              <a:solidFill>
                <a:srgbClr val="000000"/>
              </a:solidFill>
              <a:prstDash val="solid"/>
              <a:round/>
              <a:headEnd/>
              <a:tailEnd/>
            </a:ln>
          </p:spPr>
          <p:txBody>
            <a:bodyPr/>
            <a:lstStyle/>
            <a:p>
              <a:endParaRPr lang="en-GB"/>
            </a:p>
          </p:txBody>
        </p:sp>
        <p:sp>
          <p:nvSpPr>
            <p:cNvPr id="1070" name="Freeform 3349"/>
            <p:cNvSpPr>
              <a:spLocks/>
            </p:cNvSpPr>
            <p:nvPr/>
          </p:nvSpPr>
          <p:spPr bwMode="auto">
            <a:xfrm>
              <a:off x="2629" y="3260"/>
              <a:ext cx="4" cy="5"/>
            </a:xfrm>
            <a:custGeom>
              <a:avLst/>
              <a:gdLst/>
              <a:ahLst/>
              <a:cxnLst>
                <a:cxn ang="0">
                  <a:pos x="9" y="0"/>
                </a:cxn>
                <a:cxn ang="0">
                  <a:pos x="0" y="11"/>
                </a:cxn>
                <a:cxn ang="0">
                  <a:pos x="0" y="11"/>
                </a:cxn>
              </a:cxnLst>
              <a:rect l="0" t="0" r="r" b="b"/>
              <a:pathLst>
                <a:path w="9" h="11">
                  <a:moveTo>
                    <a:pt x="9" y="0"/>
                  </a:moveTo>
                  <a:lnTo>
                    <a:pt x="0" y="11"/>
                  </a:lnTo>
                  <a:lnTo>
                    <a:pt x="0" y="11"/>
                  </a:lnTo>
                </a:path>
              </a:pathLst>
            </a:custGeom>
            <a:noFill/>
            <a:ln w="0">
              <a:solidFill>
                <a:srgbClr val="000000"/>
              </a:solidFill>
              <a:prstDash val="solid"/>
              <a:round/>
              <a:headEnd/>
              <a:tailEnd/>
            </a:ln>
          </p:spPr>
          <p:txBody>
            <a:bodyPr/>
            <a:lstStyle/>
            <a:p>
              <a:endParaRPr lang="en-GB"/>
            </a:p>
          </p:txBody>
        </p:sp>
        <p:sp>
          <p:nvSpPr>
            <p:cNvPr id="1071" name="Freeform 3350"/>
            <p:cNvSpPr>
              <a:spLocks/>
            </p:cNvSpPr>
            <p:nvPr/>
          </p:nvSpPr>
          <p:spPr bwMode="auto">
            <a:xfrm>
              <a:off x="2190" y="3216"/>
              <a:ext cx="316" cy="41"/>
            </a:xfrm>
            <a:custGeom>
              <a:avLst/>
              <a:gdLst/>
              <a:ahLst/>
              <a:cxnLst>
                <a:cxn ang="0">
                  <a:pos x="0" y="0"/>
                </a:cxn>
                <a:cxn ang="0">
                  <a:pos x="25" y="8"/>
                </a:cxn>
                <a:cxn ang="0">
                  <a:pos x="61" y="14"/>
                </a:cxn>
                <a:cxn ang="0">
                  <a:pos x="89" y="25"/>
                </a:cxn>
                <a:cxn ang="0">
                  <a:pos x="115" y="35"/>
                </a:cxn>
                <a:cxn ang="0">
                  <a:pos x="132" y="46"/>
                </a:cxn>
                <a:cxn ang="0">
                  <a:pos x="144" y="50"/>
                </a:cxn>
                <a:cxn ang="0">
                  <a:pos x="163" y="56"/>
                </a:cxn>
                <a:cxn ang="0">
                  <a:pos x="178" y="59"/>
                </a:cxn>
                <a:cxn ang="0">
                  <a:pos x="188" y="59"/>
                </a:cxn>
                <a:cxn ang="0">
                  <a:pos x="203" y="62"/>
                </a:cxn>
                <a:cxn ang="0">
                  <a:pos x="214" y="62"/>
                </a:cxn>
                <a:cxn ang="0">
                  <a:pos x="235" y="70"/>
                </a:cxn>
                <a:cxn ang="0">
                  <a:pos x="254" y="71"/>
                </a:cxn>
                <a:cxn ang="0">
                  <a:pos x="265" y="72"/>
                </a:cxn>
                <a:cxn ang="0">
                  <a:pos x="280" y="73"/>
                </a:cxn>
                <a:cxn ang="0">
                  <a:pos x="295" y="75"/>
                </a:cxn>
                <a:cxn ang="0">
                  <a:pos x="312" y="78"/>
                </a:cxn>
                <a:cxn ang="0">
                  <a:pos x="325" y="79"/>
                </a:cxn>
                <a:cxn ang="0">
                  <a:pos x="338" y="80"/>
                </a:cxn>
                <a:cxn ang="0">
                  <a:pos x="367" y="83"/>
                </a:cxn>
                <a:cxn ang="0">
                  <a:pos x="380" y="83"/>
                </a:cxn>
                <a:cxn ang="0">
                  <a:pos x="426" y="80"/>
                </a:cxn>
                <a:cxn ang="0">
                  <a:pos x="451" y="79"/>
                </a:cxn>
                <a:cxn ang="0">
                  <a:pos x="465" y="77"/>
                </a:cxn>
                <a:cxn ang="0">
                  <a:pos x="488" y="76"/>
                </a:cxn>
                <a:cxn ang="0">
                  <a:pos x="502" y="74"/>
                </a:cxn>
                <a:cxn ang="0">
                  <a:pos x="516" y="73"/>
                </a:cxn>
                <a:cxn ang="0">
                  <a:pos x="529" y="73"/>
                </a:cxn>
                <a:cxn ang="0">
                  <a:pos x="566" y="72"/>
                </a:cxn>
                <a:cxn ang="0">
                  <a:pos x="633" y="77"/>
                </a:cxn>
              </a:cxnLst>
              <a:rect l="0" t="0" r="r" b="b"/>
              <a:pathLst>
                <a:path w="633" h="83">
                  <a:moveTo>
                    <a:pt x="0" y="0"/>
                  </a:moveTo>
                  <a:lnTo>
                    <a:pt x="25" y="8"/>
                  </a:lnTo>
                  <a:lnTo>
                    <a:pt x="61" y="14"/>
                  </a:lnTo>
                  <a:lnTo>
                    <a:pt x="89" y="25"/>
                  </a:lnTo>
                  <a:lnTo>
                    <a:pt x="115" y="35"/>
                  </a:lnTo>
                  <a:lnTo>
                    <a:pt x="132" y="46"/>
                  </a:lnTo>
                  <a:lnTo>
                    <a:pt x="144" y="50"/>
                  </a:lnTo>
                  <a:lnTo>
                    <a:pt x="163" y="56"/>
                  </a:lnTo>
                  <a:lnTo>
                    <a:pt x="178" y="59"/>
                  </a:lnTo>
                  <a:lnTo>
                    <a:pt x="188" y="59"/>
                  </a:lnTo>
                  <a:lnTo>
                    <a:pt x="203" y="62"/>
                  </a:lnTo>
                  <a:lnTo>
                    <a:pt x="214" y="62"/>
                  </a:lnTo>
                  <a:lnTo>
                    <a:pt x="235" y="70"/>
                  </a:lnTo>
                  <a:lnTo>
                    <a:pt x="254" y="71"/>
                  </a:lnTo>
                  <a:lnTo>
                    <a:pt x="265" y="72"/>
                  </a:lnTo>
                  <a:lnTo>
                    <a:pt x="280" y="73"/>
                  </a:lnTo>
                  <a:lnTo>
                    <a:pt x="295" y="75"/>
                  </a:lnTo>
                  <a:lnTo>
                    <a:pt x="312" y="78"/>
                  </a:lnTo>
                  <a:lnTo>
                    <a:pt x="325" y="79"/>
                  </a:lnTo>
                  <a:lnTo>
                    <a:pt x="338" y="80"/>
                  </a:lnTo>
                  <a:lnTo>
                    <a:pt x="367" y="83"/>
                  </a:lnTo>
                  <a:lnTo>
                    <a:pt x="380" y="83"/>
                  </a:lnTo>
                  <a:lnTo>
                    <a:pt x="426" y="80"/>
                  </a:lnTo>
                  <a:lnTo>
                    <a:pt x="451" y="79"/>
                  </a:lnTo>
                  <a:lnTo>
                    <a:pt x="465" y="77"/>
                  </a:lnTo>
                  <a:lnTo>
                    <a:pt x="488" y="76"/>
                  </a:lnTo>
                  <a:lnTo>
                    <a:pt x="502" y="74"/>
                  </a:lnTo>
                  <a:lnTo>
                    <a:pt x="516" y="73"/>
                  </a:lnTo>
                  <a:lnTo>
                    <a:pt x="529" y="73"/>
                  </a:lnTo>
                  <a:lnTo>
                    <a:pt x="566" y="72"/>
                  </a:lnTo>
                  <a:lnTo>
                    <a:pt x="633" y="77"/>
                  </a:lnTo>
                </a:path>
              </a:pathLst>
            </a:custGeom>
            <a:noFill/>
            <a:ln w="0">
              <a:solidFill>
                <a:srgbClr val="000000"/>
              </a:solidFill>
              <a:prstDash val="solid"/>
              <a:round/>
              <a:headEnd/>
              <a:tailEnd/>
            </a:ln>
          </p:spPr>
          <p:txBody>
            <a:bodyPr/>
            <a:lstStyle/>
            <a:p>
              <a:endParaRPr lang="en-GB"/>
            </a:p>
          </p:txBody>
        </p:sp>
        <p:sp>
          <p:nvSpPr>
            <p:cNvPr id="1072" name="Freeform 3351"/>
            <p:cNvSpPr>
              <a:spLocks/>
            </p:cNvSpPr>
            <p:nvPr/>
          </p:nvSpPr>
          <p:spPr bwMode="auto">
            <a:xfrm>
              <a:off x="2058" y="3199"/>
              <a:ext cx="2" cy="3"/>
            </a:xfrm>
            <a:custGeom>
              <a:avLst/>
              <a:gdLst/>
              <a:ahLst/>
              <a:cxnLst>
                <a:cxn ang="0">
                  <a:pos x="3" y="0"/>
                </a:cxn>
                <a:cxn ang="0">
                  <a:pos x="1" y="3"/>
                </a:cxn>
                <a:cxn ang="0">
                  <a:pos x="0" y="4"/>
                </a:cxn>
              </a:cxnLst>
              <a:rect l="0" t="0" r="r" b="b"/>
              <a:pathLst>
                <a:path w="3" h="4">
                  <a:moveTo>
                    <a:pt x="3" y="0"/>
                  </a:moveTo>
                  <a:lnTo>
                    <a:pt x="1" y="3"/>
                  </a:lnTo>
                  <a:lnTo>
                    <a:pt x="0" y="4"/>
                  </a:lnTo>
                </a:path>
              </a:pathLst>
            </a:custGeom>
            <a:noFill/>
            <a:ln w="0">
              <a:solidFill>
                <a:srgbClr val="000000"/>
              </a:solidFill>
              <a:prstDash val="solid"/>
              <a:round/>
              <a:headEnd/>
              <a:tailEnd/>
            </a:ln>
          </p:spPr>
          <p:txBody>
            <a:bodyPr/>
            <a:lstStyle/>
            <a:p>
              <a:endParaRPr lang="en-GB"/>
            </a:p>
          </p:txBody>
        </p:sp>
        <p:sp>
          <p:nvSpPr>
            <p:cNvPr id="1073" name="Line 3352"/>
            <p:cNvSpPr>
              <a:spLocks noChangeShapeType="1"/>
            </p:cNvSpPr>
            <p:nvPr/>
          </p:nvSpPr>
          <p:spPr bwMode="auto">
            <a:xfrm flipH="1">
              <a:off x="2112" y="3232"/>
              <a:ext cx="5" cy="7"/>
            </a:xfrm>
            <a:prstGeom prst="line">
              <a:avLst/>
            </a:prstGeom>
            <a:noFill/>
            <a:ln w="0">
              <a:solidFill>
                <a:srgbClr val="000000"/>
              </a:solidFill>
              <a:round/>
              <a:headEnd/>
              <a:tailEnd/>
            </a:ln>
          </p:spPr>
          <p:txBody>
            <a:bodyPr/>
            <a:lstStyle/>
            <a:p>
              <a:endParaRPr lang="en-GB"/>
            </a:p>
          </p:txBody>
        </p:sp>
        <p:sp>
          <p:nvSpPr>
            <p:cNvPr id="1074" name="Freeform 3353"/>
            <p:cNvSpPr>
              <a:spLocks/>
            </p:cNvSpPr>
            <p:nvPr/>
          </p:nvSpPr>
          <p:spPr bwMode="auto">
            <a:xfrm>
              <a:off x="2108" y="3227"/>
              <a:ext cx="9" cy="5"/>
            </a:xfrm>
            <a:custGeom>
              <a:avLst/>
              <a:gdLst/>
              <a:ahLst/>
              <a:cxnLst>
                <a:cxn ang="0">
                  <a:pos x="17" y="11"/>
                </a:cxn>
                <a:cxn ang="0">
                  <a:pos x="15" y="10"/>
                </a:cxn>
                <a:cxn ang="0">
                  <a:pos x="0" y="0"/>
                </a:cxn>
                <a:cxn ang="0">
                  <a:pos x="0" y="0"/>
                </a:cxn>
              </a:cxnLst>
              <a:rect l="0" t="0" r="r" b="b"/>
              <a:pathLst>
                <a:path w="17" h="11">
                  <a:moveTo>
                    <a:pt x="17" y="11"/>
                  </a:moveTo>
                  <a:lnTo>
                    <a:pt x="15" y="10"/>
                  </a:lnTo>
                  <a:lnTo>
                    <a:pt x="0" y="0"/>
                  </a:lnTo>
                  <a:lnTo>
                    <a:pt x="0" y="0"/>
                  </a:lnTo>
                </a:path>
              </a:pathLst>
            </a:custGeom>
            <a:noFill/>
            <a:ln w="0">
              <a:solidFill>
                <a:srgbClr val="000000"/>
              </a:solidFill>
              <a:prstDash val="solid"/>
              <a:round/>
              <a:headEnd/>
              <a:tailEnd/>
            </a:ln>
          </p:spPr>
          <p:txBody>
            <a:bodyPr/>
            <a:lstStyle/>
            <a:p>
              <a:endParaRPr lang="en-GB"/>
            </a:p>
          </p:txBody>
        </p:sp>
        <p:sp>
          <p:nvSpPr>
            <p:cNvPr id="1075" name="Line 3354"/>
            <p:cNvSpPr>
              <a:spLocks noChangeShapeType="1"/>
            </p:cNvSpPr>
            <p:nvPr/>
          </p:nvSpPr>
          <p:spPr bwMode="auto">
            <a:xfrm flipH="1" flipV="1">
              <a:off x="2069" y="3202"/>
              <a:ext cx="18" cy="10"/>
            </a:xfrm>
            <a:prstGeom prst="line">
              <a:avLst/>
            </a:prstGeom>
            <a:noFill/>
            <a:ln w="0">
              <a:solidFill>
                <a:srgbClr val="000000"/>
              </a:solidFill>
              <a:round/>
              <a:headEnd/>
              <a:tailEnd/>
            </a:ln>
          </p:spPr>
          <p:txBody>
            <a:bodyPr/>
            <a:lstStyle/>
            <a:p>
              <a:endParaRPr lang="en-GB"/>
            </a:p>
          </p:txBody>
        </p:sp>
        <p:sp>
          <p:nvSpPr>
            <p:cNvPr id="1076" name="Line 3355"/>
            <p:cNvSpPr>
              <a:spLocks noChangeShapeType="1"/>
            </p:cNvSpPr>
            <p:nvPr/>
          </p:nvSpPr>
          <p:spPr bwMode="auto">
            <a:xfrm flipH="1">
              <a:off x="2060" y="3196"/>
              <a:ext cx="2" cy="3"/>
            </a:xfrm>
            <a:prstGeom prst="line">
              <a:avLst/>
            </a:prstGeom>
            <a:noFill/>
            <a:ln w="0">
              <a:solidFill>
                <a:srgbClr val="000000"/>
              </a:solidFill>
              <a:round/>
              <a:headEnd/>
              <a:tailEnd/>
            </a:ln>
          </p:spPr>
          <p:txBody>
            <a:bodyPr/>
            <a:lstStyle/>
            <a:p>
              <a:endParaRPr lang="en-GB"/>
            </a:p>
          </p:txBody>
        </p:sp>
        <p:sp>
          <p:nvSpPr>
            <p:cNvPr id="1077" name="Line 3356"/>
            <p:cNvSpPr>
              <a:spLocks noChangeShapeType="1"/>
            </p:cNvSpPr>
            <p:nvPr/>
          </p:nvSpPr>
          <p:spPr bwMode="auto">
            <a:xfrm>
              <a:off x="2062" y="3196"/>
              <a:ext cx="7" cy="6"/>
            </a:xfrm>
            <a:prstGeom prst="line">
              <a:avLst/>
            </a:prstGeom>
            <a:noFill/>
            <a:ln w="0">
              <a:solidFill>
                <a:srgbClr val="000000"/>
              </a:solidFill>
              <a:round/>
              <a:headEnd/>
              <a:tailEnd/>
            </a:ln>
          </p:spPr>
          <p:txBody>
            <a:bodyPr/>
            <a:lstStyle/>
            <a:p>
              <a:endParaRPr lang="en-GB"/>
            </a:p>
          </p:txBody>
        </p:sp>
        <p:sp>
          <p:nvSpPr>
            <p:cNvPr id="1078" name="Line 3357"/>
            <p:cNvSpPr>
              <a:spLocks noChangeShapeType="1"/>
            </p:cNvSpPr>
            <p:nvPr/>
          </p:nvSpPr>
          <p:spPr bwMode="auto">
            <a:xfrm flipH="1">
              <a:off x="1979" y="3177"/>
              <a:ext cx="1" cy="1"/>
            </a:xfrm>
            <a:prstGeom prst="line">
              <a:avLst/>
            </a:prstGeom>
            <a:noFill/>
            <a:ln w="0">
              <a:solidFill>
                <a:srgbClr val="000000"/>
              </a:solidFill>
              <a:round/>
              <a:headEnd/>
              <a:tailEnd/>
            </a:ln>
          </p:spPr>
          <p:txBody>
            <a:bodyPr/>
            <a:lstStyle/>
            <a:p>
              <a:endParaRPr lang="en-GB"/>
            </a:p>
          </p:txBody>
        </p:sp>
        <p:sp>
          <p:nvSpPr>
            <p:cNvPr id="1079" name="Freeform 3358"/>
            <p:cNvSpPr>
              <a:spLocks/>
            </p:cNvSpPr>
            <p:nvPr/>
          </p:nvSpPr>
          <p:spPr bwMode="auto">
            <a:xfrm>
              <a:off x="2028" y="3192"/>
              <a:ext cx="1" cy="1"/>
            </a:xfrm>
            <a:custGeom>
              <a:avLst/>
              <a:gdLst/>
              <a:ahLst/>
              <a:cxnLst>
                <a:cxn ang="0">
                  <a:pos x="1" y="0"/>
                </a:cxn>
                <a:cxn ang="0">
                  <a:pos x="1" y="0"/>
                </a:cxn>
                <a:cxn ang="0">
                  <a:pos x="0" y="2"/>
                </a:cxn>
              </a:cxnLst>
              <a:rect l="0" t="0" r="r" b="b"/>
              <a:pathLst>
                <a:path w="1" h="2">
                  <a:moveTo>
                    <a:pt x="1" y="0"/>
                  </a:moveTo>
                  <a:lnTo>
                    <a:pt x="1" y="0"/>
                  </a:lnTo>
                  <a:lnTo>
                    <a:pt x="0" y="2"/>
                  </a:lnTo>
                </a:path>
              </a:pathLst>
            </a:custGeom>
            <a:noFill/>
            <a:ln w="0">
              <a:solidFill>
                <a:srgbClr val="000000"/>
              </a:solidFill>
              <a:prstDash val="solid"/>
              <a:round/>
              <a:headEnd/>
              <a:tailEnd/>
            </a:ln>
          </p:spPr>
          <p:txBody>
            <a:bodyPr/>
            <a:lstStyle/>
            <a:p>
              <a:endParaRPr lang="en-GB"/>
            </a:p>
          </p:txBody>
        </p:sp>
        <p:sp>
          <p:nvSpPr>
            <p:cNvPr id="1080" name="Line 3359"/>
            <p:cNvSpPr>
              <a:spLocks noChangeShapeType="1"/>
            </p:cNvSpPr>
            <p:nvPr/>
          </p:nvSpPr>
          <p:spPr bwMode="auto">
            <a:xfrm flipH="1">
              <a:off x="1980" y="3174"/>
              <a:ext cx="4" cy="3"/>
            </a:xfrm>
            <a:prstGeom prst="line">
              <a:avLst/>
            </a:prstGeom>
            <a:noFill/>
            <a:ln w="0">
              <a:solidFill>
                <a:srgbClr val="000000"/>
              </a:solidFill>
              <a:round/>
              <a:headEnd/>
              <a:tailEnd/>
            </a:ln>
          </p:spPr>
          <p:txBody>
            <a:bodyPr/>
            <a:lstStyle/>
            <a:p>
              <a:endParaRPr lang="en-GB"/>
            </a:p>
          </p:txBody>
        </p:sp>
        <p:sp>
          <p:nvSpPr>
            <p:cNvPr id="1081" name="Line 3360"/>
            <p:cNvSpPr>
              <a:spLocks noChangeShapeType="1"/>
            </p:cNvSpPr>
            <p:nvPr/>
          </p:nvSpPr>
          <p:spPr bwMode="auto">
            <a:xfrm flipH="1">
              <a:off x="2028" y="3193"/>
              <a:ext cx="1" cy="1"/>
            </a:xfrm>
            <a:prstGeom prst="line">
              <a:avLst/>
            </a:prstGeom>
            <a:noFill/>
            <a:ln w="0">
              <a:solidFill>
                <a:srgbClr val="000000"/>
              </a:solidFill>
              <a:round/>
              <a:headEnd/>
              <a:tailEnd/>
            </a:ln>
          </p:spPr>
          <p:txBody>
            <a:bodyPr/>
            <a:lstStyle/>
            <a:p>
              <a:endParaRPr lang="en-GB"/>
            </a:p>
          </p:txBody>
        </p:sp>
        <p:sp>
          <p:nvSpPr>
            <p:cNvPr id="1082" name="Freeform 3361"/>
            <p:cNvSpPr>
              <a:spLocks/>
            </p:cNvSpPr>
            <p:nvPr/>
          </p:nvSpPr>
          <p:spPr bwMode="auto">
            <a:xfrm>
              <a:off x="1984" y="3174"/>
              <a:ext cx="21" cy="9"/>
            </a:xfrm>
            <a:custGeom>
              <a:avLst/>
              <a:gdLst/>
              <a:ahLst/>
              <a:cxnLst>
                <a:cxn ang="0">
                  <a:pos x="0" y="0"/>
                </a:cxn>
                <a:cxn ang="0">
                  <a:pos x="18" y="3"/>
                </a:cxn>
                <a:cxn ang="0">
                  <a:pos x="31" y="11"/>
                </a:cxn>
                <a:cxn ang="0">
                  <a:pos x="44" y="16"/>
                </a:cxn>
              </a:cxnLst>
              <a:rect l="0" t="0" r="r" b="b"/>
              <a:pathLst>
                <a:path w="44" h="16">
                  <a:moveTo>
                    <a:pt x="0" y="0"/>
                  </a:moveTo>
                  <a:lnTo>
                    <a:pt x="18" y="3"/>
                  </a:lnTo>
                  <a:lnTo>
                    <a:pt x="31" y="11"/>
                  </a:lnTo>
                  <a:lnTo>
                    <a:pt x="44" y="16"/>
                  </a:lnTo>
                </a:path>
              </a:pathLst>
            </a:custGeom>
            <a:noFill/>
            <a:ln w="0">
              <a:solidFill>
                <a:srgbClr val="000000"/>
              </a:solidFill>
              <a:prstDash val="solid"/>
              <a:round/>
              <a:headEnd/>
              <a:tailEnd/>
            </a:ln>
          </p:spPr>
          <p:txBody>
            <a:bodyPr/>
            <a:lstStyle/>
            <a:p>
              <a:endParaRPr lang="en-GB"/>
            </a:p>
          </p:txBody>
        </p:sp>
        <p:sp>
          <p:nvSpPr>
            <p:cNvPr id="1083" name="Freeform 3362"/>
            <p:cNvSpPr>
              <a:spLocks/>
            </p:cNvSpPr>
            <p:nvPr/>
          </p:nvSpPr>
          <p:spPr bwMode="auto">
            <a:xfrm>
              <a:off x="2033" y="3213"/>
              <a:ext cx="17" cy="19"/>
            </a:xfrm>
            <a:custGeom>
              <a:avLst/>
              <a:gdLst/>
              <a:ahLst/>
              <a:cxnLst>
                <a:cxn ang="0">
                  <a:pos x="34" y="0"/>
                </a:cxn>
                <a:cxn ang="0">
                  <a:pos x="24" y="12"/>
                </a:cxn>
                <a:cxn ang="0">
                  <a:pos x="0" y="38"/>
                </a:cxn>
              </a:cxnLst>
              <a:rect l="0" t="0" r="r" b="b"/>
              <a:pathLst>
                <a:path w="34" h="38">
                  <a:moveTo>
                    <a:pt x="34" y="0"/>
                  </a:moveTo>
                  <a:lnTo>
                    <a:pt x="24" y="12"/>
                  </a:lnTo>
                  <a:lnTo>
                    <a:pt x="0" y="38"/>
                  </a:lnTo>
                </a:path>
              </a:pathLst>
            </a:custGeom>
            <a:noFill/>
            <a:ln w="0">
              <a:solidFill>
                <a:srgbClr val="000000"/>
              </a:solidFill>
              <a:prstDash val="solid"/>
              <a:round/>
              <a:headEnd/>
              <a:tailEnd/>
            </a:ln>
          </p:spPr>
          <p:txBody>
            <a:bodyPr/>
            <a:lstStyle/>
            <a:p>
              <a:endParaRPr lang="en-GB"/>
            </a:p>
          </p:txBody>
        </p:sp>
        <p:sp>
          <p:nvSpPr>
            <p:cNvPr id="1084" name="Line 3363"/>
            <p:cNvSpPr>
              <a:spLocks noChangeShapeType="1"/>
            </p:cNvSpPr>
            <p:nvPr/>
          </p:nvSpPr>
          <p:spPr bwMode="auto">
            <a:xfrm>
              <a:off x="2028" y="3193"/>
              <a:ext cx="1" cy="1"/>
            </a:xfrm>
            <a:prstGeom prst="line">
              <a:avLst/>
            </a:prstGeom>
            <a:noFill/>
            <a:ln w="0">
              <a:solidFill>
                <a:srgbClr val="000000"/>
              </a:solidFill>
              <a:round/>
              <a:headEnd/>
              <a:tailEnd/>
            </a:ln>
          </p:spPr>
          <p:txBody>
            <a:bodyPr/>
            <a:lstStyle/>
            <a:p>
              <a:endParaRPr lang="en-GB"/>
            </a:p>
          </p:txBody>
        </p:sp>
        <p:sp>
          <p:nvSpPr>
            <p:cNvPr id="1085" name="Line 3364"/>
            <p:cNvSpPr>
              <a:spLocks noChangeShapeType="1"/>
            </p:cNvSpPr>
            <p:nvPr/>
          </p:nvSpPr>
          <p:spPr bwMode="auto">
            <a:xfrm flipH="1">
              <a:off x="1962" y="3197"/>
              <a:ext cx="2" cy="2"/>
            </a:xfrm>
            <a:prstGeom prst="line">
              <a:avLst/>
            </a:prstGeom>
            <a:noFill/>
            <a:ln w="0">
              <a:solidFill>
                <a:srgbClr val="000000"/>
              </a:solidFill>
              <a:round/>
              <a:headEnd/>
              <a:tailEnd/>
            </a:ln>
          </p:spPr>
          <p:txBody>
            <a:bodyPr/>
            <a:lstStyle/>
            <a:p>
              <a:endParaRPr lang="en-GB"/>
            </a:p>
          </p:txBody>
        </p:sp>
        <p:sp>
          <p:nvSpPr>
            <p:cNvPr id="1086" name="Line 3365"/>
            <p:cNvSpPr>
              <a:spLocks noChangeShapeType="1"/>
            </p:cNvSpPr>
            <p:nvPr/>
          </p:nvSpPr>
          <p:spPr bwMode="auto">
            <a:xfrm flipH="1">
              <a:off x="1882" y="3174"/>
              <a:ext cx="1" cy="1"/>
            </a:xfrm>
            <a:prstGeom prst="line">
              <a:avLst/>
            </a:prstGeom>
            <a:noFill/>
            <a:ln w="0">
              <a:solidFill>
                <a:srgbClr val="000000"/>
              </a:solidFill>
              <a:round/>
              <a:headEnd/>
              <a:tailEnd/>
            </a:ln>
          </p:spPr>
          <p:txBody>
            <a:bodyPr/>
            <a:lstStyle/>
            <a:p>
              <a:endParaRPr lang="en-GB"/>
            </a:p>
          </p:txBody>
        </p:sp>
        <p:sp>
          <p:nvSpPr>
            <p:cNvPr id="1087" name="Line 3366"/>
            <p:cNvSpPr>
              <a:spLocks noChangeShapeType="1"/>
            </p:cNvSpPr>
            <p:nvPr/>
          </p:nvSpPr>
          <p:spPr bwMode="auto">
            <a:xfrm flipH="1">
              <a:off x="1856" y="3203"/>
              <a:ext cx="2" cy="2"/>
            </a:xfrm>
            <a:prstGeom prst="line">
              <a:avLst/>
            </a:prstGeom>
            <a:noFill/>
            <a:ln w="0">
              <a:solidFill>
                <a:srgbClr val="000000"/>
              </a:solidFill>
              <a:round/>
              <a:headEnd/>
              <a:tailEnd/>
            </a:ln>
          </p:spPr>
          <p:txBody>
            <a:bodyPr/>
            <a:lstStyle/>
            <a:p>
              <a:endParaRPr lang="en-GB"/>
            </a:p>
          </p:txBody>
        </p:sp>
        <p:sp>
          <p:nvSpPr>
            <p:cNvPr id="1088" name="Freeform 3367"/>
            <p:cNvSpPr>
              <a:spLocks/>
            </p:cNvSpPr>
            <p:nvPr/>
          </p:nvSpPr>
          <p:spPr bwMode="auto">
            <a:xfrm>
              <a:off x="1882" y="3154"/>
              <a:ext cx="12" cy="4"/>
            </a:xfrm>
            <a:custGeom>
              <a:avLst/>
              <a:gdLst/>
              <a:ahLst/>
              <a:cxnLst>
                <a:cxn ang="0">
                  <a:pos x="24" y="0"/>
                </a:cxn>
                <a:cxn ang="0">
                  <a:pos x="20" y="0"/>
                </a:cxn>
                <a:cxn ang="0">
                  <a:pos x="7" y="3"/>
                </a:cxn>
                <a:cxn ang="0">
                  <a:pos x="0" y="6"/>
                </a:cxn>
              </a:cxnLst>
              <a:rect l="0" t="0" r="r" b="b"/>
              <a:pathLst>
                <a:path w="24" h="6">
                  <a:moveTo>
                    <a:pt x="24" y="0"/>
                  </a:moveTo>
                  <a:lnTo>
                    <a:pt x="20" y="0"/>
                  </a:lnTo>
                  <a:lnTo>
                    <a:pt x="7" y="3"/>
                  </a:lnTo>
                  <a:lnTo>
                    <a:pt x="0" y="6"/>
                  </a:lnTo>
                </a:path>
              </a:pathLst>
            </a:custGeom>
            <a:noFill/>
            <a:ln w="0">
              <a:solidFill>
                <a:srgbClr val="000000"/>
              </a:solidFill>
              <a:prstDash val="solid"/>
              <a:round/>
              <a:headEnd/>
              <a:tailEnd/>
            </a:ln>
          </p:spPr>
          <p:txBody>
            <a:bodyPr/>
            <a:lstStyle/>
            <a:p>
              <a:endParaRPr lang="en-GB"/>
            </a:p>
          </p:txBody>
        </p:sp>
        <p:sp>
          <p:nvSpPr>
            <p:cNvPr id="1089" name="Line 3368"/>
            <p:cNvSpPr>
              <a:spLocks noChangeShapeType="1"/>
            </p:cNvSpPr>
            <p:nvPr/>
          </p:nvSpPr>
          <p:spPr bwMode="auto">
            <a:xfrm flipH="1">
              <a:off x="1894" y="3152"/>
              <a:ext cx="1" cy="2"/>
            </a:xfrm>
            <a:prstGeom prst="line">
              <a:avLst/>
            </a:prstGeom>
            <a:noFill/>
            <a:ln w="0">
              <a:solidFill>
                <a:srgbClr val="000000"/>
              </a:solidFill>
              <a:round/>
              <a:headEnd/>
              <a:tailEnd/>
            </a:ln>
          </p:spPr>
          <p:txBody>
            <a:bodyPr/>
            <a:lstStyle/>
            <a:p>
              <a:endParaRPr lang="en-GB"/>
            </a:p>
          </p:txBody>
        </p:sp>
        <p:sp>
          <p:nvSpPr>
            <p:cNvPr id="1090" name="Freeform 3369"/>
            <p:cNvSpPr>
              <a:spLocks/>
            </p:cNvSpPr>
            <p:nvPr/>
          </p:nvSpPr>
          <p:spPr bwMode="auto">
            <a:xfrm>
              <a:off x="1882" y="3157"/>
              <a:ext cx="10" cy="3"/>
            </a:xfrm>
            <a:custGeom>
              <a:avLst/>
              <a:gdLst/>
              <a:ahLst/>
              <a:cxnLst>
                <a:cxn ang="0">
                  <a:pos x="21" y="1"/>
                </a:cxn>
                <a:cxn ang="0">
                  <a:pos x="20" y="0"/>
                </a:cxn>
                <a:cxn ang="0">
                  <a:pos x="7" y="4"/>
                </a:cxn>
                <a:cxn ang="0">
                  <a:pos x="0" y="7"/>
                </a:cxn>
              </a:cxnLst>
              <a:rect l="0" t="0" r="r" b="b"/>
              <a:pathLst>
                <a:path w="21" h="7">
                  <a:moveTo>
                    <a:pt x="21" y="1"/>
                  </a:moveTo>
                  <a:lnTo>
                    <a:pt x="20" y="0"/>
                  </a:lnTo>
                  <a:lnTo>
                    <a:pt x="7" y="4"/>
                  </a:lnTo>
                  <a:lnTo>
                    <a:pt x="0" y="7"/>
                  </a:lnTo>
                </a:path>
              </a:pathLst>
            </a:custGeom>
            <a:noFill/>
            <a:ln w="0">
              <a:solidFill>
                <a:srgbClr val="000000"/>
              </a:solidFill>
              <a:prstDash val="solid"/>
              <a:round/>
              <a:headEnd/>
              <a:tailEnd/>
            </a:ln>
          </p:spPr>
          <p:txBody>
            <a:bodyPr/>
            <a:lstStyle/>
            <a:p>
              <a:endParaRPr lang="en-GB"/>
            </a:p>
          </p:txBody>
        </p:sp>
        <p:sp>
          <p:nvSpPr>
            <p:cNvPr id="1091" name="Line 3370"/>
            <p:cNvSpPr>
              <a:spLocks noChangeShapeType="1"/>
            </p:cNvSpPr>
            <p:nvPr/>
          </p:nvSpPr>
          <p:spPr bwMode="auto">
            <a:xfrm flipH="1">
              <a:off x="1892" y="3154"/>
              <a:ext cx="2" cy="3"/>
            </a:xfrm>
            <a:prstGeom prst="line">
              <a:avLst/>
            </a:prstGeom>
            <a:noFill/>
            <a:ln w="0">
              <a:solidFill>
                <a:srgbClr val="000000"/>
              </a:solidFill>
              <a:round/>
              <a:headEnd/>
              <a:tailEnd/>
            </a:ln>
          </p:spPr>
          <p:txBody>
            <a:bodyPr/>
            <a:lstStyle/>
            <a:p>
              <a:endParaRPr lang="en-GB"/>
            </a:p>
          </p:txBody>
        </p:sp>
        <p:sp>
          <p:nvSpPr>
            <p:cNvPr id="1092" name="Freeform 3371"/>
            <p:cNvSpPr>
              <a:spLocks/>
            </p:cNvSpPr>
            <p:nvPr/>
          </p:nvSpPr>
          <p:spPr bwMode="auto">
            <a:xfrm>
              <a:off x="1882" y="3163"/>
              <a:ext cx="7" cy="2"/>
            </a:xfrm>
            <a:custGeom>
              <a:avLst/>
              <a:gdLst/>
              <a:ahLst/>
              <a:cxnLst>
                <a:cxn ang="0">
                  <a:pos x="15" y="0"/>
                </a:cxn>
                <a:cxn ang="0">
                  <a:pos x="8" y="2"/>
                </a:cxn>
                <a:cxn ang="0">
                  <a:pos x="0" y="5"/>
                </a:cxn>
              </a:cxnLst>
              <a:rect l="0" t="0" r="r" b="b"/>
              <a:pathLst>
                <a:path w="15" h="5">
                  <a:moveTo>
                    <a:pt x="15" y="0"/>
                  </a:moveTo>
                  <a:lnTo>
                    <a:pt x="8" y="2"/>
                  </a:lnTo>
                  <a:lnTo>
                    <a:pt x="0" y="5"/>
                  </a:lnTo>
                </a:path>
              </a:pathLst>
            </a:custGeom>
            <a:noFill/>
            <a:ln w="0">
              <a:solidFill>
                <a:srgbClr val="000000"/>
              </a:solidFill>
              <a:prstDash val="solid"/>
              <a:round/>
              <a:headEnd/>
              <a:tailEnd/>
            </a:ln>
          </p:spPr>
          <p:txBody>
            <a:bodyPr/>
            <a:lstStyle/>
            <a:p>
              <a:endParaRPr lang="en-GB"/>
            </a:p>
          </p:txBody>
        </p:sp>
        <p:sp>
          <p:nvSpPr>
            <p:cNvPr id="1093" name="Line 3372"/>
            <p:cNvSpPr>
              <a:spLocks noChangeShapeType="1"/>
            </p:cNvSpPr>
            <p:nvPr/>
          </p:nvSpPr>
          <p:spPr bwMode="auto">
            <a:xfrm flipH="1">
              <a:off x="1889" y="3157"/>
              <a:ext cx="3" cy="6"/>
            </a:xfrm>
            <a:prstGeom prst="line">
              <a:avLst/>
            </a:prstGeom>
            <a:noFill/>
            <a:ln w="0">
              <a:solidFill>
                <a:srgbClr val="000000"/>
              </a:solidFill>
              <a:round/>
              <a:headEnd/>
              <a:tailEnd/>
            </a:ln>
          </p:spPr>
          <p:txBody>
            <a:bodyPr/>
            <a:lstStyle/>
            <a:p>
              <a:endParaRPr lang="en-GB"/>
            </a:p>
          </p:txBody>
        </p:sp>
        <p:sp>
          <p:nvSpPr>
            <p:cNvPr id="1094" name="Line 3373"/>
            <p:cNvSpPr>
              <a:spLocks noChangeShapeType="1"/>
            </p:cNvSpPr>
            <p:nvPr/>
          </p:nvSpPr>
          <p:spPr bwMode="auto">
            <a:xfrm flipH="1">
              <a:off x="1884" y="3163"/>
              <a:ext cx="5" cy="8"/>
            </a:xfrm>
            <a:prstGeom prst="line">
              <a:avLst/>
            </a:prstGeom>
            <a:noFill/>
            <a:ln w="0">
              <a:solidFill>
                <a:srgbClr val="000000"/>
              </a:solidFill>
              <a:round/>
              <a:headEnd/>
              <a:tailEnd/>
            </a:ln>
          </p:spPr>
          <p:txBody>
            <a:bodyPr/>
            <a:lstStyle/>
            <a:p>
              <a:endParaRPr lang="en-GB"/>
            </a:p>
          </p:txBody>
        </p:sp>
        <p:sp>
          <p:nvSpPr>
            <p:cNvPr id="1095" name="Line 3374"/>
            <p:cNvSpPr>
              <a:spLocks noChangeShapeType="1"/>
            </p:cNvSpPr>
            <p:nvPr/>
          </p:nvSpPr>
          <p:spPr bwMode="auto">
            <a:xfrm flipH="1">
              <a:off x="1882" y="3174"/>
              <a:ext cx="1" cy="1"/>
            </a:xfrm>
            <a:prstGeom prst="line">
              <a:avLst/>
            </a:prstGeom>
            <a:noFill/>
            <a:ln w="0">
              <a:solidFill>
                <a:srgbClr val="000000"/>
              </a:solidFill>
              <a:round/>
              <a:headEnd/>
              <a:tailEnd/>
            </a:ln>
          </p:spPr>
          <p:txBody>
            <a:bodyPr/>
            <a:lstStyle/>
            <a:p>
              <a:endParaRPr lang="en-GB"/>
            </a:p>
          </p:txBody>
        </p:sp>
        <p:sp>
          <p:nvSpPr>
            <p:cNvPr id="1096" name="Line 3375"/>
            <p:cNvSpPr>
              <a:spLocks noChangeShapeType="1"/>
            </p:cNvSpPr>
            <p:nvPr/>
          </p:nvSpPr>
          <p:spPr bwMode="auto">
            <a:xfrm flipH="1">
              <a:off x="1869" y="3188"/>
              <a:ext cx="2" cy="2"/>
            </a:xfrm>
            <a:prstGeom prst="line">
              <a:avLst/>
            </a:prstGeom>
            <a:noFill/>
            <a:ln w="0">
              <a:solidFill>
                <a:srgbClr val="000000"/>
              </a:solidFill>
              <a:round/>
              <a:headEnd/>
              <a:tailEnd/>
            </a:ln>
          </p:spPr>
          <p:txBody>
            <a:bodyPr/>
            <a:lstStyle/>
            <a:p>
              <a:endParaRPr lang="en-GB"/>
            </a:p>
          </p:txBody>
        </p:sp>
        <p:sp>
          <p:nvSpPr>
            <p:cNvPr id="1097" name="Line 3376"/>
            <p:cNvSpPr>
              <a:spLocks noChangeShapeType="1"/>
            </p:cNvSpPr>
            <p:nvPr/>
          </p:nvSpPr>
          <p:spPr bwMode="auto">
            <a:xfrm flipH="1">
              <a:off x="1858" y="3198"/>
              <a:ext cx="5" cy="5"/>
            </a:xfrm>
            <a:prstGeom prst="line">
              <a:avLst/>
            </a:prstGeom>
            <a:noFill/>
            <a:ln w="0">
              <a:solidFill>
                <a:srgbClr val="000000"/>
              </a:solidFill>
              <a:round/>
              <a:headEnd/>
              <a:tailEnd/>
            </a:ln>
          </p:spPr>
          <p:txBody>
            <a:bodyPr/>
            <a:lstStyle/>
            <a:p>
              <a:endParaRPr lang="en-GB"/>
            </a:p>
          </p:txBody>
        </p:sp>
        <p:sp>
          <p:nvSpPr>
            <p:cNvPr id="1098" name="Line 3377"/>
            <p:cNvSpPr>
              <a:spLocks noChangeShapeType="1"/>
            </p:cNvSpPr>
            <p:nvPr/>
          </p:nvSpPr>
          <p:spPr bwMode="auto">
            <a:xfrm>
              <a:off x="1484" y="3171"/>
              <a:ext cx="77" cy="6"/>
            </a:xfrm>
            <a:prstGeom prst="line">
              <a:avLst/>
            </a:prstGeom>
            <a:noFill/>
            <a:ln w="0">
              <a:solidFill>
                <a:srgbClr val="000000"/>
              </a:solidFill>
              <a:round/>
              <a:headEnd/>
              <a:tailEnd/>
            </a:ln>
          </p:spPr>
          <p:txBody>
            <a:bodyPr/>
            <a:lstStyle/>
            <a:p>
              <a:endParaRPr lang="en-GB"/>
            </a:p>
          </p:txBody>
        </p:sp>
        <p:sp>
          <p:nvSpPr>
            <p:cNvPr id="1099" name="Line 3378"/>
            <p:cNvSpPr>
              <a:spLocks noChangeShapeType="1"/>
            </p:cNvSpPr>
            <p:nvPr/>
          </p:nvSpPr>
          <p:spPr bwMode="auto">
            <a:xfrm flipH="1">
              <a:off x="1967" y="3190"/>
              <a:ext cx="1" cy="1"/>
            </a:xfrm>
            <a:prstGeom prst="line">
              <a:avLst/>
            </a:prstGeom>
            <a:noFill/>
            <a:ln w="0">
              <a:solidFill>
                <a:srgbClr val="000000"/>
              </a:solidFill>
              <a:round/>
              <a:headEnd/>
              <a:tailEnd/>
            </a:ln>
          </p:spPr>
          <p:txBody>
            <a:bodyPr/>
            <a:lstStyle/>
            <a:p>
              <a:endParaRPr lang="en-GB"/>
            </a:p>
          </p:txBody>
        </p:sp>
        <p:sp>
          <p:nvSpPr>
            <p:cNvPr id="1100" name="Line 3379"/>
            <p:cNvSpPr>
              <a:spLocks noChangeShapeType="1"/>
            </p:cNvSpPr>
            <p:nvPr/>
          </p:nvSpPr>
          <p:spPr bwMode="auto">
            <a:xfrm flipH="1">
              <a:off x="1871" y="3183"/>
              <a:ext cx="4" cy="5"/>
            </a:xfrm>
            <a:prstGeom prst="line">
              <a:avLst/>
            </a:prstGeom>
            <a:noFill/>
            <a:ln w="0">
              <a:solidFill>
                <a:srgbClr val="000000"/>
              </a:solidFill>
              <a:round/>
              <a:headEnd/>
              <a:tailEnd/>
            </a:ln>
          </p:spPr>
          <p:txBody>
            <a:bodyPr/>
            <a:lstStyle/>
            <a:p>
              <a:endParaRPr lang="en-GB"/>
            </a:p>
          </p:txBody>
        </p:sp>
        <p:sp>
          <p:nvSpPr>
            <p:cNvPr id="1101" name="Freeform 3380"/>
            <p:cNvSpPr>
              <a:spLocks/>
            </p:cNvSpPr>
            <p:nvPr/>
          </p:nvSpPr>
          <p:spPr bwMode="auto">
            <a:xfrm>
              <a:off x="1803" y="3212"/>
              <a:ext cx="44" cy="32"/>
            </a:xfrm>
            <a:custGeom>
              <a:avLst/>
              <a:gdLst/>
              <a:ahLst/>
              <a:cxnLst>
                <a:cxn ang="0">
                  <a:pos x="89" y="0"/>
                </a:cxn>
                <a:cxn ang="0">
                  <a:pos x="38" y="43"/>
                </a:cxn>
                <a:cxn ang="0">
                  <a:pos x="0" y="63"/>
                </a:cxn>
              </a:cxnLst>
              <a:rect l="0" t="0" r="r" b="b"/>
              <a:pathLst>
                <a:path w="89" h="63">
                  <a:moveTo>
                    <a:pt x="89" y="0"/>
                  </a:moveTo>
                  <a:lnTo>
                    <a:pt x="38" y="43"/>
                  </a:lnTo>
                  <a:lnTo>
                    <a:pt x="0" y="63"/>
                  </a:lnTo>
                </a:path>
              </a:pathLst>
            </a:custGeom>
            <a:noFill/>
            <a:ln w="0">
              <a:solidFill>
                <a:srgbClr val="000000"/>
              </a:solidFill>
              <a:prstDash val="solid"/>
              <a:round/>
              <a:headEnd/>
              <a:tailEnd/>
            </a:ln>
          </p:spPr>
          <p:txBody>
            <a:bodyPr/>
            <a:lstStyle/>
            <a:p>
              <a:endParaRPr lang="en-GB"/>
            </a:p>
          </p:txBody>
        </p:sp>
        <p:sp>
          <p:nvSpPr>
            <p:cNvPr id="1102" name="Line 3381"/>
            <p:cNvSpPr>
              <a:spLocks noChangeShapeType="1"/>
            </p:cNvSpPr>
            <p:nvPr/>
          </p:nvSpPr>
          <p:spPr bwMode="auto">
            <a:xfrm>
              <a:off x="1532" y="3181"/>
              <a:ext cx="23" cy="3"/>
            </a:xfrm>
            <a:prstGeom prst="line">
              <a:avLst/>
            </a:prstGeom>
            <a:noFill/>
            <a:ln w="0">
              <a:solidFill>
                <a:srgbClr val="000000"/>
              </a:solidFill>
              <a:round/>
              <a:headEnd/>
              <a:tailEnd/>
            </a:ln>
          </p:spPr>
          <p:txBody>
            <a:bodyPr/>
            <a:lstStyle/>
            <a:p>
              <a:endParaRPr lang="en-GB"/>
            </a:p>
          </p:txBody>
        </p:sp>
        <p:sp>
          <p:nvSpPr>
            <p:cNvPr id="1103" name="Line 3382"/>
            <p:cNvSpPr>
              <a:spLocks noChangeShapeType="1"/>
            </p:cNvSpPr>
            <p:nvPr/>
          </p:nvSpPr>
          <p:spPr bwMode="auto">
            <a:xfrm flipH="1">
              <a:off x="1847" y="3211"/>
              <a:ext cx="2" cy="1"/>
            </a:xfrm>
            <a:prstGeom prst="line">
              <a:avLst/>
            </a:prstGeom>
            <a:noFill/>
            <a:ln w="0">
              <a:solidFill>
                <a:srgbClr val="000000"/>
              </a:solidFill>
              <a:round/>
              <a:headEnd/>
              <a:tailEnd/>
            </a:ln>
          </p:spPr>
          <p:txBody>
            <a:bodyPr/>
            <a:lstStyle/>
            <a:p>
              <a:endParaRPr lang="en-GB"/>
            </a:p>
          </p:txBody>
        </p:sp>
        <p:sp>
          <p:nvSpPr>
            <p:cNvPr id="1104" name="Line 3383"/>
            <p:cNvSpPr>
              <a:spLocks noChangeShapeType="1"/>
            </p:cNvSpPr>
            <p:nvPr/>
          </p:nvSpPr>
          <p:spPr bwMode="auto">
            <a:xfrm>
              <a:off x="1701" y="3191"/>
              <a:ext cx="6" cy="1"/>
            </a:xfrm>
            <a:prstGeom prst="line">
              <a:avLst/>
            </a:prstGeom>
            <a:noFill/>
            <a:ln w="0">
              <a:solidFill>
                <a:srgbClr val="000000"/>
              </a:solidFill>
              <a:round/>
              <a:headEnd/>
              <a:tailEnd/>
            </a:ln>
          </p:spPr>
          <p:txBody>
            <a:bodyPr/>
            <a:lstStyle/>
            <a:p>
              <a:endParaRPr lang="en-GB"/>
            </a:p>
          </p:txBody>
        </p:sp>
        <p:sp>
          <p:nvSpPr>
            <p:cNvPr id="1105" name="Line 3384"/>
            <p:cNvSpPr>
              <a:spLocks noChangeShapeType="1"/>
            </p:cNvSpPr>
            <p:nvPr/>
          </p:nvSpPr>
          <p:spPr bwMode="auto">
            <a:xfrm flipH="1">
              <a:off x="1864" y="3194"/>
              <a:ext cx="2" cy="3"/>
            </a:xfrm>
            <a:prstGeom prst="line">
              <a:avLst/>
            </a:prstGeom>
            <a:noFill/>
            <a:ln w="0">
              <a:solidFill>
                <a:srgbClr val="000000"/>
              </a:solidFill>
              <a:round/>
              <a:headEnd/>
              <a:tailEnd/>
            </a:ln>
          </p:spPr>
          <p:txBody>
            <a:bodyPr/>
            <a:lstStyle/>
            <a:p>
              <a:endParaRPr lang="en-GB"/>
            </a:p>
          </p:txBody>
        </p:sp>
        <p:sp>
          <p:nvSpPr>
            <p:cNvPr id="1106" name="Freeform 3385"/>
            <p:cNvSpPr>
              <a:spLocks/>
            </p:cNvSpPr>
            <p:nvPr/>
          </p:nvSpPr>
          <p:spPr bwMode="auto">
            <a:xfrm>
              <a:off x="1960" y="3199"/>
              <a:ext cx="2" cy="3"/>
            </a:xfrm>
            <a:custGeom>
              <a:avLst/>
              <a:gdLst/>
              <a:ahLst/>
              <a:cxnLst>
                <a:cxn ang="0">
                  <a:pos x="4" y="0"/>
                </a:cxn>
                <a:cxn ang="0">
                  <a:pos x="4" y="0"/>
                </a:cxn>
                <a:cxn ang="0">
                  <a:pos x="1" y="4"/>
                </a:cxn>
                <a:cxn ang="0">
                  <a:pos x="0" y="4"/>
                </a:cxn>
              </a:cxnLst>
              <a:rect l="0" t="0" r="r" b="b"/>
              <a:pathLst>
                <a:path w="4" h="4">
                  <a:moveTo>
                    <a:pt x="4" y="0"/>
                  </a:moveTo>
                  <a:lnTo>
                    <a:pt x="4" y="0"/>
                  </a:lnTo>
                  <a:lnTo>
                    <a:pt x="1" y="4"/>
                  </a:lnTo>
                  <a:lnTo>
                    <a:pt x="0" y="4"/>
                  </a:lnTo>
                </a:path>
              </a:pathLst>
            </a:custGeom>
            <a:noFill/>
            <a:ln w="0">
              <a:solidFill>
                <a:srgbClr val="000000"/>
              </a:solidFill>
              <a:prstDash val="solid"/>
              <a:round/>
              <a:headEnd/>
              <a:tailEnd/>
            </a:ln>
          </p:spPr>
          <p:txBody>
            <a:bodyPr/>
            <a:lstStyle/>
            <a:p>
              <a:endParaRPr lang="en-GB"/>
            </a:p>
          </p:txBody>
        </p:sp>
        <p:sp>
          <p:nvSpPr>
            <p:cNvPr id="1107" name="Line 3386"/>
            <p:cNvSpPr>
              <a:spLocks noChangeShapeType="1"/>
            </p:cNvSpPr>
            <p:nvPr/>
          </p:nvSpPr>
          <p:spPr bwMode="auto">
            <a:xfrm flipH="1">
              <a:off x="1869" y="3190"/>
              <a:ext cx="1" cy="1"/>
            </a:xfrm>
            <a:prstGeom prst="line">
              <a:avLst/>
            </a:prstGeom>
            <a:noFill/>
            <a:ln w="0">
              <a:solidFill>
                <a:srgbClr val="000000"/>
              </a:solidFill>
              <a:round/>
              <a:headEnd/>
              <a:tailEnd/>
            </a:ln>
          </p:spPr>
          <p:txBody>
            <a:bodyPr/>
            <a:lstStyle/>
            <a:p>
              <a:endParaRPr lang="en-GB"/>
            </a:p>
          </p:txBody>
        </p:sp>
        <p:sp>
          <p:nvSpPr>
            <p:cNvPr id="1108" name="Freeform 3387"/>
            <p:cNvSpPr>
              <a:spLocks/>
            </p:cNvSpPr>
            <p:nvPr/>
          </p:nvSpPr>
          <p:spPr bwMode="auto">
            <a:xfrm>
              <a:off x="1954" y="3204"/>
              <a:ext cx="3" cy="2"/>
            </a:xfrm>
            <a:custGeom>
              <a:avLst/>
              <a:gdLst/>
              <a:ahLst/>
              <a:cxnLst>
                <a:cxn ang="0">
                  <a:pos x="4" y="0"/>
                </a:cxn>
                <a:cxn ang="0">
                  <a:pos x="1" y="3"/>
                </a:cxn>
                <a:cxn ang="0">
                  <a:pos x="0" y="4"/>
                </a:cxn>
              </a:cxnLst>
              <a:rect l="0" t="0" r="r" b="b"/>
              <a:pathLst>
                <a:path w="4" h="4">
                  <a:moveTo>
                    <a:pt x="4" y="0"/>
                  </a:moveTo>
                  <a:lnTo>
                    <a:pt x="1" y="3"/>
                  </a:lnTo>
                  <a:lnTo>
                    <a:pt x="0" y="4"/>
                  </a:lnTo>
                </a:path>
              </a:pathLst>
            </a:custGeom>
            <a:noFill/>
            <a:ln w="0">
              <a:solidFill>
                <a:srgbClr val="000000"/>
              </a:solidFill>
              <a:prstDash val="solid"/>
              <a:round/>
              <a:headEnd/>
              <a:tailEnd/>
            </a:ln>
          </p:spPr>
          <p:txBody>
            <a:bodyPr/>
            <a:lstStyle/>
            <a:p>
              <a:endParaRPr lang="en-GB"/>
            </a:p>
          </p:txBody>
        </p:sp>
        <p:sp>
          <p:nvSpPr>
            <p:cNvPr id="1109" name="Freeform 3388"/>
            <p:cNvSpPr>
              <a:spLocks/>
            </p:cNvSpPr>
            <p:nvPr/>
          </p:nvSpPr>
          <p:spPr bwMode="auto">
            <a:xfrm>
              <a:off x="1948" y="3206"/>
              <a:ext cx="6" cy="4"/>
            </a:xfrm>
            <a:custGeom>
              <a:avLst/>
              <a:gdLst/>
              <a:ahLst/>
              <a:cxnLst>
                <a:cxn ang="0">
                  <a:pos x="12" y="0"/>
                </a:cxn>
                <a:cxn ang="0">
                  <a:pos x="8" y="2"/>
                </a:cxn>
                <a:cxn ang="0">
                  <a:pos x="0" y="7"/>
                </a:cxn>
              </a:cxnLst>
              <a:rect l="0" t="0" r="r" b="b"/>
              <a:pathLst>
                <a:path w="12" h="7">
                  <a:moveTo>
                    <a:pt x="12" y="0"/>
                  </a:moveTo>
                  <a:lnTo>
                    <a:pt x="8" y="2"/>
                  </a:lnTo>
                  <a:lnTo>
                    <a:pt x="0" y="7"/>
                  </a:lnTo>
                </a:path>
              </a:pathLst>
            </a:custGeom>
            <a:noFill/>
            <a:ln w="0">
              <a:solidFill>
                <a:srgbClr val="000000"/>
              </a:solidFill>
              <a:prstDash val="solid"/>
              <a:round/>
              <a:headEnd/>
              <a:tailEnd/>
            </a:ln>
          </p:spPr>
          <p:txBody>
            <a:bodyPr/>
            <a:lstStyle/>
            <a:p>
              <a:endParaRPr lang="en-GB"/>
            </a:p>
          </p:txBody>
        </p:sp>
        <p:sp>
          <p:nvSpPr>
            <p:cNvPr id="1110" name="Line 3389"/>
            <p:cNvSpPr>
              <a:spLocks noChangeShapeType="1"/>
            </p:cNvSpPr>
            <p:nvPr/>
          </p:nvSpPr>
          <p:spPr bwMode="auto">
            <a:xfrm>
              <a:off x="1948" y="3210"/>
              <a:ext cx="1" cy="1"/>
            </a:xfrm>
            <a:prstGeom prst="line">
              <a:avLst/>
            </a:prstGeom>
            <a:noFill/>
            <a:ln w="0">
              <a:solidFill>
                <a:srgbClr val="000000"/>
              </a:solidFill>
              <a:round/>
              <a:headEnd/>
              <a:tailEnd/>
            </a:ln>
          </p:spPr>
          <p:txBody>
            <a:bodyPr/>
            <a:lstStyle/>
            <a:p>
              <a:endParaRPr lang="en-GB"/>
            </a:p>
          </p:txBody>
        </p:sp>
        <p:sp>
          <p:nvSpPr>
            <p:cNvPr id="1111" name="Line 3390"/>
            <p:cNvSpPr>
              <a:spLocks noChangeShapeType="1"/>
            </p:cNvSpPr>
            <p:nvPr/>
          </p:nvSpPr>
          <p:spPr bwMode="auto">
            <a:xfrm flipH="1">
              <a:off x="1863" y="3197"/>
              <a:ext cx="1" cy="1"/>
            </a:xfrm>
            <a:prstGeom prst="line">
              <a:avLst/>
            </a:prstGeom>
            <a:noFill/>
            <a:ln w="0">
              <a:solidFill>
                <a:srgbClr val="000000"/>
              </a:solidFill>
              <a:round/>
              <a:headEnd/>
              <a:tailEnd/>
            </a:ln>
          </p:spPr>
          <p:txBody>
            <a:bodyPr/>
            <a:lstStyle/>
            <a:p>
              <a:endParaRPr lang="en-GB"/>
            </a:p>
          </p:txBody>
        </p:sp>
        <p:sp>
          <p:nvSpPr>
            <p:cNvPr id="1112" name="Freeform 3391"/>
            <p:cNvSpPr>
              <a:spLocks/>
            </p:cNvSpPr>
            <p:nvPr/>
          </p:nvSpPr>
          <p:spPr bwMode="auto">
            <a:xfrm>
              <a:off x="1979" y="3171"/>
              <a:ext cx="2" cy="3"/>
            </a:xfrm>
            <a:custGeom>
              <a:avLst/>
              <a:gdLst/>
              <a:ahLst/>
              <a:cxnLst>
                <a:cxn ang="0">
                  <a:pos x="4" y="0"/>
                </a:cxn>
                <a:cxn ang="0">
                  <a:pos x="3" y="2"/>
                </a:cxn>
                <a:cxn ang="0">
                  <a:pos x="0" y="7"/>
                </a:cxn>
              </a:cxnLst>
              <a:rect l="0" t="0" r="r" b="b"/>
              <a:pathLst>
                <a:path w="4" h="7">
                  <a:moveTo>
                    <a:pt x="4" y="0"/>
                  </a:moveTo>
                  <a:lnTo>
                    <a:pt x="3" y="2"/>
                  </a:lnTo>
                  <a:lnTo>
                    <a:pt x="0" y="7"/>
                  </a:lnTo>
                </a:path>
              </a:pathLst>
            </a:custGeom>
            <a:noFill/>
            <a:ln w="0">
              <a:solidFill>
                <a:srgbClr val="000000"/>
              </a:solidFill>
              <a:prstDash val="solid"/>
              <a:round/>
              <a:headEnd/>
              <a:tailEnd/>
            </a:ln>
          </p:spPr>
          <p:txBody>
            <a:bodyPr/>
            <a:lstStyle/>
            <a:p>
              <a:endParaRPr lang="en-GB"/>
            </a:p>
          </p:txBody>
        </p:sp>
        <p:sp>
          <p:nvSpPr>
            <p:cNvPr id="1113" name="Freeform 3392"/>
            <p:cNvSpPr>
              <a:spLocks/>
            </p:cNvSpPr>
            <p:nvPr/>
          </p:nvSpPr>
          <p:spPr bwMode="auto">
            <a:xfrm>
              <a:off x="1984" y="3172"/>
              <a:ext cx="3" cy="2"/>
            </a:xfrm>
            <a:custGeom>
              <a:avLst/>
              <a:gdLst/>
              <a:ahLst/>
              <a:cxnLst>
                <a:cxn ang="0">
                  <a:pos x="7" y="0"/>
                </a:cxn>
                <a:cxn ang="0">
                  <a:pos x="4" y="3"/>
                </a:cxn>
                <a:cxn ang="0">
                  <a:pos x="0" y="6"/>
                </a:cxn>
              </a:cxnLst>
              <a:rect l="0" t="0" r="r" b="b"/>
              <a:pathLst>
                <a:path w="7" h="6">
                  <a:moveTo>
                    <a:pt x="7" y="0"/>
                  </a:moveTo>
                  <a:lnTo>
                    <a:pt x="4" y="3"/>
                  </a:lnTo>
                  <a:lnTo>
                    <a:pt x="0" y="6"/>
                  </a:lnTo>
                </a:path>
              </a:pathLst>
            </a:custGeom>
            <a:noFill/>
            <a:ln w="0">
              <a:solidFill>
                <a:srgbClr val="000000"/>
              </a:solidFill>
              <a:prstDash val="solid"/>
              <a:round/>
              <a:headEnd/>
              <a:tailEnd/>
            </a:ln>
          </p:spPr>
          <p:txBody>
            <a:bodyPr/>
            <a:lstStyle/>
            <a:p>
              <a:endParaRPr lang="en-GB"/>
            </a:p>
          </p:txBody>
        </p:sp>
        <p:sp>
          <p:nvSpPr>
            <p:cNvPr id="1114" name="Line 3393"/>
            <p:cNvSpPr>
              <a:spLocks noChangeShapeType="1"/>
            </p:cNvSpPr>
            <p:nvPr/>
          </p:nvSpPr>
          <p:spPr bwMode="auto">
            <a:xfrm>
              <a:off x="1981" y="3171"/>
              <a:ext cx="6" cy="1"/>
            </a:xfrm>
            <a:prstGeom prst="line">
              <a:avLst/>
            </a:prstGeom>
            <a:noFill/>
            <a:ln w="0">
              <a:solidFill>
                <a:srgbClr val="000000"/>
              </a:solidFill>
              <a:round/>
              <a:headEnd/>
              <a:tailEnd/>
            </a:ln>
          </p:spPr>
          <p:txBody>
            <a:bodyPr/>
            <a:lstStyle/>
            <a:p>
              <a:endParaRPr lang="en-GB"/>
            </a:p>
          </p:txBody>
        </p:sp>
        <p:sp>
          <p:nvSpPr>
            <p:cNvPr id="1115" name="Line 3394"/>
            <p:cNvSpPr>
              <a:spLocks noChangeShapeType="1"/>
            </p:cNvSpPr>
            <p:nvPr/>
          </p:nvSpPr>
          <p:spPr bwMode="auto">
            <a:xfrm flipH="1">
              <a:off x="1882" y="3171"/>
              <a:ext cx="2" cy="3"/>
            </a:xfrm>
            <a:prstGeom prst="line">
              <a:avLst/>
            </a:prstGeom>
            <a:noFill/>
            <a:ln w="0">
              <a:solidFill>
                <a:srgbClr val="000000"/>
              </a:solidFill>
              <a:round/>
              <a:headEnd/>
              <a:tailEnd/>
            </a:ln>
          </p:spPr>
          <p:txBody>
            <a:bodyPr/>
            <a:lstStyle/>
            <a:p>
              <a:endParaRPr lang="en-GB"/>
            </a:p>
          </p:txBody>
        </p:sp>
        <p:sp>
          <p:nvSpPr>
            <p:cNvPr id="1116" name="Line 3395"/>
            <p:cNvSpPr>
              <a:spLocks noChangeShapeType="1"/>
            </p:cNvSpPr>
            <p:nvPr/>
          </p:nvSpPr>
          <p:spPr bwMode="auto">
            <a:xfrm flipH="1" flipV="1">
              <a:off x="1967" y="3182"/>
              <a:ext cx="6" cy="2"/>
            </a:xfrm>
            <a:prstGeom prst="line">
              <a:avLst/>
            </a:prstGeom>
            <a:noFill/>
            <a:ln w="0">
              <a:solidFill>
                <a:srgbClr val="000000"/>
              </a:solidFill>
              <a:round/>
              <a:headEnd/>
              <a:tailEnd/>
            </a:ln>
          </p:spPr>
          <p:txBody>
            <a:bodyPr/>
            <a:lstStyle/>
            <a:p>
              <a:endParaRPr lang="en-GB"/>
            </a:p>
          </p:txBody>
        </p:sp>
        <p:sp>
          <p:nvSpPr>
            <p:cNvPr id="1117" name="Line 3396"/>
            <p:cNvSpPr>
              <a:spLocks noChangeShapeType="1"/>
            </p:cNvSpPr>
            <p:nvPr/>
          </p:nvSpPr>
          <p:spPr bwMode="auto">
            <a:xfrm>
              <a:off x="1880" y="3177"/>
              <a:ext cx="1" cy="1"/>
            </a:xfrm>
            <a:prstGeom prst="line">
              <a:avLst/>
            </a:prstGeom>
            <a:noFill/>
            <a:ln w="0">
              <a:solidFill>
                <a:srgbClr val="000000"/>
              </a:solidFill>
              <a:round/>
              <a:headEnd/>
              <a:tailEnd/>
            </a:ln>
          </p:spPr>
          <p:txBody>
            <a:bodyPr/>
            <a:lstStyle/>
            <a:p>
              <a:endParaRPr lang="en-GB"/>
            </a:p>
          </p:txBody>
        </p:sp>
        <p:sp>
          <p:nvSpPr>
            <p:cNvPr id="1118" name="Freeform 3397"/>
            <p:cNvSpPr>
              <a:spLocks/>
            </p:cNvSpPr>
            <p:nvPr/>
          </p:nvSpPr>
          <p:spPr bwMode="auto">
            <a:xfrm>
              <a:off x="1964" y="3191"/>
              <a:ext cx="3" cy="5"/>
            </a:xfrm>
            <a:custGeom>
              <a:avLst/>
              <a:gdLst/>
              <a:ahLst/>
              <a:cxnLst>
                <a:cxn ang="0">
                  <a:pos x="7" y="0"/>
                </a:cxn>
                <a:cxn ang="0">
                  <a:pos x="5" y="3"/>
                </a:cxn>
                <a:cxn ang="0">
                  <a:pos x="5" y="4"/>
                </a:cxn>
                <a:cxn ang="0">
                  <a:pos x="3" y="5"/>
                </a:cxn>
                <a:cxn ang="0">
                  <a:pos x="1" y="8"/>
                </a:cxn>
                <a:cxn ang="0">
                  <a:pos x="0" y="10"/>
                </a:cxn>
              </a:cxnLst>
              <a:rect l="0" t="0" r="r" b="b"/>
              <a:pathLst>
                <a:path w="7" h="10">
                  <a:moveTo>
                    <a:pt x="7" y="0"/>
                  </a:moveTo>
                  <a:lnTo>
                    <a:pt x="5" y="3"/>
                  </a:lnTo>
                  <a:lnTo>
                    <a:pt x="5" y="4"/>
                  </a:lnTo>
                  <a:lnTo>
                    <a:pt x="3" y="5"/>
                  </a:lnTo>
                  <a:lnTo>
                    <a:pt x="1" y="8"/>
                  </a:lnTo>
                  <a:lnTo>
                    <a:pt x="0" y="10"/>
                  </a:lnTo>
                </a:path>
              </a:pathLst>
            </a:custGeom>
            <a:noFill/>
            <a:ln w="0">
              <a:solidFill>
                <a:srgbClr val="000000"/>
              </a:solidFill>
              <a:prstDash val="solid"/>
              <a:round/>
              <a:headEnd/>
              <a:tailEnd/>
            </a:ln>
          </p:spPr>
          <p:txBody>
            <a:bodyPr/>
            <a:lstStyle/>
            <a:p>
              <a:endParaRPr lang="en-GB"/>
            </a:p>
          </p:txBody>
        </p:sp>
        <p:sp>
          <p:nvSpPr>
            <p:cNvPr id="1119" name="Line 3398"/>
            <p:cNvSpPr>
              <a:spLocks noChangeShapeType="1"/>
            </p:cNvSpPr>
            <p:nvPr/>
          </p:nvSpPr>
          <p:spPr bwMode="auto">
            <a:xfrm flipH="1">
              <a:off x="1876" y="3177"/>
              <a:ext cx="4" cy="5"/>
            </a:xfrm>
            <a:prstGeom prst="line">
              <a:avLst/>
            </a:prstGeom>
            <a:noFill/>
            <a:ln w="0">
              <a:solidFill>
                <a:srgbClr val="000000"/>
              </a:solidFill>
              <a:round/>
              <a:headEnd/>
              <a:tailEnd/>
            </a:ln>
          </p:spPr>
          <p:txBody>
            <a:bodyPr/>
            <a:lstStyle/>
            <a:p>
              <a:endParaRPr lang="en-GB"/>
            </a:p>
          </p:txBody>
        </p:sp>
        <p:sp>
          <p:nvSpPr>
            <p:cNvPr id="1120" name="Freeform 3399"/>
            <p:cNvSpPr>
              <a:spLocks/>
            </p:cNvSpPr>
            <p:nvPr/>
          </p:nvSpPr>
          <p:spPr bwMode="auto">
            <a:xfrm>
              <a:off x="1947" y="3183"/>
              <a:ext cx="20" cy="8"/>
            </a:xfrm>
            <a:custGeom>
              <a:avLst/>
              <a:gdLst/>
              <a:ahLst/>
              <a:cxnLst>
                <a:cxn ang="0">
                  <a:pos x="40" y="16"/>
                </a:cxn>
                <a:cxn ang="0">
                  <a:pos x="27" y="13"/>
                </a:cxn>
                <a:cxn ang="0">
                  <a:pos x="19" y="11"/>
                </a:cxn>
                <a:cxn ang="0">
                  <a:pos x="5" y="3"/>
                </a:cxn>
                <a:cxn ang="0">
                  <a:pos x="0" y="0"/>
                </a:cxn>
              </a:cxnLst>
              <a:rect l="0" t="0" r="r" b="b"/>
              <a:pathLst>
                <a:path w="40" h="16">
                  <a:moveTo>
                    <a:pt x="40" y="16"/>
                  </a:moveTo>
                  <a:lnTo>
                    <a:pt x="27" y="13"/>
                  </a:lnTo>
                  <a:lnTo>
                    <a:pt x="19" y="11"/>
                  </a:lnTo>
                  <a:lnTo>
                    <a:pt x="5" y="3"/>
                  </a:lnTo>
                  <a:lnTo>
                    <a:pt x="0" y="0"/>
                  </a:lnTo>
                </a:path>
              </a:pathLst>
            </a:custGeom>
            <a:noFill/>
            <a:ln w="0">
              <a:solidFill>
                <a:srgbClr val="000000"/>
              </a:solidFill>
              <a:prstDash val="solid"/>
              <a:round/>
              <a:headEnd/>
              <a:tailEnd/>
            </a:ln>
          </p:spPr>
          <p:txBody>
            <a:bodyPr/>
            <a:lstStyle/>
            <a:p>
              <a:endParaRPr lang="en-GB"/>
            </a:p>
          </p:txBody>
        </p:sp>
        <p:sp>
          <p:nvSpPr>
            <p:cNvPr id="1121" name="Line 3400"/>
            <p:cNvSpPr>
              <a:spLocks noChangeShapeType="1"/>
            </p:cNvSpPr>
            <p:nvPr/>
          </p:nvSpPr>
          <p:spPr bwMode="auto">
            <a:xfrm flipH="1">
              <a:off x="1964" y="3196"/>
              <a:ext cx="1" cy="1"/>
            </a:xfrm>
            <a:prstGeom prst="line">
              <a:avLst/>
            </a:prstGeom>
            <a:noFill/>
            <a:ln w="0">
              <a:solidFill>
                <a:srgbClr val="000000"/>
              </a:solidFill>
              <a:round/>
              <a:headEnd/>
              <a:tailEnd/>
            </a:ln>
          </p:spPr>
          <p:txBody>
            <a:bodyPr/>
            <a:lstStyle/>
            <a:p>
              <a:endParaRPr lang="en-GB"/>
            </a:p>
          </p:txBody>
        </p:sp>
        <p:sp>
          <p:nvSpPr>
            <p:cNvPr id="1122" name="Line 3401"/>
            <p:cNvSpPr>
              <a:spLocks noChangeShapeType="1"/>
            </p:cNvSpPr>
            <p:nvPr/>
          </p:nvSpPr>
          <p:spPr bwMode="auto">
            <a:xfrm flipH="1">
              <a:off x="1959" y="3202"/>
              <a:ext cx="1" cy="1"/>
            </a:xfrm>
            <a:prstGeom prst="line">
              <a:avLst/>
            </a:prstGeom>
            <a:noFill/>
            <a:ln w="0">
              <a:solidFill>
                <a:srgbClr val="000000"/>
              </a:solidFill>
              <a:round/>
              <a:headEnd/>
              <a:tailEnd/>
            </a:ln>
          </p:spPr>
          <p:txBody>
            <a:bodyPr/>
            <a:lstStyle/>
            <a:p>
              <a:endParaRPr lang="en-GB"/>
            </a:p>
          </p:txBody>
        </p:sp>
        <p:sp>
          <p:nvSpPr>
            <p:cNvPr id="1123" name="Line 3402"/>
            <p:cNvSpPr>
              <a:spLocks noChangeShapeType="1"/>
            </p:cNvSpPr>
            <p:nvPr/>
          </p:nvSpPr>
          <p:spPr bwMode="auto">
            <a:xfrm flipH="1">
              <a:off x="1875" y="3182"/>
              <a:ext cx="1" cy="1"/>
            </a:xfrm>
            <a:prstGeom prst="line">
              <a:avLst/>
            </a:prstGeom>
            <a:noFill/>
            <a:ln w="0">
              <a:solidFill>
                <a:srgbClr val="000000"/>
              </a:solidFill>
              <a:round/>
              <a:headEnd/>
              <a:tailEnd/>
            </a:ln>
          </p:spPr>
          <p:txBody>
            <a:bodyPr/>
            <a:lstStyle/>
            <a:p>
              <a:endParaRPr lang="en-GB"/>
            </a:p>
          </p:txBody>
        </p:sp>
        <p:sp>
          <p:nvSpPr>
            <p:cNvPr id="1124" name="Freeform 3403"/>
            <p:cNvSpPr>
              <a:spLocks/>
            </p:cNvSpPr>
            <p:nvPr/>
          </p:nvSpPr>
          <p:spPr bwMode="auto">
            <a:xfrm>
              <a:off x="1932" y="3189"/>
              <a:ext cx="28" cy="13"/>
            </a:xfrm>
            <a:custGeom>
              <a:avLst/>
              <a:gdLst/>
              <a:ahLst/>
              <a:cxnLst>
                <a:cxn ang="0">
                  <a:pos x="56" y="25"/>
                </a:cxn>
                <a:cxn ang="0">
                  <a:pos x="50" y="24"/>
                </a:cxn>
                <a:cxn ang="0">
                  <a:pos x="43" y="21"/>
                </a:cxn>
                <a:cxn ang="0">
                  <a:pos x="28" y="13"/>
                </a:cxn>
                <a:cxn ang="0">
                  <a:pos x="22" y="8"/>
                </a:cxn>
                <a:cxn ang="0">
                  <a:pos x="17" y="6"/>
                </a:cxn>
                <a:cxn ang="0">
                  <a:pos x="1" y="1"/>
                </a:cxn>
                <a:cxn ang="0">
                  <a:pos x="0" y="0"/>
                </a:cxn>
              </a:cxnLst>
              <a:rect l="0" t="0" r="r" b="b"/>
              <a:pathLst>
                <a:path w="56" h="25">
                  <a:moveTo>
                    <a:pt x="56" y="25"/>
                  </a:moveTo>
                  <a:lnTo>
                    <a:pt x="50" y="24"/>
                  </a:lnTo>
                  <a:lnTo>
                    <a:pt x="43" y="21"/>
                  </a:lnTo>
                  <a:lnTo>
                    <a:pt x="28" y="13"/>
                  </a:lnTo>
                  <a:lnTo>
                    <a:pt x="22" y="8"/>
                  </a:lnTo>
                  <a:lnTo>
                    <a:pt x="17" y="6"/>
                  </a:lnTo>
                  <a:lnTo>
                    <a:pt x="1" y="1"/>
                  </a:lnTo>
                  <a:lnTo>
                    <a:pt x="0" y="0"/>
                  </a:lnTo>
                </a:path>
              </a:pathLst>
            </a:custGeom>
            <a:noFill/>
            <a:ln w="0">
              <a:solidFill>
                <a:srgbClr val="000000"/>
              </a:solidFill>
              <a:prstDash val="solid"/>
              <a:round/>
              <a:headEnd/>
              <a:tailEnd/>
            </a:ln>
          </p:spPr>
          <p:txBody>
            <a:bodyPr/>
            <a:lstStyle/>
            <a:p>
              <a:endParaRPr lang="en-GB"/>
            </a:p>
          </p:txBody>
        </p:sp>
        <p:sp>
          <p:nvSpPr>
            <p:cNvPr id="1125" name="Line 3404"/>
            <p:cNvSpPr>
              <a:spLocks noChangeShapeType="1"/>
            </p:cNvSpPr>
            <p:nvPr/>
          </p:nvSpPr>
          <p:spPr bwMode="auto">
            <a:xfrm flipH="1">
              <a:off x="1920" y="3211"/>
              <a:ext cx="27" cy="19"/>
            </a:xfrm>
            <a:prstGeom prst="line">
              <a:avLst/>
            </a:prstGeom>
            <a:noFill/>
            <a:ln w="0">
              <a:solidFill>
                <a:srgbClr val="000000"/>
              </a:solidFill>
              <a:round/>
              <a:headEnd/>
              <a:tailEnd/>
            </a:ln>
          </p:spPr>
          <p:txBody>
            <a:bodyPr/>
            <a:lstStyle/>
            <a:p>
              <a:endParaRPr lang="en-GB"/>
            </a:p>
          </p:txBody>
        </p:sp>
        <p:sp>
          <p:nvSpPr>
            <p:cNvPr id="1126" name="Line 3405"/>
            <p:cNvSpPr>
              <a:spLocks noChangeShapeType="1"/>
            </p:cNvSpPr>
            <p:nvPr/>
          </p:nvSpPr>
          <p:spPr bwMode="auto">
            <a:xfrm flipH="1">
              <a:off x="1866" y="3192"/>
              <a:ext cx="2" cy="2"/>
            </a:xfrm>
            <a:prstGeom prst="line">
              <a:avLst/>
            </a:prstGeom>
            <a:noFill/>
            <a:ln w="0">
              <a:solidFill>
                <a:srgbClr val="000000"/>
              </a:solidFill>
              <a:round/>
              <a:headEnd/>
              <a:tailEnd/>
            </a:ln>
          </p:spPr>
          <p:txBody>
            <a:bodyPr/>
            <a:lstStyle/>
            <a:p>
              <a:endParaRPr lang="en-GB"/>
            </a:p>
          </p:txBody>
        </p:sp>
        <p:sp>
          <p:nvSpPr>
            <p:cNvPr id="1127" name="Line 3406"/>
            <p:cNvSpPr>
              <a:spLocks noChangeShapeType="1"/>
            </p:cNvSpPr>
            <p:nvPr/>
          </p:nvSpPr>
          <p:spPr bwMode="auto">
            <a:xfrm flipH="1">
              <a:off x="1974" y="3178"/>
              <a:ext cx="5" cy="3"/>
            </a:xfrm>
            <a:prstGeom prst="line">
              <a:avLst/>
            </a:prstGeom>
            <a:noFill/>
            <a:ln w="0">
              <a:solidFill>
                <a:srgbClr val="000000"/>
              </a:solidFill>
              <a:round/>
              <a:headEnd/>
              <a:tailEnd/>
            </a:ln>
          </p:spPr>
          <p:txBody>
            <a:bodyPr/>
            <a:lstStyle/>
            <a:p>
              <a:endParaRPr lang="en-GB"/>
            </a:p>
          </p:txBody>
        </p:sp>
        <p:sp>
          <p:nvSpPr>
            <p:cNvPr id="1128" name="Freeform 3407"/>
            <p:cNvSpPr>
              <a:spLocks/>
            </p:cNvSpPr>
            <p:nvPr/>
          </p:nvSpPr>
          <p:spPr bwMode="auto">
            <a:xfrm>
              <a:off x="1974" y="3178"/>
              <a:ext cx="3" cy="3"/>
            </a:xfrm>
            <a:custGeom>
              <a:avLst/>
              <a:gdLst/>
              <a:ahLst/>
              <a:cxnLst>
                <a:cxn ang="0">
                  <a:pos x="5" y="0"/>
                </a:cxn>
                <a:cxn ang="0">
                  <a:pos x="4" y="1"/>
                </a:cxn>
                <a:cxn ang="0">
                  <a:pos x="4" y="1"/>
                </a:cxn>
                <a:cxn ang="0">
                  <a:pos x="0" y="8"/>
                </a:cxn>
              </a:cxnLst>
              <a:rect l="0" t="0" r="r" b="b"/>
              <a:pathLst>
                <a:path w="5" h="8">
                  <a:moveTo>
                    <a:pt x="5" y="0"/>
                  </a:moveTo>
                  <a:lnTo>
                    <a:pt x="4" y="1"/>
                  </a:lnTo>
                  <a:lnTo>
                    <a:pt x="4" y="1"/>
                  </a:lnTo>
                  <a:lnTo>
                    <a:pt x="0" y="8"/>
                  </a:lnTo>
                </a:path>
              </a:pathLst>
            </a:custGeom>
            <a:noFill/>
            <a:ln w="0">
              <a:solidFill>
                <a:srgbClr val="000000"/>
              </a:solidFill>
              <a:prstDash val="solid"/>
              <a:round/>
              <a:headEnd/>
              <a:tailEnd/>
            </a:ln>
          </p:spPr>
          <p:txBody>
            <a:bodyPr/>
            <a:lstStyle/>
            <a:p>
              <a:endParaRPr lang="en-GB"/>
            </a:p>
          </p:txBody>
        </p:sp>
        <p:sp>
          <p:nvSpPr>
            <p:cNvPr id="1129" name="Line 3408"/>
            <p:cNvSpPr>
              <a:spLocks noChangeShapeType="1"/>
            </p:cNvSpPr>
            <p:nvPr/>
          </p:nvSpPr>
          <p:spPr bwMode="auto">
            <a:xfrm flipH="1">
              <a:off x="1977" y="3178"/>
              <a:ext cx="2" cy="1"/>
            </a:xfrm>
            <a:prstGeom prst="line">
              <a:avLst/>
            </a:prstGeom>
            <a:noFill/>
            <a:ln w="0">
              <a:solidFill>
                <a:srgbClr val="000000"/>
              </a:solidFill>
              <a:round/>
              <a:headEnd/>
              <a:tailEnd/>
            </a:ln>
          </p:spPr>
          <p:txBody>
            <a:bodyPr/>
            <a:lstStyle/>
            <a:p>
              <a:endParaRPr lang="en-GB"/>
            </a:p>
          </p:txBody>
        </p:sp>
        <p:sp>
          <p:nvSpPr>
            <p:cNvPr id="1130" name="Freeform 3409"/>
            <p:cNvSpPr>
              <a:spLocks/>
            </p:cNvSpPr>
            <p:nvPr/>
          </p:nvSpPr>
          <p:spPr bwMode="auto">
            <a:xfrm>
              <a:off x="2650" y="3225"/>
              <a:ext cx="11" cy="14"/>
            </a:xfrm>
            <a:custGeom>
              <a:avLst/>
              <a:gdLst/>
              <a:ahLst/>
              <a:cxnLst>
                <a:cxn ang="0">
                  <a:pos x="22" y="0"/>
                </a:cxn>
                <a:cxn ang="0">
                  <a:pos x="20" y="4"/>
                </a:cxn>
                <a:cxn ang="0">
                  <a:pos x="18" y="6"/>
                </a:cxn>
                <a:cxn ang="0">
                  <a:pos x="7" y="19"/>
                </a:cxn>
                <a:cxn ang="0">
                  <a:pos x="0" y="28"/>
                </a:cxn>
              </a:cxnLst>
              <a:rect l="0" t="0" r="r" b="b"/>
              <a:pathLst>
                <a:path w="22" h="28">
                  <a:moveTo>
                    <a:pt x="22" y="0"/>
                  </a:moveTo>
                  <a:lnTo>
                    <a:pt x="20" y="4"/>
                  </a:lnTo>
                  <a:lnTo>
                    <a:pt x="18" y="6"/>
                  </a:lnTo>
                  <a:lnTo>
                    <a:pt x="7" y="19"/>
                  </a:lnTo>
                  <a:lnTo>
                    <a:pt x="0" y="28"/>
                  </a:lnTo>
                </a:path>
              </a:pathLst>
            </a:custGeom>
            <a:noFill/>
            <a:ln w="0">
              <a:solidFill>
                <a:srgbClr val="000000"/>
              </a:solidFill>
              <a:prstDash val="solid"/>
              <a:round/>
              <a:headEnd/>
              <a:tailEnd/>
            </a:ln>
          </p:spPr>
          <p:txBody>
            <a:bodyPr/>
            <a:lstStyle/>
            <a:p>
              <a:endParaRPr lang="en-GB"/>
            </a:p>
          </p:txBody>
        </p:sp>
        <p:sp>
          <p:nvSpPr>
            <p:cNvPr id="1131" name="Line 3410"/>
            <p:cNvSpPr>
              <a:spLocks noChangeShapeType="1"/>
            </p:cNvSpPr>
            <p:nvPr/>
          </p:nvSpPr>
          <p:spPr bwMode="auto">
            <a:xfrm>
              <a:off x="2661" y="3225"/>
              <a:ext cx="20" cy="9"/>
            </a:xfrm>
            <a:prstGeom prst="line">
              <a:avLst/>
            </a:prstGeom>
            <a:noFill/>
            <a:ln w="0">
              <a:solidFill>
                <a:srgbClr val="000000"/>
              </a:solidFill>
              <a:round/>
              <a:headEnd/>
              <a:tailEnd/>
            </a:ln>
          </p:spPr>
          <p:txBody>
            <a:bodyPr/>
            <a:lstStyle/>
            <a:p>
              <a:endParaRPr lang="en-GB"/>
            </a:p>
          </p:txBody>
        </p:sp>
        <p:sp>
          <p:nvSpPr>
            <p:cNvPr id="1132" name="Line 3411"/>
            <p:cNvSpPr>
              <a:spLocks noChangeShapeType="1"/>
            </p:cNvSpPr>
            <p:nvPr/>
          </p:nvSpPr>
          <p:spPr bwMode="auto">
            <a:xfrm flipH="1">
              <a:off x="2645" y="3244"/>
              <a:ext cx="1" cy="1"/>
            </a:xfrm>
            <a:prstGeom prst="line">
              <a:avLst/>
            </a:prstGeom>
            <a:noFill/>
            <a:ln w="0">
              <a:solidFill>
                <a:srgbClr val="000000"/>
              </a:solidFill>
              <a:round/>
              <a:headEnd/>
              <a:tailEnd/>
            </a:ln>
          </p:spPr>
          <p:txBody>
            <a:bodyPr/>
            <a:lstStyle/>
            <a:p>
              <a:endParaRPr lang="en-GB"/>
            </a:p>
          </p:txBody>
        </p:sp>
        <p:sp>
          <p:nvSpPr>
            <p:cNvPr id="1133" name="Freeform 3412"/>
            <p:cNvSpPr>
              <a:spLocks/>
            </p:cNvSpPr>
            <p:nvPr/>
          </p:nvSpPr>
          <p:spPr bwMode="auto">
            <a:xfrm>
              <a:off x="2689" y="3251"/>
              <a:ext cx="6" cy="15"/>
            </a:xfrm>
            <a:custGeom>
              <a:avLst/>
              <a:gdLst/>
              <a:ahLst/>
              <a:cxnLst>
                <a:cxn ang="0">
                  <a:pos x="0" y="0"/>
                </a:cxn>
                <a:cxn ang="0">
                  <a:pos x="6" y="11"/>
                </a:cxn>
                <a:cxn ang="0">
                  <a:pos x="13" y="30"/>
                </a:cxn>
              </a:cxnLst>
              <a:rect l="0" t="0" r="r" b="b"/>
              <a:pathLst>
                <a:path w="13" h="30">
                  <a:moveTo>
                    <a:pt x="0" y="0"/>
                  </a:moveTo>
                  <a:lnTo>
                    <a:pt x="6" y="11"/>
                  </a:lnTo>
                  <a:lnTo>
                    <a:pt x="13" y="30"/>
                  </a:lnTo>
                </a:path>
              </a:pathLst>
            </a:custGeom>
            <a:noFill/>
            <a:ln w="0">
              <a:solidFill>
                <a:srgbClr val="000000"/>
              </a:solidFill>
              <a:prstDash val="solid"/>
              <a:round/>
              <a:headEnd/>
              <a:tailEnd/>
            </a:ln>
          </p:spPr>
          <p:txBody>
            <a:bodyPr/>
            <a:lstStyle/>
            <a:p>
              <a:endParaRPr lang="en-GB"/>
            </a:p>
          </p:txBody>
        </p:sp>
        <p:sp>
          <p:nvSpPr>
            <p:cNvPr id="1134" name="Freeform 3413"/>
            <p:cNvSpPr>
              <a:spLocks/>
            </p:cNvSpPr>
            <p:nvPr/>
          </p:nvSpPr>
          <p:spPr bwMode="auto">
            <a:xfrm>
              <a:off x="2646" y="3244"/>
              <a:ext cx="43" cy="7"/>
            </a:xfrm>
            <a:custGeom>
              <a:avLst/>
              <a:gdLst/>
              <a:ahLst/>
              <a:cxnLst>
                <a:cxn ang="0">
                  <a:pos x="0" y="0"/>
                </a:cxn>
                <a:cxn ang="0">
                  <a:pos x="23" y="1"/>
                </a:cxn>
                <a:cxn ang="0">
                  <a:pos x="52" y="4"/>
                </a:cxn>
                <a:cxn ang="0">
                  <a:pos x="84" y="14"/>
                </a:cxn>
              </a:cxnLst>
              <a:rect l="0" t="0" r="r" b="b"/>
              <a:pathLst>
                <a:path w="84" h="14">
                  <a:moveTo>
                    <a:pt x="0" y="0"/>
                  </a:moveTo>
                  <a:lnTo>
                    <a:pt x="23" y="1"/>
                  </a:lnTo>
                  <a:lnTo>
                    <a:pt x="52" y="4"/>
                  </a:lnTo>
                  <a:lnTo>
                    <a:pt x="84" y="14"/>
                  </a:lnTo>
                </a:path>
              </a:pathLst>
            </a:custGeom>
            <a:noFill/>
            <a:ln w="0">
              <a:solidFill>
                <a:srgbClr val="000000"/>
              </a:solidFill>
              <a:prstDash val="solid"/>
              <a:round/>
              <a:headEnd/>
              <a:tailEnd/>
            </a:ln>
          </p:spPr>
          <p:txBody>
            <a:bodyPr/>
            <a:lstStyle/>
            <a:p>
              <a:endParaRPr lang="en-GB"/>
            </a:p>
          </p:txBody>
        </p:sp>
        <p:sp>
          <p:nvSpPr>
            <p:cNvPr id="1135" name="Line 3414"/>
            <p:cNvSpPr>
              <a:spLocks noChangeShapeType="1"/>
            </p:cNvSpPr>
            <p:nvPr/>
          </p:nvSpPr>
          <p:spPr bwMode="auto">
            <a:xfrm>
              <a:off x="2681" y="3234"/>
              <a:ext cx="2" cy="5"/>
            </a:xfrm>
            <a:prstGeom prst="line">
              <a:avLst/>
            </a:prstGeom>
            <a:noFill/>
            <a:ln w="0">
              <a:solidFill>
                <a:srgbClr val="000000"/>
              </a:solidFill>
              <a:round/>
              <a:headEnd/>
              <a:tailEnd/>
            </a:ln>
          </p:spPr>
          <p:txBody>
            <a:bodyPr/>
            <a:lstStyle/>
            <a:p>
              <a:endParaRPr lang="en-GB"/>
            </a:p>
          </p:txBody>
        </p:sp>
        <p:sp>
          <p:nvSpPr>
            <p:cNvPr id="1136" name="Line 3415"/>
            <p:cNvSpPr>
              <a:spLocks noChangeShapeType="1"/>
            </p:cNvSpPr>
            <p:nvPr/>
          </p:nvSpPr>
          <p:spPr bwMode="auto">
            <a:xfrm>
              <a:off x="2683" y="3239"/>
              <a:ext cx="6" cy="12"/>
            </a:xfrm>
            <a:prstGeom prst="line">
              <a:avLst/>
            </a:prstGeom>
            <a:noFill/>
            <a:ln w="0">
              <a:solidFill>
                <a:srgbClr val="000000"/>
              </a:solidFill>
              <a:round/>
              <a:headEnd/>
              <a:tailEnd/>
            </a:ln>
          </p:spPr>
          <p:txBody>
            <a:bodyPr/>
            <a:lstStyle/>
            <a:p>
              <a:endParaRPr lang="en-GB"/>
            </a:p>
          </p:txBody>
        </p:sp>
        <p:sp>
          <p:nvSpPr>
            <p:cNvPr id="1137" name="Freeform 3416"/>
            <p:cNvSpPr>
              <a:spLocks/>
            </p:cNvSpPr>
            <p:nvPr/>
          </p:nvSpPr>
          <p:spPr bwMode="auto">
            <a:xfrm>
              <a:off x="2746" y="3260"/>
              <a:ext cx="26" cy="17"/>
            </a:xfrm>
            <a:custGeom>
              <a:avLst/>
              <a:gdLst/>
              <a:ahLst/>
              <a:cxnLst>
                <a:cxn ang="0">
                  <a:pos x="52" y="0"/>
                </a:cxn>
                <a:cxn ang="0">
                  <a:pos x="0" y="35"/>
                </a:cxn>
                <a:cxn ang="0">
                  <a:pos x="0" y="35"/>
                </a:cxn>
              </a:cxnLst>
              <a:rect l="0" t="0" r="r" b="b"/>
              <a:pathLst>
                <a:path w="52" h="35">
                  <a:moveTo>
                    <a:pt x="52" y="0"/>
                  </a:moveTo>
                  <a:lnTo>
                    <a:pt x="0" y="35"/>
                  </a:lnTo>
                  <a:lnTo>
                    <a:pt x="0" y="35"/>
                  </a:lnTo>
                </a:path>
              </a:pathLst>
            </a:custGeom>
            <a:noFill/>
            <a:ln w="0">
              <a:solidFill>
                <a:srgbClr val="000000"/>
              </a:solidFill>
              <a:prstDash val="solid"/>
              <a:round/>
              <a:headEnd/>
              <a:tailEnd/>
            </a:ln>
          </p:spPr>
          <p:txBody>
            <a:bodyPr/>
            <a:lstStyle/>
            <a:p>
              <a:endParaRPr lang="en-GB"/>
            </a:p>
          </p:txBody>
        </p:sp>
        <p:sp>
          <p:nvSpPr>
            <p:cNvPr id="1138" name="Freeform 3417"/>
            <p:cNvSpPr>
              <a:spLocks/>
            </p:cNvSpPr>
            <p:nvPr/>
          </p:nvSpPr>
          <p:spPr bwMode="auto">
            <a:xfrm>
              <a:off x="2683" y="3239"/>
              <a:ext cx="69" cy="21"/>
            </a:xfrm>
            <a:custGeom>
              <a:avLst/>
              <a:gdLst/>
              <a:ahLst/>
              <a:cxnLst>
                <a:cxn ang="0">
                  <a:pos x="0" y="0"/>
                </a:cxn>
                <a:cxn ang="0">
                  <a:pos x="86" y="39"/>
                </a:cxn>
                <a:cxn ang="0">
                  <a:pos x="123" y="42"/>
                </a:cxn>
                <a:cxn ang="0">
                  <a:pos x="138" y="42"/>
                </a:cxn>
              </a:cxnLst>
              <a:rect l="0" t="0" r="r" b="b"/>
              <a:pathLst>
                <a:path w="138" h="42">
                  <a:moveTo>
                    <a:pt x="0" y="0"/>
                  </a:moveTo>
                  <a:lnTo>
                    <a:pt x="86" y="39"/>
                  </a:lnTo>
                  <a:lnTo>
                    <a:pt x="123" y="42"/>
                  </a:lnTo>
                  <a:lnTo>
                    <a:pt x="138" y="42"/>
                  </a:lnTo>
                </a:path>
              </a:pathLst>
            </a:custGeom>
            <a:noFill/>
            <a:ln w="0">
              <a:solidFill>
                <a:srgbClr val="000000"/>
              </a:solidFill>
              <a:prstDash val="solid"/>
              <a:round/>
              <a:headEnd/>
              <a:tailEnd/>
            </a:ln>
          </p:spPr>
          <p:txBody>
            <a:bodyPr/>
            <a:lstStyle/>
            <a:p>
              <a:endParaRPr lang="en-GB"/>
            </a:p>
          </p:txBody>
        </p:sp>
        <p:sp>
          <p:nvSpPr>
            <p:cNvPr id="1139" name="Line 3418"/>
            <p:cNvSpPr>
              <a:spLocks noChangeShapeType="1"/>
            </p:cNvSpPr>
            <p:nvPr/>
          </p:nvSpPr>
          <p:spPr bwMode="auto">
            <a:xfrm>
              <a:off x="2695" y="3266"/>
              <a:ext cx="1" cy="1"/>
            </a:xfrm>
            <a:prstGeom prst="line">
              <a:avLst/>
            </a:prstGeom>
            <a:noFill/>
            <a:ln w="0">
              <a:solidFill>
                <a:srgbClr val="000000"/>
              </a:solidFill>
              <a:round/>
              <a:headEnd/>
              <a:tailEnd/>
            </a:ln>
          </p:spPr>
          <p:txBody>
            <a:bodyPr/>
            <a:lstStyle/>
            <a:p>
              <a:endParaRPr lang="en-GB"/>
            </a:p>
          </p:txBody>
        </p:sp>
        <p:sp>
          <p:nvSpPr>
            <p:cNvPr id="1140" name="Freeform 3419"/>
            <p:cNvSpPr>
              <a:spLocks/>
            </p:cNvSpPr>
            <p:nvPr/>
          </p:nvSpPr>
          <p:spPr bwMode="auto">
            <a:xfrm>
              <a:off x="2696" y="3267"/>
              <a:ext cx="50" cy="10"/>
            </a:xfrm>
            <a:custGeom>
              <a:avLst/>
              <a:gdLst/>
              <a:ahLst/>
              <a:cxnLst>
                <a:cxn ang="0">
                  <a:pos x="98" y="20"/>
                </a:cxn>
                <a:cxn ang="0">
                  <a:pos x="80" y="20"/>
                </a:cxn>
                <a:cxn ang="0">
                  <a:pos x="26" y="8"/>
                </a:cxn>
                <a:cxn ang="0">
                  <a:pos x="5" y="1"/>
                </a:cxn>
                <a:cxn ang="0">
                  <a:pos x="0" y="0"/>
                </a:cxn>
              </a:cxnLst>
              <a:rect l="0" t="0" r="r" b="b"/>
              <a:pathLst>
                <a:path w="98" h="20">
                  <a:moveTo>
                    <a:pt x="98" y="20"/>
                  </a:moveTo>
                  <a:lnTo>
                    <a:pt x="80" y="20"/>
                  </a:lnTo>
                  <a:lnTo>
                    <a:pt x="26" y="8"/>
                  </a:lnTo>
                  <a:lnTo>
                    <a:pt x="5" y="1"/>
                  </a:lnTo>
                  <a:lnTo>
                    <a:pt x="0" y="0"/>
                  </a:lnTo>
                </a:path>
              </a:pathLst>
            </a:custGeom>
            <a:noFill/>
            <a:ln w="0">
              <a:solidFill>
                <a:srgbClr val="000000"/>
              </a:solidFill>
              <a:prstDash val="solid"/>
              <a:round/>
              <a:headEnd/>
              <a:tailEnd/>
            </a:ln>
          </p:spPr>
          <p:txBody>
            <a:bodyPr/>
            <a:lstStyle/>
            <a:p>
              <a:endParaRPr lang="en-GB"/>
            </a:p>
          </p:txBody>
        </p:sp>
      </p:grpSp>
      <p:grpSp>
        <p:nvGrpSpPr>
          <p:cNvPr id="10" name="Group 3621"/>
          <p:cNvGrpSpPr>
            <a:grpSpLocks/>
          </p:cNvGrpSpPr>
          <p:nvPr>
            <p:custDataLst>
              <p:tags r:id="rId216"/>
            </p:custDataLst>
          </p:nvPr>
        </p:nvGrpSpPr>
        <p:grpSpPr bwMode="auto">
          <a:xfrm>
            <a:off x="400988" y="2298547"/>
            <a:ext cx="8029432" cy="625695"/>
            <a:chOff x="300" y="3025"/>
            <a:chExt cx="4145" cy="323"/>
          </a:xfrm>
        </p:grpSpPr>
        <p:sp>
          <p:nvSpPr>
            <p:cNvPr id="741" name="Line 3421"/>
            <p:cNvSpPr>
              <a:spLocks noChangeShapeType="1"/>
            </p:cNvSpPr>
            <p:nvPr/>
          </p:nvSpPr>
          <p:spPr bwMode="auto">
            <a:xfrm flipH="1">
              <a:off x="2821" y="3191"/>
              <a:ext cx="2" cy="6"/>
            </a:xfrm>
            <a:prstGeom prst="line">
              <a:avLst/>
            </a:prstGeom>
            <a:noFill/>
            <a:ln w="0">
              <a:solidFill>
                <a:srgbClr val="000000"/>
              </a:solidFill>
              <a:round/>
              <a:headEnd/>
              <a:tailEnd/>
            </a:ln>
          </p:spPr>
          <p:txBody>
            <a:bodyPr/>
            <a:lstStyle/>
            <a:p>
              <a:endParaRPr lang="en-GB"/>
            </a:p>
          </p:txBody>
        </p:sp>
        <p:sp>
          <p:nvSpPr>
            <p:cNvPr id="742" name="Freeform 3422"/>
            <p:cNvSpPr>
              <a:spLocks/>
            </p:cNvSpPr>
            <p:nvPr/>
          </p:nvSpPr>
          <p:spPr bwMode="auto">
            <a:xfrm>
              <a:off x="2900" y="3173"/>
              <a:ext cx="1" cy="6"/>
            </a:xfrm>
            <a:custGeom>
              <a:avLst/>
              <a:gdLst/>
              <a:ahLst/>
              <a:cxnLst>
                <a:cxn ang="0">
                  <a:pos x="2" y="13"/>
                </a:cxn>
                <a:cxn ang="0">
                  <a:pos x="1" y="6"/>
                </a:cxn>
                <a:cxn ang="0">
                  <a:pos x="0" y="0"/>
                </a:cxn>
              </a:cxnLst>
              <a:rect l="0" t="0" r="r" b="b"/>
              <a:pathLst>
                <a:path w="2" h="13">
                  <a:moveTo>
                    <a:pt x="2" y="13"/>
                  </a:moveTo>
                  <a:lnTo>
                    <a:pt x="1" y="6"/>
                  </a:lnTo>
                  <a:lnTo>
                    <a:pt x="0" y="0"/>
                  </a:lnTo>
                </a:path>
              </a:pathLst>
            </a:custGeom>
            <a:noFill/>
            <a:ln w="0">
              <a:solidFill>
                <a:srgbClr val="000000"/>
              </a:solidFill>
              <a:prstDash val="solid"/>
              <a:round/>
              <a:headEnd/>
              <a:tailEnd/>
            </a:ln>
          </p:spPr>
          <p:txBody>
            <a:bodyPr/>
            <a:lstStyle/>
            <a:p>
              <a:endParaRPr lang="en-GB"/>
            </a:p>
          </p:txBody>
        </p:sp>
        <p:sp>
          <p:nvSpPr>
            <p:cNvPr id="743" name="Freeform 3423"/>
            <p:cNvSpPr>
              <a:spLocks/>
            </p:cNvSpPr>
            <p:nvPr/>
          </p:nvSpPr>
          <p:spPr bwMode="auto">
            <a:xfrm>
              <a:off x="2915" y="3171"/>
              <a:ext cx="10" cy="3"/>
            </a:xfrm>
            <a:custGeom>
              <a:avLst/>
              <a:gdLst/>
              <a:ahLst/>
              <a:cxnLst>
                <a:cxn ang="0">
                  <a:pos x="21" y="7"/>
                </a:cxn>
                <a:cxn ang="0">
                  <a:pos x="13" y="5"/>
                </a:cxn>
                <a:cxn ang="0">
                  <a:pos x="7" y="4"/>
                </a:cxn>
                <a:cxn ang="0">
                  <a:pos x="0" y="0"/>
                </a:cxn>
              </a:cxnLst>
              <a:rect l="0" t="0" r="r" b="b"/>
              <a:pathLst>
                <a:path w="21" h="7">
                  <a:moveTo>
                    <a:pt x="21" y="7"/>
                  </a:moveTo>
                  <a:lnTo>
                    <a:pt x="13" y="5"/>
                  </a:lnTo>
                  <a:lnTo>
                    <a:pt x="7" y="4"/>
                  </a:lnTo>
                  <a:lnTo>
                    <a:pt x="0" y="0"/>
                  </a:lnTo>
                </a:path>
              </a:pathLst>
            </a:custGeom>
            <a:noFill/>
            <a:ln w="0">
              <a:solidFill>
                <a:srgbClr val="000000"/>
              </a:solidFill>
              <a:prstDash val="solid"/>
              <a:round/>
              <a:headEnd/>
              <a:tailEnd/>
            </a:ln>
          </p:spPr>
          <p:txBody>
            <a:bodyPr/>
            <a:lstStyle/>
            <a:p>
              <a:endParaRPr lang="en-GB"/>
            </a:p>
          </p:txBody>
        </p:sp>
        <p:sp>
          <p:nvSpPr>
            <p:cNvPr id="744" name="Line 3424"/>
            <p:cNvSpPr>
              <a:spLocks noChangeShapeType="1"/>
            </p:cNvSpPr>
            <p:nvPr/>
          </p:nvSpPr>
          <p:spPr bwMode="auto">
            <a:xfrm>
              <a:off x="2958" y="3182"/>
              <a:ext cx="1" cy="6"/>
            </a:xfrm>
            <a:prstGeom prst="line">
              <a:avLst/>
            </a:prstGeom>
            <a:noFill/>
            <a:ln w="0">
              <a:solidFill>
                <a:srgbClr val="000000"/>
              </a:solidFill>
              <a:round/>
              <a:headEnd/>
              <a:tailEnd/>
            </a:ln>
          </p:spPr>
          <p:txBody>
            <a:bodyPr/>
            <a:lstStyle/>
            <a:p>
              <a:endParaRPr lang="en-GB"/>
            </a:p>
          </p:txBody>
        </p:sp>
        <p:sp>
          <p:nvSpPr>
            <p:cNvPr id="745" name="Line 3425"/>
            <p:cNvSpPr>
              <a:spLocks noChangeShapeType="1"/>
            </p:cNvSpPr>
            <p:nvPr/>
          </p:nvSpPr>
          <p:spPr bwMode="auto">
            <a:xfrm flipH="1">
              <a:off x="2925" y="3174"/>
              <a:ext cx="1" cy="1"/>
            </a:xfrm>
            <a:prstGeom prst="line">
              <a:avLst/>
            </a:prstGeom>
            <a:noFill/>
            <a:ln w="0">
              <a:solidFill>
                <a:srgbClr val="000000"/>
              </a:solidFill>
              <a:round/>
              <a:headEnd/>
              <a:tailEnd/>
            </a:ln>
          </p:spPr>
          <p:txBody>
            <a:bodyPr/>
            <a:lstStyle/>
            <a:p>
              <a:endParaRPr lang="en-GB"/>
            </a:p>
          </p:txBody>
        </p:sp>
        <p:sp>
          <p:nvSpPr>
            <p:cNvPr id="746" name="Line 3426"/>
            <p:cNvSpPr>
              <a:spLocks noChangeShapeType="1"/>
            </p:cNvSpPr>
            <p:nvPr/>
          </p:nvSpPr>
          <p:spPr bwMode="auto">
            <a:xfrm>
              <a:off x="2960" y="3191"/>
              <a:ext cx="1" cy="1"/>
            </a:xfrm>
            <a:prstGeom prst="line">
              <a:avLst/>
            </a:prstGeom>
            <a:noFill/>
            <a:ln w="0">
              <a:solidFill>
                <a:srgbClr val="000000"/>
              </a:solidFill>
              <a:round/>
              <a:headEnd/>
              <a:tailEnd/>
            </a:ln>
          </p:spPr>
          <p:txBody>
            <a:bodyPr/>
            <a:lstStyle/>
            <a:p>
              <a:endParaRPr lang="en-GB"/>
            </a:p>
          </p:txBody>
        </p:sp>
        <p:sp>
          <p:nvSpPr>
            <p:cNvPr id="747" name="Line 3427"/>
            <p:cNvSpPr>
              <a:spLocks noChangeShapeType="1"/>
            </p:cNvSpPr>
            <p:nvPr/>
          </p:nvSpPr>
          <p:spPr bwMode="auto">
            <a:xfrm>
              <a:off x="2918" y="3187"/>
              <a:ext cx="1" cy="3"/>
            </a:xfrm>
            <a:prstGeom prst="line">
              <a:avLst/>
            </a:prstGeom>
            <a:noFill/>
            <a:ln w="0">
              <a:solidFill>
                <a:srgbClr val="000000"/>
              </a:solidFill>
              <a:round/>
              <a:headEnd/>
              <a:tailEnd/>
            </a:ln>
          </p:spPr>
          <p:txBody>
            <a:bodyPr/>
            <a:lstStyle/>
            <a:p>
              <a:endParaRPr lang="en-GB"/>
            </a:p>
          </p:txBody>
        </p:sp>
        <p:sp>
          <p:nvSpPr>
            <p:cNvPr id="748" name="Line 3428"/>
            <p:cNvSpPr>
              <a:spLocks noChangeShapeType="1"/>
            </p:cNvSpPr>
            <p:nvPr/>
          </p:nvSpPr>
          <p:spPr bwMode="auto">
            <a:xfrm>
              <a:off x="2918" y="3187"/>
              <a:ext cx="1" cy="1"/>
            </a:xfrm>
            <a:prstGeom prst="line">
              <a:avLst/>
            </a:prstGeom>
            <a:noFill/>
            <a:ln w="0">
              <a:solidFill>
                <a:srgbClr val="000000"/>
              </a:solidFill>
              <a:round/>
              <a:headEnd/>
              <a:tailEnd/>
            </a:ln>
          </p:spPr>
          <p:txBody>
            <a:bodyPr/>
            <a:lstStyle/>
            <a:p>
              <a:endParaRPr lang="en-GB"/>
            </a:p>
          </p:txBody>
        </p:sp>
        <p:sp>
          <p:nvSpPr>
            <p:cNvPr id="749" name="Line 3429"/>
            <p:cNvSpPr>
              <a:spLocks noChangeShapeType="1"/>
            </p:cNvSpPr>
            <p:nvPr/>
          </p:nvSpPr>
          <p:spPr bwMode="auto">
            <a:xfrm>
              <a:off x="2960" y="3192"/>
              <a:ext cx="1" cy="4"/>
            </a:xfrm>
            <a:prstGeom prst="line">
              <a:avLst/>
            </a:prstGeom>
            <a:noFill/>
            <a:ln w="0">
              <a:solidFill>
                <a:srgbClr val="000000"/>
              </a:solidFill>
              <a:round/>
              <a:headEnd/>
              <a:tailEnd/>
            </a:ln>
          </p:spPr>
          <p:txBody>
            <a:bodyPr/>
            <a:lstStyle/>
            <a:p>
              <a:endParaRPr lang="en-GB"/>
            </a:p>
          </p:txBody>
        </p:sp>
        <p:sp>
          <p:nvSpPr>
            <p:cNvPr id="750" name="Freeform 3430"/>
            <p:cNvSpPr>
              <a:spLocks/>
            </p:cNvSpPr>
            <p:nvPr/>
          </p:nvSpPr>
          <p:spPr bwMode="auto">
            <a:xfrm>
              <a:off x="2963" y="3201"/>
              <a:ext cx="3" cy="7"/>
            </a:xfrm>
            <a:custGeom>
              <a:avLst/>
              <a:gdLst/>
              <a:ahLst/>
              <a:cxnLst>
                <a:cxn ang="0">
                  <a:pos x="0" y="0"/>
                </a:cxn>
                <a:cxn ang="0">
                  <a:pos x="0" y="0"/>
                </a:cxn>
                <a:cxn ang="0">
                  <a:pos x="2" y="4"/>
                </a:cxn>
                <a:cxn ang="0">
                  <a:pos x="5" y="14"/>
                </a:cxn>
              </a:cxnLst>
              <a:rect l="0" t="0" r="r" b="b"/>
              <a:pathLst>
                <a:path w="5" h="14">
                  <a:moveTo>
                    <a:pt x="0" y="0"/>
                  </a:moveTo>
                  <a:lnTo>
                    <a:pt x="0" y="0"/>
                  </a:lnTo>
                  <a:lnTo>
                    <a:pt x="2" y="4"/>
                  </a:lnTo>
                  <a:lnTo>
                    <a:pt x="5" y="14"/>
                  </a:lnTo>
                </a:path>
              </a:pathLst>
            </a:custGeom>
            <a:noFill/>
            <a:ln w="0">
              <a:solidFill>
                <a:srgbClr val="000000"/>
              </a:solidFill>
              <a:prstDash val="solid"/>
              <a:round/>
              <a:headEnd/>
              <a:tailEnd/>
            </a:ln>
          </p:spPr>
          <p:txBody>
            <a:bodyPr/>
            <a:lstStyle/>
            <a:p>
              <a:endParaRPr lang="en-GB"/>
            </a:p>
          </p:txBody>
        </p:sp>
        <p:sp>
          <p:nvSpPr>
            <p:cNvPr id="751" name="Freeform 3431"/>
            <p:cNvSpPr>
              <a:spLocks/>
            </p:cNvSpPr>
            <p:nvPr/>
          </p:nvSpPr>
          <p:spPr bwMode="auto">
            <a:xfrm>
              <a:off x="2918" y="3187"/>
              <a:ext cx="45" cy="14"/>
            </a:xfrm>
            <a:custGeom>
              <a:avLst/>
              <a:gdLst/>
              <a:ahLst/>
              <a:cxnLst>
                <a:cxn ang="0">
                  <a:pos x="0" y="0"/>
                </a:cxn>
                <a:cxn ang="0">
                  <a:pos x="5" y="2"/>
                </a:cxn>
                <a:cxn ang="0">
                  <a:pos x="15" y="3"/>
                </a:cxn>
                <a:cxn ang="0">
                  <a:pos x="21" y="3"/>
                </a:cxn>
                <a:cxn ang="0">
                  <a:pos x="24" y="4"/>
                </a:cxn>
                <a:cxn ang="0">
                  <a:pos x="29" y="5"/>
                </a:cxn>
                <a:cxn ang="0">
                  <a:pos x="36" y="6"/>
                </a:cxn>
                <a:cxn ang="0">
                  <a:pos x="44" y="7"/>
                </a:cxn>
                <a:cxn ang="0">
                  <a:pos x="51" y="10"/>
                </a:cxn>
                <a:cxn ang="0">
                  <a:pos x="65" y="16"/>
                </a:cxn>
                <a:cxn ang="0">
                  <a:pos x="78" y="21"/>
                </a:cxn>
                <a:cxn ang="0">
                  <a:pos x="90" y="28"/>
                </a:cxn>
              </a:cxnLst>
              <a:rect l="0" t="0" r="r" b="b"/>
              <a:pathLst>
                <a:path w="90" h="28">
                  <a:moveTo>
                    <a:pt x="0" y="0"/>
                  </a:moveTo>
                  <a:lnTo>
                    <a:pt x="5" y="2"/>
                  </a:lnTo>
                  <a:lnTo>
                    <a:pt x="15" y="3"/>
                  </a:lnTo>
                  <a:lnTo>
                    <a:pt x="21" y="3"/>
                  </a:lnTo>
                  <a:lnTo>
                    <a:pt x="24" y="4"/>
                  </a:lnTo>
                  <a:lnTo>
                    <a:pt x="29" y="5"/>
                  </a:lnTo>
                  <a:lnTo>
                    <a:pt x="36" y="6"/>
                  </a:lnTo>
                  <a:lnTo>
                    <a:pt x="44" y="7"/>
                  </a:lnTo>
                  <a:lnTo>
                    <a:pt x="51" y="10"/>
                  </a:lnTo>
                  <a:lnTo>
                    <a:pt x="65" y="16"/>
                  </a:lnTo>
                  <a:lnTo>
                    <a:pt x="78" y="21"/>
                  </a:lnTo>
                  <a:lnTo>
                    <a:pt x="90" y="28"/>
                  </a:lnTo>
                </a:path>
              </a:pathLst>
            </a:custGeom>
            <a:noFill/>
            <a:ln w="0">
              <a:solidFill>
                <a:srgbClr val="000000"/>
              </a:solidFill>
              <a:prstDash val="solid"/>
              <a:round/>
              <a:headEnd/>
              <a:tailEnd/>
            </a:ln>
          </p:spPr>
          <p:txBody>
            <a:bodyPr/>
            <a:lstStyle/>
            <a:p>
              <a:endParaRPr lang="en-GB"/>
            </a:p>
          </p:txBody>
        </p:sp>
        <p:sp>
          <p:nvSpPr>
            <p:cNvPr id="752" name="Line 3432"/>
            <p:cNvSpPr>
              <a:spLocks noChangeShapeType="1"/>
            </p:cNvSpPr>
            <p:nvPr/>
          </p:nvSpPr>
          <p:spPr bwMode="auto">
            <a:xfrm>
              <a:off x="2917" y="3181"/>
              <a:ext cx="1" cy="1"/>
            </a:xfrm>
            <a:prstGeom prst="line">
              <a:avLst/>
            </a:prstGeom>
            <a:noFill/>
            <a:ln w="0">
              <a:solidFill>
                <a:srgbClr val="000000"/>
              </a:solidFill>
              <a:round/>
              <a:headEnd/>
              <a:tailEnd/>
            </a:ln>
          </p:spPr>
          <p:txBody>
            <a:bodyPr/>
            <a:lstStyle/>
            <a:p>
              <a:endParaRPr lang="en-GB"/>
            </a:p>
          </p:txBody>
        </p:sp>
        <p:sp>
          <p:nvSpPr>
            <p:cNvPr id="753" name="Freeform 3433"/>
            <p:cNvSpPr>
              <a:spLocks/>
            </p:cNvSpPr>
            <p:nvPr/>
          </p:nvSpPr>
          <p:spPr bwMode="auto">
            <a:xfrm>
              <a:off x="2917" y="3181"/>
              <a:ext cx="43" cy="11"/>
            </a:xfrm>
            <a:custGeom>
              <a:avLst/>
              <a:gdLst/>
              <a:ahLst/>
              <a:cxnLst>
                <a:cxn ang="0">
                  <a:pos x="86" y="22"/>
                </a:cxn>
                <a:cxn ang="0">
                  <a:pos x="70" y="13"/>
                </a:cxn>
                <a:cxn ang="0">
                  <a:pos x="57" y="12"/>
                </a:cxn>
                <a:cxn ang="0">
                  <a:pos x="50" y="10"/>
                </a:cxn>
                <a:cxn ang="0">
                  <a:pos x="42" y="9"/>
                </a:cxn>
                <a:cxn ang="0">
                  <a:pos x="34" y="7"/>
                </a:cxn>
                <a:cxn ang="0">
                  <a:pos x="29" y="6"/>
                </a:cxn>
                <a:cxn ang="0">
                  <a:pos x="26" y="5"/>
                </a:cxn>
                <a:cxn ang="0">
                  <a:pos x="20" y="5"/>
                </a:cxn>
                <a:cxn ang="0">
                  <a:pos x="12" y="4"/>
                </a:cxn>
                <a:cxn ang="0">
                  <a:pos x="5" y="2"/>
                </a:cxn>
                <a:cxn ang="0">
                  <a:pos x="0" y="0"/>
                </a:cxn>
              </a:cxnLst>
              <a:rect l="0" t="0" r="r" b="b"/>
              <a:pathLst>
                <a:path w="86" h="22">
                  <a:moveTo>
                    <a:pt x="86" y="22"/>
                  </a:moveTo>
                  <a:lnTo>
                    <a:pt x="70" y="13"/>
                  </a:lnTo>
                  <a:lnTo>
                    <a:pt x="57" y="12"/>
                  </a:lnTo>
                  <a:lnTo>
                    <a:pt x="50" y="10"/>
                  </a:lnTo>
                  <a:lnTo>
                    <a:pt x="42" y="9"/>
                  </a:lnTo>
                  <a:lnTo>
                    <a:pt x="34" y="7"/>
                  </a:lnTo>
                  <a:lnTo>
                    <a:pt x="29" y="6"/>
                  </a:lnTo>
                  <a:lnTo>
                    <a:pt x="26" y="5"/>
                  </a:lnTo>
                  <a:lnTo>
                    <a:pt x="20" y="5"/>
                  </a:lnTo>
                  <a:lnTo>
                    <a:pt x="12" y="4"/>
                  </a:lnTo>
                  <a:lnTo>
                    <a:pt x="5" y="2"/>
                  </a:lnTo>
                  <a:lnTo>
                    <a:pt x="0" y="0"/>
                  </a:lnTo>
                </a:path>
              </a:pathLst>
            </a:custGeom>
            <a:noFill/>
            <a:ln w="0">
              <a:solidFill>
                <a:srgbClr val="000000"/>
              </a:solidFill>
              <a:prstDash val="solid"/>
              <a:round/>
              <a:headEnd/>
              <a:tailEnd/>
            </a:ln>
          </p:spPr>
          <p:txBody>
            <a:bodyPr/>
            <a:lstStyle/>
            <a:p>
              <a:endParaRPr lang="en-GB"/>
            </a:p>
          </p:txBody>
        </p:sp>
        <p:sp>
          <p:nvSpPr>
            <p:cNvPr id="754" name="Freeform 3434"/>
            <p:cNvSpPr>
              <a:spLocks/>
            </p:cNvSpPr>
            <p:nvPr/>
          </p:nvSpPr>
          <p:spPr bwMode="auto">
            <a:xfrm>
              <a:off x="1711" y="3192"/>
              <a:ext cx="76" cy="14"/>
            </a:xfrm>
            <a:custGeom>
              <a:avLst/>
              <a:gdLst/>
              <a:ahLst/>
              <a:cxnLst>
                <a:cxn ang="0">
                  <a:pos x="0" y="0"/>
                </a:cxn>
                <a:cxn ang="0">
                  <a:pos x="102" y="23"/>
                </a:cxn>
                <a:cxn ang="0">
                  <a:pos x="110" y="24"/>
                </a:cxn>
                <a:cxn ang="0">
                  <a:pos x="152" y="28"/>
                </a:cxn>
              </a:cxnLst>
              <a:rect l="0" t="0" r="r" b="b"/>
              <a:pathLst>
                <a:path w="152" h="28">
                  <a:moveTo>
                    <a:pt x="0" y="0"/>
                  </a:moveTo>
                  <a:lnTo>
                    <a:pt x="102" y="23"/>
                  </a:lnTo>
                  <a:lnTo>
                    <a:pt x="110" y="24"/>
                  </a:lnTo>
                  <a:lnTo>
                    <a:pt x="152" y="28"/>
                  </a:lnTo>
                </a:path>
              </a:pathLst>
            </a:custGeom>
            <a:noFill/>
            <a:ln w="0">
              <a:solidFill>
                <a:srgbClr val="000000"/>
              </a:solidFill>
              <a:prstDash val="solid"/>
              <a:round/>
              <a:headEnd/>
              <a:tailEnd/>
            </a:ln>
          </p:spPr>
          <p:txBody>
            <a:bodyPr/>
            <a:lstStyle/>
            <a:p>
              <a:endParaRPr lang="en-GB"/>
            </a:p>
          </p:txBody>
        </p:sp>
        <p:sp>
          <p:nvSpPr>
            <p:cNvPr id="755" name="Line 3435"/>
            <p:cNvSpPr>
              <a:spLocks noChangeShapeType="1"/>
            </p:cNvSpPr>
            <p:nvPr/>
          </p:nvSpPr>
          <p:spPr bwMode="auto">
            <a:xfrm>
              <a:off x="1555" y="3184"/>
              <a:ext cx="9" cy="1"/>
            </a:xfrm>
            <a:prstGeom prst="line">
              <a:avLst/>
            </a:prstGeom>
            <a:noFill/>
            <a:ln w="0">
              <a:solidFill>
                <a:srgbClr val="000000"/>
              </a:solidFill>
              <a:round/>
              <a:headEnd/>
              <a:tailEnd/>
            </a:ln>
          </p:spPr>
          <p:txBody>
            <a:bodyPr/>
            <a:lstStyle/>
            <a:p>
              <a:endParaRPr lang="en-GB"/>
            </a:p>
          </p:txBody>
        </p:sp>
        <p:sp>
          <p:nvSpPr>
            <p:cNvPr id="756" name="Line 3436"/>
            <p:cNvSpPr>
              <a:spLocks noChangeShapeType="1"/>
            </p:cNvSpPr>
            <p:nvPr/>
          </p:nvSpPr>
          <p:spPr bwMode="auto">
            <a:xfrm flipV="1">
              <a:off x="2898" y="3157"/>
              <a:ext cx="1" cy="1"/>
            </a:xfrm>
            <a:prstGeom prst="line">
              <a:avLst/>
            </a:prstGeom>
            <a:noFill/>
            <a:ln w="0">
              <a:solidFill>
                <a:srgbClr val="000000"/>
              </a:solidFill>
              <a:round/>
              <a:headEnd/>
              <a:tailEnd/>
            </a:ln>
          </p:spPr>
          <p:txBody>
            <a:bodyPr/>
            <a:lstStyle/>
            <a:p>
              <a:endParaRPr lang="en-GB"/>
            </a:p>
          </p:txBody>
        </p:sp>
        <p:sp>
          <p:nvSpPr>
            <p:cNvPr id="757" name="Freeform 3437"/>
            <p:cNvSpPr>
              <a:spLocks/>
            </p:cNvSpPr>
            <p:nvPr/>
          </p:nvSpPr>
          <p:spPr bwMode="auto">
            <a:xfrm>
              <a:off x="2900" y="3158"/>
              <a:ext cx="12" cy="2"/>
            </a:xfrm>
            <a:custGeom>
              <a:avLst/>
              <a:gdLst/>
              <a:ahLst/>
              <a:cxnLst>
                <a:cxn ang="0">
                  <a:pos x="0" y="0"/>
                </a:cxn>
                <a:cxn ang="0">
                  <a:pos x="5" y="1"/>
                </a:cxn>
                <a:cxn ang="0">
                  <a:pos x="7" y="1"/>
                </a:cxn>
                <a:cxn ang="0">
                  <a:pos x="11" y="1"/>
                </a:cxn>
                <a:cxn ang="0">
                  <a:pos x="15" y="2"/>
                </a:cxn>
                <a:cxn ang="0">
                  <a:pos x="20" y="4"/>
                </a:cxn>
                <a:cxn ang="0">
                  <a:pos x="24" y="5"/>
                </a:cxn>
              </a:cxnLst>
              <a:rect l="0" t="0" r="r" b="b"/>
              <a:pathLst>
                <a:path w="24" h="5">
                  <a:moveTo>
                    <a:pt x="0" y="0"/>
                  </a:moveTo>
                  <a:lnTo>
                    <a:pt x="5" y="1"/>
                  </a:lnTo>
                  <a:lnTo>
                    <a:pt x="7" y="1"/>
                  </a:lnTo>
                  <a:lnTo>
                    <a:pt x="11" y="1"/>
                  </a:lnTo>
                  <a:lnTo>
                    <a:pt x="15" y="2"/>
                  </a:lnTo>
                  <a:lnTo>
                    <a:pt x="20" y="4"/>
                  </a:lnTo>
                  <a:lnTo>
                    <a:pt x="24" y="5"/>
                  </a:lnTo>
                </a:path>
              </a:pathLst>
            </a:custGeom>
            <a:noFill/>
            <a:ln w="0">
              <a:solidFill>
                <a:srgbClr val="000000"/>
              </a:solidFill>
              <a:prstDash val="solid"/>
              <a:round/>
              <a:headEnd/>
              <a:tailEnd/>
            </a:ln>
          </p:spPr>
          <p:txBody>
            <a:bodyPr/>
            <a:lstStyle/>
            <a:p>
              <a:endParaRPr lang="en-GB"/>
            </a:p>
          </p:txBody>
        </p:sp>
        <p:sp>
          <p:nvSpPr>
            <p:cNvPr id="758" name="Line 3438"/>
            <p:cNvSpPr>
              <a:spLocks noChangeShapeType="1"/>
            </p:cNvSpPr>
            <p:nvPr/>
          </p:nvSpPr>
          <p:spPr bwMode="auto">
            <a:xfrm flipV="1">
              <a:off x="2752" y="3260"/>
              <a:ext cx="20" cy="1"/>
            </a:xfrm>
            <a:prstGeom prst="line">
              <a:avLst/>
            </a:prstGeom>
            <a:noFill/>
            <a:ln w="0">
              <a:solidFill>
                <a:srgbClr val="000000"/>
              </a:solidFill>
              <a:round/>
              <a:headEnd/>
              <a:tailEnd/>
            </a:ln>
          </p:spPr>
          <p:txBody>
            <a:bodyPr/>
            <a:lstStyle/>
            <a:p>
              <a:endParaRPr lang="en-GB"/>
            </a:p>
          </p:txBody>
        </p:sp>
        <p:sp>
          <p:nvSpPr>
            <p:cNvPr id="759" name="Line 3439"/>
            <p:cNvSpPr>
              <a:spLocks noChangeShapeType="1"/>
            </p:cNvSpPr>
            <p:nvPr/>
          </p:nvSpPr>
          <p:spPr bwMode="auto">
            <a:xfrm flipH="1" flipV="1">
              <a:off x="2695" y="3266"/>
              <a:ext cx="1" cy="1"/>
            </a:xfrm>
            <a:prstGeom prst="line">
              <a:avLst/>
            </a:prstGeom>
            <a:noFill/>
            <a:ln w="0">
              <a:solidFill>
                <a:srgbClr val="000000"/>
              </a:solidFill>
              <a:round/>
              <a:headEnd/>
              <a:tailEnd/>
            </a:ln>
          </p:spPr>
          <p:txBody>
            <a:bodyPr/>
            <a:lstStyle/>
            <a:p>
              <a:endParaRPr lang="en-GB"/>
            </a:p>
          </p:txBody>
        </p:sp>
        <p:sp>
          <p:nvSpPr>
            <p:cNvPr id="760" name="Line 3440"/>
            <p:cNvSpPr>
              <a:spLocks noChangeShapeType="1"/>
            </p:cNvSpPr>
            <p:nvPr/>
          </p:nvSpPr>
          <p:spPr bwMode="auto">
            <a:xfrm>
              <a:off x="2696" y="3267"/>
              <a:ext cx="6" cy="14"/>
            </a:xfrm>
            <a:prstGeom prst="line">
              <a:avLst/>
            </a:prstGeom>
            <a:noFill/>
            <a:ln w="0">
              <a:solidFill>
                <a:srgbClr val="000000"/>
              </a:solidFill>
              <a:round/>
              <a:headEnd/>
              <a:tailEnd/>
            </a:ln>
          </p:spPr>
          <p:txBody>
            <a:bodyPr/>
            <a:lstStyle/>
            <a:p>
              <a:endParaRPr lang="en-GB"/>
            </a:p>
          </p:txBody>
        </p:sp>
        <p:sp>
          <p:nvSpPr>
            <p:cNvPr id="761" name="Line 3441"/>
            <p:cNvSpPr>
              <a:spLocks noChangeShapeType="1"/>
            </p:cNvSpPr>
            <p:nvPr/>
          </p:nvSpPr>
          <p:spPr bwMode="auto">
            <a:xfrm>
              <a:off x="2108" y="3227"/>
              <a:ext cx="1" cy="1"/>
            </a:xfrm>
            <a:prstGeom prst="line">
              <a:avLst/>
            </a:prstGeom>
            <a:noFill/>
            <a:ln w="0">
              <a:solidFill>
                <a:srgbClr val="000000"/>
              </a:solidFill>
              <a:round/>
              <a:headEnd/>
              <a:tailEnd/>
            </a:ln>
          </p:spPr>
          <p:txBody>
            <a:bodyPr/>
            <a:lstStyle/>
            <a:p>
              <a:endParaRPr lang="en-GB"/>
            </a:p>
          </p:txBody>
        </p:sp>
        <p:sp>
          <p:nvSpPr>
            <p:cNvPr id="762" name="Line 3442"/>
            <p:cNvSpPr>
              <a:spLocks noChangeShapeType="1"/>
            </p:cNvSpPr>
            <p:nvPr/>
          </p:nvSpPr>
          <p:spPr bwMode="auto">
            <a:xfrm>
              <a:off x="2029" y="3193"/>
              <a:ext cx="21" cy="20"/>
            </a:xfrm>
            <a:prstGeom prst="line">
              <a:avLst/>
            </a:prstGeom>
            <a:noFill/>
            <a:ln w="0">
              <a:solidFill>
                <a:srgbClr val="000000"/>
              </a:solidFill>
              <a:round/>
              <a:headEnd/>
              <a:tailEnd/>
            </a:ln>
          </p:spPr>
          <p:txBody>
            <a:bodyPr/>
            <a:lstStyle/>
            <a:p>
              <a:endParaRPr lang="en-GB"/>
            </a:p>
          </p:txBody>
        </p:sp>
        <p:sp>
          <p:nvSpPr>
            <p:cNvPr id="763" name="Freeform 3443"/>
            <p:cNvSpPr>
              <a:spLocks/>
            </p:cNvSpPr>
            <p:nvPr/>
          </p:nvSpPr>
          <p:spPr bwMode="auto">
            <a:xfrm>
              <a:off x="1938" y="3171"/>
              <a:ext cx="29" cy="11"/>
            </a:xfrm>
            <a:custGeom>
              <a:avLst/>
              <a:gdLst/>
              <a:ahLst/>
              <a:cxnLst>
                <a:cxn ang="0">
                  <a:pos x="59" y="23"/>
                </a:cxn>
                <a:cxn ang="0">
                  <a:pos x="50" y="21"/>
                </a:cxn>
                <a:cxn ang="0">
                  <a:pos x="36" y="14"/>
                </a:cxn>
                <a:cxn ang="0">
                  <a:pos x="29" y="10"/>
                </a:cxn>
                <a:cxn ang="0">
                  <a:pos x="24" y="8"/>
                </a:cxn>
                <a:cxn ang="0">
                  <a:pos x="9" y="5"/>
                </a:cxn>
                <a:cxn ang="0">
                  <a:pos x="0" y="0"/>
                </a:cxn>
              </a:cxnLst>
              <a:rect l="0" t="0" r="r" b="b"/>
              <a:pathLst>
                <a:path w="59" h="23">
                  <a:moveTo>
                    <a:pt x="59" y="23"/>
                  </a:moveTo>
                  <a:lnTo>
                    <a:pt x="50" y="21"/>
                  </a:lnTo>
                  <a:lnTo>
                    <a:pt x="36" y="14"/>
                  </a:lnTo>
                  <a:lnTo>
                    <a:pt x="29" y="10"/>
                  </a:lnTo>
                  <a:lnTo>
                    <a:pt x="24" y="8"/>
                  </a:lnTo>
                  <a:lnTo>
                    <a:pt x="9" y="5"/>
                  </a:lnTo>
                  <a:lnTo>
                    <a:pt x="0" y="0"/>
                  </a:lnTo>
                </a:path>
              </a:pathLst>
            </a:custGeom>
            <a:noFill/>
            <a:ln w="0">
              <a:solidFill>
                <a:srgbClr val="000000"/>
              </a:solidFill>
              <a:prstDash val="solid"/>
              <a:round/>
              <a:headEnd/>
              <a:tailEnd/>
            </a:ln>
          </p:spPr>
          <p:txBody>
            <a:bodyPr/>
            <a:lstStyle/>
            <a:p>
              <a:endParaRPr lang="en-GB"/>
            </a:p>
          </p:txBody>
        </p:sp>
        <p:sp>
          <p:nvSpPr>
            <p:cNvPr id="764" name="Freeform 3444"/>
            <p:cNvSpPr>
              <a:spLocks/>
            </p:cNvSpPr>
            <p:nvPr/>
          </p:nvSpPr>
          <p:spPr bwMode="auto">
            <a:xfrm>
              <a:off x="1935" y="3179"/>
              <a:ext cx="12" cy="4"/>
            </a:xfrm>
            <a:custGeom>
              <a:avLst/>
              <a:gdLst/>
              <a:ahLst/>
              <a:cxnLst>
                <a:cxn ang="0">
                  <a:pos x="25" y="7"/>
                </a:cxn>
                <a:cxn ang="0">
                  <a:pos x="24" y="6"/>
                </a:cxn>
                <a:cxn ang="0">
                  <a:pos x="18" y="4"/>
                </a:cxn>
                <a:cxn ang="0">
                  <a:pos x="3" y="1"/>
                </a:cxn>
                <a:cxn ang="0">
                  <a:pos x="0" y="0"/>
                </a:cxn>
              </a:cxnLst>
              <a:rect l="0" t="0" r="r" b="b"/>
              <a:pathLst>
                <a:path w="25" h="7">
                  <a:moveTo>
                    <a:pt x="25" y="7"/>
                  </a:moveTo>
                  <a:lnTo>
                    <a:pt x="24" y="6"/>
                  </a:lnTo>
                  <a:lnTo>
                    <a:pt x="18" y="4"/>
                  </a:lnTo>
                  <a:lnTo>
                    <a:pt x="3" y="1"/>
                  </a:lnTo>
                  <a:lnTo>
                    <a:pt x="0" y="0"/>
                  </a:lnTo>
                </a:path>
              </a:pathLst>
            </a:custGeom>
            <a:noFill/>
            <a:ln w="0">
              <a:solidFill>
                <a:srgbClr val="000000"/>
              </a:solidFill>
              <a:prstDash val="solid"/>
              <a:round/>
              <a:headEnd/>
              <a:tailEnd/>
            </a:ln>
          </p:spPr>
          <p:txBody>
            <a:bodyPr/>
            <a:lstStyle/>
            <a:p>
              <a:endParaRPr lang="en-GB"/>
            </a:p>
          </p:txBody>
        </p:sp>
        <p:sp>
          <p:nvSpPr>
            <p:cNvPr id="765" name="Freeform 3445"/>
            <p:cNvSpPr>
              <a:spLocks/>
            </p:cNvSpPr>
            <p:nvPr/>
          </p:nvSpPr>
          <p:spPr bwMode="auto">
            <a:xfrm>
              <a:off x="1886" y="3184"/>
              <a:ext cx="43" cy="3"/>
            </a:xfrm>
            <a:custGeom>
              <a:avLst/>
              <a:gdLst/>
              <a:ahLst/>
              <a:cxnLst>
                <a:cxn ang="0">
                  <a:pos x="87" y="7"/>
                </a:cxn>
                <a:cxn ang="0">
                  <a:pos x="84" y="5"/>
                </a:cxn>
                <a:cxn ang="0">
                  <a:pos x="71" y="5"/>
                </a:cxn>
                <a:cxn ang="0">
                  <a:pos x="56" y="6"/>
                </a:cxn>
                <a:cxn ang="0">
                  <a:pos x="48" y="6"/>
                </a:cxn>
                <a:cxn ang="0">
                  <a:pos x="43" y="6"/>
                </a:cxn>
                <a:cxn ang="0">
                  <a:pos x="23" y="4"/>
                </a:cxn>
                <a:cxn ang="0">
                  <a:pos x="0" y="0"/>
                </a:cxn>
              </a:cxnLst>
              <a:rect l="0" t="0" r="r" b="b"/>
              <a:pathLst>
                <a:path w="87" h="7">
                  <a:moveTo>
                    <a:pt x="87" y="7"/>
                  </a:moveTo>
                  <a:lnTo>
                    <a:pt x="84" y="5"/>
                  </a:lnTo>
                  <a:lnTo>
                    <a:pt x="71" y="5"/>
                  </a:lnTo>
                  <a:lnTo>
                    <a:pt x="56" y="6"/>
                  </a:lnTo>
                  <a:lnTo>
                    <a:pt x="48" y="6"/>
                  </a:lnTo>
                  <a:lnTo>
                    <a:pt x="43" y="6"/>
                  </a:lnTo>
                  <a:lnTo>
                    <a:pt x="23" y="4"/>
                  </a:lnTo>
                  <a:lnTo>
                    <a:pt x="0" y="0"/>
                  </a:lnTo>
                </a:path>
              </a:pathLst>
            </a:custGeom>
            <a:noFill/>
            <a:ln w="0">
              <a:solidFill>
                <a:srgbClr val="000000"/>
              </a:solidFill>
              <a:prstDash val="solid"/>
              <a:round/>
              <a:headEnd/>
              <a:tailEnd/>
            </a:ln>
          </p:spPr>
          <p:txBody>
            <a:bodyPr/>
            <a:lstStyle/>
            <a:p>
              <a:endParaRPr lang="en-GB"/>
            </a:p>
          </p:txBody>
        </p:sp>
        <p:sp>
          <p:nvSpPr>
            <p:cNvPr id="766" name="Line 3446"/>
            <p:cNvSpPr>
              <a:spLocks noChangeShapeType="1"/>
            </p:cNvSpPr>
            <p:nvPr/>
          </p:nvSpPr>
          <p:spPr bwMode="auto">
            <a:xfrm flipH="1">
              <a:off x="1849" y="3205"/>
              <a:ext cx="7" cy="6"/>
            </a:xfrm>
            <a:prstGeom prst="line">
              <a:avLst/>
            </a:prstGeom>
            <a:noFill/>
            <a:ln w="0">
              <a:solidFill>
                <a:srgbClr val="000000"/>
              </a:solidFill>
              <a:round/>
              <a:headEnd/>
              <a:tailEnd/>
            </a:ln>
          </p:spPr>
          <p:txBody>
            <a:bodyPr/>
            <a:lstStyle/>
            <a:p>
              <a:endParaRPr lang="en-GB"/>
            </a:p>
          </p:txBody>
        </p:sp>
        <p:sp>
          <p:nvSpPr>
            <p:cNvPr id="767" name="Line 3447"/>
            <p:cNvSpPr>
              <a:spLocks noChangeShapeType="1"/>
            </p:cNvSpPr>
            <p:nvPr/>
          </p:nvSpPr>
          <p:spPr bwMode="auto">
            <a:xfrm>
              <a:off x="1803" y="3207"/>
              <a:ext cx="2" cy="1"/>
            </a:xfrm>
            <a:prstGeom prst="line">
              <a:avLst/>
            </a:prstGeom>
            <a:noFill/>
            <a:ln w="0">
              <a:solidFill>
                <a:srgbClr val="000000"/>
              </a:solidFill>
              <a:round/>
              <a:headEnd/>
              <a:tailEnd/>
            </a:ln>
          </p:spPr>
          <p:txBody>
            <a:bodyPr/>
            <a:lstStyle/>
            <a:p>
              <a:endParaRPr lang="en-GB"/>
            </a:p>
          </p:txBody>
        </p:sp>
        <p:sp>
          <p:nvSpPr>
            <p:cNvPr id="768" name="Freeform 3448"/>
            <p:cNvSpPr>
              <a:spLocks/>
            </p:cNvSpPr>
            <p:nvPr/>
          </p:nvSpPr>
          <p:spPr bwMode="auto">
            <a:xfrm>
              <a:off x="1639" y="3189"/>
              <a:ext cx="53" cy="1"/>
            </a:xfrm>
            <a:custGeom>
              <a:avLst/>
              <a:gdLst/>
              <a:ahLst/>
              <a:cxnLst>
                <a:cxn ang="0">
                  <a:pos x="0" y="0"/>
                </a:cxn>
                <a:cxn ang="0">
                  <a:pos x="25" y="1"/>
                </a:cxn>
                <a:cxn ang="0">
                  <a:pos x="106" y="3"/>
                </a:cxn>
              </a:cxnLst>
              <a:rect l="0" t="0" r="r" b="b"/>
              <a:pathLst>
                <a:path w="106" h="3">
                  <a:moveTo>
                    <a:pt x="0" y="0"/>
                  </a:moveTo>
                  <a:lnTo>
                    <a:pt x="25" y="1"/>
                  </a:lnTo>
                  <a:lnTo>
                    <a:pt x="106" y="3"/>
                  </a:lnTo>
                </a:path>
              </a:pathLst>
            </a:custGeom>
            <a:noFill/>
            <a:ln w="0">
              <a:solidFill>
                <a:srgbClr val="000000"/>
              </a:solidFill>
              <a:prstDash val="solid"/>
              <a:round/>
              <a:headEnd/>
              <a:tailEnd/>
            </a:ln>
          </p:spPr>
          <p:txBody>
            <a:bodyPr/>
            <a:lstStyle/>
            <a:p>
              <a:endParaRPr lang="en-GB"/>
            </a:p>
          </p:txBody>
        </p:sp>
        <p:sp>
          <p:nvSpPr>
            <p:cNvPr id="769" name="Freeform 3449"/>
            <p:cNvSpPr>
              <a:spLocks/>
            </p:cNvSpPr>
            <p:nvPr/>
          </p:nvSpPr>
          <p:spPr bwMode="auto">
            <a:xfrm>
              <a:off x="1566" y="3177"/>
              <a:ext cx="126" cy="3"/>
            </a:xfrm>
            <a:custGeom>
              <a:avLst/>
              <a:gdLst/>
              <a:ahLst/>
              <a:cxnLst>
                <a:cxn ang="0">
                  <a:pos x="0" y="0"/>
                </a:cxn>
                <a:cxn ang="0">
                  <a:pos x="161" y="7"/>
                </a:cxn>
                <a:cxn ang="0">
                  <a:pos x="250" y="8"/>
                </a:cxn>
              </a:cxnLst>
              <a:rect l="0" t="0" r="r" b="b"/>
              <a:pathLst>
                <a:path w="250" h="8">
                  <a:moveTo>
                    <a:pt x="0" y="0"/>
                  </a:moveTo>
                  <a:lnTo>
                    <a:pt x="161" y="7"/>
                  </a:lnTo>
                  <a:lnTo>
                    <a:pt x="250" y="8"/>
                  </a:lnTo>
                </a:path>
              </a:pathLst>
            </a:custGeom>
            <a:noFill/>
            <a:ln w="0">
              <a:solidFill>
                <a:srgbClr val="000000"/>
              </a:solidFill>
              <a:prstDash val="solid"/>
              <a:round/>
              <a:headEnd/>
              <a:tailEnd/>
            </a:ln>
          </p:spPr>
          <p:txBody>
            <a:bodyPr/>
            <a:lstStyle/>
            <a:p>
              <a:endParaRPr lang="en-GB"/>
            </a:p>
          </p:txBody>
        </p:sp>
        <p:sp>
          <p:nvSpPr>
            <p:cNvPr id="770" name="Freeform 3450"/>
            <p:cNvSpPr>
              <a:spLocks/>
            </p:cNvSpPr>
            <p:nvPr/>
          </p:nvSpPr>
          <p:spPr bwMode="auto">
            <a:xfrm>
              <a:off x="2831" y="3164"/>
              <a:ext cx="2" cy="4"/>
            </a:xfrm>
            <a:custGeom>
              <a:avLst/>
              <a:gdLst/>
              <a:ahLst/>
              <a:cxnLst>
                <a:cxn ang="0">
                  <a:pos x="5" y="0"/>
                </a:cxn>
                <a:cxn ang="0">
                  <a:pos x="4" y="2"/>
                </a:cxn>
                <a:cxn ang="0">
                  <a:pos x="4" y="5"/>
                </a:cxn>
                <a:cxn ang="0">
                  <a:pos x="0" y="9"/>
                </a:cxn>
              </a:cxnLst>
              <a:rect l="0" t="0" r="r" b="b"/>
              <a:pathLst>
                <a:path w="5" h="9">
                  <a:moveTo>
                    <a:pt x="5" y="0"/>
                  </a:moveTo>
                  <a:lnTo>
                    <a:pt x="4" y="2"/>
                  </a:lnTo>
                  <a:lnTo>
                    <a:pt x="4" y="5"/>
                  </a:lnTo>
                  <a:lnTo>
                    <a:pt x="0" y="9"/>
                  </a:lnTo>
                </a:path>
              </a:pathLst>
            </a:custGeom>
            <a:noFill/>
            <a:ln w="0">
              <a:solidFill>
                <a:srgbClr val="000000"/>
              </a:solidFill>
              <a:prstDash val="solid"/>
              <a:round/>
              <a:headEnd/>
              <a:tailEnd/>
            </a:ln>
          </p:spPr>
          <p:txBody>
            <a:bodyPr/>
            <a:lstStyle/>
            <a:p>
              <a:endParaRPr lang="en-GB"/>
            </a:p>
          </p:txBody>
        </p:sp>
        <p:sp>
          <p:nvSpPr>
            <p:cNvPr id="771" name="Freeform 3451"/>
            <p:cNvSpPr>
              <a:spLocks/>
            </p:cNvSpPr>
            <p:nvPr/>
          </p:nvSpPr>
          <p:spPr bwMode="auto">
            <a:xfrm>
              <a:off x="2897" y="3145"/>
              <a:ext cx="1" cy="5"/>
            </a:xfrm>
            <a:custGeom>
              <a:avLst/>
              <a:gdLst/>
              <a:ahLst/>
              <a:cxnLst>
                <a:cxn ang="0">
                  <a:pos x="0" y="11"/>
                </a:cxn>
                <a:cxn ang="0">
                  <a:pos x="0" y="6"/>
                </a:cxn>
                <a:cxn ang="0">
                  <a:pos x="0" y="0"/>
                </a:cxn>
              </a:cxnLst>
              <a:rect l="0" t="0" r="r" b="b"/>
              <a:pathLst>
                <a:path h="11">
                  <a:moveTo>
                    <a:pt x="0" y="11"/>
                  </a:moveTo>
                  <a:lnTo>
                    <a:pt x="0" y="6"/>
                  </a:lnTo>
                  <a:lnTo>
                    <a:pt x="0" y="0"/>
                  </a:lnTo>
                </a:path>
              </a:pathLst>
            </a:custGeom>
            <a:noFill/>
            <a:ln w="0">
              <a:solidFill>
                <a:srgbClr val="000000"/>
              </a:solidFill>
              <a:prstDash val="solid"/>
              <a:round/>
              <a:headEnd/>
              <a:tailEnd/>
            </a:ln>
          </p:spPr>
          <p:txBody>
            <a:bodyPr/>
            <a:lstStyle/>
            <a:p>
              <a:endParaRPr lang="en-GB"/>
            </a:p>
          </p:txBody>
        </p:sp>
        <p:sp>
          <p:nvSpPr>
            <p:cNvPr id="772" name="Freeform 3452"/>
            <p:cNvSpPr>
              <a:spLocks/>
            </p:cNvSpPr>
            <p:nvPr/>
          </p:nvSpPr>
          <p:spPr bwMode="auto">
            <a:xfrm>
              <a:off x="2823" y="3180"/>
              <a:ext cx="3" cy="11"/>
            </a:xfrm>
            <a:custGeom>
              <a:avLst/>
              <a:gdLst/>
              <a:ahLst/>
              <a:cxnLst>
                <a:cxn ang="0">
                  <a:pos x="6" y="0"/>
                </a:cxn>
                <a:cxn ang="0">
                  <a:pos x="4" y="6"/>
                </a:cxn>
                <a:cxn ang="0">
                  <a:pos x="0" y="21"/>
                </a:cxn>
              </a:cxnLst>
              <a:rect l="0" t="0" r="r" b="b"/>
              <a:pathLst>
                <a:path w="6" h="21">
                  <a:moveTo>
                    <a:pt x="6" y="0"/>
                  </a:moveTo>
                  <a:lnTo>
                    <a:pt x="4" y="6"/>
                  </a:lnTo>
                  <a:lnTo>
                    <a:pt x="0" y="21"/>
                  </a:lnTo>
                </a:path>
              </a:pathLst>
            </a:custGeom>
            <a:noFill/>
            <a:ln w="0">
              <a:solidFill>
                <a:srgbClr val="000000"/>
              </a:solidFill>
              <a:prstDash val="solid"/>
              <a:round/>
              <a:headEnd/>
              <a:tailEnd/>
            </a:ln>
          </p:spPr>
          <p:txBody>
            <a:bodyPr/>
            <a:lstStyle/>
            <a:p>
              <a:endParaRPr lang="en-GB"/>
            </a:p>
          </p:txBody>
        </p:sp>
        <p:sp>
          <p:nvSpPr>
            <p:cNvPr id="773" name="Line 3453"/>
            <p:cNvSpPr>
              <a:spLocks noChangeShapeType="1"/>
            </p:cNvSpPr>
            <p:nvPr/>
          </p:nvSpPr>
          <p:spPr bwMode="auto">
            <a:xfrm flipH="1" flipV="1">
              <a:off x="2898" y="3165"/>
              <a:ext cx="1" cy="3"/>
            </a:xfrm>
            <a:prstGeom prst="line">
              <a:avLst/>
            </a:prstGeom>
            <a:noFill/>
            <a:ln w="0">
              <a:solidFill>
                <a:srgbClr val="000000"/>
              </a:solidFill>
              <a:round/>
              <a:headEnd/>
              <a:tailEnd/>
            </a:ln>
          </p:spPr>
          <p:txBody>
            <a:bodyPr/>
            <a:lstStyle/>
            <a:p>
              <a:endParaRPr lang="en-GB"/>
            </a:p>
          </p:txBody>
        </p:sp>
        <p:sp>
          <p:nvSpPr>
            <p:cNvPr id="774" name="Line 3454"/>
            <p:cNvSpPr>
              <a:spLocks noChangeShapeType="1"/>
            </p:cNvSpPr>
            <p:nvPr/>
          </p:nvSpPr>
          <p:spPr bwMode="auto">
            <a:xfrm>
              <a:off x="2635" y="3025"/>
              <a:ext cx="304" cy="1"/>
            </a:xfrm>
            <a:prstGeom prst="line">
              <a:avLst/>
            </a:prstGeom>
            <a:noFill/>
            <a:ln w="0">
              <a:solidFill>
                <a:srgbClr val="000000"/>
              </a:solidFill>
              <a:round/>
              <a:headEnd/>
              <a:tailEnd/>
            </a:ln>
          </p:spPr>
          <p:txBody>
            <a:bodyPr/>
            <a:lstStyle/>
            <a:p>
              <a:endParaRPr lang="en-GB"/>
            </a:p>
          </p:txBody>
        </p:sp>
        <p:sp>
          <p:nvSpPr>
            <p:cNvPr id="775" name="Freeform 3455"/>
            <p:cNvSpPr>
              <a:spLocks/>
            </p:cNvSpPr>
            <p:nvPr/>
          </p:nvSpPr>
          <p:spPr bwMode="auto">
            <a:xfrm>
              <a:off x="2188" y="3055"/>
              <a:ext cx="429" cy="11"/>
            </a:xfrm>
            <a:custGeom>
              <a:avLst/>
              <a:gdLst/>
              <a:ahLst/>
              <a:cxnLst>
                <a:cxn ang="0">
                  <a:pos x="857" y="0"/>
                </a:cxn>
                <a:cxn ang="0">
                  <a:pos x="830" y="1"/>
                </a:cxn>
                <a:cxn ang="0">
                  <a:pos x="806" y="1"/>
                </a:cxn>
                <a:cxn ang="0">
                  <a:pos x="748" y="3"/>
                </a:cxn>
                <a:cxn ang="0">
                  <a:pos x="699" y="4"/>
                </a:cxn>
                <a:cxn ang="0">
                  <a:pos x="694" y="4"/>
                </a:cxn>
                <a:cxn ang="0">
                  <a:pos x="653" y="5"/>
                </a:cxn>
                <a:cxn ang="0">
                  <a:pos x="534" y="6"/>
                </a:cxn>
                <a:cxn ang="0">
                  <a:pos x="529" y="6"/>
                </a:cxn>
                <a:cxn ang="0">
                  <a:pos x="476" y="8"/>
                </a:cxn>
                <a:cxn ang="0">
                  <a:pos x="443" y="10"/>
                </a:cxn>
                <a:cxn ang="0">
                  <a:pos x="412" y="10"/>
                </a:cxn>
                <a:cxn ang="0">
                  <a:pos x="375" y="11"/>
                </a:cxn>
                <a:cxn ang="0">
                  <a:pos x="353" y="12"/>
                </a:cxn>
                <a:cxn ang="0">
                  <a:pos x="312" y="13"/>
                </a:cxn>
                <a:cxn ang="0">
                  <a:pos x="277" y="14"/>
                </a:cxn>
                <a:cxn ang="0">
                  <a:pos x="220" y="18"/>
                </a:cxn>
                <a:cxn ang="0">
                  <a:pos x="208" y="17"/>
                </a:cxn>
                <a:cxn ang="0">
                  <a:pos x="121" y="16"/>
                </a:cxn>
                <a:cxn ang="0">
                  <a:pos x="94" y="16"/>
                </a:cxn>
                <a:cxn ang="0">
                  <a:pos x="0" y="21"/>
                </a:cxn>
              </a:cxnLst>
              <a:rect l="0" t="0" r="r" b="b"/>
              <a:pathLst>
                <a:path w="857" h="21">
                  <a:moveTo>
                    <a:pt x="857" y="0"/>
                  </a:moveTo>
                  <a:lnTo>
                    <a:pt x="830" y="1"/>
                  </a:lnTo>
                  <a:lnTo>
                    <a:pt x="806" y="1"/>
                  </a:lnTo>
                  <a:lnTo>
                    <a:pt x="748" y="3"/>
                  </a:lnTo>
                  <a:lnTo>
                    <a:pt x="699" y="4"/>
                  </a:lnTo>
                  <a:lnTo>
                    <a:pt x="694" y="4"/>
                  </a:lnTo>
                  <a:lnTo>
                    <a:pt x="653" y="5"/>
                  </a:lnTo>
                  <a:lnTo>
                    <a:pt x="534" y="6"/>
                  </a:lnTo>
                  <a:lnTo>
                    <a:pt x="529" y="6"/>
                  </a:lnTo>
                  <a:lnTo>
                    <a:pt x="476" y="8"/>
                  </a:lnTo>
                  <a:lnTo>
                    <a:pt x="443" y="10"/>
                  </a:lnTo>
                  <a:lnTo>
                    <a:pt x="412" y="10"/>
                  </a:lnTo>
                  <a:lnTo>
                    <a:pt x="375" y="11"/>
                  </a:lnTo>
                  <a:lnTo>
                    <a:pt x="353" y="12"/>
                  </a:lnTo>
                  <a:lnTo>
                    <a:pt x="312" y="13"/>
                  </a:lnTo>
                  <a:lnTo>
                    <a:pt x="277" y="14"/>
                  </a:lnTo>
                  <a:lnTo>
                    <a:pt x="220" y="18"/>
                  </a:lnTo>
                  <a:lnTo>
                    <a:pt x="208" y="17"/>
                  </a:lnTo>
                  <a:lnTo>
                    <a:pt x="121" y="16"/>
                  </a:lnTo>
                  <a:lnTo>
                    <a:pt x="94" y="16"/>
                  </a:lnTo>
                  <a:lnTo>
                    <a:pt x="0" y="21"/>
                  </a:lnTo>
                </a:path>
              </a:pathLst>
            </a:custGeom>
            <a:noFill/>
            <a:ln w="0">
              <a:solidFill>
                <a:srgbClr val="000000"/>
              </a:solidFill>
              <a:prstDash val="solid"/>
              <a:round/>
              <a:headEnd/>
              <a:tailEnd/>
            </a:ln>
          </p:spPr>
          <p:txBody>
            <a:bodyPr/>
            <a:lstStyle/>
            <a:p>
              <a:endParaRPr lang="en-GB"/>
            </a:p>
          </p:txBody>
        </p:sp>
        <p:sp>
          <p:nvSpPr>
            <p:cNvPr id="776" name="Freeform 3456"/>
            <p:cNvSpPr>
              <a:spLocks/>
            </p:cNvSpPr>
            <p:nvPr/>
          </p:nvSpPr>
          <p:spPr bwMode="auto">
            <a:xfrm>
              <a:off x="2611" y="3064"/>
              <a:ext cx="274" cy="3"/>
            </a:xfrm>
            <a:custGeom>
              <a:avLst/>
              <a:gdLst/>
              <a:ahLst/>
              <a:cxnLst>
                <a:cxn ang="0">
                  <a:pos x="0" y="5"/>
                </a:cxn>
                <a:cxn ang="0">
                  <a:pos x="14" y="5"/>
                </a:cxn>
                <a:cxn ang="0">
                  <a:pos x="48" y="5"/>
                </a:cxn>
                <a:cxn ang="0">
                  <a:pos x="88" y="4"/>
                </a:cxn>
                <a:cxn ang="0">
                  <a:pos x="113" y="3"/>
                </a:cxn>
                <a:cxn ang="0">
                  <a:pos x="136" y="1"/>
                </a:cxn>
                <a:cxn ang="0">
                  <a:pos x="178" y="1"/>
                </a:cxn>
                <a:cxn ang="0">
                  <a:pos x="182" y="1"/>
                </a:cxn>
                <a:cxn ang="0">
                  <a:pos x="193" y="0"/>
                </a:cxn>
                <a:cxn ang="0">
                  <a:pos x="230" y="1"/>
                </a:cxn>
                <a:cxn ang="0">
                  <a:pos x="252" y="1"/>
                </a:cxn>
                <a:cxn ang="0">
                  <a:pos x="331" y="2"/>
                </a:cxn>
                <a:cxn ang="0">
                  <a:pos x="459" y="1"/>
                </a:cxn>
                <a:cxn ang="0">
                  <a:pos x="549" y="0"/>
                </a:cxn>
              </a:cxnLst>
              <a:rect l="0" t="0" r="r" b="b"/>
              <a:pathLst>
                <a:path w="549" h="5">
                  <a:moveTo>
                    <a:pt x="0" y="5"/>
                  </a:moveTo>
                  <a:lnTo>
                    <a:pt x="14" y="5"/>
                  </a:lnTo>
                  <a:lnTo>
                    <a:pt x="48" y="5"/>
                  </a:lnTo>
                  <a:lnTo>
                    <a:pt x="88" y="4"/>
                  </a:lnTo>
                  <a:lnTo>
                    <a:pt x="113" y="3"/>
                  </a:lnTo>
                  <a:lnTo>
                    <a:pt x="136" y="1"/>
                  </a:lnTo>
                  <a:lnTo>
                    <a:pt x="178" y="1"/>
                  </a:lnTo>
                  <a:lnTo>
                    <a:pt x="182" y="1"/>
                  </a:lnTo>
                  <a:lnTo>
                    <a:pt x="193" y="0"/>
                  </a:lnTo>
                  <a:lnTo>
                    <a:pt x="230" y="1"/>
                  </a:lnTo>
                  <a:lnTo>
                    <a:pt x="252" y="1"/>
                  </a:lnTo>
                  <a:lnTo>
                    <a:pt x="331" y="2"/>
                  </a:lnTo>
                  <a:lnTo>
                    <a:pt x="459" y="1"/>
                  </a:lnTo>
                  <a:lnTo>
                    <a:pt x="549" y="0"/>
                  </a:lnTo>
                </a:path>
              </a:pathLst>
            </a:custGeom>
            <a:noFill/>
            <a:ln w="0">
              <a:solidFill>
                <a:srgbClr val="000000"/>
              </a:solidFill>
              <a:prstDash val="solid"/>
              <a:round/>
              <a:headEnd/>
              <a:tailEnd/>
            </a:ln>
          </p:spPr>
          <p:txBody>
            <a:bodyPr/>
            <a:lstStyle/>
            <a:p>
              <a:endParaRPr lang="en-GB"/>
            </a:p>
          </p:txBody>
        </p:sp>
        <p:sp>
          <p:nvSpPr>
            <p:cNvPr id="777" name="Freeform 3457"/>
            <p:cNvSpPr>
              <a:spLocks/>
            </p:cNvSpPr>
            <p:nvPr/>
          </p:nvSpPr>
          <p:spPr bwMode="auto">
            <a:xfrm>
              <a:off x="2187" y="3066"/>
              <a:ext cx="423" cy="3"/>
            </a:xfrm>
            <a:custGeom>
              <a:avLst/>
              <a:gdLst/>
              <a:ahLst/>
              <a:cxnLst>
                <a:cxn ang="0">
                  <a:pos x="845" y="8"/>
                </a:cxn>
                <a:cxn ang="0">
                  <a:pos x="834" y="8"/>
                </a:cxn>
                <a:cxn ang="0">
                  <a:pos x="800" y="7"/>
                </a:cxn>
                <a:cxn ang="0">
                  <a:pos x="768" y="7"/>
                </a:cxn>
                <a:cxn ang="0">
                  <a:pos x="715" y="7"/>
                </a:cxn>
                <a:cxn ang="0">
                  <a:pos x="703" y="7"/>
                </a:cxn>
                <a:cxn ang="0">
                  <a:pos x="673" y="7"/>
                </a:cxn>
                <a:cxn ang="0">
                  <a:pos x="569" y="5"/>
                </a:cxn>
                <a:cxn ang="0">
                  <a:pos x="548" y="7"/>
                </a:cxn>
                <a:cxn ang="0">
                  <a:pos x="536" y="5"/>
                </a:cxn>
                <a:cxn ang="0">
                  <a:pos x="512" y="5"/>
                </a:cxn>
                <a:cxn ang="0">
                  <a:pos x="491" y="5"/>
                </a:cxn>
                <a:cxn ang="0">
                  <a:pos x="454" y="3"/>
                </a:cxn>
                <a:cxn ang="0">
                  <a:pos x="420" y="1"/>
                </a:cxn>
                <a:cxn ang="0">
                  <a:pos x="382" y="1"/>
                </a:cxn>
                <a:cxn ang="0">
                  <a:pos x="359" y="1"/>
                </a:cxn>
                <a:cxn ang="0">
                  <a:pos x="334" y="1"/>
                </a:cxn>
                <a:cxn ang="0">
                  <a:pos x="302" y="0"/>
                </a:cxn>
                <a:cxn ang="0">
                  <a:pos x="258" y="1"/>
                </a:cxn>
                <a:cxn ang="0">
                  <a:pos x="243" y="1"/>
                </a:cxn>
                <a:cxn ang="0">
                  <a:pos x="221" y="0"/>
                </a:cxn>
                <a:cxn ang="0">
                  <a:pos x="175" y="1"/>
                </a:cxn>
                <a:cxn ang="0">
                  <a:pos x="158" y="0"/>
                </a:cxn>
                <a:cxn ang="0">
                  <a:pos x="142" y="1"/>
                </a:cxn>
                <a:cxn ang="0">
                  <a:pos x="119" y="3"/>
                </a:cxn>
                <a:cxn ang="0">
                  <a:pos x="96" y="5"/>
                </a:cxn>
                <a:cxn ang="0">
                  <a:pos x="77" y="7"/>
                </a:cxn>
                <a:cxn ang="0">
                  <a:pos x="57" y="7"/>
                </a:cxn>
                <a:cxn ang="0">
                  <a:pos x="43" y="8"/>
                </a:cxn>
                <a:cxn ang="0">
                  <a:pos x="30" y="5"/>
                </a:cxn>
                <a:cxn ang="0">
                  <a:pos x="13" y="5"/>
                </a:cxn>
                <a:cxn ang="0">
                  <a:pos x="0" y="7"/>
                </a:cxn>
              </a:cxnLst>
              <a:rect l="0" t="0" r="r" b="b"/>
              <a:pathLst>
                <a:path w="845" h="8">
                  <a:moveTo>
                    <a:pt x="845" y="8"/>
                  </a:moveTo>
                  <a:lnTo>
                    <a:pt x="834" y="8"/>
                  </a:lnTo>
                  <a:lnTo>
                    <a:pt x="800" y="7"/>
                  </a:lnTo>
                  <a:lnTo>
                    <a:pt x="768" y="7"/>
                  </a:lnTo>
                  <a:lnTo>
                    <a:pt x="715" y="7"/>
                  </a:lnTo>
                  <a:lnTo>
                    <a:pt x="703" y="7"/>
                  </a:lnTo>
                  <a:lnTo>
                    <a:pt x="673" y="7"/>
                  </a:lnTo>
                  <a:lnTo>
                    <a:pt x="569" y="5"/>
                  </a:lnTo>
                  <a:lnTo>
                    <a:pt x="548" y="7"/>
                  </a:lnTo>
                  <a:lnTo>
                    <a:pt x="536" y="5"/>
                  </a:lnTo>
                  <a:lnTo>
                    <a:pt x="512" y="5"/>
                  </a:lnTo>
                  <a:lnTo>
                    <a:pt x="491" y="5"/>
                  </a:lnTo>
                  <a:lnTo>
                    <a:pt x="454" y="3"/>
                  </a:lnTo>
                  <a:lnTo>
                    <a:pt x="420" y="1"/>
                  </a:lnTo>
                  <a:lnTo>
                    <a:pt x="382" y="1"/>
                  </a:lnTo>
                  <a:lnTo>
                    <a:pt x="359" y="1"/>
                  </a:lnTo>
                  <a:lnTo>
                    <a:pt x="334" y="1"/>
                  </a:lnTo>
                  <a:lnTo>
                    <a:pt x="302" y="0"/>
                  </a:lnTo>
                  <a:lnTo>
                    <a:pt x="258" y="1"/>
                  </a:lnTo>
                  <a:lnTo>
                    <a:pt x="243" y="1"/>
                  </a:lnTo>
                  <a:lnTo>
                    <a:pt x="221" y="0"/>
                  </a:lnTo>
                  <a:lnTo>
                    <a:pt x="175" y="1"/>
                  </a:lnTo>
                  <a:lnTo>
                    <a:pt x="158" y="0"/>
                  </a:lnTo>
                  <a:lnTo>
                    <a:pt x="142" y="1"/>
                  </a:lnTo>
                  <a:lnTo>
                    <a:pt x="119" y="3"/>
                  </a:lnTo>
                  <a:lnTo>
                    <a:pt x="96" y="5"/>
                  </a:lnTo>
                  <a:lnTo>
                    <a:pt x="77" y="7"/>
                  </a:lnTo>
                  <a:lnTo>
                    <a:pt x="57" y="7"/>
                  </a:lnTo>
                  <a:lnTo>
                    <a:pt x="43" y="8"/>
                  </a:lnTo>
                  <a:lnTo>
                    <a:pt x="30" y="5"/>
                  </a:lnTo>
                  <a:lnTo>
                    <a:pt x="13" y="5"/>
                  </a:lnTo>
                  <a:lnTo>
                    <a:pt x="0" y="7"/>
                  </a:lnTo>
                </a:path>
              </a:pathLst>
            </a:custGeom>
            <a:noFill/>
            <a:ln w="0">
              <a:solidFill>
                <a:srgbClr val="000000"/>
              </a:solidFill>
              <a:prstDash val="solid"/>
              <a:round/>
              <a:headEnd/>
              <a:tailEnd/>
            </a:ln>
          </p:spPr>
          <p:txBody>
            <a:bodyPr/>
            <a:lstStyle/>
            <a:p>
              <a:endParaRPr lang="en-GB"/>
            </a:p>
          </p:txBody>
        </p:sp>
        <p:sp>
          <p:nvSpPr>
            <p:cNvPr id="778" name="Freeform 3458"/>
            <p:cNvSpPr>
              <a:spLocks/>
            </p:cNvSpPr>
            <p:nvPr/>
          </p:nvSpPr>
          <p:spPr bwMode="auto">
            <a:xfrm>
              <a:off x="2185" y="3069"/>
              <a:ext cx="419" cy="10"/>
            </a:xfrm>
            <a:custGeom>
              <a:avLst/>
              <a:gdLst/>
              <a:ahLst/>
              <a:cxnLst>
                <a:cxn ang="0">
                  <a:pos x="839" y="18"/>
                </a:cxn>
                <a:cxn ang="0">
                  <a:pos x="649" y="14"/>
                </a:cxn>
                <a:cxn ang="0">
                  <a:pos x="579" y="13"/>
                </a:cxn>
                <a:cxn ang="0">
                  <a:pos x="453" y="8"/>
                </a:cxn>
                <a:cxn ang="0">
                  <a:pos x="383" y="3"/>
                </a:cxn>
                <a:cxn ang="0">
                  <a:pos x="162" y="0"/>
                </a:cxn>
                <a:cxn ang="0">
                  <a:pos x="143" y="0"/>
                </a:cxn>
                <a:cxn ang="0">
                  <a:pos x="90" y="4"/>
                </a:cxn>
                <a:cxn ang="0">
                  <a:pos x="25" y="6"/>
                </a:cxn>
                <a:cxn ang="0">
                  <a:pos x="0" y="8"/>
                </a:cxn>
              </a:cxnLst>
              <a:rect l="0" t="0" r="r" b="b"/>
              <a:pathLst>
                <a:path w="839" h="18">
                  <a:moveTo>
                    <a:pt x="839" y="18"/>
                  </a:moveTo>
                  <a:lnTo>
                    <a:pt x="649" y="14"/>
                  </a:lnTo>
                  <a:lnTo>
                    <a:pt x="579" y="13"/>
                  </a:lnTo>
                  <a:lnTo>
                    <a:pt x="453" y="8"/>
                  </a:lnTo>
                  <a:lnTo>
                    <a:pt x="383" y="3"/>
                  </a:lnTo>
                  <a:lnTo>
                    <a:pt x="162" y="0"/>
                  </a:lnTo>
                  <a:lnTo>
                    <a:pt x="143" y="0"/>
                  </a:lnTo>
                  <a:lnTo>
                    <a:pt x="90" y="4"/>
                  </a:lnTo>
                  <a:lnTo>
                    <a:pt x="25" y="6"/>
                  </a:lnTo>
                  <a:lnTo>
                    <a:pt x="0" y="8"/>
                  </a:lnTo>
                </a:path>
              </a:pathLst>
            </a:custGeom>
            <a:noFill/>
            <a:ln w="0">
              <a:solidFill>
                <a:srgbClr val="000000"/>
              </a:solidFill>
              <a:prstDash val="solid"/>
              <a:round/>
              <a:headEnd/>
              <a:tailEnd/>
            </a:ln>
          </p:spPr>
          <p:txBody>
            <a:bodyPr/>
            <a:lstStyle/>
            <a:p>
              <a:endParaRPr lang="en-GB"/>
            </a:p>
          </p:txBody>
        </p:sp>
        <p:sp>
          <p:nvSpPr>
            <p:cNvPr id="779" name="Freeform 3459"/>
            <p:cNvSpPr>
              <a:spLocks/>
            </p:cNvSpPr>
            <p:nvPr/>
          </p:nvSpPr>
          <p:spPr bwMode="auto">
            <a:xfrm>
              <a:off x="2599" y="3032"/>
              <a:ext cx="1846" cy="58"/>
            </a:xfrm>
            <a:custGeom>
              <a:avLst/>
              <a:gdLst/>
              <a:ahLst/>
              <a:cxnLst>
                <a:cxn ang="0">
                  <a:pos x="10" y="114"/>
                </a:cxn>
                <a:cxn ang="0">
                  <a:pos x="93" y="114"/>
                </a:cxn>
                <a:cxn ang="0">
                  <a:pos x="160" y="105"/>
                </a:cxn>
                <a:cxn ang="0">
                  <a:pos x="203" y="102"/>
                </a:cxn>
                <a:cxn ang="0">
                  <a:pos x="243" y="104"/>
                </a:cxn>
                <a:cxn ang="0">
                  <a:pos x="305" y="106"/>
                </a:cxn>
                <a:cxn ang="0">
                  <a:pos x="359" y="107"/>
                </a:cxn>
                <a:cxn ang="0">
                  <a:pos x="428" y="105"/>
                </a:cxn>
                <a:cxn ang="0">
                  <a:pos x="524" y="97"/>
                </a:cxn>
                <a:cxn ang="0">
                  <a:pos x="566" y="93"/>
                </a:cxn>
                <a:cxn ang="0">
                  <a:pos x="623" y="91"/>
                </a:cxn>
                <a:cxn ang="0">
                  <a:pos x="659" y="91"/>
                </a:cxn>
                <a:cxn ang="0">
                  <a:pos x="691" y="90"/>
                </a:cxn>
                <a:cxn ang="0">
                  <a:pos x="767" y="92"/>
                </a:cxn>
                <a:cxn ang="0">
                  <a:pos x="817" y="96"/>
                </a:cxn>
                <a:cxn ang="0">
                  <a:pos x="870" y="103"/>
                </a:cxn>
                <a:cxn ang="0">
                  <a:pos x="927" y="102"/>
                </a:cxn>
                <a:cxn ang="0">
                  <a:pos x="979" y="104"/>
                </a:cxn>
                <a:cxn ang="0">
                  <a:pos x="1014" y="107"/>
                </a:cxn>
                <a:cxn ang="0">
                  <a:pos x="1063" y="109"/>
                </a:cxn>
                <a:cxn ang="0">
                  <a:pos x="1111" y="108"/>
                </a:cxn>
                <a:cxn ang="0">
                  <a:pos x="1163" y="107"/>
                </a:cxn>
                <a:cxn ang="0">
                  <a:pos x="1223" y="112"/>
                </a:cxn>
                <a:cxn ang="0">
                  <a:pos x="1312" y="113"/>
                </a:cxn>
                <a:cxn ang="0">
                  <a:pos x="1372" y="115"/>
                </a:cxn>
                <a:cxn ang="0">
                  <a:pos x="1443" y="115"/>
                </a:cxn>
                <a:cxn ang="0">
                  <a:pos x="1502" y="113"/>
                </a:cxn>
                <a:cxn ang="0">
                  <a:pos x="1584" y="108"/>
                </a:cxn>
                <a:cxn ang="0">
                  <a:pos x="1650" y="105"/>
                </a:cxn>
                <a:cxn ang="0">
                  <a:pos x="1722" y="99"/>
                </a:cxn>
                <a:cxn ang="0">
                  <a:pos x="1794" y="95"/>
                </a:cxn>
                <a:cxn ang="0">
                  <a:pos x="1826" y="96"/>
                </a:cxn>
                <a:cxn ang="0">
                  <a:pos x="1866" y="94"/>
                </a:cxn>
                <a:cxn ang="0">
                  <a:pos x="1941" y="91"/>
                </a:cxn>
                <a:cxn ang="0">
                  <a:pos x="2020" y="88"/>
                </a:cxn>
                <a:cxn ang="0">
                  <a:pos x="2078" y="84"/>
                </a:cxn>
                <a:cxn ang="0">
                  <a:pos x="2161" y="79"/>
                </a:cxn>
                <a:cxn ang="0">
                  <a:pos x="2239" y="76"/>
                </a:cxn>
                <a:cxn ang="0">
                  <a:pos x="2302" y="73"/>
                </a:cxn>
                <a:cxn ang="0">
                  <a:pos x="2405" y="68"/>
                </a:cxn>
                <a:cxn ang="0">
                  <a:pos x="2500" y="63"/>
                </a:cxn>
                <a:cxn ang="0">
                  <a:pos x="2576" y="57"/>
                </a:cxn>
                <a:cxn ang="0">
                  <a:pos x="2654" y="56"/>
                </a:cxn>
                <a:cxn ang="0">
                  <a:pos x="2736" y="56"/>
                </a:cxn>
                <a:cxn ang="0">
                  <a:pos x="2786" y="53"/>
                </a:cxn>
                <a:cxn ang="0">
                  <a:pos x="2824" y="50"/>
                </a:cxn>
                <a:cxn ang="0">
                  <a:pos x="2853" y="46"/>
                </a:cxn>
                <a:cxn ang="0">
                  <a:pos x="2877" y="45"/>
                </a:cxn>
                <a:cxn ang="0">
                  <a:pos x="2910" y="44"/>
                </a:cxn>
                <a:cxn ang="0">
                  <a:pos x="2966" y="43"/>
                </a:cxn>
                <a:cxn ang="0">
                  <a:pos x="3011" y="42"/>
                </a:cxn>
                <a:cxn ang="0">
                  <a:pos x="3063" y="42"/>
                </a:cxn>
                <a:cxn ang="0">
                  <a:pos x="3119" y="40"/>
                </a:cxn>
                <a:cxn ang="0">
                  <a:pos x="3250" y="37"/>
                </a:cxn>
                <a:cxn ang="0">
                  <a:pos x="3360" y="29"/>
                </a:cxn>
                <a:cxn ang="0">
                  <a:pos x="3419" y="25"/>
                </a:cxn>
                <a:cxn ang="0">
                  <a:pos x="3468" y="20"/>
                </a:cxn>
                <a:cxn ang="0">
                  <a:pos x="3522" y="15"/>
                </a:cxn>
                <a:cxn ang="0">
                  <a:pos x="3585" y="12"/>
                </a:cxn>
                <a:cxn ang="0">
                  <a:pos x="3650" y="7"/>
                </a:cxn>
              </a:cxnLst>
              <a:rect l="0" t="0" r="r" b="b"/>
              <a:pathLst>
                <a:path w="3691" h="116">
                  <a:moveTo>
                    <a:pt x="0" y="113"/>
                  </a:moveTo>
                  <a:lnTo>
                    <a:pt x="10" y="114"/>
                  </a:lnTo>
                  <a:lnTo>
                    <a:pt x="73" y="115"/>
                  </a:lnTo>
                  <a:lnTo>
                    <a:pt x="93" y="114"/>
                  </a:lnTo>
                  <a:lnTo>
                    <a:pt x="118" y="110"/>
                  </a:lnTo>
                  <a:lnTo>
                    <a:pt x="160" y="105"/>
                  </a:lnTo>
                  <a:lnTo>
                    <a:pt x="186" y="102"/>
                  </a:lnTo>
                  <a:lnTo>
                    <a:pt x="203" y="102"/>
                  </a:lnTo>
                  <a:lnTo>
                    <a:pt x="226" y="103"/>
                  </a:lnTo>
                  <a:lnTo>
                    <a:pt x="243" y="104"/>
                  </a:lnTo>
                  <a:lnTo>
                    <a:pt x="268" y="105"/>
                  </a:lnTo>
                  <a:lnTo>
                    <a:pt x="305" y="106"/>
                  </a:lnTo>
                  <a:lnTo>
                    <a:pt x="337" y="106"/>
                  </a:lnTo>
                  <a:lnTo>
                    <a:pt x="359" y="107"/>
                  </a:lnTo>
                  <a:lnTo>
                    <a:pt x="404" y="106"/>
                  </a:lnTo>
                  <a:lnTo>
                    <a:pt x="428" y="105"/>
                  </a:lnTo>
                  <a:lnTo>
                    <a:pt x="508" y="99"/>
                  </a:lnTo>
                  <a:lnTo>
                    <a:pt x="524" y="97"/>
                  </a:lnTo>
                  <a:lnTo>
                    <a:pt x="545" y="95"/>
                  </a:lnTo>
                  <a:lnTo>
                    <a:pt x="566" y="93"/>
                  </a:lnTo>
                  <a:lnTo>
                    <a:pt x="598" y="92"/>
                  </a:lnTo>
                  <a:lnTo>
                    <a:pt x="623" y="91"/>
                  </a:lnTo>
                  <a:lnTo>
                    <a:pt x="649" y="91"/>
                  </a:lnTo>
                  <a:lnTo>
                    <a:pt x="659" y="91"/>
                  </a:lnTo>
                  <a:lnTo>
                    <a:pt x="674" y="91"/>
                  </a:lnTo>
                  <a:lnTo>
                    <a:pt x="691" y="90"/>
                  </a:lnTo>
                  <a:lnTo>
                    <a:pt x="729" y="90"/>
                  </a:lnTo>
                  <a:lnTo>
                    <a:pt x="767" y="92"/>
                  </a:lnTo>
                  <a:lnTo>
                    <a:pt x="789" y="94"/>
                  </a:lnTo>
                  <a:lnTo>
                    <a:pt x="817" y="96"/>
                  </a:lnTo>
                  <a:lnTo>
                    <a:pt x="842" y="100"/>
                  </a:lnTo>
                  <a:lnTo>
                    <a:pt x="870" y="103"/>
                  </a:lnTo>
                  <a:lnTo>
                    <a:pt x="897" y="102"/>
                  </a:lnTo>
                  <a:lnTo>
                    <a:pt x="927" y="102"/>
                  </a:lnTo>
                  <a:lnTo>
                    <a:pt x="959" y="103"/>
                  </a:lnTo>
                  <a:lnTo>
                    <a:pt x="979" y="104"/>
                  </a:lnTo>
                  <a:lnTo>
                    <a:pt x="999" y="106"/>
                  </a:lnTo>
                  <a:lnTo>
                    <a:pt x="1014" y="107"/>
                  </a:lnTo>
                  <a:lnTo>
                    <a:pt x="1042" y="108"/>
                  </a:lnTo>
                  <a:lnTo>
                    <a:pt x="1063" y="109"/>
                  </a:lnTo>
                  <a:lnTo>
                    <a:pt x="1088" y="110"/>
                  </a:lnTo>
                  <a:lnTo>
                    <a:pt x="1111" y="108"/>
                  </a:lnTo>
                  <a:lnTo>
                    <a:pt x="1139" y="106"/>
                  </a:lnTo>
                  <a:lnTo>
                    <a:pt x="1163" y="107"/>
                  </a:lnTo>
                  <a:lnTo>
                    <a:pt x="1193" y="109"/>
                  </a:lnTo>
                  <a:lnTo>
                    <a:pt x="1223" y="112"/>
                  </a:lnTo>
                  <a:lnTo>
                    <a:pt x="1281" y="113"/>
                  </a:lnTo>
                  <a:lnTo>
                    <a:pt x="1312" y="113"/>
                  </a:lnTo>
                  <a:lnTo>
                    <a:pt x="1329" y="114"/>
                  </a:lnTo>
                  <a:lnTo>
                    <a:pt x="1372" y="115"/>
                  </a:lnTo>
                  <a:lnTo>
                    <a:pt x="1415" y="116"/>
                  </a:lnTo>
                  <a:lnTo>
                    <a:pt x="1443" y="115"/>
                  </a:lnTo>
                  <a:lnTo>
                    <a:pt x="1452" y="115"/>
                  </a:lnTo>
                  <a:lnTo>
                    <a:pt x="1502" y="113"/>
                  </a:lnTo>
                  <a:lnTo>
                    <a:pt x="1544" y="112"/>
                  </a:lnTo>
                  <a:lnTo>
                    <a:pt x="1584" y="108"/>
                  </a:lnTo>
                  <a:lnTo>
                    <a:pt x="1619" y="106"/>
                  </a:lnTo>
                  <a:lnTo>
                    <a:pt x="1650" y="105"/>
                  </a:lnTo>
                  <a:lnTo>
                    <a:pt x="1696" y="100"/>
                  </a:lnTo>
                  <a:lnTo>
                    <a:pt x="1722" y="99"/>
                  </a:lnTo>
                  <a:lnTo>
                    <a:pt x="1761" y="96"/>
                  </a:lnTo>
                  <a:lnTo>
                    <a:pt x="1794" y="95"/>
                  </a:lnTo>
                  <a:lnTo>
                    <a:pt x="1816" y="97"/>
                  </a:lnTo>
                  <a:lnTo>
                    <a:pt x="1826" y="96"/>
                  </a:lnTo>
                  <a:lnTo>
                    <a:pt x="1837" y="95"/>
                  </a:lnTo>
                  <a:lnTo>
                    <a:pt x="1866" y="94"/>
                  </a:lnTo>
                  <a:lnTo>
                    <a:pt x="1918" y="92"/>
                  </a:lnTo>
                  <a:lnTo>
                    <a:pt x="1941" y="91"/>
                  </a:lnTo>
                  <a:lnTo>
                    <a:pt x="1964" y="90"/>
                  </a:lnTo>
                  <a:lnTo>
                    <a:pt x="2020" y="88"/>
                  </a:lnTo>
                  <a:lnTo>
                    <a:pt x="2042" y="86"/>
                  </a:lnTo>
                  <a:lnTo>
                    <a:pt x="2078" y="84"/>
                  </a:lnTo>
                  <a:lnTo>
                    <a:pt x="2115" y="81"/>
                  </a:lnTo>
                  <a:lnTo>
                    <a:pt x="2161" y="79"/>
                  </a:lnTo>
                  <a:lnTo>
                    <a:pt x="2178" y="78"/>
                  </a:lnTo>
                  <a:lnTo>
                    <a:pt x="2239" y="76"/>
                  </a:lnTo>
                  <a:lnTo>
                    <a:pt x="2266" y="75"/>
                  </a:lnTo>
                  <a:lnTo>
                    <a:pt x="2302" y="73"/>
                  </a:lnTo>
                  <a:lnTo>
                    <a:pt x="2357" y="71"/>
                  </a:lnTo>
                  <a:lnTo>
                    <a:pt x="2405" y="68"/>
                  </a:lnTo>
                  <a:lnTo>
                    <a:pt x="2458" y="65"/>
                  </a:lnTo>
                  <a:lnTo>
                    <a:pt x="2500" y="63"/>
                  </a:lnTo>
                  <a:lnTo>
                    <a:pt x="2541" y="59"/>
                  </a:lnTo>
                  <a:lnTo>
                    <a:pt x="2576" y="57"/>
                  </a:lnTo>
                  <a:lnTo>
                    <a:pt x="2598" y="57"/>
                  </a:lnTo>
                  <a:lnTo>
                    <a:pt x="2654" y="56"/>
                  </a:lnTo>
                  <a:lnTo>
                    <a:pt x="2701" y="59"/>
                  </a:lnTo>
                  <a:lnTo>
                    <a:pt x="2736" y="56"/>
                  </a:lnTo>
                  <a:lnTo>
                    <a:pt x="2776" y="54"/>
                  </a:lnTo>
                  <a:lnTo>
                    <a:pt x="2786" y="53"/>
                  </a:lnTo>
                  <a:lnTo>
                    <a:pt x="2810" y="51"/>
                  </a:lnTo>
                  <a:lnTo>
                    <a:pt x="2824" y="50"/>
                  </a:lnTo>
                  <a:lnTo>
                    <a:pt x="2845" y="48"/>
                  </a:lnTo>
                  <a:lnTo>
                    <a:pt x="2853" y="46"/>
                  </a:lnTo>
                  <a:lnTo>
                    <a:pt x="2864" y="46"/>
                  </a:lnTo>
                  <a:lnTo>
                    <a:pt x="2877" y="45"/>
                  </a:lnTo>
                  <a:lnTo>
                    <a:pt x="2885" y="45"/>
                  </a:lnTo>
                  <a:lnTo>
                    <a:pt x="2910" y="44"/>
                  </a:lnTo>
                  <a:lnTo>
                    <a:pt x="2947" y="44"/>
                  </a:lnTo>
                  <a:lnTo>
                    <a:pt x="2966" y="43"/>
                  </a:lnTo>
                  <a:lnTo>
                    <a:pt x="2986" y="43"/>
                  </a:lnTo>
                  <a:lnTo>
                    <a:pt x="3011" y="42"/>
                  </a:lnTo>
                  <a:lnTo>
                    <a:pt x="3031" y="42"/>
                  </a:lnTo>
                  <a:lnTo>
                    <a:pt x="3063" y="42"/>
                  </a:lnTo>
                  <a:lnTo>
                    <a:pt x="3085" y="40"/>
                  </a:lnTo>
                  <a:lnTo>
                    <a:pt x="3119" y="40"/>
                  </a:lnTo>
                  <a:lnTo>
                    <a:pt x="3160" y="39"/>
                  </a:lnTo>
                  <a:lnTo>
                    <a:pt x="3250" y="37"/>
                  </a:lnTo>
                  <a:lnTo>
                    <a:pt x="3301" y="33"/>
                  </a:lnTo>
                  <a:lnTo>
                    <a:pt x="3360" y="29"/>
                  </a:lnTo>
                  <a:lnTo>
                    <a:pt x="3391" y="28"/>
                  </a:lnTo>
                  <a:lnTo>
                    <a:pt x="3419" y="25"/>
                  </a:lnTo>
                  <a:lnTo>
                    <a:pt x="3444" y="23"/>
                  </a:lnTo>
                  <a:lnTo>
                    <a:pt x="3468" y="20"/>
                  </a:lnTo>
                  <a:lnTo>
                    <a:pt x="3496" y="18"/>
                  </a:lnTo>
                  <a:lnTo>
                    <a:pt x="3522" y="15"/>
                  </a:lnTo>
                  <a:lnTo>
                    <a:pt x="3559" y="12"/>
                  </a:lnTo>
                  <a:lnTo>
                    <a:pt x="3585" y="12"/>
                  </a:lnTo>
                  <a:lnTo>
                    <a:pt x="3588" y="11"/>
                  </a:lnTo>
                  <a:lnTo>
                    <a:pt x="3650" y="7"/>
                  </a:lnTo>
                  <a:lnTo>
                    <a:pt x="3691" y="0"/>
                  </a:lnTo>
                </a:path>
              </a:pathLst>
            </a:custGeom>
            <a:noFill/>
            <a:ln w="0">
              <a:solidFill>
                <a:srgbClr val="000000"/>
              </a:solidFill>
              <a:prstDash val="solid"/>
              <a:round/>
              <a:headEnd/>
              <a:tailEnd/>
            </a:ln>
          </p:spPr>
          <p:txBody>
            <a:bodyPr/>
            <a:lstStyle/>
            <a:p>
              <a:endParaRPr lang="en-GB"/>
            </a:p>
          </p:txBody>
        </p:sp>
        <p:sp>
          <p:nvSpPr>
            <p:cNvPr id="780" name="Freeform 3460"/>
            <p:cNvSpPr>
              <a:spLocks/>
            </p:cNvSpPr>
            <p:nvPr/>
          </p:nvSpPr>
          <p:spPr bwMode="auto">
            <a:xfrm>
              <a:off x="2179" y="3079"/>
              <a:ext cx="418" cy="13"/>
            </a:xfrm>
            <a:custGeom>
              <a:avLst/>
              <a:gdLst/>
              <a:ahLst/>
              <a:cxnLst>
                <a:cxn ang="0">
                  <a:pos x="835" y="27"/>
                </a:cxn>
                <a:cxn ang="0">
                  <a:pos x="826" y="26"/>
                </a:cxn>
                <a:cxn ang="0">
                  <a:pos x="805" y="25"/>
                </a:cxn>
                <a:cxn ang="0">
                  <a:pos x="755" y="24"/>
                </a:cxn>
                <a:cxn ang="0">
                  <a:pos x="745" y="24"/>
                </a:cxn>
                <a:cxn ang="0">
                  <a:pos x="650" y="21"/>
                </a:cxn>
                <a:cxn ang="0">
                  <a:pos x="614" y="18"/>
                </a:cxn>
                <a:cxn ang="0">
                  <a:pos x="585" y="17"/>
                </a:cxn>
                <a:cxn ang="0">
                  <a:pos x="550" y="16"/>
                </a:cxn>
                <a:cxn ang="0">
                  <a:pos x="520" y="14"/>
                </a:cxn>
                <a:cxn ang="0">
                  <a:pos x="488" y="13"/>
                </a:cxn>
                <a:cxn ang="0">
                  <a:pos x="430" y="10"/>
                </a:cxn>
                <a:cxn ang="0">
                  <a:pos x="397" y="7"/>
                </a:cxn>
                <a:cxn ang="0">
                  <a:pos x="366" y="5"/>
                </a:cxn>
                <a:cxn ang="0">
                  <a:pos x="338" y="5"/>
                </a:cxn>
                <a:cxn ang="0">
                  <a:pos x="303" y="4"/>
                </a:cxn>
                <a:cxn ang="0">
                  <a:pos x="281" y="3"/>
                </a:cxn>
                <a:cxn ang="0">
                  <a:pos x="251" y="3"/>
                </a:cxn>
                <a:cxn ang="0">
                  <a:pos x="213" y="1"/>
                </a:cxn>
                <a:cxn ang="0">
                  <a:pos x="201" y="0"/>
                </a:cxn>
                <a:cxn ang="0">
                  <a:pos x="187" y="0"/>
                </a:cxn>
                <a:cxn ang="0">
                  <a:pos x="173" y="0"/>
                </a:cxn>
                <a:cxn ang="0">
                  <a:pos x="163" y="0"/>
                </a:cxn>
                <a:cxn ang="0">
                  <a:pos x="146" y="0"/>
                </a:cxn>
                <a:cxn ang="0">
                  <a:pos x="132" y="1"/>
                </a:cxn>
                <a:cxn ang="0">
                  <a:pos x="117" y="1"/>
                </a:cxn>
                <a:cxn ang="0">
                  <a:pos x="100" y="3"/>
                </a:cxn>
                <a:cxn ang="0">
                  <a:pos x="87" y="3"/>
                </a:cxn>
                <a:cxn ang="0">
                  <a:pos x="74" y="5"/>
                </a:cxn>
                <a:cxn ang="0">
                  <a:pos x="55" y="7"/>
                </a:cxn>
                <a:cxn ang="0">
                  <a:pos x="41" y="10"/>
                </a:cxn>
                <a:cxn ang="0">
                  <a:pos x="22" y="10"/>
                </a:cxn>
                <a:cxn ang="0">
                  <a:pos x="14" y="10"/>
                </a:cxn>
                <a:cxn ang="0">
                  <a:pos x="0" y="11"/>
                </a:cxn>
              </a:cxnLst>
              <a:rect l="0" t="0" r="r" b="b"/>
              <a:pathLst>
                <a:path w="835" h="27">
                  <a:moveTo>
                    <a:pt x="835" y="27"/>
                  </a:moveTo>
                  <a:lnTo>
                    <a:pt x="826" y="26"/>
                  </a:lnTo>
                  <a:lnTo>
                    <a:pt x="805" y="25"/>
                  </a:lnTo>
                  <a:lnTo>
                    <a:pt x="755" y="24"/>
                  </a:lnTo>
                  <a:lnTo>
                    <a:pt x="745" y="24"/>
                  </a:lnTo>
                  <a:lnTo>
                    <a:pt x="650" y="21"/>
                  </a:lnTo>
                  <a:lnTo>
                    <a:pt x="614" y="18"/>
                  </a:lnTo>
                  <a:lnTo>
                    <a:pt x="585" y="17"/>
                  </a:lnTo>
                  <a:lnTo>
                    <a:pt x="550" y="16"/>
                  </a:lnTo>
                  <a:lnTo>
                    <a:pt x="520" y="14"/>
                  </a:lnTo>
                  <a:lnTo>
                    <a:pt x="488" y="13"/>
                  </a:lnTo>
                  <a:lnTo>
                    <a:pt x="430" y="10"/>
                  </a:lnTo>
                  <a:lnTo>
                    <a:pt x="397" y="7"/>
                  </a:lnTo>
                  <a:lnTo>
                    <a:pt x="366" y="5"/>
                  </a:lnTo>
                  <a:lnTo>
                    <a:pt x="338" y="5"/>
                  </a:lnTo>
                  <a:lnTo>
                    <a:pt x="303" y="4"/>
                  </a:lnTo>
                  <a:lnTo>
                    <a:pt x="281" y="3"/>
                  </a:lnTo>
                  <a:lnTo>
                    <a:pt x="251" y="3"/>
                  </a:lnTo>
                  <a:lnTo>
                    <a:pt x="213" y="1"/>
                  </a:lnTo>
                  <a:lnTo>
                    <a:pt x="201" y="0"/>
                  </a:lnTo>
                  <a:lnTo>
                    <a:pt x="187" y="0"/>
                  </a:lnTo>
                  <a:lnTo>
                    <a:pt x="173" y="0"/>
                  </a:lnTo>
                  <a:lnTo>
                    <a:pt x="163" y="0"/>
                  </a:lnTo>
                  <a:lnTo>
                    <a:pt x="146" y="0"/>
                  </a:lnTo>
                  <a:lnTo>
                    <a:pt x="132" y="1"/>
                  </a:lnTo>
                  <a:lnTo>
                    <a:pt x="117" y="1"/>
                  </a:lnTo>
                  <a:lnTo>
                    <a:pt x="100" y="3"/>
                  </a:lnTo>
                  <a:lnTo>
                    <a:pt x="87" y="3"/>
                  </a:lnTo>
                  <a:lnTo>
                    <a:pt x="74" y="5"/>
                  </a:lnTo>
                  <a:lnTo>
                    <a:pt x="55" y="7"/>
                  </a:lnTo>
                  <a:lnTo>
                    <a:pt x="41" y="10"/>
                  </a:lnTo>
                  <a:lnTo>
                    <a:pt x="22" y="10"/>
                  </a:lnTo>
                  <a:lnTo>
                    <a:pt x="14" y="10"/>
                  </a:lnTo>
                  <a:lnTo>
                    <a:pt x="0" y="11"/>
                  </a:lnTo>
                </a:path>
              </a:pathLst>
            </a:custGeom>
            <a:noFill/>
            <a:ln w="0">
              <a:solidFill>
                <a:srgbClr val="000000"/>
              </a:solidFill>
              <a:prstDash val="solid"/>
              <a:round/>
              <a:headEnd/>
              <a:tailEnd/>
            </a:ln>
          </p:spPr>
          <p:txBody>
            <a:bodyPr/>
            <a:lstStyle/>
            <a:p>
              <a:endParaRPr lang="en-GB"/>
            </a:p>
          </p:txBody>
        </p:sp>
        <p:sp>
          <p:nvSpPr>
            <p:cNvPr id="781" name="Freeform 3461"/>
            <p:cNvSpPr>
              <a:spLocks/>
            </p:cNvSpPr>
            <p:nvPr/>
          </p:nvSpPr>
          <p:spPr bwMode="auto">
            <a:xfrm>
              <a:off x="2173" y="3094"/>
              <a:ext cx="417" cy="10"/>
            </a:xfrm>
            <a:custGeom>
              <a:avLst/>
              <a:gdLst/>
              <a:ahLst/>
              <a:cxnLst>
                <a:cxn ang="0">
                  <a:pos x="834" y="20"/>
                </a:cxn>
                <a:cxn ang="0">
                  <a:pos x="831" y="20"/>
                </a:cxn>
                <a:cxn ang="0">
                  <a:pos x="791" y="18"/>
                </a:cxn>
                <a:cxn ang="0">
                  <a:pos x="781" y="19"/>
                </a:cxn>
                <a:cxn ang="0">
                  <a:pos x="770" y="19"/>
                </a:cxn>
                <a:cxn ang="0">
                  <a:pos x="742" y="21"/>
                </a:cxn>
                <a:cxn ang="0">
                  <a:pos x="718" y="21"/>
                </a:cxn>
                <a:cxn ang="0">
                  <a:pos x="693" y="20"/>
                </a:cxn>
                <a:cxn ang="0">
                  <a:pos x="669" y="19"/>
                </a:cxn>
                <a:cxn ang="0">
                  <a:pos x="646" y="18"/>
                </a:cxn>
                <a:cxn ang="0">
                  <a:pos x="617" y="13"/>
                </a:cxn>
                <a:cxn ang="0">
                  <a:pos x="596" y="13"/>
                </a:cxn>
                <a:cxn ang="0">
                  <a:pos x="562" y="11"/>
                </a:cxn>
                <a:cxn ang="0">
                  <a:pos x="557" y="11"/>
                </a:cxn>
                <a:cxn ang="0">
                  <a:pos x="526" y="11"/>
                </a:cxn>
                <a:cxn ang="0">
                  <a:pos x="496" y="9"/>
                </a:cxn>
                <a:cxn ang="0">
                  <a:pos x="474" y="8"/>
                </a:cxn>
                <a:cxn ang="0">
                  <a:pos x="433" y="7"/>
                </a:cxn>
                <a:cxn ang="0">
                  <a:pos x="403" y="6"/>
                </a:cxn>
                <a:cxn ang="0">
                  <a:pos x="379" y="6"/>
                </a:cxn>
                <a:cxn ang="0">
                  <a:pos x="356" y="4"/>
                </a:cxn>
                <a:cxn ang="0">
                  <a:pos x="328" y="4"/>
                </a:cxn>
                <a:cxn ang="0">
                  <a:pos x="301" y="4"/>
                </a:cxn>
                <a:cxn ang="0">
                  <a:pos x="272" y="4"/>
                </a:cxn>
                <a:cxn ang="0">
                  <a:pos x="249" y="4"/>
                </a:cxn>
                <a:cxn ang="0">
                  <a:pos x="214" y="4"/>
                </a:cxn>
                <a:cxn ang="0">
                  <a:pos x="192" y="3"/>
                </a:cxn>
                <a:cxn ang="0">
                  <a:pos x="160" y="0"/>
                </a:cxn>
                <a:cxn ang="0">
                  <a:pos x="142" y="0"/>
                </a:cxn>
                <a:cxn ang="0">
                  <a:pos x="124" y="1"/>
                </a:cxn>
                <a:cxn ang="0">
                  <a:pos x="105" y="1"/>
                </a:cxn>
                <a:cxn ang="0">
                  <a:pos x="86" y="3"/>
                </a:cxn>
                <a:cxn ang="0">
                  <a:pos x="66" y="4"/>
                </a:cxn>
                <a:cxn ang="0">
                  <a:pos x="54" y="6"/>
                </a:cxn>
                <a:cxn ang="0">
                  <a:pos x="41" y="6"/>
                </a:cxn>
                <a:cxn ang="0">
                  <a:pos x="26" y="7"/>
                </a:cxn>
                <a:cxn ang="0">
                  <a:pos x="16" y="7"/>
                </a:cxn>
                <a:cxn ang="0">
                  <a:pos x="11" y="7"/>
                </a:cxn>
                <a:cxn ang="0">
                  <a:pos x="0" y="8"/>
                </a:cxn>
              </a:cxnLst>
              <a:rect l="0" t="0" r="r" b="b"/>
              <a:pathLst>
                <a:path w="834" h="21">
                  <a:moveTo>
                    <a:pt x="834" y="20"/>
                  </a:moveTo>
                  <a:lnTo>
                    <a:pt x="831" y="20"/>
                  </a:lnTo>
                  <a:lnTo>
                    <a:pt x="791" y="18"/>
                  </a:lnTo>
                  <a:lnTo>
                    <a:pt x="781" y="19"/>
                  </a:lnTo>
                  <a:lnTo>
                    <a:pt x="770" y="19"/>
                  </a:lnTo>
                  <a:lnTo>
                    <a:pt x="742" y="21"/>
                  </a:lnTo>
                  <a:lnTo>
                    <a:pt x="718" y="21"/>
                  </a:lnTo>
                  <a:lnTo>
                    <a:pt x="693" y="20"/>
                  </a:lnTo>
                  <a:lnTo>
                    <a:pt x="669" y="19"/>
                  </a:lnTo>
                  <a:lnTo>
                    <a:pt x="646" y="18"/>
                  </a:lnTo>
                  <a:lnTo>
                    <a:pt x="617" y="13"/>
                  </a:lnTo>
                  <a:lnTo>
                    <a:pt x="596" y="13"/>
                  </a:lnTo>
                  <a:lnTo>
                    <a:pt x="562" y="11"/>
                  </a:lnTo>
                  <a:lnTo>
                    <a:pt x="557" y="11"/>
                  </a:lnTo>
                  <a:lnTo>
                    <a:pt x="526" y="11"/>
                  </a:lnTo>
                  <a:lnTo>
                    <a:pt x="496" y="9"/>
                  </a:lnTo>
                  <a:lnTo>
                    <a:pt x="474" y="8"/>
                  </a:lnTo>
                  <a:lnTo>
                    <a:pt x="433" y="7"/>
                  </a:lnTo>
                  <a:lnTo>
                    <a:pt x="403" y="6"/>
                  </a:lnTo>
                  <a:lnTo>
                    <a:pt x="379" y="6"/>
                  </a:lnTo>
                  <a:lnTo>
                    <a:pt x="356" y="4"/>
                  </a:lnTo>
                  <a:lnTo>
                    <a:pt x="328" y="4"/>
                  </a:lnTo>
                  <a:lnTo>
                    <a:pt x="301" y="4"/>
                  </a:lnTo>
                  <a:lnTo>
                    <a:pt x="272" y="4"/>
                  </a:lnTo>
                  <a:lnTo>
                    <a:pt x="249" y="4"/>
                  </a:lnTo>
                  <a:lnTo>
                    <a:pt x="214" y="4"/>
                  </a:lnTo>
                  <a:lnTo>
                    <a:pt x="192" y="3"/>
                  </a:lnTo>
                  <a:lnTo>
                    <a:pt x="160" y="0"/>
                  </a:lnTo>
                  <a:lnTo>
                    <a:pt x="142" y="0"/>
                  </a:lnTo>
                  <a:lnTo>
                    <a:pt x="124" y="1"/>
                  </a:lnTo>
                  <a:lnTo>
                    <a:pt x="105" y="1"/>
                  </a:lnTo>
                  <a:lnTo>
                    <a:pt x="86" y="3"/>
                  </a:lnTo>
                  <a:lnTo>
                    <a:pt x="66" y="4"/>
                  </a:lnTo>
                  <a:lnTo>
                    <a:pt x="54" y="6"/>
                  </a:lnTo>
                  <a:lnTo>
                    <a:pt x="41" y="6"/>
                  </a:lnTo>
                  <a:lnTo>
                    <a:pt x="26" y="7"/>
                  </a:lnTo>
                  <a:lnTo>
                    <a:pt x="16" y="7"/>
                  </a:lnTo>
                  <a:lnTo>
                    <a:pt x="11" y="7"/>
                  </a:lnTo>
                  <a:lnTo>
                    <a:pt x="0" y="8"/>
                  </a:lnTo>
                </a:path>
              </a:pathLst>
            </a:custGeom>
            <a:noFill/>
            <a:ln w="0">
              <a:solidFill>
                <a:srgbClr val="000000"/>
              </a:solidFill>
              <a:prstDash val="solid"/>
              <a:round/>
              <a:headEnd/>
              <a:tailEnd/>
            </a:ln>
          </p:spPr>
          <p:txBody>
            <a:bodyPr/>
            <a:lstStyle/>
            <a:p>
              <a:endParaRPr lang="en-GB"/>
            </a:p>
          </p:txBody>
        </p:sp>
        <p:sp>
          <p:nvSpPr>
            <p:cNvPr id="782" name="Freeform 3462"/>
            <p:cNvSpPr>
              <a:spLocks/>
            </p:cNvSpPr>
            <p:nvPr/>
          </p:nvSpPr>
          <p:spPr bwMode="auto">
            <a:xfrm>
              <a:off x="2172" y="3095"/>
              <a:ext cx="418" cy="11"/>
            </a:xfrm>
            <a:custGeom>
              <a:avLst/>
              <a:gdLst/>
              <a:ahLst/>
              <a:cxnLst>
                <a:cxn ang="0">
                  <a:pos x="836" y="19"/>
                </a:cxn>
                <a:cxn ang="0">
                  <a:pos x="834" y="19"/>
                </a:cxn>
                <a:cxn ang="0">
                  <a:pos x="794" y="17"/>
                </a:cxn>
                <a:cxn ang="0">
                  <a:pos x="784" y="18"/>
                </a:cxn>
                <a:cxn ang="0">
                  <a:pos x="773" y="18"/>
                </a:cxn>
                <a:cxn ang="0">
                  <a:pos x="745" y="20"/>
                </a:cxn>
                <a:cxn ang="0">
                  <a:pos x="721" y="20"/>
                </a:cxn>
                <a:cxn ang="0">
                  <a:pos x="696" y="19"/>
                </a:cxn>
                <a:cxn ang="0">
                  <a:pos x="672" y="18"/>
                </a:cxn>
                <a:cxn ang="0">
                  <a:pos x="649" y="17"/>
                </a:cxn>
                <a:cxn ang="0">
                  <a:pos x="620" y="13"/>
                </a:cxn>
                <a:cxn ang="0">
                  <a:pos x="599" y="13"/>
                </a:cxn>
                <a:cxn ang="0">
                  <a:pos x="565" y="10"/>
                </a:cxn>
                <a:cxn ang="0">
                  <a:pos x="560" y="10"/>
                </a:cxn>
                <a:cxn ang="0">
                  <a:pos x="529" y="10"/>
                </a:cxn>
                <a:cxn ang="0">
                  <a:pos x="499" y="8"/>
                </a:cxn>
                <a:cxn ang="0">
                  <a:pos x="477" y="6"/>
                </a:cxn>
                <a:cxn ang="0">
                  <a:pos x="436" y="6"/>
                </a:cxn>
                <a:cxn ang="0">
                  <a:pos x="406" y="5"/>
                </a:cxn>
                <a:cxn ang="0">
                  <a:pos x="382" y="4"/>
                </a:cxn>
                <a:cxn ang="0">
                  <a:pos x="359" y="3"/>
                </a:cxn>
                <a:cxn ang="0">
                  <a:pos x="331" y="3"/>
                </a:cxn>
                <a:cxn ang="0">
                  <a:pos x="304" y="3"/>
                </a:cxn>
                <a:cxn ang="0">
                  <a:pos x="275" y="3"/>
                </a:cxn>
                <a:cxn ang="0">
                  <a:pos x="252" y="2"/>
                </a:cxn>
                <a:cxn ang="0">
                  <a:pos x="217" y="3"/>
                </a:cxn>
                <a:cxn ang="0">
                  <a:pos x="195" y="2"/>
                </a:cxn>
                <a:cxn ang="0">
                  <a:pos x="163" y="0"/>
                </a:cxn>
                <a:cxn ang="0">
                  <a:pos x="145" y="0"/>
                </a:cxn>
                <a:cxn ang="0">
                  <a:pos x="127" y="1"/>
                </a:cxn>
                <a:cxn ang="0">
                  <a:pos x="108" y="1"/>
                </a:cxn>
                <a:cxn ang="0">
                  <a:pos x="89" y="2"/>
                </a:cxn>
                <a:cxn ang="0">
                  <a:pos x="69" y="3"/>
                </a:cxn>
                <a:cxn ang="0">
                  <a:pos x="57" y="5"/>
                </a:cxn>
                <a:cxn ang="0">
                  <a:pos x="44" y="5"/>
                </a:cxn>
                <a:cxn ang="0">
                  <a:pos x="29" y="6"/>
                </a:cxn>
                <a:cxn ang="0">
                  <a:pos x="19" y="6"/>
                </a:cxn>
                <a:cxn ang="0">
                  <a:pos x="14" y="6"/>
                </a:cxn>
                <a:cxn ang="0">
                  <a:pos x="0" y="7"/>
                </a:cxn>
              </a:cxnLst>
              <a:rect l="0" t="0" r="r" b="b"/>
              <a:pathLst>
                <a:path w="836" h="20">
                  <a:moveTo>
                    <a:pt x="836" y="19"/>
                  </a:moveTo>
                  <a:lnTo>
                    <a:pt x="834" y="19"/>
                  </a:lnTo>
                  <a:lnTo>
                    <a:pt x="794" y="17"/>
                  </a:lnTo>
                  <a:lnTo>
                    <a:pt x="784" y="18"/>
                  </a:lnTo>
                  <a:lnTo>
                    <a:pt x="773" y="18"/>
                  </a:lnTo>
                  <a:lnTo>
                    <a:pt x="745" y="20"/>
                  </a:lnTo>
                  <a:lnTo>
                    <a:pt x="721" y="20"/>
                  </a:lnTo>
                  <a:lnTo>
                    <a:pt x="696" y="19"/>
                  </a:lnTo>
                  <a:lnTo>
                    <a:pt x="672" y="18"/>
                  </a:lnTo>
                  <a:lnTo>
                    <a:pt x="649" y="17"/>
                  </a:lnTo>
                  <a:lnTo>
                    <a:pt x="620" y="13"/>
                  </a:lnTo>
                  <a:lnTo>
                    <a:pt x="599" y="13"/>
                  </a:lnTo>
                  <a:lnTo>
                    <a:pt x="565" y="10"/>
                  </a:lnTo>
                  <a:lnTo>
                    <a:pt x="560" y="10"/>
                  </a:lnTo>
                  <a:lnTo>
                    <a:pt x="529" y="10"/>
                  </a:lnTo>
                  <a:lnTo>
                    <a:pt x="499" y="8"/>
                  </a:lnTo>
                  <a:lnTo>
                    <a:pt x="477" y="6"/>
                  </a:lnTo>
                  <a:lnTo>
                    <a:pt x="436" y="6"/>
                  </a:lnTo>
                  <a:lnTo>
                    <a:pt x="406" y="5"/>
                  </a:lnTo>
                  <a:lnTo>
                    <a:pt x="382" y="4"/>
                  </a:lnTo>
                  <a:lnTo>
                    <a:pt x="359" y="3"/>
                  </a:lnTo>
                  <a:lnTo>
                    <a:pt x="331" y="3"/>
                  </a:lnTo>
                  <a:lnTo>
                    <a:pt x="304" y="3"/>
                  </a:lnTo>
                  <a:lnTo>
                    <a:pt x="275" y="3"/>
                  </a:lnTo>
                  <a:lnTo>
                    <a:pt x="252" y="2"/>
                  </a:lnTo>
                  <a:lnTo>
                    <a:pt x="217" y="3"/>
                  </a:lnTo>
                  <a:lnTo>
                    <a:pt x="195" y="2"/>
                  </a:lnTo>
                  <a:lnTo>
                    <a:pt x="163" y="0"/>
                  </a:lnTo>
                  <a:lnTo>
                    <a:pt x="145" y="0"/>
                  </a:lnTo>
                  <a:lnTo>
                    <a:pt x="127" y="1"/>
                  </a:lnTo>
                  <a:lnTo>
                    <a:pt x="108" y="1"/>
                  </a:lnTo>
                  <a:lnTo>
                    <a:pt x="89" y="2"/>
                  </a:lnTo>
                  <a:lnTo>
                    <a:pt x="69" y="3"/>
                  </a:lnTo>
                  <a:lnTo>
                    <a:pt x="57" y="5"/>
                  </a:lnTo>
                  <a:lnTo>
                    <a:pt x="44" y="5"/>
                  </a:lnTo>
                  <a:lnTo>
                    <a:pt x="29" y="6"/>
                  </a:lnTo>
                  <a:lnTo>
                    <a:pt x="19" y="6"/>
                  </a:lnTo>
                  <a:lnTo>
                    <a:pt x="14" y="6"/>
                  </a:lnTo>
                  <a:lnTo>
                    <a:pt x="0" y="7"/>
                  </a:lnTo>
                </a:path>
              </a:pathLst>
            </a:custGeom>
            <a:noFill/>
            <a:ln w="0">
              <a:solidFill>
                <a:srgbClr val="000000"/>
              </a:solidFill>
              <a:prstDash val="solid"/>
              <a:round/>
              <a:headEnd/>
              <a:tailEnd/>
            </a:ln>
          </p:spPr>
          <p:txBody>
            <a:bodyPr/>
            <a:lstStyle/>
            <a:p>
              <a:endParaRPr lang="en-GB"/>
            </a:p>
          </p:txBody>
        </p:sp>
        <p:sp>
          <p:nvSpPr>
            <p:cNvPr id="783" name="Freeform 3463"/>
            <p:cNvSpPr>
              <a:spLocks/>
            </p:cNvSpPr>
            <p:nvPr/>
          </p:nvSpPr>
          <p:spPr bwMode="auto">
            <a:xfrm>
              <a:off x="2580" y="3074"/>
              <a:ext cx="1429" cy="50"/>
            </a:xfrm>
            <a:custGeom>
              <a:avLst/>
              <a:gdLst/>
              <a:ahLst/>
              <a:cxnLst>
                <a:cxn ang="0">
                  <a:pos x="2" y="98"/>
                </a:cxn>
                <a:cxn ang="0">
                  <a:pos x="82" y="101"/>
                </a:cxn>
                <a:cxn ang="0">
                  <a:pos x="133" y="92"/>
                </a:cxn>
                <a:cxn ang="0">
                  <a:pos x="171" y="89"/>
                </a:cxn>
                <a:cxn ang="0">
                  <a:pos x="216" y="85"/>
                </a:cxn>
                <a:cxn ang="0">
                  <a:pos x="236" y="84"/>
                </a:cxn>
                <a:cxn ang="0">
                  <a:pos x="275" y="82"/>
                </a:cxn>
                <a:cxn ang="0">
                  <a:pos x="346" y="83"/>
                </a:cxn>
                <a:cxn ang="0">
                  <a:pos x="397" y="82"/>
                </a:cxn>
                <a:cxn ang="0">
                  <a:pos x="512" y="73"/>
                </a:cxn>
                <a:cxn ang="0">
                  <a:pos x="546" y="69"/>
                </a:cxn>
                <a:cxn ang="0">
                  <a:pos x="562" y="69"/>
                </a:cxn>
                <a:cxn ang="0">
                  <a:pos x="611" y="67"/>
                </a:cxn>
                <a:cxn ang="0">
                  <a:pos x="671" y="67"/>
                </a:cxn>
                <a:cxn ang="0">
                  <a:pos x="708" y="67"/>
                </a:cxn>
                <a:cxn ang="0">
                  <a:pos x="767" y="69"/>
                </a:cxn>
                <a:cxn ang="0">
                  <a:pos x="848" y="70"/>
                </a:cxn>
                <a:cxn ang="0">
                  <a:pos x="892" y="75"/>
                </a:cxn>
                <a:cxn ang="0">
                  <a:pos x="955" y="77"/>
                </a:cxn>
                <a:cxn ang="0">
                  <a:pos x="995" y="74"/>
                </a:cxn>
                <a:cxn ang="0">
                  <a:pos x="1027" y="75"/>
                </a:cxn>
                <a:cxn ang="0">
                  <a:pos x="1063" y="77"/>
                </a:cxn>
                <a:cxn ang="0">
                  <a:pos x="1105" y="78"/>
                </a:cxn>
                <a:cxn ang="0">
                  <a:pos x="1130" y="78"/>
                </a:cxn>
                <a:cxn ang="0">
                  <a:pos x="1172" y="79"/>
                </a:cxn>
                <a:cxn ang="0">
                  <a:pos x="1217" y="79"/>
                </a:cxn>
                <a:cxn ang="0">
                  <a:pos x="1257" y="80"/>
                </a:cxn>
                <a:cxn ang="0">
                  <a:pos x="1297" y="79"/>
                </a:cxn>
                <a:cxn ang="0">
                  <a:pos x="1353" y="82"/>
                </a:cxn>
                <a:cxn ang="0">
                  <a:pos x="1426" y="78"/>
                </a:cxn>
                <a:cxn ang="0">
                  <a:pos x="1455" y="78"/>
                </a:cxn>
                <a:cxn ang="0">
                  <a:pos x="1487" y="77"/>
                </a:cxn>
                <a:cxn ang="0">
                  <a:pos x="1518" y="74"/>
                </a:cxn>
                <a:cxn ang="0">
                  <a:pos x="1577" y="72"/>
                </a:cxn>
                <a:cxn ang="0">
                  <a:pos x="1655" y="65"/>
                </a:cxn>
                <a:cxn ang="0">
                  <a:pos x="1808" y="54"/>
                </a:cxn>
                <a:cxn ang="0">
                  <a:pos x="1985" y="52"/>
                </a:cxn>
                <a:cxn ang="0">
                  <a:pos x="2045" y="50"/>
                </a:cxn>
                <a:cxn ang="0">
                  <a:pos x="2111" y="47"/>
                </a:cxn>
                <a:cxn ang="0">
                  <a:pos x="2204" y="43"/>
                </a:cxn>
                <a:cxn ang="0">
                  <a:pos x="2241" y="39"/>
                </a:cxn>
                <a:cxn ang="0">
                  <a:pos x="2275" y="39"/>
                </a:cxn>
                <a:cxn ang="0">
                  <a:pos x="2343" y="36"/>
                </a:cxn>
                <a:cxn ang="0">
                  <a:pos x="2423" y="30"/>
                </a:cxn>
                <a:cxn ang="0">
                  <a:pos x="2477" y="26"/>
                </a:cxn>
                <a:cxn ang="0">
                  <a:pos x="2531" y="17"/>
                </a:cxn>
                <a:cxn ang="0">
                  <a:pos x="2577" y="12"/>
                </a:cxn>
                <a:cxn ang="0">
                  <a:pos x="2618" y="10"/>
                </a:cxn>
                <a:cxn ang="0">
                  <a:pos x="2653" y="10"/>
                </a:cxn>
                <a:cxn ang="0">
                  <a:pos x="2680" y="10"/>
                </a:cxn>
                <a:cxn ang="0">
                  <a:pos x="2707" y="13"/>
                </a:cxn>
                <a:cxn ang="0">
                  <a:pos x="2745" y="14"/>
                </a:cxn>
                <a:cxn ang="0">
                  <a:pos x="2778" y="11"/>
                </a:cxn>
                <a:cxn ang="0">
                  <a:pos x="2804" y="7"/>
                </a:cxn>
                <a:cxn ang="0">
                  <a:pos x="2839" y="0"/>
                </a:cxn>
                <a:cxn ang="0">
                  <a:pos x="2859" y="0"/>
                </a:cxn>
              </a:cxnLst>
              <a:rect l="0" t="0" r="r" b="b"/>
              <a:pathLst>
                <a:path w="2859" h="101">
                  <a:moveTo>
                    <a:pt x="0" y="98"/>
                  </a:moveTo>
                  <a:lnTo>
                    <a:pt x="2" y="98"/>
                  </a:lnTo>
                  <a:lnTo>
                    <a:pt x="25" y="97"/>
                  </a:lnTo>
                  <a:lnTo>
                    <a:pt x="82" y="101"/>
                  </a:lnTo>
                  <a:lnTo>
                    <a:pt x="107" y="97"/>
                  </a:lnTo>
                  <a:lnTo>
                    <a:pt x="133" y="92"/>
                  </a:lnTo>
                  <a:lnTo>
                    <a:pt x="153" y="91"/>
                  </a:lnTo>
                  <a:lnTo>
                    <a:pt x="171" y="89"/>
                  </a:lnTo>
                  <a:lnTo>
                    <a:pt x="184" y="86"/>
                  </a:lnTo>
                  <a:lnTo>
                    <a:pt x="216" y="85"/>
                  </a:lnTo>
                  <a:lnTo>
                    <a:pt x="232" y="84"/>
                  </a:lnTo>
                  <a:lnTo>
                    <a:pt x="236" y="84"/>
                  </a:lnTo>
                  <a:lnTo>
                    <a:pt x="250" y="83"/>
                  </a:lnTo>
                  <a:lnTo>
                    <a:pt x="275" y="82"/>
                  </a:lnTo>
                  <a:lnTo>
                    <a:pt x="297" y="80"/>
                  </a:lnTo>
                  <a:lnTo>
                    <a:pt x="346" y="83"/>
                  </a:lnTo>
                  <a:lnTo>
                    <a:pt x="371" y="83"/>
                  </a:lnTo>
                  <a:lnTo>
                    <a:pt x="397" y="82"/>
                  </a:lnTo>
                  <a:lnTo>
                    <a:pt x="481" y="76"/>
                  </a:lnTo>
                  <a:lnTo>
                    <a:pt x="512" y="73"/>
                  </a:lnTo>
                  <a:lnTo>
                    <a:pt x="525" y="70"/>
                  </a:lnTo>
                  <a:lnTo>
                    <a:pt x="546" y="69"/>
                  </a:lnTo>
                  <a:lnTo>
                    <a:pt x="564" y="67"/>
                  </a:lnTo>
                  <a:lnTo>
                    <a:pt x="562" y="69"/>
                  </a:lnTo>
                  <a:lnTo>
                    <a:pt x="595" y="67"/>
                  </a:lnTo>
                  <a:lnTo>
                    <a:pt x="611" y="67"/>
                  </a:lnTo>
                  <a:lnTo>
                    <a:pt x="651" y="67"/>
                  </a:lnTo>
                  <a:lnTo>
                    <a:pt x="671" y="67"/>
                  </a:lnTo>
                  <a:lnTo>
                    <a:pt x="697" y="67"/>
                  </a:lnTo>
                  <a:lnTo>
                    <a:pt x="708" y="67"/>
                  </a:lnTo>
                  <a:lnTo>
                    <a:pt x="729" y="67"/>
                  </a:lnTo>
                  <a:lnTo>
                    <a:pt x="767" y="69"/>
                  </a:lnTo>
                  <a:lnTo>
                    <a:pt x="802" y="69"/>
                  </a:lnTo>
                  <a:lnTo>
                    <a:pt x="848" y="70"/>
                  </a:lnTo>
                  <a:lnTo>
                    <a:pt x="871" y="73"/>
                  </a:lnTo>
                  <a:lnTo>
                    <a:pt x="892" y="75"/>
                  </a:lnTo>
                  <a:lnTo>
                    <a:pt x="921" y="77"/>
                  </a:lnTo>
                  <a:lnTo>
                    <a:pt x="955" y="77"/>
                  </a:lnTo>
                  <a:lnTo>
                    <a:pt x="976" y="74"/>
                  </a:lnTo>
                  <a:lnTo>
                    <a:pt x="995" y="74"/>
                  </a:lnTo>
                  <a:lnTo>
                    <a:pt x="1015" y="75"/>
                  </a:lnTo>
                  <a:lnTo>
                    <a:pt x="1027" y="75"/>
                  </a:lnTo>
                  <a:lnTo>
                    <a:pt x="1044" y="76"/>
                  </a:lnTo>
                  <a:lnTo>
                    <a:pt x="1063" y="77"/>
                  </a:lnTo>
                  <a:lnTo>
                    <a:pt x="1089" y="77"/>
                  </a:lnTo>
                  <a:lnTo>
                    <a:pt x="1105" y="78"/>
                  </a:lnTo>
                  <a:lnTo>
                    <a:pt x="1107" y="78"/>
                  </a:lnTo>
                  <a:lnTo>
                    <a:pt x="1130" y="78"/>
                  </a:lnTo>
                  <a:lnTo>
                    <a:pt x="1152" y="79"/>
                  </a:lnTo>
                  <a:lnTo>
                    <a:pt x="1172" y="79"/>
                  </a:lnTo>
                  <a:lnTo>
                    <a:pt x="1182" y="80"/>
                  </a:lnTo>
                  <a:lnTo>
                    <a:pt x="1217" y="79"/>
                  </a:lnTo>
                  <a:lnTo>
                    <a:pt x="1238" y="79"/>
                  </a:lnTo>
                  <a:lnTo>
                    <a:pt x="1257" y="80"/>
                  </a:lnTo>
                  <a:lnTo>
                    <a:pt x="1276" y="79"/>
                  </a:lnTo>
                  <a:lnTo>
                    <a:pt x="1297" y="79"/>
                  </a:lnTo>
                  <a:lnTo>
                    <a:pt x="1328" y="80"/>
                  </a:lnTo>
                  <a:lnTo>
                    <a:pt x="1353" y="82"/>
                  </a:lnTo>
                  <a:lnTo>
                    <a:pt x="1377" y="80"/>
                  </a:lnTo>
                  <a:lnTo>
                    <a:pt x="1426" y="78"/>
                  </a:lnTo>
                  <a:lnTo>
                    <a:pt x="1448" y="78"/>
                  </a:lnTo>
                  <a:lnTo>
                    <a:pt x="1455" y="78"/>
                  </a:lnTo>
                  <a:lnTo>
                    <a:pt x="1481" y="77"/>
                  </a:lnTo>
                  <a:lnTo>
                    <a:pt x="1487" y="77"/>
                  </a:lnTo>
                  <a:lnTo>
                    <a:pt x="1491" y="76"/>
                  </a:lnTo>
                  <a:lnTo>
                    <a:pt x="1518" y="74"/>
                  </a:lnTo>
                  <a:lnTo>
                    <a:pt x="1548" y="74"/>
                  </a:lnTo>
                  <a:lnTo>
                    <a:pt x="1577" y="72"/>
                  </a:lnTo>
                  <a:lnTo>
                    <a:pt x="1609" y="69"/>
                  </a:lnTo>
                  <a:lnTo>
                    <a:pt x="1655" y="65"/>
                  </a:lnTo>
                  <a:lnTo>
                    <a:pt x="1705" y="61"/>
                  </a:lnTo>
                  <a:lnTo>
                    <a:pt x="1808" y="54"/>
                  </a:lnTo>
                  <a:lnTo>
                    <a:pt x="1951" y="54"/>
                  </a:lnTo>
                  <a:lnTo>
                    <a:pt x="1985" y="52"/>
                  </a:lnTo>
                  <a:lnTo>
                    <a:pt x="2013" y="51"/>
                  </a:lnTo>
                  <a:lnTo>
                    <a:pt x="2045" y="50"/>
                  </a:lnTo>
                  <a:lnTo>
                    <a:pt x="2067" y="49"/>
                  </a:lnTo>
                  <a:lnTo>
                    <a:pt x="2111" y="47"/>
                  </a:lnTo>
                  <a:lnTo>
                    <a:pt x="2154" y="45"/>
                  </a:lnTo>
                  <a:lnTo>
                    <a:pt x="2204" y="43"/>
                  </a:lnTo>
                  <a:lnTo>
                    <a:pt x="2211" y="41"/>
                  </a:lnTo>
                  <a:lnTo>
                    <a:pt x="2241" y="39"/>
                  </a:lnTo>
                  <a:lnTo>
                    <a:pt x="2262" y="39"/>
                  </a:lnTo>
                  <a:lnTo>
                    <a:pt x="2275" y="39"/>
                  </a:lnTo>
                  <a:lnTo>
                    <a:pt x="2306" y="38"/>
                  </a:lnTo>
                  <a:lnTo>
                    <a:pt x="2343" y="36"/>
                  </a:lnTo>
                  <a:lnTo>
                    <a:pt x="2371" y="34"/>
                  </a:lnTo>
                  <a:lnTo>
                    <a:pt x="2423" y="30"/>
                  </a:lnTo>
                  <a:lnTo>
                    <a:pt x="2451" y="28"/>
                  </a:lnTo>
                  <a:lnTo>
                    <a:pt x="2477" y="26"/>
                  </a:lnTo>
                  <a:lnTo>
                    <a:pt x="2507" y="20"/>
                  </a:lnTo>
                  <a:lnTo>
                    <a:pt x="2531" y="17"/>
                  </a:lnTo>
                  <a:lnTo>
                    <a:pt x="2555" y="13"/>
                  </a:lnTo>
                  <a:lnTo>
                    <a:pt x="2577" y="12"/>
                  </a:lnTo>
                  <a:lnTo>
                    <a:pt x="2600" y="11"/>
                  </a:lnTo>
                  <a:lnTo>
                    <a:pt x="2618" y="10"/>
                  </a:lnTo>
                  <a:lnTo>
                    <a:pt x="2641" y="10"/>
                  </a:lnTo>
                  <a:lnTo>
                    <a:pt x="2653" y="10"/>
                  </a:lnTo>
                  <a:lnTo>
                    <a:pt x="2667" y="11"/>
                  </a:lnTo>
                  <a:lnTo>
                    <a:pt x="2680" y="10"/>
                  </a:lnTo>
                  <a:lnTo>
                    <a:pt x="2695" y="12"/>
                  </a:lnTo>
                  <a:lnTo>
                    <a:pt x="2707" y="13"/>
                  </a:lnTo>
                  <a:lnTo>
                    <a:pt x="2730" y="14"/>
                  </a:lnTo>
                  <a:lnTo>
                    <a:pt x="2745" y="14"/>
                  </a:lnTo>
                  <a:lnTo>
                    <a:pt x="2766" y="12"/>
                  </a:lnTo>
                  <a:lnTo>
                    <a:pt x="2778" y="11"/>
                  </a:lnTo>
                  <a:lnTo>
                    <a:pt x="2788" y="10"/>
                  </a:lnTo>
                  <a:lnTo>
                    <a:pt x="2804" y="7"/>
                  </a:lnTo>
                  <a:lnTo>
                    <a:pt x="2819" y="4"/>
                  </a:lnTo>
                  <a:lnTo>
                    <a:pt x="2839" y="0"/>
                  </a:lnTo>
                  <a:lnTo>
                    <a:pt x="2855" y="0"/>
                  </a:lnTo>
                  <a:lnTo>
                    <a:pt x="2859" y="0"/>
                  </a:lnTo>
                </a:path>
              </a:pathLst>
            </a:custGeom>
            <a:noFill/>
            <a:ln w="0">
              <a:solidFill>
                <a:srgbClr val="000000"/>
              </a:solidFill>
              <a:prstDash val="solid"/>
              <a:round/>
              <a:headEnd/>
              <a:tailEnd/>
            </a:ln>
          </p:spPr>
          <p:txBody>
            <a:bodyPr/>
            <a:lstStyle/>
            <a:p>
              <a:endParaRPr lang="en-GB"/>
            </a:p>
          </p:txBody>
        </p:sp>
        <p:sp>
          <p:nvSpPr>
            <p:cNvPr id="784" name="Freeform 3464"/>
            <p:cNvSpPr>
              <a:spLocks/>
            </p:cNvSpPr>
            <p:nvPr/>
          </p:nvSpPr>
          <p:spPr bwMode="auto">
            <a:xfrm>
              <a:off x="2162" y="3116"/>
              <a:ext cx="417" cy="10"/>
            </a:xfrm>
            <a:custGeom>
              <a:avLst/>
              <a:gdLst/>
              <a:ahLst/>
              <a:cxnLst>
                <a:cxn ang="0">
                  <a:pos x="833" y="17"/>
                </a:cxn>
                <a:cxn ang="0">
                  <a:pos x="825" y="18"/>
                </a:cxn>
                <a:cxn ang="0">
                  <a:pos x="815" y="19"/>
                </a:cxn>
                <a:cxn ang="0">
                  <a:pos x="790" y="18"/>
                </a:cxn>
                <a:cxn ang="0">
                  <a:pos x="762" y="18"/>
                </a:cxn>
                <a:cxn ang="0">
                  <a:pos x="737" y="19"/>
                </a:cxn>
                <a:cxn ang="0">
                  <a:pos x="709" y="16"/>
                </a:cxn>
                <a:cxn ang="0">
                  <a:pos x="677" y="15"/>
                </a:cxn>
                <a:cxn ang="0">
                  <a:pos x="648" y="13"/>
                </a:cxn>
                <a:cxn ang="0">
                  <a:pos x="621" y="12"/>
                </a:cxn>
                <a:cxn ang="0">
                  <a:pos x="595" y="11"/>
                </a:cxn>
                <a:cxn ang="0">
                  <a:pos x="582" y="11"/>
                </a:cxn>
                <a:cxn ang="0">
                  <a:pos x="559" y="10"/>
                </a:cxn>
                <a:cxn ang="0">
                  <a:pos x="520" y="8"/>
                </a:cxn>
                <a:cxn ang="0">
                  <a:pos x="497" y="7"/>
                </a:cxn>
                <a:cxn ang="0">
                  <a:pos x="474" y="7"/>
                </a:cxn>
                <a:cxn ang="0">
                  <a:pos x="432" y="8"/>
                </a:cxn>
                <a:cxn ang="0">
                  <a:pos x="403" y="7"/>
                </a:cxn>
                <a:cxn ang="0">
                  <a:pos x="375" y="6"/>
                </a:cxn>
                <a:cxn ang="0">
                  <a:pos x="359" y="6"/>
                </a:cxn>
                <a:cxn ang="0">
                  <a:pos x="337" y="6"/>
                </a:cxn>
                <a:cxn ang="0">
                  <a:pos x="315" y="6"/>
                </a:cxn>
                <a:cxn ang="0">
                  <a:pos x="283" y="5"/>
                </a:cxn>
                <a:cxn ang="0">
                  <a:pos x="271" y="5"/>
                </a:cxn>
                <a:cxn ang="0">
                  <a:pos x="254" y="5"/>
                </a:cxn>
                <a:cxn ang="0">
                  <a:pos x="236" y="5"/>
                </a:cxn>
                <a:cxn ang="0">
                  <a:pos x="221" y="3"/>
                </a:cxn>
                <a:cxn ang="0">
                  <a:pos x="200" y="2"/>
                </a:cxn>
                <a:cxn ang="0">
                  <a:pos x="160" y="0"/>
                </a:cxn>
                <a:cxn ang="0">
                  <a:pos x="147" y="0"/>
                </a:cxn>
                <a:cxn ang="0">
                  <a:pos x="127" y="2"/>
                </a:cxn>
                <a:cxn ang="0">
                  <a:pos x="113" y="3"/>
                </a:cxn>
                <a:cxn ang="0">
                  <a:pos x="96" y="4"/>
                </a:cxn>
                <a:cxn ang="0">
                  <a:pos x="83" y="4"/>
                </a:cxn>
                <a:cxn ang="0">
                  <a:pos x="71" y="5"/>
                </a:cxn>
                <a:cxn ang="0">
                  <a:pos x="62" y="5"/>
                </a:cxn>
                <a:cxn ang="0">
                  <a:pos x="51" y="5"/>
                </a:cxn>
                <a:cxn ang="0">
                  <a:pos x="44" y="5"/>
                </a:cxn>
                <a:cxn ang="0">
                  <a:pos x="40" y="5"/>
                </a:cxn>
                <a:cxn ang="0">
                  <a:pos x="29" y="6"/>
                </a:cxn>
                <a:cxn ang="0">
                  <a:pos x="16" y="6"/>
                </a:cxn>
                <a:cxn ang="0">
                  <a:pos x="2" y="6"/>
                </a:cxn>
                <a:cxn ang="0">
                  <a:pos x="0" y="7"/>
                </a:cxn>
              </a:cxnLst>
              <a:rect l="0" t="0" r="r" b="b"/>
              <a:pathLst>
                <a:path w="833" h="19">
                  <a:moveTo>
                    <a:pt x="833" y="17"/>
                  </a:moveTo>
                  <a:lnTo>
                    <a:pt x="825" y="18"/>
                  </a:lnTo>
                  <a:lnTo>
                    <a:pt x="815" y="19"/>
                  </a:lnTo>
                  <a:lnTo>
                    <a:pt x="790" y="18"/>
                  </a:lnTo>
                  <a:lnTo>
                    <a:pt x="762" y="18"/>
                  </a:lnTo>
                  <a:lnTo>
                    <a:pt x="737" y="19"/>
                  </a:lnTo>
                  <a:lnTo>
                    <a:pt x="709" y="16"/>
                  </a:lnTo>
                  <a:lnTo>
                    <a:pt x="677" y="15"/>
                  </a:lnTo>
                  <a:lnTo>
                    <a:pt x="648" y="13"/>
                  </a:lnTo>
                  <a:lnTo>
                    <a:pt x="621" y="12"/>
                  </a:lnTo>
                  <a:lnTo>
                    <a:pt x="595" y="11"/>
                  </a:lnTo>
                  <a:lnTo>
                    <a:pt x="582" y="11"/>
                  </a:lnTo>
                  <a:lnTo>
                    <a:pt x="559" y="10"/>
                  </a:lnTo>
                  <a:lnTo>
                    <a:pt x="520" y="8"/>
                  </a:lnTo>
                  <a:lnTo>
                    <a:pt x="497" y="7"/>
                  </a:lnTo>
                  <a:lnTo>
                    <a:pt x="474" y="7"/>
                  </a:lnTo>
                  <a:lnTo>
                    <a:pt x="432" y="8"/>
                  </a:lnTo>
                  <a:lnTo>
                    <a:pt x="403" y="7"/>
                  </a:lnTo>
                  <a:lnTo>
                    <a:pt x="375" y="6"/>
                  </a:lnTo>
                  <a:lnTo>
                    <a:pt x="359" y="6"/>
                  </a:lnTo>
                  <a:lnTo>
                    <a:pt x="337" y="6"/>
                  </a:lnTo>
                  <a:lnTo>
                    <a:pt x="315" y="6"/>
                  </a:lnTo>
                  <a:lnTo>
                    <a:pt x="283" y="5"/>
                  </a:lnTo>
                  <a:lnTo>
                    <a:pt x="271" y="5"/>
                  </a:lnTo>
                  <a:lnTo>
                    <a:pt x="254" y="5"/>
                  </a:lnTo>
                  <a:lnTo>
                    <a:pt x="236" y="5"/>
                  </a:lnTo>
                  <a:lnTo>
                    <a:pt x="221" y="3"/>
                  </a:lnTo>
                  <a:lnTo>
                    <a:pt x="200" y="2"/>
                  </a:lnTo>
                  <a:lnTo>
                    <a:pt x="160" y="0"/>
                  </a:lnTo>
                  <a:lnTo>
                    <a:pt x="147" y="0"/>
                  </a:lnTo>
                  <a:lnTo>
                    <a:pt x="127" y="2"/>
                  </a:lnTo>
                  <a:lnTo>
                    <a:pt x="113" y="3"/>
                  </a:lnTo>
                  <a:lnTo>
                    <a:pt x="96" y="4"/>
                  </a:lnTo>
                  <a:lnTo>
                    <a:pt x="83" y="4"/>
                  </a:lnTo>
                  <a:lnTo>
                    <a:pt x="71" y="5"/>
                  </a:lnTo>
                  <a:lnTo>
                    <a:pt x="62" y="5"/>
                  </a:lnTo>
                  <a:lnTo>
                    <a:pt x="51" y="5"/>
                  </a:lnTo>
                  <a:lnTo>
                    <a:pt x="44" y="5"/>
                  </a:lnTo>
                  <a:lnTo>
                    <a:pt x="40" y="5"/>
                  </a:lnTo>
                  <a:lnTo>
                    <a:pt x="29" y="6"/>
                  </a:lnTo>
                  <a:lnTo>
                    <a:pt x="16" y="6"/>
                  </a:lnTo>
                  <a:lnTo>
                    <a:pt x="2" y="6"/>
                  </a:lnTo>
                  <a:lnTo>
                    <a:pt x="0" y="7"/>
                  </a:lnTo>
                </a:path>
              </a:pathLst>
            </a:custGeom>
            <a:noFill/>
            <a:ln w="0">
              <a:solidFill>
                <a:srgbClr val="000000"/>
              </a:solidFill>
              <a:prstDash val="solid"/>
              <a:round/>
              <a:headEnd/>
              <a:tailEnd/>
            </a:ln>
          </p:spPr>
          <p:txBody>
            <a:bodyPr/>
            <a:lstStyle/>
            <a:p>
              <a:endParaRPr lang="en-GB"/>
            </a:p>
          </p:txBody>
        </p:sp>
        <p:sp>
          <p:nvSpPr>
            <p:cNvPr id="785" name="Freeform 3465"/>
            <p:cNvSpPr>
              <a:spLocks/>
            </p:cNvSpPr>
            <p:nvPr/>
          </p:nvSpPr>
          <p:spPr bwMode="auto">
            <a:xfrm>
              <a:off x="2259" y="3171"/>
              <a:ext cx="283" cy="21"/>
            </a:xfrm>
            <a:custGeom>
              <a:avLst/>
              <a:gdLst/>
              <a:ahLst/>
              <a:cxnLst>
                <a:cxn ang="0">
                  <a:pos x="566" y="36"/>
                </a:cxn>
                <a:cxn ang="0">
                  <a:pos x="565" y="36"/>
                </a:cxn>
                <a:cxn ang="0">
                  <a:pos x="541" y="34"/>
                </a:cxn>
                <a:cxn ang="0">
                  <a:pos x="501" y="36"/>
                </a:cxn>
                <a:cxn ang="0">
                  <a:pos x="476" y="38"/>
                </a:cxn>
                <a:cxn ang="0">
                  <a:pos x="449" y="40"/>
                </a:cxn>
                <a:cxn ang="0">
                  <a:pos x="425" y="38"/>
                </a:cxn>
                <a:cxn ang="0">
                  <a:pos x="390" y="38"/>
                </a:cxn>
                <a:cxn ang="0">
                  <a:pos x="382" y="38"/>
                </a:cxn>
                <a:cxn ang="0">
                  <a:pos x="359" y="39"/>
                </a:cxn>
                <a:cxn ang="0">
                  <a:pos x="327" y="37"/>
                </a:cxn>
                <a:cxn ang="0">
                  <a:pos x="305" y="40"/>
                </a:cxn>
                <a:cxn ang="0">
                  <a:pos x="275" y="42"/>
                </a:cxn>
                <a:cxn ang="0">
                  <a:pos x="237" y="42"/>
                </a:cxn>
                <a:cxn ang="0">
                  <a:pos x="201" y="42"/>
                </a:cxn>
                <a:cxn ang="0">
                  <a:pos x="189" y="40"/>
                </a:cxn>
                <a:cxn ang="0">
                  <a:pos x="178" y="39"/>
                </a:cxn>
                <a:cxn ang="0">
                  <a:pos x="155" y="36"/>
                </a:cxn>
                <a:cxn ang="0">
                  <a:pos x="141" y="32"/>
                </a:cxn>
                <a:cxn ang="0">
                  <a:pos x="128" y="24"/>
                </a:cxn>
                <a:cxn ang="0">
                  <a:pos x="117" y="21"/>
                </a:cxn>
                <a:cxn ang="0">
                  <a:pos x="104" y="21"/>
                </a:cxn>
                <a:cxn ang="0">
                  <a:pos x="88" y="19"/>
                </a:cxn>
                <a:cxn ang="0">
                  <a:pos x="76" y="17"/>
                </a:cxn>
                <a:cxn ang="0">
                  <a:pos x="61" y="14"/>
                </a:cxn>
                <a:cxn ang="0">
                  <a:pos x="47" y="11"/>
                </a:cxn>
                <a:cxn ang="0">
                  <a:pos x="40" y="9"/>
                </a:cxn>
                <a:cxn ang="0">
                  <a:pos x="30" y="7"/>
                </a:cxn>
                <a:cxn ang="0">
                  <a:pos x="19" y="5"/>
                </a:cxn>
                <a:cxn ang="0">
                  <a:pos x="6" y="3"/>
                </a:cxn>
                <a:cxn ang="0">
                  <a:pos x="0" y="0"/>
                </a:cxn>
              </a:cxnLst>
              <a:rect l="0" t="0" r="r" b="b"/>
              <a:pathLst>
                <a:path w="566" h="42">
                  <a:moveTo>
                    <a:pt x="566" y="36"/>
                  </a:moveTo>
                  <a:lnTo>
                    <a:pt x="565" y="36"/>
                  </a:lnTo>
                  <a:lnTo>
                    <a:pt x="541" y="34"/>
                  </a:lnTo>
                  <a:lnTo>
                    <a:pt x="501" y="36"/>
                  </a:lnTo>
                  <a:lnTo>
                    <a:pt x="476" y="38"/>
                  </a:lnTo>
                  <a:lnTo>
                    <a:pt x="449" y="40"/>
                  </a:lnTo>
                  <a:lnTo>
                    <a:pt x="425" y="38"/>
                  </a:lnTo>
                  <a:lnTo>
                    <a:pt x="390" y="38"/>
                  </a:lnTo>
                  <a:lnTo>
                    <a:pt x="382" y="38"/>
                  </a:lnTo>
                  <a:lnTo>
                    <a:pt x="359" y="39"/>
                  </a:lnTo>
                  <a:lnTo>
                    <a:pt x="327" y="37"/>
                  </a:lnTo>
                  <a:lnTo>
                    <a:pt x="305" y="40"/>
                  </a:lnTo>
                  <a:lnTo>
                    <a:pt x="275" y="42"/>
                  </a:lnTo>
                  <a:lnTo>
                    <a:pt x="237" y="42"/>
                  </a:lnTo>
                  <a:lnTo>
                    <a:pt x="201" y="42"/>
                  </a:lnTo>
                  <a:lnTo>
                    <a:pt x="189" y="40"/>
                  </a:lnTo>
                  <a:lnTo>
                    <a:pt x="178" y="39"/>
                  </a:lnTo>
                  <a:lnTo>
                    <a:pt x="155" y="36"/>
                  </a:lnTo>
                  <a:lnTo>
                    <a:pt x="141" y="32"/>
                  </a:lnTo>
                  <a:lnTo>
                    <a:pt x="128" y="24"/>
                  </a:lnTo>
                  <a:lnTo>
                    <a:pt x="117" y="21"/>
                  </a:lnTo>
                  <a:lnTo>
                    <a:pt x="104" y="21"/>
                  </a:lnTo>
                  <a:lnTo>
                    <a:pt x="88" y="19"/>
                  </a:lnTo>
                  <a:lnTo>
                    <a:pt x="76" y="17"/>
                  </a:lnTo>
                  <a:lnTo>
                    <a:pt x="61" y="14"/>
                  </a:lnTo>
                  <a:lnTo>
                    <a:pt x="47" y="11"/>
                  </a:lnTo>
                  <a:lnTo>
                    <a:pt x="40" y="9"/>
                  </a:lnTo>
                  <a:lnTo>
                    <a:pt x="30" y="7"/>
                  </a:lnTo>
                  <a:lnTo>
                    <a:pt x="19" y="5"/>
                  </a:lnTo>
                  <a:lnTo>
                    <a:pt x="6" y="3"/>
                  </a:lnTo>
                  <a:lnTo>
                    <a:pt x="0" y="0"/>
                  </a:lnTo>
                </a:path>
              </a:pathLst>
            </a:custGeom>
            <a:noFill/>
            <a:ln w="0">
              <a:solidFill>
                <a:srgbClr val="000000"/>
              </a:solidFill>
              <a:prstDash val="solid"/>
              <a:round/>
              <a:headEnd/>
              <a:tailEnd/>
            </a:ln>
          </p:spPr>
          <p:txBody>
            <a:bodyPr/>
            <a:lstStyle/>
            <a:p>
              <a:endParaRPr lang="en-GB"/>
            </a:p>
          </p:txBody>
        </p:sp>
        <p:sp>
          <p:nvSpPr>
            <p:cNvPr id="786" name="Freeform 3466"/>
            <p:cNvSpPr>
              <a:spLocks/>
            </p:cNvSpPr>
            <p:nvPr/>
          </p:nvSpPr>
          <p:spPr bwMode="auto">
            <a:xfrm>
              <a:off x="2253" y="3181"/>
              <a:ext cx="287" cy="23"/>
            </a:xfrm>
            <a:custGeom>
              <a:avLst/>
              <a:gdLst/>
              <a:ahLst/>
              <a:cxnLst>
                <a:cxn ang="0">
                  <a:pos x="573" y="26"/>
                </a:cxn>
                <a:cxn ang="0">
                  <a:pos x="556" y="25"/>
                </a:cxn>
                <a:cxn ang="0">
                  <a:pos x="528" y="25"/>
                </a:cxn>
                <a:cxn ang="0">
                  <a:pos x="515" y="27"/>
                </a:cxn>
                <a:cxn ang="0">
                  <a:pos x="487" y="29"/>
                </a:cxn>
                <a:cxn ang="0">
                  <a:pos x="438" y="34"/>
                </a:cxn>
                <a:cxn ang="0">
                  <a:pos x="402" y="35"/>
                </a:cxn>
                <a:cxn ang="0">
                  <a:pos x="393" y="35"/>
                </a:cxn>
                <a:cxn ang="0">
                  <a:pos x="374" y="36"/>
                </a:cxn>
                <a:cxn ang="0">
                  <a:pos x="359" y="38"/>
                </a:cxn>
                <a:cxn ang="0">
                  <a:pos x="335" y="39"/>
                </a:cxn>
                <a:cxn ang="0">
                  <a:pos x="322" y="41"/>
                </a:cxn>
                <a:cxn ang="0">
                  <a:pos x="298" y="42"/>
                </a:cxn>
                <a:cxn ang="0">
                  <a:pos x="298" y="42"/>
                </a:cxn>
                <a:cxn ang="0">
                  <a:pos x="253" y="44"/>
                </a:cxn>
                <a:cxn ang="0">
                  <a:pos x="240" y="44"/>
                </a:cxn>
                <a:cxn ang="0">
                  <a:pos x="214" y="42"/>
                </a:cxn>
                <a:cxn ang="0">
                  <a:pos x="202" y="41"/>
                </a:cxn>
                <a:cxn ang="0">
                  <a:pos x="189" y="40"/>
                </a:cxn>
                <a:cxn ang="0">
                  <a:pos x="171" y="37"/>
                </a:cxn>
                <a:cxn ang="0">
                  <a:pos x="155" y="35"/>
                </a:cxn>
                <a:cxn ang="0">
                  <a:pos x="141" y="34"/>
                </a:cxn>
                <a:cxn ang="0">
                  <a:pos x="129" y="32"/>
                </a:cxn>
                <a:cxn ang="0">
                  <a:pos x="114" y="31"/>
                </a:cxn>
                <a:cxn ang="0">
                  <a:pos x="91" y="24"/>
                </a:cxn>
                <a:cxn ang="0">
                  <a:pos x="78" y="24"/>
                </a:cxn>
                <a:cxn ang="0">
                  <a:pos x="78" y="23"/>
                </a:cxn>
                <a:cxn ang="0">
                  <a:pos x="63" y="21"/>
                </a:cxn>
                <a:cxn ang="0">
                  <a:pos x="54" y="21"/>
                </a:cxn>
                <a:cxn ang="0">
                  <a:pos x="42" y="18"/>
                </a:cxn>
                <a:cxn ang="0">
                  <a:pos x="26" y="13"/>
                </a:cxn>
                <a:cxn ang="0">
                  <a:pos x="16" y="10"/>
                </a:cxn>
                <a:cxn ang="0">
                  <a:pos x="0" y="0"/>
                </a:cxn>
              </a:cxnLst>
              <a:rect l="0" t="0" r="r" b="b"/>
              <a:pathLst>
                <a:path w="573" h="44">
                  <a:moveTo>
                    <a:pt x="573" y="26"/>
                  </a:moveTo>
                  <a:lnTo>
                    <a:pt x="556" y="25"/>
                  </a:lnTo>
                  <a:lnTo>
                    <a:pt x="528" y="25"/>
                  </a:lnTo>
                  <a:lnTo>
                    <a:pt x="515" y="27"/>
                  </a:lnTo>
                  <a:lnTo>
                    <a:pt x="487" y="29"/>
                  </a:lnTo>
                  <a:lnTo>
                    <a:pt x="438" y="34"/>
                  </a:lnTo>
                  <a:lnTo>
                    <a:pt x="402" y="35"/>
                  </a:lnTo>
                  <a:lnTo>
                    <a:pt x="393" y="35"/>
                  </a:lnTo>
                  <a:lnTo>
                    <a:pt x="374" y="36"/>
                  </a:lnTo>
                  <a:lnTo>
                    <a:pt x="359" y="38"/>
                  </a:lnTo>
                  <a:lnTo>
                    <a:pt x="335" y="39"/>
                  </a:lnTo>
                  <a:lnTo>
                    <a:pt x="322" y="41"/>
                  </a:lnTo>
                  <a:lnTo>
                    <a:pt x="298" y="42"/>
                  </a:lnTo>
                  <a:lnTo>
                    <a:pt x="298" y="42"/>
                  </a:lnTo>
                  <a:lnTo>
                    <a:pt x="253" y="44"/>
                  </a:lnTo>
                  <a:lnTo>
                    <a:pt x="240" y="44"/>
                  </a:lnTo>
                  <a:lnTo>
                    <a:pt x="214" y="42"/>
                  </a:lnTo>
                  <a:lnTo>
                    <a:pt x="202" y="41"/>
                  </a:lnTo>
                  <a:lnTo>
                    <a:pt x="189" y="40"/>
                  </a:lnTo>
                  <a:lnTo>
                    <a:pt x="171" y="37"/>
                  </a:lnTo>
                  <a:lnTo>
                    <a:pt x="155" y="35"/>
                  </a:lnTo>
                  <a:lnTo>
                    <a:pt x="141" y="34"/>
                  </a:lnTo>
                  <a:lnTo>
                    <a:pt x="129" y="32"/>
                  </a:lnTo>
                  <a:lnTo>
                    <a:pt x="114" y="31"/>
                  </a:lnTo>
                  <a:lnTo>
                    <a:pt x="91" y="24"/>
                  </a:lnTo>
                  <a:lnTo>
                    <a:pt x="78" y="24"/>
                  </a:lnTo>
                  <a:lnTo>
                    <a:pt x="78" y="23"/>
                  </a:lnTo>
                  <a:lnTo>
                    <a:pt x="63" y="21"/>
                  </a:lnTo>
                  <a:lnTo>
                    <a:pt x="54" y="21"/>
                  </a:lnTo>
                  <a:lnTo>
                    <a:pt x="42" y="18"/>
                  </a:lnTo>
                  <a:lnTo>
                    <a:pt x="26" y="13"/>
                  </a:lnTo>
                  <a:lnTo>
                    <a:pt x="16" y="10"/>
                  </a:lnTo>
                  <a:lnTo>
                    <a:pt x="0" y="0"/>
                  </a:lnTo>
                </a:path>
              </a:pathLst>
            </a:custGeom>
            <a:noFill/>
            <a:ln w="0">
              <a:solidFill>
                <a:srgbClr val="000000"/>
              </a:solidFill>
              <a:prstDash val="solid"/>
              <a:round/>
              <a:headEnd/>
              <a:tailEnd/>
            </a:ln>
          </p:spPr>
          <p:txBody>
            <a:bodyPr/>
            <a:lstStyle/>
            <a:p>
              <a:endParaRPr lang="en-GB"/>
            </a:p>
          </p:txBody>
        </p:sp>
        <p:sp>
          <p:nvSpPr>
            <p:cNvPr id="787" name="Freeform 3467"/>
            <p:cNvSpPr>
              <a:spLocks/>
            </p:cNvSpPr>
            <p:nvPr/>
          </p:nvSpPr>
          <p:spPr bwMode="auto">
            <a:xfrm>
              <a:off x="2250" y="3190"/>
              <a:ext cx="284" cy="23"/>
            </a:xfrm>
            <a:custGeom>
              <a:avLst/>
              <a:gdLst/>
              <a:ahLst/>
              <a:cxnLst>
                <a:cxn ang="0">
                  <a:pos x="570" y="27"/>
                </a:cxn>
                <a:cxn ang="0">
                  <a:pos x="563" y="26"/>
                </a:cxn>
                <a:cxn ang="0">
                  <a:pos x="535" y="27"/>
                </a:cxn>
                <a:cxn ang="0">
                  <a:pos x="523" y="30"/>
                </a:cxn>
                <a:cxn ang="0">
                  <a:pos x="495" y="32"/>
                </a:cxn>
                <a:cxn ang="0">
                  <a:pos x="445" y="36"/>
                </a:cxn>
                <a:cxn ang="0">
                  <a:pos x="409" y="36"/>
                </a:cxn>
                <a:cxn ang="0">
                  <a:pos x="400" y="37"/>
                </a:cxn>
                <a:cxn ang="0">
                  <a:pos x="381" y="38"/>
                </a:cxn>
                <a:cxn ang="0">
                  <a:pos x="367" y="39"/>
                </a:cxn>
                <a:cxn ang="0">
                  <a:pos x="343" y="42"/>
                </a:cxn>
                <a:cxn ang="0">
                  <a:pos x="329" y="43"/>
                </a:cxn>
                <a:cxn ang="0">
                  <a:pos x="305" y="45"/>
                </a:cxn>
                <a:cxn ang="0">
                  <a:pos x="260" y="47"/>
                </a:cxn>
                <a:cxn ang="0">
                  <a:pos x="247" y="46"/>
                </a:cxn>
                <a:cxn ang="0">
                  <a:pos x="219" y="45"/>
                </a:cxn>
                <a:cxn ang="0">
                  <a:pos x="207" y="44"/>
                </a:cxn>
                <a:cxn ang="0">
                  <a:pos x="194" y="42"/>
                </a:cxn>
                <a:cxn ang="0">
                  <a:pos x="177" y="39"/>
                </a:cxn>
                <a:cxn ang="0">
                  <a:pos x="162" y="37"/>
                </a:cxn>
                <a:cxn ang="0">
                  <a:pos x="147" y="36"/>
                </a:cxn>
                <a:cxn ang="0">
                  <a:pos x="136" y="34"/>
                </a:cxn>
                <a:cxn ang="0">
                  <a:pos x="120" y="33"/>
                </a:cxn>
                <a:cxn ang="0">
                  <a:pos x="97" y="26"/>
                </a:cxn>
                <a:cxn ang="0">
                  <a:pos x="84" y="25"/>
                </a:cxn>
                <a:cxn ang="0">
                  <a:pos x="69" y="23"/>
                </a:cxn>
                <a:cxn ang="0">
                  <a:pos x="60" y="23"/>
                </a:cxn>
                <a:cxn ang="0">
                  <a:pos x="48" y="20"/>
                </a:cxn>
                <a:cxn ang="0">
                  <a:pos x="31" y="14"/>
                </a:cxn>
                <a:cxn ang="0">
                  <a:pos x="22" y="11"/>
                </a:cxn>
                <a:cxn ang="0">
                  <a:pos x="5" y="1"/>
                </a:cxn>
                <a:cxn ang="0">
                  <a:pos x="0" y="0"/>
                </a:cxn>
              </a:cxnLst>
              <a:rect l="0" t="0" r="r" b="b"/>
              <a:pathLst>
                <a:path w="570" h="47">
                  <a:moveTo>
                    <a:pt x="570" y="27"/>
                  </a:moveTo>
                  <a:lnTo>
                    <a:pt x="563" y="26"/>
                  </a:lnTo>
                  <a:lnTo>
                    <a:pt x="535" y="27"/>
                  </a:lnTo>
                  <a:lnTo>
                    <a:pt x="523" y="30"/>
                  </a:lnTo>
                  <a:lnTo>
                    <a:pt x="495" y="32"/>
                  </a:lnTo>
                  <a:lnTo>
                    <a:pt x="445" y="36"/>
                  </a:lnTo>
                  <a:lnTo>
                    <a:pt x="409" y="36"/>
                  </a:lnTo>
                  <a:lnTo>
                    <a:pt x="400" y="37"/>
                  </a:lnTo>
                  <a:lnTo>
                    <a:pt x="381" y="38"/>
                  </a:lnTo>
                  <a:lnTo>
                    <a:pt x="367" y="39"/>
                  </a:lnTo>
                  <a:lnTo>
                    <a:pt x="343" y="42"/>
                  </a:lnTo>
                  <a:lnTo>
                    <a:pt x="329" y="43"/>
                  </a:lnTo>
                  <a:lnTo>
                    <a:pt x="305" y="45"/>
                  </a:lnTo>
                  <a:lnTo>
                    <a:pt x="260" y="47"/>
                  </a:lnTo>
                  <a:lnTo>
                    <a:pt x="247" y="46"/>
                  </a:lnTo>
                  <a:lnTo>
                    <a:pt x="219" y="45"/>
                  </a:lnTo>
                  <a:lnTo>
                    <a:pt x="207" y="44"/>
                  </a:lnTo>
                  <a:lnTo>
                    <a:pt x="194" y="42"/>
                  </a:lnTo>
                  <a:lnTo>
                    <a:pt x="177" y="39"/>
                  </a:lnTo>
                  <a:lnTo>
                    <a:pt x="162" y="37"/>
                  </a:lnTo>
                  <a:lnTo>
                    <a:pt x="147" y="36"/>
                  </a:lnTo>
                  <a:lnTo>
                    <a:pt x="136" y="34"/>
                  </a:lnTo>
                  <a:lnTo>
                    <a:pt x="120" y="33"/>
                  </a:lnTo>
                  <a:lnTo>
                    <a:pt x="97" y="26"/>
                  </a:lnTo>
                  <a:lnTo>
                    <a:pt x="84" y="25"/>
                  </a:lnTo>
                  <a:lnTo>
                    <a:pt x="69" y="23"/>
                  </a:lnTo>
                  <a:lnTo>
                    <a:pt x="60" y="23"/>
                  </a:lnTo>
                  <a:lnTo>
                    <a:pt x="48" y="20"/>
                  </a:lnTo>
                  <a:lnTo>
                    <a:pt x="31" y="14"/>
                  </a:lnTo>
                  <a:lnTo>
                    <a:pt x="22" y="11"/>
                  </a:lnTo>
                  <a:lnTo>
                    <a:pt x="5" y="1"/>
                  </a:lnTo>
                  <a:lnTo>
                    <a:pt x="0" y="0"/>
                  </a:lnTo>
                </a:path>
              </a:pathLst>
            </a:custGeom>
            <a:noFill/>
            <a:ln w="0">
              <a:solidFill>
                <a:srgbClr val="000000"/>
              </a:solidFill>
              <a:prstDash val="solid"/>
              <a:round/>
              <a:headEnd/>
              <a:tailEnd/>
            </a:ln>
          </p:spPr>
          <p:txBody>
            <a:bodyPr/>
            <a:lstStyle/>
            <a:p>
              <a:endParaRPr lang="en-GB"/>
            </a:p>
          </p:txBody>
        </p:sp>
        <p:sp>
          <p:nvSpPr>
            <p:cNvPr id="788" name="Freeform 3468"/>
            <p:cNvSpPr>
              <a:spLocks/>
            </p:cNvSpPr>
            <p:nvPr/>
          </p:nvSpPr>
          <p:spPr bwMode="auto">
            <a:xfrm>
              <a:off x="2528" y="3208"/>
              <a:ext cx="144" cy="15"/>
            </a:xfrm>
            <a:custGeom>
              <a:avLst/>
              <a:gdLst/>
              <a:ahLst/>
              <a:cxnLst>
                <a:cxn ang="0">
                  <a:pos x="0" y="15"/>
                </a:cxn>
                <a:cxn ang="0">
                  <a:pos x="6" y="15"/>
                </a:cxn>
                <a:cxn ang="0">
                  <a:pos x="29" y="16"/>
                </a:cxn>
                <a:cxn ang="0">
                  <a:pos x="57" y="21"/>
                </a:cxn>
                <a:cxn ang="0">
                  <a:pos x="79" y="24"/>
                </a:cxn>
                <a:cxn ang="0">
                  <a:pos x="106" y="28"/>
                </a:cxn>
                <a:cxn ang="0">
                  <a:pos x="127" y="30"/>
                </a:cxn>
                <a:cxn ang="0">
                  <a:pos x="149" y="30"/>
                </a:cxn>
                <a:cxn ang="0">
                  <a:pos x="170" y="30"/>
                </a:cxn>
                <a:cxn ang="0">
                  <a:pos x="186" y="29"/>
                </a:cxn>
                <a:cxn ang="0">
                  <a:pos x="203" y="29"/>
                </a:cxn>
                <a:cxn ang="0">
                  <a:pos x="207" y="28"/>
                </a:cxn>
                <a:cxn ang="0">
                  <a:pos x="226" y="25"/>
                </a:cxn>
                <a:cxn ang="0">
                  <a:pos x="240" y="19"/>
                </a:cxn>
                <a:cxn ang="0">
                  <a:pos x="288" y="0"/>
                </a:cxn>
              </a:cxnLst>
              <a:rect l="0" t="0" r="r" b="b"/>
              <a:pathLst>
                <a:path w="288" h="30">
                  <a:moveTo>
                    <a:pt x="0" y="15"/>
                  </a:moveTo>
                  <a:lnTo>
                    <a:pt x="6" y="15"/>
                  </a:lnTo>
                  <a:lnTo>
                    <a:pt x="29" y="16"/>
                  </a:lnTo>
                  <a:lnTo>
                    <a:pt x="57" y="21"/>
                  </a:lnTo>
                  <a:lnTo>
                    <a:pt x="79" y="24"/>
                  </a:lnTo>
                  <a:lnTo>
                    <a:pt x="106" y="28"/>
                  </a:lnTo>
                  <a:lnTo>
                    <a:pt x="127" y="30"/>
                  </a:lnTo>
                  <a:lnTo>
                    <a:pt x="149" y="30"/>
                  </a:lnTo>
                  <a:lnTo>
                    <a:pt x="170" y="30"/>
                  </a:lnTo>
                  <a:lnTo>
                    <a:pt x="186" y="29"/>
                  </a:lnTo>
                  <a:lnTo>
                    <a:pt x="203" y="29"/>
                  </a:lnTo>
                  <a:lnTo>
                    <a:pt x="207" y="28"/>
                  </a:lnTo>
                  <a:lnTo>
                    <a:pt x="226" y="25"/>
                  </a:lnTo>
                  <a:lnTo>
                    <a:pt x="240" y="19"/>
                  </a:lnTo>
                  <a:lnTo>
                    <a:pt x="288" y="0"/>
                  </a:lnTo>
                </a:path>
              </a:pathLst>
            </a:custGeom>
            <a:noFill/>
            <a:ln w="0">
              <a:solidFill>
                <a:srgbClr val="000000"/>
              </a:solidFill>
              <a:prstDash val="solid"/>
              <a:round/>
              <a:headEnd/>
              <a:tailEnd/>
            </a:ln>
          </p:spPr>
          <p:txBody>
            <a:bodyPr/>
            <a:lstStyle/>
            <a:p>
              <a:endParaRPr lang="en-GB"/>
            </a:p>
          </p:txBody>
        </p:sp>
        <p:sp>
          <p:nvSpPr>
            <p:cNvPr id="789" name="Freeform 3469"/>
            <p:cNvSpPr>
              <a:spLocks/>
            </p:cNvSpPr>
            <p:nvPr/>
          </p:nvSpPr>
          <p:spPr bwMode="auto">
            <a:xfrm>
              <a:off x="2241" y="3205"/>
              <a:ext cx="282" cy="29"/>
            </a:xfrm>
            <a:custGeom>
              <a:avLst/>
              <a:gdLst/>
              <a:ahLst/>
              <a:cxnLst>
                <a:cxn ang="0">
                  <a:pos x="564" y="39"/>
                </a:cxn>
                <a:cxn ang="0">
                  <a:pos x="553" y="39"/>
                </a:cxn>
                <a:cxn ang="0">
                  <a:pos x="541" y="41"/>
                </a:cxn>
                <a:cxn ang="0">
                  <a:pos x="512" y="43"/>
                </a:cxn>
                <a:cxn ang="0">
                  <a:pos x="463" y="47"/>
                </a:cxn>
                <a:cxn ang="0">
                  <a:pos x="426" y="47"/>
                </a:cxn>
                <a:cxn ang="0">
                  <a:pos x="416" y="48"/>
                </a:cxn>
                <a:cxn ang="0">
                  <a:pos x="399" y="49"/>
                </a:cxn>
                <a:cxn ang="0">
                  <a:pos x="384" y="51"/>
                </a:cxn>
                <a:cxn ang="0">
                  <a:pos x="361" y="53"/>
                </a:cxn>
                <a:cxn ang="0">
                  <a:pos x="347" y="54"/>
                </a:cxn>
                <a:cxn ang="0">
                  <a:pos x="323" y="56"/>
                </a:cxn>
                <a:cxn ang="0">
                  <a:pos x="277" y="57"/>
                </a:cxn>
                <a:cxn ang="0">
                  <a:pos x="264" y="57"/>
                </a:cxn>
                <a:cxn ang="0">
                  <a:pos x="236" y="56"/>
                </a:cxn>
                <a:cxn ang="0">
                  <a:pos x="223" y="55"/>
                </a:cxn>
                <a:cxn ang="0">
                  <a:pos x="210" y="53"/>
                </a:cxn>
                <a:cxn ang="0">
                  <a:pos x="193" y="51"/>
                </a:cxn>
                <a:cxn ang="0">
                  <a:pos x="178" y="48"/>
                </a:cxn>
                <a:cxn ang="0">
                  <a:pos x="163" y="46"/>
                </a:cxn>
                <a:cxn ang="0">
                  <a:pos x="152" y="45"/>
                </a:cxn>
                <a:cxn ang="0">
                  <a:pos x="135" y="44"/>
                </a:cxn>
                <a:cxn ang="0">
                  <a:pos x="112" y="36"/>
                </a:cxn>
                <a:cxn ang="0">
                  <a:pos x="101" y="36"/>
                </a:cxn>
                <a:cxn ang="0">
                  <a:pos x="86" y="34"/>
                </a:cxn>
                <a:cxn ang="0">
                  <a:pos x="76" y="33"/>
                </a:cxn>
                <a:cxn ang="0">
                  <a:pos x="63" y="31"/>
                </a:cxn>
                <a:cxn ang="0">
                  <a:pos x="46" y="26"/>
                </a:cxn>
                <a:cxn ang="0">
                  <a:pos x="35" y="21"/>
                </a:cxn>
                <a:cxn ang="0">
                  <a:pos x="19" y="13"/>
                </a:cxn>
                <a:cxn ang="0">
                  <a:pos x="14" y="12"/>
                </a:cxn>
                <a:cxn ang="0">
                  <a:pos x="0" y="0"/>
                </a:cxn>
              </a:cxnLst>
              <a:rect l="0" t="0" r="r" b="b"/>
              <a:pathLst>
                <a:path w="564" h="57">
                  <a:moveTo>
                    <a:pt x="564" y="39"/>
                  </a:moveTo>
                  <a:lnTo>
                    <a:pt x="553" y="39"/>
                  </a:lnTo>
                  <a:lnTo>
                    <a:pt x="541" y="41"/>
                  </a:lnTo>
                  <a:lnTo>
                    <a:pt x="512" y="43"/>
                  </a:lnTo>
                  <a:lnTo>
                    <a:pt x="463" y="47"/>
                  </a:lnTo>
                  <a:lnTo>
                    <a:pt x="426" y="47"/>
                  </a:lnTo>
                  <a:lnTo>
                    <a:pt x="416" y="48"/>
                  </a:lnTo>
                  <a:lnTo>
                    <a:pt x="399" y="49"/>
                  </a:lnTo>
                  <a:lnTo>
                    <a:pt x="384" y="51"/>
                  </a:lnTo>
                  <a:lnTo>
                    <a:pt x="361" y="53"/>
                  </a:lnTo>
                  <a:lnTo>
                    <a:pt x="347" y="54"/>
                  </a:lnTo>
                  <a:lnTo>
                    <a:pt x="323" y="56"/>
                  </a:lnTo>
                  <a:lnTo>
                    <a:pt x="277" y="57"/>
                  </a:lnTo>
                  <a:lnTo>
                    <a:pt x="264" y="57"/>
                  </a:lnTo>
                  <a:lnTo>
                    <a:pt x="236" y="56"/>
                  </a:lnTo>
                  <a:lnTo>
                    <a:pt x="223" y="55"/>
                  </a:lnTo>
                  <a:lnTo>
                    <a:pt x="210" y="53"/>
                  </a:lnTo>
                  <a:lnTo>
                    <a:pt x="193" y="51"/>
                  </a:lnTo>
                  <a:lnTo>
                    <a:pt x="178" y="48"/>
                  </a:lnTo>
                  <a:lnTo>
                    <a:pt x="163" y="46"/>
                  </a:lnTo>
                  <a:lnTo>
                    <a:pt x="152" y="45"/>
                  </a:lnTo>
                  <a:lnTo>
                    <a:pt x="135" y="44"/>
                  </a:lnTo>
                  <a:lnTo>
                    <a:pt x="112" y="36"/>
                  </a:lnTo>
                  <a:lnTo>
                    <a:pt x="101" y="36"/>
                  </a:lnTo>
                  <a:lnTo>
                    <a:pt x="86" y="34"/>
                  </a:lnTo>
                  <a:lnTo>
                    <a:pt x="76" y="33"/>
                  </a:lnTo>
                  <a:lnTo>
                    <a:pt x="63" y="31"/>
                  </a:lnTo>
                  <a:lnTo>
                    <a:pt x="46" y="26"/>
                  </a:lnTo>
                  <a:lnTo>
                    <a:pt x="35" y="21"/>
                  </a:lnTo>
                  <a:lnTo>
                    <a:pt x="19" y="13"/>
                  </a:lnTo>
                  <a:lnTo>
                    <a:pt x="14" y="12"/>
                  </a:lnTo>
                  <a:lnTo>
                    <a:pt x="0" y="0"/>
                  </a:lnTo>
                </a:path>
              </a:pathLst>
            </a:custGeom>
            <a:noFill/>
            <a:ln w="0">
              <a:solidFill>
                <a:srgbClr val="000000"/>
              </a:solidFill>
              <a:prstDash val="solid"/>
              <a:round/>
              <a:headEnd/>
              <a:tailEnd/>
            </a:ln>
          </p:spPr>
          <p:txBody>
            <a:bodyPr/>
            <a:lstStyle/>
            <a:p>
              <a:endParaRPr lang="en-GB"/>
            </a:p>
          </p:txBody>
        </p:sp>
        <p:sp>
          <p:nvSpPr>
            <p:cNvPr id="790" name="Freeform 3470"/>
            <p:cNvSpPr>
              <a:spLocks/>
            </p:cNvSpPr>
            <p:nvPr/>
          </p:nvSpPr>
          <p:spPr bwMode="auto">
            <a:xfrm>
              <a:off x="2517" y="3234"/>
              <a:ext cx="133" cy="5"/>
            </a:xfrm>
            <a:custGeom>
              <a:avLst/>
              <a:gdLst/>
              <a:ahLst/>
              <a:cxnLst>
                <a:cxn ang="0">
                  <a:pos x="0" y="0"/>
                </a:cxn>
                <a:cxn ang="0">
                  <a:pos x="10" y="0"/>
                </a:cxn>
                <a:cxn ang="0">
                  <a:pos x="100" y="2"/>
                </a:cxn>
                <a:cxn ang="0">
                  <a:pos x="127" y="7"/>
                </a:cxn>
                <a:cxn ang="0">
                  <a:pos x="149" y="10"/>
                </a:cxn>
                <a:cxn ang="0">
                  <a:pos x="171" y="9"/>
                </a:cxn>
                <a:cxn ang="0">
                  <a:pos x="192" y="9"/>
                </a:cxn>
                <a:cxn ang="0">
                  <a:pos x="208" y="9"/>
                </a:cxn>
                <a:cxn ang="0">
                  <a:pos x="225" y="9"/>
                </a:cxn>
                <a:cxn ang="0">
                  <a:pos x="266" y="11"/>
                </a:cxn>
              </a:cxnLst>
              <a:rect l="0" t="0" r="r" b="b"/>
              <a:pathLst>
                <a:path w="266" h="11">
                  <a:moveTo>
                    <a:pt x="0" y="0"/>
                  </a:moveTo>
                  <a:lnTo>
                    <a:pt x="10" y="0"/>
                  </a:lnTo>
                  <a:lnTo>
                    <a:pt x="100" y="2"/>
                  </a:lnTo>
                  <a:lnTo>
                    <a:pt x="127" y="7"/>
                  </a:lnTo>
                  <a:lnTo>
                    <a:pt x="149" y="10"/>
                  </a:lnTo>
                  <a:lnTo>
                    <a:pt x="171" y="9"/>
                  </a:lnTo>
                  <a:lnTo>
                    <a:pt x="192" y="9"/>
                  </a:lnTo>
                  <a:lnTo>
                    <a:pt x="208" y="9"/>
                  </a:lnTo>
                  <a:lnTo>
                    <a:pt x="225" y="9"/>
                  </a:lnTo>
                  <a:lnTo>
                    <a:pt x="266" y="11"/>
                  </a:lnTo>
                </a:path>
              </a:pathLst>
            </a:custGeom>
            <a:noFill/>
            <a:ln w="0">
              <a:solidFill>
                <a:srgbClr val="000000"/>
              </a:solidFill>
              <a:prstDash val="solid"/>
              <a:round/>
              <a:headEnd/>
              <a:tailEnd/>
            </a:ln>
          </p:spPr>
          <p:txBody>
            <a:bodyPr/>
            <a:lstStyle/>
            <a:p>
              <a:endParaRPr lang="en-GB"/>
            </a:p>
          </p:txBody>
        </p:sp>
        <p:sp>
          <p:nvSpPr>
            <p:cNvPr id="791" name="Freeform 3471"/>
            <p:cNvSpPr>
              <a:spLocks/>
            </p:cNvSpPr>
            <p:nvPr/>
          </p:nvSpPr>
          <p:spPr bwMode="auto">
            <a:xfrm>
              <a:off x="2506" y="3254"/>
              <a:ext cx="127" cy="7"/>
            </a:xfrm>
            <a:custGeom>
              <a:avLst/>
              <a:gdLst/>
              <a:ahLst/>
              <a:cxnLst>
                <a:cxn ang="0">
                  <a:pos x="0" y="0"/>
                </a:cxn>
                <a:cxn ang="0">
                  <a:pos x="27" y="2"/>
                </a:cxn>
                <a:cxn ang="0">
                  <a:pos x="91" y="9"/>
                </a:cxn>
                <a:cxn ang="0">
                  <a:pos x="159" y="10"/>
                </a:cxn>
                <a:cxn ang="0">
                  <a:pos x="214" y="13"/>
                </a:cxn>
                <a:cxn ang="0">
                  <a:pos x="254" y="12"/>
                </a:cxn>
              </a:cxnLst>
              <a:rect l="0" t="0" r="r" b="b"/>
              <a:pathLst>
                <a:path w="254" h="13">
                  <a:moveTo>
                    <a:pt x="0" y="0"/>
                  </a:moveTo>
                  <a:lnTo>
                    <a:pt x="27" y="2"/>
                  </a:lnTo>
                  <a:lnTo>
                    <a:pt x="91" y="9"/>
                  </a:lnTo>
                  <a:lnTo>
                    <a:pt x="159" y="10"/>
                  </a:lnTo>
                  <a:lnTo>
                    <a:pt x="214" y="13"/>
                  </a:lnTo>
                  <a:lnTo>
                    <a:pt x="254" y="12"/>
                  </a:lnTo>
                </a:path>
              </a:pathLst>
            </a:custGeom>
            <a:noFill/>
            <a:ln w="0">
              <a:solidFill>
                <a:srgbClr val="000000"/>
              </a:solidFill>
              <a:prstDash val="solid"/>
              <a:round/>
              <a:headEnd/>
              <a:tailEnd/>
            </a:ln>
          </p:spPr>
          <p:txBody>
            <a:bodyPr/>
            <a:lstStyle/>
            <a:p>
              <a:endParaRPr lang="en-GB"/>
            </a:p>
          </p:txBody>
        </p:sp>
        <p:sp>
          <p:nvSpPr>
            <p:cNvPr id="792" name="Freeform 3472"/>
            <p:cNvSpPr>
              <a:spLocks/>
            </p:cNvSpPr>
            <p:nvPr/>
          </p:nvSpPr>
          <p:spPr bwMode="auto">
            <a:xfrm>
              <a:off x="2499" y="3266"/>
              <a:ext cx="124" cy="7"/>
            </a:xfrm>
            <a:custGeom>
              <a:avLst/>
              <a:gdLst/>
              <a:ahLst/>
              <a:cxnLst>
                <a:cxn ang="0">
                  <a:pos x="0" y="0"/>
                </a:cxn>
                <a:cxn ang="0">
                  <a:pos x="40" y="3"/>
                </a:cxn>
                <a:cxn ang="0">
                  <a:pos x="104" y="10"/>
                </a:cxn>
                <a:cxn ang="0">
                  <a:pos x="173" y="11"/>
                </a:cxn>
                <a:cxn ang="0">
                  <a:pos x="210" y="13"/>
                </a:cxn>
                <a:cxn ang="0">
                  <a:pos x="248" y="11"/>
                </a:cxn>
              </a:cxnLst>
              <a:rect l="0" t="0" r="r" b="b"/>
              <a:pathLst>
                <a:path w="248" h="13">
                  <a:moveTo>
                    <a:pt x="0" y="0"/>
                  </a:moveTo>
                  <a:lnTo>
                    <a:pt x="40" y="3"/>
                  </a:lnTo>
                  <a:lnTo>
                    <a:pt x="104" y="10"/>
                  </a:lnTo>
                  <a:lnTo>
                    <a:pt x="173" y="11"/>
                  </a:lnTo>
                  <a:lnTo>
                    <a:pt x="210" y="13"/>
                  </a:lnTo>
                  <a:lnTo>
                    <a:pt x="248" y="11"/>
                  </a:lnTo>
                </a:path>
              </a:pathLst>
            </a:custGeom>
            <a:noFill/>
            <a:ln w="0">
              <a:solidFill>
                <a:srgbClr val="000000"/>
              </a:solidFill>
              <a:prstDash val="solid"/>
              <a:round/>
              <a:headEnd/>
              <a:tailEnd/>
            </a:ln>
          </p:spPr>
          <p:txBody>
            <a:bodyPr/>
            <a:lstStyle/>
            <a:p>
              <a:endParaRPr lang="en-GB"/>
            </a:p>
          </p:txBody>
        </p:sp>
        <p:sp>
          <p:nvSpPr>
            <p:cNvPr id="793" name="Line 3473"/>
            <p:cNvSpPr>
              <a:spLocks noChangeShapeType="1"/>
            </p:cNvSpPr>
            <p:nvPr/>
          </p:nvSpPr>
          <p:spPr bwMode="auto">
            <a:xfrm flipH="1">
              <a:off x="2441" y="3344"/>
              <a:ext cx="15" cy="4"/>
            </a:xfrm>
            <a:prstGeom prst="line">
              <a:avLst/>
            </a:prstGeom>
            <a:noFill/>
            <a:ln w="0">
              <a:solidFill>
                <a:srgbClr val="000000"/>
              </a:solidFill>
              <a:round/>
              <a:headEnd/>
              <a:tailEnd/>
            </a:ln>
          </p:spPr>
          <p:txBody>
            <a:bodyPr/>
            <a:lstStyle/>
            <a:p>
              <a:endParaRPr lang="en-GB"/>
            </a:p>
          </p:txBody>
        </p:sp>
        <p:sp>
          <p:nvSpPr>
            <p:cNvPr id="794" name="Line 3474"/>
            <p:cNvSpPr>
              <a:spLocks noChangeShapeType="1"/>
            </p:cNvSpPr>
            <p:nvPr/>
          </p:nvSpPr>
          <p:spPr bwMode="auto">
            <a:xfrm>
              <a:off x="1799" y="3025"/>
              <a:ext cx="18" cy="1"/>
            </a:xfrm>
            <a:prstGeom prst="line">
              <a:avLst/>
            </a:prstGeom>
            <a:noFill/>
            <a:ln w="0">
              <a:solidFill>
                <a:srgbClr val="000000"/>
              </a:solidFill>
              <a:round/>
              <a:headEnd/>
              <a:tailEnd/>
            </a:ln>
          </p:spPr>
          <p:txBody>
            <a:bodyPr/>
            <a:lstStyle/>
            <a:p>
              <a:endParaRPr lang="en-GB"/>
            </a:p>
          </p:txBody>
        </p:sp>
        <p:sp>
          <p:nvSpPr>
            <p:cNvPr id="795" name="Freeform 3475"/>
            <p:cNvSpPr>
              <a:spLocks/>
            </p:cNvSpPr>
            <p:nvPr/>
          </p:nvSpPr>
          <p:spPr bwMode="auto">
            <a:xfrm>
              <a:off x="1773" y="3073"/>
              <a:ext cx="24" cy="1"/>
            </a:xfrm>
            <a:custGeom>
              <a:avLst/>
              <a:gdLst/>
              <a:ahLst/>
              <a:cxnLst>
                <a:cxn ang="0">
                  <a:pos x="0" y="0"/>
                </a:cxn>
                <a:cxn ang="0">
                  <a:pos x="7" y="0"/>
                </a:cxn>
                <a:cxn ang="0">
                  <a:pos x="13" y="0"/>
                </a:cxn>
                <a:cxn ang="0">
                  <a:pos x="47" y="0"/>
                </a:cxn>
              </a:cxnLst>
              <a:rect l="0" t="0" r="r" b="b"/>
              <a:pathLst>
                <a:path w="47">
                  <a:moveTo>
                    <a:pt x="0" y="0"/>
                  </a:moveTo>
                  <a:lnTo>
                    <a:pt x="7" y="0"/>
                  </a:lnTo>
                  <a:lnTo>
                    <a:pt x="13" y="0"/>
                  </a:lnTo>
                  <a:lnTo>
                    <a:pt x="47" y="0"/>
                  </a:lnTo>
                </a:path>
              </a:pathLst>
            </a:custGeom>
            <a:noFill/>
            <a:ln w="0">
              <a:solidFill>
                <a:srgbClr val="000000"/>
              </a:solidFill>
              <a:prstDash val="solid"/>
              <a:round/>
              <a:headEnd/>
              <a:tailEnd/>
            </a:ln>
          </p:spPr>
          <p:txBody>
            <a:bodyPr/>
            <a:lstStyle/>
            <a:p>
              <a:endParaRPr lang="en-GB"/>
            </a:p>
          </p:txBody>
        </p:sp>
        <p:sp>
          <p:nvSpPr>
            <p:cNvPr id="796" name="Freeform 3476"/>
            <p:cNvSpPr>
              <a:spLocks/>
            </p:cNvSpPr>
            <p:nvPr/>
          </p:nvSpPr>
          <p:spPr bwMode="auto">
            <a:xfrm>
              <a:off x="1690" y="3074"/>
              <a:ext cx="82" cy="2"/>
            </a:xfrm>
            <a:custGeom>
              <a:avLst/>
              <a:gdLst/>
              <a:ahLst/>
              <a:cxnLst>
                <a:cxn ang="0">
                  <a:pos x="162" y="1"/>
                </a:cxn>
                <a:cxn ang="0">
                  <a:pos x="148" y="0"/>
                </a:cxn>
                <a:cxn ang="0">
                  <a:pos x="132" y="0"/>
                </a:cxn>
                <a:cxn ang="0">
                  <a:pos x="119" y="0"/>
                </a:cxn>
                <a:cxn ang="0">
                  <a:pos x="105" y="1"/>
                </a:cxn>
                <a:cxn ang="0">
                  <a:pos x="55" y="4"/>
                </a:cxn>
                <a:cxn ang="0">
                  <a:pos x="44" y="3"/>
                </a:cxn>
                <a:cxn ang="0">
                  <a:pos x="0" y="4"/>
                </a:cxn>
              </a:cxnLst>
              <a:rect l="0" t="0" r="r" b="b"/>
              <a:pathLst>
                <a:path w="162" h="4">
                  <a:moveTo>
                    <a:pt x="162" y="1"/>
                  </a:moveTo>
                  <a:lnTo>
                    <a:pt x="148" y="0"/>
                  </a:lnTo>
                  <a:lnTo>
                    <a:pt x="132" y="0"/>
                  </a:lnTo>
                  <a:lnTo>
                    <a:pt x="119" y="0"/>
                  </a:lnTo>
                  <a:lnTo>
                    <a:pt x="105" y="1"/>
                  </a:lnTo>
                  <a:lnTo>
                    <a:pt x="55" y="4"/>
                  </a:lnTo>
                  <a:lnTo>
                    <a:pt x="44" y="3"/>
                  </a:lnTo>
                  <a:lnTo>
                    <a:pt x="0" y="4"/>
                  </a:lnTo>
                </a:path>
              </a:pathLst>
            </a:custGeom>
            <a:noFill/>
            <a:ln w="0">
              <a:solidFill>
                <a:srgbClr val="000000"/>
              </a:solidFill>
              <a:prstDash val="solid"/>
              <a:round/>
              <a:headEnd/>
              <a:tailEnd/>
            </a:ln>
          </p:spPr>
          <p:txBody>
            <a:bodyPr/>
            <a:lstStyle/>
            <a:p>
              <a:endParaRPr lang="en-GB"/>
            </a:p>
          </p:txBody>
        </p:sp>
        <p:sp>
          <p:nvSpPr>
            <p:cNvPr id="797" name="Freeform 3477"/>
            <p:cNvSpPr>
              <a:spLocks/>
            </p:cNvSpPr>
            <p:nvPr/>
          </p:nvSpPr>
          <p:spPr bwMode="auto">
            <a:xfrm>
              <a:off x="1690" y="3075"/>
              <a:ext cx="81" cy="2"/>
            </a:xfrm>
            <a:custGeom>
              <a:avLst/>
              <a:gdLst/>
              <a:ahLst/>
              <a:cxnLst>
                <a:cxn ang="0">
                  <a:pos x="161" y="2"/>
                </a:cxn>
                <a:cxn ang="0">
                  <a:pos x="133" y="0"/>
                </a:cxn>
                <a:cxn ang="0">
                  <a:pos x="91" y="3"/>
                </a:cxn>
                <a:cxn ang="0">
                  <a:pos x="0" y="5"/>
                </a:cxn>
                <a:cxn ang="0">
                  <a:pos x="0" y="5"/>
                </a:cxn>
              </a:cxnLst>
              <a:rect l="0" t="0" r="r" b="b"/>
              <a:pathLst>
                <a:path w="161" h="5">
                  <a:moveTo>
                    <a:pt x="161" y="2"/>
                  </a:moveTo>
                  <a:lnTo>
                    <a:pt x="133" y="0"/>
                  </a:lnTo>
                  <a:lnTo>
                    <a:pt x="91" y="3"/>
                  </a:lnTo>
                  <a:lnTo>
                    <a:pt x="0" y="5"/>
                  </a:lnTo>
                  <a:lnTo>
                    <a:pt x="0" y="5"/>
                  </a:lnTo>
                </a:path>
              </a:pathLst>
            </a:custGeom>
            <a:noFill/>
            <a:ln w="0">
              <a:solidFill>
                <a:srgbClr val="000000"/>
              </a:solidFill>
              <a:prstDash val="solid"/>
              <a:round/>
              <a:headEnd/>
              <a:tailEnd/>
            </a:ln>
          </p:spPr>
          <p:txBody>
            <a:bodyPr/>
            <a:lstStyle/>
            <a:p>
              <a:endParaRPr lang="en-GB"/>
            </a:p>
          </p:txBody>
        </p:sp>
        <p:sp>
          <p:nvSpPr>
            <p:cNvPr id="798" name="Freeform 3478"/>
            <p:cNvSpPr>
              <a:spLocks/>
            </p:cNvSpPr>
            <p:nvPr/>
          </p:nvSpPr>
          <p:spPr bwMode="auto">
            <a:xfrm>
              <a:off x="1771" y="3076"/>
              <a:ext cx="26" cy="1"/>
            </a:xfrm>
            <a:custGeom>
              <a:avLst/>
              <a:gdLst/>
              <a:ahLst/>
              <a:cxnLst>
                <a:cxn ang="0">
                  <a:pos x="0" y="0"/>
                </a:cxn>
                <a:cxn ang="0">
                  <a:pos x="19" y="1"/>
                </a:cxn>
                <a:cxn ang="0">
                  <a:pos x="51" y="2"/>
                </a:cxn>
              </a:cxnLst>
              <a:rect l="0" t="0" r="r" b="b"/>
              <a:pathLst>
                <a:path w="51" h="2">
                  <a:moveTo>
                    <a:pt x="0" y="0"/>
                  </a:moveTo>
                  <a:lnTo>
                    <a:pt x="19" y="1"/>
                  </a:lnTo>
                  <a:lnTo>
                    <a:pt x="51" y="2"/>
                  </a:lnTo>
                </a:path>
              </a:pathLst>
            </a:custGeom>
            <a:noFill/>
            <a:ln w="0">
              <a:solidFill>
                <a:srgbClr val="000000"/>
              </a:solidFill>
              <a:prstDash val="solid"/>
              <a:round/>
              <a:headEnd/>
              <a:tailEnd/>
            </a:ln>
          </p:spPr>
          <p:txBody>
            <a:bodyPr/>
            <a:lstStyle/>
            <a:p>
              <a:endParaRPr lang="en-GB"/>
            </a:p>
          </p:txBody>
        </p:sp>
        <p:sp>
          <p:nvSpPr>
            <p:cNvPr id="799" name="Freeform 3479"/>
            <p:cNvSpPr>
              <a:spLocks/>
            </p:cNvSpPr>
            <p:nvPr/>
          </p:nvSpPr>
          <p:spPr bwMode="auto">
            <a:xfrm>
              <a:off x="1690" y="3080"/>
              <a:ext cx="77" cy="2"/>
            </a:xfrm>
            <a:custGeom>
              <a:avLst/>
              <a:gdLst/>
              <a:ahLst/>
              <a:cxnLst>
                <a:cxn ang="0">
                  <a:pos x="154" y="5"/>
                </a:cxn>
                <a:cxn ang="0">
                  <a:pos x="152" y="5"/>
                </a:cxn>
                <a:cxn ang="0">
                  <a:pos x="138" y="4"/>
                </a:cxn>
                <a:cxn ang="0">
                  <a:pos x="108" y="2"/>
                </a:cxn>
                <a:cxn ang="0">
                  <a:pos x="66" y="2"/>
                </a:cxn>
                <a:cxn ang="0">
                  <a:pos x="53" y="2"/>
                </a:cxn>
                <a:cxn ang="0">
                  <a:pos x="26" y="1"/>
                </a:cxn>
                <a:cxn ang="0">
                  <a:pos x="6" y="0"/>
                </a:cxn>
                <a:cxn ang="0">
                  <a:pos x="0" y="0"/>
                </a:cxn>
              </a:cxnLst>
              <a:rect l="0" t="0" r="r" b="b"/>
              <a:pathLst>
                <a:path w="154" h="5">
                  <a:moveTo>
                    <a:pt x="154" y="5"/>
                  </a:moveTo>
                  <a:lnTo>
                    <a:pt x="152" y="5"/>
                  </a:lnTo>
                  <a:lnTo>
                    <a:pt x="138" y="4"/>
                  </a:lnTo>
                  <a:lnTo>
                    <a:pt x="108" y="2"/>
                  </a:lnTo>
                  <a:lnTo>
                    <a:pt x="66" y="2"/>
                  </a:lnTo>
                  <a:lnTo>
                    <a:pt x="53" y="2"/>
                  </a:lnTo>
                  <a:lnTo>
                    <a:pt x="26" y="1"/>
                  </a:lnTo>
                  <a:lnTo>
                    <a:pt x="6" y="0"/>
                  </a:lnTo>
                  <a:lnTo>
                    <a:pt x="0" y="0"/>
                  </a:lnTo>
                </a:path>
              </a:pathLst>
            </a:custGeom>
            <a:noFill/>
            <a:ln w="0">
              <a:solidFill>
                <a:srgbClr val="000000"/>
              </a:solidFill>
              <a:prstDash val="solid"/>
              <a:round/>
              <a:headEnd/>
              <a:tailEnd/>
            </a:ln>
          </p:spPr>
          <p:txBody>
            <a:bodyPr/>
            <a:lstStyle/>
            <a:p>
              <a:endParaRPr lang="en-GB"/>
            </a:p>
          </p:txBody>
        </p:sp>
        <p:sp>
          <p:nvSpPr>
            <p:cNvPr id="800" name="Freeform 3480"/>
            <p:cNvSpPr>
              <a:spLocks/>
            </p:cNvSpPr>
            <p:nvPr/>
          </p:nvSpPr>
          <p:spPr bwMode="auto">
            <a:xfrm>
              <a:off x="1690" y="3097"/>
              <a:ext cx="69" cy="1"/>
            </a:xfrm>
            <a:custGeom>
              <a:avLst/>
              <a:gdLst/>
              <a:ahLst/>
              <a:cxnLst>
                <a:cxn ang="0">
                  <a:pos x="138" y="1"/>
                </a:cxn>
                <a:cxn ang="0">
                  <a:pos x="136" y="1"/>
                </a:cxn>
                <a:cxn ang="0">
                  <a:pos x="127" y="2"/>
                </a:cxn>
                <a:cxn ang="0">
                  <a:pos x="105" y="1"/>
                </a:cxn>
                <a:cxn ang="0">
                  <a:pos x="69" y="0"/>
                </a:cxn>
                <a:cxn ang="0">
                  <a:pos x="45" y="0"/>
                </a:cxn>
                <a:cxn ang="0">
                  <a:pos x="6" y="0"/>
                </a:cxn>
                <a:cxn ang="0">
                  <a:pos x="0" y="1"/>
                </a:cxn>
              </a:cxnLst>
              <a:rect l="0" t="0" r="r" b="b"/>
              <a:pathLst>
                <a:path w="138" h="2">
                  <a:moveTo>
                    <a:pt x="138" y="1"/>
                  </a:moveTo>
                  <a:lnTo>
                    <a:pt x="136" y="1"/>
                  </a:lnTo>
                  <a:lnTo>
                    <a:pt x="127" y="2"/>
                  </a:lnTo>
                  <a:lnTo>
                    <a:pt x="105" y="1"/>
                  </a:lnTo>
                  <a:lnTo>
                    <a:pt x="69" y="0"/>
                  </a:lnTo>
                  <a:lnTo>
                    <a:pt x="45" y="0"/>
                  </a:lnTo>
                  <a:lnTo>
                    <a:pt x="6" y="0"/>
                  </a:lnTo>
                  <a:lnTo>
                    <a:pt x="0" y="1"/>
                  </a:lnTo>
                </a:path>
              </a:pathLst>
            </a:custGeom>
            <a:noFill/>
            <a:ln w="0">
              <a:solidFill>
                <a:srgbClr val="000000"/>
              </a:solidFill>
              <a:prstDash val="solid"/>
              <a:round/>
              <a:headEnd/>
              <a:tailEnd/>
            </a:ln>
          </p:spPr>
          <p:txBody>
            <a:bodyPr/>
            <a:lstStyle/>
            <a:p>
              <a:endParaRPr lang="en-GB"/>
            </a:p>
          </p:txBody>
        </p:sp>
        <p:sp>
          <p:nvSpPr>
            <p:cNvPr id="801" name="Freeform 3481"/>
            <p:cNvSpPr>
              <a:spLocks/>
            </p:cNvSpPr>
            <p:nvPr/>
          </p:nvSpPr>
          <p:spPr bwMode="auto">
            <a:xfrm>
              <a:off x="1690" y="3099"/>
              <a:ext cx="68" cy="1"/>
            </a:xfrm>
            <a:custGeom>
              <a:avLst/>
              <a:gdLst/>
              <a:ahLst/>
              <a:cxnLst>
                <a:cxn ang="0">
                  <a:pos x="135" y="1"/>
                </a:cxn>
                <a:cxn ang="0">
                  <a:pos x="127" y="1"/>
                </a:cxn>
                <a:cxn ang="0">
                  <a:pos x="105" y="1"/>
                </a:cxn>
                <a:cxn ang="0">
                  <a:pos x="69" y="0"/>
                </a:cxn>
                <a:cxn ang="0">
                  <a:pos x="45" y="0"/>
                </a:cxn>
                <a:cxn ang="0">
                  <a:pos x="6" y="0"/>
                </a:cxn>
                <a:cxn ang="0">
                  <a:pos x="0" y="1"/>
                </a:cxn>
              </a:cxnLst>
              <a:rect l="0" t="0" r="r" b="b"/>
              <a:pathLst>
                <a:path w="135" h="1">
                  <a:moveTo>
                    <a:pt x="135" y="1"/>
                  </a:moveTo>
                  <a:lnTo>
                    <a:pt x="127" y="1"/>
                  </a:lnTo>
                  <a:lnTo>
                    <a:pt x="105" y="1"/>
                  </a:lnTo>
                  <a:lnTo>
                    <a:pt x="69" y="0"/>
                  </a:lnTo>
                  <a:lnTo>
                    <a:pt x="45" y="0"/>
                  </a:lnTo>
                  <a:lnTo>
                    <a:pt x="6" y="0"/>
                  </a:lnTo>
                  <a:lnTo>
                    <a:pt x="0" y="1"/>
                  </a:lnTo>
                </a:path>
              </a:pathLst>
            </a:custGeom>
            <a:noFill/>
            <a:ln w="0">
              <a:solidFill>
                <a:srgbClr val="000000"/>
              </a:solidFill>
              <a:prstDash val="solid"/>
              <a:round/>
              <a:headEnd/>
              <a:tailEnd/>
            </a:ln>
          </p:spPr>
          <p:txBody>
            <a:bodyPr/>
            <a:lstStyle/>
            <a:p>
              <a:endParaRPr lang="en-GB"/>
            </a:p>
          </p:txBody>
        </p:sp>
        <p:sp>
          <p:nvSpPr>
            <p:cNvPr id="802" name="Freeform 3482"/>
            <p:cNvSpPr>
              <a:spLocks/>
            </p:cNvSpPr>
            <p:nvPr/>
          </p:nvSpPr>
          <p:spPr bwMode="auto">
            <a:xfrm>
              <a:off x="1753" y="3107"/>
              <a:ext cx="44" cy="3"/>
            </a:xfrm>
            <a:custGeom>
              <a:avLst/>
              <a:gdLst/>
              <a:ahLst/>
              <a:cxnLst>
                <a:cxn ang="0">
                  <a:pos x="0" y="0"/>
                </a:cxn>
                <a:cxn ang="0">
                  <a:pos x="1" y="2"/>
                </a:cxn>
                <a:cxn ang="0">
                  <a:pos x="15" y="3"/>
                </a:cxn>
                <a:cxn ang="0">
                  <a:pos x="26" y="4"/>
                </a:cxn>
                <a:cxn ang="0">
                  <a:pos x="36" y="5"/>
                </a:cxn>
                <a:cxn ang="0">
                  <a:pos x="49" y="6"/>
                </a:cxn>
                <a:cxn ang="0">
                  <a:pos x="86" y="7"/>
                </a:cxn>
              </a:cxnLst>
              <a:rect l="0" t="0" r="r" b="b"/>
              <a:pathLst>
                <a:path w="86" h="7">
                  <a:moveTo>
                    <a:pt x="0" y="0"/>
                  </a:moveTo>
                  <a:lnTo>
                    <a:pt x="1" y="2"/>
                  </a:lnTo>
                  <a:lnTo>
                    <a:pt x="15" y="3"/>
                  </a:lnTo>
                  <a:lnTo>
                    <a:pt x="26" y="4"/>
                  </a:lnTo>
                  <a:lnTo>
                    <a:pt x="36" y="5"/>
                  </a:lnTo>
                  <a:lnTo>
                    <a:pt x="49" y="6"/>
                  </a:lnTo>
                  <a:lnTo>
                    <a:pt x="86" y="7"/>
                  </a:lnTo>
                </a:path>
              </a:pathLst>
            </a:custGeom>
            <a:noFill/>
            <a:ln w="0">
              <a:solidFill>
                <a:srgbClr val="000000"/>
              </a:solidFill>
              <a:prstDash val="solid"/>
              <a:round/>
              <a:headEnd/>
              <a:tailEnd/>
            </a:ln>
          </p:spPr>
          <p:txBody>
            <a:bodyPr/>
            <a:lstStyle/>
            <a:p>
              <a:endParaRPr lang="en-GB"/>
            </a:p>
          </p:txBody>
        </p:sp>
        <p:sp>
          <p:nvSpPr>
            <p:cNvPr id="803" name="Freeform 3483"/>
            <p:cNvSpPr>
              <a:spLocks/>
            </p:cNvSpPr>
            <p:nvPr/>
          </p:nvSpPr>
          <p:spPr bwMode="auto">
            <a:xfrm>
              <a:off x="1690" y="3108"/>
              <a:ext cx="62" cy="1"/>
            </a:xfrm>
            <a:custGeom>
              <a:avLst/>
              <a:gdLst/>
              <a:ahLst/>
              <a:cxnLst>
                <a:cxn ang="0">
                  <a:pos x="123" y="2"/>
                </a:cxn>
                <a:cxn ang="0">
                  <a:pos x="106" y="0"/>
                </a:cxn>
                <a:cxn ang="0">
                  <a:pos x="66" y="1"/>
                </a:cxn>
                <a:cxn ang="0">
                  <a:pos x="53" y="1"/>
                </a:cxn>
                <a:cxn ang="0">
                  <a:pos x="17" y="2"/>
                </a:cxn>
                <a:cxn ang="0">
                  <a:pos x="6" y="1"/>
                </a:cxn>
                <a:cxn ang="0">
                  <a:pos x="0" y="2"/>
                </a:cxn>
              </a:cxnLst>
              <a:rect l="0" t="0" r="r" b="b"/>
              <a:pathLst>
                <a:path w="123" h="2">
                  <a:moveTo>
                    <a:pt x="123" y="2"/>
                  </a:moveTo>
                  <a:lnTo>
                    <a:pt x="106" y="0"/>
                  </a:lnTo>
                  <a:lnTo>
                    <a:pt x="66" y="1"/>
                  </a:lnTo>
                  <a:lnTo>
                    <a:pt x="53" y="1"/>
                  </a:lnTo>
                  <a:lnTo>
                    <a:pt x="17" y="2"/>
                  </a:lnTo>
                  <a:lnTo>
                    <a:pt x="6" y="1"/>
                  </a:lnTo>
                  <a:lnTo>
                    <a:pt x="0" y="2"/>
                  </a:lnTo>
                </a:path>
              </a:pathLst>
            </a:custGeom>
            <a:noFill/>
            <a:ln w="0">
              <a:solidFill>
                <a:srgbClr val="000000"/>
              </a:solidFill>
              <a:prstDash val="solid"/>
              <a:round/>
              <a:headEnd/>
              <a:tailEnd/>
            </a:ln>
          </p:spPr>
          <p:txBody>
            <a:bodyPr/>
            <a:lstStyle/>
            <a:p>
              <a:endParaRPr lang="en-GB"/>
            </a:p>
          </p:txBody>
        </p:sp>
        <p:sp>
          <p:nvSpPr>
            <p:cNvPr id="804" name="Freeform 3484"/>
            <p:cNvSpPr>
              <a:spLocks/>
            </p:cNvSpPr>
            <p:nvPr/>
          </p:nvSpPr>
          <p:spPr bwMode="auto">
            <a:xfrm>
              <a:off x="1732" y="3146"/>
              <a:ext cx="64" cy="2"/>
            </a:xfrm>
            <a:custGeom>
              <a:avLst/>
              <a:gdLst/>
              <a:ahLst/>
              <a:cxnLst>
                <a:cxn ang="0">
                  <a:pos x="0" y="0"/>
                </a:cxn>
                <a:cxn ang="0">
                  <a:pos x="6" y="2"/>
                </a:cxn>
                <a:cxn ang="0">
                  <a:pos x="23" y="2"/>
                </a:cxn>
                <a:cxn ang="0">
                  <a:pos x="91" y="3"/>
                </a:cxn>
                <a:cxn ang="0">
                  <a:pos x="102" y="4"/>
                </a:cxn>
                <a:cxn ang="0">
                  <a:pos x="113" y="6"/>
                </a:cxn>
                <a:cxn ang="0">
                  <a:pos x="125" y="6"/>
                </a:cxn>
                <a:cxn ang="0">
                  <a:pos x="128" y="6"/>
                </a:cxn>
              </a:cxnLst>
              <a:rect l="0" t="0" r="r" b="b"/>
              <a:pathLst>
                <a:path w="128" h="6">
                  <a:moveTo>
                    <a:pt x="0" y="0"/>
                  </a:moveTo>
                  <a:lnTo>
                    <a:pt x="6" y="2"/>
                  </a:lnTo>
                  <a:lnTo>
                    <a:pt x="23" y="2"/>
                  </a:lnTo>
                  <a:lnTo>
                    <a:pt x="91" y="3"/>
                  </a:lnTo>
                  <a:lnTo>
                    <a:pt x="102" y="4"/>
                  </a:lnTo>
                  <a:lnTo>
                    <a:pt x="113" y="6"/>
                  </a:lnTo>
                  <a:lnTo>
                    <a:pt x="125" y="6"/>
                  </a:lnTo>
                  <a:lnTo>
                    <a:pt x="128" y="6"/>
                  </a:lnTo>
                </a:path>
              </a:pathLst>
            </a:custGeom>
            <a:noFill/>
            <a:ln w="0">
              <a:solidFill>
                <a:srgbClr val="000000"/>
              </a:solidFill>
              <a:prstDash val="solid"/>
              <a:round/>
              <a:headEnd/>
              <a:tailEnd/>
            </a:ln>
          </p:spPr>
          <p:txBody>
            <a:bodyPr/>
            <a:lstStyle/>
            <a:p>
              <a:endParaRPr lang="en-GB"/>
            </a:p>
          </p:txBody>
        </p:sp>
        <p:sp>
          <p:nvSpPr>
            <p:cNvPr id="805" name="Freeform 3485"/>
            <p:cNvSpPr>
              <a:spLocks/>
            </p:cNvSpPr>
            <p:nvPr/>
          </p:nvSpPr>
          <p:spPr bwMode="auto">
            <a:xfrm>
              <a:off x="1692" y="3154"/>
              <a:ext cx="35" cy="1"/>
            </a:xfrm>
            <a:custGeom>
              <a:avLst/>
              <a:gdLst/>
              <a:ahLst/>
              <a:cxnLst>
                <a:cxn ang="0">
                  <a:pos x="72" y="1"/>
                </a:cxn>
                <a:cxn ang="0">
                  <a:pos x="64" y="1"/>
                </a:cxn>
                <a:cxn ang="0">
                  <a:pos x="51" y="0"/>
                </a:cxn>
                <a:cxn ang="0">
                  <a:pos x="26" y="2"/>
                </a:cxn>
                <a:cxn ang="0">
                  <a:pos x="4" y="2"/>
                </a:cxn>
                <a:cxn ang="0">
                  <a:pos x="0" y="2"/>
                </a:cxn>
              </a:cxnLst>
              <a:rect l="0" t="0" r="r" b="b"/>
              <a:pathLst>
                <a:path w="72" h="2">
                  <a:moveTo>
                    <a:pt x="72" y="1"/>
                  </a:moveTo>
                  <a:lnTo>
                    <a:pt x="64" y="1"/>
                  </a:lnTo>
                  <a:lnTo>
                    <a:pt x="51" y="0"/>
                  </a:lnTo>
                  <a:lnTo>
                    <a:pt x="26" y="2"/>
                  </a:lnTo>
                  <a:lnTo>
                    <a:pt x="4" y="2"/>
                  </a:lnTo>
                  <a:lnTo>
                    <a:pt x="0" y="2"/>
                  </a:lnTo>
                </a:path>
              </a:pathLst>
            </a:custGeom>
            <a:noFill/>
            <a:ln w="0">
              <a:solidFill>
                <a:srgbClr val="000000"/>
              </a:solidFill>
              <a:prstDash val="solid"/>
              <a:round/>
              <a:headEnd/>
              <a:tailEnd/>
            </a:ln>
          </p:spPr>
          <p:txBody>
            <a:bodyPr/>
            <a:lstStyle/>
            <a:p>
              <a:endParaRPr lang="en-GB"/>
            </a:p>
          </p:txBody>
        </p:sp>
        <p:sp>
          <p:nvSpPr>
            <p:cNvPr id="806" name="Freeform 3486"/>
            <p:cNvSpPr>
              <a:spLocks/>
            </p:cNvSpPr>
            <p:nvPr/>
          </p:nvSpPr>
          <p:spPr bwMode="auto">
            <a:xfrm>
              <a:off x="1692" y="3159"/>
              <a:ext cx="33" cy="1"/>
            </a:xfrm>
            <a:custGeom>
              <a:avLst/>
              <a:gdLst/>
              <a:ahLst/>
              <a:cxnLst>
                <a:cxn ang="0">
                  <a:pos x="66" y="1"/>
                </a:cxn>
                <a:cxn ang="0">
                  <a:pos x="64" y="1"/>
                </a:cxn>
                <a:cxn ang="0">
                  <a:pos x="51" y="0"/>
                </a:cxn>
                <a:cxn ang="0">
                  <a:pos x="26" y="1"/>
                </a:cxn>
                <a:cxn ang="0">
                  <a:pos x="4" y="1"/>
                </a:cxn>
                <a:cxn ang="0">
                  <a:pos x="0" y="1"/>
                </a:cxn>
              </a:cxnLst>
              <a:rect l="0" t="0" r="r" b="b"/>
              <a:pathLst>
                <a:path w="66" h="1">
                  <a:moveTo>
                    <a:pt x="66" y="1"/>
                  </a:moveTo>
                  <a:lnTo>
                    <a:pt x="64" y="1"/>
                  </a:lnTo>
                  <a:lnTo>
                    <a:pt x="51" y="0"/>
                  </a:lnTo>
                  <a:lnTo>
                    <a:pt x="26" y="1"/>
                  </a:lnTo>
                  <a:lnTo>
                    <a:pt x="4" y="1"/>
                  </a:lnTo>
                  <a:lnTo>
                    <a:pt x="0" y="1"/>
                  </a:lnTo>
                </a:path>
              </a:pathLst>
            </a:custGeom>
            <a:noFill/>
            <a:ln w="0">
              <a:solidFill>
                <a:srgbClr val="000000"/>
              </a:solidFill>
              <a:prstDash val="solid"/>
              <a:round/>
              <a:headEnd/>
              <a:tailEnd/>
            </a:ln>
          </p:spPr>
          <p:txBody>
            <a:bodyPr/>
            <a:lstStyle/>
            <a:p>
              <a:endParaRPr lang="en-GB"/>
            </a:p>
          </p:txBody>
        </p:sp>
        <p:sp>
          <p:nvSpPr>
            <p:cNvPr id="807" name="Freeform 3487"/>
            <p:cNvSpPr>
              <a:spLocks/>
            </p:cNvSpPr>
            <p:nvPr/>
          </p:nvSpPr>
          <p:spPr bwMode="auto">
            <a:xfrm>
              <a:off x="1692" y="3162"/>
              <a:ext cx="31" cy="1"/>
            </a:xfrm>
            <a:custGeom>
              <a:avLst/>
              <a:gdLst/>
              <a:ahLst/>
              <a:cxnLst>
                <a:cxn ang="0">
                  <a:pos x="64" y="0"/>
                </a:cxn>
                <a:cxn ang="0">
                  <a:pos x="51" y="0"/>
                </a:cxn>
                <a:cxn ang="0">
                  <a:pos x="26" y="1"/>
                </a:cxn>
                <a:cxn ang="0">
                  <a:pos x="4" y="1"/>
                </a:cxn>
                <a:cxn ang="0">
                  <a:pos x="0" y="1"/>
                </a:cxn>
              </a:cxnLst>
              <a:rect l="0" t="0" r="r" b="b"/>
              <a:pathLst>
                <a:path w="64" h="1">
                  <a:moveTo>
                    <a:pt x="64" y="0"/>
                  </a:moveTo>
                  <a:lnTo>
                    <a:pt x="51" y="0"/>
                  </a:lnTo>
                  <a:lnTo>
                    <a:pt x="26" y="1"/>
                  </a:lnTo>
                  <a:lnTo>
                    <a:pt x="4" y="1"/>
                  </a:lnTo>
                  <a:lnTo>
                    <a:pt x="0" y="1"/>
                  </a:lnTo>
                </a:path>
              </a:pathLst>
            </a:custGeom>
            <a:noFill/>
            <a:ln w="0">
              <a:solidFill>
                <a:srgbClr val="000000"/>
              </a:solidFill>
              <a:prstDash val="solid"/>
              <a:round/>
              <a:headEnd/>
              <a:tailEnd/>
            </a:ln>
          </p:spPr>
          <p:txBody>
            <a:bodyPr/>
            <a:lstStyle/>
            <a:p>
              <a:endParaRPr lang="en-GB"/>
            </a:p>
          </p:txBody>
        </p:sp>
        <p:sp>
          <p:nvSpPr>
            <p:cNvPr id="808" name="Freeform 3488"/>
            <p:cNvSpPr>
              <a:spLocks/>
            </p:cNvSpPr>
            <p:nvPr/>
          </p:nvSpPr>
          <p:spPr bwMode="auto">
            <a:xfrm>
              <a:off x="1692" y="3167"/>
              <a:ext cx="28" cy="1"/>
            </a:xfrm>
            <a:custGeom>
              <a:avLst/>
              <a:gdLst/>
              <a:ahLst/>
              <a:cxnLst>
                <a:cxn ang="0">
                  <a:pos x="57" y="0"/>
                </a:cxn>
                <a:cxn ang="0">
                  <a:pos x="51" y="0"/>
                </a:cxn>
                <a:cxn ang="0">
                  <a:pos x="27" y="1"/>
                </a:cxn>
                <a:cxn ang="0">
                  <a:pos x="4" y="1"/>
                </a:cxn>
                <a:cxn ang="0">
                  <a:pos x="0" y="1"/>
                </a:cxn>
              </a:cxnLst>
              <a:rect l="0" t="0" r="r" b="b"/>
              <a:pathLst>
                <a:path w="57" h="1">
                  <a:moveTo>
                    <a:pt x="57" y="0"/>
                  </a:moveTo>
                  <a:lnTo>
                    <a:pt x="51" y="0"/>
                  </a:lnTo>
                  <a:lnTo>
                    <a:pt x="27" y="1"/>
                  </a:lnTo>
                  <a:lnTo>
                    <a:pt x="4" y="1"/>
                  </a:lnTo>
                  <a:lnTo>
                    <a:pt x="0" y="1"/>
                  </a:lnTo>
                </a:path>
              </a:pathLst>
            </a:custGeom>
            <a:noFill/>
            <a:ln w="0">
              <a:solidFill>
                <a:srgbClr val="000000"/>
              </a:solidFill>
              <a:prstDash val="solid"/>
              <a:round/>
              <a:headEnd/>
              <a:tailEnd/>
            </a:ln>
          </p:spPr>
          <p:txBody>
            <a:bodyPr/>
            <a:lstStyle/>
            <a:p>
              <a:endParaRPr lang="en-GB"/>
            </a:p>
          </p:txBody>
        </p:sp>
        <p:sp>
          <p:nvSpPr>
            <p:cNvPr id="809" name="Freeform 3489"/>
            <p:cNvSpPr>
              <a:spLocks/>
            </p:cNvSpPr>
            <p:nvPr/>
          </p:nvSpPr>
          <p:spPr bwMode="auto">
            <a:xfrm>
              <a:off x="1692" y="3172"/>
              <a:ext cx="26" cy="1"/>
            </a:xfrm>
            <a:custGeom>
              <a:avLst/>
              <a:gdLst/>
              <a:ahLst/>
              <a:cxnLst>
                <a:cxn ang="0">
                  <a:pos x="52" y="0"/>
                </a:cxn>
                <a:cxn ang="0">
                  <a:pos x="40" y="0"/>
                </a:cxn>
                <a:cxn ang="0">
                  <a:pos x="4" y="0"/>
                </a:cxn>
                <a:cxn ang="0">
                  <a:pos x="0" y="0"/>
                </a:cxn>
              </a:cxnLst>
              <a:rect l="0" t="0" r="r" b="b"/>
              <a:pathLst>
                <a:path w="52">
                  <a:moveTo>
                    <a:pt x="52" y="0"/>
                  </a:moveTo>
                  <a:lnTo>
                    <a:pt x="40" y="0"/>
                  </a:lnTo>
                  <a:lnTo>
                    <a:pt x="4" y="0"/>
                  </a:lnTo>
                  <a:lnTo>
                    <a:pt x="0" y="0"/>
                  </a:lnTo>
                </a:path>
              </a:pathLst>
            </a:custGeom>
            <a:noFill/>
            <a:ln w="0">
              <a:solidFill>
                <a:srgbClr val="000000"/>
              </a:solidFill>
              <a:prstDash val="solid"/>
              <a:round/>
              <a:headEnd/>
              <a:tailEnd/>
            </a:ln>
          </p:spPr>
          <p:txBody>
            <a:bodyPr/>
            <a:lstStyle/>
            <a:p>
              <a:endParaRPr lang="en-GB"/>
            </a:p>
          </p:txBody>
        </p:sp>
        <p:sp>
          <p:nvSpPr>
            <p:cNvPr id="810" name="Freeform 3490"/>
            <p:cNvSpPr>
              <a:spLocks/>
            </p:cNvSpPr>
            <p:nvPr/>
          </p:nvSpPr>
          <p:spPr bwMode="auto">
            <a:xfrm>
              <a:off x="1713" y="3181"/>
              <a:ext cx="77" cy="7"/>
            </a:xfrm>
            <a:custGeom>
              <a:avLst/>
              <a:gdLst/>
              <a:ahLst/>
              <a:cxnLst>
                <a:cxn ang="0">
                  <a:pos x="0" y="0"/>
                </a:cxn>
                <a:cxn ang="0">
                  <a:pos x="13" y="0"/>
                </a:cxn>
                <a:cxn ang="0">
                  <a:pos x="98" y="6"/>
                </a:cxn>
                <a:cxn ang="0">
                  <a:pos x="120" y="14"/>
                </a:cxn>
                <a:cxn ang="0">
                  <a:pos x="131" y="13"/>
                </a:cxn>
                <a:cxn ang="0">
                  <a:pos x="140" y="13"/>
                </a:cxn>
                <a:cxn ang="0">
                  <a:pos x="150" y="14"/>
                </a:cxn>
                <a:cxn ang="0">
                  <a:pos x="154" y="14"/>
                </a:cxn>
              </a:cxnLst>
              <a:rect l="0" t="0" r="r" b="b"/>
              <a:pathLst>
                <a:path w="154" h="14">
                  <a:moveTo>
                    <a:pt x="0" y="0"/>
                  </a:moveTo>
                  <a:lnTo>
                    <a:pt x="13" y="0"/>
                  </a:lnTo>
                  <a:lnTo>
                    <a:pt x="98" y="6"/>
                  </a:lnTo>
                  <a:lnTo>
                    <a:pt x="120" y="14"/>
                  </a:lnTo>
                  <a:lnTo>
                    <a:pt x="131" y="13"/>
                  </a:lnTo>
                  <a:lnTo>
                    <a:pt x="140" y="13"/>
                  </a:lnTo>
                  <a:lnTo>
                    <a:pt x="150" y="14"/>
                  </a:lnTo>
                  <a:lnTo>
                    <a:pt x="154" y="14"/>
                  </a:lnTo>
                </a:path>
              </a:pathLst>
            </a:custGeom>
            <a:noFill/>
            <a:ln w="0">
              <a:solidFill>
                <a:srgbClr val="000000"/>
              </a:solidFill>
              <a:prstDash val="solid"/>
              <a:round/>
              <a:headEnd/>
              <a:tailEnd/>
            </a:ln>
          </p:spPr>
          <p:txBody>
            <a:bodyPr/>
            <a:lstStyle/>
            <a:p>
              <a:endParaRPr lang="en-GB"/>
            </a:p>
          </p:txBody>
        </p:sp>
        <p:sp>
          <p:nvSpPr>
            <p:cNvPr id="811" name="Line 3491"/>
            <p:cNvSpPr>
              <a:spLocks noChangeShapeType="1"/>
            </p:cNvSpPr>
            <p:nvPr/>
          </p:nvSpPr>
          <p:spPr bwMode="auto">
            <a:xfrm>
              <a:off x="1707" y="3192"/>
              <a:ext cx="3" cy="1"/>
            </a:xfrm>
            <a:prstGeom prst="line">
              <a:avLst/>
            </a:prstGeom>
            <a:noFill/>
            <a:ln w="0">
              <a:solidFill>
                <a:srgbClr val="000000"/>
              </a:solidFill>
              <a:round/>
              <a:headEnd/>
              <a:tailEnd/>
            </a:ln>
          </p:spPr>
          <p:txBody>
            <a:bodyPr/>
            <a:lstStyle/>
            <a:p>
              <a:endParaRPr lang="en-GB"/>
            </a:p>
          </p:txBody>
        </p:sp>
        <p:sp>
          <p:nvSpPr>
            <p:cNvPr id="812" name="Line 3492"/>
            <p:cNvSpPr>
              <a:spLocks noChangeShapeType="1"/>
            </p:cNvSpPr>
            <p:nvPr/>
          </p:nvSpPr>
          <p:spPr bwMode="auto">
            <a:xfrm>
              <a:off x="2209" y="3025"/>
              <a:ext cx="426" cy="1"/>
            </a:xfrm>
            <a:prstGeom prst="line">
              <a:avLst/>
            </a:prstGeom>
            <a:noFill/>
            <a:ln w="0">
              <a:solidFill>
                <a:srgbClr val="000000"/>
              </a:solidFill>
              <a:round/>
              <a:headEnd/>
              <a:tailEnd/>
            </a:ln>
          </p:spPr>
          <p:txBody>
            <a:bodyPr/>
            <a:lstStyle/>
            <a:p>
              <a:endParaRPr lang="en-GB"/>
            </a:p>
          </p:txBody>
        </p:sp>
        <p:sp>
          <p:nvSpPr>
            <p:cNvPr id="813" name="Freeform 3493"/>
            <p:cNvSpPr>
              <a:spLocks/>
            </p:cNvSpPr>
            <p:nvPr/>
          </p:nvSpPr>
          <p:spPr bwMode="auto">
            <a:xfrm>
              <a:off x="2174" y="3066"/>
              <a:ext cx="14" cy="1"/>
            </a:xfrm>
            <a:custGeom>
              <a:avLst/>
              <a:gdLst/>
              <a:ahLst/>
              <a:cxnLst>
                <a:cxn ang="0">
                  <a:pos x="29" y="0"/>
                </a:cxn>
                <a:cxn ang="0">
                  <a:pos x="5" y="1"/>
                </a:cxn>
                <a:cxn ang="0">
                  <a:pos x="0" y="1"/>
                </a:cxn>
              </a:cxnLst>
              <a:rect l="0" t="0" r="r" b="b"/>
              <a:pathLst>
                <a:path w="29" h="1">
                  <a:moveTo>
                    <a:pt x="29" y="0"/>
                  </a:moveTo>
                  <a:lnTo>
                    <a:pt x="5" y="1"/>
                  </a:lnTo>
                  <a:lnTo>
                    <a:pt x="0" y="1"/>
                  </a:lnTo>
                </a:path>
              </a:pathLst>
            </a:custGeom>
            <a:noFill/>
            <a:ln w="0">
              <a:solidFill>
                <a:srgbClr val="000000"/>
              </a:solidFill>
              <a:prstDash val="solid"/>
              <a:round/>
              <a:headEnd/>
              <a:tailEnd/>
            </a:ln>
          </p:spPr>
          <p:txBody>
            <a:bodyPr/>
            <a:lstStyle/>
            <a:p>
              <a:endParaRPr lang="en-GB"/>
            </a:p>
          </p:txBody>
        </p:sp>
        <p:sp>
          <p:nvSpPr>
            <p:cNvPr id="814" name="Freeform 3494"/>
            <p:cNvSpPr>
              <a:spLocks/>
            </p:cNvSpPr>
            <p:nvPr/>
          </p:nvSpPr>
          <p:spPr bwMode="auto">
            <a:xfrm>
              <a:off x="2188" y="3064"/>
              <a:ext cx="423" cy="3"/>
            </a:xfrm>
            <a:custGeom>
              <a:avLst/>
              <a:gdLst/>
              <a:ahLst/>
              <a:cxnLst>
                <a:cxn ang="0">
                  <a:pos x="0" y="3"/>
                </a:cxn>
                <a:cxn ang="0">
                  <a:pos x="28" y="2"/>
                </a:cxn>
                <a:cxn ang="0">
                  <a:pos x="89" y="0"/>
                </a:cxn>
                <a:cxn ang="0">
                  <a:pos x="114" y="0"/>
                </a:cxn>
                <a:cxn ang="0">
                  <a:pos x="145" y="1"/>
                </a:cxn>
                <a:cxn ang="0">
                  <a:pos x="151" y="1"/>
                </a:cxn>
                <a:cxn ang="0">
                  <a:pos x="165" y="1"/>
                </a:cxn>
                <a:cxn ang="0">
                  <a:pos x="179" y="2"/>
                </a:cxn>
                <a:cxn ang="0">
                  <a:pos x="218" y="2"/>
                </a:cxn>
                <a:cxn ang="0">
                  <a:pos x="249" y="3"/>
                </a:cxn>
                <a:cxn ang="0">
                  <a:pos x="269" y="2"/>
                </a:cxn>
                <a:cxn ang="0">
                  <a:pos x="286" y="3"/>
                </a:cxn>
                <a:cxn ang="0">
                  <a:pos x="305" y="3"/>
                </a:cxn>
                <a:cxn ang="0">
                  <a:pos x="334" y="3"/>
                </a:cxn>
                <a:cxn ang="0">
                  <a:pos x="378" y="2"/>
                </a:cxn>
                <a:cxn ang="0">
                  <a:pos x="401" y="3"/>
                </a:cxn>
                <a:cxn ang="0">
                  <a:pos x="422" y="4"/>
                </a:cxn>
                <a:cxn ang="0">
                  <a:pos x="435" y="4"/>
                </a:cxn>
                <a:cxn ang="0">
                  <a:pos x="464" y="5"/>
                </a:cxn>
                <a:cxn ang="0">
                  <a:pos x="480" y="5"/>
                </a:cxn>
                <a:cxn ang="0">
                  <a:pos x="498" y="5"/>
                </a:cxn>
                <a:cxn ang="0">
                  <a:pos x="521" y="5"/>
                </a:cxn>
                <a:cxn ang="0">
                  <a:pos x="533" y="5"/>
                </a:cxn>
                <a:cxn ang="0">
                  <a:pos x="564" y="5"/>
                </a:cxn>
                <a:cxn ang="0">
                  <a:pos x="600" y="4"/>
                </a:cxn>
                <a:cxn ang="0">
                  <a:pos x="657" y="4"/>
                </a:cxn>
                <a:cxn ang="0">
                  <a:pos x="692" y="5"/>
                </a:cxn>
                <a:cxn ang="0">
                  <a:pos x="711" y="5"/>
                </a:cxn>
                <a:cxn ang="0">
                  <a:pos x="712" y="5"/>
                </a:cxn>
                <a:cxn ang="0">
                  <a:pos x="738" y="5"/>
                </a:cxn>
                <a:cxn ang="0">
                  <a:pos x="760" y="5"/>
                </a:cxn>
                <a:cxn ang="0">
                  <a:pos x="803" y="5"/>
                </a:cxn>
                <a:cxn ang="0">
                  <a:pos x="831" y="6"/>
                </a:cxn>
                <a:cxn ang="0">
                  <a:pos x="844" y="6"/>
                </a:cxn>
              </a:cxnLst>
              <a:rect l="0" t="0" r="r" b="b"/>
              <a:pathLst>
                <a:path w="844" h="6">
                  <a:moveTo>
                    <a:pt x="0" y="3"/>
                  </a:moveTo>
                  <a:lnTo>
                    <a:pt x="28" y="2"/>
                  </a:lnTo>
                  <a:lnTo>
                    <a:pt x="89" y="0"/>
                  </a:lnTo>
                  <a:lnTo>
                    <a:pt x="114" y="0"/>
                  </a:lnTo>
                  <a:lnTo>
                    <a:pt x="145" y="1"/>
                  </a:lnTo>
                  <a:lnTo>
                    <a:pt x="151" y="1"/>
                  </a:lnTo>
                  <a:lnTo>
                    <a:pt x="165" y="1"/>
                  </a:lnTo>
                  <a:lnTo>
                    <a:pt x="179" y="2"/>
                  </a:lnTo>
                  <a:lnTo>
                    <a:pt x="218" y="2"/>
                  </a:lnTo>
                  <a:lnTo>
                    <a:pt x="249" y="3"/>
                  </a:lnTo>
                  <a:lnTo>
                    <a:pt x="269" y="2"/>
                  </a:lnTo>
                  <a:lnTo>
                    <a:pt x="286" y="3"/>
                  </a:lnTo>
                  <a:lnTo>
                    <a:pt x="305" y="3"/>
                  </a:lnTo>
                  <a:lnTo>
                    <a:pt x="334" y="3"/>
                  </a:lnTo>
                  <a:lnTo>
                    <a:pt x="378" y="2"/>
                  </a:lnTo>
                  <a:lnTo>
                    <a:pt x="401" y="3"/>
                  </a:lnTo>
                  <a:lnTo>
                    <a:pt x="422" y="4"/>
                  </a:lnTo>
                  <a:lnTo>
                    <a:pt x="435" y="4"/>
                  </a:lnTo>
                  <a:lnTo>
                    <a:pt x="464" y="5"/>
                  </a:lnTo>
                  <a:lnTo>
                    <a:pt x="480" y="5"/>
                  </a:lnTo>
                  <a:lnTo>
                    <a:pt x="498" y="5"/>
                  </a:lnTo>
                  <a:lnTo>
                    <a:pt x="521" y="5"/>
                  </a:lnTo>
                  <a:lnTo>
                    <a:pt x="533" y="5"/>
                  </a:lnTo>
                  <a:lnTo>
                    <a:pt x="564" y="5"/>
                  </a:lnTo>
                  <a:lnTo>
                    <a:pt x="600" y="4"/>
                  </a:lnTo>
                  <a:lnTo>
                    <a:pt x="657" y="4"/>
                  </a:lnTo>
                  <a:lnTo>
                    <a:pt x="692" y="5"/>
                  </a:lnTo>
                  <a:lnTo>
                    <a:pt x="711" y="5"/>
                  </a:lnTo>
                  <a:lnTo>
                    <a:pt x="712" y="5"/>
                  </a:lnTo>
                  <a:lnTo>
                    <a:pt x="738" y="5"/>
                  </a:lnTo>
                  <a:lnTo>
                    <a:pt x="760" y="5"/>
                  </a:lnTo>
                  <a:lnTo>
                    <a:pt x="803" y="5"/>
                  </a:lnTo>
                  <a:lnTo>
                    <a:pt x="831" y="6"/>
                  </a:lnTo>
                  <a:lnTo>
                    <a:pt x="844" y="6"/>
                  </a:lnTo>
                </a:path>
              </a:pathLst>
            </a:custGeom>
            <a:noFill/>
            <a:ln w="0">
              <a:solidFill>
                <a:srgbClr val="000000"/>
              </a:solidFill>
              <a:prstDash val="solid"/>
              <a:round/>
              <a:headEnd/>
              <a:tailEnd/>
            </a:ln>
          </p:spPr>
          <p:txBody>
            <a:bodyPr/>
            <a:lstStyle/>
            <a:p>
              <a:endParaRPr lang="en-GB"/>
            </a:p>
          </p:txBody>
        </p:sp>
        <p:sp>
          <p:nvSpPr>
            <p:cNvPr id="815" name="Freeform 3495"/>
            <p:cNvSpPr>
              <a:spLocks/>
            </p:cNvSpPr>
            <p:nvPr/>
          </p:nvSpPr>
          <p:spPr bwMode="auto">
            <a:xfrm>
              <a:off x="2024" y="3068"/>
              <a:ext cx="163" cy="7"/>
            </a:xfrm>
            <a:custGeom>
              <a:avLst/>
              <a:gdLst/>
              <a:ahLst/>
              <a:cxnLst>
                <a:cxn ang="0">
                  <a:pos x="327" y="2"/>
                </a:cxn>
                <a:cxn ang="0">
                  <a:pos x="326" y="2"/>
                </a:cxn>
                <a:cxn ang="0">
                  <a:pos x="307" y="0"/>
                </a:cxn>
                <a:cxn ang="0">
                  <a:pos x="286" y="3"/>
                </a:cxn>
                <a:cxn ang="0">
                  <a:pos x="270" y="4"/>
                </a:cxn>
                <a:cxn ang="0">
                  <a:pos x="256" y="5"/>
                </a:cxn>
                <a:cxn ang="0">
                  <a:pos x="234" y="5"/>
                </a:cxn>
                <a:cxn ang="0">
                  <a:pos x="196" y="6"/>
                </a:cxn>
                <a:cxn ang="0">
                  <a:pos x="179" y="5"/>
                </a:cxn>
                <a:cxn ang="0">
                  <a:pos x="135" y="6"/>
                </a:cxn>
                <a:cxn ang="0">
                  <a:pos x="112" y="6"/>
                </a:cxn>
                <a:cxn ang="0">
                  <a:pos x="95" y="7"/>
                </a:cxn>
                <a:cxn ang="0">
                  <a:pos x="76" y="9"/>
                </a:cxn>
                <a:cxn ang="0">
                  <a:pos x="64" y="9"/>
                </a:cxn>
                <a:cxn ang="0">
                  <a:pos x="32" y="11"/>
                </a:cxn>
                <a:cxn ang="0">
                  <a:pos x="20" y="15"/>
                </a:cxn>
                <a:cxn ang="0">
                  <a:pos x="0" y="15"/>
                </a:cxn>
              </a:cxnLst>
              <a:rect l="0" t="0" r="r" b="b"/>
              <a:pathLst>
                <a:path w="327" h="15">
                  <a:moveTo>
                    <a:pt x="327" y="2"/>
                  </a:moveTo>
                  <a:lnTo>
                    <a:pt x="326" y="2"/>
                  </a:lnTo>
                  <a:lnTo>
                    <a:pt x="307" y="0"/>
                  </a:lnTo>
                  <a:lnTo>
                    <a:pt x="286" y="3"/>
                  </a:lnTo>
                  <a:lnTo>
                    <a:pt x="270" y="4"/>
                  </a:lnTo>
                  <a:lnTo>
                    <a:pt x="256" y="5"/>
                  </a:lnTo>
                  <a:lnTo>
                    <a:pt x="234" y="5"/>
                  </a:lnTo>
                  <a:lnTo>
                    <a:pt x="196" y="6"/>
                  </a:lnTo>
                  <a:lnTo>
                    <a:pt x="179" y="5"/>
                  </a:lnTo>
                  <a:lnTo>
                    <a:pt x="135" y="6"/>
                  </a:lnTo>
                  <a:lnTo>
                    <a:pt x="112" y="6"/>
                  </a:lnTo>
                  <a:lnTo>
                    <a:pt x="95" y="7"/>
                  </a:lnTo>
                  <a:lnTo>
                    <a:pt x="76" y="9"/>
                  </a:lnTo>
                  <a:lnTo>
                    <a:pt x="64" y="9"/>
                  </a:lnTo>
                  <a:lnTo>
                    <a:pt x="32" y="11"/>
                  </a:lnTo>
                  <a:lnTo>
                    <a:pt x="20" y="15"/>
                  </a:lnTo>
                  <a:lnTo>
                    <a:pt x="0" y="15"/>
                  </a:lnTo>
                </a:path>
              </a:pathLst>
            </a:custGeom>
            <a:noFill/>
            <a:ln w="0">
              <a:solidFill>
                <a:srgbClr val="000000"/>
              </a:solidFill>
              <a:prstDash val="solid"/>
              <a:round/>
              <a:headEnd/>
              <a:tailEnd/>
            </a:ln>
          </p:spPr>
          <p:txBody>
            <a:bodyPr/>
            <a:lstStyle/>
            <a:p>
              <a:endParaRPr lang="en-GB"/>
            </a:p>
          </p:txBody>
        </p:sp>
        <p:sp>
          <p:nvSpPr>
            <p:cNvPr id="816" name="Freeform 3496"/>
            <p:cNvSpPr>
              <a:spLocks/>
            </p:cNvSpPr>
            <p:nvPr/>
          </p:nvSpPr>
          <p:spPr bwMode="auto">
            <a:xfrm>
              <a:off x="2024" y="3074"/>
              <a:ext cx="161" cy="3"/>
            </a:xfrm>
            <a:custGeom>
              <a:avLst/>
              <a:gdLst/>
              <a:ahLst/>
              <a:cxnLst>
                <a:cxn ang="0">
                  <a:pos x="322" y="0"/>
                </a:cxn>
                <a:cxn ang="0">
                  <a:pos x="294" y="1"/>
                </a:cxn>
                <a:cxn ang="0">
                  <a:pos x="186" y="4"/>
                </a:cxn>
                <a:cxn ang="0">
                  <a:pos x="116" y="4"/>
                </a:cxn>
                <a:cxn ang="0">
                  <a:pos x="32" y="6"/>
                </a:cxn>
                <a:cxn ang="0">
                  <a:pos x="21" y="7"/>
                </a:cxn>
                <a:cxn ang="0">
                  <a:pos x="0" y="6"/>
                </a:cxn>
              </a:cxnLst>
              <a:rect l="0" t="0" r="r" b="b"/>
              <a:pathLst>
                <a:path w="322" h="7">
                  <a:moveTo>
                    <a:pt x="322" y="0"/>
                  </a:moveTo>
                  <a:lnTo>
                    <a:pt x="294" y="1"/>
                  </a:lnTo>
                  <a:lnTo>
                    <a:pt x="186" y="4"/>
                  </a:lnTo>
                  <a:lnTo>
                    <a:pt x="116" y="4"/>
                  </a:lnTo>
                  <a:lnTo>
                    <a:pt x="32" y="6"/>
                  </a:lnTo>
                  <a:lnTo>
                    <a:pt x="21" y="7"/>
                  </a:lnTo>
                  <a:lnTo>
                    <a:pt x="0" y="6"/>
                  </a:lnTo>
                </a:path>
              </a:pathLst>
            </a:custGeom>
            <a:noFill/>
            <a:ln w="0">
              <a:solidFill>
                <a:srgbClr val="000000"/>
              </a:solidFill>
              <a:prstDash val="solid"/>
              <a:round/>
              <a:headEnd/>
              <a:tailEnd/>
            </a:ln>
          </p:spPr>
          <p:txBody>
            <a:bodyPr/>
            <a:lstStyle/>
            <a:p>
              <a:endParaRPr lang="en-GB"/>
            </a:p>
          </p:txBody>
        </p:sp>
        <p:sp>
          <p:nvSpPr>
            <p:cNvPr id="817" name="Freeform 3497"/>
            <p:cNvSpPr>
              <a:spLocks/>
            </p:cNvSpPr>
            <p:nvPr/>
          </p:nvSpPr>
          <p:spPr bwMode="auto">
            <a:xfrm>
              <a:off x="2183" y="3073"/>
              <a:ext cx="416" cy="16"/>
            </a:xfrm>
            <a:custGeom>
              <a:avLst/>
              <a:gdLst/>
              <a:ahLst/>
              <a:cxnLst>
                <a:cxn ang="0">
                  <a:pos x="0" y="10"/>
                </a:cxn>
                <a:cxn ang="0">
                  <a:pos x="10" y="9"/>
                </a:cxn>
                <a:cxn ang="0">
                  <a:pos x="21" y="9"/>
                </a:cxn>
                <a:cxn ang="0">
                  <a:pos x="37" y="8"/>
                </a:cxn>
                <a:cxn ang="0">
                  <a:pos x="59" y="6"/>
                </a:cxn>
                <a:cxn ang="0">
                  <a:pos x="74" y="4"/>
                </a:cxn>
                <a:cxn ang="0">
                  <a:pos x="93" y="3"/>
                </a:cxn>
                <a:cxn ang="0">
                  <a:pos x="104" y="2"/>
                </a:cxn>
                <a:cxn ang="0">
                  <a:pos x="117" y="2"/>
                </a:cxn>
                <a:cxn ang="0">
                  <a:pos x="129" y="0"/>
                </a:cxn>
                <a:cxn ang="0">
                  <a:pos x="143" y="0"/>
                </a:cxn>
                <a:cxn ang="0">
                  <a:pos x="156" y="0"/>
                </a:cxn>
                <a:cxn ang="0">
                  <a:pos x="169" y="1"/>
                </a:cxn>
                <a:cxn ang="0">
                  <a:pos x="184" y="1"/>
                </a:cxn>
                <a:cxn ang="0">
                  <a:pos x="206" y="2"/>
                </a:cxn>
                <a:cxn ang="0">
                  <a:pos x="221" y="3"/>
                </a:cxn>
                <a:cxn ang="0">
                  <a:pos x="244" y="3"/>
                </a:cxn>
                <a:cxn ang="0">
                  <a:pos x="270" y="4"/>
                </a:cxn>
                <a:cxn ang="0">
                  <a:pos x="283" y="6"/>
                </a:cxn>
                <a:cxn ang="0">
                  <a:pos x="310" y="7"/>
                </a:cxn>
                <a:cxn ang="0">
                  <a:pos x="361" y="9"/>
                </a:cxn>
                <a:cxn ang="0">
                  <a:pos x="391" y="11"/>
                </a:cxn>
                <a:cxn ang="0">
                  <a:pos x="414" y="13"/>
                </a:cxn>
                <a:cxn ang="0">
                  <a:pos x="448" y="14"/>
                </a:cxn>
                <a:cxn ang="0">
                  <a:pos x="475" y="16"/>
                </a:cxn>
                <a:cxn ang="0">
                  <a:pos x="500" y="19"/>
                </a:cxn>
                <a:cxn ang="0">
                  <a:pos x="544" y="22"/>
                </a:cxn>
                <a:cxn ang="0">
                  <a:pos x="581" y="22"/>
                </a:cxn>
                <a:cxn ang="0">
                  <a:pos x="637" y="25"/>
                </a:cxn>
                <a:cxn ang="0">
                  <a:pos x="668" y="26"/>
                </a:cxn>
                <a:cxn ang="0">
                  <a:pos x="699" y="28"/>
                </a:cxn>
                <a:cxn ang="0">
                  <a:pos x="732" y="29"/>
                </a:cxn>
                <a:cxn ang="0">
                  <a:pos x="745" y="29"/>
                </a:cxn>
                <a:cxn ang="0">
                  <a:pos x="778" y="29"/>
                </a:cxn>
                <a:cxn ang="0">
                  <a:pos x="799" y="30"/>
                </a:cxn>
                <a:cxn ang="0">
                  <a:pos x="833" y="33"/>
                </a:cxn>
              </a:cxnLst>
              <a:rect l="0" t="0" r="r" b="b"/>
              <a:pathLst>
                <a:path w="833" h="33">
                  <a:moveTo>
                    <a:pt x="0" y="10"/>
                  </a:moveTo>
                  <a:lnTo>
                    <a:pt x="10" y="9"/>
                  </a:lnTo>
                  <a:lnTo>
                    <a:pt x="21" y="9"/>
                  </a:lnTo>
                  <a:lnTo>
                    <a:pt x="37" y="8"/>
                  </a:lnTo>
                  <a:lnTo>
                    <a:pt x="59" y="6"/>
                  </a:lnTo>
                  <a:lnTo>
                    <a:pt x="74" y="4"/>
                  </a:lnTo>
                  <a:lnTo>
                    <a:pt x="93" y="3"/>
                  </a:lnTo>
                  <a:lnTo>
                    <a:pt x="104" y="2"/>
                  </a:lnTo>
                  <a:lnTo>
                    <a:pt x="117" y="2"/>
                  </a:lnTo>
                  <a:lnTo>
                    <a:pt x="129" y="0"/>
                  </a:lnTo>
                  <a:lnTo>
                    <a:pt x="143" y="0"/>
                  </a:lnTo>
                  <a:lnTo>
                    <a:pt x="156" y="0"/>
                  </a:lnTo>
                  <a:lnTo>
                    <a:pt x="169" y="1"/>
                  </a:lnTo>
                  <a:lnTo>
                    <a:pt x="184" y="1"/>
                  </a:lnTo>
                  <a:lnTo>
                    <a:pt x="206" y="2"/>
                  </a:lnTo>
                  <a:lnTo>
                    <a:pt x="221" y="3"/>
                  </a:lnTo>
                  <a:lnTo>
                    <a:pt x="244" y="3"/>
                  </a:lnTo>
                  <a:lnTo>
                    <a:pt x="270" y="4"/>
                  </a:lnTo>
                  <a:lnTo>
                    <a:pt x="283" y="6"/>
                  </a:lnTo>
                  <a:lnTo>
                    <a:pt x="310" y="7"/>
                  </a:lnTo>
                  <a:lnTo>
                    <a:pt x="361" y="9"/>
                  </a:lnTo>
                  <a:lnTo>
                    <a:pt x="391" y="11"/>
                  </a:lnTo>
                  <a:lnTo>
                    <a:pt x="414" y="13"/>
                  </a:lnTo>
                  <a:lnTo>
                    <a:pt x="448" y="14"/>
                  </a:lnTo>
                  <a:lnTo>
                    <a:pt x="475" y="16"/>
                  </a:lnTo>
                  <a:lnTo>
                    <a:pt x="500" y="19"/>
                  </a:lnTo>
                  <a:lnTo>
                    <a:pt x="544" y="22"/>
                  </a:lnTo>
                  <a:lnTo>
                    <a:pt x="581" y="22"/>
                  </a:lnTo>
                  <a:lnTo>
                    <a:pt x="637" y="25"/>
                  </a:lnTo>
                  <a:lnTo>
                    <a:pt x="668" y="26"/>
                  </a:lnTo>
                  <a:lnTo>
                    <a:pt x="699" y="28"/>
                  </a:lnTo>
                  <a:lnTo>
                    <a:pt x="732" y="29"/>
                  </a:lnTo>
                  <a:lnTo>
                    <a:pt x="745" y="29"/>
                  </a:lnTo>
                  <a:lnTo>
                    <a:pt x="778" y="29"/>
                  </a:lnTo>
                  <a:lnTo>
                    <a:pt x="799" y="30"/>
                  </a:lnTo>
                  <a:lnTo>
                    <a:pt x="833" y="33"/>
                  </a:lnTo>
                </a:path>
              </a:pathLst>
            </a:custGeom>
            <a:noFill/>
            <a:ln w="0">
              <a:solidFill>
                <a:srgbClr val="000000"/>
              </a:solidFill>
              <a:prstDash val="solid"/>
              <a:round/>
              <a:headEnd/>
              <a:tailEnd/>
            </a:ln>
          </p:spPr>
          <p:txBody>
            <a:bodyPr/>
            <a:lstStyle/>
            <a:p>
              <a:endParaRPr lang="en-GB"/>
            </a:p>
          </p:txBody>
        </p:sp>
        <p:sp>
          <p:nvSpPr>
            <p:cNvPr id="818" name="Freeform 3498"/>
            <p:cNvSpPr>
              <a:spLocks/>
            </p:cNvSpPr>
            <p:nvPr/>
          </p:nvSpPr>
          <p:spPr bwMode="auto">
            <a:xfrm>
              <a:off x="2023" y="3082"/>
              <a:ext cx="156" cy="4"/>
            </a:xfrm>
            <a:custGeom>
              <a:avLst/>
              <a:gdLst/>
              <a:ahLst/>
              <a:cxnLst>
                <a:cxn ang="0">
                  <a:pos x="314" y="4"/>
                </a:cxn>
                <a:cxn ang="0">
                  <a:pos x="314" y="4"/>
                </a:cxn>
                <a:cxn ang="0">
                  <a:pos x="311" y="4"/>
                </a:cxn>
                <a:cxn ang="0">
                  <a:pos x="295" y="6"/>
                </a:cxn>
                <a:cxn ang="0">
                  <a:pos x="281" y="6"/>
                </a:cxn>
                <a:cxn ang="0">
                  <a:pos x="263" y="6"/>
                </a:cxn>
                <a:cxn ang="0">
                  <a:pos x="246" y="6"/>
                </a:cxn>
                <a:cxn ang="0">
                  <a:pos x="234" y="6"/>
                </a:cxn>
                <a:cxn ang="0">
                  <a:pos x="225" y="5"/>
                </a:cxn>
                <a:cxn ang="0">
                  <a:pos x="199" y="5"/>
                </a:cxn>
                <a:cxn ang="0">
                  <a:pos x="187" y="7"/>
                </a:cxn>
                <a:cxn ang="0">
                  <a:pos x="147" y="7"/>
                </a:cxn>
                <a:cxn ang="0">
                  <a:pos x="128" y="7"/>
                </a:cxn>
                <a:cxn ang="0">
                  <a:pos x="118" y="7"/>
                </a:cxn>
                <a:cxn ang="0">
                  <a:pos x="95" y="7"/>
                </a:cxn>
                <a:cxn ang="0">
                  <a:pos x="59" y="7"/>
                </a:cxn>
                <a:cxn ang="0">
                  <a:pos x="36" y="8"/>
                </a:cxn>
                <a:cxn ang="0">
                  <a:pos x="19" y="2"/>
                </a:cxn>
                <a:cxn ang="0">
                  <a:pos x="0" y="0"/>
                </a:cxn>
              </a:cxnLst>
              <a:rect l="0" t="0" r="r" b="b"/>
              <a:pathLst>
                <a:path w="314" h="8">
                  <a:moveTo>
                    <a:pt x="314" y="4"/>
                  </a:moveTo>
                  <a:lnTo>
                    <a:pt x="314" y="4"/>
                  </a:lnTo>
                  <a:lnTo>
                    <a:pt x="311" y="4"/>
                  </a:lnTo>
                  <a:lnTo>
                    <a:pt x="295" y="6"/>
                  </a:lnTo>
                  <a:lnTo>
                    <a:pt x="281" y="6"/>
                  </a:lnTo>
                  <a:lnTo>
                    <a:pt x="263" y="6"/>
                  </a:lnTo>
                  <a:lnTo>
                    <a:pt x="246" y="6"/>
                  </a:lnTo>
                  <a:lnTo>
                    <a:pt x="234" y="6"/>
                  </a:lnTo>
                  <a:lnTo>
                    <a:pt x="225" y="5"/>
                  </a:lnTo>
                  <a:lnTo>
                    <a:pt x="199" y="5"/>
                  </a:lnTo>
                  <a:lnTo>
                    <a:pt x="187" y="7"/>
                  </a:lnTo>
                  <a:lnTo>
                    <a:pt x="147" y="7"/>
                  </a:lnTo>
                  <a:lnTo>
                    <a:pt x="128" y="7"/>
                  </a:lnTo>
                  <a:lnTo>
                    <a:pt x="118" y="7"/>
                  </a:lnTo>
                  <a:lnTo>
                    <a:pt x="95" y="7"/>
                  </a:lnTo>
                  <a:lnTo>
                    <a:pt x="59" y="7"/>
                  </a:lnTo>
                  <a:lnTo>
                    <a:pt x="36" y="8"/>
                  </a:lnTo>
                  <a:lnTo>
                    <a:pt x="19" y="2"/>
                  </a:lnTo>
                  <a:lnTo>
                    <a:pt x="0" y="0"/>
                  </a:lnTo>
                </a:path>
              </a:pathLst>
            </a:custGeom>
            <a:noFill/>
            <a:ln w="0">
              <a:solidFill>
                <a:srgbClr val="000000"/>
              </a:solidFill>
              <a:prstDash val="solid"/>
              <a:round/>
              <a:headEnd/>
              <a:tailEnd/>
            </a:ln>
          </p:spPr>
          <p:txBody>
            <a:bodyPr/>
            <a:lstStyle/>
            <a:p>
              <a:endParaRPr lang="en-GB"/>
            </a:p>
          </p:txBody>
        </p:sp>
        <p:sp>
          <p:nvSpPr>
            <p:cNvPr id="819" name="Freeform 3499"/>
            <p:cNvSpPr>
              <a:spLocks/>
            </p:cNvSpPr>
            <p:nvPr/>
          </p:nvSpPr>
          <p:spPr bwMode="auto">
            <a:xfrm>
              <a:off x="2039" y="3096"/>
              <a:ext cx="134" cy="1"/>
            </a:xfrm>
            <a:custGeom>
              <a:avLst/>
              <a:gdLst/>
              <a:ahLst/>
              <a:cxnLst>
                <a:cxn ang="0">
                  <a:pos x="267" y="2"/>
                </a:cxn>
                <a:cxn ang="0">
                  <a:pos x="264" y="2"/>
                </a:cxn>
                <a:cxn ang="0">
                  <a:pos x="256" y="1"/>
                </a:cxn>
                <a:cxn ang="0">
                  <a:pos x="247" y="1"/>
                </a:cxn>
                <a:cxn ang="0">
                  <a:pos x="233" y="2"/>
                </a:cxn>
                <a:cxn ang="0">
                  <a:pos x="220" y="2"/>
                </a:cxn>
                <a:cxn ang="0">
                  <a:pos x="208" y="1"/>
                </a:cxn>
                <a:cxn ang="0">
                  <a:pos x="191" y="1"/>
                </a:cxn>
                <a:cxn ang="0">
                  <a:pos x="172" y="0"/>
                </a:cxn>
                <a:cxn ang="0">
                  <a:pos x="160" y="1"/>
                </a:cxn>
                <a:cxn ang="0">
                  <a:pos x="147" y="1"/>
                </a:cxn>
                <a:cxn ang="0">
                  <a:pos x="122" y="1"/>
                </a:cxn>
                <a:cxn ang="0">
                  <a:pos x="101" y="0"/>
                </a:cxn>
                <a:cxn ang="0">
                  <a:pos x="90" y="1"/>
                </a:cxn>
                <a:cxn ang="0">
                  <a:pos x="80" y="1"/>
                </a:cxn>
                <a:cxn ang="0">
                  <a:pos x="63" y="0"/>
                </a:cxn>
                <a:cxn ang="0">
                  <a:pos x="48" y="1"/>
                </a:cxn>
                <a:cxn ang="0">
                  <a:pos x="36" y="1"/>
                </a:cxn>
                <a:cxn ang="0">
                  <a:pos x="21" y="2"/>
                </a:cxn>
                <a:cxn ang="0">
                  <a:pos x="7" y="1"/>
                </a:cxn>
                <a:cxn ang="0">
                  <a:pos x="0" y="0"/>
                </a:cxn>
              </a:cxnLst>
              <a:rect l="0" t="0" r="r" b="b"/>
              <a:pathLst>
                <a:path w="267" h="2">
                  <a:moveTo>
                    <a:pt x="267" y="2"/>
                  </a:moveTo>
                  <a:lnTo>
                    <a:pt x="264" y="2"/>
                  </a:lnTo>
                  <a:lnTo>
                    <a:pt x="256" y="1"/>
                  </a:lnTo>
                  <a:lnTo>
                    <a:pt x="247" y="1"/>
                  </a:lnTo>
                  <a:lnTo>
                    <a:pt x="233" y="2"/>
                  </a:lnTo>
                  <a:lnTo>
                    <a:pt x="220" y="2"/>
                  </a:lnTo>
                  <a:lnTo>
                    <a:pt x="208" y="1"/>
                  </a:lnTo>
                  <a:lnTo>
                    <a:pt x="191" y="1"/>
                  </a:lnTo>
                  <a:lnTo>
                    <a:pt x="172" y="0"/>
                  </a:lnTo>
                  <a:lnTo>
                    <a:pt x="160" y="1"/>
                  </a:lnTo>
                  <a:lnTo>
                    <a:pt x="147" y="1"/>
                  </a:lnTo>
                  <a:lnTo>
                    <a:pt x="122" y="1"/>
                  </a:lnTo>
                  <a:lnTo>
                    <a:pt x="101" y="0"/>
                  </a:lnTo>
                  <a:lnTo>
                    <a:pt x="90" y="1"/>
                  </a:lnTo>
                  <a:lnTo>
                    <a:pt x="80" y="1"/>
                  </a:lnTo>
                  <a:lnTo>
                    <a:pt x="63" y="0"/>
                  </a:lnTo>
                  <a:lnTo>
                    <a:pt x="48" y="1"/>
                  </a:lnTo>
                  <a:lnTo>
                    <a:pt x="36" y="1"/>
                  </a:lnTo>
                  <a:lnTo>
                    <a:pt x="21" y="2"/>
                  </a:lnTo>
                  <a:lnTo>
                    <a:pt x="7" y="1"/>
                  </a:lnTo>
                  <a:lnTo>
                    <a:pt x="0" y="0"/>
                  </a:lnTo>
                </a:path>
              </a:pathLst>
            </a:custGeom>
            <a:noFill/>
            <a:ln w="0">
              <a:solidFill>
                <a:srgbClr val="000000"/>
              </a:solidFill>
              <a:prstDash val="solid"/>
              <a:round/>
              <a:headEnd/>
              <a:tailEnd/>
            </a:ln>
          </p:spPr>
          <p:txBody>
            <a:bodyPr/>
            <a:lstStyle/>
            <a:p>
              <a:endParaRPr lang="en-GB"/>
            </a:p>
          </p:txBody>
        </p:sp>
        <p:sp>
          <p:nvSpPr>
            <p:cNvPr id="820" name="Freeform 3500"/>
            <p:cNvSpPr>
              <a:spLocks/>
            </p:cNvSpPr>
            <p:nvPr/>
          </p:nvSpPr>
          <p:spPr bwMode="auto">
            <a:xfrm>
              <a:off x="2020" y="3097"/>
              <a:ext cx="152" cy="2"/>
            </a:xfrm>
            <a:custGeom>
              <a:avLst/>
              <a:gdLst/>
              <a:ahLst/>
              <a:cxnLst>
                <a:cxn ang="0">
                  <a:pos x="303" y="3"/>
                </a:cxn>
                <a:cxn ang="0">
                  <a:pos x="295" y="2"/>
                </a:cxn>
                <a:cxn ang="0">
                  <a:pos x="286" y="2"/>
                </a:cxn>
                <a:cxn ang="0">
                  <a:pos x="272" y="3"/>
                </a:cxn>
                <a:cxn ang="0">
                  <a:pos x="259" y="3"/>
                </a:cxn>
                <a:cxn ang="0">
                  <a:pos x="247" y="2"/>
                </a:cxn>
                <a:cxn ang="0">
                  <a:pos x="230" y="2"/>
                </a:cxn>
                <a:cxn ang="0">
                  <a:pos x="211" y="0"/>
                </a:cxn>
                <a:cxn ang="0">
                  <a:pos x="199" y="2"/>
                </a:cxn>
                <a:cxn ang="0">
                  <a:pos x="186" y="2"/>
                </a:cxn>
                <a:cxn ang="0">
                  <a:pos x="161" y="2"/>
                </a:cxn>
                <a:cxn ang="0">
                  <a:pos x="140" y="1"/>
                </a:cxn>
                <a:cxn ang="0">
                  <a:pos x="129" y="2"/>
                </a:cxn>
                <a:cxn ang="0">
                  <a:pos x="119" y="1"/>
                </a:cxn>
                <a:cxn ang="0">
                  <a:pos x="102" y="1"/>
                </a:cxn>
                <a:cxn ang="0">
                  <a:pos x="87" y="2"/>
                </a:cxn>
                <a:cxn ang="0">
                  <a:pos x="75" y="2"/>
                </a:cxn>
                <a:cxn ang="0">
                  <a:pos x="60" y="3"/>
                </a:cxn>
                <a:cxn ang="0">
                  <a:pos x="46" y="1"/>
                </a:cxn>
                <a:cxn ang="0">
                  <a:pos x="39" y="1"/>
                </a:cxn>
                <a:cxn ang="0">
                  <a:pos x="30" y="1"/>
                </a:cxn>
                <a:cxn ang="0">
                  <a:pos x="0" y="0"/>
                </a:cxn>
              </a:cxnLst>
              <a:rect l="0" t="0" r="r" b="b"/>
              <a:pathLst>
                <a:path w="303" h="3">
                  <a:moveTo>
                    <a:pt x="303" y="3"/>
                  </a:moveTo>
                  <a:lnTo>
                    <a:pt x="295" y="2"/>
                  </a:lnTo>
                  <a:lnTo>
                    <a:pt x="286" y="2"/>
                  </a:lnTo>
                  <a:lnTo>
                    <a:pt x="272" y="3"/>
                  </a:lnTo>
                  <a:lnTo>
                    <a:pt x="259" y="3"/>
                  </a:lnTo>
                  <a:lnTo>
                    <a:pt x="247" y="2"/>
                  </a:lnTo>
                  <a:lnTo>
                    <a:pt x="230" y="2"/>
                  </a:lnTo>
                  <a:lnTo>
                    <a:pt x="211" y="0"/>
                  </a:lnTo>
                  <a:lnTo>
                    <a:pt x="199" y="2"/>
                  </a:lnTo>
                  <a:lnTo>
                    <a:pt x="186" y="2"/>
                  </a:lnTo>
                  <a:lnTo>
                    <a:pt x="161" y="2"/>
                  </a:lnTo>
                  <a:lnTo>
                    <a:pt x="140" y="1"/>
                  </a:lnTo>
                  <a:lnTo>
                    <a:pt x="129" y="2"/>
                  </a:lnTo>
                  <a:lnTo>
                    <a:pt x="119" y="1"/>
                  </a:lnTo>
                  <a:lnTo>
                    <a:pt x="102" y="1"/>
                  </a:lnTo>
                  <a:lnTo>
                    <a:pt x="87" y="2"/>
                  </a:lnTo>
                  <a:lnTo>
                    <a:pt x="75" y="2"/>
                  </a:lnTo>
                  <a:lnTo>
                    <a:pt x="60" y="3"/>
                  </a:lnTo>
                  <a:lnTo>
                    <a:pt x="46" y="1"/>
                  </a:lnTo>
                  <a:lnTo>
                    <a:pt x="39" y="1"/>
                  </a:lnTo>
                  <a:lnTo>
                    <a:pt x="30" y="1"/>
                  </a:lnTo>
                  <a:lnTo>
                    <a:pt x="0" y="0"/>
                  </a:lnTo>
                </a:path>
              </a:pathLst>
            </a:custGeom>
            <a:noFill/>
            <a:ln w="0">
              <a:solidFill>
                <a:srgbClr val="000000"/>
              </a:solidFill>
              <a:prstDash val="solid"/>
              <a:round/>
              <a:headEnd/>
              <a:tailEnd/>
            </a:ln>
          </p:spPr>
          <p:txBody>
            <a:bodyPr/>
            <a:lstStyle/>
            <a:p>
              <a:endParaRPr lang="en-GB"/>
            </a:p>
          </p:txBody>
        </p:sp>
        <p:sp>
          <p:nvSpPr>
            <p:cNvPr id="821" name="Freeform 3501"/>
            <p:cNvSpPr>
              <a:spLocks/>
            </p:cNvSpPr>
            <p:nvPr/>
          </p:nvSpPr>
          <p:spPr bwMode="auto">
            <a:xfrm>
              <a:off x="2162" y="3114"/>
              <a:ext cx="418" cy="9"/>
            </a:xfrm>
            <a:custGeom>
              <a:avLst/>
              <a:gdLst/>
              <a:ahLst/>
              <a:cxnLst>
                <a:cxn ang="0">
                  <a:pos x="0" y="8"/>
                </a:cxn>
                <a:cxn ang="0">
                  <a:pos x="1" y="8"/>
                </a:cxn>
                <a:cxn ang="0">
                  <a:pos x="15" y="7"/>
                </a:cxn>
                <a:cxn ang="0">
                  <a:pos x="28" y="7"/>
                </a:cxn>
                <a:cxn ang="0">
                  <a:pos x="39" y="6"/>
                </a:cxn>
                <a:cxn ang="0">
                  <a:pos x="43" y="6"/>
                </a:cxn>
                <a:cxn ang="0">
                  <a:pos x="50" y="6"/>
                </a:cxn>
                <a:cxn ang="0">
                  <a:pos x="61" y="6"/>
                </a:cxn>
                <a:cxn ang="0">
                  <a:pos x="70" y="6"/>
                </a:cxn>
                <a:cxn ang="0">
                  <a:pos x="82" y="5"/>
                </a:cxn>
                <a:cxn ang="0">
                  <a:pos x="95" y="5"/>
                </a:cxn>
                <a:cxn ang="0">
                  <a:pos x="112" y="4"/>
                </a:cxn>
                <a:cxn ang="0">
                  <a:pos x="126" y="3"/>
                </a:cxn>
                <a:cxn ang="0">
                  <a:pos x="146" y="0"/>
                </a:cxn>
                <a:cxn ang="0">
                  <a:pos x="159" y="0"/>
                </a:cxn>
                <a:cxn ang="0">
                  <a:pos x="199" y="3"/>
                </a:cxn>
                <a:cxn ang="0">
                  <a:pos x="220" y="4"/>
                </a:cxn>
                <a:cxn ang="0">
                  <a:pos x="235" y="6"/>
                </a:cxn>
                <a:cxn ang="0">
                  <a:pos x="253" y="6"/>
                </a:cxn>
                <a:cxn ang="0">
                  <a:pos x="270" y="6"/>
                </a:cxn>
                <a:cxn ang="0">
                  <a:pos x="282" y="6"/>
                </a:cxn>
                <a:cxn ang="0">
                  <a:pos x="314" y="7"/>
                </a:cxn>
                <a:cxn ang="0">
                  <a:pos x="336" y="8"/>
                </a:cxn>
                <a:cxn ang="0">
                  <a:pos x="358" y="7"/>
                </a:cxn>
                <a:cxn ang="0">
                  <a:pos x="374" y="8"/>
                </a:cxn>
                <a:cxn ang="0">
                  <a:pos x="402" y="8"/>
                </a:cxn>
                <a:cxn ang="0">
                  <a:pos x="431" y="9"/>
                </a:cxn>
                <a:cxn ang="0">
                  <a:pos x="473" y="8"/>
                </a:cxn>
                <a:cxn ang="0">
                  <a:pos x="496" y="8"/>
                </a:cxn>
                <a:cxn ang="0">
                  <a:pos x="519" y="9"/>
                </a:cxn>
                <a:cxn ang="0">
                  <a:pos x="558" y="11"/>
                </a:cxn>
                <a:cxn ang="0">
                  <a:pos x="581" y="11"/>
                </a:cxn>
                <a:cxn ang="0">
                  <a:pos x="594" y="12"/>
                </a:cxn>
                <a:cxn ang="0">
                  <a:pos x="620" y="12"/>
                </a:cxn>
                <a:cxn ang="0">
                  <a:pos x="647" y="13"/>
                </a:cxn>
                <a:cxn ang="0">
                  <a:pos x="676" y="16"/>
                </a:cxn>
                <a:cxn ang="0">
                  <a:pos x="708" y="17"/>
                </a:cxn>
                <a:cxn ang="0">
                  <a:pos x="736" y="20"/>
                </a:cxn>
                <a:cxn ang="0">
                  <a:pos x="761" y="19"/>
                </a:cxn>
                <a:cxn ang="0">
                  <a:pos x="789" y="19"/>
                </a:cxn>
                <a:cxn ang="0">
                  <a:pos x="814" y="20"/>
                </a:cxn>
                <a:cxn ang="0">
                  <a:pos x="824" y="19"/>
                </a:cxn>
                <a:cxn ang="0">
                  <a:pos x="835" y="18"/>
                </a:cxn>
              </a:cxnLst>
              <a:rect l="0" t="0" r="r" b="b"/>
              <a:pathLst>
                <a:path w="835" h="20">
                  <a:moveTo>
                    <a:pt x="0" y="8"/>
                  </a:moveTo>
                  <a:lnTo>
                    <a:pt x="1" y="8"/>
                  </a:lnTo>
                  <a:lnTo>
                    <a:pt x="15" y="7"/>
                  </a:lnTo>
                  <a:lnTo>
                    <a:pt x="28" y="7"/>
                  </a:lnTo>
                  <a:lnTo>
                    <a:pt x="39" y="6"/>
                  </a:lnTo>
                  <a:lnTo>
                    <a:pt x="43" y="6"/>
                  </a:lnTo>
                  <a:lnTo>
                    <a:pt x="50" y="6"/>
                  </a:lnTo>
                  <a:lnTo>
                    <a:pt x="61" y="6"/>
                  </a:lnTo>
                  <a:lnTo>
                    <a:pt x="70" y="6"/>
                  </a:lnTo>
                  <a:lnTo>
                    <a:pt x="82" y="5"/>
                  </a:lnTo>
                  <a:lnTo>
                    <a:pt x="95" y="5"/>
                  </a:lnTo>
                  <a:lnTo>
                    <a:pt x="112" y="4"/>
                  </a:lnTo>
                  <a:lnTo>
                    <a:pt x="126" y="3"/>
                  </a:lnTo>
                  <a:lnTo>
                    <a:pt x="146" y="0"/>
                  </a:lnTo>
                  <a:lnTo>
                    <a:pt x="159" y="0"/>
                  </a:lnTo>
                  <a:lnTo>
                    <a:pt x="199" y="3"/>
                  </a:lnTo>
                  <a:lnTo>
                    <a:pt x="220" y="4"/>
                  </a:lnTo>
                  <a:lnTo>
                    <a:pt x="235" y="6"/>
                  </a:lnTo>
                  <a:lnTo>
                    <a:pt x="253" y="6"/>
                  </a:lnTo>
                  <a:lnTo>
                    <a:pt x="270" y="6"/>
                  </a:lnTo>
                  <a:lnTo>
                    <a:pt x="282" y="6"/>
                  </a:lnTo>
                  <a:lnTo>
                    <a:pt x="314" y="7"/>
                  </a:lnTo>
                  <a:lnTo>
                    <a:pt x="336" y="8"/>
                  </a:lnTo>
                  <a:lnTo>
                    <a:pt x="358" y="7"/>
                  </a:lnTo>
                  <a:lnTo>
                    <a:pt x="374" y="8"/>
                  </a:lnTo>
                  <a:lnTo>
                    <a:pt x="402" y="8"/>
                  </a:lnTo>
                  <a:lnTo>
                    <a:pt x="431" y="9"/>
                  </a:lnTo>
                  <a:lnTo>
                    <a:pt x="473" y="8"/>
                  </a:lnTo>
                  <a:lnTo>
                    <a:pt x="496" y="8"/>
                  </a:lnTo>
                  <a:lnTo>
                    <a:pt x="519" y="9"/>
                  </a:lnTo>
                  <a:lnTo>
                    <a:pt x="558" y="11"/>
                  </a:lnTo>
                  <a:lnTo>
                    <a:pt x="581" y="11"/>
                  </a:lnTo>
                  <a:lnTo>
                    <a:pt x="594" y="12"/>
                  </a:lnTo>
                  <a:lnTo>
                    <a:pt x="620" y="12"/>
                  </a:lnTo>
                  <a:lnTo>
                    <a:pt x="647" y="13"/>
                  </a:lnTo>
                  <a:lnTo>
                    <a:pt x="676" y="16"/>
                  </a:lnTo>
                  <a:lnTo>
                    <a:pt x="708" y="17"/>
                  </a:lnTo>
                  <a:lnTo>
                    <a:pt x="736" y="20"/>
                  </a:lnTo>
                  <a:lnTo>
                    <a:pt x="761" y="19"/>
                  </a:lnTo>
                  <a:lnTo>
                    <a:pt x="789" y="19"/>
                  </a:lnTo>
                  <a:lnTo>
                    <a:pt x="814" y="20"/>
                  </a:lnTo>
                  <a:lnTo>
                    <a:pt x="824" y="19"/>
                  </a:lnTo>
                  <a:lnTo>
                    <a:pt x="835" y="18"/>
                  </a:lnTo>
                </a:path>
              </a:pathLst>
            </a:custGeom>
            <a:noFill/>
            <a:ln w="0">
              <a:solidFill>
                <a:srgbClr val="000000"/>
              </a:solidFill>
              <a:prstDash val="solid"/>
              <a:round/>
              <a:headEnd/>
              <a:tailEnd/>
            </a:ln>
          </p:spPr>
          <p:txBody>
            <a:bodyPr/>
            <a:lstStyle/>
            <a:p>
              <a:endParaRPr lang="en-GB"/>
            </a:p>
          </p:txBody>
        </p:sp>
        <p:sp>
          <p:nvSpPr>
            <p:cNvPr id="822" name="Freeform 3502"/>
            <p:cNvSpPr>
              <a:spLocks/>
            </p:cNvSpPr>
            <p:nvPr/>
          </p:nvSpPr>
          <p:spPr bwMode="auto">
            <a:xfrm>
              <a:off x="2017" y="3114"/>
              <a:ext cx="145" cy="6"/>
            </a:xfrm>
            <a:custGeom>
              <a:avLst/>
              <a:gdLst/>
              <a:ahLst/>
              <a:cxnLst>
                <a:cxn ang="0">
                  <a:pos x="291" y="10"/>
                </a:cxn>
                <a:cxn ang="0">
                  <a:pos x="266" y="10"/>
                </a:cxn>
                <a:cxn ang="0">
                  <a:pos x="252" y="9"/>
                </a:cxn>
                <a:cxn ang="0">
                  <a:pos x="242" y="9"/>
                </a:cxn>
                <a:cxn ang="0">
                  <a:pos x="228" y="11"/>
                </a:cxn>
                <a:cxn ang="0">
                  <a:pos x="211" y="9"/>
                </a:cxn>
                <a:cxn ang="0">
                  <a:pos x="199" y="8"/>
                </a:cxn>
                <a:cxn ang="0">
                  <a:pos x="169" y="9"/>
                </a:cxn>
                <a:cxn ang="0">
                  <a:pos x="158" y="8"/>
                </a:cxn>
                <a:cxn ang="0">
                  <a:pos x="142" y="7"/>
                </a:cxn>
                <a:cxn ang="0">
                  <a:pos x="130" y="6"/>
                </a:cxn>
                <a:cxn ang="0">
                  <a:pos x="116" y="7"/>
                </a:cxn>
                <a:cxn ang="0">
                  <a:pos x="101" y="5"/>
                </a:cxn>
                <a:cxn ang="0">
                  <a:pos x="82" y="4"/>
                </a:cxn>
                <a:cxn ang="0">
                  <a:pos x="60" y="3"/>
                </a:cxn>
                <a:cxn ang="0">
                  <a:pos x="52" y="1"/>
                </a:cxn>
                <a:cxn ang="0">
                  <a:pos x="44" y="0"/>
                </a:cxn>
                <a:cxn ang="0">
                  <a:pos x="33" y="1"/>
                </a:cxn>
                <a:cxn ang="0">
                  <a:pos x="14" y="3"/>
                </a:cxn>
                <a:cxn ang="0">
                  <a:pos x="0" y="4"/>
                </a:cxn>
              </a:cxnLst>
              <a:rect l="0" t="0" r="r" b="b"/>
              <a:pathLst>
                <a:path w="291" h="11">
                  <a:moveTo>
                    <a:pt x="291" y="10"/>
                  </a:moveTo>
                  <a:lnTo>
                    <a:pt x="266" y="10"/>
                  </a:lnTo>
                  <a:lnTo>
                    <a:pt x="252" y="9"/>
                  </a:lnTo>
                  <a:lnTo>
                    <a:pt x="242" y="9"/>
                  </a:lnTo>
                  <a:lnTo>
                    <a:pt x="228" y="11"/>
                  </a:lnTo>
                  <a:lnTo>
                    <a:pt x="211" y="9"/>
                  </a:lnTo>
                  <a:lnTo>
                    <a:pt x="199" y="8"/>
                  </a:lnTo>
                  <a:lnTo>
                    <a:pt x="169" y="9"/>
                  </a:lnTo>
                  <a:lnTo>
                    <a:pt x="158" y="8"/>
                  </a:lnTo>
                  <a:lnTo>
                    <a:pt x="142" y="7"/>
                  </a:lnTo>
                  <a:lnTo>
                    <a:pt x="130" y="6"/>
                  </a:lnTo>
                  <a:lnTo>
                    <a:pt x="116" y="7"/>
                  </a:lnTo>
                  <a:lnTo>
                    <a:pt x="101" y="5"/>
                  </a:lnTo>
                  <a:lnTo>
                    <a:pt x="82" y="4"/>
                  </a:lnTo>
                  <a:lnTo>
                    <a:pt x="60" y="3"/>
                  </a:lnTo>
                  <a:lnTo>
                    <a:pt x="52" y="1"/>
                  </a:lnTo>
                  <a:lnTo>
                    <a:pt x="44" y="0"/>
                  </a:lnTo>
                  <a:lnTo>
                    <a:pt x="33" y="1"/>
                  </a:lnTo>
                  <a:lnTo>
                    <a:pt x="14" y="3"/>
                  </a:lnTo>
                  <a:lnTo>
                    <a:pt x="0" y="4"/>
                  </a:lnTo>
                </a:path>
              </a:pathLst>
            </a:custGeom>
            <a:noFill/>
            <a:ln w="0">
              <a:solidFill>
                <a:srgbClr val="000000"/>
              </a:solidFill>
              <a:prstDash val="solid"/>
              <a:round/>
              <a:headEnd/>
              <a:tailEnd/>
            </a:ln>
          </p:spPr>
          <p:txBody>
            <a:bodyPr/>
            <a:lstStyle/>
            <a:p>
              <a:endParaRPr lang="en-GB"/>
            </a:p>
          </p:txBody>
        </p:sp>
        <p:sp>
          <p:nvSpPr>
            <p:cNvPr id="823" name="Freeform 3503"/>
            <p:cNvSpPr>
              <a:spLocks/>
            </p:cNvSpPr>
            <p:nvPr/>
          </p:nvSpPr>
          <p:spPr bwMode="auto">
            <a:xfrm>
              <a:off x="2019" y="3139"/>
              <a:ext cx="128" cy="10"/>
            </a:xfrm>
            <a:custGeom>
              <a:avLst/>
              <a:gdLst/>
              <a:ahLst/>
              <a:cxnLst>
                <a:cxn ang="0">
                  <a:pos x="257" y="20"/>
                </a:cxn>
                <a:cxn ang="0">
                  <a:pos x="237" y="19"/>
                </a:cxn>
                <a:cxn ang="0">
                  <a:pos x="206" y="18"/>
                </a:cxn>
                <a:cxn ang="0">
                  <a:pos x="182" y="16"/>
                </a:cxn>
                <a:cxn ang="0">
                  <a:pos x="142" y="15"/>
                </a:cxn>
                <a:cxn ang="0">
                  <a:pos x="121" y="13"/>
                </a:cxn>
                <a:cxn ang="0">
                  <a:pos x="89" y="10"/>
                </a:cxn>
                <a:cxn ang="0">
                  <a:pos x="52" y="7"/>
                </a:cxn>
                <a:cxn ang="0">
                  <a:pos x="31" y="6"/>
                </a:cxn>
                <a:cxn ang="0">
                  <a:pos x="0" y="0"/>
                </a:cxn>
              </a:cxnLst>
              <a:rect l="0" t="0" r="r" b="b"/>
              <a:pathLst>
                <a:path w="257" h="20">
                  <a:moveTo>
                    <a:pt x="257" y="20"/>
                  </a:moveTo>
                  <a:lnTo>
                    <a:pt x="237" y="19"/>
                  </a:lnTo>
                  <a:lnTo>
                    <a:pt x="206" y="18"/>
                  </a:lnTo>
                  <a:lnTo>
                    <a:pt x="182" y="16"/>
                  </a:lnTo>
                  <a:lnTo>
                    <a:pt x="142" y="15"/>
                  </a:lnTo>
                  <a:lnTo>
                    <a:pt x="121" y="13"/>
                  </a:lnTo>
                  <a:lnTo>
                    <a:pt x="89" y="10"/>
                  </a:lnTo>
                  <a:lnTo>
                    <a:pt x="52" y="7"/>
                  </a:lnTo>
                  <a:lnTo>
                    <a:pt x="31" y="6"/>
                  </a:lnTo>
                  <a:lnTo>
                    <a:pt x="0" y="0"/>
                  </a:lnTo>
                </a:path>
              </a:pathLst>
            </a:custGeom>
            <a:noFill/>
            <a:ln w="0">
              <a:solidFill>
                <a:srgbClr val="000000"/>
              </a:solidFill>
              <a:prstDash val="solid"/>
              <a:round/>
              <a:headEnd/>
              <a:tailEnd/>
            </a:ln>
          </p:spPr>
          <p:txBody>
            <a:bodyPr/>
            <a:lstStyle/>
            <a:p>
              <a:endParaRPr lang="en-GB"/>
            </a:p>
          </p:txBody>
        </p:sp>
        <p:sp>
          <p:nvSpPr>
            <p:cNvPr id="824" name="Freeform 3504"/>
            <p:cNvSpPr>
              <a:spLocks/>
            </p:cNvSpPr>
            <p:nvPr/>
          </p:nvSpPr>
          <p:spPr bwMode="auto">
            <a:xfrm>
              <a:off x="2142" y="3159"/>
              <a:ext cx="18" cy="2"/>
            </a:xfrm>
            <a:custGeom>
              <a:avLst/>
              <a:gdLst/>
              <a:ahLst/>
              <a:cxnLst>
                <a:cxn ang="0">
                  <a:pos x="0" y="0"/>
                </a:cxn>
                <a:cxn ang="0">
                  <a:pos x="1" y="0"/>
                </a:cxn>
                <a:cxn ang="0">
                  <a:pos x="3" y="0"/>
                </a:cxn>
                <a:cxn ang="0">
                  <a:pos x="8" y="0"/>
                </a:cxn>
                <a:cxn ang="0">
                  <a:pos x="15" y="1"/>
                </a:cxn>
                <a:cxn ang="0">
                  <a:pos x="19" y="1"/>
                </a:cxn>
                <a:cxn ang="0">
                  <a:pos x="23" y="1"/>
                </a:cxn>
                <a:cxn ang="0">
                  <a:pos x="27" y="2"/>
                </a:cxn>
                <a:cxn ang="0">
                  <a:pos x="37" y="4"/>
                </a:cxn>
              </a:cxnLst>
              <a:rect l="0" t="0" r="r" b="b"/>
              <a:pathLst>
                <a:path w="37" h="4">
                  <a:moveTo>
                    <a:pt x="0" y="0"/>
                  </a:moveTo>
                  <a:lnTo>
                    <a:pt x="1" y="0"/>
                  </a:lnTo>
                  <a:lnTo>
                    <a:pt x="3" y="0"/>
                  </a:lnTo>
                  <a:lnTo>
                    <a:pt x="8" y="0"/>
                  </a:lnTo>
                  <a:lnTo>
                    <a:pt x="15" y="1"/>
                  </a:lnTo>
                  <a:lnTo>
                    <a:pt x="19" y="1"/>
                  </a:lnTo>
                  <a:lnTo>
                    <a:pt x="23" y="1"/>
                  </a:lnTo>
                  <a:lnTo>
                    <a:pt x="27" y="2"/>
                  </a:lnTo>
                  <a:lnTo>
                    <a:pt x="37" y="4"/>
                  </a:lnTo>
                </a:path>
              </a:pathLst>
            </a:custGeom>
            <a:noFill/>
            <a:ln w="0">
              <a:solidFill>
                <a:srgbClr val="000000"/>
              </a:solidFill>
              <a:prstDash val="solid"/>
              <a:round/>
              <a:headEnd/>
              <a:tailEnd/>
            </a:ln>
          </p:spPr>
          <p:txBody>
            <a:bodyPr/>
            <a:lstStyle/>
            <a:p>
              <a:endParaRPr lang="en-GB"/>
            </a:p>
          </p:txBody>
        </p:sp>
        <p:sp>
          <p:nvSpPr>
            <p:cNvPr id="825" name="Freeform 3505"/>
            <p:cNvSpPr>
              <a:spLocks/>
            </p:cNvSpPr>
            <p:nvPr/>
          </p:nvSpPr>
          <p:spPr bwMode="auto">
            <a:xfrm>
              <a:off x="2138" y="3165"/>
              <a:ext cx="21" cy="3"/>
            </a:xfrm>
            <a:custGeom>
              <a:avLst/>
              <a:gdLst/>
              <a:ahLst/>
              <a:cxnLst>
                <a:cxn ang="0">
                  <a:pos x="0" y="8"/>
                </a:cxn>
                <a:cxn ang="0">
                  <a:pos x="2" y="8"/>
                </a:cxn>
                <a:cxn ang="0">
                  <a:pos x="10" y="7"/>
                </a:cxn>
                <a:cxn ang="0">
                  <a:pos x="13" y="7"/>
                </a:cxn>
                <a:cxn ang="0">
                  <a:pos x="16" y="6"/>
                </a:cxn>
                <a:cxn ang="0">
                  <a:pos x="23" y="4"/>
                </a:cxn>
                <a:cxn ang="0">
                  <a:pos x="24" y="4"/>
                </a:cxn>
                <a:cxn ang="0">
                  <a:pos x="38" y="0"/>
                </a:cxn>
                <a:cxn ang="0">
                  <a:pos x="42" y="0"/>
                </a:cxn>
              </a:cxnLst>
              <a:rect l="0" t="0" r="r" b="b"/>
              <a:pathLst>
                <a:path w="42" h="8">
                  <a:moveTo>
                    <a:pt x="0" y="8"/>
                  </a:moveTo>
                  <a:lnTo>
                    <a:pt x="2" y="8"/>
                  </a:lnTo>
                  <a:lnTo>
                    <a:pt x="10" y="7"/>
                  </a:lnTo>
                  <a:lnTo>
                    <a:pt x="13" y="7"/>
                  </a:lnTo>
                  <a:lnTo>
                    <a:pt x="16" y="6"/>
                  </a:lnTo>
                  <a:lnTo>
                    <a:pt x="23" y="4"/>
                  </a:lnTo>
                  <a:lnTo>
                    <a:pt x="24" y="4"/>
                  </a:lnTo>
                  <a:lnTo>
                    <a:pt x="38" y="0"/>
                  </a:lnTo>
                  <a:lnTo>
                    <a:pt x="42" y="0"/>
                  </a:lnTo>
                </a:path>
              </a:pathLst>
            </a:custGeom>
            <a:noFill/>
            <a:ln w="0">
              <a:solidFill>
                <a:srgbClr val="000000"/>
              </a:solidFill>
              <a:prstDash val="solid"/>
              <a:round/>
              <a:headEnd/>
              <a:tailEnd/>
            </a:ln>
          </p:spPr>
          <p:txBody>
            <a:bodyPr/>
            <a:lstStyle/>
            <a:p>
              <a:endParaRPr lang="en-GB"/>
            </a:p>
          </p:txBody>
        </p:sp>
        <p:sp>
          <p:nvSpPr>
            <p:cNvPr id="826" name="Freeform 3506"/>
            <p:cNvSpPr>
              <a:spLocks/>
            </p:cNvSpPr>
            <p:nvPr/>
          </p:nvSpPr>
          <p:spPr bwMode="auto">
            <a:xfrm>
              <a:off x="2134" y="3167"/>
              <a:ext cx="23" cy="9"/>
            </a:xfrm>
            <a:custGeom>
              <a:avLst/>
              <a:gdLst/>
              <a:ahLst/>
              <a:cxnLst>
                <a:cxn ang="0">
                  <a:pos x="0" y="16"/>
                </a:cxn>
                <a:cxn ang="0">
                  <a:pos x="1" y="16"/>
                </a:cxn>
                <a:cxn ang="0">
                  <a:pos x="5" y="15"/>
                </a:cxn>
                <a:cxn ang="0">
                  <a:pos x="7" y="16"/>
                </a:cxn>
                <a:cxn ang="0">
                  <a:pos x="9" y="16"/>
                </a:cxn>
                <a:cxn ang="0">
                  <a:pos x="17" y="16"/>
                </a:cxn>
                <a:cxn ang="0">
                  <a:pos x="20" y="16"/>
                </a:cxn>
                <a:cxn ang="0">
                  <a:pos x="23" y="15"/>
                </a:cxn>
                <a:cxn ang="0">
                  <a:pos x="30" y="12"/>
                </a:cxn>
                <a:cxn ang="0">
                  <a:pos x="36" y="6"/>
                </a:cxn>
                <a:cxn ang="0">
                  <a:pos x="42" y="2"/>
                </a:cxn>
                <a:cxn ang="0">
                  <a:pos x="46" y="0"/>
                </a:cxn>
              </a:cxnLst>
              <a:rect l="0" t="0" r="r" b="b"/>
              <a:pathLst>
                <a:path w="46" h="16">
                  <a:moveTo>
                    <a:pt x="0" y="16"/>
                  </a:moveTo>
                  <a:lnTo>
                    <a:pt x="1" y="16"/>
                  </a:lnTo>
                  <a:lnTo>
                    <a:pt x="5" y="15"/>
                  </a:lnTo>
                  <a:lnTo>
                    <a:pt x="7" y="16"/>
                  </a:lnTo>
                  <a:lnTo>
                    <a:pt x="9" y="16"/>
                  </a:lnTo>
                  <a:lnTo>
                    <a:pt x="17" y="16"/>
                  </a:lnTo>
                  <a:lnTo>
                    <a:pt x="20" y="16"/>
                  </a:lnTo>
                  <a:lnTo>
                    <a:pt x="23" y="15"/>
                  </a:lnTo>
                  <a:lnTo>
                    <a:pt x="30" y="12"/>
                  </a:lnTo>
                  <a:lnTo>
                    <a:pt x="36" y="6"/>
                  </a:lnTo>
                  <a:lnTo>
                    <a:pt x="42" y="2"/>
                  </a:lnTo>
                  <a:lnTo>
                    <a:pt x="46" y="0"/>
                  </a:lnTo>
                </a:path>
              </a:pathLst>
            </a:custGeom>
            <a:noFill/>
            <a:ln w="0">
              <a:solidFill>
                <a:srgbClr val="000000"/>
              </a:solidFill>
              <a:prstDash val="solid"/>
              <a:round/>
              <a:headEnd/>
              <a:tailEnd/>
            </a:ln>
          </p:spPr>
          <p:txBody>
            <a:bodyPr/>
            <a:lstStyle/>
            <a:p>
              <a:endParaRPr lang="en-GB"/>
            </a:p>
          </p:txBody>
        </p:sp>
        <p:sp>
          <p:nvSpPr>
            <p:cNvPr id="827" name="Freeform 3507"/>
            <p:cNvSpPr>
              <a:spLocks/>
            </p:cNvSpPr>
            <p:nvPr/>
          </p:nvSpPr>
          <p:spPr bwMode="auto">
            <a:xfrm>
              <a:off x="2108" y="3170"/>
              <a:ext cx="23" cy="13"/>
            </a:xfrm>
            <a:custGeom>
              <a:avLst/>
              <a:gdLst/>
              <a:ahLst/>
              <a:cxnLst>
                <a:cxn ang="0">
                  <a:pos x="46" y="26"/>
                </a:cxn>
                <a:cxn ang="0">
                  <a:pos x="45" y="26"/>
                </a:cxn>
                <a:cxn ang="0">
                  <a:pos x="43" y="25"/>
                </a:cxn>
                <a:cxn ang="0">
                  <a:pos x="37" y="22"/>
                </a:cxn>
                <a:cxn ang="0">
                  <a:pos x="24" y="15"/>
                </a:cxn>
                <a:cxn ang="0">
                  <a:pos x="20" y="11"/>
                </a:cxn>
                <a:cxn ang="0">
                  <a:pos x="17" y="9"/>
                </a:cxn>
                <a:cxn ang="0">
                  <a:pos x="12" y="7"/>
                </a:cxn>
                <a:cxn ang="0">
                  <a:pos x="9" y="6"/>
                </a:cxn>
                <a:cxn ang="0">
                  <a:pos x="0" y="0"/>
                </a:cxn>
              </a:cxnLst>
              <a:rect l="0" t="0" r="r" b="b"/>
              <a:pathLst>
                <a:path w="46" h="26">
                  <a:moveTo>
                    <a:pt x="46" y="26"/>
                  </a:moveTo>
                  <a:lnTo>
                    <a:pt x="45" y="26"/>
                  </a:lnTo>
                  <a:lnTo>
                    <a:pt x="43" y="25"/>
                  </a:lnTo>
                  <a:lnTo>
                    <a:pt x="37" y="22"/>
                  </a:lnTo>
                  <a:lnTo>
                    <a:pt x="24" y="15"/>
                  </a:lnTo>
                  <a:lnTo>
                    <a:pt x="20" y="11"/>
                  </a:lnTo>
                  <a:lnTo>
                    <a:pt x="17" y="9"/>
                  </a:lnTo>
                  <a:lnTo>
                    <a:pt x="12" y="7"/>
                  </a:lnTo>
                  <a:lnTo>
                    <a:pt x="9" y="6"/>
                  </a:lnTo>
                  <a:lnTo>
                    <a:pt x="0" y="0"/>
                  </a:lnTo>
                </a:path>
              </a:pathLst>
            </a:custGeom>
            <a:noFill/>
            <a:ln w="0">
              <a:solidFill>
                <a:srgbClr val="000000"/>
              </a:solidFill>
              <a:prstDash val="solid"/>
              <a:round/>
              <a:headEnd/>
              <a:tailEnd/>
            </a:ln>
          </p:spPr>
          <p:txBody>
            <a:bodyPr/>
            <a:lstStyle/>
            <a:p>
              <a:endParaRPr lang="en-GB"/>
            </a:p>
          </p:txBody>
        </p:sp>
        <p:sp>
          <p:nvSpPr>
            <p:cNvPr id="828" name="Freeform 3508"/>
            <p:cNvSpPr>
              <a:spLocks/>
            </p:cNvSpPr>
            <p:nvPr/>
          </p:nvSpPr>
          <p:spPr bwMode="auto">
            <a:xfrm>
              <a:off x="2126" y="3188"/>
              <a:ext cx="22" cy="5"/>
            </a:xfrm>
            <a:custGeom>
              <a:avLst/>
              <a:gdLst/>
              <a:ahLst/>
              <a:cxnLst>
                <a:cxn ang="0">
                  <a:pos x="0" y="5"/>
                </a:cxn>
                <a:cxn ang="0">
                  <a:pos x="4" y="6"/>
                </a:cxn>
                <a:cxn ang="0">
                  <a:pos x="7" y="8"/>
                </a:cxn>
                <a:cxn ang="0">
                  <a:pos x="9" y="9"/>
                </a:cxn>
                <a:cxn ang="0">
                  <a:pos x="12" y="10"/>
                </a:cxn>
                <a:cxn ang="0">
                  <a:pos x="22" y="11"/>
                </a:cxn>
                <a:cxn ang="0">
                  <a:pos x="33" y="11"/>
                </a:cxn>
                <a:cxn ang="0">
                  <a:pos x="38" y="8"/>
                </a:cxn>
                <a:cxn ang="0">
                  <a:pos x="45" y="0"/>
                </a:cxn>
              </a:cxnLst>
              <a:rect l="0" t="0" r="r" b="b"/>
              <a:pathLst>
                <a:path w="45" h="11">
                  <a:moveTo>
                    <a:pt x="0" y="5"/>
                  </a:moveTo>
                  <a:lnTo>
                    <a:pt x="4" y="6"/>
                  </a:lnTo>
                  <a:lnTo>
                    <a:pt x="7" y="8"/>
                  </a:lnTo>
                  <a:lnTo>
                    <a:pt x="9" y="9"/>
                  </a:lnTo>
                  <a:lnTo>
                    <a:pt x="12" y="10"/>
                  </a:lnTo>
                  <a:lnTo>
                    <a:pt x="22" y="11"/>
                  </a:lnTo>
                  <a:lnTo>
                    <a:pt x="33" y="11"/>
                  </a:lnTo>
                  <a:lnTo>
                    <a:pt x="38" y="8"/>
                  </a:lnTo>
                  <a:lnTo>
                    <a:pt x="45" y="0"/>
                  </a:lnTo>
                </a:path>
              </a:pathLst>
            </a:custGeom>
            <a:noFill/>
            <a:ln w="0">
              <a:solidFill>
                <a:srgbClr val="000000"/>
              </a:solidFill>
              <a:prstDash val="solid"/>
              <a:round/>
              <a:headEnd/>
              <a:tailEnd/>
            </a:ln>
          </p:spPr>
          <p:txBody>
            <a:bodyPr/>
            <a:lstStyle/>
            <a:p>
              <a:endParaRPr lang="en-GB"/>
            </a:p>
          </p:txBody>
        </p:sp>
        <p:sp>
          <p:nvSpPr>
            <p:cNvPr id="829" name="Freeform 3509"/>
            <p:cNvSpPr>
              <a:spLocks/>
            </p:cNvSpPr>
            <p:nvPr/>
          </p:nvSpPr>
          <p:spPr bwMode="auto">
            <a:xfrm>
              <a:off x="2078" y="3168"/>
              <a:ext cx="44" cy="32"/>
            </a:xfrm>
            <a:custGeom>
              <a:avLst/>
              <a:gdLst/>
              <a:ahLst/>
              <a:cxnLst>
                <a:cxn ang="0">
                  <a:pos x="88" y="64"/>
                </a:cxn>
                <a:cxn ang="0">
                  <a:pos x="76" y="58"/>
                </a:cxn>
                <a:cxn ang="0">
                  <a:pos x="70" y="52"/>
                </a:cxn>
                <a:cxn ang="0">
                  <a:pos x="67" y="51"/>
                </a:cxn>
                <a:cxn ang="0">
                  <a:pos x="63" y="49"/>
                </a:cxn>
                <a:cxn ang="0">
                  <a:pos x="59" y="48"/>
                </a:cxn>
                <a:cxn ang="0">
                  <a:pos x="43" y="29"/>
                </a:cxn>
                <a:cxn ang="0">
                  <a:pos x="33" y="23"/>
                </a:cxn>
                <a:cxn ang="0">
                  <a:pos x="16" y="12"/>
                </a:cxn>
                <a:cxn ang="0">
                  <a:pos x="0" y="0"/>
                </a:cxn>
              </a:cxnLst>
              <a:rect l="0" t="0" r="r" b="b"/>
              <a:pathLst>
                <a:path w="88" h="64">
                  <a:moveTo>
                    <a:pt x="88" y="64"/>
                  </a:moveTo>
                  <a:lnTo>
                    <a:pt x="76" y="58"/>
                  </a:lnTo>
                  <a:lnTo>
                    <a:pt x="70" y="52"/>
                  </a:lnTo>
                  <a:lnTo>
                    <a:pt x="67" y="51"/>
                  </a:lnTo>
                  <a:lnTo>
                    <a:pt x="63" y="49"/>
                  </a:lnTo>
                  <a:lnTo>
                    <a:pt x="59" y="48"/>
                  </a:lnTo>
                  <a:lnTo>
                    <a:pt x="43" y="29"/>
                  </a:lnTo>
                  <a:lnTo>
                    <a:pt x="33" y="23"/>
                  </a:lnTo>
                  <a:lnTo>
                    <a:pt x="16" y="12"/>
                  </a:lnTo>
                  <a:lnTo>
                    <a:pt x="0" y="0"/>
                  </a:lnTo>
                </a:path>
              </a:pathLst>
            </a:custGeom>
            <a:noFill/>
            <a:ln w="0">
              <a:solidFill>
                <a:srgbClr val="000000"/>
              </a:solidFill>
              <a:prstDash val="solid"/>
              <a:round/>
              <a:headEnd/>
              <a:tailEnd/>
            </a:ln>
          </p:spPr>
          <p:txBody>
            <a:bodyPr/>
            <a:lstStyle/>
            <a:p>
              <a:endParaRPr lang="en-GB"/>
            </a:p>
          </p:txBody>
        </p:sp>
        <p:sp>
          <p:nvSpPr>
            <p:cNvPr id="830" name="Freeform 3510"/>
            <p:cNvSpPr>
              <a:spLocks/>
            </p:cNvSpPr>
            <p:nvPr/>
          </p:nvSpPr>
          <p:spPr bwMode="auto">
            <a:xfrm>
              <a:off x="2068" y="3186"/>
              <a:ext cx="47" cy="26"/>
            </a:xfrm>
            <a:custGeom>
              <a:avLst/>
              <a:gdLst/>
              <a:ahLst/>
              <a:cxnLst>
                <a:cxn ang="0">
                  <a:pos x="96" y="52"/>
                </a:cxn>
                <a:cxn ang="0">
                  <a:pos x="91" y="50"/>
                </a:cxn>
                <a:cxn ang="0">
                  <a:pos x="86" y="43"/>
                </a:cxn>
                <a:cxn ang="0">
                  <a:pos x="80" y="41"/>
                </a:cxn>
                <a:cxn ang="0">
                  <a:pos x="75" y="39"/>
                </a:cxn>
                <a:cxn ang="0">
                  <a:pos x="53" y="24"/>
                </a:cxn>
                <a:cxn ang="0">
                  <a:pos x="36" y="21"/>
                </a:cxn>
                <a:cxn ang="0">
                  <a:pos x="24" y="12"/>
                </a:cxn>
                <a:cxn ang="0">
                  <a:pos x="13" y="2"/>
                </a:cxn>
                <a:cxn ang="0">
                  <a:pos x="0" y="0"/>
                </a:cxn>
              </a:cxnLst>
              <a:rect l="0" t="0" r="r" b="b"/>
              <a:pathLst>
                <a:path w="96" h="52">
                  <a:moveTo>
                    <a:pt x="96" y="52"/>
                  </a:moveTo>
                  <a:lnTo>
                    <a:pt x="91" y="50"/>
                  </a:lnTo>
                  <a:lnTo>
                    <a:pt x="86" y="43"/>
                  </a:lnTo>
                  <a:lnTo>
                    <a:pt x="80" y="41"/>
                  </a:lnTo>
                  <a:lnTo>
                    <a:pt x="75" y="39"/>
                  </a:lnTo>
                  <a:lnTo>
                    <a:pt x="53" y="24"/>
                  </a:lnTo>
                  <a:lnTo>
                    <a:pt x="36" y="21"/>
                  </a:lnTo>
                  <a:lnTo>
                    <a:pt x="24" y="12"/>
                  </a:lnTo>
                  <a:lnTo>
                    <a:pt x="13" y="2"/>
                  </a:lnTo>
                  <a:lnTo>
                    <a:pt x="0" y="0"/>
                  </a:lnTo>
                </a:path>
              </a:pathLst>
            </a:custGeom>
            <a:noFill/>
            <a:ln w="0">
              <a:solidFill>
                <a:srgbClr val="000000"/>
              </a:solidFill>
              <a:prstDash val="solid"/>
              <a:round/>
              <a:headEnd/>
              <a:tailEnd/>
            </a:ln>
          </p:spPr>
          <p:txBody>
            <a:bodyPr/>
            <a:lstStyle/>
            <a:p>
              <a:endParaRPr lang="en-GB"/>
            </a:p>
          </p:txBody>
        </p:sp>
        <p:sp>
          <p:nvSpPr>
            <p:cNvPr id="831" name="Freeform 3511"/>
            <p:cNvSpPr>
              <a:spLocks/>
            </p:cNvSpPr>
            <p:nvPr/>
          </p:nvSpPr>
          <p:spPr bwMode="auto">
            <a:xfrm>
              <a:off x="2087" y="3212"/>
              <a:ext cx="21" cy="15"/>
            </a:xfrm>
            <a:custGeom>
              <a:avLst/>
              <a:gdLst/>
              <a:ahLst/>
              <a:cxnLst>
                <a:cxn ang="0">
                  <a:pos x="44" y="29"/>
                </a:cxn>
                <a:cxn ang="0">
                  <a:pos x="28" y="17"/>
                </a:cxn>
                <a:cxn ang="0">
                  <a:pos x="10" y="6"/>
                </a:cxn>
                <a:cxn ang="0">
                  <a:pos x="0" y="0"/>
                </a:cxn>
              </a:cxnLst>
              <a:rect l="0" t="0" r="r" b="b"/>
              <a:pathLst>
                <a:path w="44" h="29">
                  <a:moveTo>
                    <a:pt x="44" y="29"/>
                  </a:moveTo>
                  <a:lnTo>
                    <a:pt x="28" y="17"/>
                  </a:lnTo>
                  <a:lnTo>
                    <a:pt x="10" y="6"/>
                  </a:lnTo>
                  <a:lnTo>
                    <a:pt x="0" y="0"/>
                  </a:lnTo>
                </a:path>
              </a:pathLst>
            </a:custGeom>
            <a:noFill/>
            <a:ln w="0">
              <a:solidFill>
                <a:srgbClr val="000000"/>
              </a:solidFill>
              <a:prstDash val="solid"/>
              <a:round/>
              <a:headEnd/>
              <a:tailEnd/>
            </a:ln>
          </p:spPr>
          <p:txBody>
            <a:bodyPr/>
            <a:lstStyle/>
            <a:p>
              <a:endParaRPr lang="en-GB"/>
            </a:p>
          </p:txBody>
        </p:sp>
        <p:sp>
          <p:nvSpPr>
            <p:cNvPr id="832" name="Line 3512"/>
            <p:cNvSpPr>
              <a:spLocks noChangeShapeType="1"/>
            </p:cNvSpPr>
            <p:nvPr/>
          </p:nvSpPr>
          <p:spPr bwMode="auto">
            <a:xfrm>
              <a:off x="1966" y="3025"/>
              <a:ext cx="15" cy="1"/>
            </a:xfrm>
            <a:prstGeom prst="line">
              <a:avLst/>
            </a:prstGeom>
            <a:noFill/>
            <a:ln w="0">
              <a:solidFill>
                <a:srgbClr val="000000"/>
              </a:solidFill>
              <a:round/>
              <a:headEnd/>
              <a:tailEnd/>
            </a:ln>
          </p:spPr>
          <p:txBody>
            <a:bodyPr/>
            <a:lstStyle/>
            <a:p>
              <a:endParaRPr lang="en-GB"/>
            </a:p>
          </p:txBody>
        </p:sp>
        <p:sp>
          <p:nvSpPr>
            <p:cNvPr id="833" name="Freeform 3513"/>
            <p:cNvSpPr>
              <a:spLocks/>
            </p:cNvSpPr>
            <p:nvPr/>
          </p:nvSpPr>
          <p:spPr bwMode="auto">
            <a:xfrm>
              <a:off x="1942" y="3072"/>
              <a:ext cx="25" cy="1"/>
            </a:xfrm>
            <a:custGeom>
              <a:avLst/>
              <a:gdLst/>
              <a:ahLst/>
              <a:cxnLst>
                <a:cxn ang="0">
                  <a:pos x="0" y="0"/>
                </a:cxn>
                <a:cxn ang="0">
                  <a:pos x="18" y="0"/>
                </a:cxn>
                <a:cxn ang="0">
                  <a:pos x="50" y="0"/>
                </a:cxn>
              </a:cxnLst>
              <a:rect l="0" t="0" r="r" b="b"/>
              <a:pathLst>
                <a:path w="50">
                  <a:moveTo>
                    <a:pt x="0" y="0"/>
                  </a:moveTo>
                  <a:lnTo>
                    <a:pt x="18" y="0"/>
                  </a:lnTo>
                  <a:lnTo>
                    <a:pt x="50" y="0"/>
                  </a:lnTo>
                </a:path>
              </a:pathLst>
            </a:custGeom>
            <a:noFill/>
            <a:ln w="0">
              <a:solidFill>
                <a:srgbClr val="000000"/>
              </a:solidFill>
              <a:prstDash val="solid"/>
              <a:round/>
              <a:headEnd/>
              <a:tailEnd/>
            </a:ln>
          </p:spPr>
          <p:txBody>
            <a:bodyPr/>
            <a:lstStyle/>
            <a:p>
              <a:endParaRPr lang="en-GB"/>
            </a:p>
          </p:txBody>
        </p:sp>
        <p:sp>
          <p:nvSpPr>
            <p:cNvPr id="834" name="Freeform 3514"/>
            <p:cNvSpPr>
              <a:spLocks/>
            </p:cNvSpPr>
            <p:nvPr/>
          </p:nvSpPr>
          <p:spPr bwMode="auto">
            <a:xfrm>
              <a:off x="1906" y="3078"/>
              <a:ext cx="33" cy="1"/>
            </a:xfrm>
            <a:custGeom>
              <a:avLst/>
              <a:gdLst/>
              <a:ahLst/>
              <a:cxnLst>
                <a:cxn ang="0">
                  <a:pos x="67" y="0"/>
                </a:cxn>
                <a:cxn ang="0">
                  <a:pos x="40" y="1"/>
                </a:cxn>
                <a:cxn ang="0">
                  <a:pos x="8" y="0"/>
                </a:cxn>
                <a:cxn ang="0">
                  <a:pos x="0" y="0"/>
                </a:cxn>
              </a:cxnLst>
              <a:rect l="0" t="0" r="r" b="b"/>
              <a:pathLst>
                <a:path w="67" h="1">
                  <a:moveTo>
                    <a:pt x="67" y="0"/>
                  </a:moveTo>
                  <a:lnTo>
                    <a:pt x="40" y="1"/>
                  </a:lnTo>
                  <a:lnTo>
                    <a:pt x="8" y="0"/>
                  </a:lnTo>
                  <a:lnTo>
                    <a:pt x="0" y="0"/>
                  </a:lnTo>
                </a:path>
              </a:pathLst>
            </a:custGeom>
            <a:noFill/>
            <a:ln w="0">
              <a:solidFill>
                <a:srgbClr val="000000"/>
              </a:solidFill>
              <a:prstDash val="solid"/>
              <a:round/>
              <a:headEnd/>
              <a:tailEnd/>
            </a:ln>
          </p:spPr>
          <p:txBody>
            <a:bodyPr/>
            <a:lstStyle/>
            <a:p>
              <a:endParaRPr lang="en-GB"/>
            </a:p>
          </p:txBody>
        </p:sp>
        <p:sp>
          <p:nvSpPr>
            <p:cNvPr id="835" name="Freeform 3515"/>
            <p:cNvSpPr>
              <a:spLocks/>
            </p:cNvSpPr>
            <p:nvPr/>
          </p:nvSpPr>
          <p:spPr bwMode="auto">
            <a:xfrm>
              <a:off x="1906" y="3078"/>
              <a:ext cx="33" cy="1"/>
            </a:xfrm>
            <a:custGeom>
              <a:avLst/>
              <a:gdLst/>
              <a:ahLst/>
              <a:cxnLst>
                <a:cxn ang="0">
                  <a:pos x="66" y="1"/>
                </a:cxn>
                <a:cxn ang="0">
                  <a:pos x="53" y="2"/>
                </a:cxn>
                <a:cxn ang="0">
                  <a:pos x="44" y="2"/>
                </a:cxn>
                <a:cxn ang="0">
                  <a:pos x="27" y="2"/>
                </a:cxn>
                <a:cxn ang="0">
                  <a:pos x="8" y="1"/>
                </a:cxn>
                <a:cxn ang="0">
                  <a:pos x="0" y="0"/>
                </a:cxn>
              </a:cxnLst>
              <a:rect l="0" t="0" r="r" b="b"/>
              <a:pathLst>
                <a:path w="66" h="2">
                  <a:moveTo>
                    <a:pt x="66" y="1"/>
                  </a:moveTo>
                  <a:lnTo>
                    <a:pt x="53" y="2"/>
                  </a:lnTo>
                  <a:lnTo>
                    <a:pt x="44" y="2"/>
                  </a:lnTo>
                  <a:lnTo>
                    <a:pt x="27" y="2"/>
                  </a:lnTo>
                  <a:lnTo>
                    <a:pt x="8" y="1"/>
                  </a:lnTo>
                  <a:lnTo>
                    <a:pt x="0" y="0"/>
                  </a:lnTo>
                </a:path>
              </a:pathLst>
            </a:custGeom>
            <a:noFill/>
            <a:ln w="0">
              <a:solidFill>
                <a:srgbClr val="000000"/>
              </a:solidFill>
              <a:prstDash val="solid"/>
              <a:round/>
              <a:headEnd/>
              <a:tailEnd/>
            </a:ln>
          </p:spPr>
          <p:txBody>
            <a:bodyPr/>
            <a:lstStyle/>
            <a:p>
              <a:endParaRPr lang="en-GB"/>
            </a:p>
          </p:txBody>
        </p:sp>
        <p:sp>
          <p:nvSpPr>
            <p:cNvPr id="836" name="Freeform 3516"/>
            <p:cNvSpPr>
              <a:spLocks/>
            </p:cNvSpPr>
            <p:nvPr/>
          </p:nvSpPr>
          <p:spPr bwMode="auto">
            <a:xfrm>
              <a:off x="1939" y="3077"/>
              <a:ext cx="27" cy="2"/>
            </a:xfrm>
            <a:custGeom>
              <a:avLst/>
              <a:gdLst/>
              <a:ahLst/>
              <a:cxnLst>
                <a:cxn ang="0">
                  <a:pos x="0" y="4"/>
                </a:cxn>
                <a:cxn ang="0">
                  <a:pos x="24" y="1"/>
                </a:cxn>
                <a:cxn ang="0">
                  <a:pos x="48" y="0"/>
                </a:cxn>
                <a:cxn ang="0">
                  <a:pos x="54" y="0"/>
                </a:cxn>
              </a:cxnLst>
              <a:rect l="0" t="0" r="r" b="b"/>
              <a:pathLst>
                <a:path w="54" h="4">
                  <a:moveTo>
                    <a:pt x="0" y="4"/>
                  </a:moveTo>
                  <a:lnTo>
                    <a:pt x="24" y="1"/>
                  </a:lnTo>
                  <a:lnTo>
                    <a:pt x="48" y="0"/>
                  </a:lnTo>
                  <a:lnTo>
                    <a:pt x="54" y="0"/>
                  </a:lnTo>
                </a:path>
              </a:pathLst>
            </a:custGeom>
            <a:noFill/>
            <a:ln w="0">
              <a:solidFill>
                <a:srgbClr val="000000"/>
              </a:solidFill>
              <a:prstDash val="solid"/>
              <a:round/>
              <a:headEnd/>
              <a:tailEnd/>
            </a:ln>
          </p:spPr>
          <p:txBody>
            <a:bodyPr/>
            <a:lstStyle/>
            <a:p>
              <a:endParaRPr lang="en-GB"/>
            </a:p>
          </p:txBody>
        </p:sp>
        <p:sp>
          <p:nvSpPr>
            <p:cNvPr id="837" name="Freeform 3517"/>
            <p:cNvSpPr>
              <a:spLocks/>
            </p:cNvSpPr>
            <p:nvPr/>
          </p:nvSpPr>
          <p:spPr bwMode="auto">
            <a:xfrm>
              <a:off x="1900" y="3085"/>
              <a:ext cx="35" cy="1"/>
            </a:xfrm>
            <a:custGeom>
              <a:avLst/>
              <a:gdLst/>
              <a:ahLst/>
              <a:cxnLst>
                <a:cxn ang="0">
                  <a:pos x="70" y="2"/>
                </a:cxn>
                <a:cxn ang="0">
                  <a:pos x="57" y="2"/>
                </a:cxn>
                <a:cxn ang="0">
                  <a:pos x="23" y="1"/>
                </a:cxn>
                <a:cxn ang="0">
                  <a:pos x="3" y="0"/>
                </a:cxn>
                <a:cxn ang="0">
                  <a:pos x="0" y="0"/>
                </a:cxn>
              </a:cxnLst>
              <a:rect l="0" t="0" r="r" b="b"/>
              <a:pathLst>
                <a:path w="70" h="2">
                  <a:moveTo>
                    <a:pt x="70" y="2"/>
                  </a:moveTo>
                  <a:lnTo>
                    <a:pt x="57" y="2"/>
                  </a:lnTo>
                  <a:lnTo>
                    <a:pt x="23" y="1"/>
                  </a:lnTo>
                  <a:lnTo>
                    <a:pt x="3" y="0"/>
                  </a:lnTo>
                  <a:lnTo>
                    <a:pt x="0" y="0"/>
                  </a:lnTo>
                </a:path>
              </a:pathLst>
            </a:custGeom>
            <a:noFill/>
            <a:ln w="0">
              <a:solidFill>
                <a:srgbClr val="000000"/>
              </a:solidFill>
              <a:prstDash val="solid"/>
              <a:round/>
              <a:headEnd/>
              <a:tailEnd/>
            </a:ln>
          </p:spPr>
          <p:txBody>
            <a:bodyPr/>
            <a:lstStyle/>
            <a:p>
              <a:endParaRPr lang="en-GB"/>
            </a:p>
          </p:txBody>
        </p:sp>
        <p:sp>
          <p:nvSpPr>
            <p:cNvPr id="838" name="Freeform 3518"/>
            <p:cNvSpPr>
              <a:spLocks/>
            </p:cNvSpPr>
            <p:nvPr/>
          </p:nvSpPr>
          <p:spPr bwMode="auto">
            <a:xfrm>
              <a:off x="1891" y="3095"/>
              <a:ext cx="39" cy="2"/>
            </a:xfrm>
            <a:custGeom>
              <a:avLst/>
              <a:gdLst/>
              <a:ahLst/>
              <a:cxnLst>
                <a:cxn ang="0">
                  <a:pos x="78" y="0"/>
                </a:cxn>
                <a:cxn ang="0">
                  <a:pos x="71" y="1"/>
                </a:cxn>
                <a:cxn ang="0">
                  <a:pos x="43" y="2"/>
                </a:cxn>
                <a:cxn ang="0">
                  <a:pos x="22" y="2"/>
                </a:cxn>
                <a:cxn ang="0">
                  <a:pos x="0" y="3"/>
                </a:cxn>
              </a:cxnLst>
              <a:rect l="0" t="0" r="r" b="b"/>
              <a:pathLst>
                <a:path w="78" h="3">
                  <a:moveTo>
                    <a:pt x="78" y="0"/>
                  </a:moveTo>
                  <a:lnTo>
                    <a:pt x="71" y="1"/>
                  </a:lnTo>
                  <a:lnTo>
                    <a:pt x="43" y="2"/>
                  </a:lnTo>
                  <a:lnTo>
                    <a:pt x="22" y="2"/>
                  </a:lnTo>
                  <a:lnTo>
                    <a:pt x="0" y="3"/>
                  </a:lnTo>
                </a:path>
              </a:pathLst>
            </a:custGeom>
            <a:noFill/>
            <a:ln w="0">
              <a:solidFill>
                <a:srgbClr val="000000"/>
              </a:solidFill>
              <a:prstDash val="solid"/>
              <a:round/>
              <a:headEnd/>
              <a:tailEnd/>
            </a:ln>
          </p:spPr>
          <p:txBody>
            <a:bodyPr/>
            <a:lstStyle/>
            <a:p>
              <a:endParaRPr lang="en-GB"/>
            </a:p>
          </p:txBody>
        </p:sp>
        <p:sp>
          <p:nvSpPr>
            <p:cNvPr id="839" name="Freeform 3519"/>
            <p:cNvSpPr>
              <a:spLocks/>
            </p:cNvSpPr>
            <p:nvPr/>
          </p:nvSpPr>
          <p:spPr bwMode="auto">
            <a:xfrm>
              <a:off x="1890" y="3097"/>
              <a:ext cx="39" cy="2"/>
            </a:xfrm>
            <a:custGeom>
              <a:avLst/>
              <a:gdLst/>
              <a:ahLst/>
              <a:cxnLst>
                <a:cxn ang="0">
                  <a:pos x="79" y="0"/>
                </a:cxn>
                <a:cxn ang="0">
                  <a:pos x="73" y="1"/>
                </a:cxn>
                <a:cxn ang="0">
                  <a:pos x="45" y="2"/>
                </a:cxn>
                <a:cxn ang="0">
                  <a:pos x="24" y="2"/>
                </a:cxn>
                <a:cxn ang="0">
                  <a:pos x="0" y="3"/>
                </a:cxn>
              </a:cxnLst>
              <a:rect l="0" t="0" r="r" b="b"/>
              <a:pathLst>
                <a:path w="79" h="3">
                  <a:moveTo>
                    <a:pt x="79" y="0"/>
                  </a:moveTo>
                  <a:lnTo>
                    <a:pt x="73" y="1"/>
                  </a:lnTo>
                  <a:lnTo>
                    <a:pt x="45" y="2"/>
                  </a:lnTo>
                  <a:lnTo>
                    <a:pt x="24" y="2"/>
                  </a:lnTo>
                  <a:lnTo>
                    <a:pt x="0" y="3"/>
                  </a:lnTo>
                </a:path>
              </a:pathLst>
            </a:custGeom>
            <a:noFill/>
            <a:ln w="0">
              <a:solidFill>
                <a:srgbClr val="000000"/>
              </a:solidFill>
              <a:prstDash val="solid"/>
              <a:round/>
              <a:headEnd/>
              <a:tailEnd/>
            </a:ln>
          </p:spPr>
          <p:txBody>
            <a:bodyPr/>
            <a:lstStyle/>
            <a:p>
              <a:endParaRPr lang="en-GB"/>
            </a:p>
          </p:txBody>
        </p:sp>
        <p:sp>
          <p:nvSpPr>
            <p:cNvPr id="840" name="Line 3520"/>
            <p:cNvSpPr>
              <a:spLocks noChangeShapeType="1"/>
            </p:cNvSpPr>
            <p:nvPr/>
          </p:nvSpPr>
          <p:spPr bwMode="auto">
            <a:xfrm>
              <a:off x="1922" y="3112"/>
              <a:ext cx="33" cy="1"/>
            </a:xfrm>
            <a:prstGeom prst="line">
              <a:avLst/>
            </a:prstGeom>
            <a:noFill/>
            <a:ln w="0">
              <a:solidFill>
                <a:srgbClr val="000000"/>
              </a:solidFill>
              <a:round/>
              <a:headEnd/>
              <a:tailEnd/>
            </a:ln>
          </p:spPr>
          <p:txBody>
            <a:bodyPr/>
            <a:lstStyle/>
            <a:p>
              <a:endParaRPr lang="en-GB"/>
            </a:p>
          </p:txBody>
        </p:sp>
        <p:sp>
          <p:nvSpPr>
            <p:cNvPr id="841" name="Freeform 3521"/>
            <p:cNvSpPr>
              <a:spLocks/>
            </p:cNvSpPr>
            <p:nvPr/>
          </p:nvSpPr>
          <p:spPr bwMode="auto">
            <a:xfrm>
              <a:off x="1882" y="3112"/>
              <a:ext cx="39" cy="2"/>
            </a:xfrm>
            <a:custGeom>
              <a:avLst/>
              <a:gdLst/>
              <a:ahLst/>
              <a:cxnLst>
                <a:cxn ang="0">
                  <a:pos x="79" y="3"/>
                </a:cxn>
                <a:cxn ang="0">
                  <a:pos x="41" y="1"/>
                </a:cxn>
                <a:cxn ang="0">
                  <a:pos x="14" y="1"/>
                </a:cxn>
                <a:cxn ang="0">
                  <a:pos x="0" y="0"/>
                </a:cxn>
              </a:cxnLst>
              <a:rect l="0" t="0" r="r" b="b"/>
              <a:pathLst>
                <a:path w="79" h="3">
                  <a:moveTo>
                    <a:pt x="79" y="3"/>
                  </a:moveTo>
                  <a:lnTo>
                    <a:pt x="41" y="1"/>
                  </a:lnTo>
                  <a:lnTo>
                    <a:pt x="14" y="1"/>
                  </a:lnTo>
                  <a:lnTo>
                    <a:pt x="0" y="0"/>
                  </a:lnTo>
                </a:path>
              </a:pathLst>
            </a:custGeom>
            <a:noFill/>
            <a:ln w="0">
              <a:solidFill>
                <a:srgbClr val="000000"/>
              </a:solidFill>
              <a:prstDash val="solid"/>
              <a:round/>
              <a:headEnd/>
              <a:tailEnd/>
            </a:ln>
          </p:spPr>
          <p:txBody>
            <a:bodyPr/>
            <a:lstStyle/>
            <a:p>
              <a:endParaRPr lang="en-GB"/>
            </a:p>
          </p:txBody>
        </p:sp>
        <p:sp>
          <p:nvSpPr>
            <p:cNvPr id="842" name="Freeform 3522"/>
            <p:cNvSpPr>
              <a:spLocks/>
            </p:cNvSpPr>
            <p:nvPr/>
          </p:nvSpPr>
          <p:spPr bwMode="auto">
            <a:xfrm>
              <a:off x="1906" y="3144"/>
              <a:ext cx="40" cy="2"/>
            </a:xfrm>
            <a:custGeom>
              <a:avLst/>
              <a:gdLst/>
              <a:ahLst/>
              <a:cxnLst>
                <a:cxn ang="0">
                  <a:pos x="0" y="1"/>
                </a:cxn>
                <a:cxn ang="0">
                  <a:pos x="7" y="0"/>
                </a:cxn>
                <a:cxn ang="0">
                  <a:pos x="23" y="3"/>
                </a:cxn>
                <a:cxn ang="0">
                  <a:pos x="37" y="5"/>
                </a:cxn>
                <a:cxn ang="0">
                  <a:pos x="52" y="2"/>
                </a:cxn>
                <a:cxn ang="0">
                  <a:pos x="55" y="2"/>
                </a:cxn>
                <a:cxn ang="0">
                  <a:pos x="60" y="1"/>
                </a:cxn>
                <a:cxn ang="0">
                  <a:pos x="71" y="1"/>
                </a:cxn>
                <a:cxn ang="0">
                  <a:pos x="80" y="0"/>
                </a:cxn>
              </a:cxnLst>
              <a:rect l="0" t="0" r="r" b="b"/>
              <a:pathLst>
                <a:path w="80" h="5">
                  <a:moveTo>
                    <a:pt x="0" y="1"/>
                  </a:moveTo>
                  <a:lnTo>
                    <a:pt x="7" y="0"/>
                  </a:lnTo>
                  <a:lnTo>
                    <a:pt x="23" y="3"/>
                  </a:lnTo>
                  <a:lnTo>
                    <a:pt x="37" y="5"/>
                  </a:lnTo>
                  <a:lnTo>
                    <a:pt x="52" y="2"/>
                  </a:lnTo>
                  <a:lnTo>
                    <a:pt x="55" y="2"/>
                  </a:lnTo>
                  <a:lnTo>
                    <a:pt x="60" y="1"/>
                  </a:lnTo>
                  <a:lnTo>
                    <a:pt x="71" y="1"/>
                  </a:lnTo>
                  <a:lnTo>
                    <a:pt x="80" y="0"/>
                  </a:lnTo>
                </a:path>
              </a:pathLst>
            </a:custGeom>
            <a:noFill/>
            <a:ln w="0">
              <a:solidFill>
                <a:srgbClr val="000000"/>
              </a:solidFill>
              <a:prstDash val="solid"/>
              <a:round/>
              <a:headEnd/>
              <a:tailEnd/>
            </a:ln>
          </p:spPr>
          <p:txBody>
            <a:bodyPr/>
            <a:lstStyle/>
            <a:p>
              <a:endParaRPr lang="en-GB"/>
            </a:p>
          </p:txBody>
        </p:sp>
        <p:sp>
          <p:nvSpPr>
            <p:cNvPr id="843" name="Freeform 3523"/>
            <p:cNvSpPr>
              <a:spLocks/>
            </p:cNvSpPr>
            <p:nvPr/>
          </p:nvSpPr>
          <p:spPr bwMode="auto">
            <a:xfrm>
              <a:off x="1882" y="3149"/>
              <a:ext cx="20" cy="3"/>
            </a:xfrm>
            <a:custGeom>
              <a:avLst/>
              <a:gdLst/>
              <a:ahLst/>
              <a:cxnLst>
                <a:cxn ang="0">
                  <a:pos x="42" y="3"/>
                </a:cxn>
                <a:cxn ang="0">
                  <a:pos x="34" y="0"/>
                </a:cxn>
                <a:cxn ang="0">
                  <a:pos x="20" y="0"/>
                </a:cxn>
                <a:cxn ang="0">
                  <a:pos x="6" y="4"/>
                </a:cxn>
                <a:cxn ang="0">
                  <a:pos x="0" y="6"/>
                </a:cxn>
              </a:cxnLst>
              <a:rect l="0" t="0" r="r" b="b"/>
              <a:pathLst>
                <a:path w="42" h="6">
                  <a:moveTo>
                    <a:pt x="42" y="3"/>
                  </a:moveTo>
                  <a:lnTo>
                    <a:pt x="34" y="0"/>
                  </a:lnTo>
                  <a:lnTo>
                    <a:pt x="20" y="0"/>
                  </a:lnTo>
                  <a:lnTo>
                    <a:pt x="6" y="4"/>
                  </a:lnTo>
                  <a:lnTo>
                    <a:pt x="0" y="6"/>
                  </a:lnTo>
                </a:path>
              </a:pathLst>
            </a:custGeom>
            <a:noFill/>
            <a:ln w="0">
              <a:solidFill>
                <a:srgbClr val="000000"/>
              </a:solidFill>
              <a:prstDash val="solid"/>
              <a:round/>
              <a:headEnd/>
              <a:tailEnd/>
            </a:ln>
          </p:spPr>
          <p:txBody>
            <a:bodyPr/>
            <a:lstStyle/>
            <a:p>
              <a:endParaRPr lang="en-GB"/>
            </a:p>
          </p:txBody>
        </p:sp>
        <p:sp>
          <p:nvSpPr>
            <p:cNvPr id="844" name="Freeform 3524"/>
            <p:cNvSpPr>
              <a:spLocks/>
            </p:cNvSpPr>
            <p:nvPr/>
          </p:nvSpPr>
          <p:spPr bwMode="auto">
            <a:xfrm>
              <a:off x="1894" y="3154"/>
              <a:ext cx="6" cy="1"/>
            </a:xfrm>
            <a:custGeom>
              <a:avLst/>
              <a:gdLst/>
              <a:ahLst/>
              <a:cxnLst>
                <a:cxn ang="0">
                  <a:pos x="13" y="1"/>
                </a:cxn>
                <a:cxn ang="0">
                  <a:pos x="10" y="0"/>
                </a:cxn>
                <a:cxn ang="0">
                  <a:pos x="0" y="0"/>
                </a:cxn>
              </a:cxnLst>
              <a:rect l="0" t="0" r="r" b="b"/>
              <a:pathLst>
                <a:path w="13" h="1">
                  <a:moveTo>
                    <a:pt x="13" y="1"/>
                  </a:moveTo>
                  <a:lnTo>
                    <a:pt x="10" y="0"/>
                  </a:lnTo>
                  <a:lnTo>
                    <a:pt x="0" y="0"/>
                  </a:lnTo>
                </a:path>
              </a:pathLst>
            </a:custGeom>
            <a:noFill/>
            <a:ln w="0">
              <a:solidFill>
                <a:srgbClr val="000000"/>
              </a:solidFill>
              <a:prstDash val="solid"/>
              <a:round/>
              <a:headEnd/>
              <a:tailEnd/>
            </a:ln>
          </p:spPr>
          <p:txBody>
            <a:bodyPr/>
            <a:lstStyle/>
            <a:p>
              <a:endParaRPr lang="en-GB"/>
            </a:p>
          </p:txBody>
        </p:sp>
        <p:sp>
          <p:nvSpPr>
            <p:cNvPr id="845" name="Line 3525"/>
            <p:cNvSpPr>
              <a:spLocks noChangeShapeType="1"/>
            </p:cNvSpPr>
            <p:nvPr/>
          </p:nvSpPr>
          <p:spPr bwMode="auto">
            <a:xfrm flipH="1" flipV="1">
              <a:off x="1892" y="3157"/>
              <a:ext cx="7" cy="1"/>
            </a:xfrm>
            <a:prstGeom prst="line">
              <a:avLst/>
            </a:prstGeom>
            <a:noFill/>
            <a:ln w="0">
              <a:solidFill>
                <a:srgbClr val="000000"/>
              </a:solidFill>
              <a:round/>
              <a:headEnd/>
              <a:tailEnd/>
            </a:ln>
          </p:spPr>
          <p:txBody>
            <a:bodyPr/>
            <a:lstStyle/>
            <a:p>
              <a:endParaRPr lang="en-GB"/>
            </a:p>
          </p:txBody>
        </p:sp>
        <p:sp>
          <p:nvSpPr>
            <p:cNvPr id="846" name="Freeform 3526"/>
            <p:cNvSpPr>
              <a:spLocks/>
            </p:cNvSpPr>
            <p:nvPr/>
          </p:nvSpPr>
          <p:spPr bwMode="auto">
            <a:xfrm>
              <a:off x="1889" y="3162"/>
              <a:ext cx="7" cy="1"/>
            </a:xfrm>
            <a:custGeom>
              <a:avLst/>
              <a:gdLst/>
              <a:ahLst/>
              <a:cxnLst>
                <a:cxn ang="0">
                  <a:pos x="15" y="2"/>
                </a:cxn>
                <a:cxn ang="0">
                  <a:pos x="5" y="0"/>
                </a:cxn>
                <a:cxn ang="0">
                  <a:pos x="0" y="1"/>
                </a:cxn>
              </a:cxnLst>
              <a:rect l="0" t="0" r="r" b="b"/>
              <a:pathLst>
                <a:path w="15" h="2">
                  <a:moveTo>
                    <a:pt x="15" y="2"/>
                  </a:moveTo>
                  <a:lnTo>
                    <a:pt x="5" y="0"/>
                  </a:lnTo>
                  <a:lnTo>
                    <a:pt x="0" y="1"/>
                  </a:lnTo>
                </a:path>
              </a:pathLst>
            </a:custGeom>
            <a:noFill/>
            <a:ln w="0">
              <a:solidFill>
                <a:srgbClr val="000000"/>
              </a:solidFill>
              <a:prstDash val="solid"/>
              <a:round/>
              <a:headEnd/>
              <a:tailEnd/>
            </a:ln>
          </p:spPr>
          <p:txBody>
            <a:bodyPr/>
            <a:lstStyle/>
            <a:p>
              <a:endParaRPr lang="en-GB"/>
            </a:p>
          </p:txBody>
        </p:sp>
        <p:sp>
          <p:nvSpPr>
            <p:cNvPr id="847" name="Line 3527"/>
            <p:cNvSpPr>
              <a:spLocks noChangeShapeType="1"/>
            </p:cNvSpPr>
            <p:nvPr/>
          </p:nvSpPr>
          <p:spPr bwMode="auto">
            <a:xfrm flipH="1" flipV="1">
              <a:off x="1884" y="3171"/>
              <a:ext cx="8" cy="1"/>
            </a:xfrm>
            <a:prstGeom prst="line">
              <a:avLst/>
            </a:prstGeom>
            <a:noFill/>
            <a:ln w="0">
              <a:solidFill>
                <a:srgbClr val="000000"/>
              </a:solidFill>
              <a:round/>
              <a:headEnd/>
              <a:tailEnd/>
            </a:ln>
          </p:spPr>
          <p:txBody>
            <a:bodyPr/>
            <a:lstStyle/>
            <a:p>
              <a:endParaRPr lang="en-GB"/>
            </a:p>
          </p:txBody>
        </p:sp>
        <p:sp>
          <p:nvSpPr>
            <p:cNvPr id="848" name="Line 3528"/>
            <p:cNvSpPr>
              <a:spLocks noChangeShapeType="1"/>
            </p:cNvSpPr>
            <p:nvPr/>
          </p:nvSpPr>
          <p:spPr bwMode="auto">
            <a:xfrm flipH="1" flipV="1">
              <a:off x="1882" y="3177"/>
              <a:ext cx="6" cy="1"/>
            </a:xfrm>
            <a:prstGeom prst="line">
              <a:avLst/>
            </a:prstGeom>
            <a:noFill/>
            <a:ln w="0">
              <a:solidFill>
                <a:srgbClr val="000000"/>
              </a:solidFill>
              <a:round/>
              <a:headEnd/>
              <a:tailEnd/>
            </a:ln>
          </p:spPr>
          <p:txBody>
            <a:bodyPr/>
            <a:lstStyle/>
            <a:p>
              <a:endParaRPr lang="en-GB"/>
            </a:p>
          </p:txBody>
        </p:sp>
        <p:sp>
          <p:nvSpPr>
            <p:cNvPr id="849" name="Line 3529"/>
            <p:cNvSpPr>
              <a:spLocks noChangeShapeType="1"/>
            </p:cNvSpPr>
            <p:nvPr/>
          </p:nvSpPr>
          <p:spPr bwMode="auto">
            <a:xfrm flipH="1" flipV="1">
              <a:off x="1882" y="3183"/>
              <a:ext cx="4" cy="1"/>
            </a:xfrm>
            <a:prstGeom prst="line">
              <a:avLst/>
            </a:prstGeom>
            <a:noFill/>
            <a:ln w="0">
              <a:solidFill>
                <a:srgbClr val="000000"/>
              </a:solidFill>
              <a:round/>
              <a:headEnd/>
              <a:tailEnd/>
            </a:ln>
          </p:spPr>
          <p:txBody>
            <a:bodyPr/>
            <a:lstStyle/>
            <a:p>
              <a:endParaRPr lang="en-GB"/>
            </a:p>
          </p:txBody>
        </p:sp>
        <p:sp>
          <p:nvSpPr>
            <p:cNvPr id="850" name="Freeform 3530"/>
            <p:cNvSpPr>
              <a:spLocks/>
            </p:cNvSpPr>
            <p:nvPr/>
          </p:nvSpPr>
          <p:spPr bwMode="auto">
            <a:xfrm>
              <a:off x="1796" y="3263"/>
              <a:ext cx="50" cy="15"/>
            </a:xfrm>
            <a:custGeom>
              <a:avLst/>
              <a:gdLst/>
              <a:ahLst/>
              <a:cxnLst>
                <a:cxn ang="0">
                  <a:pos x="101" y="0"/>
                </a:cxn>
                <a:cxn ang="0">
                  <a:pos x="70" y="13"/>
                </a:cxn>
                <a:cxn ang="0">
                  <a:pos x="0" y="31"/>
                </a:cxn>
              </a:cxnLst>
              <a:rect l="0" t="0" r="r" b="b"/>
              <a:pathLst>
                <a:path w="101" h="31">
                  <a:moveTo>
                    <a:pt x="101" y="0"/>
                  </a:moveTo>
                  <a:lnTo>
                    <a:pt x="70" y="13"/>
                  </a:lnTo>
                  <a:lnTo>
                    <a:pt x="0" y="31"/>
                  </a:lnTo>
                </a:path>
              </a:pathLst>
            </a:custGeom>
            <a:noFill/>
            <a:ln w="0">
              <a:solidFill>
                <a:srgbClr val="000000"/>
              </a:solidFill>
              <a:prstDash val="solid"/>
              <a:round/>
              <a:headEnd/>
              <a:tailEnd/>
            </a:ln>
          </p:spPr>
          <p:txBody>
            <a:bodyPr/>
            <a:lstStyle/>
            <a:p>
              <a:endParaRPr lang="en-GB"/>
            </a:p>
          </p:txBody>
        </p:sp>
        <p:sp>
          <p:nvSpPr>
            <p:cNvPr id="851" name="Line 3531"/>
            <p:cNvSpPr>
              <a:spLocks noChangeShapeType="1"/>
            </p:cNvSpPr>
            <p:nvPr/>
          </p:nvSpPr>
          <p:spPr bwMode="auto">
            <a:xfrm>
              <a:off x="1896" y="3025"/>
              <a:ext cx="51" cy="1"/>
            </a:xfrm>
            <a:prstGeom prst="line">
              <a:avLst/>
            </a:prstGeom>
            <a:noFill/>
            <a:ln w="0">
              <a:solidFill>
                <a:srgbClr val="000000"/>
              </a:solidFill>
              <a:round/>
              <a:headEnd/>
              <a:tailEnd/>
            </a:ln>
          </p:spPr>
          <p:txBody>
            <a:bodyPr/>
            <a:lstStyle/>
            <a:p>
              <a:endParaRPr lang="en-GB"/>
            </a:p>
          </p:txBody>
        </p:sp>
        <p:sp>
          <p:nvSpPr>
            <p:cNvPr id="852" name="Line 3532"/>
            <p:cNvSpPr>
              <a:spLocks noChangeShapeType="1"/>
            </p:cNvSpPr>
            <p:nvPr/>
          </p:nvSpPr>
          <p:spPr bwMode="auto">
            <a:xfrm>
              <a:off x="1873" y="3073"/>
              <a:ext cx="9" cy="1"/>
            </a:xfrm>
            <a:prstGeom prst="line">
              <a:avLst/>
            </a:prstGeom>
            <a:noFill/>
            <a:ln w="0">
              <a:solidFill>
                <a:srgbClr val="000000"/>
              </a:solidFill>
              <a:round/>
              <a:headEnd/>
              <a:tailEnd/>
            </a:ln>
          </p:spPr>
          <p:txBody>
            <a:bodyPr/>
            <a:lstStyle/>
            <a:p>
              <a:endParaRPr lang="en-GB"/>
            </a:p>
          </p:txBody>
        </p:sp>
        <p:sp>
          <p:nvSpPr>
            <p:cNvPr id="853" name="Freeform 3533"/>
            <p:cNvSpPr>
              <a:spLocks/>
            </p:cNvSpPr>
            <p:nvPr/>
          </p:nvSpPr>
          <p:spPr bwMode="auto">
            <a:xfrm>
              <a:off x="1809" y="3075"/>
              <a:ext cx="62" cy="1"/>
            </a:xfrm>
            <a:custGeom>
              <a:avLst/>
              <a:gdLst/>
              <a:ahLst/>
              <a:cxnLst>
                <a:cxn ang="0">
                  <a:pos x="125" y="1"/>
                </a:cxn>
                <a:cxn ang="0">
                  <a:pos x="99" y="2"/>
                </a:cxn>
                <a:cxn ang="0">
                  <a:pos x="55" y="0"/>
                </a:cxn>
                <a:cxn ang="0">
                  <a:pos x="22" y="2"/>
                </a:cxn>
                <a:cxn ang="0">
                  <a:pos x="11" y="1"/>
                </a:cxn>
                <a:cxn ang="0">
                  <a:pos x="0" y="1"/>
                </a:cxn>
              </a:cxnLst>
              <a:rect l="0" t="0" r="r" b="b"/>
              <a:pathLst>
                <a:path w="125" h="2">
                  <a:moveTo>
                    <a:pt x="125" y="1"/>
                  </a:moveTo>
                  <a:lnTo>
                    <a:pt x="99" y="2"/>
                  </a:lnTo>
                  <a:lnTo>
                    <a:pt x="55" y="0"/>
                  </a:lnTo>
                  <a:lnTo>
                    <a:pt x="22" y="2"/>
                  </a:lnTo>
                  <a:lnTo>
                    <a:pt x="11" y="1"/>
                  </a:lnTo>
                  <a:lnTo>
                    <a:pt x="0" y="1"/>
                  </a:lnTo>
                </a:path>
              </a:pathLst>
            </a:custGeom>
            <a:noFill/>
            <a:ln w="0">
              <a:solidFill>
                <a:srgbClr val="000000"/>
              </a:solidFill>
              <a:prstDash val="solid"/>
              <a:round/>
              <a:headEnd/>
              <a:tailEnd/>
            </a:ln>
          </p:spPr>
          <p:txBody>
            <a:bodyPr/>
            <a:lstStyle/>
            <a:p>
              <a:endParaRPr lang="en-GB"/>
            </a:p>
          </p:txBody>
        </p:sp>
        <p:sp>
          <p:nvSpPr>
            <p:cNvPr id="854" name="Freeform 3534"/>
            <p:cNvSpPr>
              <a:spLocks/>
            </p:cNvSpPr>
            <p:nvPr/>
          </p:nvSpPr>
          <p:spPr bwMode="auto">
            <a:xfrm>
              <a:off x="1809" y="3076"/>
              <a:ext cx="61" cy="1"/>
            </a:xfrm>
            <a:custGeom>
              <a:avLst/>
              <a:gdLst/>
              <a:ahLst/>
              <a:cxnLst>
                <a:cxn ang="0">
                  <a:pos x="124" y="0"/>
                </a:cxn>
                <a:cxn ang="0">
                  <a:pos x="98" y="0"/>
                </a:cxn>
                <a:cxn ang="0">
                  <a:pos x="55" y="0"/>
                </a:cxn>
                <a:cxn ang="0">
                  <a:pos x="22" y="1"/>
                </a:cxn>
                <a:cxn ang="0">
                  <a:pos x="10" y="0"/>
                </a:cxn>
                <a:cxn ang="0">
                  <a:pos x="0" y="0"/>
                </a:cxn>
              </a:cxnLst>
              <a:rect l="0" t="0" r="r" b="b"/>
              <a:pathLst>
                <a:path w="124" h="1">
                  <a:moveTo>
                    <a:pt x="124" y="0"/>
                  </a:moveTo>
                  <a:lnTo>
                    <a:pt x="98" y="0"/>
                  </a:lnTo>
                  <a:lnTo>
                    <a:pt x="55" y="0"/>
                  </a:lnTo>
                  <a:lnTo>
                    <a:pt x="22" y="1"/>
                  </a:lnTo>
                  <a:lnTo>
                    <a:pt x="10" y="0"/>
                  </a:lnTo>
                  <a:lnTo>
                    <a:pt x="0" y="0"/>
                  </a:lnTo>
                </a:path>
              </a:pathLst>
            </a:custGeom>
            <a:noFill/>
            <a:ln w="0">
              <a:solidFill>
                <a:srgbClr val="000000"/>
              </a:solidFill>
              <a:prstDash val="solid"/>
              <a:round/>
              <a:headEnd/>
              <a:tailEnd/>
            </a:ln>
          </p:spPr>
          <p:txBody>
            <a:bodyPr/>
            <a:lstStyle/>
            <a:p>
              <a:endParaRPr lang="en-GB"/>
            </a:p>
          </p:txBody>
        </p:sp>
        <p:sp>
          <p:nvSpPr>
            <p:cNvPr id="855" name="Line 3535"/>
            <p:cNvSpPr>
              <a:spLocks noChangeShapeType="1"/>
            </p:cNvSpPr>
            <p:nvPr/>
          </p:nvSpPr>
          <p:spPr bwMode="auto">
            <a:xfrm>
              <a:off x="1870" y="3077"/>
              <a:ext cx="12" cy="1"/>
            </a:xfrm>
            <a:prstGeom prst="line">
              <a:avLst/>
            </a:prstGeom>
            <a:noFill/>
            <a:ln w="0">
              <a:solidFill>
                <a:srgbClr val="000000"/>
              </a:solidFill>
              <a:round/>
              <a:headEnd/>
              <a:tailEnd/>
            </a:ln>
          </p:spPr>
          <p:txBody>
            <a:bodyPr/>
            <a:lstStyle/>
            <a:p>
              <a:endParaRPr lang="en-GB"/>
            </a:p>
          </p:txBody>
        </p:sp>
        <p:sp>
          <p:nvSpPr>
            <p:cNvPr id="856" name="Freeform 3536"/>
            <p:cNvSpPr>
              <a:spLocks/>
            </p:cNvSpPr>
            <p:nvPr/>
          </p:nvSpPr>
          <p:spPr bwMode="auto">
            <a:xfrm>
              <a:off x="1807" y="3082"/>
              <a:ext cx="59" cy="4"/>
            </a:xfrm>
            <a:custGeom>
              <a:avLst/>
              <a:gdLst/>
              <a:ahLst/>
              <a:cxnLst>
                <a:cxn ang="0">
                  <a:pos x="117" y="7"/>
                </a:cxn>
                <a:cxn ang="0">
                  <a:pos x="92" y="4"/>
                </a:cxn>
                <a:cxn ang="0">
                  <a:pos x="77" y="4"/>
                </a:cxn>
                <a:cxn ang="0">
                  <a:pos x="57" y="4"/>
                </a:cxn>
                <a:cxn ang="0">
                  <a:pos x="34" y="2"/>
                </a:cxn>
                <a:cxn ang="0">
                  <a:pos x="13" y="1"/>
                </a:cxn>
                <a:cxn ang="0">
                  <a:pos x="0" y="0"/>
                </a:cxn>
              </a:cxnLst>
              <a:rect l="0" t="0" r="r" b="b"/>
              <a:pathLst>
                <a:path w="117" h="7">
                  <a:moveTo>
                    <a:pt x="117" y="7"/>
                  </a:moveTo>
                  <a:lnTo>
                    <a:pt x="92" y="4"/>
                  </a:lnTo>
                  <a:lnTo>
                    <a:pt x="77" y="4"/>
                  </a:lnTo>
                  <a:lnTo>
                    <a:pt x="57" y="4"/>
                  </a:lnTo>
                  <a:lnTo>
                    <a:pt x="34" y="2"/>
                  </a:lnTo>
                  <a:lnTo>
                    <a:pt x="13" y="1"/>
                  </a:lnTo>
                  <a:lnTo>
                    <a:pt x="0" y="0"/>
                  </a:lnTo>
                </a:path>
              </a:pathLst>
            </a:custGeom>
            <a:noFill/>
            <a:ln w="0">
              <a:solidFill>
                <a:srgbClr val="000000"/>
              </a:solidFill>
              <a:prstDash val="solid"/>
              <a:round/>
              <a:headEnd/>
              <a:tailEnd/>
            </a:ln>
          </p:spPr>
          <p:txBody>
            <a:bodyPr/>
            <a:lstStyle/>
            <a:p>
              <a:endParaRPr lang="en-GB"/>
            </a:p>
          </p:txBody>
        </p:sp>
        <p:sp>
          <p:nvSpPr>
            <p:cNvPr id="857" name="Freeform 3537"/>
            <p:cNvSpPr>
              <a:spLocks/>
            </p:cNvSpPr>
            <p:nvPr/>
          </p:nvSpPr>
          <p:spPr bwMode="auto">
            <a:xfrm>
              <a:off x="1804" y="3097"/>
              <a:ext cx="56" cy="4"/>
            </a:xfrm>
            <a:custGeom>
              <a:avLst/>
              <a:gdLst/>
              <a:ahLst/>
              <a:cxnLst>
                <a:cxn ang="0">
                  <a:pos x="112" y="0"/>
                </a:cxn>
                <a:cxn ang="0">
                  <a:pos x="108" y="0"/>
                </a:cxn>
                <a:cxn ang="0">
                  <a:pos x="69" y="3"/>
                </a:cxn>
                <a:cxn ang="0">
                  <a:pos x="25" y="5"/>
                </a:cxn>
                <a:cxn ang="0">
                  <a:pos x="11" y="6"/>
                </a:cxn>
                <a:cxn ang="0">
                  <a:pos x="0" y="6"/>
                </a:cxn>
              </a:cxnLst>
              <a:rect l="0" t="0" r="r" b="b"/>
              <a:pathLst>
                <a:path w="112" h="6">
                  <a:moveTo>
                    <a:pt x="112" y="0"/>
                  </a:moveTo>
                  <a:lnTo>
                    <a:pt x="108" y="0"/>
                  </a:lnTo>
                  <a:lnTo>
                    <a:pt x="69" y="3"/>
                  </a:lnTo>
                  <a:lnTo>
                    <a:pt x="25" y="5"/>
                  </a:lnTo>
                  <a:lnTo>
                    <a:pt x="11" y="6"/>
                  </a:lnTo>
                  <a:lnTo>
                    <a:pt x="0" y="6"/>
                  </a:lnTo>
                </a:path>
              </a:pathLst>
            </a:custGeom>
            <a:noFill/>
            <a:ln w="0">
              <a:solidFill>
                <a:srgbClr val="000000"/>
              </a:solidFill>
              <a:prstDash val="solid"/>
              <a:round/>
              <a:headEnd/>
              <a:tailEnd/>
            </a:ln>
          </p:spPr>
          <p:txBody>
            <a:bodyPr/>
            <a:lstStyle/>
            <a:p>
              <a:endParaRPr lang="en-GB"/>
            </a:p>
          </p:txBody>
        </p:sp>
        <p:sp>
          <p:nvSpPr>
            <p:cNvPr id="858" name="Freeform 3538"/>
            <p:cNvSpPr>
              <a:spLocks/>
            </p:cNvSpPr>
            <p:nvPr/>
          </p:nvSpPr>
          <p:spPr bwMode="auto">
            <a:xfrm>
              <a:off x="1804" y="3099"/>
              <a:ext cx="55" cy="3"/>
            </a:xfrm>
            <a:custGeom>
              <a:avLst/>
              <a:gdLst/>
              <a:ahLst/>
              <a:cxnLst>
                <a:cxn ang="0">
                  <a:pos x="110" y="0"/>
                </a:cxn>
                <a:cxn ang="0">
                  <a:pos x="108" y="0"/>
                </a:cxn>
                <a:cxn ang="0">
                  <a:pos x="69" y="3"/>
                </a:cxn>
                <a:cxn ang="0">
                  <a:pos x="25" y="6"/>
                </a:cxn>
                <a:cxn ang="0">
                  <a:pos x="11" y="7"/>
                </a:cxn>
                <a:cxn ang="0">
                  <a:pos x="0" y="7"/>
                </a:cxn>
              </a:cxnLst>
              <a:rect l="0" t="0" r="r" b="b"/>
              <a:pathLst>
                <a:path w="110" h="7">
                  <a:moveTo>
                    <a:pt x="110" y="0"/>
                  </a:moveTo>
                  <a:lnTo>
                    <a:pt x="108" y="0"/>
                  </a:lnTo>
                  <a:lnTo>
                    <a:pt x="69" y="3"/>
                  </a:lnTo>
                  <a:lnTo>
                    <a:pt x="25" y="6"/>
                  </a:lnTo>
                  <a:lnTo>
                    <a:pt x="11" y="7"/>
                  </a:lnTo>
                  <a:lnTo>
                    <a:pt x="0" y="7"/>
                  </a:lnTo>
                </a:path>
              </a:pathLst>
            </a:custGeom>
            <a:noFill/>
            <a:ln w="0">
              <a:solidFill>
                <a:srgbClr val="000000"/>
              </a:solidFill>
              <a:prstDash val="solid"/>
              <a:round/>
              <a:headEnd/>
              <a:tailEnd/>
            </a:ln>
          </p:spPr>
          <p:txBody>
            <a:bodyPr/>
            <a:lstStyle/>
            <a:p>
              <a:endParaRPr lang="en-GB"/>
            </a:p>
          </p:txBody>
        </p:sp>
        <p:sp>
          <p:nvSpPr>
            <p:cNvPr id="859" name="Freeform 3539"/>
            <p:cNvSpPr>
              <a:spLocks/>
            </p:cNvSpPr>
            <p:nvPr/>
          </p:nvSpPr>
          <p:spPr bwMode="auto">
            <a:xfrm>
              <a:off x="1854" y="3110"/>
              <a:ext cx="27" cy="1"/>
            </a:xfrm>
            <a:custGeom>
              <a:avLst/>
              <a:gdLst/>
              <a:ahLst/>
              <a:cxnLst>
                <a:cxn ang="0">
                  <a:pos x="0" y="1"/>
                </a:cxn>
                <a:cxn ang="0">
                  <a:pos x="9" y="1"/>
                </a:cxn>
                <a:cxn ang="0">
                  <a:pos x="45" y="0"/>
                </a:cxn>
                <a:cxn ang="0">
                  <a:pos x="54" y="1"/>
                </a:cxn>
              </a:cxnLst>
              <a:rect l="0" t="0" r="r" b="b"/>
              <a:pathLst>
                <a:path w="54" h="1">
                  <a:moveTo>
                    <a:pt x="0" y="1"/>
                  </a:moveTo>
                  <a:lnTo>
                    <a:pt x="9" y="1"/>
                  </a:lnTo>
                  <a:lnTo>
                    <a:pt x="45" y="0"/>
                  </a:lnTo>
                  <a:lnTo>
                    <a:pt x="54" y="1"/>
                  </a:lnTo>
                </a:path>
              </a:pathLst>
            </a:custGeom>
            <a:noFill/>
            <a:ln w="0">
              <a:solidFill>
                <a:srgbClr val="000000"/>
              </a:solidFill>
              <a:prstDash val="solid"/>
              <a:round/>
              <a:headEnd/>
              <a:tailEnd/>
            </a:ln>
          </p:spPr>
          <p:txBody>
            <a:bodyPr/>
            <a:lstStyle/>
            <a:p>
              <a:endParaRPr lang="en-GB"/>
            </a:p>
          </p:txBody>
        </p:sp>
        <p:sp>
          <p:nvSpPr>
            <p:cNvPr id="860" name="Freeform 3540"/>
            <p:cNvSpPr>
              <a:spLocks/>
            </p:cNvSpPr>
            <p:nvPr/>
          </p:nvSpPr>
          <p:spPr bwMode="auto">
            <a:xfrm>
              <a:off x="1802" y="3113"/>
              <a:ext cx="50" cy="1"/>
            </a:xfrm>
            <a:custGeom>
              <a:avLst/>
              <a:gdLst/>
              <a:ahLst/>
              <a:cxnLst>
                <a:cxn ang="0">
                  <a:pos x="101" y="0"/>
                </a:cxn>
                <a:cxn ang="0">
                  <a:pos x="83" y="1"/>
                </a:cxn>
                <a:cxn ang="0">
                  <a:pos x="49" y="0"/>
                </a:cxn>
                <a:cxn ang="0">
                  <a:pos x="16" y="1"/>
                </a:cxn>
                <a:cxn ang="0">
                  <a:pos x="0" y="1"/>
                </a:cxn>
              </a:cxnLst>
              <a:rect l="0" t="0" r="r" b="b"/>
              <a:pathLst>
                <a:path w="101" h="1">
                  <a:moveTo>
                    <a:pt x="101" y="0"/>
                  </a:moveTo>
                  <a:lnTo>
                    <a:pt x="83" y="1"/>
                  </a:lnTo>
                  <a:lnTo>
                    <a:pt x="49" y="0"/>
                  </a:lnTo>
                  <a:lnTo>
                    <a:pt x="16" y="1"/>
                  </a:lnTo>
                  <a:lnTo>
                    <a:pt x="0" y="1"/>
                  </a:lnTo>
                </a:path>
              </a:pathLst>
            </a:custGeom>
            <a:noFill/>
            <a:ln w="0">
              <a:solidFill>
                <a:srgbClr val="000000"/>
              </a:solidFill>
              <a:prstDash val="solid"/>
              <a:round/>
              <a:headEnd/>
              <a:tailEnd/>
            </a:ln>
          </p:spPr>
          <p:txBody>
            <a:bodyPr/>
            <a:lstStyle/>
            <a:p>
              <a:endParaRPr lang="en-GB"/>
            </a:p>
          </p:txBody>
        </p:sp>
        <p:sp>
          <p:nvSpPr>
            <p:cNvPr id="861" name="Freeform 3541"/>
            <p:cNvSpPr>
              <a:spLocks/>
            </p:cNvSpPr>
            <p:nvPr/>
          </p:nvSpPr>
          <p:spPr bwMode="auto">
            <a:xfrm>
              <a:off x="1835" y="3147"/>
              <a:ext cx="17" cy="1"/>
            </a:xfrm>
            <a:custGeom>
              <a:avLst/>
              <a:gdLst/>
              <a:ahLst/>
              <a:cxnLst>
                <a:cxn ang="0">
                  <a:pos x="0" y="1"/>
                </a:cxn>
                <a:cxn ang="0">
                  <a:pos x="7" y="1"/>
                </a:cxn>
                <a:cxn ang="0">
                  <a:pos x="32" y="1"/>
                </a:cxn>
                <a:cxn ang="0">
                  <a:pos x="35" y="0"/>
                </a:cxn>
              </a:cxnLst>
              <a:rect l="0" t="0" r="r" b="b"/>
              <a:pathLst>
                <a:path w="35" h="1">
                  <a:moveTo>
                    <a:pt x="0" y="1"/>
                  </a:moveTo>
                  <a:lnTo>
                    <a:pt x="7" y="1"/>
                  </a:lnTo>
                  <a:lnTo>
                    <a:pt x="32" y="1"/>
                  </a:lnTo>
                  <a:lnTo>
                    <a:pt x="35" y="0"/>
                  </a:lnTo>
                </a:path>
              </a:pathLst>
            </a:custGeom>
            <a:noFill/>
            <a:ln w="0">
              <a:solidFill>
                <a:srgbClr val="000000"/>
              </a:solidFill>
              <a:prstDash val="solid"/>
              <a:round/>
              <a:headEnd/>
              <a:tailEnd/>
            </a:ln>
          </p:spPr>
          <p:txBody>
            <a:bodyPr/>
            <a:lstStyle/>
            <a:p>
              <a:endParaRPr lang="en-GB"/>
            </a:p>
          </p:txBody>
        </p:sp>
        <p:sp>
          <p:nvSpPr>
            <p:cNvPr id="862" name="Freeform 3542"/>
            <p:cNvSpPr>
              <a:spLocks/>
            </p:cNvSpPr>
            <p:nvPr/>
          </p:nvSpPr>
          <p:spPr bwMode="auto">
            <a:xfrm>
              <a:off x="1796" y="3155"/>
              <a:ext cx="34" cy="3"/>
            </a:xfrm>
            <a:custGeom>
              <a:avLst/>
              <a:gdLst/>
              <a:ahLst/>
              <a:cxnLst>
                <a:cxn ang="0">
                  <a:pos x="67" y="4"/>
                </a:cxn>
                <a:cxn ang="0">
                  <a:pos x="66" y="4"/>
                </a:cxn>
                <a:cxn ang="0">
                  <a:pos x="46" y="2"/>
                </a:cxn>
                <a:cxn ang="0">
                  <a:pos x="28" y="2"/>
                </a:cxn>
                <a:cxn ang="0">
                  <a:pos x="11" y="0"/>
                </a:cxn>
                <a:cxn ang="0">
                  <a:pos x="2" y="0"/>
                </a:cxn>
                <a:cxn ang="0">
                  <a:pos x="0" y="0"/>
                </a:cxn>
              </a:cxnLst>
              <a:rect l="0" t="0" r="r" b="b"/>
              <a:pathLst>
                <a:path w="67" h="4">
                  <a:moveTo>
                    <a:pt x="67" y="4"/>
                  </a:moveTo>
                  <a:lnTo>
                    <a:pt x="66" y="4"/>
                  </a:lnTo>
                  <a:lnTo>
                    <a:pt x="46" y="2"/>
                  </a:lnTo>
                  <a:lnTo>
                    <a:pt x="28" y="2"/>
                  </a:lnTo>
                  <a:lnTo>
                    <a:pt x="11" y="0"/>
                  </a:lnTo>
                  <a:lnTo>
                    <a:pt x="2" y="0"/>
                  </a:lnTo>
                  <a:lnTo>
                    <a:pt x="0" y="0"/>
                  </a:lnTo>
                </a:path>
              </a:pathLst>
            </a:custGeom>
            <a:noFill/>
            <a:ln w="0">
              <a:solidFill>
                <a:srgbClr val="000000"/>
              </a:solidFill>
              <a:prstDash val="solid"/>
              <a:round/>
              <a:headEnd/>
              <a:tailEnd/>
            </a:ln>
          </p:spPr>
          <p:txBody>
            <a:bodyPr/>
            <a:lstStyle/>
            <a:p>
              <a:endParaRPr lang="en-GB"/>
            </a:p>
          </p:txBody>
        </p:sp>
        <p:sp>
          <p:nvSpPr>
            <p:cNvPr id="863" name="Freeform 3543"/>
            <p:cNvSpPr>
              <a:spLocks/>
            </p:cNvSpPr>
            <p:nvPr/>
          </p:nvSpPr>
          <p:spPr bwMode="auto">
            <a:xfrm>
              <a:off x="1796" y="3161"/>
              <a:ext cx="31" cy="2"/>
            </a:xfrm>
            <a:custGeom>
              <a:avLst/>
              <a:gdLst/>
              <a:ahLst/>
              <a:cxnLst>
                <a:cxn ang="0">
                  <a:pos x="62" y="3"/>
                </a:cxn>
                <a:cxn ang="0">
                  <a:pos x="46" y="2"/>
                </a:cxn>
                <a:cxn ang="0">
                  <a:pos x="28" y="1"/>
                </a:cxn>
                <a:cxn ang="0">
                  <a:pos x="11" y="0"/>
                </a:cxn>
                <a:cxn ang="0">
                  <a:pos x="2" y="0"/>
                </a:cxn>
                <a:cxn ang="0">
                  <a:pos x="0" y="0"/>
                </a:cxn>
              </a:cxnLst>
              <a:rect l="0" t="0" r="r" b="b"/>
              <a:pathLst>
                <a:path w="62" h="3">
                  <a:moveTo>
                    <a:pt x="62" y="3"/>
                  </a:moveTo>
                  <a:lnTo>
                    <a:pt x="46" y="2"/>
                  </a:lnTo>
                  <a:lnTo>
                    <a:pt x="28" y="1"/>
                  </a:lnTo>
                  <a:lnTo>
                    <a:pt x="11" y="0"/>
                  </a:lnTo>
                  <a:lnTo>
                    <a:pt x="2" y="0"/>
                  </a:lnTo>
                  <a:lnTo>
                    <a:pt x="0" y="0"/>
                  </a:lnTo>
                </a:path>
              </a:pathLst>
            </a:custGeom>
            <a:noFill/>
            <a:ln w="0">
              <a:solidFill>
                <a:srgbClr val="000000"/>
              </a:solidFill>
              <a:prstDash val="solid"/>
              <a:round/>
              <a:headEnd/>
              <a:tailEnd/>
            </a:ln>
          </p:spPr>
          <p:txBody>
            <a:bodyPr/>
            <a:lstStyle/>
            <a:p>
              <a:endParaRPr lang="en-GB"/>
            </a:p>
          </p:txBody>
        </p:sp>
        <p:sp>
          <p:nvSpPr>
            <p:cNvPr id="864" name="Freeform 3544"/>
            <p:cNvSpPr>
              <a:spLocks/>
            </p:cNvSpPr>
            <p:nvPr/>
          </p:nvSpPr>
          <p:spPr bwMode="auto">
            <a:xfrm>
              <a:off x="1796" y="3163"/>
              <a:ext cx="30" cy="2"/>
            </a:xfrm>
            <a:custGeom>
              <a:avLst/>
              <a:gdLst/>
              <a:ahLst/>
              <a:cxnLst>
                <a:cxn ang="0">
                  <a:pos x="60" y="3"/>
                </a:cxn>
                <a:cxn ang="0">
                  <a:pos x="46" y="2"/>
                </a:cxn>
                <a:cxn ang="0">
                  <a:pos x="28" y="2"/>
                </a:cxn>
                <a:cxn ang="0">
                  <a:pos x="11" y="1"/>
                </a:cxn>
                <a:cxn ang="0">
                  <a:pos x="2" y="0"/>
                </a:cxn>
                <a:cxn ang="0">
                  <a:pos x="0" y="0"/>
                </a:cxn>
              </a:cxnLst>
              <a:rect l="0" t="0" r="r" b="b"/>
              <a:pathLst>
                <a:path w="60" h="3">
                  <a:moveTo>
                    <a:pt x="60" y="3"/>
                  </a:moveTo>
                  <a:lnTo>
                    <a:pt x="46" y="2"/>
                  </a:lnTo>
                  <a:lnTo>
                    <a:pt x="28" y="2"/>
                  </a:lnTo>
                  <a:lnTo>
                    <a:pt x="11" y="1"/>
                  </a:lnTo>
                  <a:lnTo>
                    <a:pt x="2" y="0"/>
                  </a:lnTo>
                  <a:lnTo>
                    <a:pt x="0" y="0"/>
                  </a:lnTo>
                </a:path>
              </a:pathLst>
            </a:custGeom>
            <a:noFill/>
            <a:ln w="0">
              <a:solidFill>
                <a:srgbClr val="000000"/>
              </a:solidFill>
              <a:prstDash val="solid"/>
              <a:round/>
              <a:headEnd/>
              <a:tailEnd/>
            </a:ln>
          </p:spPr>
          <p:txBody>
            <a:bodyPr/>
            <a:lstStyle/>
            <a:p>
              <a:endParaRPr lang="en-GB"/>
            </a:p>
          </p:txBody>
        </p:sp>
        <p:sp>
          <p:nvSpPr>
            <p:cNvPr id="865" name="Freeform 3545"/>
            <p:cNvSpPr>
              <a:spLocks/>
            </p:cNvSpPr>
            <p:nvPr/>
          </p:nvSpPr>
          <p:spPr bwMode="auto">
            <a:xfrm>
              <a:off x="1796" y="3168"/>
              <a:ext cx="28" cy="2"/>
            </a:xfrm>
            <a:custGeom>
              <a:avLst/>
              <a:gdLst/>
              <a:ahLst/>
              <a:cxnLst>
                <a:cxn ang="0">
                  <a:pos x="56" y="3"/>
                </a:cxn>
                <a:cxn ang="0">
                  <a:pos x="46" y="2"/>
                </a:cxn>
                <a:cxn ang="0">
                  <a:pos x="28" y="1"/>
                </a:cxn>
                <a:cxn ang="0">
                  <a:pos x="11" y="0"/>
                </a:cxn>
                <a:cxn ang="0">
                  <a:pos x="2" y="0"/>
                </a:cxn>
                <a:cxn ang="0">
                  <a:pos x="0" y="0"/>
                </a:cxn>
              </a:cxnLst>
              <a:rect l="0" t="0" r="r" b="b"/>
              <a:pathLst>
                <a:path w="56" h="3">
                  <a:moveTo>
                    <a:pt x="56" y="3"/>
                  </a:moveTo>
                  <a:lnTo>
                    <a:pt x="46" y="2"/>
                  </a:lnTo>
                  <a:lnTo>
                    <a:pt x="28" y="1"/>
                  </a:lnTo>
                  <a:lnTo>
                    <a:pt x="11" y="0"/>
                  </a:lnTo>
                  <a:lnTo>
                    <a:pt x="2" y="0"/>
                  </a:lnTo>
                  <a:lnTo>
                    <a:pt x="0" y="0"/>
                  </a:lnTo>
                </a:path>
              </a:pathLst>
            </a:custGeom>
            <a:noFill/>
            <a:ln w="0">
              <a:solidFill>
                <a:srgbClr val="000000"/>
              </a:solidFill>
              <a:prstDash val="solid"/>
              <a:round/>
              <a:headEnd/>
              <a:tailEnd/>
            </a:ln>
          </p:spPr>
          <p:txBody>
            <a:bodyPr/>
            <a:lstStyle/>
            <a:p>
              <a:endParaRPr lang="en-GB"/>
            </a:p>
          </p:txBody>
        </p:sp>
        <p:sp>
          <p:nvSpPr>
            <p:cNvPr id="866" name="Freeform 3546"/>
            <p:cNvSpPr>
              <a:spLocks/>
            </p:cNvSpPr>
            <p:nvPr/>
          </p:nvSpPr>
          <p:spPr bwMode="auto">
            <a:xfrm>
              <a:off x="1796" y="3178"/>
              <a:ext cx="23" cy="1"/>
            </a:xfrm>
            <a:custGeom>
              <a:avLst/>
              <a:gdLst/>
              <a:ahLst/>
              <a:cxnLst>
                <a:cxn ang="0">
                  <a:pos x="46" y="3"/>
                </a:cxn>
                <a:cxn ang="0">
                  <a:pos x="45" y="3"/>
                </a:cxn>
                <a:cxn ang="0">
                  <a:pos x="28" y="3"/>
                </a:cxn>
                <a:cxn ang="0">
                  <a:pos x="10" y="0"/>
                </a:cxn>
                <a:cxn ang="0">
                  <a:pos x="1" y="0"/>
                </a:cxn>
                <a:cxn ang="0">
                  <a:pos x="0" y="0"/>
                </a:cxn>
              </a:cxnLst>
              <a:rect l="0" t="0" r="r" b="b"/>
              <a:pathLst>
                <a:path w="46" h="3">
                  <a:moveTo>
                    <a:pt x="46" y="3"/>
                  </a:moveTo>
                  <a:lnTo>
                    <a:pt x="45" y="3"/>
                  </a:lnTo>
                  <a:lnTo>
                    <a:pt x="28" y="3"/>
                  </a:lnTo>
                  <a:lnTo>
                    <a:pt x="10" y="0"/>
                  </a:lnTo>
                  <a:lnTo>
                    <a:pt x="1" y="0"/>
                  </a:lnTo>
                  <a:lnTo>
                    <a:pt x="0" y="0"/>
                  </a:lnTo>
                </a:path>
              </a:pathLst>
            </a:custGeom>
            <a:noFill/>
            <a:ln w="0">
              <a:solidFill>
                <a:srgbClr val="000000"/>
              </a:solidFill>
              <a:prstDash val="solid"/>
              <a:round/>
              <a:headEnd/>
              <a:tailEnd/>
            </a:ln>
          </p:spPr>
          <p:txBody>
            <a:bodyPr/>
            <a:lstStyle/>
            <a:p>
              <a:endParaRPr lang="en-GB"/>
            </a:p>
          </p:txBody>
        </p:sp>
        <p:sp>
          <p:nvSpPr>
            <p:cNvPr id="867" name="Freeform 3547"/>
            <p:cNvSpPr>
              <a:spLocks/>
            </p:cNvSpPr>
            <p:nvPr/>
          </p:nvSpPr>
          <p:spPr bwMode="auto">
            <a:xfrm>
              <a:off x="1814" y="3190"/>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0">
              <a:solidFill>
                <a:srgbClr val="000000"/>
              </a:solidFill>
              <a:prstDash val="solid"/>
              <a:round/>
              <a:headEnd/>
              <a:tailEnd/>
            </a:ln>
          </p:spPr>
          <p:txBody>
            <a:bodyPr/>
            <a:lstStyle/>
            <a:p>
              <a:endParaRPr lang="en-GB"/>
            </a:p>
          </p:txBody>
        </p:sp>
        <p:sp>
          <p:nvSpPr>
            <p:cNvPr id="868" name="Line 3548"/>
            <p:cNvSpPr>
              <a:spLocks noChangeShapeType="1"/>
            </p:cNvSpPr>
            <p:nvPr/>
          </p:nvSpPr>
          <p:spPr bwMode="auto">
            <a:xfrm>
              <a:off x="1805" y="3207"/>
              <a:ext cx="1" cy="1"/>
            </a:xfrm>
            <a:prstGeom prst="line">
              <a:avLst/>
            </a:prstGeom>
            <a:noFill/>
            <a:ln w="0">
              <a:solidFill>
                <a:srgbClr val="000000"/>
              </a:solidFill>
              <a:round/>
              <a:headEnd/>
              <a:tailEnd/>
            </a:ln>
          </p:spPr>
          <p:txBody>
            <a:bodyPr/>
            <a:lstStyle/>
            <a:p>
              <a:endParaRPr lang="en-GB"/>
            </a:p>
          </p:txBody>
        </p:sp>
        <p:sp>
          <p:nvSpPr>
            <p:cNvPr id="869" name="Line 3549"/>
            <p:cNvSpPr>
              <a:spLocks noChangeShapeType="1"/>
            </p:cNvSpPr>
            <p:nvPr/>
          </p:nvSpPr>
          <p:spPr bwMode="auto">
            <a:xfrm flipH="1">
              <a:off x="1738" y="3287"/>
              <a:ext cx="27" cy="7"/>
            </a:xfrm>
            <a:prstGeom prst="line">
              <a:avLst/>
            </a:prstGeom>
            <a:noFill/>
            <a:ln w="0">
              <a:solidFill>
                <a:srgbClr val="000000"/>
              </a:solidFill>
              <a:round/>
              <a:headEnd/>
              <a:tailEnd/>
            </a:ln>
          </p:spPr>
          <p:txBody>
            <a:bodyPr/>
            <a:lstStyle/>
            <a:p>
              <a:endParaRPr lang="en-GB"/>
            </a:p>
          </p:txBody>
        </p:sp>
        <p:sp>
          <p:nvSpPr>
            <p:cNvPr id="870" name="Line 3550"/>
            <p:cNvSpPr>
              <a:spLocks noChangeShapeType="1"/>
            </p:cNvSpPr>
            <p:nvPr/>
          </p:nvSpPr>
          <p:spPr bwMode="auto">
            <a:xfrm>
              <a:off x="1418" y="3025"/>
              <a:ext cx="107" cy="1"/>
            </a:xfrm>
            <a:prstGeom prst="line">
              <a:avLst/>
            </a:prstGeom>
            <a:noFill/>
            <a:ln w="0">
              <a:solidFill>
                <a:srgbClr val="000000"/>
              </a:solidFill>
              <a:round/>
              <a:headEnd/>
              <a:tailEnd/>
            </a:ln>
          </p:spPr>
          <p:txBody>
            <a:bodyPr/>
            <a:lstStyle/>
            <a:p>
              <a:endParaRPr lang="en-GB"/>
            </a:p>
          </p:txBody>
        </p:sp>
        <p:sp>
          <p:nvSpPr>
            <p:cNvPr id="871" name="Line 3551"/>
            <p:cNvSpPr>
              <a:spLocks noChangeShapeType="1"/>
            </p:cNvSpPr>
            <p:nvPr/>
          </p:nvSpPr>
          <p:spPr bwMode="auto">
            <a:xfrm flipV="1">
              <a:off x="1407" y="3080"/>
              <a:ext cx="131" cy="2"/>
            </a:xfrm>
            <a:prstGeom prst="line">
              <a:avLst/>
            </a:prstGeom>
            <a:noFill/>
            <a:ln w="0">
              <a:solidFill>
                <a:srgbClr val="000000"/>
              </a:solidFill>
              <a:round/>
              <a:headEnd/>
              <a:tailEnd/>
            </a:ln>
          </p:spPr>
          <p:txBody>
            <a:bodyPr/>
            <a:lstStyle/>
            <a:p>
              <a:endParaRPr lang="en-GB"/>
            </a:p>
          </p:txBody>
        </p:sp>
        <p:sp>
          <p:nvSpPr>
            <p:cNvPr id="872" name="Line 3552"/>
            <p:cNvSpPr>
              <a:spLocks noChangeShapeType="1"/>
            </p:cNvSpPr>
            <p:nvPr/>
          </p:nvSpPr>
          <p:spPr bwMode="auto">
            <a:xfrm flipH="1">
              <a:off x="1277" y="3084"/>
              <a:ext cx="129" cy="1"/>
            </a:xfrm>
            <a:prstGeom prst="line">
              <a:avLst/>
            </a:prstGeom>
            <a:noFill/>
            <a:ln w="0">
              <a:solidFill>
                <a:srgbClr val="000000"/>
              </a:solidFill>
              <a:round/>
              <a:headEnd/>
              <a:tailEnd/>
            </a:ln>
          </p:spPr>
          <p:txBody>
            <a:bodyPr/>
            <a:lstStyle/>
            <a:p>
              <a:endParaRPr lang="en-GB"/>
            </a:p>
          </p:txBody>
        </p:sp>
        <p:sp>
          <p:nvSpPr>
            <p:cNvPr id="873" name="Line 3553"/>
            <p:cNvSpPr>
              <a:spLocks noChangeShapeType="1"/>
            </p:cNvSpPr>
            <p:nvPr/>
          </p:nvSpPr>
          <p:spPr bwMode="auto">
            <a:xfrm flipH="1">
              <a:off x="300" y="3086"/>
              <a:ext cx="1106" cy="13"/>
            </a:xfrm>
            <a:prstGeom prst="line">
              <a:avLst/>
            </a:prstGeom>
            <a:noFill/>
            <a:ln w="0">
              <a:solidFill>
                <a:srgbClr val="000000"/>
              </a:solidFill>
              <a:round/>
              <a:headEnd/>
              <a:tailEnd/>
            </a:ln>
          </p:spPr>
          <p:txBody>
            <a:bodyPr/>
            <a:lstStyle/>
            <a:p>
              <a:endParaRPr lang="en-GB"/>
            </a:p>
          </p:txBody>
        </p:sp>
        <p:sp>
          <p:nvSpPr>
            <p:cNvPr id="874" name="Freeform 3554"/>
            <p:cNvSpPr>
              <a:spLocks/>
            </p:cNvSpPr>
            <p:nvPr/>
          </p:nvSpPr>
          <p:spPr bwMode="auto">
            <a:xfrm>
              <a:off x="1406" y="3084"/>
              <a:ext cx="134" cy="5"/>
            </a:xfrm>
            <a:custGeom>
              <a:avLst/>
              <a:gdLst/>
              <a:ahLst/>
              <a:cxnLst>
                <a:cxn ang="0">
                  <a:pos x="0" y="9"/>
                </a:cxn>
                <a:cxn ang="0">
                  <a:pos x="197" y="3"/>
                </a:cxn>
                <a:cxn ang="0">
                  <a:pos x="268" y="0"/>
                </a:cxn>
              </a:cxnLst>
              <a:rect l="0" t="0" r="r" b="b"/>
              <a:pathLst>
                <a:path w="268" h="9">
                  <a:moveTo>
                    <a:pt x="0" y="9"/>
                  </a:moveTo>
                  <a:lnTo>
                    <a:pt x="197" y="3"/>
                  </a:lnTo>
                  <a:lnTo>
                    <a:pt x="268" y="0"/>
                  </a:lnTo>
                </a:path>
              </a:pathLst>
            </a:custGeom>
            <a:noFill/>
            <a:ln w="0">
              <a:solidFill>
                <a:srgbClr val="000000"/>
              </a:solidFill>
              <a:prstDash val="solid"/>
              <a:round/>
              <a:headEnd/>
              <a:tailEnd/>
            </a:ln>
          </p:spPr>
          <p:txBody>
            <a:bodyPr/>
            <a:lstStyle/>
            <a:p>
              <a:endParaRPr lang="en-GB"/>
            </a:p>
          </p:txBody>
        </p:sp>
        <p:sp>
          <p:nvSpPr>
            <p:cNvPr id="875" name="Line 3555"/>
            <p:cNvSpPr>
              <a:spLocks noChangeShapeType="1"/>
            </p:cNvSpPr>
            <p:nvPr/>
          </p:nvSpPr>
          <p:spPr bwMode="auto">
            <a:xfrm flipH="1">
              <a:off x="1278" y="3096"/>
              <a:ext cx="126" cy="3"/>
            </a:xfrm>
            <a:prstGeom prst="line">
              <a:avLst/>
            </a:prstGeom>
            <a:noFill/>
            <a:ln w="0">
              <a:solidFill>
                <a:srgbClr val="000000"/>
              </a:solidFill>
              <a:round/>
              <a:headEnd/>
              <a:tailEnd/>
            </a:ln>
          </p:spPr>
          <p:txBody>
            <a:bodyPr/>
            <a:lstStyle/>
            <a:p>
              <a:endParaRPr lang="en-GB"/>
            </a:p>
          </p:txBody>
        </p:sp>
        <p:sp>
          <p:nvSpPr>
            <p:cNvPr id="876" name="Freeform 3556"/>
            <p:cNvSpPr>
              <a:spLocks/>
            </p:cNvSpPr>
            <p:nvPr/>
          </p:nvSpPr>
          <p:spPr bwMode="auto">
            <a:xfrm>
              <a:off x="1279" y="3109"/>
              <a:ext cx="123" cy="3"/>
            </a:xfrm>
            <a:custGeom>
              <a:avLst/>
              <a:gdLst/>
              <a:ahLst/>
              <a:cxnLst>
                <a:cxn ang="0">
                  <a:pos x="246" y="1"/>
                </a:cxn>
                <a:cxn ang="0">
                  <a:pos x="142" y="4"/>
                </a:cxn>
                <a:cxn ang="0">
                  <a:pos x="0" y="0"/>
                </a:cxn>
              </a:cxnLst>
              <a:rect l="0" t="0" r="r" b="b"/>
              <a:pathLst>
                <a:path w="246" h="4">
                  <a:moveTo>
                    <a:pt x="246" y="1"/>
                  </a:moveTo>
                  <a:lnTo>
                    <a:pt x="142" y="4"/>
                  </a:lnTo>
                  <a:lnTo>
                    <a:pt x="0" y="0"/>
                  </a:lnTo>
                </a:path>
              </a:pathLst>
            </a:custGeom>
            <a:noFill/>
            <a:ln w="0">
              <a:solidFill>
                <a:srgbClr val="000000"/>
              </a:solidFill>
              <a:prstDash val="solid"/>
              <a:round/>
              <a:headEnd/>
              <a:tailEnd/>
            </a:ln>
          </p:spPr>
          <p:txBody>
            <a:bodyPr/>
            <a:lstStyle/>
            <a:p>
              <a:endParaRPr lang="en-GB"/>
            </a:p>
          </p:txBody>
        </p:sp>
        <p:sp>
          <p:nvSpPr>
            <p:cNvPr id="877" name="Freeform 3557"/>
            <p:cNvSpPr>
              <a:spLocks/>
            </p:cNvSpPr>
            <p:nvPr/>
          </p:nvSpPr>
          <p:spPr bwMode="auto">
            <a:xfrm>
              <a:off x="1267" y="3110"/>
              <a:ext cx="134" cy="3"/>
            </a:xfrm>
            <a:custGeom>
              <a:avLst/>
              <a:gdLst/>
              <a:ahLst/>
              <a:cxnLst>
                <a:cxn ang="0">
                  <a:pos x="269" y="2"/>
                </a:cxn>
                <a:cxn ang="0">
                  <a:pos x="166" y="5"/>
                </a:cxn>
                <a:cxn ang="0">
                  <a:pos x="24" y="1"/>
                </a:cxn>
                <a:cxn ang="0">
                  <a:pos x="0" y="0"/>
                </a:cxn>
              </a:cxnLst>
              <a:rect l="0" t="0" r="r" b="b"/>
              <a:pathLst>
                <a:path w="269" h="5">
                  <a:moveTo>
                    <a:pt x="269" y="2"/>
                  </a:moveTo>
                  <a:lnTo>
                    <a:pt x="166" y="5"/>
                  </a:lnTo>
                  <a:lnTo>
                    <a:pt x="24" y="1"/>
                  </a:lnTo>
                  <a:lnTo>
                    <a:pt x="0" y="0"/>
                  </a:lnTo>
                </a:path>
              </a:pathLst>
            </a:custGeom>
            <a:noFill/>
            <a:ln w="0">
              <a:solidFill>
                <a:srgbClr val="000000"/>
              </a:solidFill>
              <a:prstDash val="solid"/>
              <a:round/>
              <a:headEnd/>
              <a:tailEnd/>
            </a:ln>
          </p:spPr>
          <p:txBody>
            <a:bodyPr/>
            <a:lstStyle/>
            <a:p>
              <a:endParaRPr lang="en-GB"/>
            </a:p>
          </p:txBody>
        </p:sp>
        <p:sp>
          <p:nvSpPr>
            <p:cNvPr id="878" name="Line 3558"/>
            <p:cNvSpPr>
              <a:spLocks noChangeShapeType="1"/>
            </p:cNvSpPr>
            <p:nvPr/>
          </p:nvSpPr>
          <p:spPr bwMode="auto">
            <a:xfrm flipV="1">
              <a:off x="1399" y="3114"/>
              <a:ext cx="148" cy="5"/>
            </a:xfrm>
            <a:prstGeom prst="line">
              <a:avLst/>
            </a:prstGeom>
            <a:noFill/>
            <a:ln w="0">
              <a:solidFill>
                <a:srgbClr val="000000"/>
              </a:solidFill>
              <a:round/>
              <a:headEnd/>
              <a:tailEnd/>
            </a:ln>
          </p:spPr>
          <p:txBody>
            <a:bodyPr/>
            <a:lstStyle/>
            <a:p>
              <a:endParaRPr lang="en-GB"/>
            </a:p>
          </p:txBody>
        </p:sp>
        <p:sp>
          <p:nvSpPr>
            <p:cNvPr id="879" name="Freeform 3559"/>
            <p:cNvSpPr>
              <a:spLocks/>
            </p:cNvSpPr>
            <p:nvPr/>
          </p:nvSpPr>
          <p:spPr bwMode="auto">
            <a:xfrm>
              <a:off x="1267" y="3119"/>
              <a:ext cx="132" cy="3"/>
            </a:xfrm>
            <a:custGeom>
              <a:avLst/>
              <a:gdLst/>
              <a:ahLst/>
              <a:cxnLst>
                <a:cxn ang="0">
                  <a:pos x="265" y="3"/>
                </a:cxn>
                <a:cxn ang="0">
                  <a:pos x="174" y="7"/>
                </a:cxn>
                <a:cxn ang="0">
                  <a:pos x="68" y="5"/>
                </a:cxn>
                <a:cxn ang="0">
                  <a:pos x="23" y="2"/>
                </a:cxn>
                <a:cxn ang="0">
                  <a:pos x="0" y="0"/>
                </a:cxn>
              </a:cxnLst>
              <a:rect l="0" t="0" r="r" b="b"/>
              <a:pathLst>
                <a:path w="265" h="7">
                  <a:moveTo>
                    <a:pt x="265" y="3"/>
                  </a:moveTo>
                  <a:lnTo>
                    <a:pt x="174" y="7"/>
                  </a:lnTo>
                  <a:lnTo>
                    <a:pt x="68" y="5"/>
                  </a:lnTo>
                  <a:lnTo>
                    <a:pt x="23" y="2"/>
                  </a:lnTo>
                  <a:lnTo>
                    <a:pt x="0" y="0"/>
                  </a:lnTo>
                </a:path>
              </a:pathLst>
            </a:custGeom>
            <a:noFill/>
            <a:ln w="0">
              <a:solidFill>
                <a:srgbClr val="000000"/>
              </a:solidFill>
              <a:prstDash val="solid"/>
              <a:round/>
              <a:headEnd/>
              <a:tailEnd/>
            </a:ln>
          </p:spPr>
          <p:txBody>
            <a:bodyPr/>
            <a:lstStyle/>
            <a:p>
              <a:endParaRPr lang="en-GB"/>
            </a:p>
          </p:txBody>
        </p:sp>
        <p:sp>
          <p:nvSpPr>
            <p:cNvPr id="880" name="Line 3560"/>
            <p:cNvSpPr>
              <a:spLocks noChangeShapeType="1"/>
            </p:cNvSpPr>
            <p:nvPr/>
          </p:nvSpPr>
          <p:spPr bwMode="auto">
            <a:xfrm>
              <a:off x="1396" y="3139"/>
              <a:ext cx="8" cy="1"/>
            </a:xfrm>
            <a:prstGeom prst="line">
              <a:avLst/>
            </a:prstGeom>
            <a:noFill/>
            <a:ln w="0">
              <a:solidFill>
                <a:srgbClr val="000000"/>
              </a:solidFill>
              <a:round/>
              <a:headEnd/>
              <a:tailEnd/>
            </a:ln>
          </p:spPr>
          <p:txBody>
            <a:bodyPr/>
            <a:lstStyle/>
            <a:p>
              <a:endParaRPr lang="en-GB"/>
            </a:p>
          </p:txBody>
        </p:sp>
        <p:sp>
          <p:nvSpPr>
            <p:cNvPr id="881" name="Line 3561"/>
            <p:cNvSpPr>
              <a:spLocks noChangeShapeType="1"/>
            </p:cNvSpPr>
            <p:nvPr/>
          </p:nvSpPr>
          <p:spPr bwMode="auto">
            <a:xfrm flipH="1" flipV="1">
              <a:off x="1382" y="3140"/>
              <a:ext cx="13" cy="4"/>
            </a:xfrm>
            <a:prstGeom prst="line">
              <a:avLst/>
            </a:prstGeom>
            <a:noFill/>
            <a:ln w="0">
              <a:solidFill>
                <a:srgbClr val="000000"/>
              </a:solidFill>
              <a:round/>
              <a:headEnd/>
              <a:tailEnd/>
            </a:ln>
          </p:spPr>
          <p:txBody>
            <a:bodyPr/>
            <a:lstStyle/>
            <a:p>
              <a:endParaRPr lang="en-GB"/>
            </a:p>
          </p:txBody>
        </p:sp>
        <p:sp>
          <p:nvSpPr>
            <p:cNvPr id="882" name="Line 3562"/>
            <p:cNvSpPr>
              <a:spLocks noChangeShapeType="1"/>
            </p:cNvSpPr>
            <p:nvPr/>
          </p:nvSpPr>
          <p:spPr bwMode="auto">
            <a:xfrm>
              <a:off x="1947" y="3025"/>
              <a:ext cx="19" cy="1"/>
            </a:xfrm>
            <a:prstGeom prst="line">
              <a:avLst/>
            </a:prstGeom>
            <a:noFill/>
            <a:ln w="0">
              <a:solidFill>
                <a:srgbClr val="000000"/>
              </a:solidFill>
              <a:round/>
              <a:headEnd/>
              <a:tailEnd/>
            </a:ln>
          </p:spPr>
          <p:txBody>
            <a:bodyPr/>
            <a:lstStyle/>
            <a:p>
              <a:endParaRPr lang="en-GB"/>
            </a:p>
          </p:txBody>
        </p:sp>
        <p:sp>
          <p:nvSpPr>
            <p:cNvPr id="883" name="Freeform 3563"/>
            <p:cNvSpPr>
              <a:spLocks/>
            </p:cNvSpPr>
            <p:nvPr/>
          </p:nvSpPr>
          <p:spPr bwMode="auto">
            <a:xfrm>
              <a:off x="1910" y="3072"/>
              <a:ext cx="32" cy="1"/>
            </a:xfrm>
            <a:custGeom>
              <a:avLst/>
              <a:gdLst/>
              <a:ahLst/>
              <a:cxnLst>
                <a:cxn ang="0">
                  <a:pos x="0" y="1"/>
                </a:cxn>
                <a:cxn ang="0">
                  <a:pos x="0" y="1"/>
                </a:cxn>
                <a:cxn ang="0">
                  <a:pos x="64" y="0"/>
                </a:cxn>
              </a:cxnLst>
              <a:rect l="0" t="0" r="r" b="b"/>
              <a:pathLst>
                <a:path w="64" h="1">
                  <a:moveTo>
                    <a:pt x="0" y="1"/>
                  </a:moveTo>
                  <a:lnTo>
                    <a:pt x="0" y="1"/>
                  </a:lnTo>
                  <a:lnTo>
                    <a:pt x="64" y="0"/>
                  </a:lnTo>
                </a:path>
              </a:pathLst>
            </a:custGeom>
            <a:noFill/>
            <a:ln w="0">
              <a:solidFill>
                <a:srgbClr val="000000"/>
              </a:solidFill>
              <a:prstDash val="solid"/>
              <a:round/>
              <a:headEnd/>
              <a:tailEnd/>
            </a:ln>
          </p:spPr>
          <p:txBody>
            <a:bodyPr/>
            <a:lstStyle/>
            <a:p>
              <a:endParaRPr lang="en-GB"/>
            </a:p>
          </p:txBody>
        </p:sp>
        <p:sp>
          <p:nvSpPr>
            <p:cNvPr id="884" name="Freeform 3564"/>
            <p:cNvSpPr>
              <a:spLocks/>
            </p:cNvSpPr>
            <p:nvPr/>
          </p:nvSpPr>
          <p:spPr bwMode="auto">
            <a:xfrm>
              <a:off x="1882" y="3076"/>
              <a:ext cx="24" cy="2"/>
            </a:xfrm>
            <a:custGeom>
              <a:avLst/>
              <a:gdLst/>
              <a:ahLst/>
              <a:cxnLst>
                <a:cxn ang="0">
                  <a:pos x="48" y="3"/>
                </a:cxn>
                <a:cxn ang="0">
                  <a:pos x="21" y="1"/>
                </a:cxn>
                <a:cxn ang="0">
                  <a:pos x="0" y="0"/>
                </a:cxn>
              </a:cxnLst>
              <a:rect l="0" t="0" r="r" b="b"/>
              <a:pathLst>
                <a:path w="48" h="3">
                  <a:moveTo>
                    <a:pt x="48" y="3"/>
                  </a:moveTo>
                  <a:lnTo>
                    <a:pt x="21" y="1"/>
                  </a:lnTo>
                  <a:lnTo>
                    <a:pt x="0" y="0"/>
                  </a:lnTo>
                </a:path>
              </a:pathLst>
            </a:custGeom>
            <a:noFill/>
            <a:ln w="0">
              <a:solidFill>
                <a:srgbClr val="000000"/>
              </a:solidFill>
              <a:prstDash val="solid"/>
              <a:round/>
              <a:headEnd/>
              <a:tailEnd/>
            </a:ln>
          </p:spPr>
          <p:txBody>
            <a:bodyPr/>
            <a:lstStyle/>
            <a:p>
              <a:endParaRPr lang="en-GB"/>
            </a:p>
          </p:txBody>
        </p:sp>
        <p:sp>
          <p:nvSpPr>
            <p:cNvPr id="885" name="Freeform 3565"/>
            <p:cNvSpPr>
              <a:spLocks/>
            </p:cNvSpPr>
            <p:nvPr/>
          </p:nvSpPr>
          <p:spPr bwMode="auto">
            <a:xfrm>
              <a:off x="1882" y="3076"/>
              <a:ext cx="24" cy="2"/>
            </a:xfrm>
            <a:custGeom>
              <a:avLst/>
              <a:gdLst/>
              <a:ahLst/>
              <a:cxnLst>
                <a:cxn ang="0">
                  <a:pos x="48" y="3"/>
                </a:cxn>
                <a:cxn ang="0">
                  <a:pos x="6" y="0"/>
                </a:cxn>
                <a:cxn ang="0">
                  <a:pos x="0" y="0"/>
                </a:cxn>
              </a:cxnLst>
              <a:rect l="0" t="0" r="r" b="b"/>
              <a:pathLst>
                <a:path w="48" h="3">
                  <a:moveTo>
                    <a:pt x="48" y="3"/>
                  </a:moveTo>
                  <a:lnTo>
                    <a:pt x="6" y="0"/>
                  </a:lnTo>
                  <a:lnTo>
                    <a:pt x="0" y="0"/>
                  </a:lnTo>
                </a:path>
              </a:pathLst>
            </a:custGeom>
            <a:noFill/>
            <a:ln w="0">
              <a:solidFill>
                <a:srgbClr val="000000"/>
              </a:solidFill>
              <a:prstDash val="solid"/>
              <a:round/>
              <a:headEnd/>
              <a:tailEnd/>
            </a:ln>
          </p:spPr>
          <p:txBody>
            <a:bodyPr/>
            <a:lstStyle/>
            <a:p>
              <a:endParaRPr lang="en-GB"/>
            </a:p>
          </p:txBody>
        </p:sp>
        <p:sp>
          <p:nvSpPr>
            <p:cNvPr id="886" name="Freeform 3566"/>
            <p:cNvSpPr>
              <a:spLocks/>
            </p:cNvSpPr>
            <p:nvPr/>
          </p:nvSpPr>
          <p:spPr bwMode="auto">
            <a:xfrm>
              <a:off x="1905" y="3079"/>
              <a:ext cx="34" cy="1"/>
            </a:xfrm>
            <a:custGeom>
              <a:avLst/>
              <a:gdLst/>
              <a:ahLst/>
              <a:cxnLst>
                <a:cxn ang="0">
                  <a:pos x="0" y="0"/>
                </a:cxn>
                <a:cxn ang="0">
                  <a:pos x="23" y="1"/>
                </a:cxn>
                <a:cxn ang="0">
                  <a:pos x="52" y="2"/>
                </a:cxn>
                <a:cxn ang="0">
                  <a:pos x="67" y="1"/>
                </a:cxn>
              </a:cxnLst>
              <a:rect l="0" t="0" r="r" b="b"/>
              <a:pathLst>
                <a:path w="67" h="2">
                  <a:moveTo>
                    <a:pt x="0" y="0"/>
                  </a:moveTo>
                  <a:lnTo>
                    <a:pt x="23" y="1"/>
                  </a:lnTo>
                  <a:lnTo>
                    <a:pt x="52" y="2"/>
                  </a:lnTo>
                  <a:lnTo>
                    <a:pt x="67" y="1"/>
                  </a:lnTo>
                </a:path>
              </a:pathLst>
            </a:custGeom>
            <a:noFill/>
            <a:ln w="0">
              <a:solidFill>
                <a:srgbClr val="000000"/>
              </a:solidFill>
              <a:prstDash val="solid"/>
              <a:round/>
              <a:headEnd/>
              <a:tailEnd/>
            </a:ln>
          </p:spPr>
          <p:txBody>
            <a:bodyPr/>
            <a:lstStyle/>
            <a:p>
              <a:endParaRPr lang="en-GB"/>
            </a:p>
          </p:txBody>
        </p:sp>
        <p:sp>
          <p:nvSpPr>
            <p:cNvPr id="887" name="Freeform 3567"/>
            <p:cNvSpPr>
              <a:spLocks/>
            </p:cNvSpPr>
            <p:nvPr/>
          </p:nvSpPr>
          <p:spPr bwMode="auto">
            <a:xfrm>
              <a:off x="1882" y="3085"/>
              <a:ext cx="18" cy="1"/>
            </a:xfrm>
            <a:custGeom>
              <a:avLst/>
              <a:gdLst/>
              <a:ahLst/>
              <a:cxnLst>
                <a:cxn ang="0">
                  <a:pos x="37" y="0"/>
                </a:cxn>
                <a:cxn ang="0">
                  <a:pos x="6" y="1"/>
                </a:cxn>
                <a:cxn ang="0">
                  <a:pos x="0" y="1"/>
                </a:cxn>
              </a:cxnLst>
              <a:rect l="0" t="0" r="r" b="b"/>
              <a:pathLst>
                <a:path w="37" h="1">
                  <a:moveTo>
                    <a:pt x="37" y="0"/>
                  </a:moveTo>
                  <a:lnTo>
                    <a:pt x="6" y="1"/>
                  </a:lnTo>
                  <a:lnTo>
                    <a:pt x="0" y="1"/>
                  </a:lnTo>
                </a:path>
              </a:pathLst>
            </a:custGeom>
            <a:noFill/>
            <a:ln w="0">
              <a:solidFill>
                <a:srgbClr val="000000"/>
              </a:solidFill>
              <a:prstDash val="solid"/>
              <a:round/>
              <a:headEnd/>
              <a:tailEnd/>
            </a:ln>
          </p:spPr>
          <p:txBody>
            <a:bodyPr/>
            <a:lstStyle/>
            <a:p>
              <a:endParaRPr lang="en-GB"/>
            </a:p>
          </p:txBody>
        </p:sp>
        <p:sp>
          <p:nvSpPr>
            <p:cNvPr id="888" name="Freeform 3568"/>
            <p:cNvSpPr>
              <a:spLocks/>
            </p:cNvSpPr>
            <p:nvPr/>
          </p:nvSpPr>
          <p:spPr bwMode="auto">
            <a:xfrm>
              <a:off x="1882" y="3097"/>
              <a:ext cx="9" cy="1"/>
            </a:xfrm>
            <a:custGeom>
              <a:avLst/>
              <a:gdLst/>
              <a:ahLst/>
              <a:cxnLst>
                <a:cxn ang="0">
                  <a:pos x="19" y="0"/>
                </a:cxn>
                <a:cxn ang="0">
                  <a:pos x="7" y="0"/>
                </a:cxn>
                <a:cxn ang="0">
                  <a:pos x="0" y="0"/>
                </a:cxn>
              </a:cxnLst>
              <a:rect l="0" t="0" r="r" b="b"/>
              <a:pathLst>
                <a:path w="19">
                  <a:moveTo>
                    <a:pt x="19" y="0"/>
                  </a:moveTo>
                  <a:lnTo>
                    <a:pt x="7" y="0"/>
                  </a:lnTo>
                  <a:lnTo>
                    <a:pt x="0" y="0"/>
                  </a:lnTo>
                </a:path>
              </a:pathLst>
            </a:custGeom>
            <a:noFill/>
            <a:ln w="0">
              <a:solidFill>
                <a:srgbClr val="000000"/>
              </a:solidFill>
              <a:prstDash val="solid"/>
              <a:round/>
              <a:headEnd/>
              <a:tailEnd/>
            </a:ln>
          </p:spPr>
          <p:txBody>
            <a:bodyPr/>
            <a:lstStyle/>
            <a:p>
              <a:endParaRPr lang="en-GB"/>
            </a:p>
          </p:txBody>
        </p:sp>
        <p:sp>
          <p:nvSpPr>
            <p:cNvPr id="889" name="Freeform 3569"/>
            <p:cNvSpPr>
              <a:spLocks/>
            </p:cNvSpPr>
            <p:nvPr/>
          </p:nvSpPr>
          <p:spPr bwMode="auto">
            <a:xfrm>
              <a:off x="1882" y="3099"/>
              <a:ext cx="8" cy="1"/>
            </a:xfrm>
            <a:custGeom>
              <a:avLst/>
              <a:gdLst/>
              <a:ahLst/>
              <a:cxnLst>
                <a:cxn ang="0">
                  <a:pos x="17" y="0"/>
                </a:cxn>
                <a:cxn ang="0">
                  <a:pos x="7" y="0"/>
                </a:cxn>
                <a:cxn ang="0">
                  <a:pos x="0" y="0"/>
                </a:cxn>
              </a:cxnLst>
              <a:rect l="0" t="0" r="r" b="b"/>
              <a:pathLst>
                <a:path w="17">
                  <a:moveTo>
                    <a:pt x="17" y="0"/>
                  </a:moveTo>
                  <a:lnTo>
                    <a:pt x="7" y="0"/>
                  </a:lnTo>
                  <a:lnTo>
                    <a:pt x="0" y="0"/>
                  </a:lnTo>
                </a:path>
              </a:pathLst>
            </a:custGeom>
            <a:noFill/>
            <a:ln w="0">
              <a:solidFill>
                <a:srgbClr val="000000"/>
              </a:solidFill>
              <a:prstDash val="solid"/>
              <a:round/>
              <a:headEnd/>
              <a:tailEnd/>
            </a:ln>
          </p:spPr>
          <p:txBody>
            <a:bodyPr/>
            <a:lstStyle/>
            <a:p>
              <a:endParaRPr lang="en-GB"/>
            </a:p>
          </p:txBody>
        </p:sp>
        <p:sp>
          <p:nvSpPr>
            <p:cNvPr id="890" name="Line 3570"/>
            <p:cNvSpPr>
              <a:spLocks noChangeShapeType="1"/>
            </p:cNvSpPr>
            <p:nvPr/>
          </p:nvSpPr>
          <p:spPr bwMode="auto">
            <a:xfrm>
              <a:off x="1881" y="3110"/>
              <a:ext cx="1" cy="1"/>
            </a:xfrm>
            <a:prstGeom prst="line">
              <a:avLst/>
            </a:prstGeom>
            <a:noFill/>
            <a:ln w="0">
              <a:solidFill>
                <a:srgbClr val="000000"/>
              </a:solidFill>
              <a:round/>
              <a:headEnd/>
              <a:tailEnd/>
            </a:ln>
          </p:spPr>
          <p:txBody>
            <a:bodyPr/>
            <a:lstStyle/>
            <a:p>
              <a:endParaRPr lang="en-GB"/>
            </a:p>
          </p:txBody>
        </p:sp>
        <p:sp>
          <p:nvSpPr>
            <p:cNvPr id="891" name="Freeform 3571"/>
            <p:cNvSpPr>
              <a:spLocks/>
            </p:cNvSpPr>
            <p:nvPr/>
          </p:nvSpPr>
          <p:spPr bwMode="auto">
            <a:xfrm>
              <a:off x="1852" y="3112"/>
              <a:ext cx="27" cy="1"/>
            </a:xfrm>
            <a:custGeom>
              <a:avLst/>
              <a:gdLst/>
              <a:ahLst/>
              <a:cxnLst>
                <a:cxn ang="0">
                  <a:pos x="53" y="0"/>
                </a:cxn>
                <a:cxn ang="0">
                  <a:pos x="47" y="0"/>
                </a:cxn>
                <a:cxn ang="0">
                  <a:pos x="11" y="1"/>
                </a:cxn>
                <a:cxn ang="0">
                  <a:pos x="0" y="1"/>
                </a:cxn>
              </a:cxnLst>
              <a:rect l="0" t="0" r="r" b="b"/>
              <a:pathLst>
                <a:path w="53" h="1">
                  <a:moveTo>
                    <a:pt x="53" y="0"/>
                  </a:moveTo>
                  <a:lnTo>
                    <a:pt x="47" y="0"/>
                  </a:lnTo>
                  <a:lnTo>
                    <a:pt x="11" y="1"/>
                  </a:lnTo>
                  <a:lnTo>
                    <a:pt x="0" y="1"/>
                  </a:lnTo>
                </a:path>
              </a:pathLst>
            </a:custGeom>
            <a:noFill/>
            <a:ln w="0">
              <a:solidFill>
                <a:srgbClr val="000000"/>
              </a:solidFill>
              <a:prstDash val="solid"/>
              <a:round/>
              <a:headEnd/>
              <a:tailEnd/>
            </a:ln>
          </p:spPr>
          <p:txBody>
            <a:bodyPr/>
            <a:lstStyle/>
            <a:p>
              <a:endParaRPr lang="en-GB"/>
            </a:p>
          </p:txBody>
        </p:sp>
        <p:sp>
          <p:nvSpPr>
            <p:cNvPr id="892" name="Freeform 3572"/>
            <p:cNvSpPr>
              <a:spLocks/>
            </p:cNvSpPr>
            <p:nvPr/>
          </p:nvSpPr>
          <p:spPr bwMode="auto">
            <a:xfrm>
              <a:off x="1852" y="3145"/>
              <a:ext cx="30" cy="2"/>
            </a:xfrm>
            <a:custGeom>
              <a:avLst/>
              <a:gdLst/>
              <a:ahLst/>
              <a:cxnLst>
                <a:cxn ang="0">
                  <a:pos x="0" y="5"/>
                </a:cxn>
                <a:cxn ang="0">
                  <a:pos x="11" y="4"/>
                </a:cxn>
                <a:cxn ang="0">
                  <a:pos x="24" y="4"/>
                </a:cxn>
                <a:cxn ang="0">
                  <a:pos x="39" y="4"/>
                </a:cxn>
                <a:cxn ang="0">
                  <a:pos x="44" y="4"/>
                </a:cxn>
                <a:cxn ang="0">
                  <a:pos x="57" y="1"/>
                </a:cxn>
                <a:cxn ang="0">
                  <a:pos x="58" y="0"/>
                </a:cxn>
              </a:cxnLst>
              <a:rect l="0" t="0" r="r" b="b"/>
              <a:pathLst>
                <a:path w="58" h="5">
                  <a:moveTo>
                    <a:pt x="0" y="5"/>
                  </a:moveTo>
                  <a:lnTo>
                    <a:pt x="11" y="4"/>
                  </a:lnTo>
                  <a:lnTo>
                    <a:pt x="24" y="4"/>
                  </a:lnTo>
                  <a:lnTo>
                    <a:pt x="39" y="4"/>
                  </a:lnTo>
                  <a:lnTo>
                    <a:pt x="44" y="4"/>
                  </a:lnTo>
                  <a:lnTo>
                    <a:pt x="57" y="1"/>
                  </a:lnTo>
                  <a:lnTo>
                    <a:pt x="58" y="0"/>
                  </a:lnTo>
                </a:path>
              </a:pathLst>
            </a:custGeom>
            <a:noFill/>
            <a:ln w="0">
              <a:solidFill>
                <a:srgbClr val="000000"/>
              </a:solidFill>
              <a:prstDash val="solid"/>
              <a:round/>
              <a:headEnd/>
              <a:tailEnd/>
            </a:ln>
          </p:spPr>
          <p:txBody>
            <a:bodyPr/>
            <a:lstStyle/>
            <a:p>
              <a:endParaRPr lang="en-GB"/>
            </a:p>
          </p:txBody>
        </p:sp>
        <p:sp>
          <p:nvSpPr>
            <p:cNvPr id="893" name="Freeform 3573"/>
            <p:cNvSpPr>
              <a:spLocks/>
            </p:cNvSpPr>
            <p:nvPr/>
          </p:nvSpPr>
          <p:spPr bwMode="auto">
            <a:xfrm>
              <a:off x="1830" y="3155"/>
              <a:ext cx="15" cy="3"/>
            </a:xfrm>
            <a:custGeom>
              <a:avLst/>
              <a:gdLst/>
              <a:ahLst/>
              <a:cxnLst>
                <a:cxn ang="0">
                  <a:pos x="32" y="0"/>
                </a:cxn>
                <a:cxn ang="0">
                  <a:pos x="25" y="1"/>
                </a:cxn>
                <a:cxn ang="0">
                  <a:pos x="13" y="4"/>
                </a:cxn>
                <a:cxn ang="0">
                  <a:pos x="0" y="4"/>
                </a:cxn>
              </a:cxnLst>
              <a:rect l="0" t="0" r="r" b="b"/>
              <a:pathLst>
                <a:path w="32" h="4">
                  <a:moveTo>
                    <a:pt x="32" y="0"/>
                  </a:moveTo>
                  <a:lnTo>
                    <a:pt x="25" y="1"/>
                  </a:lnTo>
                  <a:lnTo>
                    <a:pt x="13" y="4"/>
                  </a:lnTo>
                  <a:lnTo>
                    <a:pt x="0" y="4"/>
                  </a:lnTo>
                </a:path>
              </a:pathLst>
            </a:custGeom>
            <a:noFill/>
            <a:ln w="0">
              <a:solidFill>
                <a:srgbClr val="000000"/>
              </a:solidFill>
              <a:prstDash val="solid"/>
              <a:round/>
              <a:headEnd/>
              <a:tailEnd/>
            </a:ln>
          </p:spPr>
          <p:txBody>
            <a:bodyPr/>
            <a:lstStyle/>
            <a:p>
              <a:endParaRPr lang="en-GB"/>
            </a:p>
          </p:txBody>
        </p:sp>
        <p:sp>
          <p:nvSpPr>
            <p:cNvPr id="894" name="Freeform 3574"/>
            <p:cNvSpPr>
              <a:spLocks/>
            </p:cNvSpPr>
            <p:nvPr/>
          </p:nvSpPr>
          <p:spPr bwMode="auto">
            <a:xfrm>
              <a:off x="1827" y="3162"/>
              <a:ext cx="14" cy="1"/>
            </a:xfrm>
            <a:custGeom>
              <a:avLst/>
              <a:gdLst/>
              <a:ahLst/>
              <a:cxnLst>
                <a:cxn ang="0">
                  <a:pos x="28" y="0"/>
                </a:cxn>
                <a:cxn ang="0">
                  <a:pos x="18" y="2"/>
                </a:cxn>
                <a:cxn ang="0">
                  <a:pos x="4" y="1"/>
                </a:cxn>
                <a:cxn ang="0">
                  <a:pos x="0" y="1"/>
                </a:cxn>
              </a:cxnLst>
              <a:rect l="0" t="0" r="r" b="b"/>
              <a:pathLst>
                <a:path w="28" h="2">
                  <a:moveTo>
                    <a:pt x="28" y="0"/>
                  </a:moveTo>
                  <a:lnTo>
                    <a:pt x="18" y="2"/>
                  </a:lnTo>
                  <a:lnTo>
                    <a:pt x="4" y="1"/>
                  </a:lnTo>
                  <a:lnTo>
                    <a:pt x="0" y="1"/>
                  </a:lnTo>
                </a:path>
              </a:pathLst>
            </a:custGeom>
            <a:noFill/>
            <a:ln w="0">
              <a:solidFill>
                <a:srgbClr val="000000"/>
              </a:solidFill>
              <a:prstDash val="solid"/>
              <a:round/>
              <a:headEnd/>
              <a:tailEnd/>
            </a:ln>
          </p:spPr>
          <p:txBody>
            <a:bodyPr/>
            <a:lstStyle/>
            <a:p>
              <a:endParaRPr lang="en-GB"/>
            </a:p>
          </p:txBody>
        </p:sp>
        <p:sp>
          <p:nvSpPr>
            <p:cNvPr id="895" name="Freeform 3575"/>
            <p:cNvSpPr>
              <a:spLocks/>
            </p:cNvSpPr>
            <p:nvPr/>
          </p:nvSpPr>
          <p:spPr bwMode="auto">
            <a:xfrm>
              <a:off x="1826" y="3165"/>
              <a:ext cx="12" cy="1"/>
            </a:xfrm>
            <a:custGeom>
              <a:avLst/>
              <a:gdLst/>
              <a:ahLst/>
              <a:cxnLst>
                <a:cxn ang="0">
                  <a:pos x="25" y="0"/>
                </a:cxn>
                <a:cxn ang="0">
                  <a:pos x="20" y="1"/>
                </a:cxn>
                <a:cxn ang="0">
                  <a:pos x="5" y="1"/>
                </a:cxn>
                <a:cxn ang="0">
                  <a:pos x="0" y="0"/>
                </a:cxn>
              </a:cxnLst>
              <a:rect l="0" t="0" r="r" b="b"/>
              <a:pathLst>
                <a:path w="25" h="1">
                  <a:moveTo>
                    <a:pt x="25" y="0"/>
                  </a:moveTo>
                  <a:lnTo>
                    <a:pt x="20" y="1"/>
                  </a:lnTo>
                  <a:lnTo>
                    <a:pt x="5" y="1"/>
                  </a:lnTo>
                  <a:lnTo>
                    <a:pt x="0" y="0"/>
                  </a:lnTo>
                </a:path>
              </a:pathLst>
            </a:custGeom>
            <a:noFill/>
            <a:ln w="0">
              <a:solidFill>
                <a:srgbClr val="000000"/>
              </a:solidFill>
              <a:prstDash val="solid"/>
              <a:round/>
              <a:headEnd/>
              <a:tailEnd/>
            </a:ln>
          </p:spPr>
          <p:txBody>
            <a:bodyPr/>
            <a:lstStyle/>
            <a:p>
              <a:endParaRPr lang="en-GB"/>
            </a:p>
          </p:txBody>
        </p:sp>
        <p:sp>
          <p:nvSpPr>
            <p:cNvPr id="896" name="Freeform 3576"/>
            <p:cNvSpPr>
              <a:spLocks/>
            </p:cNvSpPr>
            <p:nvPr/>
          </p:nvSpPr>
          <p:spPr bwMode="auto">
            <a:xfrm>
              <a:off x="1824" y="3170"/>
              <a:ext cx="10" cy="1"/>
            </a:xfrm>
            <a:custGeom>
              <a:avLst/>
              <a:gdLst/>
              <a:ahLst/>
              <a:cxnLst>
                <a:cxn ang="0">
                  <a:pos x="20" y="1"/>
                </a:cxn>
                <a:cxn ang="0">
                  <a:pos x="9" y="0"/>
                </a:cxn>
                <a:cxn ang="0">
                  <a:pos x="0" y="0"/>
                </a:cxn>
              </a:cxnLst>
              <a:rect l="0" t="0" r="r" b="b"/>
              <a:pathLst>
                <a:path w="20" h="1">
                  <a:moveTo>
                    <a:pt x="20" y="1"/>
                  </a:moveTo>
                  <a:lnTo>
                    <a:pt x="9" y="0"/>
                  </a:lnTo>
                  <a:lnTo>
                    <a:pt x="0" y="0"/>
                  </a:lnTo>
                </a:path>
              </a:pathLst>
            </a:custGeom>
            <a:noFill/>
            <a:ln w="0">
              <a:solidFill>
                <a:srgbClr val="000000"/>
              </a:solidFill>
              <a:prstDash val="solid"/>
              <a:round/>
              <a:headEnd/>
              <a:tailEnd/>
            </a:ln>
          </p:spPr>
          <p:txBody>
            <a:bodyPr/>
            <a:lstStyle/>
            <a:p>
              <a:endParaRPr lang="en-GB"/>
            </a:p>
          </p:txBody>
        </p:sp>
        <p:sp>
          <p:nvSpPr>
            <p:cNvPr id="897" name="Line 3577"/>
            <p:cNvSpPr>
              <a:spLocks noChangeShapeType="1"/>
            </p:cNvSpPr>
            <p:nvPr/>
          </p:nvSpPr>
          <p:spPr bwMode="auto">
            <a:xfrm flipH="1" flipV="1">
              <a:off x="1819" y="3179"/>
              <a:ext cx="8" cy="1"/>
            </a:xfrm>
            <a:prstGeom prst="line">
              <a:avLst/>
            </a:prstGeom>
            <a:noFill/>
            <a:ln w="0">
              <a:solidFill>
                <a:srgbClr val="000000"/>
              </a:solidFill>
              <a:round/>
              <a:headEnd/>
              <a:tailEnd/>
            </a:ln>
          </p:spPr>
          <p:txBody>
            <a:bodyPr/>
            <a:lstStyle/>
            <a:p>
              <a:endParaRPr lang="en-GB"/>
            </a:p>
          </p:txBody>
        </p:sp>
        <p:sp>
          <p:nvSpPr>
            <p:cNvPr id="898" name="Freeform 3578"/>
            <p:cNvSpPr>
              <a:spLocks/>
            </p:cNvSpPr>
            <p:nvPr/>
          </p:nvSpPr>
          <p:spPr bwMode="auto">
            <a:xfrm>
              <a:off x="1819" y="3187"/>
              <a:ext cx="52" cy="4"/>
            </a:xfrm>
            <a:custGeom>
              <a:avLst/>
              <a:gdLst/>
              <a:ahLst/>
              <a:cxnLst>
                <a:cxn ang="0">
                  <a:pos x="0" y="5"/>
                </a:cxn>
                <a:cxn ang="0">
                  <a:pos x="18" y="6"/>
                </a:cxn>
                <a:cxn ang="0">
                  <a:pos x="35" y="7"/>
                </a:cxn>
                <a:cxn ang="0">
                  <a:pos x="41" y="5"/>
                </a:cxn>
                <a:cxn ang="0">
                  <a:pos x="49" y="4"/>
                </a:cxn>
                <a:cxn ang="0">
                  <a:pos x="64" y="2"/>
                </a:cxn>
                <a:cxn ang="0">
                  <a:pos x="78" y="0"/>
                </a:cxn>
                <a:cxn ang="0">
                  <a:pos x="91" y="1"/>
                </a:cxn>
                <a:cxn ang="0">
                  <a:pos x="103" y="2"/>
                </a:cxn>
              </a:cxnLst>
              <a:rect l="0" t="0" r="r" b="b"/>
              <a:pathLst>
                <a:path w="103" h="7">
                  <a:moveTo>
                    <a:pt x="0" y="5"/>
                  </a:moveTo>
                  <a:lnTo>
                    <a:pt x="18" y="6"/>
                  </a:lnTo>
                  <a:lnTo>
                    <a:pt x="35" y="7"/>
                  </a:lnTo>
                  <a:lnTo>
                    <a:pt x="41" y="5"/>
                  </a:lnTo>
                  <a:lnTo>
                    <a:pt x="49" y="4"/>
                  </a:lnTo>
                  <a:lnTo>
                    <a:pt x="64" y="2"/>
                  </a:lnTo>
                  <a:lnTo>
                    <a:pt x="78" y="0"/>
                  </a:lnTo>
                  <a:lnTo>
                    <a:pt x="91" y="1"/>
                  </a:lnTo>
                  <a:lnTo>
                    <a:pt x="103" y="2"/>
                  </a:lnTo>
                </a:path>
              </a:pathLst>
            </a:custGeom>
            <a:noFill/>
            <a:ln w="0">
              <a:solidFill>
                <a:srgbClr val="000000"/>
              </a:solidFill>
              <a:prstDash val="solid"/>
              <a:round/>
              <a:headEnd/>
              <a:tailEnd/>
            </a:ln>
          </p:spPr>
          <p:txBody>
            <a:bodyPr/>
            <a:lstStyle/>
            <a:p>
              <a:endParaRPr lang="en-GB"/>
            </a:p>
          </p:txBody>
        </p:sp>
        <p:sp>
          <p:nvSpPr>
            <p:cNvPr id="899" name="Freeform 3579"/>
            <p:cNvSpPr>
              <a:spLocks/>
            </p:cNvSpPr>
            <p:nvPr/>
          </p:nvSpPr>
          <p:spPr bwMode="auto">
            <a:xfrm>
              <a:off x="1806" y="3207"/>
              <a:ext cx="43" cy="4"/>
            </a:xfrm>
            <a:custGeom>
              <a:avLst/>
              <a:gdLst/>
              <a:ahLst/>
              <a:cxnLst>
                <a:cxn ang="0">
                  <a:pos x="0" y="0"/>
                </a:cxn>
                <a:cxn ang="0">
                  <a:pos x="21" y="1"/>
                </a:cxn>
                <a:cxn ang="0">
                  <a:pos x="64" y="5"/>
                </a:cxn>
                <a:cxn ang="0">
                  <a:pos x="86" y="9"/>
                </a:cxn>
              </a:cxnLst>
              <a:rect l="0" t="0" r="r" b="b"/>
              <a:pathLst>
                <a:path w="86" h="9">
                  <a:moveTo>
                    <a:pt x="0" y="0"/>
                  </a:moveTo>
                  <a:lnTo>
                    <a:pt x="21" y="1"/>
                  </a:lnTo>
                  <a:lnTo>
                    <a:pt x="64" y="5"/>
                  </a:lnTo>
                  <a:lnTo>
                    <a:pt x="86" y="9"/>
                  </a:lnTo>
                </a:path>
              </a:pathLst>
            </a:custGeom>
            <a:noFill/>
            <a:ln w="0">
              <a:solidFill>
                <a:srgbClr val="000000"/>
              </a:solidFill>
              <a:prstDash val="solid"/>
              <a:round/>
              <a:headEnd/>
              <a:tailEnd/>
            </a:ln>
          </p:spPr>
          <p:txBody>
            <a:bodyPr/>
            <a:lstStyle/>
            <a:p>
              <a:endParaRPr lang="en-GB"/>
            </a:p>
          </p:txBody>
        </p:sp>
        <p:sp>
          <p:nvSpPr>
            <p:cNvPr id="900" name="Line 3580"/>
            <p:cNvSpPr>
              <a:spLocks noChangeShapeType="1"/>
            </p:cNvSpPr>
            <p:nvPr/>
          </p:nvSpPr>
          <p:spPr bwMode="auto">
            <a:xfrm flipH="1">
              <a:off x="1714" y="3294"/>
              <a:ext cx="24" cy="7"/>
            </a:xfrm>
            <a:prstGeom prst="line">
              <a:avLst/>
            </a:prstGeom>
            <a:noFill/>
            <a:ln w="0">
              <a:solidFill>
                <a:srgbClr val="000000"/>
              </a:solidFill>
              <a:round/>
              <a:headEnd/>
              <a:tailEnd/>
            </a:ln>
          </p:spPr>
          <p:txBody>
            <a:bodyPr/>
            <a:lstStyle/>
            <a:p>
              <a:endParaRPr lang="en-GB"/>
            </a:p>
          </p:txBody>
        </p:sp>
        <p:sp>
          <p:nvSpPr>
            <p:cNvPr id="901" name="Line 3581"/>
            <p:cNvSpPr>
              <a:spLocks noChangeShapeType="1"/>
            </p:cNvSpPr>
            <p:nvPr/>
          </p:nvSpPr>
          <p:spPr bwMode="auto">
            <a:xfrm>
              <a:off x="2032" y="3025"/>
              <a:ext cx="177" cy="1"/>
            </a:xfrm>
            <a:prstGeom prst="line">
              <a:avLst/>
            </a:prstGeom>
            <a:noFill/>
            <a:ln w="0">
              <a:solidFill>
                <a:srgbClr val="000000"/>
              </a:solidFill>
              <a:round/>
              <a:headEnd/>
              <a:tailEnd/>
            </a:ln>
          </p:spPr>
          <p:txBody>
            <a:bodyPr/>
            <a:lstStyle/>
            <a:p>
              <a:endParaRPr lang="en-GB"/>
            </a:p>
          </p:txBody>
        </p:sp>
        <p:sp>
          <p:nvSpPr>
            <p:cNvPr id="902" name="Freeform 3582"/>
            <p:cNvSpPr>
              <a:spLocks/>
            </p:cNvSpPr>
            <p:nvPr/>
          </p:nvSpPr>
          <p:spPr bwMode="auto">
            <a:xfrm>
              <a:off x="2024" y="3066"/>
              <a:ext cx="150" cy="5"/>
            </a:xfrm>
            <a:custGeom>
              <a:avLst/>
              <a:gdLst/>
              <a:ahLst/>
              <a:cxnLst>
                <a:cxn ang="0">
                  <a:pos x="0" y="10"/>
                </a:cxn>
                <a:cxn ang="0">
                  <a:pos x="21" y="10"/>
                </a:cxn>
                <a:cxn ang="0">
                  <a:pos x="44" y="8"/>
                </a:cxn>
                <a:cxn ang="0">
                  <a:pos x="46" y="8"/>
                </a:cxn>
                <a:cxn ang="0">
                  <a:pos x="59" y="7"/>
                </a:cxn>
                <a:cxn ang="0">
                  <a:pos x="79" y="7"/>
                </a:cxn>
                <a:cxn ang="0">
                  <a:pos x="81" y="7"/>
                </a:cxn>
                <a:cxn ang="0">
                  <a:pos x="96" y="7"/>
                </a:cxn>
                <a:cxn ang="0">
                  <a:pos x="130" y="7"/>
                </a:cxn>
                <a:cxn ang="0">
                  <a:pos x="165" y="6"/>
                </a:cxn>
                <a:cxn ang="0">
                  <a:pos x="178" y="4"/>
                </a:cxn>
                <a:cxn ang="0">
                  <a:pos x="207" y="3"/>
                </a:cxn>
                <a:cxn ang="0">
                  <a:pos x="299" y="0"/>
                </a:cxn>
              </a:cxnLst>
              <a:rect l="0" t="0" r="r" b="b"/>
              <a:pathLst>
                <a:path w="299" h="10">
                  <a:moveTo>
                    <a:pt x="0" y="10"/>
                  </a:moveTo>
                  <a:lnTo>
                    <a:pt x="21" y="10"/>
                  </a:lnTo>
                  <a:lnTo>
                    <a:pt x="44" y="8"/>
                  </a:lnTo>
                  <a:lnTo>
                    <a:pt x="46" y="8"/>
                  </a:lnTo>
                  <a:lnTo>
                    <a:pt x="59" y="7"/>
                  </a:lnTo>
                  <a:lnTo>
                    <a:pt x="79" y="7"/>
                  </a:lnTo>
                  <a:lnTo>
                    <a:pt x="81" y="7"/>
                  </a:lnTo>
                  <a:lnTo>
                    <a:pt x="96" y="7"/>
                  </a:lnTo>
                  <a:lnTo>
                    <a:pt x="130" y="7"/>
                  </a:lnTo>
                  <a:lnTo>
                    <a:pt x="165" y="6"/>
                  </a:lnTo>
                  <a:lnTo>
                    <a:pt x="178" y="4"/>
                  </a:lnTo>
                  <a:lnTo>
                    <a:pt x="207" y="3"/>
                  </a:lnTo>
                  <a:lnTo>
                    <a:pt x="299" y="0"/>
                  </a:lnTo>
                </a:path>
              </a:pathLst>
            </a:custGeom>
            <a:noFill/>
            <a:ln w="0">
              <a:solidFill>
                <a:srgbClr val="000000"/>
              </a:solidFill>
              <a:prstDash val="solid"/>
              <a:round/>
              <a:headEnd/>
              <a:tailEnd/>
            </a:ln>
          </p:spPr>
          <p:txBody>
            <a:bodyPr/>
            <a:lstStyle/>
            <a:p>
              <a:endParaRPr lang="en-GB"/>
            </a:p>
          </p:txBody>
        </p:sp>
        <p:sp>
          <p:nvSpPr>
            <p:cNvPr id="903" name="Freeform 3583"/>
            <p:cNvSpPr>
              <a:spLocks/>
            </p:cNvSpPr>
            <p:nvPr/>
          </p:nvSpPr>
          <p:spPr bwMode="auto">
            <a:xfrm>
              <a:off x="1966" y="3075"/>
              <a:ext cx="58" cy="1"/>
            </a:xfrm>
            <a:custGeom>
              <a:avLst/>
              <a:gdLst/>
              <a:ahLst/>
              <a:cxnLst>
                <a:cxn ang="0">
                  <a:pos x="116" y="0"/>
                </a:cxn>
                <a:cxn ang="0">
                  <a:pos x="94" y="0"/>
                </a:cxn>
                <a:cxn ang="0">
                  <a:pos x="66" y="0"/>
                </a:cxn>
                <a:cxn ang="0">
                  <a:pos x="21" y="0"/>
                </a:cxn>
                <a:cxn ang="0">
                  <a:pos x="0" y="1"/>
                </a:cxn>
              </a:cxnLst>
              <a:rect l="0" t="0" r="r" b="b"/>
              <a:pathLst>
                <a:path w="116" h="1">
                  <a:moveTo>
                    <a:pt x="116" y="0"/>
                  </a:moveTo>
                  <a:lnTo>
                    <a:pt x="94" y="0"/>
                  </a:lnTo>
                  <a:lnTo>
                    <a:pt x="66" y="0"/>
                  </a:lnTo>
                  <a:lnTo>
                    <a:pt x="21" y="0"/>
                  </a:lnTo>
                  <a:lnTo>
                    <a:pt x="0" y="1"/>
                  </a:lnTo>
                </a:path>
              </a:pathLst>
            </a:custGeom>
            <a:noFill/>
            <a:ln w="0">
              <a:solidFill>
                <a:srgbClr val="000000"/>
              </a:solidFill>
              <a:prstDash val="solid"/>
              <a:round/>
              <a:headEnd/>
              <a:tailEnd/>
            </a:ln>
          </p:spPr>
          <p:txBody>
            <a:bodyPr/>
            <a:lstStyle/>
            <a:p>
              <a:endParaRPr lang="en-GB"/>
            </a:p>
          </p:txBody>
        </p:sp>
        <p:sp>
          <p:nvSpPr>
            <p:cNvPr id="904" name="Freeform 3584"/>
            <p:cNvSpPr>
              <a:spLocks/>
            </p:cNvSpPr>
            <p:nvPr/>
          </p:nvSpPr>
          <p:spPr bwMode="auto">
            <a:xfrm>
              <a:off x="1966" y="3075"/>
              <a:ext cx="58" cy="1"/>
            </a:xfrm>
            <a:custGeom>
              <a:avLst/>
              <a:gdLst/>
              <a:ahLst/>
              <a:cxnLst>
                <a:cxn ang="0">
                  <a:pos x="116" y="2"/>
                </a:cxn>
                <a:cxn ang="0">
                  <a:pos x="89" y="0"/>
                </a:cxn>
                <a:cxn ang="0">
                  <a:pos x="22" y="1"/>
                </a:cxn>
                <a:cxn ang="0">
                  <a:pos x="0" y="2"/>
                </a:cxn>
              </a:cxnLst>
              <a:rect l="0" t="0" r="r" b="b"/>
              <a:pathLst>
                <a:path w="116" h="2">
                  <a:moveTo>
                    <a:pt x="116" y="2"/>
                  </a:moveTo>
                  <a:lnTo>
                    <a:pt x="89" y="0"/>
                  </a:lnTo>
                  <a:lnTo>
                    <a:pt x="22" y="1"/>
                  </a:lnTo>
                  <a:lnTo>
                    <a:pt x="0" y="2"/>
                  </a:lnTo>
                </a:path>
              </a:pathLst>
            </a:custGeom>
            <a:noFill/>
            <a:ln w="0">
              <a:solidFill>
                <a:srgbClr val="000000"/>
              </a:solidFill>
              <a:prstDash val="solid"/>
              <a:round/>
              <a:headEnd/>
              <a:tailEnd/>
            </a:ln>
          </p:spPr>
          <p:txBody>
            <a:bodyPr/>
            <a:lstStyle/>
            <a:p>
              <a:endParaRPr lang="en-GB"/>
            </a:p>
          </p:txBody>
        </p:sp>
        <p:sp>
          <p:nvSpPr>
            <p:cNvPr id="905" name="Freeform 3585"/>
            <p:cNvSpPr>
              <a:spLocks/>
            </p:cNvSpPr>
            <p:nvPr/>
          </p:nvSpPr>
          <p:spPr bwMode="auto">
            <a:xfrm>
              <a:off x="2023" y="3077"/>
              <a:ext cx="160" cy="3"/>
            </a:xfrm>
            <a:custGeom>
              <a:avLst/>
              <a:gdLst/>
              <a:ahLst/>
              <a:cxnLst>
                <a:cxn ang="0">
                  <a:pos x="0" y="0"/>
                </a:cxn>
                <a:cxn ang="0">
                  <a:pos x="31" y="3"/>
                </a:cxn>
                <a:cxn ang="0">
                  <a:pos x="39" y="6"/>
                </a:cxn>
                <a:cxn ang="0">
                  <a:pos x="56" y="5"/>
                </a:cxn>
                <a:cxn ang="0">
                  <a:pos x="71" y="4"/>
                </a:cxn>
                <a:cxn ang="0">
                  <a:pos x="90" y="5"/>
                </a:cxn>
                <a:cxn ang="0">
                  <a:pos x="106" y="4"/>
                </a:cxn>
                <a:cxn ang="0">
                  <a:pos x="117" y="4"/>
                </a:cxn>
                <a:cxn ang="0">
                  <a:pos x="125" y="4"/>
                </a:cxn>
                <a:cxn ang="0">
                  <a:pos x="139" y="5"/>
                </a:cxn>
                <a:cxn ang="0">
                  <a:pos x="180" y="5"/>
                </a:cxn>
                <a:cxn ang="0">
                  <a:pos x="193" y="5"/>
                </a:cxn>
                <a:cxn ang="0">
                  <a:pos x="210" y="3"/>
                </a:cxn>
                <a:cxn ang="0">
                  <a:pos x="228" y="4"/>
                </a:cxn>
                <a:cxn ang="0">
                  <a:pos x="246" y="4"/>
                </a:cxn>
                <a:cxn ang="0">
                  <a:pos x="271" y="3"/>
                </a:cxn>
                <a:cxn ang="0">
                  <a:pos x="288" y="2"/>
                </a:cxn>
                <a:cxn ang="0">
                  <a:pos x="307" y="2"/>
                </a:cxn>
                <a:cxn ang="0">
                  <a:pos x="310" y="1"/>
                </a:cxn>
                <a:cxn ang="0">
                  <a:pos x="318" y="1"/>
                </a:cxn>
                <a:cxn ang="0">
                  <a:pos x="319" y="1"/>
                </a:cxn>
              </a:cxnLst>
              <a:rect l="0" t="0" r="r" b="b"/>
              <a:pathLst>
                <a:path w="319" h="6">
                  <a:moveTo>
                    <a:pt x="0" y="0"/>
                  </a:moveTo>
                  <a:lnTo>
                    <a:pt x="31" y="3"/>
                  </a:lnTo>
                  <a:lnTo>
                    <a:pt x="39" y="6"/>
                  </a:lnTo>
                  <a:lnTo>
                    <a:pt x="56" y="5"/>
                  </a:lnTo>
                  <a:lnTo>
                    <a:pt x="71" y="4"/>
                  </a:lnTo>
                  <a:lnTo>
                    <a:pt x="90" y="5"/>
                  </a:lnTo>
                  <a:lnTo>
                    <a:pt x="106" y="4"/>
                  </a:lnTo>
                  <a:lnTo>
                    <a:pt x="117" y="4"/>
                  </a:lnTo>
                  <a:lnTo>
                    <a:pt x="125" y="4"/>
                  </a:lnTo>
                  <a:lnTo>
                    <a:pt x="139" y="5"/>
                  </a:lnTo>
                  <a:lnTo>
                    <a:pt x="180" y="5"/>
                  </a:lnTo>
                  <a:lnTo>
                    <a:pt x="193" y="5"/>
                  </a:lnTo>
                  <a:lnTo>
                    <a:pt x="210" y="3"/>
                  </a:lnTo>
                  <a:lnTo>
                    <a:pt x="228" y="4"/>
                  </a:lnTo>
                  <a:lnTo>
                    <a:pt x="246" y="4"/>
                  </a:lnTo>
                  <a:lnTo>
                    <a:pt x="271" y="3"/>
                  </a:lnTo>
                  <a:lnTo>
                    <a:pt x="288" y="2"/>
                  </a:lnTo>
                  <a:lnTo>
                    <a:pt x="307" y="2"/>
                  </a:lnTo>
                  <a:lnTo>
                    <a:pt x="310" y="1"/>
                  </a:lnTo>
                  <a:lnTo>
                    <a:pt x="318" y="1"/>
                  </a:lnTo>
                  <a:lnTo>
                    <a:pt x="319" y="1"/>
                  </a:lnTo>
                </a:path>
              </a:pathLst>
            </a:custGeom>
            <a:noFill/>
            <a:ln w="0">
              <a:solidFill>
                <a:srgbClr val="000000"/>
              </a:solidFill>
              <a:prstDash val="solid"/>
              <a:round/>
              <a:headEnd/>
              <a:tailEnd/>
            </a:ln>
          </p:spPr>
          <p:txBody>
            <a:bodyPr/>
            <a:lstStyle/>
            <a:p>
              <a:endParaRPr lang="en-GB"/>
            </a:p>
          </p:txBody>
        </p:sp>
        <p:sp>
          <p:nvSpPr>
            <p:cNvPr id="906" name="Freeform 3586"/>
            <p:cNvSpPr>
              <a:spLocks/>
            </p:cNvSpPr>
            <p:nvPr/>
          </p:nvSpPr>
          <p:spPr bwMode="auto">
            <a:xfrm>
              <a:off x="1964" y="3081"/>
              <a:ext cx="59" cy="2"/>
            </a:xfrm>
            <a:custGeom>
              <a:avLst/>
              <a:gdLst/>
              <a:ahLst/>
              <a:cxnLst>
                <a:cxn ang="0">
                  <a:pos x="118" y="2"/>
                </a:cxn>
                <a:cxn ang="0">
                  <a:pos x="106" y="0"/>
                </a:cxn>
                <a:cxn ang="0">
                  <a:pos x="86" y="2"/>
                </a:cxn>
                <a:cxn ang="0">
                  <a:pos x="51" y="2"/>
                </a:cxn>
                <a:cxn ang="0">
                  <a:pos x="26" y="4"/>
                </a:cxn>
                <a:cxn ang="0">
                  <a:pos x="0" y="5"/>
                </a:cxn>
              </a:cxnLst>
              <a:rect l="0" t="0" r="r" b="b"/>
              <a:pathLst>
                <a:path w="118" h="5">
                  <a:moveTo>
                    <a:pt x="118" y="2"/>
                  </a:moveTo>
                  <a:lnTo>
                    <a:pt x="106" y="0"/>
                  </a:lnTo>
                  <a:lnTo>
                    <a:pt x="86" y="2"/>
                  </a:lnTo>
                  <a:lnTo>
                    <a:pt x="51" y="2"/>
                  </a:lnTo>
                  <a:lnTo>
                    <a:pt x="26" y="4"/>
                  </a:lnTo>
                  <a:lnTo>
                    <a:pt x="0" y="5"/>
                  </a:lnTo>
                </a:path>
              </a:pathLst>
            </a:custGeom>
            <a:noFill/>
            <a:ln w="0">
              <a:solidFill>
                <a:srgbClr val="000000"/>
              </a:solidFill>
              <a:prstDash val="solid"/>
              <a:round/>
              <a:headEnd/>
              <a:tailEnd/>
            </a:ln>
          </p:spPr>
          <p:txBody>
            <a:bodyPr/>
            <a:lstStyle/>
            <a:p>
              <a:endParaRPr lang="en-GB"/>
            </a:p>
          </p:txBody>
        </p:sp>
        <p:sp>
          <p:nvSpPr>
            <p:cNvPr id="907" name="Freeform 3587"/>
            <p:cNvSpPr>
              <a:spLocks/>
            </p:cNvSpPr>
            <p:nvPr/>
          </p:nvSpPr>
          <p:spPr bwMode="auto">
            <a:xfrm>
              <a:off x="1960" y="3094"/>
              <a:ext cx="60" cy="2"/>
            </a:xfrm>
            <a:custGeom>
              <a:avLst/>
              <a:gdLst/>
              <a:ahLst/>
              <a:cxnLst>
                <a:cxn ang="0">
                  <a:pos x="119" y="5"/>
                </a:cxn>
                <a:cxn ang="0">
                  <a:pos x="93" y="4"/>
                </a:cxn>
                <a:cxn ang="0">
                  <a:pos x="57" y="1"/>
                </a:cxn>
                <a:cxn ang="0">
                  <a:pos x="32" y="1"/>
                </a:cxn>
                <a:cxn ang="0">
                  <a:pos x="0" y="0"/>
                </a:cxn>
              </a:cxnLst>
              <a:rect l="0" t="0" r="r" b="b"/>
              <a:pathLst>
                <a:path w="119" h="5">
                  <a:moveTo>
                    <a:pt x="119" y="5"/>
                  </a:moveTo>
                  <a:lnTo>
                    <a:pt x="93" y="4"/>
                  </a:lnTo>
                  <a:lnTo>
                    <a:pt x="57" y="1"/>
                  </a:lnTo>
                  <a:lnTo>
                    <a:pt x="32" y="1"/>
                  </a:lnTo>
                  <a:lnTo>
                    <a:pt x="0" y="0"/>
                  </a:lnTo>
                </a:path>
              </a:pathLst>
            </a:custGeom>
            <a:noFill/>
            <a:ln w="0">
              <a:solidFill>
                <a:srgbClr val="000000"/>
              </a:solidFill>
              <a:prstDash val="solid"/>
              <a:round/>
              <a:headEnd/>
              <a:tailEnd/>
            </a:ln>
          </p:spPr>
          <p:txBody>
            <a:bodyPr/>
            <a:lstStyle/>
            <a:p>
              <a:endParaRPr lang="en-GB"/>
            </a:p>
          </p:txBody>
        </p:sp>
        <p:sp>
          <p:nvSpPr>
            <p:cNvPr id="908" name="Freeform 3588"/>
            <p:cNvSpPr>
              <a:spLocks/>
            </p:cNvSpPr>
            <p:nvPr/>
          </p:nvSpPr>
          <p:spPr bwMode="auto">
            <a:xfrm>
              <a:off x="1960" y="3095"/>
              <a:ext cx="60" cy="2"/>
            </a:xfrm>
            <a:custGeom>
              <a:avLst/>
              <a:gdLst/>
              <a:ahLst/>
              <a:cxnLst>
                <a:cxn ang="0">
                  <a:pos x="119" y="4"/>
                </a:cxn>
                <a:cxn ang="0">
                  <a:pos x="93" y="2"/>
                </a:cxn>
                <a:cxn ang="0">
                  <a:pos x="57" y="1"/>
                </a:cxn>
                <a:cxn ang="0">
                  <a:pos x="32" y="0"/>
                </a:cxn>
                <a:cxn ang="0">
                  <a:pos x="0" y="0"/>
                </a:cxn>
              </a:cxnLst>
              <a:rect l="0" t="0" r="r" b="b"/>
              <a:pathLst>
                <a:path w="119" h="4">
                  <a:moveTo>
                    <a:pt x="119" y="4"/>
                  </a:moveTo>
                  <a:lnTo>
                    <a:pt x="93" y="2"/>
                  </a:lnTo>
                  <a:lnTo>
                    <a:pt x="57" y="1"/>
                  </a:lnTo>
                  <a:lnTo>
                    <a:pt x="32" y="0"/>
                  </a:lnTo>
                  <a:lnTo>
                    <a:pt x="0" y="0"/>
                  </a:lnTo>
                </a:path>
              </a:pathLst>
            </a:custGeom>
            <a:noFill/>
            <a:ln w="0">
              <a:solidFill>
                <a:srgbClr val="000000"/>
              </a:solidFill>
              <a:prstDash val="solid"/>
              <a:round/>
              <a:headEnd/>
              <a:tailEnd/>
            </a:ln>
          </p:spPr>
          <p:txBody>
            <a:bodyPr/>
            <a:lstStyle/>
            <a:p>
              <a:endParaRPr lang="en-GB"/>
            </a:p>
          </p:txBody>
        </p:sp>
        <p:sp>
          <p:nvSpPr>
            <p:cNvPr id="909" name="Freeform 3589"/>
            <p:cNvSpPr>
              <a:spLocks/>
            </p:cNvSpPr>
            <p:nvPr/>
          </p:nvSpPr>
          <p:spPr bwMode="auto">
            <a:xfrm>
              <a:off x="2017" y="3113"/>
              <a:ext cx="145" cy="5"/>
            </a:xfrm>
            <a:custGeom>
              <a:avLst/>
              <a:gdLst/>
              <a:ahLst/>
              <a:cxnLst>
                <a:cxn ang="0">
                  <a:pos x="0" y="4"/>
                </a:cxn>
                <a:cxn ang="0">
                  <a:pos x="14" y="2"/>
                </a:cxn>
                <a:cxn ang="0">
                  <a:pos x="33" y="0"/>
                </a:cxn>
                <a:cxn ang="0">
                  <a:pos x="44" y="0"/>
                </a:cxn>
                <a:cxn ang="0">
                  <a:pos x="52" y="1"/>
                </a:cxn>
                <a:cxn ang="0">
                  <a:pos x="60" y="2"/>
                </a:cxn>
                <a:cxn ang="0">
                  <a:pos x="82" y="4"/>
                </a:cxn>
                <a:cxn ang="0">
                  <a:pos x="101" y="5"/>
                </a:cxn>
                <a:cxn ang="0">
                  <a:pos x="116" y="7"/>
                </a:cxn>
                <a:cxn ang="0">
                  <a:pos x="130" y="6"/>
                </a:cxn>
                <a:cxn ang="0">
                  <a:pos x="142" y="7"/>
                </a:cxn>
                <a:cxn ang="0">
                  <a:pos x="158" y="8"/>
                </a:cxn>
                <a:cxn ang="0">
                  <a:pos x="169" y="9"/>
                </a:cxn>
                <a:cxn ang="0">
                  <a:pos x="199" y="8"/>
                </a:cxn>
                <a:cxn ang="0">
                  <a:pos x="211" y="10"/>
                </a:cxn>
                <a:cxn ang="0">
                  <a:pos x="228" y="11"/>
                </a:cxn>
                <a:cxn ang="0">
                  <a:pos x="242" y="9"/>
                </a:cxn>
                <a:cxn ang="0">
                  <a:pos x="252" y="9"/>
                </a:cxn>
                <a:cxn ang="0">
                  <a:pos x="266" y="10"/>
                </a:cxn>
                <a:cxn ang="0">
                  <a:pos x="292" y="10"/>
                </a:cxn>
              </a:cxnLst>
              <a:rect l="0" t="0" r="r" b="b"/>
              <a:pathLst>
                <a:path w="292" h="11">
                  <a:moveTo>
                    <a:pt x="0" y="4"/>
                  </a:moveTo>
                  <a:lnTo>
                    <a:pt x="14" y="2"/>
                  </a:lnTo>
                  <a:lnTo>
                    <a:pt x="33" y="0"/>
                  </a:lnTo>
                  <a:lnTo>
                    <a:pt x="44" y="0"/>
                  </a:lnTo>
                  <a:lnTo>
                    <a:pt x="52" y="1"/>
                  </a:lnTo>
                  <a:lnTo>
                    <a:pt x="60" y="2"/>
                  </a:lnTo>
                  <a:lnTo>
                    <a:pt x="82" y="4"/>
                  </a:lnTo>
                  <a:lnTo>
                    <a:pt x="101" y="5"/>
                  </a:lnTo>
                  <a:lnTo>
                    <a:pt x="116" y="7"/>
                  </a:lnTo>
                  <a:lnTo>
                    <a:pt x="130" y="6"/>
                  </a:lnTo>
                  <a:lnTo>
                    <a:pt x="142" y="7"/>
                  </a:lnTo>
                  <a:lnTo>
                    <a:pt x="158" y="8"/>
                  </a:lnTo>
                  <a:lnTo>
                    <a:pt x="169" y="9"/>
                  </a:lnTo>
                  <a:lnTo>
                    <a:pt x="199" y="8"/>
                  </a:lnTo>
                  <a:lnTo>
                    <a:pt x="211" y="10"/>
                  </a:lnTo>
                  <a:lnTo>
                    <a:pt x="228" y="11"/>
                  </a:lnTo>
                  <a:lnTo>
                    <a:pt x="242" y="9"/>
                  </a:lnTo>
                  <a:lnTo>
                    <a:pt x="252" y="9"/>
                  </a:lnTo>
                  <a:lnTo>
                    <a:pt x="266" y="10"/>
                  </a:lnTo>
                  <a:lnTo>
                    <a:pt x="292" y="10"/>
                  </a:lnTo>
                </a:path>
              </a:pathLst>
            </a:custGeom>
            <a:noFill/>
            <a:ln w="0">
              <a:solidFill>
                <a:srgbClr val="000000"/>
              </a:solidFill>
              <a:prstDash val="solid"/>
              <a:round/>
              <a:headEnd/>
              <a:tailEnd/>
            </a:ln>
          </p:spPr>
          <p:txBody>
            <a:bodyPr/>
            <a:lstStyle/>
            <a:p>
              <a:endParaRPr lang="en-GB"/>
            </a:p>
          </p:txBody>
        </p:sp>
        <p:sp>
          <p:nvSpPr>
            <p:cNvPr id="910" name="Freeform 3590"/>
            <p:cNvSpPr>
              <a:spLocks/>
            </p:cNvSpPr>
            <p:nvPr/>
          </p:nvSpPr>
          <p:spPr bwMode="auto">
            <a:xfrm>
              <a:off x="1954" y="3115"/>
              <a:ext cx="63" cy="4"/>
            </a:xfrm>
            <a:custGeom>
              <a:avLst/>
              <a:gdLst/>
              <a:ahLst/>
              <a:cxnLst>
                <a:cxn ang="0">
                  <a:pos x="124" y="3"/>
                </a:cxn>
                <a:cxn ang="0">
                  <a:pos x="116" y="3"/>
                </a:cxn>
                <a:cxn ang="0">
                  <a:pos x="104" y="4"/>
                </a:cxn>
                <a:cxn ang="0">
                  <a:pos x="77" y="7"/>
                </a:cxn>
                <a:cxn ang="0">
                  <a:pos x="44" y="5"/>
                </a:cxn>
                <a:cxn ang="0">
                  <a:pos x="12" y="1"/>
                </a:cxn>
                <a:cxn ang="0">
                  <a:pos x="0" y="0"/>
                </a:cxn>
              </a:cxnLst>
              <a:rect l="0" t="0" r="r" b="b"/>
              <a:pathLst>
                <a:path w="124" h="7">
                  <a:moveTo>
                    <a:pt x="124" y="3"/>
                  </a:moveTo>
                  <a:lnTo>
                    <a:pt x="116" y="3"/>
                  </a:lnTo>
                  <a:lnTo>
                    <a:pt x="104" y="4"/>
                  </a:lnTo>
                  <a:lnTo>
                    <a:pt x="77" y="7"/>
                  </a:lnTo>
                  <a:lnTo>
                    <a:pt x="44" y="5"/>
                  </a:lnTo>
                  <a:lnTo>
                    <a:pt x="12" y="1"/>
                  </a:lnTo>
                  <a:lnTo>
                    <a:pt x="0" y="0"/>
                  </a:lnTo>
                </a:path>
              </a:pathLst>
            </a:custGeom>
            <a:noFill/>
            <a:ln w="0">
              <a:solidFill>
                <a:srgbClr val="000000"/>
              </a:solidFill>
              <a:prstDash val="solid"/>
              <a:round/>
              <a:headEnd/>
              <a:tailEnd/>
            </a:ln>
          </p:spPr>
          <p:txBody>
            <a:bodyPr/>
            <a:lstStyle/>
            <a:p>
              <a:endParaRPr lang="en-GB"/>
            </a:p>
          </p:txBody>
        </p:sp>
        <p:sp>
          <p:nvSpPr>
            <p:cNvPr id="911" name="Freeform 3591"/>
            <p:cNvSpPr>
              <a:spLocks/>
            </p:cNvSpPr>
            <p:nvPr/>
          </p:nvSpPr>
          <p:spPr bwMode="auto">
            <a:xfrm>
              <a:off x="1999" y="3138"/>
              <a:ext cx="14" cy="1"/>
            </a:xfrm>
            <a:custGeom>
              <a:avLst/>
              <a:gdLst/>
              <a:ahLst/>
              <a:cxnLst>
                <a:cxn ang="0">
                  <a:pos x="28" y="2"/>
                </a:cxn>
                <a:cxn ang="0">
                  <a:pos x="22" y="2"/>
                </a:cxn>
                <a:cxn ang="0">
                  <a:pos x="12" y="1"/>
                </a:cxn>
                <a:cxn ang="0">
                  <a:pos x="0" y="0"/>
                </a:cxn>
              </a:cxnLst>
              <a:rect l="0" t="0" r="r" b="b"/>
              <a:pathLst>
                <a:path w="28" h="2">
                  <a:moveTo>
                    <a:pt x="28" y="2"/>
                  </a:moveTo>
                  <a:lnTo>
                    <a:pt x="22" y="2"/>
                  </a:lnTo>
                  <a:lnTo>
                    <a:pt x="12" y="1"/>
                  </a:lnTo>
                  <a:lnTo>
                    <a:pt x="0" y="0"/>
                  </a:lnTo>
                </a:path>
              </a:pathLst>
            </a:custGeom>
            <a:noFill/>
            <a:ln w="0">
              <a:solidFill>
                <a:srgbClr val="000000"/>
              </a:solidFill>
              <a:prstDash val="solid"/>
              <a:round/>
              <a:headEnd/>
              <a:tailEnd/>
            </a:ln>
          </p:spPr>
          <p:txBody>
            <a:bodyPr/>
            <a:lstStyle/>
            <a:p>
              <a:endParaRPr lang="en-GB"/>
            </a:p>
          </p:txBody>
        </p:sp>
        <p:sp>
          <p:nvSpPr>
            <p:cNvPr id="912" name="Freeform 3592"/>
            <p:cNvSpPr>
              <a:spLocks/>
            </p:cNvSpPr>
            <p:nvPr/>
          </p:nvSpPr>
          <p:spPr bwMode="auto">
            <a:xfrm>
              <a:off x="1998" y="3139"/>
              <a:ext cx="14" cy="2"/>
            </a:xfrm>
            <a:custGeom>
              <a:avLst/>
              <a:gdLst/>
              <a:ahLst/>
              <a:cxnLst>
                <a:cxn ang="0">
                  <a:pos x="28" y="5"/>
                </a:cxn>
                <a:cxn ang="0">
                  <a:pos x="22" y="5"/>
                </a:cxn>
                <a:cxn ang="0">
                  <a:pos x="15" y="4"/>
                </a:cxn>
                <a:cxn ang="0">
                  <a:pos x="7" y="1"/>
                </a:cxn>
                <a:cxn ang="0">
                  <a:pos x="0" y="0"/>
                </a:cxn>
              </a:cxnLst>
              <a:rect l="0" t="0" r="r" b="b"/>
              <a:pathLst>
                <a:path w="28" h="5">
                  <a:moveTo>
                    <a:pt x="28" y="5"/>
                  </a:moveTo>
                  <a:lnTo>
                    <a:pt x="22" y="5"/>
                  </a:lnTo>
                  <a:lnTo>
                    <a:pt x="15" y="4"/>
                  </a:lnTo>
                  <a:lnTo>
                    <a:pt x="7" y="1"/>
                  </a:lnTo>
                  <a:lnTo>
                    <a:pt x="0" y="0"/>
                  </a:lnTo>
                </a:path>
              </a:pathLst>
            </a:custGeom>
            <a:noFill/>
            <a:ln w="0">
              <a:solidFill>
                <a:srgbClr val="000000"/>
              </a:solidFill>
              <a:prstDash val="solid"/>
              <a:round/>
              <a:headEnd/>
              <a:tailEnd/>
            </a:ln>
          </p:spPr>
          <p:txBody>
            <a:bodyPr/>
            <a:lstStyle/>
            <a:p>
              <a:endParaRPr lang="en-GB"/>
            </a:p>
          </p:txBody>
        </p:sp>
        <p:sp>
          <p:nvSpPr>
            <p:cNvPr id="913" name="Freeform 3593"/>
            <p:cNvSpPr>
              <a:spLocks/>
            </p:cNvSpPr>
            <p:nvPr/>
          </p:nvSpPr>
          <p:spPr bwMode="auto">
            <a:xfrm>
              <a:off x="1996" y="3143"/>
              <a:ext cx="16" cy="2"/>
            </a:xfrm>
            <a:custGeom>
              <a:avLst/>
              <a:gdLst/>
              <a:ahLst/>
              <a:cxnLst>
                <a:cxn ang="0">
                  <a:pos x="33" y="2"/>
                </a:cxn>
                <a:cxn ang="0">
                  <a:pos x="30" y="3"/>
                </a:cxn>
                <a:cxn ang="0">
                  <a:pos x="22" y="3"/>
                </a:cxn>
                <a:cxn ang="0">
                  <a:pos x="19" y="3"/>
                </a:cxn>
                <a:cxn ang="0">
                  <a:pos x="12" y="2"/>
                </a:cxn>
                <a:cxn ang="0">
                  <a:pos x="9" y="0"/>
                </a:cxn>
                <a:cxn ang="0">
                  <a:pos x="3" y="0"/>
                </a:cxn>
                <a:cxn ang="0">
                  <a:pos x="0" y="1"/>
                </a:cxn>
              </a:cxnLst>
              <a:rect l="0" t="0" r="r" b="b"/>
              <a:pathLst>
                <a:path w="33" h="3">
                  <a:moveTo>
                    <a:pt x="33" y="2"/>
                  </a:moveTo>
                  <a:lnTo>
                    <a:pt x="30" y="3"/>
                  </a:lnTo>
                  <a:lnTo>
                    <a:pt x="22" y="3"/>
                  </a:lnTo>
                  <a:lnTo>
                    <a:pt x="19" y="3"/>
                  </a:lnTo>
                  <a:lnTo>
                    <a:pt x="12" y="2"/>
                  </a:lnTo>
                  <a:lnTo>
                    <a:pt x="9" y="0"/>
                  </a:lnTo>
                  <a:lnTo>
                    <a:pt x="3" y="0"/>
                  </a:lnTo>
                  <a:lnTo>
                    <a:pt x="0" y="1"/>
                  </a:lnTo>
                </a:path>
              </a:pathLst>
            </a:custGeom>
            <a:noFill/>
            <a:ln w="0">
              <a:solidFill>
                <a:srgbClr val="000000"/>
              </a:solidFill>
              <a:prstDash val="solid"/>
              <a:round/>
              <a:headEnd/>
              <a:tailEnd/>
            </a:ln>
          </p:spPr>
          <p:txBody>
            <a:bodyPr/>
            <a:lstStyle/>
            <a:p>
              <a:endParaRPr lang="en-GB"/>
            </a:p>
          </p:txBody>
        </p:sp>
        <p:sp>
          <p:nvSpPr>
            <p:cNvPr id="914" name="Freeform 3594"/>
            <p:cNvSpPr>
              <a:spLocks/>
            </p:cNvSpPr>
            <p:nvPr/>
          </p:nvSpPr>
          <p:spPr bwMode="auto">
            <a:xfrm>
              <a:off x="2010" y="3146"/>
              <a:ext cx="2" cy="1"/>
            </a:xfrm>
            <a:custGeom>
              <a:avLst/>
              <a:gdLst/>
              <a:ahLst/>
              <a:cxnLst>
                <a:cxn ang="0">
                  <a:pos x="5" y="0"/>
                </a:cxn>
                <a:cxn ang="0">
                  <a:pos x="2" y="2"/>
                </a:cxn>
                <a:cxn ang="0">
                  <a:pos x="0" y="4"/>
                </a:cxn>
              </a:cxnLst>
              <a:rect l="0" t="0" r="r" b="b"/>
              <a:pathLst>
                <a:path w="5" h="4">
                  <a:moveTo>
                    <a:pt x="5" y="0"/>
                  </a:moveTo>
                  <a:lnTo>
                    <a:pt x="2" y="2"/>
                  </a:lnTo>
                  <a:lnTo>
                    <a:pt x="0" y="4"/>
                  </a:lnTo>
                </a:path>
              </a:pathLst>
            </a:custGeom>
            <a:noFill/>
            <a:ln w="0">
              <a:solidFill>
                <a:srgbClr val="000000"/>
              </a:solidFill>
              <a:prstDash val="solid"/>
              <a:round/>
              <a:headEnd/>
              <a:tailEnd/>
            </a:ln>
          </p:spPr>
          <p:txBody>
            <a:bodyPr/>
            <a:lstStyle/>
            <a:p>
              <a:endParaRPr lang="en-GB"/>
            </a:p>
          </p:txBody>
        </p:sp>
        <p:sp>
          <p:nvSpPr>
            <p:cNvPr id="915" name="Freeform 3595"/>
            <p:cNvSpPr>
              <a:spLocks/>
            </p:cNvSpPr>
            <p:nvPr/>
          </p:nvSpPr>
          <p:spPr bwMode="auto">
            <a:xfrm>
              <a:off x="2011" y="3148"/>
              <a:ext cx="43" cy="12"/>
            </a:xfrm>
            <a:custGeom>
              <a:avLst/>
              <a:gdLst/>
              <a:ahLst/>
              <a:cxnLst>
                <a:cxn ang="0">
                  <a:pos x="0" y="0"/>
                </a:cxn>
                <a:cxn ang="0">
                  <a:pos x="4" y="2"/>
                </a:cxn>
                <a:cxn ang="0">
                  <a:pos x="4" y="2"/>
                </a:cxn>
                <a:cxn ang="0">
                  <a:pos x="23" y="4"/>
                </a:cxn>
                <a:cxn ang="0">
                  <a:pos x="33" y="7"/>
                </a:cxn>
                <a:cxn ang="0">
                  <a:pos x="47" y="13"/>
                </a:cxn>
                <a:cxn ang="0">
                  <a:pos x="71" y="19"/>
                </a:cxn>
                <a:cxn ang="0">
                  <a:pos x="84" y="24"/>
                </a:cxn>
              </a:cxnLst>
              <a:rect l="0" t="0" r="r" b="b"/>
              <a:pathLst>
                <a:path w="84" h="24">
                  <a:moveTo>
                    <a:pt x="0" y="0"/>
                  </a:moveTo>
                  <a:lnTo>
                    <a:pt x="4" y="2"/>
                  </a:lnTo>
                  <a:lnTo>
                    <a:pt x="4" y="2"/>
                  </a:lnTo>
                  <a:lnTo>
                    <a:pt x="23" y="4"/>
                  </a:lnTo>
                  <a:lnTo>
                    <a:pt x="33" y="7"/>
                  </a:lnTo>
                  <a:lnTo>
                    <a:pt x="47" y="13"/>
                  </a:lnTo>
                  <a:lnTo>
                    <a:pt x="71" y="19"/>
                  </a:lnTo>
                  <a:lnTo>
                    <a:pt x="84" y="24"/>
                  </a:lnTo>
                </a:path>
              </a:pathLst>
            </a:custGeom>
            <a:noFill/>
            <a:ln w="0">
              <a:solidFill>
                <a:srgbClr val="000000"/>
              </a:solidFill>
              <a:prstDash val="solid"/>
              <a:round/>
              <a:headEnd/>
              <a:tailEnd/>
            </a:ln>
          </p:spPr>
          <p:txBody>
            <a:bodyPr/>
            <a:lstStyle/>
            <a:p>
              <a:endParaRPr lang="en-GB"/>
            </a:p>
          </p:txBody>
        </p:sp>
        <p:sp>
          <p:nvSpPr>
            <p:cNvPr id="916" name="Freeform 3596"/>
            <p:cNvSpPr>
              <a:spLocks/>
            </p:cNvSpPr>
            <p:nvPr/>
          </p:nvSpPr>
          <p:spPr bwMode="auto">
            <a:xfrm>
              <a:off x="2010" y="3153"/>
              <a:ext cx="38" cy="16"/>
            </a:xfrm>
            <a:custGeom>
              <a:avLst/>
              <a:gdLst/>
              <a:ahLst/>
              <a:cxnLst>
                <a:cxn ang="0">
                  <a:pos x="0" y="0"/>
                </a:cxn>
                <a:cxn ang="0">
                  <a:pos x="72" y="28"/>
                </a:cxn>
                <a:cxn ang="0">
                  <a:pos x="75" y="31"/>
                </a:cxn>
              </a:cxnLst>
              <a:rect l="0" t="0" r="r" b="b"/>
              <a:pathLst>
                <a:path w="75" h="31">
                  <a:moveTo>
                    <a:pt x="0" y="0"/>
                  </a:moveTo>
                  <a:lnTo>
                    <a:pt x="72" y="28"/>
                  </a:lnTo>
                  <a:lnTo>
                    <a:pt x="75" y="31"/>
                  </a:lnTo>
                </a:path>
              </a:pathLst>
            </a:custGeom>
            <a:noFill/>
            <a:ln w="0">
              <a:solidFill>
                <a:srgbClr val="000000"/>
              </a:solidFill>
              <a:prstDash val="solid"/>
              <a:round/>
              <a:headEnd/>
              <a:tailEnd/>
            </a:ln>
          </p:spPr>
          <p:txBody>
            <a:bodyPr/>
            <a:lstStyle/>
            <a:p>
              <a:endParaRPr lang="en-GB"/>
            </a:p>
          </p:txBody>
        </p:sp>
        <p:sp>
          <p:nvSpPr>
            <p:cNvPr id="917" name="Line 3597"/>
            <p:cNvSpPr>
              <a:spLocks noChangeShapeType="1"/>
            </p:cNvSpPr>
            <p:nvPr/>
          </p:nvSpPr>
          <p:spPr bwMode="auto">
            <a:xfrm>
              <a:off x="2009" y="3163"/>
              <a:ext cx="32" cy="15"/>
            </a:xfrm>
            <a:prstGeom prst="line">
              <a:avLst/>
            </a:prstGeom>
            <a:noFill/>
            <a:ln w="0">
              <a:solidFill>
                <a:srgbClr val="000000"/>
              </a:solidFill>
              <a:round/>
              <a:headEnd/>
              <a:tailEnd/>
            </a:ln>
          </p:spPr>
          <p:txBody>
            <a:bodyPr/>
            <a:lstStyle/>
            <a:p>
              <a:endParaRPr lang="en-GB"/>
            </a:p>
          </p:txBody>
        </p:sp>
        <p:sp>
          <p:nvSpPr>
            <p:cNvPr id="918" name="Line 3598"/>
            <p:cNvSpPr>
              <a:spLocks noChangeShapeType="1"/>
            </p:cNvSpPr>
            <p:nvPr/>
          </p:nvSpPr>
          <p:spPr bwMode="auto">
            <a:xfrm>
              <a:off x="2006" y="3176"/>
              <a:ext cx="26" cy="12"/>
            </a:xfrm>
            <a:prstGeom prst="line">
              <a:avLst/>
            </a:prstGeom>
            <a:noFill/>
            <a:ln w="0">
              <a:solidFill>
                <a:srgbClr val="000000"/>
              </a:solidFill>
              <a:round/>
              <a:headEnd/>
              <a:tailEnd/>
            </a:ln>
          </p:spPr>
          <p:txBody>
            <a:bodyPr/>
            <a:lstStyle/>
            <a:p>
              <a:endParaRPr lang="en-GB"/>
            </a:p>
          </p:txBody>
        </p:sp>
        <p:sp>
          <p:nvSpPr>
            <p:cNvPr id="919" name="Freeform 3599"/>
            <p:cNvSpPr>
              <a:spLocks/>
            </p:cNvSpPr>
            <p:nvPr/>
          </p:nvSpPr>
          <p:spPr bwMode="auto">
            <a:xfrm>
              <a:off x="2005" y="3183"/>
              <a:ext cx="23" cy="10"/>
            </a:xfrm>
            <a:custGeom>
              <a:avLst/>
              <a:gdLst/>
              <a:ahLst/>
              <a:cxnLst>
                <a:cxn ang="0">
                  <a:pos x="0" y="0"/>
                </a:cxn>
                <a:cxn ang="0">
                  <a:pos x="40" y="20"/>
                </a:cxn>
                <a:cxn ang="0">
                  <a:pos x="45" y="22"/>
                </a:cxn>
              </a:cxnLst>
              <a:rect l="0" t="0" r="r" b="b"/>
              <a:pathLst>
                <a:path w="45" h="22">
                  <a:moveTo>
                    <a:pt x="0" y="0"/>
                  </a:moveTo>
                  <a:lnTo>
                    <a:pt x="40" y="20"/>
                  </a:lnTo>
                  <a:lnTo>
                    <a:pt x="45" y="22"/>
                  </a:lnTo>
                </a:path>
              </a:pathLst>
            </a:custGeom>
            <a:noFill/>
            <a:ln w="0">
              <a:solidFill>
                <a:srgbClr val="000000"/>
              </a:solidFill>
              <a:prstDash val="solid"/>
              <a:round/>
              <a:headEnd/>
              <a:tailEnd/>
            </a:ln>
          </p:spPr>
          <p:txBody>
            <a:bodyPr/>
            <a:lstStyle/>
            <a:p>
              <a:endParaRPr lang="en-GB"/>
            </a:p>
          </p:txBody>
        </p:sp>
        <p:sp>
          <p:nvSpPr>
            <p:cNvPr id="920" name="Line 3600"/>
            <p:cNvSpPr>
              <a:spLocks noChangeShapeType="1"/>
            </p:cNvSpPr>
            <p:nvPr/>
          </p:nvSpPr>
          <p:spPr bwMode="auto">
            <a:xfrm>
              <a:off x="1981" y="3025"/>
              <a:ext cx="51" cy="1"/>
            </a:xfrm>
            <a:prstGeom prst="line">
              <a:avLst/>
            </a:prstGeom>
            <a:noFill/>
            <a:ln w="0">
              <a:solidFill>
                <a:srgbClr val="000000"/>
              </a:solidFill>
              <a:round/>
              <a:headEnd/>
              <a:tailEnd/>
            </a:ln>
          </p:spPr>
          <p:txBody>
            <a:bodyPr/>
            <a:lstStyle/>
            <a:p>
              <a:endParaRPr lang="en-GB"/>
            </a:p>
          </p:txBody>
        </p:sp>
        <p:sp>
          <p:nvSpPr>
            <p:cNvPr id="921" name="Freeform 3601"/>
            <p:cNvSpPr>
              <a:spLocks/>
            </p:cNvSpPr>
            <p:nvPr/>
          </p:nvSpPr>
          <p:spPr bwMode="auto">
            <a:xfrm>
              <a:off x="1967" y="3071"/>
              <a:ext cx="57" cy="1"/>
            </a:xfrm>
            <a:custGeom>
              <a:avLst/>
              <a:gdLst/>
              <a:ahLst/>
              <a:cxnLst>
                <a:cxn ang="0">
                  <a:pos x="0" y="2"/>
                </a:cxn>
                <a:cxn ang="0">
                  <a:pos x="51" y="1"/>
                </a:cxn>
                <a:cxn ang="0">
                  <a:pos x="105" y="0"/>
                </a:cxn>
                <a:cxn ang="0">
                  <a:pos x="115" y="0"/>
                </a:cxn>
              </a:cxnLst>
              <a:rect l="0" t="0" r="r" b="b"/>
              <a:pathLst>
                <a:path w="115" h="2">
                  <a:moveTo>
                    <a:pt x="0" y="2"/>
                  </a:moveTo>
                  <a:lnTo>
                    <a:pt x="51" y="1"/>
                  </a:lnTo>
                  <a:lnTo>
                    <a:pt x="105" y="0"/>
                  </a:lnTo>
                  <a:lnTo>
                    <a:pt x="115" y="0"/>
                  </a:lnTo>
                </a:path>
              </a:pathLst>
            </a:custGeom>
            <a:noFill/>
            <a:ln w="0">
              <a:solidFill>
                <a:srgbClr val="000000"/>
              </a:solidFill>
              <a:prstDash val="solid"/>
              <a:round/>
              <a:headEnd/>
              <a:tailEnd/>
            </a:ln>
          </p:spPr>
          <p:txBody>
            <a:bodyPr/>
            <a:lstStyle/>
            <a:p>
              <a:endParaRPr lang="en-GB"/>
            </a:p>
          </p:txBody>
        </p:sp>
        <p:sp>
          <p:nvSpPr>
            <p:cNvPr id="922" name="Freeform 3602"/>
            <p:cNvSpPr>
              <a:spLocks/>
            </p:cNvSpPr>
            <p:nvPr/>
          </p:nvSpPr>
          <p:spPr bwMode="auto">
            <a:xfrm>
              <a:off x="1939" y="3076"/>
              <a:ext cx="27" cy="2"/>
            </a:xfrm>
            <a:custGeom>
              <a:avLst/>
              <a:gdLst/>
              <a:ahLst/>
              <a:cxnLst>
                <a:cxn ang="0">
                  <a:pos x="53" y="0"/>
                </a:cxn>
                <a:cxn ang="0">
                  <a:pos x="48" y="1"/>
                </a:cxn>
                <a:cxn ang="0">
                  <a:pos x="26" y="1"/>
                </a:cxn>
                <a:cxn ang="0">
                  <a:pos x="1" y="4"/>
                </a:cxn>
                <a:cxn ang="0">
                  <a:pos x="0" y="4"/>
                </a:cxn>
              </a:cxnLst>
              <a:rect l="0" t="0" r="r" b="b"/>
              <a:pathLst>
                <a:path w="53" h="4">
                  <a:moveTo>
                    <a:pt x="53" y="0"/>
                  </a:moveTo>
                  <a:lnTo>
                    <a:pt x="48" y="1"/>
                  </a:lnTo>
                  <a:lnTo>
                    <a:pt x="26" y="1"/>
                  </a:lnTo>
                  <a:lnTo>
                    <a:pt x="1" y="4"/>
                  </a:lnTo>
                  <a:lnTo>
                    <a:pt x="0" y="4"/>
                  </a:lnTo>
                </a:path>
              </a:pathLst>
            </a:custGeom>
            <a:noFill/>
            <a:ln w="0">
              <a:solidFill>
                <a:srgbClr val="000000"/>
              </a:solidFill>
              <a:prstDash val="solid"/>
              <a:round/>
              <a:headEnd/>
              <a:tailEnd/>
            </a:ln>
          </p:spPr>
          <p:txBody>
            <a:bodyPr/>
            <a:lstStyle/>
            <a:p>
              <a:endParaRPr lang="en-GB"/>
            </a:p>
          </p:txBody>
        </p:sp>
        <p:sp>
          <p:nvSpPr>
            <p:cNvPr id="923" name="Freeform 3603"/>
            <p:cNvSpPr>
              <a:spLocks/>
            </p:cNvSpPr>
            <p:nvPr/>
          </p:nvSpPr>
          <p:spPr bwMode="auto">
            <a:xfrm>
              <a:off x="1939" y="3076"/>
              <a:ext cx="27" cy="3"/>
            </a:xfrm>
            <a:custGeom>
              <a:avLst/>
              <a:gdLst/>
              <a:ahLst/>
              <a:cxnLst>
                <a:cxn ang="0">
                  <a:pos x="54" y="0"/>
                </a:cxn>
                <a:cxn ang="0">
                  <a:pos x="28" y="1"/>
                </a:cxn>
                <a:cxn ang="0">
                  <a:pos x="2" y="4"/>
                </a:cxn>
                <a:cxn ang="0">
                  <a:pos x="0" y="4"/>
                </a:cxn>
              </a:cxnLst>
              <a:rect l="0" t="0" r="r" b="b"/>
              <a:pathLst>
                <a:path w="54" h="4">
                  <a:moveTo>
                    <a:pt x="54" y="0"/>
                  </a:moveTo>
                  <a:lnTo>
                    <a:pt x="28" y="1"/>
                  </a:lnTo>
                  <a:lnTo>
                    <a:pt x="2" y="4"/>
                  </a:lnTo>
                  <a:lnTo>
                    <a:pt x="0" y="4"/>
                  </a:lnTo>
                </a:path>
              </a:pathLst>
            </a:custGeom>
            <a:noFill/>
            <a:ln w="0">
              <a:solidFill>
                <a:srgbClr val="000000"/>
              </a:solidFill>
              <a:prstDash val="solid"/>
              <a:round/>
              <a:headEnd/>
              <a:tailEnd/>
            </a:ln>
          </p:spPr>
          <p:txBody>
            <a:bodyPr/>
            <a:lstStyle/>
            <a:p>
              <a:endParaRPr lang="en-GB"/>
            </a:p>
          </p:txBody>
        </p:sp>
        <p:sp>
          <p:nvSpPr>
            <p:cNvPr id="924" name="Freeform 3604"/>
            <p:cNvSpPr>
              <a:spLocks/>
            </p:cNvSpPr>
            <p:nvPr/>
          </p:nvSpPr>
          <p:spPr bwMode="auto">
            <a:xfrm>
              <a:off x="1966" y="3076"/>
              <a:ext cx="57" cy="1"/>
            </a:xfrm>
            <a:custGeom>
              <a:avLst/>
              <a:gdLst/>
              <a:ahLst/>
              <a:cxnLst>
                <a:cxn ang="0">
                  <a:pos x="0" y="2"/>
                </a:cxn>
                <a:cxn ang="0">
                  <a:pos x="22" y="1"/>
                </a:cxn>
                <a:cxn ang="0">
                  <a:pos x="58" y="1"/>
                </a:cxn>
                <a:cxn ang="0">
                  <a:pos x="87" y="0"/>
                </a:cxn>
                <a:cxn ang="0">
                  <a:pos x="111" y="2"/>
                </a:cxn>
                <a:cxn ang="0">
                  <a:pos x="115" y="2"/>
                </a:cxn>
              </a:cxnLst>
              <a:rect l="0" t="0" r="r" b="b"/>
              <a:pathLst>
                <a:path w="115" h="2">
                  <a:moveTo>
                    <a:pt x="0" y="2"/>
                  </a:moveTo>
                  <a:lnTo>
                    <a:pt x="22" y="1"/>
                  </a:lnTo>
                  <a:lnTo>
                    <a:pt x="58" y="1"/>
                  </a:lnTo>
                  <a:lnTo>
                    <a:pt x="87" y="0"/>
                  </a:lnTo>
                  <a:lnTo>
                    <a:pt x="111" y="2"/>
                  </a:lnTo>
                  <a:lnTo>
                    <a:pt x="115" y="2"/>
                  </a:lnTo>
                </a:path>
              </a:pathLst>
            </a:custGeom>
            <a:noFill/>
            <a:ln w="0">
              <a:solidFill>
                <a:srgbClr val="000000"/>
              </a:solidFill>
              <a:prstDash val="solid"/>
              <a:round/>
              <a:headEnd/>
              <a:tailEnd/>
            </a:ln>
          </p:spPr>
          <p:txBody>
            <a:bodyPr/>
            <a:lstStyle/>
            <a:p>
              <a:endParaRPr lang="en-GB"/>
            </a:p>
          </p:txBody>
        </p:sp>
        <p:sp>
          <p:nvSpPr>
            <p:cNvPr id="925" name="Freeform 3605"/>
            <p:cNvSpPr>
              <a:spLocks/>
            </p:cNvSpPr>
            <p:nvPr/>
          </p:nvSpPr>
          <p:spPr bwMode="auto">
            <a:xfrm>
              <a:off x="1935" y="3083"/>
              <a:ext cx="29" cy="3"/>
            </a:xfrm>
            <a:custGeom>
              <a:avLst/>
              <a:gdLst/>
              <a:ahLst/>
              <a:cxnLst>
                <a:cxn ang="0">
                  <a:pos x="57" y="0"/>
                </a:cxn>
                <a:cxn ang="0">
                  <a:pos x="55" y="0"/>
                </a:cxn>
                <a:cxn ang="0">
                  <a:pos x="29" y="2"/>
                </a:cxn>
                <a:cxn ang="0">
                  <a:pos x="7" y="5"/>
                </a:cxn>
                <a:cxn ang="0">
                  <a:pos x="0" y="5"/>
                </a:cxn>
              </a:cxnLst>
              <a:rect l="0" t="0" r="r" b="b"/>
              <a:pathLst>
                <a:path w="57" h="5">
                  <a:moveTo>
                    <a:pt x="57" y="0"/>
                  </a:moveTo>
                  <a:lnTo>
                    <a:pt x="55" y="0"/>
                  </a:lnTo>
                  <a:lnTo>
                    <a:pt x="29" y="2"/>
                  </a:lnTo>
                  <a:lnTo>
                    <a:pt x="7" y="5"/>
                  </a:lnTo>
                  <a:lnTo>
                    <a:pt x="0" y="5"/>
                  </a:lnTo>
                </a:path>
              </a:pathLst>
            </a:custGeom>
            <a:noFill/>
            <a:ln w="0">
              <a:solidFill>
                <a:srgbClr val="000000"/>
              </a:solidFill>
              <a:prstDash val="solid"/>
              <a:round/>
              <a:headEnd/>
              <a:tailEnd/>
            </a:ln>
          </p:spPr>
          <p:txBody>
            <a:bodyPr/>
            <a:lstStyle/>
            <a:p>
              <a:endParaRPr lang="en-GB"/>
            </a:p>
          </p:txBody>
        </p:sp>
        <p:sp>
          <p:nvSpPr>
            <p:cNvPr id="926" name="Freeform 3606"/>
            <p:cNvSpPr>
              <a:spLocks/>
            </p:cNvSpPr>
            <p:nvPr/>
          </p:nvSpPr>
          <p:spPr bwMode="auto">
            <a:xfrm>
              <a:off x="1930" y="3094"/>
              <a:ext cx="30" cy="1"/>
            </a:xfrm>
            <a:custGeom>
              <a:avLst/>
              <a:gdLst/>
              <a:ahLst/>
              <a:cxnLst>
                <a:cxn ang="0">
                  <a:pos x="61" y="0"/>
                </a:cxn>
                <a:cxn ang="0">
                  <a:pos x="55" y="0"/>
                </a:cxn>
                <a:cxn ang="0">
                  <a:pos x="35" y="0"/>
                </a:cxn>
                <a:cxn ang="0">
                  <a:pos x="15" y="0"/>
                </a:cxn>
                <a:cxn ang="0">
                  <a:pos x="0" y="4"/>
                </a:cxn>
              </a:cxnLst>
              <a:rect l="0" t="0" r="r" b="b"/>
              <a:pathLst>
                <a:path w="61" h="4">
                  <a:moveTo>
                    <a:pt x="61" y="0"/>
                  </a:moveTo>
                  <a:lnTo>
                    <a:pt x="55" y="0"/>
                  </a:lnTo>
                  <a:lnTo>
                    <a:pt x="35" y="0"/>
                  </a:lnTo>
                  <a:lnTo>
                    <a:pt x="15" y="0"/>
                  </a:lnTo>
                  <a:lnTo>
                    <a:pt x="0" y="4"/>
                  </a:lnTo>
                </a:path>
              </a:pathLst>
            </a:custGeom>
            <a:noFill/>
            <a:ln w="0">
              <a:solidFill>
                <a:srgbClr val="000000"/>
              </a:solidFill>
              <a:prstDash val="solid"/>
              <a:round/>
              <a:headEnd/>
              <a:tailEnd/>
            </a:ln>
          </p:spPr>
          <p:txBody>
            <a:bodyPr/>
            <a:lstStyle/>
            <a:p>
              <a:endParaRPr lang="en-GB"/>
            </a:p>
          </p:txBody>
        </p:sp>
        <p:sp>
          <p:nvSpPr>
            <p:cNvPr id="927" name="Freeform 3607"/>
            <p:cNvSpPr>
              <a:spLocks/>
            </p:cNvSpPr>
            <p:nvPr/>
          </p:nvSpPr>
          <p:spPr bwMode="auto">
            <a:xfrm>
              <a:off x="1929" y="3095"/>
              <a:ext cx="31" cy="2"/>
            </a:xfrm>
            <a:custGeom>
              <a:avLst/>
              <a:gdLst/>
              <a:ahLst/>
              <a:cxnLst>
                <a:cxn ang="0">
                  <a:pos x="62" y="0"/>
                </a:cxn>
                <a:cxn ang="0">
                  <a:pos x="56" y="0"/>
                </a:cxn>
                <a:cxn ang="0">
                  <a:pos x="36" y="0"/>
                </a:cxn>
                <a:cxn ang="0">
                  <a:pos x="16" y="0"/>
                </a:cxn>
                <a:cxn ang="0">
                  <a:pos x="0" y="3"/>
                </a:cxn>
              </a:cxnLst>
              <a:rect l="0" t="0" r="r" b="b"/>
              <a:pathLst>
                <a:path w="62" h="3">
                  <a:moveTo>
                    <a:pt x="62" y="0"/>
                  </a:moveTo>
                  <a:lnTo>
                    <a:pt x="56" y="0"/>
                  </a:lnTo>
                  <a:lnTo>
                    <a:pt x="36" y="0"/>
                  </a:lnTo>
                  <a:lnTo>
                    <a:pt x="16" y="0"/>
                  </a:lnTo>
                  <a:lnTo>
                    <a:pt x="0" y="3"/>
                  </a:lnTo>
                </a:path>
              </a:pathLst>
            </a:custGeom>
            <a:noFill/>
            <a:ln w="0">
              <a:solidFill>
                <a:srgbClr val="000000"/>
              </a:solidFill>
              <a:prstDash val="solid"/>
              <a:round/>
              <a:headEnd/>
              <a:tailEnd/>
            </a:ln>
          </p:spPr>
          <p:txBody>
            <a:bodyPr/>
            <a:lstStyle/>
            <a:p>
              <a:endParaRPr lang="en-GB"/>
            </a:p>
          </p:txBody>
        </p:sp>
        <p:sp>
          <p:nvSpPr>
            <p:cNvPr id="928" name="Freeform 3608"/>
            <p:cNvSpPr>
              <a:spLocks/>
            </p:cNvSpPr>
            <p:nvPr/>
          </p:nvSpPr>
          <p:spPr bwMode="auto">
            <a:xfrm>
              <a:off x="1955" y="3113"/>
              <a:ext cx="62" cy="3"/>
            </a:xfrm>
            <a:custGeom>
              <a:avLst/>
              <a:gdLst/>
              <a:ahLst/>
              <a:cxnLst>
                <a:cxn ang="0">
                  <a:pos x="0" y="0"/>
                </a:cxn>
                <a:cxn ang="0">
                  <a:pos x="11" y="0"/>
                </a:cxn>
                <a:cxn ang="0">
                  <a:pos x="43" y="5"/>
                </a:cxn>
                <a:cxn ang="0">
                  <a:pos x="76" y="7"/>
                </a:cxn>
                <a:cxn ang="0">
                  <a:pos x="103" y="4"/>
                </a:cxn>
                <a:cxn ang="0">
                  <a:pos x="115" y="3"/>
                </a:cxn>
                <a:cxn ang="0">
                  <a:pos x="123" y="3"/>
                </a:cxn>
              </a:cxnLst>
              <a:rect l="0" t="0" r="r" b="b"/>
              <a:pathLst>
                <a:path w="123" h="7">
                  <a:moveTo>
                    <a:pt x="0" y="0"/>
                  </a:moveTo>
                  <a:lnTo>
                    <a:pt x="11" y="0"/>
                  </a:lnTo>
                  <a:lnTo>
                    <a:pt x="43" y="5"/>
                  </a:lnTo>
                  <a:lnTo>
                    <a:pt x="76" y="7"/>
                  </a:lnTo>
                  <a:lnTo>
                    <a:pt x="103" y="4"/>
                  </a:lnTo>
                  <a:lnTo>
                    <a:pt x="115" y="3"/>
                  </a:lnTo>
                  <a:lnTo>
                    <a:pt x="123" y="3"/>
                  </a:lnTo>
                </a:path>
              </a:pathLst>
            </a:custGeom>
            <a:noFill/>
            <a:ln w="0">
              <a:solidFill>
                <a:srgbClr val="000000"/>
              </a:solidFill>
              <a:prstDash val="solid"/>
              <a:round/>
              <a:headEnd/>
              <a:tailEnd/>
            </a:ln>
          </p:spPr>
          <p:txBody>
            <a:bodyPr/>
            <a:lstStyle/>
            <a:p>
              <a:endParaRPr lang="en-GB"/>
            </a:p>
          </p:txBody>
        </p:sp>
        <p:sp>
          <p:nvSpPr>
            <p:cNvPr id="929" name="Line 3609"/>
            <p:cNvSpPr>
              <a:spLocks noChangeShapeType="1"/>
            </p:cNvSpPr>
            <p:nvPr/>
          </p:nvSpPr>
          <p:spPr bwMode="auto">
            <a:xfrm flipH="1" flipV="1">
              <a:off x="1921" y="3114"/>
              <a:ext cx="33" cy="1"/>
            </a:xfrm>
            <a:prstGeom prst="line">
              <a:avLst/>
            </a:prstGeom>
            <a:noFill/>
            <a:ln w="0">
              <a:solidFill>
                <a:srgbClr val="000000"/>
              </a:solidFill>
              <a:round/>
              <a:headEnd/>
              <a:tailEnd/>
            </a:ln>
          </p:spPr>
          <p:txBody>
            <a:bodyPr/>
            <a:lstStyle/>
            <a:p>
              <a:endParaRPr lang="en-GB"/>
            </a:p>
          </p:txBody>
        </p:sp>
        <p:sp>
          <p:nvSpPr>
            <p:cNvPr id="930" name="Freeform 3610"/>
            <p:cNvSpPr>
              <a:spLocks/>
            </p:cNvSpPr>
            <p:nvPr/>
          </p:nvSpPr>
          <p:spPr bwMode="auto">
            <a:xfrm>
              <a:off x="1946" y="3138"/>
              <a:ext cx="53" cy="6"/>
            </a:xfrm>
            <a:custGeom>
              <a:avLst/>
              <a:gdLst/>
              <a:ahLst/>
              <a:cxnLst>
                <a:cxn ang="0">
                  <a:pos x="0" y="12"/>
                </a:cxn>
                <a:cxn ang="0">
                  <a:pos x="0" y="12"/>
                </a:cxn>
                <a:cxn ang="0">
                  <a:pos x="12" y="10"/>
                </a:cxn>
                <a:cxn ang="0">
                  <a:pos x="24" y="9"/>
                </a:cxn>
                <a:cxn ang="0">
                  <a:pos x="37" y="10"/>
                </a:cxn>
                <a:cxn ang="0">
                  <a:pos x="58" y="10"/>
                </a:cxn>
                <a:cxn ang="0">
                  <a:pos x="70" y="7"/>
                </a:cxn>
                <a:cxn ang="0">
                  <a:pos x="74" y="6"/>
                </a:cxn>
                <a:cxn ang="0">
                  <a:pos x="80" y="5"/>
                </a:cxn>
                <a:cxn ang="0">
                  <a:pos x="87" y="2"/>
                </a:cxn>
                <a:cxn ang="0">
                  <a:pos x="89" y="1"/>
                </a:cxn>
                <a:cxn ang="0">
                  <a:pos x="96" y="1"/>
                </a:cxn>
                <a:cxn ang="0">
                  <a:pos x="101" y="1"/>
                </a:cxn>
                <a:cxn ang="0">
                  <a:pos x="107" y="0"/>
                </a:cxn>
              </a:cxnLst>
              <a:rect l="0" t="0" r="r" b="b"/>
              <a:pathLst>
                <a:path w="107" h="12">
                  <a:moveTo>
                    <a:pt x="0" y="12"/>
                  </a:moveTo>
                  <a:lnTo>
                    <a:pt x="0" y="12"/>
                  </a:lnTo>
                  <a:lnTo>
                    <a:pt x="12" y="10"/>
                  </a:lnTo>
                  <a:lnTo>
                    <a:pt x="24" y="9"/>
                  </a:lnTo>
                  <a:lnTo>
                    <a:pt x="37" y="10"/>
                  </a:lnTo>
                  <a:lnTo>
                    <a:pt x="58" y="10"/>
                  </a:lnTo>
                  <a:lnTo>
                    <a:pt x="70" y="7"/>
                  </a:lnTo>
                  <a:lnTo>
                    <a:pt x="74" y="6"/>
                  </a:lnTo>
                  <a:lnTo>
                    <a:pt x="80" y="5"/>
                  </a:lnTo>
                  <a:lnTo>
                    <a:pt x="87" y="2"/>
                  </a:lnTo>
                  <a:lnTo>
                    <a:pt x="89" y="1"/>
                  </a:lnTo>
                  <a:lnTo>
                    <a:pt x="96" y="1"/>
                  </a:lnTo>
                  <a:lnTo>
                    <a:pt x="101" y="1"/>
                  </a:lnTo>
                  <a:lnTo>
                    <a:pt x="107" y="0"/>
                  </a:lnTo>
                </a:path>
              </a:pathLst>
            </a:custGeom>
            <a:noFill/>
            <a:ln w="0">
              <a:solidFill>
                <a:srgbClr val="000000"/>
              </a:solidFill>
              <a:prstDash val="solid"/>
              <a:round/>
              <a:headEnd/>
              <a:tailEnd/>
            </a:ln>
          </p:spPr>
          <p:txBody>
            <a:bodyPr/>
            <a:lstStyle/>
            <a:p>
              <a:endParaRPr lang="en-GB"/>
            </a:p>
          </p:txBody>
        </p:sp>
        <p:sp>
          <p:nvSpPr>
            <p:cNvPr id="931" name="Freeform 3611"/>
            <p:cNvSpPr>
              <a:spLocks/>
            </p:cNvSpPr>
            <p:nvPr/>
          </p:nvSpPr>
          <p:spPr bwMode="auto">
            <a:xfrm>
              <a:off x="1902" y="3150"/>
              <a:ext cx="42" cy="2"/>
            </a:xfrm>
            <a:custGeom>
              <a:avLst/>
              <a:gdLst/>
              <a:ahLst/>
              <a:cxnLst>
                <a:cxn ang="0">
                  <a:pos x="82" y="1"/>
                </a:cxn>
                <a:cxn ang="0">
                  <a:pos x="77" y="1"/>
                </a:cxn>
                <a:cxn ang="0">
                  <a:pos x="68" y="0"/>
                </a:cxn>
                <a:cxn ang="0">
                  <a:pos x="53" y="2"/>
                </a:cxn>
                <a:cxn ang="0">
                  <a:pos x="40" y="3"/>
                </a:cxn>
                <a:cxn ang="0">
                  <a:pos x="28" y="5"/>
                </a:cxn>
                <a:cxn ang="0">
                  <a:pos x="8" y="4"/>
                </a:cxn>
                <a:cxn ang="0">
                  <a:pos x="0" y="2"/>
                </a:cxn>
              </a:cxnLst>
              <a:rect l="0" t="0" r="r" b="b"/>
              <a:pathLst>
                <a:path w="82" h="5">
                  <a:moveTo>
                    <a:pt x="82" y="1"/>
                  </a:moveTo>
                  <a:lnTo>
                    <a:pt x="77" y="1"/>
                  </a:lnTo>
                  <a:lnTo>
                    <a:pt x="68" y="0"/>
                  </a:lnTo>
                  <a:lnTo>
                    <a:pt x="53" y="2"/>
                  </a:lnTo>
                  <a:lnTo>
                    <a:pt x="40" y="3"/>
                  </a:lnTo>
                  <a:lnTo>
                    <a:pt x="28" y="5"/>
                  </a:lnTo>
                  <a:lnTo>
                    <a:pt x="8" y="4"/>
                  </a:lnTo>
                  <a:lnTo>
                    <a:pt x="0" y="2"/>
                  </a:lnTo>
                </a:path>
              </a:pathLst>
            </a:custGeom>
            <a:noFill/>
            <a:ln w="0">
              <a:solidFill>
                <a:srgbClr val="000000"/>
              </a:solidFill>
              <a:prstDash val="solid"/>
              <a:round/>
              <a:headEnd/>
              <a:tailEnd/>
            </a:ln>
          </p:spPr>
          <p:txBody>
            <a:bodyPr/>
            <a:lstStyle/>
            <a:p>
              <a:endParaRPr lang="en-GB"/>
            </a:p>
          </p:txBody>
        </p:sp>
        <p:sp>
          <p:nvSpPr>
            <p:cNvPr id="932" name="Freeform 3612"/>
            <p:cNvSpPr>
              <a:spLocks/>
            </p:cNvSpPr>
            <p:nvPr/>
          </p:nvSpPr>
          <p:spPr bwMode="auto">
            <a:xfrm>
              <a:off x="1900" y="3155"/>
              <a:ext cx="42" cy="2"/>
            </a:xfrm>
            <a:custGeom>
              <a:avLst/>
              <a:gdLst/>
              <a:ahLst/>
              <a:cxnLst>
                <a:cxn ang="0">
                  <a:pos x="84" y="1"/>
                </a:cxn>
                <a:cxn ang="0">
                  <a:pos x="82" y="1"/>
                </a:cxn>
                <a:cxn ang="0">
                  <a:pos x="73" y="0"/>
                </a:cxn>
                <a:cxn ang="0">
                  <a:pos x="59" y="2"/>
                </a:cxn>
                <a:cxn ang="0">
                  <a:pos x="52" y="2"/>
                </a:cxn>
                <a:cxn ang="0">
                  <a:pos x="46" y="3"/>
                </a:cxn>
                <a:cxn ang="0">
                  <a:pos x="33" y="4"/>
                </a:cxn>
                <a:cxn ang="0">
                  <a:pos x="13" y="4"/>
                </a:cxn>
                <a:cxn ang="0">
                  <a:pos x="0" y="0"/>
                </a:cxn>
              </a:cxnLst>
              <a:rect l="0" t="0" r="r" b="b"/>
              <a:pathLst>
                <a:path w="84" h="4">
                  <a:moveTo>
                    <a:pt x="84" y="1"/>
                  </a:moveTo>
                  <a:lnTo>
                    <a:pt x="82" y="1"/>
                  </a:lnTo>
                  <a:lnTo>
                    <a:pt x="73" y="0"/>
                  </a:lnTo>
                  <a:lnTo>
                    <a:pt x="59" y="2"/>
                  </a:lnTo>
                  <a:lnTo>
                    <a:pt x="52" y="2"/>
                  </a:lnTo>
                  <a:lnTo>
                    <a:pt x="46" y="3"/>
                  </a:lnTo>
                  <a:lnTo>
                    <a:pt x="33" y="4"/>
                  </a:lnTo>
                  <a:lnTo>
                    <a:pt x="13" y="4"/>
                  </a:lnTo>
                  <a:lnTo>
                    <a:pt x="0" y="0"/>
                  </a:lnTo>
                </a:path>
              </a:pathLst>
            </a:custGeom>
            <a:noFill/>
            <a:ln w="0">
              <a:solidFill>
                <a:srgbClr val="000000"/>
              </a:solidFill>
              <a:prstDash val="solid"/>
              <a:round/>
              <a:headEnd/>
              <a:tailEnd/>
            </a:ln>
          </p:spPr>
          <p:txBody>
            <a:bodyPr/>
            <a:lstStyle/>
            <a:p>
              <a:endParaRPr lang="en-GB"/>
            </a:p>
          </p:txBody>
        </p:sp>
        <p:sp>
          <p:nvSpPr>
            <p:cNvPr id="933" name="Freeform 3613"/>
            <p:cNvSpPr>
              <a:spLocks/>
            </p:cNvSpPr>
            <p:nvPr/>
          </p:nvSpPr>
          <p:spPr bwMode="auto">
            <a:xfrm>
              <a:off x="1899" y="3157"/>
              <a:ext cx="42" cy="3"/>
            </a:xfrm>
            <a:custGeom>
              <a:avLst/>
              <a:gdLst/>
              <a:ahLst/>
              <a:cxnLst>
                <a:cxn ang="0">
                  <a:pos x="85" y="5"/>
                </a:cxn>
                <a:cxn ang="0">
                  <a:pos x="76" y="0"/>
                </a:cxn>
                <a:cxn ang="0">
                  <a:pos x="62" y="2"/>
                </a:cxn>
                <a:cxn ang="0">
                  <a:pos x="49" y="3"/>
                </a:cxn>
                <a:cxn ang="0">
                  <a:pos x="36" y="6"/>
                </a:cxn>
                <a:cxn ang="0">
                  <a:pos x="16" y="5"/>
                </a:cxn>
                <a:cxn ang="0">
                  <a:pos x="0" y="2"/>
                </a:cxn>
              </a:cxnLst>
              <a:rect l="0" t="0" r="r" b="b"/>
              <a:pathLst>
                <a:path w="85" h="6">
                  <a:moveTo>
                    <a:pt x="85" y="5"/>
                  </a:moveTo>
                  <a:lnTo>
                    <a:pt x="76" y="0"/>
                  </a:lnTo>
                  <a:lnTo>
                    <a:pt x="62" y="2"/>
                  </a:lnTo>
                  <a:lnTo>
                    <a:pt x="49" y="3"/>
                  </a:lnTo>
                  <a:lnTo>
                    <a:pt x="36" y="6"/>
                  </a:lnTo>
                  <a:lnTo>
                    <a:pt x="16" y="5"/>
                  </a:lnTo>
                  <a:lnTo>
                    <a:pt x="0" y="2"/>
                  </a:lnTo>
                </a:path>
              </a:pathLst>
            </a:custGeom>
            <a:noFill/>
            <a:ln w="0">
              <a:solidFill>
                <a:srgbClr val="000000"/>
              </a:solidFill>
              <a:prstDash val="solid"/>
              <a:round/>
              <a:headEnd/>
              <a:tailEnd/>
            </a:ln>
          </p:spPr>
          <p:txBody>
            <a:bodyPr/>
            <a:lstStyle/>
            <a:p>
              <a:endParaRPr lang="en-GB"/>
            </a:p>
          </p:txBody>
        </p:sp>
        <p:sp>
          <p:nvSpPr>
            <p:cNvPr id="934" name="Freeform 3614"/>
            <p:cNvSpPr>
              <a:spLocks/>
            </p:cNvSpPr>
            <p:nvPr/>
          </p:nvSpPr>
          <p:spPr bwMode="auto">
            <a:xfrm>
              <a:off x="1896" y="3163"/>
              <a:ext cx="44" cy="2"/>
            </a:xfrm>
            <a:custGeom>
              <a:avLst/>
              <a:gdLst/>
              <a:ahLst/>
              <a:cxnLst>
                <a:cxn ang="0">
                  <a:pos x="86" y="2"/>
                </a:cxn>
                <a:cxn ang="0">
                  <a:pos x="80" y="0"/>
                </a:cxn>
                <a:cxn ang="0">
                  <a:pos x="66" y="2"/>
                </a:cxn>
                <a:cxn ang="0">
                  <a:pos x="53" y="3"/>
                </a:cxn>
                <a:cxn ang="0">
                  <a:pos x="40" y="4"/>
                </a:cxn>
                <a:cxn ang="0">
                  <a:pos x="20" y="4"/>
                </a:cxn>
                <a:cxn ang="0">
                  <a:pos x="0" y="1"/>
                </a:cxn>
              </a:cxnLst>
              <a:rect l="0" t="0" r="r" b="b"/>
              <a:pathLst>
                <a:path w="86" h="4">
                  <a:moveTo>
                    <a:pt x="86" y="2"/>
                  </a:moveTo>
                  <a:lnTo>
                    <a:pt x="80" y="0"/>
                  </a:lnTo>
                  <a:lnTo>
                    <a:pt x="66" y="2"/>
                  </a:lnTo>
                  <a:lnTo>
                    <a:pt x="53" y="3"/>
                  </a:lnTo>
                  <a:lnTo>
                    <a:pt x="40" y="4"/>
                  </a:lnTo>
                  <a:lnTo>
                    <a:pt x="20" y="4"/>
                  </a:lnTo>
                  <a:lnTo>
                    <a:pt x="0" y="1"/>
                  </a:lnTo>
                </a:path>
              </a:pathLst>
            </a:custGeom>
            <a:noFill/>
            <a:ln w="0">
              <a:solidFill>
                <a:srgbClr val="000000"/>
              </a:solidFill>
              <a:prstDash val="solid"/>
              <a:round/>
              <a:headEnd/>
              <a:tailEnd/>
            </a:ln>
          </p:spPr>
          <p:txBody>
            <a:bodyPr/>
            <a:lstStyle/>
            <a:p>
              <a:endParaRPr lang="en-GB"/>
            </a:p>
          </p:txBody>
        </p:sp>
        <p:sp>
          <p:nvSpPr>
            <p:cNvPr id="935" name="Freeform 3615"/>
            <p:cNvSpPr>
              <a:spLocks/>
            </p:cNvSpPr>
            <p:nvPr/>
          </p:nvSpPr>
          <p:spPr bwMode="auto">
            <a:xfrm>
              <a:off x="1892" y="3170"/>
              <a:ext cx="46" cy="3"/>
            </a:xfrm>
            <a:custGeom>
              <a:avLst/>
              <a:gdLst/>
              <a:ahLst/>
              <a:cxnLst>
                <a:cxn ang="0">
                  <a:pos x="91" y="1"/>
                </a:cxn>
                <a:cxn ang="0">
                  <a:pos x="88" y="0"/>
                </a:cxn>
                <a:cxn ang="0">
                  <a:pos x="75" y="2"/>
                </a:cxn>
                <a:cxn ang="0">
                  <a:pos x="62" y="3"/>
                </a:cxn>
                <a:cxn ang="0">
                  <a:pos x="53" y="5"/>
                </a:cxn>
                <a:cxn ang="0">
                  <a:pos x="49" y="6"/>
                </a:cxn>
                <a:cxn ang="0">
                  <a:pos x="28" y="5"/>
                </a:cxn>
                <a:cxn ang="0">
                  <a:pos x="0" y="2"/>
                </a:cxn>
              </a:cxnLst>
              <a:rect l="0" t="0" r="r" b="b"/>
              <a:pathLst>
                <a:path w="91" h="6">
                  <a:moveTo>
                    <a:pt x="91" y="1"/>
                  </a:moveTo>
                  <a:lnTo>
                    <a:pt x="88" y="0"/>
                  </a:lnTo>
                  <a:lnTo>
                    <a:pt x="75" y="2"/>
                  </a:lnTo>
                  <a:lnTo>
                    <a:pt x="62" y="3"/>
                  </a:lnTo>
                  <a:lnTo>
                    <a:pt x="53" y="5"/>
                  </a:lnTo>
                  <a:lnTo>
                    <a:pt x="49" y="6"/>
                  </a:lnTo>
                  <a:lnTo>
                    <a:pt x="28" y="5"/>
                  </a:lnTo>
                  <a:lnTo>
                    <a:pt x="0" y="2"/>
                  </a:lnTo>
                </a:path>
              </a:pathLst>
            </a:custGeom>
            <a:noFill/>
            <a:ln w="0">
              <a:solidFill>
                <a:srgbClr val="000000"/>
              </a:solidFill>
              <a:prstDash val="solid"/>
              <a:round/>
              <a:headEnd/>
              <a:tailEnd/>
            </a:ln>
          </p:spPr>
          <p:txBody>
            <a:bodyPr/>
            <a:lstStyle/>
            <a:p>
              <a:endParaRPr lang="en-GB"/>
            </a:p>
          </p:txBody>
        </p:sp>
        <p:sp>
          <p:nvSpPr>
            <p:cNvPr id="936" name="Freeform 3616"/>
            <p:cNvSpPr>
              <a:spLocks/>
            </p:cNvSpPr>
            <p:nvPr/>
          </p:nvSpPr>
          <p:spPr bwMode="auto">
            <a:xfrm>
              <a:off x="1888" y="3177"/>
              <a:ext cx="47" cy="2"/>
            </a:xfrm>
            <a:custGeom>
              <a:avLst/>
              <a:gdLst/>
              <a:ahLst/>
              <a:cxnLst>
                <a:cxn ang="0">
                  <a:pos x="93" y="5"/>
                </a:cxn>
                <a:cxn ang="0">
                  <a:pos x="84" y="0"/>
                </a:cxn>
                <a:cxn ang="0">
                  <a:pos x="71" y="2"/>
                </a:cxn>
                <a:cxn ang="0">
                  <a:pos x="58" y="4"/>
                </a:cxn>
                <a:cxn ang="0">
                  <a:pos x="48" y="5"/>
                </a:cxn>
                <a:cxn ang="0">
                  <a:pos x="45" y="5"/>
                </a:cxn>
                <a:cxn ang="0">
                  <a:pos x="24" y="5"/>
                </a:cxn>
                <a:cxn ang="0">
                  <a:pos x="0" y="2"/>
                </a:cxn>
              </a:cxnLst>
              <a:rect l="0" t="0" r="r" b="b"/>
              <a:pathLst>
                <a:path w="93" h="5">
                  <a:moveTo>
                    <a:pt x="93" y="5"/>
                  </a:moveTo>
                  <a:lnTo>
                    <a:pt x="84" y="0"/>
                  </a:lnTo>
                  <a:lnTo>
                    <a:pt x="71" y="2"/>
                  </a:lnTo>
                  <a:lnTo>
                    <a:pt x="58" y="4"/>
                  </a:lnTo>
                  <a:lnTo>
                    <a:pt x="48" y="5"/>
                  </a:lnTo>
                  <a:lnTo>
                    <a:pt x="45" y="5"/>
                  </a:lnTo>
                  <a:lnTo>
                    <a:pt x="24" y="5"/>
                  </a:lnTo>
                  <a:lnTo>
                    <a:pt x="0" y="2"/>
                  </a:lnTo>
                </a:path>
              </a:pathLst>
            </a:custGeom>
            <a:noFill/>
            <a:ln w="0">
              <a:solidFill>
                <a:srgbClr val="000000"/>
              </a:solidFill>
              <a:prstDash val="solid"/>
              <a:round/>
              <a:headEnd/>
              <a:tailEnd/>
            </a:ln>
          </p:spPr>
          <p:txBody>
            <a:bodyPr/>
            <a:lstStyle/>
            <a:p>
              <a:endParaRPr lang="en-GB"/>
            </a:p>
          </p:txBody>
        </p:sp>
        <p:sp>
          <p:nvSpPr>
            <p:cNvPr id="937" name="Line 3617"/>
            <p:cNvSpPr>
              <a:spLocks noChangeShapeType="1"/>
            </p:cNvSpPr>
            <p:nvPr/>
          </p:nvSpPr>
          <p:spPr bwMode="auto">
            <a:xfrm flipH="1" flipV="1">
              <a:off x="1929" y="3187"/>
              <a:ext cx="3" cy="2"/>
            </a:xfrm>
            <a:prstGeom prst="line">
              <a:avLst/>
            </a:prstGeom>
            <a:noFill/>
            <a:ln w="0">
              <a:solidFill>
                <a:srgbClr val="000000"/>
              </a:solidFill>
              <a:round/>
              <a:headEnd/>
              <a:tailEnd/>
            </a:ln>
          </p:spPr>
          <p:txBody>
            <a:bodyPr/>
            <a:lstStyle/>
            <a:p>
              <a:endParaRPr lang="en-GB"/>
            </a:p>
          </p:txBody>
        </p:sp>
        <p:sp>
          <p:nvSpPr>
            <p:cNvPr id="938" name="Freeform 3618"/>
            <p:cNvSpPr>
              <a:spLocks/>
            </p:cNvSpPr>
            <p:nvPr/>
          </p:nvSpPr>
          <p:spPr bwMode="auto">
            <a:xfrm>
              <a:off x="1882" y="3230"/>
              <a:ext cx="38" cy="18"/>
            </a:xfrm>
            <a:custGeom>
              <a:avLst/>
              <a:gdLst/>
              <a:ahLst/>
              <a:cxnLst>
                <a:cxn ang="0">
                  <a:pos x="74" y="0"/>
                </a:cxn>
                <a:cxn ang="0">
                  <a:pos x="60" y="8"/>
                </a:cxn>
                <a:cxn ang="0">
                  <a:pos x="59" y="9"/>
                </a:cxn>
                <a:cxn ang="0">
                  <a:pos x="27" y="23"/>
                </a:cxn>
                <a:cxn ang="0">
                  <a:pos x="0" y="34"/>
                </a:cxn>
              </a:cxnLst>
              <a:rect l="0" t="0" r="r" b="b"/>
              <a:pathLst>
                <a:path w="74" h="34">
                  <a:moveTo>
                    <a:pt x="74" y="0"/>
                  </a:moveTo>
                  <a:lnTo>
                    <a:pt x="60" y="8"/>
                  </a:lnTo>
                  <a:lnTo>
                    <a:pt x="59" y="9"/>
                  </a:lnTo>
                  <a:lnTo>
                    <a:pt x="27" y="23"/>
                  </a:lnTo>
                  <a:lnTo>
                    <a:pt x="0" y="34"/>
                  </a:lnTo>
                </a:path>
              </a:pathLst>
            </a:custGeom>
            <a:noFill/>
            <a:ln w="0">
              <a:solidFill>
                <a:srgbClr val="000000"/>
              </a:solidFill>
              <a:prstDash val="solid"/>
              <a:round/>
              <a:headEnd/>
              <a:tailEnd/>
            </a:ln>
          </p:spPr>
          <p:txBody>
            <a:bodyPr/>
            <a:lstStyle/>
            <a:p>
              <a:endParaRPr lang="en-GB"/>
            </a:p>
          </p:txBody>
        </p:sp>
        <p:sp>
          <p:nvSpPr>
            <p:cNvPr id="939" name="Line 3619"/>
            <p:cNvSpPr>
              <a:spLocks noChangeShapeType="1"/>
            </p:cNvSpPr>
            <p:nvPr/>
          </p:nvSpPr>
          <p:spPr bwMode="auto">
            <a:xfrm>
              <a:off x="1525" y="3025"/>
              <a:ext cx="164" cy="1"/>
            </a:xfrm>
            <a:prstGeom prst="line">
              <a:avLst/>
            </a:prstGeom>
            <a:noFill/>
            <a:ln w="0">
              <a:solidFill>
                <a:srgbClr val="000000"/>
              </a:solidFill>
              <a:round/>
              <a:headEnd/>
              <a:tailEnd/>
            </a:ln>
          </p:spPr>
          <p:txBody>
            <a:bodyPr/>
            <a:lstStyle/>
            <a:p>
              <a:endParaRPr lang="en-GB"/>
            </a:p>
          </p:txBody>
        </p:sp>
        <p:sp>
          <p:nvSpPr>
            <p:cNvPr id="940" name="Freeform 3620"/>
            <p:cNvSpPr>
              <a:spLocks/>
            </p:cNvSpPr>
            <p:nvPr/>
          </p:nvSpPr>
          <p:spPr bwMode="auto">
            <a:xfrm>
              <a:off x="1538" y="3074"/>
              <a:ext cx="152" cy="6"/>
            </a:xfrm>
            <a:custGeom>
              <a:avLst/>
              <a:gdLst/>
              <a:ahLst/>
              <a:cxnLst>
                <a:cxn ang="0">
                  <a:pos x="0" y="11"/>
                </a:cxn>
                <a:cxn ang="0">
                  <a:pos x="64" y="10"/>
                </a:cxn>
                <a:cxn ang="0">
                  <a:pos x="305" y="0"/>
                </a:cxn>
              </a:cxnLst>
              <a:rect l="0" t="0" r="r" b="b"/>
              <a:pathLst>
                <a:path w="305" h="11">
                  <a:moveTo>
                    <a:pt x="0" y="11"/>
                  </a:moveTo>
                  <a:lnTo>
                    <a:pt x="64" y="10"/>
                  </a:lnTo>
                  <a:lnTo>
                    <a:pt x="305" y="0"/>
                  </a:lnTo>
                </a:path>
              </a:pathLst>
            </a:custGeom>
            <a:noFill/>
            <a:ln w="0">
              <a:solidFill>
                <a:srgbClr val="000000"/>
              </a:solidFill>
              <a:prstDash val="solid"/>
              <a:round/>
              <a:headEnd/>
              <a:tailEnd/>
            </a:ln>
          </p:spPr>
          <p:txBody>
            <a:bodyPr/>
            <a:lstStyle/>
            <a:p>
              <a:endParaRPr lang="en-GB"/>
            </a:p>
          </p:txBody>
        </p:sp>
      </p:grpSp>
      <p:grpSp>
        <p:nvGrpSpPr>
          <p:cNvPr id="11" name="Group 3822"/>
          <p:cNvGrpSpPr>
            <a:grpSpLocks/>
          </p:cNvGrpSpPr>
          <p:nvPr>
            <p:custDataLst>
              <p:tags r:id="rId217"/>
            </p:custDataLst>
          </p:nvPr>
        </p:nvGrpSpPr>
        <p:grpSpPr bwMode="auto">
          <a:xfrm>
            <a:off x="400988" y="2298547"/>
            <a:ext cx="8021683" cy="1406361"/>
            <a:chOff x="300" y="3025"/>
            <a:chExt cx="4141" cy="726"/>
          </a:xfrm>
        </p:grpSpPr>
        <p:sp>
          <p:nvSpPr>
            <p:cNvPr id="541" name="Freeform 3622"/>
            <p:cNvSpPr>
              <a:spLocks/>
            </p:cNvSpPr>
            <p:nvPr/>
          </p:nvSpPr>
          <p:spPr bwMode="auto">
            <a:xfrm>
              <a:off x="1406" y="3082"/>
              <a:ext cx="133" cy="2"/>
            </a:xfrm>
            <a:custGeom>
              <a:avLst/>
              <a:gdLst/>
              <a:ahLst/>
              <a:cxnLst>
                <a:cxn ang="0">
                  <a:pos x="265" y="0"/>
                </a:cxn>
                <a:cxn ang="0">
                  <a:pos x="247" y="1"/>
                </a:cxn>
                <a:cxn ang="0">
                  <a:pos x="0" y="3"/>
                </a:cxn>
              </a:cxnLst>
              <a:rect l="0" t="0" r="r" b="b"/>
              <a:pathLst>
                <a:path w="265" h="3">
                  <a:moveTo>
                    <a:pt x="265" y="0"/>
                  </a:moveTo>
                  <a:lnTo>
                    <a:pt x="247" y="1"/>
                  </a:lnTo>
                  <a:lnTo>
                    <a:pt x="0" y="3"/>
                  </a:lnTo>
                </a:path>
              </a:pathLst>
            </a:custGeom>
            <a:noFill/>
            <a:ln w="0">
              <a:solidFill>
                <a:srgbClr val="000000"/>
              </a:solidFill>
              <a:prstDash val="solid"/>
              <a:round/>
              <a:headEnd/>
              <a:tailEnd/>
            </a:ln>
          </p:spPr>
          <p:txBody>
            <a:bodyPr/>
            <a:lstStyle/>
            <a:p>
              <a:endParaRPr lang="en-GB"/>
            </a:p>
          </p:txBody>
        </p:sp>
        <p:sp>
          <p:nvSpPr>
            <p:cNvPr id="542" name="Freeform 3623"/>
            <p:cNvSpPr>
              <a:spLocks/>
            </p:cNvSpPr>
            <p:nvPr/>
          </p:nvSpPr>
          <p:spPr bwMode="auto">
            <a:xfrm>
              <a:off x="1406" y="3083"/>
              <a:ext cx="133" cy="3"/>
            </a:xfrm>
            <a:custGeom>
              <a:avLst/>
              <a:gdLst/>
              <a:ahLst/>
              <a:cxnLst>
                <a:cxn ang="0">
                  <a:pos x="265" y="0"/>
                </a:cxn>
                <a:cxn ang="0">
                  <a:pos x="223" y="2"/>
                </a:cxn>
                <a:cxn ang="0">
                  <a:pos x="0" y="4"/>
                </a:cxn>
              </a:cxnLst>
              <a:rect l="0" t="0" r="r" b="b"/>
              <a:pathLst>
                <a:path w="265" h="4">
                  <a:moveTo>
                    <a:pt x="265" y="0"/>
                  </a:moveTo>
                  <a:lnTo>
                    <a:pt x="223" y="2"/>
                  </a:lnTo>
                  <a:lnTo>
                    <a:pt x="0" y="4"/>
                  </a:lnTo>
                </a:path>
              </a:pathLst>
            </a:custGeom>
            <a:noFill/>
            <a:ln w="0">
              <a:solidFill>
                <a:srgbClr val="000000"/>
              </a:solidFill>
              <a:prstDash val="solid"/>
              <a:round/>
              <a:headEnd/>
              <a:tailEnd/>
            </a:ln>
          </p:spPr>
          <p:txBody>
            <a:bodyPr/>
            <a:lstStyle/>
            <a:p>
              <a:endParaRPr lang="en-GB"/>
            </a:p>
          </p:txBody>
        </p:sp>
        <p:sp>
          <p:nvSpPr>
            <p:cNvPr id="543" name="Line 3624"/>
            <p:cNvSpPr>
              <a:spLocks noChangeShapeType="1"/>
            </p:cNvSpPr>
            <p:nvPr/>
          </p:nvSpPr>
          <p:spPr bwMode="auto">
            <a:xfrm flipV="1">
              <a:off x="1540" y="3077"/>
              <a:ext cx="150" cy="7"/>
            </a:xfrm>
            <a:prstGeom prst="line">
              <a:avLst/>
            </a:prstGeom>
            <a:noFill/>
            <a:ln w="0">
              <a:solidFill>
                <a:srgbClr val="000000"/>
              </a:solidFill>
              <a:round/>
              <a:headEnd/>
              <a:tailEnd/>
            </a:ln>
          </p:spPr>
          <p:txBody>
            <a:bodyPr/>
            <a:lstStyle/>
            <a:p>
              <a:endParaRPr lang="en-GB"/>
            </a:p>
          </p:txBody>
        </p:sp>
        <p:sp>
          <p:nvSpPr>
            <p:cNvPr id="544" name="Line 3625"/>
            <p:cNvSpPr>
              <a:spLocks noChangeShapeType="1"/>
            </p:cNvSpPr>
            <p:nvPr/>
          </p:nvSpPr>
          <p:spPr bwMode="auto">
            <a:xfrm flipH="1">
              <a:off x="1404" y="3092"/>
              <a:ext cx="137" cy="4"/>
            </a:xfrm>
            <a:prstGeom prst="line">
              <a:avLst/>
            </a:prstGeom>
            <a:noFill/>
            <a:ln w="0">
              <a:solidFill>
                <a:srgbClr val="000000"/>
              </a:solidFill>
              <a:round/>
              <a:headEnd/>
              <a:tailEnd/>
            </a:ln>
          </p:spPr>
          <p:txBody>
            <a:bodyPr/>
            <a:lstStyle/>
            <a:p>
              <a:endParaRPr lang="en-GB"/>
            </a:p>
          </p:txBody>
        </p:sp>
        <p:sp>
          <p:nvSpPr>
            <p:cNvPr id="545" name="Freeform 3626"/>
            <p:cNvSpPr>
              <a:spLocks/>
            </p:cNvSpPr>
            <p:nvPr/>
          </p:nvSpPr>
          <p:spPr bwMode="auto">
            <a:xfrm>
              <a:off x="1402" y="3107"/>
              <a:ext cx="143" cy="3"/>
            </a:xfrm>
            <a:custGeom>
              <a:avLst/>
              <a:gdLst/>
              <a:ahLst/>
              <a:cxnLst>
                <a:cxn ang="0">
                  <a:pos x="286" y="0"/>
                </a:cxn>
                <a:cxn ang="0">
                  <a:pos x="181" y="1"/>
                </a:cxn>
                <a:cxn ang="0">
                  <a:pos x="0" y="7"/>
                </a:cxn>
              </a:cxnLst>
              <a:rect l="0" t="0" r="r" b="b"/>
              <a:pathLst>
                <a:path w="286" h="7">
                  <a:moveTo>
                    <a:pt x="286" y="0"/>
                  </a:moveTo>
                  <a:lnTo>
                    <a:pt x="181" y="1"/>
                  </a:lnTo>
                  <a:lnTo>
                    <a:pt x="0" y="7"/>
                  </a:lnTo>
                </a:path>
              </a:pathLst>
            </a:custGeom>
            <a:noFill/>
            <a:ln w="0">
              <a:solidFill>
                <a:srgbClr val="000000"/>
              </a:solidFill>
              <a:prstDash val="solid"/>
              <a:round/>
              <a:headEnd/>
              <a:tailEnd/>
            </a:ln>
          </p:spPr>
          <p:txBody>
            <a:bodyPr/>
            <a:lstStyle/>
            <a:p>
              <a:endParaRPr lang="en-GB"/>
            </a:p>
          </p:txBody>
        </p:sp>
        <p:sp>
          <p:nvSpPr>
            <p:cNvPr id="546" name="Freeform 3627"/>
            <p:cNvSpPr>
              <a:spLocks/>
            </p:cNvSpPr>
            <p:nvPr/>
          </p:nvSpPr>
          <p:spPr bwMode="auto">
            <a:xfrm>
              <a:off x="1401" y="3108"/>
              <a:ext cx="144" cy="4"/>
            </a:xfrm>
            <a:custGeom>
              <a:avLst/>
              <a:gdLst/>
              <a:ahLst/>
              <a:cxnLst>
                <a:cxn ang="0">
                  <a:pos x="288" y="0"/>
                </a:cxn>
                <a:cxn ang="0">
                  <a:pos x="182" y="1"/>
                </a:cxn>
                <a:cxn ang="0">
                  <a:pos x="0" y="6"/>
                </a:cxn>
              </a:cxnLst>
              <a:rect l="0" t="0" r="r" b="b"/>
              <a:pathLst>
                <a:path w="288" h="6">
                  <a:moveTo>
                    <a:pt x="288" y="0"/>
                  </a:moveTo>
                  <a:lnTo>
                    <a:pt x="182" y="1"/>
                  </a:lnTo>
                  <a:lnTo>
                    <a:pt x="0" y="6"/>
                  </a:lnTo>
                </a:path>
              </a:pathLst>
            </a:custGeom>
            <a:noFill/>
            <a:ln w="0">
              <a:solidFill>
                <a:srgbClr val="000000"/>
              </a:solidFill>
              <a:prstDash val="solid"/>
              <a:round/>
              <a:headEnd/>
              <a:tailEnd/>
            </a:ln>
          </p:spPr>
          <p:txBody>
            <a:bodyPr/>
            <a:lstStyle/>
            <a:p>
              <a:endParaRPr lang="en-GB"/>
            </a:p>
          </p:txBody>
        </p:sp>
        <p:sp>
          <p:nvSpPr>
            <p:cNvPr id="547" name="Freeform 3628"/>
            <p:cNvSpPr>
              <a:spLocks/>
            </p:cNvSpPr>
            <p:nvPr/>
          </p:nvSpPr>
          <p:spPr bwMode="auto">
            <a:xfrm>
              <a:off x="1547" y="3107"/>
              <a:ext cx="143" cy="7"/>
            </a:xfrm>
            <a:custGeom>
              <a:avLst/>
              <a:gdLst/>
              <a:ahLst/>
              <a:cxnLst>
                <a:cxn ang="0">
                  <a:pos x="0" y="15"/>
                </a:cxn>
                <a:cxn ang="0">
                  <a:pos x="183" y="9"/>
                </a:cxn>
                <a:cxn ang="0">
                  <a:pos x="287" y="0"/>
                </a:cxn>
              </a:cxnLst>
              <a:rect l="0" t="0" r="r" b="b"/>
              <a:pathLst>
                <a:path w="287" h="15">
                  <a:moveTo>
                    <a:pt x="0" y="15"/>
                  </a:moveTo>
                  <a:lnTo>
                    <a:pt x="183" y="9"/>
                  </a:lnTo>
                  <a:lnTo>
                    <a:pt x="287" y="0"/>
                  </a:lnTo>
                </a:path>
              </a:pathLst>
            </a:custGeom>
            <a:noFill/>
            <a:ln w="0">
              <a:solidFill>
                <a:srgbClr val="000000"/>
              </a:solidFill>
              <a:prstDash val="solid"/>
              <a:round/>
              <a:headEnd/>
              <a:tailEnd/>
            </a:ln>
          </p:spPr>
          <p:txBody>
            <a:bodyPr/>
            <a:lstStyle/>
            <a:p>
              <a:endParaRPr lang="en-GB"/>
            </a:p>
          </p:txBody>
        </p:sp>
        <p:sp>
          <p:nvSpPr>
            <p:cNvPr id="548" name="Line 3629"/>
            <p:cNvSpPr>
              <a:spLocks noChangeShapeType="1"/>
            </p:cNvSpPr>
            <p:nvPr/>
          </p:nvSpPr>
          <p:spPr bwMode="auto">
            <a:xfrm flipH="1">
              <a:off x="1399" y="3116"/>
              <a:ext cx="148" cy="4"/>
            </a:xfrm>
            <a:prstGeom prst="line">
              <a:avLst/>
            </a:prstGeom>
            <a:noFill/>
            <a:ln w="0">
              <a:solidFill>
                <a:srgbClr val="000000"/>
              </a:solidFill>
              <a:round/>
              <a:headEnd/>
              <a:tailEnd/>
            </a:ln>
          </p:spPr>
          <p:txBody>
            <a:bodyPr/>
            <a:lstStyle/>
            <a:p>
              <a:endParaRPr lang="en-GB"/>
            </a:p>
          </p:txBody>
        </p:sp>
        <p:sp>
          <p:nvSpPr>
            <p:cNvPr id="549" name="Freeform 3630"/>
            <p:cNvSpPr>
              <a:spLocks/>
            </p:cNvSpPr>
            <p:nvPr/>
          </p:nvSpPr>
          <p:spPr bwMode="auto">
            <a:xfrm>
              <a:off x="1553" y="3143"/>
              <a:ext cx="138" cy="2"/>
            </a:xfrm>
            <a:custGeom>
              <a:avLst/>
              <a:gdLst/>
              <a:ahLst/>
              <a:cxnLst>
                <a:cxn ang="0">
                  <a:pos x="0" y="0"/>
                </a:cxn>
                <a:cxn ang="0">
                  <a:pos x="157" y="4"/>
                </a:cxn>
                <a:cxn ang="0">
                  <a:pos x="275" y="4"/>
                </a:cxn>
              </a:cxnLst>
              <a:rect l="0" t="0" r="r" b="b"/>
              <a:pathLst>
                <a:path w="275" h="4">
                  <a:moveTo>
                    <a:pt x="0" y="0"/>
                  </a:moveTo>
                  <a:lnTo>
                    <a:pt x="157" y="4"/>
                  </a:lnTo>
                  <a:lnTo>
                    <a:pt x="275" y="4"/>
                  </a:lnTo>
                </a:path>
              </a:pathLst>
            </a:custGeom>
            <a:noFill/>
            <a:ln w="0">
              <a:solidFill>
                <a:srgbClr val="000000"/>
              </a:solidFill>
              <a:prstDash val="solid"/>
              <a:round/>
              <a:headEnd/>
              <a:tailEnd/>
            </a:ln>
          </p:spPr>
          <p:txBody>
            <a:bodyPr/>
            <a:lstStyle/>
            <a:p>
              <a:endParaRPr lang="en-GB"/>
            </a:p>
          </p:txBody>
        </p:sp>
        <p:sp>
          <p:nvSpPr>
            <p:cNvPr id="550" name="Freeform 3631"/>
            <p:cNvSpPr>
              <a:spLocks/>
            </p:cNvSpPr>
            <p:nvPr/>
          </p:nvSpPr>
          <p:spPr bwMode="auto">
            <a:xfrm>
              <a:off x="1398" y="3145"/>
              <a:ext cx="158" cy="8"/>
            </a:xfrm>
            <a:custGeom>
              <a:avLst/>
              <a:gdLst/>
              <a:ahLst/>
              <a:cxnLst>
                <a:cxn ang="0">
                  <a:pos x="316" y="18"/>
                </a:cxn>
                <a:cxn ang="0">
                  <a:pos x="71" y="8"/>
                </a:cxn>
                <a:cxn ang="0">
                  <a:pos x="0" y="0"/>
                </a:cxn>
              </a:cxnLst>
              <a:rect l="0" t="0" r="r" b="b"/>
              <a:pathLst>
                <a:path w="316" h="18">
                  <a:moveTo>
                    <a:pt x="316" y="18"/>
                  </a:moveTo>
                  <a:lnTo>
                    <a:pt x="71" y="8"/>
                  </a:lnTo>
                  <a:lnTo>
                    <a:pt x="0" y="0"/>
                  </a:lnTo>
                </a:path>
              </a:pathLst>
            </a:custGeom>
            <a:noFill/>
            <a:ln w="0">
              <a:solidFill>
                <a:srgbClr val="000000"/>
              </a:solidFill>
              <a:prstDash val="solid"/>
              <a:round/>
              <a:headEnd/>
              <a:tailEnd/>
            </a:ln>
          </p:spPr>
          <p:txBody>
            <a:bodyPr/>
            <a:lstStyle/>
            <a:p>
              <a:endParaRPr lang="en-GB"/>
            </a:p>
          </p:txBody>
        </p:sp>
        <p:sp>
          <p:nvSpPr>
            <p:cNvPr id="551" name="Freeform 3632"/>
            <p:cNvSpPr>
              <a:spLocks/>
            </p:cNvSpPr>
            <p:nvPr/>
          </p:nvSpPr>
          <p:spPr bwMode="auto">
            <a:xfrm>
              <a:off x="1415" y="3150"/>
              <a:ext cx="143" cy="9"/>
            </a:xfrm>
            <a:custGeom>
              <a:avLst/>
              <a:gdLst/>
              <a:ahLst/>
              <a:cxnLst>
                <a:cxn ang="0">
                  <a:pos x="285" y="19"/>
                </a:cxn>
                <a:cxn ang="0">
                  <a:pos x="79" y="9"/>
                </a:cxn>
                <a:cxn ang="0">
                  <a:pos x="0" y="0"/>
                </a:cxn>
              </a:cxnLst>
              <a:rect l="0" t="0" r="r" b="b"/>
              <a:pathLst>
                <a:path w="285" h="19">
                  <a:moveTo>
                    <a:pt x="285" y="19"/>
                  </a:moveTo>
                  <a:lnTo>
                    <a:pt x="79" y="9"/>
                  </a:lnTo>
                  <a:lnTo>
                    <a:pt x="0" y="0"/>
                  </a:lnTo>
                </a:path>
              </a:pathLst>
            </a:custGeom>
            <a:noFill/>
            <a:ln w="0">
              <a:solidFill>
                <a:srgbClr val="000000"/>
              </a:solidFill>
              <a:prstDash val="solid"/>
              <a:round/>
              <a:headEnd/>
              <a:tailEnd/>
            </a:ln>
          </p:spPr>
          <p:txBody>
            <a:bodyPr/>
            <a:lstStyle/>
            <a:p>
              <a:endParaRPr lang="en-GB"/>
            </a:p>
          </p:txBody>
        </p:sp>
        <p:sp>
          <p:nvSpPr>
            <p:cNvPr id="552" name="Freeform 3633"/>
            <p:cNvSpPr>
              <a:spLocks/>
            </p:cNvSpPr>
            <p:nvPr/>
          </p:nvSpPr>
          <p:spPr bwMode="auto">
            <a:xfrm>
              <a:off x="1424" y="3153"/>
              <a:ext cx="134" cy="8"/>
            </a:xfrm>
            <a:custGeom>
              <a:avLst/>
              <a:gdLst/>
              <a:ahLst/>
              <a:cxnLst>
                <a:cxn ang="0">
                  <a:pos x="268" y="17"/>
                </a:cxn>
                <a:cxn ang="0">
                  <a:pos x="212" y="15"/>
                </a:cxn>
                <a:cxn ang="0">
                  <a:pos x="143" y="9"/>
                </a:cxn>
                <a:cxn ang="0">
                  <a:pos x="55" y="5"/>
                </a:cxn>
                <a:cxn ang="0">
                  <a:pos x="0" y="0"/>
                </a:cxn>
              </a:cxnLst>
              <a:rect l="0" t="0" r="r" b="b"/>
              <a:pathLst>
                <a:path w="268" h="17">
                  <a:moveTo>
                    <a:pt x="268" y="17"/>
                  </a:moveTo>
                  <a:lnTo>
                    <a:pt x="212" y="15"/>
                  </a:lnTo>
                  <a:lnTo>
                    <a:pt x="143" y="9"/>
                  </a:lnTo>
                  <a:lnTo>
                    <a:pt x="55" y="5"/>
                  </a:lnTo>
                  <a:lnTo>
                    <a:pt x="0" y="0"/>
                  </a:lnTo>
                </a:path>
              </a:pathLst>
            </a:custGeom>
            <a:noFill/>
            <a:ln w="0">
              <a:solidFill>
                <a:srgbClr val="000000"/>
              </a:solidFill>
              <a:prstDash val="solid"/>
              <a:round/>
              <a:headEnd/>
              <a:tailEnd/>
            </a:ln>
          </p:spPr>
          <p:txBody>
            <a:bodyPr/>
            <a:lstStyle/>
            <a:p>
              <a:endParaRPr lang="en-GB"/>
            </a:p>
          </p:txBody>
        </p:sp>
        <p:sp>
          <p:nvSpPr>
            <p:cNvPr id="553" name="Freeform 3634"/>
            <p:cNvSpPr>
              <a:spLocks/>
            </p:cNvSpPr>
            <p:nvPr/>
          </p:nvSpPr>
          <p:spPr bwMode="auto">
            <a:xfrm>
              <a:off x="1473" y="3161"/>
              <a:ext cx="86" cy="5"/>
            </a:xfrm>
            <a:custGeom>
              <a:avLst/>
              <a:gdLst/>
              <a:ahLst/>
              <a:cxnLst>
                <a:cxn ang="0">
                  <a:pos x="174" y="10"/>
                </a:cxn>
                <a:cxn ang="0">
                  <a:pos x="141" y="7"/>
                </a:cxn>
                <a:cxn ang="0">
                  <a:pos x="0" y="0"/>
                </a:cxn>
              </a:cxnLst>
              <a:rect l="0" t="0" r="r" b="b"/>
              <a:pathLst>
                <a:path w="174" h="10">
                  <a:moveTo>
                    <a:pt x="174" y="10"/>
                  </a:moveTo>
                  <a:lnTo>
                    <a:pt x="141" y="7"/>
                  </a:lnTo>
                  <a:lnTo>
                    <a:pt x="0" y="0"/>
                  </a:lnTo>
                </a:path>
              </a:pathLst>
            </a:custGeom>
            <a:noFill/>
            <a:ln w="0">
              <a:solidFill>
                <a:srgbClr val="000000"/>
              </a:solidFill>
              <a:prstDash val="solid"/>
              <a:round/>
              <a:headEnd/>
              <a:tailEnd/>
            </a:ln>
          </p:spPr>
          <p:txBody>
            <a:bodyPr/>
            <a:lstStyle/>
            <a:p>
              <a:endParaRPr lang="en-GB"/>
            </a:p>
          </p:txBody>
        </p:sp>
        <p:sp>
          <p:nvSpPr>
            <p:cNvPr id="554" name="Line 3635"/>
            <p:cNvSpPr>
              <a:spLocks noChangeShapeType="1"/>
            </p:cNvSpPr>
            <p:nvPr/>
          </p:nvSpPr>
          <p:spPr bwMode="auto">
            <a:xfrm flipH="1" flipV="1">
              <a:off x="1520" y="3169"/>
              <a:ext cx="40" cy="3"/>
            </a:xfrm>
            <a:prstGeom prst="line">
              <a:avLst/>
            </a:prstGeom>
            <a:noFill/>
            <a:ln w="0">
              <a:solidFill>
                <a:srgbClr val="000000"/>
              </a:solidFill>
              <a:round/>
              <a:headEnd/>
              <a:tailEnd/>
            </a:ln>
          </p:spPr>
          <p:txBody>
            <a:bodyPr/>
            <a:lstStyle/>
            <a:p>
              <a:endParaRPr lang="en-GB"/>
            </a:p>
          </p:txBody>
        </p:sp>
        <p:sp>
          <p:nvSpPr>
            <p:cNvPr id="555" name="Freeform 3636"/>
            <p:cNvSpPr>
              <a:spLocks/>
            </p:cNvSpPr>
            <p:nvPr/>
          </p:nvSpPr>
          <p:spPr bwMode="auto">
            <a:xfrm>
              <a:off x="1561" y="3177"/>
              <a:ext cx="5" cy="1"/>
            </a:xfrm>
            <a:custGeom>
              <a:avLst/>
              <a:gdLst/>
              <a:ahLst/>
              <a:cxnLst>
                <a:cxn ang="0">
                  <a:pos x="0" y="0"/>
                </a:cxn>
                <a:cxn ang="0">
                  <a:pos x="1" y="0"/>
                </a:cxn>
                <a:cxn ang="0">
                  <a:pos x="10" y="0"/>
                </a:cxn>
              </a:cxnLst>
              <a:rect l="0" t="0" r="r" b="b"/>
              <a:pathLst>
                <a:path w="10">
                  <a:moveTo>
                    <a:pt x="0" y="0"/>
                  </a:moveTo>
                  <a:lnTo>
                    <a:pt x="1" y="0"/>
                  </a:lnTo>
                  <a:lnTo>
                    <a:pt x="10" y="0"/>
                  </a:lnTo>
                </a:path>
              </a:pathLst>
            </a:custGeom>
            <a:noFill/>
            <a:ln w="0">
              <a:solidFill>
                <a:srgbClr val="000000"/>
              </a:solidFill>
              <a:prstDash val="solid"/>
              <a:round/>
              <a:headEnd/>
              <a:tailEnd/>
            </a:ln>
          </p:spPr>
          <p:txBody>
            <a:bodyPr/>
            <a:lstStyle/>
            <a:p>
              <a:endParaRPr lang="en-GB"/>
            </a:p>
          </p:txBody>
        </p:sp>
        <p:sp>
          <p:nvSpPr>
            <p:cNvPr id="556" name="Freeform 3637"/>
            <p:cNvSpPr>
              <a:spLocks/>
            </p:cNvSpPr>
            <p:nvPr/>
          </p:nvSpPr>
          <p:spPr bwMode="auto">
            <a:xfrm>
              <a:off x="1564" y="3185"/>
              <a:ext cx="75" cy="4"/>
            </a:xfrm>
            <a:custGeom>
              <a:avLst/>
              <a:gdLst/>
              <a:ahLst/>
              <a:cxnLst>
                <a:cxn ang="0">
                  <a:pos x="0" y="0"/>
                </a:cxn>
                <a:cxn ang="0">
                  <a:pos x="61" y="5"/>
                </a:cxn>
                <a:cxn ang="0">
                  <a:pos x="151" y="8"/>
                </a:cxn>
              </a:cxnLst>
              <a:rect l="0" t="0" r="r" b="b"/>
              <a:pathLst>
                <a:path w="151" h="8">
                  <a:moveTo>
                    <a:pt x="0" y="0"/>
                  </a:moveTo>
                  <a:lnTo>
                    <a:pt x="61" y="5"/>
                  </a:lnTo>
                  <a:lnTo>
                    <a:pt x="151" y="8"/>
                  </a:lnTo>
                </a:path>
              </a:pathLst>
            </a:custGeom>
            <a:noFill/>
            <a:ln w="0">
              <a:solidFill>
                <a:srgbClr val="000000"/>
              </a:solidFill>
              <a:prstDash val="solid"/>
              <a:round/>
              <a:headEnd/>
              <a:tailEnd/>
            </a:ln>
          </p:spPr>
          <p:txBody>
            <a:bodyPr/>
            <a:lstStyle/>
            <a:p>
              <a:endParaRPr lang="en-GB"/>
            </a:p>
          </p:txBody>
        </p:sp>
        <p:sp>
          <p:nvSpPr>
            <p:cNvPr id="557" name="Line 3638"/>
            <p:cNvSpPr>
              <a:spLocks noChangeShapeType="1"/>
            </p:cNvSpPr>
            <p:nvPr/>
          </p:nvSpPr>
          <p:spPr bwMode="auto">
            <a:xfrm>
              <a:off x="1689" y="3025"/>
              <a:ext cx="5" cy="1"/>
            </a:xfrm>
            <a:prstGeom prst="line">
              <a:avLst/>
            </a:prstGeom>
            <a:noFill/>
            <a:ln w="0">
              <a:solidFill>
                <a:srgbClr val="000000"/>
              </a:solidFill>
              <a:round/>
              <a:headEnd/>
              <a:tailEnd/>
            </a:ln>
          </p:spPr>
          <p:txBody>
            <a:bodyPr/>
            <a:lstStyle/>
            <a:p>
              <a:endParaRPr lang="en-GB"/>
            </a:p>
          </p:txBody>
        </p:sp>
        <p:sp>
          <p:nvSpPr>
            <p:cNvPr id="558" name="Freeform 3639"/>
            <p:cNvSpPr>
              <a:spLocks/>
            </p:cNvSpPr>
            <p:nvPr/>
          </p:nvSpPr>
          <p:spPr bwMode="auto">
            <a:xfrm>
              <a:off x="1690" y="3073"/>
              <a:ext cx="83" cy="1"/>
            </a:xfrm>
            <a:custGeom>
              <a:avLst/>
              <a:gdLst/>
              <a:ahLst/>
              <a:cxnLst>
                <a:cxn ang="0">
                  <a:pos x="0" y="3"/>
                </a:cxn>
                <a:cxn ang="0">
                  <a:pos x="6" y="2"/>
                </a:cxn>
                <a:cxn ang="0">
                  <a:pos x="26" y="2"/>
                </a:cxn>
                <a:cxn ang="0">
                  <a:pos x="38" y="1"/>
                </a:cxn>
                <a:cxn ang="0">
                  <a:pos x="55" y="0"/>
                </a:cxn>
                <a:cxn ang="0">
                  <a:pos x="67" y="0"/>
                </a:cxn>
                <a:cxn ang="0">
                  <a:pos x="93" y="0"/>
                </a:cxn>
                <a:cxn ang="0">
                  <a:pos x="112" y="0"/>
                </a:cxn>
                <a:cxn ang="0">
                  <a:pos x="138" y="0"/>
                </a:cxn>
                <a:cxn ang="0">
                  <a:pos x="154" y="0"/>
                </a:cxn>
                <a:cxn ang="0">
                  <a:pos x="165" y="0"/>
                </a:cxn>
              </a:cxnLst>
              <a:rect l="0" t="0" r="r" b="b"/>
              <a:pathLst>
                <a:path w="165" h="3">
                  <a:moveTo>
                    <a:pt x="0" y="3"/>
                  </a:moveTo>
                  <a:lnTo>
                    <a:pt x="6" y="2"/>
                  </a:lnTo>
                  <a:lnTo>
                    <a:pt x="26" y="2"/>
                  </a:lnTo>
                  <a:lnTo>
                    <a:pt x="38" y="1"/>
                  </a:lnTo>
                  <a:lnTo>
                    <a:pt x="55" y="0"/>
                  </a:lnTo>
                  <a:lnTo>
                    <a:pt x="67" y="0"/>
                  </a:lnTo>
                  <a:lnTo>
                    <a:pt x="93" y="0"/>
                  </a:lnTo>
                  <a:lnTo>
                    <a:pt x="112" y="0"/>
                  </a:lnTo>
                  <a:lnTo>
                    <a:pt x="138" y="0"/>
                  </a:lnTo>
                  <a:lnTo>
                    <a:pt x="154" y="0"/>
                  </a:lnTo>
                  <a:lnTo>
                    <a:pt x="165" y="0"/>
                  </a:lnTo>
                </a:path>
              </a:pathLst>
            </a:custGeom>
            <a:noFill/>
            <a:ln w="0">
              <a:solidFill>
                <a:srgbClr val="000000"/>
              </a:solidFill>
              <a:prstDash val="solid"/>
              <a:round/>
              <a:headEnd/>
              <a:tailEnd/>
            </a:ln>
          </p:spPr>
          <p:txBody>
            <a:bodyPr/>
            <a:lstStyle/>
            <a:p>
              <a:endParaRPr lang="en-GB"/>
            </a:p>
          </p:txBody>
        </p:sp>
        <p:sp>
          <p:nvSpPr>
            <p:cNvPr id="559" name="Freeform 3640"/>
            <p:cNvSpPr>
              <a:spLocks/>
            </p:cNvSpPr>
            <p:nvPr/>
          </p:nvSpPr>
          <p:spPr bwMode="auto">
            <a:xfrm>
              <a:off x="1539" y="3076"/>
              <a:ext cx="151" cy="6"/>
            </a:xfrm>
            <a:custGeom>
              <a:avLst/>
              <a:gdLst/>
              <a:ahLst/>
              <a:cxnLst>
                <a:cxn ang="0">
                  <a:pos x="303" y="0"/>
                </a:cxn>
                <a:cxn ang="0">
                  <a:pos x="296" y="0"/>
                </a:cxn>
                <a:cxn ang="0">
                  <a:pos x="0" y="13"/>
                </a:cxn>
              </a:cxnLst>
              <a:rect l="0" t="0" r="r" b="b"/>
              <a:pathLst>
                <a:path w="303" h="13">
                  <a:moveTo>
                    <a:pt x="303" y="0"/>
                  </a:moveTo>
                  <a:lnTo>
                    <a:pt x="296" y="0"/>
                  </a:lnTo>
                  <a:lnTo>
                    <a:pt x="0" y="13"/>
                  </a:lnTo>
                </a:path>
              </a:pathLst>
            </a:custGeom>
            <a:noFill/>
            <a:ln w="0">
              <a:solidFill>
                <a:srgbClr val="000000"/>
              </a:solidFill>
              <a:prstDash val="solid"/>
              <a:round/>
              <a:headEnd/>
              <a:tailEnd/>
            </a:ln>
          </p:spPr>
          <p:txBody>
            <a:bodyPr/>
            <a:lstStyle/>
            <a:p>
              <a:endParaRPr lang="en-GB"/>
            </a:p>
          </p:txBody>
        </p:sp>
        <p:sp>
          <p:nvSpPr>
            <p:cNvPr id="560" name="Line 3641"/>
            <p:cNvSpPr>
              <a:spLocks noChangeShapeType="1"/>
            </p:cNvSpPr>
            <p:nvPr/>
          </p:nvSpPr>
          <p:spPr bwMode="auto">
            <a:xfrm flipH="1">
              <a:off x="1539" y="3077"/>
              <a:ext cx="151" cy="6"/>
            </a:xfrm>
            <a:prstGeom prst="line">
              <a:avLst/>
            </a:prstGeom>
            <a:noFill/>
            <a:ln w="0">
              <a:solidFill>
                <a:srgbClr val="000000"/>
              </a:solidFill>
              <a:round/>
              <a:headEnd/>
              <a:tailEnd/>
            </a:ln>
          </p:spPr>
          <p:txBody>
            <a:bodyPr/>
            <a:lstStyle/>
            <a:p>
              <a:endParaRPr lang="en-GB"/>
            </a:p>
          </p:txBody>
        </p:sp>
        <p:sp>
          <p:nvSpPr>
            <p:cNvPr id="561" name="Freeform 3642"/>
            <p:cNvSpPr>
              <a:spLocks/>
            </p:cNvSpPr>
            <p:nvPr/>
          </p:nvSpPr>
          <p:spPr bwMode="auto">
            <a:xfrm>
              <a:off x="1690" y="3076"/>
              <a:ext cx="81" cy="1"/>
            </a:xfrm>
            <a:custGeom>
              <a:avLst/>
              <a:gdLst/>
              <a:ahLst/>
              <a:cxnLst>
                <a:cxn ang="0">
                  <a:pos x="0" y="3"/>
                </a:cxn>
                <a:cxn ang="0">
                  <a:pos x="6" y="3"/>
                </a:cxn>
                <a:cxn ang="0">
                  <a:pos x="63" y="2"/>
                </a:cxn>
                <a:cxn ang="0">
                  <a:pos x="132" y="0"/>
                </a:cxn>
                <a:cxn ang="0">
                  <a:pos x="161" y="0"/>
                </a:cxn>
              </a:cxnLst>
              <a:rect l="0" t="0" r="r" b="b"/>
              <a:pathLst>
                <a:path w="161" h="3">
                  <a:moveTo>
                    <a:pt x="0" y="3"/>
                  </a:moveTo>
                  <a:lnTo>
                    <a:pt x="6" y="3"/>
                  </a:lnTo>
                  <a:lnTo>
                    <a:pt x="63" y="2"/>
                  </a:lnTo>
                  <a:lnTo>
                    <a:pt x="132" y="0"/>
                  </a:lnTo>
                  <a:lnTo>
                    <a:pt x="161" y="0"/>
                  </a:lnTo>
                </a:path>
              </a:pathLst>
            </a:custGeom>
            <a:noFill/>
            <a:ln w="0">
              <a:solidFill>
                <a:srgbClr val="000000"/>
              </a:solidFill>
              <a:prstDash val="solid"/>
              <a:round/>
              <a:headEnd/>
              <a:tailEnd/>
            </a:ln>
          </p:spPr>
          <p:txBody>
            <a:bodyPr/>
            <a:lstStyle/>
            <a:p>
              <a:endParaRPr lang="en-GB"/>
            </a:p>
          </p:txBody>
        </p:sp>
        <p:sp>
          <p:nvSpPr>
            <p:cNvPr id="562" name="Freeform 3643"/>
            <p:cNvSpPr>
              <a:spLocks/>
            </p:cNvSpPr>
            <p:nvPr/>
          </p:nvSpPr>
          <p:spPr bwMode="auto">
            <a:xfrm>
              <a:off x="1541" y="3080"/>
              <a:ext cx="149" cy="12"/>
            </a:xfrm>
            <a:custGeom>
              <a:avLst/>
              <a:gdLst/>
              <a:ahLst/>
              <a:cxnLst>
                <a:cxn ang="0">
                  <a:pos x="298" y="0"/>
                </a:cxn>
                <a:cxn ang="0">
                  <a:pos x="176" y="8"/>
                </a:cxn>
                <a:cxn ang="0">
                  <a:pos x="67" y="22"/>
                </a:cxn>
                <a:cxn ang="0">
                  <a:pos x="0" y="23"/>
                </a:cxn>
              </a:cxnLst>
              <a:rect l="0" t="0" r="r" b="b"/>
              <a:pathLst>
                <a:path w="298" h="23">
                  <a:moveTo>
                    <a:pt x="298" y="0"/>
                  </a:moveTo>
                  <a:lnTo>
                    <a:pt x="176" y="8"/>
                  </a:lnTo>
                  <a:lnTo>
                    <a:pt x="67" y="22"/>
                  </a:lnTo>
                  <a:lnTo>
                    <a:pt x="0" y="23"/>
                  </a:lnTo>
                </a:path>
              </a:pathLst>
            </a:custGeom>
            <a:noFill/>
            <a:ln w="0">
              <a:solidFill>
                <a:srgbClr val="000000"/>
              </a:solidFill>
              <a:prstDash val="solid"/>
              <a:round/>
              <a:headEnd/>
              <a:tailEnd/>
            </a:ln>
          </p:spPr>
          <p:txBody>
            <a:bodyPr/>
            <a:lstStyle/>
            <a:p>
              <a:endParaRPr lang="en-GB"/>
            </a:p>
          </p:txBody>
        </p:sp>
        <p:sp>
          <p:nvSpPr>
            <p:cNvPr id="563" name="Freeform 3644"/>
            <p:cNvSpPr>
              <a:spLocks/>
            </p:cNvSpPr>
            <p:nvPr/>
          </p:nvSpPr>
          <p:spPr bwMode="auto">
            <a:xfrm>
              <a:off x="1545" y="3097"/>
              <a:ext cx="145" cy="10"/>
            </a:xfrm>
            <a:custGeom>
              <a:avLst/>
              <a:gdLst/>
              <a:ahLst/>
              <a:cxnLst>
                <a:cxn ang="0">
                  <a:pos x="292" y="0"/>
                </a:cxn>
                <a:cxn ang="0">
                  <a:pos x="183" y="11"/>
                </a:cxn>
                <a:cxn ang="0">
                  <a:pos x="48" y="17"/>
                </a:cxn>
                <a:cxn ang="0">
                  <a:pos x="0" y="18"/>
                </a:cxn>
              </a:cxnLst>
              <a:rect l="0" t="0" r="r" b="b"/>
              <a:pathLst>
                <a:path w="292" h="18">
                  <a:moveTo>
                    <a:pt x="292" y="0"/>
                  </a:moveTo>
                  <a:lnTo>
                    <a:pt x="183" y="11"/>
                  </a:lnTo>
                  <a:lnTo>
                    <a:pt x="48" y="17"/>
                  </a:lnTo>
                  <a:lnTo>
                    <a:pt x="0" y="18"/>
                  </a:lnTo>
                </a:path>
              </a:pathLst>
            </a:custGeom>
            <a:noFill/>
            <a:ln w="0">
              <a:solidFill>
                <a:srgbClr val="000000"/>
              </a:solidFill>
              <a:prstDash val="solid"/>
              <a:round/>
              <a:headEnd/>
              <a:tailEnd/>
            </a:ln>
          </p:spPr>
          <p:txBody>
            <a:bodyPr/>
            <a:lstStyle/>
            <a:p>
              <a:endParaRPr lang="en-GB"/>
            </a:p>
          </p:txBody>
        </p:sp>
        <p:sp>
          <p:nvSpPr>
            <p:cNvPr id="564" name="Freeform 3645"/>
            <p:cNvSpPr>
              <a:spLocks/>
            </p:cNvSpPr>
            <p:nvPr/>
          </p:nvSpPr>
          <p:spPr bwMode="auto">
            <a:xfrm>
              <a:off x="1545" y="3099"/>
              <a:ext cx="145" cy="9"/>
            </a:xfrm>
            <a:custGeom>
              <a:avLst/>
              <a:gdLst/>
              <a:ahLst/>
              <a:cxnLst>
                <a:cxn ang="0">
                  <a:pos x="291" y="0"/>
                </a:cxn>
                <a:cxn ang="0">
                  <a:pos x="182" y="11"/>
                </a:cxn>
                <a:cxn ang="0">
                  <a:pos x="47" y="18"/>
                </a:cxn>
                <a:cxn ang="0">
                  <a:pos x="0" y="19"/>
                </a:cxn>
              </a:cxnLst>
              <a:rect l="0" t="0" r="r" b="b"/>
              <a:pathLst>
                <a:path w="291" h="19">
                  <a:moveTo>
                    <a:pt x="291" y="0"/>
                  </a:moveTo>
                  <a:lnTo>
                    <a:pt x="182" y="11"/>
                  </a:lnTo>
                  <a:lnTo>
                    <a:pt x="47" y="18"/>
                  </a:lnTo>
                  <a:lnTo>
                    <a:pt x="0" y="19"/>
                  </a:lnTo>
                </a:path>
              </a:pathLst>
            </a:custGeom>
            <a:noFill/>
            <a:ln w="0">
              <a:solidFill>
                <a:srgbClr val="000000"/>
              </a:solidFill>
              <a:prstDash val="solid"/>
              <a:round/>
              <a:headEnd/>
              <a:tailEnd/>
            </a:ln>
          </p:spPr>
          <p:txBody>
            <a:bodyPr/>
            <a:lstStyle/>
            <a:p>
              <a:endParaRPr lang="en-GB"/>
            </a:p>
          </p:txBody>
        </p:sp>
        <p:sp>
          <p:nvSpPr>
            <p:cNvPr id="565" name="Freeform 3646"/>
            <p:cNvSpPr>
              <a:spLocks/>
            </p:cNvSpPr>
            <p:nvPr/>
          </p:nvSpPr>
          <p:spPr bwMode="auto">
            <a:xfrm>
              <a:off x="1690" y="3106"/>
              <a:ext cx="63" cy="1"/>
            </a:xfrm>
            <a:custGeom>
              <a:avLst/>
              <a:gdLst/>
              <a:ahLst/>
              <a:cxnLst>
                <a:cxn ang="0">
                  <a:pos x="0" y="2"/>
                </a:cxn>
                <a:cxn ang="0">
                  <a:pos x="6" y="1"/>
                </a:cxn>
                <a:cxn ang="0">
                  <a:pos x="17" y="2"/>
                </a:cxn>
                <a:cxn ang="0">
                  <a:pos x="53" y="1"/>
                </a:cxn>
                <a:cxn ang="0">
                  <a:pos x="66" y="1"/>
                </a:cxn>
                <a:cxn ang="0">
                  <a:pos x="106" y="0"/>
                </a:cxn>
                <a:cxn ang="0">
                  <a:pos x="126" y="2"/>
                </a:cxn>
              </a:cxnLst>
              <a:rect l="0" t="0" r="r" b="b"/>
              <a:pathLst>
                <a:path w="126" h="2">
                  <a:moveTo>
                    <a:pt x="0" y="2"/>
                  </a:moveTo>
                  <a:lnTo>
                    <a:pt x="6" y="1"/>
                  </a:lnTo>
                  <a:lnTo>
                    <a:pt x="17" y="2"/>
                  </a:lnTo>
                  <a:lnTo>
                    <a:pt x="53" y="1"/>
                  </a:lnTo>
                  <a:lnTo>
                    <a:pt x="66" y="1"/>
                  </a:lnTo>
                  <a:lnTo>
                    <a:pt x="106" y="0"/>
                  </a:lnTo>
                  <a:lnTo>
                    <a:pt x="126" y="2"/>
                  </a:lnTo>
                </a:path>
              </a:pathLst>
            </a:custGeom>
            <a:noFill/>
            <a:ln w="0">
              <a:solidFill>
                <a:srgbClr val="000000"/>
              </a:solidFill>
              <a:prstDash val="solid"/>
              <a:round/>
              <a:headEnd/>
              <a:tailEnd/>
            </a:ln>
          </p:spPr>
          <p:txBody>
            <a:bodyPr/>
            <a:lstStyle/>
            <a:p>
              <a:endParaRPr lang="en-GB"/>
            </a:p>
          </p:txBody>
        </p:sp>
        <p:sp>
          <p:nvSpPr>
            <p:cNvPr id="566" name="Line 3647"/>
            <p:cNvSpPr>
              <a:spLocks noChangeShapeType="1"/>
            </p:cNvSpPr>
            <p:nvPr/>
          </p:nvSpPr>
          <p:spPr bwMode="auto">
            <a:xfrm flipH="1">
              <a:off x="1638" y="3109"/>
              <a:ext cx="52" cy="5"/>
            </a:xfrm>
            <a:prstGeom prst="line">
              <a:avLst/>
            </a:prstGeom>
            <a:noFill/>
            <a:ln w="0">
              <a:solidFill>
                <a:srgbClr val="000000"/>
              </a:solidFill>
              <a:round/>
              <a:headEnd/>
              <a:tailEnd/>
            </a:ln>
          </p:spPr>
          <p:txBody>
            <a:bodyPr/>
            <a:lstStyle/>
            <a:p>
              <a:endParaRPr lang="en-GB"/>
            </a:p>
          </p:txBody>
        </p:sp>
        <p:sp>
          <p:nvSpPr>
            <p:cNvPr id="567" name="Freeform 3648"/>
            <p:cNvSpPr>
              <a:spLocks/>
            </p:cNvSpPr>
            <p:nvPr/>
          </p:nvSpPr>
          <p:spPr bwMode="auto">
            <a:xfrm>
              <a:off x="1691" y="3145"/>
              <a:ext cx="41" cy="1"/>
            </a:xfrm>
            <a:custGeom>
              <a:avLst/>
              <a:gdLst/>
              <a:ahLst/>
              <a:cxnLst>
                <a:cxn ang="0">
                  <a:pos x="0" y="1"/>
                </a:cxn>
                <a:cxn ang="0">
                  <a:pos x="52" y="0"/>
                </a:cxn>
                <a:cxn ang="0">
                  <a:pos x="65" y="1"/>
                </a:cxn>
                <a:cxn ang="0">
                  <a:pos x="82" y="2"/>
                </a:cxn>
              </a:cxnLst>
              <a:rect l="0" t="0" r="r" b="b"/>
              <a:pathLst>
                <a:path w="82" h="2">
                  <a:moveTo>
                    <a:pt x="0" y="1"/>
                  </a:moveTo>
                  <a:lnTo>
                    <a:pt x="52" y="0"/>
                  </a:lnTo>
                  <a:lnTo>
                    <a:pt x="65" y="1"/>
                  </a:lnTo>
                  <a:lnTo>
                    <a:pt x="82" y="2"/>
                  </a:lnTo>
                </a:path>
              </a:pathLst>
            </a:custGeom>
            <a:noFill/>
            <a:ln w="0">
              <a:solidFill>
                <a:srgbClr val="000000"/>
              </a:solidFill>
              <a:prstDash val="solid"/>
              <a:round/>
              <a:headEnd/>
              <a:tailEnd/>
            </a:ln>
          </p:spPr>
          <p:txBody>
            <a:bodyPr/>
            <a:lstStyle/>
            <a:p>
              <a:endParaRPr lang="en-GB"/>
            </a:p>
          </p:txBody>
        </p:sp>
        <p:sp>
          <p:nvSpPr>
            <p:cNvPr id="568" name="Freeform 3649"/>
            <p:cNvSpPr>
              <a:spLocks/>
            </p:cNvSpPr>
            <p:nvPr/>
          </p:nvSpPr>
          <p:spPr bwMode="auto">
            <a:xfrm>
              <a:off x="1556" y="3153"/>
              <a:ext cx="136" cy="2"/>
            </a:xfrm>
            <a:custGeom>
              <a:avLst/>
              <a:gdLst/>
              <a:ahLst/>
              <a:cxnLst>
                <a:cxn ang="0">
                  <a:pos x="271" y="3"/>
                </a:cxn>
                <a:cxn ang="0">
                  <a:pos x="218" y="4"/>
                </a:cxn>
                <a:cxn ang="0">
                  <a:pos x="105" y="4"/>
                </a:cxn>
                <a:cxn ang="0">
                  <a:pos x="0" y="0"/>
                </a:cxn>
              </a:cxnLst>
              <a:rect l="0" t="0" r="r" b="b"/>
              <a:pathLst>
                <a:path w="271" h="4">
                  <a:moveTo>
                    <a:pt x="271" y="3"/>
                  </a:moveTo>
                  <a:lnTo>
                    <a:pt x="218" y="4"/>
                  </a:lnTo>
                  <a:lnTo>
                    <a:pt x="105" y="4"/>
                  </a:lnTo>
                  <a:lnTo>
                    <a:pt x="0" y="0"/>
                  </a:lnTo>
                </a:path>
              </a:pathLst>
            </a:custGeom>
            <a:noFill/>
            <a:ln w="0">
              <a:solidFill>
                <a:srgbClr val="000000"/>
              </a:solidFill>
              <a:prstDash val="solid"/>
              <a:round/>
              <a:headEnd/>
              <a:tailEnd/>
            </a:ln>
          </p:spPr>
          <p:txBody>
            <a:bodyPr/>
            <a:lstStyle/>
            <a:p>
              <a:endParaRPr lang="en-GB"/>
            </a:p>
          </p:txBody>
        </p:sp>
        <p:sp>
          <p:nvSpPr>
            <p:cNvPr id="569" name="Freeform 3650"/>
            <p:cNvSpPr>
              <a:spLocks/>
            </p:cNvSpPr>
            <p:nvPr/>
          </p:nvSpPr>
          <p:spPr bwMode="auto">
            <a:xfrm>
              <a:off x="1558" y="3159"/>
              <a:ext cx="134" cy="2"/>
            </a:xfrm>
            <a:custGeom>
              <a:avLst/>
              <a:gdLst/>
              <a:ahLst/>
              <a:cxnLst>
                <a:cxn ang="0">
                  <a:pos x="268" y="1"/>
                </a:cxn>
                <a:cxn ang="0">
                  <a:pos x="71" y="3"/>
                </a:cxn>
                <a:cxn ang="0">
                  <a:pos x="0" y="0"/>
                </a:cxn>
              </a:cxnLst>
              <a:rect l="0" t="0" r="r" b="b"/>
              <a:pathLst>
                <a:path w="268" h="3">
                  <a:moveTo>
                    <a:pt x="268" y="1"/>
                  </a:moveTo>
                  <a:lnTo>
                    <a:pt x="71" y="3"/>
                  </a:lnTo>
                  <a:lnTo>
                    <a:pt x="0" y="0"/>
                  </a:lnTo>
                </a:path>
              </a:pathLst>
            </a:custGeom>
            <a:noFill/>
            <a:ln w="0">
              <a:solidFill>
                <a:srgbClr val="000000"/>
              </a:solidFill>
              <a:prstDash val="solid"/>
              <a:round/>
              <a:headEnd/>
              <a:tailEnd/>
            </a:ln>
          </p:spPr>
          <p:txBody>
            <a:bodyPr/>
            <a:lstStyle/>
            <a:p>
              <a:endParaRPr lang="en-GB"/>
            </a:p>
          </p:txBody>
        </p:sp>
        <p:sp>
          <p:nvSpPr>
            <p:cNvPr id="570" name="Freeform 3651"/>
            <p:cNvSpPr>
              <a:spLocks/>
            </p:cNvSpPr>
            <p:nvPr/>
          </p:nvSpPr>
          <p:spPr bwMode="auto">
            <a:xfrm>
              <a:off x="1558" y="3161"/>
              <a:ext cx="134" cy="2"/>
            </a:xfrm>
            <a:custGeom>
              <a:avLst/>
              <a:gdLst/>
              <a:ahLst/>
              <a:cxnLst>
                <a:cxn ang="0">
                  <a:pos x="267" y="2"/>
                </a:cxn>
                <a:cxn ang="0">
                  <a:pos x="87" y="3"/>
                </a:cxn>
                <a:cxn ang="0">
                  <a:pos x="50" y="3"/>
                </a:cxn>
                <a:cxn ang="0">
                  <a:pos x="0" y="0"/>
                </a:cxn>
              </a:cxnLst>
              <a:rect l="0" t="0" r="r" b="b"/>
              <a:pathLst>
                <a:path w="267" h="3">
                  <a:moveTo>
                    <a:pt x="267" y="2"/>
                  </a:moveTo>
                  <a:lnTo>
                    <a:pt x="87" y="3"/>
                  </a:lnTo>
                  <a:lnTo>
                    <a:pt x="50" y="3"/>
                  </a:lnTo>
                  <a:lnTo>
                    <a:pt x="0" y="0"/>
                  </a:lnTo>
                </a:path>
              </a:pathLst>
            </a:custGeom>
            <a:noFill/>
            <a:ln w="0">
              <a:solidFill>
                <a:srgbClr val="000000"/>
              </a:solidFill>
              <a:prstDash val="solid"/>
              <a:round/>
              <a:headEnd/>
              <a:tailEnd/>
            </a:ln>
          </p:spPr>
          <p:txBody>
            <a:bodyPr/>
            <a:lstStyle/>
            <a:p>
              <a:endParaRPr lang="en-GB"/>
            </a:p>
          </p:txBody>
        </p:sp>
        <p:sp>
          <p:nvSpPr>
            <p:cNvPr id="571" name="Freeform 3652"/>
            <p:cNvSpPr>
              <a:spLocks/>
            </p:cNvSpPr>
            <p:nvPr/>
          </p:nvSpPr>
          <p:spPr bwMode="auto">
            <a:xfrm>
              <a:off x="1559" y="3166"/>
              <a:ext cx="133" cy="2"/>
            </a:xfrm>
            <a:custGeom>
              <a:avLst/>
              <a:gdLst/>
              <a:ahLst/>
              <a:cxnLst>
                <a:cxn ang="0">
                  <a:pos x="264" y="2"/>
                </a:cxn>
                <a:cxn ang="0">
                  <a:pos x="80" y="4"/>
                </a:cxn>
                <a:cxn ang="0">
                  <a:pos x="22" y="2"/>
                </a:cxn>
                <a:cxn ang="0">
                  <a:pos x="0" y="0"/>
                </a:cxn>
              </a:cxnLst>
              <a:rect l="0" t="0" r="r" b="b"/>
              <a:pathLst>
                <a:path w="264" h="4">
                  <a:moveTo>
                    <a:pt x="264" y="2"/>
                  </a:moveTo>
                  <a:lnTo>
                    <a:pt x="80" y="4"/>
                  </a:lnTo>
                  <a:lnTo>
                    <a:pt x="22" y="2"/>
                  </a:lnTo>
                  <a:lnTo>
                    <a:pt x="0" y="0"/>
                  </a:lnTo>
                </a:path>
              </a:pathLst>
            </a:custGeom>
            <a:noFill/>
            <a:ln w="0">
              <a:solidFill>
                <a:srgbClr val="000000"/>
              </a:solidFill>
              <a:prstDash val="solid"/>
              <a:round/>
              <a:headEnd/>
              <a:tailEnd/>
            </a:ln>
          </p:spPr>
          <p:txBody>
            <a:bodyPr/>
            <a:lstStyle/>
            <a:p>
              <a:endParaRPr lang="en-GB"/>
            </a:p>
          </p:txBody>
        </p:sp>
        <p:sp>
          <p:nvSpPr>
            <p:cNvPr id="572" name="Freeform 3653"/>
            <p:cNvSpPr>
              <a:spLocks/>
            </p:cNvSpPr>
            <p:nvPr/>
          </p:nvSpPr>
          <p:spPr bwMode="auto">
            <a:xfrm>
              <a:off x="1560" y="3172"/>
              <a:ext cx="132" cy="1"/>
            </a:xfrm>
            <a:custGeom>
              <a:avLst/>
              <a:gdLst/>
              <a:ahLst/>
              <a:cxnLst>
                <a:cxn ang="0">
                  <a:pos x="262" y="0"/>
                </a:cxn>
                <a:cxn ang="0">
                  <a:pos x="85" y="2"/>
                </a:cxn>
                <a:cxn ang="0">
                  <a:pos x="3" y="0"/>
                </a:cxn>
                <a:cxn ang="0">
                  <a:pos x="0" y="0"/>
                </a:cxn>
              </a:cxnLst>
              <a:rect l="0" t="0" r="r" b="b"/>
              <a:pathLst>
                <a:path w="262" h="2">
                  <a:moveTo>
                    <a:pt x="262" y="0"/>
                  </a:moveTo>
                  <a:lnTo>
                    <a:pt x="85" y="2"/>
                  </a:lnTo>
                  <a:lnTo>
                    <a:pt x="3" y="0"/>
                  </a:lnTo>
                  <a:lnTo>
                    <a:pt x="0" y="0"/>
                  </a:lnTo>
                </a:path>
              </a:pathLst>
            </a:custGeom>
            <a:noFill/>
            <a:ln w="0">
              <a:solidFill>
                <a:srgbClr val="000000"/>
              </a:solidFill>
              <a:prstDash val="solid"/>
              <a:round/>
              <a:headEnd/>
              <a:tailEnd/>
            </a:ln>
          </p:spPr>
          <p:txBody>
            <a:bodyPr/>
            <a:lstStyle/>
            <a:p>
              <a:endParaRPr lang="en-GB"/>
            </a:p>
          </p:txBody>
        </p:sp>
        <p:sp>
          <p:nvSpPr>
            <p:cNvPr id="573" name="Freeform 3654"/>
            <p:cNvSpPr>
              <a:spLocks/>
            </p:cNvSpPr>
            <p:nvPr/>
          </p:nvSpPr>
          <p:spPr bwMode="auto">
            <a:xfrm>
              <a:off x="1692" y="3180"/>
              <a:ext cx="21" cy="1"/>
            </a:xfrm>
            <a:custGeom>
              <a:avLst/>
              <a:gdLst/>
              <a:ahLst/>
              <a:cxnLst>
                <a:cxn ang="0">
                  <a:pos x="0" y="0"/>
                </a:cxn>
                <a:cxn ang="0">
                  <a:pos x="4" y="0"/>
                </a:cxn>
                <a:cxn ang="0">
                  <a:pos x="42" y="1"/>
                </a:cxn>
              </a:cxnLst>
              <a:rect l="0" t="0" r="r" b="b"/>
              <a:pathLst>
                <a:path w="42" h="1">
                  <a:moveTo>
                    <a:pt x="0" y="0"/>
                  </a:moveTo>
                  <a:lnTo>
                    <a:pt x="4" y="0"/>
                  </a:lnTo>
                  <a:lnTo>
                    <a:pt x="42" y="1"/>
                  </a:lnTo>
                </a:path>
              </a:pathLst>
            </a:custGeom>
            <a:noFill/>
            <a:ln w="0">
              <a:solidFill>
                <a:srgbClr val="000000"/>
              </a:solidFill>
              <a:prstDash val="solid"/>
              <a:round/>
              <a:headEnd/>
              <a:tailEnd/>
            </a:ln>
          </p:spPr>
          <p:txBody>
            <a:bodyPr/>
            <a:lstStyle/>
            <a:p>
              <a:endParaRPr lang="en-GB"/>
            </a:p>
          </p:txBody>
        </p:sp>
        <p:sp>
          <p:nvSpPr>
            <p:cNvPr id="574" name="Freeform 3655"/>
            <p:cNvSpPr>
              <a:spLocks/>
            </p:cNvSpPr>
            <p:nvPr/>
          </p:nvSpPr>
          <p:spPr bwMode="auto">
            <a:xfrm>
              <a:off x="1692" y="3190"/>
              <a:ext cx="9" cy="1"/>
            </a:xfrm>
            <a:custGeom>
              <a:avLst/>
              <a:gdLst/>
              <a:ahLst/>
              <a:cxnLst>
                <a:cxn ang="0">
                  <a:pos x="0" y="0"/>
                </a:cxn>
                <a:cxn ang="0">
                  <a:pos x="3" y="0"/>
                </a:cxn>
                <a:cxn ang="0">
                  <a:pos x="19" y="1"/>
                </a:cxn>
              </a:cxnLst>
              <a:rect l="0" t="0" r="r" b="b"/>
              <a:pathLst>
                <a:path w="19" h="1">
                  <a:moveTo>
                    <a:pt x="0" y="0"/>
                  </a:moveTo>
                  <a:lnTo>
                    <a:pt x="3" y="0"/>
                  </a:lnTo>
                  <a:lnTo>
                    <a:pt x="19" y="1"/>
                  </a:lnTo>
                </a:path>
              </a:pathLst>
            </a:custGeom>
            <a:noFill/>
            <a:ln w="0">
              <a:solidFill>
                <a:srgbClr val="000000"/>
              </a:solidFill>
              <a:prstDash val="solid"/>
              <a:round/>
              <a:headEnd/>
              <a:tailEnd/>
            </a:ln>
          </p:spPr>
          <p:txBody>
            <a:bodyPr/>
            <a:lstStyle/>
            <a:p>
              <a:endParaRPr lang="en-GB"/>
            </a:p>
          </p:txBody>
        </p:sp>
        <p:sp>
          <p:nvSpPr>
            <p:cNvPr id="575" name="Line 3656"/>
            <p:cNvSpPr>
              <a:spLocks noChangeShapeType="1"/>
            </p:cNvSpPr>
            <p:nvPr/>
          </p:nvSpPr>
          <p:spPr bwMode="auto">
            <a:xfrm>
              <a:off x="1817" y="3025"/>
              <a:ext cx="64" cy="1"/>
            </a:xfrm>
            <a:prstGeom prst="line">
              <a:avLst/>
            </a:prstGeom>
            <a:noFill/>
            <a:ln w="0">
              <a:solidFill>
                <a:srgbClr val="000000"/>
              </a:solidFill>
              <a:round/>
              <a:headEnd/>
              <a:tailEnd/>
            </a:ln>
          </p:spPr>
          <p:txBody>
            <a:bodyPr/>
            <a:lstStyle/>
            <a:p>
              <a:endParaRPr lang="en-GB"/>
            </a:p>
          </p:txBody>
        </p:sp>
        <p:sp>
          <p:nvSpPr>
            <p:cNvPr id="576" name="Freeform 3657"/>
            <p:cNvSpPr>
              <a:spLocks/>
            </p:cNvSpPr>
            <p:nvPr/>
          </p:nvSpPr>
          <p:spPr bwMode="auto">
            <a:xfrm>
              <a:off x="1809" y="3073"/>
              <a:ext cx="64" cy="1"/>
            </a:xfrm>
            <a:custGeom>
              <a:avLst/>
              <a:gdLst/>
              <a:ahLst/>
              <a:cxnLst>
                <a:cxn ang="0">
                  <a:pos x="0" y="0"/>
                </a:cxn>
                <a:cxn ang="0">
                  <a:pos x="33" y="0"/>
                </a:cxn>
                <a:cxn ang="0">
                  <a:pos x="38" y="0"/>
                </a:cxn>
                <a:cxn ang="0">
                  <a:pos x="75" y="0"/>
                </a:cxn>
                <a:cxn ang="0">
                  <a:pos x="97" y="1"/>
                </a:cxn>
                <a:cxn ang="0">
                  <a:pos x="119" y="0"/>
                </a:cxn>
                <a:cxn ang="0">
                  <a:pos x="127" y="0"/>
                </a:cxn>
              </a:cxnLst>
              <a:rect l="0" t="0" r="r" b="b"/>
              <a:pathLst>
                <a:path w="127" h="1">
                  <a:moveTo>
                    <a:pt x="0" y="0"/>
                  </a:moveTo>
                  <a:lnTo>
                    <a:pt x="33" y="0"/>
                  </a:lnTo>
                  <a:lnTo>
                    <a:pt x="38" y="0"/>
                  </a:lnTo>
                  <a:lnTo>
                    <a:pt x="75" y="0"/>
                  </a:lnTo>
                  <a:lnTo>
                    <a:pt x="97" y="1"/>
                  </a:lnTo>
                  <a:lnTo>
                    <a:pt x="119" y="0"/>
                  </a:lnTo>
                  <a:lnTo>
                    <a:pt x="127" y="0"/>
                  </a:lnTo>
                </a:path>
              </a:pathLst>
            </a:custGeom>
            <a:noFill/>
            <a:ln w="0">
              <a:solidFill>
                <a:srgbClr val="000000"/>
              </a:solidFill>
              <a:prstDash val="solid"/>
              <a:round/>
              <a:headEnd/>
              <a:tailEnd/>
            </a:ln>
          </p:spPr>
          <p:txBody>
            <a:bodyPr/>
            <a:lstStyle/>
            <a:p>
              <a:endParaRPr lang="en-GB"/>
            </a:p>
          </p:txBody>
        </p:sp>
        <p:sp>
          <p:nvSpPr>
            <p:cNvPr id="577" name="Freeform 3658"/>
            <p:cNvSpPr>
              <a:spLocks/>
            </p:cNvSpPr>
            <p:nvPr/>
          </p:nvSpPr>
          <p:spPr bwMode="auto">
            <a:xfrm>
              <a:off x="1797" y="3075"/>
              <a:ext cx="12" cy="1"/>
            </a:xfrm>
            <a:custGeom>
              <a:avLst/>
              <a:gdLst/>
              <a:ahLst/>
              <a:cxnLst>
                <a:cxn ang="0">
                  <a:pos x="24" y="1"/>
                </a:cxn>
                <a:cxn ang="0">
                  <a:pos x="19" y="1"/>
                </a:cxn>
                <a:cxn ang="0">
                  <a:pos x="0" y="0"/>
                </a:cxn>
              </a:cxnLst>
              <a:rect l="0" t="0" r="r" b="b"/>
              <a:pathLst>
                <a:path w="24" h="1">
                  <a:moveTo>
                    <a:pt x="24" y="1"/>
                  </a:moveTo>
                  <a:lnTo>
                    <a:pt x="19" y="1"/>
                  </a:lnTo>
                  <a:lnTo>
                    <a:pt x="0" y="0"/>
                  </a:lnTo>
                </a:path>
              </a:pathLst>
            </a:custGeom>
            <a:noFill/>
            <a:ln w="0">
              <a:solidFill>
                <a:srgbClr val="000000"/>
              </a:solidFill>
              <a:prstDash val="solid"/>
              <a:round/>
              <a:headEnd/>
              <a:tailEnd/>
            </a:ln>
          </p:spPr>
          <p:txBody>
            <a:bodyPr/>
            <a:lstStyle/>
            <a:p>
              <a:endParaRPr lang="en-GB"/>
            </a:p>
          </p:txBody>
        </p:sp>
        <p:sp>
          <p:nvSpPr>
            <p:cNvPr id="578" name="Freeform 3659"/>
            <p:cNvSpPr>
              <a:spLocks/>
            </p:cNvSpPr>
            <p:nvPr/>
          </p:nvSpPr>
          <p:spPr bwMode="auto">
            <a:xfrm>
              <a:off x="1797" y="3076"/>
              <a:ext cx="12" cy="1"/>
            </a:xfrm>
            <a:custGeom>
              <a:avLst/>
              <a:gdLst/>
              <a:ahLst/>
              <a:cxnLst>
                <a:cxn ang="0">
                  <a:pos x="24" y="0"/>
                </a:cxn>
                <a:cxn ang="0">
                  <a:pos x="20" y="1"/>
                </a:cxn>
                <a:cxn ang="0">
                  <a:pos x="0" y="0"/>
                </a:cxn>
              </a:cxnLst>
              <a:rect l="0" t="0" r="r" b="b"/>
              <a:pathLst>
                <a:path w="24" h="1">
                  <a:moveTo>
                    <a:pt x="24" y="0"/>
                  </a:moveTo>
                  <a:lnTo>
                    <a:pt x="20" y="1"/>
                  </a:lnTo>
                  <a:lnTo>
                    <a:pt x="0" y="0"/>
                  </a:lnTo>
                </a:path>
              </a:pathLst>
            </a:custGeom>
            <a:noFill/>
            <a:ln w="0">
              <a:solidFill>
                <a:srgbClr val="000000"/>
              </a:solidFill>
              <a:prstDash val="solid"/>
              <a:round/>
              <a:headEnd/>
              <a:tailEnd/>
            </a:ln>
          </p:spPr>
          <p:txBody>
            <a:bodyPr/>
            <a:lstStyle/>
            <a:p>
              <a:endParaRPr lang="en-GB"/>
            </a:p>
          </p:txBody>
        </p:sp>
        <p:sp>
          <p:nvSpPr>
            <p:cNvPr id="579" name="Line 3660"/>
            <p:cNvSpPr>
              <a:spLocks noChangeShapeType="1"/>
            </p:cNvSpPr>
            <p:nvPr/>
          </p:nvSpPr>
          <p:spPr bwMode="auto">
            <a:xfrm flipV="1">
              <a:off x="1808" y="3077"/>
              <a:ext cx="62" cy="1"/>
            </a:xfrm>
            <a:prstGeom prst="line">
              <a:avLst/>
            </a:prstGeom>
            <a:noFill/>
            <a:ln w="0">
              <a:solidFill>
                <a:srgbClr val="000000"/>
              </a:solidFill>
              <a:round/>
              <a:headEnd/>
              <a:tailEnd/>
            </a:ln>
          </p:spPr>
          <p:txBody>
            <a:bodyPr/>
            <a:lstStyle/>
            <a:p>
              <a:endParaRPr lang="en-GB"/>
            </a:p>
          </p:txBody>
        </p:sp>
        <p:sp>
          <p:nvSpPr>
            <p:cNvPr id="580" name="Freeform 3661"/>
            <p:cNvSpPr>
              <a:spLocks/>
            </p:cNvSpPr>
            <p:nvPr/>
          </p:nvSpPr>
          <p:spPr bwMode="auto">
            <a:xfrm>
              <a:off x="1797" y="3082"/>
              <a:ext cx="10" cy="1"/>
            </a:xfrm>
            <a:custGeom>
              <a:avLst/>
              <a:gdLst/>
              <a:ahLst/>
              <a:cxnLst>
                <a:cxn ang="0">
                  <a:pos x="22" y="0"/>
                </a:cxn>
                <a:cxn ang="0">
                  <a:pos x="19" y="0"/>
                </a:cxn>
                <a:cxn ang="0">
                  <a:pos x="1" y="0"/>
                </a:cxn>
                <a:cxn ang="0">
                  <a:pos x="0" y="0"/>
                </a:cxn>
              </a:cxnLst>
              <a:rect l="0" t="0" r="r" b="b"/>
              <a:pathLst>
                <a:path w="22">
                  <a:moveTo>
                    <a:pt x="22" y="0"/>
                  </a:moveTo>
                  <a:lnTo>
                    <a:pt x="19" y="0"/>
                  </a:lnTo>
                  <a:lnTo>
                    <a:pt x="1" y="0"/>
                  </a:lnTo>
                  <a:lnTo>
                    <a:pt x="0" y="0"/>
                  </a:lnTo>
                </a:path>
              </a:pathLst>
            </a:custGeom>
            <a:noFill/>
            <a:ln w="0">
              <a:solidFill>
                <a:srgbClr val="000000"/>
              </a:solidFill>
              <a:prstDash val="solid"/>
              <a:round/>
              <a:headEnd/>
              <a:tailEnd/>
            </a:ln>
          </p:spPr>
          <p:txBody>
            <a:bodyPr/>
            <a:lstStyle/>
            <a:p>
              <a:endParaRPr lang="en-GB"/>
            </a:p>
          </p:txBody>
        </p:sp>
        <p:sp>
          <p:nvSpPr>
            <p:cNvPr id="581" name="Freeform 3662"/>
            <p:cNvSpPr>
              <a:spLocks/>
            </p:cNvSpPr>
            <p:nvPr/>
          </p:nvSpPr>
          <p:spPr bwMode="auto">
            <a:xfrm>
              <a:off x="1797" y="3101"/>
              <a:ext cx="7" cy="1"/>
            </a:xfrm>
            <a:custGeom>
              <a:avLst/>
              <a:gdLst/>
              <a:ahLst/>
              <a:cxnLst>
                <a:cxn ang="0">
                  <a:pos x="15" y="0"/>
                </a:cxn>
                <a:cxn ang="0">
                  <a:pos x="1" y="2"/>
                </a:cxn>
                <a:cxn ang="0">
                  <a:pos x="0" y="2"/>
                </a:cxn>
              </a:cxnLst>
              <a:rect l="0" t="0" r="r" b="b"/>
              <a:pathLst>
                <a:path w="15" h="2">
                  <a:moveTo>
                    <a:pt x="15" y="0"/>
                  </a:moveTo>
                  <a:lnTo>
                    <a:pt x="1" y="2"/>
                  </a:lnTo>
                  <a:lnTo>
                    <a:pt x="0" y="2"/>
                  </a:lnTo>
                </a:path>
              </a:pathLst>
            </a:custGeom>
            <a:noFill/>
            <a:ln w="0">
              <a:solidFill>
                <a:srgbClr val="000000"/>
              </a:solidFill>
              <a:prstDash val="solid"/>
              <a:round/>
              <a:headEnd/>
              <a:tailEnd/>
            </a:ln>
          </p:spPr>
          <p:txBody>
            <a:bodyPr/>
            <a:lstStyle/>
            <a:p>
              <a:endParaRPr lang="en-GB"/>
            </a:p>
          </p:txBody>
        </p:sp>
        <p:sp>
          <p:nvSpPr>
            <p:cNvPr id="582" name="Freeform 3663"/>
            <p:cNvSpPr>
              <a:spLocks/>
            </p:cNvSpPr>
            <p:nvPr/>
          </p:nvSpPr>
          <p:spPr bwMode="auto">
            <a:xfrm>
              <a:off x="1797" y="3102"/>
              <a:ext cx="7" cy="1"/>
            </a:xfrm>
            <a:custGeom>
              <a:avLst/>
              <a:gdLst/>
              <a:ahLst/>
              <a:cxnLst>
                <a:cxn ang="0">
                  <a:pos x="15" y="0"/>
                </a:cxn>
                <a:cxn ang="0">
                  <a:pos x="1" y="1"/>
                </a:cxn>
                <a:cxn ang="0">
                  <a:pos x="0" y="1"/>
                </a:cxn>
              </a:cxnLst>
              <a:rect l="0" t="0" r="r" b="b"/>
              <a:pathLst>
                <a:path w="15" h="1">
                  <a:moveTo>
                    <a:pt x="15" y="0"/>
                  </a:moveTo>
                  <a:lnTo>
                    <a:pt x="1" y="1"/>
                  </a:lnTo>
                  <a:lnTo>
                    <a:pt x="0" y="1"/>
                  </a:lnTo>
                </a:path>
              </a:pathLst>
            </a:custGeom>
            <a:noFill/>
            <a:ln w="0">
              <a:solidFill>
                <a:srgbClr val="000000"/>
              </a:solidFill>
              <a:prstDash val="solid"/>
              <a:round/>
              <a:headEnd/>
              <a:tailEnd/>
            </a:ln>
          </p:spPr>
          <p:txBody>
            <a:bodyPr/>
            <a:lstStyle/>
            <a:p>
              <a:endParaRPr lang="en-GB"/>
            </a:p>
          </p:txBody>
        </p:sp>
        <p:sp>
          <p:nvSpPr>
            <p:cNvPr id="583" name="Freeform 3664"/>
            <p:cNvSpPr>
              <a:spLocks/>
            </p:cNvSpPr>
            <p:nvPr/>
          </p:nvSpPr>
          <p:spPr bwMode="auto">
            <a:xfrm>
              <a:off x="1803" y="3110"/>
              <a:ext cx="51" cy="1"/>
            </a:xfrm>
            <a:custGeom>
              <a:avLst/>
              <a:gdLst/>
              <a:ahLst/>
              <a:cxnLst>
                <a:cxn ang="0">
                  <a:pos x="0" y="1"/>
                </a:cxn>
                <a:cxn ang="0">
                  <a:pos x="15" y="1"/>
                </a:cxn>
                <a:cxn ang="0">
                  <a:pos x="48" y="0"/>
                </a:cxn>
                <a:cxn ang="0">
                  <a:pos x="82" y="1"/>
                </a:cxn>
                <a:cxn ang="0">
                  <a:pos x="102" y="0"/>
                </a:cxn>
              </a:cxnLst>
              <a:rect l="0" t="0" r="r" b="b"/>
              <a:pathLst>
                <a:path w="102" h="1">
                  <a:moveTo>
                    <a:pt x="0" y="1"/>
                  </a:moveTo>
                  <a:lnTo>
                    <a:pt x="15" y="1"/>
                  </a:lnTo>
                  <a:lnTo>
                    <a:pt x="48" y="0"/>
                  </a:lnTo>
                  <a:lnTo>
                    <a:pt x="82" y="1"/>
                  </a:lnTo>
                  <a:lnTo>
                    <a:pt x="102" y="0"/>
                  </a:lnTo>
                </a:path>
              </a:pathLst>
            </a:custGeom>
            <a:noFill/>
            <a:ln w="0">
              <a:solidFill>
                <a:srgbClr val="000000"/>
              </a:solidFill>
              <a:prstDash val="solid"/>
              <a:round/>
              <a:headEnd/>
              <a:tailEnd/>
            </a:ln>
          </p:spPr>
          <p:txBody>
            <a:bodyPr/>
            <a:lstStyle/>
            <a:p>
              <a:endParaRPr lang="en-GB"/>
            </a:p>
          </p:txBody>
        </p:sp>
        <p:sp>
          <p:nvSpPr>
            <p:cNvPr id="584" name="Freeform 3665"/>
            <p:cNvSpPr>
              <a:spLocks/>
            </p:cNvSpPr>
            <p:nvPr/>
          </p:nvSpPr>
          <p:spPr bwMode="auto">
            <a:xfrm>
              <a:off x="1797" y="3113"/>
              <a:ext cx="5" cy="1"/>
            </a:xfrm>
            <a:custGeom>
              <a:avLst/>
              <a:gdLst/>
              <a:ahLst/>
              <a:cxnLst>
                <a:cxn ang="0">
                  <a:pos x="11" y="1"/>
                </a:cxn>
                <a:cxn ang="0">
                  <a:pos x="1" y="0"/>
                </a:cxn>
                <a:cxn ang="0">
                  <a:pos x="0" y="0"/>
                </a:cxn>
              </a:cxnLst>
              <a:rect l="0" t="0" r="r" b="b"/>
              <a:pathLst>
                <a:path w="11" h="1">
                  <a:moveTo>
                    <a:pt x="11" y="1"/>
                  </a:moveTo>
                  <a:lnTo>
                    <a:pt x="1" y="0"/>
                  </a:lnTo>
                  <a:lnTo>
                    <a:pt x="0" y="0"/>
                  </a:lnTo>
                </a:path>
              </a:pathLst>
            </a:custGeom>
            <a:noFill/>
            <a:ln w="0">
              <a:solidFill>
                <a:srgbClr val="000000"/>
              </a:solidFill>
              <a:prstDash val="solid"/>
              <a:round/>
              <a:headEnd/>
              <a:tailEnd/>
            </a:ln>
          </p:spPr>
          <p:txBody>
            <a:bodyPr/>
            <a:lstStyle/>
            <a:p>
              <a:endParaRPr lang="en-GB"/>
            </a:p>
          </p:txBody>
        </p:sp>
        <p:sp>
          <p:nvSpPr>
            <p:cNvPr id="585" name="Freeform 3666"/>
            <p:cNvSpPr>
              <a:spLocks/>
            </p:cNvSpPr>
            <p:nvPr/>
          </p:nvSpPr>
          <p:spPr bwMode="auto">
            <a:xfrm>
              <a:off x="1797" y="3147"/>
              <a:ext cx="38" cy="1"/>
            </a:xfrm>
            <a:custGeom>
              <a:avLst/>
              <a:gdLst/>
              <a:ahLst/>
              <a:cxnLst>
                <a:cxn ang="0">
                  <a:pos x="0" y="2"/>
                </a:cxn>
                <a:cxn ang="0">
                  <a:pos x="19" y="1"/>
                </a:cxn>
                <a:cxn ang="0">
                  <a:pos x="27" y="1"/>
                </a:cxn>
                <a:cxn ang="0">
                  <a:pos x="45" y="0"/>
                </a:cxn>
                <a:cxn ang="0">
                  <a:pos x="65" y="0"/>
                </a:cxn>
                <a:cxn ang="0">
                  <a:pos x="77" y="0"/>
                </a:cxn>
              </a:cxnLst>
              <a:rect l="0" t="0" r="r" b="b"/>
              <a:pathLst>
                <a:path w="77" h="2">
                  <a:moveTo>
                    <a:pt x="0" y="2"/>
                  </a:moveTo>
                  <a:lnTo>
                    <a:pt x="19" y="1"/>
                  </a:lnTo>
                  <a:lnTo>
                    <a:pt x="27" y="1"/>
                  </a:lnTo>
                  <a:lnTo>
                    <a:pt x="45" y="0"/>
                  </a:lnTo>
                  <a:lnTo>
                    <a:pt x="65" y="0"/>
                  </a:lnTo>
                  <a:lnTo>
                    <a:pt x="77" y="0"/>
                  </a:lnTo>
                </a:path>
              </a:pathLst>
            </a:custGeom>
            <a:noFill/>
            <a:ln w="0">
              <a:solidFill>
                <a:srgbClr val="000000"/>
              </a:solidFill>
              <a:prstDash val="solid"/>
              <a:round/>
              <a:headEnd/>
              <a:tailEnd/>
            </a:ln>
          </p:spPr>
          <p:txBody>
            <a:bodyPr/>
            <a:lstStyle/>
            <a:p>
              <a:endParaRPr lang="en-GB"/>
            </a:p>
          </p:txBody>
        </p:sp>
        <p:sp>
          <p:nvSpPr>
            <p:cNvPr id="586" name="Freeform 3667"/>
            <p:cNvSpPr>
              <a:spLocks/>
            </p:cNvSpPr>
            <p:nvPr/>
          </p:nvSpPr>
          <p:spPr bwMode="auto">
            <a:xfrm>
              <a:off x="1727" y="3154"/>
              <a:ext cx="68" cy="1"/>
            </a:xfrm>
            <a:custGeom>
              <a:avLst/>
              <a:gdLst/>
              <a:ahLst/>
              <a:cxnLst>
                <a:cxn ang="0">
                  <a:pos x="135" y="2"/>
                </a:cxn>
                <a:cxn ang="0">
                  <a:pos x="121" y="2"/>
                </a:cxn>
                <a:cxn ang="0">
                  <a:pos x="111" y="0"/>
                </a:cxn>
                <a:cxn ang="0">
                  <a:pos x="101" y="1"/>
                </a:cxn>
                <a:cxn ang="0">
                  <a:pos x="88" y="1"/>
                </a:cxn>
                <a:cxn ang="0">
                  <a:pos x="78" y="1"/>
                </a:cxn>
                <a:cxn ang="0">
                  <a:pos x="67" y="0"/>
                </a:cxn>
                <a:cxn ang="0">
                  <a:pos x="53" y="1"/>
                </a:cxn>
                <a:cxn ang="0">
                  <a:pos x="32" y="1"/>
                </a:cxn>
                <a:cxn ang="0">
                  <a:pos x="0" y="0"/>
                </a:cxn>
              </a:cxnLst>
              <a:rect l="0" t="0" r="r" b="b"/>
              <a:pathLst>
                <a:path w="135" h="2">
                  <a:moveTo>
                    <a:pt x="135" y="2"/>
                  </a:moveTo>
                  <a:lnTo>
                    <a:pt x="121" y="2"/>
                  </a:lnTo>
                  <a:lnTo>
                    <a:pt x="111" y="0"/>
                  </a:lnTo>
                  <a:lnTo>
                    <a:pt x="101" y="1"/>
                  </a:lnTo>
                  <a:lnTo>
                    <a:pt x="88" y="1"/>
                  </a:lnTo>
                  <a:lnTo>
                    <a:pt x="78" y="1"/>
                  </a:lnTo>
                  <a:lnTo>
                    <a:pt x="67" y="0"/>
                  </a:lnTo>
                  <a:lnTo>
                    <a:pt x="53" y="1"/>
                  </a:lnTo>
                  <a:lnTo>
                    <a:pt x="32" y="1"/>
                  </a:lnTo>
                  <a:lnTo>
                    <a:pt x="0" y="0"/>
                  </a:lnTo>
                </a:path>
              </a:pathLst>
            </a:custGeom>
            <a:noFill/>
            <a:ln w="0">
              <a:solidFill>
                <a:srgbClr val="000000"/>
              </a:solidFill>
              <a:prstDash val="solid"/>
              <a:round/>
              <a:headEnd/>
              <a:tailEnd/>
            </a:ln>
          </p:spPr>
          <p:txBody>
            <a:bodyPr/>
            <a:lstStyle/>
            <a:p>
              <a:endParaRPr lang="en-GB"/>
            </a:p>
          </p:txBody>
        </p:sp>
        <p:sp>
          <p:nvSpPr>
            <p:cNvPr id="587" name="Freeform 3668"/>
            <p:cNvSpPr>
              <a:spLocks/>
            </p:cNvSpPr>
            <p:nvPr/>
          </p:nvSpPr>
          <p:spPr bwMode="auto">
            <a:xfrm>
              <a:off x="1725" y="3160"/>
              <a:ext cx="69" cy="1"/>
            </a:xfrm>
            <a:custGeom>
              <a:avLst/>
              <a:gdLst/>
              <a:ahLst/>
              <a:cxnLst>
                <a:cxn ang="0">
                  <a:pos x="140" y="2"/>
                </a:cxn>
                <a:cxn ang="0">
                  <a:pos x="127" y="1"/>
                </a:cxn>
                <a:cxn ang="0">
                  <a:pos x="117" y="0"/>
                </a:cxn>
                <a:cxn ang="0">
                  <a:pos x="107" y="0"/>
                </a:cxn>
                <a:cxn ang="0">
                  <a:pos x="94" y="1"/>
                </a:cxn>
                <a:cxn ang="0">
                  <a:pos x="84" y="1"/>
                </a:cxn>
                <a:cxn ang="0">
                  <a:pos x="73" y="0"/>
                </a:cxn>
                <a:cxn ang="0">
                  <a:pos x="59" y="0"/>
                </a:cxn>
                <a:cxn ang="0">
                  <a:pos x="38" y="0"/>
                </a:cxn>
                <a:cxn ang="0">
                  <a:pos x="0" y="0"/>
                </a:cxn>
              </a:cxnLst>
              <a:rect l="0" t="0" r="r" b="b"/>
              <a:pathLst>
                <a:path w="140" h="2">
                  <a:moveTo>
                    <a:pt x="140" y="2"/>
                  </a:moveTo>
                  <a:lnTo>
                    <a:pt x="127" y="1"/>
                  </a:lnTo>
                  <a:lnTo>
                    <a:pt x="117" y="0"/>
                  </a:lnTo>
                  <a:lnTo>
                    <a:pt x="107" y="0"/>
                  </a:lnTo>
                  <a:lnTo>
                    <a:pt x="94" y="1"/>
                  </a:lnTo>
                  <a:lnTo>
                    <a:pt x="84" y="1"/>
                  </a:lnTo>
                  <a:lnTo>
                    <a:pt x="73" y="0"/>
                  </a:lnTo>
                  <a:lnTo>
                    <a:pt x="59" y="0"/>
                  </a:lnTo>
                  <a:lnTo>
                    <a:pt x="38" y="0"/>
                  </a:lnTo>
                  <a:lnTo>
                    <a:pt x="0" y="0"/>
                  </a:lnTo>
                </a:path>
              </a:pathLst>
            </a:custGeom>
            <a:noFill/>
            <a:ln w="0">
              <a:solidFill>
                <a:srgbClr val="000000"/>
              </a:solidFill>
              <a:prstDash val="solid"/>
              <a:round/>
              <a:headEnd/>
              <a:tailEnd/>
            </a:ln>
          </p:spPr>
          <p:txBody>
            <a:bodyPr/>
            <a:lstStyle/>
            <a:p>
              <a:endParaRPr lang="en-GB"/>
            </a:p>
          </p:txBody>
        </p:sp>
        <p:sp>
          <p:nvSpPr>
            <p:cNvPr id="588" name="Freeform 3669"/>
            <p:cNvSpPr>
              <a:spLocks/>
            </p:cNvSpPr>
            <p:nvPr/>
          </p:nvSpPr>
          <p:spPr bwMode="auto">
            <a:xfrm>
              <a:off x="1723" y="3162"/>
              <a:ext cx="71" cy="1"/>
            </a:xfrm>
            <a:custGeom>
              <a:avLst/>
              <a:gdLst/>
              <a:ahLst/>
              <a:cxnLst>
                <a:cxn ang="0">
                  <a:pos x="141" y="2"/>
                </a:cxn>
                <a:cxn ang="0">
                  <a:pos x="129" y="2"/>
                </a:cxn>
                <a:cxn ang="0">
                  <a:pos x="118" y="1"/>
                </a:cxn>
                <a:cxn ang="0">
                  <a:pos x="109" y="1"/>
                </a:cxn>
                <a:cxn ang="0">
                  <a:pos x="96" y="1"/>
                </a:cxn>
                <a:cxn ang="0">
                  <a:pos x="86" y="1"/>
                </a:cxn>
                <a:cxn ang="0">
                  <a:pos x="75" y="0"/>
                </a:cxn>
                <a:cxn ang="0">
                  <a:pos x="61" y="1"/>
                </a:cxn>
                <a:cxn ang="0">
                  <a:pos x="40" y="1"/>
                </a:cxn>
                <a:cxn ang="0">
                  <a:pos x="0" y="0"/>
                </a:cxn>
                <a:cxn ang="0">
                  <a:pos x="0" y="0"/>
                </a:cxn>
              </a:cxnLst>
              <a:rect l="0" t="0" r="r" b="b"/>
              <a:pathLst>
                <a:path w="141" h="2">
                  <a:moveTo>
                    <a:pt x="141" y="2"/>
                  </a:moveTo>
                  <a:lnTo>
                    <a:pt x="129" y="2"/>
                  </a:lnTo>
                  <a:lnTo>
                    <a:pt x="118" y="1"/>
                  </a:lnTo>
                  <a:lnTo>
                    <a:pt x="109" y="1"/>
                  </a:lnTo>
                  <a:lnTo>
                    <a:pt x="96" y="1"/>
                  </a:lnTo>
                  <a:lnTo>
                    <a:pt x="86" y="1"/>
                  </a:lnTo>
                  <a:lnTo>
                    <a:pt x="75" y="0"/>
                  </a:lnTo>
                  <a:lnTo>
                    <a:pt x="61" y="1"/>
                  </a:lnTo>
                  <a:lnTo>
                    <a:pt x="40" y="1"/>
                  </a:lnTo>
                  <a:lnTo>
                    <a:pt x="0" y="0"/>
                  </a:lnTo>
                  <a:lnTo>
                    <a:pt x="0" y="0"/>
                  </a:lnTo>
                </a:path>
              </a:pathLst>
            </a:custGeom>
            <a:noFill/>
            <a:ln w="0">
              <a:solidFill>
                <a:srgbClr val="000000"/>
              </a:solidFill>
              <a:prstDash val="solid"/>
              <a:round/>
              <a:headEnd/>
              <a:tailEnd/>
            </a:ln>
          </p:spPr>
          <p:txBody>
            <a:bodyPr/>
            <a:lstStyle/>
            <a:p>
              <a:endParaRPr lang="en-GB"/>
            </a:p>
          </p:txBody>
        </p:sp>
        <p:sp>
          <p:nvSpPr>
            <p:cNvPr id="589" name="Freeform 3670"/>
            <p:cNvSpPr>
              <a:spLocks/>
            </p:cNvSpPr>
            <p:nvPr/>
          </p:nvSpPr>
          <p:spPr bwMode="auto">
            <a:xfrm>
              <a:off x="1720" y="3167"/>
              <a:ext cx="73" cy="1"/>
            </a:xfrm>
            <a:custGeom>
              <a:avLst/>
              <a:gdLst/>
              <a:ahLst/>
              <a:cxnLst>
                <a:cxn ang="0">
                  <a:pos x="147" y="3"/>
                </a:cxn>
                <a:cxn ang="0">
                  <a:pos x="136" y="2"/>
                </a:cxn>
                <a:cxn ang="0">
                  <a:pos x="125" y="1"/>
                </a:cxn>
                <a:cxn ang="0">
                  <a:pos x="116" y="1"/>
                </a:cxn>
                <a:cxn ang="0">
                  <a:pos x="103" y="2"/>
                </a:cxn>
                <a:cxn ang="0">
                  <a:pos x="93" y="2"/>
                </a:cxn>
                <a:cxn ang="0">
                  <a:pos x="82" y="1"/>
                </a:cxn>
                <a:cxn ang="0">
                  <a:pos x="69" y="1"/>
                </a:cxn>
                <a:cxn ang="0">
                  <a:pos x="47" y="1"/>
                </a:cxn>
                <a:cxn ang="0">
                  <a:pos x="7" y="0"/>
                </a:cxn>
                <a:cxn ang="0">
                  <a:pos x="0" y="0"/>
                </a:cxn>
              </a:cxnLst>
              <a:rect l="0" t="0" r="r" b="b"/>
              <a:pathLst>
                <a:path w="147" h="3">
                  <a:moveTo>
                    <a:pt x="147" y="3"/>
                  </a:moveTo>
                  <a:lnTo>
                    <a:pt x="136" y="2"/>
                  </a:lnTo>
                  <a:lnTo>
                    <a:pt x="125" y="1"/>
                  </a:lnTo>
                  <a:lnTo>
                    <a:pt x="116" y="1"/>
                  </a:lnTo>
                  <a:lnTo>
                    <a:pt x="103" y="2"/>
                  </a:lnTo>
                  <a:lnTo>
                    <a:pt x="93" y="2"/>
                  </a:lnTo>
                  <a:lnTo>
                    <a:pt x="82" y="1"/>
                  </a:lnTo>
                  <a:lnTo>
                    <a:pt x="69" y="1"/>
                  </a:lnTo>
                  <a:lnTo>
                    <a:pt x="47" y="1"/>
                  </a:lnTo>
                  <a:lnTo>
                    <a:pt x="7" y="0"/>
                  </a:lnTo>
                  <a:lnTo>
                    <a:pt x="0" y="0"/>
                  </a:lnTo>
                </a:path>
              </a:pathLst>
            </a:custGeom>
            <a:noFill/>
            <a:ln w="0">
              <a:solidFill>
                <a:srgbClr val="000000"/>
              </a:solidFill>
              <a:prstDash val="solid"/>
              <a:round/>
              <a:headEnd/>
              <a:tailEnd/>
            </a:ln>
          </p:spPr>
          <p:txBody>
            <a:bodyPr/>
            <a:lstStyle/>
            <a:p>
              <a:endParaRPr lang="en-GB"/>
            </a:p>
          </p:txBody>
        </p:sp>
        <p:sp>
          <p:nvSpPr>
            <p:cNvPr id="590" name="Freeform 3671"/>
            <p:cNvSpPr>
              <a:spLocks/>
            </p:cNvSpPr>
            <p:nvPr/>
          </p:nvSpPr>
          <p:spPr bwMode="auto">
            <a:xfrm>
              <a:off x="1718" y="3172"/>
              <a:ext cx="74" cy="6"/>
            </a:xfrm>
            <a:custGeom>
              <a:avLst/>
              <a:gdLst/>
              <a:ahLst/>
              <a:cxnLst>
                <a:cxn ang="0">
                  <a:pos x="149" y="10"/>
                </a:cxn>
                <a:cxn ang="0">
                  <a:pos x="140" y="9"/>
                </a:cxn>
                <a:cxn ang="0">
                  <a:pos x="130" y="8"/>
                </a:cxn>
                <a:cxn ang="0">
                  <a:pos x="121" y="8"/>
                </a:cxn>
                <a:cxn ang="0">
                  <a:pos x="110" y="9"/>
                </a:cxn>
                <a:cxn ang="0">
                  <a:pos x="89" y="2"/>
                </a:cxn>
                <a:cxn ang="0">
                  <a:pos x="0" y="0"/>
                </a:cxn>
              </a:cxnLst>
              <a:rect l="0" t="0" r="r" b="b"/>
              <a:pathLst>
                <a:path w="149" h="10">
                  <a:moveTo>
                    <a:pt x="149" y="10"/>
                  </a:moveTo>
                  <a:lnTo>
                    <a:pt x="140" y="9"/>
                  </a:lnTo>
                  <a:lnTo>
                    <a:pt x="130" y="8"/>
                  </a:lnTo>
                  <a:lnTo>
                    <a:pt x="121" y="8"/>
                  </a:lnTo>
                  <a:lnTo>
                    <a:pt x="110" y="9"/>
                  </a:lnTo>
                  <a:lnTo>
                    <a:pt x="89" y="2"/>
                  </a:lnTo>
                  <a:lnTo>
                    <a:pt x="0" y="0"/>
                  </a:lnTo>
                </a:path>
              </a:pathLst>
            </a:custGeom>
            <a:noFill/>
            <a:ln w="0">
              <a:solidFill>
                <a:srgbClr val="000000"/>
              </a:solidFill>
              <a:prstDash val="solid"/>
              <a:round/>
              <a:headEnd/>
              <a:tailEnd/>
            </a:ln>
          </p:spPr>
          <p:txBody>
            <a:bodyPr/>
            <a:lstStyle/>
            <a:p>
              <a:endParaRPr lang="en-GB"/>
            </a:p>
          </p:txBody>
        </p:sp>
        <p:sp>
          <p:nvSpPr>
            <p:cNvPr id="591" name="Line 3672"/>
            <p:cNvSpPr>
              <a:spLocks noChangeShapeType="1"/>
            </p:cNvSpPr>
            <p:nvPr/>
          </p:nvSpPr>
          <p:spPr bwMode="auto">
            <a:xfrm>
              <a:off x="1790" y="3188"/>
              <a:ext cx="6" cy="1"/>
            </a:xfrm>
            <a:prstGeom prst="line">
              <a:avLst/>
            </a:prstGeom>
            <a:noFill/>
            <a:ln w="0">
              <a:solidFill>
                <a:srgbClr val="000000"/>
              </a:solidFill>
              <a:round/>
              <a:headEnd/>
              <a:tailEnd/>
            </a:ln>
          </p:spPr>
          <p:txBody>
            <a:bodyPr/>
            <a:lstStyle/>
            <a:p>
              <a:endParaRPr lang="en-GB"/>
            </a:p>
          </p:txBody>
        </p:sp>
        <p:sp>
          <p:nvSpPr>
            <p:cNvPr id="592" name="Freeform 3673"/>
            <p:cNvSpPr>
              <a:spLocks/>
            </p:cNvSpPr>
            <p:nvPr/>
          </p:nvSpPr>
          <p:spPr bwMode="auto">
            <a:xfrm>
              <a:off x="1787" y="3206"/>
              <a:ext cx="9" cy="1"/>
            </a:xfrm>
            <a:custGeom>
              <a:avLst/>
              <a:gdLst/>
              <a:ahLst/>
              <a:cxnLst>
                <a:cxn ang="0">
                  <a:pos x="0" y="0"/>
                </a:cxn>
                <a:cxn ang="0">
                  <a:pos x="11" y="1"/>
                </a:cxn>
                <a:cxn ang="0">
                  <a:pos x="18" y="1"/>
                </a:cxn>
              </a:cxnLst>
              <a:rect l="0" t="0" r="r" b="b"/>
              <a:pathLst>
                <a:path w="18" h="1">
                  <a:moveTo>
                    <a:pt x="0" y="0"/>
                  </a:moveTo>
                  <a:lnTo>
                    <a:pt x="11" y="1"/>
                  </a:lnTo>
                  <a:lnTo>
                    <a:pt x="18" y="1"/>
                  </a:lnTo>
                </a:path>
              </a:pathLst>
            </a:custGeom>
            <a:noFill/>
            <a:ln w="0">
              <a:solidFill>
                <a:srgbClr val="000000"/>
              </a:solidFill>
              <a:prstDash val="solid"/>
              <a:round/>
              <a:headEnd/>
              <a:tailEnd/>
            </a:ln>
          </p:spPr>
          <p:txBody>
            <a:bodyPr/>
            <a:lstStyle/>
            <a:p>
              <a:endParaRPr lang="en-GB"/>
            </a:p>
          </p:txBody>
        </p:sp>
        <p:sp>
          <p:nvSpPr>
            <p:cNvPr id="593" name="Line 3674"/>
            <p:cNvSpPr>
              <a:spLocks noChangeShapeType="1"/>
            </p:cNvSpPr>
            <p:nvPr/>
          </p:nvSpPr>
          <p:spPr bwMode="auto">
            <a:xfrm flipH="1">
              <a:off x="1765" y="3284"/>
              <a:ext cx="9" cy="3"/>
            </a:xfrm>
            <a:prstGeom prst="line">
              <a:avLst/>
            </a:prstGeom>
            <a:noFill/>
            <a:ln w="0">
              <a:solidFill>
                <a:srgbClr val="000000"/>
              </a:solidFill>
              <a:round/>
              <a:headEnd/>
              <a:tailEnd/>
            </a:ln>
          </p:spPr>
          <p:txBody>
            <a:bodyPr/>
            <a:lstStyle/>
            <a:p>
              <a:endParaRPr lang="en-GB"/>
            </a:p>
          </p:txBody>
        </p:sp>
        <p:sp>
          <p:nvSpPr>
            <p:cNvPr id="594" name="Line 3675"/>
            <p:cNvSpPr>
              <a:spLocks noChangeShapeType="1"/>
            </p:cNvSpPr>
            <p:nvPr/>
          </p:nvSpPr>
          <p:spPr bwMode="auto">
            <a:xfrm flipH="1">
              <a:off x="1846" y="3248"/>
              <a:ext cx="36" cy="15"/>
            </a:xfrm>
            <a:prstGeom prst="line">
              <a:avLst/>
            </a:prstGeom>
            <a:noFill/>
            <a:ln w="0">
              <a:solidFill>
                <a:srgbClr val="000000"/>
              </a:solidFill>
              <a:round/>
              <a:headEnd/>
              <a:tailEnd/>
            </a:ln>
          </p:spPr>
          <p:txBody>
            <a:bodyPr/>
            <a:lstStyle/>
            <a:p>
              <a:endParaRPr lang="en-GB"/>
            </a:p>
          </p:txBody>
        </p:sp>
        <p:sp>
          <p:nvSpPr>
            <p:cNvPr id="595" name="Freeform 3676"/>
            <p:cNvSpPr>
              <a:spLocks/>
            </p:cNvSpPr>
            <p:nvPr/>
          </p:nvSpPr>
          <p:spPr bwMode="auto">
            <a:xfrm>
              <a:off x="1876" y="3182"/>
              <a:ext cx="6" cy="1"/>
            </a:xfrm>
            <a:custGeom>
              <a:avLst/>
              <a:gdLst/>
              <a:ahLst/>
              <a:cxnLst>
                <a:cxn ang="0">
                  <a:pos x="13" y="2"/>
                </a:cxn>
                <a:cxn ang="0">
                  <a:pos x="1" y="1"/>
                </a:cxn>
                <a:cxn ang="0">
                  <a:pos x="0" y="0"/>
                </a:cxn>
              </a:cxnLst>
              <a:rect l="0" t="0" r="r" b="b"/>
              <a:pathLst>
                <a:path w="13" h="2">
                  <a:moveTo>
                    <a:pt x="13" y="2"/>
                  </a:moveTo>
                  <a:lnTo>
                    <a:pt x="1" y="1"/>
                  </a:lnTo>
                  <a:lnTo>
                    <a:pt x="0" y="0"/>
                  </a:lnTo>
                </a:path>
              </a:pathLst>
            </a:custGeom>
            <a:noFill/>
            <a:ln w="0">
              <a:solidFill>
                <a:srgbClr val="000000"/>
              </a:solidFill>
              <a:prstDash val="solid"/>
              <a:round/>
              <a:headEnd/>
              <a:tailEnd/>
            </a:ln>
          </p:spPr>
          <p:txBody>
            <a:bodyPr/>
            <a:lstStyle/>
            <a:p>
              <a:endParaRPr lang="en-GB"/>
            </a:p>
          </p:txBody>
        </p:sp>
        <p:sp>
          <p:nvSpPr>
            <p:cNvPr id="596" name="Line 3677"/>
            <p:cNvSpPr>
              <a:spLocks noChangeShapeType="1"/>
            </p:cNvSpPr>
            <p:nvPr/>
          </p:nvSpPr>
          <p:spPr bwMode="auto">
            <a:xfrm flipH="1">
              <a:off x="1880" y="3177"/>
              <a:ext cx="2" cy="1"/>
            </a:xfrm>
            <a:prstGeom prst="line">
              <a:avLst/>
            </a:prstGeom>
            <a:noFill/>
            <a:ln w="0">
              <a:solidFill>
                <a:srgbClr val="000000"/>
              </a:solidFill>
              <a:round/>
              <a:headEnd/>
              <a:tailEnd/>
            </a:ln>
          </p:spPr>
          <p:txBody>
            <a:bodyPr/>
            <a:lstStyle/>
            <a:p>
              <a:endParaRPr lang="en-GB"/>
            </a:p>
          </p:txBody>
        </p:sp>
        <p:sp>
          <p:nvSpPr>
            <p:cNvPr id="597" name="Line 3678"/>
            <p:cNvSpPr>
              <a:spLocks noChangeShapeType="1"/>
            </p:cNvSpPr>
            <p:nvPr/>
          </p:nvSpPr>
          <p:spPr bwMode="auto">
            <a:xfrm flipH="1">
              <a:off x="1880" y="3174"/>
              <a:ext cx="2" cy="3"/>
            </a:xfrm>
            <a:prstGeom prst="line">
              <a:avLst/>
            </a:prstGeom>
            <a:noFill/>
            <a:ln w="0">
              <a:solidFill>
                <a:srgbClr val="000000"/>
              </a:solidFill>
              <a:round/>
              <a:headEnd/>
              <a:tailEnd/>
            </a:ln>
          </p:spPr>
          <p:txBody>
            <a:bodyPr/>
            <a:lstStyle/>
            <a:p>
              <a:endParaRPr lang="en-GB"/>
            </a:p>
          </p:txBody>
        </p:sp>
        <p:sp>
          <p:nvSpPr>
            <p:cNvPr id="598" name="Freeform 3679"/>
            <p:cNvSpPr>
              <a:spLocks/>
            </p:cNvSpPr>
            <p:nvPr/>
          </p:nvSpPr>
          <p:spPr bwMode="auto">
            <a:xfrm>
              <a:off x="1827" y="3174"/>
              <a:ext cx="55" cy="6"/>
            </a:xfrm>
            <a:custGeom>
              <a:avLst/>
              <a:gdLst/>
              <a:ahLst/>
              <a:cxnLst>
                <a:cxn ang="0">
                  <a:pos x="109" y="0"/>
                </a:cxn>
                <a:cxn ang="0">
                  <a:pos x="106" y="2"/>
                </a:cxn>
                <a:cxn ang="0">
                  <a:pos x="93" y="5"/>
                </a:cxn>
                <a:cxn ang="0">
                  <a:pos x="76" y="4"/>
                </a:cxn>
                <a:cxn ang="0">
                  <a:pos x="63" y="3"/>
                </a:cxn>
                <a:cxn ang="0">
                  <a:pos x="48" y="5"/>
                </a:cxn>
                <a:cxn ang="0">
                  <a:pos x="33" y="7"/>
                </a:cxn>
                <a:cxn ang="0">
                  <a:pos x="25" y="10"/>
                </a:cxn>
                <a:cxn ang="0">
                  <a:pos x="20" y="11"/>
                </a:cxn>
                <a:cxn ang="0">
                  <a:pos x="3" y="11"/>
                </a:cxn>
                <a:cxn ang="0">
                  <a:pos x="0" y="10"/>
                </a:cxn>
              </a:cxnLst>
              <a:rect l="0" t="0" r="r" b="b"/>
              <a:pathLst>
                <a:path w="109" h="11">
                  <a:moveTo>
                    <a:pt x="109" y="0"/>
                  </a:moveTo>
                  <a:lnTo>
                    <a:pt x="106" y="2"/>
                  </a:lnTo>
                  <a:lnTo>
                    <a:pt x="93" y="5"/>
                  </a:lnTo>
                  <a:lnTo>
                    <a:pt x="76" y="4"/>
                  </a:lnTo>
                  <a:lnTo>
                    <a:pt x="63" y="3"/>
                  </a:lnTo>
                  <a:lnTo>
                    <a:pt x="48" y="5"/>
                  </a:lnTo>
                  <a:lnTo>
                    <a:pt x="33" y="7"/>
                  </a:lnTo>
                  <a:lnTo>
                    <a:pt x="25" y="10"/>
                  </a:lnTo>
                  <a:lnTo>
                    <a:pt x="20" y="11"/>
                  </a:lnTo>
                  <a:lnTo>
                    <a:pt x="3" y="11"/>
                  </a:lnTo>
                  <a:lnTo>
                    <a:pt x="0" y="10"/>
                  </a:lnTo>
                </a:path>
              </a:pathLst>
            </a:custGeom>
            <a:noFill/>
            <a:ln w="0">
              <a:solidFill>
                <a:srgbClr val="000000"/>
              </a:solidFill>
              <a:prstDash val="solid"/>
              <a:round/>
              <a:headEnd/>
              <a:tailEnd/>
            </a:ln>
          </p:spPr>
          <p:txBody>
            <a:bodyPr/>
            <a:lstStyle/>
            <a:p>
              <a:endParaRPr lang="en-GB"/>
            </a:p>
          </p:txBody>
        </p:sp>
        <p:sp>
          <p:nvSpPr>
            <p:cNvPr id="599" name="Freeform 3680"/>
            <p:cNvSpPr>
              <a:spLocks/>
            </p:cNvSpPr>
            <p:nvPr/>
          </p:nvSpPr>
          <p:spPr bwMode="auto">
            <a:xfrm>
              <a:off x="1834" y="3165"/>
              <a:ext cx="48" cy="6"/>
            </a:xfrm>
            <a:custGeom>
              <a:avLst/>
              <a:gdLst/>
              <a:ahLst/>
              <a:cxnLst>
                <a:cxn ang="0">
                  <a:pos x="95" y="0"/>
                </a:cxn>
                <a:cxn ang="0">
                  <a:pos x="91" y="3"/>
                </a:cxn>
                <a:cxn ang="0">
                  <a:pos x="79" y="6"/>
                </a:cxn>
                <a:cxn ang="0">
                  <a:pos x="62" y="5"/>
                </a:cxn>
                <a:cxn ang="0">
                  <a:pos x="49" y="4"/>
                </a:cxn>
                <a:cxn ang="0">
                  <a:pos x="34" y="6"/>
                </a:cxn>
                <a:cxn ang="0">
                  <a:pos x="17" y="8"/>
                </a:cxn>
                <a:cxn ang="0">
                  <a:pos x="4" y="11"/>
                </a:cxn>
                <a:cxn ang="0">
                  <a:pos x="0" y="11"/>
                </a:cxn>
              </a:cxnLst>
              <a:rect l="0" t="0" r="r" b="b"/>
              <a:pathLst>
                <a:path w="95" h="11">
                  <a:moveTo>
                    <a:pt x="95" y="0"/>
                  </a:moveTo>
                  <a:lnTo>
                    <a:pt x="91" y="3"/>
                  </a:lnTo>
                  <a:lnTo>
                    <a:pt x="79" y="6"/>
                  </a:lnTo>
                  <a:lnTo>
                    <a:pt x="62" y="5"/>
                  </a:lnTo>
                  <a:lnTo>
                    <a:pt x="49" y="4"/>
                  </a:lnTo>
                  <a:lnTo>
                    <a:pt x="34" y="6"/>
                  </a:lnTo>
                  <a:lnTo>
                    <a:pt x="17" y="8"/>
                  </a:lnTo>
                  <a:lnTo>
                    <a:pt x="4" y="11"/>
                  </a:lnTo>
                  <a:lnTo>
                    <a:pt x="0" y="11"/>
                  </a:lnTo>
                </a:path>
              </a:pathLst>
            </a:custGeom>
            <a:noFill/>
            <a:ln w="0">
              <a:solidFill>
                <a:srgbClr val="000000"/>
              </a:solidFill>
              <a:prstDash val="solid"/>
              <a:round/>
              <a:headEnd/>
              <a:tailEnd/>
            </a:ln>
          </p:spPr>
          <p:txBody>
            <a:bodyPr/>
            <a:lstStyle/>
            <a:p>
              <a:endParaRPr lang="en-GB"/>
            </a:p>
          </p:txBody>
        </p:sp>
        <p:sp>
          <p:nvSpPr>
            <p:cNvPr id="600" name="Freeform 3681"/>
            <p:cNvSpPr>
              <a:spLocks/>
            </p:cNvSpPr>
            <p:nvPr/>
          </p:nvSpPr>
          <p:spPr bwMode="auto">
            <a:xfrm>
              <a:off x="1838" y="3160"/>
              <a:ext cx="44" cy="5"/>
            </a:xfrm>
            <a:custGeom>
              <a:avLst/>
              <a:gdLst/>
              <a:ahLst/>
              <a:cxnLst>
                <a:cxn ang="0">
                  <a:pos x="86" y="0"/>
                </a:cxn>
                <a:cxn ang="0">
                  <a:pos x="82" y="2"/>
                </a:cxn>
                <a:cxn ang="0">
                  <a:pos x="70" y="5"/>
                </a:cxn>
                <a:cxn ang="0">
                  <a:pos x="53" y="4"/>
                </a:cxn>
                <a:cxn ang="0">
                  <a:pos x="40" y="3"/>
                </a:cxn>
                <a:cxn ang="0">
                  <a:pos x="24" y="5"/>
                </a:cxn>
                <a:cxn ang="0">
                  <a:pos x="7" y="7"/>
                </a:cxn>
                <a:cxn ang="0">
                  <a:pos x="0" y="9"/>
                </a:cxn>
              </a:cxnLst>
              <a:rect l="0" t="0" r="r" b="b"/>
              <a:pathLst>
                <a:path w="86" h="9">
                  <a:moveTo>
                    <a:pt x="86" y="0"/>
                  </a:moveTo>
                  <a:lnTo>
                    <a:pt x="82" y="2"/>
                  </a:lnTo>
                  <a:lnTo>
                    <a:pt x="70" y="5"/>
                  </a:lnTo>
                  <a:lnTo>
                    <a:pt x="53" y="4"/>
                  </a:lnTo>
                  <a:lnTo>
                    <a:pt x="40" y="3"/>
                  </a:lnTo>
                  <a:lnTo>
                    <a:pt x="24" y="5"/>
                  </a:lnTo>
                  <a:lnTo>
                    <a:pt x="7" y="7"/>
                  </a:lnTo>
                  <a:lnTo>
                    <a:pt x="0" y="9"/>
                  </a:lnTo>
                </a:path>
              </a:pathLst>
            </a:custGeom>
            <a:noFill/>
            <a:ln w="0">
              <a:solidFill>
                <a:srgbClr val="000000"/>
              </a:solidFill>
              <a:prstDash val="solid"/>
              <a:round/>
              <a:headEnd/>
              <a:tailEnd/>
            </a:ln>
          </p:spPr>
          <p:txBody>
            <a:bodyPr/>
            <a:lstStyle/>
            <a:p>
              <a:endParaRPr lang="en-GB"/>
            </a:p>
          </p:txBody>
        </p:sp>
        <p:sp>
          <p:nvSpPr>
            <p:cNvPr id="601" name="Freeform 3682"/>
            <p:cNvSpPr>
              <a:spLocks/>
            </p:cNvSpPr>
            <p:nvPr/>
          </p:nvSpPr>
          <p:spPr bwMode="auto">
            <a:xfrm>
              <a:off x="1841" y="3158"/>
              <a:ext cx="41" cy="4"/>
            </a:xfrm>
            <a:custGeom>
              <a:avLst/>
              <a:gdLst/>
              <a:ahLst/>
              <a:cxnLst>
                <a:cxn ang="0">
                  <a:pos x="81" y="0"/>
                </a:cxn>
                <a:cxn ang="0">
                  <a:pos x="76" y="2"/>
                </a:cxn>
                <a:cxn ang="0">
                  <a:pos x="65" y="6"/>
                </a:cxn>
                <a:cxn ang="0">
                  <a:pos x="49" y="5"/>
                </a:cxn>
                <a:cxn ang="0">
                  <a:pos x="35" y="4"/>
                </a:cxn>
                <a:cxn ang="0">
                  <a:pos x="19" y="6"/>
                </a:cxn>
                <a:cxn ang="0">
                  <a:pos x="2" y="8"/>
                </a:cxn>
                <a:cxn ang="0">
                  <a:pos x="0" y="9"/>
                </a:cxn>
              </a:cxnLst>
              <a:rect l="0" t="0" r="r" b="b"/>
              <a:pathLst>
                <a:path w="81" h="9">
                  <a:moveTo>
                    <a:pt x="81" y="0"/>
                  </a:moveTo>
                  <a:lnTo>
                    <a:pt x="76" y="2"/>
                  </a:lnTo>
                  <a:lnTo>
                    <a:pt x="65" y="6"/>
                  </a:lnTo>
                  <a:lnTo>
                    <a:pt x="49" y="5"/>
                  </a:lnTo>
                  <a:lnTo>
                    <a:pt x="35" y="4"/>
                  </a:lnTo>
                  <a:lnTo>
                    <a:pt x="19" y="6"/>
                  </a:lnTo>
                  <a:lnTo>
                    <a:pt x="2" y="8"/>
                  </a:lnTo>
                  <a:lnTo>
                    <a:pt x="0" y="9"/>
                  </a:lnTo>
                </a:path>
              </a:pathLst>
            </a:custGeom>
            <a:noFill/>
            <a:ln w="0">
              <a:solidFill>
                <a:srgbClr val="000000"/>
              </a:solidFill>
              <a:prstDash val="solid"/>
              <a:round/>
              <a:headEnd/>
              <a:tailEnd/>
            </a:ln>
          </p:spPr>
          <p:txBody>
            <a:bodyPr/>
            <a:lstStyle/>
            <a:p>
              <a:endParaRPr lang="en-GB"/>
            </a:p>
          </p:txBody>
        </p:sp>
        <p:sp>
          <p:nvSpPr>
            <p:cNvPr id="602" name="Freeform 3683"/>
            <p:cNvSpPr>
              <a:spLocks/>
            </p:cNvSpPr>
            <p:nvPr/>
          </p:nvSpPr>
          <p:spPr bwMode="auto">
            <a:xfrm>
              <a:off x="1845" y="3152"/>
              <a:ext cx="37" cy="3"/>
            </a:xfrm>
            <a:custGeom>
              <a:avLst/>
              <a:gdLst/>
              <a:ahLst/>
              <a:cxnLst>
                <a:cxn ang="0">
                  <a:pos x="72" y="0"/>
                </a:cxn>
                <a:cxn ang="0">
                  <a:pos x="66" y="3"/>
                </a:cxn>
                <a:cxn ang="0">
                  <a:pos x="55" y="6"/>
                </a:cxn>
                <a:cxn ang="0">
                  <a:pos x="40" y="5"/>
                </a:cxn>
                <a:cxn ang="0">
                  <a:pos x="26" y="4"/>
                </a:cxn>
                <a:cxn ang="0">
                  <a:pos x="10" y="6"/>
                </a:cxn>
                <a:cxn ang="0">
                  <a:pos x="0" y="7"/>
                </a:cxn>
              </a:cxnLst>
              <a:rect l="0" t="0" r="r" b="b"/>
              <a:pathLst>
                <a:path w="72" h="7">
                  <a:moveTo>
                    <a:pt x="72" y="0"/>
                  </a:moveTo>
                  <a:lnTo>
                    <a:pt x="66" y="3"/>
                  </a:lnTo>
                  <a:lnTo>
                    <a:pt x="55" y="6"/>
                  </a:lnTo>
                  <a:lnTo>
                    <a:pt x="40" y="5"/>
                  </a:lnTo>
                  <a:lnTo>
                    <a:pt x="26" y="4"/>
                  </a:lnTo>
                  <a:lnTo>
                    <a:pt x="10" y="6"/>
                  </a:lnTo>
                  <a:lnTo>
                    <a:pt x="0" y="7"/>
                  </a:lnTo>
                </a:path>
              </a:pathLst>
            </a:custGeom>
            <a:noFill/>
            <a:ln w="0">
              <a:solidFill>
                <a:srgbClr val="000000"/>
              </a:solidFill>
              <a:prstDash val="solid"/>
              <a:round/>
              <a:headEnd/>
              <a:tailEnd/>
            </a:ln>
          </p:spPr>
          <p:txBody>
            <a:bodyPr/>
            <a:lstStyle/>
            <a:p>
              <a:endParaRPr lang="en-GB"/>
            </a:p>
          </p:txBody>
        </p:sp>
        <p:sp>
          <p:nvSpPr>
            <p:cNvPr id="603" name="Freeform 3684"/>
            <p:cNvSpPr>
              <a:spLocks/>
            </p:cNvSpPr>
            <p:nvPr/>
          </p:nvSpPr>
          <p:spPr bwMode="auto">
            <a:xfrm>
              <a:off x="1882" y="3144"/>
              <a:ext cx="24" cy="1"/>
            </a:xfrm>
            <a:custGeom>
              <a:avLst/>
              <a:gdLst/>
              <a:ahLst/>
              <a:cxnLst>
                <a:cxn ang="0">
                  <a:pos x="0" y="1"/>
                </a:cxn>
                <a:cxn ang="0">
                  <a:pos x="9" y="0"/>
                </a:cxn>
                <a:cxn ang="0">
                  <a:pos x="21" y="1"/>
                </a:cxn>
                <a:cxn ang="0">
                  <a:pos x="38" y="2"/>
                </a:cxn>
                <a:cxn ang="0">
                  <a:pos x="48" y="1"/>
                </a:cxn>
              </a:cxnLst>
              <a:rect l="0" t="0" r="r" b="b"/>
              <a:pathLst>
                <a:path w="48" h="2">
                  <a:moveTo>
                    <a:pt x="0" y="1"/>
                  </a:moveTo>
                  <a:lnTo>
                    <a:pt x="9" y="0"/>
                  </a:lnTo>
                  <a:lnTo>
                    <a:pt x="21" y="1"/>
                  </a:lnTo>
                  <a:lnTo>
                    <a:pt x="38" y="2"/>
                  </a:lnTo>
                  <a:lnTo>
                    <a:pt x="48" y="1"/>
                  </a:lnTo>
                </a:path>
              </a:pathLst>
            </a:custGeom>
            <a:noFill/>
            <a:ln w="0">
              <a:solidFill>
                <a:srgbClr val="000000"/>
              </a:solidFill>
              <a:prstDash val="solid"/>
              <a:round/>
              <a:headEnd/>
              <a:tailEnd/>
            </a:ln>
          </p:spPr>
          <p:txBody>
            <a:bodyPr/>
            <a:lstStyle/>
            <a:p>
              <a:endParaRPr lang="en-GB"/>
            </a:p>
          </p:txBody>
        </p:sp>
        <p:sp>
          <p:nvSpPr>
            <p:cNvPr id="604" name="Line 3685"/>
            <p:cNvSpPr>
              <a:spLocks noChangeShapeType="1"/>
            </p:cNvSpPr>
            <p:nvPr/>
          </p:nvSpPr>
          <p:spPr bwMode="auto">
            <a:xfrm flipH="1">
              <a:off x="1879" y="3112"/>
              <a:ext cx="3" cy="1"/>
            </a:xfrm>
            <a:prstGeom prst="line">
              <a:avLst/>
            </a:prstGeom>
            <a:noFill/>
            <a:ln w="0">
              <a:solidFill>
                <a:srgbClr val="000000"/>
              </a:solidFill>
              <a:round/>
              <a:headEnd/>
              <a:tailEnd/>
            </a:ln>
          </p:spPr>
          <p:txBody>
            <a:bodyPr/>
            <a:lstStyle/>
            <a:p>
              <a:endParaRPr lang="en-GB"/>
            </a:p>
          </p:txBody>
        </p:sp>
        <p:sp>
          <p:nvSpPr>
            <p:cNvPr id="605" name="Freeform 3686"/>
            <p:cNvSpPr>
              <a:spLocks/>
            </p:cNvSpPr>
            <p:nvPr/>
          </p:nvSpPr>
          <p:spPr bwMode="auto">
            <a:xfrm>
              <a:off x="1882" y="3110"/>
              <a:ext cx="40" cy="2"/>
            </a:xfrm>
            <a:custGeom>
              <a:avLst/>
              <a:gdLst/>
              <a:ahLst/>
              <a:cxnLst>
                <a:cxn ang="0">
                  <a:pos x="0" y="0"/>
                </a:cxn>
                <a:cxn ang="0">
                  <a:pos x="14" y="0"/>
                </a:cxn>
                <a:cxn ang="0">
                  <a:pos x="41" y="0"/>
                </a:cxn>
                <a:cxn ang="0">
                  <a:pos x="81" y="2"/>
                </a:cxn>
              </a:cxnLst>
              <a:rect l="0" t="0" r="r" b="b"/>
              <a:pathLst>
                <a:path w="81" h="2">
                  <a:moveTo>
                    <a:pt x="0" y="0"/>
                  </a:moveTo>
                  <a:lnTo>
                    <a:pt x="14" y="0"/>
                  </a:lnTo>
                  <a:lnTo>
                    <a:pt x="41" y="0"/>
                  </a:lnTo>
                  <a:lnTo>
                    <a:pt x="81" y="2"/>
                  </a:lnTo>
                </a:path>
              </a:pathLst>
            </a:custGeom>
            <a:noFill/>
            <a:ln w="0">
              <a:solidFill>
                <a:srgbClr val="000000"/>
              </a:solidFill>
              <a:prstDash val="solid"/>
              <a:round/>
              <a:headEnd/>
              <a:tailEnd/>
            </a:ln>
          </p:spPr>
          <p:txBody>
            <a:bodyPr/>
            <a:lstStyle/>
            <a:p>
              <a:endParaRPr lang="en-GB"/>
            </a:p>
          </p:txBody>
        </p:sp>
        <p:sp>
          <p:nvSpPr>
            <p:cNvPr id="606" name="Freeform 3687"/>
            <p:cNvSpPr>
              <a:spLocks/>
            </p:cNvSpPr>
            <p:nvPr/>
          </p:nvSpPr>
          <p:spPr bwMode="auto">
            <a:xfrm>
              <a:off x="1859" y="3099"/>
              <a:ext cx="23" cy="1"/>
            </a:xfrm>
            <a:custGeom>
              <a:avLst/>
              <a:gdLst/>
              <a:ahLst/>
              <a:cxnLst>
                <a:cxn ang="0">
                  <a:pos x="45" y="0"/>
                </a:cxn>
                <a:cxn ang="0">
                  <a:pos x="23" y="0"/>
                </a:cxn>
                <a:cxn ang="0">
                  <a:pos x="0" y="1"/>
                </a:cxn>
              </a:cxnLst>
              <a:rect l="0" t="0" r="r" b="b"/>
              <a:pathLst>
                <a:path w="45" h="1">
                  <a:moveTo>
                    <a:pt x="45" y="0"/>
                  </a:moveTo>
                  <a:lnTo>
                    <a:pt x="23" y="0"/>
                  </a:lnTo>
                  <a:lnTo>
                    <a:pt x="0" y="1"/>
                  </a:lnTo>
                </a:path>
              </a:pathLst>
            </a:custGeom>
            <a:noFill/>
            <a:ln w="0">
              <a:solidFill>
                <a:srgbClr val="000000"/>
              </a:solidFill>
              <a:prstDash val="solid"/>
              <a:round/>
              <a:headEnd/>
              <a:tailEnd/>
            </a:ln>
          </p:spPr>
          <p:txBody>
            <a:bodyPr/>
            <a:lstStyle/>
            <a:p>
              <a:endParaRPr lang="en-GB"/>
            </a:p>
          </p:txBody>
        </p:sp>
        <p:sp>
          <p:nvSpPr>
            <p:cNvPr id="607" name="Freeform 3688"/>
            <p:cNvSpPr>
              <a:spLocks/>
            </p:cNvSpPr>
            <p:nvPr/>
          </p:nvSpPr>
          <p:spPr bwMode="auto">
            <a:xfrm>
              <a:off x="1860" y="3097"/>
              <a:ext cx="22" cy="1"/>
            </a:xfrm>
            <a:custGeom>
              <a:avLst/>
              <a:gdLst/>
              <a:ahLst/>
              <a:cxnLst>
                <a:cxn ang="0">
                  <a:pos x="43" y="0"/>
                </a:cxn>
                <a:cxn ang="0">
                  <a:pos x="21" y="0"/>
                </a:cxn>
                <a:cxn ang="0">
                  <a:pos x="0" y="1"/>
                </a:cxn>
              </a:cxnLst>
              <a:rect l="0" t="0" r="r" b="b"/>
              <a:pathLst>
                <a:path w="43" h="1">
                  <a:moveTo>
                    <a:pt x="43" y="0"/>
                  </a:moveTo>
                  <a:lnTo>
                    <a:pt x="21" y="0"/>
                  </a:lnTo>
                  <a:lnTo>
                    <a:pt x="0" y="1"/>
                  </a:lnTo>
                </a:path>
              </a:pathLst>
            </a:custGeom>
            <a:noFill/>
            <a:ln w="0">
              <a:solidFill>
                <a:srgbClr val="000000"/>
              </a:solidFill>
              <a:prstDash val="solid"/>
              <a:round/>
              <a:headEnd/>
              <a:tailEnd/>
            </a:ln>
          </p:spPr>
          <p:txBody>
            <a:bodyPr/>
            <a:lstStyle/>
            <a:p>
              <a:endParaRPr lang="en-GB"/>
            </a:p>
          </p:txBody>
        </p:sp>
        <p:sp>
          <p:nvSpPr>
            <p:cNvPr id="608" name="Freeform 3689"/>
            <p:cNvSpPr>
              <a:spLocks/>
            </p:cNvSpPr>
            <p:nvPr/>
          </p:nvSpPr>
          <p:spPr bwMode="auto">
            <a:xfrm>
              <a:off x="1866" y="3086"/>
              <a:ext cx="16" cy="1"/>
            </a:xfrm>
            <a:custGeom>
              <a:avLst/>
              <a:gdLst/>
              <a:ahLst/>
              <a:cxnLst>
                <a:cxn ang="0">
                  <a:pos x="31" y="0"/>
                </a:cxn>
                <a:cxn ang="0">
                  <a:pos x="9" y="1"/>
                </a:cxn>
                <a:cxn ang="0">
                  <a:pos x="0" y="0"/>
                </a:cxn>
              </a:cxnLst>
              <a:rect l="0" t="0" r="r" b="b"/>
              <a:pathLst>
                <a:path w="31" h="1">
                  <a:moveTo>
                    <a:pt x="31" y="0"/>
                  </a:moveTo>
                  <a:lnTo>
                    <a:pt x="9" y="1"/>
                  </a:lnTo>
                  <a:lnTo>
                    <a:pt x="0" y="0"/>
                  </a:lnTo>
                </a:path>
              </a:pathLst>
            </a:custGeom>
            <a:noFill/>
            <a:ln w="0">
              <a:solidFill>
                <a:srgbClr val="000000"/>
              </a:solidFill>
              <a:prstDash val="solid"/>
              <a:round/>
              <a:headEnd/>
              <a:tailEnd/>
            </a:ln>
          </p:spPr>
          <p:txBody>
            <a:bodyPr/>
            <a:lstStyle/>
            <a:p>
              <a:endParaRPr lang="en-GB"/>
            </a:p>
          </p:txBody>
        </p:sp>
        <p:sp>
          <p:nvSpPr>
            <p:cNvPr id="609" name="Freeform 3690"/>
            <p:cNvSpPr>
              <a:spLocks/>
            </p:cNvSpPr>
            <p:nvPr/>
          </p:nvSpPr>
          <p:spPr bwMode="auto">
            <a:xfrm>
              <a:off x="1882" y="3077"/>
              <a:ext cx="23" cy="2"/>
            </a:xfrm>
            <a:custGeom>
              <a:avLst/>
              <a:gdLst/>
              <a:ahLst/>
              <a:cxnLst>
                <a:cxn ang="0">
                  <a:pos x="0" y="0"/>
                </a:cxn>
                <a:cxn ang="0">
                  <a:pos x="6" y="0"/>
                </a:cxn>
                <a:cxn ang="0">
                  <a:pos x="46" y="3"/>
                </a:cxn>
                <a:cxn ang="0">
                  <a:pos x="47" y="3"/>
                </a:cxn>
              </a:cxnLst>
              <a:rect l="0" t="0" r="r" b="b"/>
              <a:pathLst>
                <a:path w="47" h="3">
                  <a:moveTo>
                    <a:pt x="0" y="0"/>
                  </a:moveTo>
                  <a:lnTo>
                    <a:pt x="6" y="0"/>
                  </a:lnTo>
                  <a:lnTo>
                    <a:pt x="46" y="3"/>
                  </a:lnTo>
                  <a:lnTo>
                    <a:pt x="47" y="3"/>
                  </a:lnTo>
                </a:path>
              </a:pathLst>
            </a:custGeom>
            <a:noFill/>
            <a:ln w="0">
              <a:solidFill>
                <a:srgbClr val="000000"/>
              </a:solidFill>
              <a:prstDash val="solid"/>
              <a:round/>
              <a:headEnd/>
              <a:tailEnd/>
            </a:ln>
          </p:spPr>
          <p:txBody>
            <a:bodyPr/>
            <a:lstStyle/>
            <a:p>
              <a:endParaRPr lang="en-GB"/>
            </a:p>
          </p:txBody>
        </p:sp>
        <p:sp>
          <p:nvSpPr>
            <p:cNvPr id="610" name="Freeform 3691"/>
            <p:cNvSpPr>
              <a:spLocks/>
            </p:cNvSpPr>
            <p:nvPr/>
          </p:nvSpPr>
          <p:spPr bwMode="auto">
            <a:xfrm>
              <a:off x="1870" y="3076"/>
              <a:ext cx="12" cy="1"/>
            </a:xfrm>
            <a:custGeom>
              <a:avLst/>
              <a:gdLst/>
              <a:ahLst/>
              <a:cxnLst>
                <a:cxn ang="0">
                  <a:pos x="22" y="0"/>
                </a:cxn>
                <a:cxn ang="0">
                  <a:pos x="3" y="0"/>
                </a:cxn>
                <a:cxn ang="0">
                  <a:pos x="0" y="0"/>
                </a:cxn>
              </a:cxnLst>
              <a:rect l="0" t="0" r="r" b="b"/>
              <a:pathLst>
                <a:path w="22">
                  <a:moveTo>
                    <a:pt x="22" y="0"/>
                  </a:moveTo>
                  <a:lnTo>
                    <a:pt x="3" y="0"/>
                  </a:lnTo>
                  <a:lnTo>
                    <a:pt x="0" y="0"/>
                  </a:lnTo>
                </a:path>
              </a:pathLst>
            </a:custGeom>
            <a:noFill/>
            <a:ln w="0">
              <a:solidFill>
                <a:srgbClr val="000000"/>
              </a:solidFill>
              <a:prstDash val="solid"/>
              <a:round/>
              <a:headEnd/>
              <a:tailEnd/>
            </a:ln>
          </p:spPr>
          <p:txBody>
            <a:bodyPr/>
            <a:lstStyle/>
            <a:p>
              <a:endParaRPr lang="en-GB"/>
            </a:p>
          </p:txBody>
        </p:sp>
        <p:sp>
          <p:nvSpPr>
            <p:cNvPr id="611" name="Freeform 3692"/>
            <p:cNvSpPr>
              <a:spLocks/>
            </p:cNvSpPr>
            <p:nvPr/>
          </p:nvSpPr>
          <p:spPr bwMode="auto">
            <a:xfrm>
              <a:off x="1871" y="3076"/>
              <a:ext cx="11" cy="1"/>
            </a:xfrm>
            <a:custGeom>
              <a:avLst/>
              <a:gdLst/>
              <a:ahLst/>
              <a:cxnLst>
                <a:cxn ang="0">
                  <a:pos x="21" y="1"/>
                </a:cxn>
                <a:cxn ang="0">
                  <a:pos x="3" y="0"/>
                </a:cxn>
                <a:cxn ang="0">
                  <a:pos x="0" y="0"/>
                </a:cxn>
              </a:cxnLst>
              <a:rect l="0" t="0" r="r" b="b"/>
              <a:pathLst>
                <a:path w="21" h="1">
                  <a:moveTo>
                    <a:pt x="21" y="1"/>
                  </a:moveTo>
                  <a:lnTo>
                    <a:pt x="3" y="0"/>
                  </a:lnTo>
                  <a:lnTo>
                    <a:pt x="0" y="0"/>
                  </a:lnTo>
                </a:path>
              </a:pathLst>
            </a:custGeom>
            <a:noFill/>
            <a:ln w="0">
              <a:solidFill>
                <a:srgbClr val="000000"/>
              </a:solidFill>
              <a:prstDash val="solid"/>
              <a:round/>
              <a:headEnd/>
              <a:tailEnd/>
            </a:ln>
          </p:spPr>
          <p:txBody>
            <a:bodyPr/>
            <a:lstStyle/>
            <a:p>
              <a:endParaRPr lang="en-GB"/>
            </a:p>
          </p:txBody>
        </p:sp>
        <p:sp>
          <p:nvSpPr>
            <p:cNvPr id="612" name="Freeform 3693"/>
            <p:cNvSpPr>
              <a:spLocks/>
            </p:cNvSpPr>
            <p:nvPr/>
          </p:nvSpPr>
          <p:spPr bwMode="auto">
            <a:xfrm>
              <a:off x="1882" y="3073"/>
              <a:ext cx="28" cy="1"/>
            </a:xfrm>
            <a:custGeom>
              <a:avLst/>
              <a:gdLst/>
              <a:ahLst/>
              <a:cxnLst>
                <a:cxn ang="0">
                  <a:pos x="0" y="0"/>
                </a:cxn>
                <a:cxn ang="0">
                  <a:pos x="27" y="0"/>
                </a:cxn>
                <a:cxn ang="0">
                  <a:pos x="57" y="0"/>
                </a:cxn>
              </a:cxnLst>
              <a:rect l="0" t="0" r="r" b="b"/>
              <a:pathLst>
                <a:path w="57">
                  <a:moveTo>
                    <a:pt x="0" y="0"/>
                  </a:moveTo>
                  <a:lnTo>
                    <a:pt x="27" y="0"/>
                  </a:lnTo>
                  <a:lnTo>
                    <a:pt x="57" y="0"/>
                  </a:lnTo>
                </a:path>
              </a:pathLst>
            </a:custGeom>
            <a:noFill/>
            <a:ln w="0">
              <a:solidFill>
                <a:srgbClr val="000000"/>
              </a:solidFill>
              <a:prstDash val="solid"/>
              <a:round/>
              <a:headEnd/>
              <a:tailEnd/>
            </a:ln>
          </p:spPr>
          <p:txBody>
            <a:bodyPr/>
            <a:lstStyle/>
            <a:p>
              <a:endParaRPr lang="en-GB"/>
            </a:p>
          </p:txBody>
        </p:sp>
        <p:sp>
          <p:nvSpPr>
            <p:cNvPr id="613" name="Line 3694"/>
            <p:cNvSpPr>
              <a:spLocks noChangeShapeType="1"/>
            </p:cNvSpPr>
            <p:nvPr/>
          </p:nvSpPr>
          <p:spPr bwMode="auto">
            <a:xfrm>
              <a:off x="1881" y="3025"/>
              <a:ext cx="15" cy="1"/>
            </a:xfrm>
            <a:prstGeom prst="line">
              <a:avLst/>
            </a:prstGeom>
            <a:noFill/>
            <a:ln w="0">
              <a:solidFill>
                <a:srgbClr val="000000"/>
              </a:solidFill>
              <a:round/>
              <a:headEnd/>
              <a:tailEnd/>
            </a:ln>
          </p:spPr>
          <p:txBody>
            <a:bodyPr/>
            <a:lstStyle/>
            <a:p>
              <a:endParaRPr lang="en-GB"/>
            </a:p>
          </p:txBody>
        </p:sp>
        <p:sp>
          <p:nvSpPr>
            <p:cNvPr id="614" name="Line 3695"/>
            <p:cNvSpPr>
              <a:spLocks noChangeShapeType="1"/>
            </p:cNvSpPr>
            <p:nvPr/>
          </p:nvSpPr>
          <p:spPr bwMode="auto">
            <a:xfrm>
              <a:off x="1797" y="3025"/>
              <a:ext cx="2" cy="1"/>
            </a:xfrm>
            <a:prstGeom prst="line">
              <a:avLst/>
            </a:prstGeom>
            <a:noFill/>
            <a:ln w="0">
              <a:solidFill>
                <a:srgbClr val="000000"/>
              </a:solidFill>
              <a:round/>
              <a:headEnd/>
              <a:tailEnd/>
            </a:ln>
          </p:spPr>
          <p:txBody>
            <a:bodyPr/>
            <a:lstStyle/>
            <a:p>
              <a:endParaRPr lang="en-GB"/>
            </a:p>
          </p:txBody>
        </p:sp>
        <p:sp>
          <p:nvSpPr>
            <p:cNvPr id="615" name="Freeform 3696"/>
            <p:cNvSpPr>
              <a:spLocks/>
            </p:cNvSpPr>
            <p:nvPr/>
          </p:nvSpPr>
          <p:spPr bwMode="auto">
            <a:xfrm>
              <a:off x="1797" y="3073"/>
              <a:ext cx="12" cy="1"/>
            </a:xfrm>
            <a:custGeom>
              <a:avLst/>
              <a:gdLst/>
              <a:ahLst/>
              <a:cxnLst>
                <a:cxn ang="0">
                  <a:pos x="0" y="0"/>
                </a:cxn>
                <a:cxn ang="0">
                  <a:pos x="9" y="0"/>
                </a:cxn>
                <a:cxn ang="0">
                  <a:pos x="25" y="0"/>
                </a:cxn>
              </a:cxnLst>
              <a:rect l="0" t="0" r="r" b="b"/>
              <a:pathLst>
                <a:path w="25">
                  <a:moveTo>
                    <a:pt x="0" y="0"/>
                  </a:moveTo>
                  <a:lnTo>
                    <a:pt x="9" y="0"/>
                  </a:lnTo>
                  <a:lnTo>
                    <a:pt x="25" y="0"/>
                  </a:lnTo>
                </a:path>
              </a:pathLst>
            </a:custGeom>
            <a:noFill/>
            <a:ln w="0">
              <a:solidFill>
                <a:srgbClr val="000000"/>
              </a:solidFill>
              <a:prstDash val="solid"/>
              <a:round/>
              <a:headEnd/>
              <a:tailEnd/>
            </a:ln>
          </p:spPr>
          <p:txBody>
            <a:bodyPr/>
            <a:lstStyle/>
            <a:p>
              <a:endParaRPr lang="en-GB"/>
            </a:p>
          </p:txBody>
        </p:sp>
        <p:sp>
          <p:nvSpPr>
            <p:cNvPr id="616" name="Freeform 3697"/>
            <p:cNvSpPr>
              <a:spLocks/>
            </p:cNvSpPr>
            <p:nvPr/>
          </p:nvSpPr>
          <p:spPr bwMode="auto">
            <a:xfrm>
              <a:off x="1772" y="3075"/>
              <a:ext cx="25" cy="1"/>
            </a:xfrm>
            <a:custGeom>
              <a:avLst/>
              <a:gdLst/>
              <a:ahLst/>
              <a:cxnLst>
                <a:cxn ang="0">
                  <a:pos x="50" y="2"/>
                </a:cxn>
                <a:cxn ang="0">
                  <a:pos x="43" y="2"/>
                </a:cxn>
                <a:cxn ang="0">
                  <a:pos x="32" y="2"/>
                </a:cxn>
                <a:cxn ang="0">
                  <a:pos x="17" y="2"/>
                </a:cxn>
                <a:cxn ang="0">
                  <a:pos x="0" y="0"/>
                </a:cxn>
                <a:cxn ang="0">
                  <a:pos x="0" y="0"/>
                </a:cxn>
              </a:cxnLst>
              <a:rect l="0" t="0" r="r" b="b"/>
              <a:pathLst>
                <a:path w="50" h="2">
                  <a:moveTo>
                    <a:pt x="50" y="2"/>
                  </a:moveTo>
                  <a:lnTo>
                    <a:pt x="43" y="2"/>
                  </a:lnTo>
                  <a:lnTo>
                    <a:pt x="32" y="2"/>
                  </a:lnTo>
                  <a:lnTo>
                    <a:pt x="17" y="2"/>
                  </a:lnTo>
                  <a:lnTo>
                    <a:pt x="0" y="0"/>
                  </a:lnTo>
                  <a:lnTo>
                    <a:pt x="0" y="0"/>
                  </a:lnTo>
                </a:path>
              </a:pathLst>
            </a:custGeom>
            <a:noFill/>
            <a:ln w="0">
              <a:solidFill>
                <a:srgbClr val="000000"/>
              </a:solidFill>
              <a:prstDash val="solid"/>
              <a:round/>
              <a:headEnd/>
              <a:tailEnd/>
            </a:ln>
          </p:spPr>
          <p:txBody>
            <a:bodyPr/>
            <a:lstStyle/>
            <a:p>
              <a:endParaRPr lang="en-GB"/>
            </a:p>
          </p:txBody>
        </p:sp>
        <p:sp>
          <p:nvSpPr>
            <p:cNvPr id="617" name="Line 3698"/>
            <p:cNvSpPr>
              <a:spLocks noChangeShapeType="1"/>
            </p:cNvSpPr>
            <p:nvPr/>
          </p:nvSpPr>
          <p:spPr bwMode="auto">
            <a:xfrm flipH="1" flipV="1">
              <a:off x="1771" y="3075"/>
              <a:ext cx="26" cy="1"/>
            </a:xfrm>
            <a:prstGeom prst="line">
              <a:avLst/>
            </a:prstGeom>
            <a:noFill/>
            <a:ln w="0">
              <a:solidFill>
                <a:srgbClr val="000000"/>
              </a:solidFill>
              <a:round/>
              <a:headEnd/>
              <a:tailEnd/>
            </a:ln>
          </p:spPr>
          <p:txBody>
            <a:bodyPr/>
            <a:lstStyle/>
            <a:p>
              <a:endParaRPr lang="en-GB"/>
            </a:p>
          </p:txBody>
        </p:sp>
        <p:sp>
          <p:nvSpPr>
            <p:cNvPr id="618" name="Freeform 3699"/>
            <p:cNvSpPr>
              <a:spLocks/>
            </p:cNvSpPr>
            <p:nvPr/>
          </p:nvSpPr>
          <p:spPr bwMode="auto">
            <a:xfrm>
              <a:off x="1797" y="3077"/>
              <a:ext cx="11" cy="1"/>
            </a:xfrm>
            <a:custGeom>
              <a:avLst/>
              <a:gdLst/>
              <a:ahLst/>
              <a:cxnLst>
                <a:cxn ang="0">
                  <a:pos x="0" y="0"/>
                </a:cxn>
                <a:cxn ang="0">
                  <a:pos x="12" y="1"/>
                </a:cxn>
                <a:cxn ang="0">
                  <a:pos x="23" y="1"/>
                </a:cxn>
              </a:cxnLst>
              <a:rect l="0" t="0" r="r" b="b"/>
              <a:pathLst>
                <a:path w="23" h="1">
                  <a:moveTo>
                    <a:pt x="0" y="0"/>
                  </a:moveTo>
                  <a:lnTo>
                    <a:pt x="12" y="1"/>
                  </a:lnTo>
                  <a:lnTo>
                    <a:pt x="23" y="1"/>
                  </a:lnTo>
                </a:path>
              </a:pathLst>
            </a:custGeom>
            <a:noFill/>
            <a:ln w="0">
              <a:solidFill>
                <a:srgbClr val="000000"/>
              </a:solidFill>
              <a:prstDash val="solid"/>
              <a:round/>
              <a:headEnd/>
              <a:tailEnd/>
            </a:ln>
          </p:spPr>
          <p:txBody>
            <a:bodyPr/>
            <a:lstStyle/>
            <a:p>
              <a:endParaRPr lang="en-GB"/>
            </a:p>
          </p:txBody>
        </p:sp>
        <p:sp>
          <p:nvSpPr>
            <p:cNvPr id="619" name="Freeform 3700"/>
            <p:cNvSpPr>
              <a:spLocks/>
            </p:cNvSpPr>
            <p:nvPr/>
          </p:nvSpPr>
          <p:spPr bwMode="auto">
            <a:xfrm>
              <a:off x="1767" y="3082"/>
              <a:ext cx="30" cy="1"/>
            </a:xfrm>
            <a:custGeom>
              <a:avLst/>
              <a:gdLst/>
              <a:ahLst/>
              <a:cxnLst>
                <a:cxn ang="0">
                  <a:pos x="58" y="0"/>
                </a:cxn>
                <a:cxn ang="0">
                  <a:pos x="50" y="0"/>
                </a:cxn>
                <a:cxn ang="0">
                  <a:pos x="37" y="0"/>
                </a:cxn>
                <a:cxn ang="0">
                  <a:pos x="26" y="1"/>
                </a:cxn>
                <a:cxn ang="0">
                  <a:pos x="8" y="1"/>
                </a:cxn>
                <a:cxn ang="0">
                  <a:pos x="0" y="1"/>
                </a:cxn>
              </a:cxnLst>
              <a:rect l="0" t="0" r="r" b="b"/>
              <a:pathLst>
                <a:path w="58" h="1">
                  <a:moveTo>
                    <a:pt x="58" y="0"/>
                  </a:moveTo>
                  <a:lnTo>
                    <a:pt x="50" y="0"/>
                  </a:lnTo>
                  <a:lnTo>
                    <a:pt x="37" y="0"/>
                  </a:lnTo>
                  <a:lnTo>
                    <a:pt x="26" y="1"/>
                  </a:lnTo>
                  <a:lnTo>
                    <a:pt x="8" y="1"/>
                  </a:lnTo>
                  <a:lnTo>
                    <a:pt x="0" y="1"/>
                  </a:lnTo>
                </a:path>
              </a:pathLst>
            </a:custGeom>
            <a:noFill/>
            <a:ln w="0">
              <a:solidFill>
                <a:srgbClr val="000000"/>
              </a:solidFill>
              <a:prstDash val="solid"/>
              <a:round/>
              <a:headEnd/>
              <a:tailEnd/>
            </a:ln>
          </p:spPr>
          <p:txBody>
            <a:bodyPr/>
            <a:lstStyle/>
            <a:p>
              <a:endParaRPr lang="en-GB"/>
            </a:p>
          </p:txBody>
        </p:sp>
        <p:sp>
          <p:nvSpPr>
            <p:cNvPr id="620" name="Freeform 3701"/>
            <p:cNvSpPr>
              <a:spLocks/>
            </p:cNvSpPr>
            <p:nvPr/>
          </p:nvSpPr>
          <p:spPr bwMode="auto">
            <a:xfrm>
              <a:off x="1759" y="3097"/>
              <a:ext cx="38" cy="5"/>
            </a:xfrm>
            <a:custGeom>
              <a:avLst/>
              <a:gdLst/>
              <a:ahLst/>
              <a:cxnLst>
                <a:cxn ang="0">
                  <a:pos x="74" y="8"/>
                </a:cxn>
                <a:cxn ang="0">
                  <a:pos x="66" y="9"/>
                </a:cxn>
                <a:cxn ang="0">
                  <a:pos x="55" y="8"/>
                </a:cxn>
                <a:cxn ang="0">
                  <a:pos x="42" y="6"/>
                </a:cxn>
                <a:cxn ang="0">
                  <a:pos x="31" y="6"/>
                </a:cxn>
                <a:cxn ang="0">
                  <a:pos x="14" y="3"/>
                </a:cxn>
                <a:cxn ang="0">
                  <a:pos x="0" y="0"/>
                </a:cxn>
              </a:cxnLst>
              <a:rect l="0" t="0" r="r" b="b"/>
              <a:pathLst>
                <a:path w="74" h="9">
                  <a:moveTo>
                    <a:pt x="74" y="8"/>
                  </a:moveTo>
                  <a:lnTo>
                    <a:pt x="66" y="9"/>
                  </a:lnTo>
                  <a:lnTo>
                    <a:pt x="55" y="8"/>
                  </a:lnTo>
                  <a:lnTo>
                    <a:pt x="42" y="6"/>
                  </a:lnTo>
                  <a:lnTo>
                    <a:pt x="31" y="6"/>
                  </a:lnTo>
                  <a:lnTo>
                    <a:pt x="14" y="3"/>
                  </a:lnTo>
                  <a:lnTo>
                    <a:pt x="0" y="0"/>
                  </a:lnTo>
                </a:path>
              </a:pathLst>
            </a:custGeom>
            <a:noFill/>
            <a:ln w="0">
              <a:solidFill>
                <a:srgbClr val="000000"/>
              </a:solidFill>
              <a:prstDash val="solid"/>
              <a:round/>
              <a:headEnd/>
              <a:tailEnd/>
            </a:ln>
          </p:spPr>
          <p:txBody>
            <a:bodyPr/>
            <a:lstStyle/>
            <a:p>
              <a:endParaRPr lang="en-GB"/>
            </a:p>
          </p:txBody>
        </p:sp>
        <p:sp>
          <p:nvSpPr>
            <p:cNvPr id="621" name="Freeform 3702"/>
            <p:cNvSpPr>
              <a:spLocks/>
            </p:cNvSpPr>
            <p:nvPr/>
          </p:nvSpPr>
          <p:spPr bwMode="auto">
            <a:xfrm>
              <a:off x="1758" y="3099"/>
              <a:ext cx="39" cy="4"/>
            </a:xfrm>
            <a:custGeom>
              <a:avLst/>
              <a:gdLst/>
              <a:ahLst/>
              <a:cxnLst>
                <a:cxn ang="0">
                  <a:pos x="77" y="8"/>
                </a:cxn>
                <a:cxn ang="0">
                  <a:pos x="69" y="9"/>
                </a:cxn>
                <a:cxn ang="0">
                  <a:pos x="58" y="8"/>
                </a:cxn>
                <a:cxn ang="0">
                  <a:pos x="45" y="7"/>
                </a:cxn>
                <a:cxn ang="0">
                  <a:pos x="34" y="7"/>
                </a:cxn>
                <a:cxn ang="0">
                  <a:pos x="17" y="3"/>
                </a:cxn>
                <a:cxn ang="0">
                  <a:pos x="1" y="0"/>
                </a:cxn>
                <a:cxn ang="0">
                  <a:pos x="0" y="0"/>
                </a:cxn>
              </a:cxnLst>
              <a:rect l="0" t="0" r="r" b="b"/>
              <a:pathLst>
                <a:path w="77" h="9">
                  <a:moveTo>
                    <a:pt x="77" y="8"/>
                  </a:moveTo>
                  <a:lnTo>
                    <a:pt x="69" y="9"/>
                  </a:lnTo>
                  <a:lnTo>
                    <a:pt x="58" y="8"/>
                  </a:lnTo>
                  <a:lnTo>
                    <a:pt x="45" y="7"/>
                  </a:lnTo>
                  <a:lnTo>
                    <a:pt x="34" y="7"/>
                  </a:lnTo>
                  <a:lnTo>
                    <a:pt x="17" y="3"/>
                  </a:lnTo>
                  <a:lnTo>
                    <a:pt x="1" y="0"/>
                  </a:lnTo>
                  <a:lnTo>
                    <a:pt x="0" y="0"/>
                  </a:lnTo>
                </a:path>
              </a:pathLst>
            </a:custGeom>
            <a:noFill/>
            <a:ln w="0">
              <a:solidFill>
                <a:srgbClr val="000000"/>
              </a:solidFill>
              <a:prstDash val="solid"/>
              <a:round/>
              <a:headEnd/>
              <a:tailEnd/>
            </a:ln>
          </p:spPr>
          <p:txBody>
            <a:bodyPr/>
            <a:lstStyle/>
            <a:p>
              <a:endParaRPr lang="en-GB"/>
            </a:p>
          </p:txBody>
        </p:sp>
        <p:sp>
          <p:nvSpPr>
            <p:cNvPr id="622" name="Freeform 3703"/>
            <p:cNvSpPr>
              <a:spLocks/>
            </p:cNvSpPr>
            <p:nvPr/>
          </p:nvSpPr>
          <p:spPr bwMode="auto">
            <a:xfrm>
              <a:off x="1797" y="3110"/>
              <a:ext cx="6" cy="1"/>
            </a:xfrm>
            <a:custGeom>
              <a:avLst/>
              <a:gdLst/>
              <a:ahLst/>
              <a:cxnLst>
                <a:cxn ang="0">
                  <a:pos x="0" y="0"/>
                </a:cxn>
                <a:cxn ang="0">
                  <a:pos x="1" y="0"/>
                </a:cxn>
                <a:cxn ang="0">
                  <a:pos x="12" y="1"/>
                </a:cxn>
              </a:cxnLst>
              <a:rect l="0" t="0" r="r" b="b"/>
              <a:pathLst>
                <a:path w="12" h="1">
                  <a:moveTo>
                    <a:pt x="0" y="0"/>
                  </a:moveTo>
                  <a:lnTo>
                    <a:pt x="1" y="0"/>
                  </a:lnTo>
                  <a:lnTo>
                    <a:pt x="12" y="1"/>
                  </a:lnTo>
                </a:path>
              </a:pathLst>
            </a:custGeom>
            <a:noFill/>
            <a:ln w="0">
              <a:solidFill>
                <a:srgbClr val="000000"/>
              </a:solidFill>
              <a:prstDash val="solid"/>
              <a:round/>
              <a:headEnd/>
              <a:tailEnd/>
            </a:ln>
          </p:spPr>
          <p:txBody>
            <a:bodyPr/>
            <a:lstStyle/>
            <a:p>
              <a:endParaRPr lang="en-GB"/>
            </a:p>
          </p:txBody>
        </p:sp>
        <p:sp>
          <p:nvSpPr>
            <p:cNvPr id="623" name="Freeform 3704"/>
            <p:cNvSpPr>
              <a:spLocks/>
            </p:cNvSpPr>
            <p:nvPr/>
          </p:nvSpPr>
          <p:spPr bwMode="auto">
            <a:xfrm>
              <a:off x="1752" y="3109"/>
              <a:ext cx="45" cy="4"/>
            </a:xfrm>
            <a:custGeom>
              <a:avLst/>
              <a:gdLst/>
              <a:ahLst/>
              <a:cxnLst>
                <a:cxn ang="0">
                  <a:pos x="89" y="6"/>
                </a:cxn>
                <a:cxn ang="0">
                  <a:pos x="52" y="5"/>
                </a:cxn>
                <a:cxn ang="0">
                  <a:pos x="39" y="4"/>
                </a:cxn>
                <a:cxn ang="0">
                  <a:pos x="29" y="3"/>
                </a:cxn>
                <a:cxn ang="0">
                  <a:pos x="18" y="2"/>
                </a:cxn>
                <a:cxn ang="0">
                  <a:pos x="4" y="0"/>
                </a:cxn>
                <a:cxn ang="0">
                  <a:pos x="0" y="0"/>
                </a:cxn>
              </a:cxnLst>
              <a:rect l="0" t="0" r="r" b="b"/>
              <a:pathLst>
                <a:path w="89" h="6">
                  <a:moveTo>
                    <a:pt x="89" y="6"/>
                  </a:moveTo>
                  <a:lnTo>
                    <a:pt x="52" y="5"/>
                  </a:lnTo>
                  <a:lnTo>
                    <a:pt x="39" y="4"/>
                  </a:lnTo>
                  <a:lnTo>
                    <a:pt x="29" y="3"/>
                  </a:lnTo>
                  <a:lnTo>
                    <a:pt x="18" y="2"/>
                  </a:lnTo>
                  <a:lnTo>
                    <a:pt x="4" y="0"/>
                  </a:lnTo>
                  <a:lnTo>
                    <a:pt x="0" y="0"/>
                  </a:lnTo>
                </a:path>
              </a:pathLst>
            </a:custGeom>
            <a:noFill/>
            <a:ln w="0">
              <a:solidFill>
                <a:srgbClr val="000000"/>
              </a:solidFill>
              <a:prstDash val="solid"/>
              <a:round/>
              <a:headEnd/>
              <a:tailEnd/>
            </a:ln>
          </p:spPr>
          <p:txBody>
            <a:bodyPr/>
            <a:lstStyle/>
            <a:p>
              <a:endParaRPr lang="en-GB"/>
            </a:p>
          </p:txBody>
        </p:sp>
        <p:sp>
          <p:nvSpPr>
            <p:cNvPr id="624" name="Line 3705"/>
            <p:cNvSpPr>
              <a:spLocks noChangeShapeType="1"/>
            </p:cNvSpPr>
            <p:nvPr/>
          </p:nvSpPr>
          <p:spPr bwMode="auto">
            <a:xfrm>
              <a:off x="1796" y="3148"/>
              <a:ext cx="1" cy="1"/>
            </a:xfrm>
            <a:prstGeom prst="line">
              <a:avLst/>
            </a:prstGeom>
            <a:noFill/>
            <a:ln w="0">
              <a:solidFill>
                <a:srgbClr val="000000"/>
              </a:solidFill>
              <a:round/>
              <a:headEnd/>
              <a:tailEnd/>
            </a:ln>
          </p:spPr>
          <p:txBody>
            <a:bodyPr/>
            <a:lstStyle/>
            <a:p>
              <a:endParaRPr lang="en-GB"/>
            </a:p>
          </p:txBody>
        </p:sp>
        <p:sp>
          <p:nvSpPr>
            <p:cNvPr id="625" name="Line 3706"/>
            <p:cNvSpPr>
              <a:spLocks noChangeShapeType="1"/>
            </p:cNvSpPr>
            <p:nvPr/>
          </p:nvSpPr>
          <p:spPr bwMode="auto">
            <a:xfrm flipH="1">
              <a:off x="1795" y="3155"/>
              <a:ext cx="1" cy="1"/>
            </a:xfrm>
            <a:prstGeom prst="line">
              <a:avLst/>
            </a:prstGeom>
            <a:noFill/>
            <a:ln w="0">
              <a:solidFill>
                <a:srgbClr val="000000"/>
              </a:solidFill>
              <a:round/>
              <a:headEnd/>
              <a:tailEnd/>
            </a:ln>
          </p:spPr>
          <p:txBody>
            <a:bodyPr/>
            <a:lstStyle/>
            <a:p>
              <a:endParaRPr lang="en-GB"/>
            </a:p>
          </p:txBody>
        </p:sp>
        <p:sp>
          <p:nvSpPr>
            <p:cNvPr id="626" name="Line 3707"/>
            <p:cNvSpPr>
              <a:spLocks noChangeShapeType="1"/>
            </p:cNvSpPr>
            <p:nvPr/>
          </p:nvSpPr>
          <p:spPr bwMode="auto">
            <a:xfrm flipH="1">
              <a:off x="1794" y="3161"/>
              <a:ext cx="2" cy="1"/>
            </a:xfrm>
            <a:prstGeom prst="line">
              <a:avLst/>
            </a:prstGeom>
            <a:noFill/>
            <a:ln w="0">
              <a:solidFill>
                <a:srgbClr val="000000"/>
              </a:solidFill>
              <a:round/>
              <a:headEnd/>
              <a:tailEnd/>
            </a:ln>
          </p:spPr>
          <p:txBody>
            <a:bodyPr/>
            <a:lstStyle/>
            <a:p>
              <a:endParaRPr lang="en-GB"/>
            </a:p>
          </p:txBody>
        </p:sp>
        <p:sp>
          <p:nvSpPr>
            <p:cNvPr id="627" name="Line 3708"/>
            <p:cNvSpPr>
              <a:spLocks noChangeShapeType="1"/>
            </p:cNvSpPr>
            <p:nvPr/>
          </p:nvSpPr>
          <p:spPr bwMode="auto">
            <a:xfrm flipH="1">
              <a:off x="1794" y="3163"/>
              <a:ext cx="2" cy="1"/>
            </a:xfrm>
            <a:prstGeom prst="line">
              <a:avLst/>
            </a:prstGeom>
            <a:noFill/>
            <a:ln w="0">
              <a:solidFill>
                <a:srgbClr val="000000"/>
              </a:solidFill>
              <a:round/>
              <a:headEnd/>
              <a:tailEnd/>
            </a:ln>
          </p:spPr>
          <p:txBody>
            <a:bodyPr/>
            <a:lstStyle/>
            <a:p>
              <a:endParaRPr lang="en-GB"/>
            </a:p>
          </p:txBody>
        </p:sp>
        <p:sp>
          <p:nvSpPr>
            <p:cNvPr id="628" name="Line 3709"/>
            <p:cNvSpPr>
              <a:spLocks noChangeShapeType="1"/>
            </p:cNvSpPr>
            <p:nvPr/>
          </p:nvSpPr>
          <p:spPr bwMode="auto">
            <a:xfrm flipH="1">
              <a:off x="1793" y="3168"/>
              <a:ext cx="3" cy="1"/>
            </a:xfrm>
            <a:prstGeom prst="line">
              <a:avLst/>
            </a:prstGeom>
            <a:noFill/>
            <a:ln w="0">
              <a:solidFill>
                <a:srgbClr val="000000"/>
              </a:solidFill>
              <a:round/>
              <a:headEnd/>
              <a:tailEnd/>
            </a:ln>
          </p:spPr>
          <p:txBody>
            <a:bodyPr/>
            <a:lstStyle/>
            <a:p>
              <a:endParaRPr lang="en-GB"/>
            </a:p>
          </p:txBody>
        </p:sp>
        <p:sp>
          <p:nvSpPr>
            <p:cNvPr id="629" name="Line 3710"/>
            <p:cNvSpPr>
              <a:spLocks noChangeShapeType="1"/>
            </p:cNvSpPr>
            <p:nvPr/>
          </p:nvSpPr>
          <p:spPr bwMode="auto">
            <a:xfrm flipH="1">
              <a:off x="1792" y="3178"/>
              <a:ext cx="4" cy="1"/>
            </a:xfrm>
            <a:prstGeom prst="line">
              <a:avLst/>
            </a:prstGeom>
            <a:noFill/>
            <a:ln w="0">
              <a:solidFill>
                <a:srgbClr val="000000"/>
              </a:solidFill>
              <a:round/>
              <a:headEnd/>
              <a:tailEnd/>
            </a:ln>
          </p:spPr>
          <p:txBody>
            <a:bodyPr/>
            <a:lstStyle/>
            <a:p>
              <a:endParaRPr lang="en-GB"/>
            </a:p>
          </p:txBody>
        </p:sp>
        <p:sp>
          <p:nvSpPr>
            <p:cNvPr id="630" name="Freeform 3711"/>
            <p:cNvSpPr>
              <a:spLocks/>
            </p:cNvSpPr>
            <p:nvPr/>
          </p:nvSpPr>
          <p:spPr bwMode="auto">
            <a:xfrm>
              <a:off x="1796" y="3189"/>
              <a:ext cx="18" cy="1"/>
            </a:xfrm>
            <a:custGeom>
              <a:avLst/>
              <a:gdLst/>
              <a:ahLst/>
              <a:cxnLst>
                <a:cxn ang="0">
                  <a:pos x="0" y="0"/>
                </a:cxn>
                <a:cxn ang="0">
                  <a:pos x="1" y="0"/>
                </a:cxn>
                <a:cxn ang="0">
                  <a:pos x="10" y="0"/>
                </a:cxn>
                <a:cxn ang="0">
                  <a:pos x="27" y="1"/>
                </a:cxn>
                <a:cxn ang="0">
                  <a:pos x="36" y="2"/>
                </a:cxn>
              </a:cxnLst>
              <a:rect l="0" t="0" r="r" b="b"/>
              <a:pathLst>
                <a:path w="36" h="2">
                  <a:moveTo>
                    <a:pt x="0" y="0"/>
                  </a:moveTo>
                  <a:lnTo>
                    <a:pt x="1" y="0"/>
                  </a:lnTo>
                  <a:lnTo>
                    <a:pt x="10" y="0"/>
                  </a:lnTo>
                  <a:lnTo>
                    <a:pt x="27" y="1"/>
                  </a:lnTo>
                  <a:lnTo>
                    <a:pt x="36" y="2"/>
                  </a:lnTo>
                </a:path>
              </a:pathLst>
            </a:custGeom>
            <a:noFill/>
            <a:ln w="0">
              <a:solidFill>
                <a:srgbClr val="000000"/>
              </a:solidFill>
              <a:prstDash val="solid"/>
              <a:round/>
              <a:headEnd/>
              <a:tailEnd/>
            </a:ln>
          </p:spPr>
          <p:txBody>
            <a:bodyPr/>
            <a:lstStyle/>
            <a:p>
              <a:endParaRPr lang="en-GB"/>
            </a:p>
          </p:txBody>
        </p:sp>
        <p:sp>
          <p:nvSpPr>
            <p:cNvPr id="631" name="Line 3712"/>
            <p:cNvSpPr>
              <a:spLocks noChangeShapeType="1"/>
            </p:cNvSpPr>
            <p:nvPr/>
          </p:nvSpPr>
          <p:spPr bwMode="auto">
            <a:xfrm>
              <a:off x="1796" y="3206"/>
              <a:ext cx="7" cy="1"/>
            </a:xfrm>
            <a:prstGeom prst="line">
              <a:avLst/>
            </a:prstGeom>
            <a:noFill/>
            <a:ln w="0">
              <a:solidFill>
                <a:srgbClr val="000000"/>
              </a:solidFill>
              <a:round/>
              <a:headEnd/>
              <a:tailEnd/>
            </a:ln>
          </p:spPr>
          <p:txBody>
            <a:bodyPr/>
            <a:lstStyle/>
            <a:p>
              <a:endParaRPr lang="en-GB"/>
            </a:p>
          </p:txBody>
        </p:sp>
        <p:sp>
          <p:nvSpPr>
            <p:cNvPr id="632" name="Line 3713"/>
            <p:cNvSpPr>
              <a:spLocks noChangeShapeType="1"/>
            </p:cNvSpPr>
            <p:nvPr/>
          </p:nvSpPr>
          <p:spPr bwMode="auto">
            <a:xfrm flipH="1">
              <a:off x="1774" y="3278"/>
              <a:ext cx="22" cy="6"/>
            </a:xfrm>
            <a:prstGeom prst="line">
              <a:avLst/>
            </a:prstGeom>
            <a:noFill/>
            <a:ln w="0">
              <a:solidFill>
                <a:srgbClr val="000000"/>
              </a:solidFill>
              <a:round/>
              <a:headEnd/>
              <a:tailEnd/>
            </a:ln>
          </p:spPr>
          <p:txBody>
            <a:bodyPr/>
            <a:lstStyle/>
            <a:p>
              <a:endParaRPr lang="en-GB"/>
            </a:p>
          </p:txBody>
        </p:sp>
        <p:sp>
          <p:nvSpPr>
            <p:cNvPr id="633" name="Line 3714"/>
            <p:cNvSpPr>
              <a:spLocks noChangeShapeType="1"/>
            </p:cNvSpPr>
            <p:nvPr/>
          </p:nvSpPr>
          <p:spPr bwMode="auto">
            <a:xfrm flipH="1">
              <a:off x="1868" y="3191"/>
              <a:ext cx="1" cy="1"/>
            </a:xfrm>
            <a:prstGeom prst="line">
              <a:avLst/>
            </a:prstGeom>
            <a:noFill/>
            <a:ln w="0">
              <a:solidFill>
                <a:srgbClr val="000000"/>
              </a:solidFill>
              <a:round/>
              <a:headEnd/>
              <a:tailEnd/>
            </a:ln>
          </p:spPr>
          <p:txBody>
            <a:bodyPr/>
            <a:lstStyle/>
            <a:p>
              <a:endParaRPr lang="en-GB"/>
            </a:p>
          </p:txBody>
        </p:sp>
        <p:sp>
          <p:nvSpPr>
            <p:cNvPr id="634" name="Line 3715"/>
            <p:cNvSpPr>
              <a:spLocks noChangeShapeType="1"/>
            </p:cNvSpPr>
            <p:nvPr/>
          </p:nvSpPr>
          <p:spPr bwMode="auto">
            <a:xfrm>
              <a:off x="1954" y="3206"/>
              <a:ext cx="1" cy="1"/>
            </a:xfrm>
            <a:prstGeom prst="line">
              <a:avLst/>
            </a:prstGeom>
            <a:noFill/>
            <a:ln w="0">
              <a:solidFill>
                <a:srgbClr val="000000"/>
              </a:solidFill>
              <a:round/>
              <a:headEnd/>
              <a:tailEnd/>
            </a:ln>
          </p:spPr>
          <p:txBody>
            <a:bodyPr/>
            <a:lstStyle/>
            <a:p>
              <a:endParaRPr lang="en-GB"/>
            </a:p>
          </p:txBody>
        </p:sp>
        <p:sp>
          <p:nvSpPr>
            <p:cNvPr id="635" name="Line 3716"/>
            <p:cNvSpPr>
              <a:spLocks noChangeShapeType="1"/>
            </p:cNvSpPr>
            <p:nvPr/>
          </p:nvSpPr>
          <p:spPr bwMode="auto">
            <a:xfrm>
              <a:off x="1710" y="3192"/>
              <a:ext cx="1" cy="1"/>
            </a:xfrm>
            <a:prstGeom prst="line">
              <a:avLst/>
            </a:prstGeom>
            <a:noFill/>
            <a:ln w="0">
              <a:solidFill>
                <a:srgbClr val="000000"/>
              </a:solidFill>
              <a:round/>
              <a:headEnd/>
              <a:tailEnd/>
            </a:ln>
          </p:spPr>
          <p:txBody>
            <a:bodyPr/>
            <a:lstStyle/>
            <a:p>
              <a:endParaRPr lang="en-GB"/>
            </a:p>
          </p:txBody>
        </p:sp>
        <p:sp>
          <p:nvSpPr>
            <p:cNvPr id="636" name="Freeform 3717"/>
            <p:cNvSpPr>
              <a:spLocks/>
            </p:cNvSpPr>
            <p:nvPr/>
          </p:nvSpPr>
          <p:spPr bwMode="auto">
            <a:xfrm>
              <a:off x="1710" y="3192"/>
              <a:ext cx="153" cy="9"/>
            </a:xfrm>
            <a:custGeom>
              <a:avLst/>
              <a:gdLst/>
              <a:ahLst/>
              <a:cxnLst>
                <a:cxn ang="0">
                  <a:pos x="306" y="11"/>
                </a:cxn>
                <a:cxn ang="0">
                  <a:pos x="297" y="10"/>
                </a:cxn>
                <a:cxn ang="0">
                  <a:pos x="283" y="13"/>
                </a:cxn>
                <a:cxn ang="0">
                  <a:pos x="268" y="15"/>
                </a:cxn>
                <a:cxn ang="0">
                  <a:pos x="260" y="17"/>
                </a:cxn>
                <a:cxn ang="0">
                  <a:pos x="254" y="18"/>
                </a:cxn>
                <a:cxn ang="0">
                  <a:pos x="237" y="18"/>
                </a:cxn>
                <a:cxn ang="0">
                  <a:pos x="217" y="16"/>
                </a:cxn>
                <a:cxn ang="0">
                  <a:pos x="203" y="16"/>
                </a:cxn>
                <a:cxn ang="0">
                  <a:pos x="199" y="16"/>
                </a:cxn>
                <a:cxn ang="0">
                  <a:pos x="197" y="15"/>
                </a:cxn>
                <a:cxn ang="0">
                  <a:pos x="182" y="14"/>
                </a:cxn>
                <a:cxn ang="0">
                  <a:pos x="173" y="14"/>
                </a:cxn>
                <a:cxn ang="0">
                  <a:pos x="156" y="13"/>
                </a:cxn>
                <a:cxn ang="0">
                  <a:pos x="145" y="11"/>
                </a:cxn>
                <a:cxn ang="0">
                  <a:pos x="136" y="11"/>
                </a:cxn>
                <a:cxn ang="0">
                  <a:pos x="125" y="13"/>
                </a:cxn>
                <a:cxn ang="0">
                  <a:pos x="103" y="5"/>
                </a:cxn>
                <a:cxn ang="0">
                  <a:pos x="0" y="0"/>
                </a:cxn>
              </a:cxnLst>
              <a:rect l="0" t="0" r="r" b="b"/>
              <a:pathLst>
                <a:path w="306" h="18">
                  <a:moveTo>
                    <a:pt x="306" y="11"/>
                  </a:moveTo>
                  <a:lnTo>
                    <a:pt x="297" y="10"/>
                  </a:lnTo>
                  <a:lnTo>
                    <a:pt x="283" y="13"/>
                  </a:lnTo>
                  <a:lnTo>
                    <a:pt x="268" y="15"/>
                  </a:lnTo>
                  <a:lnTo>
                    <a:pt x="260" y="17"/>
                  </a:lnTo>
                  <a:lnTo>
                    <a:pt x="254" y="18"/>
                  </a:lnTo>
                  <a:lnTo>
                    <a:pt x="237" y="18"/>
                  </a:lnTo>
                  <a:lnTo>
                    <a:pt x="217" y="16"/>
                  </a:lnTo>
                  <a:lnTo>
                    <a:pt x="203" y="16"/>
                  </a:lnTo>
                  <a:lnTo>
                    <a:pt x="199" y="16"/>
                  </a:lnTo>
                  <a:lnTo>
                    <a:pt x="197" y="15"/>
                  </a:lnTo>
                  <a:lnTo>
                    <a:pt x="182" y="14"/>
                  </a:lnTo>
                  <a:lnTo>
                    <a:pt x="173" y="14"/>
                  </a:lnTo>
                  <a:lnTo>
                    <a:pt x="156" y="13"/>
                  </a:lnTo>
                  <a:lnTo>
                    <a:pt x="145" y="11"/>
                  </a:lnTo>
                  <a:lnTo>
                    <a:pt x="136" y="11"/>
                  </a:lnTo>
                  <a:lnTo>
                    <a:pt x="125" y="13"/>
                  </a:lnTo>
                  <a:lnTo>
                    <a:pt x="103" y="5"/>
                  </a:lnTo>
                  <a:lnTo>
                    <a:pt x="0" y="0"/>
                  </a:lnTo>
                </a:path>
              </a:pathLst>
            </a:custGeom>
            <a:noFill/>
            <a:ln w="0">
              <a:solidFill>
                <a:srgbClr val="000000"/>
              </a:solidFill>
              <a:prstDash val="solid"/>
              <a:round/>
              <a:headEnd/>
              <a:tailEnd/>
            </a:ln>
          </p:spPr>
          <p:txBody>
            <a:bodyPr/>
            <a:lstStyle/>
            <a:p>
              <a:endParaRPr lang="en-GB"/>
            </a:p>
          </p:txBody>
        </p:sp>
        <p:sp>
          <p:nvSpPr>
            <p:cNvPr id="637" name="Line 3718"/>
            <p:cNvSpPr>
              <a:spLocks noChangeShapeType="1"/>
            </p:cNvSpPr>
            <p:nvPr/>
          </p:nvSpPr>
          <p:spPr bwMode="auto">
            <a:xfrm flipH="1">
              <a:off x="1947" y="3210"/>
              <a:ext cx="1" cy="1"/>
            </a:xfrm>
            <a:prstGeom prst="line">
              <a:avLst/>
            </a:prstGeom>
            <a:noFill/>
            <a:ln w="0">
              <a:solidFill>
                <a:srgbClr val="000000"/>
              </a:solidFill>
              <a:round/>
              <a:headEnd/>
              <a:tailEnd/>
            </a:ln>
          </p:spPr>
          <p:txBody>
            <a:bodyPr/>
            <a:lstStyle/>
            <a:p>
              <a:endParaRPr lang="en-GB"/>
            </a:p>
          </p:txBody>
        </p:sp>
        <p:sp>
          <p:nvSpPr>
            <p:cNvPr id="638" name="Freeform 3719"/>
            <p:cNvSpPr>
              <a:spLocks/>
            </p:cNvSpPr>
            <p:nvPr/>
          </p:nvSpPr>
          <p:spPr bwMode="auto">
            <a:xfrm>
              <a:off x="1869" y="3191"/>
              <a:ext cx="79" cy="19"/>
            </a:xfrm>
            <a:custGeom>
              <a:avLst/>
              <a:gdLst/>
              <a:ahLst/>
              <a:cxnLst>
                <a:cxn ang="0">
                  <a:pos x="0" y="0"/>
                </a:cxn>
                <a:cxn ang="0">
                  <a:pos x="21" y="4"/>
                </a:cxn>
                <a:cxn ang="0">
                  <a:pos x="51" y="6"/>
                </a:cxn>
                <a:cxn ang="0">
                  <a:pos x="66" y="8"/>
                </a:cxn>
                <a:cxn ang="0">
                  <a:pos x="81" y="8"/>
                </a:cxn>
                <a:cxn ang="0">
                  <a:pos x="92" y="10"/>
                </a:cxn>
                <a:cxn ang="0">
                  <a:pos x="101" y="13"/>
                </a:cxn>
                <a:cxn ang="0">
                  <a:pos x="110" y="16"/>
                </a:cxn>
                <a:cxn ang="0">
                  <a:pos x="120" y="19"/>
                </a:cxn>
                <a:cxn ang="0">
                  <a:pos x="129" y="23"/>
                </a:cxn>
                <a:cxn ang="0">
                  <a:pos x="160" y="39"/>
                </a:cxn>
              </a:cxnLst>
              <a:rect l="0" t="0" r="r" b="b"/>
              <a:pathLst>
                <a:path w="160" h="39">
                  <a:moveTo>
                    <a:pt x="0" y="0"/>
                  </a:moveTo>
                  <a:lnTo>
                    <a:pt x="21" y="4"/>
                  </a:lnTo>
                  <a:lnTo>
                    <a:pt x="51" y="6"/>
                  </a:lnTo>
                  <a:lnTo>
                    <a:pt x="66" y="8"/>
                  </a:lnTo>
                  <a:lnTo>
                    <a:pt x="81" y="8"/>
                  </a:lnTo>
                  <a:lnTo>
                    <a:pt x="92" y="10"/>
                  </a:lnTo>
                  <a:lnTo>
                    <a:pt x="101" y="13"/>
                  </a:lnTo>
                  <a:lnTo>
                    <a:pt x="110" y="16"/>
                  </a:lnTo>
                  <a:lnTo>
                    <a:pt x="120" y="19"/>
                  </a:lnTo>
                  <a:lnTo>
                    <a:pt x="129" y="23"/>
                  </a:lnTo>
                  <a:lnTo>
                    <a:pt x="160" y="39"/>
                  </a:lnTo>
                </a:path>
              </a:pathLst>
            </a:custGeom>
            <a:noFill/>
            <a:ln w="0">
              <a:solidFill>
                <a:srgbClr val="000000"/>
              </a:solidFill>
              <a:prstDash val="solid"/>
              <a:round/>
              <a:headEnd/>
              <a:tailEnd/>
            </a:ln>
          </p:spPr>
          <p:txBody>
            <a:bodyPr/>
            <a:lstStyle/>
            <a:p>
              <a:endParaRPr lang="en-GB"/>
            </a:p>
          </p:txBody>
        </p:sp>
        <p:sp>
          <p:nvSpPr>
            <p:cNvPr id="639" name="Freeform 3720"/>
            <p:cNvSpPr>
              <a:spLocks/>
            </p:cNvSpPr>
            <p:nvPr/>
          </p:nvSpPr>
          <p:spPr bwMode="auto">
            <a:xfrm>
              <a:off x="300" y="3404"/>
              <a:ext cx="4141" cy="347"/>
            </a:xfrm>
            <a:custGeom>
              <a:avLst/>
              <a:gdLst/>
              <a:ahLst/>
              <a:cxnLst>
                <a:cxn ang="0">
                  <a:pos x="0" y="0"/>
                </a:cxn>
                <a:cxn ang="0">
                  <a:pos x="945" y="210"/>
                </a:cxn>
                <a:cxn ang="0">
                  <a:pos x="1615" y="210"/>
                </a:cxn>
                <a:cxn ang="0">
                  <a:pos x="1751" y="200"/>
                </a:cxn>
                <a:cxn ang="0">
                  <a:pos x="1869" y="197"/>
                </a:cxn>
                <a:cxn ang="0">
                  <a:pos x="2145" y="154"/>
                </a:cxn>
                <a:cxn ang="0">
                  <a:pos x="2240" y="130"/>
                </a:cxn>
                <a:cxn ang="0">
                  <a:pos x="2907" y="58"/>
                </a:cxn>
                <a:cxn ang="0">
                  <a:pos x="3102" y="72"/>
                </a:cxn>
                <a:cxn ang="0">
                  <a:pos x="3314" y="134"/>
                </a:cxn>
                <a:cxn ang="0">
                  <a:pos x="3499" y="114"/>
                </a:cxn>
                <a:cxn ang="0">
                  <a:pos x="3634" y="63"/>
                </a:cxn>
                <a:cxn ang="0">
                  <a:pos x="3778" y="83"/>
                </a:cxn>
                <a:cxn ang="0">
                  <a:pos x="3927" y="31"/>
                </a:cxn>
                <a:cxn ang="0">
                  <a:pos x="4883" y="104"/>
                </a:cxn>
                <a:cxn ang="0">
                  <a:pos x="5041" y="217"/>
                </a:cxn>
                <a:cxn ang="0">
                  <a:pos x="5249" y="277"/>
                </a:cxn>
                <a:cxn ang="0">
                  <a:pos x="5407" y="156"/>
                </a:cxn>
                <a:cxn ang="0">
                  <a:pos x="5560" y="164"/>
                </a:cxn>
                <a:cxn ang="0">
                  <a:pos x="5896" y="194"/>
                </a:cxn>
                <a:cxn ang="0">
                  <a:pos x="6229" y="369"/>
                </a:cxn>
                <a:cxn ang="0">
                  <a:pos x="6527" y="311"/>
                </a:cxn>
                <a:cxn ang="0">
                  <a:pos x="6571" y="304"/>
                </a:cxn>
                <a:cxn ang="0">
                  <a:pos x="6811" y="265"/>
                </a:cxn>
                <a:cxn ang="0">
                  <a:pos x="7095" y="447"/>
                </a:cxn>
                <a:cxn ang="0">
                  <a:pos x="7552" y="546"/>
                </a:cxn>
                <a:cxn ang="0">
                  <a:pos x="7827" y="541"/>
                </a:cxn>
                <a:cxn ang="0">
                  <a:pos x="7887" y="561"/>
                </a:cxn>
                <a:cxn ang="0">
                  <a:pos x="8281" y="695"/>
                </a:cxn>
              </a:cxnLst>
              <a:rect l="0" t="0" r="r" b="b"/>
              <a:pathLst>
                <a:path w="8281" h="695">
                  <a:moveTo>
                    <a:pt x="0" y="0"/>
                  </a:moveTo>
                  <a:lnTo>
                    <a:pt x="945" y="210"/>
                  </a:lnTo>
                  <a:lnTo>
                    <a:pt x="1615" y="210"/>
                  </a:lnTo>
                  <a:lnTo>
                    <a:pt x="1751" y="200"/>
                  </a:lnTo>
                  <a:lnTo>
                    <a:pt x="1869" y="197"/>
                  </a:lnTo>
                  <a:lnTo>
                    <a:pt x="2145" y="154"/>
                  </a:lnTo>
                  <a:lnTo>
                    <a:pt x="2240" y="130"/>
                  </a:lnTo>
                  <a:lnTo>
                    <a:pt x="2907" y="58"/>
                  </a:lnTo>
                  <a:lnTo>
                    <a:pt x="3102" y="72"/>
                  </a:lnTo>
                  <a:lnTo>
                    <a:pt x="3314" y="134"/>
                  </a:lnTo>
                  <a:lnTo>
                    <a:pt x="3499" y="114"/>
                  </a:lnTo>
                  <a:lnTo>
                    <a:pt x="3634" y="63"/>
                  </a:lnTo>
                  <a:lnTo>
                    <a:pt x="3778" y="83"/>
                  </a:lnTo>
                  <a:lnTo>
                    <a:pt x="3927" y="31"/>
                  </a:lnTo>
                  <a:lnTo>
                    <a:pt x="4883" y="104"/>
                  </a:lnTo>
                  <a:lnTo>
                    <a:pt x="5041" y="217"/>
                  </a:lnTo>
                  <a:lnTo>
                    <a:pt x="5249" y="277"/>
                  </a:lnTo>
                  <a:lnTo>
                    <a:pt x="5407" y="156"/>
                  </a:lnTo>
                  <a:lnTo>
                    <a:pt x="5560" y="164"/>
                  </a:lnTo>
                  <a:lnTo>
                    <a:pt x="5896" y="194"/>
                  </a:lnTo>
                  <a:lnTo>
                    <a:pt x="6229" y="369"/>
                  </a:lnTo>
                  <a:lnTo>
                    <a:pt x="6527" y="311"/>
                  </a:lnTo>
                  <a:lnTo>
                    <a:pt x="6571" y="304"/>
                  </a:lnTo>
                  <a:lnTo>
                    <a:pt x="6811" y="265"/>
                  </a:lnTo>
                  <a:lnTo>
                    <a:pt x="7095" y="447"/>
                  </a:lnTo>
                  <a:lnTo>
                    <a:pt x="7552" y="546"/>
                  </a:lnTo>
                  <a:lnTo>
                    <a:pt x="7827" y="541"/>
                  </a:lnTo>
                  <a:lnTo>
                    <a:pt x="7887" y="561"/>
                  </a:lnTo>
                  <a:lnTo>
                    <a:pt x="8281" y="695"/>
                  </a:lnTo>
                </a:path>
              </a:pathLst>
            </a:custGeom>
            <a:noFill/>
            <a:ln w="0">
              <a:solidFill>
                <a:srgbClr val="000000"/>
              </a:solidFill>
              <a:prstDash val="solid"/>
              <a:round/>
              <a:headEnd/>
              <a:tailEnd/>
            </a:ln>
          </p:spPr>
          <p:txBody>
            <a:bodyPr/>
            <a:lstStyle/>
            <a:p>
              <a:endParaRPr lang="en-GB"/>
            </a:p>
          </p:txBody>
        </p:sp>
        <p:sp>
          <p:nvSpPr>
            <p:cNvPr id="640" name="Freeform 3721"/>
            <p:cNvSpPr>
              <a:spLocks/>
            </p:cNvSpPr>
            <p:nvPr/>
          </p:nvSpPr>
          <p:spPr bwMode="auto">
            <a:xfrm>
              <a:off x="3998" y="3083"/>
              <a:ext cx="4" cy="9"/>
            </a:xfrm>
            <a:custGeom>
              <a:avLst/>
              <a:gdLst/>
              <a:ahLst/>
              <a:cxnLst>
                <a:cxn ang="0">
                  <a:pos x="10" y="0"/>
                </a:cxn>
                <a:cxn ang="0">
                  <a:pos x="7" y="6"/>
                </a:cxn>
                <a:cxn ang="0">
                  <a:pos x="0" y="18"/>
                </a:cxn>
              </a:cxnLst>
              <a:rect l="0" t="0" r="r" b="b"/>
              <a:pathLst>
                <a:path w="10" h="18">
                  <a:moveTo>
                    <a:pt x="10" y="0"/>
                  </a:moveTo>
                  <a:lnTo>
                    <a:pt x="7" y="6"/>
                  </a:lnTo>
                  <a:lnTo>
                    <a:pt x="0" y="18"/>
                  </a:lnTo>
                </a:path>
              </a:pathLst>
            </a:custGeom>
            <a:noFill/>
            <a:ln w="0">
              <a:solidFill>
                <a:srgbClr val="000000"/>
              </a:solidFill>
              <a:prstDash val="solid"/>
              <a:round/>
              <a:headEnd/>
              <a:tailEnd/>
            </a:ln>
          </p:spPr>
          <p:txBody>
            <a:bodyPr/>
            <a:lstStyle/>
            <a:p>
              <a:endParaRPr lang="en-GB"/>
            </a:p>
          </p:txBody>
        </p:sp>
        <p:sp>
          <p:nvSpPr>
            <p:cNvPr id="641" name="Line 3722"/>
            <p:cNvSpPr>
              <a:spLocks noChangeShapeType="1"/>
            </p:cNvSpPr>
            <p:nvPr/>
          </p:nvSpPr>
          <p:spPr bwMode="auto">
            <a:xfrm flipV="1">
              <a:off x="3989" y="3083"/>
              <a:ext cx="1" cy="2"/>
            </a:xfrm>
            <a:prstGeom prst="line">
              <a:avLst/>
            </a:prstGeom>
            <a:noFill/>
            <a:ln w="0">
              <a:solidFill>
                <a:srgbClr val="000000"/>
              </a:solidFill>
              <a:round/>
              <a:headEnd/>
              <a:tailEnd/>
            </a:ln>
          </p:spPr>
          <p:txBody>
            <a:bodyPr/>
            <a:lstStyle/>
            <a:p>
              <a:endParaRPr lang="en-GB"/>
            </a:p>
          </p:txBody>
        </p:sp>
        <p:sp>
          <p:nvSpPr>
            <p:cNvPr id="642" name="Freeform 3723"/>
            <p:cNvSpPr>
              <a:spLocks/>
            </p:cNvSpPr>
            <p:nvPr/>
          </p:nvSpPr>
          <p:spPr bwMode="auto">
            <a:xfrm>
              <a:off x="3940" y="3086"/>
              <a:ext cx="45" cy="8"/>
            </a:xfrm>
            <a:custGeom>
              <a:avLst/>
              <a:gdLst/>
              <a:ahLst/>
              <a:cxnLst>
                <a:cxn ang="0">
                  <a:pos x="90" y="0"/>
                </a:cxn>
                <a:cxn ang="0">
                  <a:pos x="81" y="3"/>
                </a:cxn>
                <a:cxn ang="0">
                  <a:pos x="64" y="5"/>
                </a:cxn>
                <a:cxn ang="0">
                  <a:pos x="53" y="9"/>
                </a:cxn>
                <a:cxn ang="0">
                  <a:pos x="42" y="12"/>
                </a:cxn>
                <a:cxn ang="0">
                  <a:pos x="33" y="15"/>
                </a:cxn>
                <a:cxn ang="0">
                  <a:pos x="18" y="13"/>
                </a:cxn>
                <a:cxn ang="0">
                  <a:pos x="6" y="10"/>
                </a:cxn>
                <a:cxn ang="0">
                  <a:pos x="0" y="8"/>
                </a:cxn>
              </a:cxnLst>
              <a:rect l="0" t="0" r="r" b="b"/>
              <a:pathLst>
                <a:path w="90" h="15">
                  <a:moveTo>
                    <a:pt x="90" y="0"/>
                  </a:moveTo>
                  <a:lnTo>
                    <a:pt x="81" y="3"/>
                  </a:lnTo>
                  <a:lnTo>
                    <a:pt x="64" y="5"/>
                  </a:lnTo>
                  <a:lnTo>
                    <a:pt x="53" y="9"/>
                  </a:lnTo>
                  <a:lnTo>
                    <a:pt x="42" y="12"/>
                  </a:lnTo>
                  <a:lnTo>
                    <a:pt x="33" y="15"/>
                  </a:lnTo>
                  <a:lnTo>
                    <a:pt x="18" y="13"/>
                  </a:lnTo>
                  <a:lnTo>
                    <a:pt x="6" y="10"/>
                  </a:lnTo>
                  <a:lnTo>
                    <a:pt x="0" y="8"/>
                  </a:lnTo>
                </a:path>
              </a:pathLst>
            </a:custGeom>
            <a:noFill/>
            <a:ln w="0">
              <a:solidFill>
                <a:srgbClr val="000000"/>
              </a:solidFill>
              <a:prstDash val="solid"/>
              <a:round/>
              <a:headEnd/>
              <a:tailEnd/>
            </a:ln>
          </p:spPr>
          <p:txBody>
            <a:bodyPr/>
            <a:lstStyle/>
            <a:p>
              <a:endParaRPr lang="en-GB"/>
            </a:p>
          </p:txBody>
        </p:sp>
        <p:sp>
          <p:nvSpPr>
            <p:cNvPr id="643" name="Line 3724"/>
            <p:cNvSpPr>
              <a:spLocks noChangeShapeType="1"/>
            </p:cNvSpPr>
            <p:nvPr/>
          </p:nvSpPr>
          <p:spPr bwMode="auto">
            <a:xfrm flipH="1" flipV="1">
              <a:off x="3934" y="3087"/>
              <a:ext cx="6" cy="3"/>
            </a:xfrm>
            <a:prstGeom prst="line">
              <a:avLst/>
            </a:prstGeom>
            <a:noFill/>
            <a:ln w="0">
              <a:solidFill>
                <a:srgbClr val="000000"/>
              </a:solidFill>
              <a:round/>
              <a:headEnd/>
              <a:tailEnd/>
            </a:ln>
          </p:spPr>
          <p:txBody>
            <a:bodyPr/>
            <a:lstStyle/>
            <a:p>
              <a:endParaRPr lang="en-GB"/>
            </a:p>
          </p:txBody>
        </p:sp>
        <p:sp>
          <p:nvSpPr>
            <p:cNvPr id="644" name="Freeform 3725"/>
            <p:cNvSpPr>
              <a:spLocks/>
            </p:cNvSpPr>
            <p:nvPr/>
          </p:nvSpPr>
          <p:spPr bwMode="auto">
            <a:xfrm>
              <a:off x="3901" y="3088"/>
              <a:ext cx="5" cy="1"/>
            </a:xfrm>
            <a:custGeom>
              <a:avLst/>
              <a:gdLst/>
              <a:ahLst/>
              <a:cxnLst>
                <a:cxn ang="0">
                  <a:pos x="11" y="0"/>
                </a:cxn>
                <a:cxn ang="0">
                  <a:pos x="9" y="0"/>
                </a:cxn>
                <a:cxn ang="0">
                  <a:pos x="1" y="0"/>
                </a:cxn>
                <a:cxn ang="0">
                  <a:pos x="0" y="2"/>
                </a:cxn>
              </a:cxnLst>
              <a:rect l="0" t="0" r="r" b="b"/>
              <a:pathLst>
                <a:path w="11" h="2">
                  <a:moveTo>
                    <a:pt x="11" y="0"/>
                  </a:moveTo>
                  <a:lnTo>
                    <a:pt x="9" y="0"/>
                  </a:lnTo>
                  <a:lnTo>
                    <a:pt x="1" y="0"/>
                  </a:lnTo>
                  <a:lnTo>
                    <a:pt x="0" y="2"/>
                  </a:lnTo>
                </a:path>
              </a:pathLst>
            </a:custGeom>
            <a:noFill/>
            <a:ln w="0">
              <a:solidFill>
                <a:srgbClr val="000000"/>
              </a:solidFill>
              <a:prstDash val="solid"/>
              <a:round/>
              <a:headEnd/>
              <a:tailEnd/>
            </a:ln>
          </p:spPr>
          <p:txBody>
            <a:bodyPr/>
            <a:lstStyle/>
            <a:p>
              <a:endParaRPr lang="en-GB"/>
            </a:p>
          </p:txBody>
        </p:sp>
        <p:sp>
          <p:nvSpPr>
            <p:cNvPr id="645" name="Line 3726"/>
            <p:cNvSpPr>
              <a:spLocks noChangeShapeType="1"/>
            </p:cNvSpPr>
            <p:nvPr/>
          </p:nvSpPr>
          <p:spPr bwMode="auto">
            <a:xfrm flipH="1">
              <a:off x="3897" y="3088"/>
              <a:ext cx="4" cy="2"/>
            </a:xfrm>
            <a:prstGeom prst="line">
              <a:avLst/>
            </a:prstGeom>
            <a:noFill/>
            <a:ln w="0">
              <a:solidFill>
                <a:srgbClr val="000000"/>
              </a:solidFill>
              <a:round/>
              <a:headEnd/>
              <a:tailEnd/>
            </a:ln>
          </p:spPr>
          <p:txBody>
            <a:bodyPr/>
            <a:lstStyle/>
            <a:p>
              <a:endParaRPr lang="en-GB"/>
            </a:p>
          </p:txBody>
        </p:sp>
        <p:sp>
          <p:nvSpPr>
            <p:cNvPr id="646" name="Line 3727"/>
            <p:cNvSpPr>
              <a:spLocks noChangeShapeType="1"/>
            </p:cNvSpPr>
            <p:nvPr/>
          </p:nvSpPr>
          <p:spPr bwMode="auto">
            <a:xfrm flipV="1">
              <a:off x="3898" y="3086"/>
              <a:ext cx="3" cy="2"/>
            </a:xfrm>
            <a:prstGeom prst="line">
              <a:avLst/>
            </a:prstGeom>
            <a:noFill/>
            <a:ln w="0">
              <a:solidFill>
                <a:srgbClr val="000000"/>
              </a:solidFill>
              <a:round/>
              <a:headEnd/>
              <a:tailEnd/>
            </a:ln>
          </p:spPr>
          <p:txBody>
            <a:bodyPr/>
            <a:lstStyle/>
            <a:p>
              <a:endParaRPr lang="en-GB"/>
            </a:p>
          </p:txBody>
        </p:sp>
        <p:sp>
          <p:nvSpPr>
            <p:cNvPr id="647" name="Line 3728"/>
            <p:cNvSpPr>
              <a:spLocks noChangeShapeType="1"/>
            </p:cNvSpPr>
            <p:nvPr/>
          </p:nvSpPr>
          <p:spPr bwMode="auto">
            <a:xfrm flipV="1">
              <a:off x="3896" y="3086"/>
              <a:ext cx="5" cy="2"/>
            </a:xfrm>
            <a:prstGeom prst="line">
              <a:avLst/>
            </a:prstGeom>
            <a:noFill/>
            <a:ln w="0">
              <a:solidFill>
                <a:srgbClr val="000000"/>
              </a:solidFill>
              <a:round/>
              <a:headEnd/>
              <a:tailEnd/>
            </a:ln>
          </p:spPr>
          <p:txBody>
            <a:bodyPr/>
            <a:lstStyle/>
            <a:p>
              <a:endParaRPr lang="en-GB"/>
            </a:p>
          </p:txBody>
        </p:sp>
        <p:sp>
          <p:nvSpPr>
            <p:cNvPr id="648" name="Freeform 3729"/>
            <p:cNvSpPr>
              <a:spLocks/>
            </p:cNvSpPr>
            <p:nvPr/>
          </p:nvSpPr>
          <p:spPr bwMode="auto">
            <a:xfrm>
              <a:off x="3895" y="3088"/>
              <a:ext cx="1" cy="1"/>
            </a:xfrm>
            <a:custGeom>
              <a:avLst/>
              <a:gdLst/>
              <a:ahLst/>
              <a:cxnLst>
                <a:cxn ang="0">
                  <a:pos x="0" y="0"/>
                </a:cxn>
                <a:cxn ang="0">
                  <a:pos x="1" y="0"/>
                </a:cxn>
                <a:cxn ang="0">
                  <a:pos x="1" y="0"/>
                </a:cxn>
              </a:cxnLst>
              <a:rect l="0" t="0" r="r" b="b"/>
              <a:pathLst>
                <a:path w="1">
                  <a:moveTo>
                    <a:pt x="0" y="0"/>
                  </a:moveTo>
                  <a:lnTo>
                    <a:pt x="1" y="0"/>
                  </a:lnTo>
                  <a:lnTo>
                    <a:pt x="1" y="0"/>
                  </a:lnTo>
                </a:path>
              </a:pathLst>
            </a:custGeom>
            <a:noFill/>
            <a:ln w="0">
              <a:solidFill>
                <a:srgbClr val="000000"/>
              </a:solidFill>
              <a:prstDash val="solid"/>
              <a:round/>
              <a:headEnd/>
              <a:tailEnd/>
            </a:ln>
          </p:spPr>
          <p:txBody>
            <a:bodyPr/>
            <a:lstStyle/>
            <a:p>
              <a:endParaRPr lang="en-GB"/>
            </a:p>
          </p:txBody>
        </p:sp>
        <p:sp>
          <p:nvSpPr>
            <p:cNvPr id="649" name="Freeform 3730"/>
            <p:cNvSpPr>
              <a:spLocks/>
            </p:cNvSpPr>
            <p:nvPr/>
          </p:nvSpPr>
          <p:spPr bwMode="auto">
            <a:xfrm>
              <a:off x="3883" y="3089"/>
              <a:ext cx="1" cy="1"/>
            </a:xfrm>
            <a:custGeom>
              <a:avLst/>
              <a:gdLst/>
              <a:ahLst/>
              <a:cxnLst>
                <a:cxn ang="0">
                  <a:pos x="4" y="0"/>
                </a:cxn>
                <a:cxn ang="0">
                  <a:pos x="0" y="2"/>
                </a:cxn>
                <a:cxn ang="0">
                  <a:pos x="0" y="2"/>
                </a:cxn>
              </a:cxnLst>
              <a:rect l="0" t="0" r="r" b="b"/>
              <a:pathLst>
                <a:path w="4" h="2">
                  <a:moveTo>
                    <a:pt x="4" y="0"/>
                  </a:moveTo>
                  <a:lnTo>
                    <a:pt x="0" y="2"/>
                  </a:lnTo>
                  <a:lnTo>
                    <a:pt x="0" y="2"/>
                  </a:lnTo>
                </a:path>
              </a:pathLst>
            </a:custGeom>
            <a:noFill/>
            <a:ln w="0">
              <a:solidFill>
                <a:srgbClr val="000000"/>
              </a:solidFill>
              <a:prstDash val="solid"/>
              <a:round/>
              <a:headEnd/>
              <a:tailEnd/>
            </a:ln>
          </p:spPr>
          <p:txBody>
            <a:bodyPr/>
            <a:lstStyle/>
            <a:p>
              <a:endParaRPr lang="en-GB"/>
            </a:p>
          </p:txBody>
        </p:sp>
        <p:sp>
          <p:nvSpPr>
            <p:cNvPr id="650" name="Line 3731"/>
            <p:cNvSpPr>
              <a:spLocks noChangeShapeType="1"/>
            </p:cNvSpPr>
            <p:nvPr/>
          </p:nvSpPr>
          <p:spPr bwMode="auto">
            <a:xfrm flipH="1">
              <a:off x="3871" y="3090"/>
              <a:ext cx="2" cy="1"/>
            </a:xfrm>
            <a:prstGeom prst="line">
              <a:avLst/>
            </a:prstGeom>
            <a:noFill/>
            <a:ln w="0">
              <a:solidFill>
                <a:srgbClr val="000000"/>
              </a:solidFill>
              <a:round/>
              <a:headEnd/>
              <a:tailEnd/>
            </a:ln>
          </p:spPr>
          <p:txBody>
            <a:bodyPr/>
            <a:lstStyle/>
            <a:p>
              <a:endParaRPr lang="en-GB"/>
            </a:p>
          </p:txBody>
        </p:sp>
        <p:sp>
          <p:nvSpPr>
            <p:cNvPr id="651" name="Freeform 3732"/>
            <p:cNvSpPr>
              <a:spLocks/>
            </p:cNvSpPr>
            <p:nvPr/>
          </p:nvSpPr>
          <p:spPr bwMode="auto">
            <a:xfrm>
              <a:off x="3865" y="3088"/>
              <a:ext cx="6" cy="2"/>
            </a:xfrm>
            <a:custGeom>
              <a:avLst/>
              <a:gdLst/>
              <a:ahLst/>
              <a:cxnLst>
                <a:cxn ang="0">
                  <a:pos x="0" y="6"/>
                </a:cxn>
                <a:cxn ang="0">
                  <a:pos x="9" y="2"/>
                </a:cxn>
                <a:cxn ang="0">
                  <a:pos x="12" y="0"/>
                </a:cxn>
              </a:cxnLst>
              <a:rect l="0" t="0" r="r" b="b"/>
              <a:pathLst>
                <a:path w="12" h="6">
                  <a:moveTo>
                    <a:pt x="0" y="6"/>
                  </a:moveTo>
                  <a:lnTo>
                    <a:pt x="9" y="2"/>
                  </a:lnTo>
                  <a:lnTo>
                    <a:pt x="12" y="0"/>
                  </a:lnTo>
                </a:path>
              </a:pathLst>
            </a:custGeom>
            <a:noFill/>
            <a:ln w="0">
              <a:solidFill>
                <a:srgbClr val="000000"/>
              </a:solidFill>
              <a:prstDash val="solid"/>
              <a:round/>
              <a:headEnd/>
              <a:tailEnd/>
            </a:ln>
          </p:spPr>
          <p:txBody>
            <a:bodyPr/>
            <a:lstStyle/>
            <a:p>
              <a:endParaRPr lang="en-GB"/>
            </a:p>
          </p:txBody>
        </p:sp>
        <p:sp>
          <p:nvSpPr>
            <p:cNvPr id="652" name="Line 3733"/>
            <p:cNvSpPr>
              <a:spLocks noChangeShapeType="1"/>
            </p:cNvSpPr>
            <p:nvPr/>
          </p:nvSpPr>
          <p:spPr bwMode="auto">
            <a:xfrm>
              <a:off x="3864" y="3090"/>
              <a:ext cx="1" cy="1"/>
            </a:xfrm>
            <a:prstGeom prst="line">
              <a:avLst/>
            </a:prstGeom>
            <a:noFill/>
            <a:ln w="0">
              <a:solidFill>
                <a:srgbClr val="000000"/>
              </a:solidFill>
              <a:round/>
              <a:headEnd/>
              <a:tailEnd/>
            </a:ln>
          </p:spPr>
          <p:txBody>
            <a:bodyPr/>
            <a:lstStyle/>
            <a:p>
              <a:endParaRPr lang="en-GB"/>
            </a:p>
          </p:txBody>
        </p:sp>
        <p:sp>
          <p:nvSpPr>
            <p:cNvPr id="653" name="Freeform 3734"/>
            <p:cNvSpPr>
              <a:spLocks/>
            </p:cNvSpPr>
            <p:nvPr/>
          </p:nvSpPr>
          <p:spPr bwMode="auto">
            <a:xfrm>
              <a:off x="3544" y="3111"/>
              <a:ext cx="55" cy="7"/>
            </a:xfrm>
            <a:custGeom>
              <a:avLst/>
              <a:gdLst/>
              <a:ahLst/>
              <a:cxnLst>
                <a:cxn ang="0">
                  <a:pos x="0" y="0"/>
                </a:cxn>
                <a:cxn ang="0">
                  <a:pos x="43" y="8"/>
                </a:cxn>
                <a:cxn ang="0">
                  <a:pos x="63" y="9"/>
                </a:cxn>
                <a:cxn ang="0">
                  <a:pos x="78" y="11"/>
                </a:cxn>
                <a:cxn ang="0">
                  <a:pos x="103" y="12"/>
                </a:cxn>
                <a:cxn ang="0">
                  <a:pos x="109" y="13"/>
                </a:cxn>
              </a:cxnLst>
              <a:rect l="0" t="0" r="r" b="b"/>
              <a:pathLst>
                <a:path w="109" h="13">
                  <a:moveTo>
                    <a:pt x="0" y="0"/>
                  </a:moveTo>
                  <a:lnTo>
                    <a:pt x="43" y="8"/>
                  </a:lnTo>
                  <a:lnTo>
                    <a:pt x="63" y="9"/>
                  </a:lnTo>
                  <a:lnTo>
                    <a:pt x="78" y="11"/>
                  </a:lnTo>
                  <a:lnTo>
                    <a:pt x="103" y="12"/>
                  </a:lnTo>
                  <a:lnTo>
                    <a:pt x="109" y="13"/>
                  </a:lnTo>
                </a:path>
              </a:pathLst>
            </a:custGeom>
            <a:noFill/>
            <a:ln w="0">
              <a:solidFill>
                <a:srgbClr val="000000"/>
              </a:solidFill>
              <a:prstDash val="solid"/>
              <a:round/>
              <a:headEnd/>
              <a:tailEnd/>
            </a:ln>
          </p:spPr>
          <p:txBody>
            <a:bodyPr/>
            <a:lstStyle/>
            <a:p>
              <a:endParaRPr lang="en-GB"/>
            </a:p>
          </p:txBody>
        </p:sp>
        <p:sp>
          <p:nvSpPr>
            <p:cNvPr id="654" name="Freeform 3735"/>
            <p:cNvSpPr>
              <a:spLocks/>
            </p:cNvSpPr>
            <p:nvPr/>
          </p:nvSpPr>
          <p:spPr bwMode="auto">
            <a:xfrm>
              <a:off x="3541" y="3111"/>
              <a:ext cx="36" cy="7"/>
            </a:xfrm>
            <a:custGeom>
              <a:avLst/>
              <a:gdLst/>
              <a:ahLst/>
              <a:cxnLst>
                <a:cxn ang="0">
                  <a:pos x="0" y="0"/>
                </a:cxn>
                <a:cxn ang="0">
                  <a:pos x="21" y="5"/>
                </a:cxn>
                <a:cxn ang="0">
                  <a:pos x="36" y="10"/>
                </a:cxn>
                <a:cxn ang="0">
                  <a:pos x="45" y="12"/>
                </a:cxn>
                <a:cxn ang="0">
                  <a:pos x="52" y="12"/>
                </a:cxn>
                <a:cxn ang="0">
                  <a:pos x="67" y="13"/>
                </a:cxn>
                <a:cxn ang="0">
                  <a:pos x="72" y="14"/>
                </a:cxn>
              </a:cxnLst>
              <a:rect l="0" t="0" r="r" b="b"/>
              <a:pathLst>
                <a:path w="72" h="14">
                  <a:moveTo>
                    <a:pt x="0" y="0"/>
                  </a:moveTo>
                  <a:lnTo>
                    <a:pt x="21" y="5"/>
                  </a:lnTo>
                  <a:lnTo>
                    <a:pt x="36" y="10"/>
                  </a:lnTo>
                  <a:lnTo>
                    <a:pt x="45" y="12"/>
                  </a:lnTo>
                  <a:lnTo>
                    <a:pt x="52" y="12"/>
                  </a:lnTo>
                  <a:lnTo>
                    <a:pt x="67" y="13"/>
                  </a:lnTo>
                  <a:lnTo>
                    <a:pt x="72" y="14"/>
                  </a:lnTo>
                </a:path>
              </a:pathLst>
            </a:custGeom>
            <a:noFill/>
            <a:ln w="0">
              <a:solidFill>
                <a:srgbClr val="000000"/>
              </a:solidFill>
              <a:prstDash val="solid"/>
              <a:round/>
              <a:headEnd/>
              <a:tailEnd/>
            </a:ln>
          </p:spPr>
          <p:txBody>
            <a:bodyPr/>
            <a:lstStyle/>
            <a:p>
              <a:endParaRPr lang="en-GB"/>
            </a:p>
          </p:txBody>
        </p:sp>
        <p:sp>
          <p:nvSpPr>
            <p:cNvPr id="655" name="Line 3736"/>
            <p:cNvSpPr>
              <a:spLocks noChangeShapeType="1"/>
            </p:cNvSpPr>
            <p:nvPr/>
          </p:nvSpPr>
          <p:spPr bwMode="auto">
            <a:xfrm flipH="1" flipV="1">
              <a:off x="3530" y="3110"/>
              <a:ext cx="6" cy="1"/>
            </a:xfrm>
            <a:prstGeom prst="line">
              <a:avLst/>
            </a:prstGeom>
            <a:noFill/>
            <a:ln w="0">
              <a:solidFill>
                <a:srgbClr val="000000"/>
              </a:solidFill>
              <a:round/>
              <a:headEnd/>
              <a:tailEnd/>
            </a:ln>
          </p:spPr>
          <p:txBody>
            <a:bodyPr/>
            <a:lstStyle/>
            <a:p>
              <a:endParaRPr lang="en-GB"/>
            </a:p>
          </p:txBody>
        </p:sp>
        <p:sp>
          <p:nvSpPr>
            <p:cNvPr id="656" name="Freeform 3737"/>
            <p:cNvSpPr>
              <a:spLocks/>
            </p:cNvSpPr>
            <p:nvPr/>
          </p:nvSpPr>
          <p:spPr bwMode="auto">
            <a:xfrm>
              <a:off x="3474" y="3111"/>
              <a:ext cx="32" cy="1"/>
            </a:xfrm>
            <a:custGeom>
              <a:avLst/>
              <a:gdLst/>
              <a:ahLst/>
              <a:cxnLst>
                <a:cxn ang="0">
                  <a:pos x="64" y="0"/>
                </a:cxn>
                <a:cxn ang="0">
                  <a:pos x="52" y="0"/>
                </a:cxn>
                <a:cxn ang="0">
                  <a:pos x="35" y="0"/>
                </a:cxn>
                <a:cxn ang="0">
                  <a:pos x="18" y="1"/>
                </a:cxn>
                <a:cxn ang="0">
                  <a:pos x="7" y="1"/>
                </a:cxn>
                <a:cxn ang="0">
                  <a:pos x="0" y="1"/>
                </a:cxn>
              </a:cxnLst>
              <a:rect l="0" t="0" r="r" b="b"/>
              <a:pathLst>
                <a:path w="64" h="1">
                  <a:moveTo>
                    <a:pt x="64" y="0"/>
                  </a:moveTo>
                  <a:lnTo>
                    <a:pt x="52" y="0"/>
                  </a:lnTo>
                  <a:lnTo>
                    <a:pt x="35" y="0"/>
                  </a:lnTo>
                  <a:lnTo>
                    <a:pt x="18" y="1"/>
                  </a:lnTo>
                  <a:lnTo>
                    <a:pt x="7" y="1"/>
                  </a:lnTo>
                  <a:lnTo>
                    <a:pt x="0" y="1"/>
                  </a:lnTo>
                </a:path>
              </a:pathLst>
            </a:custGeom>
            <a:noFill/>
            <a:ln w="0">
              <a:solidFill>
                <a:srgbClr val="000000"/>
              </a:solidFill>
              <a:prstDash val="solid"/>
              <a:round/>
              <a:headEnd/>
              <a:tailEnd/>
            </a:ln>
          </p:spPr>
          <p:txBody>
            <a:bodyPr/>
            <a:lstStyle/>
            <a:p>
              <a:endParaRPr lang="en-GB"/>
            </a:p>
          </p:txBody>
        </p:sp>
        <p:sp>
          <p:nvSpPr>
            <p:cNvPr id="657" name="Line 3738"/>
            <p:cNvSpPr>
              <a:spLocks noChangeShapeType="1"/>
            </p:cNvSpPr>
            <p:nvPr/>
          </p:nvSpPr>
          <p:spPr bwMode="auto">
            <a:xfrm flipH="1">
              <a:off x="3466" y="3112"/>
              <a:ext cx="8" cy="1"/>
            </a:xfrm>
            <a:prstGeom prst="line">
              <a:avLst/>
            </a:prstGeom>
            <a:noFill/>
            <a:ln w="0">
              <a:solidFill>
                <a:srgbClr val="000000"/>
              </a:solidFill>
              <a:round/>
              <a:headEnd/>
              <a:tailEnd/>
            </a:ln>
          </p:spPr>
          <p:txBody>
            <a:bodyPr/>
            <a:lstStyle/>
            <a:p>
              <a:endParaRPr lang="en-GB"/>
            </a:p>
          </p:txBody>
        </p:sp>
        <p:sp>
          <p:nvSpPr>
            <p:cNvPr id="658" name="Line 3739"/>
            <p:cNvSpPr>
              <a:spLocks noChangeShapeType="1"/>
            </p:cNvSpPr>
            <p:nvPr/>
          </p:nvSpPr>
          <p:spPr bwMode="auto">
            <a:xfrm flipH="1" flipV="1">
              <a:off x="3466" y="3112"/>
              <a:ext cx="2" cy="1"/>
            </a:xfrm>
            <a:prstGeom prst="line">
              <a:avLst/>
            </a:prstGeom>
            <a:noFill/>
            <a:ln w="0">
              <a:solidFill>
                <a:srgbClr val="000000"/>
              </a:solidFill>
              <a:round/>
              <a:headEnd/>
              <a:tailEnd/>
            </a:ln>
          </p:spPr>
          <p:txBody>
            <a:bodyPr/>
            <a:lstStyle/>
            <a:p>
              <a:endParaRPr lang="en-GB"/>
            </a:p>
          </p:txBody>
        </p:sp>
        <p:sp>
          <p:nvSpPr>
            <p:cNvPr id="659" name="Freeform 3740"/>
            <p:cNvSpPr>
              <a:spLocks/>
            </p:cNvSpPr>
            <p:nvPr/>
          </p:nvSpPr>
          <p:spPr bwMode="auto">
            <a:xfrm>
              <a:off x="3445" y="3113"/>
              <a:ext cx="7" cy="9"/>
            </a:xfrm>
            <a:custGeom>
              <a:avLst/>
              <a:gdLst/>
              <a:ahLst/>
              <a:cxnLst>
                <a:cxn ang="0">
                  <a:pos x="14" y="0"/>
                </a:cxn>
                <a:cxn ang="0">
                  <a:pos x="12" y="3"/>
                </a:cxn>
                <a:cxn ang="0">
                  <a:pos x="4" y="12"/>
                </a:cxn>
                <a:cxn ang="0">
                  <a:pos x="0" y="18"/>
                </a:cxn>
              </a:cxnLst>
              <a:rect l="0" t="0" r="r" b="b"/>
              <a:pathLst>
                <a:path w="14" h="18">
                  <a:moveTo>
                    <a:pt x="14" y="0"/>
                  </a:moveTo>
                  <a:lnTo>
                    <a:pt x="12" y="3"/>
                  </a:lnTo>
                  <a:lnTo>
                    <a:pt x="4" y="12"/>
                  </a:lnTo>
                  <a:lnTo>
                    <a:pt x="0" y="18"/>
                  </a:lnTo>
                </a:path>
              </a:pathLst>
            </a:custGeom>
            <a:noFill/>
            <a:ln w="0">
              <a:solidFill>
                <a:srgbClr val="000000"/>
              </a:solidFill>
              <a:prstDash val="solid"/>
              <a:round/>
              <a:headEnd/>
              <a:tailEnd/>
            </a:ln>
          </p:spPr>
          <p:txBody>
            <a:bodyPr/>
            <a:lstStyle/>
            <a:p>
              <a:endParaRPr lang="en-GB"/>
            </a:p>
          </p:txBody>
        </p:sp>
        <p:sp>
          <p:nvSpPr>
            <p:cNvPr id="660" name="Freeform 3741"/>
            <p:cNvSpPr>
              <a:spLocks/>
            </p:cNvSpPr>
            <p:nvPr/>
          </p:nvSpPr>
          <p:spPr bwMode="auto">
            <a:xfrm>
              <a:off x="3439" y="3113"/>
              <a:ext cx="11" cy="9"/>
            </a:xfrm>
            <a:custGeom>
              <a:avLst/>
              <a:gdLst/>
              <a:ahLst/>
              <a:cxnLst>
                <a:cxn ang="0">
                  <a:pos x="22" y="0"/>
                </a:cxn>
                <a:cxn ang="0">
                  <a:pos x="13" y="4"/>
                </a:cxn>
                <a:cxn ang="0">
                  <a:pos x="2" y="14"/>
                </a:cxn>
                <a:cxn ang="0">
                  <a:pos x="0" y="18"/>
                </a:cxn>
              </a:cxnLst>
              <a:rect l="0" t="0" r="r" b="b"/>
              <a:pathLst>
                <a:path w="22" h="18">
                  <a:moveTo>
                    <a:pt x="22" y="0"/>
                  </a:moveTo>
                  <a:lnTo>
                    <a:pt x="13" y="4"/>
                  </a:lnTo>
                  <a:lnTo>
                    <a:pt x="2" y="14"/>
                  </a:lnTo>
                  <a:lnTo>
                    <a:pt x="0" y="18"/>
                  </a:lnTo>
                </a:path>
              </a:pathLst>
            </a:custGeom>
            <a:noFill/>
            <a:ln w="0">
              <a:solidFill>
                <a:srgbClr val="000000"/>
              </a:solidFill>
              <a:prstDash val="solid"/>
              <a:round/>
              <a:headEnd/>
              <a:tailEnd/>
            </a:ln>
          </p:spPr>
          <p:txBody>
            <a:bodyPr/>
            <a:lstStyle/>
            <a:p>
              <a:endParaRPr lang="en-GB"/>
            </a:p>
          </p:txBody>
        </p:sp>
        <p:sp>
          <p:nvSpPr>
            <p:cNvPr id="661" name="Line 3742"/>
            <p:cNvSpPr>
              <a:spLocks noChangeShapeType="1"/>
            </p:cNvSpPr>
            <p:nvPr/>
          </p:nvSpPr>
          <p:spPr bwMode="auto">
            <a:xfrm flipH="1" flipV="1">
              <a:off x="1314" y="3128"/>
              <a:ext cx="8" cy="1"/>
            </a:xfrm>
            <a:prstGeom prst="line">
              <a:avLst/>
            </a:prstGeom>
            <a:noFill/>
            <a:ln w="0">
              <a:solidFill>
                <a:srgbClr val="000000"/>
              </a:solidFill>
              <a:round/>
              <a:headEnd/>
              <a:tailEnd/>
            </a:ln>
          </p:spPr>
          <p:txBody>
            <a:bodyPr/>
            <a:lstStyle/>
            <a:p>
              <a:endParaRPr lang="en-GB"/>
            </a:p>
          </p:txBody>
        </p:sp>
        <p:sp>
          <p:nvSpPr>
            <p:cNvPr id="662" name="Line 3743"/>
            <p:cNvSpPr>
              <a:spLocks noChangeShapeType="1"/>
            </p:cNvSpPr>
            <p:nvPr/>
          </p:nvSpPr>
          <p:spPr bwMode="auto">
            <a:xfrm flipH="1">
              <a:off x="4002" y="3081"/>
              <a:ext cx="2" cy="2"/>
            </a:xfrm>
            <a:prstGeom prst="line">
              <a:avLst/>
            </a:prstGeom>
            <a:noFill/>
            <a:ln w="0">
              <a:solidFill>
                <a:srgbClr val="000000"/>
              </a:solidFill>
              <a:round/>
              <a:headEnd/>
              <a:tailEnd/>
            </a:ln>
          </p:spPr>
          <p:txBody>
            <a:bodyPr/>
            <a:lstStyle/>
            <a:p>
              <a:endParaRPr lang="en-GB"/>
            </a:p>
          </p:txBody>
        </p:sp>
        <p:sp>
          <p:nvSpPr>
            <p:cNvPr id="663" name="Line 3744"/>
            <p:cNvSpPr>
              <a:spLocks noChangeShapeType="1"/>
            </p:cNvSpPr>
            <p:nvPr/>
          </p:nvSpPr>
          <p:spPr bwMode="auto">
            <a:xfrm flipH="1">
              <a:off x="3990" y="3083"/>
              <a:ext cx="1" cy="1"/>
            </a:xfrm>
            <a:prstGeom prst="line">
              <a:avLst/>
            </a:prstGeom>
            <a:noFill/>
            <a:ln w="0">
              <a:solidFill>
                <a:srgbClr val="000000"/>
              </a:solidFill>
              <a:round/>
              <a:headEnd/>
              <a:tailEnd/>
            </a:ln>
          </p:spPr>
          <p:txBody>
            <a:bodyPr/>
            <a:lstStyle/>
            <a:p>
              <a:endParaRPr lang="en-GB"/>
            </a:p>
          </p:txBody>
        </p:sp>
        <p:sp>
          <p:nvSpPr>
            <p:cNvPr id="664" name="Freeform 3745"/>
            <p:cNvSpPr>
              <a:spLocks/>
            </p:cNvSpPr>
            <p:nvPr/>
          </p:nvSpPr>
          <p:spPr bwMode="auto">
            <a:xfrm>
              <a:off x="3943" y="3087"/>
              <a:ext cx="23" cy="2"/>
            </a:xfrm>
            <a:custGeom>
              <a:avLst/>
              <a:gdLst/>
              <a:ahLst/>
              <a:cxnLst>
                <a:cxn ang="0">
                  <a:pos x="46" y="0"/>
                </a:cxn>
                <a:cxn ang="0">
                  <a:pos x="34" y="5"/>
                </a:cxn>
                <a:cxn ang="0">
                  <a:pos x="19" y="6"/>
                </a:cxn>
                <a:cxn ang="0">
                  <a:pos x="7" y="5"/>
                </a:cxn>
                <a:cxn ang="0">
                  <a:pos x="0" y="2"/>
                </a:cxn>
              </a:cxnLst>
              <a:rect l="0" t="0" r="r" b="b"/>
              <a:pathLst>
                <a:path w="46" h="6">
                  <a:moveTo>
                    <a:pt x="46" y="0"/>
                  </a:moveTo>
                  <a:lnTo>
                    <a:pt x="34" y="5"/>
                  </a:lnTo>
                  <a:lnTo>
                    <a:pt x="19" y="6"/>
                  </a:lnTo>
                  <a:lnTo>
                    <a:pt x="7" y="5"/>
                  </a:lnTo>
                  <a:lnTo>
                    <a:pt x="0" y="2"/>
                  </a:lnTo>
                </a:path>
              </a:pathLst>
            </a:custGeom>
            <a:noFill/>
            <a:ln w="0">
              <a:solidFill>
                <a:srgbClr val="000000"/>
              </a:solidFill>
              <a:prstDash val="solid"/>
              <a:round/>
              <a:headEnd/>
              <a:tailEnd/>
            </a:ln>
          </p:spPr>
          <p:txBody>
            <a:bodyPr/>
            <a:lstStyle/>
            <a:p>
              <a:endParaRPr lang="en-GB"/>
            </a:p>
          </p:txBody>
        </p:sp>
        <p:sp>
          <p:nvSpPr>
            <p:cNvPr id="665" name="Freeform 3746"/>
            <p:cNvSpPr>
              <a:spLocks/>
            </p:cNvSpPr>
            <p:nvPr/>
          </p:nvSpPr>
          <p:spPr bwMode="auto">
            <a:xfrm>
              <a:off x="3914" y="3083"/>
              <a:ext cx="29" cy="5"/>
            </a:xfrm>
            <a:custGeom>
              <a:avLst/>
              <a:gdLst/>
              <a:ahLst/>
              <a:cxnLst>
                <a:cxn ang="0">
                  <a:pos x="58" y="9"/>
                </a:cxn>
                <a:cxn ang="0">
                  <a:pos x="46" y="7"/>
                </a:cxn>
                <a:cxn ang="0">
                  <a:pos x="34" y="4"/>
                </a:cxn>
                <a:cxn ang="0">
                  <a:pos x="26" y="2"/>
                </a:cxn>
                <a:cxn ang="0">
                  <a:pos x="13" y="0"/>
                </a:cxn>
                <a:cxn ang="0">
                  <a:pos x="0" y="0"/>
                </a:cxn>
              </a:cxnLst>
              <a:rect l="0" t="0" r="r" b="b"/>
              <a:pathLst>
                <a:path w="58" h="9">
                  <a:moveTo>
                    <a:pt x="58" y="9"/>
                  </a:moveTo>
                  <a:lnTo>
                    <a:pt x="46" y="7"/>
                  </a:lnTo>
                  <a:lnTo>
                    <a:pt x="34" y="4"/>
                  </a:lnTo>
                  <a:lnTo>
                    <a:pt x="26" y="2"/>
                  </a:lnTo>
                  <a:lnTo>
                    <a:pt x="13" y="0"/>
                  </a:lnTo>
                  <a:lnTo>
                    <a:pt x="0" y="0"/>
                  </a:lnTo>
                </a:path>
              </a:pathLst>
            </a:custGeom>
            <a:noFill/>
            <a:ln w="0">
              <a:solidFill>
                <a:srgbClr val="000000"/>
              </a:solidFill>
              <a:prstDash val="solid"/>
              <a:round/>
              <a:headEnd/>
              <a:tailEnd/>
            </a:ln>
          </p:spPr>
          <p:txBody>
            <a:bodyPr/>
            <a:lstStyle/>
            <a:p>
              <a:endParaRPr lang="en-GB"/>
            </a:p>
          </p:txBody>
        </p:sp>
        <p:sp>
          <p:nvSpPr>
            <p:cNvPr id="666" name="Freeform 3747"/>
            <p:cNvSpPr>
              <a:spLocks/>
            </p:cNvSpPr>
            <p:nvPr/>
          </p:nvSpPr>
          <p:spPr bwMode="auto">
            <a:xfrm>
              <a:off x="3914" y="3083"/>
              <a:ext cx="20" cy="4"/>
            </a:xfrm>
            <a:custGeom>
              <a:avLst/>
              <a:gdLst/>
              <a:ahLst/>
              <a:cxnLst>
                <a:cxn ang="0">
                  <a:pos x="39" y="8"/>
                </a:cxn>
                <a:cxn ang="0">
                  <a:pos x="39" y="8"/>
                </a:cxn>
                <a:cxn ang="0">
                  <a:pos x="29" y="5"/>
                </a:cxn>
                <a:cxn ang="0">
                  <a:pos x="15" y="3"/>
                </a:cxn>
                <a:cxn ang="0">
                  <a:pos x="7" y="1"/>
                </a:cxn>
                <a:cxn ang="0">
                  <a:pos x="0" y="0"/>
                </a:cxn>
              </a:cxnLst>
              <a:rect l="0" t="0" r="r" b="b"/>
              <a:pathLst>
                <a:path w="39" h="8">
                  <a:moveTo>
                    <a:pt x="39" y="8"/>
                  </a:moveTo>
                  <a:lnTo>
                    <a:pt x="39" y="8"/>
                  </a:lnTo>
                  <a:lnTo>
                    <a:pt x="29" y="5"/>
                  </a:lnTo>
                  <a:lnTo>
                    <a:pt x="15" y="3"/>
                  </a:lnTo>
                  <a:lnTo>
                    <a:pt x="7" y="1"/>
                  </a:lnTo>
                  <a:lnTo>
                    <a:pt x="0" y="0"/>
                  </a:lnTo>
                </a:path>
              </a:pathLst>
            </a:custGeom>
            <a:noFill/>
            <a:ln w="0">
              <a:solidFill>
                <a:srgbClr val="000000"/>
              </a:solidFill>
              <a:prstDash val="solid"/>
              <a:round/>
              <a:headEnd/>
              <a:tailEnd/>
            </a:ln>
          </p:spPr>
          <p:txBody>
            <a:bodyPr/>
            <a:lstStyle/>
            <a:p>
              <a:endParaRPr lang="en-GB"/>
            </a:p>
          </p:txBody>
        </p:sp>
        <p:sp>
          <p:nvSpPr>
            <p:cNvPr id="667" name="Freeform 3748"/>
            <p:cNvSpPr>
              <a:spLocks/>
            </p:cNvSpPr>
            <p:nvPr/>
          </p:nvSpPr>
          <p:spPr bwMode="auto">
            <a:xfrm>
              <a:off x="3901" y="3082"/>
              <a:ext cx="4" cy="4"/>
            </a:xfrm>
            <a:custGeom>
              <a:avLst/>
              <a:gdLst/>
              <a:ahLst/>
              <a:cxnLst>
                <a:cxn ang="0">
                  <a:pos x="0" y="7"/>
                </a:cxn>
                <a:cxn ang="0">
                  <a:pos x="3" y="4"/>
                </a:cxn>
                <a:cxn ang="0">
                  <a:pos x="9" y="0"/>
                </a:cxn>
              </a:cxnLst>
              <a:rect l="0" t="0" r="r" b="b"/>
              <a:pathLst>
                <a:path w="9" h="7">
                  <a:moveTo>
                    <a:pt x="0" y="7"/>
                  </a:moveTo>
                  <a:lnTo>
                    <a:pt x="3" y="4"/>
                  </a:lnTo>
                  <a:lnTo>
                    <a:pt x="9" y="0"/>
                  </a:lnTo>
                </a:path>
              </a:pathLst>
            </a:custGeom>
            <a:noFill/>
            <a:ln w="0">
              <a:solidFill>
                <a:srgbClr val="000000"/>
              </a:solidFill>
              <a:prstDash val="solid"/>
              <a:round/>
              <a:headEnd/>
              <a:tailEnd/>
            </a:ln>
          </p:spPr>
          <p:txBody>
            <a:bodyPr/>
            <a:lstStyle/>
            <a:p>
              <a:endParaRPr lang="en-GB"/>
            </a:p>
          </p:txBody>
        </p:sp>
        <p:sp>
          <p:nvSpPr>
            <p:cNvPr id="668" name="Line 3749"/>
            <p:cNvSpPr>
              <a:spLocks noChangeShapeType="1"/>
            </p:cNvSpPr>
            <p:nvPr/>
          </p:nvSpPr>
          <p:spPr bwMode="auto">
            <a:xfrm flipH="1">
              <a:off x="3885" y="3087"/>
              <a:ext cx="1" cy="1"/>
            </a:xfrm>
            <a:prstGeom prst="line">
              <a:avLst/>
            </a:prstGeom>
            <a:noFill/>
            <a:ln w="0">
              <a:solidFill>
                <a:srgbClr val="000000"/>
              </a:solidFill>
              <a:round/>
              <a:headEnd/>
              <a:tailEnd/>
            </a:ln>
          </p:spPr>
          <p:txBody>
            <a:bodyPr/>
            <a:lstStyle/>
            <a:p>
              <a:endParaRPr lang="en-GB"/>
            </a:p>
          </p:txBody>
        </p:sp>
        <p:sp>
          <p:nvSpPr>
            <p:cNvPr id="669" name="Line 3750"/>
            <p:cNvSpPr>
              <a:spLocks noChangeShapeType="1"/>
            </p:cNvSpPr>
            <p:nvPr/>
          </p:nvSpPr>
          <p:spPr bwMode="auto">
            <a:xfrm flipH="1">
              <a:off x="3873" y="3088"/>
              <a:ext cx="2" cy="2"/>
            </a:xfrm>
            <a:prstGeom prst="line">
              <a:avLst/>
            </a:prstGeom>
            <a:noFill/>
            <a:ln w="0">
              <a:solidFill>
                <a:srgbClr val="000000"/>
              </a:solidFill>
              <a:round/>
              <a:headEnd/>
              <a:tailEnd/>
            </a:ln>
          </p:spPr>
          <p:txBody>
            <a:bodyPr/>
            <a:lstStyle/>
            <a:p>
              <a:endParaRPr lang="en-GB"/>
            </a:p>
          </p:txBody>
        </p:sp>
        <p:sp>
          <p:nvSpPr>
            <p:cNvPr id="670" name="Line 3751"/>
            <p:cNvSpPr>
              <a:spLocks noChangeShapeType="1"/>
            </p:cNvSpPr>
            <p:nvPr/>
          </p:nvSpPr>
          <p:spPr bwMode="auto">
            <a:xfrm flipV="1">
              <a:off x="3871" y="3086"/>
              <a:ext cx="5" cy="2"/>
            </a:xfrm>
            <a:prstGeom prst="line">
              <a:avLst/>
            </a:prstGeom>
            <a:noFill/>
            <a:ln w="0">
              <a:solidFill>
                <a:srgbClr val="000000"/>
              </a:solidFill>
              <a:round/>
              <a:headEnd/>
              <a:tailEnd/>
            </a:ln>
          </p:spPr>
          <p:txBody>
            <a:bodyPr/>
            <a:lstStyle/>
            <a:p>
              <a:endParaRPr lang="en-GB"/>
            </a:p>
          </p:txBody>
        </p:sp>
        <p:sp>
          <p:nvSpPr>
            <p:cNvPr id="671" name="Line 3752"/>
            <p:cNvSpPr>
              <a:spLocks noChangeShapeType="1"/>
            </p:cNvSpPr>
            <p:nvPr/>
          </p:nvSpPr>
          <p:spPr bwMode="auto">
            <a:xfrm flipH="1" flipV="1">
              <a:off x="1295" y="3126"/>
              <a:ext cx="11" cy="1"/>
            </a:xfrm>
            <a:prstGeom prst="line">
              <a:avLst/>
            </a:prstGeom>
            <a:noFill/>
            <a:ln w="0">
              <a:solidFill>
                <a:srgbClr val="000000"/>
              </a:solidFill>
              <a:round/>
              <a:headEnd/>
              <a:tailEnd/>
            </a:ln>
          </p:spPr>
          <p:txBody>
            <a:bodyPr/>
            <a:lstStyle/>
            <a:p>
              <a:endParaRPr lang="en-GB"/>
            </a:p>
          </p:txBody>
        </p:sp>
        <p:sp>
          <p:nvSpPr>
            <p:cNvPr id="672" name="Line 3753"/>
            <p:cNvSpPr>
              <a:spLocks noChangeShapeType="1"/>
            </p:cNvSpPr>
            <p:nvPr/>
          </p:nvSpPr>
          <p:spPr bwMode="auto">
            <a:xfrm flipH="1">
              <a:off x="1547" y="3114"/>
              <a:ext cx="91" cy="2"/>
            </a:xfrm>
            <a:prstGeom prst="line">
              <a:avLst/>
            </a:prstGeom>
            <a:noFill/>
            <a:ln w="0">
              <a:solidFill>
                <a:srgbClr val="000000"/>
              </a:solidFill>
              <a:round/>
              <a:headEnd/>
              <a:tailEnd/>
            </a:ln>
          </p:spPr>
          <p:txBody>
            <a:bodyPr/>
            <a:lstStyle/>
            <a:p>
              <a:endParaRPr lang="en-GB"/>
            </a:p>
          </p:txBody>
        </p:sp>
        <p:sp>
          <p:nvSpPr>
            <p:cNvPr id="673" name="Line 3754"/>
            <p:cNvSpPr>
              <a:spLocks noChangeShapeType="1"/>
            </p:cNvSpPr>
            <p:nvPr/>
          </p:nvSpPr>
          <p:spPr bwMode="auto">
            <a:xfrm flipH="1">
              <a:off x="3444" y="3122"/>
              <a:ext cx="1" cy="2"/>
            </a:xfrm>
            <a:prstGeom prst="line">
              <a:avLst/>
            </a:prstGeom>
            <a:noFill/>
            <a:ln w="0">
              <a:solidFill>
                <a:srgbClr val="000000"/>
              </a:solidFill>
              <a:round/>
              <a:headEnd/>
              <a:tailEnd/>
            </a:ln>
          </p:spPr>
          <p:txBody>
            <a:bodyPr/>
            <a:lstStyle/>
            <a:p>
              <a:endParaRPr lang="en-GB"/>
            </a:p>
          </p:txBody>
        </p:sp>
        <p:sp>
          <p:nvSpPr>
            <p:cNvPr id="674" name="Line 3755"/>
            <p:cNvSpPr>
              <a:spLocks noChangeShapeType="1"/>
            </p:cNvSpPr>
            <p:nvPr/>
          </p:nvSpPr>
          <p:spPr bwMode="auto">
            <a:xfrm flipH="1">
              <a:off x="3438" y="3122"/>
              <a:ext cx="1" cy="2"/>
            </a:xfrm>
            <a:prstGeom prst="line">
              <a:avLst/>
            </a:prstGeom>
            <a:noFill/>
            <a:ln w="0">
              <a:solidFill>
                <a:srgbClr val="000000"/>
              </a:solidFill>
              <a:round/>
              <a:headEnd/>
              <a:tailEnd/>
            </a:ln>
          </p:spPr>
          <p:txBody>
            <a:bodyPr/>
            <a:lstStyle/>
            <a:p>
              <a:endParaRPr lang="en-GB"/>
            </a:p>
          </p:txBody>
        </p:sp>
        <p:sp>
          <p:nvSpPr>
            <p:cNvPr id="675" name="Line 3756"/>
            <p:cNvSpPr>
              <a:spLocks noChangeShapeType="1"/>
            </p:cNvSpPr>
            <p:nvPr/>
          </p:nvSpPr>
          <p:spPr bwMode="auto">
            <a:xfrm flipH="1">
              <a:off x="3415" y="3124"/>
              <a:ext cx="1" cy="2"/>
            </a:xfrm>
            <a:prstGeom prst="line">
              <a:avLst/>
            </a:prstGeom>
            <a:noFill/>
            <a:ln w="0">
              <a:solidFill>
                <a:srgbClr val="000000"/>
              </a:solidFill>
              <a:round/>
              <a:headEnd/>
              <a:tailEnd/>
            </a:ln>
          </p:spPr>
          <p:txBody>
            <a:bodyPr/>
            <a:lstStyle/>
            <a:p>
              <a:endParaRPr lang="en-GB"/>
            </a:p>
          </p:txBody>
        </p:sp>
        <p:sp>
          <p:nvSpPr>
            <p:cNvPr id="676" name="Line 3757"/>
            <p:cNvSpPr>
              <a:spLocks noChangeShapeType="1"/>
            </p:cNvSpPr>
            <p:nvPr/>
          </p:nvSpPr>
          <p:spPr bwMode="auto">
            <a:xfrm flipH="1" flipV="1">
              <a:off x="2283" y="3153"/>
              <a:ext cx="6" cy="1"/>
            </a:xfrm>
            <a:prstGeom prst="line">
              <a:avLst/>
            </a:prstGeom>
            <a:noFill/>
            <a:ln w="0">
              <a:solidFill>
                <a:srgbClr val="000000"/>
              </a:solidFill>
              <a:round/>
              <a:headEnd/>
              <a:tailEnd/>
            </a:ln>
          </p:spPr>
          <p:txBody>
            <a:bodyPr/>
            <a:lstStyle/>
            <a:p>
              <a:endParaRPr lang="en-GB"/>
            </a:p>
          </p:txBody>
        </p:sp>
        <p:sp>
          <p:nvSpPr>
            <p:cNvPr id="677" name="Line 3758"/>
            <p:cNvSpPr>
              <a:spLocks noChangeShapeType="1"/>
            </p:cNvSpPr>
            <p:nvPr/>
          </p:nvSpPr>
          <p:spPr bwMode="auto">
            <a:xfrm>
              <a:off x="2550" y="3158"/>
              <a:ext cx="1" cy="1"/>
            </a:xfrm>
            <a:prstGeom prst="line">
              <a:avLst/>
            </a:prstGeom>
            <a:noFill/>
            <a:ln w="0">
              <a:solidFill>
                <a:srgbClr val="000000"/>
              </a:solidFill>
              <a:round/>
              <a:headEnd/>
              <a:tailEnd/>
            </a:ln>
          </p:spPr>
          <p:txBody>
            <a:bodyPr/>
            <a:lstStyle/>
            <a:p>
              <a:endParaRPr lang="en-GB"/>
            </a:p>
          </p:txBody>
        </p:sp>
        <p:sp>
          <p:nvSpPr>
            <p:cNvPr id="678" name="Freeform 3759"/>
            <p:cNvSpPr>
              <a:spLocks/>
            </p:cNvSpPr>
            <p:nvPr/>
          </p:nvSpPr>
          <p:spPr bwMode="auto">
            <a:xfrm>
              <a:off x="2289" y="3154"/>
              <a:ext cx="261" cy="7"/>
            </a:xfrm>
            <a:custGeom>
              <a:avLst/>
              <a:gdLst/>
              <a:ahLst/>
              <a:cxnLst>
                <a:cxn ang="0">
                  <a:pos x="522" y="7"/>
                </a:cxn>
                <a:cxn ang="0">
                  <a:pos x="517" y="6"/>
                </a:cxn>
                <a:cxn ang="0">
                  <a:pos x="487" y="4"/>
                </a:cxn>
                <a:cxn ang="0">
                  <a:pos x="458" y="7"/>
                </a:cxn>
                <a:cxn ang="0">
                  <a:pos x="443" y="8"/>
                </a:cxn>
                <a:cxn ang="0">
                  <a:pos x="421" y="9"/>
                </a:cxn>
                <a:cxn ang="0">
                  <a:pos x="366" y="13"/>
                </a:cxn>
                <a:cxn ang="0">
                  <a:pos x="341" y="13"/>
                </a:cxn>
                <a:cxn ang="0">
                  <a:pos x="325" y="13"/>
                </a:cxn>
                <a:cxn ang="0">
                  <a:pos x="313" y="13"/>
                </a:cxn>
                <a:cxn ang="0">
                  <a:pos x="301" y="14"/>
                </a:cxn>
                <a:cxn ang="0">
                  <a:pos x="287" y="14"/>
                </a:cxn>
                <a:cxn ang="0">
                  <a:pos x="263" y="13"/>
                </a:cxn>
                <a:cxn ang="0">
                  <a:pos x="250" y="13"/>
                </a:cxn>
                <a:cxn ang="0">
                  <a:pos x="216" y="14"/>
                </a:cxn>
                <a:cxn ang="0">
                  <a:pos x="184" y="14"/>
                </a:cxn>
                <a:cxn ang="0">
                  <a:pos x="168" y="14"/>
                </a:cxn>
                <a:cxn ang="0">
                  <a:pos x="137" y="12"/>
                </a:cxn>
                <a:cxn ang="0">
                  <a:pos x="124" y="11"/>
                </a:cxn>
                <a:cxn ang="0">
                  <a:pos x="111" y="8"/>
                </a:cxn>
                <a:cxn ang="0">
                  <a:pos x="89" y="6"/>
                </a:cxn>
                <a:cxn ang="0">
                  <a:pos x="71" y="5"/>
                </a:cxn>
                <a:cxn ang="0">
                  <a:pos x="54" y="3"/>
                </a:cxn>
                <a:cxn ang="0">
                  <a:pos x="32" y="2"/>
                </a:cxn>
                <a:cxn ang="0">
                  <a:pos x="0" y="0"/>
                </a:cxn>
              </a:cxnLst>
              <a:rect l="0" t="0" r="r" b="b"/>
              <a:pathLst>
                <a:path w="522" h="14">
                  <a:moveTo>
                    <a:pt x="522" y="7"/>
                  </a:moveTo>
                  <a:lnTo>
                    <a:pt x="517" y="6"/>
                  </a:lnTo>
                  <a:lnTo>
                    <a:pt x="487" y="4"/>
                  </a:lnTo>
                  <a:lnTo>
                    <a:pt x="458" y="7"/>
                  </a:lnTo>
                  <a:lnTo>
                    <a:pt x="443" y="8"/>
                  </a:lnTo>
                  <a:lnTo>
                    <a:pt x="421" y="9"/>
                  </a:lnTo>
                  <a:lnTo>
                    <a:pt x="366" y="13"/>
                  </a:lnTo>
                  <a:lnTo>
                    <a:pt x="341" y="13"/>
                  </a:lnTo>
                  <a:lnTo>
                    <a:pt x="325" y="13"/>
                  </a:lnTo>
                  <a:lnTo>
                    <a:pt x="313" y="13"/>
                  </a:lnTo>
                  <a:lnTo>
                    <a:pt x="301" y="14"/>
                  </a:lnTo>
                  <a:lnTo>
                    <a:pt x="287" y="14"/>
                  </a:lnTo>
                  <a:lnTo>
                    <a:pt x="263" y="13"/>
                  </a:lnTo>
                  <a:lnTo>
                    <a:pt x="250" y="13"/>
                  </a:lnTo>
                  <a:lnTo>
                    <a:pt x="216" y="14"/>
                  </a:lnTo>
                  <a:lnTo>
                    <a:pt x="184" y="14"/>
                  </a:lnTo>
                  <a:lnTo>
                    <a:pt x="168" y="14"/>
                  </a:lnTo>
                  <a:lnTo>
                    <a:pt x="137" y="12"/>
                  </a:lnTo>
                  <a:lnTo>
                    <a:pt x="124" y="11"/>
                  </a:lnTo>
                  <a:lnTo>
                    <a:pt x="111" y="8"/>
                  </a:lnTo>
                  <a:lnTo>
                    <a:pt x="89" y="6"/>
                  </a:lnTo>
                  <a:lnTo>
                    <a:pt x="71" y="5"/>
                  </a:lnTo>
                  <a:lnTo>
                    <a:pt x="54" y="3"/>
                  </a:lnTo>
                  <a:lnTo>
                    <a:pt x="32" y="2"/>
                  </a:lnTo>
                  <a:lnTo>
                    <a:pt x="0" y="0"/>
                  </a:lnTo>
                </a:path>
              </a:pathLst>
            </a:custGeom>
            <a:noFill/>
            <a:ln w="0">
              <a:solidFill>
                <a:srgbClr val="000000"/>
              </a:solidFill>
              <a:prstDash val="solid"/>
              <a:round/>
              <a:headEnd/>
              <a:tailEnd/>
            </a:ln>
          </p:spPr>
          <p:txBody>
            <a:bodyPr/>
            <a:lstStyle/>
            <a:p>
              <a:endParaRPr lang="en-GB"/>
            </a:p>
          </p:txBody>
        </p:sp>
        <p:sp>
          <p:nvSpPr>
            <p:cNvPr id="679" name="Freeform 3760"/>
            <p:cNvSpPr>
              <a:spLocks/>
            </p:cNvSpPr>
            <p:nvPr/>
          </p:nvSpPr>
          <p:spPr bwMode="auto">
            <a:xfrm>
              <a:off x="2147" y="3147"/>
              <a:ext cx="136" cy="6"/>
            </a:xfrm>
            <a:custGeom>
              <a:avLst/>
              <a:gdLst/>
              <a:ahLst/>
              <a:cxnLst>
                <a:cxn ang="0">
                  <a:pos x="271" y="12"/>
                </a:cxn>
                <a:cxn ang="0">
                  <a:pos x="254" y="9"/>
                </a:cxn>
                <a:cxn ang="0">
                  <a:pos x="226" y="4"/>
                </a:cxn>
                <a:cxn ang="0">
                  <a:pos x="200" y="0"/>
                </a:cxn>
                <a:cxn ang="0">
                  <a:pos x="164" y="2"/>
                </a:cxn>
                <a:cxn ang="0">
                  <a:pos x="144" y="2"/>
                </a:cxn>
                <a:cxn ang="0">
                  <a:pos x="118" y="1"/>
                </a:cxn>
                <a:cxn ang="0">
                  <a:pos x="96" y="4"/>
                </a:cxn>
                <a:cxn ang="0">
                  <a:pos x="83" y="5"/>
                </a:cxn>
                <a:cxn ang="0">
                  <a:pos x="77" y="5"/>
                </a:cxn>
                <a:cxn ang="0">
                  <a:pos x="49" y="5"/>
                </a:cxn>
                <a:cxn ang="0">
                  <a:pos x="22" y="3"/>
                </a:cxn>
                <a:cxn ang="0">
                  <a:pos x="3" y="3"/>
                </a:cxn>
                <a:cxn ang="0">
                  <a:pos x="0" y="3"/>
                </a:cxn>
              </a:cxnLst>
              <a:rect l="0" t="0" r="r" b="b"/>
              <a:pathLst>
                <a:path w="271" h="12">
                  <a:moveTo>
                    <a:pt x="271" y="12"/>
                  </a:moveTo>
                  <a:lnTo>
                    <a:pt x="254" y="9"/>
                  </a:lnTo>
                  <a:lnTo>
                    <a:pt x="226" y="4"/>
                  </a:lnTo>
                  <a:lnTo>
                    <a:pt x="200" y="0"/>
                  </a:lnTo>
                  <a:lnTo>
                    <a:pt x="164" y="2"/>
                  </a:lnTo>
                  <a:lnTo>
                    <a:pt x="144" y="2"/>
                  </a:lnTo>
                  <a:lnTo>
                    <a:pt x="118" y="1"/>
                  </a:lnTo>
                  <a:lnTo>
                    <a:pt x="96" y="4"/>
                  </a:lnTo>
                  <a:lnTo>
                    <a:pt x="83" y="5"/>
                  </a:lnTo>
                  <a:lnTo>
                    <a:pt x="77" y="5"/>
                  </a:lnTo>
                  <a:lnTo>
                    <a:pt x="49" y="5"/>
                  </a:lnTo>
                  <a:lnTo>
                    <a:pt x="22" y="3"/>
                  </a:lnTo>
                  <a:lnTo>
                    <a:pt x="3" y="3"/>
                  </a:lnTo>
                  <a:lnTo>
                    <a:pt x="0" y="3"/>
                  </a:lnTo>
                </a:path>
              </a:pathLst>
            </a:custGeom>
            <a:noFill/>
            <a:ln w="0">
              <a:solidFill>
                <a:srgbClr val="000000"/>
              </a:solidFill>
              <a:prstDash val="solid"/>
              <a:round/>
              <a:headEnd/>
              <a:tailEnd/>
            </a:ln>
          </p:spPr>
          <p:txBody>
            <a:bodyPr/>
            <a:lstStyle/>
            <a:p>
              <a:endParaRPr lang="en-GB"/>
            </a:p>
          </p:txBody>
        </p:sp>
        <p:sp>
          <p:nvSpPr>
            <p:cNvPr id="680" name="Line 3761"/>
            <p:cNvSpPr>
              <a:spLocks noChangeShapeType="1"/>
            </p:cNvSpPr>
            <p:nvPr/>
          </p:nvSpPr>
          <p:spPr bwMode="auto">
            <a:xfrm flipH="1">
              <a:off x="3996" y="3092"/>
              <a:ext cx="2" cy="2"/>
            </a:xfrm>
            <a:prstGeom prst="line">
              <a:avLst/>
            </a:prstGeom>
            <a:noFill/>
            <a:ln w="0">
              <a:solidFill>
                <a:srgbClr val="000000"/>
              </a:solidFill>
              <a:round/>
              <a:headEnd/>
              <a:tailEnd/>
            </a:ln>
          </p:spPr>
          <p:txBody>
            <a:bodyPr/>
            <a:lstStyle/>
            <a:p>
              <a:endParaRPr lang="en-GB"/>
            </a:p>
          </p:txBody>
        </p:sp>
        <p:sp>
          <p:nvSpPr>
            <p:cNvPr id="681" name="Freeform 3762"/>
            <p:cNvSpPr>
              <a:spLocks/>
            </p:cNvSpPr>
            <p:nvPr/>
          </p:nvSpPr>
          <p:spPr bwMode="auto">
            <a:xfrm>
              <a:off x="3998" y="3090"/>
              <a:ext cx="11" cy="2"/>
            </a:xfrm>
            <a:custGeom>
              <a:avLst/>
              <a:gdLst/>
              <a:ahLst/>
              <a:cxnLst>
                <a:cxn ang="0">
                  <a:pos x="23" y="0"/>
                </a:cxn>
                <a:cxn ang="0">
                  <a:pos x="10" y="1"/>
                </a:cxn>
                <a:cxn ang="0">
                  <a:pos x="8" y="1"/>
                </a:cxn>
                <a:cxn ang="0">
                  <a:pos x="0" y="3"/>
                </a:cxn>
              </a:cxnLst>
              <a:rect l="0" t="0" r="r" b="b"/>
              <a:pathLst>
                <a:path w="23" h="3">
                  <a:moveTo>
                    <a:pt x="23" y="0"/>
                  </a:moveTo>
                  <a:lnTo>
                    <a:pt x="10" y="1"/>
                  </a:lnTo>
                  <a:lnTo>
                    <a:pt x="8" y="1"/>
                  </a:lnTo>
                  <a:lnTo>
                    <a:pt x="0" y="3"/>
                  </a:lnTo>
                </a:path>
              </a:pathLst>
            </a:custGeom>
            <a:noFill/>
            <a:ln w="0">
              <a:solidFill>
                <a:srgbClr val="000000"/>
              </a:solidFill>
              <a:prstDash val="solid"/>
              <a:round/>
              <a:headEnd/>
              <a:tailEnd/>
            </a:ln>
          </p:spPr>
          <p:txBody>
            <a:bodyPr/>
            <a:lstStyle/>
            <a:p>
              <a:endParaRPr lang="en-GB"/>
            </a:p>
          </p:txBody>
        </p:sp>
        <p:sp>
          <p:nvSpPr>
            <p:cNvPr id="682" name="Line 3763"/>
            <p:cNvSpPr>
              <a:spLocks noChangeShapeType="1"/>
            </p:cNvSpPr>
            <p:nvPr/>
          </p:nvSpPr>
          <p:spPr bwMode="auto">
            <a:xfrm flipV="1">
              <a:off x="3987" y="3085"/>
              <a:ext cx="2" cy="9"/>
            </a:xfrm>
            <a:prstGeom prst="line">
              <a:avLst/>
            </a:prstGeom>
            <a:noFill/>
            <a:ln w="0">
              <a:solidFill>
                <a:srgbClr val="000000"/>
              </a:solidFill>
              <a:round/>
              <a:headEnd/>
              <a:tailEnd/>
            </a:ln>
          </p:spPr>
          <p:txBody>
            <a:bodyPr/>
            <a:lstStyle/>
            <a:p>
              <a:endParaRPr lang="en-GB"/>
            </a:p>
          </p:txBody>
        </p:sp>
        <p:sp>
          <p:nvSpPr>
            <p:cNvPr id="683" name="Freeform 3764"/>
            <p:cNvSpPr>
              <a:spLocks/>
            </p:cNvSpPr>
            <p:nvPr/>
          </p:nvSpPr>
          <p:spPr bwMode="auto">
            <a:xfrm>
              <a:off x="3987" y="3092"/>
              <a:ext cx="11" cy="2"/>
            </a:xfrm>
            <a:custGeom>
              <a:avLst/>
              <a:gdLst/>
              <a:ahLst/>
              <a:cxnLst>
                <a:cxn ang="0">
                  <a:pos x="21" y="0"/>
                </a:cxn>
                <a:cxn ang="0">
                  <a:pos x="11" y="1"/>
                </a:cxn>
                <a:cxn ang="0">
                  <a:pos x="5" y="2"/>
                </a:cxn>
                <a:cxn ang="0">
                  <a:pos x="0" y="3"/>
                </a:cxn>
              </a:cxnLst>
              <a:rect l="0" t="0" r="r" b="b"/>
              <a:pathLst>
                <a:path w="21" h="3">
                  <a:moveTo>
                    <a:pt x="21" y="0"/>
                  </a:moveTo>
                  <a:lnTo>
                    <a:pt x="11" y="1"/>
                  </a:lnTo>
                  <a:lnTo>
                    <a:pt x="5" y="2"/>
                  </a:lnTo>
                  <a:lnTo>
                    <a:pt x="0" y="3"/>
                  </a:lnTo>
                </a:path>
              </a:pathLst>
            </a:custGeom>
            <a:noFill/>
            <a:ln w="0">
              <a:solidFill>
                <a:srgbClr val="000000"/>
              </a:solidFill>
              <a:prstDash val="solid"/>
              <a:round/>
              <a:headEnd/>
              <a:tailEnd/>
            </a:ln>
          </p:spPr>
          <p:txBody>
            <a:bodyPr/>
            <a:lstStyle/>
            <a:p>
              <a:endParaRPr lang="en-GB"/>
            </a:p>
          </p:txBody>
        </p:sp>
        <p:sp>
          <p:nvSpPr>
            <p:cNvPr id="684" name="Freeform 3765"/>
            <p:cNvSpPr>
              <a:spLocks/>
            </p:cNvSpPr>
            <p:nvPr/>
          </p:nvSpPr>
          <p:spPr bwMode="auto">
            <a:xfrm>
              <a:off x="3906" y="3088"/>
              <a:ext cx="17" cy="9"/>
            </a:xfrm>
            <a:custGeom>
              <a:avLst/>
              <a:gdLst/>
              <a:ahLst/>
              <a:cxnLst>
                <a:cxn ang="0">
                  <a:pos x="35" y="19"/>
                </a:cxn>
                <a:cxn ang="0">
                  <a:pos x="28" y="13"/>
                </a:cxn>
                <a:cxn ang="0">
                  <a:pos x="17" y="6"/>
                </a:cxn>
                <a:cxn ang="0">
                  <a:pos x="6" y="2"/>
                </a:cxn>
                <a:cxn ang="0">
                  <a:pos x="0" y="0"/>
                </a:cxn>
              </a:cxnLst>
              <a:rect l="0" t="0" r="r" b="b"/>
              <a:pathLst>
                <a:path w="35" h="19">
                  <a:moveTo>
                    <a:pt x="35" y="19"/>
                  </a:moveTo>
                  <a:lnTo>
                    <a:pt x="28" y="13"/>
                  </a:lnTo>
                  <a:lnTo>
                    <a:pt x="17" y="6"/>
                  </a:lnTo>
                  <a:lnTo>
                    <a:pt x="6" y="2"/>
                  </a:lnTo>
                  <a:lnTo>
                    <a:pt x="0" y="0"/>
                  </a:lnTo>
                </a:path>
              </a:pathLst>
            </a:custGeom>
            <a:noFill/>
            <a:ln w="0">
              <a:solidFill>
                <a:srgbClr val="000000"/>
              </a:solidFill>
              <a:prstDash val="solid"/>
              <a:round/>
              <a:headEnd/>
              <a:tailEnd/>
            </a:ln>
          </p:spPr>
          <p:txBody>
            <a:bodyPr/>
            <a:lstStyle/>
            <a:p>
              <a:endParaRPr lang="en-GB"/>
            </a:p>
          </p:txBody>
        </p:sp>
        <p:sp>
          <p:nvSpPr>
            <p:cNvPr id="685" name="Freeform 3766"/>
            <p:cNvSpPr>
              <a:spLocks/>
            </p:cNvSpPr>
            <p:nvPr/>
          </p:nvSpPr>
          <p:spPr bwMode="auto">
            <a:xfrm>
              <a:off x="3923" y="3094"/>
              <a:ext cx="64" cy="5"/>
            </a:xfrm>
            <a:custGeom>
              <a:avLst/>
              <a:gdLst/>
              <a:ahLst/>
              <a:cxnLst>
                <a:cxn ang="0">
                  <a:pos x="127" y="0"/>
                </a:cxn>
                <a:cxn ang="0">
                  <a:pos x="124" y="1"/>
                </a:cxn>
                <a:cxn ang="0">
                  <a:pos x="123" y="1"/>
                </a:cxn>
                <a:cxn ang="0">
                  <a:pos x="108" y="5"/>
                </a:cxn>
                <a:cxn ang="0">
                  <a:pos x="70" y="9"/>
                </a:cxn>
                <a:cxn ang="0">
                  <a:pos x="54" y="10"/>
                </a:cxn>
                <a:cxn ang="0">
                  <a:pos x="33" y="9"/>
                </a:cxn>
                <a:cxn ang="0">
                  <a:pos x="30" y="9"/>
                </a:cxn>
                <a:cxn ang="0">
                  <a:pos x="9" y="7"/>
                </a:cxn>
                <a:cxn ang="0">
                  <a:pos x="0" y="7"/>
                </a:cxn>
              </a:cxnLst>
              <a:rect l="0" t="0" r="r" b="b"/>
              <a:pathLst>
                <a:path w="127" h="10">
                  <a:moveTo>
                    <a:pt x="127" y="0"/>
                  </a:moveTo>
                  <a:lnTo>
                    <a:pt x="124" y="1"/>
                  </a:lnTo>
                  <a:lnTo>
                    <a:pt x="123" y="1"/>
                  </a:lnTo>
                  <a:lnTo>
                    <a:pt x="108" y="5"/>
                  </a:lnTo>
                  <a:lnTo>
                    <a:pt x="70" y="9"/>
                  </a:lnTo>
                  <a:lnTo>
                    <a:pt x="54" y="10"/>
                  </a:lnTo>
                  <a:lnTo>
                    <a:pt x="33" y="9"/>
                  </a:lnTo>
                  <a:lnTo>
                    <a:pt x="30" y="9"/>
                  </a:lnTo>
                  <a:lnTo>
                    <a:pt x="9" y="7"/>
                  </a:lnTo>
                  <a:lnTo>
                    <a:pt x="0" y="7"/>
                  </a:lnTo>
                </a:path>
              </a:pathLst>
            </a:custGeom>
            <a:noFill/>
            <a:ln w="0">
              <a:solidFill>
                <a:srgbClr val="000000"/>
              </a:solidFill>
              <a:prstDash val="solid"/>
              <a:round/>
              <a:headEnd/>
              <a:tailEnd/>
            </a:ln>
          </p:spPr>
          <p:txBody>
            <a:bodyPr/>
            <a:lstStyle/>
            <a:p>
              <a:endParaRPr lang="en-GB"/>
            </a:p>
          </p:txBody>
        </p:sp>
        <p:sp>
          <p:nvSpPr>
            <p:cNvPr id="686" name="Line 3767"/>
            <p:cNvSpPr>
              <a:spLocks noChangeShapeType="1"/>
            </p:cNvSpPr>
            <p:nvPr/>
          </p:nvSpPr>
          <p:spPr bwMode="auto">
            <a:xfrm>
              <a:off x="3904" y="3096"/>
              <a:ext cx="2" cy="2"/>
            </a:xfrm>
            <a:prstGeom prst="line">
              <a:avLst/>
            </a:prstGeom>
            <a:noFill/>
            <a:ln w="0">
              <a:solidFill>
                <a:srgbClr val="000000"/>
              </a:solidFill>
              <a:round/>
              <a:headEnd/>
              <a:tailEnd/>
            </a:ln>
          </p:spPr>
          <p:txBody>
            <a:bodyPr/>
            <a:lstStyle/>
            <a:p>
              <a:endParaRPr lang="en-GB"/>
            </a:p>
          </p:txBody>
        </p:sp>
        <p:sp>
          <p:nvSpPr>
            <p:cNvPr id="687" name="Freeform 3768"/>
            <p:cNvSpPr>
              <a:spLocks/>
            </p:cNvSpPr>
            <p:nvPr/>
          </p:nvSpPr>
          <p:spPr bwMode="auto">
            <a:xfrm>
              <a:off x="3904" y="3096"/>
              <a:ext cx="19" cy="1"/>
            </a:xfrm>
            <a:custGeom>
              <a:avLst/>
              <a:gdLst/>
              <a:ahLst/>
              <a:cxnLst>
                <a:cxn ang="0">
                  <a:pos x="38" y="1"/>
                </a:cxn>
                <a:cxn ang="0">
                  <a:pos x="30" y="0"/>
                </a:cxn>
                <a:cxn ang="0">
                  <a:pos x="16" y="0"/>
                </a:cxn>
                <a:cxn ang="0">
                  <a:pos x="3" y="0"/>
                </a:cxn>
                <a:cxn ang="0">
                  <a:pos x="0" y="0"/>
                </a:cxn>
              </a:cxnLst>
              <a:rect l="0" t="0" r="r" b="b"/>
              <a:pathLst>
                <a:path w="38" h="1">
                  <a:moveTo>
                    <a:pt x="38" y="1"/>
                  </a:moveTo>
                  <a:lnTo>
                    <a:pt x="30" y="0"/>
                  </a:lnTo>
                  <a:lnTo>
                    <a:pt x="16" y="0"/>
                  </a:lnTo>
                  <a:lnTo>
                    <a:pt x="3" y="0"/>
                  </a:lnTo>
                  <a:lnTo>
                    <a:pt x="0" y="0"/>
                  </a:lnTo>
                </a:path>
              </a:pathLst>
            </a:custGeom>
            <a:noFill/>
            <a:ln w="0">
              <a:solidFill>
                <a:srgbClr val="000000"/>
              </a:solidFill>
              <a:prstDash val="solid"/>
              <a:round/>
              <a:headEnd/>
              <a:tailEnd/>
            </a:ln>
          </p:spPr>
          <p:txBody>
            <a:bodyPr/>
            <a:lstStyle/>
            <a:p>
              <a:endParaRPr lang="en-GB"/>
            </a:p>
          </p:txBody>
        </p:sp>
        <p:sp>
          <p:nvSpPr>
            <p:cNvPr id="688" name="Line 3769"/>
            <p:cNvSpPr>
              <a:spLocks noChangeShapeType="1"/>
            </p:cNvSpPr>
            <p:nvPr/>
          </p:nvSpPr>
          <p:spPr bwMode="auto">
            <a:xfrm flipV="1">
              <a:off x="3891" y="3093"/>
              <a:ext cx="4" cy="4"/>
            </a:xfrm>
            <a:prstGeom prst="line">
              <a:avLst/>
            </a:prstGeom>
            <a:noFill/>
            <a:ln w="0">
              <a:solidFill>
                <a:srgbClr val="000000"/>
              </a:solidFill>
              <a:round/>
              <a:headEnd/>
              <a:tailEnd/>
            </a:ln>
          </p:spPr>
          <p:txBody>
            <a:bodyPr/>
            <a:lstStyle/>
            <a:p>
              <a:endParaRPr lang="en-GB"/>
            </a:p>
          </p:txBody>
        </p:sp>
        <p:sp>
          <p:nvSpPr>
            <p:cNvPr id="689" name="Freeform 3770"/>
            <p:cNvSpPr>
              <a:spLocks/>
            </p:cNvSpPr>
            <p:nvPr/>
          </p:nvSpPr>
          <p:spPr bwMode="auto">
            <a:xfrm>
              <a:off x="3891" y="3096"/>
              <a:ext cx="13" cy="1"/>
            </a:xfrm>
            <a:custGeom>
              <a:avLst/>
              <a:gdLst/>
              <a:ahLst/>
              <a:cxnLst>
                <a:cxn ang="0">
                  <a:pos x="27" y="0"/>
                </a:cxn>
                <a:cxn ang="0">
                  <a:pos x="26" y="0"/>
                </a:cxn>
                <a:cxn ang="0">
                  <a:pos x="19" y="0"/>
                </a:cxn>
                <a:cxn ang="0">
                  <a:pos x="15" y="0"/>
                </a:cxn>
                <a:cxn ang="0">
                  <a:pos x="9" y="0"/>
                </a:cxn>
                <a:cxn ang="0">
                  <a:pos x="8" y="0"/>
                </a:cxn>
                <a:cxn ang="0">
                  <a:pos x="6" y="0"/>
                </a:cxn>
                <a:cxn ang="0">
                  <a:pos x="0" y="1"/>
                </a:cxn>
              </a:cxnLst>
              <a:rect l="0" t="0" r="r" b="b"/>
              <a:pathLst>
                <a:path w="27" h="1">
                  <a:moveTo>
                    <a:pt x="27" y="0"/>
                  </a:moveTo>
                  <a:lnTo>
                    <a:pt x="26" y="0"/>
                  </a:lnTo>
                  <a:lnTo>
                    <a:pt x="19" y="0"/>
                  </a:lnTo>
                  <a:lnTo>
                    <a:pt x="15" y="0"/>
                  </a:lnTo>
                  <a:lnTo>
                    <a:pt x="9" y="0"/>
                  </a:lnTo>
                  <a:lnTo>
                    <a:pt x="8" y="0"/>
                  </a:lnTo>
                  <a:lnTo>
                    <a:pt x="6" y="0"/>
                  </a:lnTo>
                  <a:lnTo>
                    <a:pt x="0" y="1"/>
                  </a:lnTo>
                </a:path>
              </a:pathLst>
            </a:custGeom>
            <a:noFill/>
            <a:ln w="0">
              <a:solidFill>
                <a:srgbClr val="000000"/>
              </a:solidFill>
              <a:prstDash val="solid"/>
              <a:round/>
              <a:headEnd/>
              <a:tailEnd/>
            </a:ln>
          </p:spPr>
          <p:txBody>
            <a:bodyPr/>
            <a:lstStyle/>
            <a:p>
              <a:endParaRPr lang="en-GB"/>
            </a:p>
          </p:txBody>
        </p:sp>
        <p:sp>
          <p:nvSpPr>
            <p:cNvPr id="690" name="Freeform 3771"/>
            <p:cNvSpPr>
              <a:spLocks/>
            </p:cNvSpPr>
            <p:nvPr/>
          </p:nvSpPr>
          <p:spPr bwMode="auto">
            <a:xfrm>
              <a:off x="3879" y="3097"/>
              <a:ext cx="5" cy="3"/>
            </a:xfrm>
            <a:custGeom>
              <a:avLst/>
              <a:gdLst/>
              <a:ahLst/>
              <a:cxnLst>
                <a:cxn ang="0">
                  <a:pos x="0" y="0"/>
                </a:cxn>
                <a:cxn ang="0">
                  <a:pos x="2" y="1"/>
                </a:cxn>
                <a:cxn ang="0">
                  <a:pos x="9" y="4"/>
                </a:cxn>
              </a:cxnLst>
              <a:rect l="0" t="0" r="r" b="b"/>
              <a:pathLst>
                <a:path w="9" h="4">
                  <a:moveTo>
                    <a:pt x="0" y="0"/>
                  </a:moveTo>
                  <a:lnTo>
                    <a:pt x="2" y="1"/>
                  </a:lnTo>
                  <a:lnTo>
                    <a:pt x="9" y="4"/>
                  </a:lnTo>
                </a:path>
              </a:pathLst>
            </a:custGeom>
            <a:noFill/>
            <a:ln w="0">
              <a:solidFill>
                <a:srgbClr val="000000"/>
              </a:solidFill>
              <a:prstDash val="solid"/>
              <a:round/>
              <a:headEnd/>
              <a:tailEnd/>
            </a:ln>
          </p:spPr>
          <p:txBody>
            <a:bodyPr/>
            <a:lstStyle/>
            <a:p>
              <a:endParaRPr lang="en-GB"/>
            </a:p>
          </p:txBody>
        </p:sp>
        <p:sp>
          <p:nvSpPr>
            <p:cNvPr id="691" name="Freeform 3772"/>
            <p:cNvSpPr>
              <a:spLocks/>
            </p:cNvSpPr>
            <p:nvPr/>
          </p:nvSpPr>
          <p:spPr bwMode="auto">
            <a:xfrm>
              <a:off x="3879" y="3097"/>
              <a:ext cx="12" cy="1"/>
            </a:xfrm>
            <a:custGeom>
              <a:avLst/>
              <a:gdLst/>
              <a:ahLst/>
              <a:cxnLst>
                <a:cxn ang="0">
                  <a:pos x="24" y="0"/>
                </a:cxn>
                <a:cxn ang="0">
                  <a:pos x="20" y="1"/>
                </a:cxn>
                <a:cxn ang="0">
                  <a:pos x="11" y="1"/>
                </a:cxn>
                <a:cxn ang="0">
                  <a:pos x="2" y="1"/>
                </a:cxn>
                <a:cxn ang="0">
                  <a:pos x="0" y="1"/>
                </a:cxn>
              </a:cxnLst>
              <a:rect l="0" t="0" r="r" b="b"/>
              <a:pathLst>
                <a:path w="24" h="1">
                  <a:moveTo>
                    <a:pt x="24" y="0"/>
                  </a:moveTo>
                  <a:lnTo>
                    <a:pt x="20" y="1"/>
                  </a:lnTo>
                  <a:lnTo>
                    <a:pt x="11" y="1"/>
                  </a:lnTo>
                  <a:lnTo>
                    <a:pt x="2" y="1"/>
                  </a:lnTo>
                  <a:lnTo>
                    <a:pt x="0" y="1"/>
                  </a:lnTo>
                </a:path>
              </a:pathLst>
            </a:custGeom>
            <a:noFill/>
            <a:ln w="0">
              <a:solidFill>
                <a:srgbClr val="000000"/>
              </a:solidFill>
              <a:prstDash val="solid"/>
              <a:round/>
              <a:headEnd/>
              <a:tailEnd/>
            </a:ln>
          </p:spPr>
          <p:txBody>
            <a:bodyPr/>
            <a:lstStyle/>
            <a:p>
              <a:endParaRPr lang="en-GB"/>
            </a:p>
          </p:txBody>
        </p:sp>
        <p:sp>
          <p:nvSpPr>
            <p:cNvPr id="692" name="Line 3773"/>
            <p:cNvSpPr>
              <a:spLocks noChangeShapeType="1"/>
            </p:cNvSpPr>
            <p:nvPr/>
          </p:nvSpPr>
          <p:spPr bwMode="auto">
            <a:xfrm flipH="1">
              <a:off x="3875" y="3098"/>
              <a:ext cx="1" cy="2"/>
            </a:xfrm>
            <a:prstGeom prst="line">
              <a:avLst/>
            </a:prstGeom>
            <a:noFill/>
            <a:ln w="0">
              <a:solidFill>
                <a:srgbClr val="000000"/>
              </a:solidFill>
              <a:round/>
              <a:headEnd/>
              <a:tailEnd/>
            </a:ln>
          </p:spPr>
          <p:txBody>
            <a:bodyPr/>
            <a:lstStyle/>
            <a:p>
              <a:endParaRPr lang="en-GB"/>
            </a:p>
          </p:txBody>
        </p:sp>
        <p:sp>
          <p:nvSpPr>
            <p:cNvPr id="693" name="Line 3774"/>
            <p:cNvSpPr>
              <a:spLocks noChangeShapeType="1"/>
            </p:cNvSpPr>
            <p:nvPr/>
          </p:nvSpPr>
          <p:spPr bwMode="auto">
            <a:xfrm flipH="1">
              <a:off x="3876" y="3097"/>
              <a:ext cx="3" cy="1"/>
            </a:xfrm>
            <a:prstGeom prst="line">
              <a:avLst/>
            </a:prstGeom>
            <a:noFill/>
            <a:ln w="0">
              <a:solidFill>
                <a:srgbClr val="000000"/>
              </a:solidFill>
              <a:round/>
              <a:headEnd/>
              <a:tailEnd/>
            </a:ln>
          </p:spPr>
          <p:txBody>
            <a:bodyPr/>
            <a:lstStyle/>
            <a:p>
              <a:endParaRPr lang="en-GB"/>
            </a:p>
          </p:txBody>
        </p:sp>
        <p:sp>
          <p:nvSpPr>
            <p:cNvPr id="694" name="Line 3775"/>
            <p:cNvSpPr>
              <a:spLocks noChangeShapeType="1"/>
            </p:cNvSpPr>
            <p:nvPr/>
          </p:nvSpPr>
          <p:spPr bwMode="auto">
            <a:xfrm flipH="1">
              <a:off x="3865" y="3099"/>
              <a:ext cx="1" cy="2"/>
            </a:xfrm>
            <a:prstGeom prst="line">
              <a:avLst/>
            </a:prstGeom>
            <a:noFill/>
            <a:ln w="0">
              <a:solidFill>
                <a:srgbClr val="000000"/>
              </a:solidFill>
              <a:round/>
              <a:headEnd/>
              <a:tailEnd/>
            </a:ln>
          </p:spPr>
          <p:txBody>
            <a:bodyPr/>
            <a:lstStyle/>
            <a:p>
              <a:endParaRPr lang="en-GB"/>
            </a:p>
          </p:txBody>
        </p:sp>
        <p:sp>
          <p:nvSpPr>
            <p:cNvPr id="695" name="Freeform 3776"/>
            <p:cNvSpPr>
              <a:spLocks/>
            </p:cNvSpPr>
            <p:nvPr/>
          </p:nvSpPr>
          <p:spPr bwMode="auto">
            <a:xfrm>
              <a:off x="3866" y="3098"/>
              <a:ext cx="10" cy="1"/>
            </a:xfrm>
            <a:custGeom>
              <a:avLst/>
              <a:gdLst/>
              <a:ahLst/>
              <a:cxnLst>
                <a:cxn ang="0">
                  <a:pos x="19" y="0"/>
                </a:cxn>
                <a:cxn ang="0">
                  <a:pos x="13" y="0"/>
                </a:cxn>
                <a:cxn ang="0">
                  <a:pos x="4" y="1"/>
                </a:cxn>
                <a:cxn ang="0">
                  <a:pos x="0" y="1"/>
                </a:cxn>
              </a:cxnLst>
              <a:rect l="0" t="0" r="r" b="b"/>
              <a:pathLst>
                <a:path w="19" h="1">
                  <a:moveTo>
                    <a:pt x="19" y="0"/>
                  </a:moveTo>
                  <a:lnTo>
                    <a:pt x="13" y="0"/>
                  </a:lnTo>
                  <a:lnTo>
                    <a:pt x="4" y="1"/>
                  </a:lnTo>
                  <a:lnTo>
                    <a:pt x="0" y="1"/>
                  </a:lnTo>
                </a:path>
              </a:pathLst>
            </a:custGeom>
            <a:noFill/>
            <a:ln w="0">
              <a:solidFill>
                <a:srgbClr val="000000"/>
              </a:solidFill>
              <a:prstDash val="solid"/>
              <a:round/>
              <a:headEnd/>
              <a:tailEnd/>
            </a:ln>
          </p:spPr>
          <p:txBody>
            <a:bodyPr/>
            <a:lstStyle/>
            <a:p>
              <a:endParaRPr lang="en-GB"/>
            </a:p>
          </p:txBody>
        </p:sp>
        <p:sp>
          <p:nvSpPr>
            <p:cNvPr id="696" name="Freeform 3777"/>
            <p:cNvSpPr>
              <a:spLocks/>
            </p:cNvSpPr>
            <p:nvPr/>
          </p:nvSpPr>
          <p:spPr bwMode="auto">
            <a:xfrm>
              <a:off x="3859" y="3099"/>
              <a:ext cx="7" cy="1"/>
            </a:xfrm>
            <a:custGeom>
              <a:avLst/>
              <a:gdLst/>
              <a:ahLst/>
              <a:cxnLst>
                <a:cxn ang="0">
                  <a:pos x="14" y="0"/>
                </a:cxn>
                <a:cxn ang="0">
                  <a:pos x="12" y="0"/>
                </a:cxn>
                <a:cxn ang="0">
                  <a:pos x="8" y="0"/>
                </a:cxn>
                <a:cxn ang="0">
                  <a:pos x="0" y="0"/>
                </a:cxn>
              </a:cxnLst>
              <a:rect l="0" t="0" r="r" b="b"/>
              <a:pathLst>
                <a:path w="14">
                  <a:moveTo>
                    <a:pt x="14" y="0"/>
                  </a:moveTo>
                  <a:lnTo>
                    <a:pt x="12" y="0"/>
                  </a:lnTo>
                  <a:lnTo>
                    <a:pt x="8" y="0"/>
                  </a:lnTo>
                  <a:lnTo>
                    <a:pt x="0" y="0"/>
                  </a:lnTo>
                </a:path>
              </a:pathLst>
            </a:custGeom>
            <a:noFill/>
            <a:ln w="0">
              <a:solidFill>
                <a:srgbClr val="000000"/>
              </a:solidFill>
              <a:prstDash val="solid"/>
              <a:round/>
              <a:headEnd/>
              <a:tailEnd/>
            </a:ln>
          </p:spPr>
          <p:txBody>
            <a:bodyPr/>
            <a:lstStyle/>
            <a:p>
              <a:endParaRPr lang="en-GB"/>
            </a:p>
          </p:txBody>
        </p:sp>
        <p:sp>
          <p:nvSpPr>
            <p:cNvPr id="697" name="Line 3778"/>
            <p:cNvSpPr>
              <a:spLocks noChangeShapeType="1"/>
            </p:cNvSpPr>
            <p:nvPr/>
          </p:nvSpPr>
          <p:spPr bwMode="auto">
            <a:xfrm flipH="1">
              <a:off x="3857" y="3099"/>
              <a:ext cx="2" cy="1"/>
            </a:xfrm>
            <a:prstGeom prst="line">
              <a:avLst/>
            </a:prstGeom>
            <a:noFill/>
            <a:ln w="0">
              <a:solidFill>
                <a:srgbClr val="000000"/>
              </a:solidFill>
              <a:round/>
              <a:headEnd/>
              <a:tailEnd/>
            </a:ln>
          </p:spPr>
          <p:txBody>
            <a:bodyPr/>
            <a:lstStyle/>
            <a:p>
              <a:endParaRPr lang="en-GB"/>
            </a:p>
          </p:txBody>
        </p:sp>
        <p:sp>
          <p:nvSpPr>
            <p:cNvPr id="698" name="Line 3779"/>
            <p:cNvSpPr>
              <a:spLocks noChangeShapeType="1"/>
            </p:cNvSpPr>
            <p:nvPr/>
          </p:nvSpPr>
          <p:spPr bwMode="auto">
            <a:xfrm flipH="1">
              <a:off x="3850" y="3099"/>
              <a:ext cx="7" cy="1"/>
            </a:xfrm>
            <a:prstGeom prst="line">
              <a:avLst/>
            </a:prstGeom>
            <a:noFill/>
            <a:ln w="0">
              <a:solidFill>
                <a:srgbClr val="000000"/>
              </a:solidFill>
              <a:round/>
              <a:headEnd/>
              <a:tailEnd/>
            </a:ln>
          </p:spPr>
          <p:txBody>
            <a:bodyPr/>
            <a:lstStyle/>
            <a:p>
              <a:endParaRPr lang="en-GB"/>
            </a:p>
          </p:txBody>
        </p:sp>
        <p:sp>
          <p:nvSpPr>
            <p:cNvPr id="699" name="Line 3780"/>
            <p:cNvSpPr>
              <a:spLocks noChangeShapeType="1"/>
            </p:cNvSpPr>
            <p:nvPr/>
          </p:nvSpPr>
          <p:spPr bwMode="auto">
            <a:xfrm flipH="1">
              <a:off x="3849" y="3100"/>
              <a:ext cx="1" cy="2"/>
            </a:xfrm>
            <a:prstGeom prst="line">
              <a:avLst/>
            </a:prstGeom>
            <a:noFill/>
            <a:ln w="0">
              <a:solidFill>
                <a:srgbClr val="000000"/>
              </a:solidFill>
              <a:round/>
              <a:headEnd/>
              <a:tailEnd/>
            </a:ln>
          </p:spPr>
          <p:txBody>
            <a:bodyPr/>
            <a:lstStyle/>
            <a:p>
              <a:endParaRPr lang="en-GB"/>
            </a:p>
          </p:txBody>
        </p:sp>
        <p:sp>
          <p:nvSpPr>
            <p:cNvPr id="700" name="Line 3781"/>
            <p:cNvSpPr>
              <a:spLocks noChangeShapeType="1"/>
            </p:cNvSpPr>
            <p:nvPr/>
          </p:nvSpPr>
          <p:spPr bwMode="auto">
            <a:xfrm flipV="1">
              <a:off x="3848" y="3100"/>
              <a:ext cx="2" cy="1"/>
            </a:xfrm>
            <a:prstGeom prst="line">
              <a:avLst/>
            </a:prstGeom>
            <a:noFill/>
            <a:ln w="0">
              <a:solidFill>
                <a:srgbClr val="000000"/>
              </a:solidFill>
              <a:round/>
              <a:headEnd/>
              <a:tailEnd/>
            </a:ln>
          </p:spPr>
          <p:txBody>
            <a:bodyPr/>
            <a:lstStyle/>
            <a:p>
              <a:endParaRPr lang="en-GB"/>
            </a:p>
          </p:txBody>
        </p:sp>
        <p:sp>
          <p:nvSpPr>
            <p:cNvPr id="701" name="Line 3782"/>
            <p:cNvSpPr>
              <a:spLocks noChangeShapeType="1"/>
            </p:cNvSpPr>
            <p:nvPr/>
          </p:nvSpPr>
          <p:spPr bwMode="auto">
            <a:xfrm>
              <a:off x="3599" y="3118"/>
              <a:ext cx="11" cy="1"/>
            </a:xfrm>
            <a:prstGeom prst="line">
              <a:avLst/>
            </a:prstGeom>
            <a:noFill/>
            <a:ln w="0">
              <a:solidFill>
                <a:srgbClr val="000000"/>
              </a:solidFill>
              <a:round/>
              <a:headEnd/>
              <a:tailEnd/>
            </a:ln>
          </p:spPr>
          <p:txBody>
            <a:bodyPr/>
            <a:lstStyle/>
            <a:p>
              <a:endParaRPr lang="en-GB"/>
            </a:p>
          </p:txBody>
        </p:sp>
        <p:sp>
          <p:nvSpPr>
            <p:cNvPr id="702" name="Freeform 3783"/>
            <p:cNvSpPr>
              <a:spLocks/>
            </p:cNvSpPr>
            <p:nvPr/>
          </p:nvSpPr>
          <p:spPr bwMode="auto">
            <a:xfrm>
              <a:off x="3577" y="3118"/>
              <a:ext cx="17" cy="2"/>
            </a:xfrm>
            <a:custGeom>
              <a:avLst/>
              <a:gdLst/>
              <a:ahLst/>
              <a:cxnLst>
                <a:cxn ang="0">
                  <a:pos x="0" y="0"/>
                </a:cxn>
                <a:cxn ang="0">
                  <a:pos x="4" y="1"/>
                </a:cxn>
                <a:cxn ang="0">
                  <a:pos x="21" y="2"/>
                </a:cxn>
                <a:cxn ang="0">
                  <a:pos x="35" y="3"/>
                </a:cxn>
              </a:cxnLst>
              <a:rect l="0" t="0" r="r" b="b"/>
              <a:pathLst>
                <a:path w="35" h="3">
                  <a:moveTo>
                    <a:pt x="0" y="0"/>
                  </a:moveTo>
                  <a:lnTo>
                    <a:pt x="4" y="1"/>
                  </a:lnTo>
                  <a:lnTo>
                    <a:pt x="21" y="2"/>
                  </a:lnTo>
                  <a:lnTo>
                    <a:pt x="35" y="3"/>
                  </a:lnTo>
                </a:path>
              </a:pathLst>
            </a:custGeom>
            <a:noFill/>
            <a:ln w="0">
              <a:solidFill>
                <a:srgbClr val="000000"/>
              </a:solidFill>
              <a:prstDash val="solid"/>
              <a:round/>
              <a:headEnd/>
              <a:tailEnd/>
            </a:ln>
          </p:spPr>
          <p:txBody>
            <a:bodyPr/>
            <a:lstStyle/>
            <a:p>
              <a:endParaRPr lang="en-GB"/>
            </a:p>
          </p:txBody>
        </p:sp>
        <p:sp>
          <p:nvSpPr>
            <p:cNvPr id="703" name="Line 3784"/>
            <p:cNvSpPr>
              <a:spLocks noChangeShapeType="1"/>
            </p:cNvSpPr>
            <p:nvPr/>
          </p:nvSpPr>
          <p:spPr bwMode="auto">
            <a:xfrm>
              <a:off x="3566" y="3119"/>
              <a:ext cx="1" cy="2"/>
            </a:xfrm>
            <a:prstGeom prst="line">
              <a:avLst/>
            </a:prstGeom>
            <a:noFill/>
            <a:ln w="0">
              <a:solidFill>
                <a:srgbClr val="000000"/>
              </a:solidFill>
              <a:round/>
              <a:headEnd/>
              <a:tailEnd/>
            </a:ln>
          </p:spPr>
          <p:txBody>
            <a:bodyPr/>
            <a:lstStyle/>
            <a:p>
              <a:endParaRPr lang="en-GB"/>
            </a:p>
          </p:txBody>
        </p:sp>
        <p:sp>
          <p:nvSpPr>
            <p:cNvPr id="704" name="Freeform 3785"/>
            <p:cNvSpPr>
              <a:spLocks/>
            </p:cNvSpPr>
            <p:nvPr/>
          </p:nvSpPr>
          <p:spPr bwMode="auto">
            <a:xfrm>
              <a:off x="3536" y="3111"/>
              <a:ext cx="23" cy="8"/>
            </a:xfrm>
            <a:custGeom>
              <a:avLst/>
              <a:gdLst/>
              <a:ahLst/>
              <a:cxnLst>
                <a:cxn ang="0">
                  <a:pos x="45" y="16"/>
                </a:cxn>
                <a:cxn ang="0">
                  <a:pos x="41" y="15"/>
                </a:cxn>
                <a:cxn ang="0">
                  <a:pos x="28" y="11"/>
                </a:cxn>
                <a:cxn ang="0">
                  <a:pos x="13" y="5"/>
                </a:cxn>
                <a:cxn ang="0">
                  <a:pos x="2" y="0"/>
                </a:cxn>
                <a:cxn ang="0">
                  <a:pos x="0" y="0"/>
                </a:cxn>
              </a:cxnLst>
              <a:rect l="0" t="0" r="r" b="b"/>
              <a:pathLst>
                <a:path w="45" h="16">
                  <a:moveTo>
                    <a:pt x="45" y="16"/>
                  </a:moveTo>
                  <a:lnTo>
                    <a:pt x="41" y="15"/>
                  </a:lnTo>
                  <a:lnTo>
                    <a:pt x="28" y="11"/>
                  </a:lnTo>
                  <a:lnTo>
                    <a:pt x="13" y="5"/>
                  </a:lnTo>
                  <a:lnTo>
                    <a:pt x="2" y="0"/>
                  </a:lnTo>
                  <a:lnTo>
                    <a:pt x="0" y="0"/>
                  </a:lnTo>
                </a:path>
              </a:pathLst>
            </a:custGeom>
            <a:noFill/>
            <a:ln w="0">
              <a:solidFill>
                <a:srgbClr val="000000"/>
              </a:solidFill>
              <a:prstDash val="solid"/>
              <a:round/>
              <a:headEnd/>
              <a:tailEnd/>
            </a:ln>
          </p:spPr>
          <p:txBody>
            <a:bodyPr/>
            <a:lstStyle/>
            <a:p>
              <a:endParaRPr lang="en-GB"/>
            </a:p>
          </p:txBody>
        </p:sp>
        <p:sp>
          <p:nvSpPr>
            <p:cNvPr id="705" name="Freeform 3786"/>
            <p:cNvSpPr>
              <a:spLocks/>
            </p:cNvSpPr>
            <p:nvPr/>
          </p:nvSpPr>
          <p:spPr bwMode="auto">
            <a:xfrm>
              <a:off x="3491" y="3113"/>
              <a:ext cx="23" cy="6"/>
            </a:xfrm>
            <a:custGeom>
              <a:avLst/>
              <a:gdLst/>
              <a:ahLst/>
              <a:cxnLst>
                <a:cxn ang="0">
                  <a:pos x="45" y="13"/>
                </a:cxn>
                <a:cxn ang="0">
                  <a:pos x="43" y="13"/>
                </a:cxn>
                <a:cxn ang="0">
                  <a:pos x="33" y="10"/>
                </a:cxn>
                <a:cxn ang="0">
                  <a:pos x="27" y="12"/>
                </a:cxn>
                <a:cxn ang="0">
                  <a:pos x="17" y="9"/>
                </a:cxn>
                <a:cxn ang="0">
                  <a:pos x="8" y="5"/>
                </a:cxn>
                <a:cxn ang="0">
                  <a:pos x="0" y="0"/>
                </a:cxn>
              </a:cxnLst>
              <a:rect l="0" t="0" r="r" b="b"/>
              <a:pathLst>
                <a:path w="45" h="13">
                  <a:moveTo>
                    <a:pt x="45" y="13"/>
                  </a:moveTo>
                  <a:lnTo>
                    <a:pt x="43" y="13"/>
                  </a:lnTo>
                  <a:lnTo>
                    <a:pt x="33" y="10"/>
                  </a:lnTo>
                  <a:lnTo>
                    <a:pt x="27" y="12"/>
                  </a:lnTo>
                  <a:lnTo>
                    <a:pt x="17" y="9"/>
                  </a:lnTo>
                  <a:lnTo>
                    <a:pt x="8" y="5"/>
                  </a:lnTo>
                  <a:lnTo>
                    <a:pt x="0" y="0"/>
                  </a:lnTo>
                </a:path>
              </a:pathLst>
            </a:custGeom>
            <a:noFill/>
            <a:ln w="0">
              <a:solidFill>
                <a:srgbClr val="000000"/>
              </a:solidFill>
              <a:prstDash val="solid"/>
              <a:round/>
              <a:headEnd/>
              <a:tailEnd/>
            </a:ln>
          </p:spPr>
          <p:txBody>
            <a:bodyPr/>
            <a:lstStyle/>
            <a:p>
              <a:endParaRPr lang="en-GB"/>
            </a:p>
          </p:txBody>
        </p:sp>
        <p:sp>
          <p:nvSpPr>
            <p:cNvPr id="706" name="Line 3787"/>
            <p:cNvSpPr>
              <a:spLocks noChangeShapeType="1"/>
            </p:cNvSpPr>
            <p:nvPr/>
          </p:nvSpPr>
          <p:spPr bwMode="auto">
            <a:xfrm flipH="1">
              <a:off x="3486" y="3119"/>
              <a:ext cx="2" cy="2"/>
            </a:xfrm>
            <a:prstGeom prst="line">
              <a:avLst/>
            </a:prstGeom>
            <a:noFill/>
            <a:ln w="0">
              <a:solidFill>
                <a:srgbClr val="000000"/>
              </a:solidFill>
              <a:round/>
              <a:headEnd/>
              <a:tailEnd/>
            </a:ln>
          </p:spPr>
          <p:txBody>
            <a:bodyPr/>
            <a:lstStyle/>
            <a:p>
              <a:endParaRPr lang="en-GB"/>
            </a:p>
          </p:txBody>
        </p:sp>
        <p:sp>
          <p:nvSpPr>
            <p:cNvPr id="707" name="Line 3788"/>
            <p:cNvSpPr>
              <a:spLocks noChangeShapeType="1"/>
            </p:cNvSpPr>
            <p:nvPr/>
          </p:nvSpPr>
          <p:spPr bwMode="auto">
            <a:xfrm>
              <a:off x="1383" y="3138"/>
              <a:ext cx="13" cy="1"/>
            </a:xfrm>
            <a:prstGeom prst="line">
              <a:avLst/>
            </a:prstGeom>
            <a:noFill/>
            <a:ln w="0">
              <a:solidFill>
                <a:srgbClr val="000000"/>
              </a:solidFill>
              <a:round/>
              <a:headEnd/>
              <a:tailEnd/>
            </a:ln>
          </p:spPr>
          <p:txBody>
            <a:bodyPr/>
            <a:lstStyle/>
            <a:p>
              <a:endParaRPr lang="en-GB"/>
            </a:p>
          </p:txBody>
        </p:sp>
        <p:sp>
          <p:nvSpPr>
            <p:cNvPr id="708" name="Line 3789"/>
            <p:cNvSpPr>
              <a:spLocks noChangeShapeType="1"/>
            </p:cNvSpPr>
            <p:nvPr/>
          </p:nvSpPr>
          <p:spPr bwMode="auto">
            <a:xfrm flipH="1" flipV="1">
              <a:off x="1373" y="3137"/>
              <a:ext cx="3" cy="1"/>
            </a:xfrm>
            <a:prstGeom prst="line">
              <a:avLst/>
            </a:prstGeom>
            <a:noFill/>
            <a:ln w="0">
              <a:solidFill>
                <a:srgbClr val="000000"/>
              </a:solidFill>
              <a:round/>
              <a:headEnd/>
              <a:tailEnd/>
            </a:ln>
          </p:spPr>
          <p:txBody>
            <a:bodyPr/>
            <a:lstStyle/>
            <a:p>
              <a:endParaRPr lang="en-GB"/>
            </a:p>
          </p:txBody>
        </p:sp>
        <p:sp>
          <p:nvSpPr>
            <p:cNvPr id="709" name="Line 3790"/>
            <p:cNvSpPr>
              <a:spLocks noChangeShapeType="1"/>
            </p:cNvSpPr>
            <p:nvPr/>
          </p:nvSpPr>
          <p:spPr bwMode="auto">
            <a:xfrm flipH="1">
              <a:off x="3993" y="3094"/>
              <a:ext cx="3" cy="6"/>
            </a:xfrm>
            <a:prstGeom prst="line">
              <a:avLst/>
            </a:prstGeom>
            <a:noFill/>
            <a:ln w="0">
              <a:solidFill>
                <a:srgbClr val="000000"/>
              </a:solidFill>
              <a:round/>
              <a:headEnd/>
              <a:tailEnd/>
            </a:ln>
          </p:spPr>
          <p:txBody>
            <a:bodyPr/>
            <a:lstStyle/>
            <a:p>
              <a:endParaRPr lang="en-GB"/>
            </a:p>
          </p:txBody>
        </p:sp>
        <p:sp>
          <p:nvSpPr>
            <p:cNvPr id="710" name="Line 3791"/>
            <p:cNvSpPr>
              <a:spLocks noChangeShapeType="1"/>
            </p:cNvSpPr>
            <p:nvPr/>
          </p:nvSpPr>
          <p:spPr bwMode="auto">
            <a:xfrm flipV="1">
              <a:off x="3987" y="3094"/>
              <a:ext cx="1" cy="2"/>
            </a:xfrm>
            <a:prstGeom prst="line">
              <a:avLst/>
            </a:prstGeom>
            <a:noFill/>
            <a:ln w="0">
              <a:solidFill>
                <a:srgbClr val="000000"/>
              </a:solidFill>
              <a:round/>
              <a:headEnd/>
              <a:tailEnd/>
            </a:ln>
          </p:spPr>
          <p:txBody>
            <a:bodyPr/>
            <a:lstStyle/>
            <a:p>
              <a:endParaRPr lang="en-GB"/>
            </a:p>
          </p:txBody>
        </p:sp>
        <p:sp>
          <p:nvSpPr>
            <p:cNvPr id="711" name="Freeform 3792"/>
            <p:cNvSpPr>
              <a:spLocks/>
            </p:cNvSpPr>
            <p:nvPr/>
          </p:nvSpPr>
          <p:spPr bwMode="auto">
            <a:xfrm>
              <a:off x="3923" y="3097"/>
              <a:ext cx="4" cy="2"/>
            </a:xfrm>
            <a:custGeom>
              <a:avLst/>
              <a:gdLst/>
              <a:ahLst/>
              <a:cxnLst>
                <a:cxn ang="0">
                  <a:pos x="7" y="4"/>
                </a:cxn>
                <a:cxn ang="0">
                  <a:pos x="2" y="1"/>
                </a:cxn>
                <a:cxn ang="0">
                  <a:pos x="0" y="0"/>
                </a:cxn>
              </a:cxnLst>
              <a:rect l="0" t="0" r="r" b="b"/>
              <a:pathLst>
                <a:path w="7" h="4">
                  <a:moveTo>
                    <a:pt x="7" y="4"/>
                  </a:moveTo>
                  <a:lnTo>
                    <a:pt x="2" y="1"/>
                  </a:lnTo>
                  <a:lnTo>
                    <a:pt x="0" y="0"/>
                  </a:lnTo>
                </a:path>
              </a:pathLst>
            </a:custGeom>
            <a:noFill/>
            <a:ln w="0">
              <a:solidFill>
                <a:srgbClr val="000000"/>
              </a:solidFill>
              <a:prstDash val="solid"/>
              <a:round/>
              <a:headEnd/>
              <a:tailEnd/>
            </a:ln>
          </p:spPr>
          <p:txBody>
            <a:bodyPr/>
            <a:lstStyle/>
            <a:p>
              <a:endParaRPr lang="en-GB"/>
            </a:p>
          </p:txBody>
        </p:sp>
        <p:sp>
          <p:nvSpPr>
            <p:cNvPr id="712" name="Freeform 3793"/>
            <p:cNvSpPr>
              <a:spLocks/>
            </p:cNvSpPr>
            <p:nvPr/>
          </p:nvSpPr>
          <p:spPr bwMode="auto">
            <a:xfrm>
              <a:off x="3906" y="3098"/>
              <a:ext cx="68" cy="24"/>
            </a:xfrm>
            <a:custGeom>
              <a:avLst/>
              <a:gdLst/>
              <a:ahLst/>
              <a:cxnLst>
                <a:cxn ang="0">
                  <a:pos x="0" y="0"/>
                </a:cxn>
                <a:cxn ang="0">
                  <a:pos x="1" y="1"/>
                </a:cxn>
                <a:cxn ang="0">
                  <a:pos x="11" y="10"/>
                </a:cxn>
                <a:cxn ang="0">
                  <a:pos x="18" y="20"/>
                </a:cxn>
                <a:cxn ang="0">
                  <a:pos x="25" y="24"/>
                </a:cxn>
                <a:cxn ang="0">
                  <a:pos x="32" y="29"/>
                </a:cxn>
                <a:cxn ang="0">
                  <a:pos x="42" y="36"/>
                </a:cxn>
                <a:cxn ang="0">
                  <a:pos x="50" y="41"/>
                </a:cxn>
                <a:cxn ang="0">
                  <a:pos x="58" y="44"/>
                </a:cxn>
                <a:cxn ang="0">
                  <a:pos x="66" y="39"/>
                </a:cxn>
                <a:cxn ang="0">
                  <a:pos x="74" y="35"/>
                </a:cxn>
                <a:cxn ang="0">
                  <a:pos x="84" y="37"/>
                </a:cxn>
                <a:cxn ang="0">
                  <a:pos x="92" y="44"/>
                </a:cxn>
                <a:cxn ang="0">
                  <a:pos x="103" y="47"/>
                </a:cxn>
                <a:cxn ang="0">
                  <a:pos x="113" y="48"/>
                </a:cxn>
                <a:cxn ang="0">
                  <a:pos x="121" y="44"/>
                </a:cxn>
                <a:cxn ang="0">
                  <a:pos x="135" y="41"/>
                </a:cxn>
              </a:cxnLst>
              <a:rect l="0" t="0" r="r" b="b"/>
              <a:pathLst>
                <a:path w="135" h="48">
                  <a:moveTo>
                    <a:pt x="0" y="0"/>
                  </a:moveTo>
                  <a:lnTo>
                    <a:pt x="1" y="1"/>
                  </a:lnTo>
                  <a:lnTo>
                    <a:pt x="11" y="10"/>
                  </a:lnTo>
                  <a:lnTo>
                    <a:pt x="18" y="20"/>
                  </a:lnTo>
                  <a:lnTo>
                    <a:pt x="25" y="24"/>
                  </a:lnTo>
                  <a:lnTo>
                    <a:pt x="32" y="29"/>
                  </a:lnTo>
                  <a:lnTo>
                    <a:pt x="42" y="36"/>
                  </a:lnTo>
                  <a:lnTo>
                    <a:pt x="50" y="41"/>
                  </a:lnTo>
                  <a:lnTo>
                    <a:pt x="58" y="44"/>
                  </a:lnTo>
                  <a:lnTo>
                    <a:pt x="66" y="39"/>
                  </a:lnTo>
                  <a:lnTo>
                    <a:pt x="74" y="35"/>
                  </a:lnTo>
                  <a:lnTo>
                    <a:pt x="84" y="37"/>
                  </a:lnTo>
                  <a:lnTo>
                    <a:pt x="92" y="44"/>
                  </a:lnTo>
                  <a:lnTo>
                    <a:pt x="103" y="47"/>
                  </a:lnTo>
                  <a:lnTo>
                    <a:pt x="113" y="48"/>
                  </a:lnTo>
                  <a:lnTo>
                    <a:pt x="121" y="44"/>
                  </a:lnTo>
                  <a:lnTo>
                    <a:pt x="135" y="41"/>
                  </a:lnTo>
                </a:path>
              </a:pathLst>
            </a:custGeom>
            <a:noFill/>
            <a:ln w="0">
              <a:solidFill>
                <a:srgbClr val="000000"/>
              </a:solidFill>
              <a:prstDash val="solid"/>
              <a:round/>
              <a:headEnd/>
              <a:tailEnd/>
            </a:ln>
          </p:spPr>
          <p:txBody>
            <a:bodyPr/>
            <a:lstStyle/>
            <a:p>
              <a:endParaRPr lang="en-GB"/>
            </a:p>
          </p:txBody>
        </p:sp>
        <p:sp>
          <p:nvSpPr>
            <p:cNvPr id="713" name="Line 3794"/>
            <p:cNvSpPr>
              <a:spLocks noChangeShapeType="1"/>
            </p:cNvSpPr>
            <p:nvPr/>
          </p:nvSpPr>
          <p:spPr bwMode="auto">
            <a:xfrm flipV="1">
              <a:off x="3889" y="3097"/>
              <a:ext cx="2" cy="2"/>
            </a:xfrm>
            <a:prstGeom prst="line">
              <a:avLst/>
            </a:prstGeom>
            <a:noFill/>
            <a:ln w="0">
              <a:solidFill>
                <a:srgbClr val="000000"/>
              </a:solidFill>
              <a:round/>
              <a:headEnd/>
              <a:tailEnd/>
            </a:ln>
          </p:spPr>
          <p:txBody>
            <a:bodyPr/>
            <a:lstStyle/>
            <a:p>
              <a:endParaRPr lang="en-GB"/>
            </a:p>
          </p:txBody>
        </p:sp>
        <p:sp>
          <p:nvSpPr>
            <p:cNvPr id="714" name="Freeform 3795"/>
            <p:cNvSpPr>
              <a:spLocks/>
            </p:cNvSpPr>
            <p:nvPr/>
          </p:nvSpPr>
          <p:spPr bwMode="auto">
            <a:xfrm>
              <a:off x="3884" y="3100"/>
              <a:ext cx="4" cy="1"/>
            </a:xfrm>
            <a:custGeom>
              <a:avLst/>
              <a:gdLst/>
              <a:ahLst/>
              <a:cxnLst>
                <a:cxn ang="0">
                  <a:pos x="0" y="0"/>
                </a:cxn>
                <a:cxn ang="0">
                  <a:pos x="0" y="0"/>
                </a:cxn>
                <a:cxn ang="0">
                  <a:pos x="9" y="2"/>
                </a:cxn>
              </a:cxnLst>
              <a:rect l="0" t="0" r="r" b="b"/>
              <a:pathLst>
                <a:path w="9" h="2">
                  <a:moveTo>
                    <a:pt x="0" y="0"/>
                  </a:moveTo>
                  <a:lnTo>
                    <a:pt x="0" y="0"/>
                  </a:lnTo>
                  <a:lnTo>
                    <a:pt x="9" y="2"/>
                  </a:lnTo>
                </a:path>
              </a:pathLst>
            </a:custGeom>
            <a:noFill/>
            <a:ln w="0">
              <a:solidFill>
                <a:srgbClr val="000000"/>
              </a:solidFill>
              <a:prstDash val="solid"/>
              <a:round/>
              <a:headEnd/>
              <a:tailEnd/>
            </a:ln>
          </p:spPr>
          <p:txBody>
            <a:bodyPr/>
            <a:lstStyle/>
            <a:p>
              <a:endParaRPr lang="en-GB"/>
            </a:p>
          </p:txBody>
        </p:sp>
        <p:sp>
          <p:nvSpPr>
            <p:cNvPr id="715" name="Freeform 3796"/>
            <p:cNvSpPr>
              <a:spLocks/>
            </p:cNvSpPr>
            <p:nvPr/>
          </p:nvSpPr>
          <p:spPr bwMode="auto">
            <a:xfrm>
              <a:off x="3873" y="3100"/>
              <a:ext cx="2" cy="3"/>
            </a:xfrm>
            <a:custGeom>
              <a:avLst/>
              <a:gdLst/>
              <a:ahLst/>
              <a:cxnLst>
                <a:cxn ang="0">
                  <a:pos x="3" y="0"/>
                </a:cxn>
                <a:cxn ang="0">
                  <a:pos x="2" y="3"/>
                </a:cxn>
                <a:cxn ang="0">
                  <a:pos x="0" y="7"/>
                </a:cxn>
              </a:cxnLst>
              <a:rect l="0" t="0" r="r" b="b"/>
              <a:pathLst>
                <a:path w="3" h="7">
                  <a:moveTo>
                    <a:pt x="3" y="0"/>
                  </a:moveTo>
                  <a:lnTo>
                    <a:pt x="2" y="3"/>
                  </a:lnTo>
                  <a:lnTo>
                    <a:pt x="0" y="7"/>
                  </a:lnTo>
                </a:path>
              </a:pathLst>
            </a:custGeom>
            <a:noFill/>
            <a:ln w="0">
              <a:solidFill>
                <a:srgbClr val="000000"/>
              </a:solidFill>
              <a:prstDash val="solid"/>
              <a:round/>
              <a:headEnd/>
              <a:tailEnd/>
            </a:ln>
          </p:spPr>
          <p:txBody>
            <a:bodyPr/>
            <a:lstStyle/>
            <a:p>
              <a:endParaRPr lang="en-GB"/>
            </a:p>
          </p:txBody>
        </p:sp>
        <p:sp>
          <p:nvSpPr>
            <p:cNvPr id="716" name="Line 3797"/>
            <p:cNvSpPr>
              <a:spLocks noChangeShapeType="1"/>
            </p:cNvSpPr>
            <p:nvPr/>
          </p:nvSpPr>
          <p:spPr bwMode="auto">
            <a:xfrm flipH="1">
              <a:off x="3865" y="3101"/>
              <a:ext cx="1" cy="1"/>
            </a:xfrm>
            <a:prstGeom prst="line">
              <a:avLst/>
            </a:prstGeom>
            <a:noFill/>
            <a:ln w="0">
              <a:solidFill>
                <a:srgbClr val="000000"/>
              </a:solidFill>
              <a:round/>
              <a:headEnd/>
              <a:tailEnd/>
            </a:ln>
          </p:spPr>
          <p:txBody>
            <a:bodyPr/>
            <a:lstStyle/>
            <a:p>
              <a:endParaRPr lang="en-GB"/>
            </a:p>
          </p:txBody>
        </p:sp>
        <p:sp>
          <p:nvSpPr>
            <p:cNvPr id="717" name="Line 3798"/>
            <p:cNvSpPr>
              <a:spLocks noChangeShapeType="1"/>
            </p:cNvSpPr>
            <p:nvPr/>
          </p:nvSpPr>
          <p:spPr bwMode="auto">
            <a:xfrm flipH="1">
              <a:off x="3858" y="3101"/>
              <a:ext cx="1" cy="1"/>
            </a:xfrm>
            <a:prstGeom prst="line">
              <a:avLst/>
            </a:prstGeom>
            <a:noFill/>
            <a:ln w="0">
              <a:solidFill>
                <a:srgbClr val="000000"/>
              </a:solidFill>
              <a:round/>
              <a:headEnd/>
              <a:tailEnd/>
            </a:ln>
          </p:spPr>
          <p:txBody>
            <a:bodyPr/>
            <a:lstStyle/>
            <a:p>
              <a:endParaRPr lang="en-GB"/>
            </a:p>
          </p:txBody>
        </p:sp>
        <p:sp>
          <p:nvSpPr>
            <p:cNvPr id="718" name="Line 3799"/>
            <p:cNvSpPr>
              <a:spLocks noChangeShapeType="1"/>
            </p:cNvSpPr>
            <p:nvPr/>
          </p:nvSpPr>
          <p:spPr bwMode="auto">
            <a:xfrm flipH="1">
              <a:off x="3846" y="3102"/>
              <a:ext cx="3" cy="7"/>
            </a:xfrm>
            <a:prstGeom prst="line">
              <a:avLst/>
            </a:prstGeom>
            <a:noFill/>
            <a:ln w="0">
              <a:solidFill>
                <a:srgbClr val="000000"/>
              </a:solidFill>
              <a:round/>
              <a:headEnd/>
              <a:tailEnd/>
            </a:ln>
          </p:spPr>
          <p:txBody>
            <a:bodyPr/>
            <a:lstStyle/>
            <a:p>
              <a:endParaRPr lang="en-GB"/>
            </a:p>
          </p:txBody>
        </p:sp>
        <p:sp>
          <p:nvSpPr>
            <p:cNvPr id="719" name="Freeform 3800"/>
            <p:cNvSpPr>
              <a:spLocks/>
            </p:cNvSpPr>
            <p:nvPr/>
          </p:nvSpPr>
          <p:spPr bwMode="auto">
            <a:xfrm>
              <a:off x="3840" y="3100"/>
              <a:ext cx="8" cy="3"/>
            </a:xfrm>
            <a:custGeom>
              <a:avLst/>
              <a:gdLst/>
              <a:ahLst/>
              <a:cxnLst>
                <a:cxn ang="0">
                  <a:pos x="0" y="7"/>
                </a:cxn>
                <a:cxn ang="0">
                  <a:pos x="3" y="5"/>
                </a:cxn>
                <a:cxn ang="0">
                  <a:pos x="15" y="0"/>
                </a:cxn>
              </a:cxnLst>
              <a:rect l="0" t="0" r="r" b="b"/>
              <a:pathLst>
                <a:path w="15" h="7">
                  <a:moveTo>
                    <a:pt x="0" y="7"/>
                  </a:moveTo>
                  <a:lnTo>
                    <a:pt x="3" y="5"/>
                  </a:lnTo>
                  <a:lnTo>
                    <a:pt x="15" y="0"/>
                  </a:lnTo>
                </a:path>
              </a:pathLst>
            </a:custGeom>
            <a:noFill/>
            <a:ln w="0">
              <a:solidFill>
                <a:srgbClr val="000000"/>
              </a:solidFill>
              <a:prstDash val="solid"/>
              <a:round/>
              <a:headEnd/>
              <a:tailEnd/>
            </a:ln>
          </p:spPr>
          <p:txBody>
            <a:bodyPr/>
            <a:lstStyle/>
            <a:p>
              <a:endParaRPr lang="en-GB"/>
            </a:p>
          </p:txBody>
        </p:sp>
        <p:sp>
          <p:nvSpPr>
            <p:cNvPr id="720" name="Freeform 3801"/>
            <p:cNvSpPr>
              <a:spLocks/>
            </p:cNvSpPr>
            <p:nvPr/>
          </p:nvSpPr>
          <p:spPr bwMode="auto">
            <a:xfrm>
              <a:off x="3610" y="3103"/>
              <a:ext cx="230" cy="20"/>
            </a:xfrm>
            <a:custGeom>
              <a:avLst/>
              <a:gdLst/>
              <a:ahLst/>
              <a:cxnLst>
                <a:cxn ang="0">
                  <a:pos x="0" y="30"/>
                </a:cxn>
                <a:cxn ang="0">
                  <a:pos x="2" y="31"/>
                </a:cxn>
                <a:cxn ang="0">
                  <a:pos x="22" y="35"/>
                </a:cxn>
                <a:cxn ang="0">
                  <a:pos x="66" y="39"/>
                </a:cxn>
                <a:cxn ang="0">
                  <a:pos x="83" y="38"/>
                </a:cxn>
                <a:cxn ang="0">
                  <a:pos x="106" y="36"/>
                </a:cxn>
                <a:cxn ang="0">
                  <a:pos x="132" y="37"/>
                </a:cxn>
                <a:cxn ang="0">
                  <a:pos x="145" y="37"/>
                </a:cxn>
                <a:cxn ang="0">
                  <a:pos x="151" y="37"/>
                </a:cxn>
                <a:cxn ang="0">
                  <a:pos x="163" y="36"/>
                </a:cxn>
                <a:cxn ang="0">
                  <a:pos x="185" y="36"/>
                </a:cxn>
                <a:cxn ang="0">
                  <a:pos x="209" y="36"/>
                </a:cxn>
                <a:cxn ang="0">
                  <a:pos x="214" y="36"/>
                </a:cxn>
                <a:cxn ang="0">
                  <a:pos x="231" y="35"/>
                </a:cxn>
                <a:cxn ang="0">
                  <a:pos x="242" y="35"/>
                </a:cxn>
                <a:cxn ang="0">
                  <a:pos x="251" y="36"/>
                </a:cxn>
                <a:cxn ang="0">
                  <a:pos x="270" y="33"/>
                </a:cxn>
                <a:cxn ang="0">
                  <a:pos x="284" y="32"/>
                </a:cxn>
                <a:cxn ang="0">
                  <a:pos x="284" y="32"/>
                </a:cxn>
                <a:cxn ang="0">
                  <a:pos x="306" y="30"/>
                </a:cxn>
                <a:cxn ang="0">
                  <a:pos x="330" y="28"/>
                </a:cxn>
                <a:cxn ang="0">
                  <a:pos x="350" y="26"/>
                </a:cxn>
                <a:cxn ang="0">
                  <a:pos x="383" y="23"/>
                </a:cxn>
                <a:cxn ang="0">
                  <a:pos x="422" y="16"/>
                </a:cxn>
                <a:cxn ang="0">
                  <a:pos x="439" y="11"/>
                </a:cxn>
                <a:cxn ang="0">
                  <a:pos x="454" y="3"/>
                </a:cxn>
                <a:cxn ang="0">
                  <a:pos x="462" y="0"/>
                </a:cxn>
              </a:cxnLst>
              <a:rect l="0" t="0" r="r" b="b"/>
              <a:pathLst>
                <a:path w="462" h="39">
                  <a:moveTo>
                    <a:pt x="0" y="30"/>
                  </a:moveTo>
                  <a:lnTo>
                    <a:pt x="2" y="31"/>
                  </a:lnTo>
                  <a:lnTo>
                    <a:pt x="22" y="35"/>
                  </a:lnTo>
                  <a:lnTo>
                    <a:pt x="66" y="39"/>
                  </a:lnTo>
                  <a:lnTo>
                    <a:pt x="83" y="38"/>
                  </a:lnTo>
                  <a:lnTo>
                    <a:pt x="106" y="36"/>
                  </a:lnTo>
                  <a:lnTo>
                    <a:pt x="132" y="37"/>
                  </a:lnTo>
                  <a:lnTo>
                    <a:pt x="145" y="37"/>
                  </a:lnTo>
                  <a:lnTo>
                    <a:pt x="151" y="37"/>
                  </a:lnTo>
                  <a:lnTo>
                    <a:pt x="163" y="36"/>
                  </a:lnTo>
                  <a:lnTo>
                    <a:pt x="185" y="36"/>
                  </a:lnTo>
                  <a:lnTo>
                    <a:pt x="209" y="36"/>
                  </a:lnTo>
                  <a:lnTo>
                    <a:pt x="214" y="36"/>
                  </a:lnTo>
                  <a:lnTo>
                    <a:pt x="231" y="35"/>
                  </a:lnTo>
                  <a:lnTo>
                    <a:pt x="242" y="35"/>
                  </a:lnTo>
                  <a:lnTo>
                    <a:pt x="251" y="36"/>
                  </a:lnTo>
                  <a:lnTo>
                    <a:pt x="270" y="33"/>
                  </a:lnTo>
                  <a:lnTo>
                    <a:pt x="284" y="32"/>
                  </a:lnTo>
                  <a:lnTo>
                    <a:pt x="284" y="32"/>
                  </a:lnTo>
                  <a:lnTo>
                    <a:pt x="306" y="30"/>
                  </a:lnTo>
                  <a:lnTo>
                    <a:pt x="330" y="28"/>
                  </a:lnTo>
                  <a:lnTo>
                    <a:pt x="350" y="26"/>
                  </a:lnTo>
                  <a:lnTo>
                    <a:pt x="383" y="23"/>
                  </a:lnTo>
                  <a:lnTo>
                    <a:pt x="422" y="16"/>
                  </a:lnTo>
                  <a:lnTo>
                    <a:pt x="439" y="11"/>
                  </a:lnTo>
                  <a:lnTo>
                    <a:pt x="454" y="3"/>
                  </a:lnTo>
                  <a:lnTo>
                    <a:pt x="462" y="0"/>
                  </a:lnTo>
                </a:path>
              </a:pathLst>
            </a:custGeom>
            <a:noFill/>
            <a:ln w="0">
              <a:solidFill>
                <a:srgbClr val="000000"/>
              </a:solidFill>
              <a:prstDash val="solid"/>
              <a:round/>
              <a:headEnd/>
              <a:tailEnd/>
            </a:ln>
          </p:spPr>
          <p:txBody>
            <a:bodyPr/>
            <a:lstStyle/>
            <a:p>
              <a:endParaRPr lang="en-GB"/>
            </a:p>
          </p:txBody>
        </p:sp>
        <p:sp>
          <p:nvSpPr>
            <p:cNvPr id="721" name="Freeform 3802"/>
            <p:cNvSpPr>
              <a:spLocks/>
            </p:cNvSpPr>
            <p:nvPr/>
          </p:nvSpPr>
          <p:spPr bwMode="auto">
            <a:xfrm>
              <a:off x="3594" y="3113"/>
              <a:ext cx="251" cy="21"/>
            </a:xfrm>
            <a:custGeom>
              <a:avLst/>
              <a:gdLst/>
              <a:ahLst/>
              <a:cxnLst>
                <a:cxn ang="0">
                  <a:pos x="0" y="14"/>
                </a:cxn>
                <a:cxn ang="0">
                  <a:pos x="3" y="14"/>
                </a:cxn>
                <a:cxn ang="0">
                  <a:pos x="21" y="18"/>
                </a:cxn>
                <a:cxn ang="0">
                  <a:pos x="34" y="22"/>
                </a:cxn>
                <a:cxn ang="0">
                  <a:pos x="53" y="27"/>
                </a:cxn>
                <a:cxn ang="0">
                  <a:pos x="65" y="30"/>
                </a:cxn>
                <a:cxn ang="0">
                  <a:pos x="79" y="31"/>
                </a:cxn>
                <a:cxn ang="0">
                  <a:pos x="99" y="33"/>
                </a:cxn>
                <a:cxn ang="0">
                  <a:pos x="99" y="33"/>
                </a:cxn>
                <a:cxn ang="0">
                  <a:pos x="115" y="35"/>
                </a:cxn>
                <a:cxn ang="0">
                  <a:pos x="136" y="33"/>
                </a:cxn>
                <a:cxn ang="0">
                  <a:pos x="156" y="30"/>
                </a:cxn>
                <a:cxn ang="0">
                  <a:pos x="172" y="30"/>
                </a:cxn>
                <a:cxn ang="0">
                  <a:pos x="173" y="30"/>
                </a:cxn>
                <a:cxn ang="0">
                  <a:pos x="193" y="30"/>
                </a:cxn>
                <a:cxn ang="0">
                  <a:pos x="210" y="33"/>
                </a:cxn>
                <a:cxn ang="0">
                  <a:pos x="223" y="34"/>
                </a:cxn>
                <a:cxn ang="0">
                  <a:pos x="236" y="36"/>
                </a:cxn>
                <a:cxn ang="0">
                  <a:pos x="242" y="37"/>
                </a:cxn>
                <a:cxn ang="0">
                  <a:pos x="253" y="39"/>
                </a:cxn>
                <a:cxn ang="0">
                  <a:pos x="261" y="40"/>
                </a:cxn>
                <a:cxn ang="0">
                  <a:pos x="272" y="40"/>
                </a:cxn>
                <a:cxn ang="0">
                  <a:pos x="281" y="41"/>
                </a:cxn>
                <a:cxn ang="0">
                  <a:pos x="302" y="44"/>
                </a:cxn>
                <a:cxn ang="0">
                  <a:pos x="316" y="44"/>
                </a:cxn>
                <a:cxn ang="0">
                  <a:pos x="316" y="44"/>
                </a:cxn>
                <a:cxn ang="0">
                  <a:pos x="336" y="43"/>
                </a:cxn>
                <a:cxn ang="0">
                  <a:pos x="348" y="40"/>
                </a:cxn>
                <a:cxn ang="0">
                  <a:pos x="368" y="39"/>
                </a:cxn>
                <a:cxn ang="0">
                  <a:pos x="380" y="37"/>
                </a:cxn>
                <a:cxn ang="0">
                  <a:pos x="399" y="34"/>
                </a:cxn>
                <a:cxn ang="0">
                  <a:pos x="432" y="31"/>
                </a:cxn>
                <a:cxn ang="0">
                  <a:pos x="447" y="27"/>
                </a:cxn>
                <a:cxn ang="0">
                  <a:pos x="458" y="20"/>
                </a:cxn>
                <a:cxn ang="0">
                  <a:pos x="469" y="14"/>
                </a:cxn>
                <a:cxn ang="0">
                  <a:pos x="480" y="10"/>
                </a:cxn>
                <a:cxn ang="0">
                  <a:pos x="491" y="5"/>
                </a:cxn>
                <a:cxn ang="0">
                  <a:pos x="502" y="0"/>
                </a:cxn>
              </a:cxnLst>
              <a:rect l="0" t="0" r="r" b="b"/>
              <a:pathLst>
                <a:path w="502" h="44">
                  <a:moveTo>
                    <a:pt x="0" y="14"/>
                  </a:moveTo>
                  <a:lnTo>
                    <a:pt x="3" y="14"/>
                  </a:lnTo>
                  <a:lnTo>
                    <a:pt x="21" y="18"/>
                  </a:lnTo>
                  <a:lnTo>
                    <a:pt x="34" y="22"/>
                  </a:lnTo>
                  <a:lnTo>
                    <a:pt x="53" y="27"/>
                  </a:lnTo>
                  <a:lnTo>
                    <a:pt x="65" y="30"/>
                  </a:lnTo>
                  <a:lnTo>
                    <a:pt x="79" y="31"/>
                  </a:lnTo>
                  <a:lnTo>
                    <a:pt x="99" y="33"/>
                  </a:lnTo>
                  <a:lnTo>
                    <a:pt x="99" y="33"/>
                  </a:lnTo>
                  <a:lnTo>
                    <a:pt x="115" y="35"/>
                  </a:lnTo>
                  <a:lnTo>
                    <a:pt x="136" y="33"/>
                  </a:lnTo>
                  <a:lnTo>
                    <a:pt x="156" y="30"/>
                  </a:lnTo>
                  <a:lnTo>
                    <a:pt x="172" y="30"/>
                  </a:lnTo>
                  <a:lnTo>
                    <a:pt x="173" y="30"/>
                  </a:lnTo>
                  <a:lnTo>
                    <a:pt x="193" y="30"/>
                  </a:lnTo>
                  <a:lnTo>
                    <a:pt x="210" y="33"/>
                  </a:lnTo>
                  <a:lnTo>
                    <a:pt x="223" y="34"/>
                  </a:lnTo>
                  <a:lnTo>
                    <a:pt x="236" y="36"/>
                  </a:lnTo>
                  <a:lnTo>
                    <a:pt x="242" y="37"/>
                  </a:lnTo>
                  <a:lnTo>
                    <a:pt x="253" y="39"/>
                  </a:lnTo>
                  <a:lnTo>
                    <a:pt x="261" y="40"/>
                  </a:lnTo>
                  <a:lnTo>
                    <a:pt x="272" y="40"/>
                  </a:lnTo>
                  <a:lnTo>
                    <a:pt x="281" y="41"/>
                  </a:lnTo>
                  <a:lnTo>
                    <a:pt x="302" y="44"/>
                  </a:lnTo>
                  <a:lnTo>
                    <a:pt x="316" y="44"/>
                  </a:lnTo>
                  <a:lnTo>
                    <a:pt x="316" y="44"/>
                  </a:lnTo>
                  <a:lnTo>
                    <a:pt x="336" y="43"/>
                  </a:lnTo>
                  <a:lnTo>
                    <a:pt x="348" y="40"/>
                  </a:lnTo>
                  <a:lnTo>
                    <a:pt x="368" y="39"/>
                  </a:lnTo>
                  <a:lnTo>
                    <a:pt x="380" y="37"/>
                  </a:lnTo>
                  <a:lnTo>
                    <a:pt x="399" y="34"/>
                  </a:lnTo>
                  <a:lnTo>
                    <a:pt x="432" y="31"/>
                  </a:lnTo>
                  <a:lnTo>
                    <a:pt x="447" y="27"/>
                  </a:lnTo>
                  <a:lnTo>
                    <a:pt x="458" y="20"/>
                  </a:lnTo>
                  <a:lnTo>
                    <a:pt x="469" y="14"/>
                  </a:lnTo>
                  <a:lnTo>
                    <a:pt x="480" y="10"/>
                  </a:lnTo>
                  <a:lnTo>
                    <a:pt x="491" y="5"/>
                  </a:lnTo>
                  <a:lnTo>
                    <a:pt x="502" y="0"/>
                  </a:lnTo>
                </a:path>
              </a:pathLst>
            </a:custGeom>
            <a:noFill/>
            <a:ln w="0">
              <a:solidFill>
                <a:srgbClr val="000000"/>
              </a:solidFill>
              <a:prstDash val="solid"/>
              <a:round/>
              <a:headEnd/>
              <a:tailEnd/>
            </a:ln>
          </p:spPr>
          <p:txBody>
            <a:bodyPr/>
            <a:lstStyle/>
            <a:p>
              <a:endParaRPr lang="en-GB"/>
            </a:p>
          </p:txBody>
        </p:sp>
        <p:sp>
          <p:nvSpPr>
            <p:cNvPr id="722" name="Line 3803"/>
            <p:cNvSpPr>
              <a:spLocks noChangeShapeType="1"/>
            </p:cNvSpPr>
            <p:nvPr/>
          </p:nvSpPr>
          <p:spPr bwMode="auto">
            <a:xfrm flipH="1">
              <a:off x="3588" y="3120"/>
              <a:ext cx="1" cy="8"/>
            </a:xfrm>
            <a:prstGeom prst="line">
              <a:avLst/>
            </a:prstGeom>
            <a:noFill/>
            <a:ln w="0">
              <a:solidFill>
                <a:srgbClr val="000000"/>
              </a:solidFill>
              <a:round/>
              <a:headEnd/>
              <a:tailEnd/>
            </a:ln>
          </p:spPr>
          <p:txBody>
            <a:bodyPr/>
            <a:lstStyle/>
            <a:p>
              <a:endParaRPr lang="en-GB"/>
            </a:p>
          </p:txBody>
        </p:sp>
        <p:sp>
          <p:nvSpPr>
            <p:cNvPr id="723" name="Line 3804"/>
            <p:cNvSpPr>
              <a:spLocks noChangeShapeType="1"/>
            </p:cNvSpPr>
            <p:nvPr/>
          </p:nvSpPr>
          <p:spPr bwMode="auto">
            <a:xfrm>
              <a:off x="3567" y="3121"/>
              <a:ext cx="1" cy="1"/>
            </a:xfrm>
            <a:prstGeom prst="line">
              <a:avLst/>
            </a:prstGeom>
            <a:noFill/>
            <a:ln w="0">
              <a:solidFill>
                <a:srgbClr val="000000"/>
              </a:solidFill>
              <a:round/>
              <a:headEnd/>
              <a:tailEnd/>
            </a:ln>
          </p:spPr>
          <p:txBody>
            <a:bodyPr/>
            <a:lstStyle/>
            <a:p>
              <a:endParaRPr lang="en-GB"/>
            </a:p>
          </p:txBody>
        </p:sp>
        <p:sp>
          <p:nvSpPr>
            <p:cNvPr id="724" name="Line 3805"/>
            <p:cNvSpPr>
              <a:spLocks noChangeShapeType="1"/>
            </p:cNvSpPr>
            <p:nvPr/>
          </p:nvSpPr>
          <p:spPr bwMode="auto">
            <a:xfrm flipH="1" flipV="1">
              <a:off x="3559" y="3119"/>
              <a:ext cx="7" cy="2"/>
            </a:xfrm>
            <a:prstGeom prst="line">
              <a:avLst/>
            </a:prstGeom>
            <a:noFill/>
            <a:ln w="0">
              <a:solidFill>
                <a:srgbClr val="000000"/>
              </a:solidFill>
              <a:round/>
              <a:headEnd/>
              <a:tailEnd/>
            </a:ln>
          </p:spPr>
          <p:txBody>
            <a:bodyPr/>
            <a:lstStyle/>
            <a:p>
              <a:endParaRPr lang="en-GB"/>
            </a:p>
          </p:txBody>
        </p:sp>
        <p:sp>
          <p:nvSpPr>
            <p:cNvPr id="725" name="Freeform 3806"/>
            <p:cNvSpPr>
              <a:spLocks/>
            </p:cNvSpPr>
            <p:nvPr/>
          </p:nvSpPr>
          <p:spPr bwMode="auto">
            <a:xfrm>
              <a:off x="3514" y="3119"/>
              <a:ext cx="8" cy="2"/>
            </a:xfrm>
            <a:custGeom>
              <a:avLst/>
              <a:gdLst/>
              <a:ahLst/>
              <a:cxnLst>
                <a:cxn ang="0">
                  <a:pos x="16" y="5"/>
                </a:cxn>
                <a:cxn ang="0">
                  <a:pos x="11" y="2"/>
                </a:cxn>
                <a:cxn ang="0">
                  <a:pos x="2" y="1"/>
                </a:cxn>
                <a:cxn ang="0">
                  <a:pos x="0" y="0"/>
                </a:cxn>
              </a:cxnLst>
              <a:rect l="0" t="0" r="r" b="b"/>
              <a:pathLst>
                <a:path w="16" h="5">
                  <a:moveTo>
                    <a:pt x="16" y="5"/>
                  </a:moveTo>
                  <a:lnTo>
                    <a:pt x="11" y="2"/>
                  </a:lnTo>
                  <a:lnTo>
                    <a:pt x="2" y="1"/>
                  </a:lnTo>
                  <a:lnTo>
                    <a:pt x="0" y="0"/>
                  </a:lnTo>
                </a:path>
              </a:pathLst>
            </a:custGeom>
            <a:noFill/>
            <a:ln w="0">
              <a:solidFill>
                <a:srgbClr val="000000"/>
              </a:solidFill>
              <a:prstDash val="solid"/>
              <a:round/>
              <a:headEnd/>
              <a:tailEnd/>
            </a:ln>
          </p:spPr>
          <p:txBody>
            <a:bodyPr/>
            <a:lstStyle/>
            <a:p>
              <a:endParaRPr lang="en-GB"/>
            </a:p>
          </p:txBody>
        </p:sp>
        <p:sp>
          <p:nvSpPr>
            <p:cNvPr id="726" name="Line 3807"/>
            <p:cNvSpPr>
              <a:spLocks noChangeShapeType="1"/>
            </p:cNvSpPr>
            <p:nvPr/>
          </p:nvSpPr>
          <p:spPr bwMode="auto">
            <a:xfrm flipH="1">
              <a:off x="3481" y="3121"/>
              <a:ext cx="5" cy="11"/>
            </a:xfrm>
            <a:prstGeom prst="line">
              <a:avLst/>
            </a:prstGeom>
            <a:noFill/>
            <a:ln w="0">
              <a:solidFill>
                <a:srgbClr val="000000"/>
              </a:solidFill>
              <a:round/>
              <a:headEnd/>
              <a:tailEnd/>
            </a:ln>
          </p:spPr>
          <p:txBody>
            <a:bodyPr/>
            <a:lstStyle/>
            <a:p>
              <a:endParaRPr lang="en-GB"/>
            </a:p>
          </p:txBody>
        </p:sp>
        <p:sp>
          <p:nvSpPr>
            <p:cNvPr id="727" name="Freeform 3808"/>
            <p:cNvSpPr>
              <a:spLocks/>
            </p:cNvSpPr>
            <p:nvPr/>
          </p:nvSpPr>
          <p:spPr bwMode="auto">
            <a:xfrm>
              <a:off x="3436" y="3124"/>
              <a:ext cx="8" cy="9"/>
            </a:xfrm>
            <a:custGeom>
              <a:avLst/>
              <a:gdLst/>
              <a:ahLst/>
              <a:cxnLst>
                <a:cxn ang="0">
                  <a:pos x="16" y="0"/>
                </a:cxn>
                <a:cxn ang="0">
                  <a:pos x="13" y="4"/>
                </a:cxn>
                <a:cxn ang="0">
                  <a:pos x="0" y="18"/>
                </a:cxn>
              </a:cxnLst>
              <a:rect l="0" t="0" r="r" b="b"/>
              <a:pathLst>
                <a:path w="16" h="18">
                  <a:moveTo>
                    <a:pt x="16" y="0"/>
                  </a:moveTo>
                  <a:lnTo>
                    <a:pt x="13" y="4"/>
                  </a:lnTo>
                  <a:lnTo>
                    <a:pt x="0" y="18"/>
                  </a:lnTo>
                </a:path>
              </a:pathLst>
            </a:custGeom>
            <a:noFill/>
            <a:ln w="0">
              <a:solidFill>
                <a:srgbClr val="000000"/>
              </a:solidFill>
              <a:prstDash val="solid"/>
              <a:round/>
              <a:headEnd/>
              <a:tailEnd/>
            </a:ln>
          </p:spPr>
          <p:txBody>
            <a:bodyPr/>
            <a:lstStyle/>
            <a:p>
              <a:endParaRPr lang="en-GB"/>
            </a:p>
          </p:txBody>
        </p:sp>
        <p:sp>
          <p:nvSpPr>
            <p:cNvPr id="728" name="Freeform 3809"/>
            <p:cNvSpPr>
              <a:spLocks/>
            </p:cNvSpPr>
            <p:nvPr/>
          </p:nvSpPr>
          <p:spPr bwMode="auto">
            <a:xfrm>
              <a:off x="3411" y="3124"/>
              <a:ext cx="27" cy="10"/>
            </a:xfrm>
            <a:custGeom>
              <a:avLst/>
              <a:gdLst/>
              <a:ahLst/>
              <a:cxnLst>
                <a:cxn ang="0">
                  <a:pos x="53" y="0"/>
                </a:cxn>
                <a:cxn ang="0">
                  <a:pos x="49" y="5"/>
                </a:cxn>
                <a:cxn ang="0">
                  <a:pos x="34" y="17"/>
                </a:cxn>
                <a:cxn ang="0">
                  <a:pos x="34" y="17"/>
                </a:cxn>
                <a:cxn ang="0">
                  <a:pos x="21" y="20"/>
                </a:cxn>
                <a:cxn ang="0">
                  <a:pos x="0" y="17"/>
                </a:cxn>
              </a:cxnLst>
              <a:rect l="0" t="0" r="r" b="b"/>
              <a:pathLst>
                <a:path w="53" h="20">
                  <a:moveTo>
                    <a:pt x="53" y="0"/>
                  </a:moveTo>
                  <a:lnTo>
                    <a:pt x="49" y="5"/>
                  </a:lnTo>
                  <a:lnTo>
                    <a:pt x="34" y="17"/>
                  </a:lnTo>
                  <a:lnTo>
                    <a:pt x="34" y="17"/>
                  </a:lnTo>
                  <a:lnTo>
                    <a:pt x="21" y="20"/>
                  </a:lnTo>
                  <a:lnTo>
                    <a:pt x="0" y="17"/>
                  </a:lnTo>
                </a:path>
              </a:pathLst>
            </a:custGeom>
            <a:noFill/>
            <a:ln w="0">
              <a:solidFill>
                <a:srgbClr val="000000"/>
              </a:solidFill>
              <a:prstDash val="solid"/>
              <a:round/>
              <a:headEnd/>
              <a:tailEnd/>
            </a:ln>
          </p:spPr>
          <p:txBody>
            <a:bodyPr/>
            <a:lstStyle/>
            <a:p>
              <a:endParaRPr lang="en-GB"/>
            </a:p>
          </p:txBody>
        </p:sp>
        <p:sp>
          <p:nvSpPr>
            <p:cNvPr id="729" name="Line 3810"/>
            <p:cNvSpPr>
              <a:spLocks noChangeShapeType="1"/>
            </p:cNvSpPr>
            <p:nvPr/>
          </p:nvSpPr>
          <p:spPr bwMode="auto">
            <a:xfrm flipH="1">
              <a:off x="3411" y="3126"/>
              <a:ext cx="4" cy="7"/>
            </a:xfrm>
            <a:prstGeom prst="line">
              <a:avLst/>
            </a:prstGeom>
            <a:noFill/>
            <a:ln w="0">
              <a:solidFill>
                <a:srgbClr val="000000"/>
              </a:solidFill>
              <a:round/>
              <a:headEnd/>
              <a:tailEnd/>
            </a:ln>
          </p:spPr>
          <p:txBody>
            <a:bodyPr/>
            <a:lstStyle/>
            <a:p>
              <a:endParaRPr lang="en-GB"/>
            </a:p>
          </p:txBody>
        </p:sp>
        <p:sp>
          <p:nvSpPr>
            <p:cNvPr id="730" name="Freeform 3811"/>
            <p:cNvSpPr>
              <a:spLocks/>
            </p:cNvSpPr>
            <p:nvPr/>
          </p:nvSpPr>
          <p:spPr bwMode="auto">
            <a:xfrm>
              <a:off x="1404" y="3139"/>
              <a:ext cx="149" cy="4"/>
            </a:xfrm>
            <a:custGeom>
              <a:avLst/>
              <a:gdLst/>
              <a:ahLst/>
              <a:cxnLst>
                <a:cxn ang="0">
                  <a:pos x="0" y="0"/>
                </a:cxn>
                <a:cxn ang="0">
                  <a:pos x="7" y="0"/>
                </a:cxn>
                <a:cxn ang="0">
                  <a:pos x="300" y="8"/>
                </a:cxn>
              </a:cxnLst>
              <a:rect l="0" t="0" r="r" b="b"/>
              <a:pathLst>
                <a:path w="300" h="8">
                  <a:moveTo>
                    <a:pt x="0" y="0"/>
                  </a:moveTo>
                  <a:lnTo>
                    <a:pt x="7" y="0"/>
                  </a:lnTo>
                  <a:lnTo>
                    <a:pt x="300" y="8"/>
                  </a:lnTo>
                </a:path>
              </a:pathLst>
            </a:custGeom>
            <a:noFill/>
            <a:ln w="0">
              <a:solidFill>
                <a:srgbClr val="000000"/>
              </a:solidFill>
              <a:prstDash val="solid"/>
              <a:round/>
              <a:headEnd/>
              <a:tailEnd/>
            </a:ln>
          </p:spPr>
          <p:txBody>
            <a:bodyPr/>
            <a:lstStyle/>
            <a:p>
              <a:endParaRPr lang="en-GB"/>
            </a:p>
          </p:txBody>
        </p:sp>
        <p:sp>
          <p:nvSpPr>
            <p:cNvPr id="731" name="Line 3812"/>
            <p:cNvSpPr>
              <a:spLocks noChangeShapeType="1"/>
            </p:cNvSpPr>
            <p:nvPr/>
          </p:nvSpPr>
          <p:spPr bwMode="auto">
            <a:xfrm flipH="1" flipV="1">
              <a:off x="1376" y="3138"/>
              <a:ext cx="6" cy="2"/>
            </a:xfrm>
            <a:prstGeom prst="line">
              <a:avLst/>
            </a:prstGeom>
            <a:noFill/>
            <a:ln w="0">
              <a:solidFill>
                <a:srgbClr val="000000"/>
              </a:solidFill>
              <a:round/>
              <a:headEnd/>
              <a:tailEnd/>
            </a:ln>
          </p:spPr>
          <p:txBody>
            <a:bodyPr/>
            <a:lstStyle/>
            <a:p>
              <a:endParaRPr lang="en-GB"/>
            </a:p>
          </p:txBody>
        </p:sp>
        <p:sp>
          <p:nvSpPr>
            <p:cNvPr id="732" name="Line 3813"/>
            <p:cNvSpPr>
              <a:spLocks noChangeShapeType="1"/>
            </p:cNvSpPr>
            <p:nvPr/>
          </p:nvSpPr>
          <p:spPr bwMode="auto">
            <a:xfrm flipH="1">
              <a:off x="2378" y="3139"/>
              <a:ext cx="21" cy="1"/>
            </a:xfrm>
            <a:prstGeom prst="line">
              <a:avLst/>
            </a:prstGeom>
            <a:noFill/>
            <a:ln w="0">
              <a:solidFill>
                <a:srgbClr val="000000"/>
              </a:solidFill>
              <a:round/>
              <a:headEnd/>
              <a:tailEnd/>
            </a:ln>
          </p:spPr>
          <p:txBody>
            <a:bodyPr/>
            <a:lstStyle/>
            <a:p>
              <a:endParaRPr lang="en-GB"/>
            </a:p>
          </p:txBody>
        </p:sp>
        <p:sp>
          <p:nvSpPr>
            <p:cNvPr id="733" name="Line 3814"/>
            <p:cNvSpPr>
              <a:spLocks noChangeShapeType="1"/>
            </p:cNvSpPr>
            <p:nvPr/>
          </p:nvSpPr>
          <p:spPr bwMode="auto">
            <a:xfrm>
              <a:off x="2013" y="3139"/>
              <a:ext cx="1" cy="1"/>
            </a:xfrm>
            <a:prstGeom prst="line">
              <a:avLst/>
            </a:prstGeom>
            <a:noFill/>
            <a:ln w="0">
              <a:solidFill>
                <a:srgbClr val="000000"/>
              </a:solidFill>
              <a:round/>
              <a:headEnd/>
              <a:tailEnd/>
            </a:ln>
          </p:spPr>
          <p:txBody>
            <a:bodyPr/>
            <a:lstStyle/>
            <a:p>
              <a:endParaRPr lang="en-GB"/>
            </a:p>
          </p:txBody>
        </p:sp>
        <p:sp>
          <p:nvSpPr>
            <p:cNvPr id="734" name="Line 3815"/>
            <p:cNvSpPr>
              <a:spLocks noChangeShapeType="1"/>
            </p:cNvSpPr>
            <p:nvPr/>
          </p:nvSpPr>
          <p:spPr bwMode="auto">
            <a:xfrm flipH="1">
              <a:off x="3858" y="3091"/>
              <a:ext cx="6" cy="2"/>
            </a:xfrm>
            <a:prstGeom prst="line">
              <a:avLst/>
            </a:prstGeom>
            <a:noFill/>
            <a:ln w="0">
              <a:solidFill>
                <a:srgbClr val="000000"/>
              </a:solidFill>
              <a:round/>
              <a:headEnd/>
              <a:tailEnd/>
            </a:ln>
          </p:spPr>
          <p:txBody>
            <a:bodyPr/>
            <a:lstStyle/>
            <a:p>
              <a:endParaRPr lang="en-GB"/>
            </a:p>
          </p:txBody>
        </p:sp>
        <p:sp>
          <p:nvSpPr>
            <p:cNvPr id="735" name="Line 3816"/>
            <p:cNvSpPr>
              <a:spLocks noChangeShapeType="1"/>
            </p:cNvSpPr>
            <p:nvPr/>
          </p:nvSpPr>
          <p:spPr bwMode="auto">
            <a:xfrm flipH="1">
              <a:off x="3439" y="3114"/>
              <a:ext cx="1" cy="1"/>
            </a:xfrm>
            <a:prstGeom prst="line">
              <a:avLst/>
            </a:prstGeom>
            <a:noFill/>
            <a:ln w="0">
              <a:solidFill>
                <a:srgbClr val="000000"/>
              </a:solidFill>
              <a:round/>
              <a:headEnd/>
              <a:tailEnd/>
            </a:ln>
          </p:spPr>
          <p:txBody>
            <a:bodyPr/>
            <a:lstStyle/>
            <a:p>
              <a:endParaRPr lang="en-GB"/>
            </a:p>
          </p:txBody>
        </p:sp>
        <p:sp>
          <p:nvSpPr>
            <p:cNvPr id="736" name="Line 3817"/>
            <p:cNvSpPr>
              <a:spLocks noChangeShapeType="1"/>
            </p:cNvSpPr>
            <p:nvPr/>
          </p:nvSpPr>
          <p:spPr bwMode="auto">
            <a:xfrm flipH="1">
              <a:off x="3226" y="3134"/>
              <a:ext cx="8" cy="1"/>
            </a:xfrm>
            <a:prstGeom prst="line">
              <a:avLst/>
            </a:prstGeom>
            <a:noFill/>
            <a:ln w="0">
              <a:solidFill>
                <a:srgbClr val="000000"/>
              </a:solidFill>
              <a:round/>
              <a:headEnd/>
              <a:tailEnd/>
            </a:ln>
          </p:spPr>
          <p:txBody>
            <a:bodyPr/>
            <a:lstStyle/>
            <a:p>
              <a:endParaRPr lang="en-GB"/>
            </a:p>
          </p:txBody>
        </p:sp>
        <p:sp>
          <p:nvSpPr>
            <p:cNvPr id="737" name="Freeform 3818"/>
            <p:cNvSpPr>
              <a:spLocks/>
            </p:cNvSpPr>
            <p:nvPr/>
          </p:nvSpPr>
          <p:spPr bwMode="auto">
            <a:xfrm>
              <a:off x="2550" y="3133"/>
              <a:ext cx="676" cy="26"/>
            </a:xfrm>
            <a:custGeom>
              <a:avLst/>
              <a:gdLst/>
              <a:ahLst/>
              <a:cxnLst>
                <a:cxn ang="0">
                  <a:pos x="1353" y="5"/>
                </a:cxn>
                <a:cxn ang="0">
                  <a:pos x="1333" y="4"/>
                </a:cxn>
                <a:cxn ang="0">
                  <a:pos x="1314" y="7"/>
                </a:cxn>
                <a:cxn ang="0">
                  <a:pos x="1297" y="8"/>
                </a:cxn>
                <a:cxn ang="0">
                  <a:pos x="1281" y="8"/>
                </a:cxn>
                <a:cxn ang="0">
                  <a:pos x="1256" y="11"/>
                </a:cxn>
                <a:cxn ang="0">
                  <a:pos x="1237" y="12"/>
                </a:cxn>
                <a:cxn ang="0">
                  <a:pos x="1226" y="12"/>
                </a:cxn>
                <a:cxn ang="0">
                  <a:pos x="1196" y="13"/>
                </a:cxn>
                <a:cxn ang="0">
                  <a:pos x="1183" y="13"/>
                </a:cxn>
                <a:cxn ang="0">
                  <a:pos x="1171" y="11"/>
                </a:cxn>
                <a:cxn ang="0">
                  <a:pos x="1149" y="12"/>
                </a:cxn>
                <a:cxn ang="0">
                  <a:pos x="1134" y="16"/>
                </a:cxn>
                <a:cxn ang="0">
                  <a:pos x="1115" y="15"/>
                </a:cxn>
                <a:cxn ang="0">
                  <a:pos x="1104" y="15"/>
                </a:cxn>
                <a:cxn ang="0">
                  <a:pos x="1089" y="12"/>
                </a:cxn>
                <a:cxn ang="0">
                  <a:pos x="1077" y="11"/>
                </a:cxn>
                <a:cxn ang="0">
                  <a:pos x="1062" y="13"/>
                </a:cxn>
                <a:cxn ang="0">
                  <a:pos x="1038" y="12"/>
                </a:cxn>
                <a:cxn ang="0">
                  <a:pos x="1031" y="13"/>
                </a:cxn>
                <a:cxn ang="0">
                  <a:pos x="1003" y="16"/>
                </a:cxn>
                <a:cxn ang="0">
                  <a:pos x="981" y="13"/>
                </a:cxn>
                <a:cxn ang="0">
                  <a:pos x="961" y="10"/>
                </a:cxn>
                <a:cxn ang="0">
                  <a:pos x="946" y="8"/>
                </a:cxn>
                <a:cxn ang="0">
                  <a:pos x="929" y="6"/>
                </a:cxn>
                <a:cxn ang="0">
                  <a:pos x="910" y="7"/>
                </a:cxn>
                <a:cxn ang="0">
                  <a:pos x="900" y="8"/>
                </a:cxn>
                <a:cxn ang="0">
                  <a:pos x="891" y="9"/>
                </a:cxn>
                <a:cxn ang="0">
                  <a:pos x="869" y="9"/>
                </a:cxn>
                <a:cxn ang="0">
                  <a:pos x="850" y="4"/>
                </a:cxn>
                <a:cxn ang="0">
                  <a:pos x="836" y="3"/>
                </a:cxn>
                <a:cxn ang="0">
                  <a:pos x="818" y="3"/>
                </a:cxn>
                <a:cxn ang="0">
                  <a:pos x="796" y="5"/>
                </a:cxn>
                <a:cxn ang="0">
                  <a:pos x="770" y="5"/>
                </a:cxn>
                <a:cxn ang="0">
                  <a:pos x="765" y="5"/>
                </a:cxn>
                <a:cxn ang="0">
                  <a:pos x="747" y="3"/>
                </a:cxn>
                <a:cxn ang="0">
                  <a:pos x="723" y="1"/>
                </a:cxn>
                <a:cxn ang="0">
                  <a:pos x="709" y="1"/>
                </a:cxn>
                <a:cxn ang="0">
                  <a:pos x="694" y="0"/>
                </a:cxn>
                <a:cxn ang="0">
                  <a:pos x="671" y="1"/>
                </a:cxn>
                <a:cxn ang="0">
                  <a:pos x="652" y="4"/>
                </a:cxn>
                <a:cxn ang="0">
                  <a:pos x="625" y="7"/>
                </a:cxn>
                <a:cxn ang="0">
                  <a:pos x="612" y="8"/>
                </a:cxn>
                <a:cxn ang="0">
                  <a:pos x="596" y="10"/>
                </a:cxn>
                <a:cxn ang="0">
                  <a:pos x="577" y="15"/>
                </a:cxn>
                <a:cxn ang="0">
                  <a:pos x="560" y="19"/>
                </a:cxn>
                <a:cxn ang="0">
                  <a:pos x="540" y="22"/>
                </a:cxn>
                <a:cxn ang="0">
                  <a:pos x="509" y="29"/>
                </a:cxn>
                <a:cxn ang="0">
                  <a:pos x="481" y="32"/>
                </a:cxn>
                <a:cxn ang="0">
                  <a:pos x="454" y="32"/>
                </a:cxn>
                <a:cxn ang="0">
                  <a:pos x="403" y="32"/>
                </a:cxn>
                <a:cxn ang="0">
                  <a:pos x="375" y="33"/>
                </a:cxn>
                <a:cxn ang="0">
                  <a:pos x="353" y="35"/>
                </a:cxn>
                <a:cxn ang="0">
                  <a:pos x="335" y="38"/>
                </a:cxn>
                <a:cxn ang="0">
                  <a:pos x="167" y="51"/>
                </a:cxn>
                <a:cxn ang="0">
                  <a:pos x="142" y="52"/>
                </a:cxn>
                <a:cxn ang="0">
                  <a:pos x="113" y="51"/>
                </a:cxn>
                <a:cxn ang="0">
                  <a:pos x="71" y="52"/>
                </a:cxn>
                <a:cxn ang="0">
                  <a:pos x="45" y="52"/>
                </a:cxn>
                <a:cxn ang="0">
                  <a:pos x="28" y="52"/>
                </a:cxn>
                <a:cxn ang="0">
                  <a:pos x="19" y="52"/>
                </a:cxn>
                <a:cxn ang="0">
                  <a:pos x="8" y="50"/>
                </a:cxn>
                <a:cxn ang="0">
                  <a:pos x="0" y="50"/>
                </a:cxn>
              </a:cxnLst>
              <a:rect l="0" t="0" r="r" b="b"/>
              <a:pathLst>
                <a:path w="1353" h="52">
                  <a:moveTo>
                    <a:pt x="1353" y="5"/>
                  </a:moveTo>
                  <a:lnTo>
                    <a:pt x="1333" y="4"/>
                  </a:lnTo>
                  <a:lnTo>
                    <a:pt x="1314" y="7"/>
                  </a:lnTo>
                  <a:lnTo>
                    <a:pt x="1297" y="8"/>
                  </a:lnTo>
                  <a:lnTo>
                    <a:pt x="1281" y="8"/>
                  </a:lnTo>
                  <a:lnTo>
                    <a:pt x="1256" y="11"/>
                  </a:lnTo>
                  <a:lnTo>
                    <a:pt x="1237" y="12"/>
                  </a:lnTo>
                  <a:lnTo>
                    <a:pt x="1226" y="12"/>
                  </a:lnTo>
                  <a:lnTo>
                    <a:pt x="1196" y="13"/>
                  </a:lnTo>
                  <a:lnTo>
                    <a:pt x="1183" y="13"/>
                  </a:lnTo>
                  <a:lnTo>
                    <a:pt x="1171" y="11"/>
                  </a:lnTo>
                  <a:lnTo>
                    <a:pt x="1149" y="12"/>
                  </a:lnTo>
                  <a:lnTo>
                    <a:pt x="1134" y="16"/>
                  </a:lnTo>
                  <a:lnTo>
                    <a:pt x="1115" y="15"/>
                  </a:lnTo>
                  <a:lnTo>
                    <a:pt x="1104" y="15"/>
                  </a:lnTo>
                  <a:lnTo>
                    <a:pt x="1089" y="12"/>
                  </a:lnTo>
                  <a:lnTo>
                    <a:pt x="1077" y="11"/>
                  </a:lnTo>
                  <a:lnTo>
                    <a:pt x="1062" y="13"/>
                  </a:lnTo>
                  <a:lnTo>
                    <a:pt x="1038" y="12"/>
                  </a:lnTo>
                  <a:lnTo>
                    <a:pt x="1031" y="13"/>
                  </a:lnTo>
                  <a:lnTo>
                    <a:pt x="1003" y="16"/>
                  </a:lnTo>
                  <a:lnTo>
                    <a:pt x="981" y="13"/>
                  </a:lnTo>
                  <a:lnTo>
                    <a:pt x="961" y="10"/>
                  </a:lnTo>
                  <a:lnTo>
                    <a:pt x="946" y="8"/>
                  </a:lnTo>
                  <a:lnTo>
                    <a:pt x="929" y="6"/>
                  </a:lnTo>
                  <a:lnTo>
                    <a:pt x="910" y="7"/>
                  </a:lnTo>
                  <a:lnTo>
                    <a:pt x="900" y="8"/>
                  </a:lnTo>
                  <a:lnTo>
                    <a:pt x="891" y="9"/>
                  </a:lnTo>
                  <a:lnTo>
                    <a:pt x="869" y="9"/>
                  </a:lnTo>
                  <a:lnTo>
                    <a:pt x="850" y="4"/>
                  </a:lnTo>
                  <a:lnTo>
                    <a:pt x="836" y="3"/>
                  </a:lnTo>
                  <a:lnTo>
                    <a:pt x="818" y="3"/>
                  </a:lnTo>
                  <a:lnTo>
                    <a:pt x="796" y="5"/>
                  </a:lnTo>
                  <a:lnTo>
                    <a:pt x="770" y="5"/>
                  </a:lnTo>
                  <a:lnTo>
                    <a:pt x="765" y="5"/>
                  </a:lnTo>
                  <a:lnTo>
                    <a:pt x="747" y="3"/>
                  </a:lnTo>
                  <a:lnTo>
                    <a:pt x="723" y="1"/>
                  </a:lnTo>
                  <a:lnTo>
                    <a:pt x="709" y="1"/>
                  </a:lnTo>
                  <a:lnTo>
                    <a:pt x="694" y="0"/>
                  </a:lnTo>
                  <a:lnTo>
                    <a:pt x="671" y="1"/>
                  </a:lnTo>
                  <a:lnTo>
                    <a:pt x="652" y="4"/>
                  </a:lnTo>
                  <a:lnTo>
                    <a:pt x="625" y="7"/>
                  </a:lnTo>
                  <a:lnTo>
                    <a:pt x="612" y="8"/>
                  </a:lnTo>
                  <a:lnTo>
                    <a:pt x="596" y="10"/>
                  </a:lnTo>
                  <a:lnTo>
                    <a:pt x="577" y="15"/>
                  </a:lnTo>
                  <a:lnTo>
                    <a:pt x="560" y="19"/>
                  </a:lnTo>
                  <a:lnTo>
                    <a:pt x="540" y="22"/>
                  </a:lnTo>
                  <a:lnTo>
                    <a:pt x="509" y="29"/>
                  </a:lnTo>
                  <a:lnTo>
                    <a:pt x="481" y="32"/>
                  </a:lnTo>
                  <a:lnTo>
                    <a:pt x="454" y="32"/>
                  </a:lnTo>
                  <a:lnTo>
                    <a:pt x="403" y="32"/>
                  </a:lnTo>
                  <a:lnTo>
                    <a:pt x="375" y="33"/>
                  </a:lnTo>
                  <a:lnTo>
                    <a:pt x="353" y="35"/>
                  </a:lnTo>
                  <a:lnTo>
                    <a:pt x="335" y="38"/>
                  </a:lnTo>
                  <a:lnTo>
                    <a:pt x="167" y="51"/>
                  </a:lnTo>
                  <a:lnTo>
                    <a:pt x="142" y="52"/>
                  </a:lnTo>
                  <a:lnTo>
                    <a:pt x="113" y="51"/>
                  </a:lnTo>
                  <a:lnTo>
                    <a:pt x="71" y="52"/>
                  </a:lnTo>
                  <a:lnTo>
                    <a:pt x="45" y="52"/>
                  </a:lnTo>
                  <a:lnTo>
                    <a:pt x="28" y="52"/>
                  </a:lnTo>
                  <a:lnTo>
                    <a:pt x="19" y="52"/>
                  </a:lnTo>
                  <a:lnTo>
                    <a:pt x="8" y="50"/>
                  </a:lnTo>
                  <a:lnTo>
                    <a:pt x="0" y="50"/>
                  </a:lnTo>
                </a:path>
              </a:pathLst>
            </a:custGeom>
            <a:noFill/>
            <a:ln w="0">
              <a:solidFill>
                <a:srgbClr val="000000"/>
              </a:solidFill>
              <a:prstDash val="solid"/>
              <a:round/>
              <a:headEnd/>
              <a:tailEnd/>
            </a:ln>
          </p:spPr>
          <p:txBody>
            <a:bodyPr/>
            <a:lstStyle/>
            <a:p>
              <a:endParaRPr lang="en-GB"/>
            </a:p>
          </p:txBody>
        </p:sp>
        <p:sp>
          <p:nvSpPr>
            <p:cNvPr id="738" name="Freeform 3819"/>
            <p:cNvSpPr>
              <a:spLocks/>
            </p:cNvSpPr>
            <p:nvPr/>
          </p:nvSpPr>
          <p:spPr bwMode="auto">
            <a:xfrm>
              <a:off x="3234" y="3115"/>
              <a:ext cx="202" cy="19"/>
            </a:xfrm>
            <a:custGeom>
              <a:avLst/>
              <a:gdLst/>
              <a:ahLst/>
              <a:cxnLst>
                <a:cxn ang="0">
                  <a:pos x="402" y="0"/>
                </a:cxn>
                <a:cxn ang="0">
                  <a:pos x="384" y="4"/>
                </a:cxn>
                <a:cxn ang="0">
                  <a:pos x="365" y="8"/>
                </a:cxn>
                <a:cxn ang="0">
                  <a:pos x="334" y="12"/>
                </a:cxn>
                <a:cxn ang="0">
                  <a:pos x="310" y="16"/>
                </a:cxn>
                <a:cxn ang="0">
                  <a:pos x="204" y="26"/>
                </a:cxn>
                <a:cxn ang="0">
                  <a:pos x="185" y="28"/>
                </a:cxn>
                <a:cxn ang="0">
                  <a:pos x="181" y="28"/>
                </a:cxn>
                <a:cxn ang="0">
                  <a:pos x="172" y="29"/>
                </a:cxn>
                <a:cxn ang="0">
                  <a:pos x="139" y="31"/>
                </a:cxn>
                <a:cxn ang="0">
                  <a:pos x="134" y="31"/>
                </a:cxn>
                <a:cxn ang="0">
                  <a:pos x="126" y="32"/>
                </a:cxn>
                <a:cxn ang="0">
                  <a:pos x="71" y="33"/>
                </a:cxn>
                <a:cxn ang="0">
                  <a:pos x="43" y="34"/>
                </a:cxn>
                <a:cxn ang="0">
                  <a:pos x="9" y="37"/>
                </a:cxn>
                <a:cxn ang="0">
                  <a:pos x="0" y="38"/>
                </a:cxn>
              </a:cxnLst>
              <a:rect l="0" t="0" r="r" b="b"/>
              <a:pathLst>
                <a:path w="402" h="38">
                  <a:moveTo>
                    <a:pt x="402" y="0"/>
                  </a:moveTo>
                  <a:lnTo>
                    <a:pt x="384" y="4"/>
                  </a:lnTo>
                  <a:lnTo>
                    <a:pt x="365" y="8"/>
                  </a:lnTo>
                  <a:lnTo>
                    <a:pt x="334" y="12"/>
                  </a:lnTo>
                  <a:lnTo>
                    <a:pt x="310" y="16"/>
                  </a:lnTo>
                  <a:lnTo>
                    <a:pt x="204" y="26"/>
                  </a:lnTo>
                  <a:lnTo>
                    <a:pt x="185" y="28"/>
                  </a:lnTo>
                  <a:lnTo>
                    <a:pt x="181" y="28"/>
                  </a:lnTo>
                  <a:lnTo>
                    <a:pt x="172" y="29"/>
                  </a:lnTo>
                  <a:lnTo>
                    <a:pt x="139" y="31"/>
                  </a:lnTo>
                  <a:lnTo>
                    <a:pt x="134" y="31"/>
                  </a:lnTo>
                  <a:lnTo>
                    <a:pt x="126" y="32"/>
                  </a:lnTo>
                  <a:lnTo>
                    <a:pt x="71" y="33"/>
                  </a:lnTo>
                  <a:lnTo>
                    <a:pt x="43" y="34"/>
                  </a:lnTo>
                  <a:lnTo>
                    <a:pt x="9" y="37"/>
                  </a:lnTo>
                  <a:lnTo>
                    <a:pt x="0" y="38"/>
                  </a:lnTo>
                </a:path>
              </a:pathLst>
            </a:custGeom>
            <a:noFill/>
            <a:ln w="0">
              <a:solidFill>
                <a:srgbClr val="000000"/>
              </a:solidFill>
              <a:prstDash val="solid"/>
              <a:round/>
              <a:headEnd/>
              <a:tailEnd/>
            </a:ln>
          </p:spPr>
          <p:txBody>
            <a:bodyPr/>
            <a:lstStyle/>
            <a:p>
              <a:endParaRPr lang="en-GB"/>
            </a:p>
          </p:txBody>
        </p:sp>
        <p:sp>
          <p:nvSpPr>
            <p:cNvPr id="739" name="Freeform 3820"/>
            <p:cNvSpPr>
              <a:spLocks/>
            </p:cNvSpPr>
            <p:nvPr/>
          </p:nvSpPr>
          <p:spPr bwMode="auto">
            <a:xfrm>
              <a:off x="3440" y="3093"/>
              <a:ext cx="418" cy="21"/>
            </a:xfrm>
            <a:custGeom>
              <a:avLst/>
              <a:gdLst/>
              <a:ahLst/>
              <a:cxnLst>
                <a:cxn ang="0">
                  <a:pos x="834" y="0"/>
                </a:cxn>
                <a:cxn ang="0">
                  <a:pos x="824" y="2"/>
                </a:cxn>
                <a:cxn ang="0">
                  <a:pos x="807" y="7"/>
                </a:cxn>
                <a:cxn ang="0">
                  <a:pos x="792" y="9"/>
                </a:cxn>
                <a:cxn ang="0">
                  <a:pos x="779" y="10"/>
                </a:cxn>
                <a:cxn ang="0">
                  <a:pos x="688" y="15"/>
                </a:cxn>
                <a:cxn ang="0">
                  <a:pos x="653" y="18"/>
                </a:cxn>
                <a:cxn ang="0">
                  <a:pos x="580" y="21"/>
                </a:cxn>
                <a:cxn ang="0">
                  <a:pos x="567" y="22"/>
                </a:cxn>
                <a:cxn ang="0">
                  <a:pos x="553" y="23"/>
                </a:cxn>
                <a:cxn ang="0">
                  <a:pos x="541" y="24"/>
                </a:cxn>
                <a:cxn ang="0">
                  <a:pos x="504" y="25"/>
                </a:cxn>
                <a:cxn ang="0">
                  <a:pos x="487" y="26"/>
                </a:cxn>
                <a:cxn ang="0">
                  <a:pos x="473" y="26"/>
                </a:cxn>
                <a:cxn ang="0">
                  <a:pos x="431" y="29"/>
                </a:cxn>
                <a:cxn ang="0">
                  <a:pos x="414" y="29"/>
                </a:cxn>
                <a:cxn ang="0">
                  <a:pos x="363" y="33"/>
                </a:cxn>
                <a:cxn ang="0">
                  <a:pos x="342" y="34"/>
                </a:cxn>
                <a:cxn ang="0">
                  <a:pos x="316" y="34"/>
                </a:cxn>
                <a:cxn ang="0">
                  <a:pos x="287" y="35"/>
                </a:cxn>
                <a:cxn ang="0">
                  <a:pos x="277" y="35"/>
                </a:cxn>
                <a:cxn ang="0">
                  <a:pos x="268" y="35"/>
                </a:cxn>
                <a:cxn ang="0">
                  <a:pos x="246" y="34"/>
                </a:cxn>
                <a:cxn ang="0">
                  <a:pos x="234" y="33"/>
                </a:cxn>
                <a:cxn ang="0">
                  <a:pos x="230" y="33"/>
                </a:cxn>
                <a:cxn ang="0">
                  <a:pos x="211" y="31"/>
                </a:cxn>
                <a:cxn ang="0">
                  <a:pos x="197" y="29"/>
                </a:cxn>
                <a:cxn ang="0">
                  <a:pos x="175" y="31"/>
                </a:cxn>
                <a:cxn ang="0">
                  <a:pos x="149" y="32"/>
                </a:cxn>
                <a:cxn ang="0">
                  <a:pos x="145" y="32"/>
                </a:cxn>
                <a:cxn ang="0">
                  <a:pos x="135" y="32"/>
                </a:cxn>
                <a:cxn ang="0">
                  <a:pos x="124" y="32"/>
                </a:cxn>
                <a:cxn ang="0">
                  <a:pos x="107" y="33"/>
                </a:cxn>
                <a:cxn ang="0">
                  <a:pos x="93" y="33"/>
                </a:cxn>
                <a:cxn ang="0">
                  <a:pos x="75" y="33"/>
                </a:cxn>
                <a:cxn ang="0">
                  <a:pos x="65" y="33"/>
                </a:cxn>
                <a:cxn ang="0">
                  <a:pos x="52" y="33"/>
                </a:cxn>
                <a:cxn ang="0">
                  <a:pos x="41" y="33"/>
                </a:cxn>
                <a:cxn ang="0">
                  <a:pos x="24" y="36"/>
                </a:cxn>
                <a:cxn ang="0">
                  <a:pos x="19" y="37"/>
                </a:cxn>
                <a:cxn ang="0">
                  <a:pos x="17" y="38"/>
                </a:cxn>
                <a:cxn ang="0">
                  <a:pos x="3" y="41"/>
                </a:cxn>
                <a:cxn ang="0">
                  <a:pos x="0" y="42"/>
                </a:cxn>
              </a:cxnLst>
              <a:rect l="0" t="0" r="r" b="b"/>
              <a:pathLst>
                <a:path w="834" h="42">
                  <a:moveTo>
                    <a:pt x="834" y="0"/>
                  </a:moveTo>
                  <a:lnTo>
                    <a:pt x="824" y="2"/>
                  </a:lnTo>
                  <a:lnTo>
                    <a:pt x="807" y="7"/>
                  </a:lnTo>
                  <a:lnTo>
                    <a:pt x="792" y="9"/>
                  </a:lnTo>
                  <a:lnTo>
                    <a:pt x="779" y="10"/>
                  </a:lnTo>
                  <a:lnTo>
                    <a:pt x="688" y="15"/>
                  </a:lnTo>
                  <a:lnTo>
                    <a:pt x="653" y="18"/>
                  </a:lnTo>
                  <a:lnTo>
                    <a:pt x="580" y="21"/>
                  </a:lnTo>
                  <a:lnTo>
                    <a:pt x="567" y="22"/>
                  </a:lnTo>
                  <a:lnTo>
                    <a:pt x="553" y="23"/>
                  </a:lnTo>
                  <a:lnTo>
                    <a:pt x="541" y="24"/>
                  </a:lnTo>
                  <a:lnTo>
                    <a:pt x="504" y="25"/>
                  </a:lnTo>
                  <a:lnTo>
                    <a:pt x="487" y="26"/>
                  </a:lnTo>
                  <a:lnTo>
                    <a:pt x="473" y="26"/>
                  </a:lnTo>
                  <a:lnTo>
                    <a:pt x="431" y="29"/>
                  </a:lnTo>
                  <a:lnTo>
                    <a:pt x="414" y="29"/>
                  </a:lnTo>
                  <a:lnTo>
                    <a:pt x="363" y="33"/>
                  </a:lnTo>
                  <a:lnTo>
                    <a:pt x="342" y="34"/>
                  </a:lnTo>
                  <a:lnTo>
                    <a:pt x="316" y="34"/>
                  </a:lnTo>
                  <a:lnTo>
                    <a:pt x="287" y="35"/>
                  </a:lnTo>
                  <a:lnTo>
                    <a:pt x="277" y="35"/>
                  </a:lnTo>
                  <a:lnTo>
                    <a:pt x="268" y="35"/>
                  </a:lnTo>
                  <a:lnTo>
                    <a:pt x="246" y="34"/>
                  </a:lnTo>
                  <a:lnTo>
                    <a:pt x="234" y="33"/>
                  </a:lnTo>
                  <a:lnTo>
                    <a:pt x="230" y="33"/>
                  </a:lnTo>
                  <a:lnTo>
                    <a:pt x="211" y="31"/>
                  </a:lnTo>
                  <a:lnTo>
                    <a:pt x="197" y="29"/>
                  </a:lnTo>
                  <a:lnTo>
                    <a:pt x="175" y="31"/>
                  </a:lnTo>
                  <a:lnTo>
                    <a:pt x="149" y="32"/>
                  </a:lnTo>
                  <a:lnTo>
                    <a:pt x="145" y="32"/>
                  </a:lnTo>
                  <a:lnTo>
                    <a:pt x="135" y="32"/>
                  </a:lnTo>
                  <a:lnTo>
                    <a:pt x="124" y="32"/>
                  </a:lnTo>
                  <a:lnTo>
                    <a:pt x="107" y="33"/>
                  </a:lnTo>
                  <a:lnTo>
                    <a:pt x="93" y="33"/>
                  </a:lnTo>
                  <a:lnTo>
                    <a:pt x="75" y="33"/>
                  </a:lnTo>
                  <a:lnTo>
                    <a:pt x="65" y="33"/>
                  </a:lnTo>
                  <a:lnTo>
                    <a:pt x="52" y="33"/>
                  </a:lnTo>
                  <a:lnTo>
                    <a:pt x="41" y="33"/>
                  </a:lnTo>
                  <a:lnTo>
                    <a:pt x="24" y="36"/>
                  </a:lnTo>
                  <a:lnTo>
                    <a:pt x="19" y="37"/>
                  </a:lnTo>
                  <a:lnTo>
                    <a:pt x="17" y="38"/>
                  </a:lnTo>
                  <a:lnTo>
                    <a:pt x="3" y="41"/>
                  </a:lnTo>
                  <a:lnTo>
                    <a:pt x="0" y="42"/>
                  </a:lnTo>
                </a:path>
              </a:pathLst>
            </a:custGeom>
            <a:noFill/>
            <a:ln w="0">
              <a:solidFill>
                <a:srgbClr val="000000"/>
              </a:solidFill>
              <a:prstDash val="solid"/>
              <a:round/>
              <a:headEnd/>
              <a:tailEnd/>
            </a:ln>
          </p:spPr>
          <p:txBody>
            <a:bodyPr/>
            <a:lstStyle/>
            <a:p>
              <a:endParaRPr lang="en-GB"/>
            </a:p>
          </p:txBody>
        </p:sp>
        <p:sp>
          <p:nvSpPr>
            <p:cNvPr id="740" name="Line 3821"/>
            <p:cNvSpPr>
              <a:spLocks noChangeShapeType="1"/>
            </p:cNvSpPr>
            <p:nvPr/>
          </p:nvSpPr>
          <p:spPr bwMode="auto">
            <a:xfrm flipH="1" flipV="1">
              <a:off x="1333" y="3131"/>
              <a:ext cx="14" cy="2"/>
            </a:xfrm>
            <a:prstGeom prst="line">
              <a:avLst/>
            </a:prstGeom>
            <a:noFill/>
            <a:ln w="0">
              <a:solidFill>
                <a:srgbClr val="000000"/>
              </a:solidFill>
              <a:round/>
              <a:headEnd/>
              <a:tailEnd/>
            </a:ln>
          </p:spPr>
          <p:txBody>
            <a:bodyPr/>
            <a:lstStyle/>
            <a:p>
              <a:endParaRPr lang="en-GB"/>
            </a:p>
          </p:txBody>
        </p:sp>
      </p:grpSp>
      <p:sp>
        <p:nvSpPr>
          <p:cNvPr id="227" name="Freeform 3823"/>
          <p:cNvSpPr>
            <a:spLocks/>
          </p:cNvSpPr>
          <p:nvPr>
            <p:custDataLst>
              <p:tags r:id="rId218"/>
            </p:custDataLst>
          </p:nvPr>
        </p:nvSpPr>
        <p:spPr bwMode="auto">
          <a:xfrm>
            <a:off x="3475224" y="2503884"/>
            <a:ext cx="27120" cy="1937"/>
          </a:xfrm>
          <a:custGeom>
            <a:avLst/>
            <a:gdLst/>
            <a:ahLst/>
            <a:cxnLst>
              <a:cxn ang="0">
                <a:pos x="30" y="1"/>
              </a:cxn>
              <a:cxn ang="0">
                <a:pos x="4" y="1"/>
              </a:cxn>
              <a:cxn ang="0">
                <a:pos x="0" y="0"/>
              </a:cxn>
            </a:cxnLst>
            <a:rect l="0" t="0" r="r" b="b"/>
            <a:pathLst>
              <a:path w="30" h="1">
                <a:moveTo>
                  <a:pt x="30" y="1"/>
                </a:moveTo>
                <a:lnTo>
                  <a:pt x="4" y="1"/>
                </a:lnTo>
                <a:lnTo>
                  <a:pt x="0" y="0"/>
                </a:lnTo>
              </a:path>
            </a:pathLst>
          </a:custGeom>
          <a:noFill/>
          <a:ln w="0">
            <a:solidFill>
              <a:srgbClr val="000000"/>
            </a:solidFill>
            <a:prstDash val="solid"/>
            <a:round/>
            <a:headEnd/>
            <a:tailEnd/>
          </a:ln>
        </p:spPr>
        <p:txBody>
          <a:bodyPr/>
          <a:lstStyle/>
          <a:p>
            <a:endParaRPr lang="en-GB"/>
          </a:p>
        </p:txBody>
      </p:sp>
      <p:sp>
        <p:nvSpPr>
          <p:cNvPr id="228" name="Freeform 3824"/>
          <p:cNvSpPr>
            <a:spLocks/>
          </p:cNvSpPr>
          <p:nvPr>
            <p:custDataLst>
              <p:tags r:id="rId219"/>
            </p:custDataLst>
          </p:nvPr>
        </p:nvSpPr>
        <p:spPr bwMode="auto">
          <a:xfrm>
            <a:off x="2429170" y="2496135"/>
            <a:ext cx="1046054" cy="17434"/>
          </a:xfrm>
          <a:custGeom>
            <a:avLst/>
            <a:gdLst/>
            <a:ahLst/>
            <a:cxnLst>
              <a:cxn ang="0">
                <a:pos x="1079" y="9"/>
              </a:cxn>
              <a:cxn ang="0">
                <a:pos x="1069" y="9"/>
              </a:cxn>
              <a:cxn ang="0">
                <a:pos x="1064" y="9"/>
              </a:cxn>
              <a:cxn ang="0">
                <a:pos x="1058" y="8"/>
              </a:cxn>
              <a:cxn ang="0">
                <a:pos x="1022" y="9"/>
              </a:cxn>
              <a:cxn ang="0">
                <a:pos x="1011" y="10"/>
              </a:cxn>
              <a:cxn ang="0">
                <a:pos x="993" y="11"/>
              </a:cxn>
              <a:cxn ang="0">
                <a:pos x="959" y="9"/>
              </a:cxn>
              <a:cxn ang="0">
                <a:pos x="926" y="11"/>
              </a:cxn>
              <a:cxn ang="0">
                <a:pos x="910" y="10"/>
              </a:cxn>
              <a:cxn ang="0">
                <a:pos x="900" y="10"/>
              </a:cxn>
              <a:cxn ang="0">
                <a:pos x="862" y="8"/>
              </a:cxn>
              <a:cxn ang="0">
                <a:pos x="849" y="8"/>
              </a:cxn>
              <a:cxn ang="0">
                <a:pos x="839" y="7"/>
              </a:cxn>
              <a:cxn ang="0">
                <a:pos x="828" y="5"/>
              </a:cxn>
              <a:cxn ang="0">
                <a:pos x="814" y="4"/>
              </a:cxn>
              <a:cxn ang="0">
                <a:pos x="810" y="3"/>
              </a:cxn>
              <a:cxn ang="0">
                <a:pos x="793" y="0"/>
              </a:cxn>
              <a:cxn ang="0">
                <a:pos x="753" y="2"/>
              </a:cxn>
              <a:cxn ang="0">
                <a:pos x="740" y="2"/>
              </a:cxn>
              <a:cxn ang="0">
                <a:pos x="704" y="3"/>
              </a:cxn>
              <a:cxn ang="0">
                <a:pos x="693" y="3"/>
              </a:cxn>
              <a:cxn ang="0">
                <a:pos x="687" y="3"/>
              </a:cxn>
              <a:cxn ang="0">
                <a:pos x="583" y="11"/>
              </a:cxn>
              <a:cxn ang="0">
                <a:pos x="401" y="17"/>
              </a:cxn>
              <a:cxn ang="0">
                <a:pos x="338" y="19"/>
              </a:cxn>
              <a:cxn ang="0">
                <a:pos x="0" y="13"/>
              </a:cxn>
            </a:cxnLst>
            <a:rect l="0" t="0" r="r" b="b"/>
            <a:pathLst>
              <a:path w="1079" h="19">
                <a:moveTo>
                  <a:pt x="1079" y="9"/>
                </a:moveTo>
                <a:lnTo>
                  <a:pt x="1069" y="9"/>
                </a:lnTo>
                <a:lnTo>
                  <a:pt x="1064" y="9"/>
                </a:lnTo>
                <a:lnTo>
                  <a:pt x="1058" y="8"/>
                </a:lnTo>
                <a:lnTo>
                  <a:pt x="1022" y="9"/>
                </a:lnTo>
                <a:lnTo>
                  <a:pt x="1011" y="10"/>
                </a:lnTo>
                <a:lnTo>
                  <a:pt x="993" y="11"/>
                </a:lnTo>
                <a:lnTo>
                  <a:pt x="959" y="9"/>
                </a:lnTo>
                <a:lnTo>
                  <a:pt x="926" y="11"/>
                </a:lnTo>
                <a:lnTo>
                  <a:pt x="910" y="10"/>
                </a:lnTo>
                <a:lnTo>
                  <a:pt x="900" y="10"/>
                </a:lnTo>
                <a:lnTo>
                  <a:pt x="862" y="8"/>
                </a:lnTo>
                <a:lnTo>
                  <a:pt x="849" y="8"/>
                </a:lnTo>
                <a:lnTo>
                  <a:pt x="839" y="7"/>
                </a:lnTo>
                <a:lnTo>
                  <a:pt x="828" y="5"/>
                </a:lnTo>
                <a:lnTo>
                  <a:pt x="814" y="4"/>
                </a:lnTo>
                <a:lnTo>
                  <a:pt x="810" y="3"/>
                </a:lnTo>
                <a:lnTo>
                  <a:pt x="793" y="0"/>
                </a:lnTo>
                <a:lnTo>
                  <a:pt x="753" y="2"/>
                </a:lnTo>
                <a:lnTo>
                  <a:pt x="740" y="2"/>
                </a:lnTo>
                <a:lnTo>
                  <a:pt x="704" y="3"/>
                </a:lnTo>
                <a:lnTo>
                  <a:pt x="693" y="3"/>
                </a:lnTo>
                <a:lnTo>
                  <a:pt x="687" y="3"/>
                </a:lnTo>
                <a:lnTo>
                  <a:pt x="583" y="11"/>
                </a:lnTo>
                <a:lnTo>
                  <a:pt x="401" y="17"/>
                </a:lnTo>
                <a:lnTo>
                  <a:pt x="338" y="19"/>
                </a:lnTo>
                <a:lnTo>
                  <a:pt x="0" y="13"/>
                </a:lnTo>
              </a:path>
            </a:pathLst>
          </a:custGeom>
          <a:noFill/>
          <a:ln w="0">
            <a:solidFill>
              <a:srgbClr val="000000"/>
            </a:solidFill>
            <a:prstDash val="solid"/>
            <a:round/>
            <a:headEnd/>
            <a:tailEnd/>
          </a:ln>
        </p:spPr>
        <p:txBody>
          <a:bodyPr/>
          <a:lstStyle/>
          <a:p>
            <a:endParaRPr lang="en-GB"/>
          </a:p>
        </p:txBody>
      </p:sp>
      <p:sp>
        <p:nvSpPr>
          <p:cNvPr id="229" name="Line 3825"/>
          <p:cNvSpPr>
            <a:spLocks noChangeShapeType="1"/>
          </p:cNvSpPr>
          <p:nvPr>
            <p:custDataLst>
              <p:tags r:id="rId220"/>
            </p:custDataLst>
          </p:nvPr>
        </p:nvSpPr>
        <p:spPr bwMode="auto">
          <a:xfrm flipH="1" flipV="1">
            <a:off x="3475224" y="2503884"/>
            <a:ext cx="27120" cy="1937"/>
          </a:xfrm>
          <a:prstGeom prst="line">
            <a:avLst/>
          </a:prstGeom>
          <a:noFill/>
          <a:ln w="0">
            <a:solidFill>
              <a:srgbClr val="000000"/>
            </a:solidFill>
            <a:round/>
            <a:headEnd/>
            <a:tailEnd/>
          </a:ln>
        </p:spPr>
        <p:txBody>
          <a:bodyPr/>
          <a:lstStyle/>
          <a:p>
            <a:endParaRPr lang="en-GB"/>
          </a:p>
        </p:txBody>
      </p:sp>
      <p:sp>
        <p:nvSpPr>
          <p:cNvPr id="230" name="Line 3826"/>
          <p:cNvSpPr>
            <a:spLocks noChangeShapeType="1"/>
          </p:cNvSpPr>
          <p:nvPr>
            <p:custDataLst>
              <p:tags r:id="rId221"/>
            </p:custDataLst>
          </p:nvPr>
        </p:nvSpPr>
        <p:spPr bwMode="auto">
          <a:xfrm flipH="1" flipV="1">
            <a:off x="2388490" y="2501946"/>
            <a:ext cx="11623" cy="1938"/>
          </a:xfrm>
          <a:prstGeom prst="line">
            <a:avLst/>
          </a:prstGeom>
          <a:noFill/>
          <a:ln w="0">
            <a:solidFill>
              <a:srgbClr val="000000"/>
            </a:solidFill>
            <a:round/>
            <a:headEnd/>
            <a:tailEnd/>
          </a:ln>
        </p:spPr>
        <p:txBody>
          <a:bodyPr/>
          <a:lstStyle/>
          <a:p>
            <a:endParaRPr lang="en-GB"/>
          </a:p>
        </p:txBody>
      </p:sp>
      <p:sp>
        <p:nvSpPr>
          <p:cNvPr id="231" name="Freeform 3827"/>
          <p:cNvSpPr>
            <a:spLocks/>
          </p:cNvSpPr>
          <p:nvPr>
            <p:custDataLst>
              <p:tags r:id="rId222"/>
            </p:custDataLst>
          </p:nvPr>
        </p:nvSpPr>
        <p:spPr bwMode="auto">
          <a:xfrm>
            <a:off x="3502344" y="2503884"/>
            <a:ext cx="554021" cy="15497"/>
          </a:xfrm>
          <a:custGeom>
            <a:avLst/>
            <a:gdLst/>
            <a:ahLst/>
            <a:cxnLst>
              <a:cxn ang="0">
                <a:pos x="0" y="1"/>
              </a:cxn>
              <a:cxn ang="0">
                <a:pos x="98" y="1"/>
              </a:cxn>
              <a:cxn ang="0">
                <a:pos x="140" y="4"/>
              </a:cxn>
              <a:cxn ang="0">
                <a:pos x="177" y="6"/>
              </a:cxn>
              <a:cxn ang="0">
                <a:pos x="197" y="3"/>
              </a:cxn>
              <a:cxn ang="0">
                <a:pos x="210" y="1"/>
              </a:cxn>
              <a:cxn ang="0">
                <a:pos x="230" y="0"/>
              </a:cxn>
              <a:cxn ang="0">
                <a:pos x="243" y="1"/>
              </a:cxn>
              <a:cxn ang="0">
                <a:pos x="274" y="4"/>
              </a:cxn>
              <a:cxn ang="0">
                <a:pos x="282" y="6"/>
              </a:cxn>
              <a:cxn ang="0">
                <a:pos x="290" y="7"/>
              </a:cxn>
              <a:cxn ang="0">
                <a:pos x="312" y="8"/>
              </a:cxn>
              <a:cxn ang="0">
                <a:pos x="331" y="10"/>
              </a:cxn>
              <a:cxn ang="0">
                <a:pos x="346" y="11"/>
              </a:cxn>
              <a:cxn ang="0">
                <a:pos x="360" y="11"/>
              </a:cxn>
              <a:cxn ang="0">
                <a:pos x="372" y="12"/>
              </a:cxn>
              <a:cxn ang="0">
                <a:pos x="388" y="12"/>
              </a:cxn>
              <a:cxn ang="0">
                <a:pos x="399" y="13"/>
              </a:cxn>
              <a:cxn ang="0">
                <a:pos x="429" y="12"/>
              </a:cxn>
              <a:cxn ang="0">
                <a:pos x="441" y="14"/>
              </a:cxn>
              <a:cxn ang="0">
                <a:pos x="458" y="16"/>
              </a:cxn>
              <a:cxn ang="0">
                <a:pos x="472" y="14"/>
              </a:cxn>
              <a:cxn ang="0">
                <a:pos x="482" y="13"/>
              </a:cxn>
              <a:cxn ang="0">
                <a:pos x="496" y="14"/>
              </a:cxn>
              <a:cxn ang="0">
                <a:pos x="521" y="14"/>
              </a:cxn>
              <a:cxn ang="0">
                <a:pos x="523" y="14"/>
              </a:cxn>
              <a:cxn ang="0">
                <a:pos x="537" y="14"/>
              </a:cxn>
              <a:cxn ang="0">
                <a:pos x="550" y="13"/>
              </a:cxn>
              <a:cxn ang="0">
                <a:pos x="561" y="12"/>
              </a:cxn>
              <a:cxn ang="0">
                <a:pos x="565" y="12"/>
              </a:cxn>
              <a:cxn ang="0">
                <a:pos x="572" y="12"/>
              </a:cxn>
            </a:cxnLst>
            <a:rect l="0" t="0" r="r" b="b"/>
            <a:pathLst>
              <a:path w="572" h="16">
                <a:moveTo>
                  <a:pt x="0" y="1"/>
                </a:moveTo>
                <a:lnTo>
                  <a:pt x="98" y="1"/>
                </a:lnTo>
                <a:lnTo>
                  <a:pt x="140" y="4"/>
                </a:lnTo>
                <a:lnTo>
                  <a:pt x="177" y="6"/>
                </a:lnTo>
                <a:lnTo>
                  <a:pt x="197" y="3"/>
                </a:lnTo>
                <a:lnTo>
                  <a:pt x="210" y="1"/>
                </a:lnTo>
                <a:lnTo>
                  <a:pt x="230" y="0"/>
                </a:lnTo>
                <a:lnTo>
                  <a:pt x="243" y="1"/>
                </a:lnTo>
                <a:lnTo>
                  <a:pt x="274" y="4"/>
                </a:lnTo>
                <a:lnTo>
                  <a:pt x="282" y="6"/>
                </a:lnTo>
                <a:lnTo>
                  <a:pt x="290" y="7"/>
                </a:lnTo>
                <a:lnTo>
                  <a:pt x="312" y="8"/>
                </a:lnTo>
                <a:lnTo>
                  <a:pt x="331" y="10"/>
                </a:lnTo>
                <a:lnTo>
                  <a:pt x="346" y="11"/>
                </a:lnTo>
                <a:lnTo>
                  <a:pt x="360" y="11"/>
                </a:lnTo>
                <a:lnTo>
                  <a:pt x="372" y="12"/>
                </a:lnTo>
                <a:lnTo>
                  <a:pt x="388" y="12"/>
                </a:lnTo>
                <a:lnTo>
                  <a:pt x="399" y="13"/>
                </a:lnTo>
                <a:lnTo>
                  <a:pt x="429" y="12"/>
                </a:lnTo>
                <a:lnTo>
                  <a:pt x="441" y="14"/>
                </a:lnTo>
                <a:lnTo>
                  <a:pt x="458" y="16"/>
                </a:lnTo>
                <a:lnTo>
                  <a:pt x="472" y="14"/>
                </a:lnTo>
                <a:lnTo>
                  <a:pt x="482" y="13"/>
                </a:lnTo>
                <a:lnTo>
                  <a:pt x="496" y="14"/>
                </a:lnTo>
                <a:lnTo>
                  <a:pt x="521" y="14"/>
                </a:lnTo>
                <a:lnTo>
                  <a:pt x="523" y="14"/>
                </a:lnTo>
                <a:lnTo>
                  <a:pt x="537" y="14"/>
                </a:lnTo>
                <a:lnTo>
                  <a:pt x="550" y="13"/>
                </a:lnTo>
                <a:lnTo>
                  <a:pt x="561" y="12"/>
                </a:lnTo>
                <a:lnTo>
                  <a:pt x="565" y="12"/>
                </a:lnTo>
                <a:lnTo>
                  <a:pt x="572" y="12"/>
                </a:lnTo>
              </a:path>
            </a:pathLst>
          </a:custGeom>
          <a:noFill/>
          <a:ln w="0">
            <a:solidFill>
              <a:srgbClr val="000000"/>
            </a:solidFill>
            <a:prstDash val="solid"/>
            <a:round/>
            <a:headEnd/>
            <a:tailEnd/>
          </a:ln>
        </p:spPr>
        <p:txBody>
          <a:bodyPr/>
          <a:lstStyle/>
          <a:p>
            <a:endParaRPr lang="en-GB"/>
          </a:p>
        </p:txBody>
      </p:sp>
      <p:sp>
        <p:nvSpPr>
          <p:cNvPr id="232" name="Freeform 3828" descr="Small confetti"/>
          <p:cNvSpPr>
            <a:spLocks/>
          </p:cNvSpPr>
          <p:nvPr>
            <p:custDataLst>
              <p:tags r:id="rId223"/>
            </p:custDataLst>
          </p:nvPr>
        </p:nvSpPr>
        <p:spPr bwMode="auto">
          <a:xfrm>
            <a:off x="4689808" y="2811888"/>
            <a:ext cx="875586" cy="323502"/>
          </a:xfrm>
          <a:custGeom>
            <a:avLst/>
            <a:gdLst/>
            <a:ahLst/>
            <a:cxnLst>
              <a:cxn ang="0">
                <a:pos x="0" y="197"/>
              </a:cxn>
              <a:cxn ang="0">
                <a:pos x="145" y="148"/>
              </a:cxn>
              <a:cxn ang="0">
                <a:pos x="270" y="98"/>
              </a:cxn>
              <a:cxn ang="0">
                <a:pos x="378" y="67"/>
              </a:cxn>
              <a:cxn ang="0">
                <a:pos x="449" y="36"/>
              </a:cxn>
              <a:cxn ang="0">
                <a:pos x="543" y="0"/>
              </a:cxn>
              <a:cxn ang="0">
                <a:pos x="633" y="0"/>
              </a:cxn>
              <a:cxn ang="0">
                <a:pos x="696" y="36"/>
              </a:cxn>
              <a:cxn ang="0">
                <a:pos x="715" y="90"/>
              </a:cxn>
              <a:cxn ang="0">
                <a:pos x="826" y="153"/>
              </a:cxn>
              <a:cxn ang="0">
                <a:pos x="853" y="211"/>
              </a:cxn>
              <a:cxn ang="0">
                <a:pos x="903" y="300"/>
              </a:cxn>
              <a:cxn ang="0">
                <a:pos x="904" y="330"/>
              </a:cxn>
              <a:cxn ang="0">
                <a:pos x="851" y="334"/>
              </a:cxn>
              <a:cxn ang="0">
                <a:pos x="803" y="326"/>
              </a:cxn>
              <a:cxn ang="0">
                <a:pos x="701" y="314"/>
              </a:cxn>
              <a:cxn ang="0">
                <a:pos x="619" y="301"/>
              </a:cxn>
              <a:cxn ang="0">
                <a:pos x="553" y="287"/>
              </a:cxn>
              <a:cxn ang="0">
                <a:pos x="472" y="264"/>
              </a:cxn>
              <a:cxn ang="0">
                <a:pos x="409" y="264"/>
              </a:cxn>
              <a:cxn ang="0">
                <a:pos x="342" y="264"/>
              </a:cxn>
              <a:cxn ang="0">
                <a:pos x="262" y="251"/>
              </a:cxn>
              <a:cxn ang="0">
                <a:pos x="207" y="233"/>
              </a:cxn>
              <a:cxn ang="0">
                <a:pos x="130" y="228"/>
              </a:cxn>
              <a:cxn ang="0">
                <a:pos x="82" y="243"/>
              </a:cxn>
              <a:cxn ang="0">
                <a:pos x="37" y="237"/>
              </a:cxn>
              <a:cxn ang="0">
                <a:pos x="0" y="211"/>
              </a:cxn>
              <a:cxn ang="0">
                <a:pos x="0" y="197"/>
              </a:cxn>
            </a:cxnLst>
            <a:rect l="0" t="0" r="r" b="b"/>
            <a:pathLst>
              <a:path w="904" h="334">
                <a:moveTo>
                  <a:pt x="0" y="197"/>
                </a:moveTo>
                <a:lnTo>
                  <a:pt x="145" y="148"/>
                </a:lnTo>
                <a:lnTo>
                  <a:pt x="270" y="98"/>
                </a:lnTo>
                <a:lnTo>
                  <a:pt x="378" y="67"/>
                </a:lnTo>
                <a:lnTo>
                  <a:pt x="449" y="36"/>
                </a:lnTo>
                <a:lnTo>
                  <a:pt x="543" y="0"/>
                </a:lnTo>
                <a:lnTo>
                  <a:pt x="633" y="0"/>
                </a:lnTo>
                <a:lnTo>
                  <a:pt x="696" y="36"/>
                </a:lnTo>
                <a:lnTo>
                  <a:pt x="715" y="90"/>
                </a:lnTo>
                <a:lnTo>
                  <a:pt x="826" y="153"/>
                </a:lnTo>
                <a:lnTo>
                  <a:pt x="853" y="211"/>
                </a:lnTo>
                <a:lnTo>
                  <a:pt x="903" y="300"/>
                </a:lnTo>
                <a:lnTo>
                  <a:pt x="904" y="330"/>
                </a:lnTo>
                <a:lnTo>
                  <a:pt x="851" y="334"/>
                </a:lnTo>
                <a:lnTo>
                  <a:pt x="803" y="326"/>
                </a:lnTo>
                <a:lnTo>
                  <a:pt x="701" y="314"/>
                </a:lnTo>
                <a:lnTo>
                  <a:pt x="619" y="301"/>
                </a:lnTo>
                <a:lnTo>
                  <a:pt x="553" y="287"/>
                </a:lnTo>
                <a:lnTo>
                  <a:pt x="472" y="264"/>
                </a:lnTo>
                <a:lnTo>
                  <a:pt x="409" y="264"/>
                </a:lnTo>
                <a:lnTo>
                  <a:pt x="342" y="264"/>
                </a:lnTo>
                <a:lnTo>
                  <a:pt x="262" y="251"/>
                </a:lnTo>
                <a:lnTo>
                  <a:pt x="207" y="233"/>
                </a:lnTo>
                <a:lnTo>
                  <a:pt x="130" y="228"/>
                </a:lnTo>
                <a:lnTo>
                  <a:pt x="82" y="243"/>
                </a:lnTo>
                <a:lnTo>
                  <a:pt x="37" y="237"/>
                </a:lnTo>
                <a:lnTo>
                  <a:pt x="0" y="211"/>
                </a:lnTo>
                <a:lnTo>
                  <a:pt x="0" y="197"/>
                </a:lnTo>
                <a:close/>
              </a:path>
            </a:pathLst>
          </a:custGeom>
          <a:pattFill prst="smConfetti">
            <a:fgClr>
              <a:srgbClr val="000000"/>
            </a:fgClr>
            <a:bgClr>
              <a:srgbClr val="FFFFFF"/>
            </a:bgClr>
          </a:pattFill>
          <a:ln w="9525">
            <a:noFill/>
            <a:round/>
            <a:headEnd/>
            <a:tailEnd/>
          </a:ln>
        </p:spPr>
        <p:txBody>
          <a:bodyPr/>
          <a:lstStyle/>
          <a:p>
            <a:endParaRPr lang="en-GB"/>
          </a:p>
        </p:txBody>
      </p:sp>
      <p:sp>
        <p:nvSpPr>
          <p:cNvPr id="233" name="Freeform 3829" descr="Small confetti"/>
          <p:cNvSpPr>
            <a:spLocks/>
          </p:cNvSpPr>
          <p:nvPr>
            <p:custDataLst>
              <p:tags r:id="rId224"/>
            </p:custDataLst>
          </p:nvPr>
        </p:nvSpPr>
        <p:spPr bwMode="auto">
          <a:xfrm>
            <a:off x="6524277" y="2871940"/>
            <a:ext cx="1873210" cy="621820"/>
          </a:xfrm>
          <a:custGeom>
            <a:avLst/>
            <a:gdLst/>
            <a:ahLst/>
            <a:cxnLst>
              <a:cxn ang="0">
                <a:pos x="4" y="300"/>
              </a:cxn>
              <a:cxn ang="0">
                <a:pos x="162" y="180"/>
              </a:cxn>
              <a:cxn ang="0">
                <a:pos x="337" y="130"/>
              </a:cxn>
              <a:cxn ang="0">
                <a:pos x="507" y="58"/>
              </a:cxn>
              <a:cxn ang="0">
                <a:pos x="656" y="27"/>
              </a:cxn>
              <a:cxn ang="0">
                <a:pos x="782" y="27"/>
              </a:cxn>
              <a:cxn ang="0">
                <a:pos x="952" y="76"/>
              </a:cxn>
              <a:cxn ang="0">
                <a:pos x="1122" y="80"/>
              </a:cxn>
              <a:cxn ang="0">
                <a:pos x="1203" y="13"/>
              </a:cxn>
              <a:cxn ang="0">
                <a:pos x="1373" y="0"/>
              </a:cxn>
              <a:cxn ang="0">
                <a:pos x="1566" y="8"/>
              </a:cxn>
              <a:cxn ang="0">
                <a:pos x="1635" y="98"/>
              </a:cxn>
              <a:cxn ang="0">
                <a:pos x="1702" y="158"/>
              </a:cxn>
              <a:cxn ang="0">
                <a:pos x="1793" y="287"/>
              </a:cxn>
              <a:cxn ang="0">
                <a:pos x="1930" y="543"/>
              </a:cxn>
              <a:cxn ang="0">
                <a:pos x="1935" y="572"/>
              </a:cxn>
              <a:cxn ang="0">
                <a:pos x="1890" y="601"/>
              </a:cxn>
              <a:cxn ang="0">
                <a:pos x="1825" y="609"/>
              </a:cxn>
              <a:cxn ang="0">
                <a:pos x="1764" y="629"/>
              </a:cxn>
              <a:cxn ang="0">
                <a:pos x="1699" y="634"/>
              </a:cxn>
              <a:cxn ang="0">
                <a:pos x="1610" y="641"/>
              </a:cxn>
              <a:cxn ang="0">
                <a:pos x="1536" y="637"/>
              </a:cxn>
              <a:cxn ang="0">
                <a:pos x="1365" y="629"/>
              </a:cxn>
              <a:cxn ang="0">
                <a:pos x="1251" y="601"/>
              </a:cxn>
              <a:cxn ang="0">
                <a:pos x="1157" y="564"/>
              </a:cxn>
              <a:cxn ang="0">
                <a:pos x="1035" y="483"/>
              </a:cxn>
              <a:cxn ang="0">
                <a:pos x="907" y="414"/>
              </a:cxn>
              <a:cxn ang="0">
                <a:pos x="764" y="405"/>
              </a:cxn>
              <a:cxn ang="0">
                <a:pos x="651" y="391"/>
              </a:cxn>
              <a:cxn ang="0">
                <a:pos x="503" y="394"/>
              </a:cxn>
              <a:cxn ang="0">
                <a:pos x="386" y="399"/>
              </a:cxn>
              <a:cxn ang="0">
                <a:pos x="229" y="440"/>
              </a:cxn>
              <a:cxn ang="0">
                <a:pos x="126" y="448"/>
              </a:cxn>
              <a:cxn ang="0">
                <a:pos x="14" y="413"/>
              </a:cxn>
              <a:cxn ang="0">
                <a:pos x="0" y="368"/>
              </a:cxn>
              <a:cxn ang="0">
                <a:pos x="0" y="323"/>
              </a:cxn>
              <a:cxn ang="0">
                <a:pos x="14" y="296"/>
              </a:cxn>
              <a:cxn ang="0">
                <a:pos x="4" y="300"/>
              </a:cxn>
            </a:cxnLst>
            <a:rect l="0" t="0" r="r" b="b"/>
            <a:pathLst>
              <a:path w="1935" h="641">
                <a:moveTo>
                  <a:pt x="4" y="300"/>
                </a:moveTo>
                <a:lnTo>
                  <a:pt x="162" y="180"/>
                </a:lnTo>
                <a:lnTo>
                  <a:pt x="337" y="130"/>
                </a:lnTo>
                <a:lnTo>
                  <a:pt x="507" y="58"/>
                </a:lnTo>
                <a:lnTo>
                  <a:pt x="656" y="27"/>
                </a:lnTo>
                <a:lnTo>
                  <a:pt x="782" y="27"/>
                </a:lnTo>
                <a:lnTo>
                  <a:pt x="952" y="76"/>
                </a:lnTo>
                <a:lnTo>
                  <a:pt x="1122" y="80"/>
                </a:lnTo>
                <a:lnTo>
                  <a:pt x="1203" y="13"/>
                </a:lnTo>
                <a:lnTo>
                  <a:pt x="1373" y="0"/>
                </a:lnTo>
                <a:lnTo>
                  <a:pt x="1566" y="8"/>
                </a:lnTo>
                <a:lnTo>
                  <a:pt x="1635" y="98"/>
                </a:lnTo>
                <a:lnTo>
                  <a:pt x="1702" y="158"/>
                </a:lnTo>
                <a:lnTo>
                  <a:pt x="1793" y="287"/>
                </a:lnTo>
                <a:lnTo>
                  <a:pt x="1930" y="543"/>
                </a:lnTo>
                <a:lnTo>
                  <a:pt x="1935" y="572"/>
                </a:lnTo>
                <a:lnTo>
                  <a:pt x="1890" y="601"/>
                </a:lnTo>
                <a:lnTo>
                  <a:pt x="1825" y="609"/>
                </a:lnTo>
                <a:lnTo>
                  <a:pt x="1764" y="629"/>
                </a:lnTo>
                <a:lnTo>
                  <a:pt x="1699" y="634"/>
                </a:lnTo>
                <a:lnTo>
                  <a:pt x="1610" y="641"/>
                </a:lnTo>
                <a:lnTo>
                  <a:pt x="1536" y="637"/>
                </a:lnTo>
                <a:lnTo>
                  <a:pt x="1365" y="629"/>
                </a:lnTo>
                <a:lnTo>
                  <a:pt x="1251" y="601"/>
                </a:lnTo>
                <a:lnTo>
                  <a:pt x="1157" y="564"/>
                </a:lnTo>
                <a:lnTo>
                  <a:pt x="1035" y="483"/>
                </a:lnTo>
                <a:lnTo>
                  <a:pt x="907" y="414"/>
                </a:lnTo>
                <a:lnTo>
                  <a:pt x="764" y="405"/>
                </a:lnTo>
                <a:lnTo>
                  <a:pt x="651" y="391"/>
                </a:lnTo>
                <a:lnTo>
                  <a:pt x="503" y="394"/>
                </a:lnTo>
                <a:lnTo>
                  <a:pt x="386" y="399"/>
                </a:lnTo>
                <a:lnTo>
                  <a:pt x="229" y="440"/>
                </a:lnTo>
                <a:lnTo>
                  <a:pt x="126" y="448"/>
                </a:lnTo>
                <a:lnTo>
                  <a:pt x="14" y="413"/>
                </a:lnTo>
                <a:lnTo>
                  <a:pt x="0" y="368"/>
                </a:lnTo>
                <a:lnTo>
                  <a:pt x="0" y="323"/>
                </a:lnTo>
                <a:lnTo>
                  <a:pt x="14" y="296"/>
                </a:lnTo>
                <a:lnTo>
                  <a:pt x="4" y="300"/>
                </a:lnTo>
                <a:close/>
              </a:path>
            </a:pathLst>
          </a:custGeom>
          <a:pattFill prst="smConfetti">
            <a:fgClr>
              <a:srgbClr val="000000"/>
            </a:fgClr>
            <a:bgClr>
              <a:srgbClr val="FFFFFF"/>
            </a:bgClr>
          </a:pattFill>
          <a:ln w="9525">
            <a:solidFill>
              <a:schemeClr val="tx1"/>
            </a:solidFill>
            <a:round/>
            <a:headEnd/>
            <a:tailEnd/>
          </a:ln>
        </p:spPr>
        <p:txBody>
          <a:bodyPr/>
          <a:lstStyle/>
          <a:p>
            <a:endParaRPr lang="en-GB"/>
          </a:p>
        </p:txBody>
      </p:sp>
      <p:sp>
        <p:nvSpPr>
          <p:cNvPr id="234" name="Line 3830"/>
          <p:cNvSpPr>
            <a:spLocks noChangeShapeType="1"/>
          </p:cNvSpPr>
          <p:nvPr>
            <p:custDataLst>
              <p:tags r:id="rId225"/>
            </p:custDataLst>
          </p:nvPr>
        </p:nvSpPr>
        <p:spPr bwMode="auto">
          <a:xfrm>
            <a:off x="377742" y="1862691"/>
            <a:ext cx="8165031" cy="1938"/>
          </a:xfrm>
          <a:prstGeom prst="line">
            <a:avLst/>
          </a:prstGeom>
          <a:noFill/>
          <a:ln w="0">
            <a:solidFill>
              <a:srgbClr val="000000"/>
            </a:solidFill>
            <a:round/>
            <a:headEnd/>
            <a:tailEnd/>
          </a:ln>
        </p:spPr>
        <p:txBody>
          <a:bodyPr/>
          <a:lstStyle/>
          <a:p>
            <a:endParaRPr lang="en-GB"/>
          </a:p>
        </p:txBody>
      </p:sp>
      <p:sp>
        <p:nvSpPr>
          <p:cNvPr id="235" name="Line 3831"/>
          <p:cNvSpPr>
            <a:spLocks noChangeShapeType="1"/>
          </p:cNvSpPr>
          <p:nvPr>
            <p:custDataLst>
              <p:tags r:id="rId226"/>
            </p:custDataLst>
          </p:nvPr>
        </p:nvSpPr>
        <p:spPr bwMode="auto">
          <a:xfrm flipV="1">
            <a:off x="377742" y="1862691"/>
            <a:ext cx="1938" cy="79423"/>
          </a:xfrm>
          <a:prstGeom prst="line">
            <a:avLst/>
          </a:prstGeom>
          <a:noFill/>
          <a:ln w="0">
            <a:solidFill>
              <a:srgbClr val="000000"/>
            </a:solidFill>
            <a:round/>
            <a:headEnd/>
            <a:tailEnd/>
          </a:ln>
        </p:spPr>
        <p:txBody>
          <a:bodyPr/>
          <a:lstStyle/>
          <a:p>
            <a:endParaRPr lang="en-GB"/>
          </a:p>
        </p:txBody>
      </p:sp>
      <p:sp>
        <p:nvSpPr>
          <p:cNvPr id="236" name="Line 3832"/>
          <p:cNvSpPr>
            <a:spLocks noChangeShapeType="1"/>
          </p:cNvSpPr>
          <p:nvPr>
            <p:custDataLst>
              <p:tags r:id="rId227"/>
            </p:custDataLst>
          </p:nvPr>
        </p:nvSpPr>
        <p:spPr bwMode="auto">
          <a:xfrm flipV="1">
            <a:off x="1338562" y="1862691"/>
            <a:ext cx="1938" cy="79423"/>
          </a:xfrm>
          <a:prstGeom prst="line">
            <a:avLst/>
          </a:prstGeom>
          <a:noFill/>
          <a:ln w="0">
            <a:solidFill>
              <a:srgbClr val="000000"/>
            </a:solidFill>
            <a:round/>
            <a:headEnd/>
            <a:tailEnd/>
          </a:ln>
        </p:spPr>
        <p:txBody>
          <a:bodyPr/>
          <a:lstStyle/>
          <a:p>
            <a:endParaRPr lang="en-GB"/>
          </a:p>
        </p:txBody>
      </p:sp>
      <p:sp>
        <p:nvSpPr>
          <p:cNvPr id="237" name="Line 3833"/>
          <p:cNvSpPr>
            <a:spLocks noChangeShapeType="1"/>
          </p:cNvSpPr>
          <p:nvPr>
            <p:custDataLst>
              <p:tags r:id="rId228"/>
            </p:custDataLst>
          </p:nvPr>
        </p:nvSpPr>
        <p:spPr bwMode="auto">
          <a:xfrm flipV="1">
            <a:off x="2299382" y="1862691"/>
            <a:ext cx="1938" cy="79423"/>
          </a:xfrm>
          <a:prstGeom prst="line">
            <a:avLst/>
          </a:prstGeom>
          <a:noFill/>
          <a:ln w="0">
            <a:solidFill>
              <a:srgbClr val="000000"/>
            </a:solidFill>
            <a:round/>
            <a:headEnd/>
            <a:tailEnd/>
          </a:ln>
        </p:spPr>
        <p:txBody>
          <a:bodyPr/>
          <a:lstStyle/>
          <a:p>
            <a:endParaRPr lang="en-GB"/>
          </a:p>
        </p:txBody>
      </p:sp>
      <p:sp>
        <p:nvSpPr>
          <p:cNvPr id="238" name="Line 3834"/>
          <p:cNvSpPr>
            <a:spLocks noChangeShapeType="1"/>
          </p:cNvSpPr>
          <p:nvPr>
            <p:custDataLst>
              <p:tags r:id="rId229"/>
            </p:custDataLst>
          </p:nvPr>
        </p:nvSpPr>
        <p:spPr bwMode="auto">
          <a:xfrm flipV="1">
            <a:off x="3260201" y="1862691"/>
            <a:ext cx="1938" cy="79423"/>
          </a:xfrm>
          <a:prstGeom prst="line">
            <a:avLst/>
          </a:prstGeom>
          <a:noFill/>
          <a:ln w="0">
            <a:solidFill>
              <a:srgbClr val="000000"/>
            </a:solidFill>
            <a:round/>
            <a:headEnd/>
            <a:tailEnd/>
          </a:ln>
        </p:spPr>
        <p:txBody>
          <a:bodyPr/>
          <a:lstStyle/>
          <a:p>
            <a:endParaRPr lang="en-GB"/>
          </a:p>
        </p:txBody>
      </p:sp>
      <p:sp>
        <p:nvSpPr>
          <p:cNvPr id="239" name="Line 3835"/>
          <p:cNvSpPr>
            <a:spLocks noChangeShapeType="1"/>
          </p:cNvSpPr>
          <p:nvPr>
            <p:custDataLst>
              <p:tags r:id="rId230"/>
            </p:custDataLst>
          </p:nvPr>
        </p:nvSpPr>
        <p:spPr bwMode="auto">
          <a:xfrm flipV="1">
            <a:off x="4219085" y="1862691"/>
            <a:ext cx="1937" cy="79423"/>
          </a:xfrm>
          <a:prstGeom prst="line">
            <a:avLst/>
          </a:prstGeom>
          <a:noFill/>
          <a:ln w="0">
            <a:solidFill>
              <a:srgbClr val="000000"/>
            </a:solidFill>
            <a:round/>
            <a:headEnd/>
            <a:tailEnd/>
          </a:ln>
        </p:spPr>
        <p:txBody>
          <a:bodyPr/>
          <a:lstStyle/>
          <a:p>
            <a:endParaRPr lang="en-GB"/>
          </a:p>
        </p:txBody>
      </p:sp>
      <p:sp>
        <p:nvSpPr>
          <p:cNvPr id="240" name="Line 3836"/>
          <p:cNvSpPr>
            <a:spLocks noChangeShapeType="1"/>
          </p:cNvSpPr>
          <p:nvPr>
            <p:custDataLst>
              <p:tags r:id="rId231"/>
            </p:custDataLst>
          </p:nvPr>
        </p:nvSpPr>
        <p:spPr bwMode="auto">
          <a:xfrm flipV="1">
            <a:off x="5179904" y="1862691"/>
            <a:ext cx="1937" cy="79423"/>
          </a:xfrm>
          <a:prstGeom prst="line">
            <a:avLst/>
          </a:prstGeom>
          <a:noFill/>
          <a:ln w="0">
            <a:solidFill>
              <a:srgbClr val="000000"/>
            </a:solidFill>
            <a:round/>
            <a:headEnd/>
            <a:tailEnd/>
          </a:ln>
        </p:spPr>
        <p:txBody>
          <a:bodyPr/>
          <a:lstStyle/>
          <a:p>
            <a:endParaRPr lang="en-GB"/>
          </a:p>
        </p:txBody>
      </p:sp>
      <p:sp>
        <p:nvSpPr>
          <p:cNvPr id="241" name="Line 3837"/>
          <p:cNvSpPr>
            <a:spLocks noChangeShapeType="1"/>
          </p:cNvSpPr>
          <p:nvPr>
            <p:custDataLst>
              <p:tags r:id="rId232"/>
            </p:custDataLst>
          </p:nvPr>
        </p:nvSpPr>
        <p:spPr bwMode="auto">
          <a:xfrm flipV="1">
            <a:off x="6140724" y="1862691"/>
            <a:ext cx="1937" cy="79423"/>
          </a:xfrm>
          <a:prstGeom prst="line">
            <a:avLst/>
          </a:prstGeom>
          <a:noFill/>
          <a:ln w="0">
            <a:solidFill>
              <a:srgbClr val="000000"/>
            </a:solidFill>
            <a:round/>
            <a:headEnd/>
            <a:tailEnd/>
          </a:ln>
        </p:spPr>
        <p:txBody>
          <a:bodyPr/>
          <a:lstStyle/>
          <a:p>
            <a:endParaRPr lang="en-GB"/>
          </a:p>
        </p:txBody>
      </p:sp>
      <p:sp>
        <p:nvSpPr>
          <p:cNvPr id="242" name="Line 3838"/>
          <p:cNvSpPr>
            <a:spLocks noChangeShapeType="1"/>
          </p:cNvSpPr>
          <p:nvPr>
            <p:custDataLst>
              <p:tags r:id="rId233"/>
            </p:custDataLst>
          </p:nvPr>
        </p:nvSpPr>
        <p:spPr bwMode="auto">
          <a:xfrm flipV="1">
            <a:off x="7101544" y="1862691"/>
            <a:ext cx="1937" cy="79423"/>
          </a:xfrm>
          <a:prstGeom prst="line">
            <a:avLst/>
          </a:prstGeom>
          <a:noFill/>
          <a:ln w="0">
            <a:solidFill>
              <a:srgbClr val="000000"/>
            </a:solidFill>
            <a:round/>
            <a:headEnd/>
            <a:tailEnd/>
          </a:ln>
        </p:spPr>
        <p:txBody>
          <a:bodyPr/>
          <a:lstStyle/>
          <a:p>
            <a:endParaRPr lang="en-GB"/>
          </a:p>
        </p:txBody>
      </p:sp>
      <p:sp>
        <p:nvSpPr>
          <p:cNvPr id="243" name="Line 3839"/>
          <p:cNvSpPr>
            <a:spLocks noChangeShapeType="1"/>
          </p:cNvSpPr>
          <p:nvPr>
            <p:custDataLst>
              <p:tags r:id="rId234"/>
            </p:custDataLst>
          </p:nvPr>
        </p:nvSpPr>
        <p:spPr bwMode="auto">
          <a:xfrm flipV="1">
            <a:off x="8060426" y="1862691"/>
            <a:ext cx="1938" cy="79423"/>
          </a:xfrm>
          <a:prstGeom prst="line">
            <a:avLst/>
          </a:prstGeom>
          <a:noFill/>
          <a:ln w="0">
            <a:solidFill>
              <a:srgbClr val="000000"/>
            </a:solidFill>
            <a:round/>
            <a:headEnd/>
            <a:tailEnd/>
          </a:ln>
        </p:spPr>
        <p:txBody>
          <a:bodyPr/>
          <a:lstStyle/>
          <a:p>
            <a:endParaRPr lang="en-GB"/>
          </a:p>
        </p:txBody>
      </p:sp>
      <p:sp>
        <p:nvSpPr>
          <p:cNvPr id="244" name="Rectangle 3840"/>
          <p:cNvSpPr>
            <a:spLocks noChangeArrowheads="1"/>
          </p:cNvSpPr>
          <p:nvPr>
            <p:custDataLst>
              <p:tags r:id="rId235"/>
            </p:custDataLst>
          </p:nvPr>
        </p:nvSpPr>
        <p:spPr bwMode="auto">
          <a:xfrm>
            <a:off x="319628" y="1942114"/>
            <a:ext cx="127851"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250</a:t>
            </a:r>
            <a:endParaRPr lang="en-GB"/>
          </a:p>
        </p:txBody>
      </p:sp>
      <p:sp>
        <p:nvSpPr>
          <p:cNvPr id="245" name="Rectangle 3841"/>
          <p:cNvSpPr>
            <a:spLocks noChangeArrowheads="1"/>
          </p:cNvSpPr>
          <p:nvPr>
            <p:custDataLst>
              <p:tags r:id="rId236"/>
            </p:custDataLst>
          </p:nvPr>
        </p:nvSpPr>
        <p:spPr bwMode="auto">
          <a:xfrm>
            <a:off x="1278511" y="1942114"/>
            <a:ext cx="127851"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300</a:t>
            </a:r>
            <a:endParaRPr lang="en-GB"/>
          </a:p>
        </p:txBody>
      </p:sp>
      <p:sp>
        <p:nvSpPr>
          <p:cNvPr id="246" name="Rectangle 3842"/>
          <p:cNvSpPr>
            <a:spLocks noChangeArrowheads="1"/>
          </p:cNvSpPr>
          <p:nvPr>
            <p:custDataLst>
              <p:tags r:id="rId237"/>
            </p:custDataLst>
          </p:nvPr>
        </p:nvSpPr>
        <p:spPr bwMode="auto">
          <a:xfrm>
            <a:off x="2239331" y="1942114"/>
            <a:ext cx="127851"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350</a:t>
            </a:r>
            <a:endParaRPr lang="en-GB"/>
          </a:p>
        </p:txBody>
      </p:sp>
      <p:sp>
        <p:nvSpPr>
          <p:cNvPr id="247" name="Rectangle 3843"/>
          <p:cNvSpPr>
            <a:spLocks noChangeArrowheads="1"/>
          </p:cNvSpPr>
          <p:nvPr>
            <p:custDataLst>
              <p:tags r:id="rId238"/>
            </p:custDataLst>
          </p:nvPr>
        </p:nvSpPr>
        <p:spPr bwMode="auto">
          <a:xfrm>
            <a:off x="3200151" y="1942114"/>
            <a:ext cx="127851"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400</a:t>
            </a:r>
            <a:endParaRPr lang="en-GB"/>
          </a:p>
        </p:txBody>
      </p:sp>
      <p:sp>
        <p:nvSpPr>
          <p:cNvPr id="248" name="Rectangle 3844"/>
          <p:cNvSpPr>
            <a:spLocks noChangeArrowheads="1"/>
          </p:cNvSpPr>
          <p:nvPr>
            <p:custDataLst>
              <p:tags r:id="rId239"/>
            </p:custDataLst>
          </p:nvPr>
        </p:nvSpPr>
        <p:spPr bwMode="auto">
          <a:xfrm>
            <a:off x="4160970" y="1942114"/>
            <a:ext cx="127851"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450</a:t>
            </a:r>
            <a:endParaRPr lang="en-GB"/>
          </a:p>
        </p:txBody>
      </p:sp>
      <p:sp>
        <p:nvSpPr>
          <p:cNvPr id="249" name="Rectangle 3845"/>
          <p:cNvSpPr>
            <a:spLocks noChangeArrowheads="1"/>
          </p:cNvSpPr>
          <p:nvPr>
            <p:custDataLst>
              <p:tags r:id="rId240"/>
            </p:custDataLst>
          </p:nvPr>
        </p:nvSpPr>
        <p:spPr bwMode="auto">
          <a:xfrm>
            <a:off x="5119852" y="1942114"/>
            <a:ext cx="127851"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500</a:t>
            </a:r>
            <a:endParaRPr lang="en-GB"/>
          </a:p>
        </p:txBody>
      </p:sp>
      <p:sp>
        <p:nvSpPr>
          <p:cNvPr id="250" name="Rectangle 3846"/>
          <p:cNvSpPr>
            <a:spLocks noChangeArrowheads="1"/>
          </p:cNvSpPr>
          <p:nvPr>
            <p:custDataLst>
              <p:tags r:id="rId241"/>
            </p:custDataLst>
          </p:nvPr>
        </p:nvSpPr>
        <p:spPr bwMode="auto">
          <a:xfrm>
            <a:off x="6078736" y="1942114"/>
            <a:ext cx="127851"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550</a:t>
            </a:r>
            <a:endParaRPr lang="en-GB"/>
          </a:p>
        </p:txBody>
      </p:sp>
      <p:sp>
        <p:nvSpPr>
          <p:cNvPr id="251" name="Rectangle 3847"/>
          <p:cNvSpPr>
            <a:spLocks noChangeArrowheads="1"/>
          </p:cNvSpPr>
          <p:nvPr>
            <p:custDataLst>
              <p:tags r:id="rId242"/>
            </p:custDataLst>
          </p:nvPr>
        </p:nvSpPr>
        <p:spPr bwMode="auto">
          <a:xfrm>
            <a:off x="7039555" y="1942114"/>
            <a:ext cx="127851"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600</a:t>
            </a:r>
            <a:endParaRPr lang="en-GB"/>
          </a:p>
        </p:txBody>
      </p:sp>
      <p:sp>
        <p:nvSpPr>
          <p:cNvPr id="252" name="Rectangle 3848"/>
          <p:cNvSpPr>
            <a:spLocks noChangeArrowheads="1"/>
          </p:cNvSpPr>
          <p:nvPr>
            <p:custDataLst>
              <p:tags r:id="rId243"/>
            </p:custDataLst>
          </p:nvPr>
        </p:nvSpPr>
        <p:spPr bwMode="auto">
          <a:xfrm>
            <a:off x="8000375" y="1942114"/>
            <a:ext cx="127851"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650</a:t>
            </a:r>
            <a:endParaRPr lang="en-GB"/>
          </a:p>
        </p:txBody>
      </p:sp>
      <p:sp>
        <p:nvSpPr>
          <p:cNvPr id="253" name="Line 3849"/>
          <p:cNvSpPr>
            <a:spLocks noChangeShapeType="1"/>
          </p:cNvSpPr>
          <p:nvPr>
            <p:custDataLst>
              <p:tags r:id="rId244"/>
            </p:custDataLst>
          </p:nvPr>
        </p:nvSpPr>
        <p:spPr bwMode="auto">
          <a:xfrm>
            <a:off x="377742" y="1244745"/>
            <a:ext cx="8165031" cy="1937"/>
          </a:xfrm>
          <a:prstGeom prst="line">
            <a:avLst/>
          </a:prstGeom>
          <a:noFill/>
          <a:ln w="0">
            <a:solidFill>
              <a:srgbClr val="000000"/>
            </a:solidFill>
            <a:round/>
            <a:headEnd/>
            <a:tailEnd/>
          </a:ln>
        </p:spPr>
        <p:txBody>
          <a:bodyPr/>
          <a:lstStyle/>
          <a:p>
            <a:endParaRPr lang="en-GB"/>
          </a:p>
        </p:txBody>
      </p:sp>
      <p:sp>
        <p:nvSpPr>
          <p:cNvPr id="254" name="Line 3850"/>
          <p:cNvSpPr>
            <a:spLocks noChangeShapeType="1"/>
          </p:cNvSpPr>
          <p:nvPr>
            <p:custDataLst>
              <p:tags r:id="rId245"/>
            </p:custDataLst>
          </p:nvPr>
        </p:nvSpPr>
        <p:spPr bwMode="auto">
          <a:xfrm flipV="1">
            <a:off x="377742" y="1244745"/>
            <a:ext cx="1938" cy="617946"/>
          </a:xfrm>
          <a:prstGeom prst="line">
            <a:avLst/>
          </a:prstGeom>
          <a:noFill/>
          <a:ln w="0">
            <a:solidFill>
              <a:srgbClr val="000000"/>
            </a:solidFill>
            <a:round/>
            <a:headEnd/>
            <a:tailEnd/>
          </a:ln>
        </p:spPr>
        <p:txBody>
          <a:bodyPr/>
          <a:lstStyle/>
          <a:p>
            <a:endParaRPr lang="en-GB"/>
          </a:p>
        </p:txBody>
      </p:sp>
      <p:sp>
        <p:nvSpPr>
          <p:cNvPr id="255" name="Line 3851"/>
          <p:cNvSpPr>
            <a:spLocks noChangeShapeType="1"/>
          </p:cNvSpPr>
          <p:nvPr>
            <p:custDataLst>
              <p:tags r:id="rId246"/>
            </p:custDataLst>
          </p:nvPr>
        </p:nvSpPr>
        <p:spPr bwMode="auto">
          <a:xfrm flipH="1">
            <a:off x="300257" y="1796828"/>
            <a:ext cx="77485" cy="1938"/>
          </a:xfrm>
          <a:prstGeom prst="line">
            <a:avLst/>
          </a:prstGeom>
          <a:noFill/>
          <a:ln w="0">
            <a:solidFill>
              <a:srgbClr val="000000"/>
            </a:solidFill>
            <a:round/>
            <a:headEnd/>
            <a:tailEnd/>
          </a:ln>
        </p:spPr>
        <p:txBody>
          <a:bodyPr/>
          <a:lstStyle/>
          <a:p>
            <a:endParaRPr lang="en-GB"/>
          </a:p>
        </p:txBody>
      </p:sp>
      <p:sp>
        <p:nvSpPr>
          <p:cNvPr id="256" name="Line 3852"/>
          <p:cNvSpPr>
            <a:spLocks noChangeShapeType="1"/>
          </p:cNvSpPr>
          <p:nvPr>
            <p:custDataLst>
              <p:tags r:id="rId247"/>
            </p:custDataLst>
          </p:nvPr>
        </p:nvSpPr>
        <p:spPr bwMode="auto">
          <a:xfrm flipH="1">
            <a:off x="300257" y="1632172"/>
            <a:ext cx="77485" cy="1937"/>
          </a:xfrm>
          <a:prstGeom prst="line">
            <a:avLst/>
          </a:prstGeom>
          <a:noFill/>
          <a:ln w="0">
            <a:solidFill>
              <a:srgbClr val="000000"/>
            </a:solidFill>
            <a:round/>
            <a:headEnd/>
            <a:tailEnd/>
          </a:ln>
        </p:spPr>
        <p:txBody>
          <a:bodyPr/>
          <a:lstStyle/>
          <a:p>
            <a:endParaRPr lang="en-GB"/>
          </a:p>
        </p:txBody>
      </p:sp>
      <p:sp>
        <p:nvSpPr>
          <p:cNvPr id="257" name="Line 3853"/>
          <p:cNvSpPr>
            <a:spLocks noChangeShapeType="1"/>
          </p:cNvSpPr>
          <p:nvPr>
            <p:custDataLst>
              <p:tags r:id="rId248"/>
            </p:custDataLst>
          </p:nvPr>
        </p:nvSpPr>
        <p:spPr bwMode="auto">
          <a:xfrm flipH="1">
            <a:off x="300257" y="1465578"/>
            <a:ext cx="77485" cy="1937"/>
          </a:xfrm>
          <a:prstGeom prst="line">
            <a:avLst/>
          </a:prstGeom>
          <a:noFill/>
          <a:ln w="0">
            <a:solidFill>
              <a:srgbClr val="000000"/>
            </a:solidFill>
            <a:round/>
            <a:headEnd/>
            <a:tailEnd/>
          </a:ln>
        </p:spPr>
        <p:txBody>
          <a:bodyPr/>
          <a:lstStyle/>
          <a:p>
            <a:endParaRPr lang="en-GB"/>
          </a:p>
        </p:txBody>
      </p:sp>
      <p:sp>
        <p:nvSpPr>
          <p:cNvPr id="258" name="Line 3854"/>
          <p:cNvSpPr>
            <a:spLocks noChangeShapeType="1"/>
          </p:cNvSpPr>
          <p:nvPr>
            <p:custDataLst>
              <p:tags r:id="rId249"/>
            </p:custDataLst>
          </p:nvPr>
        </p:nvSpPr>
        <p:spPr bwMode="auto">
          <a:xfrm flipH="1">
            <a:off x="300257" y="1298985"/>
            <a:ext cx="77485" cy="1937"/>
          </a:xfrm>
          <a:prstGeom prst="line">
            <a:avLst/>
          </a:prstGeom>
          <a:noFill/>
          <a:ln w="0">
            <a:solidFill>
              <a:srgbClr val="000000"/>
            </a:solidFill>
            <a:round/>
            <a:headEnd/>
            <a:tailEnd/>
          </a:ln>
        </p:spPr>
        <p:txBody>
          <a:bodyPr/>
          <a:lstStyle/>
          <a:p>
            <a:endParaRPr lang="en-GB"/>
          </a:p>
        </p:txBody>
      </p:sp>
      <p:sp>
        <p:nvSpPr>
          <p:cNvPr id="259" name="Rectangle 3855"/>
          <p:cNvSpPr>
            <a:spLocks noChangeArrowheads="1"/>
          </p:cNvSpPr>
          <p:nvPr>
            <p:custDataLst>
              <p:tags r:id="rId250"/>
            </p:custDataLst>
          </p:nvPr>
        </p:nvSpPr>
        <p:spPr bwMode="auto">
          <a:xfrm>
            <a:off x="195651" y="1756149"/>
            <a:ext cx="110417"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-20</a:t>
            </a:r>
            <a:endParaRPr lang="en-GB"/>
          </a:p>
        </p:txBody>
      </p:sp>
      <p:sp>
        <p:nvSpPr>
          <p:cNvPr id="260" name="Rectangle 3856"/>
          <p:cNvSpPr>
            <a:spLocks noChangeArrowheads="1"/>
          </p:cNvSpPr>
          <p:nvPr>
            <p:custDataLst>
              <p:tags r:id="rId251"/>
            </p:custDataLst>
          </p:nvPr>
        </p:nvSpPr>
        <p:spPr bwMode="auto">
          <a:xfrm>
            <a:off x="259577" y="1591492"/>
            <a:ext cx="42617"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0</a:t>
            </a:r>
            <a:endParaRPr lang="en-GB"/>
          </a:p>
        </p:txBody>
      </p:sp>
      <p:sp>
        <p:nvSpPr>
          <p:cNvPr id="261" name="Rectangle 3857"/>
          <p:cNvSpPr>
            <a:spLocks noChangeArrowheads="1"/>
          </p:cNvSpPr>
          <p:nvPr>
            <p:custDataLst>
              <p:tags r:id="rId252"/>
            </p:custDataLst>
          </p:nvPr>
        </p:nvSpPr>
        <p:spPr bwMode="auto">
          <a:xfrm>
            <a:off x="220835" y="1424898"/>
            <a:ext cx="85234"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20</a:t>
            </a:r>
            <a:endParaRPr lang="en-GB"/>
          </a:p>
        </p:txBody>
      </p:sp>
      <p:sp>
        <p:nvSpPr>
          <p:cNvPr id="262" name="Rectangle 3858"/>
          <p:cNvSpPr>
            <a:spLocks noChangeArrowheads="1"/>
          </p:cNvSpPr>
          <p:nvPr>
            <p:custDataLst>
              <p:tags r:id="rId253"/>
            </p:custDataLst>
          </p:nvPr>
        </p:nvSpPr>
        <p:spPr bwMode="auto">
          <a:xfrm>
            <a:off x="220835" y="1258304"/>
            <a:ext cx="85234"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40</a:t>
            </a:r>
            <a:endParaRPr lang="en-GB"/>
          </a:p>
        </p:txBody>
      </p:sp>
      <p:sp>
        <p:nvSpPr>
          <p:cNvPr id="263" name="Rectangle 3859"/>
          <p:cNvSpPr>
            <a:spLocks noChangeArrowheads="1"/>
          </p:cNvSpPr>
          <p:nvPr>
            <p:custDataLst>
              <p:tags r:id="rId254"/>
            </p:custDataLst>
          </p:nvPr>
        </p:nvSpPr>
        <p:spPr bwMode="auto">
          <a:xfrm rot="16200000">
            <a:off x="36807" y="1742588"/>
            <a:ext cx="75548"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F</a:t>
            </a:r>
            <a:endParaRPr lang="en-GB"/>
          </a:p>
        </p:txBody>
      </p:sp>
      <p:sp>
        <p:nvSpPr>
          <p:cNvPr id="264" name="Rectangle 3860"/>
          <p:cNvSpPr>
            <a:spLocks noChangeArrowheads="1"/>
          </p:cNvSpPr>
          <p:nvPr>
            <p:custDataLst>
              <p:tags r:id="rId255"/>
            </p:custDataLst>
          </p:nvPr>
        </p:nvSpPr>
        <p:spPr bwMode="auto">
          <a:xfrm rot="16200000">
            <a:off x="32933" y="1668977"/>
            <a:ext cx="83296"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A</a:t>
            </a:r>
            <a:endParaRPr lang="en-GB"/>
          </a:p>
        </p:txBody>
      </p:sp>
      <p:sp>
        <p:nvSpPr>
          <p:cNvPr id="265" name="Rectangle 3861"/>
          <p:cNvSpPr>
            <a:spLocks noChangeArrowheads="1"/>
          </p:cNvSpPr>
          <p:nvPr>
            <p:custDataLst>
              <p:tags r:id="rId256"/>
            </p:custDataLst>
          </p:nvPr>
        </p:nvSpPr>
        <p:spPr bwMode="auto">
          <a:xfrm rot="16200000">
            <a:off x="32932" y="1589555"/>
            <a:ext cx="83297"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A</a:t>
            </a:r>
            <a:endParaRPr lang="en-GB"/>
          </a:p>
        </p:txBody>
      </p:sp>
      <p:sp>
        <p:nvSpPr>
          <p:cNvPr id="266" name="Rectangle 3862"/>
          <p:cNvSpPr>
            <a:spLocks noChangeArrowheads="1"/>
          </p:cNvSpPr>
          <p:nvPr>
            <p:custDataLst>
              <p:tags r:id="rId257"/>
            </p:custDataLst>
          </p:nvPr>
        </p:nvSpPr>
        <p:spPr bwMode="auto">
          <a:xfrm rot="16200000">
            <a:off x="57146" y="1536284"/>
            <a:ext cx="34868"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 </a:t>
            </a:r>
            <a:endParaRPr lang="en-GB"/>
          </a:p>
        </p:txBody>
      </p:sp>
      <p:sp>
        <p:nvSpPr>
          <p:cNvPr id="267" name="Rectangle 3863"/>
          <p:cNvSpPr>
            <a:spLocks noChangeArrowheads="1"/>
          </p:cNvSpPr>
          <p:nvPr>
            <p:custDataLst>
              <p:tags r:id="rId258"/>
            </p:custDataLst>
          </p:nvPr>
        </p:nvSpPr>
        <p:spPr bwMode="auto">
          <a:xfrm rot="16200000">
            <a:off x="54241" y="1502383"/>
            <a:ext cx="40680"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a:t>
            </a:r>
            <a:endParaRPr lang="en-GB"/>
          </a:p>
        </p:txBody>
      </p:sp>
      <p:sp>
        <p:nvSpPr>
          <p:cNvPr id="268" name="Rectangle 3864"/>
          <p:cNvSpPr>
            <a:spLocks noChangeArrowheads="1"/>
          </p:cNvSpPr>
          <p:nvPr>
            <p:custDataLst>
              <p:tags r:id="rId259"/>
            </p:custDataLst>
          </p:nvPr>
        </p:nvSpPr>
        <p:spPr bwMode="auto">
          <a:xfrm rot="16200000">
            <a:off x="23247" y="1432646"/>
            <a:ext cx="102669"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m</a:t>
            </a:r>
            <a:endParaRPr lang="en-GB"/>
          </a:p>
        </p:txBody>
      </p:sp>
      <p:sp>
        <p:nvSpPr>
          <p:cNvPr id="269" name="Rectangle 3865"/>
          <p:cNvSpPr>
            <a:spLocks noChangeArrowheads="1"/>
          </p:cNvSpPr>
          <p:nvPr>
            <p:custDataLst>
              <p:tags r:id="rId260"/>
            </p:custDataLst>
          </p:nvPr>
        </p:nvSpPr>
        <p:spPr bwMode="auto">
          <a:xfrm rot="16200000">
            <a:off x="26152" y="1336758"/>
            <a:ext cx="96857"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G</a:t>
            </a:r>
            <a:endParaRPr lang="en-GB"/>
          </a:p>
        </p:txBody>
      </p:sp>
      <p:sp>
        <p:nvSpPr>
          <p:cNvPr id="270" name="Rectangle 3866"/>
          <p:cNvSpPr>
            <a:spLocks noChangeArrowheads="1"/>
          </p:cNvSpPr>
          <p:nvPr>
            <p:custDataLst>
              <p:tags r:id="rId261"/>
            </p:custDataLst>
          </p:nvPr>
        </p:nvSpPr>
        <p:spPr bwMode="auto">
          <a:xfrm rot="16200000">
            <a:off x="39713" y="1263147"/>
            <a:ext cx="69737"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a</a:t>
            </a:r>
            <a:endParaRPr lang="en-GB"/>
          </a:p>
        </p:txBody>
      </p:sp>
      <p:sp>
        <p:nvSpPr>
          <p:cNvPr id="271" name="Rectangle 3867"/>
          <p:cNvSpPr>
            <a:spLocks noChangeArrowheads="1"/>
          </p:cNvSpPr>
          <p:nvPr>
            <p:custDataLst>
              <p:tags r:id="rId262"/>
            </p:custDataLst>
          </p:nvPr>
        </p:nvSpPr>
        <p:spPr bwMode="auto">
          <a:xfrm rot="16200000">
            <a:off x="61020" y="1220530"/>
            <a:ext cx="27120"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l</a:t>
            </a:r>
            <a:endParaRPr lang="en-GB"/>
          </a:p>
        </p:txBody>
      </p:sp>
      <p:sp>
        <p:nvSpPr>
          <p:cNvPr id="272" name="Rectangle 3868"/>
          <p:cNvSpPr>
            <a:spLocks noChangeArrowheads="1"/>
          </p:cNvSpPr>
          <p:nvPr>
            <p:custDataLst>
              <p:tags r:id="rId263"/>
            </p:custDataLst>
          </p:nvPr>
        </p:nvSpPr>
        <p:spPr bwMode="auto">
          <a:xfrm rot="16200000">
            <a:off x="54241" y="1184693"/>
            <a:ext cx="40680"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a:t>
            </a:r>
            <a:endParaRPr lang="en-GB"/>
          </a:p>
        </p:txBody>
      </p:sp>
      <p:sp>
        <p:nvSpPr>
          <p:cNvPr id="273" name="Line 3869"/>
          <p:cNvSpPr>
            <a:spLocks noChangeShapeType="1"/>
          </p:cNvSpPr>
          <p:nvPr>
            <p:custDataLst>
              <p:tags r:id="rId264"/>
            </p:custDataLst>
          </p:nvPr>
        </p:nvSpPr>
        <p:spPr bwMode="auto">
          <a:xfrm flipV="1">
            <a:off x="8542773" y="1244745"/>
            <a:ext cx="1937" cy="617946"/>
          </a:xfrm>
          <a:prstGeom prst="line">
            <a:avLst/>
          </a:prstGeom>
          <a:noFill/>
          <a:ln w="0">
            <a:solidFill>
              <a:srgbClr val="000000"/>
            </a:solidFill>
            <a:round/>
            <a:headEnd/>
            <a:tailEnd/>
          </a:ln>
        </p:spPr>
        <p:txBody>
          <a:bodyPr/>
          <a:lstStyle/>
          <a:p>
            <a:endParaRPr lang="en-GB"/>
          </a:p>
        </p:txBody>
      </p:sp>
      <p:sp>
        <p:nvSpPr>
          <p:cNvPr id="274" name="Line 3870"/>
          <p:cNvSpPr>
            <a:spLocks noChangeShapeType="1"/>
          </p:cNvSpPr>
          <p:nvPr>
            <p:custDataLst>
              <p:tags r:id="rId265"/>
            </p:custDataLst>
          </p:nvPr>
        </p:nvSpPr>
        <p:spPr bwMode="auto">
          <a:xfrm flipH="1">
            <a:off x="8542773" y="1796828"/>
            <a:ext cx="77485" cy="1938"/>
          </a:xfrm>
          <a:prstGeom prst="line">
            <a:avLst/>
          </a:prstGeom>
          <a:noFill/>
          <a:ln w="0">
            <a:solidFill>
              <a:srgbClr val="000000"/>
            </a:solidFill>
            <a:round/>
            <a:headEnd/>
            <a:tailEnd/>
          </a:ln>
        </p:spPr>
        <p:txBody>
          <a:bodyPr/>
          <a:lstStyle/>
          <a:p>
            <a:endParaRPr lang="en-GB"/>
          </a:p>
        </p:txBody>
      </p:sp>
      <p:sp>
        <p:nvSpPr>
          <p:cNvPr id="275" name="Line 3871"/>
          <p:cNvSpPr>
            <a:spLocks noChangeShapeType="1"/>
          </p:cNvSpPr>
          <p:nvPr>
            <p:custDataLst>
              <p:tags r:id="rId266"/>
            </p:custDataLst>
          </p:nvPr>
        </p:nvSpPr>
        <p:spPr bwMode="auto">
          <a:xfrm flipH="1">
            <a:off x="8542773" y="1632172"/>
            <a:ext cx="77485" cy="1937"/>
          </a:xfrm>
          <a:prstGeom prst="line">
            <a:avLst/>
          </a:prstGeom>
          <a:noFill/>
          <a:ln w="0">
            <a:solidFill>
              <a:srgbClr val="000000"/>
            </a:solidFill>
            <a:round/>
            <a:headEnd/>
            <a:tailEnd/>
          </a:ln>
        </p:spPr>
        <p:txBody>
          <a:bodyPr/>
          <a:lstStyle/>
          <a:p>
            <a:endParaRPr lang="en-GB"/>
          </a:p>
        </p:txBody>
      </p:sp>
      <p:sp>
        <p:nvSpPr>
          <p:cNvPr id="276" name="Line 3872"/>
          <p:cNvSpPr>
            <a:spLocks noChangeShapeType="1"/>
          </p:cNvSpPr>
          <p:nvPr>
            <p:custDataLst>
              <p:tags r:id="rId267"/>
            </p:custDataLst>
          </p:nvPr>
        </p:nvSpPr>
        <p:spPr bwMode="auto">
          <a:xfrm flipH="1">
            <a:off x="8542773" y="1465578"/>
            <a:ext cx="77485" cy="1937"/>
          </a:xfrm>
          <a:prstGeom prst="line">
            <a:avLst/>
          </a:prstGeom>
          <a:noFill/>
          <a:ln w="0">
            <a:solidFill>
              <a:srgbClr val="000000"/>
            </a:solidFill>
            <a:round/>
            <a:headEnd/>
            <a:tailEnd/>
          </a:ln>
        </p:spPr>
        <p:txBody>
          <a:bodyPr/>
          <a:lstStyle/>
          <a:p>
            <a:endParaRPr lang="en-GB"/>
          </a:p>
        </p:txBody>
      </p:sp>
      <p:sp>
        <p:nvSpPr>
          <p:cNvPr id="277" name="Line 3873"/>
          <p:cNvSpPr>
            <a:spLocks noChangeShapeType="1"/>
          </p:cNvSpPr>
          <p:nvPr>
            <p:custDataLst>
              <p:tags r:id="rId268"/>
            </p:custDataLst>
          </p:nvPr>
        </p:nvSpPr>
        <p:spPr bwMode="auto">
          <a:xfrm flipH="1">
            <a:off x="8542773" y="1298985"/>
            <a:ext cx="77485" cy="1937"/>
          </a:xfrm>
          <a:prstGeom prst="line">
            <a:avLst/>
          </a:prstGeom>
          <a:noFill/>
          <a:ln w="0">
            <a:solidFill>
              <a:srgbClr val="000000"/>
            </a:solidFill>
            <a:round/>
            <a:headEnd/>
            <a:tailEnd/>
          </a:ln>
        </p:spPr>
        <p:txBody>
          <a:bodyPr/>
          <a:lstStyle/>
          <a:p>
            <a:endParaRPr lang="en-GB"/>
          </a:p>
        </p:txBody>
      </p:sp>
      <p:sp>
        <p:nvSpPr>
          <p:cNvPr id="278" name="Freeform 3874"/>
          <p:cNvSpPr>
            <a:spLocks/>
          </p:cNvSpPr>
          <p:nvPr>
            <p:custDataLst>
              <p:tags r:id="rId269"/>
            </p:custDataLst>
          </p:nvPr>
        </p:nvSpPr>
        <p:spPr bwMode="auto">
          <a:xfrm>
            <a:off x="377742" y="1244745"/>
            <a:ext cx="4240393" cy="617946"/>
          </a:xfrm>
          <a:custGeom>
            <a:avLst/>
            <a:gdLst/>
            <a:ahLst/>
            <a:cxnLst>
              <a:cxn ang="0">
                <a:pos x="11" y="76"/>
              </a:cxn>
              <a:cxn ang="0">
                <a:pos x="70" y="87"/>
              </a:cxn>
              <a:cxn ang="0">
                <a:pos x="189" y="89"/>
              </a:cxn>
              <a:cxn ang="0">
                <a:pos x="249" y="93"/>
              </a:cxn>
              <a:cxn ang="0">
                <a:pos x="324" y="102"/>
              </a:cxn>
              <a:cxn ang="0">
                <a:pos x="428" y="98"/>
              </a:cxn>
              <a:cxn ang="0">
                <a:pos x="488" y="67"/>
              </a:cxn>
              <a:cxn ang="0">
                <a:pos x="593" y="38"/>
              </a:cxn>
              <a:cxn ang="0">
                <a:pos x="666" y="46"/>
              </a:cxn>
              <a:cxn ang="0">
                <a:pos x="726" y="47"/>
              </a:cxn>
              <a:cxn ang="0">
                <a:pos x="845" y="24"/>
              </a:cxn>
              <a:cxn ang="0">
                <a:pos x="905" y="28"/>
              </a:cxn>
              <a:cxn ang="0">
                <a:pos x="995" y="49"/>
              </a:cxn>
              <a:cxn ang="0">
                <a:pos x="1084" y="83"/>
              </a:cxn>
              <a:cxn ang="0">
                <a:pos x="1143" y="104"/>
              </a:cxn>
              <a:cxn ang="0">
                <a:pos x="1261" y="99"/>
              </a:cxn>
              <a:cxn ang="0">
                <a:pos x="1321" y="73"/>
              </a:cxn>
              <a:cxn ang="0">
                <a:pos x="1396" y="38"/>
              </a:cxn>
              <a:cxn ang="0">
                <a:pos x="1500" y="6"/>
              </a:cxn>
              <a:cxn ang="0">
                <a:pos x="1560" y="0"/>
              </a:cxn>
              <a:cxn ang="0">
                <a:pos x="1665" y="11"/>
              </a:cxn>
              <a:cxn ang="0">
                <a:pos x="1738" y="39"/>
              </a:cxn>
              <a:cxn ang="0">
                <a:pos x="1798" y="64"/>
              </a:cxn>
              <a:cxn ang="0">
                <a:pos x="1917" y="119"/>
              </a:cxn>
              <a:cxn ang="0">
                <a:pos x="1977" y="153"/>
              </a:cxn>
              <a:cxn ang="0">
                <a:pos x="2066" y="218"/>
              </a:cxn>
              <a:cxn ang="0">
                <a:pos x="2156" y="297"/>
              </a:cxn>
              <a:cxn ang="0">
                <a:pos x="2215" y="349"/>
              </a:cxn>
              <a:cxn ang="0">
                <a:pos x="2335" y="464"/>
              </a:cxn>
              <a:cxn ang="0">
                <a:pos x="2394" y="528"/>
              </a:cxn>
              <a:cxn ang="0">
                <a:pos x="2468" y="591"/>
              </a:cxn>
              <a:cxn ang="0">
                <a:pos x="2573" y="592"/>
              </a:cxn>
              <a:cxn ang="0">
                <a:pos x="2633" y="565"/>
              </a:cxn>
              <a:cxn ang="0">
                <a:pos x="2736" y="541"/>
              </a:cxn>
              <a:cxn ang="0">
                <a:pos x="2788" y="525"/>
              </a:cxn>
              <a:cxn ang="0">
                <a:pos x="2878" y="516"/>
              </a:cxn>
              <a:cxn ang="0">
                <a:pos x="2933" y="526"/>
              </a:cxn>
              <a:cxn ang="0">
                <a:pos x="3045" y="571"/>
              </a:cxn>
              <a:cxn ang="0">
                <a:pos x="3155" y="594"/>
              </a:cxn>
              <a:cxn ang="0">
                <a:pos x="3222" y="589"/>
              </a:cxn>
              <a:cxn ang="0">
                <a:pos x="3322" y="573"/>
              </a:cxn>
              <a:cxn ang="0">
                <a:pos x="3433" y="573"/>
              </a:cxn>
              <a:cxn ang="0">
                <a:pos x="3533" y="573"/>
              </a:cxn>
              <a:cxn ang="0">
                <a:pos x="3599" y="571"/>
              </a:cxn>
              <a:cxn ang="0">
                <a:pos x="3710" y="579"/>
              </a:cxn>
              <a:cxn ang="0">
                <a:pos x="3822" y="585"/>
              </a:cxn>
              <a:cxn ang="0">
                <a:pos x="3877" y="586"/>
              </a:cxn>
              <a:cxn ang="0">
                <a:pos x="3989" y="598"/>
              </a:cxn>
              <a:cxn ang="0">
                <a:pos x="4099" y="591"/>
              </a:cxn>
              <a:cxn ang="0">
                <a:pos x="4157" y="597"/>
              </a:cxn>
              <a:cxn ang="0">
                <a:pos x="4266" y="625"/>
              </a:cxn>
              <a:cxn ang="0">
                <a:pos x="4377" y="640"/>
              </a:cxn>
            </a:cxnLst>
            <a:rect l="0" t="0" r="r" b="b"/>
            <a:pathLst>
              <a:path w="4377" h="640">
                <a:moveTo>
                  <a:pt x="0" y="75"/>
                </a:moveTo>
                <a:lnTo>
                  <a:pt x="11" y="76"/>
                </a:lnTo>
                <a:lnTo>
                  <a:pt x="56" y="85"/>
                </a:lnTo>
                <a:lnTo>
                  <a:pt x="70" y="87"/>
                </a:lnTo>
                <a:lnTo>
                  <a:pt x="130" y="91"/>
                </a:lnTo>
                <a:lnTo>
                  <a:pt x="189" y="89"/>
                </a:lnTo>
                <a:lnTo>
                  <a:pt x="191" y="89"/>
                </a:lnTo>
                <a:lnTo>
                  <a:pt x="249" y="93"/>
                </a:lnTo>
                <a:lnTo>
                  <a:pt x="309" y="100"/>
                </a:lnTo>
                <a:lnTo>
                  <a:pt x="324" y="102"/>
                </a:lnTo>
                <a:lnTo>
                  <a:pt x="368" y="108"/>
                </a:lnTo>
                <a:lnTo>
                  <a:pt x="428" y="98"/>
                </a:lnTo>
                <a:lnTo>
                  <a:pt x="458" y="83"/>
                </a:lnTo>
                <a:lnTo>
                  <a:pt x="488" y="67"/>
                </a:lnTo>
                <a:lnTo>
                  <a:pt x="547" y="42"/>
                </a:lnTo>
                <a:lnTo>
                  <a:pt x="593" y="38"/>
                </a:lnTo>
                <a:lnTo>
                  <a:pt x="607" y="37"/>
                </a:lnTo>
                <a:lnTo>
                  <a:pt x="666" y="46"/>
                </a:lnTo>
                <a:lnTo>
                  <a:pt x="726" y="47"/>
                </a:lnTo>
                <a:lnTo>
                  <a:pt x="726" y="47"/>
                </a:lnTo>
                <a:lnTo>
                  <a:pt x="786" y="35"/>
                </a:lnTo>
                <a:lnTo>
                  <a:pt x="845" y="24"/>
                </a:lnTo>
                <a:lnTo>
                  <a:pt x="860" y="24"/>
                </a:lnTo>
                <a:lnTo>
                  <a:pt x="905" y="28"/>
                </a:lnTo>
                <a:lnTo>
                  <a:pt x="964" y="41"/>
                </a:lnTo>
                <a:lnTo>
                  <a:pt x="995" y="49"/>
                </a:lnTo>
                <a:lnTo>
                  <a:pt x="1024" y="60"/>
                </a:lnTo>
                <a:lnTo>
                  <a:pt x="1084" y="83"/>
                </a:lnTo>
                <a:lnTo>
                  <a:pt x="1128" y="100"/>
                </a:lnTo>
                <a:lnTo>
                  <a:pt x="1143" y="104"/>
                </a:lnTo>
                <a:lnTo>
                  <a:pt x="1202" y="112"/>
                </a:lnTo>
                <a:lnTo>
                  <a:pt x="1261" y="99"/>
                </a:lnTo>
                <a:lnTo>
                  <a:pt x="1263" y="99"/>
                </a:lnTo>
                <a:lnTo>
                  <a:pt x="1321" y="73"/>
                </a:lnTo>
                <a:lnTo>
                  <a:pt x="1381" y="43"/>
                </a:lnTo>
                <a:lnTo>
                  <a:pt x="1396" y="38"/>
                </a:lnTo>
                <a:lnTo>
                  <a:pt x="1440" y="21"/>
                </a:lnTo>
                <a:lnTo>
                  <a:pt x="1500" y="6"/>
                </a:lnTo>
                <a:lnTo>
                  <a:pt x="1530" y="3"/>
                </a:lnTo>
                <a:lnTo>
                  <a:pt x="1560" y="0"/>
                </a:lnTo>
                <a:lnTo>
                  <a:pt x="1619" y="3"/>
                </a:lnTo>
                <a:lnTo>
                  <a:pt x="1665" y="11"/>
                </a:lnTo>
                <a:lnTo>
                  <a:pt x="1679" y="16"/>
                </a:lnTo>
                <a:lnTo>
                  <a:pt x="1738" y="39"/>
                </a:lnTo>
                <a:lnTo>
                  <a:pt x="1798" y="64"/>
                </a:lnTo>
                <a:lnTo>
                  <a:pt x="1798" y="64"/>
                </a:lnTo>
                <a:lnTo>
                  <a:pt x="1858" y="90"/>
                </a:lnTo>
                <a:lnTo>
                  <a:pt x="1917" y="119"/>
                </a:lnTo>
                <a:lnTo>
                  <a:pt x="1932" y="127"/>
                </a:lnTo>
                <a:lnTo>
                  <a:pt x="1977" y="153"/>
                </a:lnTo>
                <a:lnTo>
                  <a:pt x="2036" y="196"/>
                </a:lnTo>
                <a:lnTo>
                  <a:pt x="2066" y="218"/>
                </a:lnTo>
                <a:lnTo>
                  <a:pt x="2096" y="244"/>
                </a:lnTo>
                <a:lnTo>
                  <a:pt x="2156" y="297"/>
                </a:lnTo>
                <a:lnTo>
                  <a:pt x="2200" y="336"/>
                </a:lnTo>
                <a:lnTo>
                  <a:pt x="2215" y="349"/>
                </a:lnTo>
                <a:lnTo>
                  <a:pt x="2275" y="403"/>
                </a:lnTo>
                <a:lnTo>
                  <a:pt x="2335" y="464"/>
                </a:lnTo>
                <a:lnTo>
                  <a:pt x="2335" y="465"/>
                </a:lnTo>
                <a:lnTo>
                  <a:pt x="2394" y="528"/>
                </a:lnTo>
                <a:lnTo>
                  <a:pt x="2454" y="584"/>
                </a:lnTo>
                <a:lnTo>
                  <a:pt x="2468" y="591"/>
                </a:lnTo>
                <a:lnTo>
                  <a:pt x="2513" y="606"/>
                </a:lnTo>
                <a:lnTo>
                  <a:pt x="2573" y="592"/>
                </a:lnTo>
                <a:lnTo>
                  <a:pt x="2602" y="580"/>
                </a:lnTo>
                <a:lnTo>
                  <a:pt x="2633" y="565"/>
                </a:lnTo>
                <a:lnTo>
                  <a:pt x="2692" y="549"/>
                </a:lnTo>
                <a:lnTo>
                  <a:pt x="2736" y="541"/>
                </a:lnTo>
                <a:lnTo>
                  <a:pt x="2752" y="539"/>
                </a:lnTo>
                <a:lnTo>
                  <a:pt x="2788" y="525"/>
                </a:lnTo>
                <a:lnTo>
                  <a:pt x="2822" y="519"/>
                </a:lnTo>
                <a:lnTo>
                  <a:pt x="2878" y="516"/>
                </a:lnTo>
                <a:lnTo>
                  <a:pt x="2911" y="522"/>
                </a:lnTo>
                <a:lnTo>
                  <a:pt x="2933" y="526"/>
                </a:lnTo>
                <a:lnTo>
                  <a:pt x="2988" y="548"/>
                </a:lnTo>
                <a:lnTo>
                  <a:pt x="3045" y="571"/>
                </a:lnTo>
                <a:lnTo>
                  <a:pt x="3100" y="588"/>
                </a:lnTo>
                <a:lnTo>
                  <a:pt x="3155" y="594"/>
                </a:lnTo>
                <a:lnTo>
                  <a:pt x="3210" y="591"/>
                </a:lnTo>
                <a:lnTo>
                  <a:pt x="3222" y="589"/>
                </a:lnTo>
                <a:lnTo>
                  <a:pt x="3266" y="581"/>
                </a:lnTo>
                <a:lnTo>
                  <a:pt x="3322" y="573"/>
                </a:lnTo>
                <a:lnTo>
                  <a:pt x="3377" y="571"/>
                </a:lnTo>
                <a:lnTo>
                  <a:pt x="3433" y="573"/>
                </a:lnTo>
                <a:lnTo>
                  <a:pt x="3488" y="575"/>
                </a:lnTo>
                <a:lnTo>
                  <a:pt x="3533" y="573"/>
                </a:lnTo>
                <a:lnTo>
                  <a:pt x="3544" y="572"/>
                </a:lnTo>
                <a:lnTo>
                  <a:pt x="3599" y="571"/>
                </a:lnTo>
                <a:lnTo>
                  <a:pt x="3655" y="575"/>
                </a:lnTo>
                <a:lnTo>
                  <a:pt x="3710" y="579"/>
                </a:lnTo>
                <a:lnTo>
                  <a:pt x="3766" y="584"/>
                </a:lnTo>
                <a:lnTo>
                  <a:pt x="3822" y="585"/>
                </a:lnTo>
                <a:lnTo>
                  <a:pt x="3844" y="585"/>
                </a:lnTo>
                <a:lnTo>
                  <a:pt x="3877" y="586"/>
                </a:lnTo>
                <a:lnTo>
                  <a:pt x="3932" y="590"/>
                </a:lnTo>
                <a:lnTo>
                  <a:pt x="3989" y="598"/>
                </a:lnTo>
                <a:lnTo>
                  <a:pt x="4044" y="597"/>
                </a:lnTo>
                <a:lnTo>
                  <a:pt x="4099" y="591"/>
                </a:lnTo>
                <a:lnTo>
                  <a:pt x="4154" y="597"/>
                </a:lnTo>
                <a:lnTo>
                  <a:pt x="4157" y="597"/>
                </a:lnTo>
                <a:lnTo>
                  <a:pt x="4211" y="610"/>
                </a:lnTo>
                <a:lnTo>
                  <a:pt x="4266" y="625"/>
                </a:lnTo>
                <a:lnTo>
                  <a:pt x="4321" y="637"/>
                </a:lnTo>
                <a:lnTo>
                  <a:pt x="4377" y="640"/>
                </a:lnTo>
              </a:path>
            </a:pathLst>
          </a:custGeom>
          <a:noFill/>
          <a:ln w="11113">
            <a:solidFill>
              <a:srgbClr val="FF0000"/>
            </a:solidFill>
            <a:prstDash val="solid"/>
            <a:round/>
            <a:headEnd/>
            <a:tailEnd/>
          </a:ln>
        </p:spPr>
        <p:txBody>
          <a:bodyPr/>
          <a:lstStyle/>
          <a:p>
            <a:endParaRPr lang="en-GB"/>
          </a:p>
        </p:txBody>
      </p:sp>
      <p:sp>
        <p:nvSpPr>
          <p:cNvPr id="279" name="Freeform 3875"/>
          <p:cNvSpPr>
            <a:spLocks/>
          </p:cNvSpPr>
          <p:nvPr>
            <p:custDataLst>
              <p:tags r:id="rId270"/>
            </p:custDataLst>
          </p:nvPr>
        </p:nvSpPr>
        <p:spPr bwMode="auto">
          <a:xfrm>
            <a:off x="4618135" y="1450081"/>
            <a:ext cx="3924639" cy="412609"/>
          </a:xfrm>
          <a:custGeom>
            <a:avLst/>
            <a:gdLst/>
            <a:ahLst/>
            <a:cxnLst>
              <a:cxn ang="0">
                <a:pos x="56" y="419"/>
              </a:cxn>
              <a:cxn ang="0">
                <a:pos x="111" y="406"/>
              </a:cxn>
              <a:cxn ang="0">
                <a:pos x="222" y="389"/>
              </a:cxn>
              <a:cxn ang="0">
                <a:pos x="333" y="359"/>
              </a:cxn>
              <a:cxn ang="0">
                <a:pos x="402" y="336"/>
              </a:cxn>
              <a:cxn ang="0">
                <a:pos x="500" y="316"/>
              </a:cxn>
              <a:cxn ang="0">
                <a:pos x="611" y="310"/>
              </a:cxn>
              <a:cxn ang="0">
                <a:pos x="713" y="319"/>
              </a:cxn>
              <a:cxn ang="0">
                <a:pos x="778" y="348"/>
              </a:cxn>
              <a:cxn ang="0">
                <a:pos x="888" y="377"/>
              </a:cxn>
              <a:cxn ang="0">
                <a:pos x="1000" y="372"/>
              </a:cxn>
              <a:cxn ang="0">
                <a:pos x="1055" y="383"/>
              </a:cxn>
              <a:cxn ang="0">
                <a:pos x="1167" y="377"/>
              </a:cxn>
              <a:cxn ang="0">
                <a:pos x="1278" y="315"/>
              </a:cxn>
              <a:cxn ang="0">
                <a:pos x="1336" y="278"/>
              </a:cxn>
              <a:cxn ang="0">
                <a:pos x="1444" y="209"/>
              </a:cxn>
              <a:cxn ang="0">
                <a:pos x="1555" y="116"/>
              </a:cxn>
              <a:cxn ang="0">
                <a:pos x="1647" y="39"/>
              </a:cxn>
              <a:cxn ang="0">
                <a:pos x="1722" y="24"/>
              </a:cxn>
              <a:cxn ang="0">
                <a:pos x="1833" y="52"/>
              </a:cxn>
              <a:cxn ang="0">
                <a:pos x="1944" y="103"/>
              </a:cxn>
              <a:cxn ang="0">
                <a:pos x="1999" y="130"/>
              </a:cxn>
              <a:cxn ang="0">
                <a:pos x="2111" y="197"/>
              </a:cxn>
              <a:cxn ang="0">
                <a:pos x="2167" y="220"/>
              </a:cxn>
              <a:cxn ang="0">
                <a:pos x="2225" y="226"/>
              </a:cxn>
              <a:cxn ang="0">
                <a:pos x="2340" y="233"/>
              </a:cxn>
              <a:cxn ang="0">
                <a:pos x="2397" y="246"/>
              </a:cxn>
              <a:cxn ang="0">
                <a:pos x="2511" y="251"/>
              </a:cxn>
              <a:cxn ang="0">
                <a:pos x="2577" y="231"/>
              </a:cxn>
              <a:cxn ang="0">
                <a:pos x="2683" y="159"/>
              </a:cxn>
              <a:cxn ang="0">
                <a:pos x="2761" y="103"/>
              </a:cxn>
              <a:cxn ang="0">
                <a:pos x="2855" y="48"/>
              </a:cxn>
              <a:cxn ang="0">
                <a:pos x="2945" y="9"/>
              </a:cxn>
              <a:cxn ang="0">
                <a:pos x="3027" y="0"/>
              </a:cxn>
              <a:cxn ang="0">
                <a:pos x="3129" y="54"/>
              </a:cxn>
              <a:cxn ang="0">
                <a:pos x="3198" y="120"/>
              </a:cxn>
              <a:cxn ang="0">
                <a:pos x="3312" y="219"/>
              </a:cxn>
              <a:cxn ang="0">
                <a:pos x="3370" y="254"/>
              </a:cxn>
              <a:cxn ang="0">
                <a:pos x="3484" y="302"/>
              </a:cxn>
              <a:cxn ang="0">
                <a:pos x="3542" y="324"/>
              </a:cxn>
              <a:cxn ang="0">
                <a:pos x="3657" y="327"/>
              </a:cxn>
              <a:cxn ang="0">
                <a:pos x="3713" y="290"/>
              </a:cxn>
              <a:cxn ang="0">
                <a:pos x="3828" y="216"/>
              </a:cxn>
              <a:cxn ang="0">
                <a:pos x="3885" y="204"/>
              </a:cxn>
              <a:cxn ang="0">
                <a:pos x="4000" y="178"/>
              </a:cxn>
              <a:cxn ang="0">
                <a:pos x="4034" y="155"/>
              </a:cxn>
            </a:cxnLst>
            <a:rect l="0" t="0" r="r" b="b"/>
            <a:pathLst>
              <a:path w="4051" h="427">
                <a:moveTo>
                  <a:pt x="0" y="427"/>
                </a:moveTo>
                <a:lnTo>
                  <a:pt x="56" y="419"/>
                </a:lnTo>
                <a:lnTo>
                  <a:pt x="91" y="412"/>
                </a:lnTo>
                <a:lnTo>
                  <a:pt x="111" y="406"/>
                </a:lnTo>
                <a:lnTo>
                  <a:pt x="167" y="397"/>
                </a:lnTo>
                <a:lnTo>
                  <a:pt x="222" y="389"/>
                </a:lnTo>
                <a:lnTo>
                  <a:pt x="278" y="377"/>
                </a:lnTo>
                <a:lnTo>
                  <a:pt x="333" y="359"/>
                </a:lnTo>
                <a:lnTo>
                  <a:pt x="389" y="340"/>
                </a:lnTo>
                <a:lnTo>
                  <a:pt x="402" y="336"/>
                </a:lnTo>
                <a:lnTo>
                  <a:pt x="444" y="324"/>
                </a:lnTo>
                <a:lnTo>
                  <a:pt x="500" y="316"/>
                </a:lnTo>
                <a:lnTo>
                  <a:pt x="556" y="314"/>
                </a:lnTo>
                <a:lnTo>
                  <a:pt x="611" y="310"/>
                </a:lnTo>
                <a:lnTo>
                  <a:pt x="666" y="308"/>
                </a:lnTo>
                <a:lnTo>
                  <a:pt x="713" y="319"/>
                </a:lnTo>
                <a:lnTo>
                  <a:pt x="723" y="321"/>
                </a:lnTo>
                <a:lnTo>
                  <a:pt x="778" y="348"/>
                </a:lnTo>
                <a:lnTo>
                  <a:pt x="833" y="372"/>
                </a:lnTo>
                <a:lnTo>
                  <a:pt x="888" y="377"/>
                </a:lnTo>
                <a:lnTo>
                  <a:pt x="945" y="372"/>
                </a:lnTo>
                <a:lnTo>
                  <a:pt x="1000" y="372"/>
                </a:lnTo>
                <a:lnTo>
                  <a:pt x="1025" y="376"/>
                </a:lnTo>
                <a:lnTo>
                  <a:pt x="1055" y="383"/>
                </a:lnTo>
                <a:lnTo>
                  <a:pt x="1111" y="389"/>
                </a:lnTo>
                <a:lnTo>
                  <a:pt x="1167" y="377"/>
                </a:lnTo>
                <a:lnTo>
                  <a:pt x="1222" y="349"/>
                </a:lnTo>
                <a:lnTo>
                  <a:pt x="1278" y="315"/>
                </a:lnTo>
                <a:lnTo>
                  <a:pt x="1333" y="281"/>
                </a:lnTo>
                <a:lnTo>
                  <a:pt x="1336" y="278"/>
                </a:lnTo>
                <a:lnTo>
                  <a:pt x="1389" y="246"/>
                </a:lnTo>
                <a:lnTo>
                  <a:pt x="1444" y="209"/>
                </a:lnTo>
                <a:lnTo>
                  <a:pt x="1500" y="168"/>
                </a:lnTo>
                <a:lnTo>
                  <a:pt x="1555" y="116"/>
                </a:lnTo>
                <a:lnTo>
                  <a:pt x="1611" y="59"/>
                </a:lnTo>
                <a:lnTo>
                  <a:pt x="1647" y="39"/>
                </a:lnTo>
                <a:lnTo>
                  <a:pt x="1667" y="28"/>
                </a:lnTo>
                <a:lnTo>
                  <a:pt x="1722" y="24"/>
                </a:lnTo>
                <a:lnTo>
                  <a:pt x="1777" y="35"/>
                </a:lnTo>
                <a:lnTo>
                  <a:pt x="1833" y="52"/>
                </a:lnTo>
                <a:lnTo>
                  <a:pt x="1889" y="76"/>
                </a:lnTo>
                <a:lnTo>
                  <a:pt x="1944" y="103"/>
                </a:lnTo>
                <a:lnTo>
                  <a:pt x="1958" y="109"/>
                </a:lnTo>
                <a:lnTo>
                  <a:pt x="1999" y="130"/>
                </a:lnTo>
                <a:lnTo>
                  <a:pt x="2055" y="161"/>
                </a:lnTo>
                <a:lnTo>
                  <a:pt x="2111" y="197"/>
                </a:lnTo>
                <a:lnTo>
                  <a:pt x="2123" y="203"/>
                </a:lnTo>
                <a:lnTo>
                  <a:pt x="2167" y="220"/>
                </a:lnTo>
                <a:lnTo>
                  <a:pt x="2210" y="224"/>
                </a:lnTo>
                <a:lnTo>
                  <a:pt x="2225" y="226"/>
                </a:lnTo>
                <a:lnTo>
                  <a:pt x="2282" y="226"/>
                </a:lnTo>
                <a:lnTo>
                  <a:pt x="2340" y="233"/>
                </a:lnTo>
                <a:lnTo>
                  <a:pt x="2393" y="245"/>
                </a:lnTo>
                <a:lnTo>
                  <a:pt x="2397" y="246"/>
                </a:lnTo>
                <a:lnTo>
                  <a:pt x="2454" y="254"/>
                </a:lnTo>
                <a:lnTo>
                  <a:pt x="2511" y="251"/>
                </a:lnTo>
                <a:lnTo>
                  <a:pt x="2569" y="235"/>
                </a:lnTo>
                <a:lnTo>
                  <a:pt x="2577" y="231"/>
                </a:lnTo>
                <a:lnTo>
                  <a:pt x="2626" y="203"/>
                </a:lnTo>
                <a:lnTo>
                  <a:pt x="2683" y="159"/>
                </a:lnTo>
                <a:lnTo>
                  <a:pt x="2740" y="116"/>
                </a:lnTo>
                <a:lnTo>
                  <a:pt x="2761" y="103"/>
                </a:lnTo>
                <a:lnTo>
                  <a:pt x="2797" y="80"/>
                </a:lnTo>
                <a:lnTo>
                  <a:pt x="2855" y="48"/>
                </a:lnTo>
                <a:lnTo>
                  <a:pt x="2912" y="19"/>
                </a:lnTo>
                <a:lnTo>
                  <a:pt x="2945" y="9"/>
                </a:lnTo>
                <a:lnTo>
                  <a:pt x="2970" y="2"/>
                </a:lnTo>
                <a:lnTo>
                  <a:pt x="3027" y="0"/>
                </a:lnTo>
                <a:lnTo>
                  <a:pt x="3083" y="18"/>
                </a:lnTo>
                <a:lnTo>
                  <a:pt x="3129" y="54"/>
                </a:lnTo>
                <a:lnTo>
                  <a:pt x="3141" y="64"/>
                </a:lnTo>
                <a:lnTo>
                  <a:pt x="3198" y="120"/>
                </a:lnTo>
                <a:lnTo>
                  <a:pt x="3256" y="173"/>
                </a:lnTo>
                <a:lnTo>
                  <a:pt x="3312" y="219"/>
                </a:lnTo>
                <a:lnTo>
                  <a:pt x="3313" y="219"/>
                </a:lnTo>
                <a:lnTo>
                  <a:pt x="3370" y="254"/>
                </a:lnTo>
                <a:lnTo>
                  <a:pt x="3427" y="278"/>
                </a:lnTo>
                <a:lnTo>
                  <a:pt x="3484" y="302"/>
                </a:lnTo>
                <a:lnTo>
                  <a:pt x="3496" y="307"/>
                </a:lnTo>
                <a:lnTo>
                  <a:pt x="3542" y="324"/>
                </a:lnTo>
                <a:lnTo>
                  <a:pt x="3599" y="338"/>
                </a:lnTo>
                <a:lnTo>
                  <a:pt x="3657" y="327"/>
                </a:lnTo>
                <a:lnTo>
                  <a:pt x="3681" y="313"/>
                </a:lnTo>
                <a:lnTo>
                  <a:pt x="3713" y="290"/>
                </a:lnTo>
                <a:lnTo>
                  <a:pt x="3771" y="246"/>
                </a:lnTo>
                <a:lnTo>
                  <a:pt x="3828" y="216"/>
                </a:lnTo>
                <a:lnTo>
                  <a:pt x="3864" y="208"/>
                </a:lnTo>
                <a:lnTo>
                  <a:pt x="3885" y="204"/>
                </a:lnTo>
                <a:lnTo>
                  <a:pt x="3943" y="198"/>
                </a:lnTo>
                <a:lnTo>
                  <a:pt x="4000" y="178"/>
                </a:lnTo>
                <a:lnTo>
                  <a:pt x="4018" y="167"/>
                </a:lnTo>
                <a:lnTo>
                  <a:pt x="4034" y="155"/>
                </a:lnTo>
                <a:lnTo>
                  <a:pt x="4051" y="142"/>
                </a:lnTo>
              </a:path>
            </a:pathLst>
          </a:custGeom>
          <a:noFill/>
          <a:ln w="11113">
            <a:solidFill>
              <a:srgbClr val="FF0000"/>
            </a:solidFill>
            <a:prstDash val="solid"/>
            <a:round/>
            <a:headEnd/>
            <a:tailEnd/>
          </a:ln>
        </p:spPr>
        <p:txBody>
          <a:bodyPr/>
          <a:lstStyle/>
          <a:p>
            <a:endParaRPr lang="en-GB"/>
          </a:p>
        </p:txBody>
      </p:sp>
      <p:sp>
        <p:nvSpPr>
          <p:cNvPr id="280" name="Freeform 3876"/>
          <p:cNvSpPr>
            <a:spLocks/>
          </p:cNvSpPr>
          <p:nvPr>
            <p:custDataLst>
              <p:tags r:id="rId271"/>
            </p:custDataLst>
          </p:nvPr>
        </p:nvSpPr>
        <p:spPr bwMode="auto">
          <a:xfrm>
            <a:off x="379680" y="1277675"/>
            <a:ext cx="366118" cy="585015"/>
          </a:xfrm>
          <a:custGeom>
            <a:avLst/>
            <a:gdLst/>
            <a:ahLst/>
            <a:cxnLst>
              <a:cxn ang="0">
                <a:pos x="0" y="249"/>
              </a:cxn>
              <a:cxn ang="0">
                <a:pos x="30" y="166"/>
              </a:cxn>
              <a:cxn ang="0">
                <a:pos x="139" y="0"/>
              </a:cxn>
              <a:cxn ang="0">
                <a:pos x="237" y="177"/>
              </a:cxn>
              <a:cxn ang="0">
                <a:pos x="247" y="191"/>
              </a:cxn>
              <a:cxn ang="0">
                <a:pos x="355" y="578"/>
              </a:cxn>
              <a:cxn ang="0">
                <a:pos x="378" y="605"/>
              </a:cxn>
            </a:cxnLst>
            <a:rect l="0" t="0" r="r" b="b"/>
            <a:pathLst>
              <a:path w="378" h="605">
                <a:moveTo>
                  <a:pt x="0" y="249"/>
                </a:moveTo>
                <a:lnTo>
                  <a:pt x="30" y="166"/>
                </a:lnTo>
                <a:lnTo>
                  <a:pt x="139" y="0"/>
                </a:lnTo>
                <a:lnTo>
                  <a:pt x="237" y="177"/>
                </a:lnTo>
                <a:lnTo>
                  <a:pt x="247" y="191"/>
                </a:lnTo>
                <a:lnTo>
                  <a:pt x="355" y="578"/>
                </a:lnTo>
                <a:lnTo>
                  <a:pt x="378" y="605"/>
                </a:lnTo>
              </a:path>
            </a:pathLst>
          </a:custGeom>
          <a:noFill/>
          <a:ln w="11113" cap="flat">
            <a:solidFill>
              <a:srgbClr val="0000FF"/>
            </a:solidFill>
            <a:prstDash val="dash"/>
            <a:round/>
            <a:headEnd/>
            <a:tailEnd/>
          </a:ln>
        </p:spPr>
        <p:txBody>
          <a:bodyPr/>
          <a:lstStyle/>
          <a:p>
            <a:endParaRPr lang="en-GB"/>
          </a:p>
        </p:txBody>
      </p:sp>
      <p:sp>
        <p:nvSpPr>
          <p:cNvPr id="281" name="Freeform 3877"/>
          <p:cNvSpPr>
            <a:spLocks/>
          </p:cNvSpPr>
          <p:nvPr>
            <p:custDataLst>
              <p:tags r:id="rId272"/>
            </p:custDataLst>
          </p:nvPr>
        </p:nvSpPr>
        <p:spPr bwMode="auto">
          <a:xfrm>
            <a:off x="879461" y="1244745"/>
            <a:ext cx="470724" cy="617946"/>
          </a:xfrm>
          <a:custGeom>
            <a:avLst/>
            <a:gdLst/>
            <a:ahLst/>
            <a:cxnLst>
              <a:cxn ang="0">
                <a:pos x="0" y="640"/>
              </a:cxn>
              <a:cxn ang="0">
                <a:pos x="56" y="512"/>
              </a:cxn>
              <a:cxn ang="0">
                <a:pos x="165" y="209"/>
              </a:cxn>
              <a:cxn ang="0">
                <a:pos x="206" y="213"/>
              </a:cxn>
              <a:cxn ang="0">
                <a:pos x="273" y="304"/>
              </a:cxn>
              <a:cxn ang="0">
                <a:pos x="381" y="373"/>
              </a:cxn>
              <a:cxn ang="0">
                <a:pos x="449" y="122"/>
              </a:cxn>
              <a:cxn ang="0">
                <a:pos x="485" y="0"/>
              </a:cxn>
            </a:cxnLst>
            <a:rect l="0" t="0" r="r" b="b"/>
            <a:pathLst>
              <a:path w="485" h="640">
                <a:moveTo>
                  <a:pt x="0" y="640"/>
                </a:moveTo>
                <a:lnTo>
                  <a:pt x="56" y="512"/>
                </a:lnTo>
                <a:lnTo>
                  <a:pt x="165" y="209"/>
                </a:lnTo>
                <a:lnTo>
                  <a:pt x="206" y="213"/>
                </a:lnTo>
                <a:lnTo>
                  <a:pt x="273" y="304"/>
                </a:lnTo>
                <a:lnTo>
                  <a:pt x="381" y="373"/>
                </a:lnTo>
                <a:lnTo>
                  <a:pt x="449" y="122"/>
                </a:lnTo>
                <a:lnTo>
                  <a:pt x="485" y="0"/>
                </a:lnTo>
              </a:path>
            </a:pathLst>
          </a:custGeom>
          <a:noFill/>
          <a:ln w="11113" cap="flat">
            <a:solidFill>
              <a:srgbClr val="0000FF"/>
            </a:solidFill>
            <a:prstDash val="dash"/>
            <a:round/>
            <a:headEnd/>
            <a:tailEnd/>
          </a:ln>
        </p:spPr>
        <p:txBody>
          <a:bodyPr/>
          <a:lstStyle/>
          <a:p>
            <a:endParaRPr lang="en-GB"/>
          </a:p>
        </p:txBody>
      </p:sp>
      <p:sp>
        <p:nvSpPr>
          <p:cNvPr id="282" name="Freeform 3878"/>
          <p:cNvSpPr>
            <a:spLocks/>
          </p:cNvSpPr>
          <p:nvPr>
            <p:custDataLst>
              <p:tags r:id="rId273"/>
            </p:custDataLst>
          </p:nvPr>
        </p:nvSpPr>
        <p:spPr bwMode="auto">
          <a:xfrm>
            <a:off x="1476099" y="1244745"/>
            <a:ext cx="7064737" cy="561770"/>
          </a:xfrm>
          <a:custGeom>
            <a:avLst/>
            <a:gdLst/>
            <a:ahLst/>
            <a:cxnLst>
              <a:cxn ang="0">
                <a:pos x="77" y="202"/>
              </a:cxn>
              <a:cxn ang="0">
                <a:pos x="202" y="332"/>
              </a:cxn>
              <a:cxn ang="0">
                <a:pos x="320" y="342"/>
              </a:cxn>
              <a:cxn ang="0">
                <a:pos x="528" y="447"/>
              </a:cxn>
              <a:cxn ang="0">
                <a:pos x="637" y="346"/>
              </a:cxn>
              <a:cxn ang="0">
                <a:pos x="806" y="214"/>
              </a:cxn>
              <a:cxn ang="0">
                <a:pos x="962" y="299"/>
              </a:cxn>
              <a:cxn ang="0">
                <a:pos x="1071" y="391"/>
              </a:cxn>
              <a:cxn ang="0">
                <a:pos x="1288" y="351"/>
              </a:cxn>
              <a:cxn ang="0">
                <a:pos x="1397" y="320"/>
              </a:cxn>
              <a:cxn ang="0">
                <a:pos x="1534" y="331"/>
              </a:cxn>
              <a:cxn ang="0">
                <a:pos x="1656" y="360"/>
              </a:cxn>
              <a:cxn ang="0">
                <a:pos x="1807" y="369"/>
              </a:cxn>
              <a:cxn ang="0">
                <a:pos x="2004" y="338"/>
              </a:cxn>
              <a:cxn ang="0">
                <a:pos x="2109" y="331"/>
              </a:cxn>
              <a:cxn ang="0">
                <a:pos x="2310" y="331"/>
              </a:cxn>
              <a:cxn ang="0">
                <a:pos x="2512" y="316"/>
              </a:cxn>
              <a:cxn ang="0">
                <a:pos x="2613" y="333"/>
              </a:cxn>
              <a:cxn ang="0">
                <a:pos x="2814" y="351"/>
              </a:cxn>
              <a:cxn ang="0">
                <a:pos x="3015" y="349"/>
              </a:cxn>
              <a:cxn ang="0">
                <a:pos x="3138" y="348"/>
              </a:cxn>
              <a:cxn ang="0">
                <a:pos x="3317" y="354"/>
              </a:cxn>
              <a:cxn ang="0">
                <a:pos x="3519" y="349"/>
              </a:cxn>
              <a:cxn ang="0">
                <a:pos x="3706" y="338"/>
              </a:cxn>
              <a:cxn ang="0">
                <a:pos x="3820" y="315"/>
              </a:cxn>
              <a:cxn ang="0">
                <a:pos x="4022" y="325"/>
              </a:cxn>
              <a:cxn ang="0">
                <a:pos x="4223" y="352"/>
              </a:cxn>
              <a:cxn ang="0">
                <a:pos x="4324" y="380"/>
              </a:cxn>
              <a:cxn ang="0">
                <a:pos x="4526" y="397"/>
              </a:cxn>
              <a:cxn ang="0">
                <a:pos x="4726" y="398"/>
              </a:cxn>
              <a:cxn ang="0">
                <a:pos x="4841" y="398"/>
              </a:cxn>
              <a:cxn ang="0">
                <a:pos x="5029" y="432"/>
              </a:cxn>
              <a:cxn ang="0">
                <a:pos x="5230" y="513"/>
              </a:cxn>
              <a:cxn ang="0">
                <a:pos x="5367" y="564"/>
              </a:cxn>
              <a:cxn ang="0">
                <a:pos x="5434" y="580"/>
              </a:cxn>
              <a:cxn ang="0">
                <a:pos x="5641" y="567"/>
              </a:cxn>
              <a:cxn ang="0">
                <a:pos x="5745" y="486"/>
              </a:cxn>
              <a:cxn ang="0">
                <a:pos x="5952" y="180"/>
              </a:cxn>
              <a:cxn ang="0">
                <a:pos x="6062" y="94"/>
              </a:cxn>
              <a:cxn ang="0">
                <a:pos x="6264" y="289"/>
              </a:cxn>
              <a:cxn ang="0">
                <a:pos x="6397" y="340"/>
              </a:cxn>
              <a:cxn ang="0">
                <a:pos x="6575" y="306"/>
              </a:cxn>
              <a:cxn ang="0">
                <a:pos x="6732" y="271"/>
              </a:cxn>
              <a:cxn ang="0">
                <a:pos x="6887" y="291"/>
              </a:cxn>
              <a:cxn ang="0">
                <a:pos x="7067" y="322"/>
              </a:cxn>
              <a:cxn ang="0">
                <a:pos x="7198" y="333"/>
              </a:cxn>
              <a:cxn ang="0">
                <a:pos x="7295" y="334"/>
              </a:cxn>
            </a:cxnLst>
            <a:rect l="0" t="0" r="r" b="b"/>
            <a:pathLst>
              <a:path w="7295" h="580">
                <a:moveTo>
                  <a:pt x="0" y="0"/>
                </a:moveTo>
                <a:lnTo>
                  <a:pt x="77" y="202"/>
                </a:lnTo>
                <a:lnTo>
                  <a:pt x="94" y="244"/>
                </a:lnTo>
                <a:lnTo>
                  <a:pt x="202" y="332"/>
                </a:lnTo>
                <a:lnTo>
                  <a:pt x="310" y="342"/>
                </a:lnTo>
                <a:lnTo>
                  <a:pt x="320" y="342"/>
                </a:lnTo>
                <a:lnTo>
                  <a:pt x="419" y="357"/>
                </a:lnTo>
                <a:lnTo>
                  <a:pt x="528" y="447"/>
                </a:lnTo>
                <a:lnTo>
                  <a:pt x="563" y="426"/>
                </a:lnTo>
                <a:lnTo>
                  <a:pt x="637" y="346"/>
                </a:lnTo>
                <a:lnTo>
                  <a:pt x="745" y="224"/>
                </a:lnTo>
                <a:lnTo>
                  <a:pt x="806" y="214"/>
                </a:lnTo>
                <a:lnTo>
                  <a:pt x="854" y="223"/>
                </a:lnTo>
                <a:lnTo>
                  <a:pt x="962" y="299"/>
                </a:lnTo>
                <a:lnTo>
                  <a:pt x="1049" y="374"/>
                </a:lnTo>
                <a:lnTo>
                  <a:pt x="1071" y="391"/>
                </a:lnTo>
                <a:lnTo>
                  <a:pt x="1180" y="393"/>
                </a:lnTo>
                <a:lnTo>
                  <a:pt x="1288" y="351"/>
                </a:lnTo>
                <a:lnTo>
                  <a:pt x="1291" y="349"/>
                </a:lnTo>
                <a:lnTo>
                  <a:pt x="1397" y="320"/>
                </a:lnTo>
                <a:lnTo>
                  <a:pt x="1505" y="325"/>
                </a:lnTo>
                <a:lnTo>
                  <a:pt x="1534" y="331"/>
                </a:lnTo>
                <a:lnTo>
                  <a:pt x="1614" y="353"/>
                </a:lnTo>
                <a:lnTo>
                  <a:pt x="1656" y="360"/>
                </a:lnTo>
                <a:lnTo>
                  <a:pt x="1707" y="364"/>
                </a:lnTo>
                <a:lnTo>
                  <a:pt x="1807" y="369"/>
                </a:lnTo>
                <a:lnTo>
                  <a:pt x="1908" y="357"/>
                </a:lnTo>
                <a:lnTo>
                  <a:pt x="2004" y="338"/>
                </a:lnTo>
                <a:lnTo>
                  <a:pt x="2008" y="336"/>
                </a:lnTo>
                <a:lnTo>
                  <a:pt x="2109" y="331"/>
                </a:lnTo>
                <a:lnTo>
                  <a:pt x="2209" y="334"/>
                </a:lnTo>
                <a:lnTo>
                  <a:pt x="2310" y="331"/>
                </a:lnTo>
                <a:lnTo>
                  <a:pt x="2411" y="319"/>
                </a:lnTo>
                <a:lnTo>
                  <a:pt x="2512" y="316"/>
                </a:lnTo>
                <a:lnTo>
                  <a:pt x="2572" y="327"/>
                </a:lnTo>
                <a:lnTo>
                  <a:pt x="2613" y="333"/>
                </a:lnTo>
                <a:lnTo>
                  <a:pt x="2714" y="351"/>
                </a:lnTo>
                <a:lnTo>
                  <a:pt x="2814" y="351"/>
                </a:lnTo>
                <a:lnTo>
                  <a:pt x="2914" y="351"/>
                </a:lnTo>
                <a:lnTo>
                  <a:pt x="3015" y="349"/>
                </a:lnTo>
                <a:lnTo>
                  <a:pt x="3116" y="346"/>
                </a:lnTo>
                <a:lnTo>
                  <a:pt x="3138" y="348"/>
                </a:lnTo>
                <a:lnTo>
                  <a:pt x="3216" y="354"/>
                </a:lnTo>
                <a:lnTo>
                  <a:pt x="3317" y="354"/>
                </a:lnTo>
                <a:lnTo>
                  <a:pt x="3418" y="345"/>
                </a:lnTo>
                <a:lnTo>
                  <a:pt x="3519" y="349"/>
                </a:lnTo>
                <a:lnTo>
                  <a:pt x="3620" y="357"/>
                </a:lnTo>
                <a:lnTo>
                  <a:pt x="3706" y="338"/>
                </a:lnTo>
                <a:lnTo>
                  <a:pt x="3720" y="334"/>
                </a:lnTo>
                <a:lnTo>
                  <a:pt x="3820" y="315"/>
                </a:lnTo>
                <a:lnTo>
                  <a:pt x="3921" y="315"/>
                </a:lnTo>
                <a:lnTo>
                  <a:pt x="4022" y="325"/>
                </a:lnTo>
                <a:lnTo>
                  <a:pt x="4123" y="332"/>
                </a:lnTo>
                <a:lnTo>
                  <a:pt x="4223" y="352"/>
                </a:lnTo>
                <a:lnTo>
                  <a:pt x="4273" y="365"/>
                </a:lnTo>
                <a:lnTo>
                  <a:pt x="4324" y="380"/>
                </a:lnTo>
                <a:lnTo>
                  <a:pt x="4425" y="382"/>
                </a:lnTo>
                <a:lnTo>
                  <a:pt x="4526" y="397"/>
                </a:lnTo>
                <a:lnTo>
                  <a:pt x="4627" y="409"/>
                </a:lnTo>
                <a:lnTo>
                  <a:pt x="4726" y="398"/>
                </a:lnTo>
                <a:lnTo>
                  <a:pt x="4827" y="397"/>
                </a:lnTo>
                <a:lnTo>
                  <a:pt x="4841" y="398"/>
                </a:lnTo>
                <a:lnTo>
                  <a:pt x="4928" y="409"/>
                </a:lnTo>
                <a:lnTo>
                  <a:pt x="5029" y="432"/>
                </a:lnTo>
                <a:lnTo>
                  <a:pt x="5130" y="471"/>
                </a:lnTo>
                <a:lnTo>
                  <a:pt x="5230" y="513"/>
                </a:lnTo>
                <a:lnTo>
                  <a:pt x="5331" y="551"/>
                </a:lnTo>
                <a:lnTo>
                  <a:pt x="5367" y="564"/>
                </a:lnTo>
                <a:lnTo>
                  <a:pt x="5392" y="572"/>
                </a:lnTo>
                <a:lnTo>
                  <a:pt x="5434" y="580"/>
                </a:lnTo>
                <a:lnTo>
                  <a:pt x="5537" y="572"/>
                </a:lnTo>
                <a:lnTo>
                  <a:pt x="5641" y="567"/>
                </a:lnTo>
                <a:lnTo>
                  <a:pt x="5727" y="504"/>
                </a:lnTo>
                <a:lnTo>
                  <a:pt x="5745" y="486"/>
                </a:lnTo>
                <a:lnTo>
                  <a:pt x="5849" y="359"/>
                </a:lnTo>
                <a:lnTo>
                  <a:pt x="5952" y="180"/>
                </a:lnTo>
                <a:lnTo>
                  <a:pt x="6056" y="90"/>
                </a:lnTo>
                <a:lnTo>
                  <a:pt x="6062" y="94"/>
                </a:lnTo>
                <a:lnTo>
                  <a:pt x="6160" y="183"/>
                </a:lnTo>
                <a:lnTo>
                  <a:pt x="6264" y="289"/>
                </a:lnTo>
                <a:lnTo>
                  <a:pt x="6367" y="343"/>
                </a:lnTo>
                <a:lnTo>
                  <a:pt x="6397" y="340"/>
                </a:lnTo>
                <a:lnTo>
                  <a:pt x="6471" y="342"/>
                </a:lnTo>
                <a:lnTo>
                  <a:pt x="6575" y="306"/>
                </a:lnTo>
                <a:lnTo>
                  <a:pt x="6680" y="282"/>
                </a:lnTo>
                <a:lnTo>
                  <a:pt x="6732" y="271"/>
                </a:lnTo>
                <a:lnTo>
                  <a:pt x="6783" y="267"/>
                </a:lnTo>
                <a:lnTo>
                  <a:pt x="6887" y="291"/>
                </a:lnTo>
                <a:lnTo>
                  <a:pt x="6991" y="314"/>
                </a:lnTo>
                <a:lnTo>
                  <a:pt x="7067" y="322"/>
                </a:lnTo>
                <a:lnTo>
                  <a:pt x="7095" y="327"/>
                </a:lnTo>
                <a:lnTo>
                  <a:pt x="7198" y="333"/>
                </a:lnTo>
                <a:lnTo>
                  <a:pt x="7262" y="331"/>
                </a:lnTo>
                <a:lnTo>
                  <a:pt x="7295" y="334"/>
                </a:lnTo>
              </a:path>
            </a:pathLst>
          </a:custGeom>
          <a:noFill/>
          <a:ln w="11113" cap="flat">
            <a:solidFill>
              <a:srgbClr val="0000FF"/>
            </a:solidFill>
            <a:prstDash val="dash"/>
            <a:round/>
            <a:headEnd/>
            <a:tailEnd/>
          </a:ln>
        </p:spPr>
        <p:txBody>
          <a:bodyPr/>
          <a:lstStyle/>
          <a:p>
            <a:endParaRPr lang="en-GB"/>
          </a:p>
        </p:txBody>
      </p:sp>
      <p:sp>
        <p:nvSpPr>
          <p:cNvPr id="283" name="Line 3879"/>
          <p:cNvSpPr>
            <a:spLocks noChangeShapeType="1"/>
          </p:cNvSpPr>
          <p:nvPr>
            <p:custDataLst>
              <p:tags r:id="rId274"/>
            </p:custDataLst>
          </p:nvPr>
        </p:nvSpPr>
        <p:spPr bwMode="auto">
          <a:xfrm>
            <a:off x="379680" y="1862691"/>
            <a:ext cx="8161156" cy="1938"/>
          </a:xfrm>
          <a:prstGeom prst="line">
            <a:avLst/>
          </a:prstGeom>
          <a:noFill/>
          <a:ln w="0">
            <a:solidFill>
              <a:srgbClr val="000000"/>
            </a:solidFill>
            <a:round/>
            <a:headEnd/>
            <a:tailEnd/>
          </a:ln>
        </p:spPr>
        <p:txBody>
          <a:bodyPr/>
          <a:lstStyle/>
          <a:p>
            <a:endParaRPr lang="en-GB"/>
          </a:p>
        </p:txBody>
      </p:sp>
      <p:sp>
        <p:nvSpPr>
          <p:cNvPr id="284" name="Line 3889"/>
          <p:cNvSpPr>
            <a:spLocks noChangeShapeType="1"/>
          </p:cNvSpPr>
          <p:nvPr>
            <p:custDataLst>
              <p:tags r:id="rId275"/>
            </p:custDataLst>
          </p:nvPr>
        </p:nvSpPr>
        <p:spPr bwMode="auto">
          <a:xfrm>
            <a:off x="379680" y="1244745"/>
            <a:ext cx="8161156" cy="1937"/>
          </a:xfrm>
          <a:prstGeom prst="line">
            <a:avLst/>
          </a:prstGeom>
          <a:noFill/>
          <a:ln w="0">
            <a:solidFill>
              <a:srgbClr val="000000"/>
            </a:solidFill>
            <a:round/>
            <a:headEnd/>
            <a:tailEnd/>
          </a:ln>
        </p:spPr>
        <p:txBody>
          <a:bodyPr/>
          <a:lstStyle/>
          <a:p>
            <a:endParaRPr lang="en-GB"/>
          </a:p>
        </p:txBody>
      </p:sp>
      <p:sp>
        <p:nvSpPr>
          <p:cNvPr id="285" name="Line 3890"/>
          <p:cNvSpPr>
            <a:spLocks noChangeShapeType="1"/>
          </p:cNvSpPr>
          <p:nvPr>
            <p:custDataLst>
              <p:tags r:id="rId276"/>
            </p:custDataLst>
          </p:nvPr>
        </p:nvSpPr>
        <p:spPr bwMode="auto">
          <a:xfrm flipV="1">
            <a:off x="379680" y="1244745"/>
            <a:ext cx="1937" cy="617946"/>
          </a:xfrm>
          <a:prstGeom prst="line">
            <a:avLst/>
          </a:prstGeom>
          <a:noFill/>
          <a:ln w="0">
            <a:solidFill>
              <a:srgbClr val="000000"/>
            </a:solidFill>
            <a:round/>
            <a:headEnd/>
            <a:tailEnd/>
          </a:ln>
        </p:spPr>
        <p:txBody>
          <a:bodyPr/>
          <a:lstStyle/>
          <a:p>
            <a:endParaRPr lang="en-GB"/>
          </a:p>
        </p:txBody>
      </p:sp>
      <p:sp>
        <p:nvSpPr>
          <p:cNvPr id="286" name="Line 3891"/>
          <p:cNvSpPr>
            <a:spLocks noChangeShapeType="1"/>
          </p:cNvSpPr>
          <p:nvPr>
            <p:custDataLst>
              <p:tags r:id="rId277"/>
            </p:custDataLst>
          </p:nvPr>
        </p:nvSpPr>
        <p:spPr bwMode="auto">
          <a:xfrm flipH="1">
            <a:off x="300257" y="1862691"/>
            <a:ext cx="79423" cy="1938"/>
          </a:xfrm>
          <a:prstGeom prst="line">
            <a:avLst/>
          </a:prstGeom>
          <a:noFill/>
          <a:ln w="0">
            <a:solidFill>
              <a:srgbClr val="000000"/>
            </a:solidFill>
            <a:round/>
            <a:headEnd/>
            <a:tailEnd/>
          </a:ln>
        </p:spPr>
        <p:txBody>
          <a:bodyPr/>
          <a:lstStyle/>
          <a:p>
            <a:endParaRPr lang="en-GB"/>
          </a:p>
        </p:txBody>
      </p:sp>
      <p:sp>
        <p:nvSpPr>
          <p:cNvPr id="287" name="Line 3892"/>
          <p:cNvSpPr>
            <a:spLocks noChangeShapeType="1"/>
          </p:cNvSpPr>
          <p:nvPr>
            <p:custDataLst>
              <p:tags r:id="rId278"/>
            </p:custDataLst>
          </p:nvPr>
        </p:nvSpPr>
        <p:spPr bwMode="auto">
          <a:xfrm flipH="1">
            <a:off x="300257" y="1709658"/>
            <a:ext cx="79423" cy="1937"/>
          </a:xfrm>
          <a:prstGeom prst="line">
            <a:avLst/>
          </a:prstGeom>
          <a:noFill/>
          <a:ln w="0">
            <a:solidFill>
              <a:srgbClr val="000000"/>
            </a:solidFill>
            <a:round/>
            <a:headEnd/>
            <a:tailEnd/>
          </a:ln>
        </p:spPr>
        <p:txBody>
          <a:bodyPr/>
          <a:lstStyle/>
          <a:p>
            <a:endParaRPr lang="en-GB"/>
          </a:p>
        </p:txBody>
      </p:sp>
      <p:sp>
        <p:nvSpPr>
          <p:cNvPr id="288" name="Line 3893"/>
          <p:cNvSpPr>
            <a:spLocks noChangeShapeType="1"/>
          </p:cNvSpPr>
          <p:nvPr>
            <p:custDataLst>
              <p:tags r:id="rId279"/>
            </p:custDataLst>
          </p:nvPr>
        </p:nvSpPr>
        <p:spPr bwMode="auto">
          <a:xfrm flipH="1">
            <a:off x="300257" y="1554687"/>
            <a:ext cx="79423" cy="1937"/>
          </a:xfrm>
          <a:prstGeom prst="line">
            <a:avLst/>
          </a:prstGeom>
          <a:noFill/>
          <a:ln w="0">
            <a:solidFill>
              <a:srgbClr val="000000"/>
            </a:solidFill>
            <a:round/>
            <a:headEnd/>
            <a:tailEnd/>
          </a:ln>
        </p:spPr>
        <p:txBody>
          <a:bodyPr/>
          <a:lstStyle/>
          <a:p>
            <a:endParaRPr lang="en-GB"/>
          </a:p>
        </p:txBody>
      </p:sp>
      <p:sp>
        <p:nvSpPr>
          <p:cNvPr id="289" name="Line 3894"/>
          <p:cNvSpPr>
            <a:spLocks noChangeShapeType="1"/>
          </p:cNvSpPr>
          <p:nvPr>
            <p:custDataLst>
              <p:tags r:id="rId280"/>
            </p:custDataLst>
          </p:nvPr>
        </p:nvSpPr>
        <p:spPr bwMode="auto">
          <a:xfrm flipH="1">
            <a:off x="300257" y="1397778"/>
            <a:ext cx="79423" cy="1938"/>
          </a:xfrm>
          <a:prstGeom prst="line">
            <a:avLst/>
          </a:prstGeom>
          <a:noFill/>
          <a:ln w="0">
            <a:solidFill>
              <a:srgbClr val="000000"/>
            </a:solidFill>
            <a:round/>
            <a:headEnd/>
            <a:tailEnd/>
          </a:ln>
        </p:spPr>
        <p:txBody>
          <a:bodyPr/>
          <a:lstStyle/>
          <a:p>
            <a:endParaRPr lang="en-GB"/>
          </a:p>
        </p:txBody>
      </p:sp>
      <p:sp>
        <p:nvSpPr>
          <p:cNvPr id="290" name="Line 3895"/>
          <p:cNvSpPr>
            <a:spLocks noChangeShapeType="1"/>
          </p:cNvSpPr>
          <p:nvPr>
            <p:custDataLst>
              <p:tags r:id="rId281"/>
            </p:custDataLst>
          </p:nvPr>
        </p:nvSpPr>
        <p:spPr bwMode="auto">
          <a:xfrm flipH="1">
            <a:off x="300257" y="1244745"/>
            <a:ext cx="79423" cy="1937"/>
          </a:xfrm>
          <a:prstGeom prst="line">
            <a:avLst/>
          </a:prstGeom>
          <a:noFill/>
          <a:ln w="0">
            <a:solidFill>
              <a:srgbClr val="000000"/>
            </a:solidFill>
            <a:round/>
            <a:headEnd/>
            <a:tailEnd/>
          </a:ln>
        </p:spPr>
        <p:txBody>
          <a:bodyPr/>
          <a:lstStyle/>
          <a:p>
            <a:endParaRPr lang="en-GB"/>
          </a:p>
        </p:txBody>
      </p:sp>
      <p:sp>
        <p:nvSpPr>
          <p:cNvPr id="291" name="Line 3896"/>
          <p:cNvSpPr>
            <a:spLocks noChangeShapeType="1"/>
          </p:cNvSpPr>
          <p:nvPr>
            <p:custDataLst>
              <p:tags r:id="rId282"/>
            </p:custDataLst>
          </p:nvPr>
        </p:nvSpPr>
        <p:spPr bwMode="auto">
          <a:xfrm flipV="1">
            <a:off x="8540836" y="1244745"/>
            <a:ext cx="1938" cy="617946"/>
          </a:xfrm>
          <a:prstGeom prst="line">
            <a:avLst/>
          </a:prstGeom>
          <a:noFill/>
          <a:ln w="0">
            <a:solidFill>
              <a:srgbClr val="000000"/>
            </a:solidFill>
            <a:round/>
            <a:headEnd/>
            <a:tailEnd/>
          </a:ln>
        </p:spPr>
        <p:txBody>
          <a:bodyPr/>
          <a:lstStyle/>
          <a:p>
            <a:endParaRPr lang="en-GB"/>
          </a:p>
        </p:txBody>
      </p:sp>
      <p:sp>
        <p:nvSpPr>
          <p:cNvPr id="292" name="Line 3897"/>
          <p:cNvSpPr>
            <a:spLocks noChangeShapeType="1"/>
          </p:cNvSpPr>
          <p:nvPr>
            <p:custDataLst>
              <p:tags r:id="rId283"/>
            </p:custDataLst>
          </p:nvPr>
        </p:nvSpPr>
        <p:spPr bwMode="auto">
          <a:xfrm flipH="1">
            <a:off x="8540836" y="1862691"/>
            <a:ext cx="79423" cy="1938"/>
          </a:xfrm>
          <a:prstGeom prst="line">
            <a:avLst/>
          </a:prstGeom>
          <a:noFill/>
          <a:ln w="0">
            <a:solidFill>
              <a:srgbClr val="000000"/>
            </a:solidFill>
            <a:round/>
            <a:headEnd/>
            <a:tailEnd/>
          </a:ln>
        </p:spPr>
        <p:txBody>
          <a:bodyPr/>
          <a:lstStyle/>
          <a:p>
            <a:endParaRPr lang="en-GB"/>
          </a:p>
        </p:txBody>
      </p:sp>
      <p:sp>
        <p:nvSpPr>
          <p:cNvPr id="293" name="Line 3898"/>
          <p:cNvSpPr>
            <a:spLocks noChangeShapeType="1"/>
          </p:cNvSpPr>
          <p:nvPr>
            <p:custDataLst>
              <p:tags r:id="rId284"/>
            </p:custDataLst>
          </p:nvPr>
        </p:nvSpPr>
        <p:spPr bwMode="auto">
          <a:xfrm flipH="1">
            <a:off x="8540836" y="1709658"/>
            <a:ext cx="79423" cy="1937"/>
          </a:xfrm>
          <a:prstGeom prst="line">
            <a:avLst/>
          </a:prstGeom>
          <a:noFill/>
          <a:ln w="0">
            <a:solidFill>
              <a:srgbClr val="000000"/>
            </a:solidFill>
            <a:round/>
            <a:headEnd/>
            <a:tailEnd/>
          </a:ln>
        </p:spPr>
        <p:txBody>
          <a:bodyPr/>
          <a:lstStyle/>
          <a:p>
            <a:endParaRPr lang="en-GB"/>
          </a:p>
        </p:txBody>
      </p:sp>
      <p:sp>
        <p:nvSpPr>
          <p:cNvPr id="294" name="Line 3899"/>
          <p:cNvSpPr>
            <a:spLocks noChangeShapeType="1"/>
          </p:cNvSpPr>
          <p:nvPr>
            <p:custDataLst>
              <p:tags r:id="rId285"/>
            </p:custDataLst>
          </p:nvPr>
        </p:nvSpPr>
        <p:spPr bwMode="auto">
          <a:xfrm flipH="1">
            <a:off x="8540836" y="1554687"/>
            <a:ext cx="79423" cy="1937"/>
          </a:xfrm>
          <a:prstGeom prst="line">
            <a:avLst/>
          </a:prstGeom>
          <a:noFill/>
          <a:ln w="0">
            <a:solidFill>
              <a:srgbClr val="000000"/>
            </a:solidFill>
            <a:round/>
            <a:headEnd/>
            <a:tailEnd/>
          </a:ln>
        </p:spPr>
        <p:txBody>
          <a:bodyPr/>
          <a:lstStyle/>
          <a:p>
            <a:endParaRPr lang="en-GB"/>
          </a:p>
        </p:txBody>
      </p:sp>
      <p:sp>
        <p:nvSpPr>
          <p:cNvPr id="295" name="Line 3900"/>
          <p:cNvSpPr>
            <a:spLocks noChangeShapeType="1"/>
          </p:cNvSpPr>
          <p:nvPr>
            <p:custDataLst>
              <p:tags r:id="rId286"/>
            </p:custDataLst>
          </p:nvPr>
        </p:nvSpPr>
        <p:spPr bwMode="auto">
          <a:xfrm flipH="1">
            <a:off x="8540836" y="1397778"/>
            <a:ext cx="79423" cy="1938"/>
          </a:xfrm>
          <a:prstGeom prst="line">
            <a:avLst/>
          </a:prstGeom>
          <a:noFill/>
          <a:ln w="0">
            <a:solidFill>
              <a:srgbClr val="000000"/>
            </a:solidFill>
            <a:round/>
            <a:headEnd/>
            <a:tailEnd/>
          </a:ln>
        </p:spPr>
        <p:txBody>
          <a:bodyPr/>
          <a:lstStyle/>
          <a:p>
            <a:endParaRPr lang="en-GB"/>
          </a:p>
        </p:txBody>
      </p:sp>
      <p:sp>
        <p:nvSpPr>
          <p:cNvPr id="296" name="Line 3901"/>
          <p:cNvSpPr>
            <a:spLocks noChangeShapeType="1"/>
          </p:cNvSpPr>
          <p:nvPr>
            <p:custDataLst>
              <p:tags r:id="rId287"/>
            </p:custDataLst>
          </p:nvPr>
        </p:nvSpPr>
        <p:spPr bwMode="auto">
          <a:xfrm flipH="1">
            <a:off x="8540836" y="1244745"/>
            <a:ext cx="79423" cy="1937"/>
          </a:xfrm>
          <a:prstGeom prst="line">
            <a:avLst/>
          </a:prstGeom>
          <a:noFill/>
          <a:ln w="0">
            <a:solidFill>
              <a:srgbClr val="000000"/>
            </a:solidFill>
            <a:round/>
            <a:headEnd/>
            <a:tailEnd/>
          </a:ln>
        </p:spPr>
        <p:txBody>
          <a:bodyPr/>
          <a:lstStyle/>
          <a:p>
            <a:endParaRPr lang="en-GB"/>
          </a:p>
        </p:txBody>
      </p:sp>
      <p:sp>
        <p:nvSpPr>
          <p:cNvPr id="297" name="Rectangle 3902"/>
          <p:cNvSpPr>
            <a:spLocks noChangeArrowheads="1"/>
          </p:cNvSpPr>
          <p:nvPr>
            <p:custDataLst>
              <p:tags r:id="rId288"/>
            </p:custDataLst>
          </p:nvPr>
        </p:nvSpPr>
        <p:spPr bwMode="auto">
          <a:xfrm>
            <a:off x="8620259" y="1822011"/>
            <a:ext cx="153033"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-200</a:t>
            </a:r>
            <a:endParaRPr lang="en-GB"/>
          </a:p>
        </p:txBody>
      </p:sp>
      <p:sp>
        <p:nvSpPr>
          <p:cNvPr id="298" name="Rectangle 3903"/>
          <p:cNvSpPr>
            <a:spLocks noChangeArrowheads="1"/>
          </p:cNvSpPr>
          <p:nvPr>
            <p:custDataLst>
              <p:tags r:id="rId289"/>
            </p:custDataLst>
          </p:nvPr>
        </p:nvSpPr>
        <p:spPr bwMode="auto">
          <a:xfrm>
            <a:off x="8620259" y="1667041"/>
            <a:ext cx="153033"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-100</a:t>
            </a:r>
            <a:endParaRPr lang="en-GB"/>
          </a:p>
        </p:txBody>
      </p:sp>
      <p:sp>
        <p:nvSpPr>
          <p:cNvPr id="299" name="Rectangle 3904"/>
          <p:cNvSpPr>
            <a:spLocks noChangeArrowheads="1"/>
          </p:cNvSpPr>
          <p:nvPr>
            <p:custDataLst>
              <p:tags r:id="rId290"/>
            </p:custDataLst>
          </p:nvPr>
        </p:nvSpPr>
        <p:spPr bwMode="auto">
          <a:xfrm>
            <a:off x="8620259" y="1514006"/>
            <a:ext cx="42617"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0</a:t>
            </a:r>
            <a:endParaRPr lang="en-GB"/>
          </a:p>
        </p:txBody>
      </p:sp>
      <p:sp>
        <p:nvSpPr>
          <p:cNvPr id="300" name="Rectangle 3905"/>
          <p:cNvSpPr>
            <a:spLocks noChangeArrowheads="1"/>
          </p:cNvSpPr>
          <p:nvPr>
            <p:custDataLst>
              <p:tags r:id="rId291"/>
            </p:custDataLst>
          </p:nvPr>
        </p:nvSpPr>
        <p:spPr bwMode="auto">
          <a:xfrm>
            <a:off x="8620259" y="1357099"/>
            <a:ext cx="127851"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100</a:t>
            </a:r>
            <a:endParaRPr lang="en-GB"/>
          </a:p>
        </p:txBody>
      </p:sp>
      <p:sp>
        <p:nvSpPr>
          <p:cNvPr id="301" name="Rectangle 3906"/>
          <p:cNvSpPr>
            <a:spLocks noChangeArrowheads="1"/>
          </p:cNvSpPr>
          <p:nvPr>
            <p:custDataLst>
              <p:tags r:id="rId292"/>
            </p:custDataLst>
          </p:nvPr>
        </p:nvSpPr>
        <p:spPr bwMode="auto">
          <a:xfrm>
            <a:off x="8620259" y="1202128"/>
            <a:ext cx="127851"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200</a:t>
            </a:r>
            <a:endParaRPr lang="en-GB"/>
          </a:p>
        </p:txBody>
      </p:sp>
      <p:sp>
        <p:nvSpPr>
          <p:cNvPr id="302" name="Rectangle 3907"/>
          <p:cNvSpPr>
            <a:spLocks noChangeArrowheads="1"/>
          </p:cNvSpPr>
          <p:nvPr>
            <p:custDataLst>
              <p:tags r:id="rId293"/>
            </p:custDataLst>
          </p:nvPr>
        </p:nvSpPr>
        <p:spPr bwMode="auto">
          <a:xfrm rot="16200000">
            <a:off x="8841092" y="1845257"/>
            <a:ext cx="102668"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M</a:t>
            </a:r>
            <a:endParaRPr lang="en-GB"/>
          </a:p>
        </p:txBody>
      </p:sp>
      <p:sp>
        <p:nvSpPr>
          <p:cNvPr id="303" name="Rectangle 3908"/>
          <p:cNvSpPr>
            <a:spLocks noChangeArrowheads="1"/>
          </p:cNvSpPr>
          <p:nvPr>
            <p:custDataLst>
              <p:tags r:id="rId294"/>
            </p:custDataLst>
          </p:nvPr>
        </p:nvSpPr>
        <p:spPr bwMode="auto">
          <a:xfrm rot="16200000">
            <a:off x="8857558" y="1764865"/>
            <a:ext cx="69737"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a</a:t>
            </a:r>
            <a:endParaRPr lang="en-GB"/>
          </a:p>
        </p:txBody>
      </p:sp>
      <p:sp>
        <p:nvSpPr>
          <p:cNvPr id="304" name="Rectangle 3909"/>
          <p:cNvSpPr>
            <a:spLocks noChangeArrowheads="1"/>
          </p:cNvSpPr>
          <p:nvPr>
            <p:custDataLst>
              <p:tags r:id="rId295"/>
            </p:custDataLst>
          </p:nvPr>
        </p:nvSpPr>
        <p:spPr bwMode="auto">
          <a:xfrm rot="16200000">
            <a:off x="8857558" y="1699002"/>
            <a:ext cx="69737"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g</a:t>
            </a:r>
            <a:endParaRPr lang="en-GB"/>
          </a:p>
        </p:txBody>
      </p:sp>
      <p:sp>
        <p:nvSpPr>
          <p:cNvPr id="305" name="Rectangle 3910"/>
          <p:cNvSpPr>
            <a:spLocks noChangeArrowheads="1"/>
          </p:cNvSpPr>
          <p:nvPr>
            <p:custDataLst>
              <p:tags r:id="rId296"/>
            </p:custDataLst>
          </p:nvPr>
        </p:nvSpPr>
        <p:spPr bwMode="auto">
          <a:xfrm rot="16200000">
            <a:off x="8874992" y="1648638"/>
            <a:ext cx="34868"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 </a:t>
            </a:r>
            <a:endParaRPr lang="en-GB"/>
          </a:p>
        </p:txBody>
      </p:sp>
      <p:sp>
        <p:nvSpPr>
          <p:cNvPr id="306" name="Rectangle 3911"/>
          <p:cNvSpPr>
            <a:spLocks noChangeArrowheads="1"/>
          </p:cNvSpPr>
          <p:nvPr>
            <p:custDataLst>
              <p:tags r:id="rId297"/>
            </p:custDataLst>
          </p:nvPr>
        </p:nvSpPr>
        <p:spPr bwMode="auto">
          <a:xfrm rot="16200000">
            <a:off x="8874992" y="1617644"/>
            <a:ext cx="34868"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t</a:t>
            </a:r>
            <a:endParaRPr lang="en-GB"/>
          </a:p>
        </p:txBody>
      </p:sp>
      <p:sp>
        <p:nvSpPr>
          <p:cNvPr id="307" name="Rectangle 3912"/>
          <p:cNvSpPr>
            <a:spLocks noChangeArrowheads="1"/>
          </p:cNvSpPr>
          <p:nvPr>
            <p:custDataLst>
              <p:tags r:id="rId298"/>
            </p:custDataLst>
          </p:nvPr>
        </p:nvSpPr>
        <p:spPr bwMode="auto">
          <a:xfrm rot="16200000">
            <a:off x="8857558" y="1569215"/>
            <a:ext cx="69737"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o</a:t>
            </a:r>
            <a:endParaRPr lang="en-GB"/>
          </a:p>
        </p:txBody>
      </p:sp>
      <p:sp>
        <p:nvSpPr>
          <p:cNvPr id="308" name="Rectangle 3913"/>
          <p:cNvSpPr>
            <a:spLocks noChangeArrowheads="1"/>
          </p:cNvSpPr>
          <p:nvPr>
            <p:custDataLst>
              <p:tags r:id="rId299"/>
            </p:custDataLst>
          </p:nvPr>
        </p:nvSpPr>
        <p:spPr bwMode="auto">
          <a:xfrm rot="16200000">
            <a:off x="8874992" y="1518849"/>
            <a:ext cx="34868"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t</a:t>
            </a:r>
            <a:endParaRPr lang="en-GB"/>
          </a:p>
        </p:txBody>
      </p:sp>
      <p:sp>
        <p:nvSpPr>
          <p:cNvPr id="309" name="Rectangle 3914"/>
          <p:cNvSpPr>
            <a:spLocks noChangeArrowheads="1"/>
          </p:cNvSpPr>
          <p:nvPr>
            <p:custDataLst>
              <p:tags r:id="rId300"/>
            </p:custDataLst>
          </p:nvPr>
        </p:nvSpPr>
        <p:spPr bwMode="auto">
          <a:xfrm rot="16200000">
            <a:off x="8857558" y="1470420"/>
            <a:ext cx="69737"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a</a:t>
            </a:r>
            <a:endParaRPr lang="en-GB"/>
          </a:p>
        </p:txBody>
      </p:sp>
      <p:sp>
        <p:nvSpPr>
          <p:cNvPr id="310" name="Rectangle 3915"/>
          <p:cNvSpPr>
            <a:spLocks noChangeArrowheads="1"/>
          </p:cNvSpPr>
          <p:nvPr>
            <p:custDataLst>
              <p:tags r:id="rId301"/>
            </p:custDataLst>
          </p:nvPr>
        </p:nvSpPr>
        <p:spPr bwMode="auto">
          <a:xfrm rot="16200000">
            <a:off x="8874992" y="1421992"/>
            <a:ext cx="34868"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 </a:t>
            </a:r>
            <a:endParaRPr lang="en-GB"/>
          </a:p>
        </p:txBody>
      </p:sp>
      <p:sp>
        <p:nvSpPr>
          <p:cNvPr id="311" name="Rectangle 3916"/>
          <p:cNvSpPr>
            <a:spLocks noChangeArrowheads="1"/>
          </p:cNvSpPr>
          <p:nvPr>
            <p:custDataLst>
              <p:tags r:id="rId302"/>
            </p:custDataLst>
          </p:nvPr>
        </p:nvSpPr>
        <p:spPr bwMode="auto">
          <a:xfrm rot="16200000">
            <a:off x="8872087" y="1386155"/>
            <a:ext cx="40680"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a:t>
            </a:r>
            <a:endParaRPr lang="en-GB"/>
          </a:p>
        </p:txBody>
      </p:sp>
      <p:sp>
        <p:nvSpPr>
          <p:cNvPr id="312" name="Rectangle 3917"/>
          <p:cNvSpPr>
            <a:spLocks noChangeArrowheads="1"/>
          </p:cNvSpPr>
          <p:nvPr>
            <p:custDataLst>
              <p:tags r:id="rId303"/>
            </p:custDataLst>
          </p:nvPr>
        </p:nvSpPr>
        <p:spPr bwMode="auto">
          <a:xfrm rot="16200000">
            <a:off x="8841092" y="1318356"/>
            <a:ext cx="102668"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m</a:t>
            </a:r>
            <a:endParaRPr lang="en-GB"/>
          </a:p>
        </p:txBody>
      </p:sp>
      <p:sp>
        <p:nvSpPr>
          <p:cNvPr id="313" name="Rectangle 3918"/>
          <p:cNvSpPr>
            <a:spLocks noChangeArrowheads="1"/>
          </p:cNvSpPr>
          <p:nvPr>
            <p:custDataLst>
              <p:tags r:id="rId304"/>
            </p:custDataLst>
          </p:nvPr>
        </p:nvSpPr>
        <p:spPr bwMode="auto">
          <a:xfrm rot="16200000">
            <a:off x="8843998" y="1220530"/>
            <a:ext cx="96857"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G</a:t>
            </a:r>
            <a:endParaRPr lang="en-GB"/>
          </a:p>
        </p:txBody>
      </p:sp>
      <p:sp>
        <p:nvSpPr>
          <p:cNvPr id="314" name="Rectangle 3919"/>
          <p:cNvSpPr>
            <a:spLocks noChangeArrowheads="1"/>
          </p:cNvSpPr>
          <p:nvPr>
            <p:custDataLst>
              <p:tags r:id="rId305"/>
            </p:custDataLst>
          </p:nvPr>
        </p:nvSpPr>
        <p:spPr bwMode="auto">
          <a:xfrm rot="16200000">
            <a:off x="8857558" y="1146919"/>
            <a:ext cx="69737"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a</a:t>
            </a:r>
            <a:endParaRPr lang="en-GB"/>
          </a:p>
        </p:txBody>
      </p:sp>
      <p:sp>
        <p:nvSpPr>
          <p:cNvPr id="315" name="Rectangle 3920"/>
          <p:cNvSpPr>
            <a:spLocks noChangeArrowheads="1"/>
          </p:cNvSpPr>
          <p:nvPr>
            <p:custDataLst>
              <p:tags r:id="rId306"/>
            </p:custDataLst>
          </p:nvPr>
        </p:nvSpPr>
        <p:spPr bwMode="auto">
          <a:xfrm rot="16200000">
            <a:off x="8878866" y="1102366"/>
            <a:ext cx="27120"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l</a:t>
            </a:r>
            <a:endParaRPr lang="en-GB"/>
          </a:p>
        </p:txBody>
      </p:sp>
      <p:sp>
        <p:nvSpPr>
          <p:cNvPr id="316" name="Rectangle 3921"/>
          <p:cNvSpPr>
            <a:spLocks noChangeArrowheads="1"/>
          </p:cNvSpPr>
          <p:nvPr>
            <p:custDataLst>
              <p:tags r:id="rId307"/>
            </p:custDataLst>
          </p:nvPr>
        </p:nvSpPr>
        <p:spPr bwMode="auto">
          <a:xfrm rot="16200000">
            <a:off x="8872087" y="1068465"/>
            <a:ext cx="40680"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a:t>
            </a:r>
            <a:endParaRPr lang="en-GB"/>
          </a:p>
        </p:txBody>
      </p:sp>
      <p:sp>
        <p:nvSpPr>
          <p:cNvPr id="317" name="Freeform 3922"/>
          <p:cNvSpPr>
            <a:spLocks/>
          </p:cNvSpPr>
          <p:nvPr>
            <p:custDataLst>
              <p:tags r:id="rId308"/>
            </p:custDataLst>
          </p:nvPr>
        </p:nvSpPr>
        <p:spPr bwMode="auto">
          <a:xfrm>
            <a:off x="8430420" y="2300484"/>
            <a:ext cx="288633" cy="1247516"/>
          </a:xfrm>
          <a:custGeom>
            <a:avLst/>
            <a:gdLst/>
            <a:ahLst/>
            <a:cxnLst>
              <a:cxn ang="0">
                <a:pos x="0" y="0"/>
              </a:cxn>
              <a:cxn ang="0">
                <a:pos x="0" y="42"/>
              </a:cxn>
              <a:cxn ang="0">
                <a:pos x="53" y="42"/>
              </a:cxn>
              <a:cxn ang="0">
                <a:pos x="53" y="50"/>
              </a:cxn>
              <a:cxn ang="0">
                <a:pos x="182" y="50"/>
              </a:cxn>
              <a:cxn ang="0">
                <a:pos x="182" y="104"/>
              </a:cxn>
              <a:cxn ang="0">
                <a:pos x="213" y="104"/>
              </a:cxn>
              <a:cxn ang="0">
                <a:pos x="213" y="892"/>
              </a:cxn>
              <a:cxn ang="0">
                <a:pos x="226" y="892"/>
              </a:cxn>
              <a:cxn ang="0">
                <a:pos x="226" y="1224"/>
              </a:cxn>
              <a:cxn ang="0">
                <a:pos x="299" y="1224"/>
              </a:cxn>
              <a:cxn ang="0">
                <a:pos x="299" y="1287"/>
              </a:cxn>
            </a:cxnLst>
            <a:rect l="0" t="0" r="r" b="b"/>
            <a:pathLst>
              <a:path w="299" h="1287">
                <a:moveTo>
                  <a:pt x="0" y="0"/>
                </a:moveTo>
                <a:lnTo>
                  <a:pt x="0" y="42"/>
                </a:lnTo>
                <a:lnTo>
                  <a:pt x="53" y="42"/>
                </a:lnTo>
                <a:lnTo>
                  <a:pt x="53" y="50"/>
                </a:lnTo>
                <a:lnTo>
                  <a:pt x="182" y="50"/>
                </a:lnTo>
                <a:lnTo>
                  <a:pt x="182" y="104"/>
                </a:lnTo>
                <a:lnTo>
                  <a:pt x="213" y="104"/>
                </a:lnTo>
                <a:lnTo>
                  <a:pt x="213" y="892"/>
                </a:lnTo>
                <a:lnTo>
                  <a:pt x="226" y="892"/>
                </a:lnTo>
                <a:lnTo>
                  <a:pt x="226" y="1224"/>
                </a:lnTo>
                <a:lnTo>
                  <a:pt x="299" y="1224"/>
                </a:lnTo>
                <a:lnTo>
                  <a:pt x="299" y="1287"/>
                </a:lnTo>
              </a:path>
            </a:pathLst>
          </a:custGeom>
          <a:noFill/>
          <a:ln w="6350">
            <a:solidFill>
              <a:srgbClr val="000000"/>
            </a:solidFill>
            <a:prstDash val="solid"/>
            <a:round/>
            <a:headEnd/>
            <a:tailEnd/>
          </a:ln>
        </p:spPr>
        <p:txBody>
          <a:bodyPr/>
          <a:lstStyle/>
          <a:p>
            <a:endParaRPr lang="en-GB"/>
          </a:p>
        </p:txBody>
      </p:sp>
      <p:sp>
        <p:nvSpPr>
          <p:cNvPr id="318" name="Line 3923"/>
          <p:cNvSpPr>
            <a:spLocks noChangeShapeType="1"/>
          </p:cNvSpPr>
          <p:nvPr>
            <p:custDataLst>
              <p:tags r:id="rId309"/>
            </p:custDataLst>
          </p:nvPr>
        </p:nvSpPr>
        <p:spPr bwMode="auto">
          <a:xfrm>
            <a:off x="8430420" y="3708783"/>
            <a:ext cx="288633" cy="1937"/>
          </a:xfrm>
          <a:prstGeom prst="line">
            <a:avLst/>
          </a:prstGeom>
          <a:noFill/>
          <a:ln w="0">
            <a:solidFill>
              <a:srgbClr val="000000"/>
            </a:solidFill>
            <a:round/>
            <a:headEnd/>
            <a:tailEnd/>
          </a:ln>
        </p:spPr>
        <p:txBody>
          <a:bodyPr/>
          <a:lstStyle/>
          <a:p>
            <a:endParaRPr lang="en-GB"/>
          </a:p>
        </p:txBody>
      </p:sp>
      <p:sp>
        <p:nvSpPr>
          <p:cNvPr id="319" name="Line 3924"/>
          <p:cNvSpPr>
            <a:spLocks noChangeShapeType="1"/>
          </p:cNvSpPr>
          <p:nvPr>
            <p:custDataLst>
              <p:tags r:id="rId310"/>
            </p:custDataLst>
          </p:nvPr>
        </p:nvSpPr>
        <p:spPr bwMode="auto">
          <a:xfrm flipV="1">
            <a:off x="8451727" y="3708783"/>
            <a:ext cx="1938" cy="21308"/>
          </a:xfrm>
          <a:prstGeom prst="line">
            <a:avLst/>
          </a:prstGeom>
          <a:noFill/>
          <a:ln w="0">
            <a:solidFill>
              <a:srgbClr val="000000"/>
            </a:solidFill>
            <a:round/>
            <a:headEnd/>
            <a:tailEnd/>
          </a:ln>
        </p:spPr>
        <p:txBody>
          <a:bodyPr/>
          <a:lstStyle/>
          <a:p>
            <a:endParaRPr lang="en-GB"/>
          </a:p>
        </p:txBody>
      </p:sp>
      <p:sp>
        <p:nvSpPr>
          <p:cNvPr id="320" name="Line 3925"/>
          <p:cNvSpPr>
            <a:spLocks noChangeShapeType="1"/>
          </p:cNvSpPr>
          <p:nvPr>
            <p:custDataLst>
              <p:tags r:id="rId311"/>
            </p:custDataLst>
          </p:nvPr>
        </p:nvSpPr>
        <p:spPr bwMode="auto">
          <a:xfrm flipV="1">
            <a:off x="8535025" y="3708783"/>
            <a:ext cx="1937" cy="21308"/>
          </a:xfrm>
          <a:prstGeom prst="line">
            <a:avLst/>
          </a:prstGeom>
          <a:noFill/>
          <a:ln w="0">
            <a:solidFill>
              <a:srgbClr val="000000"/>
            </a:solidFill>
            <a:round/>
            <a:headEnd/>
            <a:tailEnd/>
          </a:ln>
        </p:spPr>
        <p:txBody>
          <a:bodyPr/>
          <a:lstStyle/>
          <a:p>
            <a:endParaRPr lang="en-GB"/>
          </a:p>
        </p:txBody>
      </p:sp>
      <p:sp>
        <p:nvSpPr>
          <p:cNvPr id="321" name="Line 3926"/>
          <p:cNvSpPr>
            <a:spLocks noChangeShapeType="1"/>
          </p:cNvSpPr>
          <p:nvPr>
            <p:custDataLst>
              <p:tags r:id="rId312"/>
            </p:custDataLst>
          </p:nvPr>
        </p:nvSpPr>
        <p:spPr bwMode="auto">
          <a:xfrm flipV="1">
            <a:off x="8618321" y="3708783"/>
            <a:ext cx="1938" cy="21308"/>
          </a:xfrm>
          <a:prstGeom prst="line">
            <a:avLst/>
          </a:prstGeom>
          <a:noFill/>
          <a:ln w="0">
            <a:solidFill>
              <a:srgbClr val="000000"/>
            </a:solidFill>
            <a:round/>
            <a:headEnd/>
            <a:tailEnd/>
          </a:ln>
        </p:spPr>
        <p:txBody>
          <a:bodyPr/>
          <a:lstStyle/>
          <a:p>
            <a:endParaRPr lang="en-GB"/>
          </a:p>
        </p:txBody>
      </p:sp>
      <p:sp>
        <p:nvSpPr>
          <p:cNvPr id="322" name="Line 3927"/>
          <p:cNvSpPr>
            <a:spLocks noChangeShapeType="1"/>
          </p:cNvSpPr>
          <p:nvPr>
            <p:custDataLst>
              <p:tags r:id="rId313"/>
            </p:custDataLst>
          </p:nvPr>
        </p:nvSpPr>
        <p:spPr bwMode="auto">
          <a:xfrm flipV="1">
            <a:off x="8703555" y="3708783"/>
            <a:ext cx="1938" cy="21308"/>
          </a:xfrm>
          <a:prstGeom prst="line">
            <a:avLst/>
          </a:prstGeom>
          <a:noFill/>
          <a:ln w="0">
            <a:solidFill>
              <a:srgbClr val="000000"/>
            </a:solidFill>
            <a:round/>
            <a:headEnd/>
            <a:tailEnd/>
          </a:ln>
        </p:spPr>
        <p:txBody>
          <a:bodyPr/>
          <a:lstStyle/>
          <a:p>
            <a:endParaRPr lang="en-GB"/>
          </a:p>
        </p:txBody>
      </p:sp>
      <p:sp>
        <p:nvSpPr>
          <p:cNvPr id="323" name="Rectangle 3928"/>
          <p:cNvSpPr>
            <a:spLocks noChangeArrowheads="1"/>
          </p:cNvSpPr>
          <p:nvPr>
            <p:custDataLst>
              <p:tags r:id="rId314"/>
            </p:custDataLst>
          </p:nvPr>
        </p:nvSpPr>
        <p:spPr bwMode="auto">
          <a:xfrm>
            <a:off x="8430420" y="3728154"/>
            <a:ext cx="42617"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2</a:t>
            </a:r>
            <a:endParaRPr lang="en-GB"/>
          </a:p>
        </p:txBody>
      </p:sp>
      <p:sp>
        <p:nvSpPr>
          <p:cNvPr id="324" name="Rectangle 3929"/>
          <p:cNvSpPr>
            <a:spLocks noChangeArrowheads="1"/>
          </p:cNvSpPr>
          <p:nvPr>
            <p:custDataLst>
              <p:tags r:id="rId315"/>
            </p:custDataLst>
          </p:nvPr>
        </p:nvSpPr>
        <p:spPr bwMode="auto">
          <a:xfrm>
            <a:off x="8515654" y="3728154"/>
            <a:ext cx="42617"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4</a:t>
            </a:r>
            <a:endParaRPr lang="en-GB"/>
          </a:p>
        </p:txBody>
      </p:sp>
      <p:sp>
        <p:nvSpPr>
          <p:cNvPr id="325" name="Rectangle 3930"/>
          <p:cNvSpPr>
            <a:spLocks noChangeArrowheads="1"/>
          </p:cNvSpPr>
          <p:nvPr>
            <p:custDataLst>
              <p:tags r:id="rId316"/>
            </p:custDataLst>
          </p:nvPr>
        </p:nvSpPr>
        <p:spPr bwMode="auto">
          <a:xfrm>
            <a:off x="8597013" y="3728154"/>
            <a:ext cx="42617"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6</a:t>
            </a:r>
            <a:endParaRPr lang="en-GB"/>
          </a:p>
        </p:txBody>
      </p:sp>
      <p:sp>
        <p:nvSpPr>
          <p:cNvPr id="326" name="Rectangle 3931"/>
          <p:cNvSpPr>
            <a:spLocks noChangeArrowheads="1"/>
          </p:cNvSpPr>
          <p:nvPr>
            <p:custDataLst>
              <p:tags r:id="rId317"/>
            </p:custDataLst>
          </p:nvPr>
        </p:nvSpPr>
        <p:spPr bwMode="auto">
          <a:xfrm>
            <a:off x="8682247" y="3728154"/>
            <a:ext cx="42617"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8</a:t>
            </a:r>
            <a:endParaRPr lang="en-GB"/>
          </a:p>
        </p:txBody>
      </p:sp>
      <p:sp>
        <p:nvSpPr>
          <p:cNvPr id="327" name="Rectangle 3932"/>
          <p:cNvSpPr>
            <a:spLocks noChangeArrowheads="1"/>
          </p:cNvSpPr>
          <p:nvPr>
            <p:custDataLst>
              <p:tags r:id="rId318"/>
            </p:custDataLst>
          </p:nvPr>
        </p:nvSpPr>
        <p:spPr bwMode="auto">
          <a:xfrm>
            <a:off x="8449791" y="3838570"/>
            <a:ext cx="267325"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Vp (km/s)</a:t>
            </a:r>
            <a:endParaRPr lang="en-GB"/>
          </a:p>
        </p:txBody>
      </p:sp>
      <p:sp>
        <p:nvSpPr>
          <p:cNvPr id="328" name="Line 3933"/>
          <p:cNvSpPr>
            <a:spLocks noChangeShapeType="1"/>
          </p:cNvSpPr>
          <p:nvPr>
            <p:custDataLst>
              <p:tags r:id="rId319"/>
            </p:custDataLst>
          </p:nvPr>
        </p:nvSpPr>
        <p:spPr bwMode="auto">
          <a:xfrm>
            <a:off x="8430420" y="2261741"/>
            <a:ext cx="288633" cy="1938"/>
          </a:xfrm>
          <a:prstGeom prst="line">
            <a:avLst/>
          </a:prstGeom>
          <a:noFill/>
          <a:ln w="0">
            <a:solidFill>
              <a:srgbClr val="000000"/>
            </a:solidFill>
            <a:round/>
            <a:headEnd/>
            <a:tailEnd/>
          </a:ln>
        </p:spPr>
        <p:txBody>
          <a:bodyPr/>
          <a:lstStyle/>
          <a:p>
            <a:endParaRPr lang="en-GB"/>
          </a:p>
        </p:txBody>
      </p:sp>
      <p:sp>
        <p:nvSpPr>
          <p:cNvPr id="329" name="Rectangle 3934"/>
          <p:cNvSpPr>
            <a:spLocks noChangeArrowheads="1"/>
          </p:cNvSpPr>
          <p:nvPr>
            <p:custDataLst>
              <p:tags r:id="rId320"/>
            </p:custDataLst>
          </p:nvPr>
        </p:nvSpPr>
        <p:spPr bwMode="auto">
          <a:xfrm>
            <a:off x="8438168" y="2120331"/>
            <a:ext cx="290570" cy="112354"/>
          </a:xfrm>
          <a:prstGeom prst="rect">
            <a:avLst/>
          </a:prstGeom>
          <a:noFill/>
          <a:ln w="9525">
            <a:noFill/>
            <a:miter lim="800000"/>
            <a:headEnd/>
            <a:tailEnd/>
          </a:ln>
        </p:spPr>
        <p:txBody>
          <a:bodyPr wrap="none" lIns="0" tIns="0" rIns="0" bIns="0">
            <a:spAutoFit/>
          </a:bodyPr>
          <a:lstStyle/>
          <a:p>
            <a:r>
              <a:rPr lang="en-GB" sz="600">
                <a:solidFill>
                  <a:srgbClr val="FF0000"/>
                </a:solidFill>
                <a:latin typeface="Arial" charset="0"/>
              </a:rPr>
              <a:t>ESP34</a:t>
            </a:r>
            <a:endParaRPr lang="en-GB"/>
          </a:p>
        </p:txBody>
      </p:sp>
      <p:sp>
        <p:nvSpPr>
          <p:cNvPr id="330" name="Line 3935"/>
          <p:cNvSpPr>
            <a:spLocks noChangeShapeType="1"/>
          </p:cNvSpPr>
          <p:nvPr>
            <p:custDataLst>
              <p:tags r:id="rId321"/>
            </p:custDataLst>
          </p:nvPr>
        </p:nvSpPr>
        <p:spPr bwMode="auto">
          <a:xfrm flipV="1">
            <a:off x="8430420" y="2261741"/>
            <a:ext cx="1937" cy="1447042"/>
          </a:xfrm>
          <a:prstGeom prst="line">
            <a:avLst/>
          </a:prstGeom>
          <a:noFill/>
          <a:ln w="0">
            <a:solidFill>
              <a:srgbClr val="000000"/>
            </a:solidFill>
            <a:round/>
            <a:headEnd/>
            <a:tailEnd/>
          </a:ln>
        </p:spPr>
        <p:txBody>
          <a:bodyPr/>
          <a:lstStyle/>
          <a:p>
            <a:endParaRPr lang="en-GB"/>
          </a:p>
        </p:txBody>
      </p:sp>
      <p:sp>
        <p:nvSpPr>
          <p:cNvPr id="331" name="Line 3936"/>
          <p:cNvSpPr>
            <a:spLocks noChangeShapeType="1"/>
          </p:cNvSpPr>
          <p:nvPr>
            <p:custDataLst>
              <p:tags r:id="rId322"/>
            </p:custDataLst>
          </p:nvPr>
        </p:nvSpPr>
        <p:spPr bwMode="auto">
          <a:xfrm flipV="1">
            <a:off x="8719052" y="2261741"/>
            <a:ext cx="1938" cy="1447042"/>
          </a:xfrm>
          <a:prstGeom prst="line">
            <a:avLst/>
          </a:prstGeom>
          <a:noFill/>
          <a:ln w="0">
            <a:solidFill>
              <a:srgbClr val="000000"/>
            </a:solidFill>
            <a:round/>
            <a:headEnd/>
            <a:tailEnd/>
          </a:ln>
        </p:spPr>
        <p:txBody>
          <a:bodyPr/>
          <a:lstStyle/>
          <a:p>
            <a:endParaRPr lang="en-GB"/>
          </a:p>
        </p:txBody>
      </p:sp>
      <p:sp>
        <p:nvSpPr>
          <p:cNvPr id="332" name="Freeform 3937"/>
          <p:cNvSpPr>
            <a:spLocks/>
          </p:cNvSpPr>
          <p:nvPr>
            <p:custDataLst>
              <p:tags r:id="rId323"/>
            </p:custDataLst>
          </p:nvPr>
        </p:nvSpPr>
        <p:spPr bwMode="auto">
          <a:xfrm>
            <a:off x="7882209" y="2343101"/>
            <a:ext cx="290570" cy="1280448"/>
          </a:xfrm>
          <a:custGeom>
            <a:avLst/>
            <a:gdLst/>
            <a:ahLst/>
            <a:cxnLst>
              <a:cxn ang="0">
                <a:pos x="299" y="1323"/>
              </a:cxn>
              <a:cxn ang="0">
                <a:pos x="253" y="1323"/>
              </a:cxn>
              <a:cxn ang="0">
                <a:pos x="253" y="825"/>
              </a:cxn>
              <a:cxn ang="0">
                <a:pos x="229" y="825"/>
              </a:cxn>
              <a:cxn ang="0">
                <a:pos x="229" y="535"/>
              </a:cxn>
              <a:cxn ang="0">
                <a:pos x="188" y="535"/>
              </a:cxn>
              <a:cxn ang="0">
                <a:pos x="188" y="199"/>
              </a:cxn>
              <a:cxn ang="0">
                <a:pos x="151" y="199"/>
              </a:cxn>
              <a:cxn ang="0">
                <a:pos x="151" y="120"/>
              </a:cxn>
              <a:cxn ang="0">
                <a:pos x="86" y="120"/>
              </a:cxn>
              <a:cxn ang="0">
                <a:pos x="86" y="37"/>
              </a:cxn>
              <a:cxn ang="0">
                <a:pos x="21" y="37"/>
              </a:cxn>
              <a:cxn ang="0">
                <a:pos x="21" y="17"/>
              </a:cxn>
              <a:cxn ang="0">
                <a:pos x="0" y="0"/>
              </a:cxn>
            </a:cxnLst>
            <a:rect l="0" t="0" r="r" b="b"/>
            <a:pathLst>
              <a:path w="299" h="1323">
                <a:moveTo>
                  <a:pt x="299" y="1323"/>
                </a:moveTo>
                <a:lnTo>
                  <a:pt x="253" y="1323"/>
                </a:lnTo>
                <a:lnTo>
                  <a:pt x="253" y="825"/>
                </a:lnTo>
                <a:lnTo>
                  <a:pt x="229" y="825"/>
                </a:lnTo>
                <a:lnTo>
                  <a:pt x="229" y="535"/>
                </a:lnTo>
                <a:lnTo>
                  <a:pt x="188" y="535"/>
                </a:lnTo>
                <a:lnTo>
                  <a:pt x="188" y="199"/>
                </a:lnTo>
                <a:lnTo>
                  <a:pt x="151" y="199"/>
                </a:lnTo>
                <a:lnTo>
                  <a:pt x="151" y="120"/>
                </a:lnTo>
                <a:lnTo>
                  <a:pt x="86" y="120"/>
                </a:lnTo>
                <a:lnTo>
                  <a:pt x="86" y="37"/>
                </a:lnTo>
                <a:lnTo>
                  <a:pt x="21" y="37"/>
                </a:lnTo>
                <a:lnTo>
                  <a:pt x="21" y="17"/>
                </a:lnTo>
                <a:lnTo>
                  <a:pt x="0" y="0"/>
                </a:lnTo>
              </a:path>
            </a:pathLst>
          </a:custGeom>
          <a:noFill/>
          <a:ln w="6350">
            <a:solidFill>
              <a:srgbClr val="000000"/>
            </a:solidFill>
            <a:prstDash val="solid"/>
            <a:round/>
            <a:headEnd/>
            <a:tailEnd/>
          </a:ln>
        </p:spPr>
        <p:txBody>
          <a:bodyPr/>
          <a:lstStyle/>
          <a:p>
            <a:endParaRPr lang="en-GB"/>
          </a:p>
        </p:txBody>
      </p:sp>
      <p:sp>
        <p:nvSpPr>
          <p:cNvPr id="333" name="Line 3938"/>
          <p:cNvSpPr>
            <a:spLocks noChangeShapeType="1"/>
          </p:cNvSpPr>
          <p:nvPr>
            <p:custDataLst>
              <p:tags r:id="rId324"/>
            </p:custDataLst>
          </p:nvPr>
        </p:nvSpPr>
        <p:spPr bwMode="auto">
          <a:xfrm>
            <a:off x="7824095" y="3704908"/>
            <a:ext cx="395176" cy="1937"/>
          </a:xfrm>
          <a:prstGeom prst="line">
            <a:avLst/>
          </a:prstGeom>
          <a:noFill/>
          <a:ln w="0">
            <a:solidFill>
              <a:srgbClr val="000000"/>
            </a:solidFill>
            <a:round/>
            <a:headEnd/>
            <a:tailEnd/>
          </a:ln>
        </p:spPr>
        <p:txBody>
          <a:bodyPr/>
          <a:lstStyle/>
          <a:p>
            <a:endParaRPr lang="en-GB"/>
          </a:p>
        </p:txBody>
      </p:sp>
      <p:sp>
        <p:nvSpPr>
          <p:cNvPr id="334" name="Line 3939"/>
          <p:cNvSpPr>
            <a:spLocks noChangeShapeType="1"/>
          </p:cNvSpPr>
          <p:nvPr>
            <p:custDataLst>
              <p:tags r:id="rId325"/>
            </p:custDataLst>
          </p:nvPr>
        </p:nvSpPr>
        <p:spPr bwMode="auto">
          <a:xfrm flipV="1">
            <a:off x="7824095" y="3704908"/>
            <a:ext cx="1938" cy="21308"/>
          </a:xfrm>
          <a:prstGeom prst="line">
            <a:avLst/>
          </a:prstGeom>
          <a:noFill/>
          <a:ln w="0">
            <a:solidFill>
              <a:srgbClr val="000000"/>
            </a:solidFill>
            <a:round/>
            <a:headEnd/>
            <a:tailEnd/>
          </a:ln>
        </p:spPr>
        <p:txBody>
          <a:bodyPr/>
          <a:lstStyle/>
          <a:p>
            <a:endParaRPr lang="en-GB"/>
          </a:p>
        </p:txBody>
      </p:sp>
      <p:sp>
        <p:nvSpPr>
          <p:cNvPr id="335" name="Line 3940"/>
          <p:cNvSpPr>
            <a:spLocks noChangeShapeType="1"/>
          </p:cNvSpPr>
          <p:nvPr>
            <p:custDataLst>
              <p:tags r:id="rId326"/>
            </p:custDataLst>
          </p:nvPr>
        </p:nvSpPr>
        <p:spPr bwMode="auto">
          <a:xfrm flipV="1">
            <a:off x="7903518" y="3704908"/>
            <a:ext cx="1937" cy="21308"/>
          </a:xfrm>
          <a:prstGeom prst="line">
            <a:avLst/>
          </a:prstGeom>
          <a:noFill/>
          <a:ln w="0">
            <a:solidFill>
              <a:srgbClr val="000000"/>
            </a:solidFill>
            <a:round/>
            <a:headEnd/>
            <a:tailEnd/>
          </a:ln>
        </p:spPr>
        <p:txBody>
          <a:bodyPr/>
          <a:lstStyle/>
          <a:p>
            <a:endParaRPr lang="en-GB"/>
          </a:p>
        </p:txBody>
      </p:sp>
      <p:sp>
        <p:nvSpPr>
          <p:cNvPr id="336" name="Line 3941"/>
          <p:cNvSpPr>
            <a:spLocks noChangeShapeType="1"/>
          </p:cNvSpPr>
          <p:nvPr>
            <p:custDataLst>
              <p:tags r:id="rId327"/>
            </p:custDataLst>
          </p:nvPr>
        </p:nvSpPr>
        <p:spPr bwMode="auto">
          <a:xfrm flipV="1">
            <a:off x="7982940" y="3704908"/>
            <a:ext cx="1938" cy="21308"/>
          </a:xfrm>
          <a:prstGeom prst="line">
            <a:avLst/>
          </a:prstGeom>
          <a:noFill/>
          <a:ln w="0">
            <a:solidFill>
              <a:srgbClr val="000000"/>
            </a:solidFill>
            <a:round/>
            <a:headEnd/>
            <a:tailEnd/>
          </a:ln>
        </p:spPr>
        <p:txBody>
          <a:bodyPr/>
          <a:lstStyle/>
          <a:p>
            <a:endParaRPr lang="en-GB"/>
          </a:p>
        </p:txBody>
      </p:sp>
      <p:sp>
        <p:nvSpPr>
          <p:cNvPr id="337" name="Line 3942"/>
          <p:cNvSpPr>
            <a:spLocks noChangeShapeType="1"/>
          </p:cNvSpPr>
          <p:nvPr>
            <p:custDataLst>
              <p:tags r:id="rId328"/>
            </p:custDataLst>
          </p:nvPr>
        </p:nvSpPr>
        <p:spPr bwMode="auto">
          <a:xfrm flipV="1">
            <a:off x="8060426" y="3704908"/>
            <a:ext cx="1938" cy="21308"/>
          </a:xfrm>
          <a:prstGeom prst="line">
            <a:avLst/>
          </a:prstGeom>
          <a:noFill/>
          <a:ln w="0">
            <a:solidFill>
              <a:srgbClr val="000000"/>
            </a:solidFill>
            <a:round/>
            <a:headEnd/>
            <a:tailEnd/>
          </a:ln>
        </p:spPr>
        <p:txBody>
          <a:bodyPr/>
          <a:lstStyle/>
          <a:p>
            <a:endParaRPr lang="en-GB"/>
          </a:p>
        </p:txBody>
      </p:sp>
      <p:sp>
        <p:nvSpPr>
          <p:cNvPr id="338" name="Line 3943"/>
          <p:cNvSpPr>
            <a:spLocks noChangeShapeType="1"/>
          </p:cNvSpPr>
          <p:nvPr>
            <p:custDataLst>
              <p:tags r:id="rId329"/>
            </p:custDataLst>
          </p:nvPr>
        </p:nvSpPr>
        <p:spPr bwMode="auto">
          <a:xfrm flipV="1">
            <a:off x="8141786" y="3704908"/>
            <a:ext cx="1938" cy="21308"/>
          </a:xfrm>
          <a:prstGeom prst="line">
            <a:avLst/>
          </a:prstGeom>
          <a:noFill/>
          <a:ln w="0">
            <a:solidFill>
              <a:srgbClr val="000000"/>
            </a:solidFill>
            <a:round/>
            <a:headEnd/>
            <a:tailEnd/>
          </a:ln>
        </p:spPr>
        <p:txBody>
          <a:bodyPr/>
          <a:lstStyle/>
          <a:p>
            <a:endParaRPr lang="en-GB"/>
          </a:p>
        </p:txBody>
      </p:sp>
      <p:sp>
        <p:nvSpPr>
          <p:cNvPr id="339" name="Line 3944"/>
          <p:cNvSpPr>
            <a:spLocks noChangeShapeType="1"/>
          </p:cNvSpPr>
          <p:nvPr>
            <p:custDataLst>
              <p:tags r:id="rId330"/>
            </p:custDataLst>
          </p:nvPr>
        </p:nvSpPr>
        <p:spPr bwMode="auto">
          <a:xfrm flipV="1">
            <a:off x="8219271" y="3704908"/>
            <a:ext cx="1938" cy="21308"/>
          </a:xfrm>
          <a:prstGeom prst="line">
            <a:avLst/>
          </a:prstGeom>
          <a:noFill/>
          <a:ln w="0">
            <a:solidFill>
              <a:srgbClr val="000000"/>
            </a:solidFill>
            <a:round/>
            <a:headEnd/>
            <a:tailEnd/>
          </a:ln>
        </p:spPr>
        <p:txBody>
          <a:bodyPr/>
          <a:lstStyle/>
          <a:p>
            <a:endParaRPr lang="en-GB"/>
          </a:p>
        </p:txBody>
      </p:sp>
      <p:sp>
        <p:nvSpPr>
          <p:cNvPr id="340" name="Rectangle 3945"/>
          <p:cNvSpPr>
            <a:spLocks noChangeArrowheads="1"/>
          </p:cNvSpPr>
          <p:nvPr>
            <p:custDataLst>
              <p:tags r:id="rId331"/>
            </p:custDataLst>
          </p:nvPr>
        </p:nvSpPr>
        <p:spPr bwMode="auto">
          <a:xfrm>
            <a:off x="7804724" y="3726216"/>
            <a:ext cx="42617"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0</a:t>
            </a:r>
            <a:endParaRPr lang="en-GB"/>
          </a:p>
        </p:txBody>
      </p:sp>
      <p:sp>
        <p:nvSpPr>
          <p:cNvPr id="341" name="Rectangle 3946"/>
          <p:cNvSpPr>
            <a:spLocks noChangeArrowheads="1"/>
          </p:cNvSpPr>
          <p:nvPr>
            <p:custDataLst>
              <p:tags r:id="rId332"/>
            </p:custDataLst>
          </p:nvPr>
        </p:nvSpPr>
        <p:spPr bwMode="auto">
          <a:xfrm>
            <a:off x="7961632" y="3726216"/>
            <a:ext cx="42617"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4</a:t>
            </a:r>
            <a:endParaRPr lang="en-GB"/>
          </a:p>
        </p:txBody>
      </p:sp>
      <p:sp>
        <p:nvSpPr>
          <p:cNvPr id="342" name="Rectangle 3947"/>
          <p:cNvSpPr>
            <a:spLocks noChangeArrowheads="1"/>
          </p:cNvSpPr>
          <p:nvPr>
            <p:custDataLst>
              <p:tags r:id="rId333"/>
            </p:custDataLst>
          </p:nvPr>
        </p:nvSpPr>
        <p:spPr bwMode="auto">
          <a:xfrm>
            <a:off x="8120478" y="3726216"/>
            <a:ext cx="42617"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8</a:t>
            </a:r>
            <a:endParaRPr lang="en-GB"/>
          </a:p>
        </p:txBody>
      </p:sp>
      <p:sp>
        <p:nvSpPr>
          <p:cNvPr id="343" name="Rectangle 3948"/>
          <p:cNvSpPr>
            <a:spLocks noChangeArrowheads="1"/>
          </p:cNvSpPr>
          <p:nvPr>
            <p:custDataLst>
              <p:tags r:id="rId334"/>
            </p:custDataLst>
          </p:nvPr>
        </p:nvSpPr>
        <p:spPr bwMode="auto">
          <a:xfrm>
            <a:off x="7905455" y="3834696"/>
            <a:ext cx="249891"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Vp(km/s)</a:t>
            </a:r>
            <a:endParaRPr lang="en-GB"/>
          </a:p>
        </p:txBody>
      </p:sp>
      <p:sp>
        <p:nvSpPr>
          <p:cNvPr id="344" name="Line 3949"/>
          <p:cNvSpPr>
            <a:spLocks noChangeShapeType="1"/>
          </p:cNvSpPr>
          <p:nvPr>
            <p:custDataLst>
              <p:tags r:id="rId335"/>
            </p:custDataLst>
          </p:nvPr>
        </p:nvSpPr>
        <p:spPr bwMode="auto">
          <a:xfrm>
            <a:off x="7882209" y="2257867"/>
            <a:ext cx="290570" cy="1938"/>
          </a:xfrm>
          <a:prstGeom prst="line">
            <a:avLst/>
          </a:prstGeom>
          <a:noFill/>
          <a:ln w="0">
            <a:solidFill>
              <a:srgbClr val="000000"/>
            </a:solidFill>
            <a:round/>
            <a:headEnd/>
            <a:tailEnd/>
          </a:ln>
        </p:spPr>
        <p:txBody>
          <a:bodyPr/>
          <a:lstStyle/>
          <a:p>
            <a:endParaRPr lang="en-GB"/>
          </a:p>
        </p:txBody>
      </p:sp>
      <p:sp>
        <p:nvSpPr>
          <p:cNvPr id="345" name="Rectangle 3950"/>
          <p:cNvSpPr>
            <a:spLocks noChangeArrowheads="1"/>
          </p:cNvSpPr>
          <p:nvPr>
            <p:custDataLst>
              <p:tags r:id="rId336"/>
            </p:custDataLst>
          </p:nvPr>
        </p:nvSpPr>
        <p:spPr bwMode="auto">
          <a:xfrm>
            <a:off x="7878335" y="2118393"/>
            <a:ext cx="315754" cy="112354"/>
          </a:xfrm>
          <a:prstGeom prst="rect">
            <a:avLst/>
          </a:prstGeom>
          <a:noFill/>
          <a:ln w="9525">
            <a:noFill/>
            <a:miter lim="800000"/>
            <a:headEnd/>
            <a:tailEnd/>
          </a:ln>
        </p:spPr>
        <p:txBody>
          <a:bodyPr wrap="none" lIns="0" tIns="0" rIns="0" bIns="0">
            <a:spAutoFit/>
          </a:bodyPr>
          <a:lstStyle/>
          <a:p>
            <a:r>
              <a:rPr lang="en-GB" sz="600">
                <a:solidFill>
                  <a:srgbClr val="FF0000"/>
                </a:solidFill>
                <a:latin typeface="Arial" charset="0"/>
              </a:rPr>
              <a:t>ESP 35</a:t>
            </a:r>
            <a:endParaRPr lang="en-GB"/>
          </a:p>
        </p:txBody>
      </p:sp>
      <p:sp>
        <p:nvSpPr>
          <p:cNvPr id="346" name="Line 3951"/>
          <p:cNvSpPr>
            <a:spLocks noChangeShapeType="1"/>
          </p:cNvSpPr>
          <p:nvPr>
            <p:custDataLst>
              <p:tags r:id="rId337"/>
            </p:custDataLst>
          </p:nvPr>
        </p:nvSpPr>
        <p:spPr bwMode="auto">
          <a:xfrm flipV="1">
            <a:off x="7882209" y="2257867"/>
            <a:ext cx="1938" cy="1447042"/>
          </a:xfrm>
          <a:prstGeom prst="line">
            <a:avLst/>
          </a:prstGeom>
          <a:noFill/>
          <a:ln w="0">
            <a:solidFill>
              <a:srgbClr val="000000"/>
            </a:solidFill>
            <a:round/>
            <a:headEnd/>
            <a:tailEnd/>
          </a:ln>
        </p:spPr>
        <p:txBody>
          <a:bodyPr/>
          <a:lstStyle/>
          <a:p>
            <a:endParaRPr lang="en-GB"/>
          </a:p>
        </p:txBody>
      </p:sp>
      <p:sp>
        <p:nvSpPr>
          <p:cNvPr id="347" name="Line 3952"/>
          <p:cNvSpPr>
            <a:spLocks noChangeShapeType="1"/>
          </p:cNvSpPr>
          <p:nvPr>
            <p:custDataLst>
              <p:tags r:id="rId338"/>
            </p:custDataLst>
          </p:nvPr>
        </p:nvSpPr>
        <p:spPr bwMode="auto">
          <a:xfrm flipV="1">
            <a:off x="8172780" y="2257867"/>
            <a:ext cx="1938" cy="1447042"/>
          </a:xfrm>
          <a:prstGeom prst="line">
            <a:avLst/>
          </a:prstGeom>
          <a:noFill/>
          <a:ln w="0">
            <a:solidFill>
              <a:srgbClr val="000000"/>
            </a:solidFill>
            <a:round/>
            <a:headEnd/>
            <a:tailEnd/>
          </a:ln>
        </p:spPr>
        <p:txBody>
          <a:bodyPr/>
          <a:lstStyle/>
          <a:p>
            <a:endParaRPr lang="en-GB"/>
          </a:p>
        </p:txBody>
      </p:sp>
      <p:sp>
        <p:nvSpPr>
          <p:cNvPr id="348" name="Freeform 3953"/>
          <p:cNvSpPr>
            <a:spLocks/>
          </p:cNvSpPr>
          <p:nvPr>
            <p:custDataLst>
              <p:tags r:id="rId339"/>
            </p:custDataLst>
          </p:nvPr>
        </p:nvSpPr>
        <p:spPr bwMode="auto">
          <a:xfrm>
            <a:off x="7064738" y="2321793"/>
            <a:ext cx="290570" cy="956945"/>
          </a:xfrm>
          <a:custGeom>
            <a:avLst/>
            <a:gdLst/>
            <a:ahLst/>
            <a:cxnLst>
              <a:cxn ang="0">
                <a:pos x="0" y="0"/>
              </a:cxn>
              <a:cxn ang="0">
                <a:pos x="13" y="0"/>
              </a:cxn>
              <a:cxn ang="0">
                <a:pos x="13" y="83"/>
              </a:cxn>
              <a:cxn ang="0">
                <a:pos x="85" y="83"/>
              </a:cxn>
              <a:cxn ang="0">
                <a:pos x="85" y="145"/>
              </a:cxn>
              <a:cxn ang="0">
                <a:pos x="104" y="145"/>
              </a:cxn>
              <a:cxn ang="0">
                <a:pos x="104" y="312"/>
              </a:cxn>
              <a:cxn ang="0">
                <a:pos x="176" y="312"/>
              </a:cxn>
              <a:cxn ang="0">
                <a:pos x="176" y="394"/>
              </a:cxn>
              <a:cxn ang="0">
                <a:pos x="208" y="394"/>
              </a:cxn>
              <a:cxn ang="0">
                <a:pos x="208" y="601"/>
              </a:cxn>
              <a:cxn ang="0">
                <a:pos x="243" y="601"/>
              </a:cxn>
              <a:cxn ang="0">
                <a:pos x="243" y="987"/>
              </a:cxn>
              <a:cxn ang="0">
                <a:pos x="299" y="987"/>
              </a:cxn>
            </a:cxnLst>
            <a:rect l="0" t="0" r="r" b="b"/>
            <a:pathLst>
              <a:path w="299" h="987">
                <a:moveTo>
                  <a:pt x="0" y="0"/>
                </a:moveTo>
                <a:lnTo>
                  <a:pt x="13" y="0"/>
                </a:lnTo>
                <a:lnTo>
                  <a:pt x="13" y="83"/>
                </a:lnTo>
                <a:lnTo>
                  <a:pt x="85" y="83"/>
                </a:lnTo>
                <a:lnTo>
                  <a:pt x="85" y="145"/>
                </a:lnTo>
                <a:lnTo>
                  <a:pt x="104" y="145"/>
                </a:lnTo>
                <a:lnTo>
                  <a:pt x="104" y="312"/>
                </a:lnTo>
                <a:lnTo>
                  <a:pt x="176" y="312"/>
                </a:lnTo>
                <a:lnTo>
                  <a:pt x="176" y="394"/>
                </a:lnTo>
                <a:lnTo>
                  <a:pt x="208" y="394"/>
                </a:lnTo>
                <a:lnTo>
                  <a:pt x="208" y="601"/>
                </a:lnTo>
                <a:lnTo>
                  <a:pt x="243" y="601"/>
                </a:lnTo>
                <a:lnTo>
                  <a:pt x="243" y="987"/>
                </a:lnTo>
                <a:lnTo>
                  <a:pt x="299" y="987"/>
                </a:lnTo>
              </a:path>
            </a:pathLst>
          </a:custGeom>
          <a:noFill/>
          <a:ln w="6350">
            <a:solidFill>
              <a:srgbClr val="000000"/>
            </a:solidFill>
            <a:prstDash val="solid"/>
            <a:round/>
            <a:headEnd/>
            <a:tailEnd/>
          </a:ln>
        </p:spPr>
        <p:txBody>
          <a:bodyPr/>
          <a:lstStyle/>
          <a:p>
            <a:endParaRPr lang="en-GB"/>
          </a:p>
        </p:txBody>
      </p:sp>
      <p:sp>
        <p:nvSpPr>
          <p:cNvPr id="349" name="Line 3954"/>
          <p:cNvSpPr>
            <a:spLocks noChangeShapeType="1"/>
          </p:cNvSpPr>
          <p:nvPr>
            <p:custDataLst>
              <p:tags r:id="rId340"/>
            </p:custDataLst>
          </p:nvPr>
        </p:nvSpPr>
        <p:spPr bwMode="auto">
          <a:xfrm>
            <a:off x="7064738" y="3708783"/>
            <a:ext cx="290570" cy="1937"/>
          </a:xfrm>
          <a:prstGeom prst="line">
            <a:avLst/>
          </a:prstGeom>
          <a:noFill/>
          <a:ln w="0">
            <a:solidFill>
              <a:srgbClr val="000000"/>
            </a:solidFill>
            <a:round/>
            <a:headEnd/>
            <a:tailEnd/>
          </a:ln>
        </p:spPr>
        <p:txBody>
          <a:bodyPr/>
          <a:lstStyle/>
          <a:p>
            <a:endParaRPr lang="en-GB"/>
          </a:p>
        </p:txBody>
      </p:sp>
      <p:sp>
        <p:nvSpPr>
          <p:cNvPr id="350" name="Line 3955"/>
          <p:cNvSpPr>
            <a:spLocks noChangeShapeType="1"/>
          </p:cNvSpPr>
          <p:nvPr>
            <p:custDataLst>
              <p:tags r:id="rId341"/>
            </p:custDataLst>
          </p:nvPr>
        </p:nvSpPr>
        <p:spPr bwMode="auto">
          <a:xfrm flipV="1">
            <a:off x="7084109" y="3708783"/>
            <a:ext cx="1938" cy="21308"/>
          </a:xfrm>
          <a:prstGeom prst="line">
            <a:avLst/>
          </a:prstGeom>
          <a:noFill/>
          <a:ln w="0">
            <a:solidFill>
              <a:srgbClr val="000000"/>
            </a:solidFill>
            <a:round/>
            <a:headEnd/>
            <a:tailEnd/>
          </a:ln>
        </p:spPr>
        <p:txBody>
          <a:bodyPr/>
          <a:lstStyle/>
          <a:p>
            <a:endParaRPr lang="en-GB"/>
          </a:p>
        </p:txBody>
      </p:sp>
      <p:sp>
        <p:nvSpPr>
          <p:cNvPr id="351" name="Line 3956"/>
          <p:cNvSpPr>
            <a:spLocks noChangeShapeType="1"/>
          </p:cNvSpPr>
          <p:nvPr>
            <p:custDataLst>
              <p:tags r:id="rId342"/>
            </p:custDataLst>
          </p:nvPr>
        </p:nvSpPr>
        <p:spPr bwMode="auto">
          <a:xfrm flipV="1">
            <a:off x="7163532" y="3708783"/>
            <a:ext cx="1937" cy="21308"/>
          </a:xfrm>
          <a:prstGeom prst="line">
            <a:avLst/>
          </a:prstGeom>
          <a:noFill/>
          <a:ln w="0">
            <a:solidFill>
              <a:srgbClr val="000000"/>
            </a:solidFill>
            <a:round/>
            <a:headEnd/>
            <a:tailEnd/>
          </a:ln>
        </p:spPr>
        <p:txBody>
          <a:bodyPr/>
          <a:lstStyle/>
          <a:p>
            <a:endParaRPr lang="en-GB"/>
          </a:p>
        </p:txBody>
      </p:sp>
      <p:sp>
        <p:nvSpPr>
          <p:cNvPr id="352" name="Line 3957"/>
          <p:cNvSpPr>
            <a:spLocks noChangeShapeType="1"/>
          </p:cNvSpPr>
          <p:nvPr>
            <p:custDataLst>
              <p:tags r:id="rId343"/>
            </p:custDataLst>
          </p:nvPr>
        </p:nvSpPr>
        <p:spPr bwMode="auto">
          <a:xfrm flipV="1">
            <a:off x="7239080" y="3708783"/>
            <a:ext cx="1938" cy="21308"/>
          </a:xfrm>
          <a:prstGeom prst="line">
            <a:avLst/>
          </a:prstGeom>
          <a:noFill/>
          <a:ln w="0">
            <a:solidFill>
              <a:srgbClr val="000000"/>
            </a:solidFill>
            <a:round/>
            <a:headEnd/>
            <a:tailEnd/>
          </a:ln>
        </p:spPr>
        <p:txBody>
          <a:bodyPr/>
          <a:lstStyle/>
          <a:p>
            <a:endParaRPr lang="en-GB"/>
          </a:p>
        </p:txBody>
      </p:sp>
      <p:sp>
        <p:nvSpPr>
          <p:cNvPr id="353" name="Line 3958"/>
          <p:cNvSpPr>
            <a:spLocks noChangeShapeType="1"/>
          </p:cNvSpPr>
          <p:nvPr>
            <p:custDataLst>
              <p:tags r:id="rId344"/>
            </p:custDataLst>
          </p:nvPr>
        </p:nvSpPr>
        <p:spPr bwMode="auto">
          <a:xfrm flipV="1">
            <a:off x="7316565" y="3708783"/>
            <a:ext cx="1938" cy="21308"/>
          </a:xfrm>
          <a:prstGeom prst="line">
            <a:avLst/>
          </a:prstGeom>
          <a:noFill/>
          <a:ln w="0">
            <a:solidFill>
              <a:srgbClr val="000000"/>
            </a:solidFill>
            <a:round/>
            <a:headEnd/>
            <a:tailEnd/>
          </a:ln>
        </p:spPr>
        <p:txBody>
          <a:bodyPr/>
          <a:lstStyle/>
          <a:p>
            <a:endParaRPr lang="en-GB"/>
          </a:p>
        </p:txBody>
      </p:sp>
      <p:sp>
        <p:nvSpPr>
          <p:cNvPr id="354" name="Rectangle 3959"/>
          <p:cNvSpPr>
            <a:spLocks noChangeArrowheads="1"/>
          </p:cNvSpPr>
          <p:nvPr>
            <p:custDataLst>
              <p:tags r:id="rId345"/>
            </p:custDataLst>
          </p:nvPr>
        </p:nvSpPr>
        <p:spPr bwMode="auto">
          <a:xfrm>
            <a:off x="7068612" y="3728154"/>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2</a:t>
            </a:r>
            <a:endParaRPr lang="en-GB"/>
          </a:p>
        </p:txBody>
      </p:sp>
      <p:sp>
        <p:nvSpPr>
          <p:cNvPr id="355" name="Rectangle 3960"/>
          <p:cNvSpPr>
            <a:spLocks noChangeArrowheads="1"/>
          </p:cNvSpPr>
          <p:nvPr>
            <p:custDataLst>
              <p:tags r:id="rId346"/>
            </p:custDataLst>
          </p:nvPr>
        </p:nvSpPr>
        <p:spPr bwMode="auto">
          <a:xfrm>
            <a:off x="7146097" y="3728154"/>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4</a:t>
            </a:r>
            <a:endParaRPr lang="en-GB"/>
          </a:p>
        </p:txBody>
      </p:sp>
      <p:sp>
        <p:nvSpPr>
          <p:cNvPr id="356" name="Rectangle 3961"/>
          <p:cNvSpPr>
            <a:spLocks noChangeArrowheads="1"/>
          </p:cNvSpPr>
          <p:nvPr>
            <p:custDataLst>
              <p:tags r:id="rId347"/>
            </p:custDataLst>
          </p:nvPr>
        </p:nvSpPr>
        <p:spPr bwMode="auto">
          <a:xfrm>
            <a:off x="7221646" y="3728154"/>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6</a:t>
            </a:r>
            <a:endParaRPr lang="en-GB"/>
          </a:p>
        </p:txBody>
      </p:sp>
      <p:sp>
        <p:nvSpPr>
          <p:cNvPr id="357" name="Rectangle 3962"/>
          <p:cNvSpPr>
            <a:spLocks noChangeArrowheads="1"/>
          </p:cNvSpPr>
          <p:nvPr>
            <p:custDataLst>
              <p:tags r:id="rId348"/>
            </p:custDataLst>
          </p:nvPr>
        </p:nvSpPr>
        <p:spPr bwMode="auto">
          <a:xfrm>
            <a:off x="7299132" y="3728154"/>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8</a:t>
            </a:r>
            <a:endParaRPr lang="en-GB"/>
          </a:p>
        </p:txBody>
      </p:sp>
      <p:sp>
        <p:nvSpPr>
          <p:cNvPr id="358" name="Rectangle 3963"/>
          <p:cNvSpPr>
            <a:spLocks noChangeArrowheads="1"/>
          </p:cNvSpPr>
          <p:nvPr>
            <p:custDataLst>
              <p:tags r:id="rId349"/>
            </p:custDataLst>
          </p:nvPr>
        </p:nvSpPr>
        <p:spPr bwMode="auto">
          <a:xfrm>
            <a:off x="7091858" y="3821136"/>
            <a:ext cx="249891"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Vp(km/s)</a:t>
            </a:r>
            <a:endParaRPr lang="en-GB"/>
          </a:p>
        </p:txBody>
      </p:sp>
      <p:sp>
        <p:nvSpPr>
          <p:cNvPr id="359" name="Line 3964"/>
          <p:cNvSpPr>
            <a:spLocks noChangeShapeType="1"/>
          </p:cNvSpPr>
          <p:nvPr>
            <p:custDataLst>
              <p:tags r:id="rId350"/>
            </p:custDataLst>
          </p:nvPr>
        </p:nvSpPr>
        <p:spPr bwMode="auto">
          <a:xfrm>
            <a:off x="7064738" y="2261741"/>
            <a:ext cx="290570" cy="1938"/>
          </a:xfrm>
          <a:prstGeom prst="line">
            <a:avLst/>
          </a:prstGeom>
          <a:noFill/>
          <a:ln w="0">
            <a:solidFill>
              <a:srgbClr val="000000"/>
            </a:solidFill>
            <a:round/>
            <a:headEnd/>
            <a:tailEnd/>
          </a:ln>
        </p:spPr>
        <p:txBody>
          <a:bodyPr/>
          <a:lstStyle/>
          <a:p>
            <a:endParaRPr lang="en-GB"/>
          </a:p>
        </p:txBody>
      </p:sp>
      <p:sp>
        <p:nvSpPr>
          <p:cNvPr id="360" name="Rectangle 3965"/>
          <p:cNvSpPr>
            <a:spLocks noChangeArrowheads="1"/>
          </p:cNvSpPr>
          <p:nvPr>
            <p:custDataLst>
              <p:tags r:id="rId351"/>
            </p:custDataLst>
          </p:nvPr>
        </p:nvSpPr>
        <p:spPr bwMode="auto">
          <a:xfrm>
            <a:off x="7072486" y="2120331"/>
            <a:ext cx="290570" cy="112354"/>
          </a:xfrm>
          <a:prstGeom prst="rect">
            <a:avLst/>
          </a:prstGeom>
          <a:noFill/>
          <a:ln w="9525">
            <a:noFill/>
            <a:miter lim="800000"/>
            <a:headEnd/>
            <a:tailEnd/>
          </a:ln>
        </p:spPr>
        <p:txBody>
          <a:bodyPr wrap="none" lIns="0" tIns="0" rIns="0" bIns="0">
            <a:spAutoFit/>
          </a:bodyPr>
          <a:lstStyle/>
          <a:p>
            <a:r>
              <a:rPr lang="en-GB" sz="600">
                <a:solidFill>
                  <a:srgbClr val="FF0000"/>
                </a:solidFill>
                <a:latin typeface="Arial" charset="0"/>
              </a:rPr>
              <a:t>ESP36</a:t>
            </a:r>
            <a:endParaRPr lang="en-GB"/>
          </a:p>
        </p:txBody>
      </p:sp>
      <p:sp>
        <p:nvSpPr>
          <p:cNvPr id="361" name="Line 3966"/>
          <p:cNvSpPr>
            <a:spLocks noChangeShapeType="1"/>
          </p:cNvSpPr>
          <p:nvPr>
            <p:custDataLst>
              <p:tags r:id="rId352"/>
            </p:custDataLst>
          </p:nvPr>
        </p:nvSpPr>
        <p:spPr bwMode="auto">
          <a:xfrm flipV="1">
            <a:off x="7064738" y="2261741"/>
            <a:ext cx="1938" cy="1447042"/>
          </a:xfrm>
          <a:prstGeom prst="line">
            <a:avLst/>
          </a:prstGeom>
          <a:noFill/>
          <a:ln w="0">
            <a:solidFill>
              <a:srgbClr val="000000"/>
            </a:solidFill>
            <a:round/>
            <a:headEnd/>
            <a:tailEnd/>
          </a:ln>
        </p:spPr>
        <p:txBody>
          <a:bodyPr/>
          <a:lstStyle/>
          <a:p>
            <a:endParaRPr lang="en-GB"/>
          </a:p>
        </p:txBody>
      </p:sp>
      <p:sp>
        <p:nvSpPr>
          <p:cNvPr id="362" name="Line 3967"/>
          <p:cNvSpPr>
            <a:spLocks noChangeShapeType="1"/>
          </p:cNvSpPr>
          <p:nvPr>
            <p:custDataLst>
              <p:tags r:id="rId353"/>
            </p:custDataLst>
          </p:nvPr>
        </p:nvSpPr>
        <p:spPr bwMode="auto">
          <a:xfrm flipV="1">
            <a:off x="7355308" y="2261741"/>
            <a:ext cx="1938" cy="1447042"/>
          </a:xfrm>
          <a:prstGeom prst="line">
            <a:avLst/>
          </a:prstGeom>
          <a:noFill/>
          <a:ln w="0">
            <a:solidFill>
              <a:srgbClr val="000000"/>
            </a:solidFill>
            <a:round/>
            <a:headEnd/>
            <a:tailEnd/>
          </a:ln>
        </p:spPr>
        <p:txBody>
          <a:bodyPr/>
          <a:lstStyle/>
          <a:p>
            <a:endParaRPr lang="en-GB"/>
          </a:p>
        </p:txBody>
      </p:sp>
      <p:sp>
        <p:nvSpPr>
          <p:cNvPr id="363" name="Freeform 3968"/>
          <p:cNvSpPr>
            <a:spLocks/>
          </p:cNvSpPr>
          <p:nvPr>
            <p:custDataLst>
              <p:tags r:id="rId354"/>
            </p:custDataLst>
          </p:nvPr>
        </p:nvSpPr>
        <p:spPr bwMode="auto">
          <a:xfrm>
            <a:off x="6326689" y="2323729"/>
            <a:ext cx="213085" cy="782603"/>
          </a:xfrm>
          <a:custGeom>
            <a:avLst/>
            <a:gdLst/>
            <a:ahLst/>
            <a:cxnLst>
              <a:cxn ang="0">
                <a:pos x="0" y="0"/>
              </a:cxn>
              <a:cxn ang="0">
                <a:pos x="22" y="7"/>
              </a:cxn>
              <a:cxn ang="0">
                <a:pos x="22" y="18"/>
              </a:cxn>
              <a:cxn ang="0">
                <a:pos x="34" y="18"/>
              </a:cxn>
              <a:cxn ang="0">
                <a:pos x="42" y="59"/>
              </a:cxn>
              <a:cxn ang="0">
                <a:pos x="42" y="121"/>
              </a:cxn>
              <a:cxn ang="0">
                <a:pos x="67" y="121"/>
              </a:cxn>
              <a:cxn ang="0">
                <a:pos x="67" y="163"/>
              </a:cxn>
              <a:cxn ang="0">
                <a:pos x="101" y="163"/>
              </a:cxn>
              <a:cxn ang="0">
                <a:pos x="101" y="309"/>
              </a:cxn>
              <a:cxn ang="0">
                <a:pos x="158" y="309"/>
              </a:cxn>
              <a:cxn ang="0">
                <a:pos x="158" y="640"/>
              </a:cxn>
              <a:cxn ang="0">
                <a:pos x="221" y="640"/>
              </a:cxn>
              <a:cxn ang="0">
                <a:pos x="221" y="806"/>
              </a:cxn>
            </a:cxnLst>
            <a:rect l="0" t="0" r="r" b="b"/>
            <a:pathLst>
              <a:path w="221" h="806">
                <a:moveTo>
                  <a:pt x="0" y="0"/>
                </a:moveTo>
                <a:lnTo>
                  <a:pt x="22" y="7"/>
                </a:lnTo>
                <a:lnTo>
                  <a:pt x="22" y="18"/>
                </a:lnTo>
                <a:lnTo>
                  <a:pt x="34" y="18"/>
                </a:lnTo>
                <a:lnTo>
                  <a:pt x="42" y="59"/>
                </a:lnTo>
                <a:lnTo>
                  <a:pt x="42" y="121"/>
                </a:lnTo>
                <a:lnTo>
                  <a:pt x="67" y="121"/>
                </a:lnTo>
                <a:lnTo>
                  <a:pt x="67" y="163"/>
                </a:lnTo>
                <a:lnTo>
                  <a:pt x="101" y="163"/>
                </a:lnTo>
                <a:lnTo>
                  <a:pt x="101" y="309"/>
                </a:lnTo>
                <a:lnTo>
                  <a:pt x="158" y="309"/>
                </a:lnTo>
                <a:lnTo>
                  <a:pt x="158" y="640"/>
                </a:lnTo>
                <a:lnTo>
                  <a:pt x="221" y="640"/>
                </a:lnTo>
                <a:lnTo>
                  <a:pt x="221" y="806"/>
                </a:lnTo>
              </a:path>
            </a:pathLst>
          </a:custGeom>
          <a:noFill/>
          <a:ln w="6350">
            <a:solidFill>
              <a:srgbClr val="000000"/>
            </a:solidFill>
            <a:prstDash val="solid"/>
            <a:round/>
            <a:headEnd/>
            <a:tailEnd/>
          </a:ln>
        </p:spPr>
        <p:txBody>
          <a:bodyPr/>
          <a:lstStyle/>
          <a:p>
            <a:endParaRPr lang="en-GB"/>
          </a:p>
        </p:txBody>
      </p:sp>
      <p:sp>
        <p:nvSpPr>
          <p:cNvPr id="364" name="Line 3969"/>
          <p:cNvSpPr>
            <a:spLocks noChangeShapeType="1"/>
          </p:cNvSpPr>
          <p:nvPr>
            <p:custDataLst>
              <p:tags r:id="rId355"/>
            </p:custDataLst>
          </p:nvPr>
        </p:nvSpPr>
        <p:spPr bwMode="auto">
          <a:xfrm>
            <a:off x="6326689" y="3708783"/>
            <a:ext cx="302193" cy="1937"/>
          </a:xfrm>
          <a:prstGeom prst="line">
            <a:avLst/>
          </a:prstGeom>
          <a:noFill/>
          <a:ln w="0">
            <a:solidFill>
              <a:srgbClr val="000000"/>
            </a:solidFill>
            <a:round/>
            <a:headEnd/>
            <a:tailEnd/>
          </a:ln>
        </p:spPr>
        <p:txBody>
          <a:bodyPr/>
          <a:lstStyle/>
          <a:p>
            <a:endParaRPr lang="en-GB"/>
          </a:p>
        </p:txBody>
      </p:sp>
      <p:sp>
        <p:nvSpPr>
          <p:cNvPr id="365" name="Line 3970"/>
          <p:cNvSpPr>
            <a:spLocks noChangeShapeType="1"/>
          </p:cNvSpPr>
          <p:nvPr>
            <p:custDataLst>
              <p:tags r:id="rId356"/>
            </p:custDataLst>
          </p:nvPr>
        </p:nvSpPr>
        <p:spPr bwMode="auto">
          <a:xfrm flipV="1">
            <a:off x="6346061" y="3708783"/>
            <a:ext cx="1937" cy="21308"/>
          </a:xfrm>
          <a:prstGeom prst="line">
            <a:avLst/>
          </a:prstGeom>
          <a:noFill/>
          <a:ln w="0">
            <a:solidFill>
              <a:srgbClr val="000000"/>
            </a:solidFill>
            <a:round/>
            <a:headEnd/>
            <a:tailEnd/>
          </a:ln>
        </p:spPr>
        <p:txBody>
          <a:bodyPr/>
          <a:lstStyle/>
          <a:p>
            <a:endParaRPr lang="en-GB"/>
          </a:p>
        </p:txBody>
      </p:sp>
      <p:sp>
        <p:nvSpPr>
          <p:cNvPr id="366" name="Line 3971"/>
          <p:cNvSpPr>
            <a:spLocks noChangeShapeType="1"/>
          </p:cNvSpPr>
          <p:nvPr>
            <p:custDataLst>
              <p:tags r:id="rId357"/>
            </p:custDataLst>
          </p:nvPr>
        </p:nvSpPr>
        <p:spPr bwMode="auto">
          <a:xfrm flipV="1">
            <a:off x="6427420" y="3708783"/>
            <a:ext cx="1937" cy="21308"/>
          </a:xfrm>
          <a:prstGeom prst="line">
            <a:avLst/>
          </a:prstGeom>
          <a:noFill/>
          <a:ln w="0">
            <a:solidFill>
              <a:srgbClr val="000000"/>
            </a:solidFill>
            <a:round/>
            <a:headEnd/>
            <a:tailEnd/>
          </a:ln>
        </p:spPr>
        <p:txBody>
          <a:bodyPr/>
          <a:lstStyle/>
          <a:p>
            <a:endParaRPr lang="en-GB"/>
          </a:p>
        </p:txBody>
      </p:sp>
      <p:sp>
        <p:nvSpPr>
          <p:cNvPr id="367" name="Line 3972"/>
          <p:cNvSpPr>
            <a:spLocks noChangeShapeType="1"/>
          </p:cNvSpPr>
          <p:nvPr>
            <p:custDataLst>
              <p:tags r:id="rId358"/>
            </p:custDataLst>
          </p:nvPr>
        </p:nvSpPr>
        <p:spPr bwMode="auto">
          <a:xfrm flipV="1">
            <a:off x="6506842" y="3708783"/>
            <a:ext cx="1938" cy="21308"/>
          </a:xfrm>
          <a:prstGeom prst="line">
            <a:avLst/>
          </a:prstGeom>
          <a:noFill/>
          <a:ln w="0">
            <a:solidFill>
              <a:srgbClr val="000000"/>
            </a:solidFill>
            <a:round/>
            <a:headEnd/>
            <a:tailEnd/>
          </a:ln>
        </p:spPr>
        <p:txBody>
          <a:bodyPr/>
          <a:lstStyle/>
          <a:p>
            <a:endParaRPr lang="en-GB"/>
          </a:p>
        </p:txBody>
      </p:sp>
      <p:sp>
        <p:nvSpPr>
          <p:cNvPr id="368" name="Line 3973"/>
          <p:cNvSpPr>
            <a:spLocks noChangeShapeType="1"/>
          </p:cNvSpPr>
          <p:nvPr>
            <p:custDataLst>
              <p:tags r:id="rId359"/>
            </p:custDataLst>
          </p:nvPr>
        </p:nvSpPr>
        <p:spPr bwMode="auto">
          <a:xfrm flipV="1">
            <a:off x="6588202" y="3708783"/>
            <a:ext cx="1938" cy="21308"/>
          </a:xfrm>
          <a:prstGeom prst="line">
            <a:avLst/>
          </a:prstGeom>
          <a:noFill/>
          <a:ln w="0">
            <a:solidFill>
              <a:srgbClr val="000000"/>
            </a:solidFill>
            <a:round/>
            <a:headEnd/>
            <a:tailEnd/>
          </a:ln>
        </p:spPr>
        <p:txBody>
          <a:bodyPr/>
          <a:lstStyle/>
          <a:p>
            <a:endParaRPr lang="en-GB"/>
          </a:p>
        </p:txBody>
      </p:sp>
      <p:sp>
        <p:nvSpPr>
          <p:cNvPr id="369" name="Rectangle 3974"/>
          <p:cNvSpPr>
            <a:spLocks noChangeArrowheads="1"/>
          </p:cNvSpPr>
          <p:nvPr>
            <p:custDataLst>
              <p:tags r:id="rId360"/>
            </p:custDataLst>
          </p:nvPr>
        </p:nvSpPr>
        <p:spPr bwMode="auto">
          <a:xfrm>
            <a:off x="6330563" y="3728154"/>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2</a:t>
            </a:r>
            <a:endParaRPr lang="en-GB"/>
          </a:p>
        </p:txBody>
      </p:sp>
      <p:sp>
        <p:nvSpPr>
          <p:cNvPr id="370" name="Rectangle 3975"/>
          <p:cNvSpPr>
            <a:spLocks noChangeArrowheads="1"/>
          </p:cNvSpPr>
          <p:nvPr>
            <p:custDataLst>
              <p:tags r:id="rId361"/>
            </p:custDataLst>
          </p:nvPr>
        </p:nvSpPr>
        <p:spPr bwMode="auto">
          <a:xfrm>
            <a:off x="6409985" y="3728154"/>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4</a:t>
            </a:r>
            <a:endParaRPr lang="en-GB"/>
          </a:p>
        </p:txBody>
      </p:sp>
      <p:sp>
        <p:nvSpPr>
          <p:cNvPr id="371" name="Rectangle 3976"/>
          <p:cNvSpPr>
            <a:spLocks noChangeArrowheads="1"/>
          </p:cNvSpPr>
          <p:nvPr>
            <p:custDataLst>
              <p:tags r:id="rId362"/>
            </p:custDataLst>
          </p:nvPr>
        </p:nvSpPr>
        <p:spPr bwMode="auto">
          <a:xfrm>
            <a:off x="6491345" y="3728154"/>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6</a:t>
            </a:r>
            <a:endParaRPr lang="en-GB"/>
          </a:p>
        </p:txBody>
      </p:sp>
      <p:sp>
        <p:nvSpPr>
          <p:cNvPr id="372" name="Rectangle 3977"/>
          <p:cNvSpPr>
            <a:spLocks noChangeArrowheads="1"/>
          </p:cNvSpPr>
          <p:nvPr>
            <p:custDataLst>
              <p:tags r:id="rId363"/>
            </p:custDataLst>
          </p:nvPr>
        </p:nvSpPr>
        <p:spPr bwMode="auto">
          <a:xfrm>
            <a:off x="6570768" y="3728154"/>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8</a:t>
            </a:r>
            <a:endParaRPr lang="en-GB"/>
          </a:p>
        </p:txBody>
      </p:sp>
      <p:sp>
        <p:nvSpPr>
          <p:cNvPr id="373" name="Rectangle 3978"/>
          <p:cNvSpPr>
            <a:spLocks noChangeArrowheads="1"/>
          </p:cNvSpPr>
          <p:nvPr>
            <p:custDataLst>
              <p:tags r:id="rId364"/>
            </p:custDataLst>
          </p:nvPr>
        </p:nvSpPr>
        <p:spPr bwMode="auto">
          <a:xfrm>
            <a:off x="6359620" y="3821136"/>
            <a:ext cx="249891"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Vp(km/s)</a:t>
            </a:r>
            <a:endParaRPr lang="en-GB"/>
          </a:p>
        </p:txBody>
      </p:sp>
      <p:sp>
        <p:nvSpPr>
          <p:cNvPr id="374" name="Line 3979"/>
          <p:cNvSpPr>
            <a:spLocks noChangeShapeType="1"/>
          </p:cNvSpPr>
          <p:nvPr>
            <p:custDataLst>
              <p:tags r:id="rId365"/>
            </p:custDataLst>
          </p:nvPr>
        </p:nvSpPr>
        <p:spPr bwMode="auto">
          <a:xfrm>
            <a:off x="6326689" y="2261741"/>
            <a:ext cx="302193" cy="1938"/>
          </a:xfrm>
          <a:prstGeom prst="line">
            <a:avLst/>
          </a:prstGeom>
          <a:noFill/>
          <a:ln w="0">
            <a:solidFill>
              <a:srgbClr val="000000"/>
            </a:solidFill>
            <a:round/>
            <a:headEnd/>
            <a:tailEnd/>
          </a:ln>
        </p:spPr>
        <p:txBody>
          <a:bodyPr/>
          <a:lstStyle/>
          <a:p>
            <a:endParaRPr lang="en-GB"/>
          </a:p>
        </p:txBody>
      </p:sp>
      <p:sp>
        <p:nvSpPr>
          <p:cNvPr id="375" name="Rectangle 3980"/>
          <p:cNvSpPr>
            <a:spLocks noChangeArrowheads="1"/>
          </p:cNvSpPr>
          <p:nvPr>
            <p:custDataLst>
              <p:tags r:id="rId366"/>
            </p:custDataLst>
          </p:nvPr>
        </p:nvSpPr>
        <p:spPr bwMode="auto">
          <a:xfrm>
            <a:off x="6340249" y="2120331"/>
            <a:ext cx="290570" cy="112354"/>
          </a:xfrm>
          <a:prstGeom prst="rect">
            <a:avLst/>
          </a:prstGeom>
          <a:noFill/>
          <a:ln w="9525">
            <a:noFill/>
            <a:miter lim="800000"/>
            <a:headEnd/>
            <a:tailEnd/>
          </a:ln>
        </p:spPr>
        <p:txBody>
          <a:bodyPr wrap="none" lIns="0" tIns="0" rIns="0" bIns="0">
            <a:spAutoFit/>
          </a:bodyPr>
          <a:lstStyle/>
          <a:p>
            <a:r>
              <a:rPr lang="en-GB" sz="600">
                <a:solidFill>
                  <a:srgbClr val="FF0000"/>
                </a:solidFill>
                <a:latin typeface="Arial" charset="0"/>
              </a:rPr>
              <a:t>ESP37</a:t>
            </a:r>
            <a:endParaRPr lang="en-GB"/>
          </a:p>
        </p:txBody>
      </p:sp>
      <p:sp>
        <p:nvSpPr>
          <p:cNvPr id="376" name="Line 3981"/>
          <p:cNvSpPr>
            <a:spLocks noChangeShapeType="1"/>
          </p:cNvSpPr>
          <p:nvPr>
            <p:custDataLst>
              <p:tags r:id="rId367"/>
            </p:custDataLst>
          </p:nvPr>
        </p:nvSpPr>
        <p:spPr bwMode="auto">
          <a:xfrm flipV="1">
            <a:off x="6326689" y="2261741"/>
            <a:ext cx="1937" cy="1447042"/>
          </a:xfrm>
          <a:prstGeom prst="line">
            <a:avLst/>
          </a:prstGeom>
          <a:noFill/>
          <a:ln w="0">
            <a:solidFill>
              <a:srgbClr val="000000"/>
            </a:solidFill>
            <a:round/>
            <a:headEnd/>
            <a:tailEnd/>
          </a:ln>
        </p:spPr>
        <p:txBody>
          <a:bodyPr/>
          <a:lstStyle/>
          <a:p>
            <a:endParaRPr lang="en-GB"/>
          </a:p>
        </p:txBody>
      </p:sp>
      <p:sp>
        <p:nvSpPr>
          <p:cNvPr id="377" name="Line 3982"/>
          <p:cNvSpPr>
            <a:spLocks noChangeShapeType="1"/>
          </p:cNvSpPr>
          <p:nvPr>
            <p:custDataLst>
              <p:tags r:id="rId368"/>
            </p:custDataLst>
          </p:nvPr>
        </p:nvSpPr>
        <p:spPr bwMode="auto">
          <a:xfrm flipV="1">
            <a:off x="6628882" y="2261741"/>
            <a:ext cx="1937" cy="1447042"/>
          </a:xfrm>
          <a:prstGeom prst="line">
            <a:avLst/>
          </a:prstGeom>
          <a:noFill/>
          <a:ln w="0">
            <a:solidFill>
              <a:srgbClr val="000000"/>
            </a:solidFill>
            <a:round/>
            <a:headEnd/>
            <a:tailEnd/>
          </a:ln>
        </p:spPr>
        <p:txBody>
          <a:bodyPr/>
          <a:lstStyle/>
          <a:p>
            <a:endParaRPr lang="en-GB"/>
          </a:p>
        </p:txBody>
      </p:sp>
      <p:sp>
        <p:nvSpPr>
          <p:cNvPr id="378" name="Freeform 3983"/>
          <p:cNvSpPr>
            <a:spLocks/>
          </p:cNvSpPr>
          <p:nvPr>
            <p:custDataLst>
              <p:tags r:id="rId369"/>
            </p:custDataLst>
          </p:nvPr>
        </p:nvSpPr>
        <p:spPr bwMode="auto">
          <a:xfrm>
            <a:off x="5538274" y="2329541"/>
            <a:ext cx="288634" cy="852340"/>
          </a:xfrm>
          <a:custGeom>
            <a:avLst/>
            <a:gdLst/>
            <a:ahLst/>
            <a:cxnLst>
              <a:cxn ang="0">
                <a:pos x="0" y="0"/>
              </a:cxn>
              <a:cxn ang="0">
                <a:pos x="17" y="10"/>
              </a:cxn>
              <a:cxn ang="0">
                <a:pos x="17" y="72"/>
              </a:cxn>
              <a:cxn ang="0">
                <a:pos x="73" y="72"/>
              </a:cxn>
              <a:cxn ang="0">
                <a:pos x="73" y="134"/>
              </a:cxn>
              <a:cxn ang="0">
                <a:pos x="101" y="134"/>
              </a:cxn>
              <a:cxn ang="0">
                <a:pos x="101" y="342"/>
              </a:cxn>
              <a:cxn ang="0">
                <a:pos x="137" y="342"/>
              </a:cxn>
              <a:cxn ang="0">
                <a:pos x="137" y="445"/>
              </a:cxn>
              <a:cxn ang="0">
                <a:pos x="184" y="445"/>
              </a:cxn>
              <a:cxn ang="0">
                <a:pos x="184" y="798"/>
              </a:cxn>
              <a:cxn ang="0">
                <a:pos x="299" y="798"/>
              </a:cxn>
              <a:cxn ang="0">
                <a:pos x="299" y="880"/>
              </a:cxn>
            </a:cxnLst>
            <a:rect l="0" t="0" r="r" b="b"/>
            <a:pathLst>
              <a:path w="299" h="880">
                <a:moveTo>
                  <a:pt x="0" y="0"/>
                </a:moveTo>
                <a:lnTo>
                  <a:pt x="17" y="10"/>
                </a:lnTo>
                <a:lnTo>
                  <a:pt x="17" y="72"/>
                </a:lnTo>
                <a:lnTo>
                  <a:pt x="73" y="72"/>
                </a:lnTo>
                <a:lnTo>
                  <a:pt x="73" y="134"/>
                </a:lnTo>
                <a:lnTo>
                  <a:pt x="101" y="134"/>
                </a:lnTo>
                <a:lnTo>
                  <a:pt x="101" y="342"/>
                </a:lnTo>
                <a:lnTo>
                  <a:pt x="137" y="342"/>
                </a:lnTo>
                <a:lnTo>
                  <a:pt x="137" y="445"/>
                </a:lnTo>
                <a:lnTo>
                  <a:pt x="184" y="445"/>
                </a:lnTo>
                <a:lnTo>
                  <a:pt x="184" y="798"/>
                </a:lnTo>
                <a:lnTo>
                  <a:pt x="299" y="798"/>
                </a:lnTo>
                <a:lnTo>
                  <a:pt x="299" y="880"/>
                </a:lnTo>
              </a:path>
            </a:pathLst>
          </a:custGeom>
          <a:noFill/>
          <a:ln w="6350">
            <a:solidFill>
              <a:srgbClr val="000000"/>
            </a:solidFill>
            <a:prstDash val="solid"/>
            <a:round/>
            <a:headEnd/>
            <a:tailEnd/>
          </a:ln>
        </p:spPr>
        <p:txBody>
          <a:bodyPr/>
          <a:lstStyle/>
          <a:p>
            <a:endParaRPr lang="en-GB"/>
          </a:p>
        </p:txBody>
      </p:sp>
      <p:sp>
        <p:nvSpPr>
          <p:cNvPr id="379" name="Line 3984"/>
          <p:cNvSpPr>
            <a:spLocks noChangeShapeType="1"/>
          </p:cNvSpPr>
          <p:nvPr>
            <p:custDataLst>
              <p:tags r:id="rId370"/>
            </p:custDataLst>
          </p:nvPr>
        </p:nvSpPr>
        <p:spPr bwMode="auto">
          <a:xfrm>
            <a:off x="5538274" y="3704908"/>
            <a:ext cx="288634" cy="1937"/>
          </a:xfrm>
          <a:prstGeom prst="line">
            <a:avLst/>
          </a:prstGeom>
          <a:noFill/>
          <a:ln w="0">
            <a:solidFill>
              <a:srgbClr val="000000"/>
            </a:solidFill>
            <a:round/>
            <a:headEnd/>
            <a:tailEnd/>
          </a:ln>
        </p:spPr>
        <p:txBody>
          <a:bodyPr/>
          <a:lstStyle/>
          <a:p>
            <a:endParaRPr lang="en-GB"/>
          </a:p>
        </p:txBody>
      </p:sp>
      <p:sp>
        <p:nvSpPr>
          <p:cNvPr id="380" name="Line 3985"/>
          <p:cNvSpPr>
            <a:spLocks noChangeShapeType="1"/>
          </p:cNvSpPr>
          <p:nvPr>
            <p:custDataLst>
              <p:tags r:id="rId371"/>
            </p:custDataLst>
          </p:nvPr>
        </p:nvSpPr>
        <p:spPr bwMode="auto">
          <a:xfrm flipV="1">
            <a:off x="5557645" y="3704908"/>
            <a:ext cx="1938" cy="21308"/>
          </a:xfrm>
          <a:prstGeom prst="line">
            <a:avLst/>
          </a:prstGeom>
          <a:noFill/>
          <a:ln w="0">
            <a:solidFill>
              <a:srgbClr val="000000"/>
            </a:solidFill>
            <a:round/>
            <a:headEnd/>
            <a:tailEnd/>
          </a:ln>
        </p:spPr>
        <p:txBody>
          <a:bodyPr/>
          <a:lstStyle/>
          <a:p>
            <a:endParaRPr lang="en-GB"/>
          </a:p>
        </p:txBody>
      </p:sp>
      <p:sp>
        <p:nvSpPr>
          <p:cNvPr id="381" name="Line 3986"/>
          <p:cNvSpPr>
            <a:spLocks noChangeShapeType="1"/>
          </p:cNvSpPr>
          <p:nvPr>
            <p:custDataLst>
              <p:tags r:id="rId372"/>
            </p:custDataLst>
          </p:nvPr>
        </p:nvSpPr>
        <p:spPr bwMode="auto">
          <a:xfrm flipV="1">
            <a:off x="5635131" y="3704908"/>
            <a:ext cx="1938" cy="21308"/>
          </a:xfrm>
          <a:prstGeom prst="line">
            <a:avLst/>
          </a:prstGeom>
          <a:noFill/>
          <a:ln w="0">
            <a:solidFill>
              <a:srgbClr val="000000"/>
            </a:solidFill>
            <a:round/>
            <a:headEnd/>
            <a:tailEnd/>
          </a:ln>
        </p:spPr>
        <p:txBody>
          <a:bodyPr/>
          <a:lstStyle/>
          <a:p>
            <a:endParaRPr lang="en-GB"/>
          </a:p>
        </p:txBody>
      </p:sp>
      <p:sp>
        <p:nvSpPr>
          <p:cNvPr id="382" name="Line 3987"/>
          <p:cNvSpPr>
            <a:spLocks noChangeShapeType="1"/>
          </p:cNvSpPr>
          <p:nvPr>
            <p:custDataLst>
              <p:tags r:id="rId373"/>
            </p:custDataLst>
          </p:nvPr>
        </p:nvSpPr>
        <p:spPr bwMode="auto">
          <a:xfrm flipV="1">
            <a:off x="5712616" y="3704908"/>
            <a:ext cx="1938" cy="21308"/>
          </a:xfrm>
          <a:prstGeom prst="line">
            <a:avLst/>
          </a:prstGeom>
          <a:noFill/>
          <a:ln w="0">
            <a:solidFill>
              <a:srgbClr val="000000"/>
            </a:solidFill>
            <a:round/>
            <a:headEnd/>
            <a:tailEnd/>
          </a:ln>
        </p:spPr>
        <p:txBody>
          <a:bodyPr/>
          <a:lstStyle/>
          <a:p>
            <a:endParaRPr lang="en-GB"/>
          </a:p>
        </p:txBody>
      </p:sp>
      <p:sp>
        <p:nvSpPr>
          <p:cNvPr id="383" name="Line 3988"/>
          <p:cNvSpPr>
            <a:spLocks noChangeShapeType="1"/>
          </p:cNvSpPr>
          <p:nvPr>
            <p:custDataLst>
              <p:tags r:id="rId374"/>
            </p:custDataLst>
          </p:nvPr>
        </p:nvSpPr>
        <p:spPr bwMode="auto">
          <a:xfrm flipV="1">
            <a:off x="5788165" y="3704908"/>
            <a:ext cx="1937" cy="21308"/>
          </a:xfrm>
          <a:prstGeom prst="line">
            <a:avLst/>
          </a:prstGeom>
          <a:noFill/>
          <a:ln w="0">
            <a:solidFill>
              <a:srgbClr val="000000"/>
            </a:solidFill>
            <a:round/>
            <a:headEnd/>
            <a:tailEnd/>
          </a:ln>
        </p:spPr>
        <p:txBody>
          <a:bodyPr/>
          <a:lstStyle/>
          <a:p>
            <a:endParaRPr lang="en-GB"/>
          </a:p>
        </p:txBody>
      </p:sp>
      <p:sp>
        <p:nvSpPr>
          <p:cNvPr id="384" name="Rectangle 3989"/>
          <p:cNvSpPr>
            <a:spLocks noChangeArrowheads="1"/>
          </p:cNvSpPr>
          <p:nvPr>
            <p:custDataLst>
              <p:tags r:id="rId375"/>
            </p:custDataLst>
          </p:nvPr>
        </p:nvSpPr>
        <p:spPr bwMode="auto">
          <a:xfrm>
            <a:off x="5542148" y="3724280"/>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2</a:t>
            </a:r>
            <a:endParaRPr lang="en-GB"/>
          </a:p>
        </p:txBody>
      </p:sp>
      <p:sp>
        <p:nvSpPr>
          <p:cNvPr id="385" name="Rectangle 3990"/>
          <p:cNvSpPr>
            <a:spLocks noChangeArrowheads="1"/>
          </p:cNvSpPr>
          <p:nvPr>
            <p:custDataLst>
              <p:tags r:id="rId376"/>
            </p:custDataLst>
          </p:nvPr>
        </p:nvSpPr>
        <p:spPr bwMode="auto">
          <a:xfrm>
            <a:off x="5619634" y="3724280"/>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4</a:t>
            </a:r>
            <a:endParaRPr lang="en-GB"/>
          </a:p>
        </p:txBody>
      </p:sp>
      <p:sp>
        <p:nvSpPr>
          <p:cNvPr id="386" name="Rectangle 3991"/>
          <p:cNvSpPr>
            <a:spLocks noChangeArrowheads="1"/>
          </p:cNvSpPr>
          <p:nvPr>
            <p:custDataLst>
              <p:tags r:id="rId377"/>
            </p:custDataLst>
          </p:nvPr>
        </p:nvSpPr>
        <p:spPr bwMode="auto">
          <a:xfrm>
            <a:off x="5695183" y="3724280"/>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6</a:t>
            </a:r>
            <a:endParaRPr lang="en-GB"/>
          </a:p>
        </p:txBody>
      </p:sp>
      <p:sp>
        <p:nvSpPr>
          <p:cNvPr id="387" name="Rectangle 3992"/>
          <p:cNvSpPr>
            <a:spLocks noChangeArrowheads="1"/>
          </p:cNvSpPr>
          <p:nvPr>
            <p:custDataLst>
              <p:tags r:id="rId378"/>
            </p:custDataLst>
          </p:nvPr>
        </p:nvSpPr>
        <p:spPr bwMode="auto">
          <a:xfrm>
            <a:off x="5772668" y="3724280"/>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8</a:t>
            </a:r>
            <a:endParaRPr lang="en-GB"/>
          </a:p>
        </p:txBody>
      </p:sp>
      <p:sp>
        <p:nvSpPr>
          <p:cNvPr id="388" name="Rectangle 3993"/>
          <p:cNvSpPr>
            <a:spLocks noChangeArrowheads="1"/>
          </p:cNvSpPr>
          <p:nvPr>
            <p:custDataLst>
              <p:tags r:id="rId379"/>
            </p:custDataLst>
          </p:nvPr>
        </p:nvSpPr>
        <p:spPr bwMode="auto">
          <a:xfrm>
            <a:off x="5565394" y="3819199"/>
            <a:ext cx="249891"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Vp(km/s)</a:t>
            </a:r>
            <a:endParaRPr lang="en-GB"/>
          </a:p>
        </p:txBody>
      </p:sp>
      <p:sp>
        <p:nvSpPr>
          <p:cNvPr id="389" name="Line 3994"/>
          <p:cNvSpPr>
            <a:spLocks noChangeShapeType="1"/>
          </p:cNvSpPr>
          <p:nvPr>
            <p:custDataLst>
              <p:tags r:id="rId380"/>
            </p:custDataLst>
          </p:nvPr>
        </p:nvSpPr>
        <p:spPr bwMode="auto">
          <a:xfrm>
            <a:off x="5538274" y="2257867"/>
            <a:ext cx="288634" cy="1938"/>
          </a:xfrm>
          <a:prstGeom prst="line">
            <a:avLst/>
          </a:prstGeom>
          <a:noFill/>
          <a:ln w="0">
            <a:solidFill>
              <a:srgbClr val="000000"/>
            </a:solidFill>
            <a:round/>
            <a:headEnd/>
            <a:tailEnd/>
          </a:ln>
        </p:spPr>
        <p:txBody>
          <a:bodyPr/>
          <a:lstStyle/>
          <a:p>
            <a:endParaRPr lang="en-GB"/>
          </a:p>
        </p:txBody>
      </p:sp>
      <p:sp>
        <p:nvSpPr>
          <p:cNvPr id="390" name="Rectangle 3995"/>
          <p:cNvSpPr>
            <a:spLocks noChangeArrowheads="1"/>
          </p:cNvSpPr>
          <p:nvPr>
            <p:custDataLst>
              <p:tags r:id="rId381"/>
            </p:custDataLst>
          </p:nvPr>
        </p:nvSpPr>
        <p:spPr bwMode="auto">
          <a:xfrm>
            <a:off x="5546022" y="2118393"/>
            <a:ext cx="290570" cy="112354"/>
          </a:xfrm>
          <a:prstGeom prst="rect">
            <a:avLst/>
          </a:prstGeom>
          <a:noFill/>
          <a:ln w="9525">
            <a:noFill/>
            <a:miter lim="800000"/>
            <a:headEnd/>
            <a:tailEnd/>
          </a:ln>
        </p:spPr>
        <p:txBody>
          <a:bodyPr wrap="none" lIns="0" tIns="0" rIns="0" bIns="0">
            <a:spAutoFit/>
          </a:bodyPr>
          <a:lstStyle/>
          <a:p>
            <a:r>
              <a:rPr lang="en-GB" sz="600">
                <a:solidFill>
                  <a:srgbClr val="FF0000"/>
                </a:solidFill>
                <a:latin typeface="Arial" charset="0"/>
              </a:rPr>
              <a:t>ESP38</a:t>
            </a:r>
            <a:endParaRPr lang="en-GB"/>
          </a:p>
        </p:txBody>
      </p:sp>
      <p:sp>
        <p:nvSpPr>
          <p:cNvPr id="391" name="Line 3996"/>
          <p:cNvSpPr>
            <a:spLocks noChangeShapeType="1"/>
          </p:cNvSpPr>
          <p:nvPr>
            <p:custDataLst>
              <p:tags r:id="rId382"/>
            </p:custDataLst>
          </p:nvPr>
        </p:nvSpPr>
        <p:spPr bwMode="auto">
          <a:xfrm flipV="1">
            <a:off x="5538274" y="2257867"/>
            <a:ext cx="1938" cy="1447042"/>
          </a:xfrm>
          <a:prstGeom prst="line">
            <a:avLst/>
          </a:prstGeom>
          <a:noFill/>
          <a:ln w="0">
            <a:solidFill>
              <a:srgbClr val="000000"/>
            </a:solidFill>
            <a:round/>
            <a:headEnd/>
            <a:tailEnd/>
          </a:ln>
        </p:spPr>
        <p:txBody>
          <a:bodyPr/>
          <a:lstStyle/>
          <a:p>
            <a:endParaRPr lang="en-GB"/>
          </a:p>
        </p:txBody>
      </p:sp>
      <p:sp>
        <p:nvSpPr>
          <p:cNvPr id="392" name="Line 3997"/>
          <p:cNvSpPr>
            <a:spLocks noChangeShapeType="1"/>
          </p:cNvSpPr>
          <p:nvPr>
            <p:custDataLst>
              <p:tags r:id="rId383"/>
            </p:custDataLst>
          </p:nvPr>
        </p:nvSpPr>
        <p:spPr bwMode="auto">
          <a:xfrm flipH="1">
            <a:off x="5458852" y="3505383"/>
            <a:ext cx="79422" cy="1938"/>
          </a:xfrm>
          <a:prstGeom prst="line">
            <a:avLst/>
          </a:prstGeom>
          <a:noFill/>
          <a:ln w="0">
            <a:solidFill>
              <a:srgbClr val="000000"/>
            </a:solidFill>
            <a:round/>
            <a:headEnd/>
            <a:tailEnd/>
          </a:ln>
        </p:spPr>
        <p:txBody>
          <a:bodyPr/>
          <a:lstStyle/>
          <a:p>
            <a:endParaRPr lang="en-GB"/>
          </a:p>
        </p:txBody>
      </p:sp>
      <p:sp>
        <p:nvSpPr>
          <p:cNvPr id="393" name="Line 3998"/>
          <p:cNvSpPr>
            <a:spLocks noChangeShapeType="1"/>
          </p:cNvSpPr>
          <p:nvPr>
            <p:custDataLst>
              <p:tags r:id="rId384"/>
            </p:custDataLst>
          </p:nvPr>
        </p:nvSpPr>
        <p:spPr bwMode="auto">
          <a:xfrm flipH="1">
            <a:off x="5458852" y="3102458"/>
            <a:ext cx="79422" cy="1938"/>
          </a:xfrm>
          <a:prstGeom prst="line">
            <a:avLst/>
          </a:prstGeom>
          <a:noFill/>
          <a:ln w="0">
            <a:solidFill>
              <a:srgbClr val="000000"/>
            </a:solidFill>
            <a:round/>
            <a:headEnd/>
            <a:tailEnd/>
          </a:ln>
        </p:spPr>
        <p:txBody>
          <a:bodyPr/>
          <a:lstStyle/>
          <a:p>
            <a:endParaRPr lang="en-GB"/>
          </a:p>
        </p:txBody>
      </p:sp>
      <p:sp>
        <p:nvSpPr>
          <p:cNvPr id="394" name="Line 3999"/>
          <p:cNvSpPr>
            <a:spLocks noChangeShapeType="1"/>
          </p:cNvSpPr>
          <p:nvPr>
            <p:custDataLst>
              <p:tags r:id="rId385"/>
            </p:custDataLst>
          </p:nvPr>
        </p:nvSpPr>
        <p:spPr bwMode="auto">
          <a:xfrm flipH="1">
            <a:off x="5458852" y="2699534"/>
            <a:ext cx="79422" cy="1938"/>
          </a:xfrm>
          <a:prstGeom prst="line">
            <a:avLst/>
          </a:prstGeom>
          <a:noFill/>
          <a:ln w="0">
            <a:solidFill>
              <a:srgbClr val="000000"/>
            </a:solidFill>
            <a:round/>
            <a:headEnd/>
            <a:tailEnd/>
          </a:ln>
        </p:spPr>
        <p:txBody>
          <a:bodyPr/>
          <a:lstStyle/>
          <a:p>
            <a:endParaRPr lang="en-GB"/>
          </a:p>
        </p:txBody>
      </p:sp>
      <p:sp>
        <p:nvSpPr>
          <p:cNvPr id="395" name="Line 4000"/>
          <p:cNvSpPr>
            <a:spLocks noChangeShapeType="1"/>
          </p:cNvSpPr>
          <p:nvPr>
            <p:custDataLst>
              <p:tags r:id="rId386"/>
            </p:custDataLst>
          </p:nvPr>
        </p:nvSpPr>
        <p:spPr bwMode="auto">
          <a:xfrm flipH="1">
            <a:off x="5458852" y="2298547"/>
            <a:ext cx="79422" cy="1937"/>
          </a:xfrm>
          <a:prstGeom prst="line">
            <a:avLst/>
          </a:prstGeom>
          <a:noFill/>
          <a:ln w="0">
            <a:solidFill>
              <a:srgbClr val="000000"/>
            </a:solidFill>
            <a:round/>
            <a:headEnd/>
            <a:tailEnd/>
          </a:ln>
        </p:spPr>
        <p:txBody>
          <a:bodyPr/>
          <a:lstStyle/>
          <a:p>
            <a:endParaRPr lang="en-GB"/>
          </a:p>
        </p:txBody>
      </p:sp>
      <p:sp>
        <p:nvSpPr>
          <p:cNvPr id="396" name="Line 4001"/>
          <p:cNvSpPr>
            <a:spLocks noChangeShapeType="1"/>
          </p:cNvSpPr>
          <p:nvPr>
            <p:custDataLst>
              <p:tags r:id="rId387"/>
            </p:custDataLst>
          </p:nvPr>
        </p:nvSpPr>
        <p:spPr bwMode="auto">
          <a:xfrm flipV="1">
            <a:off x="5826908" y="2257867"/>
            <a:ext cx="1937" cy="1447042"/>
          </a:xfrm>
          <a:prstGeom prst="line">
            <a:avLst/>
          </a:prstGeom>
          <a:noFill/>
          <a:ln w="0">
            <a:solidFill>
              <a:srgbClr val="000000"/>
            </a:solidFill>
            <a:round/>
            <a:headEnd/>
            <a:tailEnd/>
          </a:ln>
        </p:spPr>
        <p:txBody>
          <a:bodyPr/>
          <a:lstStyle/>
          <a:p>
            <a:endParaRPr lang="en-GB"/>
          </a:p>
        </p:txBody>
      </p:sp>
      <p:sp>
        <p:nvSpPr>
          <p:cNvPr id="397" name="Freeform 4002"/>
          <p:cNvSpPr>
            <a:spLocks/>
          </p:cNvSpPr>
          <p:nvPr>
            <p:custDataLst>
              <p:tags r:id="rId388"/>
            </p:custDataLst>
          </p:nvPr>
        </p:nvSpPr>
        <p:spPr bwMode="auto">
          <a:xfrm>
            <a:off x="4846717" y="2281112"/>
            <a:ext cx="232456" cy="786477"/>
          </a:xfrm>
          <a:custGeom>
            <a:avLst/>
            <a:gdLst/>
            <a:ahLst/>
            <a:cxnLst>
              <a:cxn ang="0">
                <a:pos x="0" y="0"/>
              </a:cxn>
              <a:cxn ang="0">
                <a:pos x="0" y="23"/>
              </a:cxn>
              <a:cxn ang="0">
                <a:pos x="12" y="23"/>
              </a:cxn>
              <a:cxn ang="0">
                <a:pos x="12" y="53"/>
              </a:cxn>
              <a:cxn ang="0">
                <a:pos x="24" y="53"/>
              </a:cxn>
              <a:cxn ang="0">
                <a:pos x="24" y="97"/>
              </a:cxn>
              <a:cxn ang="0">
                <a:pos x="60" y="97"/>
              </a:cxn>
              <a:cxn ang="0">
                <a:pos x="60" y="115"/>
              </a:cxn>
              <a:cxn ang="0">
                <a:pos x="83" y="115"/>
              </a:cxn>
              <a:cxn ang="0">
                <a:pos x="83" y="163"/>
              </a:cxn>
              <a:cxn ang="0">
                <a:pos x="100" y="163"/>
              </a:cxn>
              <a:cxn ang="0">
                <a:pos x="100" y="436"/>
              </a:cxn>
              <a:cxn ang="0">
                <a:pos x="195" y="436"/>
              </a:cxn>
              <a:cxn ang="0">
                <a:pos x="195" y="580"/>
              </a:cxn>
              <a:cxn ang="0">
                <a:pos x="210" y="580"/>
              </a:cxn>
              <a:cxn ang="0">
                <a:pos x="210" y="813"/>
              </a:cxn>
              <a:cxn ang="0">
                <a:pos x="241" y="813"/>
              </a:cxn>
            </a:cxnLst>
            <a:rect l="0" t="0" r="r" b="b"/>
            <a:pathLst>
              <a:path w="241" h="813">
                <a:moveTo>
                  <a:pt x="0" y="0"/>
                </a:moveTo>
                <a:lnTo>
                  <a:pt x="0" y="23"/>
                </a:lnTo>
                <a:lnTo>
                  <a:pt x="12" y="23"/>
                </a:lnTo>
                <a:lnTo>
                  <a:pt x="12" y="53"/>
                </a:lnTo>
                <a:lnTo>
                  <a:pt x="24" y="53"/>
                </a:lnTo>
                <a:lnTo>
                  <a:pt x="24" y="97"/>
                </a:lnTo>
                <a:lnTo>
                  <a:pt x="60" y="97"/>
                </a:lnTo>
                <a:lnTo>
                  <a:pt x="60" y="115"/>
                </a:lnTo>
                <a:lnTo>
                  <a:pt x="83" y="115"/>
                </a:lnTo>
                <a:lnTo>
                  <a:pt x="83" y="163"/>
                </a:lnTo>
                <a:lnTo>
                  <a:pt x="100" y="163"/>
                </a:lnTo>
                <a:lnTo>
                  <a:pt x="100" y="436"/>
                </a:lnTo>
                <a:lnTo>
                  <a:pt x="195" y="436"/>
                </a:lnTo>
                <a:lnTo>
                  <a:pt x="195" y="580"/>
                </a:lnTo>
                <a:lnTo>
                  <a:pt x="210" y="580"/>
                </a:lnTo>
                <a:lnTo>
                  <a:pt x="210" y="813"/>
                </a:lnTo>
                <a:lnTo>
                  <a:pt x="241" y="813"/>
                </a:lnTo>
              </a:path>
            </a:pathLst>
          </a:custGeom>
          <a:noFill/>
          <a:ln w="6350">
            <a:solidFill>
              <a:srgbClr val="000000"/>
            </a:solidFill>
            <a:prstDash val="solid"/>
            <a:round/>
            <a:headEnd/>
            <a:tailEnd/>
          </a:ln>
        </p:spPr>
        <p:txBody>
          <a:bodyPr/>
          <a:lstStyle/>
          <a:p>
            <a:endParaRPr lang="en-GB"/>
          </a:p>
        </p:txBody>
      </p:sp>
      <p:sp>
        <p:nvSpPr>
          <p:cNvPr id="398" name="Line 4003"/>
          <p:cNvSpPr>
            <a:spLocks noChangeShapeType="1"/>
          </p:cNvSpPr>
          <p:nvPr>
            <p:custDataLst>
              <p:tags r:id="rId389"/>
            </p:custDataLst>
          </p:nvPr>
        </p:nvSpPr>
        <p:spPr bwMode="auto">
          <a:xfrm>
            <a:off x="4838968" y="3706845"/>
            <a:ext cx="288633" cy="1938"/>
          </a:xfrm>
          <a:prstGeom prst="line">
            <a:avLst/>
          </a:prstGeom>
          <a:noFill/>
          <a:ln w="0">
            <a:solidFill>
              <a:srgbClr val="000000"/>
            </a:solidFill>
            <a:round/>
            <a:headEnd/>
            <a:tailEnd/>
          </a:ln>
        </p:spPr>
        <p:txBody>
          <a:bodyPr/>
          <a:lstStyle/>
          <a:p>
            <a:endParaRPr lang="en-GB"/>
          </a:p>
        </p:txBody>
      </p:sp>
      <p:sp>
        <p:nvSpPr>
          <p:cNvPr id="399" name="Line 4004"/>
          <p:cNvSpPr>
            <a:spLocks noChangeShapeType="1"/>
          </p:cNvSpPr>
          <p:nvPr>
            <p:custDataLst>
              <p:tags r:id="rId390"/>
            </p:custDataLst>
          </p:nvPr>
        </p:nvSpPr>
        <p:spPr bwMode="auto">
          <a:xfrm flipV="1">
            <a:off x="4858340" y="3706845"/>
            <a:ext cx="1937" cy="19371"/>
          </a:xfrm>
          <a:prstGeom prst="line">
            <a:avLst/>
          </a:prstGeom>
          <a:noFill/>
          <a:ln w="0">
            <a:solidFill>
              <a:srgbClr val="000000"/>
            </a:solidFill>
            <a:round/>
            <a:headEnd/>
            <a:tailEnd/>
          </a:ln>
        </p:spPr>
        <p:txBody>
          <a:bodyPr/>
          <a:lstStyle/>
          <a:p>
            <a:endParaRPr lang="en-GB"/>
          </a:p>
        </p:txBody>
      </p:sp>
      <p:sp>
        <p:nvSpPr>
          <p:cNvPr id="400" name="Line 4005"/>
          <p:cNvSpPr>
            <a:spLocks noChangeShapeType="1"/>
          </p:cNvSpPr>
          <p:nvPr>
            <p:custDataLst>
              <p:tags r:id="rId391"/>
            </p:custDataLst>
          </p:nvPr>
        </p:nvSpPr>
        <p:spPr bwMode="auto">
          <a:xfrm flipV="1">
            <a:off x="4935825" y="3706845"/>
            <a:ext cx="1937" cy="19371"/>
          </a:xfrm>
          <a:prstGeom prst="line">
            <a:avLst/>
          </a:prstGeom>
          <a:noFill/>
          <a:ln w="0">
            <a:solidFill>
              <a:srgbClr val="000000"/>
            </a:solidFill>
            <a:round/>
            <a:headEnd/>
            <a:tailEnd/>
          </a:ln>
        </p:spPr>
        <p:txBody>
          <a:bodyPr/>
          <a:lstStyle/>
          <a:p>
            <a:endParaRPr lang="en-GB"/>
          </a:p>
        </p:txBody>
      </p:sp>
      <p:sp>
        <p:nvSpPr>
          <p:cNvPr id="401" name="Line 4006"/>
          <p:cNvSpPr>
            <a:spLocks noChangeShapeType="1"/>
          </p:cNvSpPr>
          <p:nvPr>
            <p:custDataLst>
              <p:tags r:id="rId392"/>
            </p:custDataLst>
          </p:nvPr>
        </p:nvSpPr>
        <p:spPr bwMode="auto">
          <a:xfrm flipV="1">
            <a:off x="5013311" y="3706845"/>
            <a:ext cx="1937" cy="19371"/>
          </a:xfrm>
          <a:prstGeom prst="line">
            <a:avLst/>
          </a:prstGeom>
          <a:noFill/>
          <a:ln w="0">
            <a:solidFill>
              <a:srgbClr val="000000"/>
            </a:solidFill>
            <a:round/>
            <a:headEnd/>
            <a:tailEnd/>
          </a:ln>
        </p:spPr>
        <p:txBody>
          <a:bodyPr/>
          <a:lstStyle/>
          <a:p>
            <a:endParaRPr lang="en-GB"/>
          </a:p>
        </p:txBody>
      </p:sp>
      <p:sp>
        <p:nvSpPr>
          <p:cNvPr id="402" name="Line 4007"/>
          <p:cNvSpPr>
            <a:spLocks noChangeShapeType="1"/>
          </p:cNvSpPr>
          <p:nvPr>
            <p:custDataLst>
              <p:tags r:id="rId393"/>
            </p:custDataLst>
          </p:nvPr>
        </p:nvSpPr>
        <p:spPr bwMode="auto">
          <a:xfrm flipV="1">
            <a:off x="5088858" y="3706845"/>
            <a:ext cx="1938" cy="19371"/>
          </a:xfrm>
          <a:prstGeom prst="line">
            <a:avLst/>
          </a:prstGeom>
          <a:noFill/>
          <a:ln w="0">
            <a:solidFill>
              <a:srgbClr val="000000"/>
            </a:solidFill>
            <a:round/>
            <a:headEnd/>
            <a:tailEnd/>
          </a:ln>
        </p:spPr>
        <p:txBody>
          <a:bodyPr/>
          <a:lstStyle/>
          <a:p>
            <a:endParaRPr lang="en-GB"/>
          </a:p>
        </p:txBody>
      </p:sp>
      <p:sp>
        <p:nvSpPr>
          <p:cNvPr id="403" name="Rectangle 4008"/>
          <p:cNvSpPr>
            <a:spLocks noChangeArrowheads="1"/>
          </p:cNvSpPr>
          <p:nvPr>
            <p:custDataLst>
              <p:tags r:id="rId394"/>
            </p:custDataLst>
          </p:nvPr>
        </p:nvSpPr>
        <p:spPr bwMode="auto">
          <a:xfrm>
            <a:off x="4842843" y="3726216"/>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2</a:t>
            </a:r>
            <a:endParaRPr lang="en-GB"/>
          </a:p>
        </p:txBody>
      </p:sp>
      <p:sp>
        <p:nvSpPr>
          <p:cNvPr id="404" name="Rectangle 4009"/>
          <p:cNvSpPr>
            <a:spLocks noChangeArrowheads="1"/>
          </p:cNvSpPr>
          <p:nvPr>
            <p:custDataLst>
              <p:tags r:id="rId395"/>
            </p:custDataLst>
          </p:nvPr>
        </p:nvSpPr>
        <p:spPr bwMode="auto">
          <a:xfrm>
            <a:off x="4920328" y="3726216"/>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4</a:t>
            </a:r>
            <a:endParaRPr lang="en-GB"/>
          </a:p>
        </p:txBody>
      </p:sp>
      <p:sp>
        <p:nvSpPr>
          <p:cNvPr id="405" name="Rectangle 4010"/>
          <p:cNvSpPr>
            <a:spLocks noChangeArrowheads="1"/>
          </p:cNvSpPr>
          <p:nvPr>
            <p:custDataLst>
              <p:tags r:id="rId396"/>
            </p:custDataLst>
          </p:nvPr>
        </p:nvSpPr>
        <p:spPr bwMode="auto">
          <a:xfrm>
            <a:off x="4995876" y="3726216"/>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6</a:t>
            </a:r>
            <a:endParaRPr lang="en-GB"/>
          </a:p>
        </p:txBody>
      </p:sp>
      <p:sp>
        <p:nvSpPr>
          <p:cNvPr id="406" name="Rectangle 4011"/>
          <p:cNvSpPr>
            <a:spLocks noChangeArrowheads="1"/>
          </p:cNvSpPr>
          <p:nvPr>
            <p:custDataLst>
              <p:tags r:id="rId397"/>
            </p:custDataLst>
          </p:nvPr>
        </p:nvSpPr>
        <p:spPr bwMode="auto">
          <a:xfrm>
            <a:off x="5073361" y="3726216"/>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8</a:t>
            </a:r>
            <a:endParaRPr lang="en-GB"/>
          </a:p>
        </p:txBody>
      </p:sp>
      <p:sp>
        <p:nvSpPr>
          <p:cNvPr id="407" name="Rectangle 4012"/>
          <p:cNvSpPr>
            <a:spLocks noChangeArrowheads="1"/>
          </p:cNvSpPr>
          <p:nvPr>
            <p:custDataLst>
              <p:tags r:id="rId398"/>
            </p:custDataLst>
          </p:nvPr>
        </p:nvSpPr>
        <p:spPr bwMode="auto">
          <a:xfrm>
            <a:off x="4866088" y="3819199"/>
            <a:ext cx="249890"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Vp(km/s)</a:t>
            </a:r>
            <a:endParaRPr lang="en-GB"/>
          </a:p>
        </p:txBody>
      </p:sp>
      <p:sp>
        <p:nvSpPr>
          <p:cNvPr id="408" name="Line 4013"/>
          <p:cNvSpPr>
            <a:spLocks noChangeShapeType="1"/>
          </p:cNvSpPr>
          <p:nvPr>
            <p:custDataLst>
              <p:tags r:id="rId399"/>
            </p:custDataLst>
          </p:nvPr>
        </p:nvSpPr>
        <p:spPr bwMode="auto">
          <a:xfrm>
            <a:off x="4838968" y="2259804"/>
            <a:ext cx="288633" cy="1937"/>
          </a:xfrm>
          <a:prstGeom prst="line">
            <a:avLst/>
          </a:prstGeom>
          <a:noFill/>
          <a:ln w="0">
            <a:solidFill>
              <a:srgbClr val="000000"/>
            </a:solidFill>
            <a:round/>
            <a:headEnd/>
            <a:tailEnd/>
          </a:ln>
        </p:spPr>
        <p:txBody>
          <a:bodyPr/>
          <a:lstStyle/>
          <a:p>
            <a:endParaRPr lang="en-GB"/>
          </a:p>
        </p:txBody>
      </p:sp>
      <p:sp>
        <p:nvSpPr>
          <p:cNvPr id="409" name="Rectangle 4014"/>
          <p:cNvSpPr>
            <a:spLocks noChangeArrowheads="1"/>
          </p:cNvSpPr>
          <p:nvPr>
            <p:custDataLst>
              <p:tags r:id="rId400"/>
            </p:custDataLst>
          </p:nvPr>
        </p:nvSpPr>
        <p:spPr bwMode="auto">
          <a:xfrm>
            <a:off x="4848653" y="2118393"/>
            <a:ext cx="290570" cy="112354"/>
          </a:xfrm>
          <a:prstGeom prst="rect">
            <a:avLst/>
          </a:prstGeom>
          <a:noFill/>
          <a:ln w="9525">
            <a:noFill/>
            <a:miter lim="800000"/>
            <a:headEnd/>
            <a:tailEnd/>
          </a:ln>
        </p:spPr>
        <p:txBody>
          <a:bodyPr wrap="none" lIns="0" tIns="0" rIns="0" bIns="0">
            <a:spAutoFit/>
          </a:bodyPr>
          <a:lstStyle/>
          <a:p>
            <a:r>
              <a:rPr lang="en-GB" sz="600">
                <a:solidFill>
                  <a:srgbClr val="FF0000"/>
                </a:solidFill>
                <a:latin typeface="Arial" charset="0"/>
              </a:rPr>
              <a:t>ESP87</a:t>
            </a:r>
            <a:endParaRPr lang="en-GB"/>
          </a:p>
        </p:txBody>
      </p:sp>
      <p:sp>
        <p:nvSpPr>
          <p:cNvPr id="410" name="Line 4015"/>
          <p:cNvSpPr>
            <a:spLocks noChangeShapeType="1"/>
          </p:cNvSpPr>
          <p:nvPr>
            <p:custDataLst>
              <p:tags r:id="rId401"/>
            </p:custDataLst>
          </p:nvPr>
        </p:nvSpPr>
        <p:spPr bwMode="auto">
          <a:xfrm flipV="1">
            <a:off x="4838968" y="2259804"/>
            <a:ext cx="1937" cy="1447040"/>
          </a:xfrm>
          <a:prstGeom prst="line">
            <a:avLst/>
          </a:prstGeom>
          <a:noFill/>
          <a:ln w="0">
            <a:solidFill>
              <a:srgbClr val="000000"/>
            </a:solidFill>
            <a:round/>
            <a:headEnd/>
            <a:tailEnd/>
          </a:ln>
        </p:spPr>
        <p:txBody>
          <a:bodyPr/>
          <a:lstStyle/>
          <a:p>
            <a:endParaRPr lang="en-GB"/>
          </a:p>
        </p:txBody>
      </p:sp>
      <p:sp>
        <p:nvSpPr>
          <p:cNvPr id="411" name="Line 4016"/>
          <p:cNvSpPr>
            <a:spLocks noChangeShapeType="1"/>
          </p:cNvSpPr>
          <p:nvPr>
            <p:custDataLst>
              <p:tags r:id="rId402"/>
            </p:custDataLst>
          </p:nvPr>
        </p:nvSpPr>
        <p:spPr bwMode="auto">
          <a:xfrm flipV="1">
            <a:off x="5127601" y="2259804"/>
            <a:ext cx="1938" cy="1447040"/>
          </a:xfrm>
          <a:prstGeom prst="line">
            <a:avLst/>
          </a:prstGeom>
          <a:noFill/>
          <a:ln w="0">
            <a:solidFill>
              <a:srgbClr val="000000"/>
            </a:solidFill>
            <a:round/>
            <a:headEnd/>
            <a:tailEnd/>
          </a:ln>
        </p:spPr>
        <p:txBody>
          <a:bodyPr/>
          <a:lstStyle/>
          <a:p>
            <a:endParaRPr lang="en-GB"/>
          </a:p>
        </p:txBody>
      </p:sp>
      <p:sp>
        <p:nvSpPr>
          <p:cNvPr id="412" name="Line 4017"/>
          <p:cNvSpPr>
            <a:spLocks noChangeShapeType="1"/>
          </p:cNvSpPr>
          <p:nvPr>
            <p:custDataLst>
              <p:tags r:id="rId403"/>
            </p:custDataLst>
          </p:nvPr>
        </p:nvSpPr>
        <p:spPr bwMode="auto">
          <a:xfrm flipH="1">
            <a:off x="5127601" y="3493760"/>
            <a:ext cx="79423" cy="1938"/>
          </a:xfrm>
          <a:prstGeom prst="line">
            <a:avLst/>
          </a:prstGeom>
          <a:noFill/>
          <a:ln w="0">
            <a:solidFill>
              <a:srgbClr val="000000"/>
            </a:solidFill>
            <a:round/>
            <a:headEnd/>
            <a:tailEnd/>
          </a:ln>
        </p:spPr>
        <p:txBody>
          <a:bodyPr/>
          <a:lstStyle/>
          <a:p>
            <a:endParaRPr lang="en-GB"/>
          </a:p>
        </p:txBody>
      </p:sp>
      <p:sp>
        <p:nvSpPr>
          <p:cNvPr id="413" name="Line 4018"/>
          <p:cNvSpPr>
            <a:spLocks noChangeShapeType="1"/>
          </p:cNvSpPr>
          <p:nvPr>
            <p:custDataLst>
              <p:tags r:id="rId404"/>
            </p:custDataLst>
          </p:nvPr>
        </p:nvSpPr>
        <p:spPr bwMode="auto">
          <a:xfrm flipH="1">
            <a:off x="5127601" y="3067590"/>
            <a:ext cx="79423" cy="1938"/>
          </a:xfrm>
          <a:prstGeom prst="line">
            <a:avLst/>
          </a:prstGeom>
          <a:noFill/>
          <a:ln w="0">
            <a:solidFill>
              <a:srgbClr val="000000"/>
            </a:solidFill>
            <a:round/>
            <a:headEnd/>
            <a:tailEnd/>
          </a:ln>
        </p:spPr>
        <p:txBody>
          <a:bodyPr/>
          <a:lstStyle/>
          <a:p>
            <a:endParaRPr lang="en-GB"/>
          </a:p>
        </p:txBody>
      </p:sp>
      <p:sp>
        <p:nvSpPr>
          <p:cNvPr id="414" name="Line 4019"/>
          <p:cNvSpPr>
            <a:spLocks noChangeShapeType="1"/>
          </p:cNvSpPr>
          <p:nvPr>
            <p:custDataLst>
              <p:tags r:id="rId405"/>
            </p:custDataLst>
          </p:nvPr>
        </p:nvSpPr>
        <p:spPr bwMode="auto">
          <a:xfrm flipH="1">
            <a:off x="5127601" y="2643357"/>
            <a:ext cx="79423" cy="1937"/>
          </a:xfrm>
          <a:prstGeom prst="line">
            <a:avLst/>
          </a:prstGeom>
          <a:noFill/>
          <a:ln w="0">
            <a:solidFill>
              <a:srgbClr val="000000"/>
            </a:solidFill>
            <a:round/>
            <a:headEnd/>
            <a:tailEnd/>
          </a:ln>
        </p:spPr>
        <p:txBody>
          <a:bodyPr/>
          <a:lstStyle/>
          <a:p>
            <a:endParaRPr lang="en-GB"/>
          </a:p>
        </p:txBody>
      </p:sp>
      <p:sp>
        <p:nvSpPr>
          <p:cNvPr id="415" name="Freeform 4020"/>
          <p:cNvSpPr>
            <a:spLocks/>
          </p:cNvSpPr>
          <p:nvPr>
            <p:custDataLst>
              <p:tags r:id="rId406"/>
            </p:custDataLst>
          </p:nvPr>
        </p:nvSpPr>
        <p:spPr bwMode="auto">
          <a:xfrm>
            <a:off x="960821" y="2436083"/>
            <a:ext cx="191776" cy="83297"/>
          </a:xfrm>
          <a:custGeom>
            <a:avLst/>
            <a:gdLst/>
            <a:ahLst/>
            <a:cxnLst>
              <a:cxn ang="0">
                <a:pos x="0" y="0"/>
              </a:cxn>
              <a:cxn ang="0">
                <a:pos x="0" y="0"/>
              </a:cxn>
              <a:cxn ang="0">
                <a:pos x="27" y="44"/>
              </a:cxn>
              <a:cxn ang="0">
                <a:pos x="27" y="44"/>
              </a:cxn>
              <a:cxn ang="0">
                <a:pos x="145" y="85"/>
              </a:cxn>
              <a:cxn ang="0">
                <a:pos x="145" y="85"/>
              </a:cxn>
              <a:cxn ang="0">
                <a:pos x="198" y="85"/>
              </a:cxn>
            </a:cxnLst>
            <a:rect l="0" t="0" r="r" b="b"/>
            <a:pathLst>
              <a:path w="198" h="85">
                <a:moveTo>
                  <a:pt x="0" y="0"/>
                </a:moveTo>
                <a:lnTo>
                  <a:pt x="0" y="0"/>
                </a:lnTo>
                <a:lnTo>
                  <a:pt x="27" y="44"/>
                </a:lnTo>
                <a:lnTo>
                  <a:pt x="27" y="44"/>
                </a:lnTo>
                <a:lnTo>
                  <a:pt x="145" y="85"/>
                </a:lnTo>
                <a:lnTo>
                  <a:pt x="145" y="85"/>
                </a:lnTo>
                <a:lnTo>
                  <a:pt x="198" y="85"/>
                </a:lnTo>
              </a:path>
            </a:pathLst>
          </a:custGeom>
          <a:noFill/>
          <a:ln w="6350">
            <a:solidFill>
              <a:srgbClr val="000000"/>
            </a:solidFill>
            <a:prstDash val="solid"/>
            <a:round/>
            <a:headEnd/>
            <a:tailEnd/>
          </a:ln>
        </p:spPr>
        <p:txBody>
          <a:bodyPr/>
          <a:lstStyle/>
          <a:p>
            <a:endParaRPr lang="en-GB"/>
          </a:p>
        </p:txBody>
      </p:sp>
      <p:sp>
        <p:nvSpPr>
          <p:cNvPr id="416" name="Line 4021"/>
          <p:cNvSpPr>
            <a:spLocks noChangeShapeType="1"/>
          </p:cNvSpPr>
          <p:nvPr>
            <p:custDataLst>
              <p:tags r:id="rId407"/>
            </p:custDataLst>
          </p:nvPr>
        </p:nvSpPr>
        <p:spPr bwMode="auto">
          <a:xfrm>
            <a:off x="960821" y="2937802"/>
            <a:ext cx="290570" cy="1937"/>
          </a:xfrm>
          <a:prstGeom prst="line">
            <a:avLst/>
          </a:prstGeom>
          <a:noFill/>
          <a:ln w="0">
            <a:solidFill>
              <a:srgbClr val="000000"/>
            </a:solidFill>
            <a:round/>
            <a:headEnd/>
            <a:tailEnd/>
          </a:ln>
        </p:spPr>
        <p:txBody>
          <a:bodyPr/>
          <a:lstStyle/>
          <a:p>
            <a:endParaRPr lang="en-GB"/>
          </a:p>
        </p:txBody>
      </p:sp>
      <p:sp>
        <p:nvSpPr>
          <p:cNvPr id="417" name="Line 4022"/>
          <p:cNvSpPr>
            <a:spLocks noChangeShapeType="1"/>
          </p:cNvSpPr>
          <p:nvPr>
            <p:custDataLst>
              <p:tags r:id="rId408"/>
            </p:custDataLst>
          </p:nvPr>
        </p:nvSpPr>
        <p:spPr bwMode="auto">
          <a:xfrm flipV="1">
            <a:off x="982129" y="2937802"/>
            <a:ext cx="1938" cy="21308"/>
          </a:xfrm>
          <a:prstGeom prst="line">
            <a:avLst/>
          </a:prstGeom>
          <a:noFill/>
          <a:ln w="0">
            <a:solidFill>
              <a:srgbClr val="000000"/>
            </a:solidFill>
            <a:round/>
            <a:headEnd/>
            <a:tailEnd/>
          </a:ln>
        </p:spPr>
        <p:txBody>
          <a:bodyPr/>
          <a:lstStyle/>
          <a:p>
            <a:endParaRPr lang="en-GB"/>
          </a:p>
        </p:txBody>
      </p:sp>
      <p:sp>
        <p:nvSpPr>
          <p:cNvPr id="418" name="Line 4024"/>
          <p:cNvSpPr>
            <a:spLocks noChangeShapeType="1"/>
          </p:cNvSpPr>
          <p:nvPr>
            <p:custDataLst>
              <p:tags r:id="rId409"/>
            </p:custDataLst>
          </p:nvPr>
        </p:nvSpPr>
        <p:spPr bwMode="auto">
          <a:xfrm flipV="1">
            <a:off x="1059614" y="2937802"/>
            <a:ext cx="1938" cy="21308"/>
          </a:xfrm>
          <a:prstGeom prst="line">
            <a:avLst/>
          </a:prstGeom>
          <a:noFill/>
          <a:ln w="0">
            <a:solidFill>
              <a:srgbClr val="000000"/>
            </a:solidFill>
            <a:round/>
            <a:headEnd/>
            <a:tailEnd/>
          </a:ln>
        </p:spPr>
        <p:txBody>
          <a:bodyPr/>
          <a:lstStyle/>
          <a:p>
            <a:endParaRPr lang="en-GB"/>
          </a:p>
        </p:txBody>
      </p:sp>
      <p:sp>
        <p:nvSpPr>
          <p:cNvPr id="419" name="Line 4025"/>
          <p:cNvSpPr>
            <a:spLocks noChangeShapeType="1"/>
          </p:cNvSpPr>
          <p:nvPr>
            <p:custDataLst>
              <p:tags r:id="rId410"/>
            </p:custDataLst>
          </p:nvPr>
        </p:nvSpPr>
        <p:spPr bwMode="auto">
          <a:xfrm flipV="1">
            <a:off x="1135163" y="2937802"/>
            <a:ext cx="1937" cy="21308"/>
          </a:xfrm>
          <a:prstGeom prst="line">
            <a:avLst/>
          </a:prstGeom>
          <a:noFill/>
          <a:ln w="0">
            <a:solidFill>
              <a:srgbClr val="000000"/>
            </a:solidFill>
            <a:round/>
            <a:headEnd/>
            <a:tailEnd/>
          </a:ln>
        </p:spPr>
        <p:txBody>
          <a:bodyPr/>
          <a:lstStyle/>
          <a:p>
            <a:endParaRPr lang="en-GB"/>
          </a:p>
        </p:txBody>
      </p:sp>
      <p:sp>
        <p:nvSpPr>
          <p:cNvPr id="420" name="Line 4026"/>
          <p:cNvSpPr>
            <a:spLocks noChangeShapeType="1"/>
          </p:cNvSpPr>
          <p:nvPr>
            <p:custDataLst>
              <p:tags r:id="rId411"/>
            </p:custDataLst>
          </p:nvPr>
        </p:nvSpPr>
        <p:spPr bwMode="auto">
          <a:xfrm flipV="1">
            <a:off x="1212649" y="2937802"/>
            <a:ext cx="1937" cy="21308"/>
          </a:xfrm>
          <a:prstGeom prst="line">
            <a:avLst/>
          </a:prstGeom>
          <a:noFill/>
          <a:ln w="0">
            <a:solidFill>
              <a:srgbClr val="000000"/>
            </a:solidFill>
            <a:round/>
            <a:headEnd/>
            <a:tailEnd/>
          </a:ln>
        </p:spPr>
        <p:txBody>
          <a:bodyPr/>
          <a:lstStyle/>
          <a:p>
            <a:endParaRPr lang="en-GB"/>
          </a:p>
        </p:txBody>
      </p:sp>
      <p:sp>
        <p:nvSpPr>
          <p:cNvPr id="421" name="Rectangle 4027"/>
          <p:cNvSpPr>
            <a:spLocks noChangeArrowheads="1"/>
          </p:cNvSpPr>
          <p:nvPr>
            <p:custDataLst>
              <p:tags r:id="rId412"/>
            </p:custDataLst>
          </p:nvPr>
        </p:nvSpPr>
        <p:spPr bwMode="auto">
          <a:xfrm>
            <a:off x="966632" y="2957174"/>
            <a:ext cx="56178" cy="83296"/>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2</a:t>
            </a:r>
            <a:endParaRPr lang="en-GB"/>
          </a:p>
        </p:txBody>
      </p:sp>
      <p:sp>
        <p:nvSpPr>
          <p:cNvPr id="422" name="Rectangle 4028"/>
          <p:cNvSpPr>
            <a:spLocks noChangeArrowheads="1"/>
          </p:cNvSpPr>
          <p:nvPr>
            <p:custDataLst>
              <p:tags r:id="rId413"/>
            </p:custDataLst>
          </p:nvPr>
        </p:nvSpPr>
        <p:spPr bwMode="auto">
          <a:xfrm>
            <a:off x="1042180" y="2957174"/>
            <a:ext cx="56176" cy="83296"/>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4</a:t>
            </a:r>
            <a:endParaRPr lang="en-GB"/>
          </a:p>
        </p:txBody>
      </p:sp>
      <p:sp>
        <p:nvSpPr>
          <p:cNvPr id="423" name="Rectangle 4029"/>
          <p:cNvSpPr>
            <a:spLocks noChangeArrowheads="1"/>
          </p:cNvSpPr>
          <p:nvPr>
            <p:custDataLst>
              <p:tags r:id="rId414"/>
            </p:custDataLst>
          </p:nvPr>
        </p:nvSpPr>
        <p:spPr bwMode="auto">
          <a:xfrm>
            <a:off x="1119666" y="2957174"/>
            <a:ext cx="56176" cy="83296"/>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6</a:t>
            </a:r>
            <a:endParaRPr lang="en-GB"/>
          </a:p>
        </p:txBody>
      </p:sp>
      <p:sp>
        <p:nvSpPr>
          <p:cNvPr id="424" name="Rectangle 4030"/>
          <p:cNvSpPr>
            <a:spLocks noChangeArrowheads="1"/>
          </p:cNvSpPr>
          <p:nvPr>
            <p:custDataLst>
              <p:tags r:id="rId415"/>
            </p:custDataLst>
          </p:nvPr>
        </p:nvSpPr>
        <p:spPr bwMode="auto">
          <a:xfrm>
            <a:off x="1197151" y="2957174"/>
            <a:ext cx="56176" cy="83296"/>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8</a:t>
            </a:r>
            <a:endParaRPr lang="en-GB"/>
          </a:p>
        </p:txBody>
      </p:sp>
      <p:sp>
        <p:nvSpPr>
          <p:cNvPr id="425" name="Rectangle 4031"/>
          <p:cNvSpPr>
            <a:spLocks noChangeArrowheads="1"/>
          </p:cNvSpPr>
          <p:nvPr>
            <p:custDataLst>
              <p:tags r:id="rId416"/>
            </p:custDataLst>
          </p:nvPr>
        </p:nvSpPr>
        <p:spPr bwMode="auto">
          <a:xfrm>
            <a:off x="982129" y="3052093"/>
            <a:ext cx="267325" cy="83297"/>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Vp (km/s)</a:t>
            </a:r>
            <a:endParaRPr lang="en-GB"/>
          </a:p>
        </p:txBody>
      </p:sp>
      <p:sp>
        <p:nvSpPr>
          <p:cNvPr id="426" name="Line 4032"/>
          <p:cNvSpPr>
            <a:spLocks noChangeShapeType="1"/>
          </p:cNvSpPr>
          <p:nvPr>
            <p:custDataLst>
              <p:tags r:id="rId417"/>
            </p:custDataLst>
          </p:nvPr>
        </p:nvSpPr>
        <p:spPr bwMode="auto">
          <a:xfrm>
            <a:off x="960821" y="2294673"/>
            <a:ext cx="290570" cy="1937"/>
          </a:xfrm>
          <a:prstGeom prst="line">
            <a:avLst/>
          </a:prstGeom>
          <a:noFill/>
          <a:ln w="0">
            <a:solidFill>
              <a:srgbClr val="000000"/>
            </a:solidFill>
            <a:round/>
            <a:headEnd/>
            <a:tailEnd/>
          </a:ln>
        </p:spPr>
        <p:txBody>
          <a:bodyPr/>
          <a:lstStyle/>
          <a:p>
            <a:endParaRPr lang="en-GB"/>
          </a:p>
        </p:txBody>
      </p:sp>
      <p:sp>
        <p:nvSpPr>
          <p:cNvPr id="427" name="Rectangle 4033"/>
          <p:cNvSpPr>
            <a:spLocks noChangeArrowheads="1"/>
          </p:cNvSpPr>
          <p:nvPr>
            <p:custDataLst>
              <p:tags r:id="rId418"/>
            </p:custDataLst>
          </p:nvPr>
        </p:nvSpPr>
        <p:spPr bwMode="auto">
          <a:xfrm>
            <a:off x="1001500" y="2155199"/>
            <a:ext cx="251828" cy="125913"/>
          </a:xfrm>
          <a:prstGeom prst="rect">
            <a:avLst/>
          </a:prstGeom>
          <a:noFill/>
          <a:ln w="9525">
            <a:noFill/>
            <a:miter lim="800000"/>
            <a:headEnd/>
            <a:tailEnd/>
          </a:ln>
        </p:spPr>
        <p:txBody>
          <a:bodyPr wrap="none" lIns="0" tIns="0" rIns="0" bIns="0">
            <a:spAutoFit/>
          </a:bodyPr>
          <a:lstStyle/>
          <a:p>
            <a:r>
              <a:rPr lang="en-GB" sz="600">
                <a:solidFill>
                  <a:srgbClr val="FF0000"/>
                </a:solidFill>
                <a:latin typeface="Arial" charset="0"/>
              </a:rPr>
              <a:t>400U</a:t>
            </a:r>
            <a:endParaRPr lang="en-GB"/>
          </a:p>
        </p:txBody>
      </p:sp>
      <p:sp>
        <p:nvSpPr>
          <p:cNvPr id="428" name="Line 4034"/>
          <p:cNvSpPr>
            <a:spLocks noChangeShapeType="1"/>
          </p:cNvSpPr>
          <p:nvPr>
            <p:custDataLst>
              <p:tags r:id="rId419"/>
            </p:custDataLst>
          </p:nvPr>
        </p:nvSpPr>
        <p:spPr bwMode="auto">
          <a:xfrm flipV="1">
            <a:off x="960821" y="2294673"/>
            <a:ext cx="1937" cy="643129"/>
          </a:xfrm>
          <a:prstGeom prst="line">
            <a:avLst/>
          </a:prstGeom>
          <a:noFill/>
          <a:ln w="0">
            <a:solidFill>
              <a:srgbClr val="000000"/>
            </a:solidFill>
            <a:round/>
            <a:headEnd/>
            <a:tailEnd/>
          </a:ln>
        </p:spPr>
        <p:txBody>
          <a:bodyPr/>
          <a:lstStyle/>
          <a:p>
            <a:endParaRPr lang="en-GB"/>
          </a:p>
        </p:txBody>
      </p:sp>
      <p:sp>
        <p:nvSpPr>
          <p:cNvPr id="429" name="Line 4035"/>
          <p:cNvSpPr>
            <a:spLocks noChangeShapeType="1"/>
          </p:cNvSpPr>
          <p:nvPr>
            <p:custDataLst>
              <p:tags r:id="rId420"/>
            </p:custDataLst>
          </p:nvPr>
        </p:nvSpPr>
        <p:spPr bwMode="auto">
          <a:xfrm flipV="1">
            <a:off x="1251391" y="2294673"/>
            <a:ext cx="1937" cy="643129"/>
          </a:xfrm>
          <a:prstGeom prst="line">
            <a:avLst/>
          </a:prstGeom>
          <a:noFill/>
          <a:ln w="0">
            <a:solidFill>
              <a:srgbClr val="000000"/>
            </a:solidFill>
            <a:round/>
            <a:headEnd/>
            <a:tailEnd/>
          </a:ln>
        </p:spPr>
        <p:txBody>
          <a:bodyPr/>
          <a:lstStyle/>
          <a:p>
            <a:endParaRPr lang="en-GB"/>
          </a:p>
        </p:txBody>
      </p:sp>
      <p:sp>
        <p:nvSpPr>
          <p:cNvPr id="430" name="Line 4038"/>
          <p:cNvSpPr>
            <a:spLocks noChangeShapeType="1"/>
          </p:cNvSpPr>
          <p:nvPr>
            <p:custDataLst>
              <p:tags r:id="rId421"/>
            </p:custDataLst>
          </p:nvPr>
        </p:nvSpPr>
        <p:spPr bwMode="auto">
          <a:xfrm>
            <a:off x="399051" y="2695659"/>
            <a:ext cx="104605" cy="3874"/>
          </a:xfrm>
          <a:prstGeom prst="line">
            <a:avLst/>
          </a:prstGeom>
          <a:noFill/>
          <a:ln w="17463">
            <a:solidFill>
              <a:srgbClr val="FF0000"/>
            </a:solidFill>
            <a:round/>
            <a:headEnd/>
            <a:tailEnd/>
          </a:ln>
        </p:spPr>
        <p:txBody>
          <a:bodyPr/>
          <a:lstStyle/>
          <a:p>
            <a:endParaRPr lang="en-GB"/>
          </a:p>
        </p:txBody>
      </p:sp>
      <p:sp>
        <p:nvSpPr>
          <p:cNvPr id="431" name="Line 4039"/>
          <p:cNvSpPr>
            <a:spLocks noChangeShapeType="1"/>
          </p:cNvSpPr>
          <p:nvPr>
            <p:custDataLst>
              <p:tags r:id="rId422"/>
            </p:custDataLst>
          </p:nvPr>
        </p:nvSpPr>
        <p:spPr bwMode="auto">
          <a:xfrm>
            <a:off x="610198" y="2705346"/>
            <a:ext cx="104605" cy="3874"/>
          </a:xfrm>
          <a:prstGeom prst="line">
            <a:avLst/>
          </a:prstGeom>
          <a:noFill/>
          <a:ln w="17463">
            <a:solidFill>
              <a:srgbClr val="FF0000"/>
            </a:solidFill>
            <a:round/>
            <a:headEnd/>
            <a:tailEnd/>
          </a:ln>
        </p:spPr>
        <p:txBody>
          <a:bodyPr/>
          <a:lstStyle/>
          <a:p>
            <a:endParaRPr lang="en-GB"/>
          </a:p>
        </p:txBody>
      </p:sp>
      <p:sp>
        <p:nvSpPr>
          <p:cNvPr id="432" name="Freeform 4040"/>
          <p:cNvSpPr>
            <a:spLocks/>
          </p:cNvSpPr>
          <p:nvPr>
            <p:custDataLst>
              <p:tags r:id="rId423"/>
            </p:custDataLst>
          </p:nvPr>
        </p:nvSpPr>
        <p:spPr bwMode="auto">
          <a:xfrm>
            <a:off x="819409" y="2711157"/>
            <a:ext cx="104605" cy="11623"/>
          </a:xfrm>
          <a:custGeom>
            <a:avLst/>
            <a:gdLst/>
            <a:ahLst/>
            <a:cxnLst>
              <a:cxn ang="0">
                <a:pos x="0" y="0"/>
              </a:cxn>
              <a:cxn ang="0">
                <a:pos x="17" y="1"/>
              </a:cxn>
              <a:cxn ang="0">
                <a:pos x="107" y="12"/>
              </a:cxn>
            </a:cxnLst>
            <a:rect l="0" t="0" r="r" b="b"/>
            <a:pathLst>
              <a:path w="107" h="12">
                <a:moveTo>
                  <a:pt x="0" y="0"/>
                </a:moveTo>
                <a:lnTo>
                  <a:pt x="17" y="1"/>
                </a:lnTo>
                <a:lnTo>
                  <a:pt x="107" y="12"/>
                </a:lnTo>
              </a:path>
            </a:pathLst>
          </a:custGeom>
          <a:noFill/>
          <a:ln w="17463">
            <a:solidFill>
              <a:srgbClr val="FF0000"/>
            </a:solidFill>
            <a:prstDash val="solid"/>
            <a:round/>
            <a:headEnd/>
            <a:tailEnd/>
          </a:ln>
        </p:spPr>
        <p:txBody>
          <a:bodyPr/>
          <a:lstStyle/>
          <a:p>
            <a:endParaRPr lang="en-GB"/>
          </a:p>
        </p:txBody>
      </p:sp>
      <p:sp>
        <p:nvSpPr>
          <p:cNvPr id="433" name="Freeform 4041"/>
          <p:cNvSpPr>
            <a:spLocks/>
          </p:cNvSpPr>
          <p:nvPr>
            <p:custDataLst>
              <p:tags r:id="rId424"/>
            </p:custDataLst>
          </p:nvPr>
        </p:nvSpPr>
        <p:spPr bwMode="auto">
          <a:xfrm>
            <a:off x="1026683" y="2736340"/>
            <a:ext cx="106542" cy="7749"/>
          </a:xfrm>
          <a:custGeom>
            <a:avLst/>
            <a:gdLst/>
            <a:ahLst/>
            <a:cxnLst>
              <a:cxn ang="0">
                <a:pos x="0" y="0"/>
              </a:cxn>
              <a:cxn ang="0">
                <a:pos x="45" y="5"/>
              </a:cxn>
              <a:cxn ang="0">
                <a:pos x="108" y="8"/>
              </a:cxn>
            </a:cxnLst>
            <a:rect l="0" t="0" r="r" b="b"/>
            <a:pathLst>
              <a:path w="108" h="8">
                <a:moveTo>
                  <a:pt x="0" y="0"/>
                </a:moveTo>
                <a:lnTo>
                  <a:pt x="45" y="5"/>
                </a:lnTo>
                <a:lnTo>
                  <a:pt x="108" y="8"/>
                </a:lnTo>
              </a:path>
            </a:pathLst>
          </a:custGeom>
          <a:noFill/>
          <a:ln w="17463">
            <a:solidFill>
              <a:srgbClr val="FF0000"/>
            </a:solidFill>
            <a:prstDash val="solid"/>
            <a:round/>
            <a:headEnd/>
            <a:tailEnd/>
          </a:ln>
        </p:spPr>
        <p:txBody>
          <a:bodyPr/>
          <a:lstStyle/>
          <a:p>
            <a:endParaRPr lang="en-GB"/>
          </a:p>
        </p:txBody>
      </p:sp>
      <p:sp>
        <p:nvSpPr>
          <p:cNvPr id="434" name="Freeform 4042"/>
          <p:cNvSpPr>
            <a:spLocks/>
          </p:cNvSpPr>
          <p:nvPr>
            <p:custDataLst>
              <p:tags r:id="rId425"/>
            </p:custDataLst>
          </p:nvPr>
        </p:nvSpPr>
        <p:spPr bwMode="auto">
          <a:xfrm>
            <a:off x="1237831" y="2749899"/>
            <a:ext cx="104605" cy="7749"/>
          </a:xfrm>
          <a:custGeom>
            <a:avLst/>
            <a:gdLst/>
            <a:ahLst/>
            <a:cxnLst>
              <a:cxn ang="0">
                <a:pos x="0" y="0"/>
              </a:cxn>
              <a:cxn ang="0">
                <a:pos x="106" y="6"/>
              </a:cxn>
              <a:cxn ang="0">
                <a:pos x="109" y="6"/>
              </a:cxn>
            </a:cxnLst>
            <a:rect l="0" t="0" r="r" b="b"/>
            <a:pathLst>
              <a:path w="109" h="6">
                <a:moveTo>
                  <a:pt x="0" y="0"/>
                </a:moveTo>
                <a:lnTo>
                  <a:pt x="106" y="6"/>
                </a:lnTo>
                <a:lnTo>
                  <a:pt x="109" y="6"/>
                </a:lnTo>
              </a:path>
            </a:pathLst>
          </a:custGeom>
          <a:noFill/>
          <a:ln w="17463">
            <a:solidFill>
              <a:srgbClr val="FF0000"/>
            </a:solidFill>
            <a:prstDash val="solid"/>
            <a:round/>
            <a:headEnd/>
            <a:tailEnd/>
          </a:ln>
        </p:spPr>
        <p:txBody>
          <a:bodyPr/>
          <a:lstStyle/>
          <a:p>
            <a:endParaRPr lang="en-GB"/>
          </a:p>
        </p:txBody>
      </p:sp>
      <p:sp>
        <p:nvSpPr>
          <p:cNvPr id="435" name="Freeform 4043"/>
          <p:cNvSpPr>
            <a:spLocks/>
          </p:cNvSpPr>
          <p:nvPr>
            <p:custDataLst>
              <p:tags r:id="rId426"/>
            </p:custDataLst>
          </p:nvPr>
        </p:nvSpPr>
        <p:spPr bwMode="auto">
          <a:xfrm>
            <a:off x="1447041" y="2761522"/>
            <a:ext cx="104605" cy="1938"/>
          </a:xfrm>
          <a:custGeom>
            <a:avLst/>
            <a:gdLst/>
            <a:ahLst/>
            <a:cxnLst>
              <a:cxn ang="0">
                <a:pos x="0" y="0"/>
              </a:cxn>
              <a:cxn ang="0">
                <a:pos x="68" y="3"/>
              </a:cxn>
              <a:cxn ang="0">
                <a:pos x="108" y="2"/>
              </a:cxn>
            </a:cxnLst>
            <a:rect l="0" t="0" r="r" b="b"/>
            <a:pathLst>
              <a:path w="108" h="3">
                <a:moveTo>
                  <a:pt x="0" y="0"/>
                </a:moveTo>
                <a:lnTo>
                  <a:pt x="68" y="3"/>
                </a:lnTo>
                <a:lnTo>
                  <a:pt x="108" y="2"/>
                </a:lnTo>
              </a:path>
            </a:pathLst>
          </a:custGeom>
          <a:noFill/>
          <a:ln w="17463">
            <a:solidFill>
              <a:srgbClr val="FF0000"/>
            </a:solidFill>
            <a:prstDash val="solid"/>
            <a:round/>
            <a:headEnd/>
            <a:tailEnd/>
          </a:ln>
        </p:spPr>
        <p:txBody>
          <a:bodyPr/>
          <a:lstStyle/>
          <a:p>
            <a:endParaRPr lang="en-GB"/>
          </a:p>
        </p:txBody>
      </p:sp>
      <p:sp>
        <p:nvSpPr>
          <p:cNvPr id="436" name="Line 4044"/>
          <p:cNvSpPr>
            <a:spLocks noChangeShapeType="1"/>
          </p:cNvSpPr>
          <p:nvPr>
            <p:custDataLst>
              <p:tags r:id="rId427"/>
            </p:custDataLst>
          </p:nvPr>
        </p:nvSpPr>
        <p:spPr bwMode="auto">
          <a:xfrm flipV="1">
            <a:off x="1656252" y="2755711"/>
            <a:ext cx="104605" cy="3874"/>
          </a:xfrm>
          <a:prstGeom prst="line">
            <a:avLst/>
          </a:prstGeom>
          <a:noFill/>
          <a:ln w="17463">
            <a:solidFill>
              <a:srgbClr val="FF0000"/>
            </a:solidFill>
            <a:round/>
            <a:headEnd/>
            <a:tailEnd/>
          </a:ln>
        </p:spPr>
        <p:txBody>
          <a:bodyPr/>
          <a:lstStyle/>
          <a:p>
            <a:endParaRPr lang="en-GB"/>
          </a:p>
        </p:txBody>
      </p:sp>
      <p:sp>
        <p:nvSpPr>
          <p:cNvPr id="437" name="Line 4045"/>
          <p:cNvSpPr>
            <a:spLocks noChangeShapeType="1"/>
          </p:cNvSpPr>
          <p:nvPr>
            <p:custDataLst>
              <p:tags r:id="rId428"/>
            </p:custDataLst>
          </p:nvPr>
        </p:nvSpPr>
        <p:spPr bwMode="auto">
          <a:xfrm>
            <a:off x="1865463" y="2755711"/>
            <a:ext cx="106543" cy="1937"/>
          </a:xfrm>
          <a:prstGeom prst="line">
            <a:avLst/>
          </a:prstGeom>
          <a:noFill/>
          <a:ln w="17463">
            <a:solidFill>
              <a:srgbClr val="FF0000"/>
            </a:solidFill>
            <a:round/>
            <a:headEnd/>
            <a:tailEnd/>
          </a:ln>
        </p:spPr>
        <p:txBody>
          <a:bodyPr/>
          <a:lstStyle/>
          <a:p>
            <a:endParaRPr lang="en-GB"/>
          </a:p>
        </p:txBody>
      </p:sp>
      <p:sp>
        <p:nvSpPr>
          <p:cNvPr id="438" name="Line 4046"/>
          <p:cNvSpPr>
            <a:spLocks noChangeShapeType="1"/>
          </p:cNvSpPr>
          <p:nvPr>
            <p:custDataLst>
              <p:tags r:id="rId429"/>
            </p:custDataLst>
          </p:nvPr>
        </p:nvSpPr>
        <p:spPr bwMode="auto">
          <a:xfrm>
            <a:off x="2076611" y="2763460"/>
            <a:ext cx="102668" cy="11623"/>
          </a:xfrm>
          <a:prstGeom prst="line">
            <a:avLst/>
          </a:prstGeom>
          <a:noFill/>
          <a:ln w="17463">
            <a:solidFill>
              <a:srgbClr val="FF0000"/>
            </a:solidFill>
            <a:round/>
            <a:headEnd/>
            <a:tailEnd/>
          </a:ln>
        </p:spPr>
        <p:txBody>
          <a:bodyPr/>
          <a:lstStyle/>
          <a:p>
            <a:endParaRPr lang="en-GB"/>
          </a:p>
        </p:txBody>
      </p:sp>
      <p:sp>
        <p:nvSpPr>
          <p:cNvPr id="439" name="Line 4047"/>
          <p:cNvSpPr>
            <a:spLocks noChangeShapeType="1"/>
          </p:cNvSpPr>
          <p:nvPr>
            <p:custDataLst>
              <p:tags r:id="rId430"/>
            </p:custDataLst>
          </p:nvPr>
        </p:nvSpPr>
        <p:spPr bwMode="auto">
          <a:xfrm>
            <a:off x="2278074" y="2811888"/>
            <a:ext cx="56176" cy="23246"/>
          </a:xfrm>
          <a:prstGeom prst="line">
            <a:avLst/>
          </a:prstGeom>
          <a:noFill/>
          <a:ln w="17463">
            <a:solidFill>
              <a:srgbClr val="FF0000"/>
            </a:solidFill>
            <a:round/>
            <a:headEnd/>
            <a:tailEnd/>
          </a:ln>
        </p:spPr>
        <p:txBody>
          <a:bodyPr/>
          <a:lstStyle/>
          <a:p>
            <a:endParaRPr lang="en-GB"/>
          </a:p>
        </p:txBody>
      </p:sp>
      <p:sp>
        <p:nvSpPr>
          <p:cNvPr id="440" name="Rectangle 4048"/>
          <p:cNvSpPr>
            <a:spLocks noChangeArrowheads="1"/>
          </p:cNvSpPr>
          <p:nvPr>
            <p:custDataLst>
              <p:tags r:id="rId431"/>
            </p:custDataLst>
          </p:nvPr>
        </p:nvSpPr>
        <p:spPr bwMode="auto">
          <a:xfrm>
            <a:off x="939512" y="1118830"/>
            <a:ext cx="311880" cy="149160"/>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C24B</a:t>
            </a:r>
            <a:endParaRPr lang="en-GB"/>
          </a:p>
        </p:txBody>
      </p:sp>
      <p:sp>
        <p:nvSpPr>
          <p:cNvPr id="441" name="Rectangle 4049"/>
          <p:cNvSpPr>
            <a:spLocks noChangeArrowheads="1"/>
          </p:cNvSpPr>
          <p:nvPr>
            <p:custDataLst>
              <p:tags r:id="rId432"/>
            </p:custDataLst>
          </p:nvPr>
        </p:nvSpPr>
        <p:spPr bwMode="auto">
          <a:xfrm>
            <a:off x="1352122" y="1118830"/>
            <a:ext cx="311878" cy="149160"/>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C24A</a:t>
            </a:r>
            <a:endParaRPr lang="en-GB"/>
          </a:p>
        </p:txBody>
      </p:sp>
      <p:sp>
        <p:nvSpPr>
          <p:cNvPr id="442" name="Rectangle 4050"/>
          <p:cNvSpPr>
            <a:spLocks noChangeArrowheads="1"/>
          </p:cNvSpPr>
          <p:nvPr>
            <p:custDataLst>
              <p:tags r:id="rId433"/>
            </p:custDataLst>
          </p:nvPr>
        </p:nvSpPr>
        <p:spPr bwMode="auto">
          <a:xfrm>
            <a:off x="1875149" y="1118830"/>
            <a:ext cx="809723" cy="149160"/>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transition crust</a:t>
            </a:r>
            <a:endParaRPr lang="en-GB"/>
          </a:p>
        </p:txBody>
      </p:sp>
      <p:sp>
        <p:nvSpPr>
          <p:cNvPr id="443" name="AutoShape 4051"/>
          <p:cNvSpPr>
            <a:spLocks noChangeArrowheads="1"/>
          </p:cNvSpPr>
          <p:nvPr>
            <p:custDataLst>
              <p:tags r:id="rId434"/>
            </p:custDataLst>
          </p:nvPr>
        </p:nvSpPr>
        <p:spPr bwMode="auto">
          <a:xfrm>
            <a:off x="8473037" y="2749899"/>
            <a:ext cx="180153" cy="98795"/>
          </a:xfrm>
          <a:prstGeom prst="roundRect">
            <a:avLst>
              <a:gd name="adj" fmla="val 39361"/>
            </a:avLst>
          </a:prstGeom>
          <a:solidFill>
            <a:srgbClr val="FFFFFF"/>
          </a:solidFill>
          <a:ln w="0">
            <a:solidFill>
              <a:srgbClr val="000000"/>
            </a:solidFill>
            <a:round/>
            <a:headEnd/>
            <a:tailEnd/>
          </a:ln>
        </p:spPr>
        <p:txBody>
          <a:bodyPr/>
          <a:lstStyle/>
          <a:p>
            <a:endParaRPr lang="en-GB"/>
          </a:p>
        </p:txBody>
      </p:sp>
      <p:sp>
        <p:nvSpPr>
          <p:cNvPr id="444" name="Rectangle 4052"/>
          <p:cNvSpPr>
            <a:spLocks noChangeArrowheads="1"/>
          </p:cNvSpPr>
          <p:nvPr>
            <p:custDataLst>
              <p:tags r:id="rId435"/>
            </p:custDataLst>
          </p:nvPr>
        </p:nvSpPr>
        <p:spPr bwMode="auto">
          <a:xfrm>
            <a:off x="8502093" y="2751837"/>
            <a:ext cx="160783" cy="125913"/>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6.4</a:t>
            </a:r>
            <a:endParaRPr lang="en-GB"/>
          </a:p>
        </p:txBody>
      </p:sp>
      <p:sp>
        <p:nvSpPr>
          <p:cNvPr id="445" name="AutoShape 4053"/>
          <p:cNvSpPr>
            <a:spLocks noChangeArrowheads="1"/>
          </p:cNvSpPr>
          <p:nvPr>
            <p:custDataLst>
              <p:tags r:id="rId436"/>
            </p:custDataLst>
          </p:nvPr>
        </p:nvSpPr>
        <p:spPr bwMode="auto">
          <a:xfrm>
            <a:off x="8478847" y="3371721"/>
            <a:ext cx="178217" cy="98793"/>
          </a:xfrm>
          <a:prstGeom prst="roundRect">
            <a:avLst>
              <a:gd name="adj" fmla="val 39361"/>
            </a:avLst>
          </a:prstGeom>
          <a:solidFill>
            <a:srgbClr val="FFFFFF"/>
          </a:solidFill>
          <a:ln w="0">
            <a:solidFill>
              <a:srgbClr val="000000"/>
            </a:solidFill>
            <a:round/>
            <a:headEnd/>
            <a:tailEnd/>
          </a:ln>
        </p:spPr>
        <p:txBody>
          <a:bodyPr/>
          <a:lstStyle/>
          <a:p>
            <a:endParaRPr lang="en-GB"/>
          </a:p>
        </p:txBody>
      </p:sp>
      <p:sp>
        <p:nvSpPr>
          <p:cNvPr id="446" name="Rectangle 4054"/>
          <p:cNvSpPr>
            <a:spLocks noChangeArrowheads="1"/>
          </p:cNvSpPr>
          <p:nvPr>
            <p:custDataLst>
              <p:tags r:id="rId437"/>
            </p:custDataLst>
          </p:nvPr>
        </p:nvSpPr>
        <p:spPr bwMode="auto">
          <a:xfrm>
            <a:off x="8507905" y="3373657"/>
            <a:ext cx="160782" cy="125914"/>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6.7</a:t>
            </a:r>
            <a:endParaRPr lang="en-GB"/>
          </a:p>
        </p:txBody>
      </p:sp>
      <p:sp>
        <p:nvSpPr>
          <p:cNvPr id="447" name="AutoShape 4055"/>
          <p:cNvSpPr>
            <a:spLocks noChangeArrowheads="1"/>
          </p:cNvSpPr>
          <p:nvPr>
            <p:custDataLst>
              <p:tags r:id="rId438"/>
            </p:custDataLst>
          </p:nvPr>
        </p:nvSpPr>
        <p:spPr bwMode="auto">
          <a:xfrm>
            <a:off x="7789227" y="2864191"/>
            <a:ext cx="178217" cy="98793"/>
          </a:xfrm>
          <a:prstGeom prst="roundRect">
            <a:avLst>
              <a:gd name="adj" fmla="val 39361"/>
            </a:avLst>
          </a:prstGeom>
          <a:solidFill>
            <a:srgbClr val="FFFFFF"/>
          </a:solidFill>
          <a:ln w="0">
            <a:solidFill>
              <a:srgbClr val="000000"/>
            </a:solidFill>
            <a:round/>
            <a:headEnd/>
            <a:tailEnd/>
          </a:ln>
        </p:spPr>
        <p:txBody>
          <a:bodyPr/>
          <a:lstStyle/>
          <a:p>
            <a:endParaRPr lang="en-GB"/>
          </a:p>
        </p:txBody>
      </p:sp>
      <p:sp>
        <p:nvSpPr>
          <p:cNvPr id="448" name="Rectangle 4056"/>
          <p:cNvSpPr>
            <a:spLocks noChangeArrowheads="1"/>
          </p:cNvSpPr>
          <p:nvPr>
            <p:custDataLst>
              <p:tags r:id="rId439"/>
            </p:custDataLst>
          </p:nvPr>
        </p:nvSpPr>
        <p:spPr bwMode="auto">
          <a:xfrm>
            <a:off x="7818284" y="2866128"/>
            <a:ext cx="160782" cy="125914"/>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7.1</a:t>
            </a:r>
            <a:endParaRPr lang="en-GB"/>
          </a:p>
        </p:txBody>
      </p:sp>
      <p:sp>
        <p:nvSpPr>
          <p:cNvPr id="449" name="AutoShape 4057"/>
          <p:cNvSpPr>
            <a:spLocks noChangeArrowheads="1"/>
          </p:cNvSpPr>
          <p:nvPr>
            <p:custDataLst>
              <p:tags r:id="rId440"/>
            </p:custDataLst>
          </p:nvPr>
        </p:nvSpPr>
        <p:spPr bwMode="auto">
          <a:xfrm>
            <a:off x="7787290" y="3220624"/>
            <a:ext cx="180153" cy="98793"/>
          </a:xfrm>
          <a:prstGeom prst="roundRect">
            <a:avLst>
              <a:gd name="adj" fmla="val 39361"/>
            </a:avLst>
          </a:prstGeom>
          <a:solidFill>
            <a:srgbClr val="FFFFFF"/>
          </a:solidFill>
          <a:ln w="0">
            <a:solidFill>
              <a:srgbClr val="000000"/>
            </a:solidFill>
            <a:round/>
            <a:headEnd/>
            <a:tailEnd/>
          </a:ln>
        </p:spPr>
        <p:txBody>
          <a:bodyPr/>
          <a:lstStyle/>
          <a:p>
            <a:endParaRPr lang="en-GB"/>
          </a:p>
        </p:txBody>
      </p:sp>
      <p:sp>
        <p:nvSpPr>
          <p:cNvPr id="450" name="Rectangle 4058"/>
          <p:cNvSpPr>
            <a:spLocks noChangeArrowheads="1"/>
          </p:cNvSpPr>
          <p:nvPr>
            <p:custDataLst>
              <p:tags r:id="rId441"/>
            </p:custDataLst>
          </p:nvPr>
        </p:nvSpPr>
        <p:spPr bwMode="auto">
          <a:xfrm>
            <a:off x="7816347" y="3220624"/>
            <a:ext cx="160783" cy="125913"/>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7.7</a:t>
            </a:r>
            <a:endParaRPr lang="en-GB"/>
          </a:p>
        </p:txBody>
      </p:sp>
      <p:sp>
        <p:nvSpPr>
          <p:cNvPr id="451" name="Rectangle 4059"/>
          <p:cNvSpPr>
            <a:spLocks noChangeArrowheads="1"/>
          </p:cNvSpPr>
          <p:nvPr>
            <p:custDataLst>
              <p:tags r:id="rId442"/>
            </p:custDataLst>
          </p:nvPr>
        </p:nvSpPr>
        <p:spPr bwMode="auto">
          <a:xfrm>
            <a:off x="7444416" y="3040470"/>
            <a:ext cx="249891" cy="112354"/>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HVLC</a:t>
            </a:r>
            <a:endParaRPr lang="en-GB"/>
          </a:p>
        </p:txBody>
      </p:sp>
      <p:sp>
        <p:nvSpPr>
          <p:cNvPr id="452" name="Rectangle 4060"/>
          <p:cNvSpPr>
            <a:spLocks noChangeArrowheads="1"/>
          </p:cNvSpPr>
          <p:nvPr>
            <p:custDataLst>
              <p:tags r:id="rId443"/>
            </p:custDataLst>
          </p:nvPr>
        </p:nvSpPr>
        <p:spPr bwMode="auto">
          <a:xfrm>
            <a:off x="6632757" y="1297047"/>
            <a:ext cx="344810" cy="207274"/>
          </a:xfrm>
          <a:prstGeom prst="rect">
            <a:avLst/>
          </a:prstGeom>
          <a:noFill/>
          <a:ln w="9525">
            <a:noFill/>
            <a:miter lim="800000"/>
            <a:headEnd/>
            <a:tailEnd/>
          </a:ln>
        </p:spPr>
        <p:txBody>
          <a:bodyPr wrap="none" lIns="0" tIns="0" rIns="0" bIns="0">
            <a:spAutoFit/>
          </a:bodyPr>
          <a:lstStyle/>
          <a:p>
            <a:r>
              <a:rPr lang="en-GB" sz="900">
                <a:solidFill>
                  <a:srgbClr val="FF0000"/>
                </a:solidFill>
                <a:latin typeface="Arial" charset="0"/>
              </a:rPr>
              <a:t>FAA</a:t>
            </a:r>
            <a:endParaRPr lang="en-GB"/>
          </a:p>
        </p:txBody>
      </p:sp>
      <p:sp>
        <p:nvSpPr>
          <p:cNvPr id="453" name="AutoShape 4061"/>
          <p:cNvSpPr>
            <a:spLocks noChangeArrowheads="1"/>
          </p:cNvSpPr>
          <p:nvPr>
            <p:custDataLst>
              <p:tags r:id="rId444"/>
            </p:custDataLst>
          </p:nvPr>
        </p:nvSpPr>
        <p:spPr bwMode="auto">
          <a:xfrm>
            <a:off x="6981441" y="2759586"/>
            <a:ext cx="178217" cy="98793"/>
          </a:xfrm>
          <a:prstGeom prst="roundRect">
            <a:avLst>
              <a:gd name="adj" fmla="val 39361"/>
            </a:avLst>
          </a:prstGeom>
          <a:solidFill>
            <a:srgbClr val="FFFFFF"/>
          </a:solidFill>
          <a:ln w="0">
            <a:solidFill>
              <a:srgbClr val="000000"/>
            </a:solidFill>
            <a:round/>
            <a:headEnd/>
            <a:tailEnd/>
          </a:ln>
        </p:spPr>
        <p:txBody>
          <a:bodyPr/>
          <a:lstStyle/>
          <a:p>
            <a:endParaRPr lang="en-GB"/>
          </a:p>
        </p:txBody>
      </p:sp>
      <p:sp>
        <p:nvSpPr>
          <p:cNvPr id="454" name="Rectangle 4062"/>
          <p:cNvSpPr>
            <a:spLocks noChangeArrowheads="1"/>
          </p:cNvSpPr>
          <p:nvPr>
            <p:custDataLst>
              <p:tags r:id="rId445"/>
            </p:custDataLst>
          </p:nvPr>
        </p:nvSpPr>
        <p:spPr bwMode="auto">
          <a:xfrm>
            <a:off x="7010498" y="2759586"/>
            <a:ext cx="160783" cy="125913"/>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6.7</a:t>
            </a:r>
            <a:endParaRPr lang="en-GB"/>
          </a:p>
        </p:txBody>
      </p:sp>
      <p:sp>
        <p:nvSpPr>
          <p:cNvPr id="455" name="AutoShape 4063"/>
          <p:cNvSpPr>
            <a:spLocks noChangeArrowheads="1"/>
          </p:cNvSpPr>
          <p:nvPr>
            <p:custDataLst>
              <p:tags r:id="rId446"/>
            </p:custDataLst>
          </p:nvPr>
        </p:nvSpPr>
        <p:spPr bwMode="auto">
          <a:xfrm>
            <a:off x="6983378" y="3024973"/>
            <a:ext cx="180154" cy="98795"/>
          </a:xfrm>
          <a:prstGeom prst="roundRect">
            <a:avLst>
              <a:gd name="adj" fmla="val 39361"/>
            </a:avLst>
          </a:prstGeom>
          <a:solidFill>
            <a:srgbClr val="FFFFFF"/>
          </a:solidFill>
          <a:ln w="0">
            <a:solidFill>
              <a:srgbClr val="000000"/>
            </a:solidFill>
            <a:round/>
            <a:headEnd/>
            <a:tailEnd/>
          </a:ln>
        </p:spPr>
        <p:txBody>
          <a:bodyPr/>
          <a:lstStyle/>
          <a:p>
            <a:endParaRPr lang="en-GB"/>
          </a:p>
        </p:txBody>
      </p:sp>
      <p:sp>
        <p:nvSpPr>
          <p:cNvPr id="456" name="Rectangle 4064"/>
          <p:cNvSpPr>
            <a:spLocks noChangeArrowheads="1"/>
          </p:cNvSpPr>
          <p:nvPr>
            <p:custDataLst>
              <p:tags r:id="rId447"/>
            </p:custDataLst>
          </p:nvPr>
        </p:nvSpPr>
        <p:spPr bwMode="auto">
          <a:xfrm>
            <a:off x="7016310" y="3030785"/>
            <a:ext cx="160782" cy="125913"/>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7.6</a:t>
            </a:r>
            <a:endParaRPr lang="en-GB"/>
          </a:p>
        </p:txBody>
      </p:sp>
      <p:sp>
        <p:nvSpPr>
          <p:cNvPr id="457" name="AutoShape 4065"/>
          <p:cNvSpPr>
            <a:spLocks noChangeArrowheads="1"/>
          </p:cNvSpPr>
          <p:nvPr>
            <p:custDataLst>
              <p:tags r:id="rId448"/>
            </p:custDataLst>
          </p:nvPr>
        </p:nvSpPr>
        <p:spPr bwMode="auto">
          <a:xfrm>
            <a:off x="6237581" y="2976545"/>
            <a:ext cx="180153" cy="98793"/>
          </a:xfrm>
          <a:prstGeom prst="roundRect">
            <a:avLst>
              <a:gd name="adj" fmla="val 39361"/>
            </a:avLst>
          </a:prstGeom>
          <a:solidFill>
            <a:srgbClr val="FFFFFF"/>
          </a:solidFill>
          <a:ln w="0">
            <a:solidFill>
              <a:srgbClr val="000000"/>
            </a:solidFill>
            <a:round/>
            <a:headEnd/>
            <a:tailEnd/>
          </a:ln>
        </p:spPr>
        <p:txBody>
          <a:bodyPr/>
          <a:lstStyle/>
          <a:p>
            <a:endParaRPr lang="en-GB"/>
          </a:p>
        </p:txBody>
      </p:sp>
      <p:sp>
        <p:nvSpPr>
          <p:cNvPr id="458" name="Rectangle 4066"/>
          <p:cNvSpPr>
            <a:spLocks noChangeArrowheads="1"/>
          </p:cNvSpPr>
          <p:nvPr>
            <p:custDataLst>
              <p:tags r:id="rId449"/>
            </p:custDataLst>
          </p:nvPr>
        </p:nvSpPr>
        <p:spPr bwMode="auto">
          <a:xfrm>
            <a:off x="6266637" y="2978481"/>
            <a:ext cx="160783" cy="125914"/>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6.8</a:t>
            </a:r>
            <a:endParaRPr lang="en-GB"/>
          </a:p>
        </p:txBody>
      </p:sp>
      <p:sp>
        <p:nvSpPr>
          <p:cNvPr id="459" name="AutoShape 4067"/>
          <p:cNvSpPr>
            <a:spLocks noChangeArrowheads="1"/>
          </p:cNvSpPr>
          <p:nvPr>
            <p:custDataLst>
              <p:tags r:id="rId450"/>
            </p:custDataLst>
          </p:nvPr>
        </p:nvSpPr>
        <p:spPr bwMode="auto">
          <a:xfrm>
            <a:off x="7779542" y="2606551"/>
            <a:ext cx="180153" cy="98795"/>
          </a:xfrm>
          <a:prstGeom prst="roundRect">
            <a:avLst>
              <a:gd name="adj" fmla="val 39361"/>
            </a:avLst>
          </a:prstGeom>
          <a:solidFill>
            <a:srgbClr val="FFFFFF"/>
          </a:solidFill>
          <a:ln w="0">
            <a:solidFill>
              <a:srgbClr val="000000"/>
            </a:solidFill>
            <a:round/>
            <a:headEnd/>
            <a:tailEnd/>
          </a:ln>
        </p:spPr>
        <p:txBody>
          <a:bodyPr/>
          <a:lstStyle/>
          <a:p>
            <a:endParaRPr lang="en-GB"/>
          </a:p>
        </p:txBody>
      </p:sp>
      <p:sp>
        <p:nvSpPr>
          <p:cNvPr id="460" name="Rectangle 4068"/>
          <p:cNvSpPr>
            <a:spLocks noChangeArrowheads="1"/>
          </p:cNvSpPr>
          <p:nvPr>
            <p:custDataLst>
              <p:tags r:id="rId451"/>
            </p:custDataLst>
          </p:nvPr>
        </p:nvSpPr>
        <p:spPr bwMode="auto">
          <a:xfrm>
            <a:off x="7808598" y="2608489"/>
            <a:ext cx="160783" cy="125913"/>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6.1</a:t>
            </a:r>
            <a:endParaRPr lang="en-GB"/>
          </a:p>
        </p:txBody>
      </p:sp>
      <p:sp>
        <p:nvSpPr>
          <p:cNvPr id="461" name="Rectangle 4070"/>
          <p:cNvSpPr>
            <a:spLocks noChangeArrowheads="1"/>
          </p:cNvSpPr>
          <p:nvPr>
            <p:custDataLst>
              <p:tags r:id="rId452"/>
            </p:custDataLst>
          </p:nvPr>
        </p:nvSpPr>
        <p:spPr bwMode="auto">
          <a:xfrm rot="300000">
            <a:off x="3155596" y="3148949"/>
            <a:ext cx="184029" cy="207274"/>
          </a:xfrm>
          <a:prstGeom prst="rect">
            <a:avLst/>
          </a:prstGeom>
          <a:noFill/>
          <a:ln w="9525">
            <a:noFill/>
            <a:miter lim="800000"/>
            <a:headEnd/>
            <a:tailEnd/>
          </a:ln>
        </p:spPr>
        <p:txBody>
          <a:bodyPr wrap="none" lIns="0" tIns="0" rIns="0" bIns="0">
            <a:spAutoFit/>
          </a:bodyPr>
          <a:lstStyle/>
          <a:p>
            <a:r>
              <a:rPr lang="en-GB" sz="900">
                <a:solidFill>
                  <a:srgbClr val="FF0000"/>
                </a:solidFill>
                <a:latin typeface="Arial" charset="0"/>
              </a:rPr>
              <a:t>M</a:t>
            </a:r>
            <a:endParaRPr lang="en-GB"/>
          </a:p>
        </p:txBody>
      </p:sp>
      <p:sp>
        <p:nvSpPr>
          <p:cNvPr id="462" name="Rectangle 4071"/>
          <p:cNvSpPr>
            <a:spLocks noChangeArrowheads="1"/>
          </p:cNvSpPr>
          <p:nvPr>
            <p:custDataLst>
              <p:tags r:id="rId453"/>
            </p:custDataLst>
          </p:nvPr>
        </p:nvSpPr>
        <p:spPr bwMode="auto">
          <a:xfrm rot="300000">
            <a:off x="3277636" y="3156698"/>
            <a:ext cx="145285" cy="207274"/>
          </a:xfrm>
          <a:prstGeom prst="rect">
            <a:avLst/>
          </a:prstGeom>
          <a:noFill/>
          <a:ln w="9525">
            <a:noFill/>
            <a:miter lim="800000"/>
            <a:headEnd/>
            <a:tailEnd/>
          </a:ln>
        </p:spPr>
        <p:txBody>
          <a:bodyPr wrap="none" lIns="0" tIns="0" rIns="0" bIns="0">
            <a:spAutoFit/>
          </a:bodyPr>
          <a:lstStyle/>
          <a:p>
            <a:r>
              <a:rPr lang="en-GB" sz="900">
                <a:solidFill>
                  <a:srgbClr val="FF0000"/>
                </a:solidFill>
                <a:latin typeface="Arial" charset="0"/>
              </a:rPr>
              <a:t>o</a:t>
            </a:r>
            <a:endParaRPr lang="en-GB"/>
          </a:p>
        </p:txBody>
      </p:sp>
      <p:sp>
        <p:nvSpPr>
          <p:cNvPr id="463" name="Rectangle 4072"/>
          <p:cNvSpPr>
            <a:spLocks noChangeArrowheads="1"/>
          </p:cNvSpPr>
          <p:nvPr>
            <p:custDataLst>
              <p:tags r:id="rId454"/>
            </p:custDataLst>
          </p:nvPr>
        </p:nvSpPr>
        <p:spPr bwMode="auto">
          <a:xfrm rot="300000">
            <a:off x="3357058" y="3164447"/>
            <a:ext cx="145286" cy="207274"/>
          </a:xfrm>
          <a:prstGeom prst="rect">
            <a:avLst/>
          </a:prstGeom>
          <a:noFill/>
          <a:ln w="9525">
            <a:noFill/>
            <a:miter lim="800000"/>
            <a:headEnd/>
            <a:tailEnd/>
          </a:ln>
        </p:spPr>
        <p:txBody>
          <a:bodyPr wrap="none" lIns="0" tIns="0" rIns="0" bIns="0">
            <a:spAutoFit/>
          </a:bodyPr>
          <a:lstStyle/>
          <a:p>
            <a:r>
              <a:rPr lang="en-GB" sz="900">
                <a:solidFill>
                  <a:srgbClr val="FF0000"/>
                </a:solidFill>
                <a:latin typeface="Arial" charset="0"/>
              </a:rPr>
              <a:t>h</a:t>
            </a:r>
            <a:endParaRPr lang="en-GB"/>
          </a:p>
        </p:txBody>
      </p:sp>
      <p:sp>
        <p:nvSpPr>
          <p:cNvPr id="464" name="Rectangle 4073"/>
          <p:cNvSpPr>
            <a:spLocks noChangeArrowheads="1"/>
          </p:cNvSpPr>
          <p:nvPr>
            <p:custDataLst>
              <p:tags r:id="rId455"/>
            </p:custDataLst>
          </p:nvPr>
        </p:nvSpPr>
        <p:spPr bwMode="auto">
          <a:xfrm rot="300000">
            <a:off x="3438418" y="3172195"/>
            <a:ext cx="145286" cy="207274"/>
          </a:xfrm>
          <a:prstGeom prst="rect">
            <a:avLst/>
          </a:prstGeom>
          <a:noFill/>
          <a:ln w="9525">
            <a:noFill/>
            <a:miter lim="800000"/>
            <a:headEnd/>
            <a:tailEnd/>
          </a:ln>
        </p:spPr>
        <p:txBody>
          <a:bodyPr wrap="none" lIns="0" tIns="0" rIns="0" bIns="0">
            <a:spAutoFit/>
          </a:bodyPr>
          <a:lstStyle/>
          <a:p>
            <a:r>
              <a:rPr lang="en-GB" sz="900">
                <a:solidFill>
                  <a:srgbClr val="FF0000"/>
                </a:solidFill>
                <a:latin typeface="Arial" charset="0"/>
              </a:rPr>
              <a:t>o</a:t>
            </a:r>
            <a:endParaRPr lang="en-GB"/>
          </a:p>
        </p:txBody>
      </p:sp>
      <p:sp>
        <p:nvSpPr>
          <p:cNvPr id="465" name="Rectangle 4074"/>
          <p:cNvSpPr>
            <a:spLocks noChangeArrowheads="1"/>
          </p:cNvSpPr>
          <p:nvPr>
            <p:custDataLst>
              <p:tags r:id="rId456"/>
            </p:custDataLst>
          </p:nvPr>
        </p:nvSpPr>
        <p:spPr bwMode="auto">
          <a:xfrm>
            <a:off x="5104355" y="3369783"/>
            <a:ext cx="42810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Modelled Moho</a:t>
            </a:r>
          </a:p>
        </p:txBody>
      </p:sp>
      <p:sp>
        <p:nvSpPr>
          <p:cNvPr id="466" name="Line 4075"/>
          <p:cNvSpPr>
            <a:spLocks noChangeShapeType="1"/>
          </p:cNvSpPr>
          <p:nvPr>
            <p:custDataLst>
              <p:tags r:id="rId457"/>
            </p:custDataLst>
          </p:nvPr>
        </p:nvSpPr>
        <p:spPr bwMode="auto">
          <a:xfrm flipV="1">
            <a:off x="5313566" y="3303920"/>
            <a:ext cx="79423" cy="46491"/>
          </a:xfrm>
          <a:prstGeom prst="line">
            <a:avLst/>
          </a:prstGeom>
          <a:noFill/>
          <a:ln w="0">
            <a:solidFill>
              <a:srgbClr val="000000"/>
            </a:solidFill>
            <a:round/>
            <a:headEnd/>
            <a:tailEnd/>
          </a:ln>
        </p:spPr>
        <p:txBody>
          <a:bodyPr/>
          <a:lstStyle/>
          <a:p>
            <a:endParaRPr lang="en-GB"/>
          </a:p>
        </p:txBody>
      </p:sp>
      <p:sp>
        <p:nvSpPr>
          <p:cNvPr id="467" name="Freeform 4076"/>
          <p:cNvSpPr>
            <a:spLocks/>
          </p:cNvSpPr>
          <p:nvPr>
            <p:custDataLst>
              <p:tags r:id="rId458"/>
            </p:custDataLst>
          </p:nvPr>
        </p:nvSpPr>
        <p:spPr bwMode="auto">
          <a:xfrm>
            <a:off x="5358121" y="3303920"/>
            <a:ext cx="34868" cy="29058"/>
          </a:xfrm>
          <a:custGeom>
            <a:avLst/>
            <a:gdLst/>
            <a:ahLst/>
            <a:cxnLst>
              <a:cxn ang="0">
                <a:pos x="0" y="3"/>
              </a:cxn>
              <a:cxn ang="0">
                <a:pos x="36" y="0"/>
              </a:cxn>
              <a:cxn ang="0">
                <a:pos x="16" y="30"/>
              </a:cxn>
              <a:cxn ang="0">
                <a:pos x="22" y="9"/>
              </a:cxn>
              <a:cxn ang="0">
                <a:pos x="0" y="3"/>
              </a:cxn>
            </a:cxnLst>
            <a:rect l="0" t="0" r="r" b="b"/>
            <a:pathLst>
              <a:path w="36" h="30">
                <a:moveTo>
                  <a:pt x="0" y="3"/>
                </a:moveTo>
                <a:lnTo>
                  <a:pt x="36" y="0"/>
                </a:lnTo>
                <a:lnTo>
                  <a:pt x="16" y="30"/>
                </a:lnTo>
                <a:lnTo>
                  <a:pt x="22" y="9"/>
                </a:lnTo>
                <a:lnTo>
                  <a:pt x="0" y="3"/>
                </a:lnTo>
                <a:close/>
              </a:path>
            </a:pathLst>
          </a:custGeom>
          <a:solidFill>
            <a:srgbClr val="000000"/>
          </a:solidFill>
          <a:ln w="0">
            <a:solidFill>
              <a:srgbClr val="000000"/>
            </a:solidFill>
            <a:prstDash val="solid"/>
            <a:round/>
            <a:headEnd/>
            <a:tailEnd/>
          </a:ln>
        </p:spPr>
        <p:txBody>
          <a:bodyPr/>
          <a:lstStyle/>
          <a:p>
            <a:endParaRPr lang="en-GB"/>
          </a:p>
        </p:txBody>
      </p:sp>
      <p:sp>
        <p:nvSpPr>
          <p:cNvPr id="468" name="AutoShape 4077"/>
          <p:cNvSpPr>
            <a:spLocks noChangeArrowheads="1"/>
          </p:cNvSpPr>
          <p:nvPr>
            <p:custDataLst>
              <p:tags r:id="rId459"/>
            </p:custDataLst>
          </p:nvPr>
        </p:nvSpPr>
        <p:spPr bwMode="auto">
          <a:xfrm>
            <a:off x="4749860" y="2749899"/>
            <a:ext cx="180153" cy="98795"/>
          </a:xfrm>
          <a:prstGeom prst="roundRect">
            <a:avLst>
              <a:gd name="adj" fmla="val 39361"/>
            </a:avLst>
          </a:prstGeom>
          <a:solidFill>
            <a:srgbClr val="FFFFFF"/>
          </a:solidFill>
          <a:ln w="0">
            <a:solidFill>
              <a:srgbClr val="000000"/>
            </a:solidFill>
            <a:round/>
            <a:headEnd/>
            <a:tailEnd/>
          </a:ln>
        </p:spPr>
        <p:txBody>
          <a:bodyPr/>
          <a:lstStyle/>
          <a:p>
            <a:endParaRPr lang="en-GB"/>
          </a:p>
        </p:txBody>
      </p:sp>
      <p:sp>
        <p:nvSpPr>
          <p:cNvPr id="469" name="Rectangle 4078"/>
          <p:cNvSpPr>
            <a:spLocks noChangeArrowheads="1"/>
          </p:cNvSpPr>
          <p:nvPr>
            <p:custDataLst>
              <p:tags r:id="rId460"/>
            </p:custDataLst>
          </p:nvPr>
        </p:nvSpPr>
        <p:spPr bwMode="auto">
          <a:xfrm>
            <a:off x="4778916" y="2751837"/>
            <a:ext cx="160783" cy="125913"/>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6.5</a:t>
            </a:r>
            <a:endParaRPr lang="en-GB"/>
          </a:p>
        </p:txBody>
      </p:sp>
      <p:sp>
        <p:nvSpPr>
          <p:cNvPr id="470" name="AutoShape 4079"/>
          <p:cNvSpPr>
            <a:spLocks noChangeArrowheads="1"/>
          </p:cNvSpPr>
          <p:nvPr>
            <p:custDataLst>
              <p:tags r:id="rId461"/>
            </p:custDataLst>
          </p:nvPr>
        </p:nvSpPr>
        <p:spPr bwMode="auto">
          <a:xfrm>
            <a:off x="4742111" y="2924242"/>
            <a:ext cx="180153" cy="98795"/>
          </a:xfrm>
          <a:prstGeom prst="roundRect">
            <a:avLst>
              <a:gd name="adj" fmla="val 39361"/>
            </a:avLst>
          </a:prstGeom>
          <a:solidFill>
            <a:srgbClr val="FFFFFF"/>
          </a:solidFill>
          <a:ln w="0">
            <a:solidFill>
              <a:srgbClr val="000000"/>
            </a:solidFill>
            <a:round/>
            <a:headEnd/>
            <a:tailEnd/>
          </a:ln>
        </p:spPr>
        <p:txBody>
          <a:bodyPr/>
          <a:lstStyle/>
          <a:p>
            <a:endParaRPr lang="en-GB"/>
          </a:p>
        </p:txBody>
      </p:sp>
      <p:sp>
        <p:nvSpPr>
          <p:cNvPr id="471" name="Rectangle 4080"/>
          <p:cNvSpPr>
            <a:spLocks noChangeArrowheads="1"/>
          </p:cNvSpPr>
          <p:nvPr>
            <p:custDataLst>
              <p:tags r:id="rId462"/>
            </p:custDataLst>
          </p:nvPr>
        </p:nvSpPr>
        <p:spPr bwMode="auto">
          <a:xfrm>
            <a:off x="4771168" y="2926179"/>
            <a:ext cx="160783" cy="125913"/>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7.0</a:t>
            </a:r>
            <a:endParaRPr lang="en-GB"/>
          </a:p>
        </p:txBody>
      </p:sp>
      <p:sp>
        <p:nvSpPr>
          <p:cNvPr id="472" name="AutoShape 4081"/>
          <p:cNvSpPr>
            <a:spLocks noChangeArrowheads="1"/>
          </p:cNvSpPr>
          <p:nvPr>
            <p:custDataLst>
              <p:tags r:id="rId463"/>
            </p:custDataLst>
          </p:nvPr>
        </p:nvSpPr>
        <p:spPr bwMode="auto">
          <a:xfrm>
            <a:off x="5453040" y="2840945"/>
            <a:ext cx="178217" cy="98793"/>
          </a:xfrm>
          <a:prstGeom prst="roundRect">
            <a:avLst>
              <a:gd name="adj" fmla="val 39361"/>
            </a:avLst>
          </a:prstGeom>
          <a:solidFill>
            <a:srgbClr val="FFFFFF"/>
          </a:solidFill>
          <a:ln w="0">
            <a:solidFill>
              <a:srgbClr val="000000"/>
            </a:solidFill>
            <a:round/>
            <a:headEnd/>
            <a:tailEnd/>
          </a:ln>
        </p:spPr>
        <p:txBody>
          <a:bodyPr/>
          <a:lstStyle/>
          <a:p>
            <a:endParaRPr lang="en-GB"/>
          </a:p>
        </p:txBody>
      </p:sp>
      <p:sp>
        <p:nvSpPr>
          <p:cNvPr id="473" name="Rectangle 4082"/>
          <p:cNvSpPr>
            <a:spLocks noChangeArrowheads="1"/>
          </p:cNvSpPr>
          <p:nvPr>
            <p:custDataLst>
              <p:tags r:id="rId464"/>
            </p:custDataLst>
          </p:nvPr>
        </p:nvSpPr>
        <p:spPr bwMode="auto">
          <a:xfrm>
            <a:off x="5482098" y="2842882"/>
            <a:ext cx="160782" cy="125914"/>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6.1</a:t>
            </a:r>
            <a:endParaRPr lang="en-GB"/>
          </a:p>
        </p:txBody>
      </p:sp>
      <p:sp>
        <p:nvSpPr>
          <p:cNvPr id="474" name="Freeform 4083"/>
          <p:cNvSpPr>
            <a:spLocks/>
          </p:cNvSpPr>
          <p:nvPr>
            <p:custDataLst>
              <p:tags r:id="rId465"/>
            </p:custDataLst>
          </p:nvPr>
        </p:nvSpPr>
        <p:spPr bwMode="auto">
          <a:xfrm>
            <a:off x="2324565" y="2831259"/>
            <a:ext cx="6227894" cy="774855"/>
          </a:xfrm>
          <a:custGeom>
            <a:avLst/>
            <a:gdLst/>
            <a:ahLst/>
            <a:cxnLst>
              <a:cxn ang="0">
                <a:pos x="3215" y="372"/>
              </a:cxn>
              <a:cxn ang="0">
                <a:pos x="3143" y="388"/>
              </a:cxn>
              <a:cxn ang="0">
                <a:pos x="3091" y="400"/>
              </a:cxn>
              <a:cxn ang="0">
                <a:pos x="3007" y="400"/>
              </a:cxn>
              <a:cxn ang="0">
                <a:pos x="2867" y="388"/>
              </a:cxn>
              <a:cxn ang="0">
                <a:pos x="2785" y="379"/>
              </a:cxn>
              <a:cxn ang="0">
                <a:pos x="2651" y="316"/>
              </a:cxn>
              <a:cxn ang="0">
                <a:pos x="2547" y="264"/>
              </a:cxn>
              <a:cxn ang="0">
                <a:pos x="2451" y="240"/>
              </a:cxn>
              <a:cxn ang="0">
                <a:pos x="2217" y="265"/>
              </a:cxn>
              <a:cxn ang="0">
                <a:pos x="2081" y="247"/>
              </a:cxn>
              <a:cxn ang="0">
                <a:pos x="1960" y="202"/>
              </a:cxn>
              <a:cxn ang="0">
                <a:pos x="1807" y="156"/>
              </a:cxn>
              <a:cxn ang="0">
                <a:pos x="1659" y="140"/>
              </a:cxn>
              <a:cxn ang="0">
                <a:pos x="1522" y="170"/>
              </a:cxn>
              <a:cxn ang="0">
                <a:pos x="1388" y="152"/>
              </a:cxn>
              <a:cxn ang="0">
                <a:pos x="1161" y="135"/>
              </a:cxn>
              <a:cxn ang="0">
                <a:pos x="1006" y="121"/>
              </a:cxn>
              <a:cxn ang="0">
                <a:pos x="962" y="121"/>
              </a:cxn>
              <a:cxn ang="0">
                <a:pos x="898" y="147"/>
              </a:cxn>
              <a:cxn ang="0">
                <a:pos x="829" y="135"/>
              </a:cxn>
              <a:cxn ang="0">
                <a:pos x="752" y="160"/>
              </a:cxn>
              <a:cxn ang="0">
                <a:pos x="685" y="172"/>
              </a:cxn>
              <a:cxn ang="0">
                <a:pos x="640" y="168"/>
              </a:cxn>
              <a:cxn ang="0">
                <a:pos x="589" y="149"/>
              </a:cxn>
              <a:cxn ang="0">
                <a:pos x="522" y="135"/>
              </a:cxn>
              <a:cxn ang="0">
                <a:pos x="477" y="129"/>
              </a:cxn>
              <a:cxn ang="0">
                <a:pos x="383" y="102"/>
              </a:cxn>
              <a:cxn ang="0">
                <a:pos x="228" y="58"/>
              </a:cxn>
              <a:cxn ang="0">
                <a:pos x="118" y="35"/>
              </a:cxn>
              <a:cxn ang="0">
                <a:pos x="0" y="0"/>
              </a:cxn>
              <a:cxn ang="0">
                <a:pos x="6" y="3"/>
              </a:cxn>
            </a:cxnLst>
            <a:rect l="0" t="0" r="r" b="b"/>
            <a:pathLst>
              <a:path w="3215" h="400">
                <a:moveTo>
                  <a:pt x="3215" y="372"/>
                </a:moveTo>
                <a:lnTo>
                  <a:pt x="3143" y="388"/>
                </a:lnTo>
                <a:lnTo>
                  <a:pt x="3091" y="400"/>
                </a:lnTo>
                <a:lnTo>
                  <a:pt x="3007" y="400"/>
                </a:lnTo>
                <a:lnTo>
                  <a:pt x="2867" y="388"/>
                </a:lnTo>
                <a:lnTo>
                  <a:pt x="2785" y="379"/>
                </a:lnTo>
                <a:lnTo>
                  <a:pt x="2651" y="316"/>
                </a:lnTo>
                <a:lnTo>
                  <a:pt x="2547" y="264"/>
                </a:lnTo>
                <a:lnTo>
                  <a:pt x="2451" y="240"/>
                </a:lnTo>
                <a:lnTo>
                  <a:pt x="2217" y="265"/>
                </a:lnTo>
                <a:lnTo>
                  <a:pt x="2081" y="247"/>
                </a:lnTo>
                <a:lnTo>
                  <a:pt x="1960" y="202"/>
                </a:lnTo>
                <a:lnTo>
                  <a:pt x="1807" y="156"/>
                </a:lnTo>
                <a:lnTo>
                  <a:pt x="1659" y="140"/>
                </a:lnTo>
                <a:lnTo>
                  <a:pt x="1522" y="170"/>
                </a:lnTo>
                <a:lnTo>
                  <a:pt x="1388" y="152"/>
                </a:lnTo>
                <a:lnTo>
                  <a:pt x="1161" y="135"/>
                </a:lnTo>
                <a:lnTo>
                  <a:pt x="1006" y="121"/>
                </a:lnTo>
                <a:lnTo>
                  <a:pt x="962" y="121"/>
                </a:lnTo>
                <a:lnTo>
                  <a:pt x="898" y="147"/>
                </a:lnTo>
                <a:lnTo>
                  <a:pt x="829" y="135"/>
                </a:lnTo>
                <a:lnTo>
                  <a:pt x="752" y="160"/>
                </a:lnTo>
                <a:lnTo>
                  <a:pt x="685" y="172"/>
                </a:lnTo>
                <a:lnTo>
                  <a:pt x="640" y="168"/>
                </a:lnTo>
                <a:lnTo>
                  <a:pt x="589" y="149"/>
                </a:lnTo>
                <a:lnTo>
                  <a:pt x="522" y="135"/>
                </a:lnTo>
                <a:lnTo>
                  <a:pt x="477" y="129"/>
                </a:lnTo>
                <a:lnTo>
                  <a:pt x="383" y="102"/>
                </a:lnTo>
                <a:lnTo>
                  <a:pt x="228" y="58"/>
                </a:lnTo>
                <a:lnTo>
                  <a:pt x="118" y="35"/>
                </a:lnTo>
                <a:lnTo>
                  <a:pt x="0" y="0"/>
                </a:lnTo>
                <a:lnTo>
                  <a:pt x="6" y="3"/>
                </a:lnTo>
              </a:path>
            </a:pathLst>
          </a:custGeom>
          <a:noFill/>
          <a:ln w="17463">
            <a:solidFill>
              <a:srgbClr val="FF0000"/>
            </a:solidFill>
            <a:prstDash val="solid"/>
            <a:round/>
            <a:headEnd/>
            <a:tailEnd/>
          </a:ln>
        </p:spPr>
        <p:txBody>
          <a:bodyPr/>
          <a:lstStyle/>
          <a:p>
            <a:endParaRPr lang="en-GB"/>
          </a:p>
        </p:txBody>
      </p:sp>
      <p:sp>
        <p:nvSpPr>
          <p:cNvPr id="475" name="AutoShape 4084" descr="Small confetti"/>
          <p:cNvSpPr>
            <a:spLocks noChangeArrowheads="1"/>
          </p:cNvSpPr>
          <p:nvPr>
            <p:custDataLst>
              <p:tags r:id="rId466"/>
            </p:custDataLst>
          </p:nvPr>
        </p:nvSpPr>
        <p:spPr bwMode="auto">
          <a:xfrm>
            <a:off x="224636" y="6021242"/>
            <a:ext cx="193714" cy="96857"/>
          </a:xfrm>
          <a:prstGeom prst="roundRect">
            <a:avLst>
              <a:gd name="adj" fmla="val 135870"/>
            </a:avLst>
          </a:prstGeom>
          <a:pattFill prst="smConfetti">
            <a:fgClr>
              <a:srgbClr val="FF0000"/>
            </a:fgClr>
            <a:bgClr>
              <a:srgbClr val="FFFFFF"/>
            </a:bgClr>
          </a:pattFill>
          <a:ln w="9525">
            <a:noFill/>
            <a:round/>
            <a:headEnd/>
            <a:tailEnd/>
          </a:ln>
        </p:spPr>
        <p:txBody>
          <a:bodyPr/>
          <a:lstStyle/>
          <a:p>
            <a:endParaRPr lang="en-GB"/>
          </a:p>
        </p:txBody>
      </p:sp>
      <p:sp>
        <p:nvSpPr>
          <p:cNvPr id="476" name="Rectangle 4085"/>
          <p:cNvSpPr>
            <a:spLocks noChangeArrowheads="1"/>
          </p:cNvSpPr>
          <p:nvPr>
            <p:custDataLst>
              <p:tags r:id="rId467"/>
            </p:custDataLst>
          </p:nvPr>
        </p:nvSpPr>
        <p:spPr bwMode="auto">
          <a:xfrm>
            <a:off x="478401" y="6023179"/>
            <a:ext cx="2154096" cy="166594"/>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High Velocity lower crust (underplating?)</a:t>
            </a:r>
            <a:endParaRPr lang="en-GB"/>
          </a:p>
        </p:txBody>
      </p:sp>
      <p:sp>
        <p:nvSpPr>
          <p:cNvPr id="477" name="AutoShape 4086" descr="Small confetti"/>
          <p:cNvSpPr>
            <a:spLocks noChangeArrowheads="1"/>
          </p:cNvSpPr>
          <p:nvPr>
            <p:custDataLst>
              <p:tags r:id="rId468"/>
            </p:custDataLst>
          </p:nvPr>
        </p:nvSpPr>
        <p:spPr bwMode="auto">
          <a:xfrm>
            <a:off x="224636" y="6234327"/>
            <a:ext cx="193714" cy="96857"/>
          </a:xfrm>
          <a:prstGeom prst="roundRect">
            <a:avLst>
              <a:gd name="adj" fmla="val 135870"/>
            </a:avLst>
          </a:prstGeom>
          <a:pattFill prst="smConfetti">
            <a:fgClr>
              <a:srgbClr val="CC3399"/>
            </a:fgClr>
            <a:bgClr>
              <a:srgbClr val="FFFFFF"/>
            </a:bgClr>
          </a:pattFill>
          <a:ln w="9525">
            <a:noFill/>
            <a:round/>
            <a:headEnd/>
            <a:tailEnd/>
          </a:ln>
        </p:spPr>
        <p:txBody>
          <a:bodyPr/>
          <a:lstStyle/>
          <a:p>
            <a:endParaRPr lang="en-GB"/>
          </a:p>
        </p:txBody>
      </p:sp>
      <p:sp>
        <p:nvSpPr>
          <p:cNvPr id="478" name="Rectangle 4087"/>
          <p:cNvSpPr>
            <a:spLocks noChangeArrowheads="1"/>
          </p:cNvSpPr>
          <p:nvPr>
            <p:custDataLst>
              <p:tags r:id="rId469"/>
            </p:custDataLst>
          </p:nvPr>
        </p:nvSpPr>
        <p:spPr bwMode="auto">
          <a:xfrm>
            <a:off x="478401" y="6234327"/>
            <a:ext cx="1958446" cy="166594"/>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High Velocity lower crust (Eclogite ?)</a:t>
            </a:r>
            <a:endParaRPr lang="en-GB"/>
          </a:p>
        </p:txBody>
      </p:sp>
      <p:sp>
        <p:nvSpPr>
          <p:cNvPr id="479" name="AutoShape 4088" descr="Small confetti"/>
          <p:cNvSpPr>
            <a:spLocks noChangeArrowheads="1"/>
          </p:cNvSpPr>
          <p:nvPr>
            <p:custDataLst>
              <p:tags r:id="rId470"/>
            </p:custDataLst>
          </p:nvPr>
        </p:nvSpPr>
        <p:spPr bwMode="auto">
          <a:xfrm>
            <a:off x="224636" y="6443538"/>
            <a:ext cx="193714" cy="96857"/>
          </a:xfrm>
          <a:prstGeom prst="roundRect">
            <a:avLst>
              <a:gd name="adj" fmla="val 135870"/>
            </a:avLst>
          </a:prstGeom>
          <a:pattFill prst="smConfetti">
            <a:fgClr>
              <a:srgbClr val="000000"/>
            </a:fgClr>
            <a:bgClr>
              <a:srgbClr val="FFFFFF"/>
            </a:bgClr>
          </a:pattFill>
          <a:ln w="9525">
            <a:noFill/>
            <a:round/>
            <a:headEnd/>
            <a:tailEnd/>
          </a:ln>
        </p:spPr>
        <p:txBody>
          <a:bodyPr/>
          <a:lstStyle/>
          <a:p>
            <a:endParaRPr lang="en-GB"/>
          </a:p>
        </p:txBody>
      </p:sp>
      <p:sp>
        <p:nvSpPr>
          <p:cNvPr id="480" name="Rectangle 4089"/>
          <p:cNvSpPr>
            <a:spLocks noChangeArrowheads="1"/>
          </p:cNvSpPr>
          <p:nvPr>
            <p:custDataLst>
              <p:tags r:id="rId471"/>
            </p:custDataLst>
          </p:nvPr>
        </p:nvSpPr>
        <p:spPr bwMode="auto">
          <a:xfrm>
            <a:off x="478401" y="6443538"/>
            <a:ext cx="1822846" cy="166594"/>
          </a:xfrm>
          <a:prstGeom prst="rect">
            <a:avLst/>
          </a:prstGeom>
          <a:noFill/>
          <a:ln w="9525">
            <a:noFill/>
            <a:miter lim="800000"/>
            <a:headEnd/>
            <a:tailEnd/>
          </a:ln>
        </p:spPr>
        <p:txBody>
          <a:bodyPr wrap="none" lIns="0" tIns="0" rIns="0" bIns="0">
            <a:spAutoFit/>
          </a:bodyPr>
          <a:lstStyle/>
          <a:p>
            <a:r>
              <a:rPr lang="en-GB" sz="800" dirty="0">
                <a:solidFill>
                  <a:srgbClr val="000000"/>
                </a:solidFill>
                <a:latin typeface="Arial" charset="0"/>
              </a:rPr>
              <a:t>High Velocity lower crust (&gt;7km/s)</a:t>
            </a:r>
            <a:endParaRPr lang="en-GB" dirty="0"/>
          </a:p>
        </p:txBody>
      </p:sp>
      <p:sp>
        <p:nvSpPr>
          <p:cNvPr id="481" name="AutoShape 4090"/>
          <p:cNvSpPr>
            <a:spLocks noChangeArrowheads="1"/>
          </p:cNvSpPr>
          <p:nvPr>
            <p:custDataLst>
              <p:tags r:id="rId472"/>
            </p:custDataLst>
          </p:nvPr>
        </p:nvSpPr>
        <p:spPr bwMode="auto">
          <a:xfrm>
            <a:off x="224636" y="6650811"/>
            <a:ext cx="178217" cy="98795"/>
          </a:xfrm>
          <a:prstGeom prst="roundRect">
            <a:avLst>
              <a:gd name="adj" fmla="val 39361"/>
            </a:avLst>
          </a:prstGeom>
          <a:solidFill>
            <a:srgbClr val="FFFFFF"/>
          </a:solidFill>
          <a:ln w="0">
            <a:solidFill>
              <a:srgbClr val="000000"/>
            </a:solidFill>
            <a:round/>
            <a:headEnd/>
            <a:tailEnd/>
          </a:ln>
        </p:spPr>
        <p:txBody>
          <a:bodyPr/>
          <a:lstStyle/>
          <a:p>
            <a:endParaRPr lang="en-GB"/>
          </a:p>
        </p:txBody>
      </p:sp>
      <p:sp>
        <p:nvSpPr>
          <p:cNvPr id="482" name="Rectangle 4091"/>
          <p:cNvSpPr>
            <a:spLocks noChangeArrowheads="1"/>
          </p:cNvSpPr>
          <p:nvPr>
            <p:custDataLst>
              <p:tags r:id="rId473"/>
            </p:custDataLst>
          </p:nvPr>
        </p:nvSpPr>
        <p:spPr bwMode="auto">
          <a:xfrm>
            <a:off x="253693" y="6650811"/>
            <a:ext cx="160783" cy="125914"/>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6.4</a:t>
            </a:r>
            <a:endParaRPr lang="en-GB"/>
          </a:p>
        </p:txBody>
      </p:sp>
      <p:sp>
        <p:nvSpPr>
          <p:cNvPr id="483" name="Rectangle 4092"/>
          <p:cNvSpPr>
            <a:spLocks noChangeArrowheads="1"/>
          </p:cNvSpPr>
          <p:nvPr>
            <p:custDataLst>
              <p:tags r:id="rId474"/>
            </p:custDataLst>
          </p:nvPr>
        </p:nvSpPr>
        <p:spPr bwMode="auto">
          <a:xfrm>
            <a:off x="472590" y="6648874"/>
            <a:ext cx="1249453" cy="166594"/>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Crustal velocity in km/s</a:t>
            </a:r>
            <a:endParaRPr lang="en-GB"/>
          </a:p>
        </p:txBody>
      </p:sp>
      <p:sp>
        <p:nvSpPr>
          <p:cNvPr id="484" name="Rectangle 4093"/>
          <p:cNvSpPr>
            <a:spLocks noChangeArrowheads="1"/>
          </p:cNvSpPr>
          <p:nvPr>
            <p:custDataLst>
              <p:tags r:id="rId475"/>
            </p:custDataLst>
          </p:nvPr>
        </p:nvSpPr>
        <p:spPr bwMode="auto">
          <a:xfrm>
            <a:off x="486149" y="4345618"/>
            <a:ext cx="507530" cy="149160"/>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Neogene</a:t>
            </a:r>
            <a:endParaRPr lang="en-GB"/>
          </a:p>
        </p:txBody>
      </p:sp>
      <p:sp>
        <p:nvSpPr>
          <p:cNvPr id="485" name="Rectangle 4094"/>
          <p:cNvSpPr>
            <a:spLocks noChangeArrowheads="1"/>
          </p:cNvSpPr>
          <p:nvPr>
            <p:custDataLst>
              <p:tags r:id="rId476"/>
            </p:custDataLst>
          </p:nvPr>
        </p:nvSpPr>
        <p:spPr bwMode="auto">
          <a:xfrm>
            <a:off x="222699" y="4343682"/>
            <a:ext cx="211149" cy="87171"/>
          </a:xfrm>
          <a:prstGeom prst="rect">
            <a:avLst/>
          </a:prstGeom>
          <a:solidFill>
            <a:srgbClr val="FFFF99"/>
          </a:solidFill>
          <a:ln w="0">
            <a:solidFill>
              <a:srgbClr val="000000"/>
            </a:solidFill>
            <a:miter lim="800000"/>
            <a:headEnd/>
            <a:tailEnd/>
          </a:ln>
        </p:spPr>
        <p:txBody>
          <a:bodyPr/>
          <a:lstStyle/>
          <a:p>
            <a:endParaRPr lang="en-GB"/>
          </a:p>
        </p:txBody>
      </p:sp>
      <p:sp>
        <p:nvSpPr>
          <p:cNvPr id="486" name="Rectangle 4095"/>
          <p:cNvSpPr>
            <a:spLocks noChangeArrowheads="1"/>
          </p:cNvSpPr>
          <p:nvPr>
            <p:custDataLst>
              <p:tags r:id="rId477"/>
            </p:custDataLst>
          </p:nvPr>
        </p:nvSpPr>
        <p:spPr bwMode="auto">
          <a:xfrm>
            <a:off x="222699" y="4552893"/>
            <a:ext cx="211149" cy="87171"/>
          </a:xfrm>
          <a:prstGeom prst="rect">
            <a:avLst/>
          </a:prstGeom>
          <a:solidFill>
            <a:srgbClr val="CC6633"/>
          </a:solidFill>
          <a:ln w="0">
            <a:solidFill>
              <a:srgbClr val="000000"/>
            </a:solidFill>
            <a:miter lim="800000"/>
            <a:headEnd/>
            <a:tailEnd/>
          </a:ln>
        </p:spPr>
        <p:txBody>
          <a:bodyPr/>
          <a:lstStyle/>
          <a:p>
            <a:endParaRPr lang="en-GB"/>
          </a:p>
        </p:txBody>
      </p:sp>
      <p:sp>
        <p:nvSpPr>
          <p:cNvPr id="487" name="Rectangle 4096"/>
          <p:cNvSpPr>
            <a:spLocks noChangeArrowheads="1"/>
          </p:cNvSpPr>
          <p:nvPr>
            <p:custDataLst>
              <p:tags r:id="rId478"/>
            </p:custDataLst>
          </p:nvPr>
        </p:nvSpPr>
        <p:spPr bwMode="auto">
          <a:xfrm>
            <a:off x="486149" y="4550955"/>
            <a:ext cx="1173905" cy="149160"/>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Paleocene-E.Eocene</a:t>
            </a:r>
            <a:endParaRPr lang="en-GB"/>
          </a:p>
        </p:txBody>
      </p:sp>
      <p:sp>
        <p:nvSpPr>
          <p:cNvPr id="488" name="Rectangle 4097"/>
          <p:cNvSpPr>
            <a:spLocks noChangeArrowheads="1"/>
          </p:cNvSpPr>
          <p:nvPr>
            <p:custDataLst>
              <p:tags r:id="rId479"/>
            </p:custDataLst>
          </p:nvPr>
        </p:nvSpPr>
        <p:spPr bwMode="auto">
          <a:xfrm>
            <a:off x="222699" y="4758229"/>
            <a:ext cx="211149" cy="87171"/>
          </a:xfrm>
          <a:prstGeom prst="rect">
            <a:avLst/>
          </a:prstGeom>
          <a:solidFill>
            <a:srgbClr val="CCFFCC"/>
          </a:solidFill>
          <a:ln w="0">
            <a:solidFill>
              <a:srgbClr val="000000"/>
            </a:solidFill>
            <a:miter lim="800000"/>
            <a:headEnd/>
            <a:tailEnd/>
          </a:ln>
        </p:spPr>
        <p:txBody>
          <a:bodyPr/>
          <a:lstStyle/>
          <a:p>
            <a:endParaRPr lang="en-GB"/>
          </a:p>
        </p:txBody>
      </p:sp>
      <p:sp>
        <p:nvSpPr>
          <p:cNvPr id="489" name="Rectangle 4098"/>
          <p:cNvSpPr>
            <a:spLocks noChangeArrowheads="1"/>
          </p:cNvSpPr>
          <p:nvPr>
            <p:custDataLst>
              <p:tags r:id="rId480"/>
            </p:custDataLst>
          </p:nvPr>
        </p:nvSpPr>
        <p:spPr bwMode="auto">
          <a:xfrm>
            <a:off x="486149" y="4758229"/>
            <a:ext cx="648941" cy="166594"/>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Cretaceous</a:t>
            </a:r>
            <a:endParaRPr lang="en-GB"/>
          </a:p>
        </p:txBody>
      </p:sp>
      <p:sp>
        <p:nvSpPr>
          <p:cNvPr id="490" name="Rectangle 4099"/>
          <p:cNvSpPr>
            <a:spLocks noChangeArrowheads="1"/>
          </p:cNvSpPr>
          <p:nvPr>
            <p:custDataLst>
              <p:tags r:id="rId481"/>
            </p:custDataLst>
          </p:nvPr>
        </p:nvSpPr>
        <p:spPr bwMode="auto">
          <a:xfrm>
            <a:off x="222699" y="4965502"/>
            <a:ext cx="211149" cy="87172"/>
          </a:xfrm>
          <a:prstGeom prst="rect">
            <a:avLst/>
          </a:prstGeom>
          <a:solidFill>
            <a:srgbClr val="9999FF"/>
          </a:solidFill>
          <a:ln w="0">
            <a:solidFill>
              <a:srgbClr val="000000"/>
            </a:solidFill>
            <a:miter lim="800000"/>
            <a:headEnd/>
            <a:tailEnd/>
          </a:ln>
        </p:spPr>
        <p:txBody>
          <a:bodyPr/>
          <a:lstStyle/>
          <a:p>
            <a:endParaRPr lang="en-GB"/>
          </a:p>
        </p:txBody>
      </p:sp>
      <p:sp>
        <p:nvSpPr>
          <p:cNvPr id="491" name="Rectangle 4100"/>
          <p:cNvSpPr>
            <a:spLocks noChangeArrowheads="1"/>
          </p:cNvSpPr>
          <p:nvPr>
            <p:custDataLst>
              <p:tags r:id="rId482"/>
            </p:custDataLst>
          </p:nvPr>
        </p:nvSpPr>
        <p:spPr bwMode="auto">
          <a:xfrm>
            <a:off x="486149" y="4963566"/>
            <a:ext cx="1015060"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L.Trias-L. Jurassic</a:t>
            </a:r>
            <a:endParaRPr lang="en-GB"/>
          </a:p>
        </p:txBody>
      </p:sp>
      <p:sp>
        <p:nvSpPr>
          <p:cNvPr id="492" name="Rectangle 4101"/>
          <p:cNvSpPr>
            <a:spLocks noChangeArrowheads="1"/>
          </p:cNvSpPr>
          <p:nvPr>
            <p:custDataLst>
              <p:tags r:id="rId483"/>
            </p:custDataLst>
          </p:nvPr>
        </p:nvSpPr>
        <p:spPr bwMode="auto">
          <a:xfrm>
            <a:off x="222699" y="5178587"/>
            <a:ext cx="211149" cy="87172"/>
          </a:xfrm>
          <a:prstGeom prst="rect">
            <a:avLst/>
          </a:prstGeom>
          <a:solidFill>
            <a:srgbClr val="E6E6E6"/>
          </a:solidFill>
          <a:ln w="0">
            <a:solidFill>
              <a:srgbClr val="000000"/>
            </a:solidFill>
            <a:miter lim="800000"/>
            <a:headEnd/>
            <a:tailEnd/>
          </a:ln>
        </p:spPr>
        <p:txBody>
          <a:bodyPr/>
          <a:lstStyle/>
          <a:p>
            <a:endParaRPr lang="en-GB"/>
          </a:p>
        </p:txBody>
      </p:sp>
      <p:sp>
        <p:nvSpPr>
          <p:cNvPr id="493" name="Rectangle 4102"/>
          <p:cNvSpPr>
            <a:spLocks noChangeArrowheads="1"/>
          </p:cNvSpPr>
          <p:nvPr>
            <p:custDataLst>
              <p:tags r:id="rId484"/>
            </p:custDataLst>
          </p:nvPr>
        </p:nvSpPr>
        <p:spPr bwMode="auto">
          <a:xfrm>
            <a:off x="486149" y="5180525"/>
            <a:ext cx="1121603" cy="149159"/>
          </a:xfrm>
          <a:prstGeom prst="rect">
            <a:avLst/>
          </a:prstGeom>
          <a:noFill/>
          <a:ln w="9525">
            <a:noFill/>
            <a:miter lim="800000"/>
            <a:headEnd/>
            <a:tailEnd/>
          </a:ln>
        </p:spPr>
        <p:txBody>
          <a:bodyPr wrap="none" lIns="0" tIns="0" rIns="0" bIns="0">
            <a:spAutoFit/>
          </a:bodyPr>
          <a:lstStyle/>
          <a:p>
            <a:r>
              <a:rPr lang="nb-NO" sz="800">
                <a:solidFill>
                  <a:srgbClr val="000000"/>
                </a:solidFill>
                <a:latin typeface="Arial" charset="0"/>
              </a:rPr>
              <a:t>Devonian ?</a:t>
            </a:r>
            <a:r>
              <a:rPr lang="en-GB" sz="800">
                <a:solidFill>
                  <a:srgbClr val="000000"/>
                </a:solidFill>
                <a:latin typeface="Arial" charset="0"/>
              </a:rPr>
              <a:t>- L. Trias</a:t>
            </a:r>
            <a:endParaRPr lang="en-GB"/>
          </a:p>
        </p:txBody>
      </p:sp>
      <p:sp>
        <p:nvSpPr>
          <p:cNvPr id="494" name="Rectangle 4103"/>
          <p:cNvSpPr>
            <a:spLocks noChangeArrowheads="1"/>
          </p:cNvSpPr>
          <p:nvPr>
            <p:custDataLst>
              <p:tags r:id="rId485"/>
            </p:custDataLst>
          </p:nvPr>
        </p:nvSpPr>
        <p:spPr bwMode="auto">
          <a:xfrm>
            <a:off x="222699" y="5381987"/>
            <a:ext cx="211149" cy="87171"/>
          </a:xfrm>
          <a:prstGeom prst="rect">
            <a:avLst/>
          </a:prstGeom>
          <a:solidFill>
            <a:srgbClr val="FFFFFF"/>
          </a:solidFill>
          <a:ln w="0">
            <a:solidFill>
              <a:srgbClr val="000000"/>
            </a:solidFill>
            <a:miter lim="800000"/>
            <a:headEnd/>
            <a:tailEnd/>
          </a:ln>
        </p:spPr>
        <p:txBody>
          <a:bodyPr/>
          <a:lstStyle/>
          <a:p>
            <a:endParaRPr lang="en-GB"/>
          </a:p>
        </p:txBody>
      </p:sp>
      <p:sp>
        <p:nvSpPr>
          <p:cNvPr id="495" name="Rectangle 4104"/>
          <p:cNvSpPr>
            <a:spLocks noChangeArrowheads="1"/>
          </p:cNvSpPr>
          <p:nvPr>
            <p:custDataLst>
              <p:tags r:id="rId486"/>
            </p:custDataLst>
          </p:nvPr>
        </p:nvSpPr>
        <p:spPr bwMode="auto">
          <a:xfrm>
            <a:off x="486149" y="5383924"/>
            <a:ext cx="577267" cy="166594"/>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Basement</a:t>
            </a:r>
            <a:endParaRPr lang="en-GB"/>
          </a:p>
        </p:txBody>
      </p:sp>
      <p:sp>
        <p:nvSpPr>
          <p:cNvPr id="496" name="Rectangle 4107"/>
          <p:cNvSpPr>
            <a:spLocks noChangeArrowheads="1"/>
          </p:cNvSpPr>
          <p:nvPr>
            <p:custDataLst>
              <p:tags r:id="rId487"/>
            </p:custDataLst>
          </p:nvPr>
        </p:nvSpPr>
        <p:spPr bwMode="auto">
          <a:xfrm>
            <a:off x="422297" y="3520880"/>
            <a:ext cx="747735" cy="207274"/>
          </a:xfrm>
          <a:prstGeom prst="rect">
            <a:avLst/>
          </a:prstGeom>
          <a:noFill/>
          <a:ln w="9525">
            <a:noFill/>
            <a:miter lim="800000"/>
            <a:headEnd/>
            <a:tailEnd/>
          </a:ln>
        </p:spPr>
        <p:txBody>
          <a:bodyPr wrap="none" lIns="0" tIns="0" rIns="0" bIns="0">
            <a:spAutoFit/>
          </a:bodyPr>
          <a:lstStyle/>
          <a:p>
            <a:r>
              <a:rPr lang="en-GB" sz="900">
                <a:solidFill>
                  <a:srgbClr val="FF0000"/>
                </a:solidFill>
                <a:latin typeface="Arial" charset="0"/>
              </a:rPr>
              <a:t>Transect 2</a:t>
            </a:r>
            <a:endParaRPr lang="en-GB"/>
          </a:p>
        </p:txBody>
      </p:sp>
      <p:sp>
        <p:nvSpPr>
          <p:cNvPr id="497" name="Line 4109"/>
          <p:cNvSpPr>
            <a:spLocks noChangeShapeType="1"/>
          </p:cNvSpPr>
          <p:nvPr>
            <p:custDataLst>
              <p:tags r:id="rId488"/>
            </p:custDataLst>
          </p:nvPr>
        </p:nvSpPr>
        <p:spPr bwMode="auto">
          <a:xfrm>
            <a:off x="400988" y="3094710"/>
            <a:ext cx="106543" cy="7749"/>
          </a:xfrm>
          <a:prstGeom prst="line">
            <a:avLst/>
          </a:prstGeom>
          <a:noFill/>
          <a:ln w="14288">
            <a:solidFill>
              <a:srgbClr val="0000FF"/>
            </a:solidFill>
            <a:round/>
            <a:headEnd/>
            <a:tailEnd/>
          </a:ln>
        </p:spPr>
        <p:txBody>
          <a:bodyPr/>
          <a:lstStyle/>
          <a:p>
            <a:endParaRPr lang="en-GB"/>
          </a:p>
        </p:txBody>
      </p:sp>
      <p:sp>
        <p:nvSpPr>
          <p:cNvPr id="498" name="Line 4110"/>
          <p:cNvSpPr>
            <a:spLocks noChangeShapeType="1"/>
          </p:cNvSpPr>
          <p:nvPr>
            <p:custDataLst>
              <p:tags r:id="rId489"/>
            </p:custDataLst>
          </p:nvPr>
        </p:nvSpPr>
        <p:spPr bwMode="auto">
          <a:xfrm>
            <a:off x="610198" y="3110207"/>
            <a:ext cx="104605" cy="7749"/>
          </a:xfrm>
          <a:prstGeom prst="line">
            <a:avLst/>
          </a:prstGeom>
          <a:noFill/>
          <a:ln w="14288">
            <a:solidFill>
              <a:srgbClr val="0000FF"/>
            </a:solidFill>
            <a:round/>
            <a:headEnd/>
            <a:tailEnd/>
          </a:ln>
        </p:spPr>
        <p:txBody>
          <a:bodyPr/>
          <a:lstStyle/>
          <a:p>
            <a:endParaRPr lang="en-GB"/>
          </a:p>
        </p:txBody>
      </p:sp>
      <p:sp>
        <p:nvSpPr>
          <p:cNvPr id="499" name="Line 4111"/>
          <p:cNvSpPr>
            <a:spLocks noChangeShapeType="1"/>
          </p:cNvSpPr>
          <p:nvPr>
            <p:custDataLst>
              <p:tags r:id="rId490"/>
            </p:custDataLst>
          </p:nvPr>
        </p:nvSpPr>
        <p:spPr bwMode="auto">
          <a:xfrm>
            <a:off x="821347" y="3129578"/>
            <a:ext cx="102668" cy="13561"/>
          </a:xfrm>
          <a:prstGeom prst="line">
            <a:avLst/>
          </a:prstGeom>
          <a:noFill/>
          <a:ln w="14288">
            <a:solidFill>
              <a:srgbClr val="0000FF"/>
            </a:solidFill>
            <a:round/>
            <a:headEnd/>
            <a:tailEnd/>
          </a:ln>
        </p:spPr>
        <p:txBody>
          <a:bodyPr/>
          <a:lstStyle/>
          <a:p>
            <a:endParaRPr lang="en-GB"/>
          </a:p>
        </p:txBody>
      </p:sp>
      <p:sp>
        <p:nvSpPr>
          <p:cNvPr id="500" name="Line 4112"/>
          <p:cNvSpPr>
            <a:spLocks noChangeShapeType="1"/>
          </p:cNvSpPr>
          <p:nvPr>
            <p:custDataLst>
              <p:tags r:id="rId491"/>
            </p:custDataLst>
          </p:nvPr>
        </p:nvSpPr>
        <p:spPr bwMode="auto">
          <a:xfrm>
            <a:off x="1028620" y="3158636"/>
            <a:ext cx="104605" cy="13559"/>
          </a:xfrm>
          <a:prstGeom prst="line">
            <a:avLst/>
          </a:prstGeom>
          <a:noFill/>
          <a:ln w="14288">
            <a:solidFill>
              <a:srgbClr val="0000FF"/>
            </a:solidFill>
            <a:round/>
            <a:headEnd/>
            <a:tailEnd/>
          </a:ln>
        </p:spPr>
        <p:txBody>
          <a:bodyPr/>
          <a:lstStyle/>
          <a:p>
            <a:endParaRPr lang="en-GB"/>
          </a:p>
        </p:txBody>
      </p:sp>
      <p:sp>
        <p:nvSpPr>
          <p:cNvPr id="501" name="Freeform 4113"/>
          <p:cNvSpPr>
            <a:spLocks/>
          </p:cNvSpPr>
          <p:nvPr>
            <p:custDataLst>
              <p:tags r:id="rId492"/>
            </p:custDataLst>
          </p:nvPr>
        </p:nvSpPr>
        <p:spPr bwMode="auto">
          <a:xfrm>
            <a:off x="1235894" y="3187692"/>
            <a:ext cx="104605" cy="3874"/>
          </a:xfrm>
          <a:custGeom>
            <a:avLst/>
            <a:gdLst/>
            <a:ahLst/>
            <a:cxnLst>
              <a:cxn ang="0">
                <a:pos x="0" y="0"/>
              </a:cxn>
              <a:cxn ang="0">
                <a:pos x="35" y="4"/>
              </a:cxn>
              <a:cxn ang="0">
                <a:pos x="108" y="3"/>
              </a:cxn>
            </a:cxnLst>
            <a:rect l="0" t="0" r="r" b="b"/>
            <a:pathLst>
              <a:path w="108" h="4">
                <a:moveTo>
                  <a:pt x="0" y="0"/>
                </a:moveTo>
                <a:lnTo>
                  <a:pt x="35" y="4"/>
                </a:lnTo>
                <a:lnTo>
                  <a:pt x="108" y="3"/>
                </a:lnTo>
              </a:path>
            </a:pathLst>
          </a:custGeom>
          <a:noFill/>
          <a:ln w="14288">
            <a:solidFill>
              <a:srgbClr val="0000FF"/>
            </a:solidFill>
            <a:prstDash val="solid"/>
            <a:round/>
            <a:headEnd/>
            <a:tailEnd/>
          </a:ln>
        </p:spPr>
        <p:txBody>
          <a:bodyPr/>
          <a:lstStyle/>
          <a:p>
            <a:endParaRPr lang="en-GB"/>
          </a:p>
        </p:txBody>
      </p:sp>
      <p:sp>
        <p:nvSpPr>
          <p:cNvPr id="502" name="Line 4114"/>
          <p:cNvSpPr>
            <a:spLocks noChangeShapeType="1"/>
          </p:cNvSpPr>
          <p:nvPr>
            <p:custDataLst>
              <p:tags r:id="rId493"/>
            </p:custDataLst>
          </p:nvPr>
        </p:nvSpPr>
        <p:spPr bwMode="auto">
          <a:xfrm flipV="1">
            <a:off x="1445105" y="3189630"/>
            <a:ext cx="104605" cy="1937"/>
          </a:xfrm>
          <a:prstGeom prst="line">
            <a:avLst/>
          </a:prstGeom>
          <a:noFill/>
          <a:ln w="14288">
            <a:solidFill>
              <a:srgbClr val="0000FF"/>
            </a:solidFill>
            <a:round/>
            <a:headEnd/>
            <a:tailEnd/>
          </a:ln>
        </p:spPr>
        <p:txBody>
          <a:bodyPr/>
          <a:lstStyle/>
          <a:p>
            <a:endParaRPr lang="en-GB"/>
          </a:p>
        </p:txBody>
      </p:sp>
      <p:sp>
        <p:nvSpPr>
          <p:cNvPr id="503" name="Line 4115"/>
          <p:cNvSpPr>
            <a:spLocks noChangeShapeType="1"/>
          </p:cNvSpPr>
          <p:nvPr>
            <p:custDataLst>
              <p:tags r:id="rId494"/>
            </p:custDataLst>
          </p:nvPr>
        </p:nvSpPr>
        <p:spPr bwMode="auto">
          <a:xfrm flipV="1">
            <a:off x="1654316" y="3187692"/>
            <a:ext cx="106542" cy="1938"/>
          </a:xfrm>
          <a:prstGeom prst="line">
            <a:avLst/>
          </a:prstGeom>
          <a:noFill/>
          <a:ln w="14288">
            <a:solidFill>
              <a:srgbClr val="0000FF"/>
            </a:solidFill>
            <a:round/>
            <a:headEnd/>
            <a:tailEnd/>
          </a:ln>
        </p:spPr>
        <p:txBody>
          <a:bodyPr/>
          <a:lstStyle/>
          <a:p>
            <a:endParaRPr lang="en-GB"/>
          </a:p>
        </p:txBody>
      </p:sp>
      <p:sp>
        <p:nvSpPr>
          <p:cNvPr id="504" name="Freeform 4116"/>
          <p:cNvSpPr>
            <a:spLocks/>
          </p:cNvSpPr>
          <p:nvPr>
            <p:custDataLst>
              <p:tags r:id="rId495"/>
            </p:custDataLst>
          </p:nvPr>
        </p:nvSpPr>
        <p:spPr bwMode="auto">
          <a:xfrm>
            <a:off x="1865463" y="3179944"/>
            <a:ext cx="104605" cy="5812"/>
          </a:xfrm>
          <a:custGeom>
            <a:avLst/>
            <a:gdLst/>
            <a:ahLst/>
            <a:cxnLst>
              <a:cxn ang="0">
                <a:pos x="0" y="7"/>
              </a:cxn>
              <a:cxn ang="0">
                <a:pos x="23" y="7"/>
              </a:cxn>
              <a:cxn ang="0">
                <a:pos x="108" y="0"/>
              </a:cxn>
            </a:cxnLst>
            <a:rect l="0" t="0" r="r" b="b"/>
            <a:pathLst>
              <a:path w="108" h="7">
                <a:moveTo>
                  <a:pt x="0" y="7"/>
                </a:moveTo>
                <a:lnTo>
                  <a:pt x="23" y="7"/>
                </a:lnTo>
                <a:lnTo>
                  <a:pt x="108" y="0"/>
                </a:lnTo>
              </a:path>
            </a:pathLst>
          </a:custGeom>
          <a:noFill/>
          <a:ln w="14288">
            <a:solidFill>
              <a:srgbClr val="0000FF"/>
            </a:solidFill>
            <a:prstDash val="solid"/>
            <a:round/>
            <a:headEnd/>
            <a:tailEnd/>
          </a:ln>
        </p:spPr>
        <p:txBody>
          <a:bodyPr/>
          <a:lstStyle/>
          <a:p>
            <a:endParaRPr lang="en-GB"/>
          </a:p>
        </p:txBody>
      </p:sp>
      <p:sp>
        <p:nvSpPr>
          <p:cNvPr id="505" name="Line 4117"/>
          <p:cNvSpPr>
            <a:spLocks noChangeShapeType="1"/>
          </p:cNvSpPr>
          <p:nvPr>
            <p:custDataLst>
              <p:tags r:id="rId496"/>
            </p:custDataLst>
          </p:nvPr>
        </p:nvSpPr>
        <p:spPr bwMode="auto">
          <a:xfrm flipV="1">
            <a:off x="2074674" y="3162510"/>
            <a:ext cx="104605" cy="9685"/>
          </a:xfrm>
          <a:prstGeom prst="line">
            <a:avLst/>
          </a:prstGeom>
          <a:noFill/>
          <a:ln w="14288">
            <a:solidFill>
              <a:srgbClr val="0000FF"/>
            </a:solidFill>
            <a:round/>
            <a:headEnd/>
            <a:tailEnd/>
          </a:ln>
        </p:spPr>
        <p:txBody>
          <a:bodyPr/>
          <a:lstStyle/>
          <a:p>
            <a:endParaRPr lang="en-GB"/>
          </a:p>
        </p:txBody>
      </p:sp>
      <p:sp>
        <p:nvSpPr>
          <p:cNvPr id="506" name="Line 4118"/>
          <p:cNvSpPr>
            <a:spLocks noChangeShapeType="1"/>
          </p:cNvSpPr>
          <p:nvPr>
            <p:custDataLst>
              <p:tags r:id="rId497"/>
            </p:custDataLst>
          </p:nvPr>
        </p:nvSpPr>
        <p:spPr bwMode="auto">
          <a:xfrm flipV="1">
            <a:off x="2283884" y="3147013"/>
            <a:ext cx="104605" cy="7749"/>
          </a:xfrm>
          <a:prstGeom prst="line">
            <a:avLst/>
          </a:prstGeom>
          <a:noFill/>
          <a:ln w="14288">
            <a:solidFill>
              <a:srgbClr val="0000FF"/>
            </a:solidFill>
            <a:round/>
            <a:headEnd/>
            <a:tailEnd/>
          </a:ln>
        </p:spPr>
        <p:txBody>
          <a:bodyPr/>
          <a:lstStyle/>
          <a:p>
            <a:endParaRPr lang="en-GB"/>
          </a:p>
        </p:txBody>
      </p:sp>
      <p:sp>
        <p:nvSpPr>
          <p:cNvPr id="507" name="Line 4119"/>
          <p:cNvSpPr>
            <a:spLocks noChangeShapeType="1"/>
          </p:cNvSpPr>
          <p:nvPr>
            <p:custDataLst>
              <p:tags r:id="rId498"/>
            </p:custDataLst>
          </p:nvPr>
        </p:nvSpPr>
        <p:spPr bwMode="auto">
          <a:xfrm flipV="1">
            <a:off x="2493095" y="3137327"/>
            <a:ext cx="106543" cy="3874"/>
          </a:xfrm>
          <a:prstGeom prst="line">
            <a:avLst/>
          </a:prstGeom>
          <a:noFill/>
          <a:ln w="14288">
            <a:solidFill>
              <a:srgbClr val="0000FF"/>
            </a:solidFill>
            <a:round/>
            <a:headEnd/>
            <a:tailEnd/>
          </a:ln>
        </p:spPr>
        <p:txBody>
          <a:bodyPr/>
          <a:lstStyle/>
          <a:p>
            <a:endParaRPr lang="en-GB"/>
          </a:p>
        </p:txBody>
      </p:sp>
      <p:sp>
        <p:nvSpPr>
          <p:cNvPr id="508" name="Line 4120"/>
          <p:cNvSpPr>
            <a:spLocks noChangeShapeType="1"/>
          </p:cNvSpPr>
          <p:nvPr>
            <p:custDataLst>
              <p:tags r:id="rId499"/>
            </p:custDataLst>
          </p:nvPr>
        </p:nvSpPr>
        <p:spPr bwMode="auto">
          <a:xfrm flipV="1">
            <a:off x="2704244" y="3129578"/>
            <a:ext cx="104605" cy="3874"/>
          </a:xfrm>
          <a:prstGeom prst="line">
            <a:avLst/>
          </a:prstGeom>
          <a:noFill/>
          <a:ln w="14288">
            <a:solidFill>
              <a:srgbClr val="0000FF"/>
            </a:solidFill>
            <a:round/>
            <a:headEnd/>
            <a:tailEnd/>
          </a:ln>
        </p:spPr>
        <p:txBody>
          <a:bodyPr/>
          <a:lstStyle/>
          <a:p>
            <a:endParaRPr lang="en-GB"/>
          </a:p>
        </p:txBody>
      </p:sp>
      <p:sp>
        <p:nvSpPr>
          <p:cNvPr id="509" name="Line 4121"/>
          <p:cNvSpPr>
            <a:spLocks noChangeShapeType="1"/>
          </p:cNvSpPr>
          <p:nvPr>
            <p:custDataLst>
              <p:tags r:id="rId500"/>
            </p:custDataLst>
          </p:nvPr>
        </p:nvSpPr>
        <p:spPr bwMode="auto">
          <a:xfrm flipV="1">
            <a:off x="2913454" y="3108270"/>
            <a:ext cx="104605" cy="11623"/>
          </a:xfrm>
          <a:prstGeom prst="line">
            <a:avLst/>
          </a:prstGeom>
          <a:noFill/>
          <a:ln w="14288">
            <a:solidFill>
              <a:srgbClr val="0000FF"/>
            </a:solidFill>
            <a:round/>
            <a:headEnd/>
            <a:tailEnd/>
          </a:ln>
        </p:spPr>
        <p:txBody>
          <a:bodyPr/>
          <a:lstStyle/>
          <a:p>
            <a:endParaRPr lang="en-GB"/>
          </a:p>
        </p:txBody>
      </p:sp>
      <p:sp>
        <p:nvSpPr>
          <p:cNvPr id="510" name="Line 4122"/>
          <p:cNvSpPr>
            <a:spLocks noChangeShapeType="1"/>
          </p:cNvSpPr>
          <p:nvPr>
            <p:custDataLst>
              <p:tags r:id="rId501"/>
            </p:custDataLst>
          </p:nvPr>
        </p:nvSpPr>
        <p:spPr bwMode="auto">
          <a:xfrm flipV="1">
            <a:off x="3122665" y="3085025"/>
            <a:ext cx="102668" cy="11623"/>
          </a:xfrm>
          <a:prstGeom prst="line">
            <a:avLst/>
          </a:prstGeom>
          <a:noFill/>
          <a:ln w="14288">
            <a:solidFill>
              <a:srgbClr val="0000FF"/>
            </a:solidFill>
            <a:round/>
            <a:headEnd/>
            <a:tailEnd/>
          </a:ln>
        </p:spPr>
        <p:txBody>
          <a:bodyPr/>
          <a:lstStyle/>
          <a:p>
            <a:endParaRPr lang="en-GB"/>
          </a:p>
        </p:txBody>
      </p:sp>
      <p:sp>
        <p:nvSpPr>
          <p:cNvPr id="511" name="Rectangle 4123"/>
          <p:cNvSpPr>
            <a:spLocks noChangeArrowheads="1"/>
          </p:cNvSpPr>
          <p:nvPr>
            <p:custDataLst>
              <p:tags r:id="rId502"/>
            </p:custDataLst>
          </p:nvPr>
        </p:nvSpPr>
        <p:spPr bwMode="auto">
          <a:xfrm>
            <a:off x="893020" y="3255493"/>
            <a:ext cx="1237831" cy="92983"/>
          </a:xfrm>
          <a:prstGeom prst="rect">
            <a:avLst/>
          </a:prstGeom>
          <a:noFill/>
          <a:ln w="9525">
            <a:noFill/>
            <a:miter lim="800000"/>
            <a:headEnd/>
            <a:tailEnd/>
          </a:ln>
        </p:spPr>
        <p:txBody>
          <a:bodyPr wrap="none" lIns="0" tIns="0" rIns="0" bIns="0">
            <a:spAutoFit/>
          </a:bodyPr>
          <a:lstStyle/>
          <a:p>
            <a:r>
              <a:rPr lang="en-GB" sz="500">
                <a:solidFill>
                  <a:srgbClr val="0000FF"/>
                </a:solidFill>
                <a:latin typeface="Arial" charset="0"/>
              </a:rPr>
              <a:t>Moho below the Møre Marginal High</a:t>
            </a:r>
            <a:endParaRPr lang="en-GB"/>
          </a:p>
        </p:txBody>
      </p:sp>
      <p:sp>
        <p:nvSpPr>
          <p:cNvPr id="512" name="Rectangle 4124"/>
          <p:cNvSpPr>
            <a:spLocks noChangeArrowheads="1"/>
          </p:cNvSpPr>
          <p:nvPr>
            <p:custDataLst>
              <p:tags r:id="rId503"/>
            </p:custDataLst>
          </p:nvPr>
        </p:nvSpPr>
        <p:spPr bwMode="auto">
          <a:xfrm>
            <a:off x="1100295" y="3360098"/>
            <a:ext cx="858151" cy="92983"/>
          </a:xfrm>
          <a:prstGeom prst="rect">
            <a:avLst/>
          </a:prstGeom>
          <a:noFill/>
          <a:ln w="9525">
            <a:noFill/>
            <a:miter lim="800000"/>
            <a:headEnd/>
            <a:tailEnd/>
          </a:ln>
        </p:spPr>
        <p:txBody>
          <a:bodyPr wrap="none" lIns="0" tIns="0" rIns="0" bIns="0">
            <a:spAutoFit/>
          </a:bodyPr>
          <a:lstStyle/>
          <a:p>
            <a:r>
              <a:rPr lang="en-GB" sz="500">
                <a:solidFill>
                  <a:srgbClr val="0000FF"/>
                </a:solidFill>
                <a:latin typeface="Arial" charset="0"/>
              </a:rPr>
              <a:t>after Olafsson et al.,1992</a:t>
            </a:r>
            <a:endParaRPr lang="en-GB"/>
          </a:p>
        </p:txBody>
      </p:sp>
      <p:sp>
        <p:nvSpPr>
          <p:cNvPr id="513" name="Rectangle 4125"/>
          <p:cNvSpPr>
            <a:spLocks noChangeArrowheads="1"/>
          </p:cNvSpPr>
          <p:nvPr>
            <p:custDataLst>
              <p:tags r:id="rId504"/>
            </p:custDataLst>
          </p:nvPr>
        </p:nvSpPr>
        <p:spPr bwMode="auto">
          <a:xfrm>
            <a:off x="1319190" y="2550375"/>
            <a:ext cx="848466" cy="92983"/>
          </a:xfrm>
          <a:prstGeom prst="rect">
            <a:avLst/>
          </a:prstGeom>
          <a:noFill/>
          <a:ln w="9525">
            <a:noFill/>
            <a:miter lim="800000"/>
            <a:headEnd/>
            <a:tailEnd/>
          </a:ln>
        </p:spPr>
        <p:txBody>
          <a:bodyPr wrap="none" lIns="0" tIns="0" rIns="0" bIns="0">
            <a:spAutoFit/>
          </a:bodyPr>
          <a:lstStyle/>
          <a:p>
            <a:r>
              <a:rPr lang="en-GB" sz="500">
                <a:solidFill>
                  <a:srgbClr val="FF0000"/>
                </a:solidFill>
                <a:latin typeface="Arial" charset="0"/>
              </a:rPr>
              <a:t>Moho OBS ligne 8B1996</a:t>
            </a:r>
            <a:endParaRPr lang="en-GB"/>
          </a:p>
        </p:txBody>
      </p:sp>
      <p:sp>
        <p:nvSpPr>
          <p:cNvPr id="514" name="Rectangle 4126"/>
          <p:cNvSpPr>
            <a:spLocks noChangeArrowheads="1"/>
          </p:cNvSpPr>
          <p:nvPr>
            <p:custDataLst>
              <p:tags r:id="rId505"/>
            </p:custDataLst>
          </p:nvPr>
        </p:nvSpPr>
        <p:spPr bwMode="auto">
          <a:xfrm>
            <a:off x="1439293" y="2654980"/>
            <a:ext cx="592764" cy="92983"/>
          </a:xfrm>
          <a:prstGeom prst="rect">
            <a:avLst/>
          </a:prstGeom>
          <a:noFill/>
          <a:ln w="9525">
            <a:noFill/>
            <a:miter lim="800000"/>
            <a:headEnd/>
            <a:tailEnd/>
          </a:ln>
        </p:spPr>
        <p:txBody>
          <a:bodyPr wrap="none" lIns="0" tIns="0" rIns="0" bIns="0">
            <a:spAutoFit/>
          </a:bodyPr>
          <a:lstStyle/>
          <a:p>
            <a:r>
              <a:rPr lang="en-GB" sz="500">
                <a:solidFill>
                  <a:srgbClr val="FF0000"/>
                </a:solidFill>
                <a:latin typeface="Arial" charset="0"/>
              </a:rPr>
              <a:t>after Raum, 2000</a:t>
            </a:r>
            <a:endParaRPr lang="en-GB"/>
          </a:p>
        </p:txBody>
      </p:sp>
      <p:sp>
        <p:nvSpPr>
          <p:cNvPr id="515" name="Rectangle 4127"/>
          <p:cNvSpPr>
            <a:spLocks noChangeArrowheads="1"/>
          </p:cNvSpPr>
          <p:nvPr>
            <p:custDataLst>
              <p:tags r:id="rId506"/>
            </p:custDataLst>
          </p:nvPr>
        </p:nvSpPr>
        <p:spPr bwMode="auto">
          <a:xfrm>
            <a:off x="2698432" y="2794454"/>
            <a:ext cx="102669" cy="222770"/>
          </a:xfrm>
          <a:prstGeom prst="rect">
            <a:avLst/>
          </a:prstGeom>
          <a:noFill/>
          <a:ln w="9525">
            <a:noFill/>
            <a:miter lim="800000"/>
            <a:headEnd/>
            <a:tailEnd/>
          </a:ln>
        </p:spPr>
        <p:txBody>
          <a:bodyPr wrap="none" lIns="0" tIns="0" rIns="0" bIns="0">
            <a:spAutoFit/>
          </a:bodyPr>
          <a:lstStyle/>
          <a:p>
            <a:r>
              <a:rPr lang="en-GB" sz="1200">
                <a:solidFill>
                  <a:srgbClr val="FF0000"/>
                </a:solidFill>
                <a:effectLst>
                  <a:outerShdw blurRad="38100" dist="38100" dir="2700000" algn="tl">
                    <a:srgbClr val="C0C0C0"/>
                  </a:outerShdw>
                </a:effectLst>
                <a:latin typeface="Arial" charset="0"/>
              </a:rPr>
              <a:t>?</a:t>
            </a:r>
            <a:endParaRPr lang="en-GB" sz="3200">
              <a:solidFill>
                <a:srgbClr val="FF0000"/>
              </a:solidFill>
              <a:effectLst>
                <a:outerShdw blurRad="38100" dist="38100" dir="2700000" algn="tl">
                  <a:srgbClr val="C0C0C0"/>
                </a:outerShdw>
              </a:effectLst>
            </a:endParaRPr>
          </a:p>
        </p:txBody>
      </p:sp>
      <p:sp>
        <p:nvSpPr>
          <p:cNvPr id="517" name="Rectangle 4132"/>
          <p:cNvSpPr>
            <a:spLocks noChangeArrowheads="1"/>
          </p:cNvSpPr>
          <p:nvPr>
            <p:custDataLst>
              <p:tags r:id="rId507"/>
            </p:custDataLst>
          </p:nvPr>
        </p:nvSpPr>
        <p:spPr bwMode="auto">
          <a:xfrm>
            <a:off x="255631" y="5761666"/>
            <a:ext cx="354495" cy="557895"/>
          </a:xfrm>
          <a:prstGeom prst="rect">
            <a:avLst/>
          </a:prstGeom>
          <a:noFill/>
          <a:ln w="9525">
            <a:noFill/>
            <a:miter lim="800000"/>
            <a:headEnd/>
            <a:tailEnd/>
          </a:ln>
        </p:spPr>
        <p:txBody>
          <a:bodyPr wrap="none" lIns="0" tIns="0" rIns="0" bIns="0">
            <a:spAutoFit/>
          </a:bodyPr>
          <a:lstStyle/>
          <a:p>
            <a:r>
              <a:rPr lang="en-GB" sz="2600" b="1">
                <a:solidFill>
                  <a:srgbClr val="FF6600"/>
                </a:solidFill>
                <a:latin typeface="Arial" charset="0"/>
              </a:rPr>
              <a:t>*</a:t>
            </a:r>
            <a:endParaRPr lang="en-GB"/>
          </a:p>
        </p:txBody>
      </p:sp>
      <p:sp>
        <p:nvSpPr>
          <p:cNvPr id="518" name="Rectangle 4133"/>
          <p:cNvSpPr>
            <a:spLocks noChangeArrowheads="1"/>
          </p:cNvSpPr>
          <p:nvPr>
            <p:custDataLst>
              <p:tags r:id="rId508"/>
            </p:custDataLst>
          </p:nvPr>
        </p:nvSpPr>
        <p:spPr bwMode="auto">
          <a:xfrm>
            <a:off x="474526" y="5843026"/>
            <a:ext cx="1975879"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Anatexis of the sedimentary rocks ?</a:t>
            </a:r>
            <a:endParaRPr lang="en-GB"/>
          </a:p>
        </p:txBody>
      </p:sp>
      <p:sp>
        <p:nvSpPr>
          <p:cNvPr id="519" name="Rectangle 4141"/>
          <p:cNvSpPr>
            <a:spLocks noChangeArrowheads="1"/>
          </p:cNvSpPr>
          <p:nvPr>
            <p:custDataLst>
              <p:tags r:id="rId509"/>
            </p:custDataLst>
          </p:nvPr>
        </p:nvSpPr>
        <p:spPr bwMode="auto">
          <a:xfrm>
            <a:off x="474526" y="5676432"/>
            <a:ext cx="1338562"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Seismes and magnitude</a:t>
            </a:r>
            <a:endParaRPr lang="en-GB"/>
          </a:p>
        </p:txBody>
      </p:sp>
      <p:sp>
        <p:nvSpPr>
          <p:cNvPr id="520" name="Rectangle 4142"/>
          <p:cNvSpPr>
            <a:spLocks noChangeArrowheads="1"/>
          </p:cNvSpPr>
          <p:nvPr>
            <p:custDataLst>
              <p:tags r:id="rId510"/>
            </p:custDataLst>
          </p:nvPr>
        </p:nvSpPr>
        <p:spPr bwMode="auto">
          <a:xfrm>
            <a:off x="282751" y="5569889"/>
            <a:ext cx="193714" cy="306068"/>
          </a:xfrm>
          <a:prstGeom prst="rect">
            <a:avLst/>
          </a:prstGeom>
          <a:noFill/>
          <a:ln w="9525">
            <a:noFill/>
            <a:miter lim="800000"/>
            <a:headEnd/>
            <a:tailEnd/>
          </a:ln>
        </p:spPr>
        <p:txBody>
          <a:bodyPr wrap="none" lIns="0" tIns="0" rIns="0" bIns="0">
            <a:spAutoFit/>
          </a:bodyPr>
          <a:lstStyle/>
          <a:p>
            <a:r>
              <a:rPr lang="en-GB" sz="1500">
                <a:solidFill>
                  <a:srgbClr val="FF0000"/>
                </a:solidFill>
                <a:latin typeface="Arial" charset="0"/>
              </a:rPr>
              <a:t>*</a:t>
            </a:r>
            <a:endParaRPr lang="en-GB"/>
          </a:p>
        </p:txBody>
      </p:sp>
      <p:sp>
        <p:nvSpPr>
          <p:cNvPr id="521" name="Rectangle 4143"/>
          <p:cNvSpPr>
            <a:spLocks noChangeArrowheads="1"/>
          </p:cNvSpPr>
          <p:nvPr>
            <p:custDataLst>
              <p:tags r:id="rId511"/>
            </p:custDataLst>
          </p:nvPr>
        </p:nvSpPr>
        <p:spPr bwMode="auto">
          <a:xfrm>
            <a:off x="249819" y="5705488"/>
            <a:ext cx="215023" cy="166594"/>
          </a:xfrm>
          <a:prstGeom prst="rect">
            <a:avLst/>
          </a:prstGeom>
          <a:noFill/>
          <a:ln w="9525">
            <a:noFill/>
            <a:miter lim="800000"/>
            <a:headEnd/>
            <a:tailEnd/>
          </a:ln>
        </p:spPr>
        <p:txBody>
          <a:bodyPr wrap="none" lIns="0" tIns="0" rIns="0" bIns="0">
            <a:spAutoFit/>
          </a:bodyPr>
          <a:lstStyle/>
          <a:p>
            <a:r>
              <a:rPr lang="en-GB" sz="800">
                <a:solidFill>
                  <a:srgbClr val="FF0000"/>
                </a:solidFill>
                <a:latin typeface="Arial" charset="0"/>
              </a:rPr>
              <a:t>5.2</a:t>
            </a:r>
            <a:endParaRPr lang="en-GB"/>
          </a:p>
        </p:txBody>
      </p:sp>
      <p:sp>
        <p:nvSpPr>
          <p:cNvPr id="522" name="Rectangle 4146"/>
          <p:cNvSpPr>
            <a:spLocks noChangeArrowheads="1"/>
          </p:cNvSpPr>
          <p:nvPr>
            <p:custDataLst>
              <p:tags r:id="rId512"/>
            </p:custDataLst>
          </p:nvPr>
        </p:nvSpPr>
        <p:spPr bwMode="auto">
          <a:xfrm>
            <a:off x="2144411" y="1552749"/>
            <a:ext cx="298319" cy="149160"/>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C2</a:t>
            </a:r>
            <a:r>
              <a:rPr lang="nb-NO" sz="800">
                <a:solidFill>
                  <a:srgbClr val="000000"/>
                </a:solidFill>
                <a:latin typeface="Arial" charset="0"/>
              </a:rPr>
              <a:t>5?</a:t>
            </a:r>
            <a:endParaRPr lang="en-GB"/>
          </a:p>
        </p:txBody>
      </p:sp>
      <p:grpSp>
        <p:nvGrpSpPr>
          <p:cNvPr id="13" name="Group 4149"/>
          <p:cNvGrpSpPr>
            <a:grpSpLocks/>
          </p:cNvGrpSpPr>
          <p:nvPr>
            <p:custDataLst>
              <p:tags r:id="rId513"/>
            </p:custDataLst>
          </p:nvPr>
        </p:nvGrpSpPr>
        <p:grpSpPr bwMode="auto">
          <a:xfrm>
            <a:off x="377742" y="3784330"/>
            <a:ext cx="1040243" cy="416485"/>
            <a:chOff x="293" y="1785"/>
            <a:chExt cx="537" cy="215"/>
          </a:xfrm>
        </p:grpSpPr>
        <p:sp>
          <p:nvSpPr>
            <p:cNvPr id="530" name="Rectangle 4150"/>
            <p:cNvSpPr>
              <a:spLocks noChangeArrowheads="1"/>
            </p:cNvSpPr>
            <p:nvPr/>
          </p:nvSpPr>
          <p:spPr bwMode="auto">
            <a:xfrm>
              <a:off x="305" y="1785"/>
              <a:ext cx="496" cy="55"/>
            </a:xfrm>
            <a:prstGeom prst="rect">
              <a:avLst/>
            </a:prstGeom>
            <a:noFill/>
            <a:ln w="0">
              <a:solidFill>
                <a:srgbClr val="000000"/>
              </a:solidFill>
              <a:miter lim="800000"/>
              <a:headEnd/>
              <a:tailEnd/>
            </a:ln>
          </p:spPr>
          <p:txBody>
            <a:bodyPr/>
            <a:lstStyle/>
            <a:p>
              <a:endParaRPr lang="en-GB"/>
            </a:p>
          </p:txBody>
        </p:sp>
        <p:sp>
          <p:nvSpPr>
            <p:cNvPr id="531" name="Rectangle 4151"/>
            <p:cNvSpPr>
              <a:spLocks noChangeArrowheads="1"/>
            </p:cNvSpPr>
            <p:nvPr/>
          </p:nvSpPr>
          <p:spPr bwMode="auto">
            <a:xfrm>
              <a:off x="305" y="1785"/>
              <a:ext cx="99" cy="55"/>
            </a:xfrm>
            <a:prstGeom prst="rect">
              <a:avLst/>
            </a:prstGeom>
            <a:solidFill>
              <a:srgbClr val="000000"/>
            </a:solidFill>
            <a:ln w="0">
              <a:solidFill>
                <a:srgbClr val="000000"/>
              </a:solidFill>
              <a:miter lim="800000"/>
              <a:headEnd/>
              <a:tailEnd/>
            </a:ln>
          </p:spPr>
          <p:txBody>
            <a:bodyPr/>
            <a:lstStyle/>
            <a:p>
              <a:endParaRPr lang="en-GB"/>
            </a:p>
          </p:txBody>
        </p:sp>
        <p:sp>
          <p:nvSpPr>
            <p:cNvPr id="532" name="Rectangle 4152"/>
            <p:cNvSpPr>
              <a:spLocks noChangeArrowheads="1"/>
            </p:cNvSpPr>
            <p:nvPr/>
          </p:nvSpPr>
          <p:spPr bwMode="auto">
            <a:xfrm>
              <a:off x="504" y="1785"/>
              <a:ext cx="99" cy="55"/>
            </a:xfrm>
            <a:prstGeom prst="rect">
              <a:avLst/>
            </a:prstGeom>
            <a:solidFill>
              <a:srgbClr val="000000"/>
            </a:solidFill>
            <a:ln w="0">
              <a:solidFill>
                <a:srgbClr val="000000"/>
              </a:solidFill>
              <a:miter lim="800000"/>
              <a:headEnd/>
              <a:tailEnd/>
            </a:ln>
          </p:spPr>
          <p:txBody>
            <a:bodyPr/>
            <a:lstStyle/>
            <a:p>
              <a:endParaRPr lang="en-GB"/>
            </a:p>
          </p:txBody>
        </p:sp>
        <p:sp>
          <p:nvSpPr>
            <p:cNvPr id="533" name="Rectangle 4153"/>
            <p:cNvSpPr>
              <a:spLocks noChangeArrowheads="1"/>
            </p:cNvSpPr>
            <p:nvPr/>
          </p:nvSpPr>
          <p:spPr bwMode="auto">
            <a:xfrm>
              <a:off x="702" y="1785"/>
              <a:ext cx="99" cy="55"/>
            </a:xfrm>
            <a:prstGeom prst="rect">
              <a:avLst/>
            </a:prstGeom>
            <a:solidFill>
              <a:srgbClr val="000000"/>
            </a:solidFill>
            <a:ln w="0">
              <a:solidFill>
                <a:srgbClr val="000000"/>
              </a:solidFill>
              <a:miter lim="800000"/>
              <a:headEnd/>
              <a:tailEnd/>
            </a:ln>
          </p:spPr>
          <p:txBody>
            <a:bodyPr/>
            <a:lstStyle/>
            <a:p>
              <a:endParaRPr lang="en-GB"/>
            </a:p>
          </p:txBody>
        </p:sp>
        <p:sp>
          <p:nvSpPr>
            <p:cNvPr id="534" name="Rectangle 4154"/>
            <p:cNvSpPr>
              <a:spLocks noChangeArrowheads="1"/>
            </p:cNvSpPr>
            <p:nvPr/>
          </p:nvSpPr>
          <p:spPr bwMode="auto">
            <a:xfrm>
              <a:off x="293" y="1841"/>
              <a:ext cx="27" cy="58"/>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0</a:t>
              </a:r>
              <a:endParaRPr lang="en-GB"/>
            </a:p>
          </p:txBody>
        </p:sp>
        <p:sp>
          <p:nvSpPr>
            <p:cNvPr id="535" name="Rectangle 4155"/>
            <p:cNvSpPr>
              <a:spLocks noChangeArrowheads="1"/>
            </p:cNvSpPr>
            <p:nvPr/>
          </p:nvSpPr>
          <p:spPr bwMode="auto">
            <a:xfrm>
              <a:off x="379" y="1841"/>
              <a:ext cx="54" cy="58"/>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10</a:t>
              </a:r>
              <a:endParaRPr lang="en-GB"/>
            </a:p>
          </p:txBody>
        </p:sp>
        <p:sp>
          <p:nvSpPr>
            <p:cNvPr id="536" name="Rectangle 4156"/>
            <p:cNvSpPr>
              <a:spLocks noChangeArrowheads="1"/>
            </p:cNvSpPr>
            <p:nvPr/>
          </p:nvSpPr>
          <p:spPr bwMode="auto">
            <a:xfrm>
              <a:off x="479" y="1841"/>
              <a:ext cx="54" cy="58"/>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20</a:t>
              </a:r>
              <a:endParaRPr lang="en-GB"/>
            </a:p>
          </p:txBody>
        </p:sp>
        <p:sp>
          <p:nvSpPr>
            <p:cNvPr id="537" name="Rectangle 4157"/>
            <p:cNvSpPr>
              <a:spLocks noChangeArrowheads="1"/>
            </p:cNvSpPr>
            <p:nvPr/>
          </p:nvSpPr>
          <p:spPr bwMode="auto">
            <a:xfrm>
              <a:off x="578" y="1841"/>
              <a:ext cx="54" cy="58"/>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30</a:t>
              </a:r>
              <a:endParaRPr lang="en-GB"/>
            </a:p>
          </p:txBody>
        </p:sp>
        <p:sp>
          <p:nvSpPr>
            <p:cNvPr id="538" name="Rectangle 4158"/>
            <p:cNvSpPr>
              <a:spLocks noChangeArrowheads="1"/>
            </p:cNvSpPr>
            <p:nvPr/>
          </p:nvSpPr>
          <p:spPr bwMode="auto">
            <a:xfrm>
              <a:off x="677" y="1841"/>
              <a:ext cx="54" cy="58"/>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40</a:t>
              </a:r>
              <a:endParaRPr lang="en-GB"/>
            </a:p>
          </p:txBody>
        </p:sp>
        <p:sp>
          <p:nvSpPr>
            <p:cNvPr id="539" name="Rectangle 4159"/>
            <p:cNvSpPr>
              <a:spLocks noChangeArrowheads="1"/>
            </p:cNvSpPr>
            <p:nvPr/>
          </p:nvSpPr>
          <p:spPr bwMode="auto">
            <a:xfrm>
              <a:off x="776" y="1841"/>
              <a:ext cx="54" cy="58"/>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50</a:t>
              </a:r>
              <a:endParaRPr lang="en-GB"/>
            </a:p>
          </p:txBody>
        </p:sp>
        <p:sp>
          <p:nvSpPr>
            <p:cNvPr id="540" name="Rectangle 4160"/>
            <p:cNvSpPr>
              <a:spLocks noChangeArrowheads="1"/>
            </p:cNvSpPr>
            <p:nvPr/>
          </p:nvSpPr>
          <p:spPr bwMode="auto">
            <a:xfrm>
              <a:off x="510" y="1914"/>
              <a:ext cx="96" cy="86"/>
            </a:xfrm>
            <a:prstGeom prst="rect">
              <a:avLst/>
            </a:prstGeom>
            <a:noFill/>
            <a:ln w="9525">
              <a:noFill/>
              <a:miter lim="800000"/>
              <a:headEnd/>
              <a:tailEnd/>
            </a:ln>
          </p:spPr>
          <p:txBody>
            <a:bodyPr wrap="none" lIns="0" tIns="0" rIns="0" bIns="0">
              <a:spAutoFit/>
            </a:bodyPr>
            <a:lstStyle/>
            <a:p>
              <a:r>
                <a:rPr lang="en-GB" sz="900">
                  <a:solidFill>
                    <a:srgbClr val="000000"/>
                  </a:solidFill>
                  <a:latin typeface="Arial" charset="0"/>
                </a:rPr>
                <a:t>km</a:t>
              </a:r>
              <a:endParaRPr lang="en-GB"/>
            </a:p>
          </p:txBody>
        </p:sp>
      </p:grpSp>
      <p:sp>
        <p:nvSpPr>
          <p:cNvPr id="524" name="Text Box 4166"/>
          <p:cNvSpPr txBox="1">
            <a:spLocks noChangeArrowheads="1"/>
          </p:cNvSpPr>
          <p:nvPr>
            <p:custDataLst>
              <p:tags r:id="rId514"/>
            </p:custDataLst>
          </p:nvPr>
        </p:nvSpPr>
        <p:spPr bwMode="auto">
          <a:xfrm>
            <a:off x="269262" y="987105"/>
            <a:ext cx="484284" cy="298319"/>
          </a:xfrm>
          <a:prstGeom prst="rect">
            <a:avLst/>
          </a:prstGeom>
          <a:noFill/>
          <a:ln w="12700">
            <a:noFill/>
            <a:miter lim="800000"/>
            <a:headEnd type="none" w="sm" len="sm"/>
            <a:tailEnd type="none" w="sm" len="sm"/>
          </a:ln>
          <a:effectLst/>
        </p:spPr>
        <p:txBody>
          <a:bodyPr wrap="none">
            <a:spAutoFit/>
          </a:bodyPr>
          <a:lstStyle/>
          <a:p>
            <a:r>
              <a:rPr lang="nb-NO" sz="1000">
                <a:latin typeface="Arial" charset="0"/>
              </a:rPr>
              <a:t>NW</a:t>
            </a:r>
            <a:endParaRPr lang="fr-FR" sz="1000">
              <a:latin typeface="Arial" charset="0"/>
            </a:endParaRPr>
          </a:p>
        </p:txBody>
      </p:sp>
      <p:sp>
        <p:nvSpPr>
          <p:cNvPr id="525" name="Text Box 4167"/>
          <p:cNvSpPr txBox="1">
            <a:spLocks noChangeArrowheads="1"/>
          </p:cNvSpPr>
          <p:nvPr>
            <p:custDataLst>
              <p:tags r:id="rId515"/>
            </p:custDataLst>
          </p:nvPr>
        </p:nvSpPr>
        <p:spPr bwMode="auto">
          <a:xfrm>
            <a:off x="8219271" y="987105"/>
            <a:ext cx="430044" cy="298319"/>
          </a:xfrm>
          <a:prstGeom prst="rect">
            <a:avLst/>
          </a:prstGeom>
          <a:noFill/>
          <a:ln w="12700">
            <a:noFill/>
            <a:miter lim="800000"/>
            <a:headEnd type="none" w="sm" len="sm"/>
            <a:tailEnd type="none" w="sm" len="sm"/>
          </a:ln>
          <a:effectLst/>
        </p:spPr>
        <p:txBody>
          <a:bodyPr wrap="none">
            <a:spAutoFit/>
          </a:bodyPr>
          <a:lstStyle/>
          <a:p>
            <a:r>
              <a:rPr lang="nb-NO" sz="1000">
                <a:latin typeface="Arial" charset="0"/>
              </a:rPr>
              <a:t>SE</a:t>
            </a:r>
            <a:endParaRPr lang="fr-FR" sz="1000">
              <a:latin typeface="Arial" charset="0"/>
            </a:endParaRPr>
          </a:p>
        </p:txBody>
      </p:sp>
      <p:sp>
        <p:nvSpPr>
          <p:cNvPr id="526" name="Text Box 4171"/>
          <p:cNvSpPr txBox="1">
            <a:spLocks noChangeArrowheads="1"/>
          </p:cNvSpPr>
          <p:nvPr>
            <p:custDataLst>
              <p:tags r:id="rId516"/>
            </p:custDataLst>
          </p:nvPr>
        </p:nvSpPr>
        <p:spPr bwMode="auto">
          <a:xfrm>
            <a:off x="3740611" y="987105"/>
            <a:ext cx="1545835" cy="298319"/>
          </a:xfrm>
          <a:prstGeom prst="rect">
            <a:avLst/>
          </a:prstGeom>
          <a:noFill/>
          <a:ln w="12700">
            <a:noFill/>
            <a:miter lim="800000"/>
            <a:headEnd type="none" w="sm" len="sm"/>
            <a:tailEnd type="none" w="sm" len="sm"/>
          </a:ln>
          <a:effectLst/>
        </p:spPr>
        <p:txBody>
          <a:bodyPr wrap="none">
            <a:spAutoFit/>
          </a:bodyPr>
          <a:lstStyle/>
          <a:p>
            <a:r>
              <a:rPr lang="nb-NO" sz="1000">
                <a:latin typeface="Arial" charset="0"/>
              </a:rPr>
              <a:t>Jan Mayen corridor</a:t>
            </a:r>
            <a:endParaRPr lang="fr-FR" sz="1000">
              <a:latin typeface="Arial" charset="0"/>
            </a:endParaRPr>
          </a:p>
        </p:txBody>
      </p:sp>
      <p:sp>
        <p:nvSpPr>
          <p:cNvPr id="527" name="Text Box 4172"/>
          <p:cNvSpPr txBox="1">
            <a:spLocks noChangeArrowheads="1"/>
          </p:cNvSpPr>
          <p:nvPr>
            <p:custDataLst>
              <p:tags r:id="rId517"/>
            </p:custDataLst>
          </p:nvPr>
        </p:nvSpPr>
        <p:spPr bwMode="auto">
          <a:xfrm>
            <a:off x="6406111" y="987105"/>
            <a:ext cx="1689183" cy="298319"/>
          </a:xfrm>
          <a:prstGeom prst="rect">
            <a:avLst/>
          </a:prstGeom>
          <a:noFill/>
          <a:ln w="12700">
            <a:noFill/>
            <a:miter lim="800000"/>
            <a:headEnd type="none" w="sm" len="sm"/>
            <a:tailEnd type="none" w="sm" len="sm"/>
          </a:ln>
          <a:effectLst/>
        </p:spPr>
        <p:txBody>
          <a:bodyPr wrap="none">
            <a:spAutoFit/>
          </a:bodyPr>
          <a:lstStyle/>
          <a:p>
            <a:r>
              <a:rPr lang="nb-NO" sz="1000">
                <a:latin typeface="Arial" charset="0"/>
              </a:rPr>
              <a:t>South Halten Terrace</a:t>
            </a:r>
            <a:endParaRPr lang="fr-FR" sz="1000">
              <a:latin typeface="Arial" charset="0"/>
            </a:endParaRPr>
          </a:p>
        </p:txBody>
      </p:sp>
      <p:sp>
        <p:nvSpPr>
          <p:cNvPr id="528" name="Freeform 4173"/>
          <p:cNvSpPr>
            <a:spLocks/>
          </p:cNvSpPr>
          <p:nvPr>
            <p:custDataLst>
              <p:tags r:id="rId518"/>
            </p:custDataLst>
          </p:nvPr>
        </p:nvSpPr>
        <p:spPr bwMode="auto">
          <a:xfrm>
            <a:off x="6650190" y="2645294"/>
            <a:ext cx="972443" cy="224708"/>
          </a:xfrm>
          <a:custGeom>
            <a:avLst/>
            <a:gdLst/>
            <a:ahLst/>
            <a:cxnLst>
              <a:cxn ang="0">
                <a:pos x="0" y="116"/>
              </a:cxn>
              <a:cxn ang="0">
                <a:pos x="130" y="78"/>
              </a:cxn>
              <a:cxn ang="0">
                <a:pos x="250" y="28"/>
              </a:cxn>
              <a:cxn ang="0">
                <a:pos x="306" y="4"/>
              </a:cxn>
              <a:cxn ang="0">
                <a:pos x="352" y="6"/>
              </a:cxn>
              <a:cxn ang="0">
                <a:pos x="394" y="30"/>
              </a:cxn>
              <a:cxn ang="0">
                <a:pos x="502" y="80"/>
              </a:cxn>
            </a:cxnLst>
            <a:rect l="0" t="0" r="r" b="b"/>
            <a:pathLst>
              <a:path w="502" h="116">
                <a:moveTo>
                  <a:pt x="0" y="116"/>
                </a:moveTo>
                <a:cubicBezTo>
                  <a:pt x="22" y="110"/>
                  <a:pt x="88" y="93"/>
                  <a:pt x="130" y="78"/>
                </a:cubicBezTo>
                <a:cubicBezTo>
                  <a:pt x="172" y="63"/>
                  <a:pt x="221" y="40"/>
                  <a:pt x="250" y="28"/>
                </a:cubicBezTo>
                <a:cubicBezTo>
                  <a:pt x="279" y="16"/>
                  <a:pt x="289" y="8"/>
                  <a:pt x="306" y="4"/>
                </a:cubicBezTo>
                <a:cubicBezTo>
                  <a:pt x="323" y="0"/>
                  <a:pt x="337" y="2"/>
                  <a:pt x="352" y="6"/>
                </a:cubicBezTo>
                <a:cubicBezTo>
                  <a:pt x="367" y="10"/>
                  <a:pt x="369" y="18"/>
                  <a:pt x="394" y="30"/>
                </a:cubicBezTo>
                <a:cubicBezTo>
                  <a:pt x="419" y="42"/>
                  <a:pt x="480" y="70"/>
                  <a:pt x="502" y="80"/>
                </a:cubicBezTo>
              </a:path>
            </a:pathLst>
          </a:custGeom>
          <a:noFill/>
          <a:ln w="12700" cap="flat" cmpd="sng">
            <a:solidFill>
              <a:srgbClr val="FF0000"/>
            </a:solidFill>
            <a:prstDash val="dash"/>
            <a:round/>
            <a:headEnd type="none" w="sm" len="sm"/>
            <a:tailEnd type="none" w="sm" len="sm"/>
          </a:ln>
          <a:effectLst/>
        </p:spPr>
        <p:txBody>
          <a:bodyPr/>
          <a:lstStyle/>
          <a:p>
            <a:endParaRPr lang="en-GB"/>
          </a:p>
        </p:txBody>
      </p:sp>
      <p:sp>
        <p:nvSpPr>
          <p:cNvPr id="529" name="Freeform 4174"/>
          <p:cNvSpPr>
            <a:spLocks/>
          </p:cNvSpPr>
          <p:nvPr>
            <p:custDataLst>
              <p:tags r:id="rId519"/>
            </p:custDataLst>
          </p:nvPr>
        </p:nvSpPr>
        <p:spPr bwMode="auto">
          <a:xfrm>
            <a:off x="6948509" y="2699534"/>
            <a:ext cx="596638" cy="139474"/>
          </a:xfrm>
          <a:custGeom>
            <a:avLst/>
            <a:gdLst/>
            <a:ahLst/>
            <a:cxnLst>
              <a:cxn ang="0">
                <a:pos x="0" y="72"/>
              </a:cxn>
              <a:cxn ang="0">
                <a:pos x="96" y="28"/>
              </a:cxn>
              <a:cxn ang="0">
                <a:pos x="152" y="4"/>
              </a:cxn>
              <a:cxn ang="0">
                <a:pos x="198" y="6"/>
              </a:cxn>
              <a:cxn ang="0">
                <a:pos x="240" y="30"/>
              </a:cxn>
              <a:cxn ang="0">
                <a:pos x="308" y="60"/>
              </a:cxn>
            </a:cxnLst>
            <a:rect l="0" t="0" r="r" b="b"/>
            <a:pathLst>
              <a:path w="308" h="72">
                <a:moveTo>
                  <a:pt x="0" y="72"/>
                </a:moveTo>
                <a:cubicBezTo>
                  <a:pt x="35" y="55"/>
                  <a:pt x="71" y="39"/>
                  <a:pt x="96" y="28"/>
                </a:cubicBezTo>
                <a:cubicBezTo>
                  <a:pt x="121" y="17"/>
                  <a:pt x="135" y="8"/>
                  <a:pt x="152" y="4"/>
                </a:cubicBezTo>
                <a:cubicBezTo>
                  <a:pt x="169" y="0"/>
                  <a:pt x="183" y="2"/>
                  <a:pt x="198" y="6"/>
                </a:cubicBezTo>
                <a:cubicBezTo>
                  <a:pt x="213" y="10"/>
                  <a:pt x="222" y="21"/>
                  <a:pt x="240" y="30"/>
                </a:cubicBezTo>
                <a:cubicBezTo>
                  <a:pt x="258" y="39"/>
                  <a:pt x="283" y="49"/>
                  <a:pt x="308" y="60"/>
                </a:cubicBezTo>
              </a:path>
            </a:pathLst>
          </a:custGeom>
          <a:noFill/>
          <a:ln w="12700" cap="flat" cmpd="sng">
            <a:solidFill>
              <a:srgbClr val="FF0000"/>
            </a:solidFill>
            <a:prstDash val="dash"/>
            <a:round/>
            <a:headEnd type="none" w="sm" len="sm"/>
            <a:tailEnd type="none" w="sm" len="sm"/>
          </a:ln>
          <a:effectLst/>
        </p:spPr>
        <p:txBody>
          <a:bodyPr/>
          <a:lstStyle/>
          <a:p>
            <a:endParaRPr lang="en-GB"/>
          </a:p>
        </p:txBody>
      </p:sp>
      <p:pic>
        <p:nvPicPr>
          <p:cNvPr id="26626" name="Picture 2"/>
          <p:cNvPicPr>
            <a:picLocks noChangeAspect="1" noChangeArrowheads="1"/>
          </p:cNvPicPr>
          <p:nvPr>
            <p:custDataLst>
              <p:tags r:id="rId520"/>
            </p:custDataLst>
          </p:nvPr>
        </p:nvPicPr>
        <p:blipFill>
          <a:blip r:embed="rId531" cstate="print"/>
          <a:srcRect/>
          <a:stretch>
            <a:fillRect/>
          </a:stretch>
        </p:blipFill>
        <p:spPr bwMode="auto">
          <a:xfrm>
            <a:off x="5435787" y="4039484"/>
            <a:ext cx="3548725" cy="2818516"/>
          </a:xfrm>
          <a:prstGeom prst="rect">
            <a:avLst/>
          </a:prstGeom>
          <a:noFill/>
          <a:ln w="9525">
            <a:noFill/>
            <a:miter lim="800000"/>
            <a:headEnd/>
            <a:tailEnd/>
          </a:ln>
        </p:spPr>
      </p:pic>
      <p:sp>
        <p:nvSpPr>
          <p:cNvPr id="1741" name="TextBox 1740"/>
          <p:cNvSpPr txBox="1"/>
          <p:nvPr>
            <p:custDataLst>
              <p:tags r:id="rId521"/>
            </p:custDataLst>
          </p:nvPr>
        </p:nvSpPr>
        <p:spPr>
          <a:xfrm>
            <a:off x="6130173" y="6488668"/>
            <a:ext cx="2877711" cy="369332"/>
          </a:xfrm>
          <a:prstGeom prst="rect">
            <a:avLst/>
          </a:prstGeom>
          <a:solidFill>
            <a:schemeClr val="bg1"/>
          </a:solidFill>
        </p:spPr>
        <p:txBody>
          <a:bodyPr wrap="none" rtlCol="0">
            <a:spAutoFit/>
          </a:bodyPr>
          <a:lstStyle/>
          <a:p>
            <a:r>
              <a:rPr lang="en-GB" sz="1800" dirty="0"/>
              <a:t>Peron-</a:t>
            </a:r>
            <a:r>
              <a:rPr lang="en-GB" sz="1800" dirty="0" err="1"/>
              <a:t>Pinvidic</a:t>
            </a:r>
            <a:r>
              <a:rPr lang="en-GB" sz="1800" dirty="0"/>
              <a:t> et al., 2013</a:t>
            </a:r>
          </a:p>
        </p:txBody>
      </p:sp>
      <p:sp>
        <p:nvSpPr>
          <p:cNvPr id="1744" name="TextBox 1743"/>
          <p:cNvSpPr txBox="1"/>
          <p:nvPr>
            <p:custDataLst>
              <p:tags r:id="rId522"/>
            </p:custDataLst>
          </p:nvPr>
        </p:nvSpPr>
        <p:spPr>
          <a:xfrm>
            <a:off x="2960795" y="5512279"/>
            <a:ext cx="2377574" cy="1323439"/>
          </a:xfrm>
          <a:prstGeom prst="rect">
            <a:avLst/>
          </a:prstGeom>
          <a:noFill/>
        </p:spPr>
        <p:txBody>
          <a:bodyPr wrap="none" rtlCol="0">
            <a:spAutoFit/>
          </a:bodyPr>
          <a:lstStyle/>
          <a:p>
            <a:pPr algn="ctr"/>
            <a:r>
              <a:rPr lang="en-GB" sz="2000" dirty="0">
                <a:solidFill>
                  <a:srgbClr val="FF0000"/>
                </a:solidFill>
              </a:rPr>
              <a:t>Basement rocks </a:t>
            </a:r>
          </a:p>
          <a:p>
            <a:pPr algn="ctr"/>
            <a:r>
              <a:rPr lang="en-GB" sz="2000" dirty="0">
                <a:solidFill>
                  <a:srgbClr val="FF0000"/>
                </a:solidFill>
              </a:rPr>
              <a:t>under the BCU !!??</a:t>
            </a:r>
          </a:p>
          <a:p>
            <a:pPr algn="ctr"/>
            <a:endParaRPr lang="en-GB" sz="2000" dirty="0">
              <a:solidFill>
                <a:srgbClr val="FF0000"/>
              </a:solidFill>
            </a:endParaRPr>
          </a:p>
          <a:p>
            <a:pPr algn="ctr"/>
            <a:endParaRPr lang="en-GB" sz="2000" dirty="0">
              <a:solidFill>
                <a:srgbClr val="FF0000"/>
              </a:solidFill>
            </a:endParaRPr>
          </a:p>
        </p:txBody>
      </p:sp>
      <p:sp>
        <p:nvSpPr>
          <p:cNvPr id="1745" name="Rectangle 1744"/>
          <p:cNvSpPr/>
          <p:nvPr>
            <p:custDataLst>
              <p:tags r:id="rId523"/>
            </p:custDataLst>
          </p:nvPr>
        </p:nvSpPr>
        <p:spPr>
          <a:xfrm>
            <a:off x="5771072" y="2449902"/>
            <a:ext cx="845388" cy="6383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47" name="Straight Arrow Connector 1746"/>
          <p:cNvCxnSpPr/>
          <p:nvPr>
            <p:custDataLst>
              <p:tags r:id="rId524"/>
            </p:custDataLst>
          </p:nvPr>
        </p:nvCxnSpPr>
        <p:spPr>
          <a:xfrm flipV="1">
            <a:off x="4986068" y="5365630"/>
            <a:ext cx="862641" cy="38818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custDataLst>
              <p:tags r:id="rId525"/>
            </p:custDataLst>
          </p:nvPr>
        </p:nvSpPr>
        <p:spPr>
          <a:xfrm>
            <a:off x="422739" y="3377938"/>
            <a:ext cx="2953373" cy="307777"/>
          </a:xfrm>
          <a:prstGeom prst="rect">
            <a:avLst/>
          </a:prstGeom>
          <a:solidFill>
            <a:srgbClr val="FFFFFF"/>
          </a:solidFill>
        </p:spPr>
        <p:txBody>
          <a:bodyPr wrap="none" rtlCol="0">
            <a:spAutoFit/>
          </a:bodyPr>
          <a:lstStyle/>
          <a:p>
            <a:r>
              <a:rPr lang="en-GB" sz="1400" i="1" dirty="0"/>
              <a:t>Old section after </a:t>
            </a:r>
            <a:r>
              <a:rPr lang="en-GB" sz="1400" i="1" dirty="0" err="1"/>
              <a:t>Gernigon</a:t>
            </a:r>
            <a:r>
              <a:rPr lang="en-GB" sz="1400" i="1" dirty="0"/>
              <a:t> et al., 2002</a:t>
            </a:r>
          </a:p>
        </p:txBody>
      </p:sp>
      <p:sp>
        <p:nvSpPr>
          <p:cNvPr id="1746" name="TextBox 1745"/>
          <p:cNvSpPr txBox="1"/>
          <p:nvPr>
            <p:custDataLst>
              <p:tags r:id="rId526"/>
            </p:custDataLst>
          </p:nvPr>
        </p:nvSpPr>
        <p:spPr>
          <a:xfrm>
            <a:off x="6209799" y="1889182"/>
            <a:ext cx="745397" cy="276999"/>
          </a:xfrm>
          <a:prstGeom prst="rect">
            <a:avLst/>
          </a:prstGeom>
          <a:noFill/>
        </p:spPr>
        <p:txBody>
          <a:bodyPr wrap="none" rtlCol="0">
            <a:spAutoFit/>
          </a:bodyPr>
          <a:lstStyle/>
          <a:p>
            <a:r>
              <a:rPr lang="en-GB" sz="1200" b="1" dirty="0" err="1"/>
              <a:t>Klakk</a:t>
            </a:r>
            <a:r>
              <a:rPr lang="en-GB" sz="1200" b="1" dirty="0"/>
              <a:t> F.C</a:t>
            </a:r>
          </a:p>
        </p:txBody>
      </p:sp>
      <p:sp>
        <p:nvSpPr>
          <p:cNvPr id="1749" name="TextBox 1748"/>
          <p:cNvSpPr txBox="1"/>
          <p:nvPr>
            <p:custDataLst>
              <p:tags r:id="rId527"/>
            </p:custDataLst>
          </p:nvPr>
        </p:nvSpPr>
        <p:spPr>
          <a:xfrm>
            <a:off x="5949553" y="2499755"/>
            <a:ext cx="381836" cy="230832"/>
          </a:xfrm>
          <a:prstGeom prst="rect">
            <a:avLst/>
          </a:prstGeom>
          <a:noFill/>
        </p:spPr>
        <p:txBody>
          <a:bodyPr wrap="none" rtlCol="0">
            <a:spAutoFit/>
          </a:bodyPr>
          <a:lstStyle/>
          <a:p>
            <a:r>
              <a:rPr lang="en-GB" sz="900" b="1" dirty="0">
                <a:solidFill>
                  <a:srgbClr val="66FF33"/>
                </a:solidFill>
                <a:effectLst>
                  <a:outerShdw blurRad="38100" dist="38100" dir="2700000" algn="tl">
                    <a:srgbClr val="000000">
                      <a:alpha val="43137"/>
                    </a:srgbClr>
                  </a:outerShdw>
                </a:effectLst>
              </a:rPr>
              <a:t>BCU</a:t>
            </a:r>
          </a:p>
        </p:txBody>
      </p:sp>
      <p:sp>
        <p:nvSpPr>
          <p:cNvPr id="1750" name="Not Equal 1749"/>
          <p:cNvSpPr/>
          <p:nvPr>
            <p:custDataLst>
              <p:tags r:id="rId528"/>
            </p:custDataLst>
          </p:nvPr>
        </p:nvSpPr>
        <p:spPr bwMode="auto">
          <a:xfrm>
            <a:off x="4120618" y="4638404"/>
            <a:ext cx="978195" cy="552893"/>
          </a:xfrm>
          <a:prstGeom prst="mathNotEqual">
            <a:avLst/>
          </a:prstGeom>
          <a:solidFill>
            <a:srgbClr val="FF0000"/>
          </a:solidFill>
          <a:ln w="28575" cap="flat" cmpd="sng" algn="ctr">
            <a:solidFill>
              <a:srgbClr val="990099"/>
            </a:solidFill>
            <a:prstDash val="solid"/>
            <a:round/>
            <a:headEnd type="none" w="med" len="med"/>
            <a:tailEnd type="none" w="med" len="med"/>
          </a:ln>
          <a:effectLst/>
        </p:spPr>
        <p:txBody>
          <a:bodyPr rtlCol="0" anchor="ctr"/>
          <a:lstStyle/>
          <a:p>
            <a:pPr algn="ctr"/>
            <a:endParaRPr lang="en-GB"/>
          </a:p>
        </p:txBody>
      </p:sp>
      <p:sp>
        <p:nvSpPr>
          <p:cNvPr id="1752" name="TextBox 1751"/>
          <p:cNvSpPr txBox="1"/>
          <p:nvPr>
            <p:custDataLst>
              <p:tags r:id="rId529"/>
            </p:custDataLst>
          </p:nvPr>
        </p:nvSpPr>
        <p:spPr>
          <a:xfrm>
            <a:off x="4929909" y="1889182"/>
            <a:ext cx="787395" cy="276999"/>
          </a:xfrm>
          <a:prstGeom prst="rect">
            <a:avLst/>
          </a:prstGeom>
          <a:noFill/>
        </p:spPr>
        <p:txBody>
          <a:bodyPr wrap="none" rtlCol="0">
            <a:spAutoFit/>
          </a:bodyPr>
          <a:lstStyle/>
          <a:p>
            <a:r>
              <a:rPr lang="en-GB" sz="1200" b="1" dirty="0"/>
              <a:t>Grip High</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2" name="Rectangle 1741"/>
          <p:cNvSpPr/>
          <p:nvPr>
            <p:custDataLst>
              <p:tags r:id="rId1"/>
            </p:custDataLst>
          </p:nvPr>
        </p:nvSpPr>
        <p:spPr>
          <a:xfrm>
            <a:off x="3683480" y="3951798"/>
            <a:ext cx="5460522" cy="2906202"/>
          </a:xfrm>
          <a:prstGeom prst="rect">
            <a:avLst/>
          </a:prstGeom>
          <a:solidFill>
            <a:srgbClr val="CC99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Box 4"/>
          <p:cNvSpPr txBox="1">
            <a:spLocks noChangeArrowheads="1"/>
          </p:cNvSpPr>
          <p:nvPr>
            <p:custDataLst>
              <p:tags r:id="rId2"/>
            </p:custDataLst>
          </p:nvPr>
        </p:nvSpPr>
        <p:spPr bwMode="auto">
          <a:xfrm>
            <a:off x="0" y="0"/>
            <a:ext cx="9144000" cy="523220"/>
          </a:xfrm>
          <a:prstGeom prst="rect">
            <a:avLst/>
          </a:prstGeom>
          <a:solidFill>
            <a:srgbClr val="CC99FF"/>
          </a:solidFill>
          <a:ln w="9525">
            <a:noFill/>
            <a:miter lim="800000"/>
            <a:headEnd/>
            <a:tailEnd/>
          </a:ln>
          <a:effectLst/>
        </p:spPr>
        <p:txBody>
          <a:bodyPr>
            <a:spAutoFit/>
          </a:bodyPr>
          <a:lstStyle/>
          <a:p>
            <a:pPr algn="l">
              <a:defRPr/>
            </a:pPr>
            <a:r>
              <a:rPr lang="nb-NO" sz="2800" dirty="0">
                <a:solidFill>
                  <a:schemeClr val="bg1"/>
                </a:solidFill>
                <a:latin typeface="Arial" charset="0"/>
              </a:rPr>
              <a:t>Nature of the crust in the Møre/Jan Mayen Corridor</a:t>
            </a:r>
            <a:endParaRPr lang="en-GB" sz="2800" dirty="0">
              <a:solidFill>
                <a:schemeClr val="bg1"/>
              </a:solidFill>
              <a:latin typeface="Arial" charset="0"/>
            </a:endParaRPr>
          </a:p>
        </p:txBody>
      </p:sp>
      <p:sp>
        <p:nvSpPr>
          <p:cNvPr id="8" name="TextBox 7"/>
          <p:cNvSpPr txBox="1"/>
          <p:nvPr>
            <p:custDataLst>
              <p:tags r:id="rId3"/>
            </p:custDataLst>
          </p:nvPr>
        </p:nvSpPr>
        <p:spPr>
          <a:xfrm>
            <a:off x="6557585" y="589787"/>
            <a:ext cx="2178803" cy="400110"/>
          </a:xfrm>
          <a:prstGeom prst="rect">
            <a:avLst/>
          </a:prstGeom>
          <a:noFill/>
        </p:spPr>
        <p:txBody>
          <a:bodyPr wrap="none" rtlCol="0">
            <a:spAutoFit/>
          </a:bodyPr>
          <a:lstStyle/>
          <a:p>
            <a:r>
              <a:rPr lang="en-GB" sz="2000" dirty="0"/>
              <a:t>Proximal platform</a:t>
            </a:r>
          </a:p>
        </p:txBody>
      </p:sp>
      <p:sp>
        <p:nvSpPr>
          <p:cNvPr id="9" name="TextBox 8"/>
          <p:cNvSpPr txBox="1"/>
          <p:nvPr>
            <p:custDataLst>
              <p:tags r:id="rId4"/>
            </p:custDataLst>
          </p:nvPr>
        </p:nvSpPr>
        <p:spPr>
          <a:xfrm>
            <a:off x="3452279" y="597922"/>
            <a:ext cx="3135795" cy="400110"/>
          </a:xfrm>
          <a:prstGeom prst="rect">
            <a:avLst/>
          </a:prstGeom>
          <a:noFill/>
        </p:spPr>
        <p:txBody>
          <a:bodyPr wrap="none" rtlCol="0">
            <a:spAutoFit/>
          </a:bodyPr>
          <a:lstStyle/>
          <a:p>
            <a:r>
              <a:rPr lang="en-GB" sz="2000" dirty="0"/>
              <a:t>Deep sag-basin/Grip High</a:t>
            </a:r>
          </a:p>
        </p:txBody>
      </p:sp>
      <p:sp>
        <p:nvSpPr>
          <p:cNvPr id="12" name="Rectangle 4"/>
          <p:cNvSpPr>
            <a:spLocks noChangeArrowheads="1"/>
          </p:cNvSpPr>
          <p:nvPr>
            <p:custDataLst>
              <p:tags r:id="rId5"/>
            </p:custDataLst>
          </p:nvPr>
        </p:nvSpPr>
        <p:spPr bwMode="auto">
          <a:xfrm>
            <a:off x="149087" y="4306876"/>
            <a:ext cx="2588015" cy="2495032"/>
          </a:xfrm>
          <a:prstGeom prst="rect">
            <a:avLst/>
          </a:prstGeom>
          <a:noFill/>
          <a:ln w="0">
            <a:solidFill>
              <a:srgbClr val="000000"/>
            </a:solidFill>
            <a:miter lim="800000"/>
            <a:headEnd/>
            <a:tailEnd/>
          </a:ln>
        </p:spPr>
        <p:txBody>
          <a:bodyPr/>
          <a:lstStyle/>
          <a:p>
            <a:endParaRPr lang="en-GB"/>
          </a:p>
        </p:txBody>
      </p:sp>
      <p:sp>
        <p:nvSpPr>
          <p:cNvPr id="15" name="Line 2409"/>
          <p:cNvSpPr>
            <a:spLocks noChangeShapeType="1"/>
          </p:cNvSpPr>
          <p:nvPr>
            <p:custDataLst>
              <p:tags r:id="rId6"/>
            </p:custDataLst>
          </p:nvPr>
        </p:nvSpPr>
        <p:spPr bwMode="auto">
          <a:xfrm>
            <a:off x="400988" y="3704908"/>
            <a:ext cx="8161157" cy="1937"/>
          </a:xfrm>
          <a:prstGeom prst="line">
            <a:avLst/>
          </a:prstGeom>
          <a:noFill/>
          <a:ln w="0">
            <a:solidFill>
              <a:srgbClr val="000000"/>
            </a:solidFill>
            <a:round/>
            <a:headEnd/>
            <a:tailEnd/>
          </a:ln>
        </p:spPr>
        <p:txBody>
          <a:bodyPr/>
          <a:lstStyle/>
          <a:p>
            <a:endParaRPr lang="en-GB"/>
          </a:p>
        </p:txBody>
      </p:sp>
      <p:sp>
        <p:nvSpPr>
          <p:cNvPr id="16" name="Line 2410"/>
          <p:cNvSpPr>
            <a:spLocks noChangeShapeType="1"/>
          </p:cNvSpPr>
          <p:nvPr>
            <p:custDataLst>
              <p:tags r:id="rId7"/>
            </p:custDataLst>
          </p:nvPr>
        </p:nvSpPr>
        <p:spPr bwMode="auto">
          <a:xfrm flipV="1">
            <a:off x="400988" y="3625485"/>
            <a:ext cx="1938" cy="79423"/>
          </a:xfrm>
          <a:prstGeom prst="line">
            <a:avLst/>
          </a:prstGeom>
          <a:noFill/>
          <a:ln w="0">
            <a:solidFill>
              <a:srgbClr val="000000"/>
            </a:solidFill>
            <a:round/>
            <a:headEnd/>
            <a:tailEnd/>
          </a:ln>
        </p:spPr>
        <p:txBody>
          <a:bodyPr/>
          <a:lstStyle/>
          <a:p>
            <a:endParaRPr lang="en-GB"/>
          </a:p>
        </p:txBody>
      </p:sp>
      <p:sp>
        <p:nvSpPr>
          <p:cNvPr id="17" name="Line 2411"/>
          <p:cNvSpPr>
            <a:spLocks noChangeShapeType="1"/>
          </p:cNvSpPr>
          <p:nvPr>
            <p:custDataLst>
              <p:tags r:id="rId8"/>
            </p:custDataLst>
          </p:nvPr>
        </p:nvSpPr>
        <p:spPr bwMode="auto">
          <a:xfrm flipV="1">
            <a:off x="1361807" y="3625485"/>
            <a:ext cx="1938" cy="79423"/>
          </a:xfrm>
          <a:prstGeom prst="line">
            <a:avLst/>
          </a:prstGeom>
          <a:noFill/>
          <a:ln w="0">
            <a:solidFill>
              <a:srgbClr val="000000"/>
            </a:solidFill>
            <a:round/>
            <a:headEnd/>
            <a:tailEnd/>
          </a:ln>
        </p:spPr>
        <p:txBody>
          <a:bodyPr/>
          <a:lstStyle/>
          <a:p>
            <a:endParaRPr lang="en-GB"/>
          </a:p>
        </p:txBody>
      </p:sp>
      <p:sp>
        <p:nvSpPr>
          <p:cNvPr id="18" name="Line 2412"/>
          <p:cNvSpPr>
            <a:spLocks noChangeShapeType="1"/>
          </p:cNvSpPr>
          <p:nvPr>
            <p:custDataLst>
              <p:tags r:id="rId9"/>
            </p:custDataLst>
          </p:nvPr>
        </p:nvSpPr>
        <p:spPr bwMode="auto">
          <a:xfrm flipV="1">
            <a:off x="2322627" y="3625485"/>
            <a:ext cx="1938" cy="79423"/>
          </a:xfrm>
          <a:prstGeom prst="line">
            <a:avLst/>
          </a:prstGeom>
          <a:noFill/>
          <a:ln w="0">
            <a:solidFill>
              <a:srgbClr val="000000"/>
            </a:solidFill>
            <a:round/>
            <a:headEnd/>
            <a:tailEnd/>
          </a:ln>
        </p:spPr>
        <p:txBody>
          <a:bodyPr/>
          <a:lstStyle/>
          <a:p>
            <a:endParaRPr lang="en-GB"/>
          </a:p>
        </p:txBody>
      </p:sp>
      <p:sp>
        <p:nvSpPr>
          <p:cNvPr id="19" name="Line 2413"/>
          <p:cNvSpPr>
            <a:spLocks noChangeShapeType="1"/>
          </p:cNvSpPr>
          <p:nvPr>
            <p:custDataLst>
              <p:tags r:id="rId10"/>
            </p:custDataLst>
          </p:nvPr>
        </p:nvSpPr>
        <p:spPr bwMode="auto">
          <a:xfrm flipV="1">
            <a:off x="3281510" y="3625485"/>
            <a:ext cx="1937" cy="79423"/>
          </a:xfrm>
          <a:prstGeom prst="line">
            <a:avLst/>
          </a:prstGeom>
          <a:noFill/>
          <a:ln w="0">
            <a:solidFill>
              <a:srgbClr val="000000"/>
            </a:solidFill>
            <a:round/>
            <a:headEnd/>
            <a:tailEnd/>
          </a:ln>
        </p:spPr>
        <p:txBody>
          <a:bodyPr/>
          <a:lstStyle/>
          <a:p>
            <a:endParaRPr lang="en-GB"/>
          </a:p>
        </p:txBody>
      </p:sp>
      <p:sp>
        <p:nvSpPr>
          <p:cNvPr id="20" name="Line 2414"/>
          <p:cNvSpPr>
            <a:spLocks noChangeShapeType="1"/>
          </p:cNvSpPr>
          <p:nvPr>
            <p:custDataLst>
              <p:tags r:id="rId11"/>
            </p:custDataLst>
          </p:nvPr>
        </p:nvSpPr>
        <p:spPr bwMode="auto">
          <a:xfrm flipV="1">
            <a:off x="4242330" y="3625485"/>
            <a:ext cx="1937" cy="79423"/>
          </a:xfrm>
          <a:prstGeom prst="line">
            <a:avLst/>
          </a:prstGeom>
          <a:noFill/>
          <a:ln w="0">
            <a:solidFill>
              <a:srgbClr val="000000"/>
            </a:solidFill>
            <a:round/>
            <a:headEnd/>
            <a:tailEnd/>
          </a:ln>
        </p:spPr>
        <p:txBody>
          <a:bodyPr/>
          <a:lstStyle/>
          <a:p>
            <a:endParaRPr lang="en-GB"/>
          </a:p>
        </p:txBody>
      </p:sp>
      <p:sp>
        <p:nvSpPr>
          <p:cNvPr id="21" name="Line 2416"/>
          <p:cNvSpPr>
            <a:spLocks noChangeShapeType="1"/>
          </p:cNvSpPr>
          <p:nvPr>
            <p:custDataLst>
              <p:tags r:id="rId12"/>
            </p:custDataLst>
          </p:nvPr>
        </p:nvSpPr>
        <p:spPr bwMode="auto">
          <a:xfrm flipV="1">
            <a:off x="5203150" y="3625485"/>
            <a:ext cx="1937" cy="79423"/>
          </a:xfrm>
          <a:prstGeom prst="line">
            <a:avLst/>
          </a:prstGeom>
          <a:noFill/>
          <a:ln w="0">
            <a:solidFill>
              <a:srgbClr val="000000"/>
            </a:solidFill>
            <a:round/>
            <a:headEnd/>
            <a:tailEnd/>
          </a:ln>
        </p:spPr>
        <p:txBody>
          <a:bodyPr/>
          <a:lstStyle/>
          <a:p>
            <a:endParaRPr lang="en-GB"/>
          </a:p>
        </p:txBody>
      </p:sp>
      <p:sp>
        <p:nvSpPr>
          <p:cNvPr id="22" name="Line 2417"/>
          <p:cNvSpPr>
            <a:spLocks noChangeShapeType="1"/>
          </p:cNvSpPr>
          <p:nvPr>
            <p:custDataLst>
              <p:tags r:id="rId13"/>
            </p:custDataLst>
          </p:nvPr>
        </p:nvSpPr>
        <p:spPr bwMode="auto">
          <a:xfrm flipV="1">
            <a:off x="6163970" y="3625485"/>
            <a:ext cx="1937" cy="79423"/>
          </a:xfrm>
          <a:prstGeom prst="line">
            <a:avLst/>
          </a:prstGeom>
          <a:noFill/>
          <a:ln w="0">
            <a:solidFill>
              <a:srgbClr val="000000"/>
            </a:solidFill>
            <a:round/>
            <a:headEnd/>
            <a:tailEnd/>
          </a:ln>
        </p:spPr>
        <p:txBody>
          <a:bodyPr/>
          <a:lstStyle/>
          <a:p>
            <a:endParaRPr lang="en-GB"/>
          </a:p>
        </p:txBody>
      </p:sp>
      <p:sp>
        <p:nvSpPr>
          <p:cNvPr id="23" name="Line 2418"/>
          <p:cNvSpPr>
            <a:spLocks noChangeShapeType="1"/>
          </p:cNvSpPr>
          <p:nvPr>
            <p:custDataLst>
              <p:tags r:id="rId14"/>
            </p:custDataLst>
          </p:nvPr>
        </p:nvSpPr>
        <p:spPr bwMode="auto">
          <a:xfrm flipV="1">
            <a:off x="7122852" y="3625485"/>
            <a:ext cx="1938" cy="79423"/>
          </a:xfrm>
          <a:prstGeom prst="line">
            <a:avLst/>
          </a:prstGeom>
          <a:noFill/>
          <a:ln w="0">
            <a:solidFill>
              <a:srgbClr val="000000"/>
            </a:solidFill>
            <a:round/>
            <a:headEnd/>
            <a:tailEnd/>
          </a:ln>
        </p:spPr>
        <p:txBody>
          <a:bodyPr/>
          <a:lstStyle/>
          <a:p>
            <a:endParaRPr lang="en-GB"/>
          </a:p>
        </p:txBody>
      </p:sp>
      <p:sp>
        <p:nvSpPr>
          <p:cNvPr id="24" name="Line 2419"/>
          <p:cNvSpPr>
            <a:spLocks noChangeShapeType="1"/>
          </p:cNvSpPr>
          <p:nvPr>
            <p:custDataLst>
              <p:tags r:id="rId15"/>
            </p:custDataLst>
          </p:nvPr>
        </p:nvSpPr>
        <p:spPr bwMode="auto">
          <a:xfrm flipV="1">
            <a:off x="8083671" y="3625485"/>
            <a:ext cx="1938" cy="79423"/>
          </a:xfrm>
          <a:prstGeom prst="line">
            <a:avLst/>
          </a:prstGeom>
          <a:noFill/>
          <a:ln w="0">
            <a:solidFill>
              <a:srgbClr val="000000"/>
            </a:solidFill>
            <a:round/>
            <a:headEnd/>
            <a:tailEnd/>
          </a:ln>
        </p:spPr>
        <p:txBody>
          <a:bodyPr/>
          <a:lstStyle/>
          <a:p>
            <a:endParaRPr lang="en-GB"/>
          </a:p>
        </p:txBody>
      </p:sp>
      <p:sp>
        <p:nvSpPr>
          <p:cNvPr id="25" name="Line 2420"/>
          <p:cNvSpPr>
            <a:spLocks noChangeShapeType="1"/>
          </p:cNvSpPr>
          <p:nvPr>
            <p:custDataLst>
              <p:tags r:id="rId16"/>
            </p:custDataLst>
          </p:nvPr>
        </p:nvSpPr>
        <p:spPr bwMode="auto">
          <a:xfrm>
            <a:off x="400988" y="2257867"/>
            <a:ext cx="8161157" cy="1938"/>
          </a:xfrm>
          <a:prstGeom prst="line">
            <a:avLst/>
          </a:prstGeom>
          <a:noFill/>
          <a:ln w="0">
            <a:solidFill>
              <a:srgbClr val="000000"/>
            </a:solidFill>
            <a:round/>
            <a:headEnd/>
            <a:tailEnd/>
          </a:ln>
        </p:spPr>
        <p:txBody>
          <a:bodyPr/>
          <a:lstStyle/>
          <a:p>
            <a:endParaRPr lang="en-GB"/>
          </a:p>
        </p:txBody>
      </p:sp>
      <p:sp>
        <p:nvSpPr>
          <p:cNvPr id="26" name="Line 2421"/>
          <p:cNvSpPr>
            <a:spLocks noChangeShapeType="1"/>
          </p:cNvSpPr>
          <p:nvPr>
            <p:custDataLst>
              <p:tags r:id="rId17"/>
            </p:custDataLst>
          </p:nvPr>
        </p:nvSpPr>
        <p:spPr bwMode="auto">
          <a:xfrm flipV="1">
            <a:off x="400988" y="2180381"/>
            <a:ext cx="1938" cy="77485"/>
          </a:xfrm>
          <a:prstGeom prst="line">
            <a:avLst/>
          </a:prstGeom>
          <a:noFill/>
          <a:ln w="0">
            <a:solidFill>
              <a:srgbClr val="000000"/>
            </a:solidFill>
            <a:round/>
            <a:headEnd/>
            <a:tailEnd/>
          </a:ln>
        </p:spPr>
        <p:txBody>
          <a:bodyPr/>
          <a:lstStyle/>
          <a:p>
            <a:endParaRPr lang="en-GB"/>
          </a:p>
        </p:txBody>
      </p:sp>
      <p:sp>
        <p:nvSpPr>
          <p:cNvPr id="27" name="Line 2422"/>
          <p:cNvSpPr>
            <a:spLocks noChangeShapeType="1"/>
          </p:cNvSpPr>
          <p:nvPr>
            <p:custDataLst>
              <p:tags r:id="rId18"/>
            </p:custDataLst>
          </p:nvPr>
        </p:nvSpPr>
        <p:spPr bwMode="auto">
          <a:xfrm flipV="1">
            <a:off x="1361807" y="2180381"/>
            <a:ext cx="1938" cy="77485"/>
          </a:xfrm>
          <a:prstGeom prst="line">
            <a:avLst/>
          </a:prstGeom>
          <a:noFill/>
          <a:ln w="0">
            <a:solidFill>
              <a:srgbClr val="000000"/>
            </a:solidFill>
            <a:round/>
            <a:headEnd/>
            <a:tailEnd/>
          </a:ln>
        </p:spPr>
        <p:txBody>
          <a:bodyPr/>
          <a:lstStyle/>
          <a:p>
            <a:endParaRPr lang="en-GB"/>
          </a:p>
        </p:txBody>
      </p:sp>
      <p:sp>
        <p:nvSpPr>
          <p:cNvPr id="28" name="Line 2423"/>
          <p:cNvSpPr>
            <a:spLocks noChangeShapeType="1"/>
          </p:cNvSpPr>
          <p:nvPr>
            <p:custDataLst>
              <p:tags r:id="rId19"/>
            </p:custDataLst>
          </p:nvPr>
        </p:nvSpPr>
        <p:spPr bwMode="auto">
          <a:xfrm flipV="1">
            <a:off x="2322627" y="2180381"/>
            <a:ext cx="1938" cy="77485"/>
          </a:xfrm>
          <a:prstGeom prst="line">
            <a:avLst/>
          </a:prstGeom>
          <a:noFill/>
          <a:ln w="0">
            <a:solidFill>
              <a:srgbClr val="000000"/>
            </a:solidFill>
            <a:round/>
            <a:headEnd/>
            <a:tailEnd/>
          </a:ln>
        </p:spPr>
        <p:txBody>
          <a:bodyPr/>
          <a:lstStyle/>
          <a:p>
            <a:endParaRPr lang="en-GB"/>
          </a:p>
        </p:txBody>
      </p:sp>
      <p:sp>
        <p:nvSpPr>
          <p:cNvPr id="29" name="Line 2424"/>
          <p:cNvSpPr>
            <a:spLocks noChangeShapeType="1"/>
          </p:cNvSpPr>
          <p:nvPr>
            <p:custDataLst>
              <p:tags r:id="rId20"/>
            </p:custDataLst>
          </p:nvPr>
        </p:nvSpPr>
        <p:spPr bwMode="auto">
          <a:xfrm flipV="1">
            <a:off x="3281510" y="2180381"/>
            <a:ext cx="1937" cy="77485"/>
          </a:xfrm>
          <a:prstGeom prst="line">
            <a:avLst/>
          </a:prstGeom>
          <a:noFill/>
          <a:ln w="0">
            <a:solidFill>
              <a:srgbClr val="000000"/>
            </a:solidFill>
            <a:round/>
            <a:headEnd/>
            <a:tailEnd/>
          </a:ln>
        </p:spPr>
        <p:txBody>
          <a:bodyPr/>
          <a:lstStyle/>
          <a:p>
            <a:endParaRPr lang="en-GB"/>
          </a:p>
        </p:txBody>
      </p:sp>
      <p:sp>
        <p:nvSpPr>
          <p:cNvPr id="30" name="Line 2425"/>
          <p:cNvSpPr>
            <a:spLocks noChangeShapeType="1"/>
          </p:cNvSpPr>
          <p:nvPr>
            <p:custDataLst>
              <p:tags r:id="rId21"/>
            </p:custDataLst>
          </p:nvPr>
        </p:nvSpPr>
        <p:spPr bwMode="auto">
          <a:xfrm flipV="1">
            <a:off x="4242330" y="2180381"/>
            <a:ext cx="1937" cy="77485"/>
          </a:xfrm>
          <a:prstGeom prst="line">
            <a:avLst/>
          </a:prstGeom>
          <a:noFill/>
          <a:ln w="0">
            <a:solidFill>
              <a:srgbClr val="000000"/>
            </a:solidFill>
            <a:round/>
            <a:headEnd/>
            <a:tailEnd/>
          </a:ln>
        </p:spPr>
        <p:txBody>
          <a:bodyPr/>
          <a:lstStyle/>
          <a:p>
            <a:endParaRPr lang="en-GB"/>
          </a:p>
        </p:txBody>
      </p:sp>
      <p:sp>
        <p:nvSpPr>
          <p:cNvPr id="31" name="Line 2426"/>
          <p:cNvSpPr>
            <a:spLocks noChangeShapeType="1"/>
          </p:cNvSpPr>
          <p:nvPr>
            <p:custDataLst>
              <p:tags r:id="rId22"/>
            </p:custDataLst>
          </p:nvPr>
        </p:nvSpPr>
        <p:spPr bwMode="auto">
          <a:xfrm flipV="1">
            <a:off x="5203150" y="2180381"/>
            <a:ext cx="1937" cy="77485"/>
          </a:xfrm>
          <a:prstGeom prst="line">
            <a:avLst/>
          </a:prstGeom>
          <a:noFill/>
          <a:ln w="0">
            <a:solidFill>
              <a:srgbClr val="000000"/>
            </a:solidFill>
            <a:round/>
            <a:headEnd/>
            <a:tailEnd/>
          </a:ln>
        </p:spPr>
        <p:txBody>
          <a:bodyPr/>
          <a:lstStyle/>
          <a:p>
            <a:endParaRPr lang="en-GB"/>
          </a:p>
        </p:txBody>
      </p:sp>
      <p:sp>
        <p:nvSpPr>
          <p:cNvPr id="32" name="Line 2427"/>
          <p:cNvSpPr>
            <a:spLocks noChangeShapeType="1"/>
          </p:cNvSpPr>
          <p:nvPr>
            <p:custDataLst>
              <p:tags r:id="rId23"/>
            </p:custDataLst>
          </p:nvPr>
        </p:nvSpPr>
        <p:spPr bwMode="auto">
          <a:xfrm flipV="1">
            <a:off x="6163970" y="2180381"/>
            <a:ext cx="1937" cy="77485"/>
          </a:xfrm>
          <a:prstGeom prst="line">
            <a:avLst/>
          </a:prstGeom>
          <a:noFill/>
          <a:ln w="0">
            <a:solidFill>
              <a:srgbClr val="000000"/>
            </a:solidFill>
            <a:round/>
            <a:headEnd/>
            <a:tailEnd/>
          </a:ln>
        </p:spPr>
        <p:txBody>
          <a:bodyPr/>
          <a:lstStyle/>
          <a:p>
            <a:endParaRPr lang="en-GB"/>
          </a:p>
        </p:txBody>
      </p:sp>
      <p:sp>
        <p:nvSpPr>
          <p:cNvPr id="33" name="Line 2428"/>
          <p:cNvSpPr>
            <a:spLocks noChangeShapeType="1"/>
          </p:cNvSpPr>
          <p:nvPr>
            <p:custDataLst>
              <p:tags r:id="rId24"/>
            </p:custDataLst>
          </p:nvPr>
        </p:nvSpPr>
        <p:spPr bwMode="auto">
          <a:xfrm flipV="1">
            <a:off x="7122852" y="2180381"/>
            <a:ext cx="1938" cy="77485"/>
          </a:xfrm>
          <a:prstGeom prst="line">
            <a:avLst/>
          </a:prstGeom>
          <a:noFill/>
          <a:ln w="0">
            <a:solidFill>
              <a:srgbClr val="000000"/>
            </a:solidFill>
            <a:round/>
            <a:headEnd/>
            <a:tailEnd/>
          </a:ln>
        </p:spPr>
        <p:txBody>
          <a:bodyPr/>
          <a:lstStyle/>
          <a:p>
            <a:endParaRPr lang="en-GB"/>
          </a:p>
        </p:txBody>
      </p:sp>
      <p:sp>
        <p:nvSpPr>
          <p:cNvPr id="34" name="Line 2429"/>
          <p:cNvSpPr>
            <a:spLocks noChangeShapeType="1"/>
          </p:cNvSpPr>
          <p:nvPr>
            <p:custDataLst>
              <p:tags r:id="rId25"/>
            </p:custDataLst>
          </p:nvPr>
        </p:nvSpPr>
        <p:spPr bwMode="auto">
          <a:xfrm flipV="1">
            <a:off x="8083671" y="2180381"/>
            <a:ext cx="1938" cy="77485"/>
          </a:xfrm>
          <a:prstGeom prst="line">
            <a:avLst/>
          </a:prstGeom>
          <a:noFill/>
          <a:ln w="0">
            <a:solidFill>
              <a:srgbClr val="000000"/>
            </a:solidFill>
            <a:round/>
            <a:headEnd/>
            <a:tailEnd/>
          </a:ln>
        </p:spPr>
        <p:txBody>
          <a:bodyPr/>
          <a:lstStyle/>
          <a:p>
            <a:endParaRPr lang="en-GB"/>
          </a:p>
        </p:txBody>
      </p:sp>
      <p:sp>
        <p:nvSpPr>
          <p:cNvPr id="35" name="Line 2430"/>
          <p:cNvSpPr>
            <a:spLocks noChangeShapeType="1"/>
          </p:cNvSpPr>
          <p:nvPr>
            <p:custDataLst>
              <p:tags r:id="rId26"/>
            </p:custDataLst>
          </p:nvPr>
        </p:nvSpPr>
        <p:spPr bwMode="auto">
          <a:xfrm flipV="1">
            <a:off x="400988" y="2257867"/>
            <a:ext cx="1938" cy="1447042"/>
          </a:xfrm>
          <a:prstGeom prst="line">
            <a:avLst/>
          </a:prstGeom>
          <a:noFill/>
          <a:ln w="0">
            <a:solidFill>
              <a:srgbClr val="000000"/>
            </a:solidFill>
            <a:round/>
            <a:headEnd/>
            <a:tailEnd/>
          </a:ln>
        </p:spPr>
        <p:txBody>
          <a:bodyPr/>
          <a:lstStyle/>
          <a:p>
            <a:endParaRPr lang="en-GB"/>
          </a:p>
        </p:txBody>
      </p:sp>
      <p:sp>
        <p:nvSpPr>
          <p:cNvPr id="36" name="Line 2431"/>
          <p:cNvSpPr>
            <a:spLocks noChangeShapeType="1"/>
          </p:cNvSpPr>
          <p:nvPr>
            <p:custDataLst>
              <p:tags r:id="rId27"/>
            </p:custDataLst>
          </p:nvPr>
        </p:nvSpPr>
        <p:spPr bwMode="auto">
          <a:xfrm flipH="1">
            <a:off x="323502" y="3505383"/>
            <a:ext cx="77485" cy="1938"/>
          </a:xfrm>
          <a:prstGeom prst="line">
            <a:avLst/>
          </a:prstGeom>
          <a:noFill/>
          <a:ln w="0">
            <a:solidFill>
              <a:srgbClr val="000000"/>
            </a:solidFill>
            <a:round/>
            <a:headEnd/>
            <a:tailEnd/>
          </a:ln>
        </p:spPr>
        <p:txBody>
          <a:bodyPr/>
          <a:lstStyle/>
          <a:p>
            <a:endParaRPr lang="en-GB"/>
          </a:p>
        </p:txBody>
      </p:sp>
      <p:sp>
        <p:nvSpPr>
          <p:cNvPr id="37" name="Line 2432"/>
          <p:cNvSpPr>
            <a:spLocks noChangeShapeType="1"/>
          </p:cNvSpPr>
          <p:nvPr>
            <p:custDataLst>
              <p:tags r:id="rId28"/>
            </p:custDataLst>
          </p:nvPr>
        </p:nvSpPr>
        <p:spPr bwMode="auto">
          <a:xfrm flipH="1">
            <a:off x="323502" y="3102458"/>
            <a:ext cx="77485" cy="1938"/>
          </a:xfrm>
          <a:prstGeom prst="line">
            <a:avLst/>
          </a:prstGeom>
          <a:noFill/>
          <a:ln w="0">
            <a:solidFill>
              <a:srgbClr val="000000"/>
            </a:solidFill>
            <a:round/>
            <a:headEnd/>
            <a:tailEnd/>
          </a:ln>
        </p:spPr>
        <p:txBody>
          <a:bodyPr/>
          <a:lstStyle/>
          <a:p>
            <a:endParaRPr lang="en-GB"/>
          </a:p>
        </p:txBody>
      </p:sp>
      <p:sp>
        <p:nvSpPr>
          <p:cNvPr id="38" name="Line 2433"/>
          <p:cNvSpPr>
            <a:spLocks noChangeShapeType="1"/>
          </p:cNvSpPr>
          <p:nvPr>
            <p:custDataLst>
              <p:tags r:id="rId29"/>
            </p:custDataLst>
          </p:nvPr>
        </p:nvSpPr>
        <p:spPr bwMode="auto">
          <a:xfrm flipH="1">
            <a:off x="323502" y="2699534"/>
            <a:ext cx="77485" cy="1938"/>
          </a:xfrm>
          <a:prstGeom prst="line">
            <a:avLst/>
          </a:prstGeom>
          <a:noFill/>
          <a:ln w="0">
            <a:solidFill>
              <a:srgbClr val="000000"/>
            </a:solidFill>
            <a:round/>
            <a:headEnd/>
            <a:tailEnd/>
          </a:ln>
        </p:spPr>
        <p:txBody>
          <a:bodyPr/>
          <a:lstStyle/>
          <a:p>
            <a:endParaRPr lang="en-GB"/>
          </a:p>
        </p:txBody>
      </p:sp>
      <p:sp>
        <p:nvSpPr>
          <p:cNvPr id="39" name="Line 2434"/>
          <p:cNvSpPr>
            <a:spLocks noChangeShapeType="1"/>
          </p:cNvSpPr>
          <p:nvPr>
            <p:custDataLst>
              <p:tags r:id="rId30"/>
            </p:custDataLst>
          </p:nvPr>
        </p:nvSpPr>
        <p:spPr bwMode="auto">
          <a:xfrm flipH="1">
            <a:off x="323502" y="2298547"/>
            <a:ext cx="77485" cy="1937"/>
          </a:xfrm>
          <a:prstGeom prst="line">
            <a:avLst/>
          </a:prstGeom>
          <a:noFill/>
          <a:ln w="0">
            <a:solidFill>
              <a:srgbClr val="000000"/>
            </a:solidFill>
            <a:round/>
            <a:headEnd/>
            <a:tailEnd/>
          </a:ln>
        </p:spPr>
        <p:txBody>
          <a:bodyPr/>
          <a:lstStyle/>
          <a:p>
            <a:endParaRPr lang="en-GB"/>
          </a:p>
        </p:txBody>
      </p:sp>
      <p:sp>
        <p:nvSpPr>
          <p:cNvPr id="40" name="Rectangle 2435"/>
          <p:cNvSpPr>
            <a:spLocks noChangeArrowheads="1"/>
          </p:cNvSpPr>
          <p:nvPr>
            <p:custDataLst>
              <p:tags r:id="rId31"/>
            </p:custDataLst>
          </p:nvPr>
        </p:nvSpPr>
        <p:spPr bwMode="auto">
          <a:xfrm>
            <a:off x="197589" y="3456955"/>
            <a:ext cx="135600" cy="112354"/>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-30</a:t>
            </a:r>
            <a:endParaRPr lang="en-GB"/>
          </a:p>
        </p:txBody>
      </p:sp>
      <p:sp>
        <p:nvSpPr>
          <p:cNvPr id="41" name="Rectangle 2436"/>
          <p:cNvSpPr>
            <a:spLocks noChangeArrowheads="1"/>
          </p:cNvSpPr>
          <p:nvPr>
            <p:custDataLst>
              <p:tags r:id="rId32"/>
            </p:custDataLst>
          </p:nvPr>
        </p:nvSpPr>
        <p:spPr bwMode="auto">
          <a:xfrm>
            <a:off x="197589" y="3054030"/>
            <a:ext cx="135600" cy="112354"/>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-20</a:t>
            </a:r>
            <a:endParaRPr lang="en-GB"/>
          </a:p>
        </p:txBody>
      </p:sp>
      <p:sp>
        <p:nvSpPr>
          <p:cNvPr id="42" name="Rectangle 2437"/>
          <p:cNvSpPr>
            <a:spLocks noChangeArrowheads="1"/>
          </p:cNvSpPr>
          <p:nvPr>
            <p:custDataLst>
              <p:tags r:id="rId33"/>
            </p:custDataLst>
          </p:nvPr>
        </p:nvSpPr>
        <p:spPr bwMode="auto">
          <a:xfrm>
            <a:off x="197589" y="2653042"/>
            <a:ext cx="135600" cy="112354"/>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-10</a:t>
            </a:r>
            <a:endParaRPr lang="en-GB"/>
          </a:p>
        </p:txBody>
      </p:sp>
      <p:sp>
        <p:nvSpPr>
          <p:cNvPr id="43" name="Rectangle 2438"/>
          <p:cNvSpPr>
            <a:spLocks noChangeArrowheads="1"/>
          </p:cNvSpPr>
          <p:nvPr>
            <p:custDataLst>
              <p:tags r:id="rId34"/>
            </p:custDataLst>
          </p:nvPr>
        </p:nvSpPr>
        <p:spPr bwMode="auto">
          <a:xfrm>
            <a:off x="275074" y="2252056"/>
            <a:ext cx="52302" cy="112354"/>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0</a:t>
            </a:r>
            <a:endParaRPr lang="en-GB"/>
          </a:p>
        </p:txBody>
      </p:sp>
      <p:sp>
        <p:nvSpPr>
          <p:cNvPr id="44" name="Line 2439"/>
          <p:cNvSpPr>
            <a:spLocks noChangeShapeType="1"/>
          </p:cNvSpPr>
          <p:nvPr>
            <p:custDataLst>
              <p:tags r:id="rId35"/>
            </p:custDataLst>
          </p:nvPr>
        </p:nvSpPr>
        <p:spPr bwMode="auto">
          <a:xfrm flipV="1">
            <a:off x="8562145" y="2257867"/>
            <a:ext cx="1937" cy="1447042"/>
          </a:xfrm>
          <a:prstGeom prst="line">
            <a:avLst/>
          </a:prstGeom>
          <a:noFill/>
          <a:ln w="0">
            <a:solidFill>
              <a:srgbClr val="000000"/>
            </a:solidFill>
            <a:round/>
            <a:headEnd/>
            <a:tailEnd/>
          </a:ln>
        </p:spPr>
        <p:txBody>
          <a:bodyPr/>
          <a:lstStyle/>
          <a:p>
            <a:endParaRPr lang="en-GB"/>
          </a:p>
        </p:txBody>
      </p:sp>
      <p:sp>
        <p:nvSpPr>
          <p:cNvPr id="45" name="Freeform 2440"/>
          <p:cNvSpPr>
            <a:spLocks/>
          </p:cNvSpPr>
          <p:nvPr>
            <p:custDataLst>
              <p:tags r:id="rId36"/>
            </p:custDataLst>
          </p:nvPr>
        </p:nvSpPr>
        <p:spPr bwMode="auto">
          <a:xfrm>
            <a:off x="400988" y="2308232"/>
            <a:ext cx="8161157" cy="110417"/>
          </a:xfrm>
          <a:custGeom>
            <a:avLst/>
            <a:gdLst/>
            <a:ahLst/>
            <a:cxnLst>
              <a:cxn ang="0">
                <a:pos x="2518" y="99"/>
              </a:cxn>
              <a:cxn ang="0">
                <a:pos x="2964" y="86"/>
              </a:cxn>
              <a:cxn ang="0">
                <a:pos x="3114" y="87"/>
              </a:cxn>
              <a:cxn ang="0">
                <a:pos x="3245" y="86"/>
              </a:cxn>
              <a:cxn ang="0">
                <a:pos x="3385" y="84"/>
              </a:cxn>
              <a:cxn ang="0">
                <a:pos x="3514" y="80"/>
              </a:cxn>
              <a:cxn ang="0">
                <a:pos x="3634" y="77"/>
              </a:cxn>
              <a:cxn ang="0">
                <a:pos x="3761" y="72"/>
              </a:cxn>
              <a:cxn ang="0">
                <a:pos x="3900" y="67"/>
              </a:cxn>
              <a:cxn ang="0">
                <a:pos x="4074" y="64"/>
              </a:cxn>
              <a:cxn ang="0">
                <a:pos x="4307" y="57"/>
              </a:cxn>
              <a:cxn ang="0">
                <a:pos x="4582" y="52"/>
              </a:cxn>
              <a:cxn ang="0">
                <a:pos x="4802" y="48"/>
              </a:cxn>
              <a:cxn ang="0">
                <a:pos x="4939" y="46"/>
              </a:cxn>
              <a:cxn ang="0">
                <a:pos x="5111" y="44"/>
              </a:cxn>
              <a:cxn ang="0">
                <a:pos x="5280" y="37"/>
              </a:cxn>
              <a:cxn ang="0">
                <a:pos x="5445" y="31"/>
              </a:cxn>
              <a:cxn ang="0">
                <a:pos x="5576" y="28"/>
              </a:cxn>
              <a:cxn ang="0">
                <a:pos x="5706" y="20"/>
              </a:cxn>
              <a:cxn ang="0">
                <a:pos x="5897" y="11"/>
              </a:cxn>
              <a:cxn ang="0">
                <a:pos x="6218" y="5"/>
              </a:cxn>
              <a:cxn ang="0">
                <a:pos x="6455" y="5"/>
              </a:cxn>
              <a:cxn ang="0">
                <a:pos x="6721" y="4"/>
              </a:cxn>
              <a:cxn ang="0">
                <a:pos x="6975" y="4"/>
              </a:cxn>
              <a:cxn ang="0">
                <a:pos x="7190" y="5"/>
              </a:cxn>
              <a:cxn ang="0">
                <a:pos x="7378" y="5"/>
              </a:cxn>
              <a:cxn ang="0">
                <a:pos x="7559" y="4"/>
              </a:cxn>
              <a:cxn ang="0">
                <a:pos x="7793" y="4"/>
              </a:cxn>
              <a:cxn ang="0">
                <a:pos x="8121" y="5"/>
              </a:cxn>
              <a:cxn ang="0">
                <a:pos x="8335" y="8"/>
              </a:cxn>
              <a:cxn ang="0">
                <a:pos x="8229" y="5"/>
              </a:cxn>
              <a:cxn ang="0">
                <a:pos x="7973" y="8"/>
              </a:cxn>
              <a:cxn ang="0">
                <a:pos x="7660" y="18"/>
              </a:cxn>
              <a:cxn ang="0">
                <a:pos x="7470" y="24"/>
              </a:cxn>
              <a:cxn ang="0">
                <a:pos x="7275" y="31"/>
              </a:cxn>
              <a:cxn ang="0">
                <a:pos x="7098" y="31"/>
              </a:cxn>
              <a:cxn ang="0">
                <a:pos x="6834" y="37"/>
              </a:cxn>
              <a:cxn ang="0">
                <a:pos x="6585" y="43"/>
              </a:cxn>
              <a:cxn ang="0">
                <a:pos x="6335" y="49"/>
              </a:cxn>
              <a:cxn ang="0">
                <a:pos x="6062" y="55"/>
              </a:cxn>
              <a:cxn ang="0">
                <a:pos x="5765" y="58"/>
              </a:cxn>
              <a:cxn ang="0">
                <a:pos x="5636" y="59"/>
              </a:cxn>
              <a:cxn ang="0">
                <a:pos x="5525" y="61"/>
              </a:cxn>
              <a:cxn ang="0">
                <a:pos x="5385" y="67"/>
              </a:cxn>
              <a:cxn ang="0">
                <a:pos x="5236" y="67"/>
              </a:cxn>
              <a:cxn ang="0">
                <a:pos x="5005" y="72"/>
              </a:cxn>
              <a:cxn ang="0">
                <a:pos x="4867" y="71"/>
              </a:cxn>
              <a:cxn ang="0">
                <a:pos x="4711" y="74"/>
              </a:cxn>
              <a:cxn ang="0">
                <a:pos x="4470" y="74"/>
              </a:cxn>
              <a:cxn ang="0">
                <a:pos x="4204" y="73"/>
              </a:cxn>
              <a:cxn ang="0">
                <a:pos x="3983" y="71"/>
              </a:cxn>
              <a:cxn ang="0">
                <a:pos x="3833" y="70"/>
              </a:cxn>
              <a:cxn ang="0">
                <a:pos x="3697" y="75"/>
              </a:cxn>
              <a:cxn ang="0">
                <a:pos x="3590" y="79"/>
              </a:cxn>
              <a:cxn ang="0">
                <a:pos x="3445" y="83"/>
              </a:cxn>
              <a:cxn ang="0">
                <a:pos x="3307" y="85"/>
              </a:cxn>
              <a:cxn ang="0">
                <a:pos x="3176" y="86"/>
              </a:cxn>
              <a:cxn ang="0">
                <a:pos x="3019" y="86"/>
              </a:cxn>
              <a:cxn ang="0">
                <a:pos x="2863" y="86"/>
              </a:cxn>
              <a:cxn ang="0">
                <a:pos x="2001" y="107"/>
              </a:cxn>
            </a:cxnLst>
            <a:rect l="0" t="0" r="r" b="b"/>
            <a:pathLst>
              <a:path w="8426" h="115">
                <a:moveTo>
                  <a:pt x="0" y="115"/>
                </a:moveTo>
                <a:lnTo>
                  <a:pt x="258" y="114"/>
                </a:lnTo>
                <a:lnTo>
                  <a:pt x="1050" y="108"/>
                </a:lnTo>
                <a:lnTo>
                  <a:pt x="1562" y="100"/>
                </a:lnTo>
                <a:lnTo>
                  <a:pt x="1667" y="98"/>
                </a:lnTo>
                <a:lnTo>
                  <a:pt x="1750" y="101"/>
                </a:lnTo>
                <a:lnTo>
                  <a:pt x="1886" y="106"/>
                </a:lnTo>
                <a:lnTo>
                  <a:pt x="1954" y="107"/>
                </a:lnTo>
                <a:lnTo>
                  <a:pt x="2001" y="107"/>
                </a:lnTo>
                <a:lnTo>
                  <a:pt x="2064" y="107"/>
                </a:lnTo>
                <a:lnTo>
                  <a:pt x="2145" y="107"/>
                </a:lnTo>
                <a:lnTo>
                  <a:pt x="2199" y="106"/>
                </a:lnTo>
                <a:lnTo>
                  <a:pt x="2213" y="106"/>
                </a:lnTo>
                <a:lnTo>
                  <a:pt x="2343" y="102"/>
                </a:lnTo>
                <a:lnTo>
                  <a:pt x="2438" y="101"/>
                </a:lnTo>
                <a:lnTo>
                  <a:pt x="2488" y="100"/>
                </a:lnTo>
                <a:lnTo>
                  <a:pt x="2518" y="99"/>
                </a:lnTo>
                <a:lnTo>
                  <a:pt x="2549" y="98"/>
                </a:lnTo>
                <a:lnTo>
                  <a:pt x="2663" y="94"/>
                </a:lnTo>
                <a:lnTo>
                  <a:pt x="2780" y="89"/>
                </a:lnTo>
                <a:lnTo>
                  <a:pt x="2781" y="89"/>
                </a:lnTo>
                <a:lnTo>
                  <a:pt x="2797" y="88"/>
                </a:lnTo>
                <a:lnTo>
                  <a:pt x="2818" y="87"/>
                </a:lnTo>
                <a:lnTo>
                  <a:pt x="2833" y="86"/>
                </a:lnTo>
                <a:lnTo>
                  <a:pt x="2846" y="86"/>
                </a:lnTo>
                <a:lnTo>
                  <a:pt x="2863" y="86"/>
                </a:lnTo>
                <a:lnTo>
                  <a:pt x="2886" y="86"/>
                </a:lnTo>
                <a:lnTo>
                  <a:pt x="2907" y="86"/>
                </a:lnTo>
                <a:lnTo>
                  <a:pt x="2918" y="86"/>
                </a:lnTo>
                <a:lnTo>
                  <a:pt x="2928" y="86"/>
                </a:lnTo>
                <a:lnTo>
                  <a:pt x="2941" y="86"/>
                </a:lnTo>
                <a:lnTo>
                  <a:pt x="2945" y="86"/>
                </a:lnTo>
                <a:lnTo>
                  <a:pt x="2955" y="86"/>
                </a:lnTo>
                <a:lnTo>
                  <a:pt x="2964" y="86"/>
                </a:lnTo>
                <a:lnTo>
                  <a:pt x="2974" y="86"/>
                </a:lnTo>
                <a:lnTo>
                  <a:pt x="2984" y="86"/>
                </a:lnTo>
                <a:lnTo>
                  <a:pt x="2991" y="86"/>
                </a:lnTo>
                <a:lnTo>
                  <a:pt x="2992" y="86"/>
                </a:lnTo>
                <a:lnTo>
                  <a:pt x="2992" y="86"/>
                </a:lnTo>
                <a:lnTo>
                  <a:pt x="3001" y="86"/>
                </a:lnTo>
                <a:lnTo>
                  <a:pt x="3007" y="86"/>
                </a:lnTo>
                <a:lnTo>
                  <a:pt x="3016" y="86"/>
                </a:lnTo>
                <a:lnTo>
                  <a:pt x="3019" y="86"/>
                </a:lnTo>
                <a:lnTo>
                  <a:pt x="3036" y="86"/>
                </a:lnTo>
                <a:lnTo>
                  <a:pt x="3038" y="86"/>
                </a:lnTo>
                <a:lnTo>
                  <a:pt x="3056" y="86"/>
                </a:lnTo>
                <a:lnTo>
                  <a:pt x="3071" y="86"/>
                </a:lnTo>
                <a:lnTo>
                  <a:pt x="3076" y="86"/>
                </a:lnTo>
                <a:lnTo>
                  <a:pt x="3086" y="86"/>
                </a:lnTo>
                <a:lnTo>
                  <a:pt x="3100" y="86"/>
                </a:lnTo>
                <a:lnTo>
                  <a:pt x="3114" y="87"/>
                </a:lnTo>
                <a:lnTo>
                  <a:pt x="3116" y="87"/>
                </a:lnTo>
                <a:lnTo>
                  <a:pt x="3130" y="86"/>
                </a:lnTo>
                <a:lnTo>
                  <a:pt x="3141" y="86"/>
                </a:lnTo>
                <a:lnTo>
                  <a:pt x="3146" y="86"/>
                </a:lnTo>
                <a:lnTo>
                  <a:pt x="3157" y="86"/>
                </a:lnTo>
                <a:lnTo>
                  <a:pt x="3162" y="86"/>
                </a:lnTo>
                <a:lnTo>
                  <a:pt x="3162" y="86"/>
                </a:lnTo>
                <a:lnTo>
                  <a:pt x="3168" y="86"/>
                </a:lnTo>
                <a:lnTo>
                  <a:pt x="3176" y="86"/>
                </a:lnTo>
                <a:lnTo>
                  <a:pt x="3183" y="86"/>
                </a:lnTo>
                <a:lnTo>
                  <a:pt x="3196" y="86"/>
                </a:lnTo>
                <a:lnTo>
                  <a:pt x="3202" y="86"/>
                </a:lnTo>
                <a:lnTo>
                  <a:pt x="3211" y="86"/>
                </a:lnTo>
                <a:lnTo>
                  <a:pt x="3218" y="86"/>
                </a:lnTo>
                <a:lnTo>
                  <a:pt x="3228" y="86"/>
                </a:lnTo>
                <a:lnTo>
                  <a:pt x="3236" y="86"/>
                </a:lnTo>
                <a:lnTo>
                  <a:pt x="3245" y="86"/>
                </a:lnTo>
                <a:lnTo>
                  <a:pt x="3256" y="86"/>
                </a:lnTo>
                <a:lnTo>
                  <a:pt x="3259" y="86"/>
                </a:lnTo>
                <a:lnTo>
                  <a:pt x="3269" y="86"/>
                </a:lnTo>
                <a:lnTo>
                  <a:pt x="3274" y="86"/>
                </a:lnTo>
                <a:lnTo>
                  <a:pt x="3281" y="86"/>
                </a:lnTo>
                <a:lnTo>
                  <a:pt x="3286" y="85"/>
                </a:lnTo>
                <a:lnTo>
                  <a:pt x="3294" y="85"/>
                </a:lnTo>
                <a:lnTo>
                  <a:pt x="3300" y="85"/>
                </a:lnTo>
                <a:lnTo>
                  <a:pt x="3307" y="85"/>
                </a:lnTo>
                <a:lnTo>
                  <a:pt x="3314" y="85"/>
                </a:lnTo>
                <a:lnTo>
                  <a:pt x="3324" y="85"/>
                </a:lnTo>
                <a:lnTo>
                  <a:pt x="3330" y="85"/>
                </a:lnTo>
                <a:lnTo>
                  <a:pt x="3346" y="85"/>
                </a:lnTo>
                <a:lnTo>
                  <a:pt x="3352" y="84"/>
                </a:lnTo>
                <a:lnTo>
                  <a:pt x="3364" y="84"/>
                </a:lnTo>
                <a:lnTo>
                  <a:pt x="3377" y="84"/>
                </a:lnTo>
                <a:lnTo>
                  <a:pt x="3385" y="84"/>
                </a:lnTo>
                <a:lnTo>
                  <a:pt x="3393" y="84"/>
                </a:lnTo>
                <a:lnTo>
                  <a:pt x="3399" y="84"/>
                </a:lnTo>
                <a:lnTo>
                  <a:pt x="3410" y="84"/>
                </a:lnTo>
                <a:lnTo>
                  <a:pt x="3413" y="84"/>
                </a:lnTo>
                <a:lnTo>
                  <a:pt x="3419" y="84"/>
                </a:lnTo>
                <a:lnTo>
                  <a:pt x="3425" y="84"/>
                </a:lnTo>
                <a:lnTo>
                  <a:pt x="3433" y="83"/>
                </a:lnTo>
                <a:lnTo>
                  <a:pt x="3441" y="83"/>
                </a:lnTo>
                <a:lnTo>
                  <a:pt x="3445" y="83"/>
                </a:lnTo>
                <a:lnTo>
                  <a:pt x="3455" y="83"/>
                </a:lnTo>
                <a:lnTo>
                  <a:pt x="3467" y="83"/>
                </a:lnTo>
                <a:lnTo>
                  <a:pt x="3476" y="83"/>
                </a:lnTo>
                <a:lnTo>
                  <a:pt x="3482" y="82"/>
                </a:lnTo>
                <a:lnTo>
                  <a:pt x="3492" y="81"/>
                </a:lnTo>
                <a:lnTo>
                  <a:pt x="3499" y="81"/>
                </a:lnTo>
                <a:lnTo>
                  <a:pt x="3506" y="80"/>
                </a:lnTo>
                <a:lnTo>
                  <a:pt x="3514" y="80"/>
                </a:lnTo>
                <a:lnTo>
                  <a:pt x="3522" y="80"/>
                </a:lnTo>
                <a:lnTo>
                  <a:pt x="3529" y="80"/>
                </a:lnTo>
                <a:lnTo>
                  <a:pt x="3536" y="80"/>
                </a:lnTo>
                <a:lnTo>
                  <a:pt x="3543" y="80"/>
                </a:lnTo>
                <a:lnTo>
                  <a:pt x="3554" y="80"/>
                </a:lnTo>
                <a:lnTo>
                  <a:pt x="3561" y="80"/>
                </a:lnTo>
                <a:lnTo>
                  <a:pt x="3572" y="80"/>
                </a:lnTo>
                <a:lnTo>
                  <a:pt x="3581" y="80"/>
                </a:lnTo>
                <a:lnTo>
                  <a:pt x="3590" y="79"/>
                </a:lnTo>
                <a:lnTo>
                  <a:pt x="3598" y="79"/>
                </a:lnTo>
                <a:lnTo>
                  <a:pt x="3603" y="79"/>
                </a:lnTo>
                <a:lnTo>
                  <a:pt x="3611" y="79"/>
                </a:lnTo>
                <a:lnTo>
                  <a:pt x="3614" y="79"/>
                </a:lnTo>
                <a:lnTo>
                  <a:pt x="3620" y="79"/>
                </a:lnTo>
                <a:lnTo>
                  <a:pt x="3625" y="77"/>
                </a:lnTo>
                <a:lnTo>
                  <a:pt x="3631" y="77"/>
                </a:lnTo>
                <a:lnTo>
                  <a:pt x="3634" y="77"/>
                </a:lnTo>
                <a:lnTo>
                  <a:pt x="3643" y="77"/>
                </a:lnTo>
                <a:lnTo>
                  <a:pt x="3650" y="76"/>
                </a:lnTo>
                <a:lnTo>
                  <a:pt x="3657" y="76"/>
                </a:lnTo>
                <a:lnTo>
                  <a:pt x="3660" y="76"/>
                </a:lnTo>
                <a:lnTo>
                  <a:pt x="3669" y="75"/>
                </a:lnTo>
                <a:lnTo>
                  <a:pt x="3674" y="75"/>
                </a:lnTo>
                <a:lnTo>
                  <a:pt x="3683" y="75"/>
                </a:lnTo>
                <a:lnTo>
                  <a:pt x="3687" y="75"/>
                </a:lnTo>
                <a:lnTo>
                  <a:pt x="3697" y="75"/>
                </a:lnTo>
                <a:lnTo>
                  <a:pt x="3703" y="74"/>
                </a:lnTo>
                <a:lnTo>
                  <a:pt x="3713" y="74"/>
                </a:lnTo>
                <a:lnTo>
                  <a:pt x="3723" y="74"/>
                </a:lnTo>
                <a:lnTo>
                  <a:pt x="3725" y="73"/>
                </a:lnTo>
                <a:lnTo>
                  <a:pt x="3740" y="73"/>
                </a:lnTo>
                <a:lnTo>
                  <a:pt x="3747" y="73"/>
                </a:lnTo>
                <a:lnTo>
                  <a:pt x="3755" y="72"/>
                </a:lnTo>
                <a:lnTo>
                  <a:pt x="3761" y="72"/>
                </a:lnTo>
                <a:lnTo>
                  <a:pt x="3768" y="72"/>
                </a:lnTo>
                <a:lnTo>
                  <a:pt x="3777" y="72"/>
                </a:lnTo>
                <a:lnTo>
                  <a:pt x="3786" y="71"/>
                </a:lnTo>
                <a:lnTo>
                  <a:pt x="3793" y="71"/>
                </a:lnTo>
                <a:lnTo>
                  <a:pt x="3801" y="70"/>
                </a:lnTo>
                <a:lnTo>
                  <a:pt x="3811" y="70"/>
                </a:lnTo>
                <a:lnTo>
                  <a:pt x="3818" y="70"/>
                </a:lnTo>
                <a:lnTo>
                  <a:pt x="3829" y="69"/>
                </a:lnTo>
                <a:lnTo>
                  <a:pt x="3833" y="69"/>
                </a:lnTo>
                <a:lnTo>
                  <a:pt x="3840" y="69"/>
                </a:lnTo>
                <a:lnTo>
                  <a:pt x="3850" y="68"/>
                </a:lnTo>
                <a:lnTo>
                  <a:pt x="3858" y="68"/>
                </a:lnTo>
                <a:lnTo>
                  <a:pt x="3869" y="67"/>
                </a:lnTo>
                <a:lnTo>
                  <a:pt x="3875" y="67"/>
                </a:lnTo>
                <a:lnTo>
                  <a:pt x="3887" y="67"/>
                </a:lnTo>
                <a:lnTo>
                  <a:pt x="3893" y="67"/>
                </a:lnTo>
                <a:lnTo>
                  <a:pt x="3900" y="67"/>
                </a:lnTo>
                <a:lnTo>
                  <a:pt x="3907" y="67"/>
                </a:lnTo>
                <a:lnTo>
                  <a:pt x="3917" y="67"/>
                </a:lnTo>
                <a:lnTo>
                  <a:pt x="3923" y="67"/>
                </a:lnTo>
                <a:lnTo>
                  <a:pt x="3931" y="67"/>
                </a:lnTo>
                <a:lnTo>
                  <a:pt x="3945" y="68"/>
                </a:lnTo>
                <a:lnTo>
                  <a:pt x="3957" y="68"/>
                </a:lnTo>
                <a:lnTo>
                  <a:pt x="3966" y="68"/>
                </a:lnTo>
                <a:lnTo>
                  <a:pt x="3978" y="68"/>
                </a:lnTo>
                <a:lnTo>
                  <a:pt x="3983" y="68"/>
                </a:lnTo>
                <a:lnTo>
                  <a:pt x="3994" y="68"/>
                </a:lnTo>
                <a:lnTo>
                  <a:pt x="4009" y="68"/>
                </a:lnTo>
                <a:lnTo>
                  <a:pt x="4018" y="68"/>
                </a:lnTo>
                <a:lnTo>
                  <a:pt x="4033" y="67"/>
                </a:lnTo>
                <a:lnTo>
                  <a:pt x="4044" y="67"/>
                </a:lnTo>
                <a:lnTo>
                  <a:pt x="4053" y="65"/>
                </a:lnTo>
                <a:lnTo>
                  <a:pt x="4061" y="65"/>
                </a:lnTo>
                <a:lnTo>
                  <a:pt x="4074" y="64"/>
                </a:lnTo>
                <a:lnTo>
                  <a:pt x="4088" y="64"/>
                </a:lnTo>
                <a:lnTo>
                  <a:pt x="4098" y="64"/>
                </a:lnTo>
                <a:lnTo>
                  <a:pt x="4107" y="63"/>
                </a:lnTo>
                <a:lnTo>
                  <a:pt x="4119" y="63"/>
                </a:lnTo>
                <a:lnTo>
                  <a:pt x="4145" y="63"/>
                </a:lnTo>
                <a:lnTo>
                  <a:pt x="4151" y="62"/>
                </a:lnTo>
                <a:lnTo>
                  <a:pt x="4158" y="62"/>
                </a:lnTo>
                <a:lnTo>
                  <a:pt x="4193" y="61"/>
                </a:lnTo>
                <a:lnTo>
                  <a:pt x="4204" y="61"/>
                </a:lnTo>
                <a:lnTo>
                  <a:pt x="4223" y="61"/>
                </a:lnTo>
                <a:lnTo>
                  <a:pt x="4230" y="60"/>
                </a:lnTo>
                <a:lnTo>
                  <a:pt x="4244" y="59"/>
                </a:lnTo>
                <a:lnTo>
                  <a:pt x="4265" y="58"/>
                </a:lnTo>
                <a:lnTo>
                  <a:pt x="4279" y="58"/>
                </a:lnTo>
                <a:lnTo>
                  <a:pt x="4285" y="58"/>
                </a:lnTo>
                <a:lnTo>
                  <a:pt x="4298" y="57"/>
                </a:lnTo>
                <a:lnTo>
                  <a:pt x="4307" y="57"/>
                </a:lnTo>
                <a:lnTo>
                  <a:pt x="4309" y="57"/>
                </a:lnTo>
                <a:lnTo>
                  <a:pt x="4343" y="57"/>
                </a:lnTo>
                <a:lnTo>
                  <a:pt x="4347" y="56"/>
                </a:lnTo>
                <a:lnTo>
                  <a:pt x="4393" y="56"/>
                </a:lnTo>
                <a:lnTo>
                  <a:pt x="4411" y="56"/>
                </a:lnTo>
                <a:lnTo>
                  <a:pt x="4432" y="56"/>
                </a:lnTo>
                <a:lnTo>
                  <a:pt x="4437" y="55"/>
                </a:lnTo>
                <a:lnTo>
                  <a:pt x="4461" y="55"/>
                </a:lnTo>
                <a:lnTo>
                  <a:pt x="4470" y="54"/>
                </a:lnTo>
                <a:lnTo>
                  <a:pt x="4485" y="54"/>
                </a:lnTo>
                <a:lnTo>
                  <a:pt x="4500" y="54"/>
                </a:lnTo>
                <a:lnTo>
                  <a:pt x="4512" y="54"/>
                </a:lnTo>
                <a:lnTo>
                  <a:pt x="4527" y="54"/>
                </a:lnTo>
                <a:lnTo>
                  <a:pt x="4541" y="54"/>
                </a:lnTo>
                <a:lnTo>
                  <a:pt x="4561" y="52"/>
                </a:lnTo>
                <a:lnTo>
                  <a:pt x="4572" y="52"/>
                </a:lnTo>
                <a:lnTo>
                  <a:pt x="4582" y="52"/>
                </a:lnTo>
                <a:lnTo>
                  <a:pt x="4604" y="52"/>
                </a:lnTo>
                <a:lnTo>
                  <a:pt x="4612" y="52"/>
                </a:lnTo>
                <a:lnTo>
                  <a:pt x="4626" y="52"/>
                </a:lnTo>
                <a:lnTo>
                  <a:pt x="4641" y="51"/>
                </a:lnTo>
                <a:lnTo>
                  <a:pt x="4658" y="51"/>
                </a:lnTo>
                <a:lnTo>
                  <a:pt x="4666" y="51"/>
                </a:lnTo>
                <a:lnTo>
                  <a:pt x="4681" y="50"/>
                </a:lnTo>
                <a:lnTo>
                  <a:pt x="4693" y="50"/>
                </a:lnTo>
                <a:lnTo>
                  <a:pt x="4711" y="50"/>
                </a:lnTo>
                <a:lnTo>
                  <a:pt x="4721" y="50"/>
                </a:lnTo>
                <a:lnTo>
                  <a:pt x="4742" y="49"/>
                </a:lnTo>
                <a:lnTo>
                  <a:pt x="4760" y="49"/>
                </a:lnTo>
                <a:lnTo>
                  <a:pt x="4772" y="49"/>
                </a:lnTo>
                <a:lnTo>
                  <a:pt x="4783" y="49"/>
                </a:lnTo>
                <a:lnTo>
                  <a:pt x="4791" y="49"/>
                </a:lnTo>
                <a:lnTo>
                  <a:pt x="4797" y="49"/>
                </a:lnTo>
                <a:lnTo>
                  <a:pt x="4802" y="48"/>
                </a:lnTo>
                <a:lnTo>
                  <a:pt x="4808" y="48"/>
                </a:lnTo>
                <a:lnTo>
                  <a:pt x="4818" y="48"/>
                </a:lnTo>
                <a:lnTo>
                  <a:pt x="4824" y="48"/>
                </a:lnTo>
                <a:lnTo>
                  <a:pt x="4834" y="48"/>
                </a:lnTo>
                <a:lnTo>
                  <a:pt x="4841" y="48"/>
                </a:lnTo>
                <a:lnTo>
                  <a:pt x="4848" y="48"/>
                </a:lnTo>
                <a:lnTo>
                  <a:pt x="4852" y="47"/>
                </a:lnTo>
                <a:lnTo>
                  <a:pt x="4861" y="47"/>
                </a:lnTo>
                <a:lnTo>
                  <a:pt x="4867" y="47"/>
                </a:lnTo>
                <a:lnTo>
                  <a:pt x="4875" y="47"/>
                </a:lnTo>
                <a:lnTo>
                  <a:pt x="4883" y="47"/>
                </a:lnTo>
                <a:lnTo>
                  <a:pt x="4890" y="47"/>
                </a:lnTo>
                <a:lnTo>
                  <a:pt x="4900" y="47"/>
                </a:lnTo>
                <a:lnTo>
                  <a:pt x="4907" y="47"/>
                </a:lnTo>
                <a:lnTo>
                  <a:pt x="4920" y="47"/>
                </a:lnTo>
                <a:lnTo>
                  <a:pt x="4930" y="46"/>
                </a:lnTo>
                <a:lnTo>
                  <a:pt x="4939" y="46"/>
                </a:lnTo>
                <a:lnTo>
                  <a:pt x="4948" y="46"/>
                </a:lnTo>
                <a:lnTo>
                  <a:pt x="4954" y="46"/>
                </a:lnTo>
                <a:lnTo>
                  <a:pt x="4960" y="46"/>
                </a:lnTo>
                <a:lnTo>
                  <a:pt x="4964" y="46"/>
                </a:lnTo>
                <a:lnTo>
                  <a:pt x="4968" y="46"/>
                </a:lnTo>
                <a:lnTo>
                  <a:pt x="4978" y="45"/>
                </a:lnTo>
                <a:lnTo>
                  <a:pt x="4982" y="45"/>
                </a:lnTo>
                <a:lnTo>
                  <a:pt x="4994" y="45"/>
                </a:lnTo>
                <a:lnTo>
                  <a:pt x="5005" y="45"/>
                </a:lnTo>
                <a:lnTo>
                  <a:pt x="5014" y="45"/>
                </a:lnTo>
                <a:lnTo>
                  <a:pt x="5027" y="45"/>
                </a:lnTo>
                <a:lnTo>
                  <a:pt x="5038" y="45"/>
                </a:lnTo>
                <a:lnTo>
                  <a:pt x="5047" y="45"/>
                </a:lnTo>
                <a:lnTo>
                  <a:pt x="5059" y="44"/>
                </a:lnTo>
                <a:lnTo>
                  <a:pt x="5076" y="44"/>
                </a:lnTo>
                <a:lnTo>
                  <a:pt x="5095" y="44"/>
                </a:lnTo>
                <a:lnTo>
                  <a:pt x="5111" y="44"/>
                </a:lnTo>
                <a:lnTo>
                  <a:pt x="5129" y="43"/>
                </a:lnTo>
                <a:lnTo>
                  <a:pt x="5151" y="42"/>
                </a:lnTo>
                <a:lnTo>
                  <a:pt x="5170" y="42"/>
                </a:lnTo>
                <a:lnTo>
                  <a:pt x="5195" y="41"/>
                </a:lnTo>
                <a:lnTo>
                  <a:pt x="5204" y="41"/>
                </a:lnTo>
                <a:lnTo>
                  <a:pt x="5214" y="39"/>
                </a:lnTo>
                <a:lnTo>
                  <a:pt x="5222" y="39"/>
                </a:lnTo>
                <a:lnTo>
                  <a:pt x="5231" y="39"/>
                </a:lnTo>
                <a:lnTo>
                  <a:pt x="5236" y="39"/>
                </a:lnTo>
                <a:lnTo>
                  <a:pt x="5240" y="39"/>
                </a:lnTo>
                <a:lnTo>
                  <a:pt x="5249" y="38"/>
                </a:lnTo>
                <a:lnTo>
                  <a:pt x="5253" y="38"/>
                </a:lnTo>
                <a:lnTo>
                  <a:pt x="5259" y="38"/>
                </a:lnTo>
                <a:lnTo>
                  <a:pt x="5262" y="38"/>
                </a:lnTo>
                <a:lnTo>
                  <a:pt x="5269" y="37"/>
                </a:lnTo>
                <a:lnTo>
                  <a:pt x="5273" y="37"/>
                </a:lnTo>
                <a:lnTo>
                  <a:pt x="5280" y="37"/>
                </a:lnTo>
                <a:lnTo>
                  <a:pt x="5288" y="36"/>
                </a:lnTo>
                <a:lnTo>
                  <a:pt x="5300" y="36"/>
                </a:lnTo>
                <a:lnTo>
                  <a:pt x="5313" y="36"/>
                </a:lnTo>
                <a:lnTo>
                  <a:pt x="5319" y="35"/>
                </a:lnTo>
                <a:lnTo>
                  <a:pt x="5332" y="35"/>
                </a:lnTo>
                <a:lnTo>
                  <a:pt x="5342" y="34"/>
                </a:lnTo>
                <a:lnTo>
                  <a:pt x="5353" y="34"/>
                </a:lnTo>
                <a:lnTo>
                  <a:pt x="5372" y="34"/>
                </a:lnTo>
                <a:lnTo>
                  <a:pt x="5385" y="33"/>
                </a:lnTo>
                <a:lnTo>
                  <a:pt x="5390" y="33"/>
                </a:lnTo>
                <a:lnTo>
                  <a:pt x="5394" y="33"/>
                </a:lnTo>
                <a:lnTo>
                  <a:pt x="5403" y="33"/>
                </a:lnTo>
                <a:lnTo>
                  <a:pt x="5407" y="33"/>
                </a:lnTo>
                <a:lnTo>
                  <a:pt x="5413" y="33"/>
                </a:lnTo>
                <a:lnTo>
                  <a:pt x="5421" y="32"/>
                </a:lnTo>
                <a:lnTo>
                  <a:pt x="5433" y="32"/>
                </a:lnTo>
                <a:lnTo>
                  <a:pt x="5445" y="31"/>
                </a:lnTo>
                <a:lnTo>
                  <a:pt x="5456" y="31"/>
                </a:lnTo>
                <a:lnTo>
                  <a:pt x="5469" y="31"/>
                </a:lnTo>
                <a:lnTo>
                  <a:pt x="5480" y="30"/>
                </a:lnTo>
                <a:lnTo>
                  <a:pt x="5489" y="30"/>
                </a:lnTo>
                <a:lnTo>
                  <a:pt x="5500" y="30"/>
                </a:lnTo>
                <a:lnTo>
                  <a:pt x="5504" y="29"/>
                </a:lnTo>
                <a:lnTo>
                  <a:pt x="5510" y="29"/>
                </a:lnTo>
                <a:lnTo>
                  <a:pt x="5517" y="29"/>
                </a:lnTo>
                <a:lnTo>
                  <a:pt x="5525" y="29"/>
                </a:lnTo>
                <a:lnTo>
                  <a:pt x="5532" y="29"/>
                </a:lnTo>
                <a:lnTo>
                  <a:pt x="5535" y="28"/>
                </a:lnTo>
                <a:lnTo>
                  <a:pt x="5541" y="28"/>
                </a:lnTo>
                <a:lnTo>
                  <a:pt x="5549" y="28"/>
                </a:lnTo>
                <a:lnTo>
                  <a:pt x="5560" y="28"/>
                </a:lnTo>
                <a:lnTo>
                  <a:pt x="5563" y="28"/>
                </a:lnTo>
                <a:lnTo>
                  <a:pt x="5572" y="28"/>
                </a:lnTo>
                <a:lnTo>
                  <a:pt x="5576" y="28"/>
                </a:lnTo>
                <a:lnTo>
                  <a:pt x="5581" y="28"/>
                </a:lnTo>
                <a:lnTo>
                  <a:pt x="5586" y="28"/>
                </a:lnTo>
                <a:lnTo>
                  <a:pt x="5595" y="26"/>
                </a:lnTo>
                <a:lnTo>
                  <a:pt x="5603" y="26"/>
                </a:lnTo>
                <a:lnTo>
                  <a:pt x="5610" y="26"/>
                </a:lnTo>
                <a:lnTo>
                  <a:pt x="5614" y="25"/>
                </a:lnTo>
                <a:lnTo>
                  <a:pt x="5621" y="25"/>
                </a:lnTo>
                <a:lnTo>
                  <a:pt x="5626" y="25"/>
                </a:lnTo>
                <a:lnTo>
                  <a:pt x="5636" y="25"/>
                </a:lnTo>
                <a:lnTo>
                  <a:pt x="5648" y="24"/>
                </a:lnTo>
                <a:lnTo>
                  <a:pt x="5655" y="24"/>
                </a:lnTo>
                <a:lnTo>
                  <a:pt x="5662" y="24"/>
                </a:lnTo>
                <a:lnTo>
                  <a:pt x="5666" y="23"/>
                </a:lnTo>
                <a:lnTo>
                  <a:pt x="5677" y="22"/>
                </a:lnTo>
                <a:lnTo>
                  <a:pt x="5689" y="21"/>
                </a:lnTo>
                <a:lnTo>
                  <a:pt x="5696" y="21"/>
                </a:lnTo>
                <a:lnTo>
                  <a:pt x="5706" y="20"/>
                </a:lnTo>
                <a:lnTo>
                  <a:pt x="5722" y="19"/>
                </a:lnTo>
                <a:lnTo>
                  <a:pt x="5726" y="19"/>
                </a:lnTo>
                <a:lnTo>
                  <a:pt x="5730" y="19"/>
                </a:lnTo>
                <a:lnTo>
                  <a:pt x="5737" y="19"/>
                </a:lnTo>
                <a:lnTo>
                  <a:pt x="5741" y="18"/>
                </a:lnTo>
                <a:lnTo>
                  <a:pt x="5748" y="18"/>
                </a:lnTo>
                <a:lnTo>
                  <a:pt x="5754" y="18"/>
                </a:lnTo>
                <a:lnTo>
                  <a:pt x="5760" y="18"/>
                </a:lnTo>
                <a:lnTo>
                  <a:pt x="5765" y="18"/>
                </a:lnTo>
                <a:lnTo>
                  <a:pt x="5776" y="18"/>
                </a:lnTo>
                <a:lnTo>
                  <a:pt x="5786" y="17"/>
                </a:lnTo>
                <a:lnTo>
                  <a:pt x="5802" y="16"/>
                </a:lnTo>
                <a:lnTo>
                  <a:pt x="5820" y="15"/>
                </a:lnTo>
                <a:lnTo>
                  <a:pt x="5833" y="15"/>
                </a:lnTo>
                <a:lnTo>
                  <a:pt x="5864" y="12"/>
                </a:lnTo>
                <a:lnTo>
                  <a:pt x="5877" y="11"/>
                </a:lnTo>
                <a:lnTo>
                  <a:pt x="5897" y="11"/>
                </a:lnTo>
                <a:lnTo>
                  <a:pt x="5916" y="10"/>
                </a:lnTo>
                <a:lnTo>
                  <a:pt x="5935" y="8"/>
                </a:lnTo>
                <a:lnTo>
                  <a:pt x="5958" y="8"/>
                </a:lnTo>
                <a:lnTo>
                  <a:pt x="5969" y="7"/>
                </a:lnTo>
                <a:lnTo>
                  <a:pt x="5980" y="7"/>
                </a:lnTo>
                <a:lnTo>
                  <a:pt x="6007" y="6"/>
                </a:lnTo>
                <a:lnTo>
                  <a:pt x="6022" y="6"/>
                </a:lnTo>
                <a:lnTo>
                  <a:pt x="6050" y="5"/>
                </a:lnTo>
                <a:lnTo>
                  <a:pt x="6062" y="5"/>
                </a:lnTo>
                <a:lnTo>
                  <a:pt x="6079" y="5"/>
                </a:lnTo>
                <a:lnTo>
                  <a:pt x="6107" y="5"/>
                </a:lnTo>
                <a:lnTo>
                  <a:pt x="6126" y="5"/>
                </a:lnTo>
                <a:lnTo>
                  <a:pt x="6140" y="5"/>
                </a:lnTo>
                <a:lnTo>
                  <a:pt x="6164" y="5"/>
                </a:lnTo>
                <a:lnTo>
                  <a:pt x="6179" y="5"/>
                </a:lnTo>
                <a:lnTo>
                  <a:pt x="6197" y="5"/>
                </a:lnTo>
                <a:lnTo>
                  <a:pt x="6218" y="5"/>
                </a:lnTo>
                <a:lnTo>
                  <a:pt x="6228" y="5"/>
                </a:lnTo>
                <a:lnTo>
                  <a:pt x="6242" y="5"/>
                </a:lnTo>
                <a:lnTo>
                  <a:pt x="6260" y="5"/>
                </a:lnTo>
                <a:lnTo>
                  <a:pt x="6274" y="5"/>
                </a:lnTo>
                <a:lnTo>
                  <a:pt x="6282" y="5"/>
                </a:lnTo>
                <a:lnTo>
                  <a:pt x="6297" y="5"/>
                </a:lnTo>
                <a:lnTo>
                  <a:pt x="6306" y="5"/>
                </a:lnTo>
                <a:lnTo>
                  <a:pt x="6324" y="5"/>
                </a:lnTo>
                <a:lnTo>
                  <a:pt x="6335" y="5"/>
                </a:lnTo>
                <a:lnTo>
                  <a:pt x="6351" y="5"/>
                </a:lnTo>
                <a:lnTo>
                  <a:pt x="6367" y="5"/>
                </a:lnTo>
                <a:lnTo>
                  <a:pt x="6383" y="5"/>
                </a:lnTo>
                <a:lnTo>
                  <a:pt x="6399" y="5"/>
                </a:lnTo>
                <a:lnTo>
                  <a:pt x="6421" y="5"/>
                </a:lnTo>
                <a:lnTo>
                  <a:pt x="6425" y="5"/>
                </a:lnTo>
                <a:lnTo>
                  <a:pt x="6437" y="5"/>
                </a:lnTo>
                <a:lnTo>
                  <a:pt x="6455" y="5"/>
                </a:lnTo>
                <a:lnTo>
                  <a:pt x="6472" y="5"/>
                </a:lnTo>
                <a:lnTo>
                  <a:pt x="6485" y="5"/>
                </a:lnTo>
                <a:lnTo>
                  <a:pt x="6499" y="5"/>
                </a:lnTo>
                <a:lnTo>
                  <a:pt x="6514" y="5"/>
                </a:lnTo>
                <a:lnTo>
                  <a:pt x="6531" y="5"/>
                </a:lnTo>
                <a:lnTo>
                  <a:pt x="6539" y="5"/>
                </a:lnTo>
                <a:lnTo>
                  <a:pt x="6552" y="5"/>
                </a:lnTo>
                <a:lnTo>
                  <a:pt x="6567" y="5"/>
                </a:lnTo>
                <a:lnTo>
                  <a:pt x="6585" y="5"/>
                </a:lnTo>
                <a:lnTo>
                  <a:pt x="6597" y="5"/>
                </a:lnTo>
                <a:lnTo>
                  <a:pt x="6617" y="5"/>
                </a:lnTo>
                <a:lnTo>
                  <a:pt x="6639" y="4"/>
                </a:lnTo>
                <a:lnTo>
                  <a:pt x="6653" y="4"/>
                </a:lnTo>
                <a:lnTo>
                  <a:pt x="6670" y="4"/>
                </a:lnTo>
                <a:lnTo>
                  <a:pt x="6687" y="4"/>
                </a:lnTo>
                <a:lnTo>
                  <a:pt x="6705" y="4"/>
                </a:lnTo>
                <a:lnTo>
                  <a:pt x="6721" y="4"/>
                </a:lnTo>
                <a:lnTo>
                  <a:pt x="6734" y="4"/>
                </a:lnTo>
                <a:lnTo>
                  <a:pt x="6753" y="4"/>
                </a:lnTo>
                <a:lnTo>
                  <a:pt x="6759" y="4"/>
                </a:lnTo>
                <a:lnTo>
                  <a:pt x="6768" y="4"/>
                </a:lnTo>
                <a:lnTo>
                  <a:pt x="6780" y="4"/>
                </a:lnTo>
                <a:lnTo>
                  <a:pt x="6788" y="4"/>
                </a:lnTo>
                <a:lnTo>
                  <a:pt x="6804" y="4"/>
                </a:lnTo>
                <a:lnTo>
                  <a:pt x="6827" y="4"/>
                </a:lnTo>
                <a:lnTo>
                  <a:pt x="6834" y="4"/>
                </a:lnTo>
                <a:lnTo>
                  <a:pt x="6840" y="4"/>
                </a:lnTo>
                <a:lnTo>
                  <a:pt x="6865" y="4"/>
                </a:lnTo>
                <a:lnTo>
                  <a:pt x="6888" y="4"/>
                </a:lnTo>
                <a:lnTo>
                  <a:pt x="6902" y="4"/>
                </a:lnTo>
                <a:lnTo>
                  <a:pt x="6917" y="4"/>
                </a:lnTo>
                <a:lnTo>
                  <a:pt x="6936" y="4"/>
                </a:lnTo>
                <a:lnTo>
                  <a:pt x="6956" y="4"/>
                </a:lnTo>
                <a:lnTo>
                  <a:pt x="6975" y="4"/>
                </a:lnTo>
                <a:lnTo>
                  <a:pt x="6990" y="4"/>
                </a:lnTo>
                <a:lnTo>
                  <a:pt x="7016" y="4"/>
                </a:lnTo>
                <a:lnTo>
                  <a:pt x="7032" y="4"/>
                </a:lnTo>
                <a:lnTo>
                  <a:pt x="7045" y="4"/>
                </a:lnTo>
                <a:lnTo>
                  <a:pt x="7059" y="4"/>
                </a:lnTo>
                <a:lnTo>
                  <a:pt x="7068" y="4"/>
                </a:lnTo>
                <a:lnTo>
                  <a:pt x="7079" y="4"/>
                </a:lnTo>
                <a:lnTo>
                  <a:pt x="7092" y="5"/>
                </a:lnTo>
                <a:lnTo>
                  <a:pt x="7098" y="5"/>
                </a:lnTo>
                <a:lnTo>
                  <a:pt x="7114" y="5"/>
                </a:lnTo>
                <a:lnTo>
                  <a:pt x="7126" y="5"/>
                </a:lnTo>
                <a:lnTo>
                  <a:pt x="7138" y="5"/>
                </a:lnTo>
                <a:lnTo>
                  <a:pt x="7151" y="5"/>
                </a:lnTo>
                <a:lnTo>
                  <a:pt x="7159" y="5"/>
                </a:lnTo>
                <a:lnTo>
                  <a:pt x="7171" y="5"/>
                </a:lnTo>
                <a:lnTo>
                  <a:pt x="7183" y="5"/>
                </a:lnTo>
                <a:lnTo>
                  <a:pt x="7190" y="5"/>
                </a:lnTo>
                <a:lnTo>
                  <a:pt x="7200" y="5"/>
                </a:lnTo>
                <a:lnTo>
                  <a:pt x="7209" y="5"/>
                </a:lnTo>
                <a:lnTo>
                  <a:pt x="7213" y="5"/>
                </a:lnTo>
                <a:lnTo>
                  <a:pt x="7222" y="5"/>
                </a:lnTo>
                <a:lnTo>
                  <a:pt x="7232" y="5"/>
                </a:lnTo>
                <a:lnTo>
                  <a:pt x="7243" y="5"/>
                </a:lnTo>
                <a:lnTo>
                  <a:pt x="7254" y="5"/>
                </a:lnTo>
                <a:lnTo>
                  <a:pt x="7265" y="5"/>
                </a:lnTo>
                <a:lnTo>
                  <a:pt x="7275" y="5"/>
                </a:lnTo>
                <a:lnTo>
                  <a:pt x="7285" y="5"/>
                </a:lnTo>
                <a:lnTo>
                  <a:pt x="7300" y="5"/>
                </a:lnTo>
                <a:lnTo>
                  <a:pt x="7314" y="5"/>
                </a:lnTo>
                <a:lnTo>
                  <a:pt x="7324" y="5"/>
                </a:lnTo>
                <a:lnTo>
                  <a:pt x="7333" y="5"/>
                </a:lnTo>
                <a:lnTo>
                  <a:pt x="7347" y="5"/>
                </a:lnTo>
                <a:lnTo>
                  <a:pt x="7368" y="5"/>
                </a:lnTo>
                <a:lnTo>
                  <a:pt x="7378" y="5"/>
                </a:lnTo>
                <a:lnTo>
                  <a:pt x="7387" y="5"/>
                </a:lnTo>
                <a:lnTo>
                  <a:pt x="7402" y="4"/>
                </a:lnTo>
                <a:lnTo>
                  <a:pt x="7409" y="4"/>
                </a:lnTo>
                <a:lnTo>
                  <a:pt x="7418" y="4"/>
                </a:lnTo>
                <a:lnTo>
                  <a:pt x="7432" y="4"/>
                </a:lnTo>
                <a:lnTo>
                  <a:pt x="7443" y="4"/>
                </a:lnTo>
                <a:lnTo>
                  <a:pt x="7452" y="4"/>
                </a:lnTo>
                <a:lnTo>
                  <a:pt x="7460" y="4"/>
                </a:lnTo>
                <a:lnTo>
                  <a:pt x="7470" y="4"/>
                </a:lnTo>
                <a:lnTo>
                  <a:pt x="7478" y="4"/>
                </a:lnTo>
                <a:lnTo>
                  <a:pt x="7486" y="4"/>
                </a:lnTo>
                <a:lnTo>
                  <a:pt x="7501" y="4"/>
                </a:lnTo>
                <a:lnTo>
                  <a:pt x="7511" y="4"/>
                </a:lnTo>
                <a:lnTo>
                  <a:pt x="7525" y="4"/>
                </a:lnTo>
                <a:lnTo>
                  <a:pt x="7538" y="4"/>
                </a:lnTo>
                <a:lnTo>
                  <a:pt x="7551" y="4"/>
                </a:lnTo>
                <a:lnTo>
                  <a:pt x="7559" y="4"/>
                </a:lnTo>
                <a:lnTo>
                  <a:pt x="7563" y="4"/>
                </a:lnTo>
                <a:lnTo>
                  <a:pt x="7570" y="4"/>
                </a:lnTo>
                <a:lnTo>
                  <a:pt x="7578" y="4"/>
                </a:lnTo>
                <a:lnTo>
                  <a:pt x="7594" y="4"/>
                </a:lnTo>
                <a:lnTo>
                  <a:pt x="7607" y="4"/>
                </a:lnTo>
                <a:lnTo>
                  <a:pt x="7618" y="3"/>
                </a:lnTo>
                <a:lnTo>
                  <a:pt x="7628" y="3"/>
                </a:lnTo>
                <a:lnTo>
                  <a:pt x="7647" y="3"/>
                </a:lnTo>
                <a:lnTo>
                  <a:pt x="7660" y="3"/>
                </a:lnTo>
                <a:lnTo>
                  <a:pt x="7670" y="3"/>
                </a:lnTo>
                <a:lnTo>
                  <a:pt x="7687" y="3"/>
                </a:lnTo>
                <a:lnTo>
                  <a:pt x="7704" y="3"/>
                </a:lnTo>
                <a:lnTo>
                  <a:pt x="7716" y="3"/>
                </a:lnTo>
                <a:lnTo>
                  <a:pt x="7732" y="3"/>
                </a:lnTo>
                <a:lnTo>
                  <a:pt x="7751" y="4"/>
                </a:lnTo>
                <a:lnTo>
                  <a:pt x="7771" y="4"/>
                </a:lnTo>
                <a:lnTo>
                  <a:pt x="7793" y="4"/>
                </a:lnTo>
                <a:lnTo>
                  <a:pt x="7819" y="4"/>
                </a:lnTo>
                <a:lnTo>
                  <a:pt x="7840" y="3"/>
                </a:lnTo>
                <a:lnTo>
                  <a:pt x="7850" y="3"/>
                </a:lnTo>
                <a:lnTo>
                  <a:pt x="7876" y="3"/>
                </a:lnTo>
                <a:lnTo>
                  <a:pt x="7895" y="3"/>
                </a:lnTo>
                <a:lnTo>
                  <a:pt x="7908" y="4"/>
                </a:lnTo>
                <a:lnTo>
                  <a:pt x="7938" y="4"/>
                </a:lnTo>
                <a:lnTo>
                  <a:pt x="7958" y="5"/>
                </a:lnTo>
                <a:lnTo>
                  <a:pt x="7973" y="5"/>
                </a:lnTo>
                <a:lnTo>
                  <a:pt x="7985" y="5"/>
                </a:lnTo>
                <a:lnTo>
                  <a:pt x="7996" y="5"/>
                </a:lnTo>
                <a:lnTo>
                  <a:pt x="8014" y="5"/>
                </a:lnTo>
                <a:lnTo>
                  <a:pt x="8028" y="6"/>
                </a:lnTo>
                <a:lnTo>
                  <a:pt x="8048" y="6"/>
                </a:lnTo>
                <a:lnTo>
                  <a:pt x="8073" y="5"/>
                </a:lnTo>
                <a:lnTo>
                  <a:pt x="8102" y="5"/>
                </a:lnTo>
                <a:lnTo>
                  <a:pt x="8121" y="5"/>
                </a:lnTo>
                <a:lnTo>
                  <a:pt x="8135" y="5"/>
                </a:lnTo>
                <a:lnTo>
                  <a:pt x="8148" y="5"/>
                </a:lnTo>
                <a:lnTo>
                  <a:pt x="8161" y="5"/>
                </a:lnTo>
                <a:lnTo>
                  <a:pt x="8175" y="5"/>
                </a:lnTo>
                <a:lnTo>
                  <a:pt x="8186" y="5"/>
                </a:lnTo>
                <a:lnTo>
                  <a:pt x="8195" y="5"/>
                </a:lnTo>
                <a:lnTo>
                  <a:pt x="8206" y="5"/>
                </a:lnTo>
                <a:lnTo>
                  <a:pt x="8221" y="5"/>
                </a:lnTo>
                <a:lnTo>
                  <a:pt x="8229" y="5"/>
                </a:lnTo>
                <a:lnTo>
                  <a:pt x="8243" y="5"/>
                </a:lnTo>
                <a:lnTo>
                  <a:pt x="8254" y="5"/>
                </a:lnTo>
                <a:lnTo>
                  <a:pt x="8264" y="5"/>
                </a:lnTo>
                <a:lnTo>
                  <a:pt x="8277" y="6"/>
                </a:lnTo>
                <a:lnTo>
                  <a:pt x="8292" y="6"/>
                </a:lnTo>
                <a:lnTo>
                  <a:pt x="8308" y="7"/>
                </a:lnTo>
                <a:lnTo>
                  <a:pt x="8320" y="7"/>
                </a:lnTo>
                <a:lnTo>
                  <a:pt x="8335" y="8"/>
                </a:lnTo>
                <a:lnTo>
                  <a:pt x="8349" y="8"/>
                </a:lnTo>
                <a:lnTo>
                  <a:pt x="8366" y="6"/>
                </a:lnTo>
                <a:lnTo>
                  <a:pt x="8402" y="3"/>
                </a:lnTo>
                <a:lnTo>
                  <a:pt x="8426" y="0"/>
                </a:lnTo>
                <a:lnTo>
                  <a:pt x="8426" y="0"/>
                </a:lnTo>
                <a:lnTo>
                  <a:pt x="8402" y="3"/>
                </a:lnTo>
                <a:lnTo>
                  <a:pt x="8366" y="6"/>
                </a:lnTo>
                <a:lnTo>
                  <a:pt x="8349" y="8"/>
                </a:lnTo>
                <a:lnTo>
                  <a:pt x="8335" y="8"/>
                </a:lnTo>
                <a:lnTo>
                  <a:pt x="8320" y="7"/>
                </a:lnTo>
                <a:lnTo>
                  <a:pt x="8308" y="7"/>
                </a:lnTo>
                <a:lnTo>
                  <a:pt x="8292" y="6"/>
                </a:lnTo>
                <a:lnTo>
                  <a:pt x="8277" y="6"/>
                </a:lnTo>
                <a:lnTo>
                  <a:pt x="8264" y="5"/>
                </a:lnTo>
                <a:lnTo>
                  <a:pt x="8254" y="5"/>
                </a:lnTo>
                <a:lnTo>
                  <a:pt x="8243" y="5"/>
                </a:lnTo>
                <a:lnTo>
                  <a:pt x="8229" y="5"/>
                </a:lnTo>
                <a:lnTo>
                  <a:pt x="8221" y="5"/>
                </a:lnTo>
                <a:lnTo>
                  <a:pt x="8206" y="5"/>
                </a:lnTo>
                <a:lnTo>
                  <a:pt x="8195" y="5"/>
                </a:lnTo>
                <a:lnTo>
                  <a:pt x="8186" y="5"/>
                </a:lnTo>
                <a:lnTo>
                  <a:pt x="8175" y="5"/>
                </a:lnTo>
                <a:lnTo>
                  <a:pt x="8161" y="5"/>
                </a:lnTo>
                <a:lnTo>
                  <a:pt x="8148" y="5"/>
                </a:lnTo>
                <a:lnTo>
                  <a:pt x="8135" y="5"/>
                </a:lnTo>
                <a:lnTo>
                  <a:pt x="8121" y="5"/>
                </a:lnTo>
                <a:lnTo>
                  <a:pt x="8102" y="5"/>
                </a:lnTo>
                <a:lnTo>
                  <a:pt x="8073" y="5"/>
                </a:lnTo>
                <a:lnTo>
                  <a:pt x="8048" y="6"/>
                </a:lnTo>
                <a:lnTo>
                  <a:pt x="8028" y="6"/>
                </a:lnTo>
                <a:lnTo>
                  <a:pt x="8014" y="6"/>
                </a:lnTo>
                <a:lnTo>
                  <a:pt x="7996" y="7"/>
                </a:lnTo>
                <a:lnTo>
                  <a:pt x="7985" y="7"/>
                </a:lnTo>
                <a:lnTo>
                  <a:pt x="7973" y="8"/>
                </a:lnTo>
                <a:lnTo>
                  <a:pt x="7958" y="8"/>
                </a:lnTo>
                <a:lnTo>
                  <a:pt x="7938" y="9"/>
                </a:lnTo>
                <a:lnTo>
                  <a:pt x="7908" y="10"/>
                </a:lnTo>
                <a:lnTo>
                  <a:pt x="7895" y="10"/>
                </a:lnTo>
                <a:lnTo>
                  <a:pt x="7876" y="11"/>
                </a:lnTo>
                <a:lnTo>
                  <a:pt x="7850" y="12"/>
                </a:lnTo>
                <a:lnTo>
                  <a:pt x="7840" y="12"/>
                </a:lnTo>
                <a:lnTo>
                  <a:pt x="7819" y="13"/>
                </a:lnTo>
                <a:lnTo>
                  <a:pt x="7793" y="15"/>
                </a:lnTo>
                <a:lnTo>
                  <a:pt x="7771" y="16"/>
                </a:lnTo>
                <a:lnTo>
                  <a:pt x="7751" y="16"/>
                </a:lnTo>
                <a:lnTo>
                  <a:pt x="7732" y="16"/>
                </a:lnTo>
                <a:lnTo>
                  <a:pt x="7716" y="17"/>
                </a:lnTo>
                <a:lnTo>
                  <a:pt x="7704" y="17"/>
                </a:lnTo>
                <a:lnTo>
                  <a:pt x="7687" y="17"/>
                </a:lnTo>
                <a:lnTo>
                  <a:pt x="7670" y="17"/>
                </a:lnTo>
                <a:lnTo>
                  <a:pt x="7660" y="18"/>
                </a:lnTo>
                <a:lnTo>
                  <a:pt x="7647" y="18"/>
                </a:lnTo>
                <a:lnTo>
                  <a:pt x="7628" y="19"/>
                </a:lnTo>
                <a:lnTo>
                  <a:pt x="7618" y="19"/>
                </a:lnTo>
                <a:lnTo>
                  <a:pt x="7607" y="20"/>
                </a:lnTo>
                <a:lnTo>
                  <a:pt x="7594" y="20"/>
                </a:lnTo>
                <a:lnTo>
                  <a:pt x="7578" y="21"/>
                </a:lnTo>
                <a:lnTo>
                  <a:pt x="7570" y="21"/>
                </a:lnTo>
                <a:lnTo>
                  <a:pt x="7563" y="22"/>
                </a:lnTo>
                <a:lnTo>
                  <a:pt x="7559" y="22"/>
                </a:lnTo>
                <a:lnTo>
                  <a:pt x="7551" y="22"/>
                </a:lnTo>
                <a:lnTo>
                  <a:pt x="7538" y="22"/>
                </a:lnTo>
                <a:lnTo>
                  <a:pt x="7525" y="22"/>
                </a:lnTo>
                <a:lnTo>
                  <a:pt x="7511" y="23"/>
                </a:lnTo>
                <a:lnTo>
                  <a:pt x="7501" y="23"/>
                </a:lnTo>
                <a:lnTo>
                  <a:pt x="7486" y="23"/>
                </a:lnTo>
                <a:lnTo>
                  <a:pt x="7478" y="24"/>
                </a:lnTo>
                <a:lnTo>
                  <a:pt x="7470" y="24"/>
                </a:lnTo>
                <a:lnTo>
                  <a:pt x="7460" y="24"/>
                </a:lnTo>
                <a:lnTo>
                  <a:pt x="7452" y="25"/>
                </a:lnTo>
                <a:lnTo>
                  <a:pt x="7443" y="25"/>
                </a:lnTo>
                <a:lnTo>
                  <a:pt x="7432" y="25"/>
                </a:lnTo>
                <a:lnTo>
                  <a:pt x="7418" y="26"/>
                </a:lnTo>
                <a:lnTo>
                  <a:pt x="7409" y="28"/>
                </a:lnTo>
                <a:lnTo>
                  <a:pt x="7402" y="28"/>
                </a:lnTo>
                <a:lnTo>
                  <a:pt x="7387" y="29"/>
                </a:lnTo>
                <a:lnTo>
                  <a:pt x="7378" y="29"/>
                </a:lnTo>
                <a:lnTo>
                  <a:pt x="7368" y="29"/>
                </a:lnTo>
                <a:lnTo>
                  <a:pt x="7347" y="30"/>
                </a:lnTo>
                <a:lnTo>
                  <a:pt x="7333" y="30"/>
                </a:lnTo>
                <a:lnTo>
                  <a:pt x="7324" y="31"/>
                </a:lnTo>
                <a:lnTo>
                  <a:pt x="7314" y="31"/>
                </a:lnTo>
                <a:lnTo>
                  <a:pt x="7300" y="31"/>
                </a:lnTo>
                <a:lnTo>
                  <a:pt x="7285" y="31"/>
                </a:lnTo>
                <a:lnTo>
                  <a:pt x="7275" y="31"/>
                </a:lnTo>
                <a:lnTo>
                  <a:pt x="7265" y="31"/>
                </a:lnTo>
                <a:lnTo>
                  <a:pt x="7254" y="31"/>
                </a:lnTo>
                <a:lnTo>
                  <a:pt x="7243" y="31"/>
                </a:lnTo>
                <a:lnTo>
                  <a:pt x="7232" y="31"/>
                </a:lnTo>
                <a:lnTo>
                  <a:pt x="7222" y="31"/>
                </a:lnTo>
                <a:lnTo>
                  <a:pt x="7213" y="31"/>
                </a:lnTo>
                <a:lnTo>
                  <a:pt x="7209" y="31"/>
                </a:lnTo>
                <a:lnTo>
                  <a:pt x="7200" y="31"/>
                </a:lnTo>
                <a:lnTo>
                  <a:pt x="7190" y="31"/>
                </a:lnTo>
                <a:lnTo>
                  <a:pt x="7183" y="31"/>
                </a:lnTo>
                <a:lnTo>
                  <a:pt x="7171" y="31"/>
                </a:lnTo>
                <a:lnTo>
                  <a:pt x="7159" y="31"/>
                </a:lnTo>
                <a:lnTo>
                  <a:pt x="7151" y="31"/>
                </a:lnTo>
                <a:lnTo>
                  <a:pt x="7138" y="31"/>
                </a:lnTo>
                <a:lnTo>
                  <a:pt x="7126" y="32"/>
                </a:lnTo>
                <a:lnTo>
                  <a:pt x="7114" y="32"/>
                </a:lnTo>
                <a:lnTo>
                  <a:pt x="7098" y="31"/>
                </a:lnTo>
                <a:lnTo>
                  <a:pt x="7092" y="31"/>
                </a:lnTo>
                <a:lnTo>
                  <a:pt x="7079" y="32"/>
                </a:lnTo>
                <a:lnTo>
                  <a:pt x="7068" y="32"/>
                </a:lnTo>
                <a:lnTo>
                  <a:pt x="7059" y="32"/>
                </a:lnTo>
                <a:lnTo>
                  <a:pt x="7045" y="33"/>
                </a:lnTo>
                <a:lnTo>
                  <a:pt x="7032" y="33"/>
                </a:lnTo>
                <a:lnTo>
                  <a:pt x="7016" y="33"/>
                </a:lnTo>
                <a:lnTo>
                  <a:pt x="6990" y="34"/>
                </a:lnTo>
                <a:lnTo>
                  <a:pt x="6975" y="34"/>
                </a:lnTo>
                <a:lnTo>
                  <a:pt x="6956" y="34"/>
                </a:lnTo>
                <a:lnTo>
                  <a:pt x="6936" y="35"/>
                </a:lnTo>
                <a:lnTo>
                  <a:pt x="6917" y="35"/>
                </a:lnTo>
                <a:lnTo>
                  <a:pt x="6902" y="36"/>
                </a:lnTo>
                <a:lnTo>
                  <a:pt x="6888" y="36"/>
                </a:lnTo>
                <a:lnTo>
                  <a:pt x="6865" y="36"/>
                </a:lnTo>
                <a:lnTo>
                  <a:pt x="6840" y="37"/>
                </a:lnTo>
                <a:lnTo>
                  <a:pt x="6834" y="37"/>
                </a:lnTo>
                <a:lnTo>
                  <a:pt x="6827" y="37"/>
                </a:lnTo>
                <a:lnTo>
                  <a:pt x="6804" y="38"/>
                </a:lnTo>
                <a:lnTo>
                  <a:pt x="6788" y="38"/>
                </a:lnTo>
                <a:lnTo>
                  <a:pt x="6780" y="38"/>
                </a:lnTo>
                <a:lnTo>
                  <a:pt x="6768" y="38"/>
                </a:lnTo>
                <a:lnTo>
                  <a:pt x="6759" y="39"/>
                </a:lnTo>
                <a:lnTo>
                  <a:pt x="6753" y="39"/>
                </a:lnTo>
                <a:lnTo>
                  <a:pt x="6734" y="39"/>
                </a:lnTo>
                <a:lnTo>
                  <a:pt x="6721" y="39"/>
                </a:lnTo>
                <a:lnTo>
                  <a:pt x="6705" y="41"/>
                </a:lnTo>
                <a:lnTo>
                  <a:pt x="6687" y="41"/>
                </a:lnTo>
                <a:lnTo>
                  <a:pt x="6670" y="42"/>
                </a:lnTo>
                <a:lnTo>
                  <a:pt x="6653" y="42"/>
                </a:lnTo>
                <a:lnTo>
                  <a:pt x="6639" y="42"/>
                </a:lnTo>
                <a:lnTo>
                  <a:pt x="6617" y="43"/>
                </a:lnTo>
                <a:lnTo>
                  <a:pt x="6597" y="43"/>
                </a:lnTo>
                <a:lnTo>
                  <a:pt x="6585" y="43"/>
                </a:lnTo>
                <a:lnTo>
                  <a:pt x="6567" y="44"/>
                </a:lnTo>
                <a:lnTo>
                  <a:pt x="6552" y="44"/>
                </a:lnTo>
                <a:lnTo>
                  <a:pt x="6539" y="44"/>
                </a:lnTo>
                <a:lnTo>
                  <a:pt x="6531" y="44"/>
                </a:lnTo>
                <a:lnTo>
                  <a:pt x="6514" y="45"/>
                </a:lnTo>
                <a:lnTo>
                  <a:pt x="6499" y="45"/>
                </a:lnTo>
                <a:lnTo>
                  <a:pt x="6485" y="45"/>
                </a:lnTo>
                <a:lnTo>
                  <a:pt x="6472" y="46"/>
                </a:lnTo>
                <a:lnTo>
                  <a:pt x="6455" y="47"/>
                </a:lnTo>
                <a:lnTo>
                  <a:pt x="6437" y="47"/>
                </a:lnTo>
                <a:lnTo>
                  <a:pt x="6425" y="47"/>
                </a:lnTo>
                <a:lnTo>
                  <a:pt x="6421" y="47"/>
                </a:lnTo>
                <a:lnTo>
                  <a:pt x="6399" y="47"/>
                </a:lnTo>
                <a:lnTo>
                  <a:pt x="6383" y="48"/>
                </a:lnTo>
                <a:lnTo>
                  <a:pt x="6367" y="48"/>
                </a:lnTo>
                <a:lnTo>
                  <a:pt x="6351" y="48"/>
                </a:lnTo>
                <a:lnTo>
                  <a:pt x="6335" y="49"/>
                </a:lnTo>
                <a:lnTo>
                  <a:pt x="6324" y="49"/>
                </a:lnTo>
                <a:lnTo>
                  <a:pt x="6306" y="49"/>
                </a:lnTo>
                <a:lnTo>
                  <a:pt x="6297" y="49"/>
                </a:lnTo>
                <a:lnTo>
                  <a:pt x="6282" y="50"/>
                </a:lnTo>
                <a:lnTo>
                  <a:pt x="6274" y="50"/>
                </a:lnTo>
                <a:lnTo>
                  <a:pt x="6260" y="50"/>
                </a:lnTo>
                <a:lnTo>
                  <a:pt x="6242" y="50"/>
                </a:lnTo>
                <a:lnTo>
                  <a:pt x="6228" y="51"/>
                </a:lnTo>
                <a:lnTo>
                  <a:pt x="6218" y="51"/>
                </a:lnTo>
                <a:lnTo>
                  <a:pt x="6197" y="52"/>
                </a:lnTo>
                <a:lnTo>
                  <a:pt x="6179" y="52"/>
                </a:lnTo>
                <a:lnTo>
                  <a:pt x="6164" y="52"/>
                </a:lnTo>
                <a:lnTo>
                  <a:pt x="6140" y="52"/>
                </a:lnTo>
                <a:lnTo>
                  <a:pt x="6126" y="52"/>
                </a:lnTo>
                <a:lnTo>
                  <a:pt x="6107" y="52"/>
                </a:lnTo>
                <a:lnTo>
                  <a:pt x="6079" y="54"/>
                </a:lnTo>
                <a:lnTo>
                  <a:pt x="6062" y="55"/>
                </a:lnTo>
                <a:lnTo>
                  <a:pt x="6050" y="55"/>
                </a:lnTo>
                <a:lnTo>
                  <a:pt x="6022" y="55"/>
                </a:lnTo>
                <a:lnTo>
                  <a:pt x="6007" y="56"/>
                </a:lnTo>
                <a:lnTo>
                  <a:pt x="5980" y="56"/>
                </a:lnTo>
                <a:lnTo>
                  <a:pt x="5969" y="56"/>
                </a:lnTo>
                <a:lnTo>
                  <a:pt x="5958" y="56"/>
                </a:lnTo>
                <a:lnTo>
                  <a:pt x="5935" y="56"/>
                </a:lnTo>
                <a:lnTo>
                  <a:pt x="5916" y="56"/>
                </a:lnTo>
                <a:lnTo>
                  <a:pt x="5897" y="56"/>
                </a:lnTo>
                <a:lnTo>
                  <a:pt x="5877" y="56"/>
                </a:lnTo>
                <a:lnTo>
                  <a:pt x="5864" y="56"/>
                </a:lnTo>
                <a:lnTo>
                  <a:pt x="5833" y="56"/>
                </a:lnTo>
                <a:lnTo>
                  <a:pt x="5820" y="57"/>
                </a:lnTo>
                <a:lnTo>
                  <a:pt x="5802" y="57"/>
                </a:lnTo>
                <a:lnTo>
                  <a:pt x="5786" y="57"/>
                </a:lnTo>
                <a:lnTo>
                  <a:pt x="5776" y="58"/>
                </a:lnTo>
                <a:lnTo>
                  <a:pt x="5765" y="58"/>
                </a:lnTo>
                <a:lnTo>
                  <a:pt x="5760" y="58"/>
                </a:lnTo>
                <a:lnTo>
                  <a:pt x="5754" y="58"/>
                </a:lnTo>
                <a:lnTo>
                  <a:pt x="5748" y="58"/>
                </a:lnTo>
                <a:lnTo>
                  <a:pt x="5741" y="58"/>
                </a:lnTo>
                <a:lnTo>
                  <a:pt x="5737" y="58"/>
                </a:lnTo>
                <a:lnTo>
                  <a:pt x="5730" y="58"/>
                </a:lnTo>
                <a:lnTo>
                  <a:pt x="5726" y="58"/>
                </a:lnTo>
                <a:lnTo>
                  <a:pt x="5722" y="58"/>
                </a:lnTo>
                <a:lnTo>
                  <a:pt x="5706" y="58"/>
                </a:lnTo>
                <a:lnTo>
                  <a:pt x="5696" y="59"/>
                </a:lnTo>
                <a:lnTo>
                  <a:pt x="5689" y="59"/>
                </a:lnTo>
                <a:lnTo>
                  <a:pt x="5677" y="59"/>
                </a:lnTo>
                <a:lnTo>
                  <a:pt x="5666" y="59"/>
                </a:lnTo>
                <a:lnTo>
                  <a:pt x="5662" y="59"/>
                </a:lnTo>
                <a:lnTo>
                  <a:pt x="5655" y="59"/>
                </a:lnTo>
                <a:lnTo>
                  <a:pt x="5648" y="59"/>
                </a:lnTo>
                <a:lnTo>
                  <a:pt x="5636" y="59"/>
                </a:lnTo>
                <a:lnTo>
                  <a:pt x="5626" y="59"/>
                </a:lnTo>
                <a:lnTo>
                  <a:pt x="5621" y="60"/>
                </a:lnTo>
                <a:lnTo>
                  <a:pt x="5614" y="60"/>
                </a:lnTo>
                <a:lnTo>
                  <a:pt x="5610" y="60"/>
                </a:lnTo>
                <a:lnTo>
                  <a:pt x="5603" y="60"/>
                </a:lnTo>
                <a:lnTo>
                  <a:pt x="5595" y="60"/>
                </a:lnTo>
                <a:lnTo>
                  <a:pt x="5586" y="60"/>
                </a:lnTo>
                <a:lnTo>
                  <a:pt x="5581" y="60"/>
                </a:lnTo>
                <a:lnTo>
                  <a:pt x="5576" y="60"/>
                </a:lnTo>
                <a:lnTo>
                  <a:pt x="5572" y="61"/>
                </a:lnTo>
                <a:lnTo>
                  <a:pt x="5563" y="61"/>
                </a:lnTo>
                <a:lnTo>
                  <a:pt x="5560" y="61"/>
                </a:lnTo>
                <a:lnTo>
                  <a:pt x="5549" y="61"/>
                </a:lnTo>
                <a:lnTo>
                  <a:pt x="5541" y="61"/>
                </a:lnTo>
                <a:lnTo>
                  <a:pt x="5535" y="61"/>
                </a:lnTo>
                <a:lnTo>
                  <a:pt x="5532" y="61"/>
                </a:lnTo>
                <a:lnTo>
                  <a:pt x="5525" y="61"/>
                </a:lnTo>
                <a:lnTo>
                  <a:pt x="5517" y="61"/>
                </a:lnTo>
                <a:lnTo>
                  <a:pt x="5510" y="61"/>
                </a:lnTo>
                <a:lnTo>
                  <a:pt x="5504" y="61"/>
                </a:lnTo>
                <a:lnTo>
                  <a:pt x="5500" y="61"/>
                </a:lnTo>
                <a:lnTo>
                  <a:pt x="5489" y="62"/>
                </a:lnTo>
                <a:lnTo>
                  <a:pt x="5480" y="62"/>
                </a:lnTo>
                <a:lnTo>
                  <a:pt x="5469" y="62"/>
                </a:lnTo>
                <a:lnTo>
                  <a:pt x="5456" y="62"/>
                </a:lnTo>
                <a:lnTo>
                  <a:pt x="5445" y="63"/>
                </a:lnTo>
                <a:lnTo>
                  <a:pt x="5433" y="63"/>
                </a:lnTo>
                <a:lnTo>
                  <a:pt x="5421" y="64"/>
                </a:lnTo>
                <a:lnTo>
                  <a:pt x="5413" y="65"/>
                </a:lnTo>
                <a:lnTo>
                  <a:pt x="5407" y="65"/>
                </a:lnTo>
                <a:lnTo>
                  <a:pt x="5403" y="67"/>
                </a:lnTo>
                <a:lnTo>
                  <a:pt x="5394" y="67"/>
                </a:lnTo>
                <a:lnTo>
                  <a:pt x="5390" y="67"/>
                </a:lnTo>
                <a:lnTo>
                  <a:pt x="5385" y="67"/>
                </a:lnTo>
                <a:lnTo>
                  <a:pt x="5372" y="65"/>
                </a:lnTo>
                <a:lnTo>
                  <a:pt x="5353" y="65"/>
                </a:lnTo>
                <a:lnTo>
                  <a:pt x="5342" y="65"/>
                </a:lnTo>
                <a:lnTo>
                  <a:pt x="5332" y="65"/>
                </a:lnTo>
                <a:lnTo>
                  <a:pt x="5319" y="64"/>
                </a:lnTo>
                <a:lnTo>
                  <a:pt x="5313" y="64"/>
                </a:lnTo>
                <a:lnTo>
                  <a:pt x="5300" y="64"/>
                </a:lnTo>
                <a:lnTo>
                  <a:pt x="5288" y="65"/>
                </a:lnTo>
                <a:lnTo>
                  <a:pt x="5280" y="65"/>
                </a:lnTo>
                <a:lnTo>
                  <a:pt x="5273" y="65"/>
                </a:lnTo>
                <a:lnTo>
                  <a:pt x="5269" y="65"/>
                </a:lnTo>
                <a:lnTo>
                  <a:pt x="5262" y="67"/>
                </a:lnTo>
                <a:lnTo>
                  <a:pt x="5259" y="67"/>
                </a:lnTo>
                <a:lnTo>
                  <a:pt x="5253" y="67"/>
                </a:lnTo>
                <a:lnTo>
                  <a:pt x="5249" y="67"/>
                </a:lnTo>
                <a:lnTo>
                  <a:pt x="5240" y="67"/>
                </a:lnTo>
                <a:lnTo>
                  <a:pt x="5236" y="67"/>
                </a:lnTo>
                <a:lnTo>
                  <a:pt x="5231" y="67"/>
                </a:lnTo>
                <a:lnTo>
                  <a:pt x="5222" y="67"/>
                </a:lnTo>
                <a:lnTo>
                  <a:pt x="5214" y="68"/>
                </a:lnTo>
                <a:lnTo>
                  <a:pt x="5204" y="68"/>
                </a:lnTo>
                <a:lnTo>
                  <a:pt x="5195" y="68"/>
                </a:lnTo>
                <a:lnTo>
                  <a:pt x="5170" y="70"/>
                </a:lnTo>
                <a:lnTo>
                  <a:pt x="5151" y="70"/>
                </a:lnTo>
                <a:lnTo>
                  <a:pt x="5129" y="70"/>
                </a:lnTo>
                <a:lnTo>
                  <a:pt x="5111" y="70"/>
                </a:lnTo>
                <a:lnTo>
                  <a:pt x="5095" y="71"/>
                </a:lnTo>
                <a:lnTo>
                  <a:pt x="5076" y="71"/>
                </a:lnTo>
                <a:lnTo>
                  <a:pt x="5059" y="71"/>
                </a:lnTo>
                <a:lnTo>
                  <a:pt x="5047" y="72"/>
                </a:lnTo>
                <a:lnTo>
                  <a:pt x="5038" y="72"/>
                </a:lnTo>
                <a:lnTo>
                  <a:pt x="5027" y="72"/>
                </a:lnTo>
                <a:lnTo>
                  <a:pt x="5014" y="72"/>
                </a:lnTo>
                <a:lnTo>
                  <a:pt x="5005" y="72"/>
                </a:lnTo>
                <a:lnTo>
                  <a:pt x="4994" y="72"/>
                </a:lnTo>
                <a:lnTo>
                  <a:pt x="4982" y="72"/>
                </a:lnTo>
                <a:lnTo>
                  <a:pt x="4978" y="72"/>
                </a:lnTo>
                <a:lnTo>
                  <a:pt x="4968" y="72"/>
                </a:lnTo>
                <a:lnTo>
                  <a:pt x="4964" y="72"/>
                </a:lnTo>
                <a:lnTo>
                  <a:pt x="4960" y="72"/>
                </a:lnTo>
                <a:lnTo>
                  <a:pt x="4954" y="72"/>
                </a:lnTo>
                <a:lnTo>
                  <a:pt x="4948" y="72"/>
                </a:lnTo>
                <a:lnTo>
                  <a:pt x="4939" y="72"/>
                </a:lnTo>
                <a:lnTo>
                  <a:pt x="4930" y="72"/>
                </a:lnTo>
                <a:lnTo>
                  <a:pt x="4920" y="72"/>
                </a:lnTo>
                <a:lnTo>
                  <a:pt x="4907" y="72"/>
                </a:lnTo>
                <a:lnTo>
                  <a:pt x="4900" y="71"/>
                </a:lnTo>
                <a:lnTo>
                  <a:pt x="4890" y="71"/>
                </a:lnTo>
                <a:lnTo>
                  <a:pt x="4883" y="71"/>
                </a:lnTo>
                <a:lnTo>
                  <a:pt x="4875" y="71"/>
                </a:lnTo>
                <a:lnTo>
                  <a:pt x="4867" y="71"/>
                </a:lnTo>
                <a:lnTo>
                  <a:pt x="4861" y="71"/>
                </a:lnTo>
                <a:lnTo>
                  <a:pt x="4852" y="71"/>
                </a:lnTo>
                <a:lnTo>
                  <a:pt x="4848" y="71"/>
                </a:lnTo>
                <a:lnTo>
                  <a:pt x="4841" y="71"/>
                </a:lnTo>
                <a:lnTo>
                  <a:pt x="4834" y="71"/>
                </a:lnTo>
                <a:lnTo>
                  <a:pt x="4824" y="70"/>
                </a:lnTo>
                <a:lnTo>
                  <a:pt x="4818" y="70"/>
                </a:lnTo>
                <a:lnTo>
                  <a:pt x="4808" y="70"/>
                </a:lnTo>
                <a:lnTo>
                  <a:pt x="4802" y="71"/>
                </a:lnTo>
                <a:lnTo>
                  <a:pt x="4797" y="71"/>
                </a:lnTo>
                <a:lnTo>
                  <a:pt x="4791" y="71"/>
                </a:lnTo>
                <a:lnTo>
                  <a:pt x="4783" y="71"/>
                </a:lnTo>
                <a:lnTo>
                  <a:pt x="4772" y="71"/>
                </a:lnTo>
                <a:lnTo>
                  <a:pt x="4760" y="72"/>
                </a:lnTo>
                <a:lnTo>
                  <a:pt x="4742" y="72"/>
                </a:lnTo>
                <a:lnTo>
                  <a:pt x="4721" y="73"/>
                </a:lnTo>
                <a:lnTo>
                  <a:pt x="4711" y="74"/>
                </a:lnTo>
                <a:lnTo>
                  <a:pt x="4693" y="74"/>
                </a:lnTo>
                <a:lnTo>
                  <a:pt x="4681" y="75"/>
                </a:lnTo>
                <a:lnTo>
                  <a:pt x="4666" y="75"/>
                </a:lnTo>
                <a:lnTo>
                  <a:pt x="4658" y="75"/>
                </a:lnTo>
                <a:lnTo>
                  <a:pt x="4641" y="75"/>
                </a:lnTo>
                <a:lnTo>
                  <a:pt x="4626" y="75"/>
                </a:lnTo>
                <a:lnTo>
                  <a:pt x="4612" y="75"/>
                </a:lnTo>
                <a:lnTo>
                  <a:pt x="4604" y="75"/>
                </a:lnTo>
                <a:lnTo>
                  <a:pt x="4582" y="75"/>
                </a:lnTo>
                <a:lnTo>
                  <a:pt x="4572" y="74"/>
                </a:lnTo>
                <a:lnTo>
                  <a:pt x="4561" y="74"/>
                </a:lnTo>
                <a:lnTo>
                  <a:pt x="4541" y="74"/>
                </a:lnTo>
                <a:lnTo>
                  <a:pt x="4527" y="74"/>
                </a:lnTo>
                <a:lnTo>
                  <a:pt x="4512" y="75"/>
                </a:lnTo>
                <a:lnTo>
                  <a:pt x="4500" y="75"/>
                </a:lnTo>
                <a:lnTo>
                  <a:pt x="4485" y="74"/>
                </a:lnTo>
                <a:lnTo>
                  <a:pt x="4470" y="74"/>
                </a:lnTo>
                <a:lnTo>
                  <a:pt x="4461" y="74"/>
                </a:lnTo>
                <a:lnTo>
                  <a:pt x="4437" y="73"/>
                </a:lnTo>
                <a:lnTo>
                  <a:pt x="4432" y="73"/>
                </a:lnTo>
                <a:lnTo>
                  <a:pt x="4411" y="73"/>
                </a:lnTo>
                <a:lnTo>
                  <a:pt x="4393" y="73"/>
                </a:lnTo>
                <a:lnTo>
                  <a:pt x="4347" y="73"/>
                </a:lnTo>
                <a:lnTo>
                  <a:pt x="4343" y="73"/>
                </a:lnTo>
                <a:lnTo>
                  <a:pt x="4309" y="74"/>
                </a:lnTo>
                <a:lnTo>
                  <a:pt x="4307" y="74"/>
                </a:lnTo>
                <a:lnTo>
                  <a:pt x="4298" y="74"/>
                </a:lnTo>
                <a:lnTo>
                  <a:pt x="4285" y="74"/>
                </a:lnTo>
                <a:lnTo>
                  <a:pt x="4279" y="74"/>
                </a:lnTo>
                <a:lnTo>
                  <a:pt x="4265" y="74"/>
                </a:lnTo>
                <a:lnTo>
                  <a:pt x="4244" y="74"/>
                </a:lnTo>
                <a:lnTo>
                  <a:pt x="4230" y="73"/>
                </a:lnTo>
                <a:lnTo>
                  <a:pt x="4223" y="73"/>
                </a:lnTo>
                <a:lnTo>
                  <a:pt x="4204" y="73"/>
                </a:lnTo>
                <a:lnTo>
                  <a:pt x="4193" y="72"/>
                </a:lnTo>
                <a:lnTo>
                  <a:pt x="4158" y="71"/>
                </a:lnTo>
                <a:lnTo>
                  <a:pt x="4151" y="71"/>
                </a:lnTo>
                <a:lnTo>
                  <a:pt x="4145" y="71"/>
                </a:lnTo>
                <a:lnTo>
                  <a:pt x="4119" y="72"/>
                </a:lnTo>
                <a:lnTo>
                  <a:pt x="4107" y="72"/>
                </a:lnTo>
                <a:lnTo>
                  <a:pt x="4098" y="72"/>
                </a:lnTo>
                <a:lnTo>
                  <a:pt x="4088" y="72"/>
                </a:lnTo>
                <a:lnTo>
                  <a:pt x="4074" y="72"/>
                </a:lnTo>
                <a:lnTo>
                  <a:pt x="4061" y="72"/>
                </a:lnTo>
                <a:lnTo>
                  <a:pt x="4053" y="72"/>
                </a:lnTo>
                <a:lnTo>
                  <a:pt x="4044" y="72"/>
                </a:lnTo>
                <a:lnTo>
                  <a:pt x="4033" y="72"/>
                </a:lnTo>
                <a:lnTo>
                  <a:pt x="4018" y="72"/>
                </a:lnTo>
                <a:lnTo>
                  <a:pt x="4009" y="72"/>
                </a:lnTo>
                <a:lnTo>
                  <a:pt x="3994" y="72"/>
                </a:lnTo>
                <a:lnTo>
                  <a:pt x="3983" y="71"/>
                </a:lnTo>
                <a:lnTo>
                  <a:pt x="3978" y="71"/>
                </a:lnTo>
                <a:lnTo>
                  <a:pt x="3966" y="71"/>
                </a:lnTo>
                <a:lnTo>
                  <a:pt x="3957" y="71"/>
                </a:lnTo>
                <a:lnTo>
                  <a:pt x="3945" y="70"/>
                </a:lnTo>
                <a:lnTo>
                  <a:pt x="3931" y="70"/>
                </a:lnTo>
                <a:lnTo>
                  <a:pt x="3923" y="70"/>
                </a:lnTo>
                <a:lnTo>
                  <a:pt x="3917" y="70"/>
                </a:lnTo>
                <a:lnTo>
                  <a:pt x="3907" y="69"/>
                </a:lnTo>
                <a:lnTo>
                  <a:pt x="3900" y="69"/>
                </a:lnTo>
                <a:lnTo>
                  <a:pt x="3893" y="69"/>
                </a:lnTo>
                <a:lnTo>
                  <a:pt x="3887" y="69"/>
                </a:lnTo>
                <a:lnTo>
                  <a:pt x="3875" y="69"/>
                </a:lnTo>
                <a:lnTo>
                  <a:pt x="3869" y="69"/>
                </a:lnTo>
                <a:lnTo>
                  <a:pt x="3858" y="69"/>
                </a:lnTo>
                <a:lnTo>
                  <a:pt x="3850" y="70"/>
                </a:lnTo>
                <a:lnTo>
                  <a:pt x="3840" y="70"/>
                </a:lnTo>
                <a:lnTo>
                  <a:pt x="3833" y="70"/>
                </a:lnTo>
                <a:lnTo>
                  <a:pt x="3829" y="70"/>
                </a:lnTo>
                <a:lnTo>
                  <a:pt x="3818" y="70"/>
                </a:lnTo>
                <a:lnTo>
                  <a:pt x="3811" y="71"/>
                </a:lnTo>
                <a:lnTo>
                  <a:pt x="3801" y="71"/>
                </a:lnTo>
                <a:lnTo>
                  <a:pt x="3793" y="71"/>
                </a:lnTo>
                <a:lnTo>
                  <a:pt x="3786" y="72"/>
                </a:lnTo>
                <a:lnTo>
                  <a:pt x="3777" y="72"/>
                </a:lnTo>
                <a:lnTo>
                  <a:pt x="3768" y="72"/>
                </a:lnTo>
                <a:lnTo>
                  <a:pt x="3761" y="72"/>
                </a:lnTo>
                <a:lnTo>
                  <a:pt x="3755" y="73"/>
                </a:lnTo>
                <a:lnTo>
                  <a:pt x="3747" y="73"/>
                </a:lnTo>
                <a:lnTo>
                  <a:pt x="3740" y="73"/>
                </a:lnTo>
                <a:lnTo>
                  <a:pt x="3725" y="73"/>
                </a:lnTo>
                <a:lnTo>
                  <a:pt x="3723" y="74"/>
                </a:lnTo>
                <a:lnTo>
                  <a:pt x="3713" y="74"/>
                </a:lnTo>
                <a:lnTo>
                  <a:pt x="3703" y="74"/>
                </a:lnTo>
                <a:lnTo>
                  <a:pt x="3697" y="75"/>
                </a:lnTo>
                <a:lnTo>
                  <a:pt x="3687" y="75"/>
                </a:lnTo>
                <a:lnTo>
                  <a:pt x="3683" y="75"/>
                </a:lnTo>
                <a:lnTo>
                  <a:pt x="3674" y="75"/>
                </a:lnTo>
                <a:lnTo>
                  <a:pt x="3669" y="75"/>
                </a:lnTo>
                <a:lnTo>
                  <a:pt x="3660" y="76"/>
                </a:lnTo>
                <a:lnTo>
                  <a:pt x="3657" y="76"/>
                </a:lnTo>
                <a:lnTo>
                  <a:pt x="3650" y="76"/>
                </a:lnTo>
                <a:lnTo>
                  <a:pt x="3643" y="77"/>
                </a:lnTo>
                <a:lnTo>
                  <a:pt x="3634" y="77"/>
                </a:lnTo>
                <a:lnTo>
                  <a:pt x="3631" y="77"/>
                </a:lnTo>
                <a:lnTo>
                  <a:pt x="3625" y="77"/>
                </a:lnTo>
                <a:lnTo>
                  <a:pt x="3620" y="79"/>
                </a:lnTo>
                <a:lnTo>
                  <a:pt x="3614" y="79"/>
                </a:lnTo>
                <a:lnTo>
                  <a:pt x="3611" y="79"/>
                </a:lnTo>
                <a:lnTo>
                  <a:pt x="3603" y="79"/>
                </a:lnTo>
                <a:lnTo>
                  <a:pt x="3598" y="79"/>
                </a:lnTo>
                <a:lnTo>
                  <a:pt x="3590" y="79"/>
                </a:lnTo>
                <a:lnTo>
                  <a:pt x="3581" y="80"/>
                </a:lnTo>
                <a:lnTo>
                  <a:pt x="3572" y="80"/>
                </a:lnTo>
                <a:lnTo>
                  <a:pt x="3561" y="80"/>
                </a:lnTo>
                <a:lnTo>
                  <a:pt x="3554" y="80"/>
                </a:lnTo>
                <a:lnTo>
                  <a:pt x="3543" y="80"/>
                </a:lnTo>
                <a:lnTo>
                  <a:pt x="3536" y="80"/>
                </a:lnTo>
                <a:lnTo>
                  <a:pt x="3529" y="80"/>
                </a:lnTo>
                <a:lnTo>
                  <a:pt x="3522" y="80"/>
                </a:lnTo>
                <a:lnTo>
                  <a:pt x="3514" y="80"/>
                </a:lnTo>
                <a:lnTo>
                  <a:pt x="3506" y="80"/>
                </a:lnTo>
                <a:lnTo>
                  <a:pt x="3499" y="81"/>
                </a:lnTo>
                <a:lnTo>
                  <a:pt x="3492" y="81"/>
                </a:lnTo>
                <a:lnTo>
                  <a:pt x="3482" y="82"/>
                </a:lnTo>
                <a:lnTo>
                  <a:pt x="3476" y="83"/>
                </a:lnTo>
                <a:lnTo>
                  <a:pt x="3467" y="83"/>
                </a:lnTo>
                <a:lnTo>
                  <a:pt x="3455" y="83"/>
                </a:lnTo>
                <a:lnTo>
                  <a:pt x="3445" y="83"/>
                </a:lnTo>
                <a:lnTo>
                  <a:pt x="3441" y="83"/>
                </a:lnTo>
                <a:lnTo>
                  <a:pt x="3433" y="83"/>
                </a:lnTo>
                <a:lnTo>
                  <a:pt x="3425" y="84"/>
                </a:lnTo>
                <a:lnTo>
                  <a:pt x="3419" y="84"/>
                </a:lnTo>
                <a:lnTo>
                  <a:pt x="3413" y="84"/>
                </a:lnTo>
                <a:lnTo>
                  <a:pt x="3410" y="84"/>
                </a:lnTo>
                <a:lnTo>
                  <a:pt x="3399" y="84"/>
                </a:lnTo>
                <a:lnTo>
                  <a:pt x="3393" y="84"/>
                </a:lnTo>
                <a:lnTo>
                  <a:pt x="3385" y="84"/>
                </a:lnTo>
                <a:lnTo>
                  <a:pt x="3377" y="84"/>
                </a:lnTo>
                <a:lnTo>
                  <a:pt x="3364" y="84"/>
                </a:lnTo>
                <a:lnTo>
                  <a:pt x="3352" y="84"/>
                </a:lnTo>
                <a:lnTo>
                  <a:pt x="3346" y="85"/>
                </a:lnTo>
                <a:lnTo>
                  <a:pt x="3330" y="85"/>
                </a:lnTo>
                <a:lnTo>
                  <a:pt x="3324" y="85"/>
                </a:lnTo>
                <a:lnTo>
                  <a:pt x="3314" y="85"/>
                </a:lnTo>
                <a:lnTo>
                  <a:pt x="3307" y="85"/>
                </a:lnTo>
                <a:lnTo>
                  <a:pt x="3300" y="85"/>
                </a:lnTo>
                <a:lnTo>
                  <a:pt x="3294" y="85"/>
                </a:lnTo>
                <a:lnTo>
                  <a:pt x="3286" y="85"/>
                </a:lnTo>
                <a:lnTo>
                  <a:pt x="3281" y="86"/>
                </a:lnTo>
                <a:lnTo>
                  <a:pt x="3274" y="86"/>
                </a:lnTo>
                <a:lnTo>
                  <a:pt x="3269" y="86"/>
                </a:lnTo>
                <a:lnTo>
                  <a:pt x="3259" y="86"/>
                </a:lnTo>
                <a:lnTo>
                  <a:pt x="3256" y="86"/>
                </a:lnTo>
                <a:lnTo>
                  <a:pt x="3245" y="86"/>
                </a:lnTo>
                <a:lnTo>
                  <a:pt x="3236" y="86"/>
                </a:lnTo>
                <a:lnTo>
                  <a:pt x="3228" y="86"/>
                </a:lnTo>
                <a:lnTo>
                  <a:pt x="3218" y="86"/>
                </a:lnTo>
                <a:lnTo>
                  <a:pt x="3211" y="86"/>
                </a:lnTo>
                <a:lnTo>
                  <a:pt x="3202" y="86"/>
                </a:lnTo>
                <a:lnTo>
                  <a:pt x="3196" y="86"/>
                </a:lnTo>
                <a:lnTo>
                  <a:pt x="3183" y="86"/>
                </a:lnTo>
                <a:lnTo>
                  <a:pt x="3176" y="86"/>
                </a:lnTo>
                <a:lnTo>
                  <a:pt x="3168" y="86"/>
                </a:lnTo>
                <a:lnTo>
                  <a:pt x="3162" y="86"/>
                </a:lnTo>
                <a:lnTo>
                  <a:pt x="3162" y="86"/>
                </a:lnTo>
                <a:lnTo>
                  <a:pt x="3157" y="86"/>
                </a:lnTo>
                <a:lnTo>
                  <a:pt x="3146" y="86"/>
                </a:lnTo>
                <a:lnTo>
                  <a:pt x="3141" y="86"/>
                </a:lnTo>
                <a:lnTo>
                  <a:pt x="3130" y="86"/>
                </a:lnTo>
                <a:lnTo>
                  <a:pt x="3116" y="87"/>
                </a:lnTo>
                <a:lnTo>
                  <a:pt x="3114" y="87"/>
                </a:lnTo>
                <a:lnTo>
                  <a:pt x="3100" y="86"/>
                </a:lnTo>
                <a:lnTo>
                  <a:pt x="3086" y="86"/>
                </a:lnTo>
                <a:lnTo>
                  <a:pt x="3076" y="86"/>
                </a:lnTo>
                <a:lnTo>
                  <a:pt x="3071" y="86"/>
                </a:lnTo>
                <a:lnTo>
                  <a:pt x="3056" y="86"/>
                </a:lnTo>
                <a:lnTo>
                  <a:pt x="3038" y="86"/>
                </a:lnTo>
                <a:lnTo>
                  <a:pt x="3036" y="86"/>
                </a:lnTo>
                <a:lnTo>
                  <a:pt x="3019" y="86"/>
                </a:lnTo>
                <a:lnTo>
                  <a:pt x="3016" y="86"/>
                </a:lnTo>
                <a:lnTo>
                  <a:pt x="3007" y="86"/>
                </a:lnTo>
                <a:lnTo>
                  <a:pt x="3001" y="86"/>
                </a:lnTo>
                <a:lnTo>
                  <a:pt x="2992" y="86"/>
                </a:lnTo>
                <a:lnTo>
                  <a:pt x="2992" y="86"/>
                </a:lnTo>
                <a:lnTo>
                  <a:pt x="2991" y="86"/>
                </a:lnTo>
                <a:lnTo>
                  <a:pt x="2984" y="86"/>
                </a:lnTo>
                <a:lnTo>
                  <a:pt x="2974" y="86"/>
                </a:lnTo>
                <a:lnTo>
                  <a:pt x="2964" y="86"/>
                </a:lnTo>
                <a:lnTo>
                  <a:pt x="2955" y="86"/>
                </a:lnTo>
                <a:lnTo>
                  <a:pt x="2945" y="86"/>
                </a:lnTo>
                <a:lnTo>
                  <a:pt x="2941" y="86"/>
                </a:lnTo>
                <a:lnTo>
                  <a:pt x="2928" y="86"/>
                </a:lnTo>
                <a:lnTo>
                  <a:pt x="2918" y="86"/>
                </a:lnTo>
                <a:lnTo>
                  <a:pt x="2907" y="86"/>
                </a:lnTo>
                <a:lnTo>
                  <a:pt x="2886" y="86"/>
                </a:lnTo>
                <a:lnTo>
                  <a:pt x="2863" y="86"/>
                </a:lnTo>
                <a:lnTo>
                  <a:pt x="2846" y="86"/>
                </a:lnTo>
                <a:lnTo>
                  <a:pt x="2833" y="86"/>
                </a:lnTo>
                <a:lnTo>
                  <a:pt x="2818" y="87"/>
                </a:lnTo>
                <a:lnTo>
                  <a:pt x="2797" y="88"/>
                </a:lnTo>
                <a:lnTo>
                  <a:pt x="2781" y="89"/>
                </a:lnTo>
                <a:lnTo>
                  <a:pt x="2780" y="89"/>
                </a:lnTo>
                <a:lnTo>
                  <a:pt x="2663" y="94"/>
                </a:lnTo>
                <a:lnTo>
                  <a:pt x="2549" y="98"/>
                </a:lnTo>
                <a:lnTo>
                  <a:pt x="2518" y="99"/>
                </a:lnTo>
                <a:lnTo>
                  <a:pt x="2488" y="100"/>
                </a:lnTo>
                <a:lnTo>
                  <a:pt x="2438" y="101"/>
                </a:lnTo>
                <a:lnTo>
                  <a:pt x="2343" y="102"/>
                </a:lnTo>
                <a:lnTo>
                  <a:pt x="2213" y="106"/>
                </a:lnTo>
                <a:lnTo>
                  <a:pt x="2199" y="106"/>
                </a:lnTo>
                <a:lnTo>
                  <a:pt x="2145" y="107"/>
                </a:lnTo>
                <a:lnTo>
                  <a:pt x="2064" y="107"/>
                </a:lnTo>
                <a:lnTo>
                  <a:pt x="2001" y="107"/>
                </a:lnTo>
                <a:lnTo>
                  <a:pt x="1954" y="107"/>
                </a:lnTo>
                <a:lnTo>
                  <a:pt x="1886" y="106"/>
                </a:lnTo>
                <a:lnTo>
                  <a:pt x="1750" y="101"/>
                </a:lnTo>
                <a:lnTo>
                  <a:pt x="1667" y="98"/>
                </a:lnTo>
                <a:lnTo>
                  <a:pt x="1562" y="100"/>
                </a:lnTo>
                <a:lnTo>
                  <a:pt x="1050" y="108"/>
                </a:lnTo>
                <a:lnTo>
                  <a:pt x="258" y="114"/>
                </a:lnTo>
                <a:lnTo>
                  <a:pt x="0" y="115"/>
                </a:lnTo>
                <a:lnTo>
                  <a:pt x="0" y="115"/>
                </a:lnTo>
                <a:close/>
              </a:path>
            </a:pathLst>
          </a:custGeom>
          <a:solidFill>
            <a:srgbClr val="FFFF99"/>
          </a:solidFill>
          <a:ln w="9525">
            <a:noFill/>
            <a:round/>
            <a:headEnd/>
            <a:tailEnd/>
          </a:ln>
        </p:spPr>
        <p:txBody>
          <a:bodyPr/>
          <a:lstStyle/>
          <a:p>
            <a:endParaRPr lang="en-GB"/>
          </a:p>
        </p:txBody>
      </p:sp>
      <p:sp>
        <p:nvSpPr>
          <p:cNvPr id="46" name="Freeform 2441"/>
          <p:cNvSpPr>
            <a:spLocks/>
          </p:cNvSpPr>
          <p:nvPr>
            <p:custDataLst>
              <p:tags r:id="rId37"/>
            </p:custDataLst>
          </p:nvPr>
        </p:nvSpPr>
        <p:spPr bwMode="auto">
          <a:xfrm>
            <a:off x="400988" y="2308232"/>
            <a:ext cx="8161157" cy="125914"/>
          </a:xfrm>
          <a:custGeom>
            <a:avLst/>
            <a:gdLst/>
            <a:ahLst/>
            <a:cxnLst>
              <a:cxn ang="0">
                <a:pos x="2518" y="99"/>
              </a:cxn>
              <a:cxn ang="0">
                <a:pos x="2964" y="86"/>
              </a:cxn>
              <a:cxn ang="0">
                <a:pos x="3114" y="87"/>
              </a:cxn>
              <a:cxn ang="0">
                <a:pos x="3245" y="86"/>
              </a:cxn>
              <a:cxn ang="0">
                <a:pos x="3385" y="84"/>
              </a:cxn>
              <a:cxn ang="0">
                <a:pos x="3514" y="80"/>
              </a:cxn>
              <a:cxn ang="0">
                <a:pos x="3634" y="77"/>
              </a:cxn>
              <a:cxn ang="0">
                <a:pos x="3761" y="72"/>
              </a:cxn>
              <a:cxn ang="0">
                <a:pos x="3900" y="69"/>
              </a:cxn>
              <a:cxn ang="0">
                <a:pos x="4074" y="72"/>
              </a:cxn>
              <a:cxn ang="0">
                <a:pos x="4307" y="74"/>
              </a:cxn>
              <a:cxn ang="0">
                <a:pos x="4582" y="75"/>
              </a:cxn>
              <a:cxn ang="0">
                <a:pos x="4802" y="71"/>
              </a:cxn>
              <a:cxn ang="0">
                <a:pos x="4939" y="72"/>
              </a:cxn>
              <a:cxn ang="0">
                <a:pos x="5111" y="70"/>
              </a:cxn>
              <a:cxn ang="0">
                <a:pos x="5280" y="65"/>
              </a:cxn>
              <a:cxn ang="0">
                <a:pos x="5445" y="63"/>
              </a:cxn>
              <a:cxn ang="0">
                <a:pos x="5576" y="60"/>
              </a:cxn>
              <a:cxn ang="0">
                <a:pos x="5706" y="58"/>
              </a:cxn>
              <a:cxn ang="0">
                <a:pos x="5897" y="56"/>
              </a:cxn>
              <a:cxn ang="0">
                <a:pos x="6218" y="51"/>
              </a:cxn>
              <a:cxn ang="0">
                <a:pos x="6455" y="47"/>
              </a:cxn>
              <a:cxn ang="0">
                <a:pos x="6721" y="39"/>
              </a:cxn>
              <a:cxn ang="0">
                <a:pos x="6975" y="34"/>
              </a:cxn>
              <a:cxn ang="0">
                <a:pos x="7190" y="31"/>
              </a:cxn>
              <a:cxn ang="0">
                <a:pos x="7378" y="29"/>
              </a:cxn>
              <a:cxn ang="0">
                <a:pos x="7559" y="22"/>
              </a:cxn>
              <a:cxn ang="0">
                <a:pos x="7793" y="15"/>
              </a:cxn>
              <a:cxn ang="0">
                <a:pos x="8121" y="5"/>
              </a:cxn>
              <a:cxn ang="0">
                <a:pos x="8335" y="8"/>
              </a:cxn>
              <a:cxn ang="0">
                <a:pos x="8229" y="5"/>
              </a:cxn>
              <a:cxn ang="0">
                <a:pos x="7973" y="8"/>
              </a:cxn>
              <a:cxn ang="0">
                <a:pos x="7660" y="18"/>
              </a:cxn>
              <a:cxn ang="0">
                <a:pos x="7470" y="24"/>
              </a:cxn>
              <a:cxn ang="0">
                <a:pos x="7275" y="31"/>
              </a:cxn>
              <a:cxn ang="0">
                <a:pos x="7098" y="37"/>
              </a:cxn>
              <a:cxn ang="0">
                <a:pos x="6834" y="48"/>
              </a:cxn>
              <a:cxn ang="0">
                <a:pos x="6585" y="58"/>
              </a:cxn>
              <a:cxn ang="0">
                <a:pos x="6335" y="68"/>
              </a:cxn>
              <a:cxn ang="0">
                <a:pos x="6062" y="79"/>
              </a:cxn>
              <a:cxn ang="0">
                <a:pos x="5765" y="83"/>
              </a:cxn>
              <a:cxn ang="0">
                <a:pos x="5636" y="83"/>
              </a:cxn>
              <a:cxn ang="0">
                <a:pos x="5525" y="80"/>
              </a:cxn>
              <a:cxn ang="0">
                <a:pos x="5385" y="67"/>
              </a:cxn>
              <a:cxn ang="0">
                <a:pos x="5236" y="67"/>
              </a:cxn>
              <a:cxn ang="0">
                <a:pos x="5005" y="75"/>
              </a:cxn>
              <a:cxn ang="0">
                <a:pos x="4867" y="73"/>
              </a:cxn>
              <a:cxn ang="0">
                <a:pos x="4711" y="77"/>
              </a:cxn>
              <a:cxn ang="0">
                <a:pos x="4470" y="79"/>
              </a:cxn>
              <a:cxn ang="0">
                <a:pos x="4204" y="74"/>
              </a:cxn>
              <a:cxn ang="0">
                <a:pos x="3983" y="72"/>
              </a:cxn>
              <a:cxn ang="0">
                <a:pos x="3833" y="79"/>
              </a:cxn>
              <a:cxn ang="0">
                <a:pos x="3697" y="82"/>
              </a:cxn>
              <a:cxn ang="0">
                <a:pos x="3590" y="83"/>
              </a:cxn>
              <a:cxn ang="0">
                <a:pos x="3445" y="92"/>
              </a:cxn>
              <a:cxn ang="0">
                <a:pos x="3307" y="94"/>
              </a:cxn>
              <a:cxn ang="0">
                <a:pos x="3176" y="94"/>
              </a:cxn>
              <a:cxn ang="0">
                <a:pos x="3019" y="93"/>
              </a:cxn>
              <a:cxn ang="0">
                <a:pos x="2863" y="92"/>
              </a:cxn>
              <a:cxn ang="0">
                <a:pos x="2001" y="111"/>
              </a:cxn>
            </a:cxnLst>
            <a:rect l="0" t="0" r="r" b="b"/>
            <a:pathLst>
              <a:path w="8426" h="131">
                <a:moveTo>
                  <a:pt x="0" y="115"/>
                </a:moveTo>
                <a:lnTo>
                  <a:pt x="258" y="114"/>
                </a:lnTo>
                <a:lnTo>
                  <a:pt x="1050" y="108"/>
                </a:lnTo>
                <a:lnTo>
                  <a:pt x="1562" y="100"/>
                </a:lnTo>
                <a:lnTo>
                  <a:pt x="1667" y="98"/>
                </a:lnTo>
                <a:lnTo>
                  <a:pt x="1750" y="101"/>
                </a:lnTo>
                <a:lnTo>
                  <a:pt x="1886" y="106"/>
                </a:lnTo>
                <a:lnTo>
                  <a:pt x="1954" y="107"/>
                </a:lnTo>
                <a:lnTo>
                  <a:pt x="2001" y="107"/>
                </a:lnTo>
                <a:lnTo>
                  <a:pt x="2064" y="107"/>
                </a:lnTo>
                <a:lnTo>
                  <a:pt x="2145" y="107"/>
                </a:lnTo>
                <a:lnTo>
                  <a:pt x="2199" y="106"/>
                </a:lnTo>
                <a:lnTo>
                  <a:pt x="2213" y="106"/>
                </a:lnTo>
                <a:lnTo>
                  <a:pt x="2343" y="102"/>
                </a:lnTo>
                <a:lnTo>
                  <a:pt x="2438" y="101"/>
                </a:lnTo>
                <a:lnTo>
                  <a:pt x="2488" y="100"/>
                </a:lnTo>
                <a:lnTo>
                  <a:pt x="2518" y="99"/>
                </a:lnTo>
                <a:lnTo>
                  <a:pt x="2549" y="98"/>
                </a:lnTo>
                <a:lnTo>
                  <a:pt x="2663" y="94"/>
                </a:lnTo>
                <a:lnTo>
                  <a:pt x="2780" y="89"/>
                </a:lnTo>
                <a:lnTo>
                  <a:pt x="2781" y="89"/>
                </a:lnTo>
                <a:lnTo>
                  <a:pt x="2797" y="88"/>
                </a:lnTo>
                <a:lnTo>
                  <a:pt x="2818" y="87"/>
                </a:lnTo>
                <a:lnTo>
                  <a:pt x="2833" y="86"/>
                </a:lnTo>
                <a:lnTo>
                  <a:pt x="2846" y="86"/>
                </a:lnTo>
                <a:lnTo>
                  <a:pt x="2863" y="86"/>
                </a:lnTo>
                <a:lnTo>
                  <a:pt x="2886" y="86"/>
                </a:lnTo>
                <a:lnTo>
                  <a:pt x="2907" y="86"/>
                </a:lnTo>
                <a:lnTo>
                  <a:pt x="2918" y="86"/>
                </a:lnTo>
                <a:lnTo>
                  <a:pt x="2928" y="86"/>
                </a:lnTo>
                <a:lnTo>
                  <a:pt x="2941" y="86"/>
                </a:lnTo>
                <a:lnTo>
                  <a:pt x="2945" y="86"/>
                </a:lnTo>
                <a:lnTo>
                  <a:pt x="2955" y="86"/>
                </a:lnTo>
                <a:lnTo>
                  <a:pt x="2964" y="86"/>
                </a:lnTo>
                <a:lnTo>
                  <a:pt x="2974" y="86"/>
                </a:lnTo>
                <a:lnTo>
                  <a:pt x="2984" y="86"/>
                </a:lnTo>
                <a:lnTo>
                  <a:pt x="2991" y="86"/>
                </a:lnTo>
                <a:lnTo>
                  <a:pt x="2992" y="86"/>
                </a:lnTo>
                <a:lnTo>
                  <a:pt x="2992" y="86"/>
                </a:lnTo>
                <a:lnTo>
                  <a:pt x="3001" y="86"/>
                </a:lnTo>
                <a:lnTo>
                  <a:pt x="3007" y="86"/>
                </a:lnTo>
                <a:lnTo>
                  <a:pt x="3016" y="86"/>
                </a:lnTo>
                <a:lnTo>
                  <a:pt x="3019" y="86"/>
                </a:lnTo>
                <a:lnTo>
                  <a:pt x="3036" y="86"/>
                </a:lnTo>
                <a:lnTo>
                  <a:pt x="3038" y="86"/>
                </a:lnTo>
                <a:lnTo>
                  <a:pt x="3056" y="86"/>
                </a:lnTo>
                <a:lnTo>
                  <a:pt x="3071" y="86"/>
                </a:lnTo>
                <a:lnTo>
                  <a:pt x="3076" y="86"/>
                </a:lnTo>
                <a:lnTo>
                  <a:pt x="3086" y="86"/>
                </a:lnTo>
                <a:lnTo>
                  <a:pt x="3100" y="86"/>
                </a:lnTo>
                <a:lnTo>
                  <a:pt x="3114" y="87"/>
                </a:lnTo>
                <a:lnTo>
                  <a:pt x="3116" y="87"/>
                </a:lnTo>
                <a:lnTo>
                  <a:pt x="3130" y="86"/>
                </a:lnTo>
                <a:lnTo>
                  <a:pt x="3141" y="86"/>
                </a:lnTo>
                <a:lnTo>
                  <a:pt x="3146" y="86"/>
                </a:lnTo>
                <a:lnTo>
                  <a:pt x="3157" y="86"/>
                </a:lnTo>
                <a:lnTo>
                  <a:pt x="3162" y="86"/>
                </a:lnTo>
                <a:lnTo>
                  <a:pt x="3162" y="86"/>
                </a:lnTo>
                <a:lnTo>
                  <a:pt x="3168" y="86"/>
                </a:lnTo>
                <a:lnTo>
                  <a:pt x="3176" y="86"/>
                </a:lnTo>
                <a:lnTo>
                  <a:pt x="3183" y="86"/>
                </a:lnTo>
                <a:lnTo>
                  <a:pt x="3196" y="86"/>
                </a:lnTo>
                <a:lnTo>
                  <a:pt x="3202" y="86"/>
                </a:lnTo>
                <a:lnTo>
                  <a:pt x="3211" y="86"/>
                </a:lnTo>
                <a:lnTo>
                  <a:pt x="3218" y="86"/>
                </a:lnTo>
                <a:lnTo>
                  <a:pt x="3228" y="86"/>
                </a:lnTo>
                <a:lnTo>
                  <a:pt x="3236" y="86"/>
                </a:lnTo>
                <a:lnTo>
                  <a:pt x="3245" y="86"/>
                </a:lnTo>
                <a:lnTo>
                  <a:pt x="3256" y="86"/>
                </a:lnTo>
                <a:lnTo>
                  <a:pt x="3259" y="86"/>
                </a:lnTo>
                <a:lnTo>
                  <a:pt x="3269" y="86"/>
                </a:lnTo>
                <a:lnTo>
                  <a:pt x="3274" y="86"/>
                </a:lnTo>
                <a:lnTo>
                  <a:pt x="3281" y="86"/>
                </a:lnTo>
                <a:lnTo>
                  <a:pt x="3286" y="85"/>
                </a:lnTo>
                <a:lnTo>
                  <a:pt x="3294" y="85"/>
                </a:lnTo>
                <a:lnTo>
                  <a:pt x="3300" y="85"/>
                </a:lnTo>
                <a:lnTo>
                  <a:pt x="3307" y="85"/>
                </a:lnTo>
                <a:lnTo>
                  <a:pt x="3314" y="85"/>
                </a:lnTo>
                <a:lnTo>
                  <a:pt x="3324" y="85"/>
                </a:lnTo>
                <a:lnTo>
                  <a:pt x="3330" y="85"/>
                </a:lnTo>
                <a:lnTo>
                  <a:pt x="3346" y="85"/>
                </a:lnTo>
                <a:lnTo>
                  <a:pt x="3352" y="84"/>
                </a:lnTo>
                <a:lnTo>
                  <a:pt x="3364" y="84"/>
                </a:lnTo>
                <a:lnTo>
                  <a:pt x="3377" y="84"/>
                </a:lnTo>
                <a:lnTo>
                  <a:pt x="3385" y="84"/>
                </a:lnTo>
                <a:lnTo>
                  <a:pt x="3393" y="84"/>
                </a:lnTo>
                <a:lnTo>
                  <a:pt x="3399" y="84"/>
                </a:lnTo>
                <a:lnTo>
                  <a:pt x="3410" y="84"/>
                </a:lnTo>
                <a:lnTo>
                  <a:pt x="3413" y="84"/>
                </a:lnTo>
                <a:lnTo>
                  <a:pt x="3419" y="84"/>
                </a:lnTo>
                <a:lnTo>
                  <a:pt x="3425" y="84"/>
                </a:lnTo>
                <a:lnTo>
                  <a:pt x="3433" y="83"/>
                </a:lnTo>
                <a:lnTo>
                  <a:pt x="3441" y="83"/>
                </a:lnTo>
                <a:lnTo>
                  <a:pt x="3445" y="83"/>
                </a:lnTo>
                <a:lnTo>
                  <a:pt x="3455" y="83"/>
                </a:lnTo>
                <a:lnTo>
                  <a:pt x="3467" y="83"/>
                </a:lnTo>
                <a:lnTo>
                  <a:pt x="3476" y="83"/>
                </a:lnTo>
                <a:lnTo>
                  <a:pt x="3482" y="82"/>
                </a:lnTo>
                <a:lnTo>
                  <a:pt x="3492" y="81"/>
                </a:lnTo>
                <a:lnTo>
                  <a:pt x="3499" y="81"/>
                </a:lnTo>
                <a:lnTo>
                  <a:pt x="3506" y="80"/>
                </a:lnTo>
                <a:lnTo>
                  <a:pt x="3514" y="80"/>
                </a:lnTo>
                <a:lnTo>
                  <a:pt x="3522" y="80"/>
                </a:lnTo>
                <a:lnTo>
                  <a:pt x="3529" y="80"/>
                </a:lnTo>
                <a:lnTo>
                  <a:pt x="3536" y="80"/>
                </a:lnTo>
                <a:lnTo>
                  <a:pt x="3543" y="80"/>
                </a:lnTo>
                <a:lnTo>
                  <a:pt x="3554" y="80"/>
                </a:lnTo>
                <a:lnTo>
                  <a:pt x="3561" y="80"/>
                </a:lnTo>
                <a:lnTo>
                  <a:pt x="3572" y="80"/>
                </a:lnTo>
                <a:lnTo>
                  <a:pt x="3581" y="80"/>
                </a:lnTo>
                <a:lnTo>
                  <a:pt x="3590" y="79"/>
                </a:lnTo>
                <a:lnTo>
                  <a:pt x="3598" y="79"/>
                </a:lnTo>
                <a:lnTo>
                  <a:pt x="3603" y="79"/>
                </a:lnTo>
                <a:lnTo>
                  <a:pt x="3611" y="79"/>
                </a:lnTo>
                <a:lnTo>
                  <a:pt x="3614" y="79"/>
                </a:lnTo>
                <a:lnTo>
                  <a:pt x="3620" y="79"/>
                </a:lnTo>
                <a:lnTo>
                  <a:pt x="3625" y="77"/>
                </a:lnTo>
                <a:lnTo>
                  <a:pt x="3631" y="77"/>
                </a:lnTo>
                <a:lnTo>
                  <a:pt x="3634" y="77"/>
                </a:lnTo>
                <a:lnTo>
                  <a:pt x="3643" y="77"/>
                </a:lnTo>
                <a:lnTo>
                  <a:pt x="3650" y="76"/>
                </a:lnTo>
                <a:lnTo>
                  <a:pt x="3657" y="76"/>
                </a:lnTo>
                <a:lnTo>
                  <a:pt x="3660" y="76"/>
                </a:lnTo>
                <a:lnTo>
                  <a:pt x="3669" y="75"/>
                </a:lnTo>
                <a:lnTo>
                  <a:pt x="3674" y="75"/>
                </a:lnTo>
                <a:lnTo>
                  <a:pt x="3683" y="75"/>
                </a:lnTo>
                <a:lnTo>
                  <a:pt x="3687" y="75"/>
                </a:lnTo>
                <a:lnTo>
                  <a:pt x="3697" y="75"/>
                </a:lnTo>
                <a:lnTo>
                  <a:pt x="3703" y="74"/>
                </a:lnTo>
                <a:lnTo>
                  <a:pt x="3713" y="74"/>
                </a:lnTo>
                <a:lnTo>
                  <a:pt x="3723" y="74"/>
                </a:lnTo>
                <a:lnTo>
                  <a:pt x="3725" y="73"/>
                </a:lnTo>
                <a:lnTo>
                  <a:pt x="3740" y="73"/>
                </a:lnTo>
                <a:lnTo>
                  <a:pt x="3747" y="73"/>
                </a:lnTo>
                <a:lnTo>
                  <a:pt x="3755" y="73"/>
                </a:lnTo>
                <a:lnTo>
                  <a:pt x="3761" y="72"/>
                </a:lnTo>
                <a:lnTo>
                  <a:pt x="3768" y="72"/>
                </a:lnTo>
                <a:lnTo>
                  <a:pt x="3777" y="72"/>
                </a:lnTo>
                <a:lnTo>
                  <a:pt x="3786" y="72"/>
                </a:lnTo>
                <a:lnTo>
                  <a:pt x="3793" y="71"/>
                </a:lnTo>
                <a:lnTo>
                  <a:pt x="3801" y="71"/>
                </a:lnTo>
                <a:lnTo>
                  <a:pt x="3811" y="71"/>
                </a:lnTo>
                <a:lnTo>
                  <a:pt x="3818" y="70"/>
                </a:lnTo>
                <a:lnTo>
                  <a:pt x="3829" y="70"/>
                </a:lnTo>
                <a:lnTo>
                  <a:pt x="3833" y="70"/>
                </a:lnTo>
                <a:lnTo>
                  <a:pt x="3840" y="70"/>
                </a:lnTo>
                <a:lnTo>
                  <a:pt x="3850" y="70"/>
                </a:lnTo>
                <a:lnTo>
                  <a:pt x="3858" y="69"/>
                </a:lnTo>
                <a:lnTo>
                  <a:pt x="3869" y="69"/>
                </a:lnTo>
                <a:lnTo>
                  <a:pt x="3875" y="69"/>
                </a:lnTo>
                <a:lnTo>
                  <a:pt x="3887" y="69"/>
                </a:lnTo>
                <a:lnTo>
                  <a:pt x="3893" y="69"/>
                </a:lnTo>
                <a:lnTo>
                  <a:pt x="3900" y="69"/>
                </a:lnTo>
                <a:lnTo>
                  <a:pt x="3907" y="69"/>
                </a:lnTo>
                <a:lnTo>
                  <a:pt x="3917" y="70"/>
                </a:lnTo>
                <a:lnTo>
                  <a:pt x="3923" y="70"/>
                </a:lnTo>
                <a:lnTo>
                  <a:pt x="3931" y="70"/>
                </a:lnTo>
                <a:lnTo>
                  <a:pt x="3945" y="70"/>
                </a:lnTo>
                <a:lnTo>
                  <a:pt x="3957" y="71"/>
                </a:lnTo>
                <a:lnTo>
                  <a:pt x="3966" y="71"/>
                </a:lnTo>
                <a:lnTo>
                  <a:pt x="3978" y="71"/>
                </a:lnTo>
                <a:lnTo>
                  <a:pt x="3983" y="71"/>
                </a:lnTo>
                <a:lnTo>
                  <a:pt x="3994" y="72"/>
                </a:lnTo>
                <a:lnTo>
                  <a:pt x="4009" y="72"/>
                </a:lnTo>
                <a:lnTo>
                  <a:pt x="4018" y="72"/>
                </a:lnTo>
                <a:lnTo>
                  <a:pt x="4033" y="72"/>
                </a:lnTo>
                <a:lnTo>
                  <a:pt x="4044" y="72"/>
                </a:lnTo>
                <a:lnTo>
                  <a:pt x="4053" y="72"/>
                </a:lnTo>
                <a:lnTo>
                  <a:pt x="4061" y="72"/>
                </a:lnTo>
                <a:lnTo>
                  <a:pt x="4074" y="72"/>
                </a:lnTo>
                <a:lnTo>
                  <a:pt x="4088" y="72"/>
                </a:lnTo>
                <a:lnTo>
                  <a:pt x="4098" y="72"/>
                </a:lnTo>
                <a:lnTo>
                  <a:pt x="4107" y="72"/>
                </a:lnTo>
                <a:lnTo>
                  <a:pt x="4119" y="72"/>
                </a:lnTo>
                <a:lnTo>
                  <a:pt x="4145" y="71"/>
                </a:lnTo>
                <a:lnTo>
                  <a:pt x="4151" y="71"/>
                </a:lnTo>
                <a:lnTo>
                  <a:pt x="4158" y="71"/>
                </a:lnTo>
                <a:lnTo>
                  <a:pt x="4193" y="72"/>
                </a:lnTo>
                <a:lnTo>
                  <a:pt x="4204" y="73"/>
                </a:lnTo>
                <a:lnTo>
                  <a:pt x="4223" y="73"/>
                </a:lnTo>
                <a:lnTo>
                  <a:pt x="4230" y="73"/>
                </a:lnTo>
                <a:lnTo>
                  <a:pt x="4244" y="74"/>
                </a:lnTo>
                <a:lnTo>
                  <a:pt x="4265" y="74"/>
                </a:lnTo>
                <a:lnTo>
                  <a:pt x="4279" y="74"/>
                </a:lnTo>
                <a:lnTo>
                  <a:pt x="4285" y="74"/>
                </a:lnTo>
                <a:lnTo>
                  <a:pt x="4298" y="74"/>
                </a:lnTo>
                <a:lnTo>
                  <a:pt x="4307" y="74"/>
                </a:lnTo>
                <a:lnTo>
                  <a:pt x="4309" y="74"/>
                </a:lnTo>
                <a:lnTo>
                  <a:pt x="4343" y="73"/>
                </a:lnTo>
                <a:lnTo>
                  <a:pt x="4347" y="73"/>
                </a:lnTo>
                <a:lnTo>
                  <a:pt x="4393" y="73"/>
                </a:lnTo>
                <a:lnTo>
                  <a:pt x="4411" y="73"/>
                </a:lnTo>
                <a:lnTo>
                  <a:pt x="4432" y="73"/>
                </a:lnTo>
                <a:lnTo>
                  <a:pt x="4437" y="73"/>
                </a:lnTo>
                <a:lnTo>
                  <a:pt x="4461" y="74"/>
                </a:lnTo>
                <a:lnTo>
                  <a:pt x="4470" y="74"/>
                </a:lnTo>
                <a:lnTo>
                  <a:pt x="4485" y="74"/>
                </a:lnTo>
                <a:lnTo>
                  <a:pt x="4500" y="75"/>
                </a:lnTo>
                <a:lnTo>
                  <a:pt x="4512" y="75"/>
                </a:lnTo>
                <a:lnTo>
                  <a:pt x="4527" y="74"/>
                </a:lnTo>
                <a:lnTo>
                  <a:pt x="4541" y="74"/>
                </a:lnTo>
                <a:lnTo>
                  <a:pt x="4561" y="74"/>
                </a:lnTo>
                <a:lnTo>
                  <a:pt x="4572" y="74"/>
                </a:lnTo>
                <a:lnTo>
                  <a:pt x="4582" y="75"/>
                </a:lnTo>
                <a:lnTo>
                  <a:pt x="4604" y="75"/>
                </a:lnTo>
                <a:lnTo>
                  <a:pt x="4612" y="75"/>
                </a:lnTo>
                <a:lnTo>
                  <a:pt x="4626" y="75"/>
                </a:lnTo>
                <a:lnTo>
                  <a:pt x="4641" y="75"/>
                </a:lnTo>
                <a:lnTo>
                  <a:pt x="4658" y="75"/>
                </a:lnTo>
                <a:lnTo>
                  <a:pt x="4666" y="75"/>
                </a:lnTo>
                <a:lnTo>
                  <a:pt x="4681" y="75"/>
                </a:lnTo>
                <a:lnTo>
                  <a:pt x="4693" y="74"/>
                </a:lnTo>
                <a:lnTo>
                  <a:pt x="4711" y="74"/>
                </a:lnTo>
                <a:lnTo>
                  <a:pt x="4721" y="73"/>
                </a:lnTo>
                <a:lnTo>
                  <a:pt x="4742" y="72"/>
                </a:lnTo>
                <a:lnTo>
                  <a:pt x="4760" y="72"/>
                </a:lnTo>
                <a:lnTo>
                  <a:pt x="4772" y="71"/>
                </a:lnTo>
                <a:lnTo>
                  <a:pt x="4783" y="71"/>
                </a:lnTo>
                <a:lnTo>
                  <a:pt x="4791" y="71"/>
                </a:lnTo>
                <a:lnTo>
                  <a:pt x="4797" y="71"/>
                </a:lnTo>
                <a:lnTo>
                  <a:pt x="4802" y="71"/>
                </a:lnTo>
                <a:lnTo>
                  <a:pt x="4808" y="70"/>
                </a:lnTo>
                <a:lnTo>
                  <a:pt x="4818" y="70"/>
                </a:lnTo>
                <a:lnTo>
                  <a:pt x="4824" y="70"/>
                </a:lnTo>
                <a:lnTo>
                  <a:pt x="4834" y="71"/>
                </a:lnTo>
                <a:lnTo>
                  <a:pt x="4841" y="71"/>
                </a:lnTo>
                <a:lnTo>
                  <a:pt x="4848" y="71"/>
                </a:lnTo>
                <a:lnTo>
                  <a:pt x="4852" y="71"/>
                </a:lnTo>
                <a:lnTo>
                  <a:pt x="4861" y="71"/>
                </a:lnTo>
                <a:lnTo>
                  <a:pt x="4867" y="71"/>
                </a:lnTo>
                <a:lnTo>
                  <a:pt x="4875" y="71"/>
                </a:lnTo>
                <a:lnTo>
                  <a:pt x="4883" y="71"/>
                </a:lnTo>
                <a:lnTo>
                  <a:pt x="4890" y="71"/>
                </a:lnTo>
                <a:lnTo>
                  <a:pt x="4900" y="71"/>
                </a:lnTo>
                <a:lnTo>
                  <a:pt x="4907" y="72"/>
                </a:lnTo>
                <a:lnTo>
                  <a:pt x="4920" y="72"/>
                </a:lnTo>
                <a:lnTo>
                  <a:pt x="4930" y="72"/>
                </a:lnTo>
                <a:lnTo>
                  <a:pt x="4939" y="72"/>
                </a:lnTo>
                <a:lnTo>
                  <a:pt x="4948" y="72"/>
                </a:lnTo>
                <a:lnTo>
                  <a:pt x="4954" y="72"/>
                </a:lnTo>
                <a:lnTo>
                  <a:pt x="4960" y="72"/>
                </a:lnTo>
                <a:lnTo>
                  <a:pt x="4964" y="72"/>
                </a:lnTo>
                <a:lnTo>
                  <a:pt x="4968" y="72"/>
                </a:lnTo>
                <a:lnTo>
                  <a:pt x="4978" y="72"/>
                </a:lnTo>
                <a:lnTo>
                  <a:pt x="4982" y="72"/>
                </a:lnTo>
                <a:lnTo>
                  <a:pt x="4994" y="72"/>
                </a:lnTo>
                <a:lnTo>
                  <a:pt x="5005" y="72"/>
                </a:lnTo>
                <a:lnTo>
                  <a:pt x="5014" y="72"/>
                </a:lnTo>
                <a:lnTo>
                  <a:pt x="5027" y="72"/>
                </a:lnTo>
                <a:lnTo>
                  <a:pt x="5038" y="72"/>
                </a:lnTo>
                <a:lnTo>
                  <a:pt x="5047" y="72"/>
                </a:lnTo>
                <a:lnTo>
                  <a:pt x="5059" y="71"/>
                </a:lnTo>
                <a:lnTo>
                  <a:pt x="5076" y="71"/>
                </a:lnTo>
                <a:lnTo>
                  <a:pt x="5095" y="71"/>
                </a:lnTo>
                <a:lnTo>
                  <a:pt x="5111" y="70"/>
                </a:lnTo>
                <a:lnTo>
                  <a:pt x="5129" y="70"/>
                </a:lnTo>
                <a:lnTo>
                  <a:pt x="5151" y="70"/>
                </a:lnTo>
                <a:lnTo>
                  <a:pt x="5170" y="70"/>
                </a:lnTo>
                <a:lnTo>
                  <a:pt x="5195" y="68"/>
                </a:lnTo>
                <a:lnTo>
                  <a:pt x="5204" y="68"/>
                </a:lnTo>
                <a:lnTo>
                  <a:pt x="5214" y="68"/>
                </a:lnTo>
                <a:lnTo>
                  <a:pt x="5222" y="67"/>
                </a:lnTo>
                <a:lnTo>
                  <a:pt x="5231" y="67"/>
                </a:lnTo>
                <a:lnTo>
                  <a:pt x="5236" y="67"/>
                </a:lnTo>
                <a:lnTo>
                  <a:pt x="5240" y="67"/>
                </a:lnTo>
                <a:lnTo>
                  <a:pt x="5249" y="67"/>
                </a:lnTo>
                <a:lnTo>
                  <a:pt x="5253" y="67"/>
                </a:lnTo>
                <a:lnTo>
                  <a:pt x="5259" y="67"/>
                </a:lnTo>
                <a:lnTo>
                  <a:pt x="5262" y="67"/>
                </a:lnTo>
                <a:lnTo>
                  <a:pt x="5269" y="65"/>
                </a:lnTo>
                <a:lnTo>
                  <a:pt x="5273" y="65"/>
                </a:lnTo>
                <a:lnTo>
                  <a:pt x="5280" y="65"/>
                </a:lnTo>
                <a:lnTo>
                  <a:pt x="5288" y="65"/>
                </a:lnTo>
                <a:lnTo>
                  <a:pt x="5300" y="64"/>
                </a:lnTo>
                <a:lnTo>
                  <a:pt x="5313" y="64"/>
                </a:lnTo>
                <a:lnTo>
                  <a:pt x="5319" y="64"/>
                </a:lnTo>
                <a:lnTo>
                  <a:pt x="5332" y="65"/>
                </a:lnTo>
                <a:lnTo>
                  <a:pt x="5342" y="65"/>
                </a:lnTo>
                <a:lnTo>
                  <a:pt x="5353" y="65"/>
                </a:lnTo>
                <a:lnTo>
                  <a:pt x="5372" y="65"/>
                </a:lnTo>
                <a:lnTo>
                  <a:pt x="5385" y="67"/>
                </a:lnTo>
                <a:lnTo>
                  <a:pt x="5390" y="67"/>
                </a:lnTo>
                <a:lnTo>
                  <a:pt x="5394" y="67"/>
                </a:lnTo>
                <a:lnTo>
                  <a:pt x="5403" y="67"/>
                </a:lnTo>
                <a:lnTo>
                  <a:pt x="5407" y="65"/>
                </a:lnTo>
                <a:lnTo>
                  <a:pt x="5413" y="65"/>
                </a:lnTo>
                <a:lnTo>
                  <a:pt x="5421" y="64"/>
                </a:lnTo>
                <a:lnTo>
                  <a:pt x="5433" y="63"/>
                </a:lnTo>
                <a:lnTo>
                  <a:pt x="5445" y="63"/>
                </a:lnTo>
                <a:lnTo>
                  <a:pt x="5456" y="62"/>
                </a:lnTo>
                <a:lnTo>
                  <a:pt x="5469" y="62"/>
                </a:lnTo>
                <a:lnTo>
                  <a:pt x="5480" y="62"/>
                </a:lnTo>
                <a:lnTo>
                  <a:pt x="5489" y="62"/>
                </a:lnTo>
                <a:lnTo>
                  <a:pt x="5500" y="61"/>
                </a:lnTo>
                <a:lnTo>
                  <a:pt x="5504" y="61"/>
                </a:lnTo>
                <a:lnTo>
                  <a:pt x="5510" y="61"/>
                </a:lnTo>
                <a:lnTo>
                  <a:pt x="5517" y="61"/>
                </a:lnTo>
                <a:lnTo>
                  <a:pt x="5525" y="61"/>
                </a:lnTo>
                <a:lnTo>
                  <a:pt x="5532" y="61"/>
                </a:lnTo>
                <a:lnTo>
                  <a:pt x="5535" y="61"/>
                </a:lnTo>
                <a:lnTo>
                  <a:pt x="5541" y="61"/>
                </a:lnTo>
                <a:lnTo>
                  <a:pt x="5549" y="61"/>
                </a:lnTo>
                <a:lnTo>
                  <a:pt x="5560" y="61"/>
                </a:lnTo>
                <a:lnTo>
                  <a:pt x="5563" y="61"/>
                </a:lnTo>
                <a:lnTo>
                  <a:pt x="5572" y="61"/>
                </a:lnTo>
                <a:lnTo>
                  <a:pt x="5576" y="60"/>
                </a:lnTo>
                <a:lnTo>
                  <a:pt x="5581" y="60"/>
                </a:lnTo>
                <a:lnTo>
                  <a:pt x="5586" y="60"/>
                </a:lnTo>
                <a:lnTo>
                  <a:pt x="5595" y="60"/>
                </a:lnTo>
                <a:lnTo>
                  <a:pt x="5603" y="60"/>
                </a:lnTo>
                <a:lnTo>
                  <a:pt x="5610" y="60"/>
                </a:lnTo>
                <a:lnTo>
                  <a:pt x="5614" y="60"/>
                </a:lnTo>
                <a:lnTo>
                  <a:pt x="5621" y="60"/>
                </a:lnTo>
                <a:lnTo>
                  <a:pt x="5626" y="59"/>
                </a:lnTo>
                <a:lnTo>
                  <a:pt x="5636" y="59"/>
                </a:lnTo>
                <a:lnTo>
                  <a:pt x="5648" y="59"/>
                </a:lnTo>
                <a:lnTo>
                  <a:pt x="5655" y="59"/>
                </a:lnTo>
                <a:lnTo>
                  <a:pt x="5662" y="59"/>
                </a:lnTo>
                <a:lnTo>
                  <a:pt x="5666" y="59"/>
                </a:lnTo>
                <a:lnTo>
                  <a:pt x="5677" y="59"/>
                </a:lnTo>
                <a:lnTo>
                  <a:pt x="5689" y="59"/>
                </a:lnTo>
                <a:lnTo>
                  <a:pt x="5696" y="59"/>
                </a:lnTo>
                <a:lnTo>
                  <a:pt x="5706" y="58"/>
                </a:lnTo>
                <a:lnTo>
                  <a:pt x="5722" y="58"/>
                </a:lnTo>
                <a:lnTo>
                  <a:pt x="5726" y="58"/>
                </a:lnTo>
                <a:lnTo>
                  <a:pt x="5730" y="58"/>
                </a:lnTo>
                <a:lnTo>
                  <a:pt x="5737" y="58"/>
                </a:lnTo>
                <a:lnTo>
                  <a:pt x="5741" y="58"/>
                </a:lnTo>
                <a:lnTo>
                  <a:pt x="5748" y="58"/>
                </a:lnTo>
                <a:lnTo>
                  <a:pt x="5754" y="58"/>
                </a:lnTo>
                <a:lnTo>
                  <a:pt x="5760" y="58"/>
                </a:lnTo>
                <a:lnTo>
                  <a:pt x="5765" y="58"/>
                </a:lnTo>
                <a:lnTo>
                  <a:pt x="5776" y="58"/>
                </a:lnTo>
                <a:lnTo>
                  <a:pt x="5786" y="57"/>
                </a:lnTo>
                <a:lnTo>
                  <a:pt x="5802" y="57"/>
                </a:lnTo>
                <a:lnTo>
                  <a:pt x="5820" y="57"/>
                </a:lnTo>
                <a:lnTo>
                  <a:pt x="5833" y="56"/>
                </a:lnTo>
                <a:lnTo>
                  <a:pt x="5864" y="56"/>
                </a:lnTo>
                <a:lnTo>
                  <a:pt x="5877" y="56"/>
                </a:lnTo>
                <a:lnTo>
                  <a:pt x="5897" y="56"/>
                </a:lnTo>
                <a:lnTo>
                  <a:pt x="5916" y="56"/>
                </a:lnTo>
                <a:lnTo>
                  <a:pt x="5935" y="56"/>
                </a:lnTo>
                <a:lnTo>
                  <a:pt x="5958" y="56"/>
                </a:lnTo>
                <a:lnTo>
                  <a:pt x="5969" y="56"/>
                </a:lnTo>
                <a:lnTo>
                  <a:pt x="5980" y="56"/>
                </a:lnTo>
                <a:lnTo>
                  <a:pt x="6007" y="56"/>
                </a:lnTo>
                <a:lnTo>
                  <a:pt x="6022" y="55"/>
                </a:lnTo>
                <a:lnTo>
                  <a:pt x="6050" y="55"/>
                </a:lnTo>
                <a:lnTo>
                  <a:pt x="6062" y="55"/>
                </a:lnTo>
                <a:lnTo>
                  <a:pt x="6079" y="54"/>
                </a:lnTo>
                <a:lnTo>
                  <a:pt x="6107" y="52"/>
                </a:lnTo>
                <a:lnTo>
                  <a:pt x="6126" y="52"/>
                </a:lnTo>
                <a:lnTo>
                  <a:pt x="6140" y="52"/>
                </a:lnTo>
                <a:lnTo>
                  <a:pt x="6164" y="52"/>
                </a:lnTo>
                <a:lnTo>
                  <a:pt x="6179" y="52"/>
                </a:lnTo>
                <a:lnTo>
                  <a:pt x="6197" y="52"/>
                </a:lnTo>
                <a:lnTo>
                  <a:pt x="6218" y="51"/>
                </a:lnTo>
                <a:lnTo>
                  <a:pt x="6228" y="51"/>
                </a:lnTo>
                <a:lnTo>
                  <a:pt x="6242" y="50"/>
                </a:lnTo>
                <a:lnTo>
                  <a:pt x="6260" y="50"/>
                </a:lnTo>
                <a:lnTo>
                  <a:pt x="6274" y="50"/>
                </a:lnTo>
                <a:lnTo>
                  <a:pt x="6282" y="50"/>
                </a:lnTo>
                <a:lnTo>
                  <a:pt x="6297" y="49"/>
                </a:lnTo>
                <a:lnTo>
                  <a:pt x="6306" y="49"/>
                </a:lnTo>
                <a:lnTo>
                  <a:pt x="6324" y="49"/>
                </a:lnTo>
                <a:lnTo>
                  <a:pt x="6335" y="49"/>
                </a:lnTo>
                <a:lnTo>
                  <a:pt x="6351" y="48"/>
                </a:lnTo>
                <a:lnTo>
                  <a:pt x="6367" y="48"/>
                </a:lnTo>
                <a:lnTo>
                  <a:pt x="6383" y="48"/>
                </a:lnTo>
                <a:lnTo>
                  <a:pt x="6399" y="47"/>
                </a:lnTo>
                <a:lnTo>
                  <a:pt x="6421" y="47"/>
                </a:lnTo>
                <a:lnTo>
                  <a:pt x="6425" y="47"/>
                </a:lnTo>
                <a:lnTo>
                  <a:pt x="6437" y="47"/>
                </a:lnTo>
                <a:lnTo>
                  <a:pt x="6455" y="47"/>
                </a:lnTo>
                <a:lnTo>
                  <a:pt x="6472" y="46"/>
                </a:lnTo>
                <a:lnTo>
                  <a:pt x="6485" y="45"/>
                </a:lnTo>
                <a:lnTo>
                  <a:pt x="6499" y="45"/>
                </a:lnTo>
                <a:lnTo>
                  <a:pt x="6514" y="45"/>
                </a:lnTo>
                <a:lnTo>
                  <a:pt x="6531" y="44"/>
                </a:lnTo>
                <a:lnTo>
                  <a:pt x="6539" y="44"/>
                </a:lnTo>
                <a:lnTo>
                  <a:pt x="6552" y="44"/>
                </a:lnTo>
                <a:lnTo>
                  <a:pt x="6567" y="44"/>
                </a:lnTo>
                <a:lnTo>
                  <a:pt x="6585" y="43"/>
                </a:lnTo>
                <a:lnTo>
                  <a:pt x="6597" y="43"/>
                </a:lnTo>
                <a:lnTo>
                  <a:pt x="6617" y="43"/>
                </a:lnTo>
                <a:lnTo>
                  <a:pt x="6639" y="42"/>
                </a:lnTo>
                <a:lnTo>
                  <a:pt x="6653" y="42"/>
                </a:lnTo>
                <a:lnTo>
                  <a:pt x="6670" y="42"/>
                </a:lnTo>
                <a:lnTo>
                  <a:pt x="6687" y="41"/>
                </a:lnTo>
                <a:lnTo>
                  <a:pt x="6705" y="41"/>
                </a:lnTo>
                <a:lnTo>
                  <a:pt x="6721" y="39"/>
                </a:lnTo>
                <a:lnTo>
                  <a:pt x="6734" y="39"/>
                </a:lnTo>
                <a:lnTo>
                  <a:pt x="6753" y="39"/>
                </a:lnTo>
                <a:lnTo>
                  <a:pt x="6759" y="39"/>
                </a:lnTo>
                <a:lnTo>
                  <a:pt x="6768" y="38"/>
                </a:lnTo>
                <a:lnTo>
                  <a:pt x="6780" y="38"/>
                </a:lnTo>
                <a:lnTo>
                  <a:pt x="6788" y="38"/>
                </a:lnTo>
                <a:lnTo>
                  <a:pt x="6804" y="38"/>
                </a:lnTo>
                <a:lnTo>
                  <a:pt x="6827" y="37"/>
                </a:lnTo>
                <a:lnTo>
                  <a:pt x="6834" y="37"/>
                </a:lnTo>
                <a:lnTo>
                  <a:pt x="6840" y="37"/>
                </a:lnTo>
                <a:lnTo>
                  <a:pt x="6865" y="36"/>
                </a:lnTo>
                <a:lnTo>
                  <a:pt x="6888" y="36"/>
                </a:lnTo>
                <a:lnTo>
                  <a:pt x="6902" y="36"/>
                </a:lnTo>
                <a:lnTo>
                  <a:pt x="6917" y="35"/>
                </a:lnTo>
                <a:lnTo>
                  <a:pt x="6936" y="35"/>
                </a:lnTo>
                <a:lnTo>
                  <a:pt x="6956" y="34"/>
                </a:lnTo>
                <a:lnTo>
                  <a:pt x="6975" y="34"/>
                </a:lnTo>
                <a:lnTo>
                  <a:pt x="6990" y="34"/>
                </a:lnTo>
                <a:lnTo>
                  <a:pt x="7016" y="33"/>
                </a:lnTo>
                <a:lnTo>
                  <a:pt x="7032" y="33"/>
                </a:lnTo>
                <a:lnTo>
                  <a:pt x="7045" y="33"/>
                </a:lnTo>
                <a:lnTo>
                  <a:pt x="7059" y="32"/>
                </a:lnTo>
                <a:lnTo>
                  <a:pt x="7068" y="32"/>
                </a:lnTo>
                <a:lnTo>
                  <a:pt x="7079" y="32"/>
                </a:lnTo>
                <a:lnTo>
                  <a:pt x="7092" y="31"/>
                </a:lnTo>
                <a:lnTo>
                  <a:pt x="7098" y="31"/>
                </a:lnTo>
                <a:lnTo>
                  <a:pt x="7114" y="32"/>
                </a:lnTo>
                <a:lnTo>
                  <a:pt x="7126" y="32"/>
                </a:lnTo>
                <a:lnTo>
                  <a:pt x="7138" y="31"/>
                </a:lnTo>
                <a:lnTo>
                  <a:pt x="7151" y="31"/>
                </a:lnTo>
                <a:lnTo>
                  <a:pt x="7159" y="31"/>
                </a:lnTo>
                <a:lnTo>
                  <a:pt x="7171" y="31"/>
                </a:lnTo>
                <a:lnTo>
                  <a:pt x="7183" y="31"/>
                </a:lnTo>
                <a:lnTo>
                  <a:pt x="7190" y="31"/>
                </a:lnTo>
                <a:lnTo>
                  <a:pt x="7200" y="31"/>
                </a:lnTo>
                <a:lnTo>
                  <a:pt x="7209" y="31"/>
                </a:lnTo>
                <a:lnTo>
                  <a:pt x="7213" y="31"/>
                </a:lnTo>
                <a:lnTo>
                  <a:pt x="7222" y="31"/>
                </a:lnTo>
                <a:lnTo>
                  <a:pt x="7232" y="31"/>
                </a:lnTo>
                <a:lnTo>
                  <a:pt x="7243" y="31"/>
                </a:lnTo>
                <a:lnTo>
                  <a:pt x="7254" y="31"/>
                </a:lnTo>
                <a:lnTo>
                  <a:pt x="7265" y="31"/>
                </a:lnTo>
                <a:lnTo>
                  <a:pt x="7275" y="31"/>
                </a:lnTo>
                <a:lnTo>
                  <a:pt x="7285" y="31"/>
                </a:lnTo>
                <a:lnTo>
                  <a:pt x="7300" y="31"/>
                </a:lnTo>
                <a:lnTo>
                  <a:pt x="7314" y="31"/>
                </a:lnTo>
                <a:lnTo>
                  <a:pt x="7324" y="31"/>
                </a:lnTo>
                <a:lnTo>
                  <a:pt x="7333" y="30"/>
                </a:lnTo>
                <a:lnTo>
                  <a:pt x="7347" y="30"/>
                </a:lnTo>
                <a:lnTo>
                  <a:pt x="7368" y="29"/>
                </a:lnTo>
                <a:lnTo>
                  <a:pt x="7378" y="29"/>
                </a:lnTo>
                <a:lnTo>
                  <a:pt x="7387" y="29"/>
                </a:lnTo>
                <a:lnTo>
                  <a:pt x="7402" y="28"/>
                </a:lnTo>
                <a:lnTo>
                  <a:pt x="7409" y="28"/>
                </a:lnTo>
                <a:lnTo>
                  <a:pt x="7418" y="26"/>
                </a:lnTo>
                <a:lnTo>
                  <a:pt x="7432" y="25"/>
                </a:lnTo>
                <a:lnTo>
                  <a:pt x="7443" y="25"/>
                </a:lnTo>
                <a:lnTo>
                  <a:pt x="7452" y="25"/>
                </a:lnTo>
                <a:lnTo>
                  <a:pt x="7460" y="24"/>
                </a:lnTo>
                <a:lnTo>
                  <a:pt x="7470" y="24"/>
                </a:lnTo>
                <a:lnTo>
                  <a:pt x="7478" y="24"/>
                </a:lnTo>
                <a:lnTo>
                  <a:pt x="7486" y="23"/>
                </a:lnTo>
                <a:lnTo>
                  <a:pt x="7501" y="23"/>
                </a:lnTo>
                <a:lnTo>
                  <a:pt x="7511" y="23"/>
                </a:lnTo>
                <a:lnTo>
                  <a:pt x="7525" y="22"/>
                </a:lnTo>
                <a:lnTo>
                  <a:pt x="7538" y="22"/>
                </a:lnTo>
                <a:lnTo>
                  <a:pt x="7551" y="22"/>
                </a:lnTo>
                <a:lnTo>
                  <a:pt x="7559" y="22"/>
                </a:lnTo>
                <a:lnTo>
                  <a:pt x="7563" y="22"/>
                </a:lnTo>
                <a:lnTo>
                  <a:pt x="7570" y="21"/>
                </a:lnTo>
                <a:lnTo>
                  <a:pt x="7578" y="21"/>
                </a:lnTo>
                <a:lnTo>
                  <a:pt x="7594" y="20"/>
                </a:lnTo>
                <a:lnTo>
                  <a:pt x="7607" y="20"/>
                </a:lnTo>
                <a:lnTo>
                  <a:pt x="7618" y="19"/>
                </a:lnTo>
                <a:lnTo>
                  <a:pt x="7628" y="19"/>
                </a:lnTo>
                <a:lnTo>
                  <a:pt x="7647" y="18"/>
                </a:lnTo>
                <a:lnTo>
                  <a:pt x="7660" y="18"/>
                </a:lnTo>
                <a:lnTo>
                  <a:pt x="7670" y="17"/>
                </a:lnTo>
                <a:lnTo>
                  <a:pt x="7687" y="17"/>
                </a:lnTo>
                <a:lnTo>
                  <a:pt x="7704" y="17"/>
                </a:lnTo>
                <a:lnTo>
                  <a:pt x="7716" y="17"/>
                </a:lnTo>
                <a:lnTo>
                  <a:pt x="7732" y="16"/>
                </a:lnTo>
                <a:lnTo>
                  <a:pt x="7751" y="16"/>
                </a:lnTo>
                <a:lnTo>
                  <a:pt x="7771" y="16"/>
                </a:lnTo>
                <a:lnTo>
                  <a:pt x="7793" y="15"/>
                </a:lnTo>
                <a:lnTo>
                  <a:pt x="7819" y="13"/>
                </a:lnTo>
                <a:lnTo>
                  <a:pt x="7840" y="12"/>
                </a:lnTo>
                <a:lnTo>
                  <a:pt x="7850" y="12"/>
                </a:lnTo>
                <a:lnTo>
                  <a:pt x="7876" y="11"/>
                </a:lnTo>
                <a:lnTo>
                  <a:pt x="7895" y="10"/>
                </a:lnTo>
                <a:lnTo>
                  <a:pt x="7908" y="10"/>
                </a:lnTo>
                <a:lnTo>
                  <a:pt x="7938" y="9"/>
                </a:lnTo>
                <a:lnTo>
                  <a:pt x="7958" y="8"/>
                </a:lnTo>
                <a:lnTo>
                  <a:pt x="7973" y="8"/>
                </a:lnTo>
                <a:lnTo>
                  <a:pt x="7985" y="7"/>
                </a:lnTo>
                <a:lnTo>
                  <a:pt x="7996" y="7"/>
                </a:lnTo>
                <a:lnTo>
                  <a:pt x="8014" y="6"/>
                </a:lnTo>
                <a:lnTo>
                  <a:pt x="8028" y="6"/>
                </a:lnTo>
                <a:lnTo>
                  <a:pt x="8048" y="6"/>
                </a:lnTo>
                <a:lnTo>
                  <a:pt x="8073" y="5"/>
                </a:lnTo>
                <a:lnTo>
                  <a:pt x="8102" y="5"/>
                </a:lnTo>
                <a:lnTo>
                  <a:pt x="8121" y="5"/>
                </a:lnTo>
                <a:lnTo>
                  <a:pt x="8135" y="5"/>
                </a:lnTo>
                <a:lnTo>
                  <a:pt x="8148" y="5"/>
                </a:lnTo>
                <a:lnTo>
                  <a:pt x="8161" y="5"/>
                </a:lnTo>
                <a:lnTo>
                  <a:pt x="8175" y="5"/>
                </a:lnTo>
                <a:lnTo>
                  <a:pt x="8186" y="5"/>
                </a:lnTo>
                <a:lnTo>
                  <a:pt x="8195" y="5"/>
                </a:lnTo>
                <a:lnTo>
                  <a:pt x="8206" y="5"/>
                </a:lnTo>
                <a:lnTo>
                  <a:pt x="8221" y="5"/>
                </a:lnTo>
                <a:lnTo>
                  <a:pt x="8229" y="5"/>
                </a:lnTo>
                <a:lnTo>
                  <a:pt x="8243" y="5"/>
                </a:lnTo>
                <a:lnTo>
                  <a:pt x="8254" y="5"/>
                </a:lnTo>
                <a:lnTo>
                  <a:pt x="8264" y="5"/>
                </a:lnTo>
                <a:lnTo>
                  <a:pt x="8277" y="6"/>
                </a:lnTo>
                <a:lnTo>
                  <a:pt x="8292" y="6"/>
                </a:lnTo>
                <a:lnTo>
                  <a:pt x="8308" y="7"/>
                </a:lnTo>
                <a:lnTo>
                  <a:pt x="8320" y="7"/>
                </a:lnTo>
                <a:lnTo>
                  <a:pt x="8335" y="8"/>
                </a:lnTo>
                <a:lnTo>
                  <a:pt x="8349" y="8"/>
                </a:lnTo>
                <a:lnTo>
                  <a:pt x="8366" y="6"/>
                </a:lnTo>
                <a:lnTo>
                  <a:pt x="8402" y="3"/>
                </a:lnTo>
                <a:lnTo>
                  <a:pt x="8426" y="0"/>
                </a:lnTo>
                <a:lnTo>
                  <a:pt x="8426" y="0"/>
                </a:lnTo>
                <a:lnTo>
                  <a:pt x="8402" y="3"/>
                </a:lnTo>
                <a:lnTo>
                  <a:pt x="8366" y="6"/>
                </a:lnTo>
                <a:lnTo>
                  <a:pt x="8349" y="8"/>
                </a:lnTo>
                <a:lnTo>
                  <a:pt x="8335" y="8"/>
                </a:lnTo>
                <a:lnTo>
                  <a:pt x="8320" y="7"/>
                </a:lnTo>
                <a:lnTo>
                  <a:pt x="8308" y="7"/>
                </a:lnTo>
                <a:lnTo>
                  <a:pt x="8292" y="6"/>
                </a:lnTo>
                <a:lnTo>
                  <a:pt x="8277" y="6"/>
                </a:lnTo>
                <a:lnTo>
                  <a:pt x="8264" y="5"/>
                </a:lnTo>
                <a:lnTo>
                  <a:pt x="8254" y="5"/>
                </a:lnTo>
                <a:lnTo>
                  <a:pt x="8243" y="5"/>
                </a:lnTo>
                <a:lnTo>
                  <a:pt x="8229" y="5"/>
                </a:lnTo>
                <a:lnTo>
                  <a:pt x="8221" y="5"/>
                </a:lnTo>
                <a:lnTo>
                  <a:pt x="8206" y="5"/>
                </a:lnTo>
                <a:lnTo>
                  <a:pt x="8195" y="5"/>
                </a:lnTo>
                <a:lnTo>
                  <a:pt x="8186" y="5"/>
                </a:lnTo>
                <a:lnTo>
                  <a:pt x="8175" y="5"/>
                </a:lnTo>
                <a:lnTo>
                  <a:pt x="8161" y="5"/>
                </a:lnTo>
                <a:lnTo>
                  <a:pt x="8148" y="5"/>
                </a:lnTo>
                <a:lnTo>
                  <a:pt x="8135" y="5"/>
                </a:lnTo>
                <a:lnTo>
                  <a:pt x="8121" y="5"/>
                </a:lnTo>
                <a:lnTo>
                  <a:pt x="8102" y="5"/>
                </a:lnTo>
                <a:lnTo>
                  <a:pt x="8073" y="5"/>
                </a:lnTo>
                <a:lnTo>
                  <a:pt x="8048" y="6"/>
                </a:lnTo>
                <a:lnTo>
                  <a:pt x="8028" y="6"/>
                </a:lnTo>
                <a:lnTo>
                  <a:pt x="8014" y="6"/>
                </a:lnTo>
                <a:lnTo>
                  <a:pt x="7996" y="7"/>
                </a:lnTo>
                <a:lnTo>
                  <a:pt x="7985" y="7"/>
                </a:lnTo>
                <a:lnTo>
                  <a:pt x="7973" y="8"/>
                </a:lnTo>
                <a:lnTo>
                  <a:pt x="7958" y="8"/>
                </a:lnTo>
                <a:lnTo>
                  <a:pt x="7938" y="9"/>
                </a:lnTo>
                <a:lnTo>
                  <a:pt x="7908" y="10"/>
                </a:lnTo>
                <a:lnTo>
                  <a:pt x="7895" y="10"/>
                </a:lnTo>
                <a:lnTo>
                  <a:pt x="7876" y="11"/>
                </a:lnTo>
                <a:lnTo>
                  <a:pt x="7850" y="12"/>
                </a:lnTo>
                <a:lnTo>
                  <a:pt x="7840" y="12"/>
                </a:lnTo>
                <a:lnTo>
                  <a:pt x="7819" y="13"/>
                </a:lnTo>
                <a:lnTo>
                  <a:pt x="7793" y="15"/>
                </a:lnTo>
                <a:lnTo>
                  <a:pt x="7771" y="16"/>
                </a:lnTo>
                <a:lnTo>
                  <a:pt x="7751" y="16"/>
                </a:lnTo>
                <a:lnTo>
                  <a:pt x="7732" y="16"/>
                </a:lnTo>
                <a:lnTo>
                  <a:pt x="7716" y="17"/>
                </a:lnTo>
                <a:lnTo>
                  <a:pt x="7704" y="17"/>
                </a:lnTo>
                <a:lnTo>
                  <a:pt x="7687" y="17"/>
                </a:lnTo>
                <a:lnTo>
                  <a:pt x="7670" y="17"/>
                </a:lnTo>
                <a:lnTo>
                  <a:pt x="7660" y="18"/>
                </a:lnTo>
                <a:lnTo>
                  <a:pt x="7647" y="18"/>
                </a:lnTo>
                <a:lnTo>
                  <a:pt x="7628" y="19"/>
                </a:lnTo>
                <a:lnTo>
                  <a:pt x="7618" y="19"/>
                </a:lnTo>
                <a:lnTo>
                  <a:pt x="7607" y="20"/>
                </a:lnTo>
                <a:lnTo>
                  <a:pt x="7594" y="20"/>
                </a:lnTo>
                <a:lnTo>
                  <a:pt x="7578" y="21"/>
                </a:lnTo>
                <a:lnTo>
                  <a:pt x="7570" y="21"/>
                </a:lnTo>
                <a:lnTo>
                  <a:pt x="7563" y="22"/>
                </a:lnTo>
                <a:lnTo>
                  <a:pt x="7559" y="22"/>
                </a:lnTo>
                <a:lnTo>
                  <a:pt x="7551" y="22"/>
                </a:lnTo>
                <a:lnTo>
                  <a:pt x="7538" y="22"/>
                </a:lnTo>
                <a:lnTo>
                  <a:pt x="7525" y="22"/>
                </a:lnTo>
                <a:lnTo>
                  <a:pt x="7511" y="23"/>
                </a:lnTo>
                <a:lnTo>
                  <a:pt x="7501" y="23"/>
                </a:lnTo>
                <a:lnTo>
                  <a:pt x="7486" y="23"/>
                </a:lnTo>
                <a:lnTo>
                  <a:pt x="7478" y="24"/>
                </a:lnTo>
                <a:lnTo>
                  <a:pt x="7470" y="24"/>
                </a:lnTo>
                <a:lnTo>
                  <a:pt x="7460" y="24"/>
                </a:lnTo>
                <a:lnTo>
                  <a:pt x="7452" y="25"/>
                </a:lnTo>
                <a:lnTo>
                  <a:pt x="7443" y="25"/>
                </a:lnTo>
                <a:lnTo>
                  <a:pt x="7432" y="25"/>
                </a:lnTo>
                <a:lnTo>
                  <a:pt x="7418" y="26"/>
                </a:lnTo>
                <a:lnTo>
                  <a:pt x="7409" y="28"/>
                </a:lnTo>
                <a:lnTo>
                  <a:pt x="7402" y="28"/>
                </a:lnTo>
                <a:lnTo>
                  <a:pt x="7387" y="29"/>
                </a:lnTo>
                <a:lnTo>
                  <a:pt x="7378" y="29"/>
                </a:lnTo>
                <a:lnTo>
                  <a:pt x="7368" y="29"/>
                </a:lnTo>
                <a:lnTo>
                  <a:pt x="7347" y="30"/>
                </a:lnTo>
                <a:lnTo>
                  <a:pt x="7333" y="30"/>
                </a:lnTo>
                <a:lnTo>
                  <a:pt x="7324" y="31"/>
                </a:lnTo>
                <a:lnTo>
                  <a:pt x="7314" y="31"/>
                </a:lnTo>
                <a:lnTo>
                  <a:pt x="7300" y="31"/>
                </a:lnTo>
                <a:lnTo>
                  <a:pt x="7285" y="31"/>
                </a:lnTo>
                <a:lnTo>
                  <a:pt x="7275" y="31"/>
                </a:lnTo>
                <a:lnTo>
                  <a:pt x="7265" y="31"/>
                </a:lnTo>
                <a:lnTo>
                  <a:pt x="7254" y="31"/>
                </a:lnTo>
                <a:lnTo>
                  <a:pt x="7243" y="32"/>
                </a:lnTo>
                <a:lnTo>
                  <a:pt x="7232" y="32"/>
                </a:lnTo>
                <a:lnTo>
                  <a:pt x="7222" y="32"/>
                </a:lnTo>
                <a:lnTo>
                  <a:pt x="7213" y="33"/>
                </a:lnTo>
                <a:lnTo>
                  <a:pt x="7209" y="33"/>
                </a:lnTo>
                <a:lnTo>
                  <a:pt x="7200" y="33"/>
                </a:lnTo>
                <a:lnTo>
                  <a:pt x="7190" y="33"/>
                </a:lnTo>
                <a:lnTo>
                  <a:pt x="7183" y="34"/>
                </a:lnTo>
                <a:lnTo>
                  <a:pt x="7171" y="34"/>
                </a:lnTo>
                <a:lnTo>
                  <a:pt x="7159" y="35"/>
                </a:lnTo>
                <a:lnTo>
                  <a:pt x="7151" y="35"/>
                </a:lnTo>
                <a:lnTo>
                  <a:pt x="7138" y="35"/>
                </a:lnTo>
                <a:lnTo>
                  <a:pt x="7126" y="36"/>
                </a:lnTo>
                <a:lnTo>
                  <a:pt x="7114" y="36"/>
                </a:lnTo>
                <a:lnTo>
                  <a:pt x="7098" y="37"/>
                </a:lnTo>
                <a:lnTo>
                  <a:pt x="7092" y="37"/>
                </a:lnTo>
                <a:lnTo>
                  <a:pt x="7079" y="37"/>
                </a:lnTo>
                <a:lnTo>
                  <a:pt x="7068" y="38"/>
                </a:lnTo>
                <a:lnTo>
                  <a:pt x="7059" y="38"/>
                </a:lnTo>
                <a:lnTo>
                  <a:pt x="7045" y="38"/>
                </a:lnTo>
                <a:lnTo>
                  <a:pt x="7032" y="39"/>
                </a:lnTo>
                <a:lnTo>
                  <a:pt x="7016" y="41"/>
                </a:lnTo>
                <a:lnTo>
                  <a:pt x="6990" y="42"/>
                </a:lnTo>
                <a:lnTo>
                  <a:pt x="6975" y="42"/>
                </a:lnTo>
                <a:lnTo>
                  <a:pt x="6956" y="43"/>
                </a:lnTo>
                <a:lnTo>
                  <a:pt x="6936" y="44"/>
                </a:lnTo>
                <a:lnTo>
                  <a:pt x="6917" y="45"/>
                </a:lnTo>
                <a:lnTo>
                  <a:pt x="6902" y="46"/>
                </a:lnTo>
                <a:lnTo>
                  <a:pt x="6888" y="46"/>
                </a:lnTo>
                <a:lnTo>
                  <a:pt x="6865" y="47"/>
                </a:lnTo>
                <a:lnTo>
                  <a:pt x="6840" y="48"/>
                </a:lnTo>
                <a:lnTo>
                  <a:pt x="6834" y="48"/>
                </a:lnTo>
                <a:lnTo>
                  <a:pt x="6827" y="48"/>
                </a:lnTo>
                <a:lnTo>
                  <a:pt x="6804" y="49"/>
                </a:lnTo>
                <a:lnTo>
                  <a:pt x="6788" y="50"/>
                </a:lnTo>
                <a:lnTo>
                  <a:pt x="6780" y="50"/>
                </a:lnTo>
                <a:lnTo>
                  <a:pt x="6768" y="50"/>
                </a:lnTo>
                <a:lnTo>
                  <a:pt x="6759" y="50"/>
                </a:lnTo>
                <a:lnTo>
                  <a:pt x="6753" y="50"/>
                </a:lnTo>
                <a:lnTo>
                  <a:pt x="6734" y="51"/>
                </a:lnTo>
                <a:lnTo>
                  <a:pt x="6721" y="52"/>
                </a:lnTo>
                <a:lnTo>
                  <a:pt x="6705" y="52"/>
                </a:lnTo>
                <a:lnTo>
                  <a:pt x="6687" y="54"/>
                </a:lnTo>
                <a:lnTo>
                  <a:pt x="6670" y="55"/>
                </a:lnTo>
                <a:lnTo>
                  <a:pt x="6653" y="55"/>
                </a:lnTo>
                <a:lnTo>
                  <a:pt x="6639" y="56"/>
                </a:lnTo>
                <a:lnTo>
                  <a:pt x="6617" y="56"/>
                </a:lnTo>
                <a:lnTo>
                  <a:pt x="6597" y="57"/>
                </a:lnTo>
                <a:lnTo>
                  <a:pt x="6585" y="58"/>
                </a:lnTo>
                <a:lnTo>
                  <a:pt x="6567" y="58"/>
                </a:lnTo>
                <a:lnTo>
                  <a:pt x="6552" y="59"/>
                </a:lnTo>
                <a:lnTo>
                  <a:pt x="6539" y="60"/>
                </a:lnTo>
                <a:lnTo>
                  <a:pt x="6531" y="60"/>
                </a:lnTo>
                <a:lnTo>
                  <a:pt x="6514" y="61"/>
                </a:lnTo>
                <a:lnTo>
                  <a:pt x="6499" y="61"/>
                </a:lnTo>
                <a:lnTo>
                  <a:pt x="6485" y="61"/>
                </a:lnTo>
                <a:lnTo>
                  <a:pt x="6472" y="61"/>
                </a:lnTo>
                <a:lnTo>
                  <a:pt x="6455" y="62"/>
                </a:lnTo>
                <a:lnTo>
                  <a:pt x="6437" y="63"/>
                </a:lnTo>
                <a:lnTo>
                  <a:pt x="6425" y="63"/>
                </a:lnTo>
                <a:lnTo>
                  <a:pt x="6421" y="64"/>
                </a:lnTo>
                <a:lnTo>
                  <a:pt x="6399" y="65"/>
                </a:lnTo>
                <a:lnTo>
                  <a:pt x="6383" y="67"/>
                </a:lnTo>
                <a:lnTo>
                  <a:pt x="6367" y="67"/>
                </a:lnTo>
                <a:lnTo>
                  <a:pt x="6351" y="67"/>
                </a:lnTo>
                <a:lnTo>
                  <a:pt x="6335" y="68"/>
                </a:lnTo>
                <a:lnTo>
                  <a:pt x="6324" y="68"/>
                </a:lnTo>
                <a:lnTo>
                  <a:pt x="6306" y="69"/>
                </a:lnTo>
                <a:lnTo>
                  <a:pt x="6297" y="70"/>
                </a:lnTo>
                <a:lnTo>
                  <a:pt x="6282" y="71"/>
                </a:lnTo>
                <a:lnTo>
                  <a:pt x="6274" y="72"/>
                </a:lnTo>
                <a:lnTo>
                  <a:pt x="6260" y="72"/>
                </a:lnTo>
                <a:lnTo>
                  <a:pt x="6242" y="73"/>
                </a:lnTo>
                <a:lnTo>
                  <a:pt x="6228" y="74"/>
                </a:lnTo>
                <a:lnTo>
                  <a:pt x="6218" y="74"/>
                </a:lnTo>
                <a:lnTo>
                  <a:pt x="6197" y="75"/>
                </a:lnTo>
                <a:lnTo>
                  <a:pt x="6179" y="75"/>
                </a:lnTo>
                <a:lnTo>
                  <a:pt x="6164" y="76"/>
                </a:lnTo>
                <a:lnTo>
                  <a:pt x="6140" y="77"/>
                </a:lnTo>
                <a:lnTo>
                  <a:pt x="6126" y="77"/>
                </a:lnTo>
                <a:lnTo>
                  <a:pt x="6107" y="79"/>
                </a:lnTo>
                <a:lnTo>
                  <a:pt x="6079" y="79"/>
                </a:lnTo>
                <a:lnTo>
                  <a:pt x="6062" y="79"/>
                </a:lnTo>
                <a:lnTo>
                  <a:pt x="6050" y="79"/>
                </a:lnTo>
                <a:lnTo>
                  <a:pt x="6022" y="80"/>
                </a:lnTo>
                <a:lnTo>
                  <a:pt x="6007" y="80"/>
                </a:lnTo>
                <a:lnTo>
                  <a:pt x="5980" y="80"/>
                </a:lnTo>
                <a:lnTo>
                  <a:pt x="5969" y="80"/>
                </a:lnTo>
                <a:lnTo>
                  <a:pt x="5958" y="80"/>
                </a:lnTo>
                <a:lnTo>
                  <a:pt x="5935" y="81"/>
                </a:lnTo>
                <a:lnTo>
                  <a:pt x="5916" y="81"/>
                </a:lnTo>
                <a:lnTo>
                  <a:pt x="5897" y="82"/>
                </a:lnTo>
                <a:lnTo>
                  <a:pt x="5877" y="82"/>
                </a:lnTo>
                <a:lnTo>
                  <a:pt x="5864" y="83"/>
                </a:lnTo>
                <a:lnTo>
                  <a:pt x="5833" y="83"/>
                </a:lnTo>
                <a:lnTo>
                  <a:pt x="5820" y="83"/>
                </a:lnTo>
                <a:lnTo>
                  <a:pt x="5802" y="83"/>
                </a:lnTo>
                <a:lnTo>
                  <a:pt x="5786" y="83"/>
                </a:lnTo>
                <a:lnTo>
                  <a:pt x="5776" y="83"/>
                </a:lnTo>
                <a:lnTo>
                  <a:pt x="5765" y="83"/>
                </a:lnTo>
                <a:lnTo>
                  <a:pt x="5760" y="83"/>
                </a:lnTo>
                <a:lnTo>
                  <a:pt x="5754" y="83"/>
                </a:lnTo>
                <a:lnTo>
                  <a:pt x="5748" y="83"/>
                </a:lnTo>
                <a:lnTo>
                  <a:pt x="5741" y="84"/>
                </a:lnTo>
                <a:lnTo>
                  <a:pt x="5737" y="84"/>
                </a:lnTo>
                <a:lnTo>
                  <a:pt x="5730" y="83"/>
                </a:lnTo>
                <a:lnTo>
                  <a:pt x="5726" y="84"/>
                </a:lnTo>
                <a:lnTo>
                  <a:pt x="5722" y="84"/>
                </a:lnTo>
                <a:lnTo>
                  <a:pt x="5706" y="84"/>
                </a:lnTo>
                <a:lnTo>
                  <a:pt x="5696" y="84"/>
                </a:lnTo>
                <a:lnTo>
                  <a:pt x="5689" y="85"/>
                </a:lnTo>
                <a:lnTo>
                  <a:pt x="5677" y="85"/>
                </a:lnTo>
                <a:lnTo>
                  <a:pt x="5666" y="85"/>
                </a:lnTo>
                <a:lnTo>
                  <a:pt x="5662" y="85"/>
                </a:lnTo>
                <a:lnTo>
                  <a:pt x="5655" y="84"/>
                </a:lnTo>
                <a:lnTo>
                  <a:pt x="5648" y="84"/>
                </a:lnTo>
                <a:lnTo>
                  <a:pt x="5636" y="83"/>
                </a:lnTo>
                <a:lnTo>
                  <a:pt x="5626" y="83"/>
                </a:lnTo>
                <a:lnTo>
                  <a:pt x="5621" y="83"/>
                </a:lnTo>
                <a:lnTo>
                  <a:pt x="5614" y="82"/>
                </a:lnTo>
                <a:lnTo>
                  <a:pt x="5610" y="82"/>
                </a:lnTo>
                <a:lnTo>
                  <a:pt x="5603" y="82"/>
                </a:lnTo>
                <a:lnTo>
                  <a:pt x="5595" y="81"/>
                </a:lnTo>
                <a:lnTo>
                  <a:pt x="5586" y="81"/>
                </a:lnTo>
                <a:lnTo>
                  <a:pt x="5581" y="81"/>
                </a:lnTo>
                <a:lnTo>
                  <a:pt x="5576" y="81"/>
                </a:lnTo>
                <a:lnTo>
                  <a:pt x="5572" y="80"/>
                </a:lnTo>
                <a:lnTo>
                  <a:pt x="5563" y="80"/>
                </a:lnTo>
                <a:lnTo>
                  <a:pt x="5560" y="80"/>
                </a:lnTo>
                <a:lnTo>
                  <a:pt x="5549" y="80"/>
                </a:lnTo>
                <a:lnTo>
                  <a:pt x="5541" y="80"/>
                </a:lnTo>
                <a:lnTo>
                  <a:pt x="5535" y="80"/>
                </a:lnTo>
                <a:lnTo>
                  <a:pt x="5532" y="81"/>
                </a:lnTo>
                <a:lnTo>
                  <a:pt x="5525" y="80"/>
                </a:lnTo>
                <a:lnTo>
                  <a:pt x="5517" y="79"/>
                </a:lnTo>
                <a:lnTo>
                  <a:pt x="5510" y="79"/>
                </a:lnTo>
                <a:lnTo>
                  <a:pt x="5504" y="77"/>
                </a:lnTo>
                <a:lnTo>
                  <a:pt x="5500" y="77"/>
                </a:lnTo>
                <a:lnTo>
                  <a:pt x="5489" y="76"/>
                </a:lnTo>
                <a:lnTo>
                  <a:pt x="5480" y="75"/>
                </a:lnTo>
                <a:lnTo>
                  <a:pt x="5469" y="74"/>
                </a:lnTo>
                <a:lnTo>
                  <a:pt x="5456" y="73"/>
                </a:lnTo>
                <a:lnTo>
                  <a:pt x="5445" y="72"/>
                </a:lnTo>
                <a:lnTo>
                  <a:pt x="5433" y="70"/>
                </a:lnTo>
                <a:lnTo>
                  <a:pt x="5421" y="69"/>
                </a:lnTo>
                <a:lnTo>
                  <a:pt x="5413" y="68"/>
                </a:lnTo>
                <a:lnTo>
                  <a:pt x="5407" y="68"/>
                </a:lnTo>
                <a:lnTo>
                  <a:pt x="5403" y="67"/>
                </a:lnTo>
                <a:lnTo>
                  <a:pt x="5394" y="67"/>
                </a:lnTo>
                <a:lnTo>
                  <a:pt x="5390" y="67"/>
                </a:lnTo>
                <a:lnTo>
                  <a:pt x="5385" y="67"/>
                </a:lnTo>
                <a:lnTo>
                  <a:pt x="5372" y="65"/>
                </a:lnTo>
                <a:lnTo>
                  <a:pt x="5353" y="65"/>
                </a:lnTo>
                <a:lnTo>
                  <a:pt x="5342" y="65"/>
                </a:lnTo>
                <a:lnTo>
                  <a:pt x="5332" y="65"/>
                </a:lnTo>
                <a:lnTo>
                  <a:pt x="5319" y="64"/>
                </a:lnTo>
                <a:lnTo>
                  <a:pt x="5313" y="64"/>
                </a:lnTo>
                <a:lnTo>
                  <a:pt x="5300" y="64"/>
                </a:lnTo>
                <a:lnTo>
                  <a:pt x="5288" y="65"/>
                </a:lnTo>
                <a:lnTo>
                  <a:pt x="5280" y="65"/>
                </a:lnTo>
                <a:lnTo>
                  <a:pt x="5273" y="65"/>
                </a:lnTo>
                <a:lnTo>
                  <a:pt x="5269" y="65"/>
                </a:lnTo>
                <a:lnTo>
                  <a:pt x="5262" y="67"/>
                </a:lnTo>
                <a:lnTo>
                  <a:pt x="5259" y="67"/>
                </a:lnTo>
                <a:lnTo>
                  <a:pt x="5253" y="67"/>
                </a:lnTo>
                <a:lnTo>
                  <a:pt x="5249" y="67"/>
                </a:lnTo>
                <a:lnTo>
                  <a:pt x="5240" y="67"/>
                </a:lnTo>
                <a:lnTo>
                  <a:pt x="5236" y="67"/>
                </a:lnTo>
                <a:lnTo>
                  <a:pt x="5231" y="67"/>
                </a:lnTo>
                <a:lnTo>
                  <a:pt x="5222" y="67"/>
                </a:lnTo>
                <a:lnTo>
                  <a:pt x="5214" y="68"/>
                </a:lnTo>
                <a:lnTo>
                  <a:pt x="5204" y="68"/>
                </a:lnTo>
                <a:lnTo>
                  <a:pt x="5195" y="68"/>
                </a:lnTo>
                <a:lnTo>
                  <a:pt x="5170" y="70"/>
                </a:lnTo>
                <a:lnTo>
                  <a:pt x="5151" y="70"/>
                </a:lnTo>
                <a:lnTo>
                  <a:pt x="5129" y="72"/>
                </a:lnTo>
                <a:lnTo>
                  <a:pt x="5111" y="72"/>
                </a:lnTo>
                <a:lnTo>
                  <a:pt x="5095" y="73"/>
                </a:lnTo>
                <a:lnTo>
                  <a:pt x="5076" y="73"/>
                </a:lnTo>
                <a:lnTo>
                  <a:pt x="5059" y="74"/>
                </a:lnTo>
                <a:lnTo>
                  <a:pt x="5047" y="74"/>
                </a:lnTo>
                <a:lnTo>
                  <a:pt x="5038" y="74"/>
                </a:lnTo>
                <a:lnTo>
                  <a:pt x="5027" y="75"/>
                </a:lnTo>
                <a:lnTo>
                  <a:pt x="5014" y="75"/>
                </a:lnTo>
                <a:lnTo>
                  <a:pt x="5005" y="75"/>
                </a:lnTo>
                <a:lnTo>
                  <a:pt x="4994" y="75"/>
                </a:lnTo>
                <a:lnTo>
                  <a:pt x="4982" y="75"/>
                </a:lnTo>
                <a:lnTo>
                  <a:pt x="4978" y="75"/>
                </a:lnTo>
                <a:lnTo>
                  <a:pt x="4968" y="75"/>
                </a:lnTo>
                <a:lnTo>
                  <a:pt x="4964" y="75"/>
                </a:lnTo>
                <a:lnTo>
                  <a:pt x="4960" y="75"/>
                </a:lnTo>
                <a:lnTo>
                  <a:pt x="4954" y="75"/>
                </a:lnTo>
                <a:lnTo>
                  <a:pt x="4948" y="74"/>
                </a:lnTo>
                <a:lnTo>
                  <a:pt x="4939" y="74"/>
                </a:lnTo>
                <a:lnTo>
                  <a:pt x="4930" y="74"/>
                </a:lnTo>
                <a:lnTo>
                  <a:pt x="4920" y="74"/>
                </a:lnTo>
                <a:lnTo>
                  <a:pt x="4907" y="74"/>
                </a:lnTo>
                <a:lnTo>
                  <a:pt x="4900" y="74"/>
                </a:lnTo>
                <a:lnTo>
                  <a:pt x="4890" y="73"/>
                </a:lnTo>
                <a:lnTo>
                  <a:pt x="4883" y="73"/>
                </a:lnTo>
                <a:lnTo>
                  <a:pt x="4875" y="73"/>
                </a:lnTo>
                <a:lnTo>
                  <a:pt x="4867" y="73"/>
                </a:lnTo>
                <a:lnTo>
                  <a:pt x="4861" y="73"/>
                </a:lnTo>
                <a:lnTo>
                  <a:pt x="4852" y="73"/>
                </a:lnTo>
                <a:lnTo>
                  <a:pt x="4848" y="73"/>
                </a:lnTo>
                <a:lnTo>
                  <a:pt x="4841" y="73"/>
                </a:lnTo>
                <a:lnTo>
                  <a:pt x="4834" y="73"/>
                </a:lnTo>
                <a:lnTo>
                  <a:pt x="4824" y="72"/>
                </a:lnTo>
                <a:lnTo>
                  <a:pt x="4818" y="72"/>
                </a:lnTo>
                <a:lnTo>
                  <a:pt x="4808" y="72"/>
                </a:lnTo>
                <a:lnTo>
                  <a:pt x="4802" y="72"/>
                </a:lnTo>
                <a:lnTo>
                  <a:pt x="4797" y="72"/>
                </a:lnTo>
                <a:lnTo>
                  <a:pt x="4791" y="73"/>
                </a:lnTo>
                <a:lnTo>
                  <a:pt x="4783" y="73"/>
                </a:lnTo>
                <a:lnTo>
                  <a:pt x="4772" y="73"/>
                </a:lnTo>
                <a:lnTo>
                  <a:pt x="4760" y="74"/>
                </a:lnTo>
                <a:lnTo>
                  <a:pt x="4742" y="75"/>
                </a:lnTo>
                <a:lnTo>
                  <a:pt x="4721" y="76"/>
                </a:lnTo>
                <a:lnTo>
                  <a:pt x="4711" y="77"/>
                </a:lnTo>
                <a:lnTo>
                  <a:pt x="4693" y="79"/>
                </a:lnTo>
                <a:lnTo>
                  <a:pt x="4681" y="79"/>
                </a:lnTo>
                <a:lnTo>
                  <a:pt x="4666" y="79"/>
                </a:lnTo>
                <a:lnTo>
                  <a:pt x="4658" y="80"/>
                </a:lnTo>
                <a:lnTo>
                  <a:pt x="4641" y="80"/>
                </a:lnTo>
                <a:lnTo>
                  <a:pt x="4626" y="80"/>
                </a:lnTo>
                <a:lnTo>
                  <a:pt x="4612" y="80"/>
                </a:lnTo>
                <a:lnTo>
                  <a:pt x="4604" y="80"/>
                </a:lnTo>
                <a:lnTo>
                  <a:pt x="4582" y="79"/>
                </a:lnTo>
                <a:lnTo>
                  <a:pt x="4572" y="79"/>
                </a:lnTo>
                <a:lnTo>
                  <a:pt x="4561" y="79"/>
                </a:lnTo>
                <a:lnTo>
                  <a:pt x="4541" y="79"/>
                </a:lnTo>
                <a:lnTo>
                  <a:pt x="4527" y="79"/>
                </a:lnTo>
                <a:lnTo>
                  <a:pt x="4512" y="79"/>
                </a:lnTo>
                <a:lnTo>
                  <a:pt x="4500" y="79"/>
                </a:lnTo>
                <a:lnTo>
                  <a:pt x="4485" y="79"/>
                </a:lnTo>
                <a:lnTo>
                  <a:pt x="4470" y="79"/>
                </a:lnTo>
                <a:lnTo>
                  <a:pt x="4461" y="79"/>
                </a:lnTo>
                <a:lnTo>
                  <a:pt x="4437" y="79"/>
                </a:lnTo>
                <a:lnTo>
                  <a:pt x="4432" y="79"/>
                </a:lnTo>
                <a:lnTo>
                  <a:pt x="4411" y="79"/>
                </a:lnTo>
                <a:lnTo>
                  <a:pt x="4393" y="79"/>
                </a:lnTo>
                <a:lnTo>
                  <a:pt x="4347" y="77"/>
                </a:lnTo>
                <a:lnTo>
                  <a:pt x="4343" y="77"/>
                </a:lnTo>
                <a:lnTo>
                  <a:pt x="4309" y="77"/>
                </a:lnTo>
                <a:lnTo>
                  <a:pt x="4307" y="77"/>
                </a:lnTo>
                <a:lnTo>
                  <a:pt x="4298" y="77"/>
                </a:lnTo>
                <a:lnTo>
                  <a:pt x="4285" y="77"/>
                </a:lnTo>
                <a:lnTo>
                  <a:pt x="4279" y="77"/>
                </a:lnTo>
                <a:lnTo>
                  <a:pt x="4265" y="77"/>
                </a:lnTo>
                <a:lnTo>
                  <a:pt x="4244" y="75"/>
                </a:lnTo>
                <a:lnTo>
                  <a:pt x="4230" y="75"/>
                </a:lnTo>
                <a:lnTo>
                  <a:pt x="4223" y="74"/>
                </a:lnTo>
                <a:lnTo>
                  <a:pt x="4204" y="74"/>
                </a:lnTo>
                <a:lnTo>
                  <a:pt x="4193" y="73"/>
                </a:lnTo>
                <a:lnTo>
                  <a:pt x="4158" y="73"/>
                </a:lnTo>
                <a:lnTo>
                  <a:pt x="4151" y="73"/>
                </a:lnTo>
                <a:lnTo>
                  <a:pt x="4145" y="73"/>
                </a:lnTo>
                <a:lnTo>
                  <a:pt x="4119" y="73"/>
                </a:lnTo>
                <a:lnTo>
                  <a:pt x="4107" y="73"/>
                </a:lnTo>
                <a:lnTo>
                  <a:pt x="4098" y="73"/>
                </a:lnTo>
                <a:lnTo>
                  <a:pt x="4088" y="73"/>
                </a:lnTo>
                <a:lnTo>
                  <a:pt x="4074" y="72"/>
                </a:lnTo>
                <a:lnTo>
                  <a:pt x="4061" y="72"/>
                </a:lnTo>
                <a:lnTo>
                  <a:pt x="4053" y="72"/>
                </a:lnTo>
                <a:lnTo>
                  <a:pt x="4044" y="73"/>
                </a:lnTo>
                <a:lnTo>
                  <a:pt x="4033" y="73"/>
                </a:lnTo>
                <a:lnTo>
                  <a:pt x="4018" y="73"/>
                </a:lnTo>
                <a:lnTo>
                  <a:pt x="4009" y="73"/>
                </a:lnTo>
                <a:lnTo>
                  <a:pt x="3994" y="72"/>
                </a:lnTo>
                <a:lnTo>
                  <a:pt x="3983" y="72"/>
                </a:lnTo>
                <a:lnTo>
                  <a:pt x="3978" y="72"/>
                </a:lnTo>
                <a:lnTo>
                  <a:pt x="3966" y="72"/>
                </a:lnTo>
                <a:lnTo>
                  <a:pt x="3957" y="73"/>
                </a:lnTo>
                <a:lnTo>
                  <a:pt x="3945" y="72"/>
                </a:lnTo>
                <a:lnTo>
                  <a:pt x="3931" y="72"/>
                </a:lnTo>
                <a:lnTo>
                  <a:pt x="3923" y="73"/>
                </a:lnTo>
                <a:lnTo>
                  <a:pt x="3917" y="73"/>
                </a:lnTo>
                <a:lnTo>
                  <a:pt x="3907" y="74"/>
                </a:lnTo>
                <a:lnTo>
                  <a:pt x="3900" y="75"/>
                </a:lnTo>
                <a:lnTo>
                  <a:pt x="3893" y="75"/>
                </a:lnTo>
                <a:lnTo>
                  <a:pt x="3887" y="75"/>
                </a:lnTo>
                <a:lnTo>
                  <a:pt x="3875" y="77"/>
                </a:lnTo>
                <a:lnTo>
                  <a:pt x="3869" y="77"/>
                </a:lnTo>
                <a:lnTo>
                  <a:pt x="3858" y="79"/>
                </a:lnTo>
                <a:lnTo>
                  <a:pt x="3850" y="79"/>
                </a:lnTo>
                <a:lnTo>
                  <a:pt x="3840" y="79"/>
                </a:lnTo>
                <a:lnTo>
                  <a:pt x="3833" y="79"/>
                </a:lnTo>
                <a:lnTo>
                  <a:pt x="3829" y="79"/>
                </a:lnTo>
                <a:lnTo>
                  <a:pt x="3818" y="80"/>
                </a:lnTo>
                <a:lnTo>
                  <a:pt x="3811" y="79"/>
                </a:lnTo>
                <a:lnTo>
                  <a:pt x="3801" y="77"/>
                </a:lnTo>
                <a:lnTo>
                  <a:pt x="3793" y="77"/>
                </a:lnTo>
                <a:lnTo>
                  <a:pt x="3786" y="77"/>
                </a:lnTo>
                <a:lnTo>
                  <a:pt x="3777" y="79"/>
                </a:lnTo>
                <a:lnTo>
                  <a:pt x="3768" y="79"/>
                </a:lnTo>
                <a:lnTo>
                  <a:pt x="3761" y="79"/>
                </a:lnTo>
                <a:lnTo>
                  <a:pt x="3755" y="79"/>
                </a:lnTo>
                <a:lnTo>
                  <a:pt x="3747" y="79"/>
                </a:lnTo>
                <a:lnTo>
                  <a:pt x="3740" y="79"/>
                </a:lnTo>
                <a:lnTo>
                  <a:pt x="3725" y="80"/>
                </a:lnTo>
                <a:lnTo>
                  <a:pt x="3723" y="81"/>
                </a:lnTo>
                <a:lnTo>
                  <a:pt x="3713" y="81"/>
                </a:lnTo>
                <a:lnTo>
                  <a:pt x="3703" y="82"/>
                </a:lnTo>
                <a:lnTo>
                  <a:pt x="3697" y="82"/>
                </a:lnTo>
                <a:lnTo>
                  <a:pt x="3687" y="82"/>
                </a:lnTo>
                <a:lnTo>
                  <a:pt x="3683" y="83"/>
                </a:lnTo>
                <a:lnTo>
                  <a:pt x="3674" y="83"/>
                </a:lnTo>
                <a:lnTo>
                  <a:pt x="3669" y="83"/>
                </a:lnTo>
                <a:lnTo>
                  <a:pt x="3660" y="83"/>
                </a:lnTo>
                <a:lnTo>
                  <a:pt x="3657" y="83"/>
                </a:lnTo>
                <a:lnTo>
                  <a:pt x="3650" y="83"/>
                </a:lnTo>
                <a:lnTo>
                  <a:pt x="3643" y="83"/>
                </a:lnTo>
                <a:lnTo>
                  <a:pt x="3634" y="83"/>
                </a:lnTo>
                <a:lnTo>
                  <a:pt x="3631" y="83"/>
                </a:lnTo>
                <a:lnTo>
                  <a:pt x="3625" y="83"/>
                </a:lnTo>
                <a:lnTo>
                  <a:pt x="3620" y="83"/>
                </a:lnTo>
                <a:lnTo>
                  <a:pt x="3614" y="83"/>
                </a:lnTo>
                <a:lnTo>
                  <a:pt x="3611" y="83"/>
                </a:lnTo>
                <a:lnTo>
                  <a:pt x="3603" y="83"/>
                </a:lnTo>
                <a:lnTo>
                  <a:pt x="3598" y="83"/>
                </a:lnTo>
                <a:lnTo>
                  <a:pt x="3590" y="83"/>
                </a:lnTo>
                <a:lnTo>
                  <a:pt x="3581" y="83"/>
                </a:lnTo>
                <a:lnTo>
                  <a:pt x="3572" y="83"/>
                </a:lnTo>
                <a:lnTo>
                  <a:pt x="3561" y="83"/>
                </a:lnTo>
                <a:lnTo>
                  <a:pt x="3554" y="83"/>
                </a:lnTo>
                <a:lnTo>
                  <a:pt x="3543" y="84"/>
                </a:lnTo>
                <a:lnTo>
                  <a:pt x="3536" y="84"/>
                </a:lnTo>
                <a:lnTo>
                  <a:pt x="3529" y="85"/>
                </a:lnTo>
                <a:lnTo>
                  <a:pt x="3522" y="86"/>
                </a:lnTo>
                <a:lnTo>
                  <a:pt x="3514" y="86"/>
                </a:lnTo>
                <a:lnTo>
                  <a:pt x="3506" y="86"/>
                </a:lnTo>
                <a:lnTo>
                  <a:pt x="3499" y="86"/>
                </a:lnTo>
                <a:lnTo>
                  <a:pt x="3492" y="87"/>
                </a:lnTo>
                <a:lnTo>
                  <a:pt x="3482" y="87"/>
                </a:lnTo>
                <a:lnTo>
                  <a:pt x="3476" y="88"/>
                </a:lnTo>
                <a:lnTo>
                  <a:pt x="3467" y="92"/>
                </a:lnTo>
                <a:lnTo>
                  <a:pt x="3455" y="92"/>
                </a:lnTo>
                <a:lnTo>
                  <a:pt x="3445" y="92"/>
                </a:lnTo>
                <a:lnTo>
                  <a:pt x="3441" y="92"/>
                </a:lnTo>
                <a:lnTo>
                  <a:pt x="3433" y="92"/>
                </a:lnTo>
                <a:lnTo>
                  <a:pt x="3425" y="92"/>
                </a:lnTo>
                <a:lnTo>
                  <a:pt x="3419" y="92"/>
                </a:lnTo>
                <a:lnTo>
                  <a:pt x="3413" y="92"/>
                </a:lnTo>
                <a:lnTo>
                  <a:pt x="3410" y="92"/>
                </a:lnTo>
                <a:lnTo>
                  <a:pt x="3399" y="92"/>
                </a:lnTo>
                <a:lnTo>
                  <a:pt x="3393" y="92"/>
                </a:lnTo>
                <a:lnTo>
                  <a:pt x="3385" y="92"/>
                </a:lnTo>
                <a:lnTo>
                  <a:pt x="3377" y="92"/>
                </a:lnTo>
                <a:lnTo>
                  <a:pt x="3364" y="92"/>
                </a:lnTo>
                <a:lnTo>
                  <a:pt x="3352" y="92"/>
                </a:lnTo>
                <a:lnTo>
                  <a:pt x="3346" y="92"/>
                </a:lnTo>
                <a:lnTo>
                  <a:pt x="3330" y="93"/>
                </a:lnTo>
                <a:lnTo>
                  <a:pt x="3324" y="94"/>
                </a:lnTo>
                <a:lnTo>
                  <a:pt x="3314" y="94"/>
                </a:lnTo>
                <a:lnTo>
                  <a:pt x="3307" y="94"/>
                </a:lnTo>
                <a:lnTo>
                  <a:pt x="3300" y="94"/>
                </a:lnTo>
                <a:lnTo>
                  <a:pt x="3294" y="95"/>
                </a:lnTo>
                <a:lnTo>
                  <a:pt x="3286" y="96"/>
                </a:lnTo>
                <a:lnTo>
                  <a:pt x="3281" y="97"/>
                </a:lnTo>
                <a:lnTo>
                  <a:pt x="3274" y="97"/>
                </a:lnTo>
                <a:lnTo>
                  <a:pt x="3269" y="97"/>
                </a:lnTo>
                <a:lnTo>
                  <a:pt x="3259" y="98"/>
                </a:lnTo>
                <a:lnTo>
                  <a:pt x="3256" y="98"/>
                </a:lnTo>
                <a:lnTo>
                  <a:pt x="3245" y="98"/>
                </a:lnTo>
                <a:lnTo>
                  <a:pt x="3236" y="98"/>
                </a:lnTo>
                <a:lnTo>
                  <a:pt x="3228" y="98"/>
                </a:lnTo>
                <a:lnTo>
                  <a:pt x="3218" y="97"/>
                </a:lnTo>
                <a:lnTo>
                  <a:pt x="3211" y="97"/>
                </a:lnTo>
                <a:lnTo>
                  <a:pt x="3202" y="96"/>
                </a:lnTo>
                <a:lnTo>
                  <a:pt x="3196" y="96"/>
                </a:lnTo>
                <a:lnTo>
                  <a:pt x="3183" y="95"/>
                </a:lnTo>
                <a:lnTo>
                  <a:pt x="3176" y="94"/>
                </a:lnTo>
                <a:lnTo>
                  <a:pt x="3168" y="94"/>
                </a:lnTo>
                <a:lnTo>
                  <a:pt x="3162" y="93"/>
                </a:lnTo>
                <a:lnTo>
                  <a:pt x="3162" y="93"/>
                </a:lnTo>
                <a:lnTo>
                  <a:pt x="3157" y="93"/>
                </a:lnTo>
                <a:lnTo>
                  <a:pt x="3146" y="93"/>
                </a:lnTo>
                <a:lnTo>
                  <a:pt x="3141" y="93"/>
                </a:lnTo>
                <a:lnTo>
                  <a:pt x="3130" y="93"/>
                </a:lnTo>
                <a:lnTo>
                  <a:pt x="3116" y="94"/>
                </a:lnTo>
                <a:lnTo>
                  <a:pt x="3114" y="94"/>
                </a:lnTo>
                <a:lnTo>
                  <a:pt x="3100" y="93"/>
                </a:lnTo>
                <a:lnTo>
                  <a:pt x="3086" y="93"/>
                </a:lnTo>
                <a:lnTo>
                  <a:pt x="3076" y="92"/>
                </a:lnTo>
                <a:lnTo>
                  <a:pt x="3071" y="92"/>
                </a:lnTo>
                <a:lnTo>
                  <a:pt x="3056" y="93"/>
                </a:lnTo>
                <a:lnTo>
                  <a:pt x="3038" y="94"/>
                </a:lnTo>
                <a:lnTo>
                  <a:pt x="3036" y="94"/>
                </a:lnTo>
                <a:lnTo>
                  <a:pt x="3019" y="93"/>
                </a:lnTo>
                <a:lnTo>
                  <a:pt x="3016" y="93"/>
                </a:lnTo>
                <a:lnTo>
                  <a:pt x="3007" y="93"/>
                </a:lnTo>
                <a:lnTo>
                  <a:pt x="3001" y="93"/>
                </a:lnTo>
                <a:lnTo>
                  <a:pt x="2992" y="92"/>
                </a:lnTo>
                <a:lnTo>
                  <a:pt x="2992" y="92"/>
                </a:lnTo>
                <a:lnTo>
                  <a:pt x="2991" y="92"/>
                </a:lnTo>
                <a:lnTo>
                  <a:pt x="2984" y="92"/>
                </a:lnTo>
                <a:lnTo>
                  <a:pt x="2974" y="92"/>
                </a:lnTo>
                <a:lnTo>
                  <a:pt x="2964" y="92"/>
                </a:lnTo>
                <a:lnTo>
                  <a:pt x="2955" y="92"/>
                </a:lnTo>
                <a:lnTo>
                  <a:pt x="2945" y="90"/>
                </a:lnTo>
                <a:lnTo>
                  <a:pt x="2941" y="90"/>
                </a:lnTo>
                <a:lnTo>
                  <a:pt x="2928" y="89"/>
                </a:lnTo>
                <a:lnTo>
                  <a:pt x="2918" y="89"/>
                </a:lnTo>
                <a:lnTo>
                  <a:pt x="2907" y="89"/>
                </a:lnTo>
                <a:lnTo>
                  <a:pt x="2886" y="90"/>
                </a:lnTo>
                <a:lnTo>
                  <a:pt x="2863" y="92"/>
                </a:lnTo>
                <a:lnTo>
                  <a:pt x="2846" y="92"/>
                </a:lnTo>
                <a:lnTo>
                  <a:pt x="2833" y="93"/>
                </a:lnTo>
                <a:lnTo>
                  <a:pt x="2818" y="93"/>
                </a:lnTo>
                <a:lnTo>
                  <a:pt x="2797" y="93"/>
                </a:lnTo>
                <a:lnTo>
                  <a:pt x="2781" y="93"/>
                </a:lnTo>
                <a:lnTo>
                  <a:pt x="2780" y="93"/>
                </a:lnTo>
                <a:lnTo>
                  <a:pt x="2663" y="98"/>
                </a:lnTo>
                <a:lnTo>
                  <a:pt x="2549" y="102"/>
                </a:lnTo>
                <a:lnTo>
                  <a:pt x="2518" y="103"/>
                </a:lnTo>
                <a:lnTo>
                  <a:pt x="2488" y="106"/>
                </a:lnTo>
                <a:lnTo>
                  <a:pt x="2438" y="107"/>
                </a:lnTo>
                <a:lnTo>
                  <a:pt x="2343" y="108"/>
                </a:lnTo>
                <a:lnTo>
                  <a:pt x="2213" y="109"/>
                </a:lnTo>
                <a:lnTo>
                  <a:pt x="2199" y="109"/>
                </a:lnTo>
                <a:lnTo>
                  <a:pt x="2145" y="110"/>
                </a:lnTo>
                <a:lnTo>
                  <a:pt x="2064" y="111"/>
                </a:lnTo>
                <a:lnTo>
                  <a:pt x="2001" y="111"/>
                </a:lnTo>
                <a:lnTo>
                  <a:pt x="1954" y="111"/>
                </a:lnTo>
                <a:lnTo>
                  <a:pt x="1886" y="112"/>
                </a:lnTo>
                <a:lnTo>
                  <a:pt x="1750" y="113"/>
                </a:lnTo>
                <a:lnTo>
                  <a:pt x="1667" y="114"/>
                </a:lnTo>
                <a:lnTo>
                  <a:pt x="1562" y="115"/>
                </a:lnTo>
                <a:lnTo>
                  <a:pt x="1050" y="121"/>
                </a:lnTo>
                <a:lnTo>
                  <a:pt x="258" y="128"/>
                </a:lnTo>
                <a:lnTo>
                  <a:pt x="0" y="131"/>
                </a:lnTo>
                <a:lnTo>
                  <a:pt x="0" y="115"/>
                </a:lnTo>
                <a:close/>
              </a:path>
            </a:pathLst>
          </a:custGeom>
          <a:solidFill>
            <a:srgbClr val="FFFF99"/>
          </a:solidFill>
          <a:ln w="9525">
            <a:noFill/>
            <a:round/>
            <a:headEnd/>
            <a:tailEnd/>
          </a:ln>
        </p:spPr>
        <p:txBody>
          <a:bodyPr/>
          <a:lstStyle/>
          <a:p>
            <a:endParaRPr lang="en-GB"/>
          </a:p>
        </p:txBody>
      </p:sp>
      <p:sp>
        <p:nvSpPr>
          <p:cNvPr id="47" name="Freeform 2442"/>
          <p:cNvSpPr>
            <a:spLocks/>
          </p:cNvSpPr>
          <p:nvPr>
            <p:custDataLst>
              <p:tags r:id="rId38"/>
            </p:custDataLst>
          </p:nvPr>
        </p:nvSpPr>
        <p:spPr bwMode="auto">
          <a:xfrm>
            <a:off x="400988" y="2308232"/>
            <a:ext cx="8161157" cy="133663"/>
          </a:xfrm>
          <a:custGeom>
            <a:avLst/>
            <a:gdLst/>
            <a:ahLst/>
            <a:cxnLst>
              <a:cxn ang="0">
                <a:pos x="2518" y="103"/>
              </a:cxn>
              <a:cxn ang="0">
                <a:pos x="2964" y="92"/>
              </a:cxn>
              <a:cxn ang="0">
                <a:pos x="3114" y="94"/>
              </a:cxn>
              <a:cxn ang="0">
                <a:pos x="3245" y="98"/>
              </a:cxn>
              <a:cxn ang="0">
                <a:pos x="3385" y="92"/>
              </a:cxn>
              <a:cxn ang="0">
                <a:pos x="3514" y="86"/>
              </a:cxn>
              <a:cxn ang="0">
                <a:pos x="3634" y="83"/>
              </a:cxn>
              <a:cxn ang="0">
                <a:pos x="3761" y="79"/>
              </a:cxn>
              <a:cxn ang="0">
                <a:pos x="3900" y="75"/>
              </a:cxn>
              <a:cxn ang="0">
                <a:pos x="4074" y="72"/>
              </a:cxn>
              <a:cxn ang="0">
                <a:pos x="4307" y="77"/>
              </a:cxn>
              <a:cxn ang="0">
                <a:pos x="4582" y="79"/>
              </a:cxn>
              <a:cxn ang="0">
                <a:pos x="4802" y="72"/>
              </a:cxn>
              <a:cxn ang="0">
                <a:pos x="4939" y="74"/>
              </a:cxn>
              <a:cxn ang="0">
                <a:pos x="5111" y="72"/>
              </a:cxn>
              <a:cxn ang="0">
                <a:pos x="5280" y="65"/>
              </a:cxn>
              <a:cxn ang="0">
                <a:pos x="5445" y="72"/>
              </a:cxn>
              <a:cxn ang="0">
                <a:pos x="5576" y="81"/>
              </a:cxn>
              <a:cxn ang="0">
                <a:pos x="5706" y="84"/>
              </a:cxn>
              <a:cxn ang="0">
                <a:pos x="5897" y="82"/>
              </a:cxn>
              <a:cxn ang="0">
                <a:pos x="6218" y="74"/>
              </a:cxn>
              <a:cxn ang="0">
                <a:pos x="6455" y="62"/>
              </a:cxn>
              <a:cxn ang="0">
                <a:pos x="6721" y="52"/>
              </a:cxn>
              <a:cxn ang="0">
                <a:pos x="6975" y="42"/>
              </a:cxn>
              <a:cxn ang="0">
                <a:pos x="7190" y="33"/>
              </a:cxn>
              <a:cxn ang="0">
                <a:pos x="7378" y="29"/>
              </a:cxn>
              <a:cxn ang="0">
                <a:pos x="7559" y="22"/>
              </a:cxn>
              <a:cxn ang="0">
                <a:pos x="7793" y="15"/>
              </a:cxn>
              <a:cxn ang="0">
                <a:pos x="8121" y="5"/>
              </a:cxn>
              <a:cxn ang="0">
                <a:pos x="8335" y="8"/>
              </a:cxn>
              <a:cxn ang="0">
                <a:pos x="8229" y="5"/>
              </a:cxn>
              <a:cxn ang="0">
                <a:pos x="7973" y="19"/>
              </a:cxn>
              <a:cxn ang="0">
                <a:pos x="7660" y="33"/>
              </a:cxn>
              <a:cxn ang="0">
                <a:pos x="7470" y="37"/>
              </a:cxn>
              <a:cxn ang="0">
                <a:pos x="7275" y="46"/>
              </a:cxn>
              <a:cxn ang="0">
                <a:pos x="7098" y="51"/>
              </a:cxn>
              <a:cxn ang="0">
                <a:pos x="6834" y="63"/>
              </a:cxn>
              <a:cxn ang="0">
                <a:pos x="6585" y="74"/>
              </a:cxn>
              <a:cxn ang="0">
                <a:pos x="6335" y="86"/>
              </a:cxn>
              <a:cxn ang="0">
                <a:pos x="6062" y="100"/>
              </a:cxn>
              <a:cxn ang="0">
                <a:pos x="5765" y="97"/>
              </a:cxn>
              <a:cxn ang="0">
                <a:pos x="5636" y="97"/>
              </a:cxn>
              <a:cxn ang="0">
                <a:pos x="5525" y="94"/>
              </a:cxn>
              <a:cxn ang="0">
                <a:pos x="5385" y="81"/>
              </a:cxn>
              <a:cxn ang="0">
                <a:pos x="5236" y="81"/>
              </a:cxn>
              <a:cxn ang="0">
                <a:pos x="5005" y="93"/>
              </a:cxn>
              <a:cxn ang="0">
                <a:pos x="4867" y="89"/>
              </a:cxn>
              <a:cxn ang="0">
                <a:pos x="4711" y="96"/>
              </a:cxn>
              <a:cxn ang="0">
                <a:pos x="4470" y="95"/>
              </a:cxn>
              <a:cxn ang="0">
                <a:pos x="4204" y="87"/>
              </a:cxn>
              <a:cxn ang="0">
                <a:pos x="3983" y="81"/>
              </a:cxn>
              <a:cxn ang="0">
                <a:pos x="3833" y="85"/>
              </a:cxn>
              <a:cxn ang="0">
                <a:pos x="3697" y="90"/>
              </a:cxn>
              <a:cxn ang="0">
                <a:pos x="3590" y="92"/>
              </a:cxn>
              <a:cxn ang="0">
                <a:pos x="3445" y="93"/>
              </a:cxn>
              <a:cxn ang="0">
                <a:pos x="3307" y="95"/>
              </a:cxn>
              <a:cxn ang="0">
                <a:pos x="3176" y="95"/>
              </a:cxn>
              <a:cxn ang="0">
                <a:pos x="3019" y="94"/>
              </a:cxn>
              <a:cxn ang="0">
                <a:pos x="2863" y="93"/>
              </a:cxn>
              <a:cxn ang="0">
                <a:pos x="2001" y="114"/>
              </a:cxn>
            </a:cxnLst>
            <a:rect l="0" t="0" r="r" b="b"/>
            <a:pathLst>
              <a:path w="8426" h="139">
                <a:moveTo>
                  <a:pt x="0" y="131"/>
                </a:moveTo>
                <a:lnTo>
                  <a:pt x="258" y="128"/>
                </a:lnTo>
                <a:lnTo>
                  <a:pt x="1050" y="121"/>
                </a:lnTo>
                <a:lnTo>
                  <a:pt x="1562" y="115"/>
                </a:lnTo>
                <a:lnTo>
                  <a:pt x="1667" y="114"/>
                </a:lnTo>
                <a:lnTo>
                  <a:pt x="1750" y="113"/>
                </a:lnTo>
                <a:lnTo>
                  <a:pt x="1886" y="112"/>
                </a:lnTo>
                <a:lnTo>
                  <a:pt x="1954" y="111"/>
                </a:lnTo>
                <a:lnTo>
                  <a:pt x="2001" y="111"/>
                </a:lnTo>
                <a:lnTo>
                  <a:pt x="2064" y="111"/>
                </a:lnTo>
                <a:lnTo>
                  <a:pt x="2145" y="110"/>
                </a:lnTo>
                <a:lnTo>
                  <a:pt x="2199" y="109"/>
                </a:lnTo>
                <a:lnTo>
                  <a:pt x="2213" y="109"/>
                </a:lnTo>
                <a:lnTo>
                  <a:pt x="2343" y="108"/>
                </a:lnTo>
                <a:lnTo>
                  <a:pt x="2438" y="107"/>
                </a:lnTo>
                <a:lnTo>
                  <a:pt x="2488" y="106"/>
                </a:lnTo>
                <a:lnTo>
                  <a:pt x="2518" y="103"/>
                </a:lnTo>
                <a:lnTo>
                  <a:pt x="2549" y="102"/>
                </a:lnTo>
                <a:lnTo>
                  <a:pt x="2663" y="98"/>
                </a:lnTo>
                <a:lnTo>
                  <a:pt x="2780" y="93"/>
                </a:lnTo>
                <a:lnTo>
                  <a:pt x="2781" y="93"/>
                </a:lnTo>
                <a:lnTo>
                  <a:pt x="2797" y="93"/>
                </a:lnTo>
                <a:lnTo>
                  <a:pt x="2818" y="93"/>
                </a:lnTo>
                <a:lnTo>
                  <a:pt x="2833" y="93"/>
                </a:lnTo>
                <a:lnTo>
                  <a:pt x="2846" y="92"/>
                </a:lnTo>
                <a:lnTo>
                  <a:pt x="2863" y="92"/>
                </a:lnTo>
                <a:lnTo>
                  <a:pt x="2886" y="90"/>
                </a:lnTo>
                <a:lnTo>
                  <a:pt x="2907" y="89"/>
                </a:lnTo>
                <a:lnTo>
                  <a:pt x="2918" y="89"/>
                </a:lnTo>
                <a:lnTo>
                  <a:pt x="2928" y="89"/>
                </a:lnTo>
                <a:lnTo>
                  <a:pt x="2941" y="90"/>
                </a:lnTo>
                <a:lnTo>
                  <a:pt x="2945" y="90"/>
                </a:lnTo>
                <a:lnTo>
                  <a:pt x="2955" y="92"/>
                </a:lnTo>
                <a:lnTo>
                  <a:pt x="2964" y="92"/>
                </a:lnTo>
                <a:lnTo>
                  <a:pt x="2974" y="92"/>
                </a:lnTo>
                <a:lnTo>
                  <a:pt x="2984" y="92"/>
                </a:lnTo>
                <a:lnTo>
                  <a:pt x="2991" y="92"/>
                </a:lnTo>
                <a:lnTo>
                  <a:pt x="2992" y="92"/>
                </a:lnTo>
                <a:lnTo>
                  <a:pt x="2992" y="92"/>
                </a:lnTo>
                <a:lnTo>
                  <a:pt x="3001" y="93"/>
                </a:lnTo>
                <a:lnTo>
                  <a:pt x="3007" y="93"/>
                </a:lnTo>
                <a:lnTo>
                  <a:pt x="3016" y="93"/>
                </a:lnTo>
                <a:lnTo>
                  <a:pt x="3019" y="93"/>
                </a:lnTo>
                <a:lnTo>
                  <a:pt x="3036" y="94"/>
                </a:lnTo>
                <a:lnTo>
                  <a:pt x="3038" y="94"/>
                </a:lnTo>
                <a:lnTo>
                  <a:pt x="3056" y="93"/>
                </a:lnTo>
                <a:lnTo>
                  <a:pt x="3071" y="92"/>
                </a:lnTo>
                <a:lnTo>
                  <a:pt x="3076" y="92"/>
                </a:lnTo>
                <a:lnTo>
                  <a:pt x="3086" y="93"/>
                </a:lnTo>
                <a:lnTo>
                  <a:pt x="3100" y="93"/>
                </a:lnTo>
                <a:lnTo>
                  <a:pt x="3114" y="94"/>
                </a:lnTo>
                <a:lnTo>
                  <a:pt x="3116" y="94"/>
                </a:lnTo>
                <a:lnTo>
                  <a:pt x="3130" y="93"/>
                </a:lnTo>
                <a:lnTo>
                  <a:pt x="3141" y="93"/>
                </a:lnTo>
                <a:lnTo>
                  <a:pt x="3146" y="93"/>
                </a:lnTo>
                <a:lnTo>
                  <a:pt x="3157" y="93"/>
                </a:lnTo>
                <a:lnTo>
                  <a:pt x="3162" y="93"/>
                </a:lnTo>
                <a:lnTo>
                  <a:pt x="3162" y="93"/>
                </a:lnTo>
                <a:lnTo>
                  <a:pt x="3168" y="94"/>
                </a:lnTo>
                <a:lnTo>
                  <a:pt x="3176" y="94"/>
                </a:lnTo>
                <a:lnTo>
                  <a:pt x="3183" y="95"/>
                </a:lnTo>
                <a:lnTo>
                  <a:pt x="3196" y="96"/>
                </a:lnTo>
                <a:lnTo>
                  <a:pt x="3202" y="96"/>
                </a:lnTo>
                <a:lnTo>
                  <a:pt x="3211" y="97"/>
                </a:lnTo>
                <a:lnTo>
                  <a:pt x="3218" y="97"/>
                </a:lnTo>
                <a:lnTo>
                  <a:pt x="3228" y="98"/>
                </a:lnTo>
                <a:lnTo>
                  <a:pt x="3236" y="98"/>
                </a:lnTo>
                <a:lnTo>
                  <a:pt x="3245" y="98"/>
                </a:lnTo>
                <a:lnTo>
                  <a:pt x="3256" y="98"/>
                </a:lnTo>
                <a:lnTo>
                  <a:pt x="3259" y="98"/>
                </a:lnTo>
                <a:lnTo>
                  <a:pt x="3269" y="97"/>
                </a:lnTo>
                <a:lnTo>
                  <a:pt x="3274" y="97"/>
                </a:lnTo>
                <a:lnTo>
                  <a:pt x="3281" y="97"/>
                </a:lnTo>
                <a:lnTo>
                  <a:pt x="3286" y="96"/>
                </a:lnTo>
                <a:lnTo>
                  <a:pt x="3294" y="95"/>
                </a:lnTo>
                <a:lnTo>
                  <a:pt x="3300" y="94"/>
                </a:lnTo>
                <a:lnTo>
                  <a:pt x="3307" y="94"/>
                </a:lnTo>
                <a:lnTo>
                  <a:pt x="3314" y="94"/>
                </a:lnTo>
                <a:lnTo>
                  <a:pt x="3324" y="94"/>
                </a:lnTo>
                <a:lnTo>
                  <a:pt x="3330" y="93"/>
                </a:lnTo>
                <a:lnTo>
                  <a:pt x="3346" y="92"/>
                </a:lnTo>
                <a:lnTo>
                  <a:pt x="3352" y="92"/>
                </a:lnTo>
                <a:lnTo>
                  <a:pt x="3364" y="92"/>
                </a:lnTo>
                <a:lnTo>
                  <a:pt x="3377" y="92"/>
                </a:lnTo>
                <a:lnTo>
                  <a:pt x="3385" y="92"/>
                </a:lnTo>
                <a:lnTo>
                  <a:pt x="3393" y="92"/>
                </a:lnTo>
                <a:lnTo>
                  <a:pt x="3399" y="92"/>
                </a:lnTo>
                <a:lnTo>
                  <a:pt x="3410" y="92"/>
                </a:lnTo>
                <a:lnTo>
                  <a:pt x="3413" y="92"/>
                </a:lnTo>
                <a:lnTo>
                  <a:pt x="3419" y="92"/>
                </a:lnTo>
                <a:lnTo>
                  <a:pt x="3425" y="92"/>
                </a:lnTo>
                <a:lnTo>
                  <a:pt x="3433" y="92"/>
                </a:lnTo>
                <a:lnTo>
                  <a:pt x="3441" y="92"/>
                </a:lnTo>
                <a:lnTo>
                  <a:pt x="3445" y="92"/>
                </a:lnTo>
                <a:lnTo>
                  <a:pt x="3455" y="92"/>
                </a:lnTo>
                <a:lnTo>
                  <a:pt x="3467" y="92"/>
                </a:lnTo>
                <a:lnTo>
                  <a:pt x="3476" y="88"/>
                </a:lnTo>
                <a:lnTo>
                  <a:pt x="3482" y="87"/>
                </a:lnTo>
                <a:lnTo>
                  <a:pt x="3492" y="87"/>
                </a:lnTo>
                <a:lnTo>
                  <a:pt x="3499" y="86"/>
                </a:lnTo>
                <a:lnTo>
                  <a:pt x="3506" y="86"/>
                </a:lnTo>
                <a:lnTo>
                  <a:pt x="3514" y="86"/>
                </a:lnTo>
                <a:lnTo>
                  <a:pt x="3522" y="86"/>
                </a:lnTo>
                <a:lnTo>
                  <a:pt x="3529" y="85"/>
                </a:lnTo>
                <a:lnTo>
                  <a:pt x="3536" y="84"/>
                </a:lnTo>
                <a:lnTo>
                  <a:pt x="3543" y="84"/>
                </a:lnTo>
                <a:lnTo>
                  <a:pt x="3554" y="83"/>
                </a:lnTo>
                <a:lnTo>
                  <a:pt x="3561" y="83"/>
                </a:lnTo>
                <a:lnTo>
                  <a:pt x="3572" y="83"/>
                </a:lnTo>
                <a:lnTo>
                  <a:pt x="3581" y="83"/>
                </a:lnTo>
                <a:lnTo>
                  <a:pt x="3590" y="83"/>
                </a:lnTo>
                <a:lnTo>
                  <a:pt x="3598" y="83"/>
                </a:lnTo>
                <a:lnTo>
                  <a:pt x="3603" y="83"/>
                </a:lnTo>
                <a:lnTo>
                  <a:pt x="3611" y="83"/>
                </a:lnTo>
                <a:lnTo>
                  <a:pt x="3614" y="83"/>
                </a:lnTo>
                <a:lnTo>
                  <a:pt x="3620" y="83"/>
                </a:lnTo>
                <a:lnTo>
                  <a:pt x="3625" y="83"/>
                </a:lnTo>
                <a:lnTo>
                  <a:pt x="3631" y="83"/>
                </a:lnTo>
                <a:lnTo>
                  <a:pt x="3634" y="83"/>
                </a:lnTo>
                <a:lnTo>
                  <a:pt x="3643" y="83"/>
                </a:lnTo>
                <a:lnTo>
                  <a:pt x="3650" y="83"/>
                </a:lnTo>
                <a:lnTo>
                  <a:pt x="3657" y="83"/>
                </a:lnTo>
                <a:lnTo>
                  <a:pt x="3660" y="83"/>
                </a:lnTo>
                <a:lnTo>
                  <a:pt x="3669" y="83"/>
                </a:lnTo>
                <a:lnTo>
                  <a:pt x="3674" y="83"/>
                </a:lnTo>
                <a:lnTo>
                  <a:pt x="3683" y="83"/>
                </a:lnTo>
                <a:lnTo>
                  <a:pt x="3687" y="82"/>
                </a:lnTo>
                <a:lnTo>
                  <a:pt x="3697" y="82"/>
                </a:lnTo>
                <a:lnTo>
                  <a:pt x="3703" y="82"/>
                </a:lnTo>
                <a:lnTo>
                  <a:pt x="3713" y="81"/>
                </a:lnTo>
                <a:lnTo>
                  <a:pt x="3723" y="81"/>
                </a:lnTo>
                <a:lnTo>
                  <a:pt x="3725" y="80"/>
                </a:lnTo>
                <a:lnTo>
                  <a:pt x="3740" y="79"/>
                </a:lnTo>
                <a:lnTo>
                  <a:pt x="3747" y="79"/>
                </a:lnTo>
                <a:lnTo>
                  <a:pt x="3755" y="79"/>
                </a:lnTo>
                <a:lnTo>
                  <a:pt x="3761" y="79"/>
                </a:lnTo>
                <a:lnTo>
                  <a:pt x="3768" y="79"/>
                </a:lnTo>
                <a:lnTo>
                  <a:pt x="3777" y="79"/>
                </a:lnTo>
                <a:lnTo>
                  <a:pt x="3786" y="77"/>
                </a:lnTo>
                <a:lnTo>
                  <a:pt x="3793" y="77"/>
                </a:lnTo>
                <a:lnTo>
                  <a:pt x="3801" y="77"/>
                </a:lnTo>
                <a:lnTo>
                  <a:pt x="3811" y="79"/>
                </a:lnTo>
                <a:lnTo>
                  <a:pt x="3818" y="80"/>
                </a:lnTo>
                <a:lnTo>
                  <a:pt x="3829" y="79"/>
                </a:lnTo>
                <a:lnTo>
                  <a:pt x="3833" y="79"/>
                </a:lnTo>
                <a:lnTo>
                  <a:pt x="3840" y="79"/>
                </a:lnTo>
                <a:lnTo>
                  <a:pt x="3850" y="79"/>
                </a:lnTo>
                <a:lnTo>
                  <a:pt x="3858" y="79"/>
                </a:lnTo>
                <a:lnTo>
                  <a:pt x="3869" y="77"/>
                </a:lnTo>
                <a:lnTo>
                  <a:pt x="3875" y="77"/>
                </a:lnTo>
                <a:lnTo>
                  <a:pt x="3887" y="75"/>
                </a:lnTo>
                <a:lnTo>
                  <a:pt x="3893" y="75"/>
                </a:lnTo>
                <a:lnTo>
                  <a:pt x="3900" y="75"/>
                </a:lnTo>
                <a:lnTo>
                  <a:pt x="3907" y="74"/>
                </a:lnTo>
                <a:lnTo>
                  <a:pt x="3917" y="73"/>
                </a:lnTo>
                <a:lnTo>
                  <a:pt x="3923" y="73"/>
                </a:lnTo>
                <a:lnTo>
                  <a:pt x="3931" y="72"/>
                </a:lnTo>
                <a:lnTo>
                  <a:pt x="3945" y="72"/>
                </a:lnTo>
                <a:lnTo>
                  <a:pt x="3957" y="73"/>
                </a:lnTo>
                <a:lnTo>
                  <a:pt x="3966" y="72"/>
                </a:lnTo>
                <a:lnTo>
                  <a:pt x="3978" y="72"/>
                </a:lnTo>
                <a:lnTo>
                  <a:pt x="3983" y="72"/>
                </a:lnTo>
                <a:lnTo>
                  <a:pt x="3994" y="72"/>
                </a:lnTo>
                <a:lnTo>
                  <a:pt x="4009" y="73"/>
                </a:lnTo>
                <a:lnTo>
                  <a:pt x="4018" y="73"/>
                </a:lnTo>
                <a:lnTo>
                  <a:pt x="4033" y="73"/>
                </a:lnTo>
                <a:lnTo>
                  <a:pt x="4044" y="73"/>
                </a:lnTo>
                <a:lnTo>
                  <a:pt x="4053" y="72"/>
                </a:lnTo>
                <a:lnTo>
                  <a:pt x="4061" y="72"/>
                </a:lnTo>
                <a:lnTo>
                  <a:pt x="4074" y="72"/>
                </a:lnTo>
                <a:lnTo>
                  <a:pt x="4088" y="73"/>
                </a:lnTo>
                <a:lnTo>
                  <a:pt x="4098" y="73"/>
                </a:lnTo>
                <a:lnTo>
                  <a:pt x="4107" y="73"/>
                </a:lnTo>
                <a:lnTo>
                  <a:pt x="4119" y="73"/>
                </a:lnTo>
                <a:lnTo>
                  <a:pt x="4145" y="73"/>
                </a:lnTo>
                <a:lnTo>
                  <a:pt x="4151" y="73"/>
                </a:lnTo>
                <a:lnTo>
                  <a:pt x="4158" y="73"/>
                </a:lnTo>
                <a:lnTo>
                  <a:pt x="4193" y="73"/>
                </a:lnTo>
                <a:lnTo>
                  <a:pt x="4204" y="74"/>
                </a:lnTo>
                <a:lnTo>
                  <a:pt x="4223" y="74"/>
                </a:lnTo>
                <a:lnTo>
                  <a:pt x="4230" y="75"/>
                </a:lnTo>
                <a:lnTo>
                  <a:pt x="4244" y="75"/>
                </a:lnTo>
                <a:lnTo>
                  <a:pt x="4265" y="77"/>
                </a:lnTo>
                <a:lnTo>
                  <a:pt x="4279" y="77"/>
                </a:lnTo>
                <a:lnTo>
                  <a:pt x="4285" y="77"/>
                </a:lnTo>
                <a:lnTo>
                  <a:pt x="4298" y="77"/>
                </a:lnTo>
                <a:lnTo>
                  <a:pt x="4307" y="77"/>
                </a:lnTo>
                <a:lnTo>
                  <a:pt x="4309" y="77"/>
                </a:lnTo>
                <a:lnTo>
                  <a:pt x="4343" y="77"/>
                </a:lnTo>
                <a:lnTo>
                  <a:pt x="4347" y="77"/>
                </a:lnTo>
                <a:lnTo>
                  <a:pt x="4393" y="79"/>
                </a:lnTo>
                <a:lnTo>
                  <a:pt x="4411" y="79"/>
                </a:lnTo>
                <a:lnTo>
                  <a:pt x="4432" y="79"/>
                </a:lnTo>
                <a:lnTo>
                  <a:pt x="4437" y="79"/>
                </a:lnTo>
                <a:lnTo>
                  <a:pt x="4461" y="79"/>
                </a:lnTo>
                <a:lnTo>
                  <a:pt x="4470" y="79"/>
                </a:lnTo>
                <a:lnTo>
                  <a:pt x="4485" y="79"/>
                </a:lnTo>
                <a:lnTo>
                  <a:pt x="4500" y="79"/>
                </a:lnTo>
                <a:lnTo>
                  <a:pt x="4512" y="79"/>
                </a:lnTo>
                <a:lnTo>
                  <a:pt x="4527" y="79"/>
                </a:lnTo>
                <a:lnTo>
                  <a:pt x="4541" y="79"/>
                </a:lnTo>
                <a:lnTo>
                  <a:pt x="4561" y="79"/>
                </a:lnTo>
                <a:lnTo>
                  <a:pt x="4572" y="79"/>
                </a:lnTo>
                <a:lnTo>
                  <a:pt x="4582" y="79"/>
                </a:lnTo>
                <a:lnTo>
                  <a:pt x="4604" y="80"/>
                </a:lnTo>
                <a:lnTo>
                  <a:pt x="4612" y="80"/>
                </a:lnTo>
                <a:lnTo>
                  <a:pt x="4626" y="80"/>
                </a:lnTo>
                <a:lnTo>
                  <a:pt x="4641" y="80"/>
                </a:lnTo>
                <a:lnTo>
                  <a:pt x="4658" y="80"/>
                </a:lnTo>
                <a:lnTo>
                  <a:pt x="4666" y="79"/>
                </a:lnTo>
                <a:lnTo>
                  <a:pt x="4681" y="79"/>
                </a:lnTo>
                <a:lnTo>
                  <a:pt x="4693" y="79"/>
                </a:lnTo>
                <a:lnTo>
                  <a:pt x="4711" y="77"/>
                </a:lnTo>
                <a:lnTo>
                  <a:pt x="4721" y="76"/>
                </a:lnTo>
                <a:lnTo>
                  <a:pt x="4742" y="75"/>
                </a:lnTo>
                <a:lnTo>
                  <a:pt x="4760" y="74"/>
                </a:lnTo>
                <a:lnTo>
                  <a:pt x="4772" y="73"/>
                </a:lnTo>
                <a:lnTo>
                  <a:pt x="4783" y="73"/>
                </a:lnTo>
                <a:lnTo>
                  <a:pt x="4791" y="73"/>
                </a:lnTo>
                <a:lnTo>
                  <a:pt x="4797" y="72"/>
                </a:lnTo>
                <a:lnTo>
                  <a:pt x="4802" y="72"/>
                </a:lnTo>
                <a:lnTo>
                  <a:pt x="4808" y="72"/>
                </a:lnTo>
                <a:lnTo>
                  <a:pt x="4818" y="72"/>
                </a:lnTo>
                <a:lnTo>
                  <a:pt x="4824" y="72"/>
                </a:lnTo>
                <a:lnTo>
                  <a:pt x="4834" y="73"/>
                </a:lnTo>
                <a:lnTo>
                  <a:pt x="4841" y="73"/>
                </a:lnTo>
                <a:lnTo>
                  <a:pt x="4848" y="73"/>
                </a:lnTo>
                <a:lnTo>
                  <a:pt x="4852" y="73"/>
                </a:lnTo>
                <a:lnTo>
                  <a:pt x="4861" y="73"/>
                </a:lnTo>
                <a:lnTo>
                  <a:pt x="4867" y="73"/>
                </a:lnTo>
                <a:lnTo>
                  <a:pt x="4875" y="73"/>
                </a:lnTo>
                <a:lnTo>
                  <a:pt x="4883" y="73"/>
                </a:lnTo>
                <a:lnTo>
                  <a:pt x="4890" y="73"/>
                </a:lnTo>
                <a:lnTo>
                  <a:pt x="4900" y="74"/>
                </a:lnTo>
                <a:lnTo>
                  <a:pt x="4907" y="74"/>
                </a:lnTo>
                <a:lnTo>
                  <a:pt x="4920" y="74"/>
                </a:lnTo>
                <a:lnTo>
                  <a:pt x="4930" y="74"/>
                </a:lnTo>
                <a:lnTo>
                  <a:pt x="4939" y="74"/>
                </a:lnTo>
                <a:lnTo>
                  <a:pt x="4948" y="74"/>
                </a:lnTo>
                <a:lnTo>
                  <a:pt x="4954" y="75"/>
                </a:lnTo>
                <a:lnTo>
                  <a:pt x="4960" y="75"/>
                </a:lnTo>
                <a:lnTo>
                  <a:pt x="4964" y="75"/>
                </a:lnTo>
                <a:lnTo>
                  <a:pt x="4968" y="75"/>
                </a:lnTo>
                <a:lnTo>
                  <a:pt x="4978" y="75"/>
                </a:lnTo>
                <a:lnTo>
                  <a:pt x="4982" y="75"/>
                </a:lnTo>
                <a:lnTo>
                  <a:pt x="4994" y="75"/>
                </a:lnTo>
                <a:lnTo>
                  <a:pt x="5005" y="75"/>
                </a:lnTo>
                <a:lnTo>
                  <a:pt x="5014" y="75"/>
                </a:lnTo>
                <a:lnTo>
                  <a:pt x="5027" y="75"/>
                </a:lnTo>
                <a:lnTo>
                  <a:pt x="5038" y="74"/>
                </a:lnTo>
                <a:lnTo>
                  <a:pt x="5047" y="74"/>
                </a:lnTo>
                <a:lnTo>
                  <a:pt x="5059" y="74"/>
                </a:lnTo>
                <a:lnTo>
                  <a:pt x="5076" y="73"/>
                </a:lnTo>
                <a:lnTo>
                  <a:pt x="5095" y="73"/>
                </a:lnTo>
                <a:lnTo>
                  <a:pt x="5111" y="72"/>
                </a:lnTo>
                <a:lnTo>
                  <a:pt x="5129" y="72"/>
                </a:lnTo>
                <a:lnTo>
                  <a:pt x="5151" y="70"/>
                </a:lnTo>
                <a:lnTo>
                  <a:pt x="5170" y="70"/>
                </a:lnTo>
                <a:lnTo>
                  <a:pt x="5195" y="68"/>
                </a:lnTo>
                <a:lnTo>
                  <a:pt x="5204" y="68"/>
                </a:lnTo>
                <a:lnTo>
                  <a:pt x="5214" y="68"/>
                </a:lnTo>
                <a:lnTo>
                  <a:pt x="5222" y="67"/>
                </a:lnTo>
                <a:lnTo>
                  <a:pt x="5231" y="67"/>
                </a:lnTo>
                <a:lnTo>
                  <a:pt x="5236" y="67"/>
                </a:lnTo>
                <a:lnTo>
                  <a:pt x="5240" y="67"/>
                </a:lnTo>
                <a:lnTo>
                  <a:pt x="5249" y="67"/>
                </a:lnTo>
                <a:lnTo>
                  <a:pt x="5253" y="67"/>
                </a:lnTo>
                <a:lnTo>
                  <a:pt x="5259" y="67"/>
                </a:lnTo>
                <a:lnTo>
                  <a:pt x="5262" y="67"/>
                </a:lnTo>
                <a:lnTo>
                  <a:pt x="5269" y="65"/>
                </a:lnTo>
                <a:lnTo>
                  <a:pt x="5273" y="65"/>
                </a:lnTo>
                <a:lnTo>
                  <a:pt x="5280" y="65"/>
                </a:lnTo>
                <a:lnTo>
                  <a:pt x="5288" y="65"/>
                </a:lnTo>
                <a:lnTo>
                  <a:pt x="5300" y="64"/>
                </a:lnTo>
                <a:lnTo>
                  <a:pt x="5313" y="64"/>
                </a:lnTo>
                <a:lnTo>
                  <a:pt x="5319" y="64"/>
                </a:lnTo>
                <a:lnTo>
                  <a:pt x="5332" y="65"/>
                </a:lnTo>
                <a:lnTo>
                  <a:pt x="5342" y="65"/>
                </a:lnTo>
                <a:lnTo>
                  <a:pt x="5353" y="65"/>
                </a:lnTo>
                <a:lnTo>
                  <a:pt x="5372" y="65"/>
                </a:lnTo>
                <a:lnTo>
                  <a:pt x="5385" y="67"/>
                </a:lnTo>
                <a:lnTo>
                  <a:pt x="5390" y="67"/>
                </a:lnTo>
                <a:lnTo>
                  <a:pt x="5394" y="67"/>
                </a:lnTo>
                <a:lnTo>
                  <a:pt x="5403" y="67"/>
                </a:lnTo>
                <a:lnTo>
                  <a:pt x="5407" y="68"/>
                </a:lnTo>
                <a:lnTo>
                  <a:pt x="5413" y="68"/>
                </a:lnTo>
                <a:lnTo>
                  <a:pt x="5421" y="69"/>
                </a:lnTo>
                <a:lnTo>
                  <a:pt x="5433" y="70"/>
                </a:lnTo>
                <a:lnTo>
                  <a:pt x="5445" y="72"/>
                </a:lnTo>
                <a:lnTo>
                  <a:pt x="5456" y="73"/>
                </a:lnTo>
                <a:lnTo>
                  <a:pt x="5469" y="74"/>
                </a:lnTo>
                <a:lnTo>
                  <a:pt x="5480" y="75"/>
                </a:lnTo>
                <a:lnTo>
                  <a:pt x="5489" y="76"/>
                </a:lnTo>
                <a:lnTo>
                  <a:pt x="5500" y="77"/>
                </a:lnTo>
                <a:lnTo>
                  <a:pt x="5504" y="77"/>
                </a:lnTo>
                <a:lnTo>
                  <a:pt x="5510" y="79"/>
                </a:lnTo>
                <a:lnTo>
                  <a:pt x="5517" y="79"/>
                </a:lnTo>
                <a:lnTo>
                  <a:pt x="5525" y="80"/>
                </a:lnTo>
                <a:lnTo>
                  <a:pt x="5532" y="81"/>
                </a:lnTo>
                <a:lnTo>
                  <a:pt x="5535" y="80"/>
                </a:lnTo>
                <a:lnTo>
                  <a:pt x="5541" y="80"/>
                </a:lnTo>
                <a:lnTo>
                  <a:pt x="5549" y="80"/>
                </a:lnTo>
                <a:lnTo>
                  <a:pt x="5560" y="80"/>
                </a:lnTo>
                <a:lnTo>
                  <a:pt x="5563" y="80"/>
                </a:lnTo>
                <a:lnTo>
                  <a:pt x="5572" y="80"/>
                </a:lnTo>
                <a:lnTo>
                  <a:pt x="5576" y="81"/>
                </a:lnTo>
                <a:lnTo>
                  <a:pt x="5581" y="81"/>
                </a:lnTo>
                <a:lnTo>
                  <a:pt x="5586" y="81"/>
                </a:lnTo>
                <a:lnTo>
                  <a:pt x="5595" y="81"/>
                </a:lnTo>
                <a:lnTo>
                  <a:pt x="5603" y="82"/>
                </a:lnTo>
                <a:lnTo>
                  <a:pt x="5610" y="82"/>
                </a:lnTo>
                <a:lnTo>
                  <a:pt x="5614" y="82"/>
                </a:lnTo>
                <a:lnTo>
                  <a:pt x="5621" y="83"/>
                </a:lnTo>
                <a:lnTo>
                  <a:pt x="5626" y="83"/>
                </a:lnTo>
                <a:lnTo>
                  <a:pt x="5636" y="83"/>
                </a:lnTo>
                <a:lnTo>
                  <a:pt x="5648" y="84"/>
                </a:lnTo>
                <a:lnTo>
                  <a:pt x="5655" y="84"/>
                </a:lnTo>
                <a:lnTo>
                  <a:pt x="5662" y="85"/>
                </a:lnTo>
                <a:lnTo>
                  <a:pt x="5666" y="85"/>
                </a:lnTo>
                <a:lnTo>
                  <a:pt x="5677" y="85"/>
                </a:lnTo>
                <a:lnTo>
                  <a:pt x="5689" y="85"/>
                </a:lnTo>
                <a:lnTo>
                  <a:pt x="5696" y="84"/>
                </a:lnTo>
                <a:lnTo>
                  <a:pt x="5706" y="84"/>
                </a:lnTo>
                <a:lnTo>
                  <a:pt x="5722" y="84"/>
                </a:lnTo>
                <a:lnTo>
                  <a:pt x="5726" y="84"/>
                </a:lnTo>
                <a:lnTo>
                  <a:pt x="5730" y="83"/>
                </a:lnTo>
                <a:lnTo>
                  <a:pt x="5737" y="84"/>
                </a:lnTo>
                <a:lnTo>
                  <a:pt x="5741" y="84"/>
                </a:lnTo>
                <a:lnTo>
                  <a:pt x="5748" y="83"/>
                </a:lnTo>
                <a:lnTo>
                  <a:pt x="5754" y="83"/>
                </a:lnTo>
                <a:lnTo>
                  <a:pt x="5760" y="83"/>
                </a:lnTo>
                <a:lnTo>
                  <a:pt x="5765" y="83"/>
                </a:lnTo>
                <a:lnTo>
                  <a:pt x="5776" y="83"/>
                </a:lnTo>
                <a:lnTo>
                  <a:pt x="5786" y="83"/>
                </a:lnTo>
                <a:lnTo>
                  <a:pt x="5802" y="83"/>
                </a:lnTo>
                <a:lnTo>
                  <a:pt x="5820" y="83"/>
                </a:lnTo>
                <a:lnTo>
                  <a:pt x="5833" y="83"/>
                </a:lnTo>
                <a:lnTo>
                  <a:pt x="5864" y="83"/>
                </a:lnTo>
                <a:lnTo>
                  <a:pt x="5877" y="82"/>
                </a:lnTo>
                <a:lnTo>
                  <a:pt x="5897" y="82"/>
                </a:lnTo>
                <a:lnTo>
                  <a:pt x="5916" y="81"/>
                </a:lnTo>
                <a:lnTo>
                  <a:pt x="5935" y="81"/>
                </a:lnTo>
                <a:lnTo>
                  <a:pt x="5958" y="80"/>
                </a:lnTo>
                <a:lnTo>
                  <a:pt x="5969" y="80"/>
                </a:lnTo>
                <a:lnTo>
                  <a:pt x="5980" y="80"/>
                </a:lnTo>
                <a:lnTo>
                  <a:pt x="6007" y="80"/>
                </a:lnTo>
                <a:lnTo>
                  <a:pt x="6022" y="80"/>
                </a:lnTo>
                <a:lnTo>
                  <a:pt x="6050" y="79"/>
                </a:lnTo>
                <a:lnTo>
                  <a:pt x="6062" y="79"/>
                </a:lnTo>
                <a:lnTo>
                  <a:pt x="6079" y="79"/>
                </a:lnTo>
                <a:lnTo>
                  <a:pt x="6107" y="79"/>
                </a:lnTo>
                <a:lnTo>
                  <a:pt x="6126" y="77"/>
                </a:lnTo>
                <a:lnTo>
                  <a:pt x="6140" y="77"/>
                </a:lnTo>
                <a:lnTo>
                  <a:pt x="6164" y="76"/>
                </a:lnTo>
                <a:lnTo>
                  <a:pt x="6179" y="75"/>
                </a:lnTo>
                <a:lnTo>
                  <a:pt x="6197" y="75"/>
                </a:lnTo>
                <a:lnTo>
                  <a:pt x="6218" y="74"/>
                </a:lnTo>
                <a:lnTo>
                  <a:pt x="6228" y="74"/>
                </a:lnTo>
                <a:lnTo>
                  <a:pt x="6242" y="73"/>
                </a:lnTo>
                <a:lnTo>
                  <a:pt x="6260" y="72"/>
                </a:lnTo>
                <a:lnTo>
                  <a:pt x="6274" y="72"/>
                </a:lnTo>
                <a:lnTo>
                  <a:pt x="6282" y="71"/>
                </a:lnTo>
                <a:lnTo>
                  <a:pt x="6297" y="70"/>
                </a:lnTo>
                <a:lnTo>
                  <a:pt x="6306" y="69"/>
                </a:lnTo>
                <a:lnTo>
                  <a:pt x="6324" y="68"/>
                </a:lnTo>
                <a:lnTo>
                  <a:pt x="6335" y="68"/>
                </a:lnTo>
                <a:lnTo>
                  <a:pt x="6351" y="67"/>
                </a:lnTo>
                <a:lnTo>
                  <a:pt x="6367" y="67"/>
                </a:lnTo>
                <a:lnTo>
                  <a:pt x="6383" y="67"/>
                </a:lnTo>
                <a:lnTo>
                  <a:pt x="6399" y="65"/>
                </a:lnTo>
                <a:lnTo>
                  <a:pt x="6421" y="64"/>
                </a:lnTo>
                <a:lnTo>
                  <a:pt x="6425" y="63"/>
                </a:lnTo>
                <a:lnTo>
                  <a:pt x="6437" y="63"/>
                </a:lnTo>
                <a:lnTo>
                  <a:pt x="6455" y="62"/>
                </a:lnTo>
                <a:lnTo>
                  <a:pt x="6472" y="61"/>
                </a:lnTo>
                <a:lnTo>
                  <a:pt x="6485" y="61"/>
                </a:lnTo>
                <a:lnTo>
                  <a:pt x="6499" y="61"/>
                </a:lnTo>
                <a:lnTo>
                  <a:pt x="6514" y="61"/>
                </a:lnTo>
                <a:lnTo>
                  <a:pt x="6531" y="60"/>
                </a:lnTo>
                <a:lnTo>
                  <a:pt x="6539" y="60"/>
                </a:lnTo>
                <a:lnTo>
                  <a:pt x="6552" y="59"/>
                </a:lnTo>
                <a:lnTo>
                  <a:pt x="6567" y="58"/>
                </a:lnTo>
                <a:lnTo>
                  <a:pt x="6585" y="58"/>
                </a:lnTo>
                <a:lnTo>
                  <a:pt x="6597" y="57"/>
                </a:lnTo>
                <a:lnTo>
                  <a:pt x="6617" y="56"/>
                </a:lnTo>
                <a:lnTo>
                  <a:pt x="6639" y="56"/>
                </a:lnTo>
                <a:lnTo>
                  <a:pt x="6653" y="55"/>
                </a:lnTo>
                <a:lnTo>
                  <a:pt x="6670" y="55"/>
                </a:lnTo>
                <a:lnTo>
                  <a:pt x="6687" y="54"/>
                </a:lnTo>
                <a:lnTo>
                  <a:pt x="6705" y="52"/>
                </a:lnTo>
                <a:lnTo>
                  <a:pt x="6721" y="52"/>
                </a:lnTo>
                <a:lnTo>
                  <a:pt x="6734" y="51"/>
                </a:lnTo>
                <a:lnTo>
                  <a:pt x="6753" y="50"/>
                </a:lnTo>
                <a:lnTo>
                  <a:pt x="6759" y="50"/>
                </a:lnTo>
                <a:lnTo>
                  <a:pt x="6768" y="50"/>
                </a:lnTo>
                <a:lnTo>
                  <a:pt x="6780" y="50"/>
                </a:lnTo>
                <a:lnTo>
                  <a:pt x="6788" y="50"/>
                </a:lnTo>
                <a:lnTo>
                  <a:pt x="6804" y="49"/>
                </a:lnTo>
                <a:lnTo>
                  <a:pt x="6827" y="48"/>
                </a:lnTo>
                <a:lnTo>
                  <a:pt x="6834" y="48"/>
                </a:lnTo>
                <a:lnTo>
                  <a:pt x="6840" y="48"/>
                </a:lnTo>
                <a:lnTo>
                  <a:pt x="6865" y="47"/>
                </a:lnTo>
                <a:lnTo>
                  <a:pt x="6888" y="46"/>
                </a:lnTo>
                <a:lnTo>
                  <a:pt x="6902" y="46"/>
                </a:lnTo>
                <a:lnTo>
                  <a:pt x="6917" y="45"/>
                </a:lnTo>
                <a:lnTo>
                  <a:pt x="6936" y="44"/>
                </a:lnTo>
                <a:lnTo>
                  <a:pt x="6956" y="43"/>
                </a:lnTo>
                <a:lnTo>
                  <a:pt x="6975" y="42"/>
                </a:lnTo>
                <a:lnTo>
                  <a:pt x="6990" y="42"/>
                </a:lnTo>
                <a:lnTo>
                  <a:pt x="7016" y="41"/>
                </a:lnTo>
                <a:lnTo>
                  <a:pt x="7032" y="39"/>
                </a:lnTo>
                <a:lnTo>
                  <a:pt x="7045" y="38"/>
                </a:lnTo>
                <a:lnTo>
                  <a:pt x="7059" y="38"/>
                </a:lnTo>
                <a:lnTo>
                  <a:pt x="7068" y="38"/>
                </a:lnTo>
                <a:lnTo>
                  <a:pt x="7079" y="37"/>
                </a:lnTo>
                <a:lnTo>
                  <a:pt x="7092" y="37"/>
                </a:lnTo>
                <a:lnTo>
                  <a:pt x="7098" y="37"/>
                </a:lnTo>
                <a:lnTo>
                  <a:pt x="7114" y="36"/>
                </a:lnTo>
                <a:lnTo>
                  <a:pt x="7126" y="36"/>
                </a:lnTo>
                <a:lnTo>
                  <a:pt x="7138" y="35"/>
                </a:lnTo>
                <a:lnTo>
                  <a:pt x="7151" y="35"/>
                </a:lnTo>
                <a:lnTo>
                  <a:pt x="7159" y="35"/>
                </a:lnTo>
                <a:lnTo>
                  <a:pt x="7171" y="34"/>
                </a:lnTo>
                <a:lnTo>
                  <a:pt x="7183" y="34"/>
                </a:lnTo>
                <a:lnTo>
                  <a:pt x="7190" y="33"/>
                </a:lnTo>
                <a:lnTo>
                  <a:pt x="7200" y="33"/>
                </a:lnTo>
                <a:lnTo>
                  <a:pt x="7209" y="33"/>
                </a:lnTo>
                <a:lnTo>
                  <a:pt x="7213" y="33"/>
                </a:lnTo>
                <a:lnTo>
                  <a:pt x="7222" y="32"/>
                </a:lnTo>
                <a:lnTo>
                  <a:pt x="7232" y="32"/>
                </a:lnTo>
                <a:lnTo>
                  <a:pt x="7243" y="32"/>
                </a:lnTo>
                <a:lnTo>
                  <a:pt x="7254" y="31"/>
                </a:lnTo>
                <a:lnTo>
                  <a:pt x="7265" y="31"/>
                </a:lnTo>
                <a:lnTo>
                  <a:pt x="7275" y="31"/>
                </a:lnTo>
                <a:lnTo>
                  <a:pt x="7285" y="31"/>
                </a:lnTo>
                <a:lnTo>
                  <a:pt x="7300" y="31"/>
                </a:lnTo>
                <a:lnTo>
                  <a:pt x="7314" y="31"/>
                </a:lnTo>
                <a:lnTo>
                  <a:pt x="7324" y="31"/>
                </a:lnTo>
                <a:lnTo>
                  <a:pt x="7333" y="30"/>
                </a:lnTo>
                <a:lnTo>
                  <a:pt x="7347" y="30"/>
                </a:lnTo>
                <a:lnTo>
                  <a:pt x="7368" y="29"/>
                </a:lnTo>
                <a:lnTo>
                  <a:pt x="7378" y="29"/>
                </a:lnTo>
                <a:lnTo>
                  <a:pt x="7387" y="29"/>
                </a:lnTo>
                <a:lnTo>
                  <a:pt x="7402" y="28"/>
                </a:lnTo>
                <a:lnTo>
                  <a:pt x="7409" y="28"/>
                </a:lnTo>
                <a:lnTo>
                  <a:pt x="7418" y="26"/>
                </a:lnTo>
                <a:lnTo>
                  <a:pt x="7432" y="25"/>
                </a:lnTo>
                <a:lnTo>
                  <a:pt x="7443" y="25"/>
                </a:lnTo>
                <a:lnTo>
                  <a:pt x="7452" y="25"/>
                </a:lnTo>
                <a:lnTo>
                  <a:pt x="7460" y="24"/>
                </a:lnTo>
                <a:lnTo>
                  <a:pt x="7470" y="24"/>
                </a:lnTo>
                <a:lnTo>
                  <a:pt x="7478" y="24"/>
                </a:lnTo>
                <a:lnTo>
                  <a:pt x="7486" y="23"/>
                </a:lnTo>
                <a:lnTo>
                  <a:pt x="7501" y="23"/>
                </a:lnTo>
                <a:lnTo>
                  <a:pt x="7511" y="23"/>
                </a:lnTo>
                <a:lnTo>
                  <a:pt x="7525" y="22"/>
                </a:lnTo>
                <a:lnTo>
                  <a:pt x="7538" y="22"/>
                </a:lnTo>
                <a:lnTo>
                  <a:pt x="7551" y="22"/>
                </a:lnTo>
                <a:lnTo>
                  <a:pt x="7559" y="22"/>
                </a:lnTo>
                <a:lnTo>
                  <a:pt x="7563" y="22"/>
                </a:lnTo>
                <a:lnTo>
                  <a:pt x="7570" y="21"/>
                </a:lnTo>
                <a:lnTo>
                  <a:pt x="7578" y="21"/>
                </a:lnTo>
                <a:lnTo>
                  <a:pt x="7594" y="20"/>
                </a:lnTo>
                <a:lnTo>
                  <a:pt x="7607" y="20"/>
                </a:lnTo>
                <a:lnTo>
                  <a:pt x="7618" y="19"/>
                </a:lnTo>
                <a:lnTo>
                  <a:pt x="7628" y="19"/>
                </a:lnTo>
                <a:lnTo>
                  <a:pt x="7647" y="18"/>
                </a:lnTo>
                <a:lnTo>
                  <a:pt x="7660" y="18"/>
                </a:lnTo>
                <a:lnTo>
                  <a:pt x="7670" y="17"/>
                </a:lnTo>
                <a:lnTo>
                  <a:pt x="7687" y="17"/>
                </a:lnTo>
                <a:lnTo>
                  <a:pt x="7704" y="17"/>
                </a:lnTo>
                <a:lnTo>
                  <a:pt x="7716" y="17"/>
                </a:lnTo>
                <a:lnTo>
                  <a:pt x="7732" y="16"/>
                </a:lnTo>
                <a:lnTo>
                  <a:pt x="7751" y="16"/>
                </a:lnTo>
                <a:lnTo>
                  <a:pt x="7771" y="16"/>
                </a:lnTo>
                <a:lnTo>
                  <a:pt x="7793" y="15"/>
                </a:lnTo>
                <a:lnTo>
                  <a:pt x="7819" y="13"/>
                </a:lnTo>
                <a:lnTo>
                  <a:pt x="7840" y="12"/>
                </a:lnTo>
                <a:lnTo>
                  <a:pt x="7850" y="12"/>
                </a:lnTo>
                <a:lnTo>
                  <a:pt x="7876" y="11"/>
                </a:lnTo>
                <a:lnTo>
                  <a:pt x="7895" y="10"/>
                </a:lnTo>
                <a:lnTo>
                  <a:pt x="7908" y="10"/>
                </a:lnTo>
                <a:lnTo>
                  <a:pt x="7938" y="9"/>
                </a:lnTo>
                <a:lnTo>
                  <a:pt x="7958" y="8"/>
                </a:lnTo>
                <a:lnTo>
                  <a:pt x="7973" y="8"/>
                </a:lnTo>
                <a:lnTo>
                  <a:pt x="7985" y="7"/>
                </a:lnTo>
                <a:lnTo>
                  <a:pt x="7996" y="7"/>
                </a:lnTo>
                <a:lnTo>
                  <a:pt x="8014" y="6"/>
                </a:lnTo>
                <a:lnTo>
                  <a:pt x="8028" y="6"/>
                </a:lnTo>
                <a:lnTo>
                  <a:pt x="8048" y="6"/>
                </a:lnTo>
                <a:lnTo>
                  <a:pt x="8073" y="5"/>
                </a:lnTo>
                <a:lnTo>
                  <a:pt x="8102" y="5"/>
                </a:lnTo>
                <a:lnTo>
                  <a:pt x="8121" y="5"/>
                </a:lnTo>
                <a:lnTo>
                  <a:pt x="8135" y="5"/>
                </a:lnTo>
                <a:lnTo>
                  <a:pt x="8148" y="5"/>
                </a:lnTo>
                <a:lnTo>
                  <a:pt x="8161" y="5"/>
                </a:lnTo>
                <a:lnTo>
                  <a:pt x="8175" y="5"/>
                </a:lnTo>
                <a:lnTo>
                  <a:pt x="8186" y="5"/>
                </a:lnTo>
                <a:lnTo>
                  <a:pt x="8195" y="5"/>
                </a:lnTo>
                <a:lnTo>
                  <a:pt x="8206" y="5"/>
                </a:lnTo>
                <a:lnTo>
                  <a:pt x="8221" y="5"/>
                </a:lnTo>
                <a:lnTo>
                  <a:pt x="8229" y="5"/>
                </a:lnTo>
                <a:lnTo>
                  <a:pt x="8243" y="5"/>
                </a:lnTo>
                <a:lnTo>
                  <a:pt x="8254" y="5"/>
                </a:lnTo>
                <a:lnTo>
                  <a:pt x="8264" y="5"/>
                </a:lnTo>
                <a:lnTo>
                  <a:pt x="8277" y="6"/>
                </a:lnTo>
                <a:lnTo>
                  <a:pt x="8292" y="6"/>
                </a:lnTo>
                <a:lnTo>
                  <a:pt x="8308" y="7"/>
                </a:lnTo>
                <a:lnTo>
                  <a:pt x="8320" y="7"/>
                </a:lnTo>
                <a:lnTo>
                  <a:pt x="8335" y="8"/>
                </a:lnTo>
                <a:lnTo>
                  <a:pt x="8349" y="8"/>
                </a:lnTo>
                <a:lnTo>
                  <a:pt x="8366" y="6"/>
                </a:lnTo>
                <a:lnTo>
                  <a:pt x="8402" y="3"/>
                </a:lnTo>
                <a:lnTo>
                  <a:pt x="8426" y="0"/>
                </a:lnTo>
                <a:lnTo>
                  <a:pt x="8426" y="0"/>
                </a:lnTo>
                <a:lnTo>
                  <a:pt x="8402" y="3"/>
                </a:lnTo>
                <a:lnTo>
                  <a:pt x="8366" y="6"/>
                </a:lnTo>
                <a:lnTo>
                  <a:pt x="8349" y="8"/>
                </a:lnTo>
                <a:lnTo>
                  <a:pt x="8335" y="8"/>
                </a:lnTo>
                <a:lnTo>
                  <a:pt x="8320" y="7"/>
                </a:lnTo>
                <a:lnTo>
                  <a:pt x="8308" y="7"/>
                </a:lnTo>
                <a:lnTo>
                  <a:pt x="8292" y="6"/>
                </a:lnTo>
                <a:lnTo>
                  <a:pt x="8277" y="6"/>
                </a:lnTo>
                <a:lnTo>
                  <a:pt x="8264" y="5"/>
                </a:lnTo>
                <a:lnTo>
                  <a:pt x="8254" y="5"/>
                </a:lnTo>
                <a:lnTo>
                  <a:pt x="8243" y="5"/>
                </a:lnTo>
                <a:lnTo>
                  <a:pt x="8229" y="5"/>
                </a:lnTo>
                <a:lnTo>
                  <a:pt x="8221" y="5"/>
                </a:lnTo>
                <a:lnTo>
                  <a:pt x="8206" y="5"/>
                </a:lnTo>
                <a:lnTo>
                  <a:pt x="8195" y="5"/>
                </a:lnTo>
                <a:lnTo>
                  <a:pt x="8186" y="5"/>
                </a:lnTo>
                <a:lnTo>
                  <a:pt x="8175" y="5"/>
                </a:lnTo>
                <a:lnTo>
                  <a:pt x="8161" y="5"/>
                </a:lnTo>
                <a:lnTo>
                  <a:pt x="8148" y="5"/>
                </a:lnTo>
                <a:lnTo>
                  <a:pt x="8135" y="6"/>
                </a:lnTo>
                <a:lnTo>
                  <a:pt x="8121" y="7"/>
                </a:lnTo>
                <a:lnTo>
                  <a:pt x="8102" y="9"/>
                </a:lnTo>
                <a:lnTo>
                  <a:pt x="8073" y="12"/>
                </a:lnTo>
                <a:lnTo>
                  <a:pt x="8048" y="15"/>
                </a:lnTo>
                <a:lnTo>
                  <a:pt x="8028" y="16"/>
                </a:lnTo>
                <a:lnTo>
                  <a:pt x="8014" y="17"/>
                </a:lnTo>
                <a:lnTo>
                  <a:pt x="7996" y="18"/>
                </a:lnTo>
                <a:lnTo>
                  <a:pt x="7985" y="19"/>
                </a:lnTo>
                <a:lnTo>
                  <a:pt x="7973" y="19"/>
                </a:lnTo>
                <a:lnTo>
                  <a:pt x="7958" y="20"/>
                </a:lnTo>
                <a:lnTo>
                  <a:pt x="7938" y="21"/>
                </a:lnTo>
                <a:lnTo>
                  <a:pt x="7908" y="23"/>
                </a:lnTo>
                <a:lnTo>
                  <a:pt x="7895" y="24"/>
                </a:lnTo>
                <a:lnTo>
                  <a:pt x="7876" y="25"/>
                </a:lnTo>
                <a:lnTo>
                  <a:pt x="7850" y="28"/>
                </a:lnTo>
                <a:lnTo>
                  <a:pt x="7840" y="28"/>
                </a:lnTo>
                <a:lnTo>
                  <a:pt x="7819" y="30"/>
                </a:lnTo>
                <a:lnTo>
                  <a:pt x="7793" y="30"/>
                </a:lnTo>
                <a:lnTo>
                  <a:pt x="7771" y="30"/>
                </a:lnTo>
                <a:lnTo>
                  <a:pt x="7751" y="31"/>
                </a:lnTo>
                <a:lnTo>
                  <a:pt x="7732" y="31"/>
                </a:lnTo>
                <a:lnTo>
                  <a:pt x="7716" y="31"/>
                </a:lnTo>
                <a:lnTo>
                  <a:pt x="7704" y="32"/>
                </a:lnTo>
                <a:lnTo>
                  <a:pt x="7687" y="32"/>
                </a:lnTo>
                <a:lnTo>
                  <a:pt x="7670" y="33"/>
                </a:lnTo>
                <a:lnTo>
                  <a:pt x="7660" y="33"/>
                </a:lnTo>
                <a:lnTo>
                  <a:pt x="7647" y="33"/>
                </a:lnTo>
                <a:lnTo>
                  <a:pt x="7628" y="33"/>
                </a:lnTo>
                <a:lnTo>
                  <a:pt x="7618" y="33"/>
                </a:lnTo>
                <a:lnTo>
                  <a:pt x="7607" y="34"/>
                </a:lnTo>
                <a:lnTo>
                  <a:pt x="7594" y="34"/>
                </a:lnTo>
                <a:lnTo>
                  <a:pt x="7578" y="34"/>
                </a:lnTo>
                <a:lnTo>
                  <a:pt x="7570" y="34"/>
                </a:lnTo>
                <a:lnTo>
                  <a:pt x="7563" y="34"/>
                </a:lnTo>
                <a:lnTo>
                  <a:pt x="7559" y="35"/>
                </a:lnTo>
                <a:lnTo>
                  <a:pt x="7551" y="35"/>
                </a:lnTo>
                <a:lnTo>
                  <a:pt x="7538" y="35"/>
                </a:lnTo>
                <a:lnTo>
                  <a:pt x="7525" y="35"/>
                </a:lnTo>
                <a:lnTo>
                  <a:pt x="7511" y="36"/>
                </a:lnTo>
                <a:lnTo>
                  <a:pt x="7501" y="36"/>
                </a:lnTo>
                <a:lnTo>
                  <a:pt x="7486" y="36"/>
                </a:lnTo>
                <a:lnTo>
                  <a:pt x="7478" y="36"/>
                </a:lnTo>
                <a:lnTo>
                  <a:pt x="7470" y="37"/>
                </a:lnTo>
                <a:lnTo>
                  <a:pt x="7460" y="38"/>
                </a:lnTo>
                <a:lnTo>
                  <a:pt x="7452" y="38"/>
                </a:lnTo>
                <a:lnTo>
                  <a:pt x="7443" y="39"/>
                </a:lnTo>
                <a:lnTo>
                  <a:pt x="7432" y="41"/>
                </a:lnTo>
                <a:lnTo>
                  <a:pt x="7418" y="42"/>
                </a:lnTo>
                <a:lnTo>
                  <a:pt x="7409" y="43"/>
                </a:lnTo>
                <a:lnTo>
                  <a:pt x="7402" y="43"/>
                </a:lnTo>
                <a:lnTo>
                  <a:pt x="7387" y="44"/>
                </a:lnTo>
                <a:lnTo>
                  <a:pt x="7378" y="44"/>
                </a:lnTo>
                <a:lnTo>
                  <a:pt x="7368" y="44"/>
                </a:lnTo>
                <a:lnTo>
                  <a:pt x="7347" y="45"/>
                </a:lnTo>
                <a:lnTo>
                  <a:pt x="7333" y="45"/>
                </a:lnTo>
                <a:lnTo>
                  <a:pt x="7324" y="45"/>
                </a:lnTo>
                <a:lnTo>
                  <a:pt x="7314" y="46"/>
                </a:lnTo>
                <a:lnTo>
                  <a:pt x="7300" y="46"/>
                </a:lnTo>
                <a:lnTo>
                  <a:pt x="7285" y="46"/>
                </a:lnTo>
                <a:lnTo>
                  <a:pt x="7275" y="46"/>
                </a:lnTo>
                <a:lnTo>
                  <a:pt x="7265" y="46"/>
                </a:lnTo>
                <a:lnTo>
                  <a:pt x="7254" y="46"/>
                </a:lnTo>
                <a:lnTo>
                  <a:pt x="7243" y="46"/>
                </a:lnTo>
                <a:lnTo>
                  <a:pt x="7232" y="46"/>
                </a:lnTo>
                <a:lnTo>
                  <a:pt x="7222" y="46"/>
                </a:lnTo>
                <a:lnTo>
                  <a:pt x="7213" y="46"/>
                </a:lnTo>
                <a:lnTo>
                  <a:pt x="7209" y="46"/>
                </a:lnTo>
                <a:lnTo>
                  <a:pt x="7200" y="47"/>
                </a:lnTo>
                <a:lnTo>
                  <a:pt x="7190" y="47"/>
                </a:lnTo>
                <a:lnTo>
                  <a:pt x="7183" y="47"/>
                </a:lnTo>
                <a:lnTo>
                  <a:pt x="7171" y="48"/>
                </a:lnTo>
                <a:lnTo>
                  <a:pt x="7159" y="49"/>
                </a:lnTo>
                <a:lnTo>
                  <a:pt x="7151" y="49"/>
                </a:lnTo>
                <a:lnTo>
                  <a:pt x="7138" y="49"/>
                </a:lnTo>
                <a:lnTo>
                  <a:pt x="7126" y="50"/>
                </a:lnTo>
                <a:lnTo>
                  <a:pt x="7114" y="50"/>
                </a:lnTo>
                <a:lnTo>
                  <a:pt x="7098" y="51"/>
                </a:lnTo>
                <a:lnTo>
                  <a:pt x="7092" y="51"/>
                </a:lnTo>
                <a:lnTo>
                  <a:pt x="7079" y="52"/>
                </a:lnTo>
                <a:lnTo>
                  <a:pt x="7068" y="52"/>
                </a:lnTo>
                <a:lnTo>
                  <a:pt x="7059" y="54"/>
                </a:lnTo>
                <a:lnTo>
                  <a:pt x="7045" y="54"/>
                </a:lnTo>
                <a:lnTo>
                  <a:pt x="7032" y="55"/>
                </a:lnTo>
                <a:lnTo>
                  <a:pt x="7016" y="55"/>
                </a:lnTo>
                <a:lnTo>
                  <a:pt x="6990" y="56"/>
                </a:lnTo>
                <a:lnTo>
                  <a:pt x="6975" y="57"/>
                </a:lnTo>
                <a:lnTo>
                  <a:pt x="6956" y="58"/>
                </a:lnTo>
                <a:lnTo>
                  <a:pt x="6936" y="59"/>
                </a:lnTo>
                <a:lnTo>
                  <a:pt x="6917" y="59"/>
                </a:lnTo>
                <a:lnTo>
                  <a:pt x="6902" y="60"/>
                </a:lnTo>
                <a:lnTo>
                  <a:pt x="6888" y="61"/>
                </a:lnTo>
                <a:lnTo>
                  <a:pt x="6865" y="62"/>
                </a:lnTo>
                <a:lnTo>
                  <a:pt x="6840" y="63"/>
                </a:lnTo>
                <a:lnTo>
                  <a:pt x="6834" y="63"/>
                </a:lnTo>
                <a:lnTo>
                  <a:pt x="6827" y="63"/>
                </a:lnTo>
                <a:lnTo>
                  <a:pt x="6804" y="64"/>
                </a:lnTo>
                <a:lnTo>
                  <a:pt x="6788" y="65"/>
                </a:lnTo>
                <a:lnTo>
                  <a:pt x="6780" y="65"/>
                </a:lnTo>
                <a:lnTo>
                  <a:pt x="6768" y="67"/>
                </a:lnTo>
                <a:lnTo>
                  <a:pt x="6759" y="67"/>
                </a:lnTo>
                <a:lnTo>
                  <a:pt x="6753" y="67"/>
                </a:lnTo>
                <a:lnTo>
                  <a:pt x="6734" y="68"/>
                </a:lnTo>
                <a:lnTo>
                  <a:pt x="6721" y="68"/>
                </a:lnTo>
                <a:lnTo>
                  <a:pt x="6705" y="69"/>
                </a:lnTo>
                <a:lnTo>
                  <a:pt x="6687" y="70"/>
                </a:lnTo>
                <a:lnTo>
                  <a:pt x="6670" y="71"/>
                </a:lnTo>
                <a:lnTo>
                  <a:pt x="6653" y="72"/>
                </a:lnTo>
                <a:lnTo>
                  <a:pt x="6639" y="72"/>
                </a:lnTo>
                <a:lnTo>
                  <a:pt x="6617" y="73"/>
                </a:lnTo>
                <a:lnTo>
                  <a:pt x="6597" y="74"/>
                </a:lnTo>
                <a:lnTo>
                  <a:pt x="6585" y="74"/>
                </a:lnTo>
                <a:lnTo>
                  <a:pt x="6567" y="75"/>
                </a:lnTo>
                <a:lnTo>
                  <a:pt x="6552" y="76"/>
                </a:lnTo>
                <a:lnTo>
                  <a:pt x="6539" y="76"/>
                </a:lnTo>
                <a:lnTo>
                  <a:pt x="6531" y="77"/>
                </a:lnTo>
                <a:lnTo>
                  <a:pt x="6514" y="77"/>
                </a:lnTo>
                <a:lnTo>
                  <a:pt x="6499" y="79"/>
                </a:lnTo>
                <a:lnTo>
                  <a:pt x="6485" y="79"/>
                </a:lnTo>
                <a:lnTo>
                  <a:pt x="6472" y="80"/>
                </a:lnTo>
                <a:lnTo>
                  <a:pt x="6455" y="81"/>
                </a:lnTo>
                <a:lnTo>
                  <a:pt x="6437" y="81"/>
                </a:lnTo>
                <a:lnTo>
                  <a:pt x="6425" y="82"/>
                </a:lnTo>
                <a:lnTo>
                  <a:pt x="6421" y="82"/>
                </a:lnTo>
                <a:lnTo>
                  <a:pt x="6399" y="83"/>
                </a:lnTo>
                <a:lnTo>
                  <a:pt x="6383" y="84"/>
                </a:lnTo>
                <a:lnTo>
                  <a:pt x="6367" y="84"/>
                </a:lnTo>
                <a:lnTo>
                  <a:pt x="6351" y="85"/>
                </a:lnTo>
                <a:lnTo>
                  <a:pt x="6335" y="86"/>
                </a:lnTo>
                <a:lnTo>
                  <a:pt x="6324" y="86"/>
                </a:lnTo>
                <a:lnTo>
                  <a:pt x="6306" y="87"/>
                </a:lnTo>
                <a:lnTo>
                  <a:pt x="6297" y="88"/>
                </a:lnTo>
                <a:lnTo>
                  <a:pt x="6282" y="89"/>
                </a:lnTo>
                <a:lnTo>
                  <a:pt x="6274" y="89"/>
                </a:lnTo>
                <a:lnTo>
                  <a:pt x="6260" y="90"/>
                </a:lnTo>
                <a:lnTo>
                  <a:pt x="6242" y="92"/>
                </a:lnTo>
                <a:lnTo>
                  <a:pt x="6228" y="93"/>
                </a:lnTo>
                <a:lnTo>
                  <a:pt x="6218" y="94"/>
                </a:lnTo>
                <a:lnTo>
                  <a:pt x="6197" y="95"/>
                </a:lnTo>
                <a:lnTo>
                  <a:pt x="6179" y="96"/>
                </a:lnTo>
                <a:lnTo>
                  <a:pt x="6164" y="97"/>
                </a:lnTo>
                <a:lnTo>
                  <a:pt x="6140" y="97"/>
                </a:lnTo>
                <a:lnTo>
                  <a:pt x="6126" y="98"/>
                </a:lnTo>
                <a:lnTo>
                  <a:pt x="6107" y="98"/>
                </a:lnTo>
                <a:lnTo>
                  <a:pt x="6079" y="100"/>
                </a:lnTo>
                <a:lnTo>
                  <a:pt x="6062" y="100"/>
                </a:lnTo>
                <a:lnTo>
                  <a:pt x="6050" y="100"/>
                </a:lnTo>
                <a:lnTo>
                  <a:pt x="6022" y="100"/>
                </a:lnTo>
                <a:lnTo>
                  <a:pt x="6007" y="100"/>
                </a:lnTo>
                <a:lnTo>
                  <a:pt x="5980" y="100"/>
                </a:lnTo>
                <a:lnTo>
                  <a:pt x="5969" y="100"/>
                </a:lnTo>
                <a:lnTo>
                  <a:pt x="5958" y="100"/>
                </a:lnTo>
                <a:lnTo>
                  <a:pt x="5935" y="100"/>
                </a:lnTo>
                <a:lnTo>
                  <a:pt x="5916" y="100"/>
                </a:lnTo>
                <a:lnTo>
                  <a:pt x="5897" y="100"/>
                </a:lnTo>
                <a:lnTo>
                  <a:pt x="5877" y="100"/>
                </a:lnTo>
                <a:lnTo>
                  <a:pt x="5864" y="100"/>
                </a:lnTo>
                <a:lnTo>
                  <a:pt x="5833" y="100"/>
                </a:lnTo>
                <a:lnTo>
                  <a:pt x="5820" y="100"/>
                </a:lnTo>
                <a:lnTo>
                  <a:pt x="5802" y="98"/>
                </a:lnTo>
                <a:lnTo>
                  <a:pt x="5786" y="98"/>
                </a:lnTo>
                <a:lnTo>
                  <a:pt x="5776" y="97"/>
                </a:lnTo>
                <a:lnTo>
                  <a:pt x="5765" y="97"/>
                </a:lnTo>
                <a:lnTo>
                  <a:pt x="5760" y="96"/>
                </a:lnTo>
                <a:lnTo>
                  <a:pt x="5754" y="96"/>
                </a:lnTo>
                <a:lnTo>
                  <a:pt x="5748" y="96"/>
                </a:lnTo>
                <a:lnTo>
                  <a:pt x="5741" y="96"/>
                </a:lnTo>
                <a:lnTo>
                  <a:pt x="5737" y="96"/>
                </a:lnTo>
                <a:lnTo>
                  <a:pt x="5730" y="97"/>
                </a:lnTo>
                <a:lnTo>
                  <a:pt x="5726" y="97"/>
                </a:lnTo>
                <a:lnTo>
                  <a:pt x="5722" y="97"/>
                </a:lnTo>
                <a:lnTo>
                  <a:pt x="5706" y="98"/>
                </a:lnTo>
                <a:lnTo>
                  <a:pt x="5696" y="98"/>
                </a:lnTo>
                <a:lnTo>
                  <a:pt x="5689" y="99"/>
                </a:lnTo>
                <a:lnTo>
                  <a:pt x="5677" y="100"/>
                </a:lnTo>
                <a:lnTo>
                  <a:pt x="5666" y="99"/>
                </a:lnTo>
                <a:lnTo>
                  <a:pt x="5662" y="99"/>
                </a:lnTo>
                <a:lnTo>
                  <a:pt x="5655" y="98"/>
                </a:lnTo>
                <a:lnTo>
                  <a:pt x="5648" y="98"/>
                </a:lnTo>
                <a:lnTo>
                  <a:pt x="5636" y="97"/>
                </a:lnTo>
                <a:lnTo>
                  <a:pt x="5626" y="97"/>
                </a:lnTo>
                <a:lnTo>
                  <a:pt x="5621" y="97"/>
                </a:lnTo>
                <a:lnTo>
                  <a:pt x="5614" y="96"/>
                </a:lnTo>
                <a:lnTo>
                  <a:pt x="5610" y="96"/>
                </a:lnTo>
                <a:lnTo>
                  <a:pt x="5603" y="96"/>
                </a:lnTo>
                <a:lnTo>
                  <a:pt x="5595" y="95"/>
                </a:lnTo>
                <a:lnTo>
                  <a:pt x="5586" y="95"/>
                </a:lnTo>
                <a:lnTo>
                  <a:pt x="5581" y="95"/>
                </a:lnTo>
                <a:lnTo>
                  <a:pt x="5576" y="94"/>
                </a:lnTo>
                <a:lnTo>
                  <a:pt x="5572" y="94"/>
                </a:lnTo>
                <a:lnTo>
                  <a:pt x="5563" y="93"/>
                </a:lnTo>
                <a:lnTo>
                  <a:pt x="5560" y="93"/>
                </a:lnTo>
                <a:lnTo>
                  <a:pt x="5549" y="93"/>
                </a:lnTo>
                <a:lnTo>
                  <a:pt x="5541" y="94"/>
                </a:lnTo>
                <a:lnTo>
                  <a:pt x="5535" y="94"/>
                </a:lnTo>
                <a:lnTo>
                  <a:pt x="5532" y="94"/>
                </a:lnTo>
                <a:lnTo>
                  <a:pt x="5525" y="94"/>
                </a:lnTo>
                <a:lnTo>
                  <a:pt x="5517" y="93"/>
                </a:lnTo>
                <a:lnTo>
                  <a:pt x="5510" y="93"/>
                </a:lnTo>
                <a:lnTo>
                  <a:pt x="5504" y="93"/>
                </a:lnTo>
                <a:lnTo>
                  <a:pt x="5500" y="93"/>
                </a:lnTo>
                <a:lnTo>
                  <a:pt x="5489" y="92"/>
                </a:lnTo>
                <a:lnTo>
                  <a:pt x="5480" y="92"/>
                </a:lnTo>
                <a:lnTo>
                  <a:pt x="5469" y="89"/>
                </a:lnTo>
                <a:lnTo>
                  <a:pt x="5456" y="88"/>
                </a:lnTo>
                <a:lnTo>
                  <a:pt x="5445" y="87"/>
                </a:lnTo>
                <a:lnTo>
                  <a:pt x="5433" y="86"/>
                </a:lnTo>
                <a:lnTo>
                  <a:pt x="5421" y="84"/>
                </a:lnTo>
                <a:lnTo>
                  <a:pt x="5413" y="84"/>
                </a:lnTo>
                <a:lnTo>
                  <a:pt x="5407" y="83"/>
                </a:lnTo>
                <a:lnTo>
                  <a:pt x="5403" y="83"/>
                </a:lnTo>
                <a:lnTo>
                  <a:pt x="5394" y="82"/>
                </a:lnTo>
                <a:lnTo>
                  <a:pt x="5390" y="81"/>
                </a:lnTo>
                <a:lnTo>
                  <a:pt x="5385" y="81"/>
                </a:lnTo>
                <a:lnTo>
                  <a:pt x="5372" y="81"/>
                </a:lnTo>
                <a:lnTo>
                  <a:pt x="5353" y="80"/>
                </a:lnTo>
                <a:lnTo>
                  <a:pt x="5342" y="79"/>
                </a:lnTo>
                <a:lnTo>
                  <a:pt x="5332" y="79"/>
                </a:lnTo>
                <a:lnTo>
                  <a:pt x="5319" y="79"/>
                </a:lnTo>
                <a:lnTo>
                  <a:pt x="5313" y="79"/>
                </a:lnTo>
                <a:lnTo>
                  <a:pt x="5300" y="79"/>
                </a:lnTo>
                <a:lnTo>
                  <a:pt x="5288" y="79"/>
                </a:lnTo>
                <a:lnTo>
                  <a:pt x="5280" y="80"/>
                </a:lnTo>
                <a:lnTo>
                  <a:pt x="5273" y="80"/>
                </a:lnTo>
                <a:lnTo>
                  <a:pt x="5269" y="80"/>
                </a:lnTo>
                <a:lnTo>
                  <a:pt x="5262" y="80"/>
                </a:lnTo>
                <a:lnTo>
                  <a:pt x="5259" y="80"/>
                </a:lnTo>
                <a:lnTo>
                  <a:pt x="5253" y="80"/>
                </a:lnTo>
                <a:lnTo>
                  <a:pt x="5249" y="80"/>
                </a:lnTo>
                <a:lnTo>
                  <a:pt x="5240" y="81"/>
                </a:lnTo>
                <a:lnTo>
                  <a:pt x="5236" y="81"/>
                </a:lnTo>
                <a:lnTo>
                  <a:pt x="5231" y="81"/>
                </a:lnTo>
                <a:lnTo>
                  <a:pt x="5222" y="82"/>
                </a:lnTo>
                <a:lnTo>
                  <a:pt x="5214" y="82"/>
                </a:lnTo>
                <a:lnTo>
                  <a:pt x="5204" y="83"/>
                </a:lnTo>
                <a:lnTo>
                  <a:pt x="5195" y="83"/>
                </a:lnTo>
                <a:lnTo>
                  <a:pt x="5170" y="84"/>
                </a:lnTo>
                <a:lnTo>
                  <a:pt x="5151" y="85"/>
                </a:lnTo>
                <a:lnTo>
                  <a:pt x="5129" y="86"/>
                </a:lnTo>
                <a:lnTo>
                  <a:pt x="5111" y="87"/>
                </a:lnTo>
                <a:lnTo>
                  <a:pt x="5095" y="88"/>
                </a:lnTo>
                <a:lnTo>
                  <a:pt x="5076" y="89"/>
                </a:lnTo>
                <a:lnTo>
                  <a:pt x="5059" y="89"/>
                </a:lnTo>
                <a:lnTo>
                  <a:pt x="5047" y="90"/>
                </a:lnTo>
                <a:lnTo>
                  <a:pt x="5038" y="92"/>
                </a:lnTo>
                <a:lnTo>
                  <a:pt x="5027" y="92"/>
                </a:lnTo>
                <a:lnTo>
                  <a:pt x="5014" y="93"/>
                </a:lnTo>
                <a:lnTo>
                  <a:pt x="5005" y="93"/>
                </a:lnTo>
                <a:lnTo>
                  <a:pt x="4994" y="93"/>
                </a:lnTo>
                <a:lnTo>
                  <a:pt x="4982" y="93"/>
                </a:lnTo>
                <a:lnTo>
                  <a:pt x="4978" y="93"/>
                </a:lnTo>
                <a:lnTo>
                  <a:pt x="4968" y="93"/>
                </a:lnTo>
                <a:lnTo>
                  <a:pt x="4964" y="93"/>
                </a:lnTo>
                <a:lnTo>
                  <a:pt x="4960" y="93"/>
                </a:lnTo>
                <a:lnTo>
                  <a:pt x="4954" y="93"/>
                </a:lnTo>
                <a:lnTo>
                  <a:pt x="4948" y="93"/>
                </a:lnTo>
                <a:lnTo>
                  <a:pt x="4939" y="93"/>
                </a:lnTo>
                <a:lnTo>
                  <a:pt x="4930" y="93"/>
                </a:lnTo>
                <a:lnTo>
                  <a:pt x="4920" y="92"/>
                </a:lnTo>
                <a:lnTo>
                  <a:pt x="4907" y="92"/>
                </a:lnTo>
                <a:lnTo>
                  <a:pt x="4900" y="92"/>
                </a:lnTo>
                <a:lnTo>
                  <a:pt x="4890" y="90"/>
                </a:lnTo>
                <a:lnTo>
                  <a:pt x="4883" y="90"/>
                </a:lnTo>
                <a:lnTo>
                  <a:pt x="4875" y="89"/>
                </a:lnTo>
                <a:lnTo>
                  <a:pt x="4867" y="89"/>
                </a:lnTo>
                <a:lnTo>
                  <a:pt x="4861" y="89"/>
                </a:lnTo>
                <a:lnTo>
                  <a:pt x="4852" y="89"/>
                </a:lnTo>
                <a:lnTo>
                  <a:pt x="4848" y="89"/>
                </a:lnTo>
                <a:lnTo>
                  <a:pt x="4841" y="88"/>
                </a:lnTo>
                <a:lnTo>
                  <a:pt x="4834" y="88"/>
                </a:lnTo>
                <a:lnTo>
                  <a:pt x="4824" y="88"/>
                </a:lnTo>
                <a:lnTo>
                  <a:pt x="4818" y="88"/>
                </a:lnTo>
                <a:lnTo>
                  <a:pt x="4808" y="88"/>
                </a:lnTo>
                <a:lnTo>
                  <a:pt x="4802" y="87"/>
                </a:lnTo>
                <a:lnTo>
                  <a:pt x="4797" y="87"/>
                </a:lnTo>
                <a:lnTo>
                  <a:pt x="4791" y="88"/>
                </a:lnTo>
                <a:lnTo>
                  <a:pt x="4783" y="89"/>
                </a:lnTo>
                <a:lnTo>
                  <a:pt x="4772" y="90"/>
                </a:lnTo>
                <a:lnTo>
                  <a:pt x="4760" y="92"/>
                </a:lnTo>
                <a:lnTo>
                  <a:pt x="4742" y="93"/>
                </a:lnTo>
                <a:lnTo>
                  <a:pt x="4721" y="95"/>
                </a:lnTo>
                <a:lnTo>
                  <a:pt x="4711" y="96"/>
                </a:lnTo>
                <a:lnTo>
                  <a:pt x="4693" y="98"/>
                </a:lnTo>
                <a:lnTo>
                  <a:pt x="4681" y="98"/>
                </a:lnTo>
                <a:lnTo>
                  <a:pt x="4666" y="100"/>
                </a:lnTo>
                <a:lnTo>
                  <a:pt x="4658" y="100"/>
                </a:lnTo>
                <a:lnTo>
                  <a:pt x="4641" y="99"/>
                </a:lnTo>
                <a:lnTo>
                  <a:pt x="4626" y="99"/>
                </a:lnTo>
                <a:lnTo>
                  <a:pt x="4612" y="98"/>
                </a:lnTo>
                <a:lnTo>
                  <a:pt x="4604" y="98"/>
                </a:lnTo>
                <a:lnTo>
                  <a:pt x="4582" y="98"/>
                </a:lnTo>
                <a:lnTo>
                  <a:pt x="4572" y="98"/>
                </a:lnTo>
                <a:lnTo>
                  <a:pt x="4561" y="97"/>
                </a:lnTo>
                <a:lnTo>
                  <a:pt x="4541" y="97"/>
                </a:lnTo>
                <a:lnTo>
                  <a:pt x="4527" y="97"/>
                </a:lnTo>
                <a:lnTo>
                  <a:pt x="4512" y="96"/>
                </a:lnTo>
                <a:lnTo>
                  <a:pt x="4500" y="96"/>
                </a:lnTo>
                <a:lnTo>
                  <a:pt x="4485" y="95"/>
                </a:lnTo>
                <a:lnTo>
                  <a:pt x="4470" y="95"/>
                </a:lnTo>
                <a:lnTo>
                  <a:pt x="4461" y="95"/>
                </a:lnTo>
                <a:lnTo>
                  <a:pt x="4437" y="94"/>
                </a:lnTo>
                <a:lnTo>
                  <a:pt x="4432" y="94"/>
                </a:lnTo>
                <a:lnTo>
                  <a:pt x="4411" y="94"/>
                </a:lnTo>
                <a:lnTo>
                  <a:pt x="4393" y="94"/>
                </a:lnTo>
                <a:lnTo>
                  <a:pt x="4347" y="93"/>
                </a:lnTo>
                <a:lnTo>
                  <a:pt x="4343" y="93"/>
                </a:lnTo>
                <a:lnTo>
                  <a:pt x="4309" y="92"/>
                </a:lnTo>
                <a:lnTo>
                  <a:pt x="4307" y="92"/>
                </a:lnTo>
                <a:lnTo>
                  <a:pt x="4298" y="92"/>
                </a:lnTo>
                <a:lnTo>
                  <a:pt x="4285" y="90"/>
                </a:lnTo>
                <a:lnTo>
                  <a:pt x="4279" y="90"/>
                </a:lnTo>
                <a:lnTo>
                  <a:pt x="4265" y="89"/>
                </a:lnTo>
                <a:lnTo>
                  <a:pt x="4244" y="88"/>
                </a:lnTo>
                <a:lnTo>
                  <a:pt x="4230" y="88"/>
                </a:lnTo>
                <a:lnTo>
                  <a:pt x="4223" y="87"/>
                </a:lnTo>
                <a:lnTo>
                  <a:pt x="4204" y="87"/>
                </a:lnTo>
                <a:lnTo>
                  <a:pt x="4193" y="86"/>
                </a:lnTo>
                <a:lnTo>
                  <a:pt x="4158" y="84"/>
                </a:lnTo>
                <a:lnTo>
                  <a:pt x="4151" y="83"/>
                </a:lnTo>
                <a:lnTo>
                  <a:pt x="4145" y="83"/>
                </a:lnTo>
                <a:lnTo>
                  <a:pt x="4119" y="83"/>
                </a:lnTo>
                <a:lnTo>
                  <a:pt x="4107" y="83"/>
                </a:lnTo>
                <a:lnTo>
                  <a:pt x="4098" y="83"/>
                </a:lnTo>
                <a:lnTo>
                  <a:pt x="4088" y="82"/>
                </a:lnTo>
                <a:lnTo>
                  <a:pt x="4074" y="82"/>
                </a:lnTo>
                <a:lnTo>
                  <a:pt x="4061" y="82"/>
                </a:lnTo>
                <a:lnTo>
                  <a:pt x="4053" y="82"/>
                </a:lnTo>
                <a:lnTo>
                  <a:pt x="4044" y="81"/>
                </a:lnTo>
                <a:lnTo>
                  <a:pt x="4033" y="81"/>
                </a:lnTo>
                <a:lnTo>
                  <a:pt x="4018" y="81"/>
                </a:lnTo>
                <a:lnTo>
                  <a:pt x="4009" y="81"/>
                </a:lnTo>
                <a:lnTo>
                  <a:pt x="3994" y="81"/>
                </a:lnTo>
                <a:lnTo>
                  <a:pt x="3983" y="81"/>
                </a:lnTo>
                <a:lnTo>
                  <a:pt x="3978" y="80"/>
                </a:lnTo>
                <a:lnTo>
                  <a:pt x="3966" y="80"/>
                </a:lnTo>
                <a:lnTo>
                  <a:pt x="3957" y="80"/>
                </a:lnTo>
                <a:lnTo>
                  <a:pt x="3945" y="80"/>
                </a:lnTo>
                <a:lnTo>
                  <a:pt x="3931" y="79"/>
                </a:lnTo>
                <a:lnTo>
                  <a:pt x="3923" y="80"/>
                </a:lnTo>
                <a:lnTo>
                  <a:pt x="3917" y="80"/>
                </a:lnTo>
                <a:lnTo>
                  <a:pt x="3907" y="81"/>
                </a:lnTo>
                <a:lnTo>
                  <a:pt x="3900" y="81"/>
                </a:lnTo>
                <a:lnTo>
                  <a:pt x="3893" y="82"/>
                </a:lnTo>
                <a:lnTo>
                  <a:pt x="3887" y="82"/>
                </a:lnTo>
                <a:lnTo>
                  <a:pt x="3875" y="83"/>
                </a:lnTo>
                <a:lnTo>
                  <a:pt x="3869" y="83"/>
                </a:lnTo>
                <a:lnTo>
                  <a:pt x="3858" y="84"/>
                </a:lnTo>
                <a:lnTo>
                  <a:pt x="3850" y="84"/>
                </a:lnTo>
                <a:lnTo>
                  <a:pt x="3840" y="85"/>
                </a:lnTo>
                <a:lnTo>
                  <a:pt x="3833" y="85"/>
                </a:lnTo>
                <a:lnTo>
                  <a:pt x="3829" y="85"/>
                </a:lnTo>
                <a:lnTo>
                  <a:pt x="3818" y="86"/>
                </a:lnTo>
                <a:lnTo>
                  <a:pt x="3811" y="86"/>
                </a:lnTo>
                <a:lnTo>
                  <a:pt x="3801" y="86"/>
                </a:lnTo>
                <a:lnTo>
                  <a:pt x="3793" y="86"/>
                </a:lnTo>
                <a:lnTo>
                  <a:pt x="3786" y="87"/>
                </a:lnTo>
                <a:lnTo>
                  <a:pt x="3777" y="87"/>
                </a:lnTo>
                <a:lnTo>
                  <a:pt x="3768" y="87"/>
                </a:lnTo>
                <a:lnTo>
                  <a:pt x="3761" y="88"/>
                </a:lnTo>
                <a:lnTo>
                  <a:pt x="3755" y="88"/>
                </a:lnTo>
                <a:lnTo>
                  <a:pt x="3747" y="89"/>
                </a:lnTo>
                <a:lnTo>
                  <a:pt x="3740" y="89"/>
                </a:lnTo>
                <a:lnTo>
                  <a:pt x="3725" y="89"/>
                </a:lnTo>
                <a:lnTo>
                  <a:pt x="3723" y="89"/>
                </a:lnTo>
                <a:lnTo>
                  <a:pt x="3713" y="89"/>
                </a:lnTo>
                <a:lnTo>
                  <a:pt x="3703" y="90"/>
                </a:lnTo>
                <a:lnTo>
                  <a:pt x="3697" y="90"/>
                </a:lnTo>
                <a:lnTo>
                  <a:pt x="3687" y="90"/>
                </a:lnTo>
                <a:lnTo>
                  <a:pt x="3683" y="90"/>
                </a:lnTo>
                <a:lnTo>
                  <a:pt x="3674" y="90"/>
                </a:lnTo>
                <a:lnTo>
                  <a:pt x="3669" y="90"/>
                </a:lnTo>
                <a:lnTo>
                  <a:pt x="3660" y="92"/>
                </a:lnTo>
                <a:lnTo>
                  <a:pt x="3657" y="92"/>
                </a:lnTo>
                <a:lnTo>
                  <a:pt x="3650" y="92"/>
                </a:lnTo>
                <a:lnTo>
                  <a:pt x="3643" y="92"/>
                </a:lnTo>
                <a:lnTo>
                  <a:pt x="3634" y="92"/>
                </a:lnTo>
                <a:lnTo>
                  <a:pt x="3631" y="92"/>
                </a:lnTo>
                <a:lnTo>
                  <a:pt x="3625" y="92"/>
                </a:lnTo>
                <a:lnTo>
                  <a:pt x="3620" y="92"/>
                </a:lnTo>
                <a:lnTo>
                  <a:pt x="3614" y="92"/>
                </a:lnTo>
                <a:lnTo>
                  <a:pt x="3611" y="92"/>
                </a:lnTo>
                <a:lnTo>
                  <a:pt x="3603" y="92"/>
                </a:lnTo>
                <a:lnTo>
                  <a:pt x="3598" y="92"/>
                </a:lnTo>
                <a:lnTo>
                  <a:pt x="3590" y="92"/>
                </a:lnTo>
                <a:lnTo>
                  <a:pt x="3581" y="92"/>
                </a:lnTo>
                <a:lnTo>
                  <a:pt x="3572" y="92"/>
                </a:lnTo>
                <a:lnTo>
                  <a:pt x="3561" y="92"/>
                </a:lnTo>
                <a:lnTo>
                  <a:pt x="3554" y="92"/>
                </a:lnTo>
                <a:lnTo>
                  <a:pt x="3543" y="92"/>
                </a:lnTo>
                <a:lnTo>
                  <a:pt x="3536" y="93"/>
                </a:lnTo>
                <a:lnTo>
                  <a:pt x="3529" y="93"/>
                </a:lnTo>
                <a:lnTo>
                  <a:pt x="3522" y="93"/>
                </a:lnTo>
                <a:lnTo>
                  <a:pt x="3514" y="93"/>
                </a:lnTo>
                <a:lnTo>
                  <a:pt x="3506" y="93"/>
                </a:lnTo>
                <a:lnTo>
                  <a:pt x="3499" y="94"/>
                </a:lnTo>
                <a:lnTo>
                  <a:pt x="3492" y="94"/>
                </a:lnTo>
                <a:lnTo>
                  <a:pt x="3482" y="94"/>
                </a:lnTo>
                <a:lnTo>
                  <a:pt x="3476" y="95"/>
                </a:lnTo>
                <a:lnTo>
                  <a:pt x="3467" y="95"/>
                </a:lnTo>
                <a:lnTo>
                  <a:pt x="3455" y="94"/>
                </a:lnTo>
                <a:lnTo>
                  <a:pt x="3445" y="93"/>
                </a:lnTo>
                <a:lnTo>
                  <a:pt x="3441" y="93"/>
                </a:lnTo>
                <a:lnTo>
                  <a:pt x="3433" y="93"/>
                </a:lnTo>
                <a:lnTo>
                  <a:pt x="3425" y="93"/>
                </a:lnTo>
                <a:lnTo>
                  <a:pt x="3419" y="92"/>
                </a:lnTo>
                <a:lnTo>
                  <a:pt x="3413" y="92"/>
                </a:lnTo>
                <a:lnTo>
                  <a:pt x="3410" y="92"/>
                </a:lnTo>
                <a:lnTo>
                  <a:pt x="3399" y="93"/>
                </a:lnTo>
                <a:lnTo>
                  <a:pt x="3393" y="93"/>
                </a:lnTo>
                <a:lnTo>
                  <a:pt x="3385" y="93"/>
                </a:lnTo>
                <a:lnTo>
                  <a:pt x="3377" y="93"/>
                </a:lnTo>
                <a:lnTo>
                  <a:pt x="3364" y="93"/>
                </a:lnTo>
                <a:lnTo>
                  <a:pt x="3352" y="93"/>
                </a:lnTo>
                <a:lnTo>
                  <a:pt x="3346" y="93"/>
                </a:lnTo>
                <a:lnTo>
                  <a:pt x="3330" y="94"/>
                </a:lnTo>
                <a:lnTo>
                  <a:pt x="3324" y="94"/>
                </a:lnTo>
                <a:lnTo>
                  <a:pt x="3314" y="95"/>
                </a:lnTo>
                <a:lnTo>
                  <a:pt x="3307" y="95"/>
                </a:lnTo>
                <a:lnTo>
                  <a:pt x="3300" y="95"/>
                </a:lnTo>
                <a:lnTo>
                  <a:pt x="3294" y="96"/>
                </a:lnTo>
                <a:lnTo>
                  <a:pt x="3286" y="97"/>
                </a:lnTo>
                <a:lnTo>
                  <a:pt x="3281" y="97"/>
                </a:lnTo>
                <a:lnTo>
                  <a:pt x="3274" y="98"/>
                </a:lnTo>
                <a:lnTo>
                  <a:pt x="3269" y="98"/>
                </a:lnTo>
                <a:lnTo>
                  <a:pt x="3259" y="99"/>
                </a:lnTo>
                <a:lnTo>
                  <a:pt x="3256" y="99"/>
                </a:lnTo>
                <a:lnTo>
                  <a:pt x="3245" y="99"/>
                </a:lnTo>
                <a:lnTo>
                  <a:pt x="3236" y="99"/>
                </a:lnTo>
                <a:lnTo>
                  <a:pt x="3228" y="98"/>
                </a:lnTo>
                <a:lnTo>
                  <a:pt x="3218" y="98"/>
                </a:lnTo>
                <a:lnTo>
                  <a:pt x="3211" y="97"/>
                </a:lnTo>
                <a:lnTo>
                  <a:pt x="3202" y="97"/>
                </a:lnTo>
                <a:lnTo>
                  <a:pt x="3196" y="97"/>
                </a:lnTo>
                <a:lnTo>
                  <a:pt x="3183" y="95"/>
                </a:lnTo>
                <a:lnTo>
                  <a:pt x="3176" y="95"/>
                </a:lnTo>
                <a:lnTo>
                  <a:pt x="3168" y="95"/>
                </a:lnTo>
                <a:lnTo>
                  <a:pt x="3162" y="94"/>
                </a:lnTo>
                <a:lnTo>
                  <a:pt x="3162" y="94"/>
                </a:lnTo>
                <a:lnTo>
                  <a:pt x="3157" y="94"/>
                </a:lnTo>
                <a:lnTo>
                  <a:pt x="3146" y="94"/>
                </a:lnTo>
                <a:lnTo>
                  <a:pt x="3141" y="94"/>
                </a:lnTo>
                <a:lnTo>
                  <a:pt x="3130" y="94"/>
                </a:lnTo>
                <a:lnTo>
                  <a:pt x="3116" y="94"/>
                </a:lnTo>
                <a:lnTo>
                  <a:pt x="3114" y="94"/>
                </a:lnTo>
                <a:lnTo>
                  <a:pt x="3100" y="94"/>
                </a:lnTo>
                <a:lnTo>
                  <a:pt x="3086" y="94"/>
                </a:lnTo>
                <a:lnTo>
                  <a:pt x="3076" y="94"/>
                </a:lnTo>
                <a:lnTo>
                  <a:pt x="3071" y="94"/>
                </a:lnTo>
                <a:lnTo>
                  <a:pt x="3056" y="94"/>
                </a:lnTo>
                <a:lnTo>
                  <a:pt x="3038" y="95"/>
                </a:lnTo>
                <a:lnTo>
                  <a:pt x="3036" y="95"/>
                </a:lnTo>
                <a:lnTo>
                  <a:pt x="3019" y="94"/>
                </a:lnTo>
                <a:lnTo>
                  <a:pt x="3016" y="94"/>
                </a:lnTo>
                <a:lnTo>
                  <a:pt x="3007" y="94"/>
                </a:lnTo>
                <a:lnTo>
                  <a:pt x="3001" y="94"/>
                </a:lnTo>
                <a:lnTo>
                  <a:pt x="2992" y="94"/>
                </a:lnTo>
                <a:lnTo>
                  <a:pt x="2992" y="94"/>
                </a:lnTo>
                <a:lnTo>
                  <a:pt x="2991" y="94"/>
                </a:lnTo>
                <a:lnTo>
                  <a:pt x="2984" y="93"/>
                </a:lnTo>
                <a:lnTo>
                  <a:pt x="2974" y="93"/>
                </a:lnTo>
                <a:lnTo>
                  <a:pt x="2964" y="93"/>
                </a:lnTo>
                <a:lnTo>
                  <a:pt x="2955" y="93"/>
                </a:lnTo>
                <a:lnTo>
                  <a:pt x="2945" y="92"/>
                </a:lnTo>
                <a:lnTo>
                  <a:pt x="2941" y="92"/>
                </a:lnTo>
                <a:lnTo>
                  <a:pt x="2928" y="92"/>
                </a:lnTo>
                <a:lnTo>
                  <a:pt x="2918" y="90"/>
                </a:lnTo>
                <a:lnTo>
                  <a:pt x="2907" y="92"/>
                </a:lnTo>
                <a:lnTo>
                  <a:pt x="2886" y="92"/>
                </a:lnTo>
                <a:lnTo>
                  <a:pt x="2863" y="93"/>
                </a:lnTo>
                <a:lnTo>
                  <a:pt x="2846" y="93"/>
                </a:lnTo>
                <a:lnTo>
                  <a:pt x="2833" y="94"/>
                </a:lnTo>
                <a:lnTo>
                  <a:pt x="2818" y="94"/>
                </a:lnTo>
                <a:lnTo>
                  <a:pt x="2797" y="94"/>
                </a:lnTo>
                <a:lnTo>
                  <a:pt x="2781" y="95"/>
                </a:lnTo>
                <a:lnTo>
                  <a:pt x="2780" y="95"/>
                </a:lnTo>
                <a:lnTo>
                  <a:pt x="2663" y="100"/>
                </a:lnTo>
                <a:lnTo>
                  <a:pt x="2549" y="105"/>
                </a:lnTo>
                <a:lnTo>
                  <a:pt x="2518" y="106"/>
                </a:lnTo>
                <a:lnTo>
                  <a:pt x="2488" y="107"/>
                </a:lnTo>
                <a:lnTo>
                  <a:pt x="2438" y="109"/>
                </a:lnTo>
                <a:lnTo>
                  <a:pt x="2343" y="111"/>
                </a:lnTo>
                <a:lnTo>
                  <a:pt x="2213" y="112"/>
                </a:lnTo>
                <a:lnTo>
                  <a:pt x="2199" y="112"/>
                </a:lnTo>
                <a:lnTo>
                  <a:pt x="2145" y="113"/>
                </a:lnTo>
                <a:lnTo>
                  <a:pt x="2064" y="114"/>
                </a:lnTo>
                <a:lnTo>
                  <a:pt x="2001" y="114"/>
                </a:lnTo>
                <a:lnTo>
                  <a:pt x="1954" y="115"/>
                </a:lnTo>
                <a:lnTo>
                  <a:pt x="1886" y="116"/>
                </a:lnTo>
                <a:lnTo>
                  <a:pt x="1750" y="118"/>
                </a:lnTo>
                <a:lnTo>
                  <a:pt x="1667" y="119"/>
                </a:lnTo>
                <a:lnTo>
                  <a:pt x="1562" y="120"/>
                </a:lnTo>
                <a:lnTo>
                  <a:pt x="1050" y="126"/>
                </a:lnTo>
                <a:lnTo>
                  <a:pt x="258" y="136"/>
                </a:lnTo>
                <a:lnTo>
                  <a:pt x="0" y="139"/>
                </a:lnTo>
                <a:lnTo>
                  <a:pt x="0" y="131"/>
                </a:lnTo>
                <a:close/>
              </a:path>
            </a:pathLst>
          </a:custGeom>
          <a:solidFill>
            <a:srgbClr val="FFFF99"/>
          </a:solidFill>
          <a:ln w="9525">
            <a:noFill/>
            <a:round/>
            <a:headEnd/>
            <a:tailEnd/>
          </a:ln>
        </p:spPr>
        <p:txBody>
          <a:bodyPr/>
          <a:lstStyle/>
          <a:p>
            <a:endParaRPr lang="en-GB"/>
          </a:p>
        </p:txBody>
      </p:sp>
      <p:sp>
        <p:nvSpPr>
          <p:cNvPr id="48" name="Freeform 2443"/>
          <p:cNvSpPr>
            <a:spLocks/>
          </p:cNvSpPr>
          <p:nvPr>
            <p:custDataLst>
              <p:tags r:id="rId39"/>
            </p:custDataLst>
          </p:nvPr>
        </p:nvSpPr>
        <p:spPr bwMode="auto">
          <a:xfrm>
            <a:off x="400988" y="2308232"/>
            <a:ext cx="8161157" cy="151097"/>
          </a:xfrm>
          <a:custGeom>
            <a:avLst/>
            <a:gdLst/>
            <a:ahLst/>
            <a:cxnLst>
              <a:cxn ang="0">
                <a:pos x="2518" y="106"/>
              </a:cxn>
              <a:cxn ang="0">
                <a:pos x="2964" y="93"/>
              </a:cxn>
              <a:cxn ang="0">
                <a:pos x="3114" y="94"/>
              </a:cxn>
              <a:cxn ang="0">
                <a:pos x="3245" y="99"/>
              </a:cxn>
              <a:cxn ang="0">
                <a:pos x="3385" y="93"/>
              </a:cxn>
              <a:cxn ang="0">
                <a:pos x="3514" y="93"/>
              </a:cxn>
              <a:cxn ang="0">
                <a:pos x="3634" y="92"/>
              </a:cxn>
              <a:cxn ang="0">
                <a:pos x="3761" y="88"/>
              </a:cxn>
              <a:cxn ang="0">
                <a:pos x="3900" y="81"/>
              </a:cxn>
              <a:cxn ang="0">
                <a:pos x="4074" y="82"/>
              </a:cxn>
              <a:cxn ang="0">
                <a:pos x="4307" y="92"/>
              </a:cxn>
              <a:cxn ang="0">
                <a:pos x="4582" y="98"/>
              </a:cxn>
              <a:cxn ang="0">
                <a:pos x="4802" y="87"/>
              </a:cxn>
              <a:cxn ang="0">
                <a:pos x="4939" y="93"/>
              </a:cxn>
              <a:cxn ang="0">
                <a:pos x="5111" y="87"/>
              </a:cxn>
              <a:cxn ang="0">
                <a:pos x="5280" y="80"/>
              </a:cxn>
              <a:cxn ang="0">
                <a:pos x="5445" y="87"/>
              </a:cxn>
              <a:cxn ang="0">
                <a:pos x="5576" y="94"/>
              </a:cxn>
              <a:cxn ang="0">
                <a:pos x="5706" y="98"/>
              </a:cxn>
              <a:cxn ang="0">
                <a:pos x="5897" y="100"/>
              </a:cxn>
              <a:cxn ang="0">
                <a:pos x="6218" y="94"/>
              </a:cxn>
              <a:cxn ang="0">
                <a:pos x="6455" y="81"/>
              </a:cxn>
              <a:cxn ang="0">
                <a:pos x="6721" y="68"/>
              </a:cxn>
              <a:cxn ang="0">
                <a:pos x="6975" y="57"/>
              </a:cxn>
              <a:cxn ang="0">
                <a:pos x="7190" y="47"/>
              </a:cxn>
              <a:cxn ang="0">
                <a:pos x="7378" y="44"/>
              </a:cxn>
              <a:cxn ang="0">
                <a:pos x="7559" y="35"/>
              </a:cxn>
              <a:cxn ang="0">
                <a:pos x="7793" y="30"/>
              </a:cxn>
              <a:cxn ang="0">
                <a:pos x="8121" y="7"/>
              </a:cxn>
              <a:cxn ang="0">
                <a:pos x="8335" y="8"/>
              </a:cxn>
              <a:cxn ang="0">
                <a:pos x="8229" y="15"/>
              </a:cxn>
              <a:cxn ang="0">
                <a:pos x="7973" y="34"/>
              </a:cxn>
              <a:cxn ang="0">
                <a:pos x="7660" y="48"/>
              </a:cxn>
              <a:cxn ang="0">
                <a:pos x="7470" y="51"/>
              </a:cxn>
              <a:cxn ang="0">
                <a:pos x="7275" y="63"/>
              </a:cxn>
              <a:cxn ang="0">
                <a:pos x="7098" y="68"/>
              </a:cxn>
              <a:cxn ang="0">
                <a:pos x="6834" y="82"/>
              </a:cxn>
              <a:cxn ang="0">
                <a:pos x="6585" y="95"/>
              </a:cxn>
              <a:cxn ang="0">
                <a:pos x="6335" y="103"/>
              </a:cxn>
              <a:cxn ang="0">
                <a:pos x="6062" y="120"/>
              </a:cxn>
              <a:cxn ang="0">
                <a:pos x="5765" y="114"/>
              </a:cxn>
              <a:cxn ang="0">
                <a:pos x="5636" y="114"/>
              </a:cxn>
              <a:cxn ang="0">
                <a:pos x="5525" y="108"/>
              </a:cxn>
              <a:cxn ang="0">
                <a:pos x="5385" y="100"/>
              </a:cxn>
              <a:cxn ang="0">
                <a:pos x="5236" y="97"/>
              </a:cxn>
              <a:cxn ang="0">
                <a:pos x="5005" y="112"/>
              </a:cxn>
              <a:cxn ang="0">
                <a:pos x="4867" y="111"/>
              </a:cxn>
              <a:cxn ang="0">
                <a:pos x="4711" y="118"/>
              </a:cxn>
              <a:cxn ang="0">
                <a:pos x="4470" y="114"/>
              </a:cxn>
              <a:cxn ang="0">
                <a:pos x="4204" y="100"/>
              </a:cxn>
              <a:cxn ang="0">
                <a:pos x="3983" y="89"/>
              </a:cxn>
              <a:cxn ang="0">
                <a:pos x="3833" y="92"/>
              </a:cxn>
              <a:cxn ang="0">
                <a:pos x="3697" y="99"/>
              </a:cxn>
              <a:cxn ang="0">
                <a:pos x="3590" y="100"/>
              </a:cxn>
              <a:cxn ang="0">
                <a:pos x="3445" y="95"/>
              </a:cxn>
              <a:cxn ang="0">
                <a:pos x="3307" y="96"/>
              </a:cxn>
              <a:cxn ang="0">
                <a:pos x="3176" y="95"/>
              </a:cxn>
              <a:cxn ang="0">
                <a:pos x="3019" y="96"/>
              </a:cxn>
              <a:cxn ang="0">
                <a:pos x="2863" y="95"/>
              </a:cxn>
              <a:cxn ang="0">
                <a:pos x="2001" y="124"/>
              </a:cxn>
            </a:cxnLst>
            <a:rect l="0" t="0" r="r" b="b"/>
            <a:pathLst>
              <a:path w="8426" h="157">
                <a:moveTo>
                  <a:pt x="0" y="139"/>
                </a:moveTo>
                <a:lnTo>
                  <a:pt x="258" y="136"/>
                </a:lnTo>
                <a:lnTo>
                  <a:pt x="1050" y="126"/>
                </a:lnTo>
                <a:lnTo>
                  <a:pt x="1562" y="120"/>
                </a:lnTo>
                <a:lnTo>
                  <a:pt x="1667" y="119"/>
                </a:lnTo>
                <a:lnTo>
                  <a:pt x="1750" y="118"/>
                </a:lnTo>
                <a:lnTo>
                  <a:pt x="1886" y="116"/>
                </a:lnTo>
                <a:lnTo>
                  <a:pt x="1954" y="115"/>
                </a:lnTo>
                <a:lnTo>
                  <a:pt x="2001" y="114"/>
                </a:lnTo>
                <a:lnTo>
                  <a:pt x="2064" y="114"/>
                </a:lnTo>
                <a:lnTo>
                  <a:pt x="2145" y="113"/>
                </a:lnTo>
                <a:lnTo>
                  <a:pt x="2199" y="112"/>
                </a:lnTo>
                <a:lnTo>
                  <a:pt x="2213" y="112"/>
                </a:lnTo>
                <a:lnTo>
                  <a:pt x="2343" y="111"/>
                </a:lnTo>
                <a:lnTo>
                  <a:pt x="2438" y="109"/>
                </a:lnTo>
                <a:lnTo>
                  <a:pt x="2488" y="107"/>
                </a:lnTo>
                <a:lnTo>
                  <a:pt x="2518" y="106"/>
                </a:lnTo>
                <a:lnTo>
                  <a:pt x="2549" y="105"/>
                </a:lnTo>
                <a:lnTo>
                  <a:pt x="2663" y="100"/>
                </a:lnTo>
                <a:lnTo>
                  <a:pt x="2780" y="95"/>
                </a:lnTo>
                <a:lnTo>
                  <a:pt x="2781" y="95"/>
                </a:lnTo>
                <a:lnTo>
                  <a:pt x="2797" y="94"/>
                </a:lnTo>
                <a:lnTo>
                  <a:pt x="2818" y="94"/>
                </a:lnTo>
                <a:lnTo>
                  <a:pt x="2833" y="94"/>
                </a:lnTo>
                <a:lnTo>
                  <a:pt x="2846" y="93"/>
                </a:lnTo>
                <a:lnTo>
                  <a:pt x="2863" y="93"/>
                </a:lnTo>
                <a:lnTo>
                  <a:pt x="2886" y="92"/>
                </a:lnTo>
                <a:lnTo>
                  <a:pt x="2907" y="92"/>
                </a:lnTo>
                <a:lnTo>
                  <a:pt x="2918" y="90"/>
                </a:lnTo>
                <a:lnTo>
                  <a:pt x="2928" y="92"/>
                </a:lnTo>
                <a:lnTo>
                  <a:pt x="2941" y="92"/>
                </a:lnTo>
                <a:lnTo>
                  <a:pt x="2945" y="92"/>
                </a:lnTo>
                <a:lnTo>
                  <a:pt x="2955" y="93"/>
                </a:lnTo>
                <a:lnTo>
                  <a:pt x="2964" y="93"/>
                </a:lnTo>
                <a:lnTo>
                  <a:pt x="2974" y="93"/>
                </a:lnTo>
                <a:lnTo>
                  <a:pt x="2984" y="93"/>
                </a:lnTo>
                <a:lnTo>
                  <a:pt x="2991" y="94"/>
                </a:lnTo>
                <a:lnTo>
                  <a:pt x="2992" y="94"/>
                </a:lnTo>
                <a:lnTo>
                  <a:pt x="2992" y="94"/>
                </a:lnTo>
                <a:lnTo>
                  <a:pt x="3001" y="94"/>
                </a:lnTo>
                <a:lnTo>
                  <a:pt x="3007" y="94"/>
                </a:lnTo>
                <a:lnTo>
                  <a:pt x="3016" y="94"/>
                </a:lnTo>
                <a:lnTo>
                  <a:pt x="3019" y="94"/>
                </a:lnTo>
                <a:lnTo>
                  <a:pt x="3036" y="95"/>
                </a:lnTo>
                <a:lnTo>
                  <a:pt x="3038" y="95"/>
                </a:lnTo>
                <a:lnTo>
                  <a:pt x="3056" y="94"/>
                </a:lnTo>
                <a:lnTo>
                  <a:pt x="3071" y="94"/>
                </a:lnTo>
                <a:lnTo>
                  <a:pt x="3076" y="94"/>
                </a:lnTo>
                <a:lnTo>
                  <a:pt x="3086" y="94"/>
                </a:lnTo>
                <a:lnTo>
                  <a:pt x="3100" y="94"/>
                </a:lnTo>
                <a:lnTo>
                  <a:pt x="3114" y="94"/>
                </a:lnTo>
                <a:lnTo>
                  <a:pt x="3116" y="94"/>
                </a:lnTo>
                <a:lnTo>
                  <a:pt x="3130" y="94"/>
                </a:lnTo>
                <a:lnTo>
                  <a:pt x="3141" y="94"/>
                </a:lnTo>
                <a:lnTo>
                  <a:pt x="3146" y="94"/>
                </a:lnTo>
                <a:lnTo>
                  <a:pt x="3157" y="94"/>
                </a:lnTo>
                <a:lnTo>
                  <a:pt x="3162" y="94"/>
                </a:lnTo>
                <a:lnTo>
                  <a:pt x="3162" y="94"/>
                </a:lnTo>
                <a:lnTo>
                  <a:pt x="3168" y="95"/>
                </a:lnTo>
                <a:lnTo>
                  <a:pt x="3176" y="95"/>
                </a:lnTo>
                <a:lnTo>
                  <a:pt x="3183" y="95"/>
                </a:lnTo>
                <a:lnTo>
                  <a:pt x="3196" y="97"/>
                </a:lnTo>
                <a:lnTo>
                  <a:pt x="3202" y="97"/>
                </a:lnTo>
                <a:lnTo>
                  <a:pt x="3211" y="97"/>
                </a:lnTo>
                <a:lnTo>
                  <a:pt x="3218" y="98"/>
                </a:lnTo>
                <a:lnTo>
                  <a:pt x="3228" y="98"/>
                </a:lnTo>
                <a:lnTo>
                  <a:pt x="3236" y="99"/>
                </a:lnTo>
                <a:lnTo>
                  <a:pt x="3245" y="99"/>
                </a:lnTo>
                <a:lnTo>
                  <a:pt x="3256" y="99"/>
                </a:lnTo>
                <a:lnTo>
                  <a:pt x="3259" y="99"/>
                </a:lnTo>
                <a:lnTo>
                  <a:pt x="3269" y="98"/>
                </a:lnTo>
                <a:lnTo>
                  <a:pt x="3274" y="98"/>
                </a:lnTo>
                <a:lnTo>
                  <a:pt x="3281" y="97"/>
                </a:lnTo>
                <a:lnTo>
                  <a:pt x="3286" y="97"/>
                </a:lnTo>
                <a:lnTo>
                  <a:pt x="3294" y="96"/>
                </a:lnTo>
                <a:lnTo>
                  <a:pt x="3300" y="95"/>
                </a:lnTo>
                <a:lnTo>
                  <a:pt x="3307" y="95"/>
                </a:lnTo>
                <a:lnTo>
                  <a:pt x="3314" y="95"/>
                </a:lnTo>
                <a:lnTo>
                  <a:pt x="3324" y="94"/>
                </a:lnTo>
                <a:lnTo>
                  <a:pt x="3330" y="94"/>
                </a:lnTo>
                <a:lnTo>
                  <a:pt x="3346" y="93"/>
                </a:lnTo>
                <a:lnTo>
                  <a:pt x="3352" y="93"/>
                </a:lnTo>
                <a:lnTo>
                  <a:pt x="3364" y="93"/>
                </a:lnTo>
                <a:lnTo>
                  <a:pt x="3377" y="93"/>
                </a:lnTo>
                <a:lnTo>
                  <a:pt x="3385" y="93"/>
                </a:lnTo>
                <a:lnTo>
                  <a:pt x="3393" y="93"/>
                </a:lnTo>
                <a:lnTo>
                  <a:pt x="3399" y="93"/>
                </a:lnTo>
                <a:lnTo>
                  <a:pt x="3410" y="92"/>
                </a:lnTo>
                <a:lnTo>
                  <a:pt x="3413" y="92"/>
                </a:lnTo>
                <a:lnTo>
                  <a:pt x="3419" y="92"/>
                </a:lnTo>
                <a:lnTo>
                  <a:pt x="3425" y="93"/>
                </a:lnTo>
                <a:lnTo>
                  <a:pt x="3433" y="93"/>
                </a:lnTo>
                <a:lnTo>
                  <a:pt x="3441" y="93"/>
                </a:lnTo>
                <a:lnTo>
                  <a:pt x="3445" y="93"/>
                </a:lnTo>
                <a:lnTo>
                  <a:pt x="3455" y="94"/>
                </a:lnTo>
                <a:lnTo>
                  <a:pt x="3467" y="95"/>
                </a:lnTo>
                <a:lnTo>
                  <a:pt x="3476" y="95"/>
                </a:lnTo>
                <a:lnTo>
                  <a:pt x="3482" y="94"/>
                </a:lnTo>
                <a:lnTo>
                  <a:pt x="3492" y="94"/>
                </a:lnTo>
                <a:lnTo>
                  <a:pt x="3499" y="94"/>
                </a:lnTo>
                <a:lnTo>
                  <a:pt x="3506" y="93"/>
                </a:lnTo>
                <a:lnTo>
                  <a:pt x="3514" y="93"/>
                </a:lnTo>
                <a:lnTo>
                  <a:pt x="3522" y="93"/>
                </a:lnTo>
                <a:lnTo>
                  <a:pt x="3529" y="93"/>
                </a:lnTo>
                <a:lnTo>
                  <a:pt x="3536" y="93"/>
                </a:lnTo>
                <a:lnTo>
                  <a:pt x="3543" y="92"/>
                </a:lnTo>
                <a:lnTo>
                  <a:pt x="3554" y="92"/>
                </a:lnTo>
                <a:lnTo>
                  <a:pt x="3561" y="92"/>
                </a:lnTo>
                <a:lnTo>
                  <a:pt x="3572" y="92"/>
                </a:lnTo>
                <a:lnTo>
                  <a:pt x="3581" y="92"/>
                </a:lnTo>
                <a:lnTo>
                  <a:pt x="3590" y="92"/>
                </a:lnTo>
                <a:lnTo>
                  <a:pt x="3598" y="92"/>
                </a:lnTo>
                <a:lnTo>
                  <a:pt x="3603" y="92"/>
                </a:lnTo>
                <a:lnTo>
                  <a:pt x="3611" y="92"/>
                </a:lnTo>
                <a:lnTo>
                  <a:pt x="3614" y="92"/>
                </a:lnTo>
                <a:lnTo>
                  <a:pt x="3620" y="92"/>
                </a:lnTo>
                <a:lnTo>
                  <a:pt x="3625" y="92"/>
                </a:lnTo>
                <a:lnTo>
                  <a:pt x="3631" y="92"/>
                </a:lnTo>
                <a:lnTo>
                  <a:pt x="3634" y="92"/>
                </a:lnTo>
                <a:lnTo>
                  <a:pt x="3643" y="92"/>
                </a:lnTo>
                <a:lnTo>
                  <a:pt x="3650" y="92"/>
                </a:lnTo>
                <a:lnTo>
                  <a:pt x="3657" y="92"/>
                </a:lnTo>
                <a:lnTo>
                  <a:pt x="3660" y="92"/>
                </a:lnTo>
                <a:lnTo>
                  <a:pt x="3669" y="90"/>
                </a:lnTo>
                <a:lnTo>
                  <a:pt x="3674" y="90"/>
                </a:lnTo>
                <a:lnTo>
                  <a:pt x="3683" y="90"/>
                </a:lnTo>
                <a:lnTo>
                  <a:pt x="3687" y="90"/>
                </a:lnTo>
                <a:lnTo>
                  <a:pt x="3697" y="90"/>
                </a:lnTo>
                <a:lnTo>
                  <a:pt x="3703" y="90"/>
                </a:lnTo>
                <a:lnTo>
                  <a:pt x="3713" y="89"/>
                </a:lnTo>
                <a:lnTo>
                  <a:pt x="3723" y="89"/>
                </a:lnTo>
                <a:lnTo>
                  <a:pt x="3725" y="89"/>
                </a:lnTo>
                <a:lnTo>
                  <a:pt x="3740" y="89"/>
                </a:lnTo>
                <a:lnTo>
                  <a:pt x="3747" y="89"/>
                </a:lnTo>
                <a:lnTo>
                  <a:pt x="3755" y="88"/>
                </a:lnTo>
                <a:lnTo>
                  <a:pt x="3761" y="88"/>
                </a:lnTo>
                <a:lnTo>
                  <a:pt x="3768" y="87"/>
                </a:lnTo>
                <a:lnTo>
                  <a:pt x="3777" y="87"/>
                </a:lnTo>
                <a:lnTo>
                  <a:pt x="3786" y="87"/>
                </a:lnTo>
                <a:lnTo>
                  <a:pt x="3793" y="86"/>
                </a:lnTo>
                <a:lnTo>
                  <a:pt x="3801" y="86"/>
                </a:lnTo>
                <a:lnTo>
                  <a:pt x="3811" y="86"/>
                </a:lnTo>
                <a:lnTo>
                  <a:pt x="3818" y="86"/>
                </a:lnTo>
                <a:lnTo>
                  <a:pt x="3829" y="85"/>
                </a:lnTo>
                <a:lnTo>
                  <a:pt x="3833" y="85"/>
                </a:lnTo>
                <a:lnTo>
                  <a:pt x="3840" y="85"/>
                </a:lnTo>
                <a:lnTo>
                  <a:pt x="3850" y="84"/>
                </a:lnTo>
                <a:lnTo>
                  <a:pt x="3858" y="84"/>
                </a:lnTo>
                <a:lnTo>
                  <a:pt x="3869" y="83"/>
                </a:lnTo>
                <a:lnTo>
                  <a:pt x="3875" y="83"/>
                </a:lnTo>
                <a:lnTo>
                  <a:pt x="3887" y="82"/>
                </a:lnTo>
                <a:lnTo>
                  <a:pt x="3893" y="82"/>
                </a:lnTo>
                <a:lnTo>
                  <a:pt x="3900" y="81"/>
                </a:lnTo>
                <a:lnTo>
                  <a:pt x="3907" y="81"/>
                </a:lnTo>
                <a:lnTo>
                  <a:pt x="3917" y="80"/>
                </a:lnTo>
                <a:lnTo>
                  <a:pt x="3923" y="80"/>
                </a:lnTo>
                <a:lnTo>
                  <a:pt x="3931" y="79"/>
                </a:lnTo>
                <a:lnTo>
                  <a:pt x="3945" y="80"/>
                </a:lnTo>
                <a:lnTo>
                  <a:pt x="3957" y="80"/>
                </a:lnTo>
                <a:lnTo>
                  <a:pt x="3966" y="80"/>
                </a:lnTo>
                <a:lnTo>
                  <a:pt x="3978" y="80"/>
                </a:lnTo>
                <a:lnTo>
                  <a:pt x="3983" y="81"/>
                </a:lnTo>
                <a:lnTo>
                  <a:pt x="3994" y="81"/>
                </a:lnTo>
                <a:lnTo>
                  <a:pt x="4009" y="81"/>
                </a:lnTo>
                <a:lnTo>
                  <a:pt x="4018" y="81"/>
                </a:lnTo>
                <a:lnTo>
                  <a:pt x="4033" y="81"/>
                </a:lnTo>
                <a:lnTo>
                  <a:pt x="4044" y="81"/>
                </a:lnTo>
                <a:lnTo>
                  <a:pt x="4053" y="82"/>
                </a:lnTo>
                <a:lnTo>
                  <a:pt x="4061" y="82"/>
                </a:lnTo>
                <a:lnTo>
                  <a:pt x="4074" y="82"/>
                </a:lnTo>
                <a:lnTo>
                  <a:pt x="4088" y="82"/>
                </a:lnTo>
                <a:lnTo>
                  <a:pt x="4098" y="83"/>
                </a:lnTo>
                <a:lnTo>
                  <a:pt x="4107" y="83"/>
                </a:lnTo>
                <a:lnTo>
                  <a:pt x="4119" y="83"/>
                </a:lnTo>
                <a:lnTo>
                  <a:pt x="4145" y="83"/>
                </a:lnTo>
                <a:lnTo>
                  <a:pt x="4151" y="83"/>
                </a:lnTo>
                <a:lnTo>
                  <a:pt x="4158" y="84"/>
                </a:lnTo>
                <a:lnTo>
                  <a:pt x="4193" y="86"/>
                </a:lnTo>
                <a:lnTo>
                  <a:pt x="4204" y="87"/>
                </a:lnTo>
                <a:lnTo>
                  <a:pt x="4223" y="87"/>
                </a:lnTo>
                <a:lnTo>
                  <a:pt x="4230" y="88"/>
                </a:lnTo>
                <a:lnTo>
                  <a:pt x="4244" y="88"/>
                </a:lnTo>
                <a:lnTo>
                  <a:pt x="4265" y="89"/>
                </a:lnTo>
                <a:lnTo>
                  <a:pt x="4279" y="90"/>
                </a:lnTo>
                <a:lnTo>
                  <a:pt x="4285" y="90"/>
                </a:lnTo>
                <a:lnTo>
                  <a:pt x="4298" y="92"/>
                </a:lnTo>
                <a:lnTo>
                  <a:pt x="4307" y="92"/>
                </a:lnTo>
                <a:lnTo>
                  <a:pt x="4309" y="92"/>
                </a:lnTo>
                <a:lnTo>
                  <a:pt x="4343" y="93"/>
                </a:lnTo>
                <a:lnTo>
                  <a:pt x="4347" y="93"/>
                </a:lnTo>
                <a:lnTo>
                  <a:pt x="4393" y="94"/>
                </a:lnTo>
                <a:lnTo>
                  <a:pt x="4411" y="94"/>
                </a:lnTo>
                <a:lnTo>
                  <a:pt x="4432" y="94"/>
                </a:lnTo>
                <a:lnTo>
                  <a:pt x="4437" y="94"/>
                </a:lnTo>
                <a:lnTo>
                  <a:pt x="4461" y="95"/>
                </a:lnTo>
                <a:lnTo>
                  <a:pt x="4470" y="95"/>
                </a:lnTo>
                <a:lnTo>
                  <a:pt x="4485" y="95"/>
                </a:lnTo>
                <a:lnTo>
                  <a:pt x="4500" y="96"/>
                </a:lnTo>
                <a:lnTo>
                  <a:pt x="4512" y="96"/>
                </a:lnTo>
                <a:lnTo>
                  <a:pt x="4527" y="97"/>
                </a:lnTo>
                <a:lnTo>
                  <a:pt x="4541" y="97"/>
                </a:lnTo>
                <a:lnTo>
                  <a:pt x="4561" y="97"/>
                </a:lnTo>
                <a:lnTo>
                  <a:pt x="4572" y="98"/>
                </a:lnTo>
                <a:lnTo>
                  <a:pt x="4582" y="98"/>
                </a:lnTo>
                <a:lnTo>
                  <a:pt x="4604" y="98"/>
                </a:lnTo>
                <a:lnTo>
                  <a:pt x="4612" y="98"/>
                </a:lnTo>
                <a:lnTo>
                  <a:pt x="4626" y="99"/>
                </a:lnTo>
                <a:lnTo>
                  <a:pt x="4641" y="99"/>
                </a:lnTo>
                <a:lnTo>
                  <a:pt x="4658" y="100"/>
                </a:lnTo>
                <a:lnTo>
                  <a:pt x="4666" y="100"/>
                </a:lnTo>
                <a:lnTo>
                  <a:pt x="4681" y="98"/>
                </a:lnTo>
                <a:lnTo>
                  <a:pt x="4693" y="98"/>
                </a:lnTo>
                <a:lnTo>
                  <a:pt x="4711" y="96"/>
                </a:lnTo>
                <a:lnTo>
                  <a:pt x="4721" y="95"/>
                </a:lnTo>
                <a:lnTo>
                  <a:pt x="4742" y="93"/>
                </a:lnTo>
                <a:lnTo>
                  <a:pt x="4760" y="92"/>
                </a:lnTo>
                <a:lnTo>
                  <a:pt x="4772" y="90"/>
                </a:lnTo>
                <a:lnTo>
                  <a:pt x="4783" y="89"/>
                </a:lnTo>
                <a:lnTo>
                  <a:pt x="4791" y="88"/>
                </a:lnTo>
                <a:lnTo>
                  <a:pt x="4797" y="87"/>
                </a:lnTo>
                <a:lnTo>
                  <a:pt x="4802" y="87"/>
                </a:lnTo>
                <a:lnTo>
                  <a:pt x="4808" y="88"/>
                </a:lnTo>
                <a:lnTo>
                  <a:pt x="4818" y="88"/>
                </a:lnTo>
                <a:lnTo>
                  <a:pt x="4824" y="88"/>
                </a:lnTo>
                <a:lnTo>
                  <a:pt x="4834" y="88"/>
                </a:lnTo>
                <a:lnTo>
                  <a:pt x="4841" y="88"/>
                </a:lnTo>
                <a:lnTo>
                  <a:pt x="4848" y="89"/>
                </a:lnTo>
                <a:lnTo>
                  <a:pt x="4852" y="89"/>
                </a:lnTo>
                <a:lnTo>
                  <a:pt x="4861" y="89"/>
                </a:lnTo>
                <a:lnTo>
                  <a:pt x="4867" y="89"/>
                </a:lnTo>
                <a:lnTo>
                  <a:pt x="4875" y="89"/>
                </a:lnTo>
                <a:lnTo>
                  <a:pt x="4883" y="90"/>
                </a:lnTo>
                <a:lnTo>
                  <a:pt x="4890" y="90"/>
                </a:lnTo>
                <a:lnTo>
                  <a:pt x="4900" y="92"/>
                </a:lnTo>
                <a:lnTo>
                  <a:pt x="4907" y="92"/>
                </a:lnTo>
                <a:lnTo>
                  <a:pt x="4920" y="92"/>
                </a:lnTo>
                <a:lnTo>
                  <a:pt x="4930" y="93"/>
                </a:lnTo>
                <a:lnTo>
                  <a:pt x="4939" y="93"/>
                </a:lnTo>
                <a:lnTo>
                  <a:pt x="4948" y="93"/>
                </a:lnTo>
                <a:lnTo>
                  <a:pt x="4954" y="93"/>
                </a:lnTo>
                <a:lnTo>
                  <a:pt x="4960" y="93"/>
                </a:lnTo>
                <a:lnTo>
                  <a:pt x="4964" y="93"/>
                </a:lnTo>
                <a:lnTo>
                  <a:pt x="4968" y="93"/>
                </a:lnTo>
                <a:lnTo>
                  <a:pt x="4978" y="93"/>
                </a:lnTo>
                <a:lnTo>
                  <a:pt x="4982" y="93"/>
                </a:lnTo>
                <a:lnTo>
                  <a:pt x="4994" y="93"/>
                </a:lnTo>
                <a:lnTo>
                  <a:pt x="5005" y="93"/>
                </a:lnTo>
                <a:lnTo>
                  <a:pt x="5014" y="93"/>
                </a:lnTo>
                <a:lnTo>
                  <a:pt x="5027" y="92"/>
                </a:lnTo>
                <a:lnTo>
                  <a:pt x="5038" y="92"/>
                </a:lnTo>
                <a:lnTo>
                  <a:pt x="5047" y="90"/>
                </a:lnTo>
                <a:lnTo>
                  <a:pt x="5059" y="89"/>
                </a:lnTo>
                <a:lnTo>
                  <a:pt x="5076" y="89"/>
                </a:lnTo>
                <a:lnTo>
                  <a:pt x="5095" y="88"/>
                </a:lnTo>
                <a:lnTo>
                  <a:pt x="5111" y="87"/>
                </a:lnTo>
                <a:lnTo>
                  <a:pt x="5129" y="86"/>
                </a:lnTo>
                <a:lnTo>
                  <a:pt x="5151" y="85"/>
                </a:lnTo>
                <a:lnTo>
                  <a:pt x="5170" y="84"/>
                </a:lnTo>
                <a:lnTo>
                  <a:pt x="5195" y="83"/>
                </a:lnTo>
                <a:lnTo>
                  <a:pt x="5204" y="83"/>
                </a:lnTo>
                <a:lnTo>
                  <a:pt x="5214" y="82"/>
                </a:lnTo>
                <a:lnTo>
                  <a:pt x="5222" y="82"/>
                </a:lnTo>
                <a:lnTo>
                  <a:pt x="5231" y="81"/>
                </a:lnTo>
                <a:lnTo>
                  <a:pt x="5236" y="81"/>
                </a:lnTo>
                <a:lnTo>
                  <a:pt x="5240" y="81"/>
                </a:lnTo>
                <a:lnTo>
                  <a:pt x="5249" y="80"/>
                </a:lnTo>
                <a:lnTo>
                  <a:pt x="5253" y="80"/>
                </a:lnTo>
                <a:lnTo>
                  <a:pt x="5259" y="80"/>
                </a:lnTo>
                <a:lnTo>
                  <a:pt x="5262" y="80"/>
                </a:lnTo>
                <a:lnTo>
                  <a:pt x="5269" y="80"/>
                </a:lnTo>
                <a:lnTo>
                  <a:pt x="5273" y="80"/>
                </a:lnTo>
                <a:lnTo>
                  <a:pt x="5280" y="80"/>
                </a:lnTo>
                <a:lnTo>
                  <a:pt x="5288" y="79"/>
                </a:lnTo>
                <a:lnTo>
                  <a:pt x="5300" y="79"/>
                </a:lnTo>
                <a:lnTo>
                  <a:pt x="5313" y="79"/>
                </a:lnTo>
                <a:lnTo>
                  <a:pt x="5319" y="79"/>
                </a:lnTo>
                <a:lnTo>
                  <a:pt x="5332" y="79"/>
                </a:lnTo>
                <a:lnTo>
                  <a:pt x="5342" y="79"/>
                </a:lnTo>
                <a:lnTo>
                  <a:pt x="5353" y="80"/>
                </a:lnTo>
                <a:lnTo>
                  <a:pt x="5372" y="81"/>
                </a:lnTo>
                <a:lnTo>
                  <a:pt x="5385" y="81"/>
                </a:lnTo>
                <a:lnTo>
                  <a:pt x="5390" y="81"/>
                </a:lnTo>
                <a:lnTo>
                  <a:pt x="5394" y="82"/>
                </a:lnTo>
                <a:lnTo>
                  <a:pt x="5403" y="83"/>
                </a:lnTo>
                <a:lnTo>
                  <a:pt x="5407" y="83"/>
                </a:lnTo>
                <a:lnTo>
                  <a:pt x="5413" y="84"/>
                </a:lnTo>
                <a:lnTo>
                  <a:pt x="5421" y="84"/>
                </a:lnTo>
                <a:lnTo>
                  <a:pt x="5433" y="86"/>
                </a:lnTo>
                <a:lnTo>
                  <a:pt x="5445" y="87"/>
                </a:lnTo>
                <a:lnTo>
                  <a:pt x="5456" y="88"/>
                </a:lnTo>
                <a:lnTo>
                  <a:pt x="5469" y="89"/>
                </a:lnTo>
                <a:lnTo>
                  <a:pt x="5480" y="92"/>
                </a:lnTo>
                <a:lnTo>
                  <a:pt x="5489" y="92"/>
                </a:lnTo>
                <a:lnTo>
                  <a:pt x="5500" y="93"/>
                </a:lnTo>
                <a:lnTo>
                  <a:pt x="5504" y="93"/>
                </a:lnTo>
                <a:lnTo>
                  <a:pt x="5510" y="93"/>
                </a:lnTo>
                <a:lnTo>
                  <a:pt x="5517" y="93"/>
                </a:lnTo>
                <a:lnTo>
                  <a:pt x="5525" y="94"/>
                </a:lnTo>
                <a:lnTo>
                  <a:pt x="5532" y="94"/>
                </a:lnTo>
                <a:lnTo>
                  <a:pt x="5535" y="94"/>
                </a:lnTo>
                <a:lnTo>
                  <a:pt x="5541" y="94"/>
                </a:lnTo>
                <a:lnTo>
                  <a:pt x="5549" y="93"/>
                </a:lnTo>
                <a:lnTo>
                  <a:pt x="5560" y="93"/>
                </a:lnTo>
                <a:lnTo>
                  <a:pt x="5563" y="93"/>
                </a:lnTo>
                <a:lnTo>
                  <a:pt x="5572" y="94"/>
                </a:lnTo>
                <a:lnTo>
                  <a:pt x="5576" y="94"/>
                </a:lnTo>
                <a:lnTo>
                  <a:pt x="5581" y="95"/>
                </a:lnTo>
                <a:lnTo>
                  <a:pt x="5586" y="95"/>
                </a:lnTo>
                <a:lnTo>
                  <a:pt x="5595" y="95"/>
                </a:lnTo>
                <a:lnTo>
                  <a:pt x="5603" y="96"/>
                </a:lnTo>
                <a:lnTo>
                  <a:pt x="5610" y="96"/>
                </a:lnTo>
                <a:lnTo>
                  <a:pt x="5614" y="96"/>
                </a:lnTo>
                <a:lnTo>
                  <a:pt x="5621" y="97"/>
                </a:lnTo>
                <a:lnTo>
                  <a:pt x="5626" y="97"/>
                </a:lnTo>
                <a:lnTo>
                  <a:pt x="5636" y="97"/>
                </a:lnTo>
                <a:lnTo>
                  <a:pt x="5648" y="98"/>
                </a:lnTo>
                <a:lnTo>
                  <a:pt x="5655" y="98"/>
                </a:lnTo>
                <a:lnTo>
                  <a:pt x="5662" y="99"/>
                </a:lnTo>
                <a:lnTo>
                  <a:pt x="5666" y="99"/>
                </a:lnTo>
                <a:lnTo>
                  <a:pt x="5677" y="100"/>
                </a:lnTo>
                <a:lnTo>
                  <a:pt x="5689" y="99"/>
                </a:lnTo>
                <a:lnTo>
                  <a:pt x="5696" y="98"/>
                </a:lnTo>
                <a:lnTo>
                  <a:pt x="5706" y="98"/>
                </a:lnTo>
                <a:lnTo>
                  <a:pt x="5722" y="97"/>
                </a:lnTo>
                <a:lnTo>
                  <a:pt x="5726" y="97"/>
                </a:lnTo>
                <a:lnTo>
                  <a:pt x="5730" y="97"/>
                </a:lnTo>
                <a:lnTo>
                  <a:pt x="5737" y="96"/>
                </a:lnTo>
                <a:lnTo>
                  <a:pt x="5741" y="96"/>
                </a:lnTo>
                <a:lnTo>
                  <a:pt x="5748" y="96"/>
                </a:lnTo>
                <a:lnTo>
                  <a:pt x="5754" y="96"/>
                </a:lnTo>
                <a:lnTo>
                  <a:pt x="5760" y="96"/>
                </a:lnTo>
                <a:lnTo>
                  <a:pt x="5765" y="97"/>
                </a:lnTo>
                <a:lnTo>
                  <a:pt x="5776" y="97"/>
                </a:lnTo>
                <a:lnTo>
                  <a:pt x="5786" y="98"/>
                </a:lnTo>
                <a:lnTo>
                  <a:pt x="5802" y="98"/>
                </a:lnTo>
                <a:lnTo>
                  <a:pt x="5820" y="100"/>
                </a:lnTo>
                <a:lnTo>
                  <a:pt x="5833" y="100"/>
                </a:lnTo>
                <a:lnTo>
                  <a:pt x="5864" y="100"/>
                </a:lnTo>
                <a:lnTo>
                  <a:pt x="5877" y="100"/>
                </a:lnTo>
                <a:lnTo>
                  <a:pt x="5897" y="100"/>
                </a:lnTo>
                <a:lnTo>
                  <a:pt x="5916" y="100"/>
                </a:lnTo>
                <a:lnTo>
                  <a:pt x="5935" y="100"/>
                </a:lnTo>
                <a:lnTo>
                  <a:pt x="5958" y="100"/>
                </a:lnTo>
                <a:lnTo>
                  <a:pt x="5969" y="100"/>
                </a:lnTo>
                <a:lnTo>
                  <a:pt x="5980" y="100"/>
                </a:lnTo>
                <a:lnTo>
                  <a:pt x="6007" y="100"/>
                </a:lnTo>
                <a:lnTo>
                  <a:pt x="6022" y="100"/>
                </a:lnTo>
                <a:lnTo>
                  <a:pt x="6050" y="100"/>
                </a:lnTo>
                <a:lnTo>
                  <a:pt x="6062" y="100"/>
                </a:lnTo>
                <a:lnTo>
                  <a:pt x="6079" y="100"/>
                </a:lnTo>
                <a:lnTo>
                  <a:pt x="6107" y="98"/>
                </a:lnTo>
                <a:lnTo>
                  <a:pt x="6126" y="98"/>
                </a:lnTo>
                <a:lnTo>
                  <a:pt x="6140" y="97"/>
                </a:lnTo>
                <a:lnTo>
                  <a:pt x="6164" y="97"/>
                </a:lnTo>
                <a:lnTo>
                  <a:pt x="6179" y="96"/>
                </a:lnTo>
                <a:lnTo>
                  <a:pt x="6197" y="95"/>
                </a:lnTo>
                <a:lnTo>
                  <a:pt x="6218" y="94"/>
                </a:lnTo>
                <a:lnTo>
                  <a:pt x="6228" y="93"/>
                </a:lnTo>
                <a:lnTo>
                  <a:pt x="6242" y="92"/>
                </a:lnTo>
                <a:lnTo>
                  <a:pt x="6260" y="90"/>
                </a:lnTo>
                <a:lnTo>
                  <a:pt x="6274" y="89"/>
                </a:lnTo>
                <a:lnTo>
                  <a:pt x="6282" y="89"/>
                </a:lnTo>
                <a:lnTo>
                  <a:pt x="6297" y="88"/>
                </a:lnTo>
                <a:lnTo>
                  <a:pt x="6306" y="87"/>
                </a:lnTo>
                <a:lnTo>
                  <a:pt x="6324" y="86"/>
                </a:lnTo>
                <a:lnTo>
                  <a:pt x="6335" y="86"/>
                </a:lnTo>
                <a:lnTo>
                  <a:pt x="6351" y="85"/>
                </a:lnTo>
                <a:lnTo>
                  <a:pt x="6367" y="84"/>
                </a:lnTo>
                <a:lnTo>
                  <a:pt x="6383" y="84"/>
                </a:lnTo>
                <a:lnTo>
                  <a:pt x="6399" y="83"/>
                </a:lnTo>
                <a:lnTo>
                  <a:pt x="6421" y="82"/>
                </a:lnTo>
                <a:lnTo>
                  <a:pt x="6425" y="82"/>
                </a:lnTo>
                <a:lnTo>
                  <a:pt x="6437" y="81"/>
                </a:lnTo>
                <a:lnTo>
                  <a:pt x="6455" y="81"/>
                </a:lnTo>
                <a:lnTo>
                  <a:pt x="6472" y="80"/>
                </a:lnTo>
                <a:lnTo>
                  <a:pt x="6485" y="79"/>
                </a:lnTo>
                <a:lnTo>
                  <a:pt x="6499" y="79"/>
                </a:lnTo>
                <a:lnTo>
                  <a:pt x="6514" y="77"/>
                </a:lnTo>
                <a:lnTo>
                  <a:pt x="6531" y="77"/>
                </a:lnTo>
                <a:lnTo>
                  <a:pt x="6539" y="76"/>
                </a:lnTo>
                <a:lnTo>
                  <a:pt x="6552" y="76"/>
                </a:lnTo>
                <a:lnTo>
                  <a:pt x="6567" y="75"/>
                </a:lnTo>
                <a:lnTo>
                  <a:pt x="6585" y="74"/>
                </a:lnTo>
                <a:lnTo>
                  <a:pt x="6597" y="74"/>
                </a:lnTo>
                <a:lnTo>
                  <a:pt x="6617" y="73"/>
                </a:lnTo>
                <a:lnTo>
                  <a:pt x="6639" y="72"/>
                </a:lnTo>
                <a:lnTo>
                  <a:pt x="6653" y="72"/>
                </a:lnTo>
                <a:lnTo>
                  <a:pt x="6670" y="71"/>
                </a:lnTo>
                <a:lnTo>
                  <a:pt x="6687" y="70"/>
                </a:lnTo>
                <a:lnTo>
                  <a:pt x="6705" y="69"/>
                </a:lnTo>
                <a:lnTo>
                  <a:pt x="6721" y="68"/>
                </a:lnTo>
                <a:lnTo>
                  <a:pt x="6734" y="68"/>
                </a:lnTo>
                <a:lnTo>
                  <a:pt x="6753" y="67"/>
                </a:lnTo>
                <a:lnTo>
                  <a:pt x="6759" y="67"/>
                </a:lnTo>
                <a:lnTo>
                  <a:pt x="6768" y="67"/>
                </a:lnTo>
                <a:lnTo>
                  <a:pt x="6780" y="65"/>
                </a:lnTo>
                <a:lnTo>
                  <a:pt x="6788" y="65"/>
                </a:lnTo>
                <a:lnTo>
                  <a:pt x="6804" y="64"/>
                </a:lnTo>
                <a:lnTo>
                  <a:pt x="6827" y="63"/>
                </a:lnTo>
                <a:lnTo>
                  <a:pt x="6834" y="63"/>
                </a:lnTo>
                <a:lnTo>
                  <a:pt x="6840" y="63"/>
                </a:lnTo>
                <a:lnTo>
                  <a:pt x="6865" y="62"/>
                </a:lnTo>
                <a:lnTo>
                  <a:pt x="6888" y="61"/>
                </a:lnTo>
                <a:lnTo>
                  <a:pt x="6902" y="60"/>
                </a:lnTo>
                <a:lnTo>
                  <a:pt x="6917" y="59"/>
                </a:lnTo>
                <a:lnTo>
                  <a:pt x="6936" y="59"/>
                </a:lnTo>
                <a:lnTo>
                  <a:pt x="6956" y="58"/>
                </a:lnTo>
                <a:lnTo>
                  <a:pt x="6975" y="57"/>
                </a:lnTo>
                <a:lnTo>
                  <a:pt x="6990" y="56"/>
                </a:lnTo>
                <a:lnTo>
                  <a:pt x="7016" y="55"/>
                </a:lnTo>
                <a:lnTo>
                  <a:pt x="7032" y="55"/>
                </a:lnTo>
                <a:lnTo>
                  <a:pt x="7045" y="54"/>
                </a:lnTo>
                <a:lnTo>
                  <a:pt x="7059" y="54"/>
                </a:lnTo>
                <a:lnTo>
                  <a:pt x="7068" y="52"/>
                </a:lnTo>
                <a:lnTo>
                  <a:pt x="7079" y="52"/>
                </a:lnTo>
                <a:lnTo>
                  <a:pt x="7092" y="51"/>
                </a:lnTo>
                <a:lnTo>
                  <a:pt x="7098" y="51"/>
                </a:lnTo>
                <a:lnTo>
                  <a:pt x="7114" y="50"/>
                </a:lnTo>
                <a:lnTo>
                  <a:pt x="7126" y="50"/>
                </a:lnTo>
                <a:lnTo>
                  <a:pt x="7138" y="49"/>
                </a:lnTo>
                <a:lnTo>
                  <a:pt x="7151" y="49"/>
                </a:lnTo>
                <a:lnTo>
                  <a:pt x="7159" y="49"/>
                </a:lnTo>
                <a:lnTo>
                  <a:pt x="7171" y="48"/>
                </a:lnTo>
                <a:lnTo>
                  <a:pt x="7183" y="47"/>
                </a:lnTo>
                <a:lnTo>
                  <a:pt x="7190" y="47"/>
                </a:lnTo>
                <a:lnTo>
                  <a:pt x="7200" y="47"/>
                </a:lnTo>
                <a:lnTo>
                  <a:pt x="7209" y="46"/>
                </a:lnTo>
                <a:lnTo>
                  <a:pt x="7213" y="46"/>
                </a:lnTo>
                <a:lnTo>
                  <a:pt x="7222" y="46"/>
                </a:lnTo>
                <a:lnTo>
                  <a:pt x="7232" y="46"/>
                </a:lnTo>
                <a:lnTo>
                  <a:pt x="7243" y="46"/>
                </a:lnTo>
                <a:lnTo>
                  <a:pt x="7254" y="46"/>
                </a:lnTo>
                <a:lnTo>
                  <a:pt x="7265" y="46"/>
                </a:lnTo>
                <a:lnTo>
                  <a:pt x="7275" y="46"/>
                </a:lnTo>
                <a:lnTo>
                  <a:pt x="7285" y="46"/>
                </a:lnTo>
                <a:lnTo>
                  <a:pt x="7300" y="46"/>
                </a:lnTo>
                <a:lnTo>
                  <a:pt x="7314" y="46"/>
                </a:lnTo>
                <a:lnTo>
                  <a:pt x="7324" y="45"/>
                </a:lnTo>
                <a:lnTo>
                  <a:pt x="7333" y="45"/>
                </a:lnTo>
                <a:lnTo>
                  <a:pt x="7347" y="45"/>
                </a:lnTo>
                <a:lnTo>
                  <a:pt x="7368" y="44"/>
                </a:lnTo>
                <a:lnTo>
                  <a:pt x="7378" y="44"/>
                </a:lnTo>
                <a:lnTo>
                  <a:pt x="7387" y="44"/>
                </a:lnTo>
                <a:lnTo>
                  <a:pt x="7402" y="43"/>
                </a:lnTo>
                <a:lnTo>
                  <a:pt x="7409" y="43"/>
                </a:lnTo>
                <a:lnTo>
                  <a:pt x="7418" y="42"/>
                </a:lnTo>
                <a:lnTo>
                  <a:pt x="7432" y="41"/>
                </a:lnTo>
                <a:lnTo>
                  <a:pt x="7443" y="39"/>
                </a:lnTo>
                <a:lnTo>
                  <a:pt x="7452" y="38"/>
                </a:lnTo>
                <a:lnTo>
                  <a:pt x="7460" y="38"/>
                </a:lnTo>
                <a:lnTo>
                  <a:pt x="7470" y="37"/>
                </a:lnTo>
                <a:lnTo>
                  <a:pt x="7478" y="36"/>
                </a:lnTo>
                <a:lnTo>
                  <a:pt x="7486" y="36"/>
                </a:lnTo>
                <a:lnTo>
                  <a:pt x="7501" y="36"/>
                </a:lnTo>
                <a:lnTo>
                  <a:pt x="7511" y="36"/>
                </a:lnTo>
                <a:lnTo>
                  <a:pt x="7525" y="35"/>
                </a:lnTo>
                <a:lnTo>
                  <a:pt x="7538" y="35"/>
                </a:lnTo>
                <a:lnTo>
                  <a:pt x="7551" y="35"/>
                </a:lnTo>
                <a:lnTo>
                  <a:pt x="7559" y="35"/>
                </a:lnTo>
                <a:lnTo>
                  <a:pt x="7563" y="34"/>
                </a:lnTo>
                <a:lnTo>
                  <a:pt x="7570" y="34"/>
                </a:lnTo>
                <a:lnTo>
                  <a:pt x="7578" y="34"/>
                </a:lnTo>
                <a:lnTo>
                  <a:pt x="7594" y="34"/>
                </a:lnTo>
                <a:lnTo>
                  <a:pt x="7607" y="34"/>
                </a:lnTo>
                <a:lnTo>
                  <a:pt x="7618" y="33"/>
                </a:lnTo>
                <a:lnTo>
                  <a:pt x="7628" y="33"/>
                </a:lnTo>
                <a:lnTo>
                  <a:pt x="7647" y="33"/>
                </a:lnTo>
                <a:lnTo>
                  <a:pt x="7660" y="33"/>
                </a:lnTo>
                <a:lnTo>
                  <a:pt x="7670" y="33"/>
                </a:lnTo>
                <a:lnTo>
                  <a:pt x="7687" y="32"/>
                </a:lnTo>
                <a:lnTo>
                  <a:pt x="7704" y="32"/>
                </a:lnTo>
                <a:lnTo>
                  <a:pt x="7716" y="31"/>
                </a:lnTo>
                <a:lnTo>
                  <a:pt x="7732" y="31"/>
                </a:lnTo>
                <a:lnTo>
                  <a:pt x="7751" y="31"/>
                </a:lnTo>
                <a:lnTo>
                  <a:pt x="7771" y="30"/>
                </a:lnTo>
                <a:lnTo>
                  <a:pt x="7793" y="30"/>
                </a:lnTo>
                <a:lnTo>
                  <a:pt x="7819" y="30"/>
                </a:lnTo>
                <a:lnTo>
                  <a:pt x="7840" y="28"/>
                </a:lnTo>
                <a:lnTo>
                  <a:pt x="7850" y="28"/>
                </a:lnTo>
                <a:lnTo>
                  <a:pt x="7876" y="25"/>
                </a:lnTo>
                <a:lnTo>
                  <a:pt x="7895" y="24"/>
                </a:lnTo>
                <a:lnTo>
                  <a:pt x="7908" y="23"/>
                </a:lnTo>
                <a:lnTo>
                  <a:pt x="7938" y="21"/>
                </a:lnTo>
                <a:lnTo>
                  <a:pt x="7958" y="20"/>
                </a:lnTo>
                <a:lnTo>
                  <a:pt x="7973" y="19"/>
                </a:lnTo>
                <a:lnTo>
                  <a:pt x="7985" y="19"/>
                </a:lnTo>
                <a:lnTo>
                  <a:pt x="7996" y="18"/>
                </a:lnTo>
                <a:lnTo>
                  <a:pt x="8014" y="17"/>
                </a:lnTo>
                <a:lnTo>
                  <a:pt x="8028" y="16"/>
                </a:lnTo>
                <a:lnTo>
                  <a:pt x="8048" y="15"/>
                </a:lnTo>
                <a:lnTo>
                  <a:pt x="8073" y="12"/>
                </a:lnTo>
                <a:lnTo>
                  <a:pt x="8102" y="9"/>
                </a:lnTo>
                <a:lnTo>
                  <a:pt x="8121" y="7"/>
                </a:lnTo>
                <a:lnTo>
                  <a:pt x="8135" y="6"/>
                </a:lnTo>
                <a:lnTo>
                  <a:pt x="8148" y="5"/>
                </a:lnTo>
                <a:lnTo>
                  <a:pt x="8161" y="5"/>
                </a:lnTo>
                <a:lnTo>
                  <a:pt x="8175" y="5"/>
                </a:lnTo>
                <a:lnTo>
                  <a:pt x="8186" y="5"/>
                </a:lnTo>
                <a:lnTo>
                  <a:pt x="8195" y="5"/>
                </a:lnTo>
                <a:lnTo>
                  <a:pt x="8206" y="5"/>
                </a:lnTo>
                <a:lnTo>
                  <a:pt x="8221" y="5"/>
                </a:lnTo>
                <a:lnTo>
                  <a:pt x="8229" y="5"/>
                </a:lnTo>
                <a:lnTo>
                  <a:pt x="8243" y="5"/>
                </a:lnTo>
                <a:lnTo>
                  <a:pt x="8254" y="5"/>
                </a:lnTo>
                <a:lnTo>
                  <a:pt x="8264" y="5"/>
                </a:lnTo>
                <a:lnTo>
                  <a:pt x="8277" y="6"/>
                </a:lnTo>
                <a:lnTo>
                  <a:pt x="8292" y="6"/>
                </a:lnTo>
                <a:lnTo>
                  <a:pt x="8308" y="7"/>
                </a:lnTo>
                <a:lnTo>
                  <a:pt x="8320" y="7"/>
                </a:lnTo>
                <a:lnTo>
                  <a:pt x="8335" y="8"/>
                </a:lnTo>
                <a:lnTo>
                  <a:pt x="8349" y="8"/>
                </a:lnTo>
                <a:lnTo>
                  <a:pt x="8366" y="6"/>
                </a:lnTo>
                <a:lnTo>
                  <a:pt x="8402" y="3"/>
                </a:lnTo>
                <a:lnTo>
                  <a:pt x="8426" y="0"/>
                </a:lnTo>
                <a:lnTo>
                  <a:pt x="8426" y="0"/>
                </a:lnTo>
                <a:lnTo>
                  <a:pt x="8402" y="3"/>
                </a:lnTo>
                <a:lnTo>
                  <a:pt x="8366" y="6"/>
                </a:lnTo>
                <a:lnTo>
                  <a:pt x="8349" y="8"/>
                </a:lnTo>
                <a:lnTo>
                  <a:pt x="8335" y="8"/>
                </a:lnTo>
                <a:lnTo>
                  <a:pt x="8320" y="7"/>
                </a:lnTo>
                <a:lnTo>
                  <a:pt x="8308" y="7"/>
                </a:lnTo>
                <a:lnTo>
                  <a:pt x="8292" y="6"/>
                </a:lnTo>
                <a:lnTo>
                  <a:pt x="8277" y="8"/>
                </a:lnTo>
                <a:lnTo>
                  <a:pt x="8264" y="10"/>
                </a:lnTo>
                <a:lnTo>
                  <a:pt x="8254" y="11"/>
                </a:lnTo>
                <a:lnTo>
                  <a:pt x="8243" y="13"/>
                </a:lnTo>
                <a:lnTo>
                  <a:pt x="8229" y="15"/>
                </a:lnTo>
                <a:lnTo>
                  <a:pt x="8221" y="15"/>
                </a:lnTo>
                <a:lnTo>
                  <a:pt x="8206" y="16"/>
                </a:lnTo>
                <a:lnTo>
                  <a:pt x="8195" y="17"/>
                </a:lnTo>
                <a:lnTo>
                  <a:pt x="8186" y="17"/>
                </a:lnTo>
                <a:lnTo>
                  <a:pt x="8175" y="18"/>
                </a:lnTo>
                <a:lnTo>
                  <a:pt x="8161" y="18"/>
                </a:lnTo>
                <a:lnTo>
                  <a:pt x="8148" y="19"/>
                </a:lnTo>
                <a:lnTo>
                  <a:pt x="8135" y="20"/>
                </a:lnTo>
                <a:lnTo>
                  <a:pt x="8121" y="20"/>
                </a:lnTo>
                <a:lnTo>
                  <a:pt x="8102" y="23"/>
                </a:lnTo>
                <a:lnTo>
                  <a:pt x="8073" y="25"/>
                </a:lnTo>
                <a:lnTo>
                  <a:pt x="8048" y="29"/>
                </a:lnTo>
                <a:lnTo>
                  <a:pt x="8028" y="30"/>
                </a:lnTo>
                <a:lnTo>
                  <a:pt x="8014" y="31"/>
                </a:lnTo>
                <a:lnTo>
                  <a:pt x="7996" y="33"/>
                </a:lnTo>
                <a:lnTo>
                  <a:pt x="7985" y="34"/>
                </a:lnTo>
                <a:lnTo>
                  <a:pt x="7973" y="34"/>
                </a:lnTo>
                <a:lnTo>
                  <a:pt x="7958" y="35"/>
                </a:lnTo>
                <a:lnTo>
                  <a:pt x="7938" y="36"/>
                </a:lnTo>
                <a:lnTo>
                  <a:pt x="7908" y="38"/>
                </a:lnTo>
                <a:lnTo>
                  <a:pt x="7895" y="39"/>
                </a:lnTo>
                <a:lnTo>
                  <a:pt x="7876" y="41"/>
                </a:lnTo>
                <a:lnTo>
                  <a:pt x="7850" y="42"/>
                </a:lnTo>
                <a:lnTo>
                  <a:pt x="7840" y="43"/>
                </a:lnTo>
                <a:lnTo>
                  <a:pt x="7819" y="44"/>
                </a:lnTo>
                <a:lnTo>
                  <a:pt x="7793" y="44"/>
                </a:lnTo>
                <a:lnTo>
                  <a:pt x="7771" y="45"/>
                </a:lnTo>
                <a:lnTo>
                  <a:pt x="7751" y="45"/>
                </a:lnTo>
                <a:lnTo>
                  <a:pt x="7732" y="46"/>
                </a:lnTo>
                <a:lnTo>
                  <a:pt x="7716" y="46"/>
                </a:lnTo>
                <a:lnTo>
                  <a:pt x="7704" y="46"/>
                </a:lnTo>
                <a:lnTo>
                  <a:pt x="7687" y="46"/>
                </a:lnTo>
                <a:lnTo>
                  <a:pt x="7670" y="47"/>
                </a:lnTo>
                <a:lnTo>
                  <a:pt x="7660" y="48"/>
                </a:lnTo>
                <a:lnTo>
                  <a:pt x="7647" y="48"/>
                </a:lnTo>
                <a:lnTo>
                  <a:pt x="7628" y="48"/>
                </a:lnTo>
                <a:lnTo>
                  <a:pt x="7618" y="48"/>
                </a:lnTo>
                <a:lnTo>
                  <a:pt x="7607" y="49"/>
                </a:lnTo>
                <a:lnTo>
                  <a:pt x="7594" y="49"/>
                </a:lnTo>
                <a:lnTo>
                  <a:pt x="7578" y="49"/>
                </a:lnTo>
                <a:lnTo>
                  <a:pt x="7570" y="49"/>
                </a:lnTo>
                <a:lnTo>
                  <a:pt x="7563" y="49"/>
                </a:lnTo>
                <a:lnTo>
                  <a:pt x="7559" y="50"/>
                </a:lnTo>
                <a:lnTo>
                  <a:pt x="7551" y="50"/>
                </a:lnTo>
                <a:lnTo>
                  <a:pt x="7538" y="50"/>
                </a:lnTo>
                <a:lnTo>
                  <a:pt x="7525" y="50"/>
                </a:lnTo>
                <a:lnTo>
                  <a:pt x="7511" y="50"/>
                </a:lnTo>
                <a:lnTo>
                  <a:pt x="7501" y="50"/>
                </a:lnTo>
                <a:lnTo>
                  <a:pt x="7486" y="51"/>
                </a:lnTo>
                <a:lnTo>
                  <a:pt x="7478" y="51"/>
                </a:lnTo>
                <a:lnTo>
                  <a:pt x="7470" y="51"/>
                </a:lnTo>
                <a:lnTo>
                  <a:pt x="7460" y="52"/>
                </a:lnTo>
                <a:lnTo>
                  <a:pt x="7452" y="52"/>
                </a:lnTo>
                <a:lnTo>
                  <a:pt x="7443" y="54"/>
                </a:lnTo>
                <a:lnTo>
                  <a:pt x="7432" y="55"/>
                </a:lnTo>
                <a:lnTo>
                  <a:pt x="7418" y="56"/>
                </a:lnTo>
                <a:lnTo>
                  <a:pt x="7409" y="57"/>
                </a:lnTo>
                <a:lnTo>
                  <a:pt x="7402" y="58"/>
                </a:lnTo>
                <a:lnTo>
                  <a:pt x="7387" y="59"/>
                </a:lnTo>
                <a:lnTo>
                  <a:pt x="7378" y="59"/>
                </a:lnTo>
                <a:lnTo>
                  <a:pt x="7368" y="60"/>
                </a:lnTo>
                <a:lnTo>
                  <a:pt x="7347" y="61"/>
                </a:lnTo>
                <a:lnTo>
                  <a:pt x="7333" y="62"/>
                </a:lnTo>
                <a:lnTo>
                  <a:pt x="7324" y="63"/>
                </a:lnTo>
                <a:lnTo>
                  <a:pt x="7314" y="64"/>
                </a:lnTo>
                <a:lnTo>
                  <a:pt x="7300" y="64"/>
                </a:lnTo>
                <a:lnTo>
                  <a:pt x="7285" y="64"/>
                </a:lnTo>
                <a:lnTo>
                  <a:pt x="7275" y="63"/>
                </a:lnTo>
                <a:lnTo>
                  <a:pt x="7265" y="63"/>
                </a:lnTo>
                <a:lnTo>
                  <a:pt x="7254" y="62"/>
                </a:lnTo>
                <a:lnTo>
                  <a:pt x="7243" y="62"/>
                </a:lnTo>
                <a:lnTo>
                  <a:pt x="7232" y="62"/>
                </a:lnTo>
                <a:lnTo>
                  <a:pt x="7222" y="62"/>
                </a:lnTo>
                <a:lnTo>
                  <a:pt x="7213" y="63"/>
                </a:lnTo>
                <a:lnTo>
                  <a:pt x="7209" y="63"/>
                </a:lnTo>
                <a:lnTo>
                  <a:pt x="7200" y="63"/>
                </a:lnTo>
                <a:lnTo>
                  <a:pt x="7190" y="63"/>
                </a:lnTo>
                <a:lnTo>
                  <a:pt x="7183" y="63"/>
                </a:lnTo>
                <a:lnTo>
                  <a:pt x="7171" y="64"/>
                </a:lnTo>
                <a:lnTo>
                  <a:pt x="7159" y="64"/>
                </a:lnTo>
                <a:lnTo>
                  <a:pt x="7151" y="64"/>
                </a:lnTo>
                <a:lnTo>
                  <a:pt x="7138" y="65"/>
                </a:lnTo>
                <a:lnTo>
                  <a:pt x="7126" y="67"/>
                </a:lnTo>
                <a:lnTo>
                  <a:pt x="7114" y="67"/>
                </a:lnTo>
                <a:lnTo>
                  <a:pt x="7098" y="68"/>
                </a:lnTo>
                <a:lnTo>
                  <a:pt x="7092" y="69"/>
                </a:lnTo>
                <a:lnTo>
                  <a:pt x="7079" y="70"/>
                </a:lnTo>
                <a:lnTo>
                  <a:pt x="7068" y="70"/>
                </a:lnTo>
                <a:lnTo>
                  <a:pt x="7059" y="71"/>
                </a:lnTo>
                <a:lnTo>
                  <a:pt x="7045" y="72"/>
                </a:lnTo>
                <a:lnTo>
                  <a:pt x="7032" y="72"/>
                </a:lnTo>
                <a:lnTo>
                  <a:pt x="7016" y="73"/>
                </a:lnTo>
                <a:lnTo>
                  <a:pt x="6990" y="75"/>
                </a:lnTo>
                <a:lnTo>
                  <a:pt x="6975" y="75"/>
                </a:lnTo>
                <a:lnTo>
                  <a:pt x="6956" y="77"/>
                </a:lnTo>
                <a:lnTo>
                  <a:pt x="6936" y="77"/>
                </a:lnTo>
                <a:lnTo>
                  <a:pt x="6917" y="79"/>
                </a:lnTo>
                <a:lnTo>
                  <a:pt x="6902" y="79"/>
                </a:lnTo>
                <a:lnTo>
                  <a:pt x="6888" y="80"/>
                </a:lnTo>
                <a:lnTo>
                  <a:pt x="6865" y="81"/>
                </a:lnTo>
                <a:lnTo>
                  <a:pt x="6840" y="82"/>
                </a:lnTo>
                <a:lnTo>
                  <a:pt x="6834" y="82"/>
                </a:lnTo>
                <a:lnTo>
                  <a:pt x="6827" y="82"/>
                </a:lnTo>
                <a:lnTo>
                  <a:pt x="6804" y="83"/>
                </a:lnTo>
                <a:lnTo>
                  <a:pt x="6788" y="84"/>
                </a:lnTo>
                <a:lnTo>
                  <a:pt x="6780" y="84"/>
                </a:lnTo>
                <a:lnTo>
                  <a:pt x="6768" y="84"/>
                </a:lnTo>
                <a:lnTo>
                  <a:pt x="6759" y="85"/>
                </a:lnTo>
                <a:lnTo>
                  <a:pt x="6753" y="85"/>
                </a:lnTo>
                <a:lnTo>
                  <a:pt x="6734" y="86"/>
                </a:lnTo>
                <a:lnTo>
                  <a:pt x="6721" y="87"/>
                </a:lnTo>
                <a:lnTo>
                  <a:pt x="6705" y="87"/>
                </a:lnTo>
                <a:lnTo>
                  <a:pt x="6687" y="89"/>
                </a:lnTo>
                <a:lnTo>
                  <a:pt x="6670" y="90"/>
                </a:lnTo>
                <a:lnTo>
                  <a:pt x="6653" y="92"/>
                </a:lnTo>
                <a:lnTo>
                  <a:pt x="6639" y="92"/>
                </a:lnTo>
                <a:lnTo>
                  <a:pt x="6617" y="94"/>
                </a:lnTo>
                <a:lnTo>
                  <a:pt x="6597" y="95"/>
                </a:lnTo>
                <a:lnTo>
                  <a:pt x="6585" y="95"/>
                </a:lnTo>
                <a:lnTo>
                  <a:pt x="6567" y="96"/>
                </a:lnTo>
                <a:lnTo>
                  <a:pt x="6552" y="96"/>
                </a:lnTo>
                <a:lnTo>
                  <a:pt x="6539" y="97"/>
                </a:lnTo>
                <a:lnTo>
                  <a:pt x="6531" y="97"/>
                </a:lnTo>
                <a:lnTo>
                  <a:pt x="6514" y="98"/>
                </a:lnTo>
                <a:lnTo>
                  <a:pt x="6499" y="98"/>
                </a:lnTo>
                <a:lnTo>
                  <a:pt x="6485" y="99"/>
                </a:lnTo>
                <a:lnTo>
                  <a:pt x="6472" y="100"/>
                </a:lnTo>
                <a:lnTo>
                  <a:pt x="6455" y="100"/>
                </a:lnTo>
                <a:lnTo>
                  <a:pt x="6437" y="101"/>
                </a:lnTo>
                <a:lnTo>
                  <a:pt x="6425" y="102"/>
                </a:lnTo>
                <a:lnTo>
                  <a:pt x="6421" y="102"/>
                </a:lnTo>
                <a:lnTo>
                  <a:pt x="6399" y="102"/>
                </a:lnTo>
                <a:lnTo>
                  <a:pt x="6383" y="101"/>
                </a:lnTo>
                <a:lnTo>
                  <a:pt x="6367" y="101"/>
                </a:lnTo>
                <a:lnTo>
                  <a:pt x="6351" y="102"/>
                </a:lnTo>
                <a:lnTo>
                  <a:pt x="6335" y="103"/>
                </a:lnTo>
                <a:lnTo>
                  <a:pt x="6324" y="105"/>
                </a:lnTo>
                <a:lnTo>
                  <a:pt x="6306" y="106"/>
                </a:lnTo>
                <a:lnTo>
                  <a:pt x="6297" y="106"/>
                </a:lnTo>
                <a:lnTo>
                  <a:pt x="6282" y="107"/>
                </a:lnTo>
                <a:lnTo>
                  <a:pt x="6274" y="108"/>
                </a:lnTo>
                <a:lnTo>
                  <a:pt x="6260" y="109"/>
                </a:lnTo>
                <a:lnTo>
                  <a:pt x="6242" y="111"/>
                </a:lnTo>
                <a:lnTo>
                  <a:pt x="6228" y="112"/>
                </a:lnTo>
                <a:lnTo>
                  <a:pt x="6218" y="112"/>
                </a:lnTo>
                <a:lnTo>
                  <a:pt x="6197" y="113"/>
                </a:lnTo>
                <a:lnTo>
                  <a:pt x="6179" y="114"/>
                </a:lnTo>
                <a:lnTo>
                  <a:pt x="6164" y="115"/>
                </a:lnTo>
                <a:lnTo>
                  <a:pt x="6140" y="118"/>
                </a:lnTo>
                <a:lnTo>
                  <a:pt x="6126" y="118"/>
                </a:lnTo>
                <a:lnTo>
                  <a:pt x="6107" y="119"/>
                </a:lnTo>
                <a:lnTo>
                  <a:pt x="6079" y="120"/>
                </a:lnTo>
                <a:lnTo>
                  <a:pt x="6062" y="120"/>
                </a:lnTo>
                <a:lnTo>
                  <a:pt x="6050" y="121"/>
                </a:lnTo>
                <a:lnTo>
                  <a:pt x="6022" y="121"/>
                </a:lnTo>
                <a:lnTo>
                  <a:pt x="6007" y="122"/>
                </a:lnTo>
                <a:lnTo>
                  <a:pt x="5980" y="121"/>
                </a:lnTo>
                <a:lnTo>
                  <a:pt x="5969" y="121"/>
                </a:lnTo>
                <a:lnTo>
                  <a:pt x="5958" y="121"/>
                </a:lnTo>
                <a:lnTo>
                  <a:pt x="5935" y="120"/>
                </a:lnTo>
                <a:lnTo>
                  <a:pt x="5916" y="120"/>
                </a:lnTo>
                <a:lnTo>
                  <a:pt x="5897" y="119"/>
                </a:lnTo>
                <a:lnTo>
                  <a:pt x="5877" y="119"/>
                </a:lnTo>
                <a:lnTo>
                  <a:pt x="5864" y="119"/>
                </a:lnTo>
                <a:lnTo>
                  <a:pt x="5833" y="119"/>
                </a:lnTo>
                <a:lnTo>
                  <a:pt x="5820" y="118"/>
                </a:lnTo>
                <a:lnTo>
                  <a:pt x="5802" y="116"/>
                </a:lnTo>
                <a:lnTo>
                  <a:pt x="5786" y="115"/>
                </a:lnTo>
                <a:lnTo>
                  <a:pt x="5776" y="114"/>
                </a:lnTo>
                <a:lnTo>
                  <a:pt x="5765" y="114"/>
                </a:lnTo>
                <a:lnTo>
                  <a:pt x="5760" y="113"/>
                </a:lnTo>
                <a:lnTo>
                  <a:pt x="5754" y="113"/>
                </a:lnTo>
                <a:lnTo>
                  <a:pt x="5748" y="113"/>
                </a:lnTo>
                <a:lnTo>
                  <a:pt x="5741" y="112"/>
                </a:lnTo>
                <a:lnTo>
                  <a:pt x="5737" y="112"/>
                </a:lnTo>
                <a:lnTo>
                  <a:pt x="5730" y="112"/>
                </a:lnTo>
                <a:lnTo>
                  <a:pt x="5726" y="113"/>
                </a:lnTo>
                <a:lnTo>
                  <a:pt x="5722" y="113"/>
                </a:lnTo>
                <a:lnTo>
                  <a:pt x="5706" y="114"/>
                </a:lnTo>
                <a:lnTo>
                  <a:pt x="5696" y="115"/>
                </a:lnTo>
                <a:lnTo>
                  <a:pt x="5689" y="116"/>
                </a:lnTo>
                <a:lnTo>
                  <a:pt x="5677" y="116"/>
                </a:lnTo>
                <a:lnTo>
                  <a:pt x="5666" y="116"/>
                </a:lnTo>
                <a:lnTo>
                  <a:pt x="5662" y="115"/>
                </a:lnTo>
                <a:lnTo>
                  <a:pt x="5655" y="115"/>
                </a:lnTo>
                <a:lnTo>
                  <a:pt x="5648" y="115"/>
                </a:lnTo>
                <a:lnTo>
                  <a:pt x="5636" y="114"/>
                </a:lnTo>
                <a:lnTo>
                  <a:pt x="5626" y="114"/>
                </a:lnTo>
                <a:lnTo>
                  <a:pt x="5621" y="113"/>
                </a:lnTo>
                <a:lnTo>
                  <a:pt x="5614" y="113"/>
                </a:lnTo>
                <a:lnTo>
                  <a:pt x="5610" y="112"/>
                </a:lnTo>
                <a:lnTo>
                  <a:pt x="5603" y="112"/>
                </a:lnTo>
                <a:lnTo>
                  <a:pt x="5595" y="112"/>
                </a:lnTo>
                <a:lnTo>
                  <a:pt x="5586" y="111"/>
                </a:lnTo>
                <a:lnTo>
                  <a:pt x="5581" y="111"/>
                </a:lnTo>
                <a:lnTo>
                  <a:pt x="5576" y="110"/>
                </a:lnTo>
                <a:lnTo>
                  <a:pt x="5572" y="110"/>
                </a:lnTo>
                <a:lnTo>
                  <a:pt x="5563" y="109"/>
                </a:lnTo>
                <a:lnTo>
                  <a:pt x="5560" y="109"/>
                </a:lnTo>
                <a:lnTo>
                  <a:pt x="5549" y="109"/>
                </a:lnTo>
                <a:lnTo>
                  <a:pt x="5541" y="109"/>
                </a:lnTo>
                <a:lnTo>
                  <a:pt x="5535" y="109"/>
                </a:lnTo>
                <a:lnTo>
                  <a:pt x="5532" y="109"/>
                </a:lnTo>
                <a:lnTo>
                  <a:pt x="5525" y="108"/>
                </a:lnTo>
                <a:lnTo>
                  <a:pt x="5517" y="108"/>
                </a:lnTo>
                <a:lnTo>
                  <a:pt x="5510" y="108"/>
                </a:lnTo>
                <a:lnTo>
                  <a:pt x="5504" y="108"/>
                </a:lnTo>
                <a:lnTo>
                  <a:pt x="5500" y="108"/>
                </a:lnTo>
                <a:lnTo>
                  <a:pt x="5489" y="109"/>
                </a:lnTo>
                <a:lnTo>
                  <a:pt x="5480" y="109"/>
                </a:lnTo>
                <a:lnTo>
                  <a:pt x="5469" y="109"/>
                </a:lnTo>
                <a:lnTo>
                  <a:pt x="5456" y="108"/>
                </a:lnTo>
                <a:lnTo>
                  <a:pt x="5445" y="107"/>
                </a:lnTo>
                <a:lnTo>
                  <a:pt x="5433" y="106"/>
                </a:lnTo>
                <a:lnTo>
                  <a:pt x="5421" y="103"/>
                </a:lnTo>
                <a:lnTo>
                  <a:pt x="5413" y="102"/>
                </a:lnTo>
                <a:lnTo>
                  <a:pt x="5407" y="101"/>
                </a:lnTo>
                <a:lnTo>
                  <a:pt x="5403" y="101"/>
                </a:lnTo>
                <a:lnTo>
                  <a:pt x="5394" y="101"/>
                </a:lnTo>
                <a:lnTo>
                  <a:pt x="5390" y="100"/>
                </a:lnTo>
                <a:lnTo>
                  <a:pt x="5385" y="100"/>
                </a:lnTo>
                <a:lnTo>
                  <a:pt x="5372" y="98"/>
                </a:lnTo>
                <a:lnTo>
                  <a:pt x="5353" y="97"/>
                </a:lnTo>
                <a:lnTo>
                  <a:pt x="5342" y="97"/>
                </a:lnTo>
                <a:lnTo>
                  <a:pt x="5332" y="96"/>
                </a:lnTo>
                <a:lnTo>
                  <a:pt x="5319" y="96"/>
                </a:lnTo>
                <a:lnTo>
                  <a:pt x="5313" y="96"/>
                </a:lnTo>
                <a:lnTo>
                  <a:pt x="5300" y="96"/>
                </a:lnTo>
                <a:lnTo>
                  <a:pt x="5288" y="96"/>
                </a:lnTo>
                <a:lnTo>
                  <a:pt x="5280" y="96"/>
                </a:lnTo>
                <a:lnTo>
                  <a:pt x="5273" y="97"/>
                </a:lnTo>
                <a:lnTo>
                  <a:pt x="5269" y="97"/>
                </a:lnTo>
                <a:lnTo>
                  <a:pt x="5262" y="97"/>
                </a:lnTo>
                <a:lnTo>
                  <a:pt x="5259" y="97"/>
                </a:lnTo>
                <a:lnTo>
                  <a:pt x="5253" y="97"/>
                </a:lnTo>
                <a:lnTo>
                  <a:pt x="5249" y="97"/>
                </a:lnTo>
                <a:lnTo>
                  <a:pt x="5240" y="97"/>
                </a:lnTo>
                <a:lnTo>
                  <a:pt x="5236" y="97"/>
                </a:lnTo>
                <a:lnTo>
                  <a:pt x="5231" y="97"/>
                </a:lnTo>
                <a:lnTo>
                  <a:pt x="5222" y="97"/>
                </a:lnTo>
                <a:lnTo>
                  <a:pt x="5214" y="97"/>
                </a:lnTo>
                <a:lnTo>
                  <a:pt x="5204" y="98"/>
                </a:lnTo>
                <a:lnTo>
                  <a:pt x="5195" y="98"/>
                </a:lnTo>
                <a:lnTo>
                  <a:pt x="5170" y="99"/>
                </a:lnTo>
                <a:lnTo>
                  <a:pt x="5151" y="100"/>
                </a:lnTo>
                <a:lnTo>
                  <a:pt x="5129" y="102"/>
                </a:lnTo>
                <a:lnTo>
                  <a:pt x="5111" y="105"/>
                </a:lnTo>
                <a:lnTo>
                  <a:pt x="5095" y="106"/>
                </a:lnTo>
                <a:lnTo>
                  <a:pt x="5076" y="107"/>
                </a:lnTo>
                <a:lnTo>
                  <a:pt x="5059" y="109"/>
                </a:lnTo>
                <a:lnTo>
                  <a:pt x="5047" y="109"/>
                </a:lnTo>
                <a:lnTo>
                  <a:pt x="5038" y="110"/>
                </a:lnTo>
                <a:lnTo>
                  <a:pt x="5027" y="111"/>
                </a:lnTo>
                <a:lnTo>
                  <a:pt x="5014" y="111"/>
                </a:lnTo>
                <a:lnTo>
                  <a:pt x="5005" y="112"/>
                </a:lnTo>
                <a:lnTo>
                  <a:pt x="4994" y="112"/>
                </a:lnTo>
                <a:lnTo>
                  <a:pt x="4982" y="112"/>
                </a:lnTo>
                <a:lnTo>
                  <a:pt x="4978" y="112"/>
                </a:lnTo>
                <a:lnTo>
                  <a:pt x="4968" y="112"/>
                </a:lnTo>
                <a:lnTo>
                  <a:pt x="4964" y="112"/>
                </a:lnTo>
                <a:lnTo>
                  <a:pt x="4960" y="112"/>
                </a:lnTo>
                <a:lnTo>
                  <a:pt x="4954" y="112"/>
                </a:lnTo>
                <a:lnTo>
                  <a:pt x="4948" y="112"/>
                </a:lnTo>
                <a:lnTo>
                  <a:pt x="4939" y="112"/>
                </a:lnTo>
                <a:lnTo>
                  <a:pt x="4930" y="112"/>
                </a:lnTo>
                <a:lnTo>
                  <a:pt x="4920" y="112"/>
                </a:lnTo>
                <a:lnTo>
                  <a:pt x="4907" y="112"/>
                </a:lnTo>
                <a:lnTo>
                  <a:pt x="4900" y="112"/>
                </a:lnTo>
                <a:lnTo>
                  <a:pt x="4890" y="112"/>
                </a:lnTo>
                <a:lnTo>
                  <a:pt x="4883" y="111"/>
                </a:lnTo>
                <a:lnTo>
                  <a:pt x="4875" y="111"/>
                </a:lnTo>
                <a:lnTo>
                  <a:pt x="4867" y="111"/>
                </a:lnTo>
                <a:lnTo>
                  <a:pt x="4861" y="111"/>
                </a:lnTo>
                <a:lnTo>
                  <a:pt x="4852" y="111"/>
                </a:lnTo>
                <a:lnTo>
                  <a:pt x="4848" y="111"/>
                </a:lnTo>
                <a:lnTo>
                  <a:pt x="4841" y="110"/>
                </a:lnTo>
                <a:lnTo>
                  <a:pt x="4834" y="109"/>
                </a:lnTo>
                <a:lnTo>
                  <a:pt x="4824" y="109"/>
                </a:lnTo>
                <a:lnTo>
                  <a:pt x="4818" y="109"/>
                </a:lnTo>
                <a:lnTo>
                  <a:pt x="4808" y="108"/>
                </a:lnTo>
                <a:lnTo>
                  <a:pt x="4802" y="108"/>
                </a:lnTo>
                <a:lnTo>
                  <a:pt x="4797" y="108"/>
                </a:lnTo>
                <a:lnTo>
                  <a:pt x="4791" y="108"/>
                </a:lnTo>
                <a:lnTo>
                  <a:pt x="4783" y="108"/>
                </a:lnTo>
                <a:lnTo>
                  <a:pt x="4772" y="109"/>
                </a:lnTo>
                <a:lnTo>
                  <a:pt x="4760" y="111"/>
                </a:lnTo>
                <a:lnTo>
                  <a:pt x="4742" y="113"/>
                </a:lnTo>
                <a:lnTo>
                  <a:pt x="4721" y="116"/>
                </a:lnTo>
                <a:lnTo>
                  <a:pt x="4711" y="118"/>
                </a:lnTo>
                <a:lnTo>
                  <a:pt x="4693" y="119"/>
                </a:lnTo>
                <a:lnTo>
                  <a:pt x="4681" y="120"/>
                </a:lnTo>
                <a:lnTo>
                  <a:pt x="4666" y="121"/>
                </a:lnTo>
                <a:lnTo>
                  <a:pt x="4658" y="120"/>
                </a:lnTo>
                <a:lnTo>
                  <a:pt x="4641" y="120"/>
                </a:lnTo>
                <a:lnTo>
                  <a:pt x="4626" y="120"/>
                </a:lnTo>
                <a:lnTo>
                  <a:pt x="4612" y="120"/>
                </a:lnTo>
                <a:lnTo>
                  <a:pt x="4604" y="120"/>
                </a:lnTo>
                <a:lnTo>
                  <a:pt x="4582" y="118"/>
                </a:lnTo>
                <a:lnTo>
                  <a:pt x="4572" y="118"/>
                </a:lnTo>
                <a:lnTo>
                  <a:pt x="4561" y="116"/>
                </a:lnTo>
                <a:lnTo>
                  <a:pt x="4541" y="115"/>
                </a:lnTo>
                <a:lnTo>
                  <a:pt x="4527" y="115"/>
                </a:lnTo>
                <a:lnTo>
                  <a:pt x="4512" y="115"/>
                </a:lnTo>
                <a:lnTo>
                  <a:pt x="4500" y="115"/>
                </a:lnTo>
                <a:lnTo>
                  <a:pt x="4485" y="114"/>
                </a:lnTo>
                <a:lnTo>
                  <a:pt x="4470" y="114"/>
                </a:lnTo>
                <a:lnTo>
                  <a:pt x="4461" y="114"/>
                </a:lnTo>
                <a:lnTo>
                  <a:pt x="4437" y="112"/>
                </a:lnTo>
                <a:lnTo>
                  <a:pt x="4432" y="112"/>
                </a:lnTo>
                <a:lnTo>
                  <a:pt x="4411" y="111"/>
                </a:lnTo>
                <a:lnTo>
                  <a:pt x="4393" y="111"/>
                </a:lnTo>
                <a:lnTo>
                  <a:pt x="4347" y="108"/>
                </a:lnTo>
                <a:lnTo>
                  <a:pt x="4343" y="108"/>
                </a:lnTo>
                <a:lnTo>
                  <a:pt x="4309" y="107"/>
                </a:lnTo>
                <a:lnTo>
                  <a:pt x="4307" y="107"/>
                </a:lnTo>
                <a:lnTo>
                  <a:pt x="4298" y="107"/>
                </a:lnTo>
                <a:lnTo>
                  <a:pt x="4285" y="106"/>
                </a:lnTo>
                <a:lnTo>
                  <a:pt x="4279" y="106"/>
                </a:lnTo>
                <a:lnTo>
                  <a:pt x="4265" y="105"/>
                </a:lnTo>
                <a:lnTo>
                  <a:pt x="4244" y="103"/>
                </a:lnTo>
                <a:lnTo>
                  <a:pt x="4230" y="101"/>
                </a:lnTo>
                <a:lnTo>
                  <a:pt x="4223" y="101"/>
                </a:lnTo>
                <a:lnTo>
                  <a:pt x="4204" y="100"/>
                </a:lnTo>
                <a:lnTo>
                  <a:pt x="4193" y="99"/>
                </a:lnTo>
                <a:lnTo>
                  <a:pt x="4158" y="97"/>
                </a:lnTo>
                <a:lnTo>
                  <a:pt x="4151" y="97"/>
                </a:lnTo>
                <a:lnTo>
                  <a:pt x="4145" y="96"/>
                </a:lnTo>
                <a:lnTo>
                  <a:pt x="4119" y="95"/>
                </a:lnTo>
                <a:lnTo>
                  <a:pt x="4107" y="94"/>
                </a:lnTo>
                <a:lnTo>
                  <a:pt x="4098" y="94"/>
                </a:lnTo>
                <a:lnTo>
                  <a:pt x="4088" y="93"/>
                </a:lnTo>
                <a:lnTo>
                  <a:pt x="4074" y="93"/>
                </a:lnTo>
                <a:lnTo>
                  <a:pt x="4061" y="93"/>
                </a:lnTo>
                <a:lnTo>
                  <a:pt x="4053" y="92"/>
                </a:lnTo>
                <a:lnTo>
                  <a:pt x="4044" y="92"/>
                </a:lnTo>
                <a:lnTo>
                  <a:pt x="4033" y="90"/>
                </a:lnTo>
                <a:lnTo>
                  <a:pt x="4018" y="89"/>
                </a:lnTo>
                <a:lnTo>
                  <a:pt x="4009" y="89"/>
                </a:lnTo>
                <a:lnTo>
                  <a:pt x="3994" y="89"/>
                </a:lnTo>
                <a:lnTo>
                  <a:pt x="3983" y="89"/>
                </a:lnTo>
                <a:lnTo>
                  <a:pt x="3978" y="88"/>
                </a:lnTo>
                <a:lnTo>
                  <a:pt x="3966" y="88"/>
                </a:lnTo>
                <a:lnTo>
                  <a:pt x="3957" y="87"/>
                </a:lnTo>
                <a:lnTo>
                  <a:pt x="3945" y="87"/>
                </a:lnTo>
                <a:lnTo>
                  <a:pt x="3931" y="87"/>
                </a:lnTo>
                <a:lnTo>
                  <a:pt x="3923" y="87"/>
                </a:lnTo>
                <a:lnTo>
                  <a:pt x="3917" y="86"/>
                </a:lnTo>
                <a:lnTo>
                  <a:pt x="3907" y="86"/>
                </a:lnTo>
                <a:lnTo>
                  <a:pt x="3900" y="86"/>
                </a:lnTo>
                <a:lnTo>
                  <a:pt x="3893" y="86"/>
                </a:lnTo>
                <a:lnTo>
                  <a:pt x="3887" y="87"/>
                </a:lnTo>
                <a:lnTo>
                  <a:pt x="3875" y="88"/>
                </a:lnTo>
                <a:lnTo>
                  <a:pt x="3869" y="88"/>
                </a:lnTo>
                <a:lnTo>
                  <a:pt x="3858" y="89"/>
                </a:lnTo>
                <a:lnTo>
                  <a:pt x="3850" y="89"/>
                </a:lnTo>
                <a:lnTo>
                  <a:pt x="3840" y="90"/>
                </a:lnTo>
                <a:lnTo>
                  <a:pt x="3833" y="92"/>
                </a:lnTo>
                <a:lnTo>
                  <a:pt x="3829" y="92"/>
                </a:lnTo>
                <a:lnTo>
                  <a:pt x="3818" y="92"/>
                </a:lnTo>
                <a:lnTo>
                  <a:pt x="3811" y="93"/>
                </a:lnTo>
                <a:lnTo>
                  <a:pt x="3801" y="94"/>
                </a:lnTo>
                <a:lnTo>
                  <a:pt x="3793" y="94"/>
                </a:lnTo>
                <a:lnTo>
                  <a:pt x="3786" y="95"/>
                </a:lnTo>
                <a:lnTo>
                  <a:pt x="3777" y="95"/>
                </a:lnTo>
                <a:lnTo>
                  <a:pt x="3768" y="95"/>
                </a:lnTo>
                <a:lnTo>
                  <a:pt x="3761" y="96"/>
                </a:lnTo>
                <a:lnTo>
                  <a:pt x="3755" y="97"/>
                </a:lnTo>
                <a:lnTo>
                  <a:pt x="3747" y="97"/>
                </a:lnTo>
                <a:lnTo>
                  <a:pt x="3740" y="97"/>
                </a:lnTo>
                <a:lnTo>
                  <a:pt x="3725" y="98"/>
                </a:lnTo>
                <a:lnTo>
                  <a:pt x="3723" y="98"/>
                </a:lnTo>
                <a:lnTo>
                  <a:pt x="3713" y="98"/>
                </a:lnTo>
                <a:lnTo>
                  <a:pt x="3703" y="98"/>
                </a:lnTo>
                <a:lnTo>
                  <a:pt x="3697" y="99"/>
                </a:lnTo>
                <a:lnTo>
                  <a:pt x="3687" y="99"/>
                </a:lnTo>
                <a:lnTo>
                  <a:pt x="3683" y="99"/>
                </a:lnTo>
                <a:lnTo>
                  <a:pt x="3674" y="99"/>
                </a:lnTo>
                <a:lnTo>
                  <a:pt x="3669" y="99"/>
                </a:lnTo>
                <a:lnTo>
                  <a:pt x="3660" y="98"/>
                </a:lnTo>
                <a:lnTo>
                  <a:pt x="3657" y="98"/>
                </a:lnTo>
                <a:lnTo>
                  <a:pt x="3650" y="99"/>
                </a:lnTo>
                <a:lnTo>
                  <a:pt x="3643" y="100"/>
                </a:lnTo>
                <a:lnTo>
                  <a:pt x="3634" y="100"/>
                </a:lnTo>
                <a:lnTo>
                  <a:pt x="3631" y="100"/>
                </a:lnTo>
                <a:lnTo>
                  <a:pt x="3625" y="100"/>
                </a:lnTo>
                <a:lnTo>
                  <a:pt x="3620" y="100"/>
                </a:lnTo>
                <a:lnTo>
                  <a:pt x="3614" y="100"/>
                </a:lnTo>
                <a:lnTo>
                  <a:pt x="3611" y="100"/>
                </a:lnTo>
                <a:lnTo>
                  <a:pt x="3603" y="100"/>
                </a:lnTo>
                <a:lnTo>
                  <a:pt x="3598" y="100"/>
                </a:lnTo>
                <a:lnTo>
                  <a:pt x="3590" y="100"/>
                </a:lnTo>
                <a:lnTo>
                  <a:pt x="3581" y="100"/>
                </a:lnTo>
                <a:lnTo>
                  <a:pt x="3572" y="99"/>
                </a:lnTo>
                <a:lnTo>
                  <a:pt x="3561" y="100"/>
                </a:lnTo>
                <a:lnTo>
                  <a:pt x="3554" y="100"/>
                </a:lnTo>
                <a:lnTo>
                  <a:pt x="3543" y="100"/>
                </a:lnTo>
                <a:lnTo>
                  <a:pt x="3536" y="100"/>
                </a:lnTo>
                <a:lnTo>
                  <a:pt x="3529" y="100"/>
                </a:lnTo>
                <a:lnTo>
                  <a:pt x="3522" y="100"/>
                </a:lnTo>
                <a:lnTo>
                  <a:pt x="3514" y="100"/>
                </a:lnTo>
                <a:lnTo>
                  <a:pt x="3506" y="100"/>
                </a:lnTo>
                <a:lnTo>
                  <a:pt x="3499" y="100"/>
                </a:lnTo>
                <a:lnTo>
                  <a:pt x="3492" y="101"/>
                </a:lnTo>
                <a:lnTo>
                  <a:pt x="3482" y="100"/>
                </a:lnTo>
                <a:lnTo>
                  <a:pt x="3476" y="98"/>
                </a:lnTo>
                <a:lnTo>
                  <a:pt x="3467" y="97"/>
                </a:lnTo>
                <a:lnTo>
                  <a:pt x="3455" y="96"/>
                </a:lnTo>
                <a:lnTo>
                  <a:pt x="3445" y="95"/>
                </a:lnTo>
                <a:lnTo>
                  <a:pt x="3441" y="95"/>
                </a:lnTo>
                <a:lnTo>
                  <a:pt x="3433" y="94"/>
                </a:lnTo>
                <a:lnTo>
                  <a:pt x="3425" y="94"/>
                </a:lnTo>
                <a:lnTo>
                  <a:pt x="3419" y="93"/>
                </a:lnTo>
                <a:lnTo>
                  <a:pt x="3413" y="93"/>
                </a:lnTo>
                <a:lnTo>
                  <a:pt x="3410" y="93"/>
                </a:lnTo>
                <a:lnTo>
                  <a:pt x="3399" y="93"/>
                </a:lnTo>
                <a:lnTo>
                  <a:pt x="3393" y="93"/>
                </a:lnTo>
                <a:lnTo>
                  <a:pt x="3385" y="93"/>
                </a:lnTo>
                <a:lnTo>
                  <a:pt x="3377" y="93"/>
                </a:lnTo>
                <a:lnTo>
                  <a:pt x="3364" y="94"/>
                </a:lnTo>
                <a:lnTo>
                  <a:pt x="3352" y="94"/>
                </a:lnTo>
                <a:lnTo>
                  <a:pt x="3346" y="94"/>
                </a:lnTo>
                <a:lnTo>
                  <a:pt x="3330" y="95"/>
                </a:lnTo>
                <a:lnTo>
                  <a:pt x="3324" y="95"/>
                </a:lnTo>
                <a:lnTo>
                  <a:pt x="3314" y="95"/>
                </a:lnTo>
                <a:lnTo>
                  <a:pt x="3307" y="96"/>
                </a:lnTo>
                <a:lnTo>
                  <a:pt x="3300" y="96"/>
                </a:lnTo>
                <a:lnTo>
                  <a:pt x="3294" y="97"/>
                </a:lnTo>
                <a:lnTo>
                  <a:pt x="3286" y="98"/>
                </a:lnTo>
                <a:lnTo>
                  <a:pt x="3281" y="98"/>
                </a:lnTo>
                <a:lnTo>
                  <a:pt x="3274" y="99"/>
                </a:lnTo>
                <a:lnTo>
                  <a:pt x="3269" y="99"/>
                </a:lnTo>
                <a:lnTo>
                  <a:pt x="3259" y="100"/>
                </a:lnTo>
                <a:lnTo>
                  <a:pt x="3256" y="100"/>
                </a:lnTo>
                <a:lnTo>
                  <a:pt x="3245" y="100"/>
                </a:lnTo>
                <a:lnTo>
                  <a:pt x="3236" y="100"/>
                </a:lnTo>
                <a:lnTo>
                  <a:pt x="3228" y="99"/>
                </a:lnTo>
                <a:lnTo>
                  <a:pt x="3218" y="98"/>
                </a:lnTo>
                <a:lnTo>
                  <a:pt x="3211" y="98"/>
                </a:lnTo>
                <a:lnTo>
                  <a:pt x="3202" y="97"/>
                </a:lnTo>
                <a:lnTo>
                  <a:pt x="3196" y="97"/>
                </a:lnTo>
                <a:lnTo>
                  <a:pt x="3183" y="96"/>
                </a:lnTo>
                <a:lnTo>
                  <a:pt x="3176" y="95"/>
                </a:lnTo>
                <a:lnTo>
                  <a:pt x="3168" y="95"/>
                </a:lnTo>
                <a:lnTo>
                  <a:pt x="3162" y="95"/>
                </a:lnTo>
                <a:lnTo>
                  <a:pt x="3162" y="95"/>
                </a:lnTo>
                <a:lnTo>
                  <a:pt x="3157" y="95"/>
                </a:lnTo>
                <a:lnTo>
                  <a:pt x="3146" y="95"/>
                </a:lnTo>
                <a:lnTo>
                  <a:pt x="3141" y="95"/>
                </a:lnTo>
                <a:lnTo>
                  <a:pt x="3130" y="95"/>
                </a:lnTo>
                <a:lnTo>
                  <a:pt x="3116" y="95"/>
                </a:lnTo>
                <a:lnTo>
                  <a:pt x="3114" y="95"/>
                </a:lnTo>
                <a:lnTo>
                  <a:pt x="3100" y="95"/>
                </a:lnTo>
                <a:lnTo>
                  <a:pt x="3086" y="95"/>
                </a:lnTo>
                <a:lnTo>
                  <a:pt x="3076" y="95"/>
                </a:lnTo>
                <a:lnTo>
                  <a:pt x="3071" y="95"/>
                </a:lnTo>
                <a:lnTo>
                  <a:pt x="3056" y="95"/>
                </a:lnTo>
                <a:lnTo>
                  <a:pt x="3038" y="96"/>
                </a:lnTo>
                <a:lnTo>
                  <a:pt x="3036" y="96"/>
                </a:lnTo>
                <a:lnTo>
                  <a:pt x="3019" y="96"/>
                </a:lnTo>
                <a:lnTo>
                  <a:pt x="3016" y="96"/>
                </a:lnTo>
                <a:lnTo>
                  <a:pt x="3007" y="96"/>
                </a:lnTo>
                <a:lnTo>
                  <a:pt x="3001" y="96"/>
                </a:lnTo>
                <a:lnTo>
                  <a:pt x="2992" y="95"/>
                </a:lnTo>
                <a:lnTo>
                  <a:pt x="2992" y="95"/>
                </a:lnTo>
                <a:lnTo>
                  <a:pt x="2991" y="95"/>
                </a:lnTo>
                <a:lnTo>
                  <a:pt x="2984" y="95"/>
                </a:lnTo>
                <a:lnTo>
                  <a:pt x="2974" y="95"/>
                </a:lnTo>
                <a:lnTo>
                  <a:pt x="2964" y="94"/>
                </a:lnTo>
                <a:lnTo>
                  <a:pt x="2955" y="94"/>
                </a:lnTo>
                <a:lnTo>
                  <a:pt x="2945" y="93"/>
                </a:lnTo>
                <a:lnTo>
                  <a:pt x="2941" y="93"/>
                </a:lnTo>
                <a:lnTo>
                  <a:pt x="2928" y="93"/>
                </a:lnTo>
                <a:lnTo>
                  <a:pt x="2918" y="93"/>
                </a:lnTo>
                <a:lnTo>
                  <a:pt x="2907" y="93"/>
                </a:lnTo>
                <a:lnTo>
                  <a:pt x="2886" y="94"/>
                </a:lnTo>
                <a:lnTo>
                  <a:pt x="2863" y="95"/>
                </a:lnTo>
                <a:lnTo>
                  <a:pt x="2846" y="95"/>
                </a:lnTo>
                <a:lnTo>
                  <a:pt x="2833" y="95"/>
                </a:lnTo>
                <a:lnTo>
                  <a:pt x="2818" y="96"/>
                </a:lnTo>
                <a:lnTo>
                  <a:pt x="2797" y="96"/>
                </a:lnTo>
                <a:lnTo>
                  <a:pt x="2781" y="96"/>
                </a:lnTo>
                <a:lnTo>
                  <a:pt x="2780" y="96"/>
                </a:lnTo>
                <a:lnTo>
                  <a:pt x="2663" y="101"/>
                </a:lnTo>
                <a:lnTo>
                  <a:pt x="2549" y="107"/>
                </a:lnTo>
                <a:lnTo>
                  <a:pt x="2518" y="109"/>
                </a:lnTo>
                <a:lnTo>
                  <a:pt x="2488" y="110"/>
                </a:lnTo>
                <a:lnTo>
                  <a:pt x="2438" y="112"/>
                </a:lnTo>
                <a:lnTo>
                  <a:pt x="2343" y="115"/>
                </a:lnTo>
                <a:lnTo>
                  <a:pt x="2213" y="119"/>
                </a:lnTo>
                <a:lnTo>
                  <a:pt x="2199" y="119"/>
                </a:lnTo>
                <a:lnTo>
                  <a:pt x="2145" y="120"/>
                </a:lnTo>
                <a:lnTo>
                  <a:pt x="2064" y="122"/>
                </a:lnTo>
                <a:lnTo>
                  <a:pt x="2001" y="124"/>
                </a:lnTo>
                <a:lnTo>
                  <a:pt x="1954" y="125"/>
                </a:lnTo>
                <a:lnTo>
                  <a:pt x="1886" y="126"/>
                </a:lnTo>
                <a:lnTo>
                  <a:pt x="1750" y="131"/>
                </a:lnTo>
                <a:lnTo>
                  <a:pt x="1667" y="133"/>
                </a:lnTo>
                <a:lnTo>
                  <a:pt x="1562" y="136"/>
                </a:lnTo>
                <a:lnTo>
                  <a:pt x="1050" y="149"/>
                </a:lnTo>
                <a:lnTo>
                  <a:pt x="258" y="155"/>
                </a:lnTo>
                <a:lnTo>
                  <a:pt x="0" y="157"/>
                </a:lnTo>
                <a:lnTo>
                  <a:pt x="0" y="139"/>
                </a:lnTo>
                <a:close/>
              </a:path>
            </a:pathLst>
          </a:custGeom>
          <a:solidFill>
            <a:srgbClr val="FFFF99"/>
          </a:solidFill>
          <a:ln w="9525">
            <a:noFill/>
            <a:round/>
            <a:headEnd/>
            <a:tailEnd/>
          </a:ln>
        </p:spPr>
        <p:txBody>
          <a:bodyPr/>
          <a:lstStyle/>
          <a:p>
            <a:endParaRPr lang="en-GB"/>
          </a:p>
        </p:txBody>
      </p:sp>
      <p:sp>
        <p:nvSpPr>
          <p:cNvPr id="49" name="Freeform 2444"/>
          <p:cNvSpPr>
            <a:spLocks/>
          </p:cNvSpPr>
          <p:nvPr>
            <p:custDataLst>
              <p:tags r:id="rId40"/>
            </p:custDataLst>
          </p:nvPr>
        </p:nvSpPr>
        <p:spPr bwMode="auto">
          <a:xfrm>
            <a:off x="400988" y="2308232"/>
            <a:ext cx="8161157" cy="151097"/>
          </a:xfrm>
          <a:custGeom>
            <a:avLst/>
            <a:gdLst/>
            <a:ahLst/>
            <a:cxnLst>
              <a:cxn ang="0">
                <a:pos x="2518" y="109"/>
              </a:cxn>
              <a:cxn ang="0">
                <a:pos x="2964" y="94"/>
              </a:cxn>
              <a:cxn ang="0">
                <a:pos x="3114" y="95"/>
              </a:cxn>
              <a:cxn ang="0">
                <a:pos x="3245" y="100"/>
              </a:cxn>
              <a:cxn ang="0">
                <a:pos x="3385" y="93"/>
              </a:cxn>
              <a:cxn ang="0">
                <a:pos x="3514" y="100"/>
              </a:cxn>
              <a:cxn ang="0">
                <a:pos x="3634" y="100"/>
              </a:cxn>
              <a:cxn ang="0">
                <a:pos x="3761" y="96"/>
              </a:cxn>
              <a:cxn ang="0">
                <a:pos x="3900" y="86"/>
              </a:cxn>
              <a:cxn ang="0">
                <a:pos x="4074" y="93"/>
              </a:cxn>
              <a:cxn ang="0">
                <a:pos x="4307" y="107"/>
              </a:cxn>
              <a:cxn ang="0">
                <a:pos x="4582" y="118"/>
              </a:cxn>
              <a:cxn ang="0">
                <a:pos x="4802" y="108"/>
              </a:cxn>
              <a:cxn ang="0">
                <a:pos x="4939" y="112"/>
              </a:cxn>
              <a:cxn ang="0">
                <a:pos x="5111" y="105"/>
              </a:cxn>
              <a:cxn ang="0">
                <a:pos x="5280" y="96"/>
              </a:cxn>
              <a:cxn ang="0">
                <a:pos x="5445" y="107"/>
              </a:cxn>
              <a:cxn ang="0">
                <a:pos x="5576" y="110"/>
              </a:cxn>
              <a:cxn ang="0">
                <a:pos x="5706" y="114"/>
              </a:cxn>
              <a:cxn ang="0">
                <a:pos x="5897" y="119"/>
              </a:cxn>
              <a:cxn ang="0">
                <a:pos x="6218" y="112"/>
              </a:cxn>
              <a:cxn ang="0">
                <a:pos x="6455" y="100"/>
              </a:cxn>
              <a:cxn ang="0">
                <a:pos x="6721" y="87"/>
              </a:cxn>
              <a:cxn ang="0">
                <a:pos x="6975" y="75"/>
              </a:cxn>
              <a:cxn ang="0">
                <a:pos x="7190" y="63"/>
              </a:cxn>
              <a:cxn ang="0">
                <a:pos x="7378" y="59"/>
              </a:cxn>
              <a:cxn ang="0">
                <a:pos x="7559" y="50"/>
              </a:cxn>
              <a:cxn ang="0">
                <a:pos x="7793" y="44"/>
              </a:cxn>
              <a:cxn ang="0">
                <a:pos x="8121" y="20"/>
              </a:cxn>
              <a:cxn ang="0">
                <a:pos x="8335" y="8"/>
              </a:cxn>
              <a:cxn ang="0">
                <a:pos x="8229" y="21"/>
              </a:cxn>
              <a:cxn ang="0">
                <a:pos x="7973" y="45"/>
              </a:cxn>
              <a:cxn ang="0">
                <a:pos x="7660" y="57"/>
              </a:cxn>
              <a:cxn ang="0">
                <a:pos x="7470" y="58"/>
              </a:cxn>
              <a:cxn ang="0">
                <a:pos x="7275" y="73"/>
              </a:cxn>
              <a:cxn ang="0">
                <a:pos x="7098" y="81"/>
              </a:cxn>
              <a:cxn ang="0">
                <a:pos x="6834" y="89"/>
              </a:cxn>
              <a:cxn ang="0">
                <a:pos x="6585" y="100"/>
              </a:cxn>
              <a:cxn ang="0">
                <a:pos x="6335" y="107"/>
              </a:cxn>
              <a:cxn ang="0">
                <a:pos x="6062" y="125"/>
              </a:cxn>
              <a:cxn ang="0">
                <a:pos x="5765" y="122"/>
              </a:cxn>
              <a:cxn ang="0">
                <a:pos x="5636" y="123"/>
              </a:cxn>
              <a:cxn ang="0">
                <a:pos x="5525" y="118"/>
              </a:cxn>
              <a:cxn ang="0">
                <a:pos x="5385" y="107"/>
              </a:cxn>
              <a:cxn ang="0">
                <a:pos x="5236" y="103"/>
              </a:cxn>
              <a:cxn ang="0">
                <a:pos x="5005" y="118"/>
              </a:cxn>
              <a:cxn ang="0">
                <a:pos x="4867" y="118"/>
              </a:cxn>
              <a:cxn ang="0">
                <a:pos x="4711" y="123"/>
              </a:cxn>
              <a:cxn ang="0">
                <a:pos x="4470" y="121"/>
              </a:cxn>
              <a:cxn ang="0">
                <a:pos x="4204" y="109"/>
              </a:cxn>
              <a:cxn ang="0">
                <a:pos x="3983" y="100"/>
              </a:cxn>
              <a:cxn ang="0">
                <a:pos x="3833" y="103"/>
              </a:cxn>
              <a:cxn ang="0">
                <a:pos x="3697" y="111"/>
              </a:cxn>
              <a:cxn ang="0">
                <a:pos x="3590" y="112"/>
              </a:cxn>
              <a:cxn ang="0">
                <a:pos x="3445" y="106"/>
              </a:cxn>
              <a:cxn ang="0">
                <a:pos x="3307" y="110"/>
              </a:cxn>
              <a:cxn ang="0">
                <a:pos x="3176" y="112"/>
              </a:cxn>
              <a:cxn ang="0">
                <a:pos x="3019" y="106"/>
              </a:cxn>
              <a:cxn ang="0">
                <a:pos x="2863" y="103"/>
              </a:cxn>
              <a:cxn ang="0">
                <a:pos x="2001" y="138"/>
              </a:cxn>
            </a:cxnLst>
            <a:rect l="0" t="0" r="r" b="b"/>
            <a:pathLst>
              <a:path w="8426" h="157">
                <a:moveTo>
                  <a:pt x="0" y="157"/>
                </a:moveTo>
                <a:lnTo>
                  <a:pt x="258" y="155"/>
                </a:lnTo>
                <a:lnTo>
                  <a:pt x="1050" y="149"/>
                </a:lnTo>
                <a:lnTo>
                  <a:pt x="1562" y="136"/>
                </a:lnTo>
                <a:lnTo>
                  <a:pt x="1667" y="133"/>
                </a:lnTo>
                <a:lnTo>
                  <a:pt x="1750" y="131"/>
                </a:lnTo>
                <a:lnTo>
                  <a:pt x="1886" y="126"/>
                </a:lnTo>
                <a:lnTo>
                  <a:pt x="1954" y="125"/>
                </a:lnTo>
                <a:lnTo>
                  <a:pt x="2001" y="124"/>
                </a:lnTo>
                <a:lnTo>
                  <a:pt x="2064" y="122"/>
                </a:lnTo>
                <a:lnTo>
                  <a:pt x="2145" y="120"/>
                </a:lnTo>
                <a:lnTo>
                  <a:pt x="2199" y="119"/>
                </a:lnTo>
                <a:lnTo>
                  <a:pt x="2213" y="119"/>
                </a:lnTo>
                <a:lnTo>
                  <a:pt x="2343" y="115"/>
                </a:lnTo>
                <a:lnTo>
                  <a:pt x="2438" y="112"/>
                </a:lnTo>
                <a:lnTo>
                  <a:pt x="2488" y="110"/>
                </a:lnTo>
                <a:lnTo>
                  <a:pt x="2518" y="109"/>
                </a:lnTo>
                <a:lnTo>
                  <a:pt x="2549" y="107"/>
                </a:lnTo>
                <a:lnTo>
                  <a:pt x="2663" y="101"/>
                </a:lnTo>
                <a:lnTo>
                  <a:pt x="2780" y="96"/>
                </a:lnTo>
                <a:lnTo>
                  <a:pt x="2781" y="96"/>
                </a:lnTo>
                <a:lnTo>
                  <a:pt x="2797" y="96"/>
                </a:lnTo>
                <a:lnTo>
                  <a:pt x="2818" y="96"/>
                </a:lnTo>
                <a:lnTo>
                  <a:pt x="2833" y="95"/>
                </a:lnTo>
                <a:lnTo>
                  <a:pt x="2846" y="95"/>
                </a:lnTo>
                <a:lnTo>
                  <a:pt x="2863" y="95"/>
                </a:lnTo>
                <a:lnTo>
                  <a:pt x="2886" y="94"/>
                </a:lnTo>
                <a:lnTo>
                  <a:pt x="2907" y="93"/>
                </a:lnTo>
                <a:lnTo>
                  <a:pt x="2918" y="93"/>
                </a:lnTo>
                <a:lnTo>
                  <a:pt x="2928" y="93"/>
                </a:lnTo>
                <a:lnTo>
                  <a:pt x="2941" y="93"/>
                </a:lnTo>
                <a:lnTo>
                  <a:pt x="2945" y="93"/>
                </a:lnTo>
                <a:lnTo>
                  <a:pt x="2955" y="94"/>
                </a:lnTo>
                <a:lnTo>
                  <a:pt x="2964" y="94"/>
                </a:lnTo>
                <a:lnTo>
                  <a:pt x="2974" y="95"/>
                </a:lnTo>
                <a:lnTo>
                  <a:pt x="2984" y="95"/>
                </a:lnTo>
                <a:lnTo>
                  <a:pt x="2991" y="95"/>
                </a:lnTo>
                <a:lnTo>
                  <a:pt x="2992" y="95"/>
                </a:lnTo>
                <a:lnTo>
                  <a:pt x="2992" y="95"/>
                </a:lnTo>
                <a:lnTo>
                  <a:pt x="3001" y="96"/>
                </a:lnTo>
                <a:lnTo>
                  <a:pt x="3007" y="96"/>
                </a:lnTo>
                <a:lnTo>
                  <a:pt x="3016" y="96"/>
                </a:lnTo>
                <a:lnTo>
                  <a:pt x="3019" y="96"/>
                </a:lnTo>
                <a:lnTo>
                  <a:pt x="3036" y="96"/>
                </a:lnTo>
                <a:lnTo>
                  <a:pt x="3038" y="96"/>
                </a:lnTo>
                <a:lnTo>
                  <a:pt x="3056" y="95"/>
                </a:lnTo>
                <a:lnTo>
                  <a:pt x="3071" y="95"/>
                </a:lnTo>
                <a:lnTo>
                  <a:pt x="3076" y="95"/>
                </a:lnTo>
                <a:lnTo>
                  <a:pt x="3086" y="95"/>
                </a:lnTo>
                <a:lnTo>
                  <a:pt x="3100" y="95"/>
                </a:lnTo>
                <a:lnTo>
                  <a:pt x="3114" y="95"/>
                </a:lnTo>
                <a:lnTo>
                  <a:pt x="3116" y="95"/>
                </a:lnTo>
                <a:lnTo>
                  <a:pt x="3130" y="95"/>
                </a:lnTo>
                <a:lnTo>
                  <a:pt x="3141" y="95"/>
                </a:lnTo>
                <a:lnTo>
                  <a:pt x="3146" y="95"/>
                </a:lnTo>
                <a:lnTo>
                  <a:pt x="3157" y="95"/>
                </a:lnTo>
                <a:lnTo>
                  <a:pt x="3162" y="95"/>
                </a:lnTo>
                <a:lnTo>
                  <a:pt x="3162" y="95"/>
                </a:lnTo>
                <a:lnTo>
                  <a:pt x="3168" y="95"/>
                </a:lnTo>
                <a:lnTo>
                  <a:pt x="3176" y="95"/>
                </a:lnTo>
                <a:lnTo>
                  <a:pt x="3183" y="96"/>
                </a:lnTo>
                <a:lnTo>
                  <a:pt x="3196" y="97"/>
                </a:lnTo>
                <a:lnTo>
                  <a:pt x="3202" y="97"/>
                </a:lnTo>
                <a:lnTo>
                  <a:pt x="3211" y="98"/>
                </a:lnTo>
                <a:lnTo>
                  <a:pt x="3218" y="98"/>
                </a:lnTo>
                <a:lnTo>
                  <a:pt x="3228" y="99"/>
                </a:lnTo>
                <a:lnTo>
                  <a:pt x="3236" y="100"/>
                </a:lnTo>
                <a:lnTo>
                  <a:pt x="3245" y="100"/>
                </a:lnTo>
                <a:lnTo>
                  <a:pt x="3256" y="100"/>
                </a:lnTo>
                <a:lnTo>
                  <a:pt x="3259" y="100"/>
                </a:lnTo>
                <a:lnTo>
                  <a:pt x="3269" y="99"/>
                </a:lnTo>
                <a:lnTo>
                  <a:pt x="3274" y="99"/>
                </a:lnTo>
                <a:lnTo>
                  <a:pt x="3281" y="98"/>
                </a:lnTo>
                <a:lnTo>
                  <a:pt x="3286" y="98"/>
                </a:lnTo>
                <a:lnTo>
                  <a:pt x="3294" y="97"/>
                </a:lnTo>
                <a:lnTo>
                  <a:pt x="3300" y="96"/>
                </a:lnTo>
                <a:lnTo>
                  <a:pt x="3307" y="96"/>
                </a:lnTo>
                <a:lnTo>
                  <a:pt x="3314" y="95"/>
                </a:lnTo>
                <a:lnTo>
                  <a:pt x="3324" y="95"/>
                </a:lnTo>
                <a:lnTo>
                  <a:pt x="3330" y="95"/>
                </a:lnTo>
                <a:lnTo>
                  <a:pt x="3346" y="94"/>
                </a:lnTo>
                <a:lnTo>
                  <a:pt x="3352" y="94"/>
                </a:lnTo>
                <a:lnTo>
                  <a:pt x="3364" y="94"/>
                </a:lnTo>
                <a:lnTo>
                  <a:pt x="3377" y="93"/>
                </a:lnTo>
                <a:lnTo>
                  <a:pt x="3385" y="93"/>
                </a:lnTo>
                <a:lnTo>
                  <a:pt x="3393" y="93"/>
                </a:lnTo>
                <a:lnTo>
                  <a:pt x="3399" y="93"/>
                </a:lnTo>
                <a:lnTo>
                  <a:pt x="3410" y="93"/>
                </a:lnTo>
                <a:lnTo>
                  <a:pt x="3413" y="93"/>
                </a:lnTo>
                <a:lnTo>
                  <a:pt x="3419" y="93"/>
                </a:lnTo>
                <a:lnTo>
                  <a:pt x="3425" y="94"/>
                </a:lnTo>
                <a:lnTo>
                  <a:pt x="3433" y="94"/>
                </a:lnTo>
                <a:lnTo>
                  <a:pt x="3441" y="95"/>
                </a:lnTo>
                <a:lnTo>
                  <a:pt x="3445" y="95"/>
                </a:lnTo>
                <a:lnTo>
                  <a:pt x="3455" y="96"/>
                </a:lnTo>
                <a:lnTo>
                  <a:pt x="3467" y="97"/>
                </a:lnTo>
                <a:lnTo>
                  <a:pt x="3476" y="98"/>
                </a:lnTo>
                <a:lnTo>
                  <a:pt x="3482" y="100"/>
                </a:lnTo>
                <a:lnTo>
                  <a:pt x="3492" y="101"/>
                </a:lnTo>
                <a:lnTo>
                  <a:pt x="3499" y="100"/>
                </a:lnTo>
                <a:lnTo>
                  <a:pt x="3506" y="100"/>
                </a:lnTo>
                <a:lnTo>
                  <a:pt x="3514" y="100"/>
                </a:lnTo>
                <a:lnTo>
                  <a:pt x="3522" y="100"/>
                </a:lnTo>
                <a:lnTo>
                  <a:pt x="3529" y="100"/>
                </a:lnTo>
                <a:lnTo>
                  <a:pt x="3536" y="100"/>
                </a:lnTo>
                <a:lnTo>
                  <a:pt x="3543" y="100"/>
                </a:lnTo>
                <a:lnTo>
                  <a:pt x="3554" y="100"/>
                </a:lnTo>
                <a:lnTo>
                  <a:pt x="3561" y="100"/>
                </a:lnTo>
                <a:lnTo>
                  <a:pt x="3572" y="99"/>
                </a:lnTo>
                <a:lnTo>
                  <a:pt x="3581" y="100"/>
                </a:lnTo>
                <a:lnTo>
                  <a:pt x="3590" y="100"/>
                </a:lnTo>
                <a:lnTo>
                  <a:pt x="3598" y="100"/>
                </a:lnTo>
                <a:lnTo>
                  <a:pt x="3603" y="100"/>
                </a:lnTo>
                <a:lnTo>
                  <a:pt x="3611" y="100"/>
                </a:lnTo>
                <a:lnTo>
                  <a:pt x="3614" y="100"/>
                </a:lnTo>
                <a:lnTo>
                  <a:pt x="3620" y="100"/>
                </a:lnTo>
                <a:lnTo>
                  <a:pt x="3625" y="100"/>
                </a:lnTo>
                <a:lnTo>
                  <a:pt x="3631" y="100"/>
                </a:lnTo>
                <a:lnTo>
                  <a:pt x="3634" y="100"/>
                </a:lnTo>
                <a:lnTo>
                  <a:pt x="3643" y="100"/>
                </a:lnTo>
                <a:lnTo>
                  <a:pt x="3650" y="99"/>
                </a:lnTo>
                <a:lnTo>
                  <a:pt x="3657" y="98"/>
                </a:lnTo>
                <a:lnTo>
                  <a:pt x="3660" y="98"/>
                </a:lnTo>
                <a:lnTo>
                  <a:pt x="3669" y="99"/>
                </a:lnTo>
                <a:lnTo>
                  <a:pt x="3674" y="99"/>
                </a:lnTo>
                <a:lnTo>
                  <a:pt x="3683" y="99"/>
                </a:lnTo>
                <a:lnTo>
                  <a:pt x="3687" y="99"/>
                </a:lnTo>
                <a:lnTo>
                  <a:pt x="3697" y="99"/>
                </a:lnTo>
                <a:lnTo>
                  <a:pt x="3703" y="98"/>
                </a:lnTo>
                <a:lnTo>
                  <a:pt x="3713" y="98"/>
                </a:lnTo>
                <a:lnTo>
                  <a:pt x="3723" y="98"/>
                </a:lnTo>
                <a:lnTo>
                  <a:pt x="3725" y="98"/>
                </a:lnTo>
                <a:lnTo>
                  <a:pt x="3740" y="97"/>
                </a:lnTo>
                <a:lnTo>
                  <a:pt x="3747" y="97"/>
                </a:lnTo>
                <a:lnTo>
                  <a:pt x="3755" y="97"/>
                </a:lnTo>
                <a:lnTo>
                  <a:pt x="3761" y="96"/>
                </a:lnTo>
                <a:lnTo>
                  <a:pt x="3768" y="95"/>
                </a:lnTo>
                <a:lnTo>
                  <a:pt x="3777" y="95"/>
                </a:lnTo>
                <a:lnTo>
                  <a:pt x="3786" y="95"/>
                </a:lnTo>
                <a:lnTo>
                  <a:pt x="3793" y="94"/>
                </a:lnTo>
                <a:lnTo>
                  <a:pt x="3801" y="94"/>
                </a:lnTo>
                <a:lnTo>
                  <a:pt x="3811" y="93"/>
                </a:lnTo>
                <a:lnTo>
                  <a:pt x="3818" y="92"/>
                </a:lnTo>
                <a:lnTo>
                  <a:pt x="3829" y="92"/>
                </a:lnTo>
                <a:lnTo>
                  <a:pt x="3833" y="92"/>
                </a:lnTo>
                <a:lnTo>
                  <a:pt x="3840" y="90"/>
                </a:lnTo>
                <a:lnTo>
                  <a:pt x="3850" y="89"/>
                </a:lnTo>
                <a:lnTo>
                  <a:pt x="3858" y="89"/>
                </a:lnTo>
                <a:lnTo>
                  <a:pt x="3869" y="88"/>
                </a:lnTo>
                <a:lnTo>
                  <a:pt x="3875" y="88"/>
                </a:lnTo>
                <a:lnTo>
                  <a:pt x="3887" y="87"/>
                </a:lnTo>
                <a:lnTo>
                  <a:pt x="3893" y="86"/>
                </a:lnTo>
                <a:lnTo>
                  <a:pt x="3900" y="86"/>
                </a:lnTo>
                <a:lnTo>
                  <a:pt x="3907" y="86"/>
                </a:lnTo>
                <a:lnTo>
                  <a:pt x="3917" y="86"/>
                </a:lnTo>
                <a:lnTo>
                  <a:pt x="3923" y="87"/>
                </a:lnTo>
                <a:lnTo>
                  <a:pt x="3931" y="87"/>
                </a:lnTo>
                <a:lnTo>
                  <a:pt x="3945" y="87"/>
                </a:lnTo>
                <a:lnTo>
                  <a:pt x="3957" y="87"/>
                </a:lnTo>
                <a:lnTo>
                  <a:pt x="3966" y="88"/>
                </a:lnTo>
                <a:lnTo>
                  <a:pt x="3978" y="88"/>
                </a:lnTo>
                <a:lnTo>
                  <a:pt x="3983" y="89"/>
                </a:lnTo>
                <a:lnTo>
                  <a:pt x="3994" y="89"/>
                </a:lnTo>
                <a:lnTo>
                  <a:pt x="4009" y="89"/>
                </a:lnTo>
                <a:lnTo>
                  <a:pt x="4018" y="89"/>
                </a:lnTo>
                <a:lnTo>
                  <a:pt x="4033" y="90"/>
                </a:lnTo>
                <a:lnTo>
                  <a:pt x="4044" y="92"/>
                </a:lnTo>
                <a:lnTo>
                  <a:pt x="4053" y="92"/>
                </a:lnTo>
                <a:lnTo>
                  <a:pt x="4061" y="93"/>
                </a:lnTo>
                <a:lnTo>
                  <a:pt x="4074" y="93"/>
                </a:lnTo>
                <a:lnTo>
                  <a:pt x="4088" y="93"/>
                </a:lnTo>
                <a:lnTo>
                  <a:pt x="4098" y="94"/>
                </a:lnTo>
                <a:lnTo>
                  <a:pt x="4107" y="94"/>
                </a:lnTo>
                <a:lnTo>
                  <a:pt x="4119" y="95"/>
                </a:lnTo>
                <a:lnTo>
                  <a:pt x="4145" y="96"/>
                </a:lnTo>
                <a:lnTo>
                  <a:pt x="4151" y="97"/>
                </a:lnTo>
                <a:lnTo>
                  <a:pt x="4158" y="97"/>
                </a:lnTo>
                <a:lnTo>
                  <a:pt x="4193" y="99"/>
                </a:lnTo>
                <a:lnTo>
                  <a:pt x="4204" y="100"/>
                </a:lnTo>
                <a:lnTo>
                  <a:pt x="4223" y="101"/>
                </a:lnTo>
                <a:lnTo>
                  <a:pt x="4230" y="101"/>
                </a:lnTo>
                <a:lnTo>
                  <a:pt x="4244" y="103"/>
                </a:lnTo>
                <a:lnTo>
                  <a:pt x="4265" y="105"/>
                </a:lnTo>
                <a:lnTo>
                  <a:pt x="4279" y="106"/>
                </a:lnTo>
                <a:lnTo>
                  <a:pt x="4285" y="106"/>
                </a:lnTo>
                <a:lnTo>
                  <a:pt x="4298" y="107"/>
                </a:lnTo>
                <a:lnTo>
                  <a:pt x="4307" y="107"/>
                </a:lnTo>
                <a:lnTo>
                  <a:pt x="4309" y="107"/>
                </a:lnTo>
                <a:lnTo>
                  <a:pt x="4343" y="108"/>
                </a:lnTo>
                <a:lnTo>
                  <a:pt x="4347" y="108"/>
                </a:lnTo>
                <a:lnTo>
                  <a:pt x="4393" y="111"/>
                </a:lnTo>
                <a:lnTo>
                  <a:pt x="4411" y="111"/>
                </a:lnTo>
                <a:lnTo>
                  <a:pt x="4432" y="112"/>
                </a:lnTo>
                <a:lnTo>
                  <a:pt x="4437" y="112"/>
                </a:lnTo>
                <a:lnTo>
                  <a:pt x="4461" y="114"/>
                </a:lnTo>
                <a:lnTo>
                  <a:pt x="4470" y="114"/>
                </a:lnTo>
                <a:lnTo>
                  <a:pt x="4485" y="114"/>
                </a:lnTo>
                <a:lnTo>
                  <a:pt x="4500" y="115"/>
                </a:lnTo>
                <a:lnTo>
                  <a:pt x="4512" y="115"/>
                </a:lnTo>
                <a:lnTo>
                  <a:pt x="4527" y="115"/>
                </a:lnTo>
                <a:lnTo>
                  <a:pt x="4541" y="115"/>
                </a:lnTo>
                <a:lnTo>
                  <a:pt x="4561" y="116"/>
                </a:lnTo>
                <a:lnTo>
                  <a:pt x="4572" y="118"/>
                </a:lnTo>
                <a:lnTo>
                  <a:pt x="4582" y="118"/>
                </a:lnTo>
                <a:lnTo>
                  <a:pt x="4604" y="120"/>
                </a:lnTo>
                <a:lnTo>
                  <a:pt x="4612" y="120"/>
                </a:lnTo>
                <a:lnTo>
                  <a:pt x="4626" y="120"/>
                </a:lnTo>
                <a:lnTo>
                  <a:pt x="4641" y="120"/>
                </a:lnTo>
                <a:lnTo>
                  <a:pt x="4658" y="120"/>
                </a:lnTo>
                <a:lnTo>
                  <a:pt x="4666" y="121"/>
                </a:lnTo>
                <a:lnTo>
                  <a:pt x="4681" y="120"/>
                </a:lnTo>
                <a:lnTo>
                  <a:pt x="4693" y="119"/>
                </a:lnTo>
                <a:lnTo>
                  <a:pt x="4711" y="118"/>
                </a:lnTo>
                <a:lnTo>
                  <a:pt x="4721" y="116"/>
                </a:lnTo>
                <a:lnTo>
                  <a:pt x="4742" y="113"/>
                </a:lnTo>
                <a:lnTo>
                  <a:pt x="4760" y="111"/>
                </a:lnTo>
                <a:lnTo>
                  <a:pt x="4772" y="109"/>
                </a:lnTo>
                <a:lnTo>
                  <a:pt x="4783" y="108"/>
                </a:lnTo>
                <a:lnTo>
                  <a:pt x="4791" y="108"/>
                </a:lnTo>
                <a:lnTo>
                  <a:pt x="4797" y="108"/>
                </a:lnTo>
                <a:lnTo>
                  <a:pt x="4802" y="108"/>
                </a:lnTo>
                <a:lnTo>
                  <a:pt x="4808" y="108"/>
                </a:lnTo>
                <a:lnTo>
                  <a:pt x="4818" y="109"/>
                </a:lnTo>
                <a:lnTo>
                  <a:pt x="4824" y="109"/>
                </a:lnTo>
                <a:lnTo>
                  <a:pt x="4834" y="109"/>
                </a:lnTo>
                <a:lnTo>
                  <a:pt x="4841" y="110"/>
                </a:lnTo>
                <a:lnTo>
                  <a:pt x="4848" y="111"/>
                </a:lnTo>
                <a:lnTo>
                  <a:pt x="4852" y="111"/>
                </a:lnTo>
                <a:lnTo>
                  <a:pt x="4861" y="111"/>
                </a:lnTo>
                <a:lnTo>
                  <a:pt x="4867" y="111"/>
                </a:lnTo>
                <a:lnTo>
                  <a:pt x="4875" y="111"/>
                </a:lnTo>
                <a:lnTo>
                  <a:pt x="4883" y="111"/>
                </a:lnTo>
                <a:lnTo>
                  <a:pt x="4890" y="112"/>
                </a:lnTo>
                <a:lnTo>
                  <a:pt x="4900" y="112"/>
                </a:lnTo>
                <a:lnTo>
                  <a:pt x="4907" y="112"/>
                </a:lnTo>
                <a:lnTo>
                  <a:pt x="4920" y="112"/>
                </a:lnTo>
                <a:lnTo>
                  <a:pt x="4930" y="112"/>
                </a:lnTo>
                <a:lnTo>
                  <a:pt x="4939" y="112"/>
                </a:lnTo>
                <a:lnTo>
                  <a:pt x="4948" y="112"/>
                </a:lnTo>
                <a:lnTo>
                  <a:pt x="4954" y="112"/>
                </a:lnTo>
                <a:lnTo>
                  <a:pt x="4960" y="112"/>
                </a:lnTo>
                <a:lnTo>
                  <a:pt x="4964" y="112"/>
                </a:lnTo>
                <a:lnTo>
                  <a:pt x="4968" y="112"/>
                </a:lnTo>
                <a:lnTo>
                  <a:pt x="4978" y="112"/>
                </a:lnTo>
                <a:lnTo>
                  <a:pt x="4982" y="112"/>
                </a:lnTo>
                <a:lnTo>
                  <a:pt x="4994" y="112"/>
                </a:lnTo>
                <a:lnTo>
                  <a:pt x="5005" y="112"/>
                </a:lnTo>
                <a:lnTo>
                  <a:pt x="5014" y="111"/>
                </a:lnTo>
                <a:lnTo>
                  <a:pt x="5027" y="111"/>
                </a:lnTo>
                <a:lnTo>
                  <a:pt x="5038" y="110"/>
                </a:lnTo>
                <a:lnTo>
                  <a:pt x="5047" y="109"/>
                </a:lnTo>
                <a:lnTo>
                  <a:pt x="5059" y="109"/>
                </a:lnTo>
                <a:lnTo>
                  <a:pt x="5076" y="107"/>
                </a:lnTo>
                <a:lnTo>
                  <a:pt x="5095" y="106"/>
                </a:lnTo>
                <a:lnTo>
                  <a:pt x="5111" y="105"/>
                </a:lnTo>
                <a:lnTo>
                  <a:pt x="5129" y="102"/>
                </a:lnTo>
                <a:lnTo>
                  <a:pt x="5151" y="100"/>
                </a:lnTo>
                <a:lnTo>
                  <a:pt x="5170" y="99"/>
                </a:lnTo>
                <a:lnTo>
                  <a:pt x="5195" y="98"/>
                </a:lnTo>
                <a:lnTo>
                  <a:pt x="5204" y="98"/>
                </a:lnTo>
                <a:lnTo>
                  <a:pt x="5214" y="97"/>
                </a:lnTo>
                <a:lnTo>
                  <a:pt x="5222" y="97"/>
                </a:lnTo>
                <a:lnTo>
                  <a:pt x="5231" y="97"/>
                </a:lnTo>
                <a:lnTo>
                  <a:pt x="5236" y="97"/>
                </a:lnTo>
                <a:lnTo>
                  <a:pt x="5240" y="97"/>
                </a:lnTo>
                <a:lnTo>
                  <a:pt x="5249" y="97"/>
                </a:lnTo>
                <a:lnTo>
                  <a:pt x="5253" y="97"/>
                </a:lnTo>
                <a:lnTo>
                  <a:pt x="5259" y="97"/>
                </a:lnTo>
                <a:lnTo>
                  <a:pt x="5262" y="97"/>
                </a:lnTo>
                <a:lnTo>
                  <a:pt x="5269" y="97"/>
                </a:lnTo>
                <a:lnTo>
                  <a:pt x="5273" y="97"/>
                </a:lnTo>
                <a:lnTo>
                  <a:pt x="5280" y="96"/>
                </a:lnTo>
                <a:lnTo>
                  <a:pt x="5288" y="96"/>
                </a:lnTo>
                <a:lnTo>
                  <a:pt x="5300" y="96"/>
                </a:lnTo>
                <a:lnTo>
                  <a:pt x="5313" y="96"/>
                </a:lnTo>
                <a:lnTo>
                  <a:pt x="5319" y="96"/>
                </a:lnTo>
                <a:lnTo>
                  <a:pt x="5332" y="96"/>
                </a:lnTo>
                <a:lnTo>
                  <a:pt x="5342" y="97"/>
                </a:lnTo>
                <a:lnTo>
                  <a:pt x="5353" y="97"/>
                </a:lnTo>
                <a:lnTo>
                  <a:pt x="5372" y="98"/>
                </a:lnTo>
                <a:lnTo>
                  <a:pt x="5385" y="100"/>
                </a:lnTo>
                <a:lnTo>
                  <a:pt x="5390" y="100"/>
                </a:lnTo>
                <a:lnTo>
                  <a:pt x="5394" y="101"/>
                </a:lnTo>
                <a:lnTo>
                  <a:pt x="5403" y="101"/>
                </a:lnTo>
                <a:lnTo>
                  <a:pt x="5407" y="101"/>
                </a:lnTo>
                <a:lnTo>
                  <a:pt x="5413" y="102"/>
                </a:lnTo>
                <a:lnTo>
                  <a:pt x="5421" y="103"/>
                </a:lnTo>
                <a:lnTo>
                  <a:pt x="5433" y="106"/>
                </a:lnTo>
                <a:lnTo>
                  <a:pt x="5445" y="107"/>
                </a:lnTo>
                <a:lnTo>
                  <a:pt x="5456" y="108"/>
                </a:lnTo>
                <a:lnTo>
                  <a:pt x="5469" y="109"/>
                </a:lnTo>
                <a:lnTo>
                  <a:pt x="5480" y="109"/>
                </a:lnTo>
                <a:lnTo>
                  <a:pt x="5489" y="109"/>
                </a:lnTo>
                <a:lnTo>
                  <a:pt x="5500" y="108"/>
                </a:lnTo>
                <a:lnTo>
                  <a:pt x="5504" y="108"/>
                </a:lnTo>
                <a:lnTo>
                  <a:pt x="5510" y="108"/>
                </a:lnTo>
                <a:lnTo>
                  <a:pt x="5517" y="108"/>
                </a:lnTo>
                <a:lnTo>
                  <a:pt x="5525" y="108"/>
                </a:lnTo>
                <a:lnTo>
                  <a:pt x="5532" y="109"/>
                </a:lnTo>
                <a:lnTo>
                  <a:pt x="5535" y="109"/>
                </a:lnTo>
                <a:lnTo>
                  <a:pt x="5541" y="109"/>
                </a:lnTo>
                <a:lnTo>
                  <a:pt x="5549" y="109"/>
                </a:lnTo>
                <a:lnTo>
                  <a:pt x="5560" y="109"/>
                </a:lnTo>
                <a:lnTo>
                  <a:pt x="5563" y="109"/>
                </a:lnTo>
                <a:lnTo>
                  <a:pt x="5572" y="110"/>
                </a:lnTo>
                <a:lnTo>
                  <a:pt x="5576" y="110"/>
                </a:lnTo>
                <a:lnTo>
                  <a:pt x="5581" y="111"/>
                </a:lnTo>
                <a:lnTo>
                  <a:pt x="5586" y="111"/>
                </a:lnTo>
                <a:lnTo>
                  <a:pt x="5595" y="112"/>
                </a:lnTo>
                <a:lnTo>
                  <a:pt x="5603" y="112"/>
                </a:lnTo>
                <a:lnTo>
                  <a:pt x="5610" y="112"/>
                </a:lnTo>
                <a:lnTo>
                  <a:pt x="5614" y="113"/>
                </a:lnTo>
                <a:lnTo>
                  <a:pt x="5621" y="113"/>
                </a:lnTo>
                <a:lnTo>
                  <a:pt x="5626" y="114"/>
                </a:lnTo>
                <a:lnTo>
                  <a:pt x="5636" y="114"/>
                </a:lnTo>
                <a:lnTo>
                  <a:pt x="5648" y="115"/>
                </a:lnTo>
                <a:lnTo>
                  <a:pt x="5655" y="115"/>
                </a:lnTo>
                <a:lnTo>
                  <a:pt x="5662" y="115"/>
                </a:lnTo>
                <a:lnTo>
                  <a:pt x="5666" y="116"/>
                </a:lnTo>
                <a:lnTo>
                  <a:pt x="5677" y="116"/>
                </a:lnTo>
                <a:lnTo>
                  <a:pt x="5689" y="116"/>
                </a:lnTo>
                <a:lnTo>
                  <a:pt x="5696" y="115"/>
                </a:lnTo>
                <a:lnTo>
                  <a:pt x="5706" y="114"/>
                </a:lnTo>
                <a:lnTo>
                  <a:pt x="5722" y="113"/>
                </a:lnTo>
                <a:lnTo>
                  <a:pt x="5726" y="113"/>
                </a:lnTo>
                <a:lnTo>
                  <a:pt x="5730" y="112"/>
                </a:lnTo>
                <a:lnTo>
                  <a:pt x="5737" y="112"/>
                </a:lnTo>
                <a:lnTo>
                  <a:pt x="5741" y="112"/>
                </a:lnTo>
                <a:lnTo>
                  <a:pt x="5748" y="113"/>
                </a:lnTo>
                <a:lnTo>
                  <a:pt x="5754" y="113"/>
                </a:lnTo>
                <a:lnTo>
                  <a:pt x="5760" y="113"/>
                </a:lnTo>
                <a:lnTo>
                  <a:pt x="5765" y="114"/>
                </a:lnTo>
                <a:lnTo>
                  <a:pt x="5776" y="114"/>
                </a:lnTo>
                <a:lnTo>
                  <a:pt x="5786" y="115"/>
                </a:lnTo>
                <a:lnTo>
                  <a:pt x="5802" y="116"/>
                </a:lnTo>
                <a:lnTo>
                  <a:pt x="5820" y="118"/>
                </a:lnTo>
                <a:lnTo>
                  <a:pt x="5833" y="119"/>
                </a:lnTo>
                <a:lnTo>
                  <a:pt x="5864" y="119"/>
                </a:lnTo>
                <a:lnTo>
                  <a:pt x="5877" y="119"/>
                </a:lnTo>
                <a:lnTo>
                  <a:pt x="5897" y="119"/>
                </a:lnTo>
                <a:lnTo>
                  <a:pt x="5916" y="120"/>
                </a:lnTo>
                <a:lnTo>
                  <a:pt x="5935" y="120"/>
                </a:lnTo>
                <a:lnTo>
                  <a:pt x="5958" y="121"/>
                </a:lnTo>
                <a:lnTo>
                  <a:pt x="5969" y="121"/>
                </a:lnTo>
                <a:lnTo>
                  <a:pt x="5980" y="121"/>
                </a:lnTo>
                <a:lnTo>
                  <a:pt x="6007" y="122"/>
                </a:lnTo>
                <a:lnTo>
                  <a:pt x="6022" y="121"/>
                </a:lnTo>
                <a:lnTo>
                  <a:pt x="6050" y="121"/>
                </a:lnTo>
                <a:lnTo>
                  <a:pt x="6062" y="120"/>
                </a:lnTo>
                <a:lnTo>
                  <a:pt x="6079" y="120"/>
                </a:lnTo>
                <a:lnTo>
                  <a:pt x="6107" y="119"/>
                </a:lnTo>
                <a:lnTo>
                  <a:pt x="6126" y="118"/>
                </a:lnTo>
                <a:lnTo>
                  <a:pt x="6140" y="118"/>
                </a:lnTo>
                <a:lnTo>
                  <a:pt x="6164" y="115"/>
                </a:lnTo>
                <a:lnTo>
                  <a:pt x="6179" y="114"/>
                </a:lnTo>
                <a:lnTo>
                  <a:pt x="6197" y="113"/>
                </a:lnTo>
                <a:lnTo>
                  <a:pt x="6218" y="112"/>
                </a:lnTo>
                <a:lnTo>
                  <a:pt x="6228" y="112"/>
                </a:lnTo>
                <a:lnTo>
                  <a:pt x="6242" y="111"/>
                </a:lnTo>
                <a:lnTo>
                  <a:pt x="6260" y="109"/>
                </a:lnTo>
                <a:lnTo>
                  <a:pt x="6274" y="108"/>
                </a:lnTo>
                <a:lnTo>
                  <a:pt x="6282" y="107"/>
                </a:lnTo>
                <a:lnTo>
                  <a:pt x="6297" y="106"/>
                </a:lnTo>
                <a:lnTo>
                  <a:pt x="6306" y="106"/>
                </a:lnTo>
                <a:lnTo>
                  <a:pt x="6324" y="105"/>
                </a:lnTo>
                <a:lnTo>
                  <a:pt x="6335" y="103"/>
                </a:lnTo>
                <a:lnTo>
                  <a:pt x="6351" y="102"/>
                </a:lnTo>
                <a:lnTo>
                  <a:pt x="6367" y="101"/>
                </a:lnTo>
                <a:lnTo>
                  <a:pt x="6383" y="101"/>
                </a:lnTo>
                <a:lnTo>
                  <a:pt x="6399" y="102"/>
                </a:lnTo>
                <a:lnTo>
                  <a:pt x="6421" y="102"/>
                </a:lnTo>
                <a:lnTo>
                  <a:pt x="6425" y="102"/>
                </a:lnTo>
                <a:lnTo>
                  <a:pt x="6437" y="101"/>
                </a:lnTo>
                <a:lnTo>
                  <a:pt x="6455" y="100"/>
                </a:lnTo>
                <a:lnTo>
                  <a:pt x="6472" y="100"/>
                </a:lnTo>
                <a:lnTo>
                  <a:pt x="6485" y="99"/>
                </a:lnTo>
                <a:lnTo>
                  <a:pt x="6499" y="98"/>
                </a:lnTo>
                <a:lnTo>
                  <a:pt x="6514" y="98"/>
                </a:lnTo>
                <a:lnTo>
                  <a:pt x="6531" y="97"/>
                </a:lnTo>
                <a:lnTo>
                  <a:pt x="6539" y="97"/>
                </a:lnTo>
                <a:lnTo>
                  <a:pt x="6552" y="96"/>
                </a:lnTo>
                <a:lnTo>
                  <a:pt x="6567" y="96"/>
                </a:lnTo>
                <a:lnTo>
                  <a:pt x="6585" y="95"/>
                </a:lnTo>
                <a:lnTo>
                  <a:pt x="6597" y="95"/>
                </a:lnTo>
                <a:lnTo>
                  <a:pt x="6617" y="94"/>
                </a:lnTo>
                <a:lnTo>
                  <a:pt x="6639" y="92"/>
                </a:lnTo>
                <a:lnTo>
                  <a:pt x="6653" y="92"/>
                </a:lnTo>
                <a:lnTo>
                  <a:pt x="6670" y="90"/>
                </a:lnTo>
                <a:lnTo>
                  <a:pt x="6687" y="89"/>
                </a:lnTo>
                <a:lnTo>
                  <a:pt x="6705" y="87"/>
                </a:lnTo>
                <a:lnTo>
                  <a:pt x="6721" y="87"/>
                </a:lnTo>
                <a:lnTo>
                  <a:pt x="6734" y="86"/>
                </a:lnTo>
                <a:lnTo>
                  <a:pt x="6753" y="85"/>
                </a:lnTo>
                <a:lnTo>
                  <a:pt x="6759" y="85"/>
                </a:lnTo>
                <a:lnTo>
                  <a:pt x="6768" y="84"/>
                </a:lnTo>
                <a:lnTo>
                  <a:pt x="6780" y="84"/>
                </a:lnTo>
                <a:lnTo>
                  <a:pt x="6788" y="84"/>
                </a:lnTo>
                <a:lnTo>
                  <a:pt x="6804" y="83"/>
                </a:lnTo>
                <a:lnTo>
                  <a:pt x="6827" y="82"/>
                </a:lnTo>
                <a:lnTo>
                  <a:pt x="6834" y="82"/>
                </a:lnTo>
                <a:lnTo>
                  <a:pt x="6840" y="82"/>
                </a:lnTo>
                <a:lnTo>
                  <a:pt x="6865" y="81"/>
                </a:lnTo>
                <a:lnTo>
                  <a:pt x="6888" y="80"/>
                </a:lnTo>
                <a:lnTo>
                  <a:pt x="6902" y="79"/>
                </a:lnTo>
                <a:lnTo>
                  <a:pt x="6917" y="79"/>
                </a:lnTo>
                <a:lnTo>
                  <a:pt x="6936" y="77"/>
                </a:lnTo>
                <a:lnTo>
                  <a:pt x="6956" y="77"/>
                </a:lnTo>
                <a:lnTo>
                  <a:pt x="6975" y="75"/>
                </a:lnTo>
                <a:lnTo>
                  <a:pt x="6990" y="75"/>
                </a:lnTo>
                <a:lnTo>
                  <a:pt x="7016" y="73"/>
                </a:lnTo>
                <a:lnTo>
                  <a:pt x="7032" y="72"/>
                </a:lnTo>
                <a:lnTo>
                  <a:pt x="7045" y="72"/>
                </a:lnTo>
                <a:lnTo>
                  <a:pt x="7059" y="71"/>
                </a:lnTo>
                <a:lnTo>
                  <a:pt x="7068" y="70"/>
                </a:lnTo>
                <a:lnTo>
                  <a:pt x="7079" y="70"/>
                </a:lnTo>
                <a:lnTo>
                  <a:pt x="7092" y="69"/>
                </a:lnTo>
                <a:lnTo>
                  <a:pt x="7098" y="68"/>
                </a:lnTo>
                <a:lnTo>
                  <a:pt x="7114" y="67"/>
                </a:lnTo>
                <a:lnTo>
                  <a:pt x="7126" y="67"/>
                </a:lnTo>
                <a:lnTo>
                  <a:pt x="7138" y="65"/>
                </a:lnTo>
                <a:lnTo>
                  <a:pt x="7151" y="64"/>
                </a:lnTo>
                <a:lnTo>
                  <a:pt x="7159" y="64"/>
                </a:lnTo>
                <a:lnTo>
                  <a:pt x="7171" y="64"/>
                </a:lnTo>
                <a:lnTo>
                  <a:pt x="7183" y="63"/>
                </a:lnTo>
                <a:lnTo>
                  <a:pt x="7190" y="63"/>
                </a:lnTo>
                <a:lnTo>
                  <a:pt x="7200" y="63"/>
                </a:lnTo>
                <a:lnTo>
                  <a:pt x="7209" y="63"/>
                </a:lnTo>
                <a:lnTo>
                  <a:pt x="7213" y="63"/>
                </a:lnTo>
                <a:lnTo>
                  <a:pt x="7222" y="62"/>
                </a:lnTo>
                <a:lnTo>
                  <a:pt x="7232" y="62"/>
                </a:lnTo>
                <a:lnTo>
                  <a:pt x="7243" y="62"/>
                </a:lnTo>
                <a:lnTo>
                  <a:pt x="7254" y="62"/>
                </a:lnTo>
                <a:lnTo>
                  <a:pt x="7265" y="63"/>
                </a:lnTo>
                <a:lnTo>
                  <a:pt x="7275" y="63"/>
                </a:lnTo>
                <a:lnTo>
                  <a:pt x="7285" y="64"/>
                </a:lnTo>
                <a:lnTo>
                  <a:pt x="7300" y="64"/>
                </a:lnTo>
                <a:lnTo>
                  <a:pt x="7314" y="64"/>
                </a:lnTo>
                <a:lnTo>
                  <a:pt x="7324" y="63"/>
                </a:lnTo>
                <a:lnTo>
                  <a:pt x="7333" y="62"/>
                </a:lnTo>
                <a:lnTo>
                  <a:pt x="7347" y="61"/>
                </a:lnTo>
                <a:lnTo>
                  <a:pt x="7368" y="60"/>
                </a:lnTo>
                <a:lnTo>
                  <a:pt x="7378" y="59"/>
                </a:lnTo>
                <a:lnTo>
                  <a:pt x="7387" y="59"/>
                </a:lnTo>
                <a:lnTo>
                  <a:pt x="7402" y="58"/>
                </a:lnTo>
                <a:lnTo>
                  <a:pt x="7409" y="57"/>
                </a:lnTo>
                <a:lnTo>
                  <a:pt x="7418" y="56"/>
                </a:lnTo>
                <a:lnTo>
                  <a:pt x="7432" y="55"/>
                </a:lnTo>
                <a:lnTo>
                  <a:pt x="7443" y="54"/>
                </a:lnTo>
                <a:lnTo>
                  <a:pt x="7452" y="52"/>
                </a:lnTo>
                <a:lnTo>
                  <a:pt x="7460" y="52"/>
                </a:lnTo>
                <a:lnTo>
                  <a:pt x="7470" y="51"/>
                </a:lnTo>
                <a:lnTo>
                  <a:pt x="7478" y="51"/>
                </a:lnTo>
                <a:lnTo>
                  <a:pt x="7486" y="51"/>
                </a:lnTo>
                <a:lnTo>
                  <a:pt x="7501" y="50"/>
                </a:lnTo>
                <a:lnTo>
                  <a:pt x="7511" y="50"/>
                </a:lnTo>
                <a:lnTo>
                  <a:pt x="7525" y="50"/>
                </a:lnTo>
                <a:lnTo>
                  <a:pt x="7538" y="50"/>
                </a:lnTo>
                <a:lnTo>
                  <a:pt x="7551" y="50"/>
                </a:lnTo>
                <a:lnTo>
                  <a:pt x="7559" y="50"/>
                </a:lnTo>
                <a:lnTo>
                  <a:pt x="7563" y="49"/>
                </a:lnTo>
                <a:lnTo>
                  <a:pt x="7570" y="49"/>
                </a:lnTo>
                <a:lnTo>
                  <a:pt x="7578" y="49"/>
                </a:lnTo>
                <a:lnTo>
                  <a:pt x="7594" y="49"/>
                </a:lnTo>
                <a:lnTo>
                  <a:pt x="7607" y="49"/>
                </a:lnTo>
                <a:lnTo>
                  <a:pt x="7618" y="48"/>
                </a:lnTo>
                <a:lnTo>
                  <a:pt x="7628" y="48"/>
                </a:lnTo>
                <a:lnTo>
                  <a:pt x="7647" y="48"/>
                </a:lnTo>
                <a:lnTo>
                  <a:pt x="7660" y="48"/>
                </a:lnTo>
                <a:lnTo>
                  <a:pt x="7670" y="47"/>
                </a:lnTo>
                <a:lnTo>
                  <a:pt x="7687" y="46"/>
                </a:lnTo>
                <a:lnTo>
                  <a:pt x="7704" y="46"/>
                </a:lnTo>
                <a:lnTo>
                  <a:pt x="7716" y="46"/>
                </a:lnTo>
                <a:lnTo>
                  <a:pt x="7732" y="46"/>
                </a:lnTo>
                <a:lnTo>
                  <a:pt x="7751" y="45"/>
                </a:lnTo>
                <a:lnTo>
                  <a:pt x="7771" y="45"/>
                </a:lnTo>
                <a:lnTo>
                  <a:pt x="7793" y="44"/>
                </a:lnTo>
                <a:lnTo>
                  <a:pt x="7819" y="44"/>
                </a:lnTo>
                <a:lnTo>
                  <a:pt x="7840" y="43"/>
                </a:lnTo>
                <a:lnTo>
                  <a:pt x="7850" y="42"/>
                </a:lnTo>
                <a:lnTo>
                  <a:pt x="7876" y="41"/>
                </a:lnTo>
                <a:lnTo>
                  <a:pt x="7895" y="39"/>
                </a:lnTo>
                <a:lnTo>
                  <a:pt x="7908" y="38"/>
                </a:lnTo>
                <a:lnTo>
                  <a:pt x="7938" y="36"/>
                </a:lnTo>
                <a:lnTo>
                  <a:pt x="7958" y="35"/>
                </a:lnTo>
                <a:lnTo>
                  <a:pt x="7973" y="34"/>
                </a:lnTo>
                <a:lnTo>
                  <a:pt x="7985" y="34"/>
                </a:lnTo>
                <a:lnTo>
                  <a:pt x="7996" y="33"/>
                </a:lnTo>
                <a:lnTo>
                  <a:pt x="8014" y="31"/>
                </a:lnTo>
                <a:lnTo>
                  <a:pt x="8028" y="30"/>
                </a:lnTo>
                <a:lnTo>
                  <a:pt x="8048" y="29"/>
                </a:lnTo>
                <a:lnTo>
                  <a:pt x="8073" y="25"/>
                </a:lnTo>
                <a:lnTo>
                  <a:pt x="8102" y="23"/>
                </a:lnTo>
                <a:lnTo>
                  <a:pt x="8121" y="20"/>
                </a:lnTo>
                <a:lnTo>
                  <a:pt x="8135" y="20"/>
                </a:lnTo>
                <a:lnTo>
                  <a:pt x="8148" y="19"/>
                </a:lnTo>
                <a:lnTo>
                  <a:pt x="8161" y="18"/>
                </a:lnTo>
                <a:lnTo>
                  <a:pt x="8175" y="18"/>
                </a:lnTo>
                <a:lnTo>
                  <a:pt x="8186" y="17"/>
                </a:lnTo>
                <a:lnTo>
                  <a:pt x="8195" y="17"/>
                </a:lnTo>
                <a:lnTo>
                  <a:pt x="8206" y="16"/>
                </a:lnTo>
                <a:lnTo>
                  <a:pt x="8221" y="15"/>
                </a:lnTo>
                <a:lnTo>
                  <a:pt x="8229" y="15"/>
                </a:lnTo>
                <a:lnTo>
                  <a:pt x="8243" y="13"/>
                </a:lnTo>
                <a:lnTo>
                  <a:pt x="8254" y="11"/>
                </a:lnTo>
                <a:lnTo>
                  <a:pt x="8264" y="10"/>
                </a:lnTo>
                <a:lnTo>
                  <a:pt x="8277" y="8"/>
                </a:lnTo>
                <a:lnTo>
                  <a:pt x="8292" y="6"/>
                </a:lnTo>
                <a:lnTo>
                  <a:pt x="8308" y="7"/>
                </a:lnTo>
                <a:lnTo>
                  <a:pt x="8320" y="7"/>
                </a:lnTo>
                <a:lnTo>
                  <a:pt x="8335" y="8"/>
                </a:lnTo>
                <a:lnTo>
                  <a:pt x="8349" y="8"/>
                </a:lnTo>
                <a:lnTo>
                  <a:pt x="8366" y="6"/>
                </a:lnTo>
                <a:lnTo>
                  <a:pt x="8402" y="3"/>
                </a:lnTo>
                <a:lnTo>
                  <a:pt x="8426" y="0"/>
                </a:lnTo>
                <a:lnTo>
                  <a:pt x="8426" y="0"/>
                </a:lnTo>
                <a:lnTo>
                  <a:pt x="8402" y="3"/>
                </a:lnTo>
                <a:lnTo>
                  <a:pt x="8366" y="6"/>
                </a:lnTo>
                <a:lnTo>
                  <a:pt x="8349" y="8"/>
                </a:lnTo>
                <a:lnTo>
                  <a:pt x="8335" y="8"/>
                </a:lnTo>
                <a:lnTo>
                  <a:pt x="8320" y="10"/>
                </a:lnTo>
                <a:lnTo>
                  <a:pt x="8308" y="11"/>
                </a:lnTo>
                <a:lnTo>
                  <a:pt x="8292" y="13"/>
                </a:lnTo>
                <a:lnTo>
                  <a:pt x="8277" y="16"/>
                </a:lnTo>
                <a:lnTo>
                  <a:pt x="8264" y="17"/>
                </a:lnTo>
                <a:lnTo>
                  <a:pt x="8254" y="19"/>
                </a:lnTo>
                <a:lnTo>
                  <a:pt x="8243" y="20"/>
                </a:lnTo>
                <a:lnTo>
                  <a:pt x="8229" y="21"/>
                </a:lnTo>
                <a:lnTo>
                  <a:pt x="8221" y="22"/>
                </a:lnTo>
                <a:lnTo>
                  <a:pt x="8206" y="23"/>
                </a:lnTo>
                <a:lnTo>
                  <a:pt x="8195" y="24"/>
                </a:lnTo>
                <a:lnTo>
                  <a:pt x="8186" y="25"/>
                </a:lnTo>
                <a:lnTo>
                  <a:pt x="8175" y="26"/>
                </a:lnTo>
                <a:lnTo>
                  <a:pt x="8161" y="29"/>
                </a:lnTo>
                <a:lnTo>
                  <a:pt x="8148" y="30"/>
                </a:lnTo>
                <a:lnTo>
                  <a:pt x="8135" y="30"/>
                </a:lnTo>
                <a:lnTo>
                  <a:pt x="8121" y="32"/>
                </a:lnTo>
                <a:lnTo>
                  <a:pt x="8102" y="33"/>
                </a:lnTo>
                <a:lnTo>
                  <a:pt x="8073" y="36"/>
                </a:lnTo>
                <a:lnTo>
                  <a:pt x="8048" y="38"/>
                </a:lnTo>
                <a:lnTo>
                  <a:pt x="8028" y="39"/>
                </a:lnTo>
                <a:lnTo>
                  <a:pt x="8014" y="42"/>
                </a:lnTo>
                <a:lnTo>
                  <a:pt x="7996" y="44"/>
                </a:lnTo>
                <a:lnTo>
                  <a:pt x="7985" y="45"/>
                </a:lnTo>
                <a:lnTo>
                  <a:pt x="7973" y="45"/>
                </a:lnTo>
                <a:lnTo>
                  <a:pt x="7958" y="45"/>
                </a:lnTo>
                <a:lnTo>
                  <a:pt x="7938" y="46"/>
                </a:lnTo>
                <a:lnTo>
                  <a:pt x="7908" y="49"/>
                </a:lnTo>
                <a:lnTo>
                  <a:pt x="7895" y="50"/>
                </a:lnTo>
                <a:lnTo>
                  <a:pt x="7876" y="51"/>
                </a:lnTo>
                <a:lnTo>
                  <a:pt x="7850" y="51"/>
                </a:lnTo>
                <a:lnTo>
                  <a:pt x="7840" y="52"/>
                </a:lnTo>
                <a:lnTo>
                  <a:pt x="7819" y="52"/>
                </a:lnTo>
                <a:lnTo>
                  <a:pt x="7793" y="52"/>
                </a:lnTo>
                <a:lnTo>
                  <a:pt x="7771" y="54"/>
                </a:lnTo>
                <a:lnTo>
                  <a:pt x="7751" y="54"/>
                </a:lnTo>
                <a:lnTo>
                  <a:pt x="7732" y="54"/>
                </a:lnTo>
                <a:lnTo>
                  <a:pt x="7716" y="54"/>
                </a:lnTo>
                <a:lnTo>
                  <a:pt x="7704" y="55"/>
                </a:lnTo>
                <a:lnTo>
                  <a:pt x="7687" y="56"/>
                </a:lnTo>
                <a:lnTo>
                  <a:pt x="7670" y="56"/>
                </a:lnTo>
                <a:lnTo>
                  <a:pt x="7660" y="57"/>
                </a:lnTo>
                <a:lnTo>
                  <a:pt x="7647" y="56"/>
                </a:lnTo>
                <a:lnTo>
                  <a:pt x="7628" y="58"/>
                </a:lnTo>
                <a:lnTo>
                  <a:pt x="7618" y="57"/>
                </a:lnTo>
                <a:lnTo>
                  <a:pt x="7607" y="56"/>
                </a:lnTo>
                <a:lnTo>
                  <a:pt x="7594" y="58"/>
                </a:lnTo>
                <a:lnTo>
                  <a:pt x="7578" y="59"/>
                </a:lnTo>
                <a:lnTo>
                  <a:pt x="7570" y="56"/>
                </a:lnTo>
                <a:lnTo>
                  <a:pt x="7563" y="56"/>
                </a:lnTo>
                <a:lnTo>
                  <a:pt x="7559" y="57"/>
                </a:lnTo>
                <a:lnTo>
                  <a:pt x="7551" y="58"/>
                </a:lnTo>
                <a:lnTo>
                  <a:pt x="7538" y="59"/>
                </a:lnTo>
                <a:lnTo>
                  <a:pt x="7525" y="59"/>
                </a:lnTo>
                <a:lnTo>
                  <a:pt x="7511" y="61"/>
                </a:lnTo>
                <a:lnTo>
                  <a:pt x="7501" y="58"/>
                </a:lnTo>
                <a:lnTo>
                  <a:pt x="7486" y="58"/>
                </a:lnTo>
                <a:lnTo>
                  <a:pt x="7478" y="58"/>
                </a:lnTo>
                <a:lnTo>
                  <a:pt x="7470" y="58"/>
                </a:lnTo>
                <a:lnTo>
                  <a:pt x="7460" y="58"/>
                </a:lnTo>
                <a:lnTo>
                  <a:pt x="7452" y="59"/>
                </a:lnTo>
                <a:lnTo>
                  <a:pt x="7443" y="59"/>
                </a:lnTo>
                <a:lnTo>
                  <a:pt x="7432" y="61"/>
                </a:lnTo>
                <a:lnTo>
                  <a:pt x="7418" y="63"/>
                </a:lnTo>
                <a:lnTo>
                  <a:pt x="7409" y="64"/>
                </a:lnTo>
                <a:lnTo>
                  <a:pt x="7402" y="64"/>
                </a:lnTo>
                <a:lnTo>
                  <a:pt x="7387" y="65"/>
                </a:lnTo>
                <a:lnTo>
                  <a:pt x="7378" y="67"/>
                </a:lnTo>
                <a:lnTo>
                  <a:pt x="7368" y="67"/>
                </a:lnTo>
                <a:lnTo>
                  <a:pt x="7347" y="70"/>
                </a:lnTo>
                <a:lnTo>
                  <a:pt x="7333" y="72"/>
                </a:lnTo>
                <a:lnTo>
                  <a:pt x="7324" y="72"/>
                </a:lnTo>
                <a:lnTo>
                  <a:pt x="7314" y="73"/>
                </a:lnTo>
                <a:lnTo>
                  <a:pt x="7300" y="73"/>
                </a:lnTo>
                <a:lnTo>
                  <a:pt x="7285" y="73"/>
                </a:lnTo>
                <a:lnTo>
                  <a:pt x="7275" y="73"/>
                </a:lnTo>
                <a:lnTo>
                  <a:pt x="7265" y="73"/>
                </a:lnTo>
                <a:lnTo>
                  <a:pt x="7254" y="73"/>
                </a:lnTo>
                <a:lnTo>
                  <a:pt x="7243" y="73"/>
                </a:lnTo>
                <a:lnTo>
                  <a:pt x="7232" y="72"/>
                </a:lnTo>
                <a:lnTo>
                  <a:pt x="7222" y="72"/>
                </a:lnTo>
                <a:lnTo>
                  <a:pt x="7213" y="72"/>
                </a:lnTo>
                <a:lnTo>
                  <a:pt x="7209" y="72"/>
                </a:lnTo>
                <a:lnTo>
                  <a:pt x="7200" y="72"/>
                </a:lnTo>
                <a:lnTo>
                  <a:pt x="7190" y="73"/>
                </a:lnTo>
                <a:lnTo>
                  <a:pt x="7183" y="73"/>
                </a:lnTo>
                <a:lnTo>
                  <a:pt x="7171" y="75"/>
                </a:lnTo>
                <a:lnTo>
                  <a:pt x="7159" y="76"/>
                </a:lnTo>
                <a:lnTo>
                  <a:pt x="7151" y="77"/>
                </a:lnTo>
                <a:lnTo>
                  <a:pt x="7138" y="77"/>
                </a:lnTo>
                <a:lnTo>
                  <a:pt x="7126" y="77"/>
                </a:lnTo>
                <a:lnTo>
                  <a:pt x="7114" y="79"/>
                </a:lnTo>
                <a:lnTo>
                  <a:pt x="7098" y="81"/>
                </a:lnTo>
                <a:lnTo>
                  <a:pt x="7092" y="81"/>
                </a:lnTo>
                <a:lnTo>
                  <a:pt x="7079" y="81"/>
                </a:lnTo>
                <a:lnTo>
                  <a:pt x="7068" y="82"/>
                </a:lnTo>
                <a:lnTo>
                  <a:pt x="7059" y="82"/>
                </a:lnTo>
                <a:lnTo>
                  <a:pt x="7045" y="83"/>
                </a:lnTo>
                <a:lnTo>
                  <a:pt x="7032" y="83"/>
                </a:lnTo>
                <a:lnTo>
                  <a:pt x="7016" y="84"/>
                </a:lnTo>
                <a:lnTo>
                  <a:pt x="6990" y="85"/>
                </a:lnTo>
                <a:lnTo>
                  <a:pt x="6975" y="85"/>
                </a:lnTo>
                <a:lnTo>
                  <a:pt x="6956" y="85"/>
                </a:lnTo>
                <a:lnTo>
                  <a:pt x="6936" y="86"/>
                </a:lnTo>
                <a:lnTo>
                  <a:pt x="6917" y="87"/>
                </a:lnTo>
                <a:lnTo>
                  <a:pt x="6902" y="87"/>
                </a:lnTo>
                <a:lnTo>
                  <a:pt x="6888" y="88"/>
                </a:lnTo>
                <a:lnTo>
                  <a:pt x="6865" y="89"/>
                </a:lnTo>
                <a:lnTo>
                  <a:pt x="6840" y="89"/>
                </a:lnTo>
                <a:lnTo>
                  <a:pt x="6834" y="89"/>
                </a:lnTo>
                <a:lnTo>
                  <a:pt x="6827" y="89"/>
                </a:lnTo>
                <a:lnTo>
                  <a:pt x="6804" y="90"/>
                </a:lnTo>
                <a:lnTo>
                  <a:pt x="6788" y="92"/>
                </a:lnTo>
                <a:lnTo>
                  <a:pt x="6780" y="92"/>
                </a:lnTo>
                <a:lnTo>
                  <a:pt x="6768" y="93"/>
                </a:lnTo>
                <a:lnTo>
                  <a:pt x="6759" y="93"/>
                </a:lnTo>
                <a:lnTo>
                  <a:pt x="6753" y="94"/>
                </a:lnTo>
                <a:lnTo>
                  <a:pt x="6734" y="94"/>
                </a:lnTo>
                <a:lnTo>
                  <a:pt x="6721" y="95"/>
                </a:lnTo>
                <a:lnTo>
                  <a:pt x="6705" y="95"/>
                </a:lnTo>
                <a:lnTo>
                  <a:pt x="6687" y="96"/>
                </a:lnTo>
                <a:lnTo>
                  <a:pt x="6670" y="97"/>
                </a:lnTo>
                <a:lnTo>
                  <a:pt x="6653" y="97"/>
                </a:lnTo>
                <a:lnTo>
                  <a:pt x="6639" y="97"/>
                </a:lnTo>
                <a:lnTo>
                  <a:pt x="6617" y="98"/>
                </a:lnTo>
                <a:lnTo>
                  <a:pt x="6597" y="99"/>
                </a:lnTo>
                <a:lnTo>
                  <a:pt x="6585" y="100"/>
                </a:lnTo>
                <a:lnTo>
                  <a:pt x="6567" y="101"/>
                </a:lnTo>
                <a:lnTo>
                  <a:pt x="6552" y="101"/>
                </a:lnTo>
                <a:lnTo>
                  <a:pt x="6539" y="102"/>
                </a:lnTo>
                <a:lnTo>
                  <a:pt x="6531" y="102"/>
                </a:lnTo>
                <a:lnTo>
                  <a:pt x="6514" y="103"/>
                </a:lnTo>
                <a:lnTo>
                  <a:pt x="6499" y="103"/>
                </a:lnTo>
                <a:lnTo>
                  <a:pt x="6485" y="105"/>
                </a:lnTo>
                <a:lnTo>
                  <a:pt x="6472" y="106"/>
                </a:lnTo>
                <a:lnTo>
                  <a:pt x="6455" y="106"/>
                </a:lnTo>
                <a:lnTo>
                  <a:pt x="6437" y="107"/>
                </a:lnTo>
                <a:lnTo>
                  <a:pt x="6425" y="107"/>
                </a:lnTo>
                <a:lnTo>
                  <a:pt x="6421" y="107"/>
                </a:lnTo>
                <a:lnTo>
                  <a:pt x="6399" y="107"/>
                </a:lnTo>
                <a:lnTo>
                  <a:pt x="6383" y="107"/>
                </a:lnTo>
                <a:lnTo>
                  <a:pt x="6367" y="107"/>
                </a:lnTo>
                <a:lnTo>
                  <a:pt x="6351" y="107"/>
                </a:lnTo>
                <a:lnTo>
                  <a:pt x="6335" y="107"/>
                </a:lnTo>
                <a:lnTo>
                  <a:pt x="6324" y="107"/>
                </a:lnTo>
                <a:lnTo>
                  <a:pt x="6306" y="109"/>
                </a:lnTo>
                <a:lnTo>
                  <a:pt x="6297" y="110"/>
                </a:lnTo>
                <a:lnTo>
                  <a:pt x="6282" y="111"/>
                </a:lnTo>
                <a:lnTo>
                  <a:pt x="6274" y="112"/>
                </a:lnTo>
                <a:lnTo>
                  <a:pt x="6260" y="113"/>
                </a:lnTo>
                <a:lnTo>
                  <a:pt x="6242" y="114"/>
                </a:lnTo>
                <a:lnTo>
                  <a:pt x="6228" y="115"/>
                </a:lnTo>
                <a:lnTo>
                  <a:pt x="6218" y="116"/>
                </a:lnTo>
                <a:lnTo>
                  <a:pt x="6197" y="118"/>
                </a:lnTo>
                <a:lnTo>
                  <a:pt x="6179" y="120"/>
                </a:lnTo>
                <a:lnTo>
                  <a:pt x="6164" y="121"/>
                </a:lnTo>
                <a:lnTo>
                  <a:pt x="6140" y="122"/>
                </a:lnTo>
                <a:lnTo>
                  <a:pt x="6126" y="123"/>
                </a:lnTo>
                <a:lnTo>
                  <a:pt x="6107" y="123"/>
                </a:lnTo>
                <a:lnTo>
                  <a:pt x="6079" y="124"/>
                </a:lnTo>
                <a:lnTo>
                  <a:pt x="6062" y="125"/>
                </a:lnTo>
                <a:lnTo>
                  <a:pt x="6050" y="125"/>
                </a:lnTo>
                <a:lnTo>
                  <a:pt x="6022" y="126"/>
                </a:lnTo>
                <a:lnTo>
                  <a:pt x="6007" y="126"/>
                </a:lnTo>
                <a:lnTo>
                  <a:pt x="5980" y="126"/>
                </a:lnTo>
                <a:lnTo>
                  <a:pt x="5969" y="126"/>
                </a:lnTo>
                <a:lnTo>
                  <a:pt x="5958" y="126"/>
                </a:lnTo>
                <a:lnTo>
                  <a:pt x="5935" y="126"/>
                </a:lnTo>
                <a:lnTo>
                  <a:pt x="5916" y="125"/>
                </a:lnTo>
                <a:lnTo>
                  <a:pt x="5897" y="125"/>
                </a:lnTo>
                <a:lnTo>
                  <a:pt x="5877" y="125"/>
                </a:lnTo>
                <a:lnTo>
                  <a:pt x="5864" y="125"/>
                </a:lnTo>
                <a:lnTo>
                  <a:pt x="5833" y="124"/>
                </a:lnTo>
                <a:lnTo>
                  <a:pt x="5820" y="123"/>
                </a:lnTo>
                <a:lnTo>
                  <a:pt x="5802" y="123"/>
                </a:lnTo>
                <a:lnTo>
                  <a:pt x="5786" y="122"/>
                </a:lnTo>
                <a:lnTo>
                  <a:pt x="5776" y="122"/>
                </a:lnTo>
                <a:lnTo>
                  <a:pt x="5765" y="122"/>
                </a:lnTo>
                <a:lnTo>
                  <a:pt x="5760" y="123"/>
                </a:lnTo>
                <a:lnTo>
                  <a:pt x="5754" y="123"/>
                </a:lnTo>
                <a:lnTo>
                  <a:pt x="5748" y="123"/>
                </a:lnTo>
                <a:lnTo>
                  <a:pt x="5741" y="123"/>
                </a:lnTo>
                <a:lnTo>
                  <a:pt x="5737" y="123"/>
                </a:lnTo>
                <a:lnTo>
                  <a:pt x="5730" y="124"/>
                </a:lnTo>
                <a:lnTo>
                  <a:pt x="5726" y="124"/>
                </a:lnTo>
                <a:lnTo>
                  <a:pt x="5722" y="125"/>
                </a:lnTo>
                <a:lnTo>
                  <a:pt x="5706" y="125"/>
                </a:lnTo>
                <a:lnTo>
                  <a:pt x="5696" y="125"/>
                </a:lnTo>
                <a:lnTo>
                  <a:pt x="5689" y="125"/>
                </a:lnTo>
                <a:lnTo>
                  <a:pt x="5677" y="125"/>
                </a:lnTo>
                <a:lnTo>
                  <a:pt x="5666" y="125"/>
                </a:lnTo>
                <a:lnTo>
                  <a:pt x="5662" y="125"/>
                </a:lnTo>
                <a:lnTo>
                  <a:pt x="5655" y="125"/>
                </a:lnTo>
                <a:lnTo>
                  <a:pt x="5648" y="125"/>
                </a:lnTo>
                <a:lnTo>
                  <a:pt x="5636" y="123"/>
                </a:lnTo>
                <a:lnTo>
                  <a:pt x="5626" y="123"/>
                </a:lnTo>
                <a:lnTo>
                  <a:pt x="5621" y="123"/>
                </a:lnTo>
                <a:lnTo>
                  <a:pt x="5614" y="122"/>
                </a:lnTo>
                <a:lnTo>
                  <a:pt x="5610" y="122"/>
                </a:lnTo>
                <a:lnTo>
                  <a:pt x="5603" y="121"/>
                </a:lnTo>
                <a:lnTo>
                  <a:pt x="5595" y="121"/>
                </a:lnTo>
                <a:lnTo>
                  <a:pt x="5586" y="121"/>
                </a:lnTo>
                <a:lnTo>
                  <a:pt x="5581" y="121"/>
                </a:lnTo>
                <a:lnTo>
                  <a:pt x="5576" y="121"/>
                </a:lnTo>
                <a:lnTo>
                  <a:pt x="5572" y="120"/>
                </a:lnTo>
                <a:lnTo>
                  <a:pt x="5563" y="120"/>
                </a:lnTo>
                <a:lnTo>
                  <a:pt x="5560" y="120"/>
                </a:lnTo>
                <a:lnTo>
                  <a:pt x="5549" y="120"/>
                </a:lnTo>
                <a:lnTo>
                  <a:pt x="5541" y="120"/>
                </a:lnTo>
                <a:lnTo>
                  <a:pt x="5535" y="119"/>
                </a:lnTo>
                <a:lnTo>
                  <a:pt x="5532" y="119"/>
                </a:lnTo>
                <a:lnTo>
                  <a:pt x="5525" y="118"/>
                </a:lnTo>
                <a:lnTo>
                  <a:pt x="5517" y="118"/>
                </a:lnTo>
                <a:lnTo>
                  <a:pt x="5510" y="116"/>
                </a:lnTo>
                <a:lnTo>
                  <a:pt x="5504" y="116"/>
                </a:lnTo>
                <a:lnTo>
                  <a:pt x="5500" y="116"/>
                </a:lnTo>
                <a:lnTo>
                  <a:pt x="5489" y="115"/>
                </a:lnTo>
                <a:lnTo>
                  <a:pt x="5480" y="114"/>
                </a:lnTo>
                <a:lnTo>
                  <a:pt x="5469" y="114"/>
                </a:lnTo>
                <a:lnTo>
                  <a:pt x="5456" y="112"/>
                </a:lnTo>
                <a:lnTo>
                  <a:pt x="5445" y="112"/>
                </a:lnTo>
                <a:lnTo>
                  <a:pt x="5433" y="111"/>
                </a:lnTo>
                <a:lnTo>
                  <a:pt x="5421" y="110"/>
                </a:lnTo>
                <a:lnTo>
                  <a:pt x="5413" y="109"/>
                </a:lnTo>
                <a:lnTo>
                  <a:pt x="5407" y="109"/>
                </a:lnTo>
                <a:lnTo>
                  <a:pt x="5403" y="108"/>
                </a:lnTo>
                <a:lnTo>
                  <a:pt x="5394" y="108"/>
                </a:lnTo>
                <a:lnTo>
                  <a:pt x="5390" y="107"/>
                </a:lnTo>
                <a:lnTo>
                  <a:pt x="5385" y="107"/>
                </a:lnTo>
                <a:lnTo>
                  <a:pt x="5372" y="106"/>
                </a:lnTo>
                <a:lnTo>
                  <a:pt x="5353" y="105"/>
                </a:lnTo>
                <a:lnTo>
                  <a:pt x="5342" y="105"/>
                </a:lnTo>
                <a:lnTo>
                  <a:pt x="5332" y="103"/>
                </a:lnTo>
                <a:lnTo>
                  <a:pt x="5319" y="103"/>
                </a:lnTo>
                <a:lnTo>
                  <a:pt x="5313" y="103"/>
                </a:lnTo>
                <a:lnTo>
                  <a:pt x="5300" y="103"/>
                </a:lnTo>
                <a:lnTo>
                  <a:pt x="5288" y="103"/>
                </a:lnTo>
                <a:lnTo>
                  <a:pt x="5280" y="103"/>
                </a:lnTo>
                <a:lnTo>
                  <a:pt x="5273" y="103"/>
                </a:lnTo>
                <a:lnTo>
                  <a:pt x="5269" y="103"/>
                </a:lnTo>
                <a:lnTo>
                  <a:pt x="5262" y="103"/>
                </a:lnTo>
                <a:lnTo>
                  <a:pt x="5259" y="103"/>
                </a:lnTo>
                <a:lnTo>
                  <a:pt x="5253" y="103"/>
                </a:lnTo>
                <a:lnTo>
                  <a:pt x="5249" y="103"/>
                </a:lnTo>
                <a:lnTo>
                  <a:pt x="5240" y="103"/>
                </a:lnTo>
                <a:lnTo>
                  <a:pt x="5236" y="103"/>
                </a:lnTo>
                <a:lnTo>
                  <a:pt x="5231" y="103"/>
                </a:lnTo>
                <a:lnTo>
                  <a:pt x="5222" y="103"/>
                </a:lnTo>
                <a:lnTo>
                  <a:pt x="5214" y="103"/>
                </a:lnTo>
                <a:lnTo>
                  <a:pt x="5204" y="105"/>
                </a:lnTo>
                <a:lnTo>
                  <a:pt x="5195" y="105"/>
                </a:lnTo>
                <a:lnTo>
                  <a:pt x="5170" y="106"/>
                </a:lnTo>
                <a:lnTo>
                  <a:pt x="5151" y="107"/>
                </a:lnTo>
                <a:lnTo>
                  <a:pt x="5129" y="109"/>
                </a:lnTo>
                <a:lnTo>
                  <a:pt x="5111" y="110"/>
                </a:lnTo>
                <a:lnTo>
                  <a:pt x="5095" y="111"/>
                </a:lnTo>
                <a:lnTo>
                  <a:pt x="5076" y="113"/>
                </a:lnTo>
                <a:lnTo>
                  <a:pt x="5059" y="114"/>
                </a:lnTo>
                <a:lnTo>
                  <a:pt x="5047" y="115"/>
                </a:lnTo>
                <a:lnTo>
                  <a:pt x="5038" y="116"/>
                </a:lnTo>
                <a:lnTo>
                  <a:pt x="5027" y="116"/>
                </a:lnTo>
                <a:lnTo>
                  <a:pt x="5014" y="118"/>
                </a:lnTo>
                <a:lnTo>
                  <a:pt x="5005" y="118"/>
                </a:lnTo>
                <a:lnTo>
                  <a:pt x="4994" y="118"/>
                </a:lnTo>
                <a:lnTo>
                  <a:pt x="4982" y="119"/>
                </a:lnTo>
                <a:lnTo>
                  <a:pt x="4978" y="119"/>
                </a:lnTo>
                <a:lnTo>
                  <a:pt x="4968" y="119"/>
                </a:lnTo>
                <a:lnTo>
                  <a:pt x="4964" y="119"/>
                </a:lnTo>
                <a:lnTo>
                  <a:pt x="4960" y="119"/>
                </a:lnTo>
                <a:lnTo>
                  <a:pt x="4954" y="120"/>
                </a:lnTo>
                <a:lnTo>
                  <a:pt x="4948" y="120"/>
                </a:lnTo>
                <a:lnTo>
                  <a:pt x="4939" y="119"/>
                </a:lnTo>
                <a:lnTo>
                  <a:pt x="4930" y="119"/>
                </a:lnTo>
                <a:lnTo>
                  <a:pt x="4920" y="119"/>
                </a:lnTo>
                <a:lnTo>
                  <a:pt x="4907" y="118"/>
                </a:lnTo>
                <a:lnTo>
                  <a:pt x="4900" y="118"/>
                </a:lnTo>
                <a:lnTo>
                  <a:pt x="4890" y="118"/>
                </a:lnTo>
                <a:lnTo>
                  <a:pt x="4883" y="118"/>
                </a:lnTo>
                <a:lnTo>
                  <a:pt x="4875" y="118"/>
                </a:lnTo>
                <a:lnTo>
                  <a:pt x="4867" y="118"/>
                </a:lnTo>
                <a:lnTo>
                  <a:pt x="4861" y="118"/>
                </a:lnTo>
                <a:lnTo>
                  <a:pt x="4852" y="116"/>
                </a:lnTo>
                <a:lnTo>
                  <a:pt x="4848" y="116"/>
                </a:lnTo>
                <a:lnTo>
                  <a:pt x="4841" y="116"/>
                </a:lnTo>
                <a:lnTo>
                  <a:pt x="4834" y="116"/>
                </a:lnTo>
                <a:lnTo>
                  <a:pt x="4824" y="115"/>
                </a:lnTo>
                <a:lnTo>
                  <a:pt x="4818" y="115"/>
                </a:lnTo>
                <a:lnTo>
                  <a:pt x="4808" y="114"/>
                </a:lnTo>
                <a:lnTo>
                  <a:pt x="4802" y="114"/>
                </a:lnTo>
                <a:lnTo>
                  <a:pt x="4797" y="114"/>
                </a:lnTo>
                <a:lnTo>
                  <a:pt x="4791" y="114"/>
                </a:lnTo>
                <a:lnTo>
                  <a:pt x="4783" y="115"/>
                </a:lnTo>
                <a:lnTo>
                  <a:pt x="4772" y="115"/>
                </a:lnTo>
                <a:lnTo>
                  <a:pt x="4760" y="118"/>
                </a:lnTo>
                <a:lnTo>
                  <a:pt x="4742" y="120"/>
                </a:lnTo>
                <a:lnTo>
                  <a:pt x="4721" y="122"/>
                </a:lnTo>
                <a:lnTo>
                  <a:pt x="4711" y="123"/>
                </a:lnTo>
                <a:lnTo>
                  <a:pt x="4693" y="125"/>
                </a:lnTo>
                <a:lnTo>
                  <a:pt x="4681" y="126"/>
                </a:lnTo>
                <a:lnTo>
                  <a:pt x="4666" y="126"/>
                </a:lnTo>
                <a:lnTo>
                  <a:pt x="4658" y="126"/>
                </a:lnTo>
                <a:lnTo>
                  <a:pt x="4641" y="126"/>
                </a:lnTo>
                <a:lnTo>
                  <a:pt x="4626" y="126"/>
                </a:lnTo>
                <a:lnTo>
                  <a:pt x="4612" y="125"/>
                </a:lnTo>
                <a:lnTo>
                  <a:pt x="4604" y="125"/>
                </a:lnTo>
                <a:lnTo>
                  <a:pt x="4582" y="124"/>
                </a:lnTo>
                <a:lnTo>
                  <a:pt x="4572" y="123"/>
                </a:lnTo>
                <a:lnTo>
                  <a:pt x="4561" y="123"/>
                </a:lnTo>
                <a:lnTo>
                  <a:pt x="4541" y="123"/>
                </a:lnTo>
                <a:lnTo>
                  <a:pt x="4527" y="122"/>
                </a:lnTo>
                <a:lnTo>
                  <a:pt x="4512" y="122"/>
                </a:lnTo>
                <a:lnTo>
                  <a:pt x="4500" y="122"/>
                </a:lnTo>
                <a:lnTo>
                  <a:pt x="4485" y="121"/>
                </a:lnTo>
                <a:lnTo>
                  <a:pt x="4470" y="121"/>
                </a:lnTo>
                <a:lnTo>
                  <a:pt x="4461" y="121"/>
                </a:lnTo>
                <a:lnTo>
                  <a:pt x="4437" y="120"/>
                </a:lnTo>
                <a:lnTo>
                  <a:pt x="4432" y="120"/>
                </a:lnTo>
                <a:lnTo>
                  <a:pt x="4411" y="119"/>
                </a:lnTo>
                <a:lnTo>
                  <a:pt x="4393" y="118"/>
                </a:lnTo>
                <a:lnTo>
                  <a:pt x="4347" y="115"/>
                </a:lnTo>
                <a:lnTo>
                  <a:pt x="4343" y="115"/>
                </a:lnTo>
                <a:lnTo>
                  <a:pt x="4309" y="114"/>
                </a:lnTo>
                <a:lnTo>
                  <a:pt x="4307" y="114"/>
                </a:lnTo>
                <a:lnTo>
                  <a:pt x="4298" y="114"/>
                </a:lnTo>
                <a:lnTo>
                  <a:pt x="4285" y="113"/>
                </a:lnTo>
                <a:lnTo>
                  <a:pt x="4279" y="112"/>
                </a:lnTo>
                <a:lnTo>
                  <a:pt x="4265" y="112"/>
                </a:lnTo>
                <a:lnTo>
                  <a:pt x="4244" y="111"/>
                </a:lnTo>
                <a:lnTo>
                  <a:pt x="4230" y="110"/>
                </a:lnTo>
                <a:lnTo>
                  <a:pt x="4223" y="109"/>
                </a:lnTo>
                <a:lnTo>
                  <a:pt x="4204" y="109"/>
                </a:lnTo>
                <a:lnTo>
                  <a:pt x="4193" y="108"/>
                </a:lnTo>
                <a:lnTo>
                  <a:pt x="4158" y="105"/>
                </a:lnTo>
                <a:lnTo>
                  <a:pt x="4151" y="105"/>
                </a:lnTo>
                <a:lnTo>
                  <a:pt x="4145" y="103"/>
                </a:lnTo>
                <a:lnTo>
                  <a:pt x="4119" y="103"/>
                </a:lnTo>
                <a:lnTo>
                  <a:pt x="4107" y="103"/>
                </a:lnTo>
                <a:lnTo>
                  <a:pt x="4098" y="103"/>
                </a:lnTo>
                <a:lnTo>
                  <a:pt x="4088" y="103"/>
                </a:lnTo>
                <a:lnTo>
                  <a:pt x="4074" y="102"/>
                </a:lnTo>
                <a:lnTo>
                  <a:pt x="4061" y="102"/>
                </a:lnTo>
                <a:lnTo>
                  <a:pt x="4053" y="102"/>
                </a:lnTo>
                <a:lnTo>
                  <a:pt x="4044" y="101"/>
                </a:lnTo>
                <a:lnTo>
                  <a:pt x="4033" y="101"/>
                </a:lnTo>
                <a:lnTo>
                  <a:pt x="4018" y="101"/>
                </a:lnTo>
                <a:lnTo>
                  <a:pt x="4009" y="101"/>
                </a:lnTo>
                <a:lnTo>
                  <a:pt x="3994" y="100"/>
                </a:lnTo>
                <a:lnTo>
                  <a:pt x="3983" y="100"/>
                </a:lnTo>
                <a:lnTo>
                  <a:pt x="3978" y="99"/>
                </a:lnTo>
                <a:lnTo>
                  <a:pt x="3966" y="98"/>
                </a:lnTo>
                <a:lnTo>
                  <a:pt x="3957" y="98"/>
                </a:lnTo>
                <a:lnTo>
                  <a:pt x="3945" y="98"/>
                </a:lnTo>
                <a:lnTo>
                  <a:pt x="3931" y="98"/>
                </a:lnTo>
                <a:lnTo>
                  <a:pt x="3923" y="98"/>
                </a:lnTo>
                <a:lnTo>
                  <a:pt x="3917" y="98"/>
                </a:lnTo>
                <a:lnTo>
                  <a:pt x="3907" y="98"/>
                </a:lnTo>
                <a:lnTo>
                  <a:pt x="3900" y="98"/>
                </a:lnTo>
                <a:lnTo>
                  <a:pt x="3893" y="98"/>
                </a:lnTo>
                <a:lnTo>
                  <a:pt x="3887" y="99"/>
                </a:lnTo>
                <a:lnTo>
                  <a:pt x="3875" y="99"/>
                </a:lnTo>
                <a:lnTo>
                  <a:pt x="3869" y="100"/>
                </a:lnTo>
                <a:lnTo>
                  <a:pt x="3858" y="101"/>
                </a:lnTo>
                <a:lnTo>
                  <a:pt x="3850" y="101"/>
                </a:lnTo>
                <a:lnTo>
                  <a:pt x="3840" y="102"/>
                </a:lnTo>
                <a:lnTo>
                  <a:pt x="3833" y="103"/>
                </a:lnTo>
                <a:lnTo>
                  <a:pt x="3829" y="103"/>
                </a:lnTo>
                <a:lnTo>
                  <a:pt x="3818" y="105"/>
                </a:lnTo>
                <a:lnTo>
                  <a:pt x="3811" y="106"/>
                </a:lnTo>
                <a:lnTo>
                  <a:pt x="3801" y="107"/>
                </a:lnTo>
                <a:lnTo>
                  <a:pt x="3793" y="108"/>
                </a:lnTo>
                <a:lnTo>
                  <a:pt x="3786" y="108"/>
                </a:lnTo>
                <a:lnTo>
                  <a:pt x="3777" y="108"/>
                </a:lnTo>
                <a:lnTo>
                  <a:pt x="3768" y="108"/>
                </a:lnTo>
                <a:lnTo>
                  <a:pt x="3761" y="109"/>
                </a:lnTo>
                <a:lnTo>
                  <a:pt x="3755" y="109"/>
                </a:lnTo>
                <a:lnTo>
                  <a:pt x="3747" y="111"/>
                </a:lnTo>
                <a:lnTo>
                  <a:pt x="3740" y="111"/>
                </a:lnTo>
                <a:lnTo>
                  <a:pt x="3725" y="111"/>
                </a:lnTo>
                <a:lnTo>
                  <a:pt x="3723" y="111"/>
                </a:lnTo>
                <a:lnTo>
                  <a:pt x="3713" y="111"/>
                </a:lnTo>
                <a:lnTo>
                  <a:pt x="3703" y="111"/>
                </a:lnTo>
                <a:lnTo>
                  <a:pt x="3697" y="111"/>
                </a:lnTo>
                <a:lnTo>
                  <a:pt x="3687" y="111"/>
                </a:lnTo>
                <a:lnTo>
                  <a:pt x="3683" y="111"/>
                </a:lnTo>
                <a:lnTo>
                  <a:pt x="3674" y="111"/>
                </a:lnTo>
                <a:lnTo>
                  <a:pt x="3669" y="111"/>
                </a:lnTo>
                <a:lnTo>
                  <a:pt x="3660" y="110"/>
                </a:lnTo>
                <a:lnTo>
                  <a:pt x="3657" y="110"/>
                </a:lnTo>
                <a:lnTo>
                  <a:pt x="3650" y="110"/>
                </a:lnTo>
                <a:lnTo>
                  <a:pt x="3643" y="110"/>
                </a:lnTo>
                <a:lnTo>
                  <a:pt x="3634" y="111"/>
                </a:lnTo>
                <a:lnTo>
                  <a:pt x="3631" y="112"/>
                </a:lnTo>
                <a:lnTo>
                  <a:pt x="3625" y="112"/>
                </a:lnTo>
                <a:lnTo>
                  <a:pt x="3620" y="112"/>
                </a:lnTo>
                <a:lnTo>
                  <a:pt x="3614" y="112"/>
                </a:lnTo>
                <a:lnTo>
                  <a:pt x="3611" y="112"/>
                </a:lnTo>
                <a:lnTo>
                  <a:pt x="3603" y="112"/>
                </a:lnTo>
                <a:lnTo>
                  <a:pt x="3598" y="112"/>
                </a:lnTo>
                <a:lnTo>
                  <a:pt x="3590" y="112"/>
                </a:lnTo>
                <a:lnTo>
                  <a:pt x="3581" y="112"/>
                </a:lnTo>
                <a:lnTo>
                  <a:pt x="3572" y="112"/>
                </a:lnTo>
                <a:lnTo>
                  <a:pt x="3561" y="112"/>
                </a:lnTo>
                <a:lnTo>
                  <a:pt x="3554" y="112"/>
                </a:lnTo>
                <a:lnTo>
                  <a:pt x="3543" y="112"/>
                </a:lnTo>
                <a:lnTo>
                  <a:pt x="3536" y="112"/>
                </a:lnTo>
                <a:lnTo>
                  <a:pt x="3529" y="112"/>
                </a:lnTo>
                <a:lnTo>
                  <a:pt x="3522" y="112"/>
                </a:lnTo>
                <a:lnTo>
                  <a:pt x="3514" y="112"/>
                </a:lnTo>
                <a:lnTo>
                  <a:pt x="3506" y="112"/>
                </a:lnTo>
                <a:lnTo>
                  <a:pt x="3499" y="112"/>
                </a:lnTo>
                <a:lnTo>
                  <a:pt x="3492" y="112"/>
                </a:lnTo>
                <a:lnTo>
                  <a:pt x="3482" y="112"/>
                </a:lnTo>
                <a:lnTo>
                  <a:pt x="3476" y="111"/>
                </a:lnTo>
                <a:lnTo>
                  <a:pt x="3467" y="108"/>
                </a:lnTo>
                <a:lnTo>
                  <a:pt x="3455" y="106"/>
                </a:lnTo>
                <a:lnTo>
                  <a:pt x="3445" y="106"/>
                </a:lnTo>
                <a:lnTo>
                  <a:pt x="3441" y="105"/>
                </a:lnTo>
                <a:lnTo>
                  <a:pt x="3433" y="103"/>
                </a:lnTo>
                <a:lnTo>
                  <a:pt x="3425" y="105"/>
                </a:lnTo>
                <a:lnTo>
                  <a:pt x="3419" y="105"/>
                </a:lnTo>
                <a:lnTo>
                  <a:pt x="3413" y="105"/>
                </a:lnTo>
                <a:lnTo>
                  <a:pt x="3410" y="105"/>
                </a:lnTo>
                <a:lnTo>
                  <a:pt x="3399" y="105"/>
                </a:lnTo>
                <a:lnTo>
                  <a:pt x="3393" y="105"/>
                </a:lnTo>
                <a:lnTo>
                  <a:pt x="3385" y="105"/>
                </a:lnTo>
                <a:lnTo>
                  <a:pt x="3377" y="105"/>
                </a:lnTo>
                <a:lnTo>
                  <a:pt x="3364" y="106"/>
                </a:lnTo>
                <a:lnTo>
                  <a:pt x="3352" y="107"/>
                </a:lnTo>
                <a:lnTo>
                  <a:pt x="3346" y="107"/>
                </a:lnTo>
                <a:lnTo>
                  <a:pt x="3330" y="108"/>
                </a:lnTo>
                <a:lnTo>
                  <a:pt x="3324" y="108"/>
                </a:lnTo>
                <a:lnTo>
                  <a:pt x="3314" y="109"/>
                </a:lnTo>
                <a:lnTo>
                  <a:pt x="3307" y="110"/>
                </a:lnTo>
                <a:lnTo>
                  <a:pt x="3300" y="110"/>
                </a:lnTo>
                <a:lnTo>
                  <a:pt x="3294" y="111"/>
                </a:lnTo>
                <a:lnTo>
                  <a:pt x="3286" y="112"/>
                </a:lnTo>
                <a:lnTo>
                  <a:pt x="3281" y="112"/>
                </a:lnTo>
                <a:lnTo>
                  <a:pt x="3274" y="113"/>
                </a:lnTo>
                <a:lnTo>
                  <a:pt x="3269" y="113"/>
                </a:lnTo>
                <a:lnTo>
                  <a:pt x="3259" y="112"/>
                </a:lnTo>
                <a:lnTo>
                  <a:pt x="3256" y="112"/>
                </a:lnTo>
                <a:lnTo>
                  <a:pt x="3245" y="112"/>
                </a:lnTo>
                <a:lnTo>
                  <a:pt x="3236" y="112"/>
                </a:lnTo>
                <a:lnTo>
                  <a:pt x="3228" y="112"/>
                </a:lnTo>
                <a:lnTo>
                  <a:pt x="3218" y="112"/>
                </a:lnTo>
                <a:lnTo>
                  <a:pt x="3211" y="112"/>
                </a:lnTo>
                <a:lnTo>
                  <a:pt x="3202" y="111"/>
                </a:lnTo>
                <a:lnTo>
                  <a:pt x="3196" y="112"/>
                </a:lnTo>
                <a:lnTo>
                  <a:pt x="3183" y="112"/>
                </a:lnTo>
                <a:lnTo>
                  <a:pt x="3176" y="112"/>
                </a:lnTo>
                <a:lnTo>
                  <a:pt x="3168" y="112"/>
                </a:lnTo>
                <a:lnTo>
                  <a:pt x="3162" y="112"/>
                </a:lnTo>
                <a:lnTo>
                  <a:pt x="3162" y="112"/>
                </a:lnTo>
                <a:lnTo>
                  <a:pt x="3157" y="112"/>
                </a:lnTo>
                <a:lnTo>
                  <a:pt x="3146" y="112"/>
                </a:lnTo>
                <a:lnTo>
                  <a:pt x="3141" y="112"/>
                </a:lnTo>
                <a:lnTo>
                  <a:pt x="3130" y="112"/>
                </a:lnTo>
                <a:lnTo>
                  <a:pt x="3116" y="110"/>
                </a:lnTo>
                <a:lnTo>
                  <a:pt x="3114" y="110"/>
                </a:lnTo>
                <a:lnTo>
                  <a:pt x="3100" y="109"/>
                </a:lnTo>
                <a:lnTo>
                  <a:pt x="3086" y="109"/>
                </a:lnTo>
                <a:lnTo>
                  <a:pt x="3076" y="109"/>
                </a:lnTo>
                <a:lnTo>
                  <a:pt x="3071" y="109"/>
                </a:lnTo>
                <a:lnTo>
                  <a:pt x="3056" y="108"/>
                </a:lnTo>
                <a:lnTo>
                  <a:pt x="3038" y="107"/>
                </a:lnTo>
                <a:lnTo>
                  <a:pt x="3036" y="107"/>
                </a:lnTo>
                <a:lnTo>
                  <a:pt x="3019" y="106"/>
                </a:lnTo>
                <a:lnTo>
                  <a:pt x="3016" y="106"/>
                </a:lnTo>
                <a:lnTo>
                  <a:pt x="3007" y="105"/>
                </a:lnTo>
                <a:lnTo>
                  <a:pt x="3001" y="105"/>
                </a:lnTo>
                <a:lnTo>
                  <a:pt x="2992" y="105"/>
                </a:lnTo>
                <a:lnTo>
                  <a:pt x="2992" y="105"/>
                </a:lnTo>
                <a:lnTo>
                  <a:pt x="2991" y="105"/>
                </a:lnTo>
                <a:lnTo>
                  <a:pt x="2984" y="103"/>
                </a:lnTo>
                <a:lnTo>
                  <a:pt x="2974" y="105"/>
                </a:lnTo>
                <a:lnTo>
                  <a:pt x="2964" y="106"/>
                </a:lnTo>
                <a:lnTo>
                  <a:pt x="2955" y="106"/>
                </a:lnTo>
                <a:lnTo>
                  <a:pt x="2945" y="106"/>
                </a:lnTo>
                <a:lnTo>
                  <a:pt x="2941" y="106"/>
                </a:lnTo>
                <a:lnTo>
                  <a:pt x="2928" y="106"/>
                </a:lnTo>
                <a:lnTo>
                  <a:pt x="2918" y="105"/>
                </a:lnTo>
                <a:lnTo>
                  <a:pt x="2907" y="105"/>
                </a:lnTo>
                <a:lnTo>
                  <a:pt x="2886" y="103"/>
                </a:lnTo>
                <a:lnTo>
                  <a:pt x="2863" y="103"/>
                </a:lnTo>
                <a:lnTo>
                  <a:pt x="2846" y="103"/>
                </a:lnTo>
                <a:lnTo>
                  <a:pt x="2833" y="103"/>
                </a:lnTo>
                <a:lnTo>
                  <a:pt x="2818" y="102"/>
                </a:lnTo>
                <a:lnTo>
                  <a:pt x="2797" y="101"/>
                </a:lnTo>
                <a:lnTo>
                  <a:pt x="2781" y="101"/>
                </a:lnTo>
                <a:lnTo>
                  <a:pt x="2780" y="101"/>
                </a:lnTo>
                <a:lnTo>
                  <a:pt x="2663" y="109"/>
                </a:lnTo>
                <a:lnTo>
                  <a:pt x="2549" y="123"/>
                </a:lnTo>
                <a:lnTo>
                  <a:pt x="2518" y="123"/>
                </a:lnTo>
                <a:lnTo>
                  <a:pt x="2488" y="124"/>
                </a:lnTo>
                <a:lnTo>
                  <a:pt x="2438" y="126"/>
                </a:lnTo>
                <a:lnTo>
                  <a:pt x="2343" y="128"/>
                </a:lnTo>
                <a:lnTo>
                  <a:pt x="2213" y="132"/>
                </a:lnTo>
                <a:lnTo>
                  <a:pt x="2199" y="133"/>
                </a:lnTo>
                <a:lnTo>
                  <a:pt x="2145" y="134"/>
                </a:lnTo>
                <a:lnTo>
                  <a:pt x="2064" y="137"/>
                </a:lnTo>
                <a:lnTo>
                  <a:pt x="2001" y="138"/>
                </a:lnTo>
                <a:lnTo>
                  <a:pt x="1954" y="139"/>
                </a:lnTo>
                <a:lnTo>
                  <a:pt x="1886" y="141"/>
                </a:lnTo>
                <a:lnTo>
                  <a:pt x="1750" y="146"/>
                </a:lnTo>
                <a:lnTo>
                  <a:pt x="1667" y="148"/>
                </a:lnTo>
                <a:lnTo>
                  <a:pt x="1562" y="149"/>
                </a:lnTo>
                <a:lnTo>
                  <a:pt x="1050" y="149"/>
                </a:lnTo>
                <a:lnTo>
                  <a:pt x="258" y="155"/>
                </a:lnTo>
                <a:lnTo>
                  <a:pt x="0" y="157"/>
                </a:lnTo>
                <a:lnTo>
                  <a:pt x="0" y="157"/>
                </a:lnTo>
                <a:close/>
              </a:path>
            </a:pathLst>
          </a:custGeom>
          <a:solidFill>
            <a:srgbClr val="996633"/>
          </a:solidFill>
          <a:ln w="9525">
            <a:noFill/>
            <a:round/>
            <a:headEnd/>
            <a:tailEnd/>
          </a:ln>
        </p:spPr>
        <p:txBody>
          <a:bodyPr/>
          <a:lstStyle/>
          <a:p>
            <a:endParaRPr lang="en-GB"/>
          </a:p>
        </p:txBody>
      </p:sp>
      <p:sp>
        <p:nvSpPr>
          <p:cNvPr id="50" name="Freeform 2445"/>
          <p:cNvSpPr>
            <a:spLocks/>
          </p:cNvSpPr>
          <p:nvPr>
            <p:custDataLst>
              <p:tags r:id="rId41"/>
            </p:custDataLst>
          </p:nvPr>
        </p:nvSpPr>
        <p:spPr bwMode="auto">
          <a:xfrm>
            <a:off x="400988" y="2308232"/>
            <a:ext cx="8161157" cy="156909"/>
          </a:xfrm>
          <a:custGeom>
            <a:avLst/>
            <a:gdLst/>
            <a:ahLst/>
            <a:cxnLst>
              <a:cxn ang="0">
                <a:pos x="2518" y="123"/>
              </a:cxn>
              <a:cxn ang="0">
                <a:pos x="2964" y="106"/>
              </a:cxn>
              <a:cxn ang="0">
                <a:pos x="3114" y="110"/>
              </a:cxn>
              <a:cxn ang="0">
                <a:pos x="3245" y="112"/>
              </a:cxn>
              <a:cxn ang="0">
                <a:pos x="3385" y="105"/>
              </a:cxn>
              <a:cxn ang="0">
                <a:pos x="3514" y="112"/>
              </a:cxn>
              <a:cxn ang="0">
                <a:pos x="3634" y="111"/>
              </a:cxn>
              <a:cxn ang="0">
                <a:pos x="3761" y="109"/>
              </a:cxn>
              <a:cxn ang="0">
                <a:pos x="3900" y="98"/>
              </a:cxn>
              <a:cxn ang="0">
                <a:pos x="4074" y="102"/>
              </a:cxn>
              <a:cxn ang="0">
                <a:pos x="4307" y="114"/>
              </a:cxn>
              <a:cxn ang="0">
                <a:pos x="4582" y="124"/>
              </a:cxn>
              <a:cxn ang="0">
                <a:pos x="4802" y="114"/>
              </a:cxn>
              <a:cxn ang="0">
                <a:pos x="4939" y="119"/>
              </a:cxn>
              <a:cxn ang="0">
                <a:pos x="5111" y="110"/>
              </a:cxn>
              <a:cxn ang="0">
                <a:pos x="5280" y="103"/>
              </a:cxn>
              <a:cxn ang="0">
                <a:pos x="5445" y="112"/>
              </a:cxn>
              <a:cxn ang="0">
                <a:pos x="5576" y="121"/>
              </a:cxn>
              <a:cxn ang="0">
                <a:pos x="5706" y="125"/>
              </a:cxn>
              <a:cxn ang="0">
                <a:pos x="5897" y="125"/>
              </a:cxn>
              <a:cxn ang="0">
                <a:pos x="6218" y="116"/>
              </a:cxn>
              <a:cxn ang="0">
                <a:pos x="6455" y="106"/>
              </a:cxn>
              <a:cxn ang="0">
                <a:pos x="6721" y="95"/>
              </a:cxn>
              <a:cxn ang="0">
                <a:pos x="6975" y="85"/>
              </a:cxn>
              <a:cxn ang="0">
                <a:pos x="7190" y="73"/>
              </a:cxn>
              <a:cxn ang="0">
                <a:pos x="7378" y="67"/>
              </a:cxn>
              <a:cxn ang="0">
                <a:pos x="7559" y="57"/>
              </a:cxn>
              <a:cxn ang="0">
                <a:pos x="7793" y="52"/>
              </a:cxn>
              <a:cxn ang="0">
                <a:pos x="8121" y="32"/>
              </a:cxn>
              <a:cxn ang="0">
                <a:pos x="8335" y="8"/>
              </a:cxn>
              <a:cxn ang="0">
                <a:pos x="8229" y="21"/>
              </a:cxn>
              <a:cxn ang="0">
                <a:pos x="7973" y="45"/>
              </a:cxn>
              <a:cxn ang="0">
                <a:pos x="7660" y="57"/>
              </a:cxn>
              <a:cxn ang="0">
                <a:pos x="7470" y="58"/>
              </a:cxn>
              <a:cxn ang="0">
                <a:pos x="7275" y="73"/>
              </a:cxn>
              <a:cxn ang="0">
                <a:pos x="7098" y="81"/>
              </a:cxn>
              <a:cxn ang="0">
                <a:pos x="6834" y="89"/>
              </a:cxn>
              <a:cxn ang="0">
                <a:pos x="6585" y="100"/>
              </a:cxn>
              <a:cxn ang="0">
                <a:pos x="6335" y="107"/>
              </a:cxn>
              <a:cxn ang="0">
                <a:pos x="6062" y="125"/>
              </a:cxn>
              <a:cxn ang="0">
                <a:pos x="5765" y="122"/>
              </a:cxn>
              <a:cxn ang="0">
                <a:pos x="5636" y="123"/>
              </a:cxn>
              <a:cxn ang="0">
                <a:pos x="5525" y="128"/>
              </a:cxn>
              <a:cxn ang="0">
                <a:pos x="5385" y="114"/>
              </a:cxn>
              <a:cxn ang="0">
                <a:pos x="5236" y="111"/>
              </a:cxn>
              <a:cxn ang="0">
                <a:pos x="5005" y="127"/>
              </a:cxn>
              <a:cxn ang="0">
                <a:pos x="4867" y="132"/>
              </a:cxn>
              <a:cxn ang="0">
                <a:pos x="4711" y="140"/>
              </a:cxn>
              <a:cxn ang="0">
                <a:pos x="4470" y="149"/>
              </a:cxn>
              <a:cxn ang="0">
                <a:pos x="4204" y="135"/>
              </a:cxn>
              <a:cxn ang="0">
                <a:pos x="3983" y="132"/>
              </a:cxn>
              <a:cxn ang="0">
                <a:pos x="3833" y="131"/>
              </a:cxn>
              <a:cxn ang="0">
                <a:pos x="3697" y="136"/>
              </a:cxn>
              <a:cxn ang="0">
                <a:pos x="3590" y="135"/>
              </a:cxn>
              <a:cxn ang="0">
                <a:pos x="3445" y="133"/>
              </a:cxn>
              <a:cxn ang="0">
                <a:pos x="3307" y="128"/>
              </a:cxn>
              <a:cxn ang="0">
                <a:pos x="3176" y="135"/>
              </a:cxn>
              <a:cxn ang="0">
                <a:pos x="3019" y="142"/>
              </a:cxn>
              <a:cxn ang="0">
                <a:pos x="2863" y="136"/>
              </a:cxn>
              <a:cxn ang="0">
                <a:pos x="2001" y="161"/>
              </a:cxn>
            </a:cxnLst>
            <a:rect l="0" t="0" r="r" b="b"/>
            <a:pathLst>
              <a:path w="8426" h="163">
                <a:moveTo>
                  <a:pt x="0" y="157"/>
                </a:moveTo>
                <a:lnTo>
                  <a:pt x="258" y="155"/>
                </a:lnTo>
                <a:lnTo>
                  <a:pt x="1050" y="149"/>
                </a:lnTo>
                <a:lnTo>
                  <a:pt x="1562" y="149"/>
                </a:lnTo>
                <a:lnTo>
                  <a:pt x="1667" y="148"/>
                </a:lnTo>
                <a:lnTo>
                  <a:pt x="1750" y="146"/>
                </a:lnTo>
                <a:lnTo>
                  <a:pt x="1886" y="141"/>
                </a:lnTo>
                <a:lnTo>
                  <a:pt x="1954" y="139"/>
                </a:lnTo>
                <a:lnTo>
                  <a:pt x="2001" y="138"/>
                </a:lnTo>
                <a:lnTo>
                  <a:pt x="2064" y="137"/>
                </a:lnTo>
                <a:lnTo>
                  <a:pt x="2145" y="134"/>
                </a:lnTo>
                <a:lnTo>
                  <a:pt x="2199" y="133"/>
                </a:lnTo>
                <a:lnTo>
                  <a:pt x="2213" y="132"/>
                </a:lnTo>
                <a:lnTo>
                  <a:pt x="2343" y="128"/>
                </a:lnTo>
                <a:lnTo>
                  <a:pt x="2438" y="126"/>
                </a:lnTo>
                <a:lnTo>
                  <a:pt x="2488" y="124"/>
                </a:lnTo>
                <a:lnTo>
                  <a:pt x="2518" y="123"/>
                </a:lnTo>
                <a:lnTo>
                  <a:pt x="2549" y="123"/>
                </a:lnTo>
                <a:lnTo>
                  <a:pt x="2663" y="109"/>
                </a:lnTo>
                <a:lnTo>
                  <a:pt x="2780" y="101"/>
                </a:lnTo>
                <a:lnTo>
                  <a:pt x="2781" y="101"/>
                </a:lnTo>
                <a:lnTo>
                  <a:pt x="2797" y="101"/>
                </a:lnTo>
                <a:lnTo>
                  <a:pt x="2818" y="102"/>
                </a:lnTo>
                <a:lnTo>
                  <a:pt x="2833" y="103"/>
                </a:lnTo>
                <a:lnTo>
                  <a:pt x="2846" y="103"/>
                </a:lnTo>
                <a:lnTo>
                  <a:pt x="2863" y="103"/>
                </a:lnTo>
                <a:lnTo>
                  <a:pt x="2886" y="103"/>
                </a:lnTo>
                <a:lnTo>
                  <a:pt x="2907" y="105"/>
                </a:lnTo>
                <a:lnTo>
                  <a:pt x="2918" y="105"/>
                </a:lnTo>
                <a:lnTo>
                  <a:pt x="2928" y="106"/>
                </a:lnTo>
                <a:lnTo>
                  <a:pt x="2941" y="106"/>
                </a:lnTo>
                <a:lnTo>
                  <a:pt x="2945" y="106"/>
                </a:lnTo>
                <a:lnTo>
                  <a:pt x="2955" y="106"/>
                </a:lnTo>
                <a:lnTo>
                  <a:pt x="2964" y="106"/>
                </a:lnTo>
                <a:lnTo>
                  <a:pt x="2974" y="105"/>
                </a:lnTo>
                <a:lnTo>
                  <a:pt x="2984" y="103"/>
                </a:lnTo>
                <a:lnTo>
                  <a:pt x="2991" y="105"/>
                </a:lnTo>
                <a:lnTo>
                  <a:pt x="2992" y="105"/>
                </a:lnTo>
                <a:lnTo>
                  <a:pt x="2992" y="105"/>
                </a:lnTo>
                <a:lnTo>
                  <a:pt x="3001" y="105"/>
                </a:lnTo>
                <a:lnTo>
                  <a:pt x="3007" y="105"/>
                </a:lnTo>
                <a:lnTo>
                  <a:pt x="3016" y="106"/>
                </a:lnTo>
                <a:lnTo>
                  <a:pt x="3019" y="106"/>
                </a:lnTo>
                <a:lnTo>
                  <a:pt x="3036" y="107"/>
                </a:lnTo>
                <a:lnTo>
                  <a:pt x="3038" y="107"/>
                </a:lnTo>
                <a:lnTo>
                  <a:pt x="3056" y="108"/>
                </a:lnTo>
                <a:lnTo>
                  <a:pt x="3071" y="109"/>
                </a:lnTo>
                <a:lnTo>
                  <a:pt x="3076" y="109"/>
                </a:lnTo>
                <a:lnTo>
                  <a:pt x="3086" y="109"/>
                </a:lnTo>
                <a:lnTo>
                  <a:pt x="3100" y="109"/>
                </a:lnTo>
                <a:lnTo>
                  <a:pt x="3114" y="110"/>
                </a:lnTo>
                <a:lnTo>
                  <a:pt x="3116" y="110"/>
                </a:lnTo>
                <a:lnTo>
                  <a:pt x="3130" y="112"/>
                </a:lnTo>
                <a:lnTo>
                  <a:pt x="3141" y="112"/>
                </a:lnTo>
                <a:lnTo>
                  <a:pt x="3146" y="112"/>
                </a:lnTo>
                <a:lnTo>
                  <a:pt x="3157" y="112"/>
                </a:lnTo>
                <a:lnTo>
                  <a:pt x="3162" y="112"/>
                </a:lnTo>
                <a:lnTo>
                  <a:pt x="3162" y="112"/>
                </a:lnTo>
                <a:lnTo>
                  <a:pt x="3168" y="112"/>
                </a:lnTo>
                <a:lnTo>
                  <a:pt x="3176" y="112"/>
                </a:lnTo>
                <a:lnTo>
                  <a:pt x="3183" y="112"/>
                </a:lnTo>
                <a:lnTo>
                  <a:pt x="3196" y="112"/>
                </a:lnTo>
                <a:lnTo>
                  <a:pt x="3202" y="111"/>
                </a:lnTo>
                <a:lnTo>
                  <a:pt x="3211" y="112"/>
                </a:lnTo>
                <a:lnTo>
                  <a:pt x="3218" y="112"/>
                </a:lnTo>
                <a:lnTo>
                  <a:pt x="3228" y="112"/>
                </a:lnTo>
                <a:lnTo>
                  <a:pt x="3236" y="112"/>
                </a:lnTo>
                <a:lnTo>
                  <a:pt x="3245" y="112"/>
                </a:lnTo>
                <a:lnTo>
                  <a:pt x="3256" y="112"/>
                </a:lnTo>
                <a:lnTo>
                  <a:pt x="3259" y="112"/>
                </a:lnTo>
                <a:lnTo>
                  <a:pt x="3269" y="113"/>
                </a:lnTo>
                <a:lnTo>
                  <a:pt x="3274" y="113"/>
                </a:lnTo>
                <a:lnTo>
                  <a:pt x="3281" y="112"/>
                </a:lnTo>
                <a:lnTo>
                  <a:pt x="3286" y="112"/>
                </a:lnTo>
                <a:lnTo>
                  <a:pt x="3294" y="111"/>
                </a:lnTo>
                <a:lnTo>
                  <a:pt x="3300" y="110"/>
                </a:lnTo>
                <a:lnTo>
                  <a:pt x="3307" y="110"/>
                </a:lnTo>
                <a:lnTo>
                  <a:pt x="3314" y="109"/>
                </a:lnTo>
                <a:lnTo>
                  <a:pt x="3324" y="108"/>
                </a:lnTo>
                <a:lnTo>
                  <a:pt x="3330" y="108"/>
                </a:lnTo>
                <a:lnTo>
                  <a:pt x="3346" y="107"/>
                </a:lnTo>
                <a:lnTo>
                  <a:pt x="3352" y="107"/>
                </a:lnTo>
                <a:lnTo>
                  <a:pt x="3364" y="106"/>
                </a:lnTo>
                <a:lnTo>
                  <a:pt x="3377" y="105"/>
                </a:lnTo>
                <a:lnTo>
                  <a:pt x="3385" y="105"/>
                </a:lnTo>
                <a:lnTo>
                  <a:pt x="3393" y="105"/>
                </a:lnTo>
                <a:lnTo>
                  <a:pt x="3399" y="105"/>
                </a:lnTo>
                <a:lnTo>
                  <a:pt x="3410" y="105"/>
                </a:lnTo>
                <a:lnTo>
                  <a:pt x="3413" y="105"/>
                </a:lnTo>
                <a:lnTo>
                  <a:pt x="3419" y="105"/>
                </a:lnTo>
                <a:lnTo>
                  <a:pt x="3425" y="105"/>
                </a:lnTo>
                <a:lnTo>
                  <a:pt x="3433" y="103"/>
                </a:lnTo>
                <a:lnTo>
                  <a:pt x="3441" y="105"/>
                </a:lnTo>
                <a:lnTo>
                  <a:pt x="3445" y="106"/>
                </a:lnTo>
                <a:lnTo>
                  <a:pt x="3455" y="106"/>
                </a:lnTo>
                <a:lnTo>
                  <a:pt x="3467" y="108"/>
                </a:lnTo>
                <a:lnTo>
                  <a:pt x="3476" y="111"/>
                </a:lnTo>
                <a:lnTo>
                  <a:pt x="3482" y="112"/>
                </a:lnTo>
                <a:lnTo>
                  <a:pt x="3492" y="112"/>
                </a:lnTo>
                <a:lnTo>
                  <a:pt x="3499" y="112"/>
                </a:lnTo>
                <a:lnTo>
                  <a:pt x="3506" y="112"/>
                </a:lnTo>
                <a:lnTo>
                  <a:pt x="3514" y="112"/>
                </a:lnTo>
                <a:lnTo>
                  <a:pt x="3522" y="112"/>
                </a:lnTo>
                <a:lnTo>
                  <a:pt x="3529" y="112"/>
                </a:lnTo>
                <a:lnTo>
                  <a:pt x="3536" y="112"/>
                </a:lnTo>
                <a:lnTo>
                  <a:pt x="3543" y="112"/>
                </a:lnTo>
                <a:lnTo>
                  <a:pt x="3554" y="112"/>
                </a:lnTo>
                <a:lnTo>
                  <a:pt x="3561" y="112"/>
                </a:lnTo>
                <a:lnTo>
                  <a:pt x="3572" y="112"/>
                </a:lnTo>
                <a:lnTo>
                  <a:pt x="3581" y="112"/>
                </a:lnTo>
                <a:lnTo>
                  <a:pt x="3590" y="112"/>
                </a:lnTo>
                <a:lnTo>
                  <a:pt x="3598" y="112"/>
                </a:lnTo>
                <a:lnTo>
                  <a:pt x="3603" y="112"/>
                </a:lnTo>
                <a:lnTo>
                  <a:pt x="3611" y="112"/>
                </a:lnTo>
                <a:lnTo>
                  <a:pt x="3614" y="112"/>
                </a:lnTo>
                <a:lnTo>
                  <a:pt x="3620" y="112"/>
                </a:lnTo>
                <a:lnTo>
                  <a:pt x="3625" y="112"/>
                </a:lnTo>
                <a:lnTo>
                  <a:pt x="3631" y="112"/>
                </a:lnTo>
                <a:lnTo>
                  <a:pt x="3634" y="111"/>
                </a:lnTo>
                <a:lnTo>
                  <a:pt x="3643" y="110"/>
                </a:lnTo>
                <a:lnTo>
                  <a:pt x="3650" y="110"/>
                </a:lnTo>
                <a:lnTo>
                  <a:pt x="3657" y="110"/>
                </a:lnTo>
                <a:lnTo>
                  <a:pt x="3660" y="110"/>
                </a:lnTo>
                <a:lnTo>
                  <a:pt x="3669" y="111"/>
                </a:lnTo>
                <a:lnTo>
                  <a:pt x="3674" y="111"/>
                </a:lnTo>
                <a:lnTo>
                  <a:pt x="3683" y="111"/>
                </a:lnTo>
                <a:lnTo>
                  <a:pt x="3687" y="111"/>
                </a:lnTo>
                <a:lnTo>
                  <a:pt x="3697" y="111"/>
                </a:lnTo>
                <a:lnTo>
                  <a:pt x="3703" y="111"/>
                </a:lnTo>
                <a:lnTo>
                  <a:pt x="3713" y="111"/>
                </a:lnTo>
                <a:lnTo>
                  <a:pt x="3723" y="111"/>
                </a:lnTo>
                <a:lnTo>
                  <a:pt x="3725" y="111"/>
                </a:lnTo>
                <a:lnTo>
                  <a:pt x="3740" y="111"/>
                </a:lnTo>
                <a:lnTo>
                  <a:pt x="3747" y="111"/>
                </a:lnTo>
                <a:lnTo>
                  <a:pt x="3755" y="109"/>
                </a:lnTo>
                <a:lnTo>
                  <a:pt x="3761" y="109"/>
                </a:lnTo>
                <a:lnTo>
                  <a:pt x="3768" y="108"/>
                </a:lnTo>
                <a:lnTo>
                  <a:pt x="3777" y="108"/>
                </a:lnTo>
                <a:lnTo>
                  <a:pt x="3786" y="108"/>
                </a:lnTo>
                <a:lnTo>
                  <a:pt x="3793" y="108"/>
                </a:lnTo>
                <a:lnTo>
                  <a:pt x="3801" y="107"/>
                </a:lnTo>
                <a:lnTo>
                  <a:pt x="3811" y="106"/>
                </a:lnTo>
                <a:lnTo>
                  <a:pt x="3818" y="105"/>
                </a:lnTo>
                <a:lnTo>
                  <a:pt x="3829" y="103"/>
                </a:lnTo>
                <a:lnTo>
                  <a:pt x="3833" y="103"/>
                </a:lnTo>
                <a:lnTo>
                  <a:pt x="3840" y="102"/>
                </a:lnTo>
                <a:lnTo>
                  <a:pt x="3850" y="101"/>
                </a:lnTo>
                <a:lnTo>
                  <a:pt x="3858" y="101"/>
                </a:lnTo>
                <a:lnTo>
                  <a:pt x="3869" y="100"/>
                </a:lnTo>
                <a:lnTo>
                  <a:pt x="3875" y="99"/>
                </a:lnTo>
                <a:lnTo>
                  <a:pt x="3887" y="99"/>
                </a:lnTo>
                <a:lnTo>
                  <a:pt x="3893" y="98"/>
                </a:lnTo>
                <a:lnTo>
                  <a:pt x="3900" y="98"/>
                </a:lnTo>
                <a:lnTo>
                  <a:pt x="3907" y="98"/>
                </a:lnTo>
                <a:lnTo>
                  <a:pt x="3917" y="98"/>
                </a:lnTo>
                <a:lnTo>
                  <a:pt x="3923" y="98"/>
                </a:lnTo>
                <a:lnTo>
                  <a:pt x="3931" y="98"/>
                </a:lnTo>
                <a:lnTo>
                  <a:pt x="3945" y="98"/>
                </a:lnTo>
                <a:lnTo>
                  <a:pt x="3957" y="98"/>
                </a:lnTo>
                <a:lnTo>
                  <a:pt x="3966" y="98"/>
                </a:lnTo>
                <a:lnTo>
                  <a:pt x="3978" y="99"/>
                </a:lnTo>
                <a:lnTo>
                  <a:pt x="3983" y="100"/>
                </a:lnTo>
                <a:lnTo>
                  <a:pt x="3994" y="100"/>
                </a:lnTo>
                <a:lnTo>
                  <a:pt x="4009" y="101"/>
                </a:lnTo>
                <a:lnTo>
                  <a:pt x="4018" y="101"/>
                </a:lnTo>
                <a:lnTo>
                  <a:pt x="4033" y="101"/>
                </a:lnTo>
                <a:lnTo>
                  <a:pt x="4044" y="101"/>
                </a:lnTo>
                <a:lnTo>
                  <a:pt x="4053" y="102"/>
                </a:lnTo>
                <a:lnTo>
                  <a:pt x="4061" y="102"/>
                </a:lnTo>
                <a:lnTo>
                  <a:pt x="4074" y="102"/>
                </a:lnTo>
                <a:lnTo>
                  <a:pt x="4088" y="103"/>
                </a:lnTo>
                <a:lnTo>
                  <a:pt x="4098" y="103"/>
                </a:lnTo>
                <a:lnTo>
                  <a:pt x="4107" y="103"/>
                </a:lnTo>
                <a:lnTo>
                  <a:pt x="4119" y="103"/>
                </a:lnTo>
                <a:lnTo>
                  <a:pt x="4145" y="103"/>
                </a:lnTo>
                <a:lnTo>
                  <a:pt x="4151" y="105"/>
                </a:lnTo>
                <a:lnTo>
                  <a:pt x="4158" y="105"/>
                </a:lnTo>
                <a:lnTo>
                  <a:pt x="4193" y="108"/>
                </a:lnTo>
                <a:lnTo>
                  <a:pt x="4204" y="109"/>
                </a:lnTo>
                <a:lnTo>
                  <a:pt x="4223" y="109"/>
                </a:lnTo>
                <a:lnTo>
                  <a:pt x="4230" y="110"/>
                </a:lnTo>
                <a:lnTo>
                  <a:pt x="4244" y="111"/>
                </a:lnTo>
                <a:lnTo>
                  <a:pt x="4265" y="112"/>
                </a:lnTo>
                <a:lnTo>
                  <a:pt x="4279" y="112"/>
                </a:lnTo>
                <a:lnTo>
                  <a:pt x="4285" y="113"/>
                </a:lnTo>
                <a:lnTo>
                  <a:pt x="4298" y="114"/>
                </a:lnTo>
                <a:lnTo>
                  <a:pt x="4307" y="114"/>
                </a:lnTo>
                <a:lnTo>
                  <a:pt x="4309" y="114"/>
                </a:lnTo>
                <a:lnTo>
                  <a:pt x="4343" y="115"/>
                </a:lnTo>
                <a:lnTo>
                  <a:pt x="4347" y="115"/>
                </a:lnTo>
                <a:lnTo>
                  <a:pt x="4393" y="118"/>
                </a:lnTo>
                <a:lnTo>
                  <a:pt x="4411" y="119"/>
                </a:lnTo>
                <a:lnTo>
                  <a:pt x="4432" y="120"/>
                </a:lnTo>
                <a:lnTo>
                  <a:pt x="4437" y="120"/>
                </a:lnTo>
                <a:lnTo>
                  <a:pt x="4461" y="121"/>
                </a:lnTo>
                <a:lnTo>
                  <a:pt x="4470" y="121"/>
                </a:lnTo>
                <a:lnTo>
                  <a:pt x="4485" y="121"/>
                </a:lnTo>
                <a:lnTo>
                  <a:pt x="4500" y="122"/>
                </a:lnTo>
                <a:lnTo>
                  <a:pt x="4512" y="122"/>
                </a:lnTo>
                <a:lnTo>
                  <a:pt x="4527" y="122"/>
                </a:lnTo>
                <a:lnTo>
                  <a:pt x="4541" y="123"/>
                </a:lnTo>
                <a:lnTo>
                  <a:pt x="4561" y="123"/>
                </a:lnTo>
                <a:lnTo>
                  <a:pt x="4572" y="123"/>
                </a:lnTo>
                <a:lnTo>
                  <a:pt x="4582" y="124"/>
                </a:lnTo>
                <a:lnTo>
                  <a:pt x="4604" y="125"/>
                </a:lnTo>
                <a:lnTo>
                  <a:pt x="4612" y="125"/>
                </a:lnTo>
                <a:lnTo>
                  <a:pt x="4626" y="126"/>
                </a:lnTo>
                <a:lnTo>
                  <a:pt x="4641" y="126"/>
                </a:lnTo>
                <a:lnTo>
                  <a:pt x="4658" y="126"/>
                </a:lnTo>
                <a:lnTo>
                  <a:pt x="4666" y="126"/>
                </a:lnTo>
                <a:lnTo>
                  <a:pt x="4681" y="126"/>
                </a:lnTo>
                <a:lnTo>
                  <a:pt x="4693" y="125"/>
                </a:lnTo>
                <a:lnTo>
                  <a:pt x="4711" y="123"/>
                </a:lnTo>
                <a:lnTo>
                  <a:pt x="4721" y="122"/>
                </a:lnTo>
                <a:lnTo>
                  <a:pt x="4742" y="120"/>
                </a:lnTo>
                <a:lnTo>
                  <a:pt x="4760" y="118"/>
                </a:lnTo>
                <a:lnTo>
                  <a:pt x="4772" y="115"/>
                </a:lnTo>
                <a:lnTo>
                  <a:pt x="4783" y="115"/>
                </a:lnTo>
                <a:lnTo>
                  <a:pt x="4791" y="114"/>
                </a:lnTo>
                <a:lnTo>
                  <a:pt x="4797" y="114"/>
                </a:lnTo>
                <a:lnTo>
                  <a:pt x="4802" y="114"/>
                </a:lnTo>
                <a:lnTo>
                  <a:pt x="4808" y="114"/>
                </a:lnTo>
                <a:lnTo>
                  <a:pt x="4818" y="115"/>
                </a:lnTo>
                <a:lnTo>
                  <a:pt x="4824" y="115"/>
                </a:lnTo>
                <a:lnTo>
                  <a:pt x="4834" y="116"/>
                </a:lnTo>
                <a:lnTo>
                  <a:pt x="4841" y="116"/>
                </a:lnTo>
                <a:lnTo>
                  <a:pt x="4848" y="116"/>
                </a:lnTo>
                <a:lnTo>
                  <a:pt x="4852" y="116"/>
                </a:lnTo>
                <a:lnTo>
                  <a:pt x="4861" y="118"/>
                </a:lnTo>
                <a:lnTo>
                  <a:pt x="4867" y="118"/>
                </a:lnTo>
                <a:lnTo>
                  <a:pt x="4875" y="118"/>
                </a:lnTo>
                <a:lnTo>
                  <a:pt x="4883" y="118"/>
                </a:lnTo>
                <a:lnTo>
                  <a:pt x="4890" y="118"/>
                </a:lnTo>
                <a:lnTo>
                  <a:pt x="4900" y="118"/>
                </a:lnTo>
                <a:lnTo>
                  <a:pt x="4907" y="118"/>
                </a:lnTo>
                <a:lnTo>
                  <a:pt x="4920" y="119"/>
                </a:lnTo>
                <a:lnTo>
                  <a:pt x="4930" y="119"/>
                </a:lnTo>
                <a:lnTo>
                  <a:pt x="4939" y="119"/>
                </a:lnTo>
                <a:lnTo>
                  <a:pt x="4948" y="120"/>
                </a:lnTo>
                <a:lnTo>
                  <a:pt x="4954" y="120"/>
                </a:lnTo>
                <a:lnTo>
                  <a:pt x="4960" y="119"/>
                </a:lnTo>
                <a:lnTo>
                  <a:pt x="4964" y="119"/>
                </a:lnTo>
                <a:lnTo>
                  <a:pt x="4968" y="119"/>
                </a:lnTo>
                <a:lnTo>
                  <a:pt x="4978" y="119"/>
                </a:lnTo>
                <a:lnTo>
                  <a:pt x="4982" y="119"/>
                </a:lnTo>
                <a:lnTo>
                  <a:pt x="4994" y="118"/>
                </a:lnTo>
                <a:lnTo>
                  <a:pt x="5005" y="118"/>
                </a:lnTo>
                <a:lnTo>
                  <a:pt x="5014" y="118"/>
                </a:lnTo>
                <a:lnTo>
                  <a:pt x="5027" y="116"/>
                </a:lnTo>
                <a:lnTo>
                  <a:pt x="5038" y="116"/>
                </a:lnTo>
                <a:lnTo>
                  <a:pt x="5047" y="115"/>
                </a:lnTo>
                <a:lnTo>
                  <a:pt x="5059" y="114"/>
                </a:lnTo>
                <a:lnTo>
                  <a:pt x="5076" y="113"/>
                </a:lnTo>
                <a:lnTo>
                  <a:pt x="5095" y="111"/>
                </a:lnTo>
                <a:lnTo>
                  <a:pt x="5111" y="110"/>
                </a:lnTo>
                <a:lnTo>
                  <a:pt x="5129" y="109"/>
                </a:lnTo>
                <a:lnTo>
                  <a:pt x="5151" y="107"/>
                </a:lnTo>
                <a:lnTo>
                  <a:pt x="5170" y="106"/>
                </a:lnTo>
                <a:lnTo>
                  <a:pt x="5195" y="105"/>
                </a:lnTo>
                <a:lnTo>
                  <a:pt x="5204" y="105"/>
                </a:lnTo>
                <a:lnTo>
                  <a:pt x="5214" y="103"/>
                </a:lnTo>
                <a:lnTo>
                  <a:pt x="5222" y="103"/>
                </a:lnTo>
                <a:lnTo>
                  <a:pt x="5231" y="103"/>
                </a:lnTo>
                <a:lnTo>
                  <a:pt x="5236" y="103"/>
                </a:lnTo>
                <a:lnTo>
                  <a:pt x="5240" y="103"/>
                </a:lnTo>
                <a:lnTo>
                  <a:pt x="5249" y="103"/>
                </a:lnTo>
                <a:lnTo>
                  <a:pt x="5253" y="103"/>
                </a:lnTo>
                <a:lnTo>
                  <a:pt x="5259" y="103"/>
                </a:lnTo>
                <a:lnTo>
                  <a:pt x="5262" y="103"/>
                </a:lnTo>
                <a:lnTo>
                  <a:pt x="5269" y="103"/>
                </a:lnTo>
                <a:lnTo>
                  <a:pt x="5273" y="103"/>
                </a:lnTo>
                <a:lnTo>
                  <a:pt x="5280" y="103"/>
                </a:lnTo>
                <a:lnTo>
                  <a:pt x="5288" y="103"/>
                </a:lnTo>
                <a:lnTo>
                  <a:pt x="5300" y="103"/>
                </a:lnTo>
                <a:lnTo>
                  <a:pt x="5313" y="103"/>
                </a:lnTo>
                <a:lnTo>
                  <a:pt x="5319" y="103"/>
                </a:lnTo>
                <a:lnTo>
                  <a:pt x="5332" y="103"/>
                </a:lnTo>
                <a:lnTo>
                  <a:pt x="5342" y="105"/>
                </a:lnTo>
                <a:lnTo>
                  <a:pt x="5353" y="105"/>
                </a:lnTo>
                <a:lnTo>
                  <a:pt x="5372" y="106"/>
                </a:lnTo>
                <a:lnTo>
                  <a:pt x="5385" y="107"/>
                </a:lnTo>
                <a:lnTo>
                  <a:pt x="5390" y="107"/>
                </a:lnTo>
                <a:lnTo>
                  <a:pt x="5394" y="108"/>
                </a:lnTo>
                <a:lnTo>
                  <a:pt x="5403" y="108"/>
                </a:lnTo>
                <a:lnTo>
                  <a:pt x="5407" y="109"/>
                </a:lnTo>
                <a:lnTo>
                  <a:pt x="5413" y="109"/>
                </a:lnTo>
                <a:lnTo>
                  <a:pt x="5421" y="110"/>
                </a:lnTo>
                <a:lnTo>
                  <a:pt x="5433" y="111"/>
                </a:lnTo>
                <a:lnTo>
                  <a:pt x="5445" y="112"/>
                </a:lnTo>
                <a:lnTo>
                  <a:pt x="5456" y="112"/>
                </a:lnTo>
                <a:lnTo>
                  <a:pt x="5469" y="114"/>
                </a:lnTo>
                <a:lnTo>
                  <a:pt x="5480" y="114"/>
                </a:lnTo>
                <a:lnTo>
                  <a:pt x="5489" y="115"/>
                </a:lnTo>
                <a:lnTo>
                  <a:pt x="5500" y="116"/>
                </a:lnTo>
                <a:lnTo>
                  <a:pt x="5504" y="116"/>
                </a:lnTo>
                <a:lnTo>
                  <a:pt x="5510" y="116"/>
                </a:lnTo>
                <a:lnTo>
                  <a:pt x="5517" y="118"/>
                </a:lnTo>
                <a:lnTo>
                  <a:pt x="5525" y="118"/>
                </a:lnTo>
                <a:lnTo>
                  <a:pt x="5532" y="119"/>
                </a:lnTo>
                <a:lnTo>
                  <a:pt x="5535" y="119"/>
                </a:lnTo>
                <a:lnTo>
                  <a:pt x="5541" y="120"/>
                </a:lnTo>
                <a:lnTo>
                  <a:pt x="5549" y="120"/>
                </a:lnTo>
                <a:lnTo>
                  <a:pt x="5560" y="120"/>
                </a:lnTo>
                <a:lnTo>
                  <a:pt x="5563" y="120"/>
                </a:lnTo>
                <a:lnTo>
                  <a:pt x="5572" y="120"/>
                </a:lnTo>
                <a:lnTo>
                  <a:pt x="5576" y="121"/>
                </a:lnTo>
                <a:lnTo>
                  <a:pt x="5581" y="121"/>
                </a:lnTo>
                <a:lnTo>
                  <a:pt x="5586" y="121"/>
                </a:lnTo>
                <a:lnTo>
                  <a:pt x="5595" y="121"/>
                </a:lnTo>
                <a:lnTo>
                  <a:pt x="5603" y="121"/>
                </a:lnTo>
                <a:lnTo>
                  <a:pt x="5610" y="122"/>
                </a:lnTo>
                <a:lnTo>
                  <a:pt x="5614" y="122"/>
                </a:lnTo>
                <a:lnTo>
                  <a:pt x="5621" y="123"/>
                </a:lnTo>
                <a:lnTo>
                  <a:pt x="5626" y="123"/>
                </a:lnTo>
                <a:lnTo>
                  <a:pt x="5636" y="123"/>
                </a:lnTo>
                <a:lnTo>
                  <a:pt x="5648" y="125"/>
                </a:lnTo>
                <a:lnTo>
                  <a:pt x="5655" y="125"/>
                </a:lnTo>
                <a:lnTo>
                  <a:pt x="5662" y="125"/>
                </a:lnTo>
                <a:lnTo>
                  <a:pt x="5666" y="125"/>
                </a:lnTo>
                <a:lnTo>
                  <a:pt x="5677" y="125"/>
                </a:lnTo>
                <a:lnTo>
                  <a:pt x="5689" y="125"/>
                </a:lnTo>
                <a:lnTo>
                  <a:pt x="5696" y="125"/>
                </a:lnTo>
                <a:lnTo>
                  <a:pt x="5706" y="125"/>
                </a:lnTo>
                <a:lnTo>
                  <a:pt x="5722" y="125"/>
                </a:lnTo>
                <a:lnTo>
                  <a:pt x="5726" y="124"/>
                </a:lnTo>
                <a:lnTo>
                  <a:pt x="5730" y="124"/>
                </a:lnTo>
                <a:lnTo>
                  <a:pt x="5737" y="123"/>
                </a:lnTo>
                <a:lnTo>
                  <a:pt x="5741" y="123"/>
                </a:lnTo>
                <a:lnTo>
                  <a:pt x="5748" y="123"/>
                </a:lnTo>
                <a:lnTo>
                  <a:pt x="5754" y="123"/>
                </a:lnTo>
                <a:lnTo>
                  <a:pt x="5760" y="123"/>
                </a:lnTo>
                <a:lnTo>
                  <a:pt x="5765" y="122"/>
                </a:lnTo>
                <a:lnTo>
                  <a:pt x="5776" y="122"/>
                </a:lnTo>
                <a:lnTo>
                  <a:pt x="5786" y="122"/>
                </a:lnTo>
                <a:lnTo>
                  <a:pt x="5802" y="123"/>
                </a:lnTo>
                <a:lnTo>
                  <a:pt x="5820" y="123"/>
                </a:lnTo>
                <a:lnTo>
                  <a:pt x="5833" y="124"/>
                </a:lnTo>
                <a:lnTo>
                  <a:pt x="5864" y="125"/>
                </a:lnTo>
                <a:lnTo>
                  <a:pt x="5877" y="125"/>
                </a:lnTo>
                <a:lnTo>
                  <a:pt x="5897" y="125"/>
                </a:lnTo>
                <a:lnTo>
                  <a:pt x="5916" y="125"/>
                </a:lnTo>
                <a:lnTo>
                  <a:pt x="5935" y="126"/>
                </a:lnTo>
                <a:lnTo>
                  <a:pt x="5958" y="126"/>
                </a:lnTo>
                <a:lnTo>
                  <a:pt x="5969" y="126"/>
                </a:lnTo>
                <a:lnTo>
                  <a:pt x="5980" y="126"/>
                </a:lnTo>
                <a:lnTo>
                  <a:pt x="6007" y="126"/>
                </a:lnTo>
                <a:lnTo>
                  <a:pt x="6022" y="126"/>
                </a:lnTo>
                <a:lnTo>
                  <a:pt x="6050" y="125"/>
                </a:lnTo>
                <a:lnTo>
                  <a:pt x="6062" y="125"/>
                </a:lnTo>
                <a:lnTo>
                  <a:pt x="6079" y="124"/>
                </a:lnTo>
                <a:lnTo>
                  <a:pt x="6107" y="123"/>
                </a:lnTo>
                <a:lnTo>
                  <a:pt x="6126" y="123"/>
                </a:lnTo>
                <a:lnTo>
                  <a:pt x="6140" y="122"/>
                </a:lnTo>
                <a:lnTo>
                  <a:pt x="6164" y="121"/>
                </a:lnTo>
                <a:lnTo>
                  <a:pt x="6179" y="120"/>
                </a:lnTo>
                <a:lnTo>
                  <a:pt x="6197" y="118"/>
                </a:lnTo>
                <a:lnTo>
                  <a:pt x="6218" y="116"/>
                </a:lnTo>
                <a:lnTo>
                  <a:pt x="6228" y="115"/>
                </a:lnTo>
                <a:lnTo>
                  <a:pt x="6242" y="114"/>
                </a:lnTo>
                <a:lnTo>
                  <a:pt x="6260" y="113"/>
                </a:lnTo>
                <a:lnTo>
                  <a:pt x="6274" y="112"/>
                </a:lnTo>
                <a:lnTo>
                  <a:pt x="6282" y="111"/>
                </a:lnTo>
                <a:lnTo>
                  <a:pt x="6297" y="110"/>
                </a:lnTo>
                <a:lnTo>
                  <a:pt x="6306" y="109"/>
                </a:lnTo>
                <a:lnTo>
                  <a:pt x="6324" y="107"/>
                </a:lnTo>
                <a:lnTo>
                  <a:pt x="6335" y="107"/>
                </a:lnTo>
                <a:lnTo>
                  <a:pt x="6351" y="107"/>
                </a:lnTo>
                <a:lnTo>
                  <a:pt x="6367" y="107"/>
                </a:lnTo>
                <a:lnTo>
                  <a:pt x="6383" y="107"/>
                </a:lnTo>
                <a:lnTo>
                  <a:pt x="6399" y="107"/>
                </a:lnTo>
                <a:lnTo>
                  <a:pt x="6421" y="107"/>
                </a:lnTo>
                <a:lnTo>
                  <a:pt x="6425" y="107"/>
                </a:lnTo>
                <a:lnTo>
                  <a:pt x="6437" y="107"/>
                </a:lnTo>
                <a:lnTo>
                  <a:pt x="6455" y="106"/>
                </a:lnTo>
                <a:lnTo>
                  <a:pt x="6472" y="106"/>
                </a:lnTo>
                <a:lnTo>
                  <a:pt x="6485" y="105"/>
                </a:lnTo>
                <a:lnTo>
                  <a:pt x="6499" y="103"/>
                </a:lnTo>
                <a:lnTo>
                  <a:pt x="6514" y="103"/>
                </a:lnTo>
                <a:lnTo>
                  <a:pt x="6531" y="102"/>
                </a:lnTo>
                <a:lnTo>
                  <a:pt x="6539" y="102"/>
                </a:lnTo>
                <a:lnTo>
                  <a:pt x="6552" y="101"/>
                </a:lnTo>
                <a:lnTo>
                  <a:pt x="6567" y="101"/>
                </a:lnTo>
                <a:lnTo>
                  <a:pt x="6585" y="100"/>
                </a:lnTo>
                <a:lnTo>
                  <a:pt x="6597" y="99"/>
                </a:lnTo>
                <a:lnTo>
                  <a:pt x="6617" y="98"/>
                </a:lnTo>
                <a:lnTo>
                  <a:pt x="6639" y="97"/>
                </a:lnTo>
                <a:lnTo>
                  <a:pt x="6653" y="97"/>
                </a:lnTo>
                <a:lnTo>
                  <a:pt x="6670" y="97"/>
                </a:lnTo>
                <a:lnTo>
                  <a:pt x="6687" y="96"/>
                </a:lnTo>
                <a:lnTo>
                  <a:pt x="6705" y="95"/>
                </a:lnTo>
                <a:lnTo>
                  <a:pt x="6721" y="95"/>
                </a:lnTo>
                <a:lnTo>
                  <a:pt x="6734" y="94"/>
                </a:lnTo>
                <a:lnTo>
                  <a:pt x="6753" y="94"/>
                </a:lnTo>
                <a:lnTo>
                  <a:pt x="6759" y="93"/>
                </a:lnTo>
                <a:lnTo>
                  <a:pt x="6768" y="93"/>
                </a:lnTo>
                <a:lnTo>
                  <a:pt x="6780" y="92"/>
                </a:lnTo>
                <a:lnTo>
                  <a:pt x="6788" y="92"/>
                </a:lnTo>
                <a:lnTo>
                  <a:pt x="6804" y="90"/>
                </a:lnTo>
                <a:lnTo>
                  <a:pt x="6827" y="89"/>
                </a:lnTo>
                <a:lnTo>
                  <a:pt x="6834" y="89"/>
                </a:lnTo>
                <a:lnTo>
                  <a:pt x="6840" y="89"/>
                </a:lnTo>
                <a:lnTo>
                  <a:pt x="6865" y="89"/>
                </a:lnTo>
                <a:lnTo>
                  <a:pt x="6888" y="88"/>
                </a:lnTo>
                <a:lnTo>
                  <a:pt x="6902" y="87"/>
                </a:lnTo>
                <a:lnTo>
                  <a:pt x="6917" y="87"/>
                </a:lnTo>
                <a:lnTo>
                  <a:pt x="6936" y="86"/>
                </a:lnTo>
                <a:lnTo>
                  <a:pt x="6956" y="85"/>
                </a:lnTo>
                <a:lnTo>
                  <a:pt x="6975" y="85"/>
                </a:lnTo>
                <a:lnTo>
                  <a:pt x="6990" y="85"/>
                </a:lnTo>
                <a:lnTo>
                  <a:pt x="7016" y="84"/>
                </a:lnTo>
                <a:lnTo>
                  <a:pt x="7032" y="83"/>
                </a:lnTo>
                <a:lnTo>
                  <a:pt x="7045" y="83"/>
                </a:lnTo>
                <a:lnTo>
                  <a:pt x="7059" y="82"/>
                </a:lnTo>
                <a:lnTo>
                  <a:pt x="7068" y="82"/>
                </a:lnTo>
                <a:lnTo>
                  <a:pt x="7079" y="81"/>
                </a:lnTo>
                <a:lnTo>
                  <a:pt x="7092" y="81"/>
                </a:lnTo>
                <a:lnTo>
                  <a:pt x="7098" y="81"/>
                </a:lnTo>
                <a:lnTo>
                  <a:pt x="7114" y="79"/>
                </a:lnTo>
                <a:lnTo>
                  <a:pt x="7126" y="77"/>
                </a:lnTo>
                <a:lnTo>
                  <a:pt x="7138" y="77"/>
                </a:lnTo>
                <a:lnTo>
                  <a:pt x="7151" y="77"/>
                </a:lnTo>
                <a:lnTo>
                  <a:pt x="7159" y="76"/>
                </a:lnTo>
                <a:lnTo>
                  <a:pt x="7171" y="75"/>
                </a:lnTo>
                <a:lnTo>
                  <a:pt x="7183" y="73"/>
                </a:lnTo>
                <a:lnTo>
                  <a:pt x="7190" y="73"/>
                </a:lnTo>
                <a:lnTo>
                  <a:pt x="7200" y="72"/>
                </a:lnTo>
                <a:lnTo>
                  <a:pt x="7209" y="72"/>
                </a:lnTo>
                <a:lnTo>
                  <a:pt x="7213" y="72"/>
                </a:lnTo>
                <a:lnTo>
                  <a:pt x="7222" y="72"/>
                </a:lnTo>
                <a:lnTo>
                  <a:pt x="7232" y="72"/>
                </a:lnTo>
                <a:lnTo>
                  <a:pt x="7243" y="73"/>
                </a:lnTo>
                <a:lnTo>
                  <a:pt x="7254" y="73"/>
                </a:lnTo>
                <a:lnTo>
                  <a:pt x="7265" y="73"/>
                </a:lnTo>
                <a:lnTo>
                  <a:pt x="7275" y="73"/>
                </a:lnTo>
                <a:lnTo>
                  <a:pt x="7285" y="73"/>
                </a:lnTo>
                <a:lnTo>
                  <a:pt x="7300" y="73"/>
                </a:lnTo>
                <a:lnTo>
                  <a:pt x="7314" y="73"/>
                </a:lnTo>
                <a:lnTo>
                  <a:pt x="7324" y="72"/>
                </a:lnTo>
                <a:lnTo>
                  <a:pt x="7333" y="72"/>
                </a:lnTo>
                <a:lnTo>
                  <a:pt x="7347" y="70"/>
                </a:lnTo>
                <a:lnTo>
                  <a:pt x="7368" y="67"/>
                </a:lnTo>
                <a:lnTo>
                  <a:pt x="7378" y="67"/>
                </a:lnTo>
                <a:lnTo>
                  <a:pt x="7387" y="65"/>
                </a:lnTo>
                <a:lnTo>
                  <a:pt x="7402" y="64"/>
                </a:lnTo>
                <a:lnTo>
                  <a:pt x="7409" y="64"/>
                </a:lnTo>
                <a:lnTo>
                  <a:pt x="7418" y="63"/>
                </a:lnTo>
                <a:lnTo>
                  <a:pt x="7432" y="61"/>
                </a:lnTo>
                <a:lnTo>
                  <a:pt x="7443" y="59"/>
                </a:lnTo>
                <a:lnTo>
                  <a:pt x="7452" y="59"/>
                </a:lnTo>
                <a:lnTo>
                  <a:pt x="7460" y="58"/>
                </a:lnTo>
                <a:lnTo>
                  <a:pt x="7470" y="58"/>
                </a:lnTo>
                <a:lnTo>
                  <a:pt x="7478" y="58"/>
                </a:lnTo>
                <a:lnTo>
                  <a:pt x="7486" y="58"/>
                </a:lnTo>
                <a:lnTo>
                  <a:pt x="7501" y="58"/>
                </a:lnTo>
                <a:lnTo>
                  <a:pt x="7511" y="61"/>
                </a:lnTo>
                <a:lnTo>
                  <a:pt x="7525" y="59"/>
                </a:lnTo>
                <a:lnTo>
                  <a:pt x="7538" y="59"/>
                </a:lnTo>
                <a:lnTo>
                  <a:pt x="7551" y="58"/>
                </a:lnTo>
                <a:lnTo>
                  <a:pt x="7559" y="57"/>
                </a:lnTo>
                <a:lnTo>
                  <a:pt x="7563" y="56"/>
                </a:lnTo>
                <a:lnTo>
                  <a:pt x="7570" y="56"/>
                </a:lnTo>
                <a:lnTo>
                  <a:pt x="7578" y="59"/>
                </a:lnTo>
                <a:lnTo>
                  <a:pt x="7594" y="58"/>
                </a:lnTo>
                <a:lnTo>
                  <a:pt x="7607" y="56"/>
                </a:lnTo>
                <a:lnTo>
                  <a:pt x="7618" y="57"/>
                </a:lnTo>
                <a:lnTo>
                  <a:pt x="7628" y="58"/>
                </a:lnTo>
                <a:lnTo>
                  <a:pt x="7647" y="56"/>
                </a:lnTo>
                <a:lnTo>
                  <a:pt x="7660" y="57"/>
                </a:lnTo>
                <a:lnTo>
                  <a:pt x="7670" y="56"/>
                </a:lnTo>
                <a:lnTo>
                  <a:pt x="7687" y="56"/>
                </a:lnTo>
                <a:lnTo>
                  <a:pt x="7704" y="55"/>
                </a:lnTo>
                <a:lnTo>
                  <a:pt x="7716" y="54"/>
                </a:lnTo>
                <a:lnTo>
                  <a:pt x="7732" y="54"/>
                </a:lnTo>
                <a:lnTo>
                  <a:pt x="7751" y="54"/>
                </a:lnTo>
                <a:lnTo>
                  <a:pt x="7771" y="54"/>
                </a:lnTo>
                <a:lnTo>
                  <a:pt x="7793" y="52"/>
                </a:lnTo>
                <a:lnTo>
                  <a:pt x="7819" y="52"/>
                </a:lnTo>
                <a:lnTo>
                  <a:pt x="7840" y="52"/>
                </a:lnTo>
                <a:lnTo>
                  <a:pt x="7850" y="51"/>
                </a:lnTo>
                <a:lnTo>
                  <a:pt x="7876" y="51"/>
                </a:lnTo>
                <a:lnTo>
                  <a:pt x="7895" y="50"/>
                </a:lnTo>
                <a:lnTo>
                  <a:pt x="7908" y="49"/>
                </a:lnTo>
                <a:lnTo>
                  <a:pt x="7938" y="46"/>
                </a:lnTo>
                <a:lnTo>
                  <a:pt x="7958" y="45"/>
                </a:lnTo>
                <a:lnTo>
                  <a:pt x="7973" y="45"/>
                </a:lnTo>
                <a:lnTo>
                  <a:pt x="7985" y="45"/>
                </a:lnTo>
                <a:lnTo>
                  <a:pt x="7996" y="44"/>
                </a:lnTo>
                <a:lnTo>
                  <a:pt x="8014" y="42"/>
                </a:lnTo>
                <a:lnTo>
                  <a:pt x="8028" y="39"/>
                </a:lnTo>
                <a:lnTo>
                  <a:pt x="8048" y="38"/>
                </a:lnTo>
                <a:lnTo>
                  <a:pt x="8073" y="36"/>
                </a:lnTo>
                <a:lnTo>
                  <a:pt x="8102" y="33"/>
                </a:lnTo>
                <a:lnTo>
                  <a:pt x="8121" y="32"/>
                </a:lnTo>
                <a:lnTo>
                  <a:pt x="8135" y="30"/>
                </a:lnTo>
                <a:lnTo>
                  <a:pt x="8148" y="30"/>
                </a:lnTo>
                <a:lnTo>
                  <a:pt x="8161" y="29"/>
                </a:lnTo>
                <a:lnTo>
                  <a:pt x="8175" y="26"/>
                </a:lnTo>
                <a:lnTo>
                  <a:pt x="8186" y="25"/>
                </a:lnTo>
                <a:lnTo>
                  <a:pt x="8195" y="24"/>
                </a:lnTo>
                <a:lnTo>
                  <a:pt x="8206" y="23"/>
                </a:lnTo>
                <a:lnTo>
                  <a:pt x="8221" y="22"/>
                </a:lnTo>
                <a:lnTo>
                  <a:pt x="8229" y="21"/>
                </a:lnTo>
                <a:lnTo>
                  <a:pt x="8243" y="20"/>
                </a:lnTo>
                <a:lnTo>
                  <a:pt x="8254" y="19"/>
                </a:lnTo>
                <a:lnTo>
                  <a:pt x="8264" y="17"/>
                </a:lnTo>
                <a:lnTo>
                  <a:pt x="8277" y="16"/>
                </a:lnTo>
                <a:lnTo>
                  <a:pt x="8292" y="13"/>
                </a:lnTo>
                <a:lnTo>
                  <a:pt x="8308" y="11"/>
                </a:lnTo>
                <a:lnTo>
                  <a:pt x="8320" y="10"/>
                </a:lnTo>
                <a:lnTo>
                  <a:pt x="8335" y="8"/>
                </a:lnTo>
                <a:lnTo>
                  <a:pt x="8349" y="8"/>
                </a:lnTo>
                <a:lnTo>
                  <a:pt x="8366" y="6"/>
                </a:lnTo>
                <a:lnTo>
                  <a:pt x="8402" y="3"/>
                </a:lnTo>
                <a:lnTo>
                  <a:pt x="8426" y="0"/>
                </a:lnTo>
                <a:lnTo>
                  <a:pt x="8426" y="0"/>
                </a:lnTo>
                <a:lnTo>
                  <a:pt x="8402" y="3"/>
                </a:lnTo>
                <a:lnTo>
                  <a:pt x="8366" y="6"/>
                </a:lnTo>
                <a:lnTo>
                  <a:pt x="8349" y="8"/>
                </a:lnTo>
                <a:lnTo>
                  <a:pt x="8335" y="8"/>
                </a:lnTo>
                <a:lnTo>
                  <a:pt x="8320" y="10"/>
                </a:lnTo>
                <a:lnTo>
                  <a:pt x="8308" y="11"/>
                </a:lnTo>
                <a:lnTo>
                  <a:pt x="8292" y="13"/>
                </a:lnTo>
                <a:lnTo>
                  <a:pt x="8277" y="16"/>
                </a:lnTo>
                <a:lnTo>
                  <a:pt x="8264" y="17"/>
                </a:lnTo>
                <a:lnTo>
                  <a:pt x="8254" y="19"/>
                </a:lnTo>
                <a:lnTo>
                  <a:pt x="8243" y="20"/>
                </a:lnTo>
                <a:lnTo>
                  <a:pt x="8229" y="21"/>
                </a:lnTo>
                <a:lnTo>
                  <a:pt x="8221" y="22"/>
                </a:lnTo>
                <a:lnTo>
                  <a:pt x="8206" y="23"/>
                </a:lnTo>
                <a:lnTo>
                  <a:pt x="8195" y="24"/>
                </a:lnTo>
                <a:lnTo>
                  <a:pt x="8186" y="25"/>
                </a:lnTo>
                <a:lnTo>
                  <a:pt x="8175" y="26"/>
                </a:lnTo>
                <a:lnTo>
                  <a:pt x="8161" y="29"/>
                </a:lnTo>
                <a:lnTo>
                  <a:pt x="8148" y="30"/>
                </a:lnTo>
                <a:lnTo>
                  <a:pt x="8135" y="30"/>
                </a:lnTo>
                <a:lnTo>
                  <a:pt x="8121" y="32"/>
                </a:lnTo>
                <a:lnTo>
                  <a:pt x="8102" y="33"/>
                </a:lnTo>
                <a:lnTo>
                  <a:pt x="8073" y="36"/>
                </a:lnTo>
                <a:lnTo>
                  <a:pt x="8048" y="38"/>
                </a:lnTo>
                <a:lnTo>
                  <a:pt x="8028" y="39"/>
                </a:lnTo>
                <a:lnTo>
                  <a:pt x="8014" y="42"/>
                </a:lnTo>
                <a:lnTo>
                  <a:pt x="7996" y="44"/>
                </a:lnTo>
                <a:lnTo>
                  <a:pt x="7985" y="45"/>
                </a:lnTo>
                <a:lnTo>
                  <a:pt x="7973" y="45"/>
                </a:lnTo>
                <a:lnTo>
                  <a:pt x="7958" y="45"/>
                </a:lnTo>
                <a:lnTo>
                  <a:pt x="7938" y="46"/>
                </a:lnTo>
                <a:lnTo>
                  <a:pt x="7908" y="49"/>
                </a:lnTo>
                <a:lnTo>
                  <a:pt x="7895" y="50"/>
                </a:lnTo>
                <a:lnTo>
                  <a:pt x="7876" y="51"/>
                </a:lnTo>
                <a:lnTo>
                  <a:pt x="7850" y="51"/>
                </a:lnTo>
                <a:lnTo>
                  <a:pt x="7840" y="52"/>
                </a:lnTo>
                <a:lnTo>
                  <a:pt x="7819" y="52"/>
                </a:lnTo>
                <a:lnTo>
                  <a:pt x="7793" y="52"/>
                </a:lnTo>
                <a:lnTo>
                  <a:pt x="7771" y="54"/>
                </a:lnTo>
                <a:lnTo>
                  <a:pt x="7751" y="54"/>
                </a:lnTo>
                <a:lnTo>
                  <a:pt x="7732" y="54"/>
                </a:lnTo>
                <a:lnTo>
                  <a:pt x="7716" y="54"/>
                </a:lnTo>
                <a:lnTo>
                  <a:pt x="7704" y="55"/>
                </a:lnTo>
                <a:lnTo>
                  <a:pt x="7687" y="56"/>
                </a:lnTo>
                <a:lnTo>
                  <a:pt x="7670" y="56"/>
                </a:lnTo>
                <a:lnTo>
                  <a:pt x="7660" y="57"/>
                </a:lnTo>
                <a:lnTo>
                  <a:pt x="7647" y="56"/>
                </a:lnTo>
                <a:lnTo>
                  <a:pt x="7628" y="58"/>
                </a:lnTo>
                <a:lnTo>
                  <a:pt x="7618" y="57"/>
                </a:lnTo>
                <a:lnTo>
                  <a:pt x="7607" y="56"/>
                </a:lnTo>
                <a:lnTo>
                  <a:pt x="7594" y="58"/>
                </a:lnTo>
                <a:lnTo>
                  <a:pt x="7578" y="59"/>
                </a:lnTo>
                <a:lnTo>
                  <a:pt x="7570" y="56"/>
                </a:lnTo>
                <a:lnTo>
                  <a:pt x="7563" y="56"/>
                </a:lnTo>
                <a:lnTo>
                  <a:pt x="7559" y="57"/>
                </a:lnTo>
                <a:lnTo>
                  <a:pt x="7551" y="58"/>
                </a:lnTo>
                <a:lnTo>
                  <a:pt x="7538" y="59"/>
                </a:lnTo>
                <a:lnTo>
                  <a:pt x="7525" y="59"/>
                </a:lnTo>
                <a:lnTo>
                  <a:pt x="7511" y="61"/>
                </a:lnTo>
                <a:lnTo>
                  <a:pt x="7501" y="58"/>
                </a:lnTo>
                <a:lnTo>
                  <a:pt x="7486" y="58"/>
                </a:lnTo>
                <a:lnTo>
                  <a:pt x="7478" y="58"/>
                </a:lnTo>
                <a:lnTo>
                  <a:pt x="7470" y="58"/>
                </a:lnTo>
                <a:lnTo>
                  <a:pt x="7460" y="58"/>
                </a:lnTo>
                <a:lnTo>
                  <a:pt x="7452" y="59"/>
                </a:lnTo>
                <a:lnTo>
                  <a:pt x="7443" y="59"/>
                </a:lnTo>
                <a:lnTo>
                  <a:pt x="7432" y="61"/>
                </a:lnTo>
                <a:lnTo>
                  <a:pt x="7418" y="63"/>
                </a:lnTo>
                <a:lnTo>
                  <a:pt x="7409" y="64"/>
                </a:lnTo>
                <a:lnTo>
                  <a:pt x="7402" y="64"/>
                </a:lnTo>
                <a:lnTo>
                  <a:pt x="7387" y="65"/>
                </a:lnTo>
                <a:lnTo>
                  <a:pt x="7378" y="67"/>
                </a:lnTo>
                <a:lnTo>
                  <a:pt x="7368" y="67"/>
                </a:lnTo>
                <a:lnTo>
                  <a:pt x="7347" y="70"/>
                </a:lnTo>
                <a:lnTo>
                  <a:pt x="7333" y="72"/>
                </a:lnTo>
                <a:lnTo>
                  <a:pt x="7324" y="72"/>
                </a:lnTo>
                <a:lnTo>
                  <a:pt x="7314" y="73"/>
                </a:lnTo>
                <a:lnTo>
                  <a:pt x="7300" y="73"/>
                </a:lnTo>
                <a:lnTo>
                  <a:pt x="7285" y="73"/>
                </a:lnTo>
                <a:lnTo>
                  <a:pt x="7275" y="73"/>
                </a:lnTo>
                <a:lnTo>
                  <a:pt x="7265" y="73"/>
                </a:lnTo>
                <a:lnTo>
                  <a:pt x="7254" y="73"/>
                </a:lnTo>
                <a:lnTo>
                  <a:pt x="7243" y="73"/>
                </a:lnTo>
                <a:lnTo>
                  <a:pt x="7232" y="72"/>
                </a:lnTo>
                <a:lnTo>
                  <a:pt x="7222" y="72"/>
                </a:lnTo>
                <a:lnTo>
                  <a:pt x="7213" y="72"/>
                </a:lnTo>
                <a:lnTo>
                  <a:pt x="7209" y="72"/>
                </a:lnTo>
                <a:lnTo>
                  <a:pt x="7200" y="72"/>
                </a:lnTo>
                <a:lnTo>
                  <a:pt x="7190" y="73"/>
                </a:lnTo>
                <a:lnTo>
                  <a:pt x="7183" y="73"/>
                </a:lnTo>
                <a:lnTo>
                  <a:pt x="7171" y="75"/>
                </a:lnTo>
                <a:lnTo>
                  <a:pt x="7159" y="76"/>
                </a:lnTo>
                <a:lnTo>
                  <a:pt x="7151" y="77"/>
                </a:lnTo>
                <a:lnTo>
                  <a:pt x="7138" y="77"/>
                </a:lnTo>
                <a:lnTo>
                  <a:pt x="7126" y="77"/>
                </a:lnTo>
                <a:lnTo>
                  <a:pt x="7114" y="79"/>
                </a:lnTo>
                <a:lnTo>
                  <a:pt x="7098" y="81"/>
                </a:lnTo>
                <a:lnTo>
                  <a:pt x="7092" y="81"/>
                </a:lnTo>
                <a:lnTo>
                  <a:pt x="7079" y="81"/>
                </a:lnTo>
                <a:lnTo>
                  <a:pt x="7068" y="82"/>
                </a:lnTo>
                <a:lnTo>
                  <a:pt x="7059" y="82"/>
                </a:lnTo>
                <a:lnTo>
                  <a:pt x="7045" y="83"/>
                </a:lnTo>
                <a:lnTo>
                  <a:pt x="7032" y="83"/>
                </a:lnTo>
                <a:lnTo>
                  <a:pt x="7016" y="84"/>
                </a:lnTo>
                <a:lnTo>
                  <a:pt x="6990" y="85"/>
                </a:lnTo>
                <a:lnTo>
                  <a:pt x="6975" y="85"/>
                </a:lnTo>
                <a:lnTo>
                  <a:pt x="6956" y="85"/>
                </a:lnTo>
                <a:lnTo>
                  <a:pt x="6936" y="86"/>
                </a:lnTo>
                <a:lnTo>
                  <a:pt x="6917" y="87"/>
                </a:lnTo>
                <a:lnTo>
                  <a:pt x="6902" y="87"/>
                </a:lnTo>
                <a:lnTo>
                  <a:pt x="6888" y="88"/>
                </a:lnTo>
                <a:lnTo>
                  <a:pt x="6865" y="89"/>
                </a:lnTo>
                <a:lnTo>
                  <a:pt x="6840" y="89"/>
                </a:lnTo>
                <a:lnTo>
                  <a:pt x="6834" y="89"/>
                </a:lnTo>
                <a:lnTo>
                  <a:pt x="6827" y="89"/>
                </a:lnTo>
                <a:lnTo>
                  <a:pt x="6804" y="90"/>
                </a:lnTo>
                <a:lnTo>
                  <a:pt x="6788" y="92"/>
                </a:lnTo>
                <a:lnTo>
                  <a:pt x="6780" y="92"/>
                </a:lnTo>
                <a:lnTo>
                  <a:pt x="6768" y="93"/>
                </a:lnTo>
                <a:lnTo>
                  <a:pt x="6759" y="93"/>
                </a:lnTo>
                <a:lnTo>
                  <a:pt x="6753" y="94"/>
                </a:lnTo>
                <a:lnTo>
                  <a:pt x="6734" y="94"/>
                </a:lnTo>
                <a:lnTo>
                  <a:pt x="6721" y="95"/>
                </a:lnTo>
                <a:lnTo>
                  <a:pt x="6705" y="95"/>
                </a:lnTo>
                <a:lnTo>
                  <a:pt x="6687" y="96"/>
                </a:lnTo>
                <a:lnTo>
                  <a:pt x="6670" y="97"/>
                </a:lnTo>
                <a:lnTo>
                  <a:pt x="6653" y="97"/>
                </a:lnTo>
                <a:lnTo>
                  <a:pt x="6639" y="97"/>
                </a:lnTo>
                <a:lnTo>
                  <a:pt x="6617" y="98"/>
                </a:lnTo>
                <a:lnTo>
                  <a:pt x="6597" y="99"/>
                </a:lnTo>
                <a:lnTo>
                  <a:pt x="6585" y="100"/>
                </a:lnTo>
                <a:lnTo>
                  <a:pt x="6567" y="101"/>
                </a:lnTo>
                <a:lnTo>
                  <a:pt x="6552" y="101"/>
                </a:lnTo>
                <a:lnTo>
                  <a:pt x="6539" y="102"/>
                </a:lnTo>
                <a:lnTo>
                  <a:pt x="6531" y="102"/>
                </a:lnTo>
                <a:lnTo>
                  <a:pt x="6514" y="103"/>
                </a:lnTo>
                <a:lnTo>
                  <a:pt x="6499" y="103"/>
                </a:lnTo>
                <a:lnTo>
                  <a:pt x="6485" y="105"/>
                </a:lnTo>
                <a:lnTo>
                  <a:pt x="6472" y="106"/>
                </a:lnTo>
                <a:lnTo>
                  <a:pt x="6455" y="106"/>
                </a:lnTo>
                <a:lnTo>
                  <a:pt x="6437" y="107"/>
                </a:lnTo>
                <a:lnTo>
                  <a:pt x="6425" y="107"/>
                </a:lnTo>
                <a:lnTo>
                  <a:pt x="6421" y="107"/>
                </a:lnTo>
                <a:lnTo>
                  <a:pt x="6399" y="107"/>
                </a:lnTo>
                <a:lnTo>
                  <a:pt x="6383" y="107"/>
                </a:lnTo>
                <a:lnTo>
                  <a:pt x="6367" y="107"/>
                </a:lnTo>
                <a:lnTo>
                  <a:pt x="6351" y="107"/>
                </a:lnTo>
                <a:lnTo>
                  <a:pt x="6335" y="107"/>
                </a:lnTo>
                <a:lnTo>
                  <a:pt x="6324" y="107"/>
                </a:lnTo>
                <a:lnTo>
                  <a:pt x="6306" y="109"/>
                </a:lnTo>
                <a:lnTo>
                  <a:pt x="6297" y="110"/>
                </a:lnTo>
                <a:lnTo>
                  <a:pt x="6282" y="111"/>
                </a:lnTo>
                <a:lnTo>
                  <a:pt x="6274" y="112"/>
                </a:lnTo>
                <a:lnTo>
                  <a:pt x="6260" y="113"/>
                </a:lnTo>
                <a:lnTo>
                  <a:pt x="6242" y="114"/>
                </a:lnTo>
                <a:lnTo>
                  <a:pt x="6228" y="115"/>
                </a:lnTo>
                <a:lnTo>
                  <a:pt x="6218" y="116"/>
                </a:lnTo>
                <a:lnTo>
                  <a:pt x="6197" y="118"/>
                </a:lnTo>
                <a:lnTo>
                  <a:pt x="6179" y="120"/>
                </a:lnTo>
                <a:lnTo>
                  <a:pt x="6164" y="121"/>
                </a:lnTo>
                <a:lnTo>
                  <a:pt x="6140" y="122"/>
                </a:lnTo>
                <a:lnTo>
                  <a:pt x="6126" y="123"/>
                </a:lnTo>
                <a:lnTo>
                  <a:pt x="6107" y="123"/>
                </a:lnTo>
                <a:lnTo>
                  <a:pt x="6079" y="124"/>
                </a:lnTo>
                <a:lnTo>
                  <a:pt x="6062" y="125"/>
                </a:lnTo>
                <a:lnTo>
                  <a:pt x="6050" y="125"/>
                </a:lnTo>
                <a:lnTo>
                  <a:pt x="6022" y="126"/>
                </a:lnTo>
                <a:lnTo>
                  <a:pt x="6007" y="126"/>
                </a:lnTo>
                <a:lnTo>
                  <a:pt x="5980" y="126"/>
                </a:lnTo>
                <a:lnTo>
                  <a:pt x="5969" y="126"/>
                </a:lnTo>
                <a:lnTo>
                  <a:pt x="5958" y="126"/>
                </a:lnTo>
                <a:lnTo>
                  <a:pt x="5935" y="126"/>
                </a:lnTo>
                <a:lnTo>
                  <a:pt x="5916" y="125"/>
                </a:lnTo>
                <a:lnTo>
                  <a:pt x="5897" y="125"/>
                </a:lnTo>
                <a:lnTo>
                  <a:pt x="5877" y="125"/>
                </a:lnTo>
                <a:lnTo>
                  <a:pt x="5864" y="125"/>
                </a:lnTo>
                <a:lnTo>
                  <a:pt x="5833" y="124"/>
                </a:lnTo>
                <a:lnTo>
                  <a:pt x="5820" y="123"/>
                </a:lnTo>
                <a:lnTo>
                  <a:pt x="5802" y="123"/>
                </a:lnTo>
                <a:lnTo>
                  <a:pt x="5786" y="122"/>
                </a:lnTo>
                <a:lnTo>
                  <a:pt x="5776" y="122"/>
                </a:lnTo>
                <a:lnTo>
                  <a:pt x="5765" y="122"/>
                </a:lnTo>
                <a:lnTo>
                  <a:pt x="5760" y="123"/>
                </a:lnTo>
                <a:lnTo>
                  <a:pt x="5754" y="123"/>
                </a:lnTo>
                <a:lnTo>
                  <a:pt x="5748" y="123"/>
                </a:lnTo>
                <a:lnTo>
                  <a:pt x="5741" y="123"/>
                </a:lnTo>
                <a:lnTo>
                  <a:pt x="5737" y="123"/>
                </a:lnTo>
                <a:lnTo>
                  <a:pt x="5730" y="124"/>
                </a:lnTo>
                <a:lnTo>
                  <a:pt x="5726" y="124"/>
                </a:lnTo>
                <a:lnTo>
                  <a:pt x="5722" y="125"/>
                </a:lnTo>
                <a:lnTo>
                  <a:pt x="5706" y="125"/>
                </a:lnTo>
                <a:lnTo>
                  <a:pt x="5696" y="125"/>
                </a:lnTo>
                <a:lnTo>
                  <a:pt x="5689" y="125"/>
                </a:lnTo>
                <a:lnTo>
                  <a:pt x="5677" y="125"/>
                </a:lnTo>
                <a:lnTo>
                  <a:pt x="5666" y="125"/>
                </a:lnTo>
                <a:lnTo>
                  <a:pt x="5662" y="125"/>
                </a:lnTo>
                <a:lnTo>
                  <a:pt x="5655" y="125"/>
                </a:lnTo>
                <a:lnTo>
                  <a:pt x="5648" y="125"/>
                </a:lnTo>
                <a:lnTo>
                  <a:pt x="5636" y="123"/>
                </a:lnTo>
                <a:lnTo>
                  <a:pt x="5626" y="123"/>
                </a:lnTo>
                <a:lnTo>
                  <a:pt x="5621" y="123"/>
                </a:lnTo>
                <a:lnTo>
                  <a:pt x="5614" y="122"/>
                </a:lnTo>
                <a:lnTo>
                  <a:pt x="5610" y="122"/>
                </a:lnTo>
                <a:lnTo>
                  <a:pt x="5603" y="121"/>
                </a:lnTo>
                <a:lnTo>
                  <a:pt x="5595" y="121"/>
                </a:lnTo>
                <a:lnTo>
                  <a:pt x="5586" y="121"/>
                </a:lnTo>
                <a:lnTo>
                  <a:pt x="5581" y="122"/>
                </a:lnTo>
                <a:lnTo>
                  <a:pt x="5576" y="123"/>
                </a:lnTo>
                <a:lnTo>
                  <a:pt x="5572" y="124"/>
                </a:lnTo>
                <a:lnTo>
                  <a:pt x="5563" y="125"/>
                </a:lnTo>
                <a:lnTo>
                  <a:pt x="5560" y="125"/>
                </a:lnTo>
                <a:lnTo>
                  <a:pt x="5549" y="126"/>
                </a:lnTo>
                <a:lnTo>
                  <a:pt x="5541" y="127"/>
                </a:lnTo>
                <a:lnTo>
                  <a:pt x="5535" y="127"/>
                </a:lnTo>
                <a:lnTo>
                  <a:pt x="5532" y="127"/>
                </a:lnTo>
                <a:lnTo>
                  <a:pt x="5525" y="128"/>
                </a:lnTo>
                <a:lnTo>
                  <a:pt x="5517" y="128"/>
                </a:lnTo>
                <a:lnTo>
                  <a:pt x="5510" y="128"/>
                </a:lnTo>
                <a:lnTo>
                  <a:pt x="5504" y="127"/>
                </a:lnTo>
                <a:lnTo>
                  <a:pt x="5500" y="126"/>
                </a:lnTo>
                <a:lnTo>
                  <a:pt x="5489" y="125"/>
                </a:lnTo>
                <a:lnTo>
                  <a:pt x="5480" y="124"/>
                </a:lnTo>
                <a:lnTo>
                  <a:pt x="5469" y="123"/>
                </a:lnTo>
                <a:lnTo>
                  <a:pt x="5456" y="122"/>
                </a:lnTo>
                <a:lnTo>
                  <a:pt x="5445" y="121"/>
                </a:lnTo>
                <a:lnTo>
                  <a:pt x="5433" y="120"/>
                </a:lnTo>
                <a:lnTo>
                  <a:pt x="5421" y="118"/>
                </a:lnTo>
                <a:lnTo>
                  <a:pt x="5413" y="118"/>
                </a:lnTo>
                <a:lnTo>
                  <a:pt x="5407" y="116"/>
                </a:lnTo>
                <a:lnTo>
                  <a:pt x="5403" y="116"/>
                </a:lnTo>
                <a:lnTo>
                  <a:pt x="5394" y="115"/>
                </a:lnTo>
                <a:lnTo>
                  <a:pt x="5390" y="114"/>
                </a:lnTo>
                <a:lnTo>
                  <a:pt x="5385" y="114"/>
                </a:lnTo>
                <a:lnTo>
                  <a:pt x="5372" y="112"/>
                </a:lnTo>
                <a:lnTo>
                  <a:pt x="5353" y="113"/>
                </a:lnTo>
                <a:lnTo>
                  <a:pt x="5342" y="113"/>
                </a:lnTo>
                <a:lnTo>
                  <a:pt x="5332" y="112"/>
                </a:lnTo>
                <a:lnTo>
                  <a:pt x="5319" y="111"/>
                </a:lnTo>
                <a:lnTo>
                  <a:pt x="5313" y="111"/>
                </a:lnTo>
                <a:lnTo>
                  <a:pt x="5300" y="111"/>
                </a:lnTo>
                <a:lnTo>
                  <a:pt x="5288" y="111"/>
                </a:lnTo>
                <a:lnTo>
                  <a:pt x="5280" y="111"/>
                </a:lnTo>
                <a:lnTo>
                  <a:pt x="5273" y="111"/>
                </a:lnTo>
                <a:lnTo>
                  <a:pt x="5269" y="111"/>
                </a:lnTo>
                <a:lnTo>
                  <a:pt x="5262" y="111"/>
                </a:lnTo>
                <a:lnTo>
                  <a:pt x="5259" y="111"/>
                </a:lnTo>
                <a:lnTo>
                  <a:pt x="5253" y="111"/>
                </a:lnTo>
                <a:lnTo>
                  <a:pt x="5249" y="111"/>
                </a:lnTo>
                <a:lnTo>
                  <a:pt x="5240" y="111"/>
                </a:lnTo>
                <a:lnTo>
                  <a:pt x="5236" y="111"/>
                </a:lnTo>
                <a:lnTo>
                  <a:pt x="5231" y="111"/>
                </a:lnTo>
                <a:lnTo>
                  <a:pt x="5222" y="111"/>
                </a:lnTo>
                <a:lnTo>
                  <a:pt x="5214" y="111"/>
                </a:lnTo>
                <a:lnTo>
                  <a:pt x="5204" y="111"/>
                </a:lnTo>
                <a:lnTo>
                  <a:pt x="5195" y="111"/>
                </a:lnTo>
                <a:lnTo>
                  <a:pt x="5170" y="112"/>
                </a:lnTo>
                <a:lnTo>
                  <a:pt x="5151" y="114"/>
                </a:lnTo>
                <a:lnTo>
                  <a:pt x="5129" y="116"/>
                </a:lnTo>
                <a:lnTo>
                  <a:pt x="5111" y="120"/>
                </a:lnTo>
                <a:lnTo>
                  <a:pt x="5095" y="121"/>
                </a:lnTo>
                <a:lnTo>
                  <a:pt x="5076" y="122"/>
                </a:lnTo>
                <a:lnTo>
                  <a:pt x="5059" y="125"/>
                </a:lnTo>
                <a:lnTo>
                  <a:pt x="5047" y="125"/>
                </a:lnTo>
                <a:lnTo>
                  <a:pt x="5038" y="125"/>
                </a:lnTo>
                <a:lnTo>
                  <a:pt x="5027" y="125"/>
                </a:lnTo>
                <a:lnTo>
                  <a:pt x="5014" y="126"/>
                </a:lnTo>
                <a:lnTo>
                  <a:pt x="5005" y="127"/>
                </a:lnTo>
                <a:lnTo>
                  <a:pt x="4994" y="128"/>
                </a:lnTo>
                <a:lnTo>
                  <a:pt x="4982" y="129"/>
                </a:lnTo>
                <a:lnTo>
                  <a:pt x="4978" y="131"/>
                </a:lnTo>
                <a:lnTo>
                  <a:pt x="4968" y="132"/>
                </a:lnTo>
                <a:lnTo>
                  <a:pt x="4964" y="132"/>
                </a:lnTo>
                <a:lnTo>
                  <a:pt x="4960" y="132"/>
                </a:lnTo>
                <a:lnTo>
                  <a:pt x="4954" y="132"/>
                </a:lnTo>
                <a:lnTo>
                  <a:pt x="4948" y="132"/>
                </a:lnTo>
                <a:lnTo>
                  <a:pt x="4939" y="132"/>
                </a:lnTo>
                <a:lnTo>
                  <a:pt x="4930" y="132"/>
                </a:lnTo>
                <a:lnTo>
                  <a:pt x="4920" y="132"/>
                </a:lnTo>
                <a:lnTo>
                  <a:pt x="4907" y="132"/>
                </a:lnTo>
                <a:lnTo>
                  <a:pt x="4900" y="132"/>
                </a:lnTo>
                <a:lnTo>
                  <a:pt x="4890" y="132"/>
                </a:lnTo>
                <a:lnTo>
                  <a:pt x="4883" y="132"/>
                </a:lnTo>
                <a:lnTo>
                  <a:pt x="4875" y="132"/>
                </a:lnTo>
                <a:lnTo>
                  <a:pt x="4867" y="132"/>
                </a:lnTo>
                <a:lnTo>
                  <a:pt x="4861" y="131"/>
                </a:lnTo>
                <a:lnTo>
                  <a:pt x="4852" y="131"/>
                </a:lnTo>
                <a:lnTo>
                  <a:pt x="4848" y="131"/>
                </a:lnTo>
                <a:lnTo>
                  <a:pt x="4841" y="131"/>
                </a:lnTo>
                <a:lnTo>
                  <a:pt x="4834" y="131"/>
                </a:lnTo>
                <a:lnTo>
                  <a:pt x="4824" y="131"/>
                </a:lnTo>
                <a:lnTo>
                  <a:pt x="4818" y="131"/>
                </a:lnTo>
                <a:lnTo>
                  <a:pt x="4808" y="129"/>
                </a:lnTo>
                <a:lnTo>
                  <a:pt x="4802" y="131"/>
                </a:lnTo>
                <a:lnTo>
                  <a:pt x="4797" y="131"/>
                </a:lnTo>
                <a:lnTo>
                  <a:pt x="4791" y="131"/>
                </a:lnTo>
                <a:lnTo>
                  <a:pt x="4783" y="132"/>
                </a:lnTo>
                <a:lnTo>
                  <a:pt x="4772" y="132"/>
                </a:lnTo>
                <a:lnTo>
                  <a:pt x="4760" y="134"/>
                </a:lnTo>
                <a:lnTo>
                  <a:pt x="4742" y="136"/>
                </a:lnTo>
                <a:lnTo>
                  <a:pt x="4721" y="140"/>
                </a:lnTo>
                <a:lnTo>
                  <a:pt x="4711" y="140"/>
                </a:lnTo>
                <a:lnTo>
                  <a:pt x="4693" y="142"/>
                </a:lnTo>
                <a:lnTo>
                  <a:pt x="4681" y="145"/>
                </a:lnTo>
                <a:lnTo>
                  <a:pt x="4666" y="147"/>
                </a:lnTo>
                <a:lnTo>
                  <a:pt x="4658" y="147"/>
                </a:lnTo>
                <a:lnTo>
                  <a:pt x="4641" y="148"/>
                </a:lnTo>
                <a:lnTo>
                  <a:pt x="4626" y="148"/>
                </a:lnTo>
                <a:lnTo>
                  <a:pt x="4612" y="148"/>
                </a:lnTo>
                <a:lnTo>
                  <a:pt x="4604" y="148"/>
                </a:lnTo>
                <a:lnTo>
                  <a:pt x="4582" y="148"/>
                </a:lnTo>
                <a:lnTo>
                  <a:pt x="4572" y="148"/>
                </a:lnTo>
                <a:lnTo>
                  <a:pt x="4561" y="147"/>
                </a:lnTo>
                <a:lnTo>
                  <a:pt x="4541" y="146"/>
                </a:lnTo>
                <a:lnTo>
                  <a:pt x="4527" y="146"/>
                </a:lnTo>
                <a:lnTo>
                  <a:pt x="4512" y="148"/>
                </a:lnTo>
                <a:lnTo>
                  <a:pt x="4500" y="148"/>
                </a:lnTo>
                <a:lnTo>
                  <a:pt x="4485" y="150"/>
                </a:lnTo>
                <a:lnTo>
                  <a:pt x="4470" y="149"/>
                </a:lnTo>
                <a:lnTo>
                  <a:pt x="4461" y="149"/>
                </a:lnTo>
                <a:lnTo>
                  <a:pt x="4437" y="148"/>
                </a:lnTo>
                <a:lnTo>
                  <a:pt x="4432" y="148"/>
                </a:lnTo>
                <a:lnTo>
                  <a:pt x="4411" y="147"/>
                </a:lnTo>
                <a:lnTo>
                  <a:pt x="4393" y="146"/>
                </a:lnTo>
                <a:lnTo>
                  <a:pt x="4347" y="141"/>
                </a:lnTo>
                <a:lnTo>
                  <a:pt x="4343" y="141"/>
                </a:lnTo>
                <a:lnTo>
                  <a:pt x="4309" y="139"/>
                </a:lnTo>
                <a:lnTo>
                  <a:pt x="4307" y="139"/>
                </a:lnTo>
                <a:lnTo>
                  <a:pt x="4298" y="139"/>
                </a:lnTo>
                <a:lnTo>
                  <a:pt x="4285" y="139"/>
                </a:lnTo>
                <a:lnTo>
                  <a:pt x="4279" y="139"/>
                </a:lnTo>
                <a:lnTo>
                  <a:pt x="4265" y="139"/>
                </a:lnTo>
                <a:lnTo>
                  <a:pt x="4244" y="137"/>
                </a:lnTo>
                <a:lnTo>
                  <a:pt x="4230" y="136"/>
                </a:lnTo>
                <a:lnTo>
                  <a:pt x="4223" y="136"/>
                </a:lnTo>
                <a:lnTo>
                  <a:pt x="4204" y="135"/>
                </a:lnTo>
                <a:lnTo>
                  <a:pt x="4193" y="135"/>
                </a:lnTo>
                <a:lnTo>
                  <a:pt x="4158" y="134"/>
                </a:lnTo>
                <a:lnTo>
                  <a:pt x="4151" y="134"/>
                </a:lnTo>
                <a:lnTo>
                  <a:pt x="4145" y="134"/>
                </a:lnTo>
                <a:lnTo>
                  <a:pt x="4119" y="133"/>
                </a:lnTo>
                <a:lnTo>
                  <a:pt x="4107" y="133"/>
                </a:lnTo>
                <a:lnTo>
                  <a:pt x="4098" y="132"/>
                </a:lnTo>
                <a:lnTo>
                  <a:pt x="4088" y="132"/>
                </a:lnTo>
                <a:lnTo>
                  <a:pt x="4074" y="132"/>
                </a:lnTo>
                <a:lnTo>
                  <a:pt x="4061" y="132"/>
                </a:lnTo>
                <a:lnTo>
                  <a:pt x="4053" y="132"/>
                </a:lnTo>
                <a:lnTo>
                  <a:pt x="4044" y="132"/>
                </a:lnTo>
                <a:lnTo>
                  <a:pt x="4033" y="132"/>
                </a:lnTo>
                <a:lnTo>
                  <a:pt x="4018" y="132"/>
                </a:lnTo>
                <a:lnTo>
                  <a:pt x="4009" y="132"/>
                </a:lnTo>
                <a:lnTo>
                  <a:pt x="3994" y="132"/>
                </a:lnTo>
                <a:lnTo>
                  <a:pt x="3983" y="132"/>
                </a:lnTo>
                <a:lnTo>
                  <a:pt x="3978" y="132"/>
                </a:lnTo>
                <a:lnTo>
                  <a:pt x="3966" y="132"/>
                </a:lnTo>
                <a:lnTo>
                  <a:pt x="3957" y="132"/>
                </a:lnTo>
                <a:lnTo>
                  <a:pt x="3945" y="131"/>
                </a:lnTo>
                <a:lnTo>
                  <a:pt x="3931" y="131"/>
                </a:lnTo>
                <a:lnTo>
                  <a:pt x="3923" y="129"/>
                </a:lnTo>
                <a:lnTo>
                  <a:pt x="3917" y="129"/>
                </a:lnTo>
                <a:lnTo>
                  <a:pt x="3907" y="128"/>
                </a:lnTo>
                <a:lnTo>
                  <a:pt x="3900" y="128"/>
                </a:lnTo>
                <a:lnTo>
                  <a:pt x="3893" y="128"/>
                </a:lnTo>
                <a:lnTo>
                  <a:pt x="3887" y="128"/>
                </a:lnTo>
                <a:lnTo>
                  <a:pt x="3875" y="129"/>
                </a:lnTo>
                <a:lnTo>
                  <a:pt x="3869" y="129"/>
                </a:lnTo>
                <a:lnTo>
                  <a:pt x="3858" y="129"/>
                </a:lnTo>
                <a:lnTo>
                  <a:pt x="3850" y="131"/>
                </a:lnTo>
                <a:lnTo>
                  <a:pt x="3840" y="131"/>
                </a:lnTo>
                <a:lnTo>
                  <a:pt x="3833" y="131"/>
                </a:lnTo>
                <a:lnTo>
                  <a:pt x="3829" y="131"/>
                </a:lnTo>
                <a:lnTo>
                  <a:pt x="3818" y="132"/>
                </a:lnTo>
                <a:lnTo>
                  <a:pt x="3811" y="132"/>
                </a:lnTo>
                <a:lnTo>
                  <a:pt x="3801" y="134"/>
                </a:lnTo>
                <a:lnTo>
                  <a:pt x="3793" y="134"/>
                </a:lnTo>
                <a:lnTo>
                  <a:pt x="3786" y="134"/>
                </a:lnTo>
                <a:lnTo>
                  <a:pt x="3777" y="134"/>
                </a:lnTo>
                <a:lnTo>
                  <a:pt x="3768" y="135"/>
                </a:lnTo>
                <a:lnTo>
                  <a:pt x="3761" y="135"/>
                </a:lnTo>
                <a:lnTo>
                  <a:pt x="3755" y="135"/>
                </a:lnTo>
                <a:lnTo>
                  <a:pt x="3747" y="136"/>
                </a:lnTo>
                <a:lnTo>
                  <a:pt x="3740" y="136"/>
                </a:lnTo>
                <a:lnTo>
                  <a:pt x="3725" y="136"/>
                </a:lnTo>
                <a:lnTo>
                  <a:pt x="3723" y="136"/>
                </a:lnTo>
                <a:lnTo>
                  <a:pt x="3713" y="136"/>
                </a:lnTo>
                <a:lnTo>
                  <a:pt x="3703" y="136"/>
                </a:lnTo>
                <a:lnTo>
                  <a:pt x="3697" y="136"/>
                </a:lnTo>
                <a:lnTo>
                  <a:pt x="3687" y="136"/>
                </a:lnTo>
                <a:lnTo>
                  <a:pt x="3683" y="135"/>
                </a:lnTo>
                <a:lnTo>
                  <a:pt x="3674" y="135"/>
                </a:lnTo>
                <a:lnTo>
                  <a:pt x="3669" y="135"/>
                </a:lnTo>
                <a:lnTo>
                  <a:pt x="3660" y="134"/>
                </a:lnTo>
                <a:lnTo>
                  <a:pt x="3657" y="134"/>
                </a:lnTo>
                <a:lnTo>
                  <a:pt x="3650" y="134"/>
                </a:lnTo>
                <a:lnTo>
                  <a:pt x="3643" y="134"/>
                </a:lnTo>
                <a:lnTo>
                  <a:pt x="3634" y="135"/>
                </a:lnTo>
                <a:lnTo>
                  <a:pt x="3631" y="135"/>
                </a:lnTo>
                <a:lnTo>
                  <a:pt x="3625" y="135"/>
                </a:lnTo>
                <a:lnTo>
                  <a:pt x="3620" y="135"/>
                </a:lnTo>
                <a:lnTo>
                  <a:pt x="3614" y="135"/>
                </a:lnTo>
                <a:lnTo>
                  <a:pt x="3611" y="135"/>
                </a:lnTo>
                <a:lnTo>
                  <a:pt x="3603" y="135"/>
                </a:lnTo>
                <a:lnTo>
                  <a:pt x="3598" y="135"/>
                </a:lnTo>
                <a:lnTo>
                  <a:pt x="3590" y="135"/>
                </a:lnTo>
                <a:lnTo>
                  <a:pt x="3581" y="134"/>
                </a:lnTo>
                <a:lnTo>
                  <a:pt x="3572" y="135"/>
                </a:lnTo>
                <a:lnTo>
                  <a:pt x="3561" y="135"/>
                </a:lnTo>
                <a:lnTo>
                  <a:pt x="3554" y="134"/>
                </a:lnTo>
                <a:lnTo>
                  <a:pt x="3543" y="134"/>
                </a:lnTo>
                <a:lnTo>
                  <a:pt x="3536" y="134"/>
                </a:lnTo>
                <a:lnTo>
                  <a:pt x="3529" y="135"/>
                </a:lnTo>
                <a:lnTo>
                  <a:pt x="3522" y="135"/>
                </a:lnTo>
                <a:lnTo>
                  <a:pt x="3514" y="136"/>
                </a:lnTo>
                <a:lnTo>
                  <a:pt x="3506" y="136"/>
                </a:lnTo>
                <a:lnTo>
                  <a:pt x="3499" y="136"/>
                </a:lnTo>
                <a:lnTo>
                  <a:pt x="3492" y="135"/>
                </a:lnTo>
                <a:lnTo>
                  <a:pt x="3482" y="134"/>
                </a:lnTo>
                <a:lnTo>
                  <a:pt x="3476" y="134"/>
                </a:lnTo>
                <a:lnTo>
                  <a:pt x="3467" y="134"/>
                </a:lnTo>
                <a:lnTo>
                  <a:pt x="3455" y="133"/>
                </a:lnTo>
                <a:lnTo>
                  <a:pt x="3445" y="133"/>
                </a:lnTo>
                <a:lnTo>
                  <a:pt x="3441" y="133"/>
                </a:lnTo>
                <a:lnTo>
                  <a:pt x="3433" y="132"/>
                </a:lnTo>
                <a:lnTo>
                  <a:pt x="3425" y="132"/>
                </a:lnTo>
                <a:lnTo>
                  <a:pt x="3419" y="132"/>
                </a:lnTo>
                <a:lnTo>
                  <a:pt x="3413" y="132"/>
                </a:lnTo>
                <a:lnTo>
                  <a:pt x="3410" y="131"/>
                </a:lnTo>
                <a:lnTo>
                  <a:pt x="3399" y="131"/>
                </a:lnTo>
                <a:lnTo>
                  <a:pt x="3393" y="131"/>
                </a:lnTo>
                <a:lnTo>
                  <a:pt x="3385" y="129"/>
                </a:lnTo>
                <a:lnTo>
                  <a:pt x="3377" y="129"/>
                </a:lnTo>
                <a:lnTo>
                  <a:pt x="3364" y="129"/>
                </a:lnTo>
                <a:lnTo>
                  <a:pt x="3352" y="128"/>
                </a:lnTo>
                <a:lnTo>
                  <a:pt x="3346" y="128"/>
                </a:lnTo>
                <a:lnTo>
                  <a:pt x="3330" y="128"/>
                </a:lnTo>
                <a:lnTo>
                  <a:pt x="3324" y="128"/>
                </a:lnTo>
                <a:lnTo>
                  <a:pt x="3314" y="128"/>
                </a:lnTo>
                <a:lnTo>
                  <a:pt x="3307" y="128"/>
                </a:lnTo>
                <a:lnTo>
                  <a:pt x="3300" y="128"/>
                </a:lnTo>
                <a:lnTo>
                  <a:pt x="3294" y="128"/>
                </a:lnTo>
                <a:lnTo>
                  <a:pt x="3286" y="128"/>
                </a:lnTo>
                <a:lnTo>
                  <a:pt x="3281" y="128"/>
                </a:lnTo>
                <a:lnTo>
                  <a:pt x="3274" y="128"/>
                </a:lnTo>
                <a:lnTo>
                  <a:pt x="3269" y="131"/>
                </a:lnTo>
                <a:lnTo>
                  <a:pt x="3259" y="132"/>
                </a:lnTo>
                <a:lnTo>
                  <a:pt x="3256" y="132"/>
                </a:lnTo>
                <a:lnTo>
                  <a:pt x="3245" y="133"/>
                </a:lnTo>
                <a:lnTo>
                  <a:pt x="3236" y="134"/>
                </a:lnTo>
                <a:lnTo>
                  <a:pt x="3228" y="134"/>
                </a:lnTo>
                <a:lnTo>
                  <a:pt x="3218" y="134"/>
                </a:lnTo>
                <a:lnTo>
                  <a:pt x="3211" y="134"/>
                </a:lnTo>
                <a:lnTo>
                  <a:pt x="3202" y="134"/>
                </a:lnTo>
                <a:lnTo>
                  <a:pt x="3196" y="134"/>
                </a:lnTo>
                <a:lnTo>
                  <a:pt x="3183" y="135"/>
                </a:lnTo>
                <a:lnTo>
                  <a:pt x="3176" y="135"/>
                </a:lnTo>
                <a:lnTo>
                  <a:pt x="3168" y="135"/>
                </a:lnTo>
                <a:lnTo>
                  <a:pt x="3162" y="135"/>
                </a:lnTo>
                <a:lnTo>
                  <a:pt x="3162" y="135"/>
                </a:lnTo>
                <a:lnTo>
                  <a:pt x="3157" y="135"/>
                </a:lnTo>
                <a:lnTo>
                  <a:pt x="3146" y="135"/>
                </a:lnTo>
                <a:lnTo>
                  <a:pt x="3141" y="135"/>
                </a:lnTo>
                <a:lnTo>
                  <a:pt x="3130" y="136"/>
                </a:lnTo>
                <a:lnTo>
                  <a:pt x="3116" y="136"/>
                </a:lnTo>
                <a:lnTo>
                  <a:pt x="3114" y="136"/>
                </a:lnTo>
                <a:lnTo>
                  <a:pt x="3100" y="137"/>
                </a:lnTo>
                <a:lnTo>
                  <a:pt x="3086" y="138"/>
                </a:lnTo>
                <a:lnTo>
                  <a:pt x="3076" y="139"/>
                </a:lnTo>
                <a:lnTo>
                  <a:pt x="3071" y="139"/>
                </a:lnTo>
                <a:lnTo>
                  <a:pt x="3056" y="140"/>
                </a:lnTo>
                <a:lnTo>
                  <a:pt x="3038" y="141"/>
                </a:lnTo>
                <a:lnTo>
                  <a:pt x="3036" y="141"/>
                </a:lnTo>
                <a:lnTo>
                  <a:pt x="3019" y="142"/>
                </a:lnTo>
                <a:lnTo>
                  <a:pt x="3016" y="142"/>
                </a:lnTo>
                <a:lnTo>
                  <a:pt x="3007" y="142"/>
                </a:lnTo>
                <a:lnTo>
                  <a:pt x="3001" y="144"/>
                </a:lnTo>
                <a:lnTo>
                  <a:pt x="2992" y="144"/>
                </a:lnTo>
                <a:lnTo>
                  <a:pt x="2992" y="144"/>
                </a:lnTo>
                <a:lnTo>
                  <a:pt x="2991" y="144"/>
                </a:lnTo>
                <a:lnTo>
                  <a:pt x="2984" y="145"/>
                </a:lnTo>
                <a:lnTo>
                  <a:pt x="2974" y="144"/>
                </a:lnTo>
                <a:lnTo>
                  <a:pt x="2964" y="144"/>
                </a:lnTo>
                <a:lnTo>
                  <a:pt x="2955" y="142"/>
                </a:lnTo>
                <a:lnTo>
                  <a:pt x="2945" y="141"/>
                </a:lnTo>
                <a:lnTo>
                  <a:pt x="2941" y="141"/>
                </a:lnTo>
                <a:lnTo>
                  <a:pt x="2928" y="138"/>
                </a:lnTo>
                <a:lnTo>
                  <a:pt x="2918" y="136"/>
                </a:lnTo>
                <a:lnTo>
                  <a:pt x="2907" y="137"/>
                </a:lnTo>
                <a:lnTo>
                  <a:pt x="2886" y="136"/>
                </a:lnTo>
                <a:lnTo>
                  <a:pt x="2863" y="136"/>
                </a:lnTo>
                <a:lnTo>
                  <a:pt x="2846" y="136"/>
                </a:lnTo>
                <a:lnTo>
                  <a:pt x="2833" y="136"/>
                </a:lnTo>
                <a:lnTo>
                  <a:pt x="2818" y="136"/>
                </a:lnTo>
                <a:lnTo>
                  <a:pt x="2797" y="136"/>
                </a:lnTo>
                <a:lnTo>
                  <a:pt x="2781" y="136"/>
                </a:lnTo>
                <a:lnTo>
                  <a:pt x="2780" y="136"/>
                </a:lnTo>
                <a:lnTo>
                  <a:pt x="2663" y="147"/>
                </a:lnTo>
                <a:lnTo>
                  <a:pt x="2549" y="153"/>
                </a:lnTo>
                <a:lnTo>
                  <a:pt x="2518" y="154"/>
                </a:lnTo>
                <a:lnTo>
                  <a:pt x="2488" y="154"/>
                </a:lnTo>
                <a:lnTo>
                  <a:pt x="2438" y="154"/>
                </a:lnTo>
                <a:lnTo>
                  <a:pt x="2343" y="157"/>
                </a:lnTo>
                <a:lnTo>
                  <a:pt x="2213" y="161"/>
                </a:lnTo>
                <a:lnTo>
                  <a:pt x="2199" y="161"/>
                </a:lnTo>
                <a:lnTo>
                  <a:pt x="2145" y="163"/>
                </a:lnTo>
                <a:lnTo>
                  <a:pt x="2064" y="163"/>
                </a:lnTo>
                <a:lnTo>
                  <a:pt x="2001" y="161"/>
                </a:lnTo>
                <a:lnTo>
                  <a:pt x="1954" y="160"/>
                </a:lnTo>
                <a:lnTo>
                  <a:pt x="1886" y="160"/>
                </a:lnTo>
                <a:lnTo>
                  <a:pt x="1750" y="160"/>
                </a:lnTo>
                <a:lnTo>
                  <a:pt x="1667" y="151"/>
                </a:lnTo>
                <a:lnTo>
                  <a:pt x="1562" y="149"/>
                </a:lnTo>
                <a:lnTo>
                  <a:pt x="1050" y="149"/>
                </a:lnTo>
                <a:lnTo>
                  <a:pt x="258" y="155"/>
                </a:lnTo>
                <a:lnTo>
                  <a:pt x="0" y="157"/>
                </a:lnTo>
                <a:lnTo>
                  <a:pt x="0" y="157"/>
                </a:lnTo>
                <a:close/>
              </a:path>
            </a:pathLst>
          </a:custGeom>
          <a:solidFill>
            <a:srgbClr val="CCFFCC"/>
          </a:solidFill>
          <a:ln w="9525">
            <a:noFill/>
            <a:round/>
            <a:headEnd/>
            <a:tailEnd/>
          </a:ln>
        </p:spPr>
        <p:txBody>
          <a:bodyPr/>
          <a:lstStyle/>
          <a:p>
            <a:endParaRPr lang="en-GB"/>
          </a:p>
        </p:txBody>
      </p:sp>
      <p:sp>
        <p:nvSpPr>
          <p:cNvPr id="51" name="Freeform 2446"/>
          <p:cNvSpPr>
            <a:spLocks/>
          </p:cNvSpPr>
          <p:nvPr>
            <p:custDataLst>
              <p:tags r:id="rId42"/>
            </p:custDataLst>
          </p:nvPr>
        </p:nvSpPr>
        <p:spPr bwMode="auto">
          <a:xfrm>
            <a:off x="400988" y="2308232"/>
            <a:ext cx="8161157" cy="160783"/>
          </a:xfrm>
          <a:custGeom>
            <a:avLst/>
            <a:gdLst/>
            <a:ahLst/>
            <a:cxnLst>
              <a:cxn ang="0">
                <a:pos x="2518" y="154"/>
              </a:cxn>
              <a:cxn ang="0">
                <a:pos x="2964" y="144"/>
              </a:cxn>
              <a:cxn ang="0">
                <a:pos x="3114" y="136"/>
              </a:cxn>
              <a:cxn ang="0">
                <a:pos x="3245" y="133"/>
              </a:cxn>
              <a:cxn ang="0">
                <a:pos x="3385" y="129"/>
              </a:cxn>
              <a:cxn ang="0">
                <a:pos x="3514" y="136"/>
              </a:cxn>
              <a:cxn ang="0">
                <a:pos x="3634" y="135"/>
              </a:cxn>
              <a:cxn ang="0">
                <a:pos x="3761" y="135"/>
              </a:cxn>
              <a:cxn ang="0">
                <a:pos x="3900" y="128"/>
              </a:cxn>
              <a:cxn ang="0">
                <a:pos x="4074" y="132"/>
              </a:cxn>
              <a:cxn ang="0">
                <a:pos x="4307" y="139"/>
              </a:cxn>
              <a:cxn ang="0">
                <a:pos x="4582" y="148"/>
              </a:cxn>
              <a:cxn ang="0">
                <a:pos x="4802" y="131"/>
              </a:cxn>
              <a:cxn ang="0">
                <a:pos x="4939" y="132"/>
              </a:cxn>
              <a:cxn ang="0">
                <a:pos x="5111" y="120"/>
              </a:cxn>
              <a:cxn ang="0">
                <a:pos x="5280" y="111"/>
              </a:cxn>
              <a:cxn ang="0">
                <a:pos x="5445" y="121"/>
              </a:cxn>
              <a:cxn ang="0">
                <a:pos x="5576" y="123"/>
              </a:cxn>
              <a:cxn ang="0">
                <a:pos x="5706" y="125"/>
              </a:cxn>
              <a:cxn ang="0">
                <a:pos x="5897" y="125"/>
              </a:cxn>
              <a:cxn ang="0">
                <a:pos x="6218" y="116"/>
              </a:cxn>
              <a:cxn ang="0">
                <a:pos x="6455" y="106"/>
              </a:cxn>
              <a:cxn ang="0">
                <a:pos x="6721" y="95"/>
              </a:cxn>
              <a:cxn ang="0">
                <a:pos x="6975" y="85"/>
              </a:cxn>
              <a:cxn ang="0">
                <a:pos x="7190" y="73"/>
              </a:cxn>
              <a:cxn ang="0">
                <a:pos x="7378" y="67"/>
              </a:cxn>
              <a:cxn ang="0">
                <a:pos x="7559" y="57"/>
              </a:cxn>
              <a:cxn ang="0">
                <a:pos x="7793" y="52"/>
              </a:cxn>
              <a:cxn ang="0">
                <a:pos x="8121" y="32"/>
              </a:cxn>
              <a:cxn ang="0">
                <a:pos x="8335" y="8"/>
              </a:cxn>
              <a:cxn ang="0">
                <a:pos x="8229" y="21"/>
              </a:cxn>
              <a:cxn ang="0">
                <a:pos x="7973" y="45"/>
              </a:cxn>
              <a:cxn ang="0">
                <a:pos x="7660" y="57"/>
              </a:cxn>
              <a:cxn ang="0">
                <a:pos x="7470" y="58"/>
              </a:cxn>
              <a:cxn ang="0">
                <a:pos x="7275" y="76"/>
              </a:cxn>
              <a:cxn ang="0">
                <a:pos x="7098" y="84"/>
              </a:cxn>
              <a:cxn ang="0">
                <a:pos x="6834" y="93"/>
              </a:cxn>
              <a:cxn ang="0">
                <a:pos x="6585" y="103"/>
              </a:cxn>
              <a:cxn ang="0">
                <a:pos x="6335" y="110"/>
              </a:cxn>
              <a:cxn ang="0">
                <a:pos x="6062" y="128"/>
              </a:cxn>
              <a:cxn ang="0">
                <a:pos x="5765" y="125"/>
              </a:cxn>
              <a:cxn ang="0">
                <a:pos x="5636" y="126"/>
              </a:cxn>
              <a:cxn ang="0">
                <a:pos x="5525" y="131"/>
              </a:cxn>
              <a:cxn ang="0">
                <a:pos x="5385" y="116"/>
              </a:cxn>
              <a:cxn ang="0">
                <a:pos x="5236" y="113"/>
              </a:cxn>
              <a:cxn ang="0">
                <a:pos x="5005" y="131"/>
              </a:cxn>
              <a:cxn ang="0">
                <a:pos x="4867" y="134"/>
              </a:cxn>
              <a:cxn ang="0">
                <a:pos x="4711" y="142"/>
              </a:cxn>
              <a:cxn ang="0">
                <a:pos x="4470" y="152"/>
              </a:cxn>
              <a:cxn ang="0">
                <a:pos x="4204" y="138"/>
              </a:cxn>
              <a:cxn ang="0">
                <a:pos x="3983" y="135"/>
              </a:cxn>
              <a:cxn ang="0">
                <a:pos x="3833" y="134"/>
              </a:cxn>
              <a:cxn ang="0">
                <a:pos x="3697" y="139"/>
              </a:cxn>
              <a:cxn ang="0">
                <a:pos x="3590" y="137"/>
              </a:cxn>
              <a:cxn ang="0">
                <a:pos x="3445" y="136"/>
              </a:cxn>
              <a:cxn ang="0">
                <a:pos x="3307" y="132"/>
              </a:cxn>
              <a:cxn ang="0">
                <a:pos x="3176" y="138"/>
              </a:cxn>
              <a:cxn ang="0">
                <a:pos x="3019" y="146"/>
              </a:cxn>
              <a:cxn ang="0">
                <a:pos x="2863" y="139"/>
              </a:cxn>
              <a:cxn ang="0">
                <a:pos x="2001" y="164"/>
              </a:cxn>
            </a:cxnLst>
            <a:rect l="0" t="0" r="r" b="b"/>
            <a:pathLst>
              <a:path w="8426" h="166">
                <a:moveTo>
                  <a:pt x="0" y="157"/>
                </a:moveTo>
                <a:lnTo>
                  <a:pt x="258" y="155"/>
                </a:lnTo>
                <a:lnTo>
                  <a:pt x="1050" y="149"/>
                </a:lnTo>
                <a:lnTo>
                  <a:pt x="1562" y="149"/>
                </a:lnTo>
                <a:lnTo>
                  <a:pt x="1667" y="151"/>
                </a:lnTo>
                <a:lnTo>
                  <a:pt x="1750" y="160"/>
                </a:lnTo>
                <a:lnTo>
                  <a:pt x="1886" y="160"/>
                </a:lnTo>
                <a:lnTo>
                  <a:pt x="1954" y="160"/>
                </a:lnTo>
                <a:lnTo>
                  <a:pt x="2001" y="161"/>
                </a:lnTo>
                <a:lnTo>
                  <a:pt x="2064" y="163"/>
                </a:lnTo>
                <a:lnTo>
                  <a:pt x="2145" y="163"/>
                </a:lnTo>
                <a:lnTo>
                  <a:pt x="2199" y="161"/>
                </a:lnTo>
                <a:lnTo>
                  <a:pt x="2213" y="161"/>
                </a:lnTo>
                <a:lnTo>
                  <a:pt x="2343" y="157"/>
                </a:lnTo>
                <a:lnTo>
                  <a:pt x="2438" y="154"/>
                </a:lnTo>
                <a:lnTo>
                  <a:pt x="2488" y="154"/>
                </a:lnTo>
                <a:lnTo>
                  <a:pt x="2518" y="154"/>
                </a:lnTo>
                <a:lnTo>
                  <a:pt x="2549" y="153"/>
                </a:lnTo>
                <a:lnTo>
                  <a:pt x="2663" y="147"/>
                </a:lnTo>
                <a:lnTo>
                  <a:pt x="2780" y="136"/>
                </a:lnTo>
                <a:lnTo>
                  <a:pt x="2781" y="136"/>
                </a:lnTo>
                <a:lnTo>
                  <a:pt x="2797" y="136"/>
                </a:lnTo>
                <a:lnTo>
                  <a:pt x="2818" y="136"/>
                </a:lnTo>
                <a:lnTo>
                  <a:pt x="2833" y="136"/>
                </a:lnTo>
                <a:lnTo>
                  <a:pt x="2846" y="136"/>
                </a:lnTo>
                <a:lnTo>
                  <a:pt x="2863" y="136"/>
                </a:lnTo>
                <a:lnTo>
                  <a:pt x="2886" y="136"/>
                </a:lnTo>
                <a:lnTo>
                  <a:pt x="2907" y="137"/>
                </a:lnTo>
                <a:lnTo>
                  <a:pt x="2918" y="136"/>
                </a:lnTo>
                <a:lnTo>
                  <a:pt x="2928" y="138"/>
                </a:lnTo>
                <a:lnTo>
                  <a:pt x="2941" y="141"/>
                </a:lnTo>
                <a:lnTo>
                  <a:pt x="2945" y="141"/>
                </a:lnTo>
                <a:lnTo>
                  <a:pt x="2955" y="142"/>
                </a:lnTo>
                <a:lnTo>
                  <a:pt x="2964" y="144"/>
                </a:lnTo>
                <a:lnTo>
                  <a:pt x="2974" y="144"/>
                </a:lnTo>
                <a:lnTo>
                  <a:pt x="2984" y="145"/>
                </a:lnTo>
                <a:lnTo>
                  <a:pt x="2991" y="144"/>
                </a:lnTo>
                <a:lnTo>
                  <a:pt x="2992" y="144"/>
                </a:lnTo>
                <a:lnTo>
                  <a:pt x="2992" y="144"/>
                </a:lnTo>
                <a:lnTo>
                  <a:pt x="3001" y="144"/>
                </a:lnTo>
                <a:lnTo>
                  <a:pt x="3007" y="142"/>
                </a:lnTo>
                <a:lnTo>
                  <a:pt x="3016" y="142"/>
                </a:lnTo>
                <a:lnTo>
                  <a:pt x="3019" y="142"/>
                </a:lnTo>
                <a:lnTo>
                  <a:pt x="3036" y="141"/>
                </a:lnTo>
                <a:lnTo>
                  <a:pt x="3038" y="141"/>
                </a:lnTo>
                <a:lnTo>
                  <a:pt x="3056" y="140"/>
                </a:lnTo>
                <a:lnTo>
                  <a:pt x="3071" y="139"/>
                </a:lnTo>
                <a:lnTo>
                  <a:pt x="3076" y="139"/>
                </a:lnTo>
                <a:lnTo>
                  <a:pt x="3086" y="138"/>
                </a:lnTo>
                <a:lnTo>
                  <a:pt x="3100" y="137"/>
                </a:lnTo>
                <a:lnTo>
                  <a:pt x="3114" y="136"/>
                </a:lnTo>
                <a:lnTo>
                  <a:pt x="3116" y="136"/>
                </a:lnTo>
                <a:lnTo>
                  <a:pt x="3130" y="136"/>
                </a:lnTo>
                <a:lnTo>
                  <a:pt x="3141" y="135"/>
                </a:lnTo>
                <a:lnTo>
                  <a:pt x="3146" y="135"/>
                </a:lnTo>
                <a:lnTo>
                  <a:pt x="3157" y="135"/>
                </a:lnTo>
                <a:lnTo>
                  <a:pt x="3162" y="135"/>
                </a:lnTo>
                <a:lnTo>
                  <a:pt x="3162" y="135"/>
                </a:lnTo>
                <a:lnTo>
                  <a:pt x="3168" y="135"/>
                </a:lnTo>
                <a:lnTo>
                  <a:pt x="3176" y="135"/>
                </a:lnTo>
                <a:lnTo>
                  <a:pt x="3183" y="135"/>
                </a:lnTo>
                <a:lnTo>
                  <a:pt x="3196" y="134"/>
                </a:lnTo>
                <a:lnTo>
                  <a:pt x="3202" y="134"/>
                </a:lnTo>
                <a:lnTo>
                  <a:pt x="3211" y="134"/>
                </a:lnTo>
                <a:lnTo>
                  <a:pt x="3218" y="134"/>
                </a:lnTo>
                <a:lnTo>
                  <a:pt x="3228" y="134"/>
                </a:lnTo>
                <a:lnTo>
                  <a:pt x="3236" y="134"/>
                </a:lnTo>
                <a:lnTo>
                  <a:pt x="3245" y="133"/>
                </a:lnTo>
                <a:lnTo>
                  <a:pt x="3256" y="132"/>
                </a:lnTo>
                <a:lnTo>
                  <a:pt x="3259" y="132"/>
                </a:lnTo>
                <a:lnTo>
                  <a:pt x="3269" y="131"/>
                </a:lnTo>
                <a:lnTo>
                  <a:pt x="3274" y="128"/>
                </a:lnTo>
                <a:lnTo>
                  <a:pt x="3281" y="128"/>
                </a:lnTo>
                <a:lnTo>
                  <a:pt x="3286" y="128"/>
                </a:lnTo>
                <a:lnTo>
                  <a:pt x="3294" y="128"/>
                </a:lnTo>
                <a:lnTo>
                  <a:pt x="3300" y="128"/>
                </a:lnTo>
                <a:lnTo>
                  <a:pt x="3307" y="128"/>
                </a:lnTo>
                <a:lnTo>
                  <a:pt x="3314" y="128"/>
                </a:lnTo>
                <a:lnTo>
                  <a:pt x="3324" y="128"/>
                </a:lnTo>
                <a:lnTo>
                  <a:pt x="3330" y="128"/>
                </a:lnTo>
                <a:lnTo>
                  <a:pt x="3346" y="128"/>
                </a:lnTo>
                <a:lnTo>
                  <a:pt x="3352" y="128"/>
                </a:lnTo>
                <a:lnTo>
                  <a:pt x="3364" y="129"/>
                </a:lnTo>
                <a:lnTo>
                  <a:pt x="3377" y="129"/>
                </a:lnTo>
                <a:lnTo>
                  <a:pt x="3385" y="129"/>
                </a:lnTo>
                <a:lnTo>
                  <a:pt x="3393" y="131"/>
                </a:lnTo>
                <a:lnTo>
                  <a:pt x="3399" y="131"/>
                </a:lnTo>
                <a:lnTo>
                  <a:pt x="3410" y="131"/>
                </a:lnTo>
                <a:lnTo>
                  <a:pt x="3413" y="132"/>
                </a:lnTo>
                <a:lnTo>
                  <a:pt x="3419" y="132"/>
                </a:lnTo>
                <a:lnTo>
                  <a:pt x="3425" y="132"/>
                </a:lnTo>
                <a:lnTo>
                  <a:pt x="3433" y="132"/>
                </a:lnTo>
                <a:lnTo>
                  <a:pt x="3441" y="133"/>
                </a:lnTo>
                <a:lnTo>
                  <a:pt x="3445" y="133"/>
                </a:lnTo>
                <a:lnTo>
                  <a:pt x="3455" y="133"/>
                </a:lnTo>
                <a:lnTo>
                  <a:pt x="3467" y="134"/>
                </a:lnTo>
                <a:lnTo>
                  <a:pt x="3476" y="134"/>
                </a:lnTo>
                <a:lnTo>
                  <a:pt x="3482" y="134"/>
                </a:lnTo>
                <a:lnTo>
                  <a:pt x="3492" y="135"/>
                </a:lnTo>
                <a:lnTo>
                  <a:pt x="3499" y="136"/>
                </a:lnTo>
                <a:lnTo>
                  <a:pt x="3506" y="136"/>
                </a:lnTo>
                <a:lnTo>
                  <a:pt x="3514" y="136"/>
                </a:lnTo>
                <a:lnTo>
                  <a:pt x="3522" y="135"/>
                </a:lnTo>
                <a:lnTo>
                  <a:pt x="3529" y="135"/>
                </a:lnTo>
                <a:lnTo>
                  <a:pt x="3536" y="134"/>
                </a:lnTo>
                <a:lnTo>
                  <a:pt x="3543" y="134"/>
                </a:lnTo>
                <a:lnTo>
                  <a:pt x="3554" y="134"/>
                </a:lnTo>
                <a:lnTo>
                  <a:pt x="3561" y="135"/>
                </a:lnTo>
                <a:lnTo>
                  <a:pt x="3572" y="135"/>
                </a:lnTo>
                <a:lnTo>
                  <a:pt x="3581" y="134"/>
                </a:lnTo>
                <a:lnTo>
                  <a:pt x="3590" y="135"/>
                </a:lnTo>
                <a:lnTo>
                  <a:pt x="3598" y="135"/>
                </a:lnTo>
                <a:lnTo>
                  <a:pt x="3603" y="135"/>
                </a:lnTo>
                <a:lnTo>
                  <a:pt x="3611" y="135"/>
                </a:lnTo>
                <a:lnTo>
                  <a:pt x="3614" y="135"/>
                </a:lnTo>
                <a:lnTo>
                  <a:pt x="3620" y="135"/>
                </a:lnTo>
                <a:lnTo>
                  <a:pt x="3625" y="135"/>
                </a:lnTo>
                <a:lnTo>
                  <a:pt x="3631" y="135"/>
                </a:lnTo>
                <a:lnTo>
                  <a:pt x="3634" y="135"/>
                </a:lnTo>
                <a:lnTo>
                  <a:pt x="3643" y="134"/>
                </a:lnTo>
                <a:lnTo>
                  <a:pt x="3650" y="134"/>
                </a:lnTo>
                <a:lnTo>
                  <a:pt x="3657" y="134"/>
                </a:lnTo>
                <a:lnTo>
                  <a:pt x="3660" y="134"/>
                </a:lnTo>
                <a:lnTo>
                  <a:pt x="3669" y="135"/>
                </a:lnTo>
                <a:lnTo>
                  <a:pt x="3674" y="135"/>
                </a:lnTo>
                <a:lnTo>
                  <a:pt x="3683" y="135"/>
                </a:lnTo>
                <a:lnTo>
                  <a:pt x="3687" y="136"/>
                </a:lnTo>
                <a:lnTo>
                  <a:pt x="3697" y="136"/>
                </a:lnTo>
                <a:lnTo>
                  <a:pt x="3703" y="136"/>
                </a:lnTo>
                <a:lnTo>
                  <a:pt x="3713" y="136"/>
                </a:lnTo>
                <a:lnTo>
                  <a:pt x="3723" y="136"/>
                </a:lnTo>
                <a:lnTo>
                  <a:pt x="3725" y="136"/>
                </a:lnTo>
                <a:lnTo>
                  <a:pt x="3740" y="136"/>
                </a:lnTo>
                <a:lnTo>
                  <a:pt x="3747" y="136"/>
                </a:lnTo>
                <a:lnTo>
                  <a:pt x="3755" y="135"/>
                </a:lnTo>
                <a:lnTo>
                  <a:pt x="3761" y="135"/>
                </a:lnTo>
                <a:lnTo>
                  <a:pt x="3768" y="135"/>
                </a:lnTo>
                <a:lnTo>
                  <a:pt x="3777" y="134"/>
                </a:lnTo>
                <a:lnTo>
                  <a:pt x="3786" y="134"/>
                </a:lnTo>
                <a:lnTo>
                  <a:pt x="3793" y="134"/>
                </a:lnTo>
                <a:lnTo>
                  <a:pt x="3801" y="134"/>
                </a:lnTo>
                <a:lnTo>
                  <a:pt x="3811" y="132"/>
                </a:lnTo>
                <a:lnTo>
                  <a:pt x="3818" y="132"/>
                </a:lnTo>
                <a:lnTo>
                  <a:pt x="3829" y="131"/>
                </a:lnTo>
                <a:lnTo>
                  <a:pt x="3833" y="131"/>
                </a:lnTo>
                <a:lnTo>
                  <a:pt x="3840" y="131"/>
                </a:lnTo>
                <a:lnTo>
                  <a:pt x="3850" y="131"/>
                </a:lnTo>
                <a:lnTo>
                  <a:pt x="3858" y="129"/>
                </a:lnTo>
                <a:lnTo>
                  <a:pt x="3869" y="129"/>
                </a:lnTo>
                <a:lnTo>
                  <a:pt x="3875" y="129"/>
                </a:lnTo>
                <a:lnTo>
                  <a:pt x="3887" y="128"/>
                </a:lnTo>
                <a:lnTo>
                  <a:pt x="3893" y="128"/>
                </a:lnTo>
                <a:lnTo>
                  <a:pt x="3900" y="128"/>
                </a:lnTo>
                <a:lnTo>
                  <a:pt x="3907" y="128"/>
                </a:lnTo>
                <a:lnTo>
                  <a:pt x="3917" y="129"/>
                </a:lnTo>
                <a:lnTo>
                  <a:pt x="3923" y="129"/>
                </a:lnTo>
                <a:lnTo>
                  <a:pt x="3931" y="131"/>
                </a:lnTo>
                <a:lnTo>
                  <a:pt x="3945" y="131"/>
                </a:lnTo>
                <a:lnTo>
                  <a:pt x="3957" y="132"/>
                </a:lnTo>
                <a:lnTo>
                  <a:pt x="3966" y="132"/>
                </a:lnTo>
                <a:lnTo>
                  <a:pt x="3978" y="132"/>
                </a:lnTo>
                <a:lnTo>
                  <a:pt x="3983" y="132"/>
                </a:lnTo>
                <a:lnTo>
                  <a:pt x="3994" y="132"/>
                </a:lnTo>
                <a:lnTo>
                  <a:pt x="4009" y="132"/>
                </a:lnTo>
                <a:lnTo>
                  <a:pt x="4018" y="132"/>
                </a:lnTo>
                <a:lnTo>
                  <a:pt x="4033" y="132"/>
                </a:lnTo>
                <a:lnTo>
                  <a:pt x="4044" y="132"/>
                </a:lnTo>
                <a:lnTo>
                  <a:pt x="4053" y="132"/>
                </a:lnTo>
                <a:lnTo>
                  <a:pt x="4061" y="132"/>
                </a:lnTo>
                <a:lnTo>
                  <a:pt x="4074" y="132"/>
                </a:lnTo>
                <a:lnTo>
                  <a:pt x="4088" y="132"/>
                </a:lnTo>
                <a:lnTo>
                  <a:pt x="4098" y="132"/>
                </a:lnTo>
                <a:lnTo>
                  <a:pt x="4107" y="133"/>
                </a:lnTo>
                <a:lnTo>
                  <a:pt x="4119" y="133"/>
                </a:lnTo>
                <a:lnTo>
                  <a:pt x="4145" y="134"/>
                </a:lnTo>
                <a:lnTo>
                  <a:pt x="4151" y="134"/>
                </a:lnTo>
                <a:lnTo>
                  <a:pt x="4158" y="134"/>
                </a:lnTo>
                <a:lnTo>
                  <a:pt x="4193" y="135"/>
                </a:lnTo>
                <a:lnTo>
                  <a:pt x="4204" y="135"/>
                </a:lnTo>
                <a:lnTo>
                  <a:pt x="4223" y="136"/>
                </a:lnTo>
                <a:lnTo>
                  <a:pt x="4230" y="136"/>
                </a:lnTo>
                <a:lnTo>
                  <a:pt x="4244" y="137"/>
                </a:lnTo>
                <a:lnTo>
                  <a:pt x="4265" y="139"/>
                </a:lnTo>
                <a:lnTo>
                  <a:pt x="4279" y="139"/>
                </a:lnTo>
                <a:lnTo>
                  <a:pt x="4285" y="139"/>
                </a:lnTo>
                <a:lnTo>
                  <a:pt x="4298" y="139"/>
                </a:lnTo>
                <a:lnTo>
                  <a:pt x="4307" y="139"/>
                </a:lnTo>
                <a:lnTo>
                  <a:pt x="4309" y="139"/>
                </a:lnTo>
                <a:lnTo>
                  <a:pt x="4343" y="141"/>
                </a:lnTo>
                <a:lnTo>
                  <a:pt x="4347" y="141"/>
                </a:lnTo>
                <a:lnTo>
                  <a:pt x="4393" y="146"/>
                </a:lnTo>
                <a:lnTo>
                  <a:pt x="4411" y="147"/>
                </a:lnTo>
                <a:lnTo>
                  <a:pt x="4432" y="148"/>
                </a:lnTo>
                <a:lnTo>
                  <a:pt x="4437" y="148"/>
                </a:lnTo>
                <a:lnTo>
                  <a:pt x="4461" y="149"/>
                </a:lnTo>
                <a:lnTo>
                  <a:pt x="4470" y="149"/>
                </a:lnTo>
                <a:lnTo>
                  <a:pt x="4485" y="150"/>
                </a:lnTo>
                <a:lnTo>
                  <a:pt x="4500" y="148"/>
                </a:lnTo>
                <a:lnTo>
                  <a:pt x="4512" y="148"/>
                </a:lnTo>
                <a:lnTo>
                  <a:pt x="4527" y="146"/>
                </a:lnTo>
                <a:lnTo>
                  <a:pt x="4541" y="146"/>
                </a:lnTo>
                <a:lnTo>
                  <a:pt x="4561" y="147"/>
                </a:lnTo>
                <a:lnTo>
                  <a:pt x="4572" y="148"/>
                </a:lnTo>
                <a:lnTo>
                  <a:pt x="4582" y="148"/>
                </a:lnTo>
                <a:lnTo>
                  <a:pt x="4604" y="148"/>
                </a:lnTo>
                <a:lnTo>
                  <a:pt x="4612" y="148"/>
                </a:lnTo>
                <a:lnTo>
                  <a:pt x="4626" y="148"/>
                </a:lnTo>
                <a:lnTo>
                  <a:pt x="4641" y="148"/>
                </a:lnTo>
                <a:lnTo>
                  <a:pt x="4658" y="147"/>
                </a:lnTo>
                <a:lnTo>
                  <a:pt x="4666" y="147"/>
                </a:lnTo>
                <a:lnTo>
                  <a:pt x="4681" y="145"/>
                </a:lnTo>
                <a:lnTo>
                  <a:pt x="4693" y="142"/>
                </a:lnTo>
                <a:lnTo>
                  <a:pt x="4711" y="140"/>
                </a:lnTo>
                <a:lnTo>
                  <a:pt x="4721" y="140"/>
                </a:lnTo>
                <a:lnTo>
                  <a:pt x="4742" y="136"/>
                </a:lnTo>
                <a:lnTo>
                  <a:pt x="4760" y="134"/>
                </a:lnTo>
                <a:lnTo>
                  <a:pt x="4772" y="132"/>
                </a:lnTo>
                <a:lnTo>
                  <a:pt x="4783" y="132"/>
                </a:lnTo>
                <a:lnTo>
                  <a:pt x="4791" y="131"/>
                </a:lnTo>
                <a:lnTo>
                  <a:pt x="4797" y="131"/>
                </a:lnTo>
                <a:lnTo>
                  <a:pt x="4802" y="131"/>
                </a:lnTo>
                <a:lnTo>
                  <a:pt x="4808" y="129"/>
                </a:lnTo>
                <a:lnTo>
                  <a:pt x="4818" y="131"/>
                </a:lnTo>
                <a:lnTo>
                  <a:pt x="4824" y="131"/>
                </a:lnTo>
                <a:lnTo>
                  <a:pt x="4834" y="131"/>
                </a:lnTo>
                <a:lnTo>
                  <a:pt x="4841" y="131"/>
                </a:lnTo>
                <a:lnTo>
                  <a:pt x="4848" y="131"/>
                </a:lnTo>
                <a:lnTo>
                  <a:pt x="4852" y="131"/>
                </a:lnTo>
                <a:lnTo>
                  <a:pt x="4861" y="131"/>
                </a:lnTo>
                <a:lnTo>
                  <a:pt x="4867" y="132"/>
                </a:lnTo>
                <a:lnTo>
                  <a:pt x="4875" y="132"/>
                </a:lnTo>
                <a:lnTo>
                  <a:pt x="4883" y="132"/>
                </a:lnTo>
                <a:lnTo>
                  <a:pt x="4890" y="132"/>
                </a:lnTo>
                <a:lnTo>
                  <a:pt x="4900" y="132"/>
                </a:lnTo>
                <a:lnTo>
                  <a:pt x="4907" y="132"/>
                </a:lnTo>
                <a:lnTo>
                  <a:pt x="4920" y="132"/>
                </a:lnTo>
                <a:lnTo>
                  <a:pt x="4930" y="132"/>
                </a:lnTo>
                <a:lnTo>
                  <a:pt x="4939" y="132"/>
                </a:lnTo>
                <a:lnTo>
                  <a:pt x="4948" y="132"/>
                </a:lnTo>
                <a:lnTo>
                  <a:pt x="4954" y="132"/>
                </a:lnTo>
                <a:lnTo>
                  <a:pt x="4960" y="132"/>
                </a:lnTo>
                <a:lnTo>
                  <a:pt x="4964" y="132"/>
                </a:lnTo>
                <a:lnTo>
                  <a:pt x="4968" y="132"/>
                </a:lnTo>
                <a:lnTo>
                  <a:pt x="4978" y="131"/>
                </a:lnTo>
                <a:lnTo>
                  <a:pt x="4982" y="129"/>
                </a:lnTo>
                <a:lnTo>
                  <a:pt x="4994" y="128"/>
                </a:lnTo>
                <a:lnTo>
                  <a:pt x="5005" y="127"/>
                </a:lnTo>
                <a:lnTo>
                  <a:pt x="5014" y="126"/>
                </a:lnTo>
                <a:lnTo>
                  <a:pt x="5027" y="125"/>
                </a:lnTo>
                <a:lnTo>
                  <a:pt x="5038" y="125"/>
                </a:lnTo>
                <a:lnTo>
                  <a:pt x="5047" y="125"/>
                </a:lnTo>
                <a:lnTo>
                  <a:pt x="5059" y="125"/>
                </a:lnTo>
                <a:lnTo>
                  <a:pt x="5076" y="122"/>
                </a:lnTo>
                <a:lnTo>
                  <a:pt x="5095" y="121"/>
                </a:lnTo>
                <a:lnTo>
                  <a:pt x="5111" y="120"/>
                </a:lnTo>
                <a:lnTo>
                  <a:pt x="5129" y="116"/>
                </a:lnTo>
                <a:lnTo>
                  <a:pt x="5151" y="114"/>
                </a:lnTo>
                <a:lnTo>
                  <a:pt x="5170" y="112"/>
                </a:lnTo>
                <a:lnTo>
                  <a:pt x="5195" y="111"/>
                </a:lnTo>
                <a:lnTo>
                  <a:pt x="5204" y="111"/>
                </a:lnTo>
                <a:lnTo>
                  <a:pt x="5214" y="111"/>
                </a:lnTo>
                <a:lnTo>
                  <a:pt x="5222" y="111"/>
                </a:lnTo>
                <a:lnTo>
                  <a:pt x="5231" y="111"/>
                </a:lnTo>
                <a:lnTo>
                  <a:pt x="5236" y="111"/>
                </a:lnTo>
                <a:lnTo>
                  <a:pt x="5240" y="111"/>
                </a:lnTo>
                <a:lnTo>
                  <a:pt x="5249" y="111"/>
                </a:lnTo>
                <a:lnTo>
                  <a:pt x="5253" y="111"/>
                </a:lnTo>
                <a:lnTo>
                  <a:pt x="5259" y="111"/>
                </a:lnTo>
                <a:lnTo>
                  <a:pt x="5262" y="111"/>
                </a:lnTo>
                <a:lnTo>
                  <a:pt x="5269" y="111"/>
                </a:lnTo>
                <a:lnTo>
                  <a:pt x="5273" y="111"/>
                </a:lnTo>
                <a:lnTo>
                  <a:pt x="5280" y="111"/>
                </a:lnTo>
                <a:lnTo>
                  <a:pt x="5288" y="111"/>
                </a:lnTo>
                <a:lnTo>
                  <a:pt x="5300" y="111"/>
                </a:lnTo>
                <a:lnTo>
                  <a:pt x="5313" y="111"/>
                </a:lnTo>
                <a:lnTo>
                  <a:pt x="5319" y="111"/>
                </a:lnTo>
                <a:lnTo>
                  <a:pt x="5332" y="112"/>
                </a:lnTo>
                <a:lnTo>
                  <a:pt x="5342" y="113"/>
                </a:lnTo>
                <a:lnTo>
                  <a:pt x="5353" y="113"/>
                </a:lnTo>
                <a:lnTo>
                  <a:pt x="5372" y="112"/>
                </a:lnTo>
                <a:lnTo>
                  <a:pt x="5385" y="114"/>
                </a:lnTo>
                <a:lnTo>
                  <a:pt x="5390" y="114"/>
                </a:lnTo>
                <a:lnTo>
                  <a:pt x="5394" y="115"/>
                </a:lnTo>
                <a:lnTo>
                  <a:pt x="5403" y="116"/>
                </a:lnTo>
                <a:lnTo>
                  <a:pt x="5407" y="116"/>
                </a:lnTo>
                <a:lnTo>
                  <a:pt x="5413" y="118"/>
                </a:lnTo>
                <a:lnTo>
                  <a:pt x="5421" y="118"/>
                </a:lnTo>
                <a:lnTo>
                  <a:pt x="5433" y="120"/>
                </a:lnTo>
                <a:lnTo>
                  <a:pt x="5445" y="121"/>
                </a:lnTo>
                <a:lnTo>
                  <a:pt x="5456" y="122"/>
                </a:lnTo>
                <a:lnTo>
                  <a:pt x="5469" y="123"/>
                </a:lnTo>
                <a:lnTo>
                  <a:pt x="5480" y="124"/>
                </a:lnTo>
                <a:lnTo>
                  <a:pt x="5489" y="125"/>
                </a:lnTo>
                <a:lnTo>
                  <a:pt x="5500" y="126"/>
                </a:lnTo>
                <a:lnTo>
                  <a:pt x="5504" y="127"/>
                </a:lnTo>
                <a:lnTo>
                  <a:pt x="5510" y="128"/>
                </a:lnTo>
                <a:lnTo>
                  <a:pt x="5517" y="128"/>
                </a:lnTo>
                <a:lnTo>
                  <a:pt x="5525" y="128"/>
                </a:lnTo>
                <a:lnTo>
                  <a:pt x="5532" y="127"/>
                </a:lnTo>
                <a:lnTo>
                  <a:pt x="5535" y="127"/>
                </a:lnTo>
                <a:lnTo>
                  <a:pt x="5541" y="127"/>
                </a:lnTo>
                <a:lnTo>
                  <a:pt x="5549" y="126"/>
                </a:lnTo>
                <a:lnTo>
                  <a:pt x="5560" y="125"/>
                </a:lnTo>
                <a:lnTo>
                  <a:pt x="5563" y="125"/>
                </a:lnTo>
                <a:lnTo>
                  <a:pt x="5572" y="124"/>
                </a:lnTo>
                <a:lnTo>
                  <a:pt x="5576" y="123"/>
                </a:lnTo>
                <a:lnTo>
                  <a:pt x="5581" y="122"/>
                </a:lnTo>
                <a:lnTo>
                  <a:pt x="5586" y="121"/>
                </a:lnTo>
                <a:lnTo>
                  <a:pt x="5595" y="121"/>
                </a:lnTo>
                <a:lnTo>
                  <a:pt x="5603" y="121"/>
                </a:lnTo>
                <a:lnTo>
                  <a:pt x="5610" y="122"/>
                </a:lnTo>
                <a:lnTo>
                  <a:pt x="5614" y="122"/>
                </a:lnTo>
                <a:lnTo>
                  <a:pt x="5621" y="123"/>
                </a:lnTo>
                <a:lnTo>
                  <a:pt x="5626" y="123"/>
                </a:lnTo>
                <a:lnTo>
                  <a:pt x="5636" y="123"/>
                </a:lnTo>
                <a:lnTo>
                  <a:pt x="5648" y="125"/>
                </a:lnTo>
                <a:lnTo>
                  <a:pt x="5655" y="125"/>
                </a:lnTo>
                <a:lnTo>
                  <a:pt x="5662" y="125"/>
                </a:lnTo>
                <a:lnTo>
                  <a:pt x="5666" y="125"/>
                </a:lnTo>
                <a:lnTo>
                  <a:pt x="5677" y="125"/>
                </a:lnTo>
                <a:lnTo>
                  <a:pt x="5689" y="125"/>
                </a:lnTo>
                <a:lnTo>
                  <a:pt x="5696" y="125"/>
                </a:lnTo>
                <a:lnTo>
                  <a:pt x="5706" y="125"/>
                </a:lnTo>
                <a:lnTo>
                  <a:pt x="5722" y="125"/>
                </a:lnTo>
                <a:lnTo>
                  <a:pt x="5726" y="124"/>
                </a:lnTo>
                <a:lnTo>
                  <a:pt x="5730" y="124"/>
                </a:lnTo>
                <a:lnTo>
                  <a:pt x="5737" y="123"/>
                </a:lnTo>
                <a:lnTo>
                  <a:pt x="5741" y="123"/>
                </a:lnTo>
                <a:lnTo>
                  <a:pt x="5748" y="123"/>
                </a:lnTo>
                <a:lnTo>
                  <a:pt x="5754" y="123"/>
                </a:lnTo>
                <a:lnTo>
                  <a:pt x="5760" y="123"/>
                </a:lnTo>
                <a:lnTo>
                  <a:pt x="5765" y="122"/>
                </a:lnTo>
                <a:lnTo>
                  <a:pt x="5776" y="122"/>
                </a:lnTo>
                <a:lnTo>
                  <a:pt x="5786" y="122"/>
                </a:lnTo>
                <a:lnTo>
                  <a:pt x="5802" y="123"/>
                </a:lnTo>
                <a:lnTo>
                  <a:pt x="5820" y="123"/>
                </a:lnTo>
                <a:lnTo>
                  <a:pt x="5833" y="124"/>
                </a:lnTo>
                <a:lnTo>
                  <a:pt x="5864" y="125"/>
                </a:lnTo>
                <a:lnTo>
                  <a:pt x="5877" y="125"/>
                </a:lnTo>
                <a:lnTo>
                  <a:pt x="5897" y="125"/>
                </a:lnTo>
                <a:lnTo>
                  <a:pt x="5916" y="125"/>
                </a:lnTo>
                <a:lnTo>
                  <a:pt x="5935" y="126"/>
                </a:lnTo>
                <a:lnTo>
                  <a:pt x="5958" y="126"/>
                </a:lnTo>
                <a:lnTo>
                  <a:pt x="5969" y="126"/>
                </a:lnTo>
                <a:lnTo>
                  <a:pt x="5980" y="126"/>
                </a:lnTo>
                <a:lnTo>
                  <a:pt x="6007" y="126"/>
                </a:lnTo>
                <a:lnTo>
                  <a:pt x="6022" y="126"/>
                </a:lnTo>
                <a:lnTo>
                  <a:pt x="6050" y="125"/>
                </a:lnTo>
                <a:lnTo>
                  <a:pt x="6062" y="125"/>
                </a:lnTo>
                <a:lnTo>
                  <a:pt x="6079" y="124"/>
                </a:lnTo>
                <a:lnTo>
                  <a:pt x="6107" y="123"/>
                </a:lnTo>
                <a:lnTo>
                  <a:pt x="6126" y="123"/>
                </a:lnTo>
                <a:lnTo>
                  <a:pt x="6140" y="122"/>
                </a:lnTo>
                <a:lnTo>
                  <a:pt x="6164" y="121"/>
                </a:lnTo>
                <a:lnTo>
                  <a:pt x="6179" y="120"/>
                </a:lnTo>
                <a:lnTo>
                  <a:pt x="6197" y="118"/>
                </a:lnTo>
                <a:lnTo>
                  <a:pt x="6218" y="116"/>
                </a:lnTo>
                <a:lnTo>
                  <a:pt x="6228" y="115"/>
                </a:lnTo>
                <a:lnTo>
                  <a:pt x="6242" y="114"/>
                </a:lnTo>
                <a:lnTo>
                  <a:pt x="6260" y="113"/>
                </a:lnTo>
                <a:lnTo>
                  <a:pt x="6274" y="112"/>
                </a:lnTo>
                <a:lnTo>
                  <a:pt x="6282" y="111"/>
                </a:lnTo>
                <a:lnTo>
                  <a:pt x="6297" y="110"/>
                </a:lnTo>
                <a:lnTo>
                  <a:pt x="6306" y="109"/>
                </a:lnTo>
                <a:lnTo>
                  <a:pt x="6324" y="107"/>
                </a:lnTo>
                <a:lnTo>
                  <a:pt x="6335" y="107"/>
                </a:lnTo>
                <a:lnTo>
                  <a:pt x="6351" y="107"/>
                </a:lnTo>
                <a:lnTo>
                  <a:pt x="6367" y="107"/>
                </a:lnTo>
                <a:lnTo>
                  <a:pt x="6383" y="107"/>
                </a:lnTo>
                <a:lnTo>
                  <a:pt x="6399" y="107"/>
                </a:lnTo>
                <a:lnTo>
                  <a:pt x="6421" y="107"/>
                </a:lnTo>
                <a:lnTo>
                  <a:pt x="6425" y="107"/>
                </a:lnTo>
                <a:lnTo>
                  <a:pt x="6437" y="107"/>
                </a:lnTo>
                <a:lnTo>
                  <a:pt x="6455" y="106"/>
                </a:lnTo>
                <a:lnTo>
                  <a:pt x="6472" y="106"/>
                </a:lnTo>
                <a:lnTo>
                  <a:pt x="6485" y="105"/>
                </a:lnTo>
                <a:lnTo>
                  <a:pt x="6499" y="103"/>
                </a:lnTo>
                <a:lnTo>
                  <a:pt x="6514" y="103"/>
                </a:lnTo>
                <a:lnTo>
                  <a:pt x="6531" y="102"/>
                </a:lnTo>
                <a:lnTo>
                  <a:pt x="6539" y="102"/>
                </a:lnTo>
                <a:lnTo>
                  <a:pt x="6552" y="101"/>
                </a:lnTo>
                <a:lnTo>
                  <a:pt x="6567" y="101"/>
                </a:lnTo>
                <a:lnTo>
                  <a:pt x="6585" y="100"/>
                </a:lnTo>
                <a:lnTo>
                  <a:pt x="6597" y="99"/>
                </a:lnTo>
                <a:lnTo>
                  <a:pt x="6617" y="98"/>
                </a:lnTo>
                <a:lnTo>
                  <a:pt x="6639" y="97"/>
                </a:lnTo>
                <a:lnTo>
                  <a:pt x="6653" y="97"/>
                </a:lnTo>
                <a:lnTo>
                  <a:pt x="6670" y="97"/>
                </a:lnTo>
                <a:lnTo>
                  <a:pt x="6687" y="96"/>
                </a:lnTo>
                <a:lnTo>
                  <a:pt x="6705" y="95"/>
                </a:lnTo>
                <a:lnTo>
                  <a:pt x="6721" y="95"/>
                </a:lnTo>
                <a:lnTo>
                  <a:pt x="6734" y="94"/>
                </a:lnTo>
                <a:lnTo>
                  <a:pt x="6753" y="94"/>
                </a:lnTo>
                <a:lnTo>
                  <a:pt x="6759" y="93"/>
                </a:lnTo>
                <a:lnTo>
                  <a:pt x="6768" y="93"/>
                </a:lnTo>
                <a:lnTo>
                  <a:pt x="6780" y="92"/>
                </a:lnTo>
                <a:lnTo>
                  <a:pt x="6788" y="92"/>
                </a:lnTo>
                <a:lnTo>
                  <a:pt x="6804" y="90"/>
                </a:lnTo>
                <a:lnTo>
                  <a:pt x="6827" y="89"/>
                </a:lnTo>
                <a:lnTo>
                  <a:pt x="6834" y="89"/>
                </a:lnTo>
                <a:lnTo>
                  <a:pt x="6840" y="89"/>
                </a:lnTo>
                <a:lnTo>
                  <a:pt x="6865" y="89"/>
                </a:lnTo>
                <a:lnTo>
                  <a:pt x="6888" y="88"/>
                </a:lnTo>
                <a:lnTo>
                  <a:pt x="6902" y="87"/>
                </a:lnTo>
                <a:lnTo>
                  <a:pt x="6917" y="87"/>
                </a:lnTo>
                <a:lnTo>
                  <a:pt x="6936" y="86"/>
                </a:lnTo>
                <a:lnTo>
                  <a:pt x="6956" y="85"/>
                </a:lnTo>
                <a:lnTo>
                  <a:pt x="6975" y="85"/>
                </a:lnTo>
                <a:lnTo>
                  <a:pt x="6990" y="85"/>
                </a:lnTo>
                <a:lnTo>
                  <a:pt x="7016" y="84"/>
                </a:lnTo>
                <a:lnTo>
                  <a:pt x="7032" y="83"/>
                </a:lnTo>
                <a:lnTo>
                  <a:pt x="7045" y="83"/>
                </a:lnTo>
                <a:lnTo>
                  <a:pt x="7059" y="82"/>
                </a:lnTo>
                <a:lnTo>
                  <a:pt x="7068" y="82"/>
                </a:lnTo>
                <a:lnTo>
                  <a:pt x="7079" y="81"/>
                </a:lnTo>
                <a:lnTo>
                  <a:pt x="7092" y="81"/>
                </a:lnTo>
                <a:lnTo>
                  <a:pt x="7098" y="81"/>
                </a:lnTo>
                <a:lnTo>
                  <a:pt x="7114" y="79"/>
                </a:lnTo>
                <a:lnTo>
                  <a:pt x="7126" y="77"/>
                </a:lnTo>
                <a:lnTo>
                  <a:pt x="7138" y="77"/>
                </a:lnTo>
                <a:lnTo>
                  <a:pt x="7151" y="77"/>
                </a:lnTo>
                <a:lnTo>
                  <a:pt x="7159" y="76"/>
                </a:lnTo>
                <a:lnTo>
                  <a:pt x="7171" y="75"/>
                </a:lnTo>
                <a:lnTo>
                  <a:pt x="7183" y="73"/>
                </a:lnTo>
                <a:lnTo>
                  <a:pt x="7190" y="73"/>
                </a:lnTo>
                <a:lnTo>
                  <a:pt x="7200" y="72"/>
                </a:lnTo>
                <a:lnTo>
                  <a:pt x="7209" y="72"/>
                </a:lnTo>
                <a:lnTo>
                  <a:pt x="7213" y="72"/>
                </a:lnTo>
                <a:lnTo>
                  <a:pt x="7222" y="72"/>
                </a:lnTo>
                <a:lnTo>
                  <a:pt x="7232" y="72"/>
                </a:lnTo>
                <a:lnTo>
                  <a:pt x="7243" y="73"/>
                </a:lnTo>
                <a:lnTo>
                  <a:pt x="7254" y="73"/>
                </a:lnTo>
                <a:lnTo>
                  <a:pt x="7265" y="73"/>
                </a:lnTo>
                <a:lnTo>
                  <a:pt x="7275" y="73"/>
                </a:lnTo>
                <a:lnTo>
                  <a:pt x="7285" y="73"/>
                </a:lnTo>
                <a:lnTo>
                  <a:pt x="7300" y="73"/>
                </a:lnTo>
                <a:lnTo>
                  <a:pt x="7314" y="73"/>
                </a:lnTo>
                <a:lnTo>
                  <a:pt x="7324" y="72"/>
                </a:lnTo>
                <a:lnTo>
                  <a:pt x="7333" y="72"/>
                </a:lnTo>
                <a:lnTo>
                  <a:pt x="7347" y="70"/>
                </a:lnTo>
                <a:lnTo>
                  <a:pt x="7368" y="67"/>
                </a:lnTo>
                <a:lnTo>
                  <a:pt x="7378" y="67"/>
                </a:lnTo>
                <a:lnTo>
                  <a:pt x="7387" y="65"/>
                </a:lnTo>
                <a:lnTo>
                  <a:pt x="7402" y="64"/>
                </a:lnTo>
                <a:lnTo>
                  <a:pt x="7409" y="64"/>
                </a:lnTo>
                <a:lnTo>
                  <a:pt x="7418" y="63"/>
                </a:lnTo>
                <a:lnTo>
                  <a:pt x="7432" y="61"/>
                </a:lnTo>
                <a:lnTo>
                  <a:pt x="7443" y="59"/>
                </a:lnTo>
                <a:lnTo>
                  <a:pt x="7452" y="59"/>
                </a:lnTo>
                <a:lnTo>
                  <a:pt x="7460" y="58"/>
                </a:lnTo>
                <a:lnTo>
                  <a:pt x="7470" y="58"/>
                </a:lnTo>
                <a:lnTo>
                  <a:pt x="7478" y="58"/>
                </a:lnTo>
                <a:lnTo>
                  <a:pt x="7486" y="58"/>
                </a:lnTo>
                <a:lnTo>
                  <a:pt x="7501" y="58"/>
                </a:lnTo>
                <a:lnTo>
                  <a:pt x="7511" y="61"/>
                </a:lnTo>
                <a:lnTo>
                  <a:pt x="7525" y="59"/>
                </a:lnTo>
                <a:lnTo>
                  <a:pt x="7538" y="59"/>
                </a:lnTo>
                <a:lnTo>
                  <a:pt x="7551" y="58"/>
                </a:lnTo>
                <a:lnTo>
                  <a:pt x="7559" y="57"/>
                </a:lnTo>
                <a:lnTo>
                  <a:pt x="7563" y="56"/>
                </a:lnTo>
                <a:lnTo>
                  <a:pt x="7570" y="56"/>
                </a:lnTo>
                <a:lnTo>
                  <a:pt x="7578" y="59"/>
                </a:lnTo>
                <a:lnTo>
                  <a:pt x="7594" y="58"/>
                </a:lnTo>
                <a:lnTo>
                  <a:pt x="7607" y="56"/>
                </a:lnTo>
                <a:lnTo>
                  <a:pt x="7618" y="57"/>
                </a:lnTo>
                <a:lnTo>
                  <a:pt x="7628" y="58"/>
                </a:lnTo>
                <a:lnTo>
                  <a:pt x="7647" y="56"/>
                </a:lnTo>
                <a:lnTo>
                  <a:pt x="7660" y="57"/>
                </a:lnTo>
                <a:lnTo>
                  <a:pt x="7670" y="56"/>
                </a:lnTo>
                <a:lnTo>
                  <a:pt x="7687" y="56"/>
                </a:lnTo>
                <a:lnTo>
                  <a:pt x="7704" y="55"/>
                </a:lnTo>
                <a:lnTo>
                  <a:pt x="7716" y="54"/>
                </a:lnTo>
                <a:lnTo>
                  <a:pt x="7732" y="54"/>
                </a:lnTo>
                <a:lnTo>
                  <a:pt x="7751" y="54"/>
                </a:lnTo>
                <a:lnTo>
                  <a:pt x="7771" y="54"/>
                </a:lnTo>
                <a:lnTo>
                  <a:pt x="7793" y="52"/>
                </a:lnTo>
                <a:lnTo>
                  <a:pt x="7819" y="52"/>
                </a:lnTo>
                <a:lnTo>
                  <a:pt x="7840" y="52"/>
                </a:lnTo>
                <a:lnTo>
                  <a:pt x="7850" y="51"/>
                </a:lnTo>
                <a:lnTo>
                  <a:pt x="7876" y="51"/>
                </a:lnTo>
                <a:lnTo>
                  <a:pt x="7895" y="50"/>
                </a:lnTo>
                <a:lnTo>
                  <a:pt x="7908" y="49"/>
                </a:lnTo>
                <a:lnTo>
                  <a:pt x="7938" y="46"/>
                </a:lnTo>
                <a:lnTo>
                  <a:pt x="7958" y="45"/>
                </a:lnTo>
                <a:lnTo>
                  <a:pt x="7973" y="45"/>
                </a:lnTo>
                <a:lnTo>
                  <a:pt x="7985" y="45"/>
                </a:lnTo>
                <a:lnTo>
                  <a:pt x="7996" y="44"/>
                </a:lnTo>
                <a:lnTo>
                  <a:pt x="8014" y="42"/>
                </a:lnTo>
                <a:lnTo>
                  <a:pt x="8028" y="39"/>
                </a:lnTo>
                <a:lnTo>
                  <a:pt x="8048" y="38"/>
                </a:lnTo>
                <a:lnTo>
                  <a:pt x="8073" y="36"/>
                </a:lnTo>
                <a:lnTo>
                  <a:pt x="8102" y="33"/>
                </a:lnTo>
                <a:lnTo>
                  <a:pt x="8121" y="32"/>
                </a:lnTo>
                <a:lnTo>
                  <a:pt x="8135" y="30"/>
                </a:lnTo>
                <a:lnTo>
                  <a:pt x="8148" y="30"/>
                </a:lnTo>
                <a:lnTo>
                  <a:pt x="8161" y="29"/>
                </a:lnTo>
                <a:lnTo>
                  <a:pt x="8175" y="26"/>
                </a:lnTo>
                <a:lnTo>
                  <a:pt x="8186" y="25"/>
                </a:lnTo>
                <a:lnTo>
                  <a:pt x="8195" y="24"/>
                </a:lnTo>
                <a:lnTo>
                  <a:pt x="8206" y="23"/>
                </a:lnTo>
                <a:lnTo>
                  <a:pt x="8221" y="22"/>
                </a:lnTo>
                <a:lnTo>
                  <a:pt x="8229" y="21"/>
                </a:lnTo>
                <a:lnTo>
                  <a:pt x="8243" y="20"/>
                </a:lnTo>
                <a:lnTo>
                  <a:pt x="8254" y="19"/>
                </a:lnTo>
                <a:lnTo>
                  <a:pt x="8264" y="17"/>
                </a:lnTo>
                <a:lnTo>
                  <a:pt x="8277" y="16"/>
                </a:lnTo>
                <a:lnTo>
                  <a:pt x="8292" y="13"/>
                </a:lnTo>
                <a:lnTo>
                  <a:pt x="8308" y="11"/>
                </a:lnTo>
                <a:lnTo>
                  <a:pt x="8320" y="10"/>
                </a:lnTo>
                <a:lnTo>
                  <a:pt x="8335" y="8"/>
                </a:lnTo>
                <a:lnTo>
                  <a:pt x="8349" y="8"/>
                </a:lnTo>
                <a:lnTo>
                  <a:pt x="8366" y="6"/>
                </a:lnTo>
                <a:lnTo>
                  <a:pt x="8402" y="3"/>
                </a:lnTo>
                <a:lnTo>
                  <a:pt x="8426" y="0"/>
                </a:lnTo>
                <a:lnTo>
                  <a:pt x="8426" y="0"/>
                </a:lnTo>
                <a:lnTo>
                  <a:pt x="8402" y="3"/>
                </a:lnTo>
                <a:lnTo>
                  <a:pt x="8366" y="6"/>
                </a:lnTo>
                <a:lnTo>
                  <a:pt x="8349" y="8"/>
                </a:lnTo>
                <a:lnTo>
                  <a:pt x="8335" y="8"/>
                </a:lnTo>
                <a:lnTo>
                  <a:pt x="8320" y="10"/>
                </a:lnTo>
                <a:lnTo>
                  <a:pt x="8308" y="11"/>
                </a:lnTo>
                <a:lnTo>
                  <a:pt x="8292" y="13"/>
                </a:lnTo>
                <a:lnTo>
                  <a:pt x="8277" y="16"/>
                </a:lnTo>
                <a:lnTo>
                  <a:pt x="8264" y="17"/>
                </a:lnTo>
                <a:lnTo>
                  <a:pt x="8254" y="19"/>
                </a:lnTo>
                <a:lnTo>
                  <a:pt x="8243" y="20"/>
                </a:lnTo>
                <a:lnTo>
                  <a:pt x="8229" y="21"/>
                </a:lnTo>
                <a:lnTo>
                  <a:pt x="8221" y="22"/>
                </a:lnTo>
                <a:lnTo>
                  <a:pt x="8206" y="23"/>
                </a:lnTo>
                <a:lnTo>
                  <a:pt x="8195" y="24"/>
                </a:lnTo>
                <a:lnTo>
                  <a:pt x="8186" y="25"/>
                </a:lnTo>
                <a:lnTo>
                  <a:pt x="8175" y="26"/>
                </a:lnTo>
                <a:lnTo>
                  <a:pt x="8161" y="29"/>
                </a:lnTo>
                <a:lnTo>
                  <a:pt x="8148" y="30"/>
                </a:lnTo>
                <a:lnTo>
                  <a:pt x="8135" y="30"/>
                </a:lnTo>
                <a:lnTo>
                  <a:pt x="8121" y="32"/>
                </a:lnTo>
                <a:lnTo>
                  <a:pt x="8102" y="33"/>
                </a:lnTo>
                <a:lnTo>
                  <a:pt x="8073" y="36"/>
                </a:lnTo>
                <a:lnTo>
                  <a:pt x="8048" y="38"/>
                </a:lnTo>
                <a:lnTo>
                  <a:pt x="8028" y="39"/>
                </a:lnTo>
                <a:lnTo>
                  <a:pt x="8014" y="42"/>
                </a:lnTo>
                <a:lnTo>
                  <a:pt x="7996" y="44"/>
                </a:lnTo>
                <a:lnTo>
                  <a:pt x="7985" y="45"/>
                </a:lnTo>
                <a:lnTo>
                  <a:pt x="7973" y="45"/>
                </a:lnTo>
                <a:lnTo>
                  <a:pt x="7958" y="45"/>
                </a:lnTo>
                <a:lnTo>
                  <a:pt x="7938" y="46"/>
                </a:lnTo>
                <a:lnTo>
                  <a:pt x="7908" y="49"/>
                </a:lnTo>
                <a:lnTo>
                  <a:pt x="7895" y="50"/>
                </a:lnTo>
                <a:lnTo>
                  <a:pt x="7876" y="51"/>
                </a:lnTo>
                <a:lnTo>
                  <a:pt x="7850" y="51"/>
                </a:lnTo>
                <a:lnTo>
                  <a:pt x="7840" y="52"/>
                </a:lnTo>
                <a:lnTo>
                  <a:pt x="7819" y="52"/>
                </a:lnTo>
                <a:lnTo>
                  <a:pt x="7793" y="52"/>
                </a:lnTo>
                <a:lnTo>
                  <a:pt x="7771" y="54"/>
                </a:lnTo>
                <a:lnTo>
                  <a:pt x="7751" y="54"/>
                </a:lnTo>
                <a:lnTo>
                  <a:pt x="7732" y="54"/>
                </a:lnTo>
                <a:lnTo>
                  <a:pt x="7716" y="54"/>
                </a:lnTo>
                <a:lnTo>
                  <a:pt x="7704" y="55"/>
                </a:lnTo>
                <a:lnTo>
                  <a:pt x="7687" y="56"/>
                </a:lnTo>
                <a:lnTo>
                  <a:pt x="7670" y="56"/>
                </a:lnTo>
                <a:lnTo>
                  <a:pt x="7660" y="57"/>
                </a:lnTo>
                <a:lnTo>
                  <a:pt x="7647" y="56"/>
                </a:lnTo>
                <a:lnTo>
                  <a:pt x="7628" y="58"/>
                </a:lnTo>
                <a:lnTo>
                  <a:pt x="7618" y="57"/>
                </a:lnTo>
                <a:lnTo>
                  <a:pt x="7607" y="56"/>
                </a:lnTo>
                <a:lnTo>
                  <a:pt x="7594" y="58"/>
                </a:lnTo>
                <a:lnTo>
                  <a:pt x="7578" y="59"/>
                </a:lnTo>
                <a:lnTo>
                  <a:pt x="7570" y="56"/>
                </a:lnTo>
                <a:lnTo>
                  <a:pt x="7563" y="56"/>
                </a:lnTo>
                <a:lnTo>
                  <a:pt x="7559" y="57"/>
                </a:lnTo>
                <a:lnTo>
                  <a:pt x="7551" y="58"/>
                </a:lnTo>
                <a:lnTo>
                  <a:pt x="7538" y="59"/>
                </a:lnTo>
                <a:lnTo>
                  <a:pt x="7525" y="59"/>
                </a:lnTo>
                <a:lnTo>
                  <a:pt x="7511" y="61"/>
                </a:lnTo>
                <a:lnTo>
                  <a:pt x="7501" y="58"/>
                </a:lnTo>
                <a:lnTo>
                  <a:pt x="7486" y="58"/>
                </a:lnTo>
                <a:lnTo>
                  <a:pt x="7478" y="58"/>
                </a:lnTo>
                <a:lnTo>
                  <a:pt x="7470" y="58"/>
                </a:lnTo>
                <a:lnTo>
                  <a:pt x="7460" y="58"/>
                </a:lnTo>
                <a:lnTo>
                  <a:pt x="7452" y="59"/>
                </a:lnTo>
                <a:lnTo>
                  <a:pt x="7443" y="59"/>
                </a:lnTo>
                <a:lnTo>
                  <a:pt x="7432" y="64"/>
                </a:lnTo>
                <a:lnTo>
                  <a:pt x="7418" y="65"/>
                </a:lnTo>
                <a:lnTo>
                  <a:pt x="7409" y="67"/>
                </a:lnTo>
                <a:lnTo>
                  <a:pt x="7402" y="68"/>
                </a:lnTo>
                <a:lnTo>
                  <a:pt x="7387" y="69"/>
                </a:lnTo>
                <a:lnTo>
                  <a:pt x="7378" y="70"/>
                </a:lnTo>
                <a:lnTo>
                  <a:pt x="7368" y="70"/>
                </a:lnTo>
                <a:lnTo>
                  <a:pt x="7347" y="73"/>
                </a:lnTo>
                <a:lnTo>
                  <a:pt x="7333" y="75"/>
                </a:lnTo>
                <a:lnTo>
                  <a:pt x="7324" y="75"/>
                </a:lnTo>
                <a:lnTo>
                  <a:pt x="7314" y="76"/>
                </a:lnTo>
                <a:lnTo>
                  <a:pt x="7300" y="76"/>
                </a:lnTo>
                <a:lnTo>
                  <a:pt x="7285" y="76"/>
                </a:lnTo>
                <a:lnTo>
                  <a:pt x="7275" y="76"/>
                </a:lnTo>
                <a:lnTo>
                  <a:pt x="7265" y="76"/>
                </a:lnTo>
                <a:lnTo>
                  <a:pt x="7254" y="76"/>
                </a:lnTo>
                <a:lnTo>
                  <a:pt x="7243" y="75"/>
                </a:lnTo>
                <a:lnTo>
                  <a:pt x="7232" y="75"/>
                </a:lnTo>
                <a:lnTo>
                  <a:pt x="7222" y="75"/>
                </a:lnTo>
                <a:lnTo>
                  <a:pt x="7213" y="75"/>
                </a:lnTo>
                <a:lnTo>
                  <a:pt x="7209" y="75"/>
                </a:lnTo>
                <a:lnTo>
                  <a:pt x="7200" y="75"/>
                </a:lnTo>
                <a:lnTo>
                  <a:pt x="7190" y="76"/>
                </a:lnTo>
                <a:lnTo>
                  <a:pt x="7183" y="76"/>
                </a:lnTo>
                <a:lnTo>
                  <a:pt x="7171" y="77"/>
                </a:lnTo>
                <a:lnTo>
                  <a:pt x="7159" y="80"/>
                </a:lnTo>
                <a:lnTo>
                  <a:pt x="7151" y="81"/>
                </a:lnTo>
                <a:lnTo>
                  <a:pt x="7138" y="81"/>
                </a:lnTo>
                <a:lnTo>
                  <a:pt x="7126" y="81"/>
                </a:lnTo>
                <a:lnTo>
                  <a:pt x="7114" y="82"/>
                </a:lnTo>
                <a:lnTo>
                  <a:pt x="7098" y="84"/>
                </a:lnTo>
                <a:lnTo>
                  <a:pt x="7092" y="84"/>
                </a:lnTo>
                <a:lnTo>
                  <a:pt x="7079" y="84"/>
                </a:lnTo>
                <a:lnTo>
                  <a:pt x="7068" y="84"/>
                </a:lnTo>
                <a:lnTo>
                  <a:pt x="7059" y="85"/>
                </a:lnTo>
                <a:lnTo>
                  <a:pt x="7045" y="86"/>
                </a:lnTo>
                <a:lnTo>
                  <a:pt x="7032" y="86"/>
                </a:lnTo>
                <a:lnTo>
                  <a:pt x="7016" y="87"/>
                </a:lnTo>
                <a:lnTo>
                  <a:pt x="6990" y="87"/>
                </a:lnTo>
                <a:lnTo>
                  <a:pt x="6975" y="87"/>
                </a:lnTo>
                <a:lnTo>
                  <a:pt x="6956" y="88"/>
                </a:lnTo>
                <a:lnTo>
                  <a:pt x="6936" y="89"/>
                </a:lnTo>
                <a:lnTo>
                  <a:pt x="6917" y="89"/>
                </a:lnTo>
                <a:lnTo>
                  <a:pt x="6902" y="90"/>
                </a:lnTo>
                <a:lnTo>
                  <a:pt x="6888" y="92"/>
                </a:lnTo>
                <a:lnTo>
                  <a:pt x="6865" y="92"/>
                </a:lnTo>
                <a:lnTo>
                  <a:pt x="6840" y="93"/>
                </a:lnTo>
                <a:lnTo>
                  <a:pt x="6834" y="93"/>
                </a:lnTo>
                <a:lnTo>
                  <a:pt x="6827" y="93"/>
                </a:lnTo>
                <a:lnTo>
                  <a:pt x="6804" y="94"/>
                </a:lnTo>
                <a:lnTo>
                  <a:pt x="6788" y="95"/>
                </a:lnTo>
                <a:lnTo>
                  <a:pt x="6780" y="95"/>
                </a:lnTo>
                <a:lnTo>
                  <a:pt x="6768" y="96"/>
                </a:lnTo>
                <a:lnTo>
                  <a:pt x="6759" y="96"/>
                </a:lnTo>
                <a:lnTo>
                  <a:pt x="6753" y="97"/>
                </a:lnTo>
                <a:lnTo>
                  <a:pt x="6734" y="97"/>
                </a:lnTo>
                <a:lnTo>
                  <a:pt x="6721" y="98"/>
                </a:lnTo>
                <a:lnTo>
                  <a:pt x="6705" y="98"/>
                </a:lnTo>
                <a:lnTo>
                  <a:pt x="6687" y="99"/>
                </a:lnTo>
                <a:lnTo>
                  <a:pt x="6670" y="99"/>
                </a:lnTo>
                <a:lnTo>
                  <a:pt x="6653" y="100"/>
                </a:lnTo>
                <a:lnTo>
                  <a:pt x="6639" y="100"/>
                </a:lnTo>
                <a:lnTo>
                  <a:pt x="6617" y="101"/>
                </a:lnTo>
                <a:lnTo>
                  <a:pt x="6597" y="102"/>
                </a:lnTo>
                <a:lnTo>
                  <a:pt x="6585" y="103"/>
                </a:lnTo>
                <a:lnTo>
                  <a:pt x="6567" y="103"/>
                </a:lnTo>
                <a:lnTo>
                  <a:pt x="6552" y="105"/>
                </a:lnTo>
                <a:lnTo>
                  <a:pt x="6539" y="106"/>
                </a:lnTo>
                <a:lnTo>
                  <a:pt x="6531" y="106"/>
                </a:lnTo>
                <a:lnTo>
                  <a:pt x="6514" y="107"/>
                </a:lnTo>
                <a:lnTo>
                  <a:pt x="6499" y="107"/>
                </a:lnTo>
                <a:lnTo>
                  <a:pt x="6485" y="108"/>
                </a:lnTo>
                <a:lnTo>
                  <a:pt x="6472" y="109"/>
                </a:lnTo>
                <a:lnTo>
                  <a:pt x="6455" y="109"/>
                </a:lnTo>
                <a:lnTo>
                  <a:pt x="6437" y="109"/>
                </a:lnTo>
                <a:lnTo>
                  <a:pt x="6425" y="110"/>
                </a:lnTo>
                <a:lnTo>
                  <a:pt x="6421" y="110"/>
                </a:lnTo>
                <a:lnTo>
                  <a:pt x="6399" y="110"/>
                </a:lnTo>
                <a:lnTo>
                  <a:pt x="6383" y="110"/>
                </a:lnTo>
                <a:lnTo>
                  <a:pt x="6367" y="110"/>
                </a:lnTo>
                <a:lnTo>
                  <a:pt x="6351" y="110"/>
                </a:lnTo>
                <a:lnTo>
                  <a:pt x="6335" y="110"/>
                </a:lnTo>
                <a:lnTo>
                  <a:pt x="6324" y="111"/>
                </a:lnTo>
                <a:lnTo>
                  <a:pt x="6306" y="112"/>
                </a:lnTo>
                <a:lnTo>
                  <a:pt x="6297" y="113"/>
                </a:lnTo>
                <a:lnTo>
                  <a:pt x="6282" y="114"/>
                </a:lnTo>
                <a:lnTo>
                  <a:pt x="6274" y="115"/>
                </a:lnTo>
                <a:lnTo>
                  <a:pt x="6260" y="116"/>
                </a:lnTo>
                <a:lnTo>
                  <a:pt x="6242" y="118"/>
                </a:lnTo>
                <a:lnTo>
                  <a:pt x="6228" y="119"/>
                </a:lnTo>
                <a:lnTo>
                  <a:pt x="6218" y="120"/>
                </a:lnTo>
                <a:lnTo>
                  <a:pt x="6197" y="121"/>
                </a:lnTo>
                <a:lnTo>
                  <a:pt x="6179" y="123"/>
                </a:lnTo>
                <a:lnTo>
                  <a:pt x="6164" y="124"/>
                </a:lnTo>
                <a:lnTo>
                  <a:pt x="6140" y="125"/>
                </a:lnTo>
                <a:lnTo>
                  <a:pt x="6126" y="125"/>
                </a:lnTo>
                <a:lnTo>
                  <a:pt x="6107" y="126"/>
                </a:lnTo>
                <a:lnTo>
                  <a:pt x="6079" y="127"/>
                </a:lnTo>
                <a:lnTo>
                  <a:pt x="6062" y="128"/>
                </a:lnTo>
                <a:lnTo>
                  <a:pt x="6050" y="128"/>
                </a:lnTo>
                <a:lnTo>
                  <a:pt x="6022" y="129"/>
                </a:lnTo>
                <a:lnTo>
                  <a:pt x="6007" y="131"/>
                </a:lnTo>
                <a:lnTo>
                  <a:pt x="5980" y="129"/>
                </a:lnTo>
                <a:lnTo>
                  <a:pt x="5969" y="129"/>
                </a:lnTo>
                <a:lnTo>
                  <a:pt x="5958" y="129"/>
                </a:lnTo>
                <a:lnTo>
                  <a:pt x="5935" y="128"/>
                </a:lnTo>
                <a:lnTo>
                  <a:pt x="5916" y="128"/>
                </a:lnTo>
                <a:lnTo>
                  <a:pt x="5897" y="128"/>
                </a:lnTo>
                <a:lnTo>
                  <a:pt x="5877" y="128"/>
                </a:lnTo>
                <a:lnTo>
                  <a:pt x="5864" y="127"/>
                </a:lnTo>
                <a:lnTo>
                  <a:pt x="5833" y="127"/>
                </a:lnTo>
                <a:lnTo>
                  <a:pt x="5820" y="126"/>
                </a:lnTo>
                <a:lnTo>
                  <a:pt x="5802" y="125"/>
                </a:lnTo>
                <a:lnTo>
                  <a:pt x="5786" y="125"/>
                </a:lnTo>
                <a:lnTo>
                  <a:pt x="5776" y="125"/>
                </a:lnTo>
                <a:lnTo>
                  <a:pt x="5765" y="125"/>
                </a:lnTo>
                <a:lnTo>
                  <a:pt x="5760" y="125"/>
                </a:lnTo>
                <a:lnTo>
                  <a:pt x="5754" y="126"/>
                </a:lnTo>
                <a:lnTo>
                  <a:pt x="5748" y="126"/>
                </a:lnTo>
                <a:lnTo>
                  <a:pt x="5741" y="126"/>
                </a:lnTo>
                <a:lnTo>
                  <a:pt x="5737" y="126"/>
                </a:lnTo>
                <a:lnTo>
                  <a:pt x="5730" y="126"/>
                </a:lnTo>
                <a:lnTo>
                  <a:pt x="5726" y="127"/>
                </a:lnTo>
                <a:lnTo>
                  <a:pt x="5722" y="128"/>
                </a:lnTo>
                <a:lnTo>
                  <a:pt x="5706" y="128"/>
                </a:lnTo>
                <a:lnTo>
                  <a:pt x="5696" y="128"/>
                </a:lnTo>
                <a:lnTo>
                  <a:pt x="5689" y="128"/>
                </a:lnTo>
                <a:lnTo>
                  <a:pt x="5677" y="128"/>
                </a:lnTo>
                <a:lnTo>
                  <a:pt x="5666" y="128"/>
                </a:lnTo>
                <a:lnTo>
                  <a:pt x="5662" y="128"/>
                </a:lnTo>
                <a:lnTo>
                  <a:pt x="5655" y="127"/>
                </a:lnTo>
                <a:lnTo>
                  <a:pt x="5648" y="127"/>
                </a:lnTo>
                <a:lnTo>
                  <a:pt x="5636" y="126"/>
                </a:lnTo>
                <a:lnTo>
                  <a:pt x="5626" y="126"/>
                </a:lnTo>
                <a:lnTo>
                  <a:pt x="5621" y="125"/>
                </a:lnTo>
                <a:lnTo>
                  <a:pt x="5614" y="124"/>
                </a:lnTo>
                <a:lnTo>
                  <a:pt x="5610" y="123"/>
                </a:lnTo>
                <a:lnTo>
                  <a:pt x="5603" y="123"/>
                </a:lnTo>
                <a:lnTo>
                  <a:pt x="5595" y="121"/>
                </a:lnTo>
                <a:lnTo>
                  <a:pt x="5586" y="124"/>
                </a:lnTo>
                <a:lnTo>
                  <a:pt x="5581" y="125"/>
                </a:lnTo>
                <a:lnTo>
                  <a:pt x="5576" y="126"/>
                </a:lnTo>
                <a:lnTo>
                  <a:pt x="5572" y="126"/>
                </a:lnTo>
                <a:lnTo>
                  <a:pt x="5563" y="128"/>
                </a:lnTo>
                <a:lnTo>
                  <a:pt x="5560" y="128"/>
                </a:lnTo>
                <a:lnTo>
                  <a:pt x="5549" y="129"/>
                </a:lnTo>
                <a:lnTo>
                  <a:pt x="5541" y="131"/>
                </a:lnTo>
                <a:lnTo>
                  <a:pt x="5535" y="131"/>
                </a:lnTo>
                <a:lnTo>
                  <a:pt x="5532" y="131"/>
                </a:lnTo>
                <a:lnTo>
                  <a:pt x="5525" y="131"/>
                </a:lnTo>
                <a:lnTo>
                  <a:pt x="5517" y="132"/>
                </a:lnTo>
                <a:lnTo>
                  <a:pt x="5510" y="132"/>
                </a:lnTo>
                <a:lnTo>
                  <a:pt x="5504" y="131"/>
                </a:lnTo>
                <a:lnTo>
                  <a:pt x="5500" y="129"/>
                </a:lnTo>
                <a:lnTo>
                  <a:pt x="5489" y="128"/>
                </a:lnTo>
                <a:lnTo>
                  <a:pt x="5480" y="127"/>
                </a:lnTo>
                <a:lnTo>
                  <a:pt x="5469" y="126"/>
                </a:lnTo>
                <a:lnTo>
                  <a:pt x="5456" y="125"/>
                </a:lnTo>
                <a:lnTo>
                  <a:pt x="5445" y="125"/>
                </a:lnTo>
                <a:lnTo>
                  <a:pt x="5433" y="123"/>
                </a:lnTo>
                <a:lnTo>
                  <a:pt x="5421" y="121"/>
                </a:lnTo>
                <a:lnTo>
                  <a:pt x="5413" y="121"/>
                </a:lnTo>
                <a:lnTo>
                  <a:pt x="5407" y="120"/>
                </a:lnTo>
                <a:lnTo>
                  <a:pt x="5403" y="120"/>
                </a:lnTo>
                <a:lnTo>
                  <a:pt x="5394" y="118"/>
                </a:lnTo>
                <a:lnTo>
                  <a:pt x="5390" y="118"/>
                </a:lnTo>
                <a:lnTo>
                  <a:pt x="5385" y="116"/>
                </a:lnTo>
                <a:lnTo>
                  <a:pt x="5372" y="116"/>
                </a:lnTo>
                <a:lnTo>
                  <a:pt x="5353" y="116"/>
                </a:lnTo>
                <a:lnTo>
                  <a:pt x="5342" y="116"/>
                </a:lnTo>
                <a:lnTo>
                  <a:pt x="5332" y="115"/>
                </a:lnTo>
                <a:lnTo>
                  <a:pt x="5319" y="114"/>
                </a:lnTo>
                <a:lnTo>
                  <a:pt x="5313" y="114"/>
                </a:lnTo>
                <a:lnTo>
                  <a:pt x="5300" y="114"/>
                </a:lnTo>
                <a:lnTo>
                  <a:pt x="5288" y="114"/>
                </a:lnTo>
                <a:lnTo>
                  <a:pt x="5280" y="114"/>
                </a:lnTo>
                <a:lnTo>
                  <a:pt x="5273" y="114"/>
                </a:lnTo>
                <a:lnTo>
                  <a:pt x="5269" y="114"/>
                </a:lnTo>
                <a:lnTo>
                  <a:pt x="5262" y="114"/>
                </a:lnTo>
                <a:lnTo>
                  <a:pt x="5259" y="114"/>
                </a:lnTo>
                <a:lnTo>
                  <a:pt x="5253" y="114"/>
                </a:lnTo>
                <a:lnTo>
                  <a:pt x="5249" y="114"/>
                </a:lnTo>
                <a:lnTo>
                  <a:pt x="5240" y="113"/>
                </a:lnTo>
                <a:lnTo>
                  <a:pt x="5236" y="113"/>
                </a:lnTo>
                <a:lnTo>
                  <a:pt x="5231" y="114"/>
                </a:lnTo>
                <a:lnTo>
                  <a:pt x="5222" y="114"/>
                </a:lnTo>
                <a:lnTo>
                  <a:pt x="5214" y="114"/>
                </a:lnTo>
                <a:lnTo>
                  <a:pt x="5204" y="114"/>
                </a:lnTo>
                <a:lnTo>
                  <a:pt x="5195" y="114"/>
                </a:lnTo>
                <a:lnTo>
                  <a:pt x="5170" y="115"/>
                </a:lnTo>
                <a:lnTo>
                  <a:pt x="5151" y="118"/>
                </a:lnTo>
                <a:lnTo>
                  <a:pt x="5129" y="120"/>
                </a:lnTo>
                <a:lnTo>
                  <a:pt x="5111" y="123"/>
                </a:lnTo>
                <a:lnTo>
                  <a:pt x="5095" y="124"/>
                </a:lnTo>
                <a:lnTo>
                  <a:pt x="5076" y="125"/>
                </a:lnTo>
                <a:lnTo>
                  <a:pt x="5059" y="127"/>
                </a:lnTo>
                <a:lnTo>
                  <a:pt x="5047" y="128"/>
                </a:lnTo>
                <a:lnTo>
                  <a:pt x="5038" y="128"/>
                </a:lnTo>
                <a:lnTo>
                  <a:pt x="5027" y="128"/>
                </a:lnTo>
                <a:lnTo>
                  <a:pt x="5014" y="129"/>
                </a:lnTo>
                <a:lnTo>
                  <a:pt x="5005" y="131"/>
                </a:lnTo>
                <a:lnTo>
                  <a:pt x="4994" y="132"/>
                </a:lnTo>
                <a:lnTo>
                  <a:pt x="4982" y="133"/>
                </a:lnTo>
                <a:lnTo>
                  <a:pt x="4978" y="134"/>
                </a:lnTo>
                <a:lnTo>
                  <a:pt x="4968" y="135"/>
                </a:lnTo>
                <a:lnTo>
                  <a:pt x="4964" y="135"/>
                </a:lnTo>
                <a:lnTo>
                  <a:pt x="4960" y="135"/>
                </a:lnTo>
                <a:lnTo>
                  <a:pt x="4954" y="135"/>
                </a:lnTo>
                <a:lnTo>
                  <a:pt x="4948" y="135"/>
                </a:lnTo>
                <a:lnTo>
                  <a:pt x="4939" y="134"/>
                </a:lnTo>
                <a:lnTo>
                  <a:pt x="4930" y="135"/>
                </a:lnTo>
                <a:lnTo>
                  <a:pt x="4920" y="135"/>
                </a:lnTo>
                <a:lnTo>
                  <a:pt x="4907" y="135"/>
                </a:lnTo>
                <a:lnTo>
                  <a:pt x="4900" y="135"/>
                </a:lnTo>
                <a:lnTo>
                  <a:pt x="4890" y="135"/>
                </a:lnTo>
                <a:lnTo>
                  <a:pt x="4883" y="136"/>
                </a:lnTo>
                <a:lnTo>
                  <a:pt x="4875" y="135"/>
                </a:lnTo>
                <a:lnTo>
                  <a:pt x="4867" y="134"/>
                </a:lnTo>
                <a:lnTo>
                  <a:pt x="4861" y="134"/>
                </a:lnTo>
                <a:lnTo>
                  <a:pt x="4852" y="134"/>
                </a:lnTo>
                <a:lnTo>
                  <a:pt x="4848" y="134"/>
                </a:lnTo>
                <a:lnTo>
                  <a:pt x="4841" y="134"/>
                </a:lnTo>
                <a:lnTo>
                  <a:pt x="4834" y="134"/>
                </a:lnTo>
                <a:lnTo>
                  <a:pt x="4824" y="134"/>
                </a:lnTo>
                <a:lnTo>
                  <a:pt x="4818" y="134"/>
                </a:lnTo>
                <a:lnTo>
                  <a:pt x="4808" y="133"/>
                </a:lnTo>
                <a:lnTo>
                  <a:pt x="4802" y="134"/>
                </a:lnTo>
                <a:lnTo>
                  <a:pt x="4797" y="134"/>
                </a:lnTo>
                <a:lnTo>
                  <a:pt x="4791" y="134"/>
                </a:lnTo>
                <a:lnTo>
                  <a:pt x="4783" y="134"/>
                </a:lnTo>
                <a:lnTo>
                  <a:pt x="4772" y="136"/>
                </a:lnTo>
                <a:lnTo>
                  <a:pt x="4760" y="137"/>
                </a:lnTo>
                <a:lnTo>
                  <a:pt x="4742" y="139"/>
                </a:lnTo>
                <a:lnTo>
                  <a:pt x="4721" y="144"/>
                </a:lnTo>
                <a:lnTo>
                  <a:pt x="4711" y="142"/>
                </a:lnTo>
                <a:lnTo>
                  <a:pt x="4693" y="146"/>
                </a:lnTo>
                <a:lnTo>
                  <a:pt x="4681" y="148"/>
                </a:lnTo>
                <a:lnTo>
                  <a:pt x="4666" y="150"/>
                </a:lnTo>
                <a:lnTo>
                  <a:pt x="4658" y="150"/>
                </a:lnTo>
                <a:lnTo>
                  <a:pt x="4641" y="150"/>
                </a:lnTo>
                <a:lnTo>
                  <a:pt x="4626" y="151"/>
                </a:lnTo>
                <a:lnTo>
                  <a:pt x="4612" y="151"/>
                </a:lnTo>
                <a:lnTo>
                  <a:pt x="4604" y="151"/>
                </a:lnTo>
                <a:lnTo>
                  <a:pt x="4582" y="151"/>
                </a:lnTo>
                <a:lnTo>
                  <a:pt x="4572" y="151"/>
                </a:lnTo>
                <a:lnTo>
                  <a:pt x="4561" y="150"/>
                </a:lnTo>
                <a:lnTo>
                  <a:pt x="4541" y="149"/>
                </a:lnTo>
                <a:lnTo>
                  <a:pt x="4527" y="150"/>
                </a:lnTo>
                <a:lnTo>
                  <a:pt x="4512" y="150"/>
                </a:lnTo>
                <a:lnTo>
                  <a:pt x="4500" y="151"/>
                </a:lnTo>
                <a:lnTo>
                  <a:pt x="4485" y="152"/>
                </a:lnTo>
                <a:lnTo>
                  <a:pt x="4470" y="152"/>
                </a:lnTo>
                <a:lnTo>
                  <a:pt x="4461" y="152"/>
                </a:lnTo>
                <a:lnTo>
                  <a:pt x="4437" y="151"/>
                </a:lnTo>
                <a:lnTo>
                  <a:pt x="4432" y="150"/>
                </a:lnTo>
                <a:lnTo>
                  <a:pt x="4411" y="150"/>
                </a:lnTo>
                <a:lnTo>
                  <a:pt x="4393" y="149"/>
                </a:lnTo>
                <a:lnTo>
                  <a:pt x="4347" y="145"/>
                </a:lnTo>
                <a:lnTo>
                  <a:pt x="4343" y="145"/>
                </a:lnTo>
                <a:lnTo>
                  <a:pt x="4309" y="142"/>
                </a:lnTo>
                <a:lnTo>
                  <a:pt x="4307" y="142"/>
                </a:lnTo>
                <a:lnTo>
                  <a:pt x="4298" y="142"/>
                </a:lnTo>
                <a:lnTo>
                  <a:pt x="4285" y="142"/>
                </a:lnTo>
                <a:lnTo>
                  <a:pt x="4279" y="142"/>
                </a:lnTo>
                <a:lnTo>
                  <a:pt x="4265" y="141"/>
                </a:lnTo>
                <a:lnTo>
                  <a:pt x="4244" y="140"/>
                </a:lnTo>
                <a:lnTo>
                  <a:pt x="4230" y="139"/>
                </a:lnTo>
                <a:lnTo>
                  <a:pt x="4223" y="139"/>
                </a:lnTo>
                <a:lnTo>
                  <a:pt x="4204" y="138"/>
                </a:lnTo>
                <a:lnTo>
                  <a:pt x="4193" y="138"/>
                </a:lnTo>
                <a:lnTo>
                  <a:pt x="4158" y="137"/>
                </a:lnTo>
                <a:lnTo>
                  <a:pt x="4151" y="137"/>
                </a:lnTo>
                <a:lnTo>
                  <a:pt x="4145" y="137"/>
                </a:lnTo>
                <a:lnTo>
                  <a:pt x="4119" y="136"/>
                </a:lnTo>
                <a:lnTo>
                  <a:pt x="4107" y="136"/>
                </a:lnTo>
                <a:lnTo>
                  <a:pt x="4098" y="135"/>
                </a:lnTo>
                <a:lnTo>
                  <a:pt x="4088" y="135"/>
                </a:lnTo>
                <a:lnTo>
                  <a:pt x="4074" y="135"/>
                </a:lnTo>
                <a:lnTo>
                  <a:pt x="4061" y="135"/>
                </a:lnTo>
                <a:lnTo>
                  <a:pt x="4053" y="135"/>
                </a:lnTo>
                <a:lnTo>
                  <a:pt x="4044" y="135"/>
                </a:lnTo>
                <a:lnTo>
                  <a:pt x="4033" y="135"/>
                </a:lnTo>
                <a:lnTo>
                  <a:pt x="4018" y="135"/>
                </a:lnTo>
                <a:lnTo>
                  <a:pt x="4009" y="135"/>
                </a:lnTo>
                <a:lnTo>
                  <a:pt x="3994" y="134"/>
                </a:lnTo>
                <a:lnTo>
                  <a:pt x="3983" y="135"/>
                </a:lnTo>
                <a:lnTo>
                  <a:pt x="3978" y="135"/>
                </a:lnTo>
                <a:lnTo>
                  <a:pt x="3966" y="135"/>
                </a:lnTo>
                <a:lnTo>
                  <a:pt x="3957" y="135"/>
                </a:lnTo>
                <a:lnTo>
                  <a:pt x="3945" y="134"/>
                </a:lnTo>
                <a:lnTo>
                  <a:pt x="3931" y="133"/>
                </a:lnTo>
                <a:lnTo>
                  <a:pt x="3923" y="133"/>
                </a:lnTo>
                <a:lnTo>
                  <a:pt x="3917" y="132"/>
                </a:lnTo>
                <a:lnTo>
                  <a:pt x="3907" y="132"/>
                </a:lnTo>
                <a:lnTo>
                  <a:pt x="3900" y="132"/>
                </a:lnTo>
                <a:lnTo>
                  <a:pt x="3893" y="132"/>
                </a:lnTo>
                <a:lnTo>
                  <a:pt x="3887" y="132"/>
                </a:lnTo>
                <a:lnTo>
                  <a:pt x="3875" y="132"/>
                </a:lnTo>
                <a:lnTo>
                  <a:pt x="3869" y="133"/>
                </a:lnTo>
                <a:lnTo>
                  <a:pt x="3858" y="133"/>
                </a:lnTo>
                <a:lnTo>
                  <a:pt x="3850" y="133"/>
                </a:lnTo>
                <a:lnTo>
                  <a:pt x="3840" y="134"/>
                </a:lnTo>
                <a:lnTo>
                  <a:pt x="3833" y="134"/>
                </a:lnTo>
                <a:lnTo>
                  <a:pt x="3829" y="134"/>
                </a:lnTo>
                <a:lnTo>
                  <a:pt x="3818" y="134"/>
                </a:lnTo>
                <a:lnTo>
                  <a:pt x="3811" y="135"/>
                </a:lnTo>
                <a:lnTo>
                  <a:pt x="3801" y="136"/>
                </a:lnTo>
                <a:lnTo>
                  <a:pt x="3793" y="137"/>
                </a:lnTo>
                <a:lnTo>
                  <a:pt x="3786" y="137"/>
                </a:lnTo>
                <a:lnTo>
                  <a:pt x="3777" y="137"/>
                </a:lnTo>
                <a:lnTo>
                  <a:pt x="3768" y="137"/>
                </a:lnTo>
                <a:lnTo>
                  <a:pt x="3761" y="138"/>
                </a:lnTo>
                <a:lnTo>
                  <a:pt x="3755" y="138"/>
                </a:lnTo>
                <a:lnTo>
                  <a:pt x="3747" y="139"/>
                </a:lnTo>
                <a:lnTo>
                  <a:pt x="3740" y="139"/>
                </a:lnTo>
                <a:lnTo>
                  <a:pt x="3725" y="138"/>
                </a:lnTo>
                <a:lnTo>
                  <a:pt x="3723" y="138"/>
                </a:lnTo>
                <a:lnTo>
                  <a:pt x="3713" y="139"/>
                </a:lnTo>
                <a:lnTo>
                  <a:pt x="3703" y="139"/>
                </a:lnTo>
                <a:lnTo>
                  <a:pt x="3697" y="139"/>
                </a:lnTo>
                <a:lnTo>
                  <a:pt x="3687" y="138"/>
                </a:lnTo>
                <a:lnTo>
                  <a:pt x="3683" y="138"/>
                </a:lnTo>
                <a:lnTo>
                  <a:pt x="3674" y="138"/>
                </a:lnTo>
                <a:lnTo>
                  <a:pt x="3669" y="138"/>
                </a:lnTo>
                <a:lnTo>
                  <a:pt x="3660" y="137"/>
                </a:lnTo>
                <a:lnTo>
                  <a:pt x="3657" y="137"/>
                </a:lnTo>
                <a:lnTo>
                  <a:pt x="3650" y="136"/>
                </a:lnTo>
                <a:lnTo>
                  <a:pt x="3643" y="137"/>
                </a:lnTo>
                <a:lnTo>
                  <a:pt x="3634" y="138"/>
                </a:lnTo>
                <a:lnTo>
                  <a:pt x="3631" y="138"/>
                </a:lnTo>
                <a:lnTo>
                  <a:pt x="3625" y="138"/>
                </a:lnTo>
                <a:lnTo>
                  <a:pt x="3620" y="138"/>
                </a:lnTo>
                <a:lnTo>
                  <a:pt x="3614" y="138"/>
                </a:lnTo>
                <a:lnTo>
                  <a:pt x="3611" y="138"/>
                </a:lnTo>
                <a:lnTo>
                  <a:pt x="3603" y="138"/>
                </a:lnTo>
                <a:lnTo>
                  <a:pt x="3598" y="138"/>
                </a:lnTo>
                <a:lnTo>
                  <a:pt x="3590" y="137"/>
                </a:lnTo>
                <a:lnTo>
                  <a:pt x="3581" y="137"/>
                </a:lnTo>
                <a:lnTo>
                  <a:pt x="3572" y="137"/>
                </a:lnTo>
                <a:lnTo>
                  <a:pt x="3561" y="138"/>
                </a:lnTo>
                <a:lnTo>
                  <a:pt x="3554" y="137"/>
                </a:lnTo>
                <a:lnTo>
                  <a:pt x="3543" y="137"/>
                </a:lnTo>
                <a:lnTo>
                  <a:pt x="3536" y="137"/>
                </a:lnTo>
                <a:lnTo>
                  <a:pt x="3529" y="138"/>
                </a:lnTo>
                <a:lnTo>
                  <a:pt x="3522" y="138"/>
                </a:lnTo>
                <a:lnTo>
                  <a:pt x="3514" y="138"/>
                </a:lnTo>
                <a:lnTo>
                  <a:pt x="3506" y="139"/>
                </a:lnTo>
                <a:lnTo>
                  <a:pt x="3499" y="139"/>
                </a:lnTo>
                <a:lnTo>
                  <a:pt x="3492" y="138"/>
                </a:lnTo>
                <a:lnTo>
                  <a:pt x="3482" y="137"/>
                </a:lnTo>
                <a:lnTo>
                  <a:pt x="3476" y="137"/>
                </a:lnTo>
                <a:lnTo>
                  <a:pt x="3467" y="137"/>
                </a:lnTo>
                <a:lnTo>
                  <a:pt x="3455" y="136"/>
                </a:lnTo>
                <a:lnTo>
                  <a:pt x="3445" y="136"/>
                </a:lnTo>
                <a:lnTo>
                  <a:pt x="3441" y="136"/>
                </a:lnTo>
                <a:lnTo>
                  <a:pt x="3433" y="135"/>
                </a:lnTo>
                <a:lnTo>
                  <a:pt x="3425" y="135"/>
                </a:lnTo>
                <a:lnTo>
                  <a:pt x="3419" y="135"/>
                </a:lnTo>
                <a:lnTo>
                  <a:pt x="3413" y="134"/>
                </a:lnTo>
                <a:lnTo>
                  <a:pt x="3410" y="134"/>
                </a:lnTo>
                <a:lnTo>
                  <a:pt x="3399" y="134"/>
                </a:lnTo>
                <a:lnTo>
                  <a:pt x="3393" y="134"/>
                </a:lnTo>
                <a:lnTo>
                  <a:pt x="3385" y="133"/>
                </a:lnTo>
                <a:lnTo>
                  <a:pt x="3377" y="133"/>
                </a:lnTo>
                <a:lnTo>
                  <a:pt x="3364" y="132"/>
                </a:lnTo>
                <a:lnTo>
                  <a:pt x="3352" y="132"/>
                </a:lnTo>
                <a:lnTo>
                  <a:pt x="3346" y="132"/>
                </a:lnTo>
                <a:lnTo>
                  <a:pt x="3330" y="132"/>
                </a:lnTo>
                <a:lnTo>
                  <a:pt x="3324" y="132"/>
                </a:lnTo>
                <a:lnTo>
                  <a:pt x="3314" y="132"/>
                </a:lnTo>
                <a:lnTo>
                  <a:pt x="3307" y="132"/>
                </a:lnTo>
                <a:lnTo>
                  <a:pt x="3300" y="132"/>
                </a:lnTo>
                <a:lnTo>
                  <a:pt x="3294" y="132"/>
                </a:lnTo>
                <a:lnTo>
                  <a:pt x="3286" y="132"/>
                </a:lnTo>
                <a:lnTo>
                  <a:pt x="3281" y="132"/>
                </a:lnTo>
                <a:lnTo>
                  <a:pt x="3274" y="132"/>
                </a:lnTo>
                <a:lnTo>
                  <a:pt x="3269" y="133"/>
                </a:lnTo>
                <a:lnTo>
                  <a:pt x="3259" y="135"/>
                </a:lnTo>
                <a:lnTo>
                  <a:pt x="3256" y="136"/>
                </a:lnTo>
                <a:lnTo>
                  <a:pt x="3245" y="136"/>
                </a:lnTo>
                <a:lnTo>
                  <a:pt x="3236" y="136"/>
                </a:lnTo>
                <a:lnTo>
                  <a:pt x="3228" y="137"/>
                </a:lnTo>
                <a:lnTo>
                  <a:pt x="3218" y="137"/>
                </a:lnTo>
                <a:lnTo>
                  <a:pt x="3211" y="137"/>
                </a:lnTo>
                <a:lnTo>
                  <a:pt x="3202" y="137"/>
                </a:lnTo>
                <a:lnTo>
                  <a:pt x="3196" y="137"/>
                </a:lnTo>
                <a:lnTo>
                  <a:pt x="3183" y="137"/>
                </a:lnTo>
                <a:lnTo>
                  <a:pt x="3176" y="138"/>
                </a:lnTo>
                <a:lnTo>
                  <a:pt x="3168" y="138"/>
                </a:lnTo>
                <a:lnTo>
                  <a:pt x="3162" y="138"/>
                </a:lnTo>
                <a:lnTo>
                  <a:pt x="3162" y="138"/>
                </a:lnTo>
                <a:lnTo>
                  <a:pt x="3157" y="138"/>
                </a:lnTo>
                <a:lnTo>
                  <a:pt x="3146" y="138"/>
                </a:lnTo>
                <a:lnTo>
                  <a:pt x="3141" y="138"/>
                </a:lnTo>
                <a:lnTo>
                  <a:pt x="3130" y="138"/>
                </a:lnTo>
                <a:lnTo>
                  <a:pt x="3116" y="139"/>
                </a:lnTo>
                <a:lnTo>
                  <a:pt x="3114" y="139"/>
                </a:lnTo>
                <a:lnTo>
                  <a:pt x="3100" y="140"/>
                </a:lnTo>
                <a:lnTo>
                  <a:pt x="3086" y="141"/>
                </a:lnTo>
                <a:lnTo>
                  <a:pt x="3076" y="142"/>
                </a:lnTo>
                <a:lnTo>
                  <a:pt x="3071" y="142"/>
                </a:lnTo>
                <a:lnTo>
                  <a:pt x="3056" y="144"/>
                </a:lnTo>
                <a:lnTo>
                  <a:pt x="3038" y="145"/>
                </a:lnTo>
                <a:lnTo>
                  <a:pt x="3036" y="145"/>
                </a:lnTo>
                <a:lnTo>
                  <a:pt x="3019" y="146"/>
                </a:lnTo>
                <a:lnTo>
                  <a:pt x="3016" y="146"/>
                </a:lnTo>
                <a:lnTo>
                  <a:pt x="3007" y="146"/>
                </a:lnTo>
                <a:lnTo>
                  <a:pt x="3001" y="146"/>
                </a:lnTo>
                <a:lnTo>
                  <a:pt x="2992" y="147"/>
                </a:lnTo>
                <a:lnTo>
                  <a:pt x="2992" y="147"/>
                </a:lnTo>
                <a:lnTo>
                  <a:pt x="2991" y="147"/>
                </a:lnTo>
                <a:lnTo>
                  <a:pt x="2984" y="148"/>
                </a:lnTo>
                <a:lnTo>
                  <a:pt x="2974" y="147"/>
                </a:lnTo>
                <a:lnTo>
                  <a:pt x="2964" y="146"/>
                </a:lnTo>
                <a:lnTo>
                  <a:pt x="2955" y="146"/>
                </a:lnTo>
                <a:lnTo>
                  <a:pt x="2945" y="145"/>
                </a:lnTo>
                <a:lnTo>
                  <a:pt x="2941" y="145"/>
                </a:lnTo>
                <a:lnTo>
                  <a:pt x="2928" y="141"/>
                </a:lnTo>
                <a:lnTo>
                  <a:pt x="2918" y="139"/>
                </a:lnTo>
                <a:lnTo>
                  <a:pt x="2907" y="139"/>
                </a:lnTo>
                <a:lnTo>
                  <a:pt x="2886" y="139"/>
                </a:lnTo>
                <a:lnTo>
                  <a:pt x="2863" y="139"/>
                </a:lnTo>
                <a:lnTo>
                  <a:pt x="2846" y="138"/>
                </a:lnTo>
                <a:lnTo>
                  <a:pt x="2833" y="138"/>
                </a:lnTo>
                <a:lnTo>
                  <a:pt x="2818" y="138"/>
                </a:lnTo>
                <a:lnTo>
                  <a:pt x="2797" y="138"/>
                </a:lnTo>
                <a:lnTo>
                  <a:pt x="2781" y="139"/>
                </a:lnTo>
                <a:lnTo>
                  <a:pt x="2780" y="139"/>
                </a:lnTo>
                <a:lnTo>
                  <a:pt x="2663" y="150"/>
                </a:lnTo>
                <a:lnTo>
                  <a:pt x="2549" y="157"/>
                </a:lnTo>
                <a:lnTo>
                  <a:pt x="2518" y="157"/>
                </a:lnTo>
                <a:lnTo>
                  <a:pt x="2488" y="158"/>
                </a:lnTo>
                <a:lnTo>
                  <a:pt x="2438" y="158"/>
                </a:lnTo>
                <a:lnTo>
                  <a:pt x="2343" y="160"/>
                </a:lnTo>
                <a:lnTo>
                  <a:pt x="2213" y="164"/>
                </a:lnTo>
                <a:lnTo>
                  <a:pt x="2199" y="164"/>
                </a:lnTo>
                <a:lnTo>
                  <a:pt x="2145" y="166"/>
                </a:lnTo>
                <a:lnTo>
                  <a:pt x="2064" y="166"/>
                </a:lnTo>
                <a:lnTo>
                  <a:pt x="2001" y="164"/>
                </a:lnTo>
                <a:lnTo>
                  <a:pt x="1954" y="163"/>
                </a:lnTo>
                <a:lnTo>
                  <a:pt x="1886" y="162"/>
                </a:lnTo>
                <a:lnTo>
                  <a:pt x="1750" y="160"/>
                </a:lnTo>
                <a:lnTo>
                  <a:pt x="1667" y="151"/>
                </a:lnTo>
                <a:lnTo>
                  <a:pt x="1562" y="149"/>
                </a:lnTo>
                <a:lnTo>
                  <a:pt x="1050" y="149"/>
                </a:lnTo>
                <a:lnTo>
                  <a:pt x="258" y="155"/>
                </a:lnTo>
                <a:lnTo>
                  <a:pt x="0" y="157"/>
                </a:lnTo>
                <a:lnTo>
                  <a:pt x="0" y="157"/>
                </a:lnTo>
                <a:close/>
              </a:path>
            </a:pathLst>
          </a:custGeom>
          <a:solidFill>
            <a:srgbClr val="CCFFCC"/>
          </a:solidFill>
          <a:ln w="9525">
            <a:noFill/>
            <a:round/>
            <a:headEnd/>
            <a:tailEnd/>
          </a:ln>
        </p:spPr>
        <p:txBody>
          <a:bodyPr/>
          <a:lstStyle/>
          <a:p>
            <a:endParaRPr lang="en-GB"/>
          </a:p>
        </p:txBody>
      </p:sp>
      <p:sp>
        <p:nvSpPr>
          <p:cNvPr id="52" name="Freeform 2447"/>
          <p:cNvSpPr>
            <a:spLocks/>
          </p:cNvSpPr>
          <p:nvPr>
            <p:custDataLst>
              <p:tags r:id="rId43"/>
            </p:custDataLst>
          </p:nvPr>
        </p:nvSpPr>
        <p:spPr bwMode="auto">
          <a:xfrm>
            <a:off x="400988" y="2308232"/>
            <a:ext cx="8161157" cy="182091"/>
          </a:xfrm>
          <a:custGeom>
            <a:avLst/>
            <a:gdLst/>
            <a:ahLst/>
            <a:cxnLst>
              <a:cxn ang="0">
                <a:pos x="2518" y="157"/>
              </a:cxn>
              <a:cxn ang="0">
                <a:pos x="2964" y="146"/>
              </a:cxn>
              <a:cxn ang="0">
                <a:pos x="3114" y="139"/>
              </a:cxn>
              <a:cxn ang="0">
                <a:pos x="3245" y="136"/>
              </a:cxn>
              <a:cxn ang="0">
                <a:pos x="3385" y="133"/>
              </a:cxn>
              <a:cxn ang="0">
                <a:pos x="3514" y="138"/>
              </a:cxn>
              <a:cxn ang="0">
                <a:pos x="3634" y="138"/>
              </a:cxn>
              <a:cxn ang="0">
                <a:pos x="3761" y="138"/>
              </a:cxn>
              <a:cxn ang="0">
                <a:pos x="3900" y="132"/>
              </a:cxn>
              <a:cxn ang="0">
                <a:pos x="4074" y="135"/>
              </a:cxn>
              <a:cxn ang="0">
                <a:pos x="4307" y="142"/>
              </a:cxn>
              <a:cxn ang="0">
                <a:pos x="4582" y="151"/>
              </a:cxn>
              <a:cxn ang="0">
                <a:pos x="4802" y="134"/>
              </a:cxn>
              <a:cxn ang="0">
                <a:pos x="4939" y="134"/>
              </a:cxn>
              <a:cxn ang="0">
                <a:pos x="5111" y="123"/>
              </a:cxn>
              <a:cxn ang="0">
                <a:pos x="5280" y="114"/>
              </a:cxn>
              <a:cxn ang="0">
                <a:pos x="5445" y="125"/>
              </a:cxn>
              <a:cxn ang="0">
                <a:pos x="5576" y="126"/>
              </a:cxn>
              <a:cxn ang="0">
                <a:pos x="5706" y="128"/>
              </a:cxn>
              <a:cxn ang="0">
                <a:pos x="5897" y="128"/>
              </a:cxn>
              <a:cxn ang="0">
                <a:pos x="6218" y="120"/>
              </a:cxn>
              <a:cxn ang="0">
                <a:pos x="6455" y="109"/>
              </a:cxn>
              <a:cxn ang="0">
                <a:pos x="6721" y="98"/>
              </a:cxn>
              <a:cxn ang="0">
                <a:pos x="6975" y="87"/>
              </a:cxn>
              <a:cxn ang="0">
                <a:pos x="7190" y="76"/>
              </a:cxn>
              <a:cxn ang="0">
                <a:pos x="7378" y="70"/>
              </a:cxn>
              <a:cxn ang="0">
                <a:pos x="7559" y="57"/>
              </a:cxn>
              <a:cxn ang="0">
                <a:pos x="7793" y="52"/>
              </a:cxn>
              <a:cxn ang="0">
                <a:pos x="8121" y="32"/>
              </a:cxn>
              <a:cxn ang="0">
                <a:pos x="8335" y="8"/>
              </a:cxn>
              <a:cxn ang="0">
                <a:pos x="8229" y="25"/>
              </a:cxn>
              <a:cxn ang="0">
                <a:pos x="7973" y="48"/>
              </a:cxn>
              <a:cxn ang="0">
                <a:pos x="7660" y="59"/>
              </a:cxn>
              <a:cxn ang="0">
                <a:pos x="7470" y="68"/>
              </a:cxn>
              <a:cxn ang="0">
                <a:pos x="7275" y="101"/>
              </a:cxn>
              <a:cxn ang="0">
                <a:pos x="7098" y="103"/>
              </a:cxn>
              <a:cxn ang="0">
                <a:pos x="6834" y="127"/>
              </a:cxn>
              <a:cxn ang="0">
                <a:pos x="6585" y="139"/>
              </a:cxn>
              <a:cxn ang="0">
                <a:pos x="6335" y="145"/>
              </a:cxn>
              <a:cxn ang="0">
                <a:pos x="6062" y="164"/>
              </a:cxn>
              <a:cxn ang="0">
                <a:pos x="5765" y="167"/>
              </a:cxn>
              <a:cxn ang="0">
                <a:pos x="5636" y="165"/>
              </a:cxn>
              <a:cxn ang="0">
                <a:pos x="5525" y="164"/>
              </a:cxn>
              <a:cxn ang="0">
                <a:pos x="5385" y="157"/>
              </a:cxn>
              <a:cxn ang="0">
                <a:pos x="5236" y="155"/>
              </a:cxn>
              <a:cxn ang="0">
                <a:pos x="5005" y="166"/>
              </a:cxn>
              <a:cxn ang="0">
                <a:pos x="4867" y="170"/>
              </a:cxn>
              <a:cxn ang="0">
                <a:pos x="4711" y="179"/>
              </a:cxn>
              <a:cxn ang="0">
                <a:pos x="4470" y="188"/>
              </a:cxn>
              <a:cxn ang="0">
                <a:pos x="4204" y="176"/>
              </a:cxn>
              <a:cxn ang="0">
                <a:pos x="3983" y="174"/>
              </a:cxn>
              <a:cxn ang="0">
                <a:pos x="3833" y="172"/>
              </a:cxn>
              <a:cxn ang="0">
                <a:pos x="3697" y="176"/>
              </a:cxn>
              <a:cxn ang="0">
                <a:pos x="3590" y="174"/>
              </a:cxn>
              <a:cxn ang="0">
                <a:pos x="3445" y="168"/>
              </a:cxn>
              <a:cxn ang="0">
                <a:pos x="3307" y="167"/>
              </a:cxn>
              <a:cxn ang="0">
                <a:pos x="3176" y="162"/>
              </a:cxn>
              <a:cxn ang="0">
                <a:pos x="3019" y="164"/>
              </a:cxn>
              <a:cxn ang="0">
                <a:pos x="2863" y="153"/>
              </a:cxn>
              <a:cxn ang="0">
                <a:pos x="2001" y="178"/>
              </a:cxn>
            </a:cxnLst>
            <a:rect l="0" t="0" r="r" b="b"/>
            <a:pathLst>
              <a:path w="8426" h="189">
                <a:moveTo>
                  <a:pt x="0" y="157"/>
                </a:moveTo>
                <a:lnTo>
                  <a:pt x="258" y="155"/>
                </a:lnTo>
                <a:lnTo>
                  <a:pt x="1050" y="149"/>
                </a:lnTo>
                <a:lnTo>
                  <a:pt x="1562" y="149"/>
                </a:lnTo>
                <a:lnTo>
                  <a:pt x="1667" y="151"/>
                </a:lnTo>
                <a:lnTo>
                  <a:pt x="1750" y="160"/>
                </a:lnTo>
                <a:lnTo>
                  <a:pt x="1886" y="162"/>
                </a:lnTo>
                <a:lnTo>
                  <a:pt x="1954" y="163"/>
                </a:lnTo>
                <a:lnTo>
                  <a:pt x="2001" y="164"/>
                </a:lnTo>
                <a:lnTo>
                  <a:pt x="2064" y="166"/>
                </a:lnTo>
                <a:lnTo>
                  <a:pt x="2145" y="166"/>
                </a:lnTo>
                <a:lnTo>
                  <a:pt x="2199" y="164"/>
                </a:lnTo>
                <a:lnTo>
                  <a:pt x="2213" y="164"/>
                </a:lnTo>
                <a:lnTo>
                  <a:pt x="2343" y="160"/>
                </a:lnTo>
                <a:lnTo>
                  <a:pt x="2438" y="158"/>
                </a:lnTo>
                <a:lnTo>
                  <a:pt x="2488" y="158"/>
                </a:lnTo>
                <a:lnTo>
                  <a:pt x="2518" y="157"/>
                </a:lnTo>
                <a:lnTo>
                  <a:pt x="2549" y="157"/>
                </a:lnTo>
                <a:lnTo>
                  <a:pt x="2663" y="150"/>
                </a:lnTo>
                <a:lnTo>
                  <a:pt x="2780" y="139"/>
                </a:lnTo>
                <a:lnTo>
                  <a:pt x="2781" y="139"/>
                </a:lnTo>
                <a:lnTo>
                  <a:pt x="2797" y="138"/>
                </a:lnTo>
                <a:lnTo>
                  <a:pt x="2818" y="138"/>
                </a:lnTo>
                <a:lnTo>
                  <a:pt x="2833" y="138"/>
                </a:lnTo>
                <a:lnTo>
                  <a:pt x="2846" y="138"/>
                </a:lnTo>
                <a:lnTo>
                  <a:pt x="2863" y="139"/>
                </a:lnTo>
                <a:lnTo>
                  <a:pt x="2886" y="139"/>
                </a:lnTo>
                <a:lnTo>
                  <a:pt x="2907" y="139"/>
                </a:lnTo>
                <a:lnTo>
                  <a:pt x="2918" y="139"/>
                </a:lnTo>
                <a:lnTo>
                  <a:pt x="2928" y="141"/>
                </a:lnTo>
                <a:lnTo>
                  <a:pt x="2941" y="145"/>
                </a:lnTo>
                <a:lnTo>
                  <a:pt x="2945" y="145"/>
                </a:lnTo>
                <a:lnTo>
                  <a:pt x="2955" y="146"/>
                </a:lnTo>
                <a:lnTo>
                  <a:pt x="2964" y="146"/>
                </a:lnTo>
                <a:lnTo>
                  <a:pt x="2974" y="147"/>
                </a:lnTo>
                <a:lnTo>
                  <a:pt x="2984" y="148"/>
                </a:lnTo>
                <a:lnTo>
                  <a:pt x="2991" y="147"/>
                </a:lnTo>
                <a:lnTo>
                  <a:pt x="2992" y="147"/>
                </a:lnTo>
                <a:lnTo>
                  <a:pt x="2992" y="147"/>
                </a:lnTo>
                <a:lnTo>
                  <a:pt x="3001" y="146"/>
                </a:lnTo>
                <a:lnTo>
                  <a:pt x="3007" y="146"/>
                </a:lnTo>
                <a:lnTo>
                  <a:pt x="3016" y="146"/>
                </a:lnTo>
                <a:lnTo>
                  <a:pt x="3019" y="146"/>
                </a:lnTo>
                <a:lnTo>
                  <a:pt x="3036" y="145"/>
                </a:lnTo>
                <a:lnTo>
                  <a:pt x="3038" y="145"/>
                </a:lnTo>
                <a:lnTo>
                  <a:pt x="3056" y="144"/>
                </a:lnTo>
                <a:lnTo>
                  <a:pt x="3071" y="142"/>
                </a:lnTo>
                <a:lnTo>
                  <a:pt x="3076" y="142"/>
                </a:lnTo>
                <a:lnTo>
                  <a:pt x="3086" y="141"/>
                </a:lnTo>
                <a:lnTo>
                  <a:pt x="3100" y="140"/>
                </a:lnTo>
                <a:lnTo>
                  <a:pt x="3114" y="139"/>
                </a:lnTo>
                <a:lnTo>
                  <a:pt x="3116" y="139"/>
                </a:lnTo>
                <a:lnTo>
                  <a:pt x="3130" y="138"/>
                </a:lnTo>
                <a:lnTo>
                  <a:pt x="3141" y="138"/>
                </a:lnTo>
                <a:lnTo>
                  <a:pt x="3146" y="138"/>
                </a:lnTo>
                <a:lnTo>
                  <a:pt x="3157" y="138"/>
                </a:lnTo>
                <a:lnTo>
                  <a:pt x="3162" y="138"/>
                </a:lnTo>
                <a:lnTo>
                  <a:pt x="3162" y="138"/>
                </a:lnTo>
                <a:lnTo>
                  <a:pt x="3168" y="138"/>
                </a:lnTo>
                <a:lnTo>
                  <a:pt x="3176" y="138"/>
                </a:lnTo>
                <a:lnTo>
                  <a:pt x="3183" y="137"/>
                </a:lnTo>
                <a:lnTo>
                  <a:pt x="3196" y="137"/>
                </a:lnTo>
                <a:lnTo>
                  <a:pt x="3202" y="137"/>
                </a:lnTo>
                <a:lnTo>
                  <a:pt x="3211" y="137"/>
                </a:lnTo>
                <a:lnTo>
                  <a:pt x="3218" y="137"/>
                </a:lnTo>
                <a:lnTo>
                  <a:pt x="3228" y="137"/>
                </a:lnTo>
                <a:lnTo>
                  <a:pt x="3236" y="136"/>
                </a:lnTo>
                <a:lnTo>
                  <a:pt x="3245" y="136"/>
                </a:lnTo>
                <a:lnTo>
                  <a:pt x="3256" y="136"/>
                </a:lnTo>
                <a:lnTo>
                  <a:pt x="3259" y="135"/>
                </a:lnTo>
                <a:lnTo>
                  <a:pt x="3269" y="133"/>
                </a:lnTo>
                <a:lnTo>
                  <a:pt x="3274" y="132"/>
                </a:lnTo>
                <a:lnTo>
                  <a:pt x="3281" y="132"/>
                </a:lnTo>
                <a:lnTo>
                  <a:pt x="3286" y="132"/>
                </a:lnTo>
                <a:lnTo>
                  <a:pt x="3294" y="132"/>
                </a:lnTo>
                <a:lnTo>
                  <a:pt x="3300" y="132"/>
                </a:lnTo>
                <a:lnTo>
                  <a:pt x="3307" y="132"/>
                </a:lnTo>
                <a:lnTo>
                  <a:pt x="3314" y="132"/>
                </a:lnTo>
                <a:lnTo>
                  <a:pt x="3324" y="132"/>
                </a:lnTo>
                <a:lnTo>
                  <a:pt x="3330" y="132"/>
                </a:lnTo>
                <a:lnTo>
                  <a:pt x="3346" y="132"/>
                </a:lnTo>
                <a:lnTo>
                  <a:pt x="3352" y="132"/>
                </a:lnTo>
                <a:lnTo>
                  <a:pt x="3364" y="132"/>
                </a:lnTo>
                <a:lnTo>
                  <a:pt x="3377" y="133"/>
                </a:lnTo>
                <a:lnTo>
                  <a:pt x="3385" y="133"/>
                </a:lnTo>
                <a:lnTo>
                  <a:pt x="3393" y="134"/>
                </a:lnTo>
                <a:lnTo>
                  <a:pt x="3399" y="134"/>
                </a:lnTo>
                <a:lnTo>
                  <a:pt x="3410" y="134"/>
                </a:lnTo>
                <a:lnTo>
                  <a:pt x="3413" y="134"/>
                </a:lnTo>
                <a:lnTo>
                  <a:pt x="3419" y="135"/>
                </a:lnTo>
                <a:lnTo>
                  <a:pt x="3425" y="135"/>
                </a:lnTo>
                <a:lnTo>
                  <a:pt x="3433" y="135"/>
                </a:lnTo>
                <a:lnTo>
                  <a:pt x="3441" y="136"/>
                </a:lnTo>
                <a:lnTo>
                  <a:pt x="3445" y="136"/>
                </a:lnTo>
                <a:lnTo>
                  <a:pt x="3455" y="136"/>
                </a:lnTo>
                <a:lnTo>
                  <a:pt x="3467" y="137"/>
                </a:lnTo>
                <a:lnTo>
                  <a:pt x="3476" y="137"/>
                </a:lnTo>
                <a:lnTo>
                  <a:pt x="3482" y="137"/>
                </a:lnTo>
                <a:lnTo>
                  <a:pt x="3492" y="138"/>
                </a:lnTo>
                <a:lnTo>
                  <a:pt x="3499" y="139"/>
                </a:lnTo>
                <a:lnTo>
                  <a:pt x="3506" y="139"/>
                </a:lnTo>
                <a:lnTo>
                  <a:pt x="3514" y="138"/>
                </a:lnTo>
                <a:lnTo>
                  <a:pt x="3522" y="138"/>
                </a:lnTo>
                <a:lnTo>
                  <a:pt x="3529" y="138"/>
                </a:lnTo>
                <a:lnTo>
                  <a:pt x="3536" y="137"/>
                </a:lnTo>
                <a:lnTo>
                  <a:pt x="3543" y="137"/>
                </a:lnTo>
                <a:lnTo>
                  <a:pt x="3554" y="137"/>
                </a:lnTo>
                <a:lnTo>
                  <a:pt x="3561" y="138"/>
                </a:lnTo>
                <a:lnTo>
                  <a:pt x="3572" y="137"/>
                </a:lnTo>
                <a:lnTo>
                  <a:pt x="3581" y="137"/>
                </a:lnTo>
                <a:lnTo>
                  <a:pt x="3590" y="137"/>
                </a:lnTo>
                <a:lnTo>
                  <a:pt x="3598" y="138"/>
                </a:lnTo>
                <a:lnTo>
                  <a:pt x="3603" y="138"/>
                </a:lnTo>
                <a:lnTo>
                  <a:pt x="3611" y="138"/>
                </a:lnTo>
                <a:lnTo>
                  <a:pt x="3614" y="138"/>
                </a:lnTo>
                <a:lnTo>
                  <a:pt x="3620" y="138"/>
                </a:lnTo>
                <a:lnTo>
                  <a:pt x="3625" y="138"/>
                </a:lnTo>
                <a:lnTo>
                  <a:pt x="3631" y="138"/>
                </a:lnTo>
                <a:lnTo>
                  <a:pt x="3634" y="138"/>
                </a:lnTo>
                <a:lnTo>
                  <a:pt x="3643" y="137"/>
                </a:lnTo>
                <a:lnTo>
                  <a:pt x="3650" y="136"/>
                </a:lnTo>
                <a:lnTo>
                  <a:pt x="3657" y="137"/>
                </a:lnTo>
                <a:lnTo>
                  <a:pt x="3660" y="137"/>
                </a:lnTo>
                <a:lnTo>
                  <a:pt x="3669" y="138"/>
                </a:lnTo>
                <a:lnTo>
                  <a:pt x="3674" y="138"/>
                </a:lnTo>
                <a:lnTo>
                  <a:pt x="3683" y="138"/>
                </a:lnTo>
                <a:lnTo>
                  <a:pt x="3687" y="138"/>
                </a:lnTo>
                <a:lnTo>
                  <a:pt x="3697" y="139"/>
                </a:lnTo>
                <a:lnTo>
                  <a:pt x="3703" y="139"/>
                </a:lnTo>
                <a:lnTo>
                  <a:pt x="3713" y="139"/>
                </a:lnTo>
                <a:lnTo>
                  <a:pt x="3723" y="138"/>
                </a:lnTo>
                <a:lnTo>
                  <a:pt x="3725" y="138"/>
                </a:lnTo>
                <a:lnTo>
                  <a:pt x="3740" y="139"/>
                </a:lnTo>
                <a:lnTo>
                  <a:pt x="3747" y="139"/>
                </a:lnTo>
                <a:lnTo>
                  <a:pt x="3755" y="138"/>
                </a:lnTo>
                <a:lnTo>
                  <a:pt x="3761" y="138"/>
                </a:lnTo>
                <a:lnTo>
                  <a:pt x="3768" y="137"/>
                </a:lnTo>
                <a:lnTo>
                  <a:pt x="3777" y="137"/>
                </a:lnTo>
                <a:lnTo>
                  <a:pt x="3786" y="137"/>
                </a:lnTo>
                <a:lnTo>
                  <a:pt x="3793" y="137"/>
                </a:lnTo>
                <a:lnTo>
                  <a:pt x="3801" y="136"/>
                </a:lnTo>
                <a:lnTo>
                  <a:pt x="3811" y="135"/>
                </a:lnTo>
                <a:lnTo>
                  <a:pt x="3818" y="134"/>
                </a:lnTo>
                <a:lnTo>
                  <a:pt x="3829" y="134"/>
                </a:lnTo>
                <a:lnTo>
                  <a:pt x="3833" y="134"/>
                </a:lnTo>
                <a:lnTo>
                  <a:pt x="3840" y="134"/>
                </a:lnTo>
                <a:lnTo>
                  <a:pt x="3850" y="133"/>
                </a:lnTo>
                <a:lnTo>
                  <a:pt x="3858" y="133"/>
                </a:lnTo>
                <a:lnTo>
                  <a:pt x="3869" y="133"/>
                </a:lnTo>
                <a:lnTo>
                  <a:pt x="3875" y="132"/>
                </a:lnTo>
                <a:lnTo>
                  <a:pt x="3887" y="132"/>
                </a:lnTo>
                <a:lnTo>
                  <a:pt x="3893" y="132"/>
                </a:lnTo>
                <a:lnTo>
                  <a:pt x="3900" y="132"/>
                </a:lnTo>
                <a:lnTo>
                  <a:pt x="3907" y="132"/>
                </a:lnTo>
                <a:lnTo>
                  <a:pt x="3917" y="132"/>
                </a:lnTo>
                <a:lnTo>
                  <a:pt x="3923" y="133"/>
                </a:lnTo>
                <a:lnTo>
                  <a:pt x="3931" y="133"/>
                </a:lnTo>
                <a:lnTo>
                  <a:pt x="3945" y="134"/>
                </a:lnTo>
                <a:lnTo>
                  <a:pt x="3957" y="135"/>
                </a:lnTo>
                <a:lnTo>
                  <a:pt x="3966" y="135"/>
                </a:lnTo>
                <a:lnTo>
                  <a:pt x="3978" y="135"/>
                </a:lnTo>
                <a:lnTo>
                  <a:pt x="3983" y="135"/>
                </a:lnTo>
                <a:lnTo>
                  <a:pt x="3994" y="134"/>
                </a:lnTo>
                <a:lnTo>
                  <a:pt x="4009" y="135"/>
                </a:lnTo>
                <a:lnTo>
                  <a:pt x="4018" y="135"/>
                </a:lnTo>
                <a:lnTo>
                  <a:pt x="4033" y="135"/>
                </a:lnTo>
                <a:lnTo>
                  <a:pt x="4044" y="135"/>
                </a:lnTo>
                <a:lnTo>
                  <a:pt x="4053" y="135"/>
                </a:lnTo>
                <a:lnTo>
                  <a:pt x="4061" y="135"/>
                </a:lnTo>
                <a:lnTo>
                  <a:pt x="4074" y="135"/>
                </a:lnTo>
                <a:lnTo>
                  <a:pt x="4088" y="135"/>
                </a:lnTo>
                <a:lnTo>
                  <a:pt x="4098" y="135"/>
                </a:lnTo>
                <a:lnTo>
                  <a:pt x="4107" y="136"/>
                </a:lnTo>
                <a:lnTo>
                  <a:pt x="4119" y="136"/>
                </a:lnTo>
                <a:lnTo>
                  <a:pt x="4145" y="137"/>
                </a:lnTo>
                <a:lnTo>
                  <a:pt x="4151" y="137"/>
                </a:lnTo>
                <a:lnTo>
                  <a:pt x="4158" y="137"/>
                </a:lnTo>
                <a:lnTo>
                  <a:pt x="4193" y="138"/>
                </a:lnTo>
                <a:lnTo>
                  <a:pt x="4204" y="138"/>
                </a:lnTo>
                <a:lnTo>
                  <a:pt x="4223" y="139"/>
                </a:lnTo>
                <a:lnTo>
                  <a:pt x="4230" y="139"/>
                </a:lnTo>
                <a:lnTo>
                  <a:pt x="4244" y="140"/>
                </a:lnTo>
                <a:lnTo>
                  <a:pt x="4265" y="141"/>
                </a:lnTo>
                <a:lnTo>
                  <a:pt x="4279" y="142"/>
                </a:lnTo>
                <a:lnTo>
                  <a:pt x="4285" y="142"/>
                </a:lnTo>
                <a:lnTo>
                  <a:pt x="4298" y="142"/>
                </a:lnTo>
                <a:lnTo>
                  <a:pt x="4307" y="142"/>
                </a:lnTo>
                <a:lnTo>
                  <a:pt x="4309" y="142"/>
                </a:lnTo>
                <a:lnTo>
                  <a:pt x="4343" y="145"/>
                </a:lnTo>
                <a:lnTo>
                  <a:pt x="4347" y="145"/>
                </a:lnTo>
                <a:lnTo>
                  <a:pt x="4393" y="149"/>
                </a:lnTo>
                <a:lnTo>
                  <a:pt x="4411" y="150"/>
                </a:lnTo>
                <a:lnTo>
                  <a:pt x="4432" y="150"/>
                </a:lnTo>
                <a:lnTo>
                  <a:pt x="4437" y="151"/>
                </a:lnTo>
                <a:lnTo>
                  <a:pt x="4461" y="152"/>
                </a:lnTo>
                <a:lnTo>
                  <a:pt x="4470" y="152"/>
                </a:lnTo>
                <a:lnTo>
                  <a:pt x="4485" y="152"/>
                </a:lnTo>
                <a:lnTo>
                  <a:pt x="4500" y="151"/>
                </a:lnTo>
                <a:lnTo>
                  <a:pt x="4512" y="150"/>
                </a:lnTo>
                <a:lnTo>
                  <a:pt x="4527" y="150"/>
                </a:lnTo>
                <a:lnTo>
                  <a:pt x="4541" y="149"/>
                </a:lnTo>
                <a:lnTo>
                  <a:pt x="4561" y="150"/>
                </a:lnTo>
                <a:lnTo>
                  <a:pt x="4572" y="151"/>
                </a:lnTo>
                <a:lnTo>
                  <a:pt x="4582" y="151"/>
                </a:lnTo>
                <a:lnTo>
                  <a:pt x="4604" y="151"/>
                </a:lnTo>
                <a:lnTo>
                  <a:pt x="4612" y="151"/>
                </a:lnTo>
                <a:lnTo>
                  <a:pt x="4626" y="151"/>
                </a:lnTo>
                <a:lnTo>
                  <a:pt x="4641" y="150"/>
                </a:lnTo>
                <a:lnTo>
                  <a:pt x="4658" y="150"/>
                </a:lnTo>
                <a:lnTo>
                  <a:pt x="4666" y="150"/>
                </a:lnTo>
                <a:lnTo>
                  <a:pt x="4681" y="148"/>
                </a:lnTo>
                <a:lnTo>
                  <a:pt x="4693" y="146"/>
                </a:lnTo>
                <a:lnTo>
                  <a:pt x="4711" y="142"/>
                </a:lnTo>
                <a:lnTo>
                  <a:pt x="4721" y="144"/>
                </a:lnTo>
                <a:lnTo>
                  <a:pt x="4742" y="139"/>
                </a:lnTo>
                <a:lnTo>
                  <a:pt x="4760" y="137"/>
                </a:lnTo>
                <a:lnTo>
                  <a:pt x="4772" y="136"/>
                </a:lnTo>
                <a:lnTo>
                  <a:pt x="4783" y="134"/>
                </a:lnTo>
                <a:lnTo>
                  <a:pt x="4791" y="134"/>
                </a:lnTo>
                <a:lnTo>
                  <a:pt x="4797" y="134"/>
                </a:lnTo>
                <a:lnTo>
                  <a:pt x="4802" y="134"/>
                </a:lnTo>
                <a:lnTo>
                  <a:pt x="4808" y="133"/>
                </a:lnTo>
                <a:lnTo>
                  <a:pt x="4818" y="134"/>
                </a:lnTo>
                <a:lnTo>
                  <a:pt x="4824" y="134"/>
                </a:lnTo>
                <a:lnTo>
                  <a:pt x="4834" y="134"/>
                </a:lnTo>
                <a:lnTo>
                  <a:pt x="4841" y="134"/>
                </a:lnTo>
                <a:lnTo>
                  <a:pt x="4848" y="134"/>
                </a:lnTo>
                <a:lnTo>
                  <a:pt x="4852" y="134"/>
                </a:lnTo>
                <a:lnTo>
                  <a:pt x="4861" y="134"/>
                </a:lnTo>
                <a:lnTo>
                  <a:pt x="4867" y="134"/>
                </a:lnTo>
                <a:lnTo>
                  <a:pt x="4875" y="135"/>
                </a:lnTo>
                <a:lnTo>
                  <a:pt x="4883" y="136"/>
                </a:lnTo>
                <a:lnTo>
                  <a:pt x="4890" y="135"/>
                </a:lnTo>
                <a:lnTo>
                  <a:pt x="4900" y="135"/>
                </a:lnTo>
                <a:lnTo>
                  <a:pt x="4907" y="135"/>
                </a:lnTo>
                <a:lnTo>
                  <a:pt x="4920" y="135"/>
                </a:lnTo>
                <a:lnTo>
                  <a:pt x="4930" y="135"/>
                </a:lnTo>
                <a:lnTo>
                  <a:pt x="4939" y="134"/>
                </a:lnTo>
                <a:lnTo>
                  <a:pt x="4948" y="135"/>
                </a:lnTo>
                <a:lnTo>
                  <a:pt x="4954" y="135"/>
                </a:lnTo>
                <a:lnTo>
                  <a:pt x="4960" y="135"/>
                </a:lnTo>
                <a:lnTo>
                  <a:pt x="4964" y="135"/>
                </a:lnTo>
                <a:lnTo>
                  <a:pt x="4968" y="135"/>
                </a:lnTo>
                <a:lnTo>
                  <a:pt x="4978" y="134"/>
                </a:lnTo>
                <a:lnTo>
                  <a:pt x="4982" y="133"/>
                </a:lnTo>
                <a:lnTo>
                  <a:pt x="4994" y="132"/>
                </a:lnTo>
                <a:lnTo>
                  <a:pt x="5005" y="131"/>
                </a:lnTo>
                <a:lnTo>
                  <a:pt x="5014" y="129"/>
                </a:lnTo>
                <a:lnTo>
                  <a:pt x="5027" y="128"/>
                </a:lnTo>
                <a:lnTo>
                  <a:pt x="5038" y="128"/>
                </a:lnTo>
                <a:lnTo>
                  <a:pt x="5047" y="128"/>
                </a:lnTo>
                <a:lnTo>
                  <a:pt x="5059" y="127"/>
                </a:lnTo>
                <a:lnTo>
                  <a:pt x="5076" y="125"/>
                </a:lnTo>
                <a:lnTo>
                  <a:pt x="5095" y="124"/>
                </a:lnTo>
                <a:lnTo>
                  <a:pt x="5111" y="123"/>
                </a:lnTo>
                <a:lnTo>
                  <a:pt x="5129" y="120"/>
                </a:lnTo>
                <a:lnTo>
                  <a:pt x="5151" y="118"/>
                </a:lnTo>
                <a:lnTo>
                  <a:pt x="5170" y="115"/>
                </a:lnTo>
                <a:lnTo>
                  <a:pt x="5195" y="114"/>
                </a:lnTo>
                <a:lnTo>
                  <a:pt x="5204" y="114"/>
                </a:lnTo>
                <a:lnTo>
                  <a:pt x="5214" y="114"/>
                </a:lnTo>
                <a:lnTo>
                  <a:pt x="5222" y="114"/>
                </a:lnTo>
                <a:lnTo>
                  <a:pt x="5231" y="114"/>
                </a:lnTo>
                <a:lnTo>
                  <a:pt x="5236" y="113"/>
                </a:lnTo>
                <a:lnTo>
                  <a:pt x="5240" y="113"/>
                </a:lnTo>
                <a:lnTo>
                  <a:pt x="5249" y="114"/>
                </a:lnTo>
                <a:lnTo>
                  <a:pt x="5253" y="114"/>
                </a:lnTo>
                <a:lnTo>
                  <a:pt x="5259" y="114"/>
                </a:lnTo>
                <a:lnTo>
                  <a:pt x="5262" y="114"/>
                </a:lnTo>
                <a:lnTo>
                  <a:pt x="5269" y="114"/>
                </a:lnTo>
                <a:lnTo>
                  <a:pt x="5273" y="114"/>
                </a:lnTo>
                <a:lnTo>
                  <a:pt x="5280" y="114"/>
                </a:lnTo>
                <a:lnTo>
                  <a:pt x="5288" y="114"/>
                </a:lnTo>
                <a:lnTo>
                  <a:pt x="5300" y="114"/>
                </a:lnTo>
                <a:lnTo>
                  <a:pt x="5313" y="114"/>
                </a:lnTo>
                <a:lnTo>
                  <a:pt x="5319" y="114"/>
                </a:lnTo>
                <a:lnTo>
                  <a:pt x="5332" y="115"/>
                </a:lnTo>
                <a:lnTo>
                  <a:pt x="5342" y="116"/>
                </a:lnTo>
                <a:lnTo>
                  <a:pt x="5353" y="116"/>
                </a:lnTo>
                <a:lnTo>
                  <a:pt x="5372" y="116"/>
                </a:lnTo>
                <a:lnTo>
                  <a:pt x="5385" y="116"/>
                </a:lnTo>
                <a:lnTo>
                  <a:pt x="5390" y="118"/>
                </a:lnTo>
                <a:lnTo>
                  <a:pt x="5394" y="118"/>
                </a:lnTo>
                <a:lnTo>
                  <a:pt x="5403" y="120"/>
                </a:lnTo>
                <a:lnTo>
                  <a:pt x="5407" y="120"/>
                </a:lnTo>
                <a:lnTo>
                  <a:pt x="5413" y="121"/>
                </a:lnTo>
                <a:lnTo>
                  <a:pt x="5421" y="121"/>
                </a:lnTo>
                <a:lnTo>
                  <a:pt x="5433" y="123"/>
                </a:lnTo>
                <a:lnTo>
                  <a:pt x="5445" y="125"/>
                </a:lnTo>
                <a:lnTo>
                  <a:pt x="5456" y="125"/>
                </a:lnTo>
                <a:lnTo>
                  <a:pt x="5469" y="126"/>
                </a:lnTo>
                <a:lnTo>
                  <a:pt x="5480" y="127"/>
                </a:lnTo>
                <a:lnTo>
                  <a:pt x="5489" y="128"/>
                </a:lnTo>
                <a:lnTo>
                  <a:pt x="5500" y="129"/>
                </a:lnTo>
                <a:lnTo>
                  <a:pt x="5504" y="131"/>
                </a:lnTo>
                <a:lnTo>
                  <a:pt x="5510" y="132"/>
                </a:lnTo>
                <a:lnTo>
                  <a:pt x="5517" y="132"/>
                </a:lnTo>
                <a:lnTo>
                  <a:pt x="5525" y="131"/>
                </a:lnTo>
                <a:lnTo>
                  <a:pt x="5532" y="131"/>
                </a:lnTo>
                <a:lnTo>
                  <a:pt x="5535" y="131"/>
                </a:lnTo>
                <a:lnTo>
                  <a:pt x="5541" y="131"/>
                </a:lnTo>
                <a:lnTo>
                  <a:pt x="5549" y="129"/>
                </a:lnTo>
                <a:lnTo>
                  <a:pt x="5560" y="128"/>
                </a:lnTo>
                <a:lnTo>
                  <a:pt x="5563" y="128"/>
                </a:lnTo>
                <a:lnTo>
                  <a:pt x="5572" y="126"/>
                </a:lnTo>
                <a:lnTo>
                  <a:pt x="5576" y="126"/>
                </a:lnTo>
                <a:lnTo>
                  <a:pt x="5581" y="125"/>
                </a:lnTo>
                <a:lnTo>
                  <a:pt x="5586" y="124"/>
                </a:lnTo>
                <a:lnTo>
                  <a:pt x="5595" y="121"/>
                </a:lnTo>
                <a:lnTo>
                  <a:pt x="5603" y="123"/>
                </a:lnTo>
                <a:lnTo>
                  <a:pt x="5610" y="123"/>
                </a:lnTo>
                <a:lnTo>
                  <a:pt x="5614" y="124"/>
                </a:lnTo>
                <a:lnTo>
                  <a:pt x="5621" y="125"/>
                </a:lnTo>
                <a:lnTo>
                  <a:pt x="5626" y="126"/>
                </a:lnTo>
                <a:lnTo>
                  <a:pt x="5636" y="126"/>
                </a:lnTo>
                <a:lnTo>
                  <a:pt x="5648" y="127"/>
                </a:lnTo>
                <a:lnTo>
                  <a:pt x="5655" y="127"/>
                </a:lnTo>
                <a:lnTo>
                  <a:pt x="5662" y="128"/>
                </a:lnTo>
                <a:lnTo>
                  <a:pt x="5666" y="128"/>
                </a:lnTo>
                <a:lnTo>
                  <a:pt x="5677" y="128"/>
                </a:lnTo>
                <a:lnTo>
                  <a:pt x="5689" y="128"/>
                </a:lnTo>
                <a:lnTo>
                  <a:pt x="5696" y="128"/>
                </a:lnTo>
                <a:lnTo>
                  <a:pt x="5706" y="128"/>
                </a:lnTo>
                <a:lnTo>
                  <a:pt x="5722" y="128"/>
                </a:lnTo>
                <a:lnTo>
                  <a:pt x="5726" y="127"/>
                </a:lnTo>
                <a:lnTo>
                  <a:pt x="5730" y="126"/>
                </a:lnTo>
                <a:lnTo>
                  <a:pt x="5737" y="126"/>
                </a:lnTo>
                <a:lnTo>
                  <a:pt x="5741" y="126"/>
                </a:lnTo>
                <a:lnTo>
                  <a:pt x="5748" y="126"/>
                </a:lnTo>
                <a:lnTo>
                  <a:pt x="5754" y="126"/>
                </a:lnTo>
                <a:lnTo>
                  <a:pt x="5760" y="125"/>
                </a:lnTo>
                <a:lnTo>
                  <a:pt x="5765" y="125"/>
                </a:lnTo>
                <a:lnTo>
                  <a:pt x="5776" y="125"/>
                </a:lnTo>
                <a:lnTo>
                  <a:pt x="5786" y="125"/>
                </a:lnTo>
                <a:lnTo>
                  <a:pt x="5802" y="125"/>
                </a:lnTo>
                <a:lnTo>
                  <a:pt x="5820" y="126"/>
                </a:lnTo>
                <a:lnTo>
                  <a:pt x="5833" y="127"/>
                </a:lnTo>
                <a:lnTo>
                  <a:pt x="5864" y="127"/>
                </a:lnTo>
                <a:lnTo>
                  <a:pt x="5877" y="128"/>
                </a:lnTo>
                <a:lnTo>
                  <a:pt x="5897" y="128"/>
                </a:lnTo>
                <a:lnTo>
                  <a:pt x="5916" y="128"/>
                </a:lnTo>
                <a:lnTo>
                  <a:pt x="5935" y="128"/>
                </a:lnTo>
                <a:lnTo>
                  <a:pt x="5958" y="129"/>
                </a:lnTo>
                <a:lnTo>
                  <a:pt x="5969" y="129"/>
                </a:lnTo>
                <a:lnTo>
                  <a:pt x="5980" y="129"/>
                </a:lnTo>
                <a:lnTo>
                  <a:pt x="6007" y="131"/>
                </a:lnTo>
                <a:lnTo>
                  <a:pt x="6022" y="129"/>
                </a:lnTo>
                <a:lnTo>
                  <a:pt x="6050" y="128"/>
                </a:lnTo>
                <a:lnTo>
                  <a:pt x="6062" y="128"/>
                </a:lnTo>
                <a:lnTo>
                  <a:pt x="6079" y="127"/>
                </a:lnTo>
                <a:lnTo>
                  <a:pt x="6107" y="126"/>
                </a:lnTo>
                <a:lnTo>
                  <a:pt x="6126" y="125"/>
                </a:lnTo>
                <a:lnTo>
                  <a:pt x="6140" y="125"/>
                </a:lnTo>
                <a:lnTo>
                  <a:pt x="6164" y="124"/>
                </a:lnTo>
                <a:lnTo>
                  <a:pt x="6179" y="123"/>
                </a:lnTo>
                <a:lnTo>
                  <a:pt x="6197" y="121"/>
                </a:lnTo>
                <a:lnTo>
                  <a:pt x="6218" y="120"/>
                </a:lnTo>
                <a:lnTo>
                  <a:pt x="6228" y="119"/>
                </a:lnTo>
                <a:lnTo>
                  <a:pt x="6242" y="118"/>
                </a:lnTo>
                <a:lnTo>
                  <a:pt x="6260" y="116"/>
                </a:lnTo>
                <a:lnTo>
                  <a:pt x="6274" y="115"/>
                </a:lnTo>
                <a:lnTo>
                  <a:pt x="6282" y="114"/>
                </a:lnTo>
                <a:lnTo>
                  <a:pt x="6297" y="113"/>
                </a:lnTo>
                <a:lnTo>
                  <a:pt x="6306" y="112"/>
                </a:lnTo>
                <a:lnTo>
                  <a:pt x="6324" y="111"/>
                </a:lnTo>
                <a:lnTo>
                  <a:pt x="6335" y="110"/>
                </a:lnTo>
                <a:lnTo>
                  <a:pt x="6351" y="110"/>
                </a:lnTo>
                <a:lnTo>
                  <a:pt x="6367" y="110"/>
                </a:lnTo>
                <a:lnTo>
                  <a:pt x="6383" y="110"/>
                </a:lnTo>
                <a:lnTo>
                  <a:pt x="6399" y="110"/>
                </a:lnTo>
                <a:lnTo>
                  <a:pt x="6421" y="110"/>
                </a:lnTo>
                <a:lnTo>
                  <a:pt x="6425" y="110"/>
                </a:lnTo>
                <a:lnTo>
                  <a:pt x="6437" y="109"/>
                </a:lnTo>
                <a:lnTo>
                  <a:pt x="6455" y="109"/>
                </a:lnTo>
                <a:lnTo>
                  <a:pt x="6472" y="109"/>
                </a:lnTo>
                <a:lnTo>
                  <a:pt x="6485" y="108"/>
                </a:lnTo>
                <a:lnTo>
                  <a:pt x="6499" y="107"/>
                </a:lnTo>
                <a:lnTo>
                  <a:pt x="6514" y="107"/>
                </a:lnTo>
                <a:lnTo>
                  <a:pt x="6531" y="106"/>
                </a:lnTo>
                <a:lnTo>
                  <a:pt x="6539" y="106"/>
                </a:lnTo>
                <a:lnTo>
                  <a:pt x="6552" y="105"/>
                </a:lnTo>
                <a:lnTo>
                  <a:pt x="6567" y="103"/>
                </a:lnTo>
                <a:lnTo>
                  <a:pt x="6585" y="103"/>
                </a:lnTo>
                <a:lnTo>
                  <a:pt x="6597" y="102"/>
                </a:lnTo>
                <a:lnTo>
                  <a:pt x="6617" y="101"/>
                </a:lnTo>
                <a:lnTo>
                  <a:pt x="6639" y="100"/>
                </a:lnTo>
                <a:lnTo>
                  <a:pt x="6653" y="100"/>
                </a:lnTo>
                <a:lnTo>
                  <a:pt x="6670" y="99"/>
                </a:lnTo>
                <a:lnTo>
                  <a:pt x="6687" y="99"/>
                </a:lnTo>
                <a:lnTo>
                  <a:pt x="6705" y="98"/>
                </a:lnTo>
                <a:lnTo>
                  <a:pt x="6721" y="98"/>
                </a:lnTo>
                <a:lnTo>
                  <a:pt x="6734" y="97"/>
                </a:lnTo>
                <a:lnTo>
                  <a:pt x="6753" y="97"/>
                </a:lnTo>
                <a:lnTo>
                  <a:pt x="6759" y="96"/>
                </a:lnTo>
                <a:lnTo>
                  <a:pt x="6768" y="96"/>
                </a:lnTo>
                <a:lnTo>
                  <a:pt x="6780" y="95"/>
                </a:lnTo>
                <a:lnTo>
                  <a:pt x="6788" y="95"/>
                </a:lnTo>
                <a:lnTo>
                  <a:pt x="6804" y="94"/>
                </a:lnTo>
                <a:lnTo>
                  <a:pt x="6827" y="93"/>
                </a:lnTo>
                <a:lnTo>
                  <a:pt x="6834" y="93"/>
                </a:lnTo>
                <a:lnTo>
                  <a:pt x="6840" y="93"/>
                </a:lnTo>
                <a:lnTo>
                  <a:pt x="6865" y="92"/>
                </a:lnTo>
                <a:lnTo>
                  <a:pt x="6888" y="92"/>
                </a:lnTo>
                <a:lnTo>
                  <a:pt x="6902" y="90"/>
                </a:lnTo>
                <a:lnTo>
                  <a:pt x="6917" y="89"/>
                </a:lnTo>
                <a:lnTo>
                  <a:pt x="6936" y="89"/>
                </a:lnTo>
                <a:lnTo>
                  <a:pt x="6956" y="88"/>
                </a:lnTo>
                <a:lnTo>
                  <a:pt x="6975" y="87"/>
                </a:lnTo>
                <a:lnTo>
                  <a:pt x="6990" y="87"/>
                </a:lnTo>
                <a:lnTo>
                  <a:pt x="7016" y="87"/>
                </a:lnTo>
                <a:lnTo>
                  <a:pt x="7032" y="86"/>
                </a:lnTo>
                <a:lnTo>
                  <a:pt x="7045" y="86"/>
                </a:lnTo>
                <a:lnTo>
                  <a:pt x="7059" y="85"/>
                </a:lnTo>
                <a:lnTo>
                  <a:pt x="7068" y="84"/>
                </a:lnTo>
                <a:lnTo>
                  <a:pt x="7079" y="84"/>
                </a:lnTo>
                <a:lnTo>
                  <a:pt x="7092" y="84"/>
                </a:lnTo>
                <a:lnTo>
                  <a:pt x="7098" y="84"/>
                </a:lnTo>
                <a:lnTo>
                  <a:pt x="7114" y="82"/>
                </a:lnTo>
                <a:lnTo>
                  <a:pt x="7126" y="81"/>
                </a:lnTo>
                <a:lnTo>
                  <a:pt x="7138" y="81"/>
                </a:lnTo>
                <a:lnTo>
                  <a:pt x="7151" y="81"/>
                </a:lnTo>
                <a:lnTo>
                  <a:pt x="7159" y="80"/>
                </a:lnTo>
                <a:lnTo>
                  <a:pt x="7171" y="77"/>
                </a:lnTo>
                <a:lnTo>
                  <a:pt x="7183" y="76"/>
                </a:lnTo>
                <a:lnTo>
                  <a:pt x="7190" y="76"/>
                </a:lnTo>
                <a:lnTo>
                  <a:pt x="7200" y="75"/>
                </a:lnTo>
                <a:lnTo>
                  <a:pt x="7209" y="75"/>
                </a:lnTo>
                <a:lnTo>
                  <a:pt x="7213" y="75"/>
                </a:lnTo>
                <a:lnTo>
                  <a:pt x="7222" y="75"/>
                </a:lnTo>
                <a:lnTo>
                  <a:pt x="7232" y="75"/>
                </a:lnTo>
                <a:lnTo>
                  <a:pt x="7243" y="75"/>
                </a:lnTo>
                <a:lnTo>
                  <a:pt x="7254" y="76"/>
                </a:lnTo>
                <a:lnTo>
                  <a:pt x="7265" y="76"/>
                </a:lnTo>
                <a:lnTo>
                  <a:pt x="7275" y="76"/>
                </a:lnTo>
                <a:lnTo>
                  <a:pt x="7285" y="76"/>
                </a:lnTo>
                <a:lnTo>
                  <a:pt x="7300" y="76"/>
                </a:lnTo>
                <a:lnTo>
                  <a:pt x="7314" y="76"/>
                </a:lnTo>
                <a:lnTo>
                  <a:pt x="7324" y="75"/>
                </a:lnTo>
                <a:lnTo>
                  <a:pt x="7333" y="75"/>
                </a:lnTo>
                <a:lnTo>
                  <a:pt x="7347" y="73"/>
                </a:lnTo>
                <a:lnTo>
                  <a:pt x="7368" y="70"/>
                </a:lnTo>
                <a:lnTo>
                  <a:pt x="7378" y="70"/>
                </a:lnTo>
                <a:lnTo>
                  <a:pt x="7387" y="69"/>
                </a:lnTo>
                <a:lnTo>
                  <a:pt x="7402" y="68"/>
                </a:lnTo>
                <a:lnTo>
                  <a:pt x="7409" y="67"/>
                </a:lnTo>
                <a:lnTo>
                  <a:pt x="7418" y="65"/>
                </a:lnTo>
                <a:lnTo>
                  <a:pt x="7432" y="64"/>
                </a:lnTo>
                <a:lnTo>
                  <a:pt x="7443" y="59"/>
                </a:lnTo>
                <a:lnTo>
                  <a:pt x="7452" y="59"/>
                </a:lnTo>
                <a:lnTo>
                  <a:pt x="7460" y="58"/>
                </a:lnTo>
                <a:lnTo>
                  <a:pt x="7470" y="58"/>
                </a:lnTo>
                <a:lnTo>
                  <a:pt x="7478" y="58"/>
                </a:lnTo>
                <a:lnTo>
                  <a:pt x="7486" y="58"/>
                </a:lnTo>
                <a:lnTo>
                  <a:pt x="7501" y="58"/>
                </a:lnTo>
                <a:lnTo>
                  <a:pt x="7511" y="61"/>
                </a:lnTo>
                <a:lnTo>
                  <a:pt x="7525" y="59"/>
                </a:lnTo>
                <a:lnTo>
                  <a:pt x="7538" y="59"/>
                </a:lnTo>
                <a:lnTo>
                  <a:pt x="7551" y="58"/>
                </a:lnTo>
                <a:lnTo>
                  <a:pt x="7559" y="57"/>
                </a:lnTo>
                <a:lnTo>
                  <a:pt x="7563" y="56"/>
                </a:lnTo>
                <a:lnTo>
                  <a:pt x="7570" y="56"/>
                </a:lnTo>
                <a:lnTo>
                  <a:pt x="7578" y="59"/>
                </a:lnTo>
                <a:lnTo>
                  <a:pt x="7594" y="58"/>
                </a:lnTo>
                <a:lnTo>
                  <a:pt x="7607" y="56"/>
                </a:lnTo>
                <a:lnTo>
                  <a:pt x="7618" y="57"/>
                </a:lnTo>
                <a:lnTo>
                  <a:pt x="7628" y="58"/>
                </a:lnTo>
                <a:lnTo>
                  <a:pt x="7647" y="56"/>
                </a:lnTo>
                <a:lnTo>
                  <a:pt x="7660" y="57"/>
                </a:lnTo>
                <a:lnTo>
                  <a:pt x="7670" y="56"/>
                </a:lnTo>
                <a:lnTo>
                  <a:pt x="7687" y="56"/>
                </a:lnTo>
                <a:lnTo>
                  <a:pt x="7704" y="55"/>
                </a:lnTo>
                <a:lnTo>
                  <a:pt x="7716" y="54"/>
                </a:lnTo>
                <a:lnTo>
                  <a:pt x="7732" y="54"/>
                </a:lnTo>
                <a:lnTo>
                  <a:pt x="7751" y="54"/>
                </a:lnTo>
                <a:lnTo>
                  <a:pt x="7771" y="54"/>
                </a:lnTo>
                <a:lnTo>
                  <a:pt x="7793" y="52"/>
                </a:lnTo>
                <a:lnTo>
                  <a:pt x="7819" y="52"/>
                </a:lnTo>
                <a:lnTo>
                  <a:pt x="7840" y="52"/>
                </a:lnTo>
                <a:lnTo>
                  <a:pt x="7850" y="51"/>
                </a:lnTo>
                <a:lnTo>
                  <a:pt x="7876" y="51"/>
                </a:lnTo>
                <a:lnTo>
                  <a:pt x="7895" y="50"/>
                </a:lnTo>
                <a:lnTo>
                  <a:pt x="7908" y="49"/>
                </a:lnTo>
                <a:lnTo>
                  <a:pt x="7938" y="46"/>
                </a:lnTo>
                <a:lnTo>
                  <a:pt x="7958" y="45"/>
                </a:lnTo>
                <a:lnTo>
                  <a:pt x="7973" y="45"/>
                </a:lnTo>
                <a:lnTo>
                  <a:pt x="7985" y="45"/>
                </a:lnTo>
                <a:lnTo>
                  <a:pt x="7996" y="44"/>
                </a:lnTo>
                <a:lnTo>
                  <a:pt x="8014" y="42"/>
                </a:lnTo>
                <a:lnTo>
                  <a:pt x="8028" y="39"/>
                </a:lnTo>
                <a:lnTo>
                  <a:pt x="8048" y="38"/>
                </a:lnTo>
                <a:lnTo>
                  <a:pt x="8073" y="36"/>
                </a:lnTo>
                <a:lnTo>
                  <a:pt x="8102" y="33"/>
                </a:lnTo>
                <a:lnTo>
                  <a:pt x="8121" y="32"/>
                </a:lnTo>
                <a:lnTo>
                  <a:pt x="8135" y="30"/>
                </a:lnTo>
                <a:lnTo>
                  <a:pt x="8148" y="30"/>
                </a:lnTo>
                <a:lnTo>
                  <a:pt x="8161" y="29"/>
                </a:lnTo>
                <a:lnTo>
                  <a:pt x="8175" y="26"/>
                </a:lnTo>
                <a:lnTo>
                  <a:pt x="8186" y="25"/>
                </a:lnTo>
                <a:lnTo>
                  <a:pt x="8195" y="24"/>
                </a:lnTo>
                <a:lnTo>
                  <a:pt x="8206" y="23"/>
                </a:lnTo>
                <a:lnTo>
                  <a:pt x="8221" y="22"/>
                </a:lnTo>
                <a:lnTo>
                  <a:pt x="8229" y="21"/>
                </a:lnTo>
                <a:lnTo>
                  <a:pt x="8243" y="20"/>
                </a:lnTo>
                <a:lnTo>
                  <a:pt x="8254" y="19"/>
                </a:lnTo>
                <a:lnTo>
                  <a:pt x="8264" y="17"/>
                </a:lnTo>
                <a:lnTo>
                  <a:pt x="8277" y="16"/>
                </a:lnTo>
                <a:lnTo>
                  <a:pt x="8292" y="13"/>
                </a:lnTo>
                <a:lnTo>
                  <a:pt x="8308" y="11"/>
                </a:lnTo>
                <a:lnTo>
                  <a:pt x="8320" y="10"/>
                </a:lnTo>
                <a:lnTo>
                  <a:pt x="8335" y="8"/>
                </a:lnTo>
                <a:lnTo>
                  <a:pt x="8349" y="8"/>
                </a:lnTo>
                <a:lnTo>
                  <a:pt x="8366" y="6"/>
                </a:lnTo>
                <a:lnTo>
                  <a:pt x="8402" y="3"/>
                </a:lnTo>
                <a:lnTo>
                  <a:pt x="8426" y="0"/>
                </a:lnTo>
                <a:lnTo>
                  <a:pt x="8426" y="0"/>
                </a:lnTo>
                <a:lnTo>
                  <a:pt x="8402" y="3"/>
                </a:lnTo>
                <a:lnTo>
                  <a:pt x="8366" y="6"/>
                </a:lnTo>
                <a:lnTo>
                  <a:pt x="8349" y="8"/>
                </a:lnTo>
                <a:lnTo>
                  <a:pt x="8335" y="10"/>
                </a:lnTo>
                <a:lnTo>
                  <a:pt x="8320" y="12"/>
                </a:lnTo>
                <a:lnTo>
                  <a:pt x="8308" y="16"/>
                </a:lnTo>
                <a:lnTo>
                  <a:pt x="8292" y="18"/>
                </a:lnTo>
                <a:lnTo>
                  <a:pt x="8277" y="19"/>
                </a:lnTo>
                <a:lnTo>
                  <a:pt x="8264" y="20"/>
                </a:lnTo>
                <a:lnTo>
                  <a:pt x="8254" y="22"/>
                </a:lnTo>
                <a:lnTo>
                  <a:pt x="8243" y="24"/>
                </a:lnTo>
                <a:lnTo>
                  <a:pt x="8229" y="25"/>
                </a:lnTo>
                <a:lnTo>
                  <a:pt x="8221" y="25"/>
                </a:lnTo>
                <a:lnTo>
                  <a:pt x="8206" y="26"/>
                </a:lnTo>
                <a:lnTo>
                  <a:pt x="8195" y="29"/>
                </a:lnTo>
                <a:lnTo>
                  <a:pt x="8186" y="30"/>
                </a:lnTo>
                <a:lnTo>
                  <a:pt x="8175" y="30"/>
                </a:lnTo>
                <a:lnTo>
                  <a:pt x="8161" y="31"/>
                </a:lnTo>
                <a:lnTo>
                  <a:pt x="8148" y="32"/>
                </a:lnTo>
                <a:lnTo>
                  <a:pt x="8135" y="33"/>
                </a:lnTo>
                <a:lnTo>
                  <a:pt x="8121" y="35"/>
                </a:lnTo>
                <a:lnTo>
                  <a:pt x="8102" y="36"/>
                </a:lnTo>
                <a:lnTo>
                  <a:pt x="8073" y="38"/>
                </a:lnTo>
                <a:lnTo>
                  <a:pt x="8048" y="41"/>
                </a:lnTo>
                <a:lnTo>
                  <a:pt x="8028" y="43"/>
                </a:lnTo>
                <a:lnTo>
                  <a:pt x="8014" y="45"/>
                </a:lnTo>
                <a:lnTo>
                  <a:pt x="7996" y="47"/>
                </a:lnTo>
                <a:lnTo>
                  <a:pt x="7985" y="48"/>
                </a:lnTo>
                <a:lnTo>
                  <a:pt x="7973" y="48"/>
                </a:lnTo>
                <a:lnTo>
                  <a:pt x="7958" y="49"/>
                </a:lnTo>
                <a:lnTo>
                  <a:pt x="7938" y="49"/>
                </a:lnTo>
                <a:lnTo>
                  <a:pt x="7908" y="50"/>
                </a:lnTo>
                <a:lnTo>
                  <a:pt x="7895" y="51"/>
                </a:lnTo>
                <a:lnTo>
                  <a:pt x="7876" y="52"/>
                </a:lnTo>
                <a:lnTo>
                  <a:pt x="7850" y="54"/>
                </a:lnTo>
                <a:lnTo>
                  <a:pt x="7840" y="54"/>
                </a:lnTo>
                <a:lnTo>
                  <a:pt x="7819" y="54"/>
                </a:lnTo>
                <a:lnTo>
                  <a:pt x="7793" y="55"/>
                </a:lnTo>
                <a:lnTo>
                  <a:pt x="7771" y="55"/>
                </a:lnTo>
                <a:lnTo>
                  <a:pt x="7751" y="55"/>
                </a:lnTo>
                <a:lnTo>
                  <a:pt x="7732" y="56"/>
                </a:lnTo>
                <a:lnTo>
                  <a:pt x="7716" y="56"/>
                </a:lnTo>
                <a:lnTo>
                  <a:pt x="7704" y="57"/>
                </a:lnTo>
                <a:lnTo>
                  <a:pt x="7687" y="58"/>
                </a:lnTo>
                <a:lnTo>
                  <a:pt x="7670" y="59"/>
                </a:lnTo>
                <a:lnTo>
                  <a:pt x="7660" y="59"/>
                </a:lnTo>
                <a:lnTo>
                  <a:pt x="7647" y="59"/>
                </a:lnTo>
                <a:lnTo>
                  <a:pt x="7628" y="59"/>
                </a:lnTo>
                <a:lnTo>
                  <a:pt x="7618" y="61"/>
                </a:lnTo>
                <a:lnTo>
                  <a:pt x="7607" y="61"/>
                </a:lnTo>
                <a:lnTo>
                  <a:pt x="7594" y="62"/>
                </a:lnTo>
                <a:lnTo>
                  <a:pt x="7578" y="62"/>
                </a:lnTo>
                <a:lnTo>
                  <a:pt x="7570" y="62"/>
                </a:lnTo>
                <a:lnTo>
                  <a:pt x="7563" y="63"/>
                </a:lnTo>
                <a:lnTo>
                  <a:pt x="7559" y="63"/>
                </a:lnTo>
                <a:lnTo>
                  <a:pt x="7551" y="63"/>
                </a:lnTo>
                <a:lnTo>
                  <a:pt x="7538" y="63"/>
                </a:lnTo>
                <a:lnTo>
                  <a:pt x="7525" y="63"/>
                </a:lnTo>
                <a:lnTo>
                  <a:pt x="7511" y="64"/>
                </a:lnTo>
                <a:lnTo>
                  <a:pt x="7501" y="64"/>
                </a:lnTo>
                <a:lnTo>
                  <a:pt x="7486" y="65"/>
                </a:lnTo>
                <a:lnTo>
                  <a:pt x="7478" y="67"/>
                </a:lnTo>
                <a:lnTo>
                  <a:pt x="7470" y="68"/>
                </a:lnTo>
                <a:lnTo>
                  <a:pt x="7460" y="68"/>
                </a:lnTo>
                <a:lnTo>
                  <a:pt x="7452" y="69"/>
                </a:lnTo>
                <a:lnTo>
                  <a:pt x="7443" y="70"/>
                </a:lnTo>
                <a:lnTo>
                  <a:pt x="7432" y="71"/>
                </a:lnTo>
                <a:lnTo>
                  <a:pt x="7418" y="86"/>
                </a:lnTo>
                <a:lnTo>
                  <a:pt x="7409" y="87"/>
                </a:lnTo>
                <a:lnTo>
                  <a:pt x="7402" y="88"/>
                </a:lnTo>
                <a:lnTo>
                  <a:pt x="7387" y="90"/>
                </a:lnTo>
                <a:lnTo>
                  <a:pt x="7378" y="92"/>
                </a:lnTo>
                <a:lnTo>
                  <a:pt x="7368" y="94"/>
                </a:lnTo>
                <a:lnTo>
                  <a:pt x="7347" y="98"/>
                </a:lnTo>
                <a:lnTo>
                  <a:pt x="7333" y="99"/>
                </a:lnTo>
                <a:lnTo>
                  <a:pt x="7324" y="100"/>
                </a:lnTo>
                <a:lnTo>
                  <a:pt x="7314" y="101"/>
                </a:lnTo>
                <a:lnTo>
                  <a:pt x="7300" y="101"/>
                </a:lnTo>
                <a:lnTo>
                  <a:pt x="7285" y="101"/>
                </a:lnTo>
                <a:lnTo>
                  <a:pt x="7275" y="101"/>
                </a:lnTo>
                <a:lnTo>
                  <a:pt x="7265" y="101"/>
                </a:lnTo>
                <a:lnTo>
                  <a:pt x="7254" y="100"/>
                </a:lnTo>
                <a:lnTo>
                  <a:pt x="7243" y="99"/>
                </a:lnTo>
                <a:lnTo>
                  <a:pt x="7232" y="98"/>
                </a:lnTo>
                <a:lnTo>
                  <a:pt x="7222" y="98"/>
                </a:lnTo>
                <a:lnTo>
                  <a:pt x="7213" y="98"/>
                </a:lnTo>
                <a:lnTo>
                  <a:pt x="7209" y="98"/>
                </a:lnTo>
                <a:lnTo>
                  <a:pt x="7200" y="98"/>
                </a:lnTo>
                <a:lnTo>
                  <a:pt x="7190" y="98"/>
                </a:lnTo>
                <a:lnTo>
                  <a:pt x="7183" y="98"/>
                </a:lnTo>
                <a:lnTo>
                  <a:pt x="7171" y="98"/>
                </a:lnTo>
                <a:lnTo>
                  <a:pt x="7159" y="99"/>
                </a:lnTo>
                <a:lnTo>
                  <a:pt x="7151" y="99"/>
                </a:lnTo>
                <a:lnTo>
                  <a:pt x="7138" y="100"/>
                </a:lnTo>
                <a:lnTo>
                  <a:pt x="7126" y="100"/>
                </a:lnTo>
                <a:lnTo>
                  <a:pt x="7114" y="101"/>
                </a:lnTo>
                <a:lnTo>
                  <a:pt x="7098" y="103"/>
                </a:lnTo>
                <a:lnTo>
                  <a:pt x="7092" y="105"/>
                </a:lnTo>
                <a:lnTo>
                  <a:pt x="7079" y="106"/>
                </a:lnTo>
                <a:lnTo>
                  <a:pt x="7068" y="107"/>
                </a:lnTo>
                <a:lnTo>
                  <a:pt x="7059" y="109"/>
                </a:lnTo>
                <a:lnTo>
                  <a:pt x="7045" y="112"/>
                </a:lnTo>
                <a:lnTo>
                  <a:pt x="7032" y="115"/>
                </a:lnTo>
                <a:lnTo>
                  <a:pt x="7016" y="116"/>
                </a:lnTo>
                <a:lnTo>
                  <a:pt x="6990" y="118"/>
                </a:lnTo>
                <a:lnTo>
                  <a:pt x="6975" y="118"/>
                </a:lnTo>
                <a:lnTo>
                  <a:pt x="6956" y="120"/>
                </a:lnTo>
                <a:lnTo>
                  <a:pt x="6936" y="121"/>
                </a:lnTo>
                <a:lnTo>
                  <a:pt x="6917" y="123"/>
                </a:lnTo>
                <a:lnTo>
                  <a:pt x="6902" y="124"/>
                </a:lnTo>
                <a:lnTo>
                  <a:pt x="6888" y="125"/>
                </a:lnTo>
                <a:lnTo>
                  <a:pt x="6865" y="126"/>
                </a:lnTo>
                <a:lnTo>
                  <a:pt x="6840" y="127"/>
                </a:lnTo>
                <a:lnTo>
                  <a:pt x="6834" y="127"/>
                </a:lnTo>
                <a:lnTo>
                  <a:pt x="6827" y="127"/>
                </a:lnTo>
                <a:lnTo>
                  <a:pt x="6804" y="127"/>
                </a:lnTo>
                <a:lnTo>
                  <a:pt x="6788" y="128"/>
                </a:lnTo>
                <a:lnTo>
                  <a:pt x="6780" y="128"/>
                </a:lnTo>
                <a:lnTo>
                  <a:pt x="6768" y="129"/>
                </a:lnTo>
                <a:lnTo>
                  <a:pt x="6759" y="131"/>
                </a:lnTo>
                <a:lnTo>
                  <a:pt x="6753" y="131"/>
                </a:lnTo>
                <a:lnTo>
                  <a:pt x="6734" y="132"/>
                </a:lnTo>
                <a:lnTo>
                  <a:pt x="6721" y="132"/>
                </a:lnTo>
                <a:lnTo>
                  <a:pt x="6705" y="133"/>
                </a:lnTo>
                <a:lnTo>
                  <a:pt x="6687" y="134"/>
                </a:lnTo>
                <a:lnTo>
                  <a:pt x="6670" y="135"/>
                </a:lnTo>
                <a:lnTo>
                  <a:pt x="6653" y="136"/>
                </a:lnTo>
                <a:lnTo>
                  <a:pt x="6639" y="136"/>
                </a:lnTo>
                <a:lnTo>
                  <a:pt x="6617" y="137"/>
                </a:lnTo>
                <a:lnTo>
                  <a:pt x="6597" y="138"/>
                </a:lnTo>
                <a:lnTo>
                  <a:pt x="6585" y="139"/>
                </a:lnTo>
                <a:lnTo>
                  <a:pt x="6567" y="139"/>
                </a:lnTo>
                <a:lnTo>
                  <a:pt x="6552" y="140"/>
                </a:lnTo>
                <a:lnTo>
                  <a:pt x="6539" y="140"/>
                </a:lnTo>
                <a:lnTo>
                  <a:pt x="6531" y="141"/>
                </a:lnTo>
                <a:lnTo>
                  <a:pt x="6514" y="142"/>
                </a:lnTo>
                <a:lnTo>
                  <a:pt x="6499" y="142"/>
                </a:lnTo>
                <a:lnTo>
                  <a:pt x="6485" y="142"/>
                </a:lnTo>
                <a:lnTo>
                  <a:pt x="6472" y="142"/>
                </a:lnTo>
                <a:lnTo>
                  <a:pt x="6455" y="142"/>
                </a:lnTo>
                <a:lnTo>
                  <a:pt x="6437" y="142"/>
                </a:lnTo>
                <a:lnTo>
                  <a:pt x="6425" y="142"/>
                </a:lnTo>
                <a:lnTo>
                  <a:pt x="6421" y="142"/>
                </a:lnTo>
                <a:lnTo>
                  <a:pt x="6399" y="142"/>
                </a:lnTo>
                <a:lnTo>
                  <a:pt x="6383" y="142"/>
                </a:lnTo>
                <a:lnTo>
                  <a:pt x="6367" y="142"/>
                </a:lnTo>
                <a:lnTo>
                  <a:pt x="6351" y="144"/>
                </a:lnTo>
                <a:lnTo>
                  <a:pt x="6335" y="145"/>
                </a:lnTo>
                <a:lnTo>
                  <a:pt x="6324" y="145"/>
                </a:lnTo>
                <a:lnTo>
                  <a:pt x="6306" y="146"/>
                </a:lnTo>
                <a:lnTo>
                  <a:pt x="6297" y="147"/>
                </a:lnTo>
                <a:lnTo>
                  <a:pt x="6282" y="148"/>
                </a:lnTo>
                <a:lnTo>
                  <a:pt x="6274" y="148"/>
                </a:lnTo>
                <a:lnTo>
                  <a:pt x="6260" y="149"/>
                </a:lnTo>
                <a:lnTo>
                  <a:pt x="6242" y="151"/>
                </a:lnTo>
                <a:lnTo>
                  <a:pt x="6228" y="152"/>
                </a:lnTo>
                <a:lnTo>
                  <a:pt x="6218" y="153"/>
                </a:lnTo>
                <a:lnTo>
                  <a:pt x="6197" y="154"/>
                </a:lnTo>
                <a:lnTo>
                  <a:pt x="6179" y="157"/>
                </a:lnTo>
                <a:lnTo>
                  <a:pt x="6164" y="158"/>
                </a:lnTo>
                <a:lnTo>
                  <a:pt x="6140" y="160"/>
                </a:lnTo>
                <a:lnTo>
                  <a:pt x="6126" y="161"/>
                </a:lnTo>
                <a:lnTo>
                  <a:pt x="6107" y="162"/>
                </a:lnTo>
                <a:lnTo>
                  <a:pt x="6079" y="162"/>
                </a:lnTo>
                <a:lnTo>
                  <a:pt x="6062" y="164"/>
                </a:lnTo>
                <a:lnTo>
                  <a:pt x="6050" y="164"/>
                </a:lnTo>
                <a:lnTo>
                  <a:pt x="6022" y="165"/>
                </a:lnTo>
                <a:lnTo>
                  <a:pt x="6007" y="166"/>
                </a:lnTo>
                <a:lnTo>
                  <a:pt x="5980" y="166"/>
                </a:lnTo>
                <a:lnTo>
                  <a:pt x="5969" y="167"/>
                </a:lnTo>
                <a:lnTo>
                  <a:pt x="5958" y="167"/>
                </a:lnTo>
                <a:lnTo>
                  <a:pt x="5935" y="168"/>
                </a:lnTo>
                <a:lnTo>
                  <a:pt x="5916" y="170"/>
                </a:lnTo>
                <a:lnTo>
                  <a:pt x="5897" y="168"/>
                </a:lnTo>
                <a:lnTo>
                  <a:pt x="5877" y="167"/>
                </a:lnTo>
                <a:lnTo>
                  <a:pt x="5864" y="167"/>
                </a:lnTo>
                <a:lnTo>
                  <a:pt x="5833" y="167"/>
                </a:lnTo>
                <a:lnTo>
                  <a:pt x="5820" y="168"/>
                </a:lnTo>
                <a:lnTo>
                  <a:pt x="5802" y="167"/>
                </a:lnTo>
                <a:lnTo>
                  <a:pt x="5786" y="167"/>
                </a:lnTo>
                <a:lnTo>
                  <a:pt x="5776" y="167"/>
                </a:lnTo>
                <a:lnTo>
                  <a:pt x="5765" y="167"/>
                </a:lnTo>
                <a:lnTo>
                  <a:pt x="5760" y="167"/>
                </a:lnTo>
                <a:lnTo>
                  <a:pt x="5754" y="167"/>
                </a:lnTo>
                <a:lnTo>
                  <a:pt x="5748" y="167"/>
                </a:lnTo>
                <a:lnTo>
                  <a:pt x="5741" y="167"/>
                </a:lnTo>
                <a:lnTo>
                  <a:pt x="5737" y="167"/>
                </a:lnTo>
                <a:lnTo>
                  <a:pt x="5730" y="167"/>
                </a:lnTo>
                <a:lnTo>
                  <a:pt x="5726" y="167"/>
                </a:lnTo>
                <a:lnTo>
                  <a:pt x="5722" y="167"/>
                </a:lnTo>
                <a:lnTo>
                  <a:pt x="5706" y="167"/>
                </a:lnTo>
                <a:lnTo>
                  <a:pt x="5696" y="166"/>
                </a:lnTo>
                <a:lnTo>
                  <a:pt x="5689" y="166"/>
                </a:lnTo>
                <a:lnTo>
                  <a:pt x="5677" y="166"/>
                </a:lnTo>
                <a:lnTo>
                  <a:pt x="5666" y="166"/>
                </a:lnTo>
                <a:lnTo>
                  <a:pt x="5662" y="165"/>
                </a:lnTo>
                <a:lnTo>
                  <a:pt x="5655" y="165"/>
                </a:lnTo>
                <a:lnTo>
                  <a:pt x="5648" y="165"/>
                </a:lnTo>
                <a:lnTo>
                  <a:pt x="5636" y="165"/>
                </a:lnTo>
                <a:lnTo>
                  <a:pt x="5626" y="165"/>
                </a:lnTo>
                <a:lnTo>
                  <a:pt x="5621" y="165"/>
                </a:lnTo>
                <a:lnTo>
                  <a:pt x="5614" y="165"/>
                </a:lnTo>
                <a:lnTo>
                  <a:pt x="5610" y="165"/>
                </a:lnTo>
                <a:lnTo>
                  <a:pt x="5603" y="164"/>
                </a:lnTo>
                <a:lnTo>
                  <a:pt x="5595" y="164"/>
                </a:lnTo>
                <a:lnTo>
                  <a:pt x="5586" y="163"/>
                </a:lnTo>
                <a:lnTo>
                  <a:pt x="5581" y="163"/>
                </a:lnTo>
                <a:lnTo>
                  <a:pt x="5576" y="163"/>
                </a:lnTo>
                <a:lnTo>
                  <a:pt x="5572" y="162"/>
                </a:lnTo>
                <a:lnTo>
                  <a:pt x="5563" y="162"/>
                </a:lnTo>
                <a:lnTo>
                  <a:pt x="5560" y="162"/>
                </a:lnTo>
                <a:lnTo>
                  <a:pt x="5549" y="162"/>
                </a:lnTo>
                <a:lnTo>
                  <a:pt x="5541" y="162"/>
                </a:lnTo>
                <a:lnTo>
                  <a:pt x="5535" y="162"/>
                </a:lnTo>
                <a:lnTo>
                  <a:pt x="5532" y="163"/>
                </a:lnTo>
                <a:lnTo>
                  <a:pt x="5525" y="164"/>
                </a:lnTo>
                <a:lnTo>
                  <a:pt x="5517" y="165"/>
                </a:lnTo>
                <a:lnTo>
                  <a:pt x="5510" y="165"/>
                </a:lnTo>
                <a:lnTo>
                  <a:pt x="5504" y="165"/>
                </a:lnTo>
                <a:lnTo>
                  <a:pt x="5500" y="165"/>
                </a:lnTo>
                <a:lnTo>
                  <a:pt x="5489" y="165"/>
                </a:lnTo>
                <a:lnTo>
                  <a:pt x="5480" y="165"/>
                </a:lnTo>
                <a:lnTo>
                  <a:pt x="5469" y="164"/>
                </a:lnTo>
                <a:lnTo>
                  <a:pt x="5456" y="163"/>
                </a:lnTo>
                <a:lnTo>
                  <a:pt x="5445" y="162"/>
                </a:lnTo>
                <a:lnTo>
                  <a:pt x="5433" y="161"/>
                </a:lnTo>
                <a:lnTo>
                  <a:pt x="5421" y="160"/>
                </a:lnTo>
                <a:lnTo>
                  <a:pt x="5413" y="159"/>
                </a:lnTo>
                <a:lnTo>
                  <a:pt x="5407" y="158"/>
                </a:lnTo>
                <a:lnTo>
                  <a:pt x="5403" y="158"/>
                </a:lnTo>
                <a:lnTo>
                  <a:pt x="5394" y="158"/>
                </a:lnTo>
                <a:lnTo>
                  <a:pt x="5390" y="157"/>
                </a:lnTo>
                <a:lnTo>
                  <a:pt x="5385" y="157"/>
                </a:lnTo>
                <a:lnTo>
                  <a:pt x="5372" y="157"/>
                </a:lnTo>
                <a:lnTo>
                  <a:pt x="5353" y="157"/>
                </a:lnTo>
                <a:lnTo>
                  <a:pt x="5342" y="157"/>
                </a:lnTo>
                <a:lnTo>
                  <a:pt x="5332" y="157"/>
                </a:lnTo>
                <a:lnTo>
                  <a:pt x="5319" y="157"/>
                </a:lnTo>
                <a:lnTo>
                  <a:pt x="5313" y="157"/>
                </a:lnTo>
                <a:lnTo>
                  <a:pt x="5300" y="157"/>
                </a:lnTo>
                <a:lnTo>
                  <a:pt x="5288" y="155"/>
                </a:lnTo>
                <a:lnTo>
                  <a:pt x="5280" y="155"/>
                </a:lnTo>
                <a:lnTo>
                  <a:pt x="5273" y="155"/>
                </a:lnTo>
                <a:lnTo>
                  <a:pt x="5269" y="155"/>
                </a:lnTo>
                <a:lnTo>
                  <a:pt x="5262" y="155"/>
                </a:lnTo>
                <a:lnTo>
                  <a:pt x="5259" y="155"/>
                </a:lnTo>
                <a:lnTo>
                  <a:pt x="5253" y="155"/>
                </a:lnTo>
                <a:lnTo>
                  <a:pt x="5249" y="155"/>
                </a:lnTo>
                <a:lnTo>
                  <a:pt x="5240" y="155"/>
                </a:lnTo>
                <a:lnTo>
                  <a:pt x="5236" y="155"/>
                </a:lnTo>
                <a:lnTo>
                  <a:pt x="5231" y="155"/>
                </a:lnTo>
                <a:lnTo>
                  <a:pt x="5222" y="155"/>
                </a:lnTo>
                <a:lnTo>
                  <a:pt x="5214" y="155"/>
                </a:lnTo>
                <a:lnTo>
                  <a:pt x="5204" y="155"/>
                </a:lnTo>
                <a:lnTo>
                  <a:pt x="5195" y="155"/>
                </a:lnTo>
                <a:lnTo>
                  <a:pt x="5170" y="155"/>
                </a:lnTo>
                <a:lnTo>
                  <a:pt x="5151" y="155"/>
                </a:lnTo>
                <a:lnTo>
                  <a:pt x="5129" y="155"/>
                </a:lnTo>
                <a:lnTo>
                  <a:pt x="5111" y="157"/>
                </a:lnTo>
                <a:lnTo>
                  <a:pt x="5095" y="157"/>
                </a:lnTo>
                <a:lnTo>
                  <a:pt x="5076" y="160"/>
                </a:lnTo>
                <a:lnTo>
                  <a:pt x="5059" y="162"/>
                </a:lnTo>
                <a:lnTo>
                  <a:pt x="5047" y="164"/>
                </a:lnTo>
                <a:lnTo>
                  <a:pt x="5038" y="165"/>
                </a:lnTo>
                <a:lnTo>
                  <a:pt x="5027" y="165"/>
                </a:lnTo>
                <a:lnTo>
                  <a:pt x="5014" y="166"/>
                </a:lnTo>
                <a:lnTo>
                  <a:pt x="5005" y="166"/>
                </a:lnTo>
                <a:lnTo>
                  <a:pt x="4994" y="167"/>
                </a:lnTo>
                <a:lnTo>
                  <a:pt x="4982" y="167"/>
                </a:lnTo>
                <a:lnTo>
                  <a:pt x="4978" y="168"/>
                </a:lnTo>
                <a:lnTo>
                  <a:pt x="4968" y="168"/>
                </a:lnTo>
                <a:lnTo>
                  <a:pt x="4964" y="168"/>
                </a:lnTo>
                <a:lnTo>
                  <a:pt x="4960" y="170"/>
                </a:lnTo>
                <a:lnTo>
                  <a:pt x="4954" y="170"/>
                </a:lnTo>
                <a:lnTo>
                  <a:pt x="4948" y="170"/>
                </a:lnTo>
                <a:lnTo>
                  <a:pt x="4939" y="171"/>
                </a:lnTo>
                <a:lnTo>
                  <a:pt x="4930" y="171"/>
                </a:lnTo>
                <a:lnTo>
                  <a:pt x="4920" y="171"/>
                </a:lnTo>
                <a:lnTo>
                  <a:pt x="4907" y="171"/>
                </a:lnTo>
                <a:lnTo>
                  <a:pt x="4900" y="171"/>
                </a:lnTo>
                <a:lnTo>
                  <a:pt x="4890" y="170"/>
                </a:lnTo>
                <a:lnTo>
                  <a:pt x="4883" y="170"/>
                </a:lnTo>
                <a:lnTo>
                  <a:pt x="4875" y="170"/>
                </a:lnTo>
                <a:lnTo>
                  <a:pt x="4867" y="170"/>
                </a:lnTo>
                <a:lnTo>
                  <a:pt x="4861" y="170"/>
                </a:lnTo>
                <a:lnTo>
                  <a:pt x="4852" y="170"/>
                </a:lnTo>
                <a:lnTo>
                  <a:pt x="4848" y="170"/>
                </a:lnTo>
                <a:lnTo>
                  <a:pt x="4841" y="170"/>
                </a:lnTo>
                <a:lnTo>
                  <a:pt x="4834" y="170"/>
                </a:lnTo>
                <a:lnTo>
                  <a:pt x="4824" y="170"/>
                </a:lnTo>
                <a:lnTo>
                  <a:pt x="4818" y="171"/>
                </a:lnTo>
                <a:lnTo>
                  <a:pt x="4808" y="171"/>
                </a:lnTo>
                <a:lnTo>
                  <a:pt x="4802" y="171"/>
                </a:lnTo>
                <a:lnTo>
                  <a:pt x="4797" y="171"/>
                </a:lnTo>
                <a:lnTo>
                  <a:pt x="4791" y="172"/>
                </a:lnTo>
                <a:lnTo>
                  <a:pt x="4783" y="173"/>
                </a:lnTo>
                <a:lnTo>
                  <a:pt x="4772" y="173"/>
                </a:lnTo>
                <a:lnTo>
                  <a:pt x="4760" y="174"/>
                </a:lnTo>
                <a:lnTo>
                  <a:pt x="4742" y="174"/>
                </a:lnTo>
                <a:lnTo>
                  <a:pt x="4721" y="178"/>
                </a:lnTo>
                <a:lnTo>
                  <a:pt x="4711" y="179"/>
                </a:lnTo>
                <a:lnTo>
                  <a:pt x="4693" y="180"/>
                </a:lnTo>
                <a:lnTo>
                  <a:pt x="4681" y="183"/>
                </a:lnTo>
                <a:lnTo>
                  <a:pt x="4666" y="185"/>
                </a:lnTo>
                <a:lnTo>
                  <a:pt x="4658" y="187"/>
                </a:lnTo>
                <a:lnTo>
                  <a:pt x="4641" y="189"/>
                </a:lnTo>
                <a:lnTo>
                  <a:pt x="4626" y="188"/>
                </a:lnTo>
                <a:lnTo>
                  <a:pt x="4612" y="187"/>
                </a:lnTo>
                <a:lnTo>
                  <a:pt x="4604" y="187"/>
                </a:lnTo>
                <a:lnTo>
                  <a:pt x="4582" y="185"/>
                </a:lnTo>
                <a:lnTo>
                  <a:pt x="4572" y="186"/>
                </a:lnTo>
                <a:lnTo>
                  <a:pt x="4561" y="186"/>
                </a:lnTo>
                <a:lnTo>
                  <a:pt x="4541" y="188"/>
                </a:lnTo>
                <a:lnTo>
                  <a:pt x="4527" y="188"/>
                </a:lnTo>
                <a:lnTo>
                  <a:pt x="4512" y="187"/>
                </a:lnTo>
                <a:lnTo>
                  <a:pt x="4500" y="187"/>
                </a:lnTo>
                <a:lnTo>
                  <a:pt x="4485" y="187"/>
                </a:lnTo>
                <a:lnTo>
                  <a:pt x="4470" y="188"/>
                </a:lnTo>
                <a:lnTo>
                  <a:pt x="4461" y="188"/>
                </a:lnTo>
                <a:lnTo>
                  <a:pt x="4437" y="186"/>
                </a:lnTo>
                <a:lnTo>
                  <a:pt x="4432" y="185"/>
                </a:lnTo>
                <a:lnTo>
                  <a:pt x="4411" y="184"/>
                </a:lnTo>
                <a:lnTo>
                  <a:pt x="4393" y="184"/>
                </a:lnTo>
                <a:lnTo>
                  <a:pt x="4347" y="180"/>
                </a:lnTo>
                <a:lnTo>
                  <a:pt x="4343" y="180"/>
                </a:lnTo>
                <a:lnTo>
                  <a:pt x="4309" y="179"/>
                </a:lnTo>
                <a:lnTo>
                  <a:pt x="4307" y="179"/>
                </a:lnTo>
                <a:lnTo>
                  <a:pt x="4298" y="179"/>
                </a:lnTo>
                <a:lnTo>
                  <a:pt x="4285" y="179"/>
                </a:lnTo>
                <a:lnTo>
                  <a:pt x="4279" y="178"/>
                </a:lnTo>
                <a:lnTo>
                  <a:pt x="4265" y="178"/>
                </a:lnTo>
                <a:lnTo>
                  <a:pt x="4244" y="177"/>
                </a:lnTo>
                <a:lnTo>
                  <a:pt x="4230" y="176"/>
                </a:lnTo>
                <a:lnTo>
                  <a:pt x="4223" y="176"/>
                </a:lnTo>
                <a:lnTo>
                  <a:pt x="4204" y="176"/>
                </a:lnTo>
                <a:lnTo>
                  <a:pt x="4193" y="176"/>
                </a:lnTo>
                <a:lnTo>
                  <a:pt x="4158" y="177"/>
                </a:lnTo>
                <a:lnTo>
                  <a:pt x="4151" y="177"/>
                </a:lnTo>
                <a:lnTo>
                  <a:pt x="4145" y="176"/>
                </a:lnTo>
                <a:lnTo>
                  <a:pt x="4119" y="176"/>
                </a:lnTo>
                <a:lnTo>
                  <a:pt x="4107" y="176"/>
                </a:lnTo>
                <a:lnTo>
                  <a:pt x="4098" y="176"/>
                </a:lnTo>
                <a:lnTo>
                  <a:pt x="4088" y="176"/>
                </a:lnTo>
                <a:lnTo>
                  <a:pt x="4074" y="176"/>
                </a:lnTo>
                <a:lnTo>
                  <a:pt x="4061" y="176"/>
                </a:lnTo>
                <a:lnTo>
                  <a:pt x="4053" y="175"/>
                </a:lnTo>
                <a:lnTo>
                  <a:pt x="4044" y="175"/>
                </a:lnTo>
                <a:lnTo>
                  <a:pt x="4033" y="175"/>
                </a:lnTo>
                <a:lnTo>
                  <a:pt x="4018" y="174"/>
                </a:lnTo>
                <a:lnTo>
                  <a:pt x="4009" y="174"/>
                </a:lnTo>
                <a:lnTo>
                  <a:pt x="3994" y="174"/>
                </a:lnTo>
                <a:lnTo>
                  <a:pt x="3983" y="174"/>
                </a:lnTo>
                <a:lnTo>
                  <a:pt x="3978" y="174"/>
                </a:lnTo>
                <a:lnTo>
                  <a:pt x="3966" y="174"/>
                </a:lnTo>
                <a:lnTo>
                  <a:pt x="3957" y="174"/>
                </a:lnTo>
                <a:lnTo>
                  <a:pt x="3945" y="173"/>
                </a:lnTo>
                <a:lnTo>
                  <a:pt x="3931" y="172"/>
                </a:lnTo>
                <a:lnTo>
                  <a:pt x="3923" y="171"/>
                </a:lnTo>
                <a:lnTo>
                  <a:pt x="3917" y="171"/>
                </a:lnTo>
                <a:lnTo>
                  <a:pt x="3907" y="171"/>
                </a:lnTo>
                <a:lnTo>
                  <a:pt x="3900" y="170"/>
                </a:lnTo>
                <a:lnTo>
                  <a:pt x="3893" y="170"/>
                </a:lnTo>
                <a:lnTo>
                  <a:pt x="3887" y="170"/>
                </a:lnTo>
                <a:lnTo>
                  <a:pt x="3875" y="170"/>
                </a:lnTo>
                <a:lnTo>
                  <a:pt x="3869" y="170"/>
                </a:lnTo>
                <a:lnTo>
                  <a:pt x="3858" y="170"/>
                </a:lnTo>
                <a:lnTo>
                  <a:pt x="3850" y="171"/>
                </a:lnTo>
                <a:lnTo>
                  <a:pt x="3840" y="171"/>
                </a:lnTo>
                <a:lnTo>
                  <a:pt x="3833" y="172"/>
                </a:lnTo>
                <a:lnTo>
                  <a:pt x="3829" y="172"/>
                </a:lnTo>
                <a:lnTo>
                  <a:pt x="3818" y="173"/>
                </a:lnTo>
                <a:lnTo>
                  <a:pt x="3811" y="173"/>
                </a:lnTo>
                <a:lnTo>
                  <a:pt x="3801" y="173"/>
                </a:lnTo>
                <a:lnTo>
                  <a:pt x="3793" y="174"/>
                </a:lnTo>
                <a:lnTo>
                  <a:pt x="3786" y="174"/>
                </a:lnTo>
                <a:lnTo>
                  <a:pt x="3777" y="174"/>
                </a:lnTo>
                <a:lnTo>
                  <a:pt x="3768" y="174"/>
                </a:lnTo>
                <a:lnTo>
                  <a:pt x="3761" y="174"/>
                </a:lnTo>
                <a:lnTo>
                  <a:pt x="3755" y="175"/>
                </a:lnTo>
                <a:lnTo>
                  <a:pt x="3747" y="175"/>
                </a:lnTo>
                <a:lnTo>
                  <a:pt x="3740" y="176"/>
                </a:lnTo>
                <a:lnTo>
                  <a:pt x="3725" y="176"/>
                </a:lnTo>
                <a:lnTo>
                  <a:pt x="3723" y="176"/>
                </a:lnTo>
                <a:lnTo>
                  <a:pt x="3713" y="176"/>
                </a:lnTo>
                <a:lnTo>
                  <a:pt x="3703" y="176"/>
                </a:lnTo>
                <a:lnTo>
                  <a:pt x="3697" y="176"/>
                </a:lnTo>
                <a:lnTo>
                  <a:pt x="3687" y="175"/>
                </a:lnTo>
                <a:lnTo>
                  <a:pt x="3683" y="175"/>
                </a:lnTo>
                <a:lnTo>
                  <a:pt x="3674" y="175"/>
                </a:lnTo>
                <a:lnTo>
                  <a:pt x="3669" y="176"/>
                </a:lnTo>
                <a:lnTo>
                  <a:pt x="3660" y="177"/>
                </a:lnTo>
                <a:lnTo>
                  <a:pt x="3657" y="177"/>
                </a:lnTo>
                <a:lnTo>
                  <a:pt x="3650" y="176"/>
                </a:lnTo>
                <a:lnTo>
                  <a:pt x="3643" y="176"/>
                </a:lnTo>
                <a:lnTo>
                  <a:pt x="3634" y="174"/>
                </a:lnTo>
                <a:lnTo>
                  <a:pt x="3631" y="174"/>
                </a:lnTo>
                <a:lnTo>
                  <a:pt x="3625" y="174"/>
                </a:lnTo>
                <a:lnTo>
                  <a:pt x="3620" y="174"/>
                </a:lnTo>
                <a:lnTo>
                  <a:pt x="3614" y="174"/>
                </a:lnTo>
                <a:lnTo>
                  <a:pt x="3611" y="175"/>
                </a:lnTo>
                <a:lnTo>
                  <a:pt x="3603" y="175"/>
                </a:lnTo>
                <a:lnTo>
                  <a:pt x="3598" y="175"/>
                </a:lnTo>
                <a:lnTo>
                  <a:pt x="3590" y="174"/>
                </a:lnTo>
                <a:lnTo>
                  <a:pt x="3581" y="174"/>
                </a:lnTo>
                <a:lnTo>
                  <a:pt x="3572" y="173"/>
                </a:lnTo>
                <a:lnTo>
                  <a:pt x="3561" y="173"/>
                </a:lnTo>
                <a:lnTo>
                  <a:pt x="3554" y="173"/>
                </a:lnTo>
                <a:lnTo>
                  <a:pt x="3543" y="173"/>
                </a:lnTo>
                <a:lnTo>
                  <a:pt x="3536" y="172"/>
                </a:lnTo>
                <a:lnTo>
                  <a:pt x="3529" y="171"/>
                </a:lnTo>
                <a:lnTo>
                  <a:pt x="3522" y="171"/>
                </a:lnTo>
                <a:lnTo>
                  <a:pt x="3514" y="170"/>
                </a:lnTo>
                <a:lnTo>
                  <a:pt x="3506" y="170"/>
                </a:lnTo>
                <a:lnTo>
                  <a:pt x="3499" y="168"/>
                </a:lnTo>
                <a:lnTo>
                  <a:pt x="3492" y="168"/>
                </a:lnTo>
                <a:lnTo>
                  <a:pt x="3482" y="166"/>
                </a:lnTo>
                <a:lnTo>
                  <a:pt x="3476" y="165"/>
                </a:lnTo>
                <a:lnTo>
                  <a:pt x="3467" y="166"/>
                </a:lnTo>
                <a:lnTo>
                  <a:pt x="3455" y="167"/>
                </a:lnTo>
                <a:lnTo>
                  <a:pt x="3445" y="168"/>
                </a:lnTo>
                <a:lnTo>
                  <a:pt x="3441" y="168"/>
                </a:lnTo>
                <a:lnTo>
                  <a:pt x="3433" y="170"/>
                </a:lnTo>
                <a:lnTo>
                  <a:pt x="3425" y="170"/>
                </a:lnTo>
                <a:lnTo>
                  <a:pt x="3419" y="170"/>
                </a:lnTo>
                <a:lnTo>
                  <a:pt x="3413" y="171"/>
                </a:lnTo>
                <a:lnTo>
                  <a:pt x="3410" y="171"/>
                </a:lnTo>
                <a:lnTo>
                  <a:pt x="3399" y="172"/>
                </a:lnTo>
                <a:lnTo>
                  <a:pt x="3393" y="173"/>
                </a:lnTo>
                <a:lnTo>
                  <a:pt x="3385" y="174"/>
                </a:lnTo>
                <a:lnTo>
                  <a:pt x="3377" y="174"/>
                </a:lnTo>
                <a:lnTo>
                  <a:pt x="3364" y="173"/>
                </a:lnTo>
                <a:lnTo>
                  <a:pt x="3352" y="173"/>
                </a:lnTo>
                <a:lnTo>
                  <a:pt x="3346" y="171"/>
                </a:lnTo>
                <a:lnTo>
                  <a:pt x="3330" y="170"/>
                </a:lnTo>
                <a:lnTo>
                  <a:pt x="3324" y="168"/>
                </a:lnTo>
                <a:lnTo>
                  <a:pt x="3314" y="167"/>
                </a:lnTo>
                <a:lnTo>
                  <a:pt x="3307" y="167"/>
                </a:lnTo>
                <a:lnTo>
                  <a:pt x="3300" y="166"/>
                </a:lnTo>
                <a:lnTo>
                  <a:pt x="3294" y="166"/>
                </a:lnTo>
                <a:lnTo>
                  <a:pt x="3286" y="166"/>
                </a:lnTo>
                <a:lnTo>
                  <a:pt x="3281" y="165"/>
                </a:lnTo>
                <a:lnTo>
                  <a:pt x="3274" y="165"/>
                </a:lnTo>
                <a:lnTo>
                  <a:pt x="3269" y="165"/>
                </a:lnTo>
                <a:lnTo>
                  <a:pt x="3259" y="165"/>
                </a:lnTo>
                <a:lnTo>
                  <a:pt x="3256" y="165"/>
                </a:lnTo>
                <a:lnTo>
                  <a:pt x="3245" y="164"/>
                </a:lnTo>
                <a:lnTo>
                  <a:pt x="3236" y="164"/>
                </a:lnTo>
                <a:lnTo>
                  <a:pt x="3228" y="164"/>
                </a:lnTo>
                <a:lnTo>
                  <a:pt x="3218" y="163"/>
                </a:lnTo>
                <a:lnTo>
                  <a:pt x="3211" y="163"/>
                </a:lnTo>
                <a:lnTo>
                  <a:pt x="3202" y="162"/>
                </a:lnTo>
                <a:lnTo>
                  <a:pt x="3196" y="162"/>
                </a:lnTo>
                <a:lnTo>
                  <a:pt x="3183" y="162"/>
                </a:lnTo>
                <a:lnTo>
                  <a:pt x="3176" y="162"/>
                </a:lnTo>
                <a:lnTo>
                  <a:pt x="3168" y="162"/>
                </a:lnTo>
                <a:lnTo>
                  <a:pt x="3162" y="162"/>
                </a:lnTo>
                <a:lnTo>
                  <a:pt x="3162" y="162"/>
                </a:lnTo>
                <a:lnTo>
                  <a:pt x="3157" y="161"/>
                </a:lnTo>
                <a:lnTo>
                  <a:pt x="3146" y="161"/>
                </a:lnTo>
                <a:lnTo>
                  <a:pt x="3141" y="161"/>
                </a:lnTo>
                <a:lnTo>
                  <a:pt x="3130" y="162"/>
                </a:lnTo>
                <a:lnTo>
                  <a:pt x="3116" y="162"/>
                </a:lnTo>
                <a:lnTo>
                  <a:pt x="3114" y="162"/>
                </a:lnTo>
                <a:lnTo>
                  <a:pt x="3100" y="162"/>
                </a:lnTo>
                <a:lnTo>
                  <a:pt x="3086" y="163"/>
                </a:lnTo>
                <a:lnTo>
                  <a:pt x="3076" y="163"/>
                </a:lnTo>
                <a:lnTo>
                  <a:pt x="3071" y="163"/>
                </a:lnTo>
                <a:lnTo>
                  <a:pt x="3056" y="162"/>
                </a:lnTo>
                <a:lnTo>
                  <a:pt x="3038" y="163"/>
                </a:lnTo>
                <a:lnTo>
                  <a:pt x="3036" y="163"/>
                </a:lnTo>
                <a:lnTo>
                  <a:pt x="3019" y="164"/>
                </a:lnTo>
                <a:lnTo>
                  <a:pt x="3016" y="163"/>
                </a:lnTo>
                <a:lnTo>
                  <a:pt x="3007" y="163"/>
                </a:lnTo>
                <a:lnTo>
                  <a:pt x="3001" y="163"/>
                </a:lnTo>
                <a:lnTo>
                  <a:pt x="2992" y="162"/>
                </a:lnTo>
                <a:lnTo>
                  <a:pt x="2992" y="162"/>
                </a:lnTo>
                <a:lnTo>
                  <a:pt x="2991" y="162"/>
                </a:lnTo>
                <a:lnTo>
                  <a:pt x="2984" y="162"/>
                </a:lnTo>
                <a:lnTo>
                  <a:pt x="2974" y="162"/>
                </a:lnTo>
                <a:lnTo>
                  <a:pt x="2964" y="161"/>
                </a:lnTo>
                <a:lnTo>
                  <a:pt x="2955" y="161"/>
                </a:lnTo>
                <a:lnTo>
                  <a:pt x="2945" y="160"/>
                </a:lnTo>
                <a:lnTo>
                  <a:pt x="2941" y="160"/>
                </a:lnTo>
                <a:lnTo>
                  <a:pt x="2928" y="159"/>
                </a:lnTo>
                <a:lnTo>
                  <a:pt x="2918" y="157"/>
                </a:lnTo>
                <a:lnTo>
                  <a:pt x="2907" y="157"/>
                </a:lnTo>
                <a:lnTo>
                  <a:pt x="2886" y="153"/>
                </a:lnTo>
                <a:lnTo>
                  <a:pt x="2863" y="153"/>
                </a:lnTo>
                <a:lnTo>
                  <a:pt x="2846" y="154"/>
                </a:lnTo>
                <a:lnTo>
                  <a:pt x="2833" y="154"/>
                </a:lnTo>
                <a:lnTo>
                  <a:pt x="2818" y="154"/>
                </a:lnTo>
                <a:lnTo>
                  <a:pt x="2797" y="155"/>
                </a:lnTo>
                <a:lnTo>
                  <a:pt x="2781" y="155"/>
                </a:lnTo>
                <a:lnTo>
                  <a:pt x="2780" y="155"/>
                </a:lnTo>
                <a:lnTo>
                  <a:pt x="2663" y="165"/>
                </a:lnTo>
                <a:lnTo>
                  <a:pt x="2549" y="167"/>
                </a:lnTo>
                <a:lnTo>
                  <a:pt x="2518" y="168"/>
                </a:lnTo>
                <a:lnTo>
                  <a:pt x="2488" y="170"/>
                </a:lnTo>
                <a:lnTo>
                  <a:pt x="2438" y="171"/>
                </a:lnTo>
                <a:lnTo>
                  <a:pt x="2343" y="174"/>
                </a:lnTo>
                <a:lnTo>
                  <a:pt x="2213" y="177"/>
                </a:lnTo>
                <a:lnTo>
                  <a:pt x="2199" y="178"/>
                </a:lnTo>
                <a:lnTo>
                  <a:pt x="2145" y="179"/>
                </a:lnTo>
                <a:lnTo>
                  <a:pt x="2064" y="179"/>
                </a:lnTo>
                <a:lnTo>
                  <a:pt x="2001" y="178"/>
                </a:lnTo>
                <a:lnTo>
                  <a:pt x="1954" y="176"/>
                </a:lnTo>
                <a:lnTo>
                  <a:pt x="1886" y="174"/>
                </a:lnTo>
                <a:lnTo>
                  <a:pt x="1750" y="160"/>
                </a:lnTo>
                <a:lnTo>
                  <a:pt x="1667" y="151"/>
                </a:lnTo>
                <a:lnTo>
                  <a:pt x="1562" y="149"/>
                </a:lnTo>
                <a:lnTo>
                  <a:pt x="1050" y="149"/>
                </a:lnTo>
                <a:lnTo>
                  <a:pt x="258" y="155"/>
                </a:lnTo>
                <a:lnTo>
                  <a:pt x="0" y="157"/>
                </a:lnTo>
                <a:lnTo>
                  <a:pt x="0" y="157"/>
                </a:lnTo>
                <a:close/>
              </a:path>
            </a:pathLst>
          </a:custGeom>
          <a:solidFill>
            <a:srgbClr val="CCFFCC"/>
          </a:solidFill>
          <a:ln w="9525">
            <a:noFill/>
            <a:round/>
            <a:headEnd/>
            <a:tailEnd/>
          </a:ln>
        </p:spPr>
        <p:txBody>
          <a:bodyPr/>
          <a:lstStyle/>
          <a:p>
            <a:endParaRPr lang="en-GB"/>
          </a:p>
        </p:txBody>
      </p:sp>
      <p:sp>
        <p:nvSpPr>
          <p:cNvPr id="53" name="Freeform 2448"/>
          <p:cNvSpPr>
            <a:spLocks/>
          </p:cNvSpPr>
          <p:nvPr>
            <p:custDataLst>
              <p:tags r:id="rId44"/>
            </p:custDataLst>
          </p:nvPr>
        </p:nvSpPr>
        <p:spPr bwMode="auto">
          <a:xfrm>
            <a:off x="400988" y="2308232"/>
            <a:ext cx="8161157" cy="185965"/>
          </a:xfrm>
          <a:custGeom>
            <a:avLst/>
            <a:gdLst/>
            <a:ahLst/>
            <a:cxnLst>
              <a:cxn ang="0">
                <a:pos x="2518" y="168"/>
              </a:cxn>
              <a:cxn ang="0">
                <a:pos x="2964" y="161"/>
              </a:cxn>
              <a:cxn ang="0">
                <a:pos x="3114" y="162"/>
              </a:cxn>
              <a:cxn ang="0">
                <a:pos x="3245" y="164"/>
              </a:cxn>
              <a:cxn ang="0">
                <a:pos x="3385" y="174"/>
              </a:cxn>
              <a:cxn ang="0">
                <a:pos x="3514" y="170"/>
              </a:cxn>
              <a:cxn ang="0">
                <a:pos x="3634" y="174"/>
              </a:cxn>
              <a:cxn ang="0">
                <a:pos x="3761" y="174"/>
              </a:cxn>
              <a:cxn ang="0">
                <a:pos x="3900" y="170"/>
              </a:cxn>
              <a:cxn ang="0">
                <a:pos x="4074" y="176"/>
              </a:cxn>
              <a:cxn ang="0">
                <a:pos x="4307" y="179"/>
              </a:cxn>
              <a:cxn ang="0">
                <a:pos x="4582" y="185"/>
              </a:cxn>
              <a:cxn ang="0">
                <a:pos x="4802" y="171"/>
              </a:cxn>
              <a:cxn ang="0">
                <a:pos x="4939" y="171"/>
              </a:cxn>
              <a:cxn ang="0">
                <a:pos x="5111" y="157"/>
              </a:cxn>
              <a:cxn ang="0">
                <a:pos x="5280" y="155"/>
              </a:cxn>
              <a:cxn ang="0">
                <a:pos x="5445" y="162"/>
              </a:cxn>
              <a:cxn ang="0">
                <a:pos x="5576" y="163"/>
              </a:cxn>
              <a:cxn ang="0">
                <a:pos x="5706" y="167"/>
              </a:cxn>
              <a:cxn ang="0">
                <a:pos x="5897" y="168"/>
              </a:cxn>
              <a:cxn ang="0">
                <a:pos x="6218" y="153"/>
              </a:cxn>
              <a:cxn ang="0">
                <a:pos x="6455" y="142"/>
              </a:cxn>
              <a:cxn ang="0">
                <a:pos x="6721" y="132"/>
              </a:cxn>
              <a:cxn ang="0">
                <a:pos x="6975" y="118"/>
              </a:cxn>
              <a:cxn ang="0">
                <a:pos x="7190" y="98"/>
              </a:cxn>
              <a:cxn ang="0">
                <a:pos x="7378" y="92"/>
              </a:cxn>
              <a:cxn ang="0">
                <a:pos x="7559" y="63"/>
              </a:cxn>
              <a:cxn ang="0">
                <a:pos x="7793" y="55"/>
              </a:cxn>
              <a:cxn ang="0">
                <a:pos x="8121" y="35"/>
              </a:cxn>
              <a:cxn ang="0">
                <a:pos x="8335" y="10"/>
              </a:cxn>
              <a:cxn ang="0">
                <a:pos x="8229" y="25"/>
              </a:cxn>
              <a:cxn ang="0">
                <a:pos x="7973" y="48"/>
              </a:cxn>
              <a:cxn ang="0">
                <a:pos x="7660" y="59"/>
              </a:cxn>
              <a:cxn ang="0">
                <a:pos x="7470" y="68"/>
              </a:cxn>
              <a:cxn ang="0">
                <a:pos x="7275" y="103"/>
              </a:cxn>
              <a:cxn ang="0">
                <a:pos x="7098" y="108"/>
              </a:cxn>
              <a:cxn ang="0">
                <a:pos x="6834" y="132"/>
              </a:cxn>
              <a:cxn ang="0">
                <a:pos x="6585" y="142"/>
              </a:cxn>
              <a:cxn ang="0">
                <a:pos x="6335" y="148"/>
              </a:cxn>
              <a:cxn ang="0">
                <a:pos x="6062" y="167"/>
              </a:cxn>
              <a:cxn ang="0">
                <a:pos x="5765" y="172"/>
              </a:cxn>
              <a:cxn ang="0">
                <a:pos x="5636" y="170"/>
              </a:cxn>
              <a:cxn ang="0">
                <a:pos x="5525" y="167"/>
              </a:cxn>
              <a:cxn ang="0">
                <a:pos x="5385" y="161"/>
              </a:cxn>
              <a:cxn ang="0">
                <a:pos x="5236" y="160"/>
              </a:cxn>
              <a:cxn ang="0">
                <a:pos x="5005" y="171"/>
              </a:cxn>
              <a:cxn ang="0">
                <a:pos x="4867" y="174"/>
              </a:cxn>
              <a:cxn ang="0">
                <a:pos x="4711" y="184"/>
              </a:cxn>
              <a:cxn ang="0">
                <a:pos x="4470" y="192"/>
              </a:cxn>
              <a:cxn ang="0">
                <a:pos x="4204" y="180"/>
              </a:cxn>
              <a:cxn ang="0">
                <a:pos x="3983" y="178"/>
              </a:cxn>
              <a:cxn ang="0">
                <a:pos x="3833" y="176"/>
              </a:cxn>
              <a:cxn ang="0">
                <a:pos x="3697" y="180"/>
              </a:cxn>
              <a:cxn ang="0">
                <a:pos x="3590" y="178"/>
              </a:cxn>
              <a:cxn ang="0">
                <a:pos x="3445" y="173"/>
              </a:cxn>
              <a:cxn ang="0">
                <a:pos x="3307" y="171"/>
              </a:cxn>
              <a:cxn ang="0">
                <a:pos x="3176" y="166"/>
              </a:cxn>
              <a:cxn ang="0">
                <a:pos x="3019" y="167"/>
              </a:cxn>
              <a:cxn ang="0">
                <a:pos x="2863" y="158"/>
              </a:cxn>
              <a:cxn ang="0">
                <a:pos x="2001" y="183"/>
              </a:cxn>
            </a:cxnLst>
            <a:rect l="0" t="0" r="r" b="b"/>
            <a:pathLst>
              <a:path w="8426" h="193">
                <a:moveTo>
                  <a:pt x="0" y="157"/>
                </a:moveTo>
                <a:lnTo>
                  <a:pt x="258" y="155"/>
                </a:lnTo>
                <a:lnTo>
                  <a:pt x="1050" y="149"/>
                </a:lnTo>
                <a:lnTo>
                  <a:pt x="1562" y="149"/>
                </a:lnTo>
                <a:lnTo>
                  <a:pt x="1667" y="151"/>
                </a:lnTo>
                <a:lnTo>
                  <a:pt x="1750" y="160"/>
                </a:lnTo>
                <a:lnTo>
                  <a:pt x="1886" y="174"/>
                </a:lnTo>
                <a:lnTo>
                  <a:pt x="1954" y="176"/>
                </a:lnTo>
                <a:lnTo>
                  <a:pt x="2001" y="178"/>
                </a:lnTo>
                <a:lnTo>
                  <a:pt x="2064" y="179"/>
                </a:lnTo>
                <a:lnTo>
                  <a:pt x="2145" y="179"/>
                </a:lnTo>
                <a:lnTo>
                  <a:pt x="2199" y="178"/>
                </a:lnTo>
                <a:lnTo>
                  <a:pt x="2213" y="177"/>
                </a:lnTo>
                <a:lnTo>
                  <a:pt x="2343" y="174"/>
                </a:lnTo>
                <a:lnTo>
                  <a:pt x="2438" y="171"/>
                </a:lnTo>
                <a:lnTo>
                  <a:pt x="2488" y="170"/>
                </a:lnTo>
                <a:lnTo>
                  <a:pt x="2518" y="168"/>
                </a:lnTo>
                <a:lnTo>
                  <a:pt x="2549" y="167"/>
                </a:lnTo>
                <a:lnTo>
                  <a:pt x="2663" y="165"/>
                </a:lnTo>
                <a:lnTo>
                  <a:pt x="2780" y="155"/>
                </a:lnTo>
                <a:lnTo>
                  <a:pt x="2781" y="155"/>
                </a:lnTo>
                <a:lnTo>
                  <a:pt x="2797" y="155"/>
                </a:lnTo>
                <a:lnTo>
                  <a:pt x="2818" y="154"/>
                </a:lnTo>
                <a:lnTo>
                  <a:pt x="2833" y="154"/>
                </a:lnTo>
                <a:lnTo>
                  <a:pt x="2846" y="154"/>
                </a:lnTo>
                <a:lnTo>
                  <a:pt x="2863" y="153"/>
                </a:lnTo>
                <a:lnTo>
                  <a:pt x="2886" y="153"/>
                </a:lnTo>
                <a:lnTo>
                  <a:pt x="2907" y="157"/>
                </a:lnTo>
                <a:lnTo>
                  <a:pt x="2918" y="157"/>
                </a:lnTo>
                <a:lnTo>
                  <a:pt x="2928" y="159"/>
                </a:lnTo>
                <a:lnTo>
                  <a:pt x="2941" y="160"/>
                </a:lnTo>
                <a:lnTo>
                  <a:pt x="2945" y="160"/>
                </a:lnTo>
                <a:lnTo>
                  <a:pt x="2955" y="161"/>
                </a:lnTo>
                <a:lnTo>
                  <a:pt x="2964" y="161"/>
                </a:lnTo>
                <a:lnTo>
                  <a:pt x="2974" y="162"/>
                </a:lnTo>
                <a:lnTo>
                  <a:pt x="2984" y="162"/>
                </a:lnTo>
                <a:lnTo>
                  <a:pt x="2991" y="162"/>
                </a:lnTo>
                <a:lnTo>
                  <a:pt x="2992" y="162"/>
                </a:lnTo>
                <a:lnTo>
                  <a:pt x="2992" y="162"/>
                </a:lnTo>
                <a:lnTo>
                  <a:pt x="3001" y="163"/>
                </a:lnTo>
                <a:lnTo>
                  <a:pt x="3007" y="163"/>
                </a:lnTo>
                <a:lnTo>
                  <a:pt x="3016" y="163"/>
                </a:lnTo>
                <a:lnTo>
                  <a:pt x="3019" y="164"/>
                </a:lnTo>
                <a:lnTo>
                  <a:pt x="3036" y="163"/>
                </a:lnTo>
                <a:lnTo>
                  <a:pt x="3038" y="163"/>
                </a:lnTo>
                <a:lnTo>
                  <a:pt x="3056" y="162"/>
                </a:lnTo>
                <a:lnTo>
                  <a:pt x="3071" y="163"/>
                </a:lnTo>
                <a:lnTo>
                  <a:pt x="3076" y="163"/>
                </a:lnTo>
                <a:lnTo>
                  <a:pt x="3086" y="163"/>
                </a:lnTo>
                <a:lnTo>
                  <a:pt x="3100" y="162"/>
                </a:lnTo>
                <a:lnTo>
                  <a:pt x="3114" y="162"/>
                </a:lnTo>
                <a:lnTo>
                  <a:pt x="3116" y="162"/>
                </a:lnTo>
                <a:lnTo>
                  <a:pt x="3130" y="162"/>
                </a:lnTo>
                <a:lnTo>
                  <a:pt x="3141" y="161"/>
                </a:lnTo>
                <a:lnTo>
                  <a:pt x="3146" y="161"/>
                </a:lnTo>
                <a:lnTo>
                  <a:pt x="3157" y="161"/>
                </a:lnTo>
                <a:lnTo>
                  <a:pt x="3162" y="162"/>
                </a:lnTo>
                <a:lnTo>
                  <a:pt x="3162" y="162"/>
                </a:lnTo>
                <a:lnTo>
                  <a:pt x="3168" y="162"/>
                </a:lnTo>
                <a:lnTo>
                  <a:pt x="3176" y="162"/>
                </a:lnTo>
                <a:lnTo>
                  <a:pt x="3183" y="162"/>
                </a:lnTo>
                <a:lnTo>
                  <a:pt x="3196" y="162"/>
                </a:lnTo>
                <a:lnTo>
                  <a:pt x="3202" y="162"/>
                </a:lnTo>
                <a:lnTo>
                  <a:pt x="3211" y="163"/>
                </a:lnTo>
                <a:lnTo>
                  <a:pt x="3218" y="163"/>
                </a:lnTo>
                <a:lnTo>
                  <a:pt x="3228" y="164"/>
                </a:lnTo>
                <a:lnTo>
                  <a:pt x="3236" y="164"/>
                </a:lnTo>
                <a:lnTo>
                  <a:pt x="3245" y="164"/>
                </a:lnTo>
                <a:lnTo>
                  <a:pt x="3256" y="165"/>
                </a:lnTo>
                <a:lnTo>
                  <a:pt x="3259" y="165"/>
                </a:lnTo>
                <a:lnTo>
                  <a:pt x="3269" y="165"/>
                </a:lnTo>
                <a:lnTo>
                  <a:pt x="3274" y="165"/>
                </a:lnTo>
                <a:lnTo>
                  <a:pt x="3281" y="165"/>
                </a:lnTo>
                <a:lnTo>
                  <a:pt x="3286" y="166"/>
                </a:lnTo>
                <a:lnTo>
                  <a:pt x="3294" y="166"/>
                </a:lnTo>
                <a:lnTo>
                  <a:pt x="3300" y="166"/>
                </a:lnTo>
                <a:lnTo>
                  <a:pt x="3307" y="167"/>
                </a:lnTo>
                <a:lnTo>
                  <a:pt x="3314" y="167"/>
                </a:lnTo>
                <a:lnTo>
                  <a:pt x="3324" y="168"/>
                </a:lnTo>
                <a:lnTo>
                  <a:pt x="3330" y="170"/>
                </a:lnTo>
                <a:lnTo>
                  <a:pt x="3346" y="171"/>
                </a:lnTo>
                <a:lnTo>
                  <a:pt x="3352" y="173"/>
                </a:lnTo>
                <a:lnTo>
                  <a:pt x="3364" y="173"/>
                </a:lnTo>
                <a:lnTo>
                  <a:pt x="3377" y="174"/>
                </a:lnTo>
                <a:lnTo>
                  <a:pt x="3385" y="174"/>
                </a:lnTo>
                <a:lnTo>
                  <a:pt x="3393" y="173"/>
                </a:lnTo>
                <a:lnTo>
                  <a:pt x="3399" y="172"/>
                </a:lnTo>
                <a:lnTo>
                  <a:pt x="3410" y="171"/>
                </a:lnTo>
                <a:lnTo>
                  <a:pt x="3413" y="171"/>
                </a:lnTo>
                <a:lnTo>
                  <a:pt x="3419" y="170"/>
                </a:lnTo>
                <a:lnTo>
                  <a:pt x="3425" y="170"/>
                </a:lnTo>
                <a:lnTo>
                  <a:pt x="3433" y="170"/>
                </a:lnTo>
                <a:lnTo>
                  <a:pt x="3441" y="168"/>
                </a:lnTo>
                <a:lnTo>
                  <a:pt x="3445" y="168"/>
                </a:lnTo>
                <a:lnTo>
                  <a:pt x="3455" y="167"/>
                </a:lnTo>
                <a:lnTo>
                  <a:pt x="3467" y="166"/>
                </a:lnTo>
                <a:lnTo>
                  <a:pt x="3476" y="165"/>
                </a:lnTo>
                <a:lnTo>
                  <a:pt x="3482" y="166"/>
                </a:lnTo>
                <a:lnTo>
                  <a:pt x="3492" y="168"/>
                </a:lnTo>
                <a:lnTo>
                  <a:pt x="3499" y="168"/>
                </a:lnTo>
                <a:lnTo>
                  <a:pt x="3506" y="170"/>
                </a:lnTo>
                <a:lnTo>
                  <a:pt x="3514" y="170"/>
                </a:lnTo>
                <a:lnTo>
                  <a:pt x="3522" y="171"/>
                </a:lnTo>
                <a:lnTo>
                  <a:pt x="3529" y="171"/>
                </a:lnTo>
                <a:lnTo>
                  <a:pt x="3536" y="172"/>
                </a:lnTo>
                <a:lnTo>
                  <a:pt x="3543" y="173"/>
                </a:lnTo>
                <a:lnTo>
                  <a:pt x="3554" y="173"/>
                </a:lnTo>
                <a:lnTo>
                  <a:pt x="3561" y="173"/>
                </a:lnTo>
                <a:lnTo>
                  <a:pt x="3572" y="173"/>
                </a:lnTo>
                <a:lnTo>
                  <a:pt x="3581" y="174"/>
                </a:lnTo>
                <a:lnTo>
                  <a:pt x="3590" y="174"/>
                </a:lnTo>
                <a:lnTo>
                  <a:pt x="3598" y="175"/>
                </a:lnTo>
                <a:lnTo>
                  <a:pt x="3603" y="175"/>
                </a:lnTo>
                <a:lnTo>
                  <a:pt x="3611" y="175"/>
                </a:lnTo>
                <a:lnTo>
                  <a:pt x="3614" y="174"/>
                </a:lnTo>
                <a:lnTo>
                  <a:pt x="3620" y="174"/>
                </a:lnTo>
                <a:lnTo>
                  <a:pt x="3625" y="174"/>
                </a:lnTo>
                <a:lnTo>
                  <a:pt x="3631" y="174"/>
                </a:lnTo>
                <a:lnTo>
                  <a:pt x="3634" y="174"/>
                </a:lnTo>
                <a:lnTo>
                  <a:pt x="3643" y="176"/>
                </a:lnTo>
                <a:lnTo>
                  <a:pt x="3650" y="176"/>
                </a:lnTo>
                <a:lnTo>
                  <a:pt x="3657" y="177"/>
                </a:lnTo>
                <a:lnTo>
                  <a:pt x="3660" y="177"/>
                </a:lnTo>
                <a:lnTo>
                  <a:pt x="3669" y="176"/>
                </a:lnTo>
                <a:lnTo>
                  <a:pt x="3674" y="175"/>
                </a:lnTo>
                <a:lnTo>
                  <a:pt x="3683" y="175"/>
                </a:lnTo>
                <a:lnTo>
                  <a:pt x="3687" y="175"/>
                </a:lnTo>
                <a:lnTo>
                  <a:pt x="3697" y="176"/>
                </a:lnTo>
                <a:lnTo>
                  <a:pt x="3703" y="176"/>
                </a:lnTo>
                <a:lnTo>
                  <a:pt x="3713" y="176"/>
                </a:lnTo>
                <a:lnTo>
                  <a:pt x="3723" y="176"/>
                </a:lnTo>
                <a:lnTo>
                  <a:pt x="3725" y="176"/>
                </a:lnTo>
                <a:lnTo>
                  <a:pt x="3740" y="176"/>
                </a:lnTo>
                <a:lnTo>
                  <a:pt x="3747" y="175"/>
                </a:lnTo>
                <a:lnTo>
                  <a:pt x="3755" y="175"/>
                </a:lnTo>
                <a:lnTo>
                  <a:pt x="3761" y="174"/>
                </a:lnTo>
                <a:lnTo>
                  <a:pt x="3768" y="174"/>
                </a:lnTo>
                <a:lnTo>
                  <a:pt x="3777" y="174"/>
                </a:lnTo>
                <a:lnTo>
                  <a:pt x="3786" y="174"/>
                </a:lnTo>
                <a:lnTo>
                  <a:pt x="3793" y="174"/>
                </a:lnTo>
                <a:lnTo>
                  <a:pt x="3801" y="173"/>
                </a:lnTo>
                <a:lnTo>
                  <a:pt x="3811" y="173"/>
                </a:lnTo>
                <a:lnTo>
                  <a:pt x="3818" y="173"/>
                </a:lnTo>
                <a:lnTo>
                  <a:pt x="3829" y="172"/>
                </a:lnTo>
                <a:lnTo>
                  <a:pt x="3833" y="172"/>
                </a:lnTo>
                <a:lnTo>
                  <a:pt x="3840" y="171"/>
                </a:lnTo>
                <a:lnTo>
                  <a:pt x="3850" y="171"/>
                </a:lnTo>
                <a:lnTo>
                  <a:pt x="3858" y="170"/>
                </a:lnTo>
                <a:lnTo>
                  <a:pt x="3869" y="170"/>
                </a:lnTo>
                <a:lnTo>
                  <a:pt x="3875" y="170"/>
                </a:lnTo>
                <a:lnTo>
                  <a:pt x="3887" y="170"/>
                </a:lnTo>
                <a:lnTo>
                  <a:pt x="3893" y="170"/>
                </a:lnTo>
                <a:lnTo>
                  <a:pt x="3900" y="170"/>
                </a:lnTo>
                <a:lnTo>
                  <a:pt x="3907" y="171"/>
                </a:lnTo>
                <a:lnTo>
                  <a:pt x="3917" y="171"/>
                </a:lnTo>
                <a:lnTo>
                  <a:pt x="3923" y="171"/>
                </a:lnTo>
                <a:lnTo>
                  <a:pt x="3931" y="172"/>
                </a:lnTo>
                <a:lnTo>
                  <a:pt x="3945" y="173"/>
                </a:lnTo>
                <a:lnTo>
                  <a:pt x="3957" y="174"/>
                </a:lnTo>
                <a:lnTo>
                  <a:pt x="3966" y="174"/>
                </a:lnTo>
                <a:lnTo>
                  <a:pt x="3978" y="174"/>
                </a:lnTo>
                <a:lnTo>
                  <a:pt x="3983" y="174"/>
                </a:lnTo>
                <a:lnTo>
                  <a:pt x="3994" y="174"/>
                </a:lnTo>
                <a:lnTo>
                  <a:pt x="4009" y="174"/>
                </a:lnTo>
                <a:lnTo>
                  <a:pt x="4018" y="174"/>
                </a:lnTo>
                <a:lnTo>
                  <a:pt x="4033" y="175"/>
                </a:lnTo>
                <a:lnTo>
                  <a:pt x="4044" y="175"/>
                </a:lnTo>
                <a:lnTo>
                  <a:pt x="4053" y="175"/>
                </a:lnTo>
                <a:lnTo>
                  <a:pt x="4061" y="176"/>
                </a:lnTo>
                <a:lnTo>
                  <a:pt x="4074" y="176"/>
                </a:lnTo>
                <a:lnTo>
                  <a:pt x="4088" y="176"/>
                </a:lnTo>
                <a:lnTo>
                  <a:pt x="4098" y="176"/>
                </a:lnTo>
                <a:lnTo>
                  <a:pt x="4107" y="176"/>
                </a:lnTo>
                <a:lnTo>
                  <a:pt x="4119" y="176"/>
                </a:lnTo>
                <a:lnTo>
                  <a:pt x="4145" y="176"/>
                </a:lnTo>
                <a:lnTo>
                  <a:pt x="4151" y="177"/>
                </a:lnTo>
                <a:lnTo>
                  <a:pt x="4158" y="177"/>
                </a:lnTo>
                <a:lnTo>
                  <a:pt x="4193" y="176"/>
                </a:lnTo>
                <a:lnTo>
                  <a:pt x="4204" y="176"/>
                </a:lnTo>
                <a:lnTo>
                  <a:pt x="4223" y="176"/>
                </a:lnTo>
                <a:lnTo>
                  <a:pt x="4230" y="176"/>
                </a:lnTo>
                <a:lnTo>
                  <a:pt x="4244" y="177"/>
                </a:lnTo>
                <a:lnTo>
                  <a:pt x="4265" y="178"/>
                </a:lnTo>
                <a:lnTo>
                  <a:pt x="4279" y="178"/>
                </a:lnTo>
                <a:lnTo>
                  <a:pt x="4285" y="179"/>
                </a:lnTo>
                <a:lnTo>
                  <a:pt x="4298" y="179"/>
                </a:lnTo>
                <a:lnTo>
                  <a:pt x="4307" y="179"/>
                </a:lnTo>
                <a:lnTo>
                  <a:pt x="4309" y="179"/>
                </a:lnTo>
                <a:lnTo>
                  <a:pt x="4343" y="180"/>
                </a:lnTo>
                <a:lnTo>
                  <a:pt x="4347" y="180"/>
                </a:lnTo>
                <a:lnTo>
                  <a:pt x="4393" y="184"/>
                </a:lnTo>
                <a:lnTo>
                  <a:pt x="4411" y="184"/>
                </a:lnTo>
                <a:lnTo>
                  <a:pt x="4432" y="185"/>
                </a:lnTo>
                <a:lnTo>
                  <a:pt x="4437" y="186"/>
                </a:lnTo>
                <a:lnTo>
                  <a:pt x="4461" y="188"/>
                </a:lnTo>
                <a:lnTo>
                  <a:pt x="4470" y="188"/>
                </a:lnTo>
                <a:lnTo>
                  <a:pt x="4485" y="187"/>
                </a:lnTo>
                <a:lnTo>
                  <a:pt x="4500" y="187"/>
                </a:lnTo>
                <a:lnTo>
                  <a:pt x="4512" y="187"/>
                </a:lnTo>
                <a:lnTo>
                  <a:pt x="4527" y="188"/>
                </a:lnTo>
                <a:lnTo>
                  <a:pt x="4541" y="188"/>
                </a:lnTo>
                <a:lnTo>
                  <a:pt x="4561" y="186"/>
                </a:lnTo>
                <a:lnTo>
                  <a:pt x="4572" y="186"/>
                </a:lnTo>
                <a:lnTo>
                  <a:pt x="4582" y="185"/>
                </a:lnTo>
                <a:lnTo>
                  <a:pt x="4604" y="187"/>
                </a:lnTo>
                <a:lnTo>
                  <a:pt x="4612" y="187"/>
                </a:lnTo>
                <a:lnTo>
                  <a:pt x="4626" y="188"/>
                </a:lnTo>
                <a:lnTo>
                  <a:pt x="4641" y="189"/>
                </a:lnTo>
                <a:lnTo>
                  <a:pt x="4658" y="187"/>
                </a:lnTo>
                <a:lnTo>
                  <a:pt x="4666" y="185"/>
                </a:lnTo>
                <a:lnTo>
                  <a:pt x="4681" y="183"/>
                </a:lnTo>
                <a:lnTo>
                  <a:pt x="4693" y="180"/>
                </a:lnTo>
                <a:lnTo>
                  <a:pt x="4711" y="179"/>
                </a:lnTo>
                <a:lnTo>
                  <a:pt x="4721" y="178"/>
                </a:lnTo>
                <a:lnTo>
                  <a:pt x="4742" y="174"/>
                </a:lnTo>
                <a:lnTo>
                  <a:pt x="4760" y="174"/>
                </a:lnTo>
                <a:lnTo>
                  <a:pt x="4772" y="173"/>
                </a:lnTo>
                <a:lnTo>
                  <a:pt x="4783" y="173"/>
                </a:lnTo>
                <a:lnTo>
                  <a:pt x="4791" y="172"/>
                </a:lnTo>
                <a:lnTo>
                  <a:pt x="4797" y="171"/>
                </a:lnTo>
                <a:lnTo>
                  <a:pt x="4802" y="171"/>
                </a:lnTo>
                <a:lnTo>
                  <a:pt x="4808" y="171"/>
                </a:lnTo>
                <a:lnTo>
                  <a:pt x="4818" y="171"/>
                </a:lnTo>
                <a:lnTo>
                  <a:pt x="4824" y="170"/>
                </a:lnTo>
                <a:lnTo>
                  <a:pt x="4834" y="170"/>
                </a:lnTo>
                <a:lnTo>
                  <a:pt x="4841" y="170"/>
                </a:lnTo>
                <a:lnTo>
                  <a:pt x="4848" y="170"/>
                </a:lnTo>
                <a:lnTo>
                  <a:pt x="4852" y="170"/>
                </a:lnTo>
                <a:lnTo>
                  <a:pt x="4861" y="170"/>
                </a:lnTo>
                <a:lnTo>
                  <a:pt x="4867" y="170"/>
                </a:lnTo>
                <a:lnTo>
                  <a:pt x="4875" y="170"/>
                </a:lnTo>
                <a:lnTo>
                  <a:pt x="4883" y="170"/>
                </a:lnTo>
                <a:lnTo>
                  <a:pt x="4890" y="170"/>
                </a:lnTo>
                <a:lnTo>
                  <a:pt x="4900" y="171"/>
                </a:lnTo>
                <a:lnTo>
                  <a:pt x="4907" y="171"/>
                </a:lnTo>
                <a:lnTo>
                  <a:pt x="4920" y="171"/>
                </a:lnTo>
                <a:lnTo>
                  <a:pt x="4930" y="171"/>
                </a:lnTo>
                <a:lnTo>
                  <a:pt x="4939" y="171"/>
                </a:lnTo>
                <a:lnTo>
                  <a:pt x="4948" y="170"/>
                </a:lnTo>
                <a:lnTo>
                  <a:pt x="4954" y="170"/>
                </a:lnTo>
                <a:lnTo>
                  <a:pt x="4960" y="170"/>
                </a:lnTo>
                <a:lnTo>
                  <a:pt x="4964" y="168"/>
                </a:lnTo>
                <a:lnTo>
                  <a:pt x="4968" y="168"/>
                </a:lnTo>
                <a:lnTo>
                  <a:pt x="4978" y="168"/>
                </a:lnTo>
                <a:lnTo>
                  <a:pt x="4982" y="167"/>
                </a:lnTo>
                <a:lnTo>
                  <a:pt x="4994" y="167"/>
                </a:lnTo>
                <a:lnTo>
                  <a:pt x="5005" y="166"/>
                </a:lnTo>
                <a:lnTo>
                  <a:pt x="5014" y="166"/>
                </a:lnTo>
                <a:lnTo>
                  <a:pt x="5027" y="165"/>
                </a:lnTo>
                <a:lnTo>
                  <a:pt x="5038" y="165"/>
                </a:lnTo>
                <a:lnTo>
                  <a:pt x="5047" y="164"/>
                </a:lnTo>
                <a:lnTo>
                  <a:pt x="5059" y="162"/>
                </a:lnTo>
                <a:lnTo>
                  <a:pt x="5076" y="160"/>
                </a:lnTo>
                <a:lnTo>
                  <a:pt x="5095" y="157"/>
                </a:lnTo>
                <a:lnTo>
                  <a:pt x="5111" y="157"/>
                </a:lnTo>
                <a:lnTo>
                  <a:pt x="5129" y="155"/>
                </a:lnTo>
                <a:lnTo>
                  <a:pt x="5151" y="155"/>
                </a:lnTo>
                <a:lnTo>
                  <a:pt x="5170" y="155"/>
                </a:lnTo>
                <a:lnTo>
                  <a:pt x="5195" y="155"/>
                </a:lnTo>
                <a:lnTo>
                  <a:pt x="5204" y="155"/>
                </a:lnTo>
                <a:lnTo>
                  <a:pt x="5214" y="155"/>
                </a:lnTo>
                <a:lnTo>
                  <a:pt x="5222" y="155"/>
                </a:lnTo>
                <a:lnTo>
                  <a:pt x="5231" y="155"/>
                </a:lnTo>
                <a:lnTo>
                  <a:pt x="5236" y="155"/>
                </a:lnTo>
                <a:lnTo>
                  <a:pt x="5240" y="155"/>
                </a:lnTo>
                <a:lnTo>
                  <a:pt x="5249" y="155"/>
                </a:lnTo>
                <a:lnTo>
                  <a:pt x="5253" y="155"/>
                </a:lnTo>
                <a:lnTo>
                  <a:pt x="5259" y="155"/>
                </a:lnTo>
                <a:lnTo>
                  <a:pt x="5262" y="155"/>
                </a:lnTo>
                <a:lnTo>
                  <a:pt x="5269" y="155"/>
                </a:lnTo>
                <a:lnTo>
                  <a:pt x="5273" y="155"/>
                </a:lnTo>
                <a:lnTo>
                  <a:pt x="5280" y="155"/>
                </a:lnTo>
                <a:lnTo>
                  <a:pt x="5288" y="155"/>
                </a:lnTo>
                <a:lnTo>
                  <a:pt x="5300" y="157"/>
                </a:lnTo>
                <a:lnTo>
                  <a:pt x="5313" y="157"/>
                </a:lnTo>
                <a:lnTo>
                  <a:pt x="5319" y="157"/>
                </a:lnTo>
                <a:lnTo>
                  <a:pt x="5332" y="157"/>
                </a:lnTo>
                <a:lnTo>
                  <a:pt x="5342" y="157"/>
                </a:lnTo>
                <a:lnTo>
                  <a:pt x="5353" y="157"/>
                </a:lnTo>
                <a:lnTo>
                  <a:pt x="5372" y="157"/>
                </a:lnTo>
                <a:lnTo>
                  <a:pt x="5385" y="157"/>
                </a:lnTo>
                <a:lnTo>
                  <a:pt x="5390" y="157"/>
                </a:lnTo>
                <a:lnTo>
                  <a:pt x="5394" y="158"/>
                </a:lnTo>
                <a:lnTo>
                  <a:pt x="5403" y="158"/>
                </a:lnTo>
                <a:lnTo>
                  <a:pt x="5407" y="158"/>
                </a:lnTo>
                <a:lnTo>
                  <a:pt x="5413" y="159"/>
                </a:lnTo>
                <a:lnTo>
                  <a:pt x="5421" y="160"/>
                </a:lnTo>
                <a:lnTo>
                  <a:pt x="5433" y="161"/>
                </a:lnTo>
                <a:lnTo>
                  <a:pt x="5445" y="162"/>
                </a:lnTo>
                <a:lnTo>
                  <a:pt x="5456" y="163"/>
                </a:lnTo>
                <a:lnTo>
                  <a:pt x="5469" y="164"/>
                </a:lnTo>
                <a:lnTo>
                  <a:pt x="5480" y="165"/>
                </a:lnTo>
                <a:lnTo>
                  <a:pt x="5489" y="165"/>
                </a:lnTo>
                <a:lnTo>
                  <a:pt x="5500" y="165"/>
                </a:lnTo>
                <a:lnTo>
                  <a:pt x="5504" y="165"/>
                </a:lnTo>
                <a:lnTo>
                  <a:pt x="5510" y="165"/>
                </a:lnTo>
                <a:lnTo>
                  <a:pt x="5517" y="165"/>
                </a:lnTo>
                <a:lnTo>
                  <a:pt x="5525" y="164"/>
                </a:lnTo>
                <a:lnTo>
                  <a:pt x="5532" y="163"/>
                </a:lnTo>
                <a:lnTo>
                  <a:pt x="5535" y="162"/>
                </a:lnTo>
                <a:lnTo>
                  <a:pt x="5541" y="162"/>
                </a:lnTo>
                <a:lnTo>
                  <a:pt x="5549" y="162"/>
                </a:lnTo>
                <a:lnTo>
                  <a:pt x="5560" y="162"/>
                </a:lnTo>
                <a:lnTo>
                  <a:pt x="5563" y="162"/>
                </a:lnTo>
                <a:lnTo>
                  <a:pt x="5572" y="162"/>
                </a:lnTo>
                <a:lnTo>
                  <a:pt x="5576" y="163"/>
                </a:lnTo>
                <a:lnTo>
                  <a:pt x="5581" y="163"/>
                </a:lnTo>
                <a:lnTo>
                  <a:pt x="5586" y="163"/>
                </a:lnTo>
                <a:lnTo>
                  <a:pt x="5595" y="164"/>
                </a:lnTo>
                <a:lnTo>
                  <a:pt x="5603" y="164"/>
                </a:lnTo>
                <a:lnTo>
                  <a:pt x="5610" y="165"/>
                </a:lnTo>
                <a:lnTo>
                  <a:pt x="5614" y="165"/>
                </a:lnTo>
                <a:lnTo>
                  <a:pt x="5621" y="165"/>
                </a:lnTo>
                <a:lnTo>
                  <a:pt x="5626" y="165"/>
                </a:lnTo>
                <a:lnTo>
                  <a:pt x="5636" y="165"/>
                </a:lnTo>
                <a:lnTo>
                  <a:pt x="5648" y="165"/>
                </a:lnTo>
                <a:lnTo>
                  <a:pt x="5655" y="165"/>
                </a:lnTo>
                <a:lnTo>
                  <a:pt x="5662" y="165"/>
                </a:lnTo>
                <a:lnTo>
                  <a:pt x="5666" y="166"/>
                </a:lnTo>
                <a:lnTo>
                  <a:pt x="5677" y="166"/>
                </a:lnTo>
                <a:lnTo>
                  <a:pt x="5689" y="166"/>
                </a:lnTo>
                <a:lnTo>
                  <a:pt x="5696" y="166"/>
                </a:lnTo>
                <a:lnTo>
                  <a:pt x="5706" y="167"/>
                </a:lnTo>
                <a:lnTo>
                  <a:pt x="5722" y="167"/>
                </a:lnTo>
                <a:lnTo>
                  <a:pt x="5726" y="167"/>
                </a:lnTo>
                <a:lnTo>
                  <a:pt x="5730" y="167"/>
                </a:lnTo>
                <a:lnTo>
                  <a:pt x="5737" y="167"/>
                </a:lnTo>
                <a:lnTo>
                  <a:pt x="5741" y="167"/>
                </a:lnTo>
                <a:lnTo>
                  <a:pt x="5748" y="167"/>
                </a:lnTo>
                <a:lnTo>
                  <a:pt x="5754" y="167"/>
                </a:lnTo>
                <a:lnTo>
                  <a:pt x="5760" y="167"/>
                </a:lnTo>
                <a:lnTo>
                  <a:pt x="5765" y="167"/>
                </a:lnTo>
                <a:lnTo>
                  <a:pt x="5776" y="167"/>
                </a:lnTo>
                <a:lnTo>
                  <a:pt x="5786" y="167"/>
                </a:lnTo>
                <a:lnTo>
                  <a:pt x="5802" y="167"/>
                </a:lnTo>
                <a:lnTo>
                  <a:pt x="5820" y="168"/>
                </a:lnTo>
                <a:lnTo>
                  <a:pt x="5833" y="167"/>
                </a:lnTo>
                <a:lnTo>
                  <a:pt x="5864" y="167"/>
                </a:lnTo>
                <a:lnTo>
                  <a:pt x="5877" y="167"/>
                </a:lnTo>
                <a:lnTo>
                  <a:pt x="5897" y="168"/>
                </a:lnTo>
                <a:lnTo>
                  <a:pt x="5916" y="170"/>
                </a:lnTo>
                <a:lnTo>
                  <a:pt x="5935" y="168"/>
                </a:lnTo>
                <a:lnTo>
                  <a:pt x="5958" y="167"/>
                </a:lnTo>
                <a:lnTo>
                  <a:pt x="5969" y="167"/>
                </a:lnTo>
                <a:lnTo>
                  <a:pt x="5980" y="166"/>
                </a:lnTo>
                <a:lnTo>
                  <a:pt x="6007" y="166"/>
                </a:lnTo>
                <a:lnTo>
                  <a:pt x="6022" y="165"/>
                </a:lnTo>
                <a:lnTo>
                  <a:pt x="6050" y="164"/>
                </a:lnTo>
                <a:lnTo>
                  <a:pt x="6062" y="164"/>
                </a:lnTo>
                <a:lnTo>
                  <a:pt x="6079" y="162"/>
                </a:lnTo>
                <a:lnTo>
                  <a:pt x="6107" y="162"/>
                </a:lnTo>
                <a:lnTo>
                  <a:pt x="6126" y="161"/>
                </a:lnTo>
                <a:lnTo>
                  <a:pt x="6140" y="160"/>
                </a:lnTo>
                <a:lnTo>
                  <a:pt x="6164" y="158"/>
                </a:lnTo>
                <a:lnTo>
                  <a:pt x="6179" y="157"/>
                </a:lnTo>
                <a:lnTo>
                  <a:pt x="6197" y="154"/>
                </a:lnTo>
                <a:lnTo>
                  <a:pt x="6218" y="153"/>
                </a:lnTo>
                <a:lnTo>
                  <a:pt x="6228" y="152"/>
                </a:lnTo>
                <a:lnTo>
                  <a:pt x="6242" y="151"/>
                </a:lnTo>
                <a:lnTo>
                  <a:pt x="6260" y="149"/>
                </a:lnTo>
                <a:lnTo>
                  <a:pt x="6274" y="148"/>
                </a:lnTo>
                <a:lnTo>
                  <a:pt x="6282" y="148"/>
                </a:lnTo>
                <a:lnTo>
                  <a:pt x="6297" y="147"/>
                </a:lnTo>
                <a:lnTo>
                  <a:pt x="6306" y="146"/>
                </a:lnTo>
                <a:lnTo>
                  <a:pt x="6324" y="145"/>
                </a:lnTo>
                <a:lnTo>
                  <a:pt x="6335" y="145"/>
                </a:lnTo>
                <a:lnTo>
                  <a:pt x="6351" y="144"/>
                </a:lnTo>
                <a:lnTo>
                  <a:pt x="6367" y="142"/>
                </a:lnTo>
                <a:lnTo>
                  <a:pt x="6383" y="142"/>
                </a:lnTo>
                <a:lnTo>
                  <a:pt x="6399" y="142"/>
                </a:lnTo>
                <a:lnTo>
                  <a:pt x="6421" y="142"/>
                </a:lnTo>
                <a:lnTo>
                  <a:pt x="6425" y="142"/>
                </a:lnTo>
                <a:lnTo>
                  <a:pt x="6437" y="142"/>
                </a:lnTo>
                <a:lnTo>
                  <a:pt x="6455" y="142"/>
                </a:lnTo>
                <a:lnTo>
                  <a:pt x="6472" y="142"/>
                </a:lnTo>
                <a:lnTo>
                  <a:pt x="6485" y="142"/>
                </a:lnTo>
                <a:lnTo>
                  <a:pt x="6499" y="142"/>
                </a:lnTo>
                <a:lnTo>
                  <a:pt x="6514" y="142"/>
                </a:lnTo>
                <a:lnTo>
                  <a:pt x="6531" y="141"/>
                </a:lnTo>
                <a:lnTo>
                  <a:pt x="6539" y="140"/>
                </a:lnTo>
                <a:lnTo>
                  <a:pt x="6552" y="140"/>
                </a:lnTo>
                <a:lnTo>
                  <a:pt x="6567" y="139"/>
                </a:lnTo>
                <a:lnTo>
                  <a:pt x="6585" y="139"/>
                </a:lnTo>
                <a:lnTo>
                  <a:pt x="6597" y="138"/>
                </a:lnTo>
                <a:lnTo>
                  <a:pt x="6617" y="137"/>
                </a:lnTo>
                <a:lnTo>
                  <a:pt x="6639" y="136"/>
                </a:lnTo>
                <a:lnTo>
                  <a:pt x="6653" y="136"/>
                </a:lnTo>
                <a:lnTo>
                  <a:pt x="6670" y="135"/>
                </a:lnTo>
                <a:lnTo>
                  <a:pt x="6687" y="134"/>
                </a:lnTo>
                <a:lnTo>
                  <a:pt x="6705" y="133"/>
                </a:lnTo>
                <a:lnTo>
                  <a:pt x="6721" y="132"/>
                </a:lnTo>
                <a:lnTo>
                  <a:pt x="6734" y="132"/>
                </a:lnTo>
                <a:lnTo>
                  <a:pt x="6753" y="131"/>
                </a:lnTo>
                <a:lnTo>
                  <a:pt x="6759" y="131"/>
                </a:lnTo>
                <a:lnTo>
                  <a:pt x="6768" y="129"/>
                </a:lnTo>
                <a:lnTo>
                  <a:pt x="6780" y="128"/>
                </a:lnTo>
                <a:lnTo>
                  <a:pt x="6788" y="128"/>
                </a:lnTo>
                <a:lnTo>
                  <a:pt x="6804" y="127"/>
                </a:lnTo>
                <a:lnTo>
                  <a:pt x="6827" y="127"/>
                </a:lnTo>
                <a:lnTo>
                  <a:pt x="6834" y="127"/>
                </a:lnTo>
                <a:lnTo>
                  <a:pt x="6840" y="127"/>
                </a:lnTo>
                <a:lnTo>
                  <a:pt x="6865" y="126"/>
                </a:lnTo>
                <a:lnTo>
                  <a:pt x="6888" y="125"/>
                </a:lnTo>
                <a:lnTo>
                  <a:pt x="6902" y="124"/>
                </a:lnTo>
                <a:lnTo>
                  <a:pt x="6917" y="123"/>
                </a:lnTo>
                <a:lnTo>
                  <a:pt x="6936" y="121"/>
                </a:lnTo>
                <a:lnTo>
                  <a:pt x="6956" y="120"/>
                </a:lnTo>
                <a:lnTo>
                  <a:pt x="6975" y="118"/>
                </a:lnTo>
                <a:lnTo>
                  <a:pt x="6990" y="118"/>
                </a:lnTo>
                <a:lnTo>
                  <a:pt x="7016" y="116"/>
                </a:lnTo>
                <a:lnTo>
                  <a:pt x="7032" y="115"/>
                </a:lnTo>
                <a:lnTo>
                  <a:pt x="7045" y="112"/>
                </a:lnTo>
                <a:lnTo>
                  <a:pt x="7059" y="109"/>
                </a:lnTo>
                <a:lnTo>
                  <a:pt x="7068" y="107"/>
                </a:lnTo>
                <a:lnTo>
                  <a:pt x="7079" y="106"/>
                </a:lnTo>
                <a:lnTo>
                  <a:pt x="7092" y="105"/>
                </a:lnTo>
                <a:lnTo>
                  <a:pt x="7098" y="103"/>
                </a:lnTo>
                <a:lnTo>
                  <a:pt x="7114" y="101"/>
                </a:lnTo>
                <a:lnTo>
                  <a:pt x="7126" y="100"/>
                </a:lnTo>
                <a:lnTo>
                  <a:pt x="7138" y="100"/>
                </a:lnTo>
                <a:lnTo>
                  <a:pt x="7151" y="99"/>
                </a:lnTo>
                <a:lnTo>
                  <a:pt x="7159" y="99"/>
                </a:lnTo>
                <a:lnTo>
                  <a:pt x="7171" y="98"/>
                </a:lnTo>
                <a:lnTo>
                  <a:pt x="7183" y="98"/>
                </a:lnTo>
                <a:lnTo>
                  <a:pt x="7190" y="98"/>
                </a:lnTo>
                <a:lnTo>
                  <a:pt x="7200" y="98"/>
                </a:lnTo>
                <a:lnTo>
                  <a:pt x="7209" y="98"/>
                </a:lnTo>
                <a:lnTo>
                  <a:pt x="7213" y="98"/>
                </a:lnTo>
                <a:lnTo>
                  <a:pt x="7222" y="98"/>
                </a:lnTo>
                <a:lnTo>
                  <a:pt x="7232" y="98"/>
                </a:lnTo>
                <a:lnTo>
                  <a:pt x="7243" y="99"/>
                </a:lnTo>
                <a:lnTo>
                  <a:pt x="7254" y="100"/>
                </a:lnTo>
                <a:lnTo>
                  <a:pt x="7265" y="101"/>
                </a:lnTo>
                <a:lnTo>
                  <a:pt x="7275" y="101"/>
                </a:lnTo>
                <a:lnTo>
                  <a:pt x="7285" y="101"/>
                </a:lnTo>
                <a:lnTo>
                  <a:pt x="7300" y="101"/>
                </a:lnTo>
                <a:lnTo>
                  <a:pt x="7314" y="101"/>
                </a:lnTo>
                <a:lnTo>
                  <a:pt x="7324" y="100"/>
                </a:lnTo>
                <a:lnTo>
                  <a:pt x="7333" y="99"/>
                </a:lnTo>
                <a:lnTo>
                  <a:pt x="7347" y="98"/>
                </a:lnTo>
                <a:lnTo>
                  <a:pt x="7368" y="94"/>
                </a:lnTo>
                <a:lnTo>
                  <a:pt x="7378" y="92"/>
                </a:lnTo>
                <a:lnTo>
                  <a:pt x="7387" y="90"/>
                </a:lnTo>
                <a:lnTo>
                  <a:pt x="7402" y="88"/>
                </a:lnTo>
                <a:lnTo>
                  <a:pt x="7409" y="87"/>
                </a:lnTo>
                <a:lnTo>
                  <a:pt x="7418" y="86"/>
                </a:lnTo>
                <a:lnTo>
                  <a:pt x="7432" y="71"/>
                </a:lnTo>
                <a:lnTo>
                  <a:pt x="7443" y="70"/>
                </a:lnTo>
                <a:lnTo>
                  <a:pt x="7452" y="69"/>
                </a:lnTo>
                <a:lnTo>
                  <a:pt x="7460" y="68"/>
                </a:lnTo>
                <a:lnTo>
                  <a:pt x="7470" y="68"/>
                </a:lnTo>
                <a:lnTo>
                  <a:pt x="7478" y="67"/>
                </a:lnTo>
                <a:lnTo>
                  <a:pt x="7486" y="65"/>
                </a:lnTo>
                <a:lnTo>
                  <a:pt x="7501" y="64"/>
                </a:lnTo>
                <a:lnTo>
                  <a:pt x="7511" y="64"/>
                </a:lnTo>
                <a:lnTo>
                  <a:pt x="7525" y="63"/>
                </a:lnTo>
                <a:lnTo>
                  <a:pt x="7538" y="63"/>
                </a:lnTo>
                <a:lnTo>
                  <a:pt x="7551" y="63"/>
                </a:lnTo>
                <a:lnTo>
                  <a:pt x="7559" y="63"/>
                </a:lnTo>
                <a:lnTo>
                  <a:pt x="7563" y="63"/>
                </a:lnTo>
                <a:lnTo>
                  <a:pt x="7570" y="62"/>
                </a:lnTo>
                <a:lnTo>
                  <a:pt x="7578" y="62"/>
                </a:lnTo>
                <a:lnTo>
                  <a:pt x="7594" y="62"/>
                </a:lnTo>
                <a:lnTo>
                  <a:pt x="7607" y="61"/>
                </a:lnTo>
                <a:lnTo>
                  <a:pt x="7618" y="61"/>
                </a:lnTo>
                <a:lnTo>
                  <a:pt x="7628" y="59"/>
                </a:lnTo>
                <a:lnTo>
                  <a:pt x="7647" y="59"/>
                </a:lnTo>
                <a:lnTo>
                  <a:pt x="7660" y="59"/>
                </a:lnTo>
                <a:lnTo>
                  <a:pt x="7670" y="59"/>
                </a:lnTo>
                <a:lnTo>
                  <a:pt x="7687" y="58"/>
                </a:lnTo>
                <a:lnTo>
                  <a:pt x="7704" y="57"/>
                </a:lnTo>
                <a:lnTo>
                  <a:pt x="7716" y="56"/>
                </a:lnTo>
                <a:lnTo>
                  <a:pt x="7732" y="56"/>
                </a:lnTo>
                <a:lnTo>
                  <a:pt x="7751" y="55"/>
                </a:lnTo>
                <a:lnTo>
                  <a:pt x="7771" y="55"/>
                </a:lnTo>
                <a:lnTo>
                  <a:pt x="7793" y="55"/>
                </a:lnTo>
                <a:lnTo>
                  <a:pt x="7819" y="54"/>
                </a:lnTo>
                <a:lnTo>
                  <a:pt x="7840" y="54"/>
                </a:lnTo>
                <a:lnTo>
                  <a:pt x="7850" y="54"/>
                </a:lnTo>
                <a:lnTo>
                  <a:pt x="7876" y="52"/>
                </a:lnTo>
                <a:lnTo>
                  <a:pt x="7895" y="51"/>
                </a:lnTo>
                <a:lnTo>
                  <a:pt x="7908" y="50"/>
                </a:lnTo>
                <a:lnTo>
                  <a:pt x="7938" y="49"/>
                </a:lnTo>
                <a:lnTo>
                  <a:pt x="7958" y="49"/>
                </a:lnTo>
                <a:lnTo>
                  <a:pt x="7973" y="48"/>
                </a:lnTo>
                <a:lnTo>
                  <a:pt x="7985" y="48"/>
                </a:lnTo>
                <a:lnTo>
                  <a:pt x="7996" y="47"/>
                </a:lnTo>
                <a:lnTo>
                  <a:pt x="8014" y="45"/>
                </a:lnTo>
                <a:lnTo>
                  <a:pt x="8028" y="43"/>
                </a:lnTo>
                <a:lnTo>
                  <a:pt x="8048" y="41"/>
                </a:lnTo>
                <a:lnTo>
                  <a:pt x="8073" y="38"/>
                </a:lnTo>
                <a:lnTo>
                  <a:pt x="8102" y="36"/>
                </a:lnTo>
                <a:lnTo>
                  <a:pt x="8121" y="35"/>
                </a:lnTo>
                <a:lnTo>
                  <a:pt x="8135" y="33"/>
                </a:lnTo>
                <a:lnTo>
                  <a:pt x="8148" y="32"/>
                </a:lnTo>
                <a:lnTo>
                  <a:pt x="8161" y="31"/>
                </a:lnTo>
                <a:lnTo>
                  <a:pt x="8175" y="30"/>
                </a:lnTo>
                <a:lnTo>
                  <a:pt x="8186" y="30"/>
                </a:lnTo>
                <a:lnTo>
                  <a:pt x="8195" y="29"/>
                </a:lnTo>
                <a:lnTo>
                  <a:pt x="8206" y="26"/>
                </a:lnTo>
                <a:lnTo>
                  <a:pt x="8221" y="25"/>
                </a:lnTo>
                <a:lnTo>
                  <a:pt x="8229" y="25"/>
                </a:lnTo>
                <a:lnTo>
                  <a:pt x="8243" y="24"/>
                </a:lnTo>
                <a:lnTo>
                  <a:pt x="8254" y="22"/>
                </a:lnTo>
                <a:lnTo>
                  <a:pt x="8264" y="20"/>
                </a:lnTo>
                <a:lnTo>
                  <a:pt x="8277" y="19"/>
                </a:lnTo>
                <a:lnTo>
                  <a:pt x="8292" y="18"/>
                </a:lnTo>
                <a:lnTo>
                  <a:pt x="8308" y="16"/>
                </a:lnTo>
                <a:lnTo>
                  <a:pt x="8320" y="12"/>
                </a:lnTo>
                <a:lnTo>
                  <a:pt x="8335" y="10"/>
                </a:lnTo>
                <a:lnTo>
                  <a:pt x="8349" y="8"/>
                </a:lnTo>
                <a:lnTo>
                  <a:pt x="8366" y="6"/>
                </a:lnTo>
                <a:lnTo>
                  <a:pt x="8402" y="3"/>
                </a:lnTo>
                <a:lnTo>
                  <a:pt x="8426" y="0"/>
                </a:lnTo>
                <a:lnTo>
                  <a:pt x="8426" y="0"/>
                </a:lnTo>
                <a:lnTo>
                  <a:pt x="8402" y="3"/>
                </a:lnTo>
                <a:lnTo>
                  <a:pt x="8366" y="6"/>
                </a:lnTo>
                <a:lnTo>
                  <a:pt x="8349" y="8"/>
                </a:lnTo>
                <a:lnTo>
                  <a:pt x="8335" y="10"/>
                </a:lnTo>
                <a:lnTo>
                  <a:pt x="8320" y="12"/>
                </a:lnTo>
                <a:lnTo>
                  <a:pt x="8308" y="16"/>
                </a:lnTo>
                <a:lnTo>
                  <a:pt x="8292" y="18"/>
                </a:lnTo>
                <a:lnTo>
                  <a:pt x="8277" y="19"/>
                </a:lnTo>
                <a:lnTo>
                  <a:pt x="8264" y="20"/>
                </a:lnTo>
                <a:lnTo>
                  <a:pt x="8254" y="22"/>
                </a:lnTo>
                <a:lnTo>
                  <a:pt x="8243" y="24"/>
                </a:lnTo>
                <a:lnTo>
                  <a:pt x="8229" y="25"/>
                </a:lnTo>
                <a:lnTo>
                  <a:pt x="8221" y="25"/>
                </a:lnTo>
                <a:lnTo>
                  <a:pt x="8206" y="26"/>
                </a:lnTo>
                <a:lnTo>
                  <a:pt x="8195" y="29"/>
                </a:lnTo>
                <a:lnTo>
                  <a:pt x="8186" y="30"/>
                </a:lnTo>
                <a:lnTo>
                  <a:pt x="8175" y="30"/>
                </a:lnTo>
                <a:lnTo>
                  <a:pt x="8161" y="31"/>
                </a:lnTo>
                <a:lnTo>
                  <a:pt x="8148" y="32"/>
                </a:lnTo>
                <a:lnTo>
                  <a:pt x="8135" y="33"/>
                </a:lnTo>
                <a:lnTo>
                  <a:pt x="8121" y="35"/>
                </a:lnTo>
                <a:lnTo>
                  <a:pt x="8102" y="36"/>
                </a:lnTo>
                <a:lnTo>
                  <a:pt x="8073" y="38"/>
                </a:lnTo>
                <a:lnTo>
                  <a:pt x="8048" y="41"/>
                </a:lnTo>
                <a:lnTo>
                  <a:pt x="8028" y="43"/>
                </a:lnTo>
                <a:lnTo>
                  <a:pt x="8014" y="45"/>
                </a:lnTo>
                <a:lnTo>
                  <a:pt x="7996" y="47"/>
                </a:lnTo>
                <a:lnTo>
                  <a:pt x="7985" y="48"/>
                </a:lnTo>
                <a:lnTo>
                  <a:pt x="7973" y="48"/>
                </a:lnTo>
                <a:lnTo>
                  <a:pt x="7958" y="49"/>
                </a:lnTo>
                <a:lnTo>
                  <a:pt x="7938" y="49"/>
                </a:lnTo>
                <a:lnTo>
                  <a:pt x="7908" y="50"/>
                </a:lnTo>
                <a:lnTo>
                  <a:pt x="7895" y="51"/>
                </a:lnTo>
                <a:lnTo>
                  <a:pt x="7876" y="52"/>
                </a:lnTo>
                <a:lnTo>
                  <a:pt x="7850" y="54"/>
                </a:lnTo>
                <a:lnTo>
                  <a:pt x="7840" y="54"/>
                </a:lnTo>
                <a:lnTo>
                  <a:pt x="7819" y="54"/>
                </a:lnTo>
                <a:lnTo>
                  <a:pt x="7793" y="55"/>
                </a:lnTo>
                <a:lnTo>
                  <a:pt x="7771" y="55"/>
                </a:lnTo>
                <a:lnTo>
                  <a:pt x="7751" y="55"/>
                </a:lnTo>
                <a:lnTo>
                  <a:pt x="7732" y="56"/>
                </a:lnTo>
                <a:lnTo>
                  <a:pt x="7716" y="56"/>
                </a:lnTo>
                <a:lnTo>
                  <a:pt x="7704" y="57"/>
                </a:lnTo>
                <a:lnTo>
                  <a:pt x="7687" y="58"/>
                </a:lnTo>
                <a:lnTo>
                  <a:pt x="7670" y="59"/>
                </a:lnTo>
                <a:lnTo>
                  <a:pt x="7660" y="59"/>
                </a:lnTo>
                <a:lnTo>
                  <a:pt x="7647" y="59"/>
                </a:lnTo>
                <a:lnTo>
                  <a:pt x="7628" y="59"/>
                </a:lnTo>
                <a:lnTo>
                  <a:pt x="7618" y="61"/>
                </a:lnTo>
                <a:lnTo>
                  <a:pt x="7607" y="61"/>
                </a:lnTo>
                <a:lnTo>
                  <a:pt x="7594" y="62"/>
                </a:lnTo>
                <a:lnTo>
                  <a:pt x="7578" y="62"/>
                </a:lnTo>
                <a:lnTo>
                  <a:pt x="7570" y="62"/>
                </a:lnTo>
                <a:lnTo>
                  <a:pt x="7563" y="63"/>
                </a:lnTo>
                <a:lnTo>
                  <a:pt x="7559" y="63"/>
                </a:lnTo>
                <a:lnTo>
                  <a:pt x="7551" y="63"/>
                </a:lnTo>
                <a:lnTo>
                  <a:pt x="7538" y="63"/>
                </a:lnTo>
                <a:lnTo>
                  <a:pt x="7525" y="63"/>
                </a:lnTo>
                <a:lnTo>
                  <a:pt x="7511" y="64"/>
                </a:lnTo>
                <a:lnTo>
                  <a:pt x="7501" y="64"/>
                </a:lnTo>
                <a:lnTo>
                  <a:pt x="7486" y="65"/>
                </a:lnTo>
                <a:lnTo>
                  <a:pt x="7478" y="67"/>
                </a:lnTo>
                <a:lnTo>
                  <a:pt x="7470" y="68"/>
                </a:lnTo>
                <a:lnTo>
                  <a:pt x="7460" y="68"/>
                </a:lnTo>
                <a:lnTo>
                  <a:pt x="7452" y="69"/>
                </a:lnTo>
                <a:lnTo>
                  <a:pt x="7443" y="70"/>
                </a:lnTo>
                <a:lnTo>
                  <a:pt x="7432" y="71"/>
                </a:lnTo>
                <a:lnTo>
                  <a:pt x="7418" y="86"/>
                </a:lnTo>
                <a:lnTo>
                  <a:pt x="7409" y="87"/>
                </a:lnTo>
                <a:lnTo>
                  <a:pt x="7402" y="88"/>
                </a:lnTo>
                <a:lnTo>
                  <a:pt x="7387" y="92"/>
                </a:lnTo>
                <a:lnTo>
                  <a:pt x="7378" y="93"/>
                </a:lnTo>
                <a:lnTo>
                  <a:pt x="7368" y="95"/>
                </a:lnTo>
                <a:lnTo>
                  <a:pt x="7347" y="98"/>
                </a:lnTo>
                <a:lnTo>
                  <a:pt x="7333" y="100"/>
                </a:lnTo>
                <a:lnTo>
                  <a:pt x="7324" y="102"/>
                </a:lnTo>
                <a:lnTo>
                  <a:pt x="7314" y="103"/>
                </a:lnTo>
                <a:lnTo>
                  <a:pt x="7300" y="105"/>
                </a:lnTo>
                <a:lnTo>
                  <a:pt x="7285" y="105"/>
                </a:lnTo>
                <a:lnTo>
                  <a:pt x="7275" y="103"/>
                </a:lnTo>
                <a:lnTo>
                  <a:pt x="7265" y="103"/>
                </a:lnTo>
                <a:lnTo>
                  <a:pt x="7254" y="101"/>
                </a:lnTo>
                <a:lnTo>
                  <a:pt x="7243" y="101"/>
                </a:lnTo>
                <a:lnTo>
                  <a:pt x="7232" y="100"/>
                </a:lnTo>
                <a:lnTo>
                  <a:pt x="7222" y="100"/>
                </a:lnTo>
                <a:lnTo>
                  <a:pt x="7213" y="100"/>
                </a:lnTo>
                <a:lnTo>
                  <a:pt x="7209" y="100"/>
                </a:lnTo>
                <a:lnTo>
                  <a:pt x="7200" y="100"/>
                </a:lnTo>
                <a:lnTo>
                  <a:pt x="7190" y="101"/>
                </a:lnTo>
                <a:lnTo>
                  <a:pt x="7183" y="101"/>
                </a:lnTo>
                <a:lnTo>
                  <a:pt x="7171" y="102"/>
                </a:lnTo>
                <a:lnTo>
                  <a:pt x="7159" y="103"/>
                </a:lnTo>
                <a:lnTo>
                  <a:pt x="7151" y="103"/>
                </a:lnTo>
                <a:lnTo>
                  <a:pt x="7138" y="105"/>
                </a:lnTo>
                <a:lnTo>
                  <a:pt x="7126" y="105"/>
                </a:lnTo>
                <a:lnTo>
                  <a:pt x="7114" y="106"/>
                </a:lnTo>
                <a:lnTo>
                  <a:pt x="7098" y="108"/>
                </a:lnTo>
                <a:lnTo>
                  <a:pt x="7092" y="109"/>
                </a:lnTo>
                <a:lnTo>
                  <a:pt x="7079" y="110"/>
                </a:lnTo>
                <a:lnTo>
                  <a:pt x="7068" y="111"/>
                </a:lnTo>
                <a:lnTo>
                  <a:pt x="7059" y="113"/>
                </a:lnTo>
                <a:lnTo>
                  <a:pt x="7045" y="116"/>
                </a:lnTo>
                <a:lnTo>
                  <a:pt x="7032" y="120"/>
                </a:lnTo>
                <a:lnTo>
                  <a:pt x="7016" y="121"/>
                </a:lnTo>
                <a:lnTo>
                  <a:pt x="6990" y="121"/>
                </a:lnTo>
                <a:lnTo>
                  <a:pt x="6975" y="122"/>
                </a:lnTo>
                <a:lnTo>
                  <a:pt x="6956" y="123"/>
                </a:lnTo>
                <a:lnTo>
                  <a:pt x="6936" y="125"/>
                </a:lnTo>
                <a:lnTo>
                  <a:pt x="6917" y="126"/>
                </a:lnTo>
                <a:lnTo>
                  <a:pt x="6902" y="128"/>
                </a:lnTo>
                <a:lnTo>
                  <a:pt x="6888" y="128"/>
                </a:lnTo>
                <a:lnTo>
                  <a:pt x="6865" y="131"/>
                </a:lnTo>
                <a:lnTo>
                  <a:pt x="6840" y="132"/>
                </a:lnTo>
                <a:lnTo>
                  <a:pt x="6834" y="132"/>
                </a:lnTo>
                <a:lnTo>
                  <a:pt x="6827" y="132"/>
                </a:lnTo>
                <a:lnTo>
                  <a:pt x="6804" y="132"/>
                </a:lnTo>
                <a:lnTo>
                  <a:pt x="6788" y="133"/>
                </a:lnTo>
                <a:lnTo>
                  <a:pt x="6780" y="133"/>
                </a:lnTo>
                <a:lnTo>
                  <a:pt x="6768" y="134"/>
                </a:lnTo>
                <a:lnTo>
                  <a:pt x="6759" y="134"/>
                </a:lnTo>
                <a:lnTo>
                  <a:pt x="6753" y="135"/>
                </a:lnTo>
                <a:lnTo>
                  <a:pt x="6734" y="136"/>
                </a:lnTo>
                <a:lnTo>
                  <a:pt x="6721" y="136"/>
                </a:lnTo>
                <a:lnTo>
                  <a:pt x="6705" y="137"/>
                </a:lnTo>
                <a:lnTo>
                  <a:pt x="6687" y="138"/>
                </a:lnTo>
                <a:lnTo>
                  <a:pt x="6670" y="139"/>
                </a:lnTo>
                <a:lnTo>
                  <a:pt x="6653" y="140"/>
                </a:lnTo>
                <a:lnTo>
                  <a:pt x="6639" y="140"/>
                </a:lnTo>
                <a:lnTo>
                  <a:pt x="6617" y="141"/>
                </a:lnTo>
                <a:lnTo>
                  <a:pt x="6597" y="142"/>
                </a:lnTo>
                <a:lnTo>
                  <a:pt x="6585" y="142"/>
                </a:lnTo>
                <a:lnTo>
                  <a:pt x="6567" y="144"/>
                </a:lnTo>
                <a:lnTo>
                  <a:pt x="6552" y="145"/>
                </a:lnTo>
                <a:lnTo>
                  <a:pt x="6539" y="145"/>
                </a:lnTo>
                <a:lnTo>
                  <a:pt x="6531" y="146"/>
                </a:lnTo>
                <a:lnTo>
                  <a:pt x="6514" y="146"/>
                </a:lnTo>
                <a:lnTo>
                  <a:pt x="6499" y="146"/>
                </a:lnTo>
                <a:lnTo>
                  <a:pt x="6485" y="146"/>
                </a:lnTo>
                <a:lnTo>
                  <a:pt x="6472" y="146"/>
                </a:lnTo>
                <a:lnTo>
                  <a:pt x="6455" y="147"/>
                </a:lnTo>
                <a:lnTo>
                  <a:pt x="6437" y="147"/>
                </a:lnTo>
                <a:lnTo>
                  <a:pt x="6425" y="147"/>
                </a:lnTo>
                <a:lnTo>
                  <a:pt x="6421" y="147"/>
                </a:lnTo>
                <a:lnTo>
                  <a:pt x="6399" y="147"/>
                </a:lnTo>
                <a:lnTo>
                  <a:pt x="6383" y="147"/>
                </a:lnTo>
                <a:lnTo>
                  <a:pt x="6367" y="147"/>
                </a:lnTo>
                <a:lnTo>
                  <a:pt x="6351" y="148"/>
                </a:lnTo>
                <a:lnTo>
                  <a:pt x="6335" y="148"/>
                </a:lnTo>
                <a:lnTo>
                  <a:pt x="6324" y="149"/>
                </a:lnTo>
                <a:lnTo>
                  <a:pt x="6306" y="150"/>
                </a:lnTo>
                <a:lnTo>
                  <a:pt x="6297" y="151"/>
                </a:lnTo>
                <a:lnTo>
                  <a:pt x="6282" y="151"/>
                </a:lnTo>
                <a:lnTo>
                  <a:pt x="6274" y="152"/>
                </a:lnTo>
                <a:lnTo>
                  <a:pt x="6260" y="153"/>
                </a:lnTo>
                <a:lnTo>
                  <a:pt x="6242" y="154"/>
                </a:lnTo>
                <a:lnTo>
                  <a:pt x="6228" y="157"/>
                </a:lnTo>
                <a:lnTo>
                  <a:pt x="6218" y="158"/>
                </a:lnTo>
                <a:lnTo>
                  <a:pt x="6197" y="159"/>
                </a:lnTo>
                <a:lnTo>
                  <a:pt x="6179" y="160"/>
                </a:lnTo>
                <a:lnTo>
                  <a:pt x="6164" y="162"/>
                </a:lnTo>
                <a:lnTo>
                  <a:pt x="6140" y="164"/>
                </a:lnTo>
                <a:lnTo>
                  <a:pt x="6126" y="165"/>
                </a:lnTo>
                <a:lnTo>
                  <a:pt x="6107" y="165"/>
                </a:lnTo>
                <a:lnTo>
                  <a:pt x="6079" y="166"/>
                </a:lnTo>
                <a:lnTo>
                  <a:pt x="6062" y="167"/>
                </a:lnTo>
                <a:lnTo>
                  <a:pt x="6050" y="168"/>
                </a:lnTo>
                <a:lnTo>
                  <a:pt x="6022" y="170"/>
                </a:lnTo>
                <a:lnTo>
                  <a:pt x="6007" y="171"/>
                </a:lnTo>
                <a:lnTo>
                  <a:pt x="5980" y="171"/>
                </a:lnTo>
                <a:lnTo>
                  <a:pt x="5969" y="171"/>
                </a:lnTo>
                <a:lnTo>
                  <a:pt x="5958" y="172"/>
                </a:lnTo>
                <a:lnTo>
                  <a:pt x="5935" y="173"/>
                </a:lnTo>
                <a:lnTo>
                  <a:pt x="5916" y="174"/>
                </a:lnTo>
                <a:lnTo>
                  <a:pt x="5897" y="173"/>
                </a:lnTo>
                <a:lnTo>
                  <a:pt x="5877" y="172"/>
                </a:lnTo>
                <a:lnTo>
                  <a:pt x="5864" y="172"/>
                </a:lnTo>
                <a:lnTo>
                  <a:pt x="5833" y="172"/>
                </a:lnTo>
                <a:lnTo>
                  <a:pt x="5820" y="173"/>
                </a:lnTo>
                <a:lnTo>
                  <a:pt x="5802" y="172"/>
                </a:lnTo>
                <a:lnTo>
                  <a:pt x="5786" y="172"/>
                </a:lnTo>
                <a:lnTo>
                  <a:pt x="5776" y="172"/>
                </a:lnTo>
                <a:lnTo>
                  <a:pt x="5765" y="172"/>
                </a:lnTo>
                <a:lnTo>
                  <a:pt x="5760" y="172"/>
                </a:lnTo>
                <a:lnTo>
                  <a:pt x="5754" y="172"/>
                </a:lnTo>
                <a:lnTo>
                  <a:pt x="5748" y="172"/>
                </a:lnTo>
                <a:lnTo>
                  <a:pt x="5741" y="172"/>
                </a:lnTo>
                <a:lnTo>
                  <a:pt x="5737" y="172"/>
                </a:lnTo>
                <a:lnTo>
                  <a:pt x="5730" y="172"/>
                </a:lnTo>
                <a:lnTo>
                  <a:pt x="5726" y="172"/>
                </a:lnTo>
                <a:lnTo>
                  <a:pt x="5722" y="172"/>
                </a:lnTo>
                <a:lnTo>
                  <a:pt x="5706" y="171"/>
                </a:lnTo>
                <a:lnTo>
                  <a:pt x="5696" y="171"/>
                </a:lnTo>
                <a:lnTo>
                  <a:pt x="5689" y="171"/>
                </a:lnTo>
                <a:lnTo>
                  <a:pt x="5677" y="171"/>
                </a:lnTo>
                <a:lnTo>
                  <a:pt x="5666" y="171"/>
                </a:lnTo>
                <a:lnTo>
                  <a:pt x="5662" y="170"/>
                </a:lnTo>
                <a:lnTo>
                  <a:pt x="5655" y="170"/>
                </a:lnTo>
                <a:lnTo>
                  <a:pt x="5648" y="170"/>
                </a:lnTo>
                <a:lnTo>
                  <a:pt x="5636" y="170"/>
                </a:lnTo>
                <a:lnTo>
                  <a:pt x="5626" y="170"/>
                </a:lnTo>
                <a:lnTo>
                  <a:pt x="5621" y="170"/>
                </a:lnTo>
                <a:lnTo>
                  <a:pt x="5614" y="170"/>
                </a:lnTo>
                <a:lnTo>
                  <a:pt x="5610" y="170"/>
                </a:lnTo>
                <a:lnTo>
                  <a:pt x="5603" y="168"/>
                </a:lnTo>
                <a:lnTo>
                  <a:pt x="5595" y="167"/>
                </a:lnTo>
                <a:lnTo>
                  <a:pt x="5586" y="167"/>
                </a:lnTo>
                <a:lnTo>
                  <a:pt x="5581" y="167"/>
                </a:lnTo>
                <a:lnTo>
                  <a:pt x="5576" y="167"/>
                </a:lnTo>
                <a:lnTo>
                  <a:pt x="5572" y="166"/>
                </a:lnTo>
                <a:lnTo>
                  <a:pt x="5563" y="166"/>
                </a:lnTo>
                <a:lnTo>
                  <a:pt x="5560" y="166"/>
                </a:lnTo>
                <a:lnTo>
                  <a:pt x="5549" y="166"/>
                </a:lnTo>
                <a:lnTo>
                  <a:pt x="5541" y="166"/>
                </a:lnTo>
                <a:lnTo>
                  <a:pt x="5535" y="166"/>
                </a:lnTo>
                <a:lnTo>
                  <a:pt x="5532" y="167"/>
                </a:lnTo>
                <a:lnTo>
                  <a:pt x="5525" y="167"/>
                </a:lnTo>
                <a:lnTo>
                  <a:pt x="5517" y="170"/>
                </a:lnTo>
                <a:lnTo>
                  <a:pt x="5510" y="170"/>
                </a:lnTo>
                <a:lnTo>
                  <a:pt x="5504" y="170"/>
                </a:lnTo>
                <a:lnTo>
                  <a:pt x="5500" y="170"/>
                </a:lnTo>
                <a:lnTo>
                  <a:pt x="5489" y="170"/>
                </a:lnTo>
                <a:lnTo>
                  <a:pt x="5480" y="170"/>
                </a:lnTo>
                <a:lnTo>
                  <a:pt x="5469" y="168"/>
                </a:lnTo>
                <a:lnTo>
                  <a:pt x="5456" y="167"/>
                </a:lnTo>
                <a:lnTo>
                  <a:pt x="5445" y="166"/>
                </a:lnTo>
                <a:lnTo>
                  <a:pt x="5433" y="165"/>
                </a:lnTo>
                <a:lnTo>
                  <a:pt x="5421" y="164"/>
                </a:lnTo>
                <a:lnTo>
                  <a:pt x="5413" y="163"/>
                </a:lnTo>
                <a:lnTo>
                  <a:pt x="5407" y="162"/>
                </a:lnTo>
                <a:lnTo>
                  <a:pt x="5403" y="162"/>
                </a:lnTo>
                <a:lnTo>
                  <a:pt x="5394" y="162"/>
                </a:lnTo>
                <a:lnTo>
                  <a:pt x="5390" y="161"/>
                </a:lnTo>
                <a:lnTo>
                  <a:pt x="5385" y="161"/>
                </a:lnTo>
                <a:lnTo>
                  <a:pt x="5372" y="161"/>
                </a:lnTo>
                <a:lnTo>
                  <a:pt x="5353" y="160"/>
                </a:lnTo>
                <a:lnTo>
                  <a:pt x="5342" y="160"/>
                </a:lnTo>
                <a:lnTo>
                  <a:pt x="5332" y="160"/>
                </a:lnTo>
                <a:lnTo>
                  <a:pt x="5319" y="160"/>
                </a:lnTo>
                <a:lnTo>
                  <a:pt x="5313" y="160"/>
                </a:lnTo>
                <a:lnTo>
                  <a:pt x="5300" y="160"/>
                </a:lnTo>
                <a:lnTo>
                  <a:pt x="5288" y="160"/>
                </a:lnTo>
                <a:lnTo>
                  <a:pt x="5280" y="160"/>
                </a:lnTo>
                <a:lnTo>
                  <a:pt x="5273" y="160"/>
                </a:lnTo>
                <a:lnTo>
                  <a:pt x="5269" y="160"/>
                </a:lnTo>
                <a:lnTo>
                  <a:pt x="5262" y="160"/>
                </a:lnTo>
                <a:lnTo>
                  <a:pt x="5259" y="160"/>
                </a:lnTo>
                <a:lnTo>
                  <a:pt x="5253" y="160"/>
                </a:lnTo>
                <a:lnTo>
                  <a:pt x="5249" y="160"/>
                </a:lnTo>
                <a:lnTo>
                  <a:pt x="5240" y="160"/>
                </a:lnTo>
                <a:lnTo>
                  <a:pt x="5236" y="160"/>
                </a:lnTo>
                <a:lnTo>
                  <a:pt x="5231" y="160"/>
                </a:lnTo>
                <a:lnTo>
                  <a:pt x="5222" y="160"/>
                </a:lnTo>
                <a:lnTo>
                  <a:pt x="5214" y="160"/>
                </a:lnTo>
                <a:lnTo>
                  <a:pt x="5204" y="160"/>
                </a:lnTo>
                <a:lnTo>
                  <a:pt x="5195" y="160"/>
                </a:lnTo>
                <a:lnTo>
                  <a:pt x="5170" y="160"/>
                </a:lnTo>
                <a:lnTo>
                  <a:pt x="5151" y="160"/>
                </a:lnTo>
                <a:lnTo>
                  <a:pt x="5129" y="160"/>
                </a:lnTo>
                <a:lnTo>
                  <a:pt x="5111" y="160"/>
                </a:lnTo>
                <a:lnTo>
                  <a:pt x="5095" y="161"/>
                </a:lnTo>
                <a:lnTo>
                  <a:pt x="5076" y="164"/>
                </a:lnTo>
                <a:lnTo>
                  <a:pt x="5059" y="166"/>
                </a:lnTo>
                <a:lnTo>
                  <a:pt x="5047" y="167"/>
                </a:lnTo>
                <a:lnTo>
                  <a:pt x="5038" y="170"/>
                </a:lnTo>
                <a:lnTo>
                  <a:pt x="5027" y="170"/>
                </a:lnTo>
                <a:lnTo>
                  <a:pt x="5014" y="171"/>
                </a:lnTo>
                <a:lnTo>
                  <a:pt x="5005" y="171"/>
                </a:lnTo>
                <a:lnTo>
                  <a:pt x="4994" y="171"/>
                </a:lnTo>
                <a:lnTo>
                  <a:pt x="4982" y="172"/>
                </a:lnTo>
                <a:lnTo>
                  <a:pt x="4978" y="173"/>
                </a:lnTo>
                <a:lnTo>
                  <a:pt x="4968" y="173"/>
                </a:lnTo>
                <a:lnTo>
                  <a:pt x="4964" y="173"/>
                </a:lnTo>
                <a:lnTo>
                  <a:pt x="4960" y="173"/>
                </a:lnTo>
                <a:lnTo>
                  <a:pt x="4954" y="174"/>
                </a:lnTo>
                <a:lnTo>
                  <a:pt x="4948" y="174"/>
                </a:lnTo>
                <a:lnTo>
                  <a:pt x="4939" y="174"/>
                </a:lnTo>
                <a:lnTo>
                  <a:pt x="4930" y="175"/>
                </a:lnTo>
                <a:lnTo>
                  <a:pt x="4920" y="175"/>
                </a:lnTo>
                <a:lnTo>
                  <a:pt x="4907" y="175"/>
                </a:lnTo>
                <a:lnTo>
                  <a:pt x="4900" y="174"/>
                </a:lnTo>
                <a:lnTo>
                  <a:pt x="4890" y="174"/>
                </a:lnTo>
                <a:lnTo>
                  <a:pt x="4883" y="174"/>
                </a:lnTo>
                <a:lnTo>
                  <a:pt x="4875" y="174"/>
                </a:lnTo>
                <a:lnTo>
                  <a:pt x="4867" y="174"/>
                </a:lnTo>
                <a:lnTo>
                  <a:pt x="4861" y="173"/>
                </a:lnTo>
                <a:lnTo>
                  <a:pt x="4852" y="173"/>
                </a:lnTo>
                <a:lnTo>
                  <a:pt x="4848" y="173"/>
                </a:lnTo>
                <a:lnTo>
                  <a:pt x="4841" y="174"/>
                </a:lnTo>
                <a:lnTo>
                  <a:pt x="4834" y="174"/>
                </a:lnTo>
                <a:lnTo>
                  <a:pt x="4824" y="174"/>
                </a:lnTo>
                <a:lnTo>
                  <a:pt x="4818" y="174"/>
                </a:lnTo>
                <a:lnTo>
                  <a:pt x="4808" y="175"/>
                </a:lnTo>
                <a:lnTo>
                  <a:pt x="4802" y="175"/>
                </a:lnTo>
                <a:lnTo>
                  <a:pt x="4797" y="175"/>
                </a:lnTo>
                <a:lnTo>
                  <a:pt x="4791" y="176"/>
                </a:lnTo>
                <a:lnTo>
                  <a:pt x="4783" y="176"/>
                </a:lnTo>
                <a:lnTo>
                  <a:pt x="4772" y="177"/>
                </a:lnTo>
                <a:lnTo>
                  <a:pt x="4760" y="178"/>
                </a:lnTo>
                <a:lnTo>
                  <a:pt x="4742" y="178"/>
                </a:lnTo>
                <a:lnTo>
                  <a:pt x="4721" y="183"/>
                </a:lnTo>
                <a:lnTo>
                  <a:pt x="4711" y="184"/>
                </a:lnTo>
                <a:lnTo>
                  <a:pt x="4693" y="185"/>
                </a:lnTo>
                <a:lnTo>
                  <a:pt x="4681" y="187"/>
                </a:lnTo>
                <a:lnTo>
                  <a:pt x="4666" y="189"/>
                </a:lnTo>
                <a:lnTo>
                  <a:pt x="4658" y="190"/>
                </a:lnTo>
                <a:lnTo>
                  <a:pt x="4641" y="193"/>
                </a:lnTo>
                <a:lnTo>
                  <a:pt x="4626" y="192"/>
                </a:lnTo>
                <a:lnTo>
                  <a:pt x="4612" y="191"/>
                </a:lnTo>
                <a:lnTo>
                  <a:pt x="4604" y="190"/>
                </a:lnTo>
                <a:lnTo>
                  <a:pt x="4582" y="189"/>
                </a:lnTo>
                <a:lnTo>
                  <a:pt x="4572" y="190"/>
                </a:lnTo>
                <a:lnTo>
                  <a:pt x="4561" y="190"/>
                </a:lnTo>
                <a:lnTo>
                  <a:pt x="4541" y="192"/>
                </a:lnTo>
                <a:lnTo>
                  <a:pt x="4527" y="192"/>
                </a:lnTo>
                <a:lnTo>
                  <a:pt x="4512" y="191"/>
                </a:lnTo>
                <a:lnTo>
                  <a:pt x="4500" y="191"/>
                </a:lnTo>
                <a:lnTo>
                  <a:pt x="4485" y="191"/>
                </a:lnTo>
                <a:lnTo>
                  <a:pt x="4470" y="192"/>
                </a:lnTo>
                <a:lnTo>
                  <a:pt x="4461" y="192"/>
                </a:lnTo>
                <a:lnTo>
                  <a:pt x="4437" y="190"/>
                </a:lnTo>
                <a:lnTo>
                  <a:pt x="4432" y="189"/>
                </a:lnTo>
                <a:lnTo>
                  <a:pt x="4411" y="188"/>
                </a:lnTo>
                <a:lnTo>
                  <a:pt x="4393" y="187"/>
                </a:lnTo>
                <a:lnTo>
                  <a:pt x="4347" y="185"/>
                </a:lnTo>
                <a:lnTo>
                  <a:pt x="4343" y="185"/>
                </a:lnTo>
                <a:lnTo>
                  <a:pt x="4309" y="184"/>
                </a:lnTo>
                <a:lnTo>
                  <a:pt x="4307" y="184"/>
                </a:lnTo>
                <a:lnTo>
                  <a:pt x="4298" y="184"/>
                </a:lnTo>
                <a:lnTo>
                  <a:pt x="4285" y="184"/>
                </a:lnTo>
                <a:lnTo>
                  <a:pt x="4279" y="183"/>
                </a:lnTo>
                <a:lnTo>
                  <a:pt x="4265" y="183"/>
                </a:lnTo>
                <a:lnTo>
                  <a:pt x="4244" y="181"/>
                </a:lnTo>
                <a:lnTo>
                  <a:pt x="4230" y="180"/>
                </a:lnTo>
                <a:lnTo>
                  <a:pt x="4223" y="180"/>
                </a:lnTo>
                <a:lnTo>
                  <a:pt x="4204" y="180"/>
                </a:lnTo>
                <a:lnTo>
                  <a:pt x="4193" y="180"/>
                </a:lnTo>
                <a:lnTo>
                  <a:pt x="4158" y="181"/>
                </a:lnTo>
                <a:lnTo>
                  <a:pt x="4151" y="181"/>
                </a:lnTo>
                <a:lnTo>
                  <a:pt x="4145" y="180"/>
                </a:lnTo>
                <a:lnTo>
                  <a:pt x="4119" y="179"/>
                </a:lnTo>
                <a:lnTo>
                  <a:pt x="4107" y="179"/>
                </a:lnTo>
                <a:lnTo>
                  <a:pt x="4098" y="179"/>
                </a:lnTo>
                <a:lnTo>
                  <a:pt x="4088" y="179"/>
                </a:lnTo>
                <a:lnTo>
                  <a:pt x="4074" y="179"/>
                </a:lnTo>
                <a:lnTo>
                  <a:pt x="4061" y="179"/>
                </a:lnTo>
                <a:lnTo>
                  <a:pt x="4053" y="179"/>
                </a:lnTo>
                <a:lnTo>
                  <a:pt x="4044" y="179"/>
                </a:lnTo>
                <a:lnTo>
                  <a:pt x="4033" y="179"/>
                </a:lnTo>
                <a:lnTo>
                  <a:pt x="4018" y="178"/>
                </a:lnTo>
                <a:lnTo>
                  <a:pt x="4009" y="178"/>
                </a:lnTo>
                <a:lnTo>
                  <a:pt x="3994" y="178"/>
                </a:lnTo>
                <a:lnTo>
                  <a:pt x="3983" y="178"/>
                </a:lnTo>
                <a:lnTo>
                  <a:pt x="3978" y="178"/>
                </a:lnTo>
                <a:lnTo>
                  <a:pt x="3966" y="178"/>
                </a:lnTo>
                <a:lnTo>
                  <a:pt x="3957" y="178"/>
                </a:lnTo>
                <a:lnTo>
                  <a:pt x="3945" y="176"/>
                </a:lnTo>
                <a:lnTo>
                  <a:pt x="3931" y="176"/>
                </a:lnTo>
                <a:lnTo>
                  <a:pt x="3923" y="175"/>
                </a:lnTo>
                <a:lnTo>
                  <a:pt x="3917" y="175"/>
                </a:lnTo>
                <a:lnTo>
                  <a:pt x="3907" y="174"/>
                </a:lnTo>
                <a:lnTo>
                  <a:pt x="3900" y="174"/>
                </a:lnTo>
                <a:lnTo>
                  <a:pt x="3893" y="174"/>
                </a:lnTo>
                <a:lnTo>
                  <a:pt x="3887" y="173"/>
                </a:lnTo>
                <a:lnTo>
                  <a:pt x="3875" y="173"/>
                </a:lnTo>
                <a:lnTo>
                  <a:pt x="3869" y="173"/>
                </a:lnTo>
                <a:lnTo>
                  <a:pt x="3858" y="174"/>
                </a:lnTo>
                <a:lnTo>
                  <a:pt x="3850" y="175"/>
                </a:lnTo>
                <a:lnTo>
                  <a:pt x="3840" y="175"/>
                </a:lnTo>
                <a:lnTo>
                  <a:pt x="3833" y="176"/>
                </a:lnTo>
                <a:lnTo>
                  <a:pt x="3829" y="176"/>
                </a:lnTo>
                <a:lnTo>
                  <a:pt x="3818" y="177"/>
                </a:lnTo>
                <a:lnTo>
                  <a:pt x="3811" y="177"/>
                </a:lnTo>
                <a:lnTo>
                  <a:pt x="3801" y="177"/>
                </a:lnTo>
                <a:lnTo>
                  <a:pt x="3793" y="178"/>
                </a:lnTo>
                <a:lnTo>
                  <a:pt x="3786" y="178"/>
                </a:lnTo>
                <a:lnTo>
                  <a:pt x="3777" y="178"/>
                </a:lnTo>
                <a:lnTo>
                  <a:pt x="3768" y="178"/>
                </a:lnTo>
                <a:lnTo>
                  <a:pt x="3761" y="178"/>
                </a:lnTo>
                <a:lnTo>
                  <a:pt x="3755" y="179"/>
                </a:lnTo>
                <a:lnTo>
                  <a:pt x="3747" y="179"/>
                </a:lnTo>
                <a:lnTo>
                  <a:pt x="3740" y="179"/>
                </a:lnTo>
                <a:lnTo>
                  <a:pt x="3725" y="179"/>
                </a:lnTo>
                <a:lnTo>
                  <a:pt x="3723" y="179"/>
                </a:lnTo>
                <a:lnTo>
                  <a:pt x="3713" y="180"/>
                </a:lnTo>
                <a:lnTo>
                  <a:pt x="3703" y="180"/>
                </a:lnTo>
                <a:lnTo>
                  <a:pt x="3697" y="180"/>
                </a:lnTo>
                <a:lnTo>
                  <a:pt x="3687" y="179"/>
                </a:lnTo>
                <a:lnTo>
                  <a:pt x="3683" y="179"/>
                </a:lnTo>
                <a:lnTo>
                  <a:pt x="3674" y="179"/>
                </a:lnTo>
                <a:lnTo>
                  <a:pt x="3669" y="180"/>
                </a:lnTo>
                <a:lnTo>
                  <a:pt x="3660" y="181"/>
                </a:lnTo>
                <a:lnTo>
                  <a:pt x="3657" y="181"/>
                </a:lnTo>
                <a:lnTo>
                  <a:pt x="3650" y="180"/>
                </a:lnTo>
                <a:lnTo>
                  <a:pt x="3643" y="179"/>
                </a:lnTo>
                <a:lnTo>
                  <a:pt x="3634" y="178"/>
                </a:lnTo>
                <a:lnTo>
                  <a:pt x="3631" y="178"/>
                </a:lnTo>
                <a:lnTo>
                  <a:pt x="3625" y="178"/>
                </a:lnTo>
                <a:lnTo>
                  <a:pt x="3620" y="178"/>
                </a:lnTo>
                <a:lnTo>
                  <a:pt x="3614" y="178"/>
                </a:lnTo>
                <a:lnTo>
                  <a:pt x="3611" y="179"/>
                </a:lnTo>
                <a:lnTo>
                  <a:pt x="3603" y="179"/>
                </a:lnTo>
                <a:lnTo>
                  <a:pt x="3598" y="179"/>
                </a:lnTo>
                <a:lnTo>
                  <a:pt x="3590" y="178"/>
                </a:lnTo>
                <a:lnTo>
                  <a:pt x="3581" y="178"/>
                </a:lnTo>
                <a:lnTo>
                  <a:pt x="3572" y="177"/>
                </a:lnTo>
                <a:lnTo>
                  <a:pt x="3561" y="176"/>
                </a:lnTo>
                <a:lnTo>
                  <a:pt x="3554" y="177"/>
                </a:lnTo>
                <a:lnTo>
                  <a:pt x="3543" y="176"/>
                </a:lnTo>
                <a:lnTo>
                  <a:pt x="3536" y="176"/>
                </a:lnTo>
                <a:lnTo>
                  <a:pt x="3529" y="175"/>
                </a:lnTo>
                <a:lnTo>
                  <a:pt x="3522" y="174"/>
                </a:lnTo>
                <a:lnTo>
                  <a:pt x="3514" y="174"/>
                </a:lnTo>
                <a:lnTo>
                  <a:pt x="3506" y="173"/>
                </a:lnTo>
                <a:lnTo>
                  <a:pt x="3499" y="173"/>
                </a:lnTo>
                <a:lnTo>
                  <a:pt x="3492" y="173"/>
                </a:lnTo>
                <a:lnTo>
                  <a:pt x="3482" y="171"/>
                </a:lnTo>
                <a:lnTo>
                  <a:pt x="3476" y="170"/>
                </a:lnTo>
                <a:lnTo>
                  <a:pt x="3467" y="171"/>
                </a:lnTo>
                <a:lnTo>
                  <a:pt x="3455" y="172"/>
                </a:lnTo>
                <a:lnTo>
                  <a:pt x="3445" y="173"/>
                </a:lnTo>
                <a:lnTo>
                  <a:pt x="3441" y="173"/>
                </a:lnTo>
                <a:lnTo>
                  <a:pt x="3433" y="173"/>
                </a:lnTo>
                <a:lnTo>
                  <a:pt x="3425" y="174"/>
                </a:lnTo>
                <a:lnTo>
                  <a:pt x="3419" y="174"/>
                </a:lnTo>
                <a:lnTo>
                  <a:pt x="3413" y="174"/>
                </a:lnTo>
                <a:lnTo>
                  <a:pt x="3410" y="175"/>
                </a:lnTo>
                <a:lnTo>
                  <a:pt x="3399" y="176"/>
                </a:lnTo>
                <a:lnTo>
                  <a:pt x="3393" y="177"/>
                </a:lnTo>
                <a:lnTo>
                  <a:pt x="3385" y="178"/>
                </a:lnTo>
                <a:lnTo>
                  <a:pt x="3377" y="178"/>
                </a:lnTo>
                <a:lnTo>
                  <a:pt x="3364" y="177"/>
                </a:lnTo>
                <a:lnTo>
                  <a:pt x="3352" y="176"/>
                </a:lnTo>
                <a:lnTo>
                  <a:pt x="3346" y="175"/>
                </a:lnTo>
                <a:lnTo>
                  <a:pt x="3330" y="173"/>
                </a:lnTo>
                <a:lnTo>
                  <a:pt x="3324" y="173"/>
                </a:lnTo>
                <a:lnTo>
                  <a:pt x="3314" y="172"/>
                </a:lnTo>
                <a:lnTo>
                  <a:pt x="3307" y="171"/>
                </a:lnTo>
                <a:lnTo>
                  <a:pt x="3300" y="171"/>
                </a:lnTo>
                <a:lnTo>
                  <a:pt x="3294" y="171"/>
                </a:lnTo>
                <a:lnTo>
                  <a:pt x="3286" y="171"/>
                </a:lnTo>
                <a:lnTo>
                  <a:pt x="3281" y="170"/>
                </a:lnTo>
                <a:lnTo>
                  <a:pt x="3274" y="170"/>
                </a:lnTo>
                <a:lnTo>
                  <a:pt x="3269" y="170"/>
                </a:lnTo>
                <a:lnTo>
                  <a:pt x="3259" y="170"/>
                </a:lnTo>
                <a:lnTo>
                  <a:pt x="3256" y="170"/>
                </a:lnTo>
                <a:lnTo>
                  <a:pt x="3245" y="168"/>
                </a:lnTo>
                <a:lnTo>
                  <a:pt x="3236" y="168"/>
                </a:lnTo>
                <a:lnTo>
                  <a:pt x="3228" y="167"/>
                </a:lnTo>
                <a:lnTo>
                  <a:pt x="3218" y="167"/>
                </a:lnTo>
                <a:lnTo>
                  <a:pt x="3211" y="167"/>
                </a:lnTo>
                <a:lnTo>
                  <a:pt x="3202" y="166"/>
                </a:lnTo>
                <a:lnTo>
                  <a:pt x="3196" y="166"/>
                </a:lnTo>
                <a:lnTo>
                  <a:pt x="3183" y="166"/>
                </a:lnTo>
                <a:lnTo>
                  <a:pt x="3176" y="166"/>
                </a:lnTo>
                <a:lnTo>
                  <a:pt x="3168" y="166"/>
                </a:lnTo>
                <a:lnTo>
                  <a:pt x="3162" y="165"/>
                </a:lnTo>
                <a:lnTo>
                  <a:pt x="3162" y="165"/>
                </a:lnTo>
                <a:lnTo>
                  <a:pt x="3157" y="165"/>
                </a:lnTo>
                <a:lnTo>
                  <a:pt x="3146" y="165"/>
                </a:lnTo>
                <a:lnTo>
                  <a:pt x="3141" y="165"/>
                </a:lnTo>
                <a:lnTo>
                  <a:pt x="3130" y="165"/>
                </a:lnTo>
                <a:lnTo>
                  <a:pt x="3116" y="165"/>
                </a:lnTo>
                <a:lnTo>
                  <a:pt x="3114" y="166"/>
                </a:lnTo>
                <a:lnTo>
                  <a:pt x="3100" y="166"/>
                </a:lnTo>
                <a:lnTo>
                  <a:pt x="3086" y="167"/>
                </a:lnTo>
                <a:lnTo>
                  <a:pt x="3076" y="167"/>
                </a:lnTo>
                <a:lnTo>
                  <a:pt x="3071" y="167"/>
                </a:lnTo>
                <a:lnTo>
                  <a:pt x="3056" y="166"/>
                </a:lnTo>
                <a:lnTo>
                  <a:pt x="3038" y="167"/>
                </a:lnTo>
                <a:lnTo>
                  <a:pt x="3036" y="167"/>
                </a:lnTo>
                <a:lnTo>
                  <a:pt x="3019" y="167"/>
                </a:lnTo>
                <a:lnTo>
                  <a:pt x="3016" y="167"/>
                </a:lnTo>
                <a:lnTo>
                  <a:pt x="3007" y="167"/>
                </a:lnTo>
                <a:lnTo>
                  <a:pt x="3001" y="167"/>
                </a:lnTo>
                <a:lnTo>
                  <a:pt x="2992" y="166"/>
                </a:lnTo>
                <a:lnTo>
                  <a:pt x="2992" y="166"/>
                </a:lnTo>
                <a:lnTo>
                  <a:pt x="2991" y="166"/>
                </a:lnTo>
                <a:lnTo>
                  <a:pt x="2984" y="166"/>
                </a:lnTo>
                <a:lnTo>
                  <a:pt x="2974" y="165"/>
                </a:lnTo>
                <a:lnTo>
                  <a:pt x="2964" y="165"/>
                </a:lnTo>
                <a:lnTo>
                  <a:pt x="2955" y="165"/>
                </a:lnTo>
                <a:lnTo>
                  <a:pt x="2945" y="164"/>
                </a:lnTo>
                <a:lnTo>
                  <a:pt x="2941" y="164"/>
                </a:lnTo>
                <a:lnTo>
                  <a:pt x="2928" y="163"/>
                </a:lnTo>
                <a:lnTo>
                  <a:pt x="2918" y="161"/>
                </a:lnTo>
                <a:lnTo>
                  <a:pt x="2907" y="160"/>
                </a:lnTo>
                <a:lnTo>
                  <a:pt x="2886" y="158"/>
                </a:lnTo>
                <a:lnTo>
                  <a:pt x="2863" y="158"/>
                </a:lnTo>
                <a:lnTo>
                  <a:pt x="2846" y="159"/>
                </a:lnTo>
                <a:lnTo>
                  <a:pt x="2833" y="159"/>
                </a:lnTo>
                <a:lnTo>
                  <a:pt x="2818" y="159"/>
                </a:lnTo>
                <a:lnTo>
                  <a:pt x="2797" y="160"/>
                </a:lnTo>
                <a:lnTo>
                  <a:pt x="2781" y="160"/>
                </a:lnTo>
                <a:lnTo>
                  <a:pt x="2780" y="160"/>
                </a:lnTo>
                <a:lnTo>
                  <a:pt x="2663" y="170"/>
                </a:lnTo>
                <a:lnTo>
                  <a:pt x="2549" y="172"/>
                </a:lnTo>
                <a:lnTo>
                  <a:pt x="2518" y="173"/>
                </a:lnTo>
                <a:lnTo>
                  <a:pt x="2488" y="174"/>
                </a:lnTo>
                <a:lnTo>
                  <a:pt x="2438" y="175"/>
                </a:lnTo>
                <a:lnTo>
                  <a:pt x="2343" y="178"/>
                </a:lnTo>
                <a:lnTo>
                  <a:pt x="2213" y="181"/>
                </a:lnTo>
                <a:lnTo>
                  <a:pt x="2199" y="181"/>
                </a:lnTo>
                <a:lnTo>
                  <a:pt x="2145" y="184"/>
                </a:lnTo>
                <a:lnTo>
                  <a:pt x="2064" y="184"/>
                </a:lnTo>
                <a:lnTo>
                  <a:pt x="2001" y="183"/>
                </a:lnTo>
                <a:lnTo>
                  <a:pt x="1954" y="179"/>
                </a:lnTo>
                <a:lnTo>
                  <a:pt x="1886" y="176"/>
                </a:lnTo>
                <a:lnTo>
                  <a:pt x="1750" y="160"/>
                </a:lnTo>
                <a:lnTo>
                  <a:pt x="1667" y="151"/>
                </a:lnTo>
                <a:lnTo>
                  <a:pt x="1562" y="149"/>
                </a:lnTo>
                <a:lnTo>
                  <a:pt x="1050" y="149"/>
                </a:lnTo>
                <a:lnTo>
                  <a:pt x="258" y="155"/>
                </a:lnTo>
                <a:lnTo>
                  <a:pt x="0" y="157"/>
                </a:lnTo>
                <a:lnTo>
                  <a:pt x="0" y="157"/>
                </a:lnTo>
                <a:close/>
              </a:path>
            </a:pathLst>
          </a:custGeom>
          <a:solidFill>
            <a:srgbClr val="CCFFCC"/>
          </a:solidFill>
          <a:ln w="9525">
            <a:noFill/>
            <a:round/>
            <a:headEnd/>
            <a:tailEnd/>
          </a:ln>
        </p:spPr>
        <p:txBody>
          <a:bodyPr/>
          <a:lstStyle/>
          <a:p>
            <a:endParaRPr lang="en-GB"/>
          </a:p>
        </p:txBody>
      </p:sp>
      <p:sp>
        <p:nvSpPr>
          <p:cNvPr id="54" name="Freeform 2449"/>
          <p:cNvSpPr>
            <a:spLocks/>
          </p:cNvSpPr>
          <p:nvPr>
            <p:custDataLst>
              <p:tags r:id="rId45"/>
            </p:custDataLst>
          </p:nvPr>
        </p:nvSpPr>
        <p:spPr bwMode="auto">
          <a:xfrm>
            <a:off x="400988" y="2308232"/>
            <a:ext cx="8161157" cy="197588"/>
          </a:xfrm>
          <a:custGeom>
            <a:avLst/>
            <a:gdLst/>
            <a:ahLst/>
            <a:cxnLst>
              <a:cxn ang="0">
                <a:pos x="2518" y="173"/>
              </a:cxn>
              <a:cxn ang="0">
                <a:pos x="2964" y="165"/>
              </a:cxn>
              <a:cxn ang="0">
                <a:pos x="3114" y="166"/>
              </a:cxn>
              <a:cxn ang="0">
                <a:pos x="3245" y="168"/>
              </a:cxn>
              <a:cxn ang="0">
                <a:pos x="3385" y="178"/>
              </a:cxn>
              <a:cxn ang="0">
                <a:pos x="3514" y="174"/>
              </a:cxn>
              <a:cxn ang="0">
                <a:pos x="3634" y="178"/>
              </a:cxn>
              <a:cxn ang="0">
                <a:pos x="3761" y="178"/>
              </a:cxn>
              <a:cxn ang="0">
                <a:pos x="3900" y="174"/>
              </a:cxn>
              <a:cxn ang="0">
                <a:pos x="4074" y="179"/>
              </a:cxn>
              <a:cxn ang="0">
                <a:pos x="4307" y="184"/>
              </a:cxn>
              <a:cxn ang="0">
                <a:pos x="4582" y="189"/>
              </a:cxn>
              <a:cxn ang="0">
                <a:pos x="4802" y="175"/>
              </a:cxn>
              <a:cxn ang="0">
                <a:pos x="4939" y="174"/>
              </a:cxn>
              <a:cxn ang="0">
                <a:pos x="5111" y="160"/>
              </a:cxn>
              <a:cxn ang="0">
                <a:pos x="5280" y="160"/>
              </a:cxn>
              <a:cxn ang="0">
                <a:pos x="5445" y="166"/>
              </a:cxn>
              <a:cxn ang="0">
                <a:pos x="5576" y="167"/>
              </a:cxn>
              <a:cxn ang="0">
                <a:pos x="5706" y="171"/>
              </a:cxn>
              <a:cxn ang="0">
                <a:pos x="5897" y="173"/>
              </a:cxn>
              <a:cxn ang="0">
                <a:pos x="6218" y="158"/>
              </a:cxn>
              <a:cxn ang="0">
                <a:pos x="6455" y="147"/>
              </a:cxn>
              <a:cxn ang="0">
                <a:pos x="6721" y="136"/>
              </a:cxn>
              <a:cxn ang="0">
                <a:pos x="6975" y="122"/>
              </a:cxn>
              <a:cxn ang="0">
                <a:pos x="7190" y="101"/>
              </a:cxn>
              <a:cxn ang="0">
                <a:pos x="7378" y="93"/>
              </a:cxn>
              <a:cxn ang="0">
                <a:pos x="7559" y="63"/>
              </a:cxn>
              <a:cxn ang="0">
                <a:pos x="7793" y="55"/>
              </a:cxn>
              <a:cxn ang="0">
                <a:pos x="8121" y="35"/>
              </a:cxn>
              <a:cxn ang="0">
                <a:pos x="8335" y="10"/>
              </a:cxn>
              <a:cxn ang="0">
                <a:pos x="8229" y="25"/>
              </a:cxn>
              <a:cxn ang="0">
                <a:pos x="7973" y="48"/>
              </a:cxn>
              <a:cxn ang="0">
                <a:pos x="7660" y="59"/>
              </a:cxn>
              <a:cxn ang="0">
                <a:pos x="7470" y="68"/>
              </a:cxn>
              <a:cxn ang="0">
                <a:pos x="7275" y="108"/>
              </a:cxn>
              <a:cxn ang="0">
                <a:pos x="7098" y="126"/>
              </a:cxn>
              <a:cxn ang="0">
                <a:pos x="6834" y="146"/>
              </a:cxn>
              <a:cxn ang="0">
                <a:pos x="6585" y="157"/>
              </a:cxn>
              <a:cxn ang="0">
                <a:pos x="6335" y="155"/>
              </a:cxn>
              <a:cxn ang="0">
                <a:pos x="6062" y="179"/>
              </a:cxn>
              <a:cxn ang="0">
                <a:pos x="5765" y="184"/>
              </a:cxn>
              <a:cxn ang="0">
                <a:pos x="5636" y="181"/>
              </a:cxn>
              <a:cxn ang="0">
                <a:pos x="5525" y="179"/>
              </a:cxn>
              <a:cxn ang="0">
                <a:pos x="5385" y="173"/>
              </a:cxn>
              <a:cxn ang="0">
                <a:pos x="5236" y="171"/>
              </a:cxn>
              <a:cxn ang="0">
                <a:pos x="5005" y="183"/>
              </a:cxn>
              <a:cxn ang="0">
                <a:pos x="4867" y="185"/>
              </a:cxn>
              <a:cxn ang="0">
                <a:pos x="4711" y="194"/>
              </a:cxn>
              <a:cxn ang="0">
                <a:pos x="4470" y="203"/>
              </a:cxn>
              <a:cxn ang="0">
                <a:pos x="4204" y="192"/>
              </a:cxn>
              <a:cxn ang="0">
                <a:pos x="3983" y="190"/>
              </a:cxn>
              <a:cxn ang="0">
                <a:pos x="3833" y="187"/>
              </a:cxn>
              <a:cxn ang="0">
                <a:pos x="3697" y="190"/>
              </a:cxn>
              <a:cxn ang="0">
                <a:pos x="3590" y="190"/>
              </a:cxn>
              <a:cxn ang="0">
                <a:pos x="3445" y="184"/>
              </a:cxn>
              <a:cxn ang="0">
                <a:pos x="3307" y="183"/>
              </a:cxn>
              <a:cxn ang="0">
                <a:pos x="3176" y="178"/>
              </a:cxn>
              <a:cxn ang="0">
                <a:pos x="3019" y="179"/>
              </a:cxn>
              <a:cxn ang="0">
                <a:pos x="2863" y="170"/>
              </a:cxn>
              <a:cxn ang="0">
                <a:pos x="2001" y="193"/>
              </a:cxn>
            </a:cxnLst>
            <a:rect l="0" t="0" r="r" b="b"/>
            <a:pathLst>
              <a:path w="8426" h="204">
                <a:moveTo>
                  <a:pt x="0" y="157"/>
                </a:moveTo>
                <a:lnTo>
                  <a:pt x="258" y="155"/>
                </a:lnTo>
                <a:lnTo>
                  <a:pt x="1050" y="149"/>
                </a:lnTo>
                <a:lnTo>
                  <a:pt x="1562" y="149"/>
                </a:lnTo>
                <a:lnTo>
                  <a:pt x="1667" y="151"/>
                </a:lnTo>
                <a:lnTo>
                  <a:pt x="1750" y="160"/>
                </a:lnTo>
                <a:lnTo>
                  <a:pt x="1886" y="176"/>
                </a:lnTo>
                <a:lnTo>
                  <a:pt x="1954" y="179"/>
                </a:lnTo>
                <a:lnTo>
                  <a:pt x="2001" y="183"/>
                </a:lnTo>
                <a:lnTo>
                  <a:pt x="2064" y="184"/>
                </a:lnTo>
                <a:lnTo>
                  <a:pt x="2145" y="184"/>
                </a:lnTo>
                <a:lnTo>
                  <a:pt x="2199" y="181"/>
                </a:lnTo>
                <a:lnTo>
                  <a:pt x="2213" y="181"/>
                </a:lnTo>
                <a:lnTo>
                  <a:pt x="2343" y="178"/>
                </a:lnTo>
                <a:lnTo>
                  <a:pt x="2438" y="175"/>
                </a:lnTo>
                <a:lnTo>
                  <a:pt x="2488" y="174"/>
                </a:lnTo>
                <a:lnTo>
                  <a:pt x="2518" y="173"/>
                </a:lnTo>
                <a:lnTo>
                  <a:pt x="2549" y="172"/>
                </a:lnTo>
                <a:lnTo>
                  <a:pt x="2663" y="170"/>
                </a:lnTo>
                <a:lnTo>
                  <a:pt x="2780" y="160"/>
                </a:lnTo>
                <a:lnTo>
                  <a:pt x="2781" y="160"/>
                </a:lnTo>
                <a:lnTo>
                  <a:pt x="2797" y="160"/>
                </a:lnTo>
                <a:lnTo>
                  <a:pt x="2818" y="159"/>
                </a:lnTo>
                <a:lnTo>
                  <a:pt x="2833" y="159"/>
                </a:lnTo>
                <a:lnTo>
                  <a:pt x="2846" y="159"/>
                </a:lnTo>
                <a:lnTo>
                  <a:pt x="2863" y="158"/>
                </a:lnTo>
                <a:lnTo>
                  <a:pt x="2886" y="158"/>
                </a:lnTo>
                <a:lnTo>
                  <a:pt x="2907" y="160"/>
                </a:lnTo>
                <a:lnTo>
                  <a:pt x="2918" y="161"/>
                </a:lnTo>
                <a:lnTo>
                  <a:pt x="2928" y="163"/>
                </a:lnTo>
                <a:lnTo>
                  <a:pt x="2941" y="164"/>
                </a:lnTo>
                <a:lnTo>
                  <a:pt x="2945" y="164"/>
                </a:lnTo>
                <a:lnTo>
                  <a:pt x="2955" y="165"/>
                </a:lnTo>
                <a:lnTo>
                  <a:pt x="2964" y="165"/>
                </a:lnTo>
                <a:lnTo>
                  <a:pt x="2974" y="165"/>
                </a:lnTo>
                <a:lnTo>
                  <a:pt x="2984" y="166"/>
                </a:lnTo>
                <a:lnTo>
                  <a:pt x="2991" y="166"/>
                </a:lnTo>
                <a:lnTo>
                  <a:pt x="2992" y="166"/>
                </a:lnTo>
                <a:lnTo>
                  <a:pt x="2992" y="166"/>
                </a:lnTo>
                <a:lnTo>
                  <a:pt x="3001" y="167"/>
                </a:lnTo>
                <a:lnTo>
                  <a:pt x="3007" y="167"/>
                </a:lnTo>
                <a:lnTo>
                  <a:pt x="3016" y="167"/>
                </a:lnTo>
                <a:lnTo>
                  <a:pt x="3019" y="167"/>
                </a:lnTo>
                <a:lnTo>
                  <a:pt x="3036" y="167"/>
                </a:lnTo>
                <a:lnTo>
                  <a:pt x="3038" y="167"/>
                </a:lnTo>
                <a:lnTo>
                  <a:pt x="3056" y="166"/>
                </a:lnTo>
                <a:lnTo>
                  <a:pt x="3071" y="167"/>
                </a:lnTo>
                <a:lnTo>
                  <a:pt x="3076" y="167"/>
                </a:lnTo>
                <a:lnTo>
                  <a:pt x="3086" y="167"/>
                </a:lnTo>
                <a:lnTo>
                  <a:pt x="3100" y="166"/>
                </a:lnTo>
                <a:lnTo>
                  <a:pt x="3114" y="166"/>
                </a:lnTo>
                <a:lnTo>
                  <a:pt x="3116" y="165"/>
                </a:lnTo>
                <a:lnTo>
                  <a:pt x="3130" y="165"/>
                </a:lnTo>
                <a:lnTo>
                  <a:pt x="3141" y="165"/>
                </a:lnTo>
                <a:lnTo>
                  <a:pt x="3146" y="165"/>
                </a:lnTo>
                <a:lnTo>
                  <a:pt x="3157" y="165"/>
                </a:lnTo>
                <a:lnTo>
                  <a:pt x="3162" y="165"/>
                </a:lnTo>
                <a:lnTo>
                  <a:pt x="3162" y="165"/>
                </a:lnTo>
                <a:lnTo>
                  <a:pt x="3168" y="166"/>
                </a:lnTo>
                <a:lnTo>
                  <a:pt x="3176" y="166"/>
                </a:lnTo>
                <a:lnTo>
                  <a:pt x="3183" y="166"/>
                </a:lnTo>
                <a:lnTo>
                  <a:pt x="3196" y="166"/>
                </a:lnTo>
                <a:lnTo>
                  <a:pt x="3202" y="166"/>
                </a:lnTo>
                <a:lnTo>
                  <a:pt x="3211" y="167"/>
                </a:lnTo>
                <a:lnTo>
                  <a:pt x="3218" y="167"/>
                </a:lnTo>
                <a:lnTo>
                  <a:pt x="3228" y="167"/>
                </a:lnTo>
                <a:lnTo>
                  <a:pt x="3236" y="168"/>
                </a:lnTo>
                <a:lnTo>
                  <a:pt x="3245" y="168"/>
                </a:lnTo>
                <a:lnTo>
                  <a:pt x="3256" y="170"/>
                </a:lnTo>
                <a:lnTo>
                  <a:pt x="3259" y="170"/>
                </a:lnTo>
                <a:lnTo>
                  <a:pt x="3269" y="170"/>
                </a:lnTo>
                <a:lnTo>
                  <a:pt x="3274" y="170"/>
                </a:lnTo>
                <a:lnTo>
                  <a:pt x="3281" y="170"/>
                </a:lnTo>
                <a:lnTo>
                  <a:pt x="3286" y="171"/>
                </a:lnTo>
                <a:lnTo>
                  <a:pt x="3294" y="171"/>
                </a:lnTo>
                <a:lnTo>
                  <a:pt x="3300" y="171"/>
                </a:lnTo>
                <a:lnTo>
                  <a:pt x="3307" y="171"/>
                </a:lnTo>
                <a:lnTo>
                  <a:pt x="3314" y="172"/>
                </a:lnTo>
                <a:lnTo>
                  <a:pt x="3324" y="173"/>
                </a:lnTo>
                <a:lnTo>
                  <a:pt x="3330" y="173"/>
                </a:lnTo>
                <a:lnTo>
                  <a:pt x="3346" y="175"/>
                </a:lnTo>
                <a:lnTo>
                  <a:pt x="3352" y="176"/>
                </a:lnTo>
                <a:lnTo>
                  <a:pt x="3364" y="177"/>
                </a:lnTo>
                <a:lnTo>
                  <a:pt x="3377" y="178"/>
                </a:lnTo>
                <a:lnTo>
                  <a:pt x="3385" y="178"/>
                </a:lnTo>
                <a:lnTo>
                  <a:pt x="3393" y="177"/>
                </a:lnTo>
                <a:lnTo>
                  <a:pt x="3399" y="176"/>
                </a:lnTo>
                <a:lnTo>
                  <a:pt x="3410" y="175"/>
                </a:lnTo>
                <a:lnTo>
                  <a:pt x="3413" y="174"/>
                </a:lnTo>
                <a:lnTo>
                  <a:pt x="3419" y="174"/>
                </a:lnTo>
                <a:lnTo>
                  <a:pt x="3425" y="174"/>
                </a:lnTo>
                <a:lnTo>
                  <a:pt x="3433" y="173"/>
                </a:lnTo>
                <a:lnTo>
                  <a:pt x="3441" y="173"/>
                </a:lnTo>
                <a:lnTo>
                  <a:pt x="3445" y="173"/>
                </a:lnTo>
                <a:lnTo>
                  <a:pt x="3455" y="172"/>
                </a:lnTo>
                <a:lnTo>
                  <a:pt x="3467" y="171"/>
                </a:lnTo>
                <a:lnTo>
                  <a:pt x="3476" y="170"/>
                </a:lnTo>
                <a:lnTo>
                  <a:pt x="3482" y="171"/>
                </a:lnTo>
                <a:lnTo>
                  <a:pt x="3492" y="173"/>
                </a:lnTo>
                <a:lnTo>
                  <a:pt x="3499" y="173"/>
                </a:lnTo>
                <a:lnTo>
                  <a:pt x="3506" y="173"/>
                </a:lnTo>
                <a:lnTo>
                  <a:pt x="3514" y="174"/>
                </a:lnTo>
                <a:lnTo>
                  <a:pt x="3522" y="174"/>
                </a:lnTo>
                <a:lnTo>
                  <a:pt x="3529" y="175"/>
                </a:lnTo>
                <a:lnTo>
                  <a:pt x="3536" y="176"/>
                </a:lnTo>
                <a:lnTo>
                  <a:pt x="3543" y="176"/>
                </a:lnTo>
                <a:lnTo>
                  <a:pt x="3554" y="177"/>
                </a:lnTo>
                <a:lnTo>
                  <a:pt x="3561" y="176"/>
                </a:lnTo>
                <a:lnTo>
                  <a:pt x="3572" y="177"/>
                </a:lnTo>
                <a:lnTo>
                  <a:pt x="3581" y="178"/>
                </a:lnTo>
                <a:lnTo>
                  <a:pt x="3590" y="178"/>
                </a:lnTo>
                <a:lnTo>
                  <a:pt x="3598" y="179"/>
                </a:lnTo>
                <a:lnTo>
                  <a:pt x="3603" y="179"/>
                </a:lnTo>
                <a:lnTo>
                  <a:pt x="3611" y="179"/>
                </a:lnTo>
                <a:lnTo>
                  <a:pt x="3614" y="178"/>
                </a:lnTo>
                <a:lnTo>
                  <a:pt x="3620" y="178"/>
                </a:lnTo>
                <a:lnTo>
                  <a:pt x="3625" y="178"/>
                </a:lnTo>
                <a:lnTo>
                  <a:pt x="3631" y="178"/>
                </a:lnTo>
                <a:lnTo>
                  <a:pt x="3634" y="178"/>
                </a:lnTo>
                <a:lnTo>
                  <a:pt x="3643" y="179"/>
                </a:lnTo>
                <a:lnTo>
                  <a:pt x="3650" y="180"/>
                </a:lnTo>
                <a:lnTo>
                  <a:pt x="3657" y="181"/>
                </a:lnTo>
                <a:lnTo>
                  <a:pt x="3660" y="181"/>
                </a:lnTo>
                <a:lnTo>
                  <a:pt x="3669" y="180"/>
                </a:lnTo>
                <a:lnTo>
                  <a:pt x="3674" y="179"/>
                </a:lnTo>
                <a:lnTo>
                  <a:pt x="3683" y="179"/>
                </a:lnTo>
                <a:lnTo>
                  <a:pt x="3687" y="179"/>
                </a:lnTo>
                <a:lnTo>
                  <a:pt x="3697" y="180"/>
                </a:lnTo>
                <a:lnTo>
                  <a:pt x="3703" y="180"/>
                </a:lnTo>
                <a:lnTo>
                  <a:pt x="3713" y="180"/>
                </a:lnTo>
                <a:lnTo>
                  <a:pt x="3723" y="179"/>
                </a:lnTo>
                <a:lnTo>
                  <a:pt x="3725" y="179"/>
                </a:lnTo>
                <a:lnTo>
                  <a:pt x="3740" y="179"/>
                </a:lnTo>
                <a:lnTo>
                  <a:pt x="3747" y="179"/>
                </a:lnTo>
                <a:lnTo>
                  <a:pt x="3755" y="179"/>
                </a:lnTo>
                <a:lnTo>
                  <a:pt x="3761" y="178"/>
                </a:lnTo>
                <a:lnTo>
                  <a:pt x="3768" y="178"/>
                </a:lnTo>
                <a:lnTo>
                  <a:pt x="3777" y="178"/>
                </a:lnTo>
                <a:lnTo>
                  <a:pt x="3786" y="178"/>
                </a:lnTo>
                <a:lnTo>
                  <a:pt x="3793" y="178"/>
                </a:lnTo>
                <a:lnTo>
                  <a:pt x="3801" y="177"/>
                </a:lnTo>
                <a:lnTo>
                  <a:pt x="3811" y="177"/>
                </a:lnTo>
                <a:lnTo>
                  <a:pt x="3818" y="177"/>
                </a:lnTo>
                <a:lnTo>
                  <a:pt x="3829" y="176"/>
                </a:lnTo>
                <a:lnTo>
                  <a:pt x="3833" y="176"/>
                </a:lnTo>
                <a:lnTo>
                  <a:pt x="3840" y="175"/>
                </a:lnTo>
                <a:lnTo>
                  <a:pt x="3850" y="175"/>
                </a:lnTo>
                <a:lnTo>
                  <a:pt x="3858" y="174"/>
                </a:lnTo>
                <a:lnTo>
                  <a:pt x="3869" y="173"/>
                </a:lnTo>
                <a:lnTo>
                  <a:pt x="3875" y="173"/>
                </a:lnTo>
                <a:lnTo>
                  <a:pt x="3887" y="173"/>
                </a:lnTo>
                <a:lnTo>
                  <a:pt x="3893" y="174"/>
                </a:lnTo>
                <a:lnTo>
                  <a:pt x="3900" y="174"/>
                </a:lnTo>
                <a:lnTo>
                  <a:pt x="3907" y="174"/>
                </a:lnTo>
                <a:lnTo>
                  <a:pt x="3917" y="175"/>
                </a:lnTo>
                <a:lnTo>
                  <a:pt x="3923" y="175"/>
                </a:lnTo>
                <a:lnTo>
                  <a:pt x="3931" y="176"/>
                </a:lnTo>
                <a:lnTo>
                  <a:pt x="3945" y="176"/>
                </a:lnTo>
                <a:lnTo>
                  <a:pt x="3957" y="178"/>
                </a:lnTo>
                <a:lnTo>
                  <a:pt x="3966" y="178"/>
                </a:lnTo>
                <a:lnTo>
                  <a:pt x="3978" y="178"/>
                </a:lnTo>
                <a:lnTo>
                  <a:pt x="3983" y="178"/>
                </a:lnTo>
                <a:lnTo>
                  <a:pt x="3994" y="178"/>
                </a:lnTo>
                <a:lnTo>
                  <a:pt x="4009" y="178"/>
                </a:lnTo>
                <a:lnTo>
                  <a:pt x="4018" y="178"/>
                </a:lnTo>
                <a:lnTo>
                  <a:pt x="4033" y="179"/>
                </a:lnTo>
                <a:lnTo>
                  <a:pt x="4044" y="179"/>
                </a:lnTo>
                <a:lnTo>
                  <a:pt x="4053" y="179"/>
                </a:lnTo>
                <a:lnTo>
                  <a:pt x="4061" y="179"/>
                </a:lnTo>
                <a:lnTo>
                  <a:pt x="4074" y="179"/>
                </a:lnTo>
                <a:lnTo>
                  <a:pt x="4088" y="179"/>
                </a:lnTo>
                <a:lnTo>
                  <a:pt x="4098" y="179"/>
                </a:lnTo>
                <a:lnTo>
                  <a:pt x="4107" y="179"/>
                </a:lnTo>
                <a:lnTo>
                  <a:pt x="4119" y="179"/>
                </a:lnTo>
                <a:lnTo>
                  <a:pt x="4145" y="180"/>
                </a:lnTo>
                <a:lnTo>
                  <a:pt x="4151" y="181"/>
                </a:lnTo>
                <a:lnTo>
                  <a:pt x="4158" y="181"/>
                </a:lnTo>
                <a:lnTo>
                  <a:pt x="4193" y="180"/>
                </a:lnTo>
                <a:lnTo>
                  <a:pt x="4204" y="180"/>
                </a:lnTo>
                <a:lnTo>
                  <a:pt x="4223" y="180"/>
                </a:lnTo>
                <a:lnTo>
                  <a:pt x="4230" y="180"/>
                </a:lnTo>
                <a:lnTo>
                  <a:pt x="4244" y="181"/>
                </a:lnTo>
                <a:lnTo>
                  <a:pt x="4265" y="183"/>
                </a:lnTo>
                <a:lnTo>
                  <a:pt x="4279" y="183"/>
                </a:lnTo>
                <a:lnTo>
                  <a:pt x="4285" y="184"/>
                </a:lnTo>
                <a:lnTo>
                  <a:pt x="4298" y="184"/>
                </a:lnTo>
                <a:lnTo>
                  <a:pt x="4307" y="184"/>
                </a:lnTo>
                <a:lnTo>
                  <a:pt x="4309" y="184"/>
                </a:lnTo>
                <a:lnTo>
                  <a:pt x="4343" y="185"/>
                </a:lnTo>
                <a:lnTo>
                  <a:pt x="4347" y="185"/>
                </a:lnTo>
                <a:lnTo>
                  <a:pt x="4393" y="187"/>
                </a:lnTo>
                <a:lnTo>
                  <a:pt x="4411" y="188"/>
                </a:lnTo>
                <a:lnTo>
                  <a:pt x="4432" y="189"/>
                </a:lnTo>
                <a:lnTo>
                  <a:pt x="4437" y="190"/>
                </a:lnTo>
                <a:lnTo>
                  <a:pt x="4461" y="192"/>
                </a:lnTo>
                <a:lnTo>
                  <a:pt x="4470" y="192"/>
                </a:lnTo>
                <a:lnTo>
                  <a:pt x="4485" y="191"/>
                </a:lnTo>
                <a:lnTo>
                  <a:pt x="4500" y="191"/>
                </a:lnTo>
                <a:lnTo>
                  <a:pt x="4512" y="191"/>
                </a:lnTo>
                <a:lnTo>
                  <a:pt x="4527" y="192"/>
                </a:lnTo>
                <a:lnTo>
                  <a:pt x="4541" y="192"/>
                </a:lnTo>
                <a:lnTo>
                  <a:pt x="4561" y="190"/>
                </a:lnTo>
                <a:lnTo>
                  <a:pt x="4572" y="190"/>
                </a:lnTo>
                <a:lnTo>
                  <a:pt x="4582" y="189"/>
                </a:lnTo>
                <a:lnTo>
                  <a:pt x="4604" y="190"/>
                </a:lnTo>
                <a:lnTo>
                  <a:pt x="4612" y="191"/>
                </a:lnTo>
                <a:lnTo>
                  <a:pt x="4626" y="192"/>
                </a:lnTo>
                <a:lnTo>
                  <a:pt x="4641" y="193"/>
                </a:lnTo>
                <a:lnTo>
                  <a:pt x="4658" y="190"/>
                </a:lnTo>
                <a:lnTo>
                  <a:pt x="4666" y="189"/>
                </a:lnTo>
                <a:lnTo>
                  <a:pt x="4681" y="187"/>
                </a:lnTo>
                <a:lnTo>
                  <a:pt x="4693" y="185"/>
                </a:lnTo>
                <a:lnTo>
                  <a:pt x="4711" y="184"/>
                </a:lnTo>
                <a:lnTo>
                  <a:pt x="4721" y="183"/>
                </a:lnTo>
                <a:lnTo>
                  <a:pt x="4742" y="178"/>
                </a:lnTo>
                <a:lnTo>
                  <a:pt x="4760" y="178"/>
                </a:lnTo>
                <a:lnTo>
                  <a:pt x="4772" y="177"/>
                </a:lnTo>
                <a:lnTo>
                  <a:pt x="4783" y="176"/>
                </a:lnTo>
                <a:lnTo>
                  <a:pt x="4791" y="176"/>
                </a:lnTo>
                <a:lnTo>
                  <a:pt x="4797" y="175"/>
                </a:lnTo>
                <a:lnTo>
                  <a:pt x="4802" y="175"/>
                </a:lnTo>
                <a:lnTo>
                  <a:pt x="4808" y="175"/>
                </a:lnTo>
                <a:lnTo>
                  <a:pt x="4818" y="174"/>
                </a:lnTo>
                <a:lnTo>
                  <a:pt x="4824" y="174"/>
                </a:lnTo>
                <a:lnTo>
                  <a:pt x="4834" y="174"/>
                </a:lnTo>
                <a:lnTo>
                  <a:pt x="4841" y="174"/>
                </a:lnTo>
                <a:lnTo>
                  <a:pt x="4848" y="173"/>
                </a:lnTo>
                <a:lnTo>
                  <a:pt x="4852" y="173"/>
                </a:lnTo>
                <a:lnTo>
                  <a:pt x="4861" y="173"/>
                </a:lnTo>
                <a:lnTo>
                  <a:pt x="4867" y="174"/>
                </a:lnTo>
                <a:lnTo>
                  <a:pt x="4875" y="174"/>
                </a:lnTo>
                <a:lnTo>
                  <a:pt x="4883" y="174"/>
                </a:lnTo>
                <a:lnTo>
                  <a:pt x="4890" y="174"/>
                </a:lnTo>
                <a:lnTo>
                  <a:pt x="4900" y="174"/>
                </a:lnTo>
                <a:lnTo>
                  <a:pt x="4907" y="175"/>
                </a:lnTo>
                <a:lnTo>
                  <a:pt x="4920" y="175"/>
                </a:lnTo>
                <a:lnTo>
                  <a:pt x="4930" y="175"/>
                </a:lnTo>
                <a:lnTo>
                  <a:pt x="4939" y="174"/>
                </a:lnTo>
                <a:lnTo>
                  <a:pt x="4948" y="174"/>
                </a:lnTo>
                <a:lnTo>
                  <a:pt x="4954" y="174"/>
                </a:lnTo>
                <a:lnTo>
                  <a:pt x="4960" y="173"/>
                </a:lnTo>
                <a:lnTo>
                  <a:pt x="4964" y="173"/>
                </a:lnTo>
                <a:lnTo>
                  <a:pt x="4968" y="173"/>
                </a:lnTo>
                <a:lnTo>
                  <a:pt x="4978" y="173"/>
                </a:lnTo>
                <a:lnTo>
                  <a:pt x="4982" y="172"/>
                </a:lnTo>
                <a:lnTo>
                  <a:pt x="4994" y="171"/>
                </a:lnTo>
                <a:lnTo>
                  <a:pt x="5005" y="171"/>
                </a:lnTo>
                <a:lnTo>
                  <a:pt x="5014" y="171"/>
                </a:lnTo>
                <a:lnTo>
                  <a:pt x="5027" y="170"/>
                </a:lnTo>
                <a:lnTo>
                  <a:pt x="5038" y="170"/>
                </a:lnTo>
                <a:lnTo>
                  <a:pt x="5047" y="167"/>
                </a:lnTo>
                <a:lnTo>
                  <a:pt x="5059" y="166"/>
                </a:lnTo>
                <a:lnTo>
                  <a:pt x="5076" y="164"/>
                </a:lnTo>
                <a:lnTo>
                  <a:pt x="5095" y="161"/>
                </a:lnTo>
                <a:lnTo>
                  <a:pt x="5111" y="160"/>
                </a:lnTo>
                <a:lnTo>
                  <a:pt x="5129" y="160"/>
                </a:lnTo>
                <a:lnTo>
                  <a:pt x="5151" y="160"/>
                </a:lnTo>
                <a:lnTo>
                  <a:pt x="5170" y="160"/>
                </a:lnTo>
                <a:lnTo>
                  <a:pt x="5195" y="160"/>
                </a:lnTo>
                <a:lnTo>
                  <a:pt x="5204" y="160"/>
                </a:lnTo>
                <a:lnTo>
                  <a:pt x="5214" y="160"/>
                </a:lnTo>
                <a:lnTo>
                  <a:pt x="5222" y="160"/>
                </a:lnTo>
                <a:lnTo>
                  <a:pt x="5231" y="160"/>
                </a:lnTo>
                <a:lnTo>
                  <a:pt x="5236" y="160"/>
                </a:lnTo>
                <a:lnTo>
                  <a:pt x="5240" y="160"/>
                </a:lnTo>
                <a:lnTo>
                  <a:pt x="5249" y="160"/>
                </a:lnTo>
                <a:lnTo>
                  <a:pt x="5253" y="160"/>
                </a:lnTo>
                <a:lnTo>
                  <a:pt x="5259" y="160"/>
                </a:lnTo>
                <a:lnTo>
                  <a:pt x="5262" y="160"/>
                </a:lnTo>
                <a:lnTo>
                  <a:pt x="5269" y="160"/>
                </a:lnTo>
                <a:lnTo>
                  <a:pt x="5273" y="160"/>
                </a:lnTo>
                <a:lnTo>
                  <a:pt x="5280" y="160"/>
                </a:lnTo>
                <a:lnTo>
                  <a:pt x="5288" y="160"/>
                </a:lnTo>
                <a:lnTo>
                  <a:pt x="5300" y="160"/>
                </a:lnTo>
                <a:lnTo>
                  <a:pt x="5313" y="160"/>
                </a:lnTo>
                <a:lnTo>
                  <a:pt x="5319" y="160"/>
                </a:lnTo>
                <a:lnTo>
                  <a:pt x="5332" y="160"/>
                </a:lnTo>
                <a:lnTo>
                  <a:pt x="5342" y="160"/>
                </a:lnTo>
                <a:lnTo>
                  <a:pt x="5353" y="160"/>
                </a:lnTo>
                <a:lnTo>
                  <a:pt x="5372" y="161"/>
                </a:lnTo>
                <a:lnTo>
                  <a:pt x="5385" y="161"/>
                </a:lnTo>
                <a:lnTo>
                  <a:pt x="5390" y="161"/>
                </a:lnTo>
                <a:lnTo>
                  <a:pt x="5394" y="162"/>
                </a:lnTo>
                <a:lnTo>
                  <a:pt x="5403" y="162"/>
                </a:lnTo>
                <a:lnTo>
                  <a:pt x="5407" y="162"/>
                </a:lnTo>
                <a:lnTo>
                  <a:pt x="5413" y="163"/>
                </a:lnTo>
                <a:lnTo>
                  <a:pt x="5421" y="164"/>
                </a:lnTo>
                <a:lnTo>
                  <a:pt x="5433" y="165"/>
                </a:lnTo>
                <a:lnTo>
                  <a:pt x="5445" y="166"/>
                </a:lnTo>
                <a:lnTo>
                  <a:pt x="5456" y="167"/>
                </a:lnTo>
                <a:lnTo>
                  <a:pt x="5469" y="168"/>
                </a:lnTo>
                <a:lnTo>
                  <a:pt x="5480" y="170"/>
                </a:lnTo>
                <a:lnTo>
                  <a:pt x="5489" y="170"/>
                </a:lnTo>
                <a:lnTo>
                  <a:pt x="5500" y="170"/>
                </a:lnTo>
                <a:lnTo>
                  <a:pt x="5504" y="170"/>
                </a:lnTo>
                <a:lnTo>
                  <a:pt x="5510" y="170"/>
                </a:lnTo>
                <a:lnTo>
                  <a:pt x="5517" y="170"/>
                </a:lnTo>
                <a:lnTo>
                  <a:pt x="5525" y="167"/>
                </a:lnTo>
                <a:lnTo>
                  <a:pt x="5532" y="167"/>
                </a:lnTo>
                <a:lnTo>
                  <a:pt x="5535" y="166"/>
                </a:lnTo>
                <a:lnTo>
                  <a:pt x="5541" y="166"/>
                </a:lnTo>
                <a:lnTo>
                  <a:pt x="5549" y="166"/>
                </a:lnTo>
                <a:lnTo>
                  <a:pt x="5560" y="166"/>
                </a:lnTo>
                <a:lnTo>
                  <a:pt x="5563" y="166"/>
                </a:lnTo>
                <a:lnTo>
                  <a:pt x="5572" y="166"/>
                </a:lnTo>
                <a:lnTo>
                  <a:pt x="5576" y="167"/>
                </a:lnTo>
                <a:lnTo>
                  <a:pt x="5581" y="167"/>
                </a:lnTo>
                <a:lnTo>
                  <a:pt x="5586" y="167"/>
                </a:lnTo>
                <a:lnTo>
                  <a:pt x="5595" y="167"/>
                </a:lnTo>
                <a:lnTo>
                  <a:pt x="5603" y="168"/>
                </a:lnTo>
                <a:lnTo>
                  <a:pt x="5610" y="170"/>
                </a:lnTo>
                <a:lnTo>
                  <a:pt x="5614" y="170"/>
                </a:lnTo>
                <a:lnTo>
                  <a:pt x="5621" y="170"/>
                </a:lnTo>
                <a:lnTo>
                  <a:pt x="5626" y="170"/>
                </a:lnTo>
                <a:lnTo>
                  <a:pt x="5636" y="170"/>
                </a:lnTo>
                <a:lnTo>
                  <a:pt x="5648" y="170"/>
                </a:lnTo>
                <a:lnTo>
                  <a:pt x="5655" y="170"/>
                </a:lnTo>
                <a:lnTo>
                  <a:pt x="5662" y="170"/>
                </a:lnTo>
                <a:lnTo>
                  <a:pt x="5666" y="171"/>
                </a:lnTo>
                <a:lnTo>
                  <a:pt x="5677" y="171"/>
                </a:lnTo>
                <a:lnTo>
                  <a:pt x="5689" y="171"/>
                </a:lnTo>
                <a:lnTo>
                  <a:pt x="5696" y="171"/>
                </a:lnTo>
                <a:lnTo>
                  <a:pt x="5706" y="171"/>
                </a:lnTo>
                <a:lnTo>
                  <a:pt x="5722" y="172"/>
                </a:lnTo>
                <a:lnTo>
                  <a:pt x="5726" y="172"/>
                </a:lnTo>
                <a:lnTo>
                  <a:pt x="5730" y="172"/>
                </a:lnTo>
                <a:lnTo>
                  <a:pt x="5737" y="172"/>
                </a:lnTo>
                <a:lnTo>
                  <a:pt x="5741" y="172"/>
                </a:lnTo>
                <a:lnTo>
                  <a:pt x="5748" y="172"/>
                </a:lnTo>
                <a:lnTo>
                  <a:pt x="5754" y="172"/>
                </a:lnTo>
                <a:lnTo>
                  <a:pt x="5760" y="172"/>
                </a:lnTo>
                <a:lnTo>
                  <a:pt x="5765" y="172"/>
                </a:lnTo>
                <a:lnTo>
                  <a:pt x="5776" y="172"/>
                </a:lnTo>
                <a:lnTo>
                  <a:pt x="5786" y="172"/>
                </a:lnTo>
                <a:lnTo>
                  <a:pt x="5802" y="172"/>
                </a:lnTo>
                <a:lnTo>
                  <a:pt x="5820" y="173"/>
                </a:lnTo>
                <a:lnTo>
                  <a:pt x="5833" y="172"/>
                </a:lnTo>
                <a:lnTo>
                  <a:pt x="5864" y="172"/>
                </a:lnTo>
                <a:lnTo>
                  <a:pt x="5877" y="172"/>
                </a:lnTo>
                <a:lnTo>
                  <a:pt x="5897" y="173"/>
                </a:lnTo>
                <a:lnTo>
                  <a:pt x="5916" y="174"/>
                </a:lnTo>
                <a:lnTo>
                  <a:pt x="5935" y="173"/>
                </a:lnTo>
                <a:lnTo>
                  <a:pt x="5958" y="172"/>
                </a:lnTo>
                <a:lnTo>
                  <a:pt x="5969" y="171"/>
                </a:lnTo>
                <a:lnTo>
                  <a:pt x="5980" y="171"/>
                </a:lnTo>
                <a:lnTo>
                  <a:pt x="6007" y="171"/>
                </a:lnTo>
                <a:lnTo>
                  <a:pt x="6022" y="170"/>
                </a:lnTo>
                <a:lnTo>
                  <a:pt x="6050" y="168"/>
                </a:lnTo>
                <a:lnTo>
                  <a:pt x="6062" y="167"/>
                </a:lnTo>
                <a:lnTo>
                  <a:pt x="6079" y="166"/>
                </a:lnTo>
                <a:lnTo>
                  <a:pt x="6107" y="165"/>
                </a:lnTo>
                <a:lnTo>
                  <a:pt x="6126" y="165"/>
                </a:lnTo>
                <a:lnTo>
                  <a:pt x="6140" y="164"/>
                </a:lnTo>
                <a:lnTo>
                  <a:pt x="6164" y="162"/>
                </a:lnTo>
                <a:lnTo>
                  <a:pt x="6179" y="160"/>
                </a:lnTo>
                <a:lnTo>
                  <a:pt x="6197" y="159"/>
                </a:lnTo>
                <a:lnTo>
                  <a:pt x="6218" y="158"/>
                </a:lnTo>
                <a:lnTo>
                  <a:pt x="6228" y="157"/>
                </a:lnTo>
                <a:lnTo>
                  <a:pt x="6242" y="154"/>
                </a:lnTo>
                <a:lnTo>
                  <a:pt x="6260" y="153"/>
                </a:lnTo>
                <a:lnTo>
                  <a:pt x="6274" y="152"/>
                </a:lnTo>
                <a:lnTo>
                  <a:pt x="6282" y="151"/>
                </a:lnTo>
                <a:lnTo>
                  <a:pt x="6297" y="151"/>
                </a:lnTo>
                <a:lnTo>
                  <a:pt x="6306" y="150"/>
                </a:lnTo>
                <a:lnTo>
                  <a:pt x="6324" y="149"/>
                </a:lnTo>
                <a:lnTo>
                  <a:pt x="6335" y="148"/>
                </a:lnTo>
                <a:lnTo>
                  <a:pt x="6351" y="148"/>
                </a:lnTo>
                <a:lnTo>
                  <a:pt x="6367" y="147"/>
                </a:lnTo>
                <a:lnTo>
                  <a:pt x="6383" y="147"/>
                </a:lnTo>
                <a:lnTo>
                  <a:pt x="6399" y="147"/>
                </a:lnTo>
                <a:lnTo>
                  <a:pt x="6421" y="147"/>
                </a:lnTo>
                <a:lnTo>
                  <a:pt x="6425" y="147"/>
                </a:lnTo>
                <a:lnTo>
                  <a:pt x="6437" y="147"/>
                </a:lnTo>
                <a:lnTo>
                  <a:pt x="6455" y="147"/>
                </a:lnTo>
                <a:lnTo>
                  <a:pt x="6472" y="146"/>
                </a:lnTo>
                <a:lnTo>
                  <a:pt x="6485" y="146"/>
                </a:lnTo>
                <a:lnTo>
                  <a:pt x="6499" y="146"/>
                </a:lnTo>
                <a:lnTo>
                  <a:pt x="6514" y="146"/>
                </a:lnTo>
                <a:lnTo>
                  <a:pt x="6531" y="146"/>
                </a:lnTo>
                <a:lnTo>
                  <a:pt x="6539" y="145"/>
                </a:lnTo>
                <a:lnTo>
                  <a:pt x="6552" y="145"/>
                </a:lnTo>
                <a:lnTo>
                  <a:pt x="6567" y="144"/>
                </a:lnTo>
                <a:lnTo>
                  <a:pt x="6585" y="142"/>
                </a:lnTo>
                <a:lnTo>
                  <a:pt x="6597" y="142"/>
                </a:lnTo>
                <a:lnTo>
                  <a:pt x="6617" y="141"/>
                </a:lnTo>
                <a:lnTo>
                  <a:pt x="6639" y="140"/>
                </a:lnTo>
                <a:lnTo>
                  <a:pt x="6653" y="140"/>
                </a:lnTo>
                <a:lnTo>
                  <a:pt x="6670" y="139"/>
                </a:lnTo>
                <a:lnTo>
                  <a:pt x="6687" y="138"/>
                </a:lnTo>
                <a:lnTo>
                  <a:pt x="6705" y="137"/>
                </a:lnTo>
                <a:lnTo>
                  <a:pt x="6721" y="136"/>
                </a:lnTo>
                <a:lnTo>
                  <a:pt x="6734" y="136"/>
                </a:lnTo>
                <a:lnTo>
                  <a:pt x="6753" y="135"/>
                </a:lnTo>
                <a:lnTo>
                  <a:pt x="6759" y="134"/>
                </a:lnTo>
                <a:lnTo>
                  <a:pt x="6768" y="134"/>
                </a:lnTo>
                <a:lnTo>
                  <a:pt x="6780" y="133"/>
                </a:lnTo>
                <a:lnTo>
                  <a:pt x="6788" y="133"/>
                </a:lnTo>
                <a:lnTo>
                  <a:pt x="6804" y="132"/>
                </a:lnTo>
                <a:lnTo>
                  <a:pt x="6827" y="132"/>
                </a:lnTo>
                <a:lnTo>
                  <a:pt x="6834" y="132"/>
                </a:lnTo>
                <a:lnTo>
                  <a:pt x="6840" y="132"/>
                </a:lnTo>
                <a:lnTo>
                  <a:pt x="6865" y="131"/>
                </a:lnTo>
                <a:lnTo>
                  <a:pt x="6888" y="128"/>
                </a:lnTo>
                <a:lnTo>
                  <a:pt x="6902" y="128"/>
                </a:lnTo>
                <a:lnTo>
                  <a:pt x="6917" y="126"/>
                </a:lnTo>
                <a:lnTo>
                  <a:pt x="6936" y="125"/>
                </a:lnTo>
                <a:lnTo>
                  <a:pt x="6956" y="123"/>
                </a:lnTo>
                <a:lnTo>
                  <a:pt x="6975" y="122"/>
                </a:lnTo>
                <a:lnTo>
                  <a:pt x="6990" y="121"/>
                </a:lnTo>
                <a:lnTo>
                  <a:pt x="7016" y="121"/>
                </a:lnTo>
                <a:lnTo>
                  <a:pt x="7032" y="120"/>
                </a:lnTo>
                <a:lnTo>
                  <a:pt x="7045" y="116"/>
                </a:lnTo>
                <a:lnTo>
                  <a:pt x="7059" y="113"/>
                </a:lnTo>
                <a:lnTo>
                  <a:pt x="7068" y="111"/>
                </a:lnTo>
                <a:lnTo>
                  <a:pt x="7079" y="110"/>
                </a:lnTo>
                <a:lnTo>
                  <a:pt x="7092" y="109"/>
                </a:lnTo>
                <a:lnTo>
                  <a:pt x="7098" y="108"/>
                </a:lnTo>
                <a:lnTo>
                  <a:pt x="7114" y="106"/>
                </a:lnTo>
                <a:lnTo>
                  <a:pt x="7126" y="105"/>
                </a:lnTo>
                <a:lnTo>
                  <a:pt x="7138" y="105"/>
                </a:lnTo>
                <a:lnTo>
                  <a:pt x="7151" y="103"/>
                </a:lnTo>
                <a:lnTo>
                  <a:pt x="7159" y="103"/>
                </a:lnTo>
                <a:lnTo>
                  <a:pt x="7171" y="102"/>
                </a:lnTo>
                <a:lnTo>
                  <a:pt x="7183" y="101"/>
                </a:lnTo>
                <a:lnTo>
                  <a:pt x="7190" y="101"/>
                </a:lnTo>
                <a:lnTo>
                  <a:pt x="7200" y="100"/>
                </a:lnTo>
                <a:lnTo>
                  <a:pt x="7209" y="100"/>
                </a:lnTo>
                <a:lnTo>
                  <a:pt x="7213" y="100"/>
                </a:lnTo>
                <a:lnTo>
                  <a:pt x="7222" y="100"/>
                </a:lnTo>
                <a:lnTo>
                  <a:pt x="7232" y="100"/>
                </a:lnTo>
                <a:lnTo>
                  <a:pt x="7243" y="101"/>
                </a:lnTo>
                <a:lnTo>
                  <a:pt x="7254" y="101"/>
                </a:lnTo>
                <a:lnTo>
                  <a:pt x="7265" y="103"/>
                </a:lnTo>
                <a:lnTo>
                  <a:pt x="7275" y="103"/>
                </a:lnTo>
                <a:lnTo>
                  <a:pt x="7285" y="105"/>
                </a:lnTo>
                <a:lnTo>
                  <a:pt x="7300" y="105"/>
                </a:lnTo>
                <a:lnTo>
                  <a:pt x="7314" y="103"/>
                </a:lnTo>
                <a:lnTo>
                  <a:pt x="7324" y="102"/>
                </a:lnTo>
                <a:lnTo>
                  <a:pt x="7333" y="100"/>
                </a:lnTo>
                <a:lnTo>
                  <a:pt x="7347" y="98"/>
                </a:lnTo>
                <a:lnTo>
                  <a:pt x="7368" y="95"/>
                </a:lnTo>
                <a:lnTo>
                  <a:pt x="7378" y="93"/>
                </a:lnTo>
                <a:lnTo>
                  <a:pt x="7387" y="92"/>
                </a:lnTo>
                <a:lnTo>
                  <a:pt x="7402" y="88"/>
                </a:lnTo>
                <a:lnTo>
                  <a:pt x="7409" y="87"/>
                </a:lnTo>
                <a:lnTo>
                  <a:pt x="7418" y="86"/>
                </a:lnTo>
                <a:lnTo>
                  <a:pt x="7432" y="71"/>
                </a:lnTo>
                <a:lnTo>
                  <a:pt x="7443" y="70"/>
                </a:lnTo>
                <a:lnTo>
                  <a:pt x="7452" y="69"/>
                </a:lnTo>
                <a:lnTo>
                  <a:pt x="7460" y="68"/>
                </a:lnTo>
                <a:lnTo>
                  <a:pt x="7470" y="68"/>
                </a:lnTo>
                <a:lnTo>
                  <a:pt x="7478" y="67"/>
                </a:lnTo>
                <a:lnTo>
                  <a:pt x="7486" y="65"/>
                </a:lnTo>
                <a:lnTo>
                  <a:pt x="7501" y="64"/>
                </a:lnTo>
                <a:lnTo>
                  <a:pt x="7511" y="64"/>
                </a:lnTo>
                <a:lnTo>
                  <a:pt x="7525" y="63"/>
                </a:lnTo>
                <a:lnTo>
                  <a:pt x="7538" y="63"/>
                </a:lnTo>
                <a:lnTo>
                  <a:pt x="7551" y="63"/>
                </a:lnTo>
                <a:lnTo>
                  <a:pt x="7559" y="63"/>
                </a:lnTo>
                <a:lnTo>
                  <a:pt x="7563" y="63"/>
                </a:lnTo>
                <a:lnTo>
                  <a:pt x="7570" y="62"/>
                </a:lnTo>
                <a:lnTo>
                  <a:pt x="7578" y="62"/>
                </a:lnTo>
                <a:lnTo>
                  <a:pt x="7594" y="62"/>
                </a:lnTo>
                <a:lnTo>
                  <a:pt x="7607" y="61"/>
                </a:lnTo>
                <a:lnTo>
                  <a:pt x="7618" y="61"/>
                </a:lnTo>
                <a:lnTo>
                  <a:pt x="7628" y="59"/>
                </a:lnTo>
                <a:lnTo>
                  <a:pt x="7647" y="59"/>
                </a:lnTo>
                <a:lnTo>
                  <a:pt x="7660" y="59"/>
                </a:lnTo>
                <a:lnTo>
                  <a:pt x="7670" y="59"/>
                </a:lnTo>
                <a:lnTo>
                  <a:pt x="7687" y="58"/>
                </a:lnTo>
                <a:lnTo>
                  <a:pt x="7704" y="57"/>
                </a:lnTo>
                <a:lnTo>
                  <a:pt x="7716" y="56"/>
                </a:lnTo>
                <a:lnTo>
                  <a:pt x="7732" y="56"/>
                </a:lnTo>
                <a:lnTo>
                  <a:pt x="7751" y="55"/>
                </a:lnTo>
                <a:lnTo>
                  <a:pt x="7771" y="55"/>
                </a:lnTo>
                <a:lnTo>
                  <a:pt x="7793" y="55"/>
                </a:lnTo>
                <a:lnTo>
                  <a:pt x="7819" y="54"/>
                </a:lnTo>
                <a:lnTo>
                  <a:pt x="7840" y="54"/>
                </a:lnTo>
                <a:lnTo>
                  <a:pt x="7850" y="54"/>
                </a:lnTo>
                <a:lnTo>
                  <a:pt x="7876" y="52"/>
                </a:lnTo>
                <a:lnTo>
                  <a:pt x="7895" y="51"/>
                </a:lnTo>
                <a:lnTo>
                  <a:pt x="7908" y="50"/>
                </a:lnTo>
                <a:lnTo>
                  <a:pt x="7938" y="49"/>
                </a:lnTo>
                <a:lnTo>
                  <a:pt x="7958" y="49"/>
                </a:lnTo>
                <a:lnTo>
                  <a:pt x="7973" y="48"/>
                </a:lnTo>
                <a:lnTo>
                  <a:pt x="7985" y="48"/>
                </a:lnTo>
                <a:lnTo>
                  <a:pt x="7996" y="47"/>
                </a:lnTo>
                <a:lnTo>
                  <a:pt x="8014" y="45"/>
                </a:lnTo>
                <a:lnTo>
                  <a:pt x="8028" y="43"/>
                </a:lnTo>
                <a:lnTo>
                  <a:pt x="8048" y="41"/>
                </a:lnTo>
                <a:lnTo>
                  <a:pt x="8073" y="38"/>
                </a:lnTo>
                <a:lnTo>
                  <a:pt x="8102" y="36"/>
                </a:lnTo>
                <a:lnTo>
                  <a:pt x="8121" y="35"/>
                </a:lnTo>
                <a:lnTo>
                  <a:pt x="8135" y="33"/>
                </a:lnTo>
                <a:lnTo>
                  <a:pt x="8148" y="32"/>
                </a:lnTo>
                <a:lnTo>
                  <a:pt x="8161" y="31"/>
                </a:lnTo>
                <a:lnTo>
                  <a:pt x="8175" y="30"/>
                </a:lnTo>
                <a:lnTo>
                  <a:pt x="8186" y="30"/>
                </a:lnTo>
                <a:lnTo>
                  <a:pt x="8195" y="29"/>
                </a:lnTo>
                <a:lnTo>
                  <a:pt x="8206" y="26"/>
                </a:lnTo>
                <a:lnTo>
                  <a:pt x="8221" y="25"/>
                </a:lnTo>
                <a:lnTo>
                  <a:pt x="8229" y="25"/>
                </a:lnTo>
                <a:lnTo>
                  <a:pt x="8243" y="24"/>
                </a:lnTo>
                <a:lnTo>
                  <a:pt x="8254" y="22"/>
                </a:lnTo>
                <a:lnTo>
                  <a:pt x="8264" y="20"/>
                </a:lnTo>
                <a:lnTo>
                  <a:pt x="8277" y="19"/>
                </a:lnTo>
                <a:lnTo>
                  <a:pt x="8292" y="18"/>
                </a:lnTo>
                <a:lnTo>
                  <a:pt x="8308" y="16"/>
                </a:lnTo>
                <a:lnTo>
                  <a:pt x="8320" y="12"/>
                </a:lnTo>
                <a:lnTo>
                  <a:pt x="8335" y="10"/>
                </a:lnTo>
                <a:lnTo>
                  <a:pt x="8349" y="8"/>
                </a:lnTo>
                <a:lnTo>
                  <a:pt x="8366" y="6"/>
                </a:lnTo>
                <a:lnTo>
                  <a:pt x="8402" y="3"/>
                </a:lnTo>
                <a:lnTo>
                  <a:pt x="8426" y="0"/>
                </a:lnTo>
                <a:lnTo>
                  <a:pt x="8426" y="0"/>
                </a:lnTo>
                <a:lnTo>
                  <a:pt x="8402" y="3"/>
                </a:lnTo>
                <a:lnTo>
                  <a:pt x="8366" y="6"/>
                </a:lnTo>
                <a:lnTo>
                  <a:pt x="8349" y="8"/>
                </a:lnTo>
                <a:lnTo>
                  <a:pt x="8335" y="10"/>
                </a:lnTo>
                <a:lnTo>
                  <a:pt x="8320" y="12"/>
                </a:lnTo>
                <a:lnTo>
                  <a:pt x="8308" y="16"/>
                </a:lnTo>
                <a:lnTo>
                  <a:pt x="8292" y="18"/>
                </a:lnTo>
                <a:lnTo>
                  <a:pt x="8277" y="19"/>
                </a:lnTo>
                <a:lnTo>
                  <a:pt x="8264" y="20"/>
                </a:lnTo>
                <a:lnTo>
                  <a:pt x="8254" y="22"/>
                </a:lnTo>
                <a:lnTo>
                  <a:pt x="8243" y="24"/>
                </a:lnTo>
                <a:lnTo>
                  <a:pt x="8229" y="25"/>
                </a:lnTo>
                <a:lnTo>
                  <a:pt x="8221" y="25"/>
                </a:lnTo>
                <a:lnTo>
                  <a:pt x="8206" y="26"/>
                </a:lnTo>
                <a:lnTo>
                  <a:pt x="8195" y="29"/>
                </a:lnTo>
                <a:lnTo>
                  <a:pt x="8186" y="30"/>
                </a:lnTo>
                <a:lnTo>
                  <a:pt x="8175" y="30"/>
                </a:lnTo>
                <a:lnTo>
                  <a:pt x="8161" y="31"/>
                </a:lnTo>
                <a:lnTo>
                  <a:pt x="8148" y="32"/>
                </a:lnTo>
                <a:lnTo>
                  <a:pt x="8135" y="33"/>
                </a:lnTo>
                <a:lnTo>
                  <a:pt x="8121" y="35"/>
                </a:lnTo>
                <a:lnTo>
                  <a:pt x="8102" y="36"/>
                </a:lnTo>
                <a:lnTo>
                  <a:pt x="8073" y="38"/>
                </a:lnTo>
                <a:lnTo>
                  <a:pt x="8048" y="41"/>
                </a:lnTo>
                <a:lnTo>
                  <a:pt x="8028" y="43"/>
                </a:lnTo>
                <a:lnTo>
                  <a:pt x="8014" y="45"/>
                </a:lnTo>
                <a:lnTo>
                  <a:pt x="7996" y="47"/>
                </a:lnTo>
                <a:lnTo>
                  <a:pt x="7985" y="48"/>
                </a:lnTo>
                <a:lnTo>
                  <a:pt x="7973" y="48"/>
                </a:lnTo>
                <a:lnTo>
                  <a:pt x="7958" y="49"/>
                </a:lnTo>
                <a:lnTo>
                  <a:pt x="7938" y="49"/>
                </a:lnTo>
                <a:lnTo>
                  <a:pt x="7908" y="50"/>
                </a:lnTo>
                <a:lnTo>
                  <a:pt x="7895" y="51"/>
                </a:lnTo>
                <a:lnTo>
                  <a:pt x="7876" y="52"/>
                </a:lnTo>
                <a:lnTo>
                  <a:pt x="7850" y="54"/>
                </a:lnTo>
                <a:lnTo>
                  <a:pt x="7840" y="54"/>
                </a:lnTo>
                <a:lnTo>
                  <a:pt x="7819" y="54"/>
                </a:lnTo>
                <a:lnTo>
                  <a:pt x="7793" y="55"/>
                </a:lnTo>
                <a:lnTo>
                  <a:pt x="7771" y="55"/>
                </a:lnTo>
                <a:lnTo>
                  <a:pt x="7751" y="55"/>
                </a:lnTo>
                <a:lnTo>
                  <a:pt x="7732" y="56"/>
                </a:lnTo>
                <a:lnTo>
                  <a:pt x="7716" y="56"/>
                </a:lnTo>
                <a:lnTo>
                  <a:pt x="7704" y="57"/>
                </a:lnTo>
                <a:lnTo>
                  <a:pt x="7687" y="58"/>
                </a:lnTo>
                <a:lnTo>
                  <a:pt x="7670" y="59"/>
                </a:lnTo>
                <a:lnTo>
                  <a:pt x="7660" y="59"/>
                </a:lnTo>
                <a:lnTo>
                  <a:pt x="7647" y="59"/>
                </a:lnTo>
                <a:lnTo>
                  <a:pt x="7628" y="59"/>
                </a:lnTo>
                <a:lnTo>
                  <a:pt x="7618" y="61"/>
                </a:lnTo>
                <a:lnTo>
                  <a:pt x="7607" y="61"/>
                </a:lnTo>
                <a:lnTo>
                  <a:pt x="7594" y="62"/>
                </a:lnTo>
                <a:lnTo>
                  <a:pt x="7578" y="62"/>
                </a:lnTo>
                <a:lnTo>
                  <a:pt x="7570" y="62"/>
                </a:lnTo>
                <a:lnTo>
                  <a:pt x="7563" y="63"/>
                </a:lnTo>
                <a:lnTo>
                  <a:pt x="7559" y="63"/>
                </a:lnTo>
                <a:lnTo>
                  <a:pt x="7551" y="63"/>
                </a:lnTo>
                <a:lnTo>
                  <a:pt x="7538" y="63"/>
                </a:lnTo>
                <a:lnTo>
                  <a:pt x="7525" y="63"/>
                </a:lnTo>
                <a:lnTo>
                  <a:pt x="7511" y="64"/>
                </a:lnTo>
                <a:lnTo>
                  <a:pt x="7501" y="64"/>
                </a:lnTo>
                <a:lnTo>
                  <a:pt x="7486" y="65"/>
                </a:lnTo>
                <a:lnTo>
                  <a:pt x="7478" y="67"/>
                </a:lnTo>
                <a:lnTo>
                  <a:pt x="7470" y="68"/>
                </a:lnTo>
                <a:lnTo>
                  <a:pt x="7460" y="68"/>
                </a:lnTo>
                <a:lnTo>
                  <a:pt x="7452" y="69"/>
                </a:lnTo>
                <a:lnTo>
                  <a:pt x="7443" y="70"/>
                </a:lnTo>
                <a:lnTo>
                  <a:pt x="7432" y="71"/>
                </a:lnTo>
                <a:lnTo>
                  <a:pt x="7418" y="86"/>
                </a:lnTo>
                <a:lnTo>
                  <a:pt x="7409" y="87"/>
                </a:lnTo>
                <a:lnTo>
                  <a:pt x="7402" y="88"/>
                </a:lnTo>
                <a:lnTo>
                  <a:pt x="7387" y="92"/>
                </a:lnTo>
                <a:lnTo>
                  <a:pt x="7378" y="93"/>
                </a:lnTo>
                <a:lnTo>
                  <a:pt x="7368" y="95"/>
                </a:lnTo>
                <a:lnTo>
                  <a:pt x="7347" y="98"/>
                </a:lnTo>
                <a:lnTo>
                  <a:pt x="7333" y="100"/>
                </a:lnTo>
                <a:lnTo>
                  <a:pt x="7324" y="102"/>
                </a:lnTo>
                <a:lnTo>
                  <a:pt x="7314" y="105"/>
                </a:lnTo>
                <a:lnTo>
                  <a:pt x="7300" y="107"/>
                </a:lnTo>
                <a:lnTo>
                  <a:pt x="7285" y="109"/>
                </a:lnTo>
                <a:lnTo>
                  <a:pt x="7275" y="108"/>
                </a:lnTo>
                <a:lnTo>
                  <a:pt x="7265" y="106"/>
                </a:lnTo>
                <a:lnTo>
                  <a:pt x="7254" y="105"/>
                </a:lnTo>
                <a:lnTo>
                  <a:pt x="7243" y="103"/>
                </a:lnTo>
                <a:lnTo>
                  <a:pt x="7232" y="102"/>
                </a:lnTo>
                <a:lnTo>
                  <a:pt x="7222" y="102"/>
                </a:lnTo>
                <a:lnTo>
                  <a:pt x="7213" y="102"/>
                </a:lnTo>
                <a:lnTo>
                  <a:pt x="7209" y="102"/>
                </a:lnTo>
                <a:lnTo>
                  <a:pt x="7200" y="102"/>
                </a:lnTo>
                <a:lnTo>
                  <a:pt x="7190" y="103"/>
                </a:lnTo>
                <a:lnTo>
                  <a:pt x="7183" y="107"/>
                </a:lnTo>
                <a:lnTo>
                  <a:pt x="7171" y="107"/>
                </a:lnTo>
                <a:lnTo>
                  <a:pt x="7159" y="108"/>
                </a:lnTo>
                <a:lnTo>
                  <a:pt x="7151" y="111"/>
                </a:lnTo>
                <a:lnTo>
                  <a:pt x="7138" y="115"/>
                </a:lnTo>
                <a:lnTo>
                  <a:pt x="7126" y="120"/>
                </a:lnTo>
                <a:lnTo>
                  <a:pt x="7114" y="123"/>
                </a:lnTo>
                <a:lnTo>
                  <a:pt x="7098" y="126"/>
                </a:lnTo>
                <a:lnTo>
                  <a:pt x="7092" y="128"/>
                </a:lnTo>
                <a:lnTo>
                  <a:pt x="7079" y="131"/>
                </a:lnTo>
                <a:lnTo>
                  <a:pt x="7068" y="132"/>
                </a:lnTo>
                <a:lnTo>
                  <a:pt x="7059" y="133"/>
                </a:lnTo>
                <a:lnTo>
                  <a:pt x="7045" y="134"/>
                </a:lnTo>
                <a:lnTo>
                  <a:pt x="7032" y="134"/>
                </a:lnTo>
                <a:lnTo>
                  <a:pt x="7016" y="136"/>
                </a:lnTo>
                <a:lnTo>
                  <a:pt x="6990" y="137"/>
                </a:lnTo>
                <a:lnTo>
                  <a:pt x="6975" y="138"/>
                </a:lnTo>
                <a:lnTo>
                  <a:pt x="6956" y="139"/>
                </a:lnTo>
                <a:lnTo>
                  <a:pt x="6936" y="140"/>
                </a:lnTo>
                <a:lnTo>
                  <a:pt x="6917" y="140"/>
                </a:lnTo>
                <a:lnTo>
                  <a:pt x="6902" y="141"/>
                </a:lnTo>
                <a:lnTo>
                  <a:pt x="6888" y="142"/>
                </a:lnTo>
                <a:lnTo>
                  <a:pt x="6865" y="144"/>
                </a:lnTo>
                <a:lnTo>
                  <a:pt x="6840" y="145"/>
                </a:lnTo>
                <a:lnTo>
                  <a:pt x="6834" y="146"/>
                </a:lnTo>
                <a:lnTo>
                  <a:pt x="6827" y="146"/>
                </a:lnTo>
                <a:lnTo>
                  <a:pt x="6804" y="148"/>
                </a:lnTo>
                <a:lnTo>
                  <a:pt x="6788" y="148"/>
                </a:lnTo>
                <a:lnTo>
                  <a:pt x="6780" y="149"/>
                </a:lnTo>
                <a:lnTo>
                  <a:pt x="6768" y="149"/>
                </a:lnTo>
                <a:lnTo>
                  <a:pt x="6759" y="149"/>
                </a:lnTo>
                <a:lnTo>
                  <a:pt x="6753" y="150"/>
                </a:lnTo>
                <a:lnTo>
                  <a:pt x="6734" y="150"/>
                </a:lnTo>
                <a:lnTo>
                  <a:pt x="6721" y="151"/>
                </a:lnTo>
                <a:lnTo>
                  <a:pt x="6705" y="152"/>
                </a:lnTo>
                <a:lnTo>
                  <a:pt x="6687" y="153"/>
                </a:lnTo>
                <a:lnTo>
                  <a:pt x="6670" y="153"/>
                </a:lnTo>
                <a:lnTo>
                  <a:pt x="6653" y="154"/>
                </a:lnTo>
                <a:lnTo>
                  <a:pt x="6639" y="155"/>
                </a:lnTo>
                <a:lnTo>
                  <a:pt x="6617" y="157"/>
                </a:lnTo>
                <a:lnTo>
                  <a:pt x="6597" y="157"/>
                </a:lnTo>
                <a:lnTo>
                  <a:pt x="6585" y="157"/>
                </a:lnTo>
                <a:lnTo>
                  <a:pt x="6567" y="158"/>
                </a:lnTo>
                <a:lnTo>
                  <a:pt x="6552" y="158"/>
                </a:lnTo>
                <a:lnTo>
                  <a:pt x="6539" y="157"/>
                </a:lnTo>
                <a:lnTo>
                  <a:pt x="6531" y="157"/>
                </a:lnTo>
                <a:lnTo>
                  <a:pt x="6514" y="155"/>
                </a:lnTo>
                <a:lnTo>
                  <a:pt x="6499" y="154"/>
                </a:lnTo>
                <a:lnTo>
                  <a:pt x="6485" y="152"/>
                </a:lnTo>
                <a:lnTo>
                  <a:pt x="6472" y="152"/>
                </a:lnTo>
                <a:lnTo>
                  <a:pt x="6455" y="153"/>
                </a:lnTo>
                <a:lnTo>
                  <a:pt x="6437" y="154"/>
                </a:lnTo>
                <a:lnTo>
                  <a:pt x="6425" y="154"/>
                </a:lnTo>
                <a:lnTo>
                  <a:pt x="6421" y="154"/>
                </a:lnTo>
                <a:lnTo>
                  <a:pt x="6399" y="154"/>
                </a:lnTo>
                <a:lnTo>
                  <a:pt x="6383" y="155"/>
                </a:lnTo>
                <a:lnTo>
                  <a:pt x="6367" y="155"/>
                </a:lnTo>
                <a:lnTo>
                  <a:pt x="6351" y="155"/>
                </a:lnTo>
                <a:lnTo>
                  <a:pt x="6335" y="155"/>
                </a:lnTo>
                <a:lnTo>
                  <a:pt x="6324" y="155"/>
                </a:lnTo>
                <a:lnTo>
                  <a:pt x="6306" y="159"/>
                </a:lnTo>
                <a:lnTo>
                  <a:pt x="6297" y="160"/>
                </a:lnTo>
                <a:lnTo>
                  <a:pt x="6282" y="164"/>
                </a:lnTo>
                <a:lnTo>
                  <a:pt x="6274" y="167"/>
                </a:lnTo>
                <a:lnTo>
                  <a:pt x="6260" y="168"/>
                </a:lnTo>
                <a:lnTo>
                  <a:pt x="6242" y="170"/>
                </a:lnTo>
                <a:lnTo>
                  <a:pt x="6228" y="170"/>
                </a:lnTo>
                <a:lnTo>
                  <a:pt x="6218" y="170"/>
                </a:lnTo>
                <a:lnTo>
                  <a:pt x="6197" y="171"/>
                </a:lnTo>
                <a:lnTo>
                  <a:pt x="6179" y="172"/>
                </a:lnTo>
                <a:lnTo>
                  <a:pt x="6164" y="173"/>
                </a:lnTo>
                <a:lnTo>
                  <a:pt x="6140" y="175"/>
                </a:lnTo>
                <a:lnTo>
                  <a:pt x="6126" y="176"/>
                </a:lnTo>
                <a:lnTo>
                  <a:pt x="6107" y="177"/>
                </a:lnTo>
                <a:lnTo>
                  <a:pt x="6079" y="178"/>
                </a:lnTo>
                <a:lnTo>
                  <a:pt x="6062" y="179"/>
                </a:lnTo>
                <a:lnTo>
                  <a:pt x="6050" y="180"/>
                </a:lnTo>
                <a:lnTo>
                  <a:pt x="6022" y="181"/>
                </a:lnTo>
                <a:lnTo>
                  <a:pt x="6007" y="181"/>
                </a:lnTo>
                <a:lnTo>
                  <a:pt x="5980" y="183"/>
                </a:lnTo>
                <a:lnTo>
                  <a:pt x="5969" y="183"/>
                </a:lnTo>
                <a:lnTo>
                  <a:pt x="5958" y="183"/>
                </a:lnTo>
                <a:lnTo>
                  <a:pt x="5935" y="184"/>
                </a:lnTo>
                <a:lnTo>
                  <a:pt x="5916" y="185"/>
                </a:lnTo>
                <a:lnTo>
                  <a:pt x="5897" y="185"/>
                </a:lnTo>
                <a:lnTo>
                  <a:pt x="5877" y="184"/>
                </a:lnTo>
                <a:lnTo>
                  <a:pt x="5864" y="184"/>
                </a:lnTo>
                <a:lnTo>
                  <a:pt x="5833" y="183"/>
                </a:lnTo>
                <a:lnTo>
                  <a:pt x="5820" y="183"/>
                </a:lnTo>
                <a:lnTo>
                  <a:pt x="5802" y="184"/>
                </a:lnTo>
                <a:lnTo>
                  <a:pt x="5786" y="184"/>
                </a:lnTo>
                <a:lnTo>
                  <a:pt x="5776" y="184"/>
                </a:lnTo>
                <a:lnTo>
                  <a:pt x="5765" y="184"/>
                </a:lnTo>
                <a:lnTo>
                  <a:pt x="5760" y="184"/>
                </a:lnTo>
                <a:lnTo>
                  <a:pt x="5754" y="184"/>
                </a:lnTo>
                <a:lnTo>
                  <a:pt x="5748" y="184"/>
                </a:lnTo>
                <a:lnTo>
                  <a:pt x="5741" y="184"/>
                </a:lnTo>
                <a:lnTo>
                  <a:pt x="5737" y="184"/>
                </a:lnTo>
                <a:lnTo>
                  <a:pt x="5730" y="184"/>
                </a:lnTo>
                <a:lnTo>
                  <a:pt x="5726" y="184"/>
                </a:lnTo>
                <a:lnTo>
                  <a:pt x="5722" y="184"/>
                </a:lnTo>
                <a:lnTo>
                  <a:pt x="5706" y="183"/>
                </a:lnTo>
                <a:lnTo>
                  <a:pt x="5696" y="181"/>
                </a:lnTo>
                <a:lnTo>
                  <a:pt x="5689" y="181"/>
                </a:lnTo>
                <a:lnTo>
                  <a:pt x="5677" y="181"/>
                </a:lnTo>
                <a:lnTo>
                  <a:pt x="5666" y="181"/>
                </a:lnTo>
                <a:lnTo>
                  <a:pt x="5662" y="181"/>
                </a:lnTo>
                <a:lnTo>
                  <a:pt x="5655" y="181"/>
                </a:lnTo>
                <a:lnTo>
                  <a:pt x="5648" y="181"/>
                </a:lnTo>
                <a:lnTo>
                  <a:pt x="5636" y="181"/>
                </a:lnTo>
                <a:lnTo>
                  <a:pt x="5626" y="180"/>
                </a:lnTo>
                <a:lnTo>
                  <a:pt x="5621" y="180"/>
                </a:lnTo>
                <a:lnTo>
                  <a:pt x="5614" y="180"/>
                </a:lnTo>
                <a:lnTo>
                  <a:pt x="5610" y="179"/>
                </a:lnTo>
                <a:lnTo>
                  <a:pt x="5603" y="179"/>
                </a:lnTo>
                <a:lnTo>
                  <a:pt x="5595" y="179"/>
                </a:lnTo>
                <a:lnTo>
                  <a:pt x="5586" y="178"/>
                </a:lnTo>
                <a:lnTo>
                  <a:pt x="5581" y="178"/>
                </a:lnTo>
                <a:lnTo>
                  <a:pt x="5576" y="178"/>
                </a:lnTo>
                <a:lnTo>
                  <a:pt x="5572" y="178"/>
                </a:lnTo>
                <a:lnTo>
                  <a:pt x="5563" y="178"/>
                </a:lnTo>
                <a:lnTo>
                  <a:pt x="5560" y="178"/>
                </a:lnTo>
                <a:lnTo>
                  <a:pt x="5549" y="178"/>
                </a:lnTo>
                <a:lnTo>
                  <a:pt x="5541" y="179"/>
                </a:lnTo>
                <a:lnTo>
                  <a:pt x="5535" y="179"/>
                </a:lnTo>
                <a:lnTo>
                  <a:pt x="5532" y="179"/>
                </a:lnTo>
                <a:lnTo>
                  <a:pt x="5525" y="179"/>
                </a:lnTo>
                <a:lnTo>
                  <a:pt x="5517" y="180"/>
                </a:lnTo>
                <a:lnTo>
                  <a:pt x="5510" y="180"/>
                </a:lnTo>
                <a:lnTo>
                  <a:pt x="5504" y="180"/>
                </a:lnTo>
                <a:lnTo>
                  <a:pt x="5500" y="180"/>
                </a:lnTo>
                <a:lnTo>
                  <a:pt x="5489" y="180"/>
                </a:lnTo>
                <a:lnTo>
                  <a:pt x="5480" y="180"/>
                </a:lnTo>
                <a:lnTo>
                  <a:pt x="5469" y="179"/>
                </a:lnTo>
                <a:lnTo>
                  <a:pt x="5456" y="178"/>
                </a:lnTo>
                <a:lnTo>
                  <a:pt x="5445" y="178"/>
                </a:lnTo>
                <a:lnTo>
                  <a:pt x="5433" y="176"/>
                </a:lnTo>
                <a:lnTo>
                  <a:pt x="5421" y="175"/>
                </a:lnTo>
                <a:lnTo>
                  <a:pt x="5413" y="174"/>
                </a:lnTo>
                <a:lnTo>
                  <a:pt x="5407" y="173"/>
                </a:lnTo>
                <a:lnTo>
                  <a:pt x="5403" y="173"/>
                </a:lnTo>
                <a:lnTo>
                  <a:pt x="5394" y="173"/>
                </a:lnTo>
                <a:lnTo>
                  <a:pt x="5390" y="173"/>
                </a:lnTo>
                <a:lnTo>
                  <a:pt x="5385" y="173"/>
                </a:lnTo>
                <a:lnTo>
                  <a:pt x="5372" y="172"/>
                </a:lnTo>
                <a:lnTo>
                  <a:pt x="5353" y="172"/>
                </a:lnTo>
                <a:lnTo>
                  <a:pt x="5342" y="172"/>
                </a:lnTo>
                <a:lnTo>
                  <a:pt x="5332" y="172"/>
                </a:lnTo>
                <a:lnTo>
                  <a:pt x="5319" y="172"/>
                </a:lnTo>
                <a:lnTo>
                  <a:pt x="5313" y="172"/>
                </a:lnTo>
                <a:lnTo>
                  <a:pt x="5300" y="172"/>
                </a:lnTo>
                <a:lnTo>
                  <a:pt x="5288" y="172"/>
                </a:lnTo>
                <a:lnTo>
                  <a:pt x="5280" y="171"/>
                </a:lnTo>
                <a:lnTo>
                  <a:pt x="5273" y="171"/>
                </a:lnTo>
                <a:lnTo>
                  <a:pt x="5269" y="171"/>
                </a:lnTo>
                <a:lnTo>
                  <a:pt x="5262" y="171"/>
                </a:lnTo>
                <a:lnTo>
                  <a:pt x="5259" y="171"/>
                </a:lnTo>
                <a:lnTo>
                  <a:pt x="5253" y="171"/>
                </a:lnTo>
                <a:lnTo>
                  <a:pt x="5249" y="171"/>
                </a:lnTo>
                <a:lnTo>
                  <a:pt x="5240" y="171"/>
                </a:lnTo>
                <a:lnTo>
                  <a:pt x="5236" y="171"/>
                </a:lnTo>
                <a:lnTo>
                  <a:pt x="5231" y="171"/>
                </a:lnTo>
                <a:lnTo>
                  <a:pt x="5222" y="171"/>
                </a:lnTo>
                <a:lnTo>
                  <a:pt x="5214" y="171"/>
                </a:lnTo>
                <a:lnTo>
                  <a:pt x="5204" y="171"/>
                </a:lnTo>
                <a:lnTo>
                  <a:pt x="5195" y="171"/>
                </a:lnTo>
                <a:lnTo>
                  <a:pt x="5170" y="171"/>
                </a:lnTo>
                <a:lnTo>
                  <a:pt x="5151" y="171"/>
                </a:lnTo>
                <a:lnTo>
                  <a:pt x="5129" y="172"/>
                </a:lnTo>
                <a:lnTo>
                  <a:pt x="5111" y="172"/>
                </a:lnTo>
                <a:lnTo>
                  <a:pt x="5095" y="173"/>
                </a:lnTo>
                <a:lnTo>
                  <a:pt x="5076" y="175"/>
                </a:lnTo>
                <a:lnTo>
                  <a:pt x="5059" y="177"/>
                </a:lnTo>
                <a:lnTo>
                  <a:pt x="5047" y="179"/>
                </a:lnTo>
                <a:lnTo>
                  <a:pt x="5038" y="180"/>
                </a:lnTo>
                <a:lnTo>
                  <a:pt x="5027" y="181"/>
                </a:lnTo>
                <a:lnTo>
                  <a:pt x="5014" y="181"/>
                </a:lnTo>
                <a:lnTo>
                  <a:pt x="5005" y="183"/>
                </a:lnTo>
                <a:lnTo>
                  <a:pt x="4994" y="183"/>
                </a:lnTo>
                <a:lnTo>
                  <a:pt x="4982" y="184"/>
                </a:lnTo>
                <a:lnTo>
                  <a:pt x="4978" y="184"/>
                </a:lnTo>
                <a:lnTo>
                  <a:pt x="4968" y="185"/>
                </a:lnTo>
                <a:lnTo>
                  <a:pt x="4964" y="185"/>
                </a:lnTo>
                <a:lnTo>
                  <a:pt x="4960" y="185"/>
                </a:lnTo>
                <a:lnTo>
                  <a:pt x="4954" y="185"/>
                </a:lnTo>
                <a:lnTo>
                  <a:pt x="4948" y="185"/>
                </a:lnTo>
                <a:lnTo>
                  <a:pt x="4939" y="186"/>
                </a:lnTo>
                <a:lnTo>
                  <a:pt x="4930" y="186"/>
                </a:lnTo>
                <a:lnTo>
                  <a:pt x="4920" y="186"/>
                </a:lnTo>
                <a:lnTo>
                  <a:pt x="4907" y="186"/>
                </a:lnTo>
                <a:lnTo>
                  <a:pt x="4900" y="186"/>
                </a:lnTo>
                <a:lnTo>
                  <a:pt x="4890" y="186"/>
                </a:lnTo>
                <a:lnTo>
                  <a:pt x="4883" y="185"/>
                </a:lnTo>
                <a:lnTo>
                  <a:pt x="4875" y="185"/>
                </a:lnTo>
                <a:lnTo>
                  <a:pt x="4867" y="185"/>
                </a:lnTo>
                <a:lnTo>
                  <a:pt x="4861" y="185"/>
                </a:lnTo>
                <a:lnTo>
                  <a:pt x="4852" y="185"/>
                </a:lnTo>
                <a:lnTo>
                  <a:pt x="4848" y="185"/>
                </a:lnTo>
                <a:lnTo>
                  <a:pt x="4841" y="185"/>
                </a:lnTo>
                <a:lnTo>
                  <a:pt x="4834" y="185"/>
                </a:lnTo>
                <a:lnTo>
                  <a:pt x="4824" y="186"/>
                </a:lnTo>
                <a:lnTo>
                  <a:pt x="4818" y="186"/>
                </a:lnTo>
                <a:lnTo>
                  <a:pt x="4808" y="186"/>
                </a:lnTo>
                <a:lnTo>
                  <a:pt x="4802" y="187"/>
                </a:lnTo>
                <a:lnTo>
                  <a:pt x="4797" y="187"/>
                </a:lnTo>
                <a:lnTo>
                  <a:pt x="4791" y="187"/>
                </a:lnTo>
                <a:lnTo>
                  <a:pt x="4783" y="188"/>
                </a:lnTo>
                <a:lnTo>
                  <a:pt x="4772" y="188"/>
                </a:lnTo>
                <a:lnTo>
                  <a:pt x="4760" y="189"/>
                </a:lnTo>
                <a:lnTo>
                  <a:pt x="4742" y="190"/>
                </a:lnTo>
                <a:lnTo>
                  <a:pt x="4721" y="193"/>
                </a:lnTo>
                <a:lnTo>
                  <a:pt x="4711" y="194"/>
                </a:lnTo>
                <a:lnTo>
                  <a:pt x="4693" y="196"/>
                </a:lnTo>
                <a:lnTo>
                  <a:pt x="4681" y="198"/>
                </a:lnTo>
                <a:lnTo>
                  <a:pt x="4666" y="201"/>
                </a:lnTo>
                <a:lnTo>
                  <a:pt x="4658" y="202"/>
                </a:lnTo>
                <a:lnTo>
                  <a:pt x="4641" y="204"/>
                </a:lnTo>
                <a:lnTo>
                  <a:pt x="4626" y="203"/>
                </a:lnTo>
                <a:lnTo>
                  <a:pt x="4612" y="203"/>
                </a:lnTo>
                <a:lnTo>
                  <a:pt x="4604" y="202"/>
                </a:lnTo>
                <a:lnTo>
                  <a:pt x="4582" y="201"/>
                </a:lnTo>
                <a:lnTo>
                  <a:pt x="4572" y="201"/>
                </a:lnTo>
                <a:lnTo>
                  <a:pt x="4561" y="201"/>
                </a:lnTo>
                <a:lnTo>
                  <a:pt x="4541" y="203"/>
                </a:lnTo>
                <a:lnTo>
                  <a:pt x="4527" y="203"/>
                </a:lnTo>
                <a:lnTo>
                  <a:pt x="4512" y="203"/>
                </a:lnTo>
                <a:lnTo>
                  <a:pt x="4500" y="203"/>
                </a:lnTo>
                <a:lnTo>
                  <a:pt x="4485" y="203"/>
                </a:lnTo>
                <a:lnTo>
                  <a:pt x="4470" y="203"/>
                </a:lnTo>
                <a:lnTo>
                  <a:pt x="4461" y="204"/>
                </a:lnTo>
                <a:lnTo>
                  <a:pt x="4437" y="201"/>
                </a:lnTo>
                <a:lnTo>
                  <a:pt x="4432" y="201"/>
                </a:lnTo>
                <a:lnTo>
                  <a:pt x="4411" y="200"/>
                </a:lnTo>
                <a:lnTo>
                  <a:pt x="4393" y="199"/>
                </a:lnTo>
                <a:lnTo>
                  <a:pt x="4347" y="197"/>
                </a:lnTo>
                <a:lnTo>
                  <a:pt x="4343" y="196"/>
                </a:lnTo>
                <a:lnTo>
                  <a:pt x="4309" y="196"/>
                </a:lnTo>
                <a:lnTo>
                  <a:pt x="4307" y="196"/>
                </a:lnTo>
                <a:lnTo>
                  <a:pt x="4298" y="194"/>
                </a:lnTo>
                <a:lnTo>
                  <a:pt x="4285" y="194"/>
                </a:lnTo>
                <a:lnTo>
                  <a:pt x="4279" y="194"/>
                </a:lnTo>
                <a:lnTo>
                  <a:pt x="4265" y="193"/>
                </a:lnTo>
                <a:lnTo>
                  <a:pt x="4244" y="192"/>
                </a:lnTo>
                <a:lnTo>
                  <a:pt x="4230" y="192"/>
                </a:lnTo>
                <a:lnTo>
                  <a:pt x="4223" y="192"/>
                </a:lnTo>
                <a:lnTo>
                  <a:pt x="4204" y="192"/>
                </a:lnTo>
                <a:lnTo>
                  <a:pt x="4193" y="192"/>
                </a:lnTo>
                <a:lnTo>
                  <a:pt x="4158" y="192"/>
                </a:lnTo>
                <a:lnTo>
                  <a:pt x="4151" y="192"/>
                </a:lnTo>
                <a:lnTo>
                  <a:pt x="4145" y="192"/>
                </a:lnTo>
                <a:lnTo>
                  <a:pt x="4119" y="191"/>
                </a:lnTo>
                <a:lnTo>
                  <a:pt x="4107" y="191"/>
                </a:lnTo>
                <a:lnTo>
                  <a:pt x="4098" y="191"/>
                </a:lnTo>
                <a:lnTo>
                  <a:pt x="4088" y="191"/>
                </a:lnTo>
                <a:lnTo>
                  <a:pt x="4074" y="191"/>
                </a:lnTo>
                <a:lnTo>
                  <a:pt x="4061" y="191"/>
                </a:lnTo>
                <a:lnTo>
                  <a:pt x="4053" y="191"/>
                </a:lnTo>
                <a:lnTo>
                  <a:pt x="4044" y="191"/>
                </a:lnTo>
                <a:lnTo>
                  <a:pt x="4033" y="190"/>
                </a:lnTo>
                <a:lnTo>
                  <a:pt x="4018" y="190"/>
                </a:lnTo>
                <a:lnTo>
                  <a:pt x="4009" y="190"/>
                </a:lnTo>
                <a:lnTo>
                  <a:pt x="3994" y="190"/>
                </a:lnTo>
                <a:lnTo>
                  <a:pt x="3983" y="190"/>
                </a:lnTo>
                <a:lnTo>
                  <a:pt x="3978" y="190"/>
                </a:lnTo>
                <a:lnTo>
                  <a:pt x="3966" y="189"/>
                </a:lnTo>
                <a:lnTo>
                  <a:pt x="3957" y="188"/>
                </a:lnTo>
                <a:lnTo>
                  <a:pt x="3945" y="188"/>
                </a:lnTo>
                <a:lnTo>
                  <a:pt x="3931" y="187"/>
                </a:lnTo>
                <a:lnTo>
                  <a:pt x="3923" y="187"/>
                </a:lnTo>
                <a:lnTo>
                  <a:pt x="3917" y="187"/>
                </a:lnTo>
                <a:lnTo>
                  <a:pt x="3907" y="186"/>
                </a:lnTo>
                <a:lnTo>
                  <a:pt x="3900" y="186"/>
                </a:lnTo>
                <a:lnTo>
                  <a:pt x="3893" y="185"/>
                </a:lnTo>
                <a:lnTo>
                  <a:pt x="3887" y="185"/>
                </a:lnTo>
                <a:lnTo>
                  <a:pt x="3875" y="185"/>
                </a:lnTo>
                <a:lnTo>
                  <a:pt x="3869" y="185"/>
                </a:lnTo>
                <a:lnTo>
                  <a:pt x="3858" y="185"/>
                </a:lnTo>
                <a:lnTo>
                  <a:pt x="3850" y="186"/>
                </a:lnTo>
                <a:lnTo>
                  <a:pt x="3840" y="187"/>
                </a:lnTo>
                <a:lnTo>
                  <a:pt x="3833" y="187"/>
                </a:lnTo>
                <a:lnTo>
                  <a:pt x="3829" y="187"/>
                </a:lnTo>
                <a:lnTo>
                  <a:pt x="3818" y="188"/>
                </a:lnTo>
                <a:lnTo>
                  <a:pt x="3811" y="188"/>
                </a:lnTo>
                <a:lnTo>
                  <a:pt x="3801" y="188"/>
                </a:lnTo>
                <a:lnTo>
                  <a:pt x="3793" y="189"/>
                </a:lnTo>
                <a:lnTo>
                  <a:pt x="3786" y="189"/>
                </a:lnTo>
                <a:lnTo>
                  <a:pt x="3777" y="189"/>
                </a:lnTo>
                <a:lnTo>
                  <a:pt x="3768" y="189"/>
                </a:lnTo>
                <a:lnTo>
                  <a:pt x="3761" y="190"/>
                </a:lnTo>
                <a:lnTo>
                  <a:pt x="3755" y="190"/>
                </a:lnTo>
                <a:lnTo>
                  <a:pt x="3747" y="191"/>
                </a:lnTo>
                <a:lnTo>
                  <a:pt x="3740" y="191"/>
                </a:lnTo>
                <a:lnTo>
                  <a:pt x="3725" y="191"/>
                </a:lnTo>
                <a:lnTo>
                  <a:pt x="3723" y="191"/>
                </a:lnTo>
                <a:lnTo>
                  <a:pt x="3713" y="191"/>
                </a:lnTo>
                <a:lnTo>
                  <a:pt x="3703" y="191"/>
                </a:lnTo>
                <a:lnTo>
                  <a:pt x="3697" y="190"/>
                </a:lnTo>
                <a:lnTo>
                  <a:pt x="3687" y="190"/>
                </a:lnTo>
                <a:lnTo>
                  <a:pt x="3683" y="190"/>
                </a:lnTo>
                <a:lnTo>
                  <a:pt x="3674" y="191"/>
                </a:lnTo>
                <a:lnTo>
                  <a:pt x="3669" y="192"/>
                </a:lnTo>
                <a:lnTo>
                  <a:pt x="3660" y="193"/>
                </a:lnTo>
                <a:lnTo>
                  <a:pt x="3657" y="192"/>
                </a:lnTo>
                <a:lnTo>
                  <a:pt x="3650" y="192"/>
                </a:lnTo>
                <a:lnTo>
                  <a:pt x="3643" y="190"/>
                </a:lnTo>
                <a:lnTo>
                  <a:pt x="3634" y="190"/>
                </a:lnTo>
                <a:lnTo>
                  <a:pt x="3631" y="189"/>
                </a:lnTo>
                <a:lnTo>
                  <a:pt x="3625" y="189"/>
                </a:lnTo>
                <a:lnTo>
                  <a:pt x="3620" y="190"/>
                </a:lnTo>
                <a:lnTo>
                  <a:pt x="3614" y="190"/>
                </a:lnTo>
                <a:lnTo>
                  <a:pt x="3611" y="190"/>
                </a:lnTo>
                <a:lnTo>
                  <a:pt x="3603" y="190"/>
                </a:lnTo>
                <a:lnTo>
                  <a:pt x="3598" y="190"/>
                </a:lnTo>
                <a:lnTo>
                  <a:pt x="3590" y="190"/>
                </a:lnTo>
                <a:lnTo>
                  <a:pt x="3581" y="189"/>
                </a:lnTo>
                <a:lnTo>
                  <a:pt x="3572" y="188"/>
                </a:lnTo>
                <a:lnTo>
                  <a:pt x="3561" y="188"/>
                </a:lnTo>
                <a:lnTo>
                  <a:pt x="3554" y="188"/>
                </a:lnTo>
                <a:lnTo>
                  <a:pt x="3543" y="188"/>
                </a:lnTo>
                <a:lnTo>
                  <a:pt x="3536" y="187"/>
                </a:lnTo>
                <a:lnTo>
                  <a:pt x="3529" y="187"/>
                </a:lnTo>
                <a:lnTo>
                  <a:pt x="3522" y="186"/>
                </a:lnTo>
                <a:lnTo>
                  <a:pt x="3514" y="185"/>
                </a:lnTo>
                <a:lnTo>
                  <a:pt x="3506" y="185"/>
                </a:lnTo>
                <a:lnTo>
                  <a:pt x="3499" y="184"/>
                </a:lnTo>
                <a:lnTo>
                  <a:pt x="3492" y="184"/>
                </a:lnTo>
                <a:lnTo>
                  <a:pt x="3482" y="183"/>
                </a:lnTo>
                <a:lnTo>
                  <a:pt x="3476" y="183"/>
                </a:lnTo>
                <a:lnTo>
                  <a:pt x="3467" y="181"/>
                </a:lnTo>
                <a:lnTo>
                  <a:pt x="3455" y="184"/>
                </a:lnTo>
                <a:lnTo>
                  <a:pt x="3445" y="184"/>
                </a:lnTo>
                <a:lnTo>
                  <a:pt x="3441" y="185"/>
                </a:lnTo>
                <a:lnTo>
                  <a:pt x="3433" y="185"/>
                </a:lnTo>
                <a:lnTo>
                  <a:pt x="3425" y="185"/>
                </a:lnTo>
                <a:lnTo>
                  <a:pt x="3419" y="186"/>
                </a:lnTo>
                <a:lnTo>
                  <a:pt x="3413" y="186"/>
                </a:lnTo>
                <a:lnTo>
                  <a:pt x="3410" y="187"/>
                </a:lnTo>
                <a:lnTo>
                  <a:pt x="3399" y="188"/>
                </a:lnTo>
                <a:lnTo>
                  <a:pt x="3393" y="188"/>
                </a:lnTo>
                <a:lnTo>
                  <a:pt x="3385" y="189"/>
                </a:lnTo>
                <a:lnTo>
                  <a:pt x="3377" y="189"/>
                </a:lnTo>
                <a:lnTo>
                  <a:pt x="3364" y="188"/>
                </a:lnTo>
                <a:lnTo>
                  <a:pt x="3352" y="188"/>
                </a:lnTo>
                <a:lnTo>
                  <a:pt x="3346" y="187"/>
                </a:lnTo>
                <a:lnTo>
                  <a:pt x="3330" y="185"/>
                </a:lnTo>
                <a:lnTo>
                  <a:pt x="3324" y="184"/>
                </a:lnTo>
                <a:lnTo>
                  <a:pt x="3314" y="183"/>
                </a:lnTo>
                <a:lnTo>
                  <a:pt x="3307" y="183"/>
                </a:lnTo>
                <a:lnTo>
                  <a:pt x="3300" y="183"/>
                </a:lnTo>
                <a:lnTo>
                  <a:pt x="3294" y="181"/>
                </a:lnTo>
                <a:lnTo>
                  <a:pt x="3286" y="181"/>
                </a:lnTo>
                <a:lnTo>
                  <a:pt x="3281" y="181"/>
                </a:lnTo>
                <a:lnTo>
                  <a:pt x="3274" y="181"/>
                </a:lnTo>
                <a:lnTo>
                  <a:pt x="3269" y="181"/>
                </a:lnTo>
                <a:lnTo>
                  <a:pt x="3259" y="180"/>
                </a:lnTo>
                <a:lnTo>
                  <a:pt x="3256" y="180"/>
                </a:lnTo>
                <a:lnTo>
                  <a:pt x="3245" y="179"/>
                </a:lnTo>
                <a:lnTo>
                  <a:pt x="3236" y="179"/>
                </a:lnTo>
                <a:lnTo>
                  <a:pt x="3228" y="179"/>
                </a:lnTo>
                <a:lnTo>
                  <a:pt x="3218" y="178"/>
                </a:lnTo>
                <a:lnTo>
                  <a:pt x="3211" y="178"/>
                </a:lnTo>
                <a:lnTo>
                  <a:pt x="3202" y="178"/>
                </a:lnTo>
                <a:lnTo>
                  <a:pt x="3196" y="178"/>
                </a:lnTo>
                <a:lnTo>
                  <a:pt x="3183" y="178"/>
                </a:lnTo>
                <a:lnTo>
                  <a:pt x="3176" y="178"/>
                </a:lnTo>
                <a:lnTo>
                  <a:pt x="3168" y="177"/>
                </a:lnTo>
                <a:lnTo>
                  <a:pt x="3162" y="177"/>
                </a:lnTo>
                <a:lnTo>
                  <a:pt x="3162" y="177"/>
                </a:lnTo>
                <a:lnTo>
                  <a:pt x="3157" y="177"/>
                </a:lnTo>
                <a:lnTo>
                  <a:pt x="3146" y="176"/>
                </a:lnTo>
                <a:lnTo>
                  <a:pt x="3141" y="177"/>
                </a:lnTo>
                <a:lnTo>
                  <a:pt x="3130" y="177"/>
                </a:lnTo>
                <a:lnTo>
                  <a:pt x="3116" y="177"/>
                </a:lnTo>
                <a:lnTo>
                  <a:pt x="3114" y="177"/>
                </a:lnTo>
                <a:lnTo>
                  <a:pt x="3100" y="178"/>
                </a:lnTo>
                <a:lnTo>
                  <a:pt x="3086" y="179"/>
                </a:lnTo>
                <a:lnTo>
                  <a:pt x="3076" y="178"/>
                </a:lnTo>
                <a:lnTo>
                  <a:pt x="3071" y="178"/>
                </a:lnTo>
                <a:lnTo>
                  <a:pt x="3056" y="178"/>
                </a:lnTo>
                <a:lnTo>
                  <a:pt x="3038" y="178"/>
                </a:lnTo>
                <a:lnTo>
                  <a:pt x="3036" y="178"/>
                </a:lnTo>
                <a:lnTo>
                  <a:pt x="3019" y="179"/>
                </a:lnTo>
                <a:lnTo>
                  <a:pt x="3016" y="179"/>
                </a:lnTo>
                <a:lnTo>
                  <a:pt x="3007" y="178"/>
                </a:lnTo>
                <a:lnTo>
                  <a:pt x="3001" y="178"/>
                </a:lnTo>
                <a:lnTo>
                  <a:pt x="2992" y="178"/>
                </a:lnTo>
                <a:lnTo>
                  <a:pt x="2992" y="178"/>
                </a:lnTo>
                <a:lnTo>
                  <a:pt x="2991" y="178"/>
                </a:lnTo>
                <a:lnTo>
                  <a:pt x="2984" y="177"/>
                </a:lnTo>
                <a:lnTo>
                  <a:pt x="2974" y="177"/>
                </a:lnTo>
                <a:lnTo>
                  <a:pt x="2964" y="176"/>
                </a:lnTo>
                <a:lnTo>
                  <a:pt x="2955" y="176"/>
                </a:lnTo>
                <a:lnTo>
                  <a:pt x="2945" y="176"/>
                </a:lnTo>
                <a:lnTo>
                  <a:pt x="2941" y="176"/>
                </a:lnTo>
                <a:lnTo>
                  <a:pt x="2928" y="174"/>
                </a:lnTo>
                <a:lnTo>
                  <a:pt x="2918" y="173"/>
                </a:lnTo>
                <a:lnTo>
                  <a:pt x="2907" y="172"/>
                </a:lnTo>
                <a:lnTo>
                  <a:pt x="2886" y="168"/>
                </a:lnTo>
                <a:lnTo>
                  <a:pt x="2863" y="170"/>
                </a:lnTo>
                <a:lnTo>
                  <a:pt x="2846" y="170"/>
                </a:lnTo>
                <a:lnTo>
                  <a:pt x="2833" y="170"/>
                </a:lnTo>
                <a:lnTo>
                  <a:pt x="2818" y="171"/>
                </a:lnTo>
                <a:lnTo>
                  <a:pt x="2797" y="171"/>
                </a:lnTo>
                <a:lnTo>
                  <a:pt x="2781" y="171"/>
                </a:lnTo>
                <a:lnTo>
                  <a:pt x="2780" y="171"/>
                </a:lnTo>
                <a:lnTo>
                  <a:pt x="2663" y="180"/>
                </a:lnTo>
                <a:lnTo>
                  <a:pt x="2549" y="184"/>
                </a:lnTo>
                <a:lnTo>
                  <a:pt x="2518" y="185"/>
                </a:lnTo>
                <a:lnTo>
                  <a:pt x="2488" y="185"/>
                </a:lnTo>
                <a:lnTo>
                  <a:pt x="2438" y="187"/>
                </a:lnTo>
                <a:lnTo>
                  <a:pt x="2343" y="189"/>
                </a:lnTo>
                <a:lnTo>
                  <a:pt x="2213" y="193"/>
                </a:lnTo>
                <a:lnTo>
                  <a:pt x="2199" y="193"/>
                </a:lnTo>
                <a:lnTo>
                  <a:pt x="2145" y="194"/>
                </a:lnTo>
                <a:lnTo>
                  <a:pt x="2064" y="196"/>
                </a:lnTo>
                <a:lnTo>
                  <a:pt x="2001" y="193"/>
                </a:lnTo>
                <a:lnTo>
                  <a:pt x="1954" y="187"/>
                </a:lnTo>
                <a:lnTo>
                  <a:pt x="1886" y="176"/>
                </a:lnTo>
                <a:lnTo>
                  <a:pt x="1750" y="160"/>
                </a:lnTo>
                <a:lnTo>
                  <a:pt x="1667" y="151"/>
                </a:lnTo>
                <a:lnTo>
                  <a:pt x="1562" y="149"/>
                </a:lnTo>
                <a:lnTo>
                  <a:pt x="1050" y="149"/>
                </a:lnTo>
                <a:lnTo>
                  <a:pt x="258" y="155"/>
                </a:lnTo>
                <a:lnTo>
                  <a:pt x="0" y="157"/>
                </a:lnTo>
                <a:lnTo>
                  <a:pt x="0" y="157"/>
                </a:lnTo>
                <a:close/>
              </a:path>
            </a:pathLst>
          </a:custGeom>
          <a:solidFill>
            <a:srgbClr val="CCFFCC"/>
          </a:solidFill>
          <a:ln w="9525">
            <a:noFill/>
            <a:round/>
            <a:headEnd/>
            <a:tailEnd/>
          </a:ln>
        </p:spPr>
        <p:txBody>
          <a:bodyPr/>
          <a:lstStyle/>
          <a:p>
            <a:endParaRPr lang="en-GB"/>
          </a:p>
        </p:txBody>
      </p:sp>
      <p:sp>
        <p:nvSpPr>
          <p:cNvPr id="55" name="Freeform 2450"/>
          <p:cNvSpPr>
            <a:spLocks/>
          </p:cNvSpPr>
          <p:nvPr>
            <p:custDataLst>
              <p:tags r:id="rId46"/>
            </p:custDataLst>
          </p:nvPr>
        </p:nvSpPr>
        <p:spPr bwMode="auto">
          <a:xfrm>
            <a:off x="400988" y="2308232"/>
            <a:ext cx="8161157" cy="199526"/>
          </a:xfrm>
          <a:custGeom>
            <a:avLst/>
            <a:gdLst/>
            <a:ahLst/>
            <a:cxnLst>
              <a:cxn ang="0">
                <a:pos x="2518" y="185"/>
              </a:cxn>
              <a:cxn ang="0">
                <a:pos x="2964" y="176"/>
              </a:cxn>
              <a:cxn ang="0">
                <a:pos x="3114" y="177"/>
              </a:cxn>
              <a:cxn ang="0">
                <a:pos x="3245" y="179"/>
              </a:cxn>
              <a:cxn ang="0">
                <a:pos x="3385" y="189"/>
              </a:cxn>
              <a:cxn ang="0">
                <a:pos x="3514" y="185"/>
              </a:cxn>
              <a:cxn ang="0">
                <a:pos x="3634" y="190"/>
              </a:cxn>
              <a:cxn ang="0">
                <a:pos x="3761" y="190"/>
              </a:cxn>
              <a:cxn ang="0">
                <a:pos x="3900" y="186"/>
              </a:cxn>
              <a:cxn ang="0">
                <a:pos x="4074" y="191"/>
              </a:cxn>
              <a:cxn ang="0">
                <a:pos x="4307" y="196"/>
              </a:cxn>
              <a:cxn ang="0">
                <a:pos x="4582" y="201"/>
              </a:cxn>
              <a:cxn ang="0">
                <a:pos x="4802" y="187"/>
              </a:cxn>
              <a:cxn ang="0">
                <a:pos x="4939" y="186"/>
              </a:cxn>
              <a:cxn ang="0">
                <a:pos x="5111" y="172"/>
              </a:cxn>
              <a:cxn ang="0">
                <a:pos x="5280" y="171"/>
              </a:cxn>
              <a:cxn ang="0">
                <a:pos x="5445" y="178"/>
              </a:cxn>
              <a:cxn ang="0">
                <a:pos x="5576" y="178"/>
              </a:cxn>
              <a:cxn ang="0">
                <a:pos x="5706" y="183"/>
              </a:cxn>
              <a:cxn ang="0">
                <a:pos x="5897" y="185"/>
              </a:cxn>
              <a:cxn ang="0">
                <a:pos x="6218" y="170"/>
              </a:cxn>
              <a:cxn ang="0">
                <a:pos x="6455" y="153"/>
              </a:cxn>
              <a:cxn ang="0">
                <a:pos x="6721" y="151"/>
              </a:cxn>
              <a:cxn ang="0">
                <a:pos x="6975" y="138"/>
              </a:cxn>
              <a:cxn ang="0">
                <a:pos x="7190" y="103"/>
              </a:cxn>
              <a:cxn ang="0">
                <a:pos x="7378" y="93"/>
              </a:cxn>
              <a:cxn ang="0">
                <a:pos x="7559" y="63"/>
              </a:cxn>
              <a:cxn ang="0">
                <a:pos x="7793" y="55"/>
              </a:cxn>
              <a:cxn ang="0">
                <a:pos x="8121" y="35"/>
              </a:cxn>
              <a:cxn ang="0">
                <a:pos x="8335" y="10"/>
              </a:cxn>
              <a:cxn ang="0">
                <a:pos x="8229" y="25"/>
              </a:cxn>
              <a:cxn ang="0">
                <a:pos x="7973" y="48"/>
              </a:cxn>
              <a:cxn ang="0">
                <a:pos x="7660" y="59"/>
              </a:cxn>
              <a:cxn ang="0">
                <a:pos x="7470" y="68"/>
              </a:cxn>
              <a:cxn ang="0">
                <a:pos x="7275" y="108"/>
              </a:cxn>
              <a:cxn ang="0">
                <a:pos x="7098" y="126"/>
              </a:cxn>
              <a:cxn ang="0">
                <a:pos x="6834" y="146"/>
              </a:cxn>
              <a:cxn ang="0">
                <a:pos x="6585" y="157"/>
              </a:cxn>
              <a:cxn ang="0">
                <a:pos x="6335" y="155"/>
              </a:cxn>
              <a:cxn ang="0">
                <a:pos x="6062" y="183"/>
              </a:cxn>
              <a:cxn ang="0">
                <a:pos x="5765" y="187"/>
              </a:cxn>
              <a:cxn ang="0">
                <a:pos x="5636" y="184"/>
              </a:cxn>
              <a:cxn ang="0">
                <a:pos x="5525" y="184"/>
              </a:cxn>
              <a:cxn ang="0">
                <a:pos x="5385" y="176"/>
              </a:cxn>
              <a:cxn ang="0">
                <a:pos x="5236" y="174"/>
              </a:cxn>
              <a:cxn ang="0">
                <a:pos x="5005" y="185"/>
              </a:cxn>
              <a:cxn ang="0">
                <a:pos x="4867" y="188"/>
              </a:cxn>
              <a:cxn ang="0">
                <a:pos x="4711" y="198"/>
              </a:cxn>
              <a:cxn ang="0">
                <a:pos x="4470" y="206"/>
              </a:cxn>
              <a:cxn ang="0">
                <a:pos x="4204" y="196"/>
              </a:cxn>
              <a:cxn ang="0">
                <a:pos x="3983" y="193"/>
              </a:cxn>
              <a:cxn ang="0">
                <a:pos x="3833" y="190"/>
              </a:cxn>
              <a:cxn ang="0">
                <a:pos x="3697" y="193"/>
              </a:cxn>
              <a:cxn ang="0">
                <a:pos x="3590" y="193"/>
              </a:cxn>
              <a:cxn ang="0">
                <a:pos x="3445" y="187"/>
              </a:cxn>
              <a:cxn ang="0">
                <a:pos x="3307" y="186"/>
              </a:cxn>
              <a:cxn ang="0">
                <a:pos x="3176" y="181"/>
              </a:cxn>
              <a:cxn ang="0">
                <a:pos x="3019" y="183"/>
              </a:cxn>
              <a:cxn ang="0">
                <a:pos x="2863" y="173"/>
              </a:cxn>
              <a:cxn ang="0">
                <a:pos x="2001" y="193"/>
              </a:cxn>
            </a:cxnLst>
            <a:rect l="0" t="0" r="r" b="b"/>
            <a:pathLst>
              <a:path w="8426" h="207">
                <a:moveTo>
                  <a:pt x="0" y="157"/>
                </a:moveTo>
                <a:lnTo>
                  <a:pt x="258" y="155"/>
                </a:lnTo>
                <a:lnTo>
                  <a:pt x="1050" y="149"/>
                </a:lnTo>
                <a:lnTo>
                  <a:pt x="1562" y="149"/>
                </a:lnTo>
                <a:lnTo>
                  <a:pt x="1667" y="151"/>
                </a:lnTo>
                <a:lnTo>
                  <a:pt x="1750" y="160"/>
                </a:lnTo>
                <a:lnTo>
                  <a:pt x="1886" y="176"/>
                </a:lnTo>
                <a:lnTo>
                  <a:pt x="1954" y="187"/>
                </a:lnTo>
                <a:lnTo>
                  <a:pt x="2001" y="193"/>
                </a:lnTo>
                <a:lnTo>
                  <a:pt x="2064" y="196"/>
                </a:lnTo>
                <a:lnTo>
                  <a:pt x="2145" y="194"/>
                </a:lnTo>
                <a:lnTo>
                  <a:pt x="2199" y="193"/>
                </a:lnTo>
                <a:lnTo>
                  <a:pt x="2213" y="193"/>
                </a:lnTo>
                <a:lnTo>
                  <a:pt x="2343" y="189"/>
                </a:lnTo>
                <a:lnTo>
                  <a:pt x="2438" y="187"/>
                </a:lnTo>
                <a:lnTo>
                  <a:pt x="2488" y="185"/>
                </a:lnTo>
                <a:lnTo>
                  <a:pt x="2518" y="185"/>
                </a:lnTo>
                <a:lnTo>
                  <a:pt x="2549" y="184"/>
                </a:lnTo>
                <a:lnTo>
                  <a:pt x="2663" y="180"/>
                </a:lnTo>
                <a:lnTo>
                  <a:pt x="2780" y="171"/>
                </a:lnTo>
                <a:lnTo>
                  <a:pt x="2781" y="171"/>
                </a:lnTo>
                <a:lnTo>
                  <a:pt x="2797" y="171"/>
                </a:lnTo>
                <a:lnTo>
                  <a:pt x="2818" y="171"/>
                </a:lnTo>
                <a:lnTo>
                  <a:pt x="2833" y="170"/>
                </a:lnTo>
                <a:lnTo>
                  <a:pt x="2846" y="170"/>
                </a:lnTo>
                <a:lnTo>
                  <a:pt x="2863" y="170"/>
                </a:lnTo>
                <a:lnTo>
                  <a:pt x="2886" y="168"/>
                </a:lnTo>
                <a:lnTo>
                  <a:pt x="2907" y="172"/>
                </a:lnTo>
                <a:lnTo>
                  <a:pt x="2918" y="173"/>
                </a:lnTo>
                <a:lnTo>
                  <a:pt x="2928" y="174"/>
                </a:lnTo>
                <a:lnTo>
                  <a:pt x="2941" y="176"/>
                </a:lnTo>
                <a:lnTo>
                  <a:pt x="2945" y="176"/>
                </a:lnTo>
                <a:lnTo>
                  <a:pt x="2955" y="176"/>
                </a:lnTo>
                <a:lnTo>
                  <a:pt x="2964" y="176"/>
                </a:lnTo>
                <a:lnTo>
                  <a:pt x="2974" y="177"/>
                </a:lnTo>
                <a:lnTo>
                  <a:pt x="2984" y="177"/>
                </a:lnTo>
                <a:lnTo>
                  <a:pt x="2991" y="178"/>
                </a:lnTo>
                <a:lnTo>
                  <a:pt x="2992" y="178"/>
                </a:lnTo>
                <a:lnTo>
                  <a:pt x="2992" y="178"/>
                </a:lnTo>
                <a:lnTo>
                  <a:pt x="3001" y="178"/>
                </a:lnTo>
                <a:lnTo>
                  <a:pt x="3007" y="178"/>
                </a:lnTo>
                <a:lnTo>
                  <a:pt x="3016" y="179"/>
                </a:lnTo>
                <a:lnTo>
                  <a:pt x="3019" y="179"/>
                </a:lnTo>
                <a:lnTo>
                  <a:pt x="3036" y="178"/>
                </a:lnTo>
                <a:lnTo>
                  <a:pt x="3038" y="178"/>
                </a:lnTo>
                <a:lnTo>
                  <a:pt x="3056" y="178"/>
                </a:lnTo>
                <a:lnTo>
                  <a:pt x="3071" y="178"/>
                </a:lnTo>
                <a:lnTo>
                  <a:pt x="3076" y="178"/>
                </a:lnTo>
                <a:lnTo>
                  <a:pt x="3086" y="179"/>
                </a:lnTo>
                <a:lnTo>
                  <a:pt x="3100" y="178"/>
                </a:lnTo>
                <a:lnTo>
                  <a:pt x="3114" y="177"/>
                </a:lnTo>
                <a:lnTo>
                  <a:pt x="3116" y="177"/>
                </a:lnTo>
                <a:lnTo>
                  <a:pt x="3130" y="177"/>
                </a:lnTo>
                <a:lnTo>
                  <a:pt x="3141" y="177"/>
                </a:lnTo>
                <a:lnTo>
                  <a:pt x="3146" y="176"/>
                </a:lnTo>
                <a:lnTo>
                  <a:pt x="3157" y="177"/>
                </a:lnTo>
                <a:lnTo>
                  <a:pt x="3162" y="177"/>
                </a:lnTo>
                <a:lnTo>
                  <a:pt x="3162" y="177"/>
                </a:lnTo>
                <a:lnTo>
                  <a:pt x="3168" y="177"/>
                </a:lnTo>
                <a:lnTo>
                  <a:pt x="3176" y="178"/>
                </a:lnTo>
                <a:lnTo>
                  <a:pt x="3183" y="178"/>
                </a:lnTo>
                <a:lnTo>
                  <a:pt x="3196" y="178"/>
                </a:lnTo>
                <a:lnTo>
                  <a:pt x="3202" y="178"/>
                </a:lnTo>
                <a:lnTo>
                  <a:pt x="3211" y="178"/>
                </a:lnTo>
                <a:lnTo>
                  <a:pt x="3218" y="178"/>
                </a:lnTo>
                <a:lnTo>
                  <a:pt x="3228" y="179"/>
                </a:lnTo>
                <a:lnTo>
                  <a:pt x="3236" y="179"/>
                </a:lnTo>
                <a:lnTo>
                  <a:pt x="3245" y="179"/>
                </a:lnTo>
                <a:lnTo>
                  <a:pt x="3256" y="180"/>
                </a:lnTo>
                <a:lnTo>
                  <a:pt x="3259" y="180"/>
                </a:lnTo>
                <a:lnTo>
                  <a:pt x="3269" y="181"/>
                </a:lnTo>
                <a:lnTo>
                  <a:pt x="3274" y="181"/>
                </a:lnTo>
                <a:lnTo>
                  <a:pt x="3281" y="181"/>
                </a:lnTo>
                <a:lnTo>
                  <a:pt x="3286" y="181"/>
                </a:lnTo>
                <a:lnTo>
                  <a:pt x="3294" y="181"/>
                </a:lnTo>
                <a:lnTo>
                  <a:pt x="3300" y="183"/>
                </a:lnTo>
                <a:lnTo>
                  <a:pt x="3307" y="183"/>
                </a:lnTo>
                <a:lnTo>
                  <a:pt x="3314" y="183"/>
                </a:lnTo>
                <a:lnTo>
                  <a:pt x="3324" y="184"/>
                </a:lnTo>
                <a:lnTo>
                  <a:pt x="3330" y="185"/>
                </a:lnTo>
                <a:lnTo>
                  <a:pt x="3346" y="187"/>
                </a:lnTo>
                <a:lnTo>
                  <a:pt x="3352" y="188"/>
                </a:lnTo>
                <a:lnTo>
                  <a:pt x="3364" y="188"/>
                </a:lnTo>
                <a:lnTo>
                  <a:pt x="3377" y="189"/>
                </a:lnTo>
                <a:lnTo>
                  <a:pt x="3385" y="189"/>
                </a:lnTo>
                <a:lnTo>
                  <a:pt x="3393" y="188"/>
                </a:lnTo>
                <a:lnTo>
                  <a:pt x="3399" y="188"/>
                </a:lnTo>
                <a:lnTo>
                  <a:pt x="3410" y="187"/>
                </a:lnTo>
                <a:lnTo>
                  <a:pt x="3413" y="186"/>
                </a:lnTo>
                <a:lnTo>
                  <a:pt x="3419" y="186"/>
                </a:lnTo>
                <a:lnTo>
                  <a:pt x="3425" y="185"/>
                </a:lnTo>
                <a:lnTo>
                  <a:pt x="3433" y="185"/>
                </a:lnTo>
                <a:lnTo>
                  <a:pt x="3441" y="185"/>
                </a:lnTo>
                <a:lnTo>
                  <a:pt x="3445" y="184"/>
                </a:lnTo>
                <a:lnTo>
                  <a:pt x="3455" y="184"/>
                </a:lnTo>
                <a:lnTo>
                  <a:pt x="3467" y="181"/>
                </a:lnTo>
                <a:lnTo>
                  <a:pt x="3476" y="183"/>
                </a:lnTo>
                <a:lnTo>
                  <a:pt x="3482" y="183"/>
                </a:lnTo>
                <a:lnTo>
                  <a:pt x="3492" y="184"/>
                </a:lnTo>
                <a:lnTo>
                  <a:pt x="3499" y="184"/>
                </a:lnTo>
                <a:lnTo>
                  <a:pt x="3506" y="185"/>
                </a:lnTo>
                <a:lnTo>
                  <a:pt x="3514" y="185"/>
                </a:lnTo>
                <a:lnTo>
                  <a:pt x="3522" y="186"/>
                </a:lnTo>
                <a:lnTo>
                  <a:pt x="3529" y="187"/>
                </a:lnTo>
                <a:lnTo>
                  <a:pt x="3536" y="187"/>
                </a:lnTo>
                <a:lnTo>
                  <a:pt x="3543" y="188"/>
                </a:lnTo>
                <a:lnTo>
                  <a:pt x="3554" y="188"/>
                </a:lnTo>
                <a:lnTo>
                  <a:pt x="3561" y="188"/>
                </a:lnTo>
                <a:lnTo>
                  <a:pt x="3572" y="188"/>
                </a:lnTo>
                <a:lnTo>
                  <a:pt x="3581" y="189"/>
                </a:lnTo>
                <a:lnTo>
                  <a:pt x="3590" y="190"/>
                </a:lnTo>
                <a:lnTo>
                  <a:pt x="3598" y="190"/>
                </a:lnTo>
                <a:lnTo>
                  <a:pt x="3603" y="190"/>
                </a:lnTo>
                <a:lnTo>
                  <a:pt x="3611" y="190"/>
                </a:lnTo>
                <a:lnTo>
                  <a:pt x="3614" y="190"/>
                </a:lnTo>
                <a:lnTo>
                  <a:pt x="3620" y="190"/>
                </a:lnTo>
                <a:lnTo>
                  <a:pt x="3625" y="189"/>
                </a:lnTo>
                <a:lnTo>
                  <a:pt x="3631" y="189"/>
                </a:lnTo>
                <a:lnTo>
                  <a:pt x="3634" y="190"/>
                </a:lnTo>
                <a:lnTo>
                  <a:pt x="3643" y="190"/>
                </a:lnTo>
                <a:lnTo>
                  <a:pt x="3650" y="192"/>
                </a:lnTo>
                <a:lnTo>
                  <a:pt x="3657" y="192"/>
                </a:lnTo>
                <a:lnTo>
                  <a:pt x="3660" y="193"/>
                </a:lnTo>
                <a:lnTo>
                  <a:pt x="3669" y="192"/>
                </a:lnTo>
                <a:lnTo>
                  <a:pt x="3674" y="191"/>
                </a:lnTo>
                <a:lnTo>
                  <a:pt x="3683" y="190"/>
                </a:lnTo>
                <a:lnTo>
                  <a:pt x="3687" y="190"/>
                </a:lnTo>
                <a:lnTo>
                  <a:pt x="3697" y="190"/>
                </a:lnTo>
                <a:lnTo>
                  <a:pt x="3703" y="191"/>
                </a:lnTo>
                <a:lnTo>
                  <a:pt x="3713" y="191"/>
                </a:lnTo>
                <a:lnTo>
                  <a:pt x="3723" y="191"/>
                </a:lnTo>
                <a:lnTo>
                  <a:pt x="3725" y="191"/>
                </a:lnTo>
                <a:lnTo>
                  <a:pt x="3740" y="191"/>
                </a:lnTo>
                <a:lnTo>
                  <a:pt x="3747" y="191"/>
                </a:lnTo>
                <a:lnTo>
                  <a:pt x="3755" y="190"/>
                </a:lnTo>
                <a:lnTo>
                  <a:pt x="3761" y="190"/>
                </a:lnTo>
                <a:lnTo>
                  <a:pt x="3768" y="189"/>
                </a:lnTo>
                <a:lnTo>
                  <a:pt x="3777" y="189"/>
                </a:lnTo>
                <a:lnTo>
                  <a:pt x="3786" y="189"/>
                </a:lnTo>
                <a:lnTo>
                  <a:pt x="3793" y="189"/>
                </a:lnTo>
                <a:lnTo>
                  <a:pt x="3801" y="188"/>
                </a:lnTo>
                <a:lnTo>
                  <a:pt x="3811" y="188"/>
                </a:lnTo>
                <a:lnTo>
                  <a:pt x="3818" y="188"/>
                </a:lnTo>
                <a:lnTo>
                  <a:pt x="3829" y="187"/>
                </a:lnTo>
                <a:lnTo>
                  <a:pt x="3833" y="187"/>
                </a:lnTo>
                <a:lnTo>
                  <a:pt x="3840" y="187"/>
                </a:lnTo>
                <a:lnTo>
                  <a:pt x="3850" y="186"/>
                </a:lnTo>
                <a:lnTo>
                  <a:pt x="3858" y="185"/>
                </a:lnTo>
                <a:lnTo>
                  <a:pt x="3869" y="185"/>
                </a:lnTo>
                <a:lnTo>
                  <a:pt x="3875" y="185"/>
                </a:lnTo>
                <a:lnTo>
                  <a:pt x="3887" y="185"/>
                </a:lnTo>
                <a:lnTo>
                  <a:pt x="3893" y="185"/>
                </a:lnTo>
                <a:lnTo>
                  <a:pt x="3900" y="186"/>
                </a:lnTo>
                <a:lnTo>
                  <a:pt x="3907" y="186"/>
                </a:lnTo>
                <a:lnTo>
                  <a:pt x="3917" y="187"/>
                </a:lnTo>
                <a:lnTo>
                  <a:pt x="3923" y="187"/>
                </a:lnTo>
                <a:lnTo>
                  <a:pt x="3931" y="187"/>
                </a:lnTo>
                <a:lnTo>
                  <a:pt x="3945" y="188"/>
                </a:lnTo>
                <a:lnTo>
                  <a:pt x="3957" y="188"/>
                </a:lnTo>
                <a:lnTo>
                  <a:pt x="3966" y="189"/>
                </a:lnTo>
                <a:lnTo>
                  <a:pt x="3978" y="190"/>
                </a:lnTo>
                <a:lnTo>
                  <a:pt x="3983" y="190"/>
                </a:lnTo>
                <a:lnTo>
                  <a:pt x="3994" y="190"/>
                </a:lnTo>
                <a:lnTo>
                  <a:pt x="4009" y="190"/>
                </a:lnTo>
                <a:lnTo>
                  <a:pt x="4018" y="190"/>
                </a:lnTo>
                <a:lnTo>
                  <a:pt x="4033" y="190"/>
                </a:lnTo>
                <a:lnTo>
                  <a:pt x="4044" y="191"/>
                </a:lnTo>
                <a:lnTo>
                  <a:pt x="4053" y="191"/>
                </a:lnTo>
                <a:lnTo>
                  <a:pt x="4061" y="191"/>
                </a:lnTo>
                <a:lnTo>
                  <a:pt x="4074" y="191"/>
                </a:lnTo>
                <a:lnTo>
                  <a:pt x="4088" y="191"/>
                </a:lnTo>
                <a:lnTo>
                  <a:pt x="4098" y="191"/>
                </a:lnTo>
                <a:lnTo>
                  <a:pt x="4107" y="191"/>
                </a:lnTo>
                <a:lnTo>
                  <a:pt x="4119" y="191"/>
                </a:lnTo>
                <a:lnTo>
                  <a:pt x="4145" y="192"/>
                </a:lnTo>
                <a:lnTo>
                  <a:pt x="4151" y="192"/>
                </a:lnTo>
                <a:lnTo>
                  <a:pt x="4158" y="192"/>
                </a:lnTo>
                <a:lnTo>
                  <a:pt x="4193" y="192"/>
                </a:lnTo>
                <a:lnTo>
                  <a:pt x="4204" y="192"/>
                </a:lnTo>
                <a:lnTo>
                  <a:pt x="4223" y="192"/>
                </a:lnTo>
                <a:lnTo>
                  <a:pt x="4230" y="192"/>
                </a:lnTo>
                <a:lnTo>
                  <a:pt x="4244" y="192"/>
                </a:lnTo>
                <a:lnTo>
                  <a:pt x="4265" y="193"/>
                </a:lnTo>
                <a:lnTo>
                  <a:pt x="4279" y="194"/>
                </a:lnTo>
                <a:lnTo>
                  <a:pt x="4285" y="194"/>
                </a:lnTo>
                <a:lnTo>
                  <a:pt x="4298" y="194"/>
                </a:lnTo>
                <a:lnTo>
                  <a:pt x="4307" y="196"/>
                </a:lnTo>
                <a:lnTo>
                  <a:pt x="4309" y="196"/>
                </a:lnTo>
                <a:lnTo>
                  <a:pt x="4343" y="196"/>
                </a:lnTo>
                <a:lnTo>
                  <a:pt x="4347" y="197"/>
                </a:lnTo>
                <a:lnTo>
                  <a:pt x="4393" y="199"/>
                </a:lnTo>
                <a:lnTo>
                  <a:pt x="4411" y="200"/>
                </a:lnTo>
                <a:lnTo>
                  <a:pt x="4432" y="201"/>
                </a:lnTo>
                <a:lnTo>
                  <a:pt x="4437" y="201"/>
                </a:lnTo>
                <a:lnTo>
                  <a:pt x="4461" y="204"/>
                </a:lnTo>
                <a:lnTo>
                  <a:pt x="4470" y="203"/>
                </a:lnTo>
                <a:lnTo>
                  <a:pt x="4485" y="203"/>
                </a:lnTo>
                <a:lnTo>
                  <a:pt x="4500" y="203"/>
                </a:lnTo>
                <a:lnTo>
                  <a:pt x="4512" y="203"/>
                </a:lnTo>
                <a:lnTo>
                  <a:pt x="4527" y="203"/>
                </a:lnTo>
                <a:lnTo>
                  <a:pt x="4541" y="203"/>
                </a:lnTo>
                <a:lnTo>
                  <a:pt x="4561" y="201"/>
                </a:lnTo>
                <a:lnTo>
                  <a:pt x="4572" y="201"/>
                </a:lnTo>
                <a:lnTo>
                  <a:pt x="4582" y="201"/>
                </a:lnTo>
                <a:lnTo>
                  <a:pt x="4604" y="202"/>
                </a:lnTo>
                <a:lnTo>
                  <a:pt x="4612" y="203"/>
                </a:lnTo>
                <a:lnTo>
                  <a:pt x="4626" y="203"/>
                </a:lnTo>
                <a:lnTo>
                  <a:pt x="4641" y="204"/>
                </a:lnTo>
                <a:lnTo>
                  <a:pt x="4658" y="202"/>
                </a:lnTo>
                <a:lnTo>
                  <a:pt x="4666" y="201"/>
                </a:lnTo>
                <a:lnTo>
                  <a:pt x="4681" y="198"/>
                </a:lnTo>
                <a:lnTo>
                  <a:pt x="4693" y="196"/>
                </a:lnTo>
                <a:lnTo>
                  <a:pt x="4711" y="194"/>
                </a:lnTo>
                <a:lnTo>
                  <a:pt x="4721" y="193"/>
                </a:lnTo>
                <a:lnTo>
                  <a:pt x="4742" y="190"/>
                </a:lnTo>
                <a:lnTo>
                  <a:pt x="4760" y="189"/>
                </a:lnTo>
                <a:lnTo>
                  <a:pt x="4772" y="188"/>
                </a:lnTo>
                <a:lnTo>
                  <a:pt x="4783" y="188"/>
                </a:lnTo>
                <a:lnTo>
                  <a:pt x="4791" y="187"/>
                </a:lnTo>
                <a:lnTo>
                  <a:pt x="4797" y="187"/>
                </a:lnTo>
                <a:lnTo>
                  <a:pt x="4802" y="187"/>
                </a:lnTo>
                <a:lnTo>
                  <a:pt x="4808" y="186"/>
                </a:lnTo>
                <a:lnTo>
                  <a:pt x="4818" y="186"/>
                </a:lnTo>
                <a:lnTo>
                  <a:pt x="4824" y="186"/>
                </a:lnTo>
                <a:lnTo>
                  <a:pt x="4834" y="185"/>
                </a:lnTo>
                <a:lnTo>
                  <a:pt x="4841" y="185"/>
                </a:lnTo>
                <a:lnTo>
                  <a:pt x="4848" y="185"/>
                </a:lnTo>
                <a:lnTo>
                  <a:pt x="4852" y="185"/>
                </a:lnTo>
                <a:lnTo>
                  <a:pt x="4861" y="185"/>
                </a:lnTo>
                <a:lnTo>
                  <a:pt x="4867" y="185"/>
                </a:lnTo>
                <a:lnTo>
                  <a:pt x="4875" y="185"/>
                </a:lnTo>
                <a:lnTo>
                  <a:pt x="4883" y="185"/>
                </a:lnTo>
                <a:lnTo>
                  <a:pt x="4890" y="186"/>
                </a:lnTo>
                <a:lnTo>
                  <a:pt x="4900" y="186"/>
                </a:lnTo>
                <a:lnTo>
                  <a:pt x="4907" y="186"/>
                </a:lnTo>
                <a:lnTo>
                  <a:pt x="4920" y="186"/>
                </a:lnTo>
                <a:lnTo>
                  <a:pt x="4930" y="186"/>
                </a:lnTo>
                <a:lnTo>
                  <a:pt x="4939" y="186"/>
                </a:lnTo>
                <a:lnTo>
                  <a:pt x="4948" y="185"/>
                </a:lnTo>
                <a:lnTo>
                  <a:pt x="4954" y="185"/>
                </a:lnTo>
                <a:lnTo>
                  <a:pt x="4960" y="185"/>
                </a:lnTo>
                <a:lnTo>
                  <a:pt x="4964" y="185"/>
                </a:lnTo>
                <a:lnTo>
                  <a:pt x="4968" y="185"/>
                </a:lnTo>
                <a:lnTo>
                  <a:pt x="4978" y="184"/>
                </a:lnTo>
                <a:lnTo>
                  <a:pt x="4982" y="184"/>
                </a:lnTo>
                <a:lnTo>
                  <a:pt x="4994" y="183"/>
                </a:lnTo>
                <a:lnTo>
                  <a:pt x="5005" y="183"/>
                </a:lnTo>
                <a:lnTo>
                  <a:pt x="5014" y="181"/>
                </a:lnTo>
                <a:lnTo>
                  <a:pt x="5027" y="181"/>
                </a:lnTo>
                <a:lnTo>
                  <a:pt x="5038" y="180"/>
                </a:lnTo>
                <a:lnTo>
                  <a:pt x="5047" y="179"/>
                </a:lnTo>
                <a:lnTo>
                  <a:pt x="5059" y="177"/>
                </a:lnTo>
                <a:lnTo>
                  <a:pt x="5076" y="175"/>
                </a:lnTo>
                <a:lnTo>
                  <a:pt x="5095" y="173"/>
                </a:lnTo>
                <a:lnTo>
                  <a:pt x="5111" y="172"/>
                </a:lnTo>
                <a:lnTo>
                  <a:pt x="5129" y="172"/>
                </a:lnTo>
                <a:lnTo>
                  <a:pt x="5151" y="171"/>
                </a:lnTo>
                <a:lnTo>
                  <a:pt x="5170" y="171"/>
                </a:lnTo>
                <a:lnTo>
                  <a:pt x="5195" y="171"/>
                </a:lnTo>
                <a:lnTo>
                  <a:pt x="5204" y="171"/>
                </a:lnTo>
                <a:lnTo>
                  <a:pt x="5214" y="171"/>
                </a:lnTo>
                <a:lnTo>
                  <a:pt x="5222" y="171"/>
                </a:lnTo>
                <a:lnTo>
                  <a:pt x="5231" y="171"/>
                </a:lnTo>
                <a:lnTo>
                  <a:pt x="5236" y="171"/>
                </a:lnTo>
                <a:lnTo>
                  <a:pt x="5240" y="171"/>
                </a:lnTo>
                <a:lnTo>
                  <a:pt x="5249" y="171"/>
                </a:lnTo>
                <a:lnTo>
                  <a:pt x="5253" y="171"/>
                </a:lnTo>
                <a:lnTo>
                  <a:pt x="5259" y="171"/>
                </a:lnTo>
                <a:lnTo>
                  <a:pt x="5262" y="171"/>
                </a:lnTo>
                <a:lnTo>
                  <a:pt x="5269" y="171"/>
                </a:lnTo>
                <a:lnTo>
                  <a:pt x="5273" y="171"/>
                </a:lnTo>
                <a:lnTo>
                  <a:pt x="5280" y="171"/>
                </a:lnTo>
                <a:lnTo>
                  <a:pt x="5288" y="172"/>
                </a:lnTo>
                <a:lnTo>
                  <a:pt x="5300" y="172"/>
                </a:lnTo>
                <a:lnTo>
                  <a:pt x="5313" y="172"/>
                </a:lnTo>
                <a:lnTo>
                  <a:pt x="5319" y="172"/>
                </a:lnTo>
                <a:lnTo>
                  <a:pt x="5332" y="172"/>
                </a:lnTo>
                <a:lnTo>
                  <a:pt x="5342" y="172"/>
                </a:lnTo>
                <a:lnTo>
                  <a:pt x="5353" y="172"/>
                </a:lnTo>
                <a:lnTo>
                  <a:pt x="5372" y="172"/>
                </a:lnTo>
                <a:lnTo>
                  <a:pt x="5385" y="173"/>
                </a:lnTo>
                <a:lnTo>
                  <a:pt x="5390" y="173"/>
                </a:lnTo>
                <a:lnTo>
                  <a:pt x="5394" y="173"/>
                </a:lnTo>
                <a:lnTo>
                  <a:pt x="5403" y="173"/>
                </a:lnTo>
                <a:lnTo>
                  <a:pt x="5407" y="173"/>
                </a:lnTo>
                <a:lnTo>
                  <a:pt x="5413" y="174"/>
                </a:lnTo>
                <a:lnTo>
                  <a:pt x="5421" y="175"/>
                </a:lnTo>
                <a:lnTo>
                  <a:pt x="5433" y="176"/>
                </a:lnTo>
                <a:lnTo>
                  <a:pt x="5445" y="178"/>
                </a:lnTo>
                <a:lnTo>
                  <a:pt x="5456" y="178"/>
                </a:lnTo>
                <a:lnTo>
                  <a:pt x="5469" y="179"/>
                </a:lnTo>
                <a:lnTo>
                  <a:pt x="5480" y="180"/>
                </a:lnTo>
                <a:lnTo>
                  <a:pt x="5489" y="180"/>
                </a:lnTo>
                <a:lnTo>
                  <a:pt x="5500" y="180"/>
                </a:lnTo>
                <a:lnTo>
                  <a:pt x="5504" y="180"/>
                </a:lnTo>
                <a:lnTo>
                  <a:pt x="5510" y="180"/>
                </a:lnTo>
                <a:lnTo>
                  <a:pt x="5517" y="180"/>
                </a:lnTo>
                <a:lnTo>
                  <a:pt x="5525" y="179"/>
                </a:lnTo>
                <a:lnTo>
                  <a:pt x="5532" y="179"/>
                </a:lnTo>
                <a:lnTo>
                  <a:pt x="5535" y="179"/>
                </a:lnTo>
                <a:lnTo>
                  <a:pt x="5541" y="179"/>
                </a:lnTo>
                <a:lnTo>
                  <a:pt x="5549" y="178"/>
                </a:lnTo>
                <a:lnTo>
                  <a:pt x="5560" y="178"/>
                </a:lnTo>
                <a:lnTo>
                  <a:pt x="5563" y="178"/>
                </a:lnTo>
                <a:lnTo>
                  <a:pt x="5572" y="178"/>
                </a:lnTo>
                <a:lnTo>
                  <a:pt x="5576" y="178"/>
                </a:lnTo>
                <a:lnTo>
                  <a:pt x="5581" y="178"/>
                </a:lnTo>
                <a:lnTo>
                  <a:pt x="5586" y="178"/>
                </a:lnTo>
                <a:lnTo>
                  <a:pt x="5595" y="179"/>
                </a:lnTo>
                <a:lnTo>
                  <a:pt x="5603" y="179"/>
                </a:lnTo>
                <a:lnTo>
                  <a:pt x="5610" y="179"/>
                </a:lnTo>
                <a:lnTo>
                  <a:pt x="5614" y="180"/>
                </a:lnTo>
                <a:lnTo>
                  <a:pt x="5621" y="180"/>
                </a:lnTo>
                <a:lnTo>
                  <a:pt x="5626" y="180"/>
                </a:lnTo>
                <a:lnTo>
                  <a:pt x="5636" y="181"/>
                </a:lnTo>
                <a:lnTo>
                  <a:pt x="5648" y="181"/>
                </a:lnTo>
                <a:lnTo>
                  <a:pt x="5655" y="181"/>
                </a:lnTo>
                <a:lnTo>
                  <a:pt x="5662" y="181"/>
                </a:lnTo>
                <a:lnTo>
                  <a:pt x="5666" y="181"/>
                </a:lnTo>
                <a:lnTo>
                  <a:pt x="5677" y="181"/>
                </a:lnTo>
                <a:lnTo>
                  <a:pt x="5689" y="181"/>
                </a:lnTo>
                <a:lnTo>
                  <a:pt x="5696" y="181"/>
                </a:lnTo>
                <a:lnTo>
                  <a:pt x="5706" y="183"/>
                </a:lnTo>
                <a:lnTo>
                  <a:pt x="5722" y="184"/>
                </a:lnTo>
                <a:lnTo>
                  <a:pt x="5726" y="184"/>
                </a:lnTo>
                <a:lnTo>
                  <a:pt x="5730" y="184"/>
                </a:lnTo>
                <a:lnTo>
                  <a:pt x="5737" y="184"/>
                </a:lnTo>
                <a:lnTo>
                  <a:pt x="5741" y="184"/>
                </a:lnTo>
                <a:lnTo>
                  <a:pt x="5748" y="184"/>
                </a:lnTo>
                <a:lnTo>
                  <a:pt x="5754" y="184"/>
                </a:lnTo>
                <a:lnTo>
                  <a:pt x="5760" y="184"/>
                </a:lnTo>
                <a:lnTo>
                  <a:pt x="5765" y="184"/>
                </a:lnTo>
                <a:lnTo>
                  <a:pt x="5776" y="184"/>
                </a:lnTo>
                <a:lnTo>
                  <a:pt x="5786" y="184"/>
                </a:lnTo>
                <a:lnTo>
                  <a:pt x="5802" y="184"/>
                </a:lnTo>
                <a:lnTo>
                  <a:pt x="5820" y="183"/>
                </a:lnTo>
                <a:lnTo>
                  <a:pt x="5833" y="183"/>
                </a:lnTo>
                <a:lnTo>
                  <a:pt x="5864" y="184"/>
                </a:lnTo>
                <a:lnTo>
                  <a:pt x="5877" y="184"/>
                </a:lnTo>
                <a:lnTo>
                  <a:pt x="5897" y="185"/>
                </a:lnTo>
                <a:lnTo>
                  <a:pt x="5916" y="185"/>
                </a:lnTo>
                <a:lnTo>
                  <a:pt x="5935" y="184"/>
                </a:lnTo>
                <a:lnTo>
                  <a:pt x="5958" y="183"/>
                </a:lnTo>
                <a:lnTo>
                  <a:pt x="5969" y="183"/>
                </a:lnTo>
                <a:lnTo>
                  <a:pt x="5980" y="183"/>
                </a:lnTo>
                <a:lnTo>
                  <a:pt x="6007" y="181"/>
                </a:lnTo>
                <a:lnTo>
                  <a:pt x="6022" y="181"/>
                </a:lnTo>
                <a:lnTo>
                  <a:pt x="6050" y="180"/>
                </a:lnTo>
                <a:lnTo>
                  <a:pt x="6062" y="179"/>
                </a:lnTo>
                <a:lnTo>
                  <a:pt x="6079" y="178"/>
                </a:lnTo>
                <a:lnTo>
                  <a:pt x="6107" y="177"/>
                </a:lnTo>
                <a:lnTo>
                  <a:pt x="6126" y="176"/>
                </a:lnTo>
                <a:lnTo>
                  <a:pt x="6140" y="175"/>
                </a:lnTo>
                <a:lnTo>
                  <a:pt x="6164" y="173"/>
                </a:lnTo>
                <a:lnTo>
                  <a:pt x="6179" y="172"/>
                </a:lnTo>
                <a:lnTo>
                  <a:pt x="6197" y="171"/>
                </a:lnTo>
                <a:lnTo>
                  <a:pt x="6218" y="170"/>
                </a:lnTo>
                <a:lnTo>
                  <a:pt x="6228" y="170"/>
                </a:lnTo>
                <a:lnTo>
                  <a:pt x="6242" y="170"/>
                </a:lnTo>
                <a:lnTo>
                  <a:pt x="6260" y="168"/>
                </a:lnTo>
                <a:lnTo>
                  <a:pt x="6274" y="167"/>
                </a:lnTo>
                <a:lnTo>
                  <a:pt x="6282" y="164"/>
                </a:lnTo>
                <a:lnTo>
                  <a:pt x="6297" y="160"/>
                </a:lnTo>
                <a:lnTo>
                  <a:pt x="6306" y="159"/>
                </a:lnTo>
                <a:lnTo>
                  <a:pt x="6324" y="155"/>
                </a:lnTo>
                <a:lnTo>
                  <a:pt x="6335" y="155"/>
                </a:lnTo>
                <a:lnTo>
                  <a:pt x="6351" y="155"/>
                </a:lnTo>
                <a:lnTo>
                  <a:pt x="6367" y="155"/>
                </a:lnTo>
                <a:lnTo>
                  <a:pt x="6383" y="155"/>
                </a:lnTo>
                <a:lnTo>
                  <a:pt x="6399" y="154"/>
                </a:lnTo>
                <a:lnTo>
                  <a:pt x="6421" y="154"/>
                </a:lnTo>
                <a:lnTo>
                  <a:pt x="6425" y="154"/>
                </a:lnTo>
                <a:lnTo>
                  <a:pt x="6437" y="154"/>
                </a:lnTo>
                <a:lnTo>
                  <a:pt x="6455" y="153"/>
                </a:lnTo>
                <a:lnTo>
                  <a:pt x="6472" y="152"/>
                </a:lnTo>
                <a:lnTo>
                  <a:pt x="6485" y="152"/>
                </a:lnTo>
                <a:lnTo>
                  <a:pt x="6499" y="154"/>
                </a:lnTo>
                <a:lnTo>
                  <a:pt x="6514" y="155"/>
                </a:lnTo>
                <a:lnTo>
                  <a:pt x="6531" y="157"/>
                </a:lnTo>
                <a:lnTo>
                  <a:pt x="6539" y="157"/>
                </a:lnTo>
                <a:lnTo>
                  <a:pt x="6552" y="158"/>
                </a:lnTo>
                <a:lnTo>
                  <a:pt x="6567" y="158"/>
                </a:lnTo>
                <a:lnTo>
                  <a:pt x="6585" y="157"/>
                </a:lnTo>
                <a:lnTo>
                  <a:pt x="6597" y="157"/>
                </a:lnTo>
                <a:lnTo>
                  <a:pt x="6617" y="157"/>
                </a:lnTo>
                <a:lnTo>
                  <a:pt x="6639" y="155"/>
                </a:lnTo>
                <a:lnTo>
                  <a:pt x="6653" y="154"/>
                </a:lnTo>
                <a:lnTo>
                  <a:pt x="6670" y="153"/>
                </a:lnTo>
                <a:lnTo>
                  <a:pt x="6687" y="153"/>
                </a:lnTo>
                <a:lnTo>
                  <a:pt x="6705" y="152"/>
                </a:lnTo>
                <a:lnTo>
                  <a:pt x="6721" y="151"/>
                </a:lnTo>
                <a:lnTo>
                  <a:pt x="6734" y="150"/>
                </a:lnTo>
                <a:lnTo>
                  <a:pt x="6753" y="150"/>
                </a:lnTo>
                <a:lnTo>
                  <a:pt x="6759" y="149"/>
                </a:lnTo>
                <a:lnTo>
                  <a:pt x="6768" y="149"/>
                </a:lnTo>
                <a:lnTo>
                  <a:pt x="6780" y="149"/>
                </a:lnTo>
                <a:lnTo>
                  <a:pt x="6788" y="148"/>
                </a:lnTo>
                <a:lnTo>
                  <a:pt x="6804" y="148"/>
                </a:lnTo>
                <a:lnTo>
                  <a:pt x="6827" y="146"/>
                </a:lnTo>
                <a:lnTo>
                  <a:pt x="6834" y="146"/>
                </a:lnTo>
                <a:lnTo>
                  <a:pt x="6840" y="145"/>
                </a:lnTo>
                <a:lnTo>
                  <a:pt x="6865" y="144"/>
                </a:lnTo>
                <a:lnTo>
                  <a:pt x="6888" y="142"/>
                </a:lnTo>
                <a:lnTo>
                  <a:pt x="6902" y="141"/>
                </a:lnTo>
                <a:lnTo>
                  <a:pt x="6917" y="140"/>
                </a:lnTo>
                <a:lnTo>
                  <a:pt x="6936" y="140"/>
                </a:lnTo>
                <a:lnTo>
                  <a:pt x="6956" y="139"/>
                </a:lnTo>
                <a:lnTo>
                  <a:pt x="6975" y="138"/>
                </a:lnTo>
                <a:lnTo>
                  <a:pt x="6990" y="137"/>
                </a:lnTo>
                <a:lnTo>
                  <a:pt x="7016" y="136"/>
                </a:lnTo>
                <a:lnTo>
                  <a:pt x="7032" y="134"/>
                </a:lnTo>
                <a:lnTo>
                  <a:pt x="7045" y="134"/>
                </a:lnTo>
                <a:lnTo>
                  <a:pt x="7059" y="133"/>
                </a:lnTo>
                <a:lnTo>
                  <a:pt x="7068" y="132"/>
                </a:lnTo>
                <a:lnTo>
                  <a:pt x="7079" y="131"/>
                </a:lnTo>
                <a:lnTo>
                  <a:pt x="7092" y="128"/>
                </a:lnTo>
                <a:lnTo>
                  <a:pt x="7098" y="126"/>
                </a:lnTo>
                <a:lnTo>
                  <a:pt x="7114" y="123"/>
                </a:lnTo>
                <a:lnTo>
                  <a:pt x="7126" y="120"/>
                </a:lnTo>
                <a:lnTo>
                  <a:pt x="7138" y="115"/>
                </a:lnTo>
                <a:lnTo>
                  <a:pt x="7151" y="111"/>
                </a:lnTo>
                <a:lnTo>
                  <a:pt x="7159" y="108"/>
                </a:lnTo>
                <a:lnTo>
                  <a:pt x="7171" y="107"/>
                </a:lnTo>
                <a:lnTo>
                  <a:pt x="7183" y="107"/>
                </a:lnTo>
                <a:lnTo>
                  <a:pt x="7190" y="103"/>
                </a:lnTo>
                <a:lnTo>
                  <a:pt x="7200" y="102"/>
                </a:lnTo>
                <a:lnTo>
                  <a:pt x="7209" y="102"/>
                </a:lnTo>
                <a:lnTo>
                  <a:pt x="7213" y="102"/>
                </a:lnTo>
                <a:lnTo>
                  <a:pt x="7222" y="102"/>
                </a:lnTo>
                <a:lnTo>
                  <a:pt x="7232" y="102"/>
                </a:lnTo>
                <a:lnTo>
                  <a:pt x="7243" y="103"/>
                </a:lnTo>
                <a:lnTo>
                  <a:pt x="7254" y="105"/>
                </a:lnTo>
                <a:lnTo>
                  <a:pt x="7265" y="106"/>
                </a:lnTo>
                <a:lnTo>
                  <a:pt x="7275" y="108"/>
                </a:lnTo>
                <a:lnTo>
                  <a:pt x="7285" y="109"/>
                </a:lnTo>
                <a:lnTo>
                  <a:pt x="7300" y="107"/>
                </a:lnTo>
                <a:lnTo>
                  <a:pt x="7314" y="105"/>
                </a:lnTo>
                <a:lnTo>
                  <a:pt x="7324" y="102"/>
                </a:lnTo>
                <a:lnTo>
                  <a:pt x="7333" y="100"/>
                </a:lnTo>
                <a:lnTo>
                  <a:pt x="7347" y="98"/>
                </a:lnTo>
                <a:lnTo>
                  <a:pt x="7368" y="95"/>
                </a:lnTo>
                <a:lnTo>
                  <a:pt x="7378" y="93"/>
                </a:lnTo>
                <a:lnTo>
                  <a:pt x="7387" y="92"/>
                </a:lnTo>
                <a:lnTo>
                  <a:pt x="7402" y="88"/>
                </a:lnTo>
                <a:lnTo>
                  <a:pt x="7409" y="87"/>
                </a:lnTo>
                <a:lnTo>
                  <a:pt x="7418" y="86"/>
                </a:lnTo>
                <a:lnTo>
                  <a:pt x="7432" y="71"/>
                </a:lnTo>
                <a:lnTo>
                  <a:pt x="7443" y="70"/>
                </a:lnTo>
                <a:lnTo>
                  <a:pt x="7452" y="69"/>
                </a:lnTo>
                <a:lnTo>
                  <a:pt x="7460" y="68"/>
                </a:lnTo>
                <a:lnTo>
                  <a:pt x="7470" y="68"/>
                </a:lnTo>
                <a:lnTo>
                  <a:pt x="7478" y="67"/>
                </a:lnTo>
                <a:lnTo>
                  <a:pt x="7486" y="65"/>
                </a:lnTo>
                <a:lnTo>
                  <a:pt x="7501" y="64"/>
                </a:lnTo>
                <a:lnTo>
                  <a:pt x="7511" y="64"/>
                </a:lnTo>
                <a:lnTo>
                  <a:pt x="7525" y="63"/>
                </a:lnTo>
                <a:lnTo>
                  <a:pt x="7538" y="63"/>
                </a:lnTo>
                <a:lnTo>
                  <a:pt x="7551" y="63"/>
                </a:lnTo>
                <a:lnTo>
                  <a:pt x="7559" y="63"/>
                </a:lnTo>
                <a:lnTo>
                  <a:pt x="7563" y="63"/>
                </a:lnTo>
                <a:lnTo>
                  <a:pt x="7570" y="62"/>
                </a:lnTo>
                <a:lnTo>
                  <a:pt x="7578" y="62"/>
                </a:lnTo>
                <a:lnTo>
                  <a:pt x="7594" y="62"/>
                </a:lnTo>
                <a:lnTo>
                  <a:pt x="7607" y="61"/>
                </a:lnTo>
                <a:lnTo>
                  <a:pt x="7618" y="61"/>
                </a:lnTo>
                <a:lnTo>
                  <a:pt x="7628" y="59"/>
                </a:lnTo>
                <a:lnTo>
                  <a:pt x="7647" y="59"/>
                </a:lnTo>
                <a:lnTo>
                  <a:pt x="7660" y="59"/>
                </a:lnTo>
                <a:lnTo>
                  <a:pt x="7670" y="59"/>
                </a:lnTo>
                <a:lnTo>
                  <a:pt x="7687" y="58"/>
                </a:lnTo>
                <a:lnTo>
                  <a:pt x="7704" y="57"/>
                </a:lnTo>
                <a:lnTo>
                  <a:pt x="7716" y="56"/>
                </a:lnTo>
                <a:lnTo>
                  <a:pt x="7732" y="56"/>
                </a:lnTo>
                <a:lnTo>
                  <a:pt x="7751" y="55"/>
                </a:lnTo>
                <a:lnTo>
                  <a:pt x="7771" y="55"/>
                </a:lnTo>
                <a:lnTo>
                  <a:pt x="7793" y="55"/>
                </a:lnTo>
                <a:lnTo>
                  <a:pt x="7819" y="54"/>
                </a:lnTo>
                <a:lnTo>
                  <a:pt x="7840" y="54"/>
                </a:lnTo>
                <a:lnTo>
                  <a:pt x="7850" y="54"/>
                </a:lnTo>
                <a:lnTo>
                  <a:pt x="7876" y="52"/>
                </a:lnTo>
                <a:lnTo>
                  <a:pt x="7895" y="51"/>
                </a:lnTo>
                <a:lnTo>
                  <a:pt x="7908" y="50"/>
                </a:lnTo>
                <a:lnTo>
                  <a:pt x="7938" y="49"/>
                </a:lnTo>
                <a:lnTo>
                  <a:pt x="7958" y="49"/>
                </a:lnTo>
                <a:lnTo>
                  <a:pt x="7973" y="48"/>
                </a:lnTo>
                <a:lnTo>
                  <a:pt x="7985" y="48"/>
                </a:lnTo>
                <a:lnTo>
                  <a:pt x="7996" y="47"/>
                </a:lnTo>
                <a:lnTo>
                  <a:pt x="8014" y="45"/>
                </a:lnTo>
                <a:lnTo>
                  <a:pt x="8028" y="43"/>
                </a:lnTo>
                <a:lnTo>
                  <a:pt x="8048" y="41"/>
                </a:lnTo>
                <a:lnTo>
                  <a:pt x="8073" y="38"/>
                </a:lnTo>
                <a:lnTo>
                  <a:pt x="8102" y="36"/>
                </a:lnTo>
                <a:lnTo>
                  <a:pt x="8121" y="35"/>
                </a:lnTo>
                <a:lnTo>
                  <a:pt x="8135" y="33"/>
                </a:lnTo>
                <a:lnTo>
                  <a:pt x="8148" y="32"/>
                </a:lnTo>
                <a:lnTo>
                  <a:pt x="8161" y="31"/>
                </a:lnTo>
                <a:lnTo>
                  <a:pt x="8175" y="30"/>
                </a:lnTo>
                <a:lnTo>
                  <a:pt x="8186" y="30"/>
                </a:lnTo>
                <a:lnTo>
                  <a:pt x="8195" y="29"/>
                </a:lnTo>
                <a:lnTo>
                  <a:pt x="8206" y="26"/>
                </a:lnTo>
                <a:lnTo>
                  <a:pt x="8221" y="25"/>
                </a:lnTo>
                <a:lnTo>
                  <a:pt x="8229" y="25"/>
                </a:lnTo>
                <a:lnTo>
                  <a:pt x="8243" y="24"/>
                </a:lnTo>
                <a:lnTo>
                  <a:pt x="8254" y="22"/>
                </a:lnTo>
                <a:lnTo>
                  <a:pt x="8264" y="20"/>
                </a:lnTo>
                <a:lnTo>
                  <a:pt x="8277" y="19"/>
                </a:lnTo>
                <a:lnTo>
                  <a:pt x="8292" y="18"/>
                </a:lnTo>
                <a:lnTo>
                  <a:pt x="8308" y="16"/>
                </a:lnTo>
                <a:lnTo>
                  <a:pt x="8320" y="12"/>
                </a:lnTo>
                <a:lnTo>
                  <a:pt x="8335" y="10"/>
                </a:lnTo>
                <a:lnTo>
                  <a:pt x="8349" y="8"/>
                </a:lnTo>
                <a:lnTo>
                  <a:pt x="8366" y="6"/>
                </a:lnTo>
                <a:lnTo>
                  <a:pt x="8402" y="3"/>
                </a:lnTo>
                <a:lnTo>
                  <a:pt x="8426" y="0"/>
                </a:lnTo>
                <a:lnTo>
                  <a:pt x="8426" y="0"/>
                </a:lnTo>
                <a:lnTo>
                  <a:pt x="8402" y="3"/>
                </a:lnTo>
                <a:lnTo>
                  <a:pt x="8366" y="6"/>
                </a:lnTo>
                <a:lnTo>
                  <a:pt x="8349" y="8"/>
                </a:lnTo>
                <a:lnTo>
                  <a:pt x="8335" y="10"/>
                </a:lnTo>
                <a:lnTo>
                  <a:pt x="8320" y="12"/>
                </a:lnTo>
                <a:lnTo>
                  <a:pt x="8308" y="16"/>
                </a:lnTo>
                <a:lnTo>
                  <a:pt x="8292" y="18"/>
                </a:lnTo>
                <a:lnTo>
                  <a:pt x="8277" y="19"/>
                </a:lnTo>
                <a:lnTo>
                  <a:pt x="8264" y="20"/>
                </a:lnTo>
                <a:lnTo>
                  <a:pt x="8254" y="22"/>
                </a:lnTo>
                <a:lnTo>
                  <a:pt x="8243" y="24"/>
                </a:lnTo>
                <a:lnTo>
                  <a:pt x="8229" y="25"/>
                </a:lnTo>
                <a:lnTo>
                  <a:pt x="8221" y="25"/>
                </a:lnTo>
                <a:lnTo>
                  <a:pt x="8206" y="26"/>
                </a:lnTo>
                <a:lnTo>
                  <a:pt x="8195" y="29"/>
                </a:lnTo>
                <a:lnTo>
                  <a:pt x="8186" y="30"/>
                </a:lnTo>
                <a:lnTo>
                  <a:pt x="8175" y="30"/>
                </a:lnTo>
                <a:lnTo>
                  <a:pt x="8161" y="31"/>
                </a:lnTo>
                <a:lnTo>
                  <a:pt x="8148" y="32"/>
                </a:lnTo>
                <a:lnTo>
                  <a:pt x="8135" y="33"/>
                </a:lnTo>
                <a:lnTo>
                  <a:pt x="8121" y="35"/>
                </a:lnTo>
                <a:lnTo>
                  <a:pt x="8102" y="36"/>
                </a:lnTo>
                <a:lnTo>
                  <a:pt x="8073" y="38"/>
                </a:lnTo>
                <a:lnTo>
                  <a:pt x="8048" y="41"/>
                </a:lnTo>
                <a:lnTo>
                  <a:pt x="8028" y="43"/>
                </a:lnTo>
                <a:lnTo>
                  <a:pt x="8014" y="45"/>
                </a:lnTo>
                <a:lnTo>
                  <a:pt x="7996" y="47"/>
                </a:lnTo>
                <a:lnTo>
                  <a:pt x="7985" y="48"/>
                </a:lnTo>
                <a:lnTo>
                  <a:pt x="7973" y="48"/>
                </a:lnTo>
                <a:lnTo>
                  <a:pt x="7958" y="49"/>
                </a:lnTo>
                <a:lnTo>
                  <a:pt x="7938" y="49"/>
                </a:lnTo>
                <a:lnTo>
                  <a:pt x="7908" y="50"/>
                </a:lnTo>
                <a:lnTo>
                  <a:pt x="7895" y="51"/>
                </a:lnTo>
                <a:lnTo>
                  <a:pt x="7876" y="52"/>
                </a:lnTo>
                <a:lnTo>
                  <a:pt x="7850" y="54"/>
                </a:lnTo>
                <a:lnTo>
                  <a:pt x="7840" y="54"/>
                </a:lnTo>
                <a:lnTo>
                  <a:pt x="7819" y="54"/>
                </a:lnTo>
                <a:lnTo>
                  <a:pt x="7793" y="55"/>
                </a:lnTo>
                <a:lnTo>
                  <a:pt x="7771" y="55"/>
                </a:lnTo>
                <a:lnTo>
                  <a:pt x="7751" y="55"/>
                </a:lnTo>
                <a:lnTo>
                  <a:pt x="7732" y="56"/>
                </a:lnTo>
                <a:lnTo>
                  <a:pt x="7716" y="56"/>
                </a:lnTo>
                <a:lnTo>
                  <a:pt x="7704" y="57"/>
                </a:lnTo>
                <a:lnTo>
                  <a:pt x="7687" y="58"/>
                </a:lnTo>
                <a:lnTo>
                  <a:pt x="7670" y="59"/>
                </a:lnTo>
                <a:lnTo>
                  <a:pt x="7660" y="59"/>
                </a:lnTo>
                <a:lnTo>
                  <a:pt x="7647" y="59"/>
                </a:lnTo>
                <a:lnTo>
                  <a:pt x="7628" y="59"/>
                </a:lnTo>
                <a:lnTo>
                  <a:pt x="7618" y="61"/>
                </a:lnTo>
                <a:lnTo>
                  <a:pt x="7607" y="61"/>
                </a:lnTo>
                <a:lnTo>
                  <a:pt x="7594" y="62"/>
                </a:lnTo>
                <a:lnTo>
                  <a:pt x="7578" y="62"/>
                </a:lnTo>
                <a:lnTo>
                  <a:pt x="7570" y="62"/>
                </a:lnTo>
                <a:lnTo>
                  <a:pt x="7563" y="63"/>
                </a:lnTo>
                <a:lnTo>
                  <a:pt x="7559" y="63"/>
                </a:lnTo>
                <a:lnTo>
                  <a:pt x="7551" y="63"/>
                </a:lnTo>
                <a:lnTo>
                  <a:pt x="7538" y="63"/>
                </a:lnTo>
                <a:lnTo>
                  <a:pt x="7525" y="63"/>
                </a:lnTo>
                <a:lnTo>
                  <a:pt x="7511" y="64"/>
                </a:lnTo>
                <a:lnTo>
                  <a:pt x="7501" y="64"/>
                </a:lnTo>
                <a:lnTo>
                  <a:pt x="7486" y="65"/>
                </a:lnTo>
                <a:lnTo>
                  <a:pt x="7478" y="67"/>
                </a:lnTo>
                <a:lnTo>
                  <a:pt x="7470" y="68"/>
                </a:lnTo>
                <a:lnTo>
                  <a:pt x="7460" y="68"/>
                </a:lnTo>
                <a:lnTo>
                  <a:pt x="7452" y="69"/>
                </a:lnTo>
                <a:lnTo>
                  <a:pt x="7443" y="70"/>
                </a:lnTo>
                <a:lnTo>
                  <a:pt x="7432" y="71"/>
                </a:lnTo>
                <a:lnTo>
                  <a:pt x="7418" y="86"/>
                </a:lnTo>
                <a:lnTo>
                  <a:pt x="7409" y="87"/>
                </a:lnTo>
                <a:lnTo>
                  <a:pt x="7402" y="88"/>
                </a:lnTo>
                <a:lnTo>
                  <a:pt x="7387" y="92"/>
                </a:lnTo>
                <a:lnTo>
                  <a:pt x="7378" y="93"/>
                </a:lnTo>
                <a:lnTo>
                  <a:pt x="7368" y="95"/>
                </a:lnTo>
                <a:lnTo>
                  <a:pt x="7347" y="98"/>
                </a:lnTo>
                <a:lnTo>
                  <a:pt x="7333" y="100"/>
                </a:lnTo>
                <a:lnTo>
                  <a:pt x="7324" y="102"/>
                </a:lnTo>
                <a:lnTo>
                  <a:pt x="7314" y="105"/>
                </a:lnTo>
                <a:lnTo>
                  <a:pt x="7300" y="107"/>
                </a:lnTo>
                <a:lnTo>
                  <a:pt x="7285" y="109"/>
                </a:lnTo>
                <a:lnTo>
                  <a:pt x="7275" y="108"/>
                </a:lnTo>
                <a:lnTo>
                  <a:pt x="7265" y="106"/>
                </a:lnTo>
                <a:lnTo>
                  <a:pt x="7254" y="105"/>
                </a:lnTo>
                <a:lnTo>
                  <a:pt x="7243" y="103"/>
                </a:lnTo>
                <a:lnTo>
                  <a:pt x="7232" y="102"/>
                </a:lnTo>
                <a:lnTo>
                  <a:pt x="7222" y="102"/>
                </a:lnTo>
                <a:lnTo>
                  <a:pt x="7213" y="102"/>
                </a:lnTo>
                <a:lnTo>
                  <a:pt x="7209" y="102"/>
                </a:lnTo>
                <a:lnTo>
                  <a:pt x="7200" y="102"/>
                </a:lnTo>
                <a:lnTo>
                  <a:pt x="7190" y="103"/>
                </a:lnTo>
                <a:lnTo>
                  <a:pt x="7183" y="107"/>
                </a:lnTo>
                <a:lnTo>
                  <a:pt x="7171" y="107"/>
                </a:lnTo>
                <a:lnTo>
                  <a:pt x="7159" y="108"/>
                </a:lnTo>
                <a:lnTo>
                  <a:pt x="7151" y="111"/>
                </a:lnTo>
                <a:lnTo>
                  <a:pt x="7138" y="115"/>
                </a:lnTo>
                <a:lnTo>
                  <a:pt x="7126" y="120"/>
                </a:lnTo>
                <a:lnTo>
                  <a:pt x="7114" y="123"/>
                </a:lnTo>
                <a:lnTo>
                  <a:pt x="7098" y="126"/>
                </a:lnTo>
                <a:lnTo>
                  <a:pt x="7092" y="128"/>
                </a:lnTo>
                <a:lnTo>
                  <a:pt x="7079" y="131"/>
                </a:lnTo>
                <a:lnTo>
                  <a:pt x="7068" y="132"/>
                </a:lnTo>
                <a:lnTo>
                  <a:pt x="7059" y="133"/>
                </a:lnTo>
                <a:lnTo>
                  <a:pt x="7045" y="134"/>
                </a:lnTo>
                <a:lnTo>
                  <a:pt x="7032" y="134"/>
                </a:lnTo>
                <a:lnTo>
                  <a:pt x="7016" y="136"/>
                </a:lnTo>
                <a:lnTo>
                  <a:pt x="6990" y="137"/>
                </a:lnTo>
                <a:lnTo>
                  <a:pt x="6975" y="138"/>
                </a:lnTo>
                <a:lnTo>
                  <a:pt x="6956" y="139"/>
                </a:lnTo>
                <a:lnTo>
                  <a:pt x="6936" y="140"/>
                </a:lnTo>
                <a:lnTo>
                  <a:pt x="6917" y="140"/>
                </a:lnTo>
                <a:lnTo>
                  <a:pt x="6902" y="141"/>
                </a:lnTo>
                <a:lnTo>
                  <a:pt x="6888" y="142"/>
                </a:lnTo>
                <a:lnTo>
                  <a:pt x="6865" y="144"/>
                </a:lnTo>
                <a:lnTo>
                  <a:pt x="6840" y="145"/>
                </a:lnTo>
                <a:lnTo>
                  <a:pt x="6834" y="146"/>
                </a:lnTo>
                <a:lnTo>
                  <a:pt x="6827" y="146"/>
                </a:lnTo>
                <a:lnTo>
                  <a:pt x="6804" y="148"/>
                </a:lnTo>
                <a:lnTo>
                  <a:pt x="6788" y="148"/>
                </a:lnTo>
                <a:lnTo>
                  <a:pt x="6780" y="149"/>
                </a:lnTo>
                <a:lnTo>
                  <a:pt x="6768" y="149"/>
                </a:lnTo>
                <a:lnTo>
                  <a:pt x="6759" y="149"/>
                </a:lnTo>
                <a:lnTo>
                  <a:pt x="6753" y="150"/>
                </a:lnTo>
                <a:lnTo>
                  <a:pt x="6734" y="150"/>
                </a:lnTo>
                <a:lnTo>
                  <a:pt x="6721" y="151"/>
                </a:lnTo>
                <a:lnTo>
                  <a:pt x="6705" y="152"/>
                </a:lnTo>
                <a:lnTo>
                  <a:pt x="6687" y="153"/>
                </a:lnTo>
                <a:lnTo>
                  <a:pt x="6670" y="153"/>
                </a:lnTo>
                <a:lnTo>
                  <a:pt x="6653" y="154"/>
                </a:lnTo>
                <a:lnTo>
                  <a:pt x="6639" y="155"/>
                </a:lnTo>
                <a:lnTo>
                  <a:pt x="6617" y="157"/>
                </a:lnTo>
                <a:lnTo>
                  <a:pt x="6597" y="157"/>
                </a:lnTo>
                <a:lnTo>
                  <a:pt x="6585" y="157"/>
                </a:lnTo>
                <a:lnTo>
                  <a:pt x="6567" y="158"/>
                </a:lnTo>
                <a:lnTo>
                  <a:pt x="6552" y="158"/>
                </a:lnTo>
                <a:lnTo>
                  <a:pt x="6539" y="157"/>
                </a:lnTo>
                <a:lnTo>
                  <a:pt x="6531" y="157"/>
                </a:lnTo>
                <a:lnTo>
                  <a:pt x="6514" y="155"/>
                </a:lnTo>
                <a:lnTo>
                  <a:pt x="6499" y="154"/>
                </a:lnTo>
                <a:lnTo>
                  <a:pt x="6485" y="152"/>
                </a:lnTo>
                <a:lnTo>
                  <a:pt x="6472" y="152"/>
                </a:lnTo>
                <a:lnTo>
                  <a:pt x="6455" y="153"/>
                </a:lnTo>
                <a:lnTo>
                  <a:pt x="6437" y="154"/>
                </a:lnTo>
                <a:lnTo>
                  <a:pt x="6425" y="154"/>
                </a:lnTo>
                <a:lnTo>
                  <a:pt x="6421" y="154"/>
                </a:lnTo>
                <a:lnTo>
                  <a:pt x="6399" y="154"/>
                </a:lnTo>
                <a:lnTo>
                  <a:pt x="6383" y="155"/>
                </a:lnTo>
                <a:lnTo>
                  <a:pt x="6367" y="155"/>
                </a:lnTo>
                <a:lnTo>
                  <a:pt x="6351" y="155"/>
                </a:lnTo>
                <a:lnTo>
                  <a:pt x="6335" y="155"/>
                </a:lnTo>
                <a:lnTo>
                  <a:pt x="6324" y="155"/>
                </a:lnTo>
                <a:lnTo>
                  <a:pt x="6306" y="159"/>
                </a:lnTo>
                <a:lnTo>
                  <a:pt x="6297" y="160"/>
                </a:lnTo>
                <a:lnTo>
                  <a:pt x="6282" y="164"/>
                </a:lnTo>
                <a:lnTo>
                  <a:pt x="6274" y="167"/>
                </a:lnTo>
                <a:lnTo>
                  <a:pt x="6260" y="168"/>
                </a:lnTo>
                <a:lnTo>
                  <a:pt x="6242" y="170"/>
                </a:lnTo>
                <a:lnTo>
                  <a:pt x="6228" y="171"/>
                </a:lnTo>
                <a:lnTo>
                  <a:pt x="6218" y="172"/>
                </a:lnTo>
                <a:lnTo>
                  <a:pt x="6197" y="174"/>
                </a:lnTo>
                <a:lnTo>
                  <a:pt x="6179" y="175"/>
                </a:lnTo>
                <a:lnTo>
                  <a:pt x="6164" y="176"/>
                </a:lnTo>
                <a:lnTo>
                  <a:pt x="6140" y="178"/>
                </a:lnTo>
                <a:lnTo>
                  <a:pt x="6126" y="179"/>
                </a:lnTo>
                <a:lnTo>
                  <a:pt x="6107" y="180"/>
                </a:lnTo>
                <a:lnTo>
                  <a:pt x="6079" y="181"/>
                </a:lnTo>
                <a:lnTo>
                  <a:pt x="6062" y="183"/>
                </a:lnTo>
                <a:lnTo>
                  <a:pt x="6050" y="184"/>
                </a:lnTo>
                <a:lnTo>
                  <a:pt x="6022" y="185"/>
                </a:lnTo>
                <a:lnTo>
                  <a:pt x="6007" y="185"/>
                </a:lnTo>
                <a:lnTo>
                  <a:pt x="5980" y="185"/>
                </a:lnTo>
                <a:lnTo>
                  <a:pt x="5969" y="186"/>
                </a:lnTo>
                <a:lnTo>
                  <a:pt x="5958" y="186"/>
                </a:lnTo>
                <a:lnTo>
                  <a:pt x="5935" y="187"/>
                </a:lnTo>
                <a:lnTo>
                  <a:pt x="5916" y="188"/>
                </a:lnTo>
                <a:lnTo>
                  <a:pt x="5897" y="187"/>
                </a:lnTo>
                <a:lnTo>
                  <a:pt x="5877" y="187"/>
                </a:lnTo>
                <a:lnTo>
                  <a:pt x="5864" y="187"/>
                </a:lnTo>
                <a:lnTo>
                  <a:pt x="5833" y="186"/>
                </a:lnTo>
                <a:lnTo>
                  <a:pt x="5820" y="186"/>
                </a:lnTo>
                <a:lnTo>
                  <a:pt x="5802" y="187"/>
                </a:lnTo>
                <a:lnTo>
                  <a:pt x="5786" y="187"/>
                </a:lnTo>
                <a:lnTo>
                  <a:pt x="5776" y="186"/>
                </a:lnTo>
                <a:lnTo>
                  <a:pt x="5765" y="187"/>
                </a:lnTo>
                <a:lnTo>
                  <a:pt x="5760" y="187"/>
                </a:lnTo>
                <a:lnTo>
                  <a:pt x="5754" y="187"/>
                </a:lnTo>
                <a:lnTo>
                  <a:pt x="5748" y="187"/>
                </a:lnTo>
                <a:lnTo>
                  <a:pt x="5741" y="187"/>
                </a:lnTo>
                <a:lnTo>
                  <a:pt x="5737" y="187"/>
                </a:lnTo>
                <a:lnTo>
                  <a:pt x="5730" y="187"/>
                </a:lnTo>
                <a:lnTo>
                  <a:pt x="5726" y="186"/>
                </a:lnTo>
                <a:lnTo>
                  <a:pt x="5722" y="186"/>
                </a:lnTo>
                <a:lnTo>
                  <a:pt x="5706" y="186"/>
                </a:lnTo>
                <a:lnTo>
                  <a:pt x="5696" y="185"/>
                </a:lnTo>
                <a:lnTo>
                  <a:pt x="5689" y="185"/>
                </a:lnTo>
                <a:lnTo>
                  <a:pt x="5677" y="185"/>
                </a:lnTo>
                <a:lnTo>
                  <a:pt x="5666" y="185"/>
                </a:lnTo>
                <a:lnTo>
                  <a:pt x="5662" y="185"/>
                </a:lnTo>
                <a:lnTo>
                  <a:pt x="5655" y="185"/>
                </a:lnTo>
                <a:lnTo>
                  <a:pt x="5648" y="185"/>
                </a:lnTo>
                <a:lnTo>
                  <a:pt x="5636" y="184"/>
                </a:lnTo>
                <a:lnTo>
                  <a:pt x="5626" y="184"/>
                </a:lnTo>
                <a:lnTo>
                  <a:pt x="5621" y="184"/>
                </a:lnTo>
                <a:lnTo>
                  <a:pt x="5614" y="184"/>
                </a:lnTo>
                <a:lnTo>
                  <a:pt x="5610" y="184"/>
                </a:lnTo>
                <a:lnTo>
                  <a:pt x="5603" y="183"/>
                </a:lnTo>
                <a:lnTo>
                  <a:pt x="5595" y="183"/>
                </a:lnTo>
                <a:lnTo>
                  <a:pt x="5586" y="181"/>
                </a:lnTo>
                <a:lnTo>
                  <a:pt x="5581" y="181"/>
                </a:lnTo>
                <a:lnTo>
                  <a:pt x="5576" y="181"/>
                </a:lnTo>
                <a:lnTo>
                  <a:pt x="5572" y="181"/>
                </a:lnTo>
                <a:lnTo>
                  <a:pt x="5563" y="181"/>
                </a:lnTo>
                <a:lnTo>
                  <a:pt x="5560" y="181"/>
                </a:lnTo>
                <a:lnTo>
                  <a:pt x="5549" y="181"/>
                </a:lnTo>
                <a:lnTo>
                  <a:pt x="5541" y="181"/>
                </a:lnTo>
                <a:lnTo>
                  <a:pt x="5535" y="183"/>
                </a:lnTo>
                <a:lnTo>
                  <a:pt x="5532" y="183"/>
                </a:lnTo>
                <a:lnTo>
                  <a:pt x="5525" y="184"/>
                </a:lnTo>
                <a:lnTo>
                  <a:pt x="5517" y="184"/>
                </a:lnTo>
                <a:lnTo>
                  <a:pt x="5510" y="184"/>
                </a:lnTo>
                <a:lnTo>
                  <a:pt x="5504" y="184"/>
                </a:lnTo>
                <a:lnTo>
                  <a:pt x="5500" y="184"/>
                </a:lnTo>
                <a:lnTo>
                  <a:pt x="5489" y="184"/>
                </a:lnTo>
                <a:lnTo>
                  <a:pt x="5480" y="184"/>
                </a:lnTo>
                <a:lnTo>
                  <a:pt x="5469" y="183"/>
                </a:lnTo>
                <a:lnTo>
                  <a:pt x="5456" y="181"/>
                </a:lnTo>
                <a:lnTo>
                  <a:pt x="5445" y="181"/>
                </a:lnTo>
                <a:lnTo>
                  <a:pt x="5433" y="179"/>
                </a:lnTo>
                <a:lnTo>
                  <a:pt x="5421" y="178"/>
                </a:lnTo>
                <a:lnTo>
                  <a:pt x="5413" y="177"/>
                </a:lnTo>
                <a:lnTo>
                  <a:pt x="5407" y="176"/>
                </a:lnTo>
                <a:lnTo>
                  <a:pt x="5403" y="176"/>
                </a:lnTo>
                <a:lnTo>
                  <a:pt x="5394" y="176"/>
                </a:lnTo>
                <a:lnTo>
                  <a:pt x="5390" y="176"/>
                </a:lnTo>
                <a:lnTo>
                  <a:pt x="5385" y="176"/>
                </a:lnTo>
                <a:lnTo>
                  <a:pt x="5372" y="175"/>
                </a:lnTo>
                <a:lnTo>
                  <a:pt x="5353" y="175"/>
                </a:lnTo>
                <a:lnTo>
                  <a:pt x="5342" y="175"/>
                </a:lnTo>
                <a:lnTo>
                  <a:pt x="5332" y="175"/>
                </a:lnTo>
                <a:lnTo>
                  <a:pt x="5319" y="175"/>
                </a:lnTo>
                <a:lnTo>
                  <a:pt x="5313" y="175"/>
                </a:lnTo>
                <a:lnTo>
                  <a:pt x="5300" y="175"/>
                </a:lnTo>
                <a:lnTo>
                  <a:pt x="5288" y="174"/>
                </a:lnTo>
                <a:lnTo>
                  <a:pt x="5280" y="174"/>
                </a:lnTo>
                <a:lnTo>
                  <a:pt x="5273" y="174"/>
                </a:lnTo>
                <a:lnTo>
                  <a:pt x="5269" y="174"/>
                </a:lnTo>
                <a:lnTo>
                  <a:pt x="5262" y="174"/>
                </a:lnTo>
                <a:lnTo>
                  <a:pt x="5259" y="174"/>
                </a:lnTo>
                <a:lnTo>
                  <a:pt x="5253" y="174"/>
                </a:lnTo>
                <a:lnTo>
                  <a:pt x="5249" y="174"/>
                </a:lnTo>
                <a:lnTo>
                  <a:pt x="5240" y="174"/>
                </a:lnTo>
                <a:lnTo>
                  <a:pt x="5236" y="174"/>
                </a:lnTo>
                <a:lnTo>
                  <a:pt x="5231" y="174"/>
                </a:lnTo>
                <a:lnTo>
                  <a:pt x="5222" y="174"/>
                </a:lnTo>
                <a:lnTo>
                  <a:pt x="5214" y="174"/>
                </a:lnTo>
                <a:lnTo>
                  <a:pt x="5204" y="174"/>
                </a:lnTo>
                <a:lnTo>
                  <a:pt x="5195" y="174"/>
                </a:lnTo>
                <a:lnTo>
                  <a:pt x="5170" y="174"/>
                </a:lnTo>
                <a:lnTo>
                  <a:pt x="5151" y="174"/>
                </a:lnTo>
                <a:lnTo>
                  <a:pt x="5129" y="174"/>
                </a:lnTo>
                <a:lnTo>
                  <a:pt x="5111" y="175"/>
                </a:lnTo>
                <a:lnTo>
                  <a:pt x="5095" y="176"/>
                </a:lnTo>
                <a:lnTo>
                  <a:pt x="5076" y="178"/>
                </a:lnTo>
                <a:lnTo>
                  <a:pt x="5059" y="180"/>
                </a:lnTo>
                <a:lnTo>
                  <a:pt x="5047" y="183"/>
                </a:lnTo>
                <a:lnTo>
                  <a:pt x="5038" y="184"/>
                </a:lnTo>
                <a:lnTo>
                  <a:pt x="5027" y="184"/>
                </a:lnTo>
                <a:lnTo>
                  <a:pt x="5014" y="185"/>
                </a:lnTo>
                <a:lnTo>
                  <a:pt x="5005" y="185"/>
                </a:lnTo>
                <a:lnTo>
                  <a:pt x="4994" y="186"/>
                </a:lnTo>
                <a:lnTo>
                  <a:pt x="4982" y="187"/>
                </a:lnTo>
                <a:lnTo>
                  <a:pt x="4978" y="187"/>
                </a:lnTo>
                <a:lnTo>
                  <a:pt x="4968" y="187"/>
                </a:lnTo>
                <a:lnTo>
                  <a:pt x="4964" y="187"/>
                </a:lnTo>
                <a:lnTo>
                  <a:pt x="4960" y="188"/>
                </a:lnTo>
                <a:lnTo>
                  <a:pt x="4954" y="188"/>
                </a:lnTo>
                <a:lnTo>
                  <a:pt x="4948" y="188"/>
                </a:lnTo>
                <a:lnTo>
                  <a:pt x="4939" y="189"/>
                </a:lnTo>
                <a:lnTo>
                  <a:pt x="4930" y="189"/>
                </a:lnTo>
                <a:lnTo>
                  <a:pt x="4920" y="189"/>
                </a:lnTo>
                <a:lnTo>
                  <a:pt x="4907" y="189"/>
                </a:lnTo>
                <a:lnTo>
                  <a:pt x="4900" y="189"/>
                </a:lnTo>
                <a:lnTo>
                  <a:pt x="4890" y="188"/>
                </a:lnTo>
                <a:lnTo>
                  <a:pt x="4883" y="188"/>
                </a:lnTo>
                <a:lnTo>
                  <a:pt x="4875" y="188"/>
                </a:lnTo>
                <a:lnTo>
                  <a:pt x="4867" y="188"/>
                </a:lnTo>
                <a:lnTo>
                  <a:pt x="4861" y="188"/>
                </a:lnTo>
                <a:lnTo>
                  <a:pt x="4852" y="188"/>
                </a:lnTo>
                <a:lnTo>
                  <a:pt x="4848" y="188"/>
                </a:lnTo>
                <a:lnTo>
                  <a:pt x="4841" y="188"/>
                </a:lnTo>
                <a:lnTo>
                  <a:pt x="4834" y="188"/>
                </a:lnTo>
                <a:lnTo>
                  <a:pt x="4824" y="188"/>
                </a:lnTo>
                <a:lnTo>
                  <a:pt x="4818" y="189"/>
                </a:lnTo>
                <a:lnTo>
                  <a:pt x="4808" y="189"/>
                </a:lnTo>
                <a:lnTo>
                  <a:pt x="4802" y="190"/>
                </a:lnTo>
                <a:lnTo>
                  <a:pt x="4797" y="190"/>
                </a:lnTo>
                <a:lnTo>
                  <a:pt x="4791" y="190"/>
                </a:lnTo>
                <a:lnTo>
                  <a:pt x="4783" y="190"/>
                </a:lnTo>
                <a:lnTo>
                  <a:pt x="4772" y="191"/>
                </a:lnTo>
                <a:lnTo>
                  <a:pt x="4760" y="192"/>
                </a:lnTo>
                <a:lnTo>
                  <a:pt x="4742" y="193"/>
                </a:lnTo>
                <a:lnTo>
                  <a:pt x="4721" y="197"/>
                </a:lnTo>
                <a:lnTo>
                  <a:pt x="4711" y="198"/>
                </a:lnTo>
                <a:lnTo>
                  <a:pt x="4693" y="199"/>
                </a:lnTo>
                <a:lnTo>
                  <a:pt x="4681" y="201"/>
                </a:lnTo>
                <a:lnTo>
                  <a:pt x="4666" y="204"/>
                </a:lnTo>
                <a:lnTo>
                  <a:pt x="4658" y="205"/>
                </a:lnTo>
                <a:lnTo>
                  <a:pt x="4641" y="207"/>
                </a:lnTo>
                <a:lnTo>
                  <a:pt x="4626" y="206"/>
                </a:lnTo>
                <a:lnTo>
                  <a:pt x="4612" y="206"/>
                </a:lnTo>
                <a:lnTo>
                  <a:pt x="4604" y="205"/>
                </a:lnTo>
                <a:lnTo>
                  <a:pt x="4582" y="204"/>
                </a:lnTo>
                <a:lnTo>
                  <a:pt x="4572" y="204"/>
                </a:lnTo>
                <a:lnTo>
                  <a:pt x="4561" y="204"/>
                </a:lnTo>
                <a:lnTo>
                  <a:pt x="4541" y="206"/>
                </a:lnTo>
                <a:lnTo>
                  <a:pt x="4527" y="206"/>
                </a:lnTo>
                <a:lnTo>
                  <a:pt x="4512" y="206"/>
                </a:lnTo>
                <a:lnTo>
                  <a:pt x="4500" y="206"/>
                </a:lnTo>
                <a:lnTo>
                  <a:pt x="4485" y="205"/>
                </a:lnTo>
                <a:lnTo>
                  <a:pt x="4470" y="206"/>
                </a:lnTo>
                <a:lnTo>
                  <a:pt x="4461" y="207"/>
                </a:lnTo>
                <a:lnTo>
                  <a:pt x="4437" y="204"/>
                </a:lnTo>
                <a:lnTo>
                  <a:pt x="4432" y="203"/>
                </a:lnTo>
                <a:lnTo>
                  <a:pt x="4411" y="203"/>
                </a:lnTo>
                <a:lnTo>
                  <a:pt x="4393" y="202"/>
                </a:lnTo>
                <a:lnTo>
                  <a:pt x="4347" y="199"/>
                </a:lnTo>
                <a:lnTo>
                  <a:pt x="4343" y="199"/>
                </a:lnTo>
                <a:lnTo>
                  <a:pt x="4309" y="199"/>
                </a:lnTo>
                <a:lnTo>
                  <a:pt x="4307" y="199"/>
                </a:lnTo>
                <a:lnTo>
                  <a:pt x="4298" y="198"/>
                </a:lnTo>
                <a:lnTo>
                  <a:pt x="4285" y="198"/>
                </a:lnTo>
                <a:lnTo>
                  <a:pt x="4279" y="198"/>
                </a:lnTo>
                <a:lnTo>
                  <a:pt x="4265" y="197"/>
                </a:lnTo>
                <a:lnTo>
                  <a:pt x="4244" y="196"/>
                </a:lnTo>
                <a:lnTo>
                  <a:pt x="4230" y="196"/>
                </a:lnTo>
                <a:lnTo>
                  <a:pt x="4223" y="196"/>
                </a:lnTo>
                <a:lnTo>
                  <a:pt x="4204" y="196"/>
                </a:lnTo>
                <a:lnTo>
                  <a:pt x="4193" y="196"/>
                </a:lnTo>
                <a:lnTo>
                  <a:pt x="4158" y="196"/>
                </a:lnTo>
                <a:lnTo>
                  <a:pt x="4151" y="196"/>
                </a:lnTo>
                <a:lnTo>
                  <a:pt x="4145" y="196"/>
                </a:lnTo>
                <a:lnTo>
                  <a:pt x="4119" y="194"/>
                </a:lnTo>
                <a:lnTo>
                  <a:pt x="4107" y="194"/>
                </a:lnTo>
                <a:lnTo>
                  <a:pt x="4098" y="194"/>
                </a:lnTo>
                <a:lnTo>
                  <a:pt x="4088" y="194"/>
                </a:lnTo>
                <a:lnTo>
                  <a:pt x="4074" y="194"/>
                </a:lnTo>
                <a:lnTo>
                  <a:pt x="4061" y="194"/>
                </a:lnTo>
                <a:lnTo>
                  <a:pt x="4053" y="193"/>
                </a:lnTo>
                <a:lnTo>
                  <a:pt x="4044" y="193"/>
                </a:lnTo>
                <a:lnTo>
                  <a:pt x="4033" y="193"/>
                </a:lnTo>
                <a:lnTo>
                  <a:pt x="4018" y="193"/>
                </a:lnTo>
                <a:lnTo>
                  <a:pt x="4009" y="192"/>
                </a:lnTo>
                <a:lnTo>
                  <a:pt x="3994" y="193"/>
                </a:lnTo>
                <a:lnTo>
                  <a:pt x="3983" y="193"/>
                </a:lnTo>
                <a:lnTo>
                  <a:pt x="3978" y="193"/>
                </a:lnTo>
                <a:lnTo>
                  <a:pt x="3966" y="192"/>
                </a:lnTo>
                <a:lnTo>
                  <a:pt x="3957" y="192"/>
                </a:lnTo>
                <a:lnTo>
                  <a:pt x="3945" y="191"/>
                </a:lnTo>
                <a:lnTo>
                  <a:pt x="3931" y="190"/>
                </a:lnTo>
                <a:lnTo>
                  <a:pt x="3923" y="190"/>
                </a:lnTo>
                <a:lnTo>
                  <a:pt x="3917" y="189"/>
                </a:lnTo>
                <a:lnTo>
                  <a:pt x="3907" y="189"/>
                </a:lnTo>
                <a:lnTo>
                  <a:pt x="3900" y="189"/>
                </a:lnTo>
                <a:lnTo>
                  <a:pt x="3893" y="188"/>
                </a:lnTo>
                <a:lnTo>
                  <a:pt x="3887" y="188"/>
                </a:lnTo>
                <a:lnTo>
                  <a:pt x="3875" y="188"/>
                </a:lnTo>
                <a:lnTo>
                  <a:pt x="3869" y="188"/>
                </a:lnTo>
                <a:lnTo>
                  <a:pt x="3858" y="188"/>
                </a:lnTo>
                <a:lnTo>
                  <a:pt x="3850" y="189"/>
                </a:lnTo>
                <a:lnTo>
                  <a:pt x="3840" y="190"/>
                </a:lnTo>
                <a:lnTo>
                  <a:pt x="3833" y="190"/>
                </a:lnTo>
                <a:lnTo>
                  <a:pt x="3829" y="190"/>
                </a:lnTo>
                <a:lnTo>
                  <a:pt x="3818" y="191"/>
                </a:lnTo>
                <a:lnTo>
                  <a:pt x="3811" y="191"/>
                </a:lnTo>
                <a:lnTo>
                  <a:pt x="3801" y="191"/>
                </a:lnTo>
                <a:lnTo>
                  <a:pt x="3793" y="192"/>
                </a:lnTo>
                <a:lnTo>
                  <a:pt x="3786" y="192"/>
                </a:lnTo>
                <a:lnTo>
                  <a:pt x="3777" y="192"/>
                </a:lnTo>
                <a:lnTo>
                  <a:pt x="3768" y="192"/>
                </a:lnTo>
                <a:lnTo>
                  <a:pt x="3761" y="193"/>
                </a:lnTo>
                <a:lnTo>
                  <a:pt x="3755" y="193"/>
                </a:lnTo>
                <a:lnTo>
                  <a:pt x="3747" y="193"/>
                </a:lnTo>
                <a:lnTo>
                  <a:pt x="3740" y="193"/>
                </a:lnTo>
                <a:lnTo>
                  <a:pt x="3725" y="194"/>
                </a:lnTo>
                <a:lnTo>
                  <a:pt x="3723" y="194"/>
                </a:lnTo>
                <a:lnTo>
                  <a:pt x="3713" y="194"/>
                </a:lnTo>
                <a:lnTo>
                  <a:pt x="3703" y="193"/>
                </a:lnTo>
                <a:lnTo>
                  <a:pt x="3697" y="193"/>
                </a:lnTo>
                <a:lnTo>
                  <a:pt x="3687" y="193"/>
                </a:lnTo>
                <a:lnTo>
                  <a:pt x="3683" y="193"/>
                </a:lnTo>
                <a:lnTo>
                  <a:pt x="3674" y="194"/>
                </a:lnTo>
                <a:lnTo>
                  <a:pt x="3669" y="196"/>
                </a:lnTo>
                <a:lnTo>
                  <a:pt x="3660" y="196"/>
                </a:lnTo>
                <a:lnTo>
                  <a:pt x="3657" y="196"/>
                </a:lnTo>
                <a:lnTo>
                  <a:pt x="3650" y="194"/>
                </a:lnTo>
                <a:lnTo>
                  <a:pt x="3643" y="193"/>
                </a:lnTo>
                <a:lnTo>
                  <a:pt x="3634" y="192"/>
                </a:lnTo>
                <a:lnTo>
                  <a:pt x="3631" y="192"/>
                </a:lnTo>
                <a:lnTo>
                  <a:pt x="3625" y="192"/>
                </a:lnTo>
                <a:lnTo>
                  <a:pt x="3620" y="192"/>
                </a:lnTo>
                <a:lnTo>
                  <a:pt x="3614" y="193"/>
                </a:lnTo>
                <a:lnTo>
                  <a:pt x="3611" y="193"/>
                </a:lnTo>
                <a:lnTo>
                  <a:pt x="3603" y="193"/>
                </a:lnTo>
                <a:lnTo>
                  <a:pt x="3598" y="193"/>
                </a:lnTo>
                <a:lnTo>
                  <a:pt x="3590" y="193"/>
                </a:lnTo>
                <a:lnTo>
                  <a:pt x="3581" y="192"/>
                </a:lnTo>
                <a:lnTo>
                  <a:pt x="3572" y="192"/>
                </a:lnTo>
                <a:lnTo>
                  <a:pt x="3561" y="192"/>
                </a:lnTo>
                <a:lnTo>
                  <a:pt x="3554" y="191"/>
                </a:lnTo>
                <a:lnTo>
                  <a:pt x="3543" y="191"/>
                </a:lnTo>
                <a:lnTo>
                  <a:pt x="3536" y="190"/>
                </a:lnTo>
                <a:lnTo>
                  <a:pt x="3529" y="190"/>
                </a:lnTo>
                <a:lnTo>
                  <a:pt x="3522" y="189"/>
                </a:lnTo>
                <a:lnTo>
                  <a:pt x="3514" y="188"/>
                </a:lnTo>
                <a:lnTo>
                  <a:pt x="3506" y="188"/>
                </a:lnTo>
                <a:lnTo>
                  <a:pt x="3499" y="187"/>
                </a:lnTo>
                <a:lnTo>
                  <a:pt x="3492" y="187"/>
                </a:lnTo>
                <a:lnTo>
                  <a:pt x="3482" y="186"/>
                </a:lnTo>
                <a:lnTo>
                  <a:pt x="3476" y="185"/>
                </a:lnTo>
                <a:lnTo>
                  <a:pt x="3467" y="185"/>
                </a:lnTo>
                <a:lnTo>
                  <a:pt x="3455" y="186"/>
                </a:lnTo>
                <a:lnTo>
                  <a:pt x="3445" y="187"/>
                </a:lnTo>
                <a:lnTo>
                  <a:pt x="3441" y="188"/>
                </a:lnTo>
                <a:lnTo>
                  <a:pt x="3433" y="188"/>
                </a:lnTo>
                <a:lnTo>
                  <a:pt x="3425" y="188"/>
                </a:lnTo>
                <a:lnTo>
                  <a:pt x="3419" y="188"/>
                </a:lnTo>
                <a:lnTo>
                  <a:pt x="3413" y="189"/>
                </a:lnTo>
                <a:lnTo>
                  <a:pt x="3410" y="189"/>
                </a:lnTo>
                <a:lnTo>
                  <a:pt x="3399" y="190"/>
                </a:lnTo>
                <a:lnTo>
                  <a:pt x="3393" y="191"/>
                </a:lnTo>
                <a:lnTo>
                  <a:pt x="3385" y="192"/>
                </a:lnTo>
                <a:lnTo>
                  <a:pt x="3377" y="192"/>
                </a:lnTo>
                <a:lnTo>
                  <a:pt x="3364" y="191"/>
                </a:lnTo>
                <a:lnTo>
                  <a:pt x="3352" y="191"/>
                </a:lnTo>
                <a:lnTo>
                  <a:pt x="3346" y="190"/>
                </a:lnTo>
                <a:lnTo>
                  <a:pt x="3330" y="188"/>
                </a:lnTo>
                <a:lnTo>
                  <a:pt x="3324" y="187"/>
                </a:lnTo>
                <a:lnTo>
                  <a:pt x="3314" y="186"/>
                </a:lnTo>
                <a:lnTo>
                  <a:pt x="3307" y="186"/>
                </a:lnTo>
                <a:lnTo>
                  <a:pt x="3300" y="185"/>
                </a:lnTo>
                <a:lnTo>
                  <a:pt x="3294" y="185"/>
                </a:lnTo>
                <a:lnTo>
                  <a:pt x="3286" y="185"/>
                </a:lnTo>
                <a:lnTo>
                  <a:pt x="3281" y="185"/>
                </a:lnTo>
                <a:lnTo>
                  <a:pt x="3274" y="185"/>
                </a:lnTo>
                <a:lnTo>
                  <a:pt x="3269" y="184"/>
                </a:lnTo>
                <a:lnTo>
                  <a:pt x="3259" y="184"/>
                </a:lnTo>
                <a:lnTo>
                  <a:pt x="3256" y="184"/>
                </a:lnTo>
                <a:lnTo>
                  <a:pt x="3245" y="184"/>
                </a:lnTo>
                <a:lnTo>
                  <a:pt x="3236" y="183"/>
                </a:lnTo>
                <a:lnTo>
                  <a:pt x="3228" y="183"/>
                </a:lnTo>
                <a:lnTo>
                  <a:pt x="3218" y="181"/>
                </a:lnTo>
                <a:lnTo>
                  <a:pt x="3211" y="181"/>
                </a:lnTo>
                <a:lnTo>
                  <a:pt x="3202" y="181"/>
                </a:lnTo>
                <a:lnTo>
                  <a:pt x="3196" y="181"/>
                </a:lnTo>
                <a:lnTo>
                  <a:pt x="3183" y="181"/>
                </a:lnTo>
                <a:lnTo>
                  <a:pt x="3176" y="181"/>
                </a:lnTo>
                <a:lnTo>
                  <a:pt x="3168" y="180"/>
                </a:lnTo>
                <a:lnTo>
                  <a:pt x="3162" y="180"/>
                </a:lnTo>
                <a:lnTo>
                  <a:pt x="3162" y="180"/>
                </a:lnTo>
                <a:lnTo>
                  <a:pt x="3157" y="179"/>
                </a:lnTo>
                <a:lnTo>
                  <a:pt x="3146" y="179"/>
                </a:lnTo>
                <a:lnTo>
                  <a:pt x="3141" y="179"/>
                </a:lnTo>
                <a:lnTo>
                  <a:pt x="3130" y="180"/>
                </a:lnTo>
                <a:lnTo>
                  <a:pt x="3116" y="180"/>
                </a:lnTo>
                <a:lnTo>
                  <a:pt x="3114" y="180"/>
                </a:lnTo>
                <a:lnTo>
                  <a:pt x="3100" y="181"/>
                </a:lnTo>
                <a:lnTo>
                  <a:pt x="3086" y="181"/>
                </a:lnTo>
                <a:lnTo>
                  <a:pt x="3076" y="181"/>
                </a:lnTo>
                <a:lnTo>
                  <a:pt x="3071" y="181"/>
                </a:lnTo>
                <a:lnTo>
                  <a:pt x="3056" y="181"/>
                </a:lnTo>
                <a:lnTo>
                  <a:pt x="3038" y="181"/>
                </a:lnTo>
                <a:lnTo>
                  <a:pt x="3036" y="181"/>
                </a:lnTo>
                <a:lnTo>
                  <a:pt x="3019" y="183"/>
                </a:lnTo>
                <a:lnTo>
                  <a:pt x="3016" y="181"/>
                </a:lnTo>
                <a:lnTo>
                  <a:pt x="3007" y="181"/>
                </a:lnTo>
                <a:lnTo>
                  <a:pt x="3001" y="181"/>
                </a:lnTo>
                <a:lnTo>
                  <a:pt x="2992" y="181"/>
                </a:lnTo>
                <a:lnTo>
                  <a:pt x="2992" y="180"/>
                </a:lnTo>
                <a:lnTo>
                  <a:pt x="2991" y="180"/>
                </a:lnTo>
                <a:lnTo>
                  <a:pt x="2984" y="180"/>
                </a:lnTo>
                <a:lnTo>
                  <a:pt x="2974" y="180"/>
                </a:lnTo>
                <a:lnTo>
                  <a:pt x="2964" y="179"/>
                </a:lnTo>
                <a:lnTo>
                  <a:pt x="2955" y="179"/>
                </a:lnTo>
                <a:lnTo>
                  <a:pt x="2945" y="179"/>
                </a:lnTo>
                <a:lnTo>
                  <a:pt x="2941" y="178"/>
                </a:lnTo>
                <a:lnTo>
                  <a:pt x="2928" y="177"/>
                </a:lnTo>
                <a:lnTo>
                  <a:pt x="2918" y="176"/>
                </a:lnTo>
                <a:lnTo>
                  <a:pt x="2907" y="175"/>
                </a:lnTo>
                <a:lnTo>
                  <a:pt x="2886" y="172"/>
                </a:lnTo>
                <a:lnTo>
                  <a:pt x="2863" y="173"/>
                </a:lnTo>
                <a:lnTo>
                  <a:pt x="2846" y="173"/>
                </a:lnTo>
                <a:lnTo>
                  <a:pt x="2833" y="173"/>
                </a:lnTo>
                <a:lnTo>
                  <a:pt x="2818" y="174"/>
                </a:lnTo>
                <a:lnTo>
                  <a:pt x="2797" y="174"/>
                </a:lnTo>
                <a:lnTo>
                  <a:pt x="2781" y="174"/>
                </a:lnTo>
                <a:lnTo>
                  <a:pt x="2780" y="174"/>
                </a:lnTo>
                <a:lnTo>
                  <a:pt x="2663" y="184"/>
                </a:lnTo>
                <a:lnTo>
                  <a:pt x="2549" y="187"/>
                </a:lnTo>
                <a:lnTo>
                  <a:pt x="2518" y="187"/>
                </a:lnTo>
                <a:lnTo>
                  <a:pt x="2488" y="188"/>
                </a:lnTo>
                <a:lnTo>
                  <a:pt x="2438" y="190"/>
                </a:lnTo>
                <a:lnTo>
                  <a:pt x="2343" y="192"/>
                </a:lnTo>
                <a:lnTo>
                  <a:pt x="2213" y="196"/>
                </a:lnTo>
                <a:lnTo>
                  <a:pt x="2199" y="197"/>
                </a:lnTo>
                <a:lnTo>
                  <a:pt x="2145" y="198"/>
                </a:lnTo>
                <a:lnTo>
                  <a:pt x="2064" y="199"/>
                </a:lnTo>
                <a:lnTo>
                  <a:pt x="2001" y="193"/>
                </a:lnTo>
                <a:lnTo>
                  <a:pt x="1954" y="187"/>
                </a:lnTo>
                <a:lnTo>
                  <a:pt x="1886" y="176"/>
                </a:lnTo>
                <a:lnTo>
                  <a:pt x="1750" y="160"/>
                </a:lnTo>
                <a:lnTo>
                  <a:pt x="1667" y="151"/>
                </a:lnTo>
                <a:lnTo>
                  <a:pt x="1562" y="149"/>
                </a:lnTo>
                <a:lnTo>
                  <a:pt x="1050" y="149"/>
                </a:lnTo>
                <a:lnTo>
                  <a:pt x="258" y="155"/>
                </a:lnTo>
                <a:lnTo>
                  <a:pt x="0" y="157"/>
                </a:lnTo>
                <a:lnTo>
                  <a:pt x="0" y="157"/>
                </a:lnTo>
                <a:close/>
              </a:path>
            </a:pathLst>
          </a:custGeom>
          <a:solidFill>
            <a:srgbClr val="CCFFCC"/>
          </a:solidFill>
          <a:ln w="9525">
            <a:noFill/>
            <a:round/>
            <a:headEnd/>
            <a:tailEnd/>
          </a:ln>
        </p:spPr>
        <p:txBody>
          <a:bodyPr/>
          <a:lstStyle/>
          <a:p>
            <a:endParaRPr lang="en-GB"/>
          </a:p>
        </p:txBody>
      </p:sp>
      <p:sp>
        <p:nvSpPr>
          <p:cNvPr id="56" name="Freeform 2451"/>
          <p:cNvSpPr>
            <a:spLocks/>
          </p:cNvSpPr>
          <p:nvPr>
            <p:custDataLst>
              <p:tags r:id="rId47"/>
            </p:custDataLst>
          </p:nvPr>
        </p:nvSpPr>
        <p:spPr bwMode="auto">
          <a:xfrm>
            <a:off x="400988" y="2308232"/>
            <a:ext cx="8161157" cy="218897"/>
          </a:xfrm>
          <a:custGeom>
            <a:avLst/>
            <a:gdLst/>
            <a:ahLst/>
            <a:cxnLst>
              <a:cxn ang="0">
                <a:pos x="2518" y="187"/>
              </a:cxn>
              <a:cxn ang="0">
                <a:pos x="2964" y="179"/>
              </a:cxn>
              <a:cxn ang="0">
                <a:pos x="3114" y="180"/>
              </a:cxn>
              <a:cxn ang="0">
                <a:pos x="3245" y="184"/>
              </a:cxn>
              <a:cxn ang="0">
                <a:pos x="3385" y="192"/>
              </a:cxn>
              <a:cxn ang="0">
                <a:pos x="3514" y="188"/>
              </a:cxn>
              <a:cxn ang="0">
                <a:pos x="3634" y="192"/>
              </a:cxn>
              <a:cxn ang="0">
                <a:pos x="3761" y="193"/>
              </a:cxn>
              <a:cxn ang="0">
                <a:pos x="3900" y="189"/>
              </a:cxn>
              <a:cxn ang="0">
                <a:pos x="4074" y="194"/>
              </a:cxn>
              <a:cxn ang="0">
                <a:pos x="4307" y="199"/>
              </a:cxn>
              <a:cxn ang="0">
                <a:pos x="4582" y="204"/>
              </a:cxn>
              <a:cxn ang="0">
                <a:pos x="4802" y="190"/>
              </a:cxn>
              <a:cxn ang="0">
                <a:pos x="4939" y="189"/>
              </a:cxn>
              <a:cxn ang="0">
                <a:pos x="5111" y="175"/>
              </a:cxn>
              <a:cxn ang="0">
                <a:pos x="5280" y="174"/>
              </a:cxn>
              <a:cxn ang="0">
                <a:pos x="5445" y="181"/>
              </a:cxn>
              <a:cxn ang="0">
                <a:pos x="5576" y="181"/>
              </a:cxn>
              <a:cxn ang="0">
                <a:pos x="5706" y="186"/>
              </a:cxn>
              <a:cxn ang="0">
                <a:pos x="5897" y="187"/>
              </a:cxn>
              <a:cxn ang="0">
                <a:pos x="6218" y="172"/>
              </a:cxn>
              <a:cxn ang="0">
                <a:pos x="6455" y="153"/>
              </a:cxn>
              <a:cxn ang="0">
                <a:pos x="6721" y="151"/>
              </a:cxn>
              <a:cxn ang="0">
                <a:pos x="6975" y="138"/>
              </a:cxn>
              <a:cxn ang="0">
                <a:pos x="7190" y="103"/>
              </a:cxn>
              <a:cxn ang="0">
                <a:pos x="7378" y="93"/>
              </a:cxn>
              <a:cxn ang="0">
                <a:pos x="7559" y="63"/>
              </a:cxn>
              <a:cxn ang="0">
                <a:pos x="7793" y="55"/>
              </a:cxn>
              <a:cxn ang="0">
                <a:pos x="8121" y="35"/>
              </a:cxn>
              <a:cxn ang="0">
                <a:pos x="8335" y="10"/>
              </a:cxn>
              <a:cxn ang="0">
                <a:pos x="8229" y="25"/>
              </a:cxn>
              <a:cxn ang="0">
                <a:pos x="7973" y="48"/>
              </a:cxn>
              <a:cxn ang="0">
                <a:pos x="7660" y="59"/>
              </a:cxn>
              <a:cxn ang="0">
                <a:pos x="7470" y="68"/>
              </a:cxn>
              <a:cxn ang="0">
                <a:pos x="7275" y="108"/>
              </a:cxn>
              <a:cxn ang="0">
                <a:pos x="7098" y="126"/>
              </a:cxn>
              <a:cxn ang="0">
                <a:pos x="6834" y="146"/>
              </a:cxn>
              <a:cxn ang="0">
                <a:pos x="6585" y="157"/>
              </a:cxn>
              <a:cxn ang="0">
                <a:pos x="6335" y="155"/>
              </a:cxn>
              <a:cxn ang="0">
                <a:pos x="6062" y="196"/>
              </a:cxn>
              <a:cxn ang="0">
                <a:pos x="5765" y="206"/>
              </a:cxn>
              <a:cxn ang="0">
                <a:pos x="5636" y="204"/>
              </a:cxn>
              <a:cxn ang="0">
                <a:pos x="5525" y="202"/>
              </a:cxn>
              <a:cxn ang="0">
                <a:pos x="5385" y="196"/>
              </a:cxn>
              <a:cxn ang="0">
                <a:pos x="5236" y="193"/>
              </a:cxn>
              <a:cxn ang="0">
                <a:pos x="5005" y="205"/>
              </a:cxn>
              <a:cxn ang="0">
                <a:pos x="4867" y="207"/>
              </a:cxn>
              <a:cxn ang="0">
                <a:pos x="4711" y="217"/>
              </a:cxn>
              <a:cxn ang="0">
                <a:pos x="4470" y="226"/>
              </a:cxn>
              <a:cxn ang="0">
                <a:pos x="4204" y="215"/>
              </a:cxn>
              <a:cxn ang="0">
                <a:pos x="3983" y="213"/>
              </a:cxn>
              <a:cxn ang="0">
                <a:pos x="3833" y="210"/>
              </a:cxn>
              <a:cxn ang="0">
                <a:pos x="3697" y="214"/>
              </a:cxn>
              <a:cxn ang="0">
                <a:pos x="3590" y="212"/>
              </a:cxn>
              <a:cxn ang="0">
                <a:pos x="3445" y="202"/>
              </a:cxn>
              <a:cxn ang="0">
                <a:pos x="3307" y="202"/>
              </a:cxn>
              <a:cxn ang="0">
                <a:pos x="3176" y="201"/>
              </a:cxn>
              <a:cxn ang="0">
                <a:pos x="3019" y="202"/>
              </a:cxn>
              <a:cxn ang="0">
                <a:pos x="2863" y="192"/>
              </a:cxn>
              <a:cxn ang="0">
                <a:pos x="2001" y="193"/>
              </a:cxn>
            </a:cxnLst>
            <a:rect l="0" t="0" r="r" b="b"/>
            <a:pathLst>
              <a:path w="8426" h="227">
                <a:moveTo>
                  <a:pt x="0" y="157"/>
                </a:moveTo>
                <a:lnTo>
                  <a:pt x="258" y="155"/>
                </a:lnTo>
                <a:lnTo>
                  <a:pt x="1050" y="149"/>
                </a:lnTo>
                <a:lnTo>
                  <a:pt x="1562" y="149"/>
                </a:lnTo>
                <a:lnTo>
                  <a:pt x="1667" y="151"/>
                </a:lnTo>
                <a:lnTo>
                  <a:pt x="1750" y="160"/>
                </a:lnTo>
                <a:lnTo>
                  <a:pt x="1886" y="176"/>
                </a:lnTo>
                <a:lnTo>
                  <a:pt x="1954" y="187"/>
                </a:lnTo>
                <a:lnTo>
                  <a:pt x="2001" y="193"/>
                </a:lnTo>
                <a:lnTo>
                  <a:pt x="2064" y="199"/>
                </a:lnTo>
                <a:lnTo>
                  <a:pt x="2145" y="198"/>
                </a:lnTo>
                <a:lnTo>
                  <a:pt x="2199" y="197"/>
                </a:lnTo>
                <a:lnTo>
                  <a:pt x="2213" y="196"/>
                </a:lnTo>
                <a:lnTo>
                  <a:pt x="2343" y="192"/>
                </a:lnTo>
                <a:lnTo>
                  <a:pt x="2438" y="190"/>
                </a:lnTo>
                <a:lnTo>
                  <a:pt x="2488" y="188"/>
                </a:lnTo>
                <a:lnTo>
                  <a:pt x="2518" y="187"/>
                </a:lnTo>
                <a:lnTo>
                  <a:pt x="2549" y="187"/>
                </a:lnTo>
                <a:lnTo>
                  <a:pt x="2663" y="184"/>
                </a:lnTo>
                <a:lnTo>
                  <a:pt x="2780" y="174"/>
                </a:lnTo>
                <a:lnTo>
                  <a:pt x="2781" y="174"/>
                </a:lnTo>
                <a:lnTo>
                  <a:pt x="2797" y="174"/>
                </a:lnTo>
                <a:lnTo>
                  <a:pt x="2818" y="174"/>
                </a:lnTo>
                <a:lnTo>
                  <a:pt x="2833" y="173"/>
                </a:lnTo>
                <a:lnTo>
                  <a:pt x="2846" y="173"/>
                </a:lnTo>
                <a:lnTo>
                  <a:pt x="2863" y="173"/>
                </a:lnTo>
                <a:lnTo>
                  <a:pt x="2886" y="172"/>
                </a:lnTo>
                <a:lnTo>
                  <a:pt x="2907" y="175"/>
                </a:lnTo>
                <a:lnTo>
                  <a:pt x="2918" y="176"/>
                </a:lnTo>
                <a:lnTo>
                  <a:pt x="2928" y="177"/>
                </a:lnTo>
                <a:lnTo>
                  <a:pt x="2941" y="178"/>
                </a:lnTo>
                <a:lnTo>
                  <a:pt x="2945" y="179"/>
                </a:lnTo>
                <a:lnTo>
                  <a:pt x="2955" y="179"/>
                </a:lnTo>
                <a:lnTo>
                  <a:pt x="2964" y="179"/>
                </a:lnTo>
                <a:lnTo>
                  <a:pt x="2974" y="180"/>
                </a:lnTo>
                <a:lnTo>
                  <a:pt x="2984" y="180"/>
                </a:lnTo>
                <a:lnTo>
                  <a:pt x="2991" y="180"/>
                </a:lnTo>
                <a:lnTo>
                  <a:pt x="2992" y="180"/>
                </a:lnTo>
                <a:lnTo>
                  <a:pt x="2992" y="181"/>
                </a:lnTo>
                <a:lnTo>
                  <a:pt x="3001" y="181"/>
                </a:lnTo>
                <a:lnTo>
                  <a:pt x="3007" y="181"/>
                </a:lnTo>
                <a:lnTo>
                  <a:pt x="3016" y="181"/>
                </a:lnTo>
                <a:lnTo>
                  <a:pt x="3019" y="183"/>
                </a:lnTo>
                <a:lnTo>
                  <a:pt x="3036" y="181"/>
                </a:lnTo>
                <a:lnTo>
                  <a:pt x="3038" y="181"/>
                </a:lnTo>
                <a:lnTo>
                  <a:pt x="3056" y="181"/>
                </a:lnTo>
                <a:lnTo>
                  <a:pt x="3071" y="181"/>
                </a:lnTo>
                <a:lnTo>
                  <a:pt x="3076" y="181"/>
                </a:lnTo>
                <a:lnTo>
                  <a:pt x="3086" y="181"/>
                </a:lnTo>
                <a:lnTo>
                  <a:pt x="3100" y="181"/>
                </a:lnTo>
                <a:lnTo>
                  <a:pt x="3114" y="180"/>
                </a:lnTo>
                <a:lnTo>
                  <a:pt x="3116" y="180"/>
                </a:lnTo>
                <a:lnTo>
                  <a:pt x="3130" y="180"/>
                </a:lnTo>
                <a:lnTo>
                  <a:pt x="3141" y="179"/>
                </a:lnTo>
                <a:lnTo>
                  <a:pt x="3146" y="179"/>
                </a:lnTo>
                <a:lnTo>
                  <a:pt x="3157" y="179"/>
                </a:lnTo>
                <a:lnTo>
                  <a:pt x="3162" y="180"/>
                </a:lnTo>
                <a:lnTo>
                  <a:pt x="3162" y="180"/>
                </a:lnTo>
                <a:lnTo>
                  <a:pt x="3168" y="180"/>
                </a:lnTo>
                <a:lnTo>
                  <a:pt x="3176" y="181"/>
                </a:lnTo>
                <a:lnTo>
                  <a:pt x="3183" y="181"/>
                </a:lnTo>
                <a:lnTo>
                  <a:pt x="3196" y="181"/>
                </a:lnTo>
                <a:lnTo>
                  <a:pt x="3202" y="181"/>
                </a:lnTo>
                <a:lnTo>
                  <a:pt x="3211" y="181"/>
                </a:lnTo>
                <a:lnTo>
                  <a:pt x="3218" y="181"/>
                </a:lnTo>
                <a:lnTo>
                  <a:pt x="3228" y="183"/>
                </a:lnTo>
                <a:lnTo>
                  <a:pt x="3236" y="183"/>
                </a:lnTo>
                <a:lnTo>
                  <a:pt x="3245" y="184"/>
                </a:lnTo>
                <a:lnTo>
                  <a:pt x="3256" y="184"/>
                </a:lnTo>
                <a:lnTo>
                  <a:pt x="3259" y="184"/>
                </a:lnTo>
                <a:lnTo>
                  <a:pt x="3269" y="184"/>
                </a:lnTo>
                <a:lnTo>
                  <a:pt x="3274" y="185"/>
                </a:lnTo>
                <a:lnTo>
                  <a:pt x="3281" y="185"/>
                </a:lnTo>
                <a:lnTo>
                  <a:pt x="3286" y="185"/>
                </a:lnTo>
                <a:lnTo>
                  <a:pt x="3294" y="185"/>
                </a:lnTo>
                <a:lnTo>
                  <a:pt x="3300" y="185"/>
                </a:lnTo>
                <a:lnTo>
                  <a:pt x="3307" y="186"/>
                </a:lnTo>
                <a:lnTo>
                  <a:pt x="3314" y="186"/>
                </a:lnTo>
                <a:lnTo>
                  <a:pt x="3324" y="187"/>
                </a:lnTo>
                <a:lnTo>
                  <a:pt x="3330" y="188"/>
                </a:lnTo>
                <a:lnTo>
                  <a:pt x="3346" y="190"/>
                </a:lnTo>
                <a:lnTo>
                  <a:pt x="3352" y="191"/>
                </a:lnTo>
                <a:lnTo>
                  <a:pt x="3364" y="191"/>
                </a:lnTo>
                <a:lnTo>
                  <a:pt x="3377" y="192"/>
                </a:lnTo>
                <a:lnTo>
                  <a:pt x="3385" y="192"/>
                </a:lnTo>
                <a:lnTo>
                  <a:pt x="3393" y="191"/>
                </a:lnTo>
                <a:lnTo>
                  <a:pt x="3399" y="190"/>
                </a:lnTo>
                <a:lnTo>
                  <a:pt x="3410" y="189"/>
                </a:lnTo>
                <a:lnTo>
                  <a:pt x="3413" y="189"/>
                </a:lnTo>
                <a:lnTo>
                  <a:pt x="3419" y="188"/>
                </a:lnTo>
                <a:lnTo>
                  <a:pt x="3425" y="188"/>
                </a:lnTo>
                <a:lnTo>
                  <a:pt x="3433" y="188"/>
                </a:lnTo>
                <a:lnTo>
                  <a:pt x="3441" y="188"/>
                </a:lnTo>
                <a:lnTo>
                  <a:pt x="3445" y="187"/>
                </a:lnTo>
                <a:lnTo>
                  <a:pt x="3455" y="186"/>
                </a:lnTo>
                <a:lnTo>
                  <a:pt x="3467" y="185"/>
                </a:lnTo>
                <a:lnTo>
                  <a:pt x="3476" y="185"/>
                </a:lnTo>
                <a:lnTo>
                  <a:pt x="3482" y="186"/>
                </a:lnTo>
                <a:lnTo>
                  <a:pt x="3492" y="187"/>
                </a:lnTo>
                <a:lnTo>
                  <a:pt x="3499" y="187"/>
                </a:lnTo>
                <a:lnTo>
                  <a:pt x="3506" y="188"/>
                </a:lnTo>
                <a:lnTo>
                  <a:pt x="3514" y="188"/>
                </a:lnTo>
                <a:lnTo>
                  <a:pt x="3522" y="189"/>
                </a:lnTo>
                <a:lnTo>
                  <a:pt x="3529" y="190"/>
                </a:lnTo>
                <a:lnTo>
                  <a:pt x="3536" y="190"/>
                </a:lnTo>
                <a:lnTo>
                  <a:pt x="3543" y="191"/>
                </a:lnTo>
                <a:lnTo>
                  <a:pt x="3554" y="191"/>
                </a:lnTo>
                <a:lnTo>
                  <a:pt x="3561" y="192"/>
                </a:lnTo>
                <a:lnTo>
                  <a:pt x="3572" y="192"/>
                </a:lnTo>
                <a:lnTo>
                  <a:pt x="3581" y="192"/>
                </a:lnTo>
                <a:lnTo>
                  <a:pt x="3590" y="193"/>
                </a:lnTo>
                <a:lnTo>
                  <a:pt x="3598" y="193"/>
                </a:lnTo>
                <a:lnTo>
                  <a:pt x="3603" y="193"/>
                </a:lnTo>
                <a:lnTo>
                  <a:pt x="3611" y="193"/>
                </a:lnTo>
                <a:lnTo>
                  <a:pt x="3614" y="193"/>
                </a:lnTo>
                <a:lnTo>
                  <a:pt x="3620" y="192"/>
                </a:lnTo>
                <a:lnTo>
                  <a:pt x="3625" y="192"/>
                </a:lnTo>
                <a:lnTo>
                  <a:pt x="3631" y="192"/>
                </a:lnTo>
                <a:lnTo>
                  <a:pt x="3634" y="192"/>
                </a:lnTo>
                <a:lnTo>
                  <a:pt x="3643" y="193"/>
                </a:lnTo>
                <a:lnTo>
                  <a:pt x="3650" y="194"/>
                </a:lnTo>
                <a:lnTo>
                  <a:pt x="3657" y="196"/>
                </a:lnTo>
                <a:lnTo>
                  <a:pt x="3660" y="196"/>
                </a:lnTo>
                <a:lnTo>
                  <a:pt x="3669" y="196"/>
                </a:lnTo>
                <a:lnTo>
                  <a:pt x="3674" y="194"/>
                </a:lnTo>
                <a:lnTo>
                  <a:pt x="3683" y="193"/>
                </a:lnTo>
                <a:lnTo>
                  <a:pt x="3687" y="193"/>
                </a:lnTo>
                <a:lnTo>
                  <a:pt x="3697" y="193"/>
                </a:lnTo>
                <a:lnTo>
                  <a:pt x="3703" y="193"/>
                </a:lnTo>
                <a:lnTo>
                  <a:pt x="3713" y="194"/>
                </a:lnTo>
                <a:lnTo>
                  <a:pt x="3723" y="194"/>
                </a:lnTo>
                <a:lnTo>
                  <a:pt x="3725" y="194"/>
                </a:lnTo>
                <a:lnTo>
                  <a:pt x="3740" y="193"/>
                </a:lnTo>
                <a:lnTo>
                  <a:pt x="3747" y="193"/>
                </a:lnTo>
                <a:lnTo>
                  <a:pt x="3755" y="193"/>
                </a:lnTo>
                <a:lnTo>
                  <a:pt x="3761" y="193"/>
                </a:lnTo>
                <a:lnTo>
                  <a:pt x="3768" y="192"/>
                </a:lnTo>
                <a:lnTo>
                  <a:pt x="3777" y="192"/>
                </a:lnTo>
                <a:lnTo>
                  <a:pt x="3786" y="192"/>
                </a:lnTo>
                <a:lnTo>
                  <a:pt x="3793" y="192"/>
                </a:lnTo>
                <a:lnTo>
                  <a:pt x="3801" y="191"/>
                </a:lnTo>
                <a:lnTo>
                  <a:pt x="3811" y="191"/>
                </a:lnTo>
                <a:lnTo>
                  <a:pt x="3818" y="191"/>
                </a:lnTo>
                <a:lnTo>
                  <a:pt x="3829" y="190"/>
                </a:lnTo>
                <a:lnTo>
                  <a:pt x="3833" y="190"/>
                </a:lnTo>
                <a:lnTo>
                  <a:pt x="3840" y="190"/>
                </a:lnTo>
                <a:lnTo>
                  <a:pt x="3850" y="189"/>
                </a:lnTo>
                <a:lnTo>
                  <a:pt x="3858" y="188"/>
                </a:lnTo>
                <a:lnTo>
                  <a:pt x="3869" y="188"/>
                </a:lnTo>
                <a:lnTo>
                  <a:pt x="3875" y="188"/>
                </a:lnTo>
                <a:lnTo>
                  <a:pt x="3887" y="188"/>
                </a:lnTo>
                <a:lnTo>
                  <a:pt x="3893" y="188"/>
                </a:lnTo>
                <a:lnTo>
                  <a:pt x="3900" y="189"/>
                </a:lnTo>
                <a:lnTo>
                  <a:pt x="3907" y="189"/>
                </a:lnTo>
                <a:lnTo>
                  <a:pt x="3917" y="189"/>
                </a:lnTo>
                <a:lnTo>
                  <a:pt x="3923" y="190"/>
                </a:lnTo>
                <a:lnTo>
                  <a:pt x="3931" y="190"/>
                </a:lnTo>
                <a:lnTo>
                  <a:pt x="3945" y="191"/>
                </a:lnTo>
                <a:lnTo>
                  <a:pt x="3957" y="192"/>
                </a:lnTo>
                <a:lnTo>
                  <a:pt x="3966" y="192"/>
                </a:lnTo>
                <a:lnTo>
                  <a:pt x="3978" y="193"/>
                </a:lnTo>
                <a:lnTo>
                  <a:pt x="3983" y="193"/>
                </a:lnTo>
                <a:lnTo>
                  <a:pt x="3994" y="193"/>
                </a:lnTo>
                <a:lnTo>
                  <a:pt x="4009" y="192"/>
                </a:lnTo>
                <a:lnTo>
                  <a:pt x="4018" y="193"/>
                </a:lnTo>
                <a:lnTo>
                  <a:pt x="4033" y="193"/>
                </a:lnTo>
                <a:lnTo>
                  <a:pt x="4044" y="193"/>
                </a:lnTo>
                <a:lnTo>
                  <a:pt x="4053" y="193"/>
                </a:lnTo>
                <a:lnTo>
                  <a:pt x="4061" y="194"/>
                </a:lnTo>
                <a:lnTo>
                  <a:pt x="4074" y="194"/>
                </a:lnTo>
                <a:lnTo>
                  <a:pt x="4088" y="194"/>
                </a:lnTo>
                <a:lnTo>
                  <a:pt x="4098" y="194"/>
                </a:lnTo>
                <a:lnTo>
                  <a:pt x="4107" y="194"/>
                </a:lnTo>
                <a:lnTo>
                  <a:pt x="4119" y="194"/>
                </a:lnTo>
                <a:lnTo>
                  <a:pt x="4145" y="196"/>
                </a:lnTo>
                <a:lnTo>
                  <a:pt x="4151" y="196"/>
                </a:lnTo>
                <a:lnTo>
                  <a:pt x="4158" y="196"/>
                </a:lnTo>
                <a:lnTo>
                  <a:pt x="4193" y="196"/>
                </a:lnTo>
                <a:lnTo>
                  <a:pt x="4204" y="196"/>
                </a:lnTo>
                <a:lnTo>
                  <a:pt x="4223" y="196"/>
                </a:lnTo>
                <a:lnTo>
                  <a:pt x="4230" y="196"/>
                </a:lnTo>
                <a:lnTo>
                  <a:pt x="4244" y="196"/>
                </a:lnTo>
                <a:lnTo>
                  <a:pt x="4265" y="197"/>
                </a:lnTo>
                <a:lnTo>
                  <a:pt x="4279" y="198"/>
                </a:lnTo>
                <a:lnTo>
                  <a:pt x="4285" y="198"/>
                </a:lnTo>
                <a:lnTo>
                  <a:pt x="4298" y="198"/>
                </a:lnTo>
                <a:lnTo>
                  <a:pt x="4307" y="199"/>
                </a:lnTo>
                <a:lnTo>
                  <a:pt x="4309" y="199"/>
                </a:lnTo>
                <a:lnTo>
                  <a:pt x="4343" y="199"/>
                </a:lnTo>
                <a:lnTo>
                  <a:pt x="4347" y="199"/>
                </a:lnTo>
                <a:lnTo>
                  <a:pt x="4393" y="202"/>
                </a:lnTo>
                <a:lnTo>
                  <a:pt x="4411" y="203"/>
                </a:lnTo>
                <a:lnTo>
                  <a:pt x="4432" y="203"/>
                </a:lnTo>
                <a:lnTo>
                  <a:pt x="4437" y="204"/>
                </a:lnTo>
                <a:lnTo>
                  <a:pt x="4461" y="207"/>
                </a:lnTo>
                <a:lnTo>
                  <a:pt x="4470" y="206"/>
                </a:lnTo>
                <a:lnTo>
                  <a:pt x="4485" y="205"/>
                </a:lnTo>
                <a:lnTo>
                  <a:pt x="4500" y="206"/>
                </a:lnTo>
                <a:lnTo>
                  <a:pt x="4512" y="206"/>
                </a:lnTo>
                <a:lnTo>
                  <a:pt x="4527" y="206"/>
                </a:lnTo>
                <a:lnTo>
                  <a:pt x="4541" y="206"/>
                </a:lnTo>
                <a:lnTo>
                  <a:pt x="4561" y="204"/>
                </a:lnTo>
                <a:lnTo>
                  <a:pt x="4572" y="204"/>
                </a:lnTo>
                <a:lnTo>
                  <a:pt x="4582" y="204"/>
                </a:lnTo>
                <a:lnTo>
                  <a:pt x="4604" y="205"/>
                </a:lnTo>
                <a:lnTo>
                  <a:pt x="4612" y="206"/>
                </a:lnTo>
                <a:lnTo>
                  <a:pt x="4626" y="206"/>
                </a:lnTo>
                <a:lnTo>
                  <a:pt x="4641" y="207"/>
                </a:lnTo>
                <a:lnTo>
                  <a:pt x="4658" y="205"/>
                </a:lnTo>
                <a:lnTo>
                  <a:pt x="4666" y="204"/>
                </a:lnTo>
                <a:lnTo>
                  <a:pt x="4681" y="201"/>
                </a:lnTo>
                <a:lnTo>
                  <a:pt x="4693" y="199"/>
                </a:lnTo>
                <a:lnTo>
                  <a:pt x="4711" y="198"/>
                </a:lnTo>
                <a:lnTo>
                  <a:pt x="4721" y="197"/>
                </a:lnTo>
                <a:lnTo>
                  <a:pt x="4742" y="193"/>
                </a:lnTo>
                <a:lnTo>
                  <a:pt x="4760" y="192"/>
                </a:lnTo>
                <a:lnTo>
                  <a:pt x="4772" y="191"/>
                </a:lnTo>
                <a:lnTo>
                  <a:pt x="4783" y="190"/>
                </a:lnTo>
                <a:lnTo>
                  <a:pt x="4791" y="190"/>
                </a:lnTo>
                <a:lnTo>
                  <a:pt x="4797" y="190"/>
                </a:lnTo>
                <a:lnTo>
                  <a:pt x="4802" y="190"/>
                </a:lnTo>
                <a:lnTo>
                  <a:pt x="4808" y="189"/>
                </a:lnTo>
                <a:lnTo>
                  <a:pt x="4818" y="189"/>
                </a:lnTo>
                <a:lnTo>
                  <a:pt x="4824" y="188"/>
                </a:lnTo>
                <a:lnTo>
                  <a:pt x="4834" y="188"/>
                </a:lnTo>
                <a:lnTo>
                  <a:pt x="4841" y="188"/>
                </a:lnTo>
                <a:lnTo>
                  <a:pt x="4848" y="188"/>
                </a:lnTo>
                <a:lnTo>
                  <a:pt x="4852" y="188"/>
                </a:lnTo>
                <a:lnTo>
                  <a:pt x="4861" y="188"/>
                </a:lnTo>
                <a:lnTo>
                  <a:pt x="4867" y="188"/>
                </a:lnTo>
                <a:lnTo>
                  <a:pt x="4875" y="188"/>
                </a:lnTo>
                <a:lnTo>
                  <a:pt x="4883" y="188"/>
                </a:lnTo>
                <a:lnTo>
                  <a:pt x="4890" y="188"/>
                </a:lnTo>
                <a:lnTo>
                  <a:pt x="4900" y="189"/>
                </a:lnTo>
                <a:lnTo>
                  <a:pt x="4907" y="189"/>
                </a:lnTo>
                <a:lnTo>
                  <a:pt x="4920" y="189"/>
                </a:lnTo>
                <a:lnTo>
                  <a:pt x="4930" y="189"/>
                </a:lnTo>
                <a:lnTo>
                  <a:pt x="4939" y="189"/>
                </a:lnTo>
                <a:lnTo>
                  <a:pt x="4948" y="188"/>
                </a:lnTo>
                <a:lnTo>
                  <a:pt x="4954" y="188"/>
                </a:lnTo>
                <a:lnTo>
                  <a:pt x="4960" y="188"/>
                </a:lnTo>
                <a:lnTo>
                  <a:pt x="4964" y="187"/>
                </a:lnTo>
                <a:lnTo>
                  <a:pt x="4968" y="187"/>
                </a:lnTo>
                <a:lnTo>
                  <a:pt x="4978" y="187"/>
                </a:lnTo>
                <a:lnTo>
                  <a:pt x="4982" y="187"/>
                </a:lnTo>
                <a:lnTo>
                  <a:pt x="4994" y="186"/>
                </a:lnTo>
                <a:lnTo>
                  <a:pt x="5005" y="185"/>
                </a:lnTo>
                <a:lnTo>
                  <a:pt x="5014" y="185"/>
                </a:lnTo>
                <a:lnTo>
                  <a:pt x="5027" y="184"/>
                </a:lnTo>
                <a:lnTo>
                  <a:pt x="5038" y="184"/>
                </a:lnTo>
                <a:lnTo>
                  <a:pt x="5047" y="183"/>
                </a:lnTo>
                <a:lnTo>
                  <a:pt x="5059" y="180"/>
                </a:lnTo>
                <a:lnTo>
                  <a:pt x="5076" y="178"/>
                </a:lnTo>
                <a:lnTo>
                  <a:pt x="5095" y="176"/>
                </a:lnTo>
                <a:lnTo>
                  <a:pt x="5111" y="175"/>
                </a:lnTo>
                <a:lnTo>
                  <a:pt x="5129" y="174"/>
                </a:lnTo>
                <a:lnTo>
                  <a:pt x="5151" y="174"/>
                </a:lnTo>
                <a:lnTo>
                  <a:pt x="5170" y="174"/>
                </a:lnTo>
                <a:lnTo>
                  <a:pt x="5195" y="174"/>
                </a:lnTo>
                <a:lnTo>
                  <a:pt x="5204" y="174"/>
                </a:lnTo>
                <a:lnTo>
                  <a:pt x="5214" y="174"/>
                </a:lnTo>
                <a:lnTo>
                  <a:pt x="5222" y="174"/>
                </a:lnTo>
                <a:lnTo>
                  <a:pt x="5231" y="174"/>
                </a:lnTo>
                <a:lnTo>
                  <a:pt x="5236" y="174"/>
                </a:lnTo>
                <a:lnTo>
                  <a:pt x="5240" y="174"/>
                </a:lnTo>
                <a:lnTo>
                  <a:pt x="5249" y="174"/>
                </a:lnTo>
                <a:lnTo>
                  <a:pt x="5253" y="174"/>
                </a:lnTo>
                <a:lnTo>
                  <a:pt x="5259" y="174"/>
                </a:lnTo>
                <a:lnTo>
                  <a:pt x="5262" y="174"/>
                </a:lnTo>
                <a:lnTo>
                  <a:pt x="5269" y="174"/>
                </a:lnTo>
                <a:lnTo>
                  <a:pt x="5273" y="174"/>
                </a:lnTo>
                <a:lnTo>
                  <a:pt x="5280" y="174"/>
                </a:lnTo>
                <a:lnTo>
                  <a:pt x="5288" y="174"/>
                </a:lnTo>
                <a:lnTo>
                  <a:pt x="5300" y="175"/>
                </a:lnTo>
                <a:lnTo>
                  <a:pt x="5313" y="175"/>
                </a:lnTo>
                <a:lnTo>
                  <a:pt x="5319" y="175"/>
                </a:lnTo>
                <a:lnTo>
                  <a:pt x="5332" y="175"/>
                </a:lnTo>
                <a:lnTo>
                  <a:pt x="5342" y="175"/>
                </a:lnTo>
                <a:lnTo>
                  <a:pt x="5353" y="175"/>
                </a:lnTo>
                <a:lnTo>
                  <a:pt x="5372" y="175"/>
                </a:lnTo>
                <a:lnTo>
                  <a:pt x="5385" y="176"/>
                </a:lnTo>
                <a:lnTo>
                  <a:pt x="5390" y="176"/>
                </a:lnTo>
                <a:lnTo>
                  <a:pt x="5394" y="176"/>
                </a:lnTo>
                <a:lnTo>
                  <a:pt x="5403" y="176"/>
                </a:lnTo>
                <a:lnTo>
                  <a:pt x="5407" y="176"/>
                </a:lnTo>
                <a:lnTo>
                  <a:pt x="5413" y="177"/>
                </a:lnTo>
                <a:lnTo>
                  <a:pt x="5421" y="178"/>
                </a:lnTo>
                <a:lnTo>
                  <a:pt x="5433" y="179"/>
                </a:lnTo>
                <a:lnTo>
                  <a:pt x="5445" y="181"/>
                </a:lnTo>
                <a:lnTo>
                  <a:pt x="5456" y="181"/>
                </a:lnTo>
                <a:lnTo>
                  <a:pt x="5469" y="183"/>
                </a:lnTo>
                <a:lnTo>
                  <a:pt x="5480" y="184"/>
                </a:lnTo>
                <a:lnTo>
                  <a:pt x="5489" y="184"/>
                </a:lnTo>
                <a:lnTo>
                  <a:pt x="5500" y="184"/>
                </a:lnTo>
                <a:lnTo>
                  <a:pt x="5504" y="184"/>
                </a:lnTo>
                <a:lnTo>
                  <a:pt x="5510" y="184"/>
                </a:lnTo>
                <a:lnTo>
                  <a:pt x="5517" y="184"/>
                </a:lnTo>
                <a:lnTo>
                  <a:pt x="5525" y="184"/>
                </a:lnTo>
                <a:lnTo>
                  <a:pt x="5532" y="183"/>
                </a:lnTo>
                <a:lnTo>
                  <a:pt x="5535" y="183"/>
                </a:lnTo>
                <a:lnTo>
                  <a:pt x="5541" y="181"/>
                </a:lnTo>
                <a:lnTo>
                  <a:pt x="5549" y="181"/>
                </a:lnTo>
                <a:lnTo>
                  <a:pt x="5560" y="181"/>
                </a:lnTo>
                <a:lnTo>
                  <a:pt x="5563" y="181"/>
                </a:lnTo>
                <a:lnTo>
                  <a:pt x="5572" y="181"/>
                </a:lnTo>
                <a:lnTo>
                  <a:pt x="5576" y="181"/>
                </a:lnTo>
                <a:lnTo>
                  <a:pt x="5581" y="181"/>
                </a:lnTo>
                <a:lnTo>
                  <a:pt x="5586" y="181"/>
                </a:lnTo>
                <a:lnTo>
                  <a:pt x="5595" y="183"/>
                </a:lnTo>
                <a:lnTo>
                  <a:pt x="5603" y="183"/>
                </a:lnTo>
                <a:lnTo>
                  <a:pt x="5610" y="184"/>
                </a:lnTo>
                <a:lnTo>
                  <a:pt x="5614" y="184"/>
                </a:lnTo>
                <a:lnTo>
                  <a:pt x="5621" y="184"/>
                </a:lnTo>
                <a:lnTo>
                  <a:pt x="5626" y="184"/>
                </a:lnTo>
                <a:lnTo>
                  <a:pt x="5636" y="184"/>
                </a:lnTo>
                <a:lnTo>
                  <a:pt x="5648" y="185"/>
                </a:lnTo>
                <a:lnTo>
                  <a:pt x="5655" y="185"/>
                </a:lnTo>
                <a:lnTo>
                  <a:pt x="5662" y="185"/>
                </a:lnTo>
                <a:lnTo>
                  <a:pt x="5666" y="185"/>
                </a:lnTo>
                <a:lnTo>
                  <a:pt x="5677" y="185"/>
                </a:lnTo>
                <a:lnTo>
                  <a:pt x="5689" y="185"/>
                </a:lnTo>
                <a:lnTo>
                  <a:pt x="5696" y="185"/>
                </a:lnTo>
                <a:lnTo>
                  <a:pt x="5706" y="186"/>
                </a:lnTo>
                <a:lnTo>
                  <a:pt x="5722" y="186"/>
                </a:lnTo>
                <a:lnTo>
                  <a:pt x="5726" y="186"/>
                </a:lnTo>
                <a:lnTo>
                  <a:pt x="5730" y="187"/>
                </a:lnTo>
                <a:lnTo>
                  <a:pt x="5737" y="187"/>
                </a:lnTo>
                <a:lnTo>
                  <a:pt x="5741" y="187"/>
                </a:lnTo>
                <a:lnTo>
                  <a:pt x="5748" y="187"/>
                </a:lnTo>
                <a:lnTo>
                  <a:pt x="5754" y="187"/>
                </a:lnTo>
                <a:lnTo>
                  <a:pt x="5760" y="187"/>
                </a:lnTo>
                <a:lnTo>
                  <a:pt x="5765" y="187"/>
                </a:lnTo>
                <a:lnTo>
                  <a:pt x="5776" y="186"/>
                </a:lnTo>
                <a:lnTo>
                  <a:pt x="5786" y="187"/>
                </a:lnTo>
                <a:lnTo>
                  <a:pt x="5802" y="187"/>
                </a:lnTo>
                <a:lnTo>
                  <a:pt x="5820" y="186"/>
                </a:lnTo>
                <a:lnTo>
                  <a:pt x="5833" y="186"/>
                </a:lnTo>
                <a:lnTo>
                  <a:pt x="5864" y="187"/>
                </a:lnTo>
                <a:lnTo>
                  <a:pt x="5877" y="187"/>
                </a:lnTo>
                <a:lnTo>
                  <a:pt x="5897" y="187"/>
                </a:lnTo>
                <a:lnTo>
                  <a:pt x="5916" y="188"/>
                </a:lnTo>
                <a:lnTo>
                  <a:pt x="5935" y="187"/>
                </a:lnTo>
                <a:lnTo>
                  <a:pt x="5958" y="186"/>
                </a:lnTo>
                <a:lnTo>
                  <a:pt x="5969" y="186"/>
                </a:lnTo>
                <a:lnTo>
                  <a:pt x="5980" y="185"/>
                </a:lnTo>
                <a:lnTo>
                  <a:pt x="6007" y="185"/>
                </a:lnTo>
                <a:lnTo>
                  <a:pt x="6022" y="185"/>
                </a:lnTo>
                <a:lnTo>
                  <a:pt x="6050" y="184"/>
                </a:lnTo>
                <a:lnTo>
                  <a:pt x="6062" y="183"/>
                </a:lnTo>
                <a:lnTo>
                  <a:pt x="6079" y="181"/>
                </a:lnTo>
                <a:lnTo>
                  <a:pt x="6107" y="180"/>
                </a:lnTo>
                <a:lnTo>
                  <a:pt x="6126" y="179"/>
                </a:lnTo>
                <a:lnTo>
                  <a:pt x="6140" y="178"/>
                </a:lnTo>
                <a:lnTo>
                  <a:pt x="6164" y="176"/>
                </a:lnTo>
                <a:lnTo>
                  <a:pt x="6179" y="175"/>
                </a:lnTo>
                <a:lnTo>
                  <a:pt x="6197" y="174"/>
                </a:lnTo>
                <a:lnTo>
                  <a:pt x="6218" y="172"/>
                </a:lnTo>
                <a:lnTo>
                  <a:pt x="6228" y="171"/>
                </a:lnTo>
                <a:lnTo>
                  <a:pt x="6242" y="170"/>
                </a:lnTo>
                <a:lnTo>
                  <a:pt x="6260" y="168"/>
                </a:lnTo>
                <a:lnTo>
                  <a:pt x="6274" y="167"/>
                </a:lnTo>
                <a:lnTo>
                  <a:pt x="6282" y="164"/>
                </a:lnTo>
                <a:lnTo>
                  <a:pt x="6297" y="160"/>
                </a:lnTo>
                <a:lnTo>
                  <a:pt x="6306" y="159"/>
                </a:lnTo>
                <a:lnTo>
                  <a:pt x="6324" y="155"/>
                </a:lnTo>
                <a:lnTo>
                  <a:pt x="6335" y="155"/>
                </a:lnTo>
                <a:lnTo>
                  <a:pt x="6351" y="155"/>
                </a:lnTo>
                <a:lnTo>
                  <a:pt x="6367" y="155"/>
                </a:lnTo>
                <a:lnTo>
                  <a:pt x="6383" y="155"/>
                </a:lnTo>
                <a:lnTo>
                  <a:pt x="6399" y="154"/>
                </a:lnTo>
                <a:lnTo>
                  <a:pt x="6421" y="154"/>
                </a:lnTo>
                <a:lnTo>
                  <a:pt x="6425" y="154"/>
                </a:lnTo>
                <a:lnTo>
                  <a:pt x="6437" y="154"/>
                </a:lnTo>
                <a:lnTo>
                  <a:pt x="6455" y="153"/>
                </a:lnTo>
                <a:lnTo>
                  <a:pt x="6472" y="152"/>
                </a:lnTo>
                <a:lnTo>
                  <a:pt x="6485" y="152"/>
                </a:lnTo>
                <a:lnTo>
                  <a:pt x="6499" y="154"/>
                </a:lnTo>
                <a:lnTo>
                  <a:pt x="6514" y="155"/>
                </a:lnTo>
                <a:lnTo>
                  <a:pt x="6531" y="157"/>
                </a:lnTo>
                <a:lnTo>
                  <a:pt x="6539" y="157"/>
                </a:lnTo>
                <a:lnTo>
                  <a:pt x="6552" y="158"/>
                </a:lnTo>
                <a:lnTo>
                  <a:pt x="6567" y="158"/>
                </a:lnTo>
                <a:lnTo>
                  <a:pt x="6585" y="157"/>
                </a:lnTo>
                <a:lnTo>
                  <a:pt x="6597" y="157"/>
                </a:lnTo>
                <a:lnTo>
                  <a:pt x="6617" y="157"/>
                </a:lnTo>
                <a:lnTo>
                  <a:pt x="6639" y="155"/>
                </a:lnTo>
                <a:lnTo>
                  <a:pt x="6653" y="154"/>
                </a:lnTo>
                <a:lnTo>
                  <a:pt x="6670" y="153"/>
                </a:lnTo>
                <a:lnTo>
                  <a:pt x="6687" y="153"/>
                </a:lnTo>
                <a:lnTo>
                  <a:pt x="6705" y="152"/>
                </a:lnTo>
                <a:lnTo>
                  <a:pt x="6721" y="151"/>
                </a:lnTo>
                <a:lnTo>
                  <a:pt x="6734" y="150"/>
                </a:lnTo>
                <a:lnTo>
                  <a:pt x="6753" y="150"/>
                </a:lnTo>
                <a:lnTo>
                  <a:pt x="6759" y="149"/>
                </a:lnTo>
                <a:lnTo>
                  <a:pt x="6768" y="149"/>
                </a:lnTo>
                <a:lnTo>
                  <a:pt x="6780" y="149"/>
                </a:lnTo>
                <a:lnTo>
                  <a:pt x="6788" y="148"/>
                </a:lnTo>
                <a:lnTo>
                  <a:pt x="6804" y="148"/>
                </a:lnTo>
                <a:lnTo>
                  <a:pt x="6827" y="146"/>
                </a:lnTo>
                <a:lnTo>
                  <a:pt x="6834" y="146"/>
                </a:lnTo>
                <a:lnTo>
                  <a:pt x="6840" y="145"/>
                </a:lnTo>
                <a:lnTo>
                  <a:pt x="6865" y="144"/>
                </a:lnTo>
                <a:lnTo>
                  <a:pt x="6888" y="142"/>
                </a:lnTo>
                <a:lnTo>
                  <a:pt x="6902" y="141"/>
                </a:lnTo>
                <a:lnTo>
                  <a:pt x="6917" y="140"/>
                </a:lnTo>
                <a:lnTo>
                  <a:pt x="6936" y="140"/>
                </a:lnTo>
                <a:lnTo>
                  <a:pt x="6956" y="139"/>
                </a:lnTo>
                <a:lnTo>
                  <a:pt x="6975" y="138"/>
                </a:lnTo>
                <a:lnTo>
                  <a:pt x="6990" y="137"/>
                </a:lnTo>
                <a:lnTo>
                  <a:pt x="7016" y="136"/>
                </a:lnTo>
                <a:lnTo>
                  <a:pt x="7032" y="134"/>
                </a:lnTo>
                <a:lnTo>
                  <a:pt x="7045" y="134"/>
                </a:lnTo>
                <a:lnTo>
                  <a:pt x="7059" y="133"/>
                </a:lnTo>
                <a:lnTo>
                  <a:pt x="7068" y="132"/>
                </a:lnTo>
                <a:lnTo>
                  <a:pt x="7079" y="131"/>
                </a:lnTo>
                <a:lnTo>
                  <a:pt x="7092" y="128"/>
                </a:lnTo>
                <a:lnTo>
                  <a:pt x="7098" y="126"/>
                </a:lnTo>
                <a:lnTo>
                  <a:pt x="7114" y="123"/>
                </a:lnTo>
                <a:lnTo>
                  <a:pt x="7126" y="120"/>
                </a:lnTo>
                <a:lnTo>
                  <a:pt x="7138" y="115"/>
                </a:lnTo>
                <a:lnTo>
                  <a:pt x="7151" y="111"/>
                </a:lnTo>
                <a:lnTo>
                  <a:pt x="7159" y="108"/>
                </a:lnTo>
                <a:lnTo>
                  <a:pt x="7171" y="107"/>
                </a:lnTo>
                <a:lnTo>
                  <a:pt x="7183" y="107"/>
                </a:lnTo>
                <a:lnTo>
                  <a:pt x="7190" y="103"/>
                </a:lnTo>
                <a:lnTo>
                  <a:pt x="7200" y="102"/>
                </a:lnTo>
                <a:lnTo>
                  <a:pt x="7209" y="102"/>
                </a:lnTo>
                <a:lnTo>
                  <a:pt x="7213" y="102"/>
                </a:lnTo>
                <a:lnTo>
                  <a:pt x="7222" y="102"/>
                </a:lnTo>
                <a:lnTo>
                  <a:pt x="7232" y="102"/>
                </a:lnTo>
                <a:lnTo>
                  <a:pt x="7243" y="103"/>
                </a:lnTo>
                <a:lnTo>
                  <a:pt x="7254" y="105"/>
                </a:lnTo>
                <a:lnTo>
                  <a:pt x="7265" y="106"/>
                </a:lnTo>
                <a:lnTo>
                  <a:pt x="7275" y="108"/>
                </a:lnTo>
                <a:lnTo>
                  <a:pt x="7285" y="109"/>
                </a:lnTo>
                <a:lnTo>
                  <a:pt x="7300" y="107"/>
                </a:lnTo>
                <a:lnTo>
                  <a:pt x="7314" y="105"/>
                </a:lnTo>
                <a:lnTo>
                  <a:pt x="7324" y="102"/>
                </a:lnTo>
                <a:lnTo>
                  <a:pt x="7333" y="100"/>
                </a:lnTo>
                <a:lnTo>
                  <a:pt x="7347" y="98"/>
                </a:lnTo>
                <a:lnTo>
                  <a:pt x="7368" y="95"/>
                </a:lnTo>
                <a:lnTo>
                  <a:pt x="7378" y="93"/>
                </a:lnTo>
                <a:lnTo>
                  <a:pt x="7387" y="92"/>
                </a:lnTo>
                <a:lnTo>
                  <a:pt x="7402" y="88"/>
                </a:lnTo>
                <a:lnTo>
                  <a:pt x="7409" y="87"/>
                </a:lnTo>
                <a:lnTo>
                  <a:pt x="7418" y="86"/>
                </a:lnTo>
                <a:lnTo>
                  <a:pt x="7432" y="71"/>
                </a:lnTo>
                <a:lnTo>
                  <a:pt x="7443" y="70"/>
                </a:lnTo>
                <a:lnTo>
                  <a:pt x="7452" y="69"/>
                </a:lnTo>
                <a:lnTo>
                  <a:pt x="7460" y="68"/>
                </a:lnTo>
                <a:lnTo>
                  <a:pt x="7470" y="68"/>
                </a:lnTo>
                <a:lnTo>
                  <a:pt x="7478" y="67"/>
                </a:lnTo>
                <a:lnTo>
                  <a:pt x="7486" y="65"/>
                </a:lnTo>
                <a:lnTo>
                  <a:pt x="7501" y="64"/>
                </a:lnTo>
                <a:lnTo>
                  <a:pt x="7511" y="64"/>
                </a:lnTo>
                <a:lnTo>
                  <a:pt x="7525" y="63"/>
                </a:lnTo>
                <a:lnTo>
                  <a:pt x="7538" y="63"/>
                </a:lnTo>
                <a:lnTo>
                  <a:pt x="7551" y="63"/>
                </a:lnTo>
                <a:lnTo>
                  <a:pt x="7559" y="63"/>
                </a:lnTo>
                <a:lnTo>
                  <a:pt x="7563" y="63"/>
                </a:lnTo>
                <a:lnTo>
                  <a:pt x="7570" y="62"/>
                </a:lnTo>
                <a:lnTo>
                  <a:pt x="7578" y="62"/>
                </a:lnTo>
                <a:lnTo>
                  <a:pt x="7594" y="62"/>
                </a:lnTo>
                <a:lnTo>
                  <a:pt x="7607" y="61"/>
                </a:lnTo>
                <a:lnTo>
                  <a:pt x="7618" y="61"/>
                </a:lnTo>
                <a:lnTo>
                  <a:pt x="7628" y="59"/>
                </a:lnTo>
                <a:lnTo>
                  <a:pt x="7647" y="59"/>
                </a:lnTo>
                <a:lnTo>
                  <a:pt x="7660" y="59"/>
                </a:lnTo>
                <a:lnTo>
                  <a:pt x="7670" y="59"/>
                </a:lnTo>
                <a:lnTo>
                  <a:pt x="7687" y="58"/>
                </a:lnTo>
                <a:lnTo>
                  <a:pt x="7704" y="57"/>
                </a:lnTo>
                <a:lnTo>
                  <a:pt x="7716" y="56"/>
                </a:lnTo>
                <a:lnTo>
                  <a:pt x="7732" y="56"/>
                </a:lnTo>
                <a:lnTo>
                  <a:pt x="7751" y="55"/>
                </a:lnTo>
                <a:lnTo>
                  <a:pt x="7771" y="55"/>
                </a:lnTo>
                <a:lnTo>
                  <a:pt x="7793" y="55"/>
                </a:lnTo>
                <a:lnTo>
                  <a:pt x="7819" y="54"/>
                </a:lnTo>
                <a:lnTo>
                  <a:pt x="7840" y="54"/>
                </a:lnTo>
                <a:lnTo>
                  <a:pt x="7850" y="54"/>
                </a:lnTo>
                <a:lnTo>
                  <a:pt x="7876" y="52"/>
                </a:lnTo>
                <a:lnTo>
                  <a:pt x="7895" y="51"/>
                </a:lnTo>
                <a:lnTo>
                  <a:pt x="7908" y="50"/>
                </a:lnTo>
                <a:lnTo>
                  <a:pt x="7938" y="49"/>
                </a:lnTo>
                <a:lnTo>
                  <a:pt x="7958" y="49"/>
                </a:lnTo>
                <a:lnTo>
                  <a:pt x="7973" y="48"/>
                </a:lnTo>
                <a:lnTo>
                  <a:pt x="7985" y="48"/>
                </a:lnTo>
                <a:lnTo>
                  <a:pt x="7996" y="47"/>
                </a:lnTo>
                <a:lnTo>
                  <a:pt x="8014" y="45"/>
                </a:lnTo>
                <a:lnTo>
                  <a:pt x="8028" y="43"/>
                </a:lnTo>
                <a:lnTo>
                  <a:pt x="8048" y="41"/>
                </a:lnTo>
                <a:lnTo>
                  <a:pt x="8073" y="38"/>
                </a:lnTo>
                <a:lnTo>
                  <a:pt x="8102" y="36"/>
                </a:lnTo>
                <a:lnTo>
                  <a:pt x="8121" y="35"/>
                </a:lnTo>
                <a:lnTo>
                  <a:pt x="8135" y="33"/>
                </a:lnTo>
                <a:lnTo>
                  <a:pt x="8148" y="32"/>
                </a:lnTo>
                <a:lnTo>
                  <a:pt x="8161" y="31"/>
                </a:lnTo>
                <a:lnTo>
                  <a:pt x="8175" y="30"/>
                </a:lnTo>
                <a:lnTo>
                  <a:pt x="8186" y="30"/>
                </a:lnTo>
                <a:lnTo>
                  <a:pt x="8195" y="29"/>
                </a:lnTo>
                <a:lnTo>
                  <a:pt x="8206" y="26"/>
                </a:lnTo>
                <a:lnTo>
                  <a:pt x="8221" y="25"/>
                </a:lnTo>
                <a:lnTo>
                  <a:pt x="8229" y="25"/>
                </a:lnTo>
                <a:lnTo>
                  <a:pt x="8243" y="24"/>
                </a:lnTo>
                <a:lnTo>
                  <a:pt x="8254" y="22"/>
                </a:lnTo>
                <a:lnTo>
                  <a:pt x="8264" y="20"/>
                </a:lnTo>
                <a:lnTo>
                  <a:pt x="8277" y="19"/>
                </a:lnTo>
                <a:lnTo>
                  <a:pt x="8292" y="18"/>
                </a:lnTo>
                <a:lnTo>
                  <a:pt x="8308" y="16"/>
                </a:lnTo>
                <a:lnTo>
                  <a:pt x="8320" y="12"/>
                </a:lnTo>
                <a:lnTo>
                  <a:pt x="8335" y="10"/>
                </a:lnTo>
                <a:lnTo>
                  <a:pt x="8349" y="8"/>
                </a:lnTo>
                <a:lnTo>
                  <a:pt x="8366" y="6"/>
                </a:lnTo>
                <a:lnTo>
                  <a:pt x="8402" y="3"/>
                </a:lnTo>
                <a:lnTo>
                  <a:pt x="8426" y="0"/>
                </a:lnTo>
                <a:lnTo>
                  <a:pt x="8426" y="0"/>
                </a:lnTo>
                <a:lnTo>
                  <a:pt x="8402" y="3"/>
                </a:lnTo>
                <a:lnTo>
                  <a:pt x="8366" y="6"/>
                </a:lnTo>
                <a:lnTo>
                  <a:pt x="8349" y="8"/>
                </a:lnTo>
                <a:lnTo>
                  <a:pt x="8335" y="10"/>
                </a:lnTo>
                <a:lnTo>
                  <a:pt x="8320" y="12"/>
                </a:lnTo>
                <a:lnTo>
                  <a:pt x="8308" y="16"/>
                </a:lnTo>
                <a:lnTo>
                  <a:pt x="8292" y="18"/>
                </a:lnTo>
                <a:lnTo>
                  <a:pt x="8277" y="19"/>
                </a:lnTo>
                <a:lnTo>
                  <a:pt x="8264" y="20"/>
                </a:lnTo>
                <a:lnTo>
                  <a:pt x="8254" y="22"/>
                </a:lnTo>
                <a:lnTo>
                  <a:pt x="8243" y="24"/>
                </a:lnTo>
                <a:lnTo>
                  <a:pt x="8229" y="25"/>
                </a:lnTo>
                <a:lnTo>
                  <a:pt x="8221" y="25"/>
                </a:lnTo>
                <a:lnTo>
                  <a:pt x="8206" y="26"/>
                </a:lnTo>
                <a:lnTo>
                  <a:pt x="8195" y="29"/>
                </a:lnTo>
                <a:lnTo>
                  <a:pt x="8186" y="30"/>
                </a:lnTo>
                <a:lnTo>
                  <a:pt x="8175" y="30"/>
                </a:lnTo>
                <a:lnTo>
                  <a:pt x="8161" y="31"/>
                </a:lnTo>
                <a:lnTo>
                  <a:pt x="8148" y="32"/>
                </a:lnTo>
                <a:lnTo>
                  <a:pt x="8135" y="33"/>
                </a:lnTo>
                <a:lnTo>
                  <a:pt x="8121" y="35"/>
                </a:lnTo>
                <a:lnTo>
                  <a:pt x="8102" y="36"/>
                </a:lnTo>
                <a:lnTo>
                  <a:pt x="8073" y="38"/>
                </a:lnTo>
                <a:lnTo>
                  <a:pt x="8048" y="41"/>
                </a:lnTo>
                <a:lnTo>
                  <a:pt x="8028" y="43"/>
                </a:lnTo>
                <a:lnTo>
                  <a:pt x="8014" y="45"/>
                </a:lnTo>
                <a:lnTo>
                  <a:pt x="7996" y="47"/>
                </a:lnTo>
                <a:lnTo>
                  <a:pt x="7985" y="48"/>
                </a:lnTo>
                <a:lnTo>
                  <a:pt x="7973" y="48"/>
                </a:lnTo>
                <a:lnTo>
                  <a:pt x="7958" y="49"/>
                </a:lnTo>
                <a:lnTo>
                  <a:pt x="7938" y="49"/>
                </a:lnTo>
                <a:lnTo>
                  <a:pt x="7908" y="50"/>
                </a:lnTo>
                <a:lnTo>
                  <a:pt x="7895" y="51"/>
                </a:lnTo>
                <a:lnTo>
                  <a:pt x="7876" y="52"/>
                </a:lnTo>
                <a:lnTo>
                  <a:pt x="7850" y="54"/>
                </a:lnTo>
                <a:lnTo>
                  <a:pt x="7840" y="54"/>
                </a:lnTo>
                <a:lnTo>
                  <a:pt x="7819" y="54"/>
                </a:lnTo>
                <a:lnTo>
                  <a:pt x="7793" y="55"/>
                </a:lnTo>
                <a:lnTo>
                  <a:pt x="7771" y="55"/>
                </a:lnTo>
                <a:lnTo>
                  <a:pt x="7751" y="55"/>
                </a:lnTo>
                <a:lnTo>
                  <a:pt x="7732" y="56"/>
                </a:lnTo>
                <a:lnTo>
                  <a:pt x="7716" y="56"/>
                </a:lnTo>
                <a:lnTo>
                  <a:pt x="7704" y="57"/>
                </a:lnTo>
                <a:lnTo>
                  <a:pt x="7687" y="58"/>
                </a:lnTo>
                <a:lnTo>
                  <a:pt x="7670" y="59"/>
                </a:lnTo>
                <a:lnTo>
                  <a:pt x="7660" y="59"/>
                </a:lnTo>
                <a:lnTo>
                  <a:pt x="7647" y="59"/>
                </a:lnTo>
                <a:lnTo>
                  <a:pt x="7628" y="59"/>
                </a:lnTo>
                <a:lnTo>
                  <a:pt x="7618" y="61"/>
                </a:lnTo>
                <a:lnTo>
                  <a:pt x="7607" y="61"/>
                </a:lnTo>
                <a:lnTo>
                  <a:pt x="7594" y="62"/>
                </a:lnTo>
                <a:lnTo>
                  <a:pt x="7578" y="62"/>
                </a:lnTo>
                <a:lnTo>
                  <a:pt x="7570" y="62"/>
                </a:lnTo>
                <a:lnTo>
                  <a:pt x="7563" y="63"/>
                </a:lnTo>
                <a:lnTo>
                  <a:pt x="7559" y="63"/>
                </a:lnTo>
                <a:lnTo>
                  <a:pt x="7551" y="63"/>
                </a:lnTo>
                <a:lnTo>
                  <a:pt x="7538" y="63"/>
                </a:lnTo>
                <a:lnTo>
                  <a:pt x="7525" y="63"/>
                </a:lnTo>
                <a:lnTo>
                  <a:pt x="7511" y="64"/>
                </a:lnTo>
                <a:lnTo>
                  <a:pt x="7501" y="64"/>
                </a:lnTo>
                <a:lnTo>
                  <a:pt x="7486" y="65"/>
                </a:lnTo>
                <a:lnTo>
                  <a:pt x="7478" y="67"/>
                </a:lnTo>
                <a:lnTo>
                  <a:pt x="7470" y="68"/>
                </a:lnTo>
                <a:lnTo>
                  <a:pt x="7460" y="68"/>
                </a:lnTo>
                <a:lnTo>
                  <a:pt x="7452" y="69"/>
                </a:lnTo>
                <a:lnTo>
                  <a:pt x="7443" y="70"/>
                </a:lnTo>
                <a:lnTo>
                  <a:pt x="7432" y="71"/>
                </a:lnTo>
                <a:lnTo>
                  <a:pt x="7418" y="86"/>
                </a:lnTo>
                <a:lnTo>
                  <a:pt x="7409" y="87"/>
                </a:lnTo>
                <a:lnTo>
                  <a:pt x="7402" y="88"/>
                </a:lnTo>
                <a:lnTo>
                  <a:pt x="7387" y="92"/>
                </a:lnTo>
                <a:lnTo>
                  <a:pt x="7378" y="93"/>
                </a:lnTo>
                <a:lnTo>
                  <a:pt x="7368" y="95"/>
                </a:lnTo>
                <a:lnTo>
                  <a:pt x="7347" y="98"/>
                </a:lnTo>
                <a:lnTo>
                  <a:pt x="7333" y="100"/>
                </a:lnTo>
                <a:lnTo>
                  <a:pt x="7324" y="102"/>
                </a:lnTo>
                <a:lnTo>
                  <a:pt x="7314" y="105"/>
                </a:lnTo>
                <a:lnTo>
                  <a:pt x="7300" y="107"/>
                </a:lnTo>
                <a:lnTo>
                  <a:pt x="7285" y="109"/>
                </a:lnTo>
                <a:lnTo>
                  <a:pt x="7275" y="108"/>
                </a:lnTo>
                <a:lnTo>
                  <a:pt x="7265" y="106"/>
                </a:lnTo>
                <a:lnTo>
                  <a:pt x="7254" y="105"/>
                </a:lnTo>
                <a:lnTo>
                  <a:pt x="7243" y="103"/>
                </a:lnTo>
                <a:lnTo>
                  <a:pt x="7232" y="102"/>
                </a:lnTo>
                <a:lnTo>
                  <a:pt x="7222" y="102"/>
                </a:lnTo>
                <a:lnTo>
                  <a:pt x="7213" y="102"/>
                </a:lnTo>
                <a:lnTo>
                  <a:pt x="7209" y="102"/>
                </a:lnTo>
                <a:lnTo>
                  <a:pt x="7200" y="102"/>
                </a:lnTo>
                <a:lnTo>
                  <a:pt x="7190" y="103"/>
                </a:lnTo>
                <a:lnTo>
                  <a:pt x="7183" y="107"/>
                </a:lnTo>
                <a:lnTo>
                  <a:pt x="7171" y="107"/>
                </a:lnTo>
                <a:lnTo>
                  <a:pt x="7159" y="108"/>
                </a:lnTo>
                <a:lnTo>
                  <a:pt x="7151" y="111"/>
                </a:lnTo>
                <a:lnTo>
                  <a:pt x="7138" y="115"/>
                </a:lnTo>
                <a:lnTo>
                  <a:pt x="7126" y="120"/>
                </a:lnTo>
                <a:lnTo>
                  <a:pt x="7114" y="123"/>
                </a:lnTo>
                <a:lnTo>
                  <a:pt x="7098" y="126"/>
                </a:lnTo>
                <a:lnTo>
                  <a:pt x="7092" y="128"/>
                </a:lnTo>
                <a:lnTo>
                  <a:pt x="7079" y="131"/>
                </a:lnTo>
                <a:lnTo>
                  <a:pt x="7068" y="132"/>
                </a:lnTo>
                <a:lnTo>
                  <a:pt x="7059" y="133"/>
                </a:lnTo>
                <a:lnTo>
                  <a:pt x="7045" y="134"/>
                </a:lnTo>
                <a:lnTo>
                  <a:pt x="7032" y="134"/>
                </a:lnTo>
                <a:lnTo>
                  <a:pt x="7016" y="136"/>
                </a:lnTo>
                <a:lnTo>
                  <a:pt x="6990" y="137"/>
                </a:lnTo>
                <a:lnTo>
                  <a:pt x="6975" y="138"/>
                </a:lnTo>
                <a:lnTo>
                  <a:pt x="6956" y="139"/>
                </a:lnTo>
                <a:lnTo>
                  <a:pt x="6936" y="140"/>
                </a:lnTo>
                <a:lnTo>
                  <a:pt x="6917" y="140"/>
                </a:lnTo>
                <a:lnTo>
                  <a:pt x="6902" y="141"/>
                </a:lnTo>
                <a:lnTo>
                  <a:pt x="6888" y="142"/>
                </a:lnTo>
                <a:lnTo>
                  <a:pt x="6865" y="144"/>
                </a:lnTo>
                <a:lnTo>
                  <a:pt x="6840" y="145"/>
                </a:lnTo>
                <a:lnTo>
                  <a:pt x="6834" y="146"/>
                </a:lnTo>
                <a:lnTo>
                  <a:pt x="6827" y="146"/>
                </a:lnTo>
                <a:lnTo>
                  <a:pt x="6804" y="148"/>
                </a:lnTo>
                <a:lnTo>
                  <a:pt x="6788" y="148"/>
                </a:lnTo>
                <a:lnTo>
                  <a:pt x="6780" y="149"/>
                </a:lnTo>
                <a:lnTo>
                  <a:pt x="6768" y="149"/>
                </a:lnTo>
                <a:lnTo>
                  <a:pt x="6759" y="149"/>
                </a:lnTo>
                <a:lnTo>
                  <a:pt x="6753" y="150"/>
                </a:lnTo>
                <a:lnTo>
                  <a:pt x="6734" y="150"/>
                </a:lnTo>
                <a:lnTo>
                  <a:pt x="6721" y="151"/>
                </a:lnTo>
                <a:lnTo>
                  <a:pt x="6705" y="152"/>
                </a:lnTo>
                <a:lnTo>
                  <a:pt x="6687" y="153"/>
                </a:lnTo>
                <a:lnTo>
                  <a:pt x="6670" y="153"/>
                </a:lnTo>
                <a:lnTo>
                  <a:pt x="6653" y="154"/>
                </a:lnTo>
                <a:lnTo>
                  <a:pt x="6639" y="155"/>
                </a:lnTo>
                <a:lnTo>
                  <a:pt x="6617" y="157"/>
                </a:lnTo>
                <a:lnTo>
                  <a:pt x="6597" y="157"/>
                </a:lnTo>
                <a:lnTo>
                  <a:pt x="6585" y="157"/>
                </a:lnTo>
                <a:lnTo>
                  <a:pt x="6567" y="158"/>
                </a:lnTo>
                <a:lnTo>
                  <a:pt x="6552" y="158"/>
                </a:lnTo>
                <a:lnTo>
                  <a:pt x="6539" y="157"/>
                </a:lnTo>
                <a:lnTo>
                  <a:pt x="6531" y="157"/>
                </a:lnTo>
                <a:lnTo>
                  <a:pt x="6514" y="155"/>
                </a:lnTo>
                <a:lnTo>
                  <a:pt x="6499" y="154"/>
                </a:lnTo>
                <a:lnTo>
                  <a:pt x="6485" y="152"/>
                </a:lnTo>
                <a:lnTo>
                  <a:pt x="6472" y="152"/>
                </a:lnTo>
                <a:lnTo>
                  <a:pt x="6455" y="153"/>
                </a:lnTo>
                <a:lnTo>
                  <a:pt x="6437" y="154"/>
                </a:lnTo>
                <a:lnTo>
                  <a:pt x="6425" y="154"/>
                </a:lnTo>
                <a:lnTo>
                  <a:pt x="6421" y="154"/>
                </a:lnTo>
                <a:lnTo>
                  <a:pt x="6399" y="154"/>
                </a:lnTo>
                <a:lnTo>
                  <a:pt x="6383" y="155"/>
                </a:lnTo>
                <a:lnTo>
                  <a:pt x="6367" y="155"/>
                </a:lnTo>
                <a:lnTo>
                  <a:pt x="6351" y="155"/>
                </a:lnTo>
                <a:lnTo>
                  <a:pt x="6335" y="155"/>
                </a:lnTo>
                <a:lnTo>
                  <a:pt x="6324" y="155"/>
                </a:lnTo>
                <a:lnTo>
                  <a:pt x="6306" y="159"/>
                </a:lnTo>
                <a:lnTo>
                  <a:pt x="6297" y="160"/>
                </a:lnTo>
                <a:lnTo>
                  <a:pt x="6282" y="164"/>
                </a:lnTo>
                <a:lnTo>
                  <a:pt x="6274" y="167"/>
                </a:lnTo>
                <a:lnTo>
                  <a:pt x="6260" y="171"/>
                </a:lnTo>
                <a:lnTo>
                  <a:pt x="6242" y="175"/>
                </a:lnTo>
                <a:lnTo>
                  <a:pt x="6228" y="178"/>
                </a:lnTo>
                <a:lnTo>
                  <a:pt x="6218" y="179"/>
                </a:lnTo>
                <a:lnTo>
                  <a:pt x="6197" y="181"/>
                </a:lnTo>
                <a:lnTo>
                  <a:pt x="6179" y="185"/>
                </a:lnTo>
                <a:lnTo>
                  <a:pt x="6164" y="186"/>
                </a:lnTo>
                <a:lnTo>
                  <a:pt x="6140" y="188"/>
                </a:lnTo>
                <a:lnTo>
                  <a:pt x="6126" y="190"/>
                </a:lnTo>
                <a:lnTo>
                  <a:pt x="6107" y="191"/>
                </a:lnTo>
                <a:lnTo>
                  <a:pt x="6079" y="194"/>
                </a:lnTo>
                <a:lnTo>
                  <a:pt x="6062" y="196"/>
                </a:lnTo>
                <a:lnTo>
                  <a:pt x="6050" y="198"/>
                </a:lnTo>
                <a:lnTo>
                  <a:pt x="6022" y="199"/>
                </a:lnTo>
                <a:lnTo>
                  <a:pt x="6007" y="200"/>
                </a:lnTo>
                <a:lnTo>
                  <a:pt x="5980" y="201"/>
                </a:lnTo>
                <a:lnTo>
                  <a:pt x="5969" y="201"/>
                </a:lnTo>
                <a:lnTo>
                  <a:pt x="5958" y="202"/>
                </a:lnTo>
                <a:lnTo>
                  <a:pt x="5935" y="202"/>
                </a:lnTo>
                <a:lnTo>
                  <a:pt x="5916" y="203"/>
                </a:lnTo>
                <a:lnTo>
                  <a:pt x="5897" y="204"/>
                </a:lnTo>
                <a:lnTo>
                  <a:pt x="5877" y="205"/>
                </a:lnTo>
                <a:lnTo>
                  <a:pt x="5864" y="206"/>
                </a:lnTo>
                <a:lnTo>
                  <a:pt x="5833" y="205"/>
                </a:lnTo>
                <a:lnTo>
                  <a:pt x="5820" y="206"/>
                </a:lnTo>
                <a:lnTo>
                  <a:pt x="5802" y="206"/>
                </a:lnTo>
                <a:lnTo>
                  <a:pt x="5786" y="206"/>
                </a:lnTo>
                <a:lnTo>
                  <a:pt x="5776" y="206"/>
                </a:lnTo>
                <a:lnTo>
                  <a:pt x="5765" y="206"/>
                </a:lnTo>
                <a:lnTo>
                  <a:pt x="5760" y="206"/>
                </a:lnTo>
                <a:lnTo>
                  <a:pt x="5754" y="206"/>
                </a:lnTo>
                <a:lnTo>
                  <a:pt x="5748" y="206"/>
                </a:lnTo>
                <a:lnTo>
                  <a:pt x="5741" y="206"/>
                </a:lnTo>
                <a:lnTo>
                  <a:pt x="5737" y="206"/>
                </a:lnTo>
                <a:lnTo>
                  <a:pt x="5730" y="205"/>
                </a:lnTo>
                <a:lnTo>
                  <a:pt x="5726" y="205"/>
                </a:lnTo>
                <a:lnTo>
                  <a:pt x="5722" y="205"/>
                </a:lnTo>
                <a:lnTo>
                  <a:pt x="5706" y="205"/>
                </a:lnTo>
                <a:lnTo>
                  <a:pt x="5696" y="204"/>
                </a:lnTo>
                <a:lnTo>
                  <a:pt x="5689" y="204"/>
                </a:lnTo>
                <a:lnTo>
                  <a:pt x="5677" y="204"/>
                </a:lnTo>
                <a:lnTo>
                  <a:pt x="5666" y="204"/>
                </a:lnTo>
                <a:lnTo>
                  <a:pt x="5662" y="204"/>
                </a:lnTo>
                <a:lnTo>
                  <a:pt x="5655" y="204"/>
                </a:lnTo>
                <a:lnTo>
                  <a:pt x="5648" y="204"/>
                </a:lnTo>
                <a:lnTo>
                  <a:pt x="5636" y="204"/>
                </a:lnTo>
                <a:lnTo>
                  <a:pt x="5626" y="203"/>
                </a:lnTo>
                <a:lnTo>
                  <a:pt x="5621" y="203"/>
                </a:lnTo>
                <a:lnTo>
                  <a:pt x="5614" y="203"/>
                </a:lnTo>
                <a:lnTo>
                  <a:pt x="5610" y="203"/>
                </a:lnTo>
                <a:lnTo>
                  <a:pt x="5603" y="203"/>
                </a:lnTo>
                <a:lnTo>
                  <a:pt x="5595" y="202"/>
                </a:lnTo>
                <a:lnTo>
                  <a:pt x="5586" y="201"/>
                </a:lnTo>
                <a:lnTo>
                  <a:pt x="5581" y="201"/>
                </a:lnTo>
                <a:lnTo>
                  <a:pt x="5576" y="201"/>
                </a:lnTo>
                <a:lnTo>
                  <a:pt x="5572" y="201"/>
                </a:lnTo>
                <a:lnTo>
                  <a:pt x="5563" y="201"/>
                </a:lnTo>
                <a:lnTo>
                  <a:pt x="5560" y="201"/>
                </a:lnTo>
                <a:lnTo>
                  <a:pt x="5549" y="201"/>
                </a:lnTo>
                <a:lnTo>
                  <a:pt x="5541" y="201"/>
                </a:lnTo>
                <a:lnTo>
                  <a:pt x="5535" y="201"/>
                </a:lnTo>
                <a:lnTo>
                  <a:pt x="5532" y="201"/>
                </a:lnTo>
                <a:lnTo>
                  <a:pt x="5525" y="202"/>
                </a:lnTo>
                <a:lnTo>
                  <a:pt x="5517" y="203"/>
                </a:lnTo>
                <a:lnTo>
                  <a:pt x="5510" y="203"/>
                </a:lnTo>
                <a:lnTo>
                  <a:pt x="5504" y="203"/>
                </a:lnTo>
                <a:lnTo>
                  <a:pt x="5500" y="203"/>
                </a:lnTo>
                <a:lnTo>
                  <a:pt x="5489" y="203"/>
                </a:lnTo>
                <a:lnTo>
                  <a:pt x="5480" y="203"/>
                </a:lnTo>
                <a:lnTo>
                  <a:pt x="5469" y="202"/>
                </a:lnTo>
                <a:lnTo>
                  <a:pt x="5456" y="201"/>
                </a:lnTo>
                <a:lnTo>
                  <a:pt x="5445" y="201"/>
                </a:lnTo>
                <a:lnTo>
                  <a:pt x="5433" y="199"/>
                </a:lnTo>
                <a:lnTo>
                  <a:pt x="5421" y="198"/>
                </a:lnTo>
                <a:lnTo>
                  <a:pt x="5413" y="197"/>
                </a:lnTo>
                <a:lnTo>
                  <a:pt x="5407" y="196"/>
                </a:lnTo>
                <a:lnTo>
                  <a:pt x="5403" y="196"/>
                </a:lnTo>
                <a:lnTo>
                  <a:pt x="5394" y="196"/>
                </a:lnTo>
                <a:lnTo>
                  <a:pt x="5390" y="196"/>
                </a:lnTo>
                <a:lnTo>
                  <a:pt x="5385" y="196"/>
                </a:lnTo>
                <a:lnTo>
                  <a:pt x="5372" y="194"/>
                </a:lnTo>
                <a:lnTo>
                  <a:pt x="5353" y="194"/>
                </a:lnTo>
                <a:lnTo>
                  <a:pt x="5342" y="194"/>
                </a:lnTo>
                <a:lnTo>
                  <a:pt x="5332" y="194"/>
                </a:lnTo>
                <a:lnTo>
                  <a:pt x="5319" y="194"/>
                </a:lnTo>
                <a:lnTo>
                  <a:pt x="5313" y="194"/>
                </a:lnTo>
                <a:lnTo>
                  <a:pt x="5300" y="194"/>
                </a:lnTo>
                <a:lnTo>
                  <a:pt x="5288" y="194"/>
                </a:lnTo>
                <a:lnTo>
                  <a:pt x="5280" y="193"/>
                </a:lnTo>
                <a:lnTo>
                  <a:pt x="5273" y="193"/>
                </a:lnTo>
                <a:lnTo>
                  <a:pt x="5269" y="193"/>
                </a:lnTo>
                <a:lnTo>
                  <a:pt x="5262" y="193"/>
                </a:lnTo>
                <a:lnTo>
                  <a:pt x="5259" y="193"/>
                </a:lnTo>
                <a:lnTo>
                  <a:pt x="5253" y="193"/>
                </a:lnTo>
                <a:lnTo>
                  <a:pt x="5249" y="193"/>
                </a:lnTo>
                <a:lnTo>
                  <a:pt x="5240" y="193"/>
                </a:lnTo>
                <a:lnTo>
                  <a:pt x="5236" y="193"/>
                </a:lnTo>
                <a:lnTo>
                  <a:pt x="5231" y="193"/>
                </a:lnTo>
                <a:lnTo>
                  <a:pt x="5222" y="193"/>
                </a:lnTo>
                <a:lnTo>
                  <a:pt x="5214" y="193"/>
                </a:lnTo>
                <a:lnTo>
                  <a:pt x="5204" y="193"/>
                </a:lnTo>
                <a:lnTo>
                  <a:pt x="5195" y="193"/>
                </a:lnTo>
                <a:lnTo>
                  <a:pt x="5170" y="193"/>
                </a:lnTo>
                <a:lnTo>
                  <a:pt x="5151" y="193"/>
                </a:lnTo>
                <a:lnTo>
                  <a:pt x="5129" y="194"/>
                </a:lnTo>
                <a:lnTo>
                  <a:pt x="5111" y="194"/>
                </a:lnTo>
                <a:lnTo>
                  <a:pt x="5095" y="196"/>
                </a:lnTo>
                <a:lnTo>
                  <a:pt x="5076" y="198"/>
                </a:lnTo>
                <a:lnTo>
                  <a:pt x="5059" y="201"/>
                </a:lnTo>
                <a:lnTo>
                  <a:pt x="5047" y="202"/>
                </a:lnTo>
                <a:lnTo>
                  <a:pt x="5038" y="203"/>
                </a:lnTo>
                <a:lnTo>
                  <a:pt x="5027" y="204"/>
                </a:lnTo>
                <a:lnTo>
                  <a:pt x="5014" y="204"/>
                </a:lnTo>
                <a:lnTo>
                  <a:pt x="5005" y="205"/>
                </a:lnTo>
                <a:lnTo>
                  <a:pt x="4994" y="205"/>
                </a:lnTo>
                <a:lnTo>
                  <a:pt x="4982" y="206"/>
                </a:lnTo>
                <a:lnTo>
                  <a:pt x="4978" y="206"/>
                </a:lnTo>
                <a:lnTo>
                  <a:pt x="4968" y="207"/>
                </a:lnTo>
                <a:lnTo>
                  <a:pt x="4964" y="207"/>
                </a:lnTo>
                <a:lnTo>
                  <a:pt x="4960" y="207"/>
                </a:lnTo>
                <a:lnTo>
                  <a:pt x="4954" y="207"/>
                </a:lnTo>
                <a:lnTo>
                  <a:pt x="4948" y="207"/>
                </a:lnTo>
                <a:lnTo>
                  <a:pt x="4939" y="209"/>
                </a:lnTo>
                <a:lnTo>
                  <a:pt x="4930" y="209"/>
                </a:lnTo>
                <a:lnTo>
                  <a:pt x="4920" y="209"/>
                </a:lnTo>
                <a:lnTo>
                  <a:pt x="4907" y="209"/>
                </a:lnTo>
                <a:lnTo>
                  <a:pt x="4900" y="209"/>
                </a:lnTo>
                <a:lnTo>
                  <a:pt x="4890" y="209"/>
                </a:lnTo>
                <a:lnTo>
                  <a:pt x="4883" y="207"/>
                </a:lnTo>
                <a:lnTo>
                  <a:pt x="4875" y="207"/>
                </a:lnTo>
                <a:lnTo>
                  <a:pt x="4867" y="207"/>
                </a:lnTo>
                <a:lnTo>
                  <a:pt x="4861" y="207"/>
                </a:lnTo>
                <a:lnTo>
                  <a:pt x="4852" y="207"/>
                </a:lnTo>
                <a:lnTo>
                  <a:pt x="4848" y="207"/>
                </a:lnTo>
                <a:lnTo>
                  <a:pt x="4841" y="207"/>
                </a:lnTo>
                <a:lnTo>
                  <a:pt x="4834" y="207"/>
                </a:lnTo>
                <a:lnTo>
                  <a:pt x="4824" y="209"/>
                </a:lnTo>
                <a:lnTo>
                  <a:pt x="4818" y="209"/>
                </a:lnTo>
                <a:lnTo>
                  <a:pt x="4808" y="209"/>
                </a:lnTo>
                <a:lnTo>
                  <a:pt x="4802" y="210"/>
                </a:lnTo>
                <a:lnTo>
                  <a:pt x="4797" y="210"/>
                </a:lnTo>
                <a:lnTo>
                  <a:pt x="4791" y="210"/>
                </a:lnTo>
                <a:lnTo>
                  <a:pt x="4783" y="211"/>
                </a:lnTo>
                <a:lnTo>
                  <a:pt x="4772" y="212"/>
                </a:lnTo>
                <a:lnTo>
                  <a:pt x="4760" y="212"/>
                </a:lnTo>
                <a:lnTo>
                  <a:pt x="4742" y="213"/>
                </a:lnTo>
                <a:lnTo>
                  <a:pt x="4721" y="216"/>
                </a:lnTo>
                <a:lnTo>
                  <a:pt x="4711" y="217"/>
                </a:lnTo>
                <a:lnTo>
                  <a:pt x="4693" y="218"/>
                </a:lnTo>
                <a:lnTo>
                  <a:pt x="4681" y="221"/>
                </a:lnTo>
                <a:lnTo>
                  <a:pt x="4666" y="224"/>
                </a:lnTo>
                <a:lnTo>
                  <a:pt x="4658" y="225"/>
                </a:lnTo>
                <a:lnTo>
                  <a:pt x="4641" y="227"/>
                </a:lnTo>
                <a:lnTo>
                  <a:pt x="4626" y="226"/>
                </a:lnTo>
                <a:lnTo>
                  <a:pt x="4612" y="226"/>
                </a:lnTo>
                <a:lnTo>
                  <a:pt x="4604" y="225"/>
                </a:lnTo>
                <a:lnTo>
                  <a:pt x="4582" y="224"/>
                </a:lnTo>
                <a:lnTo>
                  <a:pt x="4572" y="224"/>
                </a:lnTo>
                <a:lnTo>
                  <a:pt x="4561" y="224"/>
                </a:lnTo>
                <a:lnTo>
                  <a:pt x="4541" y="226"/>
                </a:lnTo>
                <a:lnTo>
                  <a:pt x="4527" y="226"/>
                </a:lnTo>
                <a:lnTo>
                  <a:pt x="4512" y="226"/>
                </a:lnTo>
                <a:lnTo>
                  <a:pt x="4500" y="226"/>
                </a:lnTo>
                <a:lnTo>
                  <a:pt x="4485" y="226"/>
                </a:lnTo>
                <a:lnTo>
                  <a:pt x="4470" y="226"/>
                </a:lnTo>
                <a:lnTo>
                  <a:pt x="4461" y="227"/>
                </a:lnTo>
                <a:lnTo>
                  <a:pt x="4437" y="224"/>
                </a:lnTo>
                <a:lnTo>
                  <a:pt x="4432" y="224"/>
                </a:lnTo>
                <a:lnTo>
                  <a:pt x="4411" y="223"/>
                </a:lnTo>
                <a:lnTo>
                  <a:pt x="4393" y="222"/>
                </a:lnTo>
                <a:lnTo>
                  <a:pt x="4347" y="219"/>
                </a:lnTo>
                <a:lnTo>
                  <a:pt x="4343" y="218"/>
                </a:lnTo>
                <a:lnTo>
                  <a:pt x="4309" y="218"/>
                </a:lnTo>
                <a:lnTo>
                  <a:pt x="4307" y="218"/>
                </a:lnTo>
                <a:lnTo>
                  <a:pt x="4298" y="217"/>
                </a:lnTo>
                <a:lnTo>
                  <a:pt x="4285" y="217"/>
                </a:lnTo>
                <a:lnTo>
                  <a:pt x="4279" y="217"/>
                </a:lnTo>
                <a:lnTo>
                  <a:pt x="4265" y="217"/>
                </a:lnTo>
                <a:lnTo>
                  <a:pt x="4244" y="215"/>
                </a:lnTo>
                <a:lnTo>
                  <a:pt x="4230" y="215"/>
                </a:lnTo>
                <a:lnTo>
                  <a:pt x="4223" y="215"/>
                </a:lnTo>
                <a:lnTo>
                  <a:pt x="4204" y="215"/>
                </a:lnTo>
                <a:lnTo>
                  <a:pt x="4193" y="215"/>
                </a:lnTo>
                <a:lnTo>
                  <a:pt x="4158" y="215"/>
                </a:lnTo>
                <a:lnTo>
                  <a:pt x="4151" y="215"/>
                </a:lnTo>
                <a:lnTo>
                  <a:pt x="4145" y="215"/>
                </a:lnTo>
                <a:lnTo>
                  <a:pt x="4119" y="214"/>
                </a:lnTo>
                <a:lnTo>
                  <a:pt x="4107" y="214"/>
                </a:lnTo>
                <a:lnTo>
                  <a:pt x="4098" y="214"/>
                </a:lnTo>
                <a:lnTo>
                  <a:pt x="4088" y="214"/>
                </a:lnTo>
                <a:lnTo>
                  <a:pt x="4074" y="214"/>
                </a:lnTo>
                <a:lnTo>
                  <a:pt x="4061" y="214"/>
                </a:lnTo>
                <a:lnTo>
                  <a:pt x="4053" y="214"/>
                </a:lnTo>
                <a:lnTo>
                  <a:pt x="4044" y="214"/>
                </a:lnTo>
                <a:lnTo>
                  <a:pt x="4033" y="213"/>
                </a:lnTo>
                <a:lnTo>
                  <a:pt x="4018" y="213"/>
                </a:lnTo>
                <a:lnTo>
                  <a:pt x="4009" y="213"/>
                </a:lnTo>
                <a:lnTo>
                  <a:pt x="3994" y="212"/>
                </a:lnTo>
                <a:lnTo>
                  <a:pt x="3983" y="213"/>
                </a:lnTo>
                <a:lnTo>
                  <a:pt x="3978" y="213"/>
                </a:lnTo>
                <a:lnTo>
                  <a:pt x="3966" y="213"/>
                </a:lnTo>
                <a:lnTo>
                  <a:pt x="3957" y="212"/>
                </a:lnTo>
                <a:lnTo>
                  <a:pt x="3945" y="211"/>
                </a:lnTo>
                <a:lnTo>
                  <a:pt x="3931" y="210"/>
                </a:lnTo>
                <a:lnTo>
                  <a:pt x="3923" y="210"/>
                </a:lnTo>
                <a:lnTo>
                  <a:pt x="3917" y="210"/>
                </a:lnTo>
                <a:lnTo>
                  <a:pt x="3907" y="209"/>
                </a:lnTo>
                <a:lnTo>
                  <a:pt x="3900" y="207"/>
                </a:lnTo>
                <a:lnTo>
                  <a:pt x="3893" y="207"/>
                </a:lnTo>
                <a:lnTo>
                  <a:pt x="3887" y="207"/>
                </a:lnTo>
                <a:lnTo>
                  <a:pt x="3875" y="207"/>
                </a:lnTo>
                <a:lnTo>
                  <a:pt x="3869" y="207"/>
                </a:lnTo>
                <a:lnTo>
                  <a:pt x="3858" y="209"/>
                </a:lnTo>
                <a:lnTo>
                  <a:pt x="3850" y="209"/>
                </a:lnTo>
                <a:lnTo>
                  <a:pt x="3840" y="210"/>
                </a:lnTo>
                <a:lnTo>
                  <a:pt x="3833" y="210"/>
                </a:lnTo>
                <a:lnTo>
                  <a:pt x="3829" y="210"/>
                </a:lnTo>
                <a:lnTo>
                  <a:pt x="3818" y="211"/>
                </a:lnTo>
                <a:lnTo>
                  <a:pt x="3811" y="211"/>
                </a:lnTo>
                <a:lnTo>
                  <a:pt x="3801" y="212"/>
                </a:lnTo>
                <a:lnTo>
                  <a:pt x="3793" y="212"/>
                </a:lnTo>
                <a:lnTo>
                  <a:pt x="3786" y="212"/>
                </a:lnTo>
                <a:lnTo>
                  <a:pt x="3777" y="212"/>
                </a:lnTo>
                <a:lnTo>
                  <a:pt x="3768" y="212"/>
                </a:lnTo>
                <a:lnTo>
                  <a:pt x="3761" y="213"/>
                </a:lnTo>
                <a:lnTo>
                  <a:pt x="3755" y="213"/>
                </a:lnTo>
                <a:lnTo>
                  <a:pt x="3747" y="214"/>
                </a:lnTo>
                <a:lnTo>
                  <a:pt x="3740" y="214"/>
                </a:lnTo>
                <a:lnTo>
                  <a:pt x="3725" y="214"/>
                </a:lnTo>
                <a:lnTo>
                  <a:pt x="3723" y="214"/>
                </a:lnTo>
                <a:lnTo>
                  <a:pt x="3713" y="214"/>
                </a:lnTo>
                <a:lnTo>
                  <a:pt x="3703" y="214"/>
                </a:lnTo>
                <a:lnTo>
                  <a:pt x="3697" y="214"/>
                </a:lnTo>
                <a:lnTo>
                  <a:pt x="3687" y="214"/>
                </a:lnTo>
                <a:lnTo>
                  <a:pt x="3683" y="213"/>
                </a:lnTo>
                <a:lnTo>
                  <a:pt x="3674" y="213"/>
                </a:lnTo>
                <a:lnTo>
                  <a:pt x="3669" y="214"/>
                </a:lnTo>
                <a:lnTo>
                  <a:pt x="3660" y="216"/>
                </a:lnTo>
                <a:lnTo>
                  <a:pt x="3657" y="215"/>
                </a:lnTo>
                <a:lnTo>
                  <a:pt x="3650" y="215"/>
                </a:lnTo>
                <a:lnTo>
                  <a:pt x="3643" y="214"/>
                </a:lnTo>
                <a:lnTo>
                  <a:pt x="3634" y="213"/>
                </a:lnTo>
                <a:lnTo>
                  <a:pt x="3631" y="212"/>
                </a:lnTo>
                <a:lnTo>
                  <a:pt x="3625" y="212"/>
                </a:lnTo>
                <a:lnTo>
                  <a:pt x="3620" y="213"/>
                </a:lnTo>
                <a:lnTo>
                  <a:pt x="3614" y="213"/>
                </a:lnTo>
                <a:lnTo>
                  <a:pt x="3611" y="213"/>
                </a:lnTo>
                <a:lnTo>
                  <a:pt x="3603" y="213"/>
                </a:lnTo>
                <a:lnTo>
                  <a:pt x="3598" y="213"/>
                </a:lnTo>
                <a:lnTo>
                  <a:pt x="3590" y="212"/>
                </a:lnTo>
                <a:lnTo>
                  <a:pt x="3581" y="212"/>
                </a:lnTo>
                <a:lnTo>
                  <a:pt x="3572" y="212"/>
                </a:lnTo>
                <a:lnTo>
                  <a:pt x="3561" y="211"/>
                </a:lnTo>
                <a:lnTo>
                  <a:pt x="3554" y="211"/>
                </a:lnTo>
                <a:lnTo>
                  <a:pt x="3543" y="211"/>
                </a:lnTo>
                <a:lnTo>
                  <a:pt x="3536" y="210"/>
                </a:lnTo>
                <a:lnTo>
                  <a:pt x="3529" y="210"/>
                </a:lnTo>
                <a:lnTo>
                  <a:pt x="3522" y="209"/>
                </a:lnTo>
                <a:lnTo>
                  <a:pt x="3514" y="207"/>
                </a:lnTo>
                <a:lnTo>
                  <a:pt x="3506" y="207"/>
                </a:lnTo>
                <a:lnTo>
                  <a:pt x="3499" y="206"/>
                </a:lnTo>
                <a:lnTo>
                  <a:pt x="3492" y="206"/>
                </a:lnTo>
                <a:lnTo>
                  <a:pt x="3482" y="205"/>
                </a:lnTo>
                <a:lnTo>
                  <a:pt x="3476" y="204"/>
                </a:lnTo>
                <a:lnTo>
                  <a:pt x="3467" y="203"/>
                </a:lnTo>
                <a:lnTo>
                  <a:pt x="3455" y="203"/>
                </a:lnTo>
                <a:lnTo>
                  <a:pt x="3445" y="202"/>
                </a:lnTo>
                <a:lnTo>
                  <a:pt x="3441" y="201"/>
                </a:lnTo>
                <a:lnTo>
                  <a:pt x="3433" y="200"/>
                </a:lnTo>
                <a:lnTo>
                  <a:pt x="3425" y="201"/>
                </a:lnTo>
                <a:lnTo>
                  <a:pt x="3419" y="201"/>
                </a:lnTo>
                <a:lnTo>
                  <a:pt x="3413" y="201"/>
                </a:lnTo>
                <a:lnTo>
                  <a:pt x="3410" y="201"/>
                </a:lnTo>
                <a:lnTo>
                  <a:pt x="3399" y="203"/>
                </a:lnTo>
                <a:lnTo>
                  <a:pt x="3393" y="204"/>
                </a:lnTo>
                <a:lnTo>
                  <a:pt x="3385" y="204"/>
                </a:lnTo>
                <a:lnTo>
                  <a:pt x="3377" y="205"/>
                </a:lnTo>
                <a:lnTo>
                  <a:pt x="3364" y="204"/>
                </a:lnTo>
                <a:lnTo>
                  <a:pt x="3352" y="204"/>
                </a:lnTo>
                <a:lnTo>
                  <a:pt x="3346" y="204"/>
                </a:lnTo>
                <a:lnTo>
                  <a:pt x="3330" y="203"/>
                </a:lnTo>
                <a:lnTo>
                  <a:pt x="3324" y="203"/>
                </a:lnTo>
                <a:lnTo>
                  <a:pt x="3314" y="202"/>
                </a:lnTo>
                <a:lnTo>
                  <a:pt x="3307" y="202"/>
                </a:lnTo>
                <a:lnTo>
                  <a:pt x="3300" y="201"/>
                </a:lnTo>
                <a:lnTo>
                  <a:pt x="3294" y="201"/>
                </a:lnTo>
                <a:lnTo>
                  <a:pt x="3286" y="201"/>
                </a:lnTo>
                <a:lnTo>
                  <a:pt x="3281" y="201"/>
                </a:lnTo>
                <a:lnTo>
                  <a:pt x="3274" y="201"/>
                </a:lnTo>
                <a:lnTo>
                  <a:pt x="3269" y="201"/>
                </a:lnTo>
                <a:lnTo>
                  <a:pt x="3259" y="201"/>
                </a:lnTo>
                <a:lnTo>
                  <a:pt x="3256" y="201"/>
                </a:lnTo>
                <a:lnTo>
                  <a:pt x="3245" y="201"/>
                </a:lnTo>
                <a:lnTo>
                  <a:pt x="3236" y="201"/>
                </a:lnTo>
                <a:lnTo>
                  <a:pt x="3228" y="201"/>
                </a:lnTo>
                <a:lnTo>
                  <a:pt x="3218" y="201"/>
                </a:lnTo>
                <a:lnTo>
                  <a:pt x="3211" y="201"/>
                </a:lnTo>
                <a:lnTo>
                  <a:pt x="3202" y="201"/>
                </a:lnTo>
                <a:lnTo>
                  <a:pt x="3196" y="201"/>
                </a:lnTo>
                <a:lnTo>
                  <a:pt x="3183" y="201"/>
                </a:lnTo>
                <a:lnTo>
                  <a:pt x="3176" y="201"/>
                </a:lnTo>
                <a:lnTo>
                  <a:pt x="3168" y="200"/>
                </a:lnTo>
                <a:lnTo>
                  <a:pt x="3162" y="200"/>
                </a:lnTo>
                <a:lnTo>
                  <a:pt x="3162" y="200"/>
                </a:lnTo>
                <a:lnTo>
                  <a:pt x="3157" y="200"/>
                </a:lnTo>
                <a:lnTo>
                  <a:pt x="3146" y="199"/>
                </a:lnTo>
                <a:lnTo>
                  <a:pt x="3141" y="200"/>
                </a:lnTo>
                <a:lnTo>
                  <a:pt x="3130" y="200"/>
                </a:lnTo>
                <a:lnTo>
                  <a:pt x="3116" y="200"/>
                </a:lnTo>
                <a:lnTo>
                  <a:pt x="3114" y="200"/>
                </a:lnTo>
                <a:lnTo>
                  <a:pt x="3100" y="201"/>
                </a:lnTo>
                <a:lnTo>
                  <a:pt x="3086" y="202"/>
                </a:lnTo>
                <a:lnTo>
                  <a:pt x="3076" y="201"/>
                </a:lnTo>
                <a:lnTo>
                  <a:pt x="3071" y="201"/>
                </a:lnTo>
                <a:lnTo>
                  <a:pt x="3056" y="201"/>
                </a:lnTo>
                <a:lnTo>
                  <a:pt x="3038" y="201"/>
                </a:lnTo>
                <a:lnTo>
                  <a:pt x="3036" y="201"/>
                </a:lnTo>
                <a:lnTo>
                  <a:pt x="3019" y="202"/>
                </a:lnTo>
                <a:lnTo>
                  <a:pt x="3016" y="202"/>
                </a:lnTo>
                <a:lnTo>
                  <a:pt x="3007" y="201"/>
                </a:lnTo>
                <a:lnTo>
                  <a:pt x="3001" y="201"/>
                </a:lnTo>
                <a:lnTo>
                  <a:pt x="2992" y="201"/>
                </a:lnTo>
                <a:lnTo>
                  <a:pt x="2992" y="201"/>
                </a:lnTo>
                <a:lnTo>
                  <a:pt x="2991" y="201"/>
                </a:lnTo>
                <a:lnTo>
                  <a:pt x="2984" y="200"/>
                </a:lnTo>
                <a:lnTo>
                  <a:pt x="2974" y="200"/>
                </a:lnTo>
                <a:lnTo>
                  <a:pt x="2964" y="199"/>
                </a:lnTo>
                <a:lnTo>
                  <a:pt x="2955" y="199"/>
                </a:lnTo>
                <a:lnTo>
                  <a:pt x="2945" y="199"/>
                </a:lnTo>
                <a:lnTo>
                  <a:pt x="2941" y="199"/>
                </a:lnTo>
                <a:lnTo>
                  <a:pt x="2928" y="197"/>
                </a:lnTo>
                <a:lnTo>
                  <a:pt x="2918" y="196"/>
                </a:lnTo>
                <a:lnTo>
                  <a:pt x="2907" y="194"/>
                </a:lnTo>
                <a:lnTo>
                  <a:pt x="2886" y="191"/>
                </a:lnTo>
                <a:lnTo>
                  <a:pt x="2863" y="192"/>
                </a:lnTo>
                <a:lnTo>
                  <a:pt x="2846" y="192"/>
                </a:lnTo>
                <a:lnTo>
                  <a:pt x="2833" y="192"/>
                </a:lnTo>
                <a:lnTo>
                  <a:pt x="2818" y="193"/>
                </a:lnTo>
                <a:lnTo>
                  <a:pt x="2797" y="193"/>
                </a:lnTo>
                <a:lnTo>
                  <a:pt x="2781" y="193"/>
                </a:lnTo>
                <a:lnTo>
                  <a:pt x="2780" y="193"/>
                </a:lnTo>
                <a:lnTo>
                  <a:pt x="2663" y="203"/>
                </a:lnTo>
                <a:lnTo>
                  <a:pt x="2549" y="206"/>
                </a:lnTo>
                <a:lnTo>
                  <a:pt x="2518" y="207"/>
                </a:lnTo>
                <a:lnTo>
                  <a:pt x="2488" y="207"/>
                </a:lnTo>
                <a:lnTo>
                  <a:pt x="2438" y="210"/>
                </a:lnTo>
                <a:lnTo>
                  <a:pt x="2343" y="207"/>
                </a:lnTo>
                <a:lnTo>
                  <a:pt x="2213" y="206"/>
                </a:lnTo>
                <a:lnTo>
                  <a:pt x="2199" y="206"/>
                </a:lnTo>
                <a:lnTo>
                  <a:pt x="2145" y="205"/>
                </a:lnTo>
                <a:lnTo>
                  <a:pt x="2064" y="203"/>
                </a:lnTo>
                <a:lnTo>
                  <a:pt x="2001" y="193"/>
                </a:lnTo>
                <a:lnTo>
                  <a:pt x="1954" y="187"/>
                </a:lnTo>
                <a:lnTo>
                  <a:pt x="1886" y="176"/>
                </a:lnTo>
                <a:lnTo>
                  <a:pt x="1750" y="160"/>
                </a:lnTo>
                <a:lnTo>
                  <a:pt x="1667" y="151"/>
                </a:lnTo>
                <a:lnTo>
                  <a:pt x="1562" y="149"/>
                </a:lnTo>
                <a:lnTo>
                  <a:pt x="1050" y="149"/>
                </a:lnTo>
                <a:lnTo>
                  <a:pt x="258" y="155"/>
                </a:lnTo>
                <a:lnTo>
                  <a:pt x="0" y="157"/>
                </a:lnTo>
                <a:lnTo>
                  <a:pt x="0" y="157"/>
                </a:lnTo>
                <a:close/>
              </a:path>
            </a:pathLst>
          </a:custGeom>
          <a:solidFill>
            <a:srgbClr val="CCFFCC"/>
          </a:solidFill>
          <a:ln w="9525">
            <a:noFill/>
            <a:round/>
            <a:headEnd/>
            <a:tailEnd/>
          </a:ln>
        </p:spPr>
        <p:txBody>
          <a:bodyPr/>
          <a:lstStyle/>
          <a:p>
            <a:endParaRPr lang="en-GB"/>
          </a:p>
        </p:txBody>
      </p:sp>
      <p:sp>
        <p:nvSpPr>
          <p:cNvPr id="57" name="Freeform 2452"/>
          <p:cNvSpPr>
            <a:spLocks/>
          </p:cNvSpPr>
          <p:nvPr>
            <p:custDataLst>
              <p:tags r:id="rId48"/>
            </p:custDataLst>
          </p:nvPr>
        </p:nvSpPr>
        <p:spPr bwMode="auto">
          <a:xfrm>
            <a:off x="400988" y="2308232"/>
            <a:ext cx="8161157" cy="222771"/>
          </a:xfrm>
          <a:custGeom>
            <a:avLst/>
            <a:gdLst/>
            <a:ahLst/>
            <a:cxnLst>
              <a:cxn ang="0">
                <a:pos x="2518" y="207"/>
              </a:cxn>
              <a:cxn ang="0">
                <a:pos x="2964" y="199"/>
              </a:cxn>
              <a:cxn ang="0">
                <a:pos x="3114" y="200"/>
              </a:cxn>
              <a:cxn ang="0">
                <a:pos x="3245" y="201"/>
              </a:cxn>
              <a:cxn ang="0">
                <a:pos x="3385" y="204"/>
              </a:cxn>
              <a:cxn ang="0">
                <a:pos x="3514" y="207"/>
              </a:cxn>
              <a:cxn ang="0">
                <a:pos x="3634" y="213"/>
              </a:cxn>
              <a:cxn ang="0">
                <a:pos x="3761" y="213"/>
              </a:cxn>
              <a:cxn ang="0">
                <a:pos x="3900" y="207"/>
              </a:cxn>
              <a:cxn ang="0">
                <a:pos x="4074" y="214"/>
              </a:cxn>
              <a:cxn ang="0">
                <a:pos x="4307" y="218"/>
              </a:cxn>
              <a:cxn ang="0">
                <a:pos x="4582" y="224"/>
              </a:cxn>
              <a:cxn ang="0">
                <a:pos x="4802" y="210"/>
              </a:cxn>
              <a:cxn ang="0">
                <a:pos x="4939" y="209"/>
              </a:cxn>
              <a:cxn ang="0">
                <a:pos x="5111" y="194"/>
              </a:cxn>
              <a:cxn ang="0">
                <a:pos x="5280" y="193"/>
              </a:cxn>
              <a:cxn ang="0">
                <a:pos x="5445" y="201"/>
              </a:cxn>
              <a:cxn ang="0">
                <a:pos x="5576" y="201"/>
              </a:cxn>
              <a:cxn ang="0">
                <a:pos x="5706" y="205"/>
              </a:cxn>
              <a:cxn ang="0">
                <a:pos x="5897" y="204"/>
              </a:cxn>
              <a:cxn ang="0">
                <a:pos x="6218" y="179"/>
              </a:cxn>
              <a:cxn ang="0">
                <a:pos x="6455" y="153"/>
              </a:cxn>
              <a:cxn ang="0">
                <a:pos x="6721" y="151"/>
              </a:cxn>
              <a:cxn ang="0">
                <a:pos x="6975" y="138"/>
              </a:cxn>
              <a:cxn ang="0">
                <a:pos x="7190" y="103"/>
              </a:cxn>
              <a:cxn ang="0">
                <a:pos x="7378" y="93"/>
              </a:cxn>
              <a:cxn ang="0">
                <a:pos x="7559" y="63"/>
              </a:cxn>
              <a:cxn ang="0">
                <a:pos x="7793" y="55"/>
              </a:cxn>
              <a:cxn ang="0">
                <a:pos x="8121" y="35"/>
              </a:cxn>
              <a:cxn ang="0">
                <a:pos x="8335" y="10"/>
              </a:cxn>
              <a:cxn ang="0">
                <a:pos x="8229" y="25"/>
              </a:cxn>
              <a:cxn ang="0">
                <a:pos x="7973" y="48"/>
              </a:cxn>
              <a:cxn ang="0">
                <a:pos x="7660" y="59"/>
              </a:cxn>
              <a:cxn ang="0">
                <a:pos x="7470" y="68"/>
              </a:cxn>
              <a:cxn ang="0">
                <a:pos x="7275" y="108"/>
              </a:cxn>
              <a:cxn ang="0">
                <a:pos x="7098" y="126"/>
              </a:cxn>
              <a:cxn ang="0">
                <a:pos x="6834" y="146"/>
              </a:cxn>
              <a:cxn ang="0">
                <a:pos x="6585" y="157"/>
              </a:cxn>
              <a:cxn ang="0">
                <a:pos x="6335" y="155"/>
              </a:cxn>
              <a:cxn ang="0">
                <a:pos x="6062" y="196"/>
              </a:cxn>
              <a:cxn ang="0">
                <a:pos x="5765" y="210"/>
              </a:cxn>
              <a:cxn ang="0">
                <a:pos x="5636" y="206"/>
              </a:cxn>
              <a:cxn ang="0">
                <a:pos x="5525" y="205"/>
              </a:cxn>
              <a:cxn ang="0">
                <a:pos x="5385" y="199"/>
              </a:cxn>
              <a:cxn ang="0">
                <a:pos x="5236" y="197"/>
              </a:cxn>
              <a:cxn ang="0">
                <a:pos x="5005" y="207"/>
              </a:cxn>
              <a:cxn ang="0">
                <a:pos x="4867" y="211"/>
              </a:cxn>
              <a:cxn ang="0">
                <a:pos x="4711" y="221"/>
              </a:cxn>
              <a:cxn ang="0">
                <a:pos x="4470" y="229"/>
              </a:cxn>
              <a:cxn ang="0">
                <a:pos x="4204" y="218"/>
              </a:cxn>
              <a:cxn ang="0">
                <a:pos x="3983" y="215"/>
              </a:cxn>
              <a:cxn ang="0">
                <a:pos x="3833" y="213"/>
              </a:cxn>
              <a:cxn ang="0">
                <a:pos x="3697" y="217"/>
              </a:cxn>
              <a:cxn ang="0">
                <a:pos x="3590" y="215"/>
              </a:cxn>
              <a:cxn ang="0">
                <a:pos x="3445" y="204"/>
              </a:cxn>
              <a:cxn ang="0">
                <a:pos x="3307" y="204"/>
              </a:cxn>
              <a:cxn ang="0">
                <a:pos x="3176" y="203"/>
              </a:cxn>
              <a:cxn ang="0">
                <a:pos x="3019" y="205"/>
              </a:cxn>
              <a:cxn ang="0">
                <a:pos x="2863" y="196"/>
              </a:cxn>
              <a:cxn ang="0">
                <a:pos x="2001" y="193"/>
              </a:cxn>
            </a:cxnLst>
            <a:rect l="0" t="0" r="r" b="b"/>
            <a:pathLst>
              <a:path w="8426" h="230">
                <a:moveTo>
                  <a:pt x="0" y="157"/>
                </a:moveTo>
                <a:lnTo>
                  <a:pt x="258" y="155"/>
                </a:lnTo>
                <a:lnTo>
                  <a:pt x="1050" y="149"/>
                </a:lnTo>
                <a:lnTo>
                  <a:pt x="1562" y="149"/>
                </a:lnTo>
                <a:lnTo>
                  <a:pt x="1667" y="151"/>
                </a:lnTo>
                <a:lnTo>
                  <a:pt x="1750" y="160"/>
                </a:lnTo>
                <a:lnTo>
                  <a:pt x="1886" y="176"/>
                </a:lnTo>
                <a:lnTo>
                  <a:pt x="1954" y="187"/>
                </a:lnTo>
                <a:lnTo>
                  <a:pt x="2001" y="193"/>
                </a:lnTo>
                <a:lnTo>
                  <a:pt x="2064" y="203"/>
                </a:lnTo>
                <a:lnTo>
                  <a:pt x="2145" y="205"/>
                </a:lnTo>
                <a:lnTo>
                  <a:pt x="2199" y="206"/>
                </a:lnTo>
                <a:lnTo>
                  <a:pt x="2213" y="206"/>
                </a:lnTo>
                <a:lnTo>
                  <a:pt x="2343" y="207"/>
                </a:lnTo>
                <a:lnTo>
                  <a:pt x="2438" y="210"/>
                </a:lnTo>
                <a:lnTo>
                  <a:pt x="2488" y="207"/>
                </a:lnTo>
                <a:lnTo>
                  <a:pt x="2518" y="207"/>
                </a:lnTo>
                <a:lnTo>
                  <a:pt x="2549" y="206"/>
                </a:lnTo>
                <a:lnTo>
                  <a:pt x="2663" y="203"/>
                </a:lnTo>
                <a:lnTo>
                  <a:pt x="2780" y="193"/>
                </a:lnTo>
                <a:lnTo>
                  <a:pt x="2781" y="193"/>
                </a:lnTo>
                <a:lnTo>
                  <a:pt x="2797" y="193"/>
                </a:lnTo>
                <a:lnTo>
                  <a:pt x="2818" y="193"/>
                </a:lnTo>
                <a:lnTo>
                  <a:pt x="2833" y="192"/>
                </a:lnTo>
                <a:lnTo>
                  <a:pt x="2846" y="192"/>
                </a:lnTo>
                <a:lnTo>
                  <a:pt x="2863" y="192"/>
                </a:lnTo>
                <a:lnTo>
                  <a:pt x="2886" y="191"/>
                </a:lnTo>
                <a:lnTo>
                  <a:pt x="2907" y="194"/>
                </a:lnTo>
                <a:lnTo>
                  <a:pt x="2918" y="196"/>
                </a:lnTo>
                <a:lnTo>
                  <a:pt x="2928" y="197"/>
                </a:lnTo>
                <a:lnTo>
                  <a:pt x="2941" y="199"/>
                </a:lnTo>
                <a:lnTo>
                  <a:pt x="2945" y="199"/>
                </a:lnTo>
                <a:lnTo>
                  <a:pt x="2955" y="199"/>
                </a:lnTo>
                <a:lnTo>
                  <a:pt x="2964" y="199"/>
                </a:lnTo>
                <a:lnTo>
                  <a:pt x="2974" y="200"/>
                </a:lnTo>
                <a:lnTo>
                  <a:pt x="2984" y="200"/>
                </a:lnTo>
                <a:lnTo>
                  <a:pt x="2991" y="201"/>
                </a:lnTo>
                <a:lnTo>
                  <a:pt x="2992" y="201"/>
                </a:lnTo>
                <a:lnTo>
                  <a:pt x="2992" y="201"/>
                </a:lnTo>
                <a:lnTo>
                  <a:pt x="3001" y="201"/>
                </a:lnTo>
                <a:lnTo>
                  <a:pt x="3007" y="201"/>
                </a:lnTo>
                <a:lnTo>
                  <a:pt x="3016" y="202"/>
                </a:lnTo>
                <a:lnTo>
                  <a:pt x="3019" y="202"/>
                </a:lnTo>
                <a:lnTo>
                  <a:pt x="3036" y="201"/>
                </a:lnTo>
                <a:lnTo>
                  <a:pt x="3038" y="201"/>
                </a:lnTo>
                <a:lnTo>
                  <a:pt x="3056" y="201"/>
                </a:lnTo>
                <a:lnTo>
                  <a:pt x="3071" y="201"/>
                </a:lnTo>
                <a:lnTo>
                  <a:pt x="3076" y="201"/>
                </a:lnTo>
                <a:lnTo>
                  <a:pt x="3086" y="202"/>
                </a:lnTo>
                <a:lnTo>
                  <a:pt x="3100" y="201"/>
                </a:lnTo>
                <a:lnTo>
                  <a:pt x="3114" y="200"/>
                </a:lnTo>
                <a:lnTo>
                  <a:pt x="3116" y="200"/>
                </a:lnTo>
                <a:lnTo>
                  <a:pt x="3130" y="200"/>
                </a:lnTo>
                <a:lnTo>
                  <a:pt x="3141" y="200"/>
                </a:lnTo>
                <a:lnTo>
                  <a:pt x="3146" y="199"/>
                </a:lnTo>
                <a:lnTo>
                  <a:pt x="3157" y="200"/>
                </a:lnTo>
                <a:lnTo>
                  <a:pt x="3162" y="200"/>
                </a:lnTo>
                <a:lnTo>
                  <a:pt x="3162" y="200"/>
                </a:lnTo>
                <a:lnTo>
                  <a:pt x="3168" y="200"/>
                </a:lnTo>
                <a:lnTo>
                  <a:pt x="3176" y="201"/>
                </a:lnTo>
                <a:lnTo>
                  <a:pt x="3183" y="201"/>
                </a:lnTo>
                <a:lnTo>
                  <a:pt x="3196" y="201"/>
                </a:lnTo>
                <a:lnTo>
                  <a:pt x="3202" y="201"/>
                </a:lnTo>
                <a:lnTo>
                  <a:pt x="3211" y="201"/>
                </a:lnTo>
                <a:lnTo>
                  <a:pt x="3218" y="201"/>
                </a:lnTo>
                <a:lnTo>
                  <a:pt x="3228" y="201"/>
                </a:lnTo>
                <a:lnTo>
                  <a:pt x="3236" y="201"/>
                </a:lnTo>
                <a:lnTo>
                  <a:pt x="3245" y="201"/>
                </a:lnTo>
                <a:lnTo>
                  <a:pt x="3256" y="201"/>
                </a:lnTo>
                <a:lnTo>
                  <a:pt x="3259" y="201"/>
                </a:lnTo>
                <a:lnTo>
                  <a:pt x="3269" y="201"/>
                </a:lnTo>
                <a:lnTo>
                  <a:pt x="3274" y="201"/>
                </a:lnTo>
                <a:lnTo>
                  <a:pt x="3281" y="201"/>
                </a:lnTo>
                <a:lnTo>
                  <a:pt x="3286" y="201"/>
                </a:lnTo>
                <a:lnTo>
                  <a:pt x="3294" y="201"/>
                </a:lnTo>
                <a:lnTo>
                  <a:pt x="3300" y="201"/>
                </a:lnTo>
                <a:lnTo>
                  <a:pt x="3307" y="202"/>
                </a:lnTo>
                <a:lnTo>
                  <a:pt x="3314" y="202"/>
                </a:lnTo>
                <a:lnTo>
                  <a:pt x="3324" y="203"/>
                </a:lnTo>
                <a:lnTo>
                  <a:pt x="3330" y="203"/>
                </a:lnTo>
                <a:lnTo>
                  <a:pt x="3346" y="204"/>
                </a:lnTo>
                <a:lnTo>
                  <a:pt x="3352" y="204"/>
                </a:lnTo>
                <a:lnTo>
                  <a:pt x="3364" y="204"/>
                </a:lnTo>
                <a:lnTo>
                  <a:pt x="3377" y="205"/>
                </a:lnTo>
                <a:lnTo>
                  <a:pt x="3385" y="204"/>
                </a:lnTo>
                <a:lnTo>
                  <a:pt x="3393" y="204"/>
                </a:lnTo>
                <a:lnTo>
                  <a:pt x="3399" y="203"/>
                </a:lnTo>
                <a:lnTo>
                  <a:pt x="3410" y="201"/>
                </a:lnTo>
                <a:lnTo>
                  <a:pt x="3413" y="201"/>
                </a:lnTo>
                <a:lnTo>
                  <a:pt x="3419" y="201"/>
                </a:lnTo>
                <a:lnTo>
                  <a:pt x="3425" y="201"/>
                </a:lnTo>
                <a:lnTo>
                  <a:pt x="3433" y="200"/>
                </a:lnTo>
                <a:lnTo>
                  <a:pt x="3441" y="201"/>
                </a:lnTo>
                <a:lnTo>
                  <a:pt x="3445" y="202"/>
                </a:lnTo>
                <a:lnTo>
                  <a:pt x="3455" y="203"/>
                </a:lnTo>
                <a:lnTo>
                  <a:pt x="3467" y="203"/>
                </a:lnTo>
                <a:lnTo>
                  <a:pt x="3476" y="204"/>
                </a:lnTo>
                <a:lnTo>
                  <a:pt x="3482" y="205"/>
                </a:lnTo>
                <a:lnTo>
                  <a:pt x="3492" y="206"/>
                </a:lnTo>
                <a:lnTo>
                  <a:pt x="3499" y="206"/>
                </a:lnTo>
                <a:lnTo>
                  <a:pt x="3506" y="207"/>
                </a:lnTo>
                <a:lnTo>
                  <a:pt x="3514" y="207"/>
                </a:lnTo>
                <a:lnTo>
                  <a:pt x="3522" y="209"/>
                </a:lnTo>
                <a:lnTo>
                  <a:pt x="3529" y="210"/>
                </a:lnTo>
                <a:lnTo>
                  <a:pt x="3536" y="210"/>
                </a:lnTo>
                <a:lnTo>
                  <a:pt x="3543" y="211"/>
                </a:lnTo>
                <a:lnTo>
                  <a:pt x="3554" y="211"/>
                </a:lnTo>
                <a:lnTo>
                  <a:pt x="3561" y="211"/>
                </a:lnTo>
                <a:lnTo>
                  <a:pt x="3572" y="212"/>
                </a:lnTo>
                <a:lnTo>
                  <a:pt x="3581" y="212"/>
                </a:lnTo>
                <a:lnTo>
                  <a:pt x="3590" y="212"/>
                </a:lnTo>
                <a:lnTo>
                  <a:pt x="3598" y="213"/>
                </a:lnTo>
                <a:lnTo>
                  <a:pt x="3603" y="213"/>
                </a:lnTo>
                <a:lnTo>
                  <a:pt x="3611" y="213"/>
                </a:lnTo>
                <a:lnTo>
                  <a:pt x="3614" y="213"/>
                </a:lnTo>
                <a:lnTo>
                  <a:pt x="3620" y="213"/>
                </a:lnTo>
                <a:lnTo>
                  <a:pt x="3625" y="212"/>
                </a:lnTo>
                <a:lnTo>
                  <a:pt x="3631" y="212"/>
                </a:lnTo>
                <a:lnTo>
                  <a:pt x="3634" y="213"/>
                </a:lnTo>
                <a:lnTo>
                  <a:pt x="3643" y="214"/>
                </a:lnTo>
                <a:lnTo>
                  <a:pt x="3650" y="215"/>
                </a:lnTo>
                <a:lnTo>
                  <a:pt x="3657" y="215"/>
                </a:lnTo>
                <a:lnTo>
                  <a:pt x="3660" y="216"/>
                </a:lnTo>
                <a:lnTo>
                  <a:pt x="3669" y="214"/>
                </a:lnTo>
                <a:lnTo>
                  <a:pt x="3674" y="213"/>
                </a:lnTo>
                <a:lnTo>
                  <a:pt x="3683" y="213"/>
                </a:lnTo>
                <a:lnTo>
                  <a:pt x="3687" y="214"/>
                </a:lnTo>
                <a:lnTo>
                  <a:pt x="3697" y="214"/>
                </a:lnTo>
                <a:lnTo>
                  <a:pt x="3703" y="214"/>
                </a:lnTo>
                <a:lnTo>
                  <a:pt x="3713" y="214"/>
                </a:lnTo>
                <a:lnTo>
                  <a:pt x="3723" y="214"/>
                </a:lnTo>
                <a:lnTo>
                  <a:pt x="3725" y="214"/>
                </a:lnTo>
                <a:lnTo>
                  <a:pt x="3740" y="214"/>
                </a:lnTo>
                <a:lnTo>
                  <a:pt x="3747" y="214"/>
                </a:lnTo>
                <a:lnTo>
                  <a:pt x="3755" y="213"/>
                </a:lnTo>
                <a:lnTo>
                  <a:pt x="3761" y="213"/>
                </a:lnTo>
                <a:lnTo>
                  <a:pt x="3768" y="212"/>
                </a:lnTo>
                <a:lnTo>
                  <a:pt x="3777" y="212"/>
                </a:lnTo>
                <a:lnTo>
                  <a:pt x="3786" y="212"/>
                </a:lnTo>
                <a:lnTo>
                  <a:pt x="3793" y="212"/>
                </a:lnTo>
                <a:lnTo>
                  <a:pt x="3801" y="212"/>
                </a:lnTo>
                <a:lnTo>
                  <a:pt x="3811" y="211"/>
                </a:lnTo>
                <a:lnTo>
                  <a:pt x="3818" y="211"/>
                </a:lnTo>
                <a:lnTo>
                  <a:pt x="3829" y="210"/>
                </a:lnTo>
                <a:lnTo>
                  <a:pt x="3833" y="210"/>
                </a:lnTo>
                <a:lnTo>
                  <a:pt x="3840" y="210"/>
                </a:lnTo>
                <a:lnTo>
                  <a:pt x="3850" y="209"/>
                </a:lnTo>
                <a:lnTo>
                  <a:pt x="3858" y="209"/>
                </a:lnTo>
                <a:lnTo>
                  <a:pt x="3869" y="207"/>
                </a:lnTo>
                <a:lnTo>
                  <a:pt x="3875" y="207"/>
                </a:lnTo>
                <a:lnTo>
                  <a:pt x="3887" y="207"/>
                </a:lnTo>
                <a:lnTo>
                  <a:pt x="3893" y="207"/>
                </a:lnTo>
                <a:lnTo>
                  <a:pt x="3900" y="207"/>
                </a:lnTo>
                <a:lnTo>
                  <a:pt x="3907" y="209"/>
                </a:lnTo>
                <a:lnTo>
                  <a:pt x="3917" y="210"/>
                </a:lnTo>
                <a:lnTo>
                  <a:pt x="3923" y="210"/>
                </a:lnTo>
                <a:lnTo>
                  <a:pt x="3931" y="210"/>
                </a:lnTo>
                <a:lnTo>
                  <a:pt x="3945" y="211"/>
                </a:lnTo>
                <a:lnTo>
                  <a:pt x="3957" y="212"/>
                </a:lnTo>
                <a:lnTo>
                  <a:pt x="3966" y="213"/>
                </a:lnTo>
                <a:lnTo>
                  <a:pt x="3978" y="213"/>
                </a:lnTo>
                <a:lnTo>
                  <a:pt x="3983" y="213"/>
                </a:lnTo>
                <a:lnTo>
                  <a:pt x="3994" y="212"/>
                </a:lnTo>
                <a:lnTo>
                  <a:pt x="4009" y="213"/>
                </a:lnTo>
                <a:lnTo>
                  <a:pt x="4018" y="213"/>
                </a:lnTo>
                <a:lnTo>
                  <a:pt x="4033" y="213"/>
                </a:lnTo>
                <a:lnTo>
                  <a:pt x="4044" y="214"/>
                </a:lnTo>
                <a:lnTo>
                  <a:pt x="4053" y="214"/>
                </a:lnTo>
                <a:lnTo>
                  <a:pt x="4061" y="214"/>
                </a:lnTo>
                <a:lnTo>
                  <a:pt x="4074" y="214"/>
                </a:lnTo>
                <a:lnTo>
                  <a:pt x="4088" y="214"/>
                </a:lnTo>
                <a:lnTo>
                  <a:pt x="4098" y="214"/>
                </a:lnTo>
                <a:lnTo>
                  <a:pt x="4107" y="214"/>
                </a:lnTo>
                <a:lnTo>
                  <a:pt x="4119" y="214"/>
                </a:lnTo>
                <a:lnTo>
                  <a:pt x="4145" y="215"/>
                </a:lnTo>
                <a:lnTo>
                  <a:pt x="4151" y="215"/>
                </a:lnTo>
                <a:lnTo>
                  <a:pt x="4158" y="215"/>
                </a:lnTo>
                <a:lnTo>
                  <a:pt x="4193" y="215"/>
                </a:lnTo>
                <a:lnTo>
                  <a:pt x="4204" y="215"/>
                </a:lnTo>
                <a:lnTo>
                  <a:pt x="4223" y="215"/>
                </a:lnTo>
                <a:lnTo>
                  <a:pt x="4230" y="215"/>
                </a:lnTo>
                <a:lnTo>
                  <a:pt x="4244" y="215"/>
                </a:lnTo>
                <a:lnTo>
                  <a:pt x="4265" y="217"/>
                </a:lnTo>
                <a:lnTo>
                  <a:pt x="4279" y="217"/>
                </a:lnTo>
                <a:lnTo>
                  <a:pt x="4285" y="217"/>
                </a:lnTo>
                <a:lnTo>
                  <a:pt x="4298" y="217"/>
                </a:lnTo>
                <a:lnTo>
                  <a:pt x="4307" y="218"/>
                </a:lnTo>
                <a:lnTo>
                  <a:pt x="4309" y="218"/>
                </a:lnTo>
                <a:lnTo>
                  <a:pt x="4343" y="218"/>
                </a:lnTo>
                <a:lnTo>
                  <a:pt x="4347" y="219"/>
                </a:lnTo>
                <a:lnTo>
                  <a:pt x="4393" y="222"/>
                </a:lnTo>
                <a:lnTo>
                  <a:pt x="4411" y="223"/>
                </a:lnTo>
                <a:lnTo>
                  <a:pt x="4432" y="224"/>
                </a:lnTo>
                <a:lnTo>
                  <a:pt x="4437" y="224"/>
                </a:lnTo>
                <a:lnTo>
                  <a:pt x="4461" y="227"/>
                </a:lnTo>
                <a:lnTo>
                  <a:pt x="4470" y="226"/>
                </a:lnTo>
                <a:lnTo>
                  <a:pt x="4485" y="226"/>
                </a:lnTo>
                <a:lnTo>
                  <a:pt x="4500" y="226"/>
                </a:lnTo>
                <a:lnTo>
                  <a:pt x="4512" y="226"/>
                </a:lnTo>
                <a:lnTo>
                  <a:pt x="4527" y="226"/>
                </a:lnTo>
                <a:lnTo>
                  <a:pt x="4541" y="226"/>
                </a:lnTo>
                <a:lnTo>
                  <a:pt x="4561" y="224"/>
                </a:lnTo>
                <a:lnTo>
                  <a:pt x="4572" y="224"/>
                </a:lnTo>
                <a:lnTo>
                  <a:pt x="4582" y="224"/>
                </a:lnTo>
                <a:lnTo>
                  <a:pt x="4604" y="225"/>
                </a:lnTo>
                <a:lnTo>
                  <a:pt x="4612" y="226"/>
                </a:lnTo>
                <a:lnTo>
                  <a:pt x="4626" y="226"/>
                </a:lnTo>
                <a:lnTo>
                  <a:pt x="4641" y="227"/>
                </a:lnTo>
                <a:lnTo>
                  <a:pt x="4658" y="225"/>
                </a:lnTo>
                <a:lnTo>
                  <a:pt x="4666" y="224"/>
                </a:lnTo>
                <a:lnTo>
                  <a:pt x="4681" y="221"/>
                </a:lnTo>
                <a:lnTo>
                  <a:pt x="4693" y="218"/>
                </a:lnTo>
                <a:lnTo>
                  <a:pt x="4711" y="217"/>
                </a:lnTo>
                <a:lnTo>
                  <a:pt x="4721" y="216"/>
                </a:lnTo>
                <a:lnTo>
                  <a:pt x="4742" y="213"/>
                </a:lnTo>
                <a:lnTo>
                  <a:pt x="4760" y="212"/>
                </a:lnTo>
                <a:lnTo>
                  <a:pt x="4772" y="212"/>
                </a:lnTo>
                <a:lnTo>
                  <a:pt x="4783" y="211"/>
                </a:lnTo>
                <a:lnTo>
                  <a:pt x="4791" y="210"/>
                </a:lnTo>
                <a:lnTo>
                  <a:pt x="4797" y="210"/>
                </a:lnTo>
                <a:lnTo>
                  <a:pt x="4802" y="210"/>
                </a:lnTo>
                <a:lnTo>
                  <a:pt x="4808" y="209"/>
                </a:lnTo>
                <a:lnTo>
                  <a:pt x="4818" y="209"/>
                </a:lnTo>
                <a:lnTo>
                  <a:pt x="4824" y="209"/>
                </a:lnTo>
                <a:lnTo>
                  <a:pt x="4834" y="207"/>
                </a:lnTo>
                <a:lnTo>
                  <a:pt x="4841" y="207"/>
                </a:lnTo>
                <a:lnTo>
                  <a:pt x="4848" y="207"/>
                </a:lnTo>
                <a:lnTo>
                  <a:pt x="4852" y="207"/>
                </a:lnTo>
                <a:lnTo>
                  <a:pt x="4861" y="207"/>
                </a:lnTo>
                <a:lnTo>
                  <a:pt x="4867" y="207"/>
                </a:lnTo>
                <a:lnTo>
                  <a:pt x="4875" y="207"/>
                </a:lnTo>
                <a:lnTo>
                  <a:pt x="4883" y="207"/>
                </a:lnTo>
                <a:lnTo>
                  <a:pt x="4890" y="209"/>
                </a:lnTo>
                <a:lnTo>
                  <a:pt x="4900" y="209"/>
                </a:lnTo>
                <a:lnTo>
                  <a:pt x="4907" y="209"/>
                </a:lnTo>
                <a:lnTo>
                  <a:pt x="4920" y="209"/>
                </a:lnTo>
                <a:lnTo>
                  <a:pt x="4930" y="209"/>
                </a:lnTo>
                <a:lnTo>
                  <a:pt x="4939" y="209"/>
                </a:lnTo>
                <a:lnTo>
                  <a:pt x="4948" y="207"/>
                </a:lnTo>
                <a:lnTo>
                  <a:pt x="4954" y="207"/>
                </a:lnTo>
                <a:lnTo>
                  <a:pt x="4960" y="207"/>
                </a:lnTo>
                <a:lnTo>
                  <a:pt x="4964" y="207"/>
                </a:lnTo>
                <a:lnTo>
                  <a:pt x="4968" y="207"/>
                </a:lnTo>
                <a:lnTo>
                  <a:pt x="4978" y="206"/>
                </a:lnTo>
                <a:lnTo>
                  <a:pt x="4982" y="206"/>
                </a:lnTo>
                <a:lnTo>
                  <a:pt x="4994" y="205"/>
                </a:lnTo>
                <a:lnTo>
                  <a:pt x="5005" y="205"/>
                </a:lnTo>
                <a:lnTo>
                  <a:pt x="5014" y="204"/>
                </a:lnTo>
                <a:lnTo>
                  <a:pt x="5027" y="204"/>
                </a:lnTo>
                <a:lnTo>
                  <a:pt x="5038" y="203"/>
                </a:lnTo>
                <a:lnTo>
                  <a:pt x="5047" y="202"/>
                </a:lnTo>
                <a:lnTo>
                  <a:pt x="5059" y="201"/>
                </a:lnTo>
                <a:lnTo>
                  <a:pt x="5076" y="198"/>
                </a:lnTo>
                <a:lnTo>
                  <a:pt x="5095" y="196"/>
                </a:lnTo>
                <a:lnTo>
                  <a:pt x="5111" y="194"/>
                </a:lnTo>
                <a:lnTo>
                  <a:pt x="5129" y="194"/>
                </a:lnTo>
                <a:lnTo>
                  <a:pt x="5151" y="193"/>
                </a:lnTo>
                <a:lnTo>
                  <a:pt x="5170" y="193"/>
                </a:lnTo>
                <a:lnTo>
                  <a:pt x="5195" y="193"/>
                </a:lnTo>
                <a:lnTo>
                  <a:pt x="5204" y="193"/>
                </a:lnTo>
                <a:lnTo>
                  <a:pt x="5214" y="193"/>
                </a:lnTo>
                <a:lnTo>
                  <a:pt x="5222" y="193"/>
                </a:lnTo>
                <a:lnTo>
                  <a:pt x="5231" y="193"/>
                </a:lnTo>
                <a:lnTo>
                  <a:pt x="5236" y="193"/>
                </a:lnTo>
                <a:lnTo>
                  <a:pt x="5240" y="193"/>
                </a:lnTo>
                <a:lnTo>
                  <a:pt x="5249" y="193"/>
                </a:lnTo>
                <a:lnTo>
                  <a:pt x="5253" y="193"/>
                </a:lnTo>
                <a:lnTo>
                  <a:pt x="5259" y="193"/>
                </a:lnTo>
                <a:lnTo>
                  <a:pt x="5262" y="193"/>
                </a:lnTo>
                <a:lnTo>
                  <a:pt x="5269" y="193"/>
                </a:lnTo>
                <a:lnTo>
                  <a:pt x="5273" y="193"/>
                </a:lnTo>
                <a:lnTo>
                  <a:pt x="5280" y="193"/>
                </a:lnTo>
                <a:lnTo>
                  <a:pt x="5288" y="194"/>
                </a:lnTo>
                <a:lnTo>
                  <a:pt x="5300" y="194"/>
                </a:lnTo>
                <a:lnTo>
                  <a:pt x="5313" y="194"/>
                </a:lnTo>
                <a:lnTo>
                  <a:pt x="5319" y="194"/>
                </a:lnTo>
                <a:lnTo>
                  <a:pt x="5332" y="194"/>
                </a:lnTo>
                <a:lnTo>
                  <a:pt x="5342" y="194"/>
                </a:lnTo>
                <a:lnTo>
                  <a:pt x="5353" y="194"/>
                </a:lnTo>
                <a:lnTo>
                  <a:pt x="5372" y="194"/>
                </a:lnTo>
                <a:lnTo>
                  <a:pt x="5385" y="196"/>
                </a:lnTo>
                <a:lnTo>
                  <a:pt x="5390" y="196"/>
                </a:lnTo>
                <a:lnTo>
                  <a:pt x="5394" y="196"/>
                </a:lnTo>
                <a:lnTo>
                  <a:pt x="5403" y="196"/>
                </a:lnTo>
                <a:lnTo>
                  <a:pt x="5407" y="196"/>
                </a:lnTo>
                <a:lnTo>
                  <a:pt x="5413" y="197"/>
                </a:lnTo>
                <a:lnTo>
                  <a:pt x="5421" y="198"/>
                </a:lnTo>
                <a:lnTo>
                  <a:pt x="5433" y="199"/>
                </a:lnTo>
                <a:lnTo>
                  <a:pt x="5445" y="201"/>
                </a:lnTo>
                <a:lnTo>
                  <a:pt x="5456" y="201"/>
                </a:lnTo>
                <a:lnTo>
                  <a:pt x="5469" y="202"/>
                </a:lnTo>
                <a:lnTo>
                  <a:pt x="5480" y="203"/>
                </a:lnTo>
                <a:lnTo>
                  <a:pt x="5489" y="203"/>
                </a:lnTo>
                <a:lnTo>
                  <a:pt x="5500" y="203"/>
                </a:lnTo>
                <a:lnTo>
                  <a:pt x="5504" y="203"/>
                </a:lnTo>
                <a:lnTo>
                  <a:pt x="5510" y="203"/>
                </a:lnTo>
                <a:lnTo>
                  <a:pt x="5517" y="203"/>
                </a:lnTo>
                <a:lnTo>
                  <a:pt x="5525" y="202"/>
                </a:lnTo>
                <a:lnTo>
                  <a:pt x="5532" y="201"/>
                </a:lnTo>
                <a:lnTo>
                  <a:pt x="5535" y="201"/>
                </a:lnTo>
                <a:lnTo>
                  <a:pt x="5541" y="201"/>
                </a:lnTo>
                <a:lnTo>
                  <a:pt x="5549" y="201"/>
                </a:lnTo>
                <a:lnTo>
                  <a:pt x="5560" y="201"/>
                </a:lnTo>
                <a:lnTo>
                  <a:pt x="5563" y="201"/>
                </a:lnTo>
                <a:lnTo>
                  <a:pt x="5572" y="201"/>
                </a:lnTo>
                <a:lnTo>
                  <a:pt x="5576" y="201"/>
                </a:lnTo>
                <a:lnTo>
                  <a:pt x="5581" y="201"/>
                </a:lnTo>
                <a:lnTo>
                  <a:pt x="5586" y="201"/>
                </a:lnTo>
                <a:lnTo>
                  <a:pt x="5595" y="202"/>
                </a:lnTo>
                <a:lnTo>
                  <a:pt x="5603" y="203"/>
                </a:lnTo>
                <a:lnTo>
                  <a:pt x="5610" y="203"/>
                </a:lnTo>
                <a:lnTo>
                  <a:pt x="5614" y="203"/>
                </a:lnTo>
                <a:lnTo>
                  <a:pt x="5621" y="203"/>
                </a:lnTo>
                <a:lnTo>
                  <a:pt x="5626" y="203"/>
                </a:lnTo>
                <a:lnTo>
                  <a:pt x="5636" y="204"/>
                </a:lnTo>
                <a:lnTo>
                  <a:pt x="5648" y="204"/>
                </a:lnTo>
                <a:lnTo>
                  <a:pt x="5655" y="204"/>
                </a:lnTo>
                <a:lnTo>
                  <a:pt x="5662" y="204"/>
                </a:lnTo>
                <a:lnTo>
                  <a:pt x="5666" y="204"/>
                </a:lnTo>
                <a:lnTo>
                  <a:pt x="5677" y="204"/>
                </a:lnTo>
                <a:lnTo>
                  <a:pt x="5689" y="204"/>
                </a:lnTo>
                <a:lnTo>
                  <a:pt x="5696" y="204"/>
                </a:lnTo>
                <a:lnTo>
                  <a:pt x="5706" y="205"/>
                </a:lnTo>
                <a:lnTo>
                  <a:pt x="5722" y="205"/>
                </a:lnTo>
                <a:lnTo>
                  <a:pt x="5726" y="205"/>
                </a:lnTo>
                <a:lnTo>
                  <a:pt x="5730" y="205"/>
                </a:lnTo>
                <a:lnTo>
                  <a:pt x="5737" y="206"/>
                </a:lnTo>
                <a:lnTo>
                  <a:pt x="5741" y="206"/>
                </a:lnTo>
                <a:lnTo>
                  <a:pt x="5748" y="206"/>
                </a:lnTo>
                <a:lnTo>
                  <a:pt x="5754" y="206"/>
                </a:lnTo>
                <a:lnTo>
                  <a:pt x="5760" y="206"/>
                </a:lnTo>
                <a:lnTo>
                  <a:pt x="5765" y="206"/>
                </a:lnTo>
                <a:lnTo>
                  <a:pt x="5776" y="206"/>
                </a:lnTo>
                <a:lnTo>
                  <a:pt x="5786" y="206"/>
                </a:lnTo>
                <a:lnTo>
                  <a:pt x="5802" y="206"/>
                </a:lnTo>
                <a:lnTo>
                  <a:pt x="5820" y="206"/>
                </a:lnTo>
                <a:lnTo>
                  <a:pt x="5833" y="205"/>
                </a:lnTo>
                <a:lnTo>
                  <a:pt x="5864" y="206"/>
                </a:lnTo>
                <a:lnTo>
                  <a:pt x="5877" y="205"/>
                </a:lnTo>
                <a:lnTo>
                  <a:pt x="5897" y="204"/>
                </a:lnTo>
                <a:lnTo>
                  <a:pt x="5916" y="203"/>
                </a:lnTo>
                <a:lnTo>
                  <a:pt x="5935" y="202"/>
                </a:lnTo>
                <a:lnTo>
                  <a:pt x="5958" y="202"/>
                </a:lnTo>
                <a:lnTo>
                  <a:pt x="5969" y="201"/>
                </a:lnTo>
                <a:lnTo>
                  <a:pt x="5980" y="201"/>
                </a:lnTo>
                <a:lnTo>
                  <a:pt x="6007" y="200"/>
                </a:lnTo>
                <a:lnTo>
                  <a:pt x="6022" y="199"/>
                </a:lnTo>
                <a:lnTo>
                  <a:pt x="6050" y="198"/>
                </a:lnTo>
                <a:lnTo>
                  <a:pt x="6062" y="196"/>
                </a:lnTo>
                <a:lnTo>
                  <a:pt x="6079" y="194"/>
                </a:lnTo>
                <a:lnTo>
                  <a:pt x="6107" y="191"/>
                </a:lnTo>
                <a:lnTo>
                  <a:pt x="6126" y="190"/>
                </a:lnTo>
                <a:lnTo>
                  <a:pt x="6140" y="188"/>
                </a:lnTo>
                <a:lnTo>
                  <a:pt x="6164" y="186"/>
                </a:lnTo>
                <a:lnTo>
                  <a:pt x="6179" y="185"/>
                </a:lnTo>
                <a:lnTo>
                  <a:pt x="6197" y="181"/>
                </a:lnTo>
                <a:lnTo>
                  <a:pt x="6218" y="179"/>
                </a:lnTo>
                <a:lnTo>
                  <a:pt x="6228" y="178"/>
                </a:lnTo>
                <a:lnTo>
                  <a:pt x="6242" y="175"/>
                </a:lnTo>
                <a:lnTo>
                  <a:pt x="6260" y="171"/>
                </a:lnTo>
                <a:lnTo>
                  <a:pt x="6274" y="167"/>
                </a:lnTo>
                <a:lnTo>
                  <a:pt x="6282" y="164"/>
                </a:lnTo>
                <a:lnTo>
                  <a:pt x="6297" y="160"/>
                </a:lnTo>
                <a:lnTo>
                  <a:pt x="6306" y="159"/>
                </a:lnTo>
                <a:lnTo>
                  <a:pt x="6324" y="155"/>
                </a:lnTo>
                <a:lnTo>
                  <a:pt x="6335" y="155"/>
                </a:lnTo>
                <a:lnTo>
                  <a:pt x="6351" y="155"/>
                </a:lnTo>
                <a:lnTo>
                  <a:pt x="6367" y="155"/>
                </a:lnTo>
                <a:lnTo>
                  <a:pt x="6383" y="155"/>
                </a:lnTo>
                <a:lnTo>
                  <a:pt x="6399" y="154"/>
                </a:lnTo>
                <a:lnTo>
                  <a:pt x="6421" y="154"/>
                </a:lnTo>
                <a:lnTo>
                  <a:pt x="6425" y="154"/>
                </a:lnTo>
                <a:lnTo>
                  <a:pt x="6437" y="154"/>
                </a:lnTo>
                <a:lnTo>
                  <a:pt x="6455" y="153"/>
                </a:lnTo>
                <a:lnTo>
                  <a:pt x="6472" y="152"/>
                </a:lnTo>
                <a:lnTo>
                  <a:pt x="6485" y="152"/>
                </a:lnTo>
                <a:lnTo>
                  <a:pt x="6499" y="154"/>
                </a:lnTo>
                <a:lnTo>
                  <a:pt x="6514" y="155"/>
                </a:lnTo>
                <a:lnTo>
                  <a:pt x="6531" y="157"/>
                </a:lnTo>
                <a:lnTo>
                  <a:pt x="6539" y="157"/>
                </a:lnTo>
                <a:lnTo>
                  <a:pt x="6552" y="158"/>
                </a:lnTo>
                <a:lnTo>
                  <a:pt x="6567" y="158"/>
                </a:lnTo>
                <a:lnTo>
                  <a:pt x="6585" y="157"/>
                </a:lnTo>
                <a:lnTo>
                  <a:pt x="6597" y="157"/>
                </a:lnTo>
                <a:lnTo>
                  <a:pt x="6617" y="157"/>
                </a:lnTo>
                <a:lnTo>
                  <a:pt x="6639" y="155"/>
                </a:lnTo>
                <a:lnTo>
                  <a:pt x="6653" y="154"/>
                </a:lnTo>
                <a:lnTo>
                  <a:pt x="6670" y="153"/>
                </a:lnTo>
                <a:lnTo>
                  <a:pt x="6687" y="153"/>
                </a:lnTo>
                <a:lnTo>
                  <a:pt x="6705" y="152"/>
                </a:lnTo>
                <a:lnTo>
                  <a:pt x="6721" y="151"/>
                </a:lnTo>
                <a:lnTo>
                  <a:pt x="6734" y="150"/>
                </a:lnTo>
                <a:lnTo>
                  <a:pt x="6753" y="150"/>
                </a:lnTo>
                <a:lnTo>
                  <a:pt x="6759" y="149"/>
                </a:lnTo>
                <a:lnTo>
                  <a:pt x="6768" y="149"/>
                </a:lnTo>
                <a:lnTo>
                  <a:pt x="6780" y="149"/>
                </a:lnTo>
                <a:lnTo>
                  <a:pt x="6788" y="148"/>
                </a:lnTo>
                <a:lnTo>
                  <a:pt x="6804" y="148"/>
                </a:lnTo>
                <a:lnTo>
                  <a:pt x="6827" y="146"/>
                </a:lnTo>
                <a:lnTo>
                  <a:pt x="6834" y="146"/>
                </a:lnTo>
                <a:lnTo>
                  <a:pt x="6840" y="145"/>
                </a:lnTo>
                <a:lnTo>
                  <a:pt x="6865" y="144"/>
                </a:lnTo>
                <a:lnTo>
                  <a:pt x="6888" y="142"/>
                </a:lnTo>
                <a:lnTo>
                  <a:pt x="6902" y="141"/>
                </a:lnTo>
                <a:lnTo>
                  <a:pt x="6917" y="140"/>
                </a:lnTo>
                <a:lnTo>
                  <a:pt x="6936" y="140"/>
                </a:lnTo>
                <a:lnTo>
                  <a:pt x="6956" y="139"/>
                </a:lnTo>
                <a:lnTo>
                  <a:pt x="6975" y="138"/>
                </a:lnTo>
                <a:lnTo>
                  <a:pt x="6990" y="137"/>
                </a:lnTo>
                <a:lnTo>
                  <a:pt x="7016" y="136"/>
                </a:lnTo>
                <a:lnTo>
                  <a:pt x="7032" y="134"/>
                </a:lnTo>
                <a:lnTo>
                  <a:pt x="7045" y="134"/>
                </a:lnTo>
                <a:lnTo>
                  <a:pt x="7059" y="133"/>
                </a:lnTo>
                <a:lnTo>
                  <a:pt x="7068" y="132"/>
                </a:lnTo>
                <a:lnTo>
                  <a:pt x="7079" y="131"/>
                </a:lnTo>
                <a:lnTo>
                  <a:pt x="7092" y="128"/>
                </a:lnTo>
                <a:lnTo>
                  <a:pt x="7098" y="126"/>
                </a:lnTo>
                <a:lnTo>
                  <a:pt x="7114" y="123"/>
                </a:lnTo>
                <a:lnTo>
                  <a:pt x="7126" y="120"/>
                </a:lnTo>
                <a:lnTo>
                  <a:pt x="7138" y="115"/>
                </a:lnTo>
                <a:lnTo>
                  <a:pt x="7151" y="111"/>
                </a:lnTo>
                <a:lnTo>
                  <a:pt x="7159" y="108"/>
                </a:lnTo>
                <a:lnTo>
                  <a:pt x="7171" y="107"/>
                </a:lnTo>
                <a:lnTo>
                  <a:pt x="7183" y="107"/>
                </a:lnTo>
                <a:lnTo>
                  <a:pt x="7190" y="103"/>
                </a:lnTo>
                <a:lnTo>
                  <a:pt x="7200" y="102"/>
                </a:lnTo>
                <a:lnTo>
                  <a:pt x="7209" y="102"/>
                </a:lnTo>
                <a:lnTo>
                  <a:pt x="7213" y="102"/>
                </a:lnTo>
                <a:lnTo>
                  <a:pt x="7222" y="102"/>
                </a:lnTo>
                <a:lnTo>
                  <a:pt x="7232" y="102"/>
                </a:lnTo>
                <a:lnTo>
                  <a:pt x="7243" y="103"/>
                </a:lnTo>
                <a:lnTo>
                  <a:pt x="7254" y="105"/>
                </a:lnTo>
                <a:lnTo>
                  <a:pt x="7265" y="106"/>
                </a:lnTo>
                <a:lnTo>
                  <a:pt x="7275" y="108"/>
                </a:lnTo>
                <a:lnTo>
                  <a:pt x="7285" y="109"/>
                </a:lnTo>
                <a:lnTo>
                  <a:pt x="7300" y="107"/>
                </a:lnTo>
                <a:lnTo>
                  <a:pt x="7314" y="105"/>
                </a:lnTo>
                <a:lnTo>
                  <a:pt x="7324" y="102"/>
                </a:lnTo>
                <a:lnTo>
                  <a:pt x="7333" y="100"/>
                </a:lnTo>
                <a:lnTo>
                  <a:pt x="7347" y="98"/>
                </a:lnTo>
                <a:lnTo>
                  <a:pt x="7368" y="95"/>
                </a:lnTo>
                <a:lnTo>
                  <a:pt x="7378" y="93"/>
                </a:lnTo>
                <a:lnTo>
                  <a:pt x="7387" y="92"/>
                </a:lnTo>
                <a:lnTo>
                  <a:pt x="7402" y="88"/>
                </a:lnTo>
                <a:lnTo>
                  <a:pt x="7409" y="87"/>
                </a:lnTo>
                <a:lnTo>
                  <a:pt x="7418" y="86"/>
                </a:lnTo>
                <a:lnTo>
                  <a:pt x="7432" y="71"/>
                </a:lnTo>
                <a:lnTo>
                  <a:pt x="7443" y="70"/>
                </a:lnTo>
                <a:lnTo>
                  <a:pt x="7452" y="69"/>
                </a:lnTo>
                <a:lnTo>
                  <a:pt x="7460" y="68"/>
                </a:lnTo>
                <a:lnTo>
                  <a:pt x="7470" y="68"/>
                </a:lnTo>
                <a:lnTo>
                  <a:pt x="7478" y="67"/>
                </a:lnTo>
                <a:lnTo>
                  <a:pt x="7486" y="65"/>
                </a:lnTo>
                <a:lnTo>
                  <a:pt x="7501" y="64"/>
                </a:lnTo>
                <a:lnTo>
                  <a:pt x="7511" y="64"/>
                </a:lnTo>
                <a:lnTo>
                  <a:pt x="7525" y="63"/>
                </a:lnTo>
                <a:lnTo>
                  <a:pt x="7538" y="63"/>
                </a:lnTo>
                <a:lnTo>
                  <a:pt x="7551" y="63"/>
                </a:lnTo>
                <a:lnTo>
                  <a:pt x="7559" y="63"/>
                </a:lnTo>
                <a:lnTo>
                  <a:pt x="7563" y="63"/>
                </a:lnTo>
                <a:lnTo>
                  <a:pt x="7570" y="62"/>
                </a:lnTo>
                <a:lnTo>
                  <a:pt x="7578" y="62"/>
                </a:lnTo>
                <a:lnTo>
                  <a:pt x="7594" y="62"/>
                </a:lnTo>
                <a:lnTo>
                  <a:pt x="7607" y="61"/>
                </a:lnTo>
                <a:lnTo>
                  <a:pt x="7618" y="61"/>
                </a:lnTo>
                <a:lnTo>
                  <a:pt x="7628" y="59"/>
                </a:lnTo>
                <a:lnTo>
                  <a:pt x="7647" y="59"/>
                </a:lnTo>
                <a:lnTo>
                  <a:pt x="7660" y="59"/>
                </a:lnTo>
                <a:lnTo>
                  <a:pt x="7670" y="59"/>
                </a:lnTo>
                <a:lnTo>
                  <a:pt x="7687" y="58"/>
                </a:lnTo>
                <a:lnTo>
                  <a:pt x="7704" y="57"/>
                </a:lnTo>
                <a:lnTo>
                  <a:pt x="7716" y="56"/>
                </a:lnTo>
                <a:lnTo>
                  <a:pt x="7732" y="56"/>
                </a:lnTo>
                <a:lnTo>
                  <a:pt x="7751" y="55"/>
                </a:lnTo>
                <a:lnTo>
                  <a:pt x="7771" y="55"/>
                </a:lnTo>
                <a:lnTo>
                  <a:pt x="7793" y="55"/>
                </a:lnTo>
                <a:lnTo>
                  <a:pt x="7819" y="54"/>
                </a:lnTo>
                <a:lnTo>
                  <a:pt x="7840" y="54"/>
                </a:lnTo>
                <a:lnTo>
                  <a:pt x="7850" y="54"/>
                </a:lnTo>
                <a:lnTo>
                  <a:pt x="7876" y="52"/>
                </a:lnTo>
                <a:lnTo>
                  <a:pt x="7895" y="51"/>
                </a:lnTo>
                <a:lnTo>
                  <a:pt x="7908" y="50"/>
                </a:lnTo>
                <a:lnTo>
                  <a:pt x="7938" y="49"/>
                </a:lnTo>
                <a:lnTo>
                  <a:pt x="7958" y="49"/>
                </a:lnTo>
                <a:lnTo>
                  <a:pt x="7973" y="48"/>
                </a:lnTo>
                <a:lnTo>
                  <a:pt x="7985" y="48"/>
                </a:lnTo>
                <a:lnTo>
                  <a:pt x="7996" y="47"/>
                </a:lnTo>
                <a:lnTo>
                  <a:pt x="8014" y="45"/>
                </a:lnTo>
                <a:lnTo>
                  <a:pt x="8028" y="43"/>
                </a:lnTo>
                <a:lnTo>
                  <a:pt x="8048" y="41"/>
                </a:lnTo>
                <a:lnTo>
                  <a:pt x="8073" y="38"/>
                </a:lnTo>
                <a:lnTo>
                  <a:pt x="8102" y="36"/>
                </a:lnTo>
                <a:lnTo>
                  <a:pt x="8121" y="35"/>
                </a:lnTo>
                <a:lnTo>
                  <a:pt x="8135" y="33"/>
                </a:lnTo>
                <a:lnTo>
                  <a:pt x="8148" y="32"/>
                </a:lnTo>
                <a:lnTo>
                  <a:pt x="8161" y="31"/>
                </a:lnTo>
                <a:lnTo>
                  <a:pt x="8175" y="30"/>
                </a:lnTo>
                <a:lnTo>
                  <a:pt x="8186" y="30"/>
                </a:lnTo>
                <a:lnTo>
                  <a:pt x="8195" y="29"/>
                </a:lnTo>
                <a:lnTo>
                  <a:pt x="8206" y="26"/>
                </a:lnTo>
                <a:lnTo>
                  <a:pt x="8221" y="25"/>
                </a:lnTo>
                <a:lnTo>
                  <a:pt x="8229" y="25"/>
                </a:lnTo>
                <a:lnTo>
                  <a:pt x="8243" y="24"/>
                </a:lnTo>
                <a:lnTo>
                  <a:pt x="8254" y="22"/>
                </a:lnTo>
                <a:lnTo>
                  <a:pt x="8264" y="20"/>
                </a:lnTo>
                <a:lnTo>
                  <a:pt x="8277" y="19"/>
                </a:lnTo>
                <a:lnTo>
                  <a:pt x="8292" y="18"/>
                </a:lnTo>
                <a:lnTo>
                  <a:pt x="8308" y="16"/>
                </a:lnTo>
                <a:lnTo>
                  <a:pt x="8320" y="12"/>
                </a:lnTo>
                <a:lnTo>
                  <a:pt x="8335" y="10"/>
                </a:lnTo>
                <a:lnTo>
                  <a:pt x="8349" y="8"/>
                </a:lnTo>
                <a:lnTo>
                  <a:pt x="8366" y="6"/>
                </a:lnTo>
                <a:lnTo>
                  <a:pt x="8402" y="3"/>
                </a:lnTo>
                <a:lnTo>
                  <a:pt x="8426" y="0"/>
                </a:lnTo>
                <a:lnTo>
                  <a:pt x="8426" y="0"/>
                </a:lnTo>
                <a:lnTo>
                  <a:pt x="8402" y="3"/>
                </a:lnTo>
                <a:lnTo>
                  <a:pt x="8366" y="6"/>
                </a:lnTo>
                <a:lnTo>
                  <a:pt x="8349" y="8"/>
                </a:lnTo>
                <a:lnTo>
                  <a:pt x="8335" y="10"/>
                </a:lnTo>
                <a:lnTo>
                  <a:pt x="8320" y="12"/>
                </a:lnTo>
                <a:lnTo>
                  <a:pt x="8308" y="16"/>
                </a:lnTo>
                <a:lnTo>
                  <a:pt x="8292" y="18"/>
                </a:lnTo>
                <a:lnTo>
                  <a:pt x="8277" y="19"/>
                </a:lnTo>
                <a:lnTo>
                  <a:pt x="8264" y="20"/>
                </a:lnTo>
                <a:lnTo>
                  <a:pt x="8254" y="22"/>
                </a:lnTo>
                <a:lnTo>
                  <a:pt x="8243" y="24"/>
                </a:lnTo>
                <a:lnTo>
                  <a:pt x="8229" y="25"/>
                </a:lnTo>
                <a:lnTo>
                  <a:pt x="8221" y="25"/>
                </a:lnTo>
                <a:lnTo>
                  <a:pt x="8206" y="26"/>
                </a:lnTo>
                <a:lnTo>
                  <a:pt x="8195" y="29"/>
                </a:lnTo>
                <a:lnTo>
                  <a:pt x="8186" y="30"/>
                </a:lnTo>
                <a:lnTo>
                  <a:pt x="8175" y="30"/>
                </a:lnTo>
                <a:lnTo>
                  <a:pt x="8161" y="31"/>
                </a:lnTo>
                <a:lnTo>
                  <a:pt x="8148" y="32"/>
                </a:lnTo>
                <a:lnTo>
                  <a:pt x="8135" y="33"/>
                </a:lnTo>
                <a:lnTo>
                  <a:pt x="8121" y="35"/>
                </a:lnTo>
                <a:lnTo>
                  <a:pt x="8102" y="36"/>
                </a:lnTo>
                <a:lnTo>
                  <a:pt x="8073" y="38"/>
                </a:lnTo>
                <a:lnTo>
                  <a:pt x="8048" y="41"/>
                </a:lnTo>
                <a:lnTo>
                  <a:pt x="8028" y="43"/>
                </a:lnTo>
                <a:lnTo>
                  <a:pt x="8014" y="45"/>
                </a:lnTo>
                <a:lnTo>
                  <a:pt x="7996" y="47"/>
                </a:lnTo>
                <a:lnTo>
                  <a:pt x="7985" y="48"/>
                </a:lnTo>
                <a:lnTo>
                  <a:pt x="7973" y="48"/>
                </a:lnTo>
                <a:lnTo>
                  <a:pt x="7958" y="49"/>
                </a:lnTo>
                <a:lnTo>
                  <a:pt x="7938" y="49"/>
                </a:lnTo>
                <a:lnTo>
                  <a:pt x="7908" y="50"/>
                </a:lnTo>
                <a:lnTo>
                  <a:pt x="7895" y="51"/>
                </a:lnTo>
                <a:lnTo>
                  <a:pt x="7876" y="52"/>
                </a:lnTo>
                <a:lnTo>
                  <a:pt x="7850" y="54"/>
                </a:lnTo>
                <a:lnTo>
                  <a:pt x="7840" y="54"/>
                </a:lnTo>
                <a:lnTo>
                  <a:pt x="7819" y="54"/>
                </a:lnTo>
                <a:lnTo>
                  <a:pt x="7793" y="55"/>
                </a:lnTo>
                <a:lnTo>
                  <a:pt x="7771" y="55"/>
                </a:lnTo>
                <a:lnTo>
                  <a:pt x="7751" y="55"/>
                </a:lnTo>
                <a:lnTo>
                  <a:pt x="7732" y="56"/>
                </a:lnTo>
                <a:lnTo>
                  <a:pt x="7716" y="56"/>
                </a:lnTo>
                <a:lnTo>
                  <a:pt x="7704" y="57"/>
                </a:lnTo>
                <a:lnTo>
                  <a:pt x="7687" y="58"/>
                </a:lnTo>
                <a:lnTo>
                  <a:pt x="7670" y="59"/>
                </a:lnTo>
                <a:lnTo>
                  <a:pt x="7660" y="59"/>
                </a:lnTo>
                <a:lnTo>
                  <a:pt x="7647" y="59"/>
                </a:lnTo>
                <a:lnTo>
                  <a:pt x="7628" y="59"/>
                </a:lnTo>
                <a:lnTo>
                  <a:pt x="7618" y="61"/>
                </a:lnTo>
                <a:lnTo>
                  <a:pt x="7607" y="61"/>
                </a:lnTo>
                <a:lnTo>
                  <a:pt x="7594" y="62"/>
                </a:lnTo>
                <a:lnTo>
                  <a:pt x="7578" y="62"/>
                </a:lnTo>
                <a:lnTo>
                  <a:pt x="7570" y="62"/>
                </a:lnTo>
                <a:lnTo>
                  <a:pt x="7563" y="63"/>
                </a:lnTo>
                <a:lnTo>
                  <a:pt x="7559" y="63"/>
                </a:lnTo>
                <a:lnTo>
                  <a:pt x="7551" y="63"/>
                </a:lnTo>
                <a:lnTo>
                  <a:pt x="7538" y="63"/>
                </a:lnTo>
                <a:lnTo>
                  <a:pt x="7525" y="63"/>
                </a:lnTo>
                <a:lnTo>
                  <a:pt x="7511" y="64"/>
                </a:lnTo>
                <a:lnTo>
                  <a:pt x="7501" y="64"/>
                </a:lnTo>
                <a:lnTo>
                  <a:pt x="7486" y="65"/>
                </a:lnTo>
                <a:lnTo>
                  <a:pt x="7478" y="67"/>
                </a:lnTo>
                <a:lnTo>
                  <a:pt x="7470" y="68"/>
                </a:lnTo>
                <a:lnTo>
                  <a:pt x="7460" y="68"/>
                </a:lnTo>
                <a:lnTo>
                  <a:pt x="7452" y="69"/>
                </a:lnTo>
                <a:lnTo>
                  <a:pt x="7443" y="70"/>
                </a:lnTo>
                <a:lnTo>
                  <a:pt x="7432" y="71"/>
                </a:lnTo>
                <a:lnTo>
                  <a:pt x="7418" y="86"/>
                </a:lnTo>
                <a:lnTo>
                  <a:pt x="7409" y="87"/>
                </a:lnTo>
                <a:lnTo>
                  <a:pt x="7402" y="88"/>
                </a:lnTo>
                <a:lnTo>
                  <a:pt x="7387" y="92"/>
                </a:lnTo>
                <a:lnTo>
                  <a:pt x="7378" y="93"/>
                </a:lnTo>
                <a:lnTo>
                  <a:pt x="7368" y="95"/>
                </a:lnTo>
                <a:lnTo>
                  <a:pt x="7347" y="98"/>
                </a:lnTo>
                <a:lnTo>
                  <a:pt x="7333" y="100"/>
                </a:lnTo>
                <a:lnTo>
                  <a:pt x="7324" y="102"/>
                </a:lnTo>
                <a:lnTo>
                  <a:pt x="7314" y="105"/>
                </a:lnTo>
                <a:lnTo>
                  <a:pt x="7300" y="107"/>
                </a:lnTo>
                <a:lnTo>
                  <a:pt x="7285" y="109"/>
                </a:lnTo>
                <a:lnTo>
                  <a:pt x="7275" y="108"/>
                </a:lnTo>
                <a:lnTo>
                  <a:pt x="7265" y="106"/>
                </a:lnTo>
                <a:lnTo>
                  <a:pt x="7254" y="105"/>
                </a:lnTo>
                <a:lnTo>
                  <a:pt x="7243" y="103"/>
                </a:lnTo>
                <a:lnTo>
                  <a:pt x="7232" y="102"/>
                </a:lnTo>
                <a:lnTo>
                  <a:pt x="7222" y="102"/>
                </a:lnTo>
                <a:lnTo>
                  <a:pt x="7213" y="102"/>
                </a:lnTo>
                <a:lnTo>
                  <a:pt x="7209" y="102"/>
                </a:lnTo>
                <a:lnTo>
                  <a:pt x="7200" y="102"/>
                </a:lnTo>
                <a:lnTo>
                  <a:pt x="7190" y="103"/>
                </a:lnTo>
                <a:lnTo>
                  <a:pt x="7183" y="107"/>
                </a:lnTo>
                <a:lnTo>
                  <a:pt x="7171" y="107"/>
                </a:lnTo>
                <a:lnTo>
                  <a:pt x="7159" y="108"/>
                </a:lnTo>
                <a:lnTo>
                  <a:pt x="7151" y="111"/>
                </a:lnTo>
                <a:lnTo>
                  <a:pt x="7138" y="115"/>
                </a:lnTo>
                <a:lnTo>
                  <a:pt x="7126" y="120"/>
                </a:lnTo>
                <a:lnTo>
                  <a:pt x="7114" y="123"/>
                </a:lnTo>
                <a:lnTo>
                  <a:pt x="7098" y="126"/>
                </a:lnTo>
                <a:lnTo>
                  <a:pt x="7092" y="128"/>
                </a:lnTo>
                <a:lnTo>
                  <a:pt x="7079" y="131"/>
                </a:lnTo>
                <a:lnTo>
                  <a:pt x="7068" y="132"/>
                </a:lnTo>
                <a:lnTo>
                  <a:pt x="7059" y="133"/>
                </a:lnTo>
                <a:lnTo>
                  <a:pt x="7045" y="134"/>
                </a:lnTo>
                <a:lnTo>
                  <a:pt x="7032" y="134"/>
                </a:lnTo>
                <a:lnTo>
                  <a:pt x="7016" y="136"/>
                </a:lnTo>
                <a:lnTo>
                  <a:pt x="6990" y="137"/>
                </a:lnTo>
                <a:lnTo>
                  <a:pt x="6975" y="138"/>
                </a:lnTo>
                <a:lnTo>
                  <a:pt x="6956" y="139"/>
                </a:lnTo>
                <a:lnTo>
                  <a:pt x="6936" y="140"/>
                </a:lnTo>
                <a:lnTo>
                  <a:pt x="6917" y="140"/>
                </a:lnTo>
                <a:lnTo>
                  <a:pt x="6902" y="141"/>
                </a:lnTo>
                <a:lnTo>
                  <a:pt x="6888" y="142"/>
                </a:lnTo>
                <a:lnTo>
                  <a:pt x="6865" y="144"/>
                </a:lnTo>
                <a:lnTo>
                  <a:pt x="6840" y="145"/>
                </a:lnTo>
                <a:lnTo>
                  <a:pt x="6834" y="146"/>
                </a:lnTo>
                <a:lnTo>
                  <a:pt x="6827" y="146"/>
                </a:lnTo>
                <a:lnTo>
                  <a:pt x="6804" y="148"/>
                </a:lnTo>
                <a:lnTo>
                  <a:pt x="6788" y="148"/>
                </a:lnTo>
                <a:lnTo>
                  <a:pt x="6780" y="149"/>
                </a:lnTo>
                <a:lnTo>
                  <a:pt x="6768" y="149"/>
                </a:lnTo>
                <a:lnTo>
                  <a:pt x="6759" y="149"/>
                </a:lnTo>
                <a:lnTo>
                  <a:pt x="6753" y="150"/>
                </a:lnTo>
                <a:lnTo>
                  <a:pt x="6734" y="150"/>
                </a:lnTo>
                <a:lnTo>
                  <a:pt x="6721" y="151"/>
                </a:lnTo>
                <a:lnTo>
                  <a:pt x="6705" y="152"/>
                </a:lnTo>
                <a:lnTo>
                  <a:pt x="6687" y="153"/>
                </a:lnTo>
                <a:lnTo>
                  <a:pt x="6670" y="153"/>
                </a:lnTo>
                <a:lnTo>
                  <a:pt x="6653" y="154"/>
                </a:lnTo>
                <a:lnTo>
                  <a:pt x="6639" y="155"/>
                </a:lnTo>
                <a:lnTo>
                  <a:pt x="6617" y="157"/>
                </a:lnTo>
                <a:lnTo>
                  <a:pt x="6597" y="157"/>
                </a:lnTo>
                <a:lnTo>
                  <a:pt x="6585" y="157"/>
                </a:lnTo>
                <a:lnTo>
                  <a:pt x="6567" y="158"/>
                </a:lnTo>
                <a:lnTo>
                  <a:pt x="6552" y="158"/>
                </a:lnTo>
                <a:lnTo>
                  <a:pt x="6539" y="157"/>
                </a:lnTo>
                <a:lnTo>
                  <a:pt x="6531" y="157"/>
                </a:lnTo>
                <a:lnTo>
                  <a:pt x="6514" y="155"/>
                </a:lnTo>
                <a:lnTo>
                  <a:pt x="6499" y="154"/>
                </a:lnTo>
                <a:lnTo>
                  <a:pt x="6485" y="152"/>
                </a:lnTo>
                <a:lnTo>
                  <a:pt x="6472" y="152"/>
                </a:lnTo>
                <a:lnTo>
                  <a:pt x="6455" y="153"/>
                </a:lnTo>
                <a:lnTo>
                  <a:pt x="6437" y="154"/>
                </a:lnTo>
                <a:lnTo>
                  <a:pt x="6425" y="154"/>
                </a:lnTo>
                <a:lnTo>
                  <a:pt x="6421" y="154"/>
                </a:lnTo>
                <a:lnTo>
                  <a:pt x="6399" y="154"/>
                </a:lnTo>
                <a:lnTo>
                  <a:pt x="6383" y="155"/>
                </a:lnTo>
                <a:lnTo>
                  <a:pt x="6367" y="155"/>
                </a:lnTo>
                <a:lnTo>
                  <a:pt x="6351" y="155"/>
                </a:lnTo>
                <a:lnTo>
                  <a:pt x="6335" y="155"/>
                </a:lnTo>
                <a:lnTo>
                  <a:pt x="6324" y="155"/>
                </a:lnTo>
                <a:lnTo>
                  <a:pt x="6306" y="159"/>
                </a:lnTo>
                <a:lnTo>
                  <a:pt x="6297" y="160"/>
                </a:lnTo>
                <a:lnTo>
                  <a:pt x="6282" y="164"/>
                </a:lnTo>
                <a:lnTo>
                  <a:pt x="6274" y="167"/>
                </a:lnTo>
                <a:lnTo>
                  <a:pt x="6260" y="171"/>
                </a:lnTo>
                <a:lnTo>
                  <a:pt x="6242" y="175"/>
                </a:lnTo>
                <a:lnTo>
                  <a:pt x="6228" y="178"/>
                </a:lnTo>
                <a:lnTo>
                  <a:pt x="6218" y="179"/>
                </a:lnTo>
                <a:lnTo>
                  <a:pt x="6197" y="181"/>
                </a:lnTo>
                <a:lnTo>
                  <a:pt x="6179" y="185"/>
                </a:lnTo>
                <a:lnTo>
                  <a:pt x="6164" y="186"/>
                </a:lnTo>
                <a:lnTo>
                  <a:pt x="6140" y="188"/>
                </a:lnTo>
                <a:lnTo>
                  <a:pt x="6126" y="190"/>
                </a:lnTo>
                <a:lnTo>
                  <a:pt x="6107" y="191"/>
                </a:lnTo>
                <a:lnTo>
                  <a:pt x="6079" y="194"/>
                </a:lnTo>
                <a:lnTo>
                  <a:pt x="6062" y="196"/>
                </a:lnTo>
                <a:lnTo>
                  <a:pt x="6050" y="198"/>
                </a:lnTo>
                <a:lnTo>
                  <a:pt x="6022" y="199"/>
                </a:lnTo>
                <a:lnTo>
                  <a:pt x="6007" y="200"/>
                </a:lnTo>
                <a:lnTo>
                  <a:pt x="5980" y="201"/>
                </a:lnTo>
                <a:lnTo>
                  <a:pt x="5969" y="201"/>
                </a:lnTo>
                <a:lnTo>
                  <a:pt x="5958" y="202"/>
                </a:lnTo>
                <a:lnTo>
                  <a:pt x="5935" y="202"/>
                </a:lnTo>
                <a:lnTo>
                  <a:pt x="5916" y="203"/>
                </a:lnTo>
                <a:lnTo>
                  <a:pt x="5897" y="204"/>
                </a:lnTo>
                <a:lnTo>
                  <a:pt x="5877" y="205"/>
                </a:lnTo>
                <a:lnTo>
                  <a:pt x="5864" y="206"/>
                </a:lnTo>
                <a:lnTo>
                  <a:pt x="5833" y="206"/>
                </a:lnTo>
                <a:lnTo>
                  <a:pt x="5820" y="209"/>
                </a:lnTo>
                <a:lnTo>
                  <a:pt x="5802" y="210"/>
                </a:lnTo>
                <a:lnTo>
                  <a:pt x="5786" y="210"/>
                </a:lnTo>
                <a:lnTo>
                  <a:pt x="5776" y="209"/>
                </a:lnTo>
                <a:lnTo>
                  <a:pt x="5765" y="210"/>
                </a:lnTo>
                <a:lnTo>
                  <a:pt x="5760" y="210"/>
                </a:lnTo>
                <a:lnTo>
                  <a:pt x="5754" y="210"/>
                </a:lnTo>
                <a:lnTo>
                  <a:pt x="5748" y="210"/>
                </a:lnTo>
                <a:lnTo>
                  <a:pt x="5741" y="210"/>
                </a:lnTo>
                <a:lnTo>
                  <a:pt x="5737" y="210"/>
                </a:lnTo>
                <a:lnTo>
                  <a:pt x="5730" y="209"/>
                </a:lnTo>
                <a:lnTo>
                  <a:pt x="5726" y="209"/>
                </a:lnTo>
                <a:lnTo>
                  <a:pt x="5722" y="209"/>
                </a:lnTo>
                <a:lnTo>
                  <a:pt x="5706" y="209"/>
                </a:lnTo>
                <a:lnTo>
                  <a:pt x="5696" y="207"/>
                </a:lnTo>
                <a:lnTo>
                  <a:pt x="5689" y="207"/>
                </a:lnTo>
                <a:lnTo>
                  <a:pt x="5677" y="207"/>
                </a:lnTo>
                <a:lnTo>
                  <a:pt x="5666" y="207"/>
                </a:lnTo>
                <a:lnTo>
                  <a:pt x="5662" y="207"/>
                </a:lnTo>
                <a:lnTo>
                  <a:pt x="5655" y="207"/>
                </a:lnTo>
                <a:lnTo>
                  <a:pt x="5648" y="207"/>
                </a:lnTo>
                <a:lnTo>
                  <a:pt x="5636" y="206"/>
                </a:lnTo>
                <a:lnTo>
                  <a:pt x="5626" y="206"/>
                </a:lnTo>
                <a:lnTo>
                  <a:pt x="5621" y="206"/>
                </a:lnTo>
                <a:lnTo>
                  <a:pt x="5614" y="206"/>
                </a:lnTo>
                <a:lnTo>
                  <a:pt x="5610" y="206"/>
                </a:lnTo>
                <a:lnTo>
                  <a:pt x="5603" y="206"/>
                </a:lnTo>
                <a:lnTo>
                  <a:pt x="5595" y="205"/>
                </a:lnTo>
                <a:lnTo>
                  <a:pt x="5586" y="204"/>
                </a:lnTo>
                <a:lnTo>
                  <a:pt x="5581" y="204"/>
                </a:lnTo>
                <a:lnTo>
                  <a:pt x="5576" y="204"/>
                </a:lnTo>
                <a:lnTo>
                  <a:pt x="5572" y="204"/>
                </a:lnTo>
                <a:lnTo>
                  <a:pt x="5563" y="204"/>
                </a:lnTo>
                <a:lnTo>
                  <a:pt x="5560" y="204"/>
                </a:lnTo>
                <a:lnTo>
                  <a:pt x="5549" y="204"/>
                </a:lnTo>
                <a:lnTo>
                  <a:pt x="5541" y="204"/>
                </a:lnTo>
                <a:lnTo>
                  <a:pt x="5535" y="204"/>
                </a:lnTo>
                <a:lnTo>
                  <a:pt x="5532" y="204"/>
                </a:lnTo>
                <a:lnTo>
                  <a:pt x="5525" y="205"/>
                </a:lnTo>
                <a:lnTo>
                  <a:pt x="5517" y="206"/>
                </a:lnTo>
                <a:lnTo>
                  <a:pt x="5510" y="206"/>
                </a:lnTo>
                <a:lnTo>
                  <a:pt x="5504" y="206"/>
                </a:lnTo>
                <a:lnTo>
                  <a:pt x="5500" y="206"/>
                </a:lnTo>
                <a:lnTo>
                  <a:pt x="5489" y="206"/>
                </a:lnTo>
                <a:lnTo>
                  <a:pt x="5480" y="206"/>
                </a:lnTo>
                <a:lnTo>
                  <a:pt x="5469" y="205"/>
                </a:lnTo>
                <a:lnTo>
                  <a:pt x="5456" y="204"/>
                </a:lnTo>
                <a:lnTo>
                  <a:pt x="5445" y="204"/>
                </a:lnTo>
                <a:lnTo>
                  <a:pt x="5433" y="202"/>
                </a:lnTo>
                <a:lnTo>
                  <a:pt x="5421" y="201"/>
                </a:lnTo>
                <a:lnTo>
                  <a:pt x="5413" y="200"/>
                </a:lnTo>
                <a:lnTo>
                  <a:pt x="5407" y="199"/>
                </a:lnTo>
                <a:lnTo>
                  <a:pt x="5403" y="199"/>
                </a:lnTo>
                <a:lnTo>
                  <a:pt x="5394" y="199"/>
                </a:lnTo>
                <a:lnTo>
                  <a:pt x="5390" y="199"/>
                </a:lnTo>
                <a:lnTo>
                  <a:pt x="5385" y="199"/>
                </a:lnTo>
                <a:lnTo>
                  <a:pt x="5372" y="198"/>
                </a:lnTo>
                <a:lnTo>
                  <a:pt x="5353" y="198"/>
                </a:lnTo>
                <a:lnTo>
                  <a:pt x="5342" y="198"/>
                </a:lnTo>
                <a:lnTo>
                  <a:pt x="5332" y="198"/>
                </a:lnTo>
                <a:lnTo>
                  <a:pt x="5319" y="198"/>
                </a:lnTo>
                <a:lnTo>
                  <a:pt x="5313" y="198"/>
                </a:lnTo>
                <a:lnTo>
                  <a:pt x="5300" y="198"/>
                </a:lnTo>
                <a:lnTo>
                  <a:pt x="5288" y="198"/>
                </a:lnTo>
                <a:lnTo>
                  <a:pt x="5280" y="198"/>
                </a:lnTo>
                <a:lnTo>
                  <a:pt x="5273" y="198"/>
                </a:lnTo>
                <a:lnTo>
                  <a:pt x="5269" y="198"/>
                </a:lnTo>
                <a:lnTo>
                  <a:pt x="5262" y="198"/>
                </a:lnTo>
                <a:lnTo>
                  <a:pt x="5259" y="197"/>
                </a:lnTo>
                <a:lnTo>
                  <a:pt x="5253" y="197"/>
                </a:lnTo>
                <a:lnTo>
                  <a:pt x="5249" y="197"/>
                </a:lnTo>
                <a:lnTo>
                  <a:pt x="5240" y="197"/>
                </a:lnTo>
                <a:lnTo>
                  <a:pt x="5236" y="197"/>
                </a:lnTo>
                <a:lnTo>
                  <a:pt x="5231" y="197"/>
                </a:lnTo>
                <a:lnTo>
                  <a:pt x="5222" y="197"/>
                </a:lnTo>
                <a:lnTo>
                  <a:pt x="5214" y="198"/>
                </a:lnTo>
                <a:lnTo>
                  <a:pt x="5204" y="198"/>
                </a:lnTo>
                <a:lnTo>
                  <a:pt x="5195" y="198"/>
                </a:lnTo>
                <a:lnTo>
                  <a:pt x="5170" y="197"/>
                </a:lnTo>
                <a:lnTo>
                  <a:pt x="5151" y="197"/>
                </a:lnTo>
                <a:lnTo>
                  <a:pt x="5129" y="198"/>
                </a:lnTo>
                <a:lnTo>
                  <a:pt x="5111" y="198"/>
                </a:lnTo>
                <a:lnTo>
                  <a:pt x="5095" y="199"/>
                </a:lnTo>
                <a:lnTo>
                  <a:pt x="5076" y="201"/>
                </a:lnTo>
                <a:lnTo>
                  <a:pt x="5059" y="203"/>
                </a:lnTo>
                <a:lnTo>
                  <a:pt x="5047" y="205"/>
                </a:lnTo>
                <a:lnTo>
                  <a:pt x="5038" y="206"/>
                </a:lnTo>
                <a:lnTo>
                  <a:pt x="5027" y="206"/>
                </a:lnTo>
                <a:lnTo>
                  <a:pt x="5014" y="207"/>
                </a:lnTo>
                <a:lnTo>
                  <a:pt x="5005" y="207"/>
                </a:lnTo>
                <a:lnTo>
                  <a:pt x="4994" y="209"/>
                </a:lnTo>
                <a:lnTo>
                  <a:pt x="4982" y="210"/>
                </a:lnTo>
                <a:lnTo>
                  <a:pt x="4978" y="210"/>
                </a:lnTo>
                <a:lnTo>
                  <a:pt x="4968" y="210"/>
                </a:lnTo>
                <a:lnTo>
                  <a:pt x="4964" y="210"/>
                </a:lnTo>
                <a:lnTo>
                  <a:pt x="4960" y="211"/>
                </a:lnTo>
                <a:lnTo>
                  <a:pt x="4954" y="211"/>
                </a:lnTo>
                <a:lnTo>
                  <a:pt x="4948" y="212"/>
                </a:lnTo>
                <a:lnTo>
                  <a:pt x="4939" y="212"/>
                </a:lnTo>
                <a:lnTo>
                  <a:pt x="4930" y="212"/>
                </a:lnTo>
                <a:lnTo>
                  <a:pt x="4920" y="212"/>
                </a:lnTo>
                <a:lnTo>
                  <a:pt x="4907" y="212"/>
                </a:lnTo>
                <a:lnTo>
                  <a:pt x="4900" y="212"/>
                </a:lnTo>
                <a:lnTo>
                  <a:pt x="4890" y="212"/>
                </a:lnTo>
                <a:lnTo>
                  <a:pt x="4883" y="212"/>
                </a:lnTo>
                <a:lnTo>
                  <a:pt x="4875" y="211"/>
                </a:lnTo>
                <a:lnTo>
                  <a:pt x="4867" y="211"/>
                </a:lnTo>
                <a:lnTo>
                  <a:pt x="4861" y="211"/>
                </a:lnTo>
                <a:lnTo>
                  <a:pt x="4852" y="211"/>
                </a:lnTo>
                <a:lnTo>
                  <a:pt x="4848" y="211"/>
                </a:lnTo>
                <a:lnTo>
                  <a:pt x="4841" y="211"/>
                </a:lnTo>
                <a:lnTo>
                  <a:pt x="4834" y="211"/>
                </a:lnTo>
                <a:lnTo>
                  <a:pt x="4824" y="212"/>
                </a:lnTo>
                <a:lnTo>
                  <a:pt x="4818" y="212"/>
                </a:lnTo>
                <a:lnTo>
                  <a:pt x="4808" y="212"/>
                </a:lnTo>
                <a:lnTo>
                  <a:pt x="4802" y="213"/>
                </a:lnTo>
                <a:lnTo>
                  <a:pt x="4797" y="213"/>
                </a:lnTo>
                <a:lnTo>
                  <a:pt x="4791" y="213"/>
                </a:lnTo>
                <a:lnTo>
                  <a:pt x="4783" y="214"/>
                </a:lnTo>
                <a:lnTo>
                  <a:pt x="4772" y="215"/>
                </a:lnTo>
                <a:lnTo>
                  <a:pt x="4760" y="215"/>
                </a:lnTo>
                <a:lnTo>
                  <a:pt x="4742" y="216"/>
                </a:lnTo>
                <a:lnTo>
                  <a:pt x="4721" y="219"/>
                </a:lnTo>
                <a:lnTo>
                  <a:pt x="4711" y="221"/>
                </a:lnTo>
                <a:lnTo>
                  <a:pt x="4693" y="223"/>
                </a:lnTo>
                <a:lnTo>
                  <a:pt x="4681" y="224"/>
                </a:lnTo>
                <a:lnTo>
                  <a:pt x="4666" y="227"/>
                </a:lnTo>
                <a:lnTo>
                  <a:pt x="4658" y="228"/>
                </a:lnTo>
                <a:lnTo>
                  <a:pt x="4641" y="230"/>
                </a:lnTo>
                <a:lnTo>
                  <a:pt x="4626" y="229"/>
                </a:lnTo>
                <a:lnTo>
                  <a:pt x="4612" y="229"/>
                </a:lnTo>
                <a:lnTo>
                  <a:pt x="4604" y="228"/>
                </a:lnTo>
                <a:lnTo>
                  <a:pt x="4582" y="227"/>
                </a:lnTo>
                <a:lnTo>
                  <a:pt x="4572" y="227"/>
                </a:lnTo>
                <a:lnTo>
                  <a:pt x="4561" y="227"/>
                </a:lnTo>
                <a:lnTo>
                  <a:pt x="4541" y="229"/>
                </a:lnTo>
                <a:lnTo>
                  <a:pt x="4527" y="229"/>
                </a:lnTo>
                <a:lnTo>
                  <a:pt x="4512" y="229"/>
                </a:lnTo>
                <a:lnTo>
                  <a:pt x="4500" y="229"/>
                </a:lnTo>
                <a:lnTo>
                  <a:pt x="4485" y="228"/>
                </a:lnTo>
                <a:lnTo>
                  <a:pt x="4470" y="229"/>
                </a:lnTo>
                <a:lnTo>
                  <a:pt x="4461" y="230"/>
                </a:lnTo>
                <a:lnTo>
                  <a:pt x="4437" y="227"/>
                </a:lnTo>
                <a:lnTo>
                  <a:pt x="4432" y="226"/>
                </a:lnTo>
                <a:lnTo>
                  <a:pt x="4411" y="226"/>
                </a:lnTo>
                <a:lnTo>
                  <a:pt x="4393" y="225"/>
                </a:lnTo>
                <a:lnTo>
                  <a:pt x="4347" y="223"/>
                </a:lnTo>
                <a:lnTo>
                  <a:pt x="4343" y="223"/>
                </a:lnTo>
                <a:lnTo>
                  <a:pt x="4309" y="222"/>
                </a:lnTo>
                <a:lnTo>
                  <a:pt x="4307" y="222"/>
                </a:lnTo>
                <a:lnTo>
                  <a:pt x="4298" y="221"/>
                </a:lnTo>
                <a:lnTo>
                  <a:pt x="4285" y="221"/>
                </a:lnTo>
                <a:lnTo>
                  <a:pt x="4279" y="221"/>
                </a:lnTo>
                <a:lnTo>
                  <a:pt x="4265" y="219"/>
                </a:lnTo>
                <a:lnTo>
                  <a:pt x="4244" y="218"/>
                </a:lnTo>
                <a:lnTo>
                  <a:pt x="4230" y="218"/>
                </a:lnTo>
                <a:lnTo>
                  <a:pt x="4223" y="217"/>
                </a:lnTo>
                <a:lnTo>
                  <a:pt x="4204" y="218"/>
                </a:lnTo>
                <a:lnTo>
                  <a:pt x="4193" y="218"/>
                </a:lnTo>
                <a:lnTo>
                  <a:pt x="4158" y="218"/>
                </a:lnTo>
                <a:lnTo>
                  <a:pt x="4151" y="218"/>
                </a:lnTo>
                <a:lnTo>
                  <a:pt x="4145" y="218"/>
                </a:lnTo>
                <a:lnTo>
                  <a:pt x="4119" y="217"/>
                </a:lnTo>
                <a:lnTo>
                  <a:pt x="4107" y="217"/>
                </a:lnTo>
                <a:lnTo>
                  <a:pt x="4098" y="217"/>
                </a:lnTo>
                <a:lnTo>
                  <a:pt x="4088" y="217"/>
                </a:lnTo>
                <a:lnTo>
                  <a:pt x="4074" y="217"/>
                </a:lnTo>
                <a:lnTo>
                  <a:pt x="4061" y="217"/>
                </a:lnTo>
                <a:lnTo>
                  <a:pt x="4053" y="217"/>
                </a:lnTo>
                <a:lnTo>
                  <a:pt x="4044" y="217"/>
                </a:lnTo>
                <a:lnTo>
                  <a:pt x="4033" y="216"/>
                </a:lnTo>
                <a:lnTo>
                  <a:pt x="4018" y="216"/>
                </a:lnTo>
                <a:lnTo>
                  <a:pt x="4009" y="215"/>
                </a:lnTo>
                <a:lnTo>
                  <a:pt x="3994" y="215"/>
                </a:lnTo>
                <a:lnTo>
                  <a:pt x="3983" y="215"/>
                </a:lnTo>
                <a:lnTo>
                  <a:pt x="3978" y="216"/>
                </a:lnTo>
                <a:lnTo>
                  <a:pt x="3966" y="215"/>
                </a:lnTo>
                <a:lnTo>
                  <a:pt x="3957" y="215"/>
                </a:lnTo>
                <a:lnTo>
                  <a:pt x="3945" y="214"/>
                </a:lnTo>
                <a:lnTo>
                  <a:pt x="3931" y="213"/>
                </a:lnTo>
                <a:lnTo>
                  <a:pt x="3923" y="213"/>
                </a:lnTo>
                <a:lnTo>
                  <a:pt x="3917" y="212"/>
                </a:lnTo>
                <a:lnTo>
                  <a:pt x="3907" y="212"/>
                </a:lnTo>
                <a:lnTo>
                  <a:pt x="3900" y="212"/>
                </a:lnTo>
                <a:lnTo>
                  <a:pt x="3893" y="211"/>
                </a:lnTo>
                <a:lnTo>
                  <a:pt x="3887" y="211"/>
                </a:lnTo>
                <a:lnTo>
                  <a:pt x="3875" y="211"/>
                </a:lnTo>
                <a:lnTo>
                  <a:pt x="3869" y="211"/>
                </a:lnTo>
                <a:lnTo>
                  <a:pt x="3858" y="212"/>
                </a:lnTo>
                <a:lnTo>
                  <a:pt x="3850" y="212"/>
                </a:lnTo>
                <a:lnTo>
                  <a:pt x="3840" y="213"/>
                </a:lnTo>
                <a:lnTo>
                  <a:pt x="3833" y="213"/>
                </a:lnTo>
                <a:lnTo>
                  <a:pt x="3829" y="213"/>
                </a:lnTo>
                <a:lnTo>
                  <a:pt x="3818" y="214"/>
                </a:lnTo>
                <a:lnTo>
                  <a:pt x="3811" y="214"/>
                </a:lnTo>
                <a:lnTo>
                  <a:pt x="3801" y="215"/>
                </a:lnTo>
                <a:lnTo>
                  <a:pt x="3793" y="215"/>
                </a:lnTo>
                <a:lnTo>
                  <a:pt x="3786" y="215"/>
                </a:lnTo>
                <a:lnTo>
                  <a:pt x="3777" y="215"/>
                </a:lnTo>
                <a:lnTo>
                  <a:pt x="3768" y="215"/>
                </a:lnTo>
                <a:lnTo>
                  <a:pt x="3761" y="216"/>
                </a:lnTo>
                <a:lnTo>
                  <a:pt x="3755" y="216"/>
                </a:lnTo>
                <a:lnTo>
                  <a:pt x="3747" y="217"/>
                </a:lnTo>
                <a:lnTo>
                  <a:pt x="3740" y="217"/>
                </a:lnTo>
                <a:lnTo>
                  <a:pt x="3725" y="217"/>
                </a:lnTo>
                <a:lnTo>
                  <a:pt x="3723" y="217"/>
                </a:lnTo>
                <a:lnTo>
                  <a:pt x="3713" y="217"/>
                </a:lnTo>
                <a:lnTo>
                  <a:pt x="3703" y="217"/>
                </a:lnTo>
                <a:lnTo>
                  <a:pt x="3697" y="217"/>
                </a:lnTo>
                <a:lnTo>
                  <a:pt x="3687" y="217"/>
                </a:lnTo>
                <a:lnTo>
                  <a:pt x="3683" y="216"/>
                </a:lnTo>
                <a:lnTo>
                  <a:pt x="3674" y="217"/>
                </a:lnTo>
                <a:lnTo>
                  <a:pt x="3669" y="217"/>
                </a:lnTo>
                <a:lnTo>
                  <a:pt x="3660" y="218"/>
                </a:lnTo>
                <a:lnTo>
                  <a:pt x="3657" y="218"/>
                </a:lnTo>
                <a:lnTo>
                  <a:pt x="3650" y="218"/>
                </a:lnTo>
                <a:lnTo>
                  <a:pt x="3643" y="217"/>
                </a:lnTo>
                <a:lnTo>
                  <a:pt x="3634" y="215"/>
                </a:lnTo>
                <a:lnTo>
                  <a:pt x="3631" y="215"/>
                </a:lnTo>
                <a:lnTo>
                  <a:pt x="3625" y="215"/>
                </a:lnTo>
                <a:lnTo>
                  <a:pt x="3620" y="215"/>
                </a:lnTo>
                <a:lnTo>
                  <a:pt x="3614" y="216"/>
                </a:lnTo>
                <a:lnTo>
                  <a:pt x="3611" y="216"/>
                </a:lnTo>
                <a:lnTo>
                  <a:pt x="3603" y="217"/>
                </a:lnTo>
                <a:lnTo>
                  <a:pt x="3598" y="216"/>
                </a:lnTo>
                <a:lnTo>
                  <a:pt x="3590" y="215"/>
                </a:lnTo>
                <a:lnTo>
                  <a:pt x="3581" y="215"/>
                </a:lnTo>
                <a:lnTo>
                  <a:pt x="3572" y="214"/>
                </a:lnTo>
                <a:lnTo>
                  <a:pt x="3561" y="214"/>
                </a:lnTo>
                <a:lnTo>
                  <a:pt x="3554" y="214"/>
                </a:lnTo>
                <a:lnTo>
                  <a:pt x="3543" y="214"/>
                </a:lnTo>
                <a:lnTo>
                  <a:pt x="3536" y="213"/>
                </a:lnTo>
                <a:lnTo>
                  <a:pt x="3529" y="212"/>
                </a:lnTo>
                <a:lnTo>
                  <a:pt x="3522" y="212"/>
                </a:lnTo>
                <a:lnTo>
                  <a:pt x="3514" y="211"/>
                </a:lnTo>
                <a:lnTo>
                  <a:pt x="3506" y="211"/>
                </a:lnTo>
                <a:lnTo>
                  <a:pt x="3499" y="210"/>
                </a:lnTo>
                <a:lnTo>
                  <a:pt x="3492" y="210"/>
                </a:lnTo>
                <a:lnTo>
                  <a:pt x="3482" y="207"/>
                </a:lnTo>
                <a:lnTo>
                  <a:pt x="3476" y="207"/>
                </a:lnTo>
                <a:lnTo>
                  <a:pt x="3467" y="206"/>
                </a:lnTo>
                <a:lnTo>
                  <a:pt x="3455" y="205"/>
                </a:lnTo>
                <a:lnTo>
                  <a:pt x="3445" y="204"/>
                </a:lnTo>
                <a:lnTo>
                  <a:pt x="3441" y="204"/>
                </a:lnTo>
                <a:lnTo>
                  <a:pt x="3433" y="203"/>
                </a:lnTo>
                <a:lnTo>
                  <a:pt x="3425" y="203"/>
                </a:lnTo>
                <a:lnTo>
                  <a:pt x="3419" y="204"/>
                </a:lnTo>
                <a:lnTo>
                  <a:pt x="3413" y="204"/>
                </a:lnTo>
                <a:lnTo>
                  <a:pt x="3410" y="204"/>
                </a:lnTo>
                <a:lnTo>
                  <a:pt x="3399" y="206"/>
                </a:lnTo>
                <a:lnTo>
                  <a:pt x="3393" y="206"/>
                </a:lnTo>
                <a:lnTo>
                  <a:pt x="3385" y="207"/>
                </a:lnTo>
                <a:lnTo>
                  <a:pt x="3377" y="209"/>
                </a:lnTo>
                <a:lnTo>
                  <a:pt x="3364" y="207"/>
                </a:lnTo>
                <a:lnTo>
                  <a:pt x="3352" y="207"/>
                </a:lnTo>
                <a:lnTo>
                  <a:pt x="3346" y="207"/>
                </a:lnTo>
                <a:lnTo>
                  <a:pt x="3330" y="206"/>
                </a:lnTo>
                <a:lnTo>
                  <a:pt x="3324" y="206"/>
                </a:lnTo>
                <a:lnTo>
                  <a:pt x="3314" y="205"/>
                </a:lnTo>
                <a:lnTo>
                  <a:pt x="3307" y="204"/>
                </a:lnTo>
                <a:lnTo>
                  <a:pt x="3300" y="204"/>
                </a:lnTo>
                <a:lnTo>
                  <a:pt x="3294" y="204"/>
                </a:lnTo>
                <a:lnTo>
                  <a:pt x="3286" y="204"/>
                </a:lnTo>
                <a:lnTo>
                  <a:pt x="3281" y="204"/>
                </a:lnTo>
                <a:lnTo>
                  <a:pt x="3274" y="204"/>
                </a:lnTo>
                <a:lnTo>
                  <a:pt x="3269" y="204"/>
                </a:lnTo>
                <a:lnTo>
                  <a:pt x="3259" y="204"/>
                </a:lnTo>
                <a:lnTo>
                  <a:pt x="3256" y="204"/>
                </a:lnTo>
                <a:lnTo>
                  <a:pt x="3245" y="204"/>
                </a:lnTo>
                <a:lnTo>
                  <a:pt x="3236" y="204"/>
                </a:lnTo>
                <a:lnTo>
                  <a:pt x="3228" y="204"/>
                </a:lnTo>
                <a:lnTo>
                  <a:pt x="3218" y="204"/>
                </a:lnTo>
                <a:lnTo>
                  <a:pt x="3211" y="204"/>
                </a:lnTo>
                <a:lnTo>
                  <a:pt x="3202" y="204"/>
                </a:lnTo>
                <a:lnTo>
                  <a:pt x="3196" y="204"/>
                </a:lnTo>
                <a:lnTo>
                  <a:pt x="3183" y="204"/>
                </a:lnTo>
                <a:lnTo>
                  <a:pt x="3176" y="203"/>
                </a:lnTo>
                <a:lnTo>
                  <a:pt x="3168" y="203"/>
                </a:lnTo>
                <a:lnTo>
                  <a:pt x="3162" y="203"/>
                </a:lnTo>
                <a:lnTo>
                  <a:pt x="3162" y="203"/>
                </a:lnTo>
                <a:lnTo>
                  <a:pt x="3157" y="203"/>
                </a:lnTo>
                <a:lnTo>
                  <a:pt x="3146" y="203"/>
                </a:lnTo>
                <a:lnTo>
                  <a:pt x="3141" y="203"/>
                </a:lnTo>
                <a:lnTo>
                  <a:pt x="3130" y="203"/>
                </a:lnTo>
                <a:lnTo>
                  <a:pt x="3116" y="203"/>
                </a:lnTo>
                <a:lnTo>
                  <a:pt x="3114" y="203"/>
                </a:lnTo>
                <a:lnTo>
                  <a:pt x="3100" y="204"/>
                </a:lnTo>
                <a:lnTo>
                  <a:pt x="3086" y="204"/>
                </a:lnTo>
                <a:lnTo>
                  <a:pt x="3076" y="204"/>
                </a:lnTo>
                <a:lnTo>
                  <a:pt x="3071" y="204"/>
                </a:lnTo>
                <a:lnTo>
                  <a:pt x="3056" y="204"/>
                </a:lnTo>
                <a:lnTo>
                  <a:pt x="3038" y="204"/>
                </a:lnTo>
                <a:lnTo>
                  <a:pt x="3036" y="204"/>
                </a:lnTo>
                <a:lnTo>
                  <a:pt x="3019" y="205"/>
                </a:lnTo>
                <a:lnTo>
                  <a:pt x="3016" y="204"/>
                </a:lnTo>
                <a:lnTo>
                  <a:pt x="3007" y="204"/>
                </a:lnTo>
                <a:lnTo>
                  <a:pt x="3001" y="204"/>
                </a:lnTo>
                <a:lnTo>
                  <a:pt x="2992" y="204"/>
                </a:lnTo>
                <a:lnTo>
                  <a:pt x="2992" y="203"/>
                </a:lnTo>
                <a:lnTo>
                  <a:pt x="2991" y="203"/>
                </a:lnTo>
                <a:lnTo>
                  <a:pt x="2984" y="203"/>
                </a:lnTo>
                <a:lnTo>
                  <a:pt x="2974" y="203"/>
                </a:lnTo>
                <a:lnTo>
                  <a:pt x="2964" y="203"/>
                </a:lnTo>
                <a:lnTo>
                  <a:pt x="2955" y="202"/>
                </a:lnTo>
                <a:lnTo>
                  <a:pt x="2945" y="202"/>
                </a:lnTo>
                <a:lnTo>
                  <a:pt x="2941" y="201"/>
                </a:lnTo>
                <a:lnTo>
                  <a:pt x="2928" y="200"/>
                </a:lnTo>
                <a:lnTo>
                  <a:pt x="2918" y="199"/>
                </a:lnTo>
                <a:lnTo>
                  <a:pt x="2907" y="198"/>
                </a:lnTo>
                <a:lnTo>
                  <a:pt x="2886" y="194"/>
                </a:lnTo>
                <a:lnTo>
                  <a:pt x="2863" y="196"/>
                </a:lnTo>
                <a:lnTo>
                  <a:pt x="2846" y="196"/>
                </a:lnTo>
                <a:lnTo>
                  <a:pt x="2833" y="196"/>
                </a:lnTo>
                <a:lnTo>
                  <a:pt x="2818" y="197"/>
                </a:lnTo>
                <a:lnTo>
                  <a:pt x="2797" y="197"/>
                </a:lnTo>
                <a:lnTo>
                  <a:pt x="2781" y="197"/>
                </a:lnTo>
                <a:lnTo>
                  <a:pt x="2780" y="197"/>
                </a:lnTo>
                <a:lnTo>
                  <a:pt x="2663" y="206"/>
                </a:lnTo>
                <a:lnTo>
                  <a:pt x="2549" y="210"/>
                </a:lnTo>
                <a:lnTo>
                  <a:pt x="2518" y="210"/>
                </a:lnTo>
                <a:lnTo>
                  <a:pt x="2488" y="211"/>
                </a:lnTo>
                <a:lnTo>
                  <a:pt x="2438" y="213"/>
                </a:lnTo>
                <a:lnTo>
                  <a:pt x="2343" y="212"/>
                </a:lnTo>
                <a:lnTo>
                  <a:pt x="2213" y="211"/>
                </a:lnTo>
                <a:lnTo>
                  <a:pt x="2199" y="211"/>
                </a:lnTo>
                <a:lnTo>
                  <a:pt x="2145" y="210"/>
                </a:lnTo>
                <a:lnTo>
                  <a:pt x="2064" y="203"/>
                </a:lnTo>
                <a:lnTo>
                  <a:pt x="2001" y="193"/>
                </a:lnTo>
                <a:lnTo>
                  <a:pt x="1954" y="187"/>
                </a:lnTo>
                <a:lnTo>
                  <a:pt x="1886" y="176"/>
                </a:lnTo>
                <a:lnTo>
                  <a:pt x="1750" y="160"/>
                </a:lnTo>
                <a:lnTo>
                  <a:pt x="1667" y="151"/>
                </a:lnTo>
                <a:lnTo>
                  <a:pt x="1562" y="149"/>
                </a:lnTo>
                <a:lnTo>
                  <a:pt x="1050" y="149"/>
                </a:lnTo>
                <a:lnTo>
                  <a:pt x="258" y="155"/>
                </a:lnTo>
                <a:lnTo>
                  <a:pt x="0" y="157"/>
                </a:lnTo>
                <a:lnTo>
                  <a:pt x="0" y="157"/>
                </a:lnTo>
                <a:close/>
              </a:path>
            </a:pathLst>
          </a:custGeom>
          <a:solidFill>
            <a:srgbClr val="CCFFCC"/>
          </a:solidFill>
          <a:ln w="9525">
            <a:noFill/>
            <a:round/>
            <a:headEnd/>
            <a:tailEnd/>
          </a:ln>
        </p:spPr>
        <p:txBody>
          <a:bodyPr/>
          <a:lstStyle/>
          <a:p>
            <a:endParaRPr lang="en-GB"/>
          </a:p>
        </p:txBody>
      </p:sp>
      <p:sp>
        <p:nvSpPr>
          <p:cNvPr id="58" name="Freeform 2453"/>
          <p:cNvSpPr>
            <a:spLocks/>
          </p:cNvSpPr>
          <p:nvPr>
            <p:custDataLst>
              <p:tags r:id="rId49"/>
            </p:custDataLst>
          </p:nvPr>
        </p:nvSpPr>
        <p:spPr bwMode="auto">
          <a:xfrm>
            <a:off x="400988" y="2308232"/>
            <a:ext cx="8161157" cy="251828"/>
          </a:xfrm>
          <a:custGeom>
            <a:avLst/>
            <a:gdLst/>
            <a:ahLst/>
            <a:cxnLst>
              <a:cxn ang="0">
                <a:pos x="2518" y="210"/>
              </a:cxn>
              <a:cxn ang="0">
                <a:pos x="2964" y="203"/>
              </a:cxn>
              <a:cxn ang="0">
                <a:pos x="3114" y="203"/>
              </a:cxn>
              <a:cxn ang="0">
                <a:pos x="3245" y="204"/>
              </a:cxn>
              <a:cxn ang="0">
                <a:pos x="3385" y="207"/>
              </a:cxn>
              <a:cxn ang="0">
                <a:pos x="3514" y="211"/>
              </a:cxn>
              <a:cxn ang="0">
                <a:pos x="3634" y="215"/>
              </a:cxn>
              <a:cxn ang="0">
                <a:pos x="3761" y="216"/>
              </a:cxn>
              <a:cxn ang="0">
                <a:pos x="3900" y="212"/>
              </a:cxn>
              <a:cxn ang="0">
                <a:pos x="4074" y="217"/>
              </a:cxn>
              <a:cxn ang="0">
                <a:pos x="4307" y="222"/>
              </a:cxn>
              <a:cxn ang="0">
                <a:pos x="4582" y="227"/>
              </a:cxn>
              <a:cxn ang="0">
                <a:pos x="4802" y="213"/>
              </a:cxn>
              <a:cxn ang="0">
                <a:pos x="4939" y="212"/>
              </a:cxn>
              <a:cxn ang="0">
                <a:pos x="5111" y="198"/>
              </a:cxn>
              <a:cxn ang="0">
                <a:pos x="5280" y="198"/>
              </a:cxn>
              <a:cxn ang="0">
                <a:pos x="5445" y="204"/>
              </a:cxn>
              <a:cxn ang="0">
                <a:pos x="5576" y="204"/>
              </a:cxn>
              <a:cxn ang="0">
                <a:pos x="5706" y="209"/>
              </a:cxn>
              <a:cxn ang="0">
                <a:pos x="5897" y="204"/>
              </a:cxn>
              <a:cxn ang="0">
                <a:pos x="6218" y="179"/>
              </a:cxn>
              <a:cxn ang="0">
                <a:pos x="6455" y="153"/>
              </a:cxn>
              <a:cxn ang="0">
                <a:pos x="6721" y="151"/>
              </a:cxn>
              <a:cxn ang="0">
                <a:pos x="6975" y="138"/>
              </a:cxn>
              <a:cxn ang="0">
                <a:pos x="7190" y="103"/>
              </a:cxn>
              <a:cxn ang="0">
                <a:pos x="7378" y="93"/>
              </a:cxn>
              <a:cxn ang="0">
                <a:pos x="7559" y="63"/>
              </a:cxn>
              <a:cxn ang="0">
                <a:pos x="7793" y="55"/>
              </a:cxn>
              <a:cxn ang="0">
                <a:pos x="8121" y="35"/>
              </a:cxn>
              <a:cxn ang="0">
                <a:pos x="8335" y="10"/>
              </a:cxn>
              <a:cxn ang="0">
                <a:pos x="8229" y="25"/>
              </a:cxn>
              <a:cxn ang="0">
                <a:pos x="7973" y="48"/>
              </a:cxn>
              <a:cxn ang="0">
                <a:pos x="7660" y="59"/>
              </a:cxn>
              <a:cxn ang="0">
                <a:pos x="7470" y="68"/>
              </a:cxn>
              <a:cxn ang="0">
                <a:pos x="7275" y="108"/>
              </a:cxn>
              <a:cxn ang="0">
                <a:pos x="7098" y="126"/>
              </a:cxn>
              <a:cxn ang="0">
                <a:pos x="6834" y="146"/>
              </a:cxn>
              <a:cxn ang="0">
                <a:pos x="6585" y="157"/>
              </a:cxn>
              <a:cxn ang="0">
                <a:pos x="6335" y="155"/>
              </a:cxn>
              <a:cxn ang="0">
                <a:pos x="6062" y="196"/>
              </a:cxn>
              <a:cxn ang="0">
                <a:pos x="5765" y="213"/>
              </a:cxn>
              <a:cxn ang="0">
                <a:pos x="5636" y="217"/>
              </a:cxn>
              <a:cxn ang="0">
                <a:pos x="5525" y="216"/>
              </a:cxn>
              <a:cxn ang="0">
                <a:pos x="5385" y="212"/>
              </a:cxn>
              <a:cxn ang="0">
                <a:pos x="5236" y="205"/>
              </a:cxn>
              <a:cxn ang="0">
                <a:pos x="5005" y="231"/>
              </a:cxn>
              <a:cxn ang="0">
                <a:pos x="4867" y="237"/>
              </a:cxn>
              <a:cxn ang="0">
                <a:pos x="4711" y="251"/>
              </a:cxn>
              <a:cxn ang="0">
                <a:pos x="4470" y="251"/>
              </a:cxn>
              <a:cxn ang="0">
                <a:pos x="4204" y="260"/>
              </a:cxn>
              <a:cxn ang="0">
                <a:pos x="3983" y="245"/>
              </a:cxn>
              <a:cxn ang="0">
                <a:pos x="3833" y="235"/>
              </a:cxn>
              <a:cxn ang="0">
                <a:pos x="3697" y="236"/>
              </a:cxn>
              <a:cxn ang="0">
                <a:pos x="3590" y="230"/>
              </a:cxn>
              <a:cxn ang="0">
                <a:pos x="3445" y="218"/>
              </a:cxn>
              <a:cxn ang="0">
                <a:pos x="3307" y="223"/>
              </a:cxn>
              <a:cxn ang="0">
                <a:pos x="3176" y="227"/>
              </a:cxn>
              <a:cxn ang="0">
                <a:pos x="3019" y="234"/>
              </a:cxn>
              <a:cxn ang="0">
                <a:pos x="2863" y="229"/>
              </a:cxn>
              <a:cxn ang="0">
                <a:pos x="2001" y="193"/>
              </a:cxn>
            </a:cxnLst>
            <a:rect l="0" t="0" r="r" b="b"/>
            <a:pathLst>
              <a:path w="8426" h="261">
                <a:moveTo>
                  <a:pt x="0" y="157"/>
                </a:moveTo>
                <a:lnTo>
                  <a:pt x="258" y="155"/>
                </a:lnTo>
                <a:lnTo>
                  <a:pt x="1050" y="149"/>
                </a:lnTo>
                <a:lnTo>
                  <a:pt x="1562" y="149"/>
                </a:lnTo>
                <a:lnTo>
                  <a:pt x="1667" y="151"/>
                </a:lnTo>
                <a:lnTo>
                  <a:pt x="1750" y="160"/>
                </a:lnTo>
                <a:lnTo>
                  <a:pt x="1886" y="176"/>
                </a:lnTo>
                <a:lnTo>
                  <a:pt x="1954" y="187"/>
                </a:lnTo>
                <a:lnTo>
                  <a:pt x="2001" y="193"/>
                </a:lnTo>
                <a:lnTo>
                  <a:pt x="2064" y="203"/>
                </a:lnTo>
                <a:lnTo>
                  <a:pt x="2145" y="210"/>
                </a:lnTo>
                <a:lnTo>
                  <a:pt x="2199" y="211"/>
                </a:lnTo>
                <a:lnTo>
                  <a:pt x="2213" y="211"/>
                </a:lnTo>
                <a:lnTo>
                  <a:pt x="2343" y="212"/>
                </a:lnTo>
                <a:lnTo>
                  <a:pt x="2438" y="213"/>
                </a:lnTo>
                <a:lnTo>
                  <a:pt x="2488" y="211"/>
                </a:lnTo>
                <a:lnTo>
                  <a:pt x="2518" y="210"/>
                </a:lnTo>
                <a:lnTo>
                  <a:pt x="2549" y="210"/>
                </a:lnTo>
                <a:lnTo>
                  <a:pt x="2663" y="206"/>
                </a:lnTo>
                <a:lnTo>
                  <a:pt x="2780" y="197"/>
                </a:lnTo>
                <a:lnTo>
                  <a:pt x="2781" y="197"/>
                </a:lnTo>
                <a:lnTo>
                  <a:pt x="2797" y="197"/>
                </a:lnTo>
                <a:lnTo>
                  <a:pt x="2818" y="197"/>
                </a:lnTo>
                <a:lnTo>
                  <a:pt x="2833" y="196"/>
                </a:lnTo>
                <a:lnTo>
                  <a:pt x="2846" y="196"/>
                </a:lnTo>
                <a:lnTo>
                  <a:pt x="2863" y="196"/>
                </a:lnTo>
                <a:lnTo>
                  <a:pt x="2886" y="194"/>
                </a:lnTo>
                <a:lnTo>
                  <a:pt x="2907" y="198"/>
                </a:lnTo>
                <a:lnTo>
                  <a:pt x="2918" y="199"/>
                </a:lnTo>
                <a:lnTo>
                  <a:pt x="2928" y="200"/>
                </a:lnTo>
                <a:lnTo>
                  <a:pt x="2941" y="201"/>
                </a:lnTo>
                <a:lnTo>
                  <a:pt x="2945" y="202"/>
                </a:lnTo>
                <a:lnTo>
                  <a:pt x="2955" y="202"/>
                </a:lnTo>
                <a:lnTo>
                  <a:pt x="2964" y="203"/>
                </a:lnTo>
                <a:lnTo>
                  <a:pt x="2974" y="203"/>
                </a:lnTo>
                <a:lnTo>
                  <a:pt x="2984" y="203"/>
                </a:lnTo>
                <a:lnTo>
                  <a:pt x="2991" y="203"/>
                </a:lnTo>
                <a:lnTo>
                  <a:pt x="2992" y="203"/>
                </a:lnTo>
                <a:lnTo>
                  <a:pt x="2992" y="204"/>
                </a:lnTo>
                <a:lnTo>
                  <a:pt x="3001" y="204"/>
                </a:lnTo>
                <a:lnTo>
                  <a:pt x="3007" y="204"/>
                </a:lnTo>
                <a:lnTo>
                  <a:pt x="3016" y="204"/>
                </a:lnTo>
                <a:lnTo>
                  <a:pt x="3019" y="205"/>
                </a:lnTo>
                <a:lnTo>
                  <a:pt x="3036" y="204"/>
                </a:lnTo>
                <a:lnTo>
                  <a:pt x="3038" y="204"/>
                </a:lnTo>
                <a:lnTo>
                  <a:pt x="3056" y="204"/>
                </a:lnTo>
                <a:lnTo>
                  <a:pt x="3071" y="204"/>
                </a:lnTo>
                <a:lnTo>
                  <a:pt x="3076" y="204"/>
                </a:lnTo>
                <a:lnTo>
                  <a:pt x="3086" y="204"/>
                </a:lnTo>
                <a:lnTo>
                  <a:pt x="3100" y="204"/>
                </a:lnTo>
                <a:lnTo>
                  <a:pt x="3114" y="203"/>
                </a:lnTo>
                <a:lnTo>
                  <a:pt x="3116" y="203"/>
                </a:lnTo>
                <a:lnTo>
                  <a:pt x="3130" y="203"/>
                </a:lnTo>
                <a:lnTo>
                  <a:pt x="3141" y="203"/>
                </a:lnTo>
                <a:lnTo>
                  <a:pt x="3146" y="203"/>
                </a:lnTo>
                <a:lnTo>
                  <a:pt x="3157" y="203"/>
                </a:lnTo>
                <a:lnTo>
                  <a:pt x="3162" y="203"/>
                </a:lnTo>
                <a:lnTo>
                  <a:pt x="3162" y="203"/>
                </a:lnTo>
                <a:lnTo>
                  <a:pt x="3168" y="203"/>
                </a:lnTo>
                <a:lnTo>
                  <a:pt x="3176" y="203"/>
                </a:lnTo>
                <a:lnTo>
                  <a:pt x="3183" y="204"/>
                </a:lnTo>
                <a:lnTo>
                  <a:pt x="3196" y="204"/>
                </a:lnTo>
                <a:lnTo>
                  <a:pt x="3202" y="204"/>
                </a:lnTo>
                <a:lnTo>
                  <a:pt x="3211" y="204"/>
                </a:lnTo>
                <a:lnTo>
                  <a:pt x="3218" y="204"/>
                </a:lnTo>
                <a:lnTo>
                  <a:pt x="3228" y="204"/>
                </a:lnTo>
                <a:lnTo>
                  <a:pt x="3236" y="204"/>
                </a:lnTo>
                <a:lnTo>
                  <a:pt x="3245" y="204"/>
                </a:lnTo>
                <a:lnTo>
                  <a:pt x="3256" y="204"/>
                </a:lnTo>
                <a:lnTo>
                  <a:pt x="3259" y="204"/>
                </a:lnTo>
                <a:lnTo>
                  <a:pt x="3269" y="204"/>
                </a:lnTo>
                <a:lnTo>
                  <a:pt x="3274" y="204"/>
                </a:lnTo>
                <a:lnTo>
                  <a:pt x="3281" y="204"/>
                </a:lnTo>
                <a:lnTo>
                  <a:pt x="3286" y="204"/>
                </a:lnTo>
                <a:lnTo>
                  <a:pt x="3294" y="204"/>
                </a:lnTo>
                <a:lnTo>
                  <a:pt x="3300" y="204"/>
                </a:lnTo>
                <a:lnTo>
                  <a:pt x="3307" y="204"/>
                </a:lnTo>
                <a:lnTo>
                  <a:pt x="3314" y="205"/>
                </a:lnTo>
                <a:lnTo>
                  <a:pt x="3324" y="206"/>
                </a:lnTo>
                <a:lnTo>
                  <a:pt x="3330" y="206"/>
                </a:lnTo>
                <a:lnTo>
                  <a:pt x="3346" y="207"/>
                </a:lnTo>
                <a:lnTo>
                  <a:pt x="3352" y="207"/>
                </a:lnTo>
                <a:lnTo>
                  <a:pt x="3364" y="207"/>
                </a:lnTo>
                <a:lnTo>
                  <a:pt x="3377" y="209"/>
                </a:lnTo>
                <a:lnTo>
                  <a:pt x="3385" y="207"/>
                </a:lnTo>
                <a:lnTo>
                  <a:pt x="3393" y="206"/>
                </a:lnTo>
                <a:lnTo>
                  <a:pt x="3399" y="206"/>
                </a:lnTo>
                <a:lnTo>
                  <a:pt x="3410" y="204"/>
                </a:lnTo>
                <a:lnTo>
                  <a:pt x="3413" y="204"/>
                </a:lnTo>
                <a:lnTo>
                  <a:pt x="3419" y="204"/>
                </a:lnTo>
                <a:lnTo>
                  <a:pt x="3425" y="203"/>
                </a:lnTo>
                <a:lnTo>
                  <a:pt x="3433" y="203"/>
                </a:lnTo>
                <a:lnTo>
                  <a:pt x="3441" y="204"/>
                </a:lnTo>
                <a:lnTo>
                  <a:pt x="3445" y="204"/>
                </a:lnTo>
                <a:lnTo>
                  <a:pt x="3455" y="205"/>
                </a:lnTo>
                <a:lnTo>
                  <a:pt x="3467" y="206"/>
                </a:lnTo>
                <a:lnTo>
                  <a:pt x="3476" y="207"/>
                </a:lnTo>
                <a:lnTo>
                  <a:pt x="3482" y="207"/>
                </a:lnTo>
                <a:lnTo>
                  <a:pt x="3492" y="210"/>
                </a:lnTo>
                <a:lnTo>
                  <a:pt x="3499" y="210"/>
                </a:lnTo>
                <a:lnTo>
                  <a:pt x="3506" y="211"/>
                </a:lnTo>
                <a:lnTo>
                  <a:pt x="3514" y="211"/>
                </a:lnTo>
                <a:lnTo>
                  <a:pt x="3522" y="212"/>
                </a:lnTo>
                <a:lnTo>
                  <a:pt x="3529" y="212"/>
                </a:lnTo>
                <a:lnTo>
                  <a:pt x="3536" y="213"/>
                </a:lnTo>
                <a:lnTo>
                  <a:pt x="3543" y="214"/>
                </a:lnTo>
                <a:lnTo>
                  <a:pt x="3554" y="214"/>
                </a:lnTo>
                <a:lnTo>
                  <a:pt x="3561" y="214"/>
                </a:lnTo>
                <a:lnTo>
                  <a:pt x="3572" y="214"/>
                </a:lnTo>
                <a:lnTo>
                  <a:pt x="3581" y="215"/>
                </a:lnTo>
                <a:lnTo>
                  <a:pt x="3590" y="215"/>
                </a:lnTo>
                <a:lnTo>
                  <a:pt x="3598" y="216"/>
                </a:lnTo>
                <a:lnTo>
                  <a:pt x="3603" y="217"/>
                </a:lnTo>
                <a:lnTo>
                  <a:pt x="3611" y="216"/>
                </a:lnTo>
                <a:lnTo>
                  <a:pt x="3614" y="216"/>
                </a:lnTo>
                <a:lnTo>
                  <a:pt x="3620" y="215"/>
                </a:lnTo>
                <a:lnTo>
                  <a:pt x="3625" y="215"/>
                </a:lnTo>
                <a:lnTo>
                  <a:pt x="3631" y="215"/>
                </a:lnTo>
                <a:lnTo>
                  <a:pt x="3634" y="215"/>
                </a:lnTo>
                <a:lnTo>
                  <a:pt x="3643" y="217"/>
                </a:lnTo>
                <a:lnTo>
                  <a:pt x="3650" y="218"/>
                </a:lnTo>
                <a:lnTo>
                  <a:pt x="3657" y="218"/>
                </a:lnTo>
                <a:lnTo>
                  <a:pt x="3660" y="218"/>
                </a:lnTo>
                <a:lnTo>
                  <a:pt x="3669" y="217"/>
                </a:lnTo>
                <a:lnTo>
                  <a:pt x="3674" y="217"/>
                </a:lnTo>
                <a:lnTo>
                  <a:pt x="3683" y="216"/>
                </a:lnTo>
                <a:lnTo>
                  <a:pt x="3687" y="217"/>
                </a:lnTo>
                <a:lnTo>
                  <a:pt x="3697" y="217"/>
                </a:lnTo>
                <a:lnTo>
                  <a:pt x="3703" y="217"/>
                </a:lnTo>
                <a:lnTo>
                  <a:pt x="3713" y="217"/>
                </a:lnTo>
                <a:lnTo>
                  <a:pt x="3723" y="217"/>
                </a:lnTo>
                <a:lnTo>
                  <a:pt x="3725" y="217"/>
                </a:lnTo>
                <a:lnTo>
                  <a:pt x="3740" y="217"/>
                </a:lnTo>
                <a:lnTo>
                  <a:pt x="3747" y="217"/>
                </a:lnTo>
                <a:lnTo>
                  <a:pt x="3755" y="216"/>
                </a:lnTo>
                <a:lnTo>
                  <a:pt x="3761" y="216"/>
                </a:lnTo>
                <a:lnTo>
                  <a:pt x="3768" y="215"/>
                </a:lnTo>
                <a:lnTo>
                  <a:pt x="3777" y="215"/>
                </a:lnTo>
                <a:lnTo>
                  <a:pt x="3786" y="215"/>
                </a:lnTo>
                <a:lnTo>
                  <a:pt x="3793" y="215"/>
                </a:lnTo>
                <a:lnTo>
                  <a:pt x="3801" y="215"/>
                </a:lnTo>
                <a:lnTo>
                  <a:pt x="3811" y="214"/>
                </a:lnTo>
                <a:lnTo>
                  <a:pt x="3818" y="214"/>
                </a:lnTo>
                <a:lnTo>
                  <a:pt x="3829" y="213"/>
                </a:lnTo>
                <a:lnTo>
                  <a:pt x="3833" y="213"/>
                </a:lnTo>
                <a:lnTo>
                  <a:pt x="3840" y="213"/>
                </a:lnTo>
                <a:lnTo>
                  <a:pt x="3850" y="212"/>
                </a:lnTo>
                <a:lnTo>
                  <a:pt x="3858" y="212"/>
                </a:lnTo>
                <a:lnTo>
                  <a:pt x="3869" y="211"/>
                </a:lnTo>
                <a:lnTo>
                  <a:pt x="3875" y="211"/>
                </a:lnTo>
                <a:lnTo>
                  <a:pt x="3887" y="211"/>
                </a:lnTo>
                <a:lnTo>
                  <a:pt x="3893" y="211"/>
                </a:lnTo>
                <a:lnTo>
                  <a:pt x="3900" y="212"/>
                </a:lnTo>
                <a:lnTo>
                  <a:pt x="3907" y="212"/>
                </a:lnTo>
                <a:lnTo>
                  <a:pt x="3917" y="212"/>
                </a:lnTo>
                <a:lnTo>
                  <a:pt x="3923" y="213"/>
                </a:lnTo>
                <a:lnTo>
                  <a:pt x="3931" y="213"/>
                </a:lnTo>
                <a:lnTo>
                  <a:pt x="3945" y="214"/>
                </a:lnTo>
                <a:lnTo>
                  <a:pt x="3957" y="215"/>
                </a:lnTo>
                <a:lnTo>
                  <a:pt x="3966" y="215"/>
                </a:lnTo>
                <a:lnTo>
                  <a:pt x="3978" y="216"/>
                </a:lnTo>
                <a:lnTo>
                  <a:pt x="3983" y="215"/>
                </a:lnTo>
                <a:lnTo>
                  <a:pt x="3994" y="215"/>
                </a:lnTo>
                <a:lnTo>
                  <a:pt x="4009" y="215"/>
                </a:lnTo>
                <a:lnTo>
                  <a:pt x="4018" y="216"/>
                </a:lnTo>
                <a:lnTo>
                  <a:pt x="4033" y="216"/>
                </a:lnTo>
                <a:lnTo>
                  <a:pt x="4044" y="217"/>
                </a:lnTo>
                <a:lnTo>
                  <a:pt x="4053" y="217"/>
                </a:lnTo>
                <a:lnTo>
                  <a:pt x="4061" y="217"/>
                </a:lnTo>
                <a:lnTo>
                  <a:pt x="4074" y="217"/>
                </a:lnTo>
                <a:lnTo>
                  <a:pt x="4088" y="217"/>
                </a:lnTo>
                <a:lnTo>
                  <a:pt x="4098" y="217"/>
                </a:lnTo>
                <a:lnTo>
                  <a:pt x="4107" y="217"/>
                </a:lnTo>
                <a:lnTo>
                  <a:pt x="4119" y="217"/>
                </a:lnTo>
                <a:lnTo>
                  <a:pt x="4145" y="218"/>
                </a:lnTo>
                <a:lnTo>
                  <a:pt x="4151" y="218"/>
                </a:lnTo>
                <a:lnTo>
                  <a:pt x="4158" y="218"/>
                </a:lnTo>
                <a:lnTo>
                  <a:pt x="4193" y="218"/>
                </a:lnTo>
                <a:lnTo>
                  <a:pt x="4204" y="218"/>
                </a:lnTo>
                <a:lnTo>
                  <a:pt x="4223" y="217"/>
                </a:lnTo>
                <a:lnTo>
                  <a:pt x="4230" y="218"/>
                </a:lnTo>
                <a:lnTo>
                  <a:pt x="4244" y="218"/>
                </a:lnTo>
                <a:lnTo>
                  <a:pt x="4265" y="219"/>
                </a:lnTo>
                <a:lnTo>
                  <a:pt x="4279" y="221"/>
                </a:lnTo>
                <a:lnTo>
                  <a:pt x="4285" y="221"/>
                </a:lnTo>
                <a:lnTo>
                  <a:pt x="4298" y="221"/>
                </a:lnTo>
                <a:lnTo>
                  <a:pt x="4307" y="222"/>
                </a:lnTo>
                <a:lnTo>
                  <a:pt x="4309" y="222"/>
                </a:lnTo>
                <a:lnTo>
                  <a:pt x="4343" y="223"/>
                </a:lnTo>
                <a:lnTo>
                  <a:pt x="4347" y="223"/>
                </a:lnTo>
                <a:lnTo>
                  <a:pt x="4393" y="225"/>
                </a:lnTo>
                <a:lnTo>
                  <a:pt x="4411" y="226"/>
                </a:lnTo>
                <a:lnTo>
                  <a:pt x="4432" y="226"/>
                </a:lnTo>
                <a:lnTo>
                  <a:pt x="4437" y="227"/>
                </a:lnTo>
                <a:lnTo>
                  <a:pt x="4461" y="230"/>
                </a:lnTo>
                <a:lnTo>
                  <a:pt x="4470" y="229"/>
                </a:lnTo>
                <a:lnTo>
                  <a:pt x="4485" y="228"/>
                </a:lnTo>
                <a:lnTo>
                  <a:pt x="4500" y="229"/>
                </a:lnTo>
                <a:lnTo>
                  <a:pt x="4512" y="229"/>
                </a:lnTo>
                <a:lnTo>
                  <a:pt x="4527" y="229"/>
                </a:lnTo>
                <a:lnTo>
                  <a:pt x="4541" y="229"/>
                </a:lnTo>
                <a:lnTo>
                  <a:pt x="4561" y="227"/>
                </a:lnTo>
                <a:lnTo>
                  <a:pt x="4572" y="227"/>
                </a:lnTo>
                <a:lnTo>
                  <a:pt x="4582" y="227"/>
                </a:lnTo>
                <a:lnTo>
                  <a:pt x="4604" y="228"/>
                </a:lnTo>
                <a:lnTo>
                  <a:pt x="4612" y="229"/>
                </a:lnTo>
                <a:lnTo>
                  <a:pt x="4626" y="229"/>
                </a:lnTo>
                <a:lnTo>
                  <a:pt x="4641" y="230"/>
                </a:lnTo>
                <a:lnTo>
                  <a:pt x="4658" y="228"/>
                </a:lnTo>
                <a:lnTo>
                  <a:pt x="4666" y="227"/>
                </a:lnTo>
                <a:lnTo>
                  <a:pt x="4681" y="224"/>
                </a:lnTo>
                <a:lnTo>
                  <a:pt x="4693" y="223"/>
                </a:lnTo>
                <a:lnTo>
                  <a:pt x="4711" y="221"/>
                </a:lnTo>
                <a:lnTo>
                  <a:pt x="4721" y="219"/>
                </a:lnTo>
                <a:lnTo>
                  <a:pt x="4742" y="216"/>
                </a:lnTo>
                <a:lnTo>
                  <a:pt x="4760" y="215"/>
                </a:lnTo>
                <a:lnTo>
                  <a:pt x="4772" y="215"/>
                </a:lnTo>
                <a:lnTo>
                  <a:pt x="4783" y="214"/>
                </a:lnTo>
                <a:lnTo>
                  <a:pt x="4791" y="213"/>
                </a:lnTo>
                <a:lnTo>
                  <a:pt x="4797" y="213"/>
                </a:lnTo>
                <a:lnTo>
                  <a:pt x="4802" y="213"/>
                </a:lnTo>
                <a:lnTo>
                  <a:pt x="4808" y="212"/>
                </a:lnTo>
                <a:lnTo>
                  <a:pt x="4818" y="212"/>
                </a:lnTo>
                <a:lnTo>
                  <a:pt x="4824" y="212"/>
                </a:lnTo>
                <a:lnTo>
                  <a:pt x="4834" y="211"/>
                </a:lnTo>
                <a:lnTo>
                  <a:pt x="4841" y="211"/>
                </a:lnTo>
                <a:lnTo>
                  <a:pt x="4848" y="211"/>
                </a:lnTo>
                <a:lnTo>
                  <a:pt x="4852" y="211"/>
                </a:lnTo>
                <a:lnTo>
                  <a:pt x="4861" y="211"/>
                </a:lnTo>
                <a:lnTo>
                  <a:pt x="4867" y="211"/>
                </a:lnTo>
                <a:lnTo>
                  <a:pt x="4875" y="211"/>
                </a:lnTo>
                <a:lnTo>
                  <a:pt x="4883" y="212"/>
                </a:lnTo>
                <a:lnTo>
                  <a:pt x="4890" y="212"/>
                </a:lnTo>
                <a:lnTo>
                  <a:pt x="4900" y="212"/>
                </a:lnTo>
                <a:lnTo>
                  <a:pt x="4907" y="212"/>
                </a:lnTo>
                <a:lnTo>
                  <a:pt x="4920" y="212"/>
                </a:lnTo>
                <a:lnTo>
                  <a:pt x="4930" y="212"/>
                </a:lnTo>
                <a:lnTo>
                  <a:pt x="4939" y="212"/>
                </a:lnTo>
                <a:lnTo>
                  <a:pt x="4948" y="212"/>
                </a:lnTo>
                <a:lnTo>
                  <a:pt x="4954" y="211"/>
                </a:lnTo>
                <a:lnTo>
                  <a:pt x="4960" y="211"/>
                </a:lnTo>
                <a:lnTo>
                  <a:pt x="4964" y="210"/>
                </a:lnTo>
                <a:lnTo>
                  <a:pt x="4968" y="210"/>
                </a:lnTo>
                <a:lnTo>
                  <a:pt x="4978" y="210"/>
                </a:lnTo>
                <a:lnTo>
                  <a:pt x="4982" y="210"/>
                </a:lnTo>
                <a:lnTo>
                  <a:pt x="4994" y="209"/>
                </a:lnTo>
                <a:lnTo>
                  <a:pt x="5005" y="207"/>
                </a:lnTo>
                <a:lnTo>
                  <a:pt x="5014" y="207"/>
                </a:lnTo>
                <a:lnTo>
                  <a:pt x="5027" y="206"/>
                </a:lnTo>
                <a:lnTo>
                  <a:pt x="5038" y="206"/>
                </a:lnTo>
                <a:lnTo>
                  <a:pt x="5047" y="205"/>
                </a:lnTo>
                <a:lnTo>
                  <a:pt x="5059" y="203"/>
                </a:lnTo>
                <a:lnTo>
                  <a:pt x="5076" y="201"/>
                </a:lnTo>
                <a:lnTo>
                  <a:pt x="5095" y="199"/>
                </a:lnTo>
                <a:lnTo>
                  <a:pt x="5111" y="198"/>
                </a:lnTo>
                <a:lnTo>
                  <a:pt x="5129" y="198"/>
                </a:lnTo>
                <a:lnTo>
                  <a:pt x="5151" y="197"/>
                </a:lnTo>
                <a:lnTo>
                  <a:pt x="5170" y="197"/>
                </a:lnTo>
                <a:lnTo>
                  <a:pt x="5195" y="198"/>
                </a:lnTo>
                <a:lnTo>
                  <a:pt x="5204" y="198"/>
                </a:lnTo>
                <a:lnTo>
                  <a:pt x="5214" y="198"/>
                </a:lnTo>
                <a:lnTo>
                  <a:pt x="5222" y="197"/>
                </a:lnTo>
                <a:lnTo>
                  <a:pt x="5231" y="197"/>
                </a:lnTo>
                <a:lnTo>
                  <a:pt x="5236" y="197"/>
                </a:lnTo>
                <a:lnTo>
                  <a:pt x="5240" y="197"/>
                </a:lnTo>
                <a:lnTo>
                  <a:pt x="5249" y="197"/>
                </a:lnTo>
                <a:lnTo>
                  <a:pt x="5253" y="197"/>
                </a:lnTo>
                <a:lnTo>
                  <a:pt x="5259" y="197"/>
                </a:lnTo>
                <a:lnTo>
                  <a:pt x="5262" y="198"/>
                </a:lnTo>
                <a:lnTo>
                  <a:pt x="5269" y="198"/>
                </a:lnTo>
                <a:lnTo>
                  <a:pt x="5273" y="198"/>
                </a:lnTo>
                <a:lnTo>
                  <a:pt x="5280" y="198"/>
                </a:lnTo>
                <a:lnTo>
                  <a:pt x="5288" y="198"/>
                </a:lnTo>
                <a:lnTo>
                  <a:pt x="5300" y="198"/>
                </a:lnTo>
                <a:lnTo>
                  <a:pt x="5313" y="198"/>
                </a:lnTo>
                <a:lnTo>
                  <a:pt x="5319" y="198"/>
                </a:lnTo>
                <a:lnTo>
                  <a:pt x="5332" y="198"/>
                </a:lnTo>
                <a:lnTo>
                  <a:pt x="5342" y="198"/>
                </a:lnTo>
                <a:lnTo>
                  <a:pt x="5353" y="198"/>
                </a:lnTo>
                <a:lnTo>
                  <a:pt x="5372" y="198"/>
                </a:lnTo>
                <a:lnTo>
                  <a:pt x="5385" y="199"/>
                </a:lnTo>
                <a:lnTo>
                  <a:pt x="5390" y="199"/>
                </a:lnTo>
                <a:lnTo>
                  <a:pt x="5394" y="199"/>
                </a:lnTo>
                <a:lnTo>
                  <a:pt x="5403" y="199"/>
                </a:lnTo>
                <a:lnTo>
                  <a:pt x="5407" y="199"/>
                </a:lnTo>
                <a:lnTo>
                  <a:pt x="5413" y="200"/>
                </a:lnTo>
                <a:lnTo>
                  <a:pt x="5421" y="201"/>
                </a:lnTo>
                <a:lnTo>
                  <a:pt x="5433" y="202"/>
                </a:lnTo>
                <a:lnTo>
                  <a:pt x="5445" y="204"/>
                </a:lnTo>
                <a:lnTo>
                  <a:pt x="5456" y="204"/>
                </a:lnTo>
                <a:lnTo>
                  <a:pt x="5469" y="205"/>
                </a:lnTo>
                <a:lnTo>
                  <a:pt x="5480" y="206"/>
                </a:lnTo>
                <a:lnTo>
                  <a:pt x="5489" y="206"/>
                </a:lnTo>
                <a:lnTo>
                  <a:pt x="5500" y="206"/>
                </a:lnTo>
                <a:lnTo>
                  <a:pt x="5504" y="206"/>
                </a:lnTo>
                <a:lnTo>
                  <a:pt x="5510" y="206"/>
                </a:lnTo>
                <a:lnTo>
                  <a:pt x="5517" y="206"/>
                </a:lnTo>
                <a:lnTo>
                  <a:pt x="5525" y="205"/>
                </a:lnTo>
                <a:lnTo>
                  <a:pt x="5532" y="204"/>
                </a:lnTo>
                <a:lnTo>
                  <a:pt x="5535" y="204"/>
                </a:lnTo>
                <a:lnTo>
                  <a:pt x="5541" y="204"/>
                </a:lnTo>
                <a:lnTo>
                  <a:pt x="5549" y="204"/>
                </a:lnTo>
                <a:lnTo>
                  <a:pt x="5560" y="204"/>
                </a:lnTo>
                <a:lnTo>
                  <a:pt x="5563" y="204"/>
                </a:lnTo>
                <a:lnTo>
                  <a:pt x="5572" y="204"/>
                </a:lnTo>
                <a:lnTo>
                  <a:pt x="5576" y="204"/>
                </a:lnTo>
                <a:lnTo>
                  <a:pt x="5581" y="204"/>
                </a:lnTo>
                <a:lnTo>
                  <a:pt x="5586" y="204"/>
                </a:lnTo>
                <a:lnTo>
                  <a:pt x="5595" y="205"/>
                </a:lnTo>
                <a:lnTo>
                  <a:pt x="5603" y="206"/>
                </a:lnTo>
                <a:lnTo>
                  <a:pt x="5610" y="206"/>
                </a:lnTo>
                <a:lnTo>
                  <a:pt x="5614" y="206"/>
                </a:lnTo>
                <a:lnTo>
                  <a:pt x="5621" y="206"/>
                </a:lnTo>
                <a:lnTo>
                  <a:pt x="5626" y="206"/>
                </a:lnTo>
                <a:lnTo>
                  <a:pt x="5636" y="206"/>
                </a:lnTo>
                <a:lnTo>
                  <a:pt x="5648" y="207"/>
                </a:lnTo>
                <a:lnTo>
                  <a:pt x="5655" y="207"/>
                </a:lnTo>
                <a:lnTo>
                  <a:pt x="5662" y="207"/>
                </a:lnTo>
                <a:lnTo>
                  <a:pt x="5666" y="207"/>
                </a:lnTo>
                <a:lnTo>
                  <a:pt x="5677" y="207"/>
                </a:lnTo>
                <a:lnTo>
                  <a:pt x="5689" y="207"/>
                </a:lnTo>
                <a:lnTo>
                  <a:pt x="5696" y="207"/>
                </a:lnTo>
                <a:lnTo>
                  <a:pt x="5706" y="209"/>
                </a:lnTo>
                <a:lnTo>
                  <a:pt x="5722" y="209"/>
                </a:lnTo>
                <a:lnTo>
                  <a:pt x="5726" y="209"/>
                </a:lnTo>
                <a:lnTo>
                  <a:pt x="5730" y="209"/>
                </a:lnTo>
                <a:lnTo>
                  <a:pt x="5737" y="210"/>
                </a:lnTo>
                <a:lnTo>
                  <a:pt x="5741" y="210"/>
                </a:lnTo>
                <a:lnTo>
                  <a:pt x="5748" y="210"/>
                </a:lnTo>
                <a:lnTo>
                  <a:pt x="5754" y="210"/>
                </a:lnTo>
                <a:lnTo>
                  <a:pt x="5760" y="210"/>
                </a:lnTo>
                <a:lnTo>
                  <a:pt x="5765" y="210"/>
                </a:lnTo>
                <a:lnTo>
                  <a:pt x="5776" y="209"/>
                </a:lnTo>
                <a:lnTo>
                  <a:pt x="5786" y="210"/>
                </a:lnTo>
                <a:lnTo>
                  <a:pt x="5802" y="210"/>
                </a:lnTo>
                <a:lnTo>
                  <a:pt x="5820" y="209"/>
                </a:lnTo>
                <a:lnTo>
                  <a:pt x="5833" y="206"/>
                </a:lnTo>
                <a:lnTo>
                  <a:pt x="5864" y="206"/>
                </a:lnTo>
                <a:lnTo>
                  <a:pt x="5877" y="205"/>
                </a:lnTo>
                <a:lnTo>
                  <a:pt x="5897" y="204"/>
                </a:lnTo>
                <a:lnTo>
                  <a:pt x="5916" y="203"/>
                </a:lnTo>
                <a:lnTo>
                  <a:pt x="5935" y="202"/>
                </a:lnTo>
                <a:lnTo>
                  <a:pt x="5958" y="202"/>
                </a:lnTo>
                <a:lnTo>
                  <a:pt x="5969" y="201"/>
                </a:lnTo>
                <a:lnTo>
                  <a:pt x="5980" y="201"/>
                </a:lnTo>
                <a:lnTo>
                  <a:pt x="6007" y="200"/>
                </a:lnTo>
                <a:lnTo>
                  <a:pt x="6022" y="199"/>
                </a:lnTo>
                <a:lnTo>
                  <a:pt x="6050" y="198"/>
                </a:lnTo>
                <a:lnTo>
                  <a:pt x="6062" y="196"/>
                </a:lnTo>
                <a:lnTo>
                  <a:pt x="6079" y="194"/>
                </a:lnTo>
                <a:lnTo>
                  <a:pt x="6107" y="191"/>
                </a:lnTo>
                <a:lnTo>
                  <a:pt x="6126" y="190"/>
                </a:lnTo>
                <a:lnTo>
                  <a:pt x="6140" y="188"/>
                </a:lnTo>
                <a:lnTo>
                  <a:pt x="6164" y="186"/>
                </a:lnTo>
                <a:lnTo>
                  <a:pt x="6179" y="185"/>
                </a:lnTo>
                <a:lnTo>
                  <a:pt x="6197" y="181"/>
                </a:lnTo>
                <a:lnTo>
                  <a:pt x="6218" y="179"/>
                </a:lnTo>
                <a:lnTo>
                  <a:pt x="6228" y="178"/>
                </a:lnTo>
                <a:lnTo>
                  <a:pt x="6242" y="175"/>
                </a:lnTo>
                <a:lnTo>
                  <a:pt x="6260" y="171"/>
                </a:lnTo>
                <a:lnTo>
                  <a:pt x="6274" y="167"/>
                </a:lnTo>
                <a:lnTo>
                  <a:pt x="6282" y="164"/>
                </a:lnTo>
                <a:lnTo>
                  <a:pt x="6297" y="160"/>
                </a:lnTo>
                <a:lnTo>
                  <a:pt x="6306" y="159"/>
                </a:lnTo>
                <a:lnTo>
                  <a:pt x="6324" y="155"/>
                </a:lnTo>
                <a:lnTo>
                  <a:pt x="6335" y="155"/>
                </a:lnTo>
                <a:lnTo>
                  <a:pt x="6351" y="155"/>
                </a:lnTo>
                <a:lnTo>
                  <a:pt x="6367" y="155"/>
                </a:lnTo>
                <a:lnTo>
                  <a:pt x="6383" y="155"/>
                </a:lnTo>
                <a:lnTo>
                  <a:pt x="6399" y="154"/>
                </a:lnTo>
                <a:lnTo>
                  <a:pt x="6421" y="154"/>
                </a:lnTo>
                <a:lnTo>
                  <a:pt x="6425" y="154"/>
                </a:lnTo>
                <a:lnTo>
                  <a:pt x="6437" y="154"/>
                </a:lnTo>
                <a:lnTo>
                  <a:pt x="6455" y="153"/>
                </a:lnTo>
                <a:lnTo>
                  <a:pt x="6472" y="152"/>
                </a:lnTo>
                <a:lnTo>
                  <a:pt x="6485" y="152"/>
                </a:lnTo>
                <a:lnTo>
                  <a:pt x="6499" y="154"/>
                </a:lnTo>
                <a:lnTo>
                  <a:pt x="6514" y="155"/>
                </a:lnTo>
                <a:lnTo>
                  <a:pt x="6531" y="157"/>
                </a:lnTo>
                <a:lnTo>
                  <a:pt x="6539" y="157"/>
                </a:lnTo>
                <a:lnTo>
                  <a:pt x="6552" y="158"/>
                </a:lnTo>
                <a:lnTo>
                  <a:pt x="6567" y="158"/>
                </a:lnTo>
                <a:lnTo>
                  <a:pt x="6585" y="157"/>
                </a:lnTo>
                <a:lnTo>
                  <a:pt x="6597" y="157"/>
                </a:lnTo>
                <a:lnTo>
                  <a:pt x="6617" y="157"/>
                </a:lnTo>
                <a:lnTo>
                  <a:pt x="6639" y="155"/>
                </a:lnTo>
                <a:lnTo>
                  <a:pt x="6653" y="154"/>
                </a:lnTo>
                <a:lnTo>
                  <a:pt x="6670" y="153"/>
                </a:lnTo>
                <a:lnTo>
                  <a:pt x="6687" y="153"/>
                </a:lnTo>
                <a:lnTo>
                  <a:pt x="6705" y="152"/>
                </a:lnTo>
                <a:lnTo>
                  <a:pt x="6721" y="151"/>
                </a:lnTo>
                <a:lnTo>
                  <a:pt x="6734" y="150"/>
                </a:lnTo>
                <a:lnTo>
                  <a:pt x="6753" y="150"/>
                </a:lnTo>
                <a:lnTo>
                  <a:pt x="6759" y="149"/>
                </a:lnTo>
                <a:lnTo>
                  <a:pt x="6768" y="149"/>
                </a:lnTo>
                <a:lnTo>
                  <a:pt x="6780" y="149"/>
                </a:lnTo>
                <a:lnTo>
                  <a:pt x="6788" y="148"/>
                </a:lnTo>
                <a:lnTo>
                  <a:pt x="6804" y="148"/>
                </a:lnTo>
                <a:lnTo>
                  <a:pt x="6827" y="146"/>
                </a:lnTo>
                <a:lnTo>
                  <a:pt x="6834" y="146"/>
                </a:lnTo>
                <a:lnTo>
                  <a:pt x="6840" y="145"/>
                </a:lnTo>
                <a:lnTo>
                  <a:pt x="6865" y="144"/>
                </a:lnTo>
                <a:lnTo>
                  <a:pt x="6888" y="142"/>
                </a:lnTo>
                <a:lnTo>
                  <a:pt x="6902" y="141"/>
                </a:lnTo>
                <a:lnTo>
                  <a:pt x="6917" y="140"/>
                </a:lnTo>
                <a:lnTo>
                  <a:pt x="6936" y="140"/>
                </a:lnTo>
                <a:lnTo>
                  <a:pt x="6956" y="139"/>
                </a:lnTo>
                <a:lnTo>
                  <a:pt x="6975" y="138"/>
                </a:lnTo>
                <a:lnTo>
                  <a:pt x="6990" y="137"/>
                </a:lnTo>
                <a:lnTo>
                  <a:pt x="7016" y="136"/>
                </a:lnTo>
                <a:lnTo>
                  <a:pt x="7032" y="134"/>
                </a:lnTo>
                <a:lnTo>
                  <a:pt x="7045" y="134"/>
                </a:lnTo>
                <a:lnTo>
                  <a:pt x="7059" y="133"/>
                </a:lnTo>
                <a:lnTo>
                  <a:pt x="7068" y="132"/>
                </a:lnTo>
                <a:lnTo>
                  <a:pt x="7079" y="131"/>
                </a:lnTo>
                <a:lnTo>
                  <a:pt x="7092" y="128"/>
                </a:lnTo>
                <a:lnTo>
                  <a:pt x="7098" y="126"/>
                </a:lnTo>
                <a:lnTo>
                  <a:pt x="7114" y="123"/>
                </a:lnTo>
                <a:lnTo>
                  <a:pt x="7126" y="120"/>
                </a:lnTo>
                <a:lnTo>
                  <a:pt x="7138" y="115"/>
                </a:lnTo>
                <a:lnTo>
                  <a:pt x="7151" y="111"/>
                </a:lnTo>
                <a:lnTo>
                  <a:pt x="7159" y="108"/>
                </a:lnTo>
                <a:lnTo>
                  <a:pt x="7171" y="107"/>
                </a:lnTo>
                <a:lnTo>
                  <a:pt x="7183" y="107"/>
                </a:lnTo>
                <a:lnTo>
                  <a:pt x="7190" y="103"/>
                </a:lnTo>
                <a:lnTo>
                  <a:pt x="7200" y="102"/>
                </a:lnTo>
                <a:lnTo>
                  <a:pt x="7209" y="102"/>
                </a:lnTo>
                <a:lnTo>
                  <a:pt x="7213" y="102"/>
                </a:lnTo>
                <a:lnTo>
                  <a:pt x="7222" y="102"/>
                </a:lnTo>
                <a:lnTo>
                  <a:pt x="7232" y="102"/>
                </a:lnTo>
                <a:lnTo>
                  <a:pt x="7243" y="103"/>
                </a:lnTo>
                <a:lnTo>
                  <a:pt x="7254" y="105"/>
                </a:lnTo>
                <a:lnTo>
                  <a:pt x="7265" y="106"/>
                </a:lnTo>
                <a:lnTo>
                  <a:pt x="7275" y="108"/>
                </a:lnTo>
                <a:lnTo>
                  <a:pt x="7285" y="109"/>
                </a:lnTo>
                <a:lnTo>
                  <a:pt x="7300" y="107"/>
                </a:lnTo>
                <a:lnTo>
                  <a:pt x="7314" y="105"/>
                </a:lnTo>
                <a:lnTo>
                  <a:pt x="7324" y="102"/>
                </a:lnTo>
                <a:lnTo>
                  <a:pt x="7333" y="100"/>
                </a:lnTo>
                <a:lnTo>
                  <a:pt x="7347" y="98"/>
                </a:lnTo>
                <a:lnTo>
                  <a:pt x="7368" y="95"/>
                </a:lnTo>
                <a:lnTo>
                  <a:pt x="7378" y="93"/>
                </a:lnTo>
                <a:lnTo>
                  <a:pt x="7387" y="92"/>
                </a:lnTo>
                <a:lnTo>
                  <a:pt x="7402" y="88"/>
                </a:lnTo>
                <a:lnTo>
                  <a:pt x="7409" y="87"/>
                </a:lnTo>
                <a:lnTo>
                  <a:pt x="7418" y="86"/>
                </a:lnTo>
                <a:lnTo>
                  <a:pt x="7432" y="71"/>
                </a:lnTo>
                <a:lnTo>
                  <a:pt x="7443" y="70"/>
                </a:lnTo>
                <a:lnTo>
                  <a:pt x="7452" y="69"/>
                </a:lnTo>
                <a:lnTo>
                  <a:pt x="7460" y="68"/>
                </a:lnTo>
                <a:lnTo>
                  <a:pt x="7470" y="68"/>
                </a:lnTo>
                <a:lnTo>
                  <a:pt x="7478" y="67"/>
                </a:lnTo>
                <a:lnTo>
                  <a:pt x="7486" y="65"/>
                </a:lnTo>
                <a:lnTo>
                  <a:pt x="7501" y="64"/>
                </a:lnTo>
                <a:lnTo>
                  <a:pt x="7511" y="64"/>
                </a:lnTo>
                <a:lnTo>
                  <a:pt x="7525" y="63"/>
                </a:lnTo>
                <a:lnTo>
                  <a:pt x="7538" y="63"/>
                </a:lnTo>
                <a:lnTo>
                  <a:pt x="7551" y="63"/>
                </a:lnTo>
                <a:lnTo>
                  <a:pt x="7559" y="63"/>
                </a:lnTo>
                <a:lnTo>
                  <a:pt x="7563" y="63"/>
                </a:lnTo>
                <a:lnTo>
                  <a:pt x="7570" y="62"/>
                </a:lnTo>
                <a:lnTo>
                  <a:pt x="7578" y="62"/>
                </a:lnTo>
                <a:lnTo>
                  <a:pt x="7594" y="62"/>
                </a:lnTo>
                <a:lnTo>
                  <a:pt x="7607" y="61"/>
                </a:lnTo>
                <a:lnTo>
                  <a:pt x="7618" y="61"/>
                </a:lnTo>
                <a:lnTo>
                  <a:pt x="7628" y="59"/>
                </a:lnTo>
                <a:lnTo>
                  <a:pt x="7647" y="59"/>
                </a:lnTo>
                <a:lnTo>
                  <a:pt x="7660" y="59"/>
                </a:lnTo>
                <a:lnTo>
                  <a:pt x="7670" y="59"/>
                </a:lnTo>
                <a:lnTo>
                  <a:pt x="7687" y="58"/>
                </a:lnTo>
                <a:lnTo>
                  <a:pt x="7704" y="57"/>
                </a:lnTo>
                <a:lnTo>
                  <a:pt x="7716" y="56"/>
                </a:lnTo>
                <a:lnTo>
                  <a:pt x="7732" y="56"/>
                </a:lnTo>
                <a:lnTo>
                  <a:pt x="7751" y="55"/>
                </a:lnTo>
                <a:lnTo>
                  <a:pt x="7771" y="55"/>
                </a:lnTo>
                <a:lnTo>
                  <a:pt x="7793" y="55"/>
                </a:lnTo>
                <a:lnTo>
                  <a:pt x="7819" y="54"/>
                </a:lnTo>
                <a:lnTo>
                  <a:pt x="7840" y="54"/>
                </a:lnTo>
                <a:lnTo>
                  <a:pt x="7850" y="54"/>
                </a:lnTo>
                <a:lnTo>
                  <a:pt x="7876" y="52"/>
                </a:lnTo>
                <a:lnTo>
                  <a:pt x="7895" y="51"/>
                </a:lnTo>
                <a:lnTo>
                  <a:pt x="7908" y="50"/>
                </a:lnTo>
                <a:lnTo>
                  <a:pt x="7938" y="49"/>
                </a:lnTo>
                <a:lnTo>
                  <a:pt x="7958" y="49"/>
                </a:lnTo>
                <a:lnTo>
                  <a:pt x="7973" y="48"/>
                </a:lnTo>
                <a:lnTo>
                  <a:pt x="7985" y="48"/>
                </a:lnTo>
                <a:lnTo>
                  <a:pt x="7996" y="47"/>
                </a:lnTo>
                <a:lnTo>
                  <a:pt x="8014" y="45"/>
                </a:lnTo>
                <a:lnTo>
                  <a:pt x="8028" y="43"/>
                </a:lnTo>
                <a:lnTo>
                  <a:pt x="8048" y="41"/>
                </a:lnTo>
                <a:lnTo>
                  <a:pt x="8073" y="38"/>
                </a:lnTo>
                <a:lnTo>
                  <a:pt x="8102" y="36"/>
                </a:lnTo>
                <a:lnTo>
                  <a:pt x="8121" y="35"/>
                </a:lnTo>
                <a:lnTo>
                  <a:pt x="8135" y="33"/>
                </a:lnTo>
                <a:lnTo>
                  <a:pt x="8148" y="32"/>
                </a:lnTo>
                <a:lnTo>
                  <a:pt x="8161" y="31"/>
                </a:lnTo>
                <a:lnTo>
                  <a:pt x="8175" y="30"/>
                </a:lnTo>
                <a:lnTo>
                  <a:pt x="8186" y="30"/>
                </a:lnTo>
                <a:lnTo>
                  <a:pt x="8195" y="29"/>
                </a:lnTo>
                <a:lnTo>
                  <a:pt x="8206" y="26"/>
                </a:lnTo>
                <a:lnTo>
                  <a:pt x="8221" y="25"/>
                </a:lnTo>
                <a:lnTo>
                  <a:pt x="8229" y="25"/>
                </a:lnTo>
                <a:lnTo>
                  <a:pt x="8243" y="24"/>
                </a:lnTo>
                <a:lnTo>
                  <a:pt x="8254" y="22"/>
                </a:lnTo>
                <a:lnTo>
                  <a:pt x="8264" y="20"/>
                </a:lnTo>
                <a:lnTo>
                  <a:pt x="8277" y="19"/>
                </a:lnTo>
                <a:lnTo>
                  <a:pt x="8292" y="18"/>
                </a:lnTo>
                <a:lnTo>
                  <a:pt x="8308" y="16"/>
                </a:lnTo>
                <a:lnTo>
                  <a:pt x="8320" y="12"/>
                </a:lnTo>
                <a:lnTo>
                  <a:pt x="8335" y="10"/>
                </a:lnTo>
                <a:lnTo>
                  <a:pt x="8349" y="8"/>
                </a:lnTo>
                <a:lnTo>
                  <a:pt x="8366" y="6"/>
                </a:lnTo>
                <a:lnTo>
                  <a:pt x="8402" y="3"/>
                </a:lnTo>
                <a:lnTo>
                  <a:pt x="8426" y="0"/>
                </a:lnTo>
                <a:lnTo>
                  <a:pt x="8426" y="0"/>
                </a:lnTo>
                <a:lnTo>
                  <a:pt x="8402" y="3"/>
                </a:lnTo>
                <a:lnTo>
                  <a:pt x="8366" y="6"/>
                </a:lnTo>
                <a:lnTo>
                  <a:pt x="8349" y="8"/>
                </a:lnTo>
                <a:lnTo>
                  <a:pt x="8335" y="10"/>
                </a:lnTo>
                <a:lnTo>
                  <a:pt x="8320" y="12"/>
                </a:lnTo>
                <a:lnTo>
                  <a:pt x="8308" y="16"/>
                </a:lnTo>
                <a:lnTo>
                  <a:pt x="8292" y="18"/>
                </a:lnTo>
                <a:lnTo>
                  <a:pt x="8277" y="19"/>
                </a:lnTo>
                <a:lnTo>
                  <a:pt x="8264" y="20"/>
                </a:lnTo>
                <a:lnTo>
                  <a:pt x="8254" y="22"/>
                </a:lnTo>
                <a:lnTo>
                  <a:pt x="8243" y="24"/>
                </a:lnTo>
                <a:lnTo>
                  <a:pt x="8229" y="25"/>
                </a:lnTo>
                <a:lnTo>
                  <a:pt x="8221" y="25"/>
                </a:lnTo>
                <a:lnTo>
                  <a:pt x="8206" y="26"/>
                </a:lnTo>
                <a:lnTo>
                  <a:pt x="8195" y="29"/>
                </a:lnTo>
                <a:lnTo>
                  <a:pt x="8186" y="30"/>
                </a:lnTo>
                <a:lnTo>
                  <a:pt x="8175" y="30"/>
                </a:lnTo>
                <a:lnTo>
                  <a:pt x="8161" y="31"/>
                </a:lnTo>
                <a:lnTo>
                  <a:pt x="8148" y="32"/>
                </a:lnTo>
                <a:lnTo>
                  <a:pt x="8135" y="33"/>
                </a:lnTo>
                <a:lnTo>
                  <a:pt x="8121" y="35"/>
                </a:lnTo>
                <a:lnTo>
                  <a:pt x="8102" y="36"/>
                </a:lnTo>
                <a:lnTo>
                  <a:pt x="8073" y="38"/>
                </a:lnTo>
                <a:lnTo>
                  <a:pt x="8048" y="41"/>
                </a:lnTo>
                <a:lnTo>
                  <a:pt x="8028" y="43"/>
                </a:lnTo>
                <a:lnTo>
                  <a:pt x="8014" y="45"/>
                </a:lnTo>
                <a:lnTo>
                  <a:pt x="7996" y="47"/>
                </a:lnTo>
                <a:lnTo>
                  <a:pt x="7985" y="48"/>
                </a:lnTo>
                <a:lnTo>
                  <a:pt x="7973" y="48"/>
                </a:lnTo>
                <a:lnTo>
                  <a:pt x="7958" y="49"/>
                </a:lnTo>
                <a:lnTo>
                  <a:pt x="7938" y="49"/>
                </a:lnTo>
                <a:lnTo>
                  <a:pt x="7908" y="50"/>
                </a:lnTo>
                <a:lnTo>
                  <a:pt x="7895" y="51"/>
                </a:lnTo>
                <a:lnTo>
                  <a:pt x="7876" y="52"/>
                </a:lnTo>
                <a:lnTo>
                  <a:pt x="7850" y="54"/>
                </a:lnTo>
                <a:lnTo>
                  <a:pt x="7840" y="54"/>
                </a:lnTo>
                <a:lnTo>
                  <a:pt x="7819" y="54"/>
                </a:lnTo>
                <a:lnTo>
                  <a:pt x="7793" y="55"/>
                </a:lnTo>
                <a:lnTo>
                  <a:pt x="7771" y="55"/>
                </a:lnTo>
                <a:lnTo>
                  <a:pt x="7751" y="55"/>
                </a:lnTo>
                <a:lnTo>
                  <a:pt x="7732" y="56"/>
                </a:lnTo>
                <a:lnTo>
                  <a:pt x="7716" y="56"/>
                </a:lnTo>
                <a:lnTo>
                  <a:pt x="7704" y="57"/>
                </a:lnTo>
                <a:lnTo>
                  <a:pt x="7687" y="58"/>
                </a:lnTo>
                <a:lnTo>
                  <a:pt x="7670" y="59"/>
                </a:lnTo>
                <a:lnTo>
                  <a:pt x="7660" y="59"/>
                </a:lnTo>
                <a:lnTo>
                  <a:pt x="7647" y="59"/>
                </a:lnTo>
                <a:lnTo>
                  <a:pt x="7628" y="59"/>
                </a:lnTo>
                <a:lnTo>
                  <a:pt x="7618" y="61"/>
                </a:lnTo>
                <a:lnTo>
                  <a:pt x="7607" y="61"/>
                </a:lnTo>
                <a:lnTo>
                  <a:pt x="7594" y="62"/>
                </a:lnTo>
                <a:lnTo>
                  <a:pt x="7578" y="62"/>
                </a:lnTo>
                <a:lnTo>
                  <a:pt x="7570" y="62"/>
                </a:lnTo>
                <a:lnTo>
                  <a:pt x="7563" y="63"/>
                </a:lnTo>
                <a:lnTo>
                  <a:pt x="7559" y="63"/>
                </a:lnTo>
                <a:lnTo>
                  <a:pt x="7551" y="63"/>
                </a:lnTo>
                <a:lnTo>
                  <a:pt x="7538" y="63"/>
                </a:lnTo>
                <a:lnTo>
                  <a:pt x="7525" y="63"/>
                </a:lnTo>
                <a:lnTo>
                  <a:pt x="7511" y="64"/>
                </a:lnTo>
                <a:lnTo>
                  <a:pt x="7501" y="64"/>
                </a:lnTo>
                <a:lnTo>
                  <a:pt x="7486" y="65"/>
                </a:lnTo>
                <a:lnTo>
                  <a:pt x="7478" y="67"/>
                </a:lnTo>
                <a:lnTo>
                  <a:pt x="7470" y="68"/>
                </a:lnTo>
                <a:lnTo>
                  <a:pt x="7460" y="68"/>
                </a:lnTo>
                <a:lnTo>
                  <a:pt x="7452" y="69"/>
                </a:lnTo>
                <a:lnTo>
                  <a:pt x="7443" y="70"/>
                </a:lnTo>
                <a:lnTo>
                  <a:pt x="7432" y="71"/>
                </a:lnTo>
                <a:lnTo>
                  <a:pt x="7418" y="86"/>
                </a:lnTo>
                <a:lnTo>
                  <a:pt x="7409" y="87"/>
                </a:lnTo>
                <a:lnTo>
                  <a:pt x="7402" y="88"/>
                </a:lnTo>
                <a:lnTo>
                  <a:pt x="7387" y="92"/>
                </a:lnTo>
                <a:lnTo>
                  <a:pt x="7378" y="93"/>
                </a:lnTo>
                <a:lnTo>
                  <a:pt x="7368" y="95"/>
                </a:lnTo>
                <a:lnTo>
                  <a:pt x="7347" y="98"/>
                </a:lnTo>
                <a:lnTo>
                  <a:pt x="7333" y="100"/>
                </a:lnTo>
                <a:lnTo>
                  <a:pt x="7324" y="102"/>
                </a:lnTo>
                <a:lnTo>
                  <a:pt x="7314" y="105"/>
                </a:lnTo>
                <a:lnTo>
                  <a:pt x="7300" y="107"/>
                </a:lnTo>
                <a:lnTo>
                  <a:pt x="7285" y="109"/>
                </a:lnTo>
                <a:lnTo>
                  <a:pt x="7275" y="108"/>
                </a:lnTo>
                <a:lnTo>
                  <a:pt x="7265" y="106"/>
                </a:lnTo>
                <a:lnTo>
                  <a:pt x="7254" y="105"/>
                </a:lnTo>
                <a:lnTo>
                  <a:pt x="7243" y="103"/>
                </a:lnTo>
                <a:lnTo>
                  <a:pt x="7232" y="102"/>
                </a:lnTo>
                <a:lnTo>
                  <a:pt x="7222" y="102"/>
                </a:lnTo>
                <a:lnTo>
                  <a:pt x="7213" y="102"/>
                </a:lnTo>
                <a:lnTo>
                  <a:pt x="7209" y="102"/>
                </a:lnTo>
                <a:lnTo>
                  <a:pt x="7200" y="102"/>
                </a:lnTo>
                <a:lnTo>
                  <a:pt x="7190" y="103"/>
                </a:lnTo>
                <a:lnTo>
                  <a:pt x="7183" y="107"/>
                </a:lnTo>
                <a:lnTo>
                  <a:pt x="7171" y="107"/>
                </a:lnTo>
                <a:lnTo>
                  <a:pt x="7159" y="108"/>
                </a:lnTo>
                <a:lnTo>
                  <a:pt x="7151" y="111"/>
                </a:lnTo>
                <a:lnTo>
                  <a:pt x="7138" y="115"/>
                </a:lnTo>
                <a:lnTo>
                  <a:pt x="7126" y="120"/>
                </a:lnTo>
                <a:lnTo>
                  <a:pt x="7114" y="123"/>
                </a:lnTo>
                <a:lnTo>
                  <a:pt x="7098" y="126"/>
                </a:lnTo>
                <a:lnTo>
                  <a:pt x="7092" y="128"/>
                </a:lnTo>
                <a:lnTo>
                  <a:pt x="7079" y="131"/>
                </a:lnTo>
                <a:lnTo>
                  <a:pt x="7068" y="132"/>
                </a:lnTo>
                <a:lnTo>
                  <a:pt x="7059" y="133"/>
                </a:lnTo>
                <a:lnTo>
                  <a:pt x="7045" y="134"/>
                </a:lnTo>
                <a:lnTo>
                  <a:pt x="7032" y="134"/>
                </a:lnTo>
                <a:lnTo>
                  <a:pt x="7016" y="136"/>
                </a:lnTo>
                <a:lnTo>
                  <a:pt x="6990" y="137"/>
                </a:lnTo>
                <a:lnTo>
                  <a:pt x="6975" y="138"/>
                </a:lnTo>
                <a:lnTo>
                  <a:pt x="6956" y="139"/>
                </a:lnTo>
                <a:lnTo>
                  <a:pt x="6936" y="140"/>
                </a:lnTo>
                <a:lnTo>
                  <a:pt x="6917" y="140"/>
                </a:lnTo>
                <a:lnTo>
                  <a:pt x="6902" y="141"/>
                </a:lnTo>
                <a:lnTo>
                  <a:pt x="6888" y="142"/>
                </a:lnTo>
                <a:lnTo>
                  <a:pt x="6865" y="144"/>
                </a:lnTo>
                <a:lnTo>
                  <a:pt x="6840" y="145"/>
                </a:lnTo>
                <a:lnTo>
                  <a:pt x="6834" y="146"/>
                </a:lnTo>
                <a:lnTo>
                  <a:pt x="6827" y="146"/>
                </a:lnTo>
                <a:lnTo>
                  <a:pt x="6804" y="148"/>
                </a:lnTo>
                <a:lnTo>
                  <a:pt x="6788" y="148"/>
                </a:lnTo>
                <a:lnTo>
                  <a:pt x="6780" y="149"/>
                </a:lnTo>
                <a:lnTo>
                  <a:pt x="6768" y="149"/>
                </a:lnTo>
                <a:lnTo>
                  <a:pt x="6759" y="149"/>
                </a:lnTo>
                <a:lnTo>
                  <a:pt x="6753" y="150"/>
                </a:lnTo>
                <a:lnTo>
                  <a:pt x="6734" y="150"/>
                </a:lnTo>
                <a:lnTo>
                  <a:pt x="6721" y="151"/>
                </a:lnTo>
                <a:lnTo>
                  <a:pt x="6705" y="152"/>
                </a:lnTo>
                <a:lnTo>
                  <a:pt x="6687" y="153"/>
                </a:lnTo>
                <a:lnTo>
                  <a:pt x="6670" y="153"/>
                </a:lnTo>
                <a:lnTo>
                  <a:pt x="6653" y="154"/>
                </a:lnTo>
                <a:lnTo>
                  <a:pt x="6639" y="155"/>
                </a:lnTo>
                <a:lnTo>
                  <a:pt x="6617" y="157"/>
                </a:lnTo>
                <a:lnTo>
                  <a:pt x="6597" y="157"/>
                </a:lnTo>
                <a:lnTo>
                  <a:pt x="6585" y="157"/>
                </a:lnTo>
                <a:lnTo>
                  <a:pt x="6567" y="158"/>
                </a:lnTo>
                <a:lnTo>
                  <a:pt x="6552" y="158"/>
                </a:lnTo>
                <a:lnTo>
                  <a:pt x="6539" y="157"/>
                </a:lnTo>
                <a:lnTo>
                  <a:pt x="6531" y="157"/>
                </a:lnTo>
                <a:lnTo>
                  <a:pt x="6514" y="155"/>
                </a:lnTo>
                <a:lnTo>
                  <a:pt x="6499" y="154"/>
                </a:lnTo>
                <a:lnTo>
                  <a:pt x="6485" y="152"/>
                </a:lnTo>
                <a:lnTo>
                  <a:pt x="6472" y="152"/>
                </a:lnTo>
                <a:lnTo>
                  <a:pt x="6455" y="153"/>
                </a:lnTo>
                <a:lnTo>
                  <a:pt x="6437" y="154"/>
                </a:lnTo>
                <a:lnTo>
                  <a:pt x="6425" y="154"/>
                </a:lnTo>
                <a:lnTo>
                  <a:pt x="6421" y="154"/>
                </a:lnTo>
                <a:lnTo>
                  <a:pt x="6399" y="154"/>
                </a:lnTo>
                <a:lnTo>
                  <a:pt x="6383" y="155"/>
                </a:lnTo>
                <a:lnTo>
                  <a:pt x="6367" y="155"/>
                </a:lnTo>
                <a:lnTo>
                  <a:pt x="6351" y="155"/>
                </a:lnTo>
                <a:lnTo>
                  <a:pt x="6335" y="155"/>
                </a:lnTo>
                <a:lnTo>
                  <a:pt x="6324" y="155"/>
                </a:lnTo>
                <a:lnTo>
                  <a:pt x="6306" y="159"/>
                </a:lnTo>
                <a:lnTo>
                  <a:pt x="6297" y="160"/>
                </a:lnTo>
                <a:lnTo>
                  <a:pt x="6282" y="164"/>
                </a:lnTo>
                <a:lnTo>
                  <a:pt x="6274" y="167"/>
                </a:lnTo>
                <a:lnTo>
                  <a:pt x="6260" y="171"/>
                </a:lnTo>
                <a:lnTo>
                  <a:pt x="6242" y="175"/>
                </a:lnTo>
                <a:lnTo>
                  <a:pt x="6228" y="178"/>
                </a:lnTo>
                <a:lnTo>
                  <a:pt x="6218" y="179"/>
                </a:lnTo>
                <a:lnTo>
                  <a:pt x="6197" y="181"/>
                </a:lnTo>
                <a:lnTo>
                  <a:pt x="6179" y="185"/>
                </a:lnTo>
                <a:lnTo>
                  <a:pt x="6164" y="186"/>
                </a:lnTo>
                <a:lnTo>
                  <a:pt x="6140" y="188"/>
                </a:lnTo>
                <a:lnTo>
                  <a:pt x="6126" y="190"/>
                </a:lnTo>
                <a:lnTo>
                  <a:pt x="6107" y="191"/>
                </a:lnTo>
                <a:lnTo>
                  <a:pt x="6079" y="194"/>
                </a:lnTo>
                <a:lnTo>
                  <a:pt x="6062" y="196"/>
                </a:lnTo>
                <a:lnTo>
                  <a:pt x="6050" y="198"/>
                </a:lnTo>
                <a:lnTo>
                  <a:pt x="6022" y="199"/>
                </a:lnTo>
                <a:lnTo>
                  <a:pt x="6007" y="200"/>
                </a:lnTo>
                <a:lnTo>
                  <a:pt x="5980" y="201"/>
                </a:lnTo>
                <a:lnTo>
                  <a:pt x="5969" y="201"/>
                </a:lnTo>
                <a:lnTo>
                  <a:pt x="5958" y="202"/>
                </a:lnTo>
                <a:lnTo>
                  <a:pt x="5935" y="202"/>
                </a:lnTo>
                <a:lnTo>
                  <a:pt x="5916" y="203"/>
                </a:lnTo>
                <a:lnTo>
                  <a:pt x="5897" y="204"/>
                </a:lnTo>
                <a:lnTo>
                  <a:pt x="5877" y="205"/>
                </a:lnTo>
                <a:lnTo>
                  <a:pt x="5864" y="206"/>
                </a:lnTo>
                <a:lnTo>
                  <a:pt x="5833" y="206"/>
                </a:lnTo>
                <a:lnTo>
                  <a:pt x="5820" y="209"/>
                </a:lnTo>
                <a:lnTo>
                  <a:pt x="5802" y="211"/>
                </a:lnTo>
                <a:lnTo>
                  <a:pt x="5786" y="212"/>
                </a:lnTo>
                <a:lnTo>
                  <a:pt x="5776" y="212"/>
                </a:lnTo>
                <a:lnTo>
                  <a:pt x="5765" y="213"/>
                </a:lnTo>
                <a:lnTo>
                  <a:pt x="5760" y="214"/>
                </a:lnTo>
                <a:lnTo>
                  <a:pt x="5754" y="214"/>
                </a:lnTo>
                <a:lnTo>
                  <a:pt x="5748" y="215"/>
                </a:lnTo>
                <a:lnTo>
                  <a:pt x="5741" y="215"/>
                </a:lnTo>
                <a:lnTo>
                  <a:pt x="5737" y="215"/>
                </a:lnTo>
                <a:lnTo>
                  <a:pt x="5730" y="215"/>
                </a:lnTo>
                <a:lnTo>
                  <a:pt x="5726" y="215"/>
                </a:lnTo>
                <a:lnTo>
                  <a:pt x="5722" y="215"/>
                </a:lnTo>
                <a:lnTo>
                  <a:pt x="5706" y="215"/>
                </a:lnTo>
                <a:lnTo>
                  <a:pt x="5696" y="216"/>
                </a:lnTo>
                <a:lnTo>
                  <a:pt x="5689" y="216"/>
                </a:lnTo>
                <a:lnTo>
                  <a:pt x="5677" y="215"/>
                </a:lnTo>
                <a:lnTo>
                  <a:pt x="5666" y="214"/>
                </a:lnTo>
                <a:lnTo>
                  <a:pt x="5662" y="214"/>
                </a:lnTo>
                <a:lnTo>
                  <a:pt x="5655" y="215"/>
                </a:lnTo>
                <a:lnTo>
                  <a:pt x="5648" y="215"/>
                </a:lnTo>
                <a:lnTo>
                  <a:pt x="5636" y="217"/>
                </a:lnTo>
                <a:lnTo>
                  <a:pt x="5626" y="218"/>
                </a:lnTo>
                <a:lnTo>
                  <a:pt x="5621" y="217"/>
                </a:lnTo>
                <a:lnTo>
                  <a:pt x="5614" y="217"/>
                </a:lnTo>
                <a:lnTo>
                  <a:pt x="5610" y="217"/>
                </a:lnTo>
                <a:lnTo>
                  <a:pt x="5603" y="217"/>
                </a:lnTo>
                <a:lnTo>
                  <a:pt x="5595" y="216"/>
                </a:lnTo>
                <a:lnTo>
                  <a:pt x="5586" y="215"/>
                </a:lnTo>
                <a:lnTo>
                  <a:pt x="5581" y="215"/>
                </a:lnTo>
                <a:lnTo>
                  <a:pt x="5576" y="215"/>
                </a:lnTo>
                <a:lnTo>
                  <a:pt x="5572" y="215"/>
                </a:lnTo>
                <a:lnTo>
                  <a:pt x="5563" y="215"/>
                </a:lnTo>
                <a:lnTo>
                  <a:pt x="5560" y="216"/>
                </a:lnTo>
                <a:lnTo>
                  <a:pt x="5549" y="215"/>
                </a:lnTo>
                <a:lnTo>
                  <a:pt x="5541" y="215"/>
                </a:lnTo>
                <a:lnTo>
                  <a:pt x="5535" y="215"/>
                </a:lnTo>
                <a:lnTo>
                  <a:pt x="5532" y="216"/>
                </a:lnTo>
                <a:lnTo>
                  <a:pt x="5525" y="216"/>
                </a:lnTo>
                <a:lnTo>
                  <a:pt x="5517" y="217"/>
                </a:lnTo>
                <a:lnTo>
                  <a:pt x="5510" y="217"/>
                </a:lnTo>
                <a:lnTo>
                  <a:pt x="5504" y="218"/>
                </a:lnTo>
                <a:lnTo>
                  <a:pt x="5500" y="218"/>
                </a:lnTo>
                <a:lnTo>
                  <a:pt x="5489" y="217"/>
                </a:lnTo>
                <a:lnTo>
                  <a:pt x="5480" y="216"/>
                </a:lnTo>
                <a:lnTo>
                  <a:pt x="5469" y="215"/>
                </a:lnTo>
                <a:lnTo>
                  <a:pt x="5456" y="213"/>
                </a:lnTo>
                <a:lnTo>
                  <a:pt x="5445" y="211"/>
                </a:lnTo>
                <a:lnTo>
                  <a:pt x="5433" y="210"/>
                </a:lnTo>
                <a:lnTo>
                  <a:pt x="5421" y="209"/>
                </a:lnTo>
                <a:lnTo>
                  <a:pt x="5413" y="210"/>
                </a:lnTo>
                <a:lnTo>
                  <a:pt x="5407" y="210"/>
                </a:lnTo>
                <a:lnTo>
                  <a:pt x="5403" y="211"/>
                </a:lnTo>
                <a:lnTo>
                  <a:pt x="5394" y="212"/>
                </a:lnTo>
                <a:lnTo>
                  <a:pt x="5390" y="212"/>
                </a:lnTo>
                <a:lnTo>
                  <a:pt x="5385" y="212"/>
                </a:lnTo>
                <a:lnTo>
                  <a:pt x="5372" y="212"/>
                </a:lnTo>
                <a:lnTo>
                  <a:pt x="5353" y="207"/>
                </a:lnTo>
                <a:lnTo>
                  <a:pt x="5342" y="206"/>
                </a:lnTo>
                <a:lnTo>
                  <a:pt x="5332" y="205"/>
                </a:lnTo>
                <a:lnTo>
                  <a:pt x="5319" y="205"/>
                </a:lnTo>
                <a:lnTo>
                  <a:pt x="5313" y="205"/>
                </a:lnTo>
                <a:lnTo>
                  <a:pt x="5300" y="206"/>
                </a:lnTo>
                <a:lnTo>
                  <a:pt x="5288" y="207"/>
                </a:lnTo>
                <a:lnTo>
                  <a:pt x="5280" y="207"/>
                </a:lnTo>
                <a:lnTo>
                  <a:pt x="5273" y="207"/>
                </a:lnTo>
                <a:lnTo>
                  <a:pt x="5269" y="207"/>
                </a:lnTo>
                <a:lnTo>
                  <a:pt x="5262" y="207"/>
                </a:lnTo>
                <a:lnTo>
                  <a:pt x="5259" y="207"/>
                </a:lnTo>
                <a:lnTo>
                  <a:pt x="5253" y="206"/>
                </a:lnTo>
                <a:lnTo>
                  <a:pt x="5249" y="206"/>
                </a:lnTo>
                <a:lnTo>
                  <a:pt x="5240" y="205"/>
                </a:lnTo>
                <a:lnTo>
                  <a:pt x="5236" y="205"/>
                </a:lnTo>
                <a:lnTo>
                  <a:pt x="5231" y="205"/>
                </a:lnTo>
                <a:lnTo>
                  <a:pt x="5222" y="204"/>
                </a:lnTo>
                <a:lnTo>
                  <a:pt x="5214" y="204"/>
                </a:lnTo>
                <a:lnTo>
                  <a:pt x="5204" y="203"/>
                </a:lnTo>
                <a:lnTo>
                  <a:pt x="5195" y="203"/>
                </a:lnTo>
                <a:lnTo>
                  <a:pt x="5170" y="204"/>
                </a:lnTo>
                <a:lnTo>
                  <a:pt x="5151" y="206"/>
                </a:lnTo>
                <a:lnTo>
                  <a:pt x="5129" y="209"/>
                </a:lnTo>
                <a:lnTo>
                  <a:pt x="5111" y="212"/>
                </a:lnTo>
                <a:lnTo>
                  <a:pt x="5095" y="213"/>
                </a:lnTo>
                <a:lnTo>
                  <a:pt x="5076" y="217"/>
                </a:lnTo>
                <a:lnTo>
                  <a:pt x="5059" y="222"/>
                </a:lnTo>
                <a:lnTo>
                  <a:pt x="5047" y="224"/>
                </a:lnTo>
                <a:lnTo>
                  <a:pt x="5038" y="226"/>
                </a:lnTo>
                <a:lnTo>
                  <a:pt x="5027" y="228"/>
                </a:lnTo>
                <a:lnTo>
                  <a:pt x="5014" y="230"/>
                </a:lnTo>
                <a:lnTo>
                  <a:pt x="5005" y="231"/>
                </a:lnTo>
                <a:lnTo>
                  <a:pt x="4994" y="232"/>
                </a:lnTo>
                <a:lnTo>
                  <a:pt x="4982" y="235"/>
                </a:lnTo>
                <a:lnTo>
                  <a:pt x="4978" y="235"/>
                </a:lnTo>
                <a:lnTo>
                  <a:pt x="4968" y="235"/>
                </a:lnTo>
                <a:lnTo>
                  <a:pt x="4964" y="235"/>
                </a:lnTo>
                <a:lnTo>
                  <a:pt x="4960" y="235"/>
                </a:lnTo>
                <a:lnTo>
                  <a:pt x="4954" y="235"/>
                </a:lnTo>
                <a:lnTo>
                  <a:pt x="4948" y="235"/>
                </a:lnTo>
                <a:lnTo>
                  <a:pt x="4939" y="235"/>
                </a:lnTo>
                <a:lnTo>
                  <a:pt x="4930" y="235"/>
                </a:lnTo>
                <a:lnTo>
                  <a:pt x="4920" y="235"/>
                </a:lnTo>
                <a:lnTo>
                  <a:pt x="4907" y="235"/>
                </a:lnTo>
                <a:lnTo>
                  <a:pt x="4900" y="235"/>
                </a:lnTo>
                <a:lnTo>
                  <a:pt x="4890" y="235"/>
                </a:lnTo>
                <a:lnTo>
                  <a:pt x="4883" y="236"/>
                </a:lnTo>
                <a:lnTo>
                  <a:pt x="4875" y="236"/>
                </a:lnTo>
                <a:lnTo>
                  <a:pt x="4867" y="237"/>
                </a:lnTo>
                <a:lnTo>
                  <a:pt x="4861" y="238"/>
                </a:lnTo>
                <a:lnTo>
                  <a:pt x="4852" y="238"/>
                </a:lnTo>
                <a:lnTo>
                  <a:pt x="4848" y="239"/>
                </a:lnTo>
                <a:lnTo>
                  <a:pt x="4841" y="240"/>
                </a:lnTo>
                <a:lnTo>
                  <a:pt x="4834" y="241"/>
                </a:lnTo>
                <a:lnTo>
                  <a:pt x="4824" y="241"/>
                </a:lnTo>
                <a:lnTo>
                  <a:pt x="4818" y="242"/>
                </a:lnTo>
                <a:lnTo>
                  <a:pt x="4808" y="243"/>
                </a:lnTo>
                <a:lnTo>
                  <a:pt x="4802" y="243"/>
                </a:lnTo>
                <a:lnTo>
                  <a:pt x="4797" y="243"/>
                </a:lnTo>
                <a:lnTo>
                  <a:pt x="4791" y="244"/>
                </a:lnTo>
                <a:lnTo>
                  <a:pt x="4783" y="245"/>
                </a:lnTo>
                <a:lnTo>
                  <a:pt x="4772" y="245"/>
                </a:lnTo>
                <a:lnTo>
                  <a:pt x="4760" y="247"/>
                </a:lnTo>
                <a:lnTo>
                  <a:pt x="4742" y="249"/>
                </a:lnTo>
                <a:lnTo>
                  <a:pt x="4721" y="250"/>
                </a:lnTo>
                <a:lnTo>
                  <a:pt x="4711" y="251"/>
                </a:lnTo>
                <a:lnTo>
                  <a:pt x="4693" y="252"/>
                </a:lnTo>
                <a:lnTo>
                  <a:pt x="4681" y="253"/>
                </a:lnTo>
                <a:lnTo>
                  <a:pt x="4666" y="254"/>
                </a:lnTo>
                <a:lnTo>
                  <a:pt x="4658" y="254"/>
                </a:lnTo>
                <a:lnTo>
                  <a:pt x="4641" y="256"/>
                </a:lnTo>
                <a:lnTo>
                  <a:pt x="4626" y="255"/>
                </a:lnTo>
                <a:lnTo>
                  <a:pt x="4612" y="255"/>
                </a:lnTo>
                <a:lnTo>
                  <a:pt x="4604" y="255"/>
                </a:lnTo>
                <a:lnTo>
                  <a:pt x="4582" y="255"/>
                </a:lnTo>
                <a:lnTo>
                  <a:pt x="4572" y="256"/>
                </a:lnTo>
                <a:lnTo>
                  <a:pt x="4561" y="256"/>
                </a:lnTo>
                <a:lnTo>
                  <a:pt x="4541" y="256"/>
                </a:lnTo>
                <a:lnTo>
                  <a:pt x="4527" y="256"/>
                </a:lnTo>
                <a:lnTo>
                  <a:pt x="4512" y="254"/>
                </a:lnTo>
                <a:lnTo>
                  <a:pt x="4500" y="253"/>
                </a:lnTo>
                <a:lnTo>
                  <a:pt x="4485" y="252"/>
                </a:lnTo>
                <a:lnTo>
                  <a:pt x="4470" y="251"/>
                </a:lnTo>
                <a:lnTo>
                  <a:pt x="4461" y="251"/>
                </a:lnTo>
                <a:lnTo>
                  <a:pt x="4437" y="253"/>
                </a:lnTo>
                <a:lnTo>
                  <a:pt x="4432" y="253"/>
                </a:lnTo>
                <a:lnTo>
                  <a:pt x="4411" y="255"/>
                </a:lnTo>
                <a:lnTo>
                  <a:pt x="4393" y="256"/>
                </a:lnTo>
                <a:lnTo>
                  <a:pt x="4347" y="257"/>
                </a:lnTo>
                <a:lnTo>
                  <a:pt x="4343" y="258"/>
                </a:lnTo>
                <a:lnTo>
                  <a:pt x="4309" y="258"/>
                </a:lnTo>
                <a:lnTo>
                  <a:pt x="4307" y="258"/>
                </a:lnTo>
                <a:lnTo>
                  <a:pt x="4298" y="258"/>
                </a:lnTo>
                <a:lnTo>
                  <a:pt x="4285" y="260"/>
                </a:lnTo>
                <a:lnTo>
                  <a:pt x="4279" y="260"/>
                </a:lnTo>
                <a:lnTo>
                  <a:pt x="4265" y="260"/>
                </a:lnTo>
                <a:lnTo>
                  <a:pt x="4244" y="258"/>
                </a:lnTo>
                <a:lnTo>
                  <a:pt x="4230" y="258"/>
                </a:lnTo>
                <a:lnTo>
                  <a:pt x="4223" y="258"/>
                </a:lnTo>
                <a:lnTo>
                  <a:pt x="4204" y="260"/>
                </a:lnTo>
                <a:lnTo>
                  <a:pt x="4193" y="260"/>
                </a:lnTo>
                <a:lnTo>
                  <a:pt x="4158" y="261"/>
                </a:lnTo>
                <a:lnTo>
                  <a:pt x="4151" y="260"/>
                </a:lnTo>
                <a:lnTo>
                  <a:pt x="4145" y="260"/>
                </a:lnTo>
                <a:lnTo>
                  <a:pt x="4119" y="257"/>
                </a:lnTo>
                <a:lnTo>
                  <a:pt x="4107" y="256"/>
                </a:lnTo>
                <a:lnTo>
                  <a:pt x="4098" y="256"/>
                </a:lnTo>
                <a:lnTo>
                  <a:pt x="4088" y="255"/>
                </a:lnTo>
                <a:lnTo>
                  <a:pt x="4074" y="253"/>
                </a:lnTo>
                <a:lnTo>
                  <a:pt x="4061" y="252"/>
                </a:lnTo>
                <a:lnTo>
                  <a:pt x="4053" y="251"/>
                </a:lnTo>
                <a:lnTo>
                  <a:pt x="4044" y="251"/>
                </a:lnTo>
                <a:lnTo>
                  <a:pt x="4033" y="250"/>
                </a:lnTo>
                <a:lnTo>
                  <a:pt x="4018" y="249"/>
                </a:lnTo>
                <a:lnTo>
                  <a:pt x="4009" y="248"/>
                </a:lnTo>
                <a:lnTo>
                  <a:pt x="3994" y="247"/>
                </a:lnTo>
                <a:lnTo>
                  <a:pt x="3983" y="245"/>
                </a:lnTo>
                <a:lnTo>
                  <a:pt x="3978" y="245"/>
                </a:lnTo>
                <a:lnTo>
                  <a:pt x="3966" y="244"/>
                </a:lnTo>
                <a:lnTo>
                  <a:pt x="3957" y="243"/>
                </a:lnTo>
                <a:lnTo>
                  <a:pt x="3945" y="241"/>
                </a:lnTo>
                <a:lnTo>
                  <a:pt x="3931" y="239"/>
                </a:lnTo>
                <a:lnTo>
                  <a:pt x="3923" y="237"/>
                </a:lnTo>
                <a:lnTo>
                  <a:pt x="3917" y="236"/>
                </a:lnTo>
                <a:lnTo>
                  <a:pt x="3907" y="235"/>
                </a:lnTo>
                <a:lnTo>
                  <a:pt x="3900" y="234"/>
                </a:lnTo>
                <a:lnTo>
                  <a:pt x="3893" y="232"/>
                </a:lnTo>
                <a:lnTo>
                  <a:pt x="3887" y="232"/>
                </a:lnTo>
                <a:lnTo>
                  <a:pt x="3875" y="234"/>
                </a:lnTo>
                <a:lnTo>
                  <a:pt x="3869" y="234"/>
                </a:lnTo>
                <a:lnTo>
                  <a:pt x="3858" y="235"/>
                </a:lnTo>
                <a:lnTo>
                  <a:pt x="3850" y="235"/>
                </a:lnTo>
                <a:lnTo>
                  <a:pt x="3840" y="235"/>
                </a:lnTo>
                <a:lnTo>
                  <a:pt x="3833" y="235"/>
                </a:lnTo>
                <a:lnTo>
                  <a:pt x="3829" y="235"/>
                </a:lnTo>
                <a:lnTo>
                  <a:pt x="3818" y="235"/>
                </a:lnTo>
                <a:lnTo>
                  <a:pt x="3811" y="235"/>
                </a:lnTo>
                <a:lnTo>
                  <a:pt x="3801" y="236"/>
                </a:lnTo>
                <a:lnTo>
                  <a:pt x="3793" y="237"/>
                </a:lnTo>
                <a:lnTo>
                  <a:pt x="3786" y="238"/>
                </a:lnTo>
                <a:lnTo>
                  <a:pt x="3777" y="238"/>
                </a:lnTo>
                <a:lnTo>
                  <a:pt x="3768" y="238"/>
                </a:lnTo>
                <a:lnTo>
                  <a:pt x="3761" y="238"/>
                </a:lnTo>
                <a:lnTo>
                  <a:pt x="3755" y="238"/>
                </a:lnTo>
                <a:lnTo>
                  <a:pt x="3747" y="238"/>
                </a:lnTo>
                <a:lnTo>
                  <a:pt x="3740" y="238"/>
                </a:lnTo>
                <a:lnTo>
                  <a:pt x="3725" y="237"/>
                </a:lnTo>
                <a:lnTo>
                  <a:pt x="3723" y="237"/>
                </a:lnTo>
                <a:lnTo>
                  <a:pt x="3713" y="237"/>
                </a:lnTo>
                <a:lnTo>
                  <a:pt x="3703" y="236"/>
                </a:lnTo>
                <a:lnTo>
                  <a:pt x="3697" y="236"/>
                </a:lnTo>
                <a:lnTo>
                  <a:pt x="3687" y="236"/>
                </a:lnTo>
                <a:lnTo>
                  <a:pt x="3683" y="235"/>
                </a:lnTo>
                <a:lnTo>
                  <a:pt x="3674" y="235"/>
                </a:lnTo>
                <a:lnTo>
                  <a:pt x="3669" y="235"/>
                </a:lnTo>
                <a:lnTo>
                  <a:pt x="3660" y="235"/>
                </a:lnTo>
                <a:lnTo>
                  <a:pt x="3657" y="235"/>
                </a:lnTo>
                <a:lnTo>
                  <a:pt x="3650" y="234"/>
                </a:lnTo>
                <a:lnTo>
                  <a:pt x="3643" y="234"/>
                </a:lnTo>
                <a:lnTo>
                  <a:pt x="3634" y="232"/>
                </a:lnTo>
                <a:lnTo>
                  <a:pt x="3631" y="232"/>
                </a:lnTo>
                <a:lnTo>
                  <a:pt x="3625" y="232"/>
                </a:lnTo>
                <a:lnTo>
                  <a:pt x="3620" y="231"/>
                </a:lnTo>
                <a:lnTo>
                  <a:pt x="3614" y="231"/>
                </a:lnTo>
                <a:lnTo>
                  <a:pt x="3611" y="231"/>
                </a:lnTo>
                <a:lnTo>
                  <a:pt x="3603" y="231"/>
                </a:lnTo>
                <a:lnTo>
                  <a:pt x="3598" y="231"/>
                </a:lnTo>
                <a:lnTo>
                  <a:pt x="3590" y="230"/>
                </a:lnTo>
                <a:lnTo>
                  <a:pt x="3581" y="230"/>
                </a:lnTo>
                <a:lnTo>
                  <a:pt x="3572" y="229"/>
                </a:lnTo>
                <a:lnTo>
                  <a:pt x="3561" y="229"/>
                </a:lnTo>
                <a:lnTo>
                  <a:pt x="3554" y="229"/>
                </a:lnTo>
                <a:lnTo>
                  <a:pt x="3543" y="228"/>
                </a:lnTo>
                <a:lnTo>
                  <a:pt x="3536" y="227"/>
                </a:lnTo>
                <a:lnTo>
                  <a:pt x="3529" y="226"/>
                </a:lnTo>
                <a:lnTo>
                  <a:pt x="3522" y="226"/>
                </a:lnTo>
                <a:lnTo>
                  <a:pt x="3514" y="225"/>
                </a:lnTo>
                <a:lnTo>
                  <a:pt x="3506" y="225"/>
                </a:lnTo>
                <a:lnTo>
                  <a:pt x="3499" y="224"/>
                </a:lnTo>
                <a:lnTo>
                  <a:pt x="3492" y="224"/>
                </a:lnTo>
                <a:lnTo>
                  <a:pt x="3482" y="223"/>
                </a:lnTo>
                <a:lnTo>
                  <a:pt x="3476" y="223"/>
                </a:lnTo>
                <a:lnTo>
                  <a:pt x="3467" y="222"/>
                </a:lnTo>
                <a:lnTo>
                  <a:pt x="3455" y="219"/>
                </a:lnTo>
                <a:lnTo>
                  <a:pt x="3445" y="218"/>
                </a:lnTo>
                <a:lnTo>
                  <a:pt x="3441" y="217"/>
                </a:lnTo>
                <a:lnTo>
                  <a:pt x="3433" y="216"/>
                </a:lnTo>
                <a:lnTo>
                  <a:pt x="3425" y="216"/>
                </a:lnTo>
                <a:lnTo>
                  <a:pt x="3419" y="216"/>
                </a:lnTo>
                <a:lnTo>
                  <a:pt x="3413" y="215"/>
                </a:lnTo>
                <a:lnTo>
                  <a:pt x="3410" y="215"/>
                </a:lnTo>
                <a:lnTo>
                  <a:pt x="3399" y="214"/>
                </a:lnTo>
                <a:lnTo>
                  <a:pt x="3393" y="215"/>
                </a:lnTo>
                <a:lnTo>
                  <a:pt x="3385" y="215"/>
                </a:lnTo>
                <a:lnTo>
                  <a:pt x="3377" y="216"/>
                </a:lnTo>
                <a:lnTo>
                  <a:pt x="3364" y="221"/>
                </a:lnTo>
                <a:lnTo>
                  <a:pt x="3352" y="223"/>
                </a:lnTo>
                <a:lnTo>
                  <a:pt x="3346" y="224"/>
                </a:lnTo>
                <a:lnTo>
                  <a:pt x="3330" y="224"/>
                </a:lnTo>
                <a:lnTo>
                  <a:pt x="3324" y="224"/>
                </a:lnTo>
                <a:lnTo>
                  <a:pt x="3314" y="223"/>
                </a:lnTo>
                <a:lnTo>
                  <a:pt x="3307" y="223"/>
                </a:lnTo>
                <a:lnTo>
                  <a:pt x="3300" y="224"/>
                </a:lnTo>
                <a:lnTo>
                  <a:pt x="3294" y="225"/>
                </a:lnTo>
                <a:lnTo>
                  <a:pt x="3286" y="226"/>
                </a:lnTo>
                <a:lnTo>
                  <a:pt x="3281" y="227"/>
                </a:lnTo>
                <a:lnTo>
                  <a:pt x="3274" y="227"/>
                </a:lnTo>
                <a:lnTo>
                  <a:pt x="3269" y="227"/>
                </a:lnTo>
                <a:lnTo>
                  <a:pt x="3259" y="229"/>
                </a:lnTo>
                <a:lnTo>
                  <a:pt x="3256" y="229"/>
                </a:lnTo>
                <a:lnTo>
                  <a:pt x="3245" y="231"/>
                </a:lnTo>
                <a:lnTo>
                  <a:pt x="3236" y="229"/>
                </a:lnTo>
                <a:lnTo>
                  <a:pt x="3228" y="228"/>
                </a:lnTo>
                <a:lnTo>
                  <a:pt x="3218" y="226"/>
                </a:lnTo>
                <a:lnTo>
                  <a:pt x="3211" y="227"/>
                </a:lnTo>
                <a:lnTo>
                  <a:pt x="3202" y="227"/>
                </a:lnTo>
                <a:lnTo>
                  <a:pt x="3196" y="228"/>
                </a:lnTo>
                <a:lnTo>
                  <a:pt x="3183" y="227"/>
                </a:lnTo>
                <a:lnTo>
                  <a:pt x="3176" y="227"/>
                </a:lnTo>
                <a:lnTo>
                  <a:pt x="3168" y="227"/>
                </a:lnTo>
                <a:lnTo>
                  <a:pt x="3162" y="227"/>
                </a:lnTo>
                <a:lnTo>
                  <a:pt x="3162" y="227"/>
                </a:lnTo>
                <a:lnTo>
                  <a:pt x="3157" y="228"/>
                </a:lnTo>
                <a:lnTo>
                  <a:pt x="3146" y="230"/>
                </a:lnTo>
                <a:lnTo>
                  <a:pt x="3141" y="230"/>
                </a:lnTo>
                <a:lnTo>
                  <a:pt x="3130" y="230"/>
                </a:lnTo>
                <a:lnTo>
                  <a:pt x="3116" y="230"/>
                </a:lnTo>
                <a:lnTo>
                  <a:pt x="3114" y="231"/>
                </a:lnTo>
                <a:lnTo>
                  <a:pt x="3100" y="232"/>
                </a:lnTo>
                <a:lnTo>
                  <a:pt x="3086" y="232"/>
                </a:lnTo>
                <a:lnTo>
                  <a:pt x="3076" y="232"/>
                </a:lnTo>
                <a:lnTo>
                  <a:pt x="3071" y="232"/>
                </a:lnTo>
                <a:lnTo>
                  <a:pt x="3056" y="232"/>
                </a:lnTo>
                <a:lnTo>
                  <a:pt x="3038" y="232"/>
                </a:lnTo>
                <a:lnTo>
                  <a:pt x="3036" y="232"/>
                </a:lnTo>
                <a:lnTo>
                  <a:pt x="3019" y="234"/>
                </a:lnTo>
                <a:lnTo>
                  <a:pt x="3016" y="234"/>
                </a:lnTo>
                <a:lnTo>
                  <a:pt x="3007" y="234"/>
                </a:lnTo>
                <a:lnTo>
                  <a:pt x="3001" y="234"/>
                </a:lnTo>
                <a:lnTo>
                  <a:pt x="2992" y="235"/>
                </a:lnTo>
                <a:lnTo>
                  <a:pt x="2992" y="235"/>
                </a:lnTo>
                <a:lnTo>
                  <a:pt x="2991" y="235"/>
                </a:lnTo>
                <a:lnTo>
                  <a:pt x="2984" y="235"/>
                </a:lnTo>
                <a:lnTo>
                  <a:pt x="2974" y="235"/>
                </a:lnTo>
                <a:lnTo>
                  <a:pt x="2964" y="232"/>
                </a:lnTo>
                <a:lnTo>
                  <a:pt x="2955" y="232"/>
                </a:lnTo>
                <a:lnTo>
                  <a:pt x="2945" y="231"/>
                </a:lnTo>
                <a:lnTo>
                  <a:pt x="2941" y="231"/>
                </a:lnTo>
                <a:lnTo>
                  <a:pt x="2928" y="231"/>
                </a:lnTo>
                <a:lnTo>
                  <a:pt x="2918" y="231"/>
                </a:lnTo>
                <a:lnTo>
                  <a:pt x="2907" y="231"/>
                </a:lnTo>
                <a:lnTo>
                  <a:pt x="2886" y="230"/>
                </a:lnTo>
                <a:lnTo>
                  <a:pt x="2863" y="229"/>
                </a:lnTo>
                <a:lnTo>
                  <a:pt x="2846" y="228"/>
                </a:lnTo>
                <a:lnTo>
                  <a:pt x="2833" y="227"/>
                </a:lnTo>
                <a:lnTo>
                  <a:pt x="2818" y="227"/>
                </a:lnTo>
                <a:lnTo>
                  <a:pt x="2797" y="227"/>
                </a:lnTo>
                <a:lnTo>
                  <a:pt x="2781" y="227"/>
                </a:lnTo>
                <a:lnTo>
                  <a:pt x="2780" y="227"/>
                </a:lnTo>
                <a:lnTo>
                  <a:pt x="2663" y="228"/>
                </a:lnTo>
                <a:lnTo>
                  <a:pt x="2549" y="225"/>
                </a:lnTo>
                <a:lnTo>
                  <a:pt x="2518" y="224"/>
                </a:lnTo>
                <a:lnTo>
                  <a:pt x="2488" y="224"/>
                </a:lnTo>
                <a:lnTo>
                  <a:pt x="2438" y="223"/>
                </a:lnTo>
                <a:lnTo>
                  <a:pt x="2343" y="219"/>
                </a:lnTo>
                <a:lnTo>
                  <a:pt x="2213" y="216"/>
                </a:lnTo>
                <a:lnTo>
                  <a:pt x="2199" y="215"/>
                </a:lnTo>
                <a:lnTo>
                  <a:pt x="2145" y="212"/>
                </a:lnTo>
                <a:lnTo>
                  <a:pt x="2064" y="203"/>
                </a:lnTo>
                <a:lnTo>
                  <a:pt x="2001" y="193"/>
                </a:lnTo>
                <a:lnTo>
                  <a:pt x="1954" y="187"/>
                </a:lnTo>
                <a:lnTo>
                  <a:pt x="1886" y="176"/>
                </a:lnTo>
                <a:lnTo>
                  <a:pt x="1750" y="160"/>
                </a:lnTo>
                <a:lnTo>
                  <a:pt x="1667" y="151"/>
                </a:lnTo>
                <a:lnTo>
                  <a:pt x="1562" y="149"/>
                </a:lnTo>
                <a:lnTo>
                  <a:pt x="1050" y="149"/>
                </a:lnTo>
                <a:lnTo>
                  <a:pt x="258" y="155"/>
                </a:lnTo>
                <a:lnTo>
                  <a:pt x="0" y="157"/>
                </a:lnTo>
                <a:lnTo>
                  <a:pt x="0" y="157"/>
                </a:lnTo>
                <a:close/>
              </a:path>
            </a:pathLst>
          </a:custGeom>
          <a:solidFill>
            <a:srgbClr val="CCFFCC"/>
          </a:solidFill>
          <a:ln w="9525">
            <a:noFill/>
            <a:round/>
            <a:headEnd/>
            <a:tailEnd/>
          </a:ln>
        </p:spPr>
        <p:txBody>
          <a:bodyPr/>
          <a:lstStyle/>
          <a:p>
            <a:endParaRPr lang="en-GB"/>
          </a:p>
        </p:txBody>
      </p:sp>
      <p:sp>
        <p:nvSpPr>
          <p:cNvPr id="59" name="Freeform 2454"/>
          <p:cNvSpPr>
            <a:spLocks/>
          </p:cNvSpPr>
          <p:nvPr>
            <p:custDataLst>
              <p:tags r:id="rId50"/>
            </p:custDataLst>
          </p:nvPr>
        </p:nvSpPr>
        <p:spPr bwMode="auto">
          <a:xfrm>
            <a:off x="400988" y="2308232"/>
            <a:ext cx="8161157" cy="253766"/>
          </a:xfrm>
          <a:custGeom>
            <a:avLst/>
            <a:gdLst/>
            <a:ahLst/>
            <a:cxnLst>
              <a:cxn ang="0">
                <a:pos x="2518" y="224"/>
              </a:cxn>
              <a:cxn ang="0">
                <a:pos x="2964" y="232"/>
              </a:cxn>
              <a:cxn ang="0">
                <a:pos x="3114" y="231"/>
              </a:cxn>
              <a:cxn ang="0">
                <a:pos x="3245" y="231"/>
              </a:cxn>
              <a:cxn ang="0">
                <a:pos x="3385" y="215"/>
              </a:cxn>
              <a:cxn ang="0">
                <a:pos x="3514" y="225"/>
              </a:cxn>
              <a:cxn ang="0">
                <a:pos x="3634" y="232"/>
              </a:cxn>
              <a:cxn ang="0">
                <a:pos x="3761" y="238"/>
              </a:cxn>
              <a:cxn ang="0">
                <a:pos x="3900" y="234"/>
              </a:cxn>
              <a:cxn ang="0">
                <a:pos x="4074" y="253"/>
              </a:cxn>
              <a:cxn ang="0">
                <a:pos x="4307" y="258"/>
              </a:cxn>
              <a:cxn ang="0">
                <a:pos x="4582" y="255"/>
              </a:cxn>
              <a:cxn ang="0">
                <a:pos x="4802" y="243"/>
              </a:cxn>
              <a:cxn ang="0">
                <a:pos x="4939" y="235"/>
              </a:cxn>
              <a:cxn ang="0">
                <a:pos x="5111" y="212"/>
              </a:cxn>
              <a:cxn ang="0">
                <a:pos x="5280" y="207"/>
              </a:cxn>
              <a:cxn ang="0">
                <a:pos x="5445" y="211"/>
              </a:cxn>
              <a:cxn ang="0">
                <a:pos x="5576" y="215"/>
              </a:cxn>
              <a:cxn ang="0">
                <a:pos x="5706" y="215"/>
              </a:cxn>
              <a:cxn ang="0">
                <a:pos x="5897" y="204"/>
              </a:cxn>
              <a:cxn ang="0">
                <a:pos x="6218" y="179"/>
              </a:cxn>
              <a:cxn ang="0">
                <a:pos x="6455" y="153"/>
              </a:cxn>
              <a:cxn ang="0">
                <a:pos x="6721" y="151"/>
              </a:cxn>
              <a:cxn ang="0">
                <a:pos x="6975" y="138"/>
              </a:cxn>
              <a:cxn ang="0">
                <a:pos x="7190" y="103"/>
              </a:cxn>
              <a:cxn ang="0">
                <a:pos x="7378" y="93"/>
              </a:cxn>
              <a:cxn ang="0">
                <a:pos x="7559" y="63"/>
              </a:cxn>
              <a:cxn ang="0">
                <a:pos x="7793" y="55"/>
              </a:cxn>
              <a:cxn ang="0">
                <a:pos x="8121" y="35"/>
              </a:cxn>
              <a:cxn ang="0">
                <a:pos x="8335" y="10"/>
              </a:cxn>
              <a:cxn ang="0">
                <a:pos x="8229" y="25"/>
              </a:cxn>
              <a:cxn ang="0">
                <a:pos x="7973" y="48"/>
              </a:cxn>
              <a:cxn ang="0">
                <a:pos x="7660" y="59"/>
              </a:cxn>
              <a:cxn ang="0">
                <a:pos x="7470" y="68"/>
              </a:cxn>
              <a:cxn ang="0">
                <a:pos x="7275" y="108"/>
              </a:cxn>
              <a:cxn ang="0">
                <a:pos x="7098" y="131"/>
              </a:cxn>
              <a:cxn ang="0">
                <a:pos x="6834" y="149"/>
              </a:cxn>
              <a:cxn ang="0">
                <a:pos x="6585" y="160"/>
              </a:cxn>
              <a:cxn ang="0">
                <a:pos x="6335" y="159"/>
              </a:cxn>
              <a:cxn ang="0">
                <a:pos x="6062" y="199"/>
              </a:cxn>
              <a:cxn ang="0">
                <a:pos x="5765" y="216"/>
              </a:cxn>
              <a:cxn ang="0">
                <a:pos x="5636" y="221"/>
              </a:cxn>
              <a:cxn ang="0">
                <a:pos x="5525" y="219"/>
              </a:cxn>
              <a:cxn ang="0">
                <a:pos x="5385" y="215"/>
              </a:cxn>
              <a:cxn ang="0">
                <a:pos x="5236" y="209"/>
              </a:cxn>
              <a:cxn ang="0">
                <a:pos x="5005" y="235"/>
              </a:cxn>
              <a:cxn ang="0">
                <a:pos x="4867" y="240"/>
              </a:cxn>
              <a:cxn ang="0">
                <a:pos x="4711" y="254"/>
              </a:cxn>
              <a:cxn ang="0">
                <a:pos x="4470" y="254"/>
              </a:cxn>
              <a:cxn ang="0">
                <a:pos x="4204" y="263"/>
              </a:cxn>
              <a:cxn ang="0">
                <a:pos x="3983" y="249"/>
              </a:cxn>
              <a:cxn ang="0">
                <a:pos x="3833" y="238"/>
              </a:cxn>
              <a:cxn ang="0">
                <a:pos x="3697" y="238"/>
              </a:cxn>
              <a:cxn ang="0">
                <a:pos x="3590" y="234"/>
              </a:cxn>
              <a:cxn ang="0">
                <a:pos x="3445" y="221"/>
              </a:cxn>
              <a:cxn ang="0">
                <a:pos x="3307" y="226"/>
              </a:cxn>
              <a:cxn ang="0">
                <a:pos x="3176" y="230"/>
              </a:cxn>
              <a:cxn ang="0">
                <a:pos x="3019" y="237"/>
              </a:cxn>
              <a:cxn ang="0">
                <a:pos x="2863" y="232"/>
              </a:cxn>
              <a:cxn ang="0">
                <a:pos x="2001" y="193"/>
              </a:cxn>
            </a:cxnLst>
            <a:rect l="0" t="0" r="r" b="b"/>
            <a:pathLst>
              <a:path w="8426" h="263">
                <a:moveTo>
                  <a:pt x="0" y="157"/>
                </a:moveTo>
                <a:lnTo>
                  <a:pt x="258" y="155"/>
                </a:lnTo>
                <a:lnTo>
                  <a:pt x="1050" y="149"/>
                </a:lnTo>
                <a:lnTo>
                  <a:pt x="1562" y="149"/>
                </a:lnTo>
                <a:lnTo>
                  <a:pt x="1667" y="151"/>
                </a:lnTo>
                <a:lnTo>
                  <a:pt x="1750" y="160"/>
                </a:lnTo>
                <a:lnTo>
                  <a:pt x="1886" y="176"/>
                </a:lnTo>
                <a:lnTo>
                  <a:pt x="1954" y="187"/>
                </a:lnTo>
                <a:lnTo>
                  <a:pt x="2001" y="193"/>
                </a:lnTo>
                <a:lnTo>
                  <a:pt x="2064" y="203"/>
                </a:lnTo>
                <a:lnTo>
                  <a:pt x="2145" y="212"/>
                </a:lnTo>
                <a:lnTo>
                  <a:pt x="2199" y="215"/>
                </a:lnTo>
                <a:lnTo>
                  <a:pt x="2213" y="216"/>
                </a:lnTo>
                <a:lnTo>
                  <a:pt x="2343" y="219"/>
                </a:lnTo>
                <a:lnTo>
                  <a:pt x="2438" y="223"/>
                </a:lnTo>
                <a:lnTo>
                  <a:pt x="2488" y="224"/>
                </a:lnTo>
                <a:lnTo>
                  <a:pt x="2518" y="224"/>
                </a:lnTo>
                <a:lnTo>
                  <a:pt x="2549" y="225"/>
                </a:lnTo>
                <a:lnTo>
                  <a:pt x="2663" y="228"/>
                </a:lnTo>
                <a:lnTo>
                  <a:pt x="2780" y="227"/>
                </a:lnTo>
                <a:lnTo>
                  <a:pt x="2781" y="227"/>
                </a:lnTo>
                <a:lnTo>
                  <a:pt x="2797" y="227"/>
                </a:lnTo>
                <a:lnTo>
                  <a:pt x="2818" y="227"/>
                </a:lnTo>
                <a:lnTo>
                  <a:pt x="2833" y="227"/>
                </a:lnTo>
                <a:lnTo>
                  <a:pt x="2846" y="228"/>
                </a:lnTo>
                <a:lnTo>
                  <a:pt x="2863" y="229"/>
                </a:lnTo>
                <a:lnTo>
                  <a:pt x="2886" y="230"/>
                </a:lnTo>
                <a:lnTo>
                  <a:pt x="2907" y="231"/>
                </a:lnTo>
                <a:lnTo>
                  <a:pt x="2918" y="231"/>
                </a:lnTo>
                <a:lnTo>
                  <a:pt x="2928" y="231"/>
                </a:lnTo>
                <a:lnTo>
                  <a:pt x="2941" y="231"/>
                </a:lnTo>
                <a:lnTo>
                  <a:pt x="2945" y="231"/>
                </a:lnTo>
                <a:lnTo>
                  <a:pt x="2955" y="232"/>
                </a:lnTo>
                <a:lnTo>
                  <a:pt x="2964" y="232"/>
                </a:lnTo>
                <a:lnTo>
                  <a:pt x="2974" y="235"/>
                </a:lnTo>
                <a:lnTo>
                  <a:pt x="2984" y="235"/>
                </a:lnTo>
                <a:lnTo>
                  <a:pt x="2991" y="235"/>
                </a:lnTo>
                <a:lnTo>
                  <a:pt x="2992" y="235"/>
                </a:lnTo>
                <a:lnTo>
                  <a:pt x="2992" y="235"/>
                </a:lnTo>
                <a:lnTo>
                  <a:pt x="3001" y="234"/>
                </a:lnTo>
                <a:lnTo>
                  <a:pt x="3007" y="234"/>
                </a:lnTo>
                <a:lnTo>
                  <a:pt x="3016" y="234"/>
                </a:lnTo>
                <a:lnTo>
                  <a:pt x="3019" y="234"/>
                </a:lnTo>
                <a:lnTo>
                  <a:pt x="3036" y="232"/>
                </a:lnTo>
                <a:lnTo>
                  <a:pt x="3038" y="232"/>
                </a:lnTo>
                <a:lnTo>
                  <a:pt x="3056" y="232"/>
                </a:lnTo>
                <a:lnTo>
                  <a:pt x="3071" y="232"/>
                </a:lnTo>
                <a:lnTo>
                  <a:pt x="3076" y="232"/>
                </a:lnTo>
                <a:lnTo>
                  <a:pt x="3086" y="232"/>
                </a:lnTo>
                <a:lnTo>
                  <a:pt x="3100" y="232"/>
                </a:lnTo>
                <a:lnTo>
                  <a:pt x="3114" y="231"/>
                </a:lnTo>
                <a:lnTo>
                  <a:pt x="3116" y="230"/>
                </a:lnTo>
                <a:lnTo>
                  <a:pt x="3130" y="230"/>
                </a:lnTo>
                <a:lnTo>
                  <a:pt x="3141" y="230"/>
                </a:lnTo>
                <a:lnTo>
                  <a:pt x="3146" y="230"/>
                </a:lnTo>
                <a:lnTo>
                  <a:pt x="3157" y="228"/>
                </a:lnTo>
                <a:lnTo>
                  <a:pt x="3162" y="227"/>
                </a:lnTo>
                <a:lnTo>
                  <a:pt x="3162" y="227"/>
                </a:lnTo>
                <a:lnTo>
                  <a:pt x="3168" y="227"/>
                </a:lnTo>
                <a:lnTo>
                  <a:pt x="3176" y="227"/>
                </a:lnTo>
                <a:lnTo>
                  <a:pt x="3183" y="227"/>
                </a:lnTo>
                <a:lnTo>
                  <a:pt x="3196" y="228"/>
                </a:lnTo>
                <a:lnTo>
                  <a:pt x="3202" y="227"/>
                </a:lnTo>
                <a:lnTo>
                  <a:pt x="3211" y="227"/>
                </a:lnTo>
                <a:lnTo>
                  <a:pt x="3218" y="226"/>
                </a:lnTo>
                <a:lnTo>
                  <a:pt x="3228" y="228"/>
                </a:lnTo>
                <a:lnTo>
                  <a:pt x="3236" y="229"/>
                </a:lnTo>
                <a:lnTo>
                  <a:pt x="3245" y="231"/>
                </a:lnTo>
                <a:lnTo>
                  <a:pt x="3256" y="229"/>
                </a:lnTo>
                <a:lnTo>
                  <a:pt x="3259" y="229"/>
                </a:lnTo>
                <a:lnTo>
                  <a:pt x="3269" y="227"/>
                </a:lnTo>
                <a:lnTo>
                  <a:pt x="3274" y="227"/>
                </a:lnTo>
                <a:lnTo>
                  <a:pt x="3281" y="227"/>
                </a:lnTo>
                <a:lnTo>
                  <a:pt x="3286" y="226"/>
                </a:lnTo>
                <a:lnTo>
                  <a:pt x="3294" y="225"/>
                </a:lnTo>
                <a:lnTo>
                  <a:pt x="3300" y="224"/>
                </a:lnTo>
                <a:lnTo>
                  <a:pt x="3307" y="223"/>
                </a:lnTo>
                <a:lnTo>
                  <a:pt x="3314" y="223"/>
                </a:lnTo>
                <a:lnTo>
                  <a:pt x="3324" y="224"/>
                </a:lnTo>
                <a:lnTo>
                  <a:pt x="3330" y="224"/>
                </a:lnTo>
                <a:lnTo>
                  <a:pt x="3346" y="224"/>
                </a:lnTo>
                <a:lnTo>
                  <a:pt x="3352" y="223"/>
                </a:lnTo>
                <a:lnTo>
                  <a:pt x="3364" y="221"/>
                </a:lnTo>
                <a:lnTo>
                  <a:pt x="3377" y="216"/>
                </a:lnTo>
                <a:lnTo>
                  <a:pt x="3385" y="215"/>
                </a:lnTo>
                <a:lnTo>
                  <a:pt x="3393" y="215"/>
                </a:lnTo>
                <a:lnTo>
                  <a:pt x="3399" y="214"/>
                </a:lnTo>
                <a:lnTo>
                  <a:pt x="3410" y="215"/>
                </a:lnTo>
                <a:lnTo>
                  <a:pt x="3413" y="215"/>
                </a:lnTo>
                <a:lnTo>
                  <a:pt x="3419" y="216"/>
                </a:lnTo>
                <a:lnTo>
                  <a:pt x="3425" y="216"/>
                </a:lnTo>
                <a:lnTo>
                  <a:pt x="3433" y="216"/>
                </a:lnTo>
                <a:lnTo>
                  <a:pt x="3441" y="217"/>
                </a:lnTo>
                <a:lnTo>
                  <a:pt x="3445" y="218"/>
                </a:lnTo>
                <a:lnTo>
                  <a:pt x="3455" y="219"/>
                </a:lnTo>
                <a:lnTo>
                  <a:pt x="3467" y="222"/>
                </a:lnTo>
                <a:lnTo>
                  <a:pt x="3476" y="223"/>
                </a:lnTo>
                <a:lnTo>
                  <a:pt x="3482" y="223"/>
                </a:lnTo>
                <a:lnTo>
                  <a:pt x="3492" y="224"/>
                </a:lnTo>
                <a:lnTo>
                  <a:pt x="3499" y="224"/>
                </a:lnTo>
                <a:lnTo>
                  <a:pt x="3506" y="225"/>
                </a:lnTo>
                <a:lnTo>
                  <a:pt x="3514" y="225"/>
                </a:lnTo>
                <a:lnTo>
                  <a:pt x="3522" y="226"/>
                </a:lnTo>
                <a:lnTo>
                  <a:pt x="3529" y="226"/>
                </a:lnTo>
                <a:lnTo>
                  <a:pt x="3536" y="227"/>
                </a:lnTo>
                <a:lnTo>
                  <a:pt x="3543" y="228"/>
                </a:lnTo>
                <a:lnTo>
                  <a:pt x="3554" y="229"/>
                </a:lnTo>
                <a:lnTo>
                  <a:pt x="3561" y="229"/>
                </a:lnTo>
                <a:lnTo>
                  <a:pt x="3572" y="229"/>
                </a:lnTo>
                <a:lnTo>
                  <a:pt x="3581" y="230"/>
                </a:lnTo>
                <a:lnTo>
                  <a:pt x="3590" y="230"/>
                </a:lnTo>
                <a:lnTo>
                  <a:pt x="3598" y="231"/>
                </a:lnTo>
                <a:lnTo>
                  <a:pt x="3603" y="231"/>
                </a:lnTo>
                <a:lnTo>
                  <a:pt x="3611" y="231"/>
                </a:lnTo>
                <a:lnTo>
                  <a:pt x="3614" y="231"/>
                </a:lnTo>
                <a:lnTo>
                  <a:pt x="3620" y="231"/>
                </a:lnTo>
                <a:lnTo>
                  <a:pt x="3625" y="232"/>
                </a:lnTo>
                <a:lnTo>
                  <a:pt x="3631" y="232"/>
                </a:lnTo>
                <a:lnTo>
                  <a:pt x="3634" y="232"/>
                </a:lnTo>
                <a:lnTo>
                  <a:pt x="3643" y="234"/>
                </a:lnTo>
                <a:lnTo>
                  <a:pt x="3650" y="234"/>
                </a:lnTo>
                <a:lnTo>
                  <a:pt x="3657" y="235"/>
                </a:lnTo>
                <a:lnTo>
                  <a:pt x="3660" y="235"/>
                </a:lnTo>
                <a:lnTo>
                  <a:pt x="3669" y="235"/>
                </a:lnTo>
                <a:lnTo>
                  <a:pt x="3674" y="235"/>
                </a:lnTo>
                <a:lnTo>
                  <a:pt x="3683" y="235"/>
                </a:lnTo>
                <a:lnTo>
                  <a:pt x="3687" y="236"/>
                </a:lnTo>
                <a:lnTo>
                  <a:pt x="3697" y="236"/>
                </a:lnTo>
                <a:lnTo>
                  <a:pt x="3703" y="236"/>
                </a:lnTo>
                <a:lnTo>
                  <a:pt x="3713" y="237"/>
                </a:lnTo>
                <a:lnTo>
                  <a:pt x="3723" y="237"/>
                </a:lnTo>
                <a:lnTo>
                  <a:pt x="3725" y="237"/>
                </a:lnTo>
                <a:lnTo>
                  <a:pt x="3740" y="238"/>
                </a:lnTo>
                <a:lnTo>
                  <a:pt x="3747" y="238"/>
                </a:lnTo>
                <a:lnTo>
                  <a:pt x="3755" y="238"/>
                </a:lnTo>
                <a:lnTo>
                  <a:pt x="3761" y="238"/>
                </a:lnTo>
                <a:lnTo>
                  <a:pt x="3768" y="238"/>
                </a:lnTo>
                <a:lnTo>
                  <a:pt x="3777" y="238"/>
                </a:lnTo>
                <a:lnTo>
                  <a:pt x="3786" y="238"/>
                </a:lnTo>
                <a:lnTo>
                  <a:pt x="3793" y="237"/>
                </a:lnTo>
                <a:lnTo>
                  <a:pt x="3801" y="236"/>
                </a:lnTo>
                <a:lnTo>
                  <a:pt x="3811" y="235"/>
                </a:lnTo>
                <a:lnTo>
                  <a:pt x="3818" y="235"/>
                </a:lnTo>
                <a:lnTo>
                  <a:pt x="3829" y="235"/>
                </a:lnTo>
                <a:lnTo>
                  <a:pt x="3833" y="235"/>
                </a:lnTo>
                <a:lnTo>
                  <a:pt x="3840" y="235"/>
                </a:lnTo>
                <a:lnTo>
                  <a:pt x="3850" y="235"/>
                </a:lnTo>
                <a:lnTo>
                  <a:pt x="3858" y="235"/>
                </a:lnTo>
                <a:lnTo>
                  <a:pt x="3869" y="234"/>
                </a:lnTo>
                <a:lnTo>
                  <a:pt x="3875" y="234"/>
                </a:lnTo>
                <a:lnTo>
                  <a:pt x="3887" y="232"/>
                </a:lnTo>
                <a:lnTo>
                  <a:pt x="3893" y="232"/>
                </a:lnTo>
                <a:lnTo>
                  <a:pt x="3900" y="234"/>
                </a:lnTo>
                <a:lnTo>
                  <a:pt x="3907" y="235"/>
                </a:lnTo>
                <a:lnTo>
                  <a:pt x="3917" y="236"/>
                </a:lnTo>
                <a:lnTo>
                  <a:pt x="3923" y="237"/>
                </a:lnTo>
                <a:lnTo>
                  <a:pt x="3931" y="239"/>
                </a:lnTo>
                <a:lnTo>
                  <a:pt x="3945" y="241"/>
                </a:lnTo>
                <a:lnTo>
                  <a:pt x="3957" y="243"/>
                </a:lnTo>
                <a:lnTo>
                  <a:pt x="3966" y="244"/>
                </a:lnTo>
                <a:lnTo>
                  <a:pt x="3978" y="245"/>
                </a:lnTo>
                <a:lnTo>
                  <a:pt x="3983" y="245"/>
                </a:lnTo>
                <a:lnTo>
                  <a:pt x="3994" y="247"/>
                </a:lnTo>
                <a:lnTo>
                  <a:pt x="4009" y="248"/>
                </a:lnTo>
                <a:lnTo>
                  <a:pt x="4018" y="249"/>
                </a:lnTo>
                <a:lnTo>
                  <a:pt x="4033" y="250"/>
                </a:lnTo>
                <a:lnTo>
                  <a:pt x="4044" y="251"/>
                </a:lnTo>
                <a:lnTo>
                  <a:pt x="4053" y="251"/>
                </a:lnTo>
                <a:lnTo>
                  <a:pt x="4061" y="252"/>
                </a:lnTo>
                <a:lnTo>
                  <a:pt x="4074" y="253"/>
                </a:lnTo>
                <a:lnTo>
                  <a:pt x="4088" y="255"/>
                </a:lnTo>
                <a:lnTo>
                  <a:pt x="4098" y="256"/>
                </a:lnTo>
                <a:lnTo>
                  <a:pt x="4107" y="256"/>
                </a:lnTo>
                <a:lnTo>
                  <a:pt x="4119" y="257"/>
                </a:lnTo>
                <a:lnTo>
                  <a:pt x="4145" y="260"/>
                </a:lnTo>
                <a:lnTo>
                  <a:pt x="4151" y="260"/>
                </a:lnTo>
                <a:lnTo>
                  <a:pt x="4158" y="261"/>
                </a:lnTo>
                <a:lnTo>
                  <a:pt x="4193" y="260"/>
                </a:lnTo>
                <a:lnTo>
                  <a:pt x="4204" y="260"/>
                </a:lnTo>
                <a:lnTo>
                  <a:pt x="4223" y="258"/>
                </a:lnTo>
                <a:lnTo>
                  <a:pt x="4230" y="258"/>
                </a:lnTo>
                <a:lnTo>
                  <a:pt x="4244" y="258"/>
                </a:lnTo>
                <a:lnTo>
                  <a:pt x="4265" y="260"/>
                </a:lnTo>
                <a:lnTo>
                  <a:pt x="4279" y="260"/>
                </a:lnTo>
                <a:lnTo>
                  <a:pt x="4285" y="260"/>
                </a:lnTo>
                <a:lnTo>
                  <a:pt x="4298" y="258"/>
                </a:lnTo>
                <a:lnTo>
                  <a:pt x="4307" y="258"/>
                </a:lnTo>
                <a:lnTo>
                  <a:pt x="4309" y="258"/>
                </a:lnTo>
                <a:lnTo>
                  <a:pt x="4343" y="258"/>
                </a:lnTo>
                <a:lnTo>
                  <a:pt x="4347" y="257"/>
                </a:lnTo>
                <a:lnTo>
                  <a:pt x="4393" y="256"/>
                </a:lnTo>
                <a:lnTo>
                  <a:pt x="4411" y="255"/>
                </a:lnTo>
                <a:lnTo>
                  <a:pt x="4432" y="253"/>
                </a:lnTo>
                <a:lnTo>
                  <a:pt x="4437" y="253"/>
                </a:lnTo>
                <a:lnTo>
                  <a:pt x="4461" y="251"/>
                </a:lnTo>
                <a:lnTo>
                  <a:pt x="4470" y="251"/>
                </a:lnTo>
                <a:lnTo>
                  <a:pt x="4485" y="252"/>
                </a:lnTo>
                <a:lnTo>
                  <a:pt x="4500" y="253"/>
                </a:lnTo>
                <a:lnTo>
                  <a:pt x="4512" y="254"/>
                </a:lnTo>
                <a:lnTo>
                  <a:pt x="4527" y="256"/>
                </a:lnTo>
                <a:lnTo>
                  <a:pt x="4541" y="256"/>
                </a:lnTo>
                <a:lnTo>
                  <a:pt x="4561" y="256"/>
                </a:lnTo>
                <a:lnTo>
                  <a:pt x="4572" y="256"/>
                </a:lnTo>
                <a:lnTo>
                  <a:pt x="4582" y="255"/>
                </a:lnTo>
                <a:lnTo>
                  <a:pt x="4604" y="255"/>
                </a:lnTo>
                <a:lnTo>
                  <a:pt x="4612" y="255"/>
                </a:lnTo>
                <a:lnTo>
                  <a:pt x="4626" y="255"/>
                </a:lnTo>
                <a:lnTo>
                  <a:pt x="4641" y="256"/>
                </a:lnTo>
                <a:lnTo>
                  <a:pt x="4658" y="254"/>
                </a:lnTo>
                <a:lnTo>
                  <a:pt x="4666" y="254"/>
                </a:lnTo>
                <a:lnTo>
                  <a:pt x="4681" y="253"/>
                </a:lnTo>
                <a:lnTo>
                  <a:pt x="4693" y="252"/>
                </a:lnTo>
                <a:lnTo>
                  <a:pt x="4711" y="251"/>
                </a:lnTo>
                <a:lnTo>
                  <a:pt x="4721" y="250"/>
                </a:lnTo>
                <a:lnTo>
                  <a:pt x="4742" y="249"/>
                </a:lnTo>
                <a:lnTo>
                  <a:pt x="4760" y="247"/>
                </a:lnTo>
                <a:lnTo>
                  <a:pt x="4772" y="245"/>
                </a:lnTo>
                <a:lnTo>
                  <a:pt x="4783" y="245"/>
                </a:lnTo>
                <a:lnTo>
                  <a:pt x="4791" y="244"/>
                </a:lnTo>
                <a:lnTo>
                  <a:pt x="4797" y="243"/>
                </a:lnTo>
                <a:lnTo>
                  <a:pt x="4802" y="243"/>
                </a:lnTo>
                <a:lnTo>
                  <a:pt x="4808" y="243"/>
                </a:lnTo>
                <a:lnTo>
                  <a:pt x="4818" y="242"/>
                </a:lnTo>
                <a:lnTo>
                  <a:pt x="4824" y="241"/>
                </a:lnTo>
                <a:lnTo>
                  <a:pt x="4834" y="241"/>
                </a:lnTo>
                <a:lnTo>
                  <a:pt x="4841" y="240"/>
                </a:lnTo>
                <a:lnTo>
                  <a:pt x="4848" y="239"/>
                </a:lnTo>
                <a:lnTo>
                  <a:pt x="4852" y="238"/>
                </a:lnTo>
                <a:lnTo>
                  <a:pt x="4861" y="238"/>
                </a:lnTo>
                <a:lnTo>
                  <a:pt x="4867" y="237"/>
                </a:lnTo>
                <a:lnTo>
                  <a:pt x="4875" y="236"/>
                </a:lnTo>
                <a:lnTo>
                  <a:pt x="4883" y="236"/>
                </a:lnTo>
                <a:lnTo>
                  <a:pt x="4890" y="235"/>
                </a:lnTo>
                <a:lnTo>
                  <a:pt x="4900" y="235"/>
                </a:lnTo>
                <a:lnTo>
                  <a:pt x="4907" y="235"/>
                </a:lnTo>
                <a:lnTo>
                  <a:pt x="4920" y="235"/>
                </a:lnTo>
                <a:lnTo>
                  <a:pt x="4930" y="235"/>
                </a:lnTo>
                <a:lnTo>
                  <a:pt x="4939" y="235"/>
                </a:lnTo>
                <a:lnTo>
                  <a:pt x="4948" y="235"/>
                </a:lnTo>
                <a:lnTo>
                  <a:pt x="4954" y="235"/>
                </a:lnTo>
                <a:lnTo>
                  <a:pt x="4960" y="235"/>
                </a:lnTo>
                <a:lnTo>
                  <a:pt x="4964" y="235"/>
                </a:lnTo>
                <a:lnTo>
                  <a:pt x="4968" y="235"/>
                </a:lnTo>
                <a:lnTo>
                  <a:pt x="4978" y="235"/>
                </a:lnTo>
                <a:lnTo>
                  <a:pt x="4982" y="235"/>
                </a:lnTo>
                <a:lnTo>
                  <a:pt x="4994" y="232"/>
                </a:lnTo>
                <a:lnTo>
                  <a:pt x="5005" y="231"/>
                </a:lnTo>
                <a:lnTo>
                  <a:pt x="5014" y="230"/>
                </a:lnTo>
                <a:lnTo>
                  <a:pt x="5027" y="228"/>
                </a:lnTo>
                <a:lnTo>
                  <a:pt x="5038" y="226"/>
                </a:lnTo>
                <a:lnTo>
                  <a:pt x="5047" y="224"/>
                </a:lnTo>
                <a:lnTo>
                  <a:pt x="5059" y="222"/>
                </a:lnTo>
                <a:lnTo>
                  <a:pt x="5076" y="217"/>
                </a:lnTo>
                <a:lnTo>
                  <a:pt x="5095" y="213"/>
                </a:lnTo>
                <a:lnTo>
                  <a:pt x="5111" y="212"/>
                </a:lnTo>
                <a:lnTo>
                  <a:pt x="5129" y="209"/>
                </a:lnTo>
                <a:lnTo>
                  <a:pt x="5151" y="206"/>
                </a:lnTo>
                <a:lnTo>
                  <a:pt x="5170" y="204"/>
                </a:lnTo>
                <a:lnTo>
                  <a:pt x="5195" y="203"/>
                </a:lnTo>
                <a:lnTo>
                  <a:pt x="5204" y="203"/>
                </a:lnTo>
                <a:lnTo>
                  <a:pt x="5214" y="204"/>
                </a:lnTo>
                <a:lnTo>
                  <a:pt x="5222" y="204"/>
                </a:lnTo>
                <a:lnTo>
                  <a:pt x="5231" y="205"/>
                </a:lnTo>
                <a:lnTo>
                  <a:pt x="5236" y="205"/>
                </a:lnTo>
                <a:lnTo>
                  <a:pt x="5240" y="205"/>
                </a:lnTo>
                <a:lnTo>
                  <a:pt x="5249" y="206"/>
                </a:lnTo>
                <a:lnTo>
                  <a:pt x="5253" y="206"/>
                </a:lnTo>
                <a:lnTo>
                  <a:pt x="5259" y="207"/>
                </a:lnTo>
                <a:lnTo>
                  <a:pt x="5262" y="207"/>
                </a:lnTo>
                <a:lnTo>
                  <a:pt x="5269" y="207"/>
                </a:lnTo>
                <a:lnTo>
                  <a:pt x="5273" y="207"/>
                </a:lnTo>
                <a:lnTo>
                  <a:pt x="5280" y="207"/>
                </a:lnTo>
                <a:lnTo>
                  <a:pt x="5288" y="207"/>
                </a:lnTo>
                <a:lnTo>
                  <a:pt x="5300" y="206"/>
                </a:lnTo>
                <a:lnTo>
                  <a:pt x="5313" y="205"/>
                </a:lnTo>
                <a:lnTo>
                  <a:pt x="5319" y="205"/>
                </a:lnTo>
                <a:lnTo>
                  <a:pt x="5332" y="205"/>
                </a:lnTo>
                <a:lnTo>
                  <a:pt x="5342" y="206"/>
                </a:lnTo>
                <a:lnTo>
                  <a:pt x="5353" y="207"/>
                </a:lnTo>
                <a:lnTo>
                  <a:pt x="5372" y="212"/>
                </a:lnTo>
                <a:lnTo>
                  <a:pt x="5385" y="212"/>
                </a:lnTo>
                <a:lnTo>
                  <a:pt x="5390" y="212"/>
                </a:lnTo>
                <a:lnTo>
                  <a:pt x="5394" y="212"/>
                </a:lnTo>
                <a:lnTo>
                  <a:pt x="5403" y="211"/>
                </a:lnTo>
                <a:lnTo>
                  <a:pt x="5407" y="210"/>
                </a:lnTo>
                <a:lnTo>
                  <a:pt x="5413" y="210"/>
                </a:lnTo>
                <a:lnTo>
                  <a:pt x="5421" y="209"/>
                </a:lnTo>
                <a:lnTo>
                  <a:pt x="5433" y="210"/>
                </a:lnTo>
                <a:lnTo>
                  <a:pt x="5445" y="211"/>
                </a:lnTo>
                <a:lnTo>
                  <a:pt x="5456" y="213"/>
                </a:lnTo>
                <a:lnTo>
                  <a:pt x="5469" y="215"/>
                </a:lnTo>
                <a:lnTo>
                  <a:pt x="5480" y="216"/>
                </a:lnTo>
                <a:lnTo>
                  <a:pt x="5489" y="217"/>
                </a:lnTo>
                <a:lnTo>
                  <a:pt x="5500" y="218"/>
                </a:lnTo>
                <a:lnTo>
                  <a:pt x="5504" y="218"/>
                </a:lnTo>
                <a:lnTo>
                  <a:pt x="5510" y="217"/>
                </a:lnTo>
                <a:lnTo>
                  <a:pt x="5517" y="217"/>
                </a:lnTo>
                <a:lnTo>
                  <a:pt x="5525" y="216"/>
                </a:lnTo>
                <a:lnTo>
                  <a:pt x="5532" y="216"/>
                </a:lnTo>
                <a:lnTo>
                  <a:pt x="5535" y="215"/>
                </a:lnTo>
                <a:lnTo>
                  <a:pt x="5541" y="215"/>
                </a:lnTo>
                <a:lnTo>
                  <a:pt x="5549" y="215"/>
                </a:lnTo>
                <a:lnTo>
                  <a:pt x="5560" y="216"/>
                </a:lnTo>
                <a:lnTo>
                  <a:pt x="5563" y="215"/>
                </a:lnTo>
                <a:lnTo>
                  <a:pt x="5572" y="215"/>
                </a:lnTo>
                <a:lnTo>
                  <a:pt x="5576" y="215"/>
                </a:lnTo>
                <a:lnTo>
                  <a:pt x="5581" y="215"/>
                </a:lnTo>
                <a:lnTo>
                  <a:pt x="5586" y="215"/>
                </a:lnTo>
                <a:lnTo>
                  <a:pt x="5595" y="216"/>
                </a:lnTo>
                <a:lnTo>
                  <a:pt x="5603" y="217"/>
                </a:lnTo>
                <a:lnTo>
                  <a:pt x="5610" y="217"/>
                </a:lnTo>
                <a:lnTo>
                  <a:pt x="5614" y="217"/>
                </a:lnTo>
                <a:lnTo>
                  <a:pt x="5621" y="217"/>
                </a:lnTo>
                <a:lnTo>
                  <a:pt x="5626" y="218"/>
                </a:lnTo>
                <a:lnTo>
                  <a:pt x="5636" y="217"/>
                </a:lnTo>
                <a:lnTo>
                  <a:pt x="5648" y="215"/>
                </a:lnTo>
                <a:lnTo>
                  <a:pt x="5655" y="215"/>
                </a:lnTo>
                <a:lnTo>
                  <a:pt x="5662" y="214"/>
                </a:lnTo>
                <a:lnTo>
                  <a:pt x="5666" y="214"/>
                </a:lnTo>
                <a:lnTo>
                  <a:pt x="5677" y="215"/>
                </a:lnTo>
                <a:lnTo>
                  <a:pt x="5689" y="216"/>
                </a:lnTo>
                <a:lnTo>
                  <a:pt x="5696" y="216"/>
                </a:lnTo>
                <a:lnTo>
                  <a:pt x="5706" y="215"/>
                </a:lnTo>
                <a:lnTo>
                  <a:pt x="5722" y="215"/>
                </a:lnTo>
                <a:lnTo>
                  <a:pt x="5726" y="215"/>
                </a:lnTo>
                <a:lnTo>
                  <a:pt x="5730" y="215"/>
                </a:lnTo>
                <a:lnTo>
                  <a:pt x="5737" y="215"/>
                </a:lnTo>
                <a:lnTo>
                  <a:pt x="5741" y="215"/>
                </a:lnTo>
                <a:lnTo>
                  <a:pt x="5748" y="215"/>
                </a:lnTo>
                <a:lnTo>
                  <a:pt x="5754" y="214"/>
                </a:lnTo>
                <a:lnTo>
                  <a:pt x="5760" y="214"/>
                </a:lnTo>
                <a:lnTo>
                  <a:pt x="5765" y="213"/>
                </a:lnTo>
                <a:lnTo>
                  <a:pt x="5776" y="212"/>
                </a:lnTo>
                <a:lnTo>
                  <a:pt x="5786" y="212"/>
                </a:lnTo>
                <a:lnTo>
                  <a:pt x="5802" y="211"/>
                </a:lnTo>
                <a:lnTo>
                  <a:pt x="5820" y="209"/>
                </a:lnTo>
                <a:lnTo>
                  <a:pt x="5833" y="206"/>
                </a:lnTo>
                <a:lnTo>
                  <a:pt x="5864" y="206"/>
                </a:lnTo>
                <a:lnTo>
                  <a:pt x="5877" y="205"/>
                </a:lnTo>
                <a:lnTo>
                  <a:pt x="5897" y="204"/>
                </a:lnTo>
                <a:lnTo>
                  <a:pt x="5916" y="203"/>
                </a:lnTo>
                <a:lnTo>
                  <a:pt x="5935" y="202"/>
                </a:lnTo>
                <a:lnTo>
                  <a:pt x="5958" y="202"/>
                </a:lnTo>
                <a:lnTo>
                  <a:pt x="5969" y="201"/>
                </a:lnTo>
                <a:lnTo>
                  <a:pt x="5980" y="201"/>
                </a:lnTo>
                <a:lnTo>
                  <a:pt x="6007" y="200"/>
                </a:lnTo>
                <a:lnTo>
                  <a:pt x="6022" y="199"/>
                </a:lnTo>
                <a:lnTo>
                  <a:pt x="6050" y="198"/>
                </a:lnTo>
                <a:lnTo>
                  <a:pt x="6062" y="196"/>
                </a:lnTo>
                <a:lnTo>
                  <a:pt x="6079" y="194"/>
                </a:lnTo>
                <a:lnTo>
                  <a:pt x="6107" y="191"/>
                </a:lnTo>
                <a:lnTo>
                  <a:pt x="6126" y="190"/>
                </a:lnTo>
                <a:lnTo>
                  <a:pt x="6140" y="188"/>
                </a:lnTo>
                <a:lnTo>
                  <a:pt x="6164" y="186"/>
                </a:lnTo>
                <a:lnTo>
                  <a:pt x="6179" y="185"/>
                </a:lnTo>
                <a:lnTo>
                  <a:pt x="6197" y="181"/>
                </a:lnTo>
                <a:lnTo>
                  <a:pt x="6218" y="179"/>
                </a:lnTo>
                <a:lnTo>
                  <a:pt x="6228" y="178"/>
                </a:lnTo>
                <a:lnTo>
                  <a:pt x="6242" y="175"/>
                </a:lnTo>
                <a:lnTo>
                  <a:pt x="6260" y="171"/>
                </a:lnTo>
                <a:lnTo>
                  <a:pt x="6274" y="167"/>
                </a:lnTo>
                <a:lnTo>
                  <a:pt x="6282" y="164"/>
                </a:lnTo>
                <a:lnTo>
                  <a:pt x="6297" y="160"/>
                </a:lnTo>
                <a:lnTo>
                  <a:pt x="6306" y="159"/>
                </a:lnTo>
                <a:lnTo>
                  <a:pt x="6324" y="155"/>
                </a:lnTo>
                <a:lnTo>
                  <a:pt x="6335" y="155"/>
                </a:lnTo>
                <a:lnTo>
                  <a:pt x="6351" y="155"/>
                </a:lnTo>
                <a:lnTo>
                  <a:pt x="6367" y="155"/>
                </a:lnTo>
                <a:lnTo>
                  <a:pt x="6383" y="155"/>
                </a:lnTo>
                <a:lnTo>
                  <a:pt x="6399" y="154"/>
                </a:lnTo>
                <a:lnTo>
                  <a:pt x="6421" y="154"/>
                </a:lnTo>
                <a:lnTo>
                  <a:pt x="6425" y="154"/>
                </a:lnTo>
                <a:lnTo>
                  <a:pt x="6437" y="154"/>
                </a:lnTo>
                <a:lnTo>
                  <a:pt x="6455" y="153"/>
                </a:lnTo>
                <a:lnTo>
                  <a:pt x="6472" y="152"/>
                </a:lnTo>
                <a:lnTo>
                  <a:pt x="6485" y="152"/>
                </a:lnTo>
                <a:lnTo>
                  <a:pt x="6499" y="154"/>
                </a:lnTo>
                <a:lnTo>
                  <a:pt x="6514" y="155"/>
                </a:lnTo>
                <a:lnTo>
                  <a:pt x="6531" y="157"/>
                </a:lnTo>
                <a:lnTo>
                  <a:pt x="6539" y="157"/>
                </a:lnTo>
                <a:lnTo>
                  <a:pt x="6552" y="158"/>
                </a:lnTo>
                <a:lnTo>
                  <a:pt x="6567" y="158"/>
                </a:lnTo>
                <a:lnTo>
                  <a:pt x="6585" y="157"/>
                </a:lnTo>
                <a:lnTo>
                  <a:pt x="6597" y="157"/>
                </a:lnTo>
                <a:lnTo>
                  <a:pt x="6617" y="157"/>
                </a:lnTo>
                <a:lnTo>
                  <a:pt x="6639" y="155"/>
                </a:lnTo>
                <a:lnTo>
                  <a:pt x="6653" y="154"/>
                </a:lnTo>
                <a:lnTo>
                  <a:pt x="6670" y="153"/>
                </a:lnTo>
                <a:lnTo>
                  <a:pt x="6687" y="153"/>
                </a:lnTo>
                <a:lnTo>
                  <a:pt x="6705" y="152"/>
                </a:lnTo>
                <a:lnTo>
                  <a:pt x="6721" y="151"/>
                </a:lnTo>
                <a:lnTo>
                  <a:pt x="6734" y="150"/>
                </a:lnTo>
                <a:lnTo>
                  <a:pt x="6753" y="150"/>
                </a:lnTo>
                <a:lnTo>
                  <a:pt x="6759" y="149"/>
                </a:lnTo>
                <a:lnTo>
                  <a:pt x="6768" y="149"/>
                </a:lnTo>
                <a:lnTo>
                  <a:pt x="6780" y="149"/>
                </a:lnTo>
                <a:lnTo>
                  <a:pt x="6788" y="148"/>
                </a:lnTo>
                <a:lnTo>
                  <a:pt x="6804" y="148"/>
                </a:lnTo>
                <a:lnTo>
                  <a:pt x="6827" y="146"/>
                </a:lnTo>
                <a:lnTo>
                  <a:pt x="6834" y="146"/>
                </a:lnTo>
                <a:lnTo>
                  <a:pt x="6840" y="145"/>
                </a:lnTo>
                <a:lnTo>
                  <a:pt x="6865" y="144"/>
                </a:lnTo>
                <a:lnTo>
                  <a:pt x="6888" y="142"/>
                </a:lnTo>
                <a:lnTo>
                  <a:pt x="6902" y="141"/>
                </a:lnTo>
                <a:lnTo>
                  <a:pt x="6917" y="140"/>
                </a:lnTo>
                <a:lnTo>
                  <a:pt x="6936" y="140"/>
                </a:lnTo>
                <a:lnTo>
                  <a:pt x="6956" y="139"/>
                </a:lnTo>
                <a:lnTo>
                  <a:pt x="6975" y="138"/>
                </a:lnTo>
                <a:lnTo>
                  <a:pt x="6990" y="137"/>
                </a:lnTo>
                <a:lnTo>
                  <a:pt x="7016" y="136"/>
                </a:lnTo>
                <a:lnTo>
                  <a:pt x="7032" y="134"/>
                </a:lnTo>
                <a:lnTo>
                  <a:pt x="7045" y="134"/>
                </a:lnTo>
                <a:lnTo>
                  <a:pt x="7059" y="133"/>
                </a:lnTo>
                <a:lnTo>
                  <a:pt x="7068" y="132"/>
                </a:lnTo>
                <a:lnTo>
                  <a:pt x="7079" y="131"/>
                </a:lnTo>
                <a:lnTo>
                  <a:pt x="7092" y="128"/>
                </a:lnTo>
                <a:lnTo>
                  <a:pt x="7098" y="126"/>
                </a:lnTo>
                <a:lnTo>
                  <a:pt x="7114" y="123"/>
                </a:lnTo>
                <a:lnTo>
                  <a:pt x="7126" y="120"/>
                </a:lnTo>
                <a:lnTo>
                  <a:pt x="7138" y="115"/>
                </a:lnTo>
                <a:lnTo>
                  <a:pt x="7151" y="111"/>
                </a:lnTo>
                <a:lnTo>
                  <a:pt x="7159" y="108"/>
                </a:lnTo>
                <a:lnTo>
                  <a:pt x="7171" y="107"/>
                </a:lnTo>
                <a:lnTo>
                  <a:pt x="7183" y="107"/>
                </a:lnTo>
                <a:lnTo>
                  <a:pt x="7190" y="103"/>
                </a:lnTo>
                <a:lnTo>
                  <a:pt x="7200" y="102"/>
                </a:lnTo>
                <a:lnTo>
                  <a:pt x="7209" y="102"/>
                </a:lnTo>
                <a:lnTo>
                  <a:pt x="7213" y="102"/>
                </a:lnTo>
                <a:lnTo>
                  <a:pt x="7222" y="102"/>
                </a:lnTo>
                <a:lnTo>
                  <a:pt x="7232" y="102"/>
                </a:lnTo>
                <a:lnTo>
                  <a:pt x="7243" y="103"/>
                </a:lnTo>
                <a:lnTo>
                  <a:pt x="7254" y="105"/>
                </a:lnTo>
                <a:lnTo>
                  <a:pt x="7265" y="106"/>
                </a:lnTo>
                <a:lnTo>
                  <a:pt x="7275" y="108"/>
                </a:lnTo>
                <a:lnTo>
                  <a:pt x="7285" y="109"/>
                </a:lnTo>
                <a:lnTo>
                  <a:pt x="7300" y="107"/>
                </a:lnTo>
                <a:lnTo>
                  <a:pt x="7314" y="105"/>
                </a:lnTo>
                <a:lnTo>
                  <a:pt x="7324" y="102"/>
                </a:lnTo>
                <a:lnTo>
                  <a:pt x="7333" y="100"/>
                </a:lnTo>
                <a:lnTo>
                  <a:pt x="7347" y="98"/>
                </a:lnTo>
                <a:lnTo>
                  <a:pt x="7368" y="95"/>
                </a:lnTo>
                <a:lnTo>
                  <a:pt x="7378" y="93"/>
                </a:lnTo>
                <a:lnTo>
                  <a:pt x="7387" y="92"/>
                </a:lnTo>
                <a:lnTo>
                  <a:pt x="7402" y="88"/>
                </a:lnTo>
                <a:lnTo>
                  <a:pt x="7409" y="87"/>
                </a:lnTo>
                <a:lnTo>
                  <a:pt x="7418" y="86"/>
                </a:lnTo>
                <a:lnTo>
                  <a:pt x="7432" y="71"/>
                </a:lnTo>
                <a:lnTo>
                  <a:pt x="7443" y="70"/>
                </a:lnTo>
                <a:lnTo>
                  <a:pt x="7452" y="69"/>
                </a:lnTo>
                <a:lnTo>
                  <a:pt x="7460" y="68"/>
                </a:lnTo>
                <a:lnTo>
                  <a:pt x="7470" y="68"/>
                </a:lnTo>
                <a:lnTo>
                  <a:pt x="7478" y="67"/>
                </a:lnTo>
                <a:lnTo>
                  <a:pt x="7486" y="65"/>
                </a:lnTo>
                <a:lnTo>
                  <a:pt x="7501" y="64"/>
                </a:lnTo>
                <a:lnTo>
                  <a:pt x="7511" y="64"/>
                </a:lnTo>
                <a:lnTo>
                  <a:pt x="7525" y="63"/>
                </a:lnTo>
                <a:lnTo>
                  <a:pt x="7538" y="63"/>
                </a:lnTo>
                <a:lnTo>
                  <a:pt x="7551" y="63"/>
                </a:lnTo>
                <a:lnTo>
                  <a:pt x="7559" y="63"/>
                </a:lnTo>
                <a:lnTo>
                  <a:pt x="7563" y="63"/>
                </a:lnTo>
                <a:lnTo>
                  <a:pt x="7570" y="62"/>
                </a:lnTo>
                <a:lnTo>
                  <a:pt x="7578" y="62"/>
                </a:lnTo>
                <a:lnTo>
                  <a:pt x="7594" y="62"/>
                </a:lnTo>
                <a:lnTo>
                  <a:pt x="7607" y="61"/>
                </a:lnTo>
                <a:lnTo>
                  <a:pt x="7618" y="61"/>
                </a:lnTo>
                <a:lnTo>
                  <a:pt x="7628" y="59"/>
                </a:lnTo>
                <a:lnTo>
                  <a:pt x="7647" y="59"/>
                </a:lnTo>
                <a:lnTo>
                  <a:pt x="7660" y="59"/>
                </a:lnTo>
                <a:lnTo>
                  <a:pt x="7670" y="59"/>
                </a:lnTo>
                <a:lnTo>
                  <a:pt x="7687" y="58"/>
                </a:lnTo>
                <a:lnTo>
                  <a:pt x="7704" y="57"/>
                </a:lnTo>
                <a:lnTo>
                  <a:pt x="7716" y="56"/>
                </a:lnTo>
                <a:lnTo>
                  <a:pt x="7732" y="56"/>
                </a:lnTo>
                <a:lnTo>
                  <a:pt x="7751" y="55"/>
                </a:lnTo>
                <a:lnTo>
                  <a:pt x="7771" y="55"/>
                </a:lnTo>
                <a:lnTo>
                  <a:pt x="7793" y="55"/>
                </a:lnTo>
                <a:lnTo>
                  <a:pt x="7819" y="54"/>
                </a:lnTo>
                <a:lnTo>
                  <a:pt x="7840" y="54"/>
                </a:lnTo>
                <a:lnTo>
                  <a:pt x="7850" y="54"/>
                </a:lnTo>
                <a:lnTo>
                  <a:pt x="7876" y="52"/>
                </a:lnTo>
                <a:lnTo>
                  <a:pt x="7895" y="51"/>
                </a:lnTo>
                <a:lnTo>
                  <a:pt x="7908" y="50"/>
                </a:lnTo>
                <a:lnTo>
                  <a:pt x="7938" y="49"/>
                </a:lnTo>
                <a:lnTo>
                  <a:pt x="7958" y="49"/>
                </a:lnTo>
                <a:lnTo>
                  <a:pt x="7973" y="48"/>
                </a:lnTo>
                <a:lnTo>
                  <a:pt x="7985" y="48"/>
                </a:lnTo>
                <a:lnTo>
                  <a:pt x="7996" y="47"/>
                </a:lnTo>
                <a:lnTo>
                  <a:pt x="8014" y="45"/>
                </a:lnTo>
                <a:lnTo>
                  <a:pt x="8028" y="43"/>
                </a:lnTo>
                <a:lnTo>
                  <a:pt x="8048" y="41"/>
                </a:lnTo>
                <a:lnTo>
                  <a:pt x="8073" y="38"/>
                </a:lnTo>
                <a:lnTo>
                  <a:pt x="8102" y="36"/>
                </a:lnTo>
                <a:lnTo>
                  <a:pt x="8121" y="35"/>
                </a:lnTo>
                <a:lnTo>
                  <a:pt x="8135" y="33"/>
                </a:lnTo>
                <a:lnTo>
                  <a:pt x="8148" y="32"/>
                </a:lnTo>
                <a:lnTo>
                  <a:pt x="8161" y="31"/>
                </a:lnTo>
                <a:lnTo>
                  <a:pt x="8175" y="30"/>
                </a:lnTo>
                <a:lnTo>
                  <a:pt x="8186" y="30"/>
                </a:lnTo>
                <a:lnTo>
                  <a:pt x="8195" y="29"/>
                </a:lnTo>
                <a:lnTo>
                  <a:pt x="8206" y="26"/>
                </a:lnTo>
                <a:lnTo>
                  <a:pt x="8221" y="25"/>
                </a:lnTo>
                <a:lnTo>
                  <a:pt x="8229" y="25"/>
                </a:lnTo>
                <a:lnTo>
                  <a:pt x="8243" y="24"/>
                </a:lnTo>
                <a:lnTo>
                  <a:pt x="8254" y="22"/>
                </a:lnTo>
                <a:lnTo>
                  <a:pt x="8264" y="20"/>
                </a:lnTo>
                <a:lnTo>
                  <a:pt x="8277" y="19"/>
                </a:lnTo>
                <a:lnTo>
                  <a:pt x="8292" y="18"/>
                </a:lnTo>
                <a:lnTo>
                  <a:pt x="8308" y="16"/>
                </a:lnTo>
                <a:lnTo>
                  <a:pt x="8320" y="12"/>
                </a:lnTo>
                <a:lnTo>
                  <a:pt x="8335" y="10"/>
                </a:lnTo>
                <a:lnTo>
                  <a:pt x="8349" y="8"/>
                </a:lnTo>
                <a:lnTo>
                  <a:pt x="8366" y="6"/>
                </a:lnTo>
                <a:lnTo>
                  <a:pt x="8402" y="3"/>
                </a:lnTo>
                <a:lnTo>
                  <a:pt x="8426" y="0"/>
                </a:lnTo>
                <a:lnTo>
                  <a:pt x="8426" y="0"/>
                </a:lnTo>
                <a:lnTo>
                  <a:pt x="8402" y="3"/>
                </a:lnTo>
                <a:lnTo>
                  <a:pt x="8366" y="6"/>
                </a:lnTo>
                <a:lnTo>
                  <a:pt x="8349" y="8"/>
                </a:lnTo>
                <a:lnTo>
                  <a:pt x="8335" y="10"/>
                </a:lnTo>
                <a:lnTo>
                  <a:pt x="8320" y="12"/>
                </a:lnTo>
                <a:lnTo>
                  <a:pt x="8308" y="16"/>
                </a:lnTo>
                <a:lnTo>
                  <a:pt x="8292" y="18"/>
                </a:lnTo>
                <a:lnTo>
                  <a:pt x="8277" y="19"/>
                </a:lnTo>
                <a:lnTo>
                  <a:pt x="8264" y="20"/>
                </a:lnTo>
                <a:lnTo>
                  <a:pt x="8254" y="22"/>
                </a:lnTo>
                <a:lnTo>
                  <a:pt x="8243" y="24"/>
                </a:lnTo>
                <a:lnTo>
                  <a:pt x="8229" y="25"/>
                </a:lnTo>
                <a:lnTo>
                  <a:pt x="8221" y="25"/>
                </a:lnTo>
                <a:lnTo>
                  <a:pt x="8206" y="26"/>
                </a:lnTo>
                <a:lnTo>
                  <a:pt x="8195" y="29"/>
                </a:lnTo>
                <a:lnTo>
                  <a:pt x="8186" y="30"/>
                </a:lnTo>
                <a:lnTo>
                  <a:pt x="8175" y="30"/>
                </a:lnTo>
                <a:lnTo>
                  <a:pt x="8161" y="31"/>
                </a:lnTo>
                <a:lnTo>
                  <a:pt x="8148" y="32"/>
                </a:lnTo>
                <a:lnTo>
                  <a:pt x="8135" y="33"/>
                </a:lnTo>
                <a:lnTo>
                  <a:pt x="8121" y="35"/>
                </a:lnTo>
                <a:lnTo>
                  <a:pt x="8102" y="36"/>
                </a:lnTo>
                <a:lnTo>
                  <a:pt x="8073" y="38"/>
                </a:lnTo>
                <a:lnTo>
                  <a:pt x="8048" y="41"/>
                </a:lnTo>
                <a:lnTo>
                  <a:pt x="8028" y="43"/>
                </a:lnTo>
                <a:lnTo>
                  <a:pt x="8014" y="45"/>
                </a:lnTo>
                <a:lnTo>
                  <a:pt x="7996" y="47"/>
                </a:lnTo>
                <a:lnTo>
                  <a:pt x="7985" y="48"/>
                </a:lnTo>
                <a:lnTo>
                  <a:pt x="7973" y="48"/>
                </a:lnTo>
                <a:lnTo>
                  <a:pt x="7958" y="49"/>
                </a:lnTo>
                <a:lnTo>
                  <a:pt x="7938" y="49"/>
                </a:lnTo>
                <a:lnTo>
                  <a:pt x="7908" y="50"/>
                </a:lnTo>
                <a:lnTo>
                  <a:pt x="7895" y="51"/>
                </a:lnTo>
                <a:lnTo>
                  <a:pt x="7876" y="52"/>
                </a:lnTo>
                <a:lnTo>
                  <a:pt x="7850" y="54"/>
                </a:lnTo>
                <a:lnTo>
                  <a:pt x="7840" y="54"/>
                </a:lnTo>
                <a:lnTo>
                  <a:pt x="7819" y="54"/>
                </a:lnTo>
                <a:lnTo>
                  <a:pt x="7793" y="55"/>
                </a:lnTo>
                <a:lnTo>
                  <a:pt x="7771" y="55"/>
                </a:lnTo>
                <a:lnTo>
                  <a:pt x="7751" y="55"/>
                </a:lnTo>
                <a:lnTo>
                  <a:pt x="7732" y="56"/>
                </a:lnTo>
                <a:lnTo>
                  <a:pt x="7716" y="56"/>
                </a:lnTo>
                <a:lnTo>
                  <a:pt x="7704" y="57"/>
                </a:lnTo>
                <a:lnTo>
                  <a:pt x="7687" y="58"/>
                </a:lnTo>
                <a:lnTo>
                  <a:pt x="7670" y="59"/>
                </a:lnTo>
                <a:lnTo>
                  <a:pt x="7660" y="59"/>
                </a:lnTo>
                <a:lnTo>
                  <a:pt x="7647" y="59"/>
                </a:lnTo>
                <a:lnTo>
                  <a:pt x="7628" y="59"/>
                </a:lnTo>
                <a:lnTo>
                  <a:pt x="7618" y="61"/>
                </a:lnTo>
                <a:lnTo>
                  <a:pt x="7607" y="61"/>
                </a:lnTo>
                <a:lnTo>
                  <a:pt x="7594" y="62"/>
                </a:lnTo>
                <a:lnTo>
                  <a:pt x="7578" y="62"/>
                </a:lnTo>
                <a:lnTo>
                  <a:pt x="7570" y="62"/>
                </a:lnTo>
                <a:lnTo>
                  <a:pt x="7563" y="63"/>
                </a:lnTo>
                <a:lnTo>
                  <a:pt x="7559" y="63"/>
                </a:lnTo>
                <a:lnTo>
                  <a:pt x="7551" y="63"/>
                </a:lnTo>
                <a:lnTo>
                  <a:pt x="7538" y="63"/>
                </a:lnTo>
                <a:lnTo>
                  <a:pt x="7525" y="63"/>
                </a:lnTo>
                <a:lnTo>
                  <a:pt x="7511" y="64"/>
                </a:lnTo>
                <a:lnTo>
                  <a:pt x="7501" y="64"/>
                </a:lnTo>
                <a:lnTo>
                  <a:pt x="7486" y="65"/>
                </a:lnTo>
                <a:lnTo>
                  <a:pt x="7478" y="67"/>
                </a:lnTo>
                <a:lnTo>
                  <a:pt x="7470" y="68"/>
                </a:lnTo>
                <a:lnTo>
                  <a:pt x="7460" y="68"/>
                </a:lnTo>
                <a:lnTo>
                  <a:pt x="7452" y="69"/>
                </a:lnTo>
                <a:lnTo>
                  <a:pt x="7443" y="70"/>
                </a:lnTo>
                <a:lnTo>
                  <a:pt x="7432" y="71"/>
                </a:lnTo>
                <a:lnTo>
                  <a:pt x="7418" y="86"/>
                </a:lnTo>
                <a:lnTo>
                  <a:pt x="7409" y="87"/>
                </a:lnTo>
                <a:lnTo>
                  <a:pt x="7402" y="88"/>
                </a:lnTo>
                <a:lnTo>
                  <a:pt x="7387" y="92"/>
                </a:lnTo>
                <a:lnTo>
                  <a:pt x="7378" y="93"/>
                </a:lnTo>
                <a:lnTo>
                  <a:pt x="7368" y="95"/>
                </a:lnTo>
                <a:lnTo>
                  <a:pt x="7347" y="98"/>
                </a:lnTo>
                <a:lnTo>
                  <a:pt x="7333" y="100"/>
                </a:lnTo>
                <a:lnTo>
                  <a:pt x="7324" y="102"/>
                </a:lnTo>
                <a:lnTo>
                  <a:pt x="7314" y="105"/>
                </a:lnTo>
                <a:lnTo>
                  <a:pt x="7300" y="107"/>
                </a:lnTo>
                <a:lnTo>
                  <a:pt x="7285" y="109"/>
                </a:lnTo>
                <a:lnTo>
                  <a:pt x="7275" y="108"/>
                </a:lnTo>
                <a:lnTo>
                  <a:pt x="7265" y="106"/>
                </a:lnTo>
                <a:lnTo>
                  <a:pt x="7254" y="105"/>
                </a:lnTo>
                <a:lnTo>
                  <a:pt x="7243" y="103"/>
                </a:lnTo>
                <a:lnTo>
                  <a:pt x="7232" y="102"/>
                </a:lnTo>
                <a:lnTo>
                  <a:pt x="7222" y="102"/>
                </a:lnTo>
                <a:lnTo>
                  <a:pt x="7213" y="102"/>
                </a:lnTo>
                <a:lnTo>
                  <a:pt x="7209" y="102"/>
                </a:lnTo>
                <a:lnTo>
                  <a:pt x="7200" y="102"/>
                </a:lnTo>
                <a:lnTo>
                  <a:pt x="7190" y="103"/>
                </a:lnTo>
                <a:lnTo>
                  <a:pt x="7183" y="107"/>
                </a:lnTo>
                <a:lnTo>
                  <a:pt x="7171" y="107"/>
                </a:lnTo>
                <a:lnTo>
                  <a:pt x="7159" y="108"/>
                </a:lnTo>
                <a:lnTo>
                  <a:pt x="7151" y="112"/>
                </a:lnTo>
                <a:lnTo>
                  <a:pt x="7138" y="119"/>
                </a:lnTo>
                <a:lnTo>
                  <a:pt x="7126" y="122"/>
                </a:lnTo>
                <a:lnTo>
                  <a:pt x="7114" y="126"/>
                </a:lnTo>
                <a:lnTo>
                  <a:pt x="7098" y="131"/>
                </a:lnTo>
                <a:lnTo>
                  <a:pt x="7092" y="132"/>
                </a:lnTo>
                <a:lnTo>
                  <a:pt x="7079" y="134"/>
                </a:lnTo>
                <a:lnTo>
                  <a:pt x="7068" y="135"/>
                </a:lnTo>
                <a:lnTo>
                  <a:pt x="7059" y="136"/>
                </a:lnTo>
                <a:lnTo>
                  <a:pt x="7045" y="137"/>
                </a:lnTo>
                <a:lnTo>
                  <a:pt x="7032" y="137"/>
                </a:lnTo>
                <a:lnTo>
                  <a:pt x="7016" y="138"/>
                </a:lnTo>
                <a:lnTo>
                  <a:pt x="6990" y="140"/>
                </a:lnTo>
                <a:lnTo>
                  <a:pt x="6975" y="140"/>
                </a:lnTo>
                <a:lnTo>
                  <a:pt x="6956" y="142"/>
                </a:lnTo>
                <a:lnTo>
                  <a:pt x="6936" y="142"/>
                </a:lnTo>
                <a:lnTo>
                  <a:pt x="6917" y="145"/>
                </a:lnTo>
                <a:lnTo>
                  <a:pt x="6902" y="145"/>
                </a:lnTo>
                <a:lnTo>
                  <a:pt x="6888" y="146"/>
                </a:lnTo>
                <a:lnTo>
                  <a:pt x="6865" y="147"/>
                </a:lnTo>
                <a:lnTo>
                  <a:pt x="6840" y="148"/>
                </a:lnTo>
                <a:lnTo>
                  <a:pt x="6834" y="149"/>
                </a:lnTo>
                <a:lnTo>
                  <a:pt x="6827" y="149"/>
                </a:lnTo>
                <a:lnTo>
                  <a:pt x="6804" y="150"/>
                </a:lnTo>
                <a:lnTo>
                  <a:pt x="6788" y="151"/>
                </a:lnTo>
                <a:lnTo>
                  <a:pt x="6780" y="151"/>
                </a:lnTo>
                <a:lnTo>
                  <a:pt x="6768" y="152"/>
                </a:lnTo>
                <a:lnTo>
                  <a:pt x="6759" y="152"/>
                </a:lnTo>
                <a:lnTo>
                  <a:pt x="6753" y="152"/>
                </a:lnTo>
                <a:lnTo>
                  <a:pt x="6734" y="153"/>
                </a:lnTo>
                <a:lnTo>
                  <a:pt x="6721" y="154"/>
                </a:lnTo>
                <a:lnTo>
                  <a:pt x="6705" y="155"/>
                </a:lnTo>
                <a:lnTo>
                  <a:pt x="6687" y="157"/>
                </a:lnTo>
                <a:lnTo>
                  <a:pt x="6670" y="157"/>
                </a:lnTo>
                <a:lnTo>
                  <a:pt x="6653" y="158"/>
                </a:lnTo>
                <a:lnTo>
                  <a:pt x="6639" y="159"/>
                </a:lnTo>
                <a:lnTo>
                  <a:pt x="6617" y="160"/>
                </a:lnTo>
                <a:lnTo>
                  <a:pt x="6597" y="160"/>
                </a:lnTo>
                <a:lnTo>
                  <a:pt x="6585" y="160"/>
                </a:lnTo>
                <a:lnTo>
                  <a:pt x="6567" y="161"/>
                </a:lnTo>
                <a:lnTo>
                  <a:pt x="6552" y="161"/>
                </a:lnTo>
                <a:lnTo>
                  <a:pt x="6539" y="160"/>
                </a:lnTo>
                <a:lnTo>
                  <a:pt x="6531" y="160"/>
                </a:lnTo>
                <a:lnTo>
                  <a:pt x="6514" y="159"/>
                </a:lnTo>
                <a:lnTo>
                  <a:pt x="6499" y="157"/>
                </a:lnTo>
                <a:lnTo>
                  <a:pt x="6485" y="155"/>
                </a:lnTo>
                <a:lnTo>
                  <a:pt x="6472" y="155"/>
                </a:lnTo>
                <a:lnTo>
                  <a:pt x="6455" y="157"/>
                </a:lnTo>
                <a:lnTo>
                  <a:pt x="6437" y="158"/>
                </a:lnTo>
                <a:lnTo>
                  <a:pt x="6425" y="158"/>
                </a:lnTo>
                <a:lnTo>
                  <a:pt x="6421" y="158"/>
                </a:lnTo>
                <a:lnTo>
                  <a:pt x="6399" y="158"/>
                </a:lnTo>
                <a:lnTo>
                  <a:pt x="6383" y="159"/>
                </a:lnTo>
                <a:lnTo>
                  <a:pt x="6367" y="159"/>
                </a:lnTo>
                <a:lnTo>
                  <a:pt x="6351" y="159"/>
                </a:lnTo>
                <a:lnTo>
                  <a:pt x="6335" y="159"/>
                </a:lnTo>
                <a:lnTo>
                  <a:pt x="6324" y="159"/>
                </a:lnTo>
                <a:lnTo>
                  <a:pt x="6306" y="162"/>
                </a:lnTo>
                <a:lnTo>
                  <a:pt x="6297" y="164"/>
                </a:lnTo>
                <a:lnTo>
                  <a:pt x="6282" y="167"/>
                </a:lnTo>
                <a:lnTo>
                  <a:pt x="6274" y="171"/>
                </a:lnTo>
                <a:lnTo>
                  <a:pt x="6260" y="174"/>
                </a:lnTo>
                <a:lnTo>
                  <a:pt x="6242" y="178"/>
                </a:lnTo>
                <a:lnTo>
                  <a:pt x="6228" y="180"/>
                </a:lnTo>
                <a:lnTo>
                  <a:pt x="6218" y="181"/>
                </a:lnTo>
                <a:lnTo>
                  <a:pt x="6197" y="185"/>
                </a:lnTo>
                <a:lnTo>
                  <a:pt x="6179" y="187"/>
                </a:lnTo>
                <a:lnTo>
                  <a:pt x="6164" y="189"/>
                </a:lnTo>
                <a:lnTo>
                  <a:pt x="6140" y="191"/>
                </a:lnTo>
                <a:lnTo>
                  <a:pt x="6126" y="192"/>
                </a:lnTo>
                <a:lnTo>
                  <a:pt x="6107" y="194"/>
                </a:lnTo>
                <a:lnTo>
                  <a:pt x="6079" y="198"/>
                </a:lnTo>
                <a:lnTo>
                  <a:pt x="6062" y="199"/>
                </a:lnTo>
                <a:lnTo>
                  <a:pt x="6050" y="200"/>
                </a:lnTo>
                <a:lnTo>
                  <a:pt x="6022" y="202"/>
                </a:lnTo>
                <a:lnTo>
                  <a:pt x="6007" y="203"/>
                </a:lnTo>
                <a:lnTo>
                  <a:pt x="5980" y="204"/>
                </a:lnTo>
                <a:lnTo>
                  <a:pt x="5969" y="204"/>
                </a:lnTo>
                <a:lnTo>
                  <a:pt x="5958" y="204"/>
                </a:lnTo>
                <a:lnTo>
                  <a:pt x="5935" y="205"/>
                </a:lnTo>
                <a:lnTo>
                  <a:pt x="5916" y="206"/>
                </a:lnTo>
                <a:lnTo>
                  <a:pt x="5897" y="207"/>
                </a:lnTo>
                <a:lnTo>
                  <a:pt x="5877" y="209"/>
                </a:lnTo>
                <a:lnTo>
                  <a:pt x="5864" y="210"/>
                </a:lnTo>
                <a:lnTo>
                  <a:pt x="5833" y="210"/>
                </a:lnTo>
                <a:lnTo>
                  <a:pt x="5820" y="212"/>
                </a:lnTo>
                <a:lnTo>
                  <a:pt x="5802" y="214"/>
                </a:lnTo>
                <a:lnTo>
                  <a:pt x="5786" y="214"/>
                </a:lnTo>
                <a:lnTo>
                  <a:pt x="5776" y="215"/>
                </a:lnTo>
                <a:lnTo>
                  <a:pt x="5765" y="216"/>
                </a:lnTo>
                <a:lnTo>
                  <a:pt x="5760" y="217"/>
                </a:lnTo>
                <a:lnTo>
                  <a:pt x="5754" y="217"/>
                </a:lnTo>
                <a:lnTo>
                  <a:pt x="5748" y="218"/>
                </a:lnTo>
                <a:lnTo>
                  <a:pt x="5741" y="218"/>
                </a:lnTo>
                <a:lnTo>
                  <a:pt x="5737" y="218"/>
                </a:lnTo>
                <a:lnTo>
                  <a:pt x="5730" y="218"/>
                </a:lnTo>
                <a:lnTo>
                  <a:pt x="5726" y="218"/>
                </a:lnTo>
                <a:lnTo>
                  <a:pt x="5722" y="218"/>
                </a:lnTo>
                <a:lnTo>
                  <a:pt x="5706" y="218"/>
                </a:lnTo>
                <a:lnTo>
                  <a:pt x="5696" y="219"/>
                </a:lnTo>
                <a:lnTo>
                  <a:pt x="5689" y="219"/>
                </a:lnTo>
                <a:lnTo>
                  <a:pt x="5677" y="218"/>
                </a:lnTo>
                <a:lnTo>
                  <a:pt x="5666" y="217"/>
                </a:lnTo>
                <a:lnTo>
                  <a:pt x="5662" y="217"/>
                </a:lnTo>
                <a:lnTo>
                  <a:pt x="5655" y="218"/>
                </a:lnTo>
                <a:lnTo>
                  <a:pt x="5648" y="218"/>
                </a:lnTo>
                <a:lnTo>
                  <a:pt x="5636" y="221"/>
                </a:lnTo>
                <a:lnTo>
                  <a:pt x="5626" y="221"/>
                </a:lnTo>
                <a:lnTo>
                  <a:pt x="5621" y="221"/>
                </a:lnTo>
                <a:lnTo>
                  <a:pt x="5614" y="221"/>
                </a:lnTo>
                <a:lnTo>
                  <a:pt x="5610" y="221"/>
                </a:lnTo>
                <a:lnTo>
                  <a:pt x="5603" y="221"/>
                </a:lnTo>
                <a:lnTo>
                  <a:pt x="5595" y="219"/>
                </a:lnTo>
                <a:lnTo>
                  <a:pt x="5586" y="218"/>
                </a:lnTo>
                <a:lnTo>
                  <a:pt x="5581" y="218"/>
                </a:lnTo>
                <a:lnTo>
                  <a:pt x="5576" y="217"/>
                </a:lnTo>
                <a:lnTo>
                  <a:pt x="5572" y="218"/>
                </a:lnTo>
                <a:lnTo>
                  <a:pt x="5563" y="218"/>
                </a:lnTo>
                <a:lnTo>
                  <a:pt x="5560" y="218"/>
                </a:lnTo>
                <a:lnTo>
                  <a:pt x="5549" y="218"/>
                </a:lnTo>
                <a:lnTo>
                  <a:pt x="5541" y="218"/>
                </a:lnTo>
                <a:lnTo>
                  <a:pt x="5535" y="218"/>
                </a:lnTo>
                <a:lnTo>
                  <a:pt x="5532" y="218"/>
                </a:lnTo>
                <a:lnTo>
                  <a:pt x="5525" y="219"/>
                </a:lnTo>
                <a:lnTo>
                  <a:pt x="5517" y="221"/>
                </a:lnTo>
                <a:lnTo>
                  <a:pt x="5510" y="221"/>
                </a:lnTo>
                <a:lnTo>
                  <a:pt x="5504" y="221"/>
                </a:lnTo>
                <a:lnTo>
                  <a:pt x="5500" y="221"/>
                </a:lnTo>
                <a:lnTo>
                  <a:pt x="5489" y="219"/>
                </a:lnTo>
                <a:lnTo>
                  <a:pt x="5480" y="218"/>
                </a:lnTo>
                <a:lnTo>
                  <a:pt x="5469" y="217"/>
                </a:lnTo>
                <a:lnTo>
                  <a:pt x="5456" y="216"/>
                </a:lnTo>
                <a:lnTo>
                  <a:pt x="5445" y="214"/>
                </a:lnTo>
                <a:lnTo>
                  <a:pt x="5433" y="213"/>
                </a:lnTo>
                <a:lnTo>
                  <a:pt x="5421" y="212"/>
                </a:lnTo>
                <a:lnTo>
                  <a:pt x="5413" y="212"/>
                </a:lnTo>
                <a:lnTo>
                  <a:pt x="5407" y="213"/>
                </a:lnTo>
                <a:lnTo>
                  <a:pt x="5403" y="213"/>
                </a:lnTo>
                <a:lnTo>
                  <a:pt x="5394" y="214"/>
                </a:lnTo>
                <a:lnTo>
                  <a:pt x="5390" y="215"/>
                </a:lnTo>
                <a:lnTo>
                  <a:pt x="5385" y="215"/>
                </a:lnTo>
                <a:lnTo>
                  <a:pt x="5372" y="215"/>
                </a:lnTo>
                <a:lnTo>
                  <a:pt x="5353" y="211"/>
                </a:lnTo>
                <a:lnTo>
                  <a:pt x="5342" y="210"/>
                </a:lnTo>
                <a:lnTo>
                  <a:pt x="5332" y="209"/>
                </a:lnTo>
                <a:lnTo>
                  <a:pt x="5319" y="207"/>
                </a:lnTo>
                <a:lnTo>
                  <a:pt x="5313" y="209"/>
                </a:lnTo>
                <a:lnTo>
                  <a:pt x="5300" y="210"/>
                </a:lnTo>
                <a:lnTo>
                  <a:pt x="5288" y="211"/>
                </a:lnTo>
                <a:lnTo>
                  <a:pt x="5280" y="211"/>
                </a:lnTo>
                <a:lnTo>
                  <a:pt x="5273" y="211"/>
                </a:lnTo>
                <a:lnTo>
                  <a:pt x="5269" y="211"/>
                </a:lnTo>
                <a:lnTo>
                  <a:pt x="5262" y="211"/>
                </a:lnTo>
                <a:lnTo>
                  <a:pt x="5259" y="210"/>
                </a:lnTo>
                <a:lnTo>
                  <a:pt x="5253" y="210"/>
                </a:lnTo>
                <a:lnTo>
                  <a:pt x="5249" y="210"/>
                </a:lnTo>
                <a:lnTo>
                  <a:pt x="5240" y="209"/>
                </a:lnTo>
                <a:lnTo>
                  <a:pt x="5236" y="209"/>
                </a:lnTo>
                <a:lnTo>
                  <a:pt x="5231" y="207"/>
                </a:lnTo>
                <a:lnTo>
                  <a:pt x="5222" y="207"/>
                </a:lnTo>
                <a:lnTo>
                  <a:pt x="5214" y="207"/>
                </a:lnTo>
                <a:lnTo>
                  <a:pt x="5204" y="206"/>
                </a:lnTo>
                <a:lnTo>
                  <a:pt x="5195" y="206"/>
                </a:lnTo>
                <a:lnTo>
                  <a:pt x="5170" y="207"/>
                </a:lnTo>
                <a:lnTo>
                  <a:pt x="5151" y="210"/>
                </a:lnTo>
                <a:lnTo>
                  <a:pt x="5129" y="212"/>
                </a:lnTo>
                <a:lnTo>
                  <a:pt x="5111" y="214"/>
                </a:lnTo>
                <a:lnTo>
                  <a:pt x="5095" y="216"/>
                </a:lnTo>
                <a:lnTo>
                  <a:pt x="5076" y="221"/>
                </a:lnTo>
                <a:lnTo>
                  <a:pt x="5059" y="225"/>
                </a:lnTo>
                <a:lnTo>
                  <a:pt x="5047" y="227"/>
                </a:lnTo>
                <a:lnTo>
                  <a:pt x="5038" y="229"/>
                </a:lnTo>
                <a:lnTo>
                  <a:pt x="5027" y="231"/>
                </a:lnTo>
                <a:lnTo>
                  <a:pt x="5014" y="234"/>
                </a:lnTo>
                <a:lnTo>
                  <a:pt x="5005" y="235"/>
                </a:lnTo>
                <a:lnTo>
                  <a:pt x="4994" y="236"/>
                </a:lnTo>
                <a:lnTo>
                  <a:pt x="4982" y="238"/>
                </a:lnTo>
                <a:lnTo>
                  <a:pt x="4978" y="238"/>
                </a:lnTo>
                <a:lnTo>
                  <a:pt x="4968" y="238"/>
                </a:lnTo>
                <a:lnTo>
                  <a:pt x="4964" y="238"/>
                </a:lnTo>
                <a:lnTo>
                  <a:pt x="4960" y="238"/>
                </a:lnTo>
                <a:lnTo>
                  <a:pt x="4954" y="238"/>
                </a:lnTo>
                <a:lnTo>
                  <a:pt x="4948" y="238"/>
                </a:lnTo>
                <a:lnTo>
                  <a:pt x="4939" y="238"/>
                </a:lnTo>
                <a:lnTo>
                  <a:pt x="4930" y="238"/>
                </a:lnTo>
                <a:lnTo>
                  <a:pt x="4920" y="238"/>
                </a:lnTo>
                <a:lnTo>
                  <a:pt x="4907" y="238"/>
                </a:lnTo>
                <a:lnTo>
                  <a:pt x="4900" y="238"/>
                </a:lnTo>
                <a:lnTo>
                  <a:pt x="4890" y="238"/>
                </a:lnTo>
                <a:lnTo>
                  <a:pt x="4883" y="238"/>
                </a:lnTo>
                <a:lnTo>
                  <a:pt x="4875" y="239"/>
                </a:lnTo>
                <a:lnTo>
                  <a:pt x="4867" y="240"/>
                </a:lnTo>
                <a:lnTo>
                  <a:pt x="4861" y="240"/>
                </a:lnTo>
                <a:lnTo>
                  <a:pt x="4852" y="241"/>
                </a:lnTo>
                <a:lnTo>
                  <a:pt x="4848" y="242"/>
                </a:lnTo>
                <a:lnTo>
                  <a:pt x="4841" y="243"/>
                </a:lnTo>
                <a:lnTo>
                  <a:pt x="4834" y="244"/>
                </a:lnTo>
                <a:lnTo>
                  <a:pt x="4824" y="245"/>
                </a:lnTo>
                <a:lnTo>
                  <a:pt x="4818" y="245"/>
                </a:lnTo>
                <a:lnTo>
                  <a:pt x="4808" y="247"/>
                </a:lnTo>
                <a:lnTo>
                  <a:pt x="4802" y="247"/>
                </a:lnTo>
                <a:lnTo>
                  <a:pt x="4797" y="247"/>
                </a:lnTo>
                <a:lnTo>
                  <a:pt x="4791" y="248"/>
                </a:lnTo>
                <a:lnTo>
                  <a:pt x="4783" y="249"/>
                </a:lnTo>
                <a:lnTo>
                  <a:pt x="4772" y="249"/>
                </a:lnTo>
                <a:lnTo>
                  <a:pt x="4760" y="250"/>
                </a:lnTo>
                <a:lnTo>
                  <a:pt x="4742" y="251"/>
                </a:lnTo>
                <a:lnTo>
                  <a:pt x="4721" y="253"/>
                </a:lnTo>
                <a:lnTo>
                  <a:pt x="4711" y="254"/>
                </a:lnTo>
                <a:lnTo>
                  <a:pt x="4693" y="255"/>
                </a:lnTo>
                <a:lnTo>
                  <a:pt x="4681" y="256"/>
                </a:lnTo>
                <a:lnTo>
                  <a:pt x="4666" y="257"/>
                </a:lnTo>
                <a:lnTo>
                  <a:pt x="4658" y="257"/>
                </a:lnTo>
                <a:lnTo>
                  <a:pt x="4641" y="260"/>
                </a:lnTo>
                <a:lnTo>
                  <a:pt x="4626" y="258"/>
                </a:lnTo>
                <a:lnTo>
                  <a:pt x="4612" y="257"/>
                </a:lnTo>
                <a:lnTo>
                  <a:pt x="4604" y="258"/>
                </a:lnTo>
                <a:lnTo>
                  <a:pt x="4582" y="258"/>
                </a:lnTo>
                <a:lnTo>
                  <a:pt x="4572" y="260"/>
                </a:lnTo>
                <a:lnTo>
                  <a:pt x="4561" y="260"/>
                </a:lnTo>
                <a:lnTo>
                  <a:pt x="4541" y="260"/>
                </a:lnTo>
                <a:lnTo>
                  <a:pt x="4527" y="260"/>
                </a:lnTo>
                <a:lnTo>
                  <a:pt x="4512" y="257"/>
                </a:lnTo>
                <a:lnTo>
                  <a:pt x="4500" y="256"/>
                </a:lnTo>
                <a:lnTo>
                  <a:pt x="4485" y="255"/>
                </a:lnTo>
                <a:lnTo>
                  <a:pt x="4470" y="254"/>
                </a:lnTo>
                <a:lnTo>
                  <a:pt x="4461" y="254"/>
                </a:lnTo>
                <a:lnTo>
                  <a:pt x="4437" y="256"/>
                </a:lnTo>
                <a:lnTo>
                  <a:pt x="4432" y="256"/>
                </a:lnTo>
                <a:lnTo>
                  <a:pt x="4411" y="257"/>
                </a:lnTo>
                <a:lnTo>
                  <a:pt x="4393" y="260"/>
                </a:lnTo>
                <a:lnTo>
                  <a:pt x="4347" y="261"/>
                </a:lnTo>
                <a:lnTo>
                  <a:pt x="4343" y="261"/>
                </a:lnTo>
                <a:lnTo>
                  <a:pt x="4309" y="262"/>
                </a:lnTo>
                <a:lnTo>
                  <a:pt x="4307" y="262"/>
                </a:lnTo>
                <a:lnTo>
                  <a:pt x="4298" y="262"/>
                </a:lnTo>
                <a:lnTo>
                  <a:pt x="4285" y="263"/>
                </a:lnTo>
                <a:lnTo>
                  <a:pt x="4279" y="263"/>
                </a:lnTo>
                <a:lnTo>
                  <a:pt x="4265" y="263"/>
                </a:lnTo>
                <a:lnTo>
                  <a:pt x="4244" y="262"/>
                </a:lnTo>
                <a:lnTo>
                  <a:pt x="4230" y="262"/>
                </a:lnTo>
                <a:lnTo>
                  <a:pt x="4223" y="262"/>
                </a:lnTo>
                <a:lnTo>
                  <a:pt x="4204" y="263"/>
                </a:lnTo>
                <a:lnTo>
                  <a:pt x="4193" y="263"/>
                </a:lnTo>
                <a:lnTo>
                  <a:pt x="4158" y="263"/>
                </a:lnTo>
                <a:lnTo>
                  <a:pt x="4151" y="263"/>
                </a:lnTo>
                <a:lnTo>
                  <a:pt x="4145" y="263"/>
                </a:lnTo>
                <a:lnTo>
                  <a:pt x="4119" y="261"/>
                </a:lnTo>
                <a:lnTo>
                  <a:pt x="4107" y="260"/>
                </a:lnTo>
                <a:lnTo>
                  <a:pt x="4098" y="258"/>
                </a:lnTo>
                <a:lnTo>
                  <a:pt x="4088" y="257"/>
                </a:lnTo>
                <a:lnTo>
                  <a:pt x="4074" y="256"/>
                </a:lnTo>
                <a:lnTo>
                  <a:pt x="4061" y="255"/>
                </a:lnTo>
                <a:lnTo>
                  <a:pt x="4053" y="254"/>
                </a:lnTo>
                <a:lnTo>
                  <a:pt x="4044" y="254"/>
                </a:lnTo>
                <a:lnTo>
                  <a:pt x="4033" y="252"/>
                </a:lnTo>
                <a:lnTo>
                  <a:pt x="4018" y="252"/>
                </a:lnTo>
                <a:lnTo>
                  <a:pt x="4009" y="251"/>
                </a:lnTo>
                <a:lnTo>
                  <a:pt x="3994" y="250"/>
                </a:lnTo>
                <a:lnTo>
                  <a:pt x="3983" y="249"/>
                </a:lnTo>
                <a:lnTo>
                  <a:pt x="3978" y="249"/>
                </a:lnTo>
                <a:lnTo>
                  <a:pt x="3966" y="247"/>
                </a:lnTo>
                <a:lnTo>
                  <a:pt x="3957" y="247"/>
                </a:lnTo>
                <a:lnTo>
                  <a:pt x="3945" y="244"/>
                </a:lnTo>
                <a:lnTo>
                  <a:pt x="3931" y="241"/>
                </a:lnTo>
                <a:lnTo>
                  <a:pt x="3923" y="240"/>
                </a:lnTo>
                <a:lnTo>
                  <a:pt x="3917" y="239"/>
                </a:lnTo>
                <a:lnTo>
                  <a:pt x="3907" y="238"/>
                </a:lnTo>
                <a:lnTo>
                  <a:pt x="3900" y="237"/>
                </a:lnTo>
                <a:lnTo>
                  <a:pt x="3893" y="236"/>
                </a:lnTo>
                <a:lnTo>
                  <a:pt x="3887" y="237"/>
                </a:lnTo>
                <a:lnTo>
                  <a:pt x="3875" y="237"/>
                </a:lnTo>
                <a:lnTo>
                  <a:pt x="3869" y="237"/>
                </a:lnTo>
                <a:lnTo>
                  <a:pt x="3858" y="238"/>
                </a:lnTo>
                <a:lnTo>
                  <a:pt x="3850" y="238"/>
                </a:lnTo>
                <a:lnTo>
                  <a:pt x="3840" y="238"/>
                </a:lnTo>
                <a:lnTo>
                  <a:pt x="3833" y="238"/>
                </a:lnTo>
                <a:lnTo>
                  <a:pt x="3829" y="238"/>
                </a:lnTo>
                <a:lnTo>
                  <a:pt x="3818" y="237"/>
                </a:lnTo>
                <a:lnTo>
                  <a:pt x="3811" y="237"/>
                </a:lnTo>
                <a:lnTo>
                  <a:pt x="3801" y="239"/>
                </a:lnTo>
                <a:lnTo>
                  <a:pt x="3793" y="240"/>
                </a:lnTo>
                <a:lnTo>
                  <a:pt x="3786" y="241"/>
                </a:lnTo>
                <a:lnTo>
                  <a:pt x="3777" y="241"/>
                </a:lnTo>
                <a:lnTo>
                  <a:pt x="3768" y="241"/>
                </a:lnTo>
                <a:lnTo>
                  <a:pt x="3761" y="241"/>
                </a:lnTo>
                <a:lnTo>
                  <a:pt x="3755" y="241"/>
                </a:lnTo>
                <a:lnTo>
                  <a:pt x="3747" y="241"/>
                </a:lnTo>
                <a:lnTo>
                  <a:pt x="3740" y="241"/>
                </a:lnTo>
                <a:lnTo>
                  <a:pt x="3725" y="240"/>
                </a:lnTo>
                <a:lnTo>
                  <a:pt x="3723" y="240"/>
                </a:lnTo>
                <a:lnTo>
                  <a:pt x="3713" y="239"/>
                </a:lnTo>
                <a:lnTo>
                  <a:pt x="3703" y="239"/>
                </a:lnTo>
                <a:lnTo>
                  <a:pt x="3697" y="238"/>
                </a:lnTo>
                <a:lnTo>
                  <a:pt x="3687" y="238"/>
                </a:lnTo>
                <a:lnTo>
                  <a:pt x="3683" y="238"/>
                </a:lnTo>
                <a:lnTo>
                  <a:pt x="3674" y="238"/>
                </a:lnTo>
                <a:lnTo>
                  <a:pt x="3669" y="238"/>
                </a:lnTo>
                <a:lnTo>
                  <a:pt x="3660" y="238"/>
                </a:lnTo>
                <a:lnTo>
                  <a:pt x="3657" y="237"/>
                </a:lnTo>
                <a:lnTo>
                  <a:pt x="3650" y="237"/>
                </a:lnTo>
                <a:lnTo>
                  <a:pt x="3643" y="237"/>
                </a:lnTo>
                <a:lnTo>
                  <a:pt x="3634" y="236"/>
                </a:lnTo>
                <a:lnTo>
                  <a:pt x="3631" y="236"/>
                </a:lnTo>
                <a:lnTo>
                  <a:pt x="3625" y="236"/>
                </a:lnTo>
                <a:lnTo>
                  <a:pt x="3620" y="235"/>
                </a:lnTo>
                <a:lnTo>
                  <a:pt x="3614" y="235"/>
                </a:lnTo>
                <a:lnTo>
                  <a:pt x="3611" y="235"/>
                </a:lnTo>
                <a:lnTo>
                  <a:pt x="3603" y="235"/>
                </a:lnTo>
                <a:lnTo>
                  <a:pt x="3598" y="235"/>
                </a:lnTo>
                <a:lnTo>
                  <a:pt x="3590" y="234"/>
                </a:lnTo>
                <a:lnTo>
                  <a:pt x="3581" y="234"/>
                </a:lnTo>
                <a:lnTo>
                  <a:pt x="3572" y="232"/>
                </a:lnTo>
                <a:lnTo>
                  <a:pt x="3561" y="232"/>
                </a:lnTo>
                <a:lnTo>
                  <a:pt x="3554" y="232"/>
                </a:lnTo>
                <a:lnTo>
                  <a:pt x="3543" y="231"/>
                </a:lnTo>
                <a:lnTo>
                  <a:pt x="3536" y="230"/>
                </a:lnTo>
                <a:lnTo>
                  <a:pt x="3529" y="229"/>
                </a:lnTo>
                <a:lnTo>
                  <a:pt x="3522" y="229"/>
                </a:lnTo>
                <a:lnTo>
                  <a:pt x="3514" y="228"/>
                </a:lnTo>
                <a:lnTo>
                  <a:pt x="3506" y="227"/>
                </a:lnTo>
                <a:lnTo>
                  <a:pt x="3499" y="227"/>
                </a:lnTo>
                <a:lnTo>
                  <a:pt x="3492" y="227"/>
                </a:lnTo>
                <a:lnTo>
                  <a:pt x="3482" y="226"/>
                </a:lnTo>
                <a:lnTo>
                  <a:pt x="3476" y="226"/>
                </a:lnTo>
                <a:lnTo>
                  <a:pt x="3467" y="225"/>
                </a:lnTo>
                <a:lnTo>
                  <a:pt x="3455" y="223"/>
                </a:lnTo>
                <a:lnTo>
                  <a:pt x="3445" y="221"/>
                </a:lnTo>
                <a:lnTo>
                  <a:pt x="3441" y="221"/>
                </a:lnTo>
                <a:lnTo>
                  <a:pt x="3433" y="219"/>
                </a:lnTo>
                <a:lnTo>
                  <a:pt x="3425" y="219"/>
                </a:lnTo>
                <a:lnTo>
                  <a:pt x="3419" y="219"/>
                </a:lnTo>
                <a:lnTo>
                  <a:pt x="3413" y="218"/>
                </a:lnTo>
                <a:lnTo>
                  <a:pt x="3410" y="218"/>
                </a:lnTo>
                <a:lnTo>
                  <a:pt x="3399" y="217"/>
                </a:lnTo>
                <a:lnTo>
                  <a:pt x="3393" y="218"/>
                </a:lnTo>
                <a:lnTo>
                  <a:pt x="3385" y="218"/>
                </a:lnTo>
                <a:lnTo>
                  <a:pt x="3377" y="219"/>
                </a:lnTo>
                <a:lnTo>
                  <a:pt x="3364" y="223"/>
                </a:lnTo>
                <a:lnTo>
                  <a:pt x="3352" y="226"/>
                </a:lnTo>
                <a:lnTo>
                  <a:pt x="3346" y="227"/>
                </a:lnTo>
                <a:lnTo>
                  <a:pt x="3330" y="227"/>
                </a:lnTo>
                <a:lnTo>
                  <a:pt x="3324" y="227"/>
                </a:lnTo>
                <a:lnTo>
                  <a:pt x="3314" y="226"/>
                </a:lnTo>
                <a:lnTo>
                  <a:pt x="3307" y="226"/>
                </a:lnTo>
                <a:lnTo>
                  <a:pt x="3300" y="227"/>
                </a:lnTo>
                <a:lnTo>
                  <a:pt x="3294" y="228"/>
                </a:lnTo>
                <a:lnTo>
                  <a:pt x="3286" y="229"/>
                </a:lnTo>
                <a:lnTo>
                  <a:pt x="3281" y="230"/>
                </a:lnTo>
                <a:lnTo>
                  <a:pt x="3274" y="230"/>
                </a:lnTo>
                <a:lnTo>
                  <a:pt x="3269" y="230"/>
                </a:lnTo>
                <a:lnTo>
                  <a:pt x="3259" y="232"/>
                </a:lnTo>
                <a:lnTo>
                  <a:pt x="3256" y="232"/>
                </a:lnTo>
                <a:lnTo>
                  <a:pt x="3245" y="234"/>
                </a:lnTo>
                <a:lnTo>
                  <a:pt x="3236" y="232"/>
                </a:lnTo>
                <a:lnTo>
                  <a:pt x="3228" y="231"/>
                </a:lnTo>
                <a:lnTo>
                  <a:pt x="3218" y="229"/>
                </a:lnTo>
                <a:lnTo>
                  <a:pt x="3211" y="229"/>
                </a:lnTo>
                <a:lnTo>
                  <a:pt x="3202" y="231"/>
                </a:lnTo>
                <a:lnTo>
                  <a:pt x="3196" y="231"/>
                </a:lnTo>
                <a:lnTo>
                  <a:pt x="3183" y="231"/>
                </a:lnTo>
                <a:lnTo>
                  <a:pt x="3176" y="230"/>
                </a:lnTo>
                <a:lnTo>
                  <a:pt x="3168" y="230"/>
                </a:lnTo>
                <a:lnTo>
                  <a:pt x="3162" y="230"/>
                </a:lnTo>
                <a:lnTo>
                  <a:pt x="3162" y="231"/>
                </a:lnTo>
                <a:lnTo>
                  <a:pt x="3157" y="231"/>
                </a:lnTo>
                <a:lnTo>
                  <a:pt x="3146" y="234"/>
                </a:lnTo>
                <a:lnTo>
                  <a:pt x="3141" y="234"/>
                </a:lnTo>
                <a:lnTo>
                  <a:pt x="3130" y="234"/>
                </a:lnTo>
                <a:lnTo>
                  <a:pt x="3116" y="234"/>
                </a:lnTo>
                <a:lnTo>
                  <a:pt x="3114" y="234"/>
                </a:lnTo>
                <a:lnTo>
                  <a:pt x="3100" y="236"/>
                </a:lnTo>
                <a:lnTo>
                  <a:pt x="3086" y="236"/>
                </a:lnTo>
                <a:lnTo>
                  <a:pt x="3076" y="236"/>
                </a:lnTo>
                <a:lnTo>
                  <a:pt x="3071" y="236"/>
                </a:lnTo>
                <a:lnTo>
                  <a:pt x="3056" y="236"/>
                </a:lnTo>
                <a:lnTo>
                  <a:pt x="3038" y="236"/>
                </a:lnTo>
                <a:lnTo>
                  <a:pt x="3036" y="236"/>
                </a:lnTo>
                <a:lnTo>
                  <a:pt x="3019" y="237"/>
                </a:lnTo>
                <a:lnTo>
                  <a:pt x="3016" y="237"/>
                </a:lnTo>
                <a:lnTo>
                  <a:pt x="3007" y="237"/>
                </a:lnTo>
                <a:lnTo>
                  <a:pt x="3001" y="237"/>
                </a:lnTo>
                <a:lnTo>
                  <a:pt x="2992" y="238"/>
                </a:lnTo>
                <a:lnTo>
                  <a:pt x="2992" y="238"/>
                </a:lnTo>
                <a:lnTo>
                  <a:pt x="2991" y="238"/>
                </a:lnTo>
                <a:lnTo>
                  <a:pt x="2984" y="238"/>
                </a:lnTo>
                <a:lnTo>
                  <a:pt x="2974" y="237"/>
                </a:lnTo>
                <a:lnTo>
                  <a:pt x="2964" y="236"/>
                </a:lnTo>
                <a:lnTo>
                  <a:pt x="2955" y="235"/>
                </a:lnTo>
                <a:lnTo>
                  <a:pt x="2945" y="235"/>
                </a:lnTo>
                <a:lnTo>
                  <a:pt x="2941" y="235"/>
                </a:lnTo>
                <a:lnTo>
                  <a:pt x="2928" y="235"/>
                </a:lnTo>
                <a:lnTo>
                  <a:pt x="2918" y="235"/>
                </a:lnTo>
                <a:lnTo>
                  <a:pt x="2907" y="235"/>
                </a:lnTo>
                <a:lnTo>
                  <a:pt x="2886" y="234"/>
                </a:lnTo>
                <a:lnTo>
                  <a:pt x="2863" y="232"/>
                </a:lnTo>
                <a:lnTo>
                  <a:pt x="2846" y="231"/>
                </a:lnTo>
                <a:lnTo>
                  <a:pt x="2833" y="231"/>
                </a:lnTo>
                <a:lnTo>
                  <a:pt x="2818" y="231"/>
                </a:lnTo>
                <a:lnTo>
                  <a:pt x="2797" y="231"/>
                </a:lnTo>
                <a:lnTo>
                  <a:pt x="2781" y="231"/>
                </a:lnTo>
                <a:lnTo>
                  <a:pt x="2780" y="231"/>
                </a:lnTo>
                <a:lnTo>
                  <a:pt x="2663" y="231"/>
                </a:lnTo>
                <a:lnTo>
                  <a:pt x="2549" y="228"/>
                </a:lnTo>
                <a:lnTo>
                  <a:pt x="2518" y="227"/>
                </a:lnTo>
                <a:lnTo>
                  <a:pt x="2488" y="227"/>
                </a:lnTo>
                <a:lnTo>
                  <a:pt x="2438" y="226"/>
                </a:lnTo>
                <a:lnTo>
                  <a:pt x="2343" y="223"/>
                </a:lnTo>
                <a:lnTo>
                  <a:pt x="2213" y="219"/>
                </a:lnTo>
                <a:lnTo>
                  <a:pt x="2199" y="218"/>
                </a:lnTo>
                <a:lnTo>
                  <a:pt x="2145" y="215"/>
                </a:lnTo>
                <a:lnTo>
                  <a:pt x="2064" y="203"/>
                </a:lnTo>
                <a:lnTo>
                  <a:pt x="2001" y="193"/>
                </a:lnTo>
                <a:lnTo>
                  <a:pt x="1954" y="187"/>
                </a:lnTo>
                <a:lnTo>
                  <a:pt x="1886" y="176"/>
                </a:lnTo>
                <a:lnTo>
                  <a:pt x="1750" y="160"/>
                </a:lnTo>
                <a:lnTo>
                  <a:pt x="1667" y="151"/>
                </a:lnTo>
                <a:lnTo>
                  <a:pt x="1562" y="149"/>
                </a:lnTo>
                <a:lnTo>
                  <a:pt x="1050" y="149"/>
                </a:lnTo>
                <a:lnTo>
                  <a:pt x="258" y="155"/>
                </a:lnTo>
                <a:lnTo>
                  <a:pt x="0" y="157"/>
                </a:lnTo>
                <a:lnTo>
                  <a:pt x="0" y="157"/>
                </a:lnTo>
                <a:close/>
              </a:path>
            </a:pathLst>
          </a:custGeom>
          <a:solidFill>
            <a:srgbClr val="CCFFCC"/>
          </a:solidFill>
          <a:ln w="9525">
            <a:noFill/>
            <a:round/>
            <a:headEnd/>
            <a:tailEnd/>
          </a:ln>
        </p:spPr>
        <p:txBody>
          <a:bodyPr/>
          <a:lstStyle/>
          <a:p>
            <a:endParaRPr lang="en-GB"/>
          </a:p>
        </p:txBody>
      </p:sp>
      <p:sp>
        <p:nvSpPr>
          <p:cNvPr id="60" name="Freeform 2455"/>
          <p:cNvSpPr>
            <a:spLocks/>
          </p:cNvSpPr>
          <p:nvPr>
            <p:custDataLst>
              <p:tags r:id="rId51"/>
            </p:custDataLst>
          </p:nvPr>
        </p:nvSpPr>
        <p:spPr bwMode="auto">
          <a:xfrm>
            <a:off x="400988" y="2308232"/>
            <a:ext cx="8161157" cy="313816"/>
          </a:xfrm>
          <a:custGeom>
            <a:avLst/>
            <a:gdLst/>
            <a:ahLst/>
            <a:cxnLst>
              <a:cxn ang="0">
                <a:pos x="2518" y="227"/>
              </a:cxn>
              <a:cxn ang="0">
                <a:pos x="2964" y="236"/>
              </a:cxn>
              <a:cxn ang="0">
                <a:pos x="3114" y="234"/>
              </a:cxn>
              <a:cxn ang="0">
                <a:pos x="3245" y="234"/>
              </a:cxn>
              <a:cxn ang="0">
                <a:pos x="3385" y="218"/>
              </a:cxn>
              <a:cxn ang="0">
                <a:pos x="3514" y="228"/>
              </a:cxn>
              <a:cxn ang="0">
                <a:pos x="3634" y="236"/>
              </a:cxn>
              <a:cxn ang="0">
                <a:pos x="3761" y="241"/>
              </a:cxn>
              <a:cxn ang="0">
                <a:pos x="3900" y="237"/>
              </a:cxn>
              <a:cxn ang="0">
                <a:pos x="4074" y="256"/>
              </a:cxn>
              <a:cxn ang="0">
                <a:pos x="4307" y="262"/>
              </a:cxn>
              <a:cxn ang="0">
                <a:pos x="4582" y="258"/>
              </a:cxn>
              <a:cxn ang="0">
                <a:pos x="4802" y="247"/>
              </a:cxn>
              <a:cxn ang="0">
                <a:pos x="4939" y="238"/>
              </a:cxn>
              <a:cxn ang="0">
                <a:pos x="5111" y="214"/>
              </a:cxn>
              <a:cxn ang="0">
                <a:pos x="5280" y="211"/>
              </a:cxn>
              <a:cxn ang="0">
                <a:pos x="5445" y="214"/>
              </a:cxn>
              <a:cxn ang="0">
                <a:pos x="5576" y="217"/>
              </a:cxn>
              <a:cxn ang="0">
                <a:pos x="5706" y="218"/>
              </a:cxn>
              <a:cxn ang="0">
                <a:pos x="5897" y="207"/>
              </a:cxn>
              <a:cxn ang="0">
                <a:pos x="6218" y="181"/>
              </a:cxn>
              <a:cxn ang="0">
                <a:pos x="6455" y="157"/>
              </a:cxn>
              <a:cxn ang="0">
                <a:pos x="6721" y="154"/>
              </a:cxn>
              <a:cxn ang="0">
                <a:pos x="6975" y="140"/>
              </a:cxn>
              <a:cxn ang="0">
                <a:pos x="7190" y="103"/>
              </a:cxn>
              <a:cxn ang="0">
                <a:pos x="7378" y="93"/>
              </a:cxn>
              <a:cxn ang="0">
                <a:pos x="7559" y="63"/>
              </a:cxn>
              <a:cxn ang="0">
                <a:pos x="7793" y="55"/>
              </a:cxn>
              <a:cxn ang="0">
                <a:pos x="8121" y="35"/>
              </a:cxn>
              <a:cxn ang="0">
                <a:pos x="8335" y="10"/>
              </a:cxn>
              <a:cxn ang="0">
                <a:pos x="8229" y="30"/>
              </a:cxn>
              <a:cxn ang="0">
                <a:pos x="7973" y="54"/>
              </a:cxn>
              <a:cxn ang="0">
                <a:pos x="7660" y="61"/>
              </a:cxn>
              <a:cxn ang="0">
                <a:pos x="7470" y="68"/>
              </a:cxn>
              <a:cxn ang="0">
                <a:pos x="7275" y="111"/>
              </a:cxn>
              <a:cxn ang="0">
                <a:pos x="7098" y="140"/>
              </a:cxn>
              <a:cxn ang="0">
                <a:pos x="6834" y="184"/>
              </a:cxn>
              <a:cxn ang="0">
                <a:pos x="6585" y="174"/>
              </a:cxn>
              <a:cxn ang="0">
                <a:pos x="6335" y="164"/>
              </a:cxn>
              <a:cxn ang="0">
                <a:pos x="6062" y="265"/>
              </a:cxn>
              <a:cxn ang="0">
                <a:pos x="5765" y="293"/>
              </a:cxn>
              <a:cxn ang="0">
                <a:pos x="5636" y="286"/>
              </a:cxn>
              <a:cxn ang="0">
                <a:pos x="5525" y="283"/>
              </a:cxn>
              <a:cxn ang="0">
                <a:pos x="5385" y="279"/>
              </a:cxn>
              <a:cxn ang="0">
                <a:pos x="5236" y="265"/>
              </a:cxn>
              <a:cxn ang="0">
                <a:pos x="5005" y="288"/>
              </a:cxn>
              <a:cxn ang="0">
                <a:pos x="4867" y="296"/>
              </a:cxn>
              <a:cxn ang="0">
                <a:pos x="4711" y="308"/>
              </a:cxn>
              <a:cxn ang="0">
                <a:pos x="4470" y="318"/>
              </a:cxn>
              <a:cxn ang="0">
                <a:pos x="4204" y="323"/>
              </a:cxn>
              <a:cxn ang="0">
                <a:pos x="3983" y="299"/>
              </a:cxn>
              <a:cxn ang="0">
                <a:pos x="3833" y="273"/>
              </a:cxn>
              <a:cxn ang="0">
                <a:pos x="3697" y="261"/>
              </a:cxn>
              <a:cxn ang="0">
                <a:pos x="3590" y="245"/>
              </a:cxn>
              <a:cxn ang="0">
                <a:pos x="3445" y="224"/>
              </a:cxn>
              <a:cxn ang="0">
                <a:pos x="3307" y="234"/>
              </a:cxn>
              <a:cxn ang="0">
                <a:pos x="3176" y="241"/>
              </a:cxn>
              <a:cxn ang="0">
                <a:pos x="3019" y="254"/>
              </a:cxn>
              <a:cxn ang="0">
                <a:pos x="2863" y="250"/>
              </a:cxn>
              <a:cxn ang="0">
                <a:pos x="2001" y="193"/>
              </a:cxn>
            </a:cxnLst>
            <a:rect l="0" t="0" r="r" b="b"/>
            <a:pathLst>
              <a:path w="8426" h="325">
                <a:moveTo>
                  <a:pt x="0" y="157"/>
                </a:moveTo>
                <a:lnTo>
                  <a:pt x="258" y="155"/>
                </a:lnTo>
                <a:lnTo>
                  <a:pt x="1050" y="149"/>
                </a:lnTo>
                <a:lnTo>
                  <a:pt x="1562" y="149"/>
                </a:lnTo>
                <a:lnTo>
                  <a:pt x="1667" y="151"/>
                </a:lnTo>
                <a:lnTo>
                  <a:pt x="1750" y="160"/>
                </a:lnTo>
                <a:lnTo>
                  <a:pt x="1886" y="176"/>
                </a:lnTo>
                <a:lnTo>
                  <a:pt x="1954" y="187"/>
                </a:lnTo>
                <a:lnTo>
                  <a:pt x="2001" y="193"/>
                </a:lnTo>
                <a:lnTo>
                  <a:pt x="2064" y="203"/>
                </a:lnTo>
                <a:lnTo>
                  <a:pt x="2145" y="215"/>
                </a:lnTo>
                <a:lnTo>
                  <a:pt x="2199" y="218"/>
                </a:lnTo>
                <a:lnTo>
                  <a:pt x="2213" y="219"/>
                </a:lnTo>
                <a:lnTo>
                  <a:pt x="2343" y="223"/>
                </a:lnTo>
                <a:lnTo>
                  <a:pt x="2438" y="226"/>
                </a:lnTo>
                <a:lnTo>
                  <a:pt x="2488" y="227"/>
                </a:lnTo>
                <a:lnTo>
                  <a:pt x="2518" y="227"/>
                </a:lnTo>
                <a:lnTo>
                  <a:pt x="2549" y="228"/>
                </a:lnTo>
                <a:lnTo>
                  <a:pt x="2663" y="231"/>
                </a:lnTo>
                <a:lnTo>
                  <a:pt x="2780" y="231"/>
                </a:lnTo>
                <a:lnTo>
                  <a:pt x="2781" y="231"/>
                </a:lnTo>
                <a:lnTo>
                  <a:pt x="2797" y="231"/>
                </a:lnTo>
                <a:lnTo>
                  <a:pt x="2818" y="231"/>
                </a:lnTo>
                <a:lnTo>
                  <a:pt x="2833" y="231"/>
                </a:lnTo>
                <a:lnTo>
                  <a:pt x="2846" y="231"/>
                </a:lnTo>
                <a:lnTo>
                  <a:pt x="2863" y="232"/>
                </a:lnTo>
                <a:lnTo>
                  <a:pt x="2886" y="234"/>
                </a:lnTo>
                <a:lnTo>
                  <a:pt x="2907" y="235"/>
                </a:lnTo>
                <a:lnTo>
                  <a:pt x="2918" y="235"/>
                </a:lnTo>
                <a:lnTo>
                  <a:pt x="2928" y="235"/>
                </a:lnTo>
                <a:lnTo>
                  <a:pt x="2941" y="235"/>
                </a:lnTo>
                <a:lnTo>
                  <a:pt x="2945" y="235"/>
                </a:lnTo>
                <a:lnTo>
                  <a:pt x="2955" y="235"/>
                </a:lnTo>
                <a:lnTo>
                  <a:pt x="2964" y="236"/>
                </a:lnTo>
                <a:lnTo>
                  <a:pt x="2974" y="237"/>
                </a:lnTo>
                <a:lnTo>
                  <a:pt x="2984" y="238"/>
                </a:lnTo>
                <a:lnTo>
                  <a:pt x="2991" y="238"/>
                </a:lnTo>
                <a:lnTo>
                  <a:pt x="2992" y="238"/>
                </a:lnTo>
                <a:lnTo>
                  <a:pt x="2992" y="238"/>
                </a:lnTo>
                <a:lnTo>
                  <a:pt x="3001" y="237"/>
                </a:lnTo>
                <a:lnTo>
                  <a:pt x="3007" y="237"/>
                </a:lnTo>
                <a:lnTo>
                  <a:pt x="3016" y="237"/>
                </a:lnTo>
                <a:lnTo>
                  <a:pt x="3019" y="237"/>
                </a:lnTo>
                <a:lnTo>
                  <a:pt x="3036" y="236"/>
                </a:lnTo>
                <a:lnTo>
                  <a:pt x="3038" y="236"/>
                </a:lnTo>
                <a:lnTo>
                  <a:pt x="3056" y="236"/>
                </a:lnTo>
                <a:lnTo>
                  <a:pt x="3071" y="236"/>
                </a:lnTo>
                <a:lnTo>
                  <a:pt x="3076" y="236"/>
                </a:lnTo>
                <a:lnTo>
                  <a:pt x="3086" y="236"/>
                </a:lnTo>
                <a:lnTo>
                  <a:pt x="3100" y="236"/>
                </a:lnTo>
                <a:lnTo>
                  <a:pt x="3114" y="234"/>
                </a:lnTo>
                <a:lnTo>
                  <a:pt x="3116" y="234"/>
                </a:lnTo>
                <a:lnTo>
                  <a:pt x="3130" y="234"/>
                </a:lnTo>
                <a:lnTo>
                  <a:pt x="3141" y="234"/>
                </a:lnTo>
                <a:lnTo>
                  <a:pt x="3146" y="234"/>
                </a:lnTo>
                <a:lnTo>
                  <a:pt x="3157" y="231"/>
                </a:lnTo>
                <a:lnTo>
                  <a:pt x="3162" y="231"/>
                </a:lnTo>
                <a:lnTo>
                  <a:pt x="3162" y="230"/>
                </a:lnTo>
                <a:lnTo>
                  <a:pt x="3168" y="230"/>
                </a:lnTo>
                <a:lnTo>
                  <a:pt x="3176" y="230"/>
                </a:lnTo>
                <a:lnTo>
                  <a:pt x="3183" y="231"/>
                </a:lnTo>
                <a:lnTo>
                  <a:pt x="3196" y="231"/>
                </a:lnTo>
                <a:lnTo>
                  <a:pt x="3202" y="231"/>
                </a:lnTo>
                <a:lnTo>
                  <a:pt x="3211" y="229"/>
                </a:lnTo>
                <a:lnTo>
                  <a:pt x="3218" y="229"/>
                </a:lnTo>
                <a:lnTo>
                  <a:pt x="3228" y="231"/>
                </a:lnTo>
                <a:lnTo>
                  <a:pt x="3236" y="232"/>
                </a:lnTo>
                <a:lnTo>
                  <a:pt x="3245" y="234"/>
                </a:lnTo>
                <a:lnTo>
                  <a:pt x="3256" y="232"/>
                </a:lnTo>
                <a:lnTo>
                  <a:pt x="3259" y="232"/>
                </a:lnTo>
                <a:lnTo>
                  <a:pt x="3269" y="230"/>
                </a:lnTo>
                <a:lnTo>
                  <a:pt x="3274" y="230"/>
                </a:lnTo>
                <a:lnTo>
                  <a:pt x="3281" y="230"/>
                </a:lnTo>
                <a:lnTo>
                  <a:pt x="3286" y="229"/>
                </a:lnTo>
                <a:lnTo>
                  <a:pt x="3294" y="228"/>
                </a:lnTo>
                <a:lnTo>
                  <a:pt x="3300" y="227"/>
                </a:lnTo>
                <a:lnTo>
                  <a:pt x="3307" y="226"/>
                </a:lnTo>
                <a:lnTo>
                  <a:pt x="3314" y="226"/>
                </a:lnTo>
                <a:lnTo>
                  <a:pt x="3324" y="227"/>
                </a:lnTo>
                <a:lnTo>
                  <a:pt x="3330" y="227"/>
                </a:lnTo>
                <a:lnTo>
                  <a:pt x="3346" y="227"/>
                </a:lnTo>
                <a:lnTo>
                  <a:pt x="3352" y="226"/>
                </a:lnTo>
                <a:lnTo>
                  <a:pt x="3364" y="223"/>
                </a:lnTo>
                <a:lnTo>
                  <a:pt x="3377" y="219"/>
                </a:lnTo>
                <a:lnTo>
                  <a:pt x="3385" y="218"/>
                </a:lnTo>
                <a:lnTo>
                  <a:pt x="3393" y="218"/>
                </a:lnTo>
                <a:lnTo>
                  <a:pt x="3399" y="217"/>
                </a:lnTo>
                <a:lnTo>
                  <a:pt x="3410" y="218"/>
                </a:lnTo>
                <a:lnTo>
                  <a:pt x="3413" y="218"/>
                </a:lnTo>
                <a:lnTo>
                  <a:pt x="3419" y="219"/>
                </a:lnTo>
                <a:lnTo>
                  <a:pt x="3425" y="219"/>
                </a:lnTo>
                <a:lnTo>
                  <a:pt x="3433" y="219"/>
                </a:lnTo>
                <a:lnTo>
                  <a:pt x="3441" y="221"/>
                </a:lnTo>
                <a:lnTo>
                  <a:pt x="3445" y="221"/>
                </a:lnTo>
                <a:lnTo>
                  <a:pt x="3455" y="223"/>
                </a:lnTo>
                <a:lnTo>
                  <a:pt x="3467" y="225"/>
                </a:lnTo>
                <a:lnTo>
                  <a:pt x="3476" y="226"/>
                </a:lnTo>
                <a:lnTo>
                  <a:pt x="3482" y="226"/>
                </a:lnTo>
                <a:lnTo>
                  <a:pt x="3492" y="227"/>
                </a:lnTo>
                <a:lnTo>
                  <a:pt x="3499" y="227"/>
                </a:lnTo>
                <a:lnTo>
                  <a:pt x="3506" y="227"/>
                </a:lnTo>
                <a:lnTo>
                  <a:pt x="3514" y="228"/>
                </a:lnTo>
                <a:lnTo>
                  <a:pt x="3522" y="229"/>
                </a:lnTo>
                <a:lnTo>
                  <a:pt x="3529" y="229"/>
                </a:lnTo>
                <a:lnTo>
                  <a:pt x="3536" y="230"/>
                </a:lnTo>
                <a:lnTo>
                  <a:pt x="3543" y="231"/>
                </a:lnTo>
                <a:lnTo>
                  <a:pt x="3554" y="232"/>
                </a:lnTo>
                <a:lnTo>
                  <a:pt x="3561" y="232"/>
                </a:lnTo>
                <a:lnTo>
                  <a:pt x="3572" y="232"/>
                </a:lnTo>
                <a:lnTo>
                  <a:pt x="3581" y="234"/>
                </a:lnTo>
                <a:lnTo>
                  <a:pt x="3590" y="234"/>
                </a:lnTo>
                <a:lnTo>
                  <a:pt x="3598" y="235"/>
                </a:lnTo>
                <a:lnTo>
                  <a:pt x="3603" y="235"/>
                </a:lnTo>
                <a:lnTo>
                  <a:pt x="3611" y="235"/>
                </a:lnTo>
                <a:lnTo>
                  <a:pt x="3614" y="235"/>
                </a:lnTo>
                <a:lnTo>
                  <a:pt x="3620" y="235"/>
                </a:lnTo>
                <a:lnTo>
                  <a:pt x="3625" y="236"/>
                </a:lnTo>
                <a:lnTo>
                  <a:pt x="3631" y="236"/>
                </a:lnTo>
                <a:lnTo>
                  <a:pt x="3634" y="236"/>
                </a:lnTo>
                <a:lnTo>
                  <a:pt x="3643" y="237"/>
                </a:lnTo>
                <a:lnTo>
                  <a:pt x="3650" y="237"/>
                </a:lnTo>
                <a:lnTo>
                  <a:pt x="3657" y="237"/>
                </a:lnTo>
                <a:lnTo>
                  <a:pt x="3660" y="238"/>
                </a:lnTo>
                <a:lnTo>
                  <a:pt x="3669" y="238"/>
                </a:lnTo>
                <a:lnTo>
                  <a:pt x="3674" y="238"/>
                </a:lnTo>
                <a:lnTo>
                  <a:pt x="3683" y="238"/>
                </a:lnTo>
                <a:lnTo>
                  <a:pt x="3687" y="238"/>
                </a:lnTo>
                <a:lnTo>
                  <a:pt x="3697" y="238"/>
                </a:lnTo>
                <a:lnTo>
                  <a:pt x="3703" y="239"/>
                </a:lnTo>
                <a:lnTo>
                  <a:pt x="3713" y="239"/>
                </a:lnTo>
                <a:lnTo>
                  <a:pt x="3723" y="240"/>
                </a:lnTo>
                <a:lnTo>
                  <a:pt x="3725" y="240"/>
                </a:lnTo>
                <a:lnTo>
                  <a:pt x="3740" y="241"/>
                </a:lnTo>
                <a:lnTo>
                  <a:pt x="3747" y="241"/>
                </a:lnTo>
                <a:lnTo>
                  <a:pt x="3755" y="241"/>
                </a:lnTo>
                <a:lnTo>
                  <a:pt x="3761" y="241"/>
                </a:lnTo>
                <a:lnTo>
                  <a:pt x="3768" y="241"/>
                </a:lnTo>
                <a:lnTo>
                  <a:pt x="3777" y="241"/>
                </a:lnTo>
                <a:lnTo>
                  <a:pt x="3786" y="241"/>
                </a:lnTo>
                <a:lnTo>
                  <a:pt x="3793" y="240"/>
                </a:lnTo>
                <a:lnTo>
                  <a:pt x="3801" y="239"/>
                </a:lnTo>
                <a:lnTo>
                  <a:pt x="3811" y="237"/>
                </a:lnTo>
                <a:lnTo>
                  <a:pt x="3818" y="237"/>
                </a:lnTo>
                <a:lnTo>
                  <a:pt x="3829" y="238"/>
                </a:lnTo>
                <a:lnTo>
                  <a:pt x="3833" y="238"/>
                </a:lnTo>
                <a:lnTo>
                  <a:pt x="3840" y="238"/>
                </a:lnTo>
                <a:lnTo>
                  <a:pt x="3850" y="238"/>
                </a:lnTo>
                <a:lnTo>
                  <a:pt x="3858" y="238"/>
                </a:lnTo>
                <a:lnTo>
                  <a:pt x="3869" y="237"/>
                </a:lnTo>
                <a:lnTo>
                  <a:pt x="3875" y="237"/>
                </a:lnTo>
                <a:lnTo>
                  <a:pt x="3887" y="237"/>
                </a:lnTo>
                <a:lnTo>
                  <a:pt x="3893" y="236"/>
                </a:lnTo>
                <a:lnTo>
                  <a:pt x="3900" y="237"/>
                </a:lnTo>
                <a:lnTo>
                  <a:pt x="3907" y="238"/>
                </a:lnTo>
                <a:lnTo>
                  <a:pt x="3917" y="239"/>
                </a:lnTo>
                <a:lnTo>
                  <a:pt x="3923" y="240"/>
                </a:lnTo>
                <a:lnTo>
                  <a:pt x="3931" y="241"/>
                </a:lnTo>
                <a:lnTo>
                  <a:pt x="3945" y="244"/>
                </a:lnTo>
                <a:lnTo>
                  <a:pt x="3957" y="247"/>
                </a:lnTo>
                <a:lnTo>
                  <a:pt x="3966" y="247"/>
                </a:lnTo>
                <a:lnTo>
                  <a:pt x="3978" y="249"/>
                </a:lnTo>
                <a:lnTo>
                  <a:pt x="3983" y="249"/>
                </a:lnTo>
                <a:lnTo>
                  <a:pt x="3994" y="250"/>
                </a:lnTo>
                <a:lnTo>
                  <a:pt x="4009" y="251"/>
                </a:lnTo>
                <a:lnTo>
                  <a:pt x="4018" y="252"/>
                </a:lnTo>
                <a:lnTo>
                  <a:pt x="4033" y="252"/>
                </a:lnTo>
                <a:lnTo>
                  <a:pt x="4044" y="254"/>
                </a:lnTo>
                <a:lnTo>
                  <a:pt x="4053" y="254"/>
                </a:lnTo>
                <a:lnTo>
                  <a:pt x="4061" y="255"/>
                </a:lnTo>
                <a:lnTo>
                  <a:pt x="4074" y="256"/>
                </a:lnTo>
                <a:lnTo>
                  <a:pt x="4088" y="257"/>
                </a:lnTo>
                <a:lnTo>
                  <a:pt x="4098" y="258"/>
                </a:lnTo>
                <a:lnTo>
                  <a:pt x="4107" y="260"/>
                </a:lnTo>
                <a:lnTo>
                  <a:pt x="4119" y="261"/>
                </a:lnTo>
                <a:lnTo>
                  <a:pt x="4145" y="263"/>
                </a:lnTo>
                <a:lnTo>
                  <a:pt x="4151" y="263"/>
                </a:lnTo>
                <a:lnTo>
                  <a:pt x="4158" y="263"/>
                </a:lnTo>
                <a:lnTo>
                  <a:pt x="4193" y="263"/>
                </a:lnTo>
                <a:lnTo>
                  <a:pt x="4204" y="263"/>
                </a:lnTo>
                <a:lnTo>
                  <a:pt x="4223" y="262"/>
                </a:lnTo>
                <a:lnTo>
                  <a:pt x="4230" y="262"/>
                </a:lnTo>
                <a:lnTo>
                  <a:pt x="4244" y="262"/>
                </a:lnTo>
                <a:lnTo>
                  <a:pt x="4265" y="263"/>
                </a:lnTo>
                <a:lnTo>
                  <a:pt x="4279" y="263"/>
                </a:lnTo>
                <a:lnTo>
                  <a:pt x="4285" y="263"/>
                </a:lnTo>
                <a:lnTo>
                  <a:pt x="4298" y="262"/>
                </a:lnTo>
                <a:lnTo>
                  <a:pt x="4307" y="262"/>
                </a:lnTo>
                <a:lnTo>
                  <a:pt x="4309" y="262"/>
                </a:lnTo>
                <a:lnTo>
                  <a:pt x="4343" y="261"/>
                </a:lnTo>
                <a:lnTo>
                  <a:pt x="4347" y="261"/>
                </a:lnTo>
                <a:lnTo>
                  <a:pt x="4393" y="260"/>
                </a:lnTo>
                <a:lnTo>
                  <a:pt x="4411" y="257"/>
                </a:lnTo>
                <a:lnTo>
                  <a:pt x="4432" y="256"/>
                </a:lnTo>
                <a:lnTo>
                  <a:pt x="4437" y="256"/>
                </a:lnTo>
                <a:lnTo>
                  <a:pt x="4461" y="254"/>
                </a:lnTo>
                <a:lnTo>
                  <a:pt x="4470" y="254"/>
                </a:lnTo>
                <a:lnTo>
                  <a:pt x="4485" y="255"/>
                </a:lnTo>
                <a:lnTo>
                  <a:pt x="4500" y="256"/>
                </a:lnTo>
                <a:lnTo>
                  <a:pt x="4512" y="257"/>
                </a:lnTo>
                <a:lnTo>
                  <a:pt x="4527" y="260"/>
                </a:lnTo>
                <a:lnTo>
                  <a:pt x="4541" y="260"/>
                </a:lnTo>
                <a:lnTo>
                  <a:pt x="4561" y="260"/>
                </a:lnTo>
                <a:lnTo>
                  <a:pt x="4572" y="260"/>
                </a:lnTo>
                <a:lnTo>
                  <a:pt x="4582" y="258"/>
                </a:lnTo>
                <a:lnTo>
                  <a:pt x="4604" y="258"/>
                </a:lnTo>
                <a:lnTo>
                  <a:pt x="4612" y="257"/>
                </a:lnTo>
                <a:lnTo>
                  <a:pt x="4626" y="258"/>
                </a:lnTo>
                <a:lnTo>
                  <a:pt x="4641" y="260"/>
                </a:lnTo>
                <a:lnTo>
                  <a:pt x="4658" y="257"/>
                </a:lnTo>
                <a:lnTo>
                  <a:pt x="4666" y="257"/>
                </a:lnTo>
                <a:lnTo>
                  <a:pt x="4681" y="256"/>
                </a:lnTo>
                <a:lnTo>
                  <a:pt x="4693" y="255"/>
                </a:lnTo>
                <a:lnTo>
                  <a:pt x="4711" y="254"/>
                </a:lnTo>
                <a:lnTo>
                  <a:pt x="4721" y="253"/>
                </a:lnTo>
                <a:lnTo>
                  <a:pt x="4742" y="251"/>
                </a:lnTo>
                <a:lnTo>
                  <a:pt x="4760" y="250"/>
                </a:lnTo>
                <a:lnTo>
                  <a:pt x="4772" y="249"/>
                </a:lnTo>
                <a:lnTo>
                  <a:pt x="4783" y="249"/>
                </a:lnTo>
                <a:lnTo>
                  <a:pt x="4791" y="248"/>
                </a:lnTo>
                <a:lnTo>
                  <a:pt x="4797" y="247"/>
                </a:lnTo>
                <a:lnTo>
                  <a:pt x="4802" y="247"/>
                </a:lnTo>
                <a:lnTo>
                  <a:pt x="4808" y="247"/>
                </a:lnTo>
                <a:lnTo>
                  <a:pt x="4818" y="245"/>
                </a:lnTo>
                <a:lnTo>
                  <a:pt x="4824" y="245"/>
                </a:lnTo>
                <a:lnTo>
                  <a:pt x="4834" y="244"/>
                </a:lnTo>
                <a:lnTo>
                  <a:pt x="4841" y="243"/>
                </a:lnTo>
                <a:lnTo>
                  <a:pt x="4848" y="242"/>
                </a:lnTo>
                <a:lnTo>
                  <a:pt x="4852" y="241"/>
                </a:lnTo>
                <a:lnTo>
                  <a:pt x="4861" y="240"/>
                </a:lnTo>
                <a:lnTo>
                  <a:pt x="4867" y="240"/>
                </a:lnTo>
                <a:lnTo>
                  <a:pt x="4875" y="239"/>
                </a:lnTo>
                <a:lnTo>
                  <a:pt x="4883" y="238"/>
                </a:lnTo>
                <a:lnTo>
                  <a:pt x="4890" y="238"/>
                </a:lnTo>
                <a:lnTo>
                  <a:pt x="4900" y="238"/>
                </a:lnTo>
                <a:lnTo>
                  <a:pt x="4907" y="238"/>
                </a:lnTo>
                <a:lnTo>
                  <a:pt x="4920" y="238"/>
                </a:lnTo>
                <a:lnTo>
                  <a:pt x="4930" y="238"/>
                </a:lnTo>
                <a:lnTo>
                  <a:pt x="4939" y="238"/>
                </a:lnTo>
                <a:lnTo>
                  <a:pt x="4948" y="238"/>
                </a:lnTo>
                <a:lnTo>
                  <a:pt x="4954" y="238"/>
                </a:lnTo>
                <a:lnTo>
                  <a:pt x="4960" y="238"/>
                </a:lnTo>
                <a:lnTo>
                  <a:pt x="4964" y="238"/>
                </a:lnTo>
                <a:lnTo>
                  <a:pt x="4968" y="238"/>
                </a:lnTo>
                <a:lnTo>
                  <a:pt x="4978" y="238"/>
                </a:lnTo>
                <a:lnTo>
                  <a:pt x="4982" y="238"/>
                </a:lnTo>
                <a:lnTo>
                  <a:pt x="4994" y="236"/>
                </a:lnTo>
                <a:lnTo>
                  <a:pt x="5005" y="235"/>
                </a:lnTo>
                <a:lnTo>
                  <a:pt x="5014" y="234"/>
                </a:lnTo>
                <a:lnTo>
                  <a:pt x="5027" y="231"/>
                </a:lnTo>
                <a:lnTo>
                  <a:pt x="5038" y="229"/>
                </a:lnTo>
                <a:lnTo>
                  <a:pt x="5047" y="227"/>
                </a:lnTo>
                <a:lnTo>
                  <a:pt x="5059" y="225"/>
                </a:lnTo>
                <a:lnTo>
                  <a:pt x="5076" y="221"/>
                </a:lnTo>
                <a:lnTo>
                  <a:pt x="5095" y="216"/>
                </a:lnTo>
                <a:lnTo>
                  <a:pt x="5111" y="214"/>
                </a:lnTo>
                <a:lnTo>
                  <a:pt x="5129" y="212"/>
                </a:lnTo>
                <a:lnTo>
                  <a:pt x="5151" y="210"/>
                </a:lnTo>
                <a:lnTo>
                  <a:pt x="5170" y="207"/>
                </a:lnTo>
                <a:lnTo>
                  <a:pt x="5195" y="206"/>
                </a:lnTo>
                <a:lnTo>
                  <a:pt x="5204" y="206"/>
                </a:lnTo>
                <a:lnTo>
                  <a:pt x="5214" y="207"/>
                </a:lnTo>
                <a:lnTo>
                  <a:pt x="5222" y="207"/>
                </a:lnTo>
                <a:lnTo>
                  <a:pt x="5231" y="207"/>
                </a:lnTo>
                <a:lnTo>
                  <a:pt x="5236" y="209"/>
                </a:lnTo>
                <a:lnTo>
                  <a:pt x="5240" y="209"/>
                </a:lnTo>
                <a:lnTo>
                  <a:pt x="5249" y="210"/>
                </a:lnTo>
                <a:lnTo>
                  <a:pt x="5253" y="210"/>
                </a:lnTo>
                <a:lnTo>
                  <a:pt x="5259" y="210"/>
                </a:lnTo>
                <a:lnTo>
                  <a:pt x="5262" y="211"/>
                </a:lnTo>
                <a:lnTo>
                  <a:pt x="5269" y="211"/>
                </a:lnTo>
                <a:lnTo>
                  <a:pt x="5273" y="211"/>
                </a:lnTo>
                <a:lnTo>
                  <a:pt x="5280" y="211"/>
                </a:lnTo>
                <a:lnTo>
                  <a:pt x="5288" y="211"/>
                </a:lnTo>
                <a:lnTo>
                  <a:pt x="5300" y="210"/>
                </a:lnTo>
                <a:lnTo>
                  <a:pt x="5313" y="209"/>
                </a:lnTo>
                <a:lnTo>
                  <a:pt x="5319" y="207"/>
                </a:lnTo>
                <a:lnTo>
                  <a:pt x="5332" y="209"/>
                </a:lnTo>
                <a:lnTo>
                  <a:pt x="5342" y="210"/>
                </a:lnTo>
                <a:lnTo>
                  <a:pt x="5353" y="211"/>
                </a:lnTo>
                <a:lnTo>
                  <a:pt x="5372" y="215"/>
                </a:lnTo>
                <a:lnTo>
                  <a:pt x="5385" y="215"/>
                </a:lnTo>
                <a:lnTo>
                  <a:pt x="5390" y="215"/>
                </a:lnTo>
                <a:lnTo>
                  <a:pt x="5394" y="214"/>
                </a:lnTo>
                <a:lnTo>
                  <a:pt x="5403" y="213"/>
                </a:lnTo>
                <a:lnTo>
                  <a:pt x="5407" y="213"/>
                </a:lnTo>
                <a:lnTo>
                  <a:pt x="5413" y="212"/>
                </a:lnTo>
                <a:lnTo>
                  <a:pt x="5421" y="212"/>
                </a:lnTo>
                <a:lnTo>
                  <a:pt x="5433" y="213"/>
                </a:lnTo>
                <a:lnTo>
                  <a:pt x="5445" y="214"/>
                </a:lnTo>
                <a:lnTo>
                  <a:pt x="5456" y="216"/>
                </a:lnTo>
                <a:lnTo>
                  <a:pt x="5469" y="217"/>
                </a:lnTo>
                <a:lnTo>
                  <a:pt x="5480" y="218"/>
                </a:lnTo>
                <a:lnTo>
                  <a:pt x="5489" y="219"/>
                </a:lnTo>
                <a:lnTo>
                  <a:pt x="5500" y="221"/>
                </a:lnTo>
                <a:lnTo>
                  <a:pt x="5504" y="221"/>
                </a:lnTo>
                <a:lnTo>
                  <a:pt x="5510" y="221"/>
                </a:lnTo>
                <a:lnTo>
                  <a:pt x="5517" y="221"/>
                </a:lnTo>
                <a:lnTo>
                  <a:pt x="5525" y="219"/>
                </a:lnTo>
                <a:lnTo>
                  <a:pt x="5532" y="218"/>
                </a:lnTo>
                <a:lnTo>
                  <a:pt x="5535" y="218"/>
                </a:lnTo>
                <a:lnTo>
                  <a:pt x="5541" y="218"/>
                </a:lnTo>
                <a:lnTo>
                  <a:pt x="5549" y="218"/>
                </a:lnTo>
                <a:lnTo>
                  <a:pt x="5560" y="218"/>
                </a:lnTo>
                <a:lnTo>
                  <a:pt x="5563" y="218"/>
                </a:lnTo>
                <a:lnTo>
                  <a:pt x="5572" y="218"/>
                </a:lnTo>
                <a:lnTo>
                  <a:pt x="5576" y="217"/>
                </a:lnTo>
                <a:lnTo>
                  <a:pt x="5581" y="218"/>
                </a:lnTo>
                <a:lnTo>
                  <a:pt x="5586" y="218"/>
                </a:lnTo>
                <a:lnTo>
                  <a:pt x="5595" y="219"/>
                </a:lnTo>
                <a:lnTo>
                  <a:pt x="5603" y="221"/>
                </a:lnTo>
                <a:lnTo>
                  <a:pt x="5610" y="221"/>
                </a:lnTo>
                <a:lnTo>
                  <a:pt x="5614" y="221"/>
                </a:lnTo>
                <a:lnTo>
                  <a:pt x="5621" y="221"/>
                </a:lnTo>
                <a:lnTo>
                  <a:pt x="5626" y="221"/>
                </a:lnTo>
                <a:lnTo>
                  <a:pt x="5636" y="221"/>
                </a:lnTo>
                <a:lnTo>
                  <a:pt x="5648" y="218"/>
                </a:lnTo>
                <a:lnTo>
                  <a:pt x="5655" y="218"/>
                </a:lnTo>
                <a:lnTo>
                  <a:pt x="5662" y="217"/>
                </a:lnTo>
                <a:lnTo>
                  <a:pt x="5666" y="217"/>
                </a:lnTo>
                <a:lnTo>
                  <a:pt x="5677" y="218"/>
                </a:lnTo>
                <a:lnTo>
                  <a:pt x="5689" y="219"/>
                </a:lnTo>
                <a:lnTo>
                  <a:pt x="5696" y="219"/>
                </a:lnTo>
                <a:lnTo>
                  <a:pt x="5706" y="218"/>
                </a:lnTo>
                <a:lnTo>
                  <a:pt x="5722" y="218"/>
                </a:lnTo>
                <a:lnTo>
                  <a:pt x="5726" y="218"/>
                </a:lnTo>
                <a:lnTo>
                  <a:pt x="5730" y="218"/>
                </a:lnTo>
                <a:lnTo>
                  <a:pt x="5737" y="218"/>
                </a:lnTo>
                <a:lnTo>
                  <a:pt x="5741" y="218"/>
                </a:lnTo>
                <a:lnTo>
                  <a:pt x="5748" y="218"/>
                </a:lnTo>
                <a:lnTo>
                  <a:pt x="5754" y="217"/>
                </a:lnTo>
                <a:lnTo>
                  <a:pt x="5760" y="217"/>
                </a:lnTo>
                <a:lnTo>
                  <a:pt x="5765" y="216"/>
                </a:lnTo>
                <a:lnTo>
                  <a:pt x="5776" y="215"/>
                </a:lnTo>
                <a:lnTo>
                  <a:pt x="5786" y="214"/>
                </a:lnTo>
                <a:lnTo>
                  <a:pt x="5802" y="214"/>
                </a:lnTo>
                <a:lnTo>
                  <a:pt x="5820" y="212"/>
                </a:lnTo>
                <a:lnTo>
                  <a:pt x="5833" y="210"/>
                </a:lnTo>
                <a:lnTo>
                  <a:pt x="5864" y="210"/>
                </a:lnTo>
                <a:lnTo>
                  <a:pt x="5877" y="209"/>
                </a:lnTo>
                <a:lnTo>
                  <a:pt x="5897" y="207"/>
                </a:lnTo>
                <a:lnTo>
                  <a:pt x="5916" y="206"/>
                </a:lnTo>
                <a:lnTo>
                  <a:pt x="5935" y="205"/>
                </a:lnTo>
                <a:lnTo>
                  <a:pt x="5958" y="204"/>
                </a:lnTo>
                <a:lnTo>
                  <a:pt x="5969" y="204"/>
                </a:lnTo>
                <a:lnTo>
                  <a:pt x="5980" y="204"/>
                </a:lnTo>
                <a:lnTo>
                  <a:pt x="6007" y="203"/>
                </a:lnTo>
                <a:lnTo>
                  <a:pt x="6022" y="202"/>
                </a:lnTo>
                <a:lnTo>
                  <a:pt x="6050" y="200"/>
                </a:lnTo>
                <a:lnTo>
                  <a:pt x="6062" y="199"/>
                </a:lnTo>
                <a:lnTo>
                  <a:pt x="6079" y="198"/>
                </a:lnTo>
                <a:lnTo>
                  <a:pt x="6107" y="194"/>
                </a:lnTo>
                <a:lnTo>
                  <a:pt x="6126" y="192"/>
                </a:lnTo>
                <a:lnTo>
                  <a:pt x="6140" y="191"/>
                </a:lnTo>
                <a:lnTo>
                  <a:pt x="6164" y="189"/>
                </a:lnTo>
                <a:lnTo>
                  <a:pt x="6179" y="187"/>
                </a:lnTo>
                <a:lnTo>
                  <a:pt x="6197" y="185"/>
                </a:lnTo>
                <a:lnTo>
                  <a:pt x="6218" y="181"/>
                </a:lnTo>
                <a:lnTo>
                  <a:pt x="6228" y="180"/>
                </a:lnTo>
                <a:lnTo>
                  <a:pt x="6242" y="178"/>
                </a:lnTo>
                <a:lnTo>
                  <a:pt x="6260" y="174"/>
                </a:lnTo>
                <a:lnTo>
                  <a:pt x="6274" y="171"/>
                </a:lnTo>
                <a:lnTo>
                  <a:pt x="6282" y="167"/>
                </a:lnTo>
                <a:lnTo>
                  <a:pt x="6297" y="164"/>
                </a:lnTo>
                <a:lnTo>
                  <a:pt x="6306" y="162"/>
                </a:lnTo>
                <a:lnTo>
                  <a:pt x="6324" y="159"/>
                </a:lnTo>
                <a:lnTo>
                  <a:pt x="6335" y="159"/>
                </a:lnTo>
                <a:lnTo>
                  <a:pt x="6351" y="159"/>
                </a:lnTo>
                <a:lnTo>
                  <a:pt x="6367" y="159"/>
                </a:lnTo>
                <a:lnTo>
                  <a:pt x="6383" y="159"/>
                </a:lnTo>
                <a:lnTo>
                  <a:pt x="6399" y="158"/>
                </a:lnTo>
                <a:lnTo>
                  <a:pt x="6421" y="158"/>
                </a:lnTo>
                <a:lnTo>
                  <a:pt x="6425" y="158"/>
                </a:lnTo>
                <a:lnTo>
                  <a:pt x="6437" y="158"/>
                </a:lnTo>
                <a:lnTo>
                  <a:pt x="6455" y="157"/>
                </a:lnTo>
                <a:lnTo>
                  <a:pt x="6472" y="155"/>
                </a:lnTo>
                <a:lnTo>
                  <a:pt x="6485" y="155"/>
                </a:lnTo>
                <a:lnTo>
                  <a:pt x="6499" y="157"/>
                </a:lnTo>
                <a:lnTo>
                  <a:pt x="6514" y="159"/>
                </a:lnTo>
                <a:lnTo>
                  <a:pt x="6531" y="160"/>
                </a:lnTo>
                <a:lnTo>
                  <a:pt x="6539" y="160"/>
                </a:lnTo>
                <a:lnTo>
                  <a:pt x="6552" y="161"/>
                </a:lnTo>
                <a:lnTo>
                  <a:pt x="6567" y="161"/>
                </a:lnTo>
                <a:lnTo>
                  <a:pt x="6585" y="160"/>
                </a:lnTo>
                <a:lnTo>
                  <a:pt x="6597" y="160"/>
                </a:lnTo>
                <a:lnTo>
                  <a:pt x="6617" y="160"/>
                </a:lnTo>
                <a:lnTo>
                  <a:pt x="6639" y="159"/>
                </a:lnTo>
                <a:lnTo>
                  <a:pt x="6653" y="158"/>
                </a:lnTo>
                <a:lnTo>
                  <a:pt x="6670" y="157"/>
                </a:lnTo>
                <a:lnTo>
                  <a:pt x="6687" y="157"/>
                </a:lnTo>
                <a:lnTo>
                  <a:pt x="6705" y="155"/>
                </a:lnTo>
                <a:lnTo>
                  <a:pt x="6721" y="154"/>
                </a:lnTo>
                <a:lnTo>
                  <a:pt x="6734" y="153"/>
                </a:lnTo>
                <a:lnTo>
                  <a:pt x="6753" y="152"/>
                </a:lnTo>
                <a:lnTo>
                  <a:pt x="6759" y="152"/>
                </a:lnTo>
                <a:lnTo>
                  <a:pt x="6768" y="152"/>
                </a:lnTo>
                <a:lnTo>
                  <a:pt x="6780" y="151"/>
                </a:lnTo>
                <a:lnTo>
                  <a:pt x="6788" y="151"/>
                </a:lnTo>
                <a:lnTo>
                  <a:pt x="6804" y="150"/>
                </a:lnTo>
                <a:lnTo>
                  <a:pt x="6827" y="149"/>
                </a:lnTo>
                <a:lnTo>
                  <a:pt x="6834" y="149"/>
                </a:lnTo>
                <a:lnTo>
                  <a:pt x="6840" y="148"/>
                </a:lnTo>
                <a:lnTo>
                  <a:pt x="6865" y="147"/>
                </a:lnTo>
                <a:lnTo>
                  <a:pt x="6888" y="146"/>
                </a:lnTo>
                <a:lnTo>
                  <a:pt x="6902" y="145"/>
                </a:lnTo>
                <a:lnTo>
                  <a:pt x="6917" y="145"/>
                </a:lnTo>
                <a:lnTo>
                  <a:pt x="6936" y="142"/>
                </a:lnTo>
                <a:lnTo>
                  <a:pt x="6956" y="142"/>
                </a:lnTo>
                <a:lnTo>
                  <a:pt x="6975" y="140"/>
                </a:lnTo>
                <a:lnTo>
                  <a:pt x="6990" y="140"/>
                </a:lnTo>
                <a:lnTo>
                  <a:pt x="7016" y="138"/>
                </a:lnTo>
                <a:lnTo>
                  <a:pt x="7032" y="137"/>
                </a:lnTo>
                <a:lnTo>
                  <a:pt x="7045" y="137"/>
                </a:lnTo>
                <a:lnTo>
                  <a:pt x="7059" y="136"/>
                </a:lnTo>
                <a:lnTo>
                  <a:pt x="7068" y="135"/>
                </a:lnTo>
                <a:lnTo>
                  <a:pt x="7079" y="134"/>
                </a:lnTo>
                <a:lnTo>
                  <a:pt x="7092" y="132"/>
                </a:lnTo>
                <a:lnTo>
                  <a:pt x="7098" y="131"/>
                </a:lnTo>
                <a:lnTo>
                  <a:pt x="7114" y="126"/>
                </a:lnTo>
                <a:lnTo>
                  <a:pt x="7126" y="122"/>
                </a:lnTo>
                <a:lnTo>
                  <a:pt x="7138" y="119"/>
                </a:lnTo>
                <a:lnTo>
                  <a:pt x="7151" y="112"/>
                </a:lnTo>
                <a:lnTo>
                  <a:pt x="7159" y="108"/>
                </a:lnTo>
                <a:lnTo>
                  <a:pt x="7171" y="107"/>
                </a:lnTo>
                <a:lnTo>
                  <a:pt x="7183" y="107"/>
                </a:lnTo>
                <a:lnTo>
                  <a:pt x="7190" y="103"/>
                </a:lnTo>
                <a:lnTo>
                  <a:pt x="7200" y="102"/>
                </a:lnTo>
                <a:lnTo>
                  <a:pt x="7209" y="102"/>
                </a:lnTo>
                <a:lnTo>
                  <a:pt x="7213" y="102"/>
                </a:lnTo>
                <a:lnTo>
                  <a:pt x="7222" y="102"/>
                </a:lnTo>
                <a:lnTo>
                  <a:pt x="7232" y="102"/>
                </a:lnTo>
                <a:lnTo>
                  <a:pt x="7243" y="103"/>
                </a:lnTo>
                <a:lnTo>
                  <a:pt x="7254" y="105"/>
                </a:lnTo>
                <a:lnTo>
                  <a:pt x="7265" y="106"/>
                </a:lnTo>
                <a:lnTo>
                  <a:pt x="7275" y="108"/>
                </a:lnTo>
                <a:lnTo>
                  <a:pt x="7285" y="109"/>
                </a:lnTo>
                <a:lnTo>
                  <a:pt x="7300" y="107"/>
                </a:lnTo>
                <a:lnTo>
                  <a:pt x="7314" y="105"/>
                </a:lnTo>
                <a:lnTo>
                  <a:pt x="7324" y="102"/>
                </a:lnTo>
                <a:lnTo>
                  <a:pt x="7333" y="100"/>
                </a:lnTo>
                <a:lnTo>
                  <a:pt x="7347" y="98"/>
                </a:lnTo>
                <a:lnTo>
                  <a:pt x="7368" y="95"/>
                </a:lnTo>
                <a:lnTo>
                  <a:pt x="7378" y="93"/>
                </a:lnTo>
                <a:lnTo>
                  <a:pt x="7387" y="92"/>
                </a:lnTo>
                <a:lnTo>
                  <a:pt x="7402" y="88"/>
                </a:lnTo>
                <a:lnTo>
                  <a:pt x="7409" y="87"/>
                </a:lnTo>
                <a:lnTo>
                  <a:pt x="7418" y="86"/>
                </a:lnTo>
                <a:lnTo>
                  <a:pt x="7432" y="71"/>
                </a:lnTo>
                <a:lnTo>
                  <a:pt x="7443" y="70"/>
                </a:lnTo>
                <a:lnTo>
                  <a:pt x="7452" y="69"/>
                </a:lnTo>
                <a:lnTo>
                  <a:pt x="7460" y="68"/>
                </a:lnTo>
                <a:lnTo>
                  <a:pt x="7470" y="68"/>
                </a:lnTo>
                <a:lnTo>
                  <a:pt x="7478" y="67"/>
                </a:lnTo>
                <a:lnTo>
                  <a:pt x="7486" y="65"/>
                </a:lnTo>
                <a:lnTo>
                  <a:pt x="7501" y="64"/>
                </a:lnTo>
                <a:lnTo>
                  <a:pt x="7511" y="64"/>
                </a:lnTo>
                <a:lnTo>
                  <a:pt x="7525" y="63"/>
                </a:lnTo>
                <a:lnTo>
                  <a:pt x="7538" y="63"/>
                </a:lnTo>
                <a:lnTo>
                  <a:pt x="7551" y="63"/>
                </a:lnTo>
                <a:lnTo>
                  <a:pt x="7559" y="63"/>
                </a:lnTo>
                <a:lnTo>
                  <a:pt x="7563" y="63"/>
                </a:lnTo>
                <a:lnTo>
                  <a:pt x="7570" y="62"/>
                </a:lnTo>
                <a:lnTo>
                  <a:pt x="7578" y="62"/>
                </a:lnTo>
                <a:lnTo>
                  <a:pt x="7594" y="62"/>
                </a:lnTo>
                <a:lnTo>
                  <a:pt x="7607" y="61"/>
                </a:lnTo>
                <a:lnTo>
                  <a:pt x="7618" y="61"/>
                </a:lnTo>
                <a:lnTo>
                  <a:pt x="7628" y="59"/>
                </a:lnTo>
                <a:lnTo>
                  <a:pt x="7647" y="59"/>
                </a:lnTo>
                <a:lnTo>
                  <a:pt x="7660" y="59"/>
                </a:lnTo>
                <a:lnTo>
                  <a:pt x="7670" y="59"/>
                </a:lnTo>
                <a:lnTo>
                  <a:pt x="7687" y="58"/>
                </a:lnTo>
                <a:lnTo>
                  <a:pt x="7704" y="57"/>
                </a:lnTo>
                <a:lnTo>
                  <a:pt x="7716" y="56"/>
                </a:lnTo>
                <a:lnTo>
                  <a:pt x="7732" y="56"/>
                </a:lnTo>
                <a:lnTo>
                  <a:pt x="7751" y="55"/>
                </a:lnTo>
                <a:lnTo>
                  <a:pt x="7771" y="55"/>
                </a:lnTo>
                <a:lnTo>
                  <a:pt x="7793" y="55"/>
                </a:lnTo>
                <a:lnTo>
                  <a:pt x="7819" y="54"/>
                </a:lnTo>
                <a:lnTo>
                  <a:pt x="7840" y="54"/>
                </a:lnTo>
                <a:lnTo>
                  <a:pt x="7850" y="54"/>
                </a:lnTo>
                <a:lnTo>
                  <a:pt x="7876" y="52"/>
                </a:lnTo>
                <a:lnTo>
                  <a:pt x="7895" y="51"/>
                </a:lnTo>
                <a:lnTo>
                  <a:pt x="7908" y="50"/>
                </a:lnTo>
                <a:lnTo>
                  <a:pt x="7938" y="49"/>
                </a:lnTo>
                <a:lnTo>
                  <a:pt x="7958" y="49"/>
                </a:lnTo>
                <a:lnTo>
                  <a:pt x="7973" y="48"/>
                </a:lnTo>
                <a:lnTo>
                  <a:pt x="7985" y="48"/>
                </a:lnTo>
                <a:lnTo>
                  <a:pt x="7996" y="47"/>
                </a:lnTo>
                <a:lnTo>
                  <a:pt x="8014" y="45"/>
                </a:lnTo>
                <a:lnTo>
                  <a:pt x="8028" y="43"/>
                </a:lnTo>
                <a:lnTo>
                  <a:pt x="8048" y="41"/>
                </a:lnTo>
                <a:lnTo>
                  <a:pt x="8073" y="38"/>
                </a:lnTo>
                <a:lnTo>
                  <a:pt x="8102" y="36"/>
                </a:lnTo>
                <a:lnTo>
                  <a:pt x="8121" y="35"/>
                </a:lnTo>
                <a:lnTo>
                  <a:pt x="8135" y="33"/>
                </a:lnTo>
                <a:lnTo>
                  <a:pt x="8148" y="32"/>
                </a:lnTo>
                <a:lnTo>
                  <a:pt x="8161" y="31"/>
                </a:lnTo>
                <a:lnTo>
                  <a:pt x="8175" y="30"/>
                </a:lnTo>
                <a:lnTo>
                  <a:pt x="8186" y="30"/>
                </a:lnTo>
                <a:lnTo>
                  <a:pt x="8195" y="29"/>
                </a:lnTo>
                <a:lnTo>
                  <a:pt x="8206" y="26"/>
                </a:lnTo>
                <a:lnTo>
                  <a:pt x="8221" y="25"/>
                </a:lnTo>
                <a:lnTo>
                  <a:pt x="8229" y="25"/>
                </a:lnTo>
                <a:lnTo>
                  <a:pt x="8243" y="24"/>
                </a:lnTo>
                <a:lnTo>
                  <a:pt x="8254" y="22"/>
                </a:lnTo>
                <a:lnTo>
                  <a:pt x="8264" y="20"/>
                </a:lnTo>
                <a:lnTo>
                  <a:pt x="8277" y="19"/>
                </a:lnTo>
                <a:lnTo>
                  <a:pt x="8292" y="18"/>
                </a:lnTo>
                <a:lnTo>
                  <a:pt x="8308" y="16"/>
                </a:lnTo>
                <a:lnTo>
                  <a:pt x="8320" y="12"/>
                </a:lnTo>
                <a:lnTo>
                  <a:pt x="8335" y="10"/>
                </a:lnTo>
                <a:lnTo>
                  <a:pt x="8349" y="8"/>
                </a:lnTo>
                <a:lnTo>
                  <a:pt x="8366" y="6"/>
                </a:lnTo>
                <a:lnTo>
                  <a:pt x="8402" y="3"/>
                </a:lnTo>
                <a:lnTo>
                  <a:pt x="8426" y="0"/>
                </a:lnTo>
                <a:lnTo>
                  <a:pt x="8426" y="2"/>
                </a:lnTo>
                <a:lnTo>
                  <a:pt x="8402" y="5"/>
                </a:lnTo>
                <a:lnTo>
                  <a:pt x="8366" y="10"/>
                </a:lnTo>
                <a:lnTo>
                  <a:pt x="8349" y="11"/>
                </a:lnTo>
                <a:lnTo>
                  <a:pt x="8335" y="16"/>
                </a:lnTo>
                <a:lnTo>
                  <a:pt x="8320" y="18"/>
                </a:lnTo>
                <a:lnTo>
                  <a:pt x="8308" y="20"/>
                </a:lnTo>
                <a:lnTo>
                  <a:pt x="8292" y="22"/>
                </a:lnTo>
                <a:lnTo>
                  <a:pt x="8277" y="24"/>
                </a:lnTo>
                <a:lnTo>
                  <a:pt x="8264" y="25"/>
                </a:lnTo>
                <a:lnTo>
                  <a:pt x="8254" y="28"/>
                </a:lnTo>
                <a:lnTo>
                  <a:pt x="8243" y="29"/>
                </a:lnTo>
                <a:lnTo>
                  <a:pt x="8229" y="30"/>
                </a:lnTo>
                <a:lnTo>
                  <a:pt x="8221" y="31"/>
                </a:lnTo>
                <a:lnTo>
                  <a:pt x="8206" y="31"/>
                </a:lnTo>
                <a:lnTo>
                  <a:pt x="8195" y="33"/>
                </a:lnTo>
                <a:lnTo>
                  <a:pt x="8186" y="34"/>
                </a:lnTo>
                <a:lnTo>
                  <a:pt x="8175" y="35"/>
                </a:lnTo>
                <a:lnTo>
                  <a:pt x="8161" y="35"/>
                </a:lnTo>
                <a:lnTo>
                  <a:pt x="8148" y="36"/>
                </a:lnTo>
                <a:lnTo>
                  <a:pt x="8135" y="38"/>
                </a:lnTo>
                <a:lnTo>
                  <a:pt x="8121" y="39"/>
                </a:lnTo>
                <a:lnTo>
                  <a:pt x="8102" y="42"/>
                </a:lnTo>
                <a:lnTo>
                  <a:pt x="8073" y="45"/>
                </a:lnTo>
                <a:lnTo>
                  <a:pt x="8048" y="46"/>
                </a:lnTo>
                <a:lnTo>
                  <a:pt x="8028" y="48"/>
                </a:lnTo>
                <a:lnTo>
                  <a:pt x="8014" y="50"/>
                </a:lnTo>
                <a:lnTo>
                  <a:pt x="7996" y="54"/>
                </a:lnTo>
                <a:lnTo>
                  <a:pt x="7985" y="54"/>
                </a:lnTo>
                <a:lnTo>
                  <a:pt x="7973" y="54"/>
                </a:lnTo>
                <a:lnTo>
                  <a:pt x="7958" y="55"/>
                </a:lnTo>
                <a:lnTo>
                  <a:pt x="7938" y="57"/>
                </a:lnTo>
                <a:lnTo>
                  <a:pt x="7908" y="58"/>
                </a:lnTo>
                <a:lnTo>
                  <a:pt x="7895" y="59"/>
                </a:lnTo>
                <a:lnTo>
                  <a:pt x="7876" y="59"/>
                </a:lnTo>
                <a:lnTo>
                  <a:pt x="7850" y="60"/>
                </a:lnTo>
                <a:lnTo>
                  <a:pt x="7840" y="60"/>
                </a:lnTo>
                <a:lnTo>
                  <a:pt x="7819" y="61"/>
                </a:lnTo>
                <a:lnTo>
                  <a:pt x="7793" y="60"/>
                </a:lnTo>
                <a:lnTo>
                  <a:pt x="7771" y="59"/>
                </a:lnTo>
                <a:lnTo>
                  <a:pt x="7751" y="59"/>
                </a:lnTo>
                <a:lnTo>
                  <a:pt x="7732" y="59"/>
                </a:lnTo>
                <a:lnTo>
                  <a:pt x="7716" y="59"/>
                </a:lnTo>
                <a:lnTo>
                  <a:pt x="7704" y="59"/>
                </a:lnTo>
                <a:lnTo>
                  <a:pt x="7687" y="60"/>
                </a:lnTo>
                <a:lnTo>
                  <a:pt x="7670" y="61"/>
                </a:lnTo>
                <a:lnTo>
                  <a:pt x="7660" y="61"/>
                </a:lnTo>
                <a:lnTo>
                  <a:pt x="7647" y="61"/>
                </a:lnTo>
                <a:lnTo>
                  <a:pt x="7628" y="61"/>
                </a:lnTo>
                <a:lnTo>
                  <a:pt x="7618" y="61"/>
                </a:lnTo>
                <a:lnTo>
                  <a:pt x="7607" y="61"/>
                </a:lnTo>
                <a:lnTo>
                  <a:pt x="7594" y="62"/>
                </a:lnTo>
                <a:lnTo>
                  <a:pt x="7578" y="62"/>
                </a:lnTo>
                <a:lnTo>
                  <a:pt x="7570" y="62"/>
                </a:lnTo>
                <a:lnTo>
                  <a:pt x="7563" y="63"/>
                </a:lnTo>
                <a:lnTo>
                  <a:pt x="7559" y="63"/>
                </a:lnTo>
                <a:lnTo>
                  <a:pt x="7551" y="63"/>
                </a:lnTo>
                <a:lnTo>
                  <a:pt x="7538" y="63"/>
                </a:lnTo>
                <a:lnTo>
                  <a:pt x="7525" y="63"/>
                </a:lnTo>
                <a:lnTo>
                  <a:pt x="7511" y="64"/>
                </a:lnTo>
                <a:lnTo>
                  <a:pt x="7501" y="64"/>
                </a:lnTo>
                <a:lnTo>
                  <a:pt x="7486" y="65"/>
                </a:lnTo>
                <a:lnTo>
                  <a:pt x="7478" y="67"/>
                </a:lnTo>
                <a:lnTo>
                  <a:pt x="7470" y="68"/>
                </a:lnTo>
                <a:lnTo>
                  <a:pt x="7460" y="68"/>
                </a:lnTo>
                <a:lnTo>
                  <a:pt x="7452" y="69"/>
                </a:lnTo>
                <a:lnTo>
                  <a:pt x="7443" y="70"/>
                </a:lnTo>
                <a:lnTo>
                  <a:pt x="7432" y="71"/>
                </a:lnTo>
                <a:lnTo>
                  <a:pt x="7418" y="86"/>
                </a:lnTo>
                <a:lnTo>
                  <a:pt x="7409" y="87"/>
                </a:lnTo>
                <a:lnTo>
                  <a:pt x="7402" y="88"/>
                </a:lnTo>
                <a:lnTo>
                  <a:pt x="7387" y="92"/>
                </a:lnTo>
                <a:lnTo>
                  <a:pt x="7378" y="93"/>
                </a:lnTo>
                <a:lnTo>
                  <a:pt x="7368" y="95"/>
                </a:lnTo>
                <a:lnTo>
                  <a:pt x="7347" y="98"/>
                </a:lnTo>
                <a:lnTo>
                  <a:pt x="7333" y="100"/>
                </a:lnTo>
                <a:lnTo>
                  <a:pt x="7324" y="102"/>
                </a:lnTo>
                <a:lnTo>
                  <a:pt x="7314" y="105"/>
                </a:lnTo>
                <a:lnTo>
                  <a:pt x="7300" y="107"/>
                </a:lnTo>
                <a:lnTo>
                  <a:pt x="7285" y="109"/>
                </a:lnTo>
                <a:lnTo>
                  <a:pt x="7275" y="111"/>
                </a:lnTo>
                <a:lnTo>
                  <a:pt x="7265" y="112"/>
                </a:lnTo>
                <a:lnTo>
                  <a:pt x="7254" y="109"/>
                </a:lnTo>
                <a:lnTo>
                  <a:pt x="7243" y="108"/>
                </a:lnTo>
                <a:lnTo>
                  <a:pt x="7232" y="107"/>
                </a:lnTo>
                <a:lnTo>
                  <a:pt x="7222" y="106"/>
                </a:lnTo>
                <a:lnTo>
                  <a:pt x="7213" y="106"/>
                </a:lnTo>
                <a:lnTo>
                  <a:pt x="7209" y="106"/>
                </a:lnTo>
                <a:lnTo>
                  <a:pt x="7200" y="113"/>
                </a:lnTo>
                <a:lnTo>
                  <a:pt x="7190" y="118"/>
                </a:lnTo>
                <a:lnTo>
                  <a:pt x="7183" y="118"/>
                </a:lnTo>
                <a:lnTo>
                  <a:pt x="7171" y="118"/>
                </a:lnTo>
                <a:lnTo>
                  <a:pt x="7159" y="123"/>
                </a:lnTo>
                <a:lnTo>
                  <a:pt x="7151" y="122"/>
                </a:lnTo>
                <a:lnTo>
                  <a:pt x="7138" y="128"/>
                </a:lnTo>
                <a:lnTo>
                  <a:pt x="7126" y="131"/>
                </a:lnTo>
                <a:lnTo>
                  <a:pt x="7114" y="139"/>
                </a:lnTo>
                <a:lnTo>
                  <a:pt x="7098" y="140"/>
                </a:lnTo>
                <a:lnTo>
                  <a:pt x="7092" y="142"/>
                </a:lnTo>
                <a:lnTo>
                  <a:pt x="7079" y="148"/>
                </a:lnTo>
                <a:lnTo>
                  <a:pt x="7068" y="153"/>
                </a:lnTo>
                <a:lnTo>
                  <a:pt x="7059" y="159"/>
                </a:lnTo>
                <a:lnTo>
                  <a:pt x="7045" y="163"/>
                </a:lnTo>
                <a:lnTo>
                  <a:pt x="7032" y="165"/>
                </a:lnTo>
                <a:lnTo>
                  <a:pt x="7016" y="167"/>
                </a:lnTo>
                <a:lnTo>
                  <a:pt x="6990" y="172"/>
                </a:lnTo>
                <a:lnTo>
                  <a:pt x="6975" y="173"/>
                </a:lnTo>
                <a:lnTo>
                  <a:pt x="6956" y="175"/>
                </a:lnTo>
                <a:lnTo>
                  <a:pt x="6936" y="177"/>
                </a:lnTo>
                <a:lnTo>
                  <a:pt x="6917" y="179"/>
                </a:lnTo>
                <a:lnTo>
                  <a:pt x="6902" y="180"/>
                </a:lnTo>
                <a:lnTo>
                  <a:pt x="6888" y="181"/>
                </a:lnTo>
                <a:lnTo>
                  <a:pt x="6865" y="184"/>
                </a:lnTo>
                <a:lnTo>
                  <a:pt x="6840" y="184"/>
                </a:lnTo>
                <a:lnTo>
                  <a:pt x="6834" y="184"/>
                </a:lnTo>
                <a:lnTo>
                  <a:pt x="6827" y="184"/>
                </a:lnTo>
                <a:lnTo>
                  <a:pt x="6804" y="184"/>
                </a:lnTo>
                <a:lnTo>
                  <a:pt x="6788" y="184"/>
                </a:lnTo>
                <a:lnTo>
                  <a:pt x="6780" y="184"/>
                </a:lnTo>
                <a:lnTo>
                  <a:pt x="6768" y="185"/>
                </a:lnTo>
                <a:lnTo>
                  <a:pt x="6759" y="185"/>
                </a:lnTo>
                <a:lnTo>
                  <a:pt x="6753" y="185"/>
                </a:lnTo>
                <a:lnTo>
                  <a:pt x="6734" y="184"/>
                </a:lnTo>
                <a:lnTo>
                  <a:pt x="6721" y="184"/>
                </a:lnTo>
                <a:lnTo>
                  <a:pt x="6705" y="185"/>
                </a:lnTo>
                <a:lnTo>
                  <a:pt x="6687" y="186"/>
                </a:lnTo>
                <a:lnTo>
                  <a:pt x="6670" y="185"/>
                </a:lnTo>
                <a:lnTo>
                  <a:pt x="6653" y="184"/>
                </a:lnTo>
                <a:lnTo>
                  <a:pt x="6639" y="183"/>
                </a:lnTo>
                <a:lnTo>
                  <a:pt x="6617" y="178"/>
                </a:lnTo>
                <a:lnTo>
                  <a:pt x="6597" y="176"/>
                </a:lnTo>
                <a:lnTo>
                  <a:pt x="6585" y="174"/>
                </a:lnTo>
                <a:lnTo>
                  <a:pt x="6567" y="174"/>
                </a:lnTo>
                <a:lnTo>
                  <a:pt x="6552" y="171"/>
                </a:lnTo>
                <a:lnTo>
                  <a:pt x="6539" y="171"/>
                </a:lnTo>
                <a:lnTo>
                  <a:pt x="6531" y="171"/>
                </a:lnTo>
                <a:lnTo>
                  <a:pt x="6514" y="167"/>
                </a:lnTo>
                <a:lnTo>
                  <a:pt x="6499" y="165"/>
                </a:lnTo>
                <a:lnTo>
                  <a:pt x="6485" y="163"/>
                </a:lnTo>
                <a:lnTo>
                  <a:pt x="6472" y="162"/>
                </a:lnTo>
                <a:lnTo>
                  <a:pt x="6455" y="161"/>
                </a:lnTo>
                <a:lnTo>
                  <a:pt x="6437" y="162"/>
                </a:lnTo>
                <a:lnTo>
                  <a:pt x="6425" y="163"/>
                </a:lnTo>
                <a:lnTo>
                  <a:pt x="6421" y="163"/>
                </a:lnTo>
                <a:lnTo>
                  <a:pt x="6399" y="163"/>
                </a:lnTo>
                <a:lnTo>
                  <a:pt x="6383" y="164"/>
                </a:lnTo>
                <a:lnTo>
                  <a:pt x="6367" y="164"/>
                </a:lnTo>
                <a:lnTo>
                  <a:pt x="6351" y="164"/>
                </a:lnTo>
                <a:lnTo>
                  <a:pt x="6335" y="164"/>
                </a:lnTo>
                <a:lnTo>
                  <a:pt x="6324" y="163"/>
                </a:lnTo>
                <a:lnTo>
                  <a:pt x="6306" y="165"/>
                </a:lnTo>
                <a:lnTo>
                  <a:pt x="6297" y="167"/>
                </a:lnTo>
                <a:lnTo>
                  <a:pt x="6282" y="178"/>
                </a:lnTo>
                <a:lnTo>
                  <a:pt x="6274" y="189"/>
                </a:lnTo>
                <a:lnTo>
                  <a:pt x="6260" y="203"/>
                </a:lnTo>
                <a:lnTo>
                  <a:pt x="6242" y="209"/>
                </a:lnTo>
                <a:lnTo>
                  <a:pt x="6228" y="207"/>
                </a:lnTo>
                <a:lnTo>
                  <a:pt x="6218" y="212"/>
                </a:lnTo>
                <a:lnTo>
                  <a:pt x="6197" y="230"/>
                </a:lnTo>
                <a:lnTo>
                  <a:pt x="6179" y="238"/>
                </a:lnTo>
                <a:lnTo>
                  <a:pt x="6164" y="243"/>
                </a:lnTo>
                <a:lnTo>
                  <a:pt x="6140" y="251"/>
                </a:lnTo>
                <a:lnTo>
                  <a:pt x="6126" y="254"/>
                </a:lnTo>
                <a:lnTo>
                  <a:pt x="6107" y="257"/>
                </a:lnTo>
                <a:lnTo>
                  <a:pt x="6079" y="263"/>
                </a:lnTo>
                <a:lnTo>
                  <a:pt x="6062" y="265"/>
                </a:lnTo>
                <a:lnTo>
                  <a:pt x="6050" y="266"/>
                </a:lnTo>
                <a:lnTo>
                  <a:pt x="6022" y="270"/>
                </a:lnTo>
                <a:lnTo>
                  <a:pt x="6007" y="273"/>
                </a:lnTo>
                <a:lnTo>
                  <a:pt x="5980" y="277"/>
                </a:lnTo>
                <a:lnTo>
                  <a:pt x="5969" y="278"/>
                </a:lnTo>
                <a:lnTo>
                  <a:pt x="5958" y="279"/>
                </a:lnTo>
                <a:lnTo>
                  <a:pt x="5935" y="282"/>
                </a:lnTo>
                <a:lnTo>
                  <a:pt x="5916" y="284"/>
                </a:lnTo>
                <a:lnTo>
                  <a:pt x="5897" y="287"/>
                </a:lnTo>
                <a:lnTo>
                  <a:pt x="5877" y="288"/>
                </a:lnTo>
                <a:lnTo>
                  <a:pt x="5864" y="288"/>
                </a:lnTo>
                <a:lnTo>
                  <a:pt x="5833" y="290"/>
                </a:lnTo>
                <a:lnTo>
                  <a:pt x="5820" y="291"/>
                </a:lnTo>
                <a:lnTo>
                  <a:pt x="5802" y="291"/>
                </a:lnTo>
                <a:lnTo>
                  <a:pt x="5786" y="291"/>
                </a:lnTo>
                <a:lnTo>
                  <a:pt x="5776" y="293"/>
                </a:lnTo>
                <a:lnTo>
                  <a:pt x="5765" y="293"/>
                </a:lnTo>
                <a:lnTo>
                  <a:pt x="5760" y="294"/>
                </a:lnTo>
                <a:lnTo>
                  <a:pt x="5754" y="295"/>
                </a:lnTo>
                <a:lnTo>
                  <a:pt x="5748" y="296"/>
                </a:lnTo>
                <a:lnTo>
                  <a:pt x="5741" y="291"/>
                </a:lnTo>
                <a:lnTo>
                  <a:pt x="5737" y="284"/>
                </a:lnTo>
                <a:lnTo>
                  <a:pt x="5730" y="284"/>
                </a:lnTo>
                <a:lnTo>
                  <a:pt x="5726" y="286"/>
                </a:lnTo>
                <a:lnTo>
                  <a:pt x="5722" y="286"/>
                </a:lnTo>
                <a:lnTo>
                  <a:pt x="5706" y="286"/>
                </a:lnTo>
                <a:lnTo>
                  <a:pt x="5696" y="286"/>
                </a:lnTo>
                <a:lnTo>
                  <a:pt x="5689" y="286"/>
                </a:lnTo>
                <a:lnTo>
                  <a:pt x="5677" y="284"/>
                </a:lnTo>
                <a:lnTo>
                  <a:pt x="5666" y="284"/>
                </a:lnTo>
                <a:lnTo>
                  <a:pt x="5662" y="284"/>
                </a:lnTo>
                <a:lnTo>
                  <a:pt x="5655" y="286"/>
                </a:lnTo>
                <a:lnTo>
                  <a:pt x="5648" y="286"/>
                </a:lnTo>
                <a:lnTo>
                  <a:pt x="5636" y="286"/>
                </a:lnTo>
                <a:lnTo>
                  <a:pt x="5626" y="287"/>
                </a:lnTo>
                <a:lnTo>
                  <a:pt x="5621" y="287"/>
                </a:lnTo>
                <a:lnTo>
                  <a:pt x="5614" y="286"/>
                </a:lnTo>
                <a:lnTo>
                  <a:pt x="5610" y="286"/>
                </a:lnTo>
                <a:lnTo>
                  <a:pt x="5603" y="284"/>
                </a:lnTo>
                <a:lnTo>
                  <a:pt x="5595" y="282"/>
                </a:lnTo>
                <a:lnTo>
                  <a:pt x="5586" y="281"/>
                </a:lnTo>
                <a:lnTo>
                  <a:pt x="5581" y="281"/>
                </a:lnTo>
                <a:lnTo>
                  <a:pt x="5576" y="280"/>
                </a:lnTo>
                <a:lnTo>
                  <a:pt x="5572" y="280"/>
                </a:lnTo>
                <a:lnTo>
                  <a:pt x="5563" y="279"/>
                </a:lnTo>
                <a:lnTo>
                  <a:pt x="5560" y="279"/>
                </a:lnTo>
                <a:lnTo>
                  <a:pt x="5549" y="279"/>
                </a:lnTo>
                <a:lnTo>
                  <a:pt x="5541" y="281"/>
                </a:lnTo>
                <a:lnTo>
                  <a:pt x="5535" y="282"/>
                </a:lnTo>
                <a:lnTo>
                  <a:pt x="5532" y="282"/>
                </a:lnTo>
                <a:lnTo>
                  <a:pt x="5525" y="283"/>
                </a:lnTo>
                <a:lnTo>
                  <a:pt x="5517" y="284"/>
                </a:lnTo>
                <a:lnTo>
                  <a:pt x="5510" y="284"/>
                </a:lnTo>
                <a:lnTo>
                  <a:pt x="5504" y="286"/>
                </a:lnTo>
                <a:lnTo>
                  <a:pt x="5500" y="286"/>
                </a:lnTo>
                <a:lnTo>
                  <a:pt x="5489" y="286"/>
                </a:lnTo>
                <a:lnTo>
                  <a:pt x="5480" y="286"/>
                </a:lnTo>
                <a:lnTo>
                  <a:pt x="5469" y="284"/>
                </a:lnTo>
                <a:lnTo>
                  <a:pt x="5456" y="283"/>
                </a:lnTo>
                <a:lnTo>
                  <a:pt x="5445" y="282"/>
                </a:lnTo>
                <a:lnTo>
                  <a:pt x="5433" y="281"/>
                </a:lnTo>
                <a:lnTo>
                  <a:pt x="5421" y="280"/>
                </a:lnTo>
                <a:lnTo>
                  <a:pt x="5413" y="280"/>
                </a:lnTo>
                <a:lnTo>
                  <a:pt x="5407" y="279"/>
                </a:lnTo>
                <a:lnTo>
                  <a:pt x="5403" y="279"/>
                </a:lnTo>
                <a:lnTo>
                  <a:pt x="5394" y="279"/>
                </a:lnTo>
                <a:lnTo>
                  <a:pt x="5390" y="279"/>
                </a:lnTo>
                <a:lnTo>
                  <a:pt x="5385" y="279"/>
                </a:lnTo>
                <a:lnTo>
                  <a:pt x="5372" y="279"/>
                </a:lnTo>
                <a:lnTo>
                  <a:pt x="5353" y="278"/>
                </a:lnTo>
                <a:lnTo>
                  <a:pt x="5342" y="277"/>
                </a:lnTo>
                <a:lnTo>
                  <a:pt x="5332" y="277"/>
                </a:lnTo>
                <a:lnTo>
                  <a:pt x="5319" y="276"/>
                </a:lnTo>
                <a:lnTo>
                  <a:pt x="5313" y="276"/>
                </a:lnTo>
                <a:lnTo>
                  <a:pt x="5300" y="275"/>
                </a:lnTo>
                <a:lnTo>
                  <a:pt x="5288" y="275"/>
                </a:lnTo>
                <a:lnTo>
                  <a:pt x="5280" y="275"/>
                </a:lnTo>
                <a:lnTo>
                  <a:pt x="5273" y="275"/>
                </a:lnTo>
                <a:lnTo>
                  <a:pt x="5269" y="274"/>
                </a:lnTo>
                <a:lnTo>
                  <a:pt x="5262" y="274"/>
                </a:lnTo>
                <a:lnTo>
                  <a:pt x="5259" y="273"/>
                </a:lnTo>
                <a:lnTo>
                  <a:pt x="5253" y="271"/>
                </a:lnTo>
                <a:lnTo>
                  <a:pt x="5249" y="270"/>
                </a:lnTo>
                <a:lnTo>
                  <a:pt x="5240" y="266"/>
                </a:lnTo>
                <a:lnTo>
                  <a:pt x="5236" y="265"/>
                </a:lnTo>
                <a:lnTo>
                  <a:pt x="5231" y="263"/>
                </a:lnTo>
                <a:lnTo>
                  <a:pt x="5222" y="261"/>
                </a:lnTo>
                <a:lnTo>
                  <a:pt x="5214" y="258"/>
                </a:lnTo>
                <a:lnTo>
                  <a:pt x="5204" y="257"/>
                </a:lnTo>
                <a:lnTo>
                  <a:pt x="5195" y="242"/>
                </a:lnTo>
                <a:lnTo>
                  <a:pt x="5170" y="222"/>
                </a:lnTo>
                <a:lnTo>
                  <a:pt x="5151" y="229"/>
                </a:lnTo>
                <a:lnTo>
                  <a:pt x="5129" y="241"/>
                </a:lnTo>
                <a:lnTo>
                  <a:pt x="5111" y="248"/>
                </a:lnTo>
                <a:lnTo>
                  <a:pt x="5095" y="252"/>
                </a:lnTo>
                <a:lnTo>
                  <a:pt x="5076" y="252"/>
                </a:lnTo>
                <a:lnTo>
                  <a:pt x="5059" y="266"/>
                </a:lnTo>
                <a:lnTo>
                  <a:pt x="5047" y="276"/>
                </a:lnTo>
                <a:lnTo>
                  <a:pt x="5038" y="280"/>
                </a:lnTo>
                <a:lnTo>
                  <a:pt x="5027" y="283"/>
                </a:lnTo>
                <a:lnTo>
                  <a:pt x="5014" y="287"/>
                </a:lnTo>
                <a:lnTo>
                  <a:pt x="5005" y="288"/>
                </a:lnTo>
                <a:lnTo>
                  <a:pt x="4994" y="289"/>
                </a:lnTo>
                <a:lnTo>
                  <a:pt x="4982" y="290"/>
                </a:lnTo>
                <a:lnTo>
                  <a:pt x="4978" y="291"/>
                </a:lnTo>
                <a:lnTo>
                  <a:pt x="4968" y="291"/>
                </a:lnTo>
                <a:lnTo>
                  <a:pt x="4964" y="292"/>
                </a:lnTo>
                <a:lnTo>
                  <a:pt x="4960" y="292"/>
                </a:lnTo>
                <a:lnTo>
                  <a:pt x="4954" y="293"/>
                </a:lnTo>
                <a:lnTo>
                  <a:pt x="4948" y="294"/>
                </a:lnTo>
                <a:lnTo>
                  <a:pt x="4939" y="296"/>
                </a:lnTo>
                <a:lnTo>
                  <a:pt x="4930" y="296"/>
                </a:lnTo>
                <a:lnTo>
                  <a:pt x="4920" y="296"/>
                </a:lnTo>
                <a:lnTo>
                  <a:pt x="4907" y="296"/>
                </a:lnTo>
                <a:lnTo>
                  <a:pt x="4900" y="296"/>
                </a:lnTo>
                <a:lnTo>
                  <a:pt x="4890" y="296"/>
                </a:lnTo>
                <a:lnTo>
                  <a:pt x="4883" y="295"/>
                </a:lnTo>
                <a:lnTo>
                  <a:pt x="4875" y="296"/>
                </a:lnTo>
                <a:lnTo>
                  <a:pt x="4867" y="296"/>
                </a:lnTo>
                <a:lnTo>
                  <a:pt x="4861" y="296"/>
                </a:lnTo>
                <a:lnTo>
                  <a:pt x="4852" y="296"/>
                </a:lnTo>
                <a:lnTo>
                  <a:pt x="4848" y="295"/>
                </a:lnTo>
                <a:lnTo>
                  <a:pt x="4841" y="294"/>
                </a:lnTo>
                <a:lnTo>
                  <a:pt x="4834" y="293"/>
                </a:lnTo>
                <a:lnTo>
                  <a:pt x="4824" y="292"/>
                </a:lnTo>
                <a:lnTo>
                  <a:pt x="4818" y="290"/>
                </a:lnTo>
                <a:lnTo>
                  <a:pt x="4808" y="289"/>
                </a:lnTo>
                <a:lnTo>
                  <a:pt x="4802" y="291"/>
                </a:lnTo>
                <a:lnTo>
                  <a:pt x="4797" y="293"/>
                </a:lnTo>
                <a:lnTo>
                  <a:pt x="4791" y="295"/>
                </a:lnTo>
                <a:lnTo>
                  <a:pt x="4783" y="300"/>
                </a:lnTo>
                <a:lnTo>
                  <a:pt x="4772" y="304"/>
                </a:lnTo>
                <a:lnTo>
                  <a:pt x="4760" y="304"/>
                </a:lnTo>
                <a:lnTo>
                  <a:pt x="4742" y="303"/>
                </a:lnTo>
                <a:lnTo>
                  <a:pt x="4721" y="307"/>
                </a:lnTo>
                <a:lnTo>
                  <a:pt x="4711" y="308"/>
                </a:lnTo>
                <a:lnTo>
                  <a:pt x="4693" y="313"/>
                </a:lnTo>
                <a:lnTo>
                  <a:pt x="4681" y="316"/>
                </a:lnTo>
                <a:lnTo>
                  <a:pt x="4666" y="318"/>
                </a:lnTo>
                <a:lnTo>
                  <a:pt x="4658" y="319"/>
                </a:lnTo>
                <a:lnTo>
                  <a:pt x="4641" y="321"/>
                </a:lnTo>
                <a:lnTo>
                  <a:pt x="4626" y="323"/>
                </a:lnTo>
                <a:lnTo>
                  <a:pt x="4612" y="323"/>
                </a:lnTo>
                <a:lnTo>
                  <a:pt x="4604" y="323"/>
                </a:lnTo>
                <a:lnTo>
                  <a:pt x="4582" y="325"/>
                </a:lnTo>
                <a:lnTo>
                  <a:pt x="4572" y="323"/>
                </a:lnTo>
                <a:lnTo>
                  <a:pt x="4561" y="323"/>
                </a:lnTo>
                <a:lnTo>
                  <a:pt x="4541" y="321"/>
                </a:lnTo>
                <a:lnTo>
                  <a:pt x="4527" y="321"/>
                </a:lnTo>
                <a:lnTo>
                  <a:pt x="4512" y="321"/>
                </a:lnTo>
                <a:lnTo>
                  <a:pt x="4500" y="320"/>
                </a:lnTo>
                <a:lnTo>
                  <a:pt x="4485" y="319"/>
                </a:lnTo>
                <a:lnTo>
                  <a:pt x="4470" y="318"/>
                </a:lnTo>
                <a:lnTo>
                  <a:pt x="4461" y="318"/>
                </a:lnTo>
                <a:lnTo>
                  <a:pt x="4437" y="318"/>
                </a:lnTo>
                <a:lnTo>
                  <a:pt x="4432" y="319"/>
                </a:lnTo>
                <a:lnTo>
                  <a:pt x="4411" y="320"/>
                </a:lnTo>
                <a:lnTo>
                  <a:pt x="4393" y="321"/>
                </a:lnTo>
                <a:lnTo>
                  <a:pt x="4347" y="321"/>
                </a:lnTo>
                <a:lnTo>
                  <a:pt x="4343" y="321"/>
                </a:lnTo>
                <a:lnTo>
                  <a:pt x="4309" y="321"/>
                </a:lnTo>
                <a:lnTo>
                  <a:pt x="4307" y="321"/>
                </a:lnTo>
                <a:lnTo>
                  <a:pt x="4298" y="321"/>
                </a:lnTo>
                <a:lnTo>
                  <a:pt x="4285" y="322"/>
                </a:lnTo>
                <a:lnTo>
                  <a:pt x="4279" y="322"/>
                </a:lnTo>
                <a:lnTo>
                  <a:pt x="4265" y="322"/>
                </a:lnTo>
                <a:lnTo>
                  <a:pt x="4244" y="321"/>
                </a:lnTo>
                <a:lnTo>
                  <a:pt x="4230" y="322"/>
                </a:lnTo>
                <a:lnTo>
                  <a:pt x="4223" y="323"/>
                </a:lnTo>
                <a:lnTo>
                  <a:pt x="4204" y="323"/>
                </a:lnTo>
                <a:lnTo>
                  <a:pt x="4193" y="325"/>
                </a:lnTo>
                <a:lnTo>
                  <a:pt x="4158" y="325"/>
                </a:lnTo>
                <a:lnTo>
                  <a:pt x="4151" y="325"/>
                </a:lnTo>
                <a:lnTo>
                  <a:pt x="4145" y="325"/>
                </a:lnTo>
                <a:lnTo>
                  <a:pt x="4119" y="325"/>
                </a:lnTo>
                <a:lnTo>
                  <a:pt x="4107" y="323"/>
                </a:lnTo>
                <a:lnTo>
                  <a:pt x="4098" y="322"/>
                </a:lnTo>
                <a:lnTo>
                  <a:pt x="4088" y="321"/>
                </a:lnTo>
                <a:lnTo>
                  <a:pt x="4074" y="319"/>
                </a:lnTo>
                <a:lnTo>
                  <a:pt x="4061" y="316"/>
                </a:lnTo>
                <a:lnTo>
                  <a:pt x="4053" y="312"/>
                </a:lnTo>
                <a:lnTo>
                  <a:pt x="4044" y="306"/>
                </a:lnTo>
                <a:lnTo>
                  <a:pt x="4033" y="304"/>
                </a:lnTo>
                <a:lnTo>
                  <a:pt x="4018" y="304"/>
                </a:lnTo>
                <a:lnTo>
                  <a:pt x="4009" y="302"/>
                </a:lnTo>
                <a:lnTo>
                  <a:pt x="3994" y="300"/>
                </a:lnTo>
                <a:lnTo>
                  <a:pt x="3983" y="299"/>
                </a:lnTo>
                <a:lnTo>
                  <a:pt x="3978" y="297"/>
                </a:lnTo>
                <a:lnTo>
                  <a:pt x="3966" y="294"/>
                </a:lnTo>
                <a:lnTo>
                  <a:pt x="3957" y="292"/>
                </a:lnTo>
                <a:lnTo>
                  <a:pt x="3945" y="289"/>
                </a:lnTo>
                <a:lnTo>
                  <a:pt x="3931" y="287"/>
                </a:lnTo>
                <a:lnTo>
                  <a:pt x="3923" y="286"/>
                </a:lnTo>
                <a:lnTo>
                  <a:pt x="3917" y="284"/>
                </a:lnTo>
                <a:lnTo>
                  <a:pt x="3907" y="289"/>
                </a:lnTo>
                <a:lnTo>
                  <a:pt x="3900" y="286"/>
                </a:lnTo>
                <a:lnTo>
                  <a:pt x="3893" y="286"/>
                </a:lnTo>
                <a:lnTo>
                  <a:pt x="3887" y="287"/>
                </a:lnTo>
                <a:lnTo>
                  <a:pt x="3875" y="284"/>
                </a:lnTo>
                <a:lnTo>
                  <a:pt x="3869" y="281"/>
                </a:lnTo>
                <a:lnTo>
                  <a:pt x="3858" y="279"/>
                </a:lnTo>
                <a:lnTo>
                  <a:pt x="3850" y="277"/>
                </a:lnTo>
                <a:lnTo>
                  <a:pt x="3840" y="275"/>
                </a:lnTo>
                <a:lnTo>
                  <a:pt x="3833" y="273"/>
                </a:lnTo>
                <a:lnTo>
                  <a:pt x="3829" y="270"/>
                </a:lnTo>
                <a:lnTo>
                  <a:pt x="3818" y="270"/>
                </a:lnTo>
                <a:lnTo>
                  <a:pt x="3811" y="273"/>
                </a:lnTo>
                <a:lnTo>
                  <a:pt x="3801" y="271"/>
                </a:lnTo>
                <a:lnTo>
                  <a:pt x="3793" y="270"/>
                </a:lnTo>
                <a:lnTo>
                  <a:pt x="3786" y="270"/>
                </a:lnTo>
                <a:lnTo>
                  <a:pt x="3777" y="270"/>
                </a:lnTo>
                <a:lnTo>
                  <a:pt x="3768" y="270"/>
                </a:lnTo>
                <a:lnTo>
                  <a:pt x="3761" y="270"/>
                </a:lnTo>
                <a:lnTo>
                  <a:pt x="3755" y="269"/>
                </a:lnTo>
                <a:lnTo>
                  <a:pt x="3747" y="268"/>
                </a:lnTo>
                <a:lnTo>
                  <a:pt x="3740" y="265"/>
                </a:lnTo>
                <a:lnTo>
                  <a:pt x="3725" y="264"/>
                </a:lnTo>
                <a:lnTo>
                  <a:pt x="3723" y="264"/>
                </a:lnTo>
                <a:lnTo>
                  <a:pt x="3713" y="262"/>
                </a:lnTo>
                <a:lnTo>
                  <a:pt x="3703" y="261"/>
                </a:lnTo>
                <a:lnTo>
                  <a:pt x="3697" y="261"/>
                </a:lnTo>
                <a:lnTo>
                  <a:pt x="3687" y="260"/>
                </a:lnTo>
                <a:lnTo>
                  <a:pt x="3683" y="260"/>
                </a:lnTo>
                <a:lnTo>
                  <a:pt x="3674" y="258"/>
                </a:lnTo>
                <a:lnTo>
                  <a:pt x="3669" y="257"/>
                </a:lnTo>
                <a:lnTo>
                  <a:pt x="3660" y="256"/>
                </a:lnTo>
                <a:lnTo>
                  <a:pt x="3657" y="256"/>
                </a:lnTo>
                <a:lnTo>
                  <a:pt x="3650" y="255"/>
                </a:lnTo>
                <a:lnTo>
                  <a:pt x="3643" y="254"/>
                </a:lnTo>
                <a:lnTo>
                  <a:pt x="3634" y="252"/>
                </a:lnTo>
                <a:lnTo>
                  <a:pt x="3631" y="252"/>
                </a:lnTo>
                <a:lnTo>
                  <a:pt x="3625" y="251"/>
                </a:lnTo>
                <a:lnTo>
                  <a:pt x="3620" y="250"/>
                </a:lnTo>
                <a:lnTo>
                  <a:pt x="3614" y="249"/>
                </a:lnTo>
                <a:lnTo>
                  <a:pt x="3611" y="248"/>
                </a:lnTo>
                <a:lnTo>
                  <a:pt x="3603" y="247"/>
                </a:lnTo>
                <a:lnTo>
                  <a:pt x="3598" y="247"/>
                </a:lnTo>
                <a:lnTo>
                  <a:pt x="3590" y="245"/>
                </a:lnTo>
                <a:lnTo>
                  <a:pt x="3581" y="245"/>
                </a:lnTo>
                <a:lnTo>
                  <a:pt x="3572" y="244"/>
                </a:lnTo>
                <a:lnTo>
                  <a:pt x="3561" y="244"/>
                </a:lnTo>
                <a:lnTo>
                  <a:pt x="3554" y="243"/>
                </a:lnTo>
                <a:lnTo>
                  <a:pt x="3543" y="239"/>
                </a:lnTo>
                <a:lnTo>
                  <a:pt x="3536" y="238"/>
                </a:lnTo>
                <a:lnTo>
                  <a:pt x="3529" y="237"/>
                </a:lnTo>
                <a:lnTo>
                  <a:pt x="3522" y="237"/>
                </a:lnTo>
                <a:lnTo>
                  <a:pt x="3514" y="237"/>
                </a:lnTo>
                <a:lnTo>
                  <a:pt x="3506" y="237"/>
                </a:lnTo>
                <a:lnTo>
                  <a:pt x="3499" y="236"/>
                </a:lnTo>
                <a:lnTo>
                  <a:pt x="3492" y="235"/>
                </a:lnTo>
                <a:lnTo>
                  <a:pt x="3482" y="232"/>
                </a:lnTo>
                <a:lnTo>
                  <a:pt x="3476" y="230"/>
                </a:lnTo>
                <a:lnTo>
                  <a:pt x="3467" y="229"/>
                </a:lnTo>
                <a:lnTo>
                  <a:pt x="3455" y="227"/>
                </a:lnTo>
                <a:lnTo>
                  <a:pt x="3445" y="224"/>
                </a:lnTo>
                <a:lnTo>
                  <a:pt x="3441" y="223"/>
                </a:lnTo>
                <a:lnTo>
                  <a:pt x="3433" y="223"/>
                </a:lnTo>
                <a:lnTo>
                  <a:pt x="3425" y="223"/>
                </a:lnTo>
                <a:lnTo>
                  <a:pt x="3419" y="223"/>
                </a:lnTo>
                <a:lnTo>
                  <a:pt x="3413" y="222"/>
                </a:lnTo>
                <a:lnTo>
                  <a:pt x="3410" y="221"/>
                </a:lnTo>
                <a:lnTo>
                  <a:pt x="3399" y="218"/>
                </a:lnTo>
                <a:lnTo>
                  <a:pt x="3393" y="223"/>
                </a:lnTo>
                <a:lnTo>
                  <a:pt x="3385" y="231"/>
                </a:lnTo>
                <a:lnTo>
                  <a:pt x="3377" y="231"/>
                </a:lnTo>
                <a:lnTo>
                  <a:pt x="3364" y="231"/>
                </a:lnTo>
                <a:lnTo>
                  <a:pt x="3352" y="231"/>
                </a:lnTo>
                <a:lnTo>
                  <a:pt x="3346" y="234"/>
                </a:lnTo>
                <a:lnTo>
                  <a:pt x="3330" y="235"/>
                </a:lnTo>
                <a:lnTo>
                  <a:pt x="3324" y="235"/>
                </a:lnTo>
                <a:lnTo>
                  <a:pt x="3314" y="234"/>
                </a:lnTo>
                <a:lnTo>
                  <a:pt x="3307" y="234"/>
                </a:lnTo>
                <a:lnTo>
                  <a:pt x="3300" y="239"/>
                </a:lnTo>
                <a:lnTo>
                  <a:pt x="3294" y="240"/>
                </a:lnTo>
                <a:lnTo>
                  <a:pt x="3286" y="241"/>
                </a:lnTo>
                <a:lnTo>
                  <a:pt x="3281" y="241"/>
                </a:lnTo>
                <a:lnTo>
                  <a:pt x="3274" y="240"/>
                </a:lnTo>
                <a:lnTo>
                  <a:pt x="3269" y="241"/>
                </a:lnTo>
                <a:lnTo>
                  <a:pt x="3259" y="241"/>
                </a:lnTo>
                <a:lnTo>
                  <a:pt x="3256" y="242"/>
                </a:lnTo>
                <a:lnTo>
                  <a:pt x="3245" y="243"/>
                </a:lnTo>
                <a:lnTo>
                  <a:pt x="3236" y="244"/>
                </a:lnTo>
                <a:lnTo>
                  <a:pt x="3228" y="245"/>
                </a:lnTo>
                <a:lnTo>
                  <a:pt x="3218" y="245"/>
                </a:lnTo>
                <a:lnTo>
                  <a:pt x="3211" y="244"/>
                </a:lnTo>
                <a:lnTo>
                  <a:pt x="3202" y="241"/>
                </a:lnTo>
                <a:lnTo>
                  <a:pt x="3196" y="240"/>
                </a:lnTo>
                <a:lnTo>
                  <a:pt x="3183" y="239"/>
                </a:lnTo>
                <a:lnTo>
                  <a:pt x="3176" y="241"/>
                </a:lnTo>
                <a:lnTo>
                  <a:pt x="3168" y="243"/>
                </a:lnTo>
                <a:lnTo>
                  <a:pt x="3162" y="245"/>
                </a:lnTo>
                <a:lnTo>
                  <a:pt x="3162" y="245"/>
                </a:lnTo>
                <a:lnTo>
                  <a:pt x="3157" y="248"/>
                </a:lnTo>
                <a:lnTo>
                  <a:pt x="3146" y="251"/>
                </a:lnTo>
                <a:lnTo>
                  <a:pt x="3141" y="251"/>
                </a:lnTo>
                <a:lnTo>
                  <a:pt x="3130" y="250"/>
                </a:lnTo>
                <a:lnTo>
                  <a:pt x="3116" y="249"/>
                </a:lnTo>
                <a:lnTo>
                  <a:pt x="3114" y="249"/>
                </a:lnTo>
                <a:lnTo>
                  <a:pt x="3100" y="251"/>
                </a:lnTo>
                <a:lnTo>
                  <a:pt x="3086" y="253"/>
                </a:lnTo>
                <a:lnTo>
                  <a:pt x="3076" y="255"/>
                </a:lnTo>
                <a:lnTo>
                  <a:pt x="3071" y="256"/>
                </a:lnTo>
                <a:lnTo>
                  <a:pt x="3056" y="256"/>
                </a:lnTo>
                <a:lnTo>
                  <a:pt x="3038" y="254"/>
                </a:lnTo>
                <a:lnTo>
                  <a:pt x="3036" y="254"/>
                </a:lnTo>
                <a:lnTo>
                  <a:pt x="3019" y="254"/>
                </a:lnTo>
                <a:lnTo>
                  <a:pt x="3016" y="254"/>
                </a:lnTo>
                <a:lnTo>
                  <a:pt x="3007" y="253"/>
                </a:lnTo>
                <a:lnTo>
                  <a:pt x="3001" y="252"/>
                </a:lnTo>
                <a:lnTo>
                  <a:pt x="2992" y="252"/>
                </a:lnTo>
                <a:lnTo>
                  <a:pt x="2992" y="252"/>
                </a:lnTo>
                <a:lnTo>
                  <a:pt x="2991" y="252"/>
                </a:lnTo>
                <a:lnTo>
                  <a:pt x="2984" y="252"/>
                </a:lnTo>
                <a:lnTo>
                  <a:pt x="2974" y="251"/>
                </a:lnTo>
                <a:lnTo>
                  <a:pt x="2964" y="251"/>
                </a:lnTo>
                <a:lnTo>
                  <a:pt x="2955" y="251"/>
                </a:lnTo>
                <a:lnTo>
                  <a:pt x="2945" y="251"/>
                </a:lnTo>
                <a:lnTo>
                  <a:pt x="2941" y="251"/>
                </a:lnTo>
                <a:lnTo>
                  <a:pt x="2928" y="251"/>
                </a:lnTo>
                <a:lnTo>
                  <a:pt x="2918" y="250"/>
                </a:lnTo>
                <a:lnTo>
                  <a:pt x="2907" y="251"/>
                </a:lnTo>
                <a:lnTo>
                  <a:pt x="2886" y="251"/>
                </a:lnTo>
                <a:lnTo>
                  <a:pt x="2863" y="250"/>
                </a:lnTo>
                <a:lnTo>
                  <a:pt x="2846" y="250"/>
                </a:lnTo>
                <a:lnTo>
                  <a:pt x="2833" y="249"/>
                </a:lnTo>
                <a:lnTo>
                  <a:pt x="2818" y="250"/>
                </a:lnTo>
                <a:lnTo>
                  <a:pt x="2797" y="251"/>
                </a:lnTo>
                <a:lnTo>
                  <a:pt x="2781" y="251"/>
                </a:lnTo>
                <a:lnTo>
                  <a:pt x="2780" y="251"/>
                </a:lnTo>
                <a:lnTo>
                  <a:pt x="2663" y="252"/>
                </a:lnTo>
                <a:lnTo>
                  <a:pt x="2549" y="250"/>
                </a:lnTo>
                <a:lnTo>
                  <a:pt x="2518" y="249"/>
                </a:lnTo>
                <a:lnTo>
                  <a:pt x="2488" y="247"/>
                </a:lnTo>
                <a:lnTo>
                  <a:pt x="2438" y="245"/>
                </a:lnTo>
                <a:lnTo>
                  <a:pt x="2343" y="241"/>
                </a:lnTo>
                <a:lnTo>
                  <a:pt x="2213" y="232"/>
                </a:lnTo>
                <a:lnTo>
                  <a:pt x="2199" y="231"/>
                </a:lnTo>
                <a:lnTo>
                  <a:pt x="2145" y="215"/>
                </a:lnTo>
                <a:lnTo>
                  <a:pt x="2064" y="203"/>
                </a:lnTo>
                <a:lnTo>
                  <a:pt x="2001" y="193"/>
                </a:lnTo>
                <a:lnTo>
                  <a:pt x="1954" y="187"/>
                </a:lnTo>
                <a:lnTo>
                  <a:pt x="1886" y="176"/>
                </a:lnTo>
                <a:lnTo>
                  <a:pt x="1750" y="160"/>
                </a:lnTo>
                <a:lnTo>
                  <a:pt x="1667" y="151"/>
                </a:lnTo>
                <a:lnTo>
                  <a:pt x="1562" y="149"/>
                </a:lnTo>
                <a:lnTo>
                  <a:pt x="1050" y="149"/>
                </a:lnTo>
                <a:lnTo>
                  <a:pt x="258" y="155"/>
                </a:lnTo>
                <a:lnTo>
                  <a:pt x="0" y="157"/>
                </a:lnTo>
                <a:lnTo>
                  <a:pt x="0" y="157"/>
                </a:lnTo>
                <a:close/>
              </a:path>
            </a:pathLst>
          </a:custGeom>
          <a:solidFill>
            <a:srgbClr val="CCFFCC"/>
          </a:solidFill>
          <a:ln w="9525">
            <a:noFill/>
            <a:round/>
            <a:headEnd/>
            <a:tailEnd/>
          </a:ln>
        </p:spPr>
        <p:txBody>
          <a:bodyPr/>
          <a:lstStyle/>
          <a:p>
            <a:endParaRPr lang="en-GB"/>
          </a:p>
        </p:txBody>
      </p:sp>
      <p:sp>
        <p:nvSpPr>
          <p:cNvPr id="61" name="Freeform 2456"/>
          <p:cNvSpPr>
            <a:spLocks/>
          </p:cNvSpPr>
          <p:nvPr>
            <p:custDataLst>
              <p:tags r:id="rId52"/>
            </p:custDataLst>
          </p:nvPr>
        </p:nvSpPr>
        <p:spPr bwMode="auto">
          <a:xfrm>
            <a:off x="400988" y="2308232"/>
            <a:ext cx="8161157" cy="337062"/>
          </a:xfrm>
          <a:custGeom>
            <a:avLst/>
            <a:gdLst/>
            <a:ahLst/>
            <a:cxnLst>
              <a:cxn ang="0">
                <a:pos x="2518" y="247"/>
              </a:cxn>
              <a:cxn ang="0">
                <a:pos x="2964" y="249"/>
              </a:cxn>
              <a:cxn ang="0">
                <a:pos x="3114" y="247"/>
              </a:cxn>
              <a:cxn ang="0">
                <a:pos x="3245" y="241"/>
              </a:cxn>
              <a:cxn ang="0">
                <a:pos x="3385" y="229"/>
              </a:cxn>
              <a:cxn ang="0">
                <a:pos x="3514" y="235"/>
              </a:cxn>
              <a:cxn ang="0">
                <a:pos x="3634" y="250"/>
              </a:cxn>
              <a:cxn ang="0">
                <a:pos x="3761" y="268"/>
              </a:cxn>
              <a:cxn ang="0">
                <a:pos x="3900" y="284"/>
              </a:cxn>
              <a:cxn ang="0">
                <a:pos x="4074" y="317"/>
              </a:cxn>
              <a:cxn ang="0">
                <a:pos x="4307" y="319"/>
              </a:cxn>
              <a:cxn ang="0">
                <a:pos x="4582" y="323"/>
              </a:cxn>
              <a:cxn ang="0">
                <a:pos x="4802" y="289"/>
              </a:cxn>
              <a:cxn ang="0">
                <a:pos x="4939" y="294"/>
              </a:cxn>
              <a:cxn ang="0">
                <a:pos x="5111" y="246"/>
              </a:cxn>
              <a:cxn ang="0">
                <a:pos x="5280" y="273"/>
              </a:cxn>
              <a:cxn ang="0">
                <a:pos x="5445" y="280"/>
              </a:cxn>
              <a:cxn ang="0">
                <a:pos x="5576" y="278"/>
              </a:cxn>
              <a:cxn ang="0">
                <a:pos x="5706" y="284"/>
              </a:cxn>
              <a:cxn ang="0">
                <a:pos x="5897" y="285"/>
              </a:cxn>
              <a:cxn ang="0">
                <a:pos x="6218" y="210"/>
              </a:cxn>
              <a:cxn ang="0">
                <a:pos x="6455" y="159"/>
              </a:cxn>
              <a:cxn ang="0">
                <a:pos x="6721" y="182"/>
              </a:cxn>
              <a:cxn ang="0">
                <a:pos x="6975" y="171"/>
              </a:cxn>
              <a:cxn ang="0">
                <a:pos x="7190" y="116"/>
              </a:cxn>
              <a:cxn ang="0">
                <a:pos x="7378" y="91"/>
              </a:cxn>
              <a:cxn ang="0">
                <a:pos x="7559" y="61"/>
              </a:cxn>
              <a:cxn ang="0">
                <a:pos x="7793" y="58"/>
              </a:cxn>
              <a:cxn ang="0">
                <a:pos x="8121" y="37"/>
              </a:cxn>
              <a:cxn ang="0">
                <a:pos x="8335" y="14"/>
              </a:cxn>
              <a:cxn ang="0">
                <a:pos x="8229" y="28"/>
              </a:cxn>
              <a:cxn ang="0">
                <a:pos x="7973" y="52"/>
              </a:cxn>
              <a:cxn ang="0">
                <a:pos x="7660" y="59"/>
              </a:cxn>
              <a:cxn ang="0">
                <a:pos x="7470" y="66"/>
              </a:cxn>
              <a:cxn ang="0">
                <a:pos x="7275" y="109"/>
              </a:cxn>
              <a:cxn ang="0">
                <a:pos x="7098" y="138"/>
              </a:cxn>
              <a:cxn ang="0">
                <a:pos x="6834" y="182"/>
              </a:cxn>
              <a:cxn ang="0">
                <a:pos x="6585" y="172"/>
              </a:cxn>
              <a:cxn ang="0">
                <a:pos x="6335" y="162"/>
              </a:cxn>
              <a:cxn ang="0">
                <a:pos x="6062" y="295"/>
              </a:cxn>
              <a:cxn ang="0">
                <a:pos x="5765" y="327"/>
              </a:cxn>
              <a:cxn ang="0">
                <a:pos x="5636" y="320"/>
              </a:cxn>
              <a:cxn ang="0">
                <a:pos x="5525" y="321"/>
              </a:cxn>
              <a:cxn ang="0">
                <a:pos x="5385" y="316"/>
              </a:cxn>
              <a:cxn ang="0">
                <a:pos x="5236" y="287"/>
              </a:cxn>
              <a:cxn ang="0">
                <a:pos x="5005" y="302"/>
              </a:cxn>
              <a:cxn ang="0">
                <a:pos x="4867" y="305"/>
              </a:cxn>
              <a:cxn ang="0">
                <a:pos x="4711" y="323"/>
              </a:cxn>
              <a:cxn ang="0">
                <a:pos x="4470" y="327"/>
              </a:cxn>
              <a:cxn ang="0">
                <a:pos x="4204" y="344"/>
              </a:cxn>
              <a:cxn ang="0">
                <a:pos x="3983" y="325"/>
              </a:cxn>
              <a:cxn ang="0">
                <a:pos x="3833" y="286"/>
              </a:cxn>
              <a:cxn ang="0">
                <a:pos x="3697" y="272"/>
              </a:cxn>
              <a:cxn ang="0">
                <a:pos x="3590" y="243"/>
              </a:cxn>
              <a:cxn ang="0">
                <a:pos x="3445" y="222"/>
              </a:cxn>
              <a:cxn ang="0">
                <a:pos x="3307" y="250"/>
              </a:cxn>
              <a:cxn ang="0">
                <a:pos x="3176" y="250"/>
              </a:cxn>
              <a:cxn ang="0">
                <a:pos x="3019" y="263"/>
              </a:cxn>
              <a:cxn ang="0">
                <a:pos x="2863" y="259"/>
              </a:cxn>
              <a:cxn ang="0">
                <a:pos x="2001" y="191"/>
              </a:cxn>
            </a:cxnLst>
            <a:rect l="0" t="0" r="r" b="b"/>
            <a:pathLst>
              <a:path w="8426" h="346">
                <a:moveTo>
                  <a:pt x="0" y="155"/>
                </a:moveTo>
                <a:lnTo>
                  <a:pt x="258" y="153"/>
                </a:lnTo>
                <a:lnTo>
                  <a:pt x="1050" y="147"/>
                </a:lnTo>
                <a:lnTo>
                  <a:pt x="1562" y="147"/>
                </a:lnTo>
                <a:lnTo>
                  <a:pt x="1667" y="149"/>
                </a:lnTo>
                <a:lnTo>
                  <a:pt x="1750" y="158"/>
                </a:lnTo>
                <a:lnTo>
                  <a:pt x="1886" y="174"/>
                </a:lnTo>
                <a:lnTo>
                  <a:pt x="1954" y="185"/>
                </a:lnTo>
                <a:lnTo>
                  <a:pt x="2001" y="191"/>
                </a:lnTo>
                <a:lnTo>
                  <a:pt x="2064" y="201"/>
                </a:lnTo>
                <a:lnTo>
                  <a:pt x="2145" y="213"/>
                </a:lnTo>
                <a:lnTo>
                  <a:pt x="2199" y="229"/>
                </a:lnTo>
                <a:lnTo>
                  <a:pt x="2213" y="230"/>
                </a:lnTo>
                <a:lnTo>
                  <a:pt x="2343" y="239"/>
                </a:lnTo>
                <a:lnTo>
                  <a:pt x="2438" y="243"/>
                </a:lnTo>
                <a:lnTo>
                  <a:pt x="2488" y="245"/>
                </a:lnTo>
                <a:lnTo>
                  <a:pt x="2518" y="247"/>
                </a:lnTo>
                <a:lnTo>
                  <a:pt x="2549" y="248"/>
                </a:lnTo>
                <a:lnTo>
                  <a:pt x="2663" y="250"/>
                </a:lnTo>
                <a:lnTo>
                  <a:pt x="2780" y="249"/>
                </a:lnTo>
                <a:lnTo>
                  <a:pt x="2781" y="249"/>
                </a:lnTo>
                <a:lnTo>
                  <a:pt x="2797" y="249"/>
                </a:lnTo>
                <a:lnTo>
                  <a:pt x="2818" y="248"/>
                </a:lnTo>
                <a:lnTo>
                  <a:pt x="2833" y="247"/>
                </a:lnTo>
                <a:lnTo>
                  <a:pt x="2846" y="248"/>
                </a:lnTo>
                <a:lnTo>
                  <a:pt x="2863" y="248"/>
                </a:lnTo>
                <a:lnTo>
                  <a:pt x="2886" y="249"/>
                </a:lnTo>
                <a:lnTo>
                  <a:pt x="2907" y="249"/>
                </a:lnTo>
                <a:lnTo>
                  <a:pt x="2918" y="248"/>
                </a:lnTo>
                <a:lnTo>
                  <a:pt x="2928" y="249"/>
                </a:lnTo>
                <a:lnTo>
                  <a:pt x="2941" y="249"/>
                </a:lnTo>
                <a:lnTo>
                  <a:pt x="2945" y="249"/>
                </a:lnTo>
                <a:lnTo>
                  <a:pt x="2955" y="249"/>
                </a:lnTo>
                <a:lnTo>
                  <a:pt x="2964" y="249"/>
                </a:lnTo>
                <a:lnTo>
                  <a:pt x="2974" y="249"/>
                </a:lnTo>
                <a:lnTo>
                  <a:pt x="2984" y="250"/>
                </a:lnTo>
                <a:lnTo>
                  <a:pt x="2991" y="250"/>
                </a:lnTo>
                <a:lnTo>
                  <a:pt x="2992" y="250"/>
                </a:lnTo>
                <a:lnTo>
                  <a:pt x="2992" y="250"/>
                </a:lnTo>
                <a:lnTo>
                  <a:pt x="3001" y="250"/>
                </a:lnTo>
                <a:lnTo>
                  <a:pt x="3007" y="251"/>
                </a:lnTo>
                <a:lnTo>
                  <a:pt x="3016" y="252"/>
                </a:lnTo>
                <a:lnTo>
                  <a:pt x="3019" y="252"/>
                </a:lnTo>
                <a:lnTo>
                  <a:pt x="3036" y="252"/>
                </a:lnTo>
                <a:lnTo>
                  <a:pt x="3038" y="252"/>
                </a:lnTo>
                <a:lnTo>
                  <a:pt x="3056" y="254"/>
                </a:lnTo>
                <a:lnTo>
                  <a:pt x="3071" y="254"/>
                </a:lnTo>
                <a:lnTo>
                  <a:pt x="3076" y="253"/>
                </a:lnTo>
                <a:lnTo>
                  <a:pt x="3086" y="251"/>
                </a:lnTo>
                <a:lnTo>
                  <a:pt x="3100" y="249"/>
                </a:lnTo>
                <a:lnTo>
                  <a:pt x="3114" y="247"/>
                </a:lnTo>
                <a:lnTo>
                  <a:pt x="3116" y="247"/>
                </a:lnTo>
                <a:lnTo>
                  <a:pt x="3130" y="248"/>
                </a:lnTo>
                <a:lnTo>
                  <a:pt x="3141" y="249"/>
                </a:lnTo>
                <a:lnTo>
                  <a:pt x="3146" y="249"/>
                </a:lnTo>
                <a:lnTo>
                  <a:pt x="3157" y="246"/>
                </a:lnTo>
                <a:lnTo>
                  <a:pt x="3162" y="243"/>
                </a:lnTo>
                <a:lnTo>
                  <a:pt x="3162" y="243"/>
                </a:lnTo>
                <a:lnTo>
                  <a:pt x="3168" y="241"/>
                </a:lnTo>
                <a:lnTo>
                  <a:pt x="3176" y="239"/>
                </a:lnTo>
                <a:lnTo>
                  <a:pt x="3183" y="237"/>
                </a:lnTo>
                <a:lnTo>
                  <a:pt x="3196" y="238"/>
                </a:lnTo>
                <a:lnTo>
                  <a:pt x="3202" y="239"/>
                </a:lnTo>
                <a:lnTo>
                  <a:pt x="3211" y="242"/>
                </a:lnTo>
                <a:lnTo>
                  <a:pt x="3218" y="243"/>
                </a:lnTo>
                <a:lnTo>
                  <a:pt x="3228" y="243"/>
                </a:lnTo>
                <a:lnTo>
                  <a:pt x="3236" y="242"/>
                </a:lnTo>
                <a:lnTo>
                  <a:pt x="3245" y="241"/>
                </a:lnTo>
                <a:lnTo>
                  <a:pt x="3256" y="240"/>
                </a:lnTo>
                <a:lnTo>
                  <a:pt x="3259" y="239"/>
                </a:lnTo>
                <a:lnTo>
                  <a:pt x="3269" y="239"/>
                </a:lnTo>
                <a:lnTo>
                  <a:pt x="3274" y="238"/>
                </a:lnTo>
                <a:lnTo>
                  <a:pt x="3281" y="239"/>
                </a:lnTo>
                <a:lnTo>
                  <a:pt x="3286" y="239"/>
                </a:lnTo>
                <a:lnTo>
                  <a:pt x="3294" y="238"/>
                </a:lnTo>
                <a:lnTo>
                  <a:pt x="3300" y="237"/>
                </a:lnTo>
                <a:lnTo>
                  <a:pt x="3307" y="232"/>
                </a:lnTo>
                <a:lnTo>
                  <a:pt x="3314" y="232"/>
                </a:lnTo>
                <a:lnTo>
                  <a:pt x="3324" y="233"/>
                </a:lnTo>
                <a:lnTo>
                  <a:pt x="3330" y="233"/>
                </a:lnTo>
                <a:lnTo>
                  <a:pt x="3346" y="232"/>
                </a:lnTo>
                <a:lnTo>
                  <a:pt x="3352" y="229"/>
                </a:lnTo>
                <a:lnTo>
                  <a:pt x="3364" y="229"/>
                </a:lnTo>
                <a:lnTo>
                  <a:pt x="3377" y="229"/>
                </a:lnTo>
                <a:lnTo>
                  <a:pt x="3385" y="229"/>
                </a:lnTo>
                <a:lnTo>
                  <a:pt x="3393" y="221"/>
                </a:lnTo>
                <a:lnTo>
                  <a:pt x="3399" y="216"/>
                </a:lnTo>
                <a:lnTo>
                  <a:pt x="3410" y="219"/>
                </a:lnTo>
                <a:lnTo>
                  <a:pt x="3413" y="220"/>
                </a:lnTo>
                <a:lnTo>
                  <a:pt x="3419" y="221"/>
                </a:lnTo>
                <a:lnTo>
                  <a:pt x="3425" y="221"/>
                </a:lnTo>
                <a:lnTo>
                  <a:pt x="3433" y="221"/>
                </a:lnTo>
                <a:lnTo>
                  <a:pt x="3441" y="221"/>
                </a:lnTo>
                <a:lnTo>
                  <a:pt x="3445" y="222"/>
                </a:lnTo>
                <a:lnTo>
                  <a:pt x="3455" y="225"/>
                </a:lnTo>
                <a:lnTo>
                  <a:pt x="3467" y="227"/>
                </a:lnTo>
                <a:lnTo>
                  <a:pt x="3476" y="228"/>
                </a:lnTo>
                <a:lnTo>
                  <a:pt x="3482" y="230"/>
                </a:lnTo>
                <a:lnTo>
                  <a:pt x="3492" y="233"/>
                </a:lnTo>
                <a:lnTo>
                  <a:pt x="3499" y="234"/>
                </a:lnTo>
                <a:lnTo>
                  <a:pt x="3506" y="235"/>
                </a:lnTo>
                <a:lnTo>
                  <a:pt x="3514" y="235"/>
                </a:lnTo>
                <a:lnTo>
                  <a:pt x="3522" y="235"/>
                </a:lnTo>
                <a:lnTo>
                  <a:pt x="3529" y="235"/>
                </a:lnTo>
                <a:lnTo>
                  <a:pt x="3536" y="236"/>
                </a:lnTo>
                <a:lnTo>
                  <a:pt x="3543" y="237"/>
                </a:lnTo>
                <a:lnTo>
                  <a:pt x="3554" y="241"/>
                </a:lnTo>
                <a:lnTo>
                  <a:pt x="3561" y="242"/>
                </a:lnTo>
                <a:lnTo>
                  <a:pt x="3572" y="242"/>
                </a:lnTo>
                <a:lnTo>
                  <a:pt x="3581" y="243"/>
                </a:lnTo>
                <a:lnTo>
                  <a:pt x="3590" y="243"/>
                </a:lnTo>
                <a:lnTo>
                  <a:pt x="3598" y="245"/>
                </a:lnTo>
                <a:lnTo>
                  <a:pt x="3603" y="245"/>
                </a:lnTo>
                <a:lnTo>
                  <a:pt x="3611" y="246"/>
                </a:lnTo>
                <a:lnTo>
                  <a:pt x="3614" y="247"/>
                </a:lnTo>
                <a:lnTo>
                  <a:pt x="3620" y="248"/>
                </a:lnTo>
                <a:lnTo>
                  <a:pt x="3625" y="249"/>
                </a:lnTo>
                <a:lnTo>
                  <a:pt x="3631" y="250"/>
                </a:lnTo>
                <a:lnTo>
                  <a:pt x="3634" y="250"/>
                </a:lnTo>
                <a:lnTo>
                  <a:pt x="3643" y="252"/>
                </a:lnTo>
                <a:lnTo>
                  <a:pt x="3650" y="253"/>
                </a:lnTo>
                <a:lnTo>
                  <a:pt x="3657" y="254"/>
                </a:lnTo>
                <a:lnTo>
                  <a:pt x="3660" y="254"/>
                </a:lnTo>
                <a:lnTo>
                  <a:pt x="3669" y="255"/>
                </a:lnTo>
                <a:lnTo>
                  <a:pt x="3674" y="256"/>
                </a:lnTo>
                <a:lnTo>
                  <a:pt x="3683" y="258"/>
                </a:lnTo>
                <a:lnTo>
                  <a:pt x="3687" y="258"/>
                </a:lnTo>
                <a:lnTo>
                  <a:pt x="3697" y="259"/>
                </a:lnTo>
                <a:lnTo>
                  <a:pt x="3703" y="259"/>
                </a:lnTo>
                <a:lnTo>
                  <a:pt x="3713" y="260"/>
                </a:lnTo>
                <a:lnTo>
                  <a:pt x="3723" y="262"/>
                </a:lnTo>
                <a:lnTo>
                  <a:pt x="3725" y="262"/>
                </a:lnTo>
                <a:lnTo>
                  <a:pt x="3740" y="263"/>
                </a:lnTo>
                <a:lnTo>
                  <a:pt x="3747" y="266"/>
                </a:lnTo>
                <a:lnTo>
                  <a:pt x="3755" y="267"/>
                </a:lnTo>
                <a:lnTo>
                  <a:pt x="3761" y="268"/>
                </a:lnTo>
                <a:lnTo>
                  <a:pt x="3768" y="268"/>
                </a:lnTo>
                <a:lnTo>
                  <a:pt x="3777" y="268"/>
                </a:lnTo>
                <a:lnTo>
                  <a:pt x="3786" y="268"/>
                </a:lnTo>
                <a:lnTo>
                  <a:pt x="3793" y="268"/>
                </a:lnTo>
                <a:lnTo>
                  <a:pt x="3801" y="269"/>
                </a:lnTo>
                <a:lnTo>
                  <a:pt x="3811" y="271"/>
                </a:lnTo>
                <a:lnTo>
                  <a:pt x="3818" y="268"/>
                </a:lnTo>
                <a:lnTo>
                  <a:pt x="3829" y="268"/>
                </a:lnTo>
                <a:lnTo>
                  <a:pt x="3833" y="271"/>
                </a:lnTo>
                <a:lnTo>
                  <a:pt x="3840" y="273"/>
                </a:lnTo>
                <a:lnTo>
                  <a:pt x="3850" y="275"/>
                </a:lnTo>
                <a:lnTo>
                  <a:pt x="3858" y="277"/>
                </a:lnTo>
                <a:lnTo>
                  <a:pt x="3869" y="279"/>
                </a:lnTo>
                <a:lnTo>
                  <a:pt x="3875" y="282"/>
                </a:lnTo>
                <a:lnTo>
                  <a:pt x="3887" y="285"/>
                </a:lnTo>
                <a:lnTo>
                  <a:pt x="3893" y="284"/>
                </a:lnTo>
                <a:lnTo>
                  <a:pt x="3900" y="284"/>
                </a:lnTo>
                <a:lnTo>
                  <a:pt x="3907" y="287"/>
                </a:lnTo>
                <a:lnTo>
                  <a:pt x="3917" y="282"/>
                </a:lnTo>
                <a:lnTo>
                  <a:pt x="3923" y="284"/>
                </a:lnTo>
                <a:lnTo>
                  <a:pt x="3931" y="285"/>
                </a:lnTo>
                <a:lnTo>
                  <a:pt x="3945" y="287"/>
                </a:lnTo>
                <a:lnTo>
                  <a:pt x="3957" y="290"/>
                </a:lnTo>
                <a:lnTo>
                  <a:pt x="3966" y="292"/>
                </a:lnTo>
                <a:lnTo>
                  <a:pt x="3978" y="295"/>
                </a:lnTo>
                <a:lnTo>
                  <a:pt x="3983" y="297"/>
                </a:lnTo>
                <a:lnTo>
                  <a:pt x="3994" y="298"/>
                </a:lnTo>
                <a:lnTo>
                  <a:pt x="4009" y="300"/>
                </a:lnTo>
                <a:lnTo>
                  <a:pt x="4018" y="302"/>
                </a:lnTo>
                <a:lnTo>
                  <a:pt x="4033" y="302"/>
                </a:lnTo>
                <a:lnTo>
                  <a:pt x="4044" y="304"/>
                </a:lnTo>
                <a:lnTo>
                  <a:pt x="4053" y="310"/>
                </a:lnTo>
                <a:lnTo>
                  <a:pt x="4061" y="314"/>
                </a:lnTo>
                <a:lnTo>
                  <a:pt x="4074" y="317"/>
                </a:lnTo>
                <a:lnTo>
                  <a:pt x="4088" y="319"/>
                </a:lnTo>
                <a:lnTo>
                  <a:pt x="4098" y="320"/>
                </a:lnTo>
                <a:lnTo>
                  <a:pt x="4107" y="321"/>
                </a:lnTo>
                <a:lnTo>
                  <a:pt x="4119" y="323"/>
                </a:lnTo>
                <a:lnTo>
                  <a:pt x="4145" y="323"/>
                </a:lnTo>
                <a:lnTo>
                  <a:pt x="4151" y="323"/>
                </a:lnTo>
                <a:lnTo>
                  <a:pt x="4158" y="323"/>
                </a:lnTo>
                <a:lnTo>
                  <a:pt x="4193" y="323"/>
                </a:lnTo>
                <a:lnTo>
                  <a:pt x="4204" y="321"/>
                </a:lnTo>
                <a:lnTo>
                  <a:pt x="4223" y="321"/>
                </a:lnTo>
                <a:lnTo>
                  <a:pt x="4230" y="320"/>
                </a:lnTo>
                <a:lnTo>
                  <a:pt x="4244" y="319"/>
                </a:lnTo>
                <a:lnTo>
                  <a:pt x="4265" y="320"/>
                </a:lnTo>
                <a:lnTo>
                  <a:pt x="4279" y="320"/>
                </a:lnTo>
                <a:lnTo>
                  <a:pt x="4285" y="320"/>
                </a:lnTo>
                <a:lnTo>
                  <a:pt x="4298" y="319"/>
                </a:lnTo>
                <a:lnTo>
                  <a:pt x="4307" y="319"/>
                </a:lnTo>
                <a:lnTo>
                  <a:pt x="4309" y="319"/>
                </a:lnTo>
                <a:lnTo>
                  <a:pt x="4343" y="319"/>
                </a:lnTo>
                <a:lnTo>
                  <a:pt x="4347" y="319"/>
                </a:lnTo>
                <a:lnTo>
                  <a:pt x="4393" y="319"/>
                </a:lnTo>
                <a:lnTo>
                  <a:pt x="4411" y="318"/>
                </a:lnTo>
                <a:lnTo>
                  <a:pt x="4432" y="317"/>
                </a:lnTo>
                <a:lnTo>
                  <a:pt x="4437" y="316"/>
                </a:lnTo>
                <a:lnTo>
                  <a:pt x="4461" y="316"/>
                </a:lnTo>
                <a:lnTo>
                  <a:pt x="4470" y="316"/>
                </a:lnTo>
                <a:lnTo>
                  <a:pt x="4485" y="317"/>
                </a:lnTo>
                <a:lnTo>
                  <a:pt x="4500" y="318"/>
                </a:lnTo>
                <a:lnTo>
                  <a:pt x="4512" y="319"/>
                </a:lnTo>
                <a:lnTo>
                  <a:pt x="4527" y="319"/>
                </a:lnTo>
                <a:lnTo>
                  <a:pt x="4541" y="319"/>
                </a:lnTo>
                <a:lnTo>
                  <a:pt x="4561" y="321"/>
                </a:lnTo>
                <a:lnTo>
                  <a:pt x="4572" y="321"/>
                </a:lnTo>
                <a:lnTo>
                  <a:pt x="4582" y="323"/>
                </a:lnTo>
                <a:lnTo>
                  <a:pt x="4604" y="321"/>
                </a:lnTo>
                <a:lnTo>
                  <a:pt x="4612" y="321"/>
                </a:lnTo>
                <a:lnTo>
                  <a:pt x="4626" y="321"/>
                </a:lnTo>
                <a:lnTo>
                  <a:pt x="4641" y="319"/>
                </a:lnTo>
                <a:lnTo>
                  <a:pt x="4658" y="317"/>
                </a:lnTo>
                <a:lnTo>
                  <a:pt x="4666" y="316"/>
                </a:lnTo>
                <a:lnTo>
                  <a:pt x="4681" y="314"/>
                </a:lnTo>
                <a:lnTo>
                  <a:pt x="4693" y="311"/>
                </a:lnTo>
                <a:lnTo>
                  <a:pt x="4711" y="306"/>
                </a:lnTo>
                <a:lnTo>
                  <a:pt x="4721" y="305"/>
                </a:lnTo>
                <a:lnTo>
                  <a:pt x="4742" y="301"/>
                </a:lnTo>
                <a:lnTo>
                  <a:pt x="4760" y="302"/>
                </a:lnTo>
                <a:lnTo>
                  <a:pt x="4772" y="302"/>
                </a:lnTo>
                <a:lnTo>
                  <a:pt x="4783" y="298"/>
                </a:lnTo>
                <a:lnTo>
                  <a:pt x="4791" y="293"/>
                </a:lnTo>
                <a:lnTo>
                  <a:pt x="4797" y="291"/>
                </a:lnTo>
                <a:lnTo>
                  <a:pt x="4802" y="289"/>
                </a:lnTo>
                <a:lnTo>
                  <a:pt x="4808" y="287"/>
                </a:lnTo>
                <a:lnTo>
                  <a:pt x="4818" y="288"/>
                </a:lnTo>
                <a:lnTo>
                  <a:pt x="4824" y="290"/>
                </a:lnTo>
                <a:lnTo>
                  <a:pt x="4834" y="291"/>
                </a:lnTo>
                <a:lnTo>
                  <a:pt x="4841" y="292"/>
                </a:lnTo>
                <a:lnTo>
                  <a:pt x="4848" y="293"/>
                </a:lnTo>
                <a:lnTo>
                  <a:pt x="4852" y="294"/>
                </a:lnTo>
                <a:lnTo>
                  <a:pt x="4861" y="294"/>
                </a:lnTo>
                <a:lnTo>
                  <a:pt x="4867" y="294"/>
                </a:lnTo>
                <a:lnTo>
                  <a:pt x="4875" y="294"/>
                </a:lnTo>
                <a:lnTo>
                  <a:pt x="4883" y="293"/>
                </a:lnTo>
                <a:lnTo>
                  <a:pt x="4890" y="294"/>
                </a:lnTo>
                <a:lnTo>
                  <a:pt x="4900" y="294"/>
                </a:lnTo>
                <a:lnTo>
                  <a:pt x="4907" y="294"/>
                </a:lnTo>
                <a:lnTo>
                  <a:pt x="4920" y="294"/>
                </a:lnTo>
                <a:lnTo>
                  <a:pt x="4930" y="294"/>
                </a:lnTo>
                <a:lnTo>
                  <a:pt x="4939" y="294"/>
                </a:lnTo>
                <a:lnTo>
                  <a:pt x="4948" y="292"/>
                </a:lnTo>
                <a:lnTo>
                  <a:pt x="4954" y="291"/>
                </a:lnTo>
                <a:lnTo>
                  <a:pt x="4960" y="290"/>
                </a:lnTo>
                <a:lnTo>
                  <a:pt x="4964" y="290"/>
                </a:lnTo>
                <a:lnTo>
                  <a:pt x="4968" y="289"/>
                </a:lnTo>
                <a:lnTo>
                  <a:pt x="4978" y="289"/>
                </a:lnTo>
                <a:lnTo>
                  <a:pt x="4982" y="288"/>
                </a:lnTo>
                <a:lnTo>
                  <a:pt x="4994" y="287"/>
                </a:lnTo>
                <a:lnTo>
                  <a:pt x="5005" y="286"/>
                </a:lnTo>
                <a:lnTo>
                  <a:pt x="5014" y="285"/>
                </a:lnTo>
                <a:lnTo>
                  <a:pt x="5027" y="281"/>
                </a:lnTo>
                <a:lnTo>
                  <a:pt x="5038" y="278"/>
                </a:lnTo>
                <a:lnTo>
                  <a:pt x="5047" y="274"/>
                </a:lnTo>
                <a:lnTo>
                  <a:pt x="5059" y="264"/>
                </a:lnTo>
                <a:lnTo>
                  <a:pt x="5076" y="250"/>
                </a:lnTo>
                <a:lnTo>
                  <a:pt x="5095" y="250"/>
                </a:lnTo>
                <a:lnTo>
                  <a:pt x="5111" y="246"/>
                </a:lnTo>
                <a:lnTo>
                  <a:pt x="5129" y="239"/>
                </a:lnTo>
                <a:lnTo>
                  <a:pt x="5151" y="227"/>
                </a:lnTo>
                <a:lnTo>
                  <a:pt x="5170" y="220"/>
                </a:lnTo>
                <a:lnTo>
                  <a:pt x="5195" y="240"/>
                </a:lnTo>
                <a:lnTo>
                  <a:pt x="5204" y="255"/>
                </a:lnTo>
                <a:lnTo>
                  <a:pt x="5214" y="256"/>
                </a:lnTo>
                <a:lnTo>
                  <a:pt x="5222" y="259"/>
                </a:lnTo>
                <a:lnTo>
                  <a:pt x="5231" y="261"/>
                </a:lnTo>
                <a:lnTo>
                  <a:pt x="5236" y="263"/>
                </a:lnTo>
                <a:lnTo>
                  <a:pt x="5240" y="264"/>
                </a:lnTo>
                <a:lnTo>
                  <a:pt x="5249" y="268"/>
                </a:lnTo>
                <a:lnTo>
                  <a:pt x="5253" y="269"/>
                </a:lnTo>
                <a:lnTo>
                  <a:pt x="5259" y="271"/>
                </a:lnTo>
                <a:lnTo>
                  <a:pt x="5262" y="272"/>
                </a:lnTo>
                <a:lnTo>
                  <a:pt x="5269" y="272"/>
                </a:lnTo>
                <a:lnTo>
                  <a:pt x="5273" y="273"/>
                </a:lnTo>
                <a:lnTo>
                  <a:pt x="5280" y="273"/>
                </a:lnTo>
                <a:lnTo>
                  <a:pt x="5288" y="273"/>
                </a:lnTo>
                <a:lnTo>
                  <a:pt x="5300" y="273"/>
                </a:lnTo>
                <a:lnTo>
                  <a:pt x="5313" y="274"/>
                </a:lnTo>
                <a:lnTo>
                  <a:pt x="5319" y="274"/>
                </a:lnTo>
                <a:lnTo>
                  <a:pt x="5332" y="275"/>
                </a:lnTo>
                <a:lnTo>
                  <a:pt x="5342" y="275"/>
                </a:lnTo>
                <a:lnTo>
                  <a:pt x="5353" y="276"/>
                </a:lnTo>
                <a:lnTo>
                  <a:pt x="5372" y="277"/>
                </a:lnTo>
                <a:lnTo>
                  <a:pt x="5385" y="277"/>
                </a:lnTo>
                <a:lnTo>
                  <a:pt x="5390" y="277"/>
                </a:lnTo>
                <a:lnTo>
                  <a:pt x="5394" y="277"/>
                </a:lnTo>
                <a:lnTo>
                  <a:pt x="5403" y="277"/>
                </a:lnTo>
                <a:lnTo>
                  <a:pt x="5407" y="277"/>
                </a:lnTo>
                <a:lnTo>
                  <a:pt x="5413" y="278"/>
                </a:lnTo>
                <a:lnTo>
                  <a:pt x="5421" y="278"/>
                </a:lnTo>
                <a:lnTo>
                  <a:pt x="5433" y="279"/>
                </a:lnTo>
                <a:lnTo>
                  <a:pt x="5445" y="280"/>
                </a:lnTo>
                <a:lnTo>
                  <a:pt x="5456" y="281"/>
                </a:lnTo>
                <a:lnTo>
                  <a:pt x="5469" y="282"/>
                </a:lnTo>
                <a:lnTo>
                  <a:pt x="5480" y="284"/>
                </a:lnTo>
                <a:lnTo>
                  <a:pt x="5489" y="284"/>
                </a:lnTo>
                <a:lnTo>
                  <a:pt x="5500" y="284"/>
                </a:lnTo>
                <a:lnTo>
                  <a:pt x="5504" y="284"/>
                </a:lnTo>
                <a:lnTo>
                  <a:pt x="5510" y="282"/>
                </a:lnTo>
                <a:lnTo>
                  <a:pt x="5517" y="282"/>
                </a:lnTo>
                <a:lnTo>
                  <a:pt x="5525" y="281"/>
                </a:lnTo>
                <a:lnTo>
                  <a:pt x="5532" y="280"/>
                </a:lnTo>
                <a:lnTo>
                  <a:pt x="5535" y="280"/>
                </a:lnTo>
                <a:lnTo>
                  <a:pt x="5541" y="279"/>
                </a:lnTo>
                <a:lnTo>
                  <a:pt x="5549" y="277"/>
                </a:lnTo>
                <a:lnTo>
                  <a:pt x="5560" y="277"/>
                </a:lnTo>
                <a:lnTo>
                  <a:pt x="5563" y="277"/>
                </a:lnTo>
                <a:lnTo>
                  <a:pt x="5572" y="278"/>
                </a:lnTo>
                <a:lnTo>
                  <a:pt x="5576" y="278"/>
                </a:lnTo>
                <a:lnTo>
                  <a:pt x="5581" y="279"/>
                </a:lnTo>
                <a:lnTo>
                  <a:pt x="5586" y="279"/>
                </a:lnTo>
                <a:lnTo>
                  <a:pt x="5595" y="280"/>
                </a:lnTo>
                <a:lnTo>
                  <a:pt x="5603" y="282"/>
                </a:lnTo>
                <a:lnTo>
                  <a:pt x="5610" y="284"/>
                </a:lnTo>
                <a:lnTo>
                  <a:pt x="5614" y="284"/>
                </a:lnTo>
                <a:lnTo>
                  <a:pt x="5621" y="285"/>
                </a:lnTo>
                <a:lnTo>
                  <a:pt x="5626" y="285"/>
                </a:lnTo>
                <a:lnTo>
                  <a:pt x="5636" y="284"/>
                </a:lnTo>
                <a:lnTo>
                  <a:pt x="5648" y="284"/>
                </a:lnTo>
                <a:lnTo>
                  <a:pt x="5655" y="284"/>
                </a:lnTo>
                <a:lnTo>
                  <a:pt x="5662" y="282"/>
                </a:lnTo>
                <a:lnTo>
                  <a:pt x="5666" y="282"/>
                </a:lnTo>
                <a:lnTo>
                  <a:pt x="5677" y="282"/>
                </a:lnTo>
                <a:lnTo>
                  <a:pt x="5689" y="284"/>
                </a:lnTo>
                <a:lnTo>
                  <a:pt x="5696" y="284"/>
                </a:lnTo>
                <a:lnTo>
                  <a:pt x="5706" y="284"/>
                </a:lnTo>
                <a:lnTo>
                  <a:pt x="5722" y="284"/>
                </a:lnTo>
                <a:lnTo>
                  <a:pt x="5726" y="284"/>
                </a:lnTo>
                <a:lnTo>
                  <a:pt x="5730" y="282"/>
                </a:lnTo>
                <a:lnTo>
                  <a:pt x="5737" y="282"/>
                </a:lnTo>
                <a:lnTo>
                  <a:pt x="5741" y="289"/>
                </a:lnTo>
                <a:lnTo>
                  <a:pt x="5748" y="294"/>
                </a:lnTo>
                <a:lnTo>
                  <a:pt x="5754" y="293"/>
                </a:lnTo>
                <a:lnTo>
                  <a:pt x="5760" y="292"/>
                </a:lnTo>
                <a:lnTo>
                  <a:pt x="5765" y="291"/>
                </a:lnTo>
                <a:lnTo>
                  <a:pt x="5776" y="291"/>
                </a:lnTo>
                <a:lnTo>
                  <a:pt x="5786" y="289"/>
                </a:lnTo>
                <a:lnTo>
                  <a:pt x="5802" y="289"/>
                </a:lnTo>
                <a:lnTo>
                  <a:pt x="5820" y="289"/>
                </a:lnTo>
                <a:lnTo>
                  <a:pt x="5833" y="288"/>
                </a:lnTo>
                <a:lnTo>
                  <a:pt x="5864" y="286"/>
                </a:lnTo>
                <a:lnTo>
                  <a:pt x="5877" y="286"/>
                </a:lnTo>
                <a:lnTo>
                  <a:pt x="5897" y="285"/>
                </a:lnTo>
                <a:lnTo>
                  <a:pt x="5916" y="282"/>
                </a:lnTo>
                <a:lnTo>
                  <a:pt x="5935" y="280"/>
                </a:lnTo>
                <a:lnTo>
                  <a:pt x="5958" y="277"/>
                </a:lnTo>
                <a:lnTo>
                  <a:pt x="5969" y="276"/>
                </a:lnTo>
                <a:lnTo>
                  <a:pt x="5980" y="275"/>
                </a:lnTo>
                <a:lnTo>
                  <a:pt x="6007" y="271"/>
                </a:lnTo>
                <a:lnTo>
                  <a:pt x="6022" y="268"/>
                </a:lnTo>
                <a:lnTo>
                  <a:pt x="6050" y="264"/>
                </a:lnTo>
                <a:lnTo>
                  <a:pt x="6062" y="263"/>
                </a:lnTo>
                <a:lnTo>
                  <a:pt x="6079" y="261"/>
                </a:lnTo>
                <a:lnTo>
                  <a:pt x="6107" y="255"/>
                </a:lnTo>
                <a:lnTo>
                  <a:pt x="6126" y="252"/>
                </a:lnTo>
                <a:lnTo>
                  <a:pt x="6140" y="249"/>
                </a:lnTo>
                <a:lnTo>
                  <a:pt x="6164" y="241"/>
                </a:lnTo>
                <a:lnTo>
                  <a:pt x="6179" y="236"/>
                </a:lnTo>
                <a:lnTo>
                  <a:pt x="6197" y="228"/>
                </a:lnTo>
                <a:lnTo>
                  <a:pt x="6218" y="210"/>
                </a:lnTo>
                <a:lnTo>
                  <a:pt x="6228" y="205"/>
                </a:lnTo>
                <a:lnTo>
                  <a:pt x="6242" y="207"/>
                </a:lnTo>
                <a:lnTo>
                  <a:pt x="6260" y="201"/>
                </a:lnTo>
                <a:lnTo>
                  <a:pt x="6274" y="187"/>
                </a:lnTo>
                <a:lnTo>
                  <a:pt x="6282" y="176"/>
                </a:lnTo>
                <a:lnTo>
                  <a:pt x="6297" y="165"/>
                </a:lnTo>
                <a:lnTo>
                  <a:pt x="6306" y="163"/>
                </a:lnTo>
                <a:lnTo>
                  <a:pt x="6324" y="161"/>
                </a:lnTo>
                <a:lnTo>
                  <a:pt x="6335" y="162"/>
                </a:lnTo>
                <a:lnTo>
                  <a:pt x="6351" y="162"/>
                </a:lnTo>
                <a:lnTo>
                  <a:pt x="6367" y="162"/>
                </a:lnTo>
                <a:lnTo>
                  <a:pt x="6383" y="162"/>
                </a:lnTo>
                <a:lnTo>
                  <a:pt x="6399" y="161"/>
                </a:lnTo>
                <a:lnTo>
                  <a:pt x="6421" y="161"/>
                </a:lnTo>
                <a:lnTo>
                  <a:pt x="6425" y="161"/>
                </a:lnTo>
                <a:lnTo>
                  <a:pt x="6437" y="160"/>
                </a:lnTo>
                <a:lnTo>
                  <a:pt x="6455" y="159"/>
                </a:lnTo>
                <a:lnTo>
                  <a:pt x="6472" y="160"/>
                </a:lnTo>
                <a:lnTo>
                  <a:pt x="6485" y="161"/>
                </a:lnTo>
                <a:lnTo>
                  <a:pt x="6499" y="163"/>
                </a:lnTo>
                <a:lnTo>
                  <a:pt x="6514" y="165"/>
                </a:lnTo>
                <a:lnTo>
                  <a:pt x="6531" y="169"/>
                </a:lnTo>
                <a:lnTo>
                  <a:pt x="6539" y="169"/>
                </a:lnTo>
                <a:lnTo>
                  <a:pt x="6552" y="169"/>
                </a:lnTo>
                <a:lnTo>
                  <a:pt x="6567" y="172"/>
                </a:lnTo>
                <a:lnTo>
                  <a:pt x="6585" y="172"/>
                </a:lnTo>
                <a:lnTo>
                  <a:pt x="6597" y="174"/>
                </a:lnTo>
                <a:lnTo>
                  <a:pt x="6617" y="176"/>
                </a:lnTo>
                <a:lnTo>
                  <a:pt x="6639" y="181"/>
                </a:lnTo>
                <a:lnTo>
                  <a:pt x="6653" y="182"/>
                </a:lnTo>
                <a:lnTo>
                  <a:pt x="6670" y="183"/>
                </a:lnTo>
                <a:lnTo>
                  <a:pt x="6687" y="184"/>
                </a:lnTo>
                <a:lnTo>
                  <a:pt x="6705" y="183"/>
                </a:lnTo>
                <a:lnTo>
                  <a:pt x="6721" y="182"/>
                </a:lnTo>
                <a:lnTo>
                  <a:pt x="6734" y="182"/>
                </a:lnTo>
                <a:lnTo>
                  <a:pt x="6753" y="183"/>
                </a:lnTo>
                <a:lnTo>
                  <a:pt x="6759" y="183"/>
                </a:lnTo>
                <a:lnTo>
                  <a:pt x="6768" y="183"/>
                </a:lnTo>
                <a:lnTo>
                  <a:pt x="6780" y="182"/>
                </a:lnTo>
                <a:lnTo>
                  <a:pt x="6788" y="182"/>
                </a:lnTo>
                <a:lnTo>
                  <a:pt x="6804" y="182"/>
                </a:lnTo>
                <a:lnTo>
                  <a:pt x="6827" y="182"/>
                </a:lnTo>
                <a:lnTo>
                  <a:pt x="6834" y="182"/>
                </a:lnTo>
                <a:lnTo>
                  <a:pt x="6840" y="182"/>
                </a:lnTo>
                <a:lnTo>
                  <a:pt x="6865" y="182"/>
                </a:lnTo>
                <a:lnTo>
                  <a:pt x="6888" y="179"/>
                </a:lnTo>
                <a:lnTo>
                  <a:pt x="6902" y="178"/>
                </a:lnTo>
                <a:lnTo>
                  <a:pt x="6917" y="177"/>
                </a:lnTo>
                <a:lnTo>
                  <a:pt x="6936" y="175"/>
                </a:lnTo>
                <a:lnTo>
                  <a:pt x="6956" y="173"/>
                </a:lnTo>
                <a:lnTo>
                  <a:pt x="6975" y="171"/>
                </a:lnTo>
                <a:lnTo>
                  <a:pt x="6990" y="170"/>
                </a:lnTo>
                <a:lnTo>
                  <a:pt x="7016" y="165"/>
                </a:lnTo>
                <a:lnTo>
                  <a:pt x="7032" y="163"/>
                </a:lnTo>
                <a:lnTo>
                  <a:pt x="7045" y="161"/>
                </a:lnTo>
                <a:lnTo>
                  <a:pt x="7059" y="157"/>
                </a:lnTo>
                <a:lnTo>
                  <a:pt x="7068" y="151"/>
                </a:lnTo>
                <a:lnTo>
                  <a:pt x="7079" y="146"/>
                </a:lnTo>
                <a:lnTo>
                  <a:pt x="7092" y="140"/>
                </a:lnTo>
                <a:lnTo>
                  <a:pt x="7098" y="138"/>
                </a:lnTo>
                <a:lnTo>
                  <a:pt x="7114" y="137"/>
                </a:lnTo>
                <a:lnTo>
                  <a:pt x="7126" y="129"/>
                </a:lnTo>
                <a:lnTo>
                  <a:pt x="7138" y="126"/>
                </a:lnTo>
                <a:lnTo>
                  <a:pt x="7151" y="120"/>
                </a:lnTo>
                <a:lnTo>
                  <a:pt x="7159" y="121"/>
                </a:lnTo>
                <a:lnTo>
                  <a:pt x="7171" y="116"/>
                </a:lnTo>
                <a:lnTo>
                  <a:pt x="7183" y="116"/>
                </a:lnTo>
                <a:lnTo>
                  <a:pt x="7190" y="116"/>
                </a:lnTo>
                <a:lnTo>
                  <a:pt x="7200" y="111"/>
                </a:lnTo>
                <a:lnTo>
                  <a:pt x="7209" y="104"/>
                </a:lnTo>
                <a:lnTo>
                  <a:pt x="7213" y="104"/>
                </a:lnTo>
                <a:lnTo>
                  <a:pt x="7222" y="104"/>
                </a:lnTo>
                <a:lnTo>
                  <a:pt x="7232" y="105"/>
                </a:lnTo>
                <a:lnTo>
                  <a:pt x="7243" y="106"/>
                </a:lnTo>
                <a:lnTo>
                  <a:pt x="7254" y="107"/>
                </a:lnTo>
                <a:lnTo>
                  <a:pt x="7265" y="110"/>
                </a:lnTo>
                <a:lnTo>
                  <a:pt x="7275" y="109"/>
                </a:lnTo>
                <a:lnTo>
                  <a:pt x="7285" y="107"/>
                </a:lnTo>
                <a:lnTo>
                  <a:pt x="7300" y="105"/>
                </a:lnTo>
                <a:lnTo>
                  <a:pt x="7314" y="103"/>
                </a:lnTo>
                <a:lnTo>
                  <a:pt x="7324" y="100"/>
                </a:lnTo>
                <a:lnTo>
                  <a:pt x="7333" y="98"/>
                </a:lnTo>
                <a:lnTo>
                  <a:pt x="7347" y="96"/>
                </a:lnTo>
                <a:lnTo>
                  <a:pt x="7368" y="93"/>
                </a:lnTo>
                <a:lnTo>
                  <a:pt x="7378" y="91"/>
                </a:lnTo>
                <a:lnTo>
                  <a:pt x="7387" y="90"/>
                </a:lnTo>
                <a:lnTo>
                  <a:pt x="7402" y="86"/>
                </a:lnTo>
                <a:lnTo>
                  <a:pt x="7409" y="85"/>
                </a:lnTo>
                <a:lnTo>
                  <a:pt x="7418" y="84"/>
                </a:lnTo>
                <a:lnTo>
                  <a:pt x="7432" y="69"/>
                </a:lnTo>
                <a:lnTo>
                  <a:pt x="7443" y="68"/>
                </a:lnTo>
                <a:lnTo>
                  <a:pt x="7452" y="67"/>
                </a:lnTo>
                <a:lnTo>
                  <a:pt x="7460" y="66"/>
                </a:lnTo>
                <a:lnTo>
                  <a:pt x="7470" y="66"/>
                </a:lnTo>
                <a:lnTo>
                  <a:pt x="7478" y="65"/>
                </a:lnTo>
                <a:lnTo>
                  <a:pt x="7486" y="63"/>
                </a:lnTo>
                <a:lnTo>
                  <a:pt x="7501" y="62"/>
                </a:lnTo>
                <a:lnTo>
                  <a:pt x="7511" y="62"/>
                </a:lnTo>
                <a:lnTo>
                  <a:pt x="7525" y="61"/>
                </a:lnTo>
                <a:lnTo>
                  <a:pt x="7538" y="61"/>
                </a:lnTo>
                <a:lnTo>
                  <a:pt x="7551" y="61"/>
                </a:lnTo>
                <a:lnTo>
                  <a:pt x="7559" y="61"/>
                </a:lnTo>
                <a:lnTo>
                  <a:pt x="7563" y="61"/>
                </a:lnTo>
                <a:lnTo>
                  <a:pt x="7570" y="60"/>
                </a:lnTo>
                <a:lnTo>
                  <a:pt x="7578" y="60"/>
                </a:lnTo>
                <a:lnTo>
                  <a:pt x="7594" y="60"/>
                </a:lnTo>
                <a:lnTo>
                  <a:pt x="7607" y="59"/>
                </a:lnTo>
                <a:lnTo>
                  <a:pt x="7618" y="59"/>
                </a:lnTo>
                <a:lnTo>
                  <a:pt x="7628" y="59"/>
                </a:lnTo>
                <a:lnTo>
                  <a:pt x="7647" y="59"/>
                </a:lnTo>
                <a:lnTo>
                  <a:pt x="7660" y="59"/>
                </a:lnTo>
                <a:lnTo>
                  <a:pt x="7670" y="59"/>
                </a:lnTo>
                <a:lnTo>
                  <a:pt x="7687" y="58"/>
                </a:lnTo>
                <a:lnTo>
                  <a:pt x="7704" y="57"/>
                </a:lnTo>
                <a:lnTo>
                  <a:pt x="7716" y="57"/>
                </a:lnTo>
                <a:lnTo>
                  <a:pt x="7732" y="57"/>
                </a:lnTo>
                <a:lnTo>
                  <a:pt x="7751" y="57"/>
                </a:lnTo>
                <a:lnTo>
                  <a:pt x="7771" y="57"/>
                </a:lnTo>
                <a:lnTo>
                  <a:pt x="7793" y="58"/>
                </a:lnTo>
                <a:lnTo>
                  <a:pt x="7819" y="59"/>
                </a:lnTo>
                <a:lnTo>
                  <a:pt x="7840" y="58"/>
                </a:lnTo>
                <a:lnTo>
                  <a:pt x="7850" y="58"/>
                </a:lnTo>
                <a:lnTo>
                  <a:pt x="7876" y="57"/>
                </a:lnTo>
                <a:lnTo>
                  <a:pt x="7895" y="57"/>
                </a:lnTo>
                <a:lnTo>
                  <a:pt x="7908" y="56"/>
                </a:lnTo>
                <a:lnTo>
                  <a:pt x="7938" y="55"/>
                </a:lnTo>
                <a:lnTo>
                  <a:pt x="7958" y="53"/>
                </a:lnTo>
                <a:lnTo>
                  <a:pt x="7973" y="52"/>
                </a:lnTo>
                <a:lnTo>
                  <a:pt x="7985" y="52"/>
                </a:lnTo>
                <a:lnTo>
                  <a:pt x="7996" y="52"/>
                </a:lnTo>
                <a:lnTo>
                  <a:pt x="8014" y="48"/>
                </a:lnTo>
                <a:lnTo>
                  <a:pt x="8028" y="46"/>
                </a:lnTo>
                <a:lnTo>
                  <a:pt x="8048" y="44"/>
                </a:lnTo>
                <a:lnTo>
                  <a:pt x="8073" y="43"/>
                </a:lnTo>
                <a:lnTo>
                  <a:pt x="8102" y="40"/>
                </a:lnTo>
                <a:lnTo>
                  <a:pt x="8121" y="37"/>
                </a:lnTo>
                <a:lnTo>
                  <a:pt x="8135" y="36"/>
                </a:lnTo>
                <a:lnTo>
                  <a:pt x="8148" y="34"/>
                </a:lnTo>
                <a:lnTo>
                  <a:pt x="8161" y="33"/>
                </a:lnTo>
                <a:lnTo>
                  <a:pt x="8175" y="33"/>
                </a:lnTo>
                <a:lnTo>
                  <a:pt x="8186" y="32"/>
                </a:lnTo>
                <a:lnTo>
                  <a:pt x="8195" y="31"/>
                </a:lnTo>
                <a:lnTo>
                  <a:pt x="8206" y="29"/>
                </a:lnTo>
                <a:lnTo>
                  <a:pt x="8221" y="29"/>
                </a:lnTo>
                <a:lnTo>
                  <a:pt x="8229" y="28"/>
                </a:lnTo>
                <a:lnTo>
                  <a:pt x="8243" y="27"/>
                </a:lnTo>
                <a:lnTo>
                  <a:pt x="8254" y="26"/>
                </a:lnTo>
                <a:lnTo>
                  <a:pt x="8264" y="23"/>
                </a:lnTo>
                <a:lnTo>
                  <a:pt x="8277" y="22"/>
                </a:lnTo>
                <a:lnTo>
                  <a:pt x="8292" y="20"/>
                </a:lnTo>
                <a:lnTo>
                  <a:pt x="8308" y="18"/>
                </a:lnTo>
                <a:lnTo>
                  <a:pt x="8320" y="16"/>
                </a:lnTo>
                <a:lnTo>
                  <a:pt x="8335" y="14"/>
                </a:lnTo>
                <a:lnTo>
                  <a:pt x="8349" y="9"/>
                </a:lnTo>
                <a:lnTo>
                  <a:pt x="8366" y="8"/>
                </a:lnTo>
                <a:lnTo>
                  <a:pt x="8402" y="3"/>
                </a:lnTo>
                <a:lnTo>
                  <a:pt x="8426" y="0"/>
                </a:lnTo>
                <a:lnTo>
                  <a:pt x="8426" y="0"/>
                </a:lnTo>
                <a:lnTo>
                  <a:pt x="8402" y="3"/>
                </a:lnTo>
                <a:lnTo>
                  <a:pt x="8366" y="8"/>
                </a:lnTo>
                <a:lnTo>
                  <a:pt x="8349" y="9"/>
                </a:lnTo>
                <a:lnTo>
                  <a:pt x="8335" y="14"/>
                </a:lnTo>
                <a:lnTo>
                  <a:pt x="8320" y="16"/>
                </a:lnTo>
                <a:lnTo>
                  <a:pt x="8308" y="18"/>
                </a:lnTo>
                <a:lnTo>
                  <a:pt x="8292" y="20"/>
                </a:lnTo>
                <a:lnTo>
                  <a:pt x="8277" y="22"/>
                </a:lnTo>
                <a:lnTo>
                  <a:pt x="8264" y="23"/>
                </a:lnTo>
                <a:lnTo>
                  <a:pt x="8254" y="26"/>
                </a:lnTo>
                <a:lnTo>
                  <a:pt x="8243" y="27"/>
                </a:lnTo>
                <a:lnTo>
                  <a:pt x="8229" y="28"/>
                </a:lnTo>
                <a:lnTo>
                  <a:pt x="8221" y="29"/>
                </a:lnTo>
                <a:lnTo>
                  <a:pt x="8206" y="29"/>
                </a:lnTo>
                <a:lnTo>
                  <a:pt x="8195" y="31"/>
                </a:lnTo>
                <a:lnTo>
                  <a:pt x="8186" y="32"/>
                </a:lnTo>
                <a:lnTo>
                  <a:pt x="8175" y="33"/>
                </a:lnTo>
                <a:lnTo>
                  <a:pt x="8161" y="33"/>
                </a:lnTo>
                <a:lnTo>
                  <a:pt x="8148" y="34"/>
                </a:lnTo>
                <a:lnTo>
                  <a:pt x="8135" y="36"/>
                </a:lnTo>
                <a:lnTo>
                  <a:pt x="8121" y="37"/>
                </a:lnTo>
                <a:lnTo>
                  <a:pt x="8102" y="40"/>
                </a:lnTo>
                <a:lnTo>
                  <a:pt x="8073" y="43"/>
                </a:lnTo>
                <a:lnTo>
                  <a:pt x="8048" y="44"/>
                </a:lnTo>
                <a:lnTo>
                  <a:pt x="8028" y="46"/>
                </a:lnTo>
                <a:lnTo>
                  <a:pt x="8014" y="48"/>
                </a:lnTo>
                <a:lnTo>
                  <a:pt x="7996" y="52"/>
                </a:lnTo>
                <a:lnTo>
                  <a:pt x="7985" y="52"/>
                </a:lnTo>
                <a:lnTo>
                  <a:pt x="7973" y="52"/>
                </a:lnTo>
                <a:lnTo>
                  <a:pt x="7958" y="53"/>
                </a:lnTo>
                <a:lnTo>
                  <a:pt x="7938" y="55"/>
                </a:lnTo>
                <a:lnTo>
                  <a:pt x="7908" y="56"/>
                </a:lnTo>
                <a:lnTo>
                  <a:pt x="7895" y="57"/>
                </a:lnTo>
                <a:lnTo>
                  <a:pt x="7876" y="57"/>
                </a:lnTo>
                <a:lnTo>
                  <a:pt x="7850" y="58"/>
                </a:lnTo>
                <a:lnTo>
                  <a:pt x="7840" y="58"/>
                </a:lnTo>
                <a:lnTo>
                  <a:pt x="7819" y="59"/>
                </a:lnTo>
                <a:lnTo>
                  <a:pt x="7793" y="58"/>
                </a:lnTo>
                <a:lnTo>
                  <a:pt x="7771" y="57"/>
                </a:lnTo>
                <a:lnTo>
                  <a:pt x="7751" y="57"/>
                </a:lnTo>
                <a:lnTo>
                  <a:pt x="7732" y="57"/>
                </a:lnTo>
                <a:lnTo>
                  <a:pt x="7716" y="57"/>
                </a:lnTo>
                <a:lnTo>
                  <a:pt x="7704" y="57"/>
                </a:lnTo>
                <a:lnTo>
                  <a:pt x="7687" y="58"/>
                </a:lnTo>
                <a:lnTo>
                  <a:pt x="7670" y="59"/>
                </a:lnTo>
                <a:lnTo>
                  <a:pt x="7660" y="59"/>
                </a:lnTo>
                <a:lnTo>
                  <a:pt x="7647" y="59"/>
                </a:lnTo>
                <a:lnTo>
                  <a:pt x="7628" y="59"/>
                </a:lnTo>
                <a:lnTo>
                  <a:pt x="7618" y="59"/>
                </a:lnTo>
                <a:lnTo>
                  <a:pt x="7607" y="59"/>
                </a:lnTo>
                <a:lnTo>
                  <a:pt x="7594" y="60"/>
                </a:lnTo>
                <a:lnTo>
                  <a:pt x="7578" y="60"/>
                </a:lnTo>
                <a:lnTo>
                  <a:pt x="7570" y="60"/>
                </a:lnTo>
                <a:lnTo>
                  <a:pt x="7563" y="61"/>
                </a:lnTo>
                <a:lnTo>
                  <a:pt x="7559" y="61"/>
                </a:lnTo>
                <a:lnTo>
                  <a:pt x="7551" y="61"/>
                </a:lnTo>
                <a:lnTo>
                  <a:pt x="7538" y="61"/>
                </a:lnTo>
                <a:lnTo>
                  <a:pt x="7525" y="61"/>
                </a:lnTo>
                <a:lnTo>
                  <a:pt x="7511" y="62"/>
                </a:lnTo>
                <a:lnTo>
                  <a:pt x="7501" y="62"/>
                </a:lnTo>
                <a:lnTo>
                  <a:pt x="7486" y="63"/>
                </a:lnTo>
                <a:lnTo>
                  <a:pt x="7478" y="65"/>
                </a:lnTo>
                <a:lnTo>
                  <a:pt x="7470" y="66"/>
                </a:lnTo>
                <a:lnTo>
                  <a:pt x="7460" y="66"/>
                </a:lnTo>
                <a:lnTo>
                  <a:pt x="7452" y="67"/>
                </a:lnTo>
                <a:lnTo>
                  <a:pt x="7443" y="68"/>
                </a:lnTo>
                <a:lnTo>
                  <a:pt x="7432" y="69"/>
                </a:lnTo>
                <a:lnTo>
                  <a:pt x="7418" y="84"/>
                </a:lnTo>
                <a:lnTo>
                  <a:pt x="7409" y="85"/>
                </a:lnTo>
                <a:lnTo>
                  <a:pt x="7402" y="86"/>
                </a:lnTo>
                <a:lnTo>
                  <a:pt x="7387" y="90"/>
                </a:lnTo>
                <a:lnTo>
                  <a:pt x="7378" y="91"/>
                </a:lnTo>
                <a:lnTo>
                  <a:pt x="7368" y="93"/>
                </a:lnTo>
                <a:lnTo>
                  <a:pt x="7347" y="96"/>
                </a:lnTo>
                <a:lnTo>
                  <a:pt x="7333" y="98"/>
                </a:lnTo>
                <a:lnTo>
                  <a:pt x="7324" y="100"/>
                </a:lnTo>
                <a:lnTo>
                  <a:pt x="7314" y="103"/>
                </a:lnTo>
                <a:lnTo>
                  <a:pt x="7300" y="105"/>
                </a:lnTo>
                <a:lnTo>
                  <a:pt x="7285" y="107"/>
                </a:lnTo>
                <a:lnTo>
                  <a:pt x="7275" y="109"/>
                </a:lnTo>
                <a:lnTo>
                  <a:pt x="7265" y="110"/>
                </a:lnTo>
                <a:lnTo>
                  <a:pt x="7254" y="107"/>
                </a:lnTo>
                <a:lnTo>
                  <a:pt x="7243" y="106"/>
                </a:lnTo>
                <a:lnTo>
                  <a:pt x="7232" y="105"/>
                </a:lnTo>
                <a:lnTo>
                  <a:pt x="7222" y="104"/>
                </a:lnTo>
                <a:lnTo>
                  <a:pt x="7213" y="104"/>
                </a:lnTo>
                <a:lnTo>
                  <a:pt x="7209" y="104"/>
                </a:lnTo>
                <a:lnTo>
                  <a:pt x="7200" y="111"/>
                </a:lnTo>
                <a:lnTo>
                  <a:pt x="7190" y="116"/>
                </a:lnTo>
                <a:lnTo>
                  <a:pt x="7183" y="116"/>
                </a:lnTo>
                <a:lnTo>
                  <a:pt x="7171" y="116"/>
                </a:lnTo>
                <a:lnTo>
                  <a:pt x="7159" y="121"/>
                </a:lnTo>
                <a:lnTo>
                  <a:pt x="7151" y="120"/>
                </a:lnTo>
                <a:lnTo>
                  <a:pt x="7138" y="126"/>
                </a:lnTo>
                <a:lnTo>
                  <a:pt x="7126" y="129"/>
                </a:lnTo>
                <a:lnTo>
                  <a:pt x="7114" y="137"/>
                </a:lnTo>
                <a:lnTo>
                  <a:pt x="7098" y="138"/>
                </a:lnTo>
                <a:lnTo>
                  <a:pt x="7092" y="140"/>
                </a:lnTo>
                <a:lnTo>
                  <a:pt x="7079" y="146"/>
                </a:lnTo>
                <a:lnTo>
                  <a:pt x="7068" y="151"/>
                </a:lnTo>
                <a:lnTo>
                  <a:pt x="7059" y="157"/>
                </a:lnTo>
                <a:lnTo>
                  <a:pt x="7045" y="161"/>
                </a:lnTo>
                <a:lnTo>
                  <a:pt x="7032" y="163"/>
                </a:lnTo>
                <a:lnTo>
                  <a:pt x="7016" y="165"/>
                </a:lnTo>
                <a:lnTo>
                  <a:pt x="6990" y="170"/>
                </a:lnTo>
                <a:lnTo>
                  <a:pt x="6975" y="171"/>
                </a:lnTo>
                <a:lnTo>
                  <a:pt x="6956" y="173"/>
                </a:lnTo>
                <a:lnTo>
                  <a:pt x="6936" y="175"/>
                </a:lnTo>
                <a:lnTo>
                  <a:pt x="6917" y="177"/>
                </a:lnTo>
                <a:lnTo>
                  <a:pt x="6902" y="178"/>
                </a:lnTo>
                <a:lnTo>
                  <a:pt x="6888" y="179"/>
                </a:lnTo>
                <a:lnTo>
                  <a:pt x="6865" y="182"/>
                </a:lnTo>
                <a:lnTo>
                  <a:pt x="6840" y="182"/>
                </a:lnTo>
                <a:lnTo>
                  <a:pt x="6834" y="182"/>
                </a:lnTo>
                <a:lnTo>
                  <a:pt x="6827" y="182"/>
                </a:lnTo>
                <a:lnTo>
                  <a:pt x="6804" y="182"/>
                </a:lnTo>
                <a:lnTo>
                  <a:pt x="6788" y="182"/>
                </a:lnTo>
                <a:lnTo>
                  <a:pt x="6780" y="182"/>
                </a:lnTo>
                <a:lnTo>
                  <a:pt x="6768" y="183"/>
                </a:lnTo>
                <a:lnTo>
                  <a:pt x="6759" y="183"/>
                </a:lnTo>
                <a:lnTo>
                  <a:pt x="6753" y="183"/>
                </a:lnTo>
                <a:lnTo>
                  <a:pt x="6734" y="182"/>
                </a:lnTo>
                <a:lnTo>
                  <a:pt x="6721" y="182"/>
                </a:lnTo>
                <a:lnTo>
                  <a:pt x="6705" y="183"/>
                </a:lnTo>
                <a:lnTo>
                  <a:pt x="6687" y="184"/>
                </a:lnTo>
                <a:lnTo>
                  <a:pt x="6670" y="183"/>
                </a:lnTo>
                <a:lnTo>
                  <a:pt x="6653" y="182"/>
                </a:lnTo>
                <a:lnTo>
                  <a:pt x="6639" y="181"/>
                </a:lnTo>
                <a:lnTo>
                  <a:pt x="6617" y="176"/>
                </a:lnTo>
                <a:lnTo>
                  <a:pt x="6597" y="174"/>
                </a:lnTo>
                <a:lnTo>
                  <a:pt x="6585" y="172"/>
                </a:lnTo>
                <a:lnTo>
                  <a:pt x="6567" y="172"/>
                </a:lnTo>
                <a:lnTo>
                  <a:pt x="6552" y="169"/>
                </a:lnTo>
                <a:lnTo>
                  <a:pt x="6539" y="169"/>
                </a:lnTo>
                <a:lnTo>
                  <a:pt x="6531" y="169"/>
                </a:lnTo>
                <a:lnTo>
                  <a:pt x="6514" y="165"/>
                </a:lnTo>
                <a:lnTo>
                  <a:pt x="6499" y="163"/>
                </a:lnTo>
                <a:lnTo>
                  <a:pt x="6485" y="161"/>
                </a:lnTo>
                <a:lnTo>
                  <a:pt x="6472" y="160"/>
                </a:lnTo>
                <a:lnTo>
                  <a:pt x="6455" y="159"/>
                </a:lnTo>
                <a:lnTo>
                  <a:pt x="6437" y="160"/>
                </a:lnTo>
                <a:lnTo>
                  <a:pt x="6425" y="161"/>
                </a:lnTo>
                <a:lnTo>
                  <a:pt x="6421" y="161"/>
                </a:lnTo>
                <a:lnTo>
                  <a:pt x="6399" y="161"/>
                </a:lnTo>
                <a:lnTo>
                  <a:pt x="6383" y="162"/>
                </a:lnTo>
                <a:lnTo>
                  <a:pt x="6367" y="162"/>
                </a:lnTo>
                <a:lnTo>
                  <a:pt x="6351" y="162"/>
                </a:lnTo>
                <a:lnTo>
                  <a:pt x="6335" y="162"/>
                </a:lnTo>
                <a:lnTo>
                  <a:pt x="6324" y="161"/>
                </a:lnTo>
                <a:lnTo>
                  <a:pt x="6306" y="163"/>
                </a:lnTo>
                <a:lnTo>
                  <a:pt x="6297" y="174"/>
                </a:lnTo>
                <a:lnTo>
                  <a:pt x="6282" y="197"/>
                </a:lnTo>
                <a:lnTo>
                  <a:pt x="6274" y="204"/>
                </a:lnTo>
                <a:lnTo>
                  <a:pt x="6260" y="214"/>
                </a:lnTo>
                <a:lnTo>
                  <a:pt x="6242" y="226"/>
                </a:lnTo>
                <a:lnTo>
                  <a:pt x="6228" y="222"/>
                </a:lnTo>
                <a:lnTo>
                  <a:pt x="6218" y="225"/>
                </a:lnTo>
                <a:lnTo>
                  <a:pt x="6197" y="242"/>
                </a:lnTo>
                <a:lnTo>
                  <a:pt x="6179" y="247"/>
                </a:lnTo>
                <a:lnTo>
                  <a:pt x="6164" y="255"/>
                </a:lnTo>
                <a:lnTo>
                  <a:pt x="6140" y="266"/>
                </a:lnTo>
                <a:lnTo>
                  <a:pt x="6126" y="273"/>
                </a:lnTo>
                <a:lnTo>
                  <a:pt x="6107" y="282"/>
                </a:lnTo>
                <a:lnTo>
                  <a:pt x="6079" y="291"/>
                </a:lnTo>
                <a:lnTo>
                  <a:pt x="6062" y="295"/>
                </a:lnTo>
                <a:lnTo>
                  <a:pt x="6050" y="299"/>
                </a:lnTo>
                <a:lnTo>
                  <a:pt x="6022" y="305"/>
                </a:lnTo>
                <a:lnTo>
                  <a:pt x="6007" y="307"/>
                </a:lnTo>
                <a:lnTo>
                  <a:pt x="5980" y="311"/>
                </a:lnTo>
                <a:lnTo>
                  <a:pt x="5969" y="312"/>
                </a:lnTo>
                <a:lnTo>
                  <a:pt x="5958" y="314"/>
                </a:lnTo>
                <a:lnTo>
                  <a:pt x="5935" y="319"/>
                </a:lnTo>
                <a:lnTo>
                  <a:pt x="5916" y="323"/>
                </a:lnTo>
                <a:lnTo>
                  <a:pt x="5897" y="325"/>
                </a:lnTo>
                <a:lnTo>
                  <a:pt x="5877" y="326"/>
                </a:lnTo>
                <a:lnTo>
                  <a:pt x="5864" y="328"/>
                </a:lnTo>
                <a:lnTo>
                  <a:pt x="5833" y="330"/>
                </a:lnTo>
                <a:lnTo>
                  <a:pt x="5820" y="331"/>
                </a:lnTo>
                <a:lnTo>
                  <a:pt x="5802" y="332"/>
                </a:lnTo>
                <a:lnTo>
                  <a:pt x="5786" y="332"/>
                </a:lnTo>
                <a:lnTo>
                  <a:pt x="5776" y="332"/>
                </a:lnTo>
                <a:lnTo>
                  <a:pt x="5765" y="327"/>
                </a:lnTo>
                <a:lnTo>
                  <a:pt x="5760" y="324"/>
                </a:lnTo>
                <a:lnTo>
                  <a:pt x="5754" y="324"/>
                </a:lnTo>
                <a:lnTo>
                  <a:pt x="5748" y="325"/>
                </a:lnTo>
                <a:lnTo>
                  <a:pt x="5741" y="325"/>
                </a:lnTo>
                <a:lnTo>
                  <a:pt x="5737" y="326"/>
                </a:lnTo>
                <a:lnTo>
                  <a:pt x="5730" y="326"/>
                </a:lnTo>
                <a:lnTo>
                  <a:pt x="5726" y="326"/>
                </a:lnTo>
                <a:lnTo>
                  <a:pt x="5722" y="326"/>
                </a:lnTo>
                <a:lnTo>
                  <a:pt x="5706" y="327"/>
                </a:lnTo>
                <a:lnTo>
                  <a:pt x="5696" y="328"/>
                </a:lnTo>
                <a:lnTo>
                  <a:pt x="5689" y="328"/>
                </a:lnTo>
                <a:lnTo>
                  <a:pt x="5677" y="326"/>
                </a:lnTo>
                <a:lnTo>
                  <a:pt x="5666" y="325"/>
                </a:lnTo>
                <a:lnTo>
                  <a:pt x="5662" y="325"/>
                </a:lnTo>
                <a:lnTo>
                  <a:pt x="5655" y="324"/>
                </a:lnTo>
                <a:lnTo>
                  <a:pt x="5648" y="323"/>
                </a:lnTo>
                <a:lnTo>
                  <a:pt x="5636" y="320"/>
                </a:lnTo>
                <a:lnTo>
                  <a:pt x="5626" y="315"/>
                </a:lnTo>
                <a:lnTo>
                  <a:pt x="5621" y="313"/>
                </a:lnTo>
                <a:lnTo>
                  <a:pt x="5614" y="311"/>
                </a:lnTo>
                <a:lnTo>
                  <a:pt x="5610" y="308"/>
                </a:lnTo>
                <a:lnTo>
                  <a:pt x="5603" y="308"/>
                </a:lnTo>
                <a:lnTo>
                  <a:pt x="5595" y="310"/>
                </a:lnTo>
                <a:lnTo>
                  <a:pt x="5586" y="311"/>
                </a:lnTo>
                <a:lnTo>
                  <a:pt x="5581" y="311"/>
                </a:lnTo>
                <a:lnTo>
                  <a:pt x="5576" y="312"/>
                </a:lnTo>
                <a:lnTo>
                  <a:pt x="5572" y="312"/>
                </a:lnTo>
                <a:lnTo>
                  <a:pt x="5563" y="310"/>
                </a:lnTo>
                <a:lnTo>
                  <a:pt x="5560" y="310"/>
                </a:lnTo>
                <a:lnTo>
                  <a:pt x="5549" y="312"/>
                </a:lnTo>
                <a:lnTo>
                  <a:pt x="5541" y="316"/>
                </a:lnTo>
                <a:lnTo>
                  <a:pt x="5535" y="317"/>
                </a:lnTo>
                <a:lnTo>
                  <a:pt x="5532" y="318"/>
                </a:lnTo>
                <a:lnTo>
                  <a:pt x="5525" y="321"/>
                </a:lnTo>
                <a:lnTo>
                  <a:pt x="5517" y="323"/>
                </a:lnTo>
                <a:lnTo>
                  <a:pt x="5510" y="324"/>
                </a:lnTo>
                <a:lnTo>
                  <a:pt x="5504" y="326"/>
                </a:lnTo>
                <a:lnTo>
                  <a:pt x="5500" y="326"/>
                </a:lnTo>
                <a:lnTo>
                  <a:pt x="5489" y="327"/>
                </a:lnTo>
                <a:lnTo>
                  <a:pt x="5480" y="327"/>
                </a:lnTo>
                <a:lnTo>
                  <a:pt x="5469" y="327"/>
                </a:lnTo>
                <a:lnTo>
                  <a:pt x="5456" y="326"/>
                </a:lnTo>
                <a:lnTo>
                  <a:pt x="5445" y="324"/>
                </a:lnTo>
                <a:lnTo>
                  <a:pt x="5433" y="321"/>
                </a:lnTo>
                <a:lnTo>
                  <a:pt x="5421" y="320"/>
                </a:lnTo>
                <a:lnTo>
                  <a:pt x="5413" y="319"/>
                </a:lnTo>
                <a:lnTo>
                  <a:pt x="5407" y="318"/>
                </a:lnTo>
                <a:lnTo>
                  <a:pt x="5403" y="317"/>
                </a:lnTo>
                <a:lnTo>
                  <a:pt x="5394" y="316"/>
                </a:lnTo>
                <a:lnTo>
                  <a:pt x="5390" y="316"/>
                </a:lnTo>
                <a:lnTo>
                  <a:pt x="5385" y="316"/>
                </a:lnTo>
                <a:lnTo>
                  <a:pt x="5372" y="314"/>
                </a:lnTo>
                <a:lnTo>
                  <a:pt x="5353" y="313"/>
                </a:lnTo>
                <a:lnTo>
                  <a:pt x="5342" y="311"/>
                </a:lnTo>
                <a:lnTo>
                  <a:pt x="5332" y="306"/>
                </a:lnTo>
                <a:lnTo>
                  <a:pt x="5319" y="302"/>
                </a:lnTo>
                <a:lnTo>
                  <a:pt x="5313" y="298"/>
                </a:lnTo>
                <a:lnTo>
                  <a:pt x="5300" y="294"/>
                </a:lnTo>
                <a:lnTo>
                  <a:pt x="5288" y="293"/>
                </a:lnTo>
                <a:lnTo>
                  <a:pt x="5280" y="291"/>
                </a:lnTo>
                <a:lnTo>
                  <a:pt x="5273" y="290"/>
                </a:lnTo>
                <a:lnTo>
                  <a:pt x="5269" y="290"/>
                </a:lnTo>
                <a:lnTo>
                  <a:pt x="5262" y="289"/>
                </a:lnTo>
                <a:lnTo>
                  <a:pt x="5259" y="288"/>
                </a:lnTo>
                <a:lnTo>
                  <a:pt x="5253" y="288"/>
                </a:lnTo>
                <a:lnTo>
                  <a:pt x="5249" y="288"/>
                </a:lnTo>
                <a:lnTo>
                  <a:pt x="5240" y="287"/>
                </a:lnTo>
                <a:lnTo>
                  <a:pt x="5236" y="287"/>
                </a:lnTo>
                <a:lnTo>
                  <a:pt x="5231" y="287"/>
                </a:lnTo>
                <a:lnTo>
                  <a:pt x="5222" y="274"/>
                </a:lnTo>
                <a:lnTo>
                  <a:pt x="5214" y="272"/>
                </a:lnTo>
                <a:lnTo>
                  <a:pt x="5204" y="269"/>
                </a:lnTo>
                <a:lnTo>
                  <a:pt x="5195" y="240"/>
                </a:lnTo>
                <a:lnTo>
                  <a:pt x="5170" y="220"/>
                </a:lnTo>
                <a:lnTo>
                  <a:pt x="5151" y="227"/>
                </a:lnTo>
                <a:lnTo>
                  <a:pt x="5129" y="239"/>
                </a:lnTo>
                <a:lnTo>
                  <a:pt x="5111" y="246"/>
                </a:lnTo>
                <a:lnTo>
                  <a:pt x="5095" y="250"/>
                </a:lnTo>
                <a:lnTo>
                  <a:pt x="5076" y="250"/>
                </a:lnTo>
                <a:lnTo>
                  <a:pt x="5059" y="268"/>
                </a:lnTo>
                <a:lnTo>
                  <a:pt x="5047" y="285"/>
                </a:lnTo>
                <a:lnTo>
                  <a:pt x="5038" y="291"/>
                </a:lnTo>
                <a:lnTo>
                  <a:pt x="5027" y="297"/>
                </a:lnTo>
                <a:lnTo>
                  <a:pt x="5014" y="302"/>
                </a:lnTo>
                <a:lnTo>
                  <a:pt x="5005" y="302"/>
                </a:lnTo>
                <a:lnTo>
                  <a:pt x="4994" y="302"/>
                </a:lnTo>
                <a:lnTo>
                  <a:pt x="4982" y="302"/>
                </a:lnTo>
                <a:lnTo>
                  <a:pt x="4978" y="304"/>
                </a:lnTo>
                <a:lnTo>
                  <a:pt x="4968" y="310"/>
                </a:lnTo>
                <a:lnTo>
                  <a:pt x="4964" y="308"/>
                </a:lnTo>
                <a:lnTo>
                  <a:pt x="4960" y="307"/>
                </a:lnTo>
                <a:lnTo>
                  <a:pt x="4954" y="308"/>
                </a:lnTo>
                <a:lnTo>
                  <a:pt x="4948" y="313"/>
                </a:lnTo>
                <a:lnTo>
                  <a:pt x="4939" y="314"/>
                </a:lnTo>
                <a:lnTo>
                  <a:pt x="4930" y="313"/>
                </a:lnTo>
                <a:lnTo>
                  <a:pt x="4920" y="312"/>
                </a:lnTo>
                <a:lnTo>
                  <a:pt x="4907" y="311"/>
                </a:lnTo>
                <a:lnTo>
                  <a:pt x="4900" y="311"/>
                </a:lnTo>
                <a:lnTo>
                  <a:pt x="4890" y="308"/>
                </a:lnTo>
                <a:lnTo>
                  <a:pt x="4883" y="306"/>
                </a:lnTo>
                <a:lnTo>
                  <a:pt x="4875" y="305"/>
                </a:lnTo>
                <a:lnTo>
                  <a:pt x="4867" y="305"/>
                </a:lnTo>
                <a:lnTo>
                  <a:pt x="4861" y="305"/>
                </a:lnTo>
                <a:lnTo>
                  <a:pt x="4852" y="303"/>
                </a:lnTo>
                <a:lnTo>
                  <a:pt x="4848" y="302"/>
                </a:lnTo>
                <a:lnTo>
                  <a:pt x="4841" y="300"/>
                </a:lnTo>
                <a:lnTo>
                  <a:pt x="4834" y="298"/>
                </a:lnTo>
                <a:lnTo>
                  <a:pt x="4824" y="292"/>
                </a:lnTo>
                <a:lnTo>
                  <a:pt x="4818" y="288"/>
                </a:lnTo>
                <a:lnTo>
                  <a:pt x="4808" y="287"/>
                </a:lnTo>
                <a:lnTo>
                  <a:pt x="4802" y="289"/>
                </a:lnTo>
                <a:lnTo>
                  <a:pt x="4797" y="291"/>
                </a:lnTo>
                <a:lnTo>
                  <a:pt x="4791" y="293"/>
                </a:lnTo>
                <a:lnTo>
                  <a:pt x="4783" y="298"/>
                </a:lnTo>
                <a:lnTo>
                  <a:pt x="4772" y="302"/>
                </a:lnTo>
                <a:lnTo>
                  <a:pt x="4760" y="306"/>
                </a:lnTo>
                <a:lnTo>
                  <a:pt x="4742" y="314"/>
                </a:lnTo>
                <a:lnTo>
                  <a:pt x="4721" y="321"/>
                </a:lnTo>
                <a:lnTo>
                  <a:pt x="4711" y="323"/>
                </a:lnTo>
                <a:lnTo>
                  <a:pt x="4693" y="330"/>
                </a:lnTo>
                <a:lnTo>
                  <a:pt x="4681" y="336"/>
                </a:lnTo>
                <a:lnTo>
                  <a:pt x="4666" y="340"/>
                </a:lnTo>
                <a:lnTo>
                  <a:pt x="4658" y="341"/>
                </a:lnTo>
                <a:lnTo>
                  <a:pt x="4641" y="341"/>
                </a:lnTo>
                <a:lnTo>
                  <a:pt x="4626" y="342"/>
                </a:lnTo>
                <a:lnTo>
                  <a:pt x="4612" y="342"/>
                </a:lnTo>
                <a:lnTo>
                  <a:pt x="4604" y="342"/>
                </a:lnTo>
                <a:lnTo>
                  <a:pt x="4582" y="342"/>
                </a:lnTo>
                <a:lnTo>
                  <a:pt x="4572" y="341"/>
                </a:lnTo>
                <a:lnTo>
                  <a:pt x="4561" y="340"/>
                </a:lnTo>
                <a:lnTo>
                  <a:pt x="4541" y="337"/>
                </a:lnTo>
                <a:lnTo>
                  <a:pt x="4527" y="334"/>
                </a:lnTo>
                <a:lnTo>
                  <a:pt x="4512" y="332"/>
                </a:lnTo>
                <a:lnTo>
                  <a:pt x="4500" y="330"/>
                </a:lnTo>
                <a:lnTo>
                  <a:pt x="4485" y="328"/>
                </a:lnTo>
                <a:lnTo>
                  <a:pt x="4470" y="327"/>
                </a:lnTo>
                <a:lnTo>
                  <a:pt x="4461" y="327"/>
                </a:lnTo>
                <a:lnTo>
                  <a:pt x="4437" y="327"/>
                </a:lnTo>
                <a:lnTo>
                  <a:pt x="4432" y="328"/>
                </a:lnTo>
                <a:lnTo>
                  <a:pt x="4411" y="330"/>
                </a:lnTo>
                <a:lnTo>
                  <a:pt x="4393" y="331"/>
                </a:lnTo>
                <a:lnTo>
                  <a:pt x="4347" y="336"/>
                </a:lnTo>
                <a:lnTo>
                  <a:pt x="4343" y="336"/>
                </a:lnTo>
                <a:lnTo>
                  <a:pt x="4309" y="337"/>
                </a:lnTo>
                <a:lnTo>
                  <a:pt x="4307" y="337"/>
                </a:lnTo>
                <a:lnTo>
                  <a:pt x="4298" y="337"/>
                </a:lnTo>
                <a:lnTo>
                  <a:pt x="4285" y="338"/>
                </a:lnTo>
                <a:lnTo>
                  <a:pt x="4279" y="338"/>
                </a:lnTo>
                <a:lnTo>
                  <a:pt x="4265" y="339"/>
                </a:lnTo>
                <a:lnTo>
                  <a:pt x="4244" y="341"/>
                </a:lnTo>
                <a:lnTo>
                  <a:pt x="4230" y="342"/>
                </a:lnTo>
                <a:lnTo>
                  <a:pt x="4223" y="343"/>
                </a:lnTo>
                <a:lnTo>
                  <a:pt x="4204" y="344"/>
                </a:lnTo>
                <a:lnTo>
                  <a:pt x="4193" y="344"/>
                </a:lnTo>
                <a:lnTo>
                  <a:pt x="4158" y="346"/>
                </a:lnTo>
                <a:lnTo>
                  <a:pt x="4151" y="346"/>
                </a:lnTo>
                <a:lnTo>
                  <a:pt x="4145" y="346"/>
                </a:lnTo>
                <a:lnTo>
                  <a:pt x="4119" y="344"/>
                </a:lnTo>
                <a:lnTo>
                  <a:pt x="4107" y="343"/>
                </a:lnTo>
                <a:lnTo>
                  <a:pt x="4098" y="342"/>
                </a:lnTo>
                <a:lnTo>
                  <a:pt x="4088" y="341"/>
                </a:lnTo>
                <a:lnTo>
                  <a:pt x="4074" y="339"/>
                </a:lnTo>
                <a:lnTo>
                  <a:pt x="4061" y="337"/>
                </a:lnTo>
                <a:lnTo>
                  <a:pt x="4053" y="337"/>
                </a:lnTo>
                <a:lnTo>
                  <a:pt x="4044" y="336"/>
                </a:lnTo>
                <a:lnTo>
                  <a:pt x="4033" y="333"/>
                </a:lnTo>
                <a:lnTo>
                  <a:pt x="4018" y="333"/>
                </a:lnTo>
                <a:lnTo>
                  <a:pt x="4009" y="330"/>
                </a:lnTo>
                <a:lnTo>
                  <a:pt x="3994" y="326"/>
                </a:lnTo>
                <a:lnTo>
                  <a:pt x="3983" y="325"/>
                </a:lnTo>
                <a:lnTo>
                  <a:pt x="3978" y="325"/>
                </a:lnTo>
                <a:lnTo>
                  <a:pt x="3966" y="323"/>
                </a:lnTo>
                <a:lnTo>
                  <a:pt x="3957" y="323"/>
                </a:lnTo>
                <a:lnTo>
                  <a:pt x="3945" y="319"/>
                </a:lnTo>
                <a:lnTo>
                  <a:pt x="3931" y="315"/>
                </a:lnTo>
                <a:lnTo>
                  <a:pt x="3923" y="312"/>
                </a:lnTo>
                <a:lnTo>
                  <a:pt x="3917" y="310"/>
                </a:lnTo>
                <a:lnTo>
                  <a:pt x="3907" y="303"/>
                </a:lnTo>
                <a:lnTo>
                  <a:pt x="3900" y="304"/>
                </a:lnTo>
                <a:lnTo>
                  <a:pt x="3893" y="303"/>
                </a:lnTo>
                <a:lnTo>
                  <a:pt x="3887" y="302"/>
                </a:lnTo>
                <a:lnTo>
                  <a:pt x="3875" y="301"/>
                </a:lnTo>
                <a:lnTo>
                  <a:pt x="3869" y="301"/>
                </a:lnTo>
                <a:lnTo>
                  <a:pt x="3858" y="300"/>
                </a:lnTo>
                <a:lnTo>
                  <a:pt x="3850" y="297"/>
                </a:lnTo>
                <a:lnTo>
                  <a:pt x="3840" y="289"/>
                </a:lnTo>
                <a:lnTo>
                  <a:pt x="3833" y="286"/>
                </a:lnTo>
                <a:lnTo>
                  <a:pt x="3829" y="284"/>
                </a:lnTo>
                <a:lnTo>
                  <a:pt x="3818" y="280"/>
                </a:lnTo>
                <a:lnTo>
                  <a:pt x="3811" y="278"/>
                </a:lnTo>
                <a:lnTo>
                  <a:pt x="3801" y="279"/>
                </a:lnTo>
                <a:lnTo>
                  <a:pt x="3793" y="279"/>
                </a:lnTo>
                <a:lnTo>
                  <a:pt x="3786" y="278"/>
                </a:lnTo>
                <a:lnTo>
                  <a:pt x="3777" y="276"/>
                </a:lnTo>
                <a:lnTo>
                  <a:pt x="3768" y="273"/>
                </a:lnTo>
                <a:lnTo>
                  <a:pt x="3761" y="273"/>
                </a:lnTo>
                <a:lnTo>
                  <a:pt x="3755" y="273"/>
                </a:lnTo>
                <a:lnTo>
                  <a:pt x="3747" y="273"/>
                </a:lnTo>
                <a:lnTo>
                  <a:pt x="3740" y="263"/>
                </a:lnTo>
                <a:lnTo>
                  <a:pt x="3725" y="262"/>
                </a:lnTo>
                <a:lnTo>
                  <a:pt x="3723" y="262"/>
                </a:lnTo>
                <a:lnTo>
                  <a:pt x="3713" y="268"/>
                </a:lnTo>
                <a:lnTo>
                  <a:pt x="3703" y="269"/>
                </a:lnTo>
                <a:lnTo>
                  <a:pt x="3697" y="272"/>
                </a:lnTo>
                <a:lnTo>
                  <a:pt x="3687" y="274"/>
                </a:lnTo>
                <a:lnTo>
                  <a:pt x="3683" y="275"/>
                </a:lnTo>
                <a:lnTo>
                  <a:pt x="3674" y="276"/>
                </a:lnTo>
                <a:lnTo>
                  <a:pt x="3669" y="275"/>
                </a:lnTo>
                <a:lnTo>
                  <a:pt x="3660" y="273"/>
                </a:lnTo>
                <a:lnTo>
                  <a:pt x="3657" y="272"/>
                </a:lnTo>
                <a:lnTo>
                  <a:pt x="3650" y="269"/>
                </a:lnTo>
                <a:lnTo>
                  <a:pt x="3643" y="265"/>
                </a:lnTo>
                <a:lnTo>
                  <a:pt x="3634" y="261"/>
                </a:lnTo>
                <a:lnTo>
                  <a:pt x="3631" y="259"/>
                </a:lnTo>
                <a:lnTo>
                  <a:pt x="3625" y="255"/>
                </a:lnTo>
                <a:lnTo>
                  <a:pt x="3620" y="252"/>
                </a:lnTo>
                <a:lnTo>
                  <a:pt x="3614" y="249"/>
                </a:lnTo>
                <a:lnTo>
                  <a:pt x="3611" y="248"/>
                </a:lnTo>
                <a:lnTo>
                  <a:pt x="3603" y="247"/>
                </a:lnTo>
                <a:lnTo>
                  <a:pt x="3598" y="246"/>
                </a:lnTo>
                <a:lnTo>
                  <a:pt x="3590" y="243"/>
                </a:lnTo>
                <a:lnTo>
                  <a:pt x="3581" y="243"/>
                </a:lnTo>
                <a:lnTo>
                  <a:pt x="3572" y="243"/>
                </a:lnTo>
                <a:lnTo>
                  <a:pt x="3561" y="243"/>
                </a:lnTo>
                <a:lnTo>
                  <a:pt x="3554" y="241"/>
                </a:lnTo>
                <a:lnTo>
                  <a:pt x="3543" y="237"/>
                </a:lnTo>
                <a:lnTo>
                  <a:pt x="3536" y="236"/>
                </a:lnTo>
                <a:lnTo>
                  <a:pt x="3529" y="235"/>
                </a:lnTo>
                <a:lnTo>
                  <a:pt x="3522" y="235"/>
                </a:lnTo>
                <a:lnTo>
                  <a:pt x="3514" y="235"/>
                </a:lnTo>
                <a:lnTo>
                  <a:pt x="3506" y="235"/>
                </a:lnTo>
                <a:lnTo>
                  <a:pt x="3499" y="234"/>
                </a:lnTo>
                <a:lnTo>
                  <a:pt x="3492" y="233"/>
                </a:lnTo>
                <a:lnTo>
                  <a:pt x="3482" y="230"/>
                </a:lnTo>
                <a:lnTo>
                  <a:pt x="3476" y="228"/>
                </a:lnTo>
                <a:lnTo>
                  <a:pt x="3467" y="227"/>
                </a:lnTo>
                <a:lnTo>
                  <a:pt x="3455" y="225"/>
                </a:lnTo>
                <a:lnTo>
                  <a:pt x="3445" y="222"/>
                </a:lnTo>
                <a:lnTo>
                  <a:pt x="3441" y="221"/>
                </a:lnTo>
                <a:lnTo>
                  <a:pt x="3433" y="221"/>
                </a:lnTo>
                <a:lnTo>
                  <a:pt x="3425" y="221"/>
                </a:lnTo>
                <a:lnTo>
                  <a:pt x="3419" y="221"/>
                </a:lnTo>
                <a:lnTo>
                  <a:pt x="3413" y="220"/>
                </a:lnTo>
                <a:lnTo>
                  <a:pt x="3410" y="219"/>
                </a:lnTo>
                <a:lnTo>
                  <a:pt x="3399" y="216"/>
                </a:lnTo>
                <a:lnTo>
                  <a:pt x="3393" y="221"/>
                </a:lnTo>
                <a:lnTo>
                  <a:pt x="3385" y="237"/>
                </a:lnTo>
                <a:lnTo>
                  <a:pt x="3377" y="250"/>
                </a:lnTo>
                <a:lnTo>
                  <a:pt x="3364" y="255"/>
                </a:lnTo>
                <a:lnTo>
                  <a:pt x="3352" y="256"/>
                </a:lnTo>
                <a:lnTo>
                  <a:pt x="3346" y="256"/>
                </a:lnTo>
                <a:lnTo>
                  <a:pt x="3330" y="254"/>
                </a:lnTo>
                <a:lnTo>
                  <a:pt x="3324" y="253"/>
                </a:lnTo>
                <a:lnTo>
                  <a:pt x="3314" y="251"/>
                </a:lnTo>
                <a:lnTo>
                  <a:pt x="3307" y="250"/>
                </a:lnTo>
                <a:lnTo>
                  <a:pt x="3300" y="249"/>
                </a:lnTo>
                <a:lnTo>
                  <a:pt x="3294" y="249"/>
                </a:lnTo>
                <a:lnTo>
                  <a:pt x="3286" y="250"/>
                </a:lnTo>
                <a:lnTo>
                  <a:pt x="3281" y="250"/>
                </a:lnTo>
                <a:lnTo>
                  <a:pt x="3274" y="249"/>
                </a:lnTo>
                <a:lnTo>
                  <a:pt x="3269" y="249"/>
                </a:lnTo>
                <a:lnTo>
                  <a:pt x="3259" y="250"/>
                </a:lnTo>
                <a:lnTo>
                  <a:pt x="3256" y="251"/>
                </a:lnTo>
                <a:lnTo>
                  <a:pt x="3245" y="252"/>
                </a:lnTo>
                <a:lnTo>
                  <a:pt x="3236" y="253"/>
                </a:lnTo>
                <a:lnTo>
                  <a:pt x="3228" y="254"/>
                </a:lnTo>
                <a:lnTo>
                  <a:pt x="3218" y="253"/>
                </a:lnTo>
                <a:lnTo>
                  <a:pt x="3211" y="253"/>
                </a:lnTo>
                <a:lnTo>
                  <a:pt x="3202" y="250"/>
                </a:lnTo>
                <a:lnTo>
                  <a:pt x="3196" y="248"/>
                </a:lnTo>
                <a:lnTo>
                  <a:pt x="3183" y="248"/>
                </a:lnTo>
                <a:lnTo>
                  <a:pt x="3176" y="250"/>
                </a:lnTo>
                <a:lnTo>
                  <a:pt x="3168" y="252"/>
                </a:lnTo>
                <a:lnTo>
                  <a:pt x="3162" y="254"/>
                </a:lnTo>
                <a:lnTo>
                  <a:pt x="3162" y="254"/>
                </a:lnTo>
                <a:lnTo>
                  <a:pt x="3157" y="256"/>
                </a:lnTo>
                <a:lnTo>
                  <a:pt x="3146" y="260"/>
                </a:lnTo>
                <a:lnTo>
                  <a:pt x="3141" y="260"/>
                </a:lnTo>
                <a:lnTo>
                  <a:pt x="3130" y="259"/>
                </a:lnTo>
                <a:lnTo>
                  <a:pt x="3116" y="258"/>
                </a:lnTo>
                <a:lnTo>
                  <a:pt x="3114" y="258"/>
                </a:lnTo>
                <a:lnTo>
                  <a:pt x="3100" y="259"/>
                </a:lnTo>
                <a:lnTo>
                  <a:pt x="3086" y="262"/>
                </a:lnTo>
                <a:lnTo>
                  <a:pt x="3076" y="264"/>
                </a:lnTo>
                <a:lnTo>
                  <a:pt x="3071" y="265"/>
                </a:lnTo>
                <a:lnTo>
                  <a:pt x="3056" y="264"/>
                </a:lnTo>
                <a:lnTo>
                  <a:pt x="3038" y="263"/>
                </a:lnTo>
                <a:lnTo>
                  <a:pt x="3036" y="263"/>
                </a:lnTo>
                <a:lnTo>
                  <a:pt x="3019" y="263"/>
                </a:lnTo>
                <a:lnTo>
                  <a:pt x="3016" y="262"/>
                </a:lnTo>
                <a:lnTo>
                  <a:pt x="3007" y="261"/>
                </a:lnTo>
                <a:lnTo>
                  <a:pt x="3001" y="261"/>
                </a:lnTo>
                <a:lnTo>
                  <a:pt x="2992" y="261"/>
                </a:lnTo>
                <a:lnTo>
                  <a:pt x="2992" y="261"/>
                </a:lnTo>
                <a:lnTo>
                  <a:pt x="2991" y="261"/>
                </a:lnTo>
                <a:lnTo>
                  <a:pt x="2984" y="261"/>
                </a:lnTo>
                <a:lnTo>
                  <a:pt x="2974" y="260"/>
                </a:lnTo>
                <a:lnTo>
                  <a:pt x="2964" y="259"/>
                </a:lnTo>
                <a:lnTo>
                  <a:pt x="2955" y="259"/>
                </a:lnTo>
                <a:lnTo>
                  <a:pt x="2945" y="259"/>
                </a:lnTo>
                <a:lnTo>
                  <a:pt x="2941" y="259"/>
                </a:lnTo>
                <a:lnTo>
                  <a:pt x="2928" y="259"/>
                </a:lnTo>
                <a:lnTo>
                  <a:pt x="2918" y="259"/>
                </a:lnTo>
                <a:lnTo>
                  <a:pt x="2907" y="259"/>
                </a:lnTo>
                <a:lnTo>
                  <a:pt x="2886" y="259"/>
                </a:lnTo>
                <a:lnTo>
                  <a:pt x="2863" y="259"/>
                </a:lnTo>
                <a:lnTo>
                  <a:pt x="2846" y="258"/>
                </a:lnTo>
                <a:lnTo>
                  <a:pt x="2833" y="258"/>
                </a:lnTo>
                <a:lnTo>
                  <a:pt x="2818" y="259"/>
                </a:lnTo>
                <a:lnTo>
                  <a:pt x="2797" y="259"/>
                </a:lnTo>
                <a:lnTo>
                  <a:pt x="2781" y="259"/>
                </a:lnTo>
                <a:lnTo>
                  <a:pt x="2780" y="259"/>
                </a:lnTo>
                <a:lnTo>
                  <a:pt x="2663" y="261"/>
                </a:lnTo>
                <a:lnTo>
                  <a:pt x="2549" y="260"/>
                </a:lnTo>
                <a:lnTo>
                  <a:pt x="2518" y="258"/>
                </a:lnTo>
                <a:lnTo>
                  <a:pt x="2488" y="256"/>
                </a:lnTo>
                <a:lnTo>
                  <a:pt x="2438" y="254"/>
                </a:lnTo>
                <a:lnTo>
                  <a:pt x="2343" y="250"/>
                </a:lnTo>
                <a:lnTo>
                  <a:pt x="2213" y="235"/>
                </a:lnTo>
                <a:lnTo>
                  <a:pt x="2199" y="229"/>
                </a:lnTo>
                <a:lnTo>
                  <a:pt x="2145" y="213"/>
                </a:lnTo>
                <a:lnTo>
                  <a:pt x="2064" y="201"/>
                </a:lnTo>
                <a:lnTo>
                  <a:pt x="2001" y="191"/>
                </a:lnTo>
                <a:lnTo>
                  <a:pt x="1954" y="185"/>
                </a:lnTo>
                <a:lnTo>
                  <a:pt x="1886" y="174"/>
                </a:lnTo>
                <a:lnTo>
                  <a:pt x="1750" y="158"/>
                </a:lnTo>
                <a:lnTo>
                  <a:pt x="1667" y="149"/>
                </a:lnTo>
                <a:lnTo>
                  <a:pt x="1562" y="147"/>
                </a:lnTo>
                <a:lnTo>
                  <a:pt x="1050" y="147"/>
                </a:lnTo>
                <a:lnTo>
                  <a:pt x="258" y="153"/>
                </a:lnTo>
                <a:lnTo>
                  <a:pt x="0" y="155"/>
                </a:lnTo>
                <a:lnTo>
                  <a:pt x="0" y="155"/>
                </a:lnTo>
                <a:close/>
              </a:path>
            </a:pathLst>
          </a:custGeom>
          <a:solidFill>
            <a:srgbClr val="CCFFCC"/>
          </a:solidFill>
          <a:ln w="9525">
            <a:noFill/>
            <a:round/>
            <a:headEnd/>
            <a:tailEnd/>
          </a:ln>
        </p:spPr>
        <p:txBody>
          <a:bodyPr/>
          <a:lstStyle/>
          <a:p>
            <a:endParaRPr lang="en-GB"/>
          </a:p>
        </p:txBody>
      </p:sp>
      <p:sp>
        <p:nvSpPr>
          <p:cNvPr id="62" name="Freeform 2457"/>
          <p:cNvSpPr>
            <a:spLocks/>
          </p:cNvSpPr>
          <p:nvPr>
            <p:custDataLst>
              <p:tags r:id="rId53"/>
            </p:custDataLst>
          </p:nvPr>
        </p:nvSpPr>
        <p:spPr bwMode="auto">
          <a:xfrm>
            <a:off x="400988" y="2308232"/>
            <a:ext cx="8161157" cy="354497"/>
          </a:xfrm>
          <a:custGeom>
            <a:avLst/>
            <a:gdLst/>
            <a:ahLst/>
            <a:cxnLst>
              <a:cxn ang="0">
                <a:pos x="2518" y="258"/>
              </a:cxn>
              <a:cxn ang="0">
                <a:pos x="2964" y="259"/>
              </a:cxn>
              <a:cxn ang="0">
                <a:pos x="3114" y="258"/>
              </a:cxn>
              <a:cxn ang="0">
                <a:pos x="3245" y="252"/>
              </a:cxn>
              <a:cxn ang="0">
                <a:pos x="3385" y="237"/>
              </a:cxn>
              <a:cxn ang="0">
                <a:pos x="3514" y="235"/>
              </a:cxn>
              <a:cxn ang="0">
                <a:pos x="3634" y="261"/>
              </a:cxn>
              <a:cxn ang="0">
                <a:pos x="3761" y="273"/>
              </a:cxn>
              <a:cxn ang="0">
                <a:pos x="3900" y="304"/>
              </a:cxn>
              <a:cxn ang="0">
                <a:pos x="4074" y="339"/>
              </a:cxn>
              <a:cxn ang="0">
                <a:pos x="4307" y="337"/>
              </a:cxn>
              <a:cxn ang="0">
                <a:pos x="4582" y="342"/>
              </a:cxn>
              <a:cxn ang="0">
                <a:pos x="4802" y="289"/>
              </a:cxn>
              <a:cxn ang="0">
                <a:pos x="4939" y="314"/>
              </a:cxn>
              <a:cxn ang="0">
                <a:pos x="5111" y="246"/>
              </a:cxn>
              <a:cxn ang="0">
                <a:pos x="5280" y="291"/>
              </a:cxn>
              <a:cxn ang="0">
                <a:pos x="5445" y="324"/>
              </a:cxn>
              <a:cxn ang="0">
                <a:pos x="5576" y="312"/>
              </a:cxn>
              <a:cxn ang="0">
                <a:pos x="5706" y="327"/>
              </a:cxn>
              <a:cxn ang="0">
                <a:pos x="5897" y="325"/>
              </a:cxn>
              <a:cxn ang="0">
                <a:pos x="6218" y="225"/>
              </a:cxn>
              <a:cxn ang="0">
                <a:pos x="6455" y="159"/>
              </a:cxn>
              <a:cxn ang="0">
                <a:pos x="6721" y="182"/>
              </a:cxn>
              <a:cxn ang="0">
                <a:pos x="6975" y="171"/>
              </a:cxn>
              <a:cxn ang="0">
                <a:pos x="7190" y="116"/>
              </a:cxn>
              <a:cxn ang="0">
                <a:pos x="7378" y="91"/>
              </a:cxn>
              <a:cxn ang="0">
                <a:pos x="7559" y="61"/>
              </a:cxn>
              <a:cxn ang="0">
                <a:pos x="7793" y="58"/>
              </a:cxn>
              <a:cxn ang="0">
                <a:pos x="8121" y="37"/>
              </a:cxn>
              <a:cxn ang="0">
                <a:pos x="8335" y="14"/>
              </a:cxn>
              <a:cxn ang="0">
                <a:pos x="8229" y="41"/>
              </a:cxn>
              <a:cxn ang="0">
                <a:pos x="7973" y="61"/>
              </a:cxn>
              <a:cxn ang="0">
                <a:pos x="7660" y="62"/>
              </a:cxn>
              <a:cxn ang="0">
                <a:pos x="7470" y="66"/>
              </a:cxn>
              <a:cxn ang="0">
                <a:pos x="7275" y="112"/>
              </a:cxn>
              <a:cxn ang="0">
                <a:pos x="7098" y="157"/>
              </a:cxn>
              <a:cxn ang="0">
                <a:pos x="6834" y="201"/>
              </a:cxn>
              <a:cxn ang="0">
                <a:pos x="6585" y="178"/>
              </a:cxn>
              <a:cxn ang="0">
                <a:pos x="6335" y="162"/>
              </a:cxn>
              <a:cxn ang="0">
                <a:pos x="6062" y="314"/>
              </a:cxn>
              <a:cxn ang="0">
                <a:pos x="5765" y="333"/>
              </a:cxn>
              <a:cxn ang="0">
                <a:pos x="5636" y="336"/>
              </a:cxn>
              <a:cxn ang="0">
                <a:pos x="5525" y="333"/>
              </a:cxn>
              <a:cxn ang="0">
                <a:pos x="5385" y="329"/>
              </a:cxn>
              <a:cxn ang="0">
                <a:pos x="5236" y="287"/>
              </a:cxn>
              <a:cxn ang="0">
                <a:pos x="5005" y="331"/>
              </a:cxn>
              <a:cxn ang="0">
                <a:pos x="4867" y="307"/>
              </a:cxn>
              <a:cxn ang="0">
                <a:pos x="4711" y="342"/>
              </a:cxn>
              <a:cxn ang="0">
                <a:pos x="4470" y="346"/>
              </a:cxn>
              <a:cxn ang="0">
                <a:pos x="4204" y="364"/>
              </a:cxn>
              <a:cxn ang="0">
                <a:pos x="3983" y="344"/>
              </a:cxn>
              <a:cxn ang="0">
                <a:pos x="3833" y="305"/>
              </a:cxn>
              <a:cxn ang="0">
                <a:pos x="3697" y="286"/>
              </a:cxn>
              <a:cxn ang="0">
                <a:pos x="3590" y="245"/>
              </a:cxn>
              <a:cxn ang="0">
                <a:pos x="3445" y="225"/>
              </a:cxn>
              <a:cxn ang="0">
                <a:pos x="3307" y="265"/>
              </a:cxn>
              <a:cxn ang="0">
                <a:pos x="3176" y="254"/>
              </a:cxn>
              <a:cxn ang="0">
                <a:pos x="3019" y="267"/>
              </a:cxn>
              <a:cxn ang="0">
                <a:pos x="2863" y="263"/>
              </a:cxn>
              <a:cxn ang="0">
                <a:pos x="2001" y="191"/>
              </a:cxn>
            </a:cxnLst>
            <a:rect l="0" t="0" r="r" b="b"/>
            <a:pathLst>
              <a:path w="8426" h="365">
                <a:moveTo>
                  <a:pt x="0" y="155"/>
                </a:moveTo>
                <a:lnTo>
                  <a:pt x="258" y="153"/>
                </a:lnTo>
                <a:lnTo>
                  <a:pt x="1050" y="147"/>
                </a:lnTo>
                <a:lnTo>
                  <a:pt x="1562" y="147"/>
                </a:lnTo>
                <a:lnTo>
                  <a:pt x="1667" y="149"/>
                </a:lnTo>
                <a:lnTo>
                  <a:pt x="1750" y="158"/>
                </a:lnTo>
                <a:lnTo>
                  <a:pt x="1886" y="174"/>
                </a:lnTo>
                <a:lnTo>
                  <a:pt x="1954" y="185"/>
                </a:lnTo>
                <a:lnTo>
                  <a:pt x="2001" y="191"/>
                </a:lnTo>
                <a:lnTo>
                  <a:pt x="2064" y="201"/>
                </a:lnTo>
                <a:lnTo>
                  <a:pt x="2145" y="213"/>
                </a:lnTo>
                <a:lnTo>
                  <a:pt x="2199" y="229"/>
                </a:lnTo>
                <a:lnTo>
                  <a:pt x="2213" y="235"/>
                </a:lnTo>
                <a:lnTo>
                  <a:pt x="2343" y="250"/>
                </a:lnTo>
                <a:lnTo>
                  <a:pt x="2438" y="254"/>
                </a:lnTo>
                <a:lnTo>
                  <a:pt x="2488" y="256"/>
                </a:lnTo>
                <a:lnTo>
                  <a:pt x="2518" y="258"/>
                </a:lnTo>
                <a:lnTo>
                  <a:pt x="2549" y="260"/>
                </a:lnTo>
                <a:lnTo>
                  <a:pt x="2663" y="261"/>
                </a:lnTo>
                <a:lnTo>
                  <a:pt x="2780" y="259"/>
                </a:lnTo>
                <a:lnTo>
                  <a:pt x="2781" y="259"/>
                </a:lnTo>
                <a:lnTo>
                  <a:pt x="2797" y="259"/>
                </a:lnTo>
                <a:lnTo>
                  <a:pt x="2818" y="259"/>
                </a:lnTo>
                <a:lnTo>
                  <a:pt x="2833" y="258"/>
                </a:lnTo>
                <a:lnTo>
                  <a:pt x="2846" y="258"/>
                </a:lnTo>
                <a:lnTo>
                  <a:pt x="2863" y="259"/>
                </a:lnTo>
                <a:lnTo>
                  <a:pt x="2886" y="259"/>
                </a:lnTo>
                <a:lnTo>
                  <a:pt x="2907" y="259"/>
                </a:lnTo>
                <a:lnTo>
                  <a:pt x="2918" y="259"/>
                </a:lnTo>
                <a:lnTo>
                  <a:pt x="2928" y="259"/>
                </a:lnTo>
                <a:lnTo>
                  <a:pt x="2941" y="259"/>
                </a:lnTo>
                <a:lnTo>
                  <a:pt x="2945" y="259"/>
                </a:lnTo>
                <a:lnTo>
                  <a:pt x="2955" y="259"/>
                </a:lnTo>
                <a:lnTo>
                  <a:pt x="2964" y="259"/>
                </a:lnTo>
                <a:lnTo>
                  <a:pt x="2974" y="260"/>
                </a:lnTo>
                <a:lnTo>
                  <a:pt x="2984" y="261"/>
                </a:lnTo>
                <a:lnTo>
                  <a:pt x="2991" y="261"/>
                </a:lnTo>
                <a:lnTo>
                  <a:pt x="2992" y="261"/>
                </a:lnTo>
                <a:lnTo>
                  <a:pt x="2992" y="261"/>
                </a:lnTo>
                <a:lnTo>
                  <a:pt x="3001" y="261"/>
                </a:lnTo>
                <a:lnTo>
                  <a:pt x="3007" y="261"/>
                </a:lnTo>
                <a:lnTo>
                  <a:pt x="3016" y="262"/>
                </a:lnTo>
                <a:lnTo>
                  <a:pt x="3019" y="263"/>
                </a:lnTo>
                <a:lnTo>
                  <a:pt x="3036" y="263"/>
                </a:lnTo>
                <a:lnTo>
                  <a:pt x="3038" y="263"/>
                </a:lnTo>
                <a:lnTo>
                  <a:pt x="3056" y="264"/>
                </a:lnTo>
                <a:lnTo>
                  <a:pt x="3071" y="265"/>
                </a:lnTo>
                <a:lnTo>
                  <a:pt x="3076" y="264"/>
                </a:lnTo>
                <a:lnTo>
                  <a:pt x="3086" y="262"/>
                </a:lnTo>
                <a:lnTo>
                  <a:pt x="3100" y="259"/>
                </a:lnTo>
                <a:lnTo>
                  <a:pt x="3114" y="258"/>
                </a:lnTo>
                <a:lnTo>
                  <a:pt x="3116" y="258"/>
                </a:lnTo>
                <a:lnTo>
                  <a:pt x="3130" y="259"/>
                </a:lnTo>
                <a:lnTo>
                  <a:pt x="3141" y="260"/>
                </a:lnTo>
                <a:lnTo>
                  <a:pt x="3146" y="260"/>
                </a:lnTo>
                <a:lnTo>
                  <a:pt x="3157" y="256"/>
                </a:lnTo>
                <a:lnTo>
                  <a:pt x="3162" y="254"/>
                </a:lnTo>
                <a:lnTo>
                  <a:pt x="3162" y="254"/>
                </a:lnTo>
                <a:lnTo>
                  <a:pt x="3168" y="252"/>
                </a:lnTo>
                <a:lnTo>
                  <a:pt x="3176" y="250"/>
                </a:lnTo>
                <a:lnTo>
                  <a:pt x="3183" y="248"/>
                </a:lnTo>
                <a:lnTo>
                  <a:pt x="3196" y="248"/>
                </a:lnTo>
                <a:lnTo>
                  <a:pt x="3202" y="250"/>
                </a:lnTo>
                <a:lnTo>
                  <a:pt x="3211" y="253"/>
                </a:lnTo>
                <a:lnTo>
                  <a:pt x="3218" y="253"/>
                </a:lnTo>
                <a:lnTo>
                  <a:pt x="3228" y="254"/>
                </a:lnTo>
                <a:lnTo>
                  <a:pt x="3236" y="253"/>
                </a:lnTo>
                <a:lnTo>
                  <a:pt x="3245" y="252"/>
                </a:lnTo>
                <a:lnTo>
                  <a:pt x="3256" y="251"/>
                </a:lnTo>
                <a:lnTo>
                  <a:pt x="3259" y="250"/>
                </a:lnTo>
                <a:lnTo>
                  <a:pt x="3269" y="249"/>
                </a:lnTo>
                <a:lnTo>
                  <a:pt x="3274" y="249"/>
                </a:lnTo>
                <a:lnTo>
                  <a:pt x="3281" y="250"/>
                </a:lnTo>
                <a:lnTo>
                  <a:pt x="3286" y="250"/>
                </a:lnTo>
                <a:lnTo>
                  <a:pt x="3294" y="249"/>
                </a:lnTo>
                <a:lnTo>
                  <a:pt x="3300" y="249"/>
                </a:lnTo>
                <a:lnTo>
                  <a:pt x="3307" y="250"/>
                </a:lnTo>
                <a:lnTo>
                  <a:pt x="3314" y="251"/>
                </a:lnTo>
                <a:lnTo>
                  <a:pt x="3324" y="253"/>
                </a:lnTo>
                <a:lnTo>
                  <a:pt x="3330" y="254"/>
                </a:lnTo>
                <a:lnTo>
                  <a:pt x="3346" y="256"/>
                </a:lnTo>
                <a:lnTo>
                  <a:pt x="3352" y="256"/>
                </a:lnTo>
                <a:lnTo>
                  <a:pt x="3364" y="255"/>
                </a:lnTo>
                <a:lnTo>
                  <a:pt x="3377" y="250"/>
                </a:lnTo>
                <a:lnTo>
                  <a:pt x="3385" y="237"/>
                </a:lnTo>
                <a:lnTo>
                  <a:pt x="3393" y="221"/>
                </a:lnTo>
                <a:lnTo>
                  <a:pt x="3399" y="216"/>
                </a:lnTo>
                <a:lnTo>
                  <a:pt x="3410" y="219"/>
                </a:lnTo>
                <a:lnTo>
                  <a:pt x="3413" y="220"/>
                </a:lnTo>
                <a:lnTo>
                  <a:pt x="3419" y="221"/>
                </a:lnTo>
                <a:lnTo>
                  <a:pt x="3425" y="221"/>
                </a:lnTo>
                <a:lnTo>
                  <a:pt x="3433" y="221"/>
                </a:lnTo>
                <a:lnTo>
                  <a:pt x="3441" y="221"/>
                </a:lnTo>
                <a:lnTo>
                  <a:pt x="3445" y="222"/>
                </a:lnTo>
                <a:lnTo>
                  <a:pt x="3455" y="225"/>
                </a:lnTo>
                <a:lnTo>
                  <a:pt x="3467" y="227"/>
                </a:lnTo>
                <a:lnTo>
                  <a:pt x="3476" y="228"/>
                </a:lnTo>
                <a:lnTo>
                  <a:pt x="3482" y="230"/>
                </a:lnTo>
                <a:lnTo>
                  <a:pt x="3492" y="233"/>
                </a:lnTo>
                <a:lnTo>
                  <a:pt x="3499" y="234"/>
                </a:lnTo>
                <a:lnTo>
                  <a:pt x="3506" y="235"/>
                </a:lnTo>
                <a:lnTo>
                  <a:pt x="3514" y="235"/>
                </a:lnTo>
                <a:lnTo>
                  <a:pt x="3522" y="235"/>
                </a:lnTo>
                <a:lnTo>
                  <a:pt x="3529" y="235"/>
                </a:lnTo>
                <a:lnTo>
                  <a:pt x="3536" y="236"/>
                </a:lnTo>
                <a:lnTo>
                  <a:pt x="3543" y="237"/>
                </a:lnTo>
                <a:lnTo>
                  <a:pt x="3554" y="241"/>
                </a:lnTo>
                <a:lnTo>
                  <a:pt x="3561" y="243"/>
                </a:lnTo>
                <a:lnTo>
                  <a:pt x="3572" y="243"/>
                </a:lnTo>
                <a:lnTo>
                  <a:pt x="3581" y="243"/>
                </a:lnTo>
                <a:lnTo>
                  <a:pt x="3590" y="243"/>
                </a:lnTo>
                <a:lnTo>
                  <a:pt x="3598" y="246"/>
                </a:lnTo>
                <a:lnTo>
                  <a:pt x="3603" y="247"/>
                </a:lnTo>
                <a:lnTo>
                  <a:pt x="3611" y="248"/>
                </a:lnTo>
                <a:lnTo>
                  <a:pt x="3614" y="249"/>
                </a:lnTo>
                <a:lnTo>
                  <a:pt x="3620" y="252"/>
                </a:lnTo>
                <a:lnTo>
                  <a:pt x="3625" y="255"/>
                </a:lnTo>
                <a:lnTo>
                  <a:pt x="3631" y="259"/>
                </a:lnTo>
                <a:lnTo>
                  <a:pt x="3634" y="261"/>
                </a:lnTo>
                <a:lnTo>
                  <a:pt x="3643" y="265"/>
                </a:lnTo>
                <a:lnTo>
                  <a:pt x="3650" y="269"/>
                </a:lnTo>
                <a:lnTo>
                  <a:pt x="3657" y="272"/>
                </a:lnTo>
                <a:lnTo>
                  <a:pt x="3660" y="273"/>
                </a:lnTo>
                <a:lnTo>
                  <a:pt x="3669" y="275"/>
                </a:lnTo>
                <a:lnTo>
                  <a:pt x="3674" y="276"/>
                </a:lnTo>
                <a:lnTo>
                  <a:pt x="3683" y="275"/>
                </a:lnTo>
                <a:lnTo>
                  <a:pt x="3687" y="274"/>
                </a:lnTo>
                <a:lnTo>
                  <a:pt x="3697" y="272"/>
                </a:lnTo>
                <a:lnTo>
                  <a:pt x="3703" y="269"/>
                </a:lnTo>
                <a:lnTo>
                  <a:pt x="3713" y="268"/>
                </a:lnTo>
                <a:lnTo>
                  <a:pt x="3723" y="262"/>
                </a:lnTo>
                <a:lnTo>
                  <a:pt x="3725" y="262"/>
                </a:lnTo>
                <a:lnTo>
                  <a:pt x="3740" y="263"/>
                </a:lnTo>
                <a:lnTo>
                  <a:pt x="3747" y="273"/>
                </a:lnTo>
                <a:lnTo>
                  <a:pt x="3755" y="273"/>
                </a:lnTo>
                <a:lnTo>
                  <a:pt x="3761" y="273"/>
                </a:lnTo>
                <a:lnTo>
                  <a:pt x="3768" y="273"/>
                </a:lnTo>
                <a:lnTo>
                  <a:pt x="3777" y="276"/>
                </a:lnTo>
                <a:lnTo>
                  <a:pt x="3786" y="278"/>
                </a:lnTo>
                <a:lnTo>
                  <a:pt x="3793" y="279"/>
                </a:lnTo>
                <a:lnTo>
                  <a:pt x="3801" y="279"/>
                </a:lnTo>
                <a:lnTo>
                  <a:pt x="3811" y="278"/>
                </a:lnTo>
                <a:lnTo>
                  <a:pt x="3818" y="280"/>
                </a:lnTo>
                <a:lnTo>
                  <a:pt x="3829" y="284"/>
                </a:lnTo>
                <a:lnTo>
                  <a:pt x="3833" y="286"/>
                </a:lnTo>
                <a:lnTo>
                  <a:pt x="3840" y="289"/>
                </a:lnTo>
                <a:lnTo>
                  <a:pt x="3850" y="297"/>
                </a:lnTo>
                <a:lnTo>
                  <a:pt x="3858" y="300"/>
                </a:lnTo>
                <a:lnTo>
                  <a:pt x="3869" y="301"/>
                </a:lnTo>
                <a:lnTo>
                  <a:pt x="3875" y="301"/>
                </a:lnTo>
                <a:lnTo>
                  <a:pt x="3887" y="302"/>
                </a:lnTo>
                <a:lnTo>
                  <a:pt x="3893" y="303"/>
                </a:lnTo>
                <a:lnTo>
                  <a:pt x="3900" y="304"/>
                </a:lnTo>
                <a:lnTo>
                  <a:pt x="3907" y="303"/>
                </a:lnTo>
                <a:lnTo>
                  <a:pt x="3917" y="310"/>
                </a:lnTo>
                <a:lnTo>
                  <a:pt x="3923" y="312"/>
                </a:lnTo>
                <a:lnTo>
                  <a:pt x="3931" y="315"/>
                </a:lnTo>
                <a:lnTo>
                  <a:pt x="3945" y="319"/>
                </a:lnTo>
                <a:lnTo>
                  <a:pt x="3957" y="323"/>
                </a:lnTo>
                <a:lnTo>
                  <a:pt x="3966" y="323"/>
                </a:lnTo>
                <a:lnTo>
                  <a:pt x="3978" y="325"/>
                </a:lnTo>
                <a:lnTo>
                  <a:pt x="3983" y="325"/>
                </a:lnTo>
                <a:lnTo>
                  <a:pt x="3994" y="326"/>
                </a:lnTo>
                <a:lnTo>
                  <a:pt x="4009" y="330"/>
                </a:lnTo>
                <a:lnTo>
                  <a:pt x="4018" y="333"/>
                </a:lnTo>
                <a:lnTo>
                  <a:pt x="4033" y="333"/>
                </a:lnTo>
                <a:lnTo>
                  <a:pt x="4044" y="336"/>
                </a:lnTo>
                <a:lnTo>
                  <a:pt x="4053" y="337"/>
                </a:lnTo>
                <a:lnTo>
                  <a:pt x="4061" y="337"/>
                </a:lnTo>
                <a:lnTo>
                  <a:pt x="4074" y="339"/>
                </a:lnTo>
                <a:lnTo>
                  <a:pt x="4088" y="341"/>
                </a:lnTo>
                <a:lnTo>
                  <a:pt x="4098" y="342"/>
                </a:lnTo>
                <a:lnTo>
                  <a:pt x="4107" y="343"/>
                </a:lnTo>
                <a:lnTo>
                  <a:pt x="4119" y="344"/>
                </a:lnTo>
                <a:lnTo>
                  <a:pt x="4145" y="346"/>
                </a:lnTo>
                <a:lnTo>
                  <a:pt x="4151" y="346"/>
                </a:lnTo>
                <a:lnTo>
                  <a:pt x="4158" y="346"/>
                </a:lnTo>
                <a:lnTo>
                  <a:pt x="4193" y="344"/>
                </a:lnTo>
                <a:lnTo>
                  <a:pt x="4204" y="344"/>
                </a:lnTo>
                <a:lnTo>
                  <a:pt x="4223" y="343"/>
                </a:lnTo>
                <a:lnTo>
                  <a:pt x="4230" y="342"/>
                </a:lnTo>
                <a:lnTo>
                  <a:pt x="4244" y="341"/>
                </a:lnTo>
                <a:lnTo>
                  <a:pt x="4265" y="339"/>
                </a:lnTo>
                <a:lnTo>
                  <a:pt x="4279" y="338"/>
                </a:lnTo>
                <a:lnTo>
                  <a:pt x="4285" y="338"/>
                </a:lnTo>
                <a:lnTo>
                  <a:pt x="4298" y="337"/>
                </a:lnTo>
                <a:lnTo>
                  <a:pt x="4307" y="337"/>
                </a:lnTo>
                <a:lnTo>
                  <a:pt x="4309" y="337"/>
                </a:lnTo>
                <a:lnTo>
                  <a:pt x="4343" y="336"/>
                </a:lnTo>
                <a:lnTo>
                  <a:pt x="4347" y="336"/>
                </a:lnTo>
                <a:lnTo>
                  <a:pt x="4393" y="331"/>
                </a:lnTo>
                <a:lnTo>
                  <a:pt x="4411" y="330"/>
                </a:lnTo>
                <a:lnTo>
                  <a:pt x="4432" y="328"/>
                </a:lnTo>
                <a:lnTo>
                  <a:pt x="4437" y="327"/>
                </a:lnTo>
                <a:lnTo>
                  <a:pt x="4461" y="327"/>
                </a:lnTo>
                <a:lnTo>
                  <a:pt x="4470" y="327"/>
                </a:lnTo>
                <a:lnTo>
                  <a:pt x="4485" y="328"/>
                </a:lnTo>
                <a:lnTo>
                  <a:pt x="4500" y="330"/>
                </a:lnTo>
                <a:lnTo>
                  <a:pt x="4512" y="332"/>
                </a:lnTo>
                <a:lnTo>
                  <a:pt x="4527" y="334"/>
                </a:lnTo>
                <a:lnTo>
                  <a:pt x="4541" y="337"/>
                </a:lnTo>
                <a:lnTo>
                  <a:pt x="4561" y="340"/>
                </a:lnTo>
                <a:lnTo>
                  <a:pt x="4572" y="341"/>
                </a:lnTo>
                <a:lnTo>
                  <a:pt x="4582" y="342"/>
                </a:lnTo>
                <a:lnTo>
                  <a:pt x="4604" y="342"/>
                </a:lnTo>
                <a:lnTo>
                  <a:pt x="4612" y="342"/>
                </a:lnTo>
                <a:lnTo>
                  <a:pt x="4626" y="342"/>
                </a:lnTo>
                <a:lnTo>
                  <a:pt x="4641" y="341"/>
                </a:lnTo>
                <a:lnTo>
                  <a:pt x="4658" y="341"/>
                </a:lnTo>
                <a:lnTo>
                  <a:pt x="4666" y="340"/>
                </a:lnTo>
                <a:lnTo>
                  <a:pt x="4681" y="336"/>
                </a:lnTo>
                <a:lnTo>
                  <a:pt x="4693" y="330"/>
                </a:lnTo>
                <a:lnTo>
                  <a:pt x="4711" y="323"/>
                </a:lnTo>
                <a:lnTo>
                  <a:pt x="4721" y="321"/>
                </a:lnTo>
                <a:lnTo>
                  <a:pt x="4742" y="314"/>
                </a:lnTo>
                <a:lnTo>
                  <a:pt x="4760" y="306"/>
                </a:lnTo>
                <a:lnTo>
                  <a:pt x="4772" y="302"/>
                </a:lnTo>
                <a:lnTo>
                  <a:pt x="4783" y="298"/>
                </a:lnTo>
                <a:lnTo>
                  <a:pt x="4791" y="293"/>
                </a:lnTo>
                <a:lnTo>
                  <a:pt x="4797" y="291"/>
                </a:lnTo>
                <a:lnTo>
                  <a:pt x="4802" y="289"/>
                </a:lnTo>
                <a:lnTo>
                  <a:pt x="4808" y="287"/>
                </a:lnTo>
                <a:lnTo>
                  <a:pt x="4818" y="288"/>
                </a:lnTo>
                <a:lnTo>
                  <a:pt x="4824" y="292"/>
                </a:lnTo>
                <a:lnTo>
                  <a:pt x="4834" y="298"/>
                </a:lnTo>
                <a:lnTo>
                  <a:pt x="4841" y="300"/>
                </a:lnTo>
                <a:lnTo>
                  <a:pt x="4848" y="302"/>
                </a:lnTo>
                <a:lnTo>
                  <a:pt x="4852" y="303"/>
                </a:lnTo>
                <a:lnTo>
                  <a:pt x="4861" y="305"/>
                </a:lnTo>
                <a:lnTo>
                  <a:pt x="4867" y="305"/>
                </a:lnTo>
                <a:lnTo>
                  <a:pt x="4875" y="305"/>
                </a:lnTo>
                <a:lnTo>
                  <a:pt x="4883" y="306"/>
                </a:lnTo>
                <a:lnTo>
                  <a:pt x="4890" y="308"/>
                </a:lnTo>
                <a:lnTo>
                  <a:pt x="4900" y="311"/>
                </a:lnTo>
                <a:lnTo>
                  <a:pt x="4907" y="311"/>
                </a:lnTo>
                <a:lnTo>
                  <a:pt x="4920" y="312"/>
                </a:lnTo>
                <a:lnTo>
                  <a:pt x="4930" y="313"/>
                </a:lnTo>
                <a:lnTo>
                  <a:pt x="4939" y="314"/>
                </a:lnTo>
                <a:lnTo>
                  <a:pt x="4948" y="313"/>
                </a:lnTo>
                <a:lnTo>
                  <a:pt x="4954" y="308"/>
                </a:lnTo>
                <a:lnTo>
                  <a:pt x="4960" y="307"/>
                </a:lnTo>
                <a:lnTo>
                  <a:pt x="4964" y="308"/>
                </a:lnTo>
                <a:lnTo>
                  <a:pt x="4968" y="310"/>
                </a:lnTo>
                <a:lnTo>
                  <a:pt x="4978" y="304"/>
                </a:lnTo>
                <a:lnTo>
                  <a:pt x="4982" y="302"/>
                </a:lnTo>
                <a:lnTo>
                  <a:pt x="4994" y="302"/>
                </a:lnTo>
                <a:lnTo>
                  <a:pt x="5005" y="302"/>
                </a:lnTo>
                <a:lnTo>
                  <a:pt x="5014" y="302"/>
                </a:lnTo>
                <a:lnTo>
                  <a:pt x="5027" y="297"/>
                </a:lnTo>
                <a:lnTo>
                  <a:pt x="5038" y="291"/>
                </a:lnTo>
                <a:lnTo>
                  <a:pt x="5047" y="285"/>
                </a:lnTo>
                <a:lnTo>
                  <a:pt x="5059" y="268"/>
                </a:lnTo>
                <a:lnTo>
                  <a:pt x="5076" y="250"/>
                </a:lnTo>
                <a:lnTo>
                  <a:pt x="5095" y="250"/>
                </a:lnTo>
                <a:lnTo>
                  <a:pt x="5111" y="246"/>
                </a:lnTo>
                <a:lnTo>
                  <a:pt x="5129" y="239"/>
                </a:lnTo>
                <a:lnTo>
                  <a:pt x="5151" y="227"/>
                </a:lnTo>
                <a:lnTo>
                  <a:pt x="5170" y="220"/>
                </a:lnTo>
                <a:lnTo>
                  <a:pt x="5195" y="240"/>
                </a:lnTo>
                <a:lnTo>
                  <a:pt x="5204" y="269"/>
                </a:lnTo>
                <a:lnTo>
                  <a:pt x="5214" y="272"/>
                </a:lnTo>
                <a:lnTo>
                  <a:pt x="5222" y="274"/>
                </a:lnTo>
                <a:lnTo>
                  <a:pt x="5231" y="287"/>
                </a:lnTo>
                <a:lnTo>
                  <a:pt x="5236" y="287"/>
                </a:lnTo>
                <a:lnTo>
                  <a:pt x="5240" y="287"/>
                </a:lnTo>
                <a:lnTo>
                  <a:pt x="5249" y="288"/>
                </a:lnTo>
                <a:lnTo>
                  <a:pt x="5253" y="288"/>
                </a:lnTo>
                <a:lnTo>
                  <a:pt x="5259" y="288"/>
                </a:lnTo>
                <a:lnTo>
                  <a:pt x="5262" y="289"/>
                </a:lnTo>
                <a:lnTo>
                  <a:pt x="5269" y="290"/>
                </a:lnTo>
                <a:lnTo>
                  <a:pt x="5273" y="290"/>
                </a:lnTo>
                <a:lnTo>
                  <a:pt x="5280" y="291"/>
                </a:lnTo>
                <a:lnTo>
                  <a:pt x="5288" y="293"/>
                </a:lnTo>
                <a:lnTo>
                  <a:pt x="5300" y="294"/>
                </a:lnTo>
                <a:lnTo>
                  <a:pt x="5313" y="298"/>
                </a:lnTo>
                <a:lnTo>
                  <a:pt x="5319" y="302"/>
                </a:lnTo>
                <a:lnTo>
                  <a:pt x="5332" y="306"/>
                </a:lnTo>
                <a:lnTo>
                  <a:pt x="5342" y="311"/>
                </a:lnTo>
                <a:lnTo>
                  <a:pt x="5353" y="313"/>
                </a:lnTo>
                <a:lnTo>
                  <a:pt x="5372" y="314"/>
                </a:lnTo>
                <a:lnTo>
                  <a:pt x="5385" y="316"/>
                </a:lnTo>
                <a:lnTo>
                  <a:pt x="5390" y="316"/>
                </a:lnTo>
                <a:lnTo>
                  <a:pt x="5394" y="316"/>
                </a:lnTo>
                <a:lnTo>
                  <a:pt x="5403" y="317"/>
                </a:lnTo>
                <a:lnTo>
                  <a:pt x="5407" y="318"/>
                </a:lnTo>
                <a:lnTo>
                  <a:pt x="5413" y="319"/>
                </a:lnTo>
                <a:lnTo>
                  <a:pt x="5421" y="320"/>
                </a:lnTo>
                <a:lnTo>
                  <a:pt x="5433" y="321"/>
                </a:lnTo>
                <a:lnTo>
                  <a:pt x="5445" y="324"/>
                </a:lnTo>
                <a:lnTo>
                  <a:pt x="5456" y="326"/>
                </a:lnTo>
                <a:lnTo>
                  <a:pt x="5469" y="327"/>
                </a:lnTo>
                <a:lnTo>
                  <a:pt x="5480" y="327"/>
                </a:lnTo>
                <a:lnTo>
                  <a:pt x="5489" y="327"/>
                </a:lnTo>
                <a:lnTo>
                  <a:pt x="5500" y="326"/>
                </a:lnTo>
                <a:lnTo>
                  <a:pt x="5504" y="326"/>
                </a:lnTo>
                <a:lnTo>
                  <a:pt x="5510" y="324"/>
                </a:lnTo>
                <a:lnTo>
                  <a:pt x="5517" y="323"/>
                </a:lnTo>
                <a:lnTo>
                  <a:pt x="5525" y="321"/>
                </a:lnTo>
                <a:lnTo>
                  <a:pt x="5532" y="318"/>
                </a:lnTo>
                <a:lnTo>
                  <a:pt x="5535" y="317"/>
                </a:lnTo>
                <a:lnTo>
                  <a:pt x="5541" y="316"/>
                </a:lnTo>
                <a:lnTo>
                  <a:pt x="5549" y="312"/>
                </a:lnTo>
                <a:lnTo>
                  <a:pt x="5560" y="310"/>
                </a:lnTo>
                <a:lnTo>
                  <a:pt x="5563" y="310"/>
                </a:lnTo>
                <a:lnTo>
                  <a:pt x="5572" y="312"/>
                </a:lnTo>
                <a:lnTo>
                  <a:pt x="5576" y="312"/>
                </a:lnTo>
                <a:lnTo>
                  <a:pt x="5581" y="311"/>
                </a:lnTo>
                <a:lnTo>
                  <a:pt x="5586" y="311"/>
                </a:lnTo>
                <a:lnTo>
                  <a:pt x="5595" y="310"/>
                </a:lnTo>
                <a:lnTo>
                  <a:pt x="5603" y="308"/>
                </a:lnTo>
                <a:lnTo>
                  <a:pt x="5610" y="308"/>
                </a:lnTo>
                <a:lnTo>
                  <a:pt x="5614" y="311"/>
                </a:lnTo>
                <a:lnTo>
                  <a:pt x="5621" y="313"/>
                </a:lnTo>
                <a:lnTo>
                  <a:pt x="5626" y="315"/>
                </a:lnTo>
                <a:lnTo>
                  <a:pt x="5636" y="320"/>
                </a:lnTo>
                <a:lnTo>
                  <a:pt x="5648" y="323"/>
                </a:lnTo>
                <a:lnTo>
                  <a:pt x="5655" y="324"/>
                </a:lnTo>
                <a:lnTo>
                  <a:pt x="5662" y="325"/>
                </a:lnTo>
                <a:lnTo>
                  <a:pt x="5666" y="325"/>
                </a:lnTo>
                <a:lnTo>
                  <a:pt x="5677" y="326"/>
                </a:lnTo>
                <a:lnTo>
                  <a:pt x="5689" y="328"/>
                </a:lnTo>
                <a:lnTo>
                  <a:pt x="5696" y="328"/>
                </a:lnTo>
                <a:lnTo>
                  <a:pt x="5706" y="327"/>
                </a:lnTo>
                <a:lnTo>
                  <a:pt x="5722" y="326"/>
                </a:lnTo>
                <a:lnTo>
                  <a:pt x="5726" y="326"/>
                </a:lnTo>
                <a:lnTo>
                  <a:pt x="5730" y="326"/>
                </a:lnTo>
                <a:lnTo>
                  <a:pt x="5737" y="326"/>
                </a:lnTo>
                <a:lnTo>
                  <a:pt x="5741" y="325"/>
                </a:lnTo>
                <a:lnTo>
                  <a:pt x="5748" y="325"/>
                </a:lnTo>
                <a:lnTo>
                  <a:pt x="5754" y="324"/>
                </a:lnTo>
                <a:lnTo>
                  <a:pt x="5760" y="324"/>
                </a:lnTo>
                <a:lnTo>
                  <a:pt x="5765" y="327"/>
                </a:lnTo>
                <a:lnTo>
                  <a:pt x="5776" y="332"/>
                </a:lnTo>
                <a:lnTo>
                  <a:pt x="5786" y="332"/>
                </a:lnTo>
                <a:lnTo>
                  <a:pt x="5802" y="332"/>
                </a:lnTo>
                <a:lnTo>
                  <a:pt x="5820" y="331"/>
                </a:lnTo>
                <a:lnTo>
                  <a:pt x="5833" y="330"/>
                </a:lnTo>
                <a:lnTo>
                  <a:pt x="5864" y="328"/>
                </a:lnTo>
                <a:lnTo>
                  <a:pt x="5877" y="326"/>
                </a:lnTo>
                <a:lnTo>
                  <a:pt x="5897" y="325"/>
                </a:lnTo>
                <a:lnTo>
                  <a:pt x="5916" y="323"/>
                </a:lnTo>
                <a:lnTo>
                  <a:pt x="5935" y="319"/>
                </a:lnTo>
                <a:lnTo>
                  <a:pt x="5958" y="314"/>
                </a:lnTo>
                <a:lnTo>
                  <a:pt x="5969" y="312"/>
                </a:lnTo>
                <a:lnTo>
                  <a:pt x="5980" y="311"/>
                </a:lnTo>
                <a:lnTo>
                  <a:pt x="6007" y="307"/>
                </a:lnTo>
                <a:lnTo>
                  <a:pt x="6022" y="305"/>
                </a:lnTo>
                <a:lnTo>
                  <a:pt x="6050" y="299"/>
                </a:lnTo>
                <a:lnTo>
                  <a:pt x="6062" y="295"/>
                </a:lnTo>
                <a:lnTo>
                  <a:pt x="6079" y="291"/>
                </a:lnTo>
                <a:lnTo>
                  <a:pt x="6107" y="282"/>
                </a:lnTo>
                <a:lnTo>
                  <a:pt x="6126" y="273"/>
                </a:lnTo>
                <a:lnTo>
                  <a:pt x="6140" y="266"/>
                </a:lnTo>
                <a:lnTo>
                  <a:pt x="6164" y="255"/>
                </a:lnTo>
                <a:lnTo>
                  <a:pt x="6179" y="247"/>
                </a:lnTo>
                <a:lnTo>
                  <a:pt x="6197" y="242"/>
                </a:lnTo>
                <a:lnTo>
                  <a:pt x="6218" y="225"/>
                </a:lnTo>
                <a:lnTo>
                  <a:pt x="6228" y="222"/>
                </a:lnTo>
                <a:lnTo>
                  <a:pt x="6242" y="226"/>
                </a:lnTo>
                <a:lnTo>
                  <a:pt x="6260" y="214"/>
                </a:lnTo>
                <a:lnTo>
                  <a:pt x="6274" y="204"/>
                </a:lnTo>
                <a:lnTo>
                  <a:pt x="6282" y="197"/>
                </a:lnTo>
                <a:lnTo>
                  <a:pt x="6297" y="174"/>
                </a:lnTo>
                <a:lnTo>
                  <a:pt x="6306" y="163"/>
                </a:lnTo>
                <a:lnTo>
                  <a:pt x="6324" y="161"/>
                </a:lnTo>
                <a:lnTo>
                  <a:pt x="6335" y="162"/>
                </a:lnTo>
                <a:lnTo>
                  <a:pt x="6351" y="162"/>
                </a:lnTo>
                <a:lnTo>
                  <a:pt x="6367" y="162"/>
                </a:lnTo>
                <a:lnTo>
                  <a:pt x="6383" y="162"/>
                </a:lnTo>
                <a:lnTo>
                  <a:pt x="6399" y="161"/>
                </a:lnTo>
                <a:lnTo>
                  <a:pt x="6421" y="161"/>
                </a:lnTo>
                <a:lnTo>
                  <a:pt x="6425" y="161"/>
                </a:lnTo>
                <a:lnTo>
                  <a:pt x="6437" y="160"/>
                </a:lnTo>
                <a:lnTo>
                  <a:pt x="6455" y="159"/>
                </a:lnTo>
                <a:lnTo>
                  <a:pt x="6472" y="160"/>
                </a:lnTo>
                <a:lnTo>
                  <a:pt x="6485" y="161"/>
                </a:lnTo>
                <a:lnTo>
                  <a:pt x="6499" y="163"/>
                </a:lnTo>
                <a:lnTo>
                  <a:pt x="6514" y="165"/>
                </a:lnTo>
                <a:lnTo>
                  <a:pt x="6531" y="169"/>
                </a:lnTo>
                <a:lnTo>
                  <a:pt x="6539" y="169"/>
                </a:lnTo>
                <a:lnTo>
                  <a:pt x="6552" y="169"/>
                </a:lnTo>
                <a:lnTo>
                  <a:pt x="6567" y="172"/>
                </a:lnTo>
                <a:lnTo>
                  <a:pt x="6585" y="172"/>
                </a:lnTo>
                <a:lnTo>
                  <a:pt x="6597" y="174"/>
                </a:lnTo>
                <a:lnTo>
                  <a:pt x="6617" y="176"/>
                </a:lnTo>
                <a:lnTo>
                  <a:pt x="6639" y="181"/>
                </a:lnTo>
                <a:lnTo>
                  <a:pt x="6653" y="182"/>
                </a:lnTo>
                <a:lnTo>
                  <a:pt x="6670" y="183"/>
                </a:lnTo>
                <a:lnTo>
                  <a:pt x="6687" y="184"/>
                </a:lnTo>
                <a:lnTo>
                  <a:pt x="6705" y="183"/>
                </a:lnTo>
                <a:lnTo>
                  <a:pt x="6721" y="182"/>
                </a:lnTo>
                <a:lnTo>
                  <a:pt x="6734" y="182"/>
                </a:lnTo>
                <a:lnTo>
                  <a:pt x="6753" y="183"/>
                </a:lnTo>
                <a:lnTo>
                  <a:pt x="6759" y="183"/>
                </a:lnTo>
                <a:lnTo>
                  <a:pt x="6768" y="183"/>
                </a:lnTo>
                <a:lnTo>
                  <a:pt x="6780" y="182"/>
                </a:lnTo>
                <a:lnTo>
                  <a:pt x="6788" y="182"/>
                </a:lnTo>
                <a:lnTo>
                  <a:pt x="6804" y="182"/>
                </a:lnTo>
                <a:lnTo>
                  <a:pt x="6827" y="182"/>
                </a:lnTo>
                <a:lnTo>
                  <a:pt x="6834" y="182"/>
                </a:lnTo>
                <a:lnTo>
                  <a:pt x="6840" y="182"/>
                </a:lnTo>
                <a:lnTo>
                  <a:pt x="6865" y="182"/>
                </a:lnTo>
                <a:lnTo>
                  <a:pt x="6888" y="179"/>
                </a:lnTo>
                <a:lnTo>
                  <a:pt x="6902" y="178"/>
                </a:lnTo>
                <a:lnTo>
                  <a:pt x="6917" y="177"/>
                </a:lnTo>
                <a:lnTo>
                  <a:pt x="6936" y="175"/>
                </a:lnTo>
                <a:lnTo>
                  <a:pt x="6956" y="173"/>
                </a:lnTo>
                <a:lnTo>
                  <a:pt x="6975" y="171"/>
                </a:lnTo>
                <a:lnTo>
                  <a:pt x="6990" y="170"/>
                </a:lnTo>
                <a:lnTo>
                  <a:pt x="7016" y="165"/>
                </a:lnTo>
                <a:lnTo>
                  <a:pt x="7032" y="163"/>
                </a:lnTo>
                <a:lnTo>
                  <a:pt x="7045" y="161"/>
                </a:lnTo>
                <a:lnTo>
                  <a:pt x="7059" y="157"/>
                </a:lnTo>
                <a:lnTo>
                  <a:pt x="7068" y="151"/>
                </a:lnTo>
                <a:lnTo>
                  <a:pt x="7079" y="146"/>
                </a:lnTo>
                <a:lnTo>
                  <a:pt x="7092" y="140"/>
                </a:lnTo>
                <a:lnTo>
                  <a:pt x="7098" y="138"/>
                </a:lnTo>
                <a:lnTo>
                  <a:pt x="7114" y="137"/>
                </a:lnTo>
                <a:lnTo>
                  <a:pt x="7126" y="129"/>
                </a:lnTo>
                <a:lnTo>
                  <a:pt x="7138" y="126"/>
                </a:lnTo>
                <a:lnTo>
                  <a:pt x="7151" y="120"/>
                </a:lnTo>
                <a:lnTo>
                  <a:pt x="7159" y="121"/>
                </a:lnTo>
                <a:lnTo>
                  <a:pt x="7171" y="116"/>
                </a:lnTo>
                <a:lnTo>
                  <a:pt x="7183" y="116"/>
                </a:lnTo>
                <a:lnTo>
                  <a:pt x="7190" y="116"/>
                </a:lnTo>
                <a:lnTo>
                  <a:pt x="7200" y="111"/>
                </a:lnTo>
                <a:lnTo>
                  <a:pt x="7209" y="104"/>
                </a:lnTo>
                <a:lnTo>
                  <a:pt x="7213" y="104"/>
                </a:lnTo>
                <a:lnTo>
                  <a:pt x="7222" y="104"/>
                </a:lnTo>
                <a:lnTo>
                  <a:pt x="7232" y="105"/>
                </a:lnTo>
                <a:lnTo>
                  <a:pt x="7243" y="106"/>
                </a:lnTo>
                <a:lnTo>
                  <a:pt x="7254" y="107"/>
                </a:lnTo>
                <a:lnTo>
                  <a:pt x="7265" y="110"/>
                </a:lnTo>
                <a:lnTo>
                  <a:pt x="7275" y="109"/>
                </a:lnTo>
                <a:lnTo>
                  <a:pt x="7285" y="107"/>
                </a:lnTo>
                <a:lnTo>
                  <a:pt x="7300" y="105"/>
                </a:lnTo>
                <a:lnTo>
                  <a:pt x="7314" y="103"/>
                </a:lnTo>
                <a:lnTo>
                  <a:pt x="7324" y="100"/>
                </a:lnTo>
                <a:lnTo>
                  <a:pt x="7333" y="98"/>
                </a:lnTo>
                <a:lnTo>
                  <a:pt x="7347" y="96"/>
                </a:lnTo>
                <a:lnTo>
                  <a:pt x="7368" y="93"/>
                </a:lnTo>
                <a:lnTo>
                  <a:pt x="7378" y="91"/>
                </a:lnTo>
                <a:lnTo>
                  <a:pt x="7387" y="90"/>
                </a:lnTo>
                <a:lnTo>
                  <a:pt x="7402" y="86"/>
                </a:lnTo>
                <a:lnTo>
                  <a:pt x="7409" y="85"/>
                </a:lnTo>
                <a:lnTo>
                  <a:pt x="7418" y="84"/>
                </a:lnTo>
                <a:lnTo>
                  <a:pt x="7432" y="69"/>
                </a:lnTo>
                <a:lnTo>
                  <a:pt x="7443" y="68"/>
                </a:lnTo>
                <a:lnTo>
                  <a:pt x="7452" y="67"/>
                </a:lnTo>
                <a:lnTo>
                  <a:pt x="7460" y="66"/>
                </a:lnTo>
                <a:lnTo>
                  <a:pt x="7470" y="66"/>
                </a:lnTo>
                <a:lnTo>
                  <a:pt x="7478" y="65"/>
                </a:lnTo>
                <a:lnTo>
                  <a:pt x="7486" y="63"/>
                </a:lnTo>
                <a:lnTo>
                  <a:pt x="7501" y="62"/>
                </a:lnTo>
                <a:lnTo>
                  <a:pt x="7511" y="62"/>
                </a:lnTo>
                <a:lnTo>
                  <a:pt x="7525" y="61"/>
                </a:lnTo>
                <a:lnTo>
                  <a:pt x="7538" y="61"/>
                </a:lnTo>
                <a:lnTo>
                  <a:pt x="7551" y="61"/>
                </a:lnTo>
                <a:lnTo>
                  <a:pt x="7559" y="61"/>
                </a:lnTo>
                <a:lnTo>
                  <a:pt x="7563" y="61"/>
                </a:lnTo>
                <a:lnTo>
                  <a:pt x="7570" y="60"/>
                </a:lnTo>
                <a:lnTo>
                  <a:pt x="7578" y="60"/>
                </a:lnTo>
                <a:lnTo>
                  <a:pt x="7594" y="60"/>
                </a:lnTo>
                <a:lnTo>
                  <a:pt x="7607" y="59"/>
                </a:lnTo>
                <a:lnTo>
                  <a:pt x="7618" y="59"/>
                </a:lnTo>
                <a:lnTo>
                  <a:pt x="7628" y="59"/>
                </a:lnTo>
                <a:lnTo>
                  <a:pt x="7647" y="59"/>
                </a:lnTo>
                <a:lnTo>
                  <a:pt x="7660" y="59"/>
                </a:lnTo>
                <a:lnTo>
                  <a:pt x="7670" y="59"/>
                </a:lnTo>
                <a:lnTo>
                  <a:pt x="7687" y="58"/>
                </a:lnTo>
                <a:lnTo>
                  <a:pt x="7704" y="57"/>
                </a:lnTo>
                <a:lnTo>
                  <a:pt x="7716" y="57"/>
                </a:lnTo>
                <a:lnTo>
                  <a:pt x="7732" y="57"/>
                </a:lnTo>
                <a:lnTo>
                  <a:pt x="7751" y="57"/>
                </a:lnTo>
                <a:lnTo>
                  <a:pt x="7771" y="57"/>
                </a:lnTo>
                <a:lnTo>
                  <a:pt x="7793" y="58"/>
                </a:lnTo>
                <a:lnTo>
                  <a:pt x="7819" y="59"/>
                </a:lnTo>
                <a:lnTo>
                  <a:pt x="7840" y="58"/>
                </a:lnTo>
                <a:lnTo>
                  <a:pt x="7850" y="58"/>
                </a:lnTo>
                <a:lnTo>
                  <a:pt x="7876" y="57"/>
                </a:lnTo>
                <a:lnTo>
                  <a:pt x="7895" y="57"/>
                </a:lnTo>
                <a:lnTo>
                  <a:pt x="7908" y="56"/>
                </a:lnTo>
                <a:lnTo>
                  <a:pt x="7938" y="55"/>
                </a:lnTo>
                <a:lnTo>
                  <a:pt x="7958" y="53"/>
                </a:lnTo>
                <a:lnTo>
                  <a:pt x="7973" y="52"/>
                </a:lnTo>
                <a:lnTo>
                  <a:pt x="7985" y="52"/>
                </a:lnTo>
                <a:lnTo>
                  <a:pt x="7996" y="52"/>
                </a:lnTo>
                <a:lnTo>
                  <a:pt x="8014" y="48"/>
                </a:lnTo>
                <a:lnTo>
                  <a:pt x="8028" y="46"/>
                </a:lnTo>
                <a:lnTo>
                  <a:pt x="8048" y="44"/>
                </a:lnTo>
                <a:lnTo>
                  <a:pt x="8073" y="43"/>
                </a:lnTo>
                <a:lnTo>
                  <a:pt x="8102" y="40"/>
                </a:lnTo>
                <a:lnTo>
                  <a:pt x="8121" y="37"/>
                </a:lnTo>
                <a:lnTo>
                  <a:pt x="8135" y="36"/>
                </a:lnTo>
                <a:lnTo>
                  <a:pt x="8148" y="34"/>
                </a:lnTo>
                <a:lnTo>
                  <a:pt x="8161" y="33"/>
                </a:lnTo>
                <a:lnTo>
                  <a:pt x="8175" y="33"/>
                </a:lnTo>
                <a:lnTo>
                  <a:pt x="8186" y="32"/>
                </a:lnTo>
                <a:lnTo>
                  <a:pt x="8195" y="31"/>
                </a:lnTo>
                <a:lnTo>
                  <a:pt x="8206" y="29"/>
                </a:lnTo>
                <a:lnTo>
                  <a:pt x="8221" y="29"/>
                </a:lnTo>
                <a:lnTo>
                  <a:pt x="8229" y="28"/>
                </a:lnTo>
                <a:lnTo>
                  <a:pt x="8243" y="27"/>
                </a:lnTo>
                <a:lnTo>
                  <a:pt x="8254" y="26"/>
                </a:lnTo>
                <a:lnTo>
                  <a:pt x="8264" y="23"/>
                </a:lnTo>
                <a:lnTo>
                  <a:pt x="8277" y="22"/>
                </a:lnTo>
                <a:lnTo>
                  <a:pt x="8292" y="20"/>
                </a:lnTo>
                <a:lnTo>
                  <a:pt x="8308" y="18"/>
                </a:lnTo>
                <a:lnTo>
                  <a:pt x="8320" y="16"/>
                </a:lnTo>
                <a:lnTo>
                  <a:pt x="8335" y="14"/>
                </a:lnTo>
                <a:lnTo>
                  <a:pt x="8349" y="9"/>
                </a:lnTo>
                <a:lnTo>
                  <a:pt x="8366" y="8"/>
                </a:lnTo>
                <a:lnTo>
                  <a:pt x="8402" y="3"/>
                </a:lnTo>
                <a:lnTo>
                  <a:pt x="8426" y="0"/>
                </a:lnTo>
                <a:lnTo>
                  <a:pt x="8426" y="20"/>
                </a:lnTo>
                <a:lnTo>
                  <a:pt x="8402" y="23"/>
                </a:lnTo>
                <a:lnTo>
                  <a:pt x="8366" y="28"/>
                </a:lnTo>
                <a:lnTo>
                  <a:pt x="8349" y="29"/>
                </a:lnTo>
                <a:lnTo>
                  <a:pt x="8335" y="32"/>
                </a:lnTo>
                <a:lnTo>
                  <a:pt x="8320" y="32"/>
                </a:lnTo>
                <a:lnTo>
                  <a:pt x="8308" y="34"/>
                </a:lnTo>
                <a:lnTo>
                  <a:pt x="8292" y="35"/>
                </a:lnTo>
                <a:lnTo>
                  <a:pt x="8277" y="36"/>
                </a:lnTo>
                <a:lnTo>
                  <a:pt x="8264" y="39"/>
                </a:lnTo>
                <a:lnTo>
                  <a:pt x="8254" y="39"/>
                </a:lnTo>
                <a:lnTo>
                  <a:pt x="8243" y="40"/>
                </a:lnTo>
                <a:lnTo>
                  <a:pt x="8229" y="41"/>
                </a:lnTo>
                <a:lnTo>
                  <a:pt x="8221" y="41"/>
                </a:lnTo>
                <a:lnTo>
                  <a:pt x="8206" y="42"/>
                </a:lnTo>
                <a:lnTo>
                  <a:pt x="8195" y="43"/>
                </a:lnTo>
                <a:lnTo>
                  <a:pt x="8186" y="44"/>
                </a:lnTo>
                <a:lnTo>
                  <a:pt x="8175" y="44"/>
                </a:lnTo>
                <a:lnTo>
                  <a:pt x="8161" y="45"/>
                </a:lnTo>
                <a:lnTo>
                  <a:pt x="8148" y="46"/>
                </a:lnTo>
                <a:lnTo>
                  <a:pt x="8135" y="47"/>
                </a:lnTo>
                <a:lnTo>
                  <a:pt x="8121" y="47"/>
                </a:lnTo>
                <a:lnTo>
                  <a:pt x="8102" y="48"/>
                </a:lnTo>
                <a:lnTo>
                  <a:pt x="8073" y="50"/>
                </a:lnTo>
                <a:lnTo>
                  <a:pt x="8048" y="53"/>
                </a:lnTo>
                <a:lnTo>
                  <a:pt x="8028" y="54"/>
                </a:lnTo>
                <a:lnTo>
                  <a:pt x="8014" y="56"/>
                </a:lnTo>
                <a:lnTo>
                  <a:pt x="7996" y="59"/>
                </a:lnTo>
                <a:lnTo>
                  <a:pt x="7985" y="60"/>
                </a:lnTo>
                <a:lnTo>
                  <a:pt x="7973" y="61"/>
                </a:lnTo>
                <a:lnTo>
                  <a:pt x="7958" y="62"/>
                </a:lnTo>
                <a:lnTo>
                  <a:pt x="7938" y="62"/>
                </a:lnTo>
                <a:lnTo>
                  <a:pt x="7908" y="62"/>
                </a:lnTo>
                <a:lnTo>
                  <a:pt x="7895" y="65"/>
                </a:lnTo>
                <a:lnTo>
                  <a:pt x="7876" y="65"/>
                </a:lnTo>
                <a:lnTo>
                  <a:pt x="7850" y="65"/>
                </a:lnTo>
                <a:lnTo>
                  <a:pt x="7840" y="65"/>
                </a:lnTo>
                <a:lnTo>
                  <a:pt x="7819" y="63"/>
                </a:lnTo>
                <a:lnTo>
                  <a:pt x="7793" y="62"/>
                </a:lnTo>
                <a:lnTo>
                  <a:pt x="7771" y="62"/>
                </a:lnTo>
                <a:lnTo>
                  <a:pt x="7751" y="62"/>
                </a:lnTo>
                <a:lnTo>
                  <a:pt x="7732" y="62"/>
                </a:lnTo>
                <a:lnTo>
                  <a:pt x="7716" y="62"/>
                </a:lnTo>
                <a:lnTo>
                  <a:pt x="7704" y="62"/>
                </a:lnTo>
                <a:lnTo>
                  <a:pt x="7687" y="61"/>
                </a:lnTo>
                <a:lnTo>
                  <a:pt x="7670" y="62"/>
                </a:lnTo>
                <a:lnTo>
                  <a:pt x="7660" y="62"/>
                </a:lnTo>
                <a:lnTo>
                  <a:pt x="7647" y="62"/>
                </a:lnTo>
                <a:lnTo>
                  <a:pt x="7628" y="62"/>
                </a:lnTo>
                <a:lnTo>
                  <a:pt x="7618" y="62"/>
                </a:lnTo>
                <a:lnTo>
                  <a:pt x="7607" y="62"/>
                </a:lnTo>
                <a:lnTo>
                  <a:pt x="7594" y="62"/>
                </a:lnTo>
                <a:lnTo>
                  <a:pt x="7578" y="62"/>
                </a:lnTo>
                <a:lnTo>
                  <a:pt x="7570" y="62"/>
                </a:lnTo>
                <a:lnTo>
                  <a:pt x="7563" y="62"/>
                </a:lnTo>
                <a:lnTo>
                  <a:pt x="7559" y="62"/>
                </a:lnTo>
                <a:lnTo>
                  <a:pt x="7551" y="63"/>
                </a:lnTo>
                <a:lnTo>
                  <a:pt x="7538" y="61"/>
                </a:lnTo>
                <a:lnTo>
                  <a:pt x="7525" y="61"/>
                </a:lnTo>
                <a:lnTo>
                  <a:pt x="7511" y="62"/>
                </a:lnTo>
                <a:lnTo>
                  <a:pt x="7501" y="62"/>
                </a:lnTo>
                <a:lnTo>
                  <a:pt x="7486" y="63"/>
                </a:lnTo>
                <a:lnTo>
                  <a:pt x="7478" y="65"/>
                </a:lnTo>
                <a:lnTo>
                  <a:pt x="7470" y="66"/>
                </a:lnTo>
                <a:lnTo>
                  <a:pt x="7460" y="66"/>
                </a:lnTo>
                <a:lnTo>
                  <a:pt x="7452" y="67"/>
                </a:lnTo>
                <a:lnTo>
                  <a:pt x="7443" y="68"/>
                </a:lnTo>
                <a:lnTo>
                  <a:pt x="7432" y="69"/>
                </a:lnTo>
                <a:lnTo>
                  <a:pt x="7418" y="90"/>
                </a:lnTo>
                <a:lnTo>
                  <a:pt x="7409" y="94"/>
                </a:lnTo>
                <a:lnTo>
                  <a:pt x="7402" y="94"/>
                </a:lnTo>
                <a:lnTo>
                  <a:pt x="7387" y="98"/>
                </a:lnTo>
                <a:lnTo>
                  <a:pt x="7378" y="101"/>
                </a:lnTo>
                <a:lnTo>
                  <a:pt x="7368" y="105"/>
                </a:lnTo>
                <a:lnTo>
                  <a:pt x="7347" y="109"/>
                </a:lnTo>
                <a:lnTo>
                  <a:pt x="7333" y="112"/>
                </a:lnTo>
                <a:lnTo>
                  <a:pt x="7324" y="114"/>
                </a:lnTo>
                <a:lnTo>
                  <a:pt x="7314" y="117"/>
                </a:lnTo>
                <a:lnTo>
                  <a:pt x="7300" y="118"/>
                </a:lnTo>
                <a:lnTo>
                  <a:pt x="7285" y="114"/>
                </a:lnTo>
                <a:lnTo>
                  <a:pt x="7275" y="112"/>
                </a:lnTo>
                <a:lnTo>
                  <a:pt x="7265" y="110"/>
                </a:lnTo>
                <a:lnTo>
                  <a:pt x="7254" y="107"/>
                </a:lnTo>
                <a:lnTo>
                  <a:pt x="7243" y="106"/>
                </a:lnTo>
                <a:lnTo>
                  <a:pt x="7232" y="105"/>
                </a:lnTo>
                <a:lnTo>
                  <a:pt x="7222" y="104"/>
                </a:lnTo>
                <a:lnTo>
                  <a:pt x="7213" y="104"/>
                </a:lnTo>
                <a:lnTo>
                  <a:pt x="7209" y="104"/>
                </a:lnTo>
                <a:lnTo>
                  <a:pt x="7200" y="111"/>
                </a:lnTo>
                <a:lnTo>
                  <a:pt x="7190" y="116"/>
                </a:lnTo>
                <a:lnTo>
                  <a:pt x="7183" y="116"/>
                </a:lnTo>
                <a:lnTo>
                  <a:pt x="7171" y="116"/>
                </a:lnTo>
                <a:lnTo>
                  <a:pt x="7159" y="121"/>
                </a:lnTo>
                <a:lnTo>
                  <a:pt x="7151" y="120"/>
                </a:lnTo>
                <a:lnTo>
                  <a:pt x="7138" y="126"/>
                </a:lnTo>
                <a:lnTo>
                  <a:pt x="7126" y="129"/>
                </a:lnTo>
                <a:lnTo>
                  <a:pt x="7114" y="144"/>
                </a:lnTo>
                <a:lnTo>
                  <a:pt x="7098" y="157"/>
                </a:lnTo>
                <a:lnTo>
                  <a:pt x="7092" y="158"/>
                </a:lnTo>
                <a:lnTo>
                  <a:pt x="7079" y="169"/>
                </a:lnTo>
                <a:lnTo>
                  <a:pt x="7068" y="174"/>
                </a:lnTo>
                <a:lnTo>
                  <a:pt x="7059" y="177"/>
                </a:lnTo>
                <a:lnTo>
                  <a:pt x="7045" y="185"/>
                </a:lnTo>
                <a:lnTo>
                  <a:pt x="7032" y="191"/>
                </a:lnTo>
                <a:lnTo>
                  <a:pt x="7016" y="196"/>
                </a:lnTo>
                <a:lnTo>
                  <a:pt x="6990" y="198"/>
                </a:lnTo>
                <a:lnTo>
                  <a:pt x="6975" y="200"/>
                </a:lnTo>
                <a:lnTo>
                  <a:pt x="6956" y="203"/>
                </a:lnTo>
                <a:lnTo>
                  <a:pt x="6936" y="204"/>
                </a:lnTo>
                <a:lnTo>
                  <a:pt x="6917" y="208"/>
                </a:lnTo>
                <a:lnTo>
                  <a:pt x="6902" y="208"/>
                </a:lnTo>
                <a:lnTo>
                  <a:pt x="6888" y="208"/>
                </a:lnTo>
                <a:lnTo>
                  <a:pt x="6865" y="205"/>
                </a:lnTo>
                <a:lnTo>
                  <a:pt x="6840" y="202"/>
                </a:lnTo>
                <a:lnTo>
                  <a:pt x="6834" y="201"/>
                </a:lnTo>
                <a:lnTo>
                  <a:pt x="6827" y="200"/>
                </a:lnTo>
                <a:lnTo>
                  <a:pt x="6804" y="197"/>
                </a:lnTo>
                <a:lnTo>
                  <a:pt x="6788" y="196"/>
                </a:lnTo>
                <a:lnTo>
                  <a:pt x="6780" y="194"/>
                </a:lnTo>
                <a:lnTo>
                  <a:pt x="6768" y="194"/>
                </a:lnTo>
                <a:lnTo>
                  <a:pt x="6759" y="194"/>
                </a:lnTo>
                <a:lnTo>
                  <a:pt x="6753" y="194"/>
                </a:lnTo>
                <a:lnTo>
                  <a:pt x="6734" y="196"/>
                </a:lnTo>
                <a:lnTo>
                  <a:pt x="6721" y="197"/>
                </a:lnTo>
                <a:lnTo>
                  <a:pt x="6705" y="199"/>
                </a:lnTo>
                <a:lnTo>
                  <a:pt x="6687" y="197"/>
                </a:lnTo>
                <a:lnTo>
                  <a:pt x="6670" y="195"/>
                </a:lnTo>
                <a:lnTo>
                  <a:pt x="6653" y="194"/>
                </a:lnTo>
                <a:lnTo>
                  <a:pt x="6639" y="190"/>
                </a:lnTo>
                <a:lnTo>
                  <a:pt x="6617" y="184"/>
                </a:lnTo>
                <a:lnTo>
                  <a:pt x="6597" y="179"/>
                </a:lnTo>
                <a:lnTo>
                  <a:pt x="6585" y="178"/>
                </a:lnTo>
                <a:lnTo>
                  <a:pt x="6567" y="176"/>
                </a:lnTo>
                <a:lnTo>
                  <a:pt x="6552" y="175"/>
                </a:lnTo>
                <a:lnTo>
                  <a:pt x="6539" y="174"/>
                </a:lnTo>
                <a:lnTo>
                  <a:pt x="6531" y="173"/>
                </a:lnTo>
                <a:lnTo>
                  <a:pt x="6514" y="170"/>
                </a:lnTo>
                <a:lnTo>
                  <a:pt x="6499" y="165"/>
                </a:lnTo>
                <a:lnTo>
                  <a:pt x="6485" y="162"/>
                </a:lnTo>
                <a:lnTo>
                  <a:pt x="6472" y="160"/>
                </a:lnTo>
                <a:lnTo>
                  <a:pt x="6455" y="159"/>
                </a:lnTo>
                <a:lnTo>
                  <a:pt x="6437" y="160"/>
                </a:lnTo>
                <a:lnTo>
                  <a:pt x="6425" y="161"/>
                </a:lnTo>
                <a:lnTo>
                  <a:pt x="6421" y="161"/>
                </a:lnTo>
                <a:lnTo>
                  <a:pt x="6399" y="161"/>
                </a:lnTo>
                <a:lnTo>
                  <a:pt x="6383" y="162"/>
                </a:lnTo>
                <a:lnTo>
                  <a:pt x="6367" y="162"/>
                </a:lnTo>
                <a:lnTo>
                  <a:pt x="6351" y="162"/>
                </a:lnTo>
                <a:lnTo>
                  <a:pt x="6335" y="162"/>
                </a:lnTo>
                <a:lnTo>
                  <a:pt x="6324" y="161"/>
                </a:lnTo>
                <a:lnTo>
                  <a:pt x="6306" y="163"/>
                </a:lnTo>
                <a:lnTo>
                  <a:pt x="6297" y="174"/>
                </a:lnTo>
                <a:lnTo>
                  <a:pt x="6282" y="197"/>
                </a:lnTo>
                <a:lnTo>
                  <a:pt x="6274" y="207"/>
                </a:lnTo>
                <a:lnTo>
                  <a:pt x="6260" y="222"/>
                </a:lnTo>
                <a:lnTo>
                  <a:pt x="6242" y="238"/>
                </a:lnTo>
                <a:lnTo>
                  <a:pt x="6228" y="234"/>
                </a:lnTo>
                <a:lnTo>
                  <a:pt x="6218" y="236"/>
                </a:lnTo>
                <a:lnTo>
                  <a:pt x="6197" y="245"/>
                </a:lnTo>
                <a:lnTo>
                  <a:pt x="6179" y="265"/>
                </a:lnTo>
                <a:lnTo>
                  <a:pt x="6164" y="273"/>
                </a:lnTo>
                <a:lnTo>
                  <a:pt x="6140" y="284"/>
                </a:lnTo>
                <a:lnTo>
                  <a:pt x="6126" y="291"/>
                </a:lnTo>
                <a:lnTo>
                  <a:pt x="6107" y="300"/>
                </a:lnTo>
                <a:lnTo>
                  <a:pt x="6079" y="312"/>
                </a:lnTo>
                <a:lnTo>
                  <a:pt x="6062" y="314"/>
                </a:lnTo>
                <a:lnTo>
                  <a:pt x="6050" y="314"/>
                </a:lnTo>
                <a:lnTo>
                  <a:pt x="6022" y="323"/>
                </a:lnTo>
                <a:lnTo>
                  <a:pt x="6007" y="326"/>
                </a:lnTo>
                <a:lnTo>
                  <a:pt x="5980" y="332"/>
                </a:lnTo>
                <a:lnTo>
                  <a:pt x="5969" y="331"/>
                </a:lnTo>
                <a:lnTo>
                  <a:pt x="5958" y="330"/>
                </a:lnTo>
                <a:lnTo>
                  <a:pt x="5935" y="331"/>
                </a:lnTo>
                <a:lnTo>
                  <a:pt x="5916" y="331"/>
                </a:lnTo>
                <a:lnTo>
                  <a:pt x="5897" y="331"/>
                </a:lnTo>
                <a:lnTo>
                  <a:pt x="5877" y="334"/>
                </a:lnTo>
                <a:lnTo>
                  <a:pt x="5864" y="337"/>
                </a:lnTo>
                <a:lnTo>
                  <a:pt x="5833" y="338"/>
                </a:lnTo>
                <a:lnTo>
                  <a:pt x="5820" y="339"/>
                </a:lnTo>
                <a:lnTo>
                  <a:pt x="5802" y="341"/>
                </a:lnTo>
                <a:lnTo>
                  <a:pt x="5786" y="342"/>
                </a:lnTo>
                <a:lnTo>
                  <a:pt x="5776" y="341"/>
                </a:lnTo>
                <a:lnTo>
                  <a:pt x="5765" y="333"/>
                </a:lnTo>
                <a:lnTo>
                  <a:pt x="5760" y="334"/>
                </a:lnTo>
                <a:lnTo>
                  <a:pt x="5754" y="336"/>
                </a:lnTo>
                <a:lnTo>
                  <a:pt x="5748" y="336"/>
                </a:lnTo>
                <a:lnTo>
                  <a:pt x="5741" y="338"/>
                </a:lnTo>
                <a:lnTo>
                  <a:pt x="5737" y="339"/>
                </a:lnTo>
                <a:lnTo>
                  <a:pt x="5730" y="340"/>
                </a:lnTo>
                <a:lnTo>
                  <a:pt x="5726" y="340"/>
                </a:lnTo>
                <a:lnTo>
                  <a:pt x="5722" y="340"/>
                </a:lnTo>
                <a:lnTo>
                  <a:pt x="5706" y="341"/>
                </a:lnTo>
                <a:lnTo>
                  <a:pt x="5696" y="340"/>
                </a:lnTo>
                <a:lnTo>
                  <a:pt x="5689" y="339"/>
                </a:lnTo>
                <a:lnTo>
                  <a:pt x="5677" y="339"/>
                </a:lnTo>
                <a:lnTo>
                  <a:pt x="5666" y="338"/>
                </a:lnTo>
                <a:lnTo>
                  <a:pt x="5662" y="338"/>
                </a:lnTo>
                <a:lnTo>
                  <a:pt x="5655" y="337"/>
                </a:lnTo>
                <a:lnTo>
                  <a:pt x="5648" y="337"/>
                </a:lnTo>
                <a:lnTo>
                  <a:pt x="5636" y="336"/>
                </a:lnTo>
                <a:lnTo>
                  <a:pt x="5626" y="333"/>
                </a:lnTo>
                <a:lnTo>
                  <a:pt x="5621" y="332"/>
                </a:lnTo>
                <a:lnTo>
                  <a:pt x="5614" y="330"/>
                </a:lnTo>
                <a:lnTo>
                  <a:pt x="5610" y="330"/>
                </a:lnTo>
                <a:lnTo>
                  <a:pt x="5603" y="329"/>
                </a:lnTo>
                <a:lnTo>
                  <a:pt x="5595" y="329"/>
                </a:lnTo>
                <a:lnTo>
                  <a:pt x="5586" y="329"/>
                </a:lnTo>
                <a:lnTo>
                  <a:pt x="5581" y="325"/>
                </a:lnTo>
                <a:lnTo>
                  <a:pt x="5576" y="325"/>
                </a:lnTo>
                <a:lnTo>
                  <a:pt x="5572" y="326"/>
                </a:lnTo>
                <a:lnTo>
                  <a:pt x="5563" y="327"/>
                </a:lnTo>
                <a:lnTo>
                  <a:pt x="5560" y="328"/>
                </a:lnTo>
                <a:lnTo>
                  <a:pt x="5549" y="327"/>
                </a:lnTo>
                <a:lnTo>
                  <a:pt x="5541" y="330"/>
                </a:lnTo>
                <a:lnTo>
                  <a:pt x="5535" y="331"/>
                </a:lnTo>
                <a:lnTo>
                  <a:pt x="5532" y="331"/>
                </a:lnTo>
                <a:lnTo>
                  <a:pt x="5525" y="333"/>
                </a:lnTo>
                <a:lnTo>
                  <a:pt x="5517" y="336"/>
                </a:lnTo>
                <a:lnTo>
                  <a:pt x="5510" y="337"/>
                </a:lnTo>
                <a:lnTo>
                  <a:pt x="5504" y="337"/>
                </a:lnTo>
                <a:lnTo>
                  <a:pt x="5500" y="337"/>
                </a:lnTo>
                <a:lnTo>
                  <a:pt x="5489" y="337"/>
                </a:lnTo>
                <a:lnTo>
                  <a:pt x="5480" y="337"/>
                </a:lnTo>
                <a:lnTo>
                  <a:pt x="5469" y="337"/>
                </a:lnTo>
                <a:lnTo>
                  <a:pt x="5456" y="337"/>
                </a:lnTo>
                <a:lnTo>
                  <a:pt x="5445" y="337"/>
                </a:lnTo>
                <a:lnTo>
                  <a:pt x="5433" y="337"/>
                </a:lnTo>
                <a:lnTo>
                  <a:pt x="5421" y="336"/>
                </a:lnTo>
                <a:lnTo>
                  <a:pt x="5413" y="333"/>
                </a:lnTo>
                <a:lnTo>
                  <a:pt x="5407" y="333"/>
                </a:lnTo>
                <a:lnTo>
                  <a:pt x="5403" y="333"/>
                </a:lnTo>
                <a:lnTo>
                  <a:pt x="5394" y="331"/>
                </a:lnTo>
                <a:lnTo>
                  <a:pt x="5390" y="330"/>
                </a:lnTo>
                <a:lnTo>
                  <a:pt x="5385" y="329"/>
                </a:lnTo>
                <a:lnTo>
                  <a:pt x="5372" y="327"/>
                </a:lnTo>
                <a:lnTo>
                  <a:pt x="5353" y="324"/>
                </a:lnTo>
                <a:lnTo>
                  <a:pt x="5342" y="323"/>
                </a:lnTo>
                <a:lnTo>
                  <a:pt x="5332" y="323"/>
                </a:lnTo>
                <a:lnTo>
                  <a:pt x="5319" y="319"/>
                </a:lnTo>
                <a:lnTo>
                  <a:pt x="5313" y="312"/>
                </a:lnTo>
                <a:lnTo>
                  <a:pt x="5300" y="305"/>
                </a:lnTo>
                <a:lnTo>
                  <a:pt x="5288" y="303"/>
                </a:lnTo>
                <a:lnTo>
                  <a:pt x="5280" y="302"/>
                </a:lnTo>
                <a:lnTo>
                  <a:pt x="5273" y="301"/>
                </a:lnTo>
                <a:lnTo>
                  <a:pt x="5269" y="300"/>
                </a:lnTo>
                <a:lnTo>
                  <a:pt x="5262" y="299"/>
                </a:lnTo>
                <a:lnTo>
                  <a:pt x="5259" y="298"/>
                </a:lnTo>
                <a:lnTo>
                  <a:pt x="5253" y="294"/>
                </a:lnTo>
                <a:lnTo>
                  <a:pt x="5249" y="288"/>
                </a:lnTo>
                <a:lnTo>
                  <a:pt x="5240" y="295"/>
                </a:lnTo>
                <a:lnTo>
                  <a:pt x="5236" y="287"/>
                </a:lnTo>
                <a:lnTo>
                  <a:pt x="5231" y="292"/>
                </a:lnTo>
                <a:lnTo>
                  <a:pt x="5222" y="274"/>
                </a:lnTo>
                <a:lnTo>
                  <a:pt x="5214" y="272"/>
                </a:lnTo>
                <a:lnTo>
                  <a:pt x="5204" y="269"/>
                </a:lnTo>
                <a:lnTo>
                  <a:pt x="5195" y="240"/>
                </a:lnTo>
                <a:lnTo>
                  <a:pt x="5170" y="220"/>
                </a:lnTo>
                <a:lnTo>
                  <a:pt x="5151" y="227"/>
                </a:lnTo>
                <a:lnTo>
                  <a:pt x="5129" y="239"/>
                </a:lnTo>
                <a:lnTo>
                  <a:pt x="5111" y="246"/>
                </a:lnTo>
                <a:lnTo>
                  <a:pt x="5095" y="250"/>
                </a:lnTo>
                <a:lnTo>
                  <a:pt x="5076" y="250"/>
                </a:lnTo>
                <a:lnTo>
                  <a:pt x="5059" y="268"/>
                </a:lnTo>
                <a:lnTo>
                  <a:pt x="5047" y="285"/>
                </a:lnTo>
                <a:lnTo>
                  <a:pt x="5038" y="295"/>
                </a:lnTo>
                <a:lnTo>
                  <a:pt x="5027" y="312"/>
                </a:lnTo>
                <a:lnTo>
                  <a:pt x="5014" y="327"/>
                </a:lnTo>
                <a:lnTo>
                  <a:pt x="5005" y="331"/>
                </a:lnTo>
                <a:lnTo>
                  <a:pt x="4994" y="330"/>
                </a:lnTo>
                <a:lnTo>
                  <a:pt x="4982" y="329"/>
                </a:lnTo>
                <a:lnTo>
                  <a:pt x="4978" y="329"/>
                </a:lnTo>
                <a:lnTo>
                  <a:pt x="4968" y="332"/>
                </a:lnTo>
                <a:lnTo>
                  <a:pt x="4964" y="333"/>
                </a:lnTo>
                <a:lnTo>
                  <a:pt x="4960" y="334"/>
                </a:lnTo>
                <a:lnTo>
                  <a:pt x="4954" y="333"/>
                </a:lnTo>
                <a:lnTo>
                  <a:pt x="4948" y="333"/>
                </a:lnTo>
                <a:lnTo>
                  <a:pt x="4939" y="331"/>
                </a:lnTo>
                <a:lnTo>
                  <a:pt x="4930" y="331"/>
                </a:lnTo>
                <a:lnTo>
                  <a:pt x="4920" y="331"/>
                </a:lnTo>
                <a:lnTo>
                  <a:pt x="4907" y="333"/>
                </a:lnTo>
                <a:lnTo>
                  <a:pt x="4900" y="328"/>
                </a:lnTo>
                <a:lnTo>
                  <a:pt x="4890" y="320"/>
                </a:lnTo>
                <a:lnTo>
                  <a:pt x="4883" y="312"/>
                </a:lnTo>
                <a:lnTo>
                  <a:pt x="4875" y="308"/>
                </a:lnTo>
                <a:lnTo>
                  <a:pt x="4867" y="307"/>
                </a:lnTo>
                <a:lnTo>
                  <a:pt x="4861" y="306"/>
                </a:lnTo>
                <a:lnTo>
                  <a:pt x="4852" y="303"/>
                </a:lnTo>
                <a:lnTo>
                  <a:pt x="4848" y="302"/>
                </a:lnTo>
                <a:lnTo>
                  <a:pt x="4841" y="301"/>
                </a:lnTo>
                <a:lnTo>
                  <a:pt x="4834" y="298"/>
                </a:lnTo>
                <a:lnTo>
                  <a:pt x="4824" y="292"/>
                </a:lnTo>
                <a:lnTo>
                  <a:pt x="4818" y="288"/>
                </a:lnTo>
                <a:lnTo>
                  <a:pt x="4808" y="287"/>
                </a:lnTo>
                <a:lnTo>
                  <a:pt x="4802" y="289"/>
                </a:lnTo>
                <a:lnTo>
                  <a:pt x="4797" y="292"/>
                </a:lnTo>
                <a:lnTo>
                  <a:pt x="4791" y="300"/>
                </a:lnTo>
                <a:lnTo>
                  <a:pt x="4783" y="310"/>
                </a:lnTo>
                <a:lnTo>
                  <a:pt x="4772" y="317"/>
                </a:lnTo>
                <a:lnTo>
                  <a:pt x="4760" y="321"/>
                </a:lnTo>
                <a:lnTo>
                  <a:pt x="4742" y="327"/>
                </a:lnTo>
                <a:lnTo>
                  <a:pt x="4721" y="340"/>
                </a:lnTo>
                <a:lnTo>
                  <a:pt x="4711" y="342"/>
                </a:lnTo>
                <a:lnTo>
                  <a:pt x="4693" y="351"/>
                </a:lnTo>
                <a:lnTo>
                  <a:pt x="4681" y="355"/>
                </a:lnTo>
                <a:lnTo>
                  <a:pt x="4666" y="358"/>
                </a:lnTo>
                <a:lnTo>
                  <a:pt x="4658" y="361"/>
                </a:lnTo>
                <a:lnTo>
                  <a:pt x="4641" y="361"/>
                </a:lnTo>
                <a:lnTo>
                  <a:pt x="4626" y="361"/>
                </a:lnTo>
                <a:lnTo>
                  <a:pt x="4612" y="362"/>
                </a:lnTo>
                <a:lnTo>
                  <a:pt x="4604" y="362"/>
                </a:lnTo>
                <a:lnTo>
                  <a:pt x="4582" y="362"/>
                </a:lnTo>
                <a:lnTo>
                  <a:pt x="4572" y="361"/>
                </a:lnTo>
                <a:lnTo>
                  <a:pt x="4561" y="358"/>
                </a:lnTo>
                <a:lnTo>
                  <a:pt x="4541" y="356"/>
                </a:lnTo>
                <a:lnTo>
                  <a:pt x="4527" y="353"/>
                </a:lnTo>
                <a:lnTo>
                  <a:pt x="4512" y="351"/>
                </a:lnTo>
                <a:lnTo>
                  <a:pt x="4500" y="350"/>
                </a:lnTo>
                <a:lnTo>
                  <a:pt x="4485" y="347"/>
                </a:lnTo>
                <a:lnTo>
                  <a:pt x="4470" y="346"/>
                </a:lnTo>
                <a:lnTo>
                  <a:pt x="4461" y="345"/>
                </a:lnTo>
                <a:lnTo>
                  <a:pt x="4437" y="346"/>
                </a:lnTo>
                <a:lnTo>
                  <a:pt x="4432" y="346"/>
                </a:lnTo>
                <a:lnTo>
                  <a:pt x="4411" y="350"/>
                </a:lnTo>
                <a:lnTo>
                  <a:pt x="4393" y="351"/>
                </a:lnTo>
                <a:lnTo>
                  <a:pt x="4347" y="355"/>
                </a:lnTo>
                <a:lnTo>
                  <a:pt x="4343" y="355"/>
                </a:lnTo>
                <a:lnTo>
                  <a:pt x="4309" y="355"/>
                </a:lnTo>
                <a:lnTo>
                  <a:pt x="4307" y="355"/>
                </a:lnTo>
                <a:lnTo>
                  <a:pt x="4298" y="356"/>
                </a:lnTo>
                <a:lnTo>
                  <a:pt x="4285" y="356"/>
                </a:lnTo>
                <a:lnTo>
                  <a:pt x="4279" y="357"/>
                </a:lnTo>
                <a:lnTo>
                  <a:pt x="4265" y="358"/>
                </a:lnTo>
                <a:lnTo>
                  <a:pt x="4244" y="361"/>
                </a:lnTo>
                <a:lnTo>
                  <a:pt x="4230" y="362"/>
                </a:lnTo>
                <a:lnTo>
                  <a:pt x="4223" y="362"/>
                </a:lnTo>
                <a:lnTo>
                  <a:pt x="4204" y="364"/>
                </a:lnTo>
                <a:lnTo>
                  <a:pt x="4193" y="364"/>
                </a:lnTo>
                <a:lnTo>
                  <a:pt x="4158" y="365"/>
                </a:lnTo>
                <a:lnTo>
                  <a:pt x="4151" y="365"/>
                </a:lnTo>
                <a:lnTo>
                  <a:pt x="4145" y="365"/>
                </a:lnTo>
                <a:lnTo>
                  <a:pt x="4119" y="364"/>
                </a:lnTo>
                <a:lnTo>
                  <a:pt x="4107" y="363"/>
                </a:lnTo>
                <a:lnTo>
                  <a:pt x="4098" y="362"/>
                </a:lnTo>
                <a:lnTo>
                  <a:pt x="4088" y="361"/>
                </a:lnTo>
                <a:lnTo>
                  <a:pt x="4074" y="358"/>
                </a:lnTo>
                <a:lnTo>
                  <a:pt x="4061" y="356"/>
                </a:lnTo>
                <a:lnTo>
                  <a:pt x="4053" y="355"/>
                </a:lnTo>
                <a:lnTo>
                  <a:pt x="4044" y="355"/>
                </a:lnTo>
                <a:lnTo>
                  <a:pt x="4033" y="353"/>
                </a:lnTo>
                <a:lnTo>
                  <a:pt x="4018" y="353"/>
                </a:lnTo>
                <a:lnTo>
                  <a:pt x="4009" y="350"/>
                </a:lnTo>
                <a:lnTo>
                  <a:pt x="3994" y="344"/>
                </a:lnTo>
                <a:lnTo>
                  <a:pt x="3983" y="344"/>
                </a:lnTo>
                <a:lnTo>
                  <a:pt x="3978" y="344"/>
                </a:lnTo>
                <a:lnTo>
                  <a:pt x="3966" y="342"/>
                </a:lnTo>
                <a:lnTo>
                  <a:pt x="3957" y="341"/>
                </a:lnTo>
                <a:lnTo>
                  <a:pt x="3945" y="339"/>
                </a:lnTo>
                <a:lnTo>
                  <a:pt x="3931" y="334"/>
                </a:lnTo>
                <a:lnTo>
                  <a:pt x="3923" y="331"/>
                </a:lnTo>
                <a:lnTo>
                  <a:pt x="3917" y="329"/>
                </a:lnTo>
                <a:lnTo>
                  <a:pt x="3907" y="323"/>
                </a:lnTo>
                <a:lnTo>
                  <a:pt x="3900" y="320"/>
                </a:lnTo>
                <a:lnTo>
                  <a:pt x="3893" y="321"/>
                </a:lnTo>
                <a:lnTo>
                  <a:pt x="3887" y="320"/>
                </a:lnTo>
                <a:lnTo>
                  <a:pt x="3875" y="320"/>
                </a:lnTo>
                <a:lnTo>
                  <a:pt x="3869" y="319"/>
                </a:lnTo>
                <a:lnTo>
                  <a:pt x="3858" y="318"/>
                </a:lnTo>
                <a:lnTo>
                  <a:pt x="3850" y="316"/>
                </a:lnTo>
                <a:lnTo>
                  <a:pt x="3840" y="310"/>
                </a:lnTo>
                <a:lnTo>
                  <a:pt x="3833" y="305"/>
                </a:lnTo>
                <a:lnTo>
                  <a:pt x="3829" y="303"/>
                </a:lnTo>
                <a:lnTo>
                  <a:pt x="3818" y="300"/>
                </a:lnTo>
                <a:lnTo>
                  <a:pt x="3811" y="298"/>
                </a:lnTo>
                <a:lnTo>
                  <a:pt x="3801" y="299"/>
                </a:lnTo>
                <a:lnTo>
                  <a:pt x="3793" y="297"/>
                </a:lnTo>
                <a:lnTo>
                  <a:pt x="3786" y="292"/>
                </a:lnTo>
                <a:lnTo>
                  <a:pt x="3777" y="289"/>
                </a:lnTo>
                <a:lnTo>
                  <a:pt x="3768" y="284"/>
                </a:lnTo>
                <a:lnTo>
                  <a:pt x="3761" y="282"/>
                </a:lnTo>
                <a:lnTo>
                  <a:pt x="3755" y="281"/>
                </a:lnTo>
                <a:lnTo>
                  <a:pt x="3747" y="280"/>
                </a:lnTo>
                <a:lnTo>
                  <a:pt x="3740" y="263"/>
                </a:lnTo>
                <a:lnTo>
                  <a:pt x="3725" y="265"/>
                </a:lnTo>
                <a:lnTo>
                  <a:pt x="3723" y="264"/>
                </a:lnTo>
                <a:lnTo>
                  <a:pt x="3713" y="275"/>
                </a:lnTo>
                <a:lnTo>
                  <a:pt x="3703" y="280"/>
                </a:lnTo>
                <a:lnTo>
                  <a:pt x="3697" y="286"/>
                </a:lnTo>
                <a:lnTo>
                  <a:pt x="3687" y="290"/>
                </a:lnTo>
                <a:lnTo>
                  <a:pt x="3683" y="290"/>
                </a:lnTo>
                <a:lnTo>
                  <a:pt x="3674" y="290"/>
                </a:lnTo>
                <a:lnTo>
                  <a:pt x="3669" y="289"/>
                </a:lnTo>
                <a:lnTo>
                  <a:pt x="3660" y="290"/>
                </a:lnTo>
                <a:lnTo>
                  <a:pt x="3657" y="289"/>
                </a:lnTo>
                <a:lnTo>
                  <a:pt x="3650" y="284"/>
                </a:lnTo>
                <a:lnTo>
                  <a:pt x="3643" y="278"/>
                </a:lnTo>
                <a:lnTo>
                  <a:pt x="3634" y="274"/>
                </a:lnTo>
                <a:lnTo>
                  <a:pt x="3631" y="272"/>
                </a:lnTo>
                <a:lnTo>
                  <a:pt x="3625" y="271"/>
                </a:lnTo>
                <a:lnTo>
                  <a:pt x="3620" y="266"/>
                </a:lnTo>
                <a:lnTo>
                  <a:pt x="3614" y="264"/>
                </a:lnTo>
                <a:lnTo>
                  <a:pt x="3611" y="261"/>
                </a:lnTo>
                <a:lnTo>
                  <a:pt x="3603" y="251"/>
                </a:lnTo>
                <a:lnTo>
                  <a:pt x="3598" y="249"/>
                </a:lnTo>
                <a:lnTo>
                  <a:pt x="3590" y="245"/>
                </a:lnTo>
                <a:lnTo>
                  <a:pt x="3581" y="243"/>
                </a:lnTo>
                <a:lnTo>
                  <a:pt x="3572" y="251"/>
                </a:lnTo>
                <a:lnTo>
                  <a:pt x="3561" y="264"/>
                </a:lnTo>
                <a:lnTo>
                  <a:pt x="3554" y="266"/>
                </a:lnTo>
                <a:lnTo>
                  <a:pt x="3543" y="259"/>
                </a:lnTo>
                <a:lnTo>
                  <a:pt x="3536" y="254"/>
                </a:lnTo>
                <a:lnTo>
                  <a:pt x="3529" y="249"/>
                </a:lnTo>
                <a:lnTo>
                  <a:pt x="3522" y="245"/>
                </a:lnTo>
                <a:lnTo>
                  <a:pt x="3514" y="240"/>
                </a:lnTo>
                <a:lnTo>
                  <a:pt x="3506" y="239"/>
                </a:lnTo>
                <a:lnTo>
                  <a:pt x="3499" y="238"/>
                </a:lnTo>
                <a:lnTo>
                  <a:pt x="3492" y="236"/>
                </a:lnTo>
                <a:lnTo>
                  <a:pt x="3482" y="234"/>
                </a:lnTo>
                <a:lnTo>
                  <a:pt x="3476" y="232"/>
                </a:lnTo>
                <a:lnTo>
                  <a:pt x="3467" y="229"/>
                </a:lnTo>
                <a:lnTo>
                  <a:pt x="3455" y="227"/>
                </a:lnTo>
                <a:lnTo>
                  <a:pt x="3445" y="225"/>
                </a:lnTo>
                <a:lnTo>
                  <a:pt x="3441" y="224"/>
                </a:lnTo>
                <a:lnTo>
                  <a:pt x="3433" y="224"/>
                </a:lnTo>
                <a:lnTo>
                  <a:pt x="3425" y="226"/>
                </a:lnTo>
                <a:lnTo>
                  <a:pt x="3419" y="228"/>
                </a:lnTo>
                <a:lnTo>
                  <a:pt x="3413" y="229"/>
                </a:lnTo>
                <a:lnTo>
                  <a:pt x="3410" y="229"/>
                </a:lnTo>
                <a:lnTo>
                  <a:pt x="3399" y="225"/>
                </a:lnTo>
                <a:lnTo>
                  <a:pt x="3393" y="225"/>
                </a:lnTo>
                <a:lnTo>
                  <a:pt x="3385" y="237"/>
                </a:lnTo>
                <a:lnTo>
                  <a:pt x="3377" y="250"/>
                </a:lnTo>
                <a:lnTo>
                  <a:pt x="3364" y="273"/>
                </a:lnTo>
                <a:lnTo>
                  <a:pt x="3352" y="277"/>
                </a:lnTo>
                <a:lnTo>
                  <a:pt x="3346" y="277"/>
                </a:lnTo>
                <a:lnTo>
                  <a:pt x="3330" y="276"/>
                </a:lnTo>
                <a:lnTo>
                  <a:pt x="3324" y="275"/>
                </a:lnTo>
                <a:lnTo>
                  <a:pt x="3314" y="269"/>
                </a:lnTo>
                <a:lnTo>
                  <a:pt x="3307" y="265"/>
                </a:lnTo>
                <a:lnTo>
                  <a:pt x="3300" y="262"/>
                </a:lnTo>
                <a:lnTo>
                  <a:pt x="3294" y="261"/>
                </a:lnTo>
                <a:lnTo>
                  <a:pt x="3286" y="259"/>
                </a:lnTo>
                <a:lnTo>
                  <a:pt x="3281" y="258"/>
                </a:lnTo>
                <a:lnTo>
                  <a:pt x="3274" y="254"/>
                </a:lnTo>
                <a:lnTo>
                  <a:pt x="3269" y="254"/>
                </a:lnTo>
                <a:lnTo>
                  <a:pt x="3259" y="255"/>
                </a:lnTo>
                <a:lnTo>
                  <a:pt x="3256" y="255"/>
                </a:lnTo>
                <a:lnTo>
                  <a:pt x="3245" y="256"/>
                </a:lnTo>
                <a:lnTo>
                  <a:pt x="3236" y="258"/>
                </a:lnTo>
                <a:lnTo>
                  <a:pt x="3228" y="259"/>
                </a:lnTo>
                <a:lnTo>
                  <a:pt x="3218" y="259"/>
                </a:lnTo>
                <a:lnTo>
                  <a:pt x="3211" y="258"/>
                </a:lnTo>
                <a:lnTo>
                  <a:pt x="3202" y="256"/>
                </a:lnTo>
                <a:lnTo>
                  <a:pt x="3196" y="255"/>
                </a:lnTo>
                <a:lnTo>
                  <a:pt x="3183" y="252"/>
                </a:lnTo>
                <a:lnTo>
                  <a:pt x="3176" y="254"/>
                </a:lnTo>
                <a:lnTo>
                  <a:pt x="3168" y="256"/>
                </a:lnTo>
                <a:lnTo>
                  <a:pt x="3162" y="259"/>
                </a:lnTo>
                <a:lnTo>
                  <a:pt x="3162" y="259"/>
                </a:lnTo>
                <a:lnTo>
                  <a:pt x="3157" y="261"/>
                </a:lnTo>
                <a:lnTo>
                  <a:pt x="3146" y="264"/>
                </a:lnTo>
                <a:lnTo>
                  <a:pt x="3141" y="264"/>
                </a:lnTo>
                <a:lnTo>
                  <a:pt x="3130" y="263"/>
                </a:lnTo>
                <a:lnTo>
                  <a:pt x="3116" y="263"/>
                </a:lnTo>
                <a:lnTo>
                  <a:pt x="3114" y="263"/>
                </a:lnTo>
                <a:lnTo>
                  <a:pt x="3100" y="264"/>
                </a:lnTo>
                <a:lnTo>
                  <a:pt x="3086" y="266"/>
                </a:lnTo>
                <a:lnTo>
                  <a:pt x="3076" y="268"/>
                </a:lnTo>
                <a:lnTo>
                  <a:pt x="3071" y="269"/>
                </a:lnTo>
                <a:lnTo>
                  <a:pt x="3056" y="269"/>
                </a:lnTo>
                <a:lnTo>
                  <a:pt x="3038" y="267"/>
                </a:lnTo>
                <a:lnTo>
                  <a:pt x="3036" y="267"/>
                </a:lnTo>
                <a:lnTo>
                  <a:pt x="3019" y="267"/>
                </a:lnTo>
                <a:lnTo>
                  <a:pt x="3016" y="267"/>
                </a:lnTo>
                <a:lnTo>
                  <a:pt x="3007" y="266"/>
                </a:lnTo>
                <a:lnTo>
                  <a:pt x="3001" y="266"/>
                </a:lnTo>
                <a:lnTo>
                  <a:pt x="2992" y="266"/>
                </a:lnTo>
                <a:lnTo>
                  <a:pt x="2992" y="266"/>
                </a:lnTo>
                <a:lnTo>
                  <a:pt x="2991" y="265"/>
                </a:lnTo>
                <a:lnTo>
                  <a:pt x="2984" y="265"/>
                </a:lnTo>
                <a:lnTo>
                  <a:pt x="2974" y="264"/>
                </a:lnTo>
                <a:lnTo>
                  <a:pt x="2964" y="264"/>
                </a:lnTo>
                <a:lnTo>
                  <a:pt x="2955" y="264"/>
                </a:lnTo>
                <a:lnTo>
                  <a:pt x="2945" y="264"/>
                </a:lnTo>
                <a:lnTo>
                  <a:pt x="2941" y="264"/>
                </a:lnTo>
                <a:lnTo>
                  <a:pt x="2928" y="264"/>
                </a:lnTo>
                <a:lnTo>
                  <a:pt x="2918" y="263"/>
                </a:lnTo>
                <a:lnTo>
                  <a:pt x="2907" y="264"/>
                </a:lnTo>
                <a:lnTo>
                  <a:pt x="2886" y="264"/>
                </a:lnTo>
                <a:lnTo>
                  <a:pt x="2863" y="263"/>
                </a:lnTo>
                <a:lnTo>
                  <a:pt x="2846" y="263"/>
                </a:lnTo>
                <a:lnTo>
                  <a:pt x="2833" y="263"/>
                </a:lnTo>
                <a:lnTo>
                  <a:pt x="2818" y="263"/>
                </a:lnTo>
                <a:lnTo>
                  <a:pt x="2797" y="264"/>
                </a:lnTo>
                <a:lnTo>
                  <a:pt x="2781" y="264"/>
                </a:lnTo>
                <a:lnTo>
                  <a:pt x="2780" y="264"/>
                </a:lnTo>
                <a:lnTo>
                  <a:pt x="2663" y="265"/>
                </a:lnTo>
                <a:lnTo>
                  <a:pt x="2549" y="264"/>
                </a:lnTo>
                <a:lnTo>
                  <a:pt x="2518" y="262"/>
                </a:lnTo>
                <a:lnTo>
                  <a:pt x="2488" y="261"/>
                </a:lnTo>
                <a:lnTo>
                  <a:pt x="2438" y="258"/>
                </a:lnTo>
                <a:lnTo>
                  <a:pt x="2343" y="252"/>
                </a:lnTo>
                <a:lnTo>
                  <a:pt x="2213" y="235"/>
                </a:lnTo>
                <a:lnTo>
                  <a:pt x="2199" y="229"/>
                </a:lnTo>
                <a:lnTo>
                  <a:pt x="2145" y="213"/>
                </a:lnTo>
                <a:lnTo>
                  <a:pt x="2064" y="201"/>
                </a:lnTo>
                <a:lnTo>
                  <a:pt x="2001" y="191"/>
                </a:lnTo>
                <a:lnTo>
                  <a:pt x="1954" y="185"/>
                </a:lnTo>
                <a:lnTo>
                  <a:pt x="1886" y="174"/>
                </a:lnTo>
                <a:lnTo>
                  <a:pt x="1750" y="158"/>
                </a:lnTo>
                <a:lnTo>
                  <a:pt x="1667" y="149"/>
                </a:lnTo>
                <a:lnTo>
                  <a:pt x="1562" y="147"/>
                </a:lnTo>
                <a:lnTo>
                  <a:pt x="1050" y="147"/>
                </a:lnTo>
                <a:lnTo>
                  <a:pt x="258" y="153"/>
                </a:lnTo>
                <a:lnTo>
                  <a:pt x="0" y="155"/>
                </a:lnTo>
                <a:lnTo>
                  <a:pt x="0" y="155"/>
                </a:lnTo>
                <a:close/>
              </a:path>
            </a:pathLst>
          </a:custGeom>
          <a:solidFill>
            <a:srgbClr val="9999FF"/>
          </a:solidFill>
          <a:ln w="9525">
            <a:noFill/>
            <a:round/>
            <a:headEnd/>
            <a:tailEnd/>
          </a:ln>
        </p:spPr>
        <p:txBody>
          <a:bodyPr/>
          <a:lstStyle/>
          <a:p>
            <a:endParaRPr lang="en-GB"/>
          </a:p>
        </p:txBody>
      </p:sp>
      <p:sp>
        <p:nvSpPr>
          <p:cNvPr id="63" name="Freeform 2458"/>
          <p:cNvSpPr>
            <a:spLocks/>
          </p:cNvSpPr>
          <p:nvPr>
            <p:custDataLst>
              <p:tags r:id="rId54"/>
            </p:custDataLst>
          </p:nvPr>
        </p:nvSpPr>
        <p:spPr bwMode="auto">
          <a:xfrm>
            <a:off x="400988" y="2329541"/>
            <a:ext cx="8161157" cy="356433"/>
          </a:xfrm>
          <a:custGeom>
            <a:avLst/>
            <a:gdLst/>
            <a:ahLst/>
            <a:cxnLst>
              <a:cxn ang="0">
                <a:pos x="2518" y="242"/>
              </a:cxn>
              <a:cxn ang="0">
                <a:pos x="2964" y="244"/>
              </a:cxn>
              <a:cxn ang="0">
                <a:pos x="3114" y="243"/>
              </a:cxn>
              <a:cxn ang="0">
                <a:pos x="3245" y="236"/>
              </a:cxn>
              <a:cxn ang="0">
                <a:pos x="3385" y="217"/>
              </a:cxn>
              <a:cxn ang="0">
                <a:pos x="3514" y="220"/>
              </a:cxn>
              <a:cxn ang="0">
                <a:pos x="3634" y="254"/>
              </a:cxn>
              <a:cxn ang="0">
                <a:pos x="3761" y="262"/>
              </a:cxn>
              <a:cxn ang="0">
                <a:pos x="3900" y="300"/>
              </a:cxn>
              <a:cxn ang="0">
                <a:pos x="4074" y="338"/>
              </a:cxn>
              <a:cxn ang="0">
                <a:pos x="4307" y="335"/>
              </a:cxn>
              <a:cxn ang="0">
                <a:pos x="4582" y="342"/>
              </a:cxn>
              <a:cxn ang="0">
                <a:pos x="4802" y="269"/>
              </a:cxn>
              <a:cxn ang="0">
                <a:pos x="4939" y="311"/>
              </a:cxn>
              <a:cxn ang="0">
                <a:pos x="5111" y="226"/>
              </a:cxn>
              <a:cxn ang="0">
                <a:pos x="5280" y="282"/>
              </a:cxn>
              <a:cxn ang="0">
                <a:pos x="5445" y="317"/>
              </a:cxn>
              <a:cxn ang="0">
                <a:pos x="5576" y="305"/>
              </a:cxn>
              <a:cxn ang="0">
                <a:pos x="5706" y="321"/>
              </a:cxn>
              <a:cxn ang="0">
                <a:pos x="5897" y="311"/>
              </a:cxn>
              <a:cxn ang="0">
                <a:pos x="6218" y="216"/>
              </a:cxn>
              <a:cxn ang="0">
                <a:pos x="6455" y="139"/>
              </a:cxn>
              <a:cxn ang="0">
                <a:pos x="6721" y="177"/>
              </a:cxn>
              <a:cxn ang="0">
                <a:pos x="6975" y="180"/>
              </a:cxn>
              <a:cxn ang="0">
                <a:pos x="7190" y="96"/>
              </a:cxn>
              <a:cxn ang="0">
                <a:pos x="7378" y="81"/>
              </a:cxn>
              <a:cxn ang="0">
                <a:pos x="7559" y="42"/>
              </a:cxn>
              <a:cxn ang="0">
                <a:pos x="7793" y="42"/>
              </a:cxn>
              <a:cxn ang="0">
                <a:pos x="8121" y="27"/>
              </a:cxn>
              <a:cxn ang="0">
                <a:pos x="8335" y="12"/>
              </a:cxn>
              <a:cxn ang="0">
                <a:pos x="8229" y="30"/>
              </a:cxn>
              <a:cxn ang="0">
                <a:pos x="7973" y="52"/>
              </a:cxn>
              <a:cxn ang="0">
                <a:pos x="7660" y="51"/>
              </a:cxn>
              <a:cxn ang="0">
                <a:pos x="7470" y="46"/>
              </a:cxn>
              <a:cxn ang="0">
                <a:pos x="7275" y="97"/>
              </a:cxn>
              <a:cxn ang="0">
                <a:pos x="7098" y="153"/>
              </a:cxn>
              <a:cxn ang="0">
                <a:pos x="6834" y="222"/>
              </a:cxn>
              <a:cxn ang="0">
                <a:pos x="6585" y="179"/>
              </a:cxn>
              <a:cxn ang="0">
                <a:pos x="6335" y="142"/>
              </a:cxn>
              <a:cxn ang="0">
                <a:pos x="6062" y="312"/>
              </a:cxn>
              <a:cxn ang="0">
                <a:pos x="5765" y="335"/>
              </a:cxn>
              <a:cxn ang="0">
                <a:pos x="5636" y="336"/>
              </a:cxn>
              <a:cxn ang="0">
                <a:pos x="5525" y="337"/>
              </a:cxn>
              <a:cxn ang="0">
                <a:pos x="5385" y="333"/>
              </a:cxn>
              <a:cxn ang="0">
                <a:pos x="5236" y="282"/>
              </a:cxn>
              <a:cxn ang="0">
                <a:pos x="5005" y="321"/>
              </a:cxn>
              <a:cxn ang="0">
                <a:pos x="4867" y="329"/>
              </a:cxn>
              <a:cxn ang="0">
                <a:pos x="4711" y="348"/>
              </a:cxn>
              <a:cxn ang="0">
                <a:pos x="4470" y="350"/>
              </a:cxn>
              <a:cxn ang="0">
                <a:pos x="4204" y="368"/>
              </a:cxn>
              <a:cxn ang="0">
                <a:pos x="3983" y="349"/>
              </a:cxn>
              <a:cxn ang="0">
                <a:pos x="3833" y="308"/>
              </a:cxn>
              <a:cxn ang="0">
                <a:pos x="3697" y="280"/>
              </a:cxn>
              <a:cxn ang="0">
                <a:pos x="3590" y="235"/>
              </a:cxn>
              <a:cxn ang="0">
                <a:pos x="3445" y="220"/>
              </a:cxn>
              <a:cxn ang="0">
                <a:pos x="3307" y="256"/>
              </a:cxn>
              <a:cxn ang="0">
                <a:pos x="3176" y="245"/>
              </a:cxn>
              <a:cxn ang="0">
                <a:pos x="3019" y="257"/>
              </a:cxn>
              <a:cxn ang="0">
                <a:pos x="2863" y="254"/>
              </a:cxn>
              <a:cxn ang="0">
                <a:pos x="2001" y="171"/>
              </a:cxn>
            </a:cxnLst>
            <a:rect l="0" t="0" r="r" b="b"/>
            <a:pathLst>
              <a:path w="8426" h="370">
                <a:moveTo>
                  <a:pt x="0" y="135"/>
                </a:moveTo>
                <a:lnTo>
                  <a:pt x="258" y="133"/>
                </a:lnTo>
                <a:lnTo>
                  <a:pt x="1050" y="127"/>
                </a:lnTo>
                <a:lnTo>
                  <a:pt x="1562" y="127"/>
                </a:lnTo>
                <a:lnTo>
                  <a:pt x="1667" y="129"/>
                </a:lnTo>
                <a:lnTo>
                  <a:pt x="1750" y="138"/>
                </a:lnTo>
                <a:lnTo>
                  <a:pt x="1886" y="154"/>
                </a:lnTo>
                <a:lnTo>
                  <a:pt x="1954" y="165"/>
                </a:lnTo>
                <a:lnTo>
                  <a:pt x="2001" y="171"/>
                </a:lnTo>
                <a:lnTo>
                  <a:pt x="2064" y="181"/>
                </a:lnTo>
                <a:lnTo>
                  <a:pt x="2145" y="193"/>
                </a:lnTo>
                <a:lnTo>
                  <a:pt x="2199" y="209"/>
                </a:lnTo>
                <a:lnTo>
                  <a:pt x="2213" y="215"/>
                </a:lnTo>
                <a:lnTo>
                  <a:pt x="2343" y="232"/>
                </a:lnTo>
                <a:lnTo>
                  <a:pt x="2438" y="238"/>
                </a:lnTo>
                <a:lnTo>
                  <a:pt x="2488" y="241"/>
                </a:lnTo>
                <a:lnTo>
                  <a:pt x="2518" y="242"/>
                </a:lnTo>
                <a:lnTo>
                  <a:pt x="2549" y="244"/>
                </a:lnTo>
                <a:lnTo>
                  <a:pt x="2663" y="245"/>
                </a:lnTo>
                <a:lnTo>
                  <a:pt x="2780" y="244"/>
                </a:lnTo>
                <a:lnTo>
                  <a:pt x="2781" y="244"/>
                </a:lnTo>
                <a:lnTo>
                  <a:pt x="2797" y="244"/>
                </a:lnTo>
                <a:lnTo>
                  <a:pt x="2818" y="243"/>
                </a:lnTo>
                <a:lnTo>
                  <a:pt x="2833" y="243"/>
                </a:lnTo>
                <a:lnTo>
                  <a:pt x="2846" y="243"/>
                </a:lnTo>
                <a:lnTo>
                  <a:pt x="2863" y="243"/>
                </a:lnTo>
                <a:lnTo>
                  <a:pt x="2886" y="244"/>
                </a:lnTo>
                <a:lnTo>
                  <a:pt x="2907" y="244"/>
                </a:lnTo>
                <a:lnTo>
                  <a:pt x="2918" y="243"/>
                </a:lnTo>
                <a:lnTo>
                  <a:pt x="2928" y="244"/>
                </a:lnTo>
                <a:lnTo>
                  <a:pt x="2941" y="244"/>
                </a:lnTo>
                <a:lnTo>
                  <a:pt x="2945" y="244"/>
                </a:lnTo>
                <a:lnTo>
                  <a:pt x="2955" y="244"/>
                </a:lnTo>
                <a:lnTo>
                  <a:pt x="2964" y="244"/>
                </a:lnTo>
                <a:lnTo>
                  <a:pt x="2974" y="244"/>
                </a:lnTo>
                <a:lnTo>
                  <a:pt x="2984" y="245"/>
                </a:lnTo>
                <a:lnTo>
                  <a:pt x="2991" y="245"/>
                </a:lnTo>
                <a:lnTo>
                  <a:pt x="2992" y="246"/>
                </a:lnTo>
                <a:lnTo>
                  <a:pt x="2992" y="246"/>
                </a:lnTo>
                <a:lnTo>
                  <a:pt x="3001" y="246"/>
                </a:lnTo>
                <a:lnTo>
                  <a:pt x="3007" y="246"/>
                </a:lnTo>
                <a:lnTo>
                  <a:pt x="3016" y="247"/>
                </a:lnTo>
                <a:lnTo>
                  <a:pt x="3019" y="247"/>
                </a:lnTo>
                <a:lnTo>
                  <a:pt x="3036" y="247"/>
                </a:lnTo>
                <a:lnTo>
                  <a:pt x="3038" y="247"/>
                </a:lnTo>
                <a:lnTo>
                  <a:pt x="3056" y="249"/>
                </a:lnTo>
                <a:lnTo>
                  <a:pt x="3071" y="249"/>
                </a:lnTo>
                <a:lnTo>
                  <a:pt x="3076" y="248"/>
                </a:lnTo>
                <a:lnTo>
                  <a:pt x="3086" y="246"/>
                </a:lnTo>
                <a:lnTo>
                  <a:pt x="3100" y="244"/>
                </a:lnTo>
                <a:lnTo>
                  <a:pt x="3114" y="243"/>
                </a:lnTo>
                <a:lnTo>
                  <a:pt x="3116" y="243"/>
                </a:lnTo>
                <a:lnTo>
                  <a:pt x="3130" y="243"/>
                </a:lnTo>
                <a:lnTo>
                  <a:pt x="3141" y="244"/>
                </a:lnTo>
                <a:lnTo>
                  <a:pt x="3146" y="244"/>
                </a:lnTo>
                <a:lnTo>
                  <a:pt x="3157" y="241"/>
                </a:lnTo>
                <a:lnTo>
                  <a:pt x="3162" y="239"/>
                </a:lnTo>
                <a:lnTo>
                  <a:pt x="3162" y="239"/>
                </a:lnTo>
                <a:lnTo>
                  <a:pt x="3168" y="236"/>
                </a:lnTo>
                <a:lnTo>
                  <a:pt x="3176" y="234"/>
                </a:lnTo>
                <a:lnTo>
                  <a:pt x="3183" y="232"/>
                </a:lnTo>
                <a:lnTo>
                  <a:pt x="3196" y="235"/>
                </a:lnTo>
                <a:lnTo>
                  <a:pt x="3202" y="236"/>
                </a:lnTo>
                <a:lnTo>
                  <a:pt x="3211" y="238"/>
                </a:lnTo>
                <a:lnTo>
                  <a:pt x="3218" y="239"/>
                </a:lnTo>
                <a:lnTo>
                  <a:pt x="3228" y="239"/>
                </a:lnTo>
                <a:lnTo>
                  <a:pt x="3236" y="238"/>
                </a:lnTo>
                <a:lnTo>
                  <a:pt x="3245" y="236"/>
                </a:lnTo>
                <a:lnTo>
                  <a:pt x="3256" y="235"/>
                </a:lnTo>
                <a:lnTo>
                  <a:pt x="3259" y="235"/>
                </a:lnTo>
                <a:lnTo>
                  <a:pt x="3269" y="234"/>
                </a:lnTo>
                <a:lnTo>
                  <a:pt x="3274" y="234"/>
                </a:lnTo>
                <a:lnTo>
                  <a:pt x="3281" y="238"/>
                </a:lnTo>
                <a:lnTo>
                  <a:pt x="3286" y="239"/>
                </a:lnTo>
                <a:lnTo>
                  <a:pt x="3294" y="241"/>
                </a:lnTo>
                <a:lnTo>
                  <a:pt x="3300" y="242"/>
                </a:lnTo>
                <a:lnTo>
                  <a:pt x="3307" y="245"/>
                </a:lnTo>
                <a:lnTo>
                  <a:pt x="3314" y="249"/>
                </a:lnTo>
                <a:lnTo>
                  <a:pt x="3324" y="255"/>
                </a:lnTo>
                <a:lnTo>
                  <a:pt x="3330" y="256"/>
                </a:lnTo>
                <a:lnTo>
                  <a:pt x="3346" y="257"/>
                </a:lnTo>
                <a:lnTo>
                  <a:pt x="3352" y="257"/>
                </a:lnTo>
                <a:lnTo>
                  <a:pt x="3364" y="253"/>
                </a:lnTo>
                <a:lnTo>
                  <a:pt x="3377" y="230"/>
                </a:lnTo>
                <a:lnTo>
                  <a:pt x="3385" y="217"/>
                </a:lnTo>
                <a:lnTo>
                  <a:pt x="3393" y="205"/>
                </a:lnTo>
                <a:lnTo>
                  <a:pt x="3399" y="205"/>
                </a:lnTo>
                <a:lnTo>
                  <a:pt x="3410" y="209"/>
                </a:lnTo>
                <a:lnTo>
                  <a:pt x="3413" y="209"/>
                </a:lnTo>
                <a:lnTo>
                  <a:pt x="3419" y="208"/>
                </a:lnTo>
                <a:lnTo>
                  <a:pt x="3425" y="206"/>
                </a:lnTo>
                <a:lnTo>
                  <a:pt x="3433" y="204"/>
                </a:lnTo>
                <a:lnTo>
                  <a:pt x="3441" y="204"/>
                </a:lnTo>
                <a:lnTo>
                  <a:pt x="3445" y="205"/>
                </a:lnTo>
                <a:lnTo>
                  <a:pt x="3455" y="207"/>
                </a:lnTo>
                <a:lnTo>
                  <a:pt x="3467" y="209"/>
                </a:lnTo>
                <a:lnTo>
                  <a:pt x="3476" y="212"/>
                </a:lnTo>
                <a:lnTo>
                  <a:pt x="3482" y="214"/>
                </a:lnTo>
                <a:lnTo>
                  <a:pt x="3492" y="216"/>
                </a:lnTo>
                <a:lnTo>
                  <a:pt x="3499" y="218"/>
                </a:lnTo>
                <a:lnTo>
                  <a:pt x="3506" y="219"/>
                </a:lnTo>
                <a:lnTo>
                  <a:pt x="3514" y="220"/>
                </a:lnTo>
                <a:lnTo>
                  <a:pt x="3522" y="225"/>
                </a:lnTo>
                <a:lnTo>
                  <a:pt x="3529" y="229"/>
                </a:lnTo>
                <a:lnTo>
                  <a:pt x="3536" y="234"/>
                </a:lnTo>
                <a:lnTo>
                  <a:pt x="3543" y="239"/>
                </a:lnTo>
                <a:lnTo>
                  <a:pt x="3554" y="246"/>
                </a:lnTo>
                <a:lnTo>
                  <a:pt x="3561" y="244"/>
                </a:lnTo>
                <a:lnTo>
                  <a:pt x="3572" y="231"/>
                </a:lnTo>
                <a:lnTo>
                  <a:pt x="3581" y="223"/>
                </a:lnTo>
                <a:lnTo>
                  <a:pt x="3590" y="225"/>
                </a:lnTo>
                <a:lnTo>
                  <a:pt x="3598" y="229"/>
                </a:lnTo>
                <a:lnTo>
                  <a:pt x="3603" y="231"/>
                </a:lnTo>
                <a:lnTo>
                  <a:pt x="3611" y="241"/>
                </a:lnTo>
                <a:lnTo>
                  <a:pt x="3614" y="244"/>
                </a:lnTo>
                <a:lnTo>
                  <a:pt x="3620" y="246"/>
                </a:lnTo>
                <a:lnTo>
                  <a:pt x="3625" y="251"/>
                </a:lnTo>
                <a:lnTo>
                  <a:pt x="3631" y="252"/>
                </a:lnTo>
                <a:lnTo>
                  <a:pt x="3634" y="254"/>
                </a:lnTo>
                <a:lnTo>
                  <a:pt x="3643" y="258"/>
                </a:lnTo>
                <a:lnTo>
                  <a:pt x="3650" y="264"/>
                </a:lnTo>
                <a:lnTo>
                  <a:pt x="3657" y="269"/>
                </a:lnTo>
                <a:lnTo>
                  <a:pt x="3660" y="270"/>
                </a:lnTo>
                <a:lnTo>
                  <a:pt x="3669" y="269"/>
                </a:lnTo>
                <a:lnTo>
                  <a:pt x="3674" y="270"/>
                </a:lnTo>
                <a:lnTo>
                  <a:pt x="3683" y="270"/>
                </a:lnTo>
                <a:lnTo>
                  <a:pt x="3687" y="270"/>
                </a:lnTo>
                <a:lnTo>
                  <a:pt x="3697" y="266"/>
                </a:lnTo>
                <a:lnTo>
                  <a:pt x="3703" y="260"/>
                </a:lnTo>
                <a:lnTo>
                  <a:pt x="3713" y="255"/>
                </a:lnTo>
                <a:lnTo>
                  <a:pt x="3723" y="244"/>
                </a:lnTo>
                <a:lnTo>
                  <a:pt x="3725" y="245"/>
                </a:lnTo>
                <a:lnTo>
                  <a:pt x="3740" y="243"/>
                </a:lnTo>
                <a:lnTo>
                  <a:pt x="3747" y="260"/>
                </a:lnTo>
                <a:lnTo>
                  <a:pt x="3755" y="261"/>
                </a:lnTo>
                <a:lnTo>
                  <a:pt x="3761" y="262"/>
                </a:lnTo>
                <a:lnTo>
                  <a:pt x="3768" y="264"/>
                </a:lnTo>
                <a:lnTo>
                  <a:pt x="3777" y="269"/>
                </a:lnTo>
                <a:lnTo>
                  <a:pt x="3786" y="272"/>
                </a:lnTo>
                <a:lnTo>
                  <a:pt x="3793" y="277"/>
                </a:lnTo>
                <a:lnTo>
                  <a:pt x="3801" y="279"/>
                </a:lnTo>
                <a:lnTo>
                  <a:pt x="3811" y="278"/>
                </a:lnTo>
                <a:lnTo>
                  <a:pt x="3818" y="280"/>
                </a:lnTo>
                <a:lnTo>
                  <a:pt x="3829" y="283"/>
                </a:lnTo>
                <a:lnTo>
                  <a:pt x="3833" y="285"/>
                </a:lnTo>
                <a:lnTo>
                  <a:pt x="3840" y="290"/>
                </a:lnTo>
                <a:lnTo>
                  <a:pt x="3850" y="296"/>
                </a:lnTo>
                <a:lnTo>
                  <a:pt x="3858" y="298"/>
                </a:lnTo>
                <a:lnTo>
                  <a:pt x="3869" y="299"/>
                </a:lnTo>
                <a:lnTo>
                  <a:pt x="3875" y="300"/>
                </a:lnTo>
                <a:lnTo>
                  <a:pt x="3887" y="300"/>
                </a:lnTo>
                <a:lnTo>
                  <a:pt x="3893" y="301"/>
                </a:lnTo>
                <a:lnTo>
                  <a:pt x="3900" y="300"/>
                </a:lnTo>
                <a:lnTo>
                  <a:pt x="3907" y="303"/>
                </a:lnTo>
                <a:lnTo>
                  <a:pt x="3917" y="309"/>
                </a:lnTo>
                <a:lnTo>
                  <a:pt x="3923" y="311"/>
                </a:lnTo>
                <a:lnTo>
                  <a:pt x="3931" y="314"/>
                </a:lnTo>
                <a:lnTo>
                  <a:pt x="3945" y="319"/>
                </a:lnTo>
                <a:lnTo>
                  <a:pt x="3957" y="321"/>
                </a:lnTo>
                <a:lnTo>
                  <a:pt x="3966" y="322"/>
                </a:lnTo>
                <a:lnTo>
                  <a:pt x="3978" y="324"/>
                </a:lnTo>
                <a:lnTo>
                  <a:pt x="3983" y="324"/>
                </a:lnTo>
                <a:lnTo>
                  <a:pt x="3994" y="324"/>
                </a:lnTo>
                <a:lnTo>
                  <a:pt x="4009" y="330"/>
                </a:lnTo>
                <a:lnTo>
                  <a:pt x="4018" y="333"/>
                </a:lnTo>
                <a:lnTo>
                  <a:pt x="4033" y="333"/>
                </a:lnTo>
                <a:lnTo>
                  <a:pt x="4044" y="335"/>
                </a:lnTo>
                <a:lnTo>
                  <a:pt x="4053" y="335"/>
                </a:lnTo>
                <a:lnTo>
                  <a:pt x="4061" y="336"/>
                </a:lnTo>
                <a:lnTo>
                  <a:pt x="4074" y="338"/>
                </a:lnTo>
                <a:lnTo>
                  <a:pt x="4088" y="341"/>
                </a:lnTo>
                <a:lnTo>
                  <a:pt x="4098" y="342"/>
                </a:lnTo>
                <a:lnTo>
                  <a:pt x="4107" y="343"/>
                </a:lnTo>
                <a:lnTo>
                  <a:pt x="4119" y="344"/>
                </a:lnTo>
                <a:lnTo>
                  <a:pt x="4145" y="345"/>
                </a:lnTo>
                <a:lnTo>
                  <a:pt x="4151" y="345"/>
                </a:lnTo>
                <a:lnTo>
                  <a:pt x="4158" y="345"/>
                </a:lnTo>
                <a:lnTo>
                  <a:pt x="4193" y="344"/>
                </a:lnTo>
                <a:lnTo>
                  <a:pt x="4204" y="344"/>
                </a:lnTo>
                <a:lnTo>
                  <a:pt x="4223" y="342"/>
                </a:lnTo>
                <a:lnTo>
                  <a:pt x="4230" y="342"/>
                </a:lnTo>
                <a:lnTo>
                  <a:pt x="4244" y="341"/>
                </a:lnTo>
                <a:lnTo>
                  <a:pt x="4265" y="338"/>
                </a:lnTo>
                <a:lnTo>
                  <a:pt x="4279" y="337"/>
                </a:lnTo>
                <a:lnTo>
                  <a:pt x="4285" y="336"/>
                </a:lnTo>
                <a:lnTo>
                  <a:pt x="4298" y="336"/>
                </a:lnTo>
                <a:lnTo>
                  <a:pt x="4307" y="335"/>
                </a:lnTo>
                <a:lnTo>
                  <a:pt x="4309" y="335"/>
                </a:lnTo>
                <a:lnTo>
                  <a:pt x="4343" y="335"/>
                </a:lnTo>
                <a:lnTo>
                  <a:pt x="4347" y="335"/>
                </a:lnTo>
                <a:lnTo>
                  <a:pt x="4393" y="331"/>
                </a:lnTo>
                <a:lnTo>
                  <a:pt x="4411" y="330"/>
                </a:lnTo>
                <a:lnTo>
                  <a:pt x="4432" y="326"/>
                </a:lnTo>
                <a:lnTo>
                  <a:pt x="4437" y="326"/>
                </a:lnTo>
                <a:lnTo>
                  <a:pt x="4461" y="325"/>
                </a:lnTo>
                <a:lnTo>
                  <a:pt x="4470" y="326"/>
                </a:lnTo>
                <a:lnTo>
                  <a:pt x="4485" y="327"/>
                </a:lnTo>
                <a:lnTo>
                  <a:pt x="4500" y="330"/>
                </a:lnTo>
                <a:lnTo>
                  <a:pt x="4512" y="331"/>
                </a:lnTo>
                <a:lnTo>
                  <a:pt x="4527" y="333"/>
                </a:lnTo>
                <a:lnTo>
                  <a:pt x="4541" y="336"/>
                </a:lnTo>
                <a:lnTo>
                  <a:pt x="4561" y="338"/>
                </a:lnTo>
                <a:lnTo>
                  <a:pt x="4572" y="341"/>
                </a:lnTo>
                <a:lnTo>
                  <a:pt x="4582" y="342"/>
                </a:lnTo>
                <a:lnTo>
                  <a:pt x="4604" y="342"/>
                </a:lnTo>
                <a:lnTo>
                  <a:pt x="4612" y="342"/>
                </a:lnTo>
                <a:lnTo>
                  <a:pt x="4626" y="341"/>
                </a:lnTo>
                <a:lnTo>
                  <a:pt x="4641" y="341"/>
                </a:lnTo>
                <a:lnTo>
                  <a:pt x="4658" y="341"/>
                </a:lnTo>
                <a:lnTo>
                  <a:pt x="4666" y="338"/>
                </a:lnTo>
                <a:lnTo>
                  <a:pt x="4681" y="335"/>
                </a:lnTo>
                <a:lnTo>
                  <a:pt x="4693" y="331"/>
                </a:lnTo>
                <a:lnTo>
                  <a:pt x="4711" y="322"/>
                </a:lnTo>
                <a:lnTo>
                  <a:pt x="4721" y="320"/>
                </a:lnTo>
                <a:lnTo>
                  <a:pt x="4742" y="307"/>
                </a:lnTo>
                <a:lnTo>
                  <a:pt x="4760" y="301"/>
                </a:lnTo>
                <a:lnTo>
                  <a:pt x="4772" y="297"/>
                </a:lnTo>
                <a:lnTo>
                  <a:pt x="4783" y="290"/>
                </a:lnTo>
                <a:lnTo>
                  <a:pt x="4791" y="280"/>
                </a:lnTo>
                <a:lnTo>
                  <a:pt x="4797" y="272"/>
                </a:lnTo>
                <a:lnTo>
                  <a:pt x="4802" y="269"/>
                </a:lnTo>
                <a:lnTo>
                  <a:pt x="4808" y="267"/>
                </a:lnTo>
                <a:lnTo>
                  <a:pt x="4818" y="268"/>
                </a:lnTo>
                <a:lnTo>
                  <a:pt x="4824" y="272"/>
                </a:lnTo>
                <a:lnTo>
                  <a:pt x="4834" y="278"/>
                </a:lnTo>
                <a:lnTo>
                  <a:pt x="4841" y="281"/>
                </a:lnTo>
                <a:lnTo>
                  <a:pt x="4848" y="282"/>
                </a:lnTo>
                <a:lnTo>
                  <a:pt x="4852" y="283"/>
                </a:lnTo>
                <a:lnTo>
                  <a:pt x="4861" y="286"/>
                </a:lnTo>
                <a:lnTo>
                  <a:pt x="4867" y="287"/>
                </a:lnTo>
                <a:lnTo>
                  <a:pt x="4875" y="288"/>
                </a:lnTo>
                <a:lnTo>
                  <a:pt x="4883" y="292"/>
                </a:lnTo>
                <a:lnTo>
                  <a:pt x="4890" y="300"/>
                </a:lnTo>
                <a:lnTo>
                  <a:pt x="4900" y="308"/>
                </a:lnTo>
                <a:lnTo>
                  <a:pt x="4907" y="313"/>
                </a:lnTo>
                <a:lnTo>
                  <a:pt x="4920" y="311"/>
                </a:lnTo>
                <a:lnTo>
                  <a:pt x="4930" y="311"/>
                </a:lnTo>
                <a:lnTo>
                  <a:pt x="4939" y="311"/>
                </a:lnTo>
                <a:lnTo>
                  <a:pt x="4948" y="313"/>
                </a:lnTo>
                <a:lnTo>
                  <a:pt x="4954" y="313"/>
                </a:lnTo>
                <a:lnTo>
                  <a:pt x="4960" y="314"/>
                </a:lnTo>
                <a:lnTo>
                  <a:pt x="4964" y="313"/>
                </a:lnTo>
                <a:lnTo>
                  <a:pt x="4968" y="312"/>
                </a:lnTo>
                <a:lnTo>
                  <a:pt x="4978" y="309"/>
                </a:lnTo>
                <a:lnTo>
                  <a:pt x="4982" y="309"/>
                </a:lnTo>
                <a:lnTo>
                  <a:pt x="4994" y="310"/>
                </a:lnTo>
                <a:lnTo>
                  <a:pt x="5005" y="311"/>
                </a:lnTo>
                <a:lnTo>
                  <a:pt x="5014" y="307"/>
                </a:lnTo>
                <a:lnTo>
                  <a:pt x="5027" y="292"/>
                </a:lnTo>
                <a:lnTo>
                  <a:pt x="5038" y="275"/>
                </a:lnTo>
                <a:lnTo>
                  <a:pt x="5047" y="265"/>
                </a:lnTo>
                <a:lnTo>
                  <a:pt x="5059" y="248"/>
                </a:lnTo>
                <a:lnTo>
                  <a:pt x="5076" y="230"/>
                </a:lnTo>
                <a:lnTo>
                  <a:pt x="5095" y="230"/>
                </a:lnTo>
                <a:lnTo>
                  <a:pt x="5111" y="226"/>
                </a:lnTo>
                <a:lnTo>
                  <a:pt x="5129" y="219"/>
                </a:lnTo>
                <a:lnTo>
                  <a:pt x="5151" y="207"/>
                </a:lnTo>
                <a:lnTo>
                  <a:pt x="5170" y="200"/>
                </a:lnTo>
                <a:lnTo>
                  <a:pt x="5195" y="220"/>
                </a:lnTo>
                <a:lnTo>
                  <a:pt x="5204" y="249"/>
                </a:lnTo>
                <a:lnTo>
                  <a:pt x="5214" y="252"/>
                </a:lnTo>
                <a:lnTo>
                  <a:pt x="5222" y="254"/>
                </a:lnTo>
                <a:lnTo>
                  <a:pt x="5231" y="272"/>
                </a:lnTo>
                <a:lnTo>
                  <a:pt x="5236" y="267"/>
                </a:lnTo>
                <a:lnTo>
                  <a:pt x="5240" y="275"/>
                </a:lnTo>
                <a:lnTo>
                  <a:pt x="5249" y="268"/>
                </a:lnTo>
                <a:lnTo>
                  <a:pt x="5253" y="274"/>
                </a:lnTo>
                <a:lnTo>
                  <a:pt x="5259" y="278"/>
                </a:lnTo>
                <a:lnTo>
                  <a:pt x="5262" y="279"/>
                </a:lnTo>
                <a:lnTo>
                  <a:pt x="5269" y="280"/>
                </a:lnTo>
                <a:lnTo>
                  <a:pt x="5273" y="281"/>
                </a:lnTo>
                <a:lnTo>
                  <a:pt x="5280" y="282"/>
                </a:lnTo>
                <a:lnTo>
                  <a:pt x="5288" y="283"/>
                </a:lnTo>
                <a:lnTo>
                  <a:pt x="5300" y="285"/>
                </a:lnTo>
                <a:lnTo>
                  <a:pt x="5313" y="292"/>
                </a:lnTo>
                <a:lnTo>
                  <a:pt x="5319" y="299"/>
                </a:lnTo>
                <a:lnTo>
                  <a:pt x="5332" y="303"/>
                </a:lnTo>
                <a:lnTo>
                  <a:pt x="5342" y="303"/>
                </a:lnTo>
                <a:lnTo>
                  <a:pt x="5353" y="304"/>
                </a:lnTo>
                <a:lnTo>
                  <a:pt x="5372" y="307"/>
                </a:lnTo>
                <a:lnTo>
                  <a:pt x="5385" y="309"/>
                </a:lnTo>
                <a:lnTo>
                  <a:pt x="5390" y="310"/>
                </a:lnTo>
                <a:lnTo>
                  <a:pt x="5394" y="311"/>
                </a:lnTo>
                <a:lnTo>
                  <a:pt x="5403" y="313"/>
                </a:lnTo>
                <a:lnTo>
                  <a:pt x="5407" y="313"/>
                </a:lnTo>
                <a:lnTo>
                  <a:pt x="5413" y="313"/>
                </a:lnTo>
                <a:lnTo>
                  <a:pt x="5421" y="316"/>
                </a:lnTo>
                <a:lnTo>
                  <a:pt x="5433" y="317"/>
                </a:lnTo>
                <a:lnTo>
                  <a:pt x="5445" y="317"/>
                </a:lnTo>
                <a:lnTo>
                  <a:pt x="5456" y="317"/>
                </a:lnTo>
                <a:lnTo>
                  <a:pt x="5469" y="317"/>
                </a:lnTo>
                <a:lnTo>
                  <a:pt x="5480" y="317"/>
                </a:lnTo>
                <a:lnTo>
                  <a:pt x="5489" y="317"/>
                </a:lnTo>
                <a:lnTo>
                  <a:pt x="5500" y="317"/>
                </a:lnTo>
                <a:lnTo>
                  <a:pt x="5504" y="317"/>
                </a:lnTo>
                <a:lnTo>
                  <a:pt x="5510" y="317"/>
                </a:lnTo>
                <a:lnTo>
                  <a:pt x="5517" y="316"/>
                </a:lnTo>
                <a:lnTo>
                  <a:pt x="5525" y="313"/>
                </a:lnTo>
                <a:lnTo>
                  <a:pt x="5532" y="311"/>
                </a:lnTo>
                <a:lnTo>
                  <a:pt x="5535" y="311"/>
                </a:lnTo>
                <a:lnTo>
                  <a:pt x="5541" y="310"/>
                </a:lnTo>
                <a:lnTo>
                  <a:pt x="5549" y="307"/>
                </a:lnTo>
                <a:lnTo>
                  <a:pt x="5560" y="308"/>
                </a:lnTo>
                <a:lnTo>
                  <a:pt x="5563" y="307"/>
                </a:lnTo>
                <a:lnTo>
                  <a:pt x="5572" y="306"/>
                </a:lnTo>
                <a:lnTo>
                  <a:pt x="5576" y="305"/>
                </a:lnTo>
                <a:lnTo>
                  <a:pt x="5581" y="305"/>
                </a:lnTo>
                <a:lnTo>
                  <a:pt x="5586" y="309"/>
                </a:lnTo>
                <a:lnTo>
                  <a:pt x="5595" y="309"/>
                </a:lnTo>
                <a:lnTo>
                  <a:pt x="5603" y="309"/>
                </a:lnTo>
                <a:lnTo>
                  <a:pt x="5610" y="310"/>
                </a:lnTo>
                <a:lnTo>
                  <a:pt x="5614" y="310"/>
                </a:lnTo>
                <a:lnTo>
                  <a:pt x="5621" y="312"/>
                </a:lnTo>
                <a:lnTo>
                  <a:pt x="5626" y="313"/>
                </a:lnTo>
                <a:lnTo>
                  <a:pt x="5636" y="316"/>
                </a:lnTo>
                <a:lnTo>
                  <a:pt x="5648" y="317"/>
                </a:lnTo>
                <a:lnTo>
                  <a:pt x="5655" y="317"/>
                </a:lnTo>
                <a:lnTo>
                  <a:pt x="5662" y="318"/>
                </a:lnTo>
                <a:lnTo>
                  <a:pt x="5666" y="318"/>
                </a:lnTo>
                <a:lnTo>
                  <a:pt x="5677" y="319"/>
                </a:lnTo>
                <a:lnTo>
                  <a:pt x="5689" y="319"/>
                </a:lnTo>
                <a:lnTo>
                  <a:pt x="5696" y="320"/>
                </a:lnTo>
                <a:lnTo>
                  <a:pt x="5706" y="321"/>
                </a:lnTo>
                <a:lnTo>
                  <a:pt x="5722" y="320"/>
                </a:lnTo>
                <a:lnTo>
                  <a:pt x="5726" y="320"/>
                </a:lnTo>
                <a:lnTo>
                  <a:pt x="5730" y="320"/>
                </a:lnTo>
                <a:lnTo>
                  <a:pt x="5737" y="319"/>
                </a:lnTo>
                <a:lnTo>
                  <a:pt x="5741" y="318"/>
                </a:lnTo>
                <a:lnTo>
                  <a:pt x="5748" y="316"/>
                </a:lnTo>
                <a:lnTo>
                  <a:pt x="5754" y="316"/>
                </a:lnTo>
                <a:lnTo>
                  <a:pt x="5760" y="314"/>
                </a:lnTo>
                <a:lnTo>
                  <a:pt x="5765" y="313"/>
                </a:lnTo>
                <a:lnTo>
                  <a:pt x="5776" y="321"/>
                </a:lnTo>
                <a:lnTo>
                  <a:pt x="5786" y="322"/>
                </a:lnTo>
                <a:lnTo>
                  <a:pt x="5802" y="321"/>
                </a:lnTo>
                <a:lnTo>
                  <a:pt x="5820" y="319"/>
                </a:lnTo>
                <a:lnTo>
                  <a:pt x="5833" y="318"/>
                </a:lnTo>
                <a:lnTo>
                  <a:pt x="5864" y="317"/>
                </a:lnTo>
                <a:lnTo>
                  <a:pt x="5877" y="314"/>
                </a:lnTo>
                <a:lnTo>
                  <a:pt x="5897" y="311"/>
                </a:lnTo>
                <a:lnTo>
                  <a:pt x="5916" y="311"/>
                </a:lnTo>
                <a:lnTo>
                  <a:pt x="5935" y="311"/>
                </a:lnTo>
                <a:lnTo>
                  <a:pt x="5958" y="310"/>
                </a:lnTo>
                <a:lnTo>
                  <a:pt x="5969" y="311"/>
                </a:lnTo>
                <a:lnTo>
                  <a:pt x="5980" y="312"/>
                </a:lnTo>
                <a:lnTo>
                  <a:pt x="6007" y="306"/>
                </a:lnTo>
                <a:lnTo>
                  <a:pt x="6022" y="303"/>
                </a:lnTo>
                <a:lnTo>
                  <a:pt x="6050" y="294"/>
                </a:lnTo>
                <a:lnTo>
                  <a:pt x="6062" y="294"/>
                </a:lnTo>
                <a:lnTo>
                  <a:pt x="6079" y="292"/>
                </a:lnTo>
                <a:lnTo>
                  <a:pt x="6107" y="280"/>
                </a:lnTo>
                <a:lnTo>
                  <a:pt x="6126" y="271"/>
                </a:lnTo>
                <a:lnTo>
                  <a:pt x="6140" y="264"/>
                </a:lnTo>
                <a:lnTo>
                  <a:pt x="6164" y="253"/>
                </a:lnTo>
                <a:lnTo>
                  <a:pt x="6179" y="245"/>
                </a:lnTo>
                <a:lnTo>
                  <a:pt x="6197" y="225"/>
                </a:lnTo>
                <a:lnTo>
                  <a:pt x="6218" y="216"/>
                </a:lnTo>
                <a:lnTo>
                  <a:pt x="6228" y="214"/>
                </a:lnTo>
                <a:lnTo>
                  <a:pt x="6242" y="218"/>
                </a:lnTo>
                <a:lnTo>
                  <a:pt x="6260" y="202"/>
                </a:lnTo>
                <a:lnTo>
                  <a:pt x="6274" y="187"/>
                </a:lnTo>
                <a:lnTo>
                  <a:pt x="6282" y="177"/>
                </a:lnTo>
                <a:lnTo>
                  <a:pt x="6297" y="154"/>
                </a:lnTo>
                <a:lnTo>
                  <a:pt x="6306" y="143"/>
                </a:lnTo>
                <a:lnTo>
                  <a:pt x="6324" y="141"/>
                </a:lnTo>
                <a:lnTo>
                  <a:pt x="6335" y="142"/>
                </a:lnTo>
                <a:lnTo>
                  <a:pt x="6351" y="142"/>
                </a:lnTo>
                <a:lnTo>
                  <a:pt x="6367" y="142"/>
                </a:lnTo>
                <a:lnTo>
                  <a:pt x="6383" y="142"/>
                </a:lnTo>
                <a:lnTo>
                  <a:pt x="6399" y="141"/>
                </a:lnTo>
                <a:lnTo>
                  <a:pt x="6421" y="141"/>
                </a:lnTo>
                <a:lnTo>
                  <a:pt x="6425" y="141"/>
                </a:lnTo>
                <a:lnTo>
                  <a:pt x="6437" y="140"/>
                </a:lnTo>
                <a:lnTo>
                  <a:pt x="6455" y="139"/>
                </a:lnTo>
                <a:lnTo>
                  <a:pt x="6472" y="140"/>
                </a:lnTo>
                <a:lnTo>
                  <a:pt x="6485" y="142"/>
                </a:lnTo>
                <a:lnTo>
                  <a:pt x="6499" y="145"/>
                </a:lnTo>
                <a:lnTo>
                  <a:pt x="6514" y="150"/>
                </a:lnTo>
                <a:lnTo>
                  <a:pt x="6531" y="153"/>
                </a:lnTo>
                <a:lnTo>
                  <a:pt x="6539" y="154"/>
                </a:lnTo>
                <a:lnTo>
                  <a:pt x="6552" y="155"/>
                </a:lnTo>
                <a:lnTo>
                  <a:pt x="6567" y="156"/>
                </a:lnTo>
                <a:lnTo>
                  <a:pt x="6585" y="158"/>
                </a:lnTo>
                <a:lnTo>
                  <a:pt x="6597" y="159"/>
                </a:lnTo>
                <a:lnTo>
                  <a:pt x="6617" y="164"/>
                </a:lnTo>
                <a:lnTo>
                  <a:pt x="6639" y="170"/>
                </a:lnTo>
                <a:lnTo>
                  <a:pt x="6653" y="174"/>
                </a:lnTo>
                <a:lnTo>
                  <a:pt x="6670" y="175"/>
                </a:lnTo>
                <a:lnTo>
                  <a:pt x="6687" y="177"/>
                </a:lnTo>
                <a:lnTo>
                  <a:pt x="6705" y="179"/>
                </a:lnTo>
                <a:lnTo>
                  <a:pt x="6721" y="177"/>
                </a:lnTo>
                <a:lnTo>
                  <a:pt x="6734" y="176"/>
                </a:lnTo>
                <a:lnTo>
                  <a:pt x="6753" y="174"/>
                </a:lnTo>
                <a:lnTo>
                  <a:pt x="6759" y="174"/>
                </a:lnTo>
                <a:lnTo>
                  <a:pt x="6768" y="174"/>
                </a:lnTo>
                <a:lnTo>
                  <a:pt x="6780" y="174"/>
                </a:lnTo>
                <a:lnTo>
                  <a:pt x="6788" y="176"/>
                </a:lnTo>
                <a:lnTo>
                  <a:pt x="6804" y="177"/>
                </a:lnTo>
                <a:lnTo>
                  <a:pt x="6827" y="180"/>
                </a:lnTo>
                <a:lnTo>
                  <a:pt x="6834" y="181"/>
                </a:lnTo>
                <a:lnTo>
                  <a:pt x="6840" y="182"/>
                </a:lnTo>
                <a:lnTo>
                  <a:pt x="6865" y="185"/>
                </a:lnTo>
                <a:lnTo>
                  <a:pt x="6888" y="188"/>
                </a:lnTo>
                <a:lnTo>
                  <a:pt x="6902" y="188"/>
                </a:lnTo>
                <a:lnTo>
                  <a:pt x="6917" y="188"/>
                </a:lnTo>
                <a:lnTo>
                  <a:pt x="6936" y="184"/>
                </a:lnTo>
                <a:lnTo>
                  <a:pt x="6956" y="183"/>
                </a:lnTo>
                <a:lnTo>
                  <a:pt x="6975" y="180"/>
                </a:lnTo>
                <a:lnTo>
                  <a:pt x="6990" y="178"/>
                </a:lnTo>
                <a:lnTo>
                  <a:pt x="7016" y="176"/>
                </a:lnTo>
                <a:lnTo>
                  <a:pt x="7032" y="171"/>
                </a:lnTo>
                <a:lnTo>
                  <a:pt x="7045" y="165"/>
                </a:lnTo>
                <a:lnTo>
                  <a:pt x="7059" y="157"/>
                </a:lnTo>
                <a:lnTo>
                  <a:pt x="7068" y="154"/>
                </a:lnTo>
                <a:lnTo>
                  <a:pt x="7079" y="149"/>
                </a:lnTo>
                <a:lnTo>
                  <a:pt x="7092" y="138"/>
                </a:lnTo>
                <a:lnTo>
                  <a:pt x="7098" y="137"/>
                </a:lnTo>
                <a:lnTo>
                  <a:pt x="7114" y="124"/>
                </a:lnTo>
                <a:lnTo>
                  <a:pt x="7126" y="109"/>
                </a:lnTo>
                <a:lnTo>
                  <a:pt x="7138" y="106"/>
                </a:lnTo>
                <a:lnTo>
                  <a:pt x="7151" y="100"/>
                </a:lnTo>
                <a:lnTo>
                  <a:pt x="7159" y="101"/>
                </a:lnTo>
                <a:lnTo>
                  <a:pt x="7171" y="96"/>
                </a:lnTo>
                <a:lnTo>
                  <a:pt x="7183" y="96"/>
                </a:lnTo>
                <a:lnTo>
                  <a:pt x="7190" y="96"/>
                </a:lnTo>
                <a:lnTo>
                  <a:pt x="7200" y="91"/>
                </a:lnTo>
                <a:lnTo>
                  <a:pt x="7209" y="84"/>
                </a:lnTo>
                <a:lnTo>
                  <a:pt x="7213" y="84"/>
                </a:lnTo>
                <a:lnTo>
                  <a:pt x="7222" y="84"/>
                </a:lnTo>
                <a:lnTo>
                  <a:pt x="7232" y="85"/>
                </a:lnTo>
                <a:lnTo>
                  <a:pt x="7243" y="86"/>
                </a:lnTo>
                <a:lnTo>
                  <a:pt x="7254" y="87"/>
                </a:lnTo>
                <a:lnTo>
                  <a:pt x="7265" y="90"/>
                </a:lnTo>
                <a:lnTo>
                  <a:pt x="7275" y="92"/>
                </a:lnTo>
                <a:lnTo>
                  <a:pt x="7285" y="94"/>
                </a:lnTo>
                <a:lnTo>
                  <a:pt x="7300" y="98"/>
                </a:lnTo>
                <a:lnTo>
                  <a:pt x="7314" y="97"/>
                </a:lnTo>
                <a:lnTo>
                  <a:pt x="7324" y="94"/>
                </a:lnTo>
                <a:lnTo>
                  <a:pt x="7333" y="92"/>
                </a:lnTo>
                <a:lnTo>
                  <a:pt x="7347" y="89"/>
                </a:lnTo>
                <a:lnTo>
                  <a:pt x="7368" y="85"/>
                </a:lnTo>
                <a:lnTo>
                  <a:pt x="7378" y="81"/>
                </a:lnTo>
                <a:lnTo>
                  <a:pt x="7387" y="78"/>
                </a:lnTo>
                <a:lnTo>
                  <a:pt x="7402" y="74"/>
                </a:lnTo>
                <a:lnTo>
                  <a:pt x="7409" y="74"/>
                </a:lnTo>
                <a:lnTo>
                  <a:pt x="7418" y="70"/>
                </a:lnTo>
                <a:lnTo>
                  <a:pt x="7432" y="49"/>
                </a:lnTo>
                <a:lnTo>
                  <a:pt x="7443" y="48"/>
                </a:lnTo>
                <a:lnTo>
                  <a:pt x="7452" y="47"/>
                </a:lnTo>
                <a:lnTo>
                  <a:pt x="7460" y="46"/>
                </a:lnTo>
                <a:lnTo>
                  <a:pt x="7470" y="46"/>
                </a:lnTo>
                <a:lnTo>
                  <a:pt x="7478" y="45"/>
                </a:lnTo>
                <a:lnTo>
                  <a:pt x="7486" y="43"/>
                </a:lnTo>
                <a:lnTo>
                  <a:pt x="7501" y="42"/>
                </a:lnTo>
                <a:lnTo>
                  <a:pt x="7511" y="42"/>
                </a:lnTo>
                <a:lnTo>
                  <a:pt x="7525" y="41"/>
                </a:lnTo>
                <a:lnTo>
                  <a:pt x="7538" y="41"/>
                </a:lnTo>
                <a:lnTo>
                  <a:pt x="7551" y="43"/>
                </a:lnTo>
                <a:lnTo>
                  <a:pt x="7559" y="42"/>
                </a:lnTo>
                <a:lnTo>
                  <a:pt x="7563" y="42"/>
                </a:lnTo>
                <a:lnTo>
                  <a:pt x="7570" y="42"/>
                </a:lnTo>
                <a:lnTo>
                  <a:pt x="7578" y="42"/>
                </a:lnTo>
                <a:lnTo>
                  <a:pt x="7594" y="42"/>
                </a:lnTo>
                <a:lnTo>
                  <a:pt x="7607" y="42"/>
                </a:lnTo>
                <a:lnTo>
                  <a:pt x="7618" y="42"/>
                </a:lnTo>
                <a:lnTo>
                  <a:pt x="7628" y="42"/>
                </a:lnTo>
                <a:lnTo>
                  <a:pt x="7647" y="42"/>
                </a:lnTo>
                <a:lnTo>
                  <a:pt x="7660" y="42"/>
                </a:lnTo>
                <a:lnTo>
                  <a:pt x="7670" y="42"/>
                </a:lnTo>
                <a:lnTo>
                  <a:pt x="7687" y="41"/>
                </a:lnTo>
                <a:lnTo>
                  <a:pt x="7704" y="42"/>
                </a:lnTo>
                <a:lnTo>
                  <a:pt x="7716" y="42"/>
                </a:lnTo>
                <a:lnTo>
                  <a:pt x="7732" y="42"/>
                </a:lnTo>
                <a:lnTo>
                  <a:pt x="7751" y="42"/>
                </a:lnTo>
                <a:lnTo>
                  <a:pt x="7771" y="42"/>
                </a:lnTo>
                <a:lnTo>
                  <a:pt x="7793" y="42"/>
                </a:lnTo>
                <a:lnTo>
                  <a:pt x="7819" y="43"/>
                </a:lnTo>
                <a:lnTo>
                  <a:pt x="7840" y="45"/>
                </a:lnTo>
                <a:lnTo>
                  <a:pt x="7850" y="45"/>
                </a:lnTo>
                <a:lnTo>
                  <a:pt x="7876" y="45"/>
                </a:lnTo>
                <a:lnTo>
                  <a:pt x="7895" y="45"/>
                </a:lnTo>
                <a:lnTo>
                  <a:pt x="7908" y="42"/>
                </a:lnTo>
                <a:lnTo>
                  <a:pt x="7938" y="42"/>
                </a:lnTo>
                <a:lnTo>
                  <a:pt x="7958" y="42"/>
                </a:lnTo>
                <a:lnTo>
                  <a:pt x="7973" y="41"/>
                </a:lnTo>
                <a:lnTo>
                  <a:pt x="7985" y="40"/>
                </a:lnTo>
                <a:lnTo>
                  <a:pt x="7996" y="39"/>
                </a:lnTo>
                <a:lnTo>
                  <a:pt x="8014" y="36"/>
                </a:lnTo>
                <a:lnTo>
                  <a:pt x="8028" y="34"/>
                </a:lnTo>
                <a:lnTo>
                  <a:pt x="8048" y="33"/>
                </a:lnTo>
                <a:lnTo>
                  <a:pt x="8073" y="30"/>
                </a:lnTo>
                <a:lnTo>
                  <a:pt x="8102" y="28"/>
                </a:lnTo>
                <a:lnTo>
                  <a:pt x="8121" y="27"/>
                </a:lnTo>
                <a:lnTo>
                  <a:pt x="8135" y="27"/>
                </a:lnTo>
                <a:lnTo>
                  <a:pt x="8148" y="26"/>
                </a:lnTo>
                <a:lnTo>
                  <a:pt x="8161" y="25"/>
                </a:lnTo>
                <a:lnTo>
                  <a:pt x="8175" y="24"/>
                </a:lnTo>
                <a:lnTo>
                  <a:pt x="8186" y="24"/>
                </a:lnTo>
                <a:lnTo>
                  <a:pt x="8195" y="23"/>
                </a:lnTo>
                <a:lnTo>
                  <a:pt x="8206" y="22"/>
                </a:lnTo>
                <a:lnTo>
                  <a:pt x="8221" y="21"/>
                </a:lnTo>
                <a:lnTo>
                  <a:pt x="8229" y="21"/>
                </a:lnTo>
                <a:lnTo>
                  <a:pt x="8243" y="20"/>
                </a:lnTo>
                <a:lnTo>
                  <a:pt x="8254" y="19"/>
                </a:lnTo>
                <a:lnTo>
                  <a:pt x="8264" y="19"/>
                </a:lnTo>
                <a:lnTo>
                  <a:pt x="8277" y="16"/>
                </a:lnTo>
                <a:lnTo>
                  <a:pt x="8292" y="15"/>
                </a:lnTo>
                <a:lnTo>
                  <a:pt x="8308" y="14"/>
                </a:lnTo>
                <a:lnTo>
                  <a:pt x="8320" y="12"/>
                </a:lnTo>
                <a:lnTo>
                  <a:pt x="8335" y="12"/>
                </a:lnTo>
                <a:lnTo>
                  <a:pt x="8349" y="9"/>
                </a:lnTo>
                <a:lnTo>
                  <a:pt x="8366" y="8"/>
                </a:lnTo>
                <a:lnTo>
                  <a:pt x="8402" y="3"/>
                </a:lnTo>
                <a:lnTo>
                  <a:pt x="8426" y="0"/>
                </a:lnTo>
                <a:lnTo>
                  <a:pt x="8426" y="10"/>
                </a:lnTo>
                <a:lnTo>
                  <a:pt x="8402" y="13"/>
                </a:lnTo>
                <a:lnTo>
                  <a:pt x="8366" y="17"/>
                </a:lnTo>
                <a:lnTo>
                  <a:pt x="8349" y="20"/>
                </a:lnTo>
                <a:lnTo>
                  <a:pt x="8335" y="22"/>
                </a:lnTo>
                <a:lnTo>
                  <a:pt x="8320" y="23"/>
                </a:lnTo>
                <a:lnTo>
                  <a:pt x="8308" y="23"/>
                </a:lnTo>
                <a:lnTo>
                  <a:pt x="8292" y="26"/>
                </a:lnTo>
                <a:lnTo>
                  <a:pt x="8277" y="26"/>
                </a:lnTo>
                <a:lnTo>
                  <a:pt x="8264" y="28"/>
                </a:lnTo>
                <a:lnTo>
                  <a:pt x="8254" y="28"/>
                </a:lnTo>
                <a:lnTo>
                  <a:pt x="8243" y="30"/>
                </a:lnTo>
                <a:lnTo>
                  <a:pt x="8229" y="30"/>
                </a:lnTo>
                <a:lnTo>
                  <a:pt x="8221" y="32"/>
                </a:lnTo>
                <a:lnTo>
                  <a:pt x="8206" y="32"/>
                </a:lnTo>
                <a:lnTo>
                  <a:pt x="8195" y="33"/>
                </a:lnTo>
                <a:lnTo>
                  <a:pt x="8186" y="34"/>
                </a:lnTo>
                <a:lnTo>
                  <a:pt x="8175" y="34"/>
                </a:lnTo>
                <a:lnTo>
                  <a:pt x="8161" y="36"/>
                </a:lnTo>
                <a:lnTo>
                  <a:pt x="8148" y="37"/>
                </a:lnTo>
                <a:lnTo>
                  <a:pt x="8135" y="37"/>
                </a:lnTo>
                <a:lnTo>
                  <a:pt x="8121" y="38"/>
                </a:lnTo>
                <a:lnTo>
                  <a:pt x="8102" y="38"/>
                </a:lnTo>
                <a:lnTo>
                  <a:pt x="8073" y="40"/>
                </a:lnTo>
                <a:lnTo>
                  <a:pt x="8048" y="43"/>
                </a:lnTo>
                <a:lnTo>
                  <a:pt x="8028" y="45"/>
                </a:lnTo>
                <a:lnTo>
                  <a:pt x="8014" y="46"/>
                </a:lnTo>
                <a:lnTo>
                  <a:pt x="7996" y="46"/>
                </a:lnTo>
                <a:lnTo>
                  <a:pt x="7985" y="50"/>
                </a:lnTo>
                <a:lnTo>
                  <a:pt x="7973" y="52"/>
                </a:lnTo>
                <a:lnTo>
                  <a:pt x="7958" y="53"/>
                </a:lnTo>
                <a:lnTo>
                  <a:pt x="7938" y="53"/>
                </a:lnTo>
                <a:lnTo>
                  <a:pt x="7908" y="55"/>
                </a:lnTo>
                <a:lnTo>
                  <a:pt x="7895" y="55"/>
                </a:lnTo>
                <a:lnTo>
                  <a:pt x="7876" y="55"/>
                </a:lnTo>
                <a:lnTo>
                  <a:pt x="7850" y="55"/>
                </a:lnTo>
                <a:lnTo>
                  <a:pt x="7840" y="54"/>
                </a:lnTo>
                <a:lnTo>
                  <a:pt x="7819" y="53"/>
                </a:lnTo>
                <a:lnTo>
                  <a:pt x="7793" y="52"/>
                </a:lnTo>
                <a:lnTo>
                  <a:pt x="7771" y="51"/>
                </a:lnTo>
                <a:lnTo>
                  <a:pt x="7751" y="50"/>
                </a:lnTo>
                <a:lnTo>
                  <a:pt x="7732" y="50"/>
                </a:lnTo>
                <a:lnTo>
                  <a:pt x="7716" y="52"/>
                </a:lnTo>
                <a:lnTo>
                  <a:pt x="7704" y="52"/>
                </a:lnTo>
                <a:lnTo>
                  <a:pt x="7687" y="50"/>
                </a:lnTo>
                <a:lnTo>
                  <a:pt x="7670" y="49"/>
                </a:lnTo>
                <a:lnTo>
                  <a:pt x="7660" y="51"/>
                </a:lnTo>
                <a:lnTo>
                  <a:pt x="7647" y="50"/>
                </a:lnTo>
                <a:lnTo>
                  <a:pt x="7628" y="52"/>
                </a:lnTo>
                <a:lnTo>
                  <a:pt x="7618" y="50"/>
                </a:lnTo>
                <a:lnTo>
                  <a:pt x="7607" y="48"/>
                </a:lnTo>
                <a:lnTo>
                  <a:pt x="7594" y="46"/>
                </a:lnTo>
                <a:lnTo>
                  <a:pt x="7578" y="48"/>
                </a:lnTo>
                <a:lnTo>
                  <a:pt x="7570" y="47"/>
                </a:lnTo>
                <a:lnTo>
                  <a:pt x="7563" y="42"/>
                </a:lnTo>
                <a:lnTo>
                  <a:pt x="7559" y="42"/>
                </a:lnTo>
                <a:lnTo>
                  <a:pt x="7551" y="43"/>
                </a:lnTo>
                <a:lnTo>
                  <a:pt x="7538" y="41"/>
                </a:lnTo>
                <a:lnTo>
                  <a:pt x="7525" y="41"/>
                </a:lnTo>
                <a:lnTo>
                  <a:pt x="7511" y="42"/>
                </a:lnTo>
                <a:lnTo>
                  <a:pt x="7501" y="42"/>
                </a:lnTo>
                <a:lnTo>
                  <a:pt x="7486" y="43"/>
                </a:lnTo>
                <a:lnTo>
                  <a:pt x="7478" y="45"/>
                </a:lnTo>
                <a:lnTo>
                  <a:pt x="7470" y="46"/>
                </a:lnTo>
                <a:lnTo>
                  <a:pt x="7460" y="46"/>
                </a:lnTo>
                <a:lnTo>
                  <a:pt x="7452" y="47"/>
                </a:lnTo>
                <a:lnTo>
                  <a:pt x="7443" y="48"/>
                </a:lnTo>
                <a:lnTo>
                  <a:pt x="7432" y="49"/>
                </a:lnTo>
                <a:lnTo>
                  <a:pt x="7418" y="70"/>
                </a:lnTo>
                <a:lnTo>
                  <a:pt x="7409" y="76"/>
                </a:lnTo>
                <a:lnTo>
                  <a:pt x="7402" y="77"/>
                </a:lnTo>
                <a:lnTo>
                  <a:pt x="7387" y="81"/>
                </a:lnTo>
                <a:lnTo>
                  <a:pt x="7378" y="86"/>
                </a:lnTo>
                <a:lnTo>
                  <a:pt x="7368" y="91"/>
                </a:lnTo>
                <a:lnTo>
                  <a:pt x="7347" y="96"/>
                </a:lnTo>
                <a:lnTo>
                  <a:pt x="7333" y="99"/>
                </a:lnTo>
                <a:lnTo>
                  <a:pt x="7324" y="102"/>
                </a:lnTo>
                <a:lnTo>
                  <a:pt x="7314" y="105"/>
                </a:lnTo>
                <a:lnTo>
                  <a:pt x="7300" y="104"/>
                </a:lnTo>
                <a:lnTo>
                  <a:pt x="7285" y="101"/>
                </a:lnTo>
                <a:lnTo>
                  <a:pt x="7275" y="97"/>
                </a:lnTo>
                <a:lnTo>
                  <a:pt x="7265" y="93"/>
                </a:lnTo>
                <a:lnTo>
                  <a:pt x="7254" y="90"/>
                </a:lnTo>
                <a:lnTo>
                  <a:pt x="7243" y="89"/>
                </a:lnTo>
                <a:lnTo>
                  <a:pt x="7232" y="85"/>
                </a:lnTo>
                <a:lnTo>
                  <a:pt x="7222" y="84"/>
                </a:lnTo>
                <a:lnTo>
                  <a:pt x="7213" y="84"/>
                </a:lnTo>
                <a:lnTo>
                  <a:pt x="7209" y="84"/>
                </a:lnTo>
                <a:lnTo>
                  <a:pt x="7200" y="91"/>
                </a:lnTo>
                <a:lnTo>
                  <a:pt x="7190" y="96"/>
                </a:lnTo>
                <a:lnTo>
                  <a:pt x="7183" y="96"/>
                </a:lnTo>
                <a:lnTo>
                  <a:pt x="7171" y="96"/>
                </a:lnTo>
                <a:lnTo>
                  <a:pt x="7159" y="101"/>
                </a:lnTo>
                <a:lnTo>
                  <a:pt x="7151" y="100"/>
                </a:lnTo>
                <a:lnTo>
                  <a:pt x="7138" y="106"/>
                </a:lnTo>
                <a:lnTo>
                  <a:pt x="7126" y="109"/>
                </a:lnTo>
                <a:lnTo>
                  <a:pt x="7114" y="124"/>
                </a:lnTo>
                <a:lnTo>
                  <a:pt x="7098" y="153"/>
                </a:lnTo>
                <a:lnTo>
                  <a:pt x="7092" y="157"/>
                </a:lnTo>
                <a:lnTo>
                  <a:pt x="7079" y="169"/>
                </a:lnTo>
                <a:lnTo>
                  <a:pt x="7068" y="172"/>
                </a:lnTo>
                <a:lnTo>
                  <a:pt x="7059" y="176"/>
                </a:lnTo>
                <a:lnTo>
                  <a:pt x="7045" y="181"/>
                </a:lnTo>
                <a:lnTo>
                  <a:pt x="7032" y="185"/>
                </a:lnTo>
                <a:lnTo>
                  <a:pt x="7016" y="188"/>
                </a:lnTo>
                <a:lnTo>
                  <a:pt x="6990" y="190"/>
                </a:lnTo>
                <a:lnTo>
                  <a:pt x="6975" y="192"/>
                </a:lnTo>
                <a:lnTo>
                  <a:pt x="6956" y="195"/>
                </a:lnTo>
                <a:lnTo>
                  <a:pt x="6936" y="204"/>
                </a:lnTo>
                <a:lnTo>
                  <a:pt x="6917" y="214"/>
                </a:lnTo>
                <a:lnTo>
                  <a:pt x="6902" y="220"/>
                </a:lnTo>
                <a:lnTo>
                  <a:pt x="6888" y="221"/>
                </a:lnTo>
                <a:lnTo>
                  <a:pt x="6865" y="223"/>
                </a:lnTo>
                <a:lnTo>
                  <a:pt x="6840" y="222"/>
                </a:lnTo>
                <a:lnTo>
                  <a:pt x="6834" y="222"/>
                </a:lnTo>
                <a:lnTo>
                  <a:pt x="6827" y="207"/>
                </a:lnTo>
                <a:lnTo>
                  <a:pt x="6804" y="210"/>
                </a:lnTo>
                <a:lnTo>
                  <a:pt x="6788" y="215"/>
                </a:lnTo>
                <a:lnTo>
                  <a:pt x="6780" y="215"/>
                </a:lnTo>
                <a:lnTo>
                  <a:pt x="6768" y="206"/>
                </a:lnTo>
                <a:lnTo>
                  <a:pt x="6759" y="206"/>
                </a:lnTo>
                <a:lnTo>
                  <a:pt x="6753" y="204"/>
                </a:lnTo>
                <a:lnTo>
                  <a:pt x="6734" y="201"/>
                </a:lnTo>
                <a:lnTo>
                  <a:pt x="6721" y="204"/>
                </a:lnTo>
                <a:lnTo>
                  <a:pt x="6705" y="206"/>
                </a:lnTo>
                <a:lnTo>
                  <a:pt x="6687" y="205"/>
                </a:lnTo>
                <a:lnTo>
                  <a:pt x="6670" y="205"/>
                </a:lnTo>
                <a:lnTo>
                  <a:pt x="6653" y="202"/>
                </a:lnTo>
                <a:lnTo>
                  <a:pt x="6639" y="197"/>
                </a:lnTo>
                <a:lnTo>
                  <a:pt x="6617" y="190"/>
                </a:lnTo>
                <a:lnTo>
                  <a:pt x="6597" y="183"/>
                </a:lnTo>
                <a:lnTo>
                  <a:pt x="6585" y="179"/>
                </a:lnTo>
                <a:lnTo>
                  <a:pt x="6567" y="187"/>
                </a:lnTo>
                <a:lnTo>
                  <a:pt x="6552" y="178"/>
                </a:lnTo>
                <a:lnTo>
                  <a:pt x="6539" y="171"/>
                </a:lnTo>
                <a:lnTo>
                  <a:pt x="6531" y="161"/>
                </a:lnTo>
                <a:lnTo>
                  <a:pt x="6514" y="156"/>
                </a:lnTo>
                <a:lnTo>
                  <a:pt x="6499" y="152"/>
                </a:lnTo>
                <a:lnTo>
                  <a:pt x="6485" y="146"/>
                </a:lnTo>
                <a:lnTo>
                  <a:pt x="6472" y="141"/>
                </a:lnTo>
                <a:lnTo>
                  <a:pt x="6455" y="139"/>
                </a:lnTo>
                <a:lnTo>
                  <a:pt x="6437" y="140"/>
                </a:lnTo>
                <a:lnTo>
                  <a:pt x="6425" y="141"/>
                </a:lnTo>
                <a:lnTo>
                  <a:pt x="6421" y="141"/>
                </a:lnTo>
                <a:lnTo>
                  <a:pt x="6399" y="141"/>
                </a:lnTo>
                <a:lnTo>
                  <a:pt x="6383" y="142"/>
                </a:lnTo>
                <a:lnTo>
                  <a:pt x="6367" y="142"/>
                </a:lnTo>
                <a:lnTo>
                  <a:pt x="6351" y="142"/>
                </a:lnTo>
                <a:lnTo>
                  <a:pt x="6335" y="142"/>
                </a:lnTo>
                <a:lnTo>
                  <a:pt x="6324" y="141"/>
                </a:lnTo>
                <a:lnTo>
                  <a:pt x="6306" y="143"/>
                </a:lnTo>
                <a:lnTo>
                  <a:pt x="6297" y="154"/>
                </a:lnTo>
                <a:lnTo>
                  <a:pt x="6282" y="177"/>
                </a:lnTo>
                <a:lnTo>
                  <a:pt x="6274" y="187"/>
                </a:lnTo>
                <a:lnTo>
                  <a:pt x="6260" y="202"/>
                </a:lnTo>
                <a:lnTo>
                  <a:pt x="6242" y="232"/>
                </a:lnTo>
                <a:lnTo>
                  <a:pt x="6228" y="228"/>
                </a:lnTo>
                <a:lnTo>
                  <a:pt x="6218" y="230"/>
                </a:lnTo>
                <a:lnTo>
                  <a:pt x="6197" y="245"/>
                </a:lnTo>
                <a:lnTo>
                  <a:pt x="6179" y="255"/>
                </a:lnTo>
                <a:lnTo>
                  <a:pt x="6164" y="261"/>
                </a:lnTo>
                <a:lnTo>
                  <a:pt x="6140" y="283"/>
                </a:lnTo>
                <a:lnTo>
                  <a:pt x="6126" y="291"/>
                </a:lnTo>
                <a:lnTo>
                  <a:pt x="6107" y="299"/>
                </a:lnTo>
                <a:lnTo>
                  <a:pt x="6079" y="311"/>
                </a:lnTo>
                <a:lnTo>
                  <a:pt x="6062" y="312"/>
                </a:lnTo>
                <a:lnTo>
                  <a:pt x="6050" y="313"/>
                </a:lnTo>
                <a:lnTo>
                  <a:pt x="6022" y="322"/>
                </a:lnTo>
                <a:lnTo>
                  <a:pt x="6007" y="325"/>
                </a:lnTo>
                <a:lnTo>
                  <a:pt x="5980" y="332"/>
                </a:lnTo>
                <a:lnTo>
                  <a:pt x="5969" y="331"/>
                </a:lnTo>
                <a:lnTo>
                  <a:pt x="5958" y="330"/>
                </a:lnTo>
                <a:lnTo>
                  <a:pt x="5935" y="330"/>
                </a:lnTo>
                <a:lnTo>
                  <a:pt x="5916" y="331"/>
                </a:lnTo>
                <a:lnTo>
                  <a:pt x="5897" y="331"/>
                </a:lnTo>
                <a:lnTo>
                  <a:pt x="5877" y="334"/>
                </a:lnTo>
                <a:lnTo>
                  <a:pt x="5864" y="335"/>
                </a:lnTo>
                <a:lnTo>
                  <a:pt x="5833" y="337"/>
                </a:lnTo>
                <a:lnTo>
                  <a:pt x="5820" y="338"/>
                </a:lnTo>
                <a:lnTo>
                  <a:pt x="5802" y="339"/>
                </a:lnTo>
                <a:lnTo>
                  <a:pt x="5786" y="335"/>
                </a:lnTo>
                <a:lnTo>
                  <a:pt x="5776" y="333"/>
                </a:lnTo>
                <a:lnTo>
                  <a:pt x="5765" y="335"/>
                </a:lnTo>
                <a:lnTo>
                  <a:pt x="5760" y="336"/>
                </a:lnTo>
                <a:lnTo>
                  <a:pt x="5754" y="336"/>
                </a:lnTo>
                <a:lnTo>
                  <a:pt x="5748" y="337"/>
                </a:lnTo>
                <a:lnTo>
                  <a:pt x="5741" y="338"/>
                </a:lnTo>
                <a:lnTo>
                  <a:pt x="5737" y="339"/>
                </a:lnTo>
                <a:lnTo>
                  <a:pt x="5730" y="341"/>
                </a:lnTo>
                <a:lnTo>
                  <a:pt x="5726" y="342"/>
                </a:lnTo>
                <a:lnTo>
                  <a:pt x="5722" y="342"/>
                </a:lnTo>
                <a:lnTo>
                  <a:pt x="5706" y="342"/>
                </a:lnTo>
                <a:lnTo>
                  <a:pt x="5696" y="341"/>
                </a:lnTo>
                <a:lnTo>
                  <a:pt x="5689" y="341"/>
                </a:lnTo>
                <a:lnTo>
                  <a:pt x="5677" y="341"/>
                </a:lnTo>
                <a:lnTo>
                  <a:pt x="5666" y="339"/>
                </a:lnTo>
                <a:lnTo>
                  <a:pt x="5662" y="338"/>
                </a:lnTo>
                <a:lnTo>
                  <a:pt x="5655" y="338"/>
                </a:lnTo>
                <a:lnTo>
                  <a:pt x="5648" y="337"/>
                </a:lnTo>
                <a:lnTo>
                  <a:pt x="5636" y="336"/>
                </a:lnTo>
                <a:lnTo>
                  <a:pt x="5626" y="335"/>
                </a:lnTo>
                <a:lnTo>
                  <a:pt x="5621" y="334"/>
                </a:lnTo>
                <a:lnTo>
                  <a:pt x="5614" y="331"/>
                </a:lnTo>
                <a:lnTo>
                  <a:pt x="5610" y="331"/>
                </a:lnTo>
                <a:lnTo>
                  <a:pt x="5603" y="330"/>
                </a:lnTo>
                <a:lnTo>
                  <a:pt x="5595" y="327"/>
                </a:lnTo>
                <a:lnTo>
                  <a:pt x="5586" y="327"/>
                </a:lnTo>
                <a:lnTo>
                  <a:pt x="5581" y="329"/>
                </a:lnTo>
                <a:lnTo>
                  <a:pt x="5576" y="329"/>
                </a:lnTo>
                <a:lnTo>
                  <a:pt x="5572" y="331"/>
                </a:lnTo>
                <a:lnTo>
                  <a:pt x="5563" y="331"/>
                </a:lnTo>
                <a:lnTo>
                  <a:pt x="5560" y="332"/>
                </a:lnTo>
                <a:lnTo>
                  <a:pt x="5549" y="331"/>
                </a:lnTo>
                <a:lnTo>
                  <a:pt x="5541" y="334"/>
                </a:lnTo>
                <a:lnTo>
                  <a:pt x="5535" y="335"/>
                </a:lnTo>
                <a:lnTo>
                  <a:pt x="5532" y="336"/>
                </a:lnTo>
                <a:lnTo>
                  <a:pt x="5525" y="337"/>
                </a:lnTo>
                <a:lnTo>
                  <a:pt x="5517" y="339"/>
                </a:lnTo>
                <a:lnTo>
                  <a:pt x="5510" y="341"/>
                </a:lnTo>
                <a:lnTo>
                  <a:pt x="5504" y="341"/>
                </a:lnTo>
                <a:lnTo>
                  <a:pt x="5500" y="341"/>
                </a:lnTo>
                <a:lnTo>
                  <a:pt x="5489" y="341"/>
                </a:lnTo>
                <a:lnTo>
                  <a:pt x="5480" y="341"/>
                </a:lnTo>
                <a:lnTo>
                  <a:pt x="5469" y="341"/>
                </a:lnTo>
                <a:lnTo>
                  <a:pt x="5456" y="341"/>
                </a:lnTo>
                <a:lnTo>
                  <a:pt x="5445" y="342"/>
                </a:lnTo>
                <a:lnTo>
                  <a:pt x="5433" y="341"/>
                </a:lnTo>
                <a:lnTo>
                  <a:pt x="5421" y="339"/>
                </a:lnTo>
                <a:lnTo>
                  <a:pt x="5413" y="338"/>
                </a:lnTo>
                <a:lnTo>
                  <a:pt x="5407" y="337"/>
                </a:lnTo>
                <a:lnTo>
                  <a:pt x="5403" y="337"/>
                </a:lnTo>
                <a:lnTo>
                  <a:pt x="5394" y="335"/>
                </a:lnTo>
                <a:lnTo>
                  <a:pt x="5390" y="335"/>
                </a:lnTo>
                <a:lnTo>
                  <a:pt x="5385" y="333"/>
                </a:lnTo>
                <a:lnTo>
                  <a:pt x="5372" y="331"/>
                </a:lnTo>
                <a:lnTo>
                  <a:pt x="5353" y="324"/>
                </a:lnTo>
                <a:lnTo>
                  <a:pt x="5342" y="322"/>
                </a:lnTo>
                <a:lnTo>
                  <a:pt x="5332" y="320"/>
                </a:lnTo>
                <a:lnTo>
                  <a:pt x="5319" y="303"/>
                </a:lnTo>
                <a:lnTo>
                  <a:pt x="5313" y="299"/>
                </a:lnTo>
                <a:lnTo>
                  <a:pt x="5300" y="294"/>
                </a:lnTo>
                <a:lnTo>
                  <a:pt x="5288" y="292"/>
                </a:lnTo>
                <a:lnTo>
                  <a:pt x="5280" y="291"/>
                </a:lnTo>
                <a:lnTo>
                  <a:pt x="5273" y="288"/>
                </a:lnTo>
                <a:lnTo>
                  <a:pt x="5269" y="288"/>
                </a:lnTo>
                <a:lnTo>
                  <a:pt x="5262" y="287"/>
                </a:lnTo>
                <a:lnTo>
                  <a:pt x="5259" y="286"/>
                </a:lnTo>
                <a:lnTo>
                  <a:pt x="5253" y="286"/>
                </a:lnTo>
                <a:lnTo>
                  <a:pt x="5249" y="286"/>
                </a:lnTo>
                <a:lnTo>
                  <a:pt x="5240" y="284"/>
                </a:lnTo>
                <a:lnTo>
                  <a:pt x="5236" y="282"/>
                </a:lnTo>
                <a:lnTo>
                  <a:pt x="5231" y="272"/>
                </a:lnTo>
                <a:lnTo>
                  <a:pt x="5222" y="261"/>
                </a:lnTo>
                <a:lnTo>
                  <a:pt x="5214" y="257"/>
                </a:lnTo>
                <a:lnTo>
                  <a:pt x="5204" y="252"/>
                </a:lnTo>
                <a:lnTo>
                  <a:pt x="5195" y="220"/>
                </a:lnTo>
                <a:lnTo>
                  <a:pt x="5170" y="200"/>
                </a:lnTo>
                <a:lnTo>
                  <a:pt x="5151" y="207"/>
                </a:lnTo>
                <a:lnTo>
                  <a:pt x="5129" y="219"/>
                </a:lnTo>
                <a:lnTo>
                  <a:pt x="5111" y="226"/>
                </a:lnTo>
                <a:lnTo>
                  <a:pt x="5095" y="230"/>
                </a:lnTo>
                <a:lnTo>
                  <a:pt x="5076" y="230"/>
                </a:lnTo>
                <a:lnTo>
                  <a:pt x="5059" y="248"/>
                </a:lnTo>
                <a:lnTo>
                  <a:pt x="5047" y="265"/>
                </a:lnTo>
                <a:lnTo>
                  <a:pt x="5038" y="278"/>
                </a:lnTo>
                <a:lnTo>
                  <a:pt x="5027" y="292"/>
                </a:lnTo>
                <a:lnTo>
                  <a:pt x="5014" y="309"/>
                </a:lnTo>
                <a:lnTo>
                  <a:pt x="5005" y="321"/>
                </a:lnTo>
                <a:lnTo>
                  <a:pt x="4994" y="335"/>
                </a:lnTo>
                <a:lnTo>
                  <a:pt x="4982" y="343"/>
                </a:lnTo>
                <a:lnTo>
                  <a:pt x="4978" y="342"/>
                </a:lnTo>
                <a:lnTo>
                  <a:pt x="4968" y="341"/>
                </a:lnTo>
                <a:lnTo>
                  <a:pt x="4964" y="341"/>
                </a:lnTo>
                <a:lnTo>
                  <a:pt x="4960" y="342"/>
                </a:lnTo>
                <a:lnTo>
                  <a:pt x="4954" y="343"/>
                </a:lnTo>
                <a:lnTo>
                  <a:pt x="4948" y="349"/>
                </a:lnTo>
                <a:lnTo>
                  <a:pt x="4939" y="355"/>
                </a:lnTo>
                <a:lnTo>
                  <a:pt x="4930" y="355"/>
                </a:lnTo>
                <a:lnTo>
                  <a:pt x="4920" y="352"/>
                </a:lnTo>
                <a:lnTo>
                  <a:pt x="4907" y="348"/>
                </a:lnTo>
                <a:lnTo>
                  <a:pt x="4900" y="345"/>
                </a:lnTo>
                <a:lnTo>
                  <a:pt x="4890" y="343"/>
                </a:lnTo>
                <a:lnTo>
                  <a:pt x="4883" y="339"/>
                </a:lnTo>
                <a:lnTo>
                  <a:pt x="4875" y="335"/>
                </a:lnTo>
                <a:lnTo>
                  <a:pt x="4867" y="329"/>
                </a:lnTo>
                <a:lnTo>
                  <a:pt x="4861" y="324"/>
                </a:lnTo>
                <a:lnTo>
                  <a:pt x="4852" y="320"/>
                </a:lnTo>
                <a:lnTo>
                  <a:pt x="4848" y="317"/>
                </a:lnTo>
                <a:lnTo>
                  <a:pt x="4841" y="310"/>
                </a:lnTo>
                <a:lnTo>
                  <a:pt x="4834" y="308"/>
                </a:lnTo>
                <a:lnTo>
                  <a:pt x="4824" y="301"/>
                </a:lnTo>
                <a:lnTo>
                  <a:pt x="4818" y="299"/>
                </a:lnTo>
                <a:lnTo>
                  <a:pt x="4808" y="294"/>
                </a:lnTo>
                <a:lnTo>
                  <a:pt x="4802" y="292"/>
                </a:lnTo>
                <a:lnTo>
                  <a:pt x="4797" y="290"/>
                </a:lnTo>
                <a:lnTo>
                  <a:pt x="4791" y="282"/>
                </a:lnTo>
                <a:lnTo>
                  <a:pt x="4783" y="291"/>
                </a:lnTo>
                <a:lnTo>
                  <a:pt x="4772" y="301"/>
                </a:lnTo>
                <a:lnTo>
                  <a:pt x="4760" y="314"/>
                </a:lnTo>
                <a:lnTo>
                  <a:pt x="4742" y="336"/>
                </a:lnTo>
                <a:lnTo>
                  <a:pt x="4721" y="344"/>
                </a:lnTo>
                <a:lnTo>
                  <a:pt x="4711" y="348"/>
                </a:lnTo>
                <a:lnTo>
                  <a:pt x="4693" y="355"/>
                </a:lnTo>
                <a:lnTo>
                  <a:pt x="4681" y="360"/>
                </a:lnTo>
                <a:lnTo>
                  <a:pt x="4666" y="363"/>
                </a:lnTo>
                <a:lnTo>
                  <a:pt x="4658" y="364"/>
                </a:lnTo>
                <a:lnTo>
                  <a:pt x="4641" y="364"/>
                </a:lnTo>
                <a:lnTo>
                  <a:pt x="4626" y="365"/>
                </a:lnTo>
                <a:lnTo>
                  <a:pt x="4612" y="365"/>
                </a:lnTo>
                <a:lnTo>
                  <a:pt x="4604" y="365"/>
                </a:lnTo>
                <a:lnTo>
                  <a:pt x="4582" y="365"/>
                </a:lnTo>
                <a:lnTo>
                  <a:pt x="4572" y="364"/>
                </a:lnTo>
                <a:lnTo>
                  <a:pt x="4561" y="363"/>
                </a:lnTo>
                <a:lnTo>
                  <a:pt x="4541" y="360"/>
                </a:lnTo>
                <a:lnTo>
                  <a:pt x="4527" y="358"/>
                </a:lnTo>
                <a:lnTo>
                  <a:pt x="4512" y="356"/>
                </a:lnTo>
                <a:lnTo>
                  <a:pt x="4500" y="354"/>
                </a:lnTo>
                <a:lnTo>
                  <a:pt x="4485" y="351"/>
                </a:lnTo>
                <a:lnTo>
                  <a:pt x="4470" y="350"/>
                </a:lnTo>
                <a:lnTo>
                  <a:pt x="4461" y="350"/>
                </a:lnTo>
                <a:lnTo>
                  <a:pt x="4437" y="350"/>
                </a:lnTo>
                <a:lnTo>
                  <a:pt x="4432" y="351"/>
                </a:lnTo>
                <a:lnTo>
                  <a:pt x="4411" y="354"/>
                </a:lnTo>
                <a:lnTo>
                  <a:pt x="4393" y="355"/>
                </a:lnTo>
                <a:lnTo>
                  <a:pt x="4347" y="359"/>
                </a:lnTo>
                <a:lnTo>
                  <a:pt x="4343" y="359"/>
                </a:lnTo>
                <a:lnTo>
                  <a:pt x="4309" y="359"/>
                </a:lnTo>
                <a:lnTo>
                  <a:pt x="4307" y="359"/>
                </a:lnTo>
                <a:lnTo>
                  <a:pt x="4298" y="360"/>
                </a:lnTo>
                <a:lnTo>
                  <a:pt x="4285" y="361"/>
                </a:lnTo>
                <a:lnTo>
                  <a:pt x="4279" y="361"/>
                </a:lnTo>
                <a:lnTo>
                  <a:pt x="4265" y="363"/>
                </a:lnTo>
                <a:lnTo>
                  <a:pt x="4244" y="364"/>
                </a:lnTo>
                <a:lnTo>
                  <a:pt x="4230" y="365"/>
                </a:lnTo>
                <a:lnTo>
                  <a:pt x="4223" y="367"/>
                </a:lnTo>
                <a:lnTo>
                  <a:pt x="4204" y="368"/>
                </a:lnTo>
                <a:lnTo>
                  <a:pt x="4193" y="369"/>
                </a:lnTo>
                <a:lnTo>
                  <a:pt x="4158" y="370"/>
                </a:lnTo>
                <a:lnTo>
                  <a:pt x="4151" y="370"/>
                </a:lnTo>
                <a:lnTo>
                  <a:pt x="4145" y="370"/>
                </a:lnTo>
                <a:lnTo>
                  <a:pt x="4119" y="368"/>
                </a:lnTo>
                <a:lnTo>
                  <a:pt x="4107" y="367"/>
                </a:lnTo>
                <a:lnTo>
                  <a:pt x="4098" y="365"/>
                </a:lnTo>
                <a:lnTo>
                  <a:pt x="4088" y="364"/>
                </a:lnTo>
                <a:lnTo>
                  <a:pt x="4074" y="362"/>
                </a:lnTo>
                <a:lnTo>
                  <a:pt x="4061" y="361"/>
                </a:lnTo>
                <a:lnTo>
                  <a:pt x="4053" y="360"/>
                </a:lnTo>
                <a:lnTo>
                  <a:pt x="4044" y="359"/>
                </a:lnTo>
                <a:lnTo>
                  <a:pt x="4033" y="358"/>
                </a:lnTo>
                <a:lnTo>
                  <a:pt x="4018" y="357"/>
                </a:lnTo>
                <a:lnTo>
                  <a:pt x="4009" y="354"/>
                </a:lnTo>
                <a:lnTo>
                  <a:pt x="3994" y="349"/>
                </a:lnTo>
                <a:lnTo>
                  <a:pt x="3983" y="349"/>
                </a:lnTo>
                <a:lnTo>
                  <a:pt x="3978" y="348"/>
                </a:lnTo>
                <a:lnTo>
                  <a:pt x="3966" y="346"/>
                </a:lnTo>
                <a:lnTo>
                  <a:pt x="3957" y="346"/>
                </a:lnTo>
                <a:lnTo>
                  <a:pt x="3945" y="344"/>
                </a:lnTo>
                <a:lnTo>
                  <a:pt x="3931" y="338"/>
                </a:lnTo>
                <a:lnTo>
                  <a:pt x="3923" y="336"/>
                </a:lnTo>
                <a:lnTo>
                  <a:pt x="3917" y="334"/>
                </a:lnTo>
                <a:lnTo>
                  <a:pt x="3907" y="329"/>
                </a:lnTo>
                <a:lnTo>
                  <a:pt x="3900" y="324"/>
                </a:lnTo>
                <a:lnTo>
                  <a:pt x="3893" y="321"/>
                </a:lnTo>
                <a:lnTo>
                  <a:pt x="3887" y="321"/>
                </a:lnTo>
                <a:lnTo>
                  <a:pt x="3875" y="321"/>
                </a:lnTo>
                <a:lnTo>
                  <a:pt x="3869" y="321"/>
                </a:lnTo>
                <a:lnTo>
                  <a:pt x="3858" y="320"/>
                </a:lnTo>
                <a:lnTo>
                  <a:pt x="3850" y="317"/>
                </a:lnTo>
                <a:lnTo>
                  <a:pt x="3840" y="311"/>
                </a:lnTo>
                <a:lnTo>
                  <a:pt x="3833" y="308"/>
                </a:lnTo>
                <a:lnTo>
                  <a:pt x="3829" y="305"/>
                </a:lnTo>
                <a:lnTo>
                  <a:pt x="3818" y="300"/>
                </a:lnTo>
                <a:lnTo>
                  <a:pt x="3811" y="299"/>
                </a:lnTo>
                <a:lnTo>
                  <a:pt x="3801" y="299"/>
                </a:lnTo>
                <a:lnTo>
                  <a:pt x="3793" y="297"/>
                </a:lnTo>
                <a:lnTo>
                  <a:pt x="3786" y="294"/>
                </a:lnTo>
                <a:lnTo>
                  <a:pt x="3777" y="291"/>
                </a:lnTo>
                <a:lnTo>
                  <a:pt x="3768" y="285"/>
                </a:lnTo>
                <a:lnTo>
                  <a:pt x="3761" y="281"/>
                </a:lnTo>
                <a:lnTo>
                  <a:pt x="3755" y="277"/>
                </a:lnTo>
                <a:lnTo>
                  <a:pt x="3747" y="270"/>
                </a:lnTo>
                <a:lnTo>
                  <a:pt x="3740" y="249"/>
                </a:lnTo>
                <a:lnTo>
                  <a:pt x="3725" y="251"/>
                </a:lnTo>
                <a:lnTo>
                  <a:pt x="3723" y="249"/>
                </a:lnTo>
                <a:lnTo>
                  <a:pt x="3713" y="255"/>
                </a:lnTo>
                <a:lnTo>
                  <a:pt x="3703" y="274"/>
                </a:lnTo>
                <a:lnTo>
                  <a:pt x="3697" y="280"/>
                </a:lnTo>
                <a:lnTo>
                  <a:pt x="3687" y="284"/>
                </a:lnTo>
                <a:lnTo>
                  <a:pt x="3683" y="286"/>
                </a:lnTo>
                <a:lnTo>
                  <a:pt x="3674" y="286"/>
                </a:lnTo>
                <a:lnTo>
                  <a:pt x="3669" y="286"/>
                </a:lnTo>
                <a:lnTo>
                  <a:pt x="3660" y="284"/>
                </a:lnTo>
                <a:lnTo>
                  <a:pt x="3657" y="283"/>
                </a:lnTo>
                <a:lnTo>
                  <a:pt x="3650" y="280"/>
                </a:lnTo>
                <a:lnTo>
                  <a:pt x="3643" y="275"/>
                </a:lnTo>
                <a:lnTo>
                  <a:pt x="3634" y="269"/>
                </a:lnTo>
                <a:lnTo>
                  <a:pt x="3631" y="267"/>
                </a:lnTo>
                <a:lnTo>
                  <a:pt x="3625" y="265"/>
                </a:lnTo>
                <a:lnTo>
                  <a:pt x="3620" y="261"/>
                </a:lnTo>
                <a:lnTo>
                  <a:pt x="3614" y="258"/>
                </a:lnTo>
                <a:lnTo>
                  <a:pt x="3611" y="246"/>
                </a:lnTo>
                <a:lnTo>
                  <a:pt x="3603" y="241"/>
                </a:lnTo>
                <a:lnTo>
                  <a:pt x="3598" y="239"/>
                </a:lnTo>
                <a:lnTo>
                  <a:pt x="3590" y="235"/>
                </a:lnTo>
                <a:lnTo>
                  <a:pt x="3581" y="230"/>
                </a:lnTo>
                <a:lnTo>
                  <a:pt x="3572" y="232"/>
                </a:lnTo>
                <a:lnTo>
                  <a:pt x="3561" y="246"/>
                </a:lnTo>
                <a:lnTo>
                  <a:pt x="3554" y="256"/>
                </a:lnTo>
                <a:lnTo>
                  <a:pt x="3543" y="267"/>
                </a:lnTo>
                <a:lnTo>
                  <a:pt x="3536" y="262"/>
                </a:lnTo>
                <a:lnTo>
                  <a:pt x="3529" y="258"/>
                </a:lnTo>
                <a:lnTo>
                  <a:pt x="3522" y="256"/>
                </a:lnTo>
                <a:lnTo>
                  <a:pt x="3514" y="247"/>
                </a:lnTo>
                <a:lnTo>
                  <a:pt x="3506" y="239"/>
                </a:lnTo>
                <a:lnTo>
                  <a:pt x="3499" y="238"/>
                </a:lnTo>
                <a:lnTo>
                  <a:pt x="3492" y="235"/>
                </a:lnTo>
                <a:lnTo>
                  <a:pt x="3482" y="232"/>
                </a:lnTo>
                <a:lnTo>
                  <a:pt x="3476" y="231"/>
                </a:lnTo>
                <a:lnTo>
                  <a:pt x="3467" y="229"/>
                </a:lnTo>
                <a:lnTo>
                  <a:pt x="3455" y="223"/>
                </a:lnTo>
                <a:lnTo>
                  <a:pt x="3445" y="220"/>
                </a:lnTo>
                <a:lnTo>
                  <a:pt x="3441" y="219"/>
                </a:lnTo>
                <a:lnTo>
                  <a:pt x="3433" y="218"/>
                </a:lnTo>
                <a:lnTo>
                  <a:pt x="3425" y="217"/>
                </a:lnTo>
                <a:lnTo>
                  <a:pt x="3419" y="215"/>
                </a:lnTo>
                <a:lnTo>
                  <a:pt x="3413" y="219"/>
                </a:lnTo>
                <a:lnTo>
                  <a:pt x="3410" y="219"/>
                </a:lnTo>
                <a:lnTo>
                  <a:pt x="3399" y="217"/>
                </a:lnTo>
                <a:lnTo>
                  <a:pt x="3393" y="216"/>
                </a:lnTo>
                <a:lnTo>
                  <a:pt x="3385" y="218"/>
                </a:lnTo>
                <a:lnTo>
                  <a:pt x="3377" y="230"/>
                </a:lnTo>
                <a:lnTo>
                  <a:pt x="3364" y="253"/>
                </a:lnTo>
                <a:lnTo>
                  <a:pt x="3352" y="268"/>
                </a:lnTo>
                <a:lnTo>
                  <a:pt x="3346" y="268"/>
                </a:lnTo>
                <a:lnTo>
                  <a:pt x="3330" y="267"/>
                </a:lnTo>
                <a:lnTo>
                  <a:pt x="3324" y="266"/>
                </a:lnTo>
                <a:lnTo>
                  <a:pt x="3314" y="260"/>
                </a:lnTo>
                <a:lnTo>
                  <a:pt x="3307" y="256"/>
                </a:lnTo>
                <a:lnTo>
                  <a:pt x="3300" y="253"/>
                </a:lnTo>
                <a:lnTo>
                  <a:pt x="3294" y="252"/>
                </a:lnTo>
                <a:lnTo>
                  <a:pt x="3286" y="249"/>
                </a:lnTo>
                <a:lnTo>
                  <a:pt x="3281" y="248"/>
                </a:lnTo>
                <a:lnTo>
                  <a:pt x="3274" y="245"/>
                </a:lnTo>
                <a:lnTo>
                  <a:pt x="3269" y="244"/>
                </a:lnTo>
                <a:lnTo>
                  <a:pt x="3259" y="245"/>
                </a:lnTo>
                <a:lnTo>
                  <a:pt x="3256" y="246"/>
                </a:lnTo>
                <a:lnTo>
                  <a:pt x="3245" y="247"/>
                </a:lnTo>
                <a:lnTo>
                  <a:pt x="3236" y="248"/>
                </a:lnTo>
                <a:lnTo>
                  <a:pt x="3228" y="248"/>
                </a:lnTo>
                <a:lnTo>
                  <a:pt x="3218" y="248"/>
                </a:lnTo>
                <a:lnTo>
                  <a:pt x="3211" y="248"/>
                </a:lnTo>
                <a:lnTo>
                  <a:pt x="3202" y="246"/>
                </a:lnTo>
                <a:lnTo>
                  <a:pt x="3196" y="245"/>
                </a:lnTo>
                <a:lnTo>
                  <a:pt x="3183" y="243"/>
                </a:lnTo>
                <a:lnTo>
                  <a:pt x="3176" y="245"/>
                </a:lnTo>
                <a:lnTo>
                  <a:pt x="3168" y="247"/>
                </a:lnTo>
                <a:lnTo>
                  <a:pt x="3162" y="249"/>
                </a:lnTo>
                <a:lnTo>
                  <a:pt x="3162" y="249"/>
                </a:lnTo>
                <a:lnTo>
                  <a:pt x="3157" y="252"/>
                </a:lnTo>
                <a:lnTo>
                  <a:pt x="3146" y="255"/>
                </a:lnTo>
                <a:lnTo>
                  <a:pt x="3141" y="255"/>
                </a:lnTo>
                <a:lnTo>
                  <a:pt x="3130" y="254"/>
                </a:lnTo>
                <a:lnTo>
                  <a:pt x="3116" y="253"/>
                </a:lnTo>
                <a:lnTo>
                  <a:pt x="3114" y="253"/>
                </a:lnTo>
                <a:lnTo>
                  <a:pt x="3100" y="255"/>
                </a:lnTo>
                <a:lnTo>
                  <a:pt x="3086" y="257"/>
                </a:lnTo>
                <a:lnTo>
                  <a:pt x="3076" y="259"/>
                </a:lnTo>
                <a:lnTo>
                  <a:pt x="3071" y="260"/>
                </a:lnTo>
                <a:lnTo>
                  <a:pt x="3056" y="259"/>
                </a:lnTo>
                <a:lnTo>
                  <a:pt x="3038" y="258"/>
                </a:lnTo>
                <a:lnTo>
                  <a:pt x="3036" y="258"/>
                </a:lnTo>
                <a:lnTo>
                  <a:pt x="3019" y="257"/>
                </a:lnTo>
                <a:lnTo>
                  <a:pt x="3016" y="257"/>
                </a:lnTo>
                <a:lnTo>
                  <a:pt x="3007" y="257"/>
                </a:lnTo>
                <a:lnTo>
                  <a:pt x="3001" y="256"/>
                </a:lnTo>
                <a:lnTo>
                  <a:pt x="2992" y="256"/>
                </a:lnTo>
                <a:lnTo>
                  <a:pt x="2992" y="256"/>
                </a:lnTo>
                <a:lnTo>
                  <a:pt x="2991" y="256"/>
                </a:lnTo>
                <a:lnTo>
                  <a:pt x="2984" y="256"/>
                </a:lnTo>
                <a:lnTo>
                  <a:pt x="2974" y="255"/>
                </a:lnTo>
                <a:lnTo>
                  <a:pt x="2964" y="254"/>
                </a:lnTo>
                <a:lnTo>
                  <a:pt x="2955" y="254"/>
                </a:lnTo>
                <a:lnTo>
                  <a:pt x="2945" y="255"/>
                </a:lnTo>
                <a:lnTo>
                  <a:pt x="2941" y="255"/>
                </a:lnTo>
                <a:lnTo>
                  <a:pt x="2928" y="254"/>
                </a:lnTo>
                <a:lnTo>
                  <a:pt x="2918" y="254"/>
                </a:lnTo>
                <a:lnTo>
                  <a:pt x="2907" y="254"/>
                </a:lnTo>
                <a:lnTo>
                  <a:pt x="2886" y="254"/>
                </a:lnTo>
                <a:lnTo>
                  <a:pt x="2863" y="254"/>
                </a:lnTo>
                <a:lnTo>
                  <a:pt x="2846" y="253"/>
                </a:lnTo>
                <a:lnTo>
                  <a:pt x="2833" y="253"/>
                </a:lnTo>
                <a:lnTo>
                  <a:pt x="2818" y="254"/>
                </a:lnTo>
                <a:lnTo>
                  <a:pt x="2797" y="254"/>
                </a:lnTo>
                <a:lnTo>
                  <a:pt x="2781" y="254"/>
                </a:lnTo>
                <a:lnTo>
                  <a:pt x="2780" y="254"/>
                </a:lnTo>
                <a:lnTo>
                  <a:pt x="2663" y="255"/>
                </a:lnTo>
                <a:lnTo>
                  <a:pt x="2549" y="254"/>
                </a:lnTo>
                <a:lnTo>
                  <a:pt x="2518" y="252"/>
                </a:lnTo>
                <a:lnTo>
                  <a:pt x="2488" y="249"/>
                </a:lnTo>
                <a:lnTo>
                  <a:pt x="2438" y="247"/>
                </a:lnTo>
                <a:lnTo>
                  <a:pt x="2343" y="241"/>
                </a:lnTo>
                <a:lnTo>
                  <a:pt x="2213" y="215"/>
                </a:lnTo>
                <a:lnTo>
                  <a:pt x="2199" y="209"/>
                </a:lnTo>
                <a:lnTo>
                  <a:pt x="2145" y="193"/>
                </a:lnTo>
                <a:lnTo>
                  <a:pt x="2064" y="181"/>
                </a:lnTo>
                <a:lnTo>
                  <a:pt x="2001" y="171"/>
                </a:lnTo>
                <a:lnTo>
                  <a:pt x="1954" y="165"/>
                </a:lnTo>
                <a:lnTo>
                  <a:pt x="1886" y="154"/>
                </a:lnTo>
                <a:lnTo>
                  <a:pt x="1750" y="138"/>
                </a:lnTo>
                <a:lnTo>
                  <a:pt x="1667" y="129"/>
                </a:lnTo>
                <a:lnTo>
                  <a:pt x="1562" y="127"/>
                </a:lnTo>
                <a:lnTo>
                  <a:pt x="1050" y="127"/>
                </a:lnTo>
                <a:lnTo>
                  <a:pt x="258" y="133"/>
                </a:lnTo>
                <a:lnTo>
                  <a:pt x="0" y="135"/>
                </a:lnTo>
                <a:lnTo>
                  <a:pt x="0" y="135"/>
                </a:lnTo>
                <a:close/>
              </a:path>
            </a:pathLst>
          </a:custGeom>
          <a:solidFill>
            <a:srgbClr val="9999FF"/>
          </a:solidFill>
          <a:ln w="9525">
            <a:noFill/>
            <a:round/>
            <a:headEnd/>
            <a:tailEnd/>
          </a:ln>
        </p:spPr>
        <p:txBody>
          <a:bodyPr/>
          <a:lstStyle/>
          <a:p>
            <a:endParaRPr lang="en-GB"/>
          </a:p>
        </p:txBody>
      </p:sp>
      <p:sp>
        <p:nvSpPr>
          <p:cNvPr id="64" name="Freeform 2459"/>
          <p:cNvSpPr>
            <a:spLocks/>
          </p:cNvSpPr>
          <p:nvPr>
            <p:custDataLst>
              <p:tags r:id="rId55"/>
            </p:custDataLst>
          </p:nvPr>
        </p:nvSpPr>
        <p:spPr bwMode="auto">
          <a:xfrm>
            <a:off x="400988" y="2337290"/>
            <a:ext cx="8161157" cy="366118"/>
          </a:xfrm>
          <a:custGeom>
            <a:avLst/>
            <a:gdLst/>
            <a:ahLst/>
            <a:cxnLst>
              <a:cxn ang="0">
                <a:pos x="2518" y="242"/>
              </a:cxn>
              <a:cxn ang="0">
                <a:pos x="2964" y="244"/>
              </a:cxn>
              <a:cxn ang="0">
                <a:pos x="3114" y="243"/>
              </a:cxn>
              <a:cxn ang="0">
                <a:pos x="3245" y="237"/>
              </a:cxn>
              <a:cxn ang="0">
                <a:pos x="3385" y="208"/>
              </a:cxn>
              <a:cxn ang="0">
                <a:pos x="3514" y="237"/>
              </a:cxn>
              <a:cxn ang="0">
                <a:pos x="3634" y="259"/>
              </a:cxn>
              <a:cxn ang="0">
                <a:pos x="3761" y="271"/>
              </a:cxn>
              <a:cxn ang="0">
                <a:pos x="3900" y="314"/>
              </a:cxn>
              <a:cxn ang="0">
                <a:pos x="4074" y="352"/>
              </a:cxn>
              <a:cxn ang="0">
                <a:pos x="4307" y="349"/>
              </a:cxn>
              <a:cxn ang="0">
                <a:pos x="4582" y="355"/>
              </a:cxn>
              <a:cxn ang="0">
                <a:pos x="4802" y="282"/>
              </a:cxn>
              <a:cxn ang="0">
                <a:pos x="4939" y="345"/>
              </a:cxn>
              <a:cxn ang="0">
                <a:pos x="5111" y="216"/>
              </a:cxn>
              <a:cxn ang="0">
                <a:pos x="5280" y="281"/>
              </a:cxn>
              <a:cxn ang="0">
                <a:pos x="5445" y="332"/>
              </a:cxn>
              <a:cxn ang="0">
                <a:pos x="5576" y="319"/>
              </a:cxn>
              <a:cxn ang="0">
                <a:pos x="5706" y="332"/>
              </a:cxn>
              <a:cxn ang="0">
                <a:pos x="5897" y="321"/>
              </a:cxn>
              <a:cxn ang="0">
                <a:pos x="6218" y="220"/>
              </a:cxn>
              <a:cxn ang="0">
                <a:pos x="6455" y="129"/>
              </a:cxn>
              <a:cxn ang="0">
                <a:pos x="6721" y="194"/>
              </a:cxn>
              <a:cxn ang="0">
                <a:pos x="6975" y="182"/>
              </a:cxn>
              <a:cxn ang="0">
                <a:pos x="7190" y="86"/>
              </a:cxn>
              <a:cxn ang="0">
                <a:pos x="7378" y="76"/>
              </a:cxn>
              <a:cxn ang="0">
                <a:pos x="7559" y="32"/>
              </a:cxn>
              <a:cxn ang="0">
                <a:pos x="7793" y="42"/>
              </a:cxn>
              <a:cxn ang="0">
                <a:pos x="8121" y="28"/>
              </a:cxn>
              <a:cxn ang="0">
                <a:pos x="8335" y="12"/>
              </a:cxn>
              <a:cxn ang="0">
                <a:pos x="8229" y="41"/>
              </a:cxn>
              <a:cxn ang="0">
                <a:pos x="7973" y="67"/>
              </a:cxn>
              <a:cxn ang="0">
                <a:pos x="7660" y="63"/>
              </a:cxn>
              <a:cxn ang="0">
                <a:pos x="7470" y="38"/>
              </a:cxn>
              <a:cxn ang="0">
                <a:pos x="7275" y="120"/>
              </a:cxn>
              <a:cxn ang="0">
                <a:pos x="7098" y="158"/>
              </a:cxn>
              <a:cxn ang="0">
                <a:pos x="6834" y="229"/>
              </a:cxn>
              <a:cxn ang="0">
                <a:pos x="6585" y="192"/>
              </a:cxn>
              <a:cxn ang="0">
                <a:pos x="6335" y="134"/>
              </a:cxn>
              <a:cxn ang="0">
                <a:pos x="6062" y="321"/>
              </a:cxn>
              <a:cxn ang="0">
                <a:pos x="5765" y="344"/>
              </a:cxn>
              <a:cxn ang="0">
                <a:pos x="5636" y="341"/>
              </a:cxn>
              <a:cxn ang="0">
                <a:pos x="5525" y="347"/>
              </a:cxn>
              <a:cxn ang="0">
                <a:pos x="5385" y="342"/>
              </a:cxn>
              <a:cxn ang="0">
                <a:pos x="5236" y="284"/>
              </a:cxn>
              <a:cxn ang="0">
                <a:pos x="5005" y="311"/>
              </a:cxn>
              <a:cxn ang="0">
                <a:pos x="4867" y="344"/>
              </a:cxn>
              <a:cxn ang="0">
                <a:pos x="4711" y="354"/>
              </a:cxn>
              <a:cxn ang="0">
                <a:pos x="4470" y="358"/>
              </a:cxn>
              <a:cxn ang="0">
                <a:pos x="4204" y="374"/>
              </a:cxn>
              <a:cxn ang="0">
                <a:pos x="3983" y="355"/>
              </a:cxn>
              <a:cxn ang="0">
                <a:pos x="3833" y="320"/>
              </a:cxn>
              <a:cxn ang="0">
                <a:pos x="3697" y="282"/>
              </a:cxn>
              <a:cxn ang="0">
                <a:pos x="3590" y="244"/>
              </a:cxn>
              <a:cxn ang="0">
                <a:pos x="3445" y="226"/>
              </a:cxn>
              <a:cxn ang="0">
                <a:pos x="3307" y="262"/>
              </a:cxn>
              <a:cxn ang="0">
                <a:pos x="3176" y="250"/>
              </a:cxn>
              <a:cxn ang="0">
                <a:pos x="3019" y="267"/>
              </a:cxn>
              <a:cxn ang="0">
                <a:pos x="2863" y="255"/>
              </a:cxn>
              <a:cxn ang="0">
                <a:pos x="2001" y="161"/>
              </a:cxn>
            </a:cxnLst>
            <a:rect l="0" t="0" r="r" b="b"/>
            <a:pathLst>
              <a:path w="8426" h="376">
                <a:moveTo>
                  <a:pt x="0" y="125"/>
                </a:moveTo>
                <a:lnTo>
                  <a:pt x="258" y="123"/>
                </a:lnTo>
                <a:lnTo>
                  <a:pt x="1050" y="117"/>
                </a:lnTo>
                <a:lnTo>
                  <a:pt x="1562" y="117"/>
                </a:lnTo>
                <a:lnTo>
                  <a:pt x="1667" y="119"/>
                </a:lnTo>
                <a:lnTo>
                  <a:pt x="1750" y="128"/>
                </a:lnTo>
                <a:lnTo>
                  <a:pt x="1886" y="144"/>
                </a:lnTo>
                <a:lnTo>
                  <a:pt x="1954" y="155"/>
                </a:lnTo>
                <a:lnTo>
                  <a:pt x="2001" y="161"/>
                </a:lnTo>
                <a:lnTo>
                  <a:pt x="2064" y="171"/>
                </a:lnTo>
                <a:lnTo>
                  <a:pt x="2145" y="183"/>
                </a:lnTo>
                <a:lnTo>
                  <a:pt x="2199" y="199"/>
                </a:lnTo>
                <a:lnTo>
                  <a:pt x="2213" y="205"/>
                </a:lnTo>
                <a:lnTo>
                  <a:pt x="2343" y="231"/>
                </a:lnTo>
                <a:lnTo>
                  <a:pt x="2438" y="237"/>
                </a:lnTo>
                <a:lnTo>
                  <a:pt x="2488" y="239"/>
                </a:lnTo>
                <a:lnTo>
                  <a:pt x="2518" y="242"/>
                </a:lnTo>
                <a:lnTo>
                  <a:pt x="2549" y="244"/>
                </a:lnTo>
                <a:lnTo>
                  <a:pt x="2663" y="245"/>
                </a:lnTo>
                <a:lnTo>
                  <a:pt x="2780" y="244"/>
                </a:lnTo>
                <a:lnTo>
                  <a:pt x="2781" y="244"/>
                </a:lnTo>
                <a:lnTo>
                  <a:pt x="2797" y="244"/>
                </a:lnTo>
                <a:lnTo>
                  <a:pt x="2818" y="244"/>
                </a:lnTo>
                <a:lnTo>
                  <a:pt x="2833" y="243"/>
                </a:lnTo>
                <a:lnTo>
                  <a:pt x="2846" y="243"/>
                </a:lnTo>
                <a:lnTo>
                  <a:pt x="2863" y="244"/>
                </a:lnTo>
                <a:lnTo>
                  <a:pt x="2886" y="244"/>
                </a:lnTo>
                <a:lnTo>
                  <a:pt x="2907" y="244"/>
                </a:lnTo>
                <a:lnTo>
                  <a:pt x="2918" y="244"/>
                </a:lnTo>
                <a:lnTo>
                  <a:pt x="2928" y="244"/>
                </a:lnTo>
                <a:lnTo>
                  <a:pt x="2941" y="245"/>
                </a:lnTo>
                <a:lnTo>
                  <a:pt x="2945" y="245"/>
                </a:lnTo>
                <a:lnTo>
                  <a:pt x="2955" y="244"/>
                </a:lnTo>
                <a:lnTo>
                  <a:pt x="2964" y="244"/>
                </a:lnTo>
                <a:lnTo>
                  <a:pt x="2974" y="245"/>
                </a:lnTo>
                <a:lnTo>
                  <a:pt x="2984" y="246"/>
                </a:lnTo>
                <a:lnTo>
                  <a:pt x="2991" y="246"/>
                </a:lnTo>
                <a:lnTo>
                  <a:pt x="2992" y="246"/>
                </a:lnTo>
                <a:lnTo>
                  <a:pt x="2992" y="246"/>
                </a:lnTo>
                <a:lnTo>
                  <a:pt x="3001" y="246"/>
                </a:lnTo>
                <a:lnTo>
                  <a:pt x="3007" y="247"/>
                </a:lnTo>
                <a:lnTo>
                  <a:pt x="3016" y="247"/>
                </a:lnTo>
                <a:lnTo>
                  <a:pt x="3019" y="247"/>
                </a:lnTo>
                <a:lnTo>
                  <a:pt x="3036" y="248"/>
                </a:lnTo>
                <a:lnTo>
                  <a:pt x="3038" y="248"/>
                </a:lnTo>
                <a:lnTo>
                  <a:pt x="3056" y="249"/>
                </a:lnTo>
                <a:lnTo>
                  <a:pt x="3071" y="250"/>
                </a:lnTo>
                <a:lnTo>
                  <a:pt x="3076" y="249"/>
                </a:lnTo>
                <a:lnTo>
                  <a:pt x="3086" y="247"/>
                </a:lnTo>
                <a:lnTo>
                  <a:pt x="3100" y="245"/>
                </a:lnTo>
                <a:lnTo>
                  <a:pt x="3114" y="243"/>
                </a:lnTo>
                <a:lnTo>
                  <a:pt x="3116" y="243"/>
                </a:lnTo>
                <a:lnTo>
                  <a:pt x="3130" y="244"/>
                </a:lnTo>
                <a:lnTo>
                  <a:pt x="3141" y="245"/>
                </a:lnTo>
                <a:lnTo>
                  <a:pt x="3146" y="245"/>
                </a:lnTo>
                <a:lnTo>
                  <a:pt x="3157" y="242"/>
                </a:lnTo>
                <a:lnTo>
                  <a:pt x="3162" y="239"/>
                </a:lnTo>
                <a:lnTo>
                  <a:pt x="3162" y="239"/>
                </a:lnTo>
                <a:lnTo>
                  <a:pt x="3168" y="237"/>
                </a:lnTo>
                <a:lnTo>
                  <a:pt x="3176" y="235"/>
                </a:lnTo>
                <a:lnTo>
                  <a:pt x="3183" y="233"/>
                </a:lnTo>
                <a:lnTo>
                  <a:pt x="3196" y="235"/>
                </a:lnTo>
                <a:lnTo>
                  <a:pt x="3202" y="236"/>
                </a:lnTo>
                <a:lnTo>
                  <a:pt x="3211" y="238"/>
                </a:lnTo>
                <a:lnTo>
                  <a:pt x="3218" y="238"/>
                </a:lnTo>
                <a:lnTo>
                  <a:pt x="3228" y="238"/>
                </a:lnTo>
                <a:lnTo>
                  <a:pt x="3236" y="238"/>
                </a:lnTo>
                <a:lnTo>
                  <a:pt x="3245" y="237"/>
                </a:lnTo>
                <a:lnTo>
                  <a:pt x="3256" y="236"/>
                </a:lnTo>
                <a:lnTo>
                  <a:pt x="3259" y="235"/>
                </a:lnTo>
                <a:lnTo>
                  <a:pt x="3269" y="234"/>
                </a:lnTo>
                <a:lnTo>
                  <a:pt x="3274" y="235"/>
                </a:lnTo>
                <a:lnTo>
                  <a:pt x="3281" y="238"/>
                </a:lnTo>
                <a:lnTo>
                  <a:pt x="3286" y="239"/>
                </a:lnTo>
                <a:lnTo>
                  <a:pt x="3294" y="242"/>
                </a:lnTo>
                <a:lnTo>
                  <a:pt x="3300" y="243"/>
                </a:lnTo>
                <a:lnTo>
                  <a:pt x="3307" y="246"/>
                </a:lnTo>
                <a:lnTo>
                  <a:pt x="3314" y="250"/>
                </a:lnTo>
                <a:lnTo>
                  <a:pt x="3324" y="256"/>
                </a:lnTo>
                <a:lnTo>
                  <a:pt x="3330" y="257"/>
                </a:lnTo>
                <a:lnTo>
                  <a:pt x="3346" y="258"/>
                </a:lnTo>
                <a:lnTo>
                  <a:pt x="3352" y="258"/>
                </a:lnTo>
                <a:lnTo>
                  <a:pt x="3364" y="243"/>
                </a:lnTo>
                <a:lnTo>
                  <a:pt x="3377" y="220"/>
                </a:lnTo>
                <a:lnTo>
                  <a:pt x="3385" y="208"/>
                </a:lnTo>
                <a:lnTo>
                  <a:pt x="3393" y="206"/>
                </a:lnTo>
                <a:lnTo>
                  <a:pt x="3399" y="207"/>
                </a:lnTo>
                <a:lnTo>
                  <a:pt x="3410" y="209"/>
                </a:lnTo>
                <a:lnTo>
                  <a:pt x="3413" y="209"/>
                </a:lnTo>
                <a:lnTo>
                  <a:pt x="3419" y="205"/>
                </a:lnTo>
                <a:lnTo>
                  <a:pt x="3425" y="207"/>
                </a:lnTo>
                <a:lnTo>
                  <a:pt x="3433" y="208"/>
                </a:lnTo>
                <a:lnTo>
                  <a:pt x="3441" y="209"/>
                </a:lnTo>
                <a:lnTo>
                  <a:pt x="3445" y="210"/>
                </a:lnTo>
                <a:lnTo>
                  <a:pt x="3455" y="213"/>
                </a:lnTo>
                <a:lnTo>
                  <a:pt x="3467" y="219"/>
                </a:lnTo>
                <a:lnTo>
                  <a:pt x="3476" y="221"/>
                </a:lnTo>
                <a:lnTo>
                  <a:pt x="3482" y="222"/>
                </a:lnTo>
                <a:lnTo>
                  <a:pt x="3492" y="225"/>
                </a:lnTo>
                <a:lnTo>
                  <a:pt x="3499" y="228"/>
                </a:lnTo>
                <a:lnTo>
                  <a:pt x="3506" y="229"/>
                </a:lnTo>
                <a:lnTo>
                  <a:pt x="3514" y="237"/>
                </a:lnTo>
                <a:lnTo>
                  <a:pt x="3522" y="246"/>
                </a:lnTo>
                <a:lnTo>
                  <a:pt x="3529" y="248"/>
                </a:lnTo>
                <a:lnTo>
                  <a:pt x="3536" y="252"/>
                </a:lnTo>
                <a:lnTo>
                  <a:pt x="3543" y="257"/>
                </a:lnTo>
                <a:lnTo>
                  <a:pt x="3554" y="246"/>
                </a:lnTo>
                <a:lnTo>
                  <a:pt x="3561" y="236"/>
                </a:lnTo>
                <a:lnTo>
                  <a:pt x="3572" y="222"/>
                </a:lnTo>
                <a:lnTo>
                  <a:pt x="3581" y="220"/>
                </a:lnTo>
                <a:lnTo>
                  <a:pt x="3590" y="225"/>
                </a:lnTo>
                <a:lnTo>
                  <a:pt x="3598" y="229"/>
                </a:lnTo>
                <a:lnTo>
                  <a:pt x="3603" y="231"/>
                </a:lnTo>
                <a:lnTo>
                  <a:pt x="3611" y="236"/>
                </a:lnTo>
                <a:lnTo>
                  <a:pt x="3614" y="248"/>
                </a:lnTo>
                <a:lnTo>
                  <a:pt x="3620" y="251"/>
                </a:lnTo>
                <a:lnTo>
                  <a:pt x="3625" y="255"/>
                </a:lnTo>
                <a:lnTo>
                  <a:pt x="3631" y="257"/>
                </a:lnTo>
                <a:lnTo>
                  <a:pt x="3634" y="259"/>
                </a:lnTo>
                <a:lnTo>
                  <a:pt x="3643" y="265"/>
                </a:lnTo>
                <a:lnTo>
                  <a:pt x="3650" y="270"/>
                </a:lnTo>
                <a:lnTo>
                  <a:pt x="3657" y="273"/>
                </a:lnTo>
                <a:lnTo>
                  <a:pt x="3660" y="274"/>
                </a:lnTo>
                <a:lnTo>
                  <a:pt x="3669" y="276"/>
                </a:lnTo>
                <a:lnTo>
                  <a:pt x="3674" y="276"/>
                </a:lnTo>
                <a:lnTo>
                  <a:pt x="3683" y="276"/>
                </a:lnTo>
                <a:lnTo>
                  <a:pt x="3687" y="274"/>
                </a:lnTo>
                <a:lnTo>
                  <a:pt x="3697" y="270"/>
                </a:lnTo>
                <a:lnTo>
                  <a:pt x="3703" y="264"/>
                </a:lnTo>
                <a:lnTo>
                  <a:pt x="3713" y="245"/>
                </a:lnTo>
                <a:lnTo>
                  <a:pt x="3723" y="239"/>
                </a:lnTo>
                <a:lnTo>
                  <a:pt x="3725" y="241"/>
                </a:lnTo>
                <a:lnTo>
                  <a:pt x="3740" y="239"/>
                </a:lnTo>
                <a:lnTo>
                  <a:pt x="3747" y="260"/>
                </a:lnTo>
                <a:lnTo>
                  <a:pt x="3755" y="267"/>
                </a:lnTo>
                <a:lnTo>
                  <a:pt x="3761" y="271"/>
                </a:lnTo>
                <a:lnTo>
                  <a:pt x="3768" y="275"/>
                </a:lnTo>
                <a:lnTo>
                  <a:pt x="3777" y="281"/>
                </a:lnTo>
                <a:lnTo>
                  <a:pt x="3786" y="284"/>
                </a:lnTo>
                <a:lnTo>
                  <a:pt x="3793" y="287"/>
                </a:lnTo>
                <a:lnTo>
                  <a:pt x="3801" y="289"/>
                </a:lnTo>
                <a:lnTo>
                  <a:pt x="3811" y="289"/>
                </a:lnTo>
                <a:lnTo>
                  <a:pt x="3818" y="290"/>
                </a:lnTo>
                <a:lnTo>
                  <a:pt x="3829" y="295"/>
                </a:lnTo>
                <a:lnTo>
                  <a:pt x="3833" y="298"/>
                </a:lnTo>
                <a:lnTo>
                  <a:pt x="3840" y="301"/>
                </a:lnTo>
                <a:lnTo>
                  <a:pt x="3850" y="307"/>
                </a:lnTo>
                <a:lnTo>
                  <a:pt x="3858" y="310"/>
                </a:lnTo>
                <a:lnTo>
                  <a:pt x="3869" y="311"/>
                </a:lnTo>
                <a:lnTo>
                  <a:pt x="3875" y="311"/>
                </a:lnTo>
                <a:lnTo>
                  <a:pt x="3887" y="311"/>
                </a:lnTo>
                <a:lnTo>
                  <a:pt x="3893" y="311"/>
                </a:lnTo>
                <a:lnTo>
                  <a:pt x="3900" y="314"/>
                </a:lnTo>
                <a:lnTo>
                  <a:pt x="3907" y="319"/>
                </a:lnTo>
                <a:lnTo>
                  <a:pt x="3917" y="324"/>
                </a:lnTo>
                <a:lnTo>
                  <a:pt x="3923" y="326"/>
                </a:lnTo>
                <a:lnTo>
                  <a:pt x="3931" y="328"/>
                </a:lnTo>
                <a:lnTo>
                  <a:pt x="3945" y="334"/>
                </a:lnTo>
                <a:lnTo>
                  <a:pt x="3957" y="336"/>
                </a:lnTo>
                <a:lnTo>
                  <a:pt x="3966" y="336"/>
                </a:lnTo>
                <a:lnTo>
                  <a:pt x="3978" y="338"/>
                </a:lnTo>
                <a:lnTo>
                  <a:pt x="3983" y="339"/>
                </a:lnTo>
                <a:lnTo>
                  <a:pt x="3994" y="339"/>
                </a:lnTo>
                <a:lnTo>
                  <a:pt x="4009" y="344"/>
                </a:lnTo>
                <a:lnTo>
                  <a:pt x="4018" y="347"/>
                </a:lnTo>
                <a:lnTo>
                  <a:pt x="4033" y="348"/>
                </a:lnTo>
                <a:lnTo>
                  <a:pt x="4044" y="349"/>
                </a:lnTo>
                <a:lnTo>
                  <a:pt x="4053" y="350"/>
                </a:lnTo>
                <a:lnTo>
                  <a:pt x="4061" y="351"/>
                </a:lnTo>
                <a:lnTo>
                  <a:pt x="4074" y="352"/>
                </a:lnTo>
                <a:lnTo>
                  <a:pt x="4088" y="354"/>
                </a:lnTo>
                <a:lnTo>
                  <a:pt x="4098" y="355"/>
                </a:lnTo>
                <a:lnTo>
                  <a:pt x="4107" y="357"/>
                </a:lnTo>
                <a:lnTo>
                  <a:pt x="4119" y="358"/>
                </a:lnTo>
                <a:lnTo>
                  <a:pt x="4145" y="360"/>
                </a:lnTo>
                <a:lnTo>
                  <a:pt x="4151" y="360"/>
                </a:lnTo>
                <a:lnTo>
                  <a:pt x="4158" y="360"/>
                </a:lnTo>
                <a:lnTo>
                  <a:pt x="4193" y="359"/>
                </a:lnTo>
                <a:lnTo>
                  <a:pt x="4204" y="358"/>
                </a:lnTo>
                <a:lnTo>
                  <a:pt x="4223" y="357"/>
                </a:lnTo>
                <a:lnTo>
                  <a:pt x="4230" y="355"/>
                </a:lnTo>
                <a:lnTo>
                  <a:pt x="4244" y="354"/>
                </a:lnTo>
                <a:lnTo>
                  <a:pt x="4265" y="353"/>
                </a:lnTo>
                <a:lnTo>
                  <a:pt x="4279" y="351"/>
                </a:lnTo>
                <a:lnTo>
                  <a:pt x="4285" y="351"/>
                </a:lnTo>
                <a:lnTo>
                  <a:pt x="4298" y="350"/>
                </a:lnTo>
                <a:lnTo>
                  <a:pt x="4307" y="349"/>
                </a:lnTo>
                <a:lnTo>
                  <a:pt x="4309" y="349"/>
                </a:lnTo>
                <a:lnTo>
                  <a:pt x="4343" y="349"/>
                </a:lnTo>
                <a:lnTo>
                  <a:pt x="4347" y="349"/>
                </a:lnTo>
                <a:lnTo>
                  <a:pt x="4393" y="345"/>
                </a:lnTo>
                <a:lnTo>
                  <a:pt x="4411" y="344"/>
                </a:lnTo>
                <a:lnTo>
                  <a:pt x="4432" y="341"/>
                </a:lnTo>
                <a:lnTo>
                  <a:pt x="4437" y="340"/>
                </a:lnTo>
                <a:lnTo>
                  <a:pt x="4461" y="340"/>
                </a:lnTo>
                <a:lnTo>
                  <a:pt x="4470" y="340"/>
                </a:lnTo>
                <a:lnTo>
                  <a:pt x="4485" y="341"/>
                </a:lnTo>
                <a:lnTo>
                  <a:pt x="4500" y="344"/>
                </a:lnTo>
                <a:lnTo>
                  <a:pt x="4512" y="346"/>
                </a:lnTo>
                <a:lnTo>
                  <a:pt x="4527" y="348"/>
                </a:lnTo>
                <a:lnTo>
                  <a:pt x="4541" y="350"/>
                </a:lnTo>
                <a:lnTo>
                  <a:pt x="4561" y="353"/>
                </a:lnTo>
                <a:lnTo>
                  <a:pt x="4572" y="354"/>
                </a:lnTo>
                <a:lnTo>
                  <a:pt x="4582" y="355"/>
                </a:lnTo>
                <a:lnTo>
                  <a:pt x="4604" y="355"/>
                </a:lnTo>
                <a:lnTo>
                  <a:pt x="4612" y="355"/>
                </a:lnTo>
                <a:lnTo>
                  <a:pt x="4626" y="355"/>
                </a:lnTo>
                <a:lnTo>
                  <a:pt x="4641" y="354"/>
                </a:lnTo>
                <a:lnTo>
                  <a:pt x="4658" y="354"/>
                </a:lnTo>
                <a:lnTo>
                  <a:pt x="4666" y="353"/>
                </a:lnTo>
                <a:lnTo>
                  <a:pt x="4681" y="350"/>
                </a:lnTo>
                <a:lnTo>
                  <a:pt x="4693" y="345"/>
                </a:lnTo>
                <a:lnTo>
                  <a:pt x="4711" y="338"/>
                </a:lnTo>
                <a:lnTo>
                  <a:pt x="4721" y="334"/>
                </a:lnTo>
                <a:lnTo>
                  <a:pt x="4742" y="326"/>
                </a:lnTo>
                <a:lnTo>
                  <a:pt x="4760" y="304"/>
                </a:lnTo>
                <a:lnTo>
                  <a:pt x="4772" y="291"/>
                </a:lnTo>
                <a:lnTo>
                  <a:pt x="4783" y="281"/>
                </a:lnTo>
                <a:lnTo>
                  <a:pt x="4791" y="272"/>
                </a:lnTo>
                <a:lnTo>
                  <a:pt x="4797" y="280"/>
                </a:lnTo>
                <a:lnTo>
                  <a:pt x="4802" y="282"/>
                </a:lnTo>
                <a:lnTo>
                  <a:pt x="4808" y="284"/>
                </a:lnTo>
                <a:lnTo>
                  <a:pt x="4818" y="289"/>
                </a:lnTo>
                <a:lnTo>
                  <a:pt x="4824" y="291"/>
                </a:lnTo>
                <a:lnTo>
                  <a:pt x="4834" y="298"/>
                </a:lnTo>
                <a:lnTo>
                  <a:pt x="4841" y="300"/>
                </a:lnTo>
                <a:lnTo>
                  <a:pt x="4848" y="307"/>
                </a:lnTo>
                <a:lnTo>
                  <a:pt x="4852" y="310"/>
                </a:lnTo>
                <a:lnTo>
                  <a:pt x="4861" y="314"/>
                </a:lnTo>
                <a:lnTo>
                  <a:pt x="4867" y="319"/>
                </a:lnTo>
                <a:lnTo>
                  <a:pt x="4875" y="325"/>
                </a:lnTo>
                <a:lnTo>
                  <a:pt x="4883" y="329"/>
                </a:lnTo>
                <a:lnTo>
                  <a:pt x="4890" y="333"/>
                </a:lnTo>
                <a:lnTo>
                  <a:pt x="4900" y="335"/>
                </a:lnTo>
                <a:lnTo>
                  <a:pt x="4907" y="338"/>
                </a:lnTo>
                <a:lnTo>
                  <a:pt x="4920" y="342"/>
                </a:lnTo>
                <a:lnTo>
                  <a:pt x="4930" y="345"/>
                </a:lnTo>
                <a:lnTo>
                  <a:pt x="4939" y="345"/>
                </a:lnTo>
                <a:lnTo>
                  <a:pt x="4948" y="339"/>
                </a:lnTo>
                <a:lnTo>
                  <a:pt x="4954" y="333"/>
                </a:lnTo>
                <a:lnTo>
                  <a:pt x="4960" y="332"/>
                </a:lnTo>
                <a:lnTo>
                  <a:pt x="4964" y="331"/>
                </a:lnTo>
                <a:lnTo>
                  <a:pt x="4968" y="331"/>
                </a:lnTo>
                <a:lnTo>
                  <a:pt x="4978" y="332"/>
                </a:lnTo>
                <a:lnTo>
                  <a:pt x="4982" y="333"/>
                </a:lnTo>
                <a:lnTo>
                  <a:pt x="4994" y="325"/>
                </a:lnTo>
                <a:lnTo>
                  <a:pt x="5005" y="311"/>
                </a:lnTo>
                <a:lnTo>
                  <a:pt x="5014" y="299"/>
                </a:lnTo>
                <a:lnTo>
                  <a:pt x="5027" y="282"/>
                </a:lnTo>
                <a:lnTo>
                  <a:pt x="5038" y="268"/>
                </a:lnTo>
                <a:lnTo>
                  <a:pt x="5047" y="255"/>
                </a:lnTo>
                <a:lnTo>
                  <a:pt x="5059" y="238"/>
                </a:lnTo>
                <a:lnTo>
                  <a:pt x="5076" y="220"/>
                </a:lnTo>
                <a:lnTo>
                  <a:pt x="5095" y="220"/>
                </a:lnTo>
                <a:lnTo>
                  <a:pt x="5111" y="216"/>
                </a:lnTo>
                <a:lnTo>
                  <a:pt x="5129" y="209"/>
                </a:lnTo>
                <a:lnTo>
                  <a:pt x="5151" y="197"/>
                </a:lnTo>
                <a:lnTo>
                  <a:pt x="5170" y="190"/>
                </a:lnTo>
                <a:lnTo>
                  <a:pt x="5195" y="210"/>
                </a:lnTo>
                <a:lnTo>
                  <a:pt x="5204" y="242"/>
                </a:lnTo>
                <a:lnTo>
                  <a:pt x="5214" y="247"/>
                </a:lnTo>
                <a:lnTo>
                  <a:pt x="5222" y="251"/>
                </a:lnTo>
                <a:lnTo>
                  <a:pt x="5231" y="262"/>
                </a:lnTo>
                <a:lnTo>
                  <a:pt x="5236" y="272"/>
                </a:lnTo>
                <a:lnTo>
                  <a:pt x="5240" y="274"/>
                </a:lnTo>
                <a:lnTo>
                  <a:pt x="5249" y="276"/>
                </a:lnTo>
                <a:lnTo>
                  <a:pt x="5253" y="276"/>
                </a:lnTo>
                <a:lnTo>
                  <a:pt x="5259" y="276"/>
                </a:lnTo>
                <a:lnTo>
                  <a:pt x="5262" y="277"/>
                </a:lnTo>
                <a:lnTo>
                  <a:pt x="5269" y="278"/>
                </a:lnTo>
                <a:lnTo>
                  <a:pt x="5273" y="278"/>
                </a:lnTo>
                <a:lnTo>
                  <a:pt x="5280" y="281"/>
                </a:lnTo>
                <a:lnTo>
                  <a:pt x="5288" y="282"/>
                </a:lnTo>
                <a:lnTo>
                  <a:pt x="5300" y="284"/>
                </a:lnTo>
                <a:lnTo>
                  <a:pt x="5313" y="289"/>
                </a:lnTo>
                <a:lnTo>
                  <a:pt x="5319" y="293"/>
                </a:lnTo>
                <a:lnTo>
                  <a:pt x="5332" y="310"/>
                </a:lnTo>
                <a:lnTo>
                  <a:pt x="5342" y="312"/>
                </a:lnTo>
                <a:lnTo>
                  <a:pt x="5353" y="314"/>
                </a:lnTo>
                <a:lnTo>
                  <a:pt x="5372" y="321"/>
                </a:lnTo>
                <a:lnTo>
                  <a:pt x="5385" y="323"/>
                </a:lnTo>
                <a:lnTo>
                  <a:pt x="5390" y="325"/>
                </a:lnTo>
                <a:lnTo>
                  <a:pt x="5394" y="325"/>
                </a:lnTo>
                <a:lnTo>
                  <a:pt x="5403" y="327"/>
                </a:lnTo>
                <a:lnTo>
                  <a:pt x="5407" y="327"/>
                </a:lnTo>
                <a:lnTo>
                  <a:pt x="5413" y="328"/>
                </a:lnTo>
                <a:lnTo>
                  <a:pt x="5421" y="329"/>
                </a:lnTo>
                <a:lnTo>
                  <a:pt x="5433" y="331"/>
                </a:lnTo>
                <a:lnTo>
                  <a:pt x="5445" y="332"/>
                </a:lnTo>
                <a:lnTo>
                  <a:pt x="5456" y="331"/>
                </a:lnTo>
                <a:lnTo>
                  <a:pt x="5469" y="331"/>
                </a:lnTo>
                <a:lnTo>
                  <a:pt x="5480" y="331"/>
                </a:lnTo>
                <a:lnTo>
                  <a:pt x="5489" y="331"/>
                </a:lnTo>
                <a:lnTo>
                  <a:pt x="5500" y="331"/>
                </a:lnTo>
                <a:lnTo>
                  <a:pt x="5504" y="331"/>
                </a:lnTo>
                <a:lnTo>
                  <a:pt x="5510" y="331"/>
                </a:lnTo>
                <a:lnTo>
                  <a:pt x="5517" y="329"/>
                </a:lnTo>
                <a:lnTo>
                  <a:pt x="5525" y="327"/>
                </a:lnTo>
                <a:lnTo>
                  <a:pt x="5532" y="326"/>
                </a:lnTo>
                <a:lnTo>
                  <a:pt x="5535" y="325"/>
                </a:lnTo>
                <a:lnTo>
                  <a:pt x="5541" y="324"/>
                </a:lnTo>
                <a:lnTo>
                  <a:pt x="5549" y="321"/>
                </a:lnTo>
                <a:lnTo>
                  <a:pt x="5560" y="322"/>
                </a:lnTo>
                <a:lnTo>
                  <a:pt x="5563" y="321"/>
                </a:lnTo>
                <a:lnTo>
                  <a:pt x="5572" y="321"/>
                </a:lnTo>
                <a:lnTo>
                  <a:pt x="5576" y="319"/>
                </a:lnTo>
                <a:lnTo>
                  <a:pt x="5581" y="319"/>
                </a:lnTo>
                <a:lnTo>
                  <a:pt x="5586" y="317"/>
                </a:lnTo>
                <a:lnTo>
                  <a:pt x="5595" y="317"/>
                </a:lnTo>
                <a:lnTo>
                  <a:pt x="5603" y="320"/>
                </a:lnTo>
                <a:lnTo>
                  <a:pt x="5610" y="321"/>
                </a:lnTo>
                <a:lnTo>
                  <a:pt x="5614" y="321"/>
                </a:lnTo>
                <a:lnTo>
                  <a:pt x="5621" y="324"/>
                </a:lnTo>
                <a:lnTo>
                  <a:pt x="5626" y="325"/>
                </a:lnTo>
                <a:lnTo>
                  <a:pt x="5636" y="326"/>
                </a:lnTo>
                <a:lnTo>
                  <a:pt x="5648" y="327"/>
                </a:lnTo>
                <a:lnTo>
                  <a:pt x="5655" y="328"/>
                </a:lnTo>
                <a:lnTo>
                  <a:pt x="5662" y="328"/>
                </a:lnTo>
                <a:lnTo>
                  <a:pt x="5666" y="329"/>
                </a:lnTo>
                <a:lnTo>
                  <a:pt x="5677" y="331"/>
                </a:lnTo>
                <a:lnTo>
                  <a:pt x="5689" y="331"/>
                </a:lnTo>
                <a:lnTo>
                  <a:pt x="5696" y="331"/>
                </a:lnTo>
                <a:lnTo>
                  <a:pt x="5706" y="332"/>
                </a:lnTo>
                <a:lnTo>
                  <a:pt x="5722" y="332"/>
                </a:lnTo>
                <a:lnTo>
                  <a:pt x="5726" y="332"/>
                </a:lnTo>
                <a:lnTo>
                  <a:pt x="5730" y="331"/>
                </a:lnTo>
                <a:lnTo>
                  <a:pt x="5737" y="329"/>
                </a:lnTo>
                <a:lnTo>
                  <a:pt x="5741" y="328"/>
                </a:lnTo>
                <a:lnTo>
                  <a:pt x="5748" y="327"/>
                </a:lnTo>
                <a:lnTo>
                  <a:pt x="5754" y="326"/>
                </a:lnTo>
                <a:lnTo>
                  <a:pt x="5760" y="326"/>
                </a:lnTo>
                <a:lnTo>
                  <a:pt x="5765" y="325"/>
                </a:lnTo>
                <a:lnTo>
                  <a:pt x="5776" y="323"/>
                </a:lnTo>
                <a:lnTo>
                  <a:pt x="5786" y="325"/>
                </a:lnTo>
                <a:lnTo>
                  <a:pt x="5802" y="329"/>
                </a:lnTo>
                <a:lnTo>
                  <a:pt x="5820" y="328"/>
                </a:lnTo>
                <a:lnTo>
                  <a:pt x="5833" y="327"/>
                </a:lnTo>
                <a:lnTo>
                  <a:pt x="5864" y="325"/>
                </a:lnTo>
                <a:lnTo>
                  <a:pt x="5877" y="324"/>
                </a:lnTo>
                <a:lnTo>
                  <a:pt x="5897" y="321"/>
                </a:lnTo>
                <a:lnTo>
                  <a:pt x="5916" y="321"/>
                </a:lnTo>
                <a:lnTo>
                  <a:pt x="5935" y="320"/>
                </a:lnTo>
                <a:lnTo>
                  <a:pt x="5958" y="320"/>
                </a:lnTo>
                <a:lnTo>
                  <a:pt x="5969" y="321"/>
                </a:lnTo>
                <a:lnTo>
                  <a:pt x="5980" y="322"/>
                </a:lnTo>
                <a:lnTo>
                  <a:pt x="6007" y="315"/>
                </a:lnTo>
                <a:lnTo>
                  <a:pt x="6022" y="312"/>
                </a:lnTo>
                <a:lnTo>
                  <a:pt x="6050" y="303"/>
                </a:lnTo>
                <a:lnTo>
                  <a:pt x="6062" y="302"/>
                </a:lnTo>
                <a:lnTo>
                  <a:pt x="6079" y="301"/>
                </a:lnTo>
                <a:lnTo>
                  <a:pt x="6107" y="289"/>
                </a:lnTo>
                <a:lnTo>
                  <a:pt x="6126" y="281"/>
                </a:lnTo>
                <a:lnTo>
                  <a:pt x="6140" y="273"/>
                </a:lnTo>
                <a:lnTo>
                  <a:pt x="6164" y="251"/>
                </a:lnTo>
                <a:lnTo>
                  <a:pt x="6179" y="245"/>
                </a:lnTo>
                <a:lnTo>
                  <a:pt x="6197" y="235"/>
                </a:lnTo>
                <a:lnTo>
                  <a:pt x="6218" y="220"/>
                </a:lnTo>
                <a:lnTo>
                  <a:pt x="6228" y="218"/>
                </a:lnTo>
                <a:lnTo>
                  <a:pt x="6242" y="222"/>
                </a:lnTo>
                <a:lnTo>
                  <a:pt x="6260" y="192"/>
                </a:lnTo>
                <a:lnTo>
                  <a:pt x="6274" y="177"/>
                </a:lnTo>
                <a:lnTo>
                  <a:pt x="6282" y="167"/>
                </a:lnTo>
                <a:lnTo>
                  <a:pt x="6297" y="144"/>
                </a:lnTo>
                <a:lnTo>
                  <a:pt x="6306" y="133"/>
                </a:lnTo>
                <a:lnTo>
                  <a:pt x="6324" y="131"/>
                </a:lnTo>
                <a:lnTo>
                  <a:pt x="6335" y="132"/>
                </a:lnTo>
                <a:lnTo>
                  <a:pt x="6351" y="132"/>
                </a:lnTo>
                <a:lnTo>
                  <a:pt x="6367" y="132"/>
                </a:lnTo>
                <a:lnTo>
                  <a:pt x="6383" y="132"/>
                </a:lnTo>
                <a:lnTo>
                  <a:pt x="6399" y="131"/>
                </a:lnTo>
                <a:lnTo>
                  <a:pt x="6421" y="131"/>
                </a:lnTo>
                <a:lnTo>
                  <a:pt x="6425" y="131"/>
                </a:lnTo>
                <a:lnTo>
                  <a:pt x="6437" y="130"/>
                </a:lnTo>
                <a:lnTo>
                  <a:pt x="6455" y="129"/>
                </a:lnTo>
                <a:lnTo>
                  <a:pt x="6472" y="131"/>
                </a:lnTo>
                <a:lnTo>
                  <a:pt x="6485" y="136"/>
                </a:lnTo>
                <a:lnTo>
                  <a:pt x="6499" y="142"/>
                </a:lnTo>
                <a:lnTo>
                  <a:pt x="6514" y="146"/>
                </a:lnTo>
                <a:lnTo>
                  <a:pt x="6531" y="151"/>
                </a:lnTo>
                <a:lnTo>
                  <a:pt x="6539" y="161"/>
                </a:lnTo>
                <a:lnTo>
                  <a:pt x="6552" y="168"/>
                </a:lnTo>
                <a:lnTo>
                  <a:pt x="6567" y="177"/>
                </a:lnTo>
                <a:lnTo>
                  <a:pt x="6585" y="169"/>
                </a:lnTo>
                <a:lnTo>
                  <a:pt x="6597" y="173"/>
                </a:lnTo>
                <a:lnTo>
                  <a:pt x="6617" y="180"/>
                </a:lnTo>
                <a:lnTo>
                  <a:pt x="6639" y="187"/>
                </a:lnTo>
                <a:lnTo>
                  <a:pt x="6653" y="192"/>
                </a:lnTo>
                <a:lnTo>
                  <a:pt x="6670" y="195"/>
                </a:lnTo>
                <a:lnTo>
                  <a:pt x="6687" y="195"/>
                </a:lnTo>
                <a:lnTo>
                  <a:pt x="6705" y="196"/>
                </a:lnTo>
                <a:lnTo>
                  <a:pt x="6721" y="194"/>
                </a:lnTo>
                <a:lnTo>
                  <a:pt x="6734" y="191"/>
                </a:lnTo>
                <a:lnTo>
                  <a:pt x="6753" y="194"/>
                </a:lnTo>
                <a:lnTo>
                  <a:pt x="6759" y="196"/>
                </a:lnTo>
                <a:lnTo>
                  <a:pt x="6768" y="196"/>
                </a:lnTo>
                <a:lnTo>
                  <a:pt x="6780" y="205"/>
                </a:lnTo>
                <a:lnTo>
                  <a:pt x="6788" y="205"/>
                </a:lnTo>
                <a:lnTo>
                  <a:pt x="6804" y="200"/>
                </a:lnTo>
                <a:lnTo>
                  <a:pt x="6827" y="197"/>
                </a:lnTo>
                <a:lnTo>
                  <a:pt x="6834" y="212"/>
                </a:lnTo>
                <a:lnTo>
                  <a:pt x="6840" y="212"/>
                </a:lnTo>
                <a:lnTo>
                  <a:pt x="6865" y="213"/>
                </a:lnTo>
                <a:lnTo>
                  <a:pt x="6888" y="211"/>
                </a:lnTo>
                <a:lnTo>
                  <a:pt x="6902" y="210"/>
                </a:lnTo>
                <a:lnTo>
                  <a:pt x="6917" y="204"/>
                </a:lnTo>
                <a:lnTo>
                  <a:pt x="6936" y="194"/>
                </a:lnTo>
                <a:lnTo>
                  <a:pt x="6956" y="185"/>
                </a:lnTo>
                <a:lnTo>
                  <a:pt x="6975" y="182"/>
                </a:lnTo>
                <a:lnTo>
                  <a:pt x="6990" y="180"/>
                </a:lnTo>
                <a:lnTo>
                  <a:pt x="7016" y="178"/>
                </a:lnTo>
                <a:lnTo>
                  <a:pt x="7032" y="175"/>
                </a:lnTo>
                <a:lnTo>
                  <a:pt x="7045" y="171"/>
                </a:lnTo>
                <a:lnTo>
                  <a:pt x="7059" y="166"/>
                </a:lnTo>
                <a:lnTo>
                  <a:pt x="7068" y="162"/>
                </a:lnTo>
                <a:lnTo>
                  <a:pt x="7079" y="159"/>
                </a:lnTo>
                <a:lnTo>
                  <a:pt x="7092" y="147"/>
                </a:lnTo>
                <a:lnTo>
                  <a:pt x="7098" y="143"/>
                </a:lnTo>
                <a:lnTo>
                  <a:pt x="7114" y="114"/>
                </a:lnTo>
                <a:lnTo>
                  <a:pt x="7126" y="99"/>
                </a:lnTo>
                <a:lnTo>
                  <a:pt x="7138" y="96"/>
                </a:lnTo>
                <a:lnTo>
                  <a:pt x="7151" y="90"/>
                </a:lnTo>
                <a:lnTo>
                  <a:pt x="7159" y="91"/>
                </a:lnTo>
                <a:lnTo>
                  <a:pt x="7171" y="86"/>
                </a:lnTo>
                <a:lnTo>
                  <a:pt x="7183" y="86"/>
                </a:lnTo>
                <a:lnTo>
                  <a:pt x="7190" y="86"/>
                </a:lnTo>
                <a:lnTo>
                  <a:pt x="7200" y="81"/>
                </a:lnTo>
                <a:lnTo>
                  <a:pt x="7209" y="74"/>
                </a:lnTo>
                <a:lnTo>
                  <a:pt x="7213" y="74"/>
                </a:lnTo>
                <a:lnTo>
                  <a:pt x="7222" y="74"/>
                </a:lnTo>
                <a:lnTo>
                  <a:pt x="7232" y="75"/>
                </a:lnTo>
                <a:lnTo>
                  <a:pt x="7243" y="79"/>
                </a:lnTo>
                <a:lnTo>
                  <a:pt x="7254" y="80"/>
                </a:lnTo>
                <a:lnTo>
                  <a:pt x="7265" y="83"/>
                </a:lnTo>
                <a:lnTo>
                  <a:pt x="7275" y="87"/>
                </a:lnTo>
                <a:lnTo>
                  <a:pt x="7285" y="91"/>
                </a:lnTo>
                <a:lnTo>
                  <a:pt x="7300" y="94"/>
                </a:lnTo>
                <a:lnTo>
                  <a:pt x="7314" y="95"/>
                </a:lnTo>
                <a:lnTo>
                  <a:pt x="7324" y="92"/>
                </a:lnTo>
                <a:lnTo>
                  <a:pt x="7333" y="89"/>
                </a:lnTo>
                <a:lnTo>
                  <a:pt x="7347" y="86"/>
                </a:lnTo>
                <a:lnTo>
                  <a:pt x="7368" y="81"/>
                </a:lnTo>
                <a:lnTo>
                  <a:pt x="7378" y="76"/>
                </a:lnTo>
                <a:lnTo>
                  <a:pt x="7387" y="71"/>
                </a:lnTo>
                <a:lnTo>
                  <a:pt x="7402" y="67"/>
                </a:lnTo>
                <a:lnTo>
                  <a:pt x="7409" y="66"/>
                </a:lnTo>
                <a:lnTo>
                  <a:pt x="7418" y="60"/>
                </a:lnTo>
                <a:lnTo>
                  <a:pt x="7432" y="39"/>
                </a:lnTo>
                <a:lnTo>
                  <a:pt x="7443" y="38"/>
                </a:lnTo>
                <a:lnTo>
                  <a:pt x="7452" y="37"/>
                </a:lnTo>
                <a:lnTo>
                  <a:pt x="7460" y="36"/>
                </a:lnTo>
                <a:lnTo>
                  <a:pt x="7470" y="36"/>
                </a:lnTo>
                <a:lnTo>
                  <a:pt x="7478" y="35"/>
                </a:lnTo>
                <a:lnTo>
                  <a:pt x="7486" y="33"/>
                </a:lnTo>
                <a:lnTo>
                  <a:pt x="7501" y="32"/>
                </a:lnTo>
                <a:lnTo>
                  <a:pt x="7511" y="32"/>
                </a:lnTo>
                <a:lnTo>
                  <a:pt x="7525" y="31"/>
                </a:lnTo>
                <a:lnTo>
                  <a:pt x="7538" y="31"/>
                </a:lnTo>
                <a:lnTo>
                  <a:pt x="7551" y="33"/>
                </a:lnTo>
                <a:lnTo>
                  <a:pt x="7559" y="32"/>
                </a:lnTo>
                <a:lnTo>
                  <a:pt x="7563" y="32"/>
                </a:lnTo>
                <a:lnTo>
                  <a:pt x="7570" y="37"/>
                </a:lnTo>
                <a:lnTo>
                  <a:pt x="7578" y="38"/>
                </a:lnTo>
                <a:lnTo>
                  <a:pt x="7594" y="36"/>
                </a:lnTo>
                <a:lnTo>
                  <a:pt x="7607" y="38"/>
                </a:lnTo>
                <a:lnTo>
                  <a:pt x="7618" y="40"/>
                </a:lnTo>
                <a:lnTo>
                  <a:pt x="7628" y="42"/>
                </a:lnTo>
                <a:lnTo>
                  <a:pt x="7647" y="40"/>
                </a:lnTo>
                <a:lnTo>
                  <a:pt x="7660" y="41"/>
                </a:lnTo>
                <a:lnTo>
                  <a:pt x="7670" y="39"/>
                </a:lnTo>
                <a:lnTo>
                  <a:pt x="7687" y="40"/>
                </a:lnTo>
                <a:lnTo>
                  <a:pt x="7704" y="42"/>
                </a:lnTo>
                <a:lnTo>
                  <a:pt x="7716" y="42"/>
                </a:lnTo>
                <a:lnTo>
                  <a:pt x="7732" y="40"/>
                </a:lnTo>
                <a:lnTo>
                  <a:pt x="7751" y="40"/>
                </a:lnTo>
                <a:lnTo>
                  <a:pt x="7771" y="41"/>
                </a:lnTo>
                <a:lnTo>
                  <a:pt x="7793" y="42"/>
                </a:lnTo>
                <a:lnTo>
                  <a:pt x="7819" y="43"/>
                </a:lnTo>
                <a:lnTo>
                  <a:pt x="7840" y="44"/>
                </a:lnTo>
                <a:lnTo>
                  <a:pt x="7850" y="45"/>
                </a:lnTo>
                <a:lnTo>
                  <a:pt x="7876" y="45"/>
                </a:lnTo>
                <a:lnTo>
                  <a:pt x="7895" y="45"/>
                </a:lnTo>
                <a:lnTo>
                  <a:pt x="7908" y="45"/>
                </a:lnTo>
                <a:lnTo>
                  <a:pt x="7938" y="43"/>
                </a:lnTo>
                <a:lnTo>
                  <a:pt x="7958" y="43"/>
                </a:lnTo>
                <a:lnTo>
                  <a:pt x="7973" y="42"/>
                </a:lnTo>
                <a:lnTo>
                  <a:pt x="7985" y="40"/>
                </a:lnTo>
                <a:lnTo>
                  <a:pt x="7996" y="36"/>
                </a:lnTo>
                <a:lnTo>
                  <a:pt x="8014" y="36"/>
                </a:lnTo>
                <a:lnTo>
                  <a:pt x="8028" y="35"/>
                </a:lnTo>
                <a:lnTo>
                  <a:pt x="8048" y="33"/>
                </a:lnTo>
                <a:lnTo>
                  <a:pt x="8073" y="30"/>
                </a:lnTo>
                <a:lnTo>
                  <a:pt x="8102" y="28"/>
                </a:lnTo>
                <a:lnTo>
                  <a:pt x="8121" y="28"/>
                </a:lnTo>
                <a:lnTo>
                  <a:pt x="8135" y="27"/>
                </a:lnTo>
                <a:lnTo>
                  <a:pt x="8148" y="27"/>
                </a:lnTo>
                <a:lnTo>
                  <a:pt x="8161" y="26"/>
                </a:lnTo>
                <a:lnTo>
                  <a:pt x="8175" y="24"/>
                </a:lnTo>
                <a:lnTo>
                  <a:pt x="8186" y="24"/>
                </a:lnTo>
                <a:lnTo>
                  <a:pt x="8195" y="23"/>
                </a:lnTo>
                <a:lnTo>
                  <a:pt x="8206" y="22"/>
                </a:lnTo>
                <a:lnTo>
                  <a:pt x="8221" y="22"/>
                </a:lnTo>
                <a:lnTo>
                  <a:pt x="8229" y="20"/>
                </a:lnTo>
                <a:lnTo>
                  <a:pt x="8243" y="20"/>
                </a:lnTo>
                <a:lnTo>
                  <a:pt x="8254" y="18"/>
                </a:lnTo>
                <a:lnTo>
                  <a:pt x="8264" y="18"/>
                </a:lnTo>
                <a:lnTo>
                  <a:pt x="8277" y="16"/>
                </a:lnTo>
                <a:lnTo>
                  <a:pt x="8292" y="16"/>
                </a:lnTo>
                <a:lnTo>
                  <a:pt x="8308" y="13"/>
                </a:lnTo>
                <a:lnTo>
                  <a:pt x="8320" y="13"/>
                </a:lnTo>
                <a:lnTo>
                  <a:pt x="8335" y="12"/>
                </a:lnTo>
                <a:lnTo>
                  <a:pt x="8349" y="10"/>
                </a:lnTo>
                <a:lnTo>
                  <a:pt x="8366" y="7"/>
                </a:lnTo>
                <a:lnTo>
                  <a:pt x="8402" y="3"/>
                </a:lnTo>
                <a:lnTo>
                  <a:pt x="8426" y="0"/>
                </a:lnTo>
                <a:lnTo>
                  <a:pt x="8426" y="12"/>
                </a:lnTo>
                <a:lnTo>
                  <a:pt x="8402" y="15"/>
                </a:lnTo>
                <a:lnTo>
                  <a:pt x="8366" y="20"/>
                </a:lnTo>
                <a:lnTo>
                  <a:pt x="8349" y="24"/>
                </a:lnTo>
                <a:lnTo>
                  <a:pt x="8335" y="26"/>
                </a:lnTo>
                <a:lnTo>
                  <a:pt x="8320" y="27"/>
                </a:lnTo>
                <a:lnTo>
                  <a:pt x="8308" y="29"/>
                </a:lnTo>
                <a:lnTo>
                  <a:pt x="8292" y="31"/>
                </a:lnTo>
                <a:lnTo>
                  <a:pt x="8277" y="32"/>
                </a:lnTo>
                <a:lnTo>
                  <a:pt x="8264" y="36"/>
                </a:lnTo>
                <a:lnTo>
                  <a:pt x="8254" y="37"/>
                </a:lnTo>
                <a:lnTo>
                  <a:pt x="8243" y="38"/>
                </a:lnTo>
                <a:lnTo>
                  <a:pt x="8229" y="41"/>
                </a:lnTo>
                <a:lnTo>
                  <a:pt x="8221" y="41"/>
                </a:lnTo>
                <a:lnTo>
                  <a:pt x="8206" y="41"/>
                </a:lnTo>
                <a:lnTo>
                  <a:pt x="8195" y="41"/>
                </a:lnTo>
                <a:lnTo>
                  <a:pt x="8186" y="43"/>
                </a:lnTo>
                <a:lnTo>
                  <a:pt x="8175" y="44"/>
                </a:lnTo>
                <a:lnTo>
                  <a:pt x="8161" y="45"/>
                </a:lnTo>
                <a:lnTo>
                  <a:pt x="8148" y="48"/>
                </a:lnTo>
                <a:lnTo>
                  <a:pt x="8135" y="50"/>
                </a:lnTo>
                <a:lnTo>
                  <a:pt x="8121" y="49"/>
                </a:lnTo>
                <a:lnTo>
                  <a:pt x="8102" y="51"/>
                </a:lnTo>
                <a:lnTo>
                  <a:pt x="8073" y="53"/>
                </a:lnTo>
                <a:lnTo>
                  <a:pt x="8048" y="56"/>
                </a:lnTo>
                <a:lnTo>
                  <a:pt x="8028" y="57"/>
                </a:lnTo>
                <a:lnTo>
                  <a:pt x="8014" y="57"/>
                </a:lnTo>
                <a:lnTo>
                  <a:pt x="7996" y="61"/>
                </a:lnTo>
                <a:lnTo>
                  <a:pt x="7985" y="66"/>
                </a:lnTo>
                <a:lnTo>
                  <a:pt x="7973" y="67"/>
                </a:lnTo>
                <a:lnTo>
                  <a:pt x="7958" y="68"/>
                </a:lnTo>
                <a:lnTo>
                  <a:pt x="7938" y="69"/>
                </a:lnTo>
                <a:lnTo>
                  <a:pt x="7908" y="73"/>
                </a:lnTo>
                <a:lnTo>
                  <a:pt x="7895" y="71"/>
                </a:lnTo>
                <a:lnTo>
                  <a:pt x="7876" y="71"/>
                </a:lnTo>
                <a:lnTo>
                  <a:pt x="7850" y="71"/>
                </a:lnTo>
                <a:lnTo>
                  <a:pt x="7840" y="71"/>
                </a:lnTo>
                <a:lnTo>
                  <a:pt x="7819" y="70"/>
                </a:lnTo>
                <a:lnTo>
                  <a:pt x="7793" y="69"/>
                </a:lnTo>
                <a:lnTo>
                  <a:pt x="7771" y="68"/>
                </a:lnTo>
                <a:lnTo>
                  <a:pt x="7751" y="66"/>
                </a:lnTo>
                <a:lnTo>
                  <a:pt x="7732" y="64"/>
                </a:lnTo>
                <a:lnTo>
                  <a:pt x="7716" y="71"/>
                </a:lnTo>
                <a:lnTo>
                  <a:pt x="7704" y="70"/>
                </a:lnTo>
                <a:lnTo>
                  <a:pt x="7687" y="67"/>
                </a:lnTo>
                <a:lnTo>
                  <a:pt x="7670" y="66"/>
                </a:lnTo>
                <a:lnTo>
                  <a:pt x="7660" y="63"/>
                </a:lnTo>
                <a:lnTo>
                  <a:pt x="7647" y="79"/>
                </a:lnTo>
                <a:lnTo>
                  <a:pt x="7628" y="74"/>
                </a:lnTo>
                <a:lnTo>
                  <a:pt x="7618" y="69"/>
                </a:lnTo>
                <a:lnTo>
                  <a:pt x="7607" y="66"/>
                </a:lnTo>
                <a:lnTo>
                  <a:pt x="7594" y="68"/>
                </a:lnTo>
                <a:lnTo>
                  <a:pt x="7578" y="71"/>
                </a:lnTo>
                <a:lnTo>
                  <a:pt x="7570" y="62"/>
                </a:lnTo>
                <a:lnTo>
                  <a:pt x="7563" y="62"/>
                </a:lnTo>
                <a:lnTo>
                  <a:pt x="7559" y="62"/>
                </a:lnTo>
                <a:lnTo>
                  <a:pt x="7551" y="56"/>
                </a:lnTo>
                <a:lnTo>
                  <a:pt x="7538" y="53"/>
                </a:lnTo>
                <a:lnTo>
                  <a:pt x="7525" y="52"/>
                </a:lnTo>
                <a:lnTo>
                  <a:pt x="7511" y="50"/>
                </a:lnTo>
                <a:lnTo>
                  <a:pt x="7501" y="39"/>
                </a:lnTo>
                <a:lnTo>
                  <a:pt x="7486" y="38"/>
                </a:lnTo>
                <a:lnTo>
                  <a:pt x="7478" y="38"/>
                </a:lnTo>
                <a:lnTo>
                  <a:pt x="7470" y="38"/>
                </a:lnTo>
                <a:lnTo>
                  <a:pt x="7460" y="38"/>
                </a:lnTo>
                <a:lnTo>
                  <a:pt x="7452" y="37"/>
                </a:lnTo>
                <a:lnTo>
                  <a:pt x="7443" y="38"/>
                </a:lnTo>
                <a:lnTo>
                  <a:pt x="7432" y="39"/>
                </a:lnTo>
                <a:lnTo>
                  <a:pt x="7418" y="60"/>
                </a:lnTo>
                <a:lnTo>
                  <a:pt x="7409" y="66"/>
                </a:lnTo>
                <a:lnTo>
                  <a:pt x="7402" y="75"/>
                </a:lnTo>
                <a:lnTo>
                  <a:pt x="7387" y="95"/>
                </a:lnTo>
                <a:lnTo>
                  <a:pt x="7378" y="106"/>
                </a:lnTo>
                <a:lnTo>
                  <a:pt x="7368" y="116"/>
                </a:lnTo>
                <a:lnTo>
                  <a:pt x="7347" y="109"/>
                </a:lnTo>
                <a:lnTo>
                  <a:pt x="7333" y="110"/>
                </a:lnTo>
                <a:lnTo>
                  <a:pt x="7324" y="118"/>
                </a:lnTo>
                <a:lnTo>
                  <a:pt x="7314" y="128"/>
                </a:lnTo>
                <a:lnTo>
                  <a:pt x="7300" y="126"/>
                </a:lnTo>
                <a:lnTo>
                  <a:pt x="7285" y="125"/>
                </a:lnTo>
                <a:lnTo>
                  <a:pt x="7275" y="120"/>
                </a:lnTo>
                <a:lnTo>
                  <a:pt x="7265" y="115"/>
                </a:lnTo>
                <a:lnTo>
                  <a:pt x="7254" y="107"/>
                </a:lnTo>
                <a:lnTo>
                  <a:pt x="7243" y="101"/>
                </a:lnTo>
                <a:lnTo>
                  <a:pt x="7232" y="93"/>
                </a:lnTo>
                <a:lnTo>
                  <a:pt x="7222" y="88"/>
                </a:lnTo>
                <a:lnTo>
                  <a:pt x="7213" y="86"/>
                </a:lnTo>
                <a:lnTo>
                  <a:pt x="7209" y="84"/>
                </a:lnTo>
                <a:lnTo>
                  <a:pt x="7200" y="86"/>
                </a:lnTo>
                <a:lnTo>
                  <a:pt x="7190" y="91"/>
                </a:lnTo>
                <a:lnTo>
                  <a:pt x="7183" y="93"/>
                </a:lnTo>
                <a:lnTo>
                  <a:pt x="7171" y="91"/>
                </a:lnTo>
                <a:lnTo>
                  <a:pt x="7159" y="96"/>
                </a:lnTo>
                <a:lnTo>
                  <a:pt x="7151" y="104"/>
                </a:lnTo>
                <a:lnTo>
                  <a:pt x="7138" y="102"/>
                </a:lnTo>
                <a:lnTo>
                  <a:pt x="7126" y="113"/>
                </a:lnTo>
                <a:lnTo>
                  <a:pt x="7114" y="114"/>
                </a:lnTo>
                <a:lnTo>
                  <a:pt x="7098" y="158"/>
                </a:lnTo>
                <a:lnTo>
                  <a:pt x="7092" y="174"/>
                </a:lnTo>
                <a:lnTo>
                  <a:pt x="7079" y="183"/>
                </a:lnTo>
                <a:lnTo>
                  <a:pt x="7068" y="189"/>
                </a:lnTo>
                <a:lnTo>
                  <a:pt x="7059" y="196"/>
                </a:lnTo>
                <a:lnTo>
                  <a:pt x="7045" y="202"/>
                </a:lnTo>
                <a:lnTo>
                  <a:pt x="7032" y="206"/>
                </a:lnTo>
                <a:lnTo>
                  <a:pt x="7016" y="208"/>
                </a:lnTo>
                <a:lnTo>
                  <a:pt x="6990" y="211"/>
                </a:lnTo>
                <a:lnTo>
                  <a:pt x="6975" y="212"/>
                </a:lnTo>
                <a:lnTo>
                  <a:pt x="6956" y="216"/>
                </a:lnTo>
                <a:lnTo>
                  <a:pt x="6936" y="225"/>
                </a:lnTo>
                <a:lnTo>
                  <a:pt x="6917" y="235"/>
                </a:lnTo>
                <a:lnTo>
                  <a:pt x="6902" y="241"/>
                </a:lnTo>
                <a:lnTo>
                  <a:pt x="6888" y="242"/>
                </a:lnTo>
                <a:lnTo>
                  <a:pt x="6865" y="244"/>
                </a:lnTo>
                <a:lnTo>
                  <a:pt x="6840" y="243"/>
                </a:lnTo>
                <a:lnTo>
                  <a:pt x="6834" y="229"/>
                </a:lnTo>
                <a:lnTo>
                  <a:pt x="6827" y="229"/>
                </a:lnTo>
                <a:lnTo>
                  <a:pt x="6804" y="229"/>
                </a:lnTo>
                <a:lnTo>
                  <a:pt x="6788" y="233"/>
                </a:lnTo>
                <a:lnTo>
                  <a:pt x="6780" y="234"/>
                </a:lnTo>
                <a:lnTo>
                  <a:pt x="6768" y="226"/>
                </a:lnTo>
                <a:lnTo>
                  <a:pt x="6759" y="225"/>
                </a:lnTo>
                <a:lnTo>
                  <a:pt x="6753" y="225"/>
                </a:lnTo>
                <a:lnTo>
                  <a:pt x="6734" y="222"/>
                </a:lnTo>
                <a:lnTo>
                  <a:pt x="6721" y="224"/>
                </a:lnTo>
                <a:lnTo>
                  <a:pt x="6705" y="225"/>
                </a:lnTo>
                <a:lnTo>
                  <a:pt x="6687" y="224"/>
                </a:lnTo>
                <a:lnTo>
                  <a:pt x="6670" y="222"/>
                </a:lnTo>
                <a:lnTo>
                  <a:pt x="6653" y="220"/>
                </a:lnTo>
                <a:lnTo>
                  <a:pt x="6639" y="217"/>
                </a:lnTo>
                <a:lnTo>
                  <a:pt x="6617" y="208"/>
                </a:lnTo>
                <a:lnTo>
                  <a:pt x="6597" y="197"/>
                </a:lnTo>
                <a:lnTo>
                  <a:pt x="6585" y="192"/>
                </a:lnTo>
                <a:lnTo>
                  <a:pt x="6567" y="197"/>
                </a:lnTo>
                <a:lnTo>
                  <a:pt x="6552" y="195"/>
                </a:lnTo>
                <a:lnTo>
                  <a:pt x="6539" y="189"/>
                </a:lnTo>
                <a:lnTo>
                  <a:pt x="6531" y="178"/>
                </a:lnTo>
                <a:lnTo>
                  <a:pt x="6514" y="172"/>
                </a:lnTo>
                <a:lnTo>
                  <a:pt x="6499" y="168"/>
                </a:lnTo>
                <a:lnTo>
                  <a:pt x="6485" y="166"/>
                </a:lnTo>
                <a:lnTo>
                  <a:pt x="6472" y="160"/>
                </a:lnTo>
                <a:lnTo>
                  <a:pt x="6455" y="156"/>
                </a:lnTo>
                <a:lnTo>
                  <a:pt x="6437" y="149"/>
                </a:lnTo>
                <a:lnTo>
                  <a:pt x="6425" y="147"/>
                </a:lnTo>
                <a:lnTo>
                  <a:pt x="6421" y="146"/>
                </a:lnTo>
                <a:lnTo>
                  <a:pt x="6399" y="143"/>
                </a:lnTo>
                <a:lnTo>
                  <a:pt x="6383" y="135"/>
                </a:lnTo>
                <a:lnTo>
                  <a:pt x="6367" y="141"/>
                </a:lnTo>
                <a:lnTo>
                  <a:pt x="6351" y="135"/>
                </a:lnTo>
                <a:lnTo>
                  <a:pt x="6335" y="134"/>
                </a:lnTo>
                <a:lnTo>
                  <a:pt x="6324" y="131"/>
                </a:lnTo>
                <a:lnTo>
                  <a:pt x="6306" y="133"/>
                </a:lnTo>
                <a:lnTo>
                  <a:pt x="6297" y="144"/>
                </a:lnTo>
                <a:lnTo>
                  <a:pt x="6282" y="167"/>
                </a:lnTo>
                <a:lnTo>
                  <a:pt x="6274" y="177"/>
                </a:lnTo>
                <a:lnTo>
                  <a:pt x="6260" y="192"/>
                </a:lnTo>
                <a:lnTo>
                  <a:pt x="6242" y="222"/>
                </a:lnTo>
                <a:lnTo>
                  <a:pt x="6228" y="234"/>
                </a:lnTo>
                <a:lnTo>
                  <a:pt x="6218" y="238"/>
                </a:lnTo>
                <a:lnTo>
                  <a:pt x="6197" y="252"/>
                </a:lnTo>
                <a:lnTo>
                  <a:pt x="6179" y="262"/>
                </a:lnTo>
                <a:lnTo>
                  <a:pt x="6164" y="269"/>
                </a:lnTo>
                <a:lnTo>
                  <a:pt x="6140" y="282"/>
                </a:lnTo>
                <a:lnTo>
                  <a:pt x="6126" y="289"/>
                </a:lnTo>
                <a:lnTo>
                  <a:pt x="6107" y="307"/>
                </a:lnTo>
                <a:lnTo>
                  <a:pt x="6079" y="320"/>
                </a:lnTo>
                <a:lnTo>
                  <a:pt x="6062" y="321"/>
                </a:lnTo>
                <a:lnTo>
                  <a:pt x="6050" y="323"/>
                </a:lnTo>
                <a:lnTo>
                  <a:pt x="6022" y="331"/>
                </a:lnTo>
                <a:lnTo>
                  <a:pt x="6007" y="335"/>
                </a:lnTo>
                <a:lnTo>
                  <a:pt x="5980" y="340"/>
                </a:lnTo>
                <a:lnTo>
                  <a:pt x="5969" y="339"/>
                </a:lnTo>
                <a:lnTo>
                  <a:pt x="5958" y="339"/>
                </a:lnTo>
                <a:lnTo>
                  <a:pt x="5935" y="339"/>
                </a:lnTo>
                <a:lnTo>
                  <a:pt x="5916" y="339"/>
                </a:lnTo>
                <a:lnTo>
                  <a:pt x="5897" y="339"/>
                </a:lnTo>
                <a:lnTo>
                  <a:pt x="5877" y="342"/>
                </a:lnTo>
                <a:lnTo>
                  <a:pt x="5864" y="345"/>
                </a:lnTo>
                <a:lnTo>
                  <a:pt x="5833" y="346"/>
                </a:lnTo>
                <a:lnTo>
                  <a:pt x="5820" y="347"/>
                </a:lnTo>
                <a:lnTo>
                  <a:pt x="5802" y="344"/>
                </a:lnTo>
                <a:lnTo>
                  <a:pt x="5786" y="340"/>
                </a:lnTo>
                <a:lnTo>
                  <a:pt x="5776" y="342"/>
                </a:lnTo>
                <a:lnTo>
                  <a:pt x="5765" y="344"/>
                </a:lnTo>
                <a:lnTo>
                  <a:pt x="5760" y="345"/>
                </a:lnTo>
                <a:lnTo>
                  <a:pt x="5754" y="345"/>
                </a:lnTo>
                <a:lnTo>
                  <a:pt x="5748" y="346"/>
                </a:lnTo>
                <a:lnTo>
                  <a:pt x="5741" y="348"/>
                </a:lnTo>
                <a:lnTo>
                  <a:pt x="5737" y="348"/>
                </a:lnTo>
                <a:lnTo>
                  <a:pt x="5730" y="349"/>
                </a:lnTo>
                <a:lnTo>
                  <a:pt x="5726" y="350"/>
                </a:lnTo>
                <a:lnTo>
                  <a:pt x="5722" y="350"/>
                </a:lnTo>
                <a:lnTo>
                  <a:pt x="5706" y="350"/>
                </a:lnTo>
                <a:lnTo>
                  <a:pt x="5696" y="349"/>
                </a:lnTo>
                <a:lnTo>
                  <a:pt x="5689" y="349"/>
                </a:lnTo>
                <a:lnTo>
                  <a:pt x="5677" y="349"/>
                </a:lnTo>
                <a:lnTo>
                  <a:pt x="5666" y="348"/>
                </a:lnTo>
                <a:lnTo>
                  <a:pt x="5662" y="348"/>
                </a:lnTo>
                <a:lnTo>
                  <a:pt x="5655" y="347"/>
                </a:lnTo>
                <a:lnTo>
                  <a:pt x="5648" y="346"/>
                </a:lnTo>
                <a:lnTo>
                  <a:pt x="5636" y="341"/>
                </a:lnTo>
                <a:lnTo>
                  <a:pt x="5626" y="337"/>
                </a:lnTo>
                <a:lnTo>
                  <a:pt x="5621" y="335"/>
                </a:lnTo>
                <a:lnTo>
                  <a:pt x="5614" y="334"/>
                </a:lnTo>
                <a:lnTo>
                  <a:pt x="5610" y="334"/>
                </a:lnTo>
                <a:lnTo>
                  <a:pt x="5603" y="335"/>
                </a:lnTo>
                <a:lnTo>
                  <a:pt x="5595" y="336"/>
                </a:lnTo>
                <a:lnTo>
                  <a:pt x="5586" y="337"/>
                </a:lnTo>
                <a:lnTo>
                  <a:pt x="5581" y="337"/>
                </a:lnTo>
                <a:lnTo>
                  <a:pt x="5576" y="338"/>
                </a:lnTo>
                <a:lnTo>
                  <a:pt x="5572" y="339"/>
                </a:lnTo>
                <a:lnTo>
                  <a:pt x="5563" y="340"/>
                </a:lnTo>
                <a:lnTo>
                  <a:pt x="5560" y="340"/>
                </a:lnTo>
                <a:lnTo>
                  <a:pt x="5549" y="340"/>
                </a:lnTo>
                <a:lnTo>
                  <a:pt x="5541" y="342"/>
                </a:lnTo>
                <a:lnTo>
                  <a:pt x="5535" y="345"/>
                </a:lnTo>
                <a:lnTo>
                  <a:pt x="5532" y="345"/>
                </a:lnTo>
                <a:lnTo>
                  <a:pt x="5525" y="347"/>
                </a:lnTo>
                <a:lnTo>
                  <a:pt x="5517" y="349"/>
                </a:lnTo>
                <a:lnTo>
                  <a:pt x="5510" y="349"/>
                </a:lnTo>
                <a:lnTo>
                  <a:pt x="5504" y="349"/>
                </a:lnTo>
                <a:lnTo>
                  <a:pt x="5500" y="349"/>
                </a:lnTo>
                <a:lnTo>
                  <a:pt x="5489" y="349"/>
                </a:lnTo>
                <a:lnTo>
                  <a:pt x="5480" y="349"/>
                </a:lnTo>
                <a:lnTo>
                  <a:pt x="5469" y="349"/>
                </a:lnTo>
                <a:lnTo>
                  <a:pt x="5456" y="349"/>
                </a:lnTo>
                <a:lnTo>
                  <a:pt x="5445" y="350"/>
                </a:lnTo>
                <a:lnTo>
                  <a:pt x="5433" y="349"/>
                </a:lnTo>
                <a:lnTo>
                  <a:pt x="5421" y="348"/>
                </a:lnTo>
                <a:lnTo>
                  <a:pt x="5413" y="347"/>
                </a:lnTo>
                <a:lnTo>
                  <a:pt x="5407" y="346"/>
                </a:lnTo>
                <a:lnTo>
                  <a:pt x="5403" y="346"/>
                </a:lnTo>
                <a:lnTo>
                  <a:pt x="5394" y="345"/>
                </a:lnTo>
                <a:lnTo>
                  <a:pt x="5390" y="344"/>
                </a:lnTo>
                <a:lnTo>
                  <a:pt x="5385" y="342"/>
                </a:lnTo>
                <a:lnTo>
                  <a:pt x="5372" y="340"/>
                </a:lnTo>
                <a:lnTo>
                  <a:pt x="5353" y="334"/>
                </a:lnTo>
                <a:lnTo>
                  <a:pt x="5342" y="331"/>
                </a:lnTo>
                <a:lnTo>
                  <a:pt x="5332" y="328"/>
                </a:lnTo>
                <a:lnTo>
                  <a:pt x="5319" y="308"/>
                </a:lnTo>
                <a:lnTo>
                  <a:pt x="5313" y="304"/>
                </a:lnTo>
                <a:lnTo>
                  <a:pt x="5300" y="299"/>
                </a:lnTo>
                <a:lnTo>
                  <a:pt x="5288" y="293"/>
                </a:lnTo>
                <a:lnTo>
                  <a:pt x="5280" y="290"/>
                </a:lnTo>
                <a:lnTo>
                  <a:pt x="5273" y="289"/>
                </a:lnTo>
                <a:lnTo>
                  <a:pt x="5269" y="288"/>
                </a:lnTo>
                <a:lnTo>
                  <a:pt x="5262" y="287"/>
                </a:lnTo>
                <a:lnTo>
                  <a:pt x="5259" y="287"/>
                </a:lnTo>
                <a:lnTo>
                  <a:pt x="5253" y="286"/>
                </a:lnTo>
                <a:lnTo>
                  <a:pt x="5249" y="286"/>
                </a:lnTo>
                <a:lnTo>
                  <a:pt x="5240" y="285"/>
                </a:lnTo>
                <a:lnTo>
                  <a:pt x="5236" y="284"/>
                </a:lnTo>
                <a:lnTo>
                  <a:pt x="5231" y="272"/>
                </a:lnTo>
                <a:lnTo>
                  <a:pt x="5222" y="267"/>
                </a:lnTo>
                <a:lnTo>
                  <a:pt x="5214" y="262"/>
                </a:lnTo>
                <a:lnTo>
                  <a:pt x="5204" y="257"/>
                </a:lnTo>
                <a:lnTo>
                  <a:pt x="5195" y="210"/>
                </a:lnTo>
                <a:lnTo>
                  <a:pt x="5170" y="190"/>
                </a:lnTo>
                <a:lnTo>
                  <a:pt x="5151" y="197"/>
                </a:lnTo>
                <a:lnTo>
                  <a:pt x="5129" y="209"/>
                </a:lnTo>
                <a:lnTo>
                  <a:pt x="5111" y="216"/>
                </a:lnTo>
                <a:lnTo>
                  <a:pt x="5095" y="220"/>
                </a:lnTo>
                <a:lnTo>
                  <a:pt x="5076" y="220"/>
                </a:lnTo>
                <a:lnTo>
                  <a:pt x="5059" y="238"/>
                </a:lnTo>
                <a:lnTo>
                  <a:pt x="5047" y="255"/>
                </a:lnTo>
                <a:lnTo>
                  <a:pt x="5038" y="268"/>
                </a:lnTo>
                <a:lnTo>
                  <a:pt x="5027" y="282"/>
                </a:lnTo>
                <a:lnTo>
                  <a:pt x="5014" y="299"/>
                </a:lnTo>
                <a:lnTo>
                  <a:pt x="5005" y="311"/>
                </a:lnTo>
                <a:lnTo>
                  <a:pt x="4994" y="325"/>
                </a:lnTo>
                <a:lnTo>
                  <a:pt x="4982" y="340"/>
                </a:lnTo>
                <a:lnTo>
                  <a:pt x="4978" y="348"/>
                </a:lnTo>
                <a:lnTo>
                  <a:pt x="4968" y="348"/>
                </a:lnTo>
                <a:lnTo>
                  <a:pt x="4964" y="348"/>
                </a:lnTo>
                <a:lnTo>
                  <a:pt x="4960" y="348"/>
                </a:lnTo>
                <a:lnTo>
                  <a:pt x="4954" y="348"/>
                </a:lnTo>
                <a:lnTo>
                  <a:pt x="4948" y="348"/>
                </a:lnTo>
                <a:lnTo>
                  <a:pt x="4939" y="349"/>
                </a:lnTo>
                <a:lnTo>
                  <a:pt x="4930" y="359"/>
                </a:lnTo>
                <a:lnTo>
                  <a:pt x="4920" y="365"/>
                </a:lnTo>
                <a:lnTo>
                  <a:pt x="4907" y="361"/>
                </a:lnTo>
                <a:lnTo>
                  <a:pt x="4900" y="359"/>
                </a:lnTo>
                <a:lnTo>
                  <a:pt x="4890" y="354"/>
                </a:lnTo>
                <a:lnTo>
                  <a:pt x="4883" y="352"/>
                </a:lnTo>
                <a:lnTo>
                  <a:pt x="4875" y="348"/>
                </a:lnTo>
                <a:lnTo>
                  <a:pt x="4867" y="344"/>
                </a:lnTo>
                <a:lnTo>
                  <a:pt x="4861" y="337"/>
                </a:lnTo>
                <a:lnTo>
                  <a:pt x="4852" y="333"/>
                </a:lnTo>
                <a:lnTo>
                  <a:pt x="4848" y="331"/>
                </a:lnTo>
                <a:lnTo>
                  <a:pt x="4841" y="324"/>
                </a:lnTo>
                <a:lnTo>
                  <a:pt x="4834" y="321"/>
                </a:lnTo>
                <a:lnTo>
                  <a:pt x="4824" y="314"/>
                </a:lnTo>
                <a:lnTo>
                  <a:pt x="4818" y="311"/>
                </a:lnTo>
                <a:lnTo>
                  <a:pt x="4808" y="308"/>
                </a:lnTo>
                <a:lnTo>
                  <a:pt x="4802" y="304"/>
                </a:lnTo>
                <a:lnTo>
                  <a:pt x="4797" y="302"/>
                </a:lnTo>
                <a:lnTo>
                  <a:pt x="4791" y="298"/>
                </a:lnTo>
                <a:lnTo>
                  <a:pt x="4783" y="286"/>
                </a:lnTo>
                <a:lnTo>
                  <a:pt x="4772" y="291"/>
                </a:lnTo>
                <a:lnTo>
                  <a:pt x="4760" y="304"/>
                </a:lnTo>
                <a:lnTo>
                  <a:pt x="4742" y="329"/>
                </a:lnTo>
                <a:lnTo>
                  <a:pt x="4721" y="351"/>
                </a:lnTo>
                <a:lnTo>
                  <a:pt x="4711" y="354"/>
                </a:lnTo>
                <a:lnTo>
                  <a:pt x="4693" y="362"/>
                </a:lnTo>
                <a:lnTo>
                  <a:pt x="4681" y="367"/>
                </a:lnTo>
                <a:lnTo>
                  <a:pt x="4666" y="370"/>
                </a:lnTo>
                <a:lnTo>
                  <a:pt x="4658" y="372"/>
                </a:lnTo>
                <a:lnTo>
                  <a:pt x="4641" y="372"/>
                </a:lnTo>
                <a:lnTo>
                  <a:pt x="4626" y="372"/>
                </a:lnTo>
                <a:lnTo>
                  <a:pt x="4612" y="373"/>
                </a:lnTo>
                <a:lnTo>
                  <a:pt x="4604" y="373"/>
                </a:lnTo>
                <a:lnTo>
                  <a:pt x="4582" y="373"/>
                </a:lnTo>
                <a:lnTo>
                  <a:pt x="4572" y="372"/>
                </a:lnTo>
                <a:lnTo>
                  <a:pt x="4561" y="370"/>
                </a:lnTo>
                <a:lnTo>
                  <a:pt x="4541" y="367"/>
                </a:lnTo>
                <a:lnTo>
                  <a:pt x="4527" y="364"/>
                </a:lnTo>
                <a:lnTo>
                  <a:pt x="4512" y="362"/>
                </a:lnTo>
                <a:lnTo>
                  <a:pt x="4500" y="360"/>
                </a:lnTo>
                <a:lnTo>
                  <a:pt x="4485" y="359"/>
                </a:lnTo>
                <a:lnTo>
                  <a:pt x="4470" y="358"/>
                </a:lnTo>
                <a:lnTo>
                  <a:pt x="4461" y="357"/>
                </a:lnTo>
                <a:lnTo>
                  <a:pt x="4437" y="358"/>
                </a:lnTo>
                <a:lnTo>
                  <a:pt x="4432" y="358"/>
                </a:lnTo>
                <a:lnTo>
                  <a:pt x="4411" y="360"/>
                </a:lnTo>
                <a:lnTo>
                  <a:pt x="4393" y="362"/>
                </a:lnTo>
                <a:lnTo>
                  <a:pt x="4347" y="365"/>
                </a:lnTo>
                <a:lnTo>
                  <a:pt x="4343" y="366"/>
                </a:lnTo>
                <a:lnTo>
                  <a:pt x="4309" y="366"/>
                </a:lnTo>
                <a:lnTo>
                  <a:pt x="4307" y="366"/>
                </a:lnTo>
                <a:lnTo>
                  <a:pt x="4298" y="367"/>
                </a:lnTo>
                <a:lnTo>
                  <a:pt x="4285" y="367"/>
                </a:lnTo>
                <a:lnTo>
                  <a:pt x="4279" y="368"/>
                </a:lnTo>
                <a:lnTo>
                  <a:pt x="4265" y="370"/>
                </a:lnTo>
                <a:lnTo>
                  <a:pt x="4244" y="372"/>
                </a:lnTo>
                <a:lnTo>
                  <a:pt x="4230" y="373"/>
                </a:lnTo>
                <a:lnTo>
                  <a:pt x="4223" y="373"/>
                </a:lnTo>
                <a:lnTo>
                  <a:pt x="4204" y="374"/>
                </a:lnTo>
                <a:lnTo>
                  <a:pt x="4193" y="375"/>
                </a:lnTo>
                <a:lnTo>
                  <a:pt x="4158" y="376"/>
                </a:lnTo>
                <a:lnTo>
                  <a:pt x="4151" y="376"/>
                </a:lnTo>
                <a:lnTo>
                  <a:pt x="4145" y="376"/>
                </a:lnTo>
                <a:lnTo>
                  <a:pt x="4119" y="375"/>
                </a:lnTo>
                <a:lnTo>
                  <a:pt x="4107" y="374"/>
                </a:lnTo>
                <a:lnTo>
                  <a:pt x="4098" y="373"/>
                </a:lnTo>
                <a:lnTo>
                  <a:pt x="4088" y="372"/>
                </a:lnTo>
                <a:lnTo>
                  <a:pt x="4074" y="370"/>
                </a:lnTo>
                <a:lnTo>
                  <a:pt x="4061" y="367"/>
                </a:lnTo>
                <a:lnTo>
                  <a:pt x="4053" y="366"/>
                </a:lnTo>
                <a:lnTo>
                  <a:pt x="4044" y="365"/>
                </a:lnTo>
                <a:lnTo>
                  <a:pt x="4033" y="364"/>
                </a:lnTo>
                <a:lnTo>
                  <a:pt x="4018" y="363"/>
                </a:lnTo>
                <a:lnTo>
                  <a:pt x="4009" y="361"/>
                </a:lnTo>
                <a:lnTo>
                  <a:pt x="3994" y="357"/>
                </a:lnTo>
                <a:lnTo>
                  <a:pt x="3983" y="355"/>
                </a:lnTo>
                <a:lnTo>
                  <a:pt x="3978" y="354"/>
                </a:lnTo>
                <a:lnTo>
                  <a:pt x="3966" y="353"/>
                </a:lnTo>
                <a:lnTo>
                  <a:pt x="3957" y="352"/>
                </a:lnTo>
                <a:lnTo>
                  <a:pt x="3945" y="350"/>
                </a:lnTo>
                <a:lnTo>
                  <a:pt x="3931" y="346"/>
                </a:lnTo>
                <a:lnTo>
                  <a:pt x="3923" y="344"/>
                </a:lnTo>
                <a:lnTo>
                  <a:pt x="3917" y="341"/>
                </a:lnTo>
                <a:lnTo>
                  <a:pt x="3907" y="336"/>
                </a:lnTo>
                <a:lnTo>
                  <a:pt x="3900" y="332"/>
                </a:lnTo>
                <a:lnTo>
                  <a:pt x="3893" y="328"/>
                </a:lnTo>
                <a:lnTo>
                  <a:pt x="3887" y="323"/>
                </a:lnTo>
                <a:lnTo>
                  <a:pt x="3875" y="328"/>
                </a:lnTo>
                <a:lnTo>
                  <a:pt x="3869" y="332"/>
                </a:lnTo>
                <a:lnTo>
                  <a:pt x="3858" y="331"/>
                </a:lnTo>
                <a:lnTo>
                  <a:pt x="3850" y="328"/>
                </a:lnTo>
                <a:lnTo>
                  <a:pt x="3840" y="324"/>
                </a:lnTo>
                <a:lnTo>
                  <a:pt x="3833" y="320"/>
                </a:lnTo>
                <a:lnTo>
                  <a:pt x="3829" y="316"/>
                </a:lnTo>
                <a:lnTo>
                  <a:pt x="3818" y="311"/>
                </a:lnTo>
                <a:lnTo>
                  <a:pt x="3811" y="310"/>
                </a:lnTo>
                <a:lnTo>
                  <a:pt x="3801" y="310"/>
                </a:lnTo>
                <a:lnTo>
                  <a:pt x="3793" y="309"/>
                </a:lnTo>
                <a:lnTo>
                  <a:pt x="3786" y="303"/>
                </a:lnTo>
                <a:lnTo>
                  <a:pt x="3777" y="298"/>
                </a:lnTo>
                <a:lnTo>
                  <a:pt x="3768" y="291"/>
                </a:lnTo>
                <a:lnTo>
                  <a:pt x="3761" y="287"/>
                </a:lnTo>
                <a:lnTo>
                  <a:pt x="3755" y="283"/>
                </a:lnTo>
                <a:lnTo>
                  <a:pt x="3747" y="260"/>
                </a:lnTo>
                <a:lnTo>
                  <a:pt x="3740" y="250"/>
                </a:lnTo>
                <a:lnTo>
                  <a:pt x="3725" y="254"/>
                </a:lnTo>
                <a:lnTo>
                  <a:pt x="3723" y="254"/>
                </a:lnTo>
                <a:lnTo>
                  <a:pt x="3713" y="256"/>
                </a:lnTo>
                <a:lnTo>
                  <a:pt x="3703" y="264"/>
                </a:lnTo>
                <a:lnTo>
                  <a:pt x="3697" y="282"/>
                </a:lnTo>
                <a:lnTo>
                  <a:pt x="3687" y="294"/>
                </a:lnTo>
                <a:lnTo>
                  <a:pt x="3683" y="296"/>
                </a:lnTo>
                <a:lnTo>
                  <a:pt x="3674" y="296"/>
                </a:lnTo>
                <a:lnTo>
                  <a:pt x="3669" y="296"/>
                </a:lnTo>
                <a:lnTo>
                  <a:pt x="3660" y="293"/>
                </a:lnTo>
                <a:lnTo>
                  <a:pt x="3657" y="293"/>
                </a:lnTo>
                <a:lnTo>
                  <a:pt x="3650" y="289"/>
                </a:lnTo>
                <a:lnTo>
                  <a:pt x="3643" y="286"/>
                </a:lnTo>
                <a:lnTo>
                  <a:pt x="3634" y="282"/>
                </a:lnTo>
                <a:lnTo>
                  <a:pt x="3631" y="277"/>
                </a:lnTo>
                <a:lnTo>
                  <a:pt x="3625" y="274"/>
                </a:lnTo>
                <a:lnTo>
                  <a:pt x="3620" y="272"/>
                </a:lnTo>
                <a:lnTo>
                  <a:pt x="3614" y="257"/>
                </a:lnTo>
                <a:lnTo>
                  <a:pt x="3611" y="256"/>
                </a:lnTo>
                <a:lnTo>
                  <a:pt x="3603" y="250"/>
                </a:lnTo>
                <a:lnTo>
                  <a:pt x="3598" y="248"/>
                </a:lnTo>
                <a:lnTo>
                  <a:pt x="3590" y="244"/>
                </a:lnTo>
                <a:lnTo>
                  <a:pt x="3581" y="238"/>
                </a:lnTo>
                <a:lnTo>
                  <a:pt x="3572" y="230"/>
                </a:lnTo>
                <a:lnTo>
                  <a:pt x="3561" y="236"/>
                </a:lnTo>
                <a:lnTo>
                  <a:pt x="3554" y="246"/>
                </a:lnTo>
                <a:lnTo>
                  <a:pt x="3543" y="267"/>
                </a:lnTo>
                <a:lnTo>
                  <a:pt x="3536" y="274"/>
                </a:lnTo>
                <a:lnTo>
                  <a:pt x="3529" y="270"/>
                </a:lnTo>
                <a:lnTo>
                  <a:pt x="3522" y="267"/>
                </a:lnTo>
                <a:lnTo>
                  <a:pt x="3514" y="261"/>
                </a:lnTo>
                <a:lnTo>
                  <a:pt x="3506" y="258"/>
                </a:lnTo>
                <a:lnTo>
                  <a:pt x="3499" y="251"/>
                </a:lnTo>
                <a:lnTo>
                  <a:pt x="3492" y="245"/>
                </a:lnTo>
                <a:lnTo>
                  <a:pt x="3482" y="241"/>
                </a:lnTo>
                <a:lnTo>
                  <a:pt x="3476" y="238"/>
                </a:lnTo>
                <a:lnTo>
                  <a:pt x="3467" y="234"/>
                </a:lnTo>
                <a:lnTo>
                  <a:pt x="3455" y="230"/>
                </a:lnTo>
                <a:lnTo>
                  <a:pt x="3445" y="226"/>
                </a:lnTo>
                <a:lnTo>
                  <a:pt x="3441" y="224"/>
                </a:lnTo>
                <a:lnTo>
                  <a:pt x="3433" y="221"/>
                </a:lnTo>
                <a:lnTo>
                  <a:pt x="3425" y="219"/>
                </a:lnTo>
                <a:lnTo>
                  <a:pt x="3419" y="216"/>
                </a:lnTo>
                <a:lnTo>
                  <a:pt x="3413" y="213"/>
                </a:lnTo>
                <a:lnTo>
                  <a:pt x="3410" y="213"/>
                </a:lnTo>
                <a:lnTo>
                  <a:pt x="3399" y="220"/>
                </a:lnTo>
                <a:lnTo>
                  <a:pt x="3393" y="219"/>
                </a:lnTo>
                <a:lnTo>
                  <a:pt x="3385" y="218"/>
                </a:lnTo>
                <a:lnTo>
                  <a:pt x="3377" y="220"/>
                </a:lnTo>
                <a:lnTo>
                  <a:pt x="3364" y="243"/>
                </a:lnTo>
                <a:lnTo>
                  <a:pt x="3352" y="261"/>
                </a:lnTo>
                <a:lnTo>
                  <a:pt x="3346" y="272"/>
                </a:lnTo>
                <a:lnTo>
                  <a:pt x="3330" y="273"/>
                </a:lnTo>
                <a:lnTo>
                  <a:pt x="3324" y="272"/>
                </a:lnTo>
                <a:lnTo>
                  <a:pt x="3314" y="267"/>
                </a:lnTo>
                <a:lnTo>
                  <a:pt x="3307" y="262"/>
                </a:lnTo>
                <a:lnTo>
                  <a:pt x="3300" y="259"/>
                </a:lnTo>
                <a:lnTo>
                  <a:pt x="3294" y="257"/>
                </a:lnTo>
                <a:lnTo>
                  <a:pt x="3286" y="256"/>
                </a:lnTo>
                <a:lnTo>
                  <a:pt x="3281" y="254"/>
                </a:lnTo>
                <a:lnTo>
                  <a:pt x="3274" y="250"/>
                </a:lnTo>
                <a:lnTo>
                  <a:pt x="3269" y="250"/>
                </a:lnTo>
                <a:lnTo>
                  <a:pt x="3259" y="251"/>
                </a:lnTo>
                <a:lnTo>
                  <a:pt x="3256" y="251"/>
                </a:lnTo>
                <a:lnTo>
                  <a:pt x="3245" y="252"/>
                </a:lnTo>
                <a:lnTo>
                  <a:pt x="3236" y="254"/>
                </a:lnTo>
                <a:lnTo>
                  <a:pt x="3228" y="255"/>
                </a:lnTo>
                <a:lnTo>
                  <a:pt x="3218" y="254"/>
                </a:lnTo>
                <a:lnTo>
                  <a:pt x="3211" y="254"/>
                </a:lnTo>
                <a:lnTo>
                  <a:pt x="3202" y="254"/>
                </a:lnTo>
                <a:lnTo>
                  <a:pt x="3196" y="252"/>
                </a:lnTo>
                <a:lnTo>
                  <a:pt x="3183" y="251"/>
                </a:lnTo>
                <a:lnTo>
                  <a:pt x="3176" y="250"/>
                </a:lnTo>
                <a:lnTo>
                  <a:pt x="3168" y="250"/>
                </a:lnTo>
                <a:lnTo>
                  <a:pt x="3162" y="258"/>
                </a:lnTo>
                <a:lnTo>
                  <a:pt x="3162" y="258"/>
                </a:lnTo>
                <a:lnTo>
                  <a:pt x="3157" y="260"/>
                </a:lnTo>
                <a:lnTo>
                  <a:pt x="3146" y="263"/>
                </a:lnTo>
                <a:lnTo>
                  <a:pt x="3141" y="263"/>
                </a:lnTo>
                <a:lnTo>
                  <a:pt x="3130" y="262"/>
                </a:lnTo>
                <a:lnTo>
                  <a:pt x="3116" y="261"/>
                </a:lnTo>
                <a:lnTo>
                  <a:pt x="3114" y="261"/>
                </a:lnTo>
                <a:lnTo>
                  <a:pt x="3100" y="263"/>
                </a:lnTo>
                <a:lnTo>
                  <a:pt x="3086" y="265"/>
                </a:lnTo>
                <a:lnTo>
                  <a:pt x="3076" y="268"/>
                </a:lnTo>
                <a:lnTo>
                  <a:pt x="3071" y="269"/>
                </a:lnTo>
                <a:lnTo>
                  <a:pt x="3056" y="268"/>
                </a:lnTo>
                <a:lnTo>
                  <a:pt x="3038" y="267"/>
                </a:lnTo>
                <a:lnTo>
                  <a:pt x="3036" y="267"/>
                </a:lnTo>
                <a:lnTo>
                  <a:pt x="3019" y="267"/>
                </a:lnTo>
                <a:lnTo>
                  <a:pt x="3016" y="265"/>
                </a:lnTo>
                <a:lnTo>
                  <a:pt x="3007" y="265"/>
                </a:lnTo>
                <a:lnTo>
                  <a:pt x="3001" y="264"/>
                </a:lnTo>
                <a:lnTo>
                  <a:pt x="2992" y="264"/>
                </a:lnTo>
                <a:lnTo>
                  <a:pt x="2992" y="264"/>
                </a:lnTo>
                <a:lnTo>
                  <a:pt x="2991" y="264"/>
                </a:lnTo>
                <a:lnTo>
                  <a:pt x="2984" y="264"/>
                </a:lnTo>
                <a:lnTo>
                  <a:pt x="2974" y="263"/>
                </a:lnTo>
                <a:lnTo>
                  <a:pt x="2964" y="262"/>
                </a:lnTo>
                <a:lnTo>
                  <a:pt x="2955" y="262"/>
                </a:lnTo>
                <a:lnTo>
                  <a:pt x="2945" y="262"/>
                </a:lnTo>
                <a:lnTo>
                  <a:pt x="2941" y="262"/>
                </a:lnTo>
                <a:lnTo>
                  <a:pt x="2928" y="258"/>
                </a:lnTo>
                <a:lnTo>
                  <a:pt x="2918" y="256"/>
                </a:lnTo>
                <a:lnTo>
                  <a:pt x="2907" y="256"/>
                </a:lnTo>
                <a:lnTo>
                  <a:pt x="2886" y="255"/>
                </a:lnTo>
                <a:lnTo>
                  <a:pt x="2863" y="255"/>
                </a:lnTo>
                <a:lnTo>
                  <a:pt x="2846" y="254"/>
                </a:lnTo>
                <a:lnTo>
                  <a:pt x="2833" y="254"/>
                </a:lnTo>
                <a:lnTo>
                  <a:pt x="2818" y="254"/>
                </a:lnTo>
                <a:lnTo>
                  <a:pt x="2797" y="254"/>
                </a:lnTo>
                <a:lnTo>
                  <a:pt x="2781" y="254"/>
                </a:lnTo>
                <a:lnTo>
                  <a:pt x="2780" y="254"/>
                </a:lnTo>
                <a:lnTo>
                  <a:pt x="2663" y="255"/>
                </a:lnTo>
                <a:lnTo>
                  <a:pt x="2549" y="254"/>
                </a:lnTo>
                <a:lnTo>
                  <a:pt x="2518" y="252"/>
                </a:lnTo>
                <a:lnTo>
                  <a:pt x="2488" y="250"/>
                </a:lnTo>
                <a:lnTo>
                  <a:pt x="2438" y="247"/>
                </a:lnTo>
                <a:lnTo>
                  <a:pt x="2343" y="239"/>
                </a:lnTo>
                <a:lnTo>
                  <a:pt x="2213" y="205"/>
                </a:lnTo>
                <a:lnTo>
                  <a:pt x="2199" y="199"/>
                </a:lnTo>
                <a:lnTo>
                  <a:pt x="2145" y="183"/>
                </a:lnTo>
                <a:lnTo>
                  <a:pt x="2064" y="171"/>
                </a:lnTo>
                <a:lnTo>
                  <a:pt x="2001" y="161"/>
                </a:lnTo>
                <a:lnTo>
                  <a:pt x="1954" y="155"/>
                </a:lnTo>
                <a:lnTo>
                  <a:pt x="1886" y="144"/>
                </a:lnTo>
                <a:lnTo>
                  <a:pt x="1750" y="128"/>
                </a:lnTo>
                <a:lnTo>
                  <a:pt x="1667" y="119"/>
                </a:lnTo>
                <a:lnTo>
                  <a:pt x="1562" y="117"/>
                </a:lnTo>
                <a:lnTo>
                  <a:pt x="1050" y="117"/>
                </a:lnTo>
                <a:lnTo>
                  <a:pt x="258" y="123"/>
                </a:lnTo>
                <a:lnTo>
                  <a:pt x="0" y="125"/>
                </a:lnTo>
                <a:lnTo>
                  <a:pt x="0" y="125"/>
                </a:lnTo>
                <a:close/>
              </a:path>
            </a:pathLst>
          </a:custGeom>
          <a:solidFill>
            <a:srgbClr val="9999FF"/>
          </a:solidFill>
          <a:ln w="9525">
            <a:noFill/>
            <a:round/>
            <a:headEnd/>
            <a:tailEnd/>
          </a:ln>
        </p:spPr>
        <p:txBody>
          <a:bodyPr/>
          <a:lstStyle/>
          <a:p>
            <a:endParaRPr lang="en-GB"/>
          </a:p>
        </p:txBody>
      </p:sp>
      <p:sp>
        <p:nvSpPr>
          <p:cNvPr id="65" name="Freeform 2460"/>
          <p:cNvSpPr>
            <a:spLocks/>
          </p:cNvSpPr>
          <p:nvPr>
            <p:custDataLst>
              <p:tags r:id="rId56"/>
            </p:custDataLst>
          </p:nvPr>
        </p:nvSpPr>
        <p:spPr bwMode="auto">
          <a:xfrm>
            <a:off x="400988" y="2348913"/>
            <a:ext cx="8161157" cy="369992"/>
          </a:xfrm>
          <a:custGeom>
            <a:avLst/>
            <a:gdLst/>
            <a:ahLst/>
            <a:cxnLst>
              <a:cxn ang="0">
                <a:pos x="2518" y="240"/>
              </a:cxn>
              <a:cxn ang="0">
                <a:pos x="2964" y="250"/>
              </a:cxn>
              <a:cxn ang="0">
                <a:pos x="3114" y="249"/>
              </a:cxn>
              <a:cxn ang="0">
                <a:pos x="3245" y="240"/>
              </a:cxn>
              <a:cxn ang="0">
                <a:pos x="3385" y="206"/>
              </a:cxn>
              <a:cxn ang="0">
                <a:pos x="3514" y="249"/>
              </a:cxn>
              <a:cxn ang="0">
                <a:pos x="3634" y="270"/>
              </a:cxn>
              <a:cxn ang="0">
                <a:pos x="3761" y="275"/>
              </a:cxn>
              <a:cxn ang="0">
                <a:pos x="3900" y="320"/>
              </a:cxn>
              <a:cxn ang="0">
                <a:pos x="4074" y="358"/>
              </a:cxn>
              <a:cxn ang="0">
                <a:pos x="4307" y="354"/>
              </a:cxn>
              <a:cxn ang="0">
                <a:pos x="4582" y="361"/>
              </a:cxn>
              <a:cxn ang="0">
                <a:pos x="4802" y="292"/>
              </a:cxn>
              <a:cxn ang="0">
                <a:pos x="4939" y="337"/>
              </a:cxn>
              <a:cxn ang="0">
                <a:pos x="5111" y="204"/>
              </a:cxn>
              <a:cxn ang="0">
                <a:pos x="5280" y="278"/>
              </a:cxn>
              <a:cxn ang="0">
                <a:pos x="5445" y="338"/>
              </a:cxn>
              <a:cxn ang="0">
                <a:pos x="5576" y="326"/>
              </a:cxn>
              <a:cxn ang="0">
                <a:pos x="5706" y="338"/>
              </a:cxn>
              <a:cxn ang="0">
                <a:pos x="5897" y="327"/>
              </a:cxn>
              <a:cxn ang="0">
                <a:pos x="6218" y="226"/>
              </a:cxn>
              <a:cxn ang="0">
                <a:pos x="6455" y="144"/>
              </a:cxn>
              <a:cxn ang="0">
                <a:pos x="6721" y="212"/>
              </a:cxn>
              <a:cxn ang="0">
                <a:pos x="6975" y="200"/>
              </a:cxn>
              <a:cxn ang="0">
                <a:pos x="7190" y="79"/>
              </a:cxn>
              <a:cxn ang="0">
                <a:pos x="7378" y="94"/>
              </a:cxn>
              <a:cxn ang="0">
                <a:pos x="7559" y="50"/>
              </a:cxn>
              <a:cxn ang="0">
                <a:pos x="7793" y="57"/>
              </a:cxn>
              <a:cxn ang="0">
                <a:pos x="8121" y="37"/>
              </a:cxn>
              <a:cxn ang="0">
                <a:pos x="8335" y="14"/>
              </a:cxn>
              <a:cxn ang="0">
                <a:pos x="8229" y="42"/>
              </a:cxn>
              <a:cxn ang="0">
                <a:pos x="7973" y="98"/>
              </a:cxn>
              <a:cxn ang="0">
                <a:pos x="7660" y="101"/>
              </a:cxn>
              <a:cxn ang="0">
                <a:pos x="7470" y="72"/>
              </a:cxn>
              <a:cxn ang="0">
                <a:pos x="7275" y="134"/>
              </a:cxn>
              <a:cxn ang="0">
                <a:pos x="7098" y="146"/>
              </a:cxn>
              <a:cxn ang="0">
                <a:pos x="6834" y="252"/>
              </a:cxn>
              <a:cxn ang="0">
                <a:pos x="6585" y="221"/>
              </a:cxn>
              <a:cxn ang="0">
                <a:pos x="6335" y="162"/>
              </a:cxn>
              <a:cxn ang="0">
                <a:pos x="6062" y="334"/>
              </a:cxn>
              <a:cxn ang="0">
                <a:pos x="5765" y="355"/>
              </a:cxn>
              <a:cxn ang="0">
                <a:pos x="5636" y="348"/>
              </a:cxn>
              <a:cxn ang="0">
                <a:pos x="5525" y="364"/>
              </a:cxn>
              <a:cxn ang="0">
                <a:pos x="5385" y="359"/>
              </a:cxn>
              <a:cxn ang="0">
                <a:pos x="5236" y="277"/>
              </a:cxn>
              <a:cxn ang="0">
                <a:pos x="5005" y="299"/>
              </a:cxn>
              <a:cxn ang="0">
                <a:pos x="4867" y="367"/>
              </a:cxn>
              <a:cxn ang="0">
                <a:pos x="4711" y="359"/>
              </a:cxn>
              <a:cxn ang="0">
                <a:pos x="4470" y="366"/>
              </a:cxn>
              <a:cxn ang="0">
                <a:pos x="4204" y="376"/>
              </a:cxn>
              <a:cxn ang="0">
                <a:pos x="3983" y="358"/>
              </a:cxn>
              <a:cxn ang="0">
                <a:pos x="3833" y="322"/>
              </a:cxn>
              <a:cxn ang="0">
                <a:pos x="3697" y="270"/>
              </a:cxn>
              <a:cxn ang="0">
                <a:pos x="3590" y="257"/>
              </a:cxn>
              <a:cxn ang="0">
                <a:pos x="3445" y="236"/>
              </a:cxn>
              <a:cxn ang="0">
                <a:pos x="3307" y="271"/>
              </a:cxn>
              <a:cxn ang="0">
                <a:pos x="3176" y="252"/>
              </a:cxn>
              <a:cxn ang="0">
                <a:pos x="3019" y="275"/>
              </a:cxn>
              <a:cxn ang="0">
                <a:pos x="2863" y="261"/>
              </a:cxn>
              <a:cxn ang="0">
                <a:pos x="2001" y="149"/>
              </a:cxn>
            </a:cxnLst>
            <a:rect l="0" t="0" r="r" b="b"/>
            <a:pathLst>
              <a:path w="8426" h="381">
                <a:moveTo>
                  <a:pt x="0" y="113"/>
                </a:moveTo>
                <a:lnTo>
                  <a:pt x="258" y="111"/>
                </a:lnTo>
                <a:lnTo>
                  <a:pt x="1050" y="105"/>
                </a:lnTo>
                <a:lnTo>
                  <a:pt x="1562" y="105"/>
                </a:lnTo>
                <a:lnTo>
                  <a:pt x="1667" y="107"/>
                </a:lnTo>
                <a:lnTo>
                  <a:pt x="1750" y="116"/>
                </a:lnTo>
                <a:lnTo>
                  <a:pt x="1886" y="132"/>
                </a:lnTo>
                <a:lnTo>
                  <a:pt x="1954" y="143"/>
                </a:lnTo>
                <a:lnTo>
                  <a:pt x="2001" y="149"/>
                </a:lnTo>
                <a:lnTo>
                  <a:pt x="2064" y="159"/>
                </a:lnTo>
                <a:lnTo>
                  <a:pt x="2145" y="171"/>
                </a:lnTo>
                <a:lnTo>
                  <a:pt x="2199" y="187"/>
                </a:lnTo>
                <a:lnTo>
                  <a:pt x="2213" y="193"/>
                </a:lnTo>
                <a:lnTo>
                  <a:pt x="2343" y="227"/>
                </a:lnTo>
                <a:lnTo>
                  <a:pt x="2438" y="235"/>
                </a:lnTo>
                <a:lnTo>
                  <a:pt x="2488" y="238"/>
                </a:lnTo>
                <a:lnTo>
                  <a:pt x="2518" y="240"/>
                </a:lnTo>
                <a:lnTo>
                  <a:pt x="2549" y="242"/>
                </a:lnTo>
                <a:lnTo>
                  <a:pt x="2663" y="243"/>
                </a:lnTo>
                <a:lnTo>
                  <a:pt x="2780" y="242"/>
                </a:lnTo>
                <a:lnTo>
                  <a:pt x="2781" y="242"/>
                </a:lnTo>
                <a:lnTo>
                  <a:pt x="2797" y="242"/>
                </a:lnTo>
                <a:lnTo>
                  <a:pt x="2818" y="242"/>
                </a:lnTo>
                <a:lnTo>
                  <a:pt x="2833" y="242"/>
                </a:lnTo>
                <a:lnTo>
                  <a:pt x="2846" y="242"/>
                </a:lnTo>
                <a:lnTo>
                  <a:pt x="2863" y="243"/>
                </a:lnTo>
                <a:lnTo>
                  <a:pt x="2886" y="243"/>
                </a:lnTo>
                <a:lnTo>
                  <a:pt x="2907" y="244"/>
                </a:lnTo>
                <a:lnTo>
                  <a:pt x="2918" y="244"/>
                </a:lnTo>
                <a:lnTo>
                  <a:pt x="2928" y="246"/>
                </a:lnTo>
                <a:lnTo>
                  <a:pt x="2941" y="250"/>
                </a:lnTo>
                <a:lnTo>
                  <a:pt x="2945" y="250"/>
                </a:lnTo>
                <a:lnTo>
                  <a:pt x="2955" y="250"/>
                </a:lnTo>
                <a:lnTo>
                  <a:pt x="2964" y="250"/>
                </a:lnTo>
                <a:lnTo>
                  <a:pt x="2974" y="251"/>
                </a:lnTo>
                <a:lnTo>
                  <a:pt x="2984" y="252"/>
                </a:lnTo>
                <a:lnTo>
                  <a:pt x="2991" y="252"/>
                </a:lnTo>
                <a:lnTo>
                  <a:pt x="2992" y="252"/>
                </a:lnTo>
                <a:lnTo>
                  <a:pt x="2992" y="252"/>
                </a:lnTo>
                <a:lnTo>
                  <a:pt x="3001" y="252"/>
                </a:lnTo>
                <a:lnTo>
                  <a:pt x="3007" y="253"/>
                </a:lnTo>
                <a:lnTo>
                  <a:pt x="3016" y="253"/>
                </a:lnTo>
                <a:lnTo>
                  <a:pt x="3019" y="255"/>
                </a:lnTo>
                <a:lnTo>
                  <a:pt x="3036" y="255"/>
                </a:lnTo>
                <a:lnTo>
                  <a:pt x="3038" y="255"/>
                </a:lnTo>
                <a:lnTo>
                  <a:pt x="3056" y="256"/>
                </a:lnTo>
                <a:lnTo>
                  <a:pt x="3071" y="257"/>
                </a:lnTo>
                <a:lnTo>
                  <a:pt x="3076" y="256"/>
                </a:lnTo>
                <a:lnTo>
                  <a:pt x="3086" y="253"/>
                </a:lnTo>
                <a:lnTo>
                  <a:pt x="3100" y="251"/>
                </a:lnTo>
                <a:lnTo>
                  <a:pt x="3114" y="249"/>
                </a:lnTo>
                <a:lnTo>
                  <a:pt x="3116" y="249"/>
                </a:lnTo>
                <a:lnTo>
                  <a:pt x="3130" y="250"/>
                </a:lnTo>
                <a:lnTo>
                  <a:pt x="3141" y="251"/>
                </a:lnTo>
                <a:lnTo>
                  <a:pt x="3146" y="251"/>
                </a:lnTo>
                <a:lnTo>
                  <a:pt x="3157" y="248"/>
                </a:lnTo>
                <a:lnTo>
                  <a:pt x="3162" y="246"/>
                </a:lnTo>
                <a:lnTo>
                  <a:pt x="3162" y="246"/>
                </a:lnTo>
                <a:lnTo>
                  <a:pt x="3168" y="238"/>
                </a:lnTo>
                <a:lnTo>
                  <a:pt x="3176" y="238"/>
                </a:lnTo>
                <a:lnTo>
                  <a:pt x="3183" y="239"/>
                </a:lnTo>
                <a:lnTo>
                  <a:pt x="3196" y="240"/>
                </a:lnTo>
                <a:lnTo>
                  <a:pt x="3202" y="242"/>
                </a:lnTo>
                <a:lnTo>
                  <a:pt x="3211" y="242"/>
                </a:lnTo>
                <a:lnTo>
                  <a:pt x="3218" y="242"/>
                </a:lnTo>
                <a:lnTo>
                  <a:pt x="3228" y="243"/>
                </a:lnTo>
                <a:lnTo>
                  <a:pt x="3236" y="242"/>
                </a:lnTo>
                <a:lnTo>
                  <a:pt x="3245" y="240"/>
                </a:lnTo>
                <a:lnTo>
                  <a:pt x="3256" y="239"/>
                </a:lnTo>
                <a:lnTo>
                  <a:pt x="3259" y="239"/>
                </a:lnTo>
                <a:lnTo>
                  <a:pt x="3269" y="238"/>
                </a:lnTo>
                <a:lnTo>
                  <a:pt x="3274" y="238"/>
                </a:lnTo>
                <a:lnTo>
                  <a:pt x="3281" y="242"/>
                </a:lnTo>
                <a:lnTo>
                  <a:pt x="3286" y="244"/>
                </a:lnTo>
                <a:lnTo>
                  <a:pt x="3294" y="245"/>
                </a:lnTo>
                <a:lnTo>
                  <a:pt x="3300" y="247"/>
                </a:lnTo>
                <a:lnTo>
                  <a:pt x="3307" y="250"/>
                </a:lnTo>
                <a:lnTo>
                  <a:pt x="3314" y="255"/>
                </a:lnTo>
                <a:lnTo>
                  <a:pt x="3324" y="260"/>
                </a:lnTo>
                <a:lnTo>
                  <a:pt x="3330" y="261"/>
                </a:lnTo>
                <a:lnTo>
                  <a:pt x="3346" y="260"/>
                </a:lnTo>
                <a:lnTo>
                  <a:pt x="3352" y="249"/>
                </a:lnTo>
                <a:lnTo>
                  <a:pt x="3364" y="231"/>
                </a:lnTo>
                <a:lnTo>
                  <a:pt x="3377" y="208"/>
                </a:lnTo>
                <a:lnTo>
                  <a:pt x="3385" y="206"/>
                </a:lnTo>
                <a:lnTo>
                  <a:pt x="3393" y="207"/>
                </a:lnTo>
                <a:lnTo>
                  <a:pt x="3399" y="208"/>
                </a:lnTo>
                <a:lnTo>
                  <a:pt x="3410" y="201"/>
                </a:lnTo>
                <a:lnTo>
                  <a:pt x="3413" y="201"/>
                </a:lnTo>
                <a:lnTo>
                  <a:pt x="3419" y="204"/>
                </a:lnTo>
                <a:lnTo>
                  <a:pt x="3425" y="207"/>
                </a:lnTo>
                <a:lnTo>
                  <a:pt x="3433" y="209"/>
                </a:lnTo>
                <a:lnTo>
                  <a:pt x="3441" y="212"/>
                </a:lnTo>
                <a:lnTo>
                  <a:pt x="3445" y="214"/>
                </a:lnTo>
                <a:lnTo>
                  <a:pt x="3455" y="218"/>
                </a:lnTo>
                <a:lnTo>
                  <a:pt x="3467" y="222"/>
                </a:lnTo>
                <a:lnTo>
                  <a:pt x="3476" y="226"/>
                </a:lnTo>
                <a:lnTo>
                  <a:pt x="3482" y="229"/>
                </a:lnTo>
                <a:lnTo>
                  <a:pt x="3492" y="233"/>
                </a:lnTo>
                <a:lnTo>
                  <a:pt x="3499" y="239"/>
                </a:lnTo>
                <a:lnTo>
                  <a:pt x="3506" y="246"/>
                </a:lnTo>
                <a:lnTo>
                  <a:pt x="3514" y="249"/>
                </a:lnTo>
                <a:lnTo>
                  <a:pt x="3522" y="255"/>
                </a:lnTo>
                <a:lnTo>
                  <a:pt x="3529" y="258"/>
                </a:lnTo>
                <a:lnTo>
                  <a:pt x="3536" y="262"/>
                </a:lnTo>
                <a:lnTo>
                  <a:pt x="3543" y="255"/>
                </a:lnTo>
                <a:lnTo>
                  <a:pt x="3554" y="234"/>
                </a:lnTo>
                <a:lnTo>
                  <a:pt x="3561" y="224"/>
                </a:lnTo>
                <a:lnTo>
                  <a:pt x="3572" y="218"/>
                </a:lnTo>
                <a:lnTo>
                  <a:pt x="3581" y="226"/>
                </a:lnTo>
                <a:lnTo>
                  <a:pt x="3590" y="232"/>
                </a:lnTo>
                <a:lnTo>
                  <a:pt x="3598" y="236"/>
                </a:lnTo>
                <a:lnTo>
                  <a:pt x="3603" y="238"/>
                </a:lnTo>
                <a:lnTo>
                  <a:pt x="3611" y="244"/>
                </a:lnTo>
                <a:lnTo>
                  <a:pt x="3614" y="245"/>
                </a:lnTo>
                <a:lnTo>
                  <a:pt x="3620" y="260"/>
                </a:lnTo>
                <a:lnTo>
                  <a:pt x="3625" y="262"/>
                </a:lnTo>
                <a:lnTo>
                  <a:pt x="3631" y="265"/>
                </a:lnTo>
                <a:lnTo>
                  <a:pt x="3634" y="270"/>
                </a:lnTo>
                <a:lnTo>
                  <a:pt x="3643" y="274"/>
                </a:lnTo>
                <a:lnTo>
                  <a:pt x="3650" y="277"/>
                </a:lnTo>
                <a:lnTo>
                  <a:pt x="3657" y="281"/>
                </a:lnTo>
                <a:lnTo>
                  <a:pt x="3660" y="281"/>
                </a:lnTo>
                <a:lnTo>
                  <a:pt x="3669" y="284"/>
                </a:lnTo>
                <a:lnTo>
                  <a:pt x="3674" y="284"/>
                </a:lnTo>
                <a:lnTo>
                  <a:pt x="3683" y="284"/>
                </a:lnTo>
                <a:lnTo>
                  <a:pt x="3687" y="282"/>
                </a:lnTo>
                <a:lnTo>
                  <a:pt x="3697" y="270"/>
                </a:lnTo>
                <a:lnTo>
                  <a:pt x="3703" y="252"/>
                </a:lnTo>
                <a:lnTo>
                  <a:pt x="3713" y="244"/>
                </a:lnTo>
                <a:lnTo>
                  <a:pt x="3723" y="242"/>
                </a:lnTo>
                <a:lnTo>
                  <a:pt x="3725" y="242"/>
                </a:lnTo>
                <a:lnTo>
                  <a:pt x="3740" y="238"/>
                </a:lnTo>
                <a:lnTo>
                  <a:pt x="3747" y="248"/>
                </a:lnTo>
                <a:lnTo>
                  <a:pt x="3755" y="271"/>
                </a:lnTo>
                <a:lnTo>
                  <a:pt x="3761" y="275"/>
                </a:lnTo>
                <a:lnTo>
                  <a:pt x="3768" y="279"/>
                </a:lnTo>
                <a:lnTo>
                  <a:pt x="3777" y="286"/>
                </a:lnTo>
                <a:lnTo>
                  <a:pt x="3786" y="291"/>
                </a:lnTo>
                <a:lnTo>
                  <a:pt x="3793" y="297"/>
                </a:lnTo>
                <a:lnTo>
                  <a:pt x="3801" y="298"/>
                </a:lnTo>
                <a:lnTo>
                  <a:pt x="3811" y="298"/>
                </a:lnTo>
                <a:lnTo>
                  <a:pt x="3818" y="299"/>
                </a:lnTo>
                <a:lnTo>
                  <a:pt x="3829" y="304"/>
                </a:lnTo>
                <a:lnTo>
                  <a:pt x="3833" y="308"/>
                </a:lnTo>
                <a:lnTo>
                  <a:pt x="3840" y="312"/>
                </a:lnTo>
                <a:lnTo>
                  <a:pt x="3850" y="316"/>
                </a:lnTo>
                <a:lnTo>
                  <a:pt x="3858" y="319"/>
                </a:lnTo>
                <a:lnTo>
                  <a:pt x="3869" y="320"/>
                </a:lnTo>
                <a:lnTo>
                  <a:pt x="3875" y="316"/>
                </a:lnTo>
                <a:lnTo>
                  <a:pt x="3887" y="311"/>
                </a:lnTo>
                <a:lnTo>
                  <a:pt x="3893" y="316"/>
                </a:lnTo>
                <a:lnTo>
                  <a:pt x="3900" y="320"/>
                </a:lnTo>
                <a:lnTo>
                  <a:pt x="3907" y="324"/>
                </a:lnTo>
                <a:lnTo>
                  <a:pt x="3917" y="329"/>
                </a:lnTo>
                <a:lnTo>
                  <a:pt x="3923" y="332"/>
                </a:lnTo>
                <a:lnTo>
                  <a:pt x="3931" y="334"/>
                </a:lnTo>
                <a:lnTo>
                  <a:pt x="3945" y="338"/>
                </a:lnTo>
                <a:lnTo>
                  <a:pt x="3957" y="340"/>
                </a:lnTo>
                <a:lnTo>
                  <a:pt x="3966" y="341"/>
                </a:lnTo>
                <a:lnTo>
                  <a:pt x="3978" y="342"/>
                </a:lnTo>
                <a:lnTo>
                  <a:pt x="3983" y="343"/>
                </a:lnTo>
                <a:lnTo>
                  <a:pt x="3994" y="345"/>
                </a:lnTo>
                <a:lnTo>
                  <a:pt x="4009" y="349"/>
                </a:lnTo>
                <a:lnTo>
                  <a:pt x="4018" y="351"/>
                </a:lnTo>
                <a:lnTo>
                  <a:pt x="4033" y="352"/>
                </a:lnTo>
                <a:lnTo>
                  <a:pt x="4044" y="353"/>
                </a:lnTo>
                <a:lnTo>
                  <a:pt x="4053" y="354"/>
                </a:lnTo>
                <a:lnTo>
                  <a:pt x="4061" y="355"/>
                </a:lnTo>
                <a:lnTo>
                  <a:pt x="4074" y="358"/>
                </a:lnTo>
                <a:lnTo>
                  <a:pt x="4088" y="360"/>
                </a:lnTo>
                <a:lnTo>
                  <a:pt x="4098" y="361"/>
                </a:lnTo>
                <a:lnTo>
                  <a:pt x="4107" y="362"/>
                </a:lnTo>
                <a:lnTo>
                  <a:pt x="4119" y="363"/>
                </a:lnTo>
                <a:lnTo>
                  <a:pt x="4145" y="364"/>
                </a:lnTo>
                <a:lnTo>
                  <a:pt x="4151" y="364"/>
                </a:lnTo>
                <a:lnTo>
                  <a:pt x="4158" y="364"/>
                </a:lnTo>
                <a:lnTo>
                  <a:pt x="4193" y="363"/>
                </a:lnTo>
                <a:lnTo>
                  <a:pt x="4204" y="362"/>
                </a:lnTo>
                <a:lnTo>
                  <a:pt x="4223" y="361"/>
                </a:lnTo>
                <a:lnTo>
                  <a:pt x="4230" y="361"/>
                </a:lnTo>
                <a:lnTo>
                  <a:pt x="4244" y="360"/>
                </a:lnTo>
                <a:lnTo>
                  <a:pt x="4265" y="358"/>
                </a:lnTo>
                <a:lnTo>
                  <a:pt x="4279" y="356"/>
                </a:lnTo>
                <a:lnTo>
                  <a:pt x="4285" y="355"/>
                </a:lnTo>
                <a:lnTo>
                  <a:pt x="4298" y="355"/>
                </a:lnTo>
                <a:lnTo>
                  <a:pt x="4307" y="354"/>
                </a:lnTo>
                <a:lnTo>
                  <a:pt x="4309" y="354"/>
                </a:lnTo>
                <a:lnTo>
                  <a:pt x="4343" y="354"/>
                </a:lnTo>
                <a:lnTo>
                  <a:pt x="4347" y="353"/>
                </a:lnTo>
                <a:lnTo>
                  <a:pt x="4393" y="350"/>
                </a:lnTo>
                <a:lnTo>
                  <a:pt x="4411" y="348"/>
                </a:lnTo>
                <a:lnTo>
                  <a:pt x="4432" y="346"/>
                </a:lnTo>
                <a:lnTo>
                  <a:pt x="4437" y="346"/>
                </a:lnTo>
                <a:lnTo>
                  <a:pt x="4461" y="345"/>
                </a:lnTo>
                <a:lnTo>
                  <a:pt x="4470" y="346"/>
                </a:lnTo>
                <a:lnTo>
                  <a:pt x="4485" y="347"/>
                </a:lnTo>
                <a:lnTo>
                  <a:pt x="4500" y="348"/>
                </a:lnTo>
                <a:lnTo>
                  <a:pt x="4512" y="350"/>
                </a:lnTo>
                <a:lnTo>
                  <a:pt x="4527" y="352"/>
                </a:lnTo>
                <a:lnTo>
                  <a:pt x="4541" y="355"/>
                </a:lnTo>
                <a:lnTo>
                  <a:pt x="4561" y="358"/>
                </a:lnTo>
                <a:lnTo>
                  <a:pt x="4572" y="360"/>
                </a:lnTo>
                <a:lnTo>
                  <a:pt x="4582" y="361"/>
                </a:lnTo>
                <a:lnTo>
                  <a:pt x="4604" y="361"/>
                </a:lnTo>
                <a:lnTo>
                  <a:pt x="4612" y="361"/>
                </a:lnTo>
                <a:lnTo>
                  <a:pt x="4626" y="360"/>
                </a:lnTo>
                <a:lnTo>
                  <a:pt x="4641" y="360"/>
                </a:lnTo>
                <a:lnTo>
                  <a:pt x="4658" y="360"/>
                </a:lnTo>
                <a:lnTo>
                  <a:pt x="4666" y="358"/>
                </a:lnTo>
                <a:lnTo>
                  <a:pt x="4681" y="355"/>
                </a:lnTo>
                <a:lnTo>
                  <a:pt x="4693" y="350"/>
                </a:lnTo>
                <a:lnTo>
                  <a:pt x="4711" y="342"/>
                </a:lnTo>
                <a:lnTo>
                  <a:pt x="4721" y="339"/>
                </a:lnTo>
                <a:lnTo>
                  <a:pt x="4742" y="317"/>
                </a:lnTo>
                <a:lnTo>
                  <a:pt x="4760" y="292"/>
                </a:lnTo>
                <a:lnTo>
                  <a:pt x="4772" y="279"/>
                </a:lnTo>
                <a:lnTo>
                  <a:pt x="4783" y="274"/>
                </a:lnTo>
                <a:lnTo>
                  <a:pt x="4791" y="286"/>
                </a:lnTo>
                <a:lnTo>
                  <a:pt x="4797" y="290"/>
                </a:lnTo>
                <a:lnTo>
                  <a:pt x="4802" y="292"/>
                </a:lnTo>
                <a:lnTo>
                  <a:pt x="4808" y="296"/>
                </a:lnTo>
                <a:lnTo>
                  <a:pt x="4818" y="299"/>
                </a:lnTo>
                <a:lnTo>
                  <a:pt x="4824" y="302"/>
                </a:lnTo>
                <a:lnTo>
                  <a:pt x="4834" y="309"/>
                </a:lnTo>
                <a:lnTo>
                  <a:pt x="4841" y="312"/>
                </a:lnTo>
                <a:lnTo>
                  <a:pt x="4848" y="319"/>
                </a:lnTo>
                <a:lnTo>
                  <a:pt x="4852" y="321"/>
                </a:lnTo>
                <a:lnTo>
                  <a:pt x="4861" y="325"/>
                </a:lnTo>
                <a:lnTo>
                  <a:pt x="4867" y="332"/>
                </a:lnTo>
                <a:lnTo>
                  <a:pt x="4875" y="336"/>
                </a:lnTo>
                <a:lnTo>
                  <a:pt x="4883" y="340"/>
                </a:lnTo>
                <a:lnTo>
                  <a:pt x="4890" y="342"/>
                </a:lnTo>
                <a:lnTo>
                  <a:pt x="4900" y="347"/>
                </a:lnTo>
                <a:lnTo>
                  <a:pt x="4907" y="349"/>
                </a:lnTo>
                <a:lnTo>
                  <a:pt x="4920" y="353"/>
                </a:lnTo>
                <a:lnTo>
                  <a:pt x="4930" y="347"/>
                </a:lnTo>
                <a:lnTo>
                  <a:pt x="4939" y="337"/>
                </a:lnTo>
                <a:lnTo>
                  <a:pt x="4948" y="336"/>
                </a:lnTo>
                <a:lnTo>
                  <a:pt x="4954" y="336"/>
                </a:lnTo>
                <a:lnTo>
                  <a:pt x="4960" y="336"/>
                </a:lnTo>
                <a:lnTo>
                  <a:pt x="4964" y="336"/>
                </a:lnTo>
                <a:lnTo>
                  <a:pt x="4968" y="336"/>
                </a:lnTo>
                <a:lnTo>
                  <a:pt x="4978" y="336"/>
                </a:lnTo>
                <a:lnTo>
                  <a:pt x="4982" y="328"/>
                </a:lnTo>
                <a:lnTo>
                  <a:pt x="4994" y="313"/>
                </a:lnTo>
                <a:lnTo>
                  <a:pt x="5005" y="299"/>
                </a:lnTo>
                <a:lnTo>
                  <a:pt x="5014" y="287"/>
                </a:lnTo>
                <a:lnTo>
                  <a:pt x="5027" y="270"/>
                </a:lnTo>
                <a:lnTo>
                  <a:pt x="5038" y="256"/>
                </a:lnTo>
                <a:lnTo>
                  <a:pt x="5047" y="243"/>
                </a:lnTo>
                <a:lnTo>
                  <a:pt x="5059" y="226"/>
                </a:lnTo>
                <a:lnTo>
                  <a:pt x="5076" y="208"/>
                </a:lnTo>
                <a:lnTo>
                  <a:pt x="5095" y="208"/>
                </a:lnTo>
                <a:lnTo>
                  <a:pt x="5111" y="204"/>
                </a:lnTo>
                <a:lnTo>
                  <a:pt x="5129" y="197"/>
                </a:lnTo>
                <a:lnTo>
                  <a:pt x="5151" y="185"/>
                </a:lnTo>
                <a:lnTo>
                  <a:pt x="5170" y="178"/>
                </a:lnTo>
                <a:lnTo>
                  <a:pt x="5195" y="198"/>
                </a:lnTo>
                <a:lnTo>
                  <a:pt x="5204" y="245"/>
                </a:lnTo>
                <a:lnTo>
                  <a:pt x="5214" y="250"/>
                </a:lnTo>
                <a:lnTo>
                  <a:pt x="5222" y="255"/>
                </a:lnTo>
                <a:lnTo>
                  <a:pt x="5231" y="260"/>
                </a:lnTo>
                <a:lnTo>
                  <a:pt x="5236" y="272"/>
                </a:lnTo>
                <a:lnTo>
                  <a:pt x="5240" y="273"/>
                </a:lnTo>
                <a:lnTo>
                  <a:pt x="5249" y="274"/>
                </a:lnTo>
                <a:lnTo>
                  <a:pt x="5253" y="274"/>
                </a:lnTo>
                <a:lnTo>
                  <a:pt x="5259" y="275"/>
                </a:lnTo>
                <a:lnTo>
                  <a:pt x="5262" y="275"/>
                </a:lnTo>
                <a:lnTo>
                  <a:pt x="5269" y="276"/>
                </a:lnTo>
                <a:lnTo>
                  <a:pt x="5273" y="277"/>
                </a:lnTo>
                <a:lnTo>
                  <a:pt x="5280" y="278"/>
                </a:lnTo>
                <a:lnTo>
                  <a:pt x="5288" y="281"/>
                </a:lnTo>
                <a:lnTo>
                  <a:pt x="5300" y="287"/>
                </a:lnTo>
                <a:lnTo>
                  <a:pt x="5313" y="292"/>
                </a:lnTo>
                <a:lnTo>
                  <a:pt x="5319" y="296"/>
                </a:lnTo>
                <a:lnTo>
                  <a:pt x="5332" y="316"/>
                </a:lnTo>
                <a:lnTo>
                  <a:pt x="5342" y="319"/>
                </a:lnTo>
                <a:lnTo>
                  <a:pt x="5353" y="322"/>
                </a:lnTo>
                <a:lnTo>
                  <a:pt x="5372" y="328"/>
                </a:lnTo>
                <a:lnTo>
                  <a:pt x="5385" y="330"/>
                </a:lnTo>
                <a:lnTo>
                  <a:pt x="5390" y="332"/>
                </a:lnTo>
                <a:lnTo>
                  <a:pt x="5394" y="333"/>
                </a:lnTo>
                <a:lnTo>
                  <a:pt x="5403" y="334"/>
                </a:lnTo>
                <a:lnTo>
                  <a:pt x="5407" y="334"/>
                </a:lnTo>
                <a:lnTo>
                  <a:pt x="5413" y="335"/>
                </a:lnTo>
                <a:lnTo>
                  <a:pt x="5421" y="336"/>
                </a:lnTo>
                <a:lnTo>
                  <a:pt x="5433" y="337"/>
                </a:lnTo>
                <a:lnTo>
                  <a:pt x="5445" y="338"/>
                </a:lnTo>
                <a:lnTo>
                  <a:pt x="5456" y="337"/>
                </a:lnTo>
                <a:lnTo>
                  <a:pt x="5469" y="337"/>
                </a:lnTo>
                <a:lnTo>
                  <a:pt x="5480" y="337"/>
                </a:lnTo>
                <a:lnTo>
                  <a:pt x="5489" y="337"/>
                </a:lnTo>
                <a:lnTo>
                  <a:pt x="5500" y="337"/>
                </a:lnTo>
                <a:lnTo>
                  <a:pt x="5504" y="337"/>
                </a:lnTo>
                <a:lnTo>
                  <a:pt x="5510" y="337"/>
                </a:lnTo>
                <a:lnTo>
                  <a:pt x="5517" y="337"/>
                </a:lnTo>
                <a:lnTo>
                  <a:pt x="5525" y="335"/>
                </a:lnTo>
                <a:lnTo>
                  <a:pt x="5532" y="333"/>
                </a:lnTo>
                <a:lnTo>
                  <a:pt x="5535" y="333"/>
                </a:lnTo>
                <a:lnTo>
                  <a:pt x="5541" y="330"/>
                </a:lnTo>
                <a:lnTo>
                  <a:pt x="5549" y="328"/>
                </a:lnTo>
                <a:lnTo>
                  <a:pt x="5560" y="328"/>
                </a:lnTo>
                <a:lnTo>
                  <a:pt x="5563" y="328"/>
                </a:lnTo>
                <a:lnTo>
                  <a:pt x="5572" y="327"/>
                </a:lnTo>
                <a:lnTo>
                  <a:pt x="5576" y="326"/>
                </a:lnTo>
                <a:lnTo>
                  <a:pt x="5581" y="325"/>
                </a:lnTo>
                <a:lnTo>
                  <a:pt x="5586" y="325"/>
                </a:lnTo>
                <a:lnTo>
                  <a:pt x="5595" y="324"/>
                </a:lnTo>
                <a:lnTo>
                  <a:pt x="5603" y="323"/>
                </a:lnTo>
                <a:lnTo>
                  <a:pt x="5610" y="322"/>
                </a:lnTo>
                <a:lnTo>
                  <a:pt x="5614" y="322"/>
                </a:lnTo>
                <a:lnTo>
                  <a:pt x="5621" y="323"/>
                </a:lnTo>
                <a:lnTo>
                  <a:pt x="5626" y="325"/>
                </a:lnTo>
                <a:lnTo>
                  <a:pt x="5636" y="329"/>
                </a:lnTo>
                <a:lnTo>
                  <a:pt x="5648" y="334"/>
                </a:lnTo>
                <a:lnTo>
                  <a:pt x="5655" y="335"/>
                </a:lnTo>
                <a:lnTo>
                  <a:pt x="5662" y="336"/>
                </a:lnTo>
                <a:lnTo>
                  <a:pt x="5666" y="336"/>
                </a:lnTo>
                <a:lnTo>
                  <a:pt x="5677" y="337"/>
                </a:lnTo>
                <a:lnTo>
                  <a:pt x="5689" y="337"/>
                </a:lnTo>
                <a:lnTo>
                  <a:pt x="5696" y="337"/>
                </a:lnTo>
                <a:lnTo>
                  <a:pt x="5706" y="338"/>
                </a:lnTo>
                <a:lnTo>
                  <a:pt x="5722" y="338"/>
                </a:lnTo>
                <a:lnTo>
                  <a:pt x="5726" y="338"/>
                </a:lnTo>
                <a:lnTo>
                  <a:pt x="5730" y="337"/>
                </a:lnTo>
                <a:lnTo>
                  <a:pt x="5737" y="336"/>
                </a:lnTo>
                <a:lnTo>
                  <a:pt x="5741" y="336"/>
                </a:lnTo>
                <a:lnTo>
                  <a:pt x="5748" y="334"/>
                </a:lnTo>
                <a:lnTo>
                  <a:pt x="5754" y="333"/>
                </a:lnTo>
                <a:lnTo>
                  <a:pt x="5760" y="333"/>
                </a:lnTo>
                <a:lnTo>
                  <a:pt x="5765" y="332"/>
                </a:lnTo>
                <a:lnTo>
                  <a:pt x="5776" y="330"/>
                </a:lnTo>
                <a:lnTo>
                  <a:pt x="5786" y="328"/>
                </a:lnTo>
                <a:lnTo>
                  <a:pt x="5802" y="332"/>
                </a:lnTo>
                <a:lnTo>
                  <a:pt x="5820" y="335"/>
                </a:lnTo>
                <a:lnTo>
                  <a:pt x="5833" y="334"/>
                </a:lnTo>
                <a:lnTo>
                  <a:pt x="5864" y="333"/>
                </a:lnTo>
                <a:lnTo>
                  <a:pt x="5877" y="330"/>
                </a:lnTo>
                <a:lnTo>
                  <a:pt x="5897" y="327"/>
                </a:lnTo>
                <a:lnTo>
                  <a:pt x="5916" y="327"/>
                </a:lnTo>
                <a:lnTo>
                  <a:pt x="5935" y="327"/>
                </a:lnTo>
                <a:lnTo>
                  <a:pt x="5958" y="327"/>
                </a:lnTo>
                <a:lnTo>
                  <a:pt x="5969" y="327"/>
                </a:lnTo>
                <a:lnTo>
                  <a:pt x="5980" y="328"/>
                </a:lnTo>
                <a:lnTo>
                  <a:pt x="6007" y="323"/>
                </a:lnTo>
                <a:lnTo>
                  <a:pt x="6022" y="319"/>
                </a:lnTo>
                <a:lnTo>
                  <a:pt x="6050" y="311"/>
                </a:lnTo>
                <a:lnTo>
                  <a:pt x="6062" y="309"/>
                </a:lnTo>
                <a:lnTo>
                  <a:pt x="6079" y="308"/>
                </a:lnTo>
                <a:lnTo>
                  <a:pt x="6107" y="295"/>
                </a:lnTo>
                <a:lnTo>
                  <a:pt x="6126" y="277"/>
                </a:lnTo>
                <a:lnTo>
                  <a:pt x="6140" y="270"/>
                </a:lnTo>
                <a:lnTo>
                  <a:pt x="6164" y="257"/>
                </a:lnTo>
                <a:lnTo>
                  <a:pt x="6179" y="250"/>
                </a:lnTo>
                <a:lnTo>
                  <a:pt x="6197" y="240"/>
                </a:lnTo>
                <a:lnTo>
                  <a:pt x="6218" y="226"/>
                </a:lnTo>
                <a:lnTo>
                  <a:pt x="6228" y="222"/>
                </a:lnTo>
                <a:lnTo>
                  <a:pt x="6242" y="210"/>
                </a:lnTo>
                <a:lnTo>
                  <a:pt x="6260" y="180"/>
                </a:lnTo>
                <a:lnTo>
                  <a:pt x="6274" y="165"/>
                </a:lnTo>
                <a:lnTo>
                  <a:pt x="6282" y="155"/>
                </a:lnTo>
                <a:lnTo>
                  <a:pt x="6297" y="132"/>
                </a:lnTo>
                <a:lnTo>
                  <a:pt x="6306" y="121"/>
                </a:lnTo>
                <a:lnTo>
                  <a:pt x="6324" y="119"/>
                </a:lnTo>
                <a:lnTo>
                  <a:pt x="6335" y="122"/>
                </a:lnTo>
                <a:lnTo>
                  <a:pt x="6351" y="123"/>
                </a:lnTo>
                <a:lnTo>
                  <a:pt x="6367" y="129"/>
                </a:lnTo>
                <a:lnTo>
                  <a:pt x="6383" y="123"/>
                </a:lnTo>
                <a:lnTo>
                  <a:pt x="6399" y="131"/>
                </a:lnTo>
                <a:lnTo>
                  <a:pt x="6421" y="134"/>
                </a:lnTo>
                <a:lnTo>
                  <a:pt x="6425" y="135"/>
                </a:lnTo>
                <a:lnTo>
                  <a:pt x="6437" y="137"/>
                </a:lnTo>
                <a:lnTo>
                  <a:pt x="6455" y="144"/>
                </a:lnTo>
                <a:lnTo>
                  <a:pt x="6472" y="148"/>
                </a:lnTo>
                <a:lnTo>
                  <a:pt x="6485" y="154"/>
                </a:lnTo>
                <a:lnTo>
                  <a:pt x="6499" y="156"/>
                </a:lnTo>
                <a:lnTo>
                  <a:pt x="6514" y="160"/>
                </a:lnTo>
                <a:lnTo>
                  <a:pt x="6531" y="166"/>
                </a:lnTo>
                <a:lnTo>
                  <a:pt x="6539" y="177"/>
                </a:lnTo>
                <a:lnTo>
                  <a:pt x="6552" y="183"/>
                </a:lnTo>
                <a:lnTo>
                  <a:pt x="6567" y="185"/>
                </a:lnTo>
                <a:lnTo>
                  <a:pt x="6585" y="180"/>
                </a:lnTo>
                <a:lnTo>
                  <a:pt x="6597" y="185"/>
                </a:lnTo>
                <a:lnTo>
                  <a:pt x="6617" y="196"/>
                </a:lnTo>
                <a:lnTo>
                  <a:pt x="6639" y="205"/>
                </a:lnTo>
                <a:lnTo>
                  <a:pt x="6653" y="208"/>
                </a:lnTo>
                <a:lnTo>
                  <a:pt x="6670" y="210"/>
                </a:lnTo>
                <a:lnTo>
                  <a:pt x="6687" y="212"/>
                </a:lnTo>
                <a:lnTo>
                  <a:pt x="6705" y="213"/>
                </a:lnTo>
                <a:lnTo>
                  <a:pt x="6721" y="212"/>
                </a:lnTo>
                <a:lnTo>
                  <a:pt x="6734" y="210"/>
                </a:lnTo>
                <a:lnTo>
                  <a:pt x="6753" y="213"/>
                </a:lnTo>
                <a:lnTo>
                  <a:pt x="6759" y="213"/>
                </a:lnTo>
                <a:lnTo>
                  <a:pt x="6768" y="214"/>
                </a:lnTo>
                <a:lnTo>
                  <a:pt x="6780" y="222"/>
                </a:lnTo>
                <a:lnTo>
                  <a:pt x="6788" y="221"/>
                </a:lnTo>
                <a:lnTo>
                  <a:pt x="6804" y="217"/>
                </a:lnTo>
                <a:lnTo>
                  <a:pt x="6827" y="217"/>
                </a:lnTo>
                <a:lnTo>
                  <a:pt x="6834" y="217"/>
                </a:lnTo>
                <a:lnTo>
                  <a:pt x="6840" y="231"/>
                </a:lnTo>
                <a:lnTo>
                  <a:pt x="6865" y="232"/>
                </a:lnTo>
                <a:lnTo>
                  <a:pt x="6888" y="230"/>
                </a:lnTo>
                <a:lnTo>
                  <a:pt x="6902" y="229"/>
                </a:lnTo>
                <a:lnTo>
                  <a:pt x="6917" y="223"/>
                </a:lnTo>
                <a:lnTo>
                  <a:pt x="6936" y="213"/>
                </a:lnTo>
                <a:lnTo>
                  <a:pt x="6956" y="204"/>
                </a:lnTo>
                <a:lnTo>
                  <a:pt x="6975" y="200"/>
                </a:lnTo>
                <a:lnTo>
                  <a:pt x="6990" y="199"/>
                </a:lnTo>
                <a:lnTo>
                  <a:pt x="7016" y="196"/>
                </a:lnTo>
                <a:lnTo>
                  <a:pt x="7032" y="194"/>
                </a:lnTo>
                <a:lnTo>
                  <a:pt x="7045" y="190"/>
                </a:lnTo>
                <a:lnTo>
                  <a:pt x="7059" y="184"/>
                </a:lnTo>
                <a:lnTo>
                  <a:pt x="7068" y="177"/>
                </a:lnTo>
                <a:lnTo>
                  <a:pt x="7079" y="171"/>
                </a:lnTo>
                <a:lnTo>
                  <a:pt x="7092" y="162"/>
                </a:lnTo>
                <a:lnTo>
                  <a:pt x="7098" y="146"/>
                </a:lnTo>
                <a:lnTo>
                  <a:pt x="7114" y="102"/>
                </a:lnTo>
                <a:lnTo>
                  <a:pt x="7126" y="101"/>
                </a:lnTo>
                <a:lnTo>
                  <a:pt x="7138" y="90"/>
                </a:lnTo>
                <a:lnTo>
                  <a:pt x="7151" y="92"/>
                </a:lnTo>
                <a:lnTo>
                  <a:pt x="7159" y="84"/>
                </a:lnTo>
                <a:lnTo>
                  <a:pt x="7171" y="79"/>
                </a:lnTo>
                <a:lnTo>
                  <a:pt x="7183" y="81"/>
                </a:lnTo>
                <a:lnTo>
                  <a:pt x="7190" y="79"/>
                </a:lnTo>
                <a:lnTo>
                  <a:pt x="7200" y="74"/>
                </a:lnTo>
                <a:lnTo>
                  <a:pt x="7209" y="72"/>
                </a:lnTo>
                <a:lnTo>
                  <a:pt x="7213" y="74"/>
                </a:lnTo>
                <a:lnTo>
                  <a:pt x="7222" y="76"/>
                </a:lnTo>
                <a:lnTo>
                  <a:pt x="7232" y="81"/>
                </a:lnTo>
                <a:lnTo>
                  <a:pt x="7243" y="89"/>
                </a:lnTo>
                <a:lnTo>
                  <a:pt x="7254" y="95"/>
                </a:lnTo>
                <a:lnTo>
                  <a:pt x="7265" y="103"/>
                </a:lnTo>
                <a:lnTo>
                  <a:pt x="7275" y="108"/>
                </a:lnTo>
                <a:lnTo>
                  <a:pt x="7285" y="113"/>
                </a:lnTo>
                <a:lnTo>
                  <a:pt x="7300" y="114"/>
                </a:lnTo>
                <a:lnTo>
                  <a:pt x="7314" y="116"/>
                </a:lnTo>
                <a:lnTo>
                  <a:pt x="7324" y="106"/>
                </a:lnTo>
                <a:lnTo>
                  <a:pt x="7333" y="98"/>
                </a:lnTo>
                <a:lnTo>
                  <a:pt x="7347" y="97"/>
                </a:lnTo>
                <a:lnTo>
                  <a:pt x="7368" y="104"/>
                </a:lnTo>
                <a:lnTo>
                  <a:pt x="7378" y="94"/>
                </a:lnTo>
                <a:lnTo>
                  <a:pt x="7387" y="83"/>
                </a:lnTo>
                <a:lnTo>
                  <a:pt x="7402" y="63"/>
                </a:lnTo>
                <a:lnTo>
                  <a:pt x="7409" y="54"/>
                </a:lnTo>
                <a:lnTo>
                  <a:pt x="7418" y="48"/>
                </a:lnTo>
                <a:lnTo>
                  <a:pt x="7432" y="27"/>
                </a:lnTo>
                <a:lnTo>
                  <a:pt x="7443" y="26"/>
                </a:lnTo>
                <a:lnTo>
                  <a:pt x="7452" y="25"/>
                </a:lnTo>
                <a:lnTo>
                  <a:pt x="7460" y="26"/>
                </a:lnTo>
                <a:lnTo>
                  <a:pt x="7470" y="26"/>
                </a:lnTo>
                <a:lnTo>
                  <a:pt x="7478" y="26"/>
                </a:lnTo>
                <a:lnTo>
                  <a:pt x="7486" y="26"/>
                </a:lnTo>
                <a:lnTo>
                  <a:pt x="7501" y="27"/>
                </a:lnTo>
                <a:lnTo>
                  <a:pt x="7511" y="38"/>
                </a:lnTo>
                <a:lnTo>
                  <a:pt x="7525" y="40"/>
                </a:lnTo>
                <a:lnTo>
                  <a:pt x="7538" y="41"/>
                </a:lnTo>
                <a:lnTo>
                  <a:pt x="7551" y="44"/>
                </a:lnTo>
                <a:lnTo>
                  <a:pt x="7559" y="50"/>
                </a:lnTo>
                <a:lnTo>
                  <a:pt x="7563" y="50"/>
                </a:lnTo>
                <a:lnTo>
                  <a:pt x="7570" y="50"/>
                </a:lnTo>
                <a:lnTo>
                  <a:pt x="7578" y="59"/>
                </a:lnTo>
                <a:lnTo>
                  <a:pt x="7594" y="56"/>
                </a:lnTo>
                <a:lnTo>
                  <a:pt x="7607" y="54"/>
                </a:lnTo>
                <a:lnTo>
                  <a:pt x="7618" y="57"/>
                </a:lnTo>
                <a:lnTo>
                  <a:pt x="7628" y="62"/>
                </a:lnTo>
                <a:lnTo>
                  <a:pt x="7647" y="67"/>
                </a:lnTo>
                <a:lnTo>
                  <a:pt x="7660" y="51"/>
                </a:lnTo>
                <a:lnTo>
                  <a:pt x="7670" y="54"/>
                </a:lnTo>
                <a:lnTo>
                  <a:pt x="7687" y="55"/>
                </a:lnTo>
                <a:lnTo>
                  <a:pt x="7704" y="58"/>
                </a:lnTo>
                <a:lnTo>
                  <a:pt x="7716" y="59"/>
                </a:lnTo>
                <a:lnTo>
                  <a:pt x="7732" y="52"/>
                </a:lnTo>
                <a:lnTo>
                  <a:pt x="7751" y="54"/>
                </a:lnTo>
                <a:lnTo>
                  <a:pt x="7771" y="56"/>
                </a:lnTo>
                <a:lnTo>
                  <a:pt x="7793" y="57"/>
                </a:lnTo>
                <a:lnTo>
                  <a:pt x="7819" y="58"/>
                </a:lnTo>
                <a:lnTo>
                  <a:pt x="7840" y="59"/>
                </a:lnTo>
                <a:lnTo>
                  <a:pt x="7850" y="59"/>
                </a:lnTo>
                <a:lnTo>
                  <a:pt x="7876" y="59"/>
                </a:lnTo>
                <a:lnTo>
                  <a:pt x="7895" y="59"/>
                </a:lnTo>
                <a:lnTo>
                  <a:pt x="7908" y="61"/>
                </a:lnTo>
                <a:lnTo>
                  <a:pt x="7938" y="57"/>
                </a:lnTo>
                <a:lnTo>
                  <a:pt x="7958" y="56"/>
                </a:lnTo>
                <a:lnTo>
                  <a:pt x="7973" y="55"/>
                </a:lnTo>
                <a:lnTo>
                  <a:pt x="7985" y="54"/>
                </a:lnTo>
                <a:lnTo>
                  <a:pt x="7996" y="49"/>
                </a:lnTo>
                <a:lnTo>
                  <a:pt x="8014" y="45"/>
                </a:lnTo>
                <a:lnTo>
                  <a:pt x="8028" y="45"/>
                </a:lnTo>
                <a:lnTo>
                  <a:pt x="8048" y="44"/>
                </a:lnTo>
                <a:lnTo>
                  <a:pt x="8073" y="41"/>
                </a:lnTo>
                <a:lnTo>
                  <a:pt x="8102" y="39"/>
                </a:lnTo>
                <a:lnTo>
                  <a:pt x="8121" y="37"/>
                </a:lnTo>
                <a:lnTo>
                  <a:pt x="8135" y="38"/>
                </a:lnTo>
                <a:lnTo>
                  <a:pt x="8148" y="36"/>
                </a:lnTo>
                <a:lnTo>
                  <a:pt x="8161" y="33"/>
                </a:lnTo>
                <a:lnTo>
                  <a:pt x="8175" y="32"/>
                </a:lnTo>
                <a:lnTo>
                  <a:pt x="8186" y="31"/>
                </a:lnTo>
                <a:lnTo>
                  <a:pt x="8195" y="29"/>
                </a:lnTo>
                <a:lnTo>
                  <a:pt x="8206" y="29"/>
                </a:lnTo>
                <a:lnTo>
                  <a:pt x="8221" y="29"/>
                </a:lnTo>
                <a:lnTo>
                  <a:pt x="8229" y="29"/>
                </a:lnTo>
                <a:lnTo>
                  <a:pt x="8243" y="26"/>
                </a:lnTo>
                <a:lnTo>
                  <a:pt x="8254" y="25"/>
                </a:lnTo>
                <a:lnTo>
                  <a:pt x="8264" y="24"/>
                </a:lnTo>
                <a:lnTo>
                  <a:pt x="8277" y="20"/>
                </a:lnTo>
                <a:lnTo>
                  <a:pt x="8292" y="19"/>
                </a:lnTo>
                <a:lnTo>
                  <a:pt x="8308" y="17"/>
                </a:lnTo>
                <a:lnTo>
                  <a:pt x="8320" y="15"/>
                </a:lnTo>
                <a:lnTo>
                  <a:pt x="8335" y="14"/>
                </a:lnTo>
                <a:lnTo>
                  <a:pt x="8349" y="12"/>
                </a:lnTo>
                <a:lnTo>
                  <a:pt x="8366" y="8"/>
                </a:lnTo>
                <a:lnTo>
                  <a:pt x="8402" y="3"/>
                </a:lnTo>
                <a:lnTo>
                  <a:pt x="8426" y="0"/>
                </a:lnTo>
                <a:lnTo>
                  <a:pt x="8426" y="5"/>
                </a:lnTo>
                <a:lnTo>
                  <a:pt x="8402" y="17"/>
                </a:lnTo>
                <a:lnTo>
                  <a:pt x="8366" y="23"/>
                </a:lnTo>
                <a:lnTo>
                  <a:pt x="8349" y="26"/>
                </a:lnTo>
                <a:lnTo>
                  <a:pt x="8335" y="28"/>
                </a:lnTo>
                <a:lnTo>
                  <a:pt x="8320" y="31"/>
                </a:lnTo>
                <a:lnTo>
                  <a:pt x="8308" y="33"/>
                </a:lnTo>
                <a:lnTo>
                  <a:pt x="8292" y="36"/>
                </a:lnTo>
                <a:lnTo>
                  <a:pt x="8277" y="37"/>
                </a:lnTo>
                <a:lnTo>
                  <a:pt x="8264" y="39"/>
                </a:lnTo>
                <a:lnTo>
                  <a:pt x="8254" y="40"/>
                </a:lnTo>
                <a:lnTo>
                  <a:pt x="8243" y="40"/>
                </a:lnTo>
                <a:lnTo>
                  <a:pt x="8229" y="42"/>
                </a:lnTo>
                <a:lnTo>
                  <a:pt x="8221" y="43"/>
                </a:lnTo>
                <a:lnTo>
                  <a:pt x="8206" y="45"/>
                </a:lnTo>
                <a:lnTo>
                  <a:pt x="8195" y="49"/>
                </a:lnTo>
                <a:lnTo>
                  <a:pt x="8186" y="53"/>
                </a:lnTo>
                <a:lnTo>
                  <a:pt x="8175" y="55"/>
                </a:lnTo>
                <a:lnTo>
                  <a:pt x="8161" y="57"/>
                </a:lnTo>
                <a:lnTo>
                  <a:pt x="8148" y="59"/>
                </a:lnTo>
                <a:lnTo>
                  <a:pt x="8135" y="62"/>
                </a:lnTo>
                <a:lnTo>
                  <a:pt x="8121" y="63"/>
                </a:lnTo>
                <a:lnTo>
                  <a:pt x="8102" y="66"/>
                </a:lnTo>
                <a:lnTo>
                  <a:pt x="8073" y="68"/>
                </a:lnTo>
                <a:lnTo>
                  <a:pt x="8048" y="72"/>
                </a:lnTo>
                <a:lnTo>
                  <a:pt x="8028" y="76"/>
                </a:lnTo>
                <a:lnTo>
                  <a:pt x="8014" y="77"/>
                </a:lnTo>
                <a:lnTo>
                  <a:pt x="7996" y="79"/>
                </a:lnTo>
                <a:lnTo>
                  <a:pt x="7985" y="87"/>
                </a:lnTo>
                <a:lnTo>
                  <a:pt x="7973" y="98"/>
                </a:lnTo>
                <a:lnTo>
                  <a:pt x="7958" y="103"/>
                </a:lnTo>
                <a:lnTo>
                  <a:pt x="7938" y="102"/>
                </a:lnTo>
                <a:lnTo>
                  <a:pt x="7908" y="104"/>
                </a:lnTo>
                <a:lnTo>
                  <a:pt x="7895" y="104"/>
                </a:lnTo>
                <a:lnTo>
                  <a:pt x="7876" y="104"/>
                </a:lnTo>
                <a:lnTo>
                  <a:pt x="7850" y="104"/>
                </a:lnTo>
                <a:lnTo>
                  <a:pt x="7840" y="104"/>
                </a:lnTo>
                <a:lnTo>
                  <a:pt x="7819" y="104"/>
                </a:lnTo>
                <a:lnTo>
                  <a:pt x="7793" y="104"/>
                </a:lnTo>
                <a:lnTo>
                  <a:pt x="7771" y="103"/>
                </a:lnTo>
                <a:lnTo>
                  <a:pt x="7751" y="102"/>
                </a:lnTo>
                <a:lnTo>
                  <a:pt x="7732" y="101"/>
                </a:lnTo>
                <a:lnTo>
                  <a:pt x="7716" y="101"/>
                </a:lnTo>
                <a:lnTo>
                  <a:pt x="7704" y="102"/>
                </a:lnTo>
                <a:lnTo>
                  <a:pt x="7687" y="103"/>
                </a:lnTo>
                <a:lnTo>
                  <a:pt x="7670" y="101"/>
                </a:lnTo>
                <a:lnTo>
                  <a:pt x="7660" y="101"/>
                </a:lnTo>
                <a:lnTo>
                  <a:pt x="7647" y="100"/>
                </a:lnTo>
                <a:lnTo>
                  <a:pt x="7628" y="98"/>
                </a:lnTo>
                <a:lnTo>
                  <a:pt x="7618" y="98"/>
                </a:lnTo>
                <a:lnTo>
                  <a:pt x="7607" y="96"/>
                </a:lnTo>
                <a:lnTo>
                  <a:pt x="7594" y="95"/>
                </a:lnTo>
                <a:lnTo>
                  <a:pt x="7578" y="97"/>
                </a:lnTo>
                <a:lnTo>
                  <a:pt x="7570" y="95"/>
                </a:lnTo>
                <a:lnTo>
                  <a:pt x="7563" y="93"/>
                </a:lnTo>
                <a:lnTo>
                  <a:pt x="7559" y="91"/>
                </a:lnTo>
                <a:lnTo>
                  <a:pt x="7551" y="88"/>
                </a:lnTo>
                <a:lnTo>
                  <a:pt x="7538" y="81"/>
                </a:lnTo>
                <a:lnTo>
                  <a:pt x="7525" y="81"/>
                </a:lnTo>
                <a:lnTo>
                  <a:pt x="7511" y="76"/>
                </a:lnTo>
                <a:lnTo>
                  <a:pt x="7501" y="75"/>
                </a:lnTo>
                <a:lnTo>
                  <a:pt x="7486" y="74"/>
                </a:lnTo>
                <a:lnTo>
                  <a:pt x="7478" y="72"/>
                </a:lnTo>
                <a:lnTo>
                  <a:pt x="7470" y="72"/>
                </a:lnTo>
                <a:lnTo>
                  <a:pt x="7460" y="74"/>
                </a:lnTo>
                <a:lnTo>
                  <a:pt x="7452" y="72"/>
                </a:lnTo>
                <a:lnTo>
                  <a:pt x="7443" y="70"/>
                </a:lnTo>
                <a:lnTo>
                  <a:pt x="7432" y="67"/>
                </a:lnTo>
                <a:lnTo>
                  <a:pt x="7418" y="57"/>
                </a:lnTo>
                <a:lnTo>
                  <a:pt x="7409" y="54"/>
                </a:lnTo>
                <a:lnTo>
                  <a:pt x="7402" y="63"/>
                </a:lnTo>
                <a:lnTo>
                  <a:pt x="7387" y="83"/>
                </a:lnTo>
                <a:lnTo>
                  <a:pt x="7378" y="94"/>
                </a:lnTo>
                <a:lnTo>
                  <a:pt x="7368" y="106"/>
                </a:lnTo>
                <a:lnTo>
                  <a:pt x="7347" y="127"/>
                </a:lnTo>
                <a:lnTo>
                  <a:pt x="7333" y="137"/>
                </a:lnTo>
                <a:lnTo>
                  <a:pt x="7324" y="141"/>
                </a:lnTo>
                <a:lnTo>
                  <a:pt x="7314" y="140"/>
                </a:lnTo>
                <a:lnTo>
                  <a:pt x="7300" y="134"/>
                </a:lnTo>
                <a:lnTo>
                  <a:pt x="7285" y="128"/>
                </a:lnTo>
                <a:lnTo>
                  <a:pt x="7275" y="134"/>
                </a:lnTo>
                <a:lnTo>
                  <a:pt x="7265" y="135"/>
                </a:lnTo>
                <a:lnTo>
                  <a:pt x="7254" y="130"/>
                </a:lnTo>
                <a:lnTo>
                  <a:pt x="7243" y="121"/>
                </a:lnTo>
                <a:lnTo>
                  <a:pt x="7232" y="114"/>
                </a:lnTo>
                <a:lnTo>
                  <a:pt x="7222" y="103"/>
                </a:lnTo>
                <a:lnTo>
                  <a:pt x="7213" y="95"/>
                </a:lnTo>
                <a:lnTo>
                  <a:pt x="7209" y="91"/>
                </a:lnTo>
                <a:lnTo>
                  <a:pt x="7200" y="85"/>
                </a:lnTo>
                <a:lnTo>
                  <a:pt x="7190" y="81"/>
                </a:lnTo>
                <a:lnTo>
                  <a:pt x="7183" y="90"/>
                </a:lnTo>
                <a:lnTo>
                  <a:pt x="7171" y="97"/>
                </a:lnTo>
                <a:lnTo>
                  <a:pt x="7159" y="93"/>
                </a:lnTo>
                <a:lnTo>
                  <a:pt x="7151" y="92"/>
                </a:lnTo>
                <a:lnTo>
                  <a:pt x="7138" y="104"/>
                </a:lnTo>
                <a:lnTo>
                  <a:pt x="7126" y="103"/>
                </a:lnTo>
                <a:lnTo>
                  <a:pt x="7114" y="120"/>
                </a:lnTo>
                <a:lnTo>
                  <a:pt x="7098" y="146"/>
                </a:lnTo>
                <a:lnTo>
                  <a:pt x="7092" y="162"/>
                </a:lnTo>
                <a:lnTo>
                  <a:pt x="7079" y="190"/>
                </a:lnTo>
                <a:lnTo>
                  <a:pt x="7068" y="194"/>
                </a:lnTo>
                <a:lnTo>
                  <a:pt x="7059" y="198"/>
                </a:lnTo>
                <a:lnTo>
                  <a:pt x="7045" y="210"/>
                </a:lnTo>
                <a:lnTo>
                  <a:pt x="7032" y="213"/>
                </a:lnTo>
                <a:lnTo>
                  <a:pt x="7016" y="216"/>
                </a:lnTo>
                <a:lnTo>
                  <a:pt x="6990" y="226"/>
                </a:lnTo>
                <a:lnTo>
                  <a:pt x="6975" y="230"/>
                </a:lnTo>
                <a:lnTo>
                  <a:pt x="6956" y="238"/>
                </a:lnTo>
                <a:lnTo>
                  <a:pt x="6936" y="251"/>
                </a:lnTo>
                <a:lnTo>
                  <a:pt x="6917" y="263"/>
                </a:lnTo>
                <a:lnTo>
                  <a:pt x="6902" y="268"/>
                </a:lnTo>
                <a:lnTo>
                  <a:pt x="6888" y="269"/>
                </a:lnTo>
                <a:lnTo>
                  <a:pt x="6865" y="262"/>
                </a:lnTo>
                <a:lnTo>
                  <a:pt x="6840" y="255"/>
                </a:lnTo>
                <a:lnTo>
                  <a:pt x="6834" y="252"/>
                </a:lnTo>
                <a:lnTo>
                  <a:pt x="6827" y="250"/>
                </a:lnTo>
                <a:lnTo>
                  <a:pt x="6804" y="243"/>
                </a:lnTo>
                <a:lnTo>
                  <a:pt x="6788" y="238"/>
                </a:lnTo>
                <a:lnTo>
                  <a:pt x="6780" y="236"/>
                </a:lnTo>
                <a:lnTo>
                  <a:pt x="6768" y="236"/>
                </a:lnTo>
                <a:lnTo>
                  <a:pt x="6759" y="236"/>
                </a:lnTo>
                <a:lnTo>
                  <a:pt x="6753" y="235"/>
                </a:lnTo>
                <a:lnTo>
                  <a:pt x="6734" y="232"/>
                </a:lnTo>
                <a:lnTo>
                  <a:pt x="6721" y="232"/>
                </a:lnTo>
                <a:lnTo>
                  <a:pt x="6705" y="246"/>
                </a:lnTo>
                <a:lnTo>
                  <a:pt x="6687" y="245"/>
                </a:lnTo>
                <a:lnTo>
                  <a:pt x="6670" y="244"/>
                </a:lnTo>
                <a:lnTo>
                  <a:pt x="6653" y="242"/>
                </a:lnTo>
                <a:lnTo>
                  <a:pt x="6639" y="238"/>
                </a:lnTo>
                <a:lnTo>
                  <a:pt x="6617" y="231"/>
                </a:lnTo>
                <a:lnTo>
                  <a:pt x="6597" y="225"/>
                </a:lnTo>
                <a:lnTo>
                  <a:pt x="6585" y="221"/>
                </a:lnTo>
                <a:lnTo>
                  <a:pt x="6567" y="218"/>
                </a:lnTo>
                <a:lnTo>
                  <a:pt x="6552" y="214"/>
                </a:lnTo>
                <a:lnTo>
                  <a:pt x="6539" y="205"/>
                </a:lnTo>
                <a:lnTo>
                  <a:pt x="6531" y="203"/>
                </a:lnTo>
                <a:lnTo>
                  <a:pt x="6514" y="197"/>
                </a:lnTo>
                <a:lnTo>
                  <a:pt x="6499" y="193"/>
                </a:lnTo>
                <a:lnTo>
                  <a:pt x="6485" y="188"/>
                </a:lnTo>
                <a:lnTo>
                  <a:pt x="6472" y="188"/>
                </a:lnTo>
                <a:lnTo>
                  <a:pt x="6455" y="184"/>
                </a:lnTo>
                <a:lnTo>
                  <a:pt x="6437" y="177"/>
                </a:lnTo>
                <a:lnTo>
                  <a:pt x="6425" y="174"/>
                </a:lnTo>
                <a:lnTo>
                  <a:pt x="6421" y="173"/>
                </a:lnTo>
                <a:lnTo>
                  <a:pt x="6399" y="168"/>
                </a:lnTo>
                <a:lnTo>
                  <a:pt x="6383" y="163"/>
                </a:lnTo>
                <a:lnTo>
                  <a:pt x="6367" y="160"/>
                </a:lnTo>
                <a:lnTo>
                  <a:pt x="6351" y="162"/>
                </a:lnTo>
                <a:lnTo>
                  <a:pt x="6335" y="162"/>
                </a:lnTo>
                <a:lnTo>
                  <a:pt x="6324" y="159"/>
                </a:lnTo>
                <a:lnTo>
                  <a:pt x="6306" y="163"/>
                </a:lnTo>
                <a:lnTo>
                  <a:pt x="6297" y="163"/>
                </a:lnTo>
                <a:lnTo>
                  <a:pt x="6282" y="166"/>
                </a:lnTo>
                <a:lnTo>
                  <a:pt x="6274" y="165"/>
                </a:lnTo>
                <a:lnTo>
                  <a:pt x="6260" y="180"/>
                </a:lnTo>
                <a:lnTo>
                  <a:pt x="6242" y="210"/>
                </a:lnTo>
                <a:lnTo>
                  <a:pt x="6228" y="234"/>
                </a:lnTo>
                <a:lnTo>
                  <a:pt x="6218" y="247"/>
                </a:lnTo>
                <a:lnTo>
                  <a:pt x="6197" y="264"/>
                </a:lnTo>
                <a:lnTo>
                  <a:pt x="6179" y="274"/>
                </a:lnTo>
                <a:lnTo>
                  <a:pt x="6164" y="281"/>
                </a:lnTo>
                <a:lnTo>
                  <a:pt x="6140" y="294"/>
                </a:lnTo>
                <a:lnTo>
                  <a:pt x="6126" y="300"/>
                </a:lnTo>
                <a:lnTo>
                  <a:pt x="6107" y="308"/>
                </a:lnTo>
                <a:lnTo>
                  <a:pt x="6079" y="322"/>
                </a:lnTo>
                <a:lnTo>
                  <a:pt x="6062" y="334"/>
                </a:lnTo>
                <a:lnTo>
                  <a:pt x="6050" y="335"/>
                </a:lnTo>
                <a:lnTo>
                  <a:pt x="6022" y="343"/>
                </a:lnTo>
                <a:lnTo>
                  <a:pt x="6007" y="347"/>
                </a:lnTo>
                <a:lnTo>
                  <a:pt x="5980" y="353"/>
                </a:lnTo>
                <a:lnTo>
                  <a:pt x="5969" y="352"/>
                </a:lnTo>
                <a:lnTo>
                  <a:pt x="5958" y="351"/>
                </a:lnTo>
                <a:lnTo>
                  <a:pt x="5935" y="351"/>
                </a:lnTo>
                <a:lnTo>
                  <a:pt x="5916" y="351"/>
                </a:lnTo>
                <a:lnTo>
                  <a:pt x="5897" y="352"/>
                </a:lnTo>
                <a:lnTo>
                  <a:pt x="5877" y="354"/>
                </a:lnTo>
                <a:lnTo>
                  <a:pt x="5864" y="356"/>
                </a:lnTo>
                <a:lnTo>
                  <a:pt x="5833" y="358"/>
                </a:lnTo>
                <a:lnTo>
                  <a:pt x="5820" y="348"/>
                </a:lnTo>
                <a:lnTo>
                  <a:pt x="5802" y="350"/>
                </a:lnTo>
                <a:lnTo>
                  <a:pt x="5786" y="352"/>
                </a:lnTo>
                <a:lnTo>
                  <a:pt x="5776" y="353"/>
                </a:lnTo>
                <a:lnTo>
                  <a:pt x="5765" y="355"/>
                </a:lnTo>
                <a:lnTo>
                  <a:pt x="5760" y="356"/>
                </a:lnTo>
                <a:lnTo>
                  <a:pt x="5754" y="356"/>
                </a:lnTo>
                <a:lnTo>
                  <a:pt x="5748" y="358"/>
                </a:lnTo>
                <a:lnTo>
                  <a:pt x="5741" y="359"/>
                </a:lnTo>
                <a:lnTo>
                  <a:pt x="5737" y="360"/>
                </a:lnTo>
                <a:lnTo>
                  <a:pt x="5730" y="361"/>
                </a:lnTo>
                <a:lnTo>
                  <a:pt x="5726" y="362"/>
                </a:lnTo>
                <a:lnTo>
                  <a:pt x="5722" y="362"/>
                </a:lnTo>
                <a:lnTo>
                  <a:pt x="5706" y="361"/>
                </a:lnTo>
                <a:lnTo>
                  <a:pt x="5696" y="356"/>
                </a:lnTo>
                <a:lnTo>
                  <a:pt x="5689" y="354"/>
                </a:lnTo>
                <a:lnTo>
                  <a:pt x="5677" y="350"/>
                </a:lnTo>
                <a:lnTo>
                  <a:pt x="5666" y="346"/>
                </a:lnTo>
                <a:lnTo>
                  <a:pt x="5662" y="346"/>
                </a:lnTo>
                <a:lnTo>
                  <a:pt x="5655" y="347"/>
                </a:lnTo>
                <a:lnTo>
                  <a:pt x="5648" y="347"/>
                </a:lnTo>
                <a:lnTo>
                  <a:pt x="5636" y="348"/>
                </a:lnTo>
                <a:lnTo>
                  <a:pt x="5626" y="349"/>
                </a:lnTo>
                <a:lnTo>
                  <a:pt x="5621" y="350"/>
                </a:lnTo>
                <a:lnTo>
                  <a:pt x="5614" y="351"/>
                </a:lnTo>
                <a:lnTo>
                  <a:pt x="5610" y="351"/>
                </a:lnTo>
                <a:lnTo>
                  <a:pt x="5603" y="352"/>
                </a:lnTo>
                <a:lnTo>
                  <a:pt x="5595" y="353"/>
                </a:lnTo>
                <a:lnTo>
                  <a:pt x="5586" y="353"/>
                </a:lnTo>
                <a:lnTo>
                  <a:pt x="5581" y="354"/>
                </a:lnTo>
                <a:lnTo>
                  <a:pt x="5576" y="355"/>
                </a:lnTo>
                <a:lnTo>
                  <a:pt x="5572" y="356"/>
                </a:lnTo>
                <a:lnTo>
                  <a:pt x="5563" y="356"/>
                </a:lnTo>
                <a:lnTo>
                  <a:pt x="5560" y="358"/>
                </a:lnTo>
                <a:lnTo>
                  <a:pt x="5549" y="356"/>
                </a:lnTo>
                <a:lnTo>
                  <a:pt x="5541" y="361"/>
                </a:lnTo>
                <a:lnTo>
                  <a:pt x="5535" y="361"/>
                </a:lnTo>
                <a:lnTo>
                  <a:pt x="5532" y="362"/>
                </a:lnTo>
                <a:lnTo>
                  <a:pt x="5525" y="364"/>
                </a:lnTo>
                <a:lnTo>
                  <a:pt x="5517" y="366"/>
                </a:lnTo>
                <a:lnTo>
                  <a:pt x="5510" y="366"/>
                </a:lnTo>
                <a:lnTo>
                  <a:pt x="5504" y="366"/>
                </a:lnTo>
                <a:lnTo>
                  <a:pt x="5500" y="366"/>
                </a:lnTo>
                <a:lnTo>
                  <a:pt x="5489" y="366"/>
                </a:lnTo>
                <a:lnTo>
                  <a:pt x="5480" y="366"/>
                </a:lnTo>
                <a:lnTo>
                  <a:pt x="5469" y="366"/>
                </a:lnTo>
                <a:lnTo>
                  <a:pt x="5456" y="366"/>
                </a:lnTo>
                <a:lnTo>
                  <a:pt x="5445" y="367"/>
                </a:lnTo>
                <a:lnTo>
                  <a:pt x="5433" y="366"/>
                </a:lnTo>
                <a:lnTo>
                  <a:pt x="5421" y="365"/>
                </a:lnTo>
                <a:lnTo>
                  <a:pt x="5413" y="364"/>
                </a:lnTo>
                <a:lnTo>
                  <a:pt x="5407" y="363"/>
                </a:lnTo>
                <a:lnTo>
                  <a:pt x="5403" y="363"/>
                </a:lnTo>
                <a:lnTo>
                  <a:pt x="5394" y="362"/>
                </a:lnTo>
                <a:lnTo>
                  <a:pt x="5390" y="361"/>
                </a:lnTo>
                <a:lnTo>
                  <a:pt x="5385" y="359"/>
                </a:lnTo>
                <a:lnTo>
                  <a:pt x="5372" y="356"/>
                </a:lnTo>
                <a:lnTo>
                  <a:pt x="5353" y="351"/>
                </a:lnTo>
                <a:lnTo>
                  <a:pt x="5342" y="343"/>
                </a:lnTo>
                <a:lnTo>
                  <a:pt x="5332" y="317"/>
                </a:lnTo>
                <a:lnTo>
                  <a:pt x="5319" y="310"/>
                </a:lnTo>
                <a:lnTo>
                  <a:pt x="5313" y="308"/>
                </a:lnTo>
                <a:lnTo>
                  <a:pt x="5300" y="303"/>
                </a:lnTo>
                <a:lnTo>
                  <a:pt x="5288" y="299"/>
                </a:lnTo>
                <a:lnTo>
                  <a:pt x="5280" y="294"/>
                </a:lnTo>
                <a:lnTo>
                  <a:pt x="5273" y="289"/>
                </a:lnTo>
                <a:lnTo>
                  <a:pt x="5269" y="287"/>
                </a:lnTo>
                <a:lnTo>
                  <a:pt x="5262" y="285"/>
                </a:lnTo>
                <a:lnTo>
                  <a:pt x="5259" y="284"/>
                </a:lnTo>
                <a:lnTo>
                  <a:pt x="5253" y="284"/>
                </a:lnTo>
                <a:lnTo>
                  <a:pt x="5249" y="284"/>
                </a:lnTo>
                <a:lnTo>
                  <a:pt x="5240" y="283"/>
                </a:lnTo>
                <a:lnTo>
                  <a:pt x="5236" y="277"/>
                </a:lnTo>
                <a:lnTo>
                  <a:pt x="5231" y="275"/>
                </a:lnTo>
                <a:lnTo>
                  <a:pt x="5222" y="272"/>
                </a:lnTo>
                <a:lnTo>
                  <a:pt x="5214" y="268"/>
                </a:lnTo>
                <a:lnTo>
                  <a:pt x="5204" y="252"/>
                </a:lnTo>
                <a:lnTo>
                  <a:pt x="5195" y="198"/>
                </a:lnTo>
                <a:lnTo>
                  <a:pt x="5170" y="178"/>
                </a:lnTo>
                <a:lnTo>
                  <a:pt x="5151" y="185"/>
                </a:lnTo>
                <a:lnTo>
                  <a:pt x="5129" y="197"/>
                </a:lnTo>
                <a:lnTo>
                  <a:pt x="5111" y="204"/>
                </a:lnTo>
                <a:lnTo>
                  <a:pt x="5095" y="208"/>
                </a:lnTo>
                <a:lnTo>
                  <a:pt x="5076" y="208"/>
                </a:lnTo>
                <a:lnTo>
                  <a:pt x="5059" y="226"/>
                </a:lnTo>
                <a:lnTo>
                  <a:pt x="5047" y="243"/>
                </a:lnTo>
                <a:lnTo>
                  <a:pt x="5038" y="256"/>
                </a:lnTo>
                <a:lnTo>
                  <a:pt x="5027" y="270"/>
                </a:lnTo>
                <a:lnTo>
                  <a:pt x="5014" y="287"/>
                </a:lnTo>
                <a:lnTo>
                  <a:pt x="5005" y="299"/>
                </a:lnTo>
                <a:lnTo>
                  <a:pt x="4994" y="313"/>
                </a:lnTo>
                <a:lnTo>
                  <a:pt x="4982" y="328"/>
                </a:lnTo>
                <a:lnTo>
                  <a:pt x="4978" y="336"/>
                </a:lnTo>
                <a:lnTo>
                  <a:pt x="4968" y="348"/>
                </a:lnTo>
                <a:lnTo>
                  <a:pt x="4964" y="353"/>
                </a:lnTo>
                <a:lnTo>
                  <a:pt x="4960" y="360"/>
                </a:lnTo>
                <a:lnTo>
                  <a:pt x="4954" y="365"/>
                </a:lnTo>
                <a:lnTo>
                  <a:pt x="4948" y="366"/>
                </a:lnTo>
                <a:lnTo>
                  <a:pt x="4939" y="366"/>
                </a:lnTo>
                <a:lnTo>
                  <a:pt x="4930" y="366"/>
                </a:lnTo>
                <a:lnTo>
                  <a:pt x="4920" y="366"/>
                </a:lnTo>
                <a:lnTo>
                  <a:pt x="4907" y="375"/>
                </a:lnTo>
                <a:lnTo>
                  <a:pt x="4900" y="381"/>
                </a:lnTo>
                <a:lnTo>
                  <a:pt x="4890" y="378"/>
                </a:lnTo>
                <a:lnTo>
                  <a:pt x="4883" y="376"/>
                </a:lnTo>
                <a:lnTo>
                  <a:pt x="4875" y="372"/>
                </a:lnTo>
                <a:lnTo>
                  <a:pt x="4867" y="367"/>
                </a:lnTo>
                <a:lnTo>
                  <a:pt x="4861" y="364"/>
                </a:lnTo>
                <a:lnTo>
                  <a:pt x="4852" y="356"/>
                </a:lnTo>
                <a:lnTo>
                  <a:pt x="4848" y="354"/>
                </a:lnTo>
                <a:lnTo>
                  <a:pt x="4841" y="350"/>
                </a:lnTo>
                <a:lnTo>
                  <a:pt x="4834" y="345"/>
                </a:lnTo>
                <a:lnTo>
                  <a:pt x="4824" y="339"/>
                </a:lnTo>
                <a:lnTo>
                  <a:pt x="4818" y="336"/>
                </a:lnTo>
                <a:lnTo>
                  <a:pt x="4808" y="332"/>
                </a:lnTo>
                <a:lnTo>
                  <a:pt x="4802" y="328"/>
                </a:lnTo>
                <a:lnTo>
                  <a:pt x="4797" y="326"/>
                </a:lnTo>
                <a:lnTo>
                  <a:pt x="4791" y="323"/>
                </a:lnTo>
                <a:lnTo>
                  <a:pt x="4783" y="315"/>
                </a:lnTo>
                <a:lnTo>
                  <a:pt x="4772" y="302"/>
                </a:lnTo>
                <a:lnTo>
                  <a:pt x="4760" y="292"/>
                </a:lnTo>
                <a:lnTo>
                  <a:pt x="4742" y="317"/>
                </a:lnTo>
                <a:lnTo>
                  <a:pt x="4721" y="346"/>
                </a:lnTo>
                <a:lnTo>
                  <a:pt x="4711" y="359"/>
                </a:lnTo>
                <a:lnTo>
                  <a:pt x="4693" y="376"/>
                </a:lnTo>
                <a:lnTo>
                  <a:pt x="4681" y="375"/>
                </a:lnTo>
                <a:lnTo>
                  <a:pt x="4666" y="374"/>
                </a:lnTo>
                <a:lnTo>
                  <a:pt x="4658" y="374"/>
                </a:lnTo>
                <a:lnTo>
                  <a:pt x="4641" y="374"/>
                </a:lnTo>
                <a:lnTo>
                  <a:pt x="4626" y="374"/>
                </a:lnTo>
                <a:lnTo>
                  <a:pt x="4612" y="375"/>
                </a:lnTo>
                <a:lnTo>
                  <a:pt x="4604" y="375"/>
                </a:lnTo>
                <a:lnTo>
                  <a:pt x="4582" y="375"/>
                </a:lnTo>
                <a:lnTo>
                  <a:pt x="4572" y="373"/>
                </a:lnTo>
                <a:lnTo>
                  <a:pt x="4561" y="372"/>
                </a:lnTo>
                <a:lnTo>
                  <a:pt x="4541" y="369"/>
                </a:lnTo>
                <a:lnTo>
                  <a:pt x="4527" y="367"/>
                </a:lnTo>
                <a:lnTo>
                  <a:pt x="4512" y="367"/>
                </a:lnTo>
                <a:lnTo>
                  <a:pt x="4500" y="366"/>
                </a:lnTo>
                <a:lnTo>
                  <a:pt x="4485" y="366"/>
                </a:lnTo>
                <a:lnTo>
                  <a:pt x="4470" y="366"/>
                </a:lnTo>
                <a:lnTo>
                  <a:pt x="4461" y="365"/>
                </a:lnTo>
                <a:lnTo>
                  <a:pt x="4437" y="365"/>
                </a:lnTo>
                <a:lnTo>
                  <a:pt x="4432" y="365"/>
                </a:lnTo>
                <a:lnTo>
                  <a:pt x="4411" y="366"/>
                </a:lnTo>
                <a:lnTo>
                  <a:pt x="4393" y="366"/>
                </a:lnTo>
                <a:lnTo>
                  <a:pt x="4347" y="367"/>
                </a:lnTo>
                <a:lnTo>
                  <a:pt x="4343" y="367"/>
                </a:lnTo>
                <a:lnTo>
                  <a:pt x="4309" y="368"/>
                </a:lnTo>
                <a:lnTo>
                  <a:pt x="4307" y="368"/>
                </a:lnTo>
                <a:lnTo>
                  <a:pt x="4298" y="369"/>
                </a:lnTo>
                <a:lnTo>
                  <a:pt x="4285" y="369"/>
                </a:lnTo>
                <a:lnTo>
                  <a:pt x="4279" y="371"/>
                </a:lnTo>
                <a:lnTo>
                  <a:pt x="4265" y="372"/>
                </a:lnTo>
                <a:lnTo>
                  <a:pt x="4244" y="374"/>
                </a:lnTo>
                <a:lnTo>
                  <a:pt x="4230" y="375"/>
                </a:lnTo>
                <a:lnTo>
                  <a:pt x="4223" y="375"/>
                </a:lnTo>
                <a:lnTo>
                  <a:pt x="4204" y="376"/>
                </a:lnTo>
                <a:lnTo>
                  <a:pt x="4193" y="377"/>
                </a:lnTo>
                <a:lnTo>
                  <a:pt x="4158" y="378"/>
                </a:lnTo>
                <a:lnTo>
                  <a:pt x="4151" y="378"/>
                </a:lnTo>
                <a:lnTo>
                  <a:pt x="4145" y="378"/>
                </a:lnTo>
                <a:lnTo>
                  <a:pt x="4119" y="377"/>
                </a:lnTo>
                <a:lnTo>
                  <a:pt x="4107" y="376"/>
                </a:lnTo>
                <a:lnTo>
                  <a:pt x="4098" y="375"/>
                </a:lnTo>
                <a:lnTo>
                  <a:pt x="4088" y="374"/>
                </a:lnTo>
                <a:lnTo>
                  <a:pt x="4074" y="372"/>
                </a:lnTo>
                <a:lnTo>
                  <a:pt x="4061" y="369"/>
                </a:lnTo>
                <a:lnTo>
                  <a:pt x="4053" y="368"/>
                </a:lnTo>
                <a:lnTo>
                  <a:pt x="4044" y="367"/>
                </a:lnTo>
                <a:lnTo>
                  <a:pt x="4033" y="366"/>
                </a:lnTo>
                <a:lnTo>
                  <a:pt x="4018" y="365"/>
                </a:lnTo>
                <a:lnTo>
                  <a:pt x="4009" y="363"/>
                </a:lnTo>
                <a:lnTo>
                  <a:pt x="3994" y="359"/>
                </a:lnTo>
                <a:lnTo>
                  <a:pt x="3983" y="358"/>
                </a:lnTo>
                <a:lnTo>
                  <a:pt x="3978" y="356"/>
                </a:lnTo>
                <a:lnTo>
                  <a:pt x="3966" y="355"/>
                </a:lnTo>
                <a:lnTo>
                  <a:pt x="3957" y="354"/>
                </a:lnTo>
                <a:lnTo>
                  <a:pt x="3945" y="352"/>
                </a:lnTo>
                <a:lnTo>
                  <a:pt x="3931" y="348"/>
                </a:lnTo>
                <a:lnTo>
                  <a:pt x="3923" y="346"/>
                </a:lnTo>
                <a:lnTo>
                  <a:pt x="3917" y="343"/>
                </a:lnTo>
                <a:lnTo>
                  <a:pt x="3907" y="338"/>
                </a:lnTo>
                <a:lnTo>
                  <a:pt x="3900" y="334"/>
                </a:lnTo>
                <a:lnTo>
                  <a:pt x="3893" y="329"/>
                </a:lnTo>
                <a:lnTo>
                  <a:pt x="3887" y="325"/>
                </a:lnTo>
                <a:lnTo>
                  <a:pt x="3875" y="316"/>
                </a:lnTo>
                <a:lnTo>
                  <a:pt x="3869" y="324"/>
                </a:lnTo>
                <a:lnTo>
                  <a:pt x="3858" y="330"/>
                </a:lnTo>
                <a:lnTo>
                  <a:pt x="3850" y="328"/>
                </a:lnTo>
                <a:lnTo>
                  <a:pt x="3840" y="324"/>
                </a:lnTo>
                <a:lnTo>
                  <a:pt x="3833" y="322"/>
                </a:lnTo>
                <a:lnTo>
                  <a:pt x="3829" y="319"/>
                </a:lnTo>
                <a:lnTo>
                  <a:pt x="3818" y="314"/>
                </a:lnTo>
                <a:lnTo>
                  <a:pt x="3811" y="312"/>
                </a:lnTo>
                <a:lnTo>
                  <a:pt x="3801" y="312"/>
                </a:lnTo>
                <a:lnTo>
                  <a:pt x="3793" y="311"/>
                </a:lnTo>
                <a:lnTo>
                  <a:pt x="3786" y="305"/>
                </a:lnTo>
                <a:lnTo>
                  <a:pt x="3777" y="300"/>
                </a:lnTo>
                <a:lnTo>
                  <a:pt x="3768" y="295"/>
                </a:lnTo>
                <a:lnTo>
                  <a:pt x="3761" y="289"/>
                </a:lnTo>
                <a:lnTo>
                  <a:pt x="3755" y="279"/>
                </a:lnTo>
                <a:lnTo>
                  <a:pt x="3747" y="259"/>
                </a:lnTo>
                <a:lnTo>
                  <a:pt x="3740" y="259"/>
                </a:lnTo>
                <a:lnTo>
                  <a:pt x="3725" y="258"/>
                </a:lnTo>
                <a:lnTo>
                  <a:pt x="3723" y="259"/>
                </a:lnTo>
                <a:lnTo>
                  <a:pt x="3713" y="261"/>
                </a:lnTo>
                <a:lnTo>
                  <a:pt x="3703" y="265"/>
                </a:lnTo>
                <a:lnTo>
                  <a:pt x="3697" y="270"/>
                </a:lnTo>
                <a:lnTo>
                  <a:pt x="3687" y="286"/>
                </a:lnTo>
                <a:lnTo>
                  <a:pt x="3683" y="295"/>
                </a:lnTo>
                <a:lnTo>
                  <a:pt x="3674" y="307"/>
                </a:lnTo>
                <a:lnTo>
                  <a:pt x="3669" y="307"/>
                </a:lnTo>
                <a:lnTo>
                  <a:pt x="3660" y="305"/>
                </a:lnTo>
                <a:lnTo>
                  <a:pt x="3657" y="303"/>
                </a:lnTo>
                <a:lnTo>
                  <a:pt x="3650" y="301"/>
                </a:lnTo>
                <a:lnTo>
                  <a:pt x="3643" y="297"/>
                </a:lnTo>
                <a:lnTo>
                  <a:pt x="3634" y="292"/>
                </a:lnTo>
                <a:lnTo>
                  <a:pt x="3631" y="291"/>
                </a:lnTo>
                <a:lnTo>
                  <a:pt x="3625" y="286"/>
                </a:lnTo>
                <a:lnTo>
                  <a:pt x="3620" y="283"/>
                </a:lnTo>
                <a:lnTo>
                  <a:pt x="3614" y="281"/>
                </a:lnTo>
                <a:lnTo>
                  <a:pt x="3611" y="276"/>
                </a:lnTo>
                <a:lnTo>
                  <a:pt x="3603" y="268"/>
                </a:lnTo>
                <a:lnTo>
                  <a:pt x="3598" y="262"/>
                </a:lnTo>
                <a:lnTo>
                  <a:pt x="3590" y="257"/>
                </a:lnTo>
                <a:lnTo>
                  <a:pt x="3581" y="251"/>
                </a:lnTo>
                <a:lnTo>
                  <a:pt x="3572" y="246"/>
                </a:lnTo>
                <a:lnTo>
                  <a:pt x="3561" y="238"/>
                </a:lnTo>
                <a:lnTo>
                  <a:pt x="3554" y="234"/>
                </a:lnTo>
                <a:lnTo>
                  <a:pt x="3543" y="255"/>
                </a:lnTo>
                <a:lnTo>
                  <a:pt x="3536" y="268"/>
                </a:lnTo>
                <a:lnTo>
                  <a:pt x="3529" y="279"/>
                </a:lnTo>
                <a:lnTo>
                  <a:pt x="3522" y="277"/>
                </a:lnTo>
                <a:lnTo>
                  <a:pt x="3514" y="274"/>
                </a:lnTo>
                <a:lnTo>
                  <a:pt x="3506" y="271"/>
                </a:lnTo>
                <a:lnTo>
                  <a:pt x="3499" y="266"/>
                </a:lnTo>
                <a:lnTo>
                  <a:pt x="3492" y="260"/>
                </a:lnTo>
                <a:lnTo>
                  <a:pt x="3482" y="253"/>
                </a:lnTo>
                <a:lnTo>
                  <a:pt x="3476" y="250"/>
                </a:lnTo>
                <a:lnTo>
                  <a:pt x="3467" y="246"/>
                </a:lnTo>
                <a:lnTo>
                  <a:pt x="3455" y="240"/>
                </a:lnTo>
                <a:lnTo>
                  <a:pt x="3445" y="236"/>
                </a:lnTo>
                <a:lnTo>
                  <a:pt x="3441" y="234"/>
                </a:lnTo>
                <a:lnTo>
                  <a:pt x="3433" y="231"/>
                </a:lnTo>
                <a:lnTo>
                  <a:pt x="3425" y="226"/>
                </a:lnTo>
                <a:lnTo>
                  <a:pt x="3419" y="224"/>
                </a:lnTo>
                <a:lnTo>
                  <a:pt x="3413" y="221"/>
                </a:lnTo>
                <a:lnTo>
                  <a:pt x="3410" y="219"/>
                </a:lnTo>
                <a:lnTo>
                  <a:pt x="3399" y="216"/>
                </a:lnTo>
                <a:lnTo>
                  <a:pt x="3393" y="220"/>
                </a:lnTo>
                <a:lnTo>
                  <a:pt x="3385" y="217"/>
                </a:lnTo>
                <a:lnTo>
                  <a:pt x="3377" y="217"/>
                </a:lnTo>
                <a:lnTo>
                  <a:pt x="3364" y="231"/>
                </a:lnTo>
                <a:lnTo>
                  <a:pt x="3352" y="249"/>
                </a:lnTo>
                <a:lnTo>
                  <a:pt x="3346" y="260"/>
                </a:lnTo>
                <a:lnTo>
                  <a:pt x="3330" y="277"/>
                </a:lnTo>
                <a:lnTo>
                  <a:pt x="3324" y="276"/>
                </a:lnTo>
                <a:lnTo>
                  <a:pt x="3314" y="274"/>
                </a:lnTo>
                <a:lnTo>
                  <a:pt x="3307" y="271"/>
                </a:lnTo>
                <a:lnTo>
                  <a:pt x="3300" y="268"/>
                </a:lnTo>
                <a:lnTo>
                  <a:pt x="3294" y="263"/>
                </a:lnTo>
                <a:lnTo>
                  <a:pt x="3286" y="260"/>
                </a:lnTo>
                <a:lnTo>
                  <a:pt x="3281" y="259"/>
                </a:lnTo>
                <a:lnTo>
                  <a:pt x="3274" y="258"/>
                </a:lnTo>
                <a:lnTo>
                  <a:pt x="3269" y="256"/>
                </a:lnTo>
                <a:lnTo>
                  <a:pt x="3259" y="251"/>
                </a:lnTo>
                <a:lnTo>
                  <a:pt x="3256" y="252"/>
                </a:lnTo>
                <a:lnTo>
                  <a:pt x="3245" y="253"/>
                </a:lnTo>
                <a:lnTo>
                  <a:pt x="3236" y="255"/>
                </a:lnTo>
                <a:lnTo>
                  <a:pt x="3228" y="256"/>
                </a:lnTo>
                <a:lnTo>
                  <a:pt x="3218" y="256"/>
                </a:lnTo>
                <a:lnTo>
                  <a:pt x="3211" y="256"/>
                </a:lnTo>
                <a:lnTo>
                  <a:pt x="3202" y="256"/>
                </a:lnTo>
                <a:lnTo>
                  <a:pt x="3196" y="255"/>
                </a:lnTo>
                <a:lnTo>
                  <a:pt x="3183" y="253"/>
                </a:lnTo>
                <a:lnTo>
                  <a:pt x="3176" y="252"/>
                </a:lnTo>
                <a:lnTo>
                  <a:pt x="3168" y="252"/>
                </a:lnTo>
                <a:lnTo>
                  <a:pt x="3162" y="251"/>
                </a:lnTo>
                <a:lnTo>
                  <a:pt x="3162" y="251"/>
                </a:lnTo>
                <a:lnTo>
                  <a:pt x="3157" y="252"/>
                </a:lnTo>
                <a:lnTo>
                  <a:pt x="3146" y="265"/>
                </a:lnTo>
                <a:lnTo>
                  <a:pt x="3141" y="273"/>
                </a:lnTo>
                <a:lnTo>
                  <a:pt x="3130" y="272"/>
                </a:lnTo>
                <a:lnTo>
                  <a:pt x="3116" y="271"/>
                </a:lnTo>
                <a:lnTo>
                  <a:pt x="3114" y="271"/>
                </a:lnTo>
                <a:lnTo>
                  <a:pt x="3100" y="273"/>
                </a:lnTo>
                <a:lnTo>
                  <a:pt x="3086" y="275"/>
                </a:lnTo>
                <a:lnTo>
                  <a:pt x="3076" y="277"/>
                </a:lnTo>
                <a:lnTo>
                  <a:pt x="3071" y="278"/>
                </a:lnTo>
                <a:lnTo>
                  <a:pt x="3056" y="277"/>
                </a:lnTo>
                <a:lnTo>
                  <a:pt x="3038" y="276"/>
                </a:lnTo>
                <a:lnTo>
                  <a:pt x="3036" y="276"/>
                </a:lnTo>
                <a:lnTo>
                  <a:pt x="3019" y="275"/>
                </a:lnTo>
                <a:lnTo>
                  <a:pt x="3016" y="275"/>
                </a:lnTo>
                <a:lnTo>
                  <a:pt x="3007" y="275"/>
                </a:lnTo>
                <a:lnTo>
                  <a:pt x="3001" y="274"/>
                </a:lnTo>
                <a:lnTo>
                  <a:pt x="2992" y="274"/>
                </a:lnTo>
                <a:lnTo>
                  <a:pt x="2992" y="274"/>
                </a:lnTo>
                <a:lnTo>
                  <a:pt x="2991" y="274"/>
                </a:lnTo>
                <a:lnTo>
                  <a:pt x="2984" y="274"/>
                </a:lnTo>
                <a:lnTo>
                  <a:pt x="2974" y="273"/>
                </a:lnTo>
                <a:lnTo>
                  <a:pt x="2964" y="272"/>
                </a:lnTo>
                <a:lnTo>
                  <a:pt x="2955" y="272"/>
                </a:lnTo>
                <a:lnTo>
                  <a:pt x="2945" y="272"/>
                </a:lnTo>
                <a:lnTo>
                  <a:pt x="2941" y="272"/>
                </a:lnTo>
                <a:lnTo>
                  <a:pt x="2928" y="268"/>
                </a:lnTo>
                <a:lnTo>
                  <a:pt x="2918" y="264"/>
                </a:lnTo>
                <a:lnTo>
                  <a:pt x="2907" y="264"/>
                </a:lnTo>
                <a:lnTo>
                  <a:pt x="2886" y="262"/>
                </a:lnTo>
                <a:lnTo>
                  <a:pt x="2863" y="261"/>
                </a:lnTo>
                <a:lnTo>
                  <a:pt x="2846" y="260"/>
                </a:lnTo>
                <a:lnTo>
                  <a:pt x="2833" y="259"/>
                </a:lnTo>
                <a:lnTo>
                  <a:pt x="2818" y="258"/>
                </a:lnTo>
                <a:lnTo>
                  <a:pt x="2797" y="258"/>
                </a:lnTo>
                <a:lnTo>
                  <a:pt x="2781" y="258"/>
                </a:lnTo>
                <a:lnTo>
                  <a:pt x="2780" y="258"/>
                </a:lnTo>
                <a:lnTo>
                  <a:pt x="2663" y="256"/>
                </a:lnTo>
                <a:lnTo>
                  <a:pt x="2549" y="251"/>
                </a:lnTo>
                <a:lnTo>
                  <a:pt x="2518" y="250"/>
                </a:lnTo>
                <a:lnTo>
                  <a:pt x="2488" y="247"/>
                </a:lnTo>
                <a:lnTo>
                  <a:pt x="2438" y="244"/>
                </a:lnTo>
                <a:lnTo>
                  <a:pt x="2343" y="233"/>
                </a:lnTo>
                <a:lnTo>
                  <a:pt x="2213" y="193"/>
                </a:lnTo>
                <a:lnTo>
                  <a:pt x="2199" y="187"/>
                </a:lnTo>
                <a:lnTo>
                  <a:pt x="2145" y="171"/>
                </a:lnTo>
                <a:lnTo>
                  <a:pt x="2064" y="159"/>
                </a:lnTo>
                <a:lnTo>
                  <a:pt x="2001" y="149"/>
                </a:lnTo>
                <a:lnTo>
                  <a:pt x="1954" y="143"/>
                </a:lnTo>
                <a:lnTo>
                  <a:pt x="1886" y="132"/>
                </a:lnTo>
                <a:lnTo>
                  <a:pt x="1750" y="116"/>
                </a:lnTo>
                <a:lnTo>
                  <a:pt x="1667" y="107"/>
                </a:lnTo>
                <a:lnTo>
                  <a:pt x="1562" y="105"/>
                </a:lnTo>
                <a:lnTo>
                  <a:pt x="1050" y="105"/>
                </a:lnTo>
                <a:lnTo>
                  <a:pt x="258" y="111"/>
                </a:lnTo>
                <a:lnTo>
                  <a:pt x="0" y="113"/>
                </a:lnTo>
                <a:lnTo>
                  <a:pt x="0" y="113"/>
                </a:lnTo>
                <a:close/>
              </a:path>
            </a:pathLst>
          </a:custGeom>
          <a:solidFill>
            <a:srgbClr val="9999FF"/>
          </a:solidFill>
          <a:ln w="9525">
            <a:noFill/>
            <a:round/>
            <a:headEnd/>
            <a:tailEnd/>
          </a:ln>
        </p:spPr>
        <p:txBody>
          <a:bodyPr/>
          <a:lstStyle/>
          <a:p>
            <a:endParaRPr lang="en-GB"/>
          </a:p>
        </p:txBody>
      </p:sp>
      <p:sp>
        <p:nvSpPr>
          <p:cNvPr id="66" name="Freeform 2461"/>
          <p:cNvSpPr>
            <a:spLocks/>
          </p:cNvSpPr>
          <p:nvPr>
            <p:custDataLst>
              <p:tags r:id="rId57"/>
            </p:custDataLst>
          </p:nvPr>
        </p:nvSpPr>
        <p:spPr bwMode="auto">
          <a:xfrm>
            <a:off x="400988" y="2354723"/>
            <a:ext cx="8161157" cy="400988"/>
          </a:xfrm>
          <a:custGeom>
            <a:avLst/>
            <a:gdLst/>
            <a:ahLst/>
            <a:cxnLst>
              <a:cxn ang="0">
                <a:pos x="2518" y="245"/>
              </a:cxn>
              <a:cxn ang="0">
                <a:pos x="2964" y="267"/>
              </a:cxn>
              <a:cxn ang="0">
                <a:pos x="3114" y="266"/>
              </a:cxn>
              <a:cxn ang="0">
                <a:pos x="3245" y="248"/>
              </a:cxn>
              <a:cxn ang="0">
                <a:pos x="3385" y="212"/>
              </a:cxn>
              <a:cxn ang="0">
                <a:pos x="3514" y="269"/>
              </a:cxn>
              <a:cxn ang="0">
                <a:pos x="3634" y="287"/>
              </a:cxn>
              <a:cxn ang="0">
                <a:pos x="3761" y="284"/>
              </a:cxn>
              <a:cxn ang="0">
                <a:pos x="3900" y="329"/>
              </a:cxn>
              <a:cxn ang="0">
                <a:pos x="4074" y="367"/>
              </a:cxn>
              <a:cxn ang="0">
                <a:pos x="4307" y="363"/>
              </a:cxn>
              <a:cxn ang="0">
                <a:pos x="4582" y="370"/>
              </a:cxn>
              <a:cxn ang="0">
                <a:pos x="4802" y="323"/>
              </a:cxn>
              <a:cxn ang="0">
                <a:pos x="4939" y="361"/>
              </a:cxn>
              <a:cxn ang="0">
                <a:pos x="5111" y="199"/>
              </a:cxn>
              <a:cxn ang="0">
                <a:pos x="5280" y="289"/>
              </a:cxn>
              <a:cxn ang="0">
                <a:pos x="5445" y="362"/>
              </a:cxn>
              <a:cxn ang="0">
                <a:pos x="5576" y="350"/>
              </a:cxn>
              <a:cxn ang="0">
                <a:pos x="5706" y="356"/>
              </a:cxn>
              <a:cxn ang="0">
                <a:pos x="5897" y="347"/>
              </a:cxn>
              <a:cxn ang="0">
                <a:pos x="6218" y="242"/>
              </a:cxn>
              <a:cxn ang="0">
                <a:pos x="6455" y="179"/>
              </a:cxn>
              <a:cxn ang="0">
                <a:pos x="6721" y="227"/>
              </a:cxn>
              <a:cxn ang="0">
                <a:pos x="6975" y="225"/>
              </a:cxn>
              <a:cxn ang="0">
                <a:pos x="7190" y="76"/>
              </a:cxn>
              <a:cxn ang="0">
                <a:pos x="7378" y="89"/>
              </a:cxn>
              <a:cxn ang="0">
                <a:pos x="7559" y="86"/>
              </a:cxn>
              <a:cxn ang="0">
                <a:pos x="7793" y="99"/>
              </a:cxn>
              <a:cxn ang="0">
                <a:pos x="8121" y="58"/>
              </a:cxn>
              <a:cxn ang="0">
                <a:pos x="8335" y="23"/>
              </a:cxn>
              <a:cxn ang="0">
                <a:pos x="8229" y="54"/>
              </a:cxn>
              <a:cxn ang="0">
                <a:pos x="7973" y="127"/>
              </a:cxn>
              <a:cxn ang="0">
                <a:pos x="7660" y="148"/>
              </a:cxn>
              <a:cxn ang="0">
                <a:pos x="7470" y="132"/>
              </a:cxn>
              <a:cxn ang="0">
                <a:pos x="7275" y="182"/>
              </a:cxn>
              <a:cxn ang="0">
                <a:pos x="7098" y="149"/>
              </a:cxn>
              <a:cxn ang="0">
                <a:pos x="6834" y="295"/>
              </a:cxn>
              <a:cxn ang="0">
                <a:pos x="6585" y="267"/>
              </a:cxn>
              <a:cxn ang="0">
                <a:pos x="6335" y="234"/>
              </a:cxn>
              <a:cxn ang="0">
                <a:pos x="6062" y="330"/>
              </a:cxn>
              <a:cxn ang="0">
                <a:pos x="5765" y="376"/>
              </a:cxn>
              <a:cxn ang="0">
                <a:pos x="5636" y="375"/>
              </a:cxn>
              <a:cxn ang="0">
                <a:pos x="5525" y="381"/>
              </a:cxn>
              <a:cxn ang="0">
                <a:pos x="5385" y="375"/>
              </a:cxn>
              <a:cxn ang="0">
                <a:pos x="5236" y="289"/>
              </a:cxn>
              <a:cxn ang="0">
                <a:pos x="5005" y="294"/>
              </a:cxn>
              <a:cxn ang="0">
                <a:pos x="4867" y="411"/>
              </a:cxn>
              <a:cxn ang="0">
                <a:pos x="4711" y="355"/>
              </a:cxn>
              <a:cxn ang="0">
                <a:pos x="4470" y="406"/>
              </a:cxn>
              <a:cxn ang="0">
                <a:pos x="4204" y="403"/>
              </a:cxn>
              <a:cxn ang="0">
                <a:pos x="3983" y="385"/>
              </a:cxn>
              <a:cxn ang="0">
                <a:pos x="3833" y="336"/>
              </a:cxn>
              <a:cxn ang="0">
                <a:pos x="3697" y="284"/>
              </a:cxn>
              <a:cxn ang="0">
                <a:pos x="3590" y="290"/>
              </a:cxn>
              <a:cxn ang="0">
                <a:pos x="3445" y="259"/>
              </a:cxn>
              <a:cxn ang="0">
                <a:pos x="3307" y="292"/>
              </a:cxn>
              <a:cxn ang="0">
                <a:pos x="3176" y="261"/>
              </a:cxn>
              <a:cxn ang="0">
                <a:pos x="3019" y="292"/>
              </a:cxn>
              <a:cxn ang="0">
                <a:pos x="2863" y="278"/>
              </a:cxn>
              <a:cxn ang="0">
                <a:pos x="2001" y="144"/>
              </a:cxn>
            </a:cxnLst>
            <a:rect l="0" t="0" r="r" b="b"/>
            <a:pathLst>
              <a:path w="8426" h="413">
                <a:moveTo>
                  <a:pt x="0" y="108"/>
                </a:moveTo>
                <a:lnTo>
                  <a:pt x="258" y="106"/>
                </a:lnTo>
                <a:lnTo>
                  <a:pt x="1050" y="100"/>
                </a:lnTo>
                <a:lnTo>
                  <a:pt x="1562" y="100"/>
                </a:lnTo>
                <a:lnTo>
                  <a:pt x="1667" y="102"/>
                </a:lnTo>
                <a:lnTo>
                  <a:pt x="1750" y="111"/>
                </a:lnTo>
                <a:lnTo>
                  <a:pt x="1886" y="127"/>
                </a:lnTo>
                <a:lnTo>
                  <a:pt x="1954" y="138"/>
                </a:lnTo>
                <a:lnTo>
                  <a:pt x="2001" y="144"/>
                </a:lnTo>
                <a:lnTo>
                  <a:pt x="2064" y="154"/>
                </a:lnTo>
                <a:lnTo>
                  <a:pt x="2145" y="166"/>
                </a:lnTo>
                <a:lnTo>
                  <a:pt x="2199" y="182"/>
                </a:lnTo>
                <a:lnTo>
                  <a:pt x="2213" y="188"/>
                </a:lnTo>
                <a:lnTo>
                  <a:pt x="2343" y="228"/>
                </a:lnTo>
                <a:lnTo>
                  <a:pt x="2438" y="239"/>
                </a:lnTo>
                <a:lnTo>
                  <a:pt x="2488" y="242"/>
                </a:lnTo>
                <a:lnTo>
                  <a:pt x="2518" y="245"/>
                </a:lnTo>
                <a:lnTo>
                  <a:pt x="2549" y="246"/>
                </a:lnTo>
                <a:lnTo>
                  <a:pt x="2663" y="251"/>
                </a:lnTo>
                <a:lnTo>
                  <a:pt x="2780" y="253"/>
                </a:lnTo>
                <a:lnTo>
                  <a:pt x="2781" y="253"/>
                </a:lnTo>
                <a:lnTo>
                  <a:pt x="2797" y="253"/>
                </a:lnTo>
                <a:lnTo>
                  <a:pt x="2818" y="253"/>
                </a:lnTo>
                <a:lnTo>
                  <a:pt x="2833" y="254"/>
                </a:lnTo>
                <a:lnTo>
                  <a:pt x="2846" y="255"/>
                </a:lnTo>
                <a:lnTo>
                  <a:pt x="2863" y="256"/>
                </a:lnTo>
                <a:lnTo>
                  <a:pt x="2886" y="257"/>
                </a:lnTo>
                <a:lnTo>
                  <a:pt x="2907" y="259"/>
                </a:lnTo>
                <a:lnTo>
                  <a:pt x="2918" y="259"/>
                </a:lnTo>
                <a:lnTo>
                  <a:pt x="2928" y="263"/>
                </a:lnTo>
                <a:lnTo>
                  <a:pt x="2941" y="267"/>
                </a:lnTo>
                <a:lnTo>
                  <a:pt x="2945" y="267"/>
                </a:lnTo>
                <a:lnTo>
                  <a:pt x="2955" y="267"/>
                </a:lnTo>
                <a:lnTo>
                  <a:pt x="2964" y="267"/>
                </a:lnTo>
                <a:lnTo>
                  <a:pt x="2974" y="268"/>
                </a:lnTo>
                <a:lnTo>
                  <a:pt x="2984" y="269"/>
                </a:lnTo>
                <a:lnTo>
                  <a:pt x="2991" y="269"/>
                </a:lnTo>
                <a:lnTo>
                  <a:pt x="2992" y="269"/>
                </a:lnTo>
                <a:lnTo>
                  <a:pt x="2992" y="269"/>
                </a:lnTo>
                <a:lnTo>
                  <a:pt x="3001" y="269"/>
                </a:lnTo>
                <a:lnTo>
                  <a:pt x="3007" y="270"/>
                </a:lnTo>
                <a:lnTo>
                  <a:pt x="3016" y="270"/>
                </a:lnTo>
                <a:lnTo>
                  <a:pt x="3019" y="270"/>
                </a:lnTo>
                <a:lnTo>
                  <a:pt x="3036" y="271"/>
                </a:lnTo>
                <a:lnTo>
                  <a:pt x="3038" y="271"/>
                </a:lnTo>
                <a:lnTo>
                  <a:pt x="3056" y="272"/>
                </a:lnTo>
                <a:lnTo>
                  <a:pt x="3071" y="273"/>
                </a:lnTo>
                <a:lnTo>
                  <a:pt x="3076" y="272"/>
                </a:lnTo>
                <a:lnTo>
                  <a:pt x="3086" y="270"/>
                </a:lnTo>
                <a:lnTo>
                  <a:pt x="3100" y="268"/>
                </a:lnTo>
                <a:lnTo>
                  <a:pt x="3114" y="266"/>
                </a:lnTo>
                <a:lnTo>
                  <a:pt x="3116" y="266"/>
                </a:lnTo>
                <a:lnTo>
                  <a:pt x="3130" y="267"/>
                </a:lnTo>
                <a:lnTo>
                  <a:pt x="3141" y="268"/>
                </a:lnTo>
                <a:lnTo>
                  <a:pt x="3146" y="260"/>
                </a:lnTo>
                <a:lnTo>
                  <a:pt x="3157" y="247"/>
                </a:lnTo>
                <a:lnTo>
                  <a:pt x="3162" y="246"/>
                </a:lnTo>
                <a:lnTo>
                  <a:pt x="3162" y="246"/>
                </a:lnTo>
                <a:lnTo>
                  <a:pt x="3168" y="247"/>
                </a:lnTo>
                <a:lnTo>
                  <a:pt x="3176" y="247"/>
                </a:lnTo>
                <a:lnTo>
                  <a:pt x="3183" y="248"/>
                </a:lnTo>
                <a:lnTo>
                  <a:pt x="3196" y="250"/>
                </a:lnTo>
                <a:lnTo>
                  <a:pt x="3202" y="251"/>
                </a:lnTo>
                <a:lnTo>
                  <a:pt x="3211" y="251"/>
                </a:lnTo>
                <a:lnTo>
                  <a:pt x="3218" y="251"/>
                </a:lnTo>
                <a:lnTo>
                  <a:pt x="3228" y="251"/>
                </a:lnTo>
                <a:lnTo>
                  <a:pt x="3236" y="250"/>
                </a:lnTo>
                <a:lnTo>
                  <a:pt x="3245" y="248"/>
                </a:lnTo>
                <a:lnTo>
                  <a:pt x="3256" y="247"/>
                </a:lnTo>
                <a:lnTo>
                  <a:pt x="3259" y="246"/>
                </a:lnTo>
                <a:lnTo>
                  <a:pt x="3269" y="251"/>
                </a:lnTo>
                <a:lnTo>
                  <a:pt x="3274" y="253"/>
                </a:lnTo>
                <a:lnTo>
                  <a:pt x="3281" y="254"/>
                </a:lnTo>
                <a:lnTo>
                  <a:pt x="3286" y="255"/>
                </a:lnTo>
                <a:lnTo>
                  <a:pt x="3294" y="258"/>
                </a:lnTo>
                <a:lnTo>
                  <a:pt x="3300" y="263"/>
                </a:lnTo>
                <a:lnTo>
                  <a:pt x="3307" y="266"/>
                </a:lnTo>
                <a:lnTo>
                  <a:pt x="3314" y="269"/>
                </a:lnTo>
                <a:lnTo>
                  <a:pt x="3324" y="271"/>
                </a:lnTo>
                <a:lnTo>
                  <a:pt x="3330" y="272"/>
                </a:lnTo>
                <a:lnTo>
                  <a:pt x="3346" y="255"/>
                </a:lnTo>
                <a:lnTo>
                  <a:pt x="3352" y="244"/>
                </a:lnTo>
                <a:lnTo>
                  <a:pt x="3364" y="226"/>
                </a:lnTo>
                <a:lnTo>
                  <a:pt x="3377" y="212"/>
                </a:lnTo>
                <a:lnTo>
                  <a:pt x="3385" y="212"/>
                </a:lnTo>
                <a:lnTo>
                  <a:pt x="3393" y="215"/>
                </a:lnTo>
                <a:lnTo>
                  <a:pt x="3399" y="211"/>
                </a:lnTo>
                <a:lnTo>
                  <a:pt x="3410" y="214"/>
                </a:lnTo>
                <a:lnTo>
                  <a:pt x="3413" y="216"/>
                </a:lnTo>
                <a:lnTo>
                  <a:pt x="3419" y="219"/>
                </a:lnTo>
                <a:lnTo>
                  <a:pt x="3425" y="221"/>
                </a:lnTo>
                <a:lnTo>
                  <a:pt x="3433" y="226"/>
                </a:lnTo>
                <a:lnTo>
                  <a:pt x="3441" y="229"/>
                </a:lnTo>
                <a:lnTo>
                  <a:pt x="3445" y="231"/>
                </a:lnTo>
                <a:lnTo>
                  <a:pt x="3455" y="235"/>
                </a:lnTo>
                <a:lnTo>
                  <a:pt x="3467" y="241"/>
                </a:lnTo>
                <a:lnTo>
                  <a:pt x="3476" y="245"/>
                </a:lnTo>
                <a:lnTo>
                  <a:pt x="3482" y="248"/>
                </a:lnTo>
                <a:lnTo>
                  <a:pt x="3492" y="255"/>
                </a:lnTo>
                <a:lnTo>
                  <a:pt x="3499" y="261"/>
                </a:lnTo>
                <a:lnTo>
                  <a:pt x="3506" y="266"/>
                </a:lnTo>
                <a:lnTo>
                  <a:pt x="3514" y="269"/>
                </a:lnTo>
                <a:lnTo>
                  <a:pt x="3522" y="272"/>
                </a:lnTo>
                <a:lnTo>
                  <a:pt x="3529" y="274"/>
                </a:lnTo>
                <a:lnTo>
                  <a:pt x="3536" y="263"/>
                </a:lnTo>
                <a:lnTo>
                  <a:pt x="3543" y="250"/>
                </a:lnTo>
                <a:lnTo>
                  <a:pt x="3554" y="229"/>
                </a:lnTo>
                <a:lnTo>
                  <a:pt x="3561" y="233"/>
                </a:lnTo>
                <a:lnTo>
                  <a:pt x="3572" y="241"/>
                </a:lnTo>
                <a:lnTo>
                  <a:pt x="3581" y="246"/>
                </a:lnTo>
                <a:lnTo>
                  <a:pt x="3590" y="252"/>
                </a:lnTo>
                <a:lnTo>
                  <a:pt x="3598" y="257"/>
                </a:lnTo>
                <a:lnTo>
                  <a:pt x="3603" y="263"/>
                </a:lnTo>
                <a:lnTo>
                  <a:pt x="3611" y="271"/>
                </a:lnTo>
                <a:lnTo>
                  <a:pt x="3614" y="276"/>
                </a:lnTo>
                <a:lnTo>
                  <a:pt x="3620" y="278"/>
                </a:lnTo>
                <a:lnTo>
                  <a:pt x="3625" y="281"/>
                </a:lnTo>
                <a:lnTo>
                  <a:pt x="3631" y="286"/>
                </a:lnTo>
                <a:lnTo>
                  <a:pt x="3634" y="287"/>
                </a:lnTo>
                <a:lnTo>
                  <a:pt x="3643" y="292"/>
                </a:lnTo>
                <a:lnTo>
                  <a:pt x="3650" y="296"/>
                </a:lnTo>
                <a:lnTo>
                  <a:pt x="3657" y="298"/>
                </a:lnTo>
                <a:lnTo>
                  <a:pt x="3660" y="300"/>
                </a:lnTo>
                <a:lnTo>
                  <a:pt x="3669" y="302"/>
                </a:lnTo>
                <a:lnTo>
                  <a:pt x="3674" y="302"/>
                </a:lnTo>
                <a:lnTo>
                  <a:pt x="3683" y="290"/>
                </a:lnTo>
                <a:lnTo>
                  <a:pt x="3687" y="281"/>
                </a:lnTo>
                <a:lnTo>
                  <a:pt x="3697" y="265"/>
                </a:lnTo>
                <a:lnTo>
                  <a:pt x="3703" y="260"/>
                </a:lnTo>
                <a:lnTo>
                  <a:pt x="3713" y="256"/>
                </a:lnTo>
                <a:lnTo>
                  <a:pt x="3723" y="254"/>
                </a:lnTo>
                <a:lnTo>
                  <a:pt x="3725" y="253"/>
                </a:lnTo>
                <a:lnTo>
                  <a:pt x="3740" y="254"/>
                </a:lnTo>
                <a:lnTo>
                  <a:pt x="3747" y="254"/>
                </a:lnTo>
                <a:lnTo>
                  <a:pt x="3755" y="274"/>
                </a:lnTo>
                <a:lnTo>
                  <a:pt x="3761" y="284"/>
                </a:lnTo>
                <a:lnTo>
                  <a:pt x="3768" y="290"/>
                </a:lnTo>
                <a:lnTo>
                  <a:pt x="3777" y="295"/>
                </a:lnTo>
                <a:lnTo>
                  <a:pt x="3786" y="300"/>
                </a:lnTo>
                <a:lnTo>
                  <a:pt x="3793" y="306"/>
                </a:lnTo>
                <a:lnTo>
                  <a:pt x="3801" y="307"/>
                </a:lnTo>
                <a:lnTo>
                  <a:pt x="3811" y="307"/>
                </a:lnTo>
                <a:lnTo>
                  <a:pt x="3818" y="309"/>
                </a:lnTo>
                <a:lnTo>
                  <a:pt x="3829" y="314"/>
                </a:lnTo>
                <a:lnTo>
                  <a:pt x="3833" y="317"/>
                </a:lnTo>
                <a:lnTo>
                  <a:pt x="3840" y="319"/>
                </a:lnTo>
                <a:lnTo>
                  <a:pt x="3850" y="323"/>
                </a:lnTo>
                <a:lnTo>
                  <a:pt x="3858" y="325"/>
                </a:lnTo>
                <a:lnTo>
                  <a:pt x="3869" y="319"/>
                </a:lnTo>
                <a:lnTo>
                  <a:pt x="3875" y="311"/>
                </a:lnTo>
                <a:lnTo>
                  <a:pt x="3887" y="320"/>
                </a:lnTo>
                <a:lnTo>
                  <a:pt x="3893" y="324"/>
                </a:lnTo>
                <a:lnTo>
                  <a:pt x="3900" y="329"/>
                </a:lnTo>
                <a:lnTo>
                  <a:pt x="3907" y="333"/>
                </a:lnTo>
                <a:lnTo>
                  <a:pt x="3917" y="338"/>
                </a:lnTo>
                <a:lnTo>
                  <a:pt x="3923" y="341"/>
                </a:lnTo>
                <a:lnTo>
                  <a:pt x="3931" y="343"/>
                </a:lnTo>
                <a:lnTo>
                  <a:pt x="3945" y="347"/>
                </a:lnTo>
                <a:lnTo>
                  <a:pt x="3957" y="349"/>
                </a:lnTo>
                <a:lnTo>
                  <a:pt x="3966" y="350"/>
                </a:lnTo>
                <a:lnTo>
                  <a:pt x="3978" y="351"/>
                </a:lnTo>
                <a:lnTo>
                  <a:pt x="3983" y="353"/>
                </a:lnTo>
                <a:lnTo>
                  <a:pt x="3994" y="354"/>
                </a:lnTo>
                <a:lnTo>
                  <a:pt x="4009" y="358"/>
                </a:lnTo>
                <a:lnTo>
                  <a:pt x="4018" y="360"/>
                </a:lnTo>
                <a:lnTo>
                  <a:pt x="4033" y="361"/>
                </a:lnTo>
                <a:lnTo>
                  <a:pt x="4044" y="362"/>
                </a:lnTo>
                <a:lnTo>
                  <a:pt x="4053" y="363"/>
                </a:lnTo>
                <a:lnTo>
                  <a:pt x="4061" y="364"/>
                </a:lnTo>
                <a:lnTo>
                  <a:pt x="4074" y="367"/>
                </a:lnTo>
                <a:lnTo>
                  <a:pt x="4088" y="369"/>
                </a:lnTo>
                <a:lnTo>
                  <a:pt x="4098" y="370"/>
                </a:lnTo>
                <a:lnTo>
                  <a:pt x="4107" y="371"/>
                </a:lnTo>
                <a:lnTo>
                  <a:pt x="4119" y="372"/>
                </a:lnTo>
                <a:lnTo>
                  <a:pt x="4145" y="373"/>
                </a:lnTo>
                <a:lnTo>
                  <a:pt x="4151" y="373"/>
                </a:lnTo>
                <a:lnTo>
                  <a:pt x="4158" y="373"/>
                </a:lnTo>
                <a:lnTo>
                  <a:pt x="4193" y="372"/>
                </a:lnTo>
                <a:lnTo>
                  <a:pt x="4204" y="371"/>
                </a:lnTo>
                <a:lnTo>
                  <a:pt x="4223" y="370"/>
                </a:lnTo>
                <a:lnTo>
                  <a:pt x="4230" y="370"/>
                </a:lnTo>
                <a:lnTo>
                  <a:pt x="4244" y="369"/>
                </a:lnTo>
                <a:lnTo>
                  <a:pt x="4265" y="367"/>
                </a:lnTo>
                <a:lnTo>
                  <a:pt x="4279" y="366"/>
                </a:lnTo>
                <a:lnTo>
                  <a:pt x="4285" y="364"/>
                </a:lnTo>
                <a:lnTo>
                  <a:pt x="4298" y="364"/>
                </a:lnTo>
                <a:lnTo>
                  <a:pt x="4307" y="363"/>
                </a:lnTo>
                <a:lnTo>
                  <a:pt x="4309" y="363"/>
                </a:lnTo>
                <a:lnTo>
                  <a:pt x="4343" y="362"/>
                </a:lnTo>
                <a:lnTo>
                  <a:pt x="4347" y="362"/>
                </a:lnTo>
                <a:lnTo>
                  <a:pt x="4393" y="361"/>
                </a:lnTo>
                <a:lnTo>
                  <a:pt x="4411" y="361"/>
                </a:lnTo>
                <a:lnTo>
                  <a:pt x="4432" y="360"/>
                </a:lnTo>
                <a:lnTo>
                  <a:pt x="4437" y="360"/>
                </a:lnTo>
                <a:lnTo>
                  <a:pt x="4461" y="360"/>
                </a:lnTo>
                <a:lnTo>
                  <a:pt x="4470" y="361"/>
                </a:lnTo>
                <a:lnTo>
                  <a:pt x="4485" y="361"/>
                </a:lnTo>
                <a:lnTo>
                  <a:pt x="4500" y="361"/>
                </a:lnTo>
                <a:lnTo>
                  <a:pt x="4512" y="362"/>
                </a:lnTo>
                <a:lnTo>
                  <a:pt x="4527" y="362"/>
                </a:lnTo>
                <a:lnTo>
                  <a:pt x="4541" y="364"/>
                </a:lnTo>
                <a:lnTo>
                  <a:pt x="4561" y="367"/>
                </a:lnTo>
                <a:lnTo>
                  <a:pt x="4572" y="368"/>
                </a:lnTo>
                <a:lnTo>
                  <a:pt x="4582" y="370"/>
                </a:lnTo>
                <a:lnTo>
                  <a:pt x="4604" y="370"/>
                </a:lnTo>
                <a:lnTo>
                  <a:pt x="4612" y="370"/>
                </a:lnTo>
                <a:lnTo>
                  <a:pt x="4626" y="369"/>
                </a:lnTo>
                <a:lnTo>
                  <a:pt x="4641" y="369"/>
                </a:lnTo>
                <a:lnTo>
                  <a:pt x="4658" y="369"/>
                </a:lnTo>
                <a:lnTo>
                  <a:pt x="4666" y="369"/>
                </a:lnTo>
                <a:lnTo>
                  <a:pt x="4681" y="370"/>
                </a:lnTo>
                <a:lnTo>
                  <a:pt x="4693" y="371"/>
                </a:lnTo>
                <a:lnTo>
                  <a:pt x="4711" y="354"/>
                </a:lnTo>
                <a:lnTo>
                  <a:pt x="4721" y="341"/>
                </a:lnTo>
                <a:lnTo>
                  <a:pt x="4742" y="312"/>
                </a:lnTo>
                <a:lnTo>
                  <a:pt x="4760" y="287"/>
                </a:lnTo>
                <a:lnTo>
                  <a:pt x="4772" y="297"/>
                </a:lnTo>
                <a:lnTo>
                  <a:pt x="4783" y="310"/>
                </a:lnTo>
                <a:lnTo>
                  <a:pt x="4791" y="318"/>
                </a:lnTo>
                <a:lnTo>
                  <a:pt x="4797" y="321"/>
                </a:lnTo>
                <a:lnTo>
                  <a:pt x="4802" y="323"/>
                </a:lnTo>
                <a:lnTo>
                  <a:pt x="4808" y="327"/>
                </a:lnTo>
                <a:lnTo>
                  <a:pt x="4818" y="331"/>
                </a:lnTo>
                <a:lnTo>
                  <a:pt x="4824" y="334"/>
                </a:lnTo>
                <a:lnTo>
                  <a:pt x="4834" y="340"/>
                </a:lnTo>
                <a:lnTo>
                  <a:pt x="4841" y="345"/>
                </a:lnTo>
                <a:lnTo>
                  <a:pt x="4848" y="349"/>
                </a:lnTo>
                <a:lnTo>
                  <a:pt x="4852" y="351"/>
                </a:lnTo>
                <a:lnTo>
                  <a:pt x="4861" y="359"/>
                </a:lnTo>
                <a:lnTo>
                  <a:pt x="4867" y="362"/>
                </a:lnTo>
                <a:lnTo>
                  <a:pt x="4875" y="367"/>
                </a:lnTo>
                <a:lnTo>
                  <a:pt x="4883" y="371"/>
                </a:lnTo>
                <a:lnTo>
                  <a:pt x="4890" y="373"/>
                </a:lnTo>
                <a:lnTo>
                  <a:pt x="4900" y="376"/>
                </a:lnTo>
                <a:lnTo>
                  <a:pt x="4907" y="370"/>
                </a:lnTo>
                <a:lnTo>
                  <a:pt x="4920" y="361"/>
                </a:lnTo>
                <a:lnTo>
                  <a:pt x="4930" y="361"/>
                </a:lnTo>
                <a:lnTo>
                  <a:pt x="4939" y="361"/>
                </a:lnTo>
                <a:lnTo>
                  <a:pt x="4948" y="361"/>
                </a:lnTo>
                <a:lnTo>
                  <a:pt x="4954" y="360"/>
                </a:lnTo>
                <a:lnTo>
                  <a:pt x="4960" y="355"/>
                </a:lnTo>
                <a:lnTo>
                  <a:pt x="4964" y="348"/>
                </a:lnTo>
                <a:lnTo>
                  <a:pt x="4968" y="343"/>
                </a:lnTo>
                <a:lnTo>
                  <a:pt x="4978" y="331"/>
                </a:lnTo>
                <a:lnTo>
                  <a:pt x="4982" y="323"/>
                </a:lnTo>
                <a:lnTo>
                  <a:pt x="4994" y="308"/>
                </a:lnTo>
                <a:lnTo>
                  <a:pt x="5005" y="294"/>
                </a:lnTo>
                <a:lnTo>
                  <a:pt x="5014" y="282"/>
                </a:lnTo>
                <a:lnTo>
                  <a:pt x="5027" y="265"/>
                </a:lnTo>
                <a:lnTo>
                  <a:pt x="5038" y="251"/>
                </a:lnTo>
                <a:lnTo>
                  <a:pt x="5047" y="238"/>
                </a:lnTo>
                <a:lnTo>
                  <a:pt x="5059" y="221"/>
                </a:lnTo>
                <a:lnTo>
                  <a:pt x="5076" y="203"/>
                </a:lnTo>
                <a:lnTo>
                  <a:pt x="5095" y="203"/>
                </a:lnTo>
                <a:lnTo>
                  <a:pt x="5111" y="199"/>
                </a:lnTo>
                <a:lnTo>
                  <a:pt x="5129" y="192"/>
                </a:lnTo>
                <a:lnTo>
                  <a:pt x="5151" y="180"/>
                </a:lnTo>
                <a:lnTo>
                  <a:pt x="5170" y="173"/>
                </a:lnTo>
                <a:lnTo>
                  <a:pt x="5195" y="193"/>
                </a:lnTo>
                <a:lnTo>
                  <a:pt x="5204" y="247"/>
                </a:lnTo>
                <a:lnTo>
                  <a:pt x="5214" y="263"/>
                </a:lnTo>
                <a:lnTo>
                  <a:pt x="5222" y="267"/>
                </a:lnTo>
                <a:lnTo>
                  <a:pt x="5231" y="270"/>
                </a:lnTo>
                <a:lnTo>
                  <a:pt x="5236" y="272"/>
                </a:lnTo>
                <a:lnTo>
                  <a:pt x="5240" y="278"/>
                </a:lnTo>
                <a:lnTo>
                  <a:pt x="5249" y="279"/>
                </a:lnTo>
                <a:lnTo>
                  <a:pt x="5253" y="279"/>
                </a:lnTo>
                <a:lnTo>
                  <a:pt x="5259" y="279"/>
                </a:lnTo>
                <a:lnTo>
                  <a:pt x="5262" y="280"/>
                </a:lnTo>
                <a:lnTo>
                  <a:pt x="5269" y="282"/>
                </a:lnTo>
                <a:lnTo>
                  <a:pt x="5273" y="284"/>
                </a:lnTo>
                <a:lnTo>
                  <a:pt x="5280" y="289"/>
                </a:lnTo>
                <a:lnTo>
                  <a:pt x="5288" y="294"/>
                </a:lnTo>
                <a:lnTo>
                  <a:pt x="5300" y="298"/>
                </a:lnTo>
                <a:lnTo>
                  <a:pt x="5313" y="303"/>
                </a:lnTo>
                <a:lnTo>
                  <a:pt x="5319" y="305"/>
                </a:lnTo>
                <a:lnTo>
                  <a:pt x="5332" y="312"/>
                </a:lnTo>
                <a:lnTo>
                  <a:pt x="5342" y="338"/>
                </a:lnTo>
                <a:lnTo>
                  <a:pt x="5353" y="346"/>
                </a:lnTo>
                <a:lnTo>
                  <a:pt x="5372" y="351"/>
                </a:lnTo>
                <a:lnTo>
                  <a:pt x="5385" y="354"/>
                </a:lnTo>
                <a:lnTo>
                  <a:pt x="5390" y="356"/>
                </a:lnTo>
                <a:lnTo>
                  <a:pt x="5394" y="357"/>
                </a:lnTo>
                <a:lnTo>
                  <a:pt x="5403" y="358"/>
                </a:lnTo>
                <a:lnTo>
                  <a:pt x="5407" y="358"/>
                </a:lnTo>
                <a:lnTo>
                  <a:pt x="5413" y="359"/>
                </a:lnTo>
                <a:lnTo>
                  <a:pt x="5421" y="360"/>
                </a:lnTo>
                <a:lnTo>
                  <a:pt x="5433" y="361"/>
                </a:lnTo>
                <a:lnTo>
                  <a:pt x="5445" y="362"/>
                </a:lnTo>
                <a:lnTo>
                  <a:pt x="5456" y="361"/>
                </a:lnTo>
                <a:lnTo>
                  <a:pt x="5469" y="361"/>
                </a:lnTo>
                <a:lnTo>
                  <a:pt x="5480" y="361"/>
                </a:lnTo>
                <a:lnTo>
                  <a:pt x="5489" y="361"/>
                </a:lnTo>
                <a:lnTo>
                  <a:pt x="5500" y="361"/>
                </a:lnTo>
                <a:lnTo>
                  <a:pt x="5504" y="361"/>
                </a:lnTo>
                <a:lnTo>
                  <a:pt x="5510" y="361"/>
                </a:lnTo>
                <a:lnTo>
                  <a:pt x="5517" y="361"/>
                </a:lnTo>
                <a:lnTo>
                  <a:pt x="5525" y="359"/>
                </a:lnTo>
                <a:lnTo>
                  <a:pt x="5532" y="357"/>
                </a:lnTo>
                <a:lnTo>
                  <a:pt x="5535" y="356"/>
                </a:lnTo>
                <a:lnTo>
                  <a:pt x="5541" y="356"/>
                </a:lnTo>
                <a:lnTo>
                  <a:pt x="5549" y="351"/>
                </a:lnTo>
                <a:lnTo>
                  <a:pt x="5560" y="353"/>
                </a:lnTo>
                <a:lnTo>
                  <a:pt x="5563" y="351"/>
                </a:lnTo>
                <a:lnTo>
                  <a:pt x="5572" y="351"/>
                </a:lnTo>
                <a:lnTo>
                  <a:pt x="5576" y="350"/>
                </a:lnTo>
                <a:lnTo>
                  <a:pt x="5581" y="349"/>
                </a:lnTo>
                <a:lnTo>
                  <a:pt x="5586" y="348"/>
                </a:lnTo>
                <a:lnTo>
                  <a:pt x="5595" y="348"/>
                </a:lnTo>
                <a:lnTo>
                  <a:pt x="5603" y="347"/>
                </a:lnTo>
                <a:lnTo>
                  <a:pt x="5610" y="346"/>
                </a:lnTo>
                <a:lnTo>
                  <a:pt x="5614" y="346"/>
                </a:lnTo>
                <a:lnTo>
                  <a:pt x="5621" y="345"/>
                </a:lnTo>
                <a:lnTo>
                  <a:pt x="5626" y="344"/>
                </a:lnTo>
                <a:lnTo>
                  <a:pt x="5636" y="343"/>
                </a:lnTo>
                <a:lnTo>
                  <a:pt x="5648" y="342"/>
                </a:lnTo>
                <a:lnTo>
                  <a:pt x="5655" y="342"/>
                </a:lnTo>
                <a:lnTo>
                  <a:pt x="5662" y="341"/>
                </a:lnTo>
                <a:lnTo>
                  <a:pt x="5666" y="341"/>
                </a:lnTo>
                <a:lnTo>
                  <a:pt x="5677" y="345"/>
                </a:lnTo>
                <a:lnTo>
                  <a:pt x="5689" y="349"/>
                </a:lnTo>
                <a:lnTo>
                  <a:pt x="5696" y="351"/>
                </a:lnTo>
                <a:lnTo>
                  <a:pt x="5706" y="356"/>
                </a:lnTo>
                <a:lnTo>
                  <a:pt x="5722" y="357"/>
                </a:lnTo>
                <a:lnTo>
                  <a:pt x="5726" y="357"/>
                </a:lnTo>
                <a:lnTo>
                  <a:pt x="5730" y="356"/>
                </a:lnTo>
                <a:lnTo>
                  <a:pt x="5737" y="355"/>
                </a:lnTo>
                <a:lnTo>
                  <a:pt x="5741" y="354"/>
                </a:lnTo>
                <a:lnTo>
                  <a:pt x="5748" y="353"/>
                </a:lnTo>
                <a:lnTo>
                  <a:pt x="5754" y="351"/>
                </a:lnTo>
                <a:lnTo>
                  <a:pt x="5760" y="351"/>
                </a:lnTo>
                <a:lnTo>
                  <a:pt x="5765" y="350"/>
                </a:lnTo>
                <a:lnTo>
                  <a:pt x="5776" y="348"/>
                </a:lnTo>
                <a:lnTo>
                  <a:pt x="5786" y="347"/>
                </a:lnTo>
                <a:lnTo>
                  <a:pt x="5802" y="345"/>
                </a:lnTo>
                <a:lnTo>
                  <a:pt x="5820" y="343"/>
                </a:lnTo>
                <a:lnTo>
                  <a:pt x="5833" y="353"/>
                </a:lnTo>
                <a:lnTo>
                  <a:pt x="5864" y="351"/>
                </a:lnTo>
                <a:lnTo>
                  <a:pt x="5877" y="349"/>
                </a:lnTo>
                <a:lnTo>
                  <a:pt x="5897" y="347"/>
                </a:lnTo>
                <a:lnTo>
                  <a:pt x="5916" y="346"/>
                </a:lnTo>
                <a:lnTo>
                  <a:pt x="5935" y="346"/>
                </a:lnTo>
                <a:lnTo>
                  <a:pt x="5958" y="346"/>
                </a:lnTo>
                <a:lnTo>
                  <a:pt x="5969" y="347"/>
                </a:lnTo>
                <a:lnTo>
                  <a:pt x="5980" y="348"/>
                </a:lnTo>
                <a:lnTo>
                  <a:pt x="6007" y="342"/>
                </a:lnTo>
                <a:lnTo>
                  <a:pt x="6022" y="338"/>
                </a:lnTo>
                <a:lnTo>
                  <a:pt x="6050" y="330"/>
                </a:lnTo>
                <a:lnTo>
                  <a:pt x="6062" y="329"/>
                </a:lnTo>
                <a:lnTo>
                  <a:pt x="6079" y="317"/>
                </a:lnTo>
                <a:lnTo>
                  <a:pt x="6107" y="303"/>
                </a:lnTo>
                <a:lnTo>
                  <a:pt x="6126" y="295"/>
                </a:lnTo>
                <a:lnTo>
                  <a:pt x="6140" y="289"/>
                </a:lnTo>
                <a:lnTo>
                  <a:pt x="6164" y="276"/>
                </a:lnTo>
                <a:lnTo>
                  <a:pt x="6179" y="269"/>
                </a:lnTo>
                <a:lnTo>
                  <a:pt x="6197" y="259"/>
                </a:lnTo>
                <a:lnTo>
                  <a:pt x="6218" y="242"/>
                </a:lnTo>
                <a:lnTo>
                  <a:pt x="6228" y="229"/>
                </a:lnTo>
                <a:lnTo>
                  <a:pt x="6242" y="205"/>
                </a:lnTo>
                <a:lnTo>
                  <a:pt x="6260" y="175"/>
                </a:lnTo>
                <a:lnTo>
                  <a:pt x="6274" y="160"/>
                </a:lnTo>
                <a:lnTo>
                  <a:pt x="6282" y="161"/>
                </a:lnTo>
                <a:lnTo>
                  <a:pt x="6297" y="158"/>
                </a:lnTo>
                <a:lnTo>
                  <a:pt x="6306" y="158"/>
                </a:lnTo>
                <a:lnTo>
                  <a:pt x="6324" y="154"/>
                </a:lnTo>
                <a:lnTo>
                  <a:pt x="6335" y="157"/>
                </a:lnTo>
                <a:lnTo>
                  <a:pt x="6351" y="157"/>
                </a:lnTo>
                <a:lnTo>
                  <a:pt x="6367" y="155"/>
                </a:lnTo>
                <a:lnTo>
                  <a:pt x="6383" y="158"/>
                </a:lnTo>
                <a:lnTo>
                  <a:pt x="6399" y="163"/>
                </a:lnTo>
                <a:lnTo>
                  <a:pt x="6421" y="168"/>
                </a:lnTo>
                <a:lnTo>
                  <a:pt x="6425" y="169"/>
                </a:lnTo>
                <a:lnTo>
                  <a:pt x="6437" y="172"/>
                </a:lnTo>
                <a:lnTo>
                  <a:pt x="6455" y="179"/>
                </a:lnTo>
                <a:lnTo>
                  <a:pt x="6472" y="183"/>
                </a:lnTo>
                <a:lnTo>
                  <a:pt x="6485" y="183"/>
                </a:lnTo>
                <a:lnTo>
                  <a:pt x="6499" y="188"/>
                </a:lnTo>
                <a:lnTo>
                  <a:pt x="6514" y="192"/>
                </a:lnTo>
                <a:lnTo>
                  <a:pt x="6531" y="198"/>
                </a:lnTo>
                <a:lnTo>
                  <a:pt x="6539" y="200"/>
                </a:lnTo>
                <a:lnTo>
                  <a:pt x="6552" y="209"/>
                </a:lnTo>
                <a:lnTo>
                  <a:pt x="6567" y="213"/>
                </a:lnTo>
                <a:lnTo>
                  <a:pt x="6585" y="216"/>
                </a:lnTo>
                <a:lnTo>
                  <a:pt x="6597" y="220"/>
                </a:lnTo>
                <a:lnTo>
                  <a:pt x="6617" y="226"/>
                </a:lnTo>
                <a:lnTo>
                  <a:pt x="6639" y="233"/>
                </a:lnTo>
                <a:lnTo>
                  <a:pt x="6653" y="237"/>
                </a:lnTo>
                <a:lnTo>
                  <a:pt x="6670" y="239"/>
                </a:lnTo>
                <a:lnTo>
                  <a:pt x="6687" y="240"/>
                </a:lnTo>
                <a:lnTo>
                  <a:pt x="6705" y="241"/>
                </a:lnTo>
                <a:lnTo>
                  <a:pt x="6721" y="227"/>
                </a:lnTo>
                <a:lnTo>
                  <a:pt x="6734" y="227"/>
                </a:lnTo>
                <a:lnTo>
                  <a:pt x="6753" y="230"/>
                </a:lnTo>
                <a:lnTo>
                  <a:pt x="6759" y="231"/>
                </a:lnTo>
                <a:lnTo>
                  <a:pt x="6768" y="231"/>
                </a:lnTo>
                <a:lnTo>
                  <a:pt x="6780" y="231"/>
                </a:lnTo>
                <a:lnTo>
                  <a:pt x="6788" y="233"/>
                </a:lnTo>
                <a:lnTo>
                  <a:pt x="6804" y="238"/>
                </a:lnTo>
                <a:lnTo>
                  <a:pt x="6827" y="245"/>
                </a:lnTo>
                <a:lnTo>
                  <a:pt x="6834" y="247"/>
                </a:lnTo>
                <a:lnTo>
                  <a:pt x="6840" y="250"/>
                </a:lnTo>
                <a:lnTo>
                  <a:pt x="6865" y="257"/>
                </a:lnTo>
                <a:lnTo>
                  <a:pt x="6888" y="264"/>
                </a:lnTo>
                <a:lnTo>
                  <a:pt x="6902" y="263"/>
                </a:lnTo>
                <a:lnTo>
                  <a:pt x="6917" y="258"/>
                </a:lnTo>
                <a:lnTo>
                  <a:pt x="6936" y="246"/>
                </a:lnTo>
                <a:lnTo>
                  <a:pt x="6956" y="233"/>
                </a:lnTo>
                <a:lnTo>
                  <a:pt x="6975" y="225"/>
                </a:lnTo>
                <a:lnTo>
                  <a:pt x="6990" y="221"/>
                </a:lnTo>
                <a:lnTo>
                  <a:pt x="7016" y="211"/>
                </a:lnTo>
                <a:lnTo>
                  <a:pt x="7032" y="208"/>
                </a:lnTo>
                <a:lnTo>
                  <a:pt x="7045" y="205"/>
                </a:lnTo>
                <a:lnTo>
                  <a:pt x="7059" y="193"/>
                </a:lnTo>
                <a:lnTo>
                  <a:pt x="7068" y="189"/>
                </a:lnTo>
                <a:lnTo>
                  <a:pt x="7079" y="185"/>
                </a:lnTo>
                <a:lnTo>
                  <a:pt x="7092" y="157"/>
                </a:lnTo>
                <a:lnTo>
                  <a:pt x="7098" y="141"/>
                </a:lnTo>
                <a:lnTo>
                  <a:pt x="7114" y="115"/>
                </a:lnTo>
                <a:lnTo>
                  <a:pt x="7126" y="98"/>
                </a:lnTo>
                <a:lnTo>
                  <a:pt x="7138" y="99"/>
                </a:lnTo>
                <a:lnTo>
                  <a:pt x="7151" y="87"/>
                </a:lnTo>
                <a:lnTo>
                  <a:pt x="7159" y="88"/>
                </a:lnTo>
                <a:lnTo>
                  <a:pt x="7171" y="92"/>
                </a:lnTo>
                <a:lnTo>
                  <a:pt x="7183" y="85"/>
                </a:lnTo>
                <a:lnTo>
                  <a:pt x="7190" y="76"/>
                </a:lnTo>
                <a:lnTo>
                  <a:pt x="7200" y="80"/>
                </a:lnTo>
                <a:lnTo>
                  <a:pt x="7209" y="86"/>
                </a:lnTo>
                <a:lnTo>
                  <a:pt x="7213" y="90"/>
                </a:lnTo>
                <a:lnTo>
                  <a:pt x="7222" y="98"/>
                </a:lnTo>
                <a:lnTo>
                  <a:pt x="7232" y="109"/>
                </a:lnTo>
                <a:lnTo>
                  <a:pt x="7243" y="116"/>
                </a:lnTo>
                <a:lnTo>
                  <a:pt x="7254" y="125"/>
                </a:lnTo>
                <a:lnTo>
                  <a:pt x="7265" y="130"/>
                </a:lnTo>
                <a:lnTo>
                  <a:pt x="7275" y="129"/>
                </a:lnTo>
                <a:lnTo>
                  <a:pt x="7285" y="123"/>
                </a:lnTo>
                <a:lnTo>
                  <a:pt x="7300" y="129"/>
                </a:lnTo>
                <a:lnTo>
                  <a:pt x="7314" y="135"/>
                </a:lnTo>
                <a:lnTo>
                  <a:pt x="7324" y="136"/>
                </a:lnTo>
                <a:lnTo>
                  <a:pt x="7333" y="132"/>
                </a:lnTo>
                <a:lnTo>
                  <a:pt x="7347" y="122"/>
                </a:lnTo>
                <a:lnTo>
                  <a:pt x="7368" y="101"/>
                </a:lnTo>
                <a:lnTo>
                  <a:pt x="7378" y="89"/>
                </a:lnTo>
                <a:lnTo>
                  <a:pt x="7387" y="78"/>
                </a:lnTo>
                <a:lnTo>
                  <a:pt x="7402" y="58"/>
                </a:lnTo>
                <a:lnTo>
                  <a:pt x="7409" y="49"/>
                </a:lnTo>
                <a:lnTo>
                  <a:pt x="7418" y="52"/>
                </a:lnTo>
                <a:lnTo>
                  <a:pt x="7432" y="62"/>
                </a:lnTo>
                <a:lnTo>
                  <a:pt x="7443" y="65"/>
                </a:lnTo>
                <a:lnTo>
                  <a:pt x="7452" y="67"/>
                </a:lnTo>
                <a:lnTo>
                  <a:pt x="7460" y="69"/>
                </a:lnTo>
                <a:lnTo>
                  <a:pt x="7470" y="67"/>
                </a:lnTo>
                <a:lnTo>
                  <a:pt x="7478" y="67"/>
                </a:lnTo>
                <a:lnTo>
                  <a:pt x="7486" y="69"/>
                </a:lnTo>
                <a:lnTo>
                  <a:pt x="7501" y="70"/>
                </a:lnTo>
                <a:lnTo>
                  <a:pt x="7511" y="71"/>
                </a:lnTo>
                <a:lnTo>
                  <a:pt x="7525" y="76"/>
                </a:lnTo>
                <a:lnTo>
                  <a:pt x="7538" y="76"/>
                </a:lnTo>
                <a:lnTo>
                  <a:pt x="7551" y="83"/>
                </a:lnTo>
                <a:lnTo>
                  <a:pt x="7559" y="86"/>
                </a:lnTo>
                <a:lnTo>
                  <a:pt x="7563" y="88"/>
                </a:lnTo>
                <a:lnTo>
                  <a:pt x="7570" y="90"/>
                </a:lnTo>
                <a:lnTo>
                  <a:pt x="7578" y="92"/>
                </a:lnTo>
                <a:lnTo>
                  <a:pt x="7594" y="90"/>
                </a:lnTo>
                <a:lnTo>
                  <a:pt x="7607" y="91"/>
                </a:lnTo>
                <a:lnTo>
                  <a:pt x="7618" y="93"/>
                </a:lnTo>
                <a:lnTo>
                  <a:pt x="7628" y="93"/>
                </a:lnTo>
                <a:lnTo>
                  <a:pt x="7647" y="95"/>
                </a:lnTo>
                <a:lnTo>
                  <a:pt x="7660" y="96"/>
                </a:lnTo>
                <a:lnTo>
                  <a:pt x="7670" y="96"/>
                </a:lnTo>
                <a:lnTo>
                  <a:pt x="7687" y="98"/>
                </a:lnTo>
                <a:lnTo>
                  <a:pt x="7704" y="97"/>
                </a:lnTo>
                <a:lnTo>
                  <a:pt x="7716" y="96"/>
                </a:lnTo>
                <a:lnTo>
                  <a:pt x="7732" y="96"/>
                </a:lnTo>
                <a:lnTo>
                  <a:pt x="7751" y="97"/>
                </a:lnTo>
                <a:lnTo>
                  <a:pt x="7771" y="98"/>
                </a:lnTo>
                <a:lnTo>
                  <a:pt x="7793" y="99"/>
                </a:lnTo>
                <a:lnTo>
                  <a:pt x="7819" y="99"/>
                </a:lnTo>
                <a:lnTo>
                  <a:pt x="7840" y="99"/>
                </a:lnTo>
                <a:lnTo>
                  <a:pt x="7850" y="99"/>
                </a:lnTo>
                <a:lnTo>
                  <a:pt x="7876" y="99"/>
                </a:lnTo>
                <a:lnTo>
                  <a:pt x="7895" y="99"/>
                </a:lnTo>
                <a:lnTo>
                  <a:pt x="7908" y="99"/>
                </a:lnTo>
                <a:lnTo>
                  <a:pt x="7938" y="97"/>
                </a:lnTo>
                <a:lnTo>
                  <a:pt x="7958" y="98"/>
                </a:lnTo>
                <a:lnTo>
                  <a:pt x="7973" y="93"/>
                </a:lnTo>
                <a:lnTo>
                  <a:pt x="7985" y="82"/>
                </a:lnTo>
                <a:lnTo>
                  <a:pt x="7996" y="74"/>
                </a:lnTo>
                <a:lnTo>
                  <a:pt x="8014" y="72"/>
                </a:lnTo>
                <a:lnTo>
                  <a:pt x="8028" y="71"/>
                </a:lnTo>
                <a:lnTo>
                  <a:pt x="8048" y="67"/>
                </a:lnTo>
                <a:lnTo>
                  <a:pt x="8073" y="63"/>
                </a:lnTo>
                <a:lnTo>
                  <a:pt x="8102" y="61"/>
                </a:lnTo>
                <a:lnTo>
                  <a:pt x="8121" y="58"/>
                </a:lnTo>
                <a:lnTo>
                  <a:pt x="8135" y="57"/>
                </a:lnTo>
                <a:lnTo>
                  <a:pt x="8148" y="54"/>
                </a:lnTo>
                <a:lnTo>
                  <a:pt x="8161" y="52"/>
                </a:lnTo>
                <a:lnTo>
                  <a:pt x="8175" y="50"/>
                </a:lnTo>
                <a:lnTo>
                  <a:pt x="8186" y="48"/>
                </a:lnTo>
                <a:lnTo>
                  <a:pt x="8195" y="44"/>
                </a:lnTo>
                <a:lnTo>
                  <a:pt x="8206" y="40"/>
                </a:lnTo>
                <a:lnTo>
                  <a:pt x="8221" y="38"/>
                </a:lnTo>
                <a:lnTo>
                  <a:pt x="8229" y="37"/>
                </a:lnTo>
                <a:lnTo>
                  <a:pt x="8243" y="35"/>
                </a:lnTo>
                <a:lnTo>
                  <a:pt x="8254" y="35"/>
                </a:lnTo>
                <a:lnTo>
                  <a:pt x="8264" y="34"/>
                </a:lnTo>
                <a:lnTo>
                  <a:pt x="8277" y="32"/>
                </a:lnTo>
                <a:lnTo>
                  <a:pt x="8292" y="31"/>
                </a:lnTo>
                <a:lnTo>
                  <a:pt x="8308" y="28"/>
                </a:lnTo>
                <a:lnTo>
                  <a:pt x="8320" y="26"/>
                </a:lnTo>
                <a:lnTo>
                  <a:pt x="8335" y="23"/>
                </a:lnTo>
                <a:lnTo>
                  <a:pt x="8349" y="21"/>
                </a:lnTo>
                <a:lnTo>
                  <a:pt x="8366" y="18"/>
                </a:lnTo>
                <a:lnTo>
                  <a:pt x="8402" y="12"/>
                </a:lnTo>
                <a:lnTo>
                  <a:pt x="8426" y="0"/>
                </a:lnTo>
                <a:lnTo>
                  <a:pt x="8426" y="6"/>
                </a:lnTo>
                <a:lnTo>
                  <a:pt x="8402" y="24"/>
                </a:lnTo>
                <a:lnTo>
                  <a:pt x="8366" y="31"/>
                </a:lnTo>
                <a:lnTo>
                  <a:pt x="8349" y="34"/>
                </a:lnTo>
                <a:lnTo>
                  <a:pt x="8335" y="37"/>
                </a:lnTo>
                <a:lnTo>
                  <a:pt x="8320" y="39"/>
                </a:lnTo>
                <a:lnTo>
                  <a:pt x="8308" y="40"/>
                </a:lnTo>
                <a:lnTo>
                  <a:pt x="8292" y="45"/>
                </a:lnTo>
                <a:lnTo>
                  <a:pt x="8277" y="50"/>
                </a:lnTo>
                <a:lnTo>
                  <a:pt x="8264" y="51"/>
                </a:lnTo>
                <a:lnTo>
                  <a:pt x="8254" y="53"/>
                </a:lnTo>
                <a:lnTo>
                  <a:pt x="8243" y="54"/>
                </a:lnTo>
                <a:lnTo>
                  <a:pt x="8229" y="54"/>
                </a:lnTo>
                <a:lnTo>
                  <a:pt x="8221" y="54"/>
                </a:lnTo>
                <a:lnTo>
                  <a:pt x="8206" y="59"/>
                </a:lnTo>
                <a:lnTo>
                  <a:pt x="8195" y="62"/>
                </a:lnTo>
                <a:lnTo>
                  <a:pt x="8186" y="64"/>
                </a:lnTo>
                <a:lnTo>
                  <a:pt x="8175" y="66"/>
                </a:lnTo>
                <a:lnTo>
                  <a:pt x="8161" y="70"/>
                </a:lnTo>
                <a:lnTo>
                  <a:pt x="8148" y="72"/>
                </a:lnTo>
                <a:lnTo>
                  <a:pt x="8135" y="74"/>
                </a:lnTo>
                <a:lnTo>
                  <a:pt x="8121" y="78"/>
                </a:lnTo>
                <a:lnTo>
                  <a:pt x="8102" y="103"/>
                </a:lnTo>
                <a:lnTo>
                  <a:pt x="8073" y="96"/>
                </a:lnTo>
                <a:lnTo>
                  <a:pt x="8048" y="97"/>
                </a:lnTo>
                <a:lnTo>
                  <a:pt x="8028" y="99"/>
                </a:lnTo>
                <a:lnTo>
                  <a:pt x="8014" y="100"/>
                </a:lnTo>
                <a:lnTo>
                  <a:pt x="7996" y="101"/>
                </a:lnTo>
                <a:lnTo>
                  <a:pt x="7985" y="104"/>
                </a:lnTo>
                <a:lnTo>
                  <a:pt x="7973" y="127"/>
                </a:lnTo>
                <a:lnTo>
                  <a:pt x="7958" y="131"/>
                </a:lnTo>
                <a:lnTo>
                  <a:pt x="7938" y="132"/>
                </a:lnTo>
                <a:lnTo>
                  <a:pt x="7908" y="136"/>
                </a:lnTo>
                <a:lnTo>
                  <a:pt x="7895" y="166"/>
                </a:lnTo>
                <a:lnTo>
                  <a:pt x="7876" y="174"/>
                </a:lnTo>
                <a:lnTo>
                  <a:pt x="7850" y="178"/>
                </a:lnTo>
                <a:lnTo>
                  <a:pt x="7840" y="179"/>
                </a:lnTo>
                <a:lnTo>
                  <a:pt x="7819" y="180"/>
                </a:lnTo>
                <a:lnTo>
                  <a:pt x="7793" y="180"/>
                </a:lnTo>
                <a:lnTo>
                  <a:pt x="7771" y="177"/>
                </a:lnTo>
                <a:lnTo>
                  <a:pt x="7751" y="174"/>
                </a:lnTo>
                <a:lnTo>
                  <a:pt x="7732" y="170"/>
                </a:lnTo>
                <a:lnTo>
                  <a:pt x="7716" y="166"/>
                </a:lnTo>
                <a:lnTo>
                  <a:pt x="7704" y="161"/>
                </a:lnTo>
                <a:lnTo>
                  <a:pt x="7687" y="152"/>
                </a:lnTo>
                <a:lnTo>
                  <a:pt x="7670" y="149"/>
                </a:lnTo>
                <a:lnTo>
                  <a:pt x="7660" y="148"/>
                </a:lnTo>
                <a:lnTo>
                  <a:pt x="7647" y="147"/>
                </a:lnTo>
                <a:lnTo>
                  <a:pt x="7628" y="145"/>
                </a:lnTo>
                <a:lnTo>
                  <a:pt x="7618" y="142"/>
                </a:lnTo>
                <a:lnTo>
                  <a:pt x="7607" y="140"/>
                </a:lnTo>
                <a:lnTo>
                  <a:pt x="7594" y="138"/>
                </a:lnTo>
                <a:lnTo>
                  <a:pt x="7578" y="134"/>
                </a:lnTo>
                <a:lnTo>
                  <a:pt x="7570" y="131"/>
                </a:lnTo>
                <a:lnTo>
                  <a:pt x="7563" y="132"/>
                </a:lnTo>
                <a:lnTo>
                  <a:pt x="7559" y="132"/>
                </a:lnTo>
                <a:lnTo>
                  <a:pt x="7551" y="132"/>
                </a:lnTo>
                <a:lnTo>
                  <a:pt x="7538" y="130"/>
                </a:lnTo>
                <a:lnTo>
                  <a:pt x="7525" y="127"/>
                </a:lnTo>
                <a:lnTo>
                  <a:pt x="7511" y="128"/>
                </a:lnTo>
                <a:lnTo>
                  <a:pt x="7501" y="130"/>
                </a:lnTo>
                <a:lnTo>
                  <a:pt x="7486" y="131"/>
                </a:lnTo>
                <a:lnTo>
                  <a:pt x="7478" y="132"/>
                </a:lnTo>
                <a:lnTo>
                  <a:pt x="7470" y="132"/>
                </a:lnTo>
                <a:lnTo>
                  <a:pt x="7460" y="128"/>
                </a:lnTo>
                <a:lnTo>
                  <a:pt x="7452" y="125"/>
                </a:lnTo>
                <a:lnTo>
                  <a:pt x="7443" y="122"/>
                </a:lnTo>
                <a:lnTo>
                  <a:pt x="7432" y="118"/>
                </a:lnTo>
                <a:lnTo>
                  <a:pt x="7418" y="108"/>
                </a:lnTo>
                <a:lnTo>
                  <a:pt x="7409" y="103"/>
                </a:lnTo>
                <a:lnTo>
                  <a:pt x="7402" y="99"/>
                </a:lnTo>
                <a:lnTo>
                  <a:pt x="7387" y="91"/>
                </a:lnTo>
                <a:lnTo>
                  <a:pt x="7378" y="97"/>
                </a:lnTo>
                <a:lnTo>
                  <a:pt x="7368" y="104"/>
                </a:lnTo>
                <a:lnTo>
                  <a:pt x="7347" y="122"/>
                </a:lnTo>
                <a:lnTo>
                  <a:pt x="7333" y="132"/>
                </a:lnTo>
                <a:lnTo>
                  <a:pt x="7324" y="141"/>
                </a:lnTo>
                <a:lnTo>
                  <a:pt x="7314" y="150"/>
                </a:lnTo>
                <a:lnTo>
                  <a:pt x="7300" y="161"/>
                </a:lnTo>
                <a:lnTo>
                  <a:pt x="7285" y="174"/>
                </a:lnTo>
                <a:lnTo>
                  <a:pt x="7275" y="182"/>
                </a:lnTo>
                <a:lnTo>
                  <a:pt x="7265" y="189"/>
                </a:lnTo>
                <a:lnTo>
                  <a:pt x="7254" y="193"/>
                </a:lnTo>
                <a:lnTo>
                  <a:pt x="7243" y="191"/>
                </a:lnTo>
                <a:lnTo>
                  <a:pt x="7232" y="186"/>
                </a:lnTo>
                <a:lnTo>
                  <a:pt x="7222" y="180"/>
                </a:lnTo>
                <a:lnTo>
                  <a:pt x="7213" y="172"/>
                </a:lnTo>
                <a:lnTo>
                  <a:pt x="7209" y="167"/>
                </a:lnTo>
                <a:lnTo>
                  <a:pt x="7200" y="157"/>
                </a:lnTo>
                <a:lnTo>
                  <a:pt x="7190" y="147"/>
                </a:lnTo>
                <a:lnTo>
                  <a:pt x="7183" y="138"/>
                </a:lnTo>
                <a:lnTo>
                  <a:pt x="7171" y="131"/>
                </a:lnTo>
                <a:lnTo>
                  <a:pt x="7159" y="132"/>
                </a:lnTo>
                <a:lnTo>
                  <a:pt x="7151" y="141"/>
                </a:lnTo>
                <a:lnTo>
                  <a:pt x="7138" y="144"/>
                </a:lnTo>
                <a:lnTo>
                  <a:pt x="7126" y="142"/>
                </a:lnTo>
                <a:lnTo>
                  <a:pt x="7114" y="148"/>
                </a:lnTo>
                <a:lnTo>
                  <a:pt x="7098" y="149"/>
                </a:lnTo>
                <a:lnTo>
                  <a:pt x="7092" y="157"/>
                </a:lnTo>
                <a:lnTo>
                  <a:pt x="7079" y="189"/>
                </a:lnTo>
                <a:lnTo>
                  <a:pt x="7068" y="215"/>
                </a:lnTo>
                <a:lnTo>
                  <a:pt x="7059" y="222"/>
                </a:lnTo>
                <a:lnTo>
                  <a:pt x="7045" y="226"/>
                </a:lnTo>
                <a:lnTo>
                  <a:pt x="7032" y="237"/>
                </a:lnTo>
                <a:lnTo>
                  <a:pt x="7016" y="246"/>
                </a:lnTo>
                <a:lnTo>
                  <a:pt x="6990" y="250"/>
                </a:lnTo>
                <a:lnTo>
                  <a:pt x="6975" y="250"/>
                </a:lnTo>
                <a:lnTo>
                  <a:pt x="6956" y="256"/>
                </a:lnTo>
                <a:lnTo>
                  <a:pt x="6936" y="269"/>
                </a:lnTo>
                <a:lnTo>
                  <a:pt x="6917" y="282"/>
                </a:lnTo>
                <a:lnTo>
                  <a:pt x="6902" y="289"/>
                </a:lnTo>
                <a:lnTo>
                  <a:pt x="6888" y="292"/>
                </a:lnTo>
                <a:lnTo>
                  <a:pt x="6865" y="297"/>
                </a:lnTo>
                <a:lnTo>
                  <a:pt x="6840" y="296"/>
                </a:lnTo>
                <a:lnTo>
                  <a:pt x="6834" y="295"/>
                </a:lnTo>
                <a:lnTo>
                  <a:pt x="6827" y="294"/>
                </a:lnTo>
                <a:lnTo>
                  <a:pt x="6804" y="295"/>
                </a:lnTo>
                <a:lnTo>
                  <a:pt x="6788" y="305"/>
                </a:lnTo>
                <a:lnTo>
                  <a:pt x="6780" y="308"/>
                </a:lnTo>
                <a:lnTo>
                  <a:pt x="6768" y="309"/>
                </a:lnTo>
                <a:lnTo>
                  <a:pt x="6759" y="308"/>
                </a:lnTo>
                <a:lnTo>
                  <a:pt x="6753" y="307"/>
                </a:lnTo>
                <a:lnTo>
                  <a:pt x="6734" y="300"/>
                </a:lnTo>
                <a:lnTo>
                  <a:pt x="6721" y="294"/>
                </a:lnTo>
                <a:lnTo>
                  <a:pt x="6705" y="290"/>
                </a:lnTo>
                <a:lnTo>
                  <a:pt x="6687" y="292"/>
                </a:lnTo>
                <a:lnTo>
                  <a:pt x="6670" y="291"/>
                </a:lnTo>
                <a:lnTo>
                  <a:pt x="6653" y="287"/>
                </a:lnTo>
                <a:lnTo>
                  <a:pt x="6639" y="283"/>
                </a:lnTo>
                <a:lnTo>
                  <a:pt x="6617" y="276"/>
                </a:lnTo>
                <a:lnTo>
                  <a:pt x="6597" y="269"/>
                </a:lnTo>
                <a:lnTo>
                  <a:pt x="6585" y="267"/>
                </a:lnTo>
                <a:lnTo>
                  <a:pt x="6567" y="263"/>
                </a:lnTo>
                <a:lnTo>
                  <a:pt x="6552" y="258"/>
                </a:lnTo>
                <a:lnTo>
                  <a:pt x="6539" y="255"/>
                </a:lnTo>
                <a:lnTo>
                  <a:pt x="6531" y="253"/>
                </a:lnTo>
                <a:lnTo>
                  <a:pt x="6514" y="248"/>
                </a:lnTo>
                <a:lnTo>
                  <a:pt x="6499" y="245"/>
                </a:lnTo>
                <a:lnTo>
                  <a:pt x="6485" y="245"/>
                </a:lnTo>
                <a:lnTo>
                  <a:pt x="6472" y="244"/>
                </a:lnTo>
                <a:lnTo>
                  <a:pt x="6455" y="241"/>
                </a:lnTo>
                <a:lnTo>
                  <a:pt x="6437" y="235"/>
                </a:lnTo>
                <a:lnTo>
                  <a:pt x="6425" y="233"/>
                </a:lnTo>
                <a:lnTo>
                  <a:pt x="6421" y="235"/>
                </a:lnTo>
                <a:lnTo>
                  <a:pt x="6399" y="240"/>
                </a:lnTo>
                <a:lnTo>
                  <a:pt x="6383" y="241"/>
                </a:lnTo>
                <a:lnTo>
                  <a:pt x="6367" y="242"/>
                </a:lnTo>
                <a:lnTo>
                  <a:pt x="6351" y="239"/>
                </a:lnTo>
                <a:lnTo>
                  <a:pt x="6335" y="234"/>
                </a:lnTo>
                <a:lnTo>
                  <a:pt x="6324" y="231"/>
                </a:lnTo>
                <a:lnTo>
                  <a:pt x="6306" y="228"/>
                </a:lnTo>
                <a:lnTo>
                  <a:pt x="6297" y="227"/>
                </a:lnTo>
                <a:lnTo>
                  <a:pt x="6282" y="226"/>
                </a:lnTo>
                <a:lnTo>
                  <a:pt x="6274" y="228"/>
                </a:lnTo>
                <a:lnTo>
                  <a:pt x="6260" y="228"/>
                </a:lnTo>
                <a:lnTo>
                  <a:pt x="6242" y="226"/>
                </a:lnTo>
                <a:lnTo>
                  <a:pt x="6228" y="229"/>
                </a:lnTo>
                <a:lnTo>
                  <a:pt x="6218" y="242"/>
                </a:lnTo>
                <a:lnTo>
                  <a:pt x="6197" y="268"/>
                </a:lnTo>
                <a:lnTo>
                  <a:pt x="6179" y="287"/>
                </a:lnTo>
                <a:lnTo>
                  <a:pt x="6164" y="300"/>
                </a:lnTo>
                <a:lnTo>
                  <a:pt x="6140" y="310"/>
                </a:lnTo>
                <a:lnTo>
                  <a:pt x="6126" y="314"/>
                </a:lnTo>
                <a:lnTo>
                  <a:pt x="6107" y="318"/>
                </a:lnTo>
                <a:lnTo>
                  <a:pt x="6079" y="324"/>
                </a:lnTo>
                <a:lnTo>
                  <a:pt x="6062" y="330"/>
                </a:lnTo>
                <a:lnTo>
                  <a:pt x="6050" y="343"/>
                </a:lnTo>
                <a:lnTo>
                  <a:pt x="6022" y="363"/>
                </a:lnTo>
                <a:lnTo>
                  <a:pt x="6007" y="366"/>
                </a:lnTo>
                <a:lnTo>
                  <a:pt x="5980" y="372"/>
                </a:lnTo>
                <a:lnTo>
                  <a:pt x="5969" y="371"/>
                </a:lnTo>
                <a:lnTo>
                  <a:pt x="5958" y="370"/>
                </a:lnTo>
                <a:lnTo>
                  <a:pt x="5935" y="370"/>
                </a:lnTo>
                <a:lnTo>
                  <a:pt x="5916" y="371"/>
                </a:lnTo>
                <a:lnTo>
                  <a:pt x="5897" y="371"/>
                </a:lnTo>
                <a:lnTo>
                  <a:pt x="5877" y="374"/>
                </a:lnTo>
                <a:lnTo>
                  <a:pt x="5864" y="376"/>
                </a:lnTo>
                <a:lnTo>
                  <a:pt x="5833" y="370"/>
                </a:lnTo>
                <a:lnTo>
                  <a:pt x="5820" y="371"/>
                </a:lnTo>
                <a:lnTo>
                  <a:pt x="5802" y="373"/>
                </a:lnTo>
                <a:lnTo>
                  <a:pt x="5786" y="375"/>
                </a:lnTo>
                <a:lnTo>
                  <a:pt x="5776" y="376"/>
                </a:lnTo>
                <a:lnTo>
                  <a:pt x="5765" y="376"/>
                </a:lnTo>
                <a:lnTo>
                  <a:pt x="5760" y="375"/>
                </a:lnTo>
                <a:lnTo>
                  <a:pt x="5754" y="375"/>
                </a:lnTo>
                <a:lnTo>
                  <a:pt x="5748" y="376"/>
                </a:lnTo>
                <a:lnTo>
                  <a:pt x="5741" y="379"/>
                </a:lnTo>
                <a:lnTo>
                  <a:pt x="5737" y="379"/>
                </a:lnTo>
                <a:lnTo>
                  <a:pt x="5730" y="380"/>
                </a:lnTo>
                <a:lnTo>
                  <a:pt x="5726" y="380"/>
                </a:lnTo>
                <a:lnTo>
                  <a:pt x="5722" y="380"/>
                </a:lnTo>
                <a:lnTo>
                  <a:pt x="5706" y="381"/>
                </a:lnTo>
                <a:lnTo>
                  <a:pt x="5696" y="380"/>
                </a:lnTo>
                <a:lnTo>
                  <a:pt x="5689" y="380"/>
                </a:lnTo>
                <a:lnTo>
                  <a:pt x="5677" y="380"/>
                </a:lnTo>
                <a:lnTo>
                  <a:pt x="5666" y="379"/>
                </a:lnTo>
                <a:lnTo>
                  <a:pt x="5662" y="379"/>
                </a:lnTo>
                <a:lnTo>
                  <a:pt x="5655" y="377"/>
                </a:lnTo>
                <a:lnTo>
                  <a:pt x="5648" y="376"/>
                </a:lnTo>
                <a:lnTo>
                  <a:pt x="5636" y="375"/>
                </a:lnTo>
                <a:lnTo>
                  <a:pt x="5626" y="374"/>
                </a:lnTo>
                <a:lnTo>
                  <a:pt x="5621" y="373"/>
                </a:lnTo>
                <a:lnTo>
                  <a:pt x="5614" y="371"/>
                </a:lnTo>
                <a:lnTo>
                  <a:pt x="5610" y="370"/>
                </a:lnTo>
                <a:lnTo>
                  <a:pt x="5603" y="370"/>
                </a:lnTo>
                <a:lnTo>
                  <a:pt x="5595" y="370"/>
                </a:lnTo>
                <a:lnTo>
                  <a:pt x="5586" y="371"/>
                </a:lnTo>
                <a:lnTo>
                  <a:pt x="5581" y="371"/>
                </a:lnTo>
                <a:lnTo>
                  <a:pt x="5576" y="373"/>
                </a:lnTo>
                <a:lnTo>
                  <a:pt x="5572" y="373"/>
                </a:lnTo>
                <a:lnTo>
                  <a:pt x="5563" y="374"/>
                </a:lnTo>
                <a:lnTo>
                  <a:pt x="5560" y="374"/>
                </a:lnTo>
                <a:lnTo>
                  <a:pt x="5549" y="374"/>
                </a:lnTo>
                <a:lnTo>
                  <a:pt x="5541" y="377"/>
                </a:lnTo>
                <a:lnTo>
                  <a:pt x="5535" y="379"/>
                </a:lnTo>
                <a:lnTo>
                  <a:pt x="5532" y="379"/>
                </a:lnTo>
                <a:lnTo>
                  <a:pt x="5525" y="381"/>
                </a:lnTo>
                <a:lnTo>
                  <a:pt x="5517" y="383"/>
                </a:lnTo>
                <a:lnTo>
                  <a:pt x="5510" y="384"/>
                </a:lnTo>
                <a:lnTo>
                  <a:pt x="5504" y="383"/>
                </a:lnTo>
                <a:lnTo>
                  <a:pt x="5500" y="383"/>
                </a:lnTo>
                <a:lnTo>
                  <a:pt x="5489" y="383"/>
                </a:lnTo>
                <a:lnTo>
                  <a:pt x="5480" y="382"/>
                </a:lnTo>
                <a:lnTo>
                  <a:pt x="5469" y="381"/>
                </a:lnTo>
                <a:lnTo>
                  <a:pt x="5456" y="380"/>
                </a:lnTo>
                <a:lnTo>
                  <a:pt x="5445" y="380"/>
                </a:lnTo>
                <a:lnTo>
                  <a:pt x="5433" y="380"/>
                </a:lnTo>
                <a:lnTo>
                  <a:pt x="5421" y="379"/>
                </a:lnTo>
                <a:lnTo>
                  <a:pt x="5413" y="379"/>
                </a:lnTo>
                <a:lnTo>
                  <a:pt x="5407" y="377"/>
                </a:lnTo>
                <a:lnTo>
                  <a:pt x="5403" y="377"/>
                </a:lnTo>
                <a:lnTo>
                  <a:pt x="5394" y="376"/>
                </a:lnTo>
                <a:lnTo>
                  <a:pt x="5390" y="376"/>
                </a:lnTo>
                <a:lnTo>
                  <a:pt x="5385" y="375"/>
                </a:lnTo>
                <a:lnTo>
                  <a:pt x="5372" y="374"/>
                </a:lnTo>
                <a:lnTo>
                  <a:pt x="5353" y="359"/>
                </a:lnTo>
                <a:lnTo>
                  <a:pt x="5342" y="338"/>
                </a:lnTo>
                <a:lnTo>
                  <a:pt x="5332" y="327"/>
                </a:lnTo>
                <a:lnTo>
                  <a:pt x="5319" y="322"/>
                </a:lnTo>
                <a:lnTo>
                  <a:pt x="5313" y="320"/>
                </a:lnTo>
                <a:lnTo>
                  <a:pt x="5300" y="317"/>
                </a:lnTo>
                <a:lnTo>
                  <a:pt x="5288" y="312"/>
                </a:lnTo>
                <a:lnTo>
                  <a:pt x="5280" y="307"/>
                </a:lnTo>
                <a:lnTo>
                  <a:pt x="5273" y="303"/>
                </a:lnTo>
                <a:lnTo>
                  <a:pt x="5269" y="300"/>
                </a:lnTo>
                <a:lnTo>
                  <a:pt x="5262" y="298"/>
                </a:lnTo>
                <a:lnTo>
                  <a:pt x="5259" y="297"/>
                </a:lnTo>
                <a:lnTo>
                  <a:pt x="5253" y="296"/>
                </a:lnTo>
                <a:lnTo>
                  <a:pt x="5249" y="296"/>
                </a:lnTo>
                <a:lnTo>
                  <a:pt x="5240" y="291"/>
                </a:lnTo>
                <a:lnTo>
                  <a:pt x="5236" y="289"/>
                </a:lnTo>
                <a:lnTo>
                  <a:pt x="5231" y="286"/>
                </a:lnTo>
                <a:lnTo>
                  <a:pt x="5222" y="283"/>
                </a:lnTo>
                <a:lnTo>
                  <a:pt x="5214" y="280"/>
                </a:lnTo>
                <a:lnTo>
                  <a:pt x="5204" y="247"/>
                </a:lnTo>
                <a:lnTo>
                  <a:pt x="5195" y="193"/>
                </a:lnTo>
                <a:lnTo>
                  <a:pt x="5170" y="173"/>
                </a:lnTo>
                <a:lnTo>
                  <a:pt x="5151" y="180"/>
                </a:lnTo>
                <a:lnTo>
                  <a:pt x="5129" y="192"/>
                </a:lnTo>
                <a:lnTo>
                  <a:pt x="5111" y="199"/>
                </a:lnTo>
                <a:lnTo>
                  <a:pt x="5095" y="203"/>
                </a:lnTo>
                <a:lnTo>
                  <a:pt x="5076" y="203"/>
                </a:lnTo>
                <a:lnTo>
                  <a:pt x="5059" y="221"/>
                </a:lnTo>
                <a:lnTo>
                  <a:pt x="5047" y="238"/>
                </a:lnTo>
                <a:lnTo>
                  <a:pt x="5038" y="251"/>
                </a:lnTo>
                <a:lnTo>
                  <a:pt x="5027" y="265"/>
                </a:lnTo>
                <a:lnTo>
                  <a:pt x="5014" y="282"/>
                </a:lnTo>
                <a:lnTo>
                  <a:pt x="5005" y="294"/>
                </a:lnTo>
                <a:lnTo>
                  <a:pt x="4994" y="308"/>
                </a:lnTo>
                <a:lnTo>
                  <a:pt x="4982" y="323"/>
                </a:lnTo>
                <a:lnTo>
                  <a:pt x="4978" y="331"/>
                </a:lnTo>
                <a:lnTo>
                  <a:pt x="4968" y="343"/>
                </a:lnTo>
                <a:lnTo>
                  <a:pt x="4964" y="348"/>
                </a:lnTo>
                <a:lnTo>
                  <a:pt x="4960" y="355"/>
                </a:lnTo>
                <a:lnTo>
                  <a:pt x="4954" y="362"/>
                </a:lnTo>
                <a:lnTo>
                  <a:pt x="4948" y="370"/>
                </a:lnTo>
                <a:lnTo>
                  <a:pt x="4939" y="382"/>
                </a:lnTo>
                <a:lnTo>
                  <a:pt x="4930" y="394"/>
                </a:lnTo>
                <a:lnTo>
                  <a:pt x="4920" y="408"/>
                </a:lnTo>
                <a:lnTo>
                  <a:pt x="4907" y="412"/>
                </a:lnTo>
                <a:lnTo>
                  <a:pt x="4900" y="412"/>
                </a:lnTo>
                <a:lnTo>
                  <a:pt x="4890" y="412"/>
                </a:lnTo>
                <a:lnTo>
                  <a:pt x="4883" y="412"/>
                </a:lnTo>
                <a:lnTo>
                  <a:pt x="4875" y="411"/>
                </a:lnTo>
                <a:lnTo>
                  <a:pt x="4867" y="411"/>
                </a:lnTo>
                <a:lnTo>
                  <a:pt x="4861" y="410"/>
                </a:lnTo>
                <a:lnTo>
                  <a:pt x="4852" y="410"/>
                </a:lnTo>
                <a:lnTo>
                  <a:pt x="4848" y="408"/>
                </a:lnTo>
                <a:lnTo>
                  <a:pt x="4841" y="405"/>
                </a:lnTo>
                <a:lnTo>
                  <a:pt x="4834" y="401"/>
                </a:lnTo>
                <a:lnTo>
                  <a:pt x="4824" y="397"/>
                </a:lnTo>
                <a:lnTo>
                  <a:pt x="4818" y="395"/>
                </a:lnTo>
                <a:lnTo>
                  <a:pt x="4808" y="389"/>
                </a:lnTo>
                <a:lnTo>
                  <a:pt x="4802" y="387"/>
                </a:lnTo>
                <a:lnTo>
                  <a:pt x="4797" y="385"/>
                </a:lnTo>
                <a:lnTo>
                  <a:pt x="4791" y="382"/>
                </a:lnTo>
                <a:lnTo>
                  <a:pt x="4783" y="377"/>
                </a:lnTo>
                <a:lnTo>
                  <a:pt x="4772" y="373"/>
                </a:lnTo>
                <a:lnTo>
                  <a:pt x="4760" y="360"/>
                </a:lnTo>
                <a:lnTo>
                  <a:pt x="4742" y="353"/>
                </a:lnTo>
                <a:lnTo>
                  <a:pt x="4721" y="343"/>
                </a:lnTo>
                <a:lnTo>
                  <a:pt x="4711" y="355"/>
                </a:lnTo>
                <a:lnTo>
                  <a:pt x="4693" y="377"/>
                </a:lnTo>
                <a:lnTo>
                  <a:pt x="4681" y="392"/>
                </a:lnTo>
                <a:lnTo>
                  <a:pt x="4666" y="411"/>
                </a:lnTo>
                <a:lnTo>
                  <a:pt x="4658" y="412"/>
                </a:lnTo>
                <a:lnTo>
                  <a:pt x="4641" y="413"/>
                </a:lnTo>
                <a:lnTo>
                  <a:pt x="4626" y="413"/>
                </a:lnTo>
                <a:lnTo>
                  <a:pt x="4612" y="412"/>
                </a:lnTo>
                <a:lnTo>
                  <a:pt x="4604" y="412"/>
                </a:lnTo>
                <a:lnTo>
                  <a:pt x="4582" y="410"/>
                </a:lnTo>
                <a:lnTo>
                  <a:pt x="4572" y="410"/>
                </a:lnTo>
                <a:lnTo>
                  <a:pt x="4561" y="409"/>
                </a:lnTo>
                <a:lnTo>
                  <a:pt x="4541" y="409"/>
                </a:lnTo>
                <a:lnTo>
                  <a:pt x="4527" y="409"/>
                </a:lnTo>
                <a:lnTo>
                  <a:pt x="4512" y="409"/>
                </a:lnTo>
                <a:lnTo>
                  <a:pt x="4500" y="409"/>
                </a:lnTo>
                <a:lnTo>
                  <a:pt x="4485" y="407"/>
                </a:lnTo>
                <a:lnTo>
                  <a:pt x="4470" y="406"/>
                </a:lnTo>
                <a:lnTo>
                  <a:pt x="4461" y="405"/>
                </a:lnTo>
                <a:lnTo>
                  <a:pt x="4437" y="402"/>
                </a:lnTo>
                <a:lnTo>
                  <a:pt x="4432" y="401"/>
                </a:lnTo>
                <a:lnTo>
                  <a:pt x="4411" y="400"/>
                </a:lnTo>
                <a:lnTo>
                  <a:pt x="4393" y="399"/>
                </a:lnTo>
                <a:lnTo>
                  <a:pt x="4347" y="396"/>
                </a:lnTo>
                <a:lnTo>
                  <a:pt x="4343" y="395"/>
                </a:lnTo>
                <a:lnTo>
                  <a:pt x="4309" y="396"/>
                </a:lnTo>
                <a:lnTo>
                  <a:pt x="4307" y="396"/>
                </a:lnTo>
                <a:lnTo>
                  <a:pt x="4298" y="396"/>
                </a:lnTo>
                <a:lnTo>
                  <a:pt x="4285" y="397"/>
                </a:lnTo>
                <a:lnTo>
                  <a:pt x="4279" y="398"/>
                </a:lnTo>
                <a:lnTo>
                  <a:pt x="4265" y="399"/>
                </a:lnTo>
                <a:lnTo>
                  <a:pt x="4244" y="400"/>
                </a:lnTo>
                <a:lnTo>
                  <a:pt x="4230" y="402"/>
                </a:lnTo>
                <a:lnTo>
                  <a:pt x="4223" y="402"/>
                </a:lnTo>
                <a:lnTo>
                  <a:pt x="4204" y="403"/>
                </a:lnTo>
                <a:lnTo>
                  <a:pt x="4193" y="405"/>
                </a:lnTo>
                <a:lnTo>
                  <a:pt x="4158" y="406"/>
                </a:lnTo>
                <a:lnTo>
                  <a:pt x="4151" y="406"/>
                </a:lnTo>
                <a:lnTo>
                  <a:pt x="4145" y="406"/>
                </a:lnTo>
                <a:lnTo>
                  <a:pt x="4119" y="405"/>
                </a:lnTo>
                <a:lnTo>
                  <a:pt x="4107" y="403"/>
                </a:lnTo>
                <a:lnTo>
                  <a:pt x="4098" y="401"/>
                </a:lnTo>
                <a:lnTo>
                  <a:pt x="4088" y="401"/>
                </a:lnTo>
                <a:lnTo>
                  <a:pt x="4074" y="399"/>
                </a:lnTo>
                <a:lnTo>
                  <a:pt x="4061" y="397"/>
                </a:lnTo>
                <a:lnTo>
                  <a:pt x="4053" y="396"/>
                </a:lnTo>
                <a:lnTo>
                  <a:pt x="4044" y="395"/>
                </a:lnTo>
                <a:lnTo>
                  <a:pt x="4033" y="394"/>
                </a:lnTo>
                <a:lnTo>
                  <a:pt x="4018" y="393"/>
                </a:lnTo>
                <a:lnTo>
                  <a:pt x="4009" y="390"/>
                </a:lnTo>
                <a:lnTo>
                  <a:pt x="3994" y="386"/>
                </a:lnTo>
                <a:lnTo>
                  <a:pt x="3983" y="385"/>
                </a:lnTo>
                <a:lnTo>
                  <a:pt x="3978" y="384"/>
                </a:lnTo>
                <a:lnTo>
                  <a:pt x="3966" y="382"/>
                </a:lnTo>
                <a:lnTo>
                  <a:pt x="3957" y="382"/>
                </a:lnTo>
                <a:lnTo>
                  <a:pt x="3945" y="380"/>
                </a:lnTo>
                <a:lnTo>
                  <a:pt x="3931" y="375"/>
                </a:lnTo>
                <a:lnTo>
                  <a:pt x="3923" y="373"/>
                </a:lnTo>
                <a:lnTo>
                  <a:pt x="3917" y="371"/>
                </a:lnTo>
                <a:lnTo>
                  <a:pt x="3907" y="367"/>
                </a:lnTo>
                <a:lnTo>
                  <a:pt x="3900" y="362"/>
                </a:lnTo>
                <a:lnTo>
                  <a:pt x="3893" y="359"/>
                </a:lnTo>
                <a:lnTo>
                  <a:pt x="3887" y="356"/>
                </a:lnTo>
                <a:lnTo>
                  <a:pt x="3875" y="350"/>
                </a:lnTo>
                <a:lnTo>
                  <a:pt x="3869" y="348"/>
                </a:lnTo>
                <a:lnTo>
                  <a:pt x="3858" y="345"/>
                </a:lnTo>
                <a:lnTo>
                  <a:pt x="3850" y="342"/>
                </a:lnTo>
                <a:lnTo>
                  <a:pt x="3840" y="337"/>
                </a:lnTo>
                <a:lnTo>
                  <a:pt x="3833" y="336"/>
                </a:lnTo>
                <a:lnTo>
                  <a:pt x="3829" y="336"/>
                </a:lnTo>
                <a:lnTo>
                  <a:pt x="3818" y="334"/>
                </a:lnTo>
                <a:lnTo>
                  <a:pt x="3811" y="332"/>
                </a:lnTo>
                <a:lnTo>
                  <a:pt x="3801" y="330"/>
                </a:lnTo>
                <a:lnTo>
                  <a:pt x="3793" y="328"/>
                </a:lnTo>
                <a:lnTo>
                  <a:pt x="3786" y="325"/>
                </a:lnTo>
                <a:lnTo>
                  <a:pt x="3777" y="321"/>
                </a:lnTo>
                <a:lnTo>
                  <a:pt x="3768" y="304"/>
                </a:lnTo>
                <a:lnTo>
                  <a:pt x="3761" y="289"/>
                </a:lnTo>
                <a:lnTo>
                  <a:pt x="3755" y="278"/>
                </a:lnTo>
                <a:lnTo>
                  <a:pt x="3747" y="278"/>
                </a:lnTo>
                <a:lnTo>
                  <a:pt x="3740" y="278"/>
                </a:lnTo>
                <a:lnTo>
                  <a:pt x="3725" y="278"/>
                </a:lnTo>
                <a:lnTo>
                  <a:pt x="3723" y="279"/>
                </a:lnTo>
                <a:lnTo>
                  <a:pt x="3713" y="281"/>
                </a:lnTo>
                <a:lnTo>
                  <a:pt x="3703" y="283"/>
                </a:lnTo>
                <a:lnTo>
                  <a:pt x="3697" y="284"/>
                </a:lnTo>
                <a:lnTo>
                  <a:pt x="3687" y="286"/>
                </a:lnTo>
                <a:lnTo>
                  <a:pt x="3683" y="291"/>
                </a:lnTo>
                <a:lnTo>
                  <a:pt x="3674" y="304"/>
                </a:lnTo>
                <a:lnTo>
                  <a:pt x="3669" y="311"/>
                </a:lnTo>
                <a:lnTo>
                  <a:pt x="3660" y="323"/>
                </a:lnTo>
                <a:lnTo>
                  <a:pt x="3657" y="328"/>
                </a:lnTo>
                <a:lnTo>
                  <a:pt x="3650" y="328"/>
                </a:lnTo>
                <a:lnTo>
                  <a:pt x="3643" y="323"/>
                </a:lnTo>
                <a:lnTo>
                  <a:pt x="3634" y="319"/>
                </a:lnTo>
                <a:lnTo>
                  <a:pt x="3631" y="317"/>
                </a:lnTo>
                <a:lnTo>
                  <a:pt x="3625" y="315"/>
                </a:lnTo>
                <a:lnTo>
                  <a:pt x="3620" y="308"/>
                </a:lnTo>
                <a:lnTo>
                  <a:pt x="3614" y="306"/>
                </a:lnTo>
                <a:lnTo>
                  <a:pt x="3611" y="304"/>
                </a:lnTo>
                <a:lnTo>
                  <a:pt x="3603" y="298"/>
                </a:lnTo>
                <a:lnTo>
                  <a:pt x="3598" y="295"/>
                </a:lnTo>
                <a:lnTo>
                  <a:pt x="3590" y="290"/>
                </a:lnTo>
                <a:lnTo>
                  <a:pt x="3581" y="287"/>
                </a:lnTo>
                <a:lnTo>
                  <a:pt x="3572" y="286"/>
                </a:lnTo>
                <a:lnTo>
                  <a:pt x="3561" y="280"/>
                </a:lnTo>
                <a:lnTo>
                  <a:pt x="3554" y="273"/>
                </a:lnTo>
                <a:lnTo>
                  <a:pt x="3543" y="267"/>
                </a:lnTo>
                <a:lnTo>
                  <a:pt x="3536" y="265"/>
                </a:lnTo>
                <a:lnTo>
                  <a:pt x="3529" y="274"/>
                </a:lnTo>
                <a:lnTo>
                  <a:pt x="3522" y="284"/>
                </a:lnTo>
                <a:lnTo>
                  <a:pt x="3514" y="297"/>
                </a:lnTo>
                <a:lnTo>
                  <a:pt x="3506" y="295"/>
                </a:lnTo>
                <a:lnTo>
                  <a:pt x="3499" y="291"/>
                </a:lnTo>
                <a:lnTo>
                  <a:pt x="3492" y="286"/>
                </a:lnTo>
                <a:lnTo>
                  <a:pt x="3482" y="277"/>
                </a:lnTo>
                <a:lnTo>
                  <a:pt x="3476" y="274"/>
                </a:lnTo>
                <a:lnTo>
                  <a:pt x="3467" y="269"/>
                </a:lnTo>
                <a:lnTo>
                  <a:pt x="3455" y="265"/>
                </a:lnTo>
                <a:lnTo>
                  <a:pt x="3445" y="259"/>
                </a:lnTo>
                <a:lnTo>
                  <a:pt x="3441" y="257"/>
                </a:lnTo>
                <a:lnTo>
                  <a:pt x="3433" y="254"/>
                </a:lnTo>
                <a:lnTo>
                  <a:pt x="3425" y="251"/>
                </a:lnTo>
                <a:lnTo>
                  <a:pt x="3419" y="247"/>
                </a:lnTo>
                <a:lnTo>
                  <a:pt x="3413" y="244"/>
                </a:lnTo>
                <a:lnTo>
                  <a:pt x="3410" y="243"/>
                </a:lnTo>
                <a:lnTo>
                  <a:pt x="3399" y="237"/>
                </a:lnTo>
                <a:lnTo>
                  <a:pt x="3393" y="235"/>
                </a:lnTo>
                <a:lnTo>
                  <a:pt x="3385" y="233"/>
                </a:lnTo>
                <a:lnTo>
                  <a:pt x="3377" y="232"/>
                </a:lnTo>
                <a:lnTo>
                  <a:pt x="3364" y="233"/>
                </a:lnTo>
                <a:lnTo>
                  <a:pt x="3352" y="245"/>
                </a:lnTo>
                <a:lnTo>
                  <a:pt x="3346" y="256"/>
                </a:lnTo>
                <a:lnTo>
                  <a:pt x="3330" y="272"/>
                </a:lnTo>
                <a:lnTo>
                  <a:pt x="3324" y="280"/>
                </a:lnTo>
                <a:lnTo>
                  <a:pt x="3314" y="291"/>
                </a:lnTo>
                <a:lnTo>
                  <a:pt x="3307" y="292"/>
                </a:lnTo>
                <a:lnTo>
                  <a:pt x="3300" y="287"/>
                </a:lnTo>
                <a:lnTo>
                  <a:pt x="3294" y="284"/>
                </a:lnTo>
                <a:lnTo>
                  <a:pt x="3286" y="279"/>
                </a:lnTo>
                <a:lnTo>
                  <a:pt x="3281" y="276"/>
                </a:lnTo>
                <a:lnTo>
                  <a:pt x="3274" y="273"/>
                </a:lnTo>
                <a:lnTo>
                  <a:pt x="3269" y="272"/>
                </a:lnTo>
                <a:lnTo>
                  <a:pt x="3259" y="268"/>
                </a:lnTo>
                <a:lnTo>
                  <a:pt x="3256" y="266"/>
                </a:lnTo>
                <a:lnTo>
                  <a:pt x="3245" y="265"/>
                </a:lnTo>
                <a:lnTo>
                  <a:pt x="3236" y="265"/>
                </a:lnTo>
                <a:lnTo>
                  <a:pt x="3228" y="266"/>
                </a:lnTo>
                <a:lnTo>
                  <a:pt x="3218" y="266"/>
                </a:lnTo>
                <a:lnTo>
                  <a:pt x="3211" y="266"/>
                </a:lnTo>
                <a:lnTo>
                  <a:pt x="3202" y="265"/>
                </a:lnTo>
                <a:lnTo>
                  <a:pt x="3196" y="265"/>
                </a:lnTo>
                <a:lnTo>
                  <a:pt x="3183" y="263"/>
                </a:lnTo>
                <a:lnTo>
                  <a:pt x="3176" y="261"/>
                </a:lnTo>
                <a:lnTo>
                  <a:pt x="3168" y="259"/>
                </a:lnTo>
                <a:lnTo>
                  <a:pt x="3162" y="258"/>
                </a:lnTo>
                <a:lnTo>
                  <a:pt x="3162" y="258"/>
                </a:lnTo>
                <a:lnTo>
                  <a:pt x="3157" y="258"/>
                </a:lnTo>
                <a:lnTo>
                  <a:pt x="3146" y="260"/>
                </a:lnTo>
                <a:lnTo>
                  <a:pt x="3141" y="268"/>
                </a:lnTo>
                <a:lnTo>
                  <a:pt x="3130" y="281"/>
                </a:lnTo>
                <a:lnTo>
                  <a:pt x="3116" y="286"/>
                </a:lnTo>
                <a:lnTo>
                  <a:pt x="3114" y="286"/>
                </a:lnTo>
                <a:lnTo>
                  <a:pt x="3100" y="289"/>
                </a:lnTo>
                <a:lnTo>
                  <a:pt x="3086" y="291"/>
                </a:lnTo>
                <a:lnTo>
                  <a:pt x="3076" y="294"/>
                </a:lnTo>
                <a:lnTo>
                  <a:pt x="3071" y="294"/>
                </a:lnTo>
                <a:lnTo>
                  <a:pt x="3056" y="294"/>
                </a:lnTo>
                <a:lnTo>
                  <a:pt x="3038" y="292"/>
                </a:lnTo>
                <a:lnTo>
                  <a:pt x="3036" y="292"/>
                </a:lnTo>
                <a:lnTo>
                  <a:pt x="3019" y="292"/>
                </a:lnTo>
                <a:lnTo>
                  <a:pt x="3016" y="291"/>
                </a:lnTo>
                <a:lnTo>
                  <a:pt x="3007" y="291"/>
                </a:lnTo>
                <a:lnTo>
                  <a:pt x="3001" y="290"/>
                </a:lnTo>
                <a:lnTo>
                  <a:pt x="2992" y="290"/>
                </a:lnTo>
                <a:lnTo>
                  <a:pt x="2992" y="290"/>
                </a:lnTo>
                <a:lnTo>
                  <a:pt x="2991" y="290"/>
                </a:lnTo>
                <a:lnTo>
                  <a:pt x="2984" y="290"/>
                </a:lnTo>
                <a:lnTo>
                  <a:pt x="2974" y="289"/>
                </a:lnTo>
                <a:lnTo>
                  <a:pt x="2964" y="289"/>
                </a:lnTo>
                <a:lnTo>
                  <a:pt x="2955" y="289"/>
                </a:lnTo>
                <a:lnTo>
                  <a:pt x="2945" y="289"/>
                </a:lnTo>
                <a:lnTo>
                  <a:pt x="2941" y="289"/>
                </a:lnTo>
                <a:lnTo>
                  <a:pt x="2928" y="283"/>
                </a:lnTo>
                <a:lnTo>
                  <a:pt x="2918" y="281"/>
                </a:lnTo>
                <a:lnTo>
                  <a:pt x="2907" y="280"/>
                </a:lnTo>
                <a:lnTo>
                  <a:pt x="2886" y="279"/>
                </a:lnTo>
                <a:lnTo>
                  <a:pt x="2863" y="278"/>
                </a:lnTo>
                <a:lnTo>
                  <a:pt x="2846" y="278"/>
                </a:lnTo>
                <a:lnTo>
                  <a:pt x="2833" y="277"/>
                </a:lnTo>
                <a:lnTo>
                  <a:pt x="2818" y="276"/>
                </a:lnTo>
                <a:lnTo>
                  <a:pt x="2797" y="273"/>
                </a:lnTo>
                <a:lnTo>
                  <a:pt x="2781" y="272"/>
                </a:lnTo>
                <a:lnTo>
                  <a:pt x="2780" y="272"/>
                </a:lnTo>
                <a:lnTo>
                  <a:pt x="2663" y="269"/>
                </a:lnTo>
                <a:lnTo>
                  <a:pt x="2549" y="264"/>
                </a:lnTo>
                <a:lnTo>
                  <a:pt x="2518" y="261"/>
                </a:lnTo>
                <a:lnTo>
                  <a:pt x="2488" y="258"/>
                </a:lnTo>
                <a:lnTo>
                  <a:pt x="2438" y="250"/>
                </a:lnTo>
                <a:lnTo>
                  <a:pt x="2343" y="228"/>
                </a:lnTo>
                <a:lnTo>
                  <a:pt x="2213" y="188"/>
                </a:lnTo>
                <a:lnTo>
                  <a:pt x="2199" y="182"/>
                </a:lnTo>
                <a:lnTo>
                  <a:pt x="2145" y="166"/>
                </a:lnTo>
                <a:lnTo>
                  <a:pt x="2064" y="154"/>
                </a:lnTo>
                <a:lnTo>
                  <a:pt x="2001" y="144"/>
                </a:lnTo>
                <a:lnTo>
                  <a:pt x="1954" y="138"/>
                </a:lnTo>
                <a:lnTo>
                  <a:pt x="1886" y="127"/>
                </a:lnTo>
                <a:lnTo>
                  <a:pt x="1750" y="111"/>
                </a:lnTo>
                <a:lnTo>
                  <a:pt x="1667" y="102"/>
                </a:lnTo>
                <a:lnTo>
                  <a:pt x="1562" y="100"/>
                </a:lnTo>
                <a:lnTo>
                  <a:pt x="1050" y="100"/>
                </a:lnTo>
                <a:lnTo>
                  <a:pt x="258" y="106"/>
                </a:lnTo>
                <a:lnTo>
                  <a:pt x="0" y="108"/>
                </a:lnTo>
                <a:lnTo>
                  <a:pt x="0" y="108"/>
                </a:lnTo>
                <a:close/>
              </a:path>
            </a:pathLst>
          </a:custGeom>
          <a:solidFill>
            <a:srgbClr val="E6E6E6"/>
          </a:solidFill>
          <a:ln w="9525">
            <a:noFill/>
            <a:round/>
            <a:headEnd/>
            <a:tailEnd/>
          </a:ln>
        </p:spPr>
        <p:txBody>
          <a:bodyPr/>
          <a:lstStyle/>
          <a:p>
            <a:endParaRPr lang="en-GB"/>
          </a:p>
        </p:txBody>
      </p:sp>
      <p:sp>
        <p:nvSpPr>
          <p:cNvPr id="67" name="Freeform 2462"/>
          <p:cNvSpPr>
            <a:spLocks/>
          </p:cNvSpPr>
          <p:nvPr>
            <p:custDataLst>
              <p:tags r:id="rId58"/>
            </p:custDataLst>
          </p:nvPr>
        </p:nvSpPr>
        <p:spPr bwMode="auto">
          <a:xfrm>
            <a:off x="400988" y="2360535"/>
            <a:ext cx="8161157" cy="426170"/>
          </a:xfrm>
          <a:custGeom>
            <a:avLst/>
            <a:gdLst/>
            <a:ahLst/>
            <a:cxnLst>
              <a:cxn ang="0">
                <a:pos x="2518" y="255"/>
              </a:cxn>
              <a:cxn ang="0">
                <a:pos x="2964" y="283"/>
              </a:cxn>
              <a:cxn ang="0">
                <a:pos x="3114" y="280"/>
              </a:cxn>
              <a:cxn ang="0">
                <a:pos x="3245" y="259"/>
              </a:cxn>
              <a:cxn ang="0">
                <a:pos x="3385" y="227"/>
              </a:cxn>
              <a:cxn ang="0">
                <a:pos x="3514" y="291"/>
              </a:cxn>
              <a:cxn ang="0">
                <a:pos x="3634" y="313"/>
              </a:cxn>
              <a:cxn ang="0">
                <a:pos x="3761" y="283"/>
              </a:cxn>
              <a:cxn ang="0">
                <a:pos x="3900" y="356"/>
              </a:cxn>
              <a:cxn ang="0">
                <a:pos x="4074" y="393"/>
              </a:cxn>
              <a:cxn ang="0">
                <a:pos x="4307" y="390"/>
              </a:cxn>
              <a:cxn ang="0">
                <a:pos x="4582" y="404"/>
              </a:cxn>
              <a:cxn ang="0">
                <a:pos x="4802" y="381"/>
              </a:cxn>
              <a:cxn ang="0">
                <a:pos x="4939" y="376"/>
              </a:cxn>
              <a:cxn ang="0">
                <a:pos x="5111" y="193"/>
              </a:cxn>
              <a:cxn ang="0">
                <a:pos x="5280" y="301"/>
              </a:cxn>
              <a:cxn ang="0">
                <a:pos x="5445" y="374"/>
              </a:cxn>
              <a:cxn ang="0">
                <a:pos x="5576" y="367"/>
              </a:cxn>
              <a:cxn ang="0">
                <a:pos x="5706" y="375"/>
              </a:cxn>
              <a:cxn ang="0">
                <a:pos x="5897" y="365"/>
              </a:cxn>
              <a:cxn ang="0">
                <a:pos x="6218" y="236"/>
              </a:cxn>
              <a:cxn ang="0">
                <a:pos x="6455" y="235"/>
              </a:cxn>
              <a:cxn ang="0">
                <a:pos x="6721" y="288"/>
              </a:cxn>
              <a:cxn ang="0">
                <a:pos x="6975" y="244"/>
              </a:cxn>
              <a:cxn ang="0">
                <a:pos x="7190" y="141"/>
              </a:cxn>
              <a:cxn ang="0">
                <a:pos x="7378" y="91"/>
              </a:cxn>
              <a:cxn ang="0">
                <a:pos x="7559" y="126"/>
              </a:cxn>
              <a:cxn ang="0">
                <a:pos x="7793" y="174"/>
              </a:cxn>
              <a:cxn ang="0">
                <a:pos x="8121" y="72"/>
              </a:cxn>
              <a:cxn ang="0">
                <a:pos x="8335" y="31"/>
              </a:cxn>
              <a:cxn ang="0">
                <a:pos x="8229" y="130"/>
              </a:cxn>
              <a:cxn ang="0">
                <a:pos x="7973" y="174"/>
              </a:cxn>
              <a:cxn ang="0">
                <a:pos x="7660" y="183"/>
              </a:cxn>
              <a:cxn ang="0">
                <a:pos x="7470" y="148"/>
              </a:cxn>
              <a:cxn ang="0">
                <a:pos x="7275" y="201"/>
              </a:cxn>
              <a:cxn ang="0">
                <a:pos x="7098" y="219"/>
              </a:cxn>
              <a:cxn ang="0">
                <a:pos x="6834" y="348"/>
              </a:cxn>
              <a:cxn ang="0">
                <a:pos x="6585" y="335"/>
              </a:cxn>
              <a:cxn ang="0">
                <a:pos x="6335" y="280"/>
              </a:cxn>
              <a:cxn ang="0">
                <a:pos x="6062" y="375"/>
              </a:cxn>
              <a:cxn ang="0">
                <a:pos x="5765" y="429"/>
              </a:cxn>
              <a:cxn ang="0">
                <a:pos x="5636" y="433"/>
              </a:cxn>
              <a:cxn ang="0">
                <a:pos x="5525" y="429"/>
              </a:cxn>
              <a:cxn ang="0">
                <a:pos x="5385" y="382"/>
              </a:cxn>
              <a:cxn ang="0">
                <a:pos x="5236" y="311"/>
              </a:cxn>
              <a:cxn ang="0">
                <a:pos x="5005" y="288"/>
              </a:cxn>
              <a:cxn ang="0">
                <a:pos x="4867" y="439"/>
              </a:cxn>
              <a:cxn ang="0">
                <a:pos x="4711" y="374"/>
              </a:cxn>
              <a:cxn ang="0">
                <a:pos x="4470" y="425"/>
              </a:cxn>
              <a:cxn ang="0">
                <a:pos x="4204" y="423"/>
              </a:cxn>
              <a:cxn ang="0">
                <a:pos x="3983" y="404"/>
              </a:cxn>
              <a:cxn ang="0">
                <a:pos x="3833" y="356"/>
              </a:cxn>
              <a:cxn ang="0">
                <a:pos x="3697" y="299"/>
              </a:cxn>
              <a:cxn ang="0">
                <a:pos x="3590" y="322"/>
              </a:cxn>
              <a:cxn ang="0">
                <a:pos x="3445" y="268"/>
              </a:cxn>
              <a:cxn ang="0">
                <a:pos x="3307" y="293"/>
              </a:cxn>
              <a:cxn ang="0">
                <a:pos x="3176" y="272"/>
              </a:cxn>
              <a:cxn ang="0">
                <a:pos x="3019" y="300"/>
              </a:cxn>
              <a:cxn ang="0">
                <a:pos x="2863" y="279"/>
              </a:cxn>
              <a:cxn ang="0">
                <a:pos x="2001" y="138"/>
              </a:cxn>
            </a:cxnLst>
            <a:rect l="0" t="0" r="r" b="b"/>
            <a:pathLst>
              <a:path w="8426" h="440">
                <a:moveTo>
                  <a:pt x="0" y="102"/>
                </a:moveTo>
                <a:lnTo>
                  <a:pt x="258" y="100"/>
                </a:lnTo>
                <a:lnTo>
                  <a:pt x="1050" y="94"/>
                </a:lnTo>
                <a:lnTo>
                  <a:pt x="1562" y="94"/>
                </a:lnTo>
                <a:lnTo>
                  <a:pt x="1667" y="96"/>
                </a:lnTo>
                <a:lnTo>
                  <a:pt x="1750" y="105"/>
                </a:lnTo>
                <a:lnTo>
                  <a:pt x="1886" y="121"/>
                </a:lnTo>
                <a:lnTo>
                  <a:pt x="1954" y="132"/>
                </a:lnTo>
                <a:lnTo>
                  <a:pt x="2001" y="138"/>
                </a:lnTo>
                <a:lnTo>
                  <a:pt x="2064" y="148"/>
                </a:lnTo>
                <a:lnTo>
                  <a:pt x="2145" y="160"/>
                </a:lnTo>
                <a:lnTo>
                  <a:pt x="2199" y="176"/>
                </a:lnTo>
                <a:lnTo>
                  <a:pt x="2213" y="182"/>
                </a:lnTo>
                <a:lnTo>
                  <a:pt x="2343" y="222"/>
                </a:lnTo>
                <a:lnTo>
                  <a:pt x="2438" y="244"/>
                </a:lnTo>
                <a:lnTo>
                  <a:pt x="2488" y="252"/>
                </a:lnTo>
                <a:lnTo>
                  <a:pt x="2518" y="255"/>
                </a:lnTo>
                <a:lnTo>
                  <a:pt x="2549" y="258"/>
                </a:lnTo>
                <a:lnTo>
                  <a:pt x="2663" y="263"/>
                </a:lnTo>
                <a:lnTo>
                  <a:pt x="2780" y="266"/>
                </a:lnTo>
                <a:lnTo>
                  <a:pt x="2781" y="266"/>
                </a:lnTo>
                <a:lnTo>
                  <a:pt x="2797" y="267"/>
                </a:lnTo>
                <a:lnTo>
                  <a:pt x="2818" y="270"/>
                </a:lnTo>
                <a:lnTo>
                  <a:pt x="2833" y="271"/>
                </a:lnTo>
                <a:lnTo>
                  <a:pt x="2846" y="272"/>
                </a:lnTo>
                <a:lnTo>
                  <a:pt x="2863" y="272"/>
                </a:lnTo>
                <a:lnTo>
                  <a:pt x="2886" y="273"/>
                </a:lnTo>
                <a:lnTo>
                  <a:pt x="2907" y="274"/>
                </a:lnTo>
                <a:lnTo>
                  <a:pt x="2918" y="275"/>
                </a:lnTo>
                <a:lnTo>
                  <a:pt x="2928" y="277"/>
                </a:lnTo>
                <a:lnTo>
                  <a:pt x="2941" y="283"/>
                </a:lnTo>
                <a:lnTo>
                  <a:pt x="2945" y="283"/>
                </a:lnTo>
                <a:lnTo>
                  <a:pt x="2955" y="283"/>
                </a:lnTo>
                <a:lnTo>
                  <a:pt x="2964" y="283"/>
                </a:lnTo>
                <a:lnTo>
                  <a:pt x="2974" y="283"/>
                </a:lnTo>
                <a:lnTo>
                  <a:pt x="2984" y="284"/>
                </a:lnTo>
                <a:lnTo>
                  <a:pt x="2991" y="284"/>
                </a:lnTo>
                <a:lnTo>
                  <a:pt x="2992" y="284"/>
                </a:lnTo>
                <a:lnTo>
                  <a:pt x="2992" y="284"/>
                </a:lnTo>
                <a:lnTo>
                  <a:pt x="3001" y="284"/>
                </a:lnTo>
                <a:lnTo>
                  <a:pt x="3007" y="285"/>
                </a:lnTo>
                <a:lnTo>
                  <a:pt x="3016" y="285"/>
                </a:lnTo>
                <a:lnTo>
                  <a:pt x="3019" y="286"/>
                </a:lnTo>
                <a:lnTo>
                  <a:pt x="3036" y="286"/>
                </a:lnTo>
                <a:lnTo>
                  <a:pt x="3038" y="286"/>
                </a:lnTo>
                <a:lnTo>
                  <a:pt x="3056" y="288"/>
                </a:lnTo>
                <a:lnTo>
                  <a:pt x="3071" y="288"/>
                </a:lnTo>
                <a:lnTo>
                  <a:pt x="3076" y="288"/>
                </a:lnTo>
                <a:lnTo>
                  <a:pt x="3086" y="285"/>
                </a:lnTo>
                <a:lnTo>
                  <a:pt x="3100" y="283"/>
                </a:lnTo>
                <a:lnTo>
                  <a:pt x="3114" y="280"/>
                </a:lnTo>
                <a:lnTo>
                  <a:pt x="3116" y="280"/>
                </a:lnTo>
                <a:lnTo>
                  <a:pt x="3130" y="275"/>
                </a:lnTo>
                <a:lnTo>
                  <a:pt x="3141" y="262"/>
                </a:lnTo>
                <a:lnTo>
                  <a:pt x="3146" y="254"/>
                </a:lnTo>
                <a:lnTo>
                  <a:pt x="3157" y="252"/>
                </a:lnTo>
                <a:lnTo>
                  <a:pt x="3162" y="252"/>
                </a:lnTo>
                <a:lnTo>
                  <a:pt x="3162" y="252"/>
                </a:lnTo>
                <a:lnTo>
                  <a:pt x="3168" y="253"/>
                </a:lnTo>
                <a:lnTo>
                  <a:pt x="3176" y="255"/>
                </a:lnTo>
                <a:lnTo>
                  <a:pt x="3183" y="257"/>
                </a:lnTo>
                <a:lnTo>
                  <a:pt x="3196" y="259"/>
                </a:lnTo>
                <a:lnTo>
                  <a:pt x="3202" y="259"/>
                </a:lnTo>
                <a:lnTo>
                  <a:pt x="3211" y="260"/>
                </a:lnTo>
                <a:lnTo>
                  <a:pt x="3218" y="260"/>
                </a:lnTo>
                <a:lnTo>
                  <a:pt x="3228" y="260"/>
                </a:lnTo>
                <a:lnTo>
                  <a:pt x="3236" y="259"/>
                </a:lnTo>
                <a:lnTo>
                  <a:pt x="3245" y="259"/>
                </a:lnTo>
                <a:lnTo>
                  <a:pt x="3256" y="260"/>
                </a:lnTo>
                <a:lnTo>
                  <a:pt x="3259" y="262"/>
                </a:lnTo>
                <a:lnTo>
                  <a:pt x="3269" y="266"/>
                </a:lnTo>
                <a:lnTo>
                  <a:pt x="3274" y="267"/>
                </a:lnTo>
                <a:lnTo>
                  <a:pt x="3281" y="270"/>
                </a:lnTo>
                <a:lnTo>
                  <a:pt x="3286" y="273"/>
                </a:lnTo>
                <a:lnTo>
                  <a:pt x="3294" y="278"/>
                </a:lnTo>
                <a:lnTo>
                  <a:pt x="3300" y="281"/>
                </a:lnTo>
                <a:lnTo>
                  <a:pt x="3307" y="286"/>
                </a:lnTo>
                <a:lnTo>
                  <a:pt x="3314" y="285"/>
                </a:lnTo>
                <a:lnTo>
                  <a:pt x="3324" y="274"/>
                </a:lnTo>
                <a:lnTo>
                  <a:pt x="3330" y="266"/>
                </a:lnTo>
                <a:lnTo>
                  <a:pt x="3346" y="250"/>
                </a:lnTo>
                <a:lnTo>
                  <a:pt x="3352" y="239"/>
                </a:lnTo>
                <a:lnTo>
                  <a:pt x="3364" y="227"/>
                </a:lnTo>
                <a:lnTo>
                  <a:pt x="3377" y="226"/>
                </a:lnTo>
                <a:lnTo>
                  <a:pt x="3385" y="227"/>
                </a:lnTo>
                <a:lnTo>
                  <a:pt x="3393" y="229"/>
                </a:lnTo>
                <a:lnTo>
                  <a:pt x="3399" y="231"/>
                </a:lnTo>
                <a:lnTo>
                  <a:pt x="3410" y="237"/>
                </a:lnTo>
                <a:lnTo>
                  <a:pt x="3413" y="238"/>
                </a:lnTo>
                <a:lnTo>
                  <a:pt x="3419" y="241"/>
                </a:lnTo>
                <a:lnTo>
                  <a:pt x="3425" y="245"/>
                </a:lnTo>
                <a:lnTo>
                  <a:pt x="3433" y="248"/>
                </a:lnTo>
                <a:lnTo>
                  <a:pt x="3441" y="251"/>
                </a:lnTo>
                <a:lnTo>
                  <a:pt x="3445" y="253"/>
                </a:lnTo>
                <a:lnTo>
                  <a:pt x="3455" y="259"/>
                </a:lnTo>
                <a:lnTo>
                  <a:pt x="3467" y="263"/>
                </a:lnTo>
                <a:lnTo>
                  <a:pt x="3476" y="268"/>
                </a:lnTo>
                <a:lnTo>
                  <a:pt x="3482" y="271"/>
                </a:lnTo>
                <a:lnTo>
                  <a:pt x="3492" y="280"/>
                </a:lnTo>
                <a:lnTo>
                  <a:pt x="3499" y="285"/>
                </a:lnTo>
                <a:lnTo>
                  <a:pt x="3506" y="289"/>
                </a:lnTo>
                <a:lnTo>
                  <a:pt x="3514" y="291"/>
                </a:lnTo>
                <a:lnTo>
                  <a:pt x="3522" y="278"/>
                </a:lnTo>
                <a:lnTo>
                  <a:pt x="3529" y="268"/>
                </a:lnTo>
                <a:lnTo>
                  <a:pt x="3536" y="259"/>
                </a:lnTo>
                <a:lnTo>
                  <a:pt x="3543" y="261"/>
                </a:lnTo>
                <a:lnTo>
                  <a:pt x="3554" y="267"/>
                </a:lnTo>
                <a:lnTo>
                  <a:pt x="3561" y="274"/>
                </a:lnTo>
                <a:lnTo>
                  <a:pt x="3572" y="280"/>
                </a:lnTo>
                <a:lnTo>
                  <a:pt x="3581" y="281"/>
                </a:lnTo>
                <a:lnTo>
                  <a:pt x="3590" y="284"/>
                </a:lnTo>
                <a:lnTo>
                  <a:pt x="3598" y="289"/>
                </a:lnTo>
                <a:lnTo>
                  <a:pt x="3603" y="292"/>
                </a:lnTo>
                <a:lnTo>
                  <a:pt x="3611" y="298"/>
                </a:lnTo>
                <a:lnTo>
                  <a:pt x="3614" y="300"/>
                </a:lnTo>
                <a:lnTo>
                  <a:pt x="3620" y="302"/>
                </a:lnTo>
                <a:lnTo>
                  <a:pt x="3625" y="309"/>
                </a:lnTo>
                <a:lnTo>
                  <a:pt x="3631" y="311"/>
                </a:lnTo>
                <a:lnTo>
                  <a:pt x="3634" y="313"/>
                </a:lnTo>
                <a:lnTo>
                  <a:pt x="3643" y="317"/>
                </a:lnTo>
                <a:lnTo>
                  <a:pt x="3650" y="322"/>
                </a:lnTo>
                <a:lnTo>
                  <a:pt x="3657" y="322"/>
                </a:lnTo>
                <a:lnTo>
                  <a:pt x="3660" y="317"/>
                </a:lnTo>
                <a:lnTo>
                  <a:pt x="3669" y="305"/>
                </a:lnTo>
                <a:lnTo>
                  <a:pt x="3674" y="298"/>
                </a:lnTo>
                <a:lnTo>
                  <a:pt x="3683" y="285"/>
                </a:lnTo>
                <a:lnTo>
                  <a:pt x="3687" y="280"/>
                </a:lnTo>
                <a:lnTo>
                  <a:pt x="3697" y="278"/>
                </a:lnTo>
                <a:lnTo>
                  <a:pt x="3703" y="277"/>
                </a:lnTo>
                <a:lnTo>
                  <a:pt x="3713" y="275"/>
                </a:lnTo>
                <a:lnTo>
                  <a:pt x="3723" y="273"/>
                </a:lnTo>
                <a:lnTo>
                  <a:pt x="3725" y="272"/>
                </a:lnTo>
                <a:lnTo>
                  <a:pt x="3740" y="272"/>
                </a:lnTo>
                <a:lnTo>
                  <a:pt x="3747" y="272"/>
                </a:lnTo>
                <a:lnTo>
                  <a:pt x="3755" y="272"/>
                </a:lnTo>
                <a:lnTo>
                  <a:pt x="3761" y="283"/>
                </a:lnTo>
                <a:lnTo>
                  <a:pt x="3768" y="298"/>
                </a:lnTo>
                <a:lnTo>
                  <a:pt x="3777" y="315"/>
                </a:lnTo>
                <a:lnTo>
                  <a:pt x="3786" y="319"/>
                </a:lnTo>
                <a:lnTo>
                  <a:pt x="3793" y="322"/>
                </a:lnTo>
                <a:lnTo>
                  <a:pt x="3801" y="324"/>
                </a:lnTo>
                <a:lnTo>
                  <a:pt x="3811" y="326"/>
                </a:lnTo>
                <a:lnTo>
                  <a:pt x="3818" y="328"/>
                </a:lnTo>
                <a:lnTo>
                  <a:pt x="3829" y="330"/>
                </a:lnTo>
                <a:lnTo>
                  <a:pt x="3833" y="330"/>
                </a:lnTo>
                <a:lnTo>
                  <a:pt x="3840" y="331"/>
                </a:lnTo>
                <a:lnTo>
                  <a:pt x="3850" y="336"/>
                </a:lnTo>
                <a:lnTo>
                  <a:pt x="3858" y="339"/>
                </a:lnTo>
                <a:lnTo>
                  <a:pt x="3869" y="342"/>
                </a:lnTo>
                <a:lnTo>
                  <a:pt x="3875" y="344"/>
                </a:lnTo>
                <a:lnTo>
                  <a:pt x="3887" y="350"/>
                </a:lnTo>
                <a:lnTo>
                  <a:pt x="3893" y="353"/>
                </a:lnTo>
                <a:lnTo>
                  <a:pt x="3900" y="356"/>
                </a:lnTo>
                <a:lnTo>
                  <a:pt x="3907" y="361"/>
                </a:lnTo>
                <a:lnTo>
                  <a:pt x="3917" y="365"/>
                </a:lnTo>
                <a:lnTo>
                  <a:pt x="3923" y="367"/>
                </a:lnTo>
                <a:lnTo>
                  <a:pt x="3931" y="369"/>
                </a:lnTo>
                <a:lnTo>
                  <a:pt x="3945" y="374"/>
                </a:lnTo>
                <a:lnTo>
                  <a:pt x="3957" y="376"/>
                </a:lnTo>
                <a:lnTo>
                  <a:pt x="3966" y="376"/>
                </a:lnTo>
                <a:lnTo>
                  <a:pt x="3978" y="378"/>
                </a:lnTo>
                <a:lnTo>
                  <a:pt x="3983" y="379"/>
                </a:lnTo>
                <a:lnTo>
                  <a:pt x="3994" y="380"/>
                </a:lnTo>
                <a:lnTo>
                  <a:pt x="4009" y="384"/>
                </a:lnTo>
                <a:lnTo>
                  <a:pt x="4018" y="387"/>
                </a:lnTo>
                <a:lnTo>
                  <a:pt x="4033" y="388"/>
                </a:lnTo>
                <a:lnTo>
                  <a:pt x="4044" y="389"/>
                </a:lnTo>
                <a:lnTo>
                  <a:pt x="4053" y="390"/>
                </a:lnTo>
                <a:lnTo>
                  <a:pt x="4061" y="391"/>
                </a:lnTo>
                <a:lnTo>
                  <a:pt x="4074" y="393"/>
                </a:lnTo>
                <a:lnTo>
                  <a:pt x="4088" y="395"/>
                </a:lnTo>
                <a:lnTo>
                  <a:pt x="4098" y="395"/>
                </a:lnTo>
                <a:lnTo>
                  <a:pt x="4107" y="397"/>
                </a:lnTo>
                <a:lnTo>
                  <a:pt x="4119" y="399"/>
                </a:lnTo>
                <a:lnTo>
                  <a:pt x="4145" y="400"/>
                </a:lnTo>
                <a:lnTo>
                  <a:pt x="4151" y="400"/>
                </a:lnTo>
                <a:lnTo>
                  <a:pt x="4158" y="400"/>
                </a:lnTo>
                <a:lnTo>
                  <a:pt x="4193" y="399"/>
                </a:lnTo>
                <a:lnTo>
                  <a:pt x="4204" y="397"/>
                </a:lnTo>
                <a:lnTo>
                  <a:pt x="4223" y="396"/>
                </a:lnTo>
                <a:lnTo>
                  <a:pt x="4230" y="396"/>
                </a:lnTo>
                <a:lnTo>
                  <a:pt x="4244" y="394"/>
                </a:lnTo>
                <a:lnTo>
                  <a:pt x="4265" y="393"/>
                </a:lnTo>
                <a:lnTo>
                  <a:pt x="4279" y="392"/>
                </a:lnTo>
                <a:lnTo>
                  <a:pt x="4285" y="391"/>
                </a:lnTo>
                <a:lnTo>
                  <a:pt x="4298" y="390"/>
                </a:lnTo>
                <a:lnTo>
                  <a:pt x="4307" y="390"/>
                </a:lnTo>
                <a:lnTo>
                  <a:pt x="4309" y="390"/>
                </a:lnTo>
                <a:lnTo>
                  <a:pt x="4343" y="389"/>
                </a:lnTo>
                <a:lnTo>
                  <a:pt x="4347" y="390"/>
                </a:lnTo>
                <a:lnTo>
                  <a:pt x="4393" y="393"/>
                </a:lnTo>
                <a:lnTo>
                  <a:pt x="4411" y="394"/>
                </a:lnTo>
                <a:lnTo>
                  <a:pt x="4432" y="395"/>
                </a:lnTo>
                <a:lnTo>
                  <a:pt x="4437" y="396"/>
                </a:lnTo>
                <a:lnTo>
                  <a:pt x="4461" y="399"/>
                </a:lnTo>
                <a:lnTo>
                  <a:pt x="4470" y="400"/>
                </a:lnTo>
                <a:lnTo>
                  <a:pt x="4485" y="401"/>
                </a:lnTo>
                <a:lnTo>
                  <a:pt x="4500" y="403"/>
                </a:lnTo>
                <a:lnTo>
                  <a:pt x="4512" y="403"/>
                </a:lnTo>
                <a:lnTo>
                  <a:pt x="4527" y="403"/>
                </a:lnTo>
                <a:lnTo>
                  <a:pt x="4541" y="403"/>
                </a:lnTo>
                <a:lnTo>
                  <a:pt x="4561" y="403"/>
                </a:lnTo>
                <a:lnTo>
                  <a:pt x="4572" y="404"/>
                </a:lnTo>
                <a:lnTo>
                  <a:pt x="4582" y="404"/>
                </a:lnTo>
                <a:lnTo>
                  <a:pt x="4604" y="406"/>
                </a:lnTo>
                <a:lnTo>
                  <a:pt x="4612" y="406"/>
                </a:lnTo>
                <a:lnTo>
                  <a:pt x="4626" y="407"/>
                </a:lnTo>
                <a:lnTo>
                  <a:pt x="4641" y="407"/>
                </a:lnTo>
                <a:lnTo>
                  <a:pt x="4658" y="406"/>
                </a:lnTo>
                <a:lnTo>
                  <a:pt x="4666" y="405"/>
                </a:lnTo>
                <a:lnTo>
                  <a:pt x="4681" y="386"/>
                </a:lnTo>
                <a:lnTo>
                  <a:pt x="4693" y="371"/>
                </a:lnTo>
                <a:lnTo>
                  <a:pt x="4711" y="349"/>
                </a:lnTo>
                <a:lnTo>
                  <a:pt x="4721" y="337"/>
                </a:lnTo>
                <a:lnTo>
                  <a:pt x="4742" y="347"/>
                </a:lnTo>
                <a:lnTo>
                  <a:pt x="4760" y="354"/>
                </a:lnTo>
                <a:lnTo>
                  <a:pt x="4772" y="367"/>
                </a:lnTo>
                <a:lnTo>
                  <a:pt x="4783" y="371"/>
                </a:lnTo>
                <a:lnTo>
                  <a:pt x="4791" y="376"/>
                </a:lnTo>
                <a:lnTo>
                  <a:pt x="4797" y="379"/>
                </a:lnTo>
                <a:lnTo>
                  <a:pt x="4802" y="381"/>
                </a:lnTo>
                <a:lnTo>
                  <a:pt x="4808" y="383"/>
                </a:lnTo>
                <a:lnTo>
                  <a:pt x="4818" y="389"/>
                </a:lnTo>
                <a:lnTo>
                  <a:pt x="4824" y="391"/>
                </a:lnTo>
                <a:lnTo>
                  <a:pt x="4834" y="395"/>
                </a:lnTo>
                <a:lnTo>
                  <a:pt x="4841" y="399"/>
                </a:lnTo>
                <a:lnTo>
                  <a:pt x="4848" y="402"/>
                </a:lnTo>
                <a:lnTo>
                  <a:pt x="4852" y="404"/>
                </a:lnTo>
                <a:lnTo>
                  <a:pt x="4861" y="404"/>
                </a:lnTo>
                <a:lnTo>
                  <a:pt x="4867" y="405"/>
                </a:lnTo>
                <a:lnTo>
                  <a:pt x="4875" y="405"/>
                </a:lnTo>
                <a:lnTo>
                  <a:pt x="4883" y="406"/>
                </a:lnTo>
                <a:lnTo>
                  <a:pt x="4890" y="406"/>
                </a:lnTo>
                <a:lnTo>
                  <a:pt x="4900" y="406"/>
                </a:lnTo>
                <a:lnTo>
                  <a:pt x="4907" y="406"/>
                </a:lnTo>
                <a:lnTo>
                  <a:pt x="4920" y="402"/>
                </a:lnTo>
                <a:lnTo>
                  <a:pt x="4930" y="388"/>
                </a:lnTo>
                <a:lnTo>
                  <a:pt x="4939" y="376"/>
                </a:lnTo>
                <a:lnTo>
                  <a:pt x="4948" y="364"/>
                </a:lnTo>
                <a:lnTo>
                  <a:pt x="4954" y="356"/>
                </a:lnTo>
                <a:lnTo>
                  <a:pt x="4960" y="349"/>
                </a:lnTo>
                <a:lnTo>
                  <a:pt x="4964" y="342"/>
                </a:lnTo>
                <a:lnTo>
                  <a:pt x="4968" y="337"/>
                </a:lnTo>
                <a:lnTo>
                  <a:pt x="4978" y="325"/>
                </a:lnTo>
                <a:lnTo>
                  <a:pt x="4982" y="317"/>
                </a:lnTo>
                <a:lnTo>
                  <a:pt x="4994" y="302"/>
                </a:lnTo>
                <a:lnTo>
                  <a:pt x="5005" y="288"/>
                </a:lnTo>
                <a:lnTo>
                  <a:pt x="5014" y="276"/>
                </a:lnTo>
                <a:lnTo>
                  <a:pt x="5027" y="259"/>
                </a:lnTo>
                <a:lnTo>
                  <a:pt x="5038" y="245"/>
                </a:lnTo>
                <a:lnTo>
                  <a:pt x="5047" y="232"/>
                </a:lnTo>
                <a:lnTo>
                  <a:pt x="5059" y="215"/>
                </a:lnTo>
                <a:lnTo>
                  <a:pt x="5076" y="197"/>
                </a:lnTo>
                <a:lnTo>
                  <a:pt x="5095" y="197"/>
                </a:lnTo>
                <a:lnTo>
                  <a:pt x="5111" y="193"/>
                </a:lnTo>
                <a:lnTo>
                  <a:pt x="5129" y="186"/>
                </a:lnTo>
                <a:lnTo>
                  <a:pt x="5151" y="174"/>
                </a:lnTo>
                <a:lnTo>
                  <a:pt x="5170" y="167"/>
                </a:lnTo>
                <a:lnTo>
                  <a:pt x="5195" y="187"/>
                </a:lnTo>
                <a:lnTo>
                  <a:pt x="5204" y="241"/>
                </a:lnTo>
                <a:lnTo>
                  <a:pt x="5214" y="274"/>
                </a:lnTo>
                <a:lnTo>
                  <a:pt x="5222" y="277"/>
                </a:lnTo>
                <a:lnTo>
                  <a:pt x="5231" y="280"/>
                </a:lnTo>
                <a:lnTo>
                  <a:pt x="5236" y="283"/>
                </a:lnTo>
                <a:lnTo>
                  <a:pt x="5240" y="285"/>
                </a:lnTo>
                <a:lnTo>
                  <a:pt x="5249" y="290"/>
                </a:lnTo>
                <a:lnTo>
                  <a:pt x="5253" y="290"/>
                </a:lnTo>
                <a:lnTo>
                  <a:pt x="5259" y="291"/>
                </a:lnTo>
                <a:lnTo>
                  <a:pt x="5262" y="292"/>
                </a:lnTo>
                <a:lnTo>
                  <a:pt x="5269" y="294"/>
                </a:lnTo>
                <a:lnTo>
                  <a:pt x="5273" y="297"/>
                </a:lnTo>
                <a:lnTo>
                  <a:pt x="5280" y="301"/>
                </a:lnTo>
                <a:lnTo>
                  <a:pt x="5288" y="306"/>
                </a:lnTo>
                <a:lnTo>
                  <a:pt x="5300" y="311"/>
                </a:lnTo>
                <a:lnTo>
                  <a:pt x="5313" y="314"/>
                </a:lnTo>
                <a:lnTo>
                  <a:pt x="5319" y="316"/>
                </a:lnTo>
                <a:lnTo>
                  <a:pt x="5332" y="321"/>
                </a:lnTo>
                <a:lnTo>
                  <a:pt x="5342" y="332"/>
                </a:lnTo>
                <a:lnTo>
                  <a:pt x="5353" y="353"/>
                </a:lnTo>
                <a:lnTo>
                  <a:pt x="5372" y="368"/>
                </a:lnTo>
                <a:lnTo>
                  <a:pt x="5385" y="369"/>
                </a:lnTo>
                <a:lnTo>
                  <a:pt x="5390" y="370"/>
                </a:lnTo>
                <a:lnTo>
                  <a:pt x="5394" y="370"/>
                </a:lnTo>
                <a:lnTo>
                  <a:pt x="5403" y="371"/>
                </a:lnTo>
                <a:lnTo>
                  <a:pt x="5407" y="371"/>
                </a:lnTo>
                <a:lnTo>
                  <a:pt x="5413" y="373"/>
                </a:lnTo>
                <a:lnTo>
                  <a:pt x="5421" y="373"/>
                </a:lnTo>
                <a:lnTo>
                  <a:pt x="5433" y="374"/>
                </a:lnTo>
                <a:lnTo>
                  <a:pt x="5445" y="374"/>
                </a:lnTo>
                <a:lnTo>
                  <a:pt x="5456" y="374"/>
                </a:lnTo>
                <a:lnTo>
                  <a:pt x="5469" y="375"/>
                </a:lnTo>
                <a:lnTo>
                  <a:pt x="5480" y="376"/>
                </a:lnTo>
                <a:lnTo>
                  <a:pt x="5489" y="377"/>
                </a:lnTo>
                <a:lnTo>
                  <a:pt x="5500" y="377"/>
                </a:lnTo>
                <a:lnTo>
                  <a:pt x="5504" y="377"/>
                </a:lnTo>
                <a:lnTo>
                  <a:pt x="5510" y="378"/>
                </a:lnTo>
                <a:lnTo>
                  <a:pt x="5517" y="377"/>
                </a:lnTo>
                <a:lnTo>
                  <a:pt x="5525" y="375"/>
                </a:lnTo>
                <a:lnTo>
                  <a:pt x="5532" y="373"/>
                </a:lnTo>
                <a:lnTo>
                  <a:pt x="5535" y="373"/>
                </a:lnTo>
                <a:lnTo>
                  <a:pt x="5541" y="371"/>
                </a:lnTo>
                <a:lnTo>
                  <a:pt x="5549" y="368"/>
                </a:lnTo>
                <a:lnTo>
                  <a:pt x="5560" y="368"/>
                </a:lnTo>
                <a:lnTo>
                  <a:pt x="5563" y="368"/>
                </a:lnTo>
                <a:lnTo>
                  <a:pt x="5572" y="367"/>
                </a:lnTo>
                <a:lnTo>
                  <a:pt x="5576" y="367"/>
                </a:lnTo>
                <a:lnTo>
                  <a:pt x="5581" y="365"/>
                </a:lnTo>
                <a:lnTo>
                  <a:pt x="5586" y="365"/>
                </a:lnTo>
                <a:lnTo>
                  <a:pt x="5595" y="364"/>
                </a:lnTo>
                <a:lnTo>
                  <a:pt x="5603" y="364"/>
                </a:lnTo>
                <a:lnTo>
                  <a:pt x="5610" y="364"/>
                </a:lnTo>
                <a:lnTo>
                  <a:pt x="5614" y="365"/>
                </a:lnTo>
                <a:lnTo>
                  <a:pt x="5621" y="367"/>
                </a:lnTo>
                <a:lnTo>
                  <a:pt x="5626" y="368"/>
                </a:lnTo>
                <a:lnTo>
                  <a:pt x="5636" y="369"/>
                </a:lnTo>
                <a:lnTo>
                  <a:pt x="5648" y="370"/>
                </a:lnTo>
                <a:lnTo>
                  <a:pt x="5655" y="371"/>
                </a:lnTo>
                <a:lnTo>
                  <a:pt x="5662" y="373"/>
                </a:lnTo>
                <a:lnTo>
                  <a:pt x="5666" y="373"/>
                </a:lnTo>
                <a:lnTo>
                  <a:pt x="5677" y="374"/>
                </a:lnTo>
                <a:lnTo>
                  <a:pt x="5689" y="374"/>
                </a:lnTo>
                <a:lnTo>
                  <a:pt x="5696" y="374"/>
                </a:lnTo>
                <a:lnTo>
                  <a:pt x="5706" y="375"/>
                </a:lnTo>
                <a:lnTo>
                  <a:pt x="5722" y="374"/>
                </a:lnTo>
                <a:lnTo>
                  <a:pt x="5726" y="374"/>
                </a:lnTo>
                <a:lnTo>
                  <a:pt x="5730" y="374"/>
                </a:lnTo>
                <a:lnTo>
                  <a:pt x="5737" y="373"/>
                </a:lnTo>
                <a:lnTo>
                  <a:pt x="5741" y="373"/>
                </a:lnTo>
                <a:lnTo>
                  <a:pt x="5748" y="370"/>
                </a:lnTo>
                <a:lnTo>
                  <a:pt x="5754" y="369"/>
                </a:lnTo>
                <a:lnTo>
                  <a:pt x="5760" y="369"/>
                </a:lnTo>
                <a:lnTo>
                  <a:pt x="5765" y="370"/>
                </a:lnTo>
                <a:lnTo>
                  <a:pt x="5776" y="370"/>
                </a:lnTo>
                <a:lnTo>
                  <a:pt x="5786" y="369"/>
                </a:lnTo>
                <a:lnTo>
                  <a:pt x="5802" y="367"/>
                </a:lnTo>
                <a:lnTo>
                  <a:pt x="5820" y="365"/>
                </a:lnTo>
                <a:lnTo>
                  <a:pt x="5833" y="364"/>
                </a:lnTo>
                <a:lnTo>
                  <a:pt x="5864" y="370"/>
                </a:lnTo>
                <a:lnTo>
                  <a:pt x="5877" y="368"/>
                </a:lnTo>
                <a:lnTo>
                  <a:pt x="5897" y="365"/>
                </a:lnTo>
                <a:lnTo>
                  <a:pt x="5916" y="365"/>
                </a:lnTo>
                <a:lnTo>
                  <a:pt x="5935" y="364"/>
                </a:lnTo>
                <a:lnTo>
                  <a:pt x="5958" y="364"/>
                </a:lnTo>
                <a:lnTo>
                  <a:pt x="5969" y="365"/>
                </a:lnTo>
                <a:lnTo>
                  <a:pt x="5980" y="366"/>
                </a:lnTo>
                <a:lnTo>
                  <a:pt x="6007" y="360"/>
                </a:lnTo>
                <a:lnTo>
                  <a:pt x="6022" y="357"/>
                </a:lnTo>
                <a:lnTo>
                  <a:pt x="6050" y="337"/>
                </a:lnTo>
                <a:lnTo>
                  <a:pt x="6062" y="324"/>
                </a:lnTo>
                <a:lnTo>
                  <a:pt x="6079" y="318"/>
                </a:lnTo>
                <a:lnTo>
                  <a:pt x="6107" y="312"/>
                </a:lnTo>
                <a:lnTo>
                  <a:pt x="6126" y="308"/>
                </a:lnTo>
                <a:lnTo>
                  <a:pt x="6140" y="304"/>
                </a:lnTo>
                <a:lnTo>
                  <a:pt x="6164" y="294"/>
                </a:lnTo>
                <a:lnTo>
                  <a:pt x="6179" y="281"/>
                </a:lnTo>
                <a:lnTo>
                  <a:pt x="6197" y="262"/>
                </a:lnTo>
                <a:lnTo>
                  <a:pt x="6218" y="236"/>
                </a:lnTo>
                <a:lnTo>
                  <a:pt x="6228" y="223"/>
                </a:lnTo>
                <a:lnTo>
                  <a:pt x="6242" y="220"/>
                </a:lnTo>
                <a:lnTo>
                  <a:pt x="6260" y="222"/>
                </a:lnTo>
                <a:lnTo>
                  <a:pt x="6274" y="222"/>
                </a:lnTo>
                <a:lnTo>
                  <a:pt x="6282" y="220"/>
                </a:lnTo>
                <a:lnTo>
                  <a:pt x="6297" y="221"/>
                </a:lnTo>
                <a:lnTo>
                  <a:pt x="6306" y="222"/>
                </a:lnTo>
                <a:lnTo>
                  <a:pt x="6324" y="225"/>
                </a:lnTo>
                <a:lnTo>
                  <a:pt x="6335" y="228"/>
                </a:lnTo>
                <a:lnTo>
                  <a:pt x="6351" y="233"/>
                </a:lnTo>
                <a:lnTo>
                  <a:pt x="6367" y="236"/>
                </a:lnTo>
                <a:lnTo>
                  <a:pt x="6383" y="235"/>
                </a:lnTo>
                <a:lnTo>
                  <a:pt x="6399" y="234"/>
                </a:lnTo>
                <a:lnTo>
                  <a:pt x="6421" y="229"/>
                </a:lnTo>
                <a:lnTo>
                  <a:pt x="6425" y="227"/>
                </a:lnTo>
                <a:lnTo>
                  <a:pt x="6437" y="229"/>
                </a:lnTo>
                <a:lnTo>
                  <a:pt x="6455" y="235"/>
                </a:lnTo>
                <a:lnTo>
                  <a:pt x="6472" y="238"/>
                </a:lnTo>
                <a:lnTo>
                  <a:pt x="6485" y="239"/>
                </a:lnTo>
                <a:lnTo>
                  <a:pt x="6499" y="239"/>
                </a:lnTo>
                <a:lnTo>
                  <a:pt x="6514" y="242"/>
                </a:lnTo>
                <a:lnTo>
                  <a:pt x="6531" y="247"/>
                </a:lnTo>
                <a:lnTo>
                  <a:pt x="6539" y="249"/>
                </a:lnTo>
                <a:lnTo>
                  <a:pt x="6552" y="252"/>
                </a:lnTo>
                <a:lnTo>
                  <a:pt x="6567" y="257"/>
                </a:lnTo>
                <a:lnTo>
                  <a:pt x="6585" y="261"/>
                </a:lnTo>
                <a:lnTo>
                  <a:pt x="6597" y="263"/>
                </a:lnTo>
                <a:lnTo>
                  <a:pt x="6617" y="270"/>
                </a:lnTo>
                <a:lnTo>
                  <a:pt x="6639" y="277"/>
                </a:lnTo>
                <a:lnTo>
                  <a:pt x="6653" y="281"/>
                </a:lnTo>
                <a:lnTo>
                  <a:pt x="6670" y="285"/>
                </a:lnTo>
                <a:lnTo>
                  <a:pt x="6687" y="286"/>
                </a:lnTo>
                <a:lnTo>
                  <a:pt x="6705" y="284"/>
                </a:lnTo>
                <a:lnTo>
                  <a:pt x="6721" y="288"/>
                </a:lnTo>
                <a:lnTo>
                  <a:pt x="6734" y="294"/>
                </a:lnTo>
                <a:lnTo>
                  <a:pt x="6753" y="301"/>
                </a:lnTo>
                <a:lnTo>
                  <a:pt x="6759" y="302"/>
                </a:lnTo>
                <a:lnTo>
                  <a:pt x="6768" y="303"/>
                </a:lnTo>
                <a:lnTo>
                  <a:pt x="6780" y="302"/>
                </a:lnTo>
                <a:lnTo>
                  <a:pt x="6788" y="299"/>
                </a:lnTo>
                <a:lnTo>
                  <a:pt x="6804" y="289"/>
                </a:lnTo>
                <a:lnTo>
                  <a:pt x="6827" y="288"/>
                </a:lnTo>
                <a:lnTo>
                  <a:pt x="6834" y="289"/>
                </a:lnTo>
                <a:lnTo>
                  <a:pt x="6840" y="290"/>
                </a:lnTo>
                <a:lnTo>
                  <a:pt x="6865" y="291"/>
                </a:lnTo>
                <a:lnTo>
                  <a:pt x="6888" y="286"/>
                </a:lnTo>
                <a:lnTo>
                  <a:pt x="6902" y="283"/>
                </a:lnTo>
                <a:lnTo>
                  <a:pt x="6917" y="276"/>
                </a:lnTo>
                <a:lnTo>
                  <a:pt x="6936" y="263"/>
                </a:lnTo>
                <a:lnTo>
                  <a:pt x="6956" y="250"/>
                </a:lnTo>
                <a:lnTo>
                  <a:pt x="6975" y="244"/>
                </a:lnTo>
                <a:lnTo>
                  <a:pt x="6990" y="244"/>
                </a:lnTo>
                <a:lnTo>
                  <a:pt x="7016" y="240"/>
                </a:lnTo>
                <a:lnTo>
                  <a:pt x="7032" y="231"/>
                </a:lnTo>
                <a:lnTo>
                  <a:pt x="7045" y="220"/>
                </a:lnTo>
                <a:lnTo>
                  <a:pt x="7059" y="216"/>
                </a:lnTo>
                <a:lnTo>
                  <a:pt x="7068" y="209"/>
                </a:lnTo>
                <a:lnTo>
                  <a:pt x="7079" y="183"/>
                </a:lnTo>
                <a:lnTo>
                  <a:pt x="7092" y="151"/>
                </a:lnTo>
                <a:lnTo>
                  <a:pt x="7098" y="143"/>
                </a:lnTo>
                <a:lnTo>
                  <a:pt x="7114" y="142"/>
                </a:lnTo>
                <a:lnTo>
                  <a:pt x="7126" y="136"/>
                </a:lnTo>
                <a:lnTo>
                  <a:pt x="7138" y="138"/>
                </a:lnTo>
                <a:lnTo>
                  <a:pt x="7151" y="135"/>
                </a:lnTo>
                <a:lnTo>
                  <a:pt x="7159" y="126"/>
                </a:lnTo>
                <a:lnTo>
                  <a:pt x="7171" y="125"/>
                </a:lnTo>
                <a:lnTo>
                  <a:pt x="7183" y="132"/>
                </a:lnTo>
                <a:lnTo>
                  <a:pt x="7190" y="141"/>
                </a:lnTo>
                <a:lnTo>
                  <a:pt x="7200" y="151"/>
                </a:lnTo>
                <a:lnTo>
                  <a:pt x="7209" y="161"/>
                </a:lnTo>
                <a:lnTo>
                  <a:pt x="7213" y="166"/>
                </a:lnTo>
                <a:lnTo>
                  <a:pt x="7222" y="174"/>
                </a:lnTo>
                <a:lnTo>
                  <a:pt x="7232" y="180"/>
                </a:lnTo>
                <a:lnTo>
                  <a:pt x="7243" y="185"/>
                </a:lnTo>
                <a:lnTo>
                  <a:pt x="7254" y="187"/>
                </a:lnTo>
                <a:lnTo>
                  <a:pt x="7265" y="183"/>
                </a:lnTo>
                <a:lnTo>
                  <a:pt x="7275" y="176"/>
                </a:lnTo>
                <a:lnTo>
                  <a:pt x="7285" y="168"/>
                </a:lnTo>
                <a:lnTo>
                  <a:pt x="7300" y="155"/>
                </a:lnTo>
                <a:lnTo>
                  <a:pt x="7314" y="144"/>
                </a:lnTo>
                <a:lnTo>
                  <a:pt x="7324" y="135"/>
                </a:lnTo>
                <a:lnTo>
                  <a:pt x="7333" y="126"/>
                </a:lnTo>
                <a:lnTo>
                  <a:pt x="7347" y="116"/>
                </a:lnTo>
                <a:lnTo>
                  <a:pt x="7368" y="98"/>
                </a:lnTo>
                <a:lnTo>
                  <a:pt x="7378" y="91"/>
                </a:lnTo>
                <a:lnTo>
                  <a:pt x="7387" y="85"/>
                </a:lnTo>
                <a:lnTo>
                  <a:pt x="7402" y="93"/>
                </a:lnTo>
                <a:lnTo>
                  <a:pt x="7409" y="97"/>
                </a:lnTo>
                <a:lnTo>
                  <a:pt x="7418" y="102"/>
                </a:lnTo>
                <a:lnTo>
                  <a:pt x="7432" y="112"/>
                </a:lnTo>
                <a:lnTo>
                  <a:pt x="7443" y="116"/>
                </a:lnTo>
                <a:lnTo>
                  <a:pt x="7452" y="119"/>
                </a:lnTo>
                <a:lnTo>
                  <a:pt x="7460" y="122"/>
                </a:lnTo>
                <a:lnTo>
                  <a:pt x="7470" y="126"/>
                </a:lnTo>
                <a:lnTo>
                  <a:pt x="7478" y="126"/>
                </a:lnTo>
                <a:lnTo>
                  <a:pt x="7486" y="125"/>
                </a:lnTo>
                <a:lnTo>
                  <a:pt x="7501" y="124"/>
                </a:lnTo>
                <a:lnTo>
                  <a:pt x="7511" y="122"/>
                </a:lnTo>
                <a:lnTo>
                  <a:pt x="7525" y="121"/>
                </a:lnTo>
                <a:lnTo>
                  <a:pt x="7538" y="124"/>
                </a:lnTo>
                <a:lnTo>
                  <a:pt x="7551" y="126"/>
                </a:lnTo>
                <a:lnTo>
                  <a:pt x="7559" y="126"/>
                </a:lnTo>
                <a:lnTo>
                  <a:pt x="7563" y="126"/>
                </a:lnTo>
                <a:lnTo>
                  <a:pt x="7570" y="125"/>
                </a:lnTo>
                <a:lnTo>
                  <a:pt x="7578" y="128"/>
                </a:lnTo>
                <a:lnTo>
                  <a:pt x="7594" y="132"/>
                </a:lnTo>
                <a:lnTo>
                  <a:pt x="7607" y="134"/>
                </a:lnTo>
                <a:lnTo>
                  <a:pt x="7618" y="136"/>
                </a:lnTo>
                <a:lnTo>
                  <a:pt x="7628" y="139"/>
                </a:lnTo>
                <a:lnTo>
                  <a:pt x="7647" y="141"/>
                </a:lnTo>
                <a:lnTo>
                  <a:pt x="7660" y="142"/>
                </a:lnTo>
                <a:lnTo>
                  <a:pt x="7670" y="143"/>
                </a:lnTo>
                <a:lnTo>
                  <a:pt x="7687" y="146"/>
                </a:lnTo>
                <a:lnTo>
                  <a:pt x="7704" y="155"/>
                </a:lnTo>
                <a:lnTo>
                  <a:pt x="7716" y="160"/>
                </a:lnTo>
                <a:lnTo>
                  <a:pt x="7732" y="164"/>
                </a:lnTo>
                <a:lnTo>
                  <a:pt x="7751" y="168"/>
                </a:lnTo>
                <a:lnTo>
                  <a:pt x="7771" y="171"/>
                </a:lnTo>
                <a:lnTo>
                  <a:pt x="7793" y="174"/>
                </a:lnTo>
                <a:lnTo>
                  <a:pt x="7819" y="174"/>
                </a:lnTo>
                <a:lnTo>
                  <a:pt x="7840" y="173"/>
                </a:lnTo>
                <a:lnTo>
                  <a:pt x="7850" y="172"/>
                </a:lnTo>
                <a:lnTo>
                  <a:pt x="7876" y="168"/>
                </a:lnTo>
                <a:lnTo>
                  <a:pt x="7895" y="160"/>
                </a:lnTo>
                <a:lnTo>
                  <a:pt x="7908" y="130"/>
                </a:lnTo>
                <a:lnTo>
                  <a:pt x="7938" y="126"/>
                </a:lnTo>
                <a:lnTo>
                  <a:pt x="7958" y="125"/>
                </a:lnTo>
                <a:lnTo>
                  <a:pt x="7973" y="121"/>
                </a:lnTo>
                <a:lnTo>
                  <a:pt x="7985" y="98"/>
                </a:lnTo>
                <a:lnTo>
                  <a:pt x="7996" y="95"/>
                </a:lnTo>
                <a:lnTo>
                  <a:pt x="8014" y="94"/>
                </a:lnTo>
                <a:lnTo>
                  <a:pt x="8028" y="93"/>
                </a:lnTo>
                <a:lnTo>
                  <a:pt x="8048" y="91"/>
                </a:lnTo>
                <a:lnTo>
                  <a:pt x="8073" y="90"/>
                </a:lnTo>
                <a:lnTo>
                  <a:pt x="8102" y="97"/>
                </a:lnTo>
                <a:lnTo>
                  <a:pt x="8121" y="72"/>
                </a:lnTo>
                <a:lnTo>
                  <a:pt x="8135" y="68"/>
                </a:lnTo>
                <a:lnTo>
                  <a:pt x="8148" y="66"/>
                </a:lnTo>
                <a:lnTo>
                  <a:pt x="8161" y="64"/>
                </a:lnTo>
                <a:lnTo>
                  <a:pt x="8175" y="60"/>
                </a:lnTo>
                <a:lnTo>
                  <a:pt x="8186" y="58"/>
                </a:lnTo>
                <a:lnTo>
                  <a:pt x="8195" y="56"/>
                </a:lnTo>
                <a:lnTo>
                  <a:pt x="8206" y="53"/>
                </a:lnTo>
                <a:lnTo>
                  <a:pt x="8221" y="48"/>
                </a:lnTo>
                <a:lnTo>
                  <a:pt x="8229" y="48"/>
                </a:lnTo>
                <a:lnTo>
                  <a:pt x="8243" y="48"/>
                </a:lnTo>
                <a:lnTo>
                  <a:pt x="8254" y="47"/>
                </a:lnTo>
                <a:lnTo>
                  <a:pt x="8264" y="45"/>
                </a:lnTo>
                <a:lnTo>
                  <a:pt x="8277" y="44"/>
                </a:lnTo>
                <a:lnTo>
                  <a:pt x="8292" y="39"/>
                </a:lnTo>
                <a:lnTo>
                  <a:pt x="8308" y="34"/>
                </a:lnTo>
                <a:lnTo>
                  <a:pt x="8320" y="33"/>
                </a:lnTo>
                <a:lnTo>
                  <a:pt x="8335" y="31"/>
                </a:lnTo>
                <a:lnTo>
                  <a:pt x="8349" y="28"/>
                </a:lnTo>
                <a:lnTo>
                  <a:pt x="8366" y="25"/>
                </a:lnTo>
                <a:lnTo>
                  <a:pt x="8402" y="18"/>
                </a:lnTo>
                <a:lnTo>
                  <a:pt x="8426" y="0"/>
                </a:lnTo>
                <a:lnTo>
                  <a:pt x="8426" y="7"/>
                </a:lnTo>
                <a:lnTo>
                  <a:pt x="8402" y="32"/>
                </a:lnTo>
                <a:lnTo>
                  <a:pt x="8366" y="57"/>
                </a:lnTo>
                <a:lnTo>
                  <a:pt x="8349" y="70"/>
                </a:lnTo>
                <a:lnTo>
                  <a:pt x="8335" y="79"/>
                </a:lnTo>
                <a:lnTo>
                  <a:pt x="8320" y="82"/>
                </a:lnTo>
                <a:lnTo>
                  <a:pt x="8308" y="87"/>
                </a:lnTo>
                <a:lnTo>
                  <a:pt x="8292" y="97"/>
                </a:lnTo>
                <a:lnTo>
                  <a:pt x="8277" y="96"/>
                </a:lnTo>
                <a:lnTo>
                  <a:pt x="8264" y="93"/>
                </a:lnTo>
                <a:lnTo>
                  <a:pt x="8254" y="116"/>
                </a:lnTo>
                <a:lnTo>
                  <a:pt x="8243" y="126"/>
                </a:lnTo>
                <a:lnTo>
                  <a:pt x="8229" y="130"/>
                </a:lnTo>
                <a:lnTo>
                  <a:pt x="8221" y="130"/>
                </a:lnTo>
                <a:lnTo>
                  <a:pt x="8206" y="129"/>
                </a:lnTo>
                <a:lnTo>
                  <a:pt x="8195" y="124"/>
                </a:lnTo>
                <a:lnTo>
                  <a:pt x="8186" y="150"/>
                </a:lnTo>
                <a:lnTo>
                  <a:pt x="8175" y="149"/>
                </a:lnTo>
                <a:lnTo>
                  <a:pt x="8161" y="152"/>
                </a:lnTo>
                <a:lnTo>
                  <a:pt x="8148" y="158"/>
                </a:lnTo>
                <a:lnTo>
                  <a:pt x="8135" y="161"/>
                </a:lnTo>
                <a:lnTo>
                  <a:pt x="8121" y="159"/>
                </a:lnTo>
                <a:lnTo>
                  <a:pt x="8102" y="167"/>
                </a:lnTo>
                <a:lnTo>
                  <a:pt x="8073" y="193"/>
                </a:lnTo>
                <a:lnTo>
                  <a:pt x="8048" y="198"/>
                </a:lnTo>
                <a:lnTo>
                  <a:pt x="8028" y="197"/>
                </a:lnTo>
                <a:lnTo>
                  <a:pt x="8014" y="192"/>
                </a:lnTo>
                <a:lnTo>
                  <a:pt x="7996" y="185"/>
                </a:lnTo>
                <a:lnTo>
                  <a:pt x="7985" y="179"/>
                </a:lnTo>
                <a:lnTo>
                  <a:pt x="7973" y="174"/>
                </a:lnTo>
                <a:lnTo>
                  <a:pt x="7958" y="180"/>
                </a:lnTo>
                <a:lnTo>
                  <a:pt x="7938" y="190"/>
                </a:lnTo>
                <a:lnTo>
                  <a:pt x="7908" y="200"/>
                </a:lnTo>
                <a:lnTo>
                  <a:pt x="7895" y="200"/>
                </a:lnTo>
                <a:lnTo>
                  <a:pt x="7876" y="202"/>
                </a:lnTo>
                <a:lnTo>
                  <a:pt x="7850" y="236"/>
                </a:lnTo>
                <a:lnTo>
                  <a:pt x="7840" y="238"/>
                </a:lnTo>
                <a:lnTo>
                  <a:pt x="7819" y="238"/>
                </a:lnTo>
                <a:lnTo>
                  <a:pt x="7793" y="235"/>
                </a:lnTo>
                <a:lnTo>
                  <a:pt x="7771" y="231"/>
                </a:lnTo>
                <a:lnTo>
                  <a:pt x="7751" y="224"/>
                </a:lnTo>
                <a:lnTo>
                  <a:pt x="7732" y="216"/>
                </a:lnTo>
                <a:lnTo>
                  <a:pt x="7716" y="208"/>
                </a:lnTo>
                <a:lnTo>
                  <a:pt x="7704" y="202"/>
                </a:lnTo>
                <a:lnTo>
                  <a:pt x="7687" y="197"/>
                </a:lnTo>
                <a:lnTo>
                  <a:pt x="7670" y="189"/>
                </a:lnTo>
                <a:lnTo>
                  <a:pt x="7660" y="183"/>
                </a:lnTo>
                <a:lnTo>
                  <a:pt x="7647" y="176"/>
                </a:lnTo>
                <a:lnTo>
                  <a:pt x="7628" y="168"/>
                </a:lnTo>
                <a:lnTo>
                  <a:pt x="7618" y="163"/>
                </a:lnTo>
                <a:lnTo>
                  <a:pt x="7607" y="160"/>
                </a:lnTo>
                <a:lnTo>
                  <a:pt x="7594" y="159"/>
                </a:lnTo>
                <a:lnTo>
                  <a:pt x="7578" y="149"/>
                </a:lnTo>
                <a:lnTo>
                  <a:pt x="7570" y="148"/>
                </a:lnTo>
                <a:lnTo>
                  <a:pt x="7563" y="148"/>
                </a:lnTo>
                <a:lnTo>
                  <a:pt x="7559" y="143"/>
                </a:lnTo>
                <a:lnTo>
                  <a:pt x="7551" y="144"/>
                </a:lnTo>
                <a:lnTo>
                  <a:pt x="7538" y="146"/>
                </a:lnTo>
                <a:lnTo>
                  <a:pt x="7525" y="148"/>
                </a:lnTo>
                <a:lnTo>
                  <a:pt x="7511" y="149"/>
                </a:lnTo>
                <a:lnTo>
                  <a:pt x="7501" y="151"/>
                </a:lnTo>
                <a:lnTo>
                  <a:pt x="7486" y="150"/>
                </a:lnTo>
                <a:lnTo>
                  <a:pt x="7478" y="149"/>
                </a:lnTo>
                <a:lnTo>
                  <a:pt x="7470" y="148"/>
                </a:lnTo>
                <a:lnTo>
                  <a:pt x="7460" y="137"/>
                </a:lnTo>
                <a:lnTo>
                  <a:pt x="7452" y="136"/>
                </a:lnTo>
                <a:lnTo>
                  <a:pt x="7443" y="135"/>
                </a:lnTo>
                <a:lnTo>
                  <a:pt x="7432" y="133"/>
                </a:lnTo>
                <a:lnTo>
                  <a:pt x="7418" y="124"/>
                </a:lnTo>
                <a:lnTo>
                  <a:pt x="7409" y="118"/>
                </a:lnTo>
                <a:lnTo>
                  <a:pt x="7402" y="112"/>
                </a:lnTo>
                <a:lnTo>
                  <a:pt x="7387" y="105"/>
                </a:lnTo>
                <a:lnTo>
                  <a:pt x="7378" y="102"/>
                </a:lnTo>
                <a:lnTo>
                  <a:pt x="7368" y="122"/>
                </a:lnTo>
                <a:lnTo>
                  <a:pt x="7347" y="168"/>
                </a:lnTo>
                <a:lnTo>
                  <a:pt x="7333" y="169"/>
                </a:lnTo>
                <a:lnTo>
                  <a:pt x="7324" y="169"/>
                </a:lnTo>
                <a:lnTo>
                  <a:pt x="7314" y="169"/>
                </a:lnTo>
                <a:lnTo>
                  <a:pt x="7300" y="169"/>
                </a:lnTo>
                <a:lnTo>
                  <a:pt x="7285" y="194"/>
                </a:lnTo>
                <a:lnTo>
                  <a:pt x="7275" y="201"/>
                </a:lnTo>
                <a:lnTo>
                  <a:pt x="7265" y="207"/>
                </a:lnTo>
                <a:lnTo>
                  <a:pt x="7254" y="223"/>
                </a:lnTo>
                <a:lnTo>
                  <a:pt x="7243" y="225"/>
                </a:lnTo>
                <a:lnTo>
                  <a:pt x="7232" y="221"/>
                </a:lnTo>
                <a:lnTo>
                  <a:pt x="7222" y="215"/>
                </a:lnTo>
                <a:lnTo>
                  <a:pt x="7213" y="211"/>
                </a:lnTo>
                <a:lnTo>
                  <a:pt x="7209" y="210"/>
                </a:lnTo>
                <a:lnTo>
                  <a:pt x="7200" y="205"/>
                </a:lnTo>
                <a:lnTo>
                  <a:pt x="7190" y="199"/>
                </a:lnTo>
                <a:lnTo>
                  <a:pt x="7183" y="195"/>
                </a:lnTo>
                <a:lnTo>
                  <a:pt x="7171" y="190"/>
                </a:lnTo>
                <a:lnTo>
                  <a:pt x="7159" y="192"/>
                </a:lnTo>
                <a:lnTo>
                  <a:pt x="7151" y="194"/>
                </a:lnTo>
                <a:lnTo>
                  <a:pt x="7138" y="196"/>
                </a:lnTo>
                <a:lnTo>
                  <a:pt x="7126" y="198"/>
                </a:lnTo>
                <a:lnTo>
                  <a:pt x="7114" y="207"/>
                </a:lnTo>
                <a:lnTo>
                  <a:pt x="7098" y="219"/>
                </a:lnTo>
                <a:lnTo>
                  <a:pt x="7092" y="221"/>
                </a:lnTo>
                <a:lnTo>
                  <a:pt x="7079" y="219"/>
                </a:lnTo>
                <a:lnTo>
                  <a:pt x="7068" y="222"/>
                </a:lnTo>
                <a:lnTo>
                  <a:pt x="7059" y="225"/>
                </a:lnTo>
                <a:lnTo>
                  <a:pt x="7045" y="233"/>
                </a:lnTo>
                <a:lnTo>
                  <a:pt x="7032" y="240"/>
                </a:lnTo>
                <a:lnTo>
                  <a:pt x="7016" y="249"/>
                </a:lnTo>
                <a:lnTo>
                  <a:pt x="6990" y="263"/>
                </a:lnTo>
                <a:lnTo>
                  <a:pt x="6975" y="272"/>
                </a:lnTo>
                <a:lnTo>
                  <a:pt x="6956" y="281"/>
                </a:lnTo>
                <a:lnTo>
                  <a:pt x="6936" y="292"/>
                </a:lnTo>
                <a:lnTo>
                  <a:pt x="6917" y="302"/>
                </a:lnTo>
                <a:lnTo>
                  <a:pt x="6902" y="311"/>
                </a:lnTo>
                <a:lnTo>
                  <a:pt x="6888" y="318"/>
                </a:lnTo>
                <a:lnTo>
                  <a:pt x="6865" y="330"/>
                </a:lnTo>
                <a:lnTo>
                  <a:pt x="6840" y="344"/>
                </a:lnTo>
                <a:lnTo>
                  <a:pt x="6834" y="348"/>
                </a:lnTo>
                <a:lnTo>
                  <a:pt x="6827" y="352"/>
                </a:lnTo>
                <a:lnTo>
                  <a:pt x="6804" y="364"/>
                </a:lnTo>
                <a:lnTo>
                  <a:pt x="6788" y="373"/>
                </a:lnTo>
                <a:lnTo>
                  <a:pt x="6780" y="377"/>
                </a:lnTo>
                <a:lnTo>
                  <a:pt x="6768" y="376"/>
                </a:lnTo>
                <a:lnTo>
                  <a:pt x="6759" y="374"/>
                </a:lnTo>
                <a:lnTo>
                  <a:pt x="6753" y="373"/>
                </a:lnTo>
                <a:lnTo>
                  <a:pt x="6734" y="367"/>
                </a:lnTo>
                <a:lnTo>
                  <a:pt x="6721" y="365"/>
                </a:lnTo>
                <a:lnTo>
                  <a:pt x="6705" y="362"/>
                </a:lnTo>
                <a:lnTo>
                  <a:pt x="6687" y="358"/>
                </a:lnTo>
                <a:lnTo>
                  <a:pt x="6670" y="355"/>
                </a:lnTo>
                <a:lnTo>
                  <a:pt x="6653" y="351"/>
                </a:lnTo>
                <a:lnTo>
                  <a:pt x="6639" y="349"/>
                </a:lnTo>
                <a:lnTo>
                  <a:pt x="6617" y="342"/>
                </a:lnTo>
                <a:lnTo>
                  <a:pt x="6597" y="338"/>
                </a:lnTo>
                <a:lnTo>
                  <a:pt x="6585" y="335"/>
                </a:lnTo>
                <a:lnTo>
                  <a:pt x="6567" y="330"/>
                </a:lnTo>
                <a:lnTo>
                  <a:pt x="6552" y="328"/>
                </a:lnTo>
                <a:lnTo>
                  <a:pt x="6539" y="327"/>
                </a:lnTo>
                <a:lnTo>
                  <a:pt x="6531" y="325"/>
                </a:lnTo>
                <a:lnTo>
                  <a:pt x="6514" y="321"/>
                </a:lnTo>
                <a:lnTo>
                  <a:pt x="6499" y="318"/>
                </a:lnTo>
                <a:lnTo>
                  <a:pt x="6485" y="314"/>
                </a:lnTo>
                <a:lnTo>
                  <a:pt x="6472" y="310"/>
                </a:lnTo>
                <a:lnTo>
                  <a:pt x="6455" y="303"/>
                </a:lnTo>
                <a:lnTo>
                  <a:pt x="6437" y="297"/>
                </a:lnTo>
                <a:lnTo>
                  <a:pt x="6425" y="294"/>
                </a:lnTo>
                <a:lnTo>
                  <a:pt x="6421" y="293"/>
                </a:lnTo>
                <a:lnTo>
                  <a:pt x="6399" y="287"/>
                </a:lnTo>
                <a:lnTo>
                  <a:pt x="6383" y="288"/>
                </a:lnTo>
                <a:lnTo>
                  <a:pt x="6367" y="286"/>
                </a:lnTo>
                <a:lnTo>
                  <a:pt x="6351" y="284"/>
                </a:lnTo>
                <a:lnTo>
                  <a:pt x="6335" y="280"/>
                </a:lnTo>
                <a:lnTo>
                  <a:pt x="6324" y="278"/>
                </a:lnTo>
                <a:lnTo>
                  <a:pt x="6306" y="273"/>
                </a:lnTo>
                <a:lnTo>
                  <a:pt x="6297" y="275"/>
                </a:lnTo>
                <a:lnTo>
                  <a:pt x="6282" y="278"/>
                </a:lnTo>
                <a:lnTo>
                  <a:pt x="6274" y="278"/>
                </a:lnTo>
                <a:lnTo>
                  <a:pt x="6260" y="277"/>
                </a:lnTo>
                <a:lnTo>
                  <a:pt x="6242" y="274"/>
                </a:lnTo>
                <a:lnTo>
                  <a:pt x="6228" y="272"/>
                </a:lnTo>
                <a:lnTo>
                  <a:pt x="6218" y="271"/>
                </a:lnTo>
                <a:lnTo>
                  <a:pt x="6197" y="270"/>
                </a:lnTo>
                <a:lnTo>
                  <a:pt x="6179" y="281"/>
                </a:lnTo>
                <a:lnTo>
                  <a:pt x="6164" y="294"/>
                </a:lnTo>
                <a:lnTo>
                  <a:pt x="6140" y="316"/>
                </a:lnTo>
                <a:lnTo>
                  <a:pt x="6126" y="328"/>
                </a:lnTo>
                <a:lnTo>
                  <a:pt x="6107" y="344"/>
                </a:lnTo>
                <a:lnTo>
                  <a:pt x="6079" y="370"/>
                </a:lnTo>
                <a:lnTo>
                  <a:pt x="6062" y="375"/>
                </a:lnTo>
                <a:lnTo>
                  <a:pt x="6050" y="377"/>
                </a:lnTo>
                <a:lnTo>
                  <a:pt x="6022" y="381"/>
                </a:lnTo>
                <a:lnTo>
                  <a:pt x="6007" y="384"/>
                </a:lnTo>
                <a:lnTo>
                  <a:pt x="5980" y="403"/>
                </a:lnTo>
                <a:lnTo>
                  <a:pt x="5969" y="410"/>
                </a:lnTo>
                <a:lnTo>
                  <a:pt x="5958" y="415"/>
                </a:lnTo>
                <a:lnTo>
                  <a:pt x="5935" y="417"/>
                </a:lnTo>
                <a:lnTo>
                  <a:pt x="5916" y="418"/>
                </a:lnTo>
                <a:lnTo>
                  <a:pt x="5897" y="419"/>
                </a:lnTo>
                <a:lnTo>
                  <a:pt x="5877" y="420"/>
                </a:lnTo>
                <a:lnTo>
                  <a:pt x="5864" y="421"/>
                </a:lnTo>
                <a:lnTo>
                  <a:pt x="5833" y="423"/>
                </a:lnTo>
                <a:lnTo>
                  <a:pt x="5820" y="425"/>
                </a:lnTo>
                <a:lnTo>
                  <a:pt x="5802" y="426"/>
                </a:lnTo>
                <a:lnTo>
                  <a:pt x="5786" y="427"/>
                </a:lnTo>
                <a:lnTo>
                  <a:pt x="5776" y="428"/>
                </a:lnTo>
                <a:lnTo>
                  <a:pt x="5765" y="429"/>
                </a:lnTo>
                <a:lnTo>
                  <a:pt x="5760" y="429"/>
                </a:lnTo>
                <a:lnTo>
                  <a:pt x="5754" y="429"/>
                </a:lnTo>
                <a:lnTo>
                  <a:pt x="5748" y="430"/>
                </a:lnTo>
                <a:lnTo>
                  <a:pt x="5741" y="430"/>
                </a:lnTo>
                <a:lnTo>
                  <a:pt x="5737" y="431"/>
                </a:lnTo>
                <a:lnTo>
                  <a:pt x="5730" y="431"/>
                </a:lnTo>
                <a:lnTo>
                  <a:pt x="5726" y="431"/>
                </a:lnTo>
                <a:lnTo>
                  <a:pt x="5722" y="432"/>
                </a:lnTo>
                <a:lnTo>
                  <a:pt x="5706" y="432"/>
                </a:lnTo>
                <a:lnTo>
                  <a:pt x="5696" y="433"/>
                </a:lnTo>
                <a:lnTo>
                  <a:pt x="5689" y="434"/>
                </a:lnTo>
                <a:lnTo>
                  <a:pt x="5677" y="434"/>
                </a:lnTo>
                <a:lnTo>
                  <a:pt x="5666" y="433"/>
                </a:lnTo>
                <a:lnTo>
                  <a:pt x="5662" y="433"/>
                </a:lnTo>
                <a:lnTo>
                  <a:pt x="5655" y="433"/>
                </a:lnTo>
                <a:lnTo>
                  <a:pt x="5648" y="433"/>
                </a:lnTo>
                <a:lnTo>
                  <a:pt x="5636" y="433"/>
                </a:lnTo>
                <a:lnTo>
                  <a:pt x="5626" y="432"/>
                </a:lnTo>
                <a:lnTo>
                  <a:pt x="5621" y="432"/>
                </a:lnTo>
                <a:lnTo>
                  <a:pt x="5614" y="432"/>
                </a:lnTo>
                <a:lnTo>
                  <a:pt x="5610" y="432"/>
                </a:lnTo>
                <a:lnTo>
                  <a:pt x="5603" y="432"/>
                </a:lnTo>
                <a:lnTo>
                  <a:pt x="5595" y="432"/>
                </a:lnTo>
                <a:lnTo>
                  <a:pt x="5586" y="432"/>
                </a:lnTo>
                <a:lnTo>
                  <a:pt x="5581" y="432"/>
                </a:lnTo>
                <a:lnTo>
                  <a:pt x="5576" y="432"/>
                </a:lnTo>
                <a:lnTo>
                  <a:pt x="5572" y="432"/>
                </a:lnTo>
                <a:lnTo>
                  <a:pt x="5563" y="432"/>
                </a:lnTo>
                <a:lnTo>
                  <a:pt x="5560" y="432"/>
                </a:lnTo>
                <a:lnTo>
                  <a:pt x="5549" y="431"/>
                </a:lnTo>
                <a:lnTo>
                  <a:pt x="5541" y="430"/>
                </a:lnTo>
                <a:lnTo>
                  <a:pt x="5535" y="430"/>
                </a:lnTo>
                <a:lnTo>
                  <a:pt x="5532" y="430"/>
                </a:lnTo>
                <a:lnTo>
                  <a:pt x="5525" y="429"/>
                </a:lnTo>
                <a:lnTo>
                  <a:pt x="5517" y="429"/>
                </a:lnTo>
                <a:lnTo>
                  <a:pt x="5510" y="428"/>
                </a:lnTo>
                <a:lnTo>
                  <a:pt x="5504" y="428"/>
                </a:lnTo>
                <a:lnTo>
                  <a:pt x="5500" y="428"/>
                </a:lnTo>
                <a:lnTo>
                  <a:pt x="5489" y="427"/>
                </a:lnTo>
                <a:lnTo>
                  <a:pt x="5480" y="426"/>
                </a:lnTo>
                <a:lnTo>
                  <a:pt x="5469" y="426"/>
                </a:lnTo>
                <a:lnTo>
                  <a:pt x="5456" y="425"/>
                </a:lnTo>
                <a:lnTo>
                  <a:pt x="5445" y="423"/>
                </a:lnTo>
                <a:lnTo>
                  <a:pt x="5433" y="419"/>
                </a:lnTo>
                <a:lnTo>
                  <a:pt x="5421" y="410"/>
                </a:lnTo>
                <a:lnTo>
                  <a:pt x="5413" y="404"/>
                </a:lnTo>
                <a:lnTo>
                  <a:pt x="5407" y="400"/>
                </a:lnTo>
                <a:lnTo>
                  <a:pt x="5403" y="395"/>
                </a:lnTo>
                <a:lnTo>
                  <a:pt x="5394" y="390"/>
                </a:lnTo>
                <a:lnTo>
                  <a:pt x="5390" y="386"/>
                </a:lnTo>
                <a:lnTo>
                  <a:pt x="5385" y="382"/>
                </a:lnTo>
                <a:lnTo>
                  <a:pt x="5372" y="371"/>
                </a:lnTo>
                <a:lnTo>
                  <a:pt x="5353" y="357"/>
                </a:lnTo>
                <a:lnTo>
                  <a:pt x="5342" y="356"/>
                </a:lnTo>
                <a:lnTo>
                  <a:pt x="5332" y="354"/>
                </a:lnTo>
                <a:lnTo>
                  <a:pt x="5319" y="351"/>
                </a:lnTo>
                <a:lnTo>
                  <a:pt x="5313" y="348"/>
                </a:lnTo>
                <a:lnTo>
                  <a:pt x="5300" y="340"/>
                </a:lnTo>
                <a:lnTo>
                  <a:pt x="5288" y="335"/>
                </a:lnTo>
                <a:lnTo>
                  <a:pt x="5280" y="331"/>
                </a:lnTo>
                <a:lnTo>
                  <a:pt x="5273" y="327"/>
                </a:lnTo>
                <a:lnTo>
                  <a:pt x="5269" y="324"/>
                </a:lnTo>
                <a:lnTo>
                  <a:pt x="5262" y="322"/>
                </a:lnTo>
                <a:lnTo>
                  <a:pt x="5259" y="322"/>
                </a:lnTo>
                <a:lnTo>
                  <a:pt x="5253" y="321"/>
                </a:lnTo>
                <a:lnTo>
                  <a:pt x="5249" y="319"/>
                </a:lnTo>
                <a:lnTo>
                  <a:pt x="5240" y="311"/>
                </a:lnTo>
                <a:lnTo>
                  <a:pt x="5236" y="311"/>
                </a:lnTo>
                <a:lnTo>
                  <a:pt x="5231" y="311"/>
                </a:lnTo>
                <a:lnTo>
                  <a:pt x="5222" y="309"/>
                </a:lnTo>
                <a:lnTo>
                  <a:pt x="5214" y="306"/>
                </a:lnTo>
                <a:lnTo>
                  <a:pt x="5204" y="241"/>
                </a:lnTo>
                <a:lnTo>
                  <a:pt x="5195" y="187"/>
                </a:lnTo>
                <a:lnTo>
                  <a:pt x="5170" y="167"/>
                </a:lnTo>
                <a:lnTo>
                  <a:pt x="5151" y="174"/>
                </a:lnTo>
                <a:lnTo>
                  <a:pt x="5129" y="186"/>
                </a:lnTo>
                <a:lnTo>
                  <a:pt x="5111" y="193"/>
                </a:lnTo>
                <a:lnTo>
                  <a:pt x="5095" y="197"/>
                </a:lnTo>
                <a:lnTo>
                  <a:pt x="5076" y="197"/>
                </a:lnTo>
                <a:lnTo>
                  <a:pt x="5059" y="215"/>
                </a:lnTo>
                <a:lnTo>
                  <a:pt x="5047" y="232"/>
                </a:lnTo>
                <a:lnTo>
                  <a:pt x="5038" y="245"/>
                </a:lnTo>
                <a:lnTo>
                  <a:pt x="5027" y="259"/>
                </a:lnTo>
                <a:lnTo>
                  <a:pt x="5014" y="276"/>
                </a:lnTo>
                <a:lnTo>
                  <a:pt x="5005" y="288"/>
                </a:lnTo>
                <a:lnTo>
                  <a:pt x="4994" y="302"/>
                </a:lnTo>
                <a:lnTo>
                  <a:pt x="4982" y="317"/>
                </a:lnTo>
                <a:lnTo>
                  <a:pt x="4978" y="325"/>
                </a:lnTo>
                <a:lnTo>
                  <a:pt x="4968" y="337"/>
                </a:lnTo>
                <a:lnTo>
                  <a:pt x="4964" y="342"/>
                </a:lnTo>
                <a:lnTo>
                  <a:pt x="4960" y="349"/>
                </a:lnTo>
                <a:lnTo>
                  <a:pt x="4954" y="356"/>
                </a:lnTo>
                <a:lnTo>
                  <a:pt x="4948" y="364"/>
                </a:lnTo>
                <a:lnTo>
                  <a:pt x="4939" y="376"/>
                </a:lnTo>
                <a:lnTo>
                  <a:pt x="4930" y="388"/>
                </a:lnTo>
                <a:lnTo>
                  <a:pt x="4920" y="402"/>
                </a:lnTo>
                <a:lnTo>
                  <a:pt x="4907" y="420"/>
                </a:lnTo>
                <a:lnTo>
                  <a:pt x="4900" y="429"/>
                </a:lnTo>
                <a:lnTo>
                  <a:pt x="4890" y="440"/>
                </a:lnTo>
                <a:lnTo>
                  <a:pt x="4883" y="440"/>
                </a:lnTo>
                <a:lnTo>
                  <a:pt x="4875" y="440"/>
                </a:lnTo>
                <a:lnTo>
                  <a:pt x="4867" y="439"/>
                </a:lnTo>
                <a:lnTo>
                  <a:pt x="4861" y="438"/>
                </a:lnTo>
                <a:lnTo>
                  <a:pt x="4852" y="435"/>
                </a:lnTo>
                <a:lnTo>
                  <a:pt x="4848" y="434"/>
                </a:lnTo>
                <a:lnTo>
                  <a:pt x="4841" y="433"/>
                </a:lnTo>
                <a:lnTo>
                  <a:pt x="4834" y="431"/>
                </a:lnTo>
                <a:lnTo>
                  <a:pt x="4824" y="429"/>
                </a:lnTo>
                <a:lnTo>
                  <a:pt x="4818" y="428"/>
                </a:lnTo>
                <a:lnTo>
                  <a:pt x="4808" y="426"/>
                </a:lnTo>
                <a:lnTo>
                  <a:pt x="4802" y="423"/>
                </a:lnTo>
                <a:lnTo>
                  <a:pt x="4797" y="422"/>
                </a:lnTo>
                <a:lnTo>
                  <a:pt x="4791" y="419"/>
                </a:lnTo>
                <a:lnTo>
                  <a:pt x="4783" y="402"/>
                </a:lnTo>
                <a:lnTo>
                  <a:pt x="4772" y="387"/>
                </a:lnTo>
                <a:lnTo>
                  <a:pt x="4760" y="383"/>
                </a:lnTo>
                <a:lnTo>
                  <a:pt x="4742" y="378"/>
                </a:lnTo>
                <a:lnTo>
                  <a:pt x="4721" y="375"/>
                </a:lnTo>
                <a:lnTo>
                  <a:pt x="4711" y="374"/>
                </a:lnTo>
                <a:lnTo>
                  <a:pt x="4693" y="374"/>
                </a:lnTo>
                <a:lnTo>
                  <a:pt x="4681" y="387"/>
                </a:lnTo>
                <a:lnTo>
                  <a:pt x="4666" y="405"/>
                </a:lnTo>
                <a:lnTo>
                  <a:pt x="4658" y="413"/>
                </a:lnTo>
                <a:lnTo>
                  <a:pt x="4641" y="429"/>
                </a:lnTo>
                <a:lnTo>
                  <a:pt x="4626" y="430"/>
                </a:lnTo>
                <a:lnTo>
                  <a:pt x="4612" y="431"/>
                </a:lnTo>
                <a:lnTo>
                  <a:pt x="4604" y="431"/>
                </a:lnTo>
                <a:lnTo>
                  <a:pt x="4582" y="430"/>
                </a:lnTo>
                <a:lnTo>
                  <a:pt x="4572" y="429"/>
                </a:lnTo>
                <a:lnTo>
                  <a:pt x="4561" y="429"/>
                </a:lnTo>
                <a:lnTo>
                  <a:pt x="4541" y="429"/>
                </a:lnTo>
                <a:lnTo>
                  <a:pt x="4527" y="428"/>
                </a:lnTo>
                <a:lnTo>
                  <a:pt x="4512" y="428"/>
                </a:lnTo>
                <a:lnTo>
                  <a:pt x="4500" y="428"/>
                </a:lnTo>
                <a:lnTo>
                  <a:pt x="4485" y="426"/>
                </a:lnTo>
                <a:lnTo>
                  <a:pt x="4470" y="425"/>
                </a:lnTo>
                <a:lnTo>
                  <a:pt x="4461" y="423"/>
                </a:lnTo>
                <a:lnTo>
                  <a:pt x="4437" y="421"/>
                </a:lnTo>
                <a:lnTo>
                  <a:pt x="4432" y="421"/>
                </a:lnTo>
                <a:lnTo>
                  <a:pt x="4411" y="419"/>
                </a:lnTo>
                <a:lnTo>
                  <a:pt x="4393" y="418"/>
                </a:lnTo>
                <a:lnTo>
                  <a:pt x="4347" y="415"/>
                </a:lnTo>
                <a:lnTo>
                  <a:pt x="4343" y="415"/>
                </a:lnTo>
                <a:lnTo>
                  <a:pt x="4309" y="415"/>
                </a:lnTo>
                <a:lnTo>
                  <a:pt x="4307" y="415"/>
                </a:lnTo>
                <a:lnTo>
                  <a:pt x="4298" y="415"/>
                </a:lnTo>
                <a:lnTo>
                  <a:pt x="4285" y="416"/>
                </a:lnTo>
                <a:lnTo>
                  <a:pt x="4279" y="417"/>
                </a:lnTo>
                <a:lnTo>
                  <a:pt x="4265" y="418"/>
                </a:lnTo>
                <a:lnTo>
                  <a:pt x="4244" y="420"/>
                </a:lnTo>
                <a:lnTo>
                  <a:pt x="4230" y="421"/>
                </a:lnTo>
                <a:lnTo>
                  <a:pt x="4223" y="422"/>
                </a:lnTo>
                <a:lnTo>
                  <a:pt x="4204" y="423"/>
                </a:lnTo>
                <a:lnTo>
                  <a:pt x="4193" y="423"/>
                </a:lnTo>
                <a:lnTo>
                  <a:pt x="4158" y="426"/>
                </a:lnTo>
                <a:lnTo>
                  <a:pt x="4151" y="425"/>
                </a:lnTo>
                <a:lnTo>
                  <a:pt x="4145" y="425"/>
                </a:lnTo>
                <a:lnTo>
                  <a:pt x="4119" y="423"/>
                </a:lnTo>
                <a:lnTo>
                  <a:pt x="4107" y="422"/>
                </a:lnTo>
                <a:lnTo>
                  <a:pt x="4098" y="421"/>
                </a:lnTo>
                <a:lnTo>
                  <a:pt x="4088" y="420"/>
                </a:lnTo>
                <a:lnTo>
                  <a:pt x="4074" y="418"/>
                </a:lnTo>
                <a:lnTo>
                  <a:pt x="4061" y="416"/>
                </a:lnTo>
                <a:lnTo>
                  <a:pt x="4053" y="415"/>
                </a:lnTo>
                <a:lnTo>
                  <a:pt x="4044" y="414"/>
                </a:lnTo>
                <a:lnTo>
                  <a:pt x="4033" y="413"/>
                </a:lnTo>
                <a:lnTo>
                  <a:pt x="4018" y="412"/>
                </a:lnTo>
                <a:lnTo>
                  <a:pt x="4009" y="410"/>
                </a:lnTo>
                <a:lnTo>
                  <a:pt x="3994" y="406"/>
                </a:lnTo>
                <a:lnTo>
                  <a:pt x="3983" y="404"/>
                </a:lnTo>
                <a:lnTo>
                  <a:pt x="3978" y="404"/>
                </a:lnTo>
                <a:lnTo>
                  <a:pt x="3966" y="402"/>
                </a:lnTo>
                <a:lnTo>
                  <a:pt x="3957" y="401"/>
                </a:lnTo>
                <a:lnTo>
                  <a:pt x="3945" y="399"/>
                </a:lnTo>
                <a:lnTo>
                  <a:pt x="3931" y="395"/>
                </a:lnTo>
                <a:lnTo>
                  <a:pt x="3923" y="393"/>
                </a:lnTo>
                <a:lnTo>
                  <a:pt x="3917" y="391"/>
                </a:lnTo>
                <a:lnTo>
                  <a:pt x="3907" y="388"/>
                </a:lnTo>
                <a:lnTo>
                  <a:pt x="3900" y="383"/>
                </a:lnTo>
                <a:lnTo>
                  <a:pt x="3893" y="379"/>
                </a:lnTo>
                <a:lnTo>
                  <a:pt x="3887" y="376"/>
                </a:lnTo>
                <a:lnTo>
                  <a:pt x="3875" y="370"/>
                </a:lnTo>
                <a:lnTo>
                  <a:pt x="3869" y="369"/>
                </a:lnTo>
                <a:lnTo>
                  <a:pt x="3858" y="365"/>
                </a:lnTo>
                <a:lnTo>
                  <a:pt x="3850" y="362"/>
                </a:lnTo>
                <a:lnTo>
                  <a:pt x="3840" y="358"/>
                </a:lnTo>
                <a:lnTo>
                  <a:pt x="3833" y="356"/>
                </a:lnTo>
                <a:lnTo>
                  <a:pt x="3829" y="355"/>
                </a:lnTo>
                <a:lnTo>
                  <a:pt x="3818" y="353"/>
                </a:lnTo>
                <a:lnTo>
                  <a:pt x="3811" y="351"/>
                </a:lnTo>
                <a:lnTo>
                  <a:pt x="3801" y="348"/>
                </a:lnTo>
                <a:lnTo>
                  <a:pt x="3793" y="341"/>
                </a:lnTo>
                <a:lnTo>
                  <a:pt x="3786" y="328"/>
                </a:lnTo>
                <a:lnTo>
                  <a:pt x="3777" y="315"/>
                </a:lnTo>
                <a:lnTo>
                  <a:pt x="3768" y="300"/>
                </a:lnTo>
                <a:lnTo>
                  <a:pt x="3761" y="292"/>
                </a:lnTo>
                <a:lnTo>
                  <a:pt x="3755" y="292"/>
                </a:lnTo>
                <a:lnTo>
                  <a:pt x="3747" y="292"/>
                </a:lnTo>
                <a:lnTo>
                  <a:pt x="3740" y="292"/>
                </a:lnTo>
                <a:lnTo>
                  <a:pt x="3725" y="292"/>
                </a:lnTo>
                <a:lnTo>
                  <a:pt x="3723" y="293"/>
                </a:lnTo>
                <a:lnTo>
                  <a:pt x="3713" y="296"/>
                </a:lnTo>
                <a:lnTo>
                  <a:pt x="3703" y="298"/>
                </a:lnTo>
                <a:lnTo>
                  <a:pt x="3697" y="299"/>
                </a:lnTo>
                <a:lnTo>
                  <a:pt x="3687" y="301"/>
                </a:lnTo>
                <a:lnTo>
                  <a:pt x="3683" y="302"/>
                </a:lnTo>
                <a:lnTo>
                  <a:pt x="3674" y="303"/>
                </a:lnTo>
                <a:lnTo>
                  <a:pt x="3669" y="306"/>
                </a:lnTo>
                <a:lnTo>
                  <a:pt x="3660" y="317"/>
                </a:lnTo>
                <a:lnTo>
                  <a:pt x="3657" y="322"/>
                </a:lnTo>
                <a:lnTo>
                  <a:pt x="3650" y="329"/>
                </a:lnTo>
                <a:lnTo>
                  <a:pt x="3643" y="339"/>
                </a:lnTo>
                <a:lnTo>
                  <a:pt x="3634" y="350"/>
                </a:lnTo>
                <a:lnTo>
                  <a:pt x="3631" y="350"/>
                </a:lnTo>
                <a:lnTo>
                  <a:pt x="3625" y="347"/>
                </a:lnTo>
                <a:lnTo>
                  <a:pt x="3620" y="342"/>
                </a:lnTo>
                <a:lnTo>
                  <a:pt x="3614" y="339"/>
                </a:lnTo>
                <a:lnTo>
                  <a:pt x="3611" y="336"/>
                </a:lnTo>
                <a:lnTo>
                  <a:pt x="3603" y="330"/>
                </a:lnTo>
                <a:lnTo>
                  <a:pt x="3598" y="326"/>
                </a:lnTo>
                <a:lnTo>
                  <a:pt x="3590" y="322"/>
                </a:lnTo>
                <a:lnTo>
                  <a:pt x="3581" y="317"/>
                </a:lnTo>
                <a:lnTo>
                  <a:pt x="3572" y="311"/>
                </a:lnTo>
                <a:lnTo>
                  <a:pt x="3561" y="305"/>
                </a:lnTo>
                <a:lnTo>
                  <a:pt x="3554" y="300"/>
                </a:lnTo>
                <a:lnTo>
                  <a:pt x="3543" y="292"/>
                </a:lnTo>
                <a:lnTo>
                  <a:pt x="3536" y="288"/>
                </a:lnTo>
                <a:lnTo>
                  <a:pt x="3529" y="281"/>
                </a:lnTo>
                <a:lnTo>
                  <a:pt x="3522" y="279"/>
                </a:lnTo>
                <a:lnTo>
                  <a:pt x="3514" y="291"/>
                </a:lnTo>
                <a:lnTo>
                  <a:pt x="3506" y="302"/>
                </a:lnTo>
                <a:lnTo>
                  <a:pt x="3499" y="312"/>
                </a:lnTo>
                <a:lnTo>
                  <a:pt x="3492" y="305"/>
                </a:lnTo>
                <a:lnTo>
                  <a:pt x="3482" y="298"/>
                </a:lnTo>
                <a:lnTo>
                  <a:pt x="3476" y="291"/>
                </a:lnTo>
                <a:lnTo>
                  <a:pt x="3467" y="283"/>
                </a:lnTo>
                <a:lnTo>
                  <a:pt x="3455" y="273"/>
                </a:lnTo>
                <a:lnTo>
                  <a:pt x="3445" y="268"/>
                </a:lnTo>
                <a:lnTo>
                  <a:pt x="3441" y="266"/>
                </a:lnTo>
                <a:lnTo>
                  <a:pt x="3433" y="262"/>
                </a:lnTo>
                <a:lnTo>
                  <a:pt x="3425" y="259"/>
                </a:lnTo>
                <a:lnTo>
                  <a:pt x="3419" y="255"/>
                </a:lnTo>
                <a:lnTo>
                  <a:pt x="3413" y="252"/>
                </a:lnTo>
                <a:lnTo>
                  <a:pt x="3410" y="251"/>
                </a:lnTo>
                <a:lnTo>
                  <a:pt x="3399" y="246"/>
                </a:lnTo>
                <a:lnTo>
                  <a:pt x="3393" y="244"/>
                </a:lnTo>
                <a:lnTo>
                  <a:pt x="3385" y="238"/>
                </a:lnTo>
                <a:lnTo>
                  <a:pt x="3377" y="237"/>
                </a:lnTo>
                <a:lnTo>
                  <a:pt x="3364" y="237"/>
                </a:lnTo>
                <a:lnTo>
                  <a:pt x="3352" y="241"/>
                </a:lnTo>
                <a:lnTo>
                  <a:pt x="3346" y="250"/>
                </a:lnTo>
                <a:lnTo>
                  <a:pt x="3330" y="266"/>
                </a:lnTo>
                <a:lnTo>
                  <a:pt x="3324" y="274"/>
                </a:lnTo>
                <a:lnTo>
                  <a:pt x="3314" y="285"/>
                </a:lnTo>
                <a:lnTo>
                  <a:pt x="3307" y="293"/>
                </a:lnTo>
                <a:lnTo>
                  <a:pt x="3300" y="301"/>
                </a:lnTo>
                <a:lnTo>
                  <a:pt x="3294" y="305"/>
                </a:lnTo>
                <a:lnTo>
                  <a:pt x="3286" y="301"/>
                </a:lnTo>
                <a:lnTo>
                  <a:pt x="3281" y="298"/>
                </a:lnTo>
                <a:lnTo>
                  <a:pt x="3274" y="294"/>
                </a:lnTo>
                <a:lnTo>
                  <a:pt x="3269" y="291"/>
                </a:lnTo>
                <a:lnTo>
                  <a:pt x="3259" y="288"/>
                </a:lnTo>
                <a:lnTo>
                  <a:pt x="3256" y="286"/>
                </a:lnTo>
                <a:lnTo>
                  <a:pt x="3245" y="283"/>
                </a:lnTo>
                <a:lnTo>
                  <a:pt x="3236" y="280"/>
                </a:lnTo>
                <a:lnTo>
                  <a:pt x="3228" y="277"/>
                </a:lnTo>
                <a:lnTo>
                  <a:pt x="3218" y="275"/>
                </a:lnTo>
                <a:lnTo>
                  <a:pt x="3211" y="275"/>
                </a:lnTo>
                <a:lnTo>
                  <a:pt x="3202" y="275"/>
                </a:lnTo>
                <a:lnTo>
                  <a:pt x="3196" y="274"/>
                </a:lnTo>
                <a:lnTo>
                  <a:pt x="3183" y="273"/>
                </a:lnTo>
                <a:lnTo>
                  <a:pt x="3176" y="272"/>
                </a:lnTo>
                <a:lnTo>
                  <a:pt x="3168" y="272"/>
                </a:lnTo>
                <a:lnTo>
                  <a:pt x="3162" y="272"/>
                </a:lnTo>
                <a:lnTo>
                  <a:pt x="3162" y="271"/>
                </a:lnTo>
                <a:lnTo>
                  <a:pt x="3157" y="271"/>
                </a:lnTo>
                <a:lnTo>
                  <a:pt x="3146" y="268"/>
                </a:lnTo>
                <a:lnTo>
                  <a:pt x="3141" y="268"/>
                </a:lnTo>
                <a:lnTo>
                  <a:pt x="3130" y="275"/>
                </a:lnTo>
                <a:lnTo>
                  <a:pt x="3116" y="289"/>
                </a:lnTo>
                <a:lnTo>
                  <a:pt x="3114" y="291"/>
                </a:lnTo>
                <a:lnTo>
                  <a:pt x="3100" y="305"/>
                </a:lnTo>
                <a:lnTo>
                  <a:pt x="3086" y="306"/>
                </a:lnTo>
                <a:lnTo>
                  <a:pt x="3076" y="305"/>
                </a:lnTo>
                <a:lnTo>
                  <a:pt x="3071" y="304"/>
                </a:lnTo>
                <a:lnTo>
                  <a:pt x="3056" y="303"/>
                </a:lnTo>
                <a:lnTo>
                  <a:pt x="3038" y="302"/>
                </a:lnTo>
                <a:lnTo>
                  <a:pt x="3036" y="301"/>
                </a:lnTo>
                <a:lnTo>
                  <a:pt x="3019" y="300"/>
                </a:lnTo>
                <a:lnTo>
                  <a:pt x="3016" y="300"/>
                </a:lnTo>
                <a:lnTo>
                  <a:pt x="3007" y="300"/>
                </a:lnTo>
                <a:lnTo>
                  <a:pt x="3001" y="300"/>
                </a:lnTo>
                <a:lnTo>
                  <a:pt x="2992" y="300"/>
                </a:lnTo>
                <a:lnTo>
                  <a:pt x="2992" y="300"/>
                </a:lnTo>
                <a:lnTo>
                  <a:pt x="2991" y="300"/>
                </a:lnTo>
                <a:lnTo>
                  <a:pt x="2984" y="299"/>
                </a:lnTo>
                <a:lnTo>
                  <a:pt x="2974" y="298"/>
                </a:lnTo>
                <a:lnTo>
                  <a:pt x="2964" y="298"/>
                </a:lnTo>
                <a:lnTo>
                  <a:pt x="2955" y="297"/>
                </a:lnTo>
                <a:lnTo>
                  <a:pt x="2945" y="296"/>
                </a:lnTo>
                <a:lnTo>
                  <a:pt x="2941" y="294"/>
                </a:lnTo>
                <a:lnTo>
                  <a:pt x="2928" y="293"/>
                </a:lnTo>
                <a:lnTo>
                  <a:pt x="2918" y="292"/>
                </a:lnTo>
                <a:lnTo>
                  <a:pt x="2907" y="289"/>
                </a:lnTo>
                <a:lnTo>
                  <a:pt x="2886" y="285"/>
                </a:lnTo>
                <a:lnTo>
                  <a:pt x="2863" y="279"/>
                </a:lnTo>
                <a:lnTo>
                  <a:pt x="2846" y="276"/>
                </a:lnTo>
                <a:lnTo>
                  <a:pt x="2833" y="273"/>
                </a:lnTo>
                <a:lnTo>
                  <a:pt x="2818" y="270"/>
                </a:lnTo>
                <a:lnTo>
                  <a:pt x="2797" y="267"/>
                </a:lnTo>
                <a:lnTo>
                  <a:pt x="2781" y="266"/>
                </a:lnTo>
                <a:lnTo>
                  <a:pt x="2780" y="266"/>
                </a:lnTo>
                <a:lnTo>
                  <a:pt x="2663" y="263"/>
                </a:lnTo>
                <a:lnTo>
                  <a:pt x="2549" y="258"/>
                </a:lnTo>
                <a:lnTo>
                  <a:pt x="2518" y="255"/>
                </a:lnTo>
                <a:lnTo>
                  <a:pt x="2488" y="252"/>
                </a:lnTo>
                <a:lnTo>
                  <a:pt x="2438" y="244"/>
                </a:lnTo>
                <a:lnTo>
                  <a:pt x="2343" y="222"/>
                </a:lnTo>
                <a:lnTo>
                  <a:pt x="2213" y="182"/>
                </a:lnTo>
                <a:lnTo>
                  <a:pt x="2199" y="176"/>
                </a:lnTo>
                <a:lnTo>
                  <a:pt x="2145" y="160"/>
                </a:lnTo>
                <a:lnTo>
                  <a:pt x="2064" y="148"/>
                </a:lnTo>
                <a:lnTo>
                  <a:pt x="2001" y="138"/>
                </a:lnTo>
                <a:lnTo>
                  <a:pt x="1954" y="132"/>
                </a:lnTo>
                <a:lnTo>
                  <a:pt x="1886" y="121"/>
                </a:lnTo>
                <a:lnTo>
                  <a:pt x="1750" y="105"/>
                </a:lnTo>
                <a:lnTo>
                  <a:pt x="1667" y="96"/>
                </a:lnTo>
                <a:lnTo>
                  <a:pt x="1562" y="94"/>
                </a:lnTo>
                <a:lnTo>
                  <a:pt x="1050" y="94"/>
                </a:lnTo>
                <a:lnTo>
                  <a:pt x="258" y="100"/>
                </a:lnTo>
                <a:lnTo>
                  <a:pt x="0" y="102"/>
                </a:lnTo>
                <a:lnTo>
                  <a:pt x="0" y="102"/>
                </a:lnTo>
                <a:close/>
              </a:path>
            </a:pathLst>
          </a:custGeom>
          <a:solidFill>
            <a:srgbClr val="E6E6E6"/>
          </a:solidFill>
          <a:ln w="9525">
            <a:noFill/>
            <a:round/>
            <a:headEnd/>
            <a:tailEnd/>
          </a:ln>
        </p:spPr>
        <p:txBody>
          <a:bodyPr/>
          <a:lstStyle/>
          <a:p>
            <a:endParaRPr lang="en-GB"/>
          </a:p>
        </p:txBody>
      </p:sp>
      <p:sp>
        <p:nvSpPr>
          <p:cNvPr id="68" name="Freeform 2463"/>
          <p:cNvSpPr>
            <a:spLocks/>
          </p:cNvSpPr>
          <p:nvPr>
            <p:custDataLst>
              <p:tags r:id="rId59"/>
            </p:custDataLst>
          </p:nvPr>
        </p:nvSpPr>
        <p:spPr bwMode="auto">
          <a:xfrm>
            <a:off x="400988" y="2457392"/>
            <a:ext cx="2053365" cy="56176"/>
          </a:xfrm>
          <a:custGeom>
            <a:avLst/>
            <a:gdLst/>
            <a:ahLst/>
            <a:cxnLst>
              <a:cxn ang="0">
                <a:pos x="0" y="13"/>
              </a:cxn>
              <a:cxn ang="0">
                <a:pos x="40" y="15"/>
              </a:cxn>
              <a:cxn ang="0">
                <a:pos x="258" y="11"/>
              </a:cxn>
              <a:cxn ang="0">
                <a:pos x="898" y="6"/>
              </a:cxn>
              <a:cxn ang="0">
                <a:pos x="1450" y="0"/>
              </a:cxn>
              <a:cxn ang="0">
                <a:pos x="1605" y="4"/>
              </a:cxn>
              <a:cxn ang="0">
                <a:pos x="1667" y="6"/>
              </a:cxn>
              <a:cxn ang="0">
                <a:pos x="1741" y="13"/>
              </a:cxn>
              <a:cxn ang="0">
                <a:pos x="1860" y="26"/>
              </a:cxn>
              <a:cxn ang="0">
                <a:pos x="1862" y="26"/>
              </a:cxn>
              <a:cxn ang="0">
                <a:pos x="1883" y="28"/>
              </a:cxn>
              <a:cxn ang="0">
                <a:pos x="1956" y="38"/>
              </a:cxn>
              <a:cxn ang="0">
                <a:pos x="1993" y="44"/>
              </a:cxn>
              <a:cxn ang="0">
                <a:pos x="2028" y="49"/>
              </a:cxn>
              <a:cxn ang="0">
                <a:pos x="2064" y="55"/>
              </a:cxn>
              <a:cxn ang="0">
                <a:pos x="2119" y="58"/>
              </a:cxn>
            </a:cxnLst>
            <a:rect l="0" t="0" r="r" b="b"/>
            <a:pathLst>
              <a:path w="2119" h="58">
                <a:moveTo>
                  <a:pt x="0" y="13"/>
                </a:moveTo>
                <a:lnTo>
                  <a:pt x="40" y="15"/>
                </a:lnTo>
                <a:lnTo>
                  <a:pt x="258" y="11"/>
                </a:lnTo>
                <a:lnTo>
                  <a:pt x="898" y="6"/>
                </a:lnTo>
                <a:lnTo>
                  <a:pt x="1450" y="0"/>
                </a:lnTo>
                <a:lnTo>
                  <a:pt x="1605" y="4"/>
                </a:lnTo>
                <a:lnTo>
                  <a:pt x="1667" y="6"/>
                </a:lnTo>
                <a:lnTo>
                  <a:pt x="1741" y="13"/>
                </a:lnTo>
                <a:lnTo>
                  <a:pt x="1860" y="26"/>
                </a:lnTo>
                <a:lnTo>
                  <a:pt x="1862" y="26"/>
                </a:lnTo>
                <a:lnTo>
                  <a:pt x="1883" y="28"/>
                </a:lnTo>
                <a:lnTo>
                  <a:pt x="1956" y="38"/>
                </a:lnTo>
                <a:lnTo>
                  <a:pt x="1993" y="44"/>
                </a:lnTo>
                <a:lnTo>
                  <a:pt x="2028" y="49"/>
                </a:lnTo>
                <a:lnTo>
                  <a:pt x="2064" y="55"/>
                </a:lnTo>
                <a:lnTo>
                  <a:pt x="2119" y="58"/>
                </a:lnTo>
              </a:path>
            </a:pathLst>
          </a:custGeom>
          <a:noFill/>
          <a:ln w="0">
            <a:solidFill>
              <a:srgbClr val="000000"/>
            </a:solidFill>
            <a:prstDash val="solid"/>
            <a:round/>
            <a:headEnd/>
            <a:tailEnd/>
          </a:ln>
        </p:spPr>
        <p:txBody>
          <a:bodyPr/>
          <a:lstStyle/>
          <a:p>
            <a:endParaRPr lang="en-GB"/>
          </a:p>
        </p:txBody>
      </p:sp>
      <p:sp>
        <p:nvSpPr>
          <p:cNvPr id="69" name="Freeform 2464"/>
          <p:cNvSpPr>
            <a:spLocks/>
          </p:cNvSpPr>
          <p:nvPr>
            <p:custDataLst>
              <p:tags r:id="rId60"/>
            </p:custDataLst>
          </p:nvPr>
        </p:nvSpPr>
        <p:spPr bwMode="auto">
          <a:xfrm>
            <a:off x="400988" y="2457392"/>
            <a:ext cx="2032057" cy="52302"/>
          </a:xfrm>
          <a:custGeom>
            <a:avLst/>
            <a:gdLst/>
            <a:ahLst/>
            <a:cxnLst>
              <a:cxn ang="0">
                <a:pos x="0" y="13"/>
              </a:cxn>
              <a:cxn ang="0">
                <a:pos x="40" y="14"/>
              </a:cxn>
              <a:cxn ang="0">
                <a:pos x="258" y="11"/>
              </a:cxn>
              <a:cxn ang="0">
                <a:pos x="898" y="6"/>
              </a:cxn>
              <a:cxn ang="0">
                <a:pos x="1450" y="0"/>
              </a:cxn>
              <a:cxn ang="0">
                <a:pos x="1605" y="4"/>
              </a:cxn>
              <a:cxn ang="0">
                <a:pos x="1667" y="6"/>
              </a:cxn>
              <a:cxn ang="0">
                <a:pos x="1741" y="13"/>
              </a:cxn>
              <a:cxn ang="0">
                <a:pos x="1860" y="26"/>
              </a:cxn>
              <a:cxn ang="0">
                <a:pos x="1862" y="27"/>
              </a:cxn>
              <a:cxn ang="0">
                <a:pos x="1883" y="27"/>
              </a:cxn>
              <a:cxn ang="0">
                <a:pos x="1956" y="38"/>
              </a:cxn>
              <a:cxn ang="0">
                <a:pos x="1993" y="44"/>
              </a:cxn>
              <a:cxn ang="0">
                <a:pos x="2028" y="49"/>
              </a:cxn>
              <a:cxn ang="0">
                <a:pos x="2064" y="55"/>
              </a:cxn>
              <a:cxn ang="0">
                <a:pos x="2097" y="56"/>
              </a:cxn>
            </a:cxnLst>
            <a:rect l="0" t="0" r="r" b="b"/>
            <a:pathLst>
              <a:path w="2097" h="56">
                <a:moveTo>
                  <a:pt x="0" y="13"/>
                </a:moveTo>
                <a:lnTo>
                  <a:pt x="40" y="14"/>
                </a:lnTo>
                <a:lnTo>
                  <a:pt x="258" y="11"/>
                </a:lnTo>
                <a:lnTo>
                  <a:pt x="898" y="6"/>
                </a:lnTo>
                <a:lnTo>
                  <a:pt x="1450" y="0"/>
                </a:lnTo>
                <a:lnTo>
                  <a:pt x="1605" y="4"/>
                </a:lnTo>
                <a:lnTo>
                  <a:pt x="1667" y="6"/>
                </a:lnTo>
                <a:lnTo>
                  <a:pt x="1741" y="13"/>
                </a:lnTo>
                <a:lnTo>
                  <a:pt x="1860" y="26"/>
                </a:lnTo>
                <a:lnTo>
                  <a:pt x="1862" y="27"/>
                </a:lnTo>
                <a:lnTo>
                  <a:pt x="1883" y="27"/>
                </a:lnTo>
                <a:lnTo>
                  <a:pt x="1956" y="38"/>
                </a:lnTo>
                <a:lnTo>
                  <a:pt x="1993" y="44"/>
                </a:lnTo>
                <a:lnTo>
                  <a:pt x="2028" y="49"/>
                </a:lnTo>
                <a:lnTo>
                  <a:pt x="2064" y="55"/>
                </a:lnTo>
                <a:lnTo>
                  <a:pt x="2097" y="56"/>
                </a:lnTo>
              </a:path>
            </a:pathLst>
          </a:custGeom>
          <a:noFill/>
          <a:ln w="0">
            <a:solidFill>
              <a:srgbClr val="000000"/>
            </a:solidFill>
            <a:prstDash val="solid"/>
            <a:round/>
            <a:headEnd/>
            <a:tailEnd/>
          </a:ln>
        </p:spPr>
        <p:txBody>
          <a:bodyPr/>
          <a:lstStyle/>
          <a:p>
            <a:endParaRPr lang="en-GB"/>
          </a:p>
        </p:txBody>
      </p:sp>
      <p:sp>
        <p:nvSpPr>
          <p:cNvPr id="70" name="Freeform 2465"/>
          <p:cNvSpPr>
            <a:spLocks/>
          </p:cNvSpPr>
          <p:nvPr>
            <p:custDataLst>
              <p:tags r:id="rId61"/>
            </p:custDataLst>
          </p:nvPr>
        </p:nvSpPr>
        <p:spPr bwMode="auto">
          <a:xfrm>
            <a:off x="400988" y="2455455"/>
            <a:ext cx="2001063" cy="52303"/>
          </a:xfrm>
          <a:custGeom>
            <a:avLst/>
            <a:gdLst/>
            <a:ahLst/>
            <a:cxnLst>
              <a:cxn ang="0">
                <a:pos x="0" y="13"/>
              </a:cxn>
              <a:cxn ang="0">
                <a:pos x="40" y="14"/>
              </a:cxn>
              <a:cxn ang="0">
                <a:pos x="258" y="11"/>
              </a:cxn>
              <a:cxn ang="0">
                <a:pos x="898" y="6"/>
              </a:cxn>
              <a:cxn ang="0">
                <a:pos x="1450" y="0"/>
              </a:cxn>
              <a:cxn ang="0">
                <a:pos x="1605" y="5"/>
              </a:cxn>
              <a:cxn ang="0">
                <a:pos x="1667" y="6"/>
              </a:cxn>
              <a:cxn ang="0">
                <a:pos x="1741" y="13"/>
              </a:cxn>
              <a:cxn ang="0">
                <a:pos x="1860" y="27"/>
              </a:cxn>
              <a:cxn ang="0">
                <a:pos x="1862" y="27"/>
              </a:cxn>
              <a:cxn ang="0">
                <a:pos x="1883" y="28"/>
              </a:cxn>
              <a:cxn ang="0">
                <a:pos x="1956" y="39"/>
              </a:cxn>
              <a:cxn ang="0">
                <a:pos x="1993" y="45"/>
              </a:cxn>
              <a:cxn ang="0">
                <a:pos x="2028" y="49"/>
              </a:cxn>
              <a:cxn ang="0">
                <a:pos x="2064" y="54"/>
              </a:cxn>
            </a:cxnLst>
            <a:rect l="0" t="0" r="r" b="b"/>
            <a:pathLst>
              <a:path w="2064" h="54">
                <a:moveTo>
                  <a:pt x="0" y="13"/>
                </a:moveTo>
                <a:lnTo>
                  <a:pt x="40" y="14"/>
                </a:lnTo>
                <a:lnTo>
                  <a:pt x="258" y="11"/>
                </a:lnTo>
                <a:lnTo>
                  <a:pt x="898" y="6"/>
                </a:lnTo>
                <a:lnTo>
                  <a:pt x="1450" y="0"/>
                </a:lnTo>
                <a:lnTo>
                  <a:pt x="1605" y="5"/>
                </a:lnTo>
                <a:lnTo>
                  <a:pt x="1667" y="6"/>
                </a:lnTo>
                <a:lnTo>
                  <a:pt x="1741" y="13"/>
                </a:lnTo>
                <a:lnTo>
                  <a:pt x="1860" y="27"/>
                </a:lnTo>
                <a:lnTo>
                  <a:pt x="1862" y="27"/>
                </a:lnTo>
                <a:lnTo>
                  <a:pt x="1883" y="28"/>
                </a:lnTo>
                <a:lnTo>
                  <a:pt x="1956" y="39"/>
                </a:lnTo>
                <a:lnTo>
                  <a:pt x="1993" y="45"/>
                </a:lnTo>
                <a:lnTo>
                  <a:pt x="2028" y="49"/>
                </a:lnTo>
                <a:lnTo>
                  <a:pt x="2064" y="54"/>
                </a:lnTo>
              </a:path>
            </a:pathLst>
          </a:custGeom>
          <a:noFill/>
          <a:ln w="0">
            <a:solidFill>
              <a:srgbClr val="000000"/>
            </a:solidFill>
            <a:prstDash val="solid"/>
            <a:round/>
            <a:headEnd/>
            <a:tailEnd/>
          </a:ln>
        </p:spPr>
        <p:txBody>
          <a:bodyPr/>
          <a:lstStyle/>
          <a:p>
            <a:endParaRPr lang="en-GB"/>
          </a:p>
        </p:txBody>
      </p:sp>
      <p:sp>
        <p:nvSpPr>
          <p:cNvPr id="71" name="Freeform 2466"/>
          <p:cNvSpPr>
            <a:spLocks/>
          </p:cNvSpPr>
          <p:nvPr>
            <p:custDataLst>
              <p:tags r:id="rId62"/>
            </p:custDataLst>
          </p:nvPr>
        </p:nvSpPr>
        <p:spPr bwMode="auto">
          <a:xfrm>
            <a:off x="400988" y="2455455"/>
            <a:ext cx="1964257" cy="46491"/>
          </a:xfrm>
          <a:custGeom>
            <a:avLst/>
            <a:gdLst/>
            <a:ahLst/>
            <a:cxnLst>
              <a:cxn ang="0">
                <a:pos x="0" y="13"/>
              </a:cxn>
              <a:cxn ang="0">
                <a:pos x="40" y="14"/>
              </a:cxn>
              <a:cxn ang="0">
                <a:pos x="258" y="11"/>
              </a:cxn>
              <a:cxn ang="0">
                <a:pos x="898" y="6"/>
              </a:cxn>
              <a:cxn ang="0">
                <a:pos x="1450" y="0"/>
              </a:cxn>
              <a:cxn ang="0">
                <a:pos x="1605" y="3"/>
              </a:cxn>
              <a:cxn ang="0">
                <a:pos x="1667" y="6"/>
              </a:cxn>
              <a:cxn ang="0">
                <a:pos x="1741" y="13"/>
              </a:cxn>
              <a:cxn ang="0">
                <a:pos x="1860" y="26"/>
              </a:cxn>
              <a:cxn ang="0">
                <a:pos x="1862" y="27"/>
              </a:cxn>
              <a:cxn ang="0">
                <a:pos x="1883" y="28"/>
              </a:cxn>
              <a:cxn ang="0">
                <a:pos x="1956" y="38"/>
              </a:cxn>
              <a:cxn ang="0">
                <a:pos x="1993" y="44"/>
              </a:cxn>
              <a:cxn ang="0">
                <a:pos x="2028" y="49"/>
              </a:cxn>
            </a:cxnLst>
            <a:rect l="0" t="0" r="r" b="b"/>
            <a:pathLst>
              <a:path w="2028" h="49">
                <a:moveTo>
                  <a:pt x="0" y="13"/>
                </a:moveTo>
                <a:lnTo>
                  <a:pt x="40" y="14"/>
                </a:lnTo>
                <a:lnTo>
                  <a:pt x="258" y="11"/>
                </a:lnTo>
                <a:lnTo>
                  <a:pt x="898" y="6"/>
                </a:lnTo>
                <a:lnTo>
                  <a:pt x="1450" y="0"/>
                </a:lnTo>
                <a:lnTo>
                  <a:pt x="1605" y="3"/>
                </a:lnTo>
                <a:lnTo>
                  <a:pt x="1667" y="6"/>
                </a:lnTo>
                <a:lnTo>
                  <a:pt x="1741" y="13"/>
                </a:lnTo>
                <a:lnTo>
                  <a:pt x="1860" y="26"/>
                </a:lnTo>
                <a:lnTo>
                  <a:pt x="1862" y="27"/>
                </a:lnTo>
                <a:lnTo>
                  <a:pt x="1883" y="28"/>
                </a:lnTo>
                <a:lnTo>
                  <a:pt x="1956" y="38"/>
                </a:lnTo>
                <a:lnTo>
                  <a:pt x="1993" y="44"/>
                </a:lnTo>
                <a:lnTo>
                  <a:pt x="2028" y="49"/>
                </a:lnTo>
              </a:path>
            </a:pathLst>
          </a:custGeom>
          <a:noFill/>
          <a:ln w="0">
            <a:solidFill>
              <a:srgbClr val="000000"/>
            </a:solidFill>
            <a:prstDash val="solid"/>
            <a:round/>
            <a:headEnd/>
            <a:tailEnd/>
          </a:ln>
        </p:spPr>
        <p:txBody>
          <a:bodyPr/>
          <a:lstStyle/>
          <a:p>
            <a:endParaRPr lang="en-GB"/>
          </a:p>
        </p:txBody>
      </p:sp>
      <p:sp>
        <p:nvSpPr>
          <p:cNvPr id="72" name="Freeform 2467"/>
          <p:cNvSpPr>
            <a:spLocks/>
          </p:cNvSpPr>
          <p:nvPr>
            <p:custDataLst>
              <p:tags r:id="rId63"/>
            </p:custDataLst>
          </p:nvPr>
        </p:nvSpPr>
        <p:spPr bwMode="auto">
          <a:xfrm>
            <a:off x="400988" y="2453518"/>
            <a:ext cx="1931326" cy="42617"/>
          </a:xfrm>
          <a:custGeom>
            <a:avLst/>
            <a:gdLst/>
            <a:ahLst/>
            <a:cxnLst>
              <a:cxn ang="0">
                <a:pos x="0" y="13"/>
              </a:cxn>
              <a:cxn ang="0">
                <a:pos x="40" y="14"/>
              </a:cxn>
              <a:cxn ang="0">
                <a:pos x="258" y="11"/>
              </a:cxn>
              <a:cxn ang="0">
                <a:pos x="898" y="6"/>
              </a:cxn>
              <a:cxn ang="0">
                <a:pos x="1450" y="0"/>
              </a:cxn>
              <a:cxn ang="0">
                <a:pos x="1605" y="3"/>
              </a:cxn>
              <a:cxn ang="0">
                <a:pos x="1667" y="6"/>
              </a:cxn>
              <a:cxn ang="0">
                <a:pos x="1741" y="13"/>
              </a:cxn>
              <a:cxn ang="0">
                <a:pos x="1860" y="26"/>
              </a:cxn>
              <a:cxn ang="0">
                <a:pos x="1862" y="26"/>
              </a:cxn>
              <a:cxn ang="0">
                <a:pos x="1883" y="27"/>
              </a:cxn>
              <a:cxn ang="0">
                <a:pos x="1956" y="38"/>
              </a:cxn>
              <a:cxn ang="0">
                <a:pos x="1993" y="43"/>
              </a:cxn>
            </a:cxnLst>
            <a:rect l="0" t="0" r="r" b="b"/>
            <a:pathLst>
              <a:path w="1993" h="43">
                <a:moveTo>
                  <a:pt x="0" y="13"/>
                </a:moveTo>
                <a:lnTo>
                  <a:pt x="40" y="14"/>
                </a:lnTo>
                <a:lnTo>
                  <a:pt x="258" y="11"/>
                </a:lnTo>
                <a:lnTo>
                  <a:pt x="898" y="6"/>
                </a:lnTo>
                <a:lnTo>
                  <a:pt x="1450" y="0"/>
                </a:lnTo>
                <a:lnTo>
                  <a:pt x="1605" y="3"/>
                </a:lnTo>
                <a:lnTo>
                  <a:pt x="1667" y="6"/>
                </a:lnTo>
                <a:lnTo>
                  <a:pt x="1741" y="13"/>
                </a:lnTo>
                <a:lnTo>
                  <a:pt x="1860" y="26"/>
                </a:lnTo>
                <a:lnTo>
                  <a:pt x="1862" y="26"/>
                </a:lnTo>
                <a:lnTo>
                  <a:pt x="1883" y="27"/>
                </a:lnTo>
                <a:lnTo>
                  <a:pt x="1956" y="38"/>
                </a:lnTo>
                <a:lnTo>
                  <a:pt x="1993" y="43"/>
                </a:lnTo>
              </a:path>
            </a:pathLst>
          </a:custGeom>
          <a:noFill/>
          <a:ln w="0">
            <a:solidFill>
              <a:srgbClr val="000000"/>
            </a:solidFill>
            <a:prstDash val="solid"/>
            <a:round/>
            <a:headEnd/>
            <a:tailEnd/>
          </a:ln>
        </p:spPr>
        <p:txBody>
          <a:bodyPr/>
          <a:lstStyle/>
          <a:p>
            <a:endParaRPr lang="en-GB"/>
          </a:p>
        </p:txBody>
      </p:sp>
      <p:sp>
        <p:nvSpPr>
          <p:cNvPr id="73" name="Freeform 2468"/>
          <p:cNvSpPr>
            <a:spLocks/>
          </p:cNvSpPr>
          <p:nvPr>
            <p:custDataLst>
              <p:tags r:id="rId64"/>
            </p:custDataLst>
          </p:nvPr>
        </p:nvSpPr>
        <p:spPr bwMode="auto">
          <a:xfrm>
            <a:off x="6497157" y="2414775"/>
            <a:ext cx="832969" cy="48428"/>
          </a:xfrm>
          <a:custGeom>
            <a:avLst/>
            <a:gdLst/>
            <a:ahLst/>
            <a:cxnLst>
              <a:cxn ang="0">
                <a:pos x="0" y="50"/>
              </a:cxn>
              <a:cxn ang="0">
                <a:pos x="3" y="50"/>
              </a:cxn>
              <a:cxn ang="0">
                <a:pos x="5" y="49"/>
              </a:cxn>
              <a:cxn ang="0">
                <a:pos x="10" y="48"/>
              </a:cxn>
              <a:cxn ang="0">
                <a:pos x="27" y="44"/>
              </a:cxn>
              <a:cxn ang="0">
                <a:pos x="38" y="44"/>
              </a:cxn>
              <a:cxn ang="0">
                <a:pos x="51" y="44"/>
              </a:cxn>
              <a:cxn ang="0">
                <a:pos x="61" y="44"/>
              </a:cxn>
              <a:cxn ang="0">
                <a:pos x="79" y="44"/>
              </a:cxn>
              <a:cxn ang="0">
                <a:pos x="93" y="44"/>
              </a:cxn>
              <a:cxn ang="0">
                <a:pos x="110" y="43"/>
              </a:cxn>
              <a:cxn ang="0">
                <a:pos x="121" y="43"/>
              </a:cxn>
              <a:cxn ang="0">
                <a:pos x="131" y="43"/>
              </a:cxn>
              <a:cxn ang="0">
                <a:pos x="135" y="43"/>
              </a:cxn>
              <a:cxn ang="0">
                <a:pos x="161" y="42"/>
              </a:cxn>
              <a:cxn ang="0">
                <a:pos x="183" y="41"/>
              </a:cxn>
              <a:cxn ang="0">
                <a:pos x="197" y="42"/>
              </a:cxn>
              <a:cxn ang="0">
                <a:pos x="216" y="44"/>
              </a:cxn>
              <a:cxn ang="0">
                <a:pos x="220" y="44"/>
              </a:cxn>
              <a:cxn ang="0">
                <a:pos x="232" y="46"/>
              </a:cxn>
              <a:cxn ang="0">
                <a:pos x="254" y="47"/>
              </a:cxn>
              <a:cxn ang="0">
                <a:pos x="263" y="47"/>
              </a:cxn>
              <a:cxn ang="0">
                <a:pos x="273" y="47"/>
              </a:cxn>
              <a:cxn ang="0">
                <a:pos x="302" y="46"/>
              </a:cxn>
              <a:cxn ang="0">
                <a:pos x="328" y="46"/>
              </a:cxn>
              <a:cxn ang="0">
                <a:pos x="349" y="44"/>
              </a:cxn>
              <a:cxn ang="0">
                <a:pos x="400" y="41"/>
              </a:cxn>
              <a:cxn ang="0">
                <a:pos x="417" y="41"/>
              </a:cxn>
              <a:cxn ang="0">
                <a:pos x="459" y="38"/>
              </a:cxn>
              <a:cxn ang="0">
                <a:pos x="473" y="38"/>
              </a:cxn>
              <a:cxn ang="0">
                <a:pos x="490" y="37"/>
              </a:cxn>
              <a:cxn ang="0">
                <a:pos x="527" y="36"/>
              </a:cxn>
              <a:cxn ang="0">
                <a:pos x="539" y="35"/>
              </a:cxn>
              <a:cxn ang="0">
                <a:pos x="553" y="34"/>
              </a:cxn>
              <a:cxn ang="0">
                <a:pos x="566" y="34"/>
              </a:cxn>
              <a:cxn ang="0">
                <a:pos x="639" y="29"/>
              </a:cxn>
              <a:cxn ang="0">
                <a:pos x="674" y="27"/>
              </a:cxn>
              <a:cxn ang="0">
                <a:pos x="765" y="22"/>
              </a:cxn>
              <a:cxn ang="0">
                <a:pos x="778" y="21"/>
              </a:cxn>
              <a:cxn ang="0">
                <a:pos x="793" y="18"/>
              </a:cxn>
              <a:cxn ang="0">
                <a:pos x="810" y="14"/>
              </a:cxn>
              <a:cxn ang="0">
                <a:pos x="820" y="13"/>
              </a:cxn>
              <a:cxn ang="0">
                <a:pos x="832" y="9"/>
              </a:cxn>
              <a:cxn ang="0">
                <a:pos x="858" y="0"/>
              </a:cxn>
            </a:cxnLst>
            <a:rect l="0" t="0" r="r" b="b"/>
            <a:pathLst>
              <a:path w="858" h="50">
                <a:moveTo>
                  <a:pt x="0" y="50"/>
                </a:moveTo>
                <a:lnTo>
                  <a:pt x="3" y="50"/>
                </a:lnTo>
                <a:lnTo>
                  <a:pt x="5" y="49"/>
                </a:lnTo>
                <a:lnTo>
                  <a:pt x="10" y="48"/>
                </a:lnTo>
                <a:lnTo>
                  <a:pt x="27" y="44"/>
                </a:lnTo>
                <a:lnTo>
                  <a:pt x="38" y="44"/>
                </a:lnTo>
                <a:lnTo>
                  <a:pt x="51" y="44"/>
                </a:lnTo>
                <a:lnTo>
                  <a:pt x="61" y="44"/>
                </a:lnTo>
                <a:lnTo>
                  <a:pt x="79" y="44"/>
                </a:lnTo>
                <a:lnTo>
                  <a:pt x="93" y="44"/>
                </a:lnTo>
                <a:lnTo>
                  <a:pt x="110" y="43"/>
                </a:lnTo>
                <a:lnTo>
                  <a:pt x="121" y="43"/>
                </a:lnTo>
                <a:lnTo>
                  <a:pt x="131" y="43"/>
                </a:lnTo>
                <a:lnTo>
                  <a:pt x="135" y="43"/>
                </a:lnTo>
                <a:lnTo>
                  <a:pt x="161" y="42"/>
                </a:lnTo>
                <a:lnTo>
                  <a:pt x="183" y="41"/>
                </a:lnTo>
                <a:lnTo>
                  <a:pt x="197" y="42"/>
                </a:lnTo>
                <a:lnTo>
                  <a:pt x="216" y="44"/>
                </a:lnTo>
                <a:lnTo>
                  <a:pt x="220" y="44"/>
                </a:lnTo>
                <a:lnTo>
                  <a:pt x="232" y="46"/>
                </a:lnTo>
                <a:lnTo>
                  <a:pt x="254" y="47"/>
                </a:lnTo>
                <a:lnTo>
                  <a:pt x="263" y="47"/>
                </a:lnTo>
                <a:lnTo>
                  <a:pt x="273" y="47"/>
                </a:lnTo>
                <a:lnTo>
                  <a:pt x="302" y="46"/>
                </a:lnTo>
                <a:lnTo>
                  <a:pt x="328" y="46"/>
                </a:lnTo>
                <a:lnTo>
                  <a:pt x="349" y="44"/>
                </a:lnTo>
                <a:lnTo>
                  <a:pt x="400" y="41"/>
                </a:lnTo>
                <a:lnTo>
                  <a:pt x="417" y="41"/>
                </a:lnTo>
                <a:lnTo>
                  <a:pt x="459" y="38"/>
                </a:lnTo>
                <a:lnTo>
                  <a:pt x="473" y="38"/>
                </a:lnTo>
                <a:lnTo>
                  <a:pt x="490" y="37"/>
                </a:lnTo>
                <a:lnTo>
                  <a:pt x="527" y="36"/>
                </a:lnTo>
                <a:lnTo>
                  <a:pt x="539" y="35"/>
                </a:lnTo>
                <a:lnTo>
                  <a:pt x="553" y="34"/>
                </a:lnTo>
                <a:lnTo>
                  <a:pt x="566" y="34"/>
                </a:lnTo>
                <a:lnTo>
                  <a:pt x="639" y="29"/>
                </a:lnTo>
                <a:lnTo>
                  <a:pt x="674" y="27"/>
                </a:lnTo>
                <a:lnTo>
                  <a:pt x="765" y="22"/>
                </a:lnTo>
                <a:lnTo>
                  <a:pt x="778" y="21"/>
                </a:lnTo>
                <a:lnTo>
                  <a:pt x="793" y="18"/>
                </a:lnTo>
                <a:lnTo>
                  <a:pt x="810" y="14"/>
                </a:lnTo>
                <a:lnTo>
                  <a:pt x="820" y="13"/>
                </a:lnTo>
                <a:lnTo>
                  <a:pt x="832" y="9"/>
                </a:lnTo>
                <a:lnTo>
                  <a:pt x="858" y="0"/>
                </a:lnTo>
              </a:path>
            </a:pathLst>
          </a:custGeom>
          <a:noFill/>
          <a:ln w="0">
            <a:solidFill>
              <a:srgbClr val="000000"/>
            </a:solidFill>
            <a:prstDash val="solid"/>
            <a:round/>
            <a:headEnd/>
            <a:tailEnd/>
          </a:ln>
        </p:spPr>
        <p:txBody>
          <a:bodyPr/>
          <a:lstStyle/>
          <a:p>
            <a:endParaRPr lang="en-GB"/>
          </a:p>
        </p:txBody>
      </p:sp>
      <p:sp>
        <p:nvSpPr>
          <p:cNvPr id="74" name="Freeform 2469"/>
          <p:cNvSpPr>
            <a:spLocks/>
          </p:cNvSpPr>
          <p:nvPr>
            <p:custDataLst>
              <p:tags r:id="rId65"/>
            </p:custDataLst>
          </p:nvPr>
        </p:nvSpPr>
        <p:spPr bwMode="auto">
          <a:xfrm>
            <a:off x="7328188" y="2414775"/>
            <a:ext cx="1938" cy="1937"/>
          </a:xfrm>
          <a:custGeom>
            <a:avLst/>
            <a:gdLst/>
            <a:ahLst/>
            <a:cxnLst>
              <a:cxn ang="0">
                <a:pos x="2" y="0"/>
              </a:cxn>
              <a:cxn ang="0">
                <a:pos x="2" y="0"/>
              </a:cxn>
              <a:cxn ang="0">
                <a:pos x="0" y="1"/>
              </a:cxn>
            </a:cxnLst>
            <a:rect l="0" t="0" r="r" b="b"/>
            <a:pathLst>
              <a:path w="2" h="1">
                <a:moveTo>
                  <a:pt x="2" y="0"/>
                </a:moveTo>
                <a:lnTo>
                  <a:pt x="2" y="0"/>
                </a:lnTo>
                <a:lnTo>
                  <a:pt x="0" y="1"/>
                </a:lnTo>
              </a:path>
            </a:pathLst>
          </a:custGeom>
          <a:noFill/>
          <a:ln w="0">
            <a:solidFill>
              <a:srgbClr val="000000"/>
            </a:solidFill>
            <a:prstDash val="solid"/>
            <a:round/>
            <a:headEnd/>
            <a:tailEnd/>
          </a:ln>
        </p:spPr>
        <p:txBody>
          <a:bodyPr/>
          <a:lstStyle/>
          <a:p>
            <a:endParaRPr lang="en-GB"/>
          </a:p>
        </p:txBody>
      </p:sp>
      <p:sp>
        <p:nvSpPr>
          <p:cNvPr id="75" name="Freeform 2470"/>
          <p:cNvSpPr>
            <a:spLocks/>
          </p:cNvSpPr>
          <p:nvPr>
            <p:custDataLst>
              <p:tags r:id="rId66"/>
            </p:custDataLst>
          </p:nvPr>
        </p:nvSpPr>
        <p:spPr bwMode="auto">
          <a:xfrm>
            <a:off x="3692183" y="2503884"/>
            <a:ext cx="2341998" cy="56176"/>
          </a:xfrm>
          <a:custGeom>
            <a:avLst/>
            <a:gdLst/>
            <a:ahLst/>
            <a:cxnLst>
              <a:cxn ang="0">
                <a:pos x="12" y="12"/>
              </a:cxn>
              <a:cxn ang="0">
                <a:pos x="28" y="13"/>
              </a:cxn>
              <a:cxn ang="0">
                <a:pos x="71" y="19"/>
              </a:cxn>
              <a:cxn ang="0">
                <a:pos x="129" y="23"/>
              </a:cxn>
              <a:cxn ang="0">
                <a:pos x="182" y="27"/>
              </a:cxn>
              <a:cxn ang="0">
                <a:pos x="246" y="31"/>
              </a:cxn>
              <a:cxn ang="0">
                <a:pos x="297" y="33"/>
              </a:cxn>
              <a:cxn ang="0">
                <a:pos x="319" y="33"/>
              </a:cxn>
              <a:cxn ang="0">
                <a:pos x="374" y="36"/>
              </a:cxn>
              <a:cxn ang="0">
                <a:pos x="393" y="34"/>
              </a:cxn>
              <a:cxn ang="0">
                <a:pos x="441" y="32"/>
              </a:cxn>
              <a:cxn ang="0">
                <a:pos x="497" y="29"/>
              </a:cxn>
              <a:cxn ang="0">
                <a:pos x="551" y="39"/>
              </a:cxn>
              <a:cxn ang="0">
                <a:pos x="580" y="42"/>
              </a:cxn>
              <a:cxn ang="0">
                <a:pos x="634" y="46"/>
              </a:cxn>
              <a:cxn ang="0">
                <a:pos x="669" y="49"/>
              </a:cxn>
              <a:cxn ang="0">
                <a:pos x="704" y="53"/>
              </a:cxn>
              <a:cxn ang="0">
                <a:pos x="748" y="57"/>
              </a:cxn>
              <a:cxn ang="0">
                <a:pos x="796" y="57"/>
              </a:cxn>
              <a:cxn ang="0">
                <a:pos x="843" y="55"/>
              </a:cxn>
              <a:cxn ang="0">
                <a:pos x="881" y="57"/>
              </a:cxn>
              <a:cxn ang="0">
                <a:pos x="905" y="55"/>
              </a:cxn>
              <a:cxn ang="0">
                <a:pos x="946" y="55"/>
              </a:cxn>
              <a:cxn ang="0">
                <a:pos x="1023" y="51"/>
              </a:cxn>
              <a:cxn ang="0">
                <a:pos x="1067" y="47"/>
              </a:cxn>
              <a:cxn ang="0">
                <a:pos x="1102" y="50"/>
              </a:cxn>
              <a:cxn ang="0">
                <a:pos x="1121" y="52"/>
              </a:cxn>
              <a:cxn ang="0">
                <a:pos x="1147" y="53"/>
              </a:cxn>
              <a:cxn ang="0">
                <a:pos x="1215" y="52"/>
              </a:cxn>
              <a:cxn ang="0">
                <a:pos x="1269" y="51"/>
              </a:cxn>
              <a:cxn ang="0">
                <a:pos x="1455" y="35"/>
              </a:cxn>
              <a:cxn ang="0">
                <a:pos x="1505" y="32"/>
              </a:cxn>
              <a:cxn ang="0">
                <a:pos x="1583" y="32"/>
              </a:cxn>
              <a:cxn ang="0">
                <a:pos x="1642" y="23"/>
              </a:cxn>
              <a:cxn ang="0">
                <a:pos x="1679" y="14"/>
              </a:cxn>
              <a:cxn ang="0">
                <a:pos x="1714" y="8"/>
              </a:cxn>
              <a:cxn ang="0">
                <a:pos x="1754" y="3"/>
              </a:cxn>
              <a:cxn ang="0">
                <a:pos x="1796" y="0"/>
              </a:cxn>
              <a:cxn ang="0">
                <a:pos x="1825" y="1"/>
              </a:cxn>
              <a:cxn ang="0">
                <a:pos x="1867" y="4"/>
              </a:cxn>
              <a:cxn ang="0">
                <a:pos x="1898" y="4"/>
              </a:cxn>
              <a:cxn ang="0">
                <a:pos x="1938" y="2"/>
              </a:cxn>
              <a:cxn ang="0">
                <a:pos x="1971" y="9"/>
              </a:cxn>
              <a:cxn ang="0">
                <a:pos x="2002" y="8"/>
              </a:cxn>
              <a:cxn ang="0">
                <a:pos x="2031" y="6"/>
              </a:cxn>
              <a:cxn ang="0">
                <a:pos x="2063" y="11"/>
              </a:cxn>
              <a:cxn ang="0">
                <a:pos x="2105" y="15"/>
              </a:cxn>
              <a:cxn ang="0">
                <a:pos x="2140" y="12"/>
              </a:cxn>
              <a:cxn ang="0">
                <a:pos x="2179" y="11"/>
              </a:cxn>
              <a:cxn ang="0">
                <a:pos x="2206" y="14"/>
              </a:cxn>
              <a:cxn ang="0">
                <a:pos x="2236" y="15"/>
              </a:cxn>
              <a:cxn ang="0">
                <a:pos x="2273" y="11"/>
              </a:cxn>
              <a:cxn ang="0">
                <a:pos x="2298" y="13"/>
              </a:cxn>
              <a:cxn ang="0">
                <a:pos x="2339" y="12"/>
              </a:cxn>
              <a:cxn ang="0">
                <a:pos x="2383" y="9"/>
              </a:cxn>
              <a:cxn ang="0">
                <a:pos x="2418" y="7"/>
              </a:cxn>
            </a:cxnLst>
            <a:rect l="0" t="0" r="r" b="b"/>
            <a:pathLst>
              <a:path w="2418" h="58">
                <a:moveTo>
                  <a:pt x="0" y="11"/>
                </a:moveTo>
                <a:lnTo>
                  <a:pt x="12" y="12"/>
                </a:lnTo>
                <a:lnTo>
                  <a:pt x="22" y="13"/>
                </a:lnTo>
                <a:lnTo>
                  <a:pt x="28" y="13"/>
                </a:lnTo>
                <a:lnTo>
                  <a:pt x="40" y="13"/>
                </a:lnTo>
                <a:lnTo>
                  <a:pt x="71" y="19"/>
                </a:lnTo>
                <a:lnTo>
                  <a:pt x="92" y="21"/>
                </a:lnTo>
                <a:lnTo>
                  <a:pt x="129" y="23"/>
                </a:lnTo>
                <a:lnTo>
                  <a:pt x="161" y="26"/>
                </a:lnTo>
                <a:lnTo>
                  <a:pt x="182" y="27"/>
                </a:lnTo>
                <a:lnTo>
                  <a:pt x="222" y="28"/>
                </a:lnTo>
                <a:lnTo>
                  <a:pt x="246" y="31"/>
                </a:lnTo>
                <a:lnTo>
                  <a:pt x="277" y="32"/>
                </a:lnTo>
                <a:lnTo>
                  <a:pt x="297" y="33"/>
                </a:lnTo>
                <a:lnTo>
                  <a:pt x="300" y="33"/>
                </a:lnTo>
                <a:lnTo>
                  <a:pt x="319" y="33"/>
                </a:lnTo>
                <a:lnTo>
                  <a:pt x="346" y="35"/>
                </a:lnTo>
                <a:lnTo>
                  <a:pt x="374" y="36"/>
                </a:lnTo>
                <a:lnTo>
                  <a:pt x="380" y="35"/>
                </a:lnTo>
                <a:lnTo>
                  <a:pt x="393" y="34"/>
                </a:lnTo>
                <a:lnTo>
                  <a:pt x="415" y="31"/>
                </a:lnTo>
                <a:lnTo>
                  <a:pt x="441" y="32"/>
                </a:lnTo>
                <a:lnTo>
                  <a:pt x="461" y="32"/>
                </a:lnTo>
                <a:lnTo>
                  <a:pt x="497" y="29"/>
                </a:lnTo>
                <a:lnTo>
                  <a:pt x="523" y="34"/>
                </a:lnTo>
                <a:lnTo>
                  <a:pt x="551" y="39"/>
                </a:lnTo>
                <a:lnTo>
                  <a:pt x="568" y="41"/>
                </a:lnTo>
                <a:lnTo>
                  <a:pt x="580" y="42"/>
                </a:lnTo>
                <a:lnTo>
                  <a:pt x="612" y="45"/>
                </a:lnTo>
                <a:lnTo>
                  <a:pt x="634" y="46"/>
                </a:lnTo>
                <a:lnTo>
                  <a:pt x="651" y="48"/>
                </a:lnTo>
                <a:lnTo>
                  <a:pt x="669" y="49"/>
                </a:lnTo>
                <a:lnTo>
                  <a:pt x="691" y="52"/>
                </a:lnTo>
                <a:lnTo>
                  <a:pt x="704" y="53"/>
                </a:lnTo>
                <a:lnTo>
                  <a:pt x="717" y="54"/>
                </a:lnTo>
                <a:lnTo>
                  <a:pt x="748" y="57"/>
                </a:lnTo>
                <a:lnTo>
                  <a:pt x="764" y="58"/>
                </a:lnTo>
                <a:lnTo>
                  <a:pt x="796" y="57"/>
                </a:lnTo>
                <a:lnTo>
                  <a:pt x="830" y="55"/>
                </a:lnTo>
                <a:lnTo>
                  <a:pt x="843" y="55"/>
                </a:lnTo>
                <a:lnTo>
                  <a:pt x="867" y="57"/>
                </a:lnTo>
                <a:lnTo>
                  <a:pt x="881" y="57"/>
                </a:lnTo>
                <a:lnTo>
                  <a:pt x="893" y="57"/>
                </a:lnTo>
                <a:lnTo>
                  <a:pt x="905" y="55"/>
                </a:lnTo>
                <a:lnTo>
                  <a:pt x="921" y="55"/>
                </a:lnTo>
                <a:lnTo>
                  <a:pt x="946" y="55"/>
                </a:lnTo>
                <a:lnTo>
                  <a:pt x="1001" y="52"/>
                </a:lnTo>
                <a:lnTo>
                  <a:pt x="1023" y="51"/>
                </a:lnTo>
                <a:lnTo>
                  <a:pt x="1038" y="50"/>
                </a:lnTo>
                <a:lnTo>
                  <a:pt x="1067" y="47"/>
                </a:lnTo>
                <a:lnTo>
                  <a:pt x="1097" y="50"/>
                </a:lnTo>
                <a:lnTo>
                  <a:pt x="1102" y="50"/>
                </a:lnTo>
                <a:lnTo>
                  <a:pt x="1110" y="51"/>
                </a:lnTo>
                <a:lnTo>
                  <a:pt x="1121" y="52"/>
                </a:lnTo>
                <a:lnTo>
                  <a:pt x="1130" y="53"/>
                </a:lnTo>
                <a:lnTo>
                  <a:pt x="1147" y="53"/>
                </a:lnTo>
                <a:lnTo>
                  <a:pt x="1173" y="53"/>
                </a:lnTo>
                <a:lnTo>
                  <a:pt x="1215" y="52"/>
                </a:lnTo>
                <a:lnTo>
                  <a:pt x="1244" y="53"/>
                </a:lnTo>
                <a:lnTo>
                  <a:pt x="1269" y="51"/>
                </a:lnTo>
                <a:lnTo>
                  <a:pt x="1437" y="38"/>
                </a:lnTo>
                <a:lnTo>
                  <a:pt x="1455" y="35"/>
                </a:lnTo>
                <a:lnTo>
                  <a:pt x="1477" y="33"/>
                </a:lnTo>
                <a:lnTo>
                  <a:pt x="1505" y="32"/>
                </a:lnTo>
                <a:lnTo>
                  <a:pt x="1556" y="32"/>
                </a:lnTo>
                <a:lnTo>
                  <a:pt x="1583" y="32"/>
                </a:lnTo>
                <a:lnTo>
                  <a:pt x="1611" y="28"/>
                </a:lnTo>
                <a:lnTo>
                  <a:pt x="1642" y="23"/>
                </a:lnTo>
                <a:lnTo>
                  <a:pt x="1662" y="19"/>
                </a:lnTo>
                <a:lnTo>
                  <a:pt x="1679" y="14"/>
                </a:lnTo>
                <a:lnTo>
                  <a:pt x="1698" y="10"/>
                </a:lnTo>
                <a:lnTo>
                  <a:pt x="1714" y="8"/>
                </a:lnTo>
                <a:lnTo>
                  <a:pt x="1727" y="7"/>
                </a:lnTo>
                <a:lnTo>
                  <a:pt x="1754" y="3"/>
                </a:lnTo>
                <a:lnTo>
                  <a:pt x="1773" y="1"/>
                </a:lnTo>
                <a:lnTo>
                  <a:pt x="1796" y="0"/>
                </a:lnTo>
                <a:lnTo>
                  <a:pt x="1811" y="1"/>
                </a:lnTo>
                <a:lnTo>
                  <a:pt x="1825" y="1"/>
                </a:lnTo>
                <a:lnTo>
                  <a:pt x="1849" y="3"/>
                </a:lnTo>
                <a:lnTo>
                  <a:pt x="1867" y="4"/>
                </a:lnTo>
                <a:lnTo>
                  <a:pt x="1872" y="4"/>
                </a:lnTo>
                <a:lnTo>
                  <a:pt x="1898" y="4"/>
                </a:lnTo>
                <a:lnTo>
                  <a:pt x="1920" y="2"/>
                </a:lnTo>
                <a:lnTo>
                  <a:pt x="1938" y="2"/>
                </a:lnTo>
                <a:lnTo>
                  <a:pt x="1952" y="3"/>
                </a:lnTo>
                <a:lnTo>
                  <a:pt x="1971" y="9"/>
                </a:lnTo>
                <a:lnTo>
                  <a:pt x="1993" y="9"/>
                </a:lnTo>
                <a:lnTo>
                  <a:pt x="2002" y="8"/>
                </a:lnTo>
                <a:lnTo>
                  <a:pt x="2012" y="7"/>
                </a:lnTo>
                <a:lnTo>
                  <a:pt x="2031" y="6"/>
                </a:lnTo>
                <a:lnTo>
                  <a:pt x="2048" y="8"/>
                </a:lnTo>
                <a:lnTo>
                  <a:pt x="2063" y="11"/>
                </a:lnTo>
                <a:lnTo>
                  <a:pt x="2083" y="13"/>
                </a:lnTo>
                <a:lnTo>
                  <a:pt x="2105" y="15"/>
                </a:lnTo>
                <a:lnTo>
                  <a:pt x="2133" y="13"/>
                </a:lnTo>
                <a:lnTo>
                  <a:pt x="2140" y="12"/>
                </a:lnTo>
                <a:lnTo>
                  <a:pt x="2164" y="13"/>
                </a:lnTo>
                <a:lnTo>
                  <a:pt x="2179" y="11"/>
                </a:lnTo>
                <a:lnTo>
                  <a:pt x="2191" y="13"/>
                </a:lnTo>
                <a:lnTo>
                  <a:pt x="2206" y="14"/>
                </a:lnTo>
                <a:lnTo>
                  <a:pt x="2217" y="14"/>
                </a:lnTo>
                <a:lnTo>
                  <a:pt x="2236" y="15"/>
                </a:lnTo>
                <a:lnTo>
                  <a:pt x="2251" y="12"/>
                </a:lnTo>
                <a:lnTo>
                  <a:pt x="2273" y="11"/>
                </a:lnTo>
                <a:lnTo>
                  <a:pt x="2285" y="13"/>
                </a:lnTo>
                <a:lnTo>
                  <a:pt x="2298" y="13"/>
                </a:lnTo>
                <a:lnTo>
                  <a:pt x="2328" y="12"/>
                </a:lnTo>
                <a:lnTo>
                  <a:pt x="2339" y="12"/>
                </a:lnTo>
                <a:lnTo>
                  <a:pt x="2358" y="11"/>
                </a:lnTo>
                <a:lnTo>
                  <a:pt x="2383" y="9"/>
                </a:lnTo>
                <a:lnTo>
                  <a:pt x="2399" y="9"/>
                </a:lnTo>
                <a:lnTo>
                  <a:pt x="2418" y="7"/>
                </a:lnTo>
              </a:path>
            </a:pathLst>
          </a:custGeom>
          <a:noFill/>
          <a:ln w="0">
            <a:solidFill>
              <a:srgbClr val="000000"/>
            </a:solidFill>
            <a:prstDash val="solid"/>
            <a:round/>
            <a:headEnd/>
            <a:tailEnd/>
          </a:ln>
        </p:spPr>
        <p:txBody>
          <a:bodyPr/>
          <a:lstStyle/>
          <a:p>
            <a:endParaRPr lang="en-GB"/>
          </a:p>
        </p:txBody>
      </p:sp>
      <p:sp>
        <p:nvSpPr>
          <p:cNvPr id="76" name="Freeform 2471"/>
          <p:cNvSpPr>
            <a:spLocks/>
          </p:cNvSpPr>
          <p:nvPr>
            <p:custDataLst>
              <p:tags r:id="rId67"/>
            </p:custDataLst>
          </p:nvPr>
        </p:nvSpPr>
        <p:spPr bwMode="auto">
          <a:xfrm>
            <a:off x="2328439" y="2463203"/>
            <a:ext cx="4168718" cy="42617"/>
          </a:xfrm>
          <a:custGeom>
            <a:avLst/>
            <a:gdLst/>
            <a:ahLst/>
            <a:cxnLst>
              <a:cxn ang="0">
                <a:pos x="62" y="33"/>
              </a:cxn>
              <a:cxn ang="0">
                <a:pos x="505" y="24"/>
              </a:cxn>
              <a:cxn ang="0">
                <a:pos x="797" y="10"/>
              </a:cxn>
              <a:cxn ang="0">
                <a:pos x="857" y="9"/>
              </a:cxn>
              <a:cxn ang="0">
                <a:pos x="918" y="11"/>
              </a:cxn>
              <a:cxn ang="0">
                <a:pos x="953" y="15"/>
              </a:cxn>
              <a:cxn ang="0">
                <a:pos x="1014" y="17"/>
              </a:cxn>
              <a:cxn ang="0">
                <a:pos x="1097" y="18"/>
              </a:cxn>
              <a:cxn ang="0">
                <a:pos x="1162" y="15"/>
              </a:cxn>
              <a:cxn ang="0">
                <a:pos x="1187" y="17"/>
              </a:cxn>
              <a:cxn ang="0">
                <a:pos x="1319" y="22"/>
              </a:cxn>
              <a:cxn ang="0">
                <a:pos x="1396" y="28"/>
              </a:cxn>
              <a:cxn ang="0">
                <a:pos x="1443" y="24"/>
              </a:cxn>
              <a:cxn ang="0">
                <a:pos x="1495" y="22"/>
              </a:cxn>
              <a:cxn ang="0">
                <a:pos x="1585" y="28"/>
              </a:cxn>
              <a:cxn ang="0">
                <a:pos x="1671" y="32"/>
              </a:cxn>
              <a:cxn ang="0">
                <a:pos x="1763" y="30"/>
              </a:cxn>
              <a:cxn ang="0">
                <a:pos x="1817" y="27"/>
              </a:cxn>
              <a:cxn ang="0">
                <a:pos x="1934" y="26"/>
              </a:cxn>
              <a:cxn ang="0">
                <a:pos x="2017" y="29"/>
              </a:cxn>
              <a:cxn ang="0">
                <a:pos x="2093" y="30"/>
              </a:cxn>
              <a:cxn ang="0">
                <a:pos x="2208" y="31"/>
              </a:cxn>
              <a:cxn ang="0">
                <a:pos x="2329" y="35"/>
              </a:cxn>
              <a:cxn ang="0">
                <a:pos x="2411" y="38"/>
              </a:cxn>
              <a:cxn ang="0">
                <a:pos x="2496" y="41"/>
              </a:cxn>
              <a:cxn ang="0">
                <a:pos x="2572" y="40"/>
              </a:cxn>
              <a:cxn ang="0">
                <a:pos x="2677" y="40"/>
              </a:cxn>
              <a:cxn ang="0">
                <a:pos x="2754" y="29"/>
              </a:cxn>
              <a:cxn ang="0">
                <a:pos x="2845" y="24"/>
              </a:cxn>
              <a:cxn ang="0">
                <a:pos x="2941" y="25"/>
              </a:cxn>
              <a:cxn ang="0">
                <a:pos x="3095" y="13"/>
              </a:cxn>
              <a:cxn ang="0">
                <a:pos x="3241" y="10"/>
              </a:cxn>
              <a:cxn ang="0">
                <a:pos x="3299" y="11"/>
              </a:cxn>
              <a:cxn ang="0">
                <a:pos x="3418" y="12"/>
              </a:cxn>
              <a:cxn ang="0">
                <a:pos x="3491" y="19"/>
              </a:cxn>
              <a:cxn ang="0">
                <a:pos x="3597" y="17"/>
              </a:cxn>
              <a:cxn ang="0">
                <a:pos x="3677" y="20"/>
              </a:cxn>
              <a:cxn ang="0">
                <a:pos x="3752" y="23"/>
              </a:cxn>
              <a:cxn ang="0">
                <a:pos x="3846" y="22"/>
              </a:cxn>
              <a:cxn ang="0">
                <a:pos x="3923" y="24"/>
              </a:cxn>
              <a:cxn ang="0">
                <a:pos x="4025" y="20"/>
              </a:cxn>
              <a:cxn ang="0">
                <a:pos x="4118" y="16"/>
              </a:cxn>
              <a:cxn ang="0">
                <a:pos x="4225" y="9"/>
              </a:cxn>
            </a:cxnLst>
            <a:rect l="0" t="0" r="r" b="b"/>
            <a:pathLst>
              <a:path w="4305" h="43">
                <a:moveTo>
                  <a:pt x="0" y="31"/>
                </a:moveTo>
                <a:lnTo>
                  <a:pt x="55" y="33"/>
                </a:lnTo>
                <a:lnTo>
                  <a:pt x="62" y="33"/>
                </a:lnTo>
                <a:lnTo>
                  <a:pt x="118" y="35"/>
                </a:lnTo>
                <a:lnTo>
                  <a:pt x="209" y="32"/>
                </a:lnTo>
                <a:lnTo>
                  <a:pt x="505" y="24"/>
                </a:lnTo>
                <a:lnTo>
                  <a:pt x="687" y="19"/>
                </a:lnTo>
                <a:lnTo>
                  <a:pt x="791" y="10"/>
                </a:lnTo>
                <a:lnTo>
                  <a:pt x="797" y="10"/>
                </a:lnTo>
                <a:lnTo>
                  <a:pt x="808" y="10"/>
                </a:lnTo>
                <a:lnTo>
                  <a:pt x="844" y="9"/>
                </a:lnTo>
                <a:lnTo>
                  <a:pt x="857" y="9"/>
                </a:lnTo>
                <a:lnTo>
                  <a:pt x="897" y="7"/>
                </a:lnTo>
                <a:lnTo>
                  <a:pt x="914" y="11"/>
                </a:lnTo>
                <a:lnTo>
                  <a:pt x="918" y="11"/>
                </a:lnTo>
                <a:lnTo>
                  <a:pt x="932" y="12"/>
                </a:lnTo>
                <a:lnTo>
                  <a:pt x="943" y="14"/>
                </a:lnTo>
                <a:lnTo>
                  <a:pt x="953" y="15"/>
                </a:lnTo>
                <a:lnTo>
                  <a:pt x="966" y="15"/>
                </a:lnTo>
                <a:lnTo>
                  <a:pt x="1003" y="17"/>
                </a:lnTo>
                <a:lnTo>
                  <a:pt x="1014" y="17"/>
                </a:lnTo>
                <a:lnTo>
                  <a:pt x="1030" y="18"/>
                </a:lnTo>
                <a:lnTo>
                  <a:pt x="1063" y="16"/>
                </a:lnTo>
                <a:lnTo>
                  <a:pt x="1097" y="18"/>
                </a:lnTo>
                <a:lnTo>
                  <a:pt x="1115" y="17"/>
                </a:lnTo>
                <a:lnTo>
                  <a:pt x="1126" y="16"/>
                </a:lnTo>
                <a:lnTo>
                  <a:pt x="1162" y="15"/>
                </a:lnTo>
                <a:lnTo>
                  <a:pt x="1168" y="16"/>
                </a:lnTo>
                <a:lnTo>
                  <a:pt x="1173" y="16"/>
                </a:lnTo>
                <a:lnTo>
                  <a:pt x="1187" y="17"/>
                </a:lnTo>
                <a:lnTo>
                  <a:pt x="1214" y="17"/>
                </a:lnTo>
                <a:lnTo>
                  <a:pt x="1252" y="18"/>
                </a:lnTo>
                <a:lnTo>
                  <a:pt x="1319" y="22"/>
                </a:lnTo>
                <a:lnTo>
                  <a:pt x="1331" y="22"/>
                </a:lnTo>
                <a:lnTo>
                  <a:pt x="1363" y="27"/>
                </a:lnTo>
                <a:lnTo>
                  <a:pt x="1396" y="28"/>
                </a:lnTo>
                <a:lnTo>
                  <a:pt x="1423" y="25"/>
                </a:lnTo>
                <a:lnTo>
                  <a:pt x="1435" y="24"/>
                </a:lnTo>
                <a:lnTo>
                  <a:pt x="1443" y="24"/>
                </a:lnTo>
                <a:lnTo>
                  <a:pt x="1455" y="24"/>
                </a:lnTo>
                <a:lnTo>
                  <a:pt x="1476" y="20"/>
                </a:lnTo>
                <a:lnTo>
                  <a:pt x="1495" y="22"/>
                </a:lnTo>
                <a:lnTo>
                  <a:pt x="1525" y="24"/>
                </a:lnTo>
                <a:lnTo>
                  <a:pt x="1559" y="27"/>
                </a:lnTo>
                <a:lnTo>
                  <a:pt x="1585" y="28"/>
                </a:lnTo>
                <a:lnTo>
                  <a:pt x="1612" y="30"/>
                </a:lnTo>
                <a:lnTo>
                  <a:pt x="1642" y="28"/>
                </a:lnTo>
                <a:lnTo>
                  <a:pt x="1671" y="32"/>
                </a:lnTo>
                <a:lnTo>
                  <a:pt x="1695" y="29"/>
                </a:lnTo>
                <a:lnTo>
                  <a:pt x="1734" y="30"/>
                </a:lnTo>
                <a:lnTo>
                  <a:pt x="1763" y="30"/>
                </a:lnTo>
                <a:lnTo>
                  <a:pt x="1778" y="28"/>
                </a:lnTo>
                <a:lnTo>
                  <a:pt x="1796" y="28"/>
                </a:lnTo>
                <a:lnTo>
                  <a:pt x="1817" y="27"/>
                </a:lnTo>
                <a:lnTo>
                  <a:pt x="1847" y="26"/>
                </a:lnTo>
                <a:lnTo>
                  <a:pt x="1881" y="24"/>
                </a:lnTo>
                <a:lnTo>
                  <a:pt x="1934" y="26"/>
                </a:lnTo>
                <a:lnTo>
                  <a:pt x="1955" y="27"/>
                </a:lnTo>
                <a:lnTo>
                  <a:pt x="1988" y="29"/>
                </a:lnTo>
                <a:lnTo>
                  <a:pt x="2017" y="29"/>
                </a:lnTo>
                <a:lnTo>
                  <a:pt x="2049" y="30"/>
                </a:lnTo>
                <a:lnTo>
                  <a:pt x="2071" y="30"/>
                </a:lnTo>
                <a:lnTo>
                  <a:pt x="2093" y="30"/>
                </a:lnTo>
                <a:lnTo>
                  <a:pt x="2137" y="30"/>
                </a:lnTo>
                <a:lnTo>
                  <a:pt x="2166" y="31"/>
                </a:lnTo>
                <a:lnTo>
                  <a:pt x="2208" y="31"/>
                </a:lnTo>
                <a:lnTo>
                  <a:pt x="2236" y="31"/>
                </a:lnTo>
                <a:lnTo>
                  <a:pt x="2293" y="33"/>
                </a:lnTo>
                <a:lnTo>
                  <a:pt x="2329" y="35"/>
                </a:lnTo>
                <a:lnTo>
                  <a:pt x="2355" y="36"/>
                </a:lnTo>
                <a:lnTo>
                  <a:pt x="2382" y="37"/>
                </a:lnTo>
                <a:lnTo>
                  <a:pt x="2411" y="38"/>
                </a:lnTo>
                <a:lnTo>
                  <a:pt x="2443" y="39"/>
                </a:lnTo>
                <a:lnTo>
                  <a:pt x="2471" y="43"/>
                </a:lnTo>
                <a:lnTo>
                  <a:pt x="2496" y="41"/>
                </a:lnTo>
                <a:lnTo>
                  <a:pt x="2524" y="42"/>
                </a:lnTo>
                <a:lnTo>
                  <a:pt x="2549" y="42"/>
                </a:lnTo>
                <a:lnTo>
                  <a:pt x="2572" y="40"/>
                </a:lnTo>
                <a:lnTo>
                  <a:pt x="2595" y="40"/>
                </a:lnTo>
                <a:lnTo>
                  <a:pt x="2652" y="43"/>
                </a:lnTo>
                <a:lnTo>
                  <a:pt x="2677" y="40"/>
                </a:lnTo>
                <a:lnTo>
                  <a:pt x="2703" y="36"/>
                </a:lnTo>
                <a:lnTo>
                  <a:pt x="2723" y="33"/>
                </a:lnTo>
                <a:lnTo>
                  <a:pt x="2754" y="29"/>
                </a:lnTo>
                <a:lnTo>
                  <a:pt x="2802" y="26"/>
                </a:lnTo>
                <a:lnTo>
                  <a:pt x="2820" y="25"/>
                </a:lnTo>
                <a:lnTo>
                  <a:pt x="2845" y="24"/>
                </a:lnTo>
                <a:lnTo>
                  <a:pt x="2867" y="24"/>
                </a:lnTo>
                <a:lnTo>
                  <a:pt x="2916" y="25"/>
                </a:lnTo>
                <a:lnTo>
                  <a:pt x="2941" y="25"/>
                </a:lnTo>
                <a:lnTo>
                  <a:pt x="2967" y="24"/>
                </a:lnTo>
                <a:lnTo>
                  <a:pt x="3051" y="19"/>
                </a:lnTo>
                <a:lnTo>
                  <a:pt x="3095" y="13"/>
                </a:lnTo>
                <a:lnTo>
                  <a:pt x="3132" y="11"/>
                </a:lnTo>
                <a:lnTo>
                  <a:pt x="3181" y="10"/>
                </a:lnTo>
                <a:lnTo>
                  <a:pt x="3241" y="10"/>
                </a:lnTo>
                <a:lnTo>
                  <a:pt x="3267" y="10"/>
                </a:lnTo>
                <a:lnTo>
                  <a:pt x="3278" y="10"/>
                </a:lnTo>
                <a:lnTo>
                  <a:pt x="3299" y="11"/>
                </a:lnTo>
                <a:lnTo>
                  <a:pt x="3337" y="11"/>
                </a:lnTo>
                <a:lnTo>
                  <a:pt x="3372" y="11"/>
                </a:lnTo>
                <a:lnTo>
                  <a:pt x="3418" y="12"/>
                </a:lnTo>
                <a:lnTo>
                  <a:pt x="3441" y="15"/>
                </a:lnTo>
                <a:lnTo>
                  <a:pt x="3462" y="17"/>
                </a:lnTo>
                <a:lnTo>
                  <a:pt x="3491" y="19"/>
                </a:lnTo>
                <a:lnTo>
                  <a:pt x="3525" y="19"/>
                </a:lnTo>
                <a:lnTo>
                  <a:pt x="3565" y="17"/>
                </a:lnTo>
                <a:lnTo>
                  <a:pt x="3597" y="17"/>
                </a:lnTo>
                <a:lnTo>
                  <a:pt x="3633" y="19"/>
                </a:lnTo>
                <a:lnTo>
                  <a:pt x="3659" y="20"/>
                </a:lnTo>
                <a:lnTo>
                  <a:pt x="3677" y="20"/>
                </a:lnTo>
                <a:lnTo>
                  <a:pt x="3700" y="20"/>
                </a:lnTo>
                <a:lnTo>
                  <a:pt x="3722" y="22"/>
                </a:lnTo>
                <a:lnTo>
                  <a:pt x="3752" y="23"/>
                </a:lnTo>
                <a:lnTo>
                  <a:pt x="3787" y="22"/>
                </a:lnTo>
                <a:lnTo>
                  <a:pt x="3808" y="23"/>
                </a:lnTo>
                <a:lnTo>
                  <a:pt x="3846" y="22"/>
                </a:lnTo>
                <a:lnTo>
                  <a:pt x="3867" y="23"/>
                </a:lnTo>
                <a:lnTo>
                  <a:pt x="3898" y="23"/>
                </a:lnTo>
                <a:lnTo>
                  <a:pt x="3923" y="24"/>
                </a:lnTo>
                <a:lnTo>
                  <a:pt x="3947" y="23"/>
                </a:lnTo>
                <a:lnTo>
                  <a:pt x="3996" y="22"/>
                </a:lnTo>
                <a:lnTo>
                  <a:pt x="4025" y="20"/>
                </a:lnTo>
                <a:lnTo>
                  <a:pt x="4061" y="19"/>
                </a:lnTo>
                <a:lnTo>
                  <a:pt x="4088" y="17"/>
                </a:lnTo>
                <a:lnTo>
                  <a:pt x="4118" y="16"/>
                </a:lnTo>
                <a:lnTo>
                  <a:pt x="4147" y="15"/>
                </a:lnTo>
                <a:lnTo>
                  <a:pt x="4179" y="12"/>
                </a:lnTo>
                <a:lnTo>
                  <a:pt x="4225" y="9"/>
                </a:lnTo>
                <a:lnTo>
                  <a:pt x="4305" y="0"/>
                </a:lnTo>
              </a:path>
            </a:pathLst>
          </a:custGeom>
          <a:noFill/>
          <a:ln w="0">
            <a:solidFill>
              <a:srgbClr val="000000"/>
            </a:solidFill>
            <a:prstDash val="solid"/>
            <a:round/>
            <a:headEnd/>
            <a:tailEnd/>
          </a:ln>
        </p:spPr>
        <p:txBody>
          <a:bodyPr/>
          <a:lstStyle/>
          <a:p>
            <a:endParaRPr lang="en-GB"/>
          </a:p>
        </p:txBody>
      </p:sp>
      <p:sp>
        <p:nvSpPr>
          <p:cNvPr id="77" name="Line 2472"/>
          <p:cNvSpPr>
            <a:spLocks noChangeShapeType="1"/>
          </p:cNvSpPr>
          <p:nvPr>
            <p:custDataLst>
              <p:tags r:id="rId68"/>
            </p:custDataLst>
          </p:nvPr>
        </p:nvSpPr>
        <p:spPr bwMode="auto">
          <a:xfrm flipH="1" flipV="1">
            <a:off x="2297445" y="2488386"/>
            <a:ext cx="30994" cy="5811"/>
          </a:xfrm>
          <a:prstGeom prst="line">
            <a:avLst/>
          </a:prstGeom>
          <a:noFill/>
          <a:ln w="0">
            <a:solidFill>
              <a:srgbClr val="000000"/>
            </a:solidFill>
            <a:round/>
            <a:headEnd/>
            <a:tailEnd/>
          </a:ln>
        </p:spPr>
        <p:txBody>
          <a:bodyPr/>
          <a:lstStyle/>
          <a:p>
            <a:endParaRPr lang="en-GB"/>
          </a:p>
        </p:txBody>
      </p:sp>
      <p:sp>
        <p:nvSpPr>
          <p:cNvPr id="78" name="Freeform 2473"/>
          <p:cNvSpPr>
            <a:spLocks/>
          </p:cNvSpPr>
          <p:nvPr>
            <p:custDataLst>
              <p:tags r:id="rId69"/>
            </p:custDataLst>
          </p:nvPr>
        </p:nvSpPr>
        <p:spPr bwMode="auto">
          <a:xfrm>
            <a:off x="2442730" y="2509694"/>
            <a:ext cx="1249454" cy="25183"/>
          </a:xfrm>
          <a:custGeom>
            <a:avLst/>
            <a:gdLst/>
            <a:ahLst/>
            <a:cxnLst>
              <a:cxn ang="0">
                <a:pos x="1289" y="4"/>
              </a:cxn>
              <a:cxn ang="0">
                <a:pos x="1283" y="5"/>
              </a:cxn>
              <a:cxn ang="0">
                <a:pos x="1278" y="5"/>
              </a:cxn>
              <a:cxn ang="0">
                <a:pos x="1271" y="6"/>
              </a:cxn>
              <a:cxn ang="0">
                <a:pos x="1269" y="6"/>
              </a:cxn>
              <a:cxn ang="0">
                <a:pos x="1262" y="8"/>
              </a:cxn>
              <a:cxn ang="0">
                <a:pos x="1256" y="9"/>
              </a:cxn>
              <a:cxn ang="0">
                <a:pos x="1252" y="11"/>
              </a:cxn>
              <a:cxn ang="0">
                <a:pos x="1240" y="15"/>
              </a:cxn>
              <a:cxn ang="0">
                <a:pos x="1219" y="14"/>
              </a:cxn>
              <a:cxn ang="0">
                <a:pos x="1206" y="13"/>
              </a:cxn>
              <a:cxn ang="0">
                <a:pos x="1194" y="14"/>
              </a:cxn>
              <a:cxn ang="0">
                <a:pos x="1182" y="16"/>
              </a:cxn>
              <a:cxn ang="0">
                <a:pos x="1173" y="17"/>
              </a:cxn>
              <a:cxn ang="0">
                <a:pos x="1162" y="17"/>
              </a:cxn>
              <a:cxn ang="0">
                <a:pos x="1157" y="18"/>
              </a:cxn>
              <a:cxn ang="0">
                <a:pos x="1154" y="19"/>
              </a:cxn>
              <a:cxn ang="0">
                <a:pos x="1139" y="21"/>
              </a:cxn>
              <a:cxn ang="0">
                <a:pos x="1125" y="19"/>
              </a:cxn>
              <a:cxn ang="0">
                <a:pos x="1109" y="16"/>
              </a:cxn>
              <a:cxn ang="0">
                <a:pos x="1102" y="17"/>
              </a:cxn>
              <a:cxn ang="0">
                <a:pos x="1092" y="18"/>
              </a:cxn>
              <a:cxn ang="0">
                <a:pos x="1075" y="18"/>
              </a:cxn>
              <a:cxn ang="0">
                <a:pos x="1063" y="17"/>
              </a:cxn>
              <a:cxn ang="0">
                <a:pos x="1054" y="17"/>
              </a:cxn>
              <a:cxn ang="0">
                <a:pos x="1040" y="20"/>
              </a:cxn>
              <a:cxn ang="0">
                <a:pos x="1035" y="20"/>
              </a:cxn>
              <a:cxn ang="0">
                <a:pos x="1020" y="20"/>
              </a:cxn>
              <a:cxn ang="0">
                <a:pos x="1007" y="20"/>
              </a:cxn>
              <a:cxn ang="0">
                <a:pos x="996" y="22"/>
              </a:cxn>
              <a:cxn ang="0">
                <a:pos x="993" y="22"/>
              </a:cxn>
              <a:cxn ang="0">
                <a:pos x="968" y="22"/>
              </a:cxn>
              <a:cxn ang="0">
                <a:pos x="961" y="22"/>
              </a:cxn>
              <a:cxn ang="0">
                <a:pos x="949" y="22"/>
              </a:cxn>
              <a:cxn ang="0">
                <a:pos x="929" y="22"/>
              </a:cxn>
              <a:cxn ang="0">
                <a:pos x="911" y="24"/>
              </a:cxn>
              <a:cxn ang="0">
                <a:pos x="903" y="24"/>
              </a:cxn>
              <a:cxn ang="0">
                <a:pos x="884" y="25"/>
              </a:cxn>
              <a:cxn ang="0">
                <a:pos x="880" y="25"/>
              </a:cxn>
              <a:cxn ang="0">
                <a:pos x="868" y="25"/>
              </a:cxn>
              <a:cxn ang="0">
                <a:pos x="857" y="22"/>
              </a:cxn>
              <a:cxn ang="0">
                <a:pos x="846" y="22"/>
              </a:cxn>
              <a:cxn ang="0">
                <a:pos x="778" y="20"/>
              </a:cxn>
              <a:cxn ang="0">
                <a:pos x="761" y="20"/>
              </a:cxn>
              <a:cxn ang="0">
                <a:pos x="755" y="19"/>
              </a:cxn>
              <a:cxn ang="0">
                <a:pos x="738" y="18"/>
              </a:cxn>
              <a:cxn ang="0">
                <a:pos x="725" y="18"/>
              </a:cxn>
              <a:cxn ang="0">
                <a:pos x="673" y="18"/>
              </a:cxn>
              <a:cxn ang="0">
                <a:pos x="555" y="18"/>
              </a:cxn>
              <a:cxn ang="0">
                <a:pos x="398" y="14"/>
              </a:cxn>
              <a:cxn ang="0">
                <a:pos x="105" y="6"/>
              </a:cxn>
              <a:cxn ang="0">
                <a:pos x="98" y="6"/>
              </a:cxn>
              <a:cxn ang="0">
                <a:pos x="82" y="5"/>
              </a:cxn>
              <a:cxn ang="0">
                <a:pos x="56" y="3"/>
              </a:cxn>
              <a:cxn ang="0">
                <a:pos x="37" y="2"/>
              </a:cxn>
              <a:cxn ang="0">
                <a:pos x="33" y="2"/>
              </a:cxn>
              <a:cxn ang="0">
                <a:pos x="0" y="0"/>
              </a:cxn>
            </a:cxnLst>
            <a:rect l="0" t="0" r="r" b="b"/>
            <a:pathLst>
              <a:path w="1289" h="25">
                <a:moveTo>
                  <a:pt x="1289" y="4"/>
                </a:moveTo>
                <a:lnTo>
                  <a:pt x="1283" y="5"/>
                </a:lnTo>
                <a:lnTo>
                  <a:pt x="1278" y="5"/>
                </a:lnTo>
                <a:lnTo>
                  <a:pt x="1271" y="6"/>
                </a:lnTo>
                <a:lnTo>
                  <a:pt x="1269" y="6"/>
                </a:lnTo>
                <a:lnTo>
                  <a:pt x="1262" y="8"/>
                </a:lnTo>
                <a:lnTo>
                  <a:pt x="1256" y="9"/>
                </a:lnTo>
                <a:lnTo>
                  <a:pt x="1252" y="11"/>
                </a:lnTo>
                <a:lnTo>
                  <a:pt x="1240" y="15"/>
                </a:lnTo>
                <a:lnTo>
                  <a:pt x="1219" y="14"/>
                </a:lnTo>
                <a:lnTo>
                  <a:pt x="1206" y="13"/>
                </a:lnTo>
                <a:lnTo>
                  <a:pt x="1194" y="14"/>
                </a:lnTo>
                <a:lnTo>
                  <a:pt x="1182" y="16"/>
                </a:lnTo>
                <a:lnTo>
                  <a:pt x="1173" y="17"/>
                </a:lnTo>
                <a:lnTo>
                  <a:pt x="1162" y="17"/>
                </a:lnTo>
                <a:lnTo>
                  <a:pt x="1157" y="18"/>
                </a:lnTo>
                <a:lnTo>
                  <a:pt x="1154" y="19"/>
                </a:lnTo>
                <a:lnTo>
                  <a:pt x="1139" y="21"/>
                </a:lnTo>
                <a:lnTo>
                  <a:pt x="1125" y="19"/>
                </a:lnTo>
                <a:lnTo>
                  <a:pt x="1109" y="16"/>
                </a:lnTo>
                <a:lnTo>
                  <a:pt x="1102" y="17"/>
                </a:lnTo>
                <a:lnTo>
                  <a:pt x="1092" y="18"/>
                </a:lnTo>
                <a:lnTo>
                  <a:pt x="1075" y="18"/>
                </a:lnTo>
                <a:lnTo>
                  <a:pt x="1063" y="17"/>
                </a:lnTo>
                <a:lnTo>
                  <a:pt x="1054" y="17"/>
                </a:lnTo>
                <a:lnTo>
                  <a:pt x="1040" y="20"/>
                </a:lnTo>
                <a:lnTo>
                  <a:pt x="1035" y="20"/>
                </a:lnTo>
                <a:lnTo>
                  <a:pt x="1020" y="20"/>
                </a:lnTo>
                <a:lnTo>
                  <a:pt x="1007" y="20"/>
                </a:lnTo>
                <a:lnTo>
                  <a:pt x="996" y="22"/>
                </a:lnTo>
                <a:lnTo>
                  <a:pt x="993" y="22"/>
                </a:lnTo>
                <a:lnTo>
                  <a:pt x="968" y="22"/>
                </a:lnTo>
                <a:lnTo>
                  <a:pt x="961" y="22"/>
                </a:lnTo>
                <a:lnTo>
                  <a:pt x="949" y="22"/>
                </a:lnTo>
                <a:lnTo>
                  <a:pt x="929" y="22"/>
                </a:lnTo>
                <a:lnTo>
                  <a:pt x="911" y="24"/>
                </a:lnTo>
                <a:lnTo>
                  <a:pt x="903" y="24"/>
                </a:lnTo>
                <a:lnTo>
                  <a:pt x="884" y="25"/>
                </a:lnTo>
                <a:lnTo>
                  <a:pt x="880" y="25"/>
                </a:lnTo>
                <a:lnTo>
                  <a:pt x="868" y="25"/>
                </a:lnTo>
                <a:lnTo>
                  <a:pt x="857" y="22"/>
                </a:lnTo>
                <a:lnTo>
                  <a:pt x="846" y="22"/>
                </a:lnTo>
                <a:lnTo>
                  <a:pt x="778" y="20"/>
                </a:lnTo>
                <a:lnTo>
                  <a:pt x="761" y="20"/>
                </a:lnTo>
                <a:lnTo>
                  <a:pt x="755" y="19"/>
                </a:lnTo>
                <a:lnTo>
                  <a:pt x="738" y="18"/>
                </a:lnTo>
                <a:lnTo>
                  <a:pt x="725" y="18"/>
                </a:lnTo>
                <a:lnTo>
                  <a:pt x="673" y="18"/>
                </a:lnTo>
                <a:lnTo>
                  <a:pt x="555" y="18"/>
                </a:lnTo>
                <a:lnTo>
                  <a:pt x="398" y="14"/>
                </a:lnTo>
                <a:lnTo>
                  <a:pt x="105" y="6"/>
                </a:lnTo>
                <a:lnTo>
                  <a:pt x="98" y="6"/>
                </a:lnTo>
                <a:lnTo>
                  <a:pt x="82" y="5"/>
                </a:lnTo>
                <a:lnTo>
                  <a:pt x="56" y="3"/>
                </a:lnTo>
                <a:lnTo>
                  <a:pt x="37" y="2"/>
                </a:lnTo>
                <a:lnTo>
                  <a:pt x="33" y="2"/>
                </a:lnTo>
                <a:lnTo>
                  <a:pt x="0" y="0"/>
                </a:lnTo>
              </a:path>
            </a:pathLst>
          </a:custGeom>
          <a:noFill/>
          <a:ln w="0">
            <a:solidFill>
              <a:srgbClr val="000000"/>
            </a:solidFill>
            <a:prstDash val="solid"/>
            <a:round/>
            <a:headEnd/>
            <a:tailEnd/>
          </a:ln>
        </p:spPr>
        <p:txBody>
          <a:bodyPr/>
          <a:lstStyle/>
          <a:p>
            <a:endParaRPr lang="en-GB"/>
          </a:p>
        </p:txBody>
      </p:sp>
      <p:sp>
        <p:nvSpPr>
          <p:cNvPr id="79" name="Line 2474"/>
          <p:cNvSpPr>
            <a:spLocks noChangeShapeType="1"/>
          </p:cNvSpPr>
          <p:nvPr>
            <p:custDataLst>
              <p:tags r:id="rId70"/>
            </p:custDataLst>
          </p:nvPr>
        </p:nvSpPr>
        <p:spPr bwMode="auto">
          <a:xfrm flipH="1" flipV="1">
            <a:off x="2429170" y="2507758"/>
            <a:ext cx="13559" cy="1937"/>
          </a:xfrm>
          <a:prstGeom prst="line">
            <a:avLst/>
          </a:prstGeom>
          <a:noFill/>
          <a:ln w="0">
            <a:solidFill>
              <a:srgbClr val="000000"/>
            </a:solidFill>
            <a:round/>
            <a:headEnd/>
            <a:tailEnd/>
          </a:ln>
        </p:spPr>
        <p:txBody>
          <a:bodyPr/>
          <a:lstStyle/>
          <a:p>
            <a:endParaRPr lang="en-GB"/>
          </a:p>
        </p:txBody>
      </p:sp>
      <p:sp>
        <p:nvSpPr>
          <p:cNvPr id="80" name="Freeform 2475"/>
          <p:cNvSpPr>
            <a:spLocks/>
          </p:cNvSpPr>
          <p:nvPr>
            <p:custDataLst>
              <p:tags r:id="rId71"/>
            </p:custDataLst>
          </p:nvPr>
        </p:nvSpPr>
        <p:spPr bwMode="auto">
          <a:xfrm>
            <a:off x="2400113" y="2492261"/>
            <a:ext cx="3684434" cy="34868"/>
          </a:xfrm>
          <a:custGeom>
            <a:avLst/>
            <a:gdLst/>
            <a:ahLst/>
            <a:cxnLst>
              <a:cxn ang="0">
                <a:pos x="3770" y="14"/>
              </a:cxn>
              <a:cxn ang="0">
                <a:pos x="3713" y="15"/>
              </a:cxn>
              <a:cxn ang="0">
                <a:pos x="3648" y="14"/>
              </a:cxn>
              <a:cxn ang="0">
                <a:pos x="3601" y="13"/>
              </a:cxn>
              <a:cxn ang="0">
                <a:pos x="3540" y="12"/>
              </a:cxn>
              <a:cxn ang="0">
                <a:pos x="3491" y="10"/>
              </a:cxn>
              <a:cxn ang="0">
                <a:pos x="3417" y="12"/>
              </a:cxn>
              <a:cxn ang="0">
                <a:pos x="3344" y="6"/>
              </a:cxn>
              <a:cxn ang="0">
                <a:pos x="3225" y="3"/>
              </a:cxn>
              <a:cxn ang="0">
                <a:pos x="3167" y="2"/>
              </a:cxn>
              <a:cxn ang="0">
                <a:pos x="3091" y="2"/>
              </a:cxn>
              <a:cxn ang="0">
                <a:pos x="3042" y="3"/>
              </a:cxn>
              <a:cxn ang="0">
                <a:pos x="2977" y="12"/>
              </a:cxn>
              <a:cxn ang="0">
                <a:pos x="2842" y="18"/>
              </a:cxn>
              <a:cxn ang="0">
                <a:pos x="2746" y="18"/>
              </a:cxn>
              <a:cxn ang="0">
                <a:pos x="2712" y="21"/>
              </a:cxn>
              <a:cxn ang="0">
                <a:pos x="2649" y="26"/>
              </a:cxn>
              <a:cxn ang="0">
                <a:pos x="2578" y="36"/>
              </a:cxn>
              <a:cxn ang="0">
                <a:pos x="2493" y="34"/>
              </a:cxn>
              <a:cxn ang="0">
                <a:pos x="2450" y="35"/>
              </a:cxn>
              <a:cxn ang="0">
                <a:pos x="2369" y="32"/>
              </a:cxn>
              <a:cxn ang="0">
                <a:pos x="2281" y="28"/>
              </a:cxn>
              <a:cxn ang="0">
                <a:pos x="2219" y="26"/>
              </a:cxn>
              <a:cxn ang="0">
                <a:pos x="2134" y="24"/>
              </a:cxn>
              <a:cxn ang="0">
                <a:pos x="2035" y="23"/>
              </a:cxn>
              <a:cxn ang="0">
                <a:pos x="1975" y="23"/>
              </a:cxn>
              <a:cxn ang="0">
                <a:pos x="1914" y="22"/>
              </a:cxn>
              <a:cxn ang="0">
                <a:pos x="1860" y="19"/>
              </a:cxn>
              <a:cxn ang="0">
                <a:pos x="1787" y="18"/>
              </a:cxn>
              <a:cxn ang="0">
                <a:pos x="1743" y="20"/>
              </a:cxn>
              <a:cxn ang="0">
                <a:pos x="1711" y="21"/>
              </a:cxn>
              <a:cxn ang="0">
                <a:pos x="1689" y="23"/>
              </a:cxn>
              <a:cxn ang="0">
                <a:pos x="1660" y="23"/>
              </a:cxn>
              <a:cxn ang="0">
                <a:pos x="1611" y="23"/>
              </a:cxn>
              <a:cxn ang="0">
                <a:pos x="1568" y="21"/>
              </a:cxn>
              <a:cxn ang="0">
                <a:pos x="1511" y="21"/>
              </a:cxn>
              <a:cxn ang="0">
                <a:pos x="1470" y="19"/>
              </a:cxn>
              <a:cxn ang="0">
                <a:pos x="1421" y="14"/>
              </a:cxn>
              <a:cxn ang="0">
                <a:pos x="1369" y="9"/>
              </a:cxn>
              <a:cxn ang="0">
                <a:pos x="1316" y="14"/>
              </a:cxn>
              <a:cxn ang="0">
                <a:pos x="1139" y="10"/>
              </a:cxn>
              <a:cxn ang="0">
                <a:pos x="1094" y="9"/>
              </a:cxn>
              <a:cxn ang="0">
                <a:pos x="1041" y="10"/>
              </a:cxn>
              <a:cxn ang="0">
                <a:pos x="956" y="11"/>
              </a:cxn>
              <a:cxn ang="0">
                <a:pos x="892" y="8"/>
              </a:cxn>
              <a:cxn ang="0">
                <a:pos x="858" y="5"/>
              </a:cxn>
              <a:cxn ang="0">
                <a:pos x="823" y="0"/>
              </a:cxn>
              <a:cxn ang="0">
                <a:pos x="734" y="2"/>
              </a:cxn>
              <a:cxn ang="0">
                <a:pos x="613" y="12"/>
              </a:cxn>
              <a:cxn ang="0">
                <a:pos x="30" y="13"/>
              </a:cxn>
            </a:cxnLst>
            <a:rect l="0" t="0" r="r" b="b"/>
            <a:pathLst>
              <a:path w="3805" h="36">
                <a:moveTo>
                  <a:pt x="3805" y="15"/>
                </a:moveTo>
                <a:lnTo>
                  <a:pt x="3793" y="15"/>
                </a:lnTo>
                <a:lnTo>
                  <a:pt x="3770" y="14"/>
                </a:lnTo>
                <a:lnTo>
                  <a:pt x="3753" y="15"/>
                </a:lnTo>
                <a:lnTo>
                  <a:pt x="3734" y="15"/>
                </a:lnTo>
                <a:lnTo>
                  <a:pt x="3713" y="15"/>
                </a:lnTo>
                <a:lnTo>
                  <a:pt x="3678" y="15"/>
                </a:lnTo>
                <a:lnTo>
                  <a:pt x="3668" y="14"/>
                </a:lnTo>
                <a:lnTo>
                  <a:pt x="3648" y="14"/>
                </a:lnTo>
                <a:lnTo>
                  <a:pt x="3626" y="13"/>
                </a:lnTo>
                <a:lnTo>
                  <a:pt x="3603" y="13"/>
                </a:lnTo>
                <a:lnTo>
                  <a:pt x="3601" y="13"/>
                </a:lnTo>
                <a:lnTo>
                  <a:pt x="3585" y="13"/>
                </a:lnTo>
                <a:lnTo>
                  <a:pt x="3559" y="12"/>
                </a:lnTo>
                <a:lnTo>
                  <a:pt x="3540" y="12"/>
                </a:lnTo>
                <a:lnTo>
                  <a:pt x="3523" y="10"/>
                </a:lnTo>
                <a:lnTo>
                  <a:pt x="3511" y="10"/>
                </a:lnTo>
                <a:lnTo>
                  <a:pt x="3491" y="10"/>
                </a:lnTo>
                <a:lnTo>
                  <a:pt x="3472" y="10"/>
                </a:lnTo>
                <a:lnTo>
                  <a:pt x="3451" y="12"/>
                </a:lnTo>
                <a:lnTo>
                  <a:pt x="3417" y="12"/>
                </a:lnTo>
                <a:lnTo>
                  <a:pt x="3388" y="10"/>
                </a:lnTo>
                <a:lnTo>
                  <a:pt x="3367" y="8"/>
                </a:lnTo>
                <a:lnTo>
                  <a:pt x="3344" y="6"/>
                </a:lnTo>
                <a:lnTo>
                  <a:pt x="3298" y="3"/>
                </a:lnTo>
                <a:lnTo>
                  <a:pt x="3263" y="3"/>
                </a:lnTo>
                <a:lnTo>
                  <a:pt x="3225" y="3"/>
                </a:lnTo>
                <a:lnTo>
                  <a:pt x="3204" y="3"/>
                </a:lnTo>
                <a:lnTo>
                  <a:pt x="3193" y="2"/>
                </a:lnTo>
                <a:lnTo>
                  <a:pt x="3167" y="2"/>
                </a:lnTo>
                <a:lnTo>
                  <a:pt x="3147" y="3"/>
                </a:lnTo>
                <a:lnTo>
                  <a:pt x="3107" y="2"/>
                </a:lnTo>
                <a:lnTo>
                  <a:pt x="3091" y="2"/>
                </a:lnTo>
                <a:lnTo>
                  <a:pt x="3058" y="3"/>
                </a:lnTo>
                <a:lnTo>
                  <a:pt x="3060" y="3"/>
                </a:lnTo>
                <a:lnTo>
                  <a:pt x="3042" y="3"/>
                </a:lnTo>
                <a:lnTo>
                  <a:pt x="3021" y="6"/>
                </a:lnTo>
                <a:lnTo>
                  <a:pt x="3008" y="8"/>
                </a:lnTo>
                <a:lnTo>
                  <a:pt x="2977" y="12"/>
                </a:lnTo>
                <a:lnTo>
                  <a:pt x="2893" y="16"/>
                </a:lnTo>
                <a:lnTo>
                  <a:pt x="2867" y="18"/>
                </a:lnTo>
                <a:lnTo>
                  <a:pt x="2842" y="18"/>
                </a:lnTo>
                <a:lnTo>
                  <a:pt x="2793" y="16"/>
                </a:lnTo>
                <a:lnTo>
                  <a:pt x="2771" y="16"/>
                </a:lnTo>
                <a:lnTo>
                  <a:pt x="2746" y="18"/>
                </a:lnTo>
                <a:lnTo>
                  <a:pt x="2732" y="19"/>
                </a:lnTo>
                <a:lnTo>
                  <a:pt x="2728" y="19"/>
                </a:lnTo>
                <a:lnTo>
                  <a:pt x="2712" y="21"/>
                </a:lnTo>
                <a:lnTo>
                  <a:pt x="2680" y="22"/>
                </a:lnTo>
                <a:lnTo>
                  <a:pt x="2667" y="24"/>
                </a:lnTo>
                <a:lnTo>
                  <a:pt x="2649" y="26"/>
                </a:lnTo>
                <a:lnTo>
                  <a:pt x="2629" y="28"/>
                </a:lnTo>
                <a:lnTo>
                  <a:pt x="2603" y="33"/>
                </a:lnTo>
                <a:lnTo>
                  <a:pt x="2578" y="36"/>
                </a:lnTo>
                <a:lnTo>
                  <a:pt x="2521" y="33"/>
                </a:lnTo>
                <a:lnTo>
                  <a:pt x="2498" y="33"/>
                </a:lnTo>
                <a:lnTo>
                  <a:pt x="2493" y="34"/>
                </a:lnTo>
                <a:lnTo>
                  <a:pt x="2485" y="34"/>
                </a:lnTo>
                <a:lnTo>
                  <a:pt x="2475" y="35"/>
                </a:lnTo>
                <a:lnTo>
                  <a:pt x="2450" y="35"/>
                </a:lnTo>
                <a:lnTo>
                  <a:pt x="2422" y="34"/>
                </a:lnTo>
                <a:lnTo>
                  <a:pt x="2397" y="36"/>
                </a:lnTo>
                <a:lnTo>
                  <a:pt x="2369" y="32"/>
                </a:lnTo>
                <a:lnTo>
                  <a:pt x="2337" y="31"/>
                </a:lnTo>
                <a:lnTo>
                  <a:pt x="2308" y="30"/>
                </a:lnTo>
                <a:lnTo>
                  <a:pt x="2281" y="28"/>
                </a:lnTo>
                <a:lnTo>
                  <a:pt x="2255" y="27"/>
                </a:lnTo>
                <a:lnTo>
                  <a:pt x="2242" y="27"/>
                </a:lnTo>
                <a:lnTo>
                  <a:pt x="2219" y="26"/>
                </a:lnTo>
                <a:lnTo>
                  <a:pt x="2180" y="25"/>
                </a:lnTo>
                <a:lnTo>
                  <a:pt x="2157" y="23"/>
                </a:lnTo>
                <a:lnTo>
                  <a:pt x="2134" y="24"/>
                </a:lnTo>
                <a:lnTo>
                  <a:pt x="2092" y="24"/>
                </a:lnTo>
                <a:lnTo>
                  <a:pt x="2063" y="23"/>
                </a:lnTo>
                <a:lnTo>
                  <a:pt x="2035" y="23"/>
                </a:lnTo>
                <a:lnTo>
                  <a:pt x="2019" y="23"/>
                </a:lnTo>
                <a:lnTo>
                  <a:pt x="1997" y="23"/>
                </a:lnTo>
                <a:lnTo>
                  <a:pt x="1975" y="23"/>
                </a:lnTo>
                <a:lnTo>
                  <a:pt x="1943" y="22"/>
                </a:lnTo>
                <a:lnTo>
                  <a:pt x="1931" y="21"/>
                </a:lnTo>
                <a:lnTo>
                  <a:pt x="1914" y="22"/>
                </a:lnTo>
                <a:lnTo>
                  <a:pt x="1896" y="21"/>
                </a:lnTo>
                <a:lnTo>
                  <a:pt x="1881" y="20"/>
                </a:lnTo>
                <a:lnTo>
                  <a:pt x="1860" y="19"/>
                </a:lnTo>
                <a:lnTo>
                  <a:pt x="1820" y="16"/>
                </a:lnTo>
                <a:lnTo>
                  <a:pt x="1807" y="16"/>
                </a:lnTo>
                <a:lnTo>
                  <a:pt x="1787" y="18"/>
                </a:lnTo>
                <a:lnTo>
                  <a:pt x="1773" y="19"/>
                </a:lnTo>
                <a:lnTo>
                  <a:pt x="1756" y="20"/>
                </a:lnTo>
                <a:lnTo>
                  <a:pt x="1743" y="20"/>
                </a:lnTo>
                <a:lnTo>
                  <a:pt x="1731" y="21"/>
                </a:lnTo>
                <a:lnTo>
                  <a:pt x="1722" y="21"/>
                </a:lnTo>
                <a:lnTo>
                  <a:pt x="1711" y="21"/>
                </a:lnTo>
                <a:lnTo>
                  <a:pt x="1704" y="22"/>
                </a:lnTo>
                <a:lnTo>
                  <a:pt x="1700" y="22"/>
                </a:lnTo>
                <a:lnTo>
                  <a:pt x="1689" y="23"/>
                </a:lnTo>
                <a:lnTo>
                  <a:pt x="1676" y="23"/>
                </a:lnTo>
                <a:lnTo>
                  <a:pt x="1662" y="23"/>
                </a:lnTo>
                <a:lnTo>
                  <a:pt x="1660" y="23"/>
                </a:lnTo>
                <a:lnTo>
                  <a:pt x="1635" y="24"/>
                </a:lnTo>
                <a:lnTo>
                  <a:pt x="1621" y="22"/>
                </a:lnTo>
                <a:lnTo>
                  <a:pt x="1611" y="23"/>
                </a:lnTo>
                <a:lnTo>
                  <a:pt x="1597" y="25"/>
                </a:lnTo>
                <a:lnTo>
                  <a:pt x="1580" y="23"/>
                </a:lnTo>
                <a:lnTo>
                  <a:pt x="1568" y="21"/>
                </a:lnTo>
                <a:lnTo>
                  <a:pt x="1538" y="23"/>
                </a:lnTo>
                <a:lnTo>
                  <a:pt x="1527" y="21"/>
                </a:lnTo>
                <a:lnTo>
                  <a:pt x="1511" y="21"/>
                </a:lnTo>
                <a:lnTo>
                  <a:pt x="1499" y="20"/>
                </a:lnTo>
                <a:lnTo>
                  <a:pt x="1485" y="21"/>
                </a:lnTo>
                <a:lnTo>
                  <a:pt x="1470" y="19"/>
                </a:lnTo>
                <a:lnTo>
                  <a:pt x="1451" y="16"/>
                </a:lnTo>
                <a:lnTo>
                  <a:pt x="1429" y="15"/>
                </a:lnTo>
                <a:lnTo>
                  <a:pt x="1421" y="14"/>
                </a:lnTo>
                <a:lnTo>
                  <a:pt x="1413" y="13"/>
                </a:lnTo>
                <a:lnTo>
                  <a:pt x="1382" y="11"/>
                </a:lnTo>
                <a:lnTo>
                  <a:pt x="1369" y="9"/>
                </a:lnTo>
                <a:lnTo>
                  <a:pt x="1349" y="10"/>
                </a:lnTo>
                <a:lnTo>
                  <a:pt x="1336" y="12"/>
                </a:lnTo>
                <a:lnTo>
                  <a:pt x="1316" y="14"/>
                </a:lnTo>
                <a:lnTo>
                  <a:pt x="1279" y="13"/>
                </a:lnTo>
                <a:lnTo>
                  <a:pt x="1237" y="10"/>
                </a:lnTo>
                <a:lnTo>
                  <a:pt x="1139" y="10"/>
                </a:lnTo>
                <a:lnTo>
                  <a:pt x="1109" y="10"/>
                </a:lnTo>
                <a:lnTo>
                  <a:pt x="1099" y="9"/>
                </a:lnTo>
                <a:lnTo>
                  <a:pt x="1094" y="9"/>
                </a:lnTo>
                <a:lnTo>
                  <a:pt x="1088" y="8"/>
                </a:lnTo>
                <a:lnTo>
                  <a:pt x="1052" y="9"/>
                </a:lnTo>
                <a:lnTo>
                  <a:pt x="1041" y="10"/>
                </a:lnTo>
                <a:lnTo>
                  <a:pt x="1023" y="11"/>
                </a:lnTo>
                <a:lnTo>
                  <a:pt x="989" y="9"/>
                </a:lnTo>
                <a:lnTo>
                  <a:pt x="956" y="11"/>
                </a:lnTo>
                <a:lnTo>
                  <a:pt x="940" y="10"/>
                </a:lnTo>
                <a:lnTo>
                  <a:pt x="930" y="10"/>
                </a:lnTo>
                <a:lnTo>
                  <a:pt x="892" y="8"/>
                </a:lnTo>
                <a:lnTo>
                  <a:pt x="879" y="8"/>
                </a:lnTo>
                <a:lnTo>
                  <a:pt x="869" y="7"/>
                </a:lnTo>
                <a:lnTo>
                  <a:pt x="858" y="5"/>
                </a:lnTo>
                <a:lnTo>
                  <a:pt x="844" y="3"/>
                </a:lnTo>
                <a:lnTo>
                  <a:pt x="840" y="3"/>
                </a:lnTo>
                <a:lnTo>
                  <a:pt x="823" y="0"/>
                </a:lnTo>
                <a:lnTo>
                  <a:pt x="783" y="1"/>
                </a:lnTo>
                <a:lnTo>
                  <a:pt x="770" y="1"/>
                </a:lnTo>
                <a:lnTo>
                  <a:pt x="734" y="2"/>
                </a:lnTo>
                <a:lnTo>
                  <a:pt x="723" y="2"/>
                </a:lnTo>
                <a:lnTo>
                  <a:pt x="717" y="2"/>
                </a:lnTo>
                <a:lnTo>
                  <a:pt x="613" y="12"/>
                </a:lnTo>
                <a:lnTo>
                  <a:pt x="431" y="16"/>
                </a:lnTo>
                <a:lnTo>
                  <a:pt x="368" y="19"/>
                </a:lnTo>
                <a:lnTo>
                  <a:pt x="30" y="13"/>
                </a:lnTo>
                <a:lnTo>
                  <a:pt x="0" y="12"/>
                </a:lnTo>
              </a:path>
            </a:pathLst>
          </a:custGeom>
          <a:noFill/>
          <a:ln w="0">
            <a:solidFill>
              <a:srgbClr val="000000"/>
            </a:solidFill>
            <a:prstDash val="solid"/>
            <a:round/>
            <a:headEnd/>
            <a:tailEnd/>
          </a:ln>
        </p:spPr>
        <p:txBody>
          <a:bodyPr/>
          <a:lstStyle/>
          <a:p>
            <a:endParaRPr lang="en-GB"/>
          </a:p>
        </p:txBody>
      </p:sp>
      <p:sp>
        <p:nvSpPr>
          <p:cNvPr id="81" name="Line 2476"/>
          <p:cNvSpPr>
            <a:spLocks noChangeShapeType="1"/>
          </p:cNvSpPr>
          <p:nvPr>
            <p:custDataLst>
              <p:tags r:id="rId72"/>
            </p:custDataLst>
          </p:nvPr>
        </p:nvSpPr>
        <p:spPr bwMode="auto">
          <a:xfrm flipH="1">
            <a:off x="2400113" y="2503884"/>
            <a:ext cx="1938" cy="1937"/>
          </a:xfrm>
          <a:prstGeom prst="line">
            <a:avLst/>
          </a:prstGeom>
          <a:noFill/>
          <a:ln w="0">
            <a:solidFill>
              <a:srgbClr val="000000"/>
            </a:solidFill>
            <a:round/>
            <a:headEnd/>
            <a:tailEnd/>
          </a:ln>
        </p:spPr>
        <p:txBody>
          <a:bodyPr/>
          <a:lstStyle/>
          <a:p>
            <a:endParaRPr lang="en-GB"/>
          </a:p>
        </p:txBody>
      </p:sp>
      <p:sp>
        <p:nvSpPr>
          <p:cNvPr id="82" name="Freeform 2477"/>
          <p:cNvSpPr>
            <a:spLocks/>
          </p:cNvSpPr>
          <p:nvPr>
            <p:custDataLst>
              <p:tags r:id="rId73"/>
            </p:custDataLst>
          </p:nvPr>
        </p:nvSpPr>
        <p:spPr bwMode="auto">
          <a:xfrm>
            <a:off x="2365244" y="2469015"/>
            <a:ext cx="4116416" cy="38743"/>
          </a:xfrm>
          <a:custGeom>
            <a:avLst/>
            <a:gdLst/>
            <a:ahLst/>
            <a:cxnLst>
              <a:cxn ang="0">
                <a:pos x="4140" y="10"/>
              </a:cxn>
              <a:cxn ang="0">
                <a:pos x="4049" y="15"/>
              </a:cxn>
              <a:cxn ang="0">
                <a:pos x="3957" y="19"/>
              </a:cxn>
              <a:cxn ang="0">
                <a:pos x="3859" y="21"/>
              </a:cxn>
              <a:cxn ang="0">
                <a:pos x="3769" y="21"/>
              </a:cxn>
              <a:cxn ang="0">
                <a:pos x="3683" y="20"/>
              </a:cxn>
              <a:cxn ang="0">
                <a:pos x="3620" y="18"/>
              </a:cxn>
              <a:cxn ang="0">
                <a:pos x="3526" y="15"/>
              </a:cxn>
              <a:cxn ang="0">
                <a:pos x="3423" y="15"/>
              </a:cxn>
              <a:cxn ang="0">
                <a:pos x="3333" y="9"/>
              </a:cxn>
              <a:cxn ang="0">
                <a:pos x="3239" y="8"/>
              </a:cxn>
              <a:cxn ang="0">
                <a:pos x="3142" y="8"/>
              </a:cxn>
              <a:cxn ang="0">
                <a:pos x="3012" y="18"/>
              </a:cxn>
              <a:cxn ang="0">
                <a:pos x="2877" y="23"/>
              </a:cxn>
              <a:cxn ang="0">
                <a:pos x="2781" y="23"/>
              </a:cxn>
              <a:cxn ang="0">
                <a:pos x="2684" y="32"/>
              </a:cxn>
              <a:cxn ang="0">
                <a:pos x="2613" y="41"/>
              </a:cxn>
              <a:cxn ang="0">
                <a:pos x="2510" y="40"/>
              </a:cxn>
              <a:cxn ang="0">
                <a:pos x="2432" y="41"/>
              </a:cxn>
              <a:cxn ang="0">
                <a:pos x="2343" y="34"/>
              </a:cxn>
              <a:cxn ang="0">
                <a:pos x="2254" y="32"/>
              </a:cxn>
              <a:cxn ang="0">
                <a:pos x="2127" y="30"/>
              </a:cxn>
              <a:cxn ang="0">
                <a:pos x="2032" y="28"/>
              </a:cxn>
              <a:cxn ang="0">
                <a:pos x="1949" y="27"/>
              </a:cxn>
              <a:cxn ang="0">
                <a:pos x="1842" y="22"/>
              </a:cxn>
              <a:cxn ang="0">
                <a:pos x="1757" y="26"/>
              </a:cxn>
              <a:cxn ang="0">
                <a:pos x="1695" y="28"/>
              </a:cxn>
              <a:cxn ang="0">
                <a:pos x="1603" y="26"/>
              </a:cxn>
              <a:cxn ang="0">
                <a:pos x="1520" y="25"/>
              </a:cxn>
              <a:cxn ang="0">
                <a:pos x="1437" y="19"/>
              </a:cxn>
              <a:cxn ang="0">
                <a:pos x="1396" y="22"/>
              </a:cxn>
              <a:cxn ang="0">
                <a:pos x="1324" y="25"/>
              </a:cxn>
              <a:cxn ang="0">
                <a:pos x="1213" y="17"/>
              </a:cxn>
              <a:cxn ang="0">
                <a:pos x="1134" y="14"/>
              </a:cxn>
              <a:cxn ang="0">
                <a:pos x="1087" y="14"/>
              </a:cxn>
              <a:cxn ang="0">
                <a:pos x="1024" y="14"/>
              </a:cxn>
              <a:cxn ang="0">
                <a:pos x="964" y="14"/>
              </a:cxn>
              <a:cxn ang="0">
                <a:pos x="904" y="12"/>
              </a:cxn>
              <a:cxn ang="0">
                <a:pos x="875" y="8"/>
              </a:cxn>
              <a:cxn ang="0">
                <a:pos x="805" y="7"/>
              </a:cxn>
              <a:cxn ang="0">
                <a:pos x="752" y="8"/>
              </a:cxn>
              <a:cxn ang="0">
                <a:pos x="170" y="31"/>
              </a:cxn>
              <a:cxn ang="0">
                <a:pos x="16" y="32"/>
              </a:cxn>
            </a:cxnLst>
            <a:rect l="0" t="0" r="r" b="b"/>
            <a:pathLst>
              <a:path w="4249" h="41">
                <a:moveTo>
                  <a:pt x="4249" y="0"/>
                </a:moveTo>
                <a:lnTo>
                  <a:pt x="4186" y="7"/>
                </a:lnTo>
                <a:lnTo>
                  <a:pt x="4140" y="10"/>
                </a:lnTo>
                <a:lnTo>
                  <a:pt x="4108" y="13"/>
                </a:lnTo>
                <a:lnTo>
                  <a:pt x="4079" y="14"/>
                </a:lnTo>
                <a:lnTo>
                  <a:pt x="4049" y="15"/>
                </a:lnTo>
                <a:lnTo>
                  <a:pt x="4022" y="18"/>
                </a:lnTo>
                <a:lnTo>
                  <a:pt x="3986" y="19"/>
                </a:lnTo>
                <a:lnTo>
                  <a:pt x="3957" y="19"/>
                </a:lnTo>
                <a:lnTo>
                  <a:pt x="3908" y="21"/>
                </a:lnTo>
                <a:lnTo>
                  <a:pt x="3884" y="22"/>
                </a:lnTo>
                <a:lnTo>
                  <a:pt x="3859" y="21"/>
                </a:lnTo>
                <a:lnTo>
                  <a:pt x="3828" y="20"/>
                </a:lnTo>
                <a:lnTo>
                  <a:pt x="3807" y="20"/>
                </a:lnTo>
                <a:lnTo>
                  <a:pt x="3769" y="21"/>
                </a:lnTo>
                <a:lnTo>
                  <a:pt x="3748" y="20"/>
                </a:lnTo>
                <a:lnTo>
                  <a:pt x="3713" y="21"/>
                </a:lnTo>
                <a:lnTo>
                  <a:pt x="3683" y="20"/>
                </a:lnTo>
                <a:lnTo>
                  <a:pt x="3661" y="19"/>
                </a:lnTo>
                <a:lnTo>
                  <a:pt x="3638" y="19"/>
                </a:lnTo>
                <a:lnTo>
                  <a:pt x="3620" y="18"/>
                </a:lnTo>
                <a:lnTo>
                  <a:pt x="3594" y="18"/>
                </a:lnTo>
                <a:lnTo>
                  <a:pt x="3558" y="15"/>
                </a:lnTo>
                <a:lnTo>
                  <a:pt x="3526" y="15"/>
                </a:lnTo>
                <a:lnTo>
                  <a:pt x="3486" y="18"/>
                </a:lnTo>
                <a:lnTo>
                  <a:pt x="3452" y="18"/>
                </a:lnTo>
                <a:lnTo>
                  <a:pt x="3423" y="15"/>
                </a:lnTo>
                <a:lnTo>
                  <a:pt x="3402" y="13"/>
                </a:lnTo>
                <a:lnTo>
                  <a:pt x="3379" y="10"/>
                </a:lnTo>
                <a:lnTo>
                  <a:pt x="3333" y="9"/>
                </a:lnTo>
                <a:lnTo>
                  <a:pt x="3298" y="9"/>
                </a:lnTo>
                <a:lnTo>
                  <a:pt x="3260" y="9"/>
                </a:lnTo>
                <a:lnTo>
                  <a:pt x="3239" y="8"/>
                </a:lnTo>
                <a:lnTo>
                  <a:pt x="3228" y="8"/>
                </a:lnTo>
                <a:lnTo>
                  <a:pt x="3202" y="8"/>
                </a:lnTo>
                <a:lnTo>
                  <a:pt x="3142" y="8"/>
                </a:lnTo>
                <a:lnTo>
                  <a:pt x="3093" y="9"/>
                </a:lnTo>
                <a:lnTo>
                  <a:pt x="3056" y="10"/>
                </a:lnTo>
                <a:lnTo>
                  <a:pt x="3012" y="18"/>
                </a:lnTo>
                <a:lnTo>
                  <a:pt x="2928" y="22"/>
                </a:lnTo>
                <a:lnTo>
                  <a:pt x="2902" y="23"/>
                </a:lnTo>
                <a:lnTo>
                  <a:pt x="2877" y="23"/>
                </a:lnTo>
                <a:lnTo>
                  <a:pt x="2828" y="22"/>
                </a:lnTo>
                <a:lnTo>
                  <a:pt x="2806" y="22"/>
                </a:lnTo>
                <a:lnTo>
                  <a:pt x="2781" y="23"/>
                </a:lnTo>
                <a:lnTo>
                  <a:pt x="2763" y="24"/>
                </a:lnTo>
                <a:lnTo>
                  <a:pt x="2715" y="26"/>
                </a:lnTo>
                <a:lnTo>
                  <a:pt x="2684" y="32"/>
                </a:lnTo>
                <a:lnTo>
                  <a:pt x="2664" y="33"/>
                </a:lnTo>
                <a:lnTo>
                  <a:pt x="2638" y="38"/>
                </a:lnTo>
                <a:lnTo>
                  <a:pt x="2613" y="41"/>
                </a:lnTo>
                <a:lnTo>
                  <a:pt x="2556" y="38"/>
                </a:lnTo>
                <a:lnTo>
                  <a:pt x="2533" y="38"/>
                </a:lnTo>
                <a:lnTo>
                  <a:pt x="2510" y="40"/>
                </a:lnTo>
                <a:lnTo>
                  <a:pt x="2485" y="40"/>
                </a:lnTo>
                <a:lnTo>
                  <a:pt x="2457" y="39"/>
                </a:lnTo>
                <a:lnTo>
                  <a:pt x="2432" y="41"/>
                </a:lnTo>
                <a:lnTo>
                  <a:pt x="2404" y="37"/>
                </a:lnTo>
                <a:lnTo>
                  <a:pt x="2372" y="36"/>
                </a:lnTo>
                <a:lnTo>
                  <a:pt x="2343" y="34"/>
                </a:lnTo>
                <a:lnTo>
                  <a:pt x="2316" y="33"/>
                </a:lnTo>
                <a:lnTo>
                  <a:pt x="2290" y="33"/>
                </a:lnTo>
                <a:lnTo>
                  <a:pt x="2254" y="32"/>
                </a:lnTo>
                <a:lnTo>
                  <a:pt x="2197" y="28"/>
                </a:lnTo>
                <a:lnTo>
                  <a:pt x="2169" y="30"/>
                </a:lnTo>
                <a:lnTo>
                  <a:pt x="2127" y="30"/>
                </a:lnTo>
                <a:lnTo>
                  <a:pt x="2098" y="28"/>
                </a:lnTo>
                <a:lnTo>
                  <a:pt x="2054" y="28"/>
                </a:lnTo>
                <a:lnTo>
                  <a:pt x="2032" y="28"/>
                </a:lnTo>
                <a:lnTo>
                  <a:pt x="2010" y="27"/>
                </a:lnTo>
                <a:lnTo>
                  <a:pt x="1978" y="26"/>
                </a:lnTo>
                <a:lnTo>
                  <a:pt x="1949" y="27"/>
                </a:lnTo>
                <a:lnTo>
                  <a:pt x="1916" y="25"/>
                </a:lnTo>
                <a:lnTo>
                  <a:pt x="1895" y="24"/>
                </a:lnTo>
                <a:lnTo>
                  <a:pt x="1842" y="22"/>
                </a:lnTo>
                <a:lnTo>
                  <a:pt x="1808" y="24"/>
                </a:lnTo>
                <a:lnTo>
                  <a:pt x="1778" y="25"/>
                </a:lnTo>
                <a:lnTo>
                  <a:pt x="1757" y="26"/>
                </a:lnTo>
                <a:lnTo>
                  <a:pt x="1739" y="26"/>
                </a:lnTo>
                <a:lnTo>
                  <a:pt x="1724" y="27"/>
                </a:lnTo>
                <a:lnTo>
                  <a:pt x="1695" y="28"/>
                </a:lnTo>
                <a:lnTo>
                  <a:pt x="1656" y="27"/>
                </a:lnTo>
                <a:lnTo>
                  <a:pt x="1632" y="31"/>
                </a:lnTo>
                <a:lnTo>
                  <a:pt x="1603" y="26"/>
                </a:lnTo>
                <a:lnTo>
                  <a:pt x="1573" y="27"/>
                </a:lnTo>
                <a:lnTo>
                  <a:pt x="1546" y="25"/>
                </a:lnTo>
                <a:lnTo>
                  <a:pt x="1520" y="25"/>
                </a:lnTo>
                <a:lnTo>
                  <a:pt x="1486" y="22"/>
                </a:lnTo>
                <a:lnTo>
                  <a:pt x="1456" y="20"/>
                </a:lnTo>
                <a:lnTo>
                  <a:pt x="1437" y="19"/>
                </a:lnTo>
                <a:lnTo>
                  <a:pt x="1416" y="21"/>
                </a:lnTo>
                <a:lnTo>
                  <a:pt x="1404" y="22"/>
                </a:lnTo>
                <a:lnTo>
                  <a:pt x="1396" y="22"/>
                </a:lnTo>
                <a:lnTo>
                  <a:pt x="1384" y="23"/>
                </a:lnTo>
                <a:lnTo>
                  <a:pt x="1357" y="26"/>
                </a:lnTo>
                <a:lnTo>
                  <a:pt x="1324" y="25"/>
                </a:lnTo>
                <a:lnTo>
                  <a:pt x="1292" y="20"/>
                </a:lnTo>
                <a:lnTo>
                  <a:pt x="1280" y="20"/>
                </a:lnTo>
                <a:lnTo>
                  <a:pt x="1213" y="17"/>
                </a:lnTo>
                <a:lnTo>
                  <a:pt x="1175" y="15"/>
                </a:lnTo>
                <a:lnTo>
                  <a:pt x="1148" y="15"/>
                </a:lnTo>
                <a:lnTo>
                  <a:pt x="1134" y="14"/>
                </a:lnTo>
                <a:lnTo>
                  <a:pt x="1129" y="14"/>
                </a:lnTo>
                <a:lnTo>
                  <a:pt x="1123" y="13"/>
                </a:lnTo>
                <a:lnTo>
                  <a:pt x="1087" y="14"/>
                </a:lnTo>
                <a:lnTo>
                  <a:pt x="1076" y="15"/>
                </a:lnTo>
                <a:lnTo>
                  <a:pt x="1058" y="15"/>
                </a:lnTo>
                <a:lnTo>
                  <a:pt x="1024" y="14"/>
                </a:lnTo>
                <a:lnTo>
                  <a:pt x="991" y="17"/>
                </a:lnTo>
                <a:lnTo>
                  <a:pt x="975" y="15"/>
                </a:lnTo>
                <a:lnTo>
                  <a:pt x="964" y="14"/>
                </a:lnTo>
                <a:lnTo>
                  <a:pt x="927" y="13"/>
                </a:lnTo>
                <a:lnTo>
                  <a:pt x="914" y="12"/>
                </a:lnTo>
                <a:lnTo>
                  <a:pt x="904" y="12"/>
                </a:lnTo>
                <a:lnTo>
                  <a:pt x="893" y="10"/>
                </a:lnTo>
                <a:lnTo>
                  <a:pt x="879" y="9"/>
                </a:lnTo>
                <a:lnTo>
                  <a:pt x="875" y="8"/>
                </a:lnTo>
                <a:lnTo>
                  <a:pt x="858" y="6"/>
                </a:lnTo>
                <a:lnTo>
                  <a:pt x="818" y="7"/>
                </a:lnTo>
                <a:lnTo>
                  <a:pt x="805" y="7"/>
                </a:lnTo>
                <a:lnTo>
                  <a:pt x="769" y="8"/>
                </a:lnTo>
                <a:lnTo>
                  <a:pt x="758" y="8"/>
                </a:lnTo>
                <a:lnTo>
                  <a:pt x="752" y="8"/>
                </a:lnTo>
                <a:lnTo>
                  <a:pt x="648" y="17"/>
                </a:lnTo>
                <a:lnTo>
                  <a:pt x="466" y="22"/>
                </a:lnTo>
                <a:lnTo>
                  <a:pt x="170" y="31"/>
                </a:lnTo>
                <a:lnTo>
                  <a:pt x="79" y="33"/>
                </a:lnTo>
                <a:lnTo>
                  <a:pt x="23" y="32"/>
                </a:lnTo>
                <a:lnTo>
                  <a:pt x="16" y="32"/>
                </a:lnTo>
                <a:lnTo>
                  <a:pt x="0" y="32"/>
                </a:lnTo>
              </a:path>
            </a:pathLst>
          </a:custGeom>
          <a:noFill/>
          <a:ln w="0">
            <a:solidFill>
              <a:srgbClr val="000000"/>
            </a:solidFill>
            <a:prstDash val="solid"/>
            <a:round/>
            <a:headEnd/>
            <a:tailEnd/>
          </a:ln>
        </p:spPr>
        <p:txBody>
          <a:bodyPr/>
          <a:lstStyle/>
          <a:p>
            <a:endParaRPr lang="en-GB"/>
          </a:p>
        </p:txBody>
      </p:sp>
      <p:sp>
        <p:nvSpPr>
          <p:cNvPr id="83" name="Line 2478"/>
          <p:cNvSpPr>
            <a:spLocks noChangeShapeType="1"/>
          </p:cNvSpPr>
          <p:nvPr>
            <p:custDataLst>
              <p:tags r:id="rId74"/>
            </p:custDataLst>
          </p:nvPr>
        </p:nvSpPr>
        <p:spPr bwMode="auto">
          <a:xfrm flipH="1" flipV="1">
            <a:off x="2349747" y="2496135"/>
            <a:ext cx="15497" cy="1937"/>
          </a:xfrm>
          <a:prstGeom prst="line">
            <a:avLst/>
          </a:prstGeom>
          <a:noFill/>
          <a:ln w="0">
            <a:solidFill>
              <a:srgbClr val="000000"/>
            </a:solidFill>
            <a:round/>
            <a:headEnd/>
            <a:tailEnd/>
          </a:ln>
        </p:spPr>
        <p:txBody>
          <a:bodyPr/>
          <a:lstStyle/>
          <a:p>
            <a:endParaRPr lang="en-GB"/>
          </a:p>
        </p:txBody>
      </p:sp>
      <p:sp>
        <p:nvSpPr>
          <p:cNvPr id="84" name="Freeform 2479"/>
          <p:cNvSpPr>
            <a:spLocks/>
          </p:cNvSpPr>
          <p:nvPr>
            <p:custDataLst>
              <p:tags r:id="rId75"/>
            </p:custDataLst>
          </p:nvPr>
        </p:nvSpPr>
        <p:spPr bwMode="auto">
          <a:xfrm>
            <a:off x="6481660" y="2463203"/>
            <a:ext cx="15497" cy="5812"/>
          </a:xfrm>
          <a:custGeom>
            <a:avLst/>
            <a:gdLst/>
            <a:ahLst/>
            <a:cxnLst>
              <a:cxn ang="0">
                <a:pos x="0" y="5"/>
              </a:cxn>
              <a:cxn ang="0">
                <a:pos x="3" y="4"/>
              </a:cxn>
              <a:cxn ang="0">
                <a:pos x="6" y="3"/>
              </a:cxn>
              <a:cxn ang="0">
                <a:pos x="17" y="0"/>
              </a:cxn>
            </a:cxnLst>
            <a:rect l="0" t="0" r="r" b="b"/>
            <a:pathLst>
              <a:path w="17" h="5">
                <a:moveTo>
                  <a:pt x="0" y="5"/>
                </a:moveTo>
                <a:lnTo>
                  <a:pt x="3" y="4"/>
                </a:lnTo>
                <a:lnTo>
                  <a:pt x="6" y="3"/>
                </a:lnTo>
                <a:lnTo>
                  <a:pt x="17" y="0"/>
                </a:lnTo>
              </a:path>
            </a:pathLst>
          </a:custGeom>
          <a:noFill/>
          <a:ln w="0">
            <a:solidFill>
              <a:srgbClr val="000000"/>
            </a:solidFill>
            <a:prstDash val="solid"/>
            <a:round/>
            <a:headEnd/>
            <a:tailEnd/>
          </a:ln>
        </p:spPr>
        <p:txBody>
          <a:bodyPr/>
          <a:lstStyle/>
          <a:p>
            <a:endParaRPr lang="en-GB"/>
          </a:p>
        </p:txBody>
      </p:sp>
      <p:sp>
        <p:nvSpPr>
          <p:cNvPr id="85" name="Freeform 2480"/>
          <p:cNvSpPr>
            <a:spLocks/>
          </p:cNvSpPr>
          <p:nvPr>
            <p:custDataLst>
              <p:tags r:id="rId76"/>
            </p:custDataLst>
          </p:nvPr>
        </p:nvSpPr>
        <p:spPr bwMode="auto">
          <a:xfrm>
            <a:off x="6466163" y="2469015"/>
            <a:ext cx="15497" cy="3874"/>
          </a:xfrm>
          <a:custGeom>
            <a:avLst/>
            <a:gdLst/>
            <a:ahLst/>
            <a:cxnLst>
              <a:cxn ang="0">
                <a:pos x="0" y="6"/>
              </a:cxn>
              <a:cxn ang="0">
                <a:pos x="10" y="2"/>
              </a:cxn>
              <a:cxn ang="0">
                <a:pos x="17" y="0"/>
              </a:cxn>
            </a:cxnLst>
            <a:rect l="0" t="0" r="r" b="b"/>
            <a:pathLst>
              <a:path w="17" h="6">
                <a:moveTo>
                  <a:pt x="0" y="6"/>
                </a:moveTo>
                <a:lnTo>
                  <a:pt x="10" y="2"/>
                </a:lnTo>
                <a:lnTo>
                  <a:pt x="17" y="0"/>
                </a:lnTo>
              </a:path>
            </a:pathLst>
          </a:custGeom>
          <a:noFill/>
          <a:ln w="0">
            <a:solidFill>
              <a:srgbClr val="000000"/>
            </a:solidFill>
            <a:prstDash val="solid"/>
            <a:round/>
            <a:headEnd/>
            <a:tailEnd/>
          </a:ln>
        </p:spPr>
        <p:txBody>
          <a:bodyPr/>
          <a:lstStyle/>
          <a:p>
            <a:endParaRPr lang="en-GB"/>
          </a:p>
        </p:txBody>
      </p:sp>
      <p:sp>
        <p:nvSpPr>
          <p:cNvPr id="86" name="Freeform 2481"/>
          <p:cNvSpPr>
            <a:spLocks/>
          </p:cNvSpPr>
          <p:nvPr>
            <p:custDataLst>
              <p:tags r:id="rId77"/>
            </p:custDataLst>
          </p:nvPr>
        </p:nvSpPr>
        <p:spPr bwMode="auto">
          <a:xfrm>
            <a:off x="6084546" y="2472889"/>
            <a:ext cx="381617" cy="34868"/>
          </a:xfrm>
          <a:custGeom>
            <a:avLst/>
            <a:gdLst/>
            <a:ahLst/>
            <a:cxnLst>
              <a:cxn ang="0">
                <a:pos x="0" y="34"/>
              </a:cxn>
              <a:cxn ang="0">
                <a:pos x="9" y="33"/>
              </a:cxn>
              <a:cxn ang="0">
                <a:pos x="43" y="31"/>
              </a:cxn>
              <a:cxn ang="0">
                <a:pos x="71" y="30"/>
              </a:cxn>
              <a:cxn ang="0">
                <a:pos x="126" y="29"/>
              </a:cxn>
              <a:cxn ang="0">
                <a:pos x="134" y="29"/>
              </a:cxn>
              <a:cxn ang="0">
                <a:pos x="139" y="28"/>
              </a:cxn>
              <a:cxn ang="0">
                <a:pos x="172" y="26"/>
              </a:cxn>
              <a:cxn ang="0">
                <a:pos x="181" y="25"/>
              </a:cxn>
              <a:cxn ang="0">
                <a:pos x="185" y="25"/>
              </a:cxn>
              <a:cxn ang="0">
                <a:pos x="204" y="22"/>
              </a:cxn>
              <a:cxn ang="0">
                <a:pos x="310" y="13"/>
              </a:cxn>
              <a:cxn ang="0">
                <a:pos x="334" y="8"/>
              </a:cxn>
              <a:cxn ang="0">
                <a:pos x="365" y="5"/>
              </a:cxn>
              <a:cxn ang="0">
                <a:pos x="384" y="1"/>
              </a:cxn>
              <a:cxn ang="0">
                <a:pos x="392" y="0"/>
              </a:cxn>
            </a:cxnLst>
            <a:rect l="0" t="0" r="r" b="b"/>
            <a:pathLst>
              <a:path w="392" h="34">
                <a:moveTo>
                  <a:pt x="0" y="34"/>
                </a:moveTo>
                <a:lnTo>
                  <a:pt x="9" y="33"/>
                </a:lnTo>
                <a:lnTo>
                  <a:pt x="43" y="31"/>
                </a:lnTo>
                <a:lnTo>
                  <a:pt x="71" y="30"/>
                </a:lnTo>
                <a:lnTo>
                  <a:pt x="126" y="29"/>
                </a:lnTo>
                <a:lnTo>
                  <a:pt x="134" y="29"/>
                </a:lnTo>
                <a:lnTo>
                  <a:pt x="139" y="28"/>
                </a:lnTo>
                <a:lnTo>
                  <a:pt x="172" y="26"/>
                </a:lnTo>
                <a:lnTo>
                  <a:pt x="181" y="25"/>
                </a:lnTo>
                <a:lnTo>
                  <a:pt x="185" y="25"/>
                </a:lnTo>
                <a:lnTo>
                  <a:pt x="204" y="22"/>
                </a:lnTo>
                <a:lnTo>
                  <a:pt x="310" y="13"/>
                </a:lnTo>
                <a:lnTo>
                  <a:pt x="334" y="8"/>
                </a:lnTo>
                <a:lnTo>
                  <a:pt x="365" y="5"/>
                </a:lnTo>
                <a:lnTo>
                  <a:pt x="384" y="1"/>
                </a:lnTo>
                <a:lnTo>
                  <a:pt x="392" y="0"/>
                </a:lnTo>
              </a:path>
            </a:pathLst>
          </a:custGeom>
          <a:noFill/>
          <a:ln w="0">
            <a:solidFill>
              <a:srgbClr val="000000"/>
            </a:solidFill>
            <a:prstDash val="solid"/>
            <a:round/>
            <a:headEnd/>
            <a:tailEnd/>
          </a:ln>
        </p:spPr>
        <p:txBody>
          <a:bodyPr/>
          <a:lstStyle/>
          <a:p>
            <a:endParaRPr lang="en-GB"/>
          </a:p>
        </p:txBody>
      </p:sp>
      <p:sp>
        <p:nvSpPr>
          <p:cNvPr id="87" name="Line 2482"/>
          <p:cNvSpPr>
            <a:spLocks noChangeShapeType="1"/>
          </p:cNvSpPr>
          <p:nvPr>
            <p:custDataLst>
              <p:tags r:id="rId78"/>
            </p:custDataLst>
          </p:nvPr>
        </p:nvSpPr>
        <p:spPr bwMode="auto">
          <a:xfrm>
            <a:off x="6466163" y="2472889"/>
            <a:ext cx="1937" cy="1937"/>
          </a:xfrm>
          <a:prstGeom prst="line">
            <a:avLst/>
          </a:prstGeom>
          <a:noFill/>
          <a:ln w="0">
            <a:solidFill>
              <a:srgbClr val="000000"/>
            </a:solidFill>
            <a:round/>
            <a:headEnd/>
            <a:tailEnd/>
          </a:ln>
        </p:spPr>
        <p:txBody>
          <a:bodyPr/>
          <a:lstStyle/>
          <a:p>
            <a:endParaRPr lang="en-GB"/>
          </a:p>
        </p:txBody>
      </p:sp>
      <p:sp>
        <p:nvSpPr>
          <p:cNvPr id="88" name="Freeform 2483"/>
          <p:cNvSpPr>
            <a:spLocks/>
          </p:cNvSpPr>
          <p:nvPr>
            <p:custDataLst>
              <p:tags r:id="rId79"/>
            </p:custDataLst>
          </p:nvPr>
        </p:nvSpPr>
        <p:spPr bwMode="auto">
          <a:xfrm>
            <a:off x="6034181" y="2507758"/>
            <a:ext cx="50366" cy="1937"/>
          </a:xfrm>
          <a:custGeom>
            <a:avLst/>
            <a:gdLst/>
            <a:ahLst/>
            <a:cxnLst>
              <a:cxn ang="0">
                <a:pos x="0" y="4"/>
              </a:cxn>
              <a:cxn ang="0">
                <a:pos x="17" y="0"/>
              </a:cxn>
              <a:cxn ang="0">
                <a:pos x="37" y="1"/>
              </a:cxn>
              <a:cxn ang="0">
                <a:pos x="53" y="0"/>
              </a:cxn>
            </a:cxnLst>
            <a:rect l="0" t="0" r="r" b="b"/>
            <a:pathLst>
              <a:path w="53" h="4">
                <a:moveTo>
                  <a:pt x="0" y="4"/>
                </a:moveTo>
                <a:lnTo>
                  <a:pt x="17" y="0"/>
                </a:lnTo>
                <a:lnTo>
                  <a:pt x="37" y="1"/>
                </a:lnTo>
                <a:lnTo>
                  <a:pt x="53" y="0"/>
                </a:lnTo>
              </a:path>
            </a:pathLst>
          </a:custGeom>
          <a:noFill/>
          <a:ln w="0">
            <a:solidFill>
              <a:srgbClr val="000000"/>
            </a:solidFill>
            <a:prstDash val="solid"/>
            <a:round/>
            <a:headEnd/>
            <a:tailEnd/>
          </a:ln>
        </p:spPr>
        <p:txBody>
          <a:bodyPr/>
          <a:lstStyle/>
          <a:p>
            <a:endParaRPr lang="en-GB"/>
          </a:p>
        </p:txBody>
      </p:sp>
      <p:sp>
        <p:nvSpPr>
          <p:cNvPr id="89" name="Freeform 2484"/>
          <p:cNvSpPr>
            <a:spLocks/>
          </p:cNvSpPr>
          <p:nvPr>
            <p:custDataLst>
              <p:tags r:id="rId80"/>
            </p:custDataLst>
          </p:nvPr>
        </p:nvSpPr>
        <p:spPr bwMode="auto">
          <a:xfrm>
            <a:off x="4467038" y="2498072"/>
            <a:ext cx="1567143" cy="32932"/>
          </a:xfrm>
          <a:custGeom>
            <a:avLst/>
            <a:gdLst/>
            <a:ahLst/>
            <a:cxnLst>
              <a:cxn ang="0">
                <a:pos x="1600" y="13"/>
              </a:cxn>
              <a:cxn ang="0">
                <a:pos x="1544" y="13"/>
              </a:cxn>
              <a:cxn ang="0">
                <a:pos x="1514" y="12"/>
              </a:cxn>
              <a:cxn ang="0">
                <a:pos x="1469" y="10"/>
              </a:cxn>
              <a:cxn ang="0">
                <a:pos x="1451" y="10"/>
              </a:cxn>
              <a:cxn ang="0">
                <a:pos x="1406" y="9"/>
              </a:cxn>
              <a:cxn ang="0">
                <a:pos x="1377" y="7"/>
              </a:cxn>
              <a:cxn ang="0">
                <a:pos x="1338" y="7"/>
              </a:cxn>
              <a:cxn ang="0">
                <a:pos x="1283" y="9"/>
              </a:cxn>
              <a:cxn ang="0">
                <a:pos x="1233" y="5"/>
              </a:cxn>
              <a:cxn ang="0">
                <a:pos x="1164" y="1"/>
              </a:cxn>
              <a:cxn ang="0">
                <a:pos x="1091" y="1"/>
              </a:cxn>
              <a:cxn ang="0">
                <a:pos x="1059" y="0"/>
              </a:cxn>
              <a:cxn ang="0">
                <a:pos x="1013" y="1"/>
              </a:cxn>
              <a:cxn ang="0">
                <a:pos x="957" y="0"/>
              </a:cxn>
              <a:cxn ang="0">
                <a:pos x="926" y="1"/>
              </a:cxn>
              <a:cxn ang="0">
                <a:pos x="887" y="3"/>
              </a:cxn>
              <a:cxn ang="0">
                <a:pos x="843" y="9"/>
              </a:cxn>
              <a:cxn ang="0">
                <a:pos x="733" y="15"/>
              </a:cxn>
              <a:cxn ang="0">
                <a:pos x="659" y="14"/>
              </a:cxn>
              <a:cxn ang="0">
                <a:pos x="612" y="15"/>
              </a:cxn>
              <a:cxn ang="0">
                <a:pos x="594" y="16"/>
              </a:cxn>
              <a:cxn ang="0">
                <a:pos x="546" y="19"/>
              </a:cxn>
              <a:cxn ang="0">
                <a:pos x="515" y="24"/>
              </a:cxn>
              <a:cxn ang="0">
                <a:pos x="469" y="30"/>
              </a:cxn>
              <a:cxn ang="0">
                <a:pos x="387" y="30"/>
              </a:cxn>
              <a:cxn ang="0">
                <a:pos x="359" y="31"/>
              </a:cxn>
              <a:cxn ang="0">
                <a:pos x="341" y="32"/>
              </a:cxn>
              <a:cxn ang="0">
                <a:pos x="288" y="31"/>
              </a:cxn>
              <a:cxn ang="0">
                <a:pos x="235" y="29"/>
              </a:cxn>
              <a:cxn ang="0">
                <a:pos x="174" y="27"/>
              </a:cxn>
              <a:cxn ang="0">
                <a:pos x="121" y="25"/>
              </a:cxn>
              <a:cxn ang="0">
                <a:pos x="85" y="24"/>
              </a:cxn>
              <a:cxn ang="0">
                <a:pos x="23" y="20"/>
              </a:cxn>
            </a:cxnLst>
            <a:rect l="0" t="0" r="r" b="b"/>
            <a:pathLst>
              <a:path w="1618" h="33">
                <a:moveTo>
                  <a:pt x="1618" y="13"/>
                </a:moveTo>
                <a:lnTo>
                  <a:pt x="1600" y="13"/>
                </a:lnTo>
                <a:lnTo>
                  <a:pt x="1579" y="12"/>
                </a:lnTo>
                <a:lnTo>
                  <a:pt x="1544" y="13"/>
                </a:lnTo>
                <a:lnTo>
                  <a:pt x="1534" y="12"/>
                </a:lnTo>
                <a:lnTo>
                  <a:pt x="1514" y="12"/>
                </a:lnTo>
                <a:lnTo>
                  <a:pt x="1492" y="10"/>
                </a:lnTo>
                <a:lnTo>
                  <a:pt x="1469" y="10"/>
                </a:lnTo>
                <a:lnTo>
                  <a:pt x="1467" y="10"/>
                </a:lnTo>
                <a:lnTo>
                  <a:pt x="1451" y="10"/>
                </a:lnTo>
                <a:lnTo>
                  <a:pt x="1425" y="9"/>
                </a:lnTo>
                <a:lnTo>
                  <a:pt x="1406" y="9"/>
                </a:lnTo>
                <a:lnTo>
                  <a:pt x="1389" y="7"/>
                </a:lnTo>
                <a:lnTo>
                  <a:pt x="1377" y="7"/>
                </a:lnTo>
                <a:lnTo>
                  <a:pt x="1357" y="7"/>
                </a:lnTo>
                <a:lnTo>
                  <a:pt x="1338" y="7"/>
                </a:lnTo>
                <a:lnTo>
                  <a:pt x="1317" y="9"/>
                </a:lnTo>
                <a:lnTo>
                  <a:pt x="1283" y="9"/>
                </a:lnTo>
                <a:lnTo>
                  <a:pt x="1254" y="7"/>
                </a:lnTo>
                <a:lnTo>
                  <a:pt x="1233" y="5"/>
                </a:lnTo>
                <a:lnTo>
                  <a:pt x="1210" y="2"/>
                </a:lnTo>
                <a:lnTo>
                  <a:pt x="1164" y="1"/>
                </a:lnTo>
                <a:lnTo>
                  <a:pt x="1129" y="1"/>
                </a:lnTo>
                <a:lnTo>
                  <a:pt x="1091" y="1"/>
                </a:lnTo>
                <a:lnTo>
                  <a:pt x="1070" y="0"/>
                </a:lnTo>
                <a:lnTo>
                  <a:pt x="1059" y="0"/>
                </a:lnTo>
                <a:lnTo>
                  <a:pt x="1033" y="0"/>
                </a:lnTo>
                <a:lnTo>
                  <a:pt x="1013" y="1"/>
                </a:lnTo>
                <a:lnTo>
                  <a:pt x="973" y="0"/>
                </a:lnTo>
                <a:lnTo>
                  <a:pt x="957" y="0"/>
                </a:lnTo>
                <a:lnTo>
                  <a:pt x="924" y="1"/>
                </a:lnTo>
                <a:lnTo>
                  <a:pt x="926" y="1"/>
                </a:lnTo>
                <a:lnTo>
                  <a:pt x="908" y="1"/>
                </a:lnTo>
                <a:lnTo>
                  <a:pt x="887" y="3"/>
                </a:lnTo>
                <a:lnTo>
                  <a:pt x="874" y="5"/>
                </a:lnTo>
                <a:lnTo>
                  <a:pt x="843" y="9"/>
                </a:lnTo>
                <a:lnTo>
                  <a:pt x="759" y="14"/>
                </a:lnTo>
                <a:lnTo>
                  <a:pt x="733" y="15"/>
                </a:lnTo>
                <a:lnTo>
                  <a:pt x="708" y="15"/>
                </a:lnTo>
                <a:lnTo>
                  <a:pt x="659" y="14"/>
                </a:lnTo>
                <a:lnTo>
                  <a:pt x="637" y="14"/>
                </a:lnTo>
                <a:lnTo>
                  <a:pt x="612" y="15"/>
                </a:lnTo>
                <a:lnTo>
                  <a:pt x="598" y="16"/>
                </a:lnTo>
                <a:lnTo>
                  <a:pt x="594" y="16"/>
                </a:lnTo>
                <a:lnTo>
                  <a:pt x="578" y="17"/>
                </a:lnTo>
                <a:lnTo>
                  <a:pt x="546" y="19"/>
                </a:lnTo>
                <a:lnTo>
                  <a:pt x="533" y="21"/>
                </a:lnTo>
                <a:lnTo>
                  <a:pt x="515" y="24"/>
                </a:lnTo>
                <a:lnTo>
                  <a:pt x="495" y="26"/>
                </a:lnTo>
                <a:lnTo>
                  <a:pt x="469" y="30"/>
                </a:lnTo>
                <a:lnTo>
                  <a:pt x="444" y="33"/>
                </a:lnTo>
                <a:lnTo>
                  <a:pt x="387" y="30"/>
                </a:lnTo>
                <a:lnTo>
                  <a:pt x="364" y="30"/>
                </a:lnTo>
                <a:lnTo>
                  <a:pt x="359" y="31"/>
                </a:lnTo>
                <a:lnTo>
                  <a:pt x="351" y="31"/>
                </a:lnTo>
                <a:lnTo>
                  <a:pt x="341" y="32"/>
                </a:lnTo>
                <a:lnTo>
                  <a:pt x="316" y="32"/>
                </a:lnTo>
                <a:lnTo>
                  <a:pt x="288" y="31"/>
                </a:lnTo>
                <a:lnTo>
                  <a:pt x="263" y="33"/>
                </a:lnTo>
                <a:lnTo>
                  <a:pt x="235" y="29"/>
                </a:lnTo>
                <a:lnTo>
                  <a:pt x="203" y="28"/>
                </a:lnTo>
                <a:lnTo>
                  <a:pt x="174" y="27"/>
                </a:lnTo>
                <a:lnTo>
                  <a:pt x="147" y="25"/>
                </a:lnTo>
                <a:lnTo>
                  <a:pt x="121" y="25"/>
                </a:lnTo>
                <a:lnTo>
                  <a:pt x="108" y="25"/>
                </a:lnTo>
                <a:lnTo>
                  <a:pt x="85" y="24"/>
                </a:lnTo>
                <a:lnTo>
                  <a:pt x="46" y="21"/>
                </a:lnTo>
                <a:lnTo>
                  <a:pt x="23" y="20"/>
                </a:lnTo>
                <a:lnTo>
                  <a:pt x="0" y="21"/>
                </a:lnTo>
              </a:path>
            </a:pathLst>
          </a:custGeom>
          <a:noFill/>
          <a:ln w="0">
            <a:solidFill>
              <a:srgbClr val="000000"/>
            </a:solidFill>
            <a:prstDash val="solid"/>
            <a:round/>
            <a:headEnd/>
            <a:tailEnd/>
          </a:ln>
        </p:spPr>
        <p:txBody>
          <a:bodyPr/>
          <a:lstStyle/>
          <a:p>
            <a:endParaRPr lang="en-GB"/>
          </a:p>
        </p:txBody>
      </p:sp>
      <p:sp>
        <p:nvSpPr>
          <p:cNvPr id="90" name="Line 2485"/>
          <p:cNvSpPr>
            <a:spLocks noChangeShapeType="1"/>
          </p:cNvSpPr>
          <p:nvPr>
            <p:custDataLst>
              <p:tags r:id="rId81"/>
            </p:custDataLst>
          </p:nvPr>
        </p:nvSpPr>
        <p:spPr bwMode="auto">
          <a:xfrm flipH="1" flipV="1">
            <a:off x="2380741" y="2500009"/>
            <a:ext cx="7749" cy="1937"/>
          </a:xfrm>
          <a:prstGeom prst="line">
            <a:avLst/>
          </a:prstGeom>
          <a:noFill/>
          <a:ln w="0">
            <a:solidFill>
              <a:srgbClr val="000000"/>
            </a:solidFill>
            <a:round/>
            <a:headEnd/>
            <a:tailEnd/>
          </a:ln>
        </p:spPr>
        <p:txBody>
          <a:bodyPr/>
          <a:lstStyle/>
          <a:p>
            <a:endParaRPr lang="en-GB"/>
          </a:p>
        </p:txBody>
      </p:sp>
      <p:sp>
        <p:nvSpPr>
          <p:cNvPr id="91" name="Line 2486"/>
          <p:cNvSpPr>
            <a:spLocks noChangeShapeType="1"/>
          </p:cNvSpPr>
          <p:nvPr>
            <p:custDataLst>
              <p:tags r:id="rId82"/>
            </p:custDataLst>
          </p:nvPr>
        </p:nvSpPr>
        <p:spPr bwMode="auto">
          <a:xfrm flipH="1">
            <a:off x="6475848" y="2470952"/>
            <a:ext cx="5812" cy="1938"/>
          </a:xfrm>
          <a:prstGeom prst="line">
            <a:avLst/>
          </a:prstGeom>
          <a:noFill/>
          <a:ln w="0">
            <a:solidFill>
              <a:srgbClr val="000000"/>
            </a:solidFill>
            <a:round/>
            <a:headEnd/>
            <a:tailEnd/>
          </a:ln>
        </p:spPr>
        <p:txBody>
          <a:bodyPr/>
          <a:lstStyle/>
          <a:p>
            <a:endParaRPr lang="en-GB"/>
          </a:p>
        </p:txBody>
      </p:sp>
      <p:sp>
        <p:nvSpPr>
          <p:cNvPr id="92" name="Freeform 2487"/>
          <p:cNvSpPr>
            <a:spLocks/>
          </p:cNvSpPr>
          <p:nvPr>
            <p:custDataLst>
              <p:tags r:id="rId83"/>
            </p:custDataLst>
          </p:nvPr>
        </p:nvSpPr>
        <p:spPr bwMode="auto">
          <a:xfrm>
            <a:off x="4056365" y="2511632"/>
            <a:ext cx="369992" cy="7749"/>
          </a:xfrm>
          <a:custGeom>
            <a:avLst/>
            <a:gdLst/>
            <a:ahLst/>
            <a:cxnLst>
              <a:cxn ang="0">
                <a:pos x="381" y="7"/>
              </a:cxn>
              <a:cxn ang="0">
                <a:pos x="352" y="6"/>
              </a:cxn>
              <a:cxn ang="0">
                <a:pos x="324" y="6"/>
              </a:cxn>
              <a:cxn ang="0">
                <a:pos x="308" y="6"/>
              </a:cxn>
              <a:cxn ang="0">
                <a:pos x="286" y="6"/>
              </a:cxn>
              <a:cxn ang="0">
                <a:pos x="264" y="5"/>
              </a:cxn>
              <a:cxn ang="0">
                <a:pos x="232" y="4"/>
              </a:cxn>
              <a:cxn ang="0">
                <a:pos x="220" y="4"/>
              </a:cxn>
              <a:cxn ang="0">
                <a:pos x="203" y="5"/>
              </a:cxn>
              <a:cxn ang="0">
                <a:pos x="185" y="4"/>
              </a:cxn>
              <a:cxn ang="0">
                <a:pos x="170" y="3"/>
              </a:cxn>
              <a:cxn ang="0">
                <a:pos x="149" y="2"/>
              </a:cxn>
              <a:cxn ang="0">
                <a:pos x="109" y="0"/>
              </a:cxn>
              <a:cxn ang="0">
                <a:pos x="96" y="0"/>
              </a:cxn>
              <a:cxn ang="0">
                <a:pos x="76" y="1"/>
              </a:cxn>
              <a:cxn ang="0">
                <a:pos x="62" y="2"/>
              </a:cxn>
              <a:cxn ang="0">
                <a:pos x="45" y="3"/>
              </a:cxn>
              <a:cxn ang="0">
                <a:pos x="32" y="3"/>
              </a:cxn>
              <a:cxn ang="0">
                <a:pos x="20" y="4"/>
              </a:cxn>
              <a:cxn ang="0">
                <a:pos x="11" y="4"/>
              </a:cxn>
              <a:cxn ang="0">
                <a:pos x="0" y="4"/>
              </a:cxn>
            </a:cxnLst>
            <a:rect l="0" t="0" r="r" b="b"/>
            <a:pathLst>
              <a:path w="381" h="7">
                <a:moveTo>
                  <a:pt x="381" y="7"/>
                </a:moveTo>
                <a:lnTo>
                  <a:pt x="352" y="6"/>
                </a:lnTo>
                <a:lnTo>
                  <a:pt x="324" y="6"/>
                </a:lnTo>
                <a:lnTo>
                  <a:pt x="308" y="6"/>
                </a:lnTo>
                <a:lnTo>
                  <a:pt x="286" y="6"/>
                </a:lnTo>
                <a:lnTo>
                  <a:pt x="264" y="5"/>
                </a:lnTo>
                <a:lnTo>
                  <a:pt x="232" y="4"/>
                </a:lnTo>
                <a:lnTo>
                  <a:pt x="220" y="4"/>
                </a:lnTo>
                <a:lnTo>
                  <a:pt x="203" y="5"/>
                </a:lnTo>
                <a:lnTo>
                  <a:pt x="185" y="4"/>
                </a:lnTo>
                <a:lnTo>
                  <a:pt x="170" y="3"/>
                </a:lnTo>
                <a:lnTo>
                  <a:pt x="149" y="2"/>
                </a:lnTo>
                <a:lnTo>
                  <a:pt x="109" y="0"/>
                </a:lnTo>
                <a:lnTo>
                  <a:pt x="96" y="0"/>
                </a:lnTo>
                <a:lnTo>
                  <a:pt x="76" y="1"/>
                </a:lnTo>
                <a:lnTo>
                  <a:pt x="62" y="2"/>
                </a:lnTo>
                <a:lnTo>
                  <a:pt x="45" y="3"/>
                </a:lnTo>
                <a:lnTo>
                  <a:pt x="32" y="3"/>
                </a:lnTo>
                <a:lnTo>
                  <a:pt x="20" y="4"/>
                </a:lnTo>
                <a:lnTo>
                  <a:pt x="11" y="4"/>
                </a:lnTo>
                <a:lnTo>
                  <a:pt x="0" y="4"/>
                </a:lnTo>
              </a:path>
            </a:pathLst>
          </a:custGeom>
          <a:noFill/>
          <a:ln w="0">
            <a:solidFill>
              <a:srgbClr val="000000"/>
            </a:solidFill>
            <a:prstDash val="solid"/>
            <a:round/>
            <a:headEnd/>
            <a:tailEnd/>
          </a:ln>
        </p:spPr>
        <p:txBody>
          <a:bodyPr/>
          <a:lstStyle/>
          <a:p>
            <a:endParaRPr lang="en-GB"/>
          </a:p>
        </p:txBody>
      </p:sp>
      <p:sp>
        <p:nvSpPr>
          <p:cNvPr id="93" name="Freeform 2488"/>
          <p:cNvSpPr>
            <a:spLocks/>
          </p:cNvSpPr>
          <p:nvPr>
            <p:custDataLst>
              <p:tags r:id="rId84"/>
            </p:custDataLst>
          </p:nvPr>
        </p:nvSpPr>
        <p:spPr bwMode="auto">
          <a:xfrm>
            <a:off x="4864150" y="2312106"/>
            <a:ext cx="3426795" cy="92983"/>
          </a:xfrm>
          <a:custGeom>
            <a:avLst/>
            <a:gdLst/>
            <a:ahLst/>
            <a:cxnLst>
              <a:cxn ang="0">
                <a:pos x="3538" y="0"/>
              </a:cxn>
              <a:cxn ang="0">
                <a:pos x="3461" y="7"/>
              </a:cxn>
              <a:cxn ang="0">
                <a:pos x="3212" y="24"/>
              </a:cxn>
              <a:cxn ang="0">
                <a:pos x="2869" y="31"/>
              </a:cxn>
              <a:cxn ang="0">
                <a:pos x="2801" y="38"/>
              </a:cxn>
              <a:cxn ang="0">
                <a:pos x="2707" y="41"/>
              </a:cxn>
              <a:cxn ang="0">
                <a:pos x="2613" y="41"/>
              </a:cxn>
              <a:cxn ang="0">
                <a:pos x="1721" y="81"/>
              </a:cxn>
              <a:cxn ang="0">
                <a:pos x="1579" y="91"/>
              </a:cxn>
              <a:cxn ang="0">
                <a:pos x="1448" y="95"/>
              </a:cxn>
              <a:cxn ang="0">
                <a:pos x="1218" y="95"/>
              </a:cxn>
              <a:cxn ang="0">
                <a:pos x="1148" y="91"/>
              </a:cxn>
              <a:cxn ang="0">
                <a:pos x="1120" y="91"/>
              </a:cxn>
              <a:cxn ang="0">
                <a:pos x="1070" y="95"/>
              </a:cxn>
              <a:cxn ang="0">
                <a:pos x="954" y="88"/>
              </a:cxn>
              <a:cxn ang="0">
                <a:pos x="915" y="89"/>
              </a:cxn>
              <a:cxn ang="0">
                <a:pos x="872" y="87"/>
              </a:cxn>
              <a:cxn ang="0">
                <a:pos x="785" y="76"/>
              </a:cxn>
              <a:cxn ang="0">
                <a:pos x="717" y="74"/>
              </a:cxn>
              <a:cxn ang="0">
                <a:pos x="646" y="75"/>
              </a:cxn>
              <a:cxn ang="0">
                <a:pos x="394" y="88"/>
              </a:cxn>
              <a:cxn ang="0">
                <a:pos x="343" y="88"/>
              </a:cxn>
              <a:cxn ang="0">
                <a:pos x="229" y="83"/>
              </a:cxn>
              <a:cxn ang="0">
                <a:pos x="189" y="83"/>
              </a:cxn>
              <a:cxn ang="0">
                <a:pos x="59" y="95"/>
              </a:cxn>
              <a:cxn ang="0">
                <a:pos x="0" y="93"/>
              </a:cxn>
            </a:cxnLst>
            <a:rect l="0" t="0" r="r" b="b"/>
            <a:pathLst>
              <a:path w="3538" h="95">
                <a:moveTo>
                  <a:pt x="3538" y="0"/>
                </a:moveTo>
                <a:lnTo>
                  <a:pt x="3461" y="7"/>
                </a:lnTo>
                <a:lnTo>
                  <a:pt x="3212" y="24"/>
                </a:lnTo>
                <a:lnTo>
                  <a:pt x="2869" y="31"/>
                </a:lnTo>
                <a:lnTo>
                  <a:pt x="2801" y="38"/>
                </a:lnTo>
                <a:lnTo>
                  <a:pt x="2707" y="41"/>
                </a:lnTo>
                <a:lnTo>
                  <a:pt x="2613" y="41"/>
                </a:lnTo>
                <a:lnTo>
                  <a:pt x="1721" y="81"/>
                </a:lnTo>
                <a:lnTo>
                  <a:pt x="1579" y="91"/>
                </a:lnTo>
                <a:lnTo>
                  <a:pt x="1448" y="95"/>
                </a:lnTo>
                <a:lnTo>
                  <a:pt x="1218" y="95"/>
                </a:lnTo>
                <a:lnTo>
                  <a:pt x="1148" y="91"/>
                </a:lnTo>
                <a:lnTo>
                  <a:pt x="1120" y="91"/>
                </a:lnTo>
                <a:lnTo>
                  <a:pt x="1070" y="95"/>
                </a:lnTo>
                <a:lnTo>
                  <a:pt x="954" y="88"/>
                </a:lnTo>
                <a:lnTo>
                  <a:pt x="915" y="89"/>
                </a:lnTo>
                <a:lnTo>
                  <a:pt x="872" y="87"/>
                </a:lnTo>
                <a:lnTo>
                  <a:pt x="785" y="76"/>
                </a:lnTo>
                <a:lnTo>
                  <a:pt x="717" y="74"/>
                </a:lnTo>
                <a:lnTo>
                  <a:pt x="646" y="75"/>
                </a:lnTo>
                <a:lnTo>
                  <a:pt x="394" y="88"/>
                </a:lnTo>
                <a:lnTo>
                  <a:pt x="343" y="88"/>
                </a:lnTo>
                <a:lnTo>
                  <a:pt x="229" y="83"/>
                </a:lnTo>
                <a:lnTo>
                  <a:pt x="189" y="83"/>
                </a:lnTo>
                <a:lnTo>
                  <a:pt x="59" y="95"/>
                </a:lnTo>
                <a:lnTo>
                  <a:pt x="0" y="93"/>
                </a:lnTo>
              </a:path>
            </a:pathLst>
          </a:custGeom>
          <a:noFill/>
          <a:ln w="0">
            <a:solidFill>
              <a:srgbClr val="000000"/>
            </a:solidFill>
            <a:prstDash val="solid"/>
            <a:round/>
            <a:headEnd/>
            <a:tailEnd/>
          </a:ln>
        </p:spPr>
        <p:txBody>
          <a:bodyPr/>
          <a:lstStyle/>
          <a:p>
            <a:endParaRPr lang="en-GB"/>
          </a:p>
        </p:txBody>
      </p:sp>
      <p:sp>
        <p:nvSpPr>
          <p:cNvPr id="94" name="Freeform 2489"/>
          <p:cNvSpPr>
            <a:spLocks/>
          </p:cNvSpPr>
          <p:nvPr>
            <p:custDataLst>
              <p:tags r:id="rId85"/>
            </p:custDataLst>
          </p:nvPr>
        </p:nvSpPr>
        <p:spPr bwMode="auto">
          <a:xfrm>
            <a:off x="8172780" y="2312106"/>
            <a:ext cx="118166" cy="1938"/>
          </a:xfrm>
          <a:custGeom>
            <a:avLst/>
            <a:gdLst/>
            <a:ahLst/>
            <a:cxnLst>
              <a:cxn ang="0">
                <a:pos x="122" y="0"/>
              </a:cxn>
              <a:cxn ang="0">
                <a:pos x="23" y="1"/>
              </a:cxn>
              <a:cxn ang="0">
                <a:pos x="0" y="1"/>
              </a:cxn>
            </a:cxnLst>
            <a:rect l="0" t="0" r="r" b="b"/>
            <a:pathLst>
              <a:path w="122" h="1">
                <a:moveTo>
                  <a:pt x="122" y="0"/>
                </a:moveTo>
                <a:lnTo>
                  <a:pt x="23" y="1"/>
                </a:lnTo>
                <a:lnTo>
                  <a:pt x="0" y="1"/>
                </a:lnTo>
              </a:path>
            </a:pathLst>
          </a:custGeom>
          <a:noFill/>
          <a:ln w="0">
            <a:solidFill>
              <a:srgbClr val="000000"/>
            </a:solidFill>
            <a:prstDash val="solid"/>
            <a:round/>
            <a:headEnd/>
            <a:tailEnd/>
          </a:ln>
        </p:spPr>
        <p:txBody>
          <a:bodyPr/>
          <a:lstStyle/>
          <a:p>
            <a:endParaRPr lang="en-GB"/>
          </a:p>
        </p:txBody>
      </p:sp>
      <p:sp>
        <p:nvSpPr>
          <p:cNvPr id="95" name="Line 2490"/>
          <p:cNvSpPr>
            <a:spLocks noChangeShapeType="1"/>
          </p:cNvSpPr>
          <p:nvPr>
            <p:custDataLst>
              <p:tags r:id="rId86"/>
            </p:custDataLst>
          </p:nvPr>
        </p:nvSpPr>
        <p:spPr bwMode="auto">
          <a:xfrm flipH="1" flipV="1">
            <a:off x="2229645" y="2478700"/>
            <a:ext cx="67800" cy="9686"/>
          </a:xfrm>
          <a:prstGeom prst="line">
            <a:avLst/>
          </a:prstGeom>
          <a:noFill/>
          <a:ln w="0">
            <a:solidFill>
              <a:srgbClr val="000000"/>
            </a:solidFill>
            <a:round/>
            <a:headEnd/>
            <a:tailEnd/>
          </a:ln>
        </p:spPr>
        <p:txBody>
          <a:bodyPr/>
          <a:lstStyle/>
          <a:p>
            <a:endParaRPr lang="en-GB"/>
          </a:p>
        </p:txBody>
      </p:sp>
      <p:sp>
        <p:nvSpPr>
          <p:cNvPr id="96" name="Freeform 2491"/>
          <p:cNvSpPr>
            <a:spLocks/>
          </p:cNvSpPr>
          <p:nvPr>
            <p:custDataLst>
              <p:tags r:id="rId87"/>
            </p:custDataLst>
          </p:nvPr>
        </p:nvSpPr>
        <p:spPr bwMode="auto">
          <a:xfrm>
            <a:off x="2297445" y="2478700"/>
            <a:ext cx="232456" cy="3874"/>
          </a:xfrm>
          <a:custGeom>
            <a:avLst/>
            <a:gdLst/>
            <a:ahLst/>
            <a:cxnLst>
              <a:cxn ang="0">
                <a:pos x="0" y="0"/>
              </a:cxn>
              <a:cxn ang="0">
                <a:pos x="45" y="2"/>
              </a:cxn>
              <a:cxn ang="0">
                <a:pos x="151" y="4"/>
              </a:cxn>
              <a:cxn ang="0">
                <a:pos x="242" y="2"/>
              </a:cxn>
            </a:cxnLst>
            <a:rect l="0" t="0" r="r" b="b"/>
            <a:pathLst>
              <a:path w="242" h="4">
                <a:moveTo>
                  <a:pt x="0" y="0"/>
                </a:moveTo>
                <a:lnTo>
                  <a:pt x="45" y="2"/>
                </a:lnTo>
                <a:lnTo>
                  <a:pt x="151" y="4"/>
                </a:lnTo>
                <a:lnTo>
                  <a:pt x="242" y="2"/>
                </a:lnTo>
              </a:path>
            </a:pathLst>
          </a:custGeom>
          <a:noFill/>
          <a:ln w="0">
            <a:solidFill>
              <a:srgbClr val="000000"/>
            </a:solidFill>
            <a:prstDash val="solid"/>
            <a:round/>
            <a:headEnd/>
            <a:tailEnd/>
          </a:ln>
        </p:spPr>
        <p:txBody>
          <a:bodyPr/>
          <a:lstStyle/>
          <a:p>
            <a:endParaRPr lang="en-GB"/>
          </a:p>
        </p:txBody>
      </p:sp>
      <p:sp>
        <p:nvSpPr>
          <p:cNvPr id="97" name="Freeform 2492"/>
          <p:cNvSpPr>
            <a:spLocks/>
          </p:cNvSpPr>
          <p:nvPr>
            <p:custDataLst>
              <p:tags r:id="rId88"/>
            </p:custDataLst>
          </p:nvPr>
        </p:nvSpPr>
        <p:spPr bwMode="auto">
          <a:xfrm>
            <a:off x="2094045" y="2461267"/>
            <a:ext cx="203400" cy="1937"/>
          </a:xfrm>
          <a:custGeom>
            <a:avLst/>
            <a:gdLst/>
            <a:ahLst/>
            <a:cxnLst>
              <a:cxn ang="0">
                <a:pos x="208" y="1"/>
              </a:cxn>
              <a:cxn ang="0">
                <a:pos x="184" y="0"/>
              </a:cxn>
              <a:cxn ang="0">
                <a:pos x="0" y="1"/>
              </a:cxn>
            </a:cxnLst>
            <a:rect l="0" t="0" r="r" b="b"/>
            <a:pathLst>
              <a:path w="208" h="1">
                <a:moveTo>
                  <a:pt x="208" y="1"/>
                </a:moveTo>
                <a:lnTo>
                  <a:pt x="184" y="0"/>
                </a:lnTo>
                <a:lnTo>
                  <a:pt x="0" y="1"/>
                </a:lnTo>
              </a:path>
            </a:pathLst>
          </a:custGeom>
          <a:noFill/>
          <a:ln w="0">
            <a:solidFill>
              <a:srgbClr val="000000"/>
            </a:solidFill>
            <a:prstDash val="solid"/>
            <a:round/>
            <a:headEnd/>
            <a:tailEnd/>
          </a:ln>
        </p:spPr>
        <p:txBody>
          <a:bodyPr/>
          <a:lstStyle/>
          <a:p>
            <a:endParaRPr lang="en-GB"/>
          </a:p>
        </p:txBody>
      </p:sp>
      <p:sp>
        <p:nvSpPr>
          <p:cNvPr id="98" name="Line 2493"/>
          <p:cNvSpPr>
            <a:spLocks noChangeShapeType="1"/>
          </p:cNvSpPr>
          <p:nvPr>
            <p:custDataLst>
              <p:tags r:id="rId89"/>
            </p:custDataLst>
          </p:nvPr>
        </p:nvSpPr>
        <p:spPr bwMode="auto">
          <a:xfrm flipH="1">
            <a:off x="1973943" y="2441895"/>
            <a:ext cx="321565" cy="9685"/>
          </a:xfrm>
          <a:prstGeom prst="line">
            <a:avLst/>
          </a:prstGeom>
          <a:noFill/>
          <a:ln w="0">
            <a:solidFill>
              <a:srgbClr val="000000"/>
            </a:solidFill>
            <a:round/>
            <a:headEnd/>
            <a:tailEnd/>
          </a:ln>
        </p:spPr>
        <p:txBody>
          <a:bodyPr/>
          <a:lstStyle/>
          <a:p>
            <a:endParaRPr lang="en-GB"/>
          </a:p>
        </p:txBody>
      </p:sp>
      <p:sp>
        <p:nvSpPr>
          <p:cNvPr id="99" name="Line 2494"/>
          <p:cNvSpPr>
            <a:spLocks noChangeShapeType="1"/>
          </p:cNvSpPr>
          <p:nvPr>
            <p:custDataLst>
              <p:tags r:id="rId90"/>
            </p:custDataLst>
          </p:nvPr>
        </p:nvSpPr>
        <p:spPr bwMode="auto">
          <a:xfrm flipV="1">
            <a:off x="2295507" y="2422524"/>
            <a:ext cx="247953" cy="5811"/>
          </a:xfrm>
          <a:prstGeom prst="line">
            <a:avLst/>
          </a:prstGeom>
          <a:noFill/>
          <a:ln w="0">
            <a:solidFill>
              <a:srgbClr val="000000"/>
            </a:solidFill>
            <a:round/>
            <a:headEnd/>
            <a:tailEnd/>
          </a:ln>
        </p:spPr>
        <p:txBody>
          <a:bodyPr/>
          <a:lstStyle/>
          <a:p>
            <a:endParaRPr lang="en-GB"/>
          </a:p>
        </p:txBody>
      </p:sp>
      <p:sp>
        <p:nvSpPr>
          <p:cNvPr id="100" name="Line 2495"/>
          <p:cNvSpPr>
            <a:spLocks noChangeShapeType="1"/>
          </p:cNvSpPr>
          <p:nvPr>
            <p:custDataLst>
              <p:tags r:id="rId91"/>
            </p:custDataLst>
          </p:nvPr>
        </p:nvSpPr>
        <p:spPr bwMode="auto">
          <a:xfrm flipH="1">
            <a:off x="400988" y="2414775"/>
            <a:ext cx="1892583" cy="19371"/>
          </a:xfrm>
          <a:prstGeom prst="line">
            <a:avLst/>
          </a:prstGeom>
          <a:noFill/>
          <a:ln w="0">
            <a:solidFill>
              <a:srgbClr val="000000"/>
            </a:solidFill>
            <a:round/>
            <a:headEnd/>
            <a:tailEnd/>
          </a:ln>
        </p:spPr>
        <p:txBody>
          <a:bodyPr/>
          <a:lstStyle/>
          <a:p>
            <a:endParaRPr lang="en-GB"/>
          </a:p>
        </p:txBody>
      </p:sp>
      <p:sp>
        <p:nvSpPr>
          <p:cNvPr id="101" name="Freeform 2496"/>
          <p:cNvSpPr>
            <a:spLocks/>
          </p:cNvSpPr>
          <p:nvPr>
            <p:custDataLst>
              <p:tags r:id="rId92"/>
            </p:custDataLst>
          </p:nvPr>
        </p:nvSpPr>
        <p:spPr bwMode="auto">
          <a:xfrm>
            <a:off x="2293571" y="2408963"/>
            <a:ext cx="251828" cy="1938"/>
          </a:xfrm>
          <a:custGeom>
            <a:avLst/>
            <a:gdLst/>
            <a:ahLst/>
            <a:cxnLst>
              <a:cxn ang="0">
                <a:pos x="0" y="1"/>
              </a:cxn>
              <a:cxn ang="0">
                <a:pos x="151" y="2"/>
              </a:cxn>
              <a:cxn ang="0">
                <a:pos x="259" y="0"/>
              </a:cxn>
            </a:cxnLst>
            <a:rect l="0" t="0" r="r" b="b"/>
            <a:pathLst>
              <a:path w="259" h="2">
                <a:moveTo>
                  <a:pt x="0" y="1"/>
                </a:moveTo>
                <a:lnTo>
                  <a:pt x="151" y="2"/>
                </a:lnTo>
                <a:lnTo>
                  <a:pt x="259" y="0"/>
                </a:lnTo>
              </a:path>
            </a:pathLst>
          </a:custGeom>
          <a:noFill/>
          <a:ln w="0">
            <a:solidFill>
              <a:srgbClr val="000000"/>
            </a:solidFill>
            <a:prstDash val="solid"/>
            <a:round/>
            <a:headEnd/>
            <a:tailEnd/>
          </a:ln>
        </p:spPr>
        <p:txBody>
          <a:bodyPr/>
          <a:lstStyle/>
          <a:p>
            <a:endParaRPr lang="en-GB"/>
          </a:p>
        </p:txBody>
      </p:sp>
      <p:sp>
        <p:nvSpPr>
          <p:cNvPr id="102" name="Line 2497"/>
          <p:cNvSpPr>
            <a:spLocks noChangeShapeType="1"/>
          </p:cNvSpPr>
          <p:nvPr>
            <p:custDataLst>
              <p:tags r:id="rId93"/>
            </p:custDataLst>
          </p:nvPr>
        </p:nvSpPr>
        <p:spPr bwMode="auto">
          <a:xfrm>
            <a:off x="2291633" y="2298547"/>
            <a:ext cx="275073" cy="1937"/>
          </a:xfrm>
          <a:prstGeom prst="line">
            <a:avLst/>
          </a:prstGeom>
          <a:noFill/>
          <a:ln w="0">
            <a:solidFill>
              <a:srgbClr val="000000"/>
            </a:solidFill>
            <a:round/>
            <a:headEnd/>
            <a:tailEnd/>
          </a:ln>
        </p:spPr>
        <p:txBody>
          <a:bodyPr/>
          <a:lstStyle/>
          <a:p>
            <a:endParaRPr lang="en-GB"/>
          </a:p>
        </p:txBody>
      </p:sp>
      <p:sp>
        <p:nvSpPr>
          <p:cNvPr id="103" name="Line 2498"/>
          <p:cNvSpPr>
            <a:spLocks noChangeShapeType="1"/>
          </p:cNvSpPr>
          <p:nvPr>
            <p:custDataLst>
              <p:tags r:id="rId94"/>
            </p:custDataLst>
          </p:nvPr>
        </p:nvSpPr>
        <p:spPr bwMode="auto">
          <a:xfrm flipV="1">
            <a:off x="1417985" y="2447706"/>
            <a:ext cx="391302" cy="3874"/>
          </a:xfrm>
          <a:prstGeom prst="line">
            <a:avLst/>
          </a:prstGeom>
          <a:noFill/>
          <a:ln w="0">
            <a:solidFill>
              <a:srgbClr val="000000"/>
            </a:solidFill>
            <a:round/>
            <a:headEnd/>
            <a:tailEnd/>
          </a:ln>
        </p:spPr>
        <p:txBody>
          <a:bodyPr/>
          <a:lstStyle/>
          <a:p>
            <a:endParaRPr lang="en-GB"/>
          </a:p>
        </p:txBody>
      </p:sp>
      <p:sp>
        <p:nvSpPr>
          <p:cNvPr id="104" name="Line 2499"/>
          <p:cNvSpPr>
            <a:spLocks noChangeShapeType="1"/>
          </p:cNvSpPr>
          <p:nvPr>
            <p:custDataLst>
              <p:tags r:id="rId95"/>
            </p:custDataLst>
          </p:nvPr>
        </p:nvSpPr>
        <p:spPr bwMode="auto">
          <a:xfrm flipH="1" flipV="1">
            <a:off x="1981691" y="2453518"/>
            <a:ext cx="36806" cy="1937"/>
          </a:xfrm>
          <a:prstGeom prst="line">
            <a:avLst/>
          </a:prstGeom>
          <a:noFill/>
          <a:ln w="0">
            <a:solidFill>
              <a:srgbClr val="000000"/>
            </a:solidFill>
            <a:round/>
            <a:headEnd/>
            <a:tailEnd/>
          </a:ln>
        </p:spPr>
        <p:txBody>
          <a:bodyPr/>
          <a:lstStyle/>
          <a:p>
            <a:endParaRPr lang="en-GB"/>
          </a:p>
        </p:txBody>
      </p:sp>
      <p:sp>
        <p:nvSpPr>
          <p:cNvPr id="105" name="Line 2500"/>
          <p:cNvSpPr>
            <a:spLocks noChangeShapeType="1"/>
          </p:cNvSpPr>
          <p:nvPr>
            <p:custDataLst>
              <p:tags r:id="rId96"/>
            </p:custDataLst>
          </p:nvPr>
        </p:nvSpPr>
        <p:spPr bwMode="auto">
          <a:xfrm flipH="1" flipV="1">
            <a:off x="2475662" y="2515506"/>
            <a:ext cx="3874" cy="1937"/>
          </a:xfrm>
          <a:prstGeom prst="line">
            <a:avLst/>
          </a:prstGeom>
          <a:noFill/>
          <a:ln w="0">
            <a:solidFill>
              <a:srgbClr val="000000"/>
            </a:solidFill>
            <a:round/>
            <a:headEnd/>
            <a:tailEnd/>
          </a:ln>
        </p:spPr>
        <p:txBody>
          <a:bodyPr/>
          <a:lstStyle/>
          <a:p>
            <a:endParaRPr lang="en-GB"/>
          </a:p>
        </p:txBody>
      </p:sp>
      <p:sp>
        <p:nvSpPr>
          <p:cNvPr id="106" name="Line 2501"/>
          <p:cNvSpPr>
            <a:spLocks noChangeShapeType="1"/>
          </p:cNvSpPr>
          <p:nvPr>
            <p:custDataLst>
              <p:tags r:id="rId97"/>
            </p:custDataLst>
          </p:nvPr>
        </p:nvSpPr>
        <p:spPr bwMode="auto">
          <a:xfrm flipV="1">
            <a:off x="8550522" y="2364410"/>
            <a:ext cx="11623" cy="11623"/>
          </a:xfrm>
          <a:prstGeom prst="line">
            <a:avLst/>
          </a:prstGeom>
          <a:noFill/>
          <a:ln w="0">
            <a:solidFill>
              <a:srgbClr val="000000"/>
            </a:solidFill>
            <a:round/>
            <a:headEnd/>
            <a:tailEnd/>
          </a:ln>
        </p:spPr>
        <p:txBody>
          <a:bodyPr/>
          <a:lstStyle/>
          <a:p>
            <a:endParaRPr lang="en-GB"/>
          </a:p>
        </p:txBody>
      </p:sp>
      <p:sp>
        <p:nvSpPr>
          <p:cNvPr id="107" name="Freeform 2502"/>
          <p:cNvSpPr>
            <a:spLocks/>
          </p:cNvSpPr>
          <p:nvPr>
            <p:custDataLst>
              <p:tags r:id="rId98"/>
            </p:custDataLst>
          </p:nvPr>
        </p:nvSpPr>
        <p:spPr bwMode="auto">
          <a:xfrm>
            <a:off x="7603262" y="2490323"/>
            <a:ext cx="25183" cy="3874"/>
          </a:xfrm>
          <a:custGeom>
            <a:avLst/>
            <a:gdLst/>
            <a:ahLst/>
            <a:cxnLst>
              <a:cxn ang="0">
                <a:pos x="0" y="0"/>
              </a:cxn>
              <a:cxn ang="0">
                <a:pos x="2" y="0"/>
              </a:cxn>
              <a:cxn ang="0">
                <a:pos x="11" y="1"/>
              </a:cxn>
              <a:cxn ang="0">
                <a:pos x="19" y="3"/>
              </a:cxn>
              <a:cxn ang="0">
                <a:pos x="27" y="2"/>
              </a:cxn>
            </a:cxnLst>
            <a:rect l="0" t="0" r="r" b="b"/>
            <a:pathLst>
              <a:path w="27" h="3">
                <a:moveTo>
                  <a:pt x="0" y="0"/>
                </a:moveTo>
                <a:lnTo>
                  <a:pt x="2" y="0"/>
                </a:lnTo>
                <a:lnTo>
                  <a:pt x="11" y="1"/>
                </a:lnTo>
                <a:lnTo>
                  <a:pt x="19" y="3"/>
                </a:lnTo>
                <a:lnTo>
                  <a:pt x="27" y="2"/>
                </a:lnTo>
              </a:path>
            </a:pathLst>
          </a:custGeom>
          <a:noFill/>
          <a:ln w="0">
            <a:solidFill>
              <a:srgbClr val="000000"/>
            </a:solidFill>
            <a:prstDash val="solid"/>
            <a:round/>
            <a:headEnd/>
            <a:tailEnd/>
          </a:ln>
        </p:spPr>
        <p:txBody>
          <a:bodyPr/>
          <a:lstStyle/>
          <a:p>
            <a:endParaRPr lang="en-GB"/>
          </a:p>
        </p:txBody>
      </p:sp>
      <p:sp>
        <p:nvSpPr>
          <p:cNvPr id="108" name="Freeform 2503"/>
          <p:cNvSpPr>
            <a:spLocks/>
          </p:cNvSpPr>
          <p:nvPr>
            <p:custDataLst>
              <p:tags r:id="rId99"/>
            </p:custDataLst>
          </p:nvPr>
        </p:nvSpPr>
        <p:spPr bwMode="auto">
          <a:xfrm>
            <a:off x="7554834" y="2443832"/>
            <a:ext cx="52302" cy="27120"/>
          </a:xfrm>
          <a:custGeom>
            <a:avLst/>
            <a:gdLst/>
            <a:ahLst/>
            <a:cxnLst>
              <a:cxn ang="0">
                <a:pos x="55" y="30"/>
              </a:cxn>
              <a:cxn ang="0">
                <a:pos x="48" y="27"/>
              </a:cxn>
              <a:cxn ang="0">
                <a:pos x="36" y="18"/>
              </a:cxn>
              <a:cxn ang="0">
                <a:pos x="25" y="12"/>
              </a:cxn>
              <a:cxn ang="0">
                <a:pos x="19" y="9"/>
              </a:cxn>
              <a:cxn ang="0">
                <a:pos x="0" y="0"/>
              </a:cxn>
            </a:cxnLst>
            <a:rect l="0" t="0" r="r" b="b"/>
            <a:pathLst>
              <a:path w="55" h="30">
                <a:moveTo>
                  <a:pt x="55" y="30"/>
                </a:moveTo>
                <a:lnTo>
                  <a:pt x="48" y="27"/>
                </a:lnTo>
                <a:lnTo>
                  <a:pt x="36" y="18"/>
                </a:lnTo>
                <a:lnTo>
                  <a:pt x="25" y="12"/>
                </a:lnTo>
                <a:lnTo>
                  <a:pt x="19" y="9"/>
                </a:lnTo>
                <a:lnTo>
                  <a:pt x="0" y="0"/>
                </a:lnTo>
              </a:path>
            </a:pathLst>
          </a:custGeom>
          <a:noFill/>
          <a:ln w="0">
            <a:solidFill>
              <a:srgbClr val="000000"/>
            </a:solidFill>
            <a:prstDash val="solid"/>
            <a:round/>
            <a:headEnd/>
            <a:tailEnd/>
          </a:ln>
        </p:spPr>
        <p:txBody>
          <a:bodyPr/>
          <a:lstStyle/>
          <a:p>
            <a:endParaRPr lang="en-GB"/>
          </a:p>
        </p:txBody>
      </p:sp>
      <p:sp>
        <p:nvSpPr>
          <p:cNvPr id="109" name="Freeform 2504"/>
          <p:cNvSpPr>
            <a:spLocks/>
          </p:cNvSpPr>
          <p:nvPr>
            <p:custDataLst>
              <p:tags r:id="rId100"/>
            </p:custDataLst>
          </p:nvPr>
        </p:nvSpPr>
        <p:spPr bwMode="auto">
          <a:xfrm>
            <a:off x="7614884" y="2430272"/>
            <a:ext cx="9686" cy="48428"/>
          </a:xfrm>
          <a:custGeom>
            <a:avLst/>
            <a:gdLst/>
            <a:ahLst/>
            <a:cxnLst>
              <a:cxn ang="0">
                <a:pos x="0" y="0"/>
              </a:cxn>
              <a:cxn ang="0">
                <a:pos x="3" y="11"/>
              </a:cxn>
              <a:cxn ang="0">
                <a:pos x="11" y="50"/>
              </a:cxn>
            </a:cxnLst>
            <a:rect l="0" t="0" r="r" b="b"/>
            <a:pathLst>
              <a:path w="11" h="50">
                <a:moveTo>
                  <a:pt x="0" y="0"/>
                </a:moveTo>
                <a:lnTo>
                  <a:pt x="3" y="11"/>
                </a:lnTo>
                <a:lnTo>
                  <a:pt x="11" y="50"/>
                </a:lnTo>
              </a:path>
            </a:pathLst>
          </a:custGeom>
          <a:noFill/>
          <a:ln w="0">
            <a:solidFill>
              <a:srgbClr val="000000"/>
            </a:solidFill>
            <a:prstDash val="solid"/>
            <a:round/>
            <a:headEnd/>
            <a:tailEnd/>
          </a:ln>
        </p:spPr>
        <p:txBody>
          <a:bodyPr/>
          <a:lstStyle/>
          <a:p>
            <a:endParaRPr lang="en-GB"/>
          </a:p>
        </p:txBody>
      </p:sp>
      <p:sp>
        <p:nvSpPr>
          <p:cNvPr id="110" name="Freeform 2505"/>
          <p:cNvSpPr>
            <a:spLocks/>
          </p:cNvSpPr>
          <p:nvPr>
            <p:custDataLst>
              <p:tags r:id="rId101"/>
            </p:custDataLst>
          </p:nvPr>
        </p:nvSpPr>
        <p:spPr bwMode="auto">
          <a:xfrm>
            <a:off x="7578079" y="2403152"/>
            <a:ext cx="38743" cy="17434"/>
          </a:xfrm>
          <a:custGeom>
            <a:avLst/>
            <a:gdLst/>
            <a:ahLst/>
            <a:cxnLst>
              <a:cxn ang="0">
                <a:pos x="39" y="18"/>
              </a:cxn>
              <a:cxn ang="0">
                <a:pos x="35" y="17"/>
              </a:cxn>
              <a:cxn ang="0">
                <a:pos x="23" y="12"/>
              </a:cxn>
              <a:cxn ang="0">
                <a:pos x="22" y="12"/>
              </a:cxn>
              <a:cxn ang="0">
                <a:pos x="9" y="4"/>
              </a:cxn>
              <a:cxn ang="0">
                <a:pos x="9" y="3"/>
              </a:cxn>
              <a:cxn ang="0">
                <a:pos x="0" y="0"/>
              </a:cxn>
            </a:cxnLst>
            <a:rect l="0" t="0" r="r" b="b"/>
            <a:pathLst>
              <a:path w="39" h="18">
                <a:moveTo>
                  <a:pt x="39" y="18"/>
                </a:moveTo>
                <a:lnTo>
                  <a:pt x="35" y="17"/>
                </a:lnTo>
                <a:lnTo>
                  <a:pt x="23" y="12"/>
                </a:lnTo>
                <a:lnTo>
                  <a:pt x="22" y="12"/>
                </a:lnTo>
                <a:lnTo>
                  <a:pt x="9" y="4"/>
                </a:lnTo>
                <a:lnTo>
                  <a:pt x="9" y="3"/>
                </a:lnTo>
                <a:lnTo>
                  <a:pt x="0" y="0"/>
                </a:lnTo>
              </a:path>
            </a:pathLst>
          </a:custGeom>
          <a:noFill/>
          <a:ln w="0">
            <a:solidFill>
              <a:srgbClr val="000000"/>
            </a:solidFill>
            <a:prstDash val="solid"/>
            <a:round/>
            <a:headEnd/>
            <a:tailEnd/>
          </a:ln>
        </p:spPr>
        <p:txBody>
          <a:bodyPr/>
          <a:lstStyle/>
          <a:p>
            <a:endParaRPr lang="en-GB"/>
          </a:p>
        </p:txBody>
      </p:sp>
      <p:sp>
        <p:nvSpPr>
          <p:cNvPr id="111" name="Line 2506"/>
          <p:cNvSpPr>
            <a:spLocks noChangeShapeType="1"/>
          </p:cNvSpPr>
          <p:nvPr>
            <p:custDataLst>
              <p:tags r:id="rId102"/>
            </p:custDataLst>
          </p:nvPr>
        </p:nvSpPr>
        <p:spPr bwMode="auto">
          <a:xfrm flipH="1">
            <a:off x="7616822" y="2374095"/>
            <a:ext cx="7749" cy="1938"/>
          </a:xfrm>
          <a:prstGeom prst="line">
            <a:avLst/>
          </a:prstGeom>
          <a:noFill/>
          <a:ln w="0">
            <a:solidFill>
              <a:srgbClr val="000000"/>
            </a:solidFill>
            <a:round/>
            <a:headEnd/>
            <a:tailEnd/>
          </a:ln>
        </p:spPr>
        <p:txBody>
          <a:bodyPr/>
          <a:lstStyle/>
          <a:p>
            <a:endParaRPr lang="en-GB"/>
          </a:p>
        </p:txBody>
      </p:sp>
      <p:sp>
        <p:nvSpPr>
          <p:cNvPr id="112" name="Line 2507"/>
          <p:cNvSpPr>
            <a:spLocks noChangeShapeType="1"/>
          </p:cNvSpPr>
          <p:nvPr>
            <p:custDataLst>
              <p:tags r:id="rId103"/>
            </p:custDataLst>
          </p:nvPr>
        </p:nvSpPr>
        <p:spPr bwMode="auto">
          <a:xfrm flipH="1">
            <a:off x="7616822" y="2374095"/>
            <a:ext cx="9685" cy="1938"/>
          </a:xfrm>
          <a:prstGeom prst="line">
            <a:avLst/>
          </a:prstGeom>
          <a:noFill/>
          <a:ln w="0">
            <a:solidFill>
              <a:srgbClr val="000000"/>
            </a:solidFill>
            <a:round/>
            <a:headEnd/>
            <a:tailEnd/>
          </a:ln>
        </p:spPr>
        <p:txBody>
          <a:bodyPr/>
          <a:lstStyle/>
          <a:p>
            <a:endParaRPr lang="en-GB"/>
          </a:p>
        </p:txBody>
      </p:sp>
      <p:sp>
        <p:nvSpPr>
          <p:cNvPr id="113" name="Freeform 2508"/>
          <p:cNvSpPr>
            <a:spLocks/>
          </p:cNvSpPr>
          <p:nvPr>
            <p:custDataLst>
              <p:tags r:id="rId104"/>
            </p:custDataLst>
          </p:nvPr>
        </p:nvSpPr>
        <p:spPr bwMode="auto">
          <a:xfrm>
            <a:off x="7626507" y="2360535"/>
            <a:ext cx="216959" cy="1937"/>
          </a:xfrm>
          <a:custGeom>
            <a:avLst/>
            <a:gdLst/>
            <a:ahLst/>
            <a:cxnLst>
              <a:cxn ang="0">
                <a:pos x="0" y="2"/>
              </a:cxn>
              <a:cxn ang="0">
                <a:pos x="6" y="2"/>
              </a:cxn>
              <a:cxn ang="0">
                <a:pos x="15" y="2"/>
              </a:cxn>
              <a:cxn ang="0">
                <a:pos x="20" y="2"/>
              </a:cxn>
              <a:cxn ang="0">
                <a:pos x="36" y="2"/>
              </a:cxn>
              <a:cxn ang="0">
                <a:pos x="50" y="1"/>
              </a:cxn>
              <a:cxn ang="0">
                <a:pos x="62" y="1"/>
              </a:cxn>
              <a:cxn ang="0">
                <a:pos x="78" y="1"/>
              </a:cxn>
              <a:cxn ang="0">
                <a:pos x="104" y="0"/>
              </a:cxn>
              <a:cxn ang="0">
                <a:pos x="113" y="0"/>
              </a:cxn>
              <a:cxn ang="0">
                <a:pos x="150" y="0"/>
              </a:cxn>
              <a:cxn ang="0">
                <a:pos x="176" y="1"/>
              </a:cxn>
              <a:cxn ang="0">
                <a:pos x="196" y="0"/>
              </a:cxn>
              <a:cxn ang="0">
                <a:pos x="222" y="0"/>
              </a:cxn>
              <a:cxn ang="0">
                <a:pos x="224" y="0"/>
              </a:cxn>
            </a:cxnLst>
            <a:rect l="0" t="0" r="r" b="b"/>
            <a:pathLst>
              <a:path w="224" h="2">
                <a:moveTo>
                  <a:pt x="0" y="2"/>
                </a:moveTo>
                <a:lnTo>
                  <a:pt x="6" y="2"/>
                </a:lnTo>
                <a:lnTo>
                  <a:pt x="15" y="2"/>
                </a:lnTo>
                <a:lnTo>
                  <a:pt x="20" y="2"/>
                </a:lnTo>
                <a:lnTo>
                  <a:pt x="36" y="2"/>
                </a:lnTo>
                <a:lnTo>
                  <a:pt x="50" y="1"/>
                </a:lnTo>
                <a:lnTo>
                  <a:pt x="62" y="1"/>
                </a:lnTo>
                <a:lnTo>
                  <a:pt x="78" y="1"/>
                </a:lnTo>
                <a:lnTo>
                  <a:pt x="104" y="0"/>
                </a:lnTo>
                <a:lnTo>
                  <a:pt x="113" y="0"/>
                </a:lnTo>
                <a:lnTo>
                  <a:pt x="150" y="0"/>
                </a:lnTo>
                <a:lnTo>
                  <a:pt x="176" y="1"/>
                </a:lnTo>
                <a:lnTo>
                  <a:pt x="196" y="0"/>
                </a:lnTo>
                <a:lnTo>
                  <a:pt x="222" y="0"/>
                </a:lnTo>
                <a:lnTo>
                  <a:pt x="224" y="0"/>
                </a:lnTo>
              </a:path>
            </a:pathLst>
          </a:custGeom>
          <a:noFill/>
          <a:ln w="0">
            <a:solidFill>
              <a:srgbClr val="000000"/>
            </a:solidFill>
            <a:prstDash val="solid"/>
            <a:round/>
            <a:headEnd/>
            <a:tailEnd/>
          </a:ln>
        </p:spPr>
        <p:txBody>
          <a:bodyPr/>
          <a:lstStyle/>
          <a:p>
            <a:endParaRPr lang="en-GB"/>
          </a:p>
        </p:txBody>
      </p:sp>
      <p:sp>
        <p:nvSpPr>
          <p:cNvPr id="114" name="Freeform 2509"/>
          <p:cNvSpPr>
            <a:spLocks/>
          </p:cNvSpPr>
          <p:nvPr>
            <p:custDataLst>
              <p:tags r:id="rId105"/>
            </p:custDataLst>
          </p:nvPr>
        </p:nvSpPr>
        <p:spPr bwMode="auto">
          <a:xfrm>
            <a:off x="7440542" y="2331478"/>
            <a:ext cx="191777" cy="5812"/>
          </a:xfrm>
          <a:custGeom>
            <a:avLst/>
            <a:gdLst/>
            <a:ahLst/>
            <a:cxnLst>
              <a:cxn ang="0">
                <a:pos x="200" y="0"/>
              </a:cxn>
              <a:cxn ang="0">
                <a:pos x="163" y="2"/>
              </a:cxn>
              <a:cxn ang="0">
                <a:pos x="122" y="5"/>
              </a:cxn>
              <a:cxn ang="0">
                <a:pos x="98" y="5"/>
              </a:cxn>
              <a:cxn ang="0">
                <a:pos x="80" y="6"/>
              </a:cxn>
              <a:cxn ang="0">
                <a:pos x="74" y="6"/>
              </a:cxn>
              <a:cxn ang="0">
                <a:pos x="8" y="7"/>
              </a:cxn>
              <a:cxn ang="0">
                <a:pos x="3" y="7"/>
              </a:cxn>
              <a:cxn ang="0">
                <a:pos x="0" y="7"/>
              </a:cxn>
            </a:cxnLst>
            <a:rect l="0" t="0" r="r" b="b"/>
            <a:pathLst>
              <a:path w="200" h="7">
                <a:moveTo>
                  <a:pt x="200" y="0"/>
                </a:moveTo>
                <a:lnTo>
                  <a:pt x="163" y="2"/>
                </a:lnTo>
                <a:lnTo>
                  <a:pt x="122" y="5"/>
                </a:lnTo>
                <a:lnTo>
                  <a:pt x="98" y="5"/>
                </a:lnTo>
                <a:lnTo>
                  <a:pt x="80" y="6"/>
                </a:lnTo>
                <a:lnTo>
                  <a:pt x="74" y="6"/>
                </a:lnTo>
                <a:lnTo>
                  <a:pt x="8" y="7"/>
                </a:lnTo>
                <a:lnTo>
                  <a:pt x="3" y="7"/>
                </a:lnTo>
                <a:lnTo>
                  <a:pt x="0" y="7"/>
                </a:lnTo>
              </a:path>
            </a:pathLst>
          </a:custGeom>
          <a:noFill/>
          <a:ln w="0">
            <a:solidFill>
              <a:srgbClr val="000000"/>
            </a:solidFill>
            <a:prstDash val="solid"/>
            <a:round/>
            <a:headEnd/>
            <a:tailEnd/>
          </a:ln>
        </p:spPr>
        <p:txBody>
          <a:bodyPr/>
          <a:lstStyle/>
          <a:p>
            <a:endParaRPr lang="en-GB"/>
          </a:p>
        </p:txBody>
      </p:sp>
      <p:sp>
        <p:nvSpPr>
          <p:cNvPr id="115" name="Freeform 2510"/>
          <p:cNvSpPr>
            <a:spLocks/>
          </p:cNvSpPr>
          <p:nvPr>
            <p:custDataLst>
              <p:tags r:id="rId106"/>
            </p:custDataLst>
          </p:nvPr>
        </p:nvSpPr>
        <p:spPr bwMode="auto">
          <a:xfrm>
            <a:off x="6076798" y="2310170"/>
            <a:ext cx="1559396" cy="9685"/>
          </a:xfrm>
          <a:custGeom>
            <a:avLst/>
            <a:gdLst/>
            <a:ahLst/>
            <a:cxnLst>
              <a:cxn ang="0">
                <a:pos x="1612" y="0"/>
              </a:cxn>
              <a:cxn ang="0">
                <a:pos x="1610" y="0"/>
              </a:cxn>
              <a:cxn ang="0">
                <a:pos x="1594" y="0"/>
              </a:cxn>
              <a:cxn ang="0">
                <a:pos x="1525" y="0"/>
              </a:cxn>
              <a:cxn ang="0">
                <a:pos x="1457" y="0"/>
              </a:cxn>
              <a:cxn ang="0">
                <a:pos x="1305" y="1"/>
              </a:cxn>
              <a:cxn ang="0">
                <a:pos x="1084" y="0"/>
              </a:cxn>
              <a:cxn ang="0">
                <a:pos x="1002" y="0"/>
              </a:cxn>
              <a:cxn ang="0">
                <a:pos x="982" y="0"/>
              </a:cxn>
              <a:cxn ang="0">
                <a:pos x="927" y="0"/>
              </a:cxn>
              <a:cxn ang="0">
                <a:pos x="863" y="0"/>
              </a:cxn>
              <a:cxn ang="0">
                <a:pos x="641" y="1"/>
              </a:cxn>
              <a:cxn ang="0">
                <a:pos x="563" y="1"/>
              </a:cxn>
              <a:cxn ang="0">
                <a:pos x="486" y="1"/>
              </a:cxn>
              <a:cxn ang="0">
                <a:pos x="420" y="1"/>
              </a:cxn>
              <a:cxn ang="0">
                <a:pos x="196" y="1"/>
              </a:cxn>
              <a:cxn ang="0">
                <a:pos x="182" y="2"/>
              </a:cxn>
              <a:cxn ang="0">
                <a:pos x="142" y="2"/>
              </a:cxn>
              <a:cxn ang="0">
                <a:pos x="110" y="3"/>
              </a:cxn>
              <a:cxn ang="0">
                <a:pos x="83" y="4"/>
              </a:cxn>
              <a:cxn ang="0">
                <a:pos x="66" y="5"/>
              </a:cxn>
              <a:cxn ang="0">
                <a:pos x="19" y="8"/>
              </a:cxn>
              <a:cxn ang="0">
                <a:pos x="0" y="8"/>
              </a:cxn>
            </a:cxnLst>
            <a:rect l="0" t="0" r="r" b="b"/>
            <a:pathLst>
              <a:path w="1612" h="8">
                <a:moveTo>
                  <a:pt x="1612" y="0"/>
                </a:moveTo>
                <a:lnTo>
                  <a:pt x="1610" y="0"/>
                </a:lnTo>
                <a:lnTo>
                  <a:pt x="1594" y="0"/>
                </a:lnTo>
                <a:lnTo>
                  <a:pt x="1525" y="0"/>
                </a:lnTo>
                <a:lnTo>
                  <a:pt x="1457" y="0"/>
                </a:lnTo>
                <a:lnTo>
                  <a:pt x="1305" y="1"/>
                </a:lnTo>
                <a:lnTo>
                  <a:pt x="1084" y="0"/>
                </a:lnTo>
                <a:lnTo>
                  <a:pt x="1002" y="0"/>
                </a:lnTo>
                <a:lnTo>
                  <a:pt x="982" y="0"/>
                </a:lnTo>
                <a:lnTo>
                  <a:pt x="927" y="0"/>
                </a:lnTo>
                <a:lnTo>
                  <a:pt x="863" y="0"/>
                </a:lnTo>
                <a:lnTo>
                  <a:pt x="641" y="1"/>
                </a:lnTo>
                <a:lnTo>
                  <a:pt x="563" y="1"/>
                </a:lnTo>
                <a:lnTo>
                  <a:pt x="486" y="1"/>
                </a:lnTo>
                <a:lnTo>
                  <a:pt x="420" y="1"/>
                </a:lnTo>
                <a:lnTo>
                  <a:pt x="196" y="1"/>
                </a:lnTo>
                <a:lnTo>
                  <a:pt x="182" y="2"/>
                </a:lnTo>
                <a:lnTo>
                  <a:pt x="142" y="2"/>
                </a:lnTo>
                <a:lnTo>
                  <a:pt x="110" y="3"/>
                </a:lnTo>
                <a:lnTo>
                  <a:pt x="83" y="4"/>
                </a:lnTo>
                <a:lnTo>
                  <a:pt x="66" y="5"/>
                </a:lnTo>
                <a:lnTo>
                  <a:pt x="19" y="8"/>
                </a:lnTo>
                <a:lnTo>
                  <a:pt x="0" y="8"/>
                </a:lnTo>
              </a:path>
            </a:pathLst>
          </a:custGeom>
          <a:noFill/>
          <a:ln w="0">
            <a:solidFill>
              <a:srgbClr val="000000"/>
            </a:solidFill>
            <a:prstDash val="solid"/>
            <a:round/>
            <a:headEnd/>
            <a:tailEnd/>
          </a:ln>
        </p:spPr>
        <p:txBody>
          <a:bodyPr/>
          <a:lstStyle/>
          <a:p>
            <a:endParaRPr lang="en-GB"/>
          </a:p>
        </p:txBody>
      </p:sp>
      <p:sp>
        <p:nvSpPr>
          <p:cNvPr id="116" name="Freeform 2511"/>
          <p:cNvSpPr>
            <a:spLocks/>
          </p:cNvSpPr>
          <p:nvPr>
            <p:custDataLst>
              <p:tags r:id="rId107"/>
            </p:custDataLst>
          </p:nvPr>
        </p:nvSpPr>
        <p:spPr bwMode="auto">
          <a:xfrm>
            <a:off x="4837030" y="2412838"/>
            <a:ext cx="982129" cy="36806"/>
          </a:xfrm>
          <a:custGeom>
            <a:avLst/>
            <a:gdLst/>
            <a:ahLst/>
            <a:cxnLst>
              <a:cxn ang="0">
                <a:pos x="1014" y="11"/>
              </a:cxn>
              <a:cxn ang="0">
                <a:pos x="1006" y="11"/>
              </a:cxn>
              <a:cxn ang="0">
                <a:pos x="985" y="15"/>
              </a:cxn>
              <a:cxn ang="0">
                <a:pos x="954" y="17"/>
              </a:cxn>
              <a:cxn ang="0">
                <a:pos x="933" y="18"/>
              </a:cxn>
              <a:cxn ang="0">
                <a:pos x="898" y="14"/>
              </a:cxn>
              <a:cxn ang="0">
                <a:pos x="866" y="12"/>
              </a:cxn>
              <a:cxn ang="0">
                <a:pos x="842" y="9"/>
              </a:cxn>
              <a:cxn ang="0">
                <a:pos x="820" y="5"/>
              </a:cxn>
              <a:cxn ang="0">
                <a:pos x="797" y="3"/>
              </a:cxn>
              <a:cxn ang="0">
                <a:pos x="763" y="3"/>
              </a:cxn>
              <a:cxn ang="0">
                <a:pos x="732" y="1"/>
              </a:cxn>
              <a:cxn ang="0">
                <a:pos x="691" y="1"/>
              </a:cxn>
              <a:cxn ang="0">
                <a:pos x="683" y="1"/>
              </a:cxn>
              <a:cxn ang="0">
                <a:pos x="677" y="1"/>
              </a:cxn>
              <a:cxn ang="0">
                <a:pos x="660" y="0"/>
              </a:cxn>
              <a:cxn ang="0">
                <a:pos x="623" y="1"/>
              </a:cxn>
              <a:cxn ang="0">
                <a:pos x="602" y="2"/>
              </a:cxn>
              <a:cxn ang="0">
                <a:pos x="577" y="3"/>
              </a:cxn>
              <a:cxn ang="0">
                <a:pos x="565" y="6"/>
              </a:cxn>
              <a:cxn ang="0">
                <a:pos x="551" y="6"/>
              </a:cxn>
              <a:cxn ang="0">
                <a:pos x="535" y="10"/>
              </a:cxn>
              <a:cxn ang="0">
                <a:pos x="518" y="11"/>
              </a:cxn>
              <a:cxn ang="0">
                <a:pos x="494" y="13"/>
              </a:cxn>
              <a:cxn ang="0">
                <a:pos x="477" y="15"/>
              </a:cxn>
              <a:cxn ang="0">
                <a:pos x="445" y="15"/>
              </a:cxn>
              <a:cxn ang="0">
                <a:pos x="424" y="17"/>
              </a:cxn>
              <a:cxn ang="0">
                <a:pos x="401" y="19"/>
              </a:cxn>
              <a:cxn ang="0">
                <a:pos x="387" y="22"/>
              </a:cxn>
              <a:cxn ang="0">
                <a:pos x="374" y="22"/>
              </a:cxn>
              <a:cxn ang="0">
                <a:pos x="360" y="22"/>
              </a:cxn>
              <a:cxn ang="0">
                <a:pos x="341" y="22"/>
              </a:cxn>
              <a:cxn ang="0">
                <a:pos x="318" y="22"/>
              </a:cxn>
              <a:cxn ang="0">
                <a:pos x="306" y="23"/>
              </a:cxn>
              <a:cxn ang="0">
                <a:pos x="291" y="22"/>
              </a:cxn>
              <a:cxn ang="0">
                <a:pos x="275" y="21"/>
              </a:cxn>
              <a:cxn ang="0">
                <a:pos x="255" y="21"/>
              </a:cxn>
              <a:cxn ang="0">
                <a:pos x="242" y="21"/>
              </a:cxn>
              <a:cxn ang="0">
                <a:pos x="230" y="19"/>
              </a:cxn>
              <a:cxn ang="0">
                <a:pos x="219" y="21"/>
              </a:cxn>
              <a:cxn ang="0">
                <a:pos x="215" y="21"/>
              </a:cxn>
              <a:cxn ang="0">
                <a:pos x="199" y="22"/>
              </a:cxn>
              <a:cxn ang="0">
                <a:pos x="184" y="24"/>
              </a:cxn>
              <a:cxn ang="0">
                <a:pos x="173" y="24"/>
              </a:cxn>
              <a:cxn ang="0">
                <a:pos x="153" y="28"/>
              </a:cxn>
              <a:cxn ang="0">
                <a:pos x="142" y="30"/>
              </a:cxn>
              <a:cxn ang="0">
                <a:pos x="128" y="30"/>
              </a:cxn>
              <a:cxn ang="0">
                <a:pos x="119" y="31"/>
              </a:cxn>
              <a:cxn ang="0">
                <a:pos x="106" y="34"/>
              </a:cxn>
              <a:cxn ang="0">
                <a:pos x="89" y="37"/>
              </a:cxn>
              <a:cxn ang="0">
                <a:pos x="75" y="37"/>
              </a:cxn>
              <a:cxn ang="0">
                <a:pos x="47" y="38"/>
              </a:cxn>
              <a:cxn ang="0">
                <a:pos x="0" y="38"/>
              </a:cxn>
            </a:cxnLst>
            <a:rect l="0" t="0" r="r" b="b"/>
            <a:pathLst>
              <a:path w="1014" h="38">
                <a:moveTo>
                  <a:pt x="1014" y="11"/>
                </a:moveTo>
                <a:lnTo>
                  <a:pt x="1006" y="11"/>
                </a:lnTo>
                <a:lnTo>
                  <a:pt x="985" y="15"/>
                </a:lnTo>
                <a:lnTo>
                  <a:pt x="954" y="17"/>
                </a:lnTo>
                <a:lnTo>
                  <a:pt x="933" y="18"/>
                </a:lnTo>
                <a:lnTo>
                  <a:pt x="898" y="14"/>
                </a:lnTo>
                <a:lnTo>
                  <a:pt x="866" y="12"/>
                </a:lnTo>
                <a:lnTo>
                  <a:pt x="842" y="9"/>
                </a:lnTo>
                <a:lnTo>
                  <a:pt x="820" y="5"/>
                </a:lnTo>
                <a:lnTo>
                  <a:pt x="797" y="3"/>
                </a:lnTo>
                <a:lnTo>
                  <a:pt x="763" y="3"/>
                </a:lnTo>
                <a:lnTo>
                  <a:pt x="732" y="1"/>
                </a:lnTo>
                <a:lnTo>
                  <a:pt x="691" y="1"/>
                </a:lnTo>
                <a:lnTo>
                  <a:pt x="683" y="1"/>
                </a:lnTo>
                <a:lnTo>
                  <a:pt x="677" y="1"/>
                </a:lnTo>
                <a:lnTo>
                  <a:pt x="660" y="0"/>
                </a:lnTo>
                <a:lnTo>
                  <a:pt x="623" y="1"/>
                </a:lnTo>
                <a:lnTo>
                  <a:pt x="602" y="2"/>
                </a:lnTo>
                <a:lnTo>
                  <a:pt x="577" y="3"/>
                </a:lnTo>
                <a:lnTo>
                  <a:pt x="565" y="6"/>
                </a:lnTo>
                <a:lnTo>
                  <a:pt x="551" y="6"/>
                </a:lnTo>
                <a:lnTo>
                  <a:pt x="535" y="10"/>
                </a:lnTo>
                <a:lnTo>
                  <a:pt x="518" y="11"/>
                </a:lnTo>
                <a:lnTo>
                  <a:pt x="494" y="13"/>
                </a:lnTo>
                <a:lnTo>
                  <a:pt x="477" y="15"/>
                </a:lnTo>
                <a:lnTo>
                  <a:pt x="445" y="15"/>
                </a:lnTo>
                <a:lnTo>
                  <a:pt x="424" y="17"/>
                </a:lnTo>
                <a:lnTo>
                  <a:pt x="401" y="19"/>
                </a:lnTo>
                <a:lnTo>
                  <a:pt x="387" y="22"/>
                </a:lnTo>
                <a:lnTo>
                  <a:pt x="374" y="22"/>
                </a:lnTo>
                <a:lnTo>
                  <a:pt x="360" y="22"/>
                </a:lnTo>
                <a:lnTo>
                  <a:pt x="341" y="22"/>
                </a:lnTo>
                <a:lnTo>
                  <a:pt x="318" y="22"/>
                </a:lnTo>
                <a:lnTo>
                  <a:pt x="306" y="23"/>
                </a:lnTo>
                <a:lnTo>
                  <a:pt x="291" y="22"/>
                </a:lnTo>
                <a:lnTo>
                  <a:pt x="275" y="21"/>
                </a:lnTo>
                <a:lnTo>
                  <a:pt x="255" y="21"/>
                </a:lnTo>
                <a:lnTo>
                  <a:pt x="242" y="21"/>
                </a:lnTo>
                <a:lnTo>
                  <a:pt x="230" y="19"/>
                </a:lnTo>
                <a:lnTo>
                  <a:pt x="219" y="21"/>
                </a:lnTo>
                <a:lnTo>
                  <a:pt x="215" y="21"/>
                </a:lnTo>
                <a:lnTo>
                  <a:pt x="199" y="22"/>
                </a:lnTo>
                <a:lnTo>
                  <a:pt x="184" y="24"/>
                </a:lnTo>
                <a:lnTo>
                  <a:pt x="173" y="24"/>
                </a:lnTo>
                <a:lnTo>
                  <a:pt x="153" y="28"/>
                </a:lnTo>
                <a:lnTo>
                  <a:pt x="142" y="30"/>
                </a:lnTo>
                <a:lnTo>
                  <a:pt x="128" y="30"/>
                </a:lnTo>
                <a:lnTo>
                  <a:pt x="119" y="31"/>
                </a:lnTo>
                <a:lnTo>
                  <a:pt x="106" y="34"/>
                </a:lnTo>
                <a:lnTo>
                  <a:pt x="89" y="37"/>
                </a:lnTo>
                <a:lnTo>
                  <a:pt x="75" y="37"/>
                </a:lnTo>
                <a:lnTo>
                  <a:pt x="47" y="38"/>
                </a:lnTo>
                <a:lnTo>
                  <a:pt x="0" y="38"/>
                </a:lnTo>
              </a:path>
            </a:pathLst>
          </a:custGeom>
          <a:noFill/>
          <a:ln w="0">
            <a:solidFill>
              <a:srgbClr val="000000"/>
            </a:solidFill>
            <a:prstDash val="solid"/>
            <a:round/>
            <a:headEnd/>
            <a:tailEnd/>
          </a:ln>
        </p:spPr>
        <p:txBody>
          <a:bodyPr/>
          <a:lstStyle/>
          <a:p>
            <a:endParaRPr lang="en-GB"/>
          </a:p>
        </p:txBody>
      </p:sp>
      <p:sp>
        <p:nvSpPr>
          <p:cNvPr id="117" name="Line 2512"/>
          <p:cNvSpPr>
            <a:spLocks noChangeShapeType="1"/>
          </p:cNvSpPr>
          <p:nvPr>
            <p:custDataLst>
              <p:tags r:id="rId108"/>
            </p:custDataLst>
          </p:nvPr>
        </p:nvSpPr>
        <p:spPr bwMode="auto">
          <a:xfrm flipV="1">
            <a:off x="1278511" y="2451580"/>
            <a:ext cx="139474" cy="1938"/>
          </a:xfrm>
          <a:prstGeom prst="line">
            <a:avLst/>
          </a:prstGeom>
          <a:noFill/>
          <a:ln w="0">
            <a:solidFill>
              <a:srgbClr val="000000"/>
            </a:solidFill>
            <a:round/>
            <a:headEnd/>
            <a:tailEnd/>
          </a:ln>
        </p:spPr>
        <p:txBody>
          <a:bodyPr/>
          <a:lstStyle/>
          <a:p>
            <a:endParaRPr lang="en-GB"/>
          </a:p>
        </p:txBody>
      </p:sp>
      <p:sp>
        <p:nvSpPr>
          <p:cNvPr id="118" name="Freeform 2513"/>
          <p:cNvSpPr>
            <a:spLocks/>
          </p:cNvSpPr>
          <p:nvPr>
            <p:custDataLst>
              <p:tags r:id="rId109"/>
            </p:custDataLst>
          </p:nvPr>
        </p:nvSpPr>
        <p:spPr bwMode="auto">
          <a:xfrm>
            <a:off x="8430420" y="2312106"/>
            <a:ext cx="40679" cy="3874"/>
          </a:xfrm>
          <a:custGeom>
            <a:avLst/>
            <a:gdLst/>
            <a:ahLst/>
            <a:cxnLst>
              <a:cxn ang="0">
                <a:pos x="43" y="2"/>
              </a:cxn>
              <a:cxn ang="0">
                <a:pos x="21" y="1"/>
              </a:cxn>
              <a:cxn ang="0">
                <a:pos x="0" y="0"/>
              </a:cxn>
            </a:cxnLst>
            <a:rect l="0" t="0" r="r" b="b"/>
            <a:pathLst>
              <a:path w="43" h="2">
                <a:moveTo>
                  <a:pt x="43" y="2"/>
                </a:moveTo>
                <a:lnTo>
                  <a:pt x="21" y="1"/>
                </a:lnTo>
                <a:lnTo>
                  <a:pt x="0" y="0"/>
                </a:lnTo>
              </a:path>
            </a:pathLst>
          </a:custGeom>
          <a:noFill/>
          <a:ln w="0">
            <a:solidFill>
              <a:srgbClr val="000000"/>
            </a:solidFill>
            <a:prstDash val="solid"/>
            <a:round/>
            <a:headEnd/>
            <a:tailEnd/>
          </a:ln>
        </p:spPr>
        <p:txBody>
          <a:bodyPr/>
          <a:lstStyle/>
          <a:p>
            <a:endParaRPr lang="en-GB"/>
          </a:p>
        </p:txBody>
      </p:sp>
      <p:sp>
        <p:nvSpPr>
          <p:cNvPr id="119" name="Line 2514"/>
          <p:cNvSpPr>
            <a:spLocks noChangeShapeType="1"/>
          </p:cNvSpPr>
          <p:nvPr>
            <p:custDataLst>
              <p:tags r:id="rId110"/>
            </p:custDataLst>
          </p:nvPr>
        </p:nvSpPr>
        <p:spPr bwMode="auto">
          <a:xfrm flipV="1">
            <a:off x="8006186" y="2573620"/>
            <a:ext cx="7749" cy="17434"/>
          </a:xfrm>
          <a:prstGeom prst="line">
            <a:avLst/>
          </a:prstGeom>
          <a:noFill/>
          <a:ln w="0">
            <a:solidFill>
              <a:srgbClr val="000000"/>
            </a:solidFill>
            <a:round/>
            <a:headEnd/>
            <a:tailEnd/>
          </a:ln>
        </p:spPr>
        <p:txBody>
          <a:bodyPr/>
          <a:lstStyle/>
          <a:p>
            <a:endParaRPr lang="en-GB"/>
          </a:p>
        </p:txBody>
      </p:sp>
      <p:sp>
        <p:nvSpPr>
          <p:cNvPr id="120" name="Line 2515"/>
          <p:cNvSpPr>
            <a:spLocks noChangeShapeType="1"/>
          </p:cNvSpPr>
          <p:nvPr>
            <p:custDataLst>
              <p:tags r:id="rId111"/>
            </p:custDataLst>
          </p:nvPr>
        </p:nvSpPr>
        <p:spPr bwMode="auto">
          <a:xfrm flipV="1">
            <a:off x="8060426" y="2480638"/>
            <a:ext cx="61988" cy="5811"/>
          </a:xfrm>
          <a:prstGeom prst="line">
            <a:avLst/>
          </a:prstGeom>
          <a:noFill/>
          <a:ln w="0">
            <a:solidFill>
              <a:srgbClr val="000000"/>
            </a:solidFill>
            <a:round/>
            <a:headEnd/>
            <a:tailEnd/>
          </a:ln>
        </p:spPr>
        <p:txBody>
          <a:bodyPr/>
          <a:lstStyle/>
          <a:p>
            <a:endParaRPr lang="en-GB"/>
          </a:p>
        </p:txBody>
      </p:sp>
      <p:sp>
        <p:nvSpPr>
          <p:cNvPr id="121" name="Freeform 2516"/>
          <p:cNvSpPr>
            <a:spLocks/>
          </p:cNvSpPr>
          <p:nvPr>
            <p:custDataLst>
              <p:tags r:id="rId112"/>
            </p:custDataLst>
          </p:nvPr>
        </p:nvSpPr>
        <p:spPr bwMode="auto">
          <a:xfrm>
            <a:off x="8048803" y="2486449"/>
            <a:ext cx="11623" cy="29058"/>
          </a:xfrm>
          <a:custGeom>
            <a:avLst/>
            <a:gdLst/>
            <a:ahLst/>
            <a:cxnLst>
              <a:cxn ang="0">
                <a:pos x="0" y="29"/>
              </a:cxn>
              <a:cxn ang="0">
                <a:pos x="7" y="13"/>
              </a:cxn>
              <a:cxn ang="0">
                <a:pos x="13" y="0"/>
              </a:cxn>
            </a:cxnLst>
            <a:rect l="0" t="0" r="r" b="b"/>
            <a:pathLst>
              <a:path w="13" h="29">
                <a:moveTo>
                  <a:pt x="0" y="29"/>
                </a:moveTo>
                <a:lnTo>
                  <a:pt x="7" y="13"/>
                </a:lnTo>
                <a:lnTo>
                  <a:pt x="13" y="0"/>
                </a:lnTo>
              </a:path>
            </a:pathLst>
          </a:custGeom>
          <a:noFill/>
          <a:ln w="0">
            <a:solidFill>
              <a:srgbClr val="000000"/>
            </a:solidFill>
            <a:prstDash val="solid"/>
            <a:round/>
            <a:headEnd/>
            <a:tailEnd/>
          </a:ln>
        </p:spPr>
        <p:txBody>
          <a:bodyPr/>
          <a:lstStyle/>
          <a:p>
            <a:endParaRPr lang="en-GB"/>
          </a:p>
        </p:txBody>
      </p:sp>
      <p:sp>
        <p:nvSpPr>
          <p:cNvPr id="122" name="Freeform 2517"/>
          <p:cNvSpPr>
            <a:spLocks/>
          </p:cNvSpPr>
          <p:nvPr>
            <p:custDataLst>
              <p:tags r:id="rId113"/>
            </p:custDataLst>
          </p:nvPr>
        </p:nvSpPr>
        <p:spPr bwMode="auto">
          <a:xfrm>
            <a:off x="7849279" y="2501946"/>
            <a:ext cx="199524" cy="27120"/>
          </a:xfrm>
          <a:custGeom>
            <a:avLst/>
            <a:gdLst/>
            <a:ahLst/>
            <a:cxnLst>
              <a:cxn ang="0">
                <a:pos x="205" y="13"/>
              </a:cxn>
              <a:cxn ang="0">
                <a:pos x="188" y="22"/>
              </a:cxn>
              <a:cxn ang="0">
                <a:pos x="173" y="22"/>
              </a:cxn>
              <a:cxn ang="0">
                <a:pos x="160" y="26"/>
              </a:cxn>
              <a:cxn ang="0">
                <a:pos x="150" y="27"/>
              </a:cxn>
              <a:cxn ang="0">
                <a:pos x="138" y="28"/>
              </a:cxn>
              <a:cxn ang="0">
                <a:pos x="120" y="28"/>
              </a:cxn>
              <a:cxn ang="0">
                <a:pos x="103" y="28"/>
              </a:cxn>
              <a:cxn ang="0">
                <a:pos x="88" y="26"/>
              </a:cxn>
              <a:cxn ang="0">
                <a:pos x="61" y="22"/>
              </a:cxn>
              <a:cxn ang="0">
                <a:pos x="61" y="22"/>
              </a:cxn>
              <a:cxn ang="0">
                <a:pos x="48" y="21"/>
              </a:cxn>
              <a:cxn ang="0">
                <a:pos x="26" y="14"/>
              </a:cxn>
              <a:cxn ang="0">
                <a:pos x="14" y="9"/>
              </a:cxn>
              <a:cxn ang="0">
                <a:pos x="0" y="0"/>
              </a:cxn>
            </a:cxnLst>
            <a:rect l="0" t="0" r="r" b="b"/>
            <a:pathLst>
              <a:path w="205" h="28">
                <a:moveTo>
                  <a:pt x="205" y="13"/>
                </a:moveTo>
                <a:lnTo>
                  <a:pt x="188" y="22"/>
                </a:lnTo>
                <a:lnTo>
                  <a:pt x="173" y="22"/>
                </a:lnTo>
                <a:lnTo>
                  <a:pt x="160" y="26"/>
                </a:lnTo>
                <a:lnTo>
                  <a:pt x="150" y="27"/>
                </a:lnTo>
                <a:lnTo>
                  <a:pt x="138" y="28"/>
                </a:lnTo>
                <a:lnTo>
                  <a:pt x="120" y="28"/>
                </a:lnTo>
                <a:lnTo>
                  <a:pt x="103" y="28"/>
                </a:lnTo>
                <a:lnTo>
                  <a:pt x="88" y="26"/>
                </a:lnTo>
                <a:lnTo>
                  <a:pt x="61" y="22"/>
                </a:lnTo>
                <a:lnTo>
                  <a:pt x="61" y="22"/>
                </a:lnTo>
                <a:lnTo>
                  <a:pt x="48" y="21"/>
                </a:lnTo>
                <a:lnTo>
                  <a:pt x="26" y="14"/>
                </a:lnTo>
                <a:lnTo>
                  <a:pt x="14" y="9"/>
                </a:lnTo>
                <a:lnTo>
                  <a:pt x="0" y="0"/>
                </a:lnTo>
              </a:path>
            </a:pathLst>
          </a:custGeom>
          <a:noFill/>
          <a:ln w="0">
            <a:solidFill>
              <a:srgbClr val="000000"/>
            </a:solidFill>
            <a:prstDash val="solid"/>
            <a:round/>
            <a:headEnd/>
            <a:tailEnd/>
          </a:ln>
        </p:spPr>
        <p:txBody>
          <a:bodyPr/>
          <a:lstStyle/>
          <a:p>
            <a:endParaRPr lang="en-GB"/>
          </a:p>
        </p:txBody>
      </p:sp>
      <p:sp>
        <p:nvSpPr>
          <p:cNvPr id="123" name="Line 2518"/>
          <p:cNvSpPr>
            <a:spLocks noChangeShapeType="1"/>
          </p:cNvSpPr>
          <p:nvPr>
            <p:custDataLst>
              <p:tags r:id="rId114"/>
            </p:custDataLst>
          </p:nvPr>
        </p:nvSpPr>
        <p:spPr bwMode="auto">
          <a:xfrm flipH="1">
            <a:off x="7134475" y="2600740"/>
            <a:ext cx="151097" cy="60051"/>
          </a:xfrm>
          <a:prstGeom prst="line">
            <a:avLst/>
          </a:prstGeom>
          <a:noFill/>
          <a:ln w="0">
            <a:solidFill>
              <a:srgbClr val="000000"/>
            </a:solidFill>
            <a:round/>
            <a:headEnd/>
            <a:tailEnd/>
          </a:ln>
        </p:spPr>
        <p:txBody>
          <a:bodyPr/>
          <a:lstStyle/>
          <a:p>
            <a:endParaRPr lang="en-GB"/>
          </a:p>
        </p:txBody>
      </p:sp>
      <p:sp>
        <p:nvSpPr>
          <p:cNvPr id="124" name="Freeform 2519"/>
          <p:cNvSpPr>
            <a:spLocks/>
          </p:cNvSpPr>
          <p:nvPr>
            <p:custDataLst>
              <p:tags r:id="rId115"/>
            </p:custDataLst>
          </p:nvPr>
        </p:nvSpPr>
        <p:spPr bwMode="auto">
          <a:xfrm>
            <a:off x="8157283" y="2544563"/>
            <a:ext cx="61988" cy="9686"/>
          </a:xfrm>
          <a:custGeom>
            <a:avLst/>
            <a:gdLst/>
            <a:ahLst/>
            <a:cxnLst>
              <a:cxn ang="0">
                <a:pos x="64" y="5"/>
              </a:cxn>
              <a:cxn ang="0">
                <a:pos x="48" y="8"/>
              </a:cxn>
              <a:cxn ang="0">
                <a:pos x="26" y="10"/>
              </a:cxn>
              <a:cxn ang="0">
                <a:pos x="8" y="5"/>
              </a:cxn>
              <a:cxn ang="0">
                <a:pos x="0" y="0"/>
              </a:cxn>
            </a:cxnLst>
            <a:rect l="0" t="0" r="r" b="b"/>
            <a:pathLst>
              <a:path w="64" h="10">
                <a:moveTo>
                  <a:pt x="64" y="5"/>
                </a:moveTo>
                <a:lnTo>
                  <a:pt x="48" y="8"/>
                </a:lnTo>
                <a:lnTo>
                  <a:pt x="26" y="10"/>
                </a:lnTo>
                <a:lnTo>
                  <a:pt x="8" y="5"/>
                </a:lnTo>
                <a:lnTo>
                  <a:pt x="0" y="0"/>
                </a:lnTo>
              </a:path>
            </a:pathLst>
          </a:custGeom>
          <a:noFill/>
          <a:ln w="0">
            <a:solidFill>
              <a:srgbClr val="000000"/>
            </a:solidFill>
            <a:prstDash val="solid"/>
            <a:round/>
            <a:headEnd/>
            <a:tailEnd/>
          </a:ln>
        </p:spPr>
        <p:txBody>
          <a:bodyPr/>
          <a:lstStyle/>
          <a:p>
            <a:endParaRPr lang="en-GB"/>
          </a:p>
        </p:txBody>
      </p:sp>
      <p:sp>
        <p:nvSpPr>
          <p:cNvPr id="125" name="Line 2520"/>
          <p:cNvSpPr>
            <a:spLocks noChangeShapeType="1"/>
          </p:cNvSpPr>
          <p:nvPr>
            <p:custDataLst>
              <p:tags r:id="rId116"/>
            </p:custDataLst>
          </p:nvPr>
        </p:nvSpPr>
        <p:spPr bwMode="auto">
          <a:xfrm flipV="1">
            <a:off x="8194089" y="2548437"/>
            <a:ext cx="25182" cy="23246"/>
          </a:xfrm>
          <a:prstGeom prst="line">
            <a:avLst/>
          </a:prstGeom>
          <a:noFill/>
          <a:ln w="0">
            <a:solidFill>
              <a:srgbClr val="000000"/>
            </a:solidFill>
            <a:round/>
            <a:headEnd/>
            <a:tailEnd/>
          </a:ln>
        </p:spPr>
        <p:txBody>
          <a:bodyPr/>
          <a:lstStyle/>
          <a:p>
            <a:endParaRPr lang="en-GB"/>
          </a:p>
        </p:txBody>
      </p:sp>
      <p:sp>
        <p:nvSpPr>
          <p:cNvPr id="126" name="Freeform 2521"/>
          <p:cNvSpPr>
            <a:spLocks/>
          </p:cNvSpPr>
          <p:nvPr>
            <p:custDataLst>
              <p:tags r:id="rId117"/>
            </p:custDataLst>
          </p:nvPr>
        </p:nvSpPr>
        <p:spPr bwMode="auto">
          <a:xfrm>
            <a:off x="8219271" y="2527129"/>
            <a:ext cx="21309" cy="21308"/>
          </a:xfrm>
          <a:custGeom>
            <a:avLst/>
            <a:gdLst/>
            <a:ahLst/>
            <a:cxnLst>
              <a:cxn ang="0">
                <a:pos x="0" y="22"/>
              </a:cxn>
              <a:cxn ang="0">
                <a:pos x="20" y="1"/>
              </a:cxn>
              <a:cxn ang="0">
                <a:pos x="21" y="0"/>
              </a:cxn>
            </a:cxnLst>
            <a:rect l="0" t="0" r="r" b="b"/>
            <a:pathLst>
              <a:path w="21" h="22">
                <a:moveTo>
                  <a:pt x="0" y="22"/>
                </a:moveTo>
                <a:lnTo>
                  <a:pt x="20" y="1"/>
                </a:lnTo>
                <a:lnTo>
                  <a:pt x="21" y="0"/>
                </a:lnTo>
              </a:path>
            </a:pathLst>
          </a:custGeom>
          <a:noFill/>
          <a:ln w="0">
            <a:solidFill>
              <a:srgbClr val="000000"/>
            </a:solidFill>
            <a:prstDash val="solid"/>
            <a:round/>
            <a:headEnd/>
            <a:tailEnd/>
          </a:ln>
        </p:spPr>
        <p:txBody>
          <a:bodyPr/>
          <a:lstStyle/>
          <a:p>
            <a:endParaRPr lang="en-GB"/>
          </a:p>
        </p:txBody>
      </p:sp>
      <p:sp>
        <p:nvSpPr>
          <p:cNvPr id="127" name="Line 2522"/>
          <p:cNvSpPr>
            <a:spLocks noChangeShapeType="1"/>
          </p:cNvSpPr>
          <p:nvPr>
            <p:custDataLst>
              <p:tags r:id="rId118"/>
            </p:custDataLst>
          </p:nvPr>
        </p:nvSpPr>
        <p:spPr bwMode="auto">
          <a:xfrm flipH="1" flipV="1">
            <a:off x="2018497" y="2453518"/>
            <a:ext cx="75548" cy="7749"/>
          </a:xfrm>
          <a:prstGeom prst="line">
            <a:avLst/>
          </a:prstGeom>
          <a:noFill/>
          <a:ln w="0">
            <a:solidFill>
              <a:srgbClr val="000000"/>
            </a:solidFill>
            <a:round/>
            <a:headEnd/>
            <a:tailEnd/>
          </a:ln>
        </p:spPr>
        <p:txBody>
          <a:bodyPr/>
          <a:lstStyle/>
          <a:p>
            <a:endParaRPr lang="en-GB"/>
          </a:p>
        </p:txBody>
      </p:sp>
      <p:sp>
        <p:nvSpPr>
          <p:cNvPr id="128" name="Freeform 2523"/>
          <p:cNvSpPr>
            <a:spLocks/>
          </p:cNvSpPr>
          <p:nvPr>
            <p:custDataLst>
              <p:tags r:id="rId119"/>
            </p:custDataLst>
          </p:nvPr>
        </p:nvSpPr>
        <p:spPr bwMode="auto">
          <a:xfrm>
            <a:off x="3916891" y="2660791"/>
            <a:ext cx="25182" cy="13561"/>
          </a:xfrm>
          <a:custGeom>
            <a:avLst/>
            <a:gdLst/>
            <a:ahLst/>
            <a:cxnLst>
              <a:cxn ang="0">
                <a:pos x="26" y="13"/>
              </a:cxn>
              <a:cxn ang="0">
                <a:pos x="19" y="10"/>
              </a:cxn>
              <a:cxn ang="0">
                <a:pos x="13" y="5"/>
              </a:cxn>
              <a:cxn ang="0">
                <a:pos x="0" y="0"/>
              </a:cxn>
            </a:cxnLst>
            <a:rect l="0" t="0" r="r" b="b"/>
            <a:pathLst>
              <a:path w="26" h="13">
                <a:moveTo>
                  <a:pt x="26" y="13"/>
                </a:moveTo>
                <a:lnTo>
                  <a:pt x="19" y="10"/>
                </a:lnTo>
                <a:lnTo>
                  <a:pt x="13" y="5"/>
                </a:lnTo>
                <a:lnTo>
                  <a:pt x="0" y="0"/>
                </a:lnTo>
              </a:path>
            </a:pathLst>
          </a:custGeom>
          <a:noFill/>
          <a:ln w="0">
            <a:solidFill>
              <a:srgbClr val="000000"/>
            </a:solidFill>
            <a:prstDash val="solid"/>
            <a:round/>
            <a:headEnd/>
            <a:tailEnd/>
          </a:ln>
        </p:spPr>
        <p:txBody>
          <a:bodyPr/>
          <a:lstStyle/>
          <a:p>
            <a:endParaRPr lang="en-GB"/>
          </a:p>
        </p:txBody>
      </p:sp>
      <p:sp>
        <p:nvSpPr>
          <p:cNvPr id="129" name="Freeform 2524"/>
          <p:cNvSpPr>
            <a:spLocks/>
          </p:cNvSpPr>
          <p:nvPr>
            <p:custDataLst>
              <p:tags r:id="rId120"/>
            </p:custDataLst>
          </p:nvPr>
        </p:nvSpPr>
        <p:spPr bwMode="auto">
          <a:xfrm>
            <a:off x="4707243" y="2674352"/>
            <a:ext cx="275073" cy="25182"/>
          </a:xfrm>
          <a:custGeom>
            <a:avLst/>
            <a:gdLst/>
            <a:ahLst/>
            <a:cxnLst>
              <a:cxn ang="0">
                <a:pos x="284" y="0"/>
              </a:cxn>
              <a:cxn ang="0">
                <a:pos x="252" y="13"/>
              </a:cxn>
              <a:cxn ang="0">
                <a:pos x="237" y="18"/>
              </a:cxn>
              <a:cxn ang="0">
                <a:pos x="218" y="23"/>
              </a:cxn>
              <a:cxn ang="0">
                <a:pos x="213" y="24"/>
              </a:cxn>
              <a:cxn ang="0">
                <a:pos x="196" y="24"/>
              </a:cxn>
              <a:cxn ang="0">
                <a:pos x="180" y="24"/>
              </a:cxn>
              <a:cxn ang="0">
                <a:pos x="159" y="25"/>
              </a:cxn>
              <a:cxn ang="0">
                <a:pos x="137" y="25"/>
              </a:cxn>
              <a:cxn ang="0">
                <a:pos x="116" y="22"/>
              </a:cxn>
              <a:cxn ang="0">
                <a:pos x="88" y="17"/>
              </a:cxn>
              <a:cxn ang="0">
                <a:pos x="66" y="14"/>
              </a:cxn>
              <a:cxn ang="0">
                <a:pos x="39" y="11"/>
              </a:cxn>
              <a:cxn ang="0">
                <a:pos x="16" y="9"/>
              </a:cxn>
              <a:cxn ang="0">
                <a:pos x="0" y="10"/>
              </a:cxn>
            </a:cxnLst>
            <a:rect l="0" t="0" r="r" b="b"/>
            <a:pathLst>
              <a:path w="284" h="25">
                <a:moveTo>
                  <a:pt x="284" y="0"/>
                </a:moveTo>
                <a:lnTo>
                  <a:pt x="252" y="13"/>
                </a:lnTo>
                <a:lnTo>
                  <a:pt x="237" y="18"/>
                </a:lnTo>
                <a:lnTo>
                  <a:pt x="218" y="23"/>
                </a:lnTo>
                <a:lnTo>
                  <a:pt x="213" y="24"/>
                </a:lnTo>
                <a:lnTo>
                  <a:pt x="196" y="24"/>
                </a:lnTo>
                <a:lnTo>
                  <a:pt x="180" y="24"/>
                </a:lnTo>
                <a:lnTo>
                  <a:pt x="159" y="25"/>
                </a:lnTo>
                <a:lnTo>
                  <a:pt x="137" y="25"/>
                </a:lnTo>
                <a:lnTo>
                  <a:pt x="116" y="22"/>
                </a:lnTo>
                <a:lnTo>
                  <a:pt x="88" y="17"/>
                </a:lnTo>
                <a:lnTo>
                  <a:pt x="66" y="14"/>
                </a:lnTo>
                <a:lnTo>
                  <a:pt x="39" y="11"/>
                </a:lnTo>
                <a:lnTo>
                  <a:pt x="16" y="9"/>
                </a:lnTo>
                <a:lnTo>
                  <a:pt x="0" y="10"/>
                </a:lnTo>
              </a:path>
            </a:pathLst>
          </a:custGeom>
          <a:noFill/>
          <a:ln w="0">
            <a:solidFill>
              <a:srgbClr val="000000"/>
            </a:solidFill>
            <a:prstDash val="solid"/>
            <a:round/>
            <a:headEnd/>
            <a:tailEnd/>
          </a:ln>
        </p:spPr>
        <p:txBody>
          <a:bodyPr/>
          <a:lstStyle/>
          <a:p>
            <a:endParaRPr lang="en-GB"/>
          </a:p>
        </p:txBody>
      </p:sp>
      <p:sp>
        <p:nvSpPr>
          <p:cNvPr id="130" name="Freeform 2525"/>
          <p:cNvSpPr>
            <a:spLocks/>
          </p:cNvSpPr>
          <p:nvPr>
            <p:custDataLst>
              <p:tags r:id="rId121"/>
            </p:custDataLst>
          </p:nvPr>
        </p:nvSpPr>
        <p:spPr bwMode="auto">
          <a:xfrm>
            <a:off x="5485972" y="2670477"/>
            <a:ext cx="96857" cy="36805"/>
          </a:xfrm>
          <a:custGeom>
            <a:avLst/>
            <a:gdLst/>
            <a:ahLst/>
            <a:cxnLst>
              <a:cxn ang="0">
                <a:pos x="0" y="0"/>
              </a:cxn>
              <a:cxn ang="0">
                <a:pos x="5" y="2"/>
              </a:cxn>
              <a:cxn ang="0">
                <a:pos x="18" y="4"/>
              </a:cxn>
              <a:cxn ang="0">
                <a:pos x="28" y="11"/>
              </a:cxn>
              <a:cxn ang="0">
                <a:pos x="46" y="18"/>
              </a:cxn>
              <a:cxn ang="0">
                <a:pos x="69" y="31"/>
              </a:cxn>
              <a:cxn ang="0">
                <a:pos x="91" y="37"/>
              </a:cxn>
              <a:cxn ang="0">
                <a:pos x="101" y="38"/>
              </a:cxn>
            </a:cxnLst>
            <a:rect l="0" t="0" r="r" b="b"/>
            <a:pathLst>
              <a:path w="101" h="38">
                <a:moveTo>
                  <a:pt x="0" y="0"/>
                </a:moveTo>
                <a:lnTo>
                  <a:pt x="5" y="2"/>
                </a:lnTo>
                <a:lnTo>
                  <a:pt x="18" y="4"/>
                </a:lnTo>
                <a:lnTo>
                  <a:pt x="28" y="11"/>
                </a:lnTo>
                <a:lnTo>
                  <a:pt x="46" y="18"/>
                </a:lnTo>
                <a:lnTo>
                  <a:pt x="69" y="31"/>
                </a:lnTo>
                <a:lnTo>
                  <a:pt x="91" y="37"/>
                </a:lnTo>
                <a:lnTo>
                  <a:pt x="101" y="38"/>
                </a:lnTo>
              </a:path>
            </a:pathLst>
          </a:custGeom>
          <a:noFill/>
          <a:ln w="0">
            <a:solidFill>
              <a:srgbClr val="000000"/>
            </a:solidFill>
            <a:prstDash val="solid"/>
            <a:round/>
            <a:headEnd/>
            <a:tailEnd/>
          </a:ln>
        </p:spPr>
        <p:txBody>
          <a:bodyPr/>
          <a:lstStyle/>
          <a:p>
            <a:endParaRPr lang="en-GB"/>
          </a:p>
        </p:txBody>
      </p:sp>
      <p:sp>
        <p:nvSpPr>
          <p:cNvPr id="131" name="Freeform 2526"/>
          <p:cNvSpPr>
            <a:spLocks/>
          </p:cNvSpPr>
          <p:nvPr>
            <p:custDataLst>
              <p:tags r:id="rId122"/>
            </p:custDataLst>
          </p:nvPr>
        </p:nvSpPr>
        <p:spPr bwMode="auto">
          <a:xfrm>
            <a:off x="5451103" y="2656917"/>
            <a:ext cx="32931" cy="5812"/>
          </a:xfrm>
          <a:custGeom>
            <a:avLst/>
            <a:gdLst/>
            <a:ahLst/>
            <a:cxnLst>
              <a:cxn ang="0">
                <a:pos x="34" y="6"/>
              </a:cxn>
              <a:cxn ang="0">
                <a:pos x="13" y="4"/>
              </a:cxn>
              <a:cxn ang="0">
                <a:pos x="0" y="0"/>
              </a:cxn>
            </a:cxnLst>
            <a:rect l="0" t="0" r="r" b="b"/>
            <a:pathLst>
              <a:path w="34" h="6">
                <a:moveTo>
                  <a:pt x="34" y="6"/>
                </a:moveTo>
                <a:lnTo>
                  <a:pt x="13" y="4"/>
                </a:lnTo>
                <a:lnTo>
                  <a:pt x="0" y="0"/>
                </a:lnTo>
              </a:path>
            </a:pathLst>
          </a:custGeom>
          <a:noFill/>
          <a:ln w="0">
            <a:solidFill>
              <a:srgbClr val="000000"/>
            </a:solidFill>
            <a:prstDash val="solid"/>
            <a:round/>
            <a:headEnd/>
            <a:tailEnd/>
          </a:ln>
        </p:spPr>
        <p:txBody>
          <a:bodyPr/>
          <a:lstStyle/>
          <a:p>
            <a:endParaRPr lang="en-GB"/>
          </a:p>
        </p:txBody>
      </p:sp>
      <p:sp>
        <p:nvSpPr>
          <p:cNvPr id="132" name="Freeform 2527"/>
          <p:cNvSpPr>
            <a:spLocks/>
          </p:cNvSpPr>
          <p:nvPr>
            <p:custDataLst>
              <p:tags r:id="rId123"/>
            </p:custDataLst>
          </p:nvPr>
        </p:nvSpPr>
        <p:spPr bwMode="auto">
          <a:xfrm>
            <a:off x="5451103" y="2623986"/>
            <a:ext cx="27120" cy="11623"/>
          </a:xfrm>
          <a:custGeom>
            <a:avLst/>
            <a:gdLst/>
            <a:ahLst/>
            <a:cxnLst>
              <a:cxn ang="0">
                <a:pos x="28" y="12"/>
              </a:cxn>
              <a:cxn ang="0">
                <a:pos x="23" y="9"/>
              </a:cxn>
              <a:cxn ang="0">
                <a:pos x="2" y="2"/>
              </a:cxn>
              <a:cxn ang="0">
                <a:pos x="0" y="0"/>
              </a:cxn>
            </a:cxnLst>
            <a:rect l="0" t="0" r="r" b="b"/>
            <a:pathLst>
              <a:path w="28" h="12">
                <a:moveTo>
                  <a:pt x="28" y="12"/>
                </a:moveTo>
                <a:lnTo>
                  <a:pt x="23" y="9"/>
                </a:lnTo>
                <a:lnTo>
                  <a:pt x="2" y="2"/>
                </a:lnTo>
                <a:lnTo>
                  <a:pt x="0" y="0"/>
                </a:lnTo>
              </a:path>
            </a:pathLst>
          </a:custGeom>
          <a:noFill/>
          <a:ln w="0">
            <a:solidFill>
              <a:srgbClr val="000000"/>
            </a:solidFill>
            <a:prstDash val="solid"/>
            <a:round/>
            <a:headEnd/>
            <a:tailEnd/>
          </a:ln>
        </p:spPr>
        <p:txBody>
          <a:bodyPr/>
          <a:lstStyle/>
          <a:p>
            <a:endParaRPr lang="en-GB"/>
          </a:p>
        </p:txBody>
      </p:sp>
      <p:sp>
        <p:nvSpPr>
          <p:cNvPr id="133" name="Freeform 2528"/>
          <p:cNvSpPr>
            <a:spLocks/>
          </p:cNvSpPr>
          <p:nvPr>
            <p:custDataLst>
              <p:tags r:id="rId124"/>
            </p:custDataLst>
          </p:nvPr>
        </p:nvSpPr>
        <p:spPr bwMode="auto">
          <a:xfrm>
            <a:off x="5478223" y="2641420"/>
            <a:ext cx="54240" cy="19371"/>
          </a:xfrm>
          <a:custGeom>
            <a:avLst/>
            <a:gdLst/>
            <a:ahLst/>
            <a:cxnLst>
              <a:cxn ang="0">
                <a:pos x="0" y="0"/>
              </a:cxn>
              <a:cxn ang="0">
                <a:pos x="8" y="1"/>
              </a:cxn>
              <a:cxn ang="0">
                <a:pos x="13" y="1"/>
              </a:cxn>
              <a:cxn ang="0">
                <a:pos x="16" y="2"/>
              </a:cxn>
              <a:cxn ang="0">
                <a:pos x="21" y="3"/>
              </a:cxn>
              <a:cxn ang="0">
                <a:pos x="32" y="8"/>
              </a:cxn>
              <a:cxn ang="0">
                <a:pos x="46" y="17"/>
              </a:cxn>
              <a:cxn ang="0">
                <a:pos x="57" y="21"/>
              </a:cxn>
            </a:cxnLst>
            <a:rect l="0" t="0" r="r" b="b"/>
            <a:pathLst>
              <a:path w="57" h="21">
                <a:moveTo>
                  <a:pt x="0" y="0"/>
                </a:moveTo>
                <a:lnTo>
                  <a:pt x="8" y="1"/>
                </a:lnTo>
                <a:lnTo>
                  <a:pt x="13" y="1"/>
                </a:lnTo>
                <a:lnTo>
                  <a:pt x="16" y="2"/>
                </a:lnTo>
                <a:lnTo>
                  <a:pt x="21" y="3"/>
                </a:lnTo>
                <a:lnTo>
                  <a:pt x="32" y="8"/>
                </a:lnTo>
                <a:lnTo>
                  <a:pt x="46" y="17"/>
                </a:lnTo>
                <a:lnTo>
                  <a:pt x="57" y="21"/>
                </a:lnTo>
              </a:path>
            </a:pathLst>
          </a:custGeom>
          <a:noFill/>
          <a:ln w="0">
            <a:solidFill>
              <a:srgbClr val="000000"/>
            </a:solidFill>
            <a:prstDash val="solid"/>
            <a:round/>
            <a:headEnd/>
            <a:tailEnd/>
          </a:ln>
        </p:spPr>
        <p:txBody>
          <a:bodyPr/>
          <a:lstStyle/>
          <a:p>
            <a:endParaRPr lang="en-GB"/>
          </a:p>
        </p:txBody>
      </p:sp>
      <p:sp>
        <p:nvSpPr>
          <p:cNvPr id="134" name="Freeform 2529"/>
          <p:cNvSpPr>
            <a:spLocks/>
          </p:cNvSpPr>
          <p:nvPr>
            <p:custDataLst>
              <p:tags r:id="rId125"/>
            </p:custDataLst>
          </p:nvPr>
        </p:nvSpPr>
        <p:spPr bwMode="auto">
          <a:xfrm>
            <a:off x="6380929" y="2591054"/>
            <a:ext cx="44554" cy="27120"/>
          </a:xfrm>
          <a:custGeom>
            <a:avLst/>
            <a:gdLst/>
            <a:ahLst/>
            <a:cxnLst>
              <a:cxn ang="0">
                <a:pos x="46" y="0"/>
              </a:cxn>
              <a:cxn ang="0">
                <a:pos x="18" y="20"/>
              </a:cxn>
              <a:cxn ang="0">
                <a:pos x="0" y="27"/>
              </a:cxn>
            </a:cxnLst>
            <a:rect l="0" t="0" r="r" b="b"/>
            <a:pathLst>
              <a:path w="46" h="27">
                <a:moveTo>
                  <a:pt x="46" y="0"/>
                </a:moveTo>
                <a:lnTo>
                  <a:pt x="18" y="20"/>
                </a:lnTo>
                <a:lnTo>
                  <a:pt x="0" y="27"/>
                </a:lnTo>
              </a:path>
            </a:pathLst>
          </a:custGeom>
          <a:noFill/>
          <a:ln w="0">
            <a:solidFill>
              <a:srgbClr val="000000"/>
            </a:solidFill>
            <a:prstDash val="solid"/>
            <a:round/>
            <a:headEnd/>
            <a:tailEnd/>
          </a:ln>
        </p:spPr>
        <p:txBody>
          <a:bodyPr/>
          <a:lstStyle/>
          <a:p>
            <a:endParaRPr lang="en-GB"/>
          </a:p>
        </p:txBody>
      </p:sp>
      <p:sp>
        <p:nvSpPr>
          <p:cNvPr id="135" name="Freeform 2530"/>
          <p:cNvSpPr>
            <a:spLocks/>
          </p:cNvSpPr>
          <p:nvPr>
            <p:custDataLst>
              <p:tags r:id="rId126"/>
            </p:custDataLst>
          </p:nvPr>
        </p:nvSpPr>
        <p:spPr bwMode="auto">
          <a:xfrm>
            <a:off x="6051616" y="2672414"/>
            <a:ext cx="222770" cy="23246"/>
          </a:xfrm>
          <a:custGeom>
            <a:avLst/>
            <a:gdLst/>
            <a:ahLst/>
            <a:cxnLst>
              <a:cxn ang="0">
                <a:pos x="0" y="24"/>
              </a:cxn>
              <a:cxn ang="0">
                <a:pos x="34" y="22"/>
              </a:cxn>
              <a:cxn ang="0">
                <a:pos x="65" y="18"/>
              </a:cxn>
              <a:cxn ang="0">
                <a:pos x="103" y="17"/>
              </a:cxn>
              <a:cxn ang="0">
                <a:pos x="126" y="17"/>
              </a:cxn>
              <a:cxn ang="0">
                <a:pos x="146" y="19"/>
              </a:cxn>
              <a:cxn ang="0">
                <a:pos x="186" y="11"/>
              </a:cxn>
              <a:cxn ang="0">
                <a:pos x="208" y="4"/>
              </a:cxn>
              <a:cxn ang="0">
                <a:pos x="220" y="1"/>
              </a:cxn>
              <a:cxn ang="0">
                <a:pos x="231" y="0"/>
              </a:cxn>
            </a:cxnLst>
            <a:rect l="0" t="0" r="r" b="b"/>
            <a:pathLst>
              <a:path w="231" h="24">
                <a:moveTo>
                  <a:pt x="0" y="24"/>
                </a:moveTo>
                <a:lnTo>
                  <a:pt x="34" y="22"/>
                </a:lnTo>
                <a:lnTo>
                  <a:pt x="65" y="18"/>
                </a:lnTo>
                <a:lnTo>
                  <a:pt x="103" y="17"/>
                </a:lnTo>
                <a:lnTo>
                  <a:pt x="126" y="17"/>
                </a:lnTo>
                <a:lnTo>
                  <a:pt x="146" y="19"/>
                </a:lnTo>
                <a:lnTo>
                  <a:pt x="186" y="11"/>
                </a:lnTo>
                <a:lnTo>
                  <a:pt x="208" y="4"/>
                </a:lnTo>
                <a:lnTo>
                  <a:pt x="220" y="1"/>
                </a:lnTo>
                <a:lnTo>
                  <a:pt x="231" y="0"/>
                </a:lnTo>
              </a:path>
            </a:pathLst>
          </a:custGeom>
          <a:noFill/>
          <a:ln w="0">
            <a:solidFill>
              <a:srgbClr val="000000"/>
            </a:solidFill>
            <a:prstDash val="solid"/>
            <a:round/>
            <a:headEnd/>
            <a:tailEnd/>
          </a:ln>
        </p:spPr>
        <p:txBody>
          <a:bodyPr/>
          <a:lstStyle/>
          <a:p>
            <a:endParaRPr lang="en-GB"/>
          </a:p>
        </p:txBody>
      </p:sp>
      <p:sp>
        <p:nvSpPr>
          <p:cNvPr id="136" name="Freeform 2531"/>
          <p:cNvSpPr>
            <a:spLocks/>
          </p:cNvSpPr>
          <p:nvPr>
            <p:custDataLst>
              <p:tags r:id="rId127"/>
            </p:custDataLst>
          </p:nvPr>
        </p:nvSpPr>
        <p:spPr bwMode="auto">
          <a:xfrm>
            <a:off x="5869525" y="2666603"/>
            <a:ext cx="147222" cy="11623"/>
          </a:xfrm>
          <a:custGeom>
            <a:avLst/>
            <a:gdLst/>
            <a:ahLst/>
            <a:cxnLst>
              <a:cxn ang="0">
                <a:pos x="0" y="8"/>
              </a:cxn>
              <a:cxn ang="0">
                <a:pos x="9" y="9"/>
              </a:cxn>
              <a:cxn ang="0">
                <a:pos x="16" y="9"/>
              </a:cxn>
              <a:cxn ang="0">
                <a:pos x="20" y="10"/>
              </a:cxn>
              <a:cxn ang="0">
                <a:pos x="30" y="11"/>
              </a:cxn>
              <a:cxn ang="0">
                <a:pos x="37" y="11"/>
              </a:cxn>
              <a:cxn ang="0">
                <a:pos x="44" y="11"/>
              </a:cxn>
              <a:cxn ang="0">
                <a:pos x="51" y="11"/>
              </a:cxn>
              <a:cxn ang="0">
                <a:pos x="59" y="12"/>
              </a:cxn>
              <a:cxn ang="0">
                <a:pos x="61" y="12"/>
              </a:cxn>
              <a:cxn ang="0">
                <a:pos x="77" y="12"/>
              </a:cxn>
              <a:cxn ang="0">
                <a:pos x="80" y="12"/>
              </a:cxn>
              <a:cxn ang="0">
                <a:pos x="84" y="12"/>
              </a:cxn>
              <a:cxn ang="0">
                <a:pos x="87" y="11"/>
              </a:cxn>
              <a:cxn ang="0">
                <a:pos x="92" y="10"/>
              </a:cxn>
              <a:cxn ang="0">
                <a:pos x="95" y="10"/>
              </a:cxn>
              <a:cxn ang="0">
                <a:pos x="97" y="9"/>
              </a:cxn>
              <a:cxn ang="0">
                <a:pos x="105" y="8"/>
              </a:cxn>
              <a:cxn ang="0">
                <a:pos x="107" y="7"/>
              </a:cxn>
              <a:cxn ang="0">
                <a:pos x="113" y="7"/>
              </a:cxn>
              <a:cxn ang="0">
                <a:pos x="119" y="6"/>
              </a:cxn>
              <a:cxn ang="0">
                <a:pos x="128" y="4"/>
              </a:cxn>
              <a:cxn ang="0">
                <a:pos x="139" y="3"/>
              </a:cxn>
              <a:cxn ang="0">
                <a:pos x="152" y="0"/>
              </a:cxn>
            </a:cxnLst>
            <a:rect l="0" t="0" r="r" b="b"/>
            <a:pathLst>
              <a:path w="152" h="12">
                <a:moveTo>
                  <a:pt x="0" y="8"/>
                </a:moveTo>
                <a:lnTo>
                  <a:pt x="9" y="9"/>
                </a:lnTo>
                <a:lnTo>
                  <a:pt x="16" y="9"/>
                </a:lnTo>
                <a:lnTo>
                  <a:pt x="20" y="10"/>
                </a:lnTo>
                <a:lnTo>
                  <a:pt x="30" y="11"/>
                </a:lnTo>
                <a:lnTo>
                  <a:pt x="37" y="11"/>
                </a:lnTo>
                <a:lnTo>
                  <a:pt x="44" y="11"/>
                </a:lnTo>
                <a:lnTo>
                  <a:pt x="51" y="11"/>
                </a:lnTo>
                <a:lnTo>
                  <a:pt x="59" y="12"/>
                </a:lnTo>
                <a:lnTo>
                  <a:pt x="61" y="12"/>
                </a:lnTo>
                <a:lnTo>
                  <a:pt x="77" y="12"/>
                </a:lnTo>
                <a:lnTo>
                  <a:pt x="80" y="12"/>
                </a:lnTo>
                <a:lnTo>
                  <a:pt x="84" y="12"/>
                </a:lnTo>
                <a:lnTo>
                  <a:pt x="87" y="11"/>
                </a:lnTo>
                <a:lnTo>
                  <a:pt x="92" y="10"/>
                </a:lnTo>
                <a:lnTo>
                  <a:pt x="95" y="10"/>
                </a:lnTo>
                <a:lnTo>
                  <a:pt x="97" y="9"/>
                </a:lnTo>
                <a:lnTo>
                  <a:pt x="105" y="8"/>
                </a:lnTo>
                <a:lnTo>
                  <a:pt x="107" y="7"/>
                </a:lnTo>
                <a:lnTo>
                  <a:pt x="113" y="7"/>
                </a:lnTo>
                <a:lnTo>
                  <a:pt x="119" y="6"/>
                </a:lnTo>
                <a:lnTo>
                  <a:pt x="128" y="4"/>
                </a:lnTo>
                <a:lnTo>
                  <a:pt x="139" y="3"/>
                </a:lnTo>
                <a:lnTo>
                  <a:pt x="152" y="0"/>
                </a:lnTo>
              </a:path>
            </a:pathLst>
          </a:custGeom>
          <a:noFill/>
          <a:ln w="0">
            <a:solidFill>
              <a:srgbClr val="000000"/>
            </a:solidFill>
            <a:prstDash val="solid"/>
            <a:round/>
            <a:headEnd/>
            <a:tailEnd/>
          </a:ln>
        </p:spPr>
        <p:txBody>
          <a:bodyPr/>
          <a:lstStyle/>
          <a:p>
            <a:endParaRPr lang="en-GB"/>
          </a:p>
        </p:txBody>
      </p:sp>
      <p:sp>
        <p:nvSpPr>
          <p:cNvPr id="137" name="Freeform 2532"/>
          <p:cNvSpPr>
            <a:spLocks/>
          </p:cNvSpPr>
          <p:nvPr>
            <p:custDataLst>
              <p:tags r:id="rId128"/>
            </p:custDataLst>
          </p:nvPr>
        </p:nvSpPr>
        <p:spPr bwMode="auto">
          <a:xfrm>
            <a:off x="5929576" y="2685974"/>
            <a:ext cx="110417" cy="13559"/>
          </a:xfrm>
          <a:custGeom>
            <a:avLst/>
            <a:gdLst/>
            <a:ahLst/>
            <a:cxnLst>
              <a:cxn ang="0">
                <a:pos x="0" y="14"/>
              </a:cxn>
              <a:cxn ang="0">
                <a:pos x="14" y="14"/>
              </a:cxn>
              <a:cxn ang="0">
                <a:pos x="17" y="14"/>
              </a:cxn>
              <a:cxn ang="0">
                <a:pos x="21" y="13"/>
              </a:cxn>
              <a:cxn ang="0">
                <a:pos x="26" y="13"/>
              </a:cxn>
              <a:cxn ang="0">
                <a:pos x="30" y="12"/>
              </a:cxn>
              <a:cxn ang="0">
                <a:pos x="33" y="11"/>
              </a:cxn>
              <a:cxn ang="0">
                <a:pos x="35" y="11"/>
              </a:cxn>
              <a:cxn ang="0">
                <a:pos x="43" y="10"/>
              </a:cxn>
              <a:cxn ang="0">
                <a:pos x="45" y="8"/>
              </a:cxn>
              <a:cxn ang="0">
                <a:pos x="50" y="8"/>
              </a:cxn>
              <a:cxn ang="0">
                <a:pos x="57" y="7"/>
              </a:cxn>
              <a:cxn ang="0">
                <a:pos x="65" y="6"/>
              </a:cxn>
              <a:cxn ang="0">
                <a:pos x="78" y="4"/>
              </a:cxn>
              <a:cxn ang="0">
                <a:pos x="91" y="2"/>
              </a:cxn>
              <a:cxn ang="0">
                <a:pos x="112" y="0"/>
              </a:cxn>
            </a:cxnLst>
            <a:rect l="0" t="0" r="r" b="b"/>
            <a:pathLst>
              <a:path w="112" h="14">
                <a:moveTo>
                  <a:pt x="0" y="14"/>
                </a:moveTo>
                <a:lnTo>
                  <a:pt x="14" y="14"/>
                </a:lnTo>
                <a:lnTo>
                  <a:pt x="17" y="14"/>
                </a:lnTo>
                <a:lnTo>
                  <a:pt x="21" y="13"/>
                </a:lnTo>
                <a:lnTo>
                  <a:pt x="26" y="13"/>
                </a:lnTo>
                <a:lnTo>
                  <a:pt x="30" y="12"/>
                </a:lnTo>
                <a:lnTo>
                  <a:pt x="33" y="11"/>
                </a:lnTo>
                <a:lnTo>
                  <a:pt x="35" y="11"/>
                </a:lnTo>
                <a:lnTo>
                  <a:pt x="43" y="10"/>
                </a:lnTo>
                <a:lnTo>
                  <a:pt x="45" y="8"/>
                </a:lnTo>
                <a:lnTo>
                  <a:pt x="50" y="8"/>
                </a:lnTo>
                <a:lnTo>
                  <a:pt x="57" y="7"/>
                </a:lnTo>
                <a:lnTo>
                  <a:pt x="65" y="6"/>
                </a:lnTo>
                <a:lnTo>
                  <a:pt x="78" y="4"/>
                </a:lnTo>
                <a:lnTo>
                  <a:pt x="91" y="2"/>
                </a:lnTo>
                <a:lnTo>
                  <a:pt x="112" y="0"/>
                </a:lnTo>
              </a:path>
            </a:pathLst>
          </a:custGeom>
          <a:noFill/>
          <a:ln w="0">
            <a:solidFill>
              <a:srgbClr val="000000"/>
            </a:solidFill>
            <a:prstDash val="solid"/>
            <a:round/>
            <a:headEnd/>
            <a:tailEnd/>
          </a:ln>
        </p:spPr>
        <p:txBody>
          <a:bodyPr/>
          <a:lstStyle/>
          <a:p>
            <a:endParaRPr lang="en-GB"/>
          </a:p>
        </p:txBody>
      </p:sp>
      <p:sp>
        <p:nvSpPr>
          <p:cNvPr id="138" name="Freeform 2533"/>
          <p:cNvSpPr>
            <a:spLocks/>
          </p:cNvSpPr>
          <p:nvPr>
            <p:custDataLst>
              <p:tags r:id="rId129"/>
            </p:custDataLst>
          </p:nvPr>
        </p:nvSpPr>
        <p:spPr bwMode="auto">
          <a:xfrm>
            <a:off x="5577017" y="2684037"/>
            <a:ext cx="311880" cy="21309"/>
          </a:xfrm>
          <a:custGeom>
            <a:avLst/>
            <a:gdLst/>
            <a:ahLst/>
            <a:cxnLst>
              <a:cxn ang="0">
                <a:pos x="0" y="3"/>
              </a:cxn>
              <a:cxn ang="0">
                <a:pos x="7" y="4"/>
              </a:cxn>
              <a:cxn ang="0">
                <a:pos x="25" y="11"/>
              </a:cxn>
              <a:cxn ang="0">
                <a:pos x="34" y="14"/>
              </a:cxn>
              <a:cxn ang="0">
                <a:pos x="41" y="14"/>
              </a:cxn>
              <a:cxn ang="0">
                <a:pos x="44" y="15"/>
              </a:cxn>
              <a:cxn ang="0">
                <a:pos x="48" y="16"/>
              </a:cxn>
              <a:cxn ang="0">
                <a:pos x="57" y="18"/>
              </a:cxn>
              <a:cxn ang="0">
                <a:pos x="61" y="18"/>
              </a:cxn>
              <a:cxn ang="0">
                <a:pos x="64" y="18"/>
              </a:cxn>
              <a:cxn ang="0">
                <a:pos x="70" y="19"/>
              </a:cxn>
              <a:cxn ang="0">
                <a:pos x="73" y="19"/>
              </a:cxn>
              <a:cxn ang="0">
                <a:pos x="79" y="20"/>
              </a:cxn>
              <a:cxn ang="0">
                <a:pos x="90" y="21"/>
              </a:cxn>
              <a:cxn ang="0">
                <a:pos x="106" y="22"/>
              </a:cxn>
              <a:cxn ang="0">
                <a:pos x="115" y="21"/>
              </a:cxn>
              <a:cxn ang="0">
                <a:pos x="128" y="21"/>
              </a:cxn>
              <a:cxn ang="0">
                <a:pos x="138" y="21"/>
              </a:cxn>
              <a:cxn ang="0">
                <a:pos x="147" y="21"/>
              </a:cxn>
              <a:cxn ang="0">
                <a:pos x="152" y="21"/>
              </a:cxn>
              <a:cxn ang="0">
                <a:pos x="158" y="21"/>
              </a:cxn>
              <a:cxn ang="0">
                <a:pos x="165" y="21"/>
              </a:cxn>
              <a:cxn ang="0">
                <a:pos x="169" y="21"/>
              </a:cxn>
              <a:cxn ang="0">
                <a:pos x="177" y="20"/>
              </a:cxn>
              <a:cxn ang="0">
                <a:pos x="183" y="19"/>
              </a:cxn>
              <a:cxn ang="0">
                <a:pos x="189" y="17"/>
              </a:cxn>
              <a:cxn ang="0">
                <a:pos x="191" y="17"/>
              </a:cxn>
              <a:cxn ang="0">
                <a:pos x="193" y="16"/>
              </a:cxn>
              <a:cxn ang="0">
                <a:pos x="196" y="16"/>
              </a:cxn>
              <a:cxn ang="0">
                <a:pos x="202" y="14"/>
              </a:cxn>
              <a:cxn ang="0">
                <a:pos x="207" y="11"/>
              </a:cxn>
              <a:cxn ang="0">
                <a:pos x="218" y="13"/>
              </a:cxn>
              <a:cxn ang="0">
                <a:pos x="222" y="11"/>
              </a:cxn>
              <a:cxn ang="0">
                <a:pos x="231" y="11"/>
              </a:cxn>
              <a:cxn ang="0">
                <a:pos x="235" y="9"/>
              </a:cxn>
              <a:cxn ang="0">
                <a:pos x="240" y="9"/>
              </a:cxn>
              <a:cxn ang="0">
                <a:pos x="257" y="7"/>
              </a:cxn>
              <a:cxn ang="0">
                <a:pos x="277" y="5"/>
              </a:cxn>
              <a:cxn ang="0">
                <a:pos x="323" y="0"/>
              </a:cxn>
            </a:cxnLst>
            <a:rect l="0" t="0" r="r" b="b"/>
            <a:pathLst>
              <a:path w="323" h="22">
                <a:moveTo>
                  <a:pt x="0" y="3"/>
                </a:moveTo>
                <a:lnTo>
                  <a:pt x="7" y="4"/>
                </a:lnTo>
                <a:lnTo>
                  <a:pt x="25" y="11"/>
                </a:lnTo>
                <a:lnTo>
                  <a:pt x="34" y="14"/>
                </a:lnTo>
                <a:lnTo>
                  <a:pt x="41" y="14"/>
                </a:lnTo>
                <a:lnTo>
                  <a:pt x="44" y="15"/>
                </a:lnTo>
                <a:lnTo>
                  <a:pt x="48" y="16"/>
                </a:lnTo>
                <a:lnTo>
                  <a:pt x="57" y="18"/>
                </a:lnTo>
                <a:lnTo>
                  <a:pt x="61" y="18"/>
                </a:lnTo>
                <a:lnTo>
                  <a:pt x="64" y="18"/>
                </a:lnTo>
                <a:lnTo>
                  <a:pt x="70" y="19"/>
                </a:lnTo>
                <a:lnTo>
                  <a:pt x="73" y="19"/>
                </a:lnTo>
                <a:lnTo>
                  <a:pt x="79" y="20"/>
                </a:lnTo>
                <a:lnTo>
                  <a:pt x="90" y="21"/>
                </a:lnTo>
                <a:lnTo>
                  <a:pt x="106" y="22"/>
                </a:lnTo>
                <a:lnTo>
                  <a:pt x="115" y="21"/>
                </a:lnTo>
                <a:lnTo>
                  <a:pt x="128" y="21"/>
                </a:lnTo>
                <a:lnTo>
                  <a:pt x="138" y="21"/>
                </a:lnTo>
                <a:lnTo>
                  <a:pt x="147" y="21"/>
                </a:lnTo>
                <a:lnTo>
                  <a:pt x="152" y="21"/>
                </a:lnTo>
                <a:lnTo>
                  <a:pt x="158" y="21"/>
                </a:lnTo>
                <a:lnTo>
                  <a:pt x="165" y="21"/>
                </a:lnTo>
                <a:lnTo>
                  <a:pt x="169" y="21"/>
                </a:lnTo>
                <a:lnTo>
                  <a:pt x="177" y="20"/>
                </a:lnTo>
                <a:lnTo>
                  <a:pt x="183" y="19"/>
                </a:lnTo>
                <a:lnTo>
                  <a:pt x="189" y="17"/>
                </a:lnTo>
                <a:lnTo>
                  <a:pt x="191" y="17"/>
                </a:lnTo>
                <a:lnTo>
                  <a:pt x="193" y="16"/>
                </a:lnTo>
                <a:lnTo>
                  <a:pt x="196" y="16"/>
                </a:lnTo>
                <a:lnTo>
                  <a:pt x="202" y="14"/>
                </a:lnTo>
                <a:lnTo>
                  <a:pt x="207" y="11"/>
                </a:lnTo>
                <a:lnTo>
                  <a:pt x="218" y="13"/>
                </a:lnTo>
                <a:lnTo>
                  <a:pt x="222" y="11"/>
                </a:lnTo>
                <a:lnTo>
                  <a:pt x="231" y="11"/>
                </a:lnTo>
                <a:lnTo>
                  <a:pt x="235" y="9"/>
                </a:lnTo>
                <a:lnTo>
                  <a:pt x="240" y="9"/>
                </a:lnTo>
                <a:lnTo>
                  <a:pt x="257" y="7"/>
                </a:lnTo>
                <a:lnTo>
                  <a:pt x="277" y="5"/>
                </a:lnTo>
                <a:lnTo>
                  <a:pt x="323" y="0"/>
                </a:lnTo>
              </a:path>
            </a:pathLst>
          </a:custGeom>
          <a:noFill/>
          <a:ln w="0">
            <a:solidFill>
              <a:srgbClr val="000000"/>
            </a:solidFill>
            <a:prstDash val="solid"/>
            <a:round/>
            <a:headEnd/>
            <a:tailEnd/>
          </a:ln>
        </p:spPr>
        <p:txBody>
          <a:bodyPr/>
          <a:lstStyle/>
          <a:p>
            <a:endParaRPr lang="en-GB"/>
          </a:p>
        </p:txBody>
      </p:sp>
      <p:sp>
        <p:nvSpPr>
          <p:cNvPr id="139" name="Freeform 2534"/>
          <p:cNvSpPr>
            <a:spLocks/>
          </p:cNvSpPr>
          <p:nvPr>
            <p:custDataLst>
              <p:tags r:id="rId130"/>
            </p:custDataLst>
          </p:nvPr>
        </p:nvSpPr>
        <p:spPr bwMode="auto">
          <a:xfrm>
            <a:off x="6365432" y="2565872"/>
            <a:ext cx="75548" cy="36805"/>
          </a:xfrm>
          <a:custGeom>
            <a:avLst/>
            <a:gdLst/>
            <a:ahLst/>
            <a:cxnLst>
              <a:cxn ang="0">
                <a:pos x="78" y="2"/>
              </a:cxn>
              <a:cxn ang="0">
                <a:pos x="72" y="0"/>
              </a:cxn>
              <a:cxn ang="0">
                <a:pos x="65" y="2"/>
              </a:cxn>
              <a:cxn ang="0">
                <a:pos x="32" y="25"/>
              </a:cxn>
              <a:cxn ang="0">
                <a:pos x="10" y="34"/>
              </a:cxn>
              <a:cxn ang="0">
                <a:pos x="0" y="39"/>
              </a:cxn>
            </a:cxnLst>
            <a:rect l="0" t="0" r="r" b="b"/>
            <a:pathLst>
              <a:path w="78" h="39">
                <a:moveTo>
                  <a:pt x="78" y="2"/>
                </a:moveTo>
                <a:lnTo>
                  <a:pt x="72" y="0"/>
                </a:lnTo>
                <a:lnTo>
                  <a:pt x="65" y="2"/>
                </a:lnTo>
                <a:lnTo>
                  <a:pt x="32" y="25"/>
                </a:lnTo>
                <a:lnTo>
                  <a:pt x="10" y="34"/>
                </a:lnTo>
                <a:lnTo>
                  <a:pt x="0" y="39"/>
                </a:lnTo>
              </a:path>
            </a:pathLst>
          </a:custGeom>
          <a:noFill/>
          <a:ln w="0">
            <a:solidFill>
              <a:srgbClr val="000000"/>
            </a:solidFill>
            <a:prstDash val="solid"/>
            <a:round/>
            <a:headEnd/>
            <a:tailEnd/>
          </a:ln>
        </p:spPr>
        <p:txBody>
          <a:bodyPr/>
          <a:lstStyle/>
          <a:p>
            <a:endParaRPr lang="en-GB"/>
          </a:p>
        </p:txBody>
      </p:sp>
      <p:sp>
        <p:nvSpPr>
          <p:cNvPr id="140" name="Freeform 2535"/>
          <p:cNvSpPr>
            <a:spLocks/>
          </p:cNvSpPr>
          <p:nvPr>
            <p:custDataLst>
              <p:tags r:id="rId131"/>
            </p:custDataLst>
          </p:nvPr>
        </p:nvSpPr>
        <p:spPr bwMode="auto">
          <a:xfrm>
            <a:off x="6026432" y="2637545"/>
            <a:ext cx="288634" cy="36806"/>
          </a:xfrm>
          <a:custGeom>
            <a:avLst/>
            <a:gdLst/>
            <a:ahLst/>
            <a:cxnLst>
              <a:cxn ang="0">
                <a:pos x="0" y="38"/>
              </a:cxn>
              <a:cxn ang="0">
                <a:pos x="22" y="36"/>
              </a:cxn>
              <a:cxn ang="0">
                <a:pos x="58" y="35"/>
              </a:cxn>
              <a:cxn ang="0">
                <a:pos x="90" y="29"/>
              </a:cxn>
              <a:cxn ang="0">
                <a:pos x="128" y="29"/>
              </a:cxn>
              <a:cxn ang="0">
                <a:pos x="151" y="28"/>
              </a:cxn>
              <a:cxn ang="0">
                <a:pos x="171" y="30"/>
              </a:cxn>
              <a:cxn ang="0">
                <a:pos x="208" y="23"/>
              </a:cxn>
              <a:cxn ang="0">
                <a:pos x="233" y="15"/>
              </a:cxn>
              <a:cxn ang="0">
                <a:pos x="244" y="12"/>
              </a:cxn>
              <a:cxn ang="0">
                <a:pos x="273" y="10"/>
              </a:cxn>
              <a:cxn ang="0">
                <a:pos x="297" y="0"/>
              </a:cxn>
            </a:cxnLst>
            <a:rect l="0" t="0" r="r" b="b"/>
            <a:pathLst>
              <a:path w="297" h="38">
                <a:moveTo>
                  <a:pt x="0" y="38"/>
                </a:moveTo>
                <a:lnTo>
                  <a:pt x="22" y="36"/>
                </a:lnTo>
                <a:lnTo>
                  <a:pt x="58" y="35"/>
                </a:lnTo>
                <a:lnTo>
                  <a:pt x="90" y="29"/>
                </a:lnTo>
                <a:lnTo>
                  <a:pt x="128" y="29"/>
                </a:lnTo>
                <a:lnTo>
                  <a:pt x="151" y="28"/>
                </a:lnTo>
                <a:lnTo>
                  <a:pt x="171" y="30"/>
                </a:lnTo>
                <a:lnTo>
                  <a:pt x="208" y="23"/>
                </a:lnTo>
                <a:lnTo>
                  <a:pt x="233" y="15"/>
                </a:lnTo>
                <a:lnTo>
                  <a:pt x="244" y="12"/>
                </a:lnTo>
                <a:lnTo>
                  <a:pt x="273" y="10"/>
                </a:lnTo>
                <a:lnTo>
                  <a:pt x="297" y="0"/>
                </a:lnTo>
              </a:path>
            </a:pathLst>
          </a:custGeom>
          <a:noFill/>
          <a:ln w="0">
            <a:solidFill>
              <a:srgbClr val="000000"/>
            </a:solidFill>
            <a:prstDash val="solid"/>
            <a:round/>
            <a:headEnd/>
            <a:tailEnd/>
          </a:ln>
        </p:spPr>
        <p:txBody>
          <a:bodyPr/>
          <a:lstStyle/>
          <a:p>
            <a:endParaRPr lang="en-GB"/>
          </a:p>
        </p:txBody>
      </p:sp>
      <p:sp>
        <p:nvSpPr>
          <p:cNvPr id="141" name="Freeform 2536"/>
          <p:cNvSpPr>
            <a:spLocks/>
          </p:cNvSpPr>
          <p:nvPr>
            <p:custDataLst>
              <p:tags r:id="rId132"/>
            </p:custDataLst>
          </p:nvPr>
        </p:nvSpPr>
        <p:spPr bwMode="auto">
          <a:xfrm>
            <a:off x="5565394" y="2656917"/>
            <a:ext cx="278948" cy="21309"/>
          </a:xfrm>
          <a:custGeom>
            <a:avLst/>
            <a:gdLst/>
            <a:ahLst/>
            <a:cxnLst>
              <a:cxn ang="0">
                <a:pos x="0" y="0"/>
              </a:cxn>
              <a:cxn ang="0">
                <a:pos x="20" y="5"/>
              </a:cxn>
              <a:cxn ang="0">
                <a:pos x="37" y="11"/>
              </a:cxn>
              <a:cxn ang="0">
                <a:pos x="46" y="13"/>
              </a:cxn>
              <a:cxn ang="0">
                <a:pos x="54" y="14"/>
              </a:cxn>
              <a:cxn ang="0">
                <a:pos x="56" y="14"/>
              </a:cxn>
              <a:cxn ang="0">
                <a:pos x="60" y="16"/>
              </a:cxn>
              <a:cxn ang="0">
                <a:pos x="69" y="18"/>
              </a:cxn>
              <a:cxn ang="0">
                <a:pos x="73" y="18"/>
              </a:cxn>
              <a:cxn ang="0">
                <a:pos x="75" y="19"/>
              </a:cxn>
              <a:cxn ang="0">
                <a:pos x="81" y="19"/>
              </a:cxn>
              <a:cxn ang="0">
                <a:pos x="85" y="19"/>
              </a:cxn>
              <a:cxn ang="0">
                <a:pos x="90" y="20"/>
              </a:cxn>
              <a:cxn ang="0">
                <a:pos x="101" y="21"/>
              </a:cxn>
              <a:cxn ang="0">
                <a:pos x="117" y="22"/>
              </a:cxn>
              <a:cxn ang="0">
                <a:pos x="126" y="21"/>
              </a:cxn>
              <a:cxn ang="0">
                <a:pos x="138" y="21"/>
              </a:cxn>
              <a:cxn ang="0">
                <a:pos x="149" y="21"/>
              </a:cxn>
              <a:cxn ang="0">
                <a:pos x="158" y="21"/>
              </a:cxn>
              <a:cxn ang="0">
                <a:pos x="163" y="22"/>
              </a:cxn>
              <a:cxn ang="0">
                <a:pos x="169" y="21"/>
              </a:cxn>
              <a:cxn ang="0">
                <a:pos x="177" y="21"/>
              </a:cxn>
              <a:cxn ang="0">
                <a:pos x="180" y="22"/>
              </a:cxn>
              <a:cxn ang="0">
                <a:pos x="187" y="21"/>
              </a:cxn>
              <a:cxn ang="0">
                <a:pos x="192" y="20"/>
              </a:cxn>
              <a:cxn ang="0">
                <a:pos x="198" y="17"/>
              </a:cxn>
              <a:cxn ang="0">
                <a:pos x="201" y="17"/>
              </a:cxn>
              <a:cxn ang="0">
                <a:pos x="203" y="17"/>
              </a:cxn>
              <a:cxn ang="0">
                <a:pos x="206" y="16"/>
              </a:cxn>
              <a:cxn ang="0">
                <a:pos x="211" y="14"/>
              </a:cxn>
              <a:cxn ang="0">
                <a:pos x="217" y="12"/>
              </a:cxn>
              <a:cxn ang="0">
                <a:pos x="229" y="12"/>
              </a:cxn>
              <a:cxn ang="0">
                <a:pos x="232" y="12"/>
              </a:cxn>
              <a:cxn ang="0">
                <a:pos x="240" y="12"/>
              </a:cxn>
              <a:cxn ang="0">
                <a:pos x="244" y="10"/>
              </a:cxn>
              <a:cxn ang="0">
                <a:pos x="246" y="9"/>
              </a:cxn>
              <a:cxn ang="0">
                <a:pos x="250" y="9"/>
              </a:cxn>
              <a:cxn ang="0">
                <a:pos x="267" y="8"/>
              </a:cxn>
              <a:cxn ang="0">
                <a:pos x="288" y="5"/>
              </a:cxn>
            </a:cxnLst>
            <a:rect l="0" t="0" r="r" b="b"/>
            <a:pathLst>
              <a:path w="288" h="22">
                <a:moveTo>
                  <a:pt x="0" y="0"/>
                </a:moveTo>
                <a:lnTo>
                  <a:pt x="20" y="5"/>
                </a:lnTo>
                <a:lnTo>
                  <a:pt x="37" y="11"/>
                </a:lnTo>
                <a:lnTo>
                  <a:pt x="46" y="13"/>
                </a:lnTo>
                <a:lnTo>
                  <a:pt x="54" y="14"/>
                </a:lnTo>
                <a:lnTo>
                  <a:pt x="56" y="14"/>
                </a:lnTo>
                <a:lnTo>
                  <a:pt x="60" y="16"/>
                </a:lnTo>
                <a:lnTo>
                  <a:pt x="69" y="18"/>
                </a:lnTo>
                <a:lnTo>
                  <a:pt x="73" y="18"/>
                </a:lnTo>
                <a:lnTo>
                  <a:pt x="75" y="19"/>
                </a:lnTo>
                <a:lnTo>
                  <a:pt x="81" y="19"/>
                </a:lnTo>
                <a:lnTo>
                  <a:pt x="85" y="19"/>
                </a:lnTo>
                <a:lnTo>
                  <a:pt x="90" y="20"/>
                </a:lnTo>
                <a:lnTo>
                  <a:pt x="101" y="21"/>
                </a:lnTo>
                <a:lnTo>
                  <a:pt x="117" y="22"/>
                </a:lnTo>
                <a:lnTo>
                  <a:pt x="126" y="21"/>
                </a:lnTo>
                <a:lnTo>
                  <a:pt x="138" y="21"/>
                </a:lnTo>
                <a:lnTo>
                  <a:pt x="149" y="21"/>
                </a:lnTo>
                <a:lnTo>
                  <a:pt x="158" y="21"/>
                </a:lnTo>
                <a:lnTo>
                  <a:pt x="163" y="22"/>
                </a:lnTo>
                <a:lnTo>
                  <a:pt x="169" y="21"/>
                </a:lnTo>
                <a:lnTo>
                  <a:pt x="177" y="21"/>
                </a:lnTo>
                <a:lnTo>
                  <a:pt x="180" y="22"/>
                </a:lnTo>
                <a:lnTo>
                  <a:pt x="187" y="21"/>
                </a:lnTo>
                <a:lnTo>
                  <a:pt x="192" y="20"/>
                </a:lnTo>
                <a:lnTo>
                  <a:pt x="198" y="17"/>
                </a:lnTo>
                <a:lnTo>
                  <a:pt x="201" y="17"/>
                </a:lnTo>
                <a:lnTo>
                  <a:pt x="203" y="17"/>
                </a:lnTo>
                <a:lnTo>
                  <a:pt x="206" y="16"/>
                </a:lnTo>
                <a:lnTo>
                  <a:pt x="211" y="14"/>
                </a:lnTo>
                <a:lnTo>
                  <a:pt x="217" y="12"/>
                </a:lnTo>
                <a:lnTo>
                  <a:pt x="229" y="12"/>
                </a:lnTo>
                <a:lnTo>
                  <a:pt x="232" y="12"/>
                </a:lnTo>
                <a:lnTo>
                  <a:pt x="240" y="12"/>
                </a:lnTo>
                <a:lnTo>
                  <a:pt x="244" y="10"/>
                </a:lnTo>
                <a:lnTo>
                  <a:pt x="246" y="9"/>
                </a:lnTo>
                <a:lnTo>
                  <a:pt x="250" y="9"/>
                </a:lnTo>
                <a:lnTo>
                  <a:pt x="267" y="8"/>
                </a:lnTo>
                <a:lnTo>
                  <a:pt x="288" y="5"/>
                </a:lnTo>
              </a:path>
            </a:pathLst>
          </a:custGeom>
          <a:noFill/>
          <a:ln w="0">
            <a:solidFill>
              <a:srgbClr val="000000"/>
            </a:solidFill>
            <a:prstDash val="solid"/>
            <a:round/>
            <a:headEnd/>
            <a:tailEnd/>
          </a:ln>
        </p:spPr>
        <p:txBody>
          <a:bodyPr/>
          <a:lstStyle/>
          <a:p>
            <a:endParaRPr lang="en-GB"/>
          </a:p>
        </p:txBody>
      </p:sp>
      <p:sp>
        <p:nvSpPr>
          <p:cNvPr id="142" name="Freeform 2537"/>
          <p:cNvSpPr>
            <a:spLocks/>
          </p:cNvSpPr>
          <p:nvPr>
            <p:custDataLst>
              <p:tags r:id="rId133"/>
            </p:custDataLst>
          </p:nvPr>
        </p:nvSpPr>
        <p:spPr bwMode="auto">
          <a:xfrm>
            <a:off x="3672812" y="2579431"/>
            <a:ext cx="32931" cy="11623"/>
          </a:xfrm>
          <a:custGeom>
            <a:avLst/>
            <a:gdLst/>
            <a:ahLst/>
            <a:cxnLst>
              <a:cxn ang="0">
                <a:pos x="0" y="0"/>
              </a:cxn>
              <a:cxn ang="0">
                <a:pos x="21" y="3"/>
              </a:cxn>
              <a:cxn ang="0">
                <a:pos x="34" y="11"/>
              </a:cxn>
              <a:cxn ang="0">
                <a:pos x="36" y="12"/>
              </a:cxn>
            </a:cxnLst>
            <a:rect l="0" t="0" r="r" b="b"/>
            <a:pathLst>
              <a:path w="36" h="12">
                <a:moveTo>
                  <a:pt x="0" y="0"/>
                </a:moveTo>
                <a:lnTo>
                  <a:pt x="21" y="3"/>
                </a:lnTo>
                <a:lnTo>
                  <a:pt x="34" y="11"/>
                </a:lnTo>
                <a:lnTo>
                  <a:pt x="36" y="12"/>
                </a:lnTo>
              </a:path>
            </a:pathLst>
          </a:custGeom>
          <a:noFill/>
          <a:ln w="0">
            <a:solidFill>
              <a:srgbClr val="000000"/>
            </a:solidFill>
            <a:prstDash val="solid"/>
            <a:round/>
            <a:headEnd/>
            <a:tailEnd/>
          </a:ln>
        </p:spPr>
        <p:txBody>
          <a:bodyPr/>
          <a:lstStyle/>
          <a:p>
            <a:endParaRPr lang="en-GB"/>
          </a:p>
        </p:txBody>
      </p:sp>
      <p:sp>
        <p:nvSpPr>
          <p:cNvPr id="143" name="Freeform 2538"/>
          <p:cNvSpPr>
            <a:spLocks/>
          </p:cNvSpPr>
          <p:nvPr>
            <p:custDataLst>
              <p:tags r:id="rId134"/>
            </p:custDataLst>
          </p:nvPr>
        </p:nvSpPr>
        <p:spPr bwMode="auto">
          <a:xfrm>
            <a:off x="3973068" y="2623986"/>
            <a:ext cx="65863" cy="7749"/>
          </a:xfrm>
          <a:custGeom>
            <a:avLst/>
            <a:gdLst/>
            <a:ahLst/>
            <a:cxnLst>
              <a:cxn ang="0">
                <a:pos x="69" y="0"/>
              </a:cxn>
              <a:cxn ang="0">
                <a:pos x="39" y="0"/>
              </a:cxn>
              <a:cxn ang="0">
                <a:pos x="36" y="1"/>
              </a:cxn>
              <a:cxn ang="0">
                <a:pos x="0" y="8"/>
              </a:cxn>
            </a:cxnLst>
            <a:rect l="0" t="0" r="r" b="b"/>
            <a:pathLst>
              <a:path w="69" h="8">
                <a:moveTo>
                  <a:pt x="69" y="0"/>
                </a:moveTo>
                <a:lnTo>
                  <a:pt x="39" y="0"/>
                </a:lnTo>
                <a:lnTo>
                  <a:pt x="36" y="1"/>
                </a:lnTo>
                <a:lnTo>
                  <a:pt x="0" y="8"/>
                </a:lnTo>
              </a:path>
            </a:pathLst>
          </a:custGeom>
          <a:noFill/>
          <a:ln w="0">
            <a:solidFill>
              <a:srgbClr val="000000"/>
            </a:solidFill>
            <a:prstDash val="solid"/>
            <a:round/>
            <a:headEnd/>
            <a:tailEnd/>
          </a:ln>
        </p:spPr>
        <p:txBody>
          <a:bodyPr/>
          <a:lstStyle/>
          <a:p>
            <a:endParaRPr lang="en-GB"/>
          </a:p>
        </p:txBody>
      </p:sp>
      <p:sp>
        <p:nvSpPr>
          <p:cNvPr id="144" name="Freeform 2539"/>
          <p:cNvSpPr>
            <a:spLocks/>
          </p:cNvSpPr>
          <p:nvPr>
            <p:custDataLst>
              <p:tags r:id="rId135"/>
            </p:custDataLst>
          </p:nvPr>
        </p:nvSpPr>
        <p:spPr bwMode="auto">
          <a:xfrm>
            <a:off x="4040868" y="2627860"/>
            <a:ext cx="102668" cy="42617"/>
          </a:xfrm>
          <a:custGeom>
            <a:avLst/>
            <a:gdLst/>
            <a:ahLst/>
            <a:cxnLst>
              <a:cxn ang="0">
                <a:pos x="0" y="0"/>
              </a:cxn>
              <a:cxn ang="0">
                <a:pos x="32" y="22"/>
              </a:cxn>
              <a:cxn ang="0">
                <a:pos x="37" y="25"/>
              </a:cxn>
              <a:cxn ang="0">
                <a:pos x="52" y="25"/>
              </a:cxn>
              <a:cxn ang="0">
                <a:pos x="59" y="26"/>
              </a:cxn>
              <a:cxn ang="0">
                <a:pos x="67" y="29"/>
              </a:cxn>
              <a:cxn ang="0">
                <a:pos x="71" y="33"/>
              </a:cxn>
              <a:cxn ang="0">
                <a:pos x="91" y="41"/>
              </a:cxn>
              <a:cxn ang="0">
                <a:pos x="106" y="45"/>
              </a:cxn>
            </a:cxnLst>
            <a:rect l="0" t="0" r="r" b="b"/>
            <a:pathLst>
              <a:path w="106" h="45">
                <a:moveTo>
                  <a:pt x="0" y="0"/>
                </a:moveTo>
                <a:lnTo>
                  <a:pt x="32" y="22"/>
                </a:lnTo>
                <a:lnTo>
                  <a:pt x="37" y="25"/>
                </a:lnTo>
                <a:lnTo>
                  <a:pt x="52" y="25"/>
                </a:lnTo>
                <a:lnTo>
                  <a:pt x="59" y="26"/>
                </a:lnTo>
                <a:lnTo>
                  <a:pt x="67" y="29"/>
                </a:lnTo>
                <a:lnTo>
                  <a:pt x="71" y="33"/>
                </a:lnTo>
                <a:lnTo>
                  <a:pt x="91" y="41"/>
                </a:lnTo>
                <a:lnTo>
                  <a:pt x="106" y="45"/>
                </a:lnTo>
              </a:path>
            </a:pathLst>
          </a:custGeom>
          <a:noFill/>
          <a:ln w="0">
            <a:solidFill>
              <a:srgbClr val="000000"/>
            </a:solidFill>
            <a:prstDash val="solid"/>
            <a:round/>
            <a:headEnd/>
            <a:tailEnd/>
          </a:ln>
        </p:spPr>
        <p:txBody>
          <a:bodyPr/>
          <a:lstStyle/>
          <a:p>
            <a:endParaRPr lang="en-GB"/>
          </a:p>
        </p:txBody>
      </p:sp>
      <p:sp>
        <p:nvSpPr>
          <p:cNvPr id="145" name="Line 2540"/>
          <p:cNvSpPr>
            <a:spLocks noChangeShapeType="1"/>
          </p:cNvSpPr>
          <p:nvPr>
            <p:custDataLst>
              <p:tags r:id="rId136"/>
            </p:custDataLst>
          </p:nvPr>
        </p:nvSpPr>
        <p:spPr bwMode="auto">
          <a:xfrm flipH="1" flipV="1">
            <a:off x="2560896" y="2540689"/>
            <a:ext cx="17434" cy="5812"/>
          </a:xfrm>
          <a:prstGeom prst="line">
            <a:avLst/>
          </a:prstGeom>
          <a:noFill/>
          <a:ln w="0">
            <a:solidFill>
              <a:srgbClr val="000000"/>
            </a:solidFill>
            <a:round/>
            <a:headEnd/>
            <a:tailEnd/>
          </a:ln>
        </p:spPr>
        <p:txBody>
          <a:bodyPr/>
          <a:lstStyle/>
          <a:p>
            <a:endParaRPr lang="en-GB"/>
          </a:p>
        </p:txBody>
      </p:sp>
      <p:sp>
        <p:nvSpPr>
          <p:cNvPr id="146" name="Freeform 2541"/>
          <p:cNvSpPr>
            <a:spLocks/>
          </p:cNvSpPr>
          <p:nvPr>
            <p:custDataLst>
              <p:tags r:id="rId137"/>
            </p:custDataLst>
          </p:nvPr>
        </p:nvSpPr>
        <p:spPr bwMode="auto">
          <a:xfrm>
            <a:off x="3579829" y="2558123"/>
            <a:ext cx="79422" cy="19371"/>
          </a:xfrm>
          <a:custGeom>
            <a:avLst/>
            <a:gdLst/>
            <a:ahLst/>
            <a:cxnLst>
              <a:cxn ang="0">
                <a:pos x="82" y="19"/>
              </a:cxn>
              <a:cxn ang="0">
                <a:pos x="61" y="19"/>
              </a:cxn>
              <a:cxn ang="0">
                <a:pos x="45" y="18"/>
              </a:cxn>
              <a:cxn ang="0">
                <a:pos x="32" y="11"/>
              </a:cxn>
              <a:cxn ang="0">
                <a:pos x="26" y="7"/>
              </a:cxn>
              <a:cxn ang="0">
                <a:pos x="19" y="4"/>
              </a:cxn>
              <a:cxn ang="0">
                <a:pos x="4" y="1"/>
              </a:cxn>
              <a:cxn ang="0">
                <a:pos x="0" y="0"/>
              </a:cxn>
            </a:cxnLst>
            <a:rect l="0" t="0" r="r" b="b"/>
            <a:pathLst>
              <a:path w="82" h="19">
                <a:moveTo>
                  <a:pt x="82" y="19"/>
                </a:moveTo>
                <a:lnTo>
                  <a:pt x="61" y="19"/>
                </a:lnTo>
                <a:lnTo>
                  <a:pt x="45" y="18"/>
                </a:lnTo>
                <a:lnTo>
                  <a:pt x="32" y="11"/>
                </a:lnTo>
                <a:lnTo>
                  <a:pt x="26" y="7"/>
                </a:lnTo>
                <a:lnTo>
                  <a:pt x="19" y="4"/>
                </a:lnTo>
                <a:lnTo>
                  <a:pt x="4" y="1"/>
                </a:lnTo>
                <a:lnTo>
                  <a:pt x="0" y="0"/>
                </a:lnTo>
              </a:path>
            </a:pathLst>
          </a:custGeom>
          <a:noFill/>
          <a:ln w="0">
            <a:solidFill>
              <a:srgbClr val="000000"/>
            </a:solidFill>
            <a:prstDash val="solid"/>
            <a:round/>
            <a:headEnd/>
            <a:tailEnd/>
          </a:ln>
        </p:spPr>
        <p:txBody>
          <a:bodyPr/>
          <a:lstStyle/>
          <a:p>
            <a:endParaRPr lang="en-GB"/>
          </a:p>
        </p:txBody>
      </p:sp>
      <p:sp>
        <p:nvSpPr>
          <p:cNvPr id="147" name="Line 2542"/>
          <p:cNvSpPr>
            <a:spLocks noChangeShapeType="1"/>
          </p:cNvSpPr>
          <p:nvPr>
            <p:custDataLst>
              <p:tags r:id="rId138"/>
            </p:custDataLst>
          </p:nvPr>
        </p:nvSpPr>
        <p:spPr bwMode="auto">
          <a:xfrm flipH="1" flipV="1">
            <a:off x="2580267" y="2546501"/>
            <a:ext cx="38743" cy="13559"/>
          </a:xfrm>
          <a:prstGeom prst="line">
            <a:avLst/>
          </a:prstGeom>
          <a:noFill/>
          <a:ln w="0">
            <a:solidFill>
              <a:srgbClr val="000000"/>
            </a:solidFill>
            <a:round/>
            <a:headEnd/>
            <a:tailEnd/>
          </a:ln>
        </p:spPr>
        <p:txBody>
          <a:bodyPr/>
          <a:lstStyle/>
          <a:p>
            <a:endParaRPr lang="en-GB"/>
          </a:p>
        </p:txBody>
      </p:sp>
      <p:sp>
        <p:nvSpPr>
          <p:cNvPr id="148" name="Freeform 2543"/>
          <p:cNvSpPr>
            <a:spLocks/>
          </p:cNvSpPr>
          <p:nvPr>
            <p:custDataLst>
              <p:tags r:id="rId139"/>
            </p:custDataLst>
          </p:nvPr>
        </p:nvSpPr>
        <p:spPr bwMode="auto">
          <a:xfrm>
            <a:off x="3577892" y="2567808"/>
            <a:ext cx="75549" cy="19371"/>
          </a:xfrm>
          <a:custGeom>
            <a:avLst/>
            <a:gdLst/>
            <a:ahLst/>
            <a:cxnLst>
              <a:cxn ang="0">
                <a:pos x="79" y="21"/>
              </a:cxn>
              <a:cxn ang="0">
                <a:pos x="64" y="22"/>
              </a:cxn>
              <a:cxn ang="0">
                <a:pos x="47" y="20"/>
              </a:cxn>
              <a:cxn ang="0">
                <a:pos x="34" y="13"/>
              </a:cxn>
              <a:cxn ang="0">
                <a:pos x="28" y="9"/>
              </a:cxn>
              <a:cxn ang="0">
                <a:pos x="21" y="7"/>
              </a:cxn>
              <a:cxn ang="0">
                <a:pos x="6" y="3"/>
              </a:cxn>
              <a:cxn ang="0">
                <a:pos x="0" y="0"/>
              </a:cxn>
            </a:cxnLst>
            <a:rect l="0" t="0" r="r" b="b"/>
            <a:pathLst>
              <a:path w="79" h="22">
                <a:moveTo>
                  <a:pt x="79" y="21"/>
                </a:moveTo>
                <a:lnTo>
                  <a:pt x="64" y="22"/>
                </a:lnTo>
                <a:lnTo>
                  <a:pt x="47" y="20"/>
                </a:lnTo>
                <a:lnTo>
                  <a:pt x="34" y="13"/>
                </a:lnTo>
                <a:lnTo>
                  <a:pt x="28" y="9"/>
                </a:lnTo>
                <a:lnTo>
                  <a:pt x="21" y="7"/>
                </a:lnTo>
                <a:lnTo>
                  <a:pt x="6" y="3"/>
                </a:lnTo>
                <a:lnTo>
                  <a:pt x="0" y="0"/>
                </a:lnTo>
              </a:path>
            </a:pathLst>
          </a:custGeom>
          <a:noFill/>
          <a:ln w="0">
            <a:solidFill>
              <a:srgbClr val="000000"/>
            </a:solidFill>
            <a:prstDash val="solid"/>
            <a:round/>
            <a:headEnd/>
            <a:tailEnd/>
          </a:ln>
        </p:spPr>
        <p:txBody>
          <a:bodyPr/>
          <a:lstStyle/>
          <a:p>
            <a:endParaRPr lang="en-GB"/>
          </a:p>
        </p:txBody>
      </p:sp>
      <p:sp>
        <p:nvSpPr>
          <p:cNvPr id="149" name="Line 2544"/>
          <p:cNvSpPr>
            <a:spLocks noChangeShapeType="1"/>
          </p:cNvSpPr>
          <p:nvPr>
            <p:custDataLst>
              <p:tags r:id="rId140"/>
            </p:custDataLst>
          </p:nvPr>
        </p:nvSpPr>
        <p:spPr bwMode="auto">
          <a:xfrm flipH="1" flipV="1">
            <a:off x="2619010" y="2560060"/>
            <a:ext cx="29056" cy="7749"/>
          </a:xfrm>
          <a:prstGeom prst="line">
            <a:avLst/>
          </a:prstGeom>
          <a:noFill/>
          <a:ln w="0">
            <a:solidFill>
              <a:srgbClr val="000000"/>
            </a:solidFill>
            <a:round/>
            <a:headEnd/>
            <a:tailEnd/>
          </a:ln>
        </p:spPr>
        <p:txBody>
          <a:bodyPr/>
          <a:lstStyle/>
          <a:p>
            <a:endParaRPr lang="en-GB"/>
          </a:p>
        </p:txBody>
      </p:sp>
      <p:sp>
        <p:nvSpPr>
          <p:cNvPr id="150" name="Freeform 2545"/>
          <p:cNvSpPr>
            <a:spLocks/>
          </p:cNvSpPr>
          <p:nvPr>
            <p:custDataLst>
              <p:tags r:id="rId141"/>
            </p:custDataLst>
          </p:nvPr>
        </p:nvSpPr>
        <p:spPr bwMode="auto">
          <a:xfrm>
            <a:off x="2648066" y="2567808"/>
            <a:ext cx="46491" cy="13561"/>
          </a:xfrm>
          <a:custGeom>
            <a:avLst/>
            <a:gdLst/>
            <a:ahLst/>
            <a:cxnLst>
              <a:cxn ang="0">
                <a:pos x="49" y="13"/>
              </a:cxn>
              <a:cxn ang="0">
                <a:pos x="25" y="8"/>
              </a:cxn>
              <a:cxn ang="0">
                <a:pos x="0" y="0"/>
              </a:cxn>
            </a:cxnLst>
            <a:rect l="0" t="0" r="r" b="b"/>
            <a:pathLst>
              <a:path w="49" h="13">
                <a:moveTo>
                  <a:pt x="49" y="13"/>
                </a:moveTo>
                <a:lnTo>
                  <a:pt x="25" y="8"/>
                </a:lnTo>
                <a:lnTo>
                  <a:pt x="0" y="0"/>
                </a:lnTo>
              </a:path>
            </a:pathLst>
          </a:custGeom>
          <a:noFill/>
          <a:ln w="0">
            <a:solidFill>
              <a:srgbClr val="000000"/>
            </a:solidFill>
            <a:prstDash val="solid"/>
            <a:round/>
            <a:headEnd/>
            <a:tailEnd/>
          </a:ln>
        </p:spPr>
        <p:txBody>
          <a:bodyPr/>
          <a:lstStyle/>
          <a:p>
            <a:endParaRPr lang="en-GB"/>
          </a:p>
        </p:txBody>
      </p:sp>
      <p:sp>
        <p:nvSpPr>
          <p:cNvPr id="151" name="Line 2546"/>
          <p:cNvSpPr>
            <a:spLocks noChangeShapeType="1"/>
          </p:cNvSpPr>
          <p:nvPr>
            <p:custDataLst>
              <p:tags r:id="rId142"/>
            </p:custDataLst>
          </p:nvPr>
        </p:nvSpPr>
        <p:spPr bwMode="auto">
          <a:xfrm flipH="1" flipV="1">
            <a:off x="2694557" y="2581369"/>
            <a:ext cx="92983" cy="19371"/>
          </a:xfrm>
          <a:prstGeom prst="line">
            <a:avLst/>
          </a:prstGeom>
          <a:noFill/>
          <a:ln w="0">
            <a:solidFill>
              <a:srgbClr val="000000"/>
            </a:solidFill>
            <a:round/>
            <a:headEnd/>
            <a:tailEnd/>
          </a:ln>
        </p:spPr>
        <p:txBody>
          <a:bodyPr/>
          <a:lstStyle/>
          <a:p>
            <a:endParaRPr lang="en-GB"/>
          </a:p>
        </p:txBody>
      </p:sp>
      <p:sp>
        <p:nvSpPr>
          <p:cNvPr id="152" name="Line 2547"/>
          <p:cNvSpPr>
            <a:spLocks noChangeShapeType="1"/>
          </p:cNvSpPr>
          <p:nvPr>
            <p:custDataLst>
              <p:tags r:id="rId143"/>
            </p:custDataLst>
          </p:nvPr>
        </p:nvSpPr>
        <p:spPr bwMode="auto">
          <a:xfrm flipH="1" flipV="1">
            <a:off x="2527964" y="2531003"/>
            <a:ext cx="32932" cy="9685"/>
          </a:xfrm>
          <a:prstGeom prst="line">
            <a:avLst/>
          </a:prstGeom>
          <a:noFill/>
          <a:ln w="0">
            <a:solidFill>
              <a:srgbClr val="000000"/>
            </a:solidFill>
            <a:round/>
            <a:headEnd/>
            <a:tailEnd/>
          </a:ln>
        </p:spPr>
        <p:txBody>
          <a:bodyPr/>
          <a:lstStyle/>
          <a:p>
            <a:endParaRPr lang="en-GB"/>
          </a:p>
        </p:txBody>
      </p:sp>
      <p:sp>
        <p:nvSpPr>
          <p:cNvPr id="153" name="Freeform 2548"/>
          <p:cNvSpPr>
            <a:spLocks/>
          </p:cNvSpPr>
          <p:nvPr>
            <p:custDataLst>
              <p:tags r:id="rId144"/>
            </p:custDataLst>
          </p:nvPr>
        </p:nvSpPr>
        <p:spPr bwMode="auto">
          <a:xfrm>
            <a:off x="3581766" y="2550375"/>
            <a:ext cx="89108" cy="7749"/>
          </a:xfrm>
          <a:custGeom>
            <a:avLst/>
            <a:gdLst/>
            <a:ahLst/>
            <a:cxnLst>
              <a:cxn ang="0">
                <a:pos x="92" y="5"/>
              </a:cxn>
              <a:cxn ang="0">
                <a:pos x="64" y="7"/>
              </a:cxn>
              <a:cxn ang="0">
                <a:pos x="47" y="5"/>
              </a:cxn>
              <a:cxn ang="0">
                <a:pos x="32" y="2"/>
              </a:cxn>
              <a:cxn ang="0">
                <a:pos x="16" y="0"/>
              </a:cxn>
              <a:cxn ang="0">
                <a:pos x="5" y="1"/>
              </a:cxn>
              <a:cxn ang="0">
                <a:pos x="0" y="1"/>
              </a:cxn>
            </a:cxnLst>
            <a:rect l="0" t="0" r="r" b="b"/>
            <a:pathLst>
              <a:path w="92" h="7">
                <a:moveTo>
                  <a:pt x="92" y="5"/>
                </a:moveTo>
                <a:lnTo>
                  <a:pt x="64" y="7"/>
                </a:lnTo>
                <a:lnTo>
                  <a:pt x="47" y="5"/>
                </a:lnTo>
                <a:lnTo>
                  <a:pt x="32" y="2"/>
                </a:lnTo>
                <a:lnTo>
                  <a:pt x="16" y="0"/>
                </a:lnTo>
                <a:lnTo>
                  <a:pt x="5" y="1"/>
                </a:lnTo>
                <a:lnTo>
                  <a:pt x="0" y="1"/>
                </a:lnTo>
              </a:path>
            </a:pathLst>
          </a:custGeom>
          <a:noFill/>
          <a:ln w="0">
            <a:solidFill>
              <a:srgbClr val="000000"/>
            </a:solidFill>
            <a:prstDash val="solid"/>
            <a:round/>
            <a:headEnd/>
            <a:tailEnd/>
          </a:ln>
        </p:spPr>
        <p:txBody>
          <a:bodyPr/>
          <a:lstStyle/>
          <a:p>
            <a:endParaRPr lang="en-GB"/>
          </a:p>
        </p:txBody>
      </p:sp>
      <p:sp>
        <p:nvSpPr>
          <p:cNvPr id="154" name="Freeform 2549"/>
          <p:cNvSpPr>
            <a:spLocks/>
          </p:cNvSpPr>
          <p:nvPr>
            <p:custDataLst>
              <p:tags r:id="rId145"/>
            </p:custDataLst>
          </p:nvPr>
        </p:nvSpPr>
        <p:spPr bwMode="auto">
          <a:xfrm>
            <a:off x="3674749" y="2548437"/>
            <a:ext cx="25183" cy="1938"/>
          </a:xfrm>
          <a:custGeom>
            <a:avLst/>
            <a:gdLst/>
            <a:ahLst/>
            <a:cxnLst>
              <a:cxn ang="0">
                <a:pos x="0" y="0"/>
              </a:cxn>
              <a:cxn ang="0">
                <a:pos x="12" y="0"/>
              </a:cxn>
              <a:cxn ang="0">
                <a:pos x="26" y="2"/>
              </a:cxn>
            </a:cxnLst>
            <a:rect l="0" t="0" r="r" b="b"/>
            <a:pathLst>
              <a:path w="26" h="2">
                <a:moveTo>
                  <a:pt x="0" y="0"/>
                </a:moveTo>
                <a:lnTo>
                  <a:pt x="12" y="0"/>
                </a:lnTo>
                <a:lnTo>
                  <a:pt x="26" y="2"/>
                </a:lnTo>
              </a:path>
            </a:pathLst>
          </a:custGeom>
          <a:noFill/>
          <a:ln w="0">
            <a:solidFill>
              <a:srgbClr val="000000"/>
            </a:solidFill>
            <a:prstDash val="solid"/>
            <a:round/>
            <a:headEnd/>
            <a:tailEnd/>
          </a:ln>
        </p:spPr>
        <p:txBody>
          <a:bodyPr/>
          <a:lstStyle/>
          <a:p>
            <a:endParaRPr lang="en-GB"/>
          </a:p>
        </p:txBody>
      </p:sp>
      <p:sp>
        <p:nvSpPr>
          <p:cNvPr id="155" name="Freeform 2550"/>
          <p:cNvSpPr>
            <a:spLocks/>
          </p:cNvSpPr>
          <p:nvPr>
            <p:custDataLst>
              <p:tags r:id="rId146"/>
            </p:custDataLst>
          </p:nvPr>
        </p:nvSpPr>
        <p:spPr bwMode="auto">
          <a:xfrm>
            <a:off x="3668938" y="2560060"/>
            <a:ext cx="21308" cy="1938"/>
          </a:xfrm>
          <a:custGeom>
            <a:avLst/>
            <a:gdLst/>
            <a:ahLst/>
            <a:cxnLst>
              <a:cxn ang="0">
                <a:pos x="0" y="0"/>
              </a:cxn>
              <a:cxn ang="0">
                <a:pos x="12" y="0"/>
              </a:cxn>
              <a:cxn ang="0">
                <a:pos x="23" y="3"/>
              </a:cxn>
            </a:cxnLst>
            <a:rect l="0" t="0" r="r" b="b"/>
            <a:pathLst>
              <a:path w="23" h="3">
                <a:moveTo>
                  <a:pt x="0" y="0"/>
                </a:moveTo>
                <a:lnTo>
                  <a:pt x="12" y="0"/>
                </a:lnTo>
                <a:lnTo>
                  <a:pt x="23" y="3"/>
                </a:lnTo>
              </a:path>
            </a:pathLst>
          </a:custGeom>
          <a:noFill/>
          <a:ln w="0">
            <a:solidFill>
              <a:srgbClr val="000000"/>
            </a:solidFill>
            <a:prstDash val="solid"/>
            <a:round/>
            <a:headEnd/>
            <a:tailEnd/>
          </a:ln>
        </p:spPr>
        <p:txBody>
          <a:bodyPr/>
          <a:lstStyle/>
          <a:p>
            <a:endParaRPr lang="en-GB"/>
          </a:p>
        </p:txBody>
      </p:sp>
      <p:sp>
        <p:nvSpPr>
          <p:cNvPr id="156" name="Freeform 2551"/>
          <p:cNvSpPr>
            <a:spLocks/>
          </p:cNvSpPr>
          <p:nvPr>
            <p:custDataLst>
              <p:tags r:id="rId147"/>
            </p:custDataLst>
          </p:nvPr>
        </p:nvSpPr>
        <p:spPr bwMode="auto">
          <a:xfrm>
            <a:off x="3678623" y="2536814"/>
            <a:ext cx="29058" cy="5812"/>
          </a:xfrm>
          <a:custGeom>
            <a:avLst/>
            <a:gdLst/>
            <a:ahLst/>
            <a:cxnLst>
              <a:cxn ang="0">
                <a:pos x="29" y="4"/>
              </a:cxn>
              <a:cxn ang="0">
                <a:pos x="25" y="4"/>
              </a:cxn>
              <a:cxn ang="0">
                <a:pos x="17" y="3"/>
              </a:cxn>
              <a:cxn ang="0">
                <a:pos x="14" y="0"/>
              </a:cxn>
              <a:cxn ang="0">
                <a:pos x="9" y="0"/>
              </a:cxn>
              <a:cxn ang="0">
                <a:pos x="7" y="1"/>
              </a:cxn>
              <a:cxn ang="0">
                <a:pos x="0" y="3"/>
              </a:cxn>
            </a:cxnLst>
            <a:rect l="0" t="0" r="r" b="b"/>
            <a:pathLst>
              <a:path w="29" h="4">
                <a:moveTo>
                  <a:pt x="29" y="4"/>
                </a:moveTo>
                <a:lnTo>
                  <a:pt x="25" y="4"/>
                </a:lnTo>
                <a:lnTo>
                  <a:pt x="17" y="3"/>
                </a:lnTo>
                <a:lnTo>
                  <a:pt x="14" y="0"/>
                </a:lnTo>
                <a:lnTo>
                  <a:pt x="9" y="0"/>
                </a:lnTo>
                <a:lnTo>
                  <a:pt x="7" y="1"/>
                </a:lnTo>
                <a:lnTo>
                  <a:pt x="0" y="3"/>
                </a:lnTo>
              </a:path>
            </a:pathLst>
          </a:custGeom>
          <a:noFill/>
          <a:ln w="0">
            <a:solidFill>
              <a:srgbClr val="000000"/>
            </a:solidFill>
            <a:prstDash val="solid"/>
            <a:round/>
            <a:headEnd/>
            <a:tailEnd/>
          </a:ln>
        </p:spPr>
        <p:txBody>
          <a:bodyPr/>
          <a:lstStyle/>
          <a:p>
            <a:endParaRPr lang="en-GB"/>
          </a:p>
        </p:txBody>
      </p:sp>
      <p:sp>
        <p:nvSpPr>
          <p:cNvPr id="157" name="Freeform 2552"/>
          <p:cNvSpPr>
            <a:spLocks/>
          </p:cNvSpPr>
          <p:nvPr>
            <p:custDataLst>
              <p:tags r:id="rId148"/>
            </p:custDataLst>
          </p:nvPr>
        </p:nvSpPr>
        <p:spPr bwMode="auto">
          <a:xfrm>
            <a:off x="3703806" y="2544563"/>
            <a:ext cx="9685" cy="1938"/>
          </a:xfrm>
          <a:custGeom>
            <a:avLst/>
            <a:gdLst/>
            <a:ahLst/>
            <a:cxnLst>
              <a:cxn ang="0">
                <a:pos x="0" y="0"/>
              </a:cxn>
              <a:cxn ang="0">
                <a:pos x="3" y="1"/>
              </a:cxn>
              <a:cxn ang="0">
                <a:pos x="9" y="4"/>
              </a:cxn>
            </a:cxnLst>
            <a:rect l="0" t="0" r="r" b="b"/>
            <a:pathLst>
              <a:path w="9" h="4">
                <a:moveTo>
                  <a:pt x="0" y="0"/>
                </a:moveTo>
                <a:lnTo>
                  <a:pt x="3" y="1"/>
                </a:lnTo>
                <a:lnTo>
                  <a:pt x="9" y="4"/>
                </a:lnTo>
              </a:path>
            </a:pathLst>
          </a:custGeom>
          <a:noFill/>
          <a:ln w="0">
            <a:solidFill>
              <a:srgbClr val="000000"/>
            </a:solidFill>
            <a:prstDash val="solid"/>
            <a:round/>
            <a:headEnd/>
            <a:tailEnd/>
          </a:ln>
        </p:spPr>
        <p:txBody>
          <a:bodyPr/>
          <a:lstStyle/>
          <a:p>
            <a:endParaRPr lang="en-GB"/>
          </a:p>
        </p:txBody>
      </p:sp>
      <p:sp>
        <p:nvSpPr>
          <p:cNvPr id="158" name="Freeform 2553"/>
          <p:cNvSpPr>
            <a:spLocks/>
          </p:cNvSpPr>
          <p:nvPr>
            <p:custDataLst>
              <p:tags r:id="rId149"/>
            </p:custDataLst>
          </p:nvPr>
        </p:nvSpPr>
        <p:spPr bwMode="auto">
          <a:xfrm>
            <a:off x="3694120" y="2556186"/>
            <a:ext cx="17435" cy="9686"/>
          </a:xfrm>
          <a:custGeom>
            <a:avLst/>
            <a:gdLst/>
            <a:ahLst/>
            <a:cxnLst>
              <a:cxn ang="0">
                <a:pos x="0" y="0"/>
              </a:cxn>
              <a:cxn ang="0">
                <a:pos x="13" y="8"/>
              </a:cxn>
              <a:cxn ang="0">
                <a:pos x="16" y="9"/>
              </a:cxn>
            </a:cxnLst>
            <a:rect l="0" t="0" r="r" b="b"/>
            <a:pathLst>
              <a:path w="16" h="9">
                <a:moveTo>
                  <a:pt x="0" y="0"/>
                </a:moveTo>
                <a:lnTo>
                  <a:pt x="13" y="8"/>
                </a:lnTo>
                <a:lnTo>
                  <a:pt x="16" y="9"/>
                </a:lnTo>
              </a:path>
            </a:pathLst>
          </a:custGeom>
          <a:noFill/>
          <a:ln w="0">
            <a:solidFill>
              <a:srgbClr val="000000"/>
            </a:solidFill>
            <a:prstDash val="solid"/>
            <a:round/>
            <a:headEnd/>
            <a:tailEnd/>
          </a:ln>
        </p:spPr>
        <p:txBody>
          <a:bodyPr/>
          <a:lstStyle/>
          <a:p>
            <a:endParaRPr lang="en-GB"/>
          </a:p>
        </p:txBody>
      </p:sp>
      <p:sp>
        <p:nvSpPr>
          <p:cNvPr id="159" name="Line 2554"/>
          <p:cNvSpPr>
            <a:spLocks noChangeShapeType="1"/>
          </p:cNvSpPr>
          <p:nvPr>
            <p:custDataLst>
              <p:tags r:id="rId150"/>
            </p:custDataLst>
          </p:nvPr>
        </p:nvSpPr>
        <p:spPr bwMode="auto">
          <a:xfrm>
            <a:off x="3713491" y="2534878"/>
            <a:ext cx="1938" cy="1937"/>
          </a:xfrm>
          <a:prstGeom prst="line">
            <a:avLst/>
          </a:prstGeom>
          <a:noFill/>
          <a:ln w="0">
            <a:solidFill>
              <a:srgbClr val="000000"/>
            </a:solidFill>
            <a:round/>
            <a:headEnd/>
            <a:tailEnd/>
          </a:ln>
        </p:spPr>
        <p:txBody>
          <a:bodyPr/>
          <a:lstStyle/>
          <a:p>
            <a:endParaRPr lang="en-GB"/>
          </a:p>
        </p:txBody>
      </p:sp>
      <p:sp>
        <p:nvSpPr>
          <p:cNvPr id="160" name="Freeform 2555"/>
          <p:cNvSpPr>
            <a:spLocks/>
          </p:cNvSpPr>
          <p:nvPr>
            <p:custDataLst>
              <p:tags r:id="rId151"/>
            </p:custDataLst>
          </p:nvPr>
        </p:nvSpPr>
        <p:spPr bwMode="auto">
          <a:xfrm>
            <a:off x="3856839" y="2558123"/>
            <a:ext cx="46491" cy="29056"/>
          </a:xfrm>
          <a:custGeom>
            <a:avLst/>
            <a:gdLst/>
            <a:ahLst/>
            <a:cxnLst>
              <a:cxn ang="0">
                <a:pos x="48" y="31"/>
              </a:cxn>
              <a:cxn ang="0">
                <a:pos x="41" y="29"/>
              </a:cxn>
              <a:cxn ang="0">
                <a:pos x="35" y="24"/>
              </a:cxn>
              <a:cxn ang="0">
                <a:pos x="32" y="22"/>
              </a:cxn>
              <a:cxn ang="0">
                <a:pos x="28" y="21"/>
              </a:cxn>
              <a:cxn ang="0">
                <a:pos x="24" y="19"/>
              </a:cxn>
              <a:cxn ang="0">
                <a:pos x="19" y="17"/>
              </a:cxn>
              <a:cxn ang="0">
                <a:pos x="9" y="9"/>
              </a:cxn>
              <a:cxn ang="0">
                <a:pos x="0" y="0"/>
              </a:cxn>
            </a:cxnLst>
            <a:rect l="0" t="0" r="r" b="b"/>
            <a:pathLst>
              <a:path w="48" h="31">
                <a:moveTo>
                  <a:pt x="48" y="31"/>
                </a:moveTo>
                <a:lnTo>
                  <a:pt x="41" y="29"/>
                </a:lnTo>
                <a:lnTo>
                  <a:pt x="35" y="24"/>
                </a:lnTo>
                <a:lnTo>
                  <a:pt x="32" y="22"/>
                </a:lnTo>
                <a:lnTo>
                  <a:pt x="28" y="21"/>
                </a:lnTo>
                <a:lnTo>
                  <a:pt x="24" y="19"/>
                </a:lnTo>
                <a:lnTo>
                  <a:pt x="19" y="17"/>
                </a:lnTo>
                <a:lnTo>
                  <a:pt x="9" y="9"/>
                </a:lnTo>
                <a:lnTo>
                  <a:pt x="0" y="0"/>
                </a:lnTo>
              </a:path>
            </a:pathLst>
          </a:custGeom>
          <a:noFill/>
          <a:ln w="0">
            <a:solidFill>
              <a:srgbClr val="000000"/>
            </a:solidFill>
            <a:prstDash val="solid"/>
            <a:round/>
            <a:headEnd/>
            <a:tailEnd/>
          </a:ln>
        </p:spPr>
        <p:txBody>
          <a:bodyPr/>
          <a:lstStyle/>
          <a:p>
            <a:endParaRPr lang="en-GB"/>
          </a:p>
        </p:txBody>
      </p:sp>
      <p:sp>
        <p:nvSpPr>
          <p:cNvPr id="161" name="Freeform 2556"/>
          <p:cNvSpPr>
            <a:spLocks/>
          </p:cNvSpPr>
          <p:nvPr>
            <p:custDataLst>
              <p:tags r:id="rId152"/>
            </p:custDataLst>
          </p:nvPr>
        </p:nvSpPr>
        <p:spPr bwMode="auto">
          <a:xfrm>
            <a:off x="3864588" y="2548437"/>
            <a:ext cx="34868" cy="19371"/>
          </a:xfrm>
          <a:custGeom>
            <a:avLst/>
            <a:gdLst/>
            <a:ahLst/>
            <a:cxnLst>
              <a:cxn ang="0">
                <a:pos x="0" y="0"/>
              </a:cxn>
              <a:cxn ang="0">
                <a:pos x="12" y="6"/>
              </a:cxn>
              <a:cxn ang="0">
                <a:pos x="16" y="8"/>
              </a:cxn>
              <a:cxn ang="0">
                <a:pos x="20" y="11"/>
              </a:cxn>
              <a:cxn ang="0">
                <a:pos x="24" y="13"/>
              </a:cxn>
              <a:cxn ang="0">
                <a:pos x="27" y="14"/>
              </a:cxn>
              <a:cxn ang="0">
                <a:pos x="32" y="16"/>
              </a:cxn>
              <a:cxn ang="0">
                <a:pos x="37" y="20"/>
              </a:cxn>
            </a:cxnLst>
            <a:rect l="0" t="0" r="r" b="b"/>
            <a:pathLst>
              <a:path w="37" h="20">
                <a:moveTo>
                  <a:pt x="0" y="0"/>
                </a:moveTo>
                <a:lnTo>
                  <a:pt x="12" y="6"/>
                </a:lnTo>
                <a:lnTo>
                  <a:pt x="16" y="8"/>
                </a:lnTo>
                <a:lnTo>
                  <a:pt x="20" y="11"/>
                </a:lnTo>
                <a:lnTo>
                  <a:pt x="24" y="13"/>
                </a:lnTo>
                <a:lnTo>
                  <a:pt x="27" y="14"/>
                </a:lnTo>
                <a:lnTo>
                  <a:pt x="32" y="16"/>
                </a:lnTo>
                <a:lnTo>
                  <a:pt x="37" y="20"/>
                </a:lnTo>
              </a:path>
            </a:pathLst>
          </a:custGeom>
          <a:noFill/>
          <a:ln w="0">
            <a:solidFill>
              <a:srgbClr val="000000"/>
            </a:solidFill>
            <a:prstDash val="solid"/>
            <a:round/>
            <a:headEnd/>
            <a:tailEnd/>
          </a:ln>
        </p:spPr>
        <p:txBody>
          <a:bodyPr/>
          <a:lstStyle/>
          <a:p>
            <a:endParaRPr lang="en-GB"/>
          </a:p>
        </p:txBody>
      </p:sp>
      <p:sp>
        <p:nvSpPr>
          <p:cNvPr id="162" name="Freeform 2557"/>
          <p:cNvSpPr>
            <a:spLocks/>
          </p:cNvSpPr>
          <p:nvPr>
            <p:custDataLst>
              <p:tags r:id="rId153"/>
            </p:custDataLst>
          </p:nvPr>
        </p:nvSpPr>
        <p:spPr bwMode="auto">
          <a:xfrm>
            <a:off x="3930451" y="2637545"/>
            <a:ext cx="32932" cy="9686"/>
          </a:xfrm>
          <a:custGeom>
            <a:avLst/>
            <a:gdLst/>
            <a:ahLst/>
            <a:cxnLst>
              <a:cxn ang="0">
                <a:pos x="33" y="10"/>
              </a:cxn>
              <a:cxn ang="0">
                <a:pos x="30" y="10"/>
              </a:cxn>
              <a:cxn ang="0">
                <a:pos x="18" y="8"/>
              </a:cxn>
              <a:cxn ang="0">
                <a:pos x="16" y="7"/>
              </a:cxn>
              <a:cxn ang="0">
                <a:pos x="9" y="5"/>
              </a:cxn>
              <a:cxn ang="0">
                <a:pos x="3" y="2"/>
              </a:cxn>
              <a:cxn ang="0">
                <a:pos x="0" y="0"/>
              </a:cxn>
            </a:cxnLst>
            <a:rect l="0" t="0" r="r" b="b"/>
            <a:pathLst>
              <a:path w="33" h="10">
                <a:moveTo>
                  <a:pt x="33" y="10"/>
                </a:moveTo>
                <a:lnTo>
                  <a:pt x="30" y="10"/>
                </a:lnTo>
                <a:lnTo>
                  <a:pt x="18" y="8"/>
                </a:lnTo>
                <a:lnTo>
                  <a:pt x="16" y="7"/>
                </a:lnTo>
                <a:lnTo>
                  <a:pt x="9" y="5"/>
                </a:lnTo>
                <a:lnTo>
                  <a:pt x="3" y="2"/>
                </a:lnTo>
                <a:lnTo>
                  <a:pt x="0" y="0"/>
                </a:lnTo>
              </a:path>
            </a:pathLst>
          </a:custGeom>
          <a:noFill/>
          <a:ln w="0">
            <a:solidFill>
              <a:srgbClr val="000000"/>
            </a:solidFill>
            <a:prstDash val="solid"/>
            <a:round/>
            <a:headEnd/>
            <a:tailEnd/>
          </a:ln>
        </p:spPr>
        <p:txBody>
          <a:bodyPr/>
          <a:lstStyle/>
          <a:p>
            <a:endParaRPr lang="en-GB"/>
          </a:p>
        </p:txBody>
      </p:sp>
      <p:sp>
        <p:nvSpPr>
          <p:cNvPr id="163" name="Freeform 2558"/>
          <p:cNvSpPr>
            <a:spLocks/>
          </p:cNvSpPr>
          <p:nvPr>
            <p:custDataLst>
              <p:tags r:id="rId154"/>
            </p:custDataLst>
          </p:nvPr>
        </p:nvSpPr>
        <p:spPr bwMode="auto">
          <a:xfrm>
            <a:off x="3982754" y="2598803"/>
            <a:ext cx="50366" cy="9686"/>
          </a:xfrm>
          <a:custGeom>
            <a:avLst/>
            <a:gdLst/>
            <a:ahLst/>
            <a:cxnLst>
              <a:cxn ang="0">
                <a:pos x="0" y="10"/>
              </a:cxn>
              <a:cxn ang="0">
                <a:pos x="10" y="6"/>
              </a:cxn>
              <a:cxn ang="0">
                <a:pos x="16" y="2"/>
              </a:cxn>
              <a:cxn ang="0">
                <a:pos x="27" y="0"/>
              </a:cxn>
              <a:cxn ang="0">
                <a:pos x="51" y="1"/>
              </a:cxn>
            </a:cxnLst>
            <a:rect l="0" t="0" r="r" b="b"/>
            <a:pathLst>
              <a:path w="51" h="10">
                <a:moveTo>
                  <a:pt x="0" y="10"/>
                </a:moveTo>
                <a:lnTo>
                  <a:pt x="10" y="6"/>
                </a:lnTo>
                <a:lnTo>
                  <a:pt x="16" y="2"/>
                </a:lnTo>
                <a:lnTo>
                  <a:pt x="27" y="0"/>
                </a:lnTo>
                <a:lnTo>
                  <a:pt x="51" y="1"/>
                </a:lnTo>
              </a:path>
            </a:pathLst>
          </a:custGeom>
          <a:noFill/>
          <a:ln w="0">
            <a:solidFill>
              <a:srgbClr val="000000"/>
            </a:solidFill>
            <a:prstDash val="solid"/>
            <a:round/>
            <a:headEnd/>
            <a:tailEnd/>
          </a:ln>
        </p:spPr>
        <p:txBody>
          <a:bodyPr/>
          <a:lstStyle/>
          <a:p>
            <a:endParaRPr lang="en-GB"/>
          </a:p>
        </p:txBody>
      </p:sp>
      <p:sp>
        <p:nvSpPr>
          <p:cNvPr id="164" name="Freeform 2559"/>
          <p:cNvSpPr>
            <a:spLocks/>
          </p:cNvSpPr>
          <p:nvPr>
            <p:custDataLst>
              <p:tags r:id="rId155"/>
            </p:custDataLst>
          </p:nvPr>
        </p:nvSpPr>
        <p:spPr bwMode="auto">
          <a:xfrm>
            <a:off x="3990502" y="2581369"/>
            <a:ext cx="38743" cy="9685"/>
          </a:xfrm>
          <a:custGeom>
            <a:avLst/>
            <a:gdLst/>
            <a:ahLst/>
            <a:cxnLst>
              <a:cxn ang="0">
                <a:pos x="0" y="10"/>
              </a:cxn>
              <a:cxn ang="0">
                <a:pos x="7" y="6"/>
              </a:cxn>
              <a:cxn ang="0">
                <a:pos x="19" y="4"/>
              </a:cxn>
              <a:cxn ang="0">
                <a:pos x="40" y="0"/>
              </a:cxn>
            </a:cxnLst>
            <a:rect l="0" t="0" r="r" b="b"/>
            <a:pathLst>
              <a:path w="40" h="10">
                <a:moveTo>
                  <a:pt x="0" y="10"/>
                </a:moveTo>
                <a:lnTo>
                  <a:pt x="7" y="6"/>
                </a:lnTo>
                <a:lnTo>
                  <a:pt x="19" y="4"/>
                </a:lnTo>
                <a:lnTo>
                  <a:pt x="40" y="0"/>
                </a:lnTo>
              </a:path>
            </a:pathLst>
          </a:custGeom>
          <a:noFill/>
          <a:ln w="0">
            <a:solidFill>
              <a:srgbClr val="000000"/>
            </a:solidFill>
            <a:prstDash val="solid"/>
            <a:round/>
            <a:headEnd/>
            <a:tailEnd/>
          </a:ln>
        </p:spPr>
        <p:txBody>
          <a:bodyPr/>
          <a:lstStyle/>
          <a:p>
            <a:endParaRPr lang="en-GB"/>
          </a:p>
        </p:txBody>
      </p:sp>
      <p:sp>
        <p:nvSpPr>
          <p:cNvPr id="165" name="Freeform 2560"/>
          <p:cNvSpPr>
            <a:spLocks/>
          </p:cNvSpPr>
          <p:nvPr>
            <p:custDataLst>
              <p:tags r:id="rId156"/>
            </p:custDataLst>
          </p:nvPr>
        </p:nvSpPr>
        <p:spPr bwMode="auto">
          <a:xfrm>
            <a:off x="4002125" y="2569746"/>
            <a:ext cx="25182" cy="1937"/>
          </a:xfrm>
          <a:custGeom>
            <a:avLst/>
            <a:gdLst/>
            <a:ahLst/>
            <a:cxnLst>
              <a:cxn ang="0">
                <a:pos x="0" y="0"/>
              </a:cxn>
              <a:cxn ang="0">
                <a:pos x="9" y="3"/>
              </a:cxn>
              <a:cxn ang="0">
                <a:pos x="26" y="1"/>
              </a:cxn>
            </a:cxnLst>
            <a:rect l="0" t="0" r="r" b="b"/>
            <a:pathLst>
              <a:path w="26" h="3">
                <a:moveTo>
                  <a:pt x="0" y="0"/>
                </a:moveTo>
                <a:lnTo>
                  <a:pt x="9" y="3"/>
                </a:lnTo>
                <a:lnTo>
                  <a:pt x="26" y="1"/>
                </a:lnTo>
              </a:path>
            </a:pathLst>
          </a:custGeom>
          <a:noFill/>
          <a:ln w="0">
            <a:solidFill>
              <a:srgbClr val="000000"/>
            </a:solidFill>
            <a:prstDash val="solid"/>
            <a:round/>
            <a:headEnd/>
            <a:tailEnd/>
          </a:ln>
        </p:spPr>
        <p:txBody>
          <a:bodyPr/>
          <a:lstStyle/>
          <a:p>
            <a:endParaRPr lang="en-GB"/>
          </a:p>
        </p:txBody>
      </p:sp>
      <p:sp>
        <p:nvSpPr>
          <p:cNvPr id="166" name="Freeform 2561"/>
          <p:cNvSpPr>
            <a:spLocks/>
          </p:cNvSpPr>
          <p:nvPr>
            <p:custDataLst>
              <p:tags r:id="rId157"/>
            </p:custDataLst>
          </p:nvPr>
        </p:nvSpPr>
        <p:spPr bwMode="auto">
          <a:xfrm>
            <a:off x="3905268" y="2598803"/>
            <a:ext cx="32931" cy="21309"/>
          </a:xfrm>
          <a:custGeom>
            <a:avLst/>
            <a:gdLst/>
            <a:ahLst/>
            <a:cxnLst>
              <a:cxn ang="0">
                <a:pos x="0" y="0"/>
              </a:cxn>
              <a:cxn ang="0">
                <a:pos x="3" y="2"/>
              </a:cxn>
              <a:cxn ang="0">
                <a:pos x="7" y="4"/>
              </a:cxn>
              <a:cxn ang="0">
                <a:pos x="11" y="5"/>
              </a:cxn>
              <a:cxn ang="0">
                <a:pos x="16" y="12"/>
              </a:cxn>
              <a:cxn ang="0">
                <a:pos x="31" y="18"/>
              </a:cxn>
              <a:cxn ang="0">
                <a:pos x="33" y="20"/>
              </a:cxn>
            </a:cxnLst>
            <a:rect l="0" t="0" r="r" b="b"/>
            <a:pathLst>
              <a:path w="33" h="20">
                <a:moveTo>
                  <a:pt x="0" y="0"/>
                </a:moveTo>
                <a:lnTo>
                  <a:pt x="3" y="2"/>
                </a:lnTo>
                <a:lnTo>
                  <a:pt x="7" y="4"/>
                </a:lnTo>
                <a:lnTo>
                  <a:pt x="11" y="5"/>
                </a:lnTo>
                <a:lnTo>
                  <a:pt x="16" y="12"/>
                </a:lnTo>
                <a:lnTo>
                  <a:pt x="31" y="18"/>
                </a:lnTo>
                <a:lnTo>
                  <a:pt x="33" y="20"/>
                </a:lnTo>
              </a:path>
            </a:pathLst>
          </a:custGeom>
          <a:noFill/>
          <a:ln w="0">
            <a:solidFill>
              <a:srgbClr val="000000"/>
            </a:solidFill>
            <a:prstDash val="solid"/>
            <a:round/>
            <a:headEnd/>
            <a:tailEnd/>
          </a:ln>
        </p:spPr>
        <p:txBody>
          <a:bodyPr/>
          <a:lstStyle/>
          <a:p>
            <a:endParaRPr lang="en-GB"/>
          </a:p>
        </p:txBody>
      </p:sp>
      <p:sp>
        <p:nvSpPr>
          <p:cNvPr id="167" name="Freeform 2562"/>
          <p:cNvSpPr>
            <a:spLocks/>
          </p:cNvSpPr>
          <p:nvPr>
            <p:custDataLst>
              <p:tags r:id="rId158"/>
            </p:custDataLst>
          </p:nvPr>
        </p:nvSpPr>
        <p:spPr bwMode="auto">
          <a:xfrm>
            <a:off x="3947885" y="2596866"/>
            <a:ext cx="40679" cy="9685"/>
          </a:xfrm>
          <a:custGeom>
            <a:avLst/>
            <a:gdLst/>
            <a:ahLst/>
            <a:cxnLst>
              <a:cxn ang="0">
                <a:pos x="42" y="0"/>
              </a:cxn>
              <a:cxn ang="0">
                <a:pos x="38" y="2"/>
              </a:cxn>
              <a:cxn ang="0">
                <a:pos x="31" y="5"/>
              </a:cxn>
              <a:cxn ang="0">
                <a:pos x="27" y="7"/>
              </a:cxn>
              <a:cxn ang="0">
                <a:pos x="23" y="9"/>
              </a:cxn>
              <a:cxn ang="0">
                <a:pos x="14" y="9"/>
              </a:cxn>
              <a:cxn ang="0">
                <a:pos x="4" y="9"/>
              </a:cxn>
              <a:cxn ang="0">
                <a:pos x="2" y="7"/>
              </a:cxn>
              <a:cxn ang="0">
                <a:pos x="0" y="7"/>
              </a:cxn>
            </a:cxnLst>
            <a:rect l="0" t="0" r="r" b="b"/>
            <a:pathLst>
              <a:path w="42" h="9">
                <a:moveTo>
                  <a:pt x="42" y="0"/>
                </a:moveTo>
                <a:lnTo>
                  <a:pt x="38" y="2"/>
                </a:lnTo>
                <a:lnTo>
                  <a:pt x="31" y="5"/>
                </a:lnTo>
                <a:lnTo>
                  <a:pt x="27" y="7"/>
                </a:lnTo>
                <a:lnTo>
                  <a:pt x="23" y="9"/>
                </a:lnTo>
                <a:lnTo>
                  <a:pt x="14" y="9"/>
                </a:lnTo>
                <a:lnTo>
                  <a:pt x="4" y="9"/>
                </a:lnTo>
                <a:lnTo>
                  <a:pt x="2" y="7"/>
                </a:lnTo>
                <a:lnTo>
                  <a:pt x="0" y="7"/>
                </a:lnTo>
              </a:path>
            </a:pathLst>
          </a:custGeom>
          <a:noFill/>
          <a:ln w="0">
            <a:solidFill>
              <a:srgbClr val="000000"/>
            </a:solidFill>
            <a:prstDash val="solid"/>
            <a:round/>
            <a:headEnd/>
            <a:tailEnd/>
          </a:ln>
        </p:spPr>
        <p:txBody>
          <a:bodyPr/>
          <a:lstStyle/>
          <a:p>
            <a:endParaRPr lang="en-GB"/>
          </a:p>
        </p:txBody>
      </p:sp>
      <p:sp>
        <p:nvSpPr>
          <p:cNvPr id="168" name="Freeform 2563"/>
          <p:cNvSpPr>
            <a:spLocks/>
          </p:cNvSpPr>
          <p:nvPr>
            <p:custDataLst>
              <p:tags r:id="rId159"/>
            </p:custDataLst>
          </p:nvPr>
        </p:nvSpPr>
        <p:spPr bwMode="auto">
          <a:xfrm>
            <a:off x="4035056" y="2608489"/>
            <a:ext cx="118166" cy="50366"/>
          </a:xfrm>
          <a:custGeom>
            <a:avLst/>
            <a:gdLst/>
            <a:ahLst/>
            <a:cxnLst>
              <a:cxn ang="0">
                <a:pos x="121" y="52"/>
              </a:cxn>
              <a:cxn ang="0">
                <a:pos x="104" y="51"/>
              </a:cxn>
              <a:cxn ang="0">
                <a:pos x="90" y="45"/>
              </a:cxn>
              <a:cxn ang="0">
                <a:pos x="80" y="37"/>
              </a:cxn>
              <a:cxn ang="0">
                <a:pos x="75" y="35"/>
              </a:cxn>
              <a:cxn ang="0">
                <a:pos x="67" y="31"/>
              </a:cxn>
              <a:cxn ang="0">
                <a:pos x="60" y="30"/>
              </a:cxn>
              <a:cxn ang="0">
                <a:pos x="46" y="30"/>
              </a:cxn>
              <a:cxn ang="0">
                <a:pos x="41" y="28"/>
              </a:cxn>
              <a:cxn ang="0">
                <a:pos x="0" y="0"/>
              </a:cxn>
            </a:cxnLst>
            <a:rect l="0" t="0" r="r" b="b"/>
            <a:pathLst>
              <a:path w="121" h="52">
                <a:moveTo>
                  <a:pt x="121" y="52"/>
                </a:moveTo>
                <a:lnTo>
                  <a:pt x="104" y="51"/>
                </a:lnTo>
                <a:lnTo>
                  <a:pt x="90" y="45"/>
                </a:lnTo>
                <a:lnTo>
                  <a:pt x="80" y="37"/>
                </a:lnTo>
                <a:lnTo>
                  <a:pt x="75" y="35"/>
                </a:lnTo>
                <a:lnTo>
                  <a:pt x="67" y="31"/>
                </a:lnTo>
                <a:lnTo>
                  <a:pt x="60" y="30"/>
                </a:lnTo>
                <a:lnTo>
                  <a:pt x="46" y="30"/>
                </a:lnTo>
                <a:lnTo>
                  <a:pt x="41" y="28"/>
                </a:lnTo>
                <a:lnTo>
                  <a:pt x="0" y="0"/>
                </a:lnTo>
              </a:path>
            </a:pathLst>
          </a:custGeom>
          <a:noFill/>
          <a:ln w="0">
            <a:solidFill>
              <a:srgbClr val="000000"/>
            </a:solidFill>
            <a:prstDash val="solid"/>
            <a:round/>
            <a:headEnd/>
            <a:tailEnd/>
          </a:ln>
        </p:spPr>
        <p:txBody>
          <a:bodyPr/>
          <a:lstStyle/>
          <a:p>
            <a:endParaRPr lang="en-GB"/>
          </a:p>
        </p:txBody>
      </p:sp>
      <p:sp>
        <p:nvSpPr>
          <p:cNvPr id="169" name="Freeform 2564"/>
          <p:cNvSpPr>
            <a:spLocks/>
          </p:cNvSpPr>
          <p:nvPr>
            <p:custDataLst>
              <p:tags r:id="rId160"/>
            </p:custDataLst>
          </p:nvPr>
        </p:nvSpPr>
        <p:spPr bwMode="auto">
          <a:xfrm>
            <a:off x="4155158" y="2656917"/>
            <a:ext cx="540462" cy="60052"/>
          </a:xfrm>
          <a:custGeom>
            <a:avLst/>
            <a:gdLst/>
            <a:ahLst/>
            <a:cxnLst>
              <a:cxn ang="0">
                <a:pos x="0" y="0"/>
              </a:cxn>
              <a:cxn ang="0">
                <a:pos x="5" y="4"/>
              </a:cxn>
              <a:cxn ang="0">
                <a:pos x="23" y="17"/>
              </a:cxn>
              <a:cxn ang="0">
                <a:pos x="39" y="26"/>
              </a:cxn>
              <a:cxn ang="0">
                <a:pos x="51" y="30"/>
              </a:cxn>
              <a:cxn ang="0">
                <a:pos x="68" y="36"/>
              </a:cxn>
              <a:cxn ang="0">
                <a:pos x="81" y="38"/>
              </a:cxn>
              <a:cxn ang="0">
                <a:pos x="91" y="39"/>
              </a:cxn>
              <a:cxn ang="0">
                <a:pos x="106" y="42"/>
              </a:cxn>
              <a:cxn ang="0">
                <a:pos x="118" y="42"/>
              </a:cxn>
              <a:cxn ang="0">
                <a:pos x="141" y="49"/>
              </a:cxn>
              <a:cxn ang="0">
                <a:pos x="158" y="50"/>
              </a:cxn>
              <a:cxn ang="0">
                <a:pos x="169" y="51"/>
              </a:cxn>
              <a:cxn ang="0">
                <a:pos x="184" y="53"/>
              </a:cxn>
              <a:cxn ang="0">
                <a:pos x="199" y="56"/>
              </a:cxn>
              <a:cxn ang="0">
                <a:pos x="216" y="58"/>
              </a:cxn>
              <a:cxn ang="0">
                <a:pos x="229" y="60"/>
              </a:cxn>
              <a:cxn ang="0">
                <a:pos x="241" y="61"/>
              </a:cxn>
              <a:cxn ang="0">
                <a:pos x="270" y="62"/>
              </a:cxn>
              <a:cxn ang="0">
                <a:pos x="283" y="62"/>
              </a:cxn>
              <a:cxn ang="0">
                <a:pos x="329" y="60"/>
              </a:cxn>
              <a:cxn ang="0">
                <a:pos x="353" y="59"/>
              </a:cxn>
              <a:cxn ang="0">
                <a:pos x="367" y="58"/>
              </a:cxn>
              <a:cxn ang="0">
                <a:pos x="391" y="56"/>
              </a:cxn>
              <a:cxn ang="0">
                <a:pos x="405" y="55"/>
              </a:cxn>
              <a:cxn ang="0">
                <a:pos x="420" y="53"/>
              </a:cxn>
              <a:cxn ang="0">
                <a:pos x="432" y="52"/>
              </a:cxn>
              <a:cxn ang="0">
                <a:pos x="558" y="49"/>
              </a:cxn>
            </a:cxnLst>
            <a:rect l="0" t="0" r="r" b="b"/>
            <a:pathLst>
              <a:path w="558" h="62">
                <a:moveTo>
                  <a:pt x="0" y="0"/>
                </a:moveTo>
                <a:lnTo>
                  <a:pt x="5" y="4"/>
                </a:lnTo>
                <a:lnTo>
                  <a:pt x="23" y="17"/>
                </a:lnTo>
                <a:lnTo>
                  <a:pt x="39" y="26"/>
                </a:lnTo>
                <a:lnTo>
                  <a:pt x="51" y="30"/>
                </a:lnTo>
                <a:lnTo>
                  <a:pt x="68" y="36"/>
                </a:lnTo>
                <a:lnTo>
                  <a:pt x="81" y="38"/>
                </a:lnTo>
                <a:lnTo>
                  <a:pt x="91" y="39"/>
                </a:lnTo>
                <a:lnTo>
                  <a:pt x="106" y="42"/>
                </a:lnTo>
                <a:lnTo>
                  <a:pt x="118" y="42"/>
                </a:lnTo>
                <a:lnTo>
                  <a:pt x="141" y="49"/>
                </a:lnTo>
                <a:lnTo>
                  <a:pt x="158" y="50"/>
                </a:lnTo>
                <a:lnTo>
                  <a:pt x="169" y="51"/>
                </a:lnTo>
                <a:lnTo>
                  <a:pt x="184" y="53"/>
                </a:lnTo>
                <a:lnTo>
                  <a:pt x="199" y="56"/>
                </a:lnTo>
                <a:lnTo>
                  <a:pt x="216" y="58"/>
                </a:lnTo>
                <a:lnTo>
                  <a:pt x="229" y="60"/>
                </a:lnTo>
                <a:lnTo>
                  <a:pt x="241" y="61"/>
                </a:lnTo>
                <a:lnTo>
                  <a:pt x="270" y="62"/>
                </a:lnTo>
                <a:lnTo>
                  <a:pt x="283" y="62"/>
                </a:lnTo>
                <a:lnTo>
                  <a:pt x="329" y="60"/>
                </a:lnTo>
                <a:lnTo>
                  <a:pt x="353" y="59"/>
                </a:lnTo>
                <a:lnTo>
                  <a:pt x="367" y="58"/>
                </a:lnTo>
                <a:lnTo>
                  <a:pt x="391" y="56"/>
                </a:lnTo>
                <a:lnTo>
                  <a:pt x="405" y="55"/>
                </a:lnTo>
                <a:lnTo>
                  <a:pt x="420" y="53"/>
                </a:lnTo>
                <a:lnTo>
                  <a:pt x="432" y="52"/>
                </a:lnTo>
                <a:lnTo>
                  <a:pt x="558" y="49"/>
                </a:lnTo>
              </a:path>
            </a:pathLst>
          </a:custGeom>
          <a:noFill/>
          <a:ln w="0">
            <a:solidFill>
              <a:srgbClr val="000000"/>
            </a:solidFill>
            <a:prstDash val="solid"/>
            <a:round/>
            <a:headEnd/>
            <a:tailEnd/>
          </a:ln>
        </p:spPr>
        <p:txBody>
          <a:bodyPr/>
          <a:lstStyle/>
          <a:p>
            <a:endParaRPr lang="en-GB"/>
          </a:p>
        </p:txBody>
      </p:sp>
      <p:sp>
        <p:nvSpPr>
          <p:cNvPr id="170" name="Freeform 2565"/>
          <p:cNvSpPr>
            <a:spLocks/>
          </p:cNvSpPr>
          <p:nvPr>
            <p:custDataLst>
              <p:tags r:id="rId161"/>
            </p:custDataLst>
          </p:nvPr>
        </p:nvSpPr>
        <p:spPr bwMode="auto">
          <a:xfrm>
            <a:off x="4031182" y="2591054"/>
            <a:ext cx="133663" cy="50366"/>
          </a:xfrm>
          <a:custGeom>
            <a:avLst/>
            <a:gdLst/>
            <a:ahLst/>
            <a:cxnLst>
              <a:cxn ang="0">
                <a:pos x="138" y="51"/>
              </a:cxn>
              <a:cxn ang="0">
                <a:pos x="127" y="50"/>
              </a:cxn>
              <a:cxn ang="0">
                <a:pos x="109" y="49"/>
              </a:cxn>
              <a:cxn ang="0">
                <a:pos x="96" y="43"/>
              </a:cxn>
              <a:cxn ang="0">
                <a:pos x="86" y="37"/>
              </a:cxn>
              <a:cxn ang="0">
                <a:pos x="82" y="34"/>
              </a:cxn>
              <a:cxn ang="0">
                <a:pos x="72" y="29"/>
              </a:cxn>
              <a:cxn ang="0">
                <a:pos x="64" y="28"/>
              </a:cxn>
              <a:cxn ang="0">
                <a:pos x="51" y="28"/>
              </a:cxn>
              <a:cxn ang="0">
                <a:pos x="42" y="25"/>
              </a:cxn>
              <a:cxn ang="0">
                <a:pos x="42" y="24"/>
              </a:cxn>
              <a:cxn ang="0">
                <a:pos x="28" y="19"/>
              </a:cxn>
              <a:cxn ang="0">
                <a:pos x="19" y="13"/>
              </a:cxn>
              <a:cxn ang="0">
                <a:pos x="0" y="0"/>
              </a:cxn>
            </a:cxnLst>
            <a:rect l="0" t="0" r="r" b="b"/>
            <a:pathLst>
              <a:path w="138" h="51">
                <a:moveTo>
                  <a:pt x="138" y="51"/>
                </a:moveTo>
                <a:lnTo>
                  <a:pt x="127" y="50"/>
                </a:lnTo>
                <a:lnTo>
                  <a:pt x="109" y="49"/>
                </a:lnTo>
                <a:lnTo>
                  <a:pt x="96" y="43"/>
                </a:lnTo>
                <a:lnTo>
                  <a:pt x="86" y="37"/>
                </a:lnTo>
                <a:lnTo>
                  <a:pt x="82" y="34"/>
                </a:lnTo>
                <a:lnTo>
                  <a:pt x="72" y="29"/>
                </a:lnTo>
                <a:lnTo>
                  <a:pt x="64" y="28"/>
                </a:lnTo>
                <a:lnTo>
                  <a:pt x="51" y="28"/>
                </a:lnTo>
                <a:lnTo>
                  <a:pt x="42" y="25"/>
                </a:lnTo>
                <a:lnTo>
                  <a:pt x="42" y="24"/>
                </a:lnTo>
                <a:lnTo>
                  <a:pt x="28" y="19"/>
                </a:lnTo>
                <a:lnTo>
                  <a:pt x="19" y="13"/>
                </a:lnTo>
                <a:lnTo>
                  <a:pt x="0" y="0"/>
                </a:lnTo>
              </a:path>
            </a:pathLst>
          </a:custGeom>
          <a:noFill/>
          <a:ln w="0">
            <a:solidFill>
              <a:srgbClr val="000000"/>
            </a:solidFill>
            <a:prstDash val="solid"/>
            <a:round/>
            <a:headEnd/>
            <a:tailEnd/>
          </a:ln>
        </p:spPr>
        <p:txBody>
          <a:bodyPr/>
          <a:lstStyle/>
          <a:p>
            <a:endParaRPr lang="en-GB"/>
          </a:p>
        </p:txBody>
      </p:sp>
      <p:sp>
        <p:nvSpPr>
          <p:cNvPr id="171" name="Freeform 2566"/>
          <p:cNvSpPr>
            <a:spLocks/>
          </p:cNvSpPr>
          <p:nvPr>
            <p:custDataLst>
              <p:tags r:id="rId162"/>
            </p:custDataLst>
          </p:nvPr>
        </p:nvSpPr>
        <p:spPr bwMode="auto">
          <a:xfrm>
            <a:off x="4166781" y="2637545"/>
            <a:ext cx="550147" cy="48429"/>
          </a:xfrm>
          <a:custGeom>
            <a:avLst/>
            <a:gdLst/>
            <a:ahLst/>
            <a:cxnLst>
              <a:cxn ang="0">
                <a:pos x="0" y="0"/>
              </a:cxn>
              <a:cxn ang="0">
                <a:pos x="9" y="5"/>
              </a:cxn>
              <a:cxn ang="0">
                <a:pos x="13" y="5"/>
              </a:cxn>
              <a:cxn ang="0">
                <a:pos x="29" y="15"/>
              </a:cxn>
              <a:cxn ang="0">
                <a:pos x="40" y="18"/>
              </a:cxn>
              <a:cxn ang="0">
                <a:pos x="57" y="24"/>
              </a:cxn>
              <a:cxn ang="0">
                <a:pos x="69" y="27"/>
              </a:cxn>
              <a:cxn ang="0">
                <a:pos x="79" y="27"/>
              </a:cxn>
              <a:cxn ang="0">
                <a:pos x="94" y="29"/>
              </a:cxn>
              <a:cxn ang="0">
                <a:pos x="106" y="30"/>
              </a:cxn>
              <a:cxn ang="0">
                <a:pos x="129" y="38"/>
              </a:cxn>
              <a:cxn ang="0">
                <a:pos x="145" y="38"/>
              </a:cxn>
              <a:cxn ang="0">
                <a:pos x="157" y="40"/>
              </a:cxn>
              <a:cxn ang="0">
                <a:pos x="171" y="41"/>
              </a:cxn>
              <a:cxn ang="0">
                <a:pos x="187" y="43"/>
              </a:cxn>
              <a:cxn ang="0">
                <a:pos x="203" y="46"/>
              </a:cxn>
              <a:cxn ang="0">
                <a:pos x="217" y="48"/>
              </a:cxn>
              <a:cxn ang="0">
                <a:pos x="229" y="49"/>
              </a:cxn>
              <a:cxn ang="0">
                <a:pos x="257" y="51"/>
              </a:cxn>
              <a:cxn ang="0">
                <a:pos x="270" y="51"/>
              </a:cxn>
              <a:cxn ang="0">
                <a:pos x="315" y="49"/>
              </a:cxn>
              <a:cxn ang="0">
                <a:pos x="340" y="48"/>
              </a:cxn>
              <a:cxn ang="0">
                <a:pos x="353" y="45"/>
              </a:cxn>
              <a:cxn ang="0">
                <a:pos x="377" y="43"/>
              </a:cxn>
              <a:cxn ang="0">
                <a:pos x="391" y="42"/>
              </a:cxn>
              <a:cxn ang="0">
                <a:pos x="409" y="41"/>
              </a:cxn>
              <a:cxn ang="0">
                <a:pos x="419" y="40"/>
              </a:cxn>
              <a:cxn ang="0">
                <a:pos x="456" y="40"/>
              </a:cxn>
              <a:cxn ang="0">
                <a:pos x="505" y="36"/>
              </a:cxn>
              <a:cxn ang="0">
                <a:pos x="533" y="33"/>
              </a:cxn>
              <a:cxn ang="0">
                <a:pos x="546" y="31"/>
              </a:cxn>
              <a:cxn ang="0">
                <a:pos x="567" y="31"/>
              </a:cxn>
            </a:cxnLst>
            <a:rect l="0" t="0" r="r" b="b"/>
            <a:pathLst>
              <a:path w="567" h="51">
                <a:moveTo>
                  <a:pt x="0" y="0"/>
                </a:moveTo>
                <a:lnTo>
                  <a:pt x="9" y="5"/>
                </a:lnTo>
                <a:lnTo>
                  <a:pt x="13" y="5"/>
                </a:lnTo>
                <a:lnTo>
                  <a:pt x="29" y="15"/>
                </a:lnTo>
                <a:lnTo>
                  <a:pt x="40" y="18"/>
                </a:lnTo>
                <a:lnTo>
                  <a:pt x="57" y="24"/>
                </a:lnTo>
                <a:lnTo>
                  <a:pt x="69" y="27"/>
                </a:lnTo>
                <a:lnTo>
                  <a:pt x="79" y="27"/>
                </a:lnTo>
                <a:lnTo>
                  <a:pt x="94" y="29"/>
                </a:lnTo>
                <a:lnTo>
                  <a:pt x="106" y="30"/>
                </a:lnTo>
                <a:lnTo>
                  <a:pt x="129" y="38"/>
                </a:lnTo>
                <a:lnTo>
                  <a:pt x="145" y="38"/>
                </a:lnTo>
                <a:lnTo>
                  <a:pt x="157" y="40"/>
                </a:lnTo>
                <a:lnTo>
                  <a:pt x="171" y="41"/>
                </a:lnTo>
                <a:lnTo>
                  <a:pt x="187" y="43"/>
                </a:lnTo>
                <a:lnTo>
                  <a:pt x="203" y="46"/>
                </a:lnTo>
                <a:lnTo>
                  <a:pt x="217" y="48"/>
                </a:lnTo>
                <a:lnTo>
                  <a:pt x="229" y="49"/>
                </a:lnTo>
                <a:lnTo>
                  <a:pt x="257" y="51"/>
                </a:lnTo>
                <a:lnTo>
                  <a:pt x="270" y="51"/>
                </a:lnTo>
                <a:lnTo>
                  <a:pt x="315" y="49"/>
                </a:lnTo>
                <a:lnTo>
                  <a:pt x="340" y="48"/>
                </a:lnTo>
                <a:lnTo>
                  <a:pt x="353" y="45"/>
                </a:lnTo>
                <a:lnTo>
                  <a:pt x="377" y="43"/>
                </a:lnTo>
                <a:lnTo>
                  <a:pt x="391" y="42"/>
                </a:lnTo>
                <a:lnTo>
                  <a:pt x="409" y="41"/>
                </a:lnTo>
                <a:lnTo>
                  <a:pt x="419" y="40"/>
                </a:lnTo>
                <a:lnTo>
                  <a:pt x="456" y="40"/>
                </a:lnTo>
                <a:lnTo>
                  <a:pt x="505" y="36"/>
                </a:lnTo>
                <a:lnTo>
                  <a:pt x="533" y="33"/>
                </a:lnTo>
                <a:lnTo>
                  <a:pt x="546" y="31"/>
                </a:lnTo>
                <a:lnTo>
                  <a:pt x="567" y="31"/>
                </a:lnTo>
              </a:path>
            </a:pathLst>
          </a:custGeom>
          <a:noFill/>
          <a:ln w="0">
            <a:solidFill>
              <a:srgbClr val="000000"/>
            </a:solidFill>
            <a:prstDash val="solid"/>
            <a:round/>
            <a:headEnd/>
            <a:tailEnd/>
          </a:ln>
        </p:spPr>
        <p:txBody>
          <a:bodyPr/>
          <a:lstStyle/>
          <a:p>
            <a:endParaRPr lang="en-GB"/>
          </a:p>
        </p:txBody>
      </p:sp>
      <p:sp>
        <p:nvSpPr>
          <p:cNvPr id="172" name="Freeform 2567"/>
          <p:cNvSpPr>
            <a:spLocks/>
          </p:cNvSpPr>
          <p:nvPr>
            <p:custDataLst>
              <p:tags r:id="rId163"/>
            </p:custDataLst>
          </p:nvPr>
        </p:nvSpPr>
        <p:spPr bwMode="auto">
          <a:xfrm>
            <a:off x="5220584" y="2705346"/>
            <a:ext cx="21309" cy="5811"/>
          </a:xfrm>
          <a:custGeom>
            <a:avLst/>
            <a:gdLst/>
            <a:ahLst/>
            <a:cxnLst>
              <a:cxn ang="0">
                <a:pos x="20" y="7"/>
              </a:cxn>
              <a:cxn ang="0">
                <a:pos x="7" y="0"/>
              </a:cxn>
              <a:cxn ang="0">
                <a:pos x="5" y="0"/>
              </a:cxn>
              <a:cxn ang="0">
                <a:pos x="0" y="0"/>
              </a:cxn>
              <a:cxn ang="0">
                <a:pos x="0" y="0"/>
              </a:cxn>
            </a:cxnLst>
            <a:rect l="0" t="0" r="r" b="b"/>
            <a:pathLst>
              <a:path w="20" h="7">
                <a:moveTo>
                  <a:pt x="20" y="7"/>
                </a:moveTo>
                <a:lnTo>
                  <a:pt x="7" y="0"/>
                </a:lnTo>
                <a:lnTo>
                  <a:pt x="5" y="0"/>
                </a:lnTo>
                <a:lnTo>
                  <a:pt x="0" y="0"/>
                </a:lnTo>
                <a:lnTo>
                  <a:pt x="0" y="0"/>
                </a:lnTo>
              </a:path>
            </a:pathLst>
          </a:custGeom>
          <a:noFill/>
          <a:ln w="0">
            <a:solidFill>
              <a:srgbClr val="000000"/>
            </a:solidFill>
            <a:prstDash val="solid"/>
            <a:round/>
            <a:headEnd/>
            <a:tailEnd/>
          </a:ln>
        </p:spPr>
        <p:txBody>
          <a:bodyPr/>
          <a:lstStyle/>
          <a:p>
            <a:endParaRPr lang="en-GB"/>
          </a:p>
        </p:txBody>
      </p:sp>
      <p:sp>
        <p:nvSpPr>
          <p:cNvPr id="173" name="Freeform 2568"/>
          <p:cNvSpPr>
            <a:spLocks/>
          </p:cNvSpPr>
          <p:nvPr>
            <p:custDataLst>
              <p:tags r:id="rId164"/>
            </p:custDataLst>
          </p:nvPr>
        </p:nvSpPr>
        <p:spPr bwMode="auto">
          <a:xfrm>
            <a:off x="5015247" y="2627860"/>
            <a:ext cx="133663" cy="91045"/>
          </a:xfrm>
          <a:custGeom>
            <a:avLst/>
            <a:gdLst/>
            <a:ahLst/>
            <a:cxnLst>
              <a:cxn ang="0">
                <a:pos x="137" y="94"/>
              </a:cxn>
              <a:cxn ang="0">
                <a:pos x="134" y="93"/>
              </a:cxn>
              <a:cxn ang="0">
                <a:pos x="132" y="92"/>
              </a:cxn>
              <a:cxn ang="0">
                <a:pos x="127" y="91"/>
              </a:cxn>
              <a:cxn ang="0">
                <a:pos x="117" y="88"/>
              </a:cxn>
              <a:cxn ang="0">
                <a:pos x="113" y="85"/>
              </a:cxn>
              <a:cxn ang="0">
                <a:pos x="108" y="84"/>
              </a:cxn>
              <a:cxn ang="0">
                <a:pos x="98" y="77"/>
              </a:cxn>
              <a:cxn ang="0">
                <a:pos x="93" y="72"/>
              </a:cxn>
              <a:cxn ang="0">
                <a:pos x="89" y="69"/>
              </a:cxn>
              <a:cxn ang="0">
                <a:pos x="86" y="67"/>
              </a:cxn>
              <a:cxn ang="0">
                <a:pos x="80" y="65"/>
              </a:cxn>
              <a:cxn ang="0">
                <a:pos x="72" y="58"/>
              </a:cxn>
              <a:cxn ang="0">
                <a:pos x="70" y="58"/>
              </a:cxn>
              <a:cxn ang="0">
                <a:pos x="65" y="55"/>
              </a:cxn>
              <a:cxn ang="0">
                <a:pos x="60" y="52"/>
              </a:cxn>
              <a:cxn ang="0">
                <a:pos x="56" y="49"/>
              </a:cxn>
              <a:cxn ang="0">
                <a:pos x="51" y="46"/>
              </a:cxn>
              <a:cxn ang="0">
                <a:pos x="47" y="45"/>
              </a:cxn>
              <a:cxn ang="0">
                <a:pos x="39" y="41"/>
              </a:cxn>
              <a:cxn ang="0">
                <a:pos x="37" y="40"/>
              </a:cxn>
              <a:cxn ang="0">
                <a:pos x="25" y="35"/>
              </a:cxn>
              <a:cxn ang="0">
                <a:pos x="18" y="27"/>
              </a:cxn>
              <a:cxn ang="0">
                <a:pos x="12" y="21"/>
              </a:cxn>
              <a:cxn ang="0">
                <a:pos x="8" y="13"/>
              </a:cxn>
              <a:cxn ang="0">
                <a:pos x="6" y="7"/>
              </a:cxn>
              <a:cxn ang="0">
                <a:pos x="0" y="0"/>
              </a:cxn>
            </a:cxnLst>
            <a:rect l="0" t="0" r="r" b="b"/>
            <a:pathLst>
              <a:path w="137" h="94">
                <a:moveTo>
                  <a:pt x="137" y="94"/>
                </a:moveTo>
                <a:lnTo>
                  <a:pt x="134" y="93"/>
                </a:lnTo>
                <a:lnTo>
                  <a:pt x="132" y="92"/>
                </a:lnTo>
                <a:lnTo>
                  <a:pt x="127" y="91"/>
                </a:lnTo>
                <a:lnTo>
                  <a:pt x="117" y="88"/>
                </a:lnTo>
                <a:lnTo>
                  <a:pt x="113" y="85"/>
                </a:lnTo>
                <a:lnTo>
                  <a:pt x="108" y="84"/>
                </a:lnTo>
                <a:lnTo>
                  <a:pt x="98" y="77"/>
                </a:lnTo>
                <a:lnTo>
                  <a:pt x="93" y="72"/>
                </a:lnTo>
                <a:lnTo>
                  <a:pt x="89" y="69"/>
                </a:lnTo>
                <a:lnTo>
                  <a:pt x="86" y="67"/>
                </a:lnTo>
                <a:lnTo>
                  <a:pt x="80" y="65"/>
                </a:lnTo>
                <a:lnTo>
                  <a:pt x="72" y="58"/>
                </a:lnTo>
                <a:lnTo>
                  <a:pt x="70" y="58"/>
                </a:lnTo>
                <a:lnTo>
                  <a:pt x="65" y="55"/>
                </a:lnTo>
                <a:lnTo>
                  <a:pt x="60" y="52"/>
                </a:lnTo>
                <a:lnTo>
                  <a:pt x="56" y="49"/>
                </a:lnTo>
                <a:lnTo>
                  <a:pt x="51" y="46"/>
                </a:lnTo>
                <a:lnTo>
                  <a:pt x="47" y="45"/>
                </a:lnTo>
                <a:lnTo>
                  <a:pt x="39" y="41"/>
                </a:lnTo>
                <a:lnTo>
                  <a:pt x="37" y="40"/>
                </a:lnTo>
                <a:lnTo>
                  <a:pt x="25" y="35"/>
                </a:lnTo>
                <a:lnTo>
                  <a:pt x="18" y="27"/>
                </a:lnTo>
                <a:lnTo>
                  <a:pt x="12" y="21"/>
                </a:lnTo>
                <a:lnTo>
                  <a:pt x="8" y="13"/>
                </a:lnTo>
                <a:lnTo>
                  <a:pt x="6" y="7"/>
                </a:lnTo>
                <a:lnTo>
                  <a:pt x="0" y="0"/>
                </a:lnTo>
              </a:path>
            </a:pathLst>
          </a:custGeom>
          <a:noFill/>
          <a:ln w="0">
            <a:solidFill>
              <a:srgbClr val="000000"/>
            </a:solidFill>
            <a:prstDash val="solid"/>
            <a:round/>
            <a:headEnd/>
            <a:tailEnd/>
          </a:ln>
        </p:spPr>
        <p:txBody>
          <a:bodyPr/>
          <a:lstStyle/>
          <a:p>
            <a:endParaRPr lang="en-GB"/>
          </a:p>
        </p:txBody>
      </p:sp>
      <p:sp>
        <p:nvSpPr>
          <p:cNvPr id="174" name="Freeform 2569"/>
          <p:cNvSpPr>
            <a:spLocks/>
          </p:cNvSpPr>
          <p:nvPr>
            <p:custDataLst>
              <p:tags r:id="rId165"/>
            </p:custDataLst>
          </p:nvPr>
        </p:nvSpPr>
        <p:spPr bwMode="auto">
          <a:xfrm>
            <a:off x="5185715" y="2674352"/>
            <a:ext cx="65863" cy="9685"/>
          </a:xfrm>
          <a:custGeom>
            <a:avLst/>
            <a:gdLst/>
            <a:ahLst/>
            <a:cxnLst>
              <a:cxn ang="0">
                <a:pos x="0" y="1"/>
              </a:cxn>
              <a:cxn ang="0">
                <a:pos x="15" y="0"/>
              </a:cxn>
              <a:cxn ang="0">
                <a:pos x="21" y="0"/>
              </a:cxn>
              <a:cxn ang="0">
                <a:pos x="24" y="0"/>
              </a:cxn>
              <a:cxn ang="0">
                <a:pos x="26" y="0"/>
              </a:cxn>
              <a:cxn ang="0">
                <a:pos x="38" y="1"/>
              </a:cxn>
              <a:cxn ang="0">
                <a:pos x="42" y="1"/>
              </a:cxn>
              <a:cxn ang="0">
                <a:pos x="46" y="1"/>
              </a:cxn>
              <a:cxn ang="0">
                <a:pos x="59" y="7"/>
              </a:cxn>
              <a:cxn ang="0">
                <a:pos x="68" y="9"/>
              </a:cxn>
            </a:cxnLst>
            <a:rect l="0" t="0" r="r" b="b"/>
            <a:pathLst>
              <a:path w="68" h="9">
                <a:moveTo>
                  <a:pt x="0" y="1"/>
                </a:moveTo>
                <a:lnTo>
                  <a:pt x="15" y="0"/>
                </a:lnTo>
                <a:lnTo>
                  <a:pt x="21" y="0"/>
                </a:lnTo>
                <a:lnTo>
                  <a:pt x="24" y="0"/>
                </a:lnTo>
                <a:lnTo>
                  <a:pt x="26" y="0"/>
                </a:lnTo>
                <a:lnTo>
                  <a:pt x="38" y="1"/>
                </a:lnTo>
                <a:lnTo>
                  <a:pt x="42" y="1"/>
                </a:lnTo>
                <a:lnTo>
                  <a:pt x="46" y="1"/>
                </a:lnTo>
                <a:lnTo>
                  <a:pt x="59" y="7"/>
                </a:lnTo>
                <a:lnTo>
                  <a:pt x="68" y="9"/>
                </a:lnTo>
              </a:path>
            </a:pathLst>
          </a:custGeom>
          <a:noFill/>
          <a:ln w="0">
            <a:solidFill>
              <a:srgbClr val="000000"/>
            </a:solidFill>
            <a:prstDash val="solid"/>
            <a:round/>
            <a:headEnd/>
            <a:tailEnd/>
          </a:ln>
        </p:spPr>
        <p:txBody>
          <a:bodyPr/>
          <a:lstStyle/>
          <a:p>
            <a:endParaRPr lang="en-GB"/>
          </a:p>
        </p:txBody>
      </p:sp>
      <p:sp>
        <p:nvSpPr>
          <p:cNvPr id="175" name="Freeform 2570"/>
          <p:cNvSpPr>
            <a:spLocks/>
          </p:cNvSpPr>
          <p:nvPr>
            <p:custDataLst>
              <p:tags r:id="rId166"/>
            </p:custDataLst>
          </p:nvPr>
        </p:nvSpPr>
        <p:spPr bwMode="auto">
          <a:xfrm>
            <a:off x="5032682" y="2610425"/>
            <a:ext cx="139474" cy="83297"/>
          </a:xfrm>
          <a:custGeom>
            <a:avLst/>
            <a:gdLst/>
            <a:ahLst/>
            <a:cxnLst>
              <a:cxn ang="0">
                <a:pos x="144" y="84"/>
              </a:cxn>
              <a:cxn ang="0">
                <a:pos x="129" y="80"/>
              </a:cxn>
              <a:cxn ang="0">
                <a:pos x="119" y="77"/>
              </a:cxn>
              <a:cxn ang="0">
                <a:pos x="117" y="75"/>
              </a:cxn>
              <a:cxn ang="0">
                <a:pos x="111" y="73"/>
              </a:cxn>
              <a:cxn ang="0">
                <a:pos x="103" y="71"/>
              </a:cxn>
              <a:cxn ang="0">
                <a:pos x="101" y="69"/>
              </a:cxn>
              <a:cxn ang="0">
                <a:pos x="98" y="68"/>
              </a:cxn>
              <a:cxn ang="0">
                <a:pos x="94" y="67"/>
              </a:cxn>
              <a:cxn ang="0">
                <a:pos x="86" y="62"/>
              </a:cxn>
              <a:cxn ang="0">
                <a:pos x="83" y="57"/>
              </a:cxn>
              <a:cxn ang="0">
                <a:pos x="80" y="55"/>
              </a:cxn>
              <a:cxn ang="0">
                <a:pos x="76" y="53"/>
              </a:cxn>
              <a:cxn ang="0">
                <a:pos x="71" y="51"/>
              </a:cxn>
              <a:cxn ang="0">
                <a:pos x="67" y="49"/>
              </a:cxn>
              <a:cxn ang="0">
                <a:pos x="62" y="44"/>
              </a:cxn>
              <a:cxn ang="0">
                <a:pos x="58" y="41"/>
              </a:cxn>
              <a:cxn ang="0">
                <a:pos x="54" y="40"/>
              </a:cxn>
              <a:cxn ang="0">
                <a:pos x="51" y="39"/>
              </a:cxn>
              <a:cxn ang="0">
                <a:pos x="46" y="37"/>
              </a:cxn>
              <a:cxn ang="0">
                <a:pos x="43" y="32"/>
              </a:cxn>
              <a:cxn ang="0">
                <a:pos x="37" y="29"/>
              </a:cxn>
              <a:cxn ang="0">
                <a:pos x="32" y="28"/>
              </a:cxn>
              <a:cxn ang="0">
                <a:pos x="25" y="25"/>
              </a:cxn>
              <a:cxn ang="0">
                <a:pos x="23" y="24"/>
              </a:cxn>
              <a:cxn ang="0">
                <a:pos x="13" y="19"/>
              </a:cxn>
              <a:cxn ang="0">
                <a:pos x="4" y="9"/>
              </a:cxn>
              <a:cxn ang="0">
                <a:pos x="3" y="6"/>
              </a:cxn>
              <a:cxn ang="0">
                <a:pos x="0" y="0"/>
              </a:cxn>
            </a:cxnLst>
            <a:rect l="0" t="0" r="r" b="b"/>
            <a:pathLst>
              <a:path w="144" h="84">
                <a:moveTo>
                  <a:pt x="144" y="84"/>
                </a:moveTo>
                <a:lnTo>
                  <a:pt x="129" y="80"/>
                </a:lnTo>
                <a:lnTo>
                  <a:pt x="119" y="77"/>
                </a:lnTo>
                <a:lnTo>
                  <a:pt x="117" y="75"/>
                </a:lnTo>
                <a:lnTo>
                  <a:pt x="111" y="73"/>
                </a:lnTo>
                <a:lnTo>
                  <a:pt x="103" y="71"/>
                </a:lnTo>
                <a:lnTo>
                  <a:pt x="101" y="69"/>
                </a:lnTo>
                <a:lnTo>
                  <a:pt x="98" y="68"/>
                </a:lnTo>
                <a:lnTo>
                  <a:pt x="94" y="67"/>
                </a:lnTo>
                <a:lnTo>
                  <a:pt x="86" y="62"/>
                </a:lnTo>
                <a:lnTo>
                  <a:pt x="83" y="57"/>
                </a:lnTo>
                <a:lnTo>
                  <a:pt x="80" y="55"/>
                </a:lnTo>
                <a:lnTo>
                  <a:pt x="76" y="53"/>
                </a:lnTo>
                <a:lnTo>
                  <a:pt x="71" y="51"/>
                </a:lnTo>
                <a:lnTo>
                  <a:pt x="67" y="49"/>
                </a:lnTo>
                <a:lnTo>
                  <a:pt x="62" y="44"/>
                </a:lnTo>
                <a:lnTo>
                  <a:pt x="58" y="41"/>
                </a:lnTo>
                <a:lnTo>
                  <a:pt x="54" y="40"/>
                </a:lnTo>
                <a:lnTo>
                  <a:pt x="51" y="39"/>
                </a:lnTo>
                <a:lnTo>
                  <a:pt x="46" y="37"/>
                </a:lnTo>
                <a:lnTo>
                  <a:pt x="43" y="32"/>
                </a:lnTo>
                <a:lnTo>
                  <a:pt x="37" y="29"/>
                </a:lnTo>
                <a:lnTo>
                  <a:pt x="32" y="28"/>
                </a:lnTo>
                <a:lnTo>
                  <a:pt x="25" y="25"/>
                </a:lnTo>
                <a:lnTo>
                  <a:pt x="23" y="24"/>
                </a:lnTo>
                <a:lnTo>
                  <a:pt x="13" y="19"/>
                </a:lnTo>
                <a:lnTo>
                  <a:pt x="4" y="9"/>
                </a:lnTo>
                <a:lnTo>
                  <a:pt x="3" y="6"/>
                </a:lnTo>
                <a:lnTo>
                  <a:pt x="0" y="0"/>
                </a:lnTo>
              </a:path>
            </a:pathLst>
          </a:custGeom>
          <a:noFill/>
          <a:ln w="0">
            <a:solidFill>
              <a:srgbClr val="000000"/>
            </a:solidFill>
            <a:prstDash val="solid"/>
            <a:round/>
            <a:headEnd/>
            <a:tailEnd/>
          </a:ln>
        </p:spPr>
        <p:txBody>
          <a:bodyPr/>
          <a:lstStyle/>
          <a:p>
            <a:endParaRPr lang="en-GB"/>
          </a:p>
        </p:txBody>
      </p:sp>
      <p:sp>
        <p:nvSpPr>
          <p:cNvPr id="176" name="Freeform 2571"/>
          <p:cNvSpPr>
            <a:spLocks/>
          </p:cNvSpPr>
          <p:nvPr>
            <p:custDataLst>
              <p:tags r:id="rId167"/>
            </p:custDataLst>
          </p:nvPr>
        </p:nvSpPr>
        <p:spPr bwMode="auto">
          <a:xfrm>
            <a:off x="4029245" y="2581369"/>
            <a:ext cx="147222" cy="40679"/>
          </a:xfrm>
          <a:custGeom>
            <a:avLst/>
            <a:gdLst/>
            <a:ahLst/>
            <a:cxnLst>
              <a:cxn ang="0">
                <a:pos x="0" y="0"/>
              </a:cxn>
              <a:cxn ang="0">
                <a:pos x="22" y="4"/>
              </a:cxn>
              <a:cxn ang="0">
                <a:pos x="31" y="9"/>
              </a:cxn>
              <a:cxn ang="0">
                <a:pos x="40" y="12"/>
              </a:cxn>
              <a:cxn ang="0">
                <a:pos x="45" y="14"/>
              </a:cxn>
              <a:cxn ang="0">
                <a:pos x="53" y="19"/>
              </a:cxn>
              <a:cxn ang="0">
                <a:pos x="65" y="18"/>
              </a:cxn>
              <a:cxn ang="0">
                <a:pos x="74" y="20"/>
              </a:cxn>
              <a:cxn ang="0">
                <a:pos x="85" y="24"/>
              </a:cxn>
              <a:cxn ang="0">
                <a:pos x="91" y="27"/>
              </a:cxn>
              <a:cxn ang="0">
                <a:pos x="100" y="34"/>
              </a:cxn>
              <a:cxn ang="0">
                <a:pos x="111" y="38"/>
              </a:cxn>
              <a:cxn ang="0">
                <a:pos x="129" y="40"/>
              </a:cxn>
              <a:cxn ang="0">
                <a:pos x="144" y="40"/>
              </a:cxn>
              <a:cxn ang="0">
                <a:pos x="150" y="43"/>
              </a:cxn>
            </a:cxnLst>
            <a:rect l="0" t="0" r="r" b="b"/>
            <a:pathLst>
              <a:path w="150" h="43">
                <a:moveTo>
                  <a:pt x="0" y="0"/>
                </a:moveTo>
                <a:lnTo>
                  <a:pt x="22" y="4"/>
                </a:lnTo>
                <a:lnTo>
                  <a:pt x="31" y="9"/>
                </a:lnTo>
                <a:lnTo>
                  <a:pt x="40" y="12"/>
                </a:lnTo>
                <a:lnTo>
                  <a:pt x="45" y="14"/>
                </a:lnTo>
                <a:lnTo>
                  <a:pt x="53" y="19"/>
                </a:lnTo>
                <a:lnTo>
                  <a:pt x="65" y="18"/>
                </a:lnTo>
                <a:lnTo>
                  <a:pt x="74" y="20"/>
                </a:lnTo>
                <a:lnTo>
                  <a:pt x="85" y="24"/>
                </a:lnTo>
                <a:lnTo>
                  <a:pt x="91" y="27"/>
                </a:lnTo>
                <a:lnTo>
                  <a:pt x="100" y="34"/>
                </a:lnTo>
                <a:lnTo>
                  <a:pt x="111" y="38"/>
                </a:lnTo>
                <a:lnTo>
                  <a:pt x="129" y="40"/>
                </a:lnTo>
                <a:lnTo>
                  <a:pt x="144" y="40"/>
                </a:lnTo>
                <a:lnTo>
                  <a:pt x="150" y="43"/>
                </a:lnTo>
              </a:path>
            </a:pathLst>
          </a:custGeom>
          <a:noFill/>
          <a:ln w="0">
            <a:solidFill>
              <a:srgbClr val="000000"/>
            </a:solidFill>
            <a:prstDash val="solid"/>
            <a:round/>
            <a:headEnd/>
            <a:tailEnd/>
          </a:ln>
        </p:spPr>
        <p:txBody>
          <a:bodyPr/>
          <a:lstStyle/>
          <a:p>
            <a:endParaRPr lang="en-GB"/>
          </a:p>
        </p:txBody>
      </p:sp>
      <p:sp>
        <p:nvSpPr>
          <p:cNvPr id="177" name="Freeform 2572"/>
          <p:cNvSpPr>
            <a:spLocks/>
          </p:cNvSpPr>
          <p:nvPr>
            <p:custDataLst>
              <p:tags r:id="rId168"/>
            </p:custDataLst>
          </p:nvPr>
        </p:nvSpPr>
        <p:spPr bwMode="auto">
          <a:xfrm>
            <a:off x="4027307" y="2571683"/>
            <a:ext cx="154971" cy="32932"/>
          </a:xfrm>
          <a:custGeom>
            <a:avLst/>
            <a:gdLst/>
            <a:ahLst/>
            <a:cxnLst>
              <a:cxn ang="0">
                <a:pos x="161" y="34"/>
              </a:cxn>
              <a:cxn ang="0">
                <a:pos x="148" y="31"/>
              </a:cxn>
              <a:cxn ang="0">
                <a:pos x="132" y="30"/>
              </a:cxn>
              <a:cxn ang="0">
                <a:pos x="115" y="29"/>
              </a:cxn>
              <a:cxn ang="0">
                <a:pos x="106" y="24"/>
              </a:cxn>
              <a:cxn ang="0">
                <a:pos x="97" y="18"/>
              </a:cxn>
              <a:cxn ang="0">
                <a:pos x="90" y="15"/>
              </a:cxn>
              <a:cxn ang="0">
                <a:pos x="80" y="10"/>
              </a:cxn>
              <a:cxn ang="0">
                <a:pos x="68" y="8"/>
              </a:cxn>
              <a:cxn ang="0">
                <a:pos x="56" y="8"/>
              </a:cxn>
              <a:cxn ang="0">
                <a:pos x="46" y="8"/>
              </a:cxn>
              <a:cxn ang="0">
                <a:pos x="41" y="7"/>
              </a:cxn>
              <a:cxn ang="0">
                <a:pos x="35" y="5"/>
              </a:cxn>
              <a:cxn ang="0">
                <a:pos x="25" y="2"/>
              </a:cxn>
              <a:cxn ang="0">
                <a:pos x="20" y="2"/>
              </a:cxn>
              <a:cxn ang="0">
                <a:pos x="12" y="2"/>
              </a:cxn>
              <a:cxn ang="0">
                <a:pos x="9" y="2"/>
              </a:cxn>
              <a:cxn ang="0">
                <a:pos x="5" y="2"/>
              </a:cxn>
              <a:cxn ang="0">
                <a:pos x="0" y="0"/>
              </a:cxn>
            </a:cxnLst>
            <a:rect l="0" t="0" r="r" b="b"/>
            <a:pathLst>
              <a:path w="161" h="34">
                <a:moveTo>
                  <a:pt x="161" y="34"/>
                </a:moveTo>
                <a:lnTo>
                  <a:pt x="148" y="31"/>
                </a:lnTo>
                <a:lnTo>
                  <a:pt x="132" y="30"/>
                </a:lnTo>
                <a:lnTo>
                  <a:pt x="115" y="29"/>
                </a:lnTo>
                <a:lnTo>
                  <a:pt x="106" y="24"/>
                </a:lnTo>
                <a:lnTo>
                  <a:pt x="97" y="18"/>
                </a:lnTo>
                <a:lnTo>
                  <a:pt x="90" y="15"/>
                </a:lnTo>
                <a:lnTo>
                  <a:pt x="80" y="10"/>
                </a:lnTo>
                <a:lnTo>
                  <a:pt x="68" y="8"/>
                </a:lnTo>
                <a:lnTo>
                  <a:pt x="56" y="8"/>
                </a:lnTo>
                <a:lnTo>
                  <a:pt x="46" y="8"/>
                </a:lnTo>
                <a:lnTo>
                  <a:pt x="41" y="7"/>
                </a:lnTo>
                <a:lnTo>
                  <a:pt x="35" y="5"/>
                </a:lnTo>
                <a:lnTo>
                  <a:pt x="25" y="2"/>
                </a:lnTo>
                <a:lnTo>
                  <a:pt x="20" y="2"/>
                </a:lnTo>
                <a:lnTo>
                  <a:pt x="12" y="2"/>
                </a:lnTo>
                <a:lnTo>
                  <a:pt x="9" y="2"/>
                </a:lnTo>
                <a:lnTo>
                  <a:pt x="5" y="2"/>
                </a:lnTo>
                <a:lnTo>
                  <a:pt x="0" y="0"/>
                </a:lnTo>
              </a:path>
            </a:pathLst>
          </a:custGeom>
          <a:noFill/>
          <a:ln w="0">
            <a:solidFill>
              <a:srgbClr val="000000"/>
            </a:solidFill>
            <a:prstDash val="solid"/>
            <a:round/>
            <a:headEnd/>
            <a:tailEnd/>
          </a:ln>
        </p:spPr>
        <p:txBody>
          <a:bodyPr/>
          <a:lstStyle/>
          <a:p>
            <a:endParaRPr lang="en-GB"/>
          </a:p>
        </p:txBody>
      </p:sp>
      <p:sp>
        <p:nvSpPr>
          <p:cNvPr id="178" name="Freeform 2573"/>
          <p:cNvSpPr>
            <a:spLocks/>
          </p:cNvSpPr>
          <p:nvPr>
            <p:custDataLst>
              <p:tags r:id="rId169"/>
            </p:custDataLst>
          </p:nvPr>
        </p:nvSpPr>
        <p:spPr bwMode="auto">
          <a:xfrm>
            <a:off x="4728551" y="2616237"/>
            <a:ext cx="300257" cy="42617"/>
          </a:xfrm>
          <a:custGeom>
            <a:avLst/>
            <a:gdLst/>
            <a:ahLst/>
            <a:cxnLst>
              <a:cxn ang="0">
                <a:pos x="308" y="0"/>
              </a:cxn>
              <a:cxn ang="0">
                <a:pos x="272" y="12"/>
              </a:cxn>
              <a:cxn ang="0">
                <a:pos x="252" y="25"/>
              </a:cxn>
              <a:cxn ang="0">
                <a:pos x="239" y="27"/>
              </a:cxn>
              <a:cxn ang="0">
                <a:pos x="225" y="35"/>
              </a:cxn>
              <a:cxn ang="0">
                <a:pos x="212" y="40"/>
              </a:cxn>
              <a:cxn ang="0">
                <a:pos x="192" y="43"/>
              </a:cxn>
              <a:cxn ang="0">
                <a:pos x="189" y="45"/>
              </a:cxn>
              <a:cxn ang="0">
                <a:pos x="173" y="45"/>
              </a:cxn>
              <a:cxn ang="0">
                <a:pos x="157" y="45"/>
              </a:cxn>
              <a:cxn ang="0">
                <a:pos x="136" y="46"/>
              </a:cxn>
              <a:cxn ang="0">
                <a:pos x="114" y="46"/>
              </a:cxn>
              <a:cxn ang="0">
                <a:pos x="94" y="43"/>
              </a:cxn>
              <a:cxn ang="0">
                <a:pos x="67" y="39"/>
              </a:cxn>
              <a:cxn ang="0">
                <a:pos x="44" y="35"/>
              </a:cxn>
              <a:cxn ang="0">
                <a:pos x="17" y="31"/>
              </a:cxn>
              <a:cxn ang="0">
                <a:pos x="0" y="30"/>
              </a:cxn>
            </a:cxnLst>
            <a:rect l="0" t="0" r="r" b="b"/>
            <a:pathLst>
              <a:path w="308" h="46">
                <a:moveTo>
                  <a:pt x="308" y="0"/>
                </a:moveTo>
                <a:lnTo>
                  <a:pt x="272" y="12"/>
                </a:lnTo>
                <a:lnTo>
                  <a:pt x="252" y="25"/>
                </a:lnTo>
                <a:lnTo>
                  <a:pt x="239" y="27"/>
                </a:lnTo>
                <a:lnTo>
                  <a:pt x="225" y="35"/>
                </a:lnTo>
                <a:lnTo>
                  <a:pt x="212" y="40"/>
                </a:lnTo>
                <a:lnTo>
                  <a:pt x="192" y="43"/>
                </a:lnTo>
                <a:lnTo>
                  <a:pt x="189" y="45"/>
                </a:lnTo>
                <a:lnTo>
                  <a:pt x="173" y="45"/>
                </a:lnTo>
                <a:lnTo>
                  <a:pt x="157" y="45"/>
                </a:lnTo>
                <a:lnTo>
                  <a:pt x="136" y="46"/>
                </a:lnTo>
                <a:lnTo>
                  <a:pt x="114" y="46"/>
                </a:lnTo>
                <a:lnTo>
                  <a:pt x="94" y="43"/>
                </a:lnTo>
                <a:lnTo>
                  <a:pt x="67" y="39"/>
                </a:lnTo>
                <a:lnTo>
                  <a:pt x="44" y="35"/>
                </a:lnTo>
                <a:lnTo>
                  <a:pt x="17" y="31"/>
                </a:lnTo>
                <a:lnTo>
                  <a:pt x="0" y="30"/>
                </a:lnTo>
              </a:path>
            </a:pathLst>
          </a:custGeom>
          <a:noFill/>
          <a:ln w="0">
            <a:solidFill>
              <a:srgbClr val="000000"/>
            </a:solidFill>
            <a:prstDash val="solid"/>
            <a:round/>
            <a:headEnd/>
            <a:tailEnd/>
          </a:ln>
        </p:spPr>
        <p:txBody>
          <a:bodyPr/>
          <a:lstStyle/>
          <a:p>
            <a:endParaRPr lang="en-GB"/>
          </a:p>
        </p:txBody>
      </p:sp>
      <p:sp>
        <p:nvSpPr>
          <p:cNvPr id="179" name="Freeform 2574"/>
          <p:cNvSpPr>
            <a:spLocks/>
          </p:cNvSpPr>
          <p:nvPr>
            <p:custDataLst>
              <p:tags r:id="rId170"/>
            </p:custDataLst>
          </p:nvPr>
        </p:nvSpPr>
        <p:spPr bwMode="auto">
          <a:xfrm>
            <a:off x="5439481" y="2598803"/>
            <a:ext cx="34868" cy="19371"/>
          </a:xfrm>
          <a:custGeom>
            <a:avLst/>
            <a:gdLst/>
            <a:ahLst/>
            <a:cxnLst>
              <a:cxn ang="0">
                <a:pos x="0" y="0"/>
              </a:cxn>
              <a:cxn ang="0">
                <a:pos x="8" y="5"/>
              </a:cxn>
              <a:cxn ang="0">
                <a:pos x="17" y="12"/>
              </a:cxn>
              <a:cxn ang="0">
                <a:pos x="36" y="19"/>
              </a:cxn>
            </a:cxnLst>
            <a:rect l="0" t="0" r="r" b="b"/>
            <a:pathLst>
              <a:path w="36" h="19">
                <a:moveTo>
                  <a:pt x="0" y="0"/>
                </a:moveTo>
                <a:lnTo>
                  <a:pt x="8" y="5"/>
                </a:lnTo>
                <a:lnTo>
                  <a:pt x="17" y="12"/>
                </a:lnTo>
                <a:lnTo>
                  <a:pt x="36" y="19"/>
                </a:lnTo>
              </a:path>
            </a:pathLst>
          </a:custGeom>
          <a:noFill/>
          <a:ln w="0">
            <a:solidFill>
              <a:srgbClr val="000000"/>
            </a:solidFill>
            <a:prstDash val="solid"/>
            <a:round/>
            <a:headEnd/>
            <a:tailEnd/>
          </a:ln>
        </p:spPr>
        <p:txBody>
          <a:bodyPr/>
          <a:lstStyle/>
          <a:p>
            <a:endParaRPr lang="en-GB"/>
          </a:p>
        </p:txBody>
      </p:sp>
      <p:sp>
        <p:nvSpPr>
          <p:cNvPr id="180" name="Freeform 2575"/>
          <p:cNvSpPr>
            <a:spLocks/>
          </p:cNvSpPr>
          <p:nvPr>
            <p:custDataLst>
              <p:tags r:id="rId171"/>
            </p:custDataLst>
          </p:nvPr>
        </p:nvSpPr>
        <p:spPr bwMode="auto">
          <a:xfrm>
            <a:off x="5474349" y="2622048"/>
            <a:ext cx="21308" cy="3874"/>
          </a:xfrm>
          <a:custGeom>
            <a:avLst/>
            <a:gdLst/>
            <a:ahLst/>
            <a:cxnLst>
              <a:cxn ang="0">
                <a:pos x="0" y="0"/>
              </a:cxn>
              <a:cxn ang="0">
                <a:pos x="12" y="2"/>
              </a:cxn>
              <a:cxn ang="0">
                <a:pos x="17" y="2"/>
              </a:cxn>
              <a:cxn ang="0">
                <a:pos x="21" y="2"/>
              </a:cxn>
              <a:cxn ang="0">
                <a:pos x="22" y="3"/>
              </a:cxn>
            </a:cxnLst>
            <a:rect l="0" t="0" r="r" b="b"/>
            <a:pathLst>
              <a:path w="22" h="3">
                <a:moveTo>
                  <a:pt x="0" y="0"/>
                </a:moveTo>
                <a:lnTo>
                  <a:pt x="12" y="2"/>
                </a:lnTo>
                <a:lnTo>
                  <a:pt x="17" y="2"/>
                </a:lnTo>
                <a:lnTo>
                  <a:pt x="21" y="2"/>
                </a:lnTo>
                <a:lnTo>
                  <a:pt x="22" y="3"/>
                </a:lnTo>
              </a:path>
            </a:pathLst>
          </a:custGeom>
          <a:noFill/>
          <a:ln w="0">
            <a:solidFill>
              <a:srgbClr val="000000"/>
            </a:solidFill>
            <a:prstDash val="solid"/>
            <a:round/>
            <a:headEnd/>
            <a:tailEnd/>
          </a:ln>
        </p:spPr>
        <p:txBody>
          <a:bodyPr/>
          <a:lstStyle/>
          <a:p>
            <a:endParaRPr lang="en-GB"/>
          </a:p>
        </p:txBody>
      </p:sp>
      <p:sp>
        <p:nvSpPr>
          <p:cNvPr id="181" name="Freeform 2576"/>
          <p:cNvSpPr>
            <a:spLocks/>
          </p:cNvSpPr>
          <p:nvPr>
            <p:custDataLst>
              <p:tags r:id="rId172"/>
            </p:custDataLst>
          </p:nvPr>
        </p:nvSpPr>
        <p:spPr bwMode="auto">
          <a:xfrm>
            <a:off x="5668063" y="2771208"/>
            <a:ext cx="337062" cy="9685"/>
          </a:xfrm>
          <a:custGeom>
            <a:avLst/>
            <a:gdLst/>
            <a:ahLst/>
            <a:cxnLst>
              <a:cxn ang="0">
                <a:pos x="0" y="0"/>
              </a:cxn>
              <a:cxn ang="0">
                <a:pos x="123" y="9"/>
              </a:cxn>
              <a:cxn ang="0">
                <a:pos x="252" y="11"/>
              </a:cxn>
              <a:cxn ang="0">
                <a:pos x="348" y="4"/>
              </a:cxn>
            </a:cxnLst>
            <a:rect l="0" t="0" r="r" b="b"/>
            <a:pathLst>
              <a:path w="348" h="11">
                <a:moveTo>
                  <a:pt x="0" y="0"/>
                </a:moveTo>
                <a:lnTo>
                  <a:pt x="123" y="9"/>
                </a:lnTo>
                <a:lnTo>
                  <a:pt x="252" y="11"/>
                </a:lnTo>
                <a:lnTo>
                  <a:pt x="348" y="4"/>
                </a:lnTo>
              </a:path>
            </a:pathLst>
          </a:custGeom>
          <a:noFill/>
          <a:ln w="0">
            <a:solidFill>
              <a:srgbClr val="000000"/>
            </a:solidFill>
            <a:prstDash val="solid"/>
            <a:round/>
            <a:headEnd/>
            <a:tailEnd/>
          </a:ln>
        </p:spPr>
        <p:txBody>
          <a:bodyPr/>
          <a:lstStyle/>
          <a:p>
            <a:endParaRPr lang="en-GB"/>
          </a:p>
        </p:txBody>
      </p:sp>
      <p:sp>
        <p:nvSpPr>
          <p:cNvPr id="182" name="Line 2577"/>
          <p:cNvSpPr>
            <a:spLocks noChangeShapeType="1"/>
          </p:cNvSpPr>
          <p:nvPr>
            <p:custDataLst>
              <p:tags r:id="rId173"/>
            </p:custDataLst>
          </p:nvPr>
        </p:nvSpPr>
        <p:spPr bwMode="auto">
          <a:xfrm>
            <a:off x="7299132" y="2492261"/>
            <a:ext cx="27120" cy="3874"/>
          </a:xfrm>
          <a:prstGeom prst="line">
            <a:avLst/>
          </a:prstGeom>
          <a:noFill/>
          <a:ln w="0">
            <a:solidFill>
              <a:srgbClr val="000000"/>
            </a:solidFill>
            <a:round/>
            <a:headEnd/>
            <a:tailEnd/>
          </a:ln>
        </p:spPr>
        <p:txBody>
          <a:bodyPr/>
          <a:lstStyle/>
          <a:p>
            <a:endParaRPr lang="en-GB"/>
          </a:p>
        </p:txBody>
      </p:sp>
      <p:sp>
        <p:nvSpPr>
          <p:cNvPr id="183" name="Line 2578"/>
          <p:cNvSpPr>
            <a:spLocks noChangeShapeType="1"/>
          </p:cNvSpPr>
          <p:nvPr>
            <p:custDataLst>
              <p:tags r:id="rId174"/>
            </p:custDataLst>
          </p:nvPr>
        </p:nvSpPr>
        <p:spPr bwMode="auto">
          <a:xfrm flipV="1">
            <a:off x="7285571" y="2465141"/>
            <a:ext cx="9686" cy="1937"/>
          </a:xfrm>
          <a:prstGeom prst="line">
            <a:avLst/>
          </a:prstGeom>
          <a:noFill/>
          <a:ln w="0">
            <a:solidFill>
              <a:srgbClr val="000000"/>
            </a:solidFill>
            <a:round/>
            <a:headEnd/>
            <a:tailEnd/>
          </a:ln>
        </p:spPr>
        <p:txBody>
          <a:bodyPr/>
          <a:lstStyle/>
          <a:p>
            <a:endParaRPr lang="en-GB"/>
          </a:p>
        </p:txBody>
      </p:sp>
      <p:sp>
        <p:nvSpPr>
          <p:cNvPr id="184" name="Line 2579"/>
          <p:cNvSpPr>
            <a:spLocks noChangeShapeType="1"/>
          </p:cNvSpPr>
          <p:nvPr>
            <p:custDataLst>
              <p:tags r:id="rId175"/>
            </p:custDataLst>
          </p:nvPr>
        </p:nvSpPr>
        <p:spPr bwMode="auto">
          <a:xfrm flipV="1">
            <a:off x="7293320" y="2445769"/>
            <a:ext cx="13561" cy="1937"/>
          </a:xfrm>
          <a:prstGeom prst="line">
            <a:avLst/>
          </a:prstGeom>
          <a:noFill/>
          <a:ln w="0">
            <a:solidFill>
              <a:srgbClr val="000000"/>
            </a:solidFill>
            <a:round/>
            <a:headEnd/>
            <a:tailEnd/>
          </a:ln>
        </p:spPr>
        <p:txBody>
          <a:bodyPr/>
          <a:lstStyle/>
          <a:p>
            <a:endParaRPr lang="en-GB"/>
          </a:p>
        </p:txBody>
      </p:sp>
      <p:sp>
        <p:nvSpPr>
          <p:cNvPr id="185" name="Line 2580"/>
          <p:cNvSpPr>
            <a:spLocks noChangeShapeType="1"/>
          </p:cNvSpPr>
          <p:nvPr>
            <p:custDataLst>
              <p:tags r:id="rId176"/>
            </p:custDataLst>
          </p:nvPr>
        </p:nvSpPr>
        <p:spPr bwMode="auto">
          <a:xfrm>
            <a:off x="7304943" y="2449644"/>
            <a:ext cx="17435" cy="1937"/>
          </a:xfrm>
          <a:prstGeom prst="line">
            <a:avLst/>
          </a:prstGeom>
          <a:noFill/>
          <a:ln w="0">
            <a:solidFill>
              <a:srgbClr val="000000"/>
            </a:solidFill>
            <a:round/>
            <a:headEnd/>
            <a:tailEnd/>
          </a:ln>
        </p:spPr>
        <p:txBody>
          <a:bodyPr/>
          <a:lstStyle/>
          <a:p>
            <a:endParaRPr lang="en-GB"/>
          </a:p>
        </p:txBody>
      </p:sp>
      <p:sp>
        <p:nvSpPr>
          <p:cNvPr id="186" name="Line 2581"/>
          <p:cNvSpPr>
            <a:spLocks noChangeShapeType="1"/>
          </p:cNvSpPr>
          <p:nvPr>
            <p:custDataLst>
              <p:tags r:id="rId177"/>
            </p:custDataLst>
          </p:nvPr>
        </p:nvSpPr>
        <p:spPr bwMode="auto">
          <a:xfrm>
            <a:off x="7341749" y="2424460"/>
            <a:ext cx="23246" cy="5812"/>
          </a:xfrm>
          <a:prstGeom prst="line">
            <a:avLst/>
          </a:prstGeom>
          <a:noFill/>
          <a:ln w="0">
            <a:solidFill>
              <a:srgbClr val="000000"/>
            </a:solidFill>
            <a:round/>
            <a:headEnd/>
            <a:tailEnd/>
          </a:ln>
        </p:spPr>
        <p:txBody>
          <a:bodyPr/>
          <a:lstStyle/>
          <a:p>
            <a:endParaRPr lang="en-GB"/>
          </a:p>
        </p:txBody>
      </p:sp>
      <p:sp>
        <p:nvSpPr>
          <p:cNvPr id="187" name="Freeform 2582"/>
          <p:cNvSpPr>
            <a:spLocks/>
          </p:cNvSpPr>
          <p:nvPr>
            <p:custDataLst>
              <p:tags r:id="rId178"/>
            </p:custDataLst>
          </p:nvPr>
        </p:nvSpPr>
        <p:spPr bwMode="auto">
          <a:xfrm>
            <a:off x="5437543" y="2585243"/>
            <a:ext cx="32932" cy="17434"/>
          </a:xfrm>
          <a:custGeom>
            <a:avLst/>
            <a:gdLst/>
            <a:ahLst/>
            <a:cxnLst>
              <a:cxn ang="0">
                <a:pos x="35" y="18"/>
              </a:cxn>
              <a:cxn ang="0">
                <a:pos x="29" y="16"/>
              </a:cxn>
              <a:cxn ang="0">
                <a:pos x="20" y="9"/>
              </a:cxn>
              <a:cxn ang="0">
                <a:pos x="0" y="0"/>
              </a:cxn>
            </a:cxnLst>
            <a:rect l="0" t="0" r="r" b="b"/>
            <a:pathLst>
              <a:path w="35" h="18">
                <a:moveTo>
                  <a:pt x="35" y="18"/>
                </a:moveTo>
                <a:lnTo>
                  <a:pt x="29" y="16"/>
                </a:lnTo>
                <a:lnTo>
                  <a:pt x="20" y="9"/>
                </a:lnTo>
                <a:lnTo>
                  <a:pt x="0" y="0"/>
                </a:lnTo>
              </a:path>
            </a:pathLst>
          </a:custGeom>
          <a:noFill/>
          <a:ln w="0">
            <a:solidFill>
              <a:srgbClr val="000000"/>
            </a:solidFill>
            <a:prstDash val="solid"/>
            <a:round/>
            <a:headEnd/>
            <a:tailEnd/>
          </a:ln>
        </p:spPr>
        <p:txBody>
          <a:bodyPr/>
          <a:lstStyle/>
          <a:p>
            <a:endParaRPr lang="en-GB"/>
          </a:p>
        </p:txBody>
      </p:sp>
      <p:sp>
        <p:nvSpPr>
          <p:cNvPr id="188" name="Freeform 2583"/>
          <p:cNvSpPr>
            <a:spLocks/>
          </p:cNvSpPr>
          <p:nvPr>
            <p:custDataLst>
              <p:tags r:id="rId179"/>
            </p:custDataLst>
          </p:nvPr>
        </p:nvSpPr>
        <p:spPr bwMode="auto">
          <a:xfrm>
            <a:off x="5032682" y="2600740"/>
            <a:ext cx="9685" cy="9685"/>
          </a:xfrm>
          <a:custGeom>
            <a:avLst/>
            <a:gdLst/>
            <a:ahLst/>
            <a:cxnLst>
              <a:cxn ang="0">
                <a:pos x="10" y="0"/>
              </a:cxn>
              <a:cxn ang="0">
                <a:pos x="6" y="2"/>
              </a:cxn>
              <a:cxn ang="0">
                <a:pos x="3" y="5"/>
              </a:cxn>
              <a:cxn ang="0">
                <a:pos x="0" y="10"/>
              </a:cxn>
            </a:cxnLst>
            <a:rect l="0" t="0" r="r" b="b"/>
            <a:pathLst>
              <a:path w="10" h="10">
                <a:moveTo>
                  <a:pt x="10" y="0"/>
                </a:moveTo>
                <a:lnTo>
                  <a:pt x="6" y="2"/>
                </a:lnTo>
                <a:lnTo>
                  <a:pt x="3" y="5"/>
                </a:lnTo>
                <a:lnTo>
                  <a:pt x="0" y="10"/>
                </a:lnTo>
              </a:path>
            </a:pathLst>
          </a:custGeom>
          <a:noFill/>
          <a:ln w="0">
            <a:solidFill>
              <a:srgbClr val="000000"/>
            </a:solidFill>
            <a:prstDash val="solid"/>
            <a:round/>
            <a:headEnd/>
            <a:tailEnd/>
          </a:ln>
        </p:spPr>
        <p:txBody>
          <a:bodyPr/>
          <a:lstStyle/>
          <a:p>
            <a:endParaRPr lang="en-GB"/>
          </a:p>
        </p:txBody>
      </p:sp>
      <p:sp>
        <p:nvSpPr>
          <p:cNvPr id="189" name="Line 2584"/>
          <p:cNvSpPr>
            <a:spLocks noChangeShapeType="1"/>
          </p:cNvSpPr>
          <p:nvPr>
            <p:custDataLst>
              <p:tags r:id="rId180"/>
            </p:custDataLst>
          </p:nvPr>
        </p:nvSpPr>
        <p:spPr bwMode="auto">
          <a:xfrm flipH="1">
            <a:off x="5028808" y="2610425"/>
            <a:ext cx="3874" cy="5812"/>
          </a:xfrm>
          <a:prstGeom prst="line">
            <a:avLst/>
          </a:prstGeom>
          <a:noFill/>
          <a:ln w="0">
            <a:solidFill>
              <a:srgbClr val="000000"/>
            </a:solidFill>
            <a:round/>
            <a:headEnd/>
            <a:tailEnd/>
          </a:ln>
        </p:spPr>
        <p:txBody>
          <a:bodyPr/>
          <a:lstStyle/>
          <a:p>
            <a:endParaRPr lang="en-GB"/>
          </a:p>
        </p:txBody>
      </p:sp>
      <p:sp>
        <p:nvSpPr>
          <p:cNvPr id="190" name="Freeform 2585"/>
          <p:cNvSpPr>
            <a:spLocks/>
          </p:cNvSpPr>
          <p:nvPr>
            <p:custDataLst>
              <p:tags r:id="rId181"/>
            </p:custDataLst>
          </p:nvPr>
        </p:nvSpPr>
        <p:spPr bwMode="auto">
          <a:xfrm>
            <a:off x="5015247" y="2616237"/>
            <a:ext cx="13561" cy="11623"/>
          </a:xfrm>
          <a:custGeom>
            <a:avLst/>
            <a:gdLst/>
            <a:ahLst/>
            <a:cxnLst>
              <a:cxn ang="0">
                <a:pos x="13" y="0"/>
              </a:cxn>
              <a:cxn ang="0">
                <a:pos x="8" y="5"/>
              </a:cxn>
              <a:cxn ang="0">
                <a:pos x="3" y="11"/>
              </a:cxn>
              <a:cxn ang="0">
                <a:pos x="0" y="13"/>
              </a:cxn>
            </a:cxnLst>
            <a:rect l="0" t="0" r="r" b="b"/>
            <a:pathLst>
              <a:path w="13" h="13">
                <a:moveTo>
                  <a:pt x="13" y="0"/>
                </a:moveTo>
                <a:lnTo>
                  <a:pt x="8" y="5"/>
                </a:lnTo>
                <a:lnTo>
                  <a:pt x="3" y="11"/>
                </a:lnTo>
                <a:lnTo>
                  <a:pt x="0" y="13"/>
                </a:lnTo>
              </a:path>
            </a:pathLst>
          </a:custGeom>
          <a:noFill/>
          <a:ln w="0">
            <a:solidFill>
              <a:srgbClr val="000000"/>
            </a:solidFill>
            <a:prstDash val="solid"/>
            <a:round/>
            <a:headEnd/>
            <a:tailEnd/>
          </a:ln>
        </p:spPr>
        <p:txBody>
          <a:bodyPr/>
          <a:lstStyle/>
          <a:p>
            <a:endParaRPr lang="en-GB"/>
          </a:p>
        </p:txBody>
      </p:sp>
      <p:sp>
        <p:nvSpPr>
          <p:cNvPr id="191" name="Freeform 2586"/>
          <p:cNvSpPr>
            <a:spLocks/>
          </p:cNvSpPr>
          <p:nvPr>
            <p:custDataLst>
              <p:tags r:id="rId182"/>
            </p:custDataLst>
          </p:nvPr>
        </p:nvSpPr>
        <p:spPr bwMode="auto">
          <a:xfrm>
            <a:off x="4995876" y="2627860"/>
            <a:ext cx="19371" cy="25182"/>
          </a:xfrm>
          <a:custGeom>
            <a:avLst/>
            <a:gdLst/>
            <a:ahLst/>
            <a:cxnLst>
              <a:cxn ang="0">
                <a:pos x="20" y="0"/>
              </a:cxn>
              <a:cxn ang="0">
                <a:pos x="10" y="13"/>
              </a:cxn>
              <a:cxn ang="0">
                <a:pos x="4" y="21"/>
              </a:cxn>
              <a:cxn ang="0">
                <a:pos x="0" y="26"/>
              </a:cxn>
            </a:cxnLst>
            <a:rect l="0" t="0" r="r" b="b"/>
            <a:pathLst>
              <a:path w="20" h="26">
                <a:moveTo>
                  <a:pt x="20" y="0"/>
                </a:moveTo>
                <a:lnTo>
                  <a:pt x="10" y="13"/>
                </a:lnTo>
                <a:lnTo>
                  <a:pt x="4" y="21"/>
                </a:lnTo>
                <a:lnTo>
                  <a:pt x="0" y="26"/>
                </a:lnTo>
              </a:path>
            </a:pathLst>
          </a:custGeom>
          <a:noFill/>
          <a:ln w="0">
            <a:solidFill>
              <a:srgbClr val="000000"/>
            </a:solidFill>
            <a:prstDash val="solid"/>
            <a:round/>
            <a:headEnd/>
            <a:tailEnd/>
          </a:ln>
        </p:spPr>
        <p:txBody>
          <a:bodyPr/>
          <a:lstStyle/>
          <a:p>
            <a:endParaRPr lang="en-GB"/>
          </a:p>
        </p:txBody>
      </p:sp>
      <p:sp>
        <p:nvSpPr>
          <p:cNvPr id="192" name="Freeform 2587"/>
          <p:cNvSpPr>
            <a:spLocks/>
          </p:cNvSpPr>
          <p:nvPr>
            <p:custDataLst>
              <p:tags r:id="rId183"/>
            </p:custDataLst>
          </p:nvPr>
        </p:nvSpPr>
        <p:spPr bwMode="auto">
          <a:xfrm>
            <a:off x="4982316" y="2653042"/>
            <a:ext cx="13559" cy="21309"/>
          </a:xfrm>
          <a:custGeom>
            <a:avLst/>
            <a:gdLst/>
            <a:ahLst/>
            <a:cxnLst>
              <a:cxn ang="0">
                <a:pos x="14" y="0"/>
              </a:cxn>
              <a:cxn ang="0">
                <a:pos x="10" y="7"/>
              </a:cxn>
              <a:cxn ang="0">
                <a:pos x="0" y="23"/>
              </a:cxn>
            </a:cxnLst>
            <a:rect l="0" t="0" r="r" b="b"/>
            <a:pathLst>
              <a:path w="14" h="23">
                <a:moveTo>
                  <a:pt x="14" y="0"/>
                </a:moveTo>
                <a:lnTo>
                  <a:pt x="10" y="7"/>
                </a:lnTo>
                <a:lnTo>
                  <a:pt x="0" y="23"/>
                </a:lnTo>
              </a:path>
            </a:pathLst>
          </a:custGeom>
          <a:noFill/>
          <a:ln w="0">
            <a:solidFill>
              <a:srgbClr val="000000"/>
            </a:solidFill>
            <a:prstDash val="solid"/>
            <a:round/>
            <a:headEnd/>
            <a:tailEnd/>
          </a:ln>
        </p:spPr>
        <p:txBody>
          <a:bodyPr/>
          <a:lstStyle/>
          <a:p>
            <a:endParaRPr lang="en-GB"/>
          </a:p>
        </p:txBody>
      </p:sp>
      <p:sp>
        <p:nvSpPr>
          <p:cNvPr id="193" name="Line 2588"/>
          <p:cNvSpPr>
            <a:spLocks noChangeShapeType="1"/>
          </p:cNvSpPr>
          <p:nvPr>
            <p:custDataLst>
              <p:tags r:id="rId184"/>
            </p:custDataLst>
          </p:nvPr>
        </p:nvSpPr>
        <p:spPr bwMode="auto">
          <a:xfrm flipH="1">
            <a:off x="4974568" y="2674352"/>
            <a:ext cx="7749" cy="11623"/>
          </a:xfrm>
          <a:prstGeom prst="line">
            <a:avLst/>
          </a:prstGeom>
          <a:noFill/>
          <a:ln w="0">
            <a:solidFill>
              <a:srgbClr val="000000"/>
            </a:solidFill>
            <a:round/>
            <a:headEnd/>
            <a:tailEnd/>
          </a:ln>
        </p:spPr>
        <p:txBody>
          <a:bodyPr/>
          <a:lstStyle/>
          <a:p>
            <a:endParaRPr lang="en-GB"/>
          </a:p>
        </p:txBody>
      </p:sp>
      <p:sp>
        <p:nvSpPr>
          <p:cNvPr id="194" name="Line 2589"/>
          <p:cNvSpPr>
            <a:spLocks noChangeShapeType="1"/>
          </p:cNvSpPr>
          <p:nvPr>
            <p:custDataLst>
              <p:tags r:id="rId185"/>
            </p:custDataLst>
          </p:nvPr>
        </p:nvSpPr>
        <p:spPr bwMode="auto">
          <a:xfrm flipH="1">
            <a:off x="4945510" y="2713094"/>
            <a:ext cx="7749" cy="9685"/>
          </a:xfrm>
          <a:prstGeom prst="line">
            <a:avLst/>
          </a:prstGeom>
          <a:noFill/>
          <a:ln w="0">
            <a:solidFill>
              <a:srgbClr val="000000"/>
            </a:solidFill>
            <a:round/>
            <a:headEnd/>
            <a:tailEnd/>
          </a:ln>
        </p:spPr>
        <p:txBody>
          <a:bodyPr/>
          <a:lstStyle/>
          <a:p>
            <a:endParaRPr lang="en-GB"/>
          </a:p>
        </p:txBody>
      </p:sp>
      <p:sp>
        <p:nvSpPr>
          <p:cNvPr id="195" name="Freeform 2590"/>
          <p:cNvSpPr>
            <a:spLocks/>
          </p:cNvSpPr>
          <p:nvPr>
            <p:custDataLst>
              <p:tags r:id="rId186"/>
            </p:custDataLst>
          </p:nvPr>
        </p:nvSpPr>
        <p:spPr bwMode="auto">
          <a:xfrm>
            <a:off x="4926139" y="2724717"/>
            <a:ext cx="17435" cy="23246"/>
          </a:xfrm>
          <a:custGeom>
            <a:avLst/>
            <a:gdLst/>
            <a:ahLst/>
            <a:cxnLst>
              <a:cxn ang="0">
                <a:pos x="18" y="0"/>
              </a:cxn>
              <a:cxn ang="0">
                <a:pos x="14" y="4"/>
              </a:cxn>
              <a:cxn ang="0">
                <a:pos x="1" y="22"/>
              </a:cxn>
              <a:cxn ang="0">
                <a:pos x="0" y="23"/>
              </a:cxn>
            </a:cxnLst>
            <a:rect l="0" t="0" r="r" b="b"/>
            <a:pathLst>
              <a:path w="18" h="23">
                <a:moveTo>
                  <a:pt x="18" y="0"/>
                </a:moveTo>
                <a:lnTo>
                  <a:pt x="14" y="4"/>
                </a:lnTo>
                <a:lnTo>
                  <a:pt x="1" y="22"/>
                </a:lnTo>
                <a:lnTo>
                  <a:pt x="0" y="23"/>
                </a:lnTo>
              </a:path>
            </a:pathLst>
          </a:custGeom>
          <a:noFill/>
          <a:ln w="0">
            <a:solidFill>
              <a:srgbClr val="000000"/>
            </a:solidFill>
            <a:prstDash val="solid"/>
            <a:round/>
            <a:headEnd/>
            <a:tailEnd/>
          </a:ln>
        </p:spPr>
        <p:txBody>
          <a:bodyPr/>
          <a:lstStyle/>
          <a:p>
            <a:endParaRPr lang="en-GB"/>
          </a:p>
        </p:txBody>
      </p:sp>
      <p:sp>
        <p:nvSpPr>
          <p:cNvPr id="196" name="Line 2591"/>
          <p:cNvSpPr>
            <a:spLocks noChangeShapeType="1"/>
          </p:cNvSpPr>
          <p:nvPr>
            <p:custDataLst>
              <p:tags r:id="rId187"/>
            </p:custDataLst>
          </p:nvPr>
        </p:nvSpPr>
        <p:spPr bwMode="auto">
          <a:xfrm flipH="1">
            <a:off x="4908705" y="2763460"/>
            <a:ext cx="3874" cy="3874"/>
          </a:xfrm>
          <a:prstGeom prst="line">
            <a:avLst/>
          </a:prstGeom>
          <a:noFill/>
          <a:ln w="0">
            <a:solidFill>
              <a:srgbClr val="000000"/>
            </a:solidFill>
            <a:round/>
            <a:headEnd/>
            <a:tailEnd/>
          </a:ln>
        </p:spPr>
        <p:txBody>
          <a:bodyPr/>
          <a:lstStyle/>
          <a:p>
            <a:endParaRPr lang="en-GB"/>
          </a:p>
        </p:txBody>
      </p:sp>
      <p:sp>
        <p:nvSpPr>
          <p:cNvPr id="197" name="Freeform 2592"/>
          <p:cNvSpPr>
            <a:spLocks/>
          </p:cNvSpPr>
          <p:nvPr>
            <p:custDataLst>
              <p:tags r:id="rId188"/>
            </p:custDataLst>
          </p:nvPr>
        </p:nvSpPr>
        <p:spPr bwMode="auto">
          <a:xfrm>
            <a:off x="4864150" y="2778957"/>
            <a:ext cx="34868" cy="23246"/>
          </a:xfrm>
          <a:custGeom>
            <a:avLst/>
            <a:gdLst/>
            <a:ahLst/>
            <a:cxnLst>
              <a:cxn ang="0">
                <a:pos x="35" y="0"/>
              </a:cxn>
              <a:cxn ang="0">
                <a:pos x="32" y="4"/>
              </a:cxn>
              <a:cxn ang="0">
                <a:pos x="29" y="7"/>
              </a:cxn>
              <a:cxn ang="0">
                <a:pos x="10" y="19"/>
              </a:cxn>
              <a:cxn ang="0">
                <a:pos x="0" y="24"/>
              </a:cxn>
            </a:cxnLst>
            <a:rect l="0" t="0" r="r" b="b"/>
            <a:pathLst>
              <a:path w="35" h="24">
                <a:moveTo>
                  <a:pt x="35" y="0"/>
                </a:moveTo>
                <a:lnTo>
                  <a:pt x="32" y="4"/>
                </a:lnTo>
                <a:lnTo>
                  <a:pt x="29" y="7"/>
                </a:lnTo>
                <a:lnTo>
                  <a:pt x="10" y="19"/>
                </a:lnTo>
                <a:lnTo>
                  <a:pt x="0" y="24"/>
                </a:lnTo>
              </a:path>
            </a:pathLst>
          </a:custGeom>
          <a:noFill/>
          <a:ln w="0">
            <a:solidFill>
              <a:srgbClr val="000000"/>
            </a:solidFill>
            <a:prstDash val="solid"/>
            <a:round/>
            <a:headEnd/>
            <a:tailEnd/>
          </a:ln>
        </p:spPr>
        <p:txBody>
          <a:bodyPr/>
          <a:lstStyle/>
          <a:p>
            <a:endParaRPr lang="en-GB"/>
          </a:p>
        </p:txBody>
      </p:sp>
      <p:sp>
        <p:nvSpPr>
          <p:cNvPr id="198" name="Freeform 2593"/>
          <p:cNvSpPr>
            <a:spLocks/>
          </p:cNvSpPr>
          <p:nvPr>
            <p:custDataLst>
              <p:tags r:id="rId189"/>
            </p:custDataLst>
          </p:nvPr>
        </p:nvSpPr>
        <p:spPr bwMode="auto">
          <a:xfrm>
            <a:off x="4577454" y="2802203"/>
            <a:ext cx="286696" cy="114290"/>
          </a:xfrm>
          <a:custGeom>
            <a:avLst/>
            <a:gdLst/>
            <a:ahLst/>
            <a:cxnLst>
              <a:cxn ang="0">
                <a:pos x="297" y="0"/>
              </a:cxn>
              <a:cxn ang="0">
                <a:pos x="280" y="11"/>
              </a:cxn>
              <a:cxn ang="0">
                <a:pos x="243" y="28"/>
              </a:cxn>
              <a:cxn ang="0">
                <a:pos x="197" y="50"/>
              </a:cxn>
              <a:cxn ang="0">
                <a:pos x="191" y="52"/>
              </a:cxn>
              <a:cxn ang="0">
                <a:pos x="0" y="117"/>
              </a:cxn>
            </a:cxnLst>
            <a:rect l="0" t="0" r="r" b="b"/>
            <a:pathLst>
              <a:path w="297" h="117">
                <a:moveTo>
                  <a:pt x="297" y="0"/>
                </a:moveTo>
                <a:lnTo>
                  <a:pt x="280" y="11"/>
                </a:lnTo>
                <a:lnTo>
                  <a:pt x="243" y="28"/>
                </a:lnTo>
                <a:lnTo>
                  <a:pt x="197" y="50"/>
                </a:lnTo>
                <a:lnTo>
                  <a:pt x="191" y="52"/>
                </a:lnTo>
                <a:lnTo>
                  <a:pt x="0" y="117"/>
                </a:lnTo>
              </a:path>
            </a:pathLst>
          </a:custGeom>
          <a:noFill/>
          <a:ln w="0">
            <a:solidFill>
              <a:srgbClr val="000000"/>
            </a:solidFill>
            <a:prstDash val="solid"/>
            <a:round/>
            <a:headEnd/>
            <a:tailEnd/>
          </a:ln>
        </p:spPr>
        <p:txBody>
          <a:bodyPr/>
          <a:lstStyle/>
          <a:p>
            <a:endParaRPr lang="en-GB"/>
          </a:p>
        </p:txBody>
      </p:sp>
      <p:sp>
        <p:nvSpPr>
          <p:cNvPr id="199" name="Freeform 2594"/>
          <p:cNvSpPr>
            <a:spLocks/>
          </p:cNvSpPr>
          <p:nvPr>
            <p:custDataLst>
              <p:tags r:id="rId190"/>
            </p:custDataLst>
          </p:nvPr>
        </p:nvSpPr>
        <p:spPr bwMode="auto">
          <a:xfrm>
            <a:off x="5592514" y="2711157"/>
            <a:ext cx="389365" cy="15497"/>
          </a:xfrm>
          <a:custGeom>
            <a:avLst/>
            <a:gdLst/>
            <a:ahLst/>
            <a:cxnLst>
              <a:cxn ang="0">
                <a:pos x="402" y="6"/>
              </a:cxn>
              <a:cxn ang="0">
                <a:pos x="400" y="6"/>
              </a:cxn>
              <a:cxn ang="0">
                <a:pos x="394" y="6"/>
              </a:cxn>
              <a:cxn ang="0">
                <a:pos x="384" y="8"/>
              </a:cxn>
              <a:cxn ang="0">
                <a:pos x="382" y="8"/>
              </a:cxn>
              <a:cxn ang="0">
                <a:pos x="379" y="10"/>
              </a:cxn>
              <a:cxn ang="0">
                <a:pos x="375" y="11"/>
              </a:cxn>
              <a:cxn ang="0">
                <a:pos x="370" y="11"/>
              </a:cxn>
              <a:cxn ang="0">
                <a:pos x="365" y="12"/>
              </a:cxn>
              <a:cxn ang="0">
                <a:pos x="363" y="12"/>
              </a:cxn>
              <a:cxn ang="0">
                <a:pos x="346" y="12"/>
              </a:cxn>
              <a:cxn ang="0">
                <a:pos x="343" y="12"/>
              </a:cxn>
              <a:cxn ang="0">
                <a:pos x="335" y="11"/>
              </a:cxn>
              <a:cxn ang="0">
                <a:pos x="328" y="11"/>
              </a:cxn>
              <a:cxn ang="0">
                <a:pos x="322" y="11"/>
              </a:cxn>
              <a:cxn ang="0">
                <a:pos x="314" y="11"/>
              </a:cxn>
              <a:cxn ang="0">
                <a:pos x="304" y="10"/>
              </a:cxn>
              <a:cxn ang="0">
                <a:pos x="300" y="8"/>
              </a:cxn>
              <a:cxn ang="0">
                <a:pos x="293" y="8"/>
              </a:cxn>
              <a:cxn ang="0">
                <a:pos x="278" y="6"/>
              </a:cxn>
              <a:cxn ang="0">
                <a:pos x="274" y="6"/>
              </a:cxn>
              <a:cxn ang="0">
                <a:pos x="265" y="5"/>
              </a:cxn>
              <a:cxn ang="0">
                <a:pos x="263" y="4"/>
              </a:cxn>
              <a:cxn ang="0">
                <a:pos x="258" y="4"/>
              </a:cxn>
              <a:cxn ang="0">
                <a:pos x="252" y="1"/>
              </a:cxn>
              <a:cxn ang="0">
                <a:pos x="250" y="1"/>
              </a:cxn>
              <a:cxn ang="0">
                <a:pos x="246" y="1"/>
              </a:cxn>
              <a:cxn ang="0">
                <a:pos x="241" y="0"/>
              </a:cxn>
              <a:cxn ang="0">
                <a:pos x="235" y="1"/>
              </a:cxn>
              <a:cxn ang="0">
                <a:pos x="230" y="2"/>
              </a:cxn>
              <a:cxn ang="0">
                <a:pos x="226" y="2"/>
              </a:cxn>
              <a:cxn ang="0">
                <a:pos x="222" y="2"/>
              </a:cxn>
              <a:cxn ang="0">
                <a:pos x="219" y="2"/>
              </a:cxn>
              <a:cxn ang="0">
                <a:pos x="214" y="4"/>
              </a:cxn>
              <a:cxn ang="0">
                <a:pos x="204" y="5"/>
              </a:cxn>
              <a:cxn ang="0">
                <a:pos x="200" y="5"/>
              </a:cxn>
              <a:cxn ang="0">
                <a:pos x="190" y="5"/>
              </a:cxn>
              <a:cxn ang="0">
                <a:pos x="186" y="6"/>
              </a:cxn>
              <a:cxn ang="0">
                <a:pos x="180" y="8"/>
              </a:cxn>
              <a:cxn ang="0">
                <a:pos x="176" y="8"/>
              </a:cxn>
              <a:cxn ang="0">
                <a:pos x="173" y="10"/>
              </a:cxn>
              <a:cxn ang="0">
                <a:pos x="167" y="12"/>
              </a:cxn>
              <a:cxn ang="0">
                <a:pos x="160" y="13"/>
              </a:cxn>
              <a:cxn ang="0">
                <a:pos x="151" y="15"/>
              </a:cxn>
              <a:cxn ang="0">
                <a:pos x="147" y="14"/>
              </a:cxn>
              <a:cxn ang="0">
                <a:pos x="140" y="14"/>
              </a:cxn>
              <a:cxn ang="0">
                <a:pos x="134" y="14"/>
              </a:cxn>
              <a:cxn ang="0">
                <a:pos x="105" y="11"/>
              </a:cxn>
              <a:cxn ang="0">
                <a:pos x="78" y="12"/>
              </a:cxn>
              <a:cxn ang="0">
                <a:pos x="30" y="7"/>
              </a:cxn>
              <a:cxn ang="0">
                <a:pos x="0" y="3"/>
              </a:cxn>
            </a:cxnLst>
            <a:rect l="0" t="0" r="r" b="b"/>
            <a:pathLst>
              <a:path w="402" h="15">
                <a:moveTo>
                  <a:pt x="402" y="6"/>
                </a:moveTo>
                <a:lnTo>
                  <a:pt x="400" y="6"/>
                </a:lnTo>
                <a:lnTo>
                  <a:pt x="394" y="6"/>
                </a:lnTo>
                <a:lnTo>
                  <a:pt x="384" y="8"/>
                </a:lnTo>
                <a:lnTo>
                  <a:pt x="382" y="8"/>
                </a:lnTo>
                <a:lnTo>
                  <a:pt x="379" y="10"/>
                </a:lnTo>
                <a:lnTo>
                  <a:pt x="375" y="11"/>
                </a:lnTo>
                <a:lnTo>
                  <a:pt x="370" y="11"/>
                </a:lnTo>
                <a:lnTo>
                  <a:pt x="365" y="12"/>
                </a:lnTo>
                <a:lnTo>
                  <a:pt x="363" y="12"/>
                </a:lnTo>
                <a:lnTo>
                  <a:pt x="346" y="12"/>
                </a:lnTo>
                <a:lnTo>
                  <a:pt x="343" y="12"/>
                </a:lnTo>
                <a:lnTo>
                  <a:pt x="335" y="11"/>
                </a:lnTo>
                <a:lnTo>
                  <a:pt x="328" y="11"/>
                </a:lnTo>
                <a:lnTo>
                  <a:pt x="322" y="11"/>
                </a:lnTo>
                <a:lnTo>
                  <a:pt x="314" y="11"/>
                </a:lnTo>
                <a:lnTo>
                  <a:pt x="304" y="10"/>
                </a:lnTo>
                <a:lnTo>
                  <a:pt x="300" y="8"/>
                </a:lnTo>
                <a:lnTo>
                  <a:pt x="293" y="8"/>
                </a:lnTo>
                <a:lnTo>
                  <a:pt x="278" y="6"/>
                </a:lnTo>
                <a:lnTo>
                  <a:pt x="274" y="6"/>
                </a:lnTo>
                <a:lnTo>
                  <a:pt x="265" y="5"/>
                </a:lnTo>
                <a:lnTo>
                  <a:pt x="263" y="4"/>
                </a:lnTo>
                <a:lnTo>
                  <a:pt x="258" y="4"/>
                </a:lnTo>
                <a:lnTo>
                  <a:pt x="252" y="1"/>
                </a:lnTo>
                <a:lnTo>
                  <a:pt x="250" y="1"/>
                </a:lnTo>
                <a:lnTo>
                  <a:pt x="246" y="1"/>
                </a:lnTo>
                <a:lnTo>
                  <a:pt x="241" y="0"/>
                </a:lnTo>
                <a:lnTo>
                  <a:pt x="235" y="1"/>
                </a:lnTo>
                <a:lnTo>
                  <a:pt x="230" y="2"/>
                </a:lnTo>
                <a:lnTo>
                  <a:pt x="226" y="2"/>
                </a:lnTo>
                <a:lnTo>
                  <a:pt x="222" y="2"/>
                </a:lnTo>
                <a:lnTo>
                  <a:pt x="219" y="2"/>
                </a:lnTo>
                <a:lnTo>
                  <a:pt x="214" y="4"/>
                </a:lnTo>
                <a:lnTo>
                  <a:pt x="204" y="5"/>
                </a:lnTo>
                <a:lnTo>
                  <a:pt x="200" y="5"/>
                </a:lnTo>
                <a:lnTo>
                  <a:pt x="190" y="5"/>
                </a:lnTo>
                <a:lnTo>
                  <a:pt x="186" y="6"/>
                </a:lnTo>
                <a:lnTo>
                  <a:pt x="180" y="8"/>
                </a:lnTo>
                <a:lnTo>
                  <a:pt x="176" y="8"/>
                </a:lnTo>
                <a:lnTo>
                  <a:pt x="173" y="10"/>
                </a:lnTo>
                <a:lnTo>
                  <a:pt x="167" y="12"/>
                </a:lnTo>
                <a:lnTo>
                  <a:pt x="160" y="13"/>
                </a:lnTo>
                <a:lnTo>
                  <a:pt x="151" y="15"/>
                </a:lnTo>
                <a:lnTo>
                  <a:pt x="147" y="14"/>
                </a:lnTo>
                <a:lnTo>
                  <a:pt x="140" y="14"/>
                </a:lnTo>
                <a:lnTo>
                  <a:pt x="134" y="14"/>
                </a:lnTo>
                <a:lnTo>
                  <a:pt x="105" y="11"/>
                </a:lnTo>
                <a:lnTo>
                  <a:pt x="78" y="12"/>
                </a:lnTo>
                <a:lnTo>
                  <a:pt x="30" y="7"/>
                </a:lnTo>
                <a:lnTo>
                  <a:pt x="0" y="3"/>
                </a:lnTo>
              </a:path>
            </a:pathLst>
          </a:custGeom>
          <a:noFill/>
          <a:ln w="0">
            <a:solidFill>
              <a:srgbClr val="000000"/>
            </a:solidFill>
            <a:prstDash val="solid"/>
            <a:round/>
            <a:headEnd/>
            <a:tailEnd/>
          </a:ln>
        </p:spPr>
        <p:txBody>
          <a:bodyPr/>
          <a:lstStyle/>
          <a:p>
            <a:endParaRPr lang="en-GB"/>
          </a:p>
        </p:txBody>
      </p:sp>
      <p:sp>
        <p:nvSpPr>
          <p:cNvPr id="200" name="Freeform 2595"/>
          <p:cNvSpPr>
            <a:spLocks/>
          </p:cNvSpPr>
          <p:nvPr>
            <p:custDataLst>
              <p:tags r:id="rId191"/>
            </p:custDataLst>
          </p:nvPr>
        </p:nvSpPr>
        <p:spPr bwMode="auto">
          <a:xfrm>
            <a:off x="5557645" y="2635609"/>
            <a:ext cx="267325" cy="23246"/>
          </a:xfrm>
          <a:custGeom>
            <a:avLst/>
            <a:gdLst/>
            <a:ahLst/>
            <a:cxnLst>
              <a:cxn ang="0">
                <a:pos x="274" y="9"/>
              </a:cxn>
              <a:cxn ang="0">
                <a:pos x="257" y="11"/>
              </a:cxn>
              <a:cxn ang="0">
                <a:pos x="252" y="11"/>
              </a:cxn>
              <a:cxn ang="0">
                <a:pos x="249" y="12"/>
              </a:cxn>
              <a:cxn ang="0">
                <a:pos x="246" y="13"/>
              </a:cxn>
              <a:cxn ang="0">
                <a:pos x="239" y="14"/>
              </a:cxn>
              <a:cxn ang="0">
                <a:pos x="236" y="14"/>
              </a:cxn>
              <a:cxn ang="0">
                <a:pos x="224" y="13"/>
              </a:cxn>
              <a:cxn ang="0">
                <a:pos x="217" y="16"/>
              </a:cxn>
              <a:cxn ang="0">
                <a:pos x="212" y="17"/>
              </a:cxn>
              <a:cxn ang="0">
                <a:pos x="210" y="17"/>
              </a:cxn>
              <a:cxn ang="0">
                <a:pos x="207" y="18"/>
              </a:cxn>
              <a:cxn ang="0">
                <a:pos x="204" y="18"/>
              </a:cxn>
              <a:cxn ang="0">
                <a:pos x="198" y="20"/>
              </a:cxn>
              <a:cxn ang="0">
                <a:pos x="193" y="23"/>
              </a:cxn>
              <a:cxn ang="0">
                <a:pos x="186" y="23"/>
              </a:cxn>
              <a:cxn ang="0">
                <a:pos x="184" y="23"/>
              </a:cxn>
              <a:cxn ang="0">
                <a:pos x="176" y="23"/>
              </a:cxn>
              <a:cxn ang="0">
                <a:pos x="170" y="23"/>
              </a:cxn>
              <a:cxn ang="0">
                <a:pos x="165" y="23"/>
              </a:cxn>
              <a:cxn ang="0">
                <a:pos x="156" y="23"/>
              </a:cxn>
              <a:cxn ang="0">
                <a:pos x="145" y="23"/>
              </a:cxn>
              <a:cxn ang="0">
                <a:pos x="133" y="23"/>
              </a:cxn>
              <a:cxn ang="0">
                <a:pos x="124" y="24"/>
              </a:cxn>
              <a:cxn ang="0">
                <a:pos x="109" y="23"/>
              </a:cxn>
              <a:cxn ang="0">
                <a:pos x="98" y="21"/>
              </a:cxn>
              <a:cxn ang="0">
                <a:pos x="93" y="20"/>
              </a:cxn>
              <a:cxn ang="0">
                <a:pos x="89" y="20"/>
              </a:cxn>
              <a:cxn ang="0">
                <a:pos x="83" y="19"/>
              </a:cxn>
              <a:cxn ang="0">
                <a:pos x="80" y="19"/>
              </a:cxn>
              <a:cxn ang="0">
                <a:pos x="77" y="19"/>
              </a:cxn>
              <a:cxn ang="0">
                <a:pos x="68" y="17"/>
              </a:cxn>
              <a:cxn ang="0">
                <a:pos x="64" y="16"/>
              </a:cxn>
              <a:cxn ang="0">
                <a:pos x="61" y="15"/>
              </a:cxn>
              <a:cxn ang="0">
                <a:pos x="53" y="15"/>
              </a:cxn>
              <a:cxn ang="0">
                <a:pos x="46" y="13"/>
              </a:cxn>
              <a:cxn ang="0">
                <a:pos x="28" y="6"/>
              </a:cxn>
              <a:cxn ang="0">
                <a:pos x="0" y="0"/>
              </a:cxn>
            </a:cxnLst>
            <a:rect l="0" t="0" r="r" b="b"/>
            <a:pathLst>
              <a:path w="274" h="24">
                <a:moveTo>
                  <a:pt x="274" y="9"/>
                </a:moveTo>
                <a:lnTo>
                  <a:pt x="257" y="11"/>
                </a:lnTo>
                <a:lnTo>
                  <a:pt x="252" y="11"/>
                </a:lnTo>
                <a:lnTo>
                  <a:pt x="249" y="12"/>
                </a:lnTo>
                <a:lnTo>
                  <a:pt x="246" y="13"/>
                </a:lnTo>
                <a:lnTo>
                  <a:pt x="239" y="14"/>
                </a:lnTo>
                <a:lnTo>
                  <a:pt x="236" y="14"/>
                </a:lnTo>
                <a:lnTo>
                  <a:pt x="224" y="13"/>
                </a:lnTo>
                <a:lnTo>
                  <a:pt x="217" y="16"/>
                </a:lnTo>
                <a:lnTo>
                  <a:pt x="212" y="17"/>
                </a:lnTo>
                <a:lnTo>
                  <a:pt x="210" y="17"/>
                </a:lnTo>
                <a:lnTo>
                  <a:pt x="207" y="18"/>
                </a:lnTo>
                <a:lnTo>
                  <a:pt x="204" y="18"/>
                </a:lnTo>
                <a:lnTo>
                  <a:pt x="198" y="20"/>
                </a:lnTo>
                <a:lnTo>
                  <a:pt x="193" y="23"/>
                </a:lnTo>
                <a:lnTo>
                  <a:pt x="186" y="23"/>
                </a:lnTo>
                <a:lnTo>
                  <a:pt x="184" y="23"/>
                </a:lnTo>
                <a:lnTo>
                  <a:pt x="176" y="23"/>
                </a:lnTo>
                <a:lnTo>
                  <a:pt x="170" y="23"/>
                </a:lnTo>
                <a:lnTo>
                  <a:pt x="165" y="23"/>
                </a:lnTo>
                <a:lnTo>
                  <a:pt x="156" y="23"/>
                </a:lnTo>
                <a:lnTo>
                  <a:pt x="145" y="23"/>
                </a:lnTo>
                <a:lnTo>
                  <a:pt x="133" y="23"/>
                </a:lnTo>
                <a:lnTo>
                  <a:pt x="124" y="24"/>
                </a:lnTo>
                <a:lnTo>
                  <a:pt x="109" y="23"/>
                </a:lnTo>
                <a:lnTo>
                  <a:pt x="98" y="21"/>
                </a:lnTo>
                <a:lnTo>
                  <a:pt x="93" y="20"/>
                </a:lnTo>
                <a:lnTo>
                  <a:pt x="89" y="20"/>
                </a:lnTo>
                <a:lnTo>
                  <a:pt x="83" y="19"/>
                </a:lnTo>
                <a:lnTo>
                  <a:pt x="80" y="19"/>
                </a:lnTo>
                <a:lnTo>
                  <a:pt x="77" y="19"/>
                </a:lnTo>
                <a:lnTo>
                  <a:pt x="68" y="17"/>
                </a:lnTo>
                <a:lnTo>
                  <a:pt x="64" y="16"/>
                </a:lnTo>
                <a:lnTo>
                  <a:pt x="61" y="15"/>
                </a:lnTo>
                <a:lnTo>
                  <a:pt x="53" y="15"/>
                </a:lnTo>
                <a:lnTo>
                  <a:pt x="46" y="13"/>
                </a:lnTo>
                <a:lnTo>
                  <a:pt x="28" y="6"/>
                </a:lnTo>
                <a:lnTo>
                  <a:pt x="0" y="0"/>
                </a:lnTo>
              </a:path>
            </a:pathLst>
          </a:custGeom>
          <a:noFill/>
          <a:ln w="0">
            <a:solidFill>
              <a:srgbClr val="000000"/>
            </a:solidFill>
            <a:prstDash val="solid"/>
            <a:round/>
            <a:headEnd/>
            <a:tailEnd/>
          </a:ln>
        </p:spPr>
        <p:txBody>
          <a:bodyPr/>
          <a:lstStyle/>
          <a:p>
            <a:endParaRPr lang="en-GB"/>
          </a:p>
        </p:txBody>
      </p:sp>
      <p:sp>
        <p:nvSpPr>
          <p:cNvPr id="201" name="Freeform 2596"/>
          <p:cNvSpPr>
            <a:spLocks/>
          </p:cNvSpPr>
          <p:nvPr>
            <p:custDataLst>
              <p:tags r:id="rId192"/>
            </p:custDataLst>
          </p:nvPr>
        </p:nvSpPr>
        <p:spPr bwMode="auto">
          <a:xfrm>
            <a:off x="5826908" y="2647232"/>
            <a:ext cx="178217" cy="11623"/>
          </a:xfrm>
          <a:custGeom>
            <a:avLst/>
            <a:gdLst/>
            <a:ahLst/>
            <a:cxnLst>
              <a:cxn ang="0">
                <a:pos x="0" y="0"/>
              </a:cxn>
              <a:cxn ang="0">
                <a:pos x="5" y="0"/>
              </a:cxn>
              <a:cxn ang="0">
                <a:pos x="7" y="1"/>
              </a:cxn>
              <a:cxn ang="0">
                <a:pos x="11" y="1"/>
              </a:cxn>
              <a:cxn ang="0">
                <a:pos x="14" y="2"/>
              </a:cxn>
              <a:cxn ang="0">
                <a:pos x="21" y="4"/>
              </a:cxn>
              <a:cxn ang="0">
                <a:pos x="24" y="4"/>
              </a:cxn>
              <a:cxn ang="0">
                <a:pos x="27" y="5"/>
              </a:cxn>
              <a:cxn ang="0">
                <a:pos x="35" y="6"/>
              </a:cxn>
              <a:cxn ang="0">
                <a:pos x="38" y="6"/>
              </a:cxn>
              <a:cxn ang="0">
                <a:pos x="53" y="8"/>
              </a:cxn>
              <a:cxn ang="0">
                <a:pos x="60" y="8"/>
              </a:cxn>
              <a:cxn ang="0">
                <a:pos x="65" y="9"/>
              </a:cxn>
              <a:cxn ang="0">
                <a:pos x="74" y="11"/>
              </a:cxn>
              <a:cxn ang="0">
                <a:pos x="81" y="9"/>
              </a:cxn>
              <a:cxn ang="0">
                <a:pos x="88" y="11"/>
              </a:cxn>
              <a:cxn ang="0">
                <a:pos x="95" y="11"/>
              </a:cxn>
              <a:cxn ang="0">
                <a:pos x="103" y="12"/>
              </a:cxn>
              <a:cxn ang="0">
                <a:pos x="105" y="12"/>
              </a:cxn>
              <a:cxn ang="0">
                <a:pos x="121" y="12"/>
              </a:cxn>
              <a:cxn ang="0">
                <a:pos x="124" y="12"/>
              </a:cxn>
              <a:cxn ang="0">
                <a:pos x="127" y="11"/>
              </a:cxn>
              <a:cxn ang="0">
                <a:pos x="131" y="11"/>
              </a:cxn>
              <a:cxn ang="0">
                <a:pos x="136" y="9"/>
              </a:cxn>
              <a:cxn ang="0">
                <a:pos x="138" y="9"/>
              </a:cxn>
              <a:cxn ang="0">
                <a:pos x="140" y="8"/>
              </a:cxn>
              <a:cxn ang="0">
                <a:pos x="148" y="7"/>
              </a:cxn>
              <a:cxn ang="0">
                <a:pos x="151" y="6"/>
              </a:cxn>
              <a:cxn ang="0">
                <a:pos x="157" y="6"/>
              </a:cxn>
              <a:cxn ang="0">
                <a:pos x="163" y="5"/>
              </a:cxn>
              <a:cxn ang="0">
                <a:pos x="170" y="4"/>
              </a:cxn>
              <a:cxn ang="0">
                <a:pos x="183" y="2"/>
              </a:cxn>
            </a:cxnLst>
            <a:rect l="0" t="0" r="r" b="b"/>
            <a:pathLst>
              <a:path w="183" h="12">
                <a:moveTo>
                  <a:pt x="0" y="0"/>
                </a:moveTo>
                <a:lnTo>
                  <a:pt x="5" y="0"/>
                </a:lnTo>
                <a:lnTo>
                  <a:pt x="7" y="1"/>
                </a:lnTo>
                <a:lnTo>
                  <a:pt x="11" y="1"/>
                </a:lnTo>
                <a:lnTo>
                  <a:pt x="14" y="2"/>
                </a:lnTo>
                <a:lnTo>
                  <a:pt x="21" y="4"/>
                </a:lnTo>
                <a:lnTo>
                  <a:pt x="24" y="4"/>
                </a:lnTo>
                <a:lnTo>
                  <a:pt x="27" y="5"/>
                </a:lnTo>
                <a:lnTo>
                  <a:pt x="35" y="6"/>
                </a:lnTo>
                <a:lnTo>
                  <a:pt x="38" y="6"/>
                </a:lnTo>
                <a:lnTo>
                  <a:pt x="53" y="8"/>
                </a:lnTo>
                <a:lnTo>
                  <a:pt x="60" y="8"/>
                </a:lnTo>
                <a:lnTo>
                  <a:pt x="65" y="9"/>
                </a:lnTo>
                <a:lnTo>
                  <a:pt x="74" y="11"/>
                </a:lnTo>
                <a:lnTo>
                  <a:pt x="81" y="9"/>
                </a:lnTo>
                <a:lnTo>
                  <a:pt x="88" y="11"/>
                </a:lnTo>
                <a:lnTo>
                  <a:pt x="95" y="11"/>
                </a:lnTo>
                <a:lnTo>
                  <a:pt x="103" y="12"/>
                </a:lnTo>
                <a:lnTo>
                  <a:pt x="105" y="12"/>
                </a:lnTo>
                <a:lnTo>
                  <a:pt x="121" y="12"/>
                </a:lnTo>
                <a:lnTo>
                  <a:pt x="124" y="12"/>
                </a:lnTo>
                <a:lnTo>
                  <a:pt x="127" y="11"/>
                </a:lnTo>
                <a:lnTo>
                  <a:pt x="131" y="11"/>
                </a:lnTo>
                <a:lnTo>
                  <a:pt x="136" y="9"/>
                </a:lnTo>
                <a:lnTo>
                  <a:pt x="138" y="9"/>
                </a:lnTo>
                <a:lnTo>
                  <a:pt x="140" y="8"/>
                </a:lnTo>
                <a:lnTo>
                  <a:pt x="148" y="7"/>
                </a:lnTo>
                <a:lnTo>
                  <a:pt x="151" y="6"/>
                </a:lnTo>
                <a:lnTo>
                  <a:pt x="157" y="6"/>
                </a:lnTo>
                <a:lnTo>
                  <a:pt x="163" y="5"/>
                </a:lnTo>
                <a:lnTo>
                  <a:pt x="170" y="4"/>
                </a:lnTo>
                <a:lnTo>
                  <a:pt x="183" y="2"/>
                </a:lnTo>
              </a:path>
            </a:pathLst>
          </a:custGeom>
          <a:noFill/>
          <a:ln w="0">
            <a:solidFill>
              <a:srgbClr val="000000"/>
            </a:solidFill>
            <a:prstDash val="solid"/>
            <a:round/>
            <a:headEnd/>
            <a:tailEnd/>
          </a:ln>
        </p:spPr>
        <p:txBody>
          <a:bodyPr/>
          <a:lstStyle/>
          <a:p>
            <a:endParaRPr lang="en-GB"/>
          </a:p>
        </p:txBody>
      </p:sp>
      <p:sp>
        <p:nvSpPr>
          <p:cNvPr id="202" name="Freeform 2597"/>
          <p:cNvSpPr>
            <a:spLocks/>
          </p:cNvSpPr>
          <p:nvPr>
            <p:custDataLst>
              <p:tags r:id="rId193"/>
            </p:custDataLst>
          </p:nvPr>
        </p:nvSpPr>
        <p:spPr bwMode="auto">
          <a:xfrm>
            <a:off x="5991564" y="2709220"/>
            <a:ext cx="77485" cy="11623"/>
          </a:xfrm>
          <a:custGeom>
            <a:avLst/>
            <a:gdLst/>
            <a:ahLst/>
            <a:cxnLst>
              <a:cxn ang="0">
                <a:pos x="0" y="10"/>
              </a:cxn>
              <a:cxn ang="0">
                <a:pos x="4" y="10"/>
              </a:cxn>
              <a:cxn ang="0">
                <a:pos x="16" y="8"/>
              </a:cxn>
              <a:cxn ang="0">
                <a:pos x="39" y="5"/>
              </a:cxn>
              <a:cxn ang="0">
                <a:pos x="81" y="0"/>
              </a:cxn>
            </a:cxnLst>
            <a:rect l="0" t="0" r="r" b="b"/>
            <a:pathLst>
              <a:path w="81" h="10">
                <a:moveTo>
                  <a:pt x="0" y="10"/>
                </a:moveTo>
                <a:lnTo>
                  <a:pt x="4" y="10"/>
                </a:lnTo>
                <a:lnTo>
                  <a:pt x="16" y="8"/>
                </a:lnTo>
                <a:lnTo>
                  <a:pt x="39" y="5"/>
                </a:lnTo>
                <a:lnTo>
                  <a:pt x="81" y="0"/>
                </a:lnTo>
              </a:path>
            </a:pathLst>
          </a:custGeom>
          <a:noFill/>
          <a:ln w="0">
            <a:solidFill>
              <a:srgbClr val="000000"/>
            </a:solidFill>
            <a:prstDash val="solid"/>
            <a:round/>
            <a:headEnd/>
            <a:tailEnd/>
          </a:ln>
        </p:spPr>
        <p:txBody>
          <a:bodyPr/>
          <a:lstStyle/>
          <a:p>
            <a:endParaRPr lang="en-GB"/>
          </a:p>
        </p:txBody>
      </p:sp>
      <p:sp>
        <p:nvSpPr>
          <p:cNvPr id="203" name="Freeform 2598"/>
          <p:cNvSpPr>
            <a:spLocks/>
          </p:cNvSpPr>
          <p:nvPr>
            <p:custDataLst>
              <p:tags r:id="rId194"/>
            </p:custDataLst>
          </p:nvPr>
        </p:nvSpPr>
        <p:spPr bwMode="auto">
          <a:xfrm>
            <a:off x="6080672" y="2707282"/>
            <a:ext cx="153034" cy="13561"/>
          </a:xfrm>
          <a:custGeom>
            <a:avLst/>
            <a:gdLst/>
            <a:ahLst/>
            <a:cxnLst>
              <a:cxn ang="0">
                <a:pos x="0" y="14"/>
              </a:cxn>
              <a:cxn ang="0">
                <a:pos x="17" y="10"/>
              </a:cxn>
              <a:cxn ang="0">
                <a:pos x="33" y="8"/>
              </a:cxn>
              <a:cxn ang="0">
                <a:pos x="71" y="7"/>
              </a:cxn>
              <a:cxn ang="0">
                <a:pos x="93" y="7"/>
              </a:cxn>
              <a:cxn ang="0">
                <a:pos x="116" y="9"/>
              </a:cxn>
              <a:cxn ang="0">
                <a:pos x="152" y="1"/>
              </a:cxn>
              <a:cxn ang="0">
                <a:pos x="158" y="0"/>
              </a:cxn>
            </a:cxnLst>
            <a:rect l="0" t="0" r="r" b="b"/>
            <a:pathLst>
              <a:path w="158" h="14">
                <a:moveTo>
                  <a:pt x="0" y="14"/>
                </a:moveTo>
                <a:lnTo>
                  <a:pt x="17" y="10"/>
                </a:lnTo>
                <a:lnTo>
                  <a:pt x="33" y="8"/>
                </a:lnTo>
                <a:lnTo>
                  <a:pt x="71" y="7"/>
                </a:lnTo>
                <a:lnTo>
                  <a:pt x="93" y="7"/>
                </a:lnTo>
                <a:lnTo>
                  <a:pt x="116" y="9"/>
                </a:lnTo>
                <a:lnTo>
                  <a:pt x="152" y="1"/>
                </a:lnTo>
                <a:lnTo>
                  <a:pt x="158" y="0"/>
                </a:lnTo>
              </a:path>
            </a:pathLst>
          </a:custGeom>
          <a:noFill/>
          <a:ln w="0">
            <a:solidFill>
              <a:srgbClr val="000000"/>
            </a:solidFill>
            <a:prstDash val="solid"/>
            <a:round/>
            <a:headEnd/>
            <a:tailEnd/>
          </a:ln>
        </p:spPr>
        <p:txBody>
          <a:bodyPr/>
          <a:lstStyle/>
          <a:p>
            <a:endParaRPr lang="en-GB"/>
          </a:p>
        </p:txBody>
      </p:sp>
      <p:sp>
        <p:nvSpPr>
          <p:cNvPr id="204" name="Freeform 2599"/>
          <p:cNvSpPr>
            <a:spLocks/>
          </p:cNvSpPr>
          <p:nvPr>
            <p:custDataLst>
              <p:tags r:id="rId195"/>
            </p:custDataLst>
          </p:nvPr>
        </p:nvSpPr>
        <p:spPr bwMode="auto">
          <a:xfrm>
            <a:off x="6008999" y="2600740"/>
            <a:ext cx="342873" cy="58114"/>
          </a:xfrm>
          <a:custGeom>
            <a:avLst/>
            <a:gdLst/>
            <a:ahLst/>
            <a:cxnLst>
              <a:cxn ang="0">
                <a:pos x="0" y="59"/>
              </a:cxn>
              <a:cxn ang="0">
                <a:pos x="39" y="55"/>
              </a:cxn>
              <a:cxn ang="0">
                <a:pos x="75" y="53"/>
              </a:cxn>
              <a:cxn ang="0">
                <a:pos x="106" y="49"/>
              </a:cxn>
              <a:cxn ang="0">
                <a:pos x="145" y="48"/>
              </a:cxn>
              <a:cxn ang="0">
                <a:pos x="168" y="48"/>
              </a:cxn>
              <a:cxn ang="0">
                <a:pos x="188" y="50"/>
              </a:cxn>
              <a:cxn ang="0">
                <a:pos x="224" y="42"/>
              </a:cxn>
              <a:cxn ang="0">
                <a:pos x="250" y="35"/>
              </a:cxn>
              <a:cxn ang="0">
                <a:pos x="260" y="31"/>
              </a:cxn>
              <a:cxn ang="0">
                <a:pos x="289" y="29"/>
              </a:cxn>
              <a:cxn ang="0">
                <a:pos x="320" y="16"/>
              </a:cxn>
              <a:cxn ang="0">
                <a:pos x="349" y="2"/>
              </a:cxn>
              <a:cxn ang="0">
                <a:pos x="353" y="0"/>
              </a:cxn>
            </a:cxnLst>
            <a:rect l="0" t="0" r="r" b="b"/>
            <a:pathLst>
              <a:path w="353" h="59">
                <a:moveTo>
                  <a:pt x="0" y="59"/>
                </a:moveTo>
                <a:lnTo>
                  <a:pt x="39" y="55"/>
                </a:lnTo>
                <a:lnTo>
                  <a:pt x="75" y="53"/>
                </a:lnTo>
                <a:lnTo>
                  <a:pt x="106" y="49"/>
                </a:lnTo>
                <a:lnTo>
                  <a:pt x="145" y="48"/>
                </a:lnTo>
                <a:lnTo>
                  <a:pt x="168" y="48"/>
                </a:lnTo>
                <a:lnTo>
                  <a:pt x="188" y="50"/>
                </a:lnTo>
                <a:lnTo>
                  <a:pt x="224" y="42"/>
                </a:lnTo>
                <a:lnTo>
                  <a:pt x="250" y="35"/>
                </a:lnTo>
                <a:lnTo>
                  <a:pt x="260" y="31"/>
                </a:lnTo>
                <a:lnTo>
                  <a:pt x="289" y="29"/>
                </a:lnTo>
                <a:lnTo>
                  <a:pt x="320" y="16"/>
                </a:lnTo>
                <a:lnTo>
                  <a:pt x="349" y="2"/>
                </a:lnTo>
                <a:lnTo>
                  <a:pt x="353" y="0"/>
                </a:lnTo>
              </a:path>
            </a:pathLst>
          </a:custGeom>
          <a:noFill/>
          <a:ln w="0">
            <a:solidFill>
              <a:srgbClr val="000000"/>
            </a:solidFill>
            <a:prstDash val="solid"/>
            <a:round/>
            <a:headEnd/>
            <a:tailEnd/>
          </a:ln>
        </p:spPr>
        <p:txBody>
          <a:bodyPr/>
          <a:lstStyle/>
          <a:p>
            <a:endParaRPr lang="en-GB"/>
          </a:p>
        </p:txBody>
      </p:sp>
      <p:sp>
        <p:nvSpPr>
          <p:cNvPr id="205" name="Freeform 2600"/>
          <p:cNvSpPr>
            <a:spLocks/>
          </p:cNvSpPr>
          <p:nvPr>
            <p:custDataLst>
              <p:tags r:id="rId196"/>
            </p:custDataLst>
          </p:nvPr>
        </p:nvSpPr>
        <p:spPr bwMode="auto">
          <a:xfrm>
            <a:off x="6216272" y="2720843"/>
            <a:ext cx="71675" cy="11623"/>
          </a:xfrm>
          <a:custGeom>
            <a:avLst/>
            <a:gdLst/>
            <a:ahLst/>
            <a:cxnLst>
              <a:cxn ang="0">
                <a:pos x="0" y="13"/>
              </a:cxn>
              <a:cxn ang="0">
                <a:pos x="37" y="7"/>
              </a:cxn>
              <a:cxn ang="0">
                <a:pos x="74" y="0"/>
              </a:cxn>
            </a:cxnLst>
            <a:rect l="0" t="0" r="r" b="b"/>
            <a:pathLst>
              <a:path w="74" h="13">
                <a:moveTo>
                  <a:pt x="0" y="13"/>
                </a:moveTo>
                <a:lnTo>
                  <a:pt x="37" y="7"/>
                </a:lnTo>
                <a:lnTo>
                  <a:pt x="74" y="0"/>
                </a:lnTo>
              </a:path>
            </a:pathLst>
          </a:custGeom>
          <a:noFill/>
          <a:ln w="0">
            <a:solidFill>
              <a:srgbClr val="000000"/>
            </a:solidFill>
            <a:prstDash val="solid"/>
            <a:round/>
            <a:headEnd/>
            <a:tailEnd/>
          </a:ln>
        </p:spPr>
        <p:txBody>
          <a:bodyPr/>
          <a:lstStyle/>
          <a:p>
            <a:endParaRPr lang="en-GB"/>
          </a:p>
        </p:txBody>
      </p:sp>
      <p:sp>
        <p:nvSpPr>
          <p:cNvPr id="206" name="Freeform 2601"/>
          <p:cNvSpPr>
            <a:spLocks/>
          </p:cNvSpPr>
          <p:nvPr>
            <p:custDataLst>
              <p:tags r:id="rId197"/>
            </p:custDataLst>
          </p:nvPr>
        </p:nvSpPr>
        <p:spPr bwMode="auto">
          <a:xfrm>
            <a:off x="6317003" y="2647232"/>
            <a:ext cx="60052" cy="15497"/>
          </a:xfrm>
          <a:custGeom>
            <a:avLst/>
            <a:gdLst/>
            <a:ahLst/>
            <a:cxnLst>
              <a:cxn ang="0">
                <a:pos x="63" y="0"/>
              </a:cxn>
              <a:cxn ang="0">
                <a:pos x="49" y="4"/>
              </a:cxn>
              <a:cxn ang="0">
                <a:pos x="16" y="12"/>
              </a:cxn>
              <a:cxn ang="0">
                <a:pos x="0" y="15"/>
              </a:cxn>
            </a:cxnLst>
            <a:rect l="0" t="0" r="r" b="b"/>
            <a:pathLst>
              <a:path w="63" h="15">
                <a:moveTo>
                  <a:pt x="63" y="0"/>
                </a:moveTo>
                <a:lnTo>
                  <a:pt x="49" y="4"/>
                </a:lnTo>
                <a:lnTo>
                  <a:pt x="16" y="12"/>
                </a:lnTo>
                <a:lnTo>
                  <a:pt x="0" y="15"/>
                </a:lnTo>
              </a:path>
            </a:pathLst>
          </a:custGeom>
          <a:noFill/>
          <a:ln w="0">
            <a:solidFill>
              <a:srgbClr val="000000"/>
            </a:solidFill>
            <a:prstDash val="solid"/>
            <a:round/>
            <a:headEnd/>
            <a:tailEnd/>
          </a:ln>
        </p:spPr>
        <p:txBody>
          <a:bodyPr/>
          <a:lstStyle/>
          <a:p>
            <a:endParaRPr lang="en-GB"/>
          </a:p>
        </p:txBody>
      </p:sp>
      <p:sp>
        <p:nvSpPr>
          <p:cNvPr id="207" name="Freeform 2602"/>
          <p:cNvSpPr>
            <a:spLocks/>
          </p:cNvSpPr>
          <p:nvPr>
            <p:custDataLst>
              <p:tags r:id="rId198"/>
            </p:custDataLst>
          </p:nvPr>
        </p:nvSpPr>
        <p:spPr bwMode="auto">
          <a:xfrm>
            <a:off x="6371243" y="2548437"/>
            <a:ext cx="75549" cy="32932"/>
          </a:xfrm>
          <a:custGeom>
            <a:avLst/>
            <a:gdLst/>
            <a:ahLst/>
            <a:cxnLst>
              <a:cxn ang="0">
                <a:pos x="0" y="33"/>
              </a:cxn>
              <a:cxn ang="0">
                <a:pos x="23" y="25"/>
              </a:cxn>
              <a:cxn ang="0">
                <a:pos x="55" y="2"/>
              </a:cxn>
              <a:cxn ang="0">
                <a:pos x="64" y="0"/>
              </a:cxn>
              <a:cxn ang="0">
                <a:pos x="78" y="4"/>
              </a:cxn>
            </a:cxnLst>
            <a:rect l="0" t="0" r="r" b="b"/>
            <a:pathLst>
              <a:path w="78" h="33">
                <a:moveTo>
                  <a:pt x="0" y="33"/>
                </a:moveTo>
                <a:lnTo>
                  <a:pt x="23" y="25"/>
                </a:lnTo>
                <a:lnTo>
                  <a:pt x="55" y="2"/>
                </a:lnTo>
                <a:lnTo>
                  <a:pt x="64" y="0"/>
                </a:lnTo>
                <a:lnTo>
                  <a:pt x="78" y="4"/>
                </a:lnTo>
              </a:path>
            </a:pathLst>
          </a:custGeom>
          <a:noFill/>
          <a:ln w="0">
            <a:solidFill>
              <a:srgbClr val="000000"/>
            </a:solidFill>
            <a:prstDash val="solid"/>
            <a:round/>
            <a:headEnd/>
            <a:tailEnd/>
          </a:ln>
        </p:spPr>
        <p:txBody>
          <a:bodyPr/>
          <a:lstStyle/>
          <a:p>
            <a:endParaRPr lang="en-GB"/>
          </a:p>
        </p:txBody>
      </p:sp>
      <p:sp>
        <p:nvSpPr>
          <p:cNvPr id="208" name="Freeform 2603"/>
          <p:cNvSpPr>
            <a:spLocks/>
          </p:cNvSpPr>
          <p:nvPr>
            <p:custDataLst>
              <p:tags r:id="rId199"/>
            </p:custDataLst>
          </p:nvPr>
        </p:nvSpPr>
        <p:spPr bwMode="auto">
          <a:xfrm>
            <a:off x="6404175" y="2532940"/>
            <a:ext cx="54240" cy="13561"/>
          </a:xfrm>
          <a:custGeom>
            <a:avLst/>
            <a:gdLst/>
            <a:ahLst/>
            <a:cxnLst>
              <a:cxn ang="0">
                <a:pos x="57" y="0"/>
              </a:cxn>
              <a:cxn ang="0">
                <a:pos x="46" y="6"/>
              </a:cxn>
              <a:cxn ang="0">
                <a:pos x="32" y="2"/>
              </a:cxn>
              <a:cxn ang="0">
                <a:pos x="22" y="4"/>
              </a:cxn>
              <a:cxn ang="0">
                <a:pos x="0" y="13"/>
              </a:cxn>
            </a:cxnLst>
            <a:rect l="0" t="0" r="r" b="b"/>
            <a:pathLst>
              <a:path w="57" h="13">
                <a:moveTo>
                  <a:pt x="57" y="0"/>
                </a:moveTo>
                <a:lnTo>
                  <a:pt x="46" y="6"/>
                </a:lnTo>
                <a:lnTo>
                  <a:pt x="32" y="2"/>
                </a:lnTo>
                <a:lnTo>
                  <a:pt x="22" y="4"/>
                </a:lnTo>
                <a:lnTo>
                  <a:pt x="0" y="13"/>
                </a:lnTo>
              </a:path>
            </a:pathLst>
          </a:custGeom>
          <a:noFill/>
          <a:ln w="0">
            <a:solidFill>
              <a:srgbClr val="000000"/>
            </a:solidFill>
            <a:prstDash val="solid"/>
            <a:round/>
            <a:headEnd/>
            <a:tailEnd/>
          </a:ln>
        </p:spPr>
        <p:txBody>
          <a:bodyPr/>
          <a:lstStyle/>
          <a:p>
            <a:endParaRPr lang="en-GB"/>
          </a:p>
        </p:txBody>
      </p:sp>
      <p:sp>
        <p:nvSpPr>
          <p:cNvPr id="209" name="Line 2604"/>
          <p:cNvSpPr>
            <a:spLocks noChangeShapeType="1"/>
          </p:cNvSpPr>
          <p:nvPr>
            <p:custDataLst>
              <p:tags r:id="rId200"/>
            </p:custDataLst>
          </p:nvPr>
        </p:nvSpPr>
        <p:spPr bwMode="auto">
          <a:xfrm flipH="1" flipV="1">
            <a:off x="7715615" y="2391530"/>
            <a:ext cx="1938" cy="5811"/>
          </a:xfrm>
          <a:prstGeom prst="line">
            <a:avLst/>
          </a:prstGeom>
          <a:noFill/>
          <a:ln w="0">
            <a:solidFill>
              <a:srgbClr val="000000"/>
            </a:solidFill>
            <a:round/>
            <a:headEnd/>
            <a:tailEnd/>
          </a:ln>
        </p:spPr>
        <p:txBody>
          <a:bodyPr/>
          <a:lstStyle/>
          <a:p>
            <a:endParaRPr lang="en-GB"/>
          </a:p>
        </p:txBody>
      </p:sp>
      <p:sp>
        <p:nvSpPr>
          <p:cNvPr id="210" name="Line 2605"/>
          <p:cNvSpPr>
            <a:spLocks noChangeShapeType="1"/>
          </p:cNvSpPr>
          <p:nvPr>
            <p:custDataLst>
              <p:tags r:id="rId201"/>
            </p:custDataLst>
          </p:nvPr>
        </p:nvSpPr>
        <p:spPr bwMode="auto">
          <a:xfrm>
            <a:off x="7330126" y="2438021"/>
            <a:ext cx="3874" cy="1937"/>
          </a:xfrm>
          <a:prstGeom prst="line">
            <a:avLst/>
          </a:prstGeom>
          <a:noFill/>
          <a:ln w="0">
            <a:solidFill>
              <a:srgbClr val="000000"/>
            </a:solidFill>
            <a:round/>
            <a:headEnd/>
            <a:tailEnd/>
          </a:ln>
        </p:spPr>
        <p:txBody>
          <a:bodyPr/>
          <a:lstStyle/>
          <a:p>
            <a:endParaRPr lang="en-GB"/>
          </a:p>
        </p:txBody>
      </p:sp>
      <p:sp>
        <p:nvSpPr>
          <p:cNvPr id="211" name="Freeform 2606"/>
          <p:cNvSpPr>
            <a:spLocks/>
          </p:cNvSpPr>
          <p:nvPr>
            <p:custDataLst>
              <p:tags r:id="rId202"/>
            </p:custDataLst>
          </p:nvPr>
        </p:nvSpPr>
        <p:spPr bwMode="auto">
          <a:xfrm>
            <a:off x="7318503" y="2424460"/>
            <a:ext cx="21308" cy="3874"/>
          </a:xfrm>
          <a:custGeom>
            <a:avLst/>
            <a:gdLst/>
            <a:ahLst/>
            <a:cxnLst>
              <a:cxn ang="0">
                <a:pos x="20" y="2"/>
              </a:cxn>
              <a:cxn ang="0">
                <a:pos x="9" y="0"/>
              </a:cxn>
              <a:cxn ang="0">
                <a:pos x="0" y="1"/>
              </a:cxn>
            </a:cxnLst>
            <a:rect l="0" t="0" r="r" b="b"/>
            <a:pathLst>
              <a:path w="20" h="2">
                <a:moveTo>
                  <a:pt x="20" y="2"/>
                </a:moveTo>
                <a:lnTo>
                  <a:pt x="9" y="0"/>
                </a:lnTo>
                <a:lnTo>
                  <a:pt x="0" y="1"/>
                </a:lnTo>
              </a:path>
            </a:pathLst>
          </a:custGeom>
          <a:noFill/>
          <a:ln w="0">
            <a:solidFill>
              <a:srgbClr val="000000"/>
            </a:solidFill>
            <a:prstDash val="solid"/>
            <a:round/>
            <a:headEnd/>
            <a:tailEnd/>
          </a:ln>
        </p:spPr>
        <p:txBody>
          <a:bodyPr/>
          <a:lstStyle/>
          <a:p>
            <a:endParaRPr lang="en-GB"/>
          </a:p>
        </p:txBody>
      </p:sp>
      <p:sp>
        <p:nvSpPr>
          <p:cNvPr id="212" name="Freeform 2607"/>
          <p:cNvSpPr>
            <a:spLocks/>
          </p:cNvSpPr>
          <p:nvPr>
            <p:custDataLst>
              <p:tags r:id="rId203"/>
            </p:custDataLst>
          </p:nvPr>
        </p:nvSpPr>
        <p:spPr bwMode="auto">
          <a:xfrm>
            <a:off x="7272012" y="2571683"/>
            <a:ext cx="509466" cy="211148"/>
          </a:xfrm>
          <a:custGeom>
            <a:avLst/>
            <a:gdLst/>
            <a:ahLst/>
            <a:cxnLst>
              <a:cxn ang="0">
                <a:pos x="0" y="4"/>
              </a:cxn>
              <a:cxn ang="0">
                <a:pos x="15" y="7"/>
              </a:cxn>
              <a:cxn ang="0">
                <a:pos x="28" y="8"/>
              </a:cxn>
              <a:cxn ang="0">
                <a:pos x="42" y="7"/>
              </a:cxn>
              <a:cxn ang="0">
                <a:pos x="60" y="0"/>
              </a:cxn>
              <a:cxn ang="0">
                <a:pos x="75" y="4"/>
              </a:cxn>
              <a:cxn ang="0">
                <a:pos x="78" y="8"/>
              </a:cxn>
              <a:cxn ang="0">
                <a:pos x="92" y="27"/>
              </a:cxn>
              <a:cxn ang="0">
                <a:pos x="105" y="44"/>
              </a:cxn>
              <a:cxn ang="0">
                <a:pos x="116" y="60"/>
              </a:cxn>
              <a:cxn ang="0">
                <a:pos x="131" y="66"/>
              </a:cxn>
              <a:cxn ang="0">
                <a:pos x="145" y="69"/>
              </a:cxn>
              <a:cxn ang="0">
                <a:pos x="161" y="75"/>
              </a:cxn>
              <a:cxn ang="0">
                <a:pos x="181" y="83"/>
              </a:cxn>
              <a:cxn ang="0">
                <a:pos x="195" y="86"/>
              </a:cxn>
              <a:cxn ang="0">
                <a:pos x="208" y="93"/>
              </a:cxn>
              <a:cxn ang="0">
                <a:pos x="231" y="100"/>
              </a:cxn>
              <a:cxn ang="0">
                <a:pos x="248" y="109"/>
              </a:cxn>
              <a:cxn ang="0">
                <a:pos x="265" y="120"/>
              </a:cxn>
              <a:cxn ang="0">
                <a:pos x="275" y="134"/>
              </a:cxn>
              <a:cxn ang="0">
                <a:pos x="289" y="156"/>
              </a:cxn>
              <a:cxn ang="0">
                <a:pos x="304" y="164"/>
              </a:cxn>
              <a:cxn ang="0">
                <a:pos x="316" y="175"/>
              </a:cxn>
              <a:cxn ang="0">
                <a:pos x="334" y="187"/>
              </a:cxn>
              <a:cxn ang="0">
                <a:pos x="354" y="196"/>
              </a:cxn>
              <a:cxn ang="0">
                <a:pos x="375" y="202"/>
              </a:cxn>
              <a:cxn ang="0">
                <a:pos x="394" y="210"/>
              </a:cxn>
              <a:cxn ang="0">
                <a:pos x="415" y="215"/>
              </a:cxn>
              <a:cxn ang="0">
                <a:pos x="432" y="217"/>
              </a:cxn>
              <a:cxn ang="0">
                <a:pos x="447" y="217"/>
              </a:cxn>
              <a:cxn ang="0">
                <a:pos x="467" y="214"/>
              </a:cxn>
              <a:cxn ang="0">
                <a:pos x="494" y="212"/>
              </a:cxn>
              <a:cxn ang="0">
                <a:pos x="516" y="214"/>
              </a:cxn>
              <a:cxn ang="0">
                <a:pos x="525" y="216"/>
              </a:cxn>
            </a:cxnLst>
            <a:rect l="0" t="0" r="r" b="b"/>
            <a:pathLst>
              <a:path w="525" h="217">
                <a:moveTo>
                  <a:pt x="0" y="4"/>
                </a:moveTo>
                <a:lnTo>
                  <a:pt x="15" y="7"/>
                </a:lnTo>
                <a:lnTo>
                  <a:pt x="28" y="8"/>
                </a:lnTo>
                <a:lnTo>
                  <a:pt x="42" y="7"/>
                </a:lnTo>
                <a:lnTo>
                  <a:pt x="60" y="0"/>
                </a:lnTo>
                <a:lnTo>
                  <a:pt x="75" y="4"/>
                </a:lnTo>
                <a:lnTo>
                  <a:pt x="78" y="8"/>
                </a:lnTo>
                <a:lnTo>
                  <a:pt x="92" y="27"/>
                </a:lnTo>
                <a:lnTo>
                  <a:pt x="105" y="44"/>
                </a:lnTo>
                <a:lnTo>
                  <a:pt x="116" y="60"/>
                </a:lnTo>
                <a:lnTo>
                  <a:pt x="131" y="66"/>
                </a:lnTo>
                <a:lnTo>
                  <a:pt x="145" y="69"/>
                </a:lnTo>
                <a:lnTo>
                  <a:pt x="161" y="75"/>
                </a:lnTo>
                <a:lnTo>
                  <a:pt x="181" y="83"/>
                </a:lnTo>
                <a:lnTo>
                  <a:pt x="195" y="86"/>
                </a:lnTo>
                <a:lnTo>
                  <a:pt x="208" y="93"/>
                </a:lnTo>
                <a:lnTo>
                  <a:pt x="231" y="100"/>
                </a:lnTo>
                <a:lnTo>
                  <a:pt x="248" y="109"/>
                </a:lnTo>
                <a:lnTo>
                  <a:pt x="265" y="120"/>
                </a:lnTo>
                <a:lnTo>
                  <a:pt x="275" y="134"/>
                </a:lnTo>
                <a:lnTo>
                  <a:pt x="289" y="156"/>
                </a:lnTo>
                <a:lnTo>
                  <a:pt x="304" y="164"/>
                </a:lnTo>
                <a:lnTo>
                  <a:pt x="316" y="175"/>
                </a:lnTo>
                <a:lnTo>
                  <a:pt x="334" y="187"/>
                </a:lnTo>
                <a:lnTo>
                  <a:pt x="354" y="196"/>
                </a:lnTo>
                <a:lnTo>
                  <a:pt x="375" y="202"/>
                </a:lnTo>
                <a:lnTo>
                  <a:pt x="394" y="210"/>
                </a:lnTo>
                <a:lnTo>
                  <a:pt x="415" y="215"/>
                </a:lnTo>
                <a:lnTo>
                  <a:pt x="432" y="217"/>
                </a:lnTo>
                <a:lnTo>
                  <a:pt x="447" y="217"/>
                </a:lnTo>
                <a:lnTo>
                  <a:pt x="467" y="214"/>
                </a:lnTo>
                <a:lnTo>
                  <a:pt x="494" y="212"/>
                </a:lnTo>
                <a:lnTo>
                  <a:pt x="516" y="214"/>
                </a:lnTo>
                <a:lnTo>
                  <a:pt x="525" y="216"/>
                </a:lnTo>
              </a:path>
            </a:pathLst>
          </a:custGeom>
          <a:noFill/>
          <a:ln w="0">
            <a:solidFill>
              <a:srgbClr val="000000"/>
            </a:solidFill>
            <a:prstDash val="solid"/>
            <a:round/>
            <a:headEnd/>
            <a:tailEnd/>
          </a:ln>
        </p:spPr>
        <p:txBody>
          <a:bodyPr/>
          <a:lstStyle/>
          <a:p>
            <a:endParaRPr lang="en-GB"/>
          </a:p>
        </p:txBody>
      </p:sp>
      <p:sp>
        <p:nvSpPr>
          <p:cNvPr id="213" name="Freeform 2608"/>
          <p:cNvSpPr>
            <a:spLocks/>
          </p:cNvSpPr>
          <p:nvPr>
            <p:custDataLst>
              <p:tags r:id="rId204"/>
            </p:custDataLst>
          </p:nvPr>
        </p:nvSpPr>
        <p:spPr bwMode="auto">
          <a:xfrm>
            <a:off x="7781478" y="2780893"/>
            <a:ext cx="209211" cy="108480"/>
          </a:xfrm>
          <a:custGeom>
            <a:avLst/>
            <a:gdLst/>
            <a:ahLst/>
            <a:cxnLst>
              <a:cxn ang="0">
                <a:pos x="0" y="0"/>
              </a:cxn>
              <a:cxn ang="0">
                <a:pos x="7" y="2"/>
              </a:cxn>
              <a:cxn ang="0">
                <a:pos x="38" y="25"/>
              </a:cxn>
              <a:cxn ang="0">
                <a:pos x="60" y="46"/>
              </a:cxn>
              <a:cxn ang="0">
                <a:pos x="80" y="60"/>
              </a:cxn>
              <a:cxn ang="0">
                <a:pos x="102" y="74"/>
              </a:cxn>
              <a:cxn ang="0">
                <a:pos x="123" y="81"/>
              </a:cxn>
              <a:cxn ang="0">
                <a:pos x="154" y="91"/>
              </a:cxn>
              <a:cxn ang="0">
                <a:pos x="190" y="104"/>
              </a:cxn>
              <a:cxn ang="0">
                <a:pos x="204" y="110"/>
              </a:cxn>
              <a:cxn ang="0">
                <a:pos x="216" y="112"/>
              </a:cxn>
            </a:cxnLst>
            <a:rect l="0" t="0" r="r" b="b"/>
            <a:pathLst>
              <a:path w="216" h="112">
                <a:moveTo>
                  <a:pt x="0" y="0"/>
                </a:moveTo>
                <a:lnTo>
                  <a:pt x="7" y="2"/>
                </a:lnTo>
                <a:lnTo>
                  <a:pt x="38" y="25"/>
                </a:lnTo>
                <a:lnTo>
                  <a:pt x="60" y="46"/>
                </a:lnTo>
                <a:lnTo>
                  <a:pt x="80" y="60"/>
                </a:lnTo>
                <a:lnTo>
                  <a:pt x="102" y="74"/>
                </a:lnTo>
                <a:lnTo>
                  <a:pt x="123" y="81"/>
                </a:lnTo>
                <a:lnTo>
                  <a:pt x="154" y="91"/>
                </a:lnTo>
                <a:lnTo>
                  <a:pt x="190" y="104"/>
                </a:lnTo>
                <a:lnTo>
                  <a:pt x="204" y="110"/>
                </a:lnTo>
                <a:lnTo>
                  <a:pt x="216" y="112"/>
                </a:lnTo>
              </a:path>
            </a:pathLst>
          </a:custGeom>
          <a:noFill/>
          <a:ln w="0">
            <a:solidFill>
              <a:srgbClr val="000000"/>
            </a:solidFill>
            <a:prstDash val="solid"/>
            <a:round/>
            <a:headEnd/>
            <a:tailEnd/>
          </a:ln>
        </p:spPr>
        <p:txBody>
          <a:bodyPr/>
          <a:lstStyle/>
          <a:p>
            <a:endParaRPr lang="en-GB"/>
          </a:p>
        </p:txBody>
      </p:sp>
      <p:sp>
        <p:nvSpPr>
          <p:cNvPr id="214" name="Line 2609"/>
          <p:cNvSpPr>
            <a:spLocks noChangeShapeType="1"/>
          </p:cNvSpPr>
          <p:nvPr>
            <p:custDataLst>
              <p:tags r:id="rId205"/>
            </p:custDataLst>
          </p:nvPr>
        </p:nvSpPr>
        <p:spPr bwMode="auto">
          <a:xfrm flipV="1">
            <a:off x="7225521" y="2567808"/>
            <a:ext cx="19371" cy="5812"/>
          </a:xfrm>
          <a:prstGeom prst="line">
            <a:avLst/>
          </a:prstGeom>
          <a:noFill/>
          <a:ln w="0">
            <a:solidFill>
              <a:srgbClr val="000000"/>
            </a:solidFill>
            <a:round/>
            <a:headEnd/>
            <a:tailEnd/>
          </a:ln>
        </p:spPr>
        <p:txBody>
          <a:bodyPr/>
          <a:lstStyle/>
          <a:p>
            <a:endParaRPr lang="en-GB"/>
          </a:p>
        </p:txBody>
      </p:sp>
      <p:sp>
        <p:nvSpPr>
          <p:cNvPr id="215" name="Line 2610"/>
          <p:cNvSpPr>
            <a:spLocks noChangeShapeType="1"/>
          </p:cNvSpPr>
          <p:nvPr>
            <p:custDataLst>
              <p:tags r:id="rId206"/>
            </p:custDataLst>
          </p:nvPr>
        </p:nvSpPr>
        <p:spPr bwMode="auto">
          <a:xfrm flipV="1">
            <a:off x="7270074" y="2457392"/>
            <a:ext cx="19371" cy="3874"/>
          </a:xfrm>
          <a:prstGeom prst="line">
            <a:avLst/>
          </a:prstGeom>
          <a:noFill/>
          <a:ln w="0">
            <a:solidFill>
              <a:srgbClr val="000000"/>
            </a:solidFill>
            <a:round/>
            <a:headEnd/>
            <a:tailEnd/>
          </a:ln>
        </p:spPr>
        <p:txBody>
          <a:bodyPr/>
          <a:lstStyle/>
          <a:p>
            <a:endParaRPr lang="en-GB"/>
          </a:p>
        </p:txBody>
      </p:sp>
      <p:sp>
        <p:nvSpPr>
          <p:cNvPr id="216" name="Line 2611"/>
          <p:cNvSpPr>
            <a:spLocks noChangeShapeType="1"/>
          </p:cNvSpPr>
          <p:nvPr>
            <p:custDataLst>
              <p:tags r:id="rId207"/>
            </p:custDataLst>
          </p:nvPr>
        </p:nvSpPr>
        <p:spPr bwMode="auto">
          <a:xfrm flipV="1">
            <a:off x="7260389" y="2474826"/>
            <a:ext cx="21308" cy="9686"/>
          </a:xfrm>
          <a:prstGeom prst="line">
            <a:avLst/>
          </a:prstGeom>
          <a:noFill/>
          <a:ln w="0">
            <a:solidFill>
              <a:srgbClr val="000000"/>
            </a:solidFill>
            <a:round/>
            <a:headEnd/>
            <a:tailEnd/>
          </a:ln>
        </p:spPr>
        <p:txBody>
          <a:bodyPr/>
          <a:lstStyle/>
          <a:p>
            <a:endParaRPr lang="en-GB"/>
          </a:p>
        </p:txBody>
      </p:sp>
      <p:sp>
        <p:nvSpPr>
          <p:cNvPr id="217" name="Line 2612"/>
          <p:cNvSpPr>
            <a:spLocks noChangeShapeType="1"/>
          </p:cNvSpPr>
          <p:nvPr>
            <p:custDataLst>
              <p:tags r:id="rId208"/>
            </p:custDataLst>
          </p:nvPr>
        </p:nvSpPr>
        <p:spPr bwMode="auto">
          <a:xfrm flipV="1">
            <a:off x="7246828" y="2509694"/>
            <a:ext cx="23246" cy="11623"/>
          </a:xfrm>
          <a:prstGeom prst="line">
            <a:avLst/>
          </a:prstGeom>
          <a:noFill/>
          <a:ln w="0">
            <a:solidFill>
              <a:srgbClr val="000000"/>
            </a:solidFill>
            <a:round/>
            <a:headEnd/>
            <a:tailEnd/>
          </a:ln>
        </p:spPr>
        <p:txBody>
          <a:bodyPr/>
          <a:lstStyle/>
          <a:p>
            <a:endParaRPr lang="en-GB"/>
          </a:p>
        </p:txBody>
      </p:sp>
      <p:sp>
        <p:nvSpPr>
          <p:cNvPr id="218" name="Freeform 2613"/>
          <p:cNvSpPr>
            <a:spLocks/>
          </p:cNvSpPr>
          <p:nvPr>
            <p:custDataLst>
              <p:tags r:id="rId209"/>
            </p:custDataLst>
          </p:nvPr>
        </p:nvSpPr>
        <p:spPr bwMode="auto">
          <a:xfrm>
            <a:off x="7149972" y="2573620"/>
            <a:ext cx="75549" cy="25182"/>
          </a:xfrm>
          <a:custGeom>
            <a:avLst/>
            <a:gdLst/>
            <a:ahLst/>
            <a:cxnLst>
              <a:cxn ang="0">
                <a:pos x="0" y="27"/>
              </a:cxn>
              <a:cxn ang="0">
                <a:pos x="10" y="22"/>
              </a:cxn>
              <a:cxn ang="0">
                <a:pos x="24" y="24"/>
              </a:cxn>
              <a:cxn ang="0">
                <a:pos x="36" y="24"/>
              </a:cxn>
              <a:cxn ang="0">
                <a:pos x="46" y="22"/>
              </a:cxn>
              <a:cxn ang="0">
                <a:pos x="56" y="15"/>
              </a:cxn>
              <a:cxn ang="0">
                <a:pos x="67" y="8"/>
              </a:cxn>
              <a:cxn ang="0">
                <a:pos x="78" y="0"/>
              </a:cxn>
            </a:cxnLst>
            <a:rect l="0" t="0" r="r" b="b"/>
            <a:pathLst>
              <a:path w="78" h="27">
                <a:moveTo>
                  <a:pt x="0" y="27"/>
                </a:moveTo>
                <a:lnTo>
                  <a:pt x="10" y="22"/>
                </a:lnTo>
                <a:lnTo>
                  <a:pt x="24" y="24"/>
                </a:lnTo>
                <a:lnTo>
                  <a:pt x="36" y="24"/>
                </a:lnTo>
                <a:lnTo>
                  <a:pt x="46" y="22"/>
                </a:lnTo>
                <a:lnTo>
                  <a:pt x="56" y="15"/>
                </a:lnTo>
                <a:lnTo>
                  <a:pt x="67" y="8"/>
                </a:lnTo>
                <a:lnTo>
                  <a:pt x="78" y="0"/>
                </a:lnTo>
              </a:path>
            </a:pathLst>
          </a:custGeom>
          <a:noFill/>
          <a:ln w="0">
            <a:solidFill>
              <a:srgbClr val="000000"/>
            </a:solidFill>
            <a:prstDash val="solid"/>
            <a:round/>
            <a:headEnd/>
            <a:tailEnd/>
          </a:ln>
        </p:spPr>
        <p:txBody>
          <a:bodyPr/>
          <a:lstStyle/>
          <a:p>
            <a:endParaRPr lang="en-GB"/>
          </a:p>
        </p:txBody>
      </p:sp>
      <p:sp>
        <p:nvSpPr>
          <p:cNvPr id="219" name="Freeform 2614"/>
          <p:cNvSpPr>
            <a:spLocks/>
          </p:cNvSpPr>
          <p:nvPr>
            <p:custDataLst>
              <p:tags r:id="rId210"/>
            </p:custDataLst>
          </p:nvPr>
        </p:nvSpPr>
        <p:spPr bwMode="auto">
          <a:xfrm>
            <a:off x="7027933" y="2525191"/>
            <a:ext cx="216959" cy="48429"/>
          </a:xfrm>
          <a:custGeom>
            <a:avLst/>
            <a:gdLst/>
            <a:ahLst/>
            <a:cxnLst>
              <a:cxn ang="0">
                <a:pos x="226" y="0"/>
              </a:cxn>
              <a:cxn ang="0">
                <a:pos x="220" y="2"/>
              </a:cxn>
              <a:cxn ang="0">
                <a:pos x="208" y="6"/>
              </a:cxn>
              <a:cxn ang="0">
                <a:pos x="193" y="12"/>
              </a:cxn>
              <a:cxn ang="0">
                <a:pos x="181" y="13"/>
              </a:cxn>
              <a:cxn ang="0">
                <a:pos x="138" y="18"/>
              </a:cxn>
              <a:cxn ang="0">
                <a:pos x="128" y="19"/>
              </a:cxn>
              <a:cxn ang="0">
                <a:pos x="108" y="24"/>
              </a:cxn>
              <a:cxn ang="0">
                <a:pos x="98" y="30"/>
              </a:cxn>
              <a:cxn ang="0">
                <a:pos x="87" y="36"/>
              </a:cxn>
              <a:cxn ang="0">
                <a:pos x="77" y="41"/>
              </a:cxn>
              <a:cxn ang="0">
                <a:pos x="66" y="47"/>
              </a:cxn>
              <a:cxn ang="0">
                <a:pos x="54" y="48"/>
              </a:cxn>
              <a:cxn ang="0">
                <a:pos x="38" y="49"/>
              </a:cxn>
              <a:cxn ang="0">
                <a:pos x="25" y="50"/>
              </a:cxn>
              <a:cxn ang="0">
                <a:pos x="0" y="49"/>
              </a:cxn>
            </a:cxnLst>
            <a:rect l="0" t="0" r="r" b="b"/>
            <a:pathLst>
              <a:path w="226" h="50">
                <a:moveTo>
                  <a:pt x="226" y="0"/>
                </a:moveTo>
                <a:lnTo>
                  <a:pt x="220" y="2"/>
                </a:lnTo>
                <a:lnTo>
                  <a:pt x="208" y="6"/>
                </a:lnTo>
                <a:lnTo>
                  <a:pt x="193" y="12"/>
                </a:lnTo>
                <a:lnTo>
                  <a:pt x="181" y="13"/>
                </a:lnTo>
                <a:lnTo>
                  <a:pt x="138" y="18"/>
                </a:lnTo>
                <a:lnTo>
                  <a:pt x="128" y="19"/>
                </a:lnTo>
                <a:lnTo>
                  <a:pt x="108" y="24"/>
                </a:lnTo>
                <a:lnTo>
                  <a:pt x="98" y="30"/>
                </a:lnTo>
                <a:lnTo>
                  <a:pt x="87" y="36"/>
                </a:lnTo>
                <a:lnTo>
                  <a:pt x="77" y="41"/>
                </a:lnTo>
                <a:lnTo>
                  <a:pt x="66" y="47"/>
                </a:lnTo>
                <a:lnTo>
                  <a:pt x="54" y="48"/>
                </a:lnTo>
                <a:lnTo>
                  <a:pt x="38" y="49"/>
                </a:lnTo>
                <a:lnTo>
                  <a:pt x="25" y="50"/>
                </a:lnTo>
                <a:lnTo>
                  <a:pt x="0" y="49"/>
                </a:lnTo>
              </a:path>
            </a:pathLst>
          </a:custGeom>
          <a:noFill/>
          <a:ln w="0">
            <a:solidFill>
              <a:srgbClr val="000000"/>
            </a:solidFill>
            <a:prstDash val="solid"/>
            <a:round/>
            <a:headEnd/>
            <a:tailEnd/>
          </a:ln>
        </p:spPr>
        <p:txBody>
          <a:bodyPr/>
          <a:lstStyle/>
          <a:p>
            <a:endParaRPr lang="en-GB"/>
          </a:p>
        </p:txBody>
      </p:sp>
      <p:sp>
        <p:nvSpPr>
          <p:cNvPr id="220" name="Freeform 2615"/>
          <p:cNvSpPr>
            <a:spLocks/>
          </p:cNvSpPr>
          <p:nvPr>
            <p:custDataLst>
              <p:tags r:id="rId211"/>
            </p:custDataLst>
          </p:nvPr>
        </p:nvSpPr>
        <p:spPr bwMode="auto">
          <a:xfrm>
            <a:off x="7242954" y="2571683"/>
            <a:ext cx="29058" cy="3874"/>
          </a:xfrm>
          <a:custGeom>
            <a:avLst/>
            <a:gdLst/>
            <a:ahLst/>
            <a:cxnLst>
              <a:cxn ang="0">
                <a:pos x="0" y="5"/>
              </a:cxn>
              <a:cxn ang="0">
                <a:pos x="7" y="5"/>
              </a:cxn>
              <a:cxn ang="0">
                <a:pos x="16" y="2"/>
              </a:cxn>
              <a:cxn ang="0">
                <a:pos x="22" y="0"/>
              </a:cxn>
              <a:cxn ang="0">
                <a:pos x="31" y="4"/>
              </a:cxn>
            </a:cxnLst>
            <a:rect l="0" t="0" r="r" b="b"/>
            <a:pathLst>
              <a:path w="31" h="5">
                <a:moveTo>
                  <a:pt x="0" y="5"/>
                </a:moveTo>
                <a:lnTo>
                  <a:pt x="7" y="5"/>
                </a:lnTo>
                <a:lnTo>
                  <a:pt x="16" y="2"/>
                </a:lnTo>
                <a:lnTo>
                  <a:pt x="22" y="0"/>
                </a:lnTo>
                <a:lnTo>
                  <a:pt x="31" y="4"/>
                </a:lnTo>
              </a:path>
            </a:pathLst>
          </a:custGeom>
          <a:noFill/>
          <a:ln w="0">
            <a:solidFill>
              <a:srgbClr val="000000"/>
            </a:solidFill>
            <a:prstDash val="solid"/>
            <a:round/>
            <a:headEnd/>
            <a:tailEnd/>
          </a:ln>
        </p:spPr>
        <p:txBody>
          <a:bodyPr/>
          <a:lstStyle/>
          <a:p>
            <a:endParaRPr lang="en-GB"/>
          </a:p>
        </p:txBody>
      </p:sp>
      <p:grpSp>
        <p:nvGrpSpPr>
          <p:cNvPr id="2" name="Group 2817"/>
          <p:cNvGrpSpPr>
            <a:grpSpLocks/>
          </p:cNvGrpSpPr>
          <p:nvPr>
            <p:custDataLst>
              <p:tags r:id="rId212"/>
            </p:custDataLst>
          </p:nvPr>
        </p:nvGrpSpPr>
        <p:grpSpPr bwMode="auto">
          <a:xfrm>
            <a:off x="2442730" y="2366346"/>
            <a:ext cx="5453040" cy="557895"/>
            <a:chOff x="1354" y="3060"/>
            <a:chExt cx="2815" cy="288"/>
          </a:xfrm>
        </p:grpSpPr>
        <p:sp>
          <p:nvSpPr>
            <p:cNvPr id="1541" name="Freeform 2617"/>
            <p:cNvSpPr>
              <a:spLocks/>
            </p:cNvSpPr>
            <p:nvPr/>
          </p:nvSpPr>
          <p:spPr bwMode="auto">
            <a:xfrm>
              <a:off x="3436" y="3131"/>
              <a:ext cx="45" cy="3"/>
            </a:xfrm>
            <a:custGeom>
              <a:avLst/>
              <a:gdLst/>
              <a:ahLst/>
              <a:cxnLst>
                <a:cxn ang="0">
                  <a:pos x="0" y="5"/>
                </a:cxn>
                <a:cxn ang="0">
                  <a:pos x="9" y="8"/>
                </a:cxn>
                <a:cxn ang="0">
                  <a:pos x="20" y="8"/>
                </a:cxn>
                <a:cxn ang="0">
                  <a:pos x="22" y="8"/>
                </a:cxn>
                <a:cxn ang="0">
                  <a:pos x="30" y="5"/>
                </a:cxn>
                <a:cxn ang="0">
                  <a:pos x="41" y="4"/>
                </a:cxn>
                <a:cxn ang="0">
                  <a:pos x="50" y="0"/>
                </a:cxn>
                <a:cxn ang="0">
                  <a:pos x="61" y="3"/>
                </a:cxn>
                <a:cxn ang="0">
                  <a:pos x="71" y="5"/>
                </a:cxn>
                <a:cxn ang="0">
                  <a:pos x="79" y="4"/>
                </a:cxn>
                <a:cxn ang="0">
                  <a:pos x="91" y="2"/>
                </a:cxn>
              </a:cxnLst>
              <a:rect l="0" t="0" r="r" b="b"/>
              <a:pathLst>
                <a:path w="91" h="8">
                  <a:moveTo>
                    <a:pt x="0" y="5"/>
                  </a:moveTo>
                  <a:lnTo>
                    <a:pt x="9" y="8"/>
                  </a:lnTo>
                  <a:lnTo>
                    <a:pt x="20" y="8"/>
                  </a:lnTo>
                  <a:lnTo>
                    <a:pt x="22" y="8"/>
                  </a:lnTo>
                  <a:lnTo>
                    <a:pt x="30" y="5"/>
                  </a:lnTo>
                  <a:lnTo>
                    <a:pt x="41" y="4"/>
                  </a:lnTo>
                  <a:lnTo>
                    <a:pt x="50" y="0"/>
                  </a:lnTo>
                  <a:lnTo>
                    <a:pt x="61" y="3"/>
                  </a:lnTo>
                  <a:lnTo>
                    <a:pt x="71" y="5"/>
                  </a:lnTo>
                  <a:lnTo>
                    <a:pt x="79" y="4"/>
                  </a:lnTo>
                  <a:lnTo>
                    <a:pt x="91" y="2"/>
                  </a:lnTo>
                </a:path>
              </a:pathLst>
            </a:custGeom>
            <a:noFill/>
            <a:ln w="0">
              <a:solidFill>
                <a:srgbClr val="000000"/>
              </a:solidFill>
              <a:prstDash val="solid"/>
              <a:round/>
              <a:headEnd/>
              <a:tailEnd/>
            </a:ln>
          </p:spPr>
          <p:txBody>
            <a:bodyPr/>
            <a:lstStyle/>
            <a:p>
              <a:endParaRPr lang="en-GB"/>
            </a:p>
          </p:txBody>
        </p:sp>
        <p:sp>
          <p:nvSpPr>
            <p:cNvPr id="1542" name="Freeform 2618"/>
            <p:cNvSpPr>
              <a:spLocks/>
            </p:cNvSpPr>
            <p:nvPr/>
          </p:nvSpPr>
          <p:spPr bwMode="auto">
            <a:xfrm>
              <a:off x="3588" y="3128"/>
              <a:ext cx="79" cy="16"/>
            </a:xfrm>
            <a:custGeom>
              <a:avLst/>
              <a:gdLst/>
              <a:ahLst/>
              <a:cxnLst>
                <a:cxn ang="0">
                  <a:pos x="0" y="0"/>
                </a:cxn>
                <a:cxn ang="0">
                  <a:pos x="17" y="6"/>
                </a:cxn>
                <a:cxn ang="0">
                  <a:pos x="29" y="11"/>
                </a:cxn>
                <a:cxn ang="0">
                  <a:pos x="46" y="15"/>
                </a:cxn>
                <a:cxn ang="0">
                  <a:pos x="58" y="19"/>
                </a:cxn>
                <a:cxn ang="0">
                  <a:pos x="77" y="26"/>
                </a:cxn>
                <a:cxn ang="0">
                  <a:pos x="88" y="28"/>
                </a:cxn>
                <a:cxn ang="0">
                  <a:pos x="98" y="29"/>
                </a:cxn>
                <a:cxn ang="0">
                  <a:pos x="115" y="30"/>
                </a:cxn>
                <a:cxn ang="0">
                  <a:pos x="129" y="30"/>
                </a:cxn>
                <a:cxn ang="0">
                  <a:pos x="140" y="28"/>
                </a:cxn>
                <a:cxn ang="0">
                  <a:pos x="158" y="26"/>
                </a:cxn>
              </a:cxnLst>
              <a:rect l="0" t="0" r="r" b="b"/>
              <a:pathLst>
                <a:path w="158" h="30">
                  <a:moveTo>
                    <a:pt x="0" y="0"/>
                  </a:moveTo>
                  <a:lnTo>
                    <a:pt x="17" y="6"/>
                  </a:lnTo>
                  <a:lnTo>
                    <a:pt x="29" y="11"/>
                  </a:lnTo>
                  <a:lnTo>
                    <a:pt x="46" y="15"/>
                  </a:lnTo>
                  <a:lnTo>
                    <a:pt x="58" y="19"/>
                  </a:lnTo>
                  <a:lnTo>
                    <a:pt x="77" y="26"/>
                  </a:lnTo>
                  <a:lnTo>
                    <a:pt x="88" y="28"/>
                  </a:lnTo>
                  <a:lnTo>
                    <a:pt x="98" y="29"/>
                  </a:lnTo>
                  <a:lnTo>
                    <a:pt x="115" y="30"/>
                  </a:lnTo>
                  <a:lnTo>
                    <a:pt x="129" y="30"/>
                  </a:lnTo>
                  <a:lnTo>
                    <a:pt x="140" y="28"/>
                  </a:lnTo>
                  <a:lnTo>
                    <a:pt x="158" y="26"/>
                  </a:lnTo>
                </a:path>
              </a:pathLst>
            </a:custGeom>
            <a:noFill/>
            <a:ln w="0">
              <a:solidFill>
                <a:srgbClr val="000000"/>
              </a:solidFill>
              <a:prstDash val="solid"/>
              <a:round/>
              <a:headEnd/>
              <a:tailEnd/>
            </a:ln>
          </p:spPr>
          <p:txBody>
            <a:bodyPr/>
            <a:lstStyle/>
            <a:p>
              <a:endParaRPr lang="en-GB"/>
            </a:p>
          </p:txBody>
        </p:sp>
        <p:sp>
          <p:nvSpPr>
            <p:cNvPr id="1543" name="Freeform 2619"/>
            <p:cNvSpPr>
              <a:spLocks/>
            </p:cNvSpPr>
            <p:nvPr/>
          </p:nvSpPr>
          <p:spPr bwMode="auto">
            <a:xfrm>
              <a:off x="3586" y="3139"/>
              <a:ext cx="78" cy="19"/>
            </a:xfrm>
            <a:custGeom>
              <a:avLst/>
              <a:gdLst/>
              <a:ahLst/>
              <a:cxnLst>
                <a:cxn ang="0">
                  <a:pos x="156" y="37"/>
                </a:cxn>
                <a:cxn ang="0">
                  <a:pos x="138" y="39"/>
                </a:cxn>
                <a:cxn ang="0">
                  <a:pos x="124" y="38"/>
                </a:cxn>
                <a:cxn ang="0">
                  <a:pos x="110" y="37"/>
                </a:cxn>
                <a:cxn ang="0">
                  <a:pos x="96" y="36"/>
                </a:cxn>
                <a:cxn ang="0">
                  <a:pos x="81" y="33"/>
                </a:cxn>
                <a:cxn ang="0">
                  <a:pos x="69" y="31"/>
                </a:cxn>
                <a:cxn ang="0">
                  <a:pos x="55" y="25"/>
                </a:cxn>
                <a:cxn ang="0">
                  <a:pos x="47" y="22"/>
                </a:cxn>
                <a:cxn ang="0">
                  <a:pos x="35" y="18"/>
                </a:cxn>
                <a:cxn ang="0">
                  <a:pos x="23" y="9"/>
                </a:cxn>
                <a:cxn ang="0">
                  <a:pos x="0" y="0"/>
                </a:cxn>
              </a:cxnLst>
              <a:rect l="0" t="0" r="r" b="b"/>
              <a:pathLst>
                <a:path w="156" h="39">
                  <a:moveTo>
                    <a:pt x="156" y="37"/>
                  </a:moveTo>
                  <a:lnTo>
                    <a:pt x="138" y="39"/>
                  </a:lnTo>
                  <a:lnTo>
                    <a:pt x="124" y="38"/>
                  </a:lnTo>
                  <a:lnTo>
                    <a:pt x="110" y="37"/>
                  </a:lnTo>
                  <a:lnTo>
                    <a:pt x="96" y="36"/>
                  </a:lnTo>
                  <a:lnTo>
                    <a:pt x="81" y="33"/>
                  </a:lnTo>
                  <a:lnTo>
                    <a:pt x="69" y="31"/>
                  </a:lnTo>
                  <a:lnTo>
                    <a:pt x="55" y="25"/>
                  </a:lnTo>
                  <a:lnTo>
                    <a:pt x="47" y="22"/>
                  </a:lnTo>
                  <a:lnTo>
                    <a:pt x="35" y="18"/>
                  </a:lnTo>
                  <a:lnTo>
                    <a:pt x="23" y="9"/>
                  </a:lnTo>
                  <a:lnTo>
                    <a:pt x="0" y="0"/>
                  </a:lnTo>
                </a:path>
              </a:pathLst>
            </a:custGeom>
            <a:noFill/>
            <a:ln w="0">
              <a:solidFill>
                <a:srgbClr val="000000"/>
              </a:solidFill>
              <a:prstDash val="solid"/>
              <a:round/>
              <a:headEnd/>
              <a:tailEnd/>
            </a:ln>
          </p:spPr>
          <p:txBody>
            <a:bodyPr/>
            <a:lstStyle/>
            <a:p>
              <a:endParaRPr lang="en-GB"/>
            </a:p>
          </p:txBody>
        </p:sp>
        <p:sp>
          <p:nvSpPr>
            <p:cNvPr id="1544" name="Freeform 2620"/>
            <p:cNvSpPr>
              <a:spLocks/>
            </p:cNvSpPr>
            <p:nvPr/>
          </p:nvSpPr>
          <p:spPr bwMode="auto">
            <a:xfrm>
              <a:off x="2898" y="3165"/>
              <a:ext cx="17" cy="8"/>
            </a:xfrm>
            <a:custGeom>
              <a:avLst/>
              <a:gdLst/>
              <a:ahLst/>
              <a:cxnLst>
                <a:cxn ang="0">
                  <a:pos x="34" y="18"/>
                </a:cxn>
                <a:cxn ang="0">
                  <a:pos x="24" y="11"/>
                </a:cxn>
                <a:cxn ang="0">
                  <a:pos x="0" y="0"/>
                </a:cxn>
              </a:cxnLst>
              <a:rect l="0" t="0" r="r" b="b"/>
              <a:pathLst>
                <a:path w="34" h="18">
                  <a:moveTo>
                    <a:pt x="34" y="18"/>
                  </a:moveTo>
                  <a:lnTo>
                    <a:pt x="24" y="11"/>
                  </a:lnTo>
                  <a:lnTo>
                    <a:pt x="0" y="0"/>
                  </a:lnTo>
                </a:path>
              </a:pathLst>
            </a:custGeom>
            <a:noFill/>
            <a:ln w="0">
              <a:solidFill>
                <a:srgbClr val="000000"/>
              </a:solidFill>
              <a:prstDash val="solid"/>
              <a:round/>
              <a:headEnd/>
              <a:tailEnd/>
            </a:ln>
          </p:spPr>
          <p:txBody>
            <a:bodyPr/>
            <a:lstStyle/>
            <a:p>
              <a:endParaRPr lang="en-GB"/>
            </a:p>
          </p:txBody>
        </p:sp>
        <p:sp>
          <p:nvSpPr>
            <p:cNvPr id="1545" name="Freeform 2621"/>
            <p:cNvSpPr>
              <a:spLocks/>
            </p:cNvSpPr>
            <p:nvPr/>
          </p:nvSpPr>
          <p:spPr bwMode="auto">
            <a:xfrm>
              <a:off x="2916" y="3177"/>
              <a:ext cx="43" cy="11"/>
            </a:xfrm>
            <a:custGeom>
              <a:avLst/>
              <a:gdLst/>
              <a:ahLst/>
              <a:cxnLst>
                <a:cxn ang="0">
                  <a:pos x="0" y="0"/>
                </a:cxn>
                <a:cxn ang="0">
                  <a:pos x="3" y="1"/>
                </a:cxn>
                <a:cxn ang="0">
                  <a:pos x="8" y="4"/>
                </a:cxn>
                <a:cxn ang="0">
                  <a:pos x="17" y="5"/>
                </a:cxn>
                <a:cxn ang="0">
                  <a:pos x="24" y="5"/>
                </a:cxn>
                <a:cxn ang="0">
                  <a:pos x="27" y="6"/>
                </a:cxn>
                <a:cxn ang="0">
                  <a:pos x="32" y="6"/>
                </a:cxn>
                <a:cxn ang="0">
                  <a:pos x="39" y="8"/>
                </a:cxn>
                <a:cxn ang="0">
                  <a:pos x="47" y="9"/>
                </a:cxn>
                <a:cxn ang="0">
                  <a:pos x="55" y="10"/>
                </a:cxn>
                <a:cxn ang="0">
                  <a:pos x="67" y="12"/>
                </a:cxn>
                <a:cxn ang="0">
                  <a:pos x="85" y="22"/>
                </a:cxn>
              </a:cxnLst>
              <a:rect l="0" t="0" r="r" b="b"/>
              <a:pathLst>
                <a:path w="85" h="22">
                  <a:moveTo>
                    <a:pt x="0" y="0"/>
                  </a:moveTo>
                  <a:lnTo>
                    <a:pt x="3" y="1"/>
                  </a:lnTo>
                  <a:lnTo>
                    <a:pt x="8" y="4"/>
                  </a:lnTo>
                  <a:lnTo>
                    <a:pt x="17" y="5"/>
                  </a:lnTo>
                  <a:lnTo>
                    <a:pt x="24" y="5"/>
                  </a:lnTo>
                  <a:lnTo>
                    <a:pt x="27" y="6"/>
                  </a:lnTo>
                  <a:lnTo>
                    <a:pt x="32" y="6"/>
                  </a:lnTo>
                  <a:lnTo>
                    <a:pt x="39" y="8"/>
                  </a:lnTo>
                  <a:lnTo>
                    <a:pt x="47" y="9"/>
                  </a:lnTo>
                  <a:lnTo>
                    <a:pt x="55" y="10"/>
                  </a:lnTo>
                  <a:lnTo>
                    <a:pt x="67" y="12"/>
                  </a:lnTo>
                  <a:lnTo>
                    <a:pt x="85" y="22"/>
                  </a:lnTo>
                </a:path>
              </a:pathLst>
            </a:custGeom>
            <a:noFill/>
            <a:ln w="0">
              <a:solidFill>
                <a:srgbClr val="000000"/>
              </a:solidFill>
              <a:prstDash val="solid"/>
              <a:round/>
              <a:headEnd/>
              <a:tailEnd/>
            </a:ln>
          </p:spPr>
          <p:txBody>
            <a:bodyPr/>
            <a:lstStyle/>
            <a:p>
              <a:endParaRPr lang="en-GB"/>
            </a:p>
          </p:txBody>
        </p:sp>
        <p:sp>
          <p:nvSpPr>
            <p:cNvPr id="1546" name="Freeform 2622"/>
            <p:cNvSpPr>
              <a:spLocks/>
            </p:cNvSpPr>
            <p:nvPr/>
          </p:nvSpPr>
          <p:spPr bwMode="auto">
            <a:xfrm>
              <a:off x="2926" y="3174"/>
              <a:ext cx="31" cy="5"/>
            </a:xfrm>
            <a:custGeom>
              <a:avLst/>
              <a:gdLst/>
              <a:ahLst/>
              <a:cxnLst>
                <a:cxn ang="0">
                  <a:pos x="63" y="10"/>
                </a:cxn>
                <a:cxn ang="0">
                  <a:pos x="50" y="6"/>
                </a:cxn>
                <a:cxn ang="0">
                  <a:pos x="37" y="5"/>
                </a:cxn>
                <a:cxn ang="0">
                  <a:pos x="29" y="3"/>
                </a:cxn>
                <a:cxn ang="0">
                  <a:pos x="22" y="2"/>
                </a:cxn>
                <a:cxn ang="0">
                  <a:pos x="14" y="1"/>
                </a:cxn>
                <a:cxn ang="0">
                  <a:pos x="10" y="0"/>
                </a:cxn>
                <a:cxn ang="0">
                  <a:pos x="8" y="0"/>
                </a:cxn>
                <a:cxn ang="0">
                  <a:pos x="6" y="0"/>
                </a:cxn>
                <a:cxn ang="0">
                  <a:pos x="0" y="0"/>
                </a:cxn>
              </a:cxnLst>
              <a:rect l="0" t="0" r="r" b="b"/>
              <a:pathLst>
                <a:path w="63" h="10">
                  <a:moveTo>
                    <a:pt x="63" y="10"/>
                  </a:moveTo>
                  <a:lnTo>
                    <a:pt x="50" y="6"/>
                  </a:lnTo>
                  <a:lnTo>
                    <a:pt x="37" y="5"/>
                  </a:lnTo>
                  <a:lnTo>
                    <a:pt x="29" y="3"/>
                  </a:lnTo>
                  <a:lnTo>
                    <a:pt x="22" y="2"/>
                  </a:lnTo>
                  <a:lnTo>
                    <a:pt x="14" y="1"/>
                  </a:lnTo>
                  <a:lnTo>
                    <a:pt x="10" y="0"/>
                  </a:lnTo>
                  <a:lnTo>
                    <a:pt x="8" y="0"/>
                  </a:lnTo>
                  <a:lnTo>
                    <a:pt x="6" y="0"/>
                  </a:lnTo>
                  <a:lnTo>
                    <a:pt x="0" y="0"/>
                  </a:lnTo>
                </a:path>
              </a:pathLst>
            </a:custGeom>
            <a:noFill/>
            <a:ln w="0">
              <a:solidFill>
                <a:srgbClr val="000000"/>
              </a:solidFill>
              <a:prstDash val="solid"/>
              <a:round/>
              <a:headEnd/>
              <a:tailEnd/>
            </a:ln>
          </p:spPr>
          <p:txBody>
            <a:bodyPr/>
            <a:lstStyle/>
            <a:p>
              <a:endParaRPr lang="en-GB"/>
            </a:p>
          </p:txBody>
        </p:sp>
        <p:sp>
          <p:nvSpPr>
            <p:cNvPr id="1547" name="Freeform 2623"/>
            <p:cNvSpPr>
              <a:spLocks/>
            </p:cNvSpPr>
            <p:nvPr/>
          </p:nvSpPr>
          <p:spPr bwMode="auto">
            <a:xfrm>
              <a:off x="2898" y="3165"/>
              <a:ext cx="16" cy="3"/>
            </a:xfrm>
            <a:custGeom>
              <a:avLst/>
              <a:gdLst/>
              <a:ahLst/>
              <a:cxnLst>
                <a:cxn ang="0">
                  <a:pos x="31" y="8"/>
                </a:cxn>
                <a:cxn ang="0">
                  <a:pos x="11" y="1"/>
                </a:cxn>
                <a:cxn ang="0">
                  <a:pos x="0" y="0"/>
                </a:cxn>
              </a:cxnLst>
              <a:rect l="0" t="0" r="r" b="b"/>
              <a:pathLst>
                <a:path w="31" h="8">
                  <a:moveTo>
                    <a:pt x="31" y="8"/>
                  </a:moveTo>
                  <a:lnTo>
                    <a:pt x="11" y="1"/>
                  </a:lnTo>
                  <a:lnTo>
                    <a:pt x="0" y="0"/>
                  </a:lnTo>
                </a:path>
              </a:pathLst>
            </a:custGeom>
            <a:noFill/>
            <a:ln w="0">
              <a:solidFill>
                <a:srgbClr val="000000"/>
              </a:solidFill>
              <a:prstDash val="solid"/>
              <a:round/>
              <a:headEnd/>
              <a:tailEnd/>
            </a:ln>
          </p:spPr>
          <p:txBody>
            <a:bodyPr/>
            <a:lstStyle/>
            <a:p>
              <a:endParaRPr lang="en-GB"/>
            </a:p>
          </p:txBody>
        </p:sp>
        <p:sp>
          <p:nvSpPr>
            <p:cNvPr id="1548" name="Freeform 2624"/>
            <p:cNvSpPr>
              <a:spLocks/>
            </p:cNvSpPr>
            <p:nvPr/>
          </p:nvSpPr>
          <p:spPr bwMode="auto">
            <a:xfrm>
              <a:off x="2898" y="3157"/>
              <a:ext cx="2" cy="1"/>
            </a:xfrm>
            <a:custGeom>
              <a:avLst/>
              <a:gdLst/>
              <a:ahLst/>
              <a:cxnLst>
                <a:cxn ang="0">
                  <a:pos x="0" y="0"/>
                </a:cxn>
                <a:cxn ang="0">
                  <a:pos x="2" y="1"/>
                </a:cxn>
                <a:cxn ang="0">
                  <a:pos x="4" y="2"/>
                </a:cxn>
              </a:cxnLst>
              <a:rect l="0" t="0" r="r" b="b"/>
              <a:pathLst>
                <a:path w="4" h="2">
                  <a:moveTo>
                    <a:pt x="0" y="0"/>
                  </a:moveTo>
                  <a:lnTo>
                    <a:pt x="2" y="1"/>
                  </a:lnTo>
                  <a:lnTo>
                    <a:pt x="4" y="2"/>
                  </a:lnTo>
                </a:path>
              </a:pathLst>
            </a:custGeom>
            <a:noFill/>
            <a:ln w="0">
              <a:solidFill>
                <a:srgbClr val="000000"/>
              </a:solidFill>
              <a:prstDash val="solid"/>
              <a:round/>
              <a:headEnd/>
              <a:tailEnd/>
            </a:ln>
          </p:spPr>
          <p:txBody>
            <a:bodyPr/>
            <a:lstStyle/>
            <a:p>
              <a:endParaRPr lang="en-GB"/>
            </a:p>
          </p:txBody>
        </p:sp>
        <p:sp>
          <p:nvSpPr>
            <p:cNvPr id="1549" name="Freeform 2625"/>
            <p:cNvSpPr>
              <a:spLocks/>
            </p:cNvSpPr>
            <p:nvPr/>
          </p:nvSpPr>
          <p:spPr bwMode="auto">
            <a:xfrm>
              <a:off x="2912" y="3160"/>
              <a:ext cx="163" cy="13"/>
            </a:xfrm>
            <a:custGeom>
              <a:avLst/>
              <a:gdLst/>
              <a:ahLst/>
              <a:cxnLst>
                <a:cxn ang="0">
                  <a:pos x="0" y="0"/>
                </a:cxn>
                <a:cxn ang="0">
                  <a:pos x="12" y="2"/>
                </a:cxn>
                <a:cxn ang="0">
                  <a:pos x="16" y="4"/>
                </a:cxn>
                <a:cxn ang="0">
                  <a:pos x="20" y="5"/>
                </a:cxn>
                <a:cxn ang="0">
                  <a:pos x="28" y="9"/>
                </a:cxn>
                <a:cxn ang="0">
                  <a:pos x="33" y="11"/>
                </a:cxn>
                <a:cxn ang="0">
                  <a:pos x="36" y="11"/>
                </a:cxn>
                <a:cxn ang="0">
                  <a:pos x="37" y="11"/>
                </a:cxn>
                <a:cxn ang="0">
                  <a:pos x="51" y="13"/>
                </a:cxn>
                <a:cxn ang="0">
                  <a:pos x="61" y="13"/>
                </a:cxn>
                <a:cxn ang="0">
                  <a:pos x="77" y="14"/>
                </a:cxn>
                <a:cxn ang="0">
                  <a:pos x="87" y="14"/>
                </a:cxn>
                <a:cxn ang="0">
                  <a:pos x="90" y="14"/>
                </a:cxn>
                <a:cxn ang="0">
                  <a:pos x="96" y="14"/>
                </a:cxn>
                <a:cxn ang="0">
                  <a:pos x="103" y="15"/>
                </a:cxn>
                <a:cxn ang="0">
                  <a:pos x="112" y="15"/>
                </a:cxn>
                <a:cxn ang="0">
                  <a:pos x="119" y="16"/>
                </a:cxn>
                <a:cxn ang="0">
                  <a:pos x="127" y="16"/>
                </a:cxn>
                <a:cxn ang="0">
                  <a:pos x="170" y="17"/>
                </a:cxn>
                <a:cxn ang="0">
                  <a:pos x="180" y="17"/>
                </a:cxn>
                <a:cxn ang="0">
                  <a:pos x="184" y="17"/>
                </a:cxn>
                <a:cxn ang="0">
                  <a:pos x="188" y="18"/>
                </a:cxn>
                <a:cxn ang="0">
                  <a:pos x="190" y="18"/>
                </a:cxn>
                <a:cxn ang="0">
                  <a:pos x="202" y="19"/>
                </a:cxn>
                <a:cxn ang="0">
                  <a:pos x="219" y="19"/>
                </a:cxn>
                <a:cxn ang="0">
                  <a:pos x="231" y="20"/>
                </a:cxn>
                <a:cxn ang="0">
                  <a:pos x="243" y="22"/>
                </a:cxn>
                <a:cxn ang="0">
                  <a:pos x="254" y="24"/>
                </a:cxn>
                <a:cxn ang="0">
                  <a:pos x="257" y="24"/>
                </a:cxn>
                <a:cxn ang="0">
                  <a:pos x="270" y="24"/>
                </a:cxn>
                <a:cxn ang="0">
                  <a:pos x="280" y="25"/>
                </a:cxn>
                <a:cxn ang="0">
                  <a:pos x="291" y="22"/>
                </a:cxn>
                <a:cxn ang="0">
                  <a:pos x="307" y="21"/>
                </a:cxn>
                <a:cxn ang="0">
                  <a:pos x="310" y="20"/>
                </a:cxn>
                <a:cxn ang="0">
                  <a:pos x="312" y="20"/>
                </a:cxn>
                <a:cxn ang="0">
                  <a:pos x="326" y="17"/>
                </a:cxn>
              </a:cxnLst>
              <a:rect l="0" t="0" r="r" b="b"/>
              <a:pathLst>
                <a:path w="326" h="25">
                  <a:moveTo>
                    <a:pt x="0" y="0"/>
                  </a:moveTo>
                  <a:lnTo>
                    <a:pt x="12" y="2"/>
                  </a:lnTo>
                  <a:lnTo>
                    <a:pt x="16" y="4"/>
                  </a:lnTo>
                  <a:lnTo>
                    <a:pt x="20" y="5"/>
                  </a:lnTo>
                  <a:lnTo>
                    <a:pt x="28" y="9"/>
                  </a:lnTo>
                  <a:lnTo>
                    <a:pt x="33" y="11"/>
                  </a:lnTo>
                  <a:lnTo>
                    <a:pt x="36" y="11"/>
                  </a:lnTo>
                  <a:lnTo>
                    <a:pt x="37" y="11"/>
                  </a:lnTo>
                  <a:lnTo>
                    <a:pt x="51" y="13"/>
                  </a:lnTo>
                  <a:lnTo>
                    <a:pt x="61" y="13"/>
                  </a:lnTo>
                  <a:lnTo>
                    <a:pt x="77" y="14"/>
                  </a:lnTo>
                  <a:lnTo>
                    <a:pt x="87" y="14"/>
                  </a:lnTo>
                  <a:lnTo>
                    <a:pt x="90" y="14"/>
                  </a:lnTo>
                  <a:lnTo>
                    <a:pt x="96" y="14"/>
                  </a:lnTo>
                  <a:lnTo>
                    <a:pt x="103" y="15"/>
                  </a:lnTo>
                  <a:lnTo>
                    <a:pt x="112" y="15"/>
                  </a:lnTo>
                  <a:lnTo>
                    <a:pt x="119" y="16"/>
                  </a:lnTo>
                  <a:lnTo>
                    <a:pt x="127" y="16"/>
                  </a:lnTo>
                  <a:lnTo>
                    <a:pt x="170" y="17"/>
                  </a:lnTo>
                  <a:lnTo>
                    <a:pt x="180" y="17"/>
                  </a:lnTo>
                  <a:lnTo>
                    <a:pt x="184" y="17"/>
                  </a:lnTo>
                  <a:lnTo>
                    <a:pt x="188" y="18"/>
                  </a:lnTo>
                  <a:lnTo>
                    <a:pt x="190" y="18"/>
                  </a:lnTo>
                  <a:lnTo>
                    <a:pt x="202" y="19"/>
                  </a:lnTo>
                  <a:lnTo>
                    <a:pt x="219" y="19"/>
                  </a:lnTo>
                  <a:lnTo>
                    <a:pt x="231" y="20"/>
                  </a:lnTo>
                  <a:lnTo>
                    <a:pt x="243" y="22"/>
                  </a:lnTo>
                  <a:lnTo>
                    <a:pt x="254" y="24"/>
                  </a:lnTo>
                  <a:lnTo>
                    <a:pt x="257" y="24"/>
                  </a:lnTo>
                  <a:lnTo>
                    <a:pt x="270" y="24"/>
                  </a:lnTo>
                  <a:lnTo>
                    <a:pt x="280" y="25"/>
                  </a:lnTo>
                  <a:lnTo>
                    <a:pt x="291" y="22"/>
                  </a:lnTo>
                  <a:lnTo>
                    <a:pt x="307" y="21"/>
                  </a:lnTo>
                  <a:lnTo>
                    <a:pt x="310" y="20"/>
                  </a:lnTo>
                  <a:lnTo>
                    <a:pt x="312" y="20"/>
                  </a:lnTo>
                  <a:lnTo>
                    <a:pt x="326" y="17"/>
                  </a:lnTo>
                </a:path>
              </a:pathLst>
            </a:custGeom>
            <a:noFill/>
            <a:ln w="0">
              <a:solidFill>
                <a:srgbClr val="000000"/>
              </a:solidFill>
              <a:prstDash val="solid"/>
              <a:round/>
              <a:headEnd/>
              <a:tailEnd/>
            </a:ln>
          </p:spPr>
          <p:txBody>
            <a:bodyPr/>
            <a:lstStyle/>
            <a:p>
              <a:endParaRPr lang="en-GB"/>
            </a:p>
          </p:txBody>
        </p:sp>
        <p:sp>
          <p:nvSpPr>
            <p:cNvPr id="1550" name="Freeform 2626"/>
            <p:cNvSpPr>
              <a:spLocks/>
            </p:cNvSpPr>
            <p:nvPr/>
          </p:nvSpPr>
          <p:spPr bwMode="auto">
            <a:xfrm>
              <a:off x="3075" y="3169"/>
              <a:ext cx="94" cy="4"/>
            </a:xfrm>
            <a:custGeom>
              <a:avLst/>
              <a:gdLst/>
              <a:ahLst/>
              <a:cxnLst>
                <a:cxn ang="0">
                  <a:pos x="189" y="5"/>
                </a:cxn>
                <a:cxn ang="0">
                  <a:pos x="183" y="5"/>
                </a:cxn>
                <a:cxn ang="0">
                  <a:pos x="179" y="5"/>
                </a:cxn>
                <a:cxn ang="0">
                  <a:pos x="177" y="7"/>
                </a:cxn>
                <a:cxn ang="0">
                  <a:pos x="174" y="7"/>
                </a:cxn>
                <a:cxn ang="0">
                  <a:pos x="152" y="7"/>
                </a:cxn>
                <a:cxn ang="0">
                  <a:pos x="147" y="7"/>
                </a:cxn>
                <a:cxn ang="0">
                  <a:pos x="141" y="7"/>
                </a:cxn>
                <a:cxn ang="0">
                  <a:pos x="139" y="5"/>
                </a:cxn>
                <a:cxn ang="0">
                  <a:pos x="134" y="5"/>
                </a:cxn>
                <a:cxn ang="0">
                  <a:pos x="129" y="5"/>
                </a:cxn>
                <a:cxn ang="0">
                  <a:pos x="116" y="5"/>
                </a:cxn>
                <a:cxn ang="0">
                  <a:pos x="100" y="7"/>
                </a:cxn>
                <a:cxn ang="0">
                  <a:pos x="97" y="7"/>
                </a:cxn>
                <a:cxn ang="0">
                  <a:pos x="91" y="7"/>
                </a:cxn>
                <a:cxn ang="0">
                  <a:pos x="81" y="8"/>
                </a:cxn>
                <a:cxn ang="0">
                  <a:pos x="72" y="8"/>
                </a:cxn>
                <a:cxn ang="0">
                  <a:pos x="63" y="7"/>
                </a:cxn>
                <a:cxn ang="0">
                  <a:pos x="55" y="4"/>
                </a:cxn>
                <a:cxn ang="0">
                  <a:pos x="44" y="2"/>
                </a:cxn>
                <a:cxn ang="0">
                  <a:pos x="40" y="2"/>
                </a:cxn>
                <a:cxn ang="0">
                  <a:pos x="28" y="2"/>
                </a:cxn>
                <a:cxn ang="0">
                  <a:pos x="26" y="1"/>
                </a:cxn>
                <a:cxn ang="0">
                  <a:pos x="15" y="0"/>
                </a:cxn>
                <a:cxn ang="0">
                  <a:pos x="0" y="0"/>
                </a:cxn>
              </a:cxnLst>
              <a:rect l="0" t="0" r="r" b="b"/>
              <a:pathLst>
                <a:path w="189" h="8">
                  <a:moveTo>
                    <a:pt x="189" y="5"/>
                  </a:moveTo>
                  <a:lnTo>
                    <a:pt x="183" y="5"/>
                  </a:lnTo>
                  <a:lnTo>
                    <a:pt x="179" y="5"/>
                  </a:lnTo>
                  <a:lnTo>
                    <a:pt x="177" y="7"/>
                  </a:lnTo>
                  <a:lnTo>
                    <a:pt x="174" y="7"/>
                  </a:lnTo>
                  <a:lnTo>
                    <a:pt x="152" y="7"/>
                  </a:lnTo>
                  <a:lnTo>
                    <a:pt x="147" y="7"/>
                  </a:lnTo>
                  <a:lnTo>
                    <a:pt x="141" y="7"/>
                  </a:lnTo>
                  <a:lnTo>
                    <a:pt x="139" y="5"/>
                  </a:lnTo>
                  <a:lnTo>
                    <a:pt x="134" y="5"/>
                  </a:lnTo>
                  <a:lnTo>
                    <a:pt x="129" y="5"/>
                  </a:lnTo>
                  <a:lnTo>
                    <a:pt x="116" y="5"/>
                  </a:lnTo>
                  <a:lnTo>
                    <a:pt x="100" y="7"/>
                  </a:lnTo>
                  <a:lnTo>
                    <a:pt x="97" y="7"/>
                  </a:lnTo>
                  <a:lnTo>
                    <a:pt x="91" y="7"/>
                  </a:lnTo>
                  <a:lnTo>
                    <a:pt x="81" y="8"/>
                  </a:lnTo>
                  <a:lnTo>
                    <a:pt x="72" y="8"/>
                  </a:lnTo>
                  <a:lnTo>
                    <a:pt x="63" y="7"/>
                  </a:lnTo>
                  <a:lnTo>
                    <a:pt x="55" y="4"/>
                  </a:lnTo>
                  <a:lnTo>
                    <a:pt x="44" y="2"/>
                  </a:lnTo>
                  <a:lnTo>
                    <a:pt x="40" y="2"/>
                  </a:lnTo>
                  <a:lnTo>
                    <a:pt x="28" y="2"/>
                  </a:lnTo>
                  <a:lnTo>
                    <a:pt x="26" y="1"/>
                  </a:lnTo>
                  <a:lnTo>
                    <a:pt x="15" y="0"/>
                  </a:lnTo>
                  <a:lnTo>
                    <a:pt x="0" y="0"/>
                  </a:lnTo>
                </a:path>
              </a:pathLst>
            </a:custGeom>
            <a:noFill/>
            <a:ln w="0">
              <a:solidFill>
                <a:srgbClr val="000000"/>
              </a:solidFill>
              <a:prstDash val="solid"/>
              <a:round/>
              <a:headEnd/>
              <a:tailEnd/>
            </a:ln>
          </p:spPr>
          <p:txBody>
            <a:bodyPr/>
            <a:lstStyle/>
            <a:p>
              <a:endParaRPr lang="en-GB"/>
            </a:p>
          </p:txBody>
        </p:sp>
        <p:sp>
          <p:nvSpPr>
            <p:cNvPr id="1551" name="Freeform 2627"/>
            <p:cNvSpPr>
              <a:spLocks/>
            </p:cNvSpPr>
            <p:nvPr/>
          </p:nvSpPr>
          <p:spPr bwMode="auto">
            <a:xfrm>
              <a:off x="2160" y="3161"/>
              <a:ext cx="11" cy="1"/>
            </a:xfrm>
            <a:custGeom>
              <a:avLst/>
              <a:gdLst/>
              <a:ahLst/>
              <a:cxnLst>
                <a:cxn ang="0">
                  <a:pos x="0" y="0"/>
                </a:cxn>
                <a:cxn ang="0">
                  <a:pos x="3" y="1"/>
                </a:cxn>
                <a:cxn ang="0">
                  <a:pos x="12" y="1"/>
                </a:cxn>
                <a:cxn ang="0">
                  <a:pos x="14" y="1"/>
                </a:cxn>
                <a:cxn ang="0">
                  <a:pos x="19" y="1"/>
                </a:cxn>
                <a:cxn ang="0">
                  <a:pos x="21" y="2"/>
                </a:cxn>
              </a:cxnLst>
              <a:rect l="0" t="0" r="r" b="b"/>
              <a:pathLst>
                <a:path w="21" h="2">
                  <a:moveTo>
                    <a:pt x="0" y="0"/>
                  </a:moveTo>
                  <a:lnTo>
                    <a:pt x="3" y="1"/>
                  </a:lnTo>
                  <a:lnTo>
                    <a:pt x="12" y="1"/>
                  </a:lnTo>
                  <a:lnTo>
                    <a:pt x="14" y="1"/>
                  </a:lnTo>
                  <a:lnTo>
                    <a:pt x="19" y="1"/>
                  </a:lnTo>
                  <a:lnTo>
                    <a:pt x="21" y="2"/>
                  </a:lnTo>
                </a:path>
              </a:pathLst>
            </a:custGeom>
            <a:noFill/>
            <a:ln w="0">
              <a:solidFill>
                <a:srgbClr val="000000"/>
              </a:solidFill>
              <a:prstDash val="solid"/>
              <a:round/>
              <a:headEnd/>
              <a:tailEnd/>
            </a:ln>
          </p:spPr>
          <p:txBody>
            <a:bodyPr/>
            <a:lstStyle/>
            <a:p>
              <a:endParaRPr lang="en-GB"/>
            </a:p>
          </p:txBody>
        </p:sp>
        <p:sp>
          <p:nvSpPr>
            <p:cNvPr id="1552" name="Freeform 2628"/>
            <p:cNvSpPr>
              <a:spLocks/>
            </p:cNvSpPr>
            <p:nvPr/>
          </p:nvSpPr>
          <p:spPr bwMode="auto">
            <a:xfrm>
              <a:off x="2171" y="3162"/>
              <a:ext cx="87" cy="12"/>
            </a:xfrm>
            <a:custGeom>
              <a:avLst/>
              <a:gdLst/>
              <a:ahLst/>
              <a:cxnLst>
                <a:cxn ang="0">
                  <a:pos x="0" y="0"/>
                </a:cxn>
                <a:cxn ang="0">
                  <a:pos x="2" y="1"/>
                </a:cxn>
                <a:cxn ang="0">
                  <a:pos x="9" y="3"/>
                </a:cxn>
                <a:cxn ang="0">
                  <a:pos x="11" y="4"/>
                </a:cxn>
                <a:cxn ang="0">
                  <a:pos x="15" y="4"/>
                </a:cxn>
                <a:cxn ang="0">
                  <a:pos x="19" y="5"/>
                </a:cxn>
                <a:cxn ang="0">
                  <a:pos x="22" y="5"/>
                </a:cxn>
                <a:cxn ang="0">
                  <a:pos x="25" y="5"/>
                </a:cxn>
                <a:cxn ang="0">
                  <a:pos x="30" y="5"/>
                </a:cxn>
                <a:cxn ang="0">
                  <a:pos x="33" y="5"/>
                </a:cxn>
                <a:cxn ang="0">
                  <a:pos x="39" y="5"/>
                </a:cxn>
                <a:cxn ang="0">
                  <a:pos x="40" y="5"/>
                </a:cxn>
                <a:cxn ang="0">
                  <a:pos x="44" y="5"/>
                </a:cxn>
                <a:cxn ang="0">
                  <a:pos x="48" y="5"/>
                </a:cxn>
                <a:cxn ang="0">
                  <a:pos x="53" y="5"/>
                </a:cxn>
                <a:cxn ang="0">
                  <a:pos x="56" y="5"/>
                </a:cxn>
                <a:cxn ang="0">
                  <a:pos x="62" y="8"/>
                </a:cxn>
                <a:cxn ang="0">
                  <a:pos x="65" y="9"/>
                </a:cxn>
                <a:cxn ang="0">
                  <a:pos x="70" y="8"/>
                </a:cxn>
                <a:cxn ang="0">
                  <a:pos x="74" y="6"/>
                </a:cxn>
                <a:cxn ang="0">
                  <a:pos x="78" y="5"/>
                </a:cxn>
                <a:cxn ang="0">
                  <a:pos x="82" y="5"/>
                </a:cxn>
                <a:cxn ang="0">
                  <a:pos x="88" y="5"/>
                </a:cxn>
                <a:cxn ang="0">
                  <a:pos x="91" y="6"/>
                </a:cxn>
                <a:cxn ang="0">
                  <a:pos x="94" y="8"/>
                </a:cxn>
                <a:cxn ang="0">
                  <a:pos x="99" y="10"/>
                </a:cxn>
                <a:cxn ang="0">
                  <a:pos x="107" y="11"/>
                </a:cxn>
                <a:cxn ang="0">
                  <a:pos x="109" y="12"/>
                </a:cxn>
                <a:cxn ang="0">
                  <a:pos x="116" y="13"/>
                </a:cxn>
                <a:cxn ang="0">
                  <a:pos x="126" y="15"/>
                </a:cxn>
                <a:cxn ang="0">
                  <a:pos x="128" y="16"/>
                </a:cxn>
                <a:cxn ang="0">
                  <a:pos x="131" y="17"/>
                </a:cxn>
                <a:cxn ang="0">
                  <a:pos x="134" y="18"/>
                </a:cxn>
                <a:cxn ang="0">
                  <a:pos x="137" y="21"/>
                </a:cxn>
                <a:cxn ang="0">
                  <a:pos x="141" y="22"/>
                </a:cxn>
                <a:cxn ang="0">
                  <a:pos x="146" y="22"/>
                </a:cxn>
                <a:cxn ang="0">
                  <a:pos x="149" y="21"/>
                </a:cxn>
                <a:cxn ang="0">
                  <a:pos x="153" y="21"/>
                </a:cxn>
                <a:cxn ang="0">
                  <a:pos x="161" y="22"/>
                </a:cxn>
                <a:cxn ang="0">
                  <a:pos x="166" y="24"/>
                </a:cxn>
                <a:cxn ang="0">
                  <a:pos x="170" y="24"/>
                </a:cxn>
                <a:cxn ang="0">
                  <a:pos x="174" y="23"/>
                </a:cxn>
              </a:cxnLst>
              <a:rect l="0" t="0" r="r" b="b"/>
              <a:pathLst>
                <a:path w="174" h="24">
                  <a:moveTo>
                    <a:pt x="0" y="0"/>
                  </a:moveTo>
                  <a:lnTo>
                    <a:pt x="2" y="1"/>
                  </a:lnTo>
                  <a:lnTo>
                    <a:pt x="9" y="3"/>
                  </a:lnTo>
                  <a:lnTo>
                    <a:pt x="11" y="4"/>
                  </a:lnTo>
                  <a:lnTo>
                    <a:pt x="15" y="4"/>
                  </a:lnTo>
                  <a:lnTo>
                    <a:pt x="19" y="5"/>
                  </a:lnTo>
                  <a:lnTo>
                    <a:pt x="22" y="5"/>
                  </a:lnTo>
                  <a:lnTo>
                    <a:pt x="25" y="5"/>
                  </a:lnTo>
                  <a:lnTo>
                    <a:pt x="30" y="5"/>
                  </a:lnTo>
                  <a:lnTo>
                    <a:pt x="33" y="5"/>
                  </a:lnTo>
                  <a:lnTo>
                    <a:pt x="39" y="5"/>
                  </a:lnTo>
                  <a:lnTo>
                    <a:pt x="40" y="5"/>
                  </a:lnTo>
                  <a:lnTo>
                    <a:pt x="44" y="5"/>
                  </a:lnTo>
                  <a:lnTo>
                    <a:pt x="48" y="5"/>
                  </a:lnTo>
                  <a:lnTo>
                    <a:pt x="53" y="5"/>
                  </a:lnTo>
                  <a:lnTo>
                    <a:pt x="56" y="5"/>
                  </a:lnTo>
                  <a:lnTo>
                    <a:pt x="62" y="8"/>
                  </a:lnTo>
                  <a:lnTo>
                    <a:pt x="65" y="9"/>
                  </a:lnTo>
                  <a:lnTo>
                    <a:pt x="70" y="8"/>
                  </a:lnTo>
                  <a:lnTo>
                    <a:pt x="74" y="6"/>
                  </a:lnTo>
                  <a:lnTo>
                    <a:pt x="78" y="5"/>
                  </a:lnTo>
                  <a:lnTo>
                    <a:pt x="82" y="5"/>
                  </a:lnTo>
                  <a:lnTo>
                    <a:pt x="88" y="5"/>
                  </a:lnTo>
                  <a:lnTo>
                    <a:pt x="91" y="6"/>
                  </a:lnTo>
                  <a:lnTo>
                    <a:pt x="94" y="8"/>
                  </a:lnTo>
                  <a:lnTo>
                    <a:pt x="99" y="10"/>
                  </a:lnTo>
                  <a:lnTo>
                    <a:pt x="107" y="11"/>
                  </a:lnTo>
                  <a:lnTo>
                    <a:pt x="109" y="12"/>
                  </a:lnTo>
                  <a:lnTo>
                    <a:pt x="116" y="13"/>
                  </a:lnTo>
                  <a:lnTo>
                    <a:pt x="126" y="15"/>
                  </a:lnTo>
                  <a:lnTo>
                    <a:pt x="128" y="16"/>
                  </a:lnTo>
                  <a:lnTo>
                    <a:pt x="131" y="17"/>
                  </a:lnTo>
                  <a:lnTo>
                    <a:pt x="134" y="18"/>
                  </a:lnTo>
                  <a:lnTo>
                    <a:pt x="137" y="21"/>
                  </a:lnTo>
                  <a:lnTo>
                    <a:pt x="141" y="22"/>
                  </a:lnTo>
                  <a:lnTo>
                    <a:pt x="146" y="22"/>
                  </a:lnTo>
                  <a:lnTo>
                    <a:pt x="149" y="21"/>
                  </a:lnTo>
                  <a:lnTo>
                    <a:pt x="153" y="21"/>
                  </a:lnTo>
                  <a:lnTo>
                    <a:pt x="161" y="22"/>
                  </a:lnTo>
                  <a:lnTo>
                    <a:pt x="166" y="24"/>
                  </a:lnTo>
                  <a:lnTo>
                    <a:pt x="170" y="24"/>
                  </a:lnTo>
                  <a:lnTo>
                    <a:pt x="174" y="23"/>
                  </a:lnTo>
                </a:path>
              </a:pathLst>
            </a:custGeom>
            <a:noFill/>
            <a:ln w="0">
              <a:solidFill>
                <a:srgbClr val="000000"/>
              </a:solidFill>
              <a:prstDash val="solid"/>
              <a:round/>
              <a:headEnd/>
              <a:tailEnd/>
            </a:ln>
          </p:spPr>
          <p:txBody>
            <a:bodyPr/>
            <a:lstStyle/>
            <a:p>
              <a:endParaRPr lang="en-GB"/>
            </a:p>
          </p:txBody>
        </p:sp>
        <p:sp>
          <p:nvSpPr>
            <p:cNvPr id="1553" name="Freeform 2629"/>
            <p:cNvSpPr>
              <a:spLocks/>
            </p:cNvSpPr>
            <p:nvPr/>
          </p:nvSpPr>
          <p:spPr bwMode="auto">
            <a:xfrm>
              <a:off x="2834" y="3140"/>
              <a:ext cx="63" cy="20"/>
            </a:xfrm>
            <a:custGeom>
              <a:avLst/>
              <a:gdLst/>
              <a:ahLst/>
              <a:cxnLst>
                <a:cxn ang="0">
                  <a:pos x="0" y="41"/>
                </a:cxn>
                <a:cxn ang="0">
                  <a:pos x="4" y="33"/>
                </a:cxn>
                <a:cxn ang="0">
                  <a:pos x="9" y="31"/>
                </a:cxn>
                <a:cxn ang="0">
                  <a:pos x="15" y="30"/>
                </a:cxn>
                <a:cxn ang="0">
                  <a:pos x="17" y="30"/>
                </a:cxn>
                <a:cxn ang="0">
                  <a:pos x="24" y="31"/>
                </a:cxn>
                <a:cxn ang="0">
                  <a:pos x="35" y="31"/>
                </a:cxn>
                <a:cxn ang="0">
                  <a:pos x="38" y="31"/>
                </a:cxn>
                <a:cxn ang="0">
                  <a:pos x="42" y="27"/>
                </a:cxn>
                <a:cxn ang="0">
                  <a:pos x="52" y="24"/>
                </a:cxn>
                <a:cxn ang="0">
                  <a:pos x="57" y="21"/>
                </a:cxn>
                <a:cxn ang="0">
                  <a:pos x="65" y="19"/>
                </a:cxn>
                <a:cxn ang="0">
                  <a:pos x="70" y="16"/>
                </a:cxn>
                <a:cxn ang="0">
                  <a:pos x="79" y="14"/>
                </a:cxn>
                <a:cxn ang="0">
                  <a:pos x="87" y="6"/>
                </a:cxn>
                <a:cxn ang="0">
                  <a:pos x="90" y="2"/>
                </a:cxn>
                <a:cxn ang="0">
                  <a:pos x="101" y="0"/>
                </a:cxn>
                <a:cxn ang="0">
                  <a:pos x="103" y="2"/>
                </a:cxn>
                <a:cxn ang="0">
                  <a:pos x="116" y="7"/>
                </a:cxn>
                <a:cxn ang="0">
                  <a:pos x="126" y="9"/>
                </a:cxn>
              </a:cxnLst>
              <a:rect l="0" t="0" r="r" b="b"/>
              <a:pathLst>
                <a:path w="126" h="41">
                  <a:moveTo>
                    <a:pt x="0" y="41"/>
                  </a:moveTo>
                  <a:lnTo>
                    <a:pt x="4" y="33"/>
                  </a:lnTo>
                  <a:lnTo>
                    <a:pt x="9" y="31"/>
                  </a:lnTo>
                  <a:lnTo>
                    <a:pt x="15" y="30"/>
                  </a:lnTo>
                  <a:lnTo>
                    <a:pt x="17" y="30"/>
                  </a:lnTo>
                  <a:lnTo>
                    <a:pt x="24" y="31"/>
                  </a:lnTo>
                  <a:lnTo>
                    <a:pt x="35" y="31"/>
                  </a:lnTo>
                  <a:lnTo>
                    <a:pt x="38" y="31"/>
                  </a:lnTo>
                  <a:lnTo>
                    <a:pt x="42" y="27"/>
                  </a:lnTo>
                  <a:lnTo>
                    <a:pt x="52" y="24"/>
                  </a:lnTo>
                  <a:lnTo>
                    <a:pt x="57" y="21"/>
                  </a:lnTo>
                  <a:lnTo>
                    <a:pt x="65" y="19"/>
                  </a:lnTo>
                  <a:lnTo>
                    <a:pt x="70" y="16"/>
                  </a:lnTo>
                  <a:lnTo>
                    <a:pt x="79" y="14"/>
                  </a:lnTo>
                  <a:lnTo>
                    <a:pt x="87" y="6"/>
                  </a:lnTo>
                  <a:lnTo>
                    <a:pt x="90" y="2"/>
                  </a:lnTo>
                  <a:lnTo>
                    <a:pt x="101" y="0"/>
                  </a:lnTo>
                  <a:lnTo>
                    <a:pt x="103" y="2"/>
                  </a:lnTo>
                  <a:lnTo>
                    <a:pt x="116" y="7"/>
                  </a:lnTo>
                  <a:lnTo>
                    <a:pt x="126" y="9"/>
                  </a:lnTo>
                </a:path>
              </a:pathLst>
            </a:custGeom>
            <a:noFill/>
            <a:ln w="0">
              <a:solidFill>
                <a:srgbClr val="000000"/>
              </a:solidFill>
              <a:prstDash val="solid"/>
              <a:round/>
              <a:headEnd/>
              <a:tailEnd/>
            </a:ln>
          </p:spPr>
          <p:txBody>
            <a:bodyPr/>
            <a:lstStyle/>
            <a:p>
              <a:endParaRPr lang="en-GB"/>
            </a:p>
          </p:txBody>
        </p:sp>
        <p:sp>
          <p:nvSpPr>
            <p:cNvPr id="1554" name="Line 2630"/>
            <p:cNvSpPr>
              <a:spLocks noChangeShapeType="1"/>
            </p:cNvSpPr>
            <p:nvPr/>
          </p:nvSpPr>
          <p:spPr bwMode="auto">
            <a:xfrm flipH="1" flipV="1">
              <a:off x="1395" y="3144"/>
              <a:ext cx="3" cy="1"/>
            </a:xfrm>
            <a:prstGeom prst="line">
              <a:avLst/>
            </a:prstGeom>
            <a:noFill/>
            <a:ln w="0">
              <a:solidFill>
                <a:srgbClr val="000000"/>
              </a:solidFill>
              <a:round/>
              <a:headEnd/>
              <a:tailEnd/>
            </a:ln>
          </p:spPr>
          <p:txBody>
            <a:bodyPr/>
            <a:lstStyle/>
            <a:p>
              <a:endParaRPr lang="en-GB"/>
            </a:p>
          </p:txBody>
        </p:sp>
        <p:sp>
          <p:nvSpPr>
            <p:cNvPr id="1555" name="Freeform 2631"/>
            <p:cNvSpPr>
              <a:spLocks/>
            </p:cNvSpPr>
            <p:nvPr/>
          </p:nvSpPr>
          <p:spPr bwMode="auto">
            <a:xfrm>
              <a:off x="1944" y="3145"/>
              <a:ext cx="51" cy="5"/>
            </a:xfrm>
            <a:custGeom>
              <a:avLst/>
              <a:gdLst/>
              <a:ahLst/>
              <a:cxnLst>
                <a:cxn ang="0">
                  <a:pos x="103" y="1"/>
                </a:cxn>
                <a:cxn ang="0">
                  <a:pos x="97" y="1"/>
                </a:cxn>
                <a:cxn ang="0">
                  <a:pos x="91" y="1"/>
                </a:cxn>
                <a:cxn ang="0">
                  <a:pos x="84" y="1"/>
                </a:cxn>
                <a:cxn ang="0">
                  <a:pos x="75" y="1"/>
                </a:cxn>
                <a:cxn ang="0">
                  <a:pos x="68" y="0"/>
                </a:cxn>
                <a:cxn ang="0">
                  <a:pos x="65" y="2"/>
                </a:cxn>
                <a:cxn ang="0">
                  <a:pos x="63" y="4"/>
                </a:cxn>
                <a:cxn ang="0">
                  <a:pos x="50" y="4"/>
                </a:cxn>
                <a:cxn ang="0">
                  <a:pos x="34" y="5"/>
                </a:cxn>
                <a:cxn ang="0">
                  <a:pos x="22" y="2"/>
                </a:cxn>
                <a:cxn ang="0">
                  <a:pos x="12" y="10"/>
                </a:cxn>
                <a:cxn ang="0">
                  <a:pos x="2" y="11"/>
                </a:cxn>
                <a:cxn ang="0">
                  <a:pos x="0" y="11"/>
                </a:cxn>
              </a:cxnLst>
              <a:rect l="0" t="0" r="r" b="b"/>
              <a:pathLst>
                <a:path w="103" h="11">
                  <a:moveTo>
                    <a:pt x="103" y="1"/>
                  </a:moveTo>
                  <a:lnTo>
                    <a:pt x="97" y="1"/>
                  </a:lnTo>
                  <a:lnTo>
                    <a:pt x="91" y="1"/>
                  </a:lnTo>
                  <a:lnTo>
                    <a:pt x="84" y="1"/>
                  </a:lnTo>
                  <a:lnTo>
                    <a:pt x="75" y="1"/>
                  </a:lnTo>
                  <a:lnTo>
                    <a:pt x="68" y="0"/>
                  </a:lnTo>
                  <a:lnTo>
                    <a:pt x="65" y="2"/>
                  </a:lnTo>
                  <a:lnTo>
                    <a:pt x="63" y="4"/>
                  </a:lnTo>
                  <a:lnTo>
                    <a:pt x="50" y="4"/>
                  </a:lnTo>
                  <a:lnTo>
                    <a:pt x="34" y="5"/>
                  </a:lnTo>
                  <a:lnTo>
                    <a:pt x="22" y="2"/>
                  </a:lnTo>
                  <a:lnTo>
                    <a:pt x="12" y="10"/>
                  </a:lnTo>
                  <a:lnTo>
                    <a:pt x="2" y="11"/>
                  </a:lnTo>
                  <a:lnTo>
                    <a:pt x="0" y="11"/>
                  </a:lnTo>
                </a:path>
              </a:pathLst>
            </a:custGeom>
            <a:noFill/>
            <a:ln w="0">
              <a:solidFill>
                <a:srgbClr val="000000"/>
              </a:solidFill>
              <a:prstDash val="solid"/>
              <a:round/>
              <a:headEnd/>
              <a:tailEnd/>
            </a:ln>
          </p:spPr>
          <p:txBody>
            <a:bodyPr/>
            <a:lstStyle/>
            <a:p>
              <a:endParaRPr lang="en-GB"/>
            </a:p>
          </p:txBody>
        </p:sp>
        <p:sp>
          <p:nvSpPr>
            <p:cNvPr id="1556" name="Freeform 2632"/>
            <p:cNvSpPr>
              <a:spLocks/>
            </p:cNvSpPr>
            <p:nvPr/>
          </p:nvSpPr>
          <p:spPr bwMode="auto">
            <a:xfrm>
              <a:off x="2012" y="3143"/>
              <a:ext cx="2" cy="1"/>
            </a:xfrm>
            <a:custGeom>
              <a:avLst/>
              <a:gdLst/>
              <a:ahLst/>
              <a:cxnLst>
                <a:cxn ang="0">
                  <a:pos x="4" y="0"/>
                </a:cxn>
                <a:cxn ang="0">
                  <a:pos x="3" y="1"/>
                </a:cxn>
                <a:cxn ang="0">
                  <a:pos x="0" y="2"/>
                </a:cxn>
              </a:cxnLst>
              <a:rect l="0" t="0" r="r" b="b"/>
              <a:pathLst>
                <a:path w="4" h="2">
                  <a:moveTo>
                    <a:pt x="4" y="0"/>
                  </a:moveTo>
                  <a:lnTo>
                    <a:pt x="3" y="1"/>
                  </a:lnTo>
                  <a:lnTo>
                    <a:pt x="0" y="2"/>
                  </a:lnTo>
                </a:path>
              </a:pathLst>
            </a:custGeom>
            <a:noFill/>
            <a:ln w="0">
              <a:solidFill>
                <a:srgbClr val="000000"/>
              </a:solidFill>
              <a:prstDash val="solid"/>
              <a:round/>
              <a:headEnd/>
              <a:tailEnd/>
            </a:ln>
          </p:spPr>
          <p:txBody>
            <a:bodyPr/>
            <a:lstStyle/>
            <a:p>
              <a:endParaRPr lang="en-GB"/>
            </a:p>
          </p:txBody>
        </p:sp>
        <p:sp>
          <p:nvSpPr>
            <p:cNvPr id="1557" name="Line 2633"/>
            <p:cNvSpPr>
              <a:spLocks noChangeShapeType="1"/>
            </p:cNvSpPr>
            <p:nvPr/>
          </p:nvSpPr>
          <p:spPr bwMode="auto">
            <a:xfrm flipH="1" flipV="1">
              <a:off x="1354" y="3134"/>
              <a:ext cx="17" cy="3"/>
            </a:xfrm>
            <a:prstGeom prst="line">
              <a:avLst/>
            </a:prstGeom>
            <a:noFill/>
            <a:ln w="0">
              <a:solidFill>
                <a:srgbClr val="000000"/>
              </a:solidFill>
              <a:round/>
              <a:headEnd/>
              <a:tailEnd/>
            </a:ln>
          </p:spPr>
          <p:txBody>
            <a:bodyPr/>
            <a:lstStyle/>
            <a:p>
              <a:endParaRPr lang="en-GB"/>
            </a:p>
          </p:txBody>
        </p:sp>
        <p:sp>
          <p:nvSpPr>
            <p:cNvPr id="1558" name="Line 2634"/>
            <p:cNvSpPr>
              <a:spLocks noChangeShapeType="1"/>
            </p:cNvSpPr>
            <p:nvPr/>
          </p:nvSpPr>
          <p:spPr bwMode="auto">
            <a:xfrm flipH="1" flipV="1">
              <a:off x="4071" y="3062"/>
              <a:ext cx="1" cy="1"/>
            </a:xfrm>
            <a:prstGeom prst="line">
              <a:avLst/>
            </a:prstGeom>
            <a:noFill/>
            <a:ln w="0">
              <a:solidFill>
                <a:srgbClr val="000000"/>
              </a:solidFill>
              <a:round/>
              <a:headEnd/>
              <a:tailEnd/>
            </a:ln>
          </p:spPr>
          <p:txBody>
            <a:bodyPr/>
            <a:lstStyle/>
            <a:p>
              <a:endParaRPr lang="en-GB"/>
            </a:p>
          </p:txBody>
        </p:sp>
        <p:sp>
          <p:nvSpPr>
            <p:cNvPr id="1559" name="Line 2635"/>
            <p:cNvSpPr>
              <a:spLocks noChangeShapeType="1"/>
            </p:cNvSpPr>
            <p:nvPr/>
          </p:nvSpPr>
          <p:spPr bwMode="auto">
            <a:xfrm>
              <a:off x="4084" y="3062"/>
              <a:ext cx="1" cy="1"/>
            </a:xfrm>
            <a:prstGeom prst="line">
              <a:avLst/>
            </a:prstGeom>
            <a:noFill/>
            <a:ln w="0">
              <a:solidFill>
                <a:srgbClr val="000000"/>
              </a:solidFill>
              <a:round/>
              <a:headEnd/>
              <a:tailEnd/>
            </a:ln>
          </p:spPr>
          <p:txBody>
            <a:bodyPr/>
            <a:lstStyle/>
            <a:p>
              <a:endParaRPr lang="en-GB"/>
            </a:p>
          </p:txBody>
        </p:sp>
        <p:sp>
          <p:nvSpPr>
            <p:cNvPr id="1560" name="Line 2636"/>
            <p:cNvSpPr>
              <a:spLocks noChangeShapeType="1"/>
            </p:cNvSpPr>
            <p:nvPr/>
          </p:nvSpPr>
          <p:spPr bwMode="auto">
            <a:xfrm flipV="1">
              <a:off x="4071" y="3061"/>
              <a:ext cx="1" cy="1"/>
            </a:xfrm>
            <a:prstGeom prst="line">
              <a:avLst/>
            </a:prstGeom>
            <a:noFill/>
            <a:ln w="0">
              <a:solidFill>
                <a:srgbClr val="000000"/>
              </a:solidFill>
              <a:round/>
              <a:headEnd/>
              <a:tailEnd/>
            </a:ln>
          </p:spPr>
          <p:txBody>
            <a:bodyPr/>
            <a:lstStyle/>
            <a:p>
              <a:endParaRPr lang="en-GB"/>
            </a:p>
          </p:txBody>
        </p:sp>
        <p:sp>
          <p:nvSpPr>
            <p:cNvPr id="1561" name="Freeform 2637"/>
            <p:cNvSpPr>
              <a:spLocks/>
            </p:cNvSpPr>
            <p:nvPr/>
          </p:nvSpPr>
          <p:spPr bwMode="auto">
            <a:xfrm>
              <a:off x="4071" y="3060"/>
              <a:ext cx="39" cy="2"/>
            </a:xfrm>
            <a:custGeom>
              <a:avLst/>
              <a:gdLst/>
              <a:ahLst/>
              <a:cxnLst>
                <a:cxn ang="0">
                  <a:pos x="0" y="3"/>
                </a:cxn>
                <a:cxn ang="0">
                  <a:pos x="22" y="2"/>
                </a:cxn>
                <a:cxn ang="0">
                  <a:pos x="30" y="1"/>
                </a:cxn>
                <a:cxn ang="0">
                  <a:pos x="49" y="1"/>
                </a:cxn>
                <a:cxn ang="0">
                  <a:pos x="78" y="0"/>
                </a:cxn>
              </a:cxnLst>
              <a:rect l="0" t="0" r="r" b="b"/>
              <a:pathLst>
                <a:path w="78" h="3">
                  <a:moveTo>
                    <a:pt x="0" y="3"/>
                  </a:moveTo>
                  <a:lnTo>
                    <a:pt x="22" y="2"/>
                  </a:lnTo>
                  <a:lnTo>
                    <a:pt x="30" y="1"/>
                  </a:lnTo>
                  <a:lnTo>
                    <a:pt x="49" y="1"/>
                  </a:lnTo>
                  <a:lnTo>
                    <a:pt x="78" y="0"/>
                  </a:lnTo>
                </a:path>
              </a:pathLst>
            </a:custGeom>
            <a:noFill/>
            <a:ln w="0">
              <a:solidFill>
                <a:srgbClr val="000000"/>
              </a:solidFill>
              <a:prstDash val="solid"/>
              <a:round/>
              <a:headEnd/>
              <a:tailEnd/>
            </a:ln>
          </p:spPr>
          <p:txBody>
            <a:bodyPr/>
            <a:lstStyle/>
            <a:p>
              <a:endParaRPr lang="en-GB"/>
            </a:p>
          </p:txBody>
        </p:sp>
        <p:sp>
          <p:nvSpPr>
            <p:cNvPr id="1562" name="Freeform 2638"/>
            <p:cNvSpPr>
              <a:spLocks/>
            </p:cNvSpPr>
            <p:nvPr/>
          </p:nvSpPr>
          <p:spPr bwMode="auto">
            <a:xfrm>
              <a:off x="2907" y="3140"/>
              <a:ext cx="5" cy="20"/>
            </a:xfrm>
            <a:custGeom>
              <a:avLst/>
              <a:gdLst/>
              <a:ahLst/>
              <a:cxnLst>
                <a:cxn ang="0">
                  <a:pos x="0" y="0"/>
                </a:cxn>
                <a:cxn ang="0">
                  <a:pos x="7" y="18"/>
                </a:cxn>
                <a:cxn ang="0">
                  <a:pos x="10" y="39"/>
                </a:cxn>
              </a:cxnLst>
              <a:rect l="0" t="0" r="r" b="b"/>
              <a:pathLst>
                <a:path w="10" h="39">
                  <a:moveTo>
                    <a:pt x="0" y="0"/>
                  </a:moveTo>
                  <a:lnTo>
                    <a:pt x="7" y="18"/>
                  </a:lnTo>
                  <a:lnTo>
                    <a:pt x="10" y="39"/>
                  </a:lnTo>
                </a:path>
              </a:pathLst>
            </a:custGeom>
            <a:noFill/>
            <a:ln w="0">
              <a:solidFill>
                <a:srgbClr val="000000"/>
              </a:solidFill>
              <a:prstDash val="solid"/>
              <a:round/>
              <a:headEnd/>
              <a:tailEnd/>
            </a:ln>
          </p:spPr>
          <p:txBody>
            <a:bodyPr/>
            <a:lstStyle/>
            <a:p>
              <a:endParaRPr lang="en-GB"/>
            </a:p>
          </p:txBody>
        </p:sp>
        <p:sp>
          <p:nvSpPr>
            <p:cNvPr id="1563" name="Line 2639"/>
            <p:cNvSpPr>
              <a:spLocks noChangeShapeType="1"/>
            </p:cNvSpPr>
            <p:nvPr/>
          </p:nvSpPr>
          <p:spPr bwMode="auto">
            <a:xfrm>
              <a:off x="2912" y="3160"/>
              <a:ext cx="1" cy="1"/>
            </a:xfrm>
            <a:prstGeom prst="line">
              <a:avLst/>
            </a:prstGeom>
            <a:noFill/>
            <a:ln w="0">
              <a:solidFill>
                <a:srgbClr val="000000"/>
              </a:solidFill>
              <a:round/>
              <a:headEnd/>
              <a:tailEnd/>
            </a:ln>
          </p:spPr>
          <p:txBody>
            <a:bodyPr/>
            <a:lstStyle/>
            <a:p>
              <a:endParaRPr lang="en-GB"/>
            </a:p>
          </p:txBody>
        </p:sp>
        <p:sp>
          <p:nvSpPr>
            <p:cNvPr id="1564" name="Freeform 2640"/>
            <p:cNvSpPr>
              <a:spLocks/>
            </p:cNvSpPr>
            <p:nvPr/>
          </p:nvSpPr>
          <p:spPr bwMode="auto">
            <a:xfrm>
              <a:off x="2912" y="3160"/>
              <a:ext cx="2" cy="8"/>
            </a:xfrm>
            <a:custGeom>
              <a:avLst/>
              <a:gdLst/>
              <a:ahLst/>
              <a:cxnLst>
                <a:cxn ang="0">
                  <a:pos x="0" y="0"/>
                </a:cxn>
                <a:cxn ang="0">
                  <a:pos x="0" y="1"/>
                </a:cxn>
                <a:cxn ang="0">
                  <a:pos x="4" y="16"/>
                </a:cxn>
              </a:cxnLst>
              <a:rect l="0" t="0" r="r" b="b"/>
              <a:pathLst>
                <a:path w="4" h="16">
                  <a:moveTo>
                    <a:pt x="0" y="0"/>
                  </a:moveTo>
                  <a:lnTo>
                    <a:pt x="0" y="1"/>
                  </a:lnTo>
                  <a:lnTo>
                    <a:pt x="4" y="16"/>
                  </a:lnTo>
                </a:path>
              </a:pathLst>
            </a:custGeom>
            <a:noFill/>
            <a:ln w="0">
              <a:solidFill>
                <a:srgbClr val="000000"/>
              </a:solidFill>
              <a:prstDash val="solid"/>
              <a:round/>
              <a:headEnd/>
              <a:tailEnd/>
            </a:ln>
          </p:spPr>
          <p:txBody>
            <a:bodyPr/>
            <a:lstStyle/>
            <a:p>
              <a:endParaRPr lang="en-GB"/>
            </a:p>
          </p:txBody>
        </p:sp>
        <p:sp>
          <p:nvSpPr>
            <p:cNvPr id="1565" name="Freeform 2641"/>
            <p:cNvSpPr>
              <a:spLocks/>
            </p:cNvSpPr>
            <p:nvPr/>
          </p:nvSpPr>
          <p:spPr bwMode="auto">
            <a:xfrm>
              <a:off x="2914" y="3168"/>
              <a:ext cx="1" cy="3"/>
            </a:xfrm>
            <a:custGeom>
              <a:avLst/>
              <a:gdLst/>
              <a:ahLst/>
              <a:cxnLst>
                <a:cxn ang="0">
                  <a:pos x="0" y="0"/>
                </a:cxn>
                <a:cxn ang="0">
                  <a:pos x="1" y="1"/>
                </a:cxn>
                <a:cxn ang="0">
                  <a:pos x="1" y="5"/>
                </a:cxn>
              </a:cxnLst>
              <a:rect l="0" t="0" r="r" b="b"/>
              <a:pathLst>
                <a:path w="1" h="5">
                  <a:moveTo>
                    <a:pt x="0" y="0"/>
                  </a:moveTo>
                  <a:lnTo>
                    <a:pt x="1" y="1"/>
                  </a:lnTo>
                  <a:lnTo>
                    <a:pt x="1" y="5"/>
                  </a:lnTo>
                </a:path>
              </a:pathLst>
            </a:custGeom>
            <a:noFill/>
            <a:ln w="0">
              <a:solidFill>
                <a:srgbClr val="000000"/>
              </a:solidFill>
              <a:prstDash val="solid"/>
              <a:round/>
              <a:headEnd/>
              <a:tailEnd/>
            </a:ln>
          </p:spPr>
          <p:txBody>
            <a:bodyPr/>
            <a:lstStyle/>
            <a:p>
              <a:endParaRPr lang="en-GB"/>
            </a:p>
          </p:txBody>
        </p:sp>
        <p:sp>
          <p:nvSpPr>
            <p:cNvPr id="1566" name="Line 2642"/>
            <p:cNvSpPr>
              <a:spLocks noChangeShapeType="1"/>
            </p:cNvSpPr>
            <p:nvPr/>
          </p:nvSpPr>
          <p:spPr bwMode="auto">
            <a:xfrm>
              <a:off x="2915" y="3171"/>
              <a:ext cx="1" cy="2"/>
            </a:xfrm>
            <a:prstGeom prst="line">
              <a:avLst/>
            </a:prstGeom>
            <a:noFill/>
            <a:ln w="0">
              <a:solidFill>
                <a:srgbClr val="000000"/>
              </a:solidFill>
              <a:round/>
              <a:headEnd/>
              <a:tailEnd/>
            </a:ln>
          </p:spPr>
          <p:txBody>
            <a:bodyPr/>
            <a:lstStyle/>
            <a:p>
              <a:endParaRPr lang="en-GB"/>
            </a:p>
          </p:txBody>
        </p:sp>
        <p:sp>
          <p:nvSpPr>
            <p:cNvPr id="1567" name="Freeform 2643"/>
            <p:cNvSpPr>
              <a:spLocks/>
            </p:cNvSpPr>
            <p:nvPr/>
          </p:nvSpPr>
          <p:spPr bwMode="auto">
            <a:xfrm>
              <a:off x="2915" y="3173"/>
              <a:ext cx="1" cy="4"/>
            </a:xfrm>
            <a:custGeom>
              <a:avLst/>
              <a:gdLst/>
              <a:ahLst/>
              <a:cxnLst>
                <a:cxn ang="0">
                  <a:pos x="0" y="0"/>
                </a:cxn>
                <a:cxn ang="0">
                  <a:pos x="1" y="5"/>
                </a:cxn>
                <a:cxn ang="0">
                  <a:pos x="2" y="7"/>
                </a:cxn>
              </a:cxnLst>
              <a:rect l="0" t="0" r="r" b="b"/>
              <a:pathLst>
                <a:path w="2" h="7">
                  <a:moveTo>
                    <a:pt x="0" y="0"/>
                  </a:moveTo>
                  <a:lnTo>
                    <a:pt x="1" y="5"/>
                  </a:lnTo>
                  <a:lnTo>
                    <a:pt x="2" y="7"/>
                  </a:lnTo>
                </a:path>
              </a:pathLst>
            </a:custGeom>
            <a:noFill/>
            <a:ln w="0">
              <a:solidFill>
                <a:srgbClr val="000000"/>
              </a:solidFill>
              <a:prstDash val="solid"/>
              <a:round/>
              <a:headEnd/>
              <a:tailEnd/>
            </a:ln>
          </p:spPr>
          <p:txBody>
            <a:bodyPr/>
            <a:lstStyle/>
            <a:p>
              <a:endParaRPr lang="en-GB"/>
            </a:p>
          </p:txBody>
        </p:sp>
        <p:sp>
          <p:nvSpPr>
            <p:cNvPr id="1568" name="Freeform 2644"/>
            <p:cNvSpPr>
              <a:spLocks/>
            </p:cNvSpPr>
            <p:nvPr/>
          </p:nvSpPr>
          <p:spPr bwMode="auto">
            <a:xfrm>
              <a:off x="2916" y="3177"/>
              <a:ext cx="1" cy="4"/>
            </a:xfrm>
            <a:custGeom>
              <a:avLst/>
              <a:gdLst/>
              <a:ahLst/>
              <a:cxnLst>
                <a:cxn ang="0">
                  <a:pos x="0" y="0"/>
                </a:cxn>
                <a:cxn ang="0">
                  <a:pos x="1" y="7"/>
                </a:cxn>
                <a:cxn ang="0">
                  <a:pos x="1" y="8"/>
                </a:cxn>
              </a:cxnLst>
              <a:rect l="0" t="0" r="r" b="b"/>
              <a:pathLst>
                <a:path w="1" h="8">
                  <a:moveTo>
                    <a:pt x="0" y="0"/>
                  </a:moveTo>
                  <a:lnTo>
                    <a:pt x="1" y="7"/>
                  </a:lnTo>
                  <a:lnTo>
                    <a:pt x="1" y="8"/>
                  </a:lnTo>
                </a:path>
              </a:pathLst>
            </a:custGeom>
            <a:noFill/>
            <a:ln w="0">
              <a:solidFill>
                <a:srgbClr val="000000"/>
              </a:solidFill>
              <a:prstDash val="solid"/>
              <a:round/>
              <a:headEnd/>
              <a:tailEnd/>
            </a:ln>
          </p:spPr>
          <p:txBody>
            <a:bodyPr/>
            <a:lstStyle/>
            <a:p>
              <a:endParaRPr lang="en-GB"/>
            </a:p>
          </p:txBody>
        </p:sp>
        <p:sp>
          <p:nvSpPr>
            <p:cNvPr id="1569" name="Line 2645"/>
            <p:cNvSpPr>
              <a:spLocks noChangeShapeType="1"/>
            </p:cNvSpPr>
            <p:nvPr/>
          </p:nvSpPr>
          <p:spPr bwMode="auto">
            <a:xfrm>
              <a:off x="2917" y="3182"/>
              <a:ext cx="1" cy="3"/>
            </a:xfrm>
            <a:prstGeom prst="line">
              <a:avLst/>
            </a:prstGeom>
            <a:noFill/>
            <a:ln w="0">
              <a:solidFill>
                <a:srgbClr val="000000"/>
              </a:solidFill>
              <a:round/>
              <a:headEnd/>
              <a:tailEnd/>
            </a:ln>
          </p:spPr>
          <p:txBody>
            <a:bodyPr/>
            <a:lstStyle/>
            <a:p>
              <a:endParaRPr lang="en-GB"/>
            </a:p>
          </p:txBody>
        </p:sp>
        <p:sp>
          <p:nvSpPr>
            <p:cNvPr id="1570" name="Freeform 2646"/>
            <p:cNvSpPr>
              <a:spLocks/>
            </p:cNvSpPr>
            <p:nvPr/>
          </p:nvSpPr>
          <p:spPr bwMode="auto">
            <a:xfrm>
              <a:off x="2917" y="3185"/>
              <a:ext cx="1" cy="2"/>
            </a:xfrm>
            <a:custGeom>
              <a:avLst/>
              <a:gdLst/>
              <a:ahLst/>
              <a:cxnLst>
                <a:cxn ang="0">
                  <a:pos x="0" y="0"/>
                </a:cxn>
                <a:cxn ang="0">
                  <a:pos x="0" y="0"/>
                </a:cxn>
                <a:cxn ang="0">
                  <a:pos x="1" y="3"/>
                </a:cxn>
              </a:cxnLst>
              <a:rect l="0" t="0" r="r" b="b"/>
              <a:pathLst>
                <a:path w="1" h="3">
                  <a:moveTo>
                    <a:pt x="0" y="0"/>
                  </a:moveTo>
                  <a:lnTo>
                    <a:pt x="0" y="0"/>
                  </a:lnTo>
                  <a:lnTo>
                    <a:pt x="1" y="3"/>
                  </a:lnTo>
                </a:path>
              </a:pathLst>
            </a:custGeom>
            <a:noFill/>
            <a:ln w="0">
              <a:solidFill>
                <a:srgbClr val="000000"/>
              </a:solidFill>
              <a:prstDash val="solid"/>
              <a:round/>
              <a:headEnd/>
              <a:tailEnd/>
            </a:ln>
          </p:spPr>
          <p:txBody>
            <a:bodyPr/>
            <a:lstStyle/>
            <a:p>
              <a:endParaRPr lang="en-GB"/>
            </a:p>
          </p:txBody>
        </p:sp>
        <p:sp>
          <p:nvSpPr>
            <p:cNvPr id="1571" name="Line 2647"/>
            <p:cNvSpPr>
              <a:spLocks noChangeShapeType="1"/>
            </p:cNvSpPr>
            <p:nvPr/>
          </p:nvSpPr>
          <p:spPr bwMode="auto">
            <a:xfrm>
              <a:off x="2919" y="3190"/>
              <a:ext cx="1" cy="1"/>
            </a:xfrm>
            <a:prstGeom prst="line">
              <a:avLst/>
            </a:prstGeom>
            <a:noFill/>
            <a:ln w="0">
              <a:solidFill>
                <a:srgbClr val="000000"/>
              </a:solidFill>
              <a:round/>
              <a:headEnd/>
              <a:tailEnd/>
            </a:ln>
          </p:spPr>
          <p:txBody>
            <a:bodyPr/>
            <a:lstStyle/>
            <a:p>
              <a:endParaRPr lang="en-GB"/>
            </a:p>
          </p:txBody>
        </p:sp>
        <p:sp>
          <p:nvSpPr>
            <p:cNvPr id="1572" name="Line 2648"/>
            <p:cNvSpPr>
              <a:spLocks noChangeShapeType="1"/>
            </p:cNvSpPr>
            <p:nvPr/>
          </p:nvSpPr>
          <p:spPr bwMode="auto">
            <a:xfrm>
              <a:off x="2919" y="3192"/>
              <a:ext cx="2" cy="7"/>
            </a:xfrm>
            <a:prstGeom prst="line">
              <a:avLst/>
            </a:prstGeom>
            <a:noFill/>
            <a:ln w="0">
              <a:solidFill>
                <a:srgbClr val="000000"/>
              </a:solidFill>
              <a:round/>
              <a:headEnd/>
              <a:tailEnd/>
            </a:ln>
          </p:spPr>
          <p:txBody>
            <a:bodyPr/>
            <a:lstStyle/>
            <a:p>
              <a:endParaRPr lang="en-GB"/>
            </a:p>
          </p:txBody>
        </p:sp>
        <p:sp>
          <p:nvSpPr>
            <p:cNvPr id="1573" name="Line 2649"/>
            <p:cNvSpPr>
              <a:spLocks noChangeShapeType="1"/>
            </p:cNvSpPr>
            <p:nvPr/>
          </p:nvSpPr>
          <p:spPr bwMode="auto">
            <a:xfrm>
              <a:off x="2921" y="3199"/>
              <a:ext cx="1" cy="3"/>
            </a:xfrm>
            <a:prstGeom prst="line">
              <a:avLst/>
            </a:prstGeom>
            <a:noFill/>
            <a:ln w="0">
              <a:solidFill>
                <a:srgbClr val="000000"/>
              </a:solidFill>
              <a:round/>
              <a:headEnd/>
              <a:tailEnd/>
            </a:ln>
          </p:spPr>
          <p:txBody>
            <a:bodyPr/>
            <a:lstStyle/>
            <a:p>
              <a:endParaRPr lang="en-GB"/>
            </a:p>
          </p:txBody>
        </p:sp>
        <p:sp>
          <p:nvSpPr>
            <p:cNvPr id="1574" name="Freeform 2650"/>
            <p:cNvSpPr>
              <a:spLocks/>
            </p:cNvSpPr>
            <p:nvPr/>
          </p:nvSpPr>
          <p:spPr bwMode="auto">
            <a:xfrm>
              <a:off x="2921" y="3202"/>
              <a:ext cx="3" cy="11"/>
            </a:xfrm>
            <a:custGeom>
              <a:avLst/>
              <a:gdLst/>
              <a:ahLst/>
              <a:cxnLst>
                <a:cxn ang="0">
                  <a:pos x="0" y="0"/>
                </a:cxn>
                <a:cxn ang="0">
                  <a:pos x="0" y="1"/>
                </a:cxn>
                <a:cxn ang="0">
                  <a:pos x="2" y="7"/>
                </a:cxn>
                <a:cxn ang="0">
                  <a:pos x="3" y="12"/>
                </a:cxn>
                <a:cxn ang="0">
                  <a:pos x="3" y="13"/>
                </a:cxn>
                <a:cxn ang="0">
                  <a:pos x="6" y="23"/>
                </a:cxn>
              </a:cxnLst>
              <a:rect l="0" t="0" r="r" b="b"/>
              <a:pathLst>
                <a:path w="6" h="23">
                  <a:moveTo>
                    <a:pt x="0" y="0"/>
                  </a:moveTo>
                  <a:lnTo>
                    <a:pt x="0" y="1"/>
                  </a:lnTo>
                  <a:lnTo>
                    <a:pt x="2" y="7"/>
                  </a:lnTo>
                  <a:lnTo>
                    <a:pt x="3" y="12"/>
                  </a:lnTo>
                  <a:lnTo>
                    <a:pt x="3" y="13"/>
                  </a:lnTo>
                  <a:lnTo>
                    <a:pt x="6" y="23"/>
                  </a:lnTo>
                </a:path>
              </a:pathLst>
            </a:custGeom>
            <a:noFill/>
            <a:ln w="0">
              <a:solidFill>
                <a:srgbClr val="000000"/>
              </a:solidFill>
              <a:prstDash val="solid"/>
              <a:round/>
              <a:headEnd/>
              <a:tailEnd/>
            </a:ln>
          </p:spPr>
          <p:txBody>
            <a:bodyPr/>
            <a:lstStyle/>
            <a:p>
              <a:endParaRPr lang="en-GB"/>
            </a:p>
          </p:txBody>
        </p:sp>
        <p:sp>
          <p:nvSpPr>
            <p:cNvPr id="1575" name="Line 2651"/>
            <p:cNvSpPr>
              <a:spLocks noChangeShapeType="1"/>
            </p:cNvSpPr>
            <p:nvPr/>
          </p:nvSpPr>
          <p:spPr bwMode="auto">
            <a:xfrm>
              <a:off x="2924" y="3213"/>
              <a:ext cx="1" cy="4"/>
            </a:xfrm>
            <a:prstGeom prst="line">
              <a:avLst/>
            </a:prstGeom>
            <a:noFill/>
            <a:ln w="0">
              <a:solidFill>
                <a:srgbClr val="000000"/>
              </a:solidFill>
              <a:round/>
              <a:headEnd/>
              <a:tailEnd/>
            </a:ln>
          </p:spPr>
          <p:txBody>
            <a:bodyPr/>
            <a:lstStyle/>
            <a:p>
              <a:endParaRPr lang="en-GB"/>
            </a:p>
          </p:txBody>
        </p:sp>
        <p:sp>
          <p:nvSpPr>
            <p:cNvPr id="1576" name="Line 2652"/>
            <p:cNvSpPr>
              <a:spLocks noChangeShapeType="1"/>
            </p:cNvSpPr>
            <p:nvPr/>
          </p:nvSpPr>
          <p:spPr bwMode="auto">
            <a:xfrm>
              <a:off x="2925" y="3217"/>
              <a:ext cx="1" cy="1"/>
            </a:xfrm>
            <a:prstGeom prst="line">
              <a:avLst/>
            </a:prstGeom>
            <a:noFill/>
            <a:ln w="0">
              <a:solidFill>
                <a:srgbClr val="000000"/>
              </a:solidFill>
              <a:round/>
              <a:headEnd/>
              <a:tailEnd/>
            </a:ln>
          </p:spPr>
          <p:txBody>
            <a:bodyPr/>
            <a:lstStyle/>
            <a:p>
              <a:endParaRPr lang="en-GB"/>
            </a:p>
          </p:txBody>
        </p:sp>
        <p:sp>
          <p:nvSpPr>
            <p:cNvPr id="1577" name="Line 2653"/>
            <p:cNvSpPr>
              <a:spLocks noChangeShapeType="1"/>
            </p:cNvSpPr>
            <p:nvPr/>
          </p:nvSpPr>
          <p:spPr bwMode="auto">
            <a:xfrm>
              <a:off x="2773" y="3216"/>
              <a:ext cx="1" cy="1"/>
            </a:xfrm>
            <a:prstGeom prst="line">
              <a:avLst/>
            </a:prstGeom>
            <a:noFill/>
            <a:ln w="0">
              <a:solidFill>
                <a:srgbClr val="000000"/>
              </a:solidFill>
              <a:round/>
              <a:headEnd/>
              <a:tailEnd/>
            </a:ln>
          </p:spPr>
          <p:txBody>
            <a:bodyPr/>
            <a:lstStyle/>
            <a:p>
              <a:endParaRPr lang="en-GB"/>
            </a:p>
          </p:txBody>
        </p:sp>
        <p:sp>
          <p:nvSpPr>
            <p:cNvPr id="1578" name="Line 2654"/>
            <p:cNvSpPr>
              <a:spLocks noChangeShapeType="1"/>
            </p:cNvSpPr>
            <p:nvPr/>
          </p:nvSpPr>
          <p:spPr bwMode="auto">
            <a:xfrm flipH="1" flipV="1">
              <a:off x="3689" y="3162"/>
              <a:ext cx="1" cy="1"/>
            </a:xfrm>
            <a:prstGeom prst="line">
              <a:avLst/>
            </a:prstGeom>
            <a:noFill/>
            <a:ln w="0">
              <a:solidFill>
                <a:srgbClr val="000000"/>
              </a:solidFill>
              <a:round/>
              <a:headEnd/>
              <a:tailEnd/>
            </a:ln>
          </p:spPr>
          <p:txBody>
            <a:bodyPr/>
            <a:lstStyle/>
            <a:p>
              <a:endParaRPr lang="en-GB"/>
            </a:p>
          </p:txBody>
        </p:sp>
        <p:sp>
          <p:nvSpPr>
            <p:cNvPr id="1579" name="Line 2655"/>
            <p:cNvSpPr>
              <a:spLocks noChangeShapeType="1"/>
            </p:cNvSpPr>
            <p:nvPr/>
          </p:nvSpPr>
          <p:spPr bwMode="auto">
            <a:xfrm flipH="1">
              <a:off x="3667" y="3137"/>
              <a:ext cx="2" cy="3"/>
            </a:xfrm>
            <a:prstGeom prst="line">
              <a:avLst/>
            </a:prstGeom>
            <a:noFill/>
            <a:ln w="0">
              <a:solidFill>
                <a:srgbClr val="000000"/>
              </a:solidFill>
              <a:round/>
              <a:headEnd/>
              <a:tailEnd/>
            </a:ln>
          </p:spPr>
          <p:txBody>
            <a:bodyPr/>
            <a:lstStyle/>
            <a:p>
              <a:endParaRPr lang="en-GB"/>
            </a:p>
          </p:txBody>
        </p:sp>
        <p:sp>
          <p:nvSpPr>
            <p:cNvPr id="1580" name="Line 2656"/>
            <p:cNvSpPr>
              <a:spLocks noChangeShapeType="1"/>
            </p:cNvSpPr>
            <p:nvPr/>
          </p:nvSpPr>
          <p:spPr bwMode="auto">
            <a:xfrm flipH="1">
              <a:off x="3664" y="3141"/>
              <a:ext cx="3" cy="15"/>
            </a:xfrm>
            <a:prstGeom prst="line">
              <a:avLst/>
            </a:prstGeom>
            <a:noFill/>
            <a:ln w="0">
              <a:solidFill>
                <a:srgbClr val="000000"/>
              </a:solidFill>
              <a:round/>
              <a:headEnd/>
              <a:tailEnd/>
            </a:ln>
          </p:spPr>
          <p:txBody>
            <a:bodyPr/>
            <a:lstStyle/>
            <a:p>
              <a:endParaRPr lang="en-GB"/>
            </a:p>
          </p:txBody>
        </p:sp>
        <p:sp>
          <p:nvSpPr>
            <p:cNvPr id="1581" name="Line 2657"/>
            <p:cNvSpPr>
              <a:spLocks noChangeShapeType="1"/>
            </p:cNvSpPr>
            <p:nvPr/>
          </p:nvSpPr>
          <p:spPr bwMode="auto">
            <a:xfrm flipH="1">
              <a:off x="3661" y="3157"/>
              <a:ext cx="3" cy="9"/>
            </a:xfrm>
            <a:prstGeom prst="line">
              <a:avLst/>
            </a:prstGeom>
            <a:noFill/>
            <a:ln w="0">
              <a:solidFill>
                <a:srgbClr val="000000"/>
              </a:solidFill>
              <a:round/>
              <a:headEnd/>
              <a:tailEnd/>
            </a:ln>
          </p:spPr>
          <p:txBody>
            <a:bodyPr/>
            <a:lstStyle/>
            <a:p>
              <a:endParaRPr lang="en-GB"/>
            </a:p>
          </p:txBody>
        </p:sp>
        <p:sp>
          <p:nvSpPr>
            <p:cNvPr id="1582" name="Line 2658"/>
            <p:cNvSpPr>
              <a:spLocks noChangeShapeType="1"/>
            </p:cNvSpPr>
            <p:nvPr/>
          </p:nvSpPr>
          <p:spPr bwMode="auto">
            <a:xfrm>
              <a:off x="3667" y="3140"/>
              <a:ext cx="1" cy="1"/>
            </a:xfrm>
            <a:prstGeom prst="line">
              <a:avLst/>
            </a:prstGeom>
            <a:noFill/>
            <a:ln w="0">
              <a:solidFill>
                <a:srgbClr val="000000"/>
              </a:solidFill>
              <a:round/>
              <a:headEnd/>
              <a:tailEnd/>
            </a:ln>
          </p:spPr>
          <p:txBody>
            <a:bodyPr/>
            <a:lstStyle/>
            <a:p>
              <a:endParaRPr lang="en-GB"/>
            </a:p>
          </p:txBody>
        </p:sp>
        <p:sp>
          <p:nvSpPr>
            <p:cNvPr id="1583" name="Freeform 2659"/>
            <p:cNvSpPr>
              <a:spLocks/>
            </p:cNvSpPr>
            <p:nvPr/>
          </p:nvSpPr>
          <p:spPr bwMode="auto">
            <a:xfrm>
              <a:off x="3667" y="3140"/>
              <a:ext cx="20" cy="4"/>
            </a:xfrm>
            <a:custGeom>
              <a:avLst/>
              <a:gdLst/>
              <a:ahLst/>
              <a:cxnLst>
                <a:cxn ang="0">
                  <a:pos x="0" y="0"/>
                </a:cxn>
                <a:cxn ang="0">
                  <a:pos x="13" y="3"/>
                </a:cxn>
                <a:cxn ang="0">
                  <a:pos x="24" y="5"/>
                </a:cxn>
                <a:cxn ang="0">
                  <a:pos x="26" y="6"/>
                </a:cxn>
                <a:cxn ang="0">
                  <a:pos x="39" y="6"/>
                </a:cxn>
              </a:cxnLst>
              <a:rect l="0" t="0" r="r" b="b"/>
              <a:pathLst>
                <a:path w="39" h="6">
                  <a:moveTo>
                    <a:pt x="0" y="0"/>
                  </a:moveTo>
                  <a:lnTo>
                    <a:pt x="13" y="3"/>
                  </a:lnTo>
                  <a:lnTo>
                    <a:pt x="24" y="5"/>
                  </a:lnTo>
                  <a:lnTo>
                    <a:pt x="26" y="6"/>
                  </a:lnTo>
                  <a:lnTo>
                    <a:pt x="39" y="6"/>
                  </a:lnTo>
                </a:path>
              </a:pathLst>
            </a:custGeom>
            <a:noFill/>
            <a:ln w="0">
              <a:solidFill>
                <a:srgbClr val="000000"/>
              </a:solidFill>
              <a:prstDash val="solid"/>
              <a:round/>
              <a:headEnd/>
              <a:tailEnd/>
            </a:ln>
          </p:spPr>
          <p:txBody>
            <a:bodyPr/>
            <a:lstStyle/>
            <a:p>
              <a:endParaRPr lang="en-GB"/>
            </a:p>
          </p:txBody>
        </p:sp>
        <p:sp>
          <p:nvSpPr>
            <p:cNvPr id="1584" name="Line 2660"/>
            <p:cNvSpPr>
              <a:spLocks noChangeShapeType="1"/>
            </p:cNvSpPr>
            <p:nvPr/>
          </p:nvSpPr>
          <p:spPr bwMode="auto">
            <a:xfrm flipH="1">
              <a:off x="3416" y="3122"/>
              <a:ext cx="2" cy="2"/>
            </a:xfrm>
            <a:prstGeom prst="line">
              <a:avLst/>
            </a:prstGeom>
            <a:noFill/>
            <a:ln w="0">
              <a:solidFill>
                <a:srgbClr val="000000"/>
              </a:solidFill>
              <a:round/>
              <a:headEnd/>
              <a:tailEnd/>
            </a:ln>
          </p:spPr>
          <p:txBody>
            <a:bodyPr/>
            <a:lstStyle/>
            <a:p>
              <a:endParaRPr lang="en-GB"/>
            </a:p>
          </p:txBody>
        </p:sp>
        <p:sp>
          <p:nvSpPr>
            <p:cNvPr id="1585" name="Freeform 2661"/>
            <p:cNvSpPr>
              <a:spLocks/>
            </p:cNvSpPr>
            <p:nvPr/>
          </p:nvSpPr>
          <p:spPr bwMode="auto">
            <a:xfrm>
              <a:off x="3390" y="3153"/>
              <a:ext cx="9" cy="10"/>
            </a:xfrm>
            <a:custGeom>
              <a:avLst/>
              <a:gdLst/>
              <a:ahLst/>
              <a:cxnLst>
                <a:cxn ang="0">
                  <a:pos x="17" y="0"/>
                </a:cxn>
                <a:cxn ang="0">
                  <a:pos x="5" y="15"/>
                </a:cxn>
                <a:cxn ang="0">
                  <a:pos x="0" y="20"/>
                </a:cxn>
              </a:cxnLst>
              <a:rect l="0" t="0" r="r" b="b"/>
              <a:pathLst>
                <a:path w="17" h="20">
                  <a:moveTo>
                    <a:pt x="17" y="0"/>
                  </a:moveTo>
                  <a:lnTo>
                    <a:pt x="5" y="15"/>
                  </a:lnTo>
                  <a:lnTo>
                    <a:pt x="0" y="20"/>
                  </a:lnTo>
                </a:path>
              </a:pathLst>
            </a:custGeom>
            <a:noFill/>
            <a:ln w="0">
              <a:solidFill>
                <a:srgbClr val="000000"/>
              </a:solidFill>
              <a:prstDash val="solid"/>
              <a:round/>
              <a:headEnd/>
              <a:tailEnd/>
            </a:ln>
          </p:spPr>
          <p:txBody>
            <a:bodyPr/>
            <a:lstStyle/>
            <a:p>
              <a:endParaRPr lang="en-GB"/>
            </a:p>
          </p:txBody>
        </p:sp>
        <p:sp>
          <p:nvSpPr>
            <p:cNvPr id="1586" name="Freeform 2662"/>
            <p:cNvSpPr>
              <a:spLocks/>
            </p:cNvSpPr>
            <p:nvPr/>
          </p:nvSpPr>
          <p:spPr bwMode="auto">
            <a:xfrm>
              <a:off x="3375" y="3171"/>
              <a:ext cx="7" cy="8"/>
            </a:xfrm>
            <a:custGeom>
              <a:avLst/>
              <a:gdLst/>
              <a:ahLst/>
              <a:cxnLst>
                <a:cxn ang="0">
                  <a:pos x="14" y="0"/>
                </a:cxn>
                <a:cxn ang="0">
                  <a:pos x="0" y="16"/>
                </a:cxn>
                <a:cxn ang="0">
                  <a:pos x="0" y="16"/>
                </a:cxn>
              </a:cxnLst>
              <a:rect l="0" t="0" r="r" b="b"/>
              <a:pathLst>
                <a:path w="14" h="16">
                  <a:moveTo>
                    <a:pt x="14" y="0"/>
                  </a:moveTo>
                  <a:lnTo>
                    <a:pt x="0" y="16"/>
                  </a:lnTo>
                  <a:lnTo>
                    <a:pt x="0" y="16"/>
                  </a:lnTo>
                </a:path>
              </a:pathLst>
            </a:custGeom>
            <a:noFill/>
            <a:ln w="0">
              <a:solidFill>
                <a:srgbClr val="000000"/>
              </a:solidFill>
              <a:prstDash val="solid"/>
              <a:round/>
              <a:headEnd/>
              <a:tailEnd/>
            </a:ln>
          </p:spPr>
          <p:txBody>
            <a:bodyPr/>
            <a:lstStyle/>
            <a:p>
              <a:endParaRPr lang="en-GB"/>
            </a:p>
          </p:txBody>
        </p:sp>
        <p:sp>
          <p:nvSpPr>
            <p:cNvPr id="1587" name="Freeform 2663"/>
            <p:cNvSpPr>
              <a:spLocks/>
            </p:cNvSpPr>
            <p:nvPr/>
          </p:nvSpPr>
          <p:spPr bwMode="auto">
            <a:xfrm>
              <a:off x="3363" y="3181"/>
              <a:ext cx="9" cy="9"/>
            </a:xfrm>
            <a:custGeom>
              <a:avLst/>
              <a:gdLst/>
              <a:ahLst/>
              <a:cxnLst>
                <a:cxn ang="0">
                  <a:pos x="17" y="0"/>
                </a:cxn>
                <a:cxn ang="0">
                  <a:pos x="6" y="11"/>
                </a:cxn>
                <a:cxn ang="0">
                  <a:pos x="0" y="16"/>
                </a:cxn>
              </a:cxnLst>
              <a:rect l="0" t="0" r="r" b="b"/>
              <a:pathLst>
                <a:path w="17" h="16">
                  <a:moveTo>
                    <a:pt x="17" y="0"/>
                  </a:moveTo>
                  <a:lnTo>
                    <a:pt x="6" y="11"/>
                  </a:lnTo>
                  <a:lnTo>
                    <a:pt x="0" y="16"/>
                  </a:lnTo>
                </a:path>
              </a:pathLst>
            </a:custGeom>
            <a:noFill/>
            <a:ln w="0">
              <a:solidFill>
                <a:srgbClr val="000000"/>
              </a:solidFill>
              <a:prstDash val="solid"/>
              <a:round/>
              <a:headEnd/>
              <a:tailEnd/>
            </a:ln>
          </p:spPr>
          <p:txBody>
            <a:bodyPr/>
            <a:lstStyle/>
            <a:p>
              <a:endParaRPr lang="en-GB"/>
            </a:p>
          </p:txBody>
        </p:sp>
        <p:sp>
          <p:nvSpPr>
            <p:cNvPr id="1588" name="Freeform 2664"/>
            <p:cNvSpPr>
              <a:spLocks/>
            </p:cNvSpPr>
            <p:nvPr/>
          </p:nvSpPr>
          <p:spPr bwMode="auto">
            <a:xfrm>
              <a:off x="3353" y="3190"/>
              <a:ext cx="10" cy="10"/>
            </a:xfrm>
            <a:custGeom>
              <a:avLst/>
              <a:gdLst/>
              <a:ahLst/>
              <a:cxnLst>
                <a:cxn ang="0">
                  <a:pos x="22" y="0"/>
                </a:cxn>
                <a:cxn ang="0">
                  <a:pos x="16" y="6"/>
                </a:cxn>
                <a:cxn ang="0">
                  <a:pos x="9" y="12"/>
                </a:cxn>
                <a:cxn ang="0">
                  <a:pos x="0" y="22"/>
                </a:cxn>
              </a:cxnLst>
              <a:rect l="0" t="0" r="r" b="b"/>
              <a:pathLst>
                <a:path w="22" h="22">
                  <a:moveTo>
                    <a:pt x="22" y="0"/>
                  </a:moveTo>
                  <a:lnTo>
                    <a:pt x="16" y="6"/>
                  </a:lnTo>
                  <a:lnTo>
                    <a:pt x="9" y="12"/>
                  </a:lnTo>
                  <a:lnTo>
                    <a:pt x="0" y="22"/>
                  </a:lnTo>
                </a:path>
              </a:pathLst>
            </a:custGeom>
            <a:noFill/>
            <a:ln w="0">
              <a:solidFill>
                <a:srgbClr val="000000"/>
              </a:solidFill>
              <a:prstDash val="solid"/>
              <a:round/>
              <a:headEnd/>
              <a:tailEnd/>
            </a:ln>
          </p:spPr>
          <p:txBody>
            <a:bodyPr/>
            <a:lstStyle/>
            <a:p>
              <a:endParaRPr lang="en-GB"/>
            </a:p>
          </p:txBody>
        </p:sp>
        <p:sp>
          <p:nvSpPr>
            <p:cNvPr id="1589" name="Freeform 2665"/>
            <p:cNvSpPr>
              <a:spLocks/>
            </p:cNvSpPr>
            <p:nvPr/>
          </p:nvSpPr>
          <p:spPr bwMode="auto">
            <a:xfrm>
              <a:off x="3343" y="3200"/>
              <a:ext cx="10" cy="10"/>
            </a:xfrm>
            <a:custGeom>
              <a:avLst/>
              <a:gdLst/>
              <a:ahLst/>
              <a:cxnLst>
                <a:cxn ang="0">
                  <a:pos x="18" y="0"/>
                </a:cxn>
                <a:cxn ang="0">
                  <a:pos x="12" y="6"/>
                </a:cxn>
                <a:cxn ang="0">
                  <a:pos x="2" y="16"/>
                </a:cxn>
                <a:cxn ang="0">
                  <a:pos x="1" y="17"/>
                </a:cxn>
                <a:cxn ang="0">
                  <a:pos x="0" y="18"/>
                </a:cxn>
              </a:cxnLst>
              <a:rect l="0" t="0" r="r" b="b"/>
              <a:pathLst>
                <a:path w="18" h="18">
                  <a:moveTo>
                    <a:pt x="18" y="0"/>
                  </a:moveTo>
                  <a:lnTo>
                    <a:pt x="12" y="6"/>
                  </a:lnTo>
                  <a:lnTo>
                    <a:pt x="2" y="16"/>
                  </a:lnTo>
                  <a:lnTo>
                    <a:pt x="1" y="17"/>
                  </a:lnTo>
                  <a:lnTo>
                    <a:pt x="0" y="18"/>
                  </a:lnTo>
                </a:path>
              </a:pathLst>
            </a:custGeom>
            <a:noFill/>
            <a:ln w="0">
              <a:solidFill>
                <a:srgbClr val="000000"/>
              </a:solidFill>
              <a:prstDash val="solid"/>
              <a:round/>
              <a:headEnd/>
              <a:tailEnd/>
            </a:ln>
          </p:spPr>
          <p:txBody>
            <a:bodyPr/>
            <a:lstStyle/>
            <a:p>
              <a:endParaRPr lang="en-GB"/>
            </a:p>
          </p:txBody>
        </p:sp>
        <p:sp>
          <p:nvSpPr>
            <p:cNvPr id="1590" name="Line 2666"/>
            <p:cNvSpPr>
              <a:spLocks noChangeShapeType="1"/>
            </p:cNvSpPr>
            <p:nvPr/>
          </p:nvSpPr>
          <p:spPr bwMode="auto">
            <a:xfrm flipH="1">
              <a:off x="3333" y="3210"/>
              <a:ext cx="10" cy="8"/>
            </a:xfrm>
            <a:prstGeom prst="line">
              <a:avLst/>
            </a:prstGeom>
            <a:noFill/>
            <a:ln w="0">
              <a:solidFill>
                <a:srgbClr val="000000"/>
              </a:solidFill>
              <a:round/>
              <a:headEnd/>
              <a:tailEnd/>
            </a:ln>
          </p:spPr>
          <p:txBody>
            <a:bodyPr/>
            <a:lstStyle/>
            <a:p>
              <a:endParaRPr lang="en-GB"/>
            </a:p>
          </p:txBody>
        </p:sp>
        <p:sp>
          <p:nvSpPr>
            <p:cNvPr id="1591" name="Line 2667"/>
            <p:cNvSpPr>
              <a:spLocks noChangeShapeType="1"/>
            </p:cNvSpPr>
            <p:nvPr/>
          </p:nvSpPr>
          <p:spPr bwMode="auto">
            <a:xfrm flipH="1">
              <a:off x="3332" y="3218"/>
              <a:ext cx="1" cy="1"/>
            </a:xfrm>
            <a:prstGeom prst="line">
              <a:avLst/>
            </a:prstGeom>
            <a:noFill/>
            <a:ln w="0">
              <a:solidFill>
                <a:srgbClr val="000000"/>
              </a:solidFill>
              <a:round/>
              <a:headEnd/>
              <a:tailEnd/>
            </a:ln>
          </p:spPr>
          <p:txBody>
            <a:bodyPr/>
            <a:lstStyle/>
            <a:p>
              <a:endParaRPr lang="en-GB"/>
            </a:p>
          </p:txBody>
        </p:sp>
        <p:sp>
          <p:nvSpPr>
            <p:cNvPr id="1592" name="Freeform 2668"/>
            <p:cNvSpPr>
              <a:spLocks/>
            </p:cNvSpPr>
            <p:nvPr/>
          </p:nvSpPr>
          <p:spPr bwMode="auto">
            <a:xfrm>
              <a:off x="3319" y="3218"/>
              <a:ext cx="13" cy="13"/>
            </a:xfrm>
            <a:custGeom>
              <a:avLst/>
              <a:gdLst/>
              <a:ahLst/>
              <a:cxnLst>
                <a:cxn ang="0">
                  <a:pos x="26" y="0"/>
                </a:cxn>
                <a:cxn ang="0">
                  <a:pos x="25" y="1"/>
                </a:cxn>
                <a:cxn ang="0">
                  <a:pos x="3" y="22"/>
                </a:cxn>
                <a:cxn ang="0">
                  <a:pos x="0" y="26"/>
                </a:cxn>
              </a:cxnLst>
              <a:rect l="0" t="0" r="r" b="b"/>
              <a:pathLst>
                <a:path w="26" h="26">
                  <a:moveTo>
                    <a:pt x="26" y="0"/>
                  </a:moveTo>
                  <a:lnTo>
                    <a:pt x="25" y="1"/>
                  </a:lnTo>
                  <a:lnTo>
                    <a:pt x="3" y="22"/>
                  </a:lnTo>
                  <a:lnTo>
                    <a:pt x="0" y="26"/>
                  </a:lnTo>
                </a:path>
              </a:pathLst>
            </a:custGeom>
            <a:noFill/>
            <a:ln w="0">
              <a:solidFill>
                <a:srgbClr val="000000"/>
              </a:solidFill>
              <a:prstDash val="solid"/>
              <a:round/>
              <a:headEnd/>
              <a:tailEnd/>
            </a:ln>
          </p:spPr>
          <p:txBody>
            <a:bodyPr/>
            <a:lstStyle/>
            <a:p>
              <a:endParaRPr lang="en-GB"/>
            </a:p>
          </p:txBody>
        </p:sp>
        <p:sp>
          <p:nvSpPr>
            <p:cNvPr id="1593" name="Freeform 2669"/>
            <p:cNvSpPr>
              <a:spLocks/>
            </p:cNvSpPr>
            <p:nvPr/>
          </p:nvSpPr>
          <p:spPr bwMode="auto">
            <a:xfrm>
              <a:off x="3302" y="3235"/>
              <a:ext cx="14" cy="14"/>
            </a:xfrm>
            <a:custGeom>
              <a:avLst/>
              <a:gdLst/>
              <a:ahLst/>
              <a:cxnLst>
                <a:cxn ang="0">
                  <a:pos x="28" y="0"/>
                </a:cxn>
                <a:cxn ang="0">
                  <a:pos x="15" y="14"/>
                </a:cxn>
                <a:cxn ang="0">
                  <a:pos x="0" y="29"/>
                </a:cxn>
              </a:cxnLst>
              <a:rect l="0" t="0" r="r" b="b"/>
              <a:pathLst>
                <a:path w="28" h="29">
                  <a:moveTo>
                    <a:pt x="28" y="0"/>
                  </a:moveTo>
                  <a:lnTo>
                    <a:pt x="15" y="14"/>
                  </a:lnTo>
                  <a:lnTo>
                    <a:pt x="0" y="29"/>
                  </a:lnTo>
                </a:path>
              </a:pathLst>
            </a:custGeom>
            <a:noFill/>
            <a:ln w="0">
              <a:solidFill>
                <a:srgbClr val="000000"/>
              </a:solidFill>
              <a:prstDash val="solid"/>
              <a:round/>
              <a:headEnd/>
              <a:tailEnd/>
            </a:ln>
          </p:spPr>
          <p:txBody>
            <a:bodyPr/>
            <a:lstStyle/>
            <a:p>
              <a:endParaRPr lang="en-GB"/>
            </a:p>
          </p:txBody>
        </p:sp>
        <p:sp>
          <p:nvSpPr>
            <p:cNvPr id="1594" name="Freeform 2670"/>
            <p:cNvSpPr>
              <a:spLocks/>
            </p:cNvSpPr>
            <p:nvPr/>
          </p:nvSpPr>
          <p:spPr bwMode="auto">
            <a:xfrm>
              <a:off x="3282" y="3249"/>
              <a:ext cx="20" cy="15"/>
            </a:xfrm>
            <a:custGeom>
              <a:avLst/>
              <a:gdLst/>
              <a:ahLst/>
              <a:cxnLst>
                <a:cxn ang="0">
                  <a:pos x="40" y="0"/>
                </a:cxn>
                <a:cxn ang="0">
                  <a:pos x="33" y="8"/>
                </a:cxn>
                <a:cxn ang="0">
                  <a:pos x="0" y="31"/>
                </a:cxn>
              </a:cxnLst>
              <a:rect l="0" t="0" r="r" b="b"/>
              <a:pathLst>
                <a:path w="40" h="31">
                  <a:moveTo>
                    <a:pt x="40" y="0"/>
                  </a:moveTo>
                  <a:lnTo>
                    <a:pt x="33" y="8"/>
                  </a:lnTo>
                  <a:lnTo>
                    <a:pt x="0" y="31"/>
                  </a:lnTo>
                </a:path>
              </a:pathLst>
            </a:custGeom>
            <a:noFill/>
            <a:ln w="0">
              <a:solidFill>
                <a:srgbClr val="000000"/>
              </a:solidFill>
              <a:prstDash val="solid"/>
              <a:round/>
              <a:headEnd/>
              <a:tailEnd/>
            </a:ln>
          </p:spPr>
          <p:txBody>
            <a:bodyPr/>
            <a:lstStyle/>
            <a:p>
              <a:endParaRPr lang="en-GB"/>
            </a:p>
          </p:txBody>
        </p:sp>
        <p:sp>
          <p:nvSpPr>
            <p:cNvPr id="1595" name="Freeform 2671"/>
            <p:cNvSpPr>
              <a:spLocks/>
            </p:cNvSpPr>
            <p:nvPr/>
          </p:nvSpPr>
          <p:spPr bwMode="auto">
            <a:xfrm>
              <a:off x="3198" y="3264"/>
              <a:ext cx="84" cy="49"/>
            </a:xfrm>
            <a:custGeom>
              <a:avLst/>
              <a:gdLst/>
              <a:ahLst/>
              <a:cxnLst>
                <a:cxn ang="0">
                  <a:pos x="168" y="0"/>
                </a:cxn>
                <a:cxn ang="0">
                  <a:pos x="109" y="41"/>
                </a:cxn>
                <a:cxn ang="0">
                  <a:pos x="0" y="96"/>
                </a:cxn>
              </a:cxnLst>
              <a:rect l="0" t="0" r="r" b="b"/>
              <a:pathLst>
                <a:path w="168" h="96">
                  <a:moveTo>
                    <a:pt x="168" y="0"/>
                  </a:moveTo>
                  <a:lnTo>
                    <a:pt x="109" y="41"/>
                  </a:lnTo>
                  <a:lnTo>
                    <a:pt x="0" y="96"/>
                  </a:lnTo>
                </a:path>
              </a:pathLst>
            </a:custGeom>
            <a:noFill/>
            <a:ln w="0">
              <a:solidFill>
                <a:srgbClr val="000000"/>
              </a:solidFill>
              <a:prstDash val="solid"/>
              <a:round/>
              <a:headEnd/>
              <a:tailEnd/>
            </a:ln>
          </p:spPr>
          <p:txBody>
            <a:bodyPr/>
            <a:lstStyle/>
            <a:p>
              <a:endParaRPr lang="en-GB"/>
            </a:p>
          </p:txBody>
        </p:sp>
        <p:sp>
          <p:nvSpPr>
            <p:cNvPr id="1596" name="Line 2672"/>
            <p:cNvSpPr>
              <a:spLocks noChangeShapeType="1"/>
            </p:cNvSpPr>
            <p:nvPr/>
          </p:nvSpPr>
          <p:spPr bwMode="auto">
            <a:xfrm flipH="1">
              <a:off x="4168" y="3060"/>
              <a:ext cx="1" cy="1"/>
            </a:xfrm>
            <a:prstGeom prst="line">
              <a:avLst/>
            </a:prstGeom>
            <a:noFill/>
            <a:ln w="0">
              <a:solidFill>
                <a:srgbClr val="000000"/>
              </a:solidFill>
              <a:round/>
              <a:headEnd/>
              <a:tailEnd/>
            </a:ln>
          </p:spPr>
          <p:txBody>
            <a:bodyPr/>
            <a:lstStyle/>
            <a:p>
              <a:endParaRPr lang="en-GB"/>
            </a:p>
          </p:txBody>
        </p:sp>
        <p:sp>
          <p:nvSpPr>
            <p:cNvPr id="1597" name="Line 2673"/>
            <p:cNvSpPr>
              <a:spLocks noChangeShapeType="1"/>
            </p:cNvSpPr>
            <p:nvPr/>
          </p:nvSpPr>
          <p:spPr bwMode="auto">
            <a:xfrm flipH="1">
              <a:off x="4134" y="3061"/>
              <a:ext cx="1" cy="1"/>
            </a:xfrm>
            <a:prstGeom prst="line">
              <a:avLst/>
            </a:prstGeom>
            <a:noFill/>
            <a:ln w="0">
              <a:solidFill>
                <a:srgbClr val="000000"/>
              </a:solidFill>
              <a:round/>
              <a:headEnd/>
              <a:tailEnd/>
            </a:ln>
          </p:spPr>
          <p:txBody>
            <a:bodyPr/>
            <a:lstStyle/>
            <a:p>
              <a:endParaRPr lang="en-GB"/>
            </a:p>
          </p:txBody>
        </p:sp>
        <p:sp>
          <p:nvSpPr>
            <p:cNvPr id="1598" name="Line 2674"/>
            <p:cNvSpPr>
              <a:spLocks noChangeShapeType="1"/>
            </p:cNvSpPr>
            <p:nvPr/>
          </p:nvSpPr>
          <p:spPr bwMode="auto">
            <a:xfrm>
              <a:off x="3075" y="3169"/>
              <a:ext cx="1" cy="1"/>
            </a:xfrm>
            <a:prstGeom prst="line">
              <a:avLst/>
            </a:prstGeom>
            <a:noFill/>
            <a:ln w="0">
              <a:solidFill>
                <a:srgbClr val="000000"/>
              </a:solidFill>
              <a:round/>
              <a:headEnd/>
              <a:tailEnd/>
            </a:ln>
          </p:spPr>
          <p:txBody>
            <a:bodyPr/>
            <a:lstStyle/>
            <a:p>
              <a:endParaRPr lang="en-GB"/>
            </a:p>
          </p:txBody>
        </p:sp>
        <p:sp>
          <p:nvSpPr>
            <p:cNvPr id="1599" name="Freeform 2675"/>
            <p:cNvSpPr>
              <a:spLocks/>
            </p:cNvSpPr>
            <p:nvPr/>
          </p:nvSpPr>
          <p:spPr bwMode="auto">
            <a:xfrm>
              <a:off x="3075" y="3169"/>
              <a:ext cx="10" cy="16"/>
            </a:xfrm>
            <a:custGeom>
              <a:avLst/>
              <a:gdLst/>
              <a:ahLst/>
              <a:cxnLst>
                <a:cxn ang="0">
                  <a:pos x="0" y="0"/>
                </a:cxn>
                <a:cxn ang="0">
                  <a:pos x="11" y="17"/>
                </a:cxn>
                <a:cxn ang="0">
                  <a:pos x="21" y="31"/>
                </a:cxn>
              </a:cxnLst>
              <a:rect l="0" t="0" r="r" b="b"/>
              <a:pathLst>
                <a:path w="21" h="31">
                  <a:moveTo>
                    <a:pt x="0" y="0"/>
                  </a:moveTo>
                  <a:lnTo>
                    <a:pt x="11" y="17"/>
                  </a:lnTo>
                  <a:lnTo>
                    <a:pt x="21" y="31"/>
                  </a:lnTo>
                </a:path>
              </a:pathLst>
            </a:custGeom>
            <a:noFill/>
            <a:ln w="0">
              <a:solidFill>
                <a:srgbClr val="000000"/>
              </a:solidFill>
              <a:prstDash val="solid"/>
              <a:round/>
              <a:headEnd/>
              <a:tailEnd/>
            </a:ln>
          </p:spPr>
          <p:txBody>
            <a:bodyPr/>
            <a:lstStyle/>
            <a:p>
              <a:endParaRPr lang="en-GB"/>
            </a:p>
          </p:txBody>
        </p:sp>
        <p:sp>
          <p:nvSpPr>
            <p:cNvPr id="1600" name="Freeform 2676"/>
            <p:cNvSpPr>
              <a:spLocks/>
            </p:cNvSpPr>
            <p:nvPr/>
          </p:nvSpPr>
          <p:spPr bwMode="auto">
            <a:xfrm>
              <a:off x="3100" y="3204"/>
              <a:ext cx="1" cy="1"/>
            </a:xfrm>
            <a:custGeom>
              <a:avLst/>
              <a:gdLst/>
              <a:ahLst/>
              <a:cxnLst>
                <a:cxn ang="0">
                  <a:pos x="0" y="0"/>
                </a:cxn>
                <a:cxn ang="0">
                  <a:pos x="1" y="0"/>
                </a:cxn>
                <a:cxn ang="0">
                  <a:pos x="3" y="3"/>
                </a:cxn>
              </a:cxnLst>
              <a:rect l="0" t="0" r="r" b="b"/>
              <a:pathLst>
                <a:path w="3" h="3">
                  <a:moveTo>
                    <a:pt x="0" y="0"/>
                  </a:moveTo>
                  <a:lnTo>
                    <a:pt x="1" y="0"/>
                  </a:lnTo>
                  <a:lnTo>
                    <a:pt x="3" y="3"/>
                  </a:lnTo>
                </a:path>
              </a:pathLst>
            </a:custGeom>
            <a:noFill/>
            <a:ln w="0">
              <a:solidFill>
                <a:srgbClr val="000000"/>
              </a:solidFill>
              <a:prstDash val="solid"/>
              <a:round/>
              <a:headEnd/>
              <a:tailEnd/>
            </a:ln>
          </p:spPr>
          <p:txBody>
            <a:bodyPr/>
            <a:lstStyle/>
            <a:p>
              <a:endParaRPr lang="en-GB"/>
            </a:p>
          </p:txBody>
        </p:sp>
        <p:sp>
          <p:nvSpPr>
            <p:cNvPr id="1601" name="Freeform 2677"/>
            <p:cNvSpPr>
              <a:spLocks/>
            </p:cNvSpPr>
            <p:nvPr/>
          </p:nvSpPr>
          <p:spPr bwMode="auto">
            <a:xfrm>
              <a:off x="3101" y="3205"/>
              <a:ext cx="9" cy="7"/>
            </a:xfrm>
            <a:custGeom>
              <a:avLst/>
              <a:gdLst/>
              <a:ahLst/>
              <a:cxnLst>
                <a:cxn ang="0">
                  <a:pos x="0" y="0"/>
                </a:cxn>
                <a:cxn ang="0">
                  <a:pos x="8" y="6"/>
                </a:cxn>
                <a:cxn ang="0">
                  <a:pos x="11" y="9"/>
                </a:cxn>
                <a:cxn ang="0">
                  <a:pos x="13" y="11"/>
                </a:cxn>
                <a:cxn ang="0">
                  <a:pos x="18" y="13"/>
                </a:cxn>
              </a:cxnLst>
              <a:rect l="0" t="0" r="r" b="b"/>
              <a:pathLst>
                <a:path w="18" h="13">
                  <a:moveTo>
                    <a:pt x="0" y="0"/>
                  </a:moveTo>
                  <a:lnTo>
                    <a:pt x="8" y="6"/>
                  </a:lnTo>
                  <a:lnTo>
                    <a:pt x="11" y="9"/>
                  </a:lnTo>
                  <a:lnTo>
                    <a:pt x="13" y="11"/>
                  </a:lnTo>
                  <a:lnTo>
                    <a:pt x="18" y="13"/>
                  </a:lnTo>
                </a:path>
              </a:pathLst>
            </a:custGeom>
            <a:noFill/>
            <a:ln w="0">
              <a:solidFill>
                <a:srgbClr val="000000"/>
              </a:solidFill>
              <a:prstDash val="solid"/>
              <a:round/>
              <a:headEnd/>
              <a:tailEnd/>
            </a:ln>
          </p:spPr>
          <p:txBody>
            <a:bodyPr/>
            <a:lstStyle/>
            <a:p>
              <a:endParaRPr lang="en-GB"/>
            </a:p>
          </p:txBody>
        </p:sp>
        <p:sp>
          <p:nvSpPr>
            <p:cNvPr id="1602" name="Freeform 2678"/>
            <p:cNvSpPr>
              <a:spLocks/>
            </p:cNvSpPr>
            <p:nvPr/>
          </p:nvSpPr>
          <p:spPr bwMode="auto">
            <a:xfrm>
              <a:off x="3110" y="3212"/>
              <a:ext cx="13" cy="6"/>
            </a:xfrm>
            <a:custGeom>
              <a:avLst/>
              <a:gdLst/>
              <a:ahLst/>
              <a:cxnLst>
                <a:cxn ang="0">
                  <a:pos x="0" y="0"/>
                </a:cxn>
                <a:cxn ang="0">
                  <a:pos x="0" y="1"/>
                </a:cxn>
                <a:cxn ang="0">
                  <a:pos x="7" y="4"/>
                </a:cxn>
                <a:cxn ang="0">
                  <a:pos x="10" y="5"/>
                </a:cxn>
                <a:cxn ang="0">
                  <a:pos x="17" y="8"/>
                </a:cxn>
                <a:cxn ang="0">
                  <a:pos x="20" y="9"/>
                </a:cxn>
                <a:cxn ang="0">
                  <a:pos x="26" y="13"/>
                </a:cxn>
              </a:cxnLst>
              <a:rect l="0" t="0" r="r" b="b"/>
              <a:pathLst>
                <a:path w="26" h="13">
                  <a:moveTo>
                    <a:pt x="0" y="0"/>
                  </a:moveTo>
                  <a:lnTo>
                    <a:pt x="0" y="1"/>
                  </a:lnTo>
                  <a:lnTo>
                    <a:pt x="7" y="4"/>
                  </a:lnTo>
                  <a:lnTo>
                    <a:pt x="10" y="5"/>
                  </a:lnTo>
                  <a:lnTo>
                    <a:pt x="17" y="8"/>
                  </a:lnTo>
                  <a:lnTo>
                    <a:pt x="20" y="9"/>
                  </a:lnTo>
                  <a:lnTo>
                    <a:pt x="26" y="13"/>
                  </a:lnTo>
                </a:path>
              </a:pathLst>
            </a:custGeom>
            <a:noFill/>
            <a:ln w="0">
              <a:solidFill>
                <a:srgbClr val="000000"/>
              </a:solidFill>
              <a:prstDash val="solid"/>
              <a:round/>
              <a:headEnd/>
              <a:tailEnd/>
            </a:ln>
          </p:spPr>
          <p:txBody>
            <a:bodyPr/>
            <a:lstStyle/>
            <a:p>
              <a:endParaRPr lang="en-GB"/>
            </a:p>
          </p:txBody>
        </p:sp>
        <p:sp>
          <p:nvSpPr>
            <p:cNvPr id="1603" name="Freeform 2679"/>
            <p:cNvSpPr>
              <a:spLocks/>
            </p:cNvSpPr>
            <p:nvPr/>
          </p:nvSpPr>
          <p:spPr bwMode="auto">
            <a:xfrm>
              <a:off x="3123" y="3218"/>
              <a:ext cx="10" cy="6"/>
            </a:xfrm>
            <a:custGeom>
              <a:avLst/>
              <a:gdLst/>
              <a:ahLst/>
              <a:cxnLst>
                <a:cxn ang="0">
                  <a:pos x="0" y="0"/>
                </a:cxn>
                <a:cxn ang="0">
                  <a:pos x="0" y="0"/>
                </a:cxn>
                <a:cxn ang="0">
                  <a:pos x="6" y="4"/>
                </a:cxn>
                <a:cxn ang="0">
                  <a:pos x="12" y="7"/>
                </a:cxn>
                <a:cxn ang="0">
                  <a:pos x="16" y="9"/>
                </a:cxn>
                <a:cxn ang="0">
                  <a:pos x="17" y="9"/>
                </a:cxn>
                <a:cxn ang="0">
                  <a:pos x="20" y="11"/>
                </a:cxn>
              </a:cxnLst>
              <a:rect l="0" t="0" r="r" b="b"/>
              <a:pathLst>
                <a:path w="20" h="11">
                  <a:moveTo>
                    <a:pt x="0" y="0"/>
                  </a:moveTo>
                  <a:lnTo>
                    <a:pt x="0" y="0"/>
                  </a:lnTo>
                  <a:lnTo>
                    <a:pt x="6" y="4"/>
                  </a:lnTo>
                  <a:lnTo>
                    <a:pt x="12" y="7"/>
                  </a:lnTo>
                  <a:lnTo>
                    <a:pt x="16" y="9"/>
                  </a:lnTo>
                  <a:lnTo>
                    <a:pt x="17" y="9"/>
                  </a:lnTo>
                  <a:lnTo>
                    <a:pt x="20" y="11"/>
                  </a:lnTo>
                </a:path>
              </a:pathLst>
            </a:custGeom>
            <a:noFill/>
            <a:ln w="0">
              <a:solidFill>
                <a:srgbClr val="000000"/>
              </a:solidFill>
              <a:prstDash val="solid"/>
              <a:round/>
              <a:headEnd/>
              <a:tailEnd/>
            </a:ln>
          </p:spPr>
          <p:txBody>
            <a:bodyPr/>
            <a:lstStyle/>
            <a:p>
              <a:endParaRPr lang="en-GB"/>
            </a:p>
          </p:txBody>
        </p:sp>
        <p:sp>
          <p:nvSpPr>
            <p:cNvPr id="1604" name="Freeform 2680"/>
            <p:cNvSpPr>
              <a:spLocks/>
            </p:cNvSpPr>
            <p:nvPr/>
          </p:nvSpPr>
          <p:spPr bwMode="auto">
            <a:xfrm>
              <a:off x="3133" y="3224"/>
              <a:ext cx="21" cy="8"/>
            </a:xfrm>
            <a:custGeom>
              <a:avLst/>
              <a:gdLst/>
              <a:ahLst/>
              <a:cxnLst>
                <a:cxn ang="0">
                  <a:pos x="0" y="0"/>
                </a:cxn>
                <a:cxn ang="0">
                  <a:pos x="7" y="3"/>
                </a:cxn>
                <a:cxn ang="0">
                  <a:pos x="43" y="17"/>
                </a:cxn>
              </a:cxnLst>
              <a:rect l="0" t="0" r="r" b="b"/>
              <a:pathLst>
                <a:path w="43" h="17">
                  <a:moveTo>
                    <a:pt x="0" y="0"/>
                  </a:moveTo>
                  <a:lnTo>
                    <a:pt x="7" y="3"/>
                  </a:lnTo>
                  <a:lnTo>
                    <a:pt x="43" y="17"/>
                  </a:lnTo>
                </a:path>
              </a:pathLst>
            </a:custGeom>
            <a:noFill/>
            <a:ln w="0">
              <a:solidFill>
                <a:srgbClr val="000000"/>
              </a:solidFill>
              <a:prstDash val="solid"/>
              <a:round/>
              <a:headEnd/>
              <a:tailEnd/>
            </a:ln>
          </p:spPr>
          <p:txBody>
            <a:bodyPr/>
            <a:lstStyle/>
            <a:p>
              <a:endParaRPr lang="en-GB"/>
            </a:p>
          </p:txBody>
        </p:sp>
        <p:sp>
          <p:nvSpPr>
            <p:cNvPr id="1605" name="Freeform 2681"/>
            <p:cNvSpPr>
              <a:spLocks/>
            </p:cNvSpPr>
            <p:nvPr/>
          </p:nvSpPr>
          <p:spPr bwMode="auto">
            <a:xfrm>
              <a:off x="3154" y="3232"/>
              <a:ext cx="27" cy="10"/>
            </a:xfrm>
            <a:custGeom>
              <a:avLst/>
              <a:gdLst/>
              <a:ahLst/>
              <a:cxnLst>
                <a:cxn ang="0">
                  <a:pos x="0" y="0"/>
                </a:cxn>
                <a:cxn ang="0">
                  <a:pos x="2" y="0"/>
                </a:cxn>
                <a:cxn ang="0">
                  <a:pos x="54" y="18"/>
                </a:cxn>
              </a:cxnLst>
              <a:rect l="0" t="0" r="r" b="b"/>
              <a:pathLst>
                <a:path w="54" h="18">
                  <a:moveTo>
                    <a:pt x="0" y="0"/>
                  </a:moveTo>
                  <a:lnTo>
                    <a:pt x="2" y="0"/>
                  </a:lnTo>
                  <a:lnTo>
                    <a:pt x="54" y="18"/>
                  </a:lnTo>
                </a:path>
              </a:pathLst>
            </a:custGeom>
            <a:noFill/>
            <a:ln w="0">
              <a:solidFill>
                <a:srgbClr val="000000"/>
              </a:solidFill>
              <a:prstDash val="solid"/>
              <a:round/>
              <a:headEnd/>
              <a:tailEnd/>
            </a:ln>
          </p:spPr>
          <p:txBody>
            <a:bodyPr/>
            <a:lstStyle/>
            <a:p>
              <a:endParaRPr lang="en-GB"/>
            </a:p>
          </p:txBody>
        </p:sp>
        <p:sp>
          <p:nvSpPr>
            <p:cNvPr id="1606" name="Line 2682"/>
            <p:cNvSpPr>
              <a:spLocks noChangeShapeType="1"/>
            </p:cNvSpPr>
            <p:nvPr/>
          </p:nvSpPr>
          <p:spPr bwMode="auto">
            <a:xfrm>
              <a:off x="3181" y="3242"/>
              <a:ext cx="5" cy="1"/>
            </a:xfrm>
            <a:prstGeom prst="line">
              <a:avLst/>
            </a:prstGeom>
            <a:noFill/>
            <a:ln w="0">
              <a:solidFill>
                <a:srgbClr val="000000"/>
              </a:solidFill>
              <a:round/>
              <a:headEnd/>
              <a:tailEnd/>
            </a:ln>
          </p:spPr>
          <p:txBody>
            <a:bodyPr/>
            <a:lstStyle/>
            <a:p>
              <a:endParaRPr lang="en-GB"/>
            </a:p>
          </p:txBody>
        </p:sp>
        <p:sp>
          <p:nvSpPr>
            <p:cNvPr id="1607" name="Line 2683"/>
            <p:cNvSpPr>
              <a:spLocks noChangeShapeType="1"/>
            </p:cNvSpPr>
            <p:nvPr/>
          </p:nvSpPr>
          <p:spPr bwMode="auto">
            <a:xfrm>
              <a:off x="2957" y="3179"/>
              <a:ext cx="1" cy="1"/>
            </a:xfrm>
            <a:prstGeom prst="line">
              <a:avLst/>
            </a:prstGeom>
            <a:noFill/>
            <a:ln w="0">
              <a:solidFill>
                <a:srgbClr val="000000"/>
              </a:solidFill>
              <a:round/>
              <a:headEnd/>
              <a:tailEnd/>
            </a:ln>
          </p:spPr>
          <p:txBody>
            <a:bodyPr/>
            <a:lstStyle/>
            <a:p>
              <a:endParaRPr lang="en-GB"/>
            </a:p>
          </p:txBody>
        </p:sp>
        <p:sp>
          <p:nvSpPr>
            <p:cNvPr id="1608" name="Line 2684"/>
            <p:cNvSpPr>
              <a:spLocks noChangeShapeType="1"/>
            </p:cNvSpPr>
            <p:nvPr/>
          </p:nvSpPr>
          <p:spPr bwMode="auto">
            <a:xfrm>
              <a:off x="2959" y="3188"/>
              <a:ext cx="1" cy="2"/>
            </a:xfrm>
            <a:prstGeom prst="line">
              <a:avLst/>
            </a:prstGeom>
            <a:noFill/>
            <a:ln w="0">
              <a:solidFill>
                <a:srgbClr val="000000"/>
              </a:solidFill>
              <a:round/>
              <a:headEnd/>
              <a:tailEnd/>
            </a:ln>
          </p:spPr>
          <p:txBody>
            <a:bodyPr/>
            <a:lstStyle/>
            <a:p>
              <a:endParaRPr lang="en-GB"/>
            </a:p>
          </p:txBody>
        </p:sp>
        <p:sp>
          <p:nvSpPr>
            <p:cNvPr id="1609" name="Line 2685"/>
            <p:cNvSpPr>
              <a:spLocks noChangeShapeType="1"/>
            </p:cNvSpPr>
            <p:nvPr/>
          </p:nvSpPr>
          <p:spPr bwMode="auto">
            <a:xfrm>
              <a:off x="2961" y="3196"/>
              <a:ext cx="1" cy="3"/>
            </a:xfrm>
            <a:prstGeom prst="line">
              <a:avLst/>
            </a:prstGeom>
            <a:noFill/>
            <a:ln w="0">
              <a:solidFill>
                <a:srgbClr val="000000"/>
              </a:solidFill>
              <a:round/>
              <a:headEnd/>
              <a:tailEnd/>
            </a:ln>
          </p:spPr>
          <p:txBody>
            <a:bodyPr/>
            <a:lstStyle/>
            <a:p>
              <a:endParaRPr lang="en-GB"/>
            </a:p>
          </p:txBody>
        </p:sp>
        <p:sp>
          <p:nvSpPr>
            <p:cNvPr id="1610" name="Line 2686"/>
            <p:cNvSpPr>
              <a:spLocks noChangeShapeType="1"/>
            </p:cNvSpPr>
            <p:nvPr/>
          </p:nvSpPr>
          <p:spPr bwMode="auto">
            <a:xfrm>
              <a:off x="2962" y="3199"/>
              <a:ext cx="1" cy="2"/>
            </a:xfrm>
            <a:prstGeom prst="line">
              <a:avLst/>
            </a:prstGeom>
            <a:noFill/>
            <a:ln w="0">
              <a:solidFill>
                <a:srgbClr val="000000"/>
              </a:solidFill>
              <a:round/>
              <a:headEnd/>
              <a:tailEnd/>
            </a:ln>
          </p:spPr>
          <p:txBody>
            <a:bodyPr/>
            <a:lstStyle/>
            <a:p>
              <a:endParaRPr lang="en-GB"/>
            </a:p>
          </p:txBody>
        </p:sp>
        <p:sp>
          <p:nvSpPr>
            <p:cNvPr id="1611" name="Line 2687"/>
            <p:cNvSpPr>
              <a:spLocks noChangeShapeType="1"/>
            </p:cNvSpPr>
            <p:nvPr/>
          </p:nvSpPr>
          <p:spPr bwMode="auto">
            <a:xfrm>
              <a:off x="2966" y="3208"/>
              <a:ext cx="1" cy="2"/>
            </a:xfrm>
            <a:prstGeom prst="line">
              <a:avLst/>
            </a:prstGeom>
            <a:noFill/>
            <a:ln w="0">
              <a:solidFill>
                <a:srgbClr val="000000"/>
              </a:solidFill>
              <a:round/>
              <a:headEnd/>
              <a:tailEnd/>
            </a:ln>
          </p:spPr>
          <p:txBody>
            <a:bodyPr/>
            <a:lstStyle/>
            <a:p>
              <a:endParaRPr lang="en-GB"/>
            </a:p>
          </p:txBody>
        </p:sp>
        <p:sp>
          <p:nvSpPr>
            <p:cNvPr id="1612" name="Freeform 2688"/>
            <p:cNvSpPr>
              <a:spLocks/>
            </p:cNvSpPr>
            <p:nvPr/>
          </p:nvSpPr>
          <p:spPr bwMode="auto">
            <a:xfrm>
              <a:off x="2966" y="3210"/>
              <a:ext cx="4" cy="9"/>
            </a:xfrm>
            <a:custGeom>
              <a:avLst/>
              <a:gdLst/>
              <a:ahLst/>
              <a:cxnLst>
                <a:cxn ang="0">
                  <a:pos x="0" y="0"/>
                </a:cxn>
                <a:cxn ang="0">
                  <a:pos x="5" y="12"/>
                </a:cxn>
                <a:cxn ang="0">
                  <a:pos x="8" y="19"/>
                </a:cxn>
                <a:cxn ang="0">
                  <a:pos x="8" y="20"/>
                </a:cxn>
              </a:cxnLst>
              <a:rect l="0" t="0" r="r" b="b"/>
              <a:pathLst>
                <a:path w="8" h="20">
                  <a:moveTo>
                    <a:pt x="0" y="0"/>
                  </a:moveTo>
                  <a:lnTo>
                    <a:pt x="5" y="12"/>
                  </a:lnTo>
                  <a:lnTo>
                    <a:pt x="8" y="19"/>
                  </a:lnTo>
                  <a:lnTo>
                    <a:pt x="8" y="20"/>
                  </a:lnTo>
                </a:path>
              </a:pathLst>
            </a:custGeom>
            <a:noFill/>
            <a:ln w="0">
              <a:solidFill>
                <a:srgbClr val="000000"/>
              </a:solidFill>
              <a:prstDash val="solid"/>
              <a:round/>
              <a:headEnd/>
              <a:tailEnd/>
            </a:ln>
          </p:spPr>
          <p:txBody>
            <a:bodyPr/>
            <a:lstStyle/>
            <a:p>
              <a:endParaRPr lang="en-GB"/>
            </a:p>
          </p:txBody>
        </p:sp>
        <p:sp>
          <p:nvSpPr>
            <p:cNvPr id="1613" name="Freeform 2689"/>
            <p:cNvSpPr>
              <a:spLocks/>
            </p:cNvSpPr>
            <p:nvPr/>
          </p:nvSpPr>
          <p:spPr bwMode="auto">
            <a:xfrm>
              <a:off x="2970" y="3219"/>
              <a:ext cx="2" cy="6"/>
            </a:xfrm>
            <a:custGeom>
              <a:avLst/>
              <a:gdLst/>
              <a:ahLst/>
              <a:cxnLst>
                <a:cxn ang="0">
                  <a:pos x="0" y="0"/>
                </a:cxn>
                <a:cxn ang="0">
                  <a:pos x="3" y="11"/>
                </a:cxn>
                <a:cxn ang="0">
                  <a:pos x="3" y="12"/>
                </a:cxn>
              </a:cxnLst>
              <a:rect l="0" t="0" r="r" b="b"/>
              <a:pathLst>
                <a:path w="3" h="12">
                  <a:moveTo>
                    <a:pt x="0" y="0"/>
                  </a:moveTo>
                  <a:lnTo>
                    <a:pt x="3" y="11"/>
                  </a:lnTo>
                  <a:lnTo>
                    <a:pt x="3" y="12"/>
                  </a:lnTo>
                </a:path>
              </a:pathLst>
            </a:custGeom>
            <a:noFill/>
            <a:ln w="0">
              <a:solidFill>
                <a:srgbClr val="000000"/>
              </a:solidFill>
              <a:prstDash val="solid"/>
              <a:round/>
              <a:headEnd/>
              <a:tailEnd/>
            </a:ln>
          </p:spPr>
          <p:txBody>
            <a:bodyPr/>
            <a:lstStyle/>
            <a:p>
              <a:endParaRPr lang="en-GB"/>
            </a:p>
          </p:txBody>
        </p:sp>
        <p:sp>
          <p:nvSpPr>
            <p:cNvPr id="1614" name="Freeform 2690"/>
            <p:cNvSpPr>
              <a:spLocks/>
            </p:cNvSpPr>
            <p:nvPr/>
          </p:nvSpPr>
          <p:spPr bwMode="auto">
            <a:xfrm>
              <a:off x="2972" y="3225"/>
              <a:ext cx="5" cy="11"/>
            </a:xfrm>
            <a:custGeom>
              <a:avLst/>
              <a:gdLst/>
              <a:ahLst/>
              <a:cxnLst>
                <a:cxn ang="0">
                  <a:pos x="0" y="0"/>
                </a:cxn>
                <a:cxn ang="0">
                  <a:pos x="2" y="4"/>
                </a:cxn>
                <a:cxn ang="0">
                  <a:pos x="6" y="13"/>
                </a:cxn>
                <a:cxn ang="0">
                  <a:pos x="8" y="17"/>
                </a:cxn>
                <a:cxn ang="0">
                  <a:pos x="11" y="20"/>
                </a:cxn>
              </a:cxnLst>
              <a:rect l="0" t="0" r="r" b="b"/>
              <a:pathLst>
                <a:path w="11" h="20">
                  <a:moveTo>
                    <a:pt x="0" y="0"/>
                  </a:moveTo>
                  <a:lnTo>
                    <a:pt x="2" y="4"/>
                  </a:lnTo>
                  <a:lnTo>
                    <a:pt x="6" y="13"/>
                  </a:lnTo>
                  <a:lnTo>
                    <a:pt x="8" y="17"/>
                  </a:lnTo>
                  <a:lnTo>
                    <a:pt x="11" y="20"/>
                  </a:lnTo>
                </a:path>
              </a:pathLst>
            </a:custGeom>
            <a:noFill/>
            <a:ln w="0">
              <a:solidFill>
                <a:srgbClr val="000000"/>
              </a:solidFill>
              <a:prstDash val="solid"/>
              <a:round/>
              <a:headEnd/>
              <a:tailEnd/>
            </a:ln>
          </p:spPr>
          <p:txBody>
            <a:bodyPr/>
            <a:lstStyle/>
            <a:p>
              <a:endParaRPr lang="en-GB"/>
            </a:p>
          </p:txBody>
        </p:sp>
        <p:sp>
          <p:nvSpPr>
            <p:cNvPr id="1615" name="Freeform 2691"/>
            <p:cNvSpPr>
              <a:spLocks/>
            </p:cNvSpPr>
            <p:nvPr/>
          </p:nvSpPr>
          <p:spPr bwMode="auto">
            <a:xfrm>
              <a:off x="2977" y="3236"/>
              <a:ext cx="3" cy="4"/>
            </a:xfrm>
            <a:custGeom>
              <a:avLst/>
              <a:gdLst/>
              <a:ahLst/>
              <a:cxnLst>
                <a:cxn ang="0">
                  <a:pos x="0" y="0"/>
                </a:cxn>
                <a:cxn ang="0">
                  <a:pos x="7" y="9"/>
                </a:cxn>
                <a:cxn ang="0">
                  <a:pos x="7" y="9"/>
                </a:cxn>
              </a:cxnLst>
              <a:rect l="0" t="0" r="r" b="b"/>
              <a:pathLst>
                <a:path w="7" h="9">
                  <a:moveTo>
                    <a:pt x="0" y="0"/>
                  </a:moveTo>
                  <a:lnTo>
                    <a:pt x="7" y="9"/>
                  </a:lnTo>
                  <a:lnTo>
                    <a:pt x="7" y="9"/>
                  </a:lnTo>
                </a:path>
              </a:pathLst>
            </a:custGeom>
            <a:noFill/>
            <a:ln w="0">
              <a:solidFill>
                <a:srgbClr val="000000"/>
              </a:solidFill>
              <a:prstDash val="solid"/>
              <a:round/>
              <a:headEnd/>
              <a:tailEnd/>
            </a:ln>
          </p:spPr>
          <p:txBody>
            <a:bodyPr/>
            <a:lstStyle/>
            <a:p>
              <a:endParaRPr lang="en-GB"/>
            </a:p>
          </p:txBody>
        </p:sp>
        <p:sp>
          <p:nvSpPr>
            <p:cNvPr id="1616" name="Line 2692"/>
            <p:cNvSpPr>
              <a:spLocks noChangeShapeType="1"/>
            </p:cNvSpPr>
            <p:nvPr/>
          </p:nvSpPr>
          <p:spPr bwMode="auto">
            <a:xfrm>
              <a:off x="2980" y="3240"/>
              <a:ext cx="1" cy="1"/>
            </a:xfrm>
            <a:prstGeom prst="line">
              <a:avLst/>
            </a:prstGeom>
            <a:noFill/>
            <a:ln w="0">
              <a:solidFill>
                <a:srgbClr val="000000"/>
              </a:solidFill>
              <a:round/>
              <a:headEnd/>
              <a:tailEnd/>
            </a:ln>
          </p:spPr>
          <p:txBody>
            <a:bodyPr/>
            <a:lstStyle/>
            <a:p>
              <a:endParaRPr lang="en-GB"/>
            </a:p>
          </p:txBody>
        </p:sp>
        <p:sp>
          <p:nvSpPr>
            <p:cNvPr id="1617" name="Line 2693"/>
            <p:cNvSpPr>
              <a:spLocks noChangeShapeType="1"/>
            </p:cNvSpPr>
            <p:nvPr/>
          </p:nvSpPr>
          <p:spPr bwMode="auto">
            <a:xfrm>
              <a:off x="3016" y="3267"/>
              <a:ext cx="3" cy="2"/>
            </a:xfrm>
            <a:prstGeom prst="line">
              <a:avLst/>
            </a:prstGeom>
            <a:noFill/>
            <a:ln w="0">
              <a:solidFill>
                <a:srgbClr val="000000"/>
              </a:solidFill>
              <a:round/>
              <a:headEnd/>
              <a:tailEnd/>
            </a:ln>
          </p:spPr>
          <p:txBody>
            <a:bodyPr/>
            <a:lstStyle/>
            <a:p>
              <a:endParaRPr lang="en-GB"/>
            </a:p>
          </p:txBody>
        </p:sp>
        <p:sp>
          <p:nvSpPr>
            <p:cNvPr id="1618" name="Line 2694"/>
            <p:cNvSpPr>
              <a:spLocks noChangeShapeType="1"/>
            </p:cNvSpPr>
            <p:nvPr/>
          </p:nvSpPr>
          <p:spPr bwMode="auto">
            <a:xfrm>
              <a:off x="3019" y="3269"/>
              <a:ext cx="13" cy="7"/>
            </a:xfrm>
            <a:prstGeom prst="line">
              <a:avLst/>
            </a:prstGeom>
            <a:noFill/>
            <a:ln w="0">
              <a:solidFill>
                <a:srgbClr val="000000"/>
              </a:solidFill>
              <a:round/>
              <a:headEnd/>
              <a:tailEnd/>
            </a:ln>
          </p:spPr>
          <p:txBody>
            <a:bodyPr/>
            <a:lstStyle/>
            <a:p>
              <a:endParaRPr lang="en-GB"/>
            </a:p>
          </p:txBody>
        </p:sp>
        <p:sp>
          <p:nvSpPr>
            <p:cNvPr id="1619" name="Freeform 2695"/>
            <p:cNvSpPr>
              <a:spLocks/>
            </p:cNvSpPr>
            <p:nvPr/>
          </p:nvSpPr>
          <p:spPr bwMode="auto">
            <a:xfrm>
              <a:off x="2916" y="3237"/>
              <a:ext cx="78" cy="90"/>
            </a:xfrm>
            <a:custGeom>
              <a:avLst/>
              <a:gdLst/>
              <a:ahLst/>
              <a:cxnLst>
                <a:cxn ang="0">
                  <a:pos x="157" y="179"/>
                </a:cxn>
                <a:cxn ang="0">
                  <a:pos x="104" y="142"/>
                </a:cxn>
                <a:cxn ang="0">
                  <a:pos x="91" y="130"/>
                </a:cxn>
                <a:cxn ang="0">
                  <a:pos x="57" y="100"/>
                </a:cxn>
                <a:cxn ang="0">
                  <a:pos x="23" y="42"/>
                </a:cxn>
                <a:cxn ang="0">
                  <a:pos x="19" y="34"/>
                </a:cxn>
                <a:cxn ang="0">
                  <a:pos x="3" y="5"/>
                </a:cxn>
                <a:cxn ang="0">
                  <a:pos x="0" y="0"/>
                </a:cxn>
              </a:cxnLst>
              <a:rect l="0" t="0" r="r" b="b"/>
              <a:pathLst>
                <a:path w="157" h="179">
                  <a:moveTo>
                    <a:pt x="157" y="179"/>
                  </a:moveTo>
                  <a:lnTo>
                    <a:pt x="104" y="142"/>
                  </a:lnTo>
                  <a:lnTo>
                    <a:pt x="91" y="130"/>
                  </a:lnTo>
                  <a:lnTo>
                    <a:pt x="57" y="100"/>
                  </a:lnTo>
                  <a:lnTo>
                    <a:pt x="23" y="42"/>
                  </a:lnTo>
                  <a:lnTo>
                    <a:pt x="19" y="34"/>
                  </a:lnTo>
                  <a:lnTo>
                    <a:pt x="3" y="5"/>
                  </a:lnTo>
                  <a:lnTo>
                    <a:pt x="0" y="0"/>
                  </a:lnTo>
                </a:path>
              </a:pathLst>
            </a:custGeom>
            <a:noFill/>
            <a:ln w="0">
              <a:solidFill>
                <a:srgbClr val="000000"/>
              </a:solidFill>
              <a:prstDash val="solid"/>
              <a:round/>
              <a:headEnd/>
              <a:tailEnd/>
            </a:ln>
          </p:spPr>
          <p:txBody>
            <a:bodyPr/>
            <a:lstStyle/>
            <a:p>
              <a:endParaRPr lang="en-GB"/>
            </a:p>
          </p:txBody>
        </p:sp>
        <p:sp>
          <p:nvSpPr>
            <p:cNvPr id="1620" name="Line 2696"/>
            <p:cNvSpPr>
              <a:spLocks noChangeShapeType="1"/>
            </p:cNvSpPr>
            <p:nvPr/>
          </p:nvSpPr>
          <p:spPr bwMode="auto">
            <a:xfrm flipH="1" flipV="1">
              <a:off x="2907" y="3210"/>
              <a:ext cx="9" cy="27"/>
            </a:xfrm>
            <a:prstGeom prst="line">
              <a:avLst/>
            </a:prstGeom>
            <a:noFill/>
            <a:ln w="0">
              <a:solidFill>
                <a:srgbClr val="000000"/>
              </a:solidFill>
              <a:round/>
              <a:headEnd/>
              <a:tailEnd/>
            </a:ln>
          </p:spPr>
          <p:txBody>
            <a:bodyPr/>
            <a:lstStyle/>
            <a:p>
              <a:endParaRPr lang="en-GB"/>
            </a:p>
          </p:txBody>
        </p:sp>
        <p:sp>
          <p:nvSpPr>
            <p:cNvPr id="1621" name="Freeform 2697"/>
            <p:cNvSpPr>
              <a:spLocks/>
            </p:cNvSpPr>
            <p:nvPr/>
          </p:nvSpPr>
          <p:spPr bwMode="auto">
            <a:xfrm>
              <a:off x="2902" y="3194"/>
              <a:ext cx="5" cy="16"/>
            </a:xfrm>
            <a:custGeom>
              <a:avLst/>
              <a:gdLst/>
              <a:ahLst/>
              <a:cxnLst>
                <a:cxn ang="0">
                  <a:pos x="9" y="32"/>
                </a:cxn>
                <a:cxn ang="0">
                  <a:pos x="1" y="4"/>
                </a:cxn>
                <a:cxn ang="0">
                  <a:pos x="0" y="0"/>
                </a:cxn>
              </a:cxnLst>
              <a:rect l="0" t="0" r="r" b="b"/>
              <a:pathLst>
                <a:path w="9" h="32">
                  <a:moveTo>
                    <a:pt x="9" y="32"/>
                  </a:moveTo>
                  <a:lnTo>
                    <a:pt x="1" y="4"/>
                  </a:lnTo>
                  <a:lnTo>
                    <a:pt x="0" y="0"/>
                  </a:lnTo>
                </a:path>
              </a:pathLst>
            </a:custGeom>
            <a:noFill/>
            <a:ln w="0">
              <a:solidFill>
                <a:srgbClr val="000000"/>
              </a:solidFill>
              <a:prstDash val="solid"/>
              <a:round/>
              <a:headEnd/>
              <a:tailEnd/>
            </a:ln>
          </p:spPr>
          <p:txBody>
            <a:bodyPr/>
            <a:lstStyle/>
            <a:p>
              <a:endParaRPr lang="en-GB"/>
            </a:p>
          </p:txBody>
        </p:sp>
        <p:sp>
          <p:nvSpPr>
            <p:cNvPr id="1622" name="Line 2698"/>
            <p:cNvSpPr>
              <a:spLocks noChangeShapeType="1"/>
            </p:cNvSpPr>
            <p:nvPr/>
          </p:nvSpPr>
          <p:spPr bwMode="auto">
            <a:xfrm flipV="1">
              <a:off x="2902" y="3186"/>
              <a:ext cx="1" cy="3"/>
            </a:xfrm>
            <a:prstGeom prst="line">
              <a:avLst/>
            </a:prstGeom>
            <a:noFill/>
            <a:ln w="0">
              <a:solidFill>
                <a:srgbClr val="000000"/>
              </a:solidFill>
              <a:round/>
              <a:headEnd/>
              <a:tailEnd/>
            </a:ln>
          </p:spPr>
          <p:txBody>
            <a:bodyPr/>
            <a:lstStyle/>
            <a:p>
              <a:endParaRPr lang="en-GB"/>
            </a:p>
          </p:txBody>
        </p:sp>
        <p:sp>
          <p:nvSpPr>
            <p:cNvPr id="1623" name="Line 2699"/>
            <p:cNvSpPr>
              <a:spLocks noChangeShapeType="1"/>
            </p:cNvSpPr>
            <p:nvPr/>
          </p:nvSpPr>
          <p:spPr bwMode="auto">
            <a:xfrm flipH="1" flipV="1">
              <a:off x="2901" y="3180"/>
              <a:ext cx="1" cy="6"/>
            </a:xfrm>
            <a:prstGeom prst="line">
              <a:avLst/>
            </a:prstGeom>
            <a:noFill/>
            <a:ln w="0">
              <a:solidFill>
                <a:srgbClr val="000000"/>
              </a:solidFill>
              <a:round/>
              <a:headEnd/>
              <a:tailEnd/>
            </a:ln>
          </p:spPr>
          <p:txBody>
            <a:bodyPr/>
            <a:lstStyle/>
            <a:p>
              <a:endParaRPr lang="en-GB"/>
            </a:p>
          </p:txBody>
        </p:sp>
        <p:sp>
          <p:nvSpPr>
            <p:cNvPr id="1624" name="Line 2700"/>
            <p:cNvSpPr>
              <a:spLocks noChangeShapeType="1"/>
            </p:cNvSpPr>
            <p:nvPr/>
          </p:nvSpPr>
          <p:spPr bwMode="auto">
            <a:xfrm flipV="1">
              <a:off x="2901" y="3179"/>
              <a:ext cx="1" cy="1"/>
            </a:xfrm>
            <a:prstGeom prst="line">
              <a:avLst/>
            </a:prstGeom>
            <a:noFill/>
            <a:ln w="0">
              <a:solidFill>
                <a:srgbClr val="000000"/>
              </a:solidFill>
              <a:round/>
              <a:headEnd/>
              <a:tailEnd/>
            </a:ln>
          </p:spPr>
          <p:txBody>
            <a:bodyPr/>
            <a:lstStyle/>
            <a:p>
              <a:endParaRPr lang="en-GB"/>
            </a:p>
          </p:txBody>
        </p:sp>
        <p:sp>
          <p:nvSpPr>
            <p:cNvPr id="1625" name="Line 2701"/>
            <p:cNvSpPr>
              <a:spLocks noChangeShapeType="1"/>
            </p:cNvSpPr>
            <p:nvPr/>
          </p:nvSpPr>
          <p:spPr bwMode="auto">
            <a:xfrm flipH="1" flipV="1">
              <a:off x="2899" y="3168"/>
              <a:ext cx="1" cy="5"/>
            </a:xfrm>
            <a:prstGeom prst="line">
              <a:avLst/>
            </a:prstGeom>
            <a:noFill/>
            <a:ln w="0">
              <a:solidFill>
                <a:srgbClr val="000000"/>
              </a:solidFill>
              <a:round/>
              <a:headEnd/>
              <a:tailEnd/>
            </a:ln>
          </p:spPr>
          <p:txBody>
            <a:bodyPr/>
            <a:lstStyle/>
            <a:p>
              <a:endParaRPr lang="en-GB"/>
            </a:p>
          </p:txBody>
        </p:sp>
        <p:sp>
          <p:nvSpPr>
            <p:cNvPr id="1626" name="Freeform 2702"/>
            <p:cNvSpPr>
              <a:spLocks/>
            </p:cNvSpPr>
            <p:nvPr/>
          </p:nvSpPr>
          <p:spPr bwMode="auto">
            <a:xfrm>
              <a:off x="2898" y="3157"/>
              <a:ext cx="1" cy="8"/>
            </a:xfrm>
            <a:custGeom>
              <a:avLst/>
              <a:gdLst/>
              <a:ahLst/>
              <a:cxnLst>
                <a:cxn ang="0">
                  <a:pos x="1" y="15"/>
                </a:cxn>
                <a:cxn ang="0">
                  <a:pos x="0" y="6"/>
                </a:cxn>
                <a:cxn ang="0">
                  <a:pos x="0" y="0"/>
                </a:cxn>
              </a:cxnLst>
              <a:rect l="0" t="0" r="r" b="b"/>
              <a:pathLst>
                <a:path w="1" h="15">
                  <a:moveTo>
                    <a:pt x="1" y="15"/>
                  </a:moveTo>
                  <a:lnTo>
                    <a:pt x="0" y="6"/>
                  </a:lnTo>
                  <a:lnTo>
                    <a:pt x="0" y="0"/>
                  </a:lnTo>
                </a:path>
              </a:pathLst>
            </a:custGeom>
            <a:noFill/>
            <a:ln w="0">
              <a:solidFill>
                <a:srgbClr val="000000"/>
              </a:solidFill>
              <a:prstDash val="solid"/>
              <a:round/>
              <a:headEnd/>
              <a:tailEnd/>
            </a:ln>
          </p:spPr>
          <p:txBody>
            <a:bodyPr/>
            <a:lstStyle/>
            <a:p>
              <a:endParaRPr lang="en-GB"/>
            </a:p>
          </p:txBody>
        </p:sp>
        <p:sp>
          <p:nvSpPr>
            <p:cNvPr id="1627" name="Freeform 2703"/>
            <p:cNvSpPr>
              <a:spLocks/>
            </p:cNvSpPr>
            <p:nvPr/>
          </p:nvSpPr>
          <p:spPr bwMode="auto">
            <a:xfrm>
              <a:off x="2897" y="3150"/>
              <a:ext cx="1" cy="7"/>
            </a:xfrm>
            <a:custGeom>
              <a:avLst/>
              <a:gdLst/>
              <a:ahLst/>
              <a:cxnLst>
                <a:cxn ang="0">
                  <a:pos x="2" y="13"/>
                </a:cxn>
                <a:cxn ang="0">
                  <a:pos x="1" y="6"/>
                </a:cxn>
                <a:cxn ang="0">
                  <a:pos x="0" y="0"/>
                </a:cxn>
              </a:cxnLst>
              <a:rect l="0" t="0" r="r" b="b"/>
              <a:pathLst>
                <a:path w="2" h="13">
                  <a:moveTo>
                    <a:pt x="2" y="13"/>
                  </a:moveTo>
                  <a:lnTo>
                    <a:pt x="1" y="6"/>
                  </a:lnTo>
                  <a:lnTo>
                    <a:pt x="0" y="0"/>
                  </a:lnTo>
                </a:path>
              </a:pathLst>
            </a:custGeom>
            <a:noFill/>
            <a:ln w="0">
              <a:solidFill>
                <a:srgbClr val="000000"/>
              </a:solidFill>
              <a:prstDash val="solid"/>
              <a:round/>
              <a:headEnd/>
              <a:tailEnd/>
            </a:ln>
          </p:spPr>
          <p:txBody>
            <a:bodyPr/>
            <a:lstStyle/>
            <a:p>
              <a:endParaRPr lang="en-GB"/>
            </a:p>
          </p:txBody>
        </p:sp>
        <p:sp>
          <p:nvSpPr>
            <p:cNvPr id="1628" name="Line 2704"/>
            <p:cNvSpPr>
              <a:spLocks noChangeShapeType="1"/>
            </p:cNvSpPr>
            <p:nvPr/>
          </p:nvSpPr>
          <p:spPr bwMode="auto">
            <a:xfrm>
              <a:off x="2897" y="3145"/>
              <a:ext cx="1" cy="1"/>
            </a:xfrm>
            <a:prstGeom prst="line">
              <a:avLst/>
            </a:prstGeom>
            <a:noFill/>
            <a:ln w="0">
              <a:solidFill>
                <a:srgbClr val="000000"/>
              </a:solidFill>
              <a:round/>
              <a:headEnd/>
              <a:tailEnd/>
            </a:ln>
          </p:spPr>
          <p:txBody>
            <a:bodyPr/>
            <a:lstStyle/>
            <a:p>
              <a:endParaRPr lang="en-GB"/>
            </a:p>
          </p:txBody>
        </p:sp>
        <p:sp>
          <p:nvSpPr>
            <p:cNvPr id="1629" name="Line 2705"/>
            <p:cNvSpPr>
              <a:spLocks noChangeShapeType="1"/>
            </p:cNvSpPr>
            <p:nvPr/>
          </p:nvSpPr>
          <p:spPr bwMode="auto">
            <a:xfrm>
              <a:off x="3169" y="3171"/>
              <a:ext cx="1" cy="1"/>
            </a:xfrm>
            <a:prstGeom prst="line">
              <a:avLst/>
            </a:prstGeom>
            <a:noFill/>
            <a:ln w="0">
              <a:solidFill>
                <a:srgbClr val="000000"/>
              </a:solidFill>
              <a:round/>
              <a:headEnd/>
              <a:tailEnd/>
            </a:ln>
          </p:spPr>
          <p:txBody>
            <a:bodyPr/>
            <a:lstStyle/>
            <a:p>
              <a:endParaRPr lang="en-GB"/>
            </a:p>
          </p:txBody>
        </p:sp>
        <p:sp>
          <p:nvSpPr>
            <p:cNvPr id="1630" name="Line 2706"/>
            <p:cNvSpPr>
              <a:spLocks noChangeShapeType="1"/>
            </p:cNvSpPr>
            <p:nvPr/>
          </p:nvSpPr>
          <p:spPr bwMode="auto">
            <a:xfrm>
              <a:off x="3169" y="3172"/>
              <a:ext cx="4" cy="6"/>
            </a:xfrm>
            <a:prstGeom prst="line">
              <a:avLst/>
            </a:prstGeom>
            <a:noFill/>
            <a:ln w="0">
              <a:solidFill>
                <a:srgbClr val="000000"/>
              </a:solidFill>
              <a:round/>
              <a:headEnd/>
              <a:tailEnd/>
            </a:ln>
          </p:spPr>
          <p:txBody>
            <a:bodyPr/>
            <a:lstStyle/>
            <a:p>
              <a:endParaRPr lang="en-GB"/>
            </a:p>
          </p:txBody>
        </p:sp>
        <p:sp>
          <p:nvSpPr>
            <p:cNvPr id="1631" name="Line 2707"/>
            <p:cNvSpPr>
              <a:spLocks noChangeShapeType="1"/>
            </p:cNvSpPr>
            <p:nvPr/>
          </p:nvSpPr>
          <p:spPr bwMode="auto">
            <a:xfrm>
              <a:off x="3193" y="3206"/>
              <a:ext cx="2" cy="5"/>
            </a:xfrm>
            <a:prstGeom prst="line">
              <a:avLst/>
            </a:prstGeom>
            <a:noFill/>
            <a:ln w="0">
              <a:solidFill>
                <a:srgbClr val="000000"/>
              </a:solidFill>
              <a:round/>
              <a:headEnd/>
              <a:tailEnd/>
            </a:ln>
          </p:spPr>
          <p:txBody>
            <a:bodyPr/>
            <a:lstStyle/>
            <a:p>
              <a:endParaRPr lang="en-GB"/>
            </a:p>
          </p:txBody>
        </p:sp>
        <p:sp>
          <p:nvSpPr>
            <p:cNvPr id="1632" name="Line 2708"/>
            <p:cNvSpPr>
              <a:spLocks noChangeShapeType="1"/>
            </p:cNvSpPr>
            <p:nvPr/>
          </p:nvSpPr>
          <p:spPr bwMode="auto">
            <a:xfrm>
              <a:off x="3195" y="3211"/>
              <a:ext cx="4" cy="4"/>
            </a:xfrm>
            <a:prstGeom prst="line">
              <a:avLst/>
            </a:prstGeom>
            <a:noFill/>
            <a:ln w="0">
              <a:solidFill>
                <a:srgbClr val="000000"/>
              </a:solidFill>
              <a:round/>
              <a:headEnd/>
              <a:tailEnd/>
            </a:ln>
          </p:spPr>
          <p:txBody>
            <a:bodyPr/>
            <a:lstStyle/>
            <a:p>
              <a:endParaRPr lang="en-GB"/>
            </a:p>
          </p:txBody>
        </p:sp>
        <p:sp>
          <p:nvSpPr>
            <p:cNvPr id="1633" name="Freeform 2709"/>
            <p:cNvSpPr>
              <a:spLocks/>
            </p:cNvSpPr>
            <p:nvPr/>
          </p:nvSpPr>
          <p:spPr bwMode="auto">
            <a:xfrm>
              <a:off x="3199" y="3215"/>
              <a:ext cx="5" cy="4"/>
            </a:xfrm>
            <a:custGeom>
              <a:avLst/>
              <a:gdLst/>
              <a:ahLst/>
              <a:cxnLst>
                <a:cxn ang="0">
                  <a:pos x="0" y="0"/>
                </a:cxn>
                <a:cxn ang="0">
                  <a:pos x="4" y="4"/>
                </a:cxn>
                <a:cxn ang="0">
                  <a:pos x="10" y="10"/>
                </a:cxn>
              </a:cxnLst>
              <a:rect l="0" t="0" r="r" b="b"/>
              <a:pathLst>
                <a:path w="10" h="10">
                  <a:moveTo>
                    <a:pt x="0" y="0"/>
                  </a:moveTo>
                  <a:lnTo>
                    <a:pt x="4" y="4"/>
                  </a:lnTo>
                  <a:lnTo>
                    <a:pt x="10" y="10"/>
                  </a:lnTo>
                </a:path>
              </a:pathLst>
            </a:custGeom>
            <a:noFill/>
            <a:ln w="0">
              <a:solidFill>
                <a:srgbClr val="000000"/>
              </a:solidFill>
              <a:prstDash val="solid"/>
              <a:round/>
              <a:headEnd/>
              <a:tailEnd/>
            </a:ln>
          </p:spPr>
          <p:txBody>
            <a:bodyPr/>
            <a:lstStyle/>
            <a:p>
              <a:endParaRPr lang="en-GB"/>
            </a:p>
          </p:txBody>
        </p:sp>
        <p:sp>
          <p:nvSpPr>
            <p:cNvPr id="1634" name="Freeform 2710"/>
            <p:cNvSpPr>
              <a:spLocks/>
            </p:cNvSpPr>
            <p:nvPr/>
          </p:nvSpPr>
          <p:spPr bwMode="auto">
            <a:xfrm>
              <a:off x="3204" y="3219"/>
              <a:ext cx="7" cy="6"/>
            </a:xfrm>
            <a:custGeom>
              <a:avLst/>
              <a:gdLst/>
              <a:ahLst/>
              <a:cxnLst>
                <a:cxn ang="0">
                  <a:pos x="0" y="0"/>
                </a:cxn>
                <a:cxn ang="0">
                  <a:pos x="0" y="1"/>
                </a:cxn>
                <a:cxn ang="0">
                  <a:pos x="10" y="10"/>
                </a:cxn>
                <a:cxn ang="0">
                  <a:pos x="13" y="12"/>
                </a:cxn>
              </a:cxnLst>
              <a:rect l="0" t="0" r="r" b="b"/>
              <a:pathLst>
                <a:path w="13" h="12">
                  <a:moveTo>
                    <a:pt x="0" y="0"/>
                  </a:moveTo>
                  <a:lnTo>
                    <a:pt x="0" y="1"/>
                  </a:lnTo>
                  <a:lnTo>
                    <a:pt x="10" y="10"/>
                  </a:lnTo>
                  <a:lnTo>
                    <a:pt x="13" y="12"/>
                  </a:lnTo>
                </a:path>
              </a:pathLst>
            </a:custGeom>
            <a:noFill/>
            <a:ln w="0">
              <a:solidFill>
                <a:srgbClr val="000000"/>
              </a:solidFill>
              <a:prstDash val="solid"/>
              <a:round/>
              <a:headEnd/>
              <a:tailEnd/>
            </a:ln>
          </p:spPr>
          <p:txBody>
            <a:bodyPr/>
            <a:lstStyle/>
            <a:p>
              <a:endParaRPr lang="en-GB"/>
            </a:p>
          </p:txBody>
        </p:sp>
        <p:sp>
          <p:nvSpPr>
            <p:cNvPr id="1635" name="Freeform 2711"/>
            <p:cNvSpPr>
              <a:spLocks/>
            </p:cNvSpPr>
            <p:nvPr/>
          </p:nvSpPr>
          <p:spPr bwMode="auto">
            <a:xfrm>
              <a:off x="3211" y="3225"/>
              <a:ext cx="6" cy="5"/>
            </a:xfrm>
            <a:custGeom>
              <a:avLst/>
              <a:gdLst/>
              <a:ahLst/>
              <a:cxnLst>
                <a:cxn ang="0">
                  <a:pos x="0" y="0"/>
                </a:cxn>
                <a:cxn ang="0">
                  <a:pos x="6" y="5"/>
                </a:cxn>
                <a:cxn ang="0">
                  <a:pos x="12" y="10"/>
                </a:cxn>
              </a:cxnLst>
              <a:rect l="0" t="0" r="r" b="b"/>
              <a:pathLst>
                <a:path w="12" h="10">
                  <a:moveTo>
                    <a:pt x="0" y="0"/>
                  </a:moveTo>
                  <a:lnTo>
                    <a:pt x="6" y="5"/>
                  </a:lnTo>
                  <a:lnTo>
                    <a:pt x="12" y="10"/>
                  </a:lnTo>
                </a:path>
              </a:pathLst>
            </a:custGeom>
            <a:noFill/>
            <a:ln w="0">
              <a:solidFill>
                <a:srgbClr val="000000"/>
              </a:solidFill>
              <a:prstDash val="solid"/>
              <a:round/>
              <a:headEnd/>
              <a:tailEnd/>
            </a:ln>
          </p:spPr>
          <p:txBody>
            <a:bodyPr/>
            <a:lstStyle/>
            <a:p>
              <a:endParaRPr lang="en-GB"/>
            </a:p>
          </p:txBody>
        </p:sp>
        <p:sp>
          <p:nvSpPr>
            <p:cNvPr id="1636" name="Line 2712"/>
            <p:cNvSpPr>
              <a:spLocks noChangeShapeType="1"/>
            </p:cNvSpPr>
            <p:nvPr/>
          </p:nvSpPr>
          <p:spPr bwMode="auto">
            <a:xfrm>
              <a:off x="3217" y="3230"/>
              <a:ext cx="9" cy="7"/>
            </a:xfrm>
            <a:prstGeom prst="line">
              <a:avLst/>
            </a:prstGeom>
            <a:noFill/>
            <a:ln w="0">
              <a:solidFill>
                <a:srgbClr val="000000"/>
              </a:solidFill>
              <a:round/>
              <a:headEnd/>
              <a:tailEnd/>
            </a:ln>
          </p:spPr>
          <p:txBody>
            <a:bodyPr/>
            <a:lstStyle/>
            <a:p>
              <a:endParaRPr lang="en-GB"/>
            </a:p>
          </p:txBody>
        </p:sp>
        <p:sp>
          <p:nvSpPr>
            <p:cNvPr id="1637" name="Line 2713"/>
            <p:cNvSpPr>
              <a:spLocks noChangeShapeType="1"/>
            </p:cNvSpPr>
            <p:nvPr/>
          </p:nvSpPr>
          <p:spPr bwMode="auto">
            <a:xfrm>
              <a:off x="3226" y="3237"/>
              <a:ext cx="6" cy="6"/>
            </a:xfrm>
            <a:prstGeom prst="line">
              <a:avLst/>
            </a:prstGeom>
            <a:noFill/>
            <a:ln w="0">
              <a:solidFill>
                <a:srgbClr val="000000"/>
              </a:solidFill>
              <a:round/>
              <a:headEnd/>
              <a:tailEnd/>
            </a:ln>
          </p:spPr>
          <p:txBody>
            <a:bodyPr/>
            <a:lstStyle/>
            <a:p>
              <a:endParaRPr lang="en-GB"/>
            </a:p>
          </p:txBody>
        </p:sp>
        <p:sp>
          <p:nvSpPr>
            <p:cNvPr id="1638" name="Line 2714"/>
            <p:cNvSpPr>
              <a:spLocks noChangeShapeType="1"/>
            </p:cNvSpPr>
            <p:nvPr/>
          </p:nvSpPr>
          <p:spPr bwMode="auto">
            <a:xfrm>
              <a:off x="3232" y="3243"/>
              <a:ext cx="9" cy="4"/>
            </a:xfrm>
            <a:prstGeom prst="line">
              <a:avLst/>
            </a:prstGeom>
            <a:noFill/>
            <a:ln w="0">
              <a:solidFill>
                <a:srgbClr val="000000"/>
              </a:solidFill>
              <a:round/>
              <a:headEnd/>
              <a:tailEnd/>
            </a:ln>
          </p:spPr>
          <p:txBody>
            <a:bodyPr/>
            <a:lstStyle/>
            <a:p>
              <a:endParaRPr lang="en-GB"/>
            </a:p>
          </p:txBody>
        </p:sp>
        <p:sp>
          <p:nvSpPr>
            <p:cNvPr id="1639" name="Freeform 2715"/>
            <p:cNvSpPr>
              <a:spLocks/>
            </p:cNvSpPr>
            <p:nvPr/>
          </p:nvSpPr>
          <p:spPr bwMode="auto">
            <a:xfrm>
              <a:off x="2834" y="3152"/>
              <a:ext cx="3" cy="8"/>
            </a:xfrm>
            <a:custGeom>
              <a:avLst/>
              <a:gdLst/>
              <a:ahLst/>
              <a:cxnLst>
                <a:cxn ang="0">
                  <a:pos x="5" y="0"/>
                </a:cxn>
                <a:cxn ang="0">
                  <a:pos x="5" y="0"/>
                </a:cxn>
                <a:cxn ang="0">
                  <a:pos x="0" y="18"/>
                </a:cxn>
              </a:cxnLst>
              <a:rect l="0" t="0" r="r" b="b"/>
              <a:pathLst>
                <a:path w="5" h="18">
                  <a:moveTo>
                    <a:pt x="5" y="0"/>
                  </a:moveTo>
                  <a:lnTo>
                    <a:pt x="5" y="0"/>
                  </a:lnTo>
                  <a:lnTo>
                    <a:pt x="0" y="18"/>
                  </a:lnTo>
                </a:path>
              </a:pathLst>
            </a:custGeom>
            <a:noFill/>
            <a:ln w="0">
              <a:solidFill>
                <a:srgbClr val="000000"/>
              </a:solidFill>
              <a:prstDash val="solid"/>
              <a:round/>
              <a:headEnd/>
              <a:tailEnd/>
            </a:ln>
          </p:spPr>
          <p:txBody>
            <a:bodyPr/>
            <a:lstStyle/>
            <a:p>
              <a:endParaRPr lang="en-GB"/>
            </a:p>
          </p:txBody>
        </p:sp>
        <p:sp>
          <p:nvSpPr>
            <p:cNvPr id="1640" name="Freeform 2716"/>
            <p:cNvSpPr>
              <a:spLocks/>
            </p:cNvSpPr>
            <p:nvPr/>
          </p:nvSpPr>
          <p:spPr bwMode="auto">
            <a:xfrm>
              <a:off x="2833" y="3160"/>
              <a:ext cx="1" cy="4"/>
            </a:xfrm>
            <a:custGeom>
              <a:avLst/>
              <a:gdLst/>
              <a:ahLst/>
              <a:cxnLst>
                <a:cxn ang="0">
                  <a:pos x="2" y="0"/>
                </a:cxn>
                <a:cxn ang="0">
                  <a:pos x="1" y="1"/>
                </a:cxn>
                <a:cxn ang="0">
                  <a:pos x="0" y="7"/>
                </a:cxn>
              </a:cxnLst>
              <a:rect l="0" t="0" r="r" b="b"/>
              <a:pathLst>
                <a:path w="2" h="7">
                  <a:moveTo>
                    <a:pt x="2" y="0"/>
                  </a:moveTo>
                  <a:lnTo>
                    <a:pt x="1" y="1"/>
                  </a:lnTo>
                  <a:lnTo>
                    <a:pt x="0" y="7"/>
                  </a:lnTo>
                </a:path>
              </a:pathLst>
            </a:custGeom>
            <a:noFill/>
            <a:ln w="0">
              <a:solidFill>
                <a:srgbClr val="000000"/>
              </a:solidFill>
              <a:prstDash val="solid"/>
              <a:round/>
              <a:headEnd/>
              <a:tailEnd/>
            </a:ln>
          </p:spPr>
          <p:txBody>
            <a:bodyPr/>
            <a:lstStyle/>
            <a:p>
              <a:endParaRPr lang="en-GB"/>
            </a:p>
          </p:txBody>
        </p:sp>
        <p:sp>
          <p:nvSpPr>
            <p:cNvPr id="1641" name="Line 2717"/>
            <p:cNvSpPr>
              <a:spLocks noChangeShapeType="1"/>
            </p:cNvSpPr>
            <p:nvPr/>
          </p:nvSpPr>
          <p:spPr bwMode="auto">
            <a:xfrm flipH="1">
              <a:off x="2829" y="3172"/>
              <a:ext cx="1" cy="1"/>
            </a:xfrm>
            <a:prstGeom prst="line">
              <a:avLst/>
            </a:prstGeom>
            <a:noFill/>
            <a:ln w="0">
              <a:solidFill>
                <a:srgbClr val="000000"/>
              </a:solidFill>
              <a:round/>
              <a:headEnd/>
              <a:tailEnd/>
            </a:ln>
          </p:spPr>
          <p:txBody>
            <a:bodyPr/>
            <a:lstStyle/>
            <a:p>
              <a:endParaRPr lang="en-GB"/>
            </a:p>
          </p:txBody>
        </p:sp>
        <p:sp>
          <p:nvSpPr>
            <p:cNvPr id="1642" name="Freeform 2718"/>
            <p:cNvSpPr>
              <a:spLocks/>
            </p:cNvSpPr>
            <p:nvPr/>
          </p:nvSpPr>
          <p:spPr bwMode="auto">
            <a:xfrm>
              <a:off x="2815" y="3197"/>
              <a:ext cx="6" cy="16"/>
            </a:xfrm>
            <a:custGeom>
              <a:avLst/>
              <a:gdLst/>
              <a:ahLst/>
              <a:cxnLst>
                <a:cxn ang="0">
                  <a:pos x="13" y="0"/>
                </a:cxn>
                <a:cxn ang="0">
                  <a:pos x="12" y="4"/>
                </a:cxn>
                <a:cxn ang="0">
                  <a:pos x="11" y="7"/>
                </a:cxn>
                <a:cxn ang="0">
                  <a:pos x="3" y="30"/>
                </a:cxn>
                <a:cxn ang="0">
                  <a:pos x="0" y="34"/>
                </a:cxn>
              </a:cxnLst>
              <a:rect l="0" t="0" r="r" b="b"/>
              <a:pathLst>
                <a:path w="13" h="34">
                  <a:moveTo>
                    <a:pt x="13" y="0"/>
                  </a:moveTo>
                  <a:lnTo>
                    <a:pt x="12" y="4"/>
                  </a:lnTo>
                  <a:lnTo>
                    <a:pt x="11" y="7"/>
                  </a:lnTo>
                  <a:lnTo>
                    <a:pt x="3" y="30"/>
                  </a:lnTo>
                  <a:lnTo>
                    <a:pt x="0" y="34"/>
                  </a:lnTo>
                </a:path>
              </a:pathLst>
            </a:custGeom>
            <a:noFill/>
            <a:ln w="0">
              <a:solidFill>
                <a:srgbClr val="000000"/>
              </a:solidFill>
              <a:prstDash val="solid"/>
              <a:round/>
              <a:headEnd/>
              <a:tailEnd/>
            </a:ln>
          </p:spPr>
          <p:txBody>
            <a:bodyPr/>
            <a:lstStyle/>
            <a:p>
              <a:endParaRPr lang="en-GB"/>
            </a:p>
          </p:txBody>
        </p:sp>
        <p:sp>
          <p:nvSpPr>
            <p:cNvPr id="1643" name="Freeform 2719"/>
            <p:cNvSpPr>
              <a:spLocks/>
            </p:cNvSpPr>
            <p:nvPr/>
          </p:nvSpPr>
          <p:spPr bwMode="auto">
            <a:xfrm>
              <a:off x="2799" y="3224"/>
              <a:ext cx="9" cy="14"/>
            </a:xfrm>
            <a:custGeom>
              <a:avLst/>
              <a:gdLst/>
              <a:ahLst/>
              <a:cxnLst>
                <a:cxn ang="0">
                  <a:pos x="20" y="0"/>
                </a:cxn>
                <a:cxn ang="0">
                  <a:pos x="19" y="3"/>
                </a:cxn>
                <a:cxn ang="0">
                  <a:pos x="15" y="9"/>
                </a:cxn>
                <a:cxn ang="0">
                  <a:pos x="13" y="10"/>
                </a:cxn>
                <a:cxn ang="0">
                  <a:pos x="4" y="22"/>
                </a:cxn>
                <a:cxn ang="0">
                  <a:pos x="0" y="27"/>
                </a:cxn>
              </a:cxnLst>
              <a:rect l="0" t="0" r="r" b="b"/>
              <a:pathLst>
                <a:path w="20" h="27">
                  <a:moveTo>
                    <a:pt x="20" y="0"/>
                  </a:moveTo>
                  <a:lnTo>
                    <a:pt x="19" y="3"/>
                  </a:lnTo>
                  <a:lnTo>
                    <a:pt x="15" y="9"/>
                  </a:lnTo>
                  <a:lnTo>
                    <a:pt x="13" y="10"/>
                  </a:lnTo>
                  <a:lnTo>
                    <a:pt x="4" y="22"/>
                  </a:lnTo>
                  <a:lnTo>
                    <a:pt x="0" y="27"/>
                  </a:lnTo>
                </a:path>
              </a:pathLst>
            </a:custGeom>
            <a:noFill/>
            <a:ln w="0">
              <a:solidFill>
                <a:srgbClr val="000000"/>
              </a:solidFill>
              <a:prstDash val="solid"/>
              <a:round/>
              <a:headEnd/>
              <a:tailEnd/>
            </a:ln>
          </p:spPr>
          <p:txBody>
            <a:bodyPr/>
            <a:lstStyle/>
            <a:p>
              <a:endParaRPr lang="en-GB"/>
            </a:p>
          </p:txBody>
        </p:sp>
        <p:sp>
          <p:nvSpPr>
            <p:cNvPr id="1644" name="Freeform 2720"/>
            <p:cNvSpPr>
              <a:spLocks/>
            </p:cNvSpPr>
            <p:nvPr/>
          </p:nvSpPr>
          <p:spPr bwMode="auto">
            <a:xfrm>
              <a:off x="2773" y="3238"/>
              <a:ext cx="26" cy="21"/>
            </a:xfrm>
            <a:custGeom>
              <a:avLst/>
              <a:gdLst/>
              <a:ahLst/>
              <a:cxnLst>
                <a:cxn ang="0">
                  <a:pos x="52" y="0"/>
                </a:cxn>
                <a:cxn ang="0">
                  <a:pos x="38" y="16"/>
                </a:cxn>
                <a:cxn ang="0">
                  <a:pos x="35" y="18"/>
                </a:cxn>
                <a:cxn ang="0">
                  <a:pos x="0" y="42"/>
                </a:cxn>
              </a:cxnLst>
              <a:rect l="0" t="0" r="r" b="b"/>
              <a:pathLst>
                <a:path w="52" h="42">
                  <a:moveTo>
                    <a:pt x="52" y="0"/>
                  </a:moveTo>
                  <a:lnTo>
                    <a:pt x="38" y="16"/>
                  </a:lnTo>
                  <a:lnTo>
                    <a:pt x="35" y="18"/>
                  </a:lnTo>
                  <a:lnTo>
                    <a:pt x="0" y="42"/>
                  </a:lnTo>
                </a:path>
              </a:pathLst>
            </a:custGeom>
            <a:noFill/>
            <a:ln w="0">
              <a:solidFill>
                <a:srgbClr val="000000"/>
              </a:solidFill>
              <a:prstDash val="solid"/>
              <a:round/>
              <a:headEnd/>
              <a:tailEnd/>
            </a:ln>
          </p:spPr>
          <p:txBody>
            <a:bodyPr/>
            <a:lstStyle/>
            <a:p>
              <a:endParaRPr lang="en-GB"/>
            </a:p>
          </p:txBody>
        </p:sp>
        <p:sp>
          <p:nvSpPr>
            <p:cNvPr id="1645" name="Line 2721"/>
            <p:cNvSpPr>
              <a:spLocks noChangeShapeType="1"/>
            </p:cNvSpPr>
            <p:nvPr/>
          </p:nvSpPr>
          <p:spPr bwMode="auto">
            <a:xfrm flipH="1">
              <a:off x="2772" y="3259"/>
              <a:ext cx="1" cy="1"/>
            </a:xfrm>
            <a:prstGeom prst="line">
              <a:avLst/>
            </a:prstGeom>
            <a:noFill/>
            <a:ln w="0">
              <a:solidFill>
                <a:srgbClr val="000000"/>
              </a:solidFill>
              <a:round/>
              <a:headEnd/>
              <a:tailEnd/>
            </a:ln>
          </p:spPr>
          <p:txBody>
            <a:bodyPr/>
            <a:lstStyle/>
            <a:p>
              <a:endParaRPr lang="en-GB"/>
            </a:p>
          </p:txBody>
        </p:sp>
        <p:sp>
          <p:nvSpPr>
            <p:cNvPr id="1646" name="Freeform 2722"/>
            <p:cNvSpPr>
              <a:spLocks/>
            </p:cNvSpPr>
            <p:nvPr/>
          </p:nvSpPr>
          <p:spPr bwMode="auto">
            <a:xfrm>
              <a:off x="2580" y="3293"/>
              <a:ext cx="142" cy="55"/>
            </a:xfrm>
            <a:custGeom>
              <a:avLst/>
              <a:gdLst/>
              <a:ahLst/>
              <a:cxnLst>
                <a:cxn ang="0">
                  <a:pos x="284" y="0"/>
                </a:cxn>
                <a:cxn ang="0">
                  <a:pos x="254" y="21"/>
                </a:cxn>
                <a:cxn ang="0">
                  <a:pos x="233" y="28"/>
                </a:cxn>
                <a:cxn ang="0">
                  <a:pos x="206" y="39"/>
                </a:cxn>
                <a:cxn ang="0">
                  <a:pos x="76" y="89"/>
                </a:cxn>
                <a:cxn ang="0">
                  <a:pos x="57" y="95"/>
                </a:cxn>
                <a:cxn ang="0">
                  <a:pos x="0" y="111"/>
                </a:cxn>
              </a:cxnLst>
              <a:rect l="0" t="0" r="r" b="b"/>
              <a:pathLst>
                <a:path w="284" h="111">
                  <a:moveTo>
                    <a:pt x="284" y="0"/>
                  </a:moveTo>
                  <a:lnTo>
                    <a:pt x="254" y="21"/>
                  </a:lnTo>
                  <a:lnTo>
                    <a:pt x="233" y="28"/>
                  </a:lnTo>
                  <a:lnTo>
                    <a:pt x="206" y="39"/>
                  </a:lnTo>
                  <a:lnTo>
                    <a:pt x="76" y="89"/>
                  </a:lnTo>
                  <a:lnTo>
                    <a:pt x="57" y="95"/>
                  </a:lnTo>
                  <a:lnTo>
                    <a:pt x="0" y="111"/>
                  </a:lnTo>
                </a:path>
              </a:pathLst>
            </a:custGeom>
            <a:noFill/>
            <a:ln w="0">
              <a:solidFill>
                <a:srgbClr val="000000"/>
              </a:solidFill>
              <a:prstDash val="solid"/>
              <a:round/>
              <a:headEnd/>
              <a:tailEnd/>
            </a:ln>
          </p:spPr>
          <p:txBody>
            <a:bodyPr/>
            <a:lstStyle/>
            <a:p>
              <a:endParaRPr lang="en-GB"/>
            </a:p>
          </p:txBody>
        </p:sp>
        <p:sp>
          <p:nvSpPr>
            <p:cNvPr id="1647" name="Line 2723"/>
            <p:cNvSpPr>
              <a:spLocks noChangeShapeType="1"/>
            </p:cNvSpPr>
            <p:nvPr/>
          </p:nvSpPr>
          <p:spPr bwMode="auto">
            <a:xfrm flipH="1">
              <a:off x="2018" y="3139"/>
              <a:ext cx="1" cy="2"/>
            </a:xfrm>
            <a:prstGeom prst="line">
              <a:avLst/>
            </a:prstGeom>
            <a:noFill/>
            <a:ln w="0">
              <a:solidFill>
                <a:srgbClr val="000000"/>
              </a:solidFill>
              <a:round/>
              <a:headEnd/>
              <a:tailEnd/>
            </a:ln>
          </p:spPr>
          <p:txBody>
            <a:bodyPr/>
            <a:lstStyle/>
            <a:p>
              <a:endParaRPr lang="en-GB"/>
            </a:p>
          </p:txBody>
        </p:sp>
        <p:sp>
          <p:nvSpPr>
            <p:cNvPr id="1648" name="Line 2724"/>
            <p:cNvSpPr>
              <a:spLocks noChangeShapeType="1"/>
            </p:cNvSpPr>
            <p:nvPr/>
          </p:nvSpPr>
          <p:spPr bwMode="auto">
            <a:xfrm flipH="1">
              <a:off x="2012" y="3143"/>
              <a:ext cx="2" cy="3"/>
            </a:xfrm>
            <a:prstGeom prst="line">
              <a:avLst/>
            </a:prstGeom>
            <a:noFill/>
            <a:ln w="0">
              <a:solidFill>
                <a:srgbClr val="000000"/>
              </a:solidFill>
              <a:round/>
              <a:headEnd/>
              <a:tailEnd/>
            </a:ln>
          </p:spPr>
          <p:txBody>
            <a:bodyPr/>
            <a:lstStyle/>
            <a:p>
              <a:endParaRPr lang="en-GB"/>
            </a:p>
          </p:txBody>
        </p:sp>
        <p:sp>
          <p:nvSpPr>
            <p:cNvPr id="1649" name="Line 2725"/>
            <p:cNvSpPr>
              <a:spLocks noChangeShapeType="1"/>
            </p:cNvSpPr>
            <p:nvPr/>
          </p:nvSpPr>
          <p:spPr bwMode="auto">
            <a:xfrm flipH="1">
              <a:off x="2007" y="3147"/>
              <a:ext cx="3" cy="4"/>
            </a:xfrm>
            <a:prstGeom prst="line">
              <a:avLst/>
            </a:prstGeom>
            <a:noFill/>
            <a:ln w="0">
              <a:solidFill>
                <a:srgbClr val="000000"/>
              </a:solidFill>
              <a:round/>
              <a:headEnd/>
              <a:tailEnd/>
            </a:ln>
          </p:spPr>
          <p:txBody>
            <a:bodyPr/>
            <a:lstStyle/>
            <a:p>
              <a:endParaRPr lang="en-GB"/>
            </a:p>
          </p:txBody>
        </p:sp>
        <p:sp>
          <p:nvSpPr>
            <p:cNvPr id="1650" name="Line 2726"/>
            <p:cNvSpPr>
              <a:spLocks noChangeShapeType="1"/>
            </p:cNvSpPr>
            <p:nvPr/>
          </p:nvSpPr>
          <p:spPr bwMode="auto">
            <a:xfrm flipH="1">
              <a:off x="2005" y="3151"/>
              <a:ext cx="2" cy="1"/>
            </a:xfrm>
            <a:prstGeom prst="line">
              <a:avLst/>
            </a:prstGeom>
            <a:noFill/>
            <a:ln w="0">
              <a:solidFill>
                <a:srgbClr val="000000"/>
              </a:solidFill>
              <a:round/>
              <a:headEnd/>
              <a:tailEnd/>
            </a:ln>
          </p:spPr>
          <p:txBody>
            <a:bodyPr/>
            <a:lstStyle/>
            <a:p>
              <a:endParaRPr lang="en-GB"/>
            </a:p>
          </p:txBody>
        </p:sp>
        <p:sp>
          <p:nvSpPr>
            <p:cNvPr id="1651" name="Freeform 2727"/>
            <p:cNvSpPr>
              <a:spLocks/>
            </p:cNvSpPr>
            <p:nvPr/>
          </p:nvSpPr>
          <p:spPr bwMode="auto">
            <a:xfrm>
              <a:off x="2003" y="3152"/>
              <a:ext cx="2" cy="3"/>
            </a:xfrm>
            <a:custGeom>
              <a:avLst/>
              <a:gdLst/>
              <a:ahLst/>
              <a:cxnLst>
                <a:cxn ang="0">
                  <a:pos x="6" y="0"/>
                </a:cxn>
                <a:cxn ang="0">
                  <a:pos x="5" y="3"/>
                </a:cxn>
                <a:cxn ang="0">
                  <a:pos x="0" y="8"/>
                </a:cxn>
              </a:cxnLst>
              <a:rect l="0" t="0" r="r" b="b"/>
              <a:pathLst>
                <a:path w="6" h="8">
                  <a:moveTo>
                    <a:pt x="6" y="0"/>
                  </a:moveTo>
                  <a:lnTo>
                    <a:pt x="5" y="3"/>
                  </a:lnTo>
                  <a:lnTo>
                    <a:pt x="0" y="8"/>
                  </a:lnTo>
                </a:path>
              </a:pathLst>
            </a:custGeom>
            <a:noFill/>
            <a:ln w="0">
              <a:solidFill>
                <a:srgbClr val="000000"/>
              </a:solidFill>
              <a:prstDash val="solid"/>
              <a:round/>
              <a:headEnd/>
              <a:tailEnd/>
            </a:ln>
          </p:spPr>
          <p:txBody>
            <a:bodyPr/>
            <a:lstStyle/>
            <a:p>
              <a:endParaRPr lang="en-GB"/>
            </a:p>
          </p:txBody>
        </p:sp>
        <p:sp>
          <p:nvSpPr>
            <p:cNvPr id="1652" name="Line 2728"/>
            <p:cNvSpPr>
              <a:spLocks noChangeShapeType="1"/>
            </p:cNvSpPr>
            <p:nvPr/>
          </p:nvSpPr>
          <p:spPr bwMode="auto">
            <a:xfrm flipH="1">
              <a:off x="2000" y="3155"/>
              <a:ext cx="3" cy="3"/>
            </a:xfrm>
            <a:prstGeom prst="line">
              <a:avLst/>
            </a:prstGeom>
            <a:noFill/>
            <a:ln w="0">
              <a:solidFill>
                <a:srgbClr val="000000"/>
              </a:solidFill>
              <a:round/>
              <a:headEnd/>
              <a:tailEnd/>
            </a:ln>
          </p:spPr>
          <p:txBody>
            <a:bodyPr/>
            <a:lstStyle/>
            <a:p>
              <a:endParaRPr lang="en-GB"/>
            </a:p>
          </p:txBody>
        </p:sp>
        <p:sp>
          <p:nvSpPr>
            <p:cNvPr id="1653" name="Freeform 2729"/>
            <p:cNvSpPr>
              <a:spLocks/>
            </p:cNvSpPr>
            <p:nvPr/>
          </p:nvSpPr>
          <p:spPr bwMode="auto">
            <a:xfrm>
              <a:off x="1998" y="3158"/>
              <a:ext cx="2" cy="3"/>
            </a:xfrm>
            <a:custGeom>
              <a:avLst/>
              <a:gdLst/>
              <a:ahLst/>
              <a:cxnLst>
                <a:cxn ang="0">
                  <a:pos x="4" y="0"/>
                </a:cxn>
                <a:cxn ang="0">
                  <a:pos x="1" y="5"/>
                </a:cxn>
                <a:cxn ang="0">
                  <a:pos x="0" y="7"/>
                </a:cxn>
              </a:cxnLst>
              <a:rect l="0" t="0" r="r" b="b"/>
              <a:pathLst>
                <a:path w="4" h="7">
                  <a:moveTo>
                    <a:pt x="4" y="0"/>
                  </a:moveTo>
                  <a:lnTo>
                    <a:pt x="1" y="5"/>
                  </a:lnTo>
                  <a:lnTo>
                    <a:pt x="0" y="7"/>
                  </a:lnTo>
                </a:path>
              </a:pathLst>
            </a:custGeom>
            <a:noFill/>
            <a:ln w="0">
              <a:solidFill>
                <a:srgbClr val="000000"/>
              </a:solidFill>
              <a:prstDash val="solid"/>
              <a:round/>
              <a:headEnd/>
              <a:tailEnd/>
            </a:ln>
          </p:spPr>
          <p:txBody>
            <a:bodyPr/>
            <a:lstStyle/>
            <a:p>
              <a:endParaRPr lang="en-GB"/>
            </a:p>
          </p:txBody>
        </p:sp>
        <p:sp>
          <p:nvSpPr>
            <p:cNvPr id="1654" name="Freeform 2730"/>
            <p:cNvSpPr>
              <a:spLocks/>
            </p:cNvSpPr>
            <p:nvPr/>
          </p:nvSpPr>
          <p:spPr bwMode="auto">
            <a:xfrm>
              <a:off x="1989" y="3161"/>
              <a:ext cx="9" cy="9"/>
            </a:xfrm>
            <a:custGeom>
              <a:avLst/>
              <a:gdLst/>
              <a:ahLst/>
              <a:cxnLst>
                <a:cxn ang="0">
                  <a:pos x="20" y="0"/>
                </a:cxn>
                <a:cxn ang="0">
                  <a:pos x="15" y="3"/>
                </a:cxn>
                <a:cxn ang="0">
                  <a:pos x="14" y="5"/>
                </a:cxn>
                <a:cxn ang="0">
                  <a:pos x="10" y="7"/>
                </a:cxn>
                <a:cxn ang="0">
                  <a:pos x="7" y="11"/>
                </a:cxn>
                <a:cxn ang="0">
                  <a:pos x="1" y="16"/>
                </a:cxn>
                <a:cxn ang="0">
                  <a:pos x="0" y="17"/>
                </a:cxn>
              </a:cxnLst>
              <a:rect l="0" t="0" r="r" b="b"/>
              <a:pathLst>
                <a:path w="20" h="17">
                  <a:moveTo>
                    <a:pt x="20" y="0"/>
                  </a:moveTo>
                  <a:lnTo>
                    <a:pt x="15" y="3"/>
                  </a:lnTo>
                  <a:lnTo>
                    <a:pt x="14" y="5"/>
                  </a:lnTo>
                  <a:lnTo>
                    <a:pt x="10" y="7"/>
                  </a:lnTo>
                  <a:lnTo>
                    <a:pt x="7" y="11"/>
                  </a:lnTo>
                  <a:lnTo>
                    <a:pt x="1" y="16"/>
                  </a:lnTo>
                  <a:lnTo>
                    <a:pt x="0" y="17"/>
                  </a:lnTo>
                </a:path>
              </a:pathLst>
            </a:custGeom>
            <a:noFill/>
            <a:ln w="0">
              <a:solidFill>
                <a:srgbClr val="000000"/>
              </a:solidFill>
              <a:prstDash val="solid"/>
              <a:round/>
              <a:headEnd/>
              <a:tailEnd/>
            </a:ln>
          </p:spPr>
          <p:txBody>
            <a:bodyPr/>
            <a:lstStyle/>
            <a:p>
              <a:endParaRPr lang="en-GB"/>
            </a:p>
          </p:txBody>
        </p:sp>
        <p:sp>
          <p:nvSpPr>
            <p:cNvPr id="1655" name="Line 2731"/>
            <p:cNvSpPr>
              <a:spLocks noChangeShapeType="1"/>
            </p:cNvSpPr>
            <p:nvPr/>
          </p:nvSpPr>
          <p:spPr bwMode="auto">
            <a:xfrm flipH="1">
              <a:off x="1987" y="3170"/>
              <a:ext cx="2" cy="2"/>
            </a:xfrm>
            <a:prstGeom prst="line">
              <a:avLst/>
            </a:prstGeom>
            <a:noFill/>
            <a:ln w="0">
              <a:solidFill>
                <a:srgbClr val="000000"/>
              </a:solidFill>
              <a:round/>
              <a:headEnd/>
              <a:tailEnd/>
            </a:ln>
          </p:spPr>
          <p:txBody>
            <a:bodyPr/>
            <a:lstStyle/>
            <a:p>
              <a:endParaRPr lang="en-GB"/>
            </a:p>
          </p:txBody>
        </p:sp>
        <p:sp>
          <p:nvSpPr>
            <p:cNvPr id="1656" name="Line 2732"/>
            <p:cNvSpPr>
              <a:spLocks noChangeShapeType="1"/>
            </p:cNvSpPr>
            <p:nvPr/>
          </p:nvSpPr>
          <p:spPr bwMode="auto">
            <a:xfrm flipH="1">
              <a:off x="1999" y="3137"/>
              <a:ext cx="1" cy="1"/>
            </a:xfrm>
            <a:prstGeom prst="line">
              <a:avLst/>
            </a:prstGeom>
            <a:noFill/>
            <a:ln w="0">
              <a:solidFill>
                <a:srgbClr val="000000"/>
              </a:solidFill>
              <a:round/>
              <a:headEnd/>
              <a:tailEnd/>
            </a:ln>
          </p:spPr>
          <p:txBody>
            <a:bodyPr/>
            <a:lstStyle/>
            <a:p>
              <a:endParaRPr lang="en-GB"/>
            </a:p>
          </p:txBody>
        </p:sp>
        <p:sp>
          <p:nvSpPr>
            <p:cNvPr id="1657" name="Line 2733"/>
            <p:cNvSpPr>
              <a:spLocks noChangeShapeType="1"/>
            </p:cNvSpPr>
            <p:nvPr/>
          </p:nvSpPr>
          <p:spPr bwMode="auto">
            <a:xfrm flipH="1">
              <a:off x="1998" y="3138"/>
              <a:ext cx="1" cy="1"/>
            </a:xfrm>
            <a:prstGeom prst="line">
              <a:avLst/>
            </a:prstGeom>
            <a:noFill/>
            <a:ln w="0">
              <a:solidFill>
                <a:srgbClr val="000000"/>
              </a:solidFill>
              <a:round/>
              <a:headEnd/>
              <a:tailEnd/>
            </a:ln>
          </p:spPr>
          <p:txBody>
            <a:bodyPr/>
            <a:lstStyle/>
            <a:p>
              <a:endParaRPr lang="en-GB"/>
            </a:p>
          </p:txBody>
        </p:sp>
        <p:sp>
          <p:nvSpPr>
            <p:cNvPr id="1658" name="Line 2734"/>
            <p:cNvSpPr>
              <a:spLocks noChangeShapeType="1"/>
            </p:cNvSpPr>
            <p:nvPr/>
          </p:nvSpPr>
          <p:spPr bwMode="auto">
            <a:xfrm flipH="1">
              <a:off x="1995" y="3144"/>
              <a:ext cx="1" cy="1"/>
            </a:xfrm>
            <a:prstGeom prst="line">
              <a:avLst/>
            </a:prstGeom>
            <a:noFill/>
            <a:ln w="0">
              <a:solidFill>
                <a:srgbClr val="000000"/>
              </a:solidFill>
              <a:round/>
              <a:headEnd/>
              <a:tailEnd/>
            </a:ln>
          </p:spPr>
          <p:txBody>
            <a:bodyPr/>
            <a:lstStyle/>
            <a:p>
              <a:endParaRPr lang="en-GB"/>
            </a:p>
          </p:txBody>
        </p:sp>
        <p:sp>
          <p:nvSpPr>
            <p:cNvPr id="1659" name="Freeform 2735"/>
            <p:cNvSpPr>
              <a:spLocks/>
            </p:cNvSpPr>
            <p:nvPr/>
          </p:nvSpPr>
          <p:spPr bwMode="auto">
            <a:xfrm>
              <a:off x="1992" y="3145"/>
              <a:ext cx="3" cy="5"/>
            </a:xfrm>
            <a:custGeom>
              <a:avLst/>
              <a:gdLst/>
              <a:ahLst/>
              <a:cxnLst>
                <a:cxn ang="0">
                  <a:pos x="5" y="0"/>
                </a:cxn>
                <a:cxn ang="0">
                  <a:pos x="4" y="3"/>
                </a:cxn>
                <a:cxn ang="0">
                  <a:pos x="2" y="6"/>
                </a:cxn>
                <a:cxn ang="0">
                  <a:pos x="0" y="10"/>
                </a:cxn>
              </a:cxnLst>
              <a:rect l="0" t="0" r="r" b="b"/>
              <a:pathLst>
                <a:path w="5" h="10">
                  <a:moveTo>
                    <a:pt x="5" y="0"/>
                  </a:moveTo>
                  <a:lnTo>
                    <a:pt x="4" y="3"/>
                  </a:lnTo>
                  <a:lnTo>
                    <a:pt x="2" y="6"/>
                  </a:lnTo>
                  <a:lnTo>
                    <a:pt x="0" y="10"/>
                  </a:lnTo>
                </a:path>
              </a:pathLst>
            </a:custGeom>
            <a:noFill/>
            <a:ln w="0">
              <a:solidFill>
                <a:srgbClr val="000000"/>
              </a:solidFill>
              <a:prstDash val="solid"/>
              <a:round/>
              <a:headEnd/>
              <a:tailEnd/>
            </a:ln>
          </p:spPr>
          <p:txBody>
            <a:bodyPr/>
            <a:lstStyle/>
            <a:p>
              <a:endParaRPr lang="en-GB"/>
            </a:p>
          </p:txBody>
        </p:sp>
        <p:sp>
          <p:nvSpPr>
            <p:cNvPr id="1660" name="Freeform 2736"/>
            <p:cNvSpPr>
              <a:spLocks/>
            </p:cNvSpPr>
            <p:nvPr/>
          </p:nvSpPr>
          <p:spPr bwMode="auto">
            <a:xfrm>
              <a:off x="1990" y="3150"/>
              <a:ext cx="2" cy="4"/>
            </a:xfrm>
            <a:custGeom>
              <a:avLst/>
              <a:gdLst/>
              <a:ahLst/>
              <a:cxnLst>
                <a:cxn ang="0">
                  <a:pos x="6" y="0"/>
                </a:cxn>
                <a:cxn ang="0">
                  <a:pos x="6" y="1"/>
                </a:cxn>
                <a:cxn ang="0">
                  <a:pos x="5" y="1"/>
                </a:cxn>
                <a:cxn ang="0">
                  <a:pos x="0" y="9"/>
                </a:cxn>
              </a:cxnLst>
              <a:rect l="0" t="0" r="r" b="b"/>
              <a:pathLst>
                <a:path w="6" h="9">
                  <a:moveTo>
                    <a:pt x="6" y="0"/>
                  </a:moveTo>
                  <a:lnTo>
                    <a:pt x="6" y="1"/>
                  </a:lnTo>
                  <a:lnTo>
                    <a:pt x="5" y="1"/>
                  </a:lnTo>
                  <a:lnTo>
                    <a:pt x="0" y="9"/>
                  </a:lnTo>
                </a:path>
              </a:pathLst>
            </a:custGeom>
            <a:noFill/>
            <a:ln w="0">
              <a:solidFill>
                <a:srgbClr val="000000"/>
              </a:solidFill>
              <a:prstDash val="solid"/>
              <a:round/>
              <a:headEnd/>
              <a:tailEnd/>
            </a:ln>
          </p:spPr>
          <p:txBody>
            <a:bodyPr/>
            <a:lstStyle/>
            <a:p>
              <a:endParaRPr lang="en-GB"/>
            </a:p>
          </p:txBody>
        </p:sp>
        <p:sp>
          <p:nvSpPr>
            <p:cNvPr id="1661" name="Freeform 2737"/>
            <p:cNvSpPr>
              <a:spLocks/>
            </p:cNvSpPr>
            <p:nvPr/>
          </p:nvSpPr>
          <p:spPr bwMode="auto">
            <a:xfrm>
              <a:off x="1988" y="3154"/>
              <a:ext cx="2" cy="4"/>
            </a:xfrm>
            <a:custGeom>
              <a:avLst/>
              <a:gdLst/>
              <a:ahLst/>
              <a:cxnLst>
                <a:cxn ang="0">
                  <a:pos x="3" y="0"/>
                </a:cxn>
                <a:cxn ang="0">
                  <a:pos x="1" y="4"/>
                </a:cxn>
                <a:cxn ang="0">
                  <a:pos x="0" y="6"/>
                </a:cxn>
              </a:cxnLst>
              <a:rect l="0" t="0" r="r" b="b"/>
              <a:pathLst>
                <a:path w="3" h="6">
                  <a:moveTo>
                    <a:pt x="3" y="0"/>
                  </a:moveTo>
                  <a:lnTo>
                    <a:pt x="1" y="4"/>
                  </a:lnTo>
                  <a:lnTo>
                    <a:pt x="0" y="6"/>
                  </a:lnTo>
                </a:path>
              </a:pathLst>
            </a:custGeom>
            <a:noFill/>
            <a:ln w="0">
              <a:solidFill>
                <a:srgbClr val="000000"/>
              </a:solidFill>
              <a:prstDash val="solid"/>
              <a:round/>
              <a:headEnd/>
              <a:tailEnd/>
            </a:ln>
          </p:spPr>
          <p:txBody>
            <a:bodyPr/>
            <a:lstStyle/>
            <a:p>
              <a:endParaRPr lang="en-GB"/>
            </a:p>
          </p:txBody>
        </p:sp>
        <p:sp>
          <p:nvSpPr>
            <p:cNvPr id="1662" name="Line 2738"/>
            <p:cNvSpPr>
              <a:spLocks noChangeShapeType="1"/>
            </p:cNvSpPr>
            <p:nvPr/>
          </p:nvSpPr>
          <p:spPr bwMode="auto">
            <a:xfrm flipH="1">
              <a:off x="1987" y="3158"/>
              <a:ext cx="1" cy="2"/>
            </a:xfrm>
            <a:prstGeom prst="line">
              <a:avLst/>
            </a:prstGeom>
            <a:noFill/>
            <a:ln w="0">
              <a:solidFill>
                <a:srgbClr val="000000"/>
              </a:solidFill>
              <a:round/>
              <a:headEnd/>
              <a:tailEnd/>
            </a:ln>
          </p:spPr>
          <p:txBody>
            <a:bodyPr/>
            <a:lstStyle/>
            <a:p>
              <a:endParaRPr lang="en-GB"/>
            </a:p>
          </p:txBody>
        </p:sp>
        <p:sp>
          <p:nvSpPr>
            <p:cNvPr id="1663" name="Freeform 2739"/>
            <p:cNvSpPr>
              <a:spLocks/>
            </p:cNvSpPr>
            <p:nvPr/>
          </p:nvSpPr>
          <p:spPr bwMode="auto">
            <a:xfrm>
              <a:off x="1982" y="3160"/>
              <a:ext cx="5" cy="9"/>
            </a:xfrm>
            <a:custGeom>
              <a:avLst/>
              <a:gdLst/>
              <a:ahLst/>
              <a:cxnLst>
                <a:cxn ang="0">
                  <a:pos x="10" y="0"/>
                </a:cxn>
                <a:cxn ang="0">
                  <a:pos x="7" y="6"/>
                </a:cxn>
                <a:cxn ang="0">
                  <a:pos x="0" y="18"/>
                </a:cxn>
              </a:cxnLst>
              <a:rect l="0" t="0" r="r" b="b"/>
              <a:pathLst>
                <a:path w="10" h="18">
                  <a:moveTo>
                    <a:pt x="10" y="0"/>
                  </a:moveTo>
                  <a:lnTo>
                    <a:pt x="7" y="6"/>
                  </a:lnTo>
                  <a:lnTo>
                    <a:pt x="0" y="18"/>
                  </a:lnTo>
                </a:path>
              </a:pathLst>
            </a:custGeom>
            <a:noFill/>
            <a:ln w="0">
              <a:solidFill>
                <a:srgbClr val="000000"/>
              </a:solidFill>
              <a:prstDash val="solid"/>
              <a:round/>
              <a:headEnd/>
              <a:tailEnd/>
            </a:ln>
          </p:spPr>
          <p:txBody>
            <a:bodyPr/>
            <a:lstStyle/>
            <a:p>
              <a:endParaRPr lang="en-GB"/>
            </a:p>
          </p:txBody>
        </p:sp>
        <p:sp>
          <p:nvSpPr>
            <p:cNvPr id="1664" name="Freeform 2740"/>
            <p:cNvSpPr>
              <a:spLocks/>
            </p:cNvSpPr>
            <p:nvPr/>
          </p:nvSpPr>
          <p:spPr bwMode="auto">
            <a:xfrm>
              <a:off x="1981" y="3169"/>
              <a:ext cx="1" cy="2"/>
            </a:xfrm>
            <a:custGeom>
              <a:avLst/>
              <a:gdLst/>
              <a:ahLst/>
              <a:cxnLst>
                <a:cxn ang="0">
                  <a:pos x="2" y="0"/>
                </a:cxn>
                <a:cxn ang="0">
                  <a:pos x="0" y="2"/>
                </a:cxn>
                <a:cxn ang="0">
                  <a:pos x="0" y="3"/>
                </a:cxn>
              </a:cxnLst>
              <a:rect l="0" t="0" r="r" b="b"/>
              <a:pathLst>
                <a:path w="2" h="3">
                  <a:moveTo>
                    <a:pt x="2" y="0"/>
                  </a:moveTo>
                  <a:lnTo>
                    <a:pt x="0" y="2"/>
                  </a:lnTo>
                  <a:lnTo>
                    <a:pt x="0" y="3"/>
                  </a:lnTo>
                </a:path>
              </a:pathLst>
            </a:custGeom>
            <a:noFill/>
            <a:ln w="0">
              <a:solidFill>
                <a:srgbClr val="000000"/>
              </a:solidFill>
              <a:prstDash val="solid"/>
              <a:round/>
              <a:headEnd/>
              <a:tailEnd/>
            </a:ln>
          </p:spPr>
          <p:txBody>
            <a:bodyPr/>
            <a:lstStyle/>
            <a:p>
              <a:endParaRPr lang="en-GB"/>
            </a:p>
          </p:txBody>
        </p:sp>
        <p:sp>
          <p:nvSpPr>
            <p:cNvPr id="1665" name="Freeform 2741"/>
            <p:cNvSpPr>
              <a:spLocks/>
            </p:cNvSpPr>
            <p:nvPr/>
          </p:nvSpPr>
          <p:spPr bwMode="auto">
            <a:xfrm>
              <a:off x="1977" y="3174"/>
              <a:ext cx="2" cy="4"/>
            </a:xfrm>
            <a:custGeom>
              <a:avLst/>
              <a:gdLst/>
              <a:ahLst/>
              <a:cxnLst>
                <a:cxn ang="0">
                  <a:pos x="4" y="0"/>
                </a:cxn>
                <a:cxn ang="0">
                  <a:pos x="1" y="6"/>
                </a:cxn>
                <a:cxn ang="0">
                  <a:pos x="0" y="7"/>
                </a:cxn>
              </a:cxnLst>
              <a:rect l="0" t="0" r="r" b="b"/>
              <a:pathLst>
                <a:path w="4" h="7">
                  <a:moveTo>
                    <a:pt x="4" y="0"/>
                  </a:moveTo>
                  <a:lnTo>
                    <a:pt x="1" y="6"/>
                  </a:lnTo>
                  <a:lnTo>
                    <a:pt x="0" y="7"/>
                  </a:lnTo>
                </a:path>
              </a:pathLst>
            </a:custGeom>
            <a:noFill/>
            <a:ln w="0">
              <a:solidFill>
                <a:srgbClr val="000000"/>
              </a:solidFill>
              <a:prstDash val="solid"/>
              <a:round/>
              <a:headEnd/>
              <a:tailEnd/>
            </a:ln>
          </p:spPr>
          <p:txBody>
            <a:bodyPr/>
            <a:lstStyle/>
            <a:p>
              <a:endParaRPr lang="en-GB"/>
            </a:p>
          </p:txBody>
        </p:sp>
        <p:sp>
          <p:nvSpPr>
            <p:cNvPr id="1666" name="Freeform 2742"/>
            <p:cNvSpPr>
              <a:spLocks/>
            </p:cNvSpPr>
            <p:nvPr/>
          </p:nvSpPr>
          <p:spPr bwMode="auto">
            <a:xfrm>
              <a:off x="1973" y="3181"/>
              <a:ext cx="1" cy="3"/>
            </a:xfrm>
            <a:custGeom>
              <a:avLst/>
              <a:gdLst/>
              <a:ahLst/>
              <a:cxnLst>
                <a:cxn ang="0">
                  <a:pos x="2" y="0"/>
                </a:cxn>
                <a:cxn ang="0">
                  <a:pos x="2" y="1"/>
                </a:cxn>
                <a:cxn ang="0">
                  <a:pos x="2" y="1"/>
                </a:cxn>
                <a:cxn ang="0">
                  <a:pos x="0" y="4"/>
                </a:cxn>
              </a:cxnLst>
              <a:rect l="0" t="0" r="r" b="b"/>
              <a:pathLst>
                <a:path w="2" h="4">
                  <a:moveTo>
                    <a:pt x="2" y="0"/>
                  </a:moveTo>
                  <a:lnTo>
                    <a:pt x="2" y="1"/>
                  </a:lnTo>
                  <a:lnTo>
                    <a:pt x="2" y="1"/>
                  </a:lnTo>
                  <a:lnTo>
                    <a:pt x="0" y="4"/>
                  </a:lnTo>
                </a:path>
              </a:pathLst>
            </a:custGeom>
            <a:noFill/>
            <a:ln w="0">
              <a:solidFill>
                <a:srgbClr val="000000"/>
              </a:solidFill>
              <a:prstDash val="solid"/>
              <a:round/>
              <a:headEnd/>
              <a:tailEnd/>
            </a:ln>
          </p:spPr>
          <p:txBody>
            <a:bodyPr/>
            <a:lstStyle/>
            <a:p>
              <a:endParaRPr lang="en-GB"/>
            </a:p>
          </p:txBody>
        </p:sp>
        <p:sp>
          <p:nvSpPr>
            <p:cNvPr id="1667" name="Freeform 2743"/>
            <p:cNvSpPr>
              <a:spLocks/>
            </p:cNvSpPr>
            <p:nvPr/>
          </p:nvSpPr>
          <p:spPr bwMode="auto">
            <a:xfrm>
              <a:off x="1972" y="3184"/>
              <a:ext cx="1" cy="1"/>
            </a:xfrm>
            <a:custGeom>
              <a:avLst/>
              <a:gdLst/>
              <a:ahLst/>
              <a:cxnLst>
                <a:cxn ang="0">
                  <a:pos x="4" y="0"/>
                </a:cxn>
                <a:cxn ang="0">
                  <a:pos x="4" y="1"/>
                </a:cxn>
                <a:cxn ang="0">
                  <a:pos x="0" y="4"/>
                </a:cxn>
              </a:cxnLst>
              <a:rect l="0" t="0" r="r" b="b"/>
              <a:pathLst>
                <a:path w="4" h="4">
                  <a:moveTo>
                    <a:pt x="4" y="0"/>
                  </a:moveTo>
                  <a:lnTo>
                    <a:pt x="4" y="1"/>
                  </a:lnTo>
                  <a:lnTo>
                    <a:pt x="0" y="4"/>
                  </a:lnTo>
                </a:path>
              </a:pathLst>
            </a:custGeom>
            <a:noFill/>
            <a:ln w="0">
              <a:solidFill>
                <a:srgbClr val="000000"/>
              </a:solidFill>
              <a:prstDash val="solid"/>
              <a:round/>
              <a:headEnd/>
              <a:tailEnd/>
            </a:ln>
          </p:spPr>
          <p:txBody>
            <a:bodyPr/>
            <a:lstStyle/>
            <a:p>
              <a:endParaRPr lang="en-GB"/>
            </a:p>
          </p:txBody>
        </p:sp>
        <p:sp>
          <p:nvSpPr>
            <p:cNvPr id="1668" name="Freeform 2744"/>
            <p:cNvSpPr>
              <a:spLocks/>
            </p:cNvSpPr>
            <p:nvPr/>
          </p:nvSpPr>
          <p:spPr bwMode="auto">
            <a:xfrm>
              <a:off x="1968" y="3187"/>
              <a:ext cx="3" cy="3"/>
            </a:xfrm>
            <a:custGeom>
              <a:avLst/>
              <a:gdLst/>
              <a:ahLst/>
              <a:cxnLst>
                <a:cxn ang="0">
                  <a:pos x="5" y="0"/>
                </a:cxn>
                <a:cxn ang="0">
                  <a:pos x="0" y="5"/>
                </a:cxn>
                <a:cxn ang="0">
                  <a:pos x="0" y="5"/>
                </a:cxn>
              </a:cxnLst>
              <a:rect l="0" t="0" r="r" b="b"/>
              <a:pathLst>
                <a:path w="5" h="5">
                  <a:moveTo>
                    <a:pt x="5" y="0"/>
                  </a:moveTo>
                  <a:lnTo>
                    <a:pt x="0" y="5"/>
                  </a:lnTo>
                  <a:lnTo>
                    <a:pt x="0" y="5"/>
                  </a:lnTo>
                </a:path>
              </a:pathLst>
            </a:custGeom>
            <a:noFill/>
            <a:ln w="0">
              <a:solidFill>
                <a:srgbClr val="000000"/>
              </a:solidFill>
              <a:prstDash val="solid"/>
              <a:round/>
              <a:headEnd/>
              <a:tailEnd/>
            </a:ln>
          </p:spPr>
          <p:txBody>
            <a:bodyPr/>
            <a:lstStyle/>
            <a:p>
              <a:endParaRPr lang="en-GB"/>
            </a:p>
          </p:txBody>
        </p:sp>
        <p:sp>
          <p:nvSpPr>
            <p:cNvPr id="1669" name="Line 2745"/>
            <p:cNvSpPr>
              <a:spLocks noChangeShapeType="1"/>
            </p:cNvSpPr>
            <p:nvPr/>
          </p:nvSpPr>
          <p:spPr bwMode="auto">
            <a:xfrm flipH="1">
              <a:off x="1957" y="3203"/>
              <a:ext cx="2" cy="1"/>
            </a:xfrm>
            <a:prstGeom prst="line">
              <a:avLst/>
            </a:prstGeom>
            <a:noFill/>
            <a:ln w="0">
              <a:solidFill>
                <a:srgbClr val="000000"/>
              </a:solidFill>
              <a:round/>
              <a:headEnd/>
              <a:tailEnd/>
            </a:ln>
          </p:spPr>
          <p:txBody>
            <a:bodyPr/>
            <a:lstStyle/>
            <a:p>
              <a:endParaRPr lang="en-GB"/>
            </a:p>
          </p:txBody>
        </p:sp>
        <p:sp>
          <p:nvSpPr>
            <p:cNvPr id="1670" name="Line 2746"/>
            <p:cNvSpPr>
              <a:spLocks noChangeShapeType="1"/>
            </p:cNvSpPr>
            <p:nvPr/>
          </p:nvSpPr>
          <p:spPr bwMode="auto">
            <a:xfrm>
              <a:off x="1954" y="3206"/>
              <a:ext cx="1" cy="1"/>
            </a:xfrm>
            <a:prstGeom prst="line">
              <a:avLst/>
            </a:prstGeom>
            <a:noFill/>
            <a:ln w="0">
              <a:solidFill>
                <a:srgbClr val="000000"/>
              </a:solidFill>
              <a:round/>
              <a:headEnd/>
              <a:tailEnd/>
            </a:ln>
          </p:spPr>
          <p:txBody>
            <a:bodyPr/>
            <a:lstStyle/>
            <a:p>
              <a:endParaRPr lang="en-GB"/>
            </a:p>
          </p:txBody>
        </p:sp>
        <p:sp>
          <p:nvSpPr>
            <p:cNvPr id="1671" name="Line 2747"/>
            <p:cNvSpPr>
              <a:spLocks noChangeShapeType="1"/>
            </p:cNvSpPr>
            <p:nvPr/>
          </p:nvSpPr>
          <p:spPr bwMode="auto">
            <a:xfrm flipH="1">
              <a:off x="1920" y="3230"/>
              <a:ext cx="1" cy="1"/>
            </a:xfrm>
            <a:prstGeom prst="line">
              <a:avLst/>
            </a:prstGeom>
            <a:noFill/>
            <a:ln w="0">
              <a:solidFill>
                <a:srgbClr val="000000"/>
              </a:solidFill>
              <a:round/>
              <a:headEnd/>
              <a:tailEnd/>
            </a:ln>
          </p:spPr>
          <p:txBody>
            <a:bodyPr/>
            <a:lstStyle/>
            <a:p>
              <a:endParaRPr lang="en-GB"/>
            </a:p>
          </p:txBody>
        </p:sp>
        <p:sp>
          <p:nvSpPr>
            <p:cNvPr id="1672" name="Line 2748"/>
            <p:cNvSpPr>
              <a:spLocks noChangeShapeType="1"/>
            </p:cNvSpPr>
            <p:nvPr/>
          </p:nvSpPr>
          <p:spPr bwMode="auto">
            <a:xfrm>
              <a:off x="2170" y="3159"/>
              <a:ext cx="1" cy="3"/>
            </a:xfrm>
            <a:prstGeom prst="line">
              <a:avLst/>
            </a:prstGeom>
            <a:noFill/>
            <a:ln w="0">
              <a:solidFill>
                <a:srgbClr val="000000"/>
              </a:solidFill>
              <a:round/>
              <a:headEnd/>
              <a:tailEnd/>
            </a:ln>
          </p:spPr>
          <p:txBody>
            <a:bodyPr/>
            <a:lstStyle/>
            <a:p>
              <a:endParaRPr lang="en-GB"/>
            </a:p>
          </p:txBody>
        </p:sp>
        <p:sp>
          <p:nvSpPr>
            <p:cNvPr id="1673" name="Line 2749"/>
            <p:cNvSpPr>
              <a:spLocks noChangeShapeType="1"/>
            </p:cNvSpPr>
            <p:nvPr/>
          </p:nvSpPr>
          <p:spPr bwMode="auto">
            <a:xfrm>
              <a:off x="2171" y="3162"/>
              <a:ext cx="1" cy="3"/>
            </a:xfrm>
            <a:prstGeom prst="line">
              <a:avLst/>
            </a:prstGeom>
            <a:noFill/>
            <a:ln w="0">
              <a:solidFill>
                <a:srgbClr val="000000"/>
              </a:solidFill>
              <a:round/>
              <a:headEnd/>
              <a:tailEnd/>
            </a:ln>
          </p:spPr>
          <p:txBody>
            <a:bodyPr/>
            <a:lstStyle/>
            <a:p>
              <a:endParaRPr lang="en-GB"/>
            </a:p>
          </p:txBody>
        </p:sp>
        <p:sp>
          <p:nvSpPr>
            <p:cNvPr id="1674" name="Line 2750"/>
            <p:cNvSpPr>
              <a:spLocks noChangeShapeType="1"/>
            </p:cNvSpPr>
            <p:nvPr/>
          </p:nvSpPr>
          <p:spPr bwMode="auto">
            <a:xfrm>
              <a:off x="2172" y="3165"/>
              <a:ext cx="1" cy="1"/>
            </a:xfrm>
            <a:prstGeom prst="line">
              <a:avLst/>
            </a:prstGeom>
            <a:noFill/>
            <a:ln w="0">
              <a:solidFill>
                <a:srgbClr val="000000"/>
              </a:solidFill>
              <a:round/>
              <a:headEnd/>
              <a:tailEnd/>
            </a:ln>
          </p:spPr>
          <p:txBody>
            <a:bodyPr/>
            <a:lstStyle/>
            <a:p>
              <a:endParaRPr lang="en-GB"/>
            </a:p>
          </p:txBody>
        </p:sp>
        <p:sp>
          <p:nvSpPr>
            <p:cNvPr id="1675" name="Line 2751"/>
            <p:cNvSpPr>
              <a:spLocks noChangeShapeType="1"/>
            </p:cNvSpPr>
            <p:nvPr/>
          </p:nvSpPr>
          <p:spPr bwMode="auto">
            <a:xfrm>
              <a:off x="2172" y="3166"/>
              <a:ext cx="1" cy="5"/>
            </a:xfrm>
            <a:prstGeom prst="line">
              <a:avLst/>
            </a:prstGeom>
            <a:noFill/>
            <a:ln w="0">
              <a:solidFill>
                <a:srgbClr val="000000"/>
              </a:solidFill>
              <a:round/>
              <a:headEnd/>
              <a:tailEnd/>
            </a:ln>
          </p:spPr>
          <p:txBody>
            <a:bodyPr/>
            <a:lstStyle/>
            <a:p>
              <a:endParaRPr lang="en-GB"/>
            </a:p>
          </p:txBody>
        </p:sp>
        <p:sp>
          <p:nvSpPr>
            <p:cNvPr id="1676" name="Line 2752"/>
            <p:cNvSpPr>
              <a:spLocks noChangeShapeType="1"/>
            </p:cNvSpPr>
            <p:nvPr/>
          </p:nvSpPr>
          <p:spPr bwMode="auto">
            <a:xfrm>
              <a:off x="2173" y="3171"/>
              <a:ext cx="1" cy="5"/>
            </a:xfrm>
            <a:prstGeom prst="line">
              <a:avLst/>
            </a:prstGeom>
            <a:noFill/>
            <a:ln w="0">
              <a:solidFill>
                <a:srgbClr val="000000"/>
              </a:solidFill>
              <a:round/>
              <a:headEnd/>
              <a:tailEnd/>
            </a:ln>
          </p:spPr>
          <p:txBody>
            <a:bodyPr/>
            <a:lstStyle/>
            <a:p>
              <a:endParaRPr lang="en-GB"/>
            </a:p>
          </p:txBody>
        </p:sp>
        <p:sp>
          <p:nvSpPr>
            <p:cNvPr id="1677" name="Line 2753"/>
            <p:cNvSpPr>
              <a:spLocks noChangeShapeType="1"/>
            </p:cNvSpPr>
            <p:nvPr/>
          </p:nvSpPr>
          <p:spPr bwMode="auto">
            <a:xfrm>
              <a:off x="2174" y="3176"/>
              <a:ext cx="1" cy="5"/>
            </a:xfrm>
            <a:prstGeom prst="line">
              <a:avLst/>
            </a:prstGeom>
            <a:noFill/>
            <a:ln w="0">
              <a:solidFill>
                <a:srgbClr val="000000"/>
              </a:solidFill>
              <a:round/>
              <a:headEnd/>
              <a:tailEnd/>
            </a:ln>
          </p:spPr>
          <p:txBody>
            <a:bodyPr/>
            <a:lstStyle/>
            <a:p>
              <a:endParaRPr lang="en-GB"/>
            </a:p>
          </p:txBody>
        </p:sp>
        <p:sp>
          <p:nvSpPr>
            <p:cNvPr id="1678" name="Freeform 2754"/>
            <p:cNvSpPr>
              <a:spLocks/>
            </p:cNvSpPr>
            <p:nvPr/>
          </p:nvSpPr>
          <p:spPr bwMode="auto">
            <a:xfrm>
              <a:off x="2175" y="3181"/>
              <a:ext cx="1" cy="4"/>
            </a:xfrm>
            <a:custGeom>
              <a:avLst/>
              <a:gdLst/>
              <a:ahLst/>
              <a:cxnLst>
                <a:cxn ang="0">
                  <a:pos x="0" y="0"/>
                </a:cxn>
                <a:cxn ang="0">
                  <a:pos x="1" y="4"/>
                </a:cxn>
                <a:cxn ang="0">
                  <a:pos x="2" y="9"/>
                </a:cxn>
              </a:cxnLst>
              <a:rect l="0" t="0" r="r" b="b"/>
              <a:pathLst>
                <a:path w="2" h="9">
                  <a:moveTo>
                    <a:pt x="0" y="0"/>
                  </a:moveTo>
                  <a:lnTo>
                    <a:pt x="1" y="4"/>
                  </a:lnTo>
                  <a:lnTo>
                    <a:pt x="2" y="9"/>
                  </a:lnTo>
                </a:path>
              </a:pathLst>
            </a:custGeom>
            <a:noFill/>
            <a:ln w="0">
              <a:solidFill>
                <a:srgbClr val="000000"/>
              </a:solidFill>
              <a:prstDash val="solid"/>
              <a:round/>
              <a:headEnd/>
              <a:tailEnd/>
            </a:ln>
          </p:spPr>
          <p:txBody>
            <a:bodyPr/>
            <a:lstStyle/>
            <a:p>
              <a:endParaRPr lang="en-GB"/>
            </a:p>
          </p:txBody>
        </p:sp>
        <p:sp>
          <p:nvSpPr>
            <p:cNvPr id="1679" name="Freeform 2755"/>
            <p:cNvSpPr>
              <a:spLocks/>
            </p:cNvSpPr>
            <p:nvPr/>
          </p:nvSpPr>
          <p:spPr bwMode="auto">
            <a:xfrm>
              <a:off x="2176" y="3185"/>
              <a:ext cx="2" cy="8"/>
            </a:xfrm>
            <a:custGeom>
              <a:avLst/>
              <a:gdLst/>
              <a:ahLst/>
              <a:cxnLst>
                <a:cxn ang="0">
                  <a:pos x="0" y="0"/>
                </a:cxn>
                <a:cxn ang="0">
                  <a:pos x="2" y="7"/>
                </a:cxn>
                <a:cxn ang="0">
                  <a:pos x="4" y="15"/>
                </a:cxn>
              </a:cxnLst>
              <a:rect l="0" t="0" r="r" b="b"/>
              <a:pathLst>
                <a:path w="4" h="15">
                  <a:moveTo>
                    <a:pt x="0" y="0"/>
                  </a:moveTo>
                  <a:lnTo>
                    <a:pt x="2" y="7"/>
                  </a:lnTo>
                  <a:lnTo>
                    <a:pt x="4" y="15"/>
                  </a:lnTo>
                </a:path>
              </a:pathLst>
            </a:custGeom>
            <a:noFill/>
            <a:ln w="0">
              <a:solidFill>
                <a:srgbClr val="000000"/>
              </a:solidFill>
              <a:prstDash val="solid"/>
              <a:round/>
              <a:headEnd/>
              <a:tailEnd/>
            </a:ln>
          </p:spPr>
          <p:txBody>
            <a:bodyPr/>
            <a:lstStyle/>
            <a:p>
              <a:endParaRPr lang="en-GB"/>
            </a:p>
          </p:txBody>
        </p:sp>
        <p:sp>
          <p:nvSpPr>
            <p:cNvPr id="1680" name="Line 2756"/>
            <p:cNvSpPr>
              <a:spLocks noChangeShapeType="1"/>
            </p:cNvSpPr>
            <p:nvPr/>
          </p:nvSpPr>
          <p:spPr bwMode="auto">
            <a:xfrm>
              <a:off x="2178" y="3193"/>
              <a:ext cx="1" cy="2"/>
            </a:xfrm>
            <a:prstGeom prst="line">
              <a:avLst/>
            </a:prstGeom>
            <a:noFill/>
            <a:ln w="0">
              <a:solidFill>
                <a:srgbClr val="000000"/>
              </a:solidFill>
              <a:round/>
              <a:headEnd/>
              <a:tailEnd/>
            </a:ln>
          </p:spPr>
          <p:txBody>
            <a:bodyPr/>
            <a:lstStyle/>
            <a:p>
              <a:endParaRPr lang="en-GB"/>
            </a:p>
          </p:txBody>
        </p:sp>
        <p:sp>
          <p:nvSpPr>
            <p:cNvPr id="1681" name="Freeform 2757"/>
            <p:cNvSpPr>
              <a:spLocks/>
            </p:cNvSpPr>
            <p:nvPr/>
          </p:nvSpPr>
          <p:spPr bwMode="auto">
            <a:xfrm>
              <a:off x="2179" y="3195"/>
              <a:ext cx="4" cy="8"/>
            </a:xfrm>
            <a:custGeom>
              <a:avLst/>
              <a:gdLst/>
              <a:ahLst/>
              <a:cxnLst>
                <a:cxn ang="0">
                  <a:pos x="0" y="0"/>
                </a:cxn>
                <a:cxn ang="0">
                  <a:pos x="4" y="12"/>
                </a:cxn>
                <a:cxn ang="0">
                  <a:pos x="6" y="16"/>
                </a:cxn>
              </a:cxnLst>
              <a:rect l="0" t="0" r="r" b="b"/>
              <a:pathLst>
                <a:path w="6" h="16">
                  <a:moveTo>
                    <a:pt x="0" y="0"/>
                  </a:moveTo>
                  <a:lnTo>
                    <a:pt x="4" y="12"/>
                  </a:lnTo>
                  <a:lnTo>
                    <a:pt x="6" y="16"/>
                  </a:lnTo>
                </a:path>
              </a:pathLst>
            </a:custGeom>
            <a:noFill/>
            <a:ln w="0">
              <a:solidFill>
                <a:srgbClr val="000000"/>
              </a:solidFill>
              <a:prstDash val="solid"/>
              <a:round/>
              <a:headEnd/>
              <a:tailEnd/>
            </a:ln>
          </p:spPr>
          <p:txBody>
            <a:bodyPr/>
            <a:lstStyle/>
            <a:p>
              <a:endParaRPr lang="en-GB"/>
            </a:p>
          </p:txBody>
        </p:sp>
        <p:sp>
          <p:nvSpPr>
            <p:cNvPr id="1682" name="Line 2758"/>
            <p:cNvSpPr>
              <a:spLocks noChangeShapeType="1"/>
            </p:cNvSpPr>
            <p:nvPr/>
          </p:nvSpPr>
          <p:spPr bwMode="auto">
            <a:xfrm>
              <a:off x="2190" y="3216"/>
              <a:ext cx="7" cy="11"/>
            </a:xfrm>
            <a:prstGeom prst="line">
              <a:avLst/>
            </a:prstGeom>
            <a:noFill/>
            <a:ln w="0">
              <a:solidFill>
                <a:srgbClr val="000000"/>
              </a:solidFill>
              <a:round/>
              <a:headEnd/>
              <a:tailEnd/>
            </a:ln>
          </p:spPr>
          <p:txBody>
            <a:bodyPr/>
            <a:lstStyle/>
            <a:p>
              <a:endParaRPr lang="en-GB"/>
            </a:p>
          </p:txBody>
        </p:sp>
        <p:sp>
          <p:nvSpPr>
            <p:cNvPr id="1683" name="Line 2759"/>
            <p:cNvSpPr>
              <a:spLocks noChangeShapeType="1"/>
            </p:cNvSpPr>
            <p:nvPr/>
          </p:nvSpPr>
          <p:spPr bwMode="auto">
            <a:xfrm>
              <a:off x="2197" y="3227"/>
              <a:ext cx="2" cy="3"/>
            </a:xfrm>
            <a:prstGeom prst="line">
              <a:avLst/>
            </a:prstGeom>
            <a:noFill/>
            <a:ln w="0">
              <a:solidFill>
                <a:srgbClr val="000000"/>
              </a:solidFill>
              <a:round/>
              <a:headEnd/>
              <a:tailEnd/>
            </a:ln>
          </p:spPr>
          <p:txBody>
            <a:bodyPr/>
            <a:lstStyle/>
            <a:p>
              <a:endParaRPr lang="en-GB"/>
            </a:p>
          </p:txBody>
        </p:sp>
        <p:sp>
          <p:nvSpPr>
            <p:cNvPr id="1684" name="Freeform 2760"/>
            <p:cNvSpPr>
              <a:spLocks/>
            </p:cNvSpPr>
            <p:nvPr/>
          </p:nvSpPr>
          <p:spPr bwMode="auto">
            <a:xfrm>
              <a:off x="2212" y="3247"/>
              <a:ext cx="83" cy="72"/>
            </a:xfrm>
            <a:custGeom>
              <a:avLst/>
              <a:gdLst/>
              <a:ahLst/>
              <a:cxnLst>
                <a:cxn ang="0">
                  <a:pos x="0" y="0"/>
                </a:cxn>
                <a:cxn ang="0">
                  <a:pos x="7" y="9"/>
                </a:cxn>
                <a:cxn ang="0">
                  <a:pos x="46" y="49"/>
                </a:cxn>
                <a:cxn ang="0">
                  <a:pos x="166" y="144"/>
                </a:cxn>
              </a:cxnLst>
              <a:rect l="0" t="0" r="r" b="b"/>
              <a:pathLst>
                <a:path w="166" h="144">
                  <a:moveTo>
                    <a:pt x="0" y="0"/>
                  </a:moveTo>
                  <a:lnTo>
                    <a:pt x="7" y="9"/>
                  </a:lnTo>
                  <a:lnTo>
                    <a:pt x="46" y="49"/>
                  </a:lnTo>
                  <a:lnTo>
                    <a:pt x="166" y="144"/>
                  </a:lnTo>
                </a:path>
              </a:pathLst>
            </a:custGeom>
            <a:noFill/>
            <a:ln w="0">
              <a:solidFill>
                <a:srgbClr val="000000"/>
              </a:solidFill>
              <a:prstDash val="solid"/>
              <a:round/>
              <a:headEnd/>
              <a:tailEnd/>
            </a:ln>
          </p:spPr>
          <p:txBody>
            <a:bodyPr/>
            <a:lstStyle/>
            <a:p>
              <a:endParaRPr lang="en-GB"/>
            </a:p>
          </p:txBody>
        </p:sp>
        <p:sp>
          <p:nvSpPr>
            <p:cNvPr id="1685" name="Line 2761"/>
            <p:cNvSpPr>
              <a:spLocks noChangeShapeType="1"/>
            </p:cNvSpPr>
            <p:nvPr/>
          </p:nvSpPr>
          <p:spPr bwMode="auto">
            <a:xfrm>
              <a:off x="2160" y="3161"/>
              <a:ext cx="1" cy="1"/>
            </a:xfrm>
            <a:prstGeom prst="line">
              <a:avLst/>
            </a:prstGeom>
            <a:noFill/>
            <a:ln w="0">
              <a:solidFill>
                <a:srgbClr val="000000"/>
              </a:solidFill>
              <a:round/>
              <a:headEnd/>
              <a:tailEnd/>
            </a:ln>
          </p:spPr>
          <p:txBody>
            <a:bodyPr/>
            <a:lstStyle/>
            <a:p>
              <a:endParaRPr lang="en-GB"/>
            </a:p>
          </p:txBody>
        </p:sp>
        <p:sp>
          <p:nvSpPr>
            <p:cNvPr id="1686" name="Line 2762"/>
            <p:cNvSpPr>
              <a:spLocks noChangeShapeType="1"/>
            </p:cNvSpPr>
            <p:nvPr/>
          </p:nvSpPr>
          <p:spPr bwMode="auto">
            <a:xfrm flipH="1">
              <a:off x="2157" y="3165"/>
              <a:ext cx="2" cy="2"/>
            </a:xfrm>
            <a:prstGeom prst="line">
              <a:avLst/>
            </a:prstGeom>
            <a:noFill/>
            <a:ln w="0">
              <a:solidFill>
                <a:srgbClr val="000000"/>
              </a:solidFill>
              <a:round/>
              <a:headEnd/>
              <a:tailEnd/>
            </a:ln>
          </p:spPr>
          <p:txBody>
            <a:bodyPr/>
            <a:lstStyle/>
            <a:p>
              <a:endParaRPr lang="en-GB"/>
            </a:p>
          </p:txBody>
        </p:sp>
        <p:sp>
          <p:nvSpPr>
            <p:cNvPr id="1687" name="Freeform 2763"/>
            <p:cNvSpPr>
              <a:spLocks/>
            </p:cNvSpPr>
            <p:nvPr/>
          </p:nvSpPr>
          <p:spPr bwMode="auto">
            <a:xfrm>
              <a:off x="2152" y="3176"/>
              <a:ext cx="1" cy="3"/>
            </a:xfrm>
            <a:custGeom>
              <a:avLst/>
              <a:gdLst/>
              <a:ahLst/>
              <a:cxnLst>
                <a:cxn ang="0">
                  <a:pos x="4" y="0"/>
                </a:cxn>
                <a:cxn ang="0">
                  <a:pos x="1" y="3"/>
                </a:cxn>
                <a:cxn ang="0">
                  <a:pos x="0" y="7"/>
                </a:cxn>
              </a:cxnLst>
              <a:rect l="0" t="0" r="r" b="b"/>
              <a:pathLst>
                <a:path w="4" h="7">
                  <a:moveTo>
                    <a:pt x="4" y="0"/>
                  </a:moveTo>
                  <a:lnTo>
                    <a:pt x="1" y="3"/>
                  </a:lnTo>
                  <a:lnTo>
                    <a:pt x="0" y="7"/>
                  </a:lnTo>
                </a:path>
              </a:pathLst>
            </a:custGeom>
            <a:noFill/>
            <a:ln w="0">
              <a:solidFill>
                <a:srgbClr val="000000"/>
              </a:solidFill>
              <a:prstDash val="solid"/>
              <a:round/>
              <a:headEnd/>
              <a:tailEnd/>
            </a:ln>
          </p:spPr>
          <p:txBody>
            <a:bodyPr/>
            <a:lstStyle/>
            <a:p>
              <a:endParaRPr lang="en-GB"/>
            </a:p>
          </p:txBody>
        </p:sp>
        <p:sp>
          <p:nvSpPr>
            <p:cNvPr id="1688" name="Line 2764"/>
            <p:cNvSpPr>
              <a:spLocks noChangeShapeType="1"/>
            </p:cNvSpPr>
            <p:nvPr/>
          </p:nvSpPr>
          <p:spPr bwMode="auto">
            <a:xfrm flipH="1">
              <a:off x="2149" y="3179"/>
              <a:ext cx="3" cy="6"/>
            </a:xfrm>
            <a:prstGeom prst="line">
              <a:avLst/>
            </a:prstGeom>
            <a:noFill/>
            <a:ln w="0">
              <a:solidFill>
                <a:srgbClr val="000000"/>
              </a:solidFill>
              <a:round/>
              <a:headEnd/>
              <a:tailEnd/>
            </a:ln>
          </p:spPr>
          <p:txBody>
            <a:bodyPr/>
            <a:lstStyle/>
            <a:p>
              <a:endParaRPr lang="en-GB"/>
            </a:p>
          </p:txBody>
        </p:sp>
        <p:sp>
          <p:nvSpPr>
            <p:cNvPr id="1689" name="Line 2765"/>
            <p:cNvSpPr>
              <a:spLocks noChangeShapeType="1"/>
            </p:cNvSpPr>
            <p:nvPr/>
          </p:nvSpPr>
          <p:spPr bwMode="auto">
            <a:xfrm flipH="1">
              <a:off x="2148" y="3185"/>
              <a:ext cx="1" cy="3"/>
            </a:xfrm>
            <a:prstGeom prst="line">
              <a:avLst/>
            </a:prstGeom>
            <a:noFill/>
            <a:ln w="0">
              <a:solidFill>
                <a:srgbClr val="000000"/>
              </a:solidFill>
              <a:round/>
              <a:headEnd/>
              <a:tailEnd/>
            </a:ln>
          </p:spPr>
          <p:txBody>
            <a:bodyPr/>
            <a:lstStyle/>
            <a:p>
              <a:endParaRPr lang="en-GB"/>
            </a:p>
          </p:txBody>
        </p:sp>
        <p:sp>
          <p:nvSpPr>
            <p:cNvPr id="1690" name="Freeform 2766"/>
            <p:cNvSpPr>
              <a:spLocks/>
            </p:cNvSpPr>
            <p:nvPr/>
          </p:nvSpPr>
          <p:spPr bwMode="auto">
            <a:xfrm>
              <a:off x="2144" y="3188"/>
              <a:ext cx="4" cy="9"/>
            </a:xfrm>
            <a:custGeom>
              <a:avLst/>
              <a:gdLst/>
              <a:ahLst/>
              <a:cxnLst>
                <a:cxn ang="0">
                  <a:pos x="10" y="0"/>
                </a:cxn>
                <a:cxn ang="0">
                  <a:pos x="8" y="5"/>
                </a:cxn>
                <a:cxn ang="0">
                  <a:pos x="4" y="12"/>
                </a:cxn>
                <a:cxn ang="0">
                  <a:pos x="1" y="16"/>
                </a:cxn>
                <a:cxn ang="0">
                  <a:pos x="0" y="18"/>
                </a:cxn>
              </a:cxnLst>
              <a:rect l="0" t="0" r="r" b="b"/>
              <a:pathLst>
                <a:path w="10" h="18">
                  <a:moveTo>
                    <a:pt x="10" y="0"/>
                  </a:moveTo>
                  <a:lnTo>
                    <a:pt x="8" y="5"/>
                  </a:lnTo>
                  <a:lnTo>
                    <a:pt x="4" y="12"/>
                  </a:lnTo>
                  <a:lnTo>
                    <a:pt x="1" y="16"/>
                  </a:lnTo>
                  <a:lnTo>
                    <a:pt x="0" y="18"/>
                  </a:lnTo>
                </a:path>
              </a:pathLst>
            </a:custGeom>
            <a:noFill/>
            <a:ln w="0">
              <a:solidFill>
                <a:srgbClr val="000000"/>
              </a:solidFill>
              <a:prstDash val="solid"/>
              <a:round/>
              <a:headEnd/>
              <a:tailEnd/>
            </a:ln>
          </p:spPr>
          <p:txBody>
            <a:bodyPr/>
            <a:lstStyle/>
            <a:p>
              <a:endParaRPr lang="en-GB"/>
            </a:p>
          </p:txBody>
        </p:sp>
        <p:sp>
          <p:nvSpPr>
            <p:cNvPr id="1691" name="Freeform 2767"/>
            <p:cNvSpPr>
              <a:spLocks/>
            </p:cNvSpPr>
            <p:nvPr/>
          </p:nvSpPr>
          <p:spPr bwMode="auto">
            <a:xfrm>
              <a:off x="2139" y="3197"/>
              <a:ext cx="5" cy="8"/>
            </a:xfrm>
            <a:custGeom>
              <a:avLst/>
              <a:gdLst/>
              <a:ahLst/>
              <a:cxnLst>
                <a:cxn ang="0">
                  <a:pos x="10" y="0"/>
                </a:cxn>
                <a:cxn ang="0">
                  <a:pos x="8" y="4"/>
                </a:cxn>
                <a:cxn ang="0">
                  <a:pos x="5" y="8"/>
                </a:cxn>
                <a:cxn ang="0">
                  <a:pos x="2" y="12"/>
                </a:cxn>
                <a:cxn ang="0">
                  <a:pos x="0" y="16"/>
                </a:cxn>
              </a:cxnLst>
              <a:rect l="0" t="0" r="r" b="b"/>
              <a:pathLst>
                <a:path w="10" h="16">
                  <a:moveTo>
                    <a:pt x="10" y="0"/>
                  </a:moveTo>
                  <a:lnTo>
                    <a:pt x="8" y="4"/>
                  </a:lnTo>
                  <a:lnTo>
                    <a:pt x="5" y="8"/>
                  </a:lnTo>
                  <a:lnTo>
                    <a:pt x="2" y="12"/>
                  </a:lnTo>
                  <a:lnTo>
                    <a:pt x="0" y="16"/>
                  </a:lnTo>
                </a:path>
              </a:pathLst>
            </a:custGeom>
            <a:noFill/>
            <a:ln w="0">
              <a:solidFill>
                <a:srgbClr val="000000"/>
              </a:solidFill>
              <a:prstDash val="solid"/>
              <a:round/>
              <a:headEnd/>
              <a:tailEnd/>
            </a:ln>
          </p:spPr>
          <p:txBody>
            <a:bodyPr/>
            <a:lstStyle/>
            <a:p>
              <a:endParaRPr lang="en-GB"/>
            </a:p>
          </p:txBody>
        </p:sp>
        <p:sp>
          <p:nvSpPr>
            <p:cNvPr id="1692" name="Line 2768"/>
            <p:cNvSpPr>
              <a:spLocks noChangeShapeType="1"/>
            </p:cNvSpPr>
            <p:nvPr/>
          </p:nvSpPr>
          <p:spPr bwMode="auto">
            <a:xfrm flipH="1">
              <a:off x="2136" y="3205"/>
              <a:ext cx="3" cy="4"/>
            </a:xfrm>
            <a:prstGeom prst="line">
              <a:avLst/>
            </a:prstGeom>
            <a:noFill/>
            <a:ln w="0">
              <a:solidFill>
                <a:srgbClr val="000000"/>
              </a:solidFill>
              <a:round/>
              <a:headEnd/>
              <a:tailEnd/>
            </a:ln>
          </p:spPr>
          <p:txBody>
            <a:bodyPr/>
            <a:lstStyle/>
            <a:p>
              <a:endParaRPr lang="en-GB"/>
            </a:p>
          </p:txBody>
        </p:sp>
        <p:sp>
          <p:nvSpPr>
            <p:cNvPr id="1693" name="Line 2769"/>
            <p:cNvSpPr>
              <a:spLocks noChangeShapeType="1"/>
            </p:cNvSpPr>
            <p:nvPr/>
          </p:nvSpPr>
          <p:spPr bwMode="auto">
            <a:xfrm flipH="1">
              <a:off x="2121" y="3219"/>
              <a:ext cx="7" cy="9"/>
            </a:xfrm>
            <a:prstGeom prst="line">
              <a:avLst/>
            </a:prstGeom>
            <a:noFill/>
            <a:ln w="0">
              <a:solidFill>
                <a:srgbClr val="000000"/>
              </a:solidFill>
              <a:round/>
              <a:headEnd/>
              <a:tailEnd/>
            </a:ln>
          </p:spPr>
          <p:txBody>
            <a:bodyPr/>
            <a:lstStyle/>
            <a:p>
              <a:endParaRPr lang="en-GB"/>
            </a:p>
          </p:txBody>
        </p:sp>
        <p:sp>
          <p:nvSpPr>
            <p:cNvPr id="1694" name="Line 2770"/>
            <p:cNvSpPr>
              <a:spLocks noChangeShapeType="1"/>
            </p:cNvSpPr>
            <p:nvPr/>
          </p:nvSpPr>
          <p:spPr bwMode="auto">
            <a:xfrm flipH="1">
              <a:off x="2117" y="3229"/>
              <a:ext cx="3" cy="3"/>
            </a:xfrm>
            <a:prstGeom prst="line">
              <a:avLst/>
            </a:prstGeom>
            <a:noFill/>
            <a:ln w="0">
              <a:solidFill>
                <a:srgbClr val="000000"/>
              </a:solidFill>
              <a:round/>
              <a:headEnd/>
              <a:tailEnd/>
            </a:ln>
          </p:spPr>
          <p:txBody>
            <a:bodyPr/>
            <a:lstStyle/>
            <a:p>
              <a:endParaRPr lang="en-GB"/>
            </a:p>
          </p:txBody>
        </p:sp>
        <p:sp>
          <p:nvSpPr>
            <p:cNvPr id="1695" name="Line 2771"/>
            <p:cNvSpPr>
              <a:spLocks noChangeShapeType="1"/>
            </p:cNvSpPr>
            <p:nvPr/>
          </p:nvSpPr>
          <p:spPr bwMode="auto">
            <a:xfrm flipH="1">
              <a:off x="2106" y="3239"/>
              <a:ext cx="6" cy="7"/>
            </a:xfrm>
            <a:prstGeom prst="line">
              <a:avLst/>
            </a:prstGeom>
            <a:noFill/>
            <a:ln w="0">
              <a:solidFill>
                <a:srgbClr val="000000"/>
              </a:solidFill>
              <a:round/>
              <a:headEnd/>
              <a:tailEnd/>
            </a:ln>
          </p:spPr>
          <p:txBody>
            <a:bodyPr/>
            <a:lstStyle/>
            <a:p>
              <a:endParaRPr lang="en-GB"/>
            </a:p>
          </p:txBody>
        </p:sp>
        <p:sp>
          <p:nvSpPr>
            <p:cNvPr id="1696" name="Line 2772"/>
            <p:cNvSpPr>
              <a:spLocks noChangeShapeType="1"/>
            </p:cNvSpPr>
            <p:nvPr/>
          </p:nvSpPr>
          <p:spPr bwMode="auto">
            <a:xfrm flipH="1">
              <a:off x="2089" y="3152"/>
              <a:ext cx="1" cy="1"/>
            </a:xfrm>
            <a:prstGeom prst="line">
              <a:avLst/>
            </a:prstGeom>
            <a:noFill/>
            <a:ln w="0">
              <a:solidFill>
                <a:srgbClr val="000000"/>
              </a:solidFill>
              <a:round/>
              <a:headEnd/>
              <a:tailEnd/>
            </a:ln>
          </p:spPr>
          <p:txBody>
            <a:bodyPr/>
            <a:lstStyle/>
            <a:p>
              <a:endParaRPr lang="en-GB"/>
            </a:p>
          </p:txBody>
        </p:sp>
        <p:sp>
          <p:nvSpPr>
            <p:cNvPr id="1697" name="Freeform 2773"/>
            <p:cNvSpPr>
              <a:spLocks/>
            </p:cNvSpPr>
            <p:nvPr/>
          </p:nvSpPr>
          <p:spPr bwMode="auto">
            <a:xfrm>
              <a:off x="2084" y="3154"/>
              <a:ext cx="4" cy="5"/>
            </a:xfrm>
            <a:custGeom>
              <a:avLst/>
              <a:gdLst/>
              <a:ahLst/>
              <a:cxnLst>
                <a:cxn ang="0">
                  <a:pos x="6" y="0"/>
                </a:cxn>
                <a:cxn ang="0">
                  <a:pos x="5" y="3"/>
                </a:cxn>
                <a:cxn ang="0">
                  <a:pos x="0" y="9"/>
                </a:cxn>
              </a:cxnLst>
              <a:rect l="0" t="0" r="r" b="b"/>
              <a:pathLst>
                <a:path w="6" h="9">
                  <a:moveTo>
                    <a:pt x="6" y="0"/>
                  </a:moveTo>
                  <a:lnTo>
                    <a:pt x="5" y="3"/>
                  </a:lnTo>
                  <a:lnTo>
                    <a:pt x="0" y="9"/>
                  </a:lnTo>
                </a:path>
              </a:pathLst>
            </a:custGeom>
            <a:noFill/>
            <a:ln w="0">
              <a:solidFill>
                <a:srgbClr val="000000"/>
              </a:solidFill>
              <a:prstDash val="solid"/>
              <a:round/>
              <a:headEnd/>
              <a:tailEnd/>
            </a:ln>
          </p:spPr>
          <p:txBody>
            <a:bodyPr/>
            <a:lstStyle/>
            <a:p>
              <a:endParaRPr lang="en-GB"/>
            </a:p>
          </p:txBody>
        </p:sp>
        <p:sp>
          <p:nvSpPr>
            <p:cNvPr id="1698" name="Freeform 2774"/>
            <p:cNvSpPr>
              <a:spLocks/>
            </p:cNvSpPr>
            <p:nvPr/>
          </p:nvSpPr>
          <p:spPr bwMode="auto">
            <a:xfrm>
              <a:off x="2081" y="3159"/>
              <a:ext cx="3" cy="5"/>
            </a:xfrm>
            <a:custGeom>
              <a:avLst/>
              <a:gdLst/>
              <a:ahLst/>
              <a:cxnLst>
                <a:cxn ang="0">
                  <a:pos x="8" y="0"/>
                </a:cxn>
                <a:cxn ang="0">
                  <a:pos x="4" y="7"/>
                </a:cxn>
                <a:cxn ang="0">
                  <a:pos x="0" y="10"/>
                </a:cxn>
              </a:cxnLst>
              <a:rect l="0" t="0" r="r" b="b"/>
              <a:pathLst>
                <a:path w="8" h="10">
                  <a:moveTo>
                    <a:pt x="8" y="0"/>
                  </a:moveTo>
                  <a:lnTo>
                    <a:pt x="4" y="7"/>
                  </a:lnTo>
                  <a:lnTo>
                    <a:pt x="0" y="10"/>
                  </a:lnTo>
                </a:path>
              </a:pathLst>
            </a:custGeom>
            <a:noFill/>
            <a:ln w="0">
              <a:solidFill>
                <a:srgbClr val="000000"/>
              </a:solidFill>
              <a:prstDash val="solid"/>
              <a:round/>
              <a:headEnd/>
              <a:tailEnd/>
            </a:ln>
          </p:spPr>
          <p:txBody>
            <a:bodyPr/>
            <a:lstStyle/>
            <a:p>
              <a:endParaRPr lang="en-GB"/>
            </a:p>
          </p:txBody>
        </p:sp>
        <p:sp>
          <p:nvSpPr>
            <p:cNvPr id="1699" name="Freeform 2775"/>
            <p:cNvSpPr>
              <a:spLocks/>
            </p:cNvSpPr>
            <p:nvPr/>
          </p:nvSpPr>
          <p:spPr bwMode="auto">
            <a:xfrm>
              <a:off x="2074" y="3168"/>
              <a:ext cx="4" cy="7"/>
            </a:xfrm>
            <a:custGeom>
              <a:avLst/>
              <a:gdLst/>
              <a:ahLst/>
              <a:cxnLst>
                <a:cxn ang="0">
                  <a:pos x="9" y="0"/>
                </a:cxn>
                <a:cxn ang="0">
                  <a:pos x="6" y="5"/>
                </a:cxn>
                <a:cxn ang="0">
                  <a:pos x="0" y="14"/>
                </a:cxn>
              </a:cxnLst>
              <a:rect l="0" t="0" r="r" b="b"/>
              <a:pathLst>
                <a:path w="9" h="14">
                  <a:moveTo>
                    <a:pt x="9" y="0"/>
                  </a:moveTo>
                  <a:lnTo>
                    <a:pt x="6" y="5"/>
                  </a:lnTo>
                  <a:lnTo>
                    <a:pt x="0" y="14"/>
                  </a:lnTo>
                </a:path>
              </a:pathLst>
            </a:custGeom>
            <a:noFill/>
            <a:ln w="0">
              <a:solidFill>
                <a:srgbClr val="000000"/>
              </a:solidFill>
              <a:prstDash val="solid"/>
              <a:round/>
              <a:headEnd/>
              <a:tailEnd/>
            </a:ln>
          </p:spPr>
          <p:txBody>
            <a:bodyPr/>
            <a:lstStyle/>
            <a:p>
              <a:endParaRPr lang="en-GB"/>
            </a:p>
          </p:txBody>
        </p:sp>
        <p:sp>
          <p:nvSpPr>
            <p:cNvPr id="1700" name="Freeform 2776"/>
            <p:cNvSpPr>
              <a:spLocks/>
            </p:cNvSpPr>
            <p:nvPr/>
          </p:nvSpPr>
          <p:spPr bwMode="auto">
            <a:xfrm>
              <a:off x="2069" y="3175"/>
              <a:ext cx="5" cy="8"/>
            </a:xfrm>
            <a:custGeom>
              <a:avLst/>
              <a:gdLst/>
              <a:ahLst/>
              <a:cxnLst>
                <a:cxn ang="0">
                  <a:pos x="8" y="0"/>
                </a:cxn>
                <a:cxn ang="0">
                  <a:pos x="5" y="6"/>
                </a:cxn>
                <a:cxn ang="0">
                  <a:pos x="0" y="16"/>
                </a:cxn>
              </a:cxnLst>
              <a:rect l="0" t="0" r="r" b="b"/>
              <a:pathLst>
                <a:path w="8" h="16">
                  <a:moveTo>
                    <a:pt x="8" y="0"/>
                  </a:moveTo>
                  <a:lnTo>
                    <a:pt x="5" y="6"/>
                  </a:lnTo>
                  <a:lnTo>
                    <a:pt x="0" y="16"/>
                  </a:lnTo>
                </a:path>
              </a:pathLst>
            </a:custGeom>
            <a:noFill/>
            <a:ln w="0">
              <a:solidFill>
                <a:srgbClr val="000000"/>
              </a:solidFill>
              <a:prstDash val="solid"/>
              <a:round/>
              <a:headEnd/>
              <a:tailEnd/>
            </a:ln>
          </p:spPr>
          <p:txBody>
            <a:bodyPr/>
            <a:lstStyle/>
            <a:p>
              <a:endParaRPr lang="en-GB"/>
            </a:p>
          </p:txBody>
        </p:sp>
        <p:sp>
          <p:nvSpPr>
            <p:cNvPr id="1701" name="Freeform 2777"/>
            <p:cNvSpPr>
              <a:spLocks/>
            </p:cNvSpPr>
            <p:nvPr/>
          </p:nvSpPr>
          <p:spPr bwMode="auto">
            <a:xfrm>
              <a:off x="2068" y="3183"/>
              <a:ext cx="1" cy="3"/>
            </a:xfrm>
            <a:custGeom>
              <a:avLst/>
              <a:gdLst/>
              <a:ahLst/>
              <a:cxnLst>
                <a:cxn ang="0">
                  <a:pos x="4" y="0"/>
                </a:cxn>
                <a:cxn ang="0">
                  <a:pos x="1" y="5"/>
                </a:cxn>
                <a:cxn ang="0">
                  <a:pos x="0" y="7"/>
                </a:cxn>
              </a:cxnLst>
              <a:rect l="0" t="0" r="r" b="b"/>
              <a:pathLst>
                <a:path w="4" h="7">
                  <a:moveTo>
                    <a:pt x="4" y="0"/>
                  </a:moveTo>
                  <a:lnTo>
                    <a:pt x="1" y="5"/>
                  </a:lnTo>
                  <a:lnTo>
                    <a:pt x="0" y="7"/>
                  </a:lnTo>
                </a:path>
              </a:pathLst>
            </a:custGeom>
            <a:noFill/>
            <a:ln w="0">
              <a:solidFill>
                <a:srgbClr val="000000"/>
              </a:solidFill>
              <a:prstDash val="solid"/>
              <a:round/>
              <a:headEnd/>
              <a:tailEnd/>
            </a:ln>
          </p:spPr>
          <p:txBody>
            <a:bodyPr/>
            <a:lstStyle/>
            <a:p>
              <a:endParaRPr lang="en-GB"/>
            </a:p>
          </p:txBody>
        </p:sp>
        <p:sp>
          <p:nvSpPr>
            <p:cNvPr id="1702" name="Freeform 2778"/>
            <p:cNvSpPr>
              <a:spLocks/>
            </p:cNvSpPr>
            <p:nvPr/>
          </p:nvSpPr>
          <p:spPr bwMode="auto">
            <a:xfrm>
              <a:off x="2065" y="3186"/>
              <a:ext cx="3" cy="6"/>
            </a:xfrm>
            <a:custGeom>
              <a:avLst/>
              <a:gdLst/>
              <a:ahLst/>
              <a:cxnLst>
                <a:cxn ang="0">
                  <a:pos x="5" y="0"/>
                </a:cxn>
                <a:cxn ang="0">
                  <a:pos x="4" y="3"/>
                </a:cxn>
                <a:cxn ang="0">
                  <a:pos x="1" y="8"/>
                </a:cxn>
                <a:cxn ang="0">
                  <a:pos x="0" y="12"/>
                </a:cxn>
              </a:cxnLst>
              <a:rect l="0" t="0" r="r" b="b"/>
              <a:pathLst>
                <a:path w="5" h="12">
                  <a:moveTo>
                    <a:pt x="5" y="0"/>
                  </a:moveTo>
                  <a:lnTo>
                    <a:pt x="4" y="3"/>
                  </a:lnTo>
                  <a:lnTo>
                    <a:pt x="1" y="8"/>
                  </a:lnTo>
                  <a:lnTo>
                    <a:pt x="0" y="12"/>
                  </a:lnTo>
                </a:path>
              </a:pathLst>
            </a:custGeom>
            <a:noFill/>
            <a:ln w="0">
              <a:solidFill>
                <a:srgbClr val="000000"/>
              </a:solidFill>
              <a:prstDash val="solid"/>
              <a:round/>
              <a:headEnd/>
              <a:tailEnd/>
            </a:ln>
          </p:spPr>
          <p:txBody>
            <a:bodyPr/>
            <a:lstStyle/>
            <a:p>
              <a:endParaRPr lang="en-GB"/>
            </a:p>
          </p:txBody>
        </p:sp>
        <p:sp>
          <p:nvSpPr>
            <p:cNvPr id="1703" name="Freeform 2779"/>
            <p:cNvSpPr>
              <a:spLocks/>
            </p:cNvSpPr>
            <p:nvPr/>
          </p:nvSpPr>
          <p:spPr bwMode="auto">
            <a:xfrm>
              <a:off x="2062" y="3192"/>
              <a:ext cx="3" cy="4"/>
            </a:xfrm>
            <a:custGeom>
              <a:avLst/>
              <a:gdLst/>
              <a:ahLst/>
              <a:cxnLst>
                <a:cxn ang="0">
                  <a:pos x="6" y="0"/>
                </a:cxn>
                <a:cxn ang="0">
                  <a:pos x="2" y="5"/>
                </a:cxn>
                <a:cxn ang="0">
                  <a:pos x="0" y="6"/>
                </a:cxn>
              </a:cxnLst>
              <a:rect l="0" t="0" r="r" b="b"/>
              <a:pathLst>
                <a:path w="6" h="6">
                  <a:moveTo>
                    <a:pt x="6" y="0"/>
                  </a:moveTo>
                  <a:lnTo>
                    <a:pt x="2" y="5"/>
                  </a:lnTo>
                  <a:lnTo>
                    <a:pt x="0" y="6"/>
                  </a:lnTo>
                </a:path>
              </a:pathLst>
            </a:custGeom>
            <a:noFill/>
            <a:ln w="0">
              <a:solidFill>
                <a:srgbClr val="000000"/>
              </a:solidFill>
              <a:prstDash val="solid"/>
              <a:round/>
              <a:headEnd/>
              <a:tailEnd/>
            </a:ln>
          </p:spPr>
          <p:txBody>
            <a:bodyPr/>
            <a:lstStyle/>
            <a:p>
              <a:endParaRPr lang="en-GB"/>
            </a:p>
          </p:txBody>
        </p:sp>
        <p:sp>
          <p:nvSpPr>
            <p:cNvPr id="1704" name="Line 2780"/>
            <p:cNvSpPr>
              <a:spLocks noChangeShapeType="1"/>
            </p:cNvSpPr>
            <p:nvPr/>
          </p:nvSpPr>
          <p:spPr bwMode="auto">
            <a:xfrm flipH="1">
              <a:off x="2051" y="3204"/>
              <a:ext cx="5" cy="8"/>
            </a:xfrm>
            <a:prstGeom prst="line">
              <a:avLst/>
            </a:prstGeom>
            <a:noFill/>
            <a:ln w="0">
              <a:solidFill>
                <a:srgbClr val="000000"/>
              </a:solidFill>
              <a:round/>
              <a:headEnd/>
              <a:tailEnd/>
            </a:ln>
          </p:spPr>
          <p:txBody>
            <a:bodyPr/>
            <a:lstStyle/>
            <a:p>
              <a:endParaRPr lang="en-GB"/>
            </a:p>
          </p:txBody>
        </p:sp>
        <p:sp>
          <p:nvSpPr>
            <p:cNvPr id="1705" name="Line 2781"/>
            <p:cNvSpPr>
              <a:spLocks noChangeShapeType="1"/>
            </p:cNvSpPr>
            <p:nvPr/>
          </p:nvSpPr>
          <p:spPr bwMode="auto">
            <a:xfrm flipH="1">
              <a:off x="2050" y="3212"/>
              <a:ext cx="1" cy="1"/>
            </a:xfrm>
            <a:prstGeom prst="line">
              <a:avLst/>
            </a:prstGeom>
            <a:noFill/>
            <a:ln w="0">
              <a:solidFill>
                <a:srgbClr val="000000"/>
              </a:solidFill>
              <a:round/>
              <a:headEnd/>
              <a:tailEnd/>
            </a:ln>
          </p:spPr>
          <p:txBody>
            <a:bodyPr/>
            <a:lstStyle/>
            <a:p>
              <a:endParaRPr lang="en-GB"/>
            </a:p>
          </p:txBody>
        </p:sp>
        <p:sp>
          <p:nvSpPr>
            <p:cNvPr id="1706" name="Freeform 2782"/>
            <p:cNvSpPr>
              <a:spLocks/>
            </p:cNvSpPr>
            <p:nvPr/>
          </p:nvSpPr>
          <p:spPr bwMode="auto">
            <a:xfrm>
              <a:off x="2012" y="3232"/>
              <a:ext cx="21" cy="22"/>
            </a:xfrm>
            <a:custGeom>
              <a:avLst/>
              <a:gdLst/>
              <a:ahLst/>
              <a:cxnLst>
                <a:cxn ang="0">
                  <a:pos x="42" y="0"/>
                </a:cxn>
                <a:cxn ang="0">
                  <a:pos x="26" y="18"/>
                </a:cxn>
                <a:cxn ang="0">
                  <a:pos x="0" y="43"/>
                </a:cxn>
              </a:cxnLst>
              <a:rect l="0" t="0" r="r" b="b"/>
              <a:pathLst>
                <a:path w="42" h="43">
                  <a:moveTo>
                    <a:pt x="42" y="0"/>
                  </a:moveTo>
                  <a:lnTo>
                    <a:pt x="26" y="18"/>
                  </a:lnTo>
                  <a:lnTo>
                    <a:pt x="0" y="43"/>
                  </a:lnTo>
                </a:path>
              </a:pathLst>
            </a:custGeom>
            <a:noFill/>
            <a:ln w="0">
              <a:solidFill>
                <a:srgbClr val="000000"/>
              </a:solidFill>
              <a:prstDash val="solid"/>
              <a:round/>
              <a:headEnd/>
              <a:tailEnd/>
            </a:ln>
          </p:spPr>
          <p:txBody>
            <a:bodyPr/>
            <a:lstStyle/>
            <a:p>
              <a:endParaRPr lang="en-GB"/>
            </a:p>
          </p:txBody>
        </p:sp>
        <p:sp>
          <p:nvSpPr>
            <p:cNvPr id="1707" name="Line 2783"/>
            <p:cNvSpPr>
              <a:spLocks noChangeShapeType="1"/>
            </p:cNvSpPr>
            <p:nvPr/>
          </p:nvSpPr>
          <p:spPr bwMode="auto">
            <a:xfrm>
              <a:off x="2104" y="3154"/>
              <a:ext cx="1" cy="3"/>
            </a:xfrm>
            <a:prstGeom prst="line">
              <a:avLst/>
            </a:prstGeom>
            <a:noFill/>
            <a:ln w="0">
              <a:solidFill>
                <a:srgbClr val="000000"/>
              </a:solidFill>
              <a:round/>
              <a:headEnd/>
              <a:tailEnd/>
            </a:ln>
          </p:spPr>
          <p:txBody>
            <a:bodyPr/>
            <a:lstStyle/>
            <a:p>
              <a:endParaRPr lang="en-GB"/>
            </a:p>
          </p:txBody>
        </p:sp>
        <p:sp>
          <p:nvSpPr>
            <p:cNvPr id="1708" name="Freeform 2784"/>
            <p:cNvSpPr>
              <a:spLocks/>
            </p:cNvSpPr>
            <p:nvPr/>
          </p:nvSpPr>
          <p:spPr bwMode="auto">
            <a:xfrm>
              <a:off x="2106" y="3164"/>
              <a:ext cx="2" cy="6"/>
            </a:xfrm>
            <a:custGeom>
              <a:avLst/>
              <a:gdLst/>
              <a:ahLst/>
              <a:cxnLst>
                <a:cxn ang="0">
                  <a:pos x="0" y="0"/>
                </a:cxn>
                <a:cxn ang="0">
                  <a:pos x="2" y="8"/>
                </a:cxn>
                <a:cxn ang="0">
                  <a:pos x="3" y="10"/>
                </a:cxn>
                <a:cxn ang="0">
                  <a:pos x="3" y="11"/>
                </a:cxn>
              </a:cxnLst>
              <a:rect l="0" t="0" r="r" b="b"/>
              <a:pathLst>
                <a:path w="3" h="11">
                  <a:moveTo>
                    <a:pt x="0" y="0"/>
                  </a:moveTo>
                  <a:lnTo>
                    <a:pt x="2" y="8"/>
                  </a:lnTo>
                  <a:lnTo>
                    <a:pt x="3" y="10"/>
                  </a:lnTo>
                  <a:lnTo>
                    <a:pt x="3" y="11"/>
                  </a:lnTo>
                </a:path>
              </a:pathLst>
            </a:custGeom>
            <a:noFill/>
            <a:ln w="0">
              <a:solidFill>
                <a:srgbClr val="000000"/>
              </a:solidFill>
              <a:prstDash val="solid"/>
              <a:round/>
              <a:headEnd/>
              <a:tailEnd/>
            </a:ln>
          </p:spPr>
          <p:txBody>
            <a:bodyPr/>
            <a:lstStyle/>
            <a:p>
              <a:endParaRPr lang="en-GB"/>
            </a:p>
          </p:txBody>
        </p:sp>
        <p:sp>
          <p:nvSpPr>
            <p:cNvPr id="1709" name="Line 2785"/>
            <p:cNvSpPr>
              <a:spLocks noChangeShapeType="1"/>
            </p:cNvSpPr>
            <p:nvPr/>
          </p:nvSpPr>
          <p:spPr bwMode="auto">
            <a:xfrm>
              <a:off x="2108" y="3170"/>
              <a:ext cx="1" cy="4"/>
            </a:xfrm>
            <a:prstGeom prst="line">
              <a:avLst/>
            </a:prstGeom>
            <a:noFill/>
            <a:ln w="0">
              <a:solidFill>
                <a:srgbClr val="000000"/>
              </a:solidFill>
              <a:round/>
              <a:headEnd/>
              <a:tailEnd/>
            </a:ln>
          </p:spPr>
          <p:txBody>
            <a:bodyPr/>
            <a:lstStyle/>
            <a:p>
              <a:endParaRPr lang="en-GB"/>
            </a:p>
          </p:txBody>
        </p:sp>
        <p:sp>
          <p:nvSpPr>
            <p:cNvPr id="1710" name="Freeform 2786"/>
            <p:cNvSpPr>
              <a:spLocks/>
            </p:cNvSpPr>
            <p:nvPr/>
          </p:nvSpPr>
          <p:spPr bwMode="auto">
            <a:xfrm>
              <a:off x="2108" y="3174"/>
              <a:ext cx="1" cy="6"/>
            </a:xfrm>
            <a:custGeom>
              <a:avLst/>
              <a:gdLst/>
              <a:ahLst/>
              <a:cxnLst>
                <a:cxn ang="0">
                  <a:pos x="0" y="0"/>
                </a:cxn>
                <a:cxn ang="0">
                  <a:pos x="2" y="12"/>
                </a:cxn>
                <a:cxn ang="0">
                  <a:pos x="2" y="13"/>
                </a:cxn>
              </a:cxnLst>
              <a:rect l="0" t="0" r="r" b="b"/>
              <a:pathLst>
                <a:path w="2" h="13">
                  <a:moveTo>
                    <a:pt x="0" y="0"/>
                  </a:moveTo>
                  <a:lnTo>
                    <a:pt x="2" y="12"/>
                  </a:lnTo>
                  <a:lnTo>
                    <a:pt x="2" y="13"/>
                  </a:lnTo>
                </a:path>
              </a:pathLst>
            </a:custGeom>
            <a:noFill/>
            <a:ln w="0">
              <a:solidFill>
                <a:srgbClr val="000000"/>
              </a:solidFill>
              <a:prstDash val="solid"/>
              <a:round/>
              <a:headEnd/>
              <a:tailEnd/>
            </a:ln>
          </p:spPr>
          <p:txBody>
            <a:bodyPr/>
            <a:lstStyle/>
            <a:p>
              <a:endParaRPr lang="en-GB"/>
            </a:p>
          </p:txBody>
        </p:sp>
        <p:sp>
          <p:nvSpPr>
            <p:cNvPr id="1711" name="Line 2787"/>
            <p:cNvSpPr>
              <a:spLocks noChangeShapeType="1"/>
            </p:cNvSpPr>
            <p:nvPr/>
          </p:nvSpPr>
          <p:spPr bwMode="auto">
            <a:xfrm>
              <a:off x="2109" y="3180"/>
              <a:ext cx="1" cy="6"/>
            </a:xfrm>
            <a:prstGeom prst="line">
              <a:avLst/>
            </a:prstGeom>
            <a:noFill/>
            <a:ln w="0">
              <a:solidFill>
                <a:srgbClr val="000000"/>
              </a:solidFill>
              <a:round/>
              <a:headEnd/>
              <a:tailEnd/>
            </a:ln>
          </p:spPr>
          <p:txBody>
            <a:bodyPr/>
            <a:lstStyle/>
            <a:p>
              <a:endParaRPr lang="en-GB"/>
            </a:p>
          </p:txBody>
        </p:sp>
        <p:sp>
          <p:nvSpPr>
            <p:cNvPr id="1712" name="Freeform 2788"/>
            <p:cNvSpPr>
              <a:spLocks/>
            </p:cNvSpPr>
            <p:nvPr/>
          </p:nvSpPr>
          <p:spPr bwMode="auto">
            <a:xfrm>
              <a:off x="2054" y="3160"/>
              <a:ext cx="20" cy="15"/>
            </a:xfrm>
            <a:custGeom>
              <a:avLst/>
              <a:gdLst/>
              <a:ahLst/>
              <a:cxnLst>
                <a:cxn ang="0">
                  <a:pos x="0" y="0"/>
                </a:cxn>
                <a:cxn ang="0">
                  <a:pos x="9" y="9"/>
                </a:cxn>
                <a:cxn ang="0">
                  <a:pos x="14" y="15"/>
                </a:cxn>
                <a:cxn ang="0">
                  <a:pos x="23" y="18"/>
                </a:cxn>
                <a:cxn ang="0">
                  <a:pos x="34" y="25"/>
                </a:cxn>
                <a:cxn ang="0">
                  <a:pos x="40" y="29"/>
                </a:cxn>
              </a:cxnLst>
              <a:rect l="0" t="0" r="r" b="b"/>
              <a:pathLst>
                <a:path w="40" h="29">
                  <a:moveTo>
                    <a:pt x="0" y="0"/>
                  </a:moveTo>
                  <a:lnTo>
                    <a:pt x="9" y="9"/>
                  </a:lnTo>
                  <a:lnTo>
                    <a:pt x="14" y="15"/>
                  </a:lnTo>
                  <a:lnTo>
                    <a:pt x="23" y="18"/>
                  </a:lnTo>
                  <a:lnTo>
                    <a:pt x="34" y="25"/>
                  </a:lnTo>
                  <a:lnTo>
                    <a:pt x="40" y="29"/>
                  </a:lnTo>
                </a:path>
              </a:pathLst>
            </a:custGeom>
            <a:noFill/>
            <a:ln w="0">
              <a:solidFill>
                <a:srgbClr val="000000"/>
              </a:solidFill>
              <a:prstDash val="solid"/>
              <a:round/>
              <a:headEnd/>
              <a:tailEnd/>
            </a:ln>
          </p:spPr>
          <p:txBody>
            <a:bodyPr/>
            <a:lstStyle/>
            <a:p>
              <a:endParaRPr lang="en-GB"/>
            </a:p>
          </p:txBody>
        </p:sp>
        <p:sp>
          <p:nvSpPr>
            <p:cNvPr id="1713" name="Line 2789"/>
            <p:cNvSpPr>
              <a:spLocks noChangeShapeType="1"/>
            </p:cNvSpPr>
            <p:nvPr/>
          </p:nvSpPr>
          <p:spPr bwMode="auto">
            <a:xfrm flipH="1">
              <a:off x="2063" y="3147"/>
              <a:ext cx="1" cy="1"/>
            </a:xfrm>
            <a:prstGeom prst="line">
              <a:avLst/>
            </a:prstGeom>
            <a:noFill/>
            <a:ln w="0">
              <a:solidFill>
                <a:srgbClr val="000000"/>
              </a:solidFill>
              <a:round/>
              <a:headEnd/>
              <a:tailEnd/>
            </a:ln>
          </p:spPr>
          <p:txBody>
            <a:bodyPr/>
            <a:lstStyle/>
            <a:p>
              <a:endParaRPr lang="en-GB"/>
            </a:p>
          </p:txBody>
        </p:sp>
        <p:sp>
          <p:nvSpPr>
            <p:cNvPr id="1714" name="Freeform 2790"/>
            <p:cNvSpPr>
              <a:spLocks/>
            </p:cNvSpPr>
            <p:nvPr/>
          </p:nvSpPr>
          <p:spPr bwMode="auto">
            <a:xfrm>
              <a:off x="2048" y="3169"/>
              <a:ext cx="21" cy="14"/>
            </a:xfrm>
            <a:custGeom>
              <a:avLst/>
              <a:gdLst/>
              <a:ahLst/>
              <a:cxnLst>
                <a:cxn ang="0">
                  <a:pos x="0" y="0"/>
                </a:cxn>
                <a:cxn ang="0">
                  <a:pos x="9" y="9"/>
                </a:cxn>
                <a:cxn ang="0">
                  <a:pos x="22" y="15"/>
                </a:cxn>
                <a:cxn ang="0">
                  <a:pos x="44" y="28"/>
                </a:cxn>
              </a:cxnLst>
              <a:rect l="0" t="0" r="r" b="b"/>
              <a:pathLst>
                <a:path w="44" h="28">
                  <a:moveTo>
                    <a:pt x="0" y="0"/>
                  </a:moveTo>
                  <a:lnTo>
                    <a:pt x="9" y="9"/>
                  </a:lnTo>
                  <a:lnTo>
                    <a:pt x="22" y="15"/>
                  </a:lnTo>
                  <a:lnTo>
                    <a:pt x="44" y="28"/>
                  </a:lnTo>
                </a:path>
              </a:pathLst>
            </a:custGeom>
            <a:noFill/>
            <a:ln w="0">
              <a:solidFill>
                <a:srgbClr val="000000"/>
              </a:solidFill>
              <a:prstDash val="solid"/>
              <a:round/>
              <a:headEnd/>
              <a:tailEnd/>
            </a:ln>
          </p:spPr>
          <p:txBody>
            <a:bodyPr/>
            <a:lstStyle/>
            <a:p>
              <a:endParaRPr lang="en-GB"/>
            </a:p>
          </p:txBody>
        </p:sp>
        <p:sp>
          <p:nvSpPr>
            <p:cNvPr id="1715" name="Freeform 2791"/>
            <p:cNvSpPr>
              <a:spLocks/>
            </p:cNvSpPr>
            <p:nvPr/>
          </p:nvSpPr>
          <p:spPr bwMode="auto">
            <a:xfrm>
              <a:off x="2048" y="3160"/>
              <a:ext cx="6" cy="9"/>
            </a:xfrm>
            <a:custGeom>
              <a:avLst/>
              <a:gdLst/>
              <a:ahLst/>
              <a:cxnLst>
                <a:cxn ang="0">
                  <a:pos x="12" y="0"/>
                </a:cxn>
                <a:cxn ang="0">
                  <a:pos x="12" y="0"/>
                </a:cxn>
                <a:cxn ang="0">
                  <a:pos x="11" y="2"/>
                </a:cxn>
                <a:cxn ang="0">
                  <a:pos x="3" y="14"/>
                </a:cxn>
                <a:cxn ang="0">
                  <a:pos x="0" y="17"/>
                </a:cxn>
              </a:cxnLst>
              <a:rect l="0" t="0" r="r" b="b"/>
              <a:pathLst>
                <a:path w="12" h="17">
                  <a:moveTo>
                    <a:pt x="12" y="0"/>
                  </a:moveTo>
                  <a:lnTo>
                    <a:pt x="12" y="0"/>
                  </a:lnTo>
                  <a:lnTo>
                    <a:pt x="11" y="2"/>
                  </a:lnTo>
                  <a:lnTo>
                    <a:pt x="3" y="14"/>
                  </a:lnTo>
                  <a:lnTo>
                    <a:pt x="0" y="17"/>
                  </a:lnTo>
                </a:path>
              </a:pathLst>
            </a:custGeom>
            <a:noFill/>
            <a:ln w="0">
              <a:solidFill>
                <a:srgbClr val="000000"/>
              </a:solidFill>
              <a:prstDash val="solid"/>
              <a:round/>
              <a:headEnd/>
              <a:tailEnd/>
            </a:ln>
          </p:spPr>
          <p:txBody>
            <a:bodyPr/>
            <a:lstStyle/>
            <a:p>
              <a:endParaRPr lang="en-GB"/>
            </a:p>
          </p:txBody>
        </p:sp>
        <p:sp>
          <p:nvSpPr>
            <p:cNvPr id="1716" name="Freeform 2792"/>
            <p:cNvSpPr>
              <a:spLocks/>
            </p:cNvSpPr>
            <p:nvPr/>
          </p:nvSpPr>
          <p:spPr bwMode="auto">
            <a:xfrm>
              <a:off x="2041" y="3178"/>
              <a:ext cx="24" cy="14"/>
            </a:xfrm>
            <a:custGeom>
              <a:avLst/>
              <a:gdLst/>
              <a:ahLst/>
              <a:cxnLst>
                <a:cxn ang="0">
                  <a:pos x="0" y="0"/>
                </a:cxn>
                <a:cxn ang="0">
                  <a:pos x="7" y="3"/>
                </a:cxn>
                <a:cxn ang="0">
                  <a:pos x="19" y="16"/>
                </a:cxn>
                <a:cxn ang="0">
                  <a:pos x="34" y="22"/>
                </a:cxn>
                <a:cxn ang="0">
                  <a:pos x="45" y="26"/>
                </a:cxn>
                <a:cxn ang="0">
                  <a:pos x="49" y="30"/>
                </a:cxn>
              </a:cxnLst>
              <a:rect l="0" t="0" r="r" b="b"/>
              <a:pathLst>
                <a:path w="49" h="30">
                  <a:moveTo>
                    <a:pt x="0" y="0"/>
                  </a:moveTo>
                  <a:lnTo>
                    <a:pt x="7" y="3"/>
                  </a:lnTo>
                  <a:lnTo>
                    <a:pt x="19" y="16"/>
                  </a:lnTo>
                  <a:lnTo>
                    <a:pt x="34" y="22"/>
                  </a:lnTo>
                  <a:lnTo>
                    <a:pt x="45" y="26"/>
                  </a:lnTo>
                  <a:lnTo>
                    <a:pt x="49" y="30"/>
                  </a:lnTo>
                </a:path>
              </a:pathLst>
            </a:custGeom>
            <a:noFill/>
            <a:ln w="0">
              <a:solidFill>
                <a:srgbClr val="000000"/>
              </a:solidFill>
              <a:prstDash val="solid"/>
              <a:round/>
              <a:headEnd/>
              <a:tailEnd/>
            </a:ln>
          </p:spPr>
          <p:txBody>
            <a:bodyPr/>
            <a:lstStyle/>
            <a:p>
              <a:endParaRPr lang="en-GB"/>
            </a:p>
          </p:txBody>
        </p:sp>
        <p:sp>
          <p:nvSpPr>
            <p:cNvPr id="1717" name="Freeform 2793"/>
            <p:cNvSpPr>
              <a:spLocks/>
            </p:cNvSpPr>
            <p:nvPr/>
          </p:nvSpPr>
          <p:spPr bwMode="auto">
            <a:xfrm>
              <a:off x="2041" y="3169"/>
              <a:ext cx="7" cy="9"/>
            </a:xfrm>
            <a:custGeom>
              <a:avLst/>
              <a:gdLst/>
              <a:ahLst/>
              <a:cxnLst>
                <a:cxn ang="0">
                  <a:pos x="14" y="0"/>
                </a:cxn>
                <a:cxn ang="0">
                  <a:pos x="13" y="1"/>
                </a:cxn>
                <a:cxn ang="0">
                  <a:pos x="12" y="2"/>
                </a:cxn>
                <a:cxn ang="0">
                  <a:pos x="9" y="5"/>
                </a:cxn>
                <a:cxn ang="0">
                  <a:pos x="9" y="7"/>
                </a:cxn>
                <a:cxn ang="0">
                  <a:pos x="8" y="9"/>
                </a:cxn>
                <a:cxn ang="0">
                  <a:pos x="5" y="10"/>
                </a:cxn>
                <a:cxn ang="0">
                  <a:pos x="2" y="15"/>
                </a:cxn>
                <a:cxn ang="0">
                  <a:pos x="0" y="16"/>
                </a:cxn>
                <a:cxn ang="0">
                  <a:pos x="0" y="17"/>
                </a:cxn>
              </a:cxnLst>
              <a:rect l="0" t="0" r="r" b="b"/>
              <a:pathLst>
                <a:path w="14" h="17">
                  <a:moveTo>
                    <a:pt x="14" y="0"/>
                  </a:moveTo>
                  <a:lnTo>
                    <a:pt x="13" y="1"/>
                  </a:lnTo>
                  <a:lnTo>
                    <a:pt x="12" y="2"/>
                  </a:lnTo>
                  <a:lnTo>
                    <a:pt x="9" y="5"/>
                  </a:lnTo>
                  <a:lnTo>
                    <a:pt x="9" y="7"/>
                  </a:lnTo>
                  <a:lnTo>
                    <a:pt x="8" y="9"/>
                  </a:lnTo>
                  <a:lnTo>
                    <a:pt x="5" y="10"/>
                  </a:lnTo>
                  <a:lnTo>
                    <a:pt x="2" y="15"/>
                  </a:lnTo>
                  <a:lnTo>
                    <a:pt x="0" y="16"/>
                  </a:lnTo>
                  <a:lnTo>
                    <a:pt x="0" y="17"/>
                  </a:lnTo>
                </a:path>
              </a:pathLst>
            </a:custGeom>
            <a:noFill/>
            <a:ln w="0">
              <a:solidFill>
                <a:srgbClr val="000000"/>
              </a:solidFill>
              <a:prstDash val="solid"/>
              <a:round/>
              <a:headEnd/>
              <a:tailEnd/>
            </a:ln>
          </p:spPr>
          <p:txBody>
            <a:bodyPr/>
            <a:lstStyle/>
            <a:p>
              <a:endParaRPr lang="en-GB"/>
            </a:p>
          </p:txBody>
        </p:sp>
        <p:sp>
          <p:nvSpPr>
            <p:cNvPr id="1718" name="Freeform 2794"/>
            <p:cNvSpPr>
              <a:spLocks/>
            </p:cNvSpPr>
            <p:nvPr/>
          </p:nvSpPr>
          <p:spPr bwMode="auto">
            <a:xfrm>
              <a:off x="2032" y="3188"/>
              <a:ext cx="14" cy="9"/>
            </a:xfrm>
            <a:custGeom>
              <a:avLst/>
              <a:gdLst/>
              <a:ahLst/>
              <a:cxnLst>
                <a:cxn ang="0">
                  <a:pos x="0" y="0"/>
                </a:cxn>
                <a:cxn ang="0">
                  <a:pos x="14" y="6"/>
                </a:cxn>
                <a:cxn ang="0">
                  <a:pos x="19" y="9"/>
                </a:cxn>
                <a:cxn ang="0">
                  <a:pos x="28" y="17"/>
                </a:cxn>
              </a:cxnLst>
              <a:rect l="0" t="0" r="r" b="b"/>
              <a:pathLst>
                <a:path w="28" h="17">
                  <a:moveTo>
                    <a:pt x="0" y="0"/>
                  </a:moveTo>
                  <a:lnTo>
                    <a:pt x="14" y="6"/>
                  </a:lnTo>
                  <a:lnTo>
                    <a:pt x="19" y="9"/>
                  </a:lnTo>
                  <a:lnTo>
                    <a:pt x="28" y="17"/>
                  </a:lnTo>
                </a:path>
              </a:pathLst>
            </a:custGeom>
            <a:noFill/>
            <a:ln w="0">
              <a:solidFill>
                <a:srgbClr val="000000"/>
              </a:solidFill>
              <a:prstDash val="solid"/>
              <a:round/>
              <a:headEnd/>
              <a:tailEnd/>
            </a:ln>
          </p:spPr>
          <p:txBody>
            <a:bodyPr/>
            <a:lstStyle/>
            <a:p>
              <a:endParaRPr lang="en-GB"/>
            </a:p>
          </p:txBody>
        </p:sp>
        <p:sp>
          <p:nvSpPr>
            <p:cNvPr id="1719" name="Freeform 2795"/>
            <p:cNvSpPr>
              <a:spLocks/>
            </p:cNvSpPr>
            <p:nvPr/>
          </p:nvSpPr>
          <p:spPr bwMode="auto">
            <a:xfrm>
              <a:off x="2032" y="3178"/>
              <a:ext cx="9" cy="10"/>
            </a:xfrm>
            <a:custGeom>
              <a:avLst/>
              <a:gdLst/>
              <a:ahLst/>
              <a:cxnLst>
                <a:cxn ang="0">
                  <a:pos x="17" y="0"/>
                </a:cxn>
                <a:cxn ang="0">
                  <a:pos x="15" y="3"/>
                </a:cxn>
                <a:cxn ang="0">
                  <a:pos x="13" y="5"/>
                </a:cxn>
                <a:cxn ang="0">
                  <a:pos x="12" y="6"/>
                </a:cxn>
                <a:cxn ang="0">
                  <a:pos x="9" y="8"/>
                </a:cxn>
                <a:cxn ang="0">
                  <a:pos x="8" y="9"/>
                </a:cxn>
                <a:cxn ang="0">
                  <a:pos x="5" y="14"/>
                </a:cxn>
                <a:cxn ang="0">
                  <a:pos x="2" y="18"/>
                </a:cxn>
                <a:cxn ang="0">
                  <a:pos x="0" y="21"/>
                </a:cxn>
              </a:cxnLst>
              <a:rect l="0" t="0" r="r" b="b"/>
              <a:pathLst>
                <a:path w="17" h="21">
                  <a:moveTo>
                    <a:pt x="17" y="0"/>
                  </a:moveTo>
                  <a:lnTo>
                    <a:pt x="15" y="3"/>
                  </a:lnTo>
                  <a:lnTo>
                    <a:pt x="13" y="5"/>
                  </a:lnTo>
                  <a:lnTo>
                    <a:pt x="12" y="6"/>
                  </a:lnTo>
                  <a:lnTo>
                    <a:pt x="9" y="8"/>
                  </a:lnTo>
                  <a:lnTo>
                    <a:pt x="8" y="9"/>
                  </a:lnTo>
                  <a:lnTo>
                    <a:pt x="5" y="14"/>
                  </a:lnTo>
                  <a:lnTo>
                    <a:pt x="2" y="18"/>
                  </a:lnTo>
                  <a:lnTo>
                    <a:pt x="0" y="21"/>
                  </a:lnTo>
                </a:path>
              </a:pathLst>
            </a:custGeom>
            <a:noFill/>
            <a:ln w="0">
              <a:solidFill>
                <a:srgbClr val="000000"/>
              </a:solidFill>
              <a:prstDash val="solid"/>
              <a:round/>
              <a:headEnd/>
              <a:tailEnd/>
            </a:ln>
          </p:spPr>
          <p:txBody>
            <a:bodyPr/>
            <a:lstStyle/>
            <a:p>
              <a:endParaRPr lang="en-GB"/>
            </a:p>
          </p:txBody>
        </p:sp>
        <p:sp>
          <p:nvSpPr>
            <p:cNvPr id="1720" name="Freeform 2796"/>
            <p:cNvSpPr>
              <a:spLocks/>
            </p:cNvSpPr>
            <p:nvPr/>
          </p:nvSpPr>
          <p:spPr bwMode="auto">
            <a:xfrm>
              <a:off x="2029" y="3188"/>
              <a:ext cx="3" cy="4"/>
            </a:xfrm>
            <a:custGeom>
              <a:avLst/>
              <a:gdLst/>
              <a:ahLst/>
              <a:cxnLst>
                <a:cxn ang="0">
                  <a:pos x="7" y="0"/>
                </a:cxn>
                <a:cxn ang="0">
                  <a:pos x="7" y="0"/>
                </a:cxn>
                <a:cxn ang="0">
                  <a:pos x="0" y="9"/>
                </a:cxn>
              </a:cxnLst>
              <a:rect l="0" t="0" r="r" b="b"/>
              <a:pathLst>
                <a:path w="7" h="9">
                  <a:moveTo>
                    <a:pt x="7" y="0"/>
                  </a:moveTo>
                  <a:lnTo>
                    <a:pt x="7" y="0"/>
                  </a:lnTo>
                  <a:lnTo>
                    <a:pt x="0" y="9"/>
                  </a:lnTo>
                </a:path>
              </a:pathLst>
            </a:custGeom>
            <a:noFill/>
            <a:ln w="0">
              <a:solidFill>
                <a:srgbClr val="000000"/>
              </a:solidFill>
              <a:prstDash val="solid"/>
              <a:round/>
              <a:headEnd/>
              <a:tailEnd/>
            </a:ln>
          </p:spPr>
          <p:txBody>
            <a:bodyPr/>
            <a:lstStyle/>
            <a:p>
              <a:endParaRPr lang="en-GB"/>
            </a:p>
          </p:txBody>
        </p:sp>
        <p:sp>
          <p:nvSpPr>
            <p:cNvPr id="1721" name="Freeform 2797"/>
            <p:cNvSpPr>
              <a:spLocks/>
            </p:cNvSpPr>
            <p:nvPr/>
          </p:nvSpPr>
          <p:spPr bwMode="auto">
            <a:xfrm>
              <a:off x="2259" y="3164"/>
              <a:ext cx="5" cy="7"/>
            </a:xfrm>
            <a:custGeom>
              <a:avLst/>
              <a:gdLst/>
              <a:ahLst/>
              <a:cxnLst>
                <a:cxn ang="0">
                  <a:pos x="10" y="0"/>
                </a:cxn>
                <a:cxn ang="0">
                  <a:pos x="5" y="7"/>
                </a:cxn>
                <a:cxn ang="0">
                  <a:pos x="0" y="15"/>
                </a:cxn>
              </a:cxnLst>
              <a:rect l="0" t="0" r="r" b="b"/>
              <a:pathLst>
                <a:path w="10" h="15">
                  <a:moveTo>
                    <a:pt x="10" y="0"/>
                  </a:moveTo>
                  <a:lnTo>
                    <a:pt x="5" y="7"/>
                  </a:lnTo>
                  <a:lnTo>
                    <a:pt x="0" y="15"/>
                  </a:lnTo>
                </a:path>
              </a:pathLst>
            </a:custGeom>
            <a:noFill/>
            <a:ln w="0">
              <a:solidFill>
                <a:srgbClr val="000000"/>
              </a:solidFill>
              <a:prstDash val="solid"/>
              <a:round/>
              <a:headEnd/>
              <a:tailEnd/>
            </a:ln>
          </p:spPr>
          <p:txBody>
            <a:bodyPr/>
            <a:lstStyle/>
            <a:p>
              <a:endParaRPr lang="en-GB"/>
            </a:p>
          </p:txBody>
        </p:sp>
        <p:sp>
          <p:nvSpPr>
            <p:cNvPr id="1722" name="Freeform 2798"/>
            <p:cNvSpPr>
              <a:spLocks/>
            </p:cNvSpPr>
            <p:nvPr/>
          </p:nvSpPr>
          <p:spPr bwMode="auto">
            <a:xfrm>
              <a:off x="2253" y="3173"/>
              <a:ext cx="5" cy="8"/>
            </a:xfrm>
            <a:custGeom>
              <a:avLst/>
              <a:gdLst/>
              <a:ahLst/>
              <a:cxnLst>
                <a:cxn ang="0">
                  <a:pos x="10" y="0"/>
                </a:cxn>
                <a:cxn ang="0">
                  <a:pos x="6" y="6"/>
                </a:cxn>
                <a:cxn ang="0">
                  <a:pos x="0" y="16"/>
                </a:cxn>
              </a:cxnLst>
              <a:rect l="0" t="0" r="r" b="b"/>
              <a:pathLst>
                <a:path w="10" h="16">
                  <a:moveTo>
                    <a:pt x="10" y="0"/>
                  </a:moveTo>
                  <a:lnTo>
                    <a:pt x="6" y="6"/>
                  </a:lnTo>
                  <a:lnTo>
                    <a:pt x="0" y="16"/>
                  </a:lnTo>
                </a:path>
              </a:pathLst>
            </a:custGeom>
            <a:noFill/>
            <a:ln w="0">
              <a:solidFill>
                <a:srgbClr val="000000"/>
              </a:solidFill>
              <a:prstDash val="solid"/>
              <a:round/>
              <a:headEnd/>
              <a:tailEnd/>
            </a:ln>
          </p:spPr>
          <p:txBody>
            <a:bodyPr/>
            <a:lstStyle/>
            <a:p>
              <a:endParaRPr lang="en-GB"/>
            </a:p>
          </p:txBody>
        </p:sp>
        <p:sp>
          <p:nvSpPr>
            <p:cNvPr id="1723" name="Freeform 2799"/>
            <p:cNvSpPr>
              <a:spLocks/>
            </p:cNvSpPr>
            <p:nvPr/>
          </p:nvSpPr>
          <p:spPr bwMode="auto">
            <a:xfrm>
              <a:off x="2250" y="3183"/>
              <a:ext cx="2" cy="7"/>
            </a:xfrm>
            <a:custGeom>
              <a:avLst/>
              <a:gdLst/>
              <a:ahLst/>
              <a:cxnLst>
                <a:cxn ang="0">
                  <a:pos x="6" y="0"/>
                </a:cxn>
                <a:cxn ang="0">
                  <a:pos x="4" y="6"/>
                </a:cxn>
                <a:cxn ang="0">
                  <a:pos x="0" y="14"/>
                </a:cxn>
              </a:cxnLst>
              <a:rect l="0" t="0" r="r" b="b"/>
              <a:pathLst>
                <a:path w="6" h="14">
                  <a:moveTo>
                    <a:pt x="6" y="0"/>
                  </a:moveTo>
                  <a:lnTo>
                    <a:pt x="4" y="6"/>
                  </a:lnTo>
                  <a:lnTo>
                    <a:pt x="0" y="14"/>
                  </a:lnTo>
                </a:path>
              </a:pathLst>
            </a:custGeom>
            <a:noFill/>
            <a:ln w="0">
              <a:solidFill>
                <a:srgbClr val="000000"/>
              </a:solidFill>
              <a:prstDash val="solid"/>
              <a:round/>
              <a:headEnd/>
              <a:tailEnd/>
            </a:ln>
          </p:spPr>
          <p:txBody>
            <a:bodyPr/>
            <a:lstStyle/>
            <a:p>
              <a:endParaRPr lang="en-GB"/>
            </a:p>
          </p:txBody>
        </p:sp>
        <p:sp>
          <p:nvSpPr>
            <p:cNvPr id="1724" name="Line 2800"/>
            <p:cNvSpPr>
              <a:spLocks noChangeShapeType="1"/>
            </p:cNvSpPr>
            <p:nvPr/>
          </p:nvSpPr>
          <p:spPr bwMode="auto">
            <a:xfrm flipH="1">
              <a:off x="2249" y="3190"/>
              <a:ext cx="1" cy="2"/>
            </a:xfrm>
            <a:prstGeom prst="line">
              <a:avLst/>
            </a:prstGeom>
            <a:noFill/>
            <a:ln w="0">
              <a:solidFill>
                <a:srgbClr val="000000"/>
              </a:solidFill>
              <a:round/>
              <a:headEnd/>
              <a:tailEnd/>
            </a:ln>
          </p:spPr>
          <p:txBody>
            <a:bodyPr/>
            <a:lstStyle/>
            <a:p>
              <a:endParaRPr lang="en-GB"/>
            </a:p>
          </p:txBody>
        </p:sp>
        <p:sp>
          <p:nvSpPr>
            <p:cNvPr id="1725" name="Freeform 2801"/>
            <p:cNvSpPr>
              <a:spLocks/>
            </p:cNvSpPr>
            <p:nvPr/>
          </p:nvSpPr>
          <p:spPr bwMode="auto">
            <a:xfrm>
              <a:off x="2244" y="3192"/>
              <a:ext cx="5" cy="8"/>
            </a:xfrm>
            <a:custGeom>
              <a:avLst/>
              <a:gdLst/>
              <a:ahLst/>
              <a:cxnLst>
                <a:cxn ang="0">
                  <a:pos x="8" y="0"/>
                </a:cxn>
                <a:cxn ang="0">
                  <a:pos x="6" y="5"/>
                </a:cxn>
                <a:cxn ang="0">
                  <a:pos x="4" y="9"/>
                </a:cxn>
                <a:cxn ang="0">
                  <a:pos x="0" y="16"/>
                </a:cxn>
              </a:cxnLst>
              <a:rect l="0" t="0" r="r" b="b"/>
              <a:pathLst>
                <a:path w="8" h="16">
                  <a:moveTo>
                    <a:pt x="8" y="0"/>
                  </a:moveTo>
                  <a:lnTo>
                    <a:pt x="6" y="5"/>
                  </a:lnTo>
                  <a:lnTo>
                    <a:pt x="4" y="9"/>
                  </a:lnTo>
                  <a:lnTo>
                    <a:pt x="0" y="16"/>
                  </a:lnTo>
                </a:path>
              </a:pathLst>
            </a:custGeom>
            <a:noFill/>
            <a:ln w="0">
              <a:solidFill>
                <a:srgbClr val="000000"/>
              </a:solidFill>
              <a:prstDash val="solid"/>
              <a:round/>
              <a:headEnd/>
              <a:tailEnd/>
            </a:ln>
          </p:spPr>
          <p:txBody>
            <a:bodyPr/>
            <a:lstStyle/>
            <a:p>
              <a:endParaRPr lang="en-GB"/>
            </a:p>
          </p:txBody>
        </p:sp>
        <p:sp>
          <p:nvSpPr>
            <p:cNvPr id="1726" name="Line 2802"/>
            <p:cNvSpPr>
              <a:spLocks noChangeShapeType="1"/>
            </p:cNvSpPr>
            <p:nvPr/>
          </p:nvSpPr>
          <p:spPr bwMode="auto">
            <a:xfrm flipH="1">
              <a:off x="2243" y="3200"/>
              <a:ext cx="1" cy="2"/>
            </a:xfrm>
            <a:prstGeom prst="line">
              <a:avLst/>
            </a:prstGeom>
            <a:noFill/>
            <a:ln w="0">
              <a:solidFill>
                <a:srgbClr val="000000"/>
              </a:solidFill>
              <a:round/>
              <a:headEnd/>
              <a:tailEnd/>
            </a:ln>
          </p:spPr>
          <p:txBody>
            <a:bodyPr/>
            <a:lstStyle/>
            <a:p>
              <a:endParaRPr lang="en-GB"/>
            </a:p>
          </p:txBody>
        </p:sp>
        <p:sp>
          <p:nvSpPr>
            <p:cNvPr id="1727" name="Line 2803"/>
            <p:cNvSpPr>
              <a:spLocks noChangeShapeType="1"/>
            </p:cNvSpPr>
            <p:nvPr/>
          </p:nvSpPr>
          <p:spPr bwMode="auto">
            <a:xfrm flipH="1">
              <a:off x="2241" y="3202"/>
              <a:ext cx="2" cy="3"/>
            </a:xfrm>
            <a:prstGeom prst="line">
              <a:avLst/>
            </a:prstGeom>
            <a:noFill/>
            <a:ln w="0">
              <a:solidFill>
                <a:srgbClr val="000000"/>
              </a:solidFill>
              <a:round/>
              <a:headEnd/>
              <a:tailEnd/>
            </a:ln>
          </p:spPr>
          <p:txBody>
            <a:bodyPr/>
            <a:lstStyle/>
            <a:p>
              <a:endParaRPr lang="en-GB"/>
            </a:p>
          </p:txBody>
        </p:sp>
        <p:sp>
          <p:nvSpPr>
            <p:cNvPr id="1728" name="Freeform 2804"/>
            <p:cNvSpPr>
              <a:spLocks/>
            </p:cNvSpPr>
            <p:nvPr/>
          </p:nvSpPr>
          <p:spPr bwMode="auto">
            <a:xfrm>
              <a:off x="2238" y="3205"/>
              <a:ext cx="3" cy="5"/>
            </a:xfrm>
            <a:custGeom>
              <a:avLst/>
              <a:gdLst/>
              <a:ahLst/>
              <a:cxnLst>
                <a:cxn ang="0">
                  <a:pos x="6" y="0"/>
                </a:cxn>
                <a:cxn ang="0">
                  <a:pos x="2" y="7"/>
                </a:cxn>
                <a:cxn ang="0">
                  <a:pos x="0" y="9"/>
                </a:cxn>
              </a:cxnLst>
              <a:rect l="0" t="0" r="r" b="b"/>
              <a:pathLst>
                <a:path w="6" h="9">
                  <a:moveTo>
                    <a:pt x="6" y="0"/>
                  </a:moveTo>
                  <a:lnTo>
                    <a:pt x="2" y="7"/>
                  </a:lnTo>
                  <a:lnTo>
                    <a:pt x="0" y="9"/>
                  </a:lnTo>
                </a:path>
              </a:pathLst>
            </a:custGeom>
            <a:noFill/>
            <a:ln w="0">
              <a:solidFill>
                <a:srgbClr val="000000"/>
              </a:solidFill>
              <a:prstDash val="solid"/>
              <a:round/>
              <a:headEnd/>
              <a:tailEnd/>
            </a:ln>
          </p:spPr>
          <p:txBody>
            <a:bodyPr/>
            <a:lstStyle/>
            <a:p>
              <a:endParaRPr lang="en-GB"/>
            </a:p>
          </p:txBody>
        </p:sp>
        <p:sp>
          <p:nvSpPr>
            <p:cNvPr id="1729" name="Line 2805"/>
            <p:cNvSpPr>
              <a:spLocks noChangeShapeType="1"/>
            </p:cNvSpPr>
            <p:nvPr/>
          </p:nvSpPr>
          <p:spPr bwMode="auto">
            <a:xfrm flipH="1">
              <a:off x="2237" y="3210"/>
              <a:ext cx="1" cy="1"/>
            </a:xfrm>
            <a:prstGeom prst="line">
              <a:avLst/>
            </a:prstGeom>
            <a:noFill/>
            <a:ln w="0">
              <a:solidFill>
                <a:srgbClr val="000000"/>
              </a:solidFill>
              <a:round/>
              <a:headEnd/>
              <a:tailEnd/>
            </a:ln>
          </p:spPr>
          <p:txBody>
            <a:bodyPr/>
            <a:lstStyle/>
            <a:p>
              <a:endParaRPr lang="en-GB"/>
            </a:p>
          </p:txBody>
        </p:sp>
        <p:sp>
          <p:nvSpPr>
            <p:cNvPr id="1730" name="Freeform 2806"/>
            <p:cNvSpPr>
              <a:spLocks/>
            </p:cNvSpPr>
            <p:nvPr/>
          </p:nvSpPr>
          <p:spPr bwMode="auto">
            <a:xfrm>
              <a:off x="2232" y="3211"/>
              <a:ext cx="5" cy="6"/>
            </a:xfrm>
            <a:custGeom>
              <a:avLst/>
              <a:gdLst/>
              <a:ahLst/>
              <a:cxnLst>
                <a:cxn ang="0">
                  <a:pos x="8" y="0"/>
                </a:cxn>
                <a:cxn ang="0">
                  <a:pos x="2" y="8"/>
                </a:cxn>
                <a:cxn ang="0">
                  <a:pos x="0" y="12"/>
                </a:cxn>
              </a:cxnLst>
              <a:rect l="0" t="0" r="r" b="b"/>
              <a:pathLst>
                <a:path w="8" h="12">
                  <a:moveTo>
                    <a:pt x="8" y="0"/>
                  </a:moveTo>
                  <a:lnTo>
                    <a:pt x="2" y="8"/>
                  </a:lnTo>
                  <a:lnTo>
                    <a:pt x="0" y="12"/>
                  </a:lnTo>
                </a:path>
              </a:pathLst>
            </a:custGeom>
            <a:noFill/>
            <a:ln w="0">
              <a:solidFill>
                <a:srgbClr val="000000"/>
              </a:solidFill>
              <a:prstDash val="solid"/>
              <a:round/>
              <a:headEnd/>
              <a:tailEnd/>
            </a:ln>
          </p:spPr>
          <p:txBody>
            <a:bodyPr/>
            <a:lstStyle/>
            <a:p>
              <a:endParaRPr lang="en-GB"/>
            </a:p>
          </p:txBody>
        </p:sp>
        <p:sp>
          <p:nvSpPr>
            <p:cNvPr id="1731" name="Line 2807"/>
            <p:cNvSpPr>
              <a:spLocks noChangeShapeType="1"/>
            </p:cNvSpPr>
            <p:nvPr/>
          </p:nvSpPr>
          <p:spPr bwMode="auto">
            <a:xfrm flipH="1">
              <a:off x="2232" y="3217"/>
              <a:ext cx="1" cy="1"/>
            </a:xfrm>
            <a:prstGeom prst="line">
              <a:avLst/>
            </a:prstGeom>
            <a:noFill/>
            <a:ln w="0">
              <a:solidFill>
                <a:srgbClr val="000000"/>
              </a:solidFill>
              <a:round/>
              <a:headEnd/>
              <a:tailEnd/>
            </a:ln>
          </p:spPr>
          <p:txBody>
            <a:bodyPr/>
            <a:lstStyle/>
            <a:p>
              <a:endParaRPr lang="en-GB"/>
            </a:p>
          </p:txBody>
        </p:sp>
        <p:sp>
          <p:nvSpPr>
            <p:cNvPr id="1732" name="Freeform 2808"/>
            <p:cNvSpPr>
              <a:spLocks/>
            </p:cNvSpPr>
            <p:nvPr/>
          </p:nvSpPr>
          <p:spPr bwMode="auto">
            <a:xfrm>
              <a:off x="2701" y="3172"/>
              <a:ext cx="3" cy="3"/>
            </a:xfrm>
            <a:custGeom>
              <a:avLst/>
              <a:gdLst/>
              <a:ahLst/>
              <a:cxnLst>
                <a:cxn ang="0">
                  <a:pos x="8" y="0"/>
                </a:cxn>
                <a:cxn ang="0">
                  <a:pos x="4" y="3"/>
                </a:cxn>
                <a:cxn ang="0">
                  <a:pos x="0" y="5"/>
                </a:cxn>
              </a:cxnLst>
              <a:rect l="0" t="0" r="r" b="b"/>
              <a:pathLst>
                <a:path w="8" h="5">
                  <a:moveTo>
                    <a:pt x="8" y="0"/>
                  </a:moveTo>
                  <a:lnTo>
                    <a:pt x="4" y="3"/>
                  </a:lnTo>
                  <a:lnTo>
                    <a:pt x="0" y="5"/>
                  </a:lnTo>
                </a:path>
              </a:pathLst>
            </a:custGeom>
            <a:noFill/>
            <a:ln w="0">
              <a:solidFill>
                <a:srgbClr val="000000"/>
              </a:solidFill>
              <a:prstDash val="solid"/>
              <a:round/>
              <a:headEnd/>
              <a:tailEnd/>
            </a:ln>
          </p:spPr>
          <p:txBody>
            <a:bodyPr/>
            <a:lstStyle/>
            <a:p>
              <a:endParaRPr lang="en-GB"/>
            </a:p>
          </p:txBody>
        </p:sp>
        <p:sp>
          <p:nvSpPr>
            <p:cNvPr id="1733" name="Freeform 2809"/>
            <p:cNvSpPr>
              <a:spLocks/>
            </p:cNvSpPr>
            <p:nvPr/>
          </p:nvSpPr>
          <p:spPr bwMode="auto">
            <a:xfrm>
              <a:off x="2788" y="3186"/>
              <a:ext cx="5" cy="9"/>
            </a:xfrm>
            <a:custGeom>
              <a:avLst/>
              <a:gdLst/>
              <a:ahLst/>
              <a:cxnLst>
                <a:cxn ang="0">
                  <a:pos x="9" y="0"/>
                </a:cxn>
                <a:cxn ang="0">
                  <a:pos x="7" y="1"/>
                </a:cxn>
                <a:cxn ang="0">
                  <a:pos x="0" y="18"/>
                </a:cxn>
              </a:cxnLst>
              <a:rect l="0" t="0" r="r" b="b"/>
              <a:pathLst>
                <a:path w="9" h="18">
                  <a:moveTo>
                    <a:pt x="9" y="0"/>
                  </a:moveTo>
                  <a:lnTo>
                    <a:pt x="7" y="1"/>
                  </a:lnTo>
                  <a:lnTo>
                    <a:pt x="0" y="18"/>
                  </a:lnTo>
                </a:path>
              </a:pathLst>
            </a:custGeom>
            <a:noFill/>
            <a:ln w="0">
              <a:solidFill>
                <a:srgbClr val="000000"/>
              </a:solidFill>
              <a:prstDash val="solid"/>
              <a:round/>
              <a:headEnd/>
              <a:tailEnd/>
            </a:ln>
          </p:spPr>
          <p:txBody>
            <a:bodyPr/>
            <a:lstStyle/>
            <a:p>
              <a:endParaRPr lang="en-GB"/>
            </a:p>
          </p:txBody>
        </p:sp>
        <p:sp>
          <p:nvSpPr>
            <p:cNvPr id="1734" name="Line 2810"/>
            <p:cNvSpPr>
              <a:spLocks noChangeShapeType="1"/>
            </p:cNvSpPr>
            <p:nvPr/>
          </p:nvSpPr>
          <p:spPr bwMode="auto">
            <a:xfrm flipH="1">
              <a:off x="2772" y="3216"/>
              <a:ext cx="1" cy="2"/>
            </a:xfrm>
            <a:prstGeom prst="line">
              <a:avLst/>
            </a:prstGeom>
            <a:noFill/>
            <a:ln w="0">
              <a:solidFill>
                <a:srgbClr val="000000"/>
              </a:solidFill>
              <a:round/>
              <a:headEnd/>
              <a:tailEnd/>
            </a:ln>
          </p:spPr>
          <p:txBody>
            <a:bodyPr/>
            <a:lstStyle/>
            <a:p>
              <a:endParaRPr lang="en-GB"/>
            </a:p>
          </p:txBody>
        </p:sp>
        <p:sp>
          <p:nvSpPr>
            <p:cNvPr id="1735" name="Freeform 2811"/>
            <p:cNvSpPr>
              <a:spLocks/>
            </p:cNvSpPr>
            <p:nvPr/>
          </p:nvSpPr>
          <p:spPr bwMode="auto">
            <a:xfrm>
              <a:off x="2763" y="3220"/>
              <a:ext cx="7" cy="9"/>
            </a:xfrm>
            <a:custGeom>
              <a:avLst/>
              <a:gdLst/>
              <a:ahLst/>
              <a:cxnLst>
                <a:cxn ang="0">
                  <a:pos x="14" y="0"/>
                </a:cxn>
                <a:cxn ang="0">
                  <a:pos x="0" y="16"/>
                </a:cxn>
                <a:cxn ang="0">
                  <a:pos x="0" y="17"/>
                </a:cxn>
              </a:cxnLst>
              <a:rect l="0" t="0" r="r" b="b"/>
              <a:pathLst>
                <a:path w="14" h="17">
                  <a:moveTo>
                    <a:pt x="14" y="0"/>
                  </a:moveTo>
                  <a:lnTo>
                    <a:pt x="0" y="16"/>
                  </a:lnTo>
                  <a:lnTo>
                    <a:pt x="0" y="17"/>
                  </a:lnTo>
                </a:path>
              </a:pathLst>
            </a:custGeom>
            <a:noFill/>
            <a:ln w="0">
              <a:solidFill>
                <a:srgbClr val="000000"/>
              </a:solidFill>
              <a:prstDash val="solid"/>
              <a:round/>
              <a:headEnd/>
              <a:tailEnd/>
            </a:ln>
          </p:spPr>
          <p:txBody>
            <a:bodyPr/>
            <a:lstStyle/>
            <a:p>
              <a:endParaRPr lang="en-GB"/>
            </a:p>
          </p:txBody>
        </p:sp>
        <p:sp>
          <p:nvSpPr>
            <p:cNvPr id="1736" name="Line 2812"/>
            <p:cNvSpPr>
              <a:spLocks noChangeShapeType="1"/>
            </p:cNvSpPr>
            <p:nvPr/>
          </p:nvSpPr>
          <p:spPr bwMode="auto">
            <a:xfrm flipH="1">
              <a:off x="2758" y="3229"/>
              <a:ext cx="5" cy="6"/>
            </a:xfrm>
            <a:prstGeom prst="line">
              <a:avLst/>
            </a:prstGeom>
            <a:noFill/>
            <a:ln w="0">
              <a:solidFill>
                <a:srgbClr val="000000"/>
              </a:solidFill>
              <a:round/>
              <a:headEnd/>
              <a:tailEnd/>
            </a:ln>
          </p:spPr>
          <p:txBody>
            <a:bodyPr/>
            <a:lstStyle/>
            <a:p>
              <a:endParaRPr lang="en-GB"/>
            </a:p>
          </p:txBody>
        </p:sp>
        <p:sp>
          <p:nvSpPr>
            <p:cNvPr id="1737" name="Line 2813"/>
            <p:cNvSpPr>
              <a:spLocks noChangeShapeType="1"/>
            </p:cNvSpPr>
            <p:nvPr/>
          </p:nvSpPr>
          <p:spPr bwMode="auto">
            <a:xfrm flipH="1">
              <a:off x="2751" y="3235"/>
              <a:ext cx="7" cy="7"/>
            </a:xfrm>
            <a:prstGeom prst="line">
              <a:avLst/>
            </a:prstGeom>
            <a:noFill/>
            <a:ln w="0">
              <a:solidFill>
                <a:srgbClr val="000000"/>
              </a:solidFill>
              <a:round/>
              <a:headEnd/>
              <a:tailEnd/>
            </a:ln>
          </p:spPr>
          <p:txBody>
            <a:bodyPr/>
            <a:lstStyle/>
            <a:p>
              <a:endParaRPr lang="en-GB"/>
            </a:p>
          </p:txBody>
        </p:sp>
        <p:sp>
          <p:nvSpPr>
            <p:cNvPr id="1738" name="Line 2814"/>
            <p:cNvSpPr>
              <a:spLocks noChangeShapeType="1"/>
            </p:cNvSpPr>
            <p:nvPr/>
          </p:nvSpPr>
          <p:spPr bwMode="auto">
            <a:xfrm flipH="1">
              <a:off x="2742" y="3242"/>
              <a:ext cx="9" cy="9"/>
            </a:xfrm>
            <a:prstGeom prst="line">
              <a:avLst/>
            </a:prstGeom>
            <a:noFill/>
            <a:ln w="0">
              <a:solidFill>
                <a:srgbClr val="000000"/>
              </a:solidFill>
              <a:round/>
              <a:headEnd/>
              <a:tailEnd/>
            </a:ln>
          </p:spPr>
          <p:txBody>
            <a:bodyPr/>
            <a:lstStyle/>
            <a:p>
              <a:endParaRPr lang="en-GB"/>
            </a:p>
          </p:txBody>
        </p:sp>
        <p:sp>
          <p:nvSpPr>
            <p:cNvPr id="1739" name="Line 2815"/>
            <p:cNvSpPr>
              <a:spLocks noChangeShapeType="1"/>
            </p:cNvSpPr>
            <p:nvPr/>
          </p:nvSpPr>
          <p:spPr bwMode="auto">
            <a:xfrm>
              <a:off x="3566" y="3118"/>
              <a:ext cx="1" cy="1"/>
            </a:xfrm>
            <a:prstGeom prst="line">
              <a:avLst/>
            </a:prstGeom>
            <a:noFill/>
            <a:ln w="0">
              <a:solidFill>
                <a:srgbClr val="000000"/>
              </a:solidFill>
              <a:round/>
              <a:headEnd/>
              <a:tailEnd/>
            </a:ln>
          </p:spPr>
          <p:txBody>
            <a:bodyPr/>
            <a:lstStyle/>
            <a:p>
              <a:endParaRPr lang="en-GB"/>
            </a:p>
          </p:txBody>
        </p:sp>
        <p:sp>
          <p:nvSpPr>
            <p:cNvPr id="1740" name="Line 2816"/>
            <p:cNvSpPr>
              <a:spLocks noChangeShapeType="1"/>
            </p:cNvSpPr>
            <p:nvPr/>
          </p:nvSpPr>
          <p:spPr bwMode="auto">
            <a:xfrm>
              <a:off x="3575" y="3155"/>
              <a:ext cx="1" cy="4"/>
            </a:xfrm>
            <a:prstGeom prst="line">
              <a:avLst/>
            </a:prstGeom>
            <a:noFill/>
            <a:ln w="0">
              <a:solidFill>
                <a:srgbClr val="000000"/>
              </a:solidFill>
              <a:round/>
              <a:headEnd/>
              <a:tailEnd/>
            </a:ln>
          </p:spPr>
          <p:txBody>
            <a:bodyPr/>
            <a:lstStyle/>
            <a:p>
              <a:endParaRPr lang="en-GB"/>
            </a:p>
          </p:txBody>
        </p:sp>
      </p:grpSp>
      <p:grpSp>
        <p:nvGrpSpPr>
          <p:cNvPr id="3" name="Group 3018"/>
          <p:cNvGrpSpPr>
            <a:grpSpLocks/>
          </p:cNvGrpSpPr>
          <p:nvPr>
            <p:custDataLst>
              <p:tags r:id="rId213"/>
            </p:custDataLst>
          </p:nvPr>
        </p:nvGrpSpPr>
        <p:grpSpPr bwMode="auto">
          <a:xfrm>
            <a:off x="3686371" y="2310170"/>
            <a:ext cx="4875773" cy="604387"/>
            <a:chOff x="1996" y="3031"/>
            <a:chExt cx="2517" cy="312"/>
          </a:xfrm>
        </p:grpSpPr>
        <p:sp>
          <p:nvSpPr>
            <p:cNvPr id="1341" name="Freeform 2818"/>
            <p:cNvSpPr>
              <a:spLocks/>
            </p:cNvSpPr>
            <p:nvPr/>
          </p:nvSpPr>
          <p:spPr bwMode="auto">
            <a:xfrm>
              <a:off x="3481" y="3132"/>
              <a:ext cx="94" cy="23"/>
            </a:xfrm>
            <a:custGeom>
              <a:avLst/>
              <a:gdLst/>
              <a:ahLst/>
              <a:cxnLst>
                <a:cxn ang="0">
                  <a:pos x="0" y="0"/>
                </a:cxn>
                <a:cxn ang="0">
                  <a:pos x="8" y="0"/>
                </a:cxn>
                <a:cxn ang="0">
                  <a:pos x="21" y="3"/>
                </a:cxn>
                <a:cxn ang="0">
                  <a:pos x="34" y="8"/>
                </a:cxn>
                <a:cxn ang="0">
                  <a:pos x="42" y="9"/>
                </a:cxn>
                <a:cxn ang="0">
                  <a:pos x="54" y="11"/>
                </a:cxn>
                <a:cxn ang="0">
                  <a:pos x="55" y="12"/>
                </a:cxn>
                <a:cxn ang="0">
                  <a:pos x="65" y="14"/>
                </a:cxn>
                <a:cxn ang="0">
                  <a:pos x="68" y="15"/>
                </a:cxn>
                <a:cxn ang="0">
                  <a:pos x="76" y="17"/>
                </a:cxn>
                <a:cxn ang="0">
                  <a:pos x="87" y="22"/>
                </a:cxn>
                <a:cxn ang="0">
                  <a:pos x="100" y="25"/>
                </a:cxn>
                <a:cxn ang="0">
                  <a:pos x="112" y="28"/>
                </a:cxn>
                <a:cxn ang="0">
                  <a:pos x="125" y="28"/>
                </a:cxn>
                <a:cxn ang="0">
                  <a:pos x="144" y="34"/>
                </a:cxn>
                <a:cxn ang="0">
                  <a:pos x="165" y="41"/>
                </a:cxn>
                <a:cxn ang="0">
                  <a:pos x="188" y="47"/>
                </a:cxn>
              </a:cxnLst>
              <a:rect l="0" t="0" r="r" b="b"/>
              <a:pathLst>
                <a:path w="188" h="47">
                  <a:moveTo>
                    <a:pt x="0" y="0"/>
                  </a:moveTo>
                  <a:lnTo>
                    <a:pt x="8" y="0"/>
                  </a:lnTo>
                  <a:lnTo>
                    <a:pt x="21" y="3"/>
                  </a:lnTo>
                  <a:lnTo>
                    <a:pt x="34" y="8"/>
                  </a:lnTo>
                  <a:lnTo>
                    <a:pt x="42" y="9"/>
                  </a:lnTo>
                  <a:lnTo>
                    <a:pt x="54" y="11"/>
                  </a:lnTo>
                  <a:lnTo>
                    <a:pt x="55" y="12"/>
                  </a:lnTo>
                  <a:lnTo>
                    <a:pt x="65" y="14"/>
                  </a:lnTo>
                  <a:lnTo>
                    <a:pt x="68" y="15"/>
                  </a:lnTo>
                  <a:lnTo>
                    <a:pt x="76" y="17"/>
                  </a:lnTo>
                  <a:lnTo>
                    <a:pt x="87" y="22"/>
                  </a:lnTo>
                  <a:lnTo>
                    <a:pt x="100" y="25"/>
                  </a:lnTo>
                  <a:lnTo>
                    <a:pt x="112" y="28"/>
                  </a:lnTo>
                  <a:lnTo>
                    <a:pt x="125" y="28"/>
                  </a:lnTo>
                  <a:lnTo>
                    <a:pt x="144" y="34"/>
                  </a:lnTo>
                  <a:lnTo>
                    <a:pt x="165" y="41"/>
                  </a:lnTo>
                  <a:lnTo>
                    <a:pt x="188" y="47"/>
                  </a:lnTo>
                </a:path>
              </a:pathLst>
            </a:custGeom>
            <a:noFill/>
            <a:ln w="0">
              <a:solidFill>
                <a:srgbClr val="000000"/>
              </a:solidFill>
              <a:prstDash val="solid"/>
              <a:round/>
              <a:headEnd/>
              <a:tailEnd/>
            </a:ln>
          </p:spPr>
          <p:txBody>
            <a:bodyPr/>
            <a:lstStyle/>
            <a:p>
              <a:endParaRPr lang="en-GB"/>
            </a:p>
          </p:txBody>
        </p:sp>
        <p:sp>
          <p:nvSpPr>
            <p:cNvPr id="1342" name="Line 2819"/>
            <p:cNvSpPr>
              <a:spLocks noChangeShapeType="1"/>
            </p:cNvSpPr>
            <p:nvPr/>
          </p:nvSpPr>
          <p:spPr bwMode="auto">
            <a:xfrm flipH="1">
              <a:off x="3491" y="3112"/>
              <a:ext cx="1" cy="1"/>
            </a:xfrm>
            <a:prstGeom prst="line">
              <a:avLst/>
            </a:prstGeom>
            <a:noFill/>
            <a:ln w="0">
              <a:solidFill>
                <a:srgbClr val="000000"/>
              </a:solidFill>
              <a:round/>
              <a:headEnd/>
              <a:tailEnd/>
            </a:ln>
          </p:spPr>
          <p:txBody>
            <a:bodyPr/>
            <a:lstStyle/>
            <a:p>
              <a:endParaRPr lang="en-GB"/>
            </a:p>
          </p:txBody>
        </p:sp>
        <p:sp>
          <p:nvSpPr>
            <p:cNvPr id="1343" name="Freeform 2820"/>
            <p:cNvSpPr>
              <a:spLocks/>
            </p:cNvSpPr>
            <p:nvPr/>
          </p:nvSpPr>
          <p:spPr bwMode="auto">
            <a:xfrm>
              <a:off x="3469" y="3132"/>
              <a:ext cx="12" cy="28"/>
            </a:xfrm>
            <a:custGeom>
              <a:avLst/>
              <a:gdLst/>
              <a:ahLst/>
              <a:cxnLst>
                <a:cxn ang="0">
                  <a:pos x="24" y="0"/>
                </a:cxn>
                <a:cxn ang="0">
                  <a:pos x="12" y="27"/>
                </a:cxn>
                <a:cxn ang="0">
                  <a:pos x="0" y="58"/>
                </a:cxn>
              </a:cxnLst>
              <a:rect l="0" t="0" r="r" b="b"/>
              <a:pathLst>
                <a:path w="24" h="58">
                  <a:moveTo>
                    <a:pt x="24" y="0"/>
                  </a:moveTo>
                  <a:lnTo>
                    <a:pt x="12" y="27"/>
                  </a:lnTo>
                  <a:lnTo>
                    <a:pt x="0" y="58"/>
                  </a:lnTo>
                </a:path>
              </a:pathLst>
            </a:custGeom>
            <a:noFill/>
            <a:ln w="0">
              <a:solidFill>
                <a:srgbClr val="000000"/>
              </a:solidFill>
              <a:prstDash val="solid"/>
              <a:round/>
              <a:headEnd/>
              <a:tailEnd/>
            </a:ln>
          </p:spPr>
          <p:txBody>
            <a:bodyPr/>
            <a:lstStyle/>
            <a:p>
              <a:endParaRPr lang="en-GB"/>
            </a:p>
          </p:txBody>
        </p:sp>
        <p:sp>
          <p:nvSpPr>
            <p:cNvPr id="1344" name="Line 2821"/>
            <p:cNvSpPr>
              <a:spLocks noChangeShapeType="1"/>
            </p:cNvSpPr>
            <p:nvPr/>
          </p:nvSpPr>
          <p:spPr bwMode="auto">
            <a:xfrm>
              <a:off x="3589" y="3119"/>
              <a:ext cx="1" cy="1"/>
            </a:xfrm>
            <a:prstGeom prst="line">
              <a:avLst/>
            </a:prstGeom>
            <a:noFill/>
            <a:ln w="0">
              <a:solidFill>
                <a:srgbClr val="000000"/>
              </a:solidFill>
              <a:round/>
              <a:headEnd/>
              <a:tailEnd/>
            </a:ln>
          </p:spPr>
          <p:txBody>
            <a:bodyPr/>
            <a:lstStyle/>
            <a:p>
              <a:endParaRPr lang="en-GB"/>
            </a:p>
          </p:txBody>
        </p:sp>
        <p:sp>
          <p:nvSpPr>
            <p:cNvPr id="1345" name="Line 2822"/>
            <p:cNvSpPr>
              <a:spLocks noChangeShapeType="1"/>
            </p:cNvSpPr>
            <p:nvPr/>
          </p:nvSpPr>
          <p:spPr bwMode="auto">
            <a:xfrm flipH="1">
              <a:off x="3587" y="3128"/>
              <a:ext cx="1" cy="7"/>
            </a:xfrm>
            <a:prstGeom prst="line">
              <a:avLst/>
            </a:prstGeom>
            <a:noFill/>
            <a:ln w="0">
              <a:solidFill>
                <a:srgbClr val="000000"/>
              </a:solidFill>
              <a:round/>
              <a:headEnd/>
              <a:tailEnd/>
            </a:ln>
          </p:spPr>
          <p:txBody>
            <a:bodyPr/>
            <a:lstStyle/>
            <a:p>
              <a:endParaRPr lang="en-GB"/>
            </a:p>
          </p:txBody>
        </p:sp>
        <p:sp>
          <p:nvSpPr>
            <p:cNvPr id="1346" name="Line 2823"/>
            <p:cNvSpPr>
              <a:spLocks noChangeShapeType="1"/>
            </p:cNvSpPr>
            <p:nvPr/>
          </p:nvSpPr>
          <p:spPr bwMode="auto">
            <a:xfrm flipH="1">
              <a:off x="3584" y="3139"/>
              <a:ext cx="2" cy="5"/>
            </a:xfrm>
            <a:prstGeom prst="line">
              <a:avLst/>
            </a:prstGeom>
            <a:noFill/>
            <a:ln w="0">
              <a:solidFill>
                <a:srgbClr val="000000"/>
              </a:solidFill>
              <a:round/>
              <a:headEnd/>
              <a:tailEnd/>
            </a:ln>
          </p:spPr>
          <p:txBody>
            <a:bodyPr/>
            <a:lstStyle/>
            <a:p>
              <a:endParaRPr lang="en-GB"/>
            </a:p>
          </p:txBody>
        </p:sp>
        <p:sp>
          <p:nvSpPr>
            <p:cNvPr id="1347" name="Freeform 2824"/>
            <p:cNvSpPr>
              <a:spLocks/>
            </p:cNvSpPr>
            <p:nvPr/>
          </p:nvSpPr>
          <p:spPr bwMode="auto">
            <a:xfrm>
              <a:off x="3714" y="3141"/>
              <a:ext cx="1" cy="3"/>
            </a:xfrm>
            <a:custGeom>
              <a:avLst/>
              <a:gdLst/>
              <a:ahLst/>
              <a:cxnLst>
                <a:cxn ang="0">
                  <a:pos x="0" y="0"/>
                </a:cxn>
                <a:cxn ang="0">
                  <a:pos x="2" y="5"/>
                </a:cxn>
                <a:cxn ang="0">
                  <a:pos x="2" y="5"/>
                </a:cxn>
              </a:cxnLst>
              <a:rect l="0" t="0" r="r" b="b"/>
              <a:pathLst>
                <a:path w="2" h="5">
                  <a:moveTo>
                    <a:pt x="0" y="0"/>
                  </a:moveTo>
                  <a:lnTo>
                    <a:pt x="2" y="5"/>
                  </a:lnTo>
                  <a:lnTo>
                    <a:pt x="2" y="5"/>
                  </a:lnTo>
                </a:path>
              </a:pathLst>
            </a:custGeom>
            <a:noFill/>
            <a:ln w="0">
              <a:solidFill>
                <a:srgbClr val="000000"/>
              </a:solidFill>
              <a:prstDash val="solid"/>
              <a:round/>
              <a:headEnd/>
              <a:tailEnd/>
            </a:ln>
          </p:spPr>
          <p:txBody>
            <a:bodyPr/>
            <a:lstStyle/>
            <a:p>
              <a:endParaRPr lang="en-GB"/>
            </a:p>
          </p:txBody>
        </p:sp>
        <p:sp>
          <p:nvSpPr>
            <p:cNvPr id="1348" name="Freeform 2825"/>
            <p:cNvSpPr>
              <a:spLocks/>
            </p:cNvSpPr>
            <p:nvPr/>
          </p:nvSpPr>
          <p:spPr bwMode="auto">
            <a:xfrm>
              <a:off x="3721" y="3167"/>
              <a:ext cx="19" cy="18"/>
            </a:xfrm>
            <a:custGeom>
              <a:avLst/>
              <a:gdLst/>
              <a:ahLst/>
              <a:cxnLst>
                <a:cxn ang="0">
                  <a:pos x="0" y="0"/>
                </a:cxn>
                <a:cxn ang="0">
                  <a:pos x="3" y="9"/>
                </a:cxn>
                <a:cxn ang="0">
                  <a:pos x="19" y="25"/>
                </a:cxn>
                <a:cxn ang="0">
                  <a:pos x="38" y="35"/>
                </a:cxn>
              </a:cxnLst>
              <a:rect l="0" t="0" r="r" b="b"/>
              <a:pathLst>
                <a:path w="38" h="35">
                  <a:moveTo>
                    <a:pt x="0" y="0"/>
                  </a:moveTo>
                  <a:lnTo>
                    <a:pt x="3" y="9"/>
                  </a:lnTo>
                  <a:lnTo>
                    <a:pt x="19" y="25"/>
                  </a:lnTo>
                  <a:lnTo>
                    <a:pt x="38" y="35"/>
                  </a:lnTo>
                </a:path>
              </a:pathLst>
            </a:custGeom>
            <a:noFill/>
            <a:ln w="0">
              <a:solidFill>
                <a:srgbClr val="000000"/>
              </a:solidFill>
              <a:prstDash val="solid"/>
              <a:round/>
              <a:headEnd/>
              <a:tailEnd/>
            </a:ln>
          </p:spPr>
          <p:txBody>
            <a:bodyPr/>
            <a:lstStyle/>
            <a:p>
              <a:endParaRPr lang="en-GB"/>
            </a:p>
          </p:txBody>
        </p:sp>
        <p:sp>
          <p:nvSpPr>
            <p:cNvPr id="1349" name="Freeform 2826"/>
            <p:cNvSpPr>
              <a:spLocks/>
            </p:cNvSpPr>
            <p:nvPr/>
          </p:nvSpPr>
          <p:spPr bwMode="auto">
            <a:xfrm>
              <a:off x="4071" y="3062"/>
              <a:ext cx="13" cy="1"/>
            </a:xfrm>
            <a:custGeom>
              <a:avLst/>
              <a:gdLst/>
              <a:ahLst/>
              <a:cxnLst>
                <a:cxn ang="0">
                  <a:pos x="24" y="1"/>
                </a:cxn>
                <a:cxn ang="0">
                  <a:pos x="20" y="0"/>
                </a:cxn>
                <a:cxn ang="0">
                  <a:pos x="11" y="0"/>
                </a:cxn>
                <a:cxn ang="0">
                  <a:pos x="0" y="3"/>
                </a:cxn>
              </a:cxnLst>
              <a:rect l="0" t="0" r="r" b="b"/>
              <a:pathLst>
                <a:path w="24" h="3">
                  <a:moveTo>
                    <a:pt x="24" y="1"/>
                  </a:moveTo>
                  <a:lnTo>
                    <a:pt x="20" y="0"/>
                  </a:lnTo>
                  <a:lnTo>
                    <a:pt x="11" y="0"/>
                  </a:lnTo>
                  <a:lnTo>
                    <a:pt x="0" y="3"/>
                  </a:lnTo>
                </a:path>
              </a:pathLst>
            </a:custGeom>
            <a:noFill/>
            <a:ln w="0">
              <a:solidFill>
                <a:srgbClr val="000000"/>
              </a:solidFill>
              <a:prstDash val="solid"/>
              <a:round/>
              <a:headEnd/>
              <a:tailEnd/>
            </a:ln>
          </p:spPr>
          <p:txBody>
            <a:bodyPr/>
            <a:lstStyle/>
            <a:p>
              <a:endParaRPr lang="en-GB"/>
            </a:p>
          </p:txBody>
        </p:sp>
        <p:sp>
          <p:nvSpPr>
            <p:cNvPr id="1350" name="Line 2827"/>
            <p:cNvSpPr>
              <a:spLocks noChangeShapeType="1"/>
            </p:cNvSpPr>
            <p:nvPr/>
          </p:nvSpPr>
          <p:spPr bwMode="auto">
            <a:xfrm>
              <a:off x="4084" y="3062"/>
              <a:ext cx="1" cy="1"/>
            </a:xfrm>
            <a:prstGeom prst="line">
              <a:avLst/>
            </a:prstGeom>
            <a:noFill/>
            <a:ln w="0">
              <a:solidFill>
                <a:srgbClr val="000000"/>
              </a:solidFill>
              <a:round/>
              <a:headEnd/>
              <a:tailEnd/>
            </a:ln>
          </p:spPr>
          <p:txBody>
            <a:bodyPr/>
            <a:lstStyle/>
            <a:p>
              <a:endParaRPr lang="en-GB"/>
            </a:p>
          </p:txBody>
        </p:sp>
        <p:sp>
          <p:nvSpPr>
            <p:cNvPr id="1351" name="Line 2828"/>
            <p:cNvSpPr>
              <a:spLocks noChangeShapeType="1"/>
            </p:cNvSpPr>
            <p:nvPr/>
          </p:nvSpPr>
          <p:spPr bwMode="auto">
            <a:xfrm>
              <a:off x="4084" y="3062"/>
              <a:ext cx="1" cy="2"/>
            </a:xfrm>
            <a:prstGeom prst="line">
              <a:avLst/>
            </a:prstGeom>
            <a:noFill/>
            <a:ln w="0">
              <a:solidFill>
                <a:srgbClr val="000000"/>
              </a:solidFill>
              <a:round/>
              <a:headEnd/>
              <a:tailEnd/>
            </a:ln>
          </p:spPr>
          <p:txBody>
            <a:bodyPr/>
            <a:lstStyle/>
            <a:p>
              <a:endParaRPr lang="en-GB"/>
            </a:p>
          </p:txBody>
        </p:sp>
        <p:sp>
          <p:nvSpPr>
            <p:cNvPr id="1352" name="Freeform 2829"/>
            <p:cNvSpPr>
              <a:spLocks/>
            </p:cNvSpPr>
            <p:nvPr/>
          </p:nvSpPr>
          <p:spPr bwMode="auto">
            <a:xfrm>
              <a:off x="4079" y="3080"/>
              <a:ext cx="13" cy="17"/>
            </a:xfrm>
            <a:custGeom>
              <a:avLst/>
              <a:gdLst/>
              <a:ahLst/>
              <a:cxnLst>
                <a:cxn ang="0">
                  <a:pos x="0" y="0"/>
                </a:cxn>
                <a:cxn ang="0">
                  <a:pos x="2" y="5"/>
                </a:cxn>
                <a:cxn ang="0">
                  <a:pos x="13" y="21"/>
                </a:cxn>
                <a:cxn ang="0">
                  <a:pos x="27" y="35"/>
                </a:cxn>
              </a:cxnLst>
              <a:rect l="0" t="0" r="r" b="b"/>
              <a:pathLst>
                <a:path w="27" h="35">
                  <a:moveTo>
                    <a:pt x="0" y="0"/>
                  </a:moveTo>
                  <a:lnTo>
                    <a:pt x="2" y="5"/>
                  </a:lnTo>
                  <a:lnTo>
                    <a:pt x="13" y="21"/>
                  </a:lnTo>
                  <a:lnTo>
                    <a:pt x="27" y="35"/>
                  </a:lnTo>
                </a:path>
              </a:pathLst>
            </a:custGeom>
            <a:noFill/>
            <a:ln w="0">
              <a:solidFill>
                <a:srgbClr val="000000"/>
              </a:solidFill>
              <a:prstDash val="solid"/>
              <a:round/>
              <a:headEnd/>
              <a:tailEnd/>
            </a:ln>
          </p:spPr>
          <p:txBody>
            <a:bodyPr/>
            <a:lstStyle/>
            <a:p>
              <a:endParaRPr lang="en-GB"/>
            </a:p>
          </p:txBody>
        </p:sp>
        <p:sp>
          <p:nvSpPr>
            <p:cNvPr id="1353" name="Line 2830"/>
            <p:cNvSpPr>
              <a:spLocks noChangeShapeType="1"/>
            </p:cNvSpPr>
            <p:nvPr/>
          </p:nvSpPr>
          <p:spPr bwMode="auto">
            <a:xfrm flipV="1">
              <a:off x="3981" y="3103"/>
              <a:ext cx="4" cy="8"/>
            </a:xfrm>
            <a:prstGeom prst="line">
              <a:avLst/>
            </a:prstGeom>
            <a:noFill/>
            <a:ln w="0">
              <a:solidFill>
                <a:srgbClr val="000000"/>
              </a:solidFill>
              <a:round/>
              <a:headEnd/>
              <a:tailEnd/>
            </a:ln>
          </p:spPr>
          <p:txBody>
            <a:bodyPr/>
            <a:lstStyle/>
            <a:p>
              <a:endParaRPr lang="en-GB"/>
            </a:p>
          </p:txBody>
        </p:sp>
        <p:sp>
          <p:nvSpPr>
            <p:cNvPr id="1354" name="Line 2831"/>
            <p:cNvSpPr>
              <a:spLocks noChangeShapeType="1"/>
            </p:cNvSpPr>
            <p:nvPr/>
          </p:nvSpPr>
          <p:spPr bwMode="auto">
            <a:xfrm>
              <a:off x="4079" y="3095"/>
              <a:ext cx="1" cy="2"/>
            </a:xfrm>
            <a:prstGeom prst="line">
              <a:avLst/>
            </a:prstGeom>
            <a:noFill/>
            <a:ln w="0">
              <a:solidFill>
                <a:srgbClr val="000000"/>
              </a:solidFill>
              <a:round/>
              <a:headEnd/>
              <a:tailEnd/>
            </a:ln>
          </p:spPr>
          <p:txBody>
            <a:bodyPr/>
            <a:lstStyle/>
            <a:p>
              <a:endParaRPr lang="en-GB"/>
            </a:p>
          </p:txBody>
        </p:sp>
        <p:sp>
          <p:nvSpPr>
            <p:cNvPr id="1355" name="Line 2832"/>
            <p:cNvSpPr>
              <a:spLocks noChangeShapeType="1"/>
            </p:cNvSpPr>
            <p:nvPr/>
          </p:nvSpPr>
          <p:spPr bwMode="auto">
            <a:xfrm>
              <a:off x="4091" y="3123"/>
              <a:ext cx="4" cy="10"/>
            </a:xfrm>
            <a:prstGeom prst="line">
              <a:avLst/>
            </a:prstGeom>
            <a:noFill/>
            <a:ln w="0">
              <a:solidFill>
                <a:srgbClr val="000000"/>
              </a:solidFill>
              <a:round/>
              <a:headEnd/>
              <a:tailEnd/>
            </a:ln>
          </p:spPr>
          <p:txBody>
            <a:bodyPr/>
            <a:lstStyle/>
            <a:p>
              <a:endParaRPr lang="en-GB"/>
            </a:p>
          </p:txBody>
        </p:sp>
        <p:sp>
          <p:nvSpPr>
            <p:cNvPr id="1356" name="Freeform 2833"/>
            <p:cNvSpPr>
              <a:spLocks/>
            </p:cNvSpPr>
            <p:nvPr/>
          </p:nvSpPr>
          <p:spPr bwMode="auto">
            <a:xfrm>
              <a:off x="4109" y="3125"/>
              <a:ext cx="36" cy="6"/>
            </a:xfrm>
            <a:custGeom>
              <a:avLst/>
              <a:gdLst/>
              <a:ahLst/>
              <a:cxnLst>
                <a:cxn ang="0">
                  <a:pos x="74" y="11"/>
                </a:cxn>
                <a:cxn ang="0">
                  <a:pos x="65" y="12"/>
                </a:cxn>
                <a:cxn ang="0">
                  <a:pos x="52" y="8"/>
                </a:cxn>
                <a:cxn ang="0">
                  <a:pos x="39" y="7"/>
                </a:cxn>
                <a:cxn ang="0">
                  <a:pos x="24" y="4"/>
                </a:cxn>
                <a:cxn ang="0">
                  <a:pos x="10" y="4"/>
                </a:cxn>
                <a:cxn ang="0">
                  <a:pos x="0" y="0"/>
                </a:cxn>
              </a:cxnLst>
              <a:rect l="0" t="0" r="r" b="b"/>
              <a:pathLst>
                <a:path w="74" h="12">
                  <a:moveTo>
                    <a:pt x="74" y="11"/>
                  </a:moveTo>
                  <a:lnTo>
                    <a:pt x="65" y="12"/>
                  </a:lnTo>
                  <a:lnTo>
                    <a:pt x="52" y="8"/>
                  </a:lnTo>
                  <a:lnTo>
                    <a:pt x="39" y="7"/>
                  </a:lnTo>
                  <a:lnTo>
                    <a:pt x="24" y="4"/>
                  </a:lnTo>
                  <a:lnTo>
                    <a:pt x="10" y="4"/>
                  </a:lnTo>
                  <a:lnTo>
                    <a:pt x="0" y="0"/>
                  </a:lnTo>
                </a:path>
              </a:pathLst>
            </a:custGeom>
            <a:noFill/>
            <a:ln w="0">
              <a:solidFill>
                <a:srgbClr val="000000"/>
              </a:solidFill>
              <a:prstDash val="solid"/>
              <a:round/>
              <a:headEnd/>
              <a:tailEnd/>
            </a:ln>
          </p:spPr>
          <p:txBody>
            <a:bodyPr/>
            <a:lstStyle/>
            <a:p>
              <a:endParaRPr lang="en-GB"/>
            </a:p>
          </p:txBody>
        </p:sp>
        <p:sp>
          <p:nvSpPr>
            <p:cNvPr id="1357" name="Line 2834"/>
            <p:cNvSpPr>
              <a:spLocks noChangeShapeType="1"/>
            </p:cNvSpPr>
            <p:nvPr/>
          </p:nvSpPr>
          <p:spPr bwMode="auto">
            <a:xfrm>
              <a:off x="4156" y="3101"/>
              <a:ext cx="1" cy="1"/>
            </a:xfrm>
            <a:prstGeom prst="line">
              <a:avLst/>
            </a:prstGeom>
            <a:noFill/>
            <a:ln w="0">
              <a:solidFill>
                <a:srgbClr val="000000"/>
              </a:solidFill>
              <a:round/>
              <a:headEnd/>
              <a:tailEnd/>
            </a:ln>
          </p:spPr>
          <p:txBody>
            <a:bodyPr/>
            <a:lstStyle/>
            <a:p>
              <a:endParaRPr lang="en-GB"/>
            </a:p>
          </p:txBody>
        </p:sp>
        <p:sp>
          <p:nvSpPr>
            <p:cNvPr id="1358" name="Line 2835"/>
            <p:cNvSpPr>
              <a:spLocks noChangeShapeType="1"/>
            </p:cNvSpPr>
            <p:nvPr/>
          </p:nvSpPr>
          <p:spPr bwMode="auto">
            <a:xfrm flipH="1">
              <a:off x="4140" y="3130"/>
              <a:ext cx="5" cy="12"/>
            </a:xfrm>
            <a:prstGeom prst="line">
              <a:avLst/>
            </a:prstGeom>
            <a:noFill/>
            <a:ln w="0">
              <a:solidFill>
                <a:srgbClr val="000000"/>
              </a:solidFill>
              <a:round/>
              <a:headEnd/>
              <a:tailEnd/>
            </a:ln>
          </p:spPr>
          <p:txBody>
            <a:bodyPr/>
            <a:lstStyle/>
            <a:p>
              <a:endParaRPr lang="en-GB"/>
            </a:p>
          </p:txBody>
        </p:sp>
        <p:sp>
          <p:nvSpPr>
            <p:cNvPr id="1359" name="Freeform 2836"/>
            <p:cNvSpPr>
              <a:spLocks/>
            </p:cNvSpPr>
            <p:nvPr/>
          </p:nvSpPr>
          <p:spPr bwMode="auto">
            <a:xfrm>
              <a:off x="4091" y="3123"/>
              <a:ext cx="18" cy="2"/>
            </a:xfrm>
            <a:custGeom>
              <a:avLst/>
              <a:gdLst/>
              <a:ahLst/>
              <a:cxnLst>
                <a:cxn ang="0">
                  <a:pos x="35" y="3"/>
                </a:cxn>
                <a:cxn ang="0">
                  <a:pos x="24" y="2"/>
                </a:cxn>
                <a:cxn ang="0">
                  <a:pos x="13" y="1"/>
                </a:cxn>
                <a:cxn ang="0">
                  <a:pos x="0" y="0"/>
                </a:cxn>
              </a:cxnLst>
              <a:rect l="0" t="0" r="r" b="b"/>
              <a:pathLst>
                <a:path w="35" h="3">
                  <a:moveTo>
                    <a:pt x="35" y="3"/>
                  </a:moveTo>
                  <a:lnTo>
                    <a:pt x="24" y="2"/>
                  </a:lnTo>
                  <a:lnTo>
                    <a:pt x="13" y="1"/>
                  </a:lnTo>
                  <a:lnTo>
                    <a:pt x="0" y="0"/>
                  </a:lnTo>
                </a:path>
              </a:pathLst>
            </a:custGeom>
            <a:noFill/>
            <a:ln w="0">
              <a:solidFill>
                <a:srgbClr val="000000"/>
              </a:solidFill>
              <a:prstDash val="solid"/>
              <a:round/>
              <a:headEnd/>
              <a:tailEnd/>
            </a:ln>
          </p:spPr>
          <p:txBody>
            <a:bodyPr/>
            <a:lstStyle/>
            <a:p>
              <a:endParaRPr lang="en-GB"/>
            </a:p>
          </p:txBody>
        </p:sp>
        <p:sp>
          <p:nvSpPr>
            <p:cNvPr id="1360" name="Line 2837"/>
            <p:cNvSpPr>
              <a:spLocks noChangeShapeType="1"/>
            </p:cNvSpPr>
            <p:nvPr/>
          </p:nvSpPr>
          <p:spPr bwMode="auto">
            <a:xfrm flipH="1">
              <a:off x="4117" y="3100"/>
              <a:ext cx="1" cy="1"/>
            </a:xfrm>
            <a:prstGeom prst="line">
              <a:avLst/>
            </a:prstGeom>
            <a:noFill/>
            <a:ln w="0">
              <a:solidFill>
                <a:srgbClr val="000000"/>
              </a:solidFill>
              <a:round/>
              <a:headEnd/>
              <a:tailEnd/>
            </a:ln>
          </p:spPr>
          <p:txBody>
            <a:bodyPr/>
            <a:lstStyle/>
            <a:p>
              <a:endParaRPr lang="en-GB"/>
            </a:p>
          </p:txBody>
        </p:sp>
        <p:sp>
          <p:nvSpPr>
            <p:cNvPr id="1361" name="Line 2838"/>
            <p:cNvSpPr>
              <a:spLocks noChangeShapeType="1"/>
            </p:cNvSpPr>
            <p:nvPr/>
          </p:nvSpPr>
          <p:spPr bwMode="auto">
            <a:xfrm flipH="1">
              <a:off x="4108" y="3125"/>
              <a:ext cx="1" cy="1"/>
            </a:xfrm>
            <a:prstGeom prst="line">
              <a:avLst/>
            </a:prstGeom>
            <a:noFill/>
            <a:ln w="0">
              <a:solidFill>
                <a:srgbClr val="000000"/>
              </a:solidFill>
              <a:round/>
              <a:headEnd/>
              <a:tailEnd/>
            </a:ln>
          </p:spPr>
          <p:txBody>
            <a:bodyPr/>
            <a:lstStyle/>
            <a:p>
              <a:endParaRPr lang="en-GB"/>
            </a:p>
          </p:txBody>
        </p:sp>
        <p:sp>
          <p:nvSpPr>
            <p:cNvPr id="1362" name="Line 2839"/>
            <p:cNvSpPr>
              <a:spLocks noChangeShapeType="1"/>
            </p:cNvSpPr>
            <p:nvPr/>
          </p:nvSpPr>
          <p:spPr bwMode="auto">
            <a:xfrm>
              <a:off x="4447" y="3075"/>
              <a:ext cx="1" cy="1"/>
            </a:xfrm>
            <a:prstGeom prst="line">
              <a:avLst/>
            </a:prstGeom>
            <a:noFill/>
            <a:ln w="0">
              <a:solidFill>
                <a:srgbClr val="000000"/>
              </a:solidFill>
              <a:round/>
              <a:headEnd/>
              <a:tailEnd/>
            </a:ln>
          </p:spPr>
          <p:txBody>
            <a:bodyPr/>
            <a:lstStyle/>
            <a:p>
              <a:endParaRPr lang="en-GB"/>
            </a:p>
          </p:txBody>
        </p:sp>
        <p:sp>
          <p:nvSpPr>
            <p:cNvPr id="1363" name="Line 2840"/>
            <p:cNvSpPr>
              <a:spLocks noChangeShapeType="1"/>
            </p:cNvSpPr>
            <p:nvPr/>
          </p:nvSpPr>
          <p:spPr bwMode="auto">
            <a:xfrm>
              <a:off x="4433" y="3103"/>
              <a:ext cx="1" cy="1"/>
            </a:xfrm>
            <a:prstGeom prst="line">
              <a:avLst/>
            </a:prstGeom>
            <a:noFill/>
            <a:ln w="0">
              <a:solidFill>
                <a:srgbClr val="000000"/>
              </a:solidFill>
              <a:round/>
              <a:headEnd/>
              <a:tailEnd/>
            </a:ln>
          </p:spPr>
          <p:txBody>
            <a:bodyPr/>
            <a:lstStyle/>
            <a:p>
              <a:endParaRPr lang="en-GB"/>
            </a:p>
          </p:txBody>
        </p:sp>
        <p:sp>
          <p:nvSpPr>
            <p:cNvPr id="1364" name="Freeform 2841"/>
            <p:cNvSpPr>
              <a:spLocks/>
            </p:cNvSpPr>
            <p:nvPr/>
          </p:nvSpPr>
          <p:spPr bwMode="auto">
            <a:xfrm>
              <a:off x="4433" y="3083"/>
              <a:ext cx="59" cy="23"/>
            </a:xfrm>
            <a:custGeom>
              <a:avLst/>
              <a:gdLst/>
              <a:ahLst/>
              <a:cxnLst>
                <a:cxn ang="0">
                  <a:pos x="119" y="0"/>
                </a:cxn>
                <a:cxn ang="0">
                  <a:pos x="108" y="2"/>
                </a:cxn>
                <a:cxn ang="0">
                  <a:pos x="96" y="6"/>
                </a:cxn>
                <a:cxn ang="0">
                  <a:pos x="86" y="17"/>
                </a:cxn>
                <a:cxn ang="0">
                  <a:pos x="75" y="24"/>
                </a:cxn>
                <a:cxn ang="0">
                  <a:pos x="67" y="28"/>
                </a:cxn>
                <a:cxn ang="0">
                  <a:pos x="52" y="29"/>
                </a:cxn>
                <a:cxn ang="0">
                  <a:pos x="44" y="34"/>
                </a:cxn>
                <a:cxn ang="0">
                  <a:pos x="35" y="43"/>
                </a:cxn>
                <a:cxn ang="0">
                  <a:pos x="25" y="45"/>
                </a:cxn>
                <a:cxn ang="0">
                  <a:pos x="20" y="44"/>
                </a:cxn>
                <a:cxn ang="0">
                  <a:pos x="13" y="43"/>
                </a:cxn>
                <a:cxn ang="0">
                  <a:pos x="0" y="40"/>
                </a:cxn>
              </a:cxnLst>
              <a:rect l="0" t="0" r="r" b="b"/>
              <a:pathLst>
                <a:path w="119" h="45">
                  <a:moveTo>
                    <a:pt x="119" y="0"/>
                  </a:moveTo>
                  <a:lnTo>
                    <a:pt x="108" y="2"/>
                  </a:lnTo>
                  <a:lnTo>
                    <a:pt x="96" y="6"/>
                  </a:lnTo>
                  <a:lnTo>
                    <a:pt x="86" y="17"/>
                  </a:lnTo>
                  <a:lnTo>
                    <a:pt x="75" y="24"/>
                  </a:lnTo>
                  <a:lnTo>
                    <a:pt x="67" y="28"/>
                  </a:lnTo>
                  <a:lnTo>
                    <a:pt x="52" y="29"/>
                  </a:lnTo>
                  <a:lnTo>
                    <a:pt x="44" y="34"/>
                  </a:lnTo>
                  <a:lnTo>
                    <a:pt x="35" y="43"/>
                  </a:lnTo>
                  <a:lnTo>
                    <a:pt x="25" y="45"/>
                  </a:lnTo>
                  <a:lnTo>
                    <a:pt x="20" y="44"/>
                  </a:lnTo>
                  <a:lnTo>
                    <a:pt x="13" y="43"/>
                  </a:lnTo>
                  <a:lnTo>
                    <a:pt x="0" y="40"/>
                  </a:lnTo>
                </a:path>
              </a:pathLst>
            </a:custGeom>
            <a:noFill/>
            <a:ln w="0">
              <a:solidFill>
                <a:srgbClr val="000000"/>
              </a:solidFill>
              <a:prstDash val="solid"/>
              <a:round/>
              <a:headEnd/>
              <a:tailEnd/>
            </a:ln>
          </p:spPr>
          <p:txBody>
            <a:bodyPr/>
            <a:lstStyle/>
            <a:p>
              <a:endParaRPr lang="en-GB"/>
            </a:p>
          </p:txBody>
        </p:sp>
        <p:sp>
          <p:nvSpPr>
            <p:cNvPr id="1365" name="Freeform 2842"/>
            <p:cNvSpPr>
              <a:spLocks/>
            </p:cNvSpPr>
            <p:nvPr/>
          </p:nvSpPr>
          <p:spPr bwMode="auto">
            <a:xfrm>
              <a:off x="4415" y="3120"/>
              <a:ext cx="10" cy="25"/>
            </a:xfrm>
            <a:custGeom>
              <a:avLst/>
              <a:gdLst/>
              <a:ahLst/>
              <a:cxnLst>
                <a:cxn ang="0">
                  <a:pos x="19" y="0"/>
                </a:cxn>
                <a:cxn ang="0">
                  <a:pos x="11" y="21"/>
                </a:cxn>
                <a:cxn ang="0">
                  <a:pos x="0" y="51"/>
                </a:cxn>
              </a:cxnLst>
              <a:rect l="0" t="0" r="r" b="b"/>
              <a:pathLst>
                <a:path w="19" h="51">
                  <a:moveTo>
                    <a:pt x="19" y="0"/>
                  </a:moveTo>
                  <a:lnTo>
                    <a:pt x="11" y="21"/>
                  </a:lnTo>
                  <a:lnTo>
                    <a:pt x="0" y="51"/>
                  </a:lnTo>
                </a:path>
              </a:pathLst>
            </a:custGeom>
            <a:noFill/>
            <a:ln w="0">
              <a:solidFill>
                <a:srgbClr val="000000"/>
              </a:solidFill>
              <a:prstDash val="solid"/>
              <a:round/>
              <a:headEnd/>
              <a:tailEnd/>
            </a:ln>
          </p:spPr>
          <p:txBody>
            <a:bodyPr/>
            <a:lstStyle/>
            <a:p>
              <a:endParaRPr lang="en-GB"/>
            </a:p>
          </p:txBody>
        </p:sp>
        <p:sp>
          <p:nvSpPr>
            <p:cNvPr id="1366" name="Freeform 2843"/>
            <p:cNvSpPr>
              <a:spLocks/>
            </p:cNvSpPr>
            <p:nvPr/>
          </p:nvSpPr>
          <p:spPr bwMode="auto">
            <a:xfrm>
              <a:off x="4403" y="3120"/>
              <a:ext cx="22" cy="2"/>
            </a:xfrm>
            <a:custGeom>
              <a:avLst/>
              <a:gdLst/>
              <a:ahLst/>
              <a:cxnLst>
                <a:cxn ang="0">
                  <a:pos x="43" y="0"/>
                </a:cxn>
                <a:cxn ang="0">
                  <a:pos x="35" y="3"/>
                </a:cxn>
                <a:cxn ang="0">
                  <a:pos x="25" y="5"/>
                </a:cxn>
                <a:cxn ang="0">
                  <a:pos x="16" y="5"/>
                </a:cxn>
                <a:cxn ang="0">
                  <a:pos x="9" y="4"/>
                </a:cxn>
                <a:cxn ang="0">
                  <a:pos x="0" y="4"/>
                </a:cxn>
              </a:cxnLst>
              <a:rect l="0" t="0" r="r" b="b"/>
              <a:pathLst>
                <a:path w="43" h="5">
                  <a:moveTo>
                    <a:pt x="43" y="0"/>
                  </a:moveTo>
                  <a:lnTo>
                    <a:pt x="35" y="3"/>
                  </a:lnTo>
                  <a:lnTo>
                    <a:pt x="25" y="5"/>
                  </a:lnTo>
                  <a:lnTo>
                    <a:pt x="16" y="5"/>
                  </a:lnTo>
                  <a:lnTo>
                    <a:pt x="9" y="4"/>
                  </a:lnTo>
                  <a:lnTo>
                    <a:pt x="0" y="4"/>
                  </a:lnTo>
                </a:path>
              </a:pathLst>
            </a:custGeom>
            <a:noFill/>
            <a:ln w="0">
              <a:solidFill>
                <a:srgbClr val="000000"/>
              </a:solidFill>
              <a:prstDash val="solid"/>
              <a:round/>
              <a:headEnd/>
              <a:tailEnd/>
            </a:ln>
          </p:spPr>
          <p:txBody>
            <a:bodyPr/>
            <a:lstStyle/>
            <a:p>
              <a:endParaRPr lang="en-GB"/>
            </a:p>
          </p:txBody>
        </p:sp>
        <p:sp>
          <p:nvSpPr>
            <p:cNvPr id="1367" name="Freeform 2844"/>
            <p:cNvSpPr>
              <a:spLocks/>
            </p:cNvSpPr>
            <p:nvPr/>
          </p:nvSpPr>
          <p:spPr bwMode="auto">
            <a:xfrm>
              <a:off x="4192" y="3179"/>
              <a:ext cx="33" cy="42"/>
            </a:xfrm>
            <a:custGeom>
              <a:avLst/>
              <a:gdLst/>
              <a:ahLst/>
              <a:cxnLst>
                <a:cxn ang="0">
                  <a:pos x="65" y="0"/>
                </a:cxn>
                <a:cxn ang="0">
                  <a:pos x="51" y="20"/>
                </a:cxn>
                <a:cxn ang="0">
                  <a:pos x="27" y="50"/>
                </a:cxn>
                <a:cxn ang="0">
                  <a:pos x="0" y="83"/>
                </a:cxn>
                <a:cxn ang="0">
                  <a:pos x="0" y="83"/>
                </a:cxn>
              </a:cxnLst>
              <a:rect l="0" t="0" r="r" b="b"/>
              <a:pathLst>
                <a:path w="65" h="83">
                  <a:moveTo>
                    <a:pt x="65" y="0"/>
                  </a:moveTo>
                  <a:lnTo>
                    <a:pt x="51" y="20"/>
                  </a:lnTo>
                  <a:lnTo>
                    <a:pt x="27" y="50"/>
                  </a:lnTo>
                  <a:lnTo>
                    <a:pt x="0" y="83"/>
                  </a:lnTo>
                  <a:lnTo>
                    <a:pt x="0" y="83"/>
                  </a:lnTo>
                </a:path>
              </a:pathLst>
            </a:custGeom>
            <a:noFill/>
            <a:ln w="0">
              <a:solidFill>
                <a:srgbClr val="000000"/>
              </a:solidFill>
              <a:prstDash val="solid"/>
              <a:round/>
              <a:headEnd/>
              <a:tailEnd/>
            </a:ln>
          </p:spPr>
          <p:txBody>
            <a:bodyPr/>
            <a:lstStyle/>
            <a:p>
              <a:endParaRPr lang="en-GB"/>
            </a:p>
          </p:txBody>
        </p:sp>
        <p:sp>
          <p:nvSpPr>
            <p:cNvPr id="1368" name="Line 2845"/>
            <p:cNvSpPr>
              <a:spLocks noChangeShapeType="1"/>
            </p:cNvSpPr>
            <p:nvPr/>
          </p:nvSpPr>
          <p:spPr bwMode="auto">
            <a:xfrm>
              <a:off x="4023" y="3089"/>
              <a:ext cx="1" cy="4"/>
            </a:xfrm>
            <a:prstGeom prst="line">
              <a:avLst/>
            </a:prstGeom>
            <a:noFill/>
            <a:ln w="0">
              <a:solidFill>
                <a:srgbClr val="000000"/>
              </a:solidFill>
              <a:round/>
              <a:headEnd/>
              <a:tailEnd/>
            </a:ln>
          </p:spPr>
          <p:txBody>
            <a:bodyPr/>
            <a:lstStyle/>
            <a:p>
              <a:endParaRPr lang="en-GB"/>
            </a:p>
          </p:txBody>
        </p:sp>
        <p:sp>
          <p:nvSpPr>
            <p:cNvPr id="1369" name="Freeform 2846"/>
            <p:cNvSpPr>
              <a:spLocks/>
            </p:cNvSpPr>
            <p:nvPr/>
          </p:nvSpPr>
          <p:spPr bwMode="auto">
            <a:xfrm>
              <a:off x="3878" y="3082"/>
              <a:ext cx="1" cy="1"/>
            </a:xfrm>
            <a:custGeom>
              <a:avLst/>
              <a:gdLst/>
              <a:ahLst/>
              <a:cxnLst>
                <a:cxn ang="0">
                  <a:pos x="3" y="0"/>
                </a:cxn>
                <a:cxn ang="0">
                  <a:pos x="2" y="1"/>
                </a:cxn>
                <a:cxn ang="0">
                  <a:pos x="0" y="3"/>
                </a:cxn>
              </a:cxnLst>
              <a:rect l="0" t="0" r="r" b="b"/>
              <a:pathLst>
                <a:path w="3" h="3">
                  <a:moveTo>
                    <a:pt x="3" y="0"/>
                  </a:moveTo>
                  <a:lnTo>
                    <a:pt x="2" y="1"/>
                  </a:lnTo>
                  <a:lnTo>
                    <a:pt x="0" y="3"/>
                  </a:lnTo>
                </a:path>
              </a:pathLst>
            </a:custGeom>
            <a:noFill/>
            <a:ln w="0">
              <a:solidFill>
                <a:srgbClr val="000000"/>
              </a:solidFill>
              <a:prstDash val="solid"/>
              <a:round/>
              <a:headEnd/>
              <a:tailEnd/>
            </a:ln>
          </p:spPr>
          <p:txBody>
            <a:bodyPr/>
            <a:lstStyle/>
            <a:p>
              <a:endParaRPr lang="en-GB"/>
            </a:p>
          </p:txBody>
        </p:sp>
        <p:sp>
          <p:nvSpPr>
            <p:cNvPr id="1370" name="Line 2847"/>
            <p:cNvSpPr>
              <a:spLocks noChangeShapeType="1"/>
            </p:cNvSpPr>
            <p:nvPr/>
          </p:nvSpPr>
          <p:spPr bwMode="auto">
            <a:xfrm flipH="1">
              <a:off x="3869" y="3091"/>
              <a:ext cx="2" cy="3"/>
            </a:xfrm>
            <a:prstGeom prst="line">
              <a:avLst/>
            </a:prstGeom>
            <a:noFill/>
            <a:ln w="0">
              <a:solidFill>
                <a:srgbClr val="000000"/>
              </a:solidFill>
              <a:round/>
              <a:headEnd/>
              <a:tailEnd/>
            </a:ln>
          </p:spPr>
          <p:txBody>
            <a:bodyPr/>
            <a:lstStyle/>
            <a:p>
              <a:endParaRPr lang="en-GB"/>
            </a:p>
          </p:txBody>
        </p:sp>
        <p:sp>
          <p:nvSpPr>
            <p:cNvPr id="1371" name="Line 2848"/>
            <p:cNvSpPr>
              <a:spLocks noChangeShapeType="1"/>
            </p:cNvSpPr>
            <p:nvPr/>
          </p:nvSpPr>
          <p:spPr bwMode="auto">
            <a:xfrm flipH="1">
              <a:off x="3864" y="3101"/>
              <a:ext cx="1" cy="2"/>
            </a:xfrm>
            <a:prstGeom prst="line">
              <a:avLst/>
            </a:prstGeom>
            <a:noFill/>
            <a:ln w="0">
              <a:solidFill>
                <a:srgbClr val="000000"/>
              </a:solidFill>
              <a:round/>
              <a:headEnd/>
              <a:tailEnd/>
            </a:ln>
          </p:spPr>
          <p:txBody>
            <a:bodyPr/>
            <a:lstStyle/>
            <a:p>
              <a:endParaRPr lang="en-GB"/>
            </a:p>
          </p:txBody>
        </p:sp>
        <p:sp>
          <p:nvSpPr>
            <p:cNvPr id="1372" name="Freeform 2849"/>
            <p:cNvSpPr>
              <a:spLocks/>
            </p:cNvSpPr>
            <p:nvPr/>
          </p:nvSpPr>
          <p:spPr bwMode="auto">
            <a:xfrm>
              <a:off x="3859" y="3103"/>
              <a:ext cx="5" cy="8"/>
            </a:xfrm>
            <a:custGeom>
              <a:avLst/>
              <a:gdLst/>
              <a:ahLst/>
              <a:cxnLst>
                <a:cxn ang="0">
                  <a:pos x="9" y="0"/>
                </a:cxn>
                <a:cxn ang="0">
                  <a:pos x="8" y="3"/>
                </a:cxn>
                <a:cxn ang="0">
                  <a:pos x="3" y="13"/>
                </a:cxn>
                <a:cxn ang="0">
                  <a:pos x="0" y="16"/>
                </a:cxn>
              </a:cxnLst>
              <a:rect l="0" t="0" r="r" b="b"/>
              <a:pathLst>
                <a:path w="9" h="16">
                  <a:moveTo>
                    <a:pt x="9" y="0"/>
                  </a:moveTo>
                  <a:lnTo>
                    <a:pt x="8" y="3"/>
                  </a:lnTo>
                  <a:lnTo>
                    <a:pt x="3" y="13"/>
                  </a:lnTo>
                  <a:lnTo>
                    <a:pt x="0" y="16"/>
                  </a:lnTo>
                </a:path>
              </a:pathLst>
            </a:custGeom>
            <a:noFill/>
            <a:ln w="0">
              <a:solidFill>
                <a:srgbClr val="000000"/>
              </a:solidFill>
              <a:prstDash val="solid"/>
              <a:round/>
              <a:headEnd/>
              <a:tailEnd/>
            </a:ln>
          </p:spPr>
          <p:txBody>
            <a:bodyPr/>
            <a:lstStyle/>
            <a:p>
              <a:endParaRPr lang="en-GB"/>
            </a:p>
          </p:txBody>
        </p:sp>
        <p:sp>
          <p:nvSpPr>
            <p:cNvPr id="1373" name="Freeform 2850"/>
            <p:cNvSpPr>
              <a:spLocks/>
            </p:cNvSpPr>
            <p:nvPr/>
          </p:nvSpPr>
          <p:spPr bwMode="auto">
            <a:xfrm>
              <a:off x="3850" y="3111"/>
              <a:ext cx="9" cy="11"/>
            </a:xfrm>
            <a:custGeom>
              <a:avLst/>
              <a:gdLst/>
              <a:ahLst/>
              <a:cxnLst>
                <a:cxn ang="0">
                  <a:pos x="18" y="0"/>
                </a:cxn>
                <a:cxn ang="0">
                  <a:pos x="14" y="3"/>
                </a:cxn>
                <a:cxn ang="0">
                  <a:pos x="13" y="4"/>
                </a:cxn>
                <a:cxn ang="0">
                  <a:pos x="0" y="23"/>
                </a:cxn>
              </a:cxnLst>
              <a:rect l="0" t="0" r="r" b="b"/>
              <a:pathLst>
                <a:path w="18" h="23">
                  <a:moveTo>
                    <a:pt x="18" y="0"/>
                  </a:moveTo>
                  <a:lnTo>
                    <a:pt x="14" y="3"/>
                  </a:lnTo>
                  <a:lnTo>
                    <a:pt x="13" y="4"/>
                  </a:lnTo>
                  <a:lnTo>
                    <a:pt x="0" y="23"/>
                  </a:lnTo>
                </a:path>
              </a:pathLst>
            </a:custGeom>
            <a:noFill/>
            <a:ln w="0">
              <a:solidFill>
                <a:srgbClr val="000000"/>
              </a:solidFill>
              <a:prstDash val="solid"/>
              <a:round/>
              <a:headEnd/>
              <a:tailEnd/>
            </a:ln>
          </p:spPr>
          <p:txBody>
            <a:bodyPr/>
            <a:lstStyle/>
            <a:p>
              <a:endParaRPr lang="en-GB"/>
            </a:p>
          </p:txBody>
        </p:sp>
        <p:sp>
          <p:nvSpPr>
            <p:cNvPr id="1374" name="Line 2851"/>
            <p:cNvSpPr>
              <a:spLocks noChangeShapeType="1"/>
            </p:cNvSpPr>
            <p:nvPr/>
          </p:nvSpPr>
          <p:spPr bwMode="auto">
            <a:xfrm flipH="1">
              <a:off x="3949" y="3140"/>
              <a:ext cx="1" cy="2"/>
            </a:xfrm>
            <a:prstGeom prst="line">
              <a:avLst/>
            </a:prstGeom>
            <a:noFill/>
            <a:ln w="0">
              <a:solidFill>
                <a:srgbClr val="000000"/>
              </a:solidFill>
              <a:round/>
              <a:headEnd/>
              <a:tailEnd/>
            </a:ln>
          </p:spPr>
          <p:txBody>
            <a:bodyPr/>
            <a:lstStyle/>
            <a:p>
              <a:endParaRPr lang="en-GB"/>
            </a:p>
          </p:txBody>
        </p:sp>
        <p:sp>
          <p:nvSpPr>
            <p:cNvPr id="1375" name="Freeform 2852"/>
            <p:cNvSpPr>
              <a:spLocks/>
            </p:cNvSpPr>
            <p:nvPr/>
          </p:nvSpPr>
          <p:spPr bwMode="auto">
            <a:xfrm>
              <a:off x="3963" y="3148"/>
              <a:ext cx="10" cy="28"/>
            </a:xfrm>
            <a:custGeom>
              <a:avLst/>
              <a:gdLst/>
              <a:ahLst/>
              <a:cxnLst>
                <a:cxn ang="0">
                  <a:pos x="0" y="56"/>
                </a:cxn>
                <a:cxn ang="0">
                  <a:pos x="6" y="33"/>
                </a:cxn>
                <a:cxn ang="0">
                  <a:pos x="12" y="19"/>
                </a:cxn>
                <a:cxn ang="0">
                  <a:pos x="18" y="4"/>
                </a:cxn>
                <a:cxn ang="0">
                  <a:pos x="19" y="0"/>
                </a:cxn>
              </a:cxnLst>
              <a:rect l="0" t="0" r="r" b="b"/>
              <a:pathLst>
                <a:path w="19" h="56">
                  <a:moveTo>
                    <a:pt x="0" y="56"/>
                  </a:moveTo>
                  <a:lnTo>
                    <a:pt x="6" y="33"/>
                  </a:lnTo>
                  <a:lnTo>
                    <a:pt x="12" y="19"/>
                  </a:lnTo>
                  <a:lnTo>
                    <a:pt x="18" y="4"/>
                  </a:lnTo>
                  <a:lnTo>
                    <a:pt x="19" y="0"/>
                  </a:lnTo>
                </a:path>
              </a:pathLst>
            </a:custGeom>
            <a:noFill/>
            <a:ln w="0">
              <a:solidFill>
                <a:srgbClr val="000000"/>
              </a:solidFill>
              <a:prstDash val="solid"/>
              <a:round/>
              <a:headEnd/>
              <a:tailEnd/>
            </a:ln>
          </p:spPr>
          <p:txBody>
            <a:bodyPr/>
            <a:lstStyle/>
            <a:p>
              <a:endParaRPr lang="en-GB"/>
            </a:p>
          </p:txBody>
        </p:sp>
        <p:sp>
          <p:nvSpPr>
            <p:cNvPr id="1376" name="Freeform 2853"/>
            <p:cNvSpPr>
              <a:spLocks/>
            </p:cNvSpPr>
            <p:nvPr/>
          </p:nvSpPr>
          <p:spPr bwMode="auto">
            <a:xfrm>
              <a:off x="3837" y="3127"/>
              <a:ext cx="38" cy="28"/>
            </a:xfrm>
            <a:custGeom>
              <a:avLst/>
              <a:gdLst/>
              <a:ahLst/>
              <a:cxnLst>
                <a:cxn ang="0">
                  <a:pos x="0" y="55"/>
                </a:cxn>
                <a:cxn ang="0">
                  <a:pos x="17" y="48"/>
                </a:cxn>
                <a:cxn ang="0">
                  <a:pos x="26" y="44"/>
                </a:cxn>
                <a:cxn ang="0">
                  <a:pos x="33" y="40"/>
                </a:cxn>
                <a:cxn ang="0">
                  <a:pos x="43" y="31"/>
                </a:cxn>
                <a:cxn ang="0">
                  <a:pos x="49" y="29"/>
                </a:cxn>
                <a:cxn ang="0">
                  <a:pos x="60" y="23"/>
                </a:cxn>
                <a:cxn ang="0">
                  <a:pos x="65" y="17"/>
                </a:cxn>
                <a:cxn ang="0">
                  <a:pos x="76" y="0"/>
                </a:cxn>
              </a:cxnLst>
              <a:rect l="0" t="0" r="r" b="b"/>
              <a:pathLst>
                <a:path w="76" h="55">
                  <a:moveTo>
                    <a:pt x="0" y="55"/>
                  </a:moveTo>
                  <a:lnTo>
                    <a:pt x="17" y="48"/>
                  </a:lnTo>
                  <a:lnTo>
                    <a:pt x="26" y="44"/>
                  </a:lnTo>
                  <a:lnTo>
                    <a:pt x="33" y="40"/>
                  </a:lnTo>
                  <a:lnTo>
                    <a:pt x="43" y="31"/>
                  </a:lnTo>
                  <a:lnTo>
                    <a:pt x="49" y="29"/>
                  </a:lnTo>
                  <a:lnTo>
                    <a:pt x="60" y="23"/>
                  </a:lnTo>
                  <a:lnTo>
                    <a:pt x="65" y="17"/>
                  </a:lnTo>
                  <a:lnTo>
                    <a:pt x="76" y="0"/>
                  </a:lnTo>
                </a:path>
              </a:pathLst>
            </a:custGeom>
            <a:noFill/>
            <a:ln w="0">
              <a:solidFill>
                <a:srgbClr val="000000"/>
              </a:solidFill>
              <a:prstDash val="solid"/>
              <a:round/>
              <a:headEnd/>
              <a:tailEnd/>
            </a:ln>
          </p:spPr>
          <p:txBody>
            <a:bodyPr/>
            <a:lstStyle/>
            <a:p>
              <a:endParaRPr lang="en-GB"/>
            </a:p>
          </p:txBody>
        </p:sp>
        <p:sp>
          <p:nvSpPr>
            <p:cNvPr id="1377" name="Freeform 2854"/>
            <p:cNvSpPr>
              <a:spLocks/>
            </p:cNvSpPr>
            <p:nvPr/>
          </p:nvSpPr>
          <p:spPr bwMode="auto">
            <a:xfrm>
              <a:off x="3875" y="3120"/>
              <a:ext cx="3" cy="7"/>
            </a:xfrm>
            <a:custGeom>
              <a:avLst/>
              <a:gdLst/>
              <a:ahLst/>
              <a:cxnLst>
                <a:cxn ang="0">
                  <a:pos x="0" y="15"/>
                </a:cxn>
                <a:cxn ang="0">
                  <a:pos x="2" y="10"/>
                </a:cxn>
                <a:cxn ang="0">
                  <a:pos x="7" y="0"/>
                </a:cxn>
              </a:cxnLst>
              <a:rect l="0" t="0" r="r" b="b"/>
              <a:pathLst>
                <a:path w="7" h="15">
                  <a:moveTo>
                    <a:pt x="0" y="15"/>
                  </a:moveTo>
                  <a:lnTo>
                    <a:pt x="2" y="10"/>
                  </a:lnTo>
                  <a:lnTo>
                    <a:pt x="7" y="0"/>
                  </a:lnTo>
                </a:path>
              </a:pathLst>
            </a:custGeom>
            <a:noFill/>
            <a:ln w="0">
              <a:solidFill>
                <a:srgbClr val="000000"/>
              </a:solidFill>
              <a:prstDash val="solid"/>
              <a:round/>
              <a:headEnd/>
              <a:tailEnd/>
            </a:ln>
          </p:spPr>
          <p:txBody>
            <a:bodyPr/>
            <a:lstStyle/>
            <a:p>
              <a:endParaRPr lang="en-GB"/>
            </a:p>
          </p:txBody>
        </p:sp>
        <p:sp>
          <p:nvSpPr>
            <p:cNvPr id="1378" name="Line 2855"/>
            <p:cNvSpPr>
              <a:spLocks noChangeShapeType="1"/>
            </p:cNvSpPr>
            <p:nvPr/>
          </p:nvSpPr>
          <p:spPr bwMode="auto">
            <a:xfrm flipV="1">
              <a:off x="3888" y="3099"/>
              <a:ext cx="1" cy="2"/>
            </a:xfrm>
            <a:prstGeom prst="line">
              <a:avLst/>
            </a:prstGeom>
            <a:noFill/>
            <a:ln w="0">
              <a:solidFill>
                <a:srgbClr val="000000"/>
              </a:solidFill>
              <a:round/>
              <a:headEnd/>
              <a:tailEnd/>
            </a:ln>
          </p:spPr>
          <p:txBody>
            <a:bodyPr/>
            <a:lstStyle/>
            <a:p>
              <a:endParaRPr lang="en-GB"/>
            </a:p>
          </p:txBody>
        </p:sp>
        <p:sp>
          <p:nvSpPr>
            <p:cNvPr id="1379" name="Line 2856"/>
            <p:cNvSpPr>
              <a:spLocks noChangeShapeType="1"/>
            </p:cNvSpPr>
            <p:nvPr/>
          </p:nvSpPr>
          <p:spPr bwMode="auto">
            <a:xfrm flipV="1">
              <a:off x="3895" y="3092"/>
              <a:ext cx="1" cy="1"/>
            </a:xfrm>
            <a:prstGeom prst="line">
              <a:avLst/>
            </a:prstGeom>
            <a:noFill/>
            <a:ln w="0">
              <a:solidFill>
                <a:srgbClr val="000000"/>
              </a:solidFill>
              <a:round/>
              <a:headEnd/>
              <a:tailEnd/>
            </a:ln>
          </p:spPr>
          <p:txBody>
            <a:bodyPr/>
            <a:lstStyle/>
            <a:p>
              <a:endParaRPr lang="en-GB"/>
            </a:p>
          </p:txBody>
        </p:sp>
        <p:sp>
          <p:nvSpPr>
            <p:cNvPr id="1380" name="Line 2857"/>
            <p:cNvSpPr>
              <a:spLocks noChangeShapeType="1"/>
            </p:cNvSpPr>
            <p:nvPr/>
          </p:nvSpPr>
          <p:spPr bwMode="auto">
            <a:xfrm flipH="1">
              <a:off x="3784" y="3174"/>
              <a:ext cx="3" cy="6"/>
            </a:xfrm>
            <a:prstGeom prst="line">
              <a:avLst/>
            </a:prstGeom>
            <a:noFill/>
            <a:ln w="0">
              <a:solidFill>
                <a:srgbClr val="000000"/>
              </a:solidFill>
              <a:round/>
              <a:headEnd/>
              <a:tailEnd/>
            </a:ln>
          </p:spPr>
          <p:txBody>
            <a:bodyPr/>
            <a:lstStyle/>
            <a:p>
              <a:endParaRPr lang="en-GB"/>
            </a:p>
          </p:txBody>
        </p:sp>
        <p:sp>
          <p:nvSpPr>
            <p:cNvPr id="1381" name="Freeform 2858"/>
            <p:cNvSpPr>
              <a:spLocks/>
            </p:cNvSpPr>
            <p:nvPr/>
          </p:nvSpPr>
          <p:spPr bwMode="auto">
            <a:xfrm>
              <a:off x="3691" y="3229"/>
              <a:ext cx="41" cy="16"/>
            </a:xfrm>
            <a:custGeom>
              <a:avLst/>
              <a:gdLst/>
              <a:ahLst/>
              <a:cxnLst>
                <a:cxn ang="0">
                  <a:pos x="82" y="0"/>
                </a:cxn>
                <a:cxn ang="0">
                  <a:pos x="71" y="6"/>
                </a:cxn>
                <a:cxn ang="0">
                  <a:pos x="56" y="13"/>
                </a:cxn>
                <a:cxn ang="0">
                  <a:pos x="41" y="18"/>
                </a:cxn>
                <a:cxn ang="0">
                  <a:pos x="40" y="19"/>
                </a:cxn>
                <a:cxn ang="0">
                  <a:pos x="31" y="20"/>
                </a:cxn>
                <a:cxn ang="0">
                  <a:pos x="18" y="24"/>
                </a:cxn>
                <a:cxn ang="0">
                  <a:pos x="8" y="29"/>
                </a:cxn>
                <a:cxn ang="0">
                  <a:pos x="2" y="32"/>
                </a:cxn>
                <a:cxn ang="0">
                  <a:pos x="0" y="33"/>
                </a:cxn>
              </a:cxnLst>
              <a:rect l="0" t="0" r="r" b="b"/>
              <a:pathLst>
                <a:path w="82" h="33">
                  <a:moveTo>
                    <a:pt x="82" y="0"/>
                  </a:moveTo>
                  <a:lnTo>
                    <a:pt x="71" y="6"/>
                  </a:lnTo>
                  <a:lnTo>
                    <a:pt x="56" y="13"/>
                  </a:lnTo>
                  <a:lnTo>
                    <a:pt x="41" y="18"/>
                  </a:lnTo>
                  <a:lnTo>
                    <a:pt x="40" y="19"/>
                  </a:lnTo>
                  <a:lnTo>
                    <a:pt x="31" y="20"/>
                  </a:lnTo>
                  <a:lnTo>
                    <a:pt x="18" y="24"/>
                  </a:lnTo>
                  <a:lnTo>
                    <a:pt x="8" y="29"/>
                  </a:lnTo>
                  <a:lnTo>
                    <a:pt x="2" y="32"/>
                  </a:lnTo>
                  <a:lnTo>
                    <a:pt x="0" y="33"/>
                  </a:lnTo>
                </a:path>
              </a:pathLst>
            </a:custGeom>
            <a:noFill/>
            <a:ln w="0">
              <a:solidFill>
                <a:srgbClr val="000000"/>
              </a:solidFill>
              <a:prstDash val="solid"/>
              <a:round/>
              <a:headEnd/>
              <a:tailEnd/>
            </a:ln>
          </p:spPr>
          <p:txBody>
            <a:bodyPr/>
            <a:lstStyle/>
            <a:p>
              <a:endParaRPr lang="en-GB"/>
            </a:p>
          </p:txBody>
        </p:sp>
        <p:sp>
          <p:nvSpPr>
            <p:cNvPr id="1382" name="Freeform 2859"/>
            <p:cNvSpPr>
              <a:spLocks/>
            </p:cNvSpPr>
            <p:nvPr/>
          </p:nvSpPr>
          <p:spPr bwMode="auto">
            <a:xfrm>
              <a:off x="3732" y="3180"/>
              <a:ext cx="52" cy="49"/>
            </a:xfrm>
            <a:custGeom>
              <a:avLst/>
              <a:gdLst/>
              <a:ahLst/>
              <a:cxnLst>
                <a:cxn ang="0">
                  <a:pos x="104" y="0"/>
                </a:cxn>
                <a:cxn ang="0">
                  <a:pos x="85" y="28"/>
                </a:cxn>
                <a:cxn ang="0">
                  <a:pos x="72" y="44"/>
                </a:cxn>
                <a:cxn ang="0">
                  <a:pos x="61" y="51"/>
                </a:cxn>
                <a:cxn ang="0">
                  <a:pos x="50" y="57"/>
                </a:cxn>
                <a:cxn ang="0">
                  <a:pos x="31" y="69"/>
                </a:cxn>
                <a:cxn ang="0">
                  <a:pos x="21" y="78"/>
                </a:cxn>
                <a:cxn ang="0">
                  <a:pos x="0" y="97"/>
                </a:cxn>
              </a:cxnLst>
              <a:rect l="0" t="0" r="r" b="b"/>
              <a:pathLst>
                <a:path w="104" h="97">
                  <a:moveTo>
                    <a:pt x="104" y="0"/>
                  </a:moveTo>
                  <a:lnTo>
                    <a:pt x="85" y="28"/>
                  </a:lnTo>
                  <a:lnTo>
                    <a:pt x="72" y="44"/>
                  </a:lnTo>
                  <a:lnTo>
                    <a:pt x="61" y="51"/>
                  </a:lnTo>
                  <a:lnTo>
                    <a:pt x="50" y="57"/>
                  </a:lnTo>
                  <a:lnTo>
                    <a:pt x="31" y="69"/>
                  </a:lnTo>
                  <a:lnTo>
                    <a:pt x="21" y="78"/>
                  </a:lnTo>
                  <a:lnTo>
                    <a:pt x="0" y="97"/>
                  </a:lnTo>
                </a:path>
              </a:pathLst>
            </a:custGeom>
            <a:noFill/>
            <a:ln w="0">
              <a:solidFill>
                <a:srgbClr val="000000"/>
              </a:solidFill>
              <a:prstDash val="solid"/>
              <a:round/>
              <a:headEnd/>
              <a:tailEnd/>
            </a:ln>
          </p:spPr>
          <p:txBody>
            <a:bodyPr/>
            <a:lstStyle/>
            <a:p>
              <a:endParaRPr lang="en-GB"/>
            </a:p>
          </p:txBody>
        </p:sp>
        <p:sp>
          <p:nvSpPr>
            <p:cNvPr id="1383" name="Freeform 2860"/>
            <p:cNvSpPr>
              <a:spLocks/>
            </p:cNvSpPr>
            <p:nvPr/>
          </p:nvSpPr>
          <p:spPr bwMode="auto">
            <a:xfrm>
              <a:off x="3866" y="3144"/>
              <a:ext cx="7" cy="10"/>
            </a:xfrm>
            <a:custGeom>
              <a:avLst/>
              <a:gdLst/>
              <a:ahLst/>
              <a:cxnLst>
                <a:cxn ang="0">
                  <a:pos x="13" y="0"/>
                </a:cxn>
                <a:cxn ang="0">
                  <a:pos x="7" y="10"/>
                </a:cxn>
                <a:cxn ang="0">
                  <a:pos x="0" y="22"/>
                </a:cxn>
              </a:cxnLst>
              <a:rect l="0" t="0" r="r" b="b"/>
              <a:pathLst>
                <a:path w="13" h="22">
                  <a:moveTo>
                    <a:pt x="13" y="0"/>
                  </a:moveTo>
                  <a:lnTo>
                    <a:pt x="7" y="10"/>
                  </a:lnTo>
                  <a:lnTo>
                    <a:pt x="0" y="22"/>
                  </a:lnTo>
                </a:path>
              </a:pathLst>
            </a:custGeom>
            <a:noFill/>
            <a:ln w="0">
              <a:solidFill>
                <a:srgbClr val="000000"/>
              </a:solidFill>
              <a:prstDash val="solid"/>
              <a:round/>
              <a:headEnd/>
              <a:tailEnd/>
            </a:ln>
          </p:spPr>
          <p:txBody>
            <a:bodyPr/>
            <a:lstStyle/>
            <a:p>
              <a:endParaRPr lang="en-GB"/>
            </a:p>
          </p:txBody>
        </p:sp>
        <p:sp>
          <p:nvSpPr>
            <p:cNvPr id="1384" name="Freeform 2861"/>
            <p:cNvSpPr>
              <a:spLocks/>
            </p:cNvSpPr>
            <p:nvPr/>
          </p:nvSpPr>
          <p:spPr bwMode="auto">
            <a:xfrm>
              <a:off x="3773" y="3212"/>
              <a:ext cx="3" cy="2"/>
            </a:xfrm>
            <a:custGeom>
              <a:avLst/>
              <a:gdLst/>
              <a:ahLst/>
              <a:cxnLst>
                <a:cxn ang="0">
                  <a:pos x="8" y="0"/>
                </a:cxn>
                <a:cxn ang="0">
                  <a:pos x="1" y="3"/>
                </a:cxn>
                <a:cxn ang="0">
                  <a:pos x="0" y="3"/>
                </a:cxn>
              </a:cxnLst>
              <a:rect l="0" t="0" r="r" b="b"/>
              <a:pathLst>
                <a:path w="8" h="3">
                  <a:moveTo>
                    <a:pt x="8" y="0"/>
                  </a:moveTo>
                  <a:lnTo>
                    <a:pt x="1" y="3"/>
                  </a:lnTo>
                  <a:lnTo>
                    <a:pt x="0" y="3"/>
                  </a:lnTo>
                </a:path>
              </a:pathLst>
            </a:custGeom>
            <a:noFill/>
            <a:ln w="0">
              <a:solidFill>
                <a:srgbClr val="000000"/>
              </a:solidFill>
              <a:prstDash val="solid"/>
              <a:round/>
              <a:headEnd/>
              <a:tailEnd/>
            </a:ln>
          </p:spPr>
          <p:txBody>
            <a:bodyPr/>
            <a:lstStyle/>
            <a:p>
              <a:endParaRPr lang="en-GB"/>
            </a:p>
          </p:txBody>
        </p:sp>
        <p:sp>
          <p:nvSpPr>
            <p:cNvPr id="1385" name="Line 2862"/>
            <p:cNvSpPr>
              <a:spLocks noChangeShapeType="1"/>
            </p:cNvSpPr>
            <p:nvPr/>
          </p:nvSpPr>
          <p:spPr bwMode="auto">
            <a:xfrm>
              <a:off x="3847" y="3168"/>
              <a:ext cx="1" cy="1"/>
            </a:xfrm>
            <a:prstGeom prst="line">
              <a:avLst/>
            </a:prstGeom>
            <a:noFill/>
            <a:ln w="0">
              <a:solidFill>
                <a:srgbClr val="000000"/>
              </a:solidFill>
              <a:round/>
              <a:headEnd/>
              <a:tailEnd/>
            </a:ln>
          </p:spPr>
          <p:txBody>
            <a:bodyPr/>
            <a:lstStyle/>
            <a:p>
              <a:endParaRPr lang="en-GB"/>
            </a:p>
          </p:txBody>
        </p:sp>
        <p:sp>
          <p:nvSpPr>
            <p:cNvPr id="1386" name="Line 2863"/>
            <p:cNvSpPr>
              <a:spLocks noChangeShapeType="1"/>
            </p:cNvSpPr>
            <p:nvPr/>
          </p:nvSpPr>
          <p:spPr bwMode="auto">
            <a:xfrm>
              <a:off x="4020" y="3060"/>
              <a:ext cx="1" cy="1"/>
            </a:xfrm>
            <a:prstGeom prst="line">
              <a:avLst/>
            </a:prstGeom>
            <a:noFill/>
            <a:ln w="0">
              <a:solidFill>
                <a:srgbClr val="000000"/>
              </a:solidFill>
              <a:round/>
              <a:headEnd/>
              <a:tailEnd/>
            </a:ln>
          </p:spPr>
          <p:txBody>
            <a:bodyPr/>
            <a:lstStyle/>
            <a:p>
              <a:endParaRPr lang="en-GB"/>
            </a:p>
          </p:txBody>
        </p:sp>
        <p:sp>
          <p:nvSpPr>
            <p:cNvPr id="1387" name="Line 2864"/>
            <p:cNvSpPr>
              <a:spLocks noChangeShapeType="1"/>
            </p:cNvSpPr>
            <p:nvPr/>
          </p:nvSpPr>
          <p:spPr bwMode="auto">
            <a:xfrm flipH="1">
              <a:off x="3990" y="3102"/>
              <a:ext cx="1" cy="1"/>
            </a:xfrm>
            <a:prstGeom prst="line">
              <a:avLst/>
            </a:prstGeom>
            <a:noFill/>
            <a:ln w="0">
              <a:solidFill>
                <a:srgbClr val="000000"/>
              </a:solidFill>
              <a:round/>
              <a:headEnd/>
              <a:tailEnd/>
            </a:ln>
          </p:spPr>
          <p:txBody>
            <a:bodyPr/>
            <a:lstStyle/>
            <a:p>
              <a:endParaRPr lang="en-GB"/>
            </a:p>
          </p:txBody>
        </p:sp>
        <p:sp>
          <p:nvSpPr>
            <p:cNvPr id="1388" name="Line 2865"/>
            <p:cNvSpPr>
              <a:spLocks noChangeShapeType="1"/>
            </p:cNvSpPr>
            <p:nvPr/>
          </p:nvSpPr>
          <p:spPr bwMode="auto">
            <a:xfrm flipH="1">
              <a:off x="3974" y="3111"/>
              <a:ext cx="7" cy="8"/>
            </a:xfrm>
            <a:prstGeom prst="line">
              <a:avLst/>
            </a:prstGeom>
            <a:noFill/>
            <a:ln w="0">
              <a:solidFill>
                <a:srgbClr val="000000"/>
              </a:solidFill>
              <a:round/>
              <a:headEnd/>
              <a:tailEnd/>
            </a:ln>
          </p:spPr>
          <p:txBody>
            <a:bodyPr/>
            <a:lstStyle/>
            <a:p>
              <a:endParaRPr lang="en-GB"/>
            </a:p>
          </p:txBody>
        </p:sp>
        <p:sp>
          <p:nvSpPr>
            <p:cNvPr id="1389" name="Freeform 2866"/>
            <p:cNvSpPr>
              <a:spLocks/>
            </p:cNvSpPr>
            <p:nvPr/>
          </p:nvSpPr>
          <p:spPr bwMode="auto">
            <a:xfrm>
              <a:off x="4329" y="3083"/>
              <a:ext cx="163" cy="131"/>
            </a:xfrm>
            <a:custGeom>
              <a:avLst/>
              <a:gdLst/>
              <a:ahLst/>
              <a:cxnLst>
                <a:cxn ang="0">
                  <a:pos x="0" y="261"/>
                </a:cxn>
                <a:cxn ang="0">
                  <a:pos x="36" y="250"/>
                </a:cxn>
                <a:cxn ang="0">
                  <a:pos x="60" y="243"/>
                </a:cxn>
                <a:cxn ang="0">
                  <a:pos x="85" y="234"/>
                </a:cxn>
                <a:cxn ang="0">
                  <a:pos x="105" y="227"/>
                </a:cxn>
                <a:cxn ang="0">
                  <a:pos x="126" y="214"/>
                </a:cxn>
                <a:cxn ang="0">
                  <a:pos x="140" y="208"/>
                </a:cxn>
                <a:cxn ang="0">
                  <a:pos x="159" y="194"/>
                </a:cxn>
                <a:cxn ang="0">
                  <a:pos x="175" y="181"/>
                </a:cxn>
                <a:cxn ang="0">
                  <a:pos x="195" y="165"/>
                </a:cxn>
                <a:cxn ang="0">
                  <a:pos x="218" y="144"/>
                </a:cxn>
                <a:cxn ang="0">
                  <a:pos x="238" y="124"/>
                </a:cxn>
                <a:cxn ang="0">
                  <a:pos x="257" y="103"/>
                </a:cxn>
                <a:cxn ang="0">
                  <a:pos x="264" y="93"/>
                </a:cxn>
                <a:cxn ang="0">
                  <a:pos x="275" y="75"/>
                </a:cxn>
                <a:cxn ang="0">
                  <a:pos x="316" y="14"/>
                </a:cxn>
                <a:cxn ang="0">
                  <a:pos x="327" y="0"/>
                </a:cxn>
              </a:cxnLst>
              <a:rect l="0" t="0" r="r" b="b"/>
              <a:pathLst>
                <a:path w="327" h="261">
                  <a:moveTo>
                    <a:pt x="0" y="261"/>
                  </a:moveTo>
                  <a:lnTo>
                    <a:pt x="36" y="250"/>
                  </a:lnTo>
                  <a:lnTo>
                    <a:pt x="60" y="243"/>
                  </a:lnTo>
                  <a:lnTo>
                    <a:pt x="85" y="234"/>
                  </a:lnTo>
                  <a:lnTo>
                    <a:pt x="105" y="227"/>
                  </a:lnTo>
                  <a:lnTo>
                    <a:pt x="126" y="214"/>
                  </a:lnTo>
                  <a:lnTo>
                    <a:pt x="140" y="208"/>
                  </a:lnTo>
                  <a:lnTo>
                    <a:pt x="159" y="194"/>
                  </a:lnTo>
                  <a:lnTo>
                    <a:pt x="175" y="181"/>
                  </a:lnTo>
                  <a:lnTo>
                    <a:pt x="195" y="165"/>
                  </a:lnTo>
                  <a:lnTo>
                    <a:pt x="218" y="144"/>
                  </a:lnTo>
                  <a:lnTo>
                    <a:pt x="238" y="124"/>
                  </a:lnTo>
                  <a:lnTo>
                    <a:pt x="257" y="103"/>
                  </a:lnTo>
                  <a:lnTo>
                    <a:pt x="264" y="93"/>
                  </a:lnTo>
                  <a:lnTo>
                    <a:pt x="275" y="75"/>
                  </a:lnTo>
                  <a:lnTo>
                    <a:pt x="316" y="14"/>
                  </a:lnTo>
                  <a:lnTo>
                    <a:pt x="327" y="0"/>
                  </a:lnTo>
                </a:path>
              </a:pathLst>
            </a:custGeom>
            <a:noFill/>
            <a:ln w="0">
              <a:solidFill>
                <a:srgbClr val="000000"/>
              </a:solidFill>
              <a:prstDash val="solid"/>
              <a:round/>
              <a:headEnd/>
              <a:tailEnd/>
            </a:ln>
          </p:spPr>
          <p:txBody>
            <a:bodyPr/>
            <a:lstStyle/>
            <a:p>
              <a:endParaRPr lang="en-GB"/>
            </a:p>
          </p:txBody>
        </p:sp>
        <p:sp>
          <p:nvSpPr>
            <p:cNvPr id="1390" name="Freeform 2867"/>
            <p:cNvSpPr>
              <a:spLocks/>
            </p:cNvSpPr>
            <p:nvPr/>
          </p:nvSpPr>
          <p:spPr bwMode="auto">
            <a:xfrm>
              <a:off x="4492" y="3066"/>
              <a:ext cx="14" cy="17"/>
            </a:xfrm>
            <a:custGeom>
              <a:avLst/>
              <a:gdLst/>
              <a:ahLst/>
              <a:cxnLst>
                <a:cxn ang="0">
                  <a:pos x="0" y="36"/>
                </a:cxn>
                <a:cxn ang="0">
                  <a:pos x="13" y="16"/>
                </a:cxn>
                <a:cxn ang="0">
                  <a:pos x="22" y="7"/>
                </a:cxn>
                <a:cxn ang="0">
                  <a:pos x="28" y="0"/>
                </a:cxn>
              </a:cxnLst>
              <a:rect l="0" t="0" r="r" b="b"/>
              <a:pathLst>
                <a:path w="28" h="36">
                  <a:moveTo>
                    <a:pt x="0" y="36"/>
                  </a:moveTo>
                  <a:lnTo>
                    <a:pt x="13" y="16"/>
                  </a:lnTo>
                  <a:lnTo>
                    <a:pt x="22" y="7"/>
                  </a:lnTo>
                  <a:lnTo>
                    <a:pt x="28" y="0"/>
                  </a:lnTo>
                </a:path>
              </a:pathLst>
            </a:custGeom>
            <a:noFill/>
            <a:ln w="0">
              <a:solidFill>
                <a:srgbClr val="000000"/>
              </a:solidFill>
              <a:prstDash val="solid"/>
              <a:round/>
              <a:headEnd/>
              <a:tailEnd/>
            </a:ln>
          </p:spPr>
          <p:txBody>
            <a:bodyPr/>
            <a:lstStyle/>
            <a:p>
              <a:endParaRPr lang="en-GB"/>
            </a:p>
          </p:txBody>
        </p:sp>
        <p:sp>
          <p:nvSpPr>
            <p:cNvPr id="1391" name="Line 2868"/>
            <p:cNvSpPr>
              <a:spLocks noChangeShapeType="1"/>
            </p:cNvSpPr>
            <p:nvPr/>
          </p:nvSpPr>
          <p:spPr bwMode="auto">
            <a:xfrm>
              <a:off x="4054" y="3058"/>
              <a:ext cx="1" cy="1"/>
            </a:xfrm>
            <a:prstGeom prst="line">
              <a:avLst/>
            </a:prstGeom>
            <a:noFill/>
            <a:ln w="0">
              <a:solidFill>
                <a:srgbClr val="000000"/>
              </a:solidFill>
              <a:round/>
              <a:headEnd/>
              <a:tailEnd/>
            </a:ln>
          </p:spPr>
          <p:txBody>
            <a:bodyPr/>
            <a:lstStyle/>
            <a:p>
              <a:endParaRPr lang="en-GB"/>
            </a:p>
          </p:txBody>
        </p:sp>
        <p:sp>
          <p:nvSpPr>
            <p:cNvPr id="1392" name="Line 2869"/>
            <p:cNvSpPr>
              <a:spLocks noChangeShapeType="1"/>
            </p:cNvSpPr>
            <p:nvPr/>
          </p:nvSpPr>
          <p:spPr bwMode="auto">
            <a:xfrm>
              <a:off x="3864" y="3090"/>
              <a:ext cx="1" cy="1"/>
            </a:xfrm>
            <a:prstGeom prst="line">
              <a:avLst/>
            </a:prstGeom>
            <a:noFill/>
            <a:ln w="0">
              <a:solidFill>
                <a:srgbClr val="000000"/>
              </a:solidFill>
              <a:round/>
              <a:headEnd/>
              <a:tailEnd/>
            </a:ln>
          </p:spPr>
          <p:txBody>
            <a:bodyPr/>
            <a:lstStyle/>
            <a:p>
              <a:endParaRPr lang="en-GB"/>
            </a:p>
          </p:txBody>
        </p:sp>
        <p:sp>
          <p:nvSpPr>
            <p:cNvPr id="1393" name="Freeform 2870"/>
            <p:cNvSpPr>
              <a:spLocks/>
            </p:cNvSpPr>
            <p:nvPr/>
          </p:nvSpPr>
          <p:spPr bwMode="auto">
            <a:xfrm>
              <a:off x="3856" y="3102"/>
              <a:ext cx="2" cy="5"/>
            </a:xfrm>
            <a:custGeom>
              <a:avLst/>
              <a:gdLst/>
              <a:ahLst/>
              <a:cxnLst>
                <a:cxn ang="0">
                  <a:pos x="3" y="0"/>
                </a:cxn>
                <a:cxn ang="0">
                  <a:pos x="3" y="0"/>
                </a:cxn>
                <a:cxn ang="0">
                  <a:pos x="1" y="4"/>
                </a:cxn>
                <a:cxn ang="0">
                  <a:pos x="0" y="8"/>
                </a:cxn>
              </a:cxnLst>
              <a:rect l="0" t="0" r="r" b="b"/>
              <a:pathLst>
                <a:path w="3" h="8">
                  <a:moveTo>
                    <a:pt x="3" y="0"/>
                  </a:moveTo>
                  <a:lnTo>
                    <a:pt x="3" y="0"/>
                  </a:lnTo>
                  <a:lnTo>
                    <a:pt x="1" y="4"/>
                  </a:lnTo>
                  <a:lnTo>
                    <a:pt x="0" y="8"/>
                  </a:lnTo>
                </a:path>
              </a:pathLst>
            </a:custGeom>
            <a:noFill/>
            <a:ln w="0">
              <a:solidFill>
                <a:srgbClr val="000000"/>
              </a:solidFill>
              <a:prstDash val="solid"/>
              <a:round/>
              <a:headEnd/>
              <a:tailEnd/>
            </a:ln>
          </p:spPr>
          <p:txBody>
            <a:bodyPr/>
            <a:lstStyle/>
            <a:p>
              <a:endParaRPr lang="en-GB"/>
            </a:p>
          </p:txBody>
        </p:sp>
        <p:sp>
          <p:nvSpPr>
            <p:cNvPr id="1394" name="Line 2871"/>
            <p:cNvSpPr>
              <a:spLocks noChangeShapeType="1"/>
            </p:cNvSpPr>
            <p:nvPr/>
          </p:nvSpPr>
          <p:spPr bwMode="auto">
            <a:xfrm flipH="1">
              <a:off x="3854" y="3107"/>
              <a:ext cx="2" cy="5"/>
            </a:xfrm>
            <a:prstGeom prst="line">
              <a:avLst/>
            </a:prstGeom>
            <a:noFill/>
            <a:ln w="0">
              <a:solidFill>
                <a:srgbClr val="000000"/>
              </a:solidFill>
              <a:round/>
              <a:headEnd/>
              <a:tailEnd/>
            </a:ln>
          </p:spPr>
          <p:txBody>
            <a:bodyPr/>
            <a:lstStyle/>
            <a:p>
              <a:endParaRPr lang="en-GB"/>
            </a:p>
          </p:txBody>
        </p:sp>
        <p:sp>
          <p:nvSpPr>
            <p:cNvPr id="1395" name="Freeform 2872"/>
            <p:cNvSpPr>
              <a:spLocks/>
            </p:cNvSpPr>
            <p:nvPr/>
          </p:nvSpPr>
          <p:spPr bwMode="auto">
            <a:xfrm>
              <a:off x="3852" y="3112"/>
              <a:ext cx="2" cy="4"/>
            </a:xfrm>
            <a:custGeom>
              <a:avLst/>
              <a:gdLst/>
              <a:ahLst/>
              <a:cxnLst>
                <a:cxn ang="0">
                  <a:pos x="3" y="0"/>
                </a:cxn>
                <a:cxn ang="0">
                  <a:pos x="1" y="6"/>
                </a:cxn>
                <a:cxn ang="0">
                  <a:pos x="0" y="9"/>
                </a:cxn>
              </a:cxnLst>
              <a:rect l="0" t="0" r="r" b="b"/>
              <a:pathLst>
                <a:path w="3" h="9">
                  <a:moveTo>
                    <a:pt x="3" y="0"/>
                  </a:moveTo>
                  <a:lnTo>
                    <a:pt x="1" y="6"/>
                  </a:lnTo>
                  <a:lnTo>
                    <a:pt x="0" y="9"/>
                  </a:lnTo>
                </a:path>
              </a:pathLst>
            </a:custGeom>
            <a:noFill/>
            <a:ln w="0">
              <a:solidFill>
                <a:srgbClr val="000000"/>
              </a:solidFill>
              <a:prstDash val="solid"/>
              <a:round/>
              <a:headEnd/>
              <a:tailEnd/>
            </a:ln>
          </p:spPr>
          <p:txBody>
            <a:bodyPr/>
            <a:lstStyle/>
            <a:p>
              <a:endParaRPr lang="en-GB"/>
            </a:p>
          </p:txBody>
        </p:sp>
        <p:sp>
          <p:nvSpPr>
            <p:cNvPr id="1396" name="Line 2873"/>
            <p:cNvSpPr>
              <a:spLocks noChangeShapeType="1"/>
            </p:cNvSpPr>
            <p:nvPr/>
          </p:nvSpPr>
          <p:spPr bwMode="auto">
            <a:xfrm flipH="1">
              <a:off x="3850" y="3116"/>
              <a:ext cx="2" cy="6"/>
            </a:xfrm>
            <a:prstGeom prst="line">
              <a:avLst/>
            </a:prstGeom>
            <a:noFill/>
            <a:ln w="0">
              <a:solidFill>
                <a:srgbClr val="000000"/>
              </a:solidFill>
              <a:round/>
              <a:headEnd/>
              <a:tailEnd/>
            </a:ln>
          </p:spPr>
          <p:txBody>
            <a:bodyPr/>
            <a:lstStyle/>
            <a:p>
              <a:endParaRPr lang="en-GB"/>
            </a:p>
          </p:txBody>
        </p:sp>
        <p:sp>
          <p:nvSpPr>
            <p:cNvPr id="1397" name="Line 2874"/>
            <p:cNvSpPr>
              <a:spLocks noChangeShapeType="1"/>
            </p:cNvSpPr>
            <p:nvPr/>
          </p:nvSpPr>
          <p:spPr bwMode="auto">
            <a:xfrm flipH="1">
              <a:off x="3848" y="3122"/>
              <a:ext cx="2" cy="6"/>
            </a:xfrm>
            <a:prstGeom prst="line">
              <a:avLst/>
            </a:prstGeom>
            <a:noFill/>
            <a:ln w="0">
              <a:solidFill>
                <a:srgbClr val="000000"/>
              </a:solidFill>
              <a:round/>
              <a:headEnd/>
              <a:tailEnd/>
            </a:ln>
          </p:spPr>
          <p:txBody>
            <a:bodyPr/>
            <a:lstStyle/>
            <a:p>
              <a:endParaRPr lang="en-GB"/>
            </a:p>
          </p:txBody>
        </p:sp>
        <p:sp>
          <p:nvSpPr>
            <p:cNvPr id="1398" name="Freeform 2875"/>
            <p:cNvSpPr>
              <a:spLocks/>
            </p:cNvSpPr>
            <p:nvPr/>
          </p:nvSpPr>
          <p:spPr bwMode="auto">
            <a:xfrm>
              <a:off x="3843" y="3134"/>
              <a:ext cx="3" cy="11"/>
            </a:xfrm>
            <a:custGeom>
              <a:avLst/>
              <a:gdLst/>
              <a:ahLst/>
              <a:cxnLst>
                <a:cxn ang="0">
                  <a:pos x="8" y="0"/>
                </a:cxn>
                <a:cxn ang="0">
                  <a:pos x="6" y="6"/>
                </a:cxn>
                <a:cxn ang="0">
                  <a:pos x="0" y="21"/>
                </a:cxn>
              </a:cxnLst>
              <a:rect l="0" t="0" r="r" b="b"/>
              <a:pathLst>
                <a:path w="8" h="21">
                  <a:moveTo>
                    <a:pt x="8" y="0"/>
                  </a:moveTo>
                  <a:lnTo>
                    <a:pt x="6" y="6"/>
                  </a:lnTo>
                  <a:lnTo>
                    <a:pt x="0" y="21"/>
                  </a:lnTo>
                </a:path>
              </a:pathLst>
            </a:custGeom>
            <a:noFill/>
            <a:ln w="0">
              <a:solidFill>
                <a:srgbClr val="000000"/>
              </a:solidFill>
              <a:prstDash val="solid"/>
              <a:round/>
              <a:headEnd/>
              <a:tailEnd/>
            </a:ln>
          </p:spPr>
          <p:txBody>
            <a:bodyPr/>
            <a:lstStyle/>
            <a:p>
              <a:endParaRPr lang="en-GB"/>
            </a:p>
          </p:txBody>
        </p:sp>
        <p:sp>
          <p:nvSpPr>
            <p:cNvPr id="1399" name="Line 2876"/>
            <p:cNvSpPr>
              <a:spLocks noChangeShapeType="1"/>
            </p:cNvSpPr>
            <p:nvPr/>
          </p:nvSpPr>
          <p:spPr bwMode="auto">
            <a:xfrm flipH="1">
              <a:off x="3833" y="3155"/>
              <a:ext cx="4" cy="9"/>
            </a:xfrm>
            <a:prstGeom prst="line">
              <a:avLst/>
            </a:prstGeom>
            <a:noFill/>
            <a:ln w="0">
              <a:solidFill>
                <a:srgbClr val="000000"/>
              </a:solidFill>
              <a:round/>
              <a:headEnd/>
              <a:tailEnd/>
            </a:ln>
          </p:spPr>
          <p:txBody>
            <a:bodyPr/>
            <a:lstStyle/>
            <a:p>
              <a:endParaRPr lang="en-GB"/>
            </a:p>
          </p:txBody>
        </p:sp>
        <p:sp>
          <p:nvSpPr>
            <p:cNvPr id="1400" name="Line 2877"/>
            <p:cNvSpPr>
              <a:spLocks noChangeShapeType="1"/>
            </p:cNvSpPr>
            <p:nvPr/>
          </p:nvSpPr>
          <p:spPr bwMode="auto">
            <a:xfrm flipH="1">
              <a:off x="3832" y="3164"/>
              <a:ext cx="1" cy="4"/>
            </a:xfrm>
            <a:prstGeom prst="line">
              <a:avLst/>
            </a:prstGeom>
            <a:noFill/>
            <a:ln w="0">
              <a:solidFill>
                <a:srgbClr val="000000"/>
              </a:solidFill>
              <a:round/>
              <a:headEnd/>
              <a:tailEnd/>
            </a:ln>
          </p:spPr>
          <p:txBody>
            <a:bodyPr/>
            <a:lstStyle/>
            <a:p>
              <a:endParaRPr lang="en-GB"/>
            </a:p>
          </p:txBody>
        </p:sp>
        <p:sp>
          <p:nvSpPr>
            <p:cNvPr id="1401" name="Line 2878"/>
            <p:cNvSpPr>
              <a:spLocks noChangeShapeType="1"/>
            </p:cNvSpPr>
            <p:nvPr/>
          </p:nvSpPr>
          <p:spPr bwMode="auto">
            <a:xfrm flipH="1">
              <a:off x="3810" y="3188"/>
              <a:ext cx="9" cy="6"/>
            </a:xfrm>
            <a:prstGeom prst="line">
              <a:avLst/>
            </a:prstGeom>
            <a:noFill/>
            <a:ln w="0">
              <a:solidFill>
                <a:srgbClr val="000000"/>
              </a:solidFill>
              <a:round/>
              <a:headEnd/>
              <a:tailEnd/>
            </a:ln>
          </p:spPr>
          <p:txBody>
            <a:bodyPr/>
            <a:lstStyle/>
            <a:p>
              <a:endParaRPr lang="en-GB"/>
            </a:p>
          </p:txBody>
        </p:sp>
        <p:sp>
          <p:nvSpPr>
            <p:cNvPr id="1402" name="Freeform 2879"/>
            <p:cNvSpPr>
              <a:spLocks/>
            </p:cNvSpPr>
            <p:nvPr/>
          </p:nvSpPr>
          <p:spPr bwMode="auto">
            <a:xfrm>
              <a:off x="3822" y="3168"/>
              <a:ext cx="10" cy="15"/>
            </a:xfrm>
            <a:custGeom>
              <a:avLst/>
              <a:gdLst/>
              <a:ahLst/>
              <a:cxnLst>
                <a:cxn ang="0">
                  <a:pos x="18" y="0"/>
                </a:cxn>
                <a:cxn ang="0">
                  <a:pos x="11" y="10"/>
                </a:cxn>
                <a:cxn ang="0">
                  <a:pos x="0" y="27"/>
                </a:cxn>
                <a:cxn ang="0">
                  <a:pos x="0" y="29"/>
                </a:cxn>
              </a:cxnLst>
              <a:rect l="0" t="0" r="r" b="b"/>
              <a:pathLst>
                <a:path w="18" h="29">
                  <a:moveTo>
                    <a:pt x="18" y="0"/>
                  </a:moveTo>
                  <a:lnTo>
                    <a:pt x="11" y="10"/>
                  </a:lnTo>
                  <a:lnTo>
                    <a:pt x="0" y="27"/>
                  </a:lnTo>
                  <a:lnTo>
                    <a:pt x="0" y="29"/>
                  </a:lnTo>
                </a:path>
              </a:pathLst>
            </a:custGeom>
            <a:noFill/>
            <a:ln w="0">
              <a:solidFill>
                <a:srgbClr val="000000"/>
              </a:solidFill>
              <a:prstDash val="solid"/>
              <a:round/>
              <a:headEnd/>
              <a:tailEnd/>
            </a:ln>
          </p:spPr>
          <p:txBody>
            <a:bodyPr/>
            <a:lstStyle/>
            <a:p>
              <a:endParaRPr lang="en-GB"/>
            </a:p>
          </p:txBody>
        </p:sp>
        <p:sp>
          <p:nvSpPr>
            <p:cNvPr id="1403" name="Line 2880"/>
            <p:cNvSpPr>
              <a:spLocks noChangeShapeType="1"/>
            </p:cNvSpPr>
            <p:nvPr/>
          </p:nvSpPr>
          <p:spPr bwMode="auto">
            <a:xfrm>
              <a:off x="3850" y="3100"/>
              <a:ext cx="1" cy="1"/>
            </a:xfrm>
            <a:prstGeom prst="line">
              <a:avLst/>
            </a:prstGeom>
            <a:noFill/>
            <a:ln w="0">
              <a:solidFill>
                <a:srgbClr val="000000"/>
              </a:solidFill>
              <a:round/>
              <a:headEnd/>
              <a:tailEnd/>
            </a:ln>
          </p:spPr>
          <p:txBody>
            <a:bodyPr/>
            <a:lstStyle/>
            <a:p>
              <a:endParaRPr lang="en-GB"/>
            </a:p>
          </p:txBody>
        </p:sp>
        <p:sp>
          <p:nvSpPr>
            <p:cNvPr id="1404" name="Line 2881"/>
            <p:cNvSpPr>
              <a:spLocks noChangeShapeType="1"/>
            </p:cNvSpPr>
            <p:nvPr/>
          </p:nvSpPr>
          <p:spPr bwMode="auto">
            <a:xfrm flipH="1">
              <a:off x="3845" y="3109"/>
              <a:ext cx="1" cy="4"/>
            </a:xfrm>
            <a:prstGeom prst="line">
              <a:avLst/>
            </a:prstGeom>
            <a:noFill/>
            <a:ln w="0">
              <a:solidFill>
                <a:srgbClr val="000000"/>
              </a:solidFill>
              <a:round/>
              <a:headEnd/>
              <a:tailEnd/>
            </a:ln>
          </p:spPr>
          <p:txBody>
            <a:bodyPr/>
            <a:lstStyle/>
            <a:p>
              <a:endParaRPr lang="en-GB"/>
            </a:p>
          </p:txBody>
        </p:sp>
        <p:sp>
          <p:nvSpPr>
            <p:cNvPr id="1405" name="Line 2882"/>
            <p:cNvSpPr>
              <a:spLocks noChangeShapeType="1"/>
            </p:cNvSpPr>
            <p:nvPr/>
          </p:nvSpPr>
          <p:spPr bwMode="auto">
            <a:xfrm flipH="1">
              <a:off x="3840" y="3121"/>
              <a:ext cx="1" cy="4"/>
            </a:xfrm>
            <a:prstGeom prst="line">
              <a:avLst/>
            </a:prstGeom>
            <a:noFill/>
            <a:ln w="0">
              <a:solidFill>
                <a:srgbClr val="000000"/>
              </a:solidFill>
              <a:round/>
              <a:headEnd/>
              <a:tailEnd/>
            </a:ln>
          </p:spPr>
          <p:txBody>
            <a:bodyPr/>
            <a:lstStyle/>
            <a:p>
              <a:endParaRPr lang="en-GB"/>
            </a:p>
          </p:txBody>
        </p:sp>
        <p:sp>
          <p:nvSpPr>
            <p:cNvPr id="1406" name="Freeform 2883"/>
            <p:cNvSpPr>
              <a:spLocks/>
            </p:cNvSpPr>
            <p:nvPr/>
          </p:nvSpPr>
          <p:spPr bwMode="auto">
            <a:xfrm>
              <a:off x="3833" y="3140"/>
              <a:ext cx="1" cy="2"/>
            </a:xfrm>
            <a:custGeom>
              <a:avLst/>
              <a:gdLst/>
              <a:ahLst/>
              <a:cxnLst>
                <a:cxn ang="0">
                  <a:pos x="2" y="0"/>
                </a:cxn>
                <a:cxn ang="0">
                  <a:pos x="2" y="0"/>
                </a:cxn>
                <a:cxn ang="0">
                  <a:pos x="0" y="4"/>
                </a:cxn>
              </a:cxnLst>
              <a:rect l="0" t="0" r="r" b="b"/>
              <a:pathLst>
                <a:path w="2" h="4">
                  <a:moveTo>
                    <a:pt x="2" y="0"/>
                  </a:moveTo>
                  <a:lnTo>
                    <a:pt x="2" y="0"/>
                  </a:lnTo>
                  <a:lnTo>
                    <a:pt x="0" y="4"/>
                  </a:lnTo>
                </a:path>
              </a:pathLst>
            </a:custGeom>
            <a:noFill/>
            <a:ln w="0">
              <a:solidFill>
                <a:srgbClr val="000000"/>
              </a:solidFill>
              <a:prstDash val="solid"/>
              <a:round/>
              <a:headEnd/>
              <a:tailEnd/>
            </a:ln>
          </p:spPr>
          <p:txBody>
            <a:bodyPr/>
            <a:lstStyle/>
            <a:p>
              <a:endParaRPr lang="en-GB"/>
            </a:p>
          </p:txBody>
        </p:sp>
        <p:sp>
          <p:nvSpPr>
            <p:cNvPr id="1407" name="Line 2884"/>
            <p:cNvSpPr>
              <a:spLocks noChangeShapeType="1"/>
            </p:cNvSpPr>
            <p:nvPr/>
          </p:nvSpPr>
          <p:spPr bwMode="auto">
            <a:xfrm flipH="1">
              <a:off x="3830" y="3142"/>
              <a:ext cx="3" cy="9"/>
            </a:xfrm>
            <a:prstGeom prst="line">
              <a:avLst/>
            </a:prstGeom>
            <a:noFill/>
            <a:ln w="0">
              <a:solidFill>
                <a:srgbClr val="000000"/>
              </a:solidFill>
              <a:round/>
              <a:headEnd/>
              <a:tailEnd/>
            </a:ln>
          </p:spPr>
          <p:txBody>
            <a:bodyPr/>
            <a:lstStyle/>
            <a:p>
              <a:endParaRPr lang="en-GB"/>
            </a:p>
          </p:txBody>
        </p:sp>
        <p:sp>
          <p:nvSpPr>
            <p:cNvPr id="1408" name="Freeform 2885"/>
            <p:cNvSpPr>
              <a:spLocks/>
            </p:cNvSpPr>
            <p:nvPr/>
          </p:nvSpPr>
          <p:spPr bwMode="auto">
            <a:xfrm>
              <a:off x="3776" y="3194"/>
              <a:ext cx="34" cy="18"/>
            </a:xfrm>
            <a:custGeom>
              <a:avLst/>
              <a:gdLst/>
              <a:ahLst/>
              <a:cxnLst>
                <a:cxn ang="0">
                  <a:pos x="67" y="0"/>
                </a:cxn>
                <a:cxn ang="0">
                  <a:pos x="53" y="7"/>
                </a:cxn>
                <a:cxn ang="0">
                  <a:pos x="37" y="17"/>
                </a:cxn>
                <a:cxn ang="0">
                  <a:pos x="25" y="25"/>
                </a:cxn>
                <a:cxn ang="0">
                  <a:pos x="16" y="30"/>
                </a:cxn>
                <a:cxn ang="0">
                  <a:pos x="9" y="34"/>
                </a:cxn>
                <a:cxn ang="0">
                  <a:pos x="0" y="37"/>
                </a:cxn>
              </a:cxnLst>
              <a:rect l="0" t="0" r="r" b="b"/>
              <a:pathLst>
                <a:path w="67" h="37">
                  <a:moveTo>
                    <a:pt x="67" y="0"/>
                  </a:moveTo>
                  <a:lnTo>
                    <a:pt x="53" y="7"/>
                  </a:lnTo>
                  <a:lnTo>
                    <a:pt x="37" y="17"/>
                  </a:lnTo>
                  <a:lnTo>
                    <a:pt x="25" y="25"/>
                  </a:lnTo>
                  <a:lnTo>
                    <a:pt x="16" y="30"/>
                  </a:lnTo>
                  <a:lnTo>
                    <a:pt x="9" y="34"/>
                  </a:lnTo>
                  <a:lnTo>
                    <a:pt x="0" y="37"/>
                  </a:lnTo>
                </a:path>
              </a:pathLst>
            </a:custGeom>
            <a:noFill/>
            <a:ln w="0">
              <a:solidFill>
                <a:srgbClr val="000000"/>
              </a:solidFill>
              <a:prstDash val="solid"/>
              <a:round/>
              <a:headEnd/>
              <a:tailEnd/>
            </a:ln>
          </p:spPr>
          <p:txBody>
            <a:bodyPr/>
            <a:lstStyle/>
            <a:p>
              <a:endParaRPr lang="en-GB"/>
            </a:p>
          </p:txBody>
        </p:sp>
        <p:sp>
          <p:nvSpPr>
            <p:cNvPr id="1409" name="Freeform 2886"/>
            <p:cNvSpPr>
              <a:spLocks/>
            </p:cNvSpPr>
            <p:nvPr/>
          </p:nvSpPr>
          <p:spPr bwMode="auto">
            <a:xfrm>
              <a:off x="3812" y="3167"/>
              <a:ext cx="11" cy="23"/>
            </a:xfrm>
            <a:custGeom>
              <a:avLst/>
              <a:gdLst/>
              <a:ahLst/>
              <a:cxnLst>
                <a:cxn ang="0">
                  <a:pos x="22" y="0"/>
                </a:cxn>
                <a:cxn ang="0">
                  <a:pos x="14" y="15"/>
                </a:cxn>
                <a:cxn ang="0">
                  <a:pos x="0" y="45"/>
                </a:cxn>
              </a:cxnLst>
              <a:rect l="0" t="0" r="r" b="b"/>
              <a:pathLst>
                <a:path w="22" h="45">
                  <a:moveTo>
                    <a:pt x="22" y="0"/>
                  </a:moveTo>
                  <a:lnTo>
                    <a:pt x="14" y="15"/>
                  </a:lnTo>
                  <a:lnTo>
                    <a:pt x="0" y="45"/>
                  </a:lnTo>
                </a:path>
              </a:pathLst>
            </a:custGeom>
            <a:noFill/>
            <a:ln w="0">
              <a:solidFill>
                <a:srgbClr val="000000"/>
              </a:solidFill>
              <a:prstDash val="solid"/>
              <a:round/>
              <a:headEnd/>
              <a:tailEnd/>
            </a:ln>
          </p:spPr>
          <p:txBody>
            <a:bodyPr/>
            <a:lstStyle/>
            <a:p>
              <a:endParaRPr lang="en-GB"/>
            </a:p>
          </p:txBody>
        </p:sp>
        <p:sp>
          <p:nvSpPr>
            <p:cNvPr id="1410" name="Line 2887"/>
            <p:cNvSpPr>
              <a:spLocks noChangeShapeType="1"/>
            </p:cNvSpPr>
            <p:nvPr/>
          </p:nvSpPr>
          <p:spPr bwMode="auto">
            <a:xfrm flipH="1">
              <a:off x="3892" y="3081"/>
              <a:ext cx="1" cy="2"/>
            </a:xfrm>
            <a:prstGeom prst="line">
              <a:avLst/>
            </a:prstGeom>
            <a:noFill/>
            <a:ln w="0">
              <a:solidFill>
                <a:srgbClr val="000000"/>
              </a:solidFill>
              <a:round/>
              <a:headEnd/>
              <a:tailEnd/>
            </a:ln>
          </p:spPr>
          <p:txBody>
            <a:bodyPr/>
            <a:lstStyle/>
            <a:p>
              <a:endParaRPr lang="en-GB"/>
            </a:p>
          </p:txBody>
        </p:sp>
        <p:sp>
          <p:nvSpPr>
            <p:cNvPr id="1411" name="Line 2888"/>
            <p:cNvSpPr>
              <a:spLocks noChangeShapeType="1"/>
            </p:cNvSpPr>
            <p:nvPr/>
          </p:nvSpPr>
          <p:spPr bwMode="auto">
            <a:xfrm flipH="1">
              <a:off x="3882" y="3090"/>
              <a:ext cx="1" cy="2"/>
            </a:xfrm>
            <a:prstGeom prst="line">
              <a:avLst/>
            </a:prstGeom>
            <a:noFill/>
            <a:ln w="0">
              <a:solidFill>
                <a:srgbClr val="000000"/>
              </a:solidFill>
              <a:round/>
              <a:headEnd/>
              <a:tailEnd/>
            </a:ln>
          </p:spPr>
          <p:txBody>
            <a:bodyPr/>
            <a:lstStyle/>
            <a:p>
              <a:endParaRPr lang="en-GB"/>
            </a:p>
          </p:txBody>
        </p:sp>
        <p:sp>
          <p:nvSpPr>
            <p:cNvPr id="1412" name="Line 2889"/>
            <p:cNvSpPr>
              <a:spLocks noChangeShapeType="1"/>
            </p:cNvSpPr>
            <p:nvPr/>
          </p:nvSpPr>
          <p:spPr bwMode="auto">
            <a:xfrm flipH="1">
              <a:off x="3877" y="3092"/>
              <a:ext cx="5" cy="5"/>
            </a:xfrm>
            <a:prstGeom prst="line">
              <a:avLst/>
            </a:prstGeom>
            <a:noFill/>
            <a:ln w="0">
              <a:solidFill>
                <a:srgbClr val="000000"/>
              </a:solidFill>
              <a:round/>
              <a:headEnd/>
              <a:tailEnd/>
            </a:ln>
          </p:spPr>
          <p:txBody>
            <a:bodyPr/>
            <a:lstStyle/>
            <a:p>
              <a:endParaRPr lang="en-GB"/>
            </a:p>
          </p:txBody>
        </p:sp>
        <p:sp>
          <p:nvSpPr>
            <p:cNvPr id="1413" name="Line 2890"/>
            <p:cNvSpPr>
              <a:spLocks noChangeShapeType="1"/>
            </p:cNvSpPr>
            <p:nvPr/>
          </p:nvSpPr>
          <p:spPr bwMode="auto">
            <a:xfrm flipH="1">
              <a:off x="3876" y="3097"/>
              <a:ext cx="1" cy="1"/>
            </a:xfrm>
            <a:prstGeom prst="line">
              <a:avLst/>
            </a:prstGeom>
            <a:noFill/>
            <a:ln w="0">
              <a:solidFill>
                <a:srgbClr val="000000"/>
              </a:solidFill>
              <a:round/>
              <a:headEnd/>
              <a:tailEnd/>
            </a:ln>
          </p:spPr>
          <p:txBody>
            <a:bodyPr/>
            <a:lstStyle/>
            <a:p>
              <a:endParaRPr lang="en-GB"/>
            </a:p>
          </p:txBody>
        </p:sp>
        <p:sp>
          <p:nvSpPr>
            <p:cNvPr id="1414" name="Freeform 2891"/>
            <p:cNvSpPr>
              <a:spLocks/>
            </p:cNvSpPr>
            <p:nvPr/>
          </p:nvSpPr>
          <p:spPr bwMode="auto">
            <a:xfrm>
              <a:off x="3861" y="3103"/>
              <a:ext cx="12" cy="22"/>
            </a:xfrm>
            <a:custGeom>
              <a:avLst/>
              <a:gdLst/>
              <a:ahLst/>
              <a:cxnLst>
                <a:cxn ang="0">
                  <a:pos x="24" y="0"/>
                </a:cxn>
                <a:cxn ang="0">
                  <a:pos x="18" y="10"/>
                </a:cxn>
                <a:cxn ang="0">
                  <a:pos x="12" y="23"/>
                </a:cxn>
                <a:cxn ang="0">
                  <a:pos x="3" y="37"/>
                </a:cxn>
                <a:cxn ang="0">
                  <a:pos x="0" y="42"/>
                </a:cxn>
              </a:cxnLst>
              <a:rect l="0" t="0" r="r" b="b"/>
              <a:pathLst>
                <a:path w="24" h="42">
                  <a:moveTo>
                    <a:pt x="24" y="0"/>
                  </a:moveTo>
                  <a:lnTo>
                    <a:pt x="18" y="10"/>
                  </a:lnTo>
                  <a:lnTo>
                    <a:pt x="12" y="23"/>
                  </a:lnTo>
                  <a:lnTo>
                    <a:pt x="3" y="37"/>
                  </a:lnTo>
                  <a:lnTo>
                    <a:pt x="0" y="42"/>
                  </a:lnTo>
                </a:path>
              </a:pathLst>
            </a:custGeom>
            <a:noFill/>
            <a:ln w="0">
              <a:solidFill>
                <a:srgbClr val="000000"/>
              </a:solidFill>
              <a:prstDash val="solid"/>
              <a:round/>
              <a:headEnd/>
              <a:tailEnd/>
            </a:ln>
          </p:spPr>
          <p:txBody>
            <a:bodyPr/>
            <a:lstStyle/>
            <a:p>
              <a:endParaRPr lang="en-GB"/>
            </a:p>
          </p:txBody>
        </p:sp>
        <p:sp>
          <p:nvSpPr>
            <p:cNvPr id="1415" name="Line 2892"/>
            <p:cNvSpPr>
              <a:spLocks noChangeShapeType="1"/>
            </p:cNvSpPr>
            <p:nvPr/>
          </p:nvSpPr>
          <p:spPr bwMode="auto">
            <a:xfrm flipH="1">
              <a:off x="3837" y="3146"/>
              <a:ext cx="5" cy="9"/>
            </a:xfrm>
            <a:prstGeom prst="line">
              <a:avLst/>
            </a:prstGeom>
            <a:noFill/>
            <a:ln w="0">
              <a:solidFill>
                <a:srgbClr val="000000"/>
              </a:solidFill>
              <a:round/>
              <a:headEnd/>
              <a:tailEnd/>
            </a:ln>
          </p:spPr>
          <p:txBody>
            <a:bodyPr/>
            <a:lstStyle/>
            <a:p>
              <a:endParaRPr lang="en-GB"/>
            </a:p>
          </p:txBody>
        </p:sp>
        <p:sp>
          <p:nvSpPr>
            <p:cNvPr id="1416" name="Freeform 2893"/>
            <p:cNvSpPr>
              <a:spLocks/>
            </p:cNvSpPr>
            <p:nvPr/>
          </p:nvSpPr>
          <p:spPr bwMode="auto">
            <a:xfrm>
              <a:off x="3855" y="3125"/>
              <a:ext cx="6" cy="6"/>
            </a:xfrm>
            <a:custGeom>
              <a:avLst/>
              <a:gdLst/>
              <a:ahLst/>
              <a:cxnLst>
                <a:cxn ang="0">
                  <a:pos x="12" y="0"/>
                </a:cxn>
                <a:cxn ang="0">
                  <a:pos x="5" y="9"/>
                </a:cxn>
                <a:cxn ang="0">
                  <a:pos x="0" y="12"/>
                </a:cxn>
              </a:cxnLst>
              <a:rect l="0" t="0" r="r" b="b"/>
              <a:pathLst>
                <a:path w="12" h="12">
                  <a:moveTo>
                    <a:pt x="12" y="0"/>
                  </a:moveTo>
                  <a:lnTo>
                    <a:pt x="5" y="9"/>
                  </a:lnTo>
                  <a:lnTo>
                    <a:pt x="0" y="12"/>
                  </a:lnTo>
                </a:path>
              </a:pathLst>
            </a:custGeom>
            <a:noFill/>
            <a:ln w="0">
              <a:solidFill>
                <a:srgbClr val="000000"/>
              </a:solidFill>
              <a:prstDash val="solid"/>
              <a:round/>
              <a:headEnd/>
              <a:tailEnd/>
            </a:ln>
          </p:spPr>
          <p:txBody>
            <a:bodyPr/>
            <a:lstStyle/>
            <a:p>
              <a:endParaRPr lang="en-GB"/>
            </a:p>
          </p:txBody>
        </p:sp>
        <p:sp>
          <p:nvSpPr>
            <p:cNvPr id="1417" name="Line 2894"/>
            <p:cNvSpPr>
              <a:spLocks noChangeShapeType="1"/>
            </p:cNvSpPr>
            <p:nvPr/>
          </p:nvSpPr>
          <p:spPr bwMode="auto">
            <a:xfrm flipH="1">
              <a:off x="4293" y="3087"/>
              <a:ext cx="3" cy="8"/>
            </a:xfrm>
            <a:prstGeom prst="line">
              <a:avLst/>
            </a:prstGeom>
            <a:noFill/>
            <a:ln w="0">
              <a:solidFill>
                <a:srgbClr val="000000"/>
              </a:solidFill>
              <a:round/>
              <a:headEnd/>
              <a:tailEnd/>
            </a:ln>
          </p:spPr>
          <p:txBody>
            <a:bodyPr/>
            <a:lstStyle/>
            <a:p>
              <a:endParaRPr lang="en-GB"/>
            </a:p>
          </p:txBody>
        </p:sp>
        <p:sp>
          <p:nvSpPr>
            <p:cNvPr id="1418" name="Freeform 2895"/>
            <p:cNvSpPr>
              <a:spLocks/>
            </p:cNvSpPr>
            <p:nvPr/>
          </p:nvSpPr>
          <p:spPr bwMode="auto">
            <a:xfrm>
              <a:off x="4264" y="3119"/>
              <a:ext cx="22" cy="35"/>
            </a:xfrm>
            <a:custGeom>
              <a:avLst/>
              <a:gdLst/>
              <a:ahLst/>
              <a:cxnLst>
                <a:cxn ang="0">
                  <a:pos x="45" y="0"/>
                </a:cxn>
                <a:cxn ang="0">
                  <a:pos x="36" y="23"/>
                </a:cxn>
                <a:cxn ang="0">
                  <a:pos x="19" y="53"/>
                </a:cxn>
                <a:cxn ang="0">
                  <a:pos x="0" y="72"/>
                </a:cxn>
              </a:cxnLst>
              <a:rect l="0" t="0" r="r" b="b"/>
              <a:pathLst>
                <a:path w="45" h="72">
                  <a:moveTo>
                    <a:pt x="45" y="0"/>
                  </a:moveTo>
                  <a:lnTo>
                    <a:pt x="36" y="23"/>
                  </a:lnTo>
                  <a:lnTo>
                    <a:pt x="19" y="53"/>
                  </a:lnTo>
                  <a:lnTo>
                    <a:pt x="0" y="72"/>
                  </a:lnTo>
                </a:path>
              </a:pathLst>
            </a:custGeom>
            <a:noFill/>
            <a:ln w="0">
              <a:solidFill>
                <a:srgbClr val="000000"/>
              </a:solidFill>
              <a:prstDash val="solid"/>
              <a:round/>
              <a:headEnd/>
              <a:tailEnd/>
            </a:ln>
          </p:spPr>
          <p:txBody>
            <a:bodyPr/>
            <a:lstStyle/>
            <a:p>
              <a:endParaRPr lang="en-GB"/>
            </a:p>
          </p:txBody>
        </p:sp>
        <p:sp>
          <p:nvSpPr>
            <p:cNvPr id="1419" name="Freeform 2896"/>
            <p:cNvSpPr>
              <a:spLocks/>
            </p:cNvSpPr>
            <p:nvPr/>
          </p:nvSpPr>
          <p:spPr bwMode="auto">
            <a:xfrm>
              <a:off x="4110" y="3221"/>
              <a:ext cx="82" cy="53"/>
            </a:xfrm>
            <a:custGeom>
              <a:avLst/>
              <a:gdLst/>
              <a:ahLst/>
              <a:cxnLst>
                <a:cxn ang="0">
                  <a:pos x="165" y="0"/>
                </a:cxn>
                <a:cxn ang="0">
                  <a:pos x="107" y="41"/>
                </a:cxn>
                <a:cxn ang="0">
                  <a:pos x="72" y="63"/>
                </a:cxn>
                <a:cxn ang="0">
                  <a:pos x="9" y="102"/>
                </a:cxn>
                <a:cxn ang="0">
                  <a:pos x="0" y="107"/>
                </a:cxn>
              </a:cxnLst>
              <a:rect l="0" t="0" r="r" b="b"/>
              <a:pathLst>
                <a:path w="165" h="107">
                  <a:moveTo>
                    <a:pt x="165" y="0"/>
                  </a:moveTo>
                  <a:lnTo>
                    <a:pt x="107" y="41"/>
                  </a:lnTo>
                  <a:lnTo>
                    <a:pt x="72" y="63"/>
                  </a:lnTo>
                  <a:lnTo>
                    <a:pt x="9" y="102"/>
                  </a:lnTo>
                  <a:lnTo>
                    <a:pt x="0" y="107"/>
                  </a:lnTo>
                </a:path>
              </a:pathLst>
            </a:custGeom>
            <a:noFill/>
            <a:ln w="0">
              <a:solidFill>
                <a:srgbClr val="000000"/>
              </a:solidFill>
              <a:prstDash val="solid"/>
              <a:round/>
              <a:headEnd/>
              <a:tailEnd/>
            </a:ln>
          </p:spPr>
          <p:txBody>
            <a:bodyPr/>
            <a:lstStyle/>
            <a:p>
              <a:endParaRPr lang="en-GB"/>
            </a:p>
          </p:txBody>
        </p:sp>
        <p:sp>
          <p:nvSpPr>
            <p:cNvPr id="1420" name="Freeform 2897"/>
            <p:cNvSpPr>
              <a:spLocks/>
            </p:cNvSpPr>
            <p:nvPr/>
          </p:nvSpPr>
          <p:spPr bwMode="auto">
            <a:xfrm>
              <a:off x="3940" y="3274"/>
              <a:ext cx="170" cy="67"/>
            </a:xfrm>
            <a:custGeom>
              <a:avLst/>
              <a:gdLst/>
              <a:ahLst/>
              <a:cxnLst>
                <a:cxn ang="0">
                  <a:pos x="340" y="0"/>
                </a:cxn>
                <a:cxn ang="0">
                  <a:pos x="295" y="22"/>
                </a:cxn>
                <a:cxn ang="0">
                  <a:pos x="252" y="44"/>
                </a:cxn>
                <a:cxn ang="0">
                  <a:pos x="0" y="134"/>
                </a:cxn>
              </a:cxnLst>
              <a:rect l="0" t="0" r="r" b="b"/>
              <a:pathLst>
                <a:path w="340" h="134">
                  <a:moveTo>
                    <a:pt x="340" y="0"/>
                  </a:moveTo>
                  <a:lnTo>
                    <a:pt x="295" y="22"/>
                  </a:lnTo>
                  <a:lnTo>
                    <a:pt x="252" y="44"/>
                  </a:lnTo>
                  <a:lnTo>
                    <a:pt x="0" y="134"/>
                  </a:lnTo>
                </a:path>
              </a:pathLst>
            </a:custGeom>
            <a:noFill/>
            <a:ln w="0">
              <a:solidFill>
                <a:srgbClr val="000000"/>
              </a:solidFill>
              <a:prstDash val="solid"/>
              <a:round/>
              <a:headEnd/>
              <a:tailEnd/>
            </a:ln>
          </p:spPr>
          <p:txBody>
            <a:bodyPr/>
            <a:lstStyle/>
            <a:p>
              <a:endParaRPr lang="en-GB"/>
            </a:p>
          </p:txBody>
        </p:sp>
        <p:sp>
          <p:nvSpPr>
            <p:cNvPr id="1421" name="Line 2898"/>
            <p:cNvSpPr>
              <a:spLocks noChangeShapeType="1"/>
            </p:cNvSpPr>
            <p:nvPr/>
          </p:nvSpPr>
          <p:spPr bwMode="auto">
            <a:xfrm>
              <a:off x="4398" y="3119"/>
              <a:ext cx="1" cy="1"/>
            </a:xfrm>
            <a:prstGeom prst="line">
              <a:avLst/>
            </a:prstGeom>
            <a:noFill/>
            <a:ln w="0">
              <a:solidFill>
                <a:srgbClr val="000000"/>
              </a:solidFill>
              <a:round/>
              <a:headEnd/>
              <a:tailEnd/>
            </a:ln>
          </p:spPr>
          <p:txBody>
            <a:bodyPr/>
            <a:lstStyle/>
            <a:p>
              <a:endParaRPr lang="en-GB"/>
            </a:p>
          </p:txBody>
        </p:sp>
        <p:sp>
          <p:nvSpPr>
            <p:cNvPr id="1422" name="Freeform 2899"/>
            <p:cNvSpPr>
              <a:spLocks/>
            </p:cNvSpPr>
            <p:nvPr/>
          </p:nvSpPr>
          <p:spPr bwMode="auto">
            <a:xfrm>
              <a:off x="4398" y="3083"/>
              <a:ext cx="12" cy="36"/>
            </a:xfrm>
            <a:custGeom>
              <a:avLst/>
              <a:gdLst/>
              <a:ahLst/>
              <a:cxnLst>
                <a:cxn ang="0">
                  <a:pos x="25" y="0"/>
                </a:cxn>
                <a:cxn ang="0">
                  <a:pos x="15" y="26"/>
                </a:cxn>
                <a:cxn ang="0">
                  <a:pos x="0" y="70"/>
                </a:cxn>
              </a:cxnLst>
              <a:rect l="0" t="0" r="r" b="b"/>
              <a:pathLst>
                <a:path w="25" h="70">
                  <a:moveTo>
                    <a:pt x="25" y="0"/>
                  </a:moveTo>
                  <a:lnTo>
                    <a:pt x="15" y="26"/>
                  </a:lnTo>
                  <a:lnTo>
                    <a:pt x="0" y="70"/>
                  </a:lnTo>
                </a:path>
              </a:pathLst>
            </a:custGeom>
            <a:noFill/>
            <a:ln w="0">
              <a:solidFill>
                <a:srgbClr val="000000"/>
              </a:solidFill>
              <a:prstDash val="solid"/>
              <a:round/>
              <a:headEnd/>
              <a:tailEnd/>
            </a:ln>
          </p:spPr>
          <p:txBody>
            <a:bodyPr/>
            <a:lstStyle/>
            <a:p>
              <a:endParaRPr lang="en-GB"/>
            </a:p>
          </p:txBody>
        </p:sp>
        <p:sp>
          <p:nvSpPr>
            <p:cNvPr id="1423" name="Line 2900"/>
            <p:cNvSpPr>
              <a:spLocks noChangeShapeType="1"/>
            </p:cNvSpPr>
            <p:nvPr/>
          </p:nvSpPr>
          <p:spPr bwMode="auto">
            <a:xfrm flipH="1">
              <a:off x="4396" y="3119"/>
              <a:ext cx="2" cy="7"/>
            </a:xfrm>
            <a:prstGeom prst="line">
              <a:avLst/>
            </a:prstGeom>
            <a:noFill/>
            <a:ln w="0">
              <a:solidFill>
                <a:srgbClr val="000000"/>
              </a:solidFill>
              <a:round/>
              <a:headEnd/>
              <a:tailEnd/>
            </a:ln>
          </p:spPr>
          <p:txBody>
            <a:bodyPr/>
            <a:lstStyle/>
            <a:p>
              <a:endParaRPr lang="en-GB"/>
            </a:p>
          </p:txBody>
        </p:sp>
        <p:sp>
          <p:nvSpPr>
            <p:cNvPr id="1424" name="Line 2901"/>
            <p:cNvSpPr>
              <a:spLocks noChangeShapeType="1"/>
            </p:cNvSpPr>
            <p:nvPr/>
          </p:nvSpPr>
          <p:spPr bwMode="auto">
            <a:xfrm flipH="1">
              <a:off x="4362" y="3089"/>
              <a:ext cx="2" cy="3"/>
            </a:xfrm>
            <a:prstGeom prst="line">
              <a:avLst/>
            </a:prstGeom>
            <a:noFill/>
            <a:ln w="0">
              <a:solidFill>
                <a:srgbClr val="000000"/>
              </a:solidFill>
              <a:round/>
              <a:headEnd/>
              <a:tailEnd/>
            </a:ln>
          </p:spPr>
          <p:txBody>
            <a:bodyPr/>
            <a:lstStyle/>
            <a:p>
              <a:endParaRPr lang="en-GB"/>
            </a:p>
          </p:txBody>
        </p:sp>
        <p:sp>
          <p:nvSpPr>
            <p:cNvPr id="1425" name="Line 2902"/>
            <p:cNvSpPr>
              <a:spLocks noChangeShapeType="1"/>
            </p:cNvSpPr>
            <p:nvPr/>
          </p:nvSpPr>
          <p:spPr bwMode="auto">
            <a:xfrm flipH="1">
              <a:off x="4263" y="3154"/>
              <a:ext cx="1" cy="2"/>
            </a:xfrm>
            <a:prstGeom prst="line">
              <a:avLst/>
            </a:prstGeom>
            <a:noFill/>
            <a:ln w="0">
              <a:solidFill>
                <a:srgbClr val="000000"/>
              </a:solidFill>
              <a:round/>
              <a:headEnd/>
              <a:tailEnd/>
            </a:ln>
          </p:spPr>
          <p:txBody>
            <a:bodyPr/>
            <a:lstStyle/>
            <a:p>
              <a:endParaRPr lang="en-GB"/>
            </a:p>
          </p:txBody>
        </p:sp>
        <p:sp>
          <p:nvSpPr>
            <p:cNvPr id="1426" name="Freeform 2903"/>
            <p:cNvSpPr>
              <a:spLocks/>
            </p:cNvSpPr>
            <p:nvPr/>
          </p:nvSpPr>
          <p:spPr bwMode="auto">
            <a:xfrm>
              <a:off x="4264" y="3144"/>
              <a:ext cx="21" cy="10"/>
            </a:xfrm>
            <a:custGeom>
              <a:avLst/>
              <a:gdLst/>
              <a:ahLst/>
              <a:cxnLst>
                <a:cxn ang="0">
                  <a:pos x="43" y="0"/>
                </a:cxn>
                <a:cxn ang="0">
                  <a:pos x="31" y="4"/>
                </a:cxn>
                <a:cxn ang="0">
                  <a:pos x="0" y="22"/>
                </a:cxn>
              </a:cxnLst>
              <a:rect l="0" t="0" r="r" b="b"/>
              <a:pathLst>
                <a:path w="43" h="22">
                  <a:moveTo>
                    <a:pt x="43" y="0"/>
                  </a:moveTo>
                  <a:lnTo>
                    <a:pt x="31" y="4"/>
                  </a:lnTo>
                  <a:lnTo>
                    <a:pt x="0" y="22"/>
                  </a:lnTo>
                </a:path>
              </a:pathLst>
            </a:custGeom>
            <a:noFill/>
            <a:ln w="0">
              <a:solidFill>
                <a:srgbClr val="000000"/>
              </a:solidFill>
              <a:prstDash val="solid"/>
              <a:round/>
              <a:headEnd/>
              <a:tailEnd/>
            </a:ln>
          </p:spPr>
          <p:txBody>
            <a:bodyPr/>
            <a:lstStyle/>
            <a:p>
              <a:endParaRPr lang="en-GB"/>
            </a:p>
          </p:txBody>
        </p:sp>
        <p:sp>
          <p:nvSpPr>
            <p:cNvPr id="1427" name="Line 2904"/>
            <p:cNvSpPr>
              <a:spLocks noChangeShapeType="1"/>
            </p:cNvSpPr>
            <p:nvPr/>
          </p:nvSpPr>
          <p:spPr bwMode="auto">
            <a:xfrm flipH="1">
              <a:off x="4389" y="3132"/>
              <a:ext cx="5" cy="25"/>
            </a:xfrm>
            <a:prstGeom prst="line">
              <a:avLst/>
            </a:prstGeom>
            <a:noFill/>
            <a:ln w="0">
              <a:solidFill>
                <a:srgbClr val="000000"/>
              </a:solidFill>
              <a:round/>
              <a:headEnd/>
              <a:tailEnd/>
            </a:ln>
          </p:spPr>
          <p:txBody>
            <a:bodyPr/>
            <a:lstStyle/>
            <a:p>
              <a:endParaRPr lang="en-GB"/>
            </a:p>
          </p:txBody>
        </p:sp>
        <p:sp>
          <p:nvSpPr>
            <p:cNvPr id="1428" name="Line 2905"/>
            <p:cNvSpPr>
              <a:spLocks noChangeShapeType="1"/>
            </p:cNvSpPr>
            <p:nvPr/>
          </p:nvSpPr>
          <p:spPr bwMode="auto">
            <a:xfrm flipV="1">
              <a:off x="4356" y="3130"/>
              <a:ext cx="8" cy="6"/>
            </a:xfrm>
            <a:prstGeom prst="line">
              <a:avLst/>
            </a:prstGeom>
            <a:noFill/>
            <a:ln w="0">
              <a:solidFill>
                <a:srgbClr val="000000"/>
              </a:solidFill>
              <a:round/>
              <a:headEnd/>
              <a:tailEnd/>
            </a:ln>
          </p:spPr>
          <p:txBody>
            <a:bodyPr/>
            <a:lstStyle/>
            <a:p>
              <a:endParaRPr lang="en-GB"/>
            </a:p>
          </p:txBody>
        </p:sp>
        <p:sp>
          <p:nvSpPr>
            <p:cNvPr id="1429" name="Freeform 2906"/>
            <p:cNvSpPr>
              <a:spLocks/>
            </p:cNvSpPr>
            <p:nvPr/>
          </p:nvSpPr>
          <p:spPr bwMode="auto">
            <a:xfrm>
              <a:off x="4386" y="3131"/>
              <a:ext cx="8" cy="1"/>
            </a:xfrm>
            <a:custGeom>
              <a:avLst/>
              <a:gdLst/>
              <a:ahLst/>
              <a:cxnLst>
                <a:cxn ang="0">
                  <a:pos x="17" y="2"/>
                </a:cxn>
                <a:cxn ang="0">
                  <a:pos x="6" y="0"/>
                </a:cxn>
                <a:cxn ang="0">
                  <a:pos x="0" y="2"/>
                </a:cxn>
              </a:cxnLst>
              <a:rect l="0" t="0" r="r" b="b"/>
              <a:pathLst>
                <a:path w="17" h="2">
                  <a:moveTo>
                    <a:pt x="17" y="2"/>
                  </a:moveTo>
                  <a:lnTo>
                    <a:pt x="6" y="0"/>
                  </a:lnTo>
                  <a:lnTo>
                    <a:pt x="0" y="2"/>
                  </a:lnTo>
                </a:path>
              </a:pathLst>
            </a:custGeom>
            <a:noFill/>
            <a:ln w="0">
              <a:solidFill>
                <a:srgbClr val="000000"/>
              </a:solidFill>
              <a:prstDash val="solid"/>
              <a:round/>
              <a:headEnd/>
              <a:tailEnd/>
            </a:ln>
          </p:spPr>
          <p:txBody>
            <a:bodyPr/>
            <a:lstStyle/>
            <a:p>
              <a:endParaRPr lang="en-GB"/>
            </a:p>
          </p:txBody>
        </p:sp>
        <p:sp>
          <p:nvSpPr>
            <p:cNvPr id="1430" name="Line 2907"/>
            <p:cNvSpPr>
              <a:spLocks noChangeShapeType="1"/>
            </p:cNvSpPr>
            <p:nvPr/>
          </p:nvSpPr>
          <p:spPr bwMode="auto">
            <a:xfrm flipH="1">
              <a:off x="4300" y="3057"/>
              <a:ext cx="1" cy="2"/>
            </a:xfrm>
            <a:prstGeom prst="line">
              <a:avLst/>
            </a:prstGeom>
            <a:noFill/>
            <a:ln w="0">
              <a:solidFill>
                <a:srgbClr val="000000"/>
              </a:solidFill>
              <a:round/>
              <a:headEnd/>
              <a:tailEnd/>
            </a:ln>
          </p:spPr>
          <p:txBody>
            <a:bodyPr/>
            <a:lstStyle/>
            <a:p>
              <a:endParaRPr lang="en-GB"/>
            </a:p>
          </p:txBody>
        </p:sp>
        <p:sp>
          <p:nvSpPr>
            <p:cNvPr id="1431" name="Line 2908"/>
            <p:cNvSpPr>
              <a:spLocks noChangeShapeType="1"/>
            </p:cNvSpPr>
            <p:nvPr/>
          </p:nvSpPr>
          <p:spPr bwMode="auto">
            <a:xfrm>
              <a:off x="3453" y="3112"/>
              <a:ext cx="1" cy="1"/>
            </a:xfrm>
            <a:prstGeom prst="line">
              <a:avLst/>
            </a:prstGeom>
            <a:noFill/>
            <a:ln w="0">
              <a:solidFill>
                <a:srgbClr val="000000"/>
              </a:solidFill>
              <a:round/>
              <a:headEnd/>
              <a:tailEnd/>
            </a:ln>
          </p:spPr>
          <p:txBody>
            <a:bodyPr/>
            <a:lstStyle/>
            <a:p>
              <a:endParaRPr lang="en-GB"/>
            </a:p>
          </p:txBody>
        </p:sp>
        <p:sp>
          <p:nvSpPr>
            <p:cNvPr id="1432" name="Freeform 2909"/>
            <p:cNvSpPr>
              <a:spLocks/>
            </p:cNvSpPr>
            <p:nvPr/>
          </p:nvSpPr>
          <p:spPr bwMode="auto">
            <a:xfrm>
              <a:off x="3057" y="3313"/>
              <a:ext cx="141" cy="30"/>
            </a:xfrm>
            <a:custGeom>
              <a:avLst/>
              <a:gdLst/>
              <a:ahLst/>
              <a:cxnLst>
                <a:cxn ang="0">
                  <a:pos x="0" y="61"/>
                </a:cxn>
                <a:cxn ang="0">
                  <a:pos x="222" y="14"/>
                </a:cxn>
                <a:cxn ang="0">
                  <a:pos x="245" y="9"/>
                </a:cxn>
                <a:cxn ang="0">
                  <a:pos x="280" y="1"/>
                </a:cxn>
                <a:cxn ang="0">
                  <a:pos x="283" y="0"/>
                </a:cxn>
              </a:cxnLst>
              <a:rect l="0" t="0" r="r" b="b"/>
              <a:pathLst>
                <a:path w="283" h="61">
                  <a:moveTo>
                    <a:pt x="0" y="61"/>
                  </a:moveTo>
                  <a:lnTo>
                    <a:pt x="222" y="14"/>
                  </a:lnTo>
                  <a:lnTo>
                    <a:pt x="245" y="9"/>
                  </a:lnTo>
                  <a:lnTo>
                    <a:pt x="280" y="1"/>
                  </a:lnTo>
                  <a:lnTo>
                    <a:pt x="283" y="0"/>
                  </a:lnTo>
                </a:path>
              </a:pathLst>
            </a:custGeom>
            <a:noFill/>
            <a:ln w="0">
              <a:solidFill>
                <a:srgbClr val="000000"/>
              </a:solidFill>
              <a:prstDash val="solid"/>
              <a:round/>
              <a:headEnd/>
              <a:tailEnd/>
            </a:ln>
          </p:spPr>
          <p:txBody>
            <a:bodyPr/>
            <a:lstStyle/>
            <a:p>
              <a:endParaRPr lang="en-GB"/>
            </a:p>
          </p:txBody>
        </p:sp>
        <p:sp>
          <p:nvSpPr>
            <p:cNvPr id="1433" name="Freeform 2910"/>
            <p:cNvSpPr>
              <a:spLocks/>
            </p:cNvSpPr>
            <p:nvPr/>
          </p:nvSpPr>
          <p:spPr bwMode="auto">
            <a:xfrm>
              <a:off x="3198" y="3243"/>
              <a:ext cx="141" cy="70"/>
            </a:xfrm>
            <a:custGeom>
              <a:avLst/>
              <a:gdLst/>
              <a:ahLst/>
              <a:cxnLst>
                <a:cxn ang="0">
                  <a:pos x="0" y="140"/>
                </a:cxn>
                <a:cxn ang="0">
                  <a:pos x="121" y="95"/>
                </a:cxn>
                <a:cxn ang="0">
                  <a:pos x="135" y="89"/>
                </a:cxn>
                <a:cxn ang="0">
                  <a:pos x="245" y="28"/>
                </a:cxn>
                <a:cxn ang="0">
                  <a:pos x="249" y="25"/>
                </a:cxn>
                <a:cxn ang="0">
                  <a:pos x="282" y="0"/>
                </a:cxn>
              </a:cxnLst>
              <a:rect l="0" t="0" r="r" b="b"/>
              <a:pathLst>
                <a:path w="282" h="140">
                  <a:moveTo>
                    <a:pt x="0" y="140"/>
                  </a:moveTo>
                  <a:lnTo>
                    <a:pt x="121" y="95"/>
                  </a:lnTo>
                  <a:lnTo>
                    <a:pt x="135" y="89"/>
                  </a:lnTo>
                  <a:lnTo>
                    <a:pt x="245" y="28"/>
                  </a:lnTo>
                  <a:lnTo>
                    <a:pt x="249" y="25"/>
                  </a:lnTo>
                  <a:lnTo>
                    <a:pt x="282" y="0"/>
                  </a:lnTo>
                </a:path>
              </a:pathLst>
            </a:custGeom>
            <a:noFill/>
            <a:ln w="0">
              <a:solidFill>
                <a:srgbClr val="000000"/>
              </a:solidFill>
              <a:prstDash val="solid"/>
              <a:round/>
              <a:headEnd/>
              <a:tailEnd/>
            </a:ln>
          </p:spPr>
          <p:txBody>
            <a:bodyPr/>
            <a:lstStyle/>
            <a:p>
              <a:endParaRPr lang="en-GB"/>
            </a:p>
          </p:txBody>
        </p:sp>
        <p:sp>
          <p:nvSpPr>
            <p:cNvPr id="1434" name="Freeform 2911"/>
            <p:cNvSpPr>
              <a:spLocks/>
            </p:cNvSpPr>
            <p:nvPr/>
          </p:nvSpPr>
          <p:spPr bwMode="auto">
            <a:xfrm>
              <a:off x="3339" y="3209"/>
              <a:ext cx="43" cy="34"/>
            </a:xfrm>
            <a:custGeom>
              <a:avLst/>
              <a:gdLst/>
              <a:ahLst/>
              <a:cxnLst>
                <a:cxn ang="0">
                  <a:pos x="0" y="68"/>
                </a:cxn>
                <a:cxn ang="0">
                  <a:pos x="25" y="51"/>
                </a:cxn>
                <a:cxn ang="0">
                  <a:pos x="72" y="15"/>
                </a:cxn>
                <a:cxn ang="0">
                  <a:pos x="86" y="0"/>
                </a:cxn>
              </a:cxnLst>
              <a:rect l="0" t="0" r="r" b="b"/>
              <a:pathLst>
                <a:path w="86" h="68">
                  <a:moveTo>
                    <a:pt x="0" y="68"/>
                  </a:moveTo>
                  <a:lnTo>
                    <a:pt x="25" y="51"/>
                  </a:lnTo>
                  <a:lnTo>
                    <a:pt x="72" y="15"/>
                  </a:lnTo>
                  <a:lnTo>
                    <a:pt x="86" y="0"/>
                  </a:lnTo>
                </a:path>
              </a:pathLst>
            </a:custGeom>
            <a:noFill/>
            <a:ln w="0">
              <a:solidFill>
                <a:srgbClr val="000000"/>
              </a:solidFill>
              <a:prstDash val="solid"/>
              <a:round/>
              <a:headEnd/>
              <a:tailEnd/>
            </a:ln>
          </p:spPr>
          <p:txBody>
            <a:bodyPr/>
            <a:lstStyle/>
            <a:p>
              <a:endParaRPr lang="en-GB"/>
            </a:p>
          </p:txBody>
        </p:sp>
        <p:sp>
          <p:nvSpPr>
            <p:cNvPr id="1435" name="Freeform 2912"/>
            <p:cNvSpPr>
              <a:spLocks/>
            </p:cNvSpPr>
            <p:nvPr/>
          </p:nvSpPr>
          <p:spPr bwMode="auto">
            <a:xfrm>
              <a:off x="3385" y="3196"/>
              <a:ext cx="8" cy="9"/>
            </a:xfrm>
            <a:custGeom>
              <a:avLst/>
              <a:gdLst/>
              <a:ahLst/>
              <a:cxnLst>
                <a:cxn ang="0">
                  <a:pos x="0" y="19"/>
                </a:cxn>
                <a:cxn ang="0">
                  <a:pos x="10" y="7"/>
                </a:cxn>
                <a:cxn ang="0">
                  <a:pos x="11" y="5"/>
                </a:cxn>
                <a:cxn ang="0">
                  <a:pos x="17" y="0"/>
                </a:cxn>
              </a:cxnLst>
              <a:rect l="0" t="0" r="r" b="b"/>
              <a:pathLst>
                <a:path w="17" h="19">
                  <a:moveTo>
                    <a:pt x="0" y="19"/>
                  </a:moveTo>
                  <a:lnTo>
                    <a:pt x="10" y="7"/>
                  </a:lnTo>
                  <a:lnTo>
                    <a:pt x="11" y="5"/>
                  </a:lnTo>
                  <a:lnTo>
                    <a:pt x="17" y="0"/>
                  </a:lnTo>
                </a:path>
              </a:pathLst>
            </a:custGeom>
            <a:noFill/>
            <a:ln w="0">
              <a:solidFill>
                <a:srgbClr val="000000"/>
              </a:solidFill>
              <a:prstDash val="solid"/>
              <a:round/>
              <a:headEnd/>
              <a:tailEnd/>
            </a:ln>
          </p:spPr>
          <p:txBody>
            <a:bodyPr/>
            <a:lstStyle/>
            <a:p>
              <a:endParaRPr lang="en-GB"/>
            </a:p>
          </p:txBody>
        </p:sp>
        <p:sp>
          <p:nvSpPr>
            <p:cNvPr id="1436" name="Freeform 2913"/>
            <p:cNvSpPr>
              <a:spLocks/>
            </p:cNvSpPr>
            <p:nvPr/>
          </p:nvSpPr>
          <p:spPr bwMode="auto">
            <a:xfrm>
              <a:off x="3410" y="3166"/>
              <a:ext cx="7" cy="10"/>
            </a:xfrm>
            <a:custGeom>
              <a:avLst/>
              <a:gdLst/>
              <a:ahLst/>
              <a:cxnLst>
                <a:cxn ang="0">
                  <a:pos x="0" y="20"/>
                </a:cxn>
                <a:cxn ang="0">
                  <a:pos x="4" y="16"/>
                </a:cxn>
                <a:cxn ang="0">
                  <a:pos x="8" y="10"/>
                </a:cxn>
                <a:cxn ang="0">
                  <a:pos x="14" y="0"/>
                </a:cxn>
              </a:cxnLst>
              <a:rect l="0" t="0" r="r" b="b"/>
              <a:pathLst>
                <a:path w="14" h="20">
                  <a:moveTo>
                    <a:pt x="0" y="20"/>
                  </a:moveTo>
                  <a:lnTo>
                    <a:pt x="4" y="16"/>
                  </a:lnTo>
                  <a:lnTo>
                    <a:pt x="8" y="10"/>
                  </a:lnTo>
                  <a:lnTo>
                    <a:pt x="14" y="0"/>
                  </a:lnTo>
                </a:path>
              </a:pathLst>
            </a:custGeom>
            <a:noFill/>
            <a:ln w="0">
              <a:solidFill>
                <a:srgbClr val="000000"/>
              </a:solidFill>
              <a:prstDash val="solid"/>
              <a:round/>
              <a:headEnd/>
              <a:tailEnd/>
            </a:ln>
          </p:spPr>
          <p:txBody>
            <a:bodyPr/>
            <a:lstStyle/>
            <a:p>
              <a:endParaRPr lang="en-GB"/>
            </a:p>
          </p:txBody>
        </p:sp>
        <p:sp>
          <p:nvSpPr>
            <p:cNvPr id="1437" name="Line 2914"/>
            <p:cNvSpPr>
              <a:spLocks noChangeShapeType="1"/>
            </p:cNvSpPr>
            <p:nvPr/>
          </p:nvSpPr>
          <p:spPr bwMode="auto">
            <a:xfrm>
              <a:off x="3421" y="3157"/>
              <a:ext cx="1" cy="1"/>
            </a:xfrm>
            <a:prstGeom prst="line">
              <a:avLst/>
            </a:prstGeom>
            <a:noFill/>
            <a:ln w="0">
              <a:solidFill>
                <a:srgbClr val="000000"/>
              </a:solidFill>
              <a:round/>
              <a:headEnd/>
              <a:tailEnd/>
            </a:ln>
          </p:spPr>
          <p:txBody>
            <a:bodyPr/>
            <a:lstStyle/>
            <a:p>
              <a:endParaRPr lang="en-GB"/>
            </a:p>
          </p:txBody>
        </p:sp>
        <p:sp>
          <p:nvSpPr>
            <p:cNvPr id="1438" name="Line 2915"/>
            <p:cNvSpPr>
              <a:spLocks noChangeShapeType="1"/>
            </p:cNvSpPr>
            <p:nvPr/>
          </p:nvSpPr>
          <p:spPr bwMode="auto">
            <a:xfrm flipV="1">
              <a:off x="3418" y="3157"/>
              <a:ext cx="3" cy="7"/>
            </a:xfrm>
            <a:prstGeom prst="line">
              <a:avLst/>
            </a:prstGeom>
            <a:noFill/>
            <a:ln w="0">
              <a:solidFill>
                <a:srgbClr val="000000"/>
              </a:solidFill>
              <a:round/>
              <a:headEnd/>
              <a:tailEnd/>
            </a:ln>
          </p:spPr>
          <p:txBody>
            <a:bodyPr/>
            <a:lstStyle/>
            <a:p>
              <a:endParaRPr lang="en-GB"/>
            </a:p>
          </p:txBody>
        </p:sp>
        <p:sp>
          <p:nvSpPr>
            <p:cNvPr id="1439" name="Freeform 2916"/>
            <p:cNvSpPr>
              <a:spLocks/>
            </p:cNvSpPr>
            <p:nvPr/>
          </p:nvSpPr>
          <p:spPr bwMode="auto">
            <a:xfrm>
              <a:off x="3421" y="3146"/>
              <a:ext cx="6" cy="11"/>
            </a:xfrm>
            <a:custGeom>
              <a:avLst/>
              <a:gdLst/>
              <a:ahLst/>
              <a:cxnLst>
                <a:cxn ang="0">
                  <a:pos x="0" y="20"/>
                </a:cxn>
                <a:cxn ang="0">
                  <a:pos x="9" y="3"/>
                </a:cxn>
                <a:cxn ang="0">
                  <a:pos x="11" y="0"/>
                </a:cxn>
              </a:cxnLst>
              <a:rect l="0" t="0" r="r" b="b"/>
              <a:pathLst>
                <a:path w="11" h="20">
                  <a:moveTo>
                    <a:pt x="0" y="20"/>
                  </a:moveTo>
                  <a:lnTo>
                    <a:pt x="9" y="3"/>
                  </a:lnTo>
                  <a:lnTo>
                    <a:pt x="11" y="0"/>
                  </a:lnTo>
                </a:path>
              </a:pathLst>
            </a:custGeom>
            <a:noFill/>
            <a:ln w="0">
              <a:solidFill>
                <a:srgbClr val="000000"/>
              </a:solidFill>
              <a:prstDash val="solid"/>
              <a:round/>
              <a:headEnd/>
              <a:tailEnd/>
            </a:ln>
          </p:spPr>
          <p:txBody>
            <a:bodyPr/>
            <a:lstStyle/>
            <a:p>
              <a:endParaRPr lang="en-GB"/>
            </a:p>
          </p:txBody>
        </p:sp>
        <p:sp>
          <p:nvSpPr>
            <p:cNvPr id="1440" name="Freeform 2917"/>
            <p:cNvSpPr>
              <a:spLocks/>
            </p:cNvSpPr>
            <p:nvPr/>
          </p:nvSpPr>
          <p:spPr bwMode="auto">
            <a:xfrm>
              <a:off x="3427" y="3133"/>
              <a:ext cx="9" cy="13"/>
            </a:xfrm>
            <a:custGeom>
              <a:avLst/>
              <a:gdLst/>
              <a:ahLst/>
              <a:cxnLst>
                <a:cxn ang="0">
                  <a:pos x="0" y="27"/>
                </a:cxn>
                <a:cxn ang="0">
                  <a:pos x="7" y="14"/>
                </a:cxn>
                <a:cxn ang="0">
                  <a:pos x="17" y="0"/>
                </a:cxn>
              </a:cxnLst>
              <a:rect l="0" t="0" r="r" b="b"/>
              <a:pathLst>
                <a:path w="17" h="27">
                  <a:moveTo>
                    <a:pt x="0" y="27"/>
                  </a:moveTo>
                  <a:lnTo>
                    <a:pt x="7" y="14"/>
                  </a:lnTo>
                  <a:lnTo>
                    <a:pt x="17" y="0"/>
                  </a:lnTo>
                </a:path>
              </a:pathLst>
            </a:custGeom>
            <a:noFill/>
            <a:ln w="0">
              <a:solidFill>
                <a:srgbClr val="000000"/>
              </a:solidFill>
              <a:prstDash val="solid"/>
              <a:round/>
              <a:headEnd/>
              <a:tailEnd/>
            </a:ln>
          </p:spPr>
          <p:txBody>
            <a:bodyPr/>
            <a:lstStyle/>
            <a:p>
              <a:endParaRPr lang="en-GB"/>
            </a:p>
          </p:txBody>
        </p:sp>
        <p:sp>
          <p:nvSpPr>
            <p:cNvPr id="1441" name="Line 2918"/>
            <p:cNvSpPr>
              <a:spLocks noChangeShapeType="1"/>
            </p:cNvSpPr>
            <p:nvPr/>
          </p:nvSpPr>
          <p:spPr bwMode="auto">
            <a:xfrm flipH="1">
              <a:off x="4168" y="3061"/>
              <a:ext cx="1" cy="1"/>
            </a:xfrm>
            <a:prstGeom prst="line">
              <a:avLst/>
            </a:prstGeom>
            <a:noFill/>
            <a:ln w="0">
              <a:solidFill>
                <a:srgbClr val="000000"/>
              </a:solidFill>
              <a:round/>
              <a:headEnd/>
              <a:tailEnd/>
            </a:ln>
          </p:spPr>
          <p:txBody>
            <a:bodyPr/>
            <a:lstStyle/>
            <a:p>
              <a:endParaRPr lang="en-GB"/>
            </a:p>
          </p:txBody>
        </p:sp>
        <p:sp>
          <p:nvSpPr>
            <p:cNvPr id="1442" name="Line 2919"/>
            <p:cNvSpPr>
              <a:spLocks noChangeShapeType="1"/>
            </p:cNvSpPr>
            <p:nvPr/>
          </p:nvSpPr>
          <p:spPr bwMode="auto">
            <a:xfrm flipH="1">
              <a:off x="4299" y="3059"/>
              <a:ext cx="1" cy="4"/>
            </a:xfrm>
            <a:prstGeom prst="line">
              <a:avLst/>
            </a:prstGeom>
            <a:noFill/>
            <a:ln w="0">
              <a:solidFill>
                <a:srgbClr val="000000"/>
              </a:solidFill>
              <a:round/>
              <a:headEnd/>
              <a:tailEnd/>
            </a:ln>
          </p:spPr>
          <p:txBody>
            <a:bodyPr/>
            <a:lstStyle/>
            <a:p>
              <a:endParaRPr lang="en-GB"/>
            </a:p>
          </p:txBody>
        </p:sp>
        <p:sp>
          <p:nvSpPr>
            <p:cNvPr id="1443" name="Freeform 2920"/>
            <p:cNvSpPr>
              <a:spLocks/>
            </p:cNvSpPr>
            <p:nvPr/>
          </p:nvSpPr>
          <p:spPr bwMode="auto">
            <a:xfrm>
              <a:off x="4168" y="3059"/>
              <a:ext cx="132" cy="4"/>
            </a:xfrm>
            <a:custGeom>
              <a:avLst/>
              <a:gdLst/>
              <a:ahLst/>
              <a:cxnLst>
                <a:cxn ang="0">
                  <a:pos x="0" y="3"/>
                </a:cxn>
                <a:cxn ang="0">
                  <a:pos x="14" y="5"/>
                </a:cxn>
                <a:cxn ang="0">
                  <a:pos x="29" y="5"/>
                </a:cxn>
                <a:cxn ang="0">
                  <a:pos x="49" y="5"/>
                </a:cxn>
                <a:cxn ang="0">
                  <a:pos x="69" y="6"/>
                </a:cxn>
                <a:cxn ang="0">
                  <a:pos x="86" y="6"/>
                </a:cxn>
                <a:cxn ang="0">
                  <a:pos x="104" y="8"/>
                </a:cxn>
                <a:cxn ang="0">
                  <a:pos x="125" y="8"/>
                </a:cxn>
                <a:cxn ang="0">
                  <a:pos x="159" y="8"/>
                </a:cxn>
                <a:cxn ang="0">
                  <a:pos x="172" y="5"/>
                </a:cxn>
                <a:cxn ang="0">
                  <a:pos x="191" y="5"/>
                </a:cxn>
                <a:cxn ang="0">
                  <a:pos x="208" y="5"/>
                </a:cxn>
                <a:cxn ang="0">
                  <a:pos x="221" y="5"/>
                </a:cxn>
                <a:cxn ang="0">
                  <a:pos x="229" y="4"/>
                </a:cxn>
                <a:cxn ang="0">
                  <a:pos x="243" y="3"/>
                </a:cxn>
                <a:cxn ang="0">
                  <a:pos x="255" y="3"/>
                </a:cxn>
                <a:cxn ang="0">
                  <a:pos x="264" y="0"/>
                </a:cxn>
              </a:cxnLst>
              <a:rect l="0" t="0" r="r" b="b"/>
              <a:pathLst>
                <a:path w="264" h="8">
                  <a:moveTo>
                    <a:pt x="0" y="3"/>
                  </a:moveTo>
                  <a:lnTo>
                    <a:pt x="14" y="5"/>
                  </a:lnTo>
                  <a:lnTo>
                    <a:pt x="29" y="5"/>
                  </a:lnTo>
                  <a:lnTo>
                    <a:pt x="49" y="5"/>
                  </a:lnTo>
                  <a:lnTo>
                    <a:pt x="69" y="6"/>
                  </a:lnTo>
                  <a:lnTo>
                    <a:pt x="86" y="6"/>
                  </a:lnTo>
                  <a:lnTo>
                    <a:pt x="104" y="8"/>
                  </a:lnTo>
                  <a:lnTo>
                    <a:pt x="125" y="8"/>
                  </a:lnTo>
                  <a:lnTo>
                    <a:pt x="159" y="8"/>
                  </a:lnTo>
                  <a:lnTo>
                    <a:pt x="172" y="5"/>
                  </a:lnTo>
                  <a:lnTo>
                    <a:pt x="191" y="5"/>
                  </a:lnTo>
                  <a:lnTo>
                    <a:pt x="208" y="5"/>
                  </a:lnTo>
                  <a:lnTo>
                    <a:pt x="221" y="5"/>
                  </a:lnTo>
                  <a:lnTo>
                    <a:pt x="229" y="4"/>
                  </a:lnTo>
                  <a:lnTo>
                    <a:pt x="243" y="3"/>
                  </a:lnTo>
                  <a:lnTo>
                    <a:pt x="255" y="3"/>
                  </a:lnTo>
                  <a:lnTo>
                    <a:pt x="264" y="0"/>
                  </a:lnTo>
                </a:path>
              </a:pathLst>
            </a:custGeom>
            <a:noFill/>
            <a:ln w="0">
              <a:solidFill>
                <a:srgbClr val="000000"/>
              </a:solidFill>
              <a:prstDash val="solid"/>
              <a:round/>
              <a:headEnd/>
              <a:tailEnd/>
            </a:ln>
          </p:spPr>
          <p:txBody>
            <a:bodyPr/>
            <a:lstStyle/>
            <a:p>
              <a:endParaRPr lang="en-GB"/>
            </a:p>
          </p:txBody>
        </p:sp>
        <p:sp>
          <p:nvSpPr>
            <p:cNvPr id="1444" name="Freeform 2921"/>
            <p:cNvSpPr>
              <a:spLocks/>
            </p:cNvSpPr>
            <p:nvPr/>
          </p:nvSpPr>
          <p:spPr bwMode="auto">
            <a:xfrm>
              <a:off x="4300" y="3041"/>
              <a:ext cx="213" cy="18"/>
            </a:xfrm>
            <a:custGeom>
              <a:avLst/>
              <a:gdLst/>
              <a:ahLst/>
              <a:cxnLst>
                <a:cxn ang="0">
                  <a:pos x="0" y="37"/>
                </a:cxn>
                <a:cxn ang="0">
                  <a:pos x="17" y="35"/>
                </a:cxn>
                <a:cxn ang="0">
                  <a:pos x="42" y="34"/>
                </a:cxn>
                <a:cxn ang="0">
                  <a:pos x="56" y="32"/>
                </a:cxn>
                <a:cxn ang="0">
                  <a:pos x="74" y="30"/>
                </a:cxn>
                <a:cxn ang="0">
                  <a:pos x="92" y="29"/>
                </a:cxn>
                <a:cxn ang="0">
                  <a:pos x="109" y="27"/>
                </a:cxn>
                <a:cxn ang="0">
                  <a:pos x="121" y="27"/>
                </a:cxn>
                <a:cxn ang="0">
                  <a:pos x="134" y="28"/>
                </a:cxn>
                <a:cxn ang="0">
                  <a:pos x="144" y="26"/>
                </a:cxn>
                <a:cxn ang="0">
                  <a:pos x="163" y="25"/>
                </a:cxn>
                <a:cxn ang="0">
                  <a:pos x="171" y="24"/>
                </a:cxn>
                <a:cxn ang="0">
                  <a:pos x="186" y="24"/>
                </a:cxn>
                <a:cxn ang="0">
                  <a:pos x="198" y="23"/>
                </a:cxn>
                <a:cxn ang="0">
                  <a:pos x="205" y="22"/>
                </a:cxn>
                <a:cxn ang="0">
                  <a:pos x="210" y="21"/>
                </a:cxn>
                <a:cxn ang="0">
                  <a:pos x="221" y="21"/>
                </a:cxn>
                <a:cxn ang="0">
                  <a:pos x="231" y="21"/>
                </a:cxn>
                <a:cxn ang="0">
                  <a:pos x="242" y="20"/>
                </a:cxn>
                <a:cxn ang="0">
                  <a:pos x="251" y="19"/>
                </a:cxn>
                <a:cxn ang="0">
                  <a:pos x="261" y="19"/>
                </a:cxn>
                <a:cxn ang="0">
                  <a:pos x="274" y="17"/>
                </a:cxn>
                <a:cxn ang="0">
                  <a:pos x="283" y="16"/>
                </a:cxn>
                <a:cxn ang="0">
                  <a:pos x="294" y="15"/>
                </a:cxn>
                <a:cxn ang="0">
                  <a:pos x="308" y="14"/>
                </a:cxn>
                <a:cxn ang="0">
                  <a:pos x="320" y="12"/>
                </a:cxn>
                <a:cxn ang="0">
                  <a:pos x="332" y="12"/>
                </a:cxn>
                <a:cxn ang="0">
                  <a:pos x="343" y="10"/>
                </a:cxn>
                <a:cxn ang="0">
                  <a:pos x="345" y="10"/>
                </a:cxn>
                <a:cxn ang="0">
                  <a:pos x="362" y="8"/>
                </a:cxn>
                <a:cxn ang="0">
                  <a:pos x="372" y="8"/>
                </a:cxn>
                <a:cxn ang="0">
                  <a:pos x="426" y="0"/>
                </a:cxn>
              </a:cxnLst>
              <a:rect l="0" t="0" r="r" b="b"/>
              <a:pathLst>
                <a:path w="426" h="37">
                  <a:moveTo>
                    <a:pt x="0" y="37"/>
                  </a:moveTo>
                  <a:lnTo>
                    <a:pt x="17" y="35"/>
                  </a:lnTo>
                  <a:lnTo>
                    <a:pt x="42" y="34"/>
                  </a:lnTo>
                  <a:lnTo>
                    <a:pt x="56" y="32"/>
                  </a:lnTo>
                  <a:lnTo>
                    <a:pt x="74" y="30"/>
                  </a:lnTo>
                  <a:lnTo>
                    <a:pt x="92" y="29"/>
                  </a:lnTo>
                  <a:lnTo>
                    <a:pt x="109" y="27"/>
                  </a:lnTo>
                  <a:lnTo>
                    <a:pt x="121" y="27"/>
                  </a:lnTo>
                  <a:lnTo>
                    <a:pt x="134" y="28"/>
                  </a:lnTo>
                  <a:lnTo>
                    <a:pt x="144" y="26"/>
                  </a:lnTo>
                  <a:lnTo>
                    <a:pt x="163" y="25"/>
                  </a:lnTo>
                  <a:lnTo>
                    <a:pt x="171" y="24"/>
                  </a:lnTo>
                  <a:lnTo>
                    <a:pt x="186" y="24"/>
                  </a:lnTo>
                  <a:lnTo>
                    <a:pt x="198" y="23"/>
                  </a:lnTo>
                  <a:lnTo>
                    <a:pt x="205" y="22"/>
                  </a:lnTo>
                  <a:lnTo>
                    <a:pt x="210" y="21"/>
                  </a:lnTo>
                  <a:lnTo>
                    <a:pt x="221" y="21"/>
                  </a:lnTo>
                  <a:lnTo>
                    <a:pt x="231" y="21"/>
                  </a:lnTo>
                  <a:lnTo>
                    <a:pt x="242" y="20"/>
                  </a:lnTo>
                  <a:lnTo>
                    <a:pt x="251" y="19"/>
                  </a:lnTo>
                  <a:lnTo>
                    <a:pt x="261" y="19"/>
                  </a:lnTo>
                  <a:lnTo>
                    <a:pt x="274" y="17"/>
                  </a:lnTo>
                  <a:lnTo>
                    <a:pt x="283" y="16"/>
                  </a:lnTo>
                  <a:lnTo>
                    <a:pt x="294" y="15"/>
                  </a:lnTo>
                  <a:lnTo>
                    <a:pt x="308" y="14"/>
                  </a:lnTo>
                  <a:lnTo>
                    <a:pt x="320" y="12"/>
                  </a:lnTo>
                  <a:lnTo>
                    <a:pt x="332" y="12"/>
                  </a:lnTo>
                  <a:lnTo>
                    <a:pt x="343" y="10"/>
                  </a:lnTo>
                  <a:lnTo>
                    <a:pt x="345" y="10"/>
                  </a:lnTo>
                  <a:lnTo>
                    <a:pt x="362" y="8"/>
                  </a:lnTo>
                  <a:lnTo>
                    <a:pt x="372" y="8"/>
                  </a:lnTo>
                  <a:lnTo>
                    <a:pt x="426" y="0"/>
                  </a:lnTo>
                </a:path>
              </a:pathLst>
            </a:custGeom>
            <a:noFill/>
            <a:ln w="0">
              <a:solidFill>
                <a:srgbClr val="000000"/>
              </a:solidFill>
              <a:prstDash val="solid"/>
              <a:round/>
              <a:headEnd/>
              <a:tailEnd/>
            </a:ln>
          </p:spPr>
          <p:txBody>
            <a:bodyPr/>
            <a:lstStyle/>
            <a:p>
              <a:endParaRPr lang="en-GB"/>
            </a:p>
          </p:txBody>
        </p:sp>
        <p:sp>
          <p:nvSpPr>
            <p:cNvPr id="1445" name="Line 2922"/>
            <p:cNvSpPr>
              <a:spLocks noChangeShapeType="1"/>
            </p:cNvSpPr>
            <p:nvPr/>
          </p:nvSpPr>
          <p:spPr bwMode="auto">
            <a:xfrm flipH="1">
              <a:off x="4166" y="3065"/>
              <a:ext cx="1" cy="3"/>
            </a:xfrm>
            <a:prstGeom prst="line">
              <a:avLst/>
            </a:prstGeom>
            <a:noFill/>
            <a:ln w="0">
              <a:solidFill>
                <a:srgbClr val="000000"/>
              </a:solidFill>
              <a:round/>
              <a:headEnd/>
              <a:tailEnd/>
            </a:ln>
          </p:spPr>
          <p:txBody>
            <a:bodyPr/>
            <a:lstStyle/>
            <a:p>
              <a:endParaRPr lang="en-GB"/>
            </a:p>
          </p:txBody>
        </p:sp>
        <p:sp>
          <p:nvSpPr>
            <p:cNvPr id="1446" name="Line 2923"/>
            <p:cNvSpPr>
              <a:spLocks noChangeShapeType="1"/>
            </p:cNvSpPr>
            <p:nvPr/>
          </p:nvSpPr>
          <p:spPr bwMode="auto">
            <a:xfrm flipH="1">
              <a:off x="4294" y="3063"/>
              <a:ext cx="5" cy="15"/>
            </a:xfrm>
            <a:prstGeom prst="line">
              <a:avLst/>
            </a:prstGeom>
            <a:noFill/>
            <a:ln w="0">
              <a:solidFill>
                <a:srgbClr val="000000"/>
              </a:solidFill>
              <a:round/>
              <a:headEnd/>
              <a:tailEnd/>
            </a:ln>
          </p:spPr>
          <p:txBody>
            <a:bodyPr/>
            <a:lstStyle/>
            <a:p>
              <a:endParaRPr lang="en-GB"/>
            </a:p>
          </p:txBody>
        </p:sp>
        <p:sp>
          <p:nvSpPr>
            <p:cNvPr id="1447" name="Freeform 2924"/>
            <p:cNvSpPr>
              <a:spLocks/>
            </p:cNvSpPr>
            <p:nvPr/>
          </p:nvSpPr>
          <p:spPr bwMode="auto">
            <a:xfrm>
              <a:off x="4167" y="3063"/>
              <a:ext cx="132" cy="5"/>
            </a:xfrm>
            <a:custGeom>
              <a:avLst/>
              <a:gdLst/>
              <a:ahLst/>
              <a:cxnLst>
                <a:cxn ang="0">
                  <a:pos x="0" y="3"/>
                </a:cxn>
                <a:cxn ang="0">
                  <a:pos x="25" y="4"/>
                </a:cxn>
                <a:cxn ang="0">
                  <a:pos x="39" y="6"/>
                </a:cxn>
                <a:cxn ang="0">
                  <a:pos x="54" y="6"/>
                </a:cxn>
                <a:cxn ang="0">
                  <a:pos x="78" y="7"/>
                </a:cxn>
                <a:cxn ang="0">
                  <a:pos x="96" y="7"/>
                </a:cxn>
                <a:cxn ang="0">
                  <a:pos x="112" y="9"/>
                </a:cxn>
                <a:cxn ang="0">
                  <a:pos x="130" y="8"/>
                </a:cxn>
                <a:cxn ang="0">
                  <a:pos x="146" y="9"/>
                </a:cxn>
                <a:cxn ang="0">
                  <a:pos x="163" y="9"/>
                </a:cxn>
                <a:cxn ang="0">
                  <a:pos x="175" y="8"/>
                </a:cxn>
                <a:cxn ang="0">
                  <a:pos x="198" y="7"/>
                </a:cxn>
                <a:cxn ang="0">
                  <a:pos x="212" y="6"/>
                </a:cxn>
                <a:cxn ang="0">
                  <a:pos x="229" y="7"/>
                </a:cxn>
                <a:cxn ang="0">
                  <a:pos x="241" y="6"/>
                </a:cxn>
                <a:cxn ang="0">
                  <a:pos x="256" y="4"/>
                </a:cxn>
                <a:cxn ang="0">
                  <a:pos x="265" y="0"/>
                </a:cxn>
              </a:cxnLst>
              <a:rect l="0" t="0" r="r" b="b"/>
              <a:pathLst>
                <a:path w="265" h="9">
                  <a:moveTo>
                    <a:pt x="0" y="3"/>
                  </a:moveTo>
                  <a:lnTo>
                    <a:pt x="25" y="4"/>
                  </a:lnTo>
                  <a:lnTo>
                    <a:pt x="39" y="6"/>
                  </a:lnTo>
                  <a:lnTo>
                    <a:pt x="54" y="6"/>
                  </a:lnTo>
                  <a:lnTo>
                    <a:pt x="78" y="7"/>
                  </a:lnTo>
                  <a:lnTo>
                    <a:pt x="96" y="7"/>
                  </a:lnTo>
                  <a:lnTo>
                    <a:pt x="112" y="9"/>
                  </a:lnTo>
                  <a:lnTo>
                    <a:pt x="130" y="8"/>
                  </a:lnTo>
                  <a:lnTo>
                    <a:pt x="146" y="9"/>
                  </a:lnTo>
                  <a:lnTo>
                    <a:pt x="163" y="9"/>
                  </a:lnTo>
                  <a:lnTo>
                    <a:pt x="175" y="8"/>
                  </a:lnTo>
                  <a:lnTo>
                    <a:pt x="198" y="7"/>
                  </a:lnTo>
                  <a:lnTo>
                    <a:pt x="212" y="6"/>
                  </a:lnTo>
                  <a:lnTo>
                    <a:pt x="229" y="7"/>
                  </a:lnTo>
                  <a:lnTo>
                    <a:pt x="241" y="6"/>
                  </a:lnTo>
                  <a:lnTo>
                    <a:pt x="256" y="4"/>
                  </a:lnTo>
                  <a:lnTo>
                    <a:pt x="265" y="0"/>
                  </a:lnTo>
                </a:path>
              </a:pathLst>
            </a:custGeom>
            <a:noFill/>
            <a:ln w="0">
              <a:solidFill>
                <a:srgbClr val="000000"/>
              </a:solidFill>
              <a:prstDash val="solid"/>
              <a:round/>
              <a:headEnd/>
              <a:tailEnd/>
            </a:ln>
          </p:spPr>
          <p:txBody>
            <a:bodyPr/>
            <a:lstStyle/>
            <a:p>
              <a:endParaRPr lang="en-GB"/>
            </a:p>
          </p:txBody>
        </p:sp>
        <p:sp>
          <p:nvSpPr>
            <p:cNvPr id="1448" name="Freeform 2925"/>
            <p:cNvSpPr>
              <a:spLocks/>
            </p:cNvSpPr>
            <p:nvPr/>
          </p:nvSpPr>
          <p:spPr bwMode="auto">
            <a:xfrm>
              <a:off x="4299" y="3045"/>
              <a:ext cx="214" cy="18"/>
            </a:xfrm>
            <a:custGeom>
              <a:avLst/>
              <a:gdLst/>
              <a:ahLst/>
              <a:cxnLst>
                <a:cxn ang="0">
                  <a:pos x="0" y="36"/>
                </a:cxn>
                <a:cxn ang="0">
                  <a:pos x="26" y="36"/>
                </a:cxn>
                <a:cxn ang="0">
                  <a:pos x="45" y="35"/>
                </a:cxn>
                <a:cxn ang="0">
                  <a:pos x="59" y="32"/>
                </a:cxn>
                <a:cxn ang="0">
                  <a:pos x="76" y="30"/>
                </a:cxn>
                <a:cxn ang="0">
                  <a:pos x="95" y="29"/>
                </a:cxn>
                <a:cxn ang="0">
                  <a:pos x="112" y="28"/>
                </a:cxn>
                <a:cxn ang="0">
                  <a:pos x="128" y="28"/>
                </a:cxn>
                <a:cxn ang="0">
                  <a:pos x="138" y="27"/>
                </a:cxn>
                <a:cxn ang="0">
                  <a:pos x="149" y="27"/>
                </a:cxn>
                <a:cxn ang="0">
                  <a:pos x="162" y="26"/>
                </a:cxn>
                <a:cxn ang="0">
                  <a:pos x="171" y="25"/>
                </a:cxn>
                <a:cxn ang="0">
                  <a:pos x="181" y="24"/>
                </a:cxn>
                <a:cxn ang="0">
                  <a:pos x="193" y="24"/>
                </a:cxn>
                <a:cxn ang="0">
                  <a:pos x="202" y="23"/>
                </a:cxn>
                <a:cxn ang="0">
                  <a:pos x="212" y="22"/>
                </a:cxn>
                <a:cxn ang="0">
                  <a:pos x="215" y="22"/>
                </a:cxn>
                <a:cxn ang="0">
                  <a:pos x="221" y="22"/>
                </a:cxn>
                <a:cxn ang="0">
                  <a:pos x="232" y="20"/>
                </a:cxn>
                <a:cxn ang="0">
                  <a:pos x="241" y="20"/>
                </a:cxn>
                <a:cxn ang="0">
                  <a:pos x="250" y="19"/>
                </a:cxn>
                <a:cxn ang="0">
                  <a:pos x="259" y="18"/>
                </a:cxn>
                <a:cxn ang="0">
                  <a:pos x="266" y="18"/>
                </a:cxn>
                <a:cxn ang="0">
                  <a:pos x="280" y="16"/>
                </a:cxn>
                <a:cxn ang="0">
                  <a:pos x="292" y="16"/>
                </a:cxn>
                <a:cxn ang="0">
                  <a:pos x="305" y="14"/>
                </a:cxn>
                <a:cxn ang="0">
                  <a:pos x="317" y="13"/>
                </a:cxn>
                <a:cxn ang="0">
                  <a:pos x="329" y="13"/>
                </a:cxn>
                <a:cxn ang="0">
                  <a:pos x="339" y="12"/>
                </a:cxn>
                <a:cxn ang="0">
                  <a:pos x="351" y="10"/>
                </a:cxn>
                <a:cxn ang="0">
                  <a:pos x="357" y="9"/>
                </a:cxn>
                <a:cxn ang="0">
                  <a:pos x="364" y="7"/>
                </a:cxn>
                <a:cxn ang="0">
                  <a:pos x="375" y="7"/>
                </a:cxn>
                <a:cxn ang="0">
                  <a:pos x="429" y="0"/>
                </a:cxn>
              </a:cxnLst>
              <a:rect l="0" t="0" r="r" b="b"/>
              <a:pathLst>
                <a:path w="429" h="36">
                  <a:moveTo>
                    <a:pt x="0" y="36"/>
                  </a:moveTo>
                  <a:lnTo>
                    <a:pt x="26" y="36"/>
                  </a:lnTo>
                  <a:lnTo>
                    <a:pt x="45" y="35"/>
                  </a:lnTo>
                  <a:lnTo>
                    <a:pt x="59" y="32"/>
                  </a:lnTo>
                  <a:lnTo>
                    <a:pt x="76" y="30"/>
                  </a:lnTo>
                  <a:lnTo>
                    <a:pt x="95" y="29"/>
                  </a:lnTo>
                  <a:lnTo>
                    <a:pt x="112" y="28"/>
                  </a:lnTo>
                  <a:lnTo>
                    <a:pt x="128" y="28"/>
                  </a:lnTo>
                  <a:lnTo>
                    <a:pt x="138" y="27"/>
                  </a:lnTo>
                  <a:lnTo>
                    <a:pt x="149" y="27"/>
                  </a:lnTo>
                  <a:lnTo>
                    <a:pt x="162" y="26"/>
                  </a:lnTo>
                  <a:lnTo>
                    <a:pt x="171" y="25"/>
                  </a:lnTo>
                  <a:lnTo>
                    <a:pt x="181" y="24"/>
                  </a:lnTo>
                  <a:lnTo>
                    <a:pt x="193" y="24"/>
                  </a:lnTo>
                  <a:lnTo>
                    <a:pt x="202" y="23"/>
                  </a:lnTo>
                  <a:lnTo>
                    <a:pt x="212" y="22"/>
                  </a:lnTo>
                  <a:lnTo>
                    <a:pt x="215" y="22"/>
                  </a:lnTo>
                  <a:lnTo>
                    <a:pt x="221" y="22"/>
                  </a:lnTo>
                  <a:lnTo>
                    <a:pt x="232" y="20"/>
                  </a:lnTo>
                  <a:lnTo>
                    <a:pt x="241" y="20"/>
                  </a:lnTo>
                  <a:lnTo>
                    <a:pt x="250" y="19"/>
                  </a:lnTo>
                  <a:lnTo>
                    <a:pt x="259" y="18"/>
                  </a:lnTo>
                  <a:lnTo>
                    <a:pt x="266" y="18"/>
                  </a:lnTo>
                  <a:lnTo>
                    <a:pt x="280" y="16"/>
                  </a:lnTo>
                  <a:lnTo>
                    <a:pt x="292" y="16"/>
                  </a:lnTo>
                  <a:lnTo>
                    <a:pt x="305" y="14"/>
                  </a:lnTo>
                  <a:lnTo>
                    <a:pt x="317" y="13"/>
                  </a:lnTo>
                  <a:lnTo>
                    <a:pt x="329" y="13"/>
                  </a:lnTo>
                  <a:lnTo>
                    <a:pt x="339" y="12"/>
                  </a:lnTo>
                  <a:lnTo>
                    <a:pt x="351" y="10"/>
                  </a:lnTo>
                  <a:lnTo>
                    <a:pt x="357" y="9"/>
                  </a:lnTo>
                  <a:lnTo>
                    <a:pt x="364" y="7"/>
                  </a:lnTo>
                  <a:lnTo>
                    <a:pt x="375" y="7"/>
                  </a:lnTo>
                  <a:lnTo>
                    <a:pt x="429" y="0"/>
                  </a:lnTo>
                </a:path>
              </a:pathLst>
            </a:custGeom>
            <a:noFill/>
            <a:ln w="0">
              <a:solidFill>
                <a:srgbClr val="000000"/>
              </a:solidFill>
              <a:prstDash val="solid"/>
              <a:round/>
              <a:headEnd/>
              <a:tailEnd/>
            </a:ln>
          </p:spPr>
          <p:txBody>
            <a:bodyPr/>
            <a:lstStyle/>
            <a:p>
              <a:endParaRPr lang="en-GB"/>
            </a:p>
          </p:txBody>
        </p:sp>
        <p:sp>
          <p:nvSpPr>
            <p:cNvPr id="1449" name="Freeform 2926"/>
            <p:cNvSpPr>
              <a:spLocks/>
            </p:cNvSpPr>
            <p:nvPr/>
          </p:nvSpPr>
          <p:spPr bwMode="auto">
            <a:xfrm>
              <a:off x="4162" y="3068"/>
              <a:ext cx="4" cy="9"/>
            </a:xfrm>
            <a:custGeom>
              <a:avLst/>
              <a:gdLst/>
              <a:ahLst/>
              <a:cxnLst>
                <a:cxn ang="0">
                  <a:pos x="7" y="0"/>
                </a:cxn>
                <a:cxn ang="0">
                  <a:pos x="0" y="18"/>
                </a:cxn>
                <a:cxn ang="0">
                  <a:pos x="0" y="19"/>
                </a:cxn>
              </a:cxnLst>
              <a:rect l="0" t="0" r="r" b="b"/>
              <a:pathLst>
                <a:path w="7" h="19">
                  <a:moveTo>
                    <a:pt x="7" y="0"/>
                  </a:moveTo>
                  <a:lnTo>
                    <a:pt x="0" y="18"/>
                  </a:lnTo>
                  <a:lnTo>
                    <a:pt x="0" y="19"/>
                  </a:lnTo>
                </a:path>
              </a:pathLst>
            </a:custGeom>
            <a:noFill/>
            <a:ln w="0">
              <a:solidFill>
                <a:srgbClr val="000000"/>
              </a:solidFill>
              <a:prstDash val="solid"/>
              <a:round/>
              <a:headEnd/>
              <a:tailEnd/>
            </a:ln>
          </p:spPr>
          <p:txBody>
            <a:bodyPr/>
            <a:lstStyle/>
            <a:p>
              <a:endParaRPr lang="en-GB"/>
            </a:p>
          </p:txBody>
        </p:sp>
        <p:sp>
          <p:nvSpPr>
            <p:cNvPr id="1450" name="Line 2927"/>
            <p:cNvSpPr>
              <a:spLocks noChangeShapeType="1"/>
            </p:cNvSpPr>
            <p:nvPr/>
          </p:nvSpPr>
          <p:spPr bwMode="auto">
            <a:xfrm flipH="1">
              <a:off x="4132" y="3065"/>
              <a:ext cx="1" cy="1"/>
            </a:xfrm>
            <a:prstGeom prst="line">
              <a:avLst/>
            </a:prstGeom>
            <a:noFill/>
            <a:ln w="0">
              <a:solidFill>
                <a:srgbClr val="000000"/>
              </a:solidFill>
              <a:round/>
              <a:headEnd/>
              <a:tailEnd/>
            </a:ln>
          </p:spPr>
          <p:txBody>
            <a:bodyPr/>
            <a:lstStyle/>
            <a:p>
              <a:endParaRPr lang="en-GB"/>
            </a:p>
          </p:txBody>
        </p:sp>
        <p:sp>
          <p:nvSpPr>
            <p:cNvPr id="1451" name="Freeform 2928"/>
            <p:cNvSpPr>
              <a:spLocks/>
            </p:cNvSpPr>
            <p:nvPr/>
          </p:nvSpPr>
          <p:spPr bwMode="auto">
            <a:xfrm>
              <a:off x="4132" y="3065"/>
              <a:ext cx="34" cy="3"/>
            </a:xfrm>
            <a:custGeom>
              <a:avLst/>
              <a:gdLst/>
              <a:ahLst/>
              <a:cxnLst>
                <a:cxn ang="0">
                  <a:pos x="66" y="5"/>
                </a:cxn>
                <a:cxn ang="0">
                  <a:pos x="52" y="3"/>
                </a:cxn>
                <a:cxn ang="0">
                  <a:pos x="36" y="3"/>
                </a:cxn>
                <a:cxn ang="0">
                  <a:pos x="26" y="2"/>
                </a:cxn>
                <a:cxn ang="0">
                  <a:pos x="12" y="0"/>
                </a:cxn>
                <a:cxn ang="0">
                  <a:pos x="0" y="0"/>
                </a:cxn>
              </a:cxnLst>
              <a:rect l="0" t="0" r="r" b="b"/>
              <a:pathLst>
                <a:path w="66" h="5">
                  <a:moveTo>
                    <a:pt x="66" y="5"/>
                  </a:moveTo>
                  <a:lnTo>
                    <a:pt x="52" y="3"/>
                  </a:lnTo>
                  <a:lnTo>
                    <a:pt x="36" y="3"/>
                  </a:lnTo>
                  <a:lnTo>
                    <a:pt x="26" y="2"/>
                  </a:lnTo>
                  <a:lnTo>
                    <a:pt x="12" y="0"/>
                  </a:lnTo>
                  <a:lnTo>
                    <a:pt x="0" y="0"/>
                  </a:lnTo>
                </a:path>
              </a:pathLst>
            </a:custGeom>
            <a:noFill/>
            <a:ln w="0">
              <a:solidFill>
                <a:srgbClr val="000000"/>
              </a:solidFill>
              <a:prstDash val="solid"/>
              <a:round/>
              <a:headEnd/>
              <a:tailEnd/>
            </a:ln>
          </p:spPr>
          <p:txBody>
            <a:bodyPr/>
            <a:lstStyle/>
            <a:p>
              <a:endParaRPr lang="en-GB"/>
            </a:p>
          </p:txBody>
        </p:sp>
        <p:sp>
          <p:nvSpPr>
            <p:cNvPr id="1452" name="Line 2929"/>
            <p:cNvSpPr>
              <a:spLocks noChangeShapeType="1"/>
            </p:cNvSpPr>
            <p:nvPr/>
          </p:nvSpPr>
          <p:spPr bwMode="auto">
            <a:xfrm flipH="1">
              <a:off x="4159" y="3077"/>
              <a:ext cx="3" cy="5"/>
            </a:xfrm>
            <a:prstGeom prst="line">
              <a:avLst/>
            </a:prstGeom>
            <a:noFill/>
            <a:ln w="0">
              <a:solidFill>
                <a:srgbClr val="000000"/>
              </a:solidFill>
              <a:round/>
              <a:headEnd/>
              <a:tailEnd/>
            </a:ln>
          </p:spPr>
          <p:txBody>
            <a:bodyPr/>
            <a:lstStyle/>
            <a:p>
              <a:endParaRPr lang="en-GB"/>
            </a:p>
          </p:txBody>
        </p:sp>
        <p:sp>
          <p:nvSpPr>
            <p:cNvPr id="1453" name="Freeform 2930"/>
            <p:cNvSpPr>
              <a:spLocks/>
            </p:cNvSpPr>
            <p:nvPr/>
          </p:nvSpPr>
          <p:spPr bwMode="auto">
            <a:xfrm>
              <a:off x="4281" y="3078"/>
              <a:ext cx="13" cy="21"/>
            </a:xfrm>
            <a:custGeom>
              <a:avLst/>
              <a:gdLst/>
              <a:ahLst/>
              <a:cxnLst>
                <a:cxn ang="0">
                  <a:pos x="26" y="0"/>
                </a:cxn>
                <a:cxn ang="0">
                  <a:pos x="12" y="31"/>
                </a:cxn>
                <a:cxn ang="0">
                  <a:pos x="0" y="42"/>
                </a:cxn>
              </a:cxnLst>
              <a:rect l="0" t="0" r="r" b="b"/>
              <a:pathLst>
                <a:path w="26" h="42">
                  <a:moveTo>
                    <a:pt x="26" y="0"/>
                  </a:moveTo>
                  <a:lnTo>
                    <a:pt x="12" y="31"/>
                  </a:lnTo>
                  <a:lnTo>
                    <a:pt x="0" y="42"/>
                  </a:lnTo>
                </a:path>
              </a:pathLst>
            </a:custGeom>
            <a:noFill/>
            <a:ln w="0">
              <a:solidFill>
                <a:srgbClr val="000000"/>
              </a:solidFill>
              <a:prstDash val="solid"/>
              <a:round/>
              <a:headEnd/>
              <a:tailEnd/>
            </a:ln>
          </p:spPr>
          <p:txBody>
            <a:bodyPr/>
            <a:lstStyle/>
            <a:p>
              <a:endParaRPr lang="en-GB"/>
            </a:p>
          </p:txBody>
        </p:sp>
        <p:sp>
          <p:nvSpPr>
            <p:cNvPr id="1454" name="Freeform 2931"/>
            <p:cNvSpPr>
              <a:spLocks/>
            </p:cNvSpPr>
            <p:nvPr/>
          </p:nvSpPr>
          <p:spPr bwMode="auto">
            <a:xfrm>
              <a:off x="4162" y="3077"/>
              <a:ext cx="132" cy="5"/>
            </a:xfrm>
            <a:custGeom>
              <a:avLst/>
              <a:gdLst/>
              <a:ahLst/>
              <a:cxnLst>
                <a:cxn ang="0">
                  <a:pos x="0" y="0"/>
                </a:cxn>
                <a:cxn ang="0">
                  <a:pos x="20" y="3"/>
                </a:cxn>
                <a:cxn ang="0">
                  <a:pos x="35" y="4"/>
                </a:cxn>
                <a:cxn ang="0">
                  <a:pos x="50" y="5"/>
                </a:cxn>
                <a:cxn ang="0">
                  <a:pos x="61" y="6"/>
                </a:cxn>
                <a:cxn ang="0">
                  <a:pos x="84" y="6"/>
                </a:cxn>
                <a:cxn ang="0">
                  <a:pos x="108" y="8"/>
                </a:cxn>
                <a:cxn ang="0">
                  <a:pos x="125" y="8"/>
                </a:cxn>
                <a:cxn ang="0">
                  <a:pos x="140" y="7"/>
                </a:cxn>
                <a:cxn ang="0">
                  <a:pos x="155" y="8"/>
                </a:cxn>
                <a:cxn ang="0">
                  <a:pos x="173" y="10"/>
                </a:cxn>
                <a:cxn ang="0">
                  <a:pos x="185" y="10"/>
                </a:cxn>
                <a:cxn ang="0">
                  <a:pos x="209" y="6"/>
                </a:cxn>
                <a:cxn ang="0">
                  <a:pos x="233" y="5"/>
                </a:cxn>
                <a:cxn ang="0">
                  <a:pos x="242" y="4"/>
                </a:cxn>
                <a:cxn ang="0">
                  <a:pos x="255" y="4"/>
                </a:cxn>
                <a:cxn ang="0">
                  <a:pos x="264" y="2"/>
                </a:cxn>
              </a:cxnLst>
              <a:rect l="0" t="0" r="r" b="b"/>
              <a:pathLst>
                <a:path w="264" h="10">
                  <a:moveTo>
                    <a:pt x="0" y="0"/>
                  </a:moveTo>
                  <a:lnTo>
                    <a:pt x="20" y="3"/>
                  </a:lnTo>
                  <a:lnTo>
                    <a:pt x="35" y="4"/>
                  </a:lnTo>
                  <a:lnTo>
                    <a:pt x="50" y="5"/>
                  </a:lnTo>
                  <a:lnTo>
                    <a:pt x="61" y="6"/>
                  </a:lnTo>
                  <a:lnTo>
                    <a:pt x="84" y="6"/>
                  </a:lnTo>
                  <a:lnTo>
                    <a:pt x="108" y="8"/>
                  </a:lnTo>
                  <a:lnTo>
                    <a:pt x="125" y="8"/>
                  </a:lnTo>
                  <a:lnTo>
                    <a:pt x="140" y="7"/>
                  </a:lnTo>
                  <a:lnTo>
                    <a:pt x="155" y="8"/>
                  </a:lnTo>
                  <a:lnTo>
                    <a:pt x="173" y="10"/>
                  </a:lnTo>
                  <a:lnTo>
                    <a:pt x="185" y="10"/>
                  </a:lnTo>
                  <a:lnTo>
                    <a:pt x="209" y="6"/>
                  </a:lnTo>
                  <a:lnTo>
                    <a:pt x="233" y="5"/>
                  </a:lnTo>
                  <a:lnTo>
                    <a:pt x="242" y="4"/>
                  </a:lnTo>
                  <a:lnTo>
                    <a:pt x="255" y="4"/>
                  </a:lnTo>
                  <a:lnTo>
                    <a:pt x="264" y="2"/>
                  </a:lnTo>
                </a:path>
              </a:pathLst>
            </a:custGeom>
            <a:noFill/>
            <a:ln w="0">
              <a:solidFill>
                <a:srgbClr val="000000"/>
              </a:solidFill>
              <a:prstDash val="solid"/>
              <a:round/>
              <a:headEnd/>
              <a:tailEnd/>
            </a:ln>
          </p:spPr>
          <p:txBody>
            <a:bodyPr/>
            <a:lstStyle/>
            <a:p>
              <a:endParaRPr lang="en-GB"/>
            </a:p>
          </p:txBody>
        </p:sp>
        <p:sp>
          <p:nvSpPr>
            <p:cNvPr id="1455" name="Freeform 2932"/>
            <p:cNvSpPr>
              <a:spLocks/>
            </p:cNvSpPr>
            <p:nvPr/>
          </p:nvSpPr>
          <p:spPr bwMode="auto">
            <a:xfrm>
              <a:off x="4294" y="3051"/>
              <a:ext cx="219" cy="27"/>
            </a:xfrm>
            <a:custGeom>
              <a:avLst/>
              <a:gdLst/>
              <a:ahLst/>
              <a:cxnLst>
                <a:cxn ang="0">
                  <a:pos x="0" y="54"/>
                </a:cxn>
                <a:cxn ang="0">
                  <a:pos x="11" y="50"/>
                </a:cxn>
                <a:cxn ang="0">
                  <a:pos x="27" y="46"/>
                </a:cxn>
                <a:cxn ang="0">
                  <a:pos x="44" y="46"/>
                </a:cxn>
                <a:cxn ang="0">
                  <a:pos x="55" y="45"/>
                </a:cxn>
                <a:cxn ang="0">
                  <a:pos x="69" y="45"/>
                </a:cxn>
                <a:cxn ang="0">
                  <a:pos x="81" y="43"/>
                </a:cxn>
                <a:cxn ang="0">
                  <a:pos x="93" y="41"/>
                </a:cxn>
                <a:cxn ang="0">
                  <a:pos x="107" y="41"/>
                </a:cxn>
                <a:cxn ang="0">
                  <a:pos x="120" y="40"/>
                </a:cxn>
                <a:cxn ang="0">
                  <a:pos x="128" y="39"/>
                </a:cxn>
                <a:cxn ang="0">
                  <a:pos x="137" y="38"/>
                </a:cxn>
                <a:cxn ang="0">
                  <a:pos x="147" y="39"/>
                </a:cxn>
                <a:cxn ang="0">
                  <a:pos x="156" y="37"/>
                </a:cxn>
                <a:cxn ang="0">
                  <a:pos x="172" y="36"/>
                </a:cxn>
                <a:cxn ang="0">
                  <a:pos x="181" y="33"/>
                </a:cxn>
                <a:cxn ang="0">
                  <a:pos x="192" y="32"/>
                </a:cxn>
                <a:cxn ang="0">
                  <a:pos x="203" y="31"/>
                </a:cxn>
                <a:cxn ang="0">
                  <a:pos x="211" y="30"/>
                </a:cxn>
                <a:cxn ang="0">
                  <a:pos x="223" y="31"/>
                </a:cxn>
                <a:cxn ang="0">
                  <a:pos x="235" y="30"/>
                </a:cxn>
                <a:cxn ang="0">
                  <a:pos x="240" y="30"/>
                </a:cxn>
                <a:cxn ang="0">
                  <a:pos x="244" y="29"/>
                </a:cxn>
                <a:cxn ang="0">
                  <a:pos x="251" y="28"/>
                </a:cxn>
                <a:cxn ang="0">
                  <a:pos x="264" y="26"/>
                </a:cxn>
                <a:cxn ang="0">
                  <a:pos x="274" y="25"/>
                </a:cxn>
                <a:cxn ang="0">
                  <a:pos x="290" y="22"/>
                </a:cxn>
                <a:cxn ang="0">
                  <a:pos x="302" y="20"/>
                </a:cxn>
                <a:cxn ang="0">
                  <a:pos x="315" y="19"/>
                </a:cxn>
                <a:cxn ang="0">
                  <a:pos x="331" y="17"/>
                </a:cxn>
                <a:cxn ang="0">
                  <a:pos x="345" y="16"/>
                </a:cxn>
                <a:cxn ang="0">
                  <a:pos x="358" y="14"/>
                </a:cxn>
                <a:cxn ang="0">
                  <a:pos x="375" y="11"/>
                </a:cxn>
                <a:cxn ang="0">
                  <a:pos x="384" y="9"/>
                </a:cxn>
                <a:cxn ang="0">
                  <a:pos x="385" y="8"/>
                </a:cxn>
                <a:cxn ang="0">
                  <a:pos x="439" y="0"/>
                </a:cxn>
              </a:cxnLst>
              <a:rect l="0" t="0" r="r" b="b"/>
              <a:pathLst>
                <a:path w="439" h="54">
                  <a:moveTo>
                    <a:pt x="0" y="54"/>
                  </a:moveTo>
                  <a:lnTo>
                    <a:pt x="11" y="50"/>
                  </a:lnTo>
                  <a:lnTo>
                    <a:pt x="27" y="46"/>
                  </a:lnTo>
                  <a:lnTo>
                    <a:pt x="44" y="46"/>
                  </a:lnTo>
                  <a:lnTo>
                    <a:pt x="55" y="45"/>
                  </a:lnTo>
                  <a:lnTo>
                    <a:pt x="69" y="45"/>
                  </a:lnTo>
                  <a:lnTo>
                    <a:pt x="81" y="43"/>
                  </a:lnTo>
                  <a:lnTo>
                    <a:pt x="93" y="41"/>
                  </a:lnTo>
                  <a:lnTo>
                    <a:pt x="107" y="41"/>
                  </a:lnTo>
                  <a:lnTo>
                    <a:pt x="120" y="40"/>
                  </a:lnTo>
                  <a:lnTo>
                    <a:pt x="128" y="39"/>
                  </a:lnTo>
                  <a:lnTo>
                    <a:pt x="137" y="38"/>
                  </a:lnTo>
                  <a:lnTo>
                    <a:pt x="147" y="39"/>
                  </a:lnTo>
                  <a:lnTo>
                    <a:pt x="156" y="37"/>
                  </a:lnTo>
                  <a:lnTo>
                    <a:pt x="172" y="36"/>
                  </a:lnTo>
                  <a:lnTo>
                    <a:pt x="181" y="33"/>
                  </a:lnTo>
                  <a:lnTo>
                    <a:pt x="192" y="32"/>
                  </a:lnTo>
                  <a:lnTo>
                    <a:pt x="203" y="31"/>
                  </a:lnTo>
                  <a:lnTo>
                    <a:pt x="211" y="30"/>
                  </a:lnTo>
                  <a:lnTo>
                    <a:pt x="223" y="31"/>
                  </a:lnTo>
                  <a:lnTo>
                    <a:pt x="235" y="30"/>
                  </a:lnTo>
                  <a:lnTo>
                    <a:pt x="240" y="30"/>
                  </a:lnTo>
                  <a:lnTo>
                    <a:pt x="244" y="29"/>
                  </a:lnTo>
                  <a:lnTo>
                    <a:pt x="251" y="28"/>
                  </a:lnTo>
                  <a:lnTo>
                    <a:pt x="264" y="26"/>
                  </a:lnTo>
                  <a:lnTo>
                    <a:pt x="274" y="25"/>
                  </a:lnTo>
                  <a:lnTo>
                    <a:pt x="290" y="22"/>
                  </a:lnTo>
                  <a:lnTo>
                    <a:pt x="302" y="20"/>
                  </a:lnTo>
                  <a:lnTo>
                    <a:pt x="315" y="19"/>
                  </a:lnTo>
                  <a:lnTo>
                    <a:pt x="331" y="17"/>
                  </a:lnTo>
                  <a:lnTo>
                    <a:pt x="345" y="16"/>
                  </a:lnTo>
                  <a:lnTo>
                    <a:pt x="358" y="14"/>
                  </a:lnTo>
                  <a:lnTo>
                    <a:pt x="375" y="11"/>
                  </a:lnTo>
                  <a:lnTo>
                    <a:pt x="384" y="9"/>
                  </a:lnTo>
                  <a:lnTo>
                    <a:pt x="385" y="8"/>
                  </a:lnTo>
                  <a:lnTo>
                    <a:pt x="439" y="0"/>
                  </a:lnTo>
                </a:path>
              </a:pathLst>
            </a:custGeom>
            <a:noFill/>
            <a:ln w="0">
              <a:solidFill>
                <a:srgbClr val="000000"/>
              </a:solidFill>
              <a:prstDash val="solid"/>
              <a:round/>
              <a:headEnd/>
              <a:tailEnd/>
            </a:ln>
          </p:spPr>
          <p:txBody>
            <a:bodyPr/>
            <a:lstStyle/>
            <a:p>
              <a:endParaRPr lang="en-GB"/>
            </a:p>
          </p:txBody>
        </p:sp>
        <p:sp>
          <p:nvSpPr>
            <p:cNvPr id="1456" name="Freeform 2933"/>
            <p:cNvSpPr>
              <a:spLocks/>
            </p:cNvSpPr>
            <p:nvPr/>
          </p:nvSpPr>
          <p:spPr bwMode="auto">
            <a:xfrm>
              <a:off x="4055" y="3065"/>
              <a:ext cx="2" cy="6"/>
            </a:xfrm>
            <a:custGeom>
              <a:avLst/>
              <a:gdLst/>
              <a:ahLst/>
              <a:cxnLst>
                <a:cxn ang="0">
                  <a:pos x="0" y="0"/>
                </a:cxn>
                <a:cxn ang="0">
                  <a:pos x="0" y="3"/>
                </a:cxn>
                <a:cxn ang="0">
                  <a:pos x="3" y="13"/>
                </a:cxn>
              </a:cxnLst>
              <a:rect l="0" t="0" r="r" b="b"/>
              <a:pathLst>
                <a:path w="3" h="13">
                  <a:moveTo>
                    <a:pt x="0" y="0"/>
                  </a:moveTo>
                  <a:lnTo>
                    <a:pt x="0" y="3"/>
                  </a:lnTo>
                  <a:lnTo>
                    <a:pt x="3" y="13"/>
                  </a:lnTo>
                </a:path>
              </a:pathLst>
            </a:custGeom>
            <a:noFill/>
            <a:ln w="0">
              <a:solidFill>
                <a:srgbClr val="000000"/>
              </a:solidFill>
              <a:prstDash val="solid"/>
              <a:round/>
              <a:headEnd/>
              <a:tailEnd/>
            </a:ln>
          </p:spPr>
          <p:txBody>
            <a:bodyPr/>
            <a:lstStyle/>
            <a:p>
              <a:endParaRPr lang="en-GB"/>
            </a:p>
          </p:txBody>
        </p:sp>
        <p:sp>
          <p:nvSpPr>
            <p:cNvPr id="1457" name="Freeform 2934"/>
            <p:cNvSpPr>
              <a:spLocks/>
            </p:cNvSpPr>
            <p:nvPr/>
          </p:nvSpPr>
          <p:spPr bwMode="auto">
            <a:xfrm>
              <a:off x="4009" y="3065"/>
              <a:ext cx="8" cy="9"/>
            </a:xfrm>
            <a:custGeom>
              <a:avLst/>
              <a:gdLst/>
              <a:ahLst/>
              <a:cxnLst>
                <a:cxn ang="0">
                  <a:pos x="14" y="0"/>
                </a:cxn>
                <a:cxn ang="0">
                  <a:pos x="8" y="8"/>
                </a:cxn>
                <a:cxn ang="0">
                  <a:pos x="0" y="16"/>
                </a:cxn>
                <a:cxn ang="0">
                  <a:pos x="0" y="17"/>
                </a:cxn>
              </a:cxnLst>
              <a:rect l="0" t="0" r="r" b="b"/>
              <a:pathLst>
                <a:path w="14" h="17">
                  <a:moveTo>
                    <a:pt x="14" y="0"/>
                  </a:moveTo>
                  <a:lnTo>
                    <a:pt x="8" y="8"/>
                  </a:lnTo>
                  <a:lnTo>
                    <a:pt x="0" y="16"/>
                  </a:lnTo>
                  <a:lnTo>
                    <a:pt x="0" y="17"/>
                  </a:lnTo>
                </a:path>
              </a:pathLst>
            </a:custGeom>
            <a:noFill/>
            <a:ln w="0">
              <a:solidFill>
                <a:srgbClr val="000000"/>
              </a:solidFill>
              <a:prstDash val="solid"/>
              <a:round/>
              <a:headEnd/>
              <a:tailEnd/>
            </a:ln>
          </p:spPr>
          <p:txBody>
            <a:bodyPr/>
            <a:lstStyle/>
            <a:p>
              <a:endParaRPr lang="en-GB"/>
            </a:p>
          </p:txBody>
        </p:sp>
        <p:sp>
          <p:nvSpPr>
            <p:cNvPr id="1458" name="Freeform 2935"/>
            <p:cNvSpPr>
              <a:spLocks/>
            </p:cNvSpPr>
            <p:nvPr/>
          </p:nvSpPr>
          <p:spPr bwMode="auto">
            <a:xfrm>
              <a:off x="4029" y="3064"/>
              <a:ext cx="26" cy="1"/>
            </a:xfrm>
            <a:custGeom>
              <a:avLst/>
              <a:gdLst/>
              <a:ahLst/>
              <a:cxnLst>
                <a:cxn ang="0">
                  <a:pos x="52" y="2"/>
                </a:cxn>
                <a:cxn ang="0">
                  <a:pos x="44" y="2"/>
                </a:cxn>
                <a:cxn ang="0">
                  <a:pos x="35" y="1"/>
                </a:cxn>
                <a:cxn ang="0">
                  <a:pos x="21" y="1"/>
                </a:cxn>
                <a:cxn ang="0">
                  <a:pos x="18" y="1"/>
                </a:cxn>
                <a:cxn ang="0">
                  <a:pos x="3" y="1"/>
                </a:cxn>
                <a:cxn ang="0">
                  <a:pos x="0" y="0"/>
                </a:cxn>
              </a:cxnLst>
              <a:rect l="0" t="0" r="r" b="b"/>
              <a:pathLst>
                <a:path w="52" h="2">
                  <a:moveTo>
                    <a:pt x="52" y="2"/>
                  </a:moveTo>
                  <a:lnTo>
                    <a:pt x="44" y="2"/>
                  </a:lnTo>
                  <a:lnTo>
                    <a:pt x="35" y="1"/>
                  </a:lnTo>
                  <a:lnTo>
                    <a:pt x="21" y="1"/>
                  </a:lnTo>
                  <a:lnTo>
                    <a:pt x="18" y="1"/>
                  </a:lnTo>
                  <a:lnTo>
                    <a:pt x="3" y="1"/>
                  </a:lnTo>
                  <a:lnTo>
                    <a:pt x="0" y="0"/>
                  </a:lnTo>
                </a:path>
              </a:pathLst>
            </a:custGeom>
            <a:noFill/>
            <a:ln w="0">
              <a:solidFill>
                <a:srgbClr val="000000"/>
              </a:solidFill>
              <a:prstDash val="solid"/>
              <a:round/>
              <a:headEnd/>
              <a:tailEnd/>
            </a:ln>
          </p:spPr>
          <p:txBody>
            <a:bodyPr/>
            <a:lstStyle/>
            <a:p>
              <a:endParaRPr lang="en-GB"/>
            </a:p>
          </p:txBody>
        </p:sp>
        <p:sp>
          <p:nvSpPr>
            <p:cNvPr id="1459" name="Line 2936"/>
            <p:cNvSpPr>
              <a:spLocks noChangeShapeType="1"/>
            </p:cNvSpPr>
            <p:nvPr/>
          </p:nvSpPr>
          <p:spPr bwMode="auto">
            <a:xfrm>
              <a:off x="4057" y="3071"/>
              <a:ext cx="6" cy="21"/>
            </a:xfrm>
            <a:prstGeom prst="line">
              <a:avLst/>
            </a:prstGeom>
            <a:noFill/>
            <a:ln w="0">
              <a:solidFill>
                <a:srgbClr val="000000"/>
              </a:solidFill>
              <a:round/>
              <a:headEnd/>
              <a:tailEnd/>
            </a:ln>
          </p:spPr>
          <p:txBody>
            <a:bodyPr/>
            <a:lstStyle/>
            <a:p>
              <a:endParaRPr lang="en-GB"/>
            </a:p>
          </p:txBody>
        </p:sp>
        <p:sp>
          <p:nvSpPr>
            <p:cNvPr id="1460" name="Line 2937"/>
            <p:cNvSpPr>
              <a:spLocks noChangeShapeType="1"/>
            </p:cNvSpPr>
            <p:nvPr/>
          </p:nvSpPr>
          <p:spPr bwMode="auto">
            <a:xfrm flipH="1" flipV="1">
              <a:off x="4071" y="3063"/>
              <a:ext cx="5" cy="10"/>
            </a:xfrm>
            <a:prstGeom prst="line">
              <a:avLst/>
            </a:prstGeom>
            <a:noFill/>
            <a:ln w="0">
              <a:solidFill>
                <a:srgbClr val="000000"/>
              </a:solidFill>
              <a:round/>
              <a:headEnd/>
              <a:tailEnd/>
            </a:ln>
          </p:spPr>
          <p:txBody>
            <a:bodyPr/>
            <a:lstStyle/>
            <a:p>
              <a:endParaRPr lang="en-GB"/>
            </a:p>
          </p:txBody>
        </p:sp>
        <p:sp>
          <p:nvSpPr>
            <p:cNvPr id="1461" name="Freeform 2938"/>
            <p:cNvSpPr>
              <a:spLocks/>
            </p:cNvSpPr>
            <p:nvPr/>
          </p:nvSpPr>
          <p:spPr bwMode="auto">
            <a:xfrm>
              <a:off x="4057" y="3071"/>
              <a:ext cx="19" cy="2"/>
            </a:xfrm>
            <a:custGeom>
              <a:avLst/>
              <a:gdLst/>
              <a:ahLst/>
              <a:cxnLst>
                <a:cxn ang="0">
                  <a:pos x="0" y="0"/>
                </a:cxn>
                <a:cxn ang="0">
                  <a:pos x="13" y="0"/>
                </a:cxn>
                <a:cxn ang="0">
                  <a:pos x="24" y="1"/>
                </a:cxn>
                <a:cxn ang="0">
                  <a:pos x="38" y="2"/>
                </a:cxn>
              </a:cxnLst>
              <a:rect l="0" t="0" r="r" b="b"/>
              <a:pathLst>
                <a:path w="38" h="2">
                  <a:moveTo>
                    <a:pt x="0" y="0"/>
                  </a:moveTo>
                  <a:lnTo>
                    <a:pt x="13" y="0"/>
                  </a:lnTo>
                  <a:lnTo>
                    <a:pt x="24" y="1"/>
                  </a:lnTo>
                  <a:lnTo>
                    <a:pt x="38" y="2"/>
                  </a:lnTo>
                </a:path>
              </a:pathLst>
            </a:custGeom>
            <a:noFill/>
            <a:ln w="0">
              <a:solidFill>
                <a:srgbClr val="000000"/>
              </a:solidFill>
              <a:prstDash val="solid"/>
              <a:round/>
              <a:headEnd/>
              <a:tailEnd/>
            </a:ln>
          </p:spPr>
          <p:txBody>
            <a:bodyPr/>
            <a:lstStyle/>
            <a:p>
              <a:endParaRPr lang="en-GB"/>
            </a:p>
          </p:txBody>
        </p:sp>
        <p:sp>
          <p:nvSpPr>
            <p:cNvPr id="1462" name="Line 2939"/>
            <p:cNvSpPr>
              <a:spLocks noChangeShapeType="1"/>
            </p:cNvSpPr>
            <p:nvPr/>
          </p:nvSpPr>
          <p:spPr bwMode="auto">
            <a:xfrm>
              <a:off x="4088" y="3076"/>
              <a:ext cx="1" cy="5"/>
            </a:xfrm>
            <a:prstGeom prst="line">
              <a:avLst/>
            </a:prstGeom>
            <a:noFill/>
            <a:ln w="0">
              <a:solidFill>
                <a:srgbClr val="000000"/>
              </a:solidFill>
              <a:round/>
              <a:headEnd/>
              <a:tailEnd/>
            </a:ln>
          </p:spPr>
          <p:txBody>
            <a:bodyPr/>
            <a:lstStyle/>
            <a:p>
              <a:endParaRPr lang="en-GB"/>
            </a:p>
          </p:txBody>
        </p:sp>
        <p:sp>
          <p:nvSpPr>
            <p:cNvPr id="1463" name="Freeform 2940"/>
            <p:cNvSpPr>
              <a:spLocks/>
            </p:cNvSpPr>
            <p:nvPr/>
          </p:nvSpPr>
          <p:spPr bwMode="auto">
            <a:xfrm>
              <a:off x="4077" y="3076"/>
              <a:ext cx="11" cy="1"/>
            </a:xfrm>
            <a:custGeom>
              <a:avLst/>
              <a:gdLst/>
              <a:ahLst/>
              <a:cxnLst>
                <a:cxn ang="0">
                  <a:pos x="0" y="0"/>
                </a:cxn>
                <a:cxn ang="0">
                  <a:pos x="7" y="0"/>
                </a:cxn>
                <a:cxn ang="0">
                  <a:pos x="21" y="0"/>
                </a:cxn>
              </a:cxnLst>
              <a:rect l="0" t="0" r="r" b="b"/>
              <a:pathLst>
                <a:path w="21">
                  <a:moveTo>
                    <a:pt x="0" y="0"/>
                  </a:moveTo>
                  <a:lnTo>
                    <a:pt x="7" y="0"/>
                  </a:lnTo>
                  <a:lnTo>
                    <a:pt x="21" y="0"/>
                  </a:lnTo>
                </a:path>
              </a:pathLst>
            </a:custGeom>
            <a:noFill/>
            <a:ln w="0">
              <a:solidFill>
                <a:srgbClr val="000000"/>
              </a:solidFill>
              <a:prstDash val="solid"/>
              <a:round/>
              <a:headEnd/>
              <a:tailEnd/>
            </a:ln>
          </p:spPr>
          <p:txBody>
            <a:bodyPr/>
            <a:lstStyle/>
            <a:p>
              <a:endParaRPr lang="en-GB"/>
            </a:p>
          </p:txBody>
        </p:sp>
        <p:sp>
          <p:nvSpPr>
            <p:cNvPr id="1464" name="Freeform 2941"/>
            <p:cNvSpPr>
              <a:spLocks/>
            </p:cNvSpPr>
            <p:nvPr/>
          </p:nvSpPr>
          <p:spPr bwMode="auto">
            <a:xfrm>
              <a:off x="4089" y="3081"/>
              <a:ext cx="13" cy="15"/>
            </a:xfrm>
            <a:custGeom>
              <a:avLst/>
              <a:gdLst/>
              <a:ahLst/>
              <a:cxnLst>
                <a:cxn ang="0">
                  <a:pos x="0" y="0"/>
                </a:cxn>
                <a:cxn ang="0">
                  <a:pos x="12" y="19"/>
                </a:cxn>
                <a:cxn ang="0">
                  <a:pos x="26" y="31"/>
                </a:cxn>
              </a:cxnLst>
              <a:rect l="0" t="0" r="r" b="b"/>
              <a:pathLst>
                <a:path w="26" h="31">
                  <a:moveTo>
                    <a:pt x="0" y="0"/>
                  </a:moveTo>
                  <a:lnTo>
                    <a:pt x="12" y="19"/>
                  </a:lnTo>
                  <a:lnTo>
                    <a:pt x="26" y="31"/>
                  </a:lnTo>
                </a:path>
              </a:pathLst>
            </a:custGeom>
            <a:noFill/>
            <a:ln w="0">
              <a:solidFill>
                <a:srgbClr val="000000"/>
              </a:solidFill>
              <a:prstDash val="solid"/>
              <a:round/>
              <a:headEnd/>
              <a:tailEnd/>
            </a:ln>
          </p:spPr>
          <p:txBody>
            <a:bodyPr/>
            <a:lstStyle/>
            <a:p>
              <a:endParaRPr lang="en-GB"/>
            </a:p>
          </p:txBody>
        </p:sp>
        <p:sp>
          <p:nvSpPr>
            <p:cNvPr id="1465" name="Line 2942"/>
            <p:cNvSpPr>
              <a:spLocks noChangeShapeType="1"/>
            </p:cNvSpPr>
            <p:nvPr/>
          </p:nvSpPr>
          <p:spPr bwMode="auto">
            <a:xfrm flipH="1">
              <a:off x="4121" y="3085"/>
              <a:ext cx="3" cy="3"/>
            </a:xfrm>
            <a:prstGeom prst="line">
              <a:avLst/>
            </a:prstGeom>
            <a:noFill/>
            <a:ln w="0">
              <a:solidFill>
                <a:srgbClr val="000000"/>
              </a:solidFill>
              <a:round/>
              <a:headEnd/>
              <a:tailEnd/>
            </a:ln>
          </p:spPr>
          <p:txBody>
            <a:bodyPr/>
            <a:lstStyle/>
            <a:p>
              <a:endParaRPr lang="en-GB"/>
            </a:p>
          </p:txBody>
        </p:sp>
        <p:sp>
          <p:nvSpPr>
            <p:cNvPr id="1466" name="Freeform 2943"/>
            <p:cNvSpPr>
              <a:spLocks/>
            </p:cNvSpPr>
            <p:nvPr/>
          </p:nvSpPr>
          <p:spPr bwMode="auto">
            <a:xfrm>
              <a:off x="4089" y="3079"/>
              <a:ext cx="35" cy="6"/>
            </a:xfrm>
            <a:custGeom>
              <a:avLst/>
              <a:gdLst/>
              <a:ahLst/>
              <a:cxnLst>
                <a:cxn ang="0">
                  <a:pos x="0" y="5"/>
                </a:cxn>
                <a:cxn ang="0">
                  <a:pos x="12" y="4"/>
                </a:cxn>
                <a:cxn ang="0">
                  <a:pos x="26" y="0"/>
                </a:cxn>
                <a:cxn ang="0">
                  <a:pos x="38" y="2"/>
                </a:cxn>
                <a:cxn ang="0">
                  <a:pos x="47" y="7"/>
                </a:cxn>
                <a:cxn ang="0">
                  <a:pos x="70" y="13"/>
                </a:cxn>
              </a:cxnLst>
              <a:rect l="0" t="0" r="r" b="b"/>
              <a:pathLst>
                <a:path w="70" h="13">
                  <a:moveTo>
                    <a:pt x="0" y="5"/>
                  </a:moveTo>
                  <a:lnTo>
                    <a:pt x="12" y="4"/>
                  </a:lnTo>
                  <a:lnTo>
                    <a:pt x="26" y="0"/>
                  </a:lnTo>
                  <a:lnTo>
                    <a:pt x="38" y="2"/>
                  </a:lnTo>
                  <a:lnTo>
                    <a:pt x="47" y="7"/>
                  </a:lnTo>
                  <a:lnTo>
                    <a:pt x="70" y="13"/>
                  </a:lnTo>
                </a:path>
              </a:pathLst>
            </a:custGeom>
            <a:noFill/>
            <a:ln w="0">
              <a:solidFill>
                <a:srgbClr val="000000"/>
              </a:solidFill>
              <a:prstDash val="solid"/>
              <a:round/>
              <a:headEnd/>
              <a:tailEnd/>
            </a:ln>
          </p:spPr>
          <p:txBody>
            <a:bodyPr/>
            <a:lstStyle/>
            <a:p>
              <a:endParaRPr lang="en-GB"/>
            </a:p>
          </p:txBody>
        </p:sp>
        <p:sp>
          <p:nvSpPr>
            <p:cNvPr id="1467" name="Freeform 2944"/>
            <p:cNvSpPr>
              <a:spLocks/>
            </p:cNvSpPr>
            <p:nvPr/>
          </p:nvSpPr>
          <p:spPr bwMode="auto">
            <a:xfrm>
              <a:off x="4433" y="3077"/>
              <a:ext cx="13" cy="26"/>
            </a:xfrm>
            <a:custGeom>
              <a:avLst/>
              <a:gdLst/>
              <a:ahLst/>
              <a:cxnLst>
                <a:cxn ang="0">
                  <a:pos x="28" y="0"/>
                </a:cxn>
                <a:cxn ang="0">
                  <a:pos x="19" y="17"/>
                </a:cxn>
                <a:cxn ang="0">
                  <a:pos x="7" y="39"/>
                </a:cxn>
                <a:cxn ang="0">
                  <a:pos x="0" y="51"/>
                </a:cxn>
              </a:cxnLst>
              <a:rect l="0" t="0" r="r" b="b"/>
              <a:pathLst>
                <a:path w="28" h="51">
                  <a:moveTo>
                    <a:pt x="28" y="0"/>
                  </a:moveTo>
                  <a:lnTo>
                    <a:pt x="19" y="17"/>
                  </a:lnTo>
                  <a:lnTo>
                    <a:pt x="7" y="39"/>
                  </a:lnTo>
                  <a:lnTo>
                    <a:pt x="0" y="51"/>
                  </a:lnTo>
                </a:path>
              </a:pathLst>
            </a:custGeom>
            <a:noFill/>
            <a:ln w="0">
              <a:solidFill>
                <a:srgbClr val="000000"/>
              </a:solidFill>
              <a:prstDash val="solid"/>
              <a:round/>
              <a:headEnd/>
              <a:tailEnd/>
            </a:ln>
          </p:spPr>
          <p:txBody>
            <a:bodyPr/>
            <a:lstStyle/>
            <a:p>
              <a:endParaRPr lang="en-GB"/>
            </a:p>
          </p:txBody>
        </p:sp>
        <p:sp>
          <p:nvSpPr>
            <p:cNvPr id="1468" name="Freeform 2945"/>
            <p:cNvSpPr>
              <a:spLocks/>
            </p:cNvSpPr>
            <p:nvPr/>
          </p:nvSpPr>
          <p:spPr bwMode="auto">
            <a:xfrm>
              <a:off x="4351" y="3092"/>
              <a:ext cx="11" cy="14"/>
            </a:xfrm>
            <a:custGeom>
              <a:avLst/>
              <a:gdLst/>
              <a:ahLst/>
              <a:cxnLst>
                <a:cxn ang="0">
                  <a:pos x="20" y="0"/>
                </a:cxn>
                <a:cxn ang="0">
                  <a:pos x="11" y="16"/>
                </a:cxn>
                <a:cxn ang="0">
                  <a:pos x="0" y="27"/>
                </a:cxn>
              </a:cxnLst>
              <a:rect l="0" t="0" r="r" b="b"/>
              <a:pathLst>
                <a:path w="20" h="27">
                  <a:moveTo>
                    <a:pt x="20" y="0"/>
                  </a:moveTo>
                  <a:lnTo>
                    <a:pt x="11" y="16"/>
                  </a:lnTo>
                  <a:lnTo>
                    <a:pt x="0" y="27"/>
                  </a:lnTo>
                </a:path>
              </a:pathLst>
            </a:custGeom>
            <a:noFill/>
            <a:ln w="0">
              <a:solidFill>
                <a:srgbClr val="000000"/>
              </a:solidFill>
              <a:prstDash val="solid"/>
              <a:round/>
              <a:headEnd/>
              <a:tailEnd/>
            </a:ln>
          </p:spPr>
          <p:txBody>
            <a:bodyPr/>
            <a:lstStyle/>
            <a:p>
              <a:endParaRPr lang="en-GB"/>
            </a:p>
          </p:txBody>
        </p:sp>
        <p:sp>
          <p:nvSpPr>
            <p:cNvPr id="1469" name="Freeform 2946"/>
            <p:cNvSpPr>
              <a:spLocks/>
            </p:cNvSpPr>
            <p:nvPr/>
          </p:nvSpPr>
          <p:spPr bwMode="auto">
            <a:xfrm>
              <a:off x="4362" y="3077"/>
              <a:ext cx="84" cy="15"/>
            </a:xfrm>
            <a:custGeom>
              <a:avLst/>
              <a:gdLst/>
              <a:ahLst/>
              <a:cxnLst>
                <a:cxn ang="0">
                  <a:pos x="170" y="0"/>
                </a:cxn>
                <a:cxn ang="0">
                  <a:pos x="161" y="3"/>
                </a:cxn>
                <a:cxn ang="0">
                  <a:pos x="142" y="4"/>
                </a:cxn>
                <a:cxn ang="0">
                  <a:pos x="132" y="6"/>
                </a:cxn>
                <a:cxn ang="0">
                  <a:pos x="126" y="7"/>
                </a:cxn>
                <a:cxn ang="0">
                  <a:pos x="119" y="7"/>
                </a:cxn>
                <a:cxn ang="0">
                  <a:pos x="109" y="7"/>
                </a:cxn>
                <a:cxn ang="0">
                  <a:pos x="101" y="7"/>
                </a:cxn>
                <a:cxn ang="0">
                  <a:pos x="95" y="9"/>
                </a:cxn>
                <a:cxn ang="0">
                  <a:pos x="87" y="11"/>
                </a:cxn>
                <a:cxn ang="0">
                  <a:pos x="77" y="14"/>
                </a:cxn>
                <a:cxn ang="0">
                  <a:pos x="68" y="17"/>
                </a:cxn>
                <a:cxn ang="0">
                  <a:pos x="53" y="19"/>
                </a:cxn>
                <a:cxn ang="0">
                  <a:pos x="44" y="22"/>
                </a:cxn>
                <a:cxn ang="0">
                  <a:pos x="35" y="24"/>
                </a:cxn>
                <a:cxn ang="0">
                  <a:pos x="23" y="26"/>
                </a:cxn>
                <a:cxn ang="0">
                  <a:pos x="0" y="29"/>
                </a:cxn>
              </a:cxnLst>
              <a:rect l="0" t="0" r="r" b="b"/>
              <a:pathLst>
                <a:path w="170" h="29">
                  <a:moveTo>
                    <a:pt x="170" y="0"/>
                  </a:moveTo>
                  <a:lnTo>
                    <a:pt x="161" y="3"/>
                  </a:lnTo>
                  <a:lnTo>
                    <a:pt x="142" y="4"/>
                  </a:lnTo>
                  <a:lnTo>
                    <a:pt x="132" y="6"/>
                  </a:lnTo>
                  <a:lnTo>
                    <a:pt x="126" y="7"/>
                  </a:lnTo>
                  <a:lnTo>
                    <a:pt x="119" y="7"/>
                  </a:lnTo>
                  <a:lnTo>
                    <a:pt x="109" y="7"/>
                  </a:lnTo>
                  <a:lnTo>
                    <a:pt x="101" y="7"/>
                  </a:lnTo>
                  <a:lnTo>
                    <a:pt x="95" y="9"/>
                  </a:lnTo>
                  <a:lnTo>
                    <a:pt x="87" y="11"/>
                  </a:lnTo>
                  <a:lnTo>
                    <a:pt x="77" y="14"/>
                  </a:lnTo>
                  <a:lnTo>
                    <a:pt x="68" y="17"/>
                  </a:lnTo>
                  <a:lnTo>
                    <a:pt x="53" y="19"/>
                  </a:lnTo>
                  <a:lnTo>
                    <a:pt x="44" y="22"/>
                  </a:lnTo>
                  <a:lnTo>
                    <a:pt x="35" y="24"/>
                  </a:lnTo>
                  <a:lnTo>
                    <a:pt x="23" y="26"/>
                  </a:lnTo>
                  <a:lnTo>
                    <a:pt x="0" y="29"/>
                  </a:lnTo>
                </a:path>
              </a:pathLst>
            </a:custGeom>
            <a:noFill/>
            <a:ln w="0">
              <a:solidFill>
                <a:srgbClr val="000000"/>
              </a:solidFill>
              <a:prstDash val="solid"/>
              <a:round/>
              <a:headEnd/>
              <a:tailEnd/>
            </a:ln>
          </p:spPr>
          <p:txBody>
            <a:bodyPr/>
            <a:lstStyle/>
            <a:p>
              <a:endParaRPr lang="en-GB"/>
            </a:p>
          </p:txBody>
        </p:sp>
        <p:sp>
          <p:nvSpPr>
            <p:cNvPr id="1470" name="Line 2947"/>
            <p:cNvSpPr>
              <a:spLocks noChangeShapeType="1"/>
            </p:cNvSpPr>
            <p:nvPr/>
          </p:nvSpPr>
          <p:spPr bwMode="auto">
            <a:xfrm>
              <a:off x="4362" y="3092"/>
              <a:ext cx="1" cy="1"/>
            </a:xfrm>
            <a:prstGeom prst="line">
              <a:avLst/>
            </a:prstGeom>
            <a:noFill/>
            <a:ln w="0">
              <a:solidFill>
                <a:srgbClr val="000000"/>
              </a:solidFill>
              <a:round/>
              <a:headEnd/>
              <a:tailEnd/>
            </a:ln>
          </p:spPr>
          <p:txBody>
            <a:bodyPr/>
            <a:lstStyle/>
            <a:p>
              <a:endParaRPr lang="en-GB"/>
            </a:p>
          </p:txBody>
        </p:sp>
        <p:sp>
          <p:nvSpPr>
            <p:cNvPr id="1471" name="Line 2948"/>
            <p:cNvSpPr>
              <a:spLocks noChangeShapeType="1"/>
            </p:cNvSpPr>
            <p:nvPr/>
          </p:nvSpPr>
          <p:spPr bwMode="auto">
            <a:xfrm flipH="1">
              <a:off x="4007" y="3075"/>
              <a:ext cx="1" cy="1"/>
            </a:xfrm>
            <a:prstGeom prst="line">
              <a:avLst/>
            </a:prstGeom>
            <a:noFill/>
            <a:ln w="0">
              <a:solidFill>
                <a:srgbClr val="000000"/>
              </a:solidFill>
              <a:round/>
              <a:headEnd/>
              <a:tailEnd/>
            </a:ln>
          </p:spPr>
          <p:txBody>
            <a:bodyPr/>
            <a:lstStyle/>
            <a:p>
              <a:endParaRPr lang="en-GB"/>
            </a:p>
          </p:txBody>
        </p:sp>
        <p:sp>
          <p:nvSpPr>
            <p:cNvPr id="1472" name="Freeform 2949"/>
            <p:cNvSpPr>
              <a:spLocks/>
            </p:cNvSpPr>
            <p:nvPr/>
          </p:nvSpPr>
          <p:spPr bwMode="auto">
            <a:xfrm>
              <a:off x="3893" y="3081"/>
              <a:ext cx="14" cy="1"/>
            </a:xfrm>
            <a:custGeom>
              <a:avLst/>
              <a:gdLst/>
              <a:ahLst/>
              <a:cxnLst>
                <a:cxn ang="0">
                  <a:pos x="0" y="1"/>
                </a:cxn>
                <a:cxn ang="0">
                  <a:pos x="17" y="0"/>
                </a:cxn>
                <a:cxn ang="0">
                  <a:pos x="27" y="0"/>
                </a:cxn>
                <a:cxn ang="0">
                  <a:pos x="28" y="0"/>
                </a:cxn>
                <a:cxn ang="0">
                  <a:pos x="28" y="0"/>
                </a:cxn>
              </a:cxnLst>
              <a:rect l="0" t="0" r="r" b="b"/>
              <a:pathLst>
                <a:path w="28" h="1">
                  <a:moveTo>
                    <a:pt x="0" y="1"/>
                  </a:moveTo>
                  <a:lnTo>
                    <a:pt x="17" y="0"/>
                  </a:lnTo>
                  <a:lnTo>
                    <a:pt x="27" y="0"/>
                  </a:lnTo>
                  <a:lnTo>
                    <a:pt x="28" y="0"/>
                  </a:lnTo>
                  <a:lnTo>
                    <a:pt x="28" y="0"/>
                  </a:lnTo>
                </a:path>
              </a:pathLst>
            </a:custGeom>
            <a:noFill/>
            <a:ln w="0">
              <a:solidFill>
                <a:srgbClr val="000000"/>
              </a:solidFill>
              <a:prstDash val="solid"/>
              <a:round/>
              <a:headEnd/>
              <a:tailEnd/>
            </a:ln>
          </p:spPr>
          <p:txBody>
            <a:bodyPr/>
            <a:lstStyle/>
            <a:p>
              <a:endParaRPr lang="en-GB"/>
            </a:p>
          </p:txBody>
        </p:sp>
        <p:sp>
          <p:nvSpPr>
            <p:cNvPr id="1473" name="Freeform 2950"/>
            <p:cNvSpPr>
              <a:spLocks/>
            </p:cNvSpPr>
            <p:nvPr/>
          </p:nvSpPr>
          <p:spPr bwMode="auto">
            <a:xfrm>
              <a:off x="3569" y="3135"/>
              <a:ext cx="1" cy="5"/>
            </a:xfrm>
            <a:custGeom>
              <a:avLst/>
              <a:gdLst/>
              <a:ahLst/>
              <a:cxnLst>
                <a:cxn ang="0">
                  <a:pos x="0" y="0"/>
                </a:cxn>
                <a:cxn ang="0">
                  <a:pos x="0" y="2"/>
                </a:cxn>
                <a:cxn ang="0">
                  <a:pos x="2" y="10"/>
                </a:cxn>
              </a:cxnLst>
              <a:rect l="0" t="0" r="r" b="b"/>
              <a:pathLst>
                <a:path w="2" h="10">
                  <a:moveTo>
                    <a:pt x="0" y="0"/>
                  </a:moveTo>
                  <a:lnTo>
                    <a:pt x="0" y="2"/>
                  </a:lnTo>
                  <a:lnTo>
                    <a:pt x="2" y="10"/>
                  </a:lnTo>
                </a:path>
              </a:pathLst>
            </a:custGeom>
            <a:noFill/>
            <a:ln w="0">
              <a:solidFill>
                <a:srgbClr val="000000"/>
              </a:solidFill>
              <a:prstDash val="solid"/>
              <a:round/>
              <a:headEnd/>
              <a:tailEnd/>
            </a:ln>
          </p:spPr>
          <p:txBody>
            <a:bodyPr/>
            <a:lstStyle/>
            <a:p>
              <a:endParaRPr lang="en-GB"/>
            </a:p>
          </p:txBody>
        </p:sp>
        <p:sp>
          <p:nvSpPr>
            <p:cNvPr id="1474" name="Line 2951"/>
            <p:cNvSpPr>
              <a:spLocks noChangeShapeType="1"/>
            </p:cNvSpPr>
            <p:nvPr/>
          </p:nvSpPr>
          <p:spPr bwMode="auto">
            <a:xfrm flipH="1">
              <a:off x="3488" y="3113"/>
              <a:ext cx="3" cy="6"/>
            </a:xfrm>
            <a:prstGeom prst="line">
              <a:avLst/>
            </a:prstGeom>
            <a:noFill/>
            <a:ln w="0">
              <a:solidFill>
                <a:srgbClr val="000000"/>
              </a:solidFill>
              <a:round/>
              <a:headEnd/>
              <a:tailEnd/>
            </a:ln>
          </p:spPr>
          <p:txBody>
            <a:bodyPr/>
            <a:lstStyle/>
            <a:p>
              <a:endParaRPr lang="en-GB"/>
            </a:p>
          </p:txBody>
        </p:sp>
        <p:sp>
          <p:nvSpPr>
            <p:cNvPr id="1475" name="Freeform 2952"/>
            <p:cNvSpPr>
              <a:spLocks/>
            </p:cNvSpPr>
            <p:nvPr/>
          </p:nvSpPr>
          <p:spPr bwMode="auto">
            <a:xfrm>
              <a:off x="3522" y="3121"/>
              <a:ext cx="47" cy="14"/>
            </a:xfrm>
            <a:custGeom>
              <a:avLst/>
              <a:gdLst/>
              <a:ahLst/>
              <a:cxnLst>
                <a:cxn ang="0">
                  <a:pos x="94" y="27"/>
                </a:cxn>
                <a:cxn ang="0">
                  <a:pos x="82" y="25"/>
                </a:cxn>
                <a:cxn ang="0">
                  <a:pos x="61" y="17"/>
                </a:cxn>
                <a:cxn ang="0">
                  <a:pos x="45" y="15"/>
                </a:cxn>
                <a:cxn ang="0">
                  <a:pos x="35" y="10"/>
                </a:cxn>
                <a:cxn ang="0">
                  <a:pos x="24" y="7"/>
                </a:cxn>
                <a:cxn ang="0">
                  <a:pos x="8" y="2"/>
                </a:cxn>
                <a:cxn ang="0">
                  <a:pos x="0" y="0"/>
                </a:cxn>
              </a:cxnLst>
              <a:rect l="0" t="0" r="r" b="b"/>
              <a:pathLst>
                <a:path w="94" h="27">
                  <a:moveTo>
                    <a:pt x="94" y="27"/>
                  </a:moveTo>
                  <a:lnTo>
                    <a:pt x="82" y="25"/>
                  </a:lnTo>
                  <a:lnTo>
                    <a:pt x="61" y="17"/>
                  </a:lnTo>
                  <a:lnTo>
                    <a:pt x="45" y="15"/>
                  </a:lnTo>
                  <a:lnTo>
                    <a:pt x="35" y="10"/>
                  </a:lnTo>
                  <a:lnTo>
                    <a:pt x="24" y="7"/>
                  </a:lnTo>
                  <a:lnTo>
                    <a:pt x="8" y="2"/>
                  </a:lnTo>
                  <a:lnTo>
                    <a:pt x="0" y="0"/>
                  </a:lnTo>
                </a:path>
              </a:pathLst>
            </a:custGeom>
            <a:noFill/>
            <a:ln w="0">
              <a:solidFill>
                <a:srgbClr val="000000"/>
              </a:solidFill>
              <a:prstDash val="solid"/>
              <a:round/>
              <a:headEnd/>
              <a:tailEnd/>
            </a:ln>
          </p:spPr>
          <p:txBody>
            <a:bodyPr/>
            <a:lstStyle/>
            <a:p>
              <a:endParaRPr lang="en-GB"/>
            </a:p>
          </p:txBody>
        </p:sp>
        <p:sp>
          <p:nvSpPr>
            <p:cNvPr id="1476" name="Line 2953"/>
            <p:cNvSpPr>
              <a:spLocks noChangeShapeType="1"/>
            </p:cNvSpPr>
            <p:nvPr/>
          </p:nvSpPr>
          <p:spPr bwMode="auto">
            <a:xfrm flipH="1">
              <a:off x="3452" y="3112"/>
              <a:ext cx="1" cy="1"/>
            </a:xfrm>
            <a:prstGeom prst="line">
              <a:avLst/>
            </a:prstGeom>
            <a:noFill/>
            <a:ln w="0">
              <a:solidFill>
                <a:srgbClr val="000000"/>
              </a:solidFill>
              <a:round/>
              <a:headEnd/>
              <a:tailEnd/>
            </a:ln>
          </p:spPr>
          <p:txBody>
            <a:bodyPr/>
            <a:lstStyle/>
            <a:p>
              <a:endParaRPr lang="en-GB"/>
            </a:p>
          </p:txBody>
        </p:sp>
        <p:sp>
          <p:nvSpPr>
            <p:cNvPr id="1477" name="Freeform 2954"/>
            <p:cNvSpPr>
              <a:spLocks/>
            </p:cNvSpPr>
            <p:nvPr/>
          </p:nvSpPr>
          <p:spPr bwMode="auto">
            <a:xfrm>
              <a:off x="3468" y="3112"/>
              <a:ext cx="23" cy="4"/>
            </a:xfrm>
            <a:custGeom>
              <a:avLst/>
              <a:gdLst/>
              <a:ahLst/>
              <a:cxnLst>
                <a:cxn ang="0">
                  <a:pos x="48" y="1"/>
                </a:cxn>
                <a:cxn ang="0">
                  <a:pos x="33" y="8"/>
                </a:cxn>
                <a:cxn ang="0">
                  <a:pos x="24" y="6"/>
                </a:cxn>
                <a:cxn ang="0">
                  <a:pos x="17" y="1"/>
                </a:cxn>
                <a:cxn ang="0">
                  <a:pos x="10" y="7"/>
                </a:cxn>
                <a:cxn ang="0">
                  <a:pos x="0" y="0"/>
                </a:cxn>
              </a:cxnLst>
              <a:rect l="0" t="0" r="r" b="b"/>
              <a:pathLst>
                <a:path w="48" h="8">
                  <a:moveTo>
                    <a:pt x="48" y="1"/>
                  </a:moveTo>
                  <a:lnTo>
                    <a:pt x="33" y="8"/>
                  </a:lnTo>
                  <a:lnTo>
                    <a:pt x="24" y="6"/>
                  </a:lnTo>
                  <a:lnTo>
                    <a:pt x="17" y="1"/>
                  </a:lnTo>
                  <a:lnTo>
                    <a:pt x="10" y="7"/>
                  </a:lnTo>
                  <a:lnTo>
                    <a:pt x="0" y="0"/>
                  </a:lnTo>
                </a:path>
              </a:pathLst>
            </a:custGeom>
            <a:noFill/>
            <a:ln w="0">
              <a:solidFill>
                <a:srgbClr val="000000"/>
              </a:solidFill>
              <a:prstDash val="solid"/>
              <a:round/>
              <a:headEnd/>
              <a:tailEnd/>
            </a:ln>
          </p:spPr>
          <p:txBody>
            <a:bodyPr/>
            <a:lstStyle/>
            <a:p>
              <a:endParaRPr lang="en-GB"/>
            </a:p>
          </p:txBody>
        </p:sp>
        <p:sp>
          <p:nvSpPr>
            <p:cNvPr id="1478" name="Line 2955"/>
            <p:cNvSpPr>
              <a:spLocks noChangeShapeType="1"/>
            </p:cNvSpPr>
            <p:nvPr/>
          </p:nvSpPr>
          <p:spPr bwMode="auto">
            <a:xfrm>
              <a:off x="3567" y="3121"/>
              <a:ext cx="1" cy="3"/>
            </a:xfrm>
            <a:prstGeom prst="line">
              <a:avLst/>
            </a:prstGeom>
            <a:noFill/>
            <a:ln w="0">
              <a:solidFill>
                <a:srgbClr val="000000"/>
              </a:solidFill>
              <a:round/>
              <a:headEnd/>
              <a:tailEnd/>
            </a:ln>
          </p:spPr>
          <p:txBody>
            <a:bodyPr/>
            <a:lstStyle/>
            <a:p>
              <a:endParaRPr lang="en-GB"/>
            </a:p>
          </p:txBody>
        </p:sp>
        <p:sp>
          <p:nvSpPr>
            <p:cNvPr id="1479" name="Freeform 2956"/>
            <p:cNvSpPr>
              <a:spLocks/>
            </p:cNvSpPr>
            <p:nvPr/>
          </p:nvSpPr>
          <p:spPr bwMode="auto">
            <a:xfrm>
              <a:off x="3453" y="3111"/>
              <a:ext cx="13" cy="1"/>
            </a:xfrm>
            <a:custGeom>
              <a:avLst/>
              <a:gdLst/>
              <a:ahLst/>
              <a:cxnLst>
                <a:cxn ang="0">
                  <a:pos x="27" y="1"/>
                </a:cxn>
                <a:cxn ang="0">
                  <a:pos x="16" y="0"/>
                </a:cxn>
                <a:cxn ang="0">
                  <a:pos x="0" y="2"/>
                </a:cxn>
              </a:cxnLst>
              <a:rect l="0" t="0" r="r" b="b"/>
              <a:pathLst>
                <a:path w="27" h="2">
                  <a:moveTo>
                    <a:pt x="27" y="1"/>
                  </a:moveTo>
                  <a:lnTo>
                    <a:pt x="16" y="0"/>
                  </a:lnTo>
                  <a:lnTo>
                    <a:pt x="0" y="2"/>
                  </a:lnTo>
                </a:path>
              </a:pathLst>
            </a:custGeom>
            <a:noFill/>
            <a:ln w="0">
              <a:solidFill>
                <a:srgbClr val="000000"/>
              </a:solidFill>
              <a:prstDash val="solid"/>
              <a:round/>
              <a:headEnd/>
              <a:tailEnd/>
            </a:ln>
          </p:spPr>
          <p:txBody>
            <a:bodyPr/>
            <a:lstStyle/>
            <a:p>
              <a:endParaRPr lang="en-GB"/>
            </a:p>
          </p:txBody>
        </p:sp>
        <p:sp>
          <p:nvSpPr>
            <p:cNvPr id="1480" name="Line 2957"/>
            <p:cNvSpPr>
              <a:spLocks noChangeShapeType="1"/>
            </p:cNvSpPr>
            <p:nvPr/>
          </p:nvSpPr>
          <p:spPr bwMode="auto">
            <a:xfrm flipH="1">
              <a:off x="3566" y="3121"/>
              <a:ext cx="1" cy="1"/>
            </a:xfrm>
            <a:prstGeom prst="line">
              <a:avLst/>
            </a:prstGeom>
            <a:noFill/>
            <a:ln w="0">
              <a:solidFill>
                <a:srgbClr val="000000"/>
              </a:solidFill>
              <a:round/>
              <a:headEnd/>
              <a:tailEnd/>
            </a:ln>
          </p:spPr>
          <p:txBody>
            <a:bodyPr/>
            <a:lstStyle/>
            <a:p>
              <a:endParaRPr lang="en-GB"/>
            </a:p>
          </p:txBody>
        </p:sp>
        <p:sp>
          <p:nvSpPr>
            <p:cNvPr id="1481" name="Line 2958"/>
            <p:cNvSpPr>
              <a:spLocks noChangeShapeType="1"/>
            </p:cNvSpPr>
            <p:nvPr/>
          </p:nvSpPr>
          <p:spPr bwMode="auto">
            <a:xfrm flipH="1">
              <a:off x="4005" y="3077"/>
              <a:ext cx="1" cy="2"/>
            </a:xfrm>
            <a:prstGeom prst="line">
              <a:avLst/>
            </a:prstGeom>
            <a:noFill/>
            <a:ln w="0">
              <a:solidFill>
                <a:srgbClr val="000000"/>
              </a:solidFill>
              <a:round/>
              <a:headEnd/>
              <a:tailEnd/>
            </a:ln>
          </p:spPr>
          <p:txBody>
            <a:bodyPr/>
            <a:lstStyle/>
            <a:p>
              <a:endParaRPr lang="en-GB"/>
            </a:p>
          </p:txBody>
        </p:sp>
        <p:sp>
          <p:nvSpPr>
            <p:cNvPr id="1482" name="Freeform 2959"/>
            <p:cNvSpPr>
              <a:spLocks/>
            </p:cNvSpPr>
            <p:nvPr/>
          </p:nvSpPr>
          <p:spPr bwMode="auto">
            <a:xfrm>
              <a:off x="3966" y="3077"/>
              <a:ext cx="40" cy="10"/>
            </a:xfrm>
            <a:custGeom>
              <a:avLst/>
              <a:gdLst/>
              <a:ahLst/>
              <a:cxnLst>
                <a:cxn ang="0">
                  <a:pos x="80" y="0"/>
                </a:cxn>
                <a:cxn ang="0">
                  <a:pos x="72" y="0"/>
                </a:cxn>
                <a:cxn ang="0">
                  <a:pos x="64" y="2"/>
                </a:cxn>
                <a:cxn ang="0">
                  <a:pos x="49" y="6"/>
                </a:cxn>
                <a:cxn ang="0">
                  <a:pos x="37" y="11"/>
                </a:cxn>
                <a:cxn ang="0">
                  <a:pos x="21" y="14"/>
                </a:cxn>
                <a:cxn ang="0">
                  <a:pos x="0" y="18"/>
                </a:cxn>
                <a:cxn ang="0">
                  <a:pos x="0" y="18"/>
                </a:cxn>
              </a:cxnLst>
              <a:rect l="0" t="0" r="r" b="b"/>
              <a:pathLst>
                <a:path w="80" h="18">
                  <a:moveTo>
                    <a:pt x="80" y="0"/>
                  </a:moveTo>
                  <a:lnTo>
                    <a:pt x="72" y="0"/>
                  </a:lnTo>
                  <a:lnTo>
                    <a:pt x="64" y="2"/>
                  </a:lnTo>
                  <a:lnTo>
                    <a:pt x="49" y="6"/>
                  </a:lnTo>
                  <a:lnTo>
                    <a:pt x="37" y="11"/>
                  </a:lnTo>
                  <a:lnTo>
                    <a:pt x="21" y="14"/>
                  </a:lnTo>
                  <a:lnTo>
                    <a:pt x="0" y="18"/>
                  </a:lnTo>
                  <a:lnTo>
                    <a:pt x="0" y="18"/>
                  </a:lnTo>
                </a:path>
              </a:pathLst>
            </a:custGeom>
            <a:noFill/>
            <a:ln w="0">
              <a:solidFill>
                <a:srgbClr val="000000"/>
              </a:solidFill>
              <a:prstDash val="solid"/>
              <a:round/>
              <a:headEnd/>
              <a:tailEnd/>
            </a:ln>
          </p:spPr>
          <p:txBody>
            <a:bodyPr/>
            <a:lstStyle/>
            <a:p>
              <a:endParaRPr lang="en-GB"/>
            </a:p>
          </p:txBody>
        </p:sp>
        <p:sp>
          <p:nvSpPr>
            <p:cNvPr id="1483" name="Line 2960"/>
            <p:cNvSpPr>
              <a:spLocks noChangeShapeType="1"/>
            </p:cNvSpPr>
            <p:nvPr/>
          </p:nvSpPr>
          <p:spPr bwMode="auto">
            <a:xfrm>
              <a:off x="3186" y="3197"/>
              <a:ext cx="3" cy="5"/>
            </a:xfrm>
            <a:prstGeom prst="line">
              <a:avLst/>
            </a:prstGeom>
            <a:noFill/>
            <a:ln w="0">
              <a:solidFill>
                <a:srgbClr val="000000"/>
              </a:solidFill>
              <a:round/>
              <a:headEnd/>
              <a:tailEnd/>
            </a:ln>
          </p:spPr>
          <p:txBody>
            <a:bodyPr/>
            <a:lstStyle/>
            <a:p>
              <a:endParaRPr lang="en-GB"/>
            </a:p>
          </p:txBody>
        </p:sp>
        <p:sp>
          <p:nvSpPr>
            <p:cNvPr id="1484" name="Line 2961"/>
            <p:cNvSpPr>
              <a:spLocks noChangeShapeType="1"/>
            </p:cNvSpPr>
            <p:nvPr/>
          </p:nvSpPr>
          <p:spPr bwMode="auto">
            <a:xfrm flipH="1">
              <a:off x="3399" y="3151"/>
              <a:ext cx="1" cy="2"/>
            </a:xfrm>
            <a:prstGeom prst="line">
              <a:avLst/>
            </a:prstGeom>
            <a:noFill/>
            <a:ln w="0">
              <a:solidFill>
                <a:srgbClr val="000000"/>
              </a:solidFill>
              <a:round/>
              <a:headEnd/>
              <a:tailEnd/>
            </a:ln>
          </p:spPr>
          <p:txBody>
            <a:bodyPr/>
            <a:lstStyle/>
            <a:p>
              <a:endParaRPr lang="en-GB"/>
            </a:p>
          </p:txBody>
        </p:sp>
        <p:sp>
          <p:nvSpPr>
            <p:cNvPr id="1485" name="Freeform 2962"/>
            <p:cNvSpPr>
              <a:spLocks/>
            </p:cNvSpPr>
            <p:nvPr/>
          </p:nvSpPr>
          <p:spPr bwMode="auto">
            <a:xfrm>
              <a:off x="3186" y="3167"/>
              <a:ext cx="177" cy="30"/>
            </a:xfrm>
            <a:custGeom>
              <a:avLst/>
              <a:gdLst/>
              <a:ahLst/>
              <a:cxnLst>
                <a:cxn ang="0">
                  <a:pos x="0" y="59"/>
                </a:cxn>
                <a:cxn ang="0">
                  <a:pos x="32" y="59"/>
                </a:cxn>
                <a:cxn ang="0">
                  <a:pos x="68" y="57"/>
                </a:cxn>
                <a:cxn ang="0">
                  <a:pos x="107" y="53"/>
                </a:cxn>
                <a:cxn ang="0">
                  <a:pos x="151" y="48"/>
                </a:cxn>
                <a:cxn ang="0">
                  <a:pos x="172" y="44"/>
                </a:cxn>
                <a:cxn ang="0">
                  <a:pos x="198" y="40"/>
                </a:cxn>
                <a:cxn ang="0">
                  <a:pos x="237" y="34"/>
                </a:cxn>
                <a:cxn ang="0">
                  <a:pos x="265" y="29"/>
                </a:cxn>
                <a:cxn ang="0">
                  <a:pos x="270" y="28"/>
                </a:cxn>
                <a:cxn ang="0">
                  <a:pos x="292" y="22"/>
                </a:cxn>
                <a:cxn ang="0">
                  <a:pos x="330" y="13"/>
                </a:cxn>
                <a:cxn ang="0">
                  <a:pos x="356" y="0"/>
                </a:cxn>
              </a:cxnLst>
              <a:rect l="0" t="0" r="r" b="b"/>
              <a:pathLst>
                <a:path w="356" h="59">
                  <a:moveTo>
                    <a:pt x="0" y="59"/>
                  </a:moveTo>
                  <a:lnTo>
                    <a:pt x="32" y="59"/>
                  </a:lnTo>
                  <a:lnTo>
                    <a:pt x="68" y="57"/>
                  </a:lnTo>
                  <a:lnTo>
                    <a:pt x="107" y="53"/>
                  </a:lnTo>
                  <a:lnTo>
                    <a:pt x="151" y="48"/>
                  </a:lnTo>
                  <a:lnTo>
                    <a:pt x="172" y="44"/>
                  </a:lnTo>
                  <a:lnTo>
                    <a:pt x="198" y="40"/>
                  </a:lnTo>
                  <a:lnTo>
                    <a:pt x="237" y="34"/>
                  </a:lnTo>
                  <a:lnTo>
                    <a:pt x="265" y="29"/>
                  </a:lnTo>
                  <a:lnTo>
                    <a:pt x="270" y="28"/>
                  </a:lnTo>
                  <a:lnTo>
                    <a:pt x="292" y="22"/>
                  </a:lnTo>
                  <a:lnTo>
                    <a:pt x="330" y="13"/>
                  </a:lnTo>
                  <a:lnTo>
                    <a:pt x="356" y="0"/>
                  </a:lnTo>
                </a:path>
              </a:pathLst>
            </a:custGeom>
            <a:noFill/>
            <a:ln w="0">
              <a:solidFill>
                <a:srgbClr val="000000"/>
              </a:solidFill>
              <a:prstDash val="solid"/>
              <a:round/>
              <a:headEnd/>
              <a:tailEnd/>
            </a:ln>
          </p:spPr>
          <p:txBody>
            <a:bodyPr/>
            <a:lstStyle/>
            <a:p>
              <a:endParaRPr lang="en-GB"/>
            </a:p>
          </p:txBody>
        </p:sp>
        <p:sp>
          <p:nvSpPr>
            <p:cNvPr id="1486" name="Freeform 2963"/>
            <p:cNvSpPr>
              <a:spLocks/>
            </p:cNvSpPr>
            <p:nvPr/>
          </p:nvSpPr>
          <p:spPr bwMode="auto">
            <a:xfrm>
              <a:off x="3182" y="3192"/>
              <a:ext cx="4" cy="5"/>
            </a:xfrm>
            <a:custGeom>
              <a:avLst/>
              <a:gdLst/>
              <a:ahLst/>
              <a:cxnLst>
                <a:cxn ang="0">
                  <a:pos x="0" y="0"/>
                </a:cxn>
                <a:cxn ang="0">
                  <a:pos x="5" y="6"/>
                </a:cxn>
                <a:cxn ang="0">
                  <a:pos x="7" y="8"/>
                </a:cxn>
              </a:cxnLst>
              <a:rect l="0" t="0" r="r" b="b"/>
              <a:pathLst>
                <a:path w="7" h="8">
                  <a:moveTo>
                    <a:pt x="0" y="0"/>
                  </a:moveTo>
                  <a:lnTo>
                    <a:pt x="5" y="6"/>
                  </a:lnTo>
                  <a:lnTo>
                    <a:pt x="7" y="8"/>
                  </a:lnTo>
                </a:path>
              </a:pathLst>
            </a:custGeom>
            <a:noFill/>
            <a:ln w="0">
              <a:solidFill>
                <a:srgbClr val="000000"/>
              </a:solidFill>
              <a:prstDash val="solid"/>
              <a:round/>
              <a:headEnd/>
              <a:tailEnd/>
            </a:ln>
          </p:spPr>
          <p:txBody>
            <a:bodyPr/>
            <a:lstStyle/>
            <a:p>
              <a:endParaRPr lang="en-GB"/>
            </a:p>
          </p:txBody>
        </p:sp>
        <p:sp>
          <p:nvSpPr>
            <p:cNvPr id="1487" name="Line 2964"/>
            <p:cNvSpPr>
              <a:spLocks noChangeShapeType="1"/>
            </p:cNvSpPr>
            <p:nvPr/>
          </p:nvSpPr>
          <p:spPr bwMode="auto">
            <a:xfrm>
              <a:off x="3182" y="3192"/>
              <a:ext cx="1" cy="1"/>
            </a:xfrm>
            <a:prstGeom prst="line">
              <a:avLst/>
            </a:prstGeom>
            <a:noFill/>
            <a:ln w="0">
              <a:solidFill>
                <a:srgbClr val="000000"/>
              </a:solidFill>
              <a:round/>
              <a:headEnd/>
              <a:tailEnd/>
            </a:ln>
          </p:spPr>
          <p:txBody>
            <a:bodyPr/>
            <a:lstStyle/>
            <a:p>
              <a:endParaRPr lang="en-GB"/>
            </a:p>
          </p:txBody>
        </p:sp>
        <p:sp>
          <p:nvSpPr>
            <p:cNvPr id="1488" name="Freeform 2965"/>
            <p:cNvSpPr>
              <a:spLocks/>
            </p:cNvSpPr>
            <p:nvPr/>
          </p:nvSpPr>
          <p:spPr bwMode="auto">
            <a:xfrm>
              <a:off x="3087" y="3186"/>
              <a:ext cx="4" cy="7"/>
            </a:xfrm>
            <a:custGeom>
              <a:avLst/>
              <a:gdLst/>
              <a:ahLst/>
              <a:cxnLst>
                <a:cxn ang="0">
                  <a:pos x="0" y="0"/>
                </a:cxn>
                <a:cxn ang="0">
                  <a:pos x="2" y="4"/>
                </a:cxn>
                <a:cxn ang="0">
                  <a:pos x="9" y="13"/>
                </a:cxn>
              </a:cxnLst>
              <a:rect l="0" t="0" r="r" b="b"/>
              <a:pathLst>
                <a:path w="9" h="13">
                  <a:moveTo>
                    <a:pt x="0" y="0"/>
                  </a:moveTo>
                  <a:lnTo>
                    <a:pt x="2" y="4"/>
                  </a:lnTo>
                  <a:lnTo>
                    <a:pt x="9" y="13"/>
                  </a:lnTo>
                </a:path>
              </a:pathLst>
            </a:custGeom>
            <a:noFill/>
            <a:ln w="0">
              <a:solidFill>
                <a:srgbClr val="000000"/>
              </a:solidFill>
              <a:prstDash val="solid"/>
              <a:round/>
              <a:headEnd/>
              <a:tailEnd/>
            </a:ln>
          </p:spPr>
          <p:txBody>
            <a:bodyPr/>
            <a:lstStyle/>
            <a:p>
              <a:endParaRPr lang="en-GB"/>
            </a:p>
          </p:txBody>
        </p:sp>
        <p:sp>
          <p:nvSpPr>
            <p:cNvPr id="1489" name="Freeform 2966"/>
            <p:cNvSpPr>
              <a:spLocks/>
            </p:cNvSpPr>
            <p:nvPr/>
          </p:nvSpPr>
          <p:spPr bwMode="auto">
            <a:xfrm>
              <a:off x="3087" y="3185"/>
              <a:ext cx="95" cy="9"/>
            </a:xfrm>
            <a:custGeom>
              <a:avLst/>
              <a:gdLst/>
              <a:ahLst/>
              <a:cxnLst>
                <a:cxn ang="0">
                  <a:pos x="191" y="16"/>
                </a:cxn>
                <a:cxn ang="0">
                  <a:pos x="185" y="16"/>
                </a:cxn>
                <a:cxn ang="0">
                  <a:pos x="176" y="17"/>
                </a:cxn>
                <a:cxn ang="0">
                  <a:pos x="169" y="17"/>
                </a:cxn>
                <a:cxn ang="0">
                  <a:pos x="166" y="18"/>
                </a:cxn>
                <a:cxn ang="0">
                  <a:pos x="164" y="18"/>
                </a:cxn>
                <a:cxn ang="0">
                  <a:pos x="159" y="18"/>
                </a:cxn>
                <a:cxn ang="0">
                  <a:pos x="156" y="18"/>
                </a:cxn>
                <a:cxn ang="0">
                  <a:pos x="153" y="18"/>
                </a:cxn>
                <a:cxn ang="0">
                  <a:pos x="150" y="19"/>
                </a:cxn>
                <a:cxn ang="0">
                  <a:pos x="134" y="19"/>
                </a:cxn>
                <a:cxn ang="0">
                  <a:pos x="125" y="20"/>
                </a:cxn>
                <a:cxn ang="0">
                  <a:pos x="118" y="20"/>
                </a:cxn>
                <a:cxn ang="0">
                  <a:pos x="117" y="20"/>
                </a:cxn>
                <a:cxn ang="0">
                  <a:pos x="110" y="19"/>
                </a:cxn>
                <a:cxn ang="0">
                  <a:pos x="105" y="18"/>
                </a:cxn>
                <a:cxn ang="0">
                  <a:pos x="104" y="18"/>
                </a:cxn>
                <a:cxn ang="0">
                  <a:pos x="95" y="17"/>
                </a:cxn>
                <a:cxn ang="0">
                  <a:pos x="90" y="17"/>
                </a:cxn>
                <a:cxn ang="0">
                  <a:pos x="91" y="17"/>
                </a:cxn>
                <a:cxn ang="0">
                  <a:pos x="78" y="15"/>
                </a:cxn>
                <a:cxn ang="0">
                  <a:pos x="76" y="15"/>
                </a:cxn>
                <a:cxn ang="0">
                  <a:pos x="67" y="12"/>
                </a:cxn>
                <a:cxn ang="0">
                  <a:pos x="64" y="12"/>
                </a:cxn>
                <a:cxn ang="0">
                  <a:pos x="56" y="9"/>
                </a:cxn>
                <a:cxn ang="0">
                  <a:pos x="54" y="7"/>
                </a:cxn>
                <a:cxn ang="0">
                  <a:pos x="50" y="5"/>
                </a:cxn>
                <a:cxn ang="0">
                  <a:pos x="47" y="4"/>
                </a:cxn>
                <a:cxn ang="0">
                  <a:pos x="42" y="3"/>
                </a:cxn>
                <a:cxn ang="0">
                  <a:pos x="40" y="2"/>
                </a:cxn>
                <a:cxn ang="0">
                  <a:pos x="37" y="0"/>
                </a:cxn>
                <a:cxn ang="0">
                  <a:pos x="31" y="0"/>
                </a:cxn>
                <a:cxn ang="0">
                  <a:pos x="27" y="2"/>
                </a:cxn>
                <a:cxn ang="0">
                  <a:pos x="20" y="2"/>
                </a:cxn>
                <a:cxn ang="0">
                  <a:pos x="16" y="3"/>
                </a:cxn>
                <a:cxn ang="0">
                  <a:pos x="13" y="3"/>
                </a:cxn>
                <a:cxn ang="0">
                  <a:pos x="4" y="4"/>
                </a:cxn>
                <a:cxn ang="0">
                  <a:pos x="2" y="4"/>
                </a:cxn>
                <a:cxn ang="0">
                  <a:pos x="0" y="4"/>
                </a:cxn>
              </a:cxnLst>
              <a:rect l="0" t="0" r="r" b="b"/>
              <a:pathLst>
                <a:path w="191" h="20">
                  <a:moveTo>
                    <a:pt x="191" y="16"/>
                  </a:moveTo>
                  <a:lnTo>
                    <a:pt x="185" y="16"/>
                  </a:lnTo>
                  <a:lnTo>
                    <a:pt x="176" y="17"/>
                  </a:lnTo>
                  <a:lnTo>
                    <a:pt x="169" y="17"/>
                  </a:lnTo>
                  <a:lnTo>
                    <a:pt x="166" y="18"/>
                  </a:lnTo>
                  <a:lnTo>
                    <a:pt x="164" y="18"/>
                  </a:lnTo>
                  <a:lnTo>
                    <a:pt x="159" y="18"/>
                  </a:lnTo>
                  <a:lnTo>
                    <a:pt x="156" y="18"/>
                  </a:lnTo>
                  <a:lnTo>
                    <a:pt x="153" y="18"/>
                  </a:lnTo>
                  <a:lnTo>
                    <a:pt x="150" y="19"/>
                  </a:lnTo>
                  <a:lnTo>
                    <a:pt x="134" y="19"/>
                  </a:lnTo>
                  <a:lnTo>
                    <a:pt x="125" y="20"/>
                  </a:lnTo>
                  <a:lnTo>
                    <a:pt x="118" y="20"/>
                  </a:lnTo>
                  <a:lnTo>
                    <a:pt x="117" y="20"/>
                  </a:lnTo>
                  <a:lnTo>
                    <a:pt x="110" y="19"/>
                  </a:lnTo>
                  <a:lnTo>
                    <a:pt x="105" y="18"/>
                  </a:lnTo>
                  <a:lnTo>
                    <a:pt x="104" y="18"/>
                  </a:lnTo>
                  <a:lnTo>
                    <a:pt x="95" y="17"/>
                  </a:lnTo>
                  <a:lnTo>
                    <a:pt x="90" y="17"/>
                  </a:lnTo>
                  <a:lnTo>
                    <a:pt x="91" y="17"/>
                  </a:lnTo>
                  <a:lnTo>
                    <a:pt x="78" y="15"/>
                  </a:lnTo>
                  <a:lnTo>
                    <a:pt x="76" y="15"/>
                  </a:lnTo>
                  <a:lnTo>
                    <a:pt x="67" y="12"/>
                  </a:lnTo>
                  <a:lnTo>
                    <a:pt x="64" y="12"/>
                  </a:lnTo>
                  <a:lnTo>
                    <a:pt x="56" y="9"/>
                  </a:lnTo>
                  <a:lnTo>
                    <a:pt x="54" y="7"/>
                  </a:lnTo>
                  <a:lnTo>
                    <a:pt x="50" y="5"/>
                  </a:lnTo>
                  <a:lnTo>
                    <a:pt x="47" y="4"/>
                  </a:lnTo>
                  <a:lnTo>
                    <a:pt x="42" y="3"/>
                  </a:lnTo>
                  <a:lnTo>
                    <a:pt x="40" y="2"/>
                  </a:lnTo>
                  <a:lnTo>
                    <a:pt x="37" y="0"/>
                  </a:lnTo>
                  <a:lnTo>
                    <a:pt x="31" y="0"/>
                  </a:lnTo>
                  <a:lnTo>
                    <a:pt x="27" y="2"/>
                  </a:lnTo>
                  <a:lnTo>
                    <a:pt x="20" y="2"/>
                  </a:lnTo>
                  <a:lnTo>
                    <a:pt x="16" y="3"/>
                  </a:lnTo>
                  <a:lnTo>
                    <a:pt x="13" y="3"/>
                  </a:lnTo>
                  <a:lnTo>
                    <a:pt x="4" y="4"/>
                  </a:lnTo>
                  <a:lnTo>
                    <a:pt x="2" y="4"/>
                  </a:lnTo>
                  <a:lnTo>
                    <a:pt x="0" y="4"/>
                  </a:lnTo>
                </a:path>
              </a:pathLst>
            </a:custGeom>
            <a:noFill/>
            <a:ln w="0">
              <a:solidFill>
                <a:srgbClr val="000000"/>
              </a:solidFill>
              <a:prstDash val="solid"/>
              <a:round/>
              <a:headEnd/>
              <a:tailEnd/>
            </a:ln>
          </p:spPr>
          <p:txBody>
            <a:bodyPr/>
            <a:lstStyle/>
            <a:p>
              <a:endParaRPr lang="en-GB"/>
            </a:p>
          </p:txBody>
        </p:sp>
        <p:sp>
          <p:nvSpPr>
            <p:cNvPr id="1490" name="Line 2967"/>
            <p:cNvSpPr>
              <a:spLocks noChangeShapeType="1"/>
            </p:cNvSpPr>
            <p:nvPr/>
          </p:nvSpPr>
          <p:spPr bwMode="auto">
            <a:xfrm>
              <a:off x="3087" y="3186"/>
              <a:ext cx="1" cy="1"/>
            </a:xfrm>
            <a:prstGeom prst="line">
              <a:avLst/>
            </a:prstGeom>
            <a:noFill/>
            <a:ln w="0">
              <a:solidFill>
                <a:srgbClr val="000000"/>
              </a:solidFill>
              <a:round/>
              <a:headEnd/>
              <a:tailEnd/>
            </a:ln>
          </p:spPr>
          <p:txBody>
            <a:bodyPr/>
            <a:lstStyle/>
            <a:p>
              <a:endParaRPr lang="en-GB"/>
            </a:p>
          </p:txBody>
        </p:sp>
        <p:sp>
          <p:nvSpPr>
            <p:cNvPr id="1491" name="Line 2968"/>
            <p:cNvSpPr>
              <a:spLocks noChangeShapeType="1"/>
            </p:cNvSpPr>
            <p:nvPr/>
          </p:nvSpPr>
          <p:spPr bwMode="auto">
            <a:xfrm>
              <a:off x="3173" y="3178"/>
              <a:ext cx="9" cy="14"/>
            </a:xfrm>
            <a:prstGeom prst="line">
              <a:avLst/>
            </a:prstGeom>
            <a:noFill/>
            <a:ln w="0">
              <a:solidFill>
                <a:srgbClr val="000000"/>
              </a:solidFill>
              <a:round/>
              <a:headEnd/>
              <a:tailEnd/>
            </a:ln>
          </p:spPr>
          <p:txBody>
            <a:bodyPr/>
            <a:lstStyle/>
            <a:p>
              <a:endParaRPr lang="en-GB"/>
            </a:p>
          </p:txBody>
        </p:sp>
        <p:sp>
          <p:nvSpPr>
            <p:cNvPr id="1492" name="Line 2969"/>
            <p:cNvSpPr>
              <a:spLocks noChangeShapeType="1"/>
            </p:cNvSpPr>
            <p:nvPr/>
          </p:nvSpPr>
          <p:spPr bwMode="auto">
            <a:xfrm flipH="1">
              <a:off x="3403" y="3141"/>
              <a:ext cx="3" cy="5"/>
            </a:xfrm>
            <a:prstGeom prst="line">
              <a:avLst/>
            </a:prstGeom>
            <a:noFill/>
            <a:ln w="0">
              <a:solidFill>
                <a:srgbClr val="000000"/>
              </a:solidFill>
              <a:round/>
              <a:headEnd/>
              <a:tailEnd/>
            </a:ln>
          </p:spPr>
          <p:txBody>
            <a:bodyPr/>
            <a:lstStyle/>
            <a:p>
              <a:endParaRPr lang="en-GB"/>
            </a:p>
          </p:txBody>
        </p:sp>
        <p:sp>
          <p:nvSpPr>
            <p:cNvPr id="1493" name="Freeform 2970"/>
            <p:cNvSpPr>
              <a:spLocks/>
            </p:cNvSpPr>
            <p:nvPr/>
          </p:nvSpPr>
          <p:spPr bwMode="auto">
            <a:xfrm>
              <a:off x="3173" y="3158"/>
              <a:ext cx="181" cy="20"/>
            </a:xfrm>
            <a:custGeom>
              <a:avLst/>
              <a:gdLst/>
              <a:ahLst/>
              <a:cxnLst>
                <a:cxn ang="0">
                  <a:pos x="0" y="39"/>
                </a:cxn>
                <a:cxn ang="0">
                  <a:pos x="22" y="36"/>
                </a:cxn>
                <a:cxn ang="0">
                  <a:pos x="44" y="34"/>
                </a:cxn>
                <a:cxn ang="0">
                  <a:pos x="74" y="34"/>
                </a:cxn>
                <a:cxn ang="0">
                  <a:pos x="100" y="31"/>
                </a:cxn>
                <a:cxn ang="0">
                  <a:pos x="147" y="31"/>
                </a:cxn>
                <a:cxn ang="0">
                  <a:pos x="172" y="27"/>
                </a:cxn>
                <a:cxn ang="0">
                  <a:pos x="206" y="23"/>
                </a:cxn>
                <a:cxn ang="0">
                  <a:pos x="228" y="21"/>
                </a:cxn>
                <a:cxn ang="0">
                  <a:pos x="256" y="17"/>
                </a:cxn>
                <a:cxn ang="0">
                  <a:pos x="291" y="11"/>
                </a:cxn>
                <a:cxn ang="0">
                  <a:pos x="296" y="11"/>
                </a:cxn>
                <a:cxn ang="0">
                  <a:pos x="328" y="7"/>
                </a:cxn>
                <a:cxn ang="0">
                  <a:pos x="363" y="0"/>
                </a:cxn>
              </a:cxnLst>
              <a:rect l="0" t="0" r="r" b="b"/>
              <a:pathLst>
                <a:path w="363" h="39">
                  <a:moveTo>
                    <a:pt x="0" y="39"/>
                  </a:moveTo>
                  <a:lnTo>
                    <a:pt x="22" y="36"/>
                  </a:lnTo>
                  <a:lnTo>
                    <a:pt x="44" y="34"/>
                  </a:lnTo>
                  <a:lnTo>
                    <a:pt x="74" y="34"/>
                  </a:lnTo>
                  <a:lnTo>
                    <a:pt x="100" y="31"/>
                  </a:lnTo>
                  <a:lnTo>
                    <a:pt x="147" y="31"/>
                  </a:lnTo>
                  <a:lnTo>
                    <a:pt x="172" y="27"/>
                  </a:lnTo>
                  <a:lnTo>
                    <a:pt x="206" y="23"/>
                  </a:lnTo>
                  <a:lnTo>
                    <a:pt x="228" y="21"/>
                  </a:lnTo>
                  <a:lnTo>
                    <a:pt x="256" y="17"/>
                  </a:lnTo>
                  <a:lnTo>
                    <a:pt x="291" y="11"/>
                  </a:lnTo>
                  <a:lnTo>
                    <a:pt x="296" y="11"/>
                  </a:lnTo>
                  <a:lnTo>
                    <a:pt x="328" y="7"/>
                  </a:lnTo>
                  <a:lnTo>
                    <a:pt x="363" y="0"/>
                  </a:lnTo>
                </a:path>
              </a:pathLst>
            </a:custGeom>
            <a:noFill/>
            <a:ln w="0">
              <a:solidFill>
                <a:srgbClr val="000000"/>
              </a:solidFill>
              <a:prstDash val="solid"/>
              <a:round/>
              <a:headEnd/>
              <a:tailEnd/>
            </a:ln>
          </p:spPr>
          <p:txBody>
            <a:bodyPr/>
            <a:lstStyle/>
            <a:p>
              <a:endParaRPr lang="en-GB"/>
            </a:p>
          </p:txBody>
        </p:sp>
        <p:sp>
          <p:nvSpPr>
            <p:cNvPr id="1494" name="Line 2971"/>
            <p:cNvSpPr>
              <a:spLocks noChangeShapeType="1"/>
            </p:cNvSpPr>
            <p:nvPr/>
          </p:nvSpPr>
          <p:spPr bwMode="auto">
            <a:xfrm flipH="1">
              <a:off x="2829" y="3168"/>
              <a:ext cx="2" cy="4"/>
            </a:xfrm>
            <a:prstGeom prst="line">
              <a:avLst/>
            </a:prstGeom>
            <a:noFill/>
            <a:ln w="0">
              <a:solidFill>
                <a:srgbClr val="000000"/>
              </a:solidFill>
              <a:round/>
              <a:headEnd/>
              <a:tailEnd/>
            </a:ln>
          </p:spPr>
          <p:txBody>
            <a:bodyPr/>
            <a:lstStyle/>
            <a:p>
              <a:endParaRPr lang="en-GB"/>
            </a:p>
          </p:txBody>
        </p:sp>
        <p:sp>
          <p:nvSpPr>
            <p:cNvPr id="1495" name="Freeform 2972"/>
            <p:cNvSpPr>
              <a:spLocks/>
            </p:cNvSpPr>
            <p:nvPr/>
          </p:nvSpPr>
          <p:spPr bwMode="auto">
            <a:xfrm>
              <a:off x="2729" y="3168"/>
              <a:ext cx="102" cy="19"/>
            </a:xfrm>
            <a:custGeom>
              <a:avLst/>
              <a:gdLst/>
              <a:ahLst/>
              <a:cxnLst>
                <a:cxn ang="0">
                  <a:pos x="202" y="0"/>
                </a:cxn>
                <a:cxn ang="0">
                  <a:pos x="195" y="4"/>
                </a:cxn>
                <a:cxn ang="0">
                  <a:pos x="189" y="9"/>
                </a:cxn>
                <a:cxn ang="0">
                  <a:pos x="182" y="14"/>
                </a:cxn>
                <a:cxn ang="0">
                  <a:pos x="175" y="17"/>
                </a:cxn>
                <a:cxn ang="0">
                  <a:pos x="169" y="21"/>
                </a:cxn>
                <a:cxn ang="0">
                  <a:pos x="156" y="26"/>
                </a:cxn>
                <a:cxn ang="0">
                  <a:pos x="150" y="26"/>
                </a:cxn>
                <a:cxn ang="0">
                  <a:pos x="147" y="25"/>
                </a:cxn>
                <a:cxn ang="0">
                  <a:pos x="136" y="26"/>
                </a:cxn>
                <a:cxn ang="0">
                  <a:pos x="125" y="26"/>
                </a:cxn>
                <a:cxn ang="0">
                  <a:pos x="119" y="28"/>
                </a:cxn>
                <a:cxn ang="0">
                  <a:pos x="110" y="34"/>
                </a:cxn>
                <a:cxn ang="0">
                  <a:pos x="107" y="32"/>
                </a:cxn>
                <a:cxn ang="0">
                  <a:pos x="103" y="31"/>
                </a:cxn>
                <a:cxn ang="0">
                  <a:pos x="96" y="32"/>
                </a:cxn>
                <a:cxn ang="0">
                  <a:pos x="94" y="34"/>
                </a:cxn>
                <a:cxn ang="0">
                  <a:pos x="90" y="37"/>
                </a:cxn>
                <a:cxn ang="0">
                  <a:pos x="88" y="38"/>
                </a:cxn>
                <a:cxn ang="0">
                  <a:pos x="81" y="38"/>
                </a:cxn>
                <a:cxn ang="0">
                  <a:pos x="70" y="36"/>
                </a:cxn>
                <a:cxn ang="0">
                  <a:pos x="60" y="36"/>
                </a:cxn>
                <a:cxn ang="0">
                  <a:pos x="53" y="35"/>
                </a:cxn>
                <a:cxn ang="0">
                  <a:pos x="42" y="35"/>
                </a:cxn>
                <a:cxn ang="0">
                  <a:pos x="36" y="34"/>
                </a:cxn>
                <a:cxn ang="0">
                  <a:pos x="29" y="31"/>
                </a:cxn>
                <a:cxn ang="0">
                  <a:pos x="19" y="29"/>
                </a:cxn>
                <a:cxn ang="0">
                  <a:pos x="8" y="29"/>
                </a:cxn>
                <a:cxn ang="0">
                  <a:pos x="0" y="29"/>
                </a:cxn>
              </a:cxnLst>
              <a:rect l="0" t="0" r="r" b="b"/>
              <a:pathLst>
                <a:path w="202" h="38">
                  <a:moveTo>
                    <a:pt x="202" y="0"/>
                  </a:moveTo>
                  <a:lnTo>
                    <a:pt x="195" y="4"/>
                  </a:lnTo>
                  <a:lnTo>
                    <a:pt x="189" y="9"/>
                  </a:lnTo>
                  <a:lnTo>
                    <a:pt x="182" y="14"/>
                  </a:lnTo>
                  <a:lnTo>
                    <a:pt x="175" y="17"/>
                  </a:lnTo>
                  <a:lnTo>
                    <a:pt x="169" y="21"/>
                  </a:lnTo>
                  <a:lnTo>
                    <a:pt x="156" y="26"/>
                  </a:lnTo>
                  <a:lnTo>
                    <a:pt x="150" y="26"/>
                  </a:lnTo>
                  <a:lnTo>
                    <a:pt x="147" y="25"/>
                  </a:lnTo>
                  <a:lnTo>
                    <a:pt x="136" y="26"/>
                  </a:lnTo>
                  <a:lnTo>
                    <a:pt x="125" y="26"/>
                  </a:lnTo>
                  <a:lnTo>
                    <a:pt x="119" y="28"/>
                  </a:lnTo>
                  <a:lnTo>
                    <a:pt x="110" y="34"/>
                  </a:lnTo>
                  <a:lnTo>
                    <a:pt x="107" y="32"/>
                  </a:lnTo>
                  <a:lnTo>
                    <a:pt x="103" y="31"/>
                  </a:lnTo>
                  <a:lnTo>
                    <a:pt x="96" y="32"/>
                  </a:lnTo>
                  <a:lnTo>
                    <a:pt x="94" y="34"/>
                  </a:lnTo>
                  <a:lnTo>
                    <a:pt x="90" y="37"/>
                  </a:lnTo>
                  <a:lnTo>
                    <a:pt x="88" y="38"/>
                  </a:lnTo>
                  <a:lnTo>
                    <a:pt x="81" y="38"/>
                  </a:lnTo>
                  <a:lnTo>
                    <a:pt x="70" y="36"/>
                  </a:lnTo>
                  <a:lnTo>
                    <a:pt x="60" y="36"/>
                  </a:lnTo>
                  <a:lnTo>
                    <a:pt x="53" y="35"/>
                  </a:lnTo>
                  <a:lnTo>
                    <a:pt x="42" y="35"/>
                  </a:lnTo>
                  <a:lnTo>
                    <a:pt x="36" y="34"/>
                  </a:lnTo>
                  <a:lnTo>
                    <a:pt x="29" y="31"/>
                  </a:lnTo>
                  <a:lnTo>
                    <a:pt x="19" y="29"/>
                  </a:lnTo>
                  <a:lnTo>
                    <a:pt x="8" y="29"/>
                  </a:lnTo>
                  <a:lnTo>
                    <a:pt x="0" y="29"/>
                  </a:lnTo>
                </a:path>
              </a:pathLst>
            </a:custGeom>
            <a:noFill/>
            <a:ln w="0">
              <a:solidFill>
                <a:srgbClr val="000000"/>
              </a:solidFill>
              <a:prstDash val="solid"/>
              <a:round/>
              <a:headEnd/>
              <a:tailEnd/>
            </a:ln>
          </p:spPr>
          <p:txBody>
            <a:bodyPr/>
            <a:lstStyle/>
            <a:p>
              <a:endParaRPr lang="en-GB"/>
            </a:p>
          </p:txBody>
        </p:sp>
        <p:sp>
          <p:nvSpPr>
            <p:cNvPr id="1496" name="Freeform 2973"/>
            <p:cNvSpPr>
              <a:spLocks/>
            </p:cNvSpPr>
            <p:nvPr/>
          </p:nvSpPr>
          <p:spPr bwMode="auto">
            <a:xfrm>
              <a:off x="2778" y="3195"/>
              <a:ext cx="10" cy="16"/>
            </a:xfrm>
            <a:custGeom>
              <a:avLst/>
              <a:gdLst/>
              <a:ahLst/>
              <a:cxnLst>
                <a:cxn ang="0">
                  <a:pos x="21" y="0"/>
                </a:cxn>
                <a:cxn ang="0">
                  <a:pos x="13" y="12"/>
                </a:cxn>
                <a:cxn ang="0">
                  <a:pos x="9" y="20"/>
                </a:cxn>
                <a:cxn ang="0">
                  <a:pos x="5" y="25"/>
                </a:cxn>
                <a:cxn ang="0">
                  <a:pos x="0" y="33"/>
                </a:cxn>
              </a:cxnLst>
              <a:rect l="0" t="0" r="r" b="b"/>
              <a:pathLst>
                <a:path w="21" h="33">
                  <a:moveTo>
                    <a:pt x="21" y="0"/>
                  </a:moveTo>
                  <a:lnTo>
                    <a:pt x="13" y="12"/>
                  </a:lnTo>
                  <a:lnTo>
                    <a:pt x="9" y="20"/>
                  </a:lnTo>
                  <a:lnTo>
                    <a:pt x="5" y="25"/>
                  </a:lnTo>
                  <a:lnTo>
                    <a:pt x="0" y="33"/>
                  </a:lnTo>
                </a:path>
              </a:pathLst>
            </a:custGeom>
            <a:noFill/>
            <a:ln w="0">
              <a:solidFill>
                <a:srgbClr val="000000"/>
              </a:solidFill>
              <a:prstDash val="solid"/>
              <a:round/>
              <a:headEnd/>
              <a:tailEnd/>
            </a:ln>
          </p:spPr>
          <p:txBody>
            <a:bodyPr/>
            <a:lstStyle/>
            <a:p>
              <a:endParaRPr lang="en-GB"/>
            </a:p>
          </p:txBody>
        </p:sp>
        <p:sp>
          <p:nvSpPr>
            <p:cNvPr id="1497" name="Freeform 2974"/>
            <p:cNvSpPr>
              <a:spLocks/>
            </p:cNvSpPr>
            <p:nvPr/>
          </p:nvSpPr>
          <p:spPr bwMode="auto">
            <a:xfrm>
              <a:off x="2729" y="3183"/>
              <a:ext cx="59" cy="15"/>
            </a:xfrm>
            <a:custGeom>
              <a:avLst/>
              <a:gdLst/>
              <a:ahLst/>
              <a:cxnLst>
                <a:cxn ang="0">
                  <a:pos x="118" y="24"/>
                </a:cxn>
                <a:cxn ang="0">
                  <a:pos x="114" y="28"/>
                </a:cxn>
                <a:cxn ang="0">
                  <a:pos x="110" y="27"/>
                </a:cxn>
                <a:cxn ang="0">
                  <a:pos x="107" y="28"/>
                </a:cxn>
                <a:cxn ang="0">
                  <a:pos x="105" y="29"/>
                </a:cxn>
                <a:cxn ang="0">
                  <a:pos x="102" y="29"/>
                </a:cxn>
                <a:cxn ang="0">
                  <a:pos x="96" y="29"/>
                </a:cxn>
                <a:cxn ang="0">
                  <a:pos x="93" y="28"/>
                </a:cxn>
                <a:cxn ang="0">
                  <a:pos x="90" y="28"/>
                </a:cxn>
                <a:cxn ang="0">
                  <a:pos x="88" y="27"/>
                </a:cxn>
                <a:cxn ang="0">
                  <a:pos x="84" y="26"/>
                </a:cxn>
                <a:cxn ang="0">
                  <a:pos x="81" y="26"/>
                </a:cxn>
                <a:cxn ang="0">
                  <a:pos x="79" y="27"/>
                </a:cxn>
                <a:cxn ang="0">
                  <a:pos x="75" y="26"/>
                </a:cxn>
                <a:cxn ang="0">
                  <a:pos x="70" y="27"/>
                </a:cxn>
                <a:cxn ang="0">
                  <a:pos x="67" y="29"/>
                </a:cxn>
                <a:cxn ang="0">
                  <a:pos x="64" y="28"/>
                </a:cxn>
                <a:cxn ang="0">
                  <a:pos x="62" y="26"/>
                </a:cxn>
                <a:cxn ang="0">
                  <a:pos x="56" y="29"/>
                </a:cxn>
                <a:cxn ang="0">
                  <a:pos x="53" y="31"/>
                </a:cxn>
                <a:cxn ang="0">
                  <a:pos x="49" y="28"/>
                </a:cxn>
                <a:cxn ang="0">
                  <a:pos x="41" y="23"/>
                </a:cxn>
                <a:cxn ang="0">
                  <a:pos x="36" y="18"/>
                </a:cxn>
                <a:cxn ang="0">
                  <a:pos x="29" y="11"/>
                </a:cxn>
                <a:cxn ang="0">
                  <a:pos x="25" y="8"/>
                </a:cxn>
                <a:cxn ang="0">
                  <a:pos x="20" y="5"/>
                </a:cxn>
                <a:cxn ang="0">
                  <a:pos x="17" y="3"/>
                </a:cxn>
                <a:cxn ang="0">
                  <a:pos x="8" y="2"/>
                </a:cxn>
                <a:cxn ang="0">
                  <a:pos x="4" y="2"/>
                </a:cxn>
                <a:cxn ang="0">
                  <a:pos x="0" y="0"/>
                </a:cxn>
              </a:cxnLst>
              <a:rect l="0" t="0" r="r" b="b"/>
              <a:pathLst>
                <a:path w="118" h="31">
                  <a:moveTo>
                    <a:pt x="118" y="24"/>
                  </a:moveTo>
                  <a:lnTo>
                    <a:pt x="114" y="28"/>
                  </a:lnTo>
                  <a:lnTo>
                    <a:pt x="110" y="27"/>
                  </a:lnTo>
                  <a:lnTo>
                    <a:pt x="107" y="28"/>
                  </a:lnTo>
                  <a:lnTo>
                    <a:pt x="105" y="29"/>
                  </a:lnTo>
                  <a:lnTo>
                    <a:pt x="102" y="29"/>
                  </a:lnTo>
                  <a:lnTo>
                    <a:pt x="96" y="29"/>
                  </a:lnTo>
                  <a:lnTo>
                    <a:pt x="93" y="28"/>
                  </a:lnTo>
                  <a:lnTo>
                    <a:pt x="90" y="28"/>
                  </a:lnTo>
                  <a:lnTo>
                    <a:pt x="88" y="27"/>
                  </a:lnTo>
                  <a:lnTo>
                    <a:pt x="84" y="26"/>
                  </a:lnTo>
                  <a:lnTo>
                    <a:pt x="81" y="26"/>
                  </a:lnTo>
                  <a:lnTo>
                    <a:pt x="79" y="27"/>
                  </a:lnTo>
                  <a:lnTo>
                    <a:pt x="75" y="26"/>
                  </a:lnTo>
                  <a:lnTo>
                    <a:pt x="70" y="27"/>
                  </a:lnTo>
                  <a:lnTo>
                    <a:pt x="67" y="29"/>
                  </a:lnTo>
                  <a:lnTo>
                    <a:pt x="64" y="28"/>
                  </a:lnTo>
                  <a:lnTo>
                    <a:pt x="62" y="26"/>
                  </a:lnTo>
                  <a:lnTo>
                    <a:pt x="56" y="29"/>
                  </a:lnTo>
                  <a:lnTo>
                    <a:pt x="53" y="31"/>
                  </a:lnTo>
                  <a:lnTo>
                    <a:pt x="49" y="28"/>
                  </a:lnTo>
                  <a:lnTo>
                    <a:pt x="41" y="23"/>
                  </a:lnTo>
                  <a:lnTo>
                    <a:pt x="36" y="18"/>
                  </a:lnTo>
                  <a:lnTo>
                    <a:pt x="29" y="11"/>
                  </a:lnTo>
                  <a:lnTo>
                    <a:pt x="25" y="8"/>
                  </a:lnTo>
                  <a:lnTo>
                    <a:pt x="20" y="5"/>
                  </a:lnTo>
                  <a:lnTo>
                    <a:pt x="17" y="3"/>
                  </a:lnTo>
                  <a:lnTo>
                    <a:pt x="8" y="2"/>
                  </a:lnTo>
                  <a:lnTo>
                    <a:pt x="4" y="2"/>
                  </a:lnTo>
                  <a:lnTo>
                    <a:pt x="0" y="0"/>
                  </a:lnTo>
                </a:path>
              </a:pathLst>
            </a:custGeom>
            <a:noFill/>
            <a:ln w="0">
              <a:solidFill>
                <a:srgbClr val="000000"/>
              </a:solidFill>
              <a:prstDash val="solid"/>
              <a:round/>
              <a:headEnd/>
              <a:tailEnd/>
            </a:ln>
          </p:spPr>
          <p:txBody>
            <a:bodyPr/>
            <a:lstStyle/>
            <a:p>
              <a:endParaRPr lang="en-GB"/>
            </a:p>
          </p:txBody>
        </p:sp>
        <p:sp>
          <p:nvSpPr>
            <p:cNvPr id="1498" name="Freeform 2975"/>
            <p:cNvSpPr>
              <a:spLocks/>
            </p:cNvSpPr>
            <p:nvPr/>
          </p:nvSpPr>
          <p:spPr bwMode="auto">
            <a:xfrm>
              <a:off x="2711" y="3176"/>
              <a:ext cx="18" cy="7"/>
            </a:xfrm>
            <a:custGeom>
              <a:avLst/>
              <a:gdLst/>
              <a:ahLst/>
              <a:cxnLst>
                <a:cxn ang="0">
                  <a:pos x="37" y="15"/>
                </a:cxn>
                <a:cxn ang="0">
                  <a:pos x="35" y="13"/>
                </a:cxn>
                <a:cxn ang="0">
                  <a:pos x="27" y="12"/>
                </a:cxn>
                <a:cxn ang="0">
                  <a:pos x="20" y="11"/>
                </a:cxn>
                <a:cxn ang="0">
                  <a:pos x="13" y="8"/>
                </a:cxn>
                <a:cxn ang="0">
                  <a:pos x="6" y="4"/>
                </a:cxn>
                <a:cxn ang="0">
                  <a:pos x="0" y="0"/>
                </a:cxn>
              </a:cxnLst>
              <a:rect l="0" t="0" r="r" b="b"/>
              <a:pathLst>
                <a:path w="37" h="15">
                  <a:moveTo>
                    <a:pt x="37" y="15"/>
                  </a:moveTo>
                  <a:lnTo>
                    <a:pt x="35" y="13"/>
                  </a:lnTo>
                  <a:lnTo>
                    <a:pt x="27" y="12"/>
                  </a:lnTo>
                  <a:lnTo>
                    <a:pt x="20" y="11"/>
                  </a:lnTo>
                  <a:lnTo>
                    <a:pt x="13" y="8"/>
                  </a:lnTo>
                  <a:lnTo>
                    <a:pt x="6" y="4"/>
                  </a:lnTo>
                  <a:lnTo>
                    <a:pt x="0" y="0"/>
                  </a:lnTo>
                </a:path>
              </a:pathLst>
            </a:custGeom>
            <a:noFill/>
            <a:ln w="0">
              <a:solidFill>
                <a:srgbClr val="000000"/>
              </a:solidFill>
              <a:prstDash val="solid"/>
              <a:round/>
              <a:headEnd/>
              <a:tailEnd/>
            </a:ln>
          </p:spPr>
          <p:txBody>
            <a:bodyPr/>
            <a:lstStyle/>
            <a:p>
              <a:endParaRPr lang="en-GB"/>
            </a:p>
          </p:txBody>
        </p:sp>
        <p:sp>
          <p:nvSpPr>
            <p:cNvPr id="1499" name="Line 2976"/>
            <p:cNvSpPr>
              <a:spLocks noChangeShapeType="1"/>
            </p:cNvSpPr>
            <p:nvPr/>
          </p:nvSpPr>
          <p:spPr bwMode="auto">
            <a:xfrm>
              <a:off x="3085" y="3185"/>
              <a:ext cx="2" cy="1"/>
            </a:xfrm>
            <a:prstGeom prst="line">
              <a:avLst/>
            </a:prstGeom>
            <a:noFill/>
            <a:ln w="0">
              <a:solidFill>
                <a:srgbClr val="000000"/>
              </a:solidFill>
              <a:round/>
              <a:headEnd/>
              <a:tailEnd/>
            </a:ln>
          </p:spPr>
          <p:txBody>
            <a:bodyPr/>
            <a:lstStyle/>
            <a:p>
              <a:endParaRPr lang="en-GB"/>
            </a:p>
          </p:txBody>
        </p:sp>
        <p:sp>
          <p:nvSpPr>
            <p:cNvPr id="1500" name="Line 2977"/>
            <p:cNvSpPr>
              <a:spLocks noChangeShapeType="1"/>
            </p:cNvSpPr>
            <p:nvPr/>
          </p:nvSpPr>
          <p:spPr bwMode="auto">
            <a:xfrm>
              <a:off x="2957" y="3180"/>
              <a:ext cx="1" cy="2"/>
            </a:xfrm>
            <a:prstGeom prst="line">
              <a:avLst/>
            </a:prstGeom>
            <a:noFill/>
            <a:ln w="0">
              <a:solidFill>
                <a:srgbClr val="000000"/>
              </a:solidFill>
              <a:round/>
              <a:headEnd/>
              <a:tailEnd/>
            </a:ln>
          </p:spPr>
          <p:txBody>
            <a:bodyPr/>
            <a:lstStyle/>
            <a:p>
              <a:endParaRPr lang="en-GB"/>
            </a:p>
          </p:txBody>
        </p:sp>
        <p:sp>
          <p:nvSpPr>
            <p:cNvPr id="1501" name="Freeform 2978"/>
            <p:cNvSpPr>
              <a:spLocks/>
            </p:cNvSpPr>
            <p:nvPr/>
          </p:nvSpPr>
          <p:spPr bwMode="auto">
            <a:xfrm>
              <a:off x="2957" y="3180"/>
              <a:ext cx="128" cy="14"/>
            </a:xfrm>
            <a:custGeom>
              <a:avLst/>
              <a:gdLst/>
              <a:ahLst/>
              <a:cxnLst>
                <a:cxn ang="0">
                  <a:pos x="257" y="8"/>
                </a:cxn>
                <a:cxn ang="0">
                  <a:pos x="249" y="10"/>
                </a:cxn>
                <a:cxn ang="0">
                  <a:pos x="246" y="10"/>
                </a:cxn>
                <a:cxn ang="0">
                  <a:pos x="234" y="13"/>
                </a:cxn>
                <a:cxn ang="0">
                  <a:pos x="222" y="18"/>
                </a:cxn>
                <a:cxn ang="0">
                  <a:pos x="220" y="18"/>
                </a:cxn>
                <a:cxn ang="0">
                  <a:pos x="217" y="19"/>
                </a:cxn>
                <a:cxn ang="0">
                  <a:pos x="207" y="23"/>
                </a:cxn>
                <a:cxn ang="0">
                  <a:pos x="203" y="23"/>
                </a:cxn>
                <a:cxn ang="0">
                  <a:pos x="195" y="25"/>
                </a:cxn>
                <a:cxn ang="0">
                  <a:pos x="187" y="26"/>
                </a:cxn>
                <a:cxn ang="0">
                  <a:pos x="183" y="26"/>
                </a:cxn>
                <a:cxn ang="0">
                  <a:pos x="176" y="27"/>
                </a:cxn>
                <a:cxn ang="0">
                  <a:pos x="167" y="27"/>
                </a:cxn>
                <a:cxn ang="0">
                  <a:pos x="156" y="27"/>
                </a:cxn>
                <a:cxn ang="0">
                  <a:pos x="145" y="26"/>
                </a:cxn>
                <a:cxn ang="0">
                  <a:pos x="133" y="24"/>
                </a:cxn>
                <a:cxn ang="0">
                  <a:pos x="111" y="20"/>
                </a:cxn>
                <a:cxn ang="0">
                  <a:pos x="100" y="19"/>
                </a:cxn>
                <a:cxn ang="0">
                  <a:pos x="94" y="18"/>
                </a:cxn>
                <a:cxn ang="0">
                  <a:pos x="92" y="18"/>
                </a:cxn>
                <a:cxn ang="0">
                  <a:pos x="80" y="16"/>
                </a:cxn>
                <a:cxn ang="0">
                  <a:pos x="73" y="16"/>
                </a:cxn>
                <a:cxn ang="0">
                  <a:pos x="65" y="14"/>
                </a:cxn>
                <a:cxn ang="0">
                  <a:pos x="48" y="13"/>
                </a:cxn>
                <a:cxn ang="0">
                  <a:pos x="32" y="12"/>
                </a:cxn>
                <a:cxn ang="0">
                  <a:pos x="29" y="11"/>
                </a:cxn>
                <a:cxn ang="0">
                  <a:pos x="27" y="11"/>
                </a:cxn>
                <a:cxn ang="0">
                  <a:pos x="22" y="8"/>
                </a:cxn>
                <a:cxn ang="0">
                  <a:pos x="13" y="4"/>
                </a:cxn>
                <a:cxn ang="0">
                  <a:pos x="4" y="0"/>
                </a:cxn>
                <a:cxn ang="0">
                  <a:pos x="0" y="0"/>
                </a:cxn>
              </a:cxnLst>
              <a:rect l="0" t="0" r="r" b="b"/>
              <a:pathLst>
                <a:path w="257" h="27">
                  <a:moveTo>
                    <a:pt x="257" y="8"/>
                  </a:moveTo>
                  <a:lnTo>
                    <a:pt x="249" y="10"/>
                  </a:lnTo>
                  <a:lnTo>
                    <a:pt x="246" y="10"/>
                  </a:lnTo>
                  <a:lnTo>
                    <a:pt x="234" y="13"/>
                  </a:lnTo>
                  <a:lnTo>
                    <a:pt x="222" y="18"/>
                  </a:lnTo>
                  <a:lnTo>
                    <a:pt x="220" y="18"/>
                  </a:lnTo>
                  <a:lnTo>
                    <a:pt x="217" y="19"/>
                  </a:lnTo>
                  <a:lnTo>
                    <a:pt x="207" y="23"/>
                  </a:lnTo>
                  <a:lnTo>
                    <a:pt x="203" y="23"/>
                  </a:lnTo>
                  <a:lnTo>
                    <a:pt x="195" y="25"/>
                  </a:lnTo>
                  <a:lnTo>
                    <a:pt x="187" y="26"/>
                  </a:lnTo>
                  <a:lnTo>
                    <a:pt x="183" y="26"/>
                  </a:lnTo>
                  <a:lnTo>
                    <a:pt x="176" y="27"/>
                  </a:lnTo>
                  <a:lnTo>
                    <a:pt x="167" y="27"/>
                  </a:lnTo>
                  <a:lnTo>
                    <a:pt x="156" y="27"/>
                  </a:lnTo>
                  <a:lnTo>
                    <a:pt x="145" y="26"/>
                  </a:lnTo>
                  <a:lnTo>
                    <a:pt x="133" y="24"/>
                  </a:lnTo>
                  <a:lnTo>
                    <a:pt x="111" y="20"/>
                  </a:lnTo>
                  <a:lnTo>
                    <a:pt x="100" y="19"/>
                  </a:lnTo>
                  <a:lnTo>
                    <a:pt x="94" y="18"/>
                  </a:lnTo>
                  <a:lnTo>
                    <a:pt x="92" y="18"/>
                  </a:lnTo>
                  <a:lnTo>
                    <a:pt x="80" y="16"/>
                  </a:lnTo>
                  <a:lnTo>
                    <a:pt x="73" y="16"/>
                  </a:lnTo>
                  <a:lnTo>
                    <a:pt x="65" y="14"/>
                  </a:lnTo>
                  <a:lnTo>
                    <a:pt x="48" y="13"/>
                  </a:lnTo>
                  <a:lnTo>
                    <a:pt x="32" y="12"/>
                  </a:lnTo>
                  <a:lnTo>
                    <a:pt x="29" y="11"/>
                  </a:lnTo>
                  <a:lnTo>
                    <a:pt x="27" y="11"/>
                  </a:lnTo>
                  <a:lnTo>
                    <a:pt x="22" y="8"/>
                  </a:lnTo>
                  <a:lnTo>
                    <a:pt x="13" y="4"/>
                  </a:lnTo>
                  <a:lnTo>
                    <a:pt x="4" y="0"/>
                  </a:lnTo>
                  <a:lnTo>
                    <a:pt x="0" y="0"/>
                  </a:lnTo>
                </a:path>
              </a:pathLst>
            </a:custGeom>
            <a:noFill/>
            <a:ln w="0">
              <a:solidFill>
                <a:srgbClr val="000000"/>
              </a:solidFill>
              <a:prstDash val="solid"/>
              <a:round/>
              <a:headEnd/>
              <a:tailEnd/>
            </a:ln>
          </p:spPr>
          <p:txBody>
            <a:bodyPr/>
            <a:lstStyle/>
            <a:p>
              <a:endParaRPr lang="en-GB"/>
            </a:p>
          </p:txBody>
        </p:sp>
        <p:sp>
          <p:nvSpPr>
            <p:cNvPr id="1502" name="Line 2979"/>
            <p:cNvSpPr>
              <a:spLocks noChangeShapeType="1"/>
            </p:cNvSpPr>
            <p:nvPr/>
          </p:nvSpPr>
          <p:spPr bwMode="auto">
            <a:xfrm flipH="1">
              <a:off x="2252" y="3181"/>
              <a:ext cx="1" cy="2"/>
            </a:xfrm>
            <a:prstGeom prst="line">
              <a:avLst/>
            </a:prstGeom>
            <a:noFill/>
            <a:ln w="0">
              <a:solidFill>
                <a:srgbClr val="000000"/>
              </a:solidFill>
              <a:round/>
              <a:headEnd/>
              <a:tailEnd/>
            </a:ln>
          </p:spPr>
          <p:txBody>
            <a:bodyPr/>
            <a:lstStyle/>
            <a:p>
              <a:endParaRPr lang="en-GB"/>
            </a:p>
          </p:txBody>
        </p:sp>
        <p:sp>
          <p:nvSpPr>
            <p:cNvPr id="1503" name="Freeform 2980"/>
            <p:cNvSpPr>
              <a:spLocks/>
            </p:cNvSpPr>
            <p:nvPr/>
          </p:nvSpPr>
          <p:spPr bwMode="auto">
            <a:xfrm>
              <a:off x="2687" y="3175"/>
              <a:ext cx="14" cy="6"/>
            </a:xfrm>
            <a:custGeom>
              <a:avLst/>
              <a:gdLst/>
              <a:ahLst/>
              <a:cxnLst>
                <a:cxn ang="0">
                  <a:pos x="28" y="0"/>
                </a:cxn>
                <a:cxn ang="0">
                  <a:pos x="13" y="8"/>
                </a:cxn>
                <a:cxn ang="0">
                  <a:pos x="0" y="13"/>
                </a:cxn>
              </a:cxnLst>
              <a:rect l="0" t="0" r="r" b="b"/>
              <a:pathLst>
                <a:path w="28" h="13">
                  <a:moveTo>
                    <a:pt x="28" y="0"/>
                  </a:moveTo>
                  <a:lnTo>
                    <a:pt x="13" y="8"/>
                  </a:lnTo>
                  <a:lnTo>
                    <a:pt x="0" y="13"/>
                  </a:lnTo>
                </a:path>
              </a:pathLst>
            </a:custGeom>
            <a:noFill/>
            <a:ln w="0">
              <a:solidFill>
                <a:srgbClr val="000000"/>
              </a:solidFill>
              <a:prstDash val="solid"/>
              <a:round/>
              <a:headEnd/>
              <a:tailEnd/>
            </a:ln>
          </p:spPr>
          <p:txBody>
            <a:bodyPr/>
            <a:lstStyle/>
            <a:p>
              <a:endParaRPr lang="en-GB"/>
            </a:p>
          </p:txBody>
        </p:sp>
        <p:sp>
          <p:nvSpPr>
            <p:cNvPr id="1504" name="Line 2981"/>
            <p:cNvSpPr>
              <a:spLocks noChangeShapeType="1"/>
            </p:cNvSpPr>
            <p:nvPr/>
          </p:nvSpPr>
          <p:spPr bwMode="auto">
            <a:xfrm flipH="1">
              <a:off x="2159" y="3161"/>
              <a:ext cx="1" cy="4"/>
            </a:xfrm>
            <a:prstGeom prst="line">
              <a:avLst/>
            </a:prstGeom>
            <a:noFill/>
            <a:ln w="0">
              <a:solidFill>
                <a:srgbClr val="000000"/>
              </a:solidFill>
              <a:round/>
              <a:headEnd/>
              <a:tailEnd/>
            </a:ln>
          </p:spPr>
          <p:txBody>
            <a:bodyPr/>
            <a:lstStyle/>
            <a:p>
              <a:endParaRPr lang="en-GB"/>
            </a:p>
          </p:txBody>
        </p:sp>
        <p:sp>
          <p:nvSpPr>
            <p:cNvPr id="1505" name="Freeform 2982"/>
            <p:cNvSpPr>
              <a:spLocks/>
            </p:cNvSpPr>
            <p:nvPr/>
          </p:nvSpPr>
          <p:spPr bwMode="auto">
            <a:xfrm>
              <a:off x="2160" y="3161"/>
              <a:ext cx="11" cy="2"/>
            </a:xfrm>
            <a:custGeom>
              <a:avLst/>
              <a:gdLst/>
              <a:ahLst/>
              <a:cxnLst>
                <a:cxn ang="0">
                  <a:pos x="21" y="1"/>
                </a:cxn>
                <a:cxn ang="0">
                  <a:pos x="16" y="2"/>
                </a:cxn>
                <a:cxn ang="0">
                  <a:pos x="14" y="2"/>
                </a:cxn>
                <a:cxn ang="0">
                  <a:pos x="10" y="3"/>
                </a:cxn>
                <a:cxn ang="0">
                  <a:pos x="4" y="3"/>
                </a:cxn>
                <a:cxn ang="0">
                  <a:pos x="0" y="0"/>
                </a:cxn>
              </a:cxnLst>
              <a:rect l="0" t="0" r="r" b="b"/>
              <a:pathLst>
                <a:path w="21" h="3">
                  <a:moveTo>
                    <a:pt x="21" y="1"/>
                  </a:moveTo>
                  <a:lnTo>
                    <a:pt x="16" y="2"/>
                  </a:lnTo>
                  <a:lnTo>
                    <a:pt x="14" y="2"/>
                  </a:lnTo>
                  <a:lnTo>
                    <a:pt x="10" y="3"/>
                  </a:lnTo>
                  <a:lnTo>
                    <a:pt x="4" y="3"/>
                  </a:lnTo>
                  <a:lnTo>
                    <a:pt x="0" y="0"/>
                  </a:lnTo>
                </a:path>
              </a:pathLst>
            </a:custGeom>
            <a:noFill/>
            <a:ln w="0">
              <a:solidFill>
                <a:srgbClr val="000000"/>
              </a:solidFill>
              <a:prstDash val="solid"/>
              <a:round/>
              <a:headEnd/>
              <a:tailEnd/>
            </a:ln>
          </p:spPr>
          <p:txBody>
            <a:bodyPr/>
            <a:lstStyle/>
            <a:p>
              <a:endParaRPr lang="en-GB"/>
            </a:p>
          </p:txBody>
        </p:sp>
        <p:sp>
          <p:nvSpPr>
            <p:cNvPr id="1506" name="Freeform 2983"/>
            <p:cNvSpPr>
              <a:spLocks/>
            </p:cNvSpPr>
            <p:nvPr/>
          </p:nvSpPr>
          <p:spPr bwMode="auto">
            <a:xfrm>
              <a:off x="2094" y="3152"/>
              <a:ext cx="2" cy="1"/>
            </a:xfrm>
            <a:custGeom>
              <a:avLst/>
              <a:gdLst/>
              <a:ahLst/>
              <a:cxnLst>
                <a:cxn ang="0">
                  <a:pos x="0" y="0"/>
                </a:cxn>
                <a:cxn ang="0">
                  <a:pos x="3" y="0"/>
                </a:cxn>
                <a:cxn ang="0">
                  <a:pos x="5" y="2"/>
                </a:cxn>
              </a:cxnLst>
              <a:rect l="0" t="0" r="r" b="b"/>
              <a:pathLst>
                <a:path w="5" h="2">
                  <a:moveTo>
                    <a:pt x="0" y="0"/>
                  </a:moveTo>
                  <a:lnTo>
                    <a:pt x="3" y="0"/>
                  </a:lnTo>
                  <a:lnTo>
                    <a:pt x="5" y="2"/>
                  </a:lnTo>
                </a:path>
              </a:pathLst>
            </a:custGeom>
            <a:noFill/>
            <a:ln w="0">
              <a:solidFill>
                <a:srgbClr val="000000"/>
              </a:solidFill>
              <a:prstDash val="solid"/>
              <a:round/>
              <a:headEnd/>
              <a:tailEnd/>
            </a:ln>
          </p:spPr>
          <p:txBody>
            <a:bodyPr/>
            <a:lstStyle/>
            <a:p>
              <a:endParaRPr lang="en-GB"/>
            </a:p>
          </p:txBody>
        </p:sp>
        <p:sp>
          <p:nvSpPr>
            <p:cNvPr id="1507" name="Freeform 2984"/>
            <p:cNvSpPr>
              <a:spLocks/>
            </p:cNvSpPr>
            <p:nvPr/>
          </p:nvSpPr>
          <p:spPr bwMode="auto">
            <a:xfrm>
              <a:off x="2054" y="3151"/>
              <a:ext cx="6" cy="9"/>
            </a:xfrm>
            <a:custGeom>
              <a:avLst/>
              <a:gdLst/>
              <a:ahLst/>
              <a:cxnLst>
                <a:cxn ang="0">
                  <a:pos x="12" y="0"/>
                </a:cxn>
                <a:cxn ang="0">
                  <a:pos x="10" y="4"/>
                </a:cxn>
                <a:cxn ang="0">
                  <a:pos x="6" y="12"/>
                </a:cxn>
                <a:cxn ang="0">
                  <a:pos x="0" y="19"/>
                </a:cxn>
              </a:cxnLst>
              <a:rect l="0" t="0" r="r" b="b"/>
              <a:pathLst>
                <a:path w="12" h="19">
                  <a:moveTo>
                    <a:pt x="12" y="0"/>
                  </a:moveTo>
                  <a:lnTo>
                    <a:pt x="10" y="4"/>
                  </a:lnTo>
                  <a:lnTo>
                    <a:pt x="6" y="12"/>
                  </a:lnTo>
                  <a:lnTo>
                    <a:pt x="0" y="19"/>
                  </a:lnTo>
                </a:path>
              </a:pathLst>
            </a:custGeom>
            <a:noFill/>
            <a:ln w="0">
              <a:solidFill>
                <a:srgbClr val="000000"/>
              </a:solidFill>
              <a:prstDash val="solid"/>
              <a:round/>
              <a:headEnd/>
              <a:tailEnd/>
            </a:ln>
          </p:spPr>
          <p:txBody>
            <a:bodyPr/>
            <a:lstStyle/>
            <a:p>
              <a:endParaRPr lang="en-GB"/>
            </a:p>
          </p:txBody>
        </p:sp>
        <p:sp>
          <p:nvSpPr>
            <p:cNvPr id="1508" name="Freeform 2985"/>
            <p:cNvSpPr>
              <a:spLocks/>
            </p:cNvSpPr>
            <p:nvPr/>
          </p:nvSpPr>
          <p:spPr bwMode="auto">
            <a:xfrm>
              <a:off x="2014" y="3142"/>
              <a:ext cx="46" cy="9"/>
            </a:xfrm>
            <a:custGeom>
              <a:avLst/>
              <a:gdLst/>
              <a:ahLst/>
              <a:cxnLst>
                <a:cxn ang="0">
                  <a:pos x="0" y="2"/>
                </a:cxn>
                <a:cxn ang="0">
                  <a:pos x="10" y="0"/>
                </a:cxn>
                <a:cxn ang="0">
                  <a:pos x="13" y="1"/>
                </a:cxn>
                <a:cxn ang="0">
                  <a:pos x="15" y="1"/>
                </a:cxn>
                <a:cxn ang="0">
                  <a:pos x="17" y="2"/>
                </a:cxn>
                <a:cxn ang="0">
                  <a:pos x="22" y="2"/>
                </a:cxn>
                <a:cxn ang="0">
                  <a:pos x="30" y="5"/>
                </a:cxn>
                <a:cxn ang="0">
                  <a:pos x="36" y="6"/>
                </a:cxn>
                <a:cxn ang="0">
                  <a:pos x="38" y="6"/>
                </a:cxn>
                <a:cxn ang="0">
                  <a:pos x="41" y="6"/>
                </a:cxn>
                <a:cxn ang="0">
                  <a:pos x="44" y="7"/>
                </a:cxn>
                <a:cxn ang="0">
                  <a:pos x="49" y="9"/>
                </a:cxn>
                <a:cxn ang="0">
                  <a:pos x="51" y="9"/>
                </a:cxn>
                <a:cxn ang="0">
                  <a:pos x="55" y="11"/>
                </a:cxn>
                <a:cxn ang="0">
                  <a:pos x="61" y="12"/>
                </a:cxn>
                <a:cxn ang="0">
                  <a:pos x="62" y="12"/>
                </a:cxn>
                <a:cxn ang="0">
                  <a:pos x="66" y="14"/>
                </a:cxn>
                <a:cxn ang="0">
                  <a:pos x="76" y="16"/>
                </a:cxn>
                <a:cxn ang="0">
                  <a:pos x="79" y="16"/>
                </a:cxn>
                <a:cxn ang="0">
                  <a:pos x="85" y="17"/>
                </a:cxn>
                <a:cxn ang="0">
                  <a:pos x="86" y="17"/>
                </a:cxn>
                <a:cxn ang="0">
                  <a:pos x="89" y="17"/>
                </a:cxn>
                <a:cxn ang="0">
                  <a:pos x="91" y="18"/>
                </a:cxn>
              </a:cxnLst>
              <a:rect l="0" t="0" r="r" b="b"/>
              <a:pathLst>
                <a:path w="91" h="18">
                  <a:moveTo>
                    <a:pt x="0" y="2"/>
                  </a:moveTo>
                  <a:lnTo>
                    <a:pt x="10" y="0"/>
                  </a:lnTo>
                  <a:lnTo>
                    <a:pt x="13" y="1"/>
                  </a:lnTo>
                  <a:lnTo>
                    <a:pt x="15" y="1"/>
                  </a:lnTo>
                  <a:lnTo>
                    <a:pt x="17" y="2"/>
                  </a:lnTo>
                  <a:lnTo>
                    <a:pt x="22" y="2"/>
                  </a:lnTo>
                  <a:lnTo>
                    <a:pt x="30" y="5"/>
                  </a:lnTo>
                  <a:lnTo>
                    <a:pt x="36" y="6"/>
                  </a:lnTo>
                  <a:lnTo>
                    <a:pt x="38" y="6"/>
                  </a:lnTo>
                  <a:lnTo>
                    <a:pt x="41" y="6"/>
                  </a:lnTo>
                  <a:lnTo>
                    <a:pt x="44" y="7"/>
                  </a:lnTo>
                  <a:lnTo>
                    <a:pt x="49" y="9"/>
                  </a:lnTo>
                  <a:lnTo>
                    <a:pt x="51" y="9"/>
                  </a:lnTo>
                  <a:lnTo>
                    <a:pt x="55" y="11"/>
                  </a:lnTo>
                  <a:lnTo>
                    <a:pt x="61" y="12"/>
                  </a:lnTo>
                  <a:lnTo>
                    <a:pt x="62" y="12"/>
                  </a:lnTo>
                  <a:lnTo>
                    <a:pt x="66" y="14"/>
                  </a:lnTo>
                  <a:lnTo>
                    <a:pt x="76" y="16"/>
                  </a:lnTo>
                  <a:lnTo>
                    <a:pt x="79" y="16"/>
                  </a:lnTo>
                  <a:lnTo>
                    <a:pt x="85" y="17"/>
                  </a:lnTo>
                  <a:lnTo>
                    <a:pt x="86" y="17"/>
                  </a:lnTo>
                  <a:lnTo>
                    <a:pt x="89" y="17"/>
                  </a:lnTo>
                  <a:lnTo>
                    <a:pt x="91" y="18"/>
                  </a:lnTo>
                </a:path>
              </a:pathLst>
            </a:custGeom>
            <a:noFill/>
            <a:ln w="0">
              <a:solidFill>
                <a:srgbClr val="000000"/>
              </a:solidFill>
              <a:prstDash val="solid"/>
              <a:round/>
              <a:headEnd/>
              <a:tailEnd/>
            </a:ln>
          </p:spPr>
          <p:txBody>
            <a:bodyPr/>
            <a:lstStyle/>
            <a:p>
              <a:endParaRPr lang="en-GB"/>
            </a:p>
          </p:txBody>
        </p:sp>
        <p:sp>
          <p:nvSpPr>
            <p:cNvPr id="1509" name="Line 2986"/>
            <p:cNvSpPr>
              <a:spLocks noChangeShapeType="1"/>
            </p:cNvSpPr>
            <p:nvPr/>
          </p:nvSpPr>
          <p:spPr bwMode="auto">
            <a:xfrm flipH="1">
              <a:off x="2078" y="3164"/>
              <a:ext cx="3" cy="4"/>
            </a:xfrm>
            <a:prstGeom prst="line">
              <a:avLst/>
            </a:prstGeom>
            <a:noFill/>
            <a:ln w="0">
              <a:solidFill>
                <a:srgbClr val="000000"/>
              </a:solidFill>
              <a:round/>
              <a:headEnd/>
              <a:tailEnd/>
            </a:ln>
          </p:spPr>
          <p:txBody>
            <a:bodyPr/>
            <a:lstStyle/>
            <a:p>
              <a:endParaRPr lang="en-GB"/>
            </a:p>
          </p:txBody>
        </p:sp>
        <p:sp>
          <p:nvSpPr>
            <p:cNvPr id="1510" name="Freeform 2987"/>
            <p:cNvSpPr>
              <a:spLocks/>
            </p:cNvSpPr>
            <p:nvPr/>
          </p:nvSpPr>
          <p:spPr bwMode="auto">
            <a:xfrm>
              <a:off x="2060" y="3151"/>
              <a:ext cx="21" cy="13"/>
            </a:xfrm>
            <a:custGeom>
              <a:avLst/>
              <a:gdLst/>
              <a:ahLst/>
              <a:cxnLst>
                <a:cxn ang="0">
                  <a:pos x="0" y="0"/>
                </a:cxn>
                <a:cxn ang="0">
                  <a:pos x="4" y="4"/>
                </a:cxn>
                <a:cxn ang="0">
                  <a:pos x="7" y="5"/>
                </a:cxn>
                <a:cxn ang="0">
                  <a:pos x="12" y="9"/>
                </a:cxn>
                <a:cxn ang="0">
                  <a:pos x="15" y="11"/>
                </a:cxn>
                <a:cxn ang="0">
                  <a:pos x="17" y="13"/>
                </a:cxn>
                <a:cxn ang="0">
                  <a:pos x="25" y="18"/>
                </a:cxn>
                <a:cxn ang="0">
                  <a:pos x="27" y="21"/>
                </a:cxn>
                <a:cxn ang="0">
                  <a:pos x="34" y="24"/>
                </a:cxn>
                <a:cxn ang="0">
                  <a:pos x="38" y="26"/>
                </a:cxn>
                <a:cxn ang="0">
                  <a:pos x="42" y="25"/>
                </a:cxn>
              </a:cxnLst>
              <a:rect l="0" t="0" r="r" b="b"/>
              <a:pathLst>
                <a:path w="42" h="26">
                  <a:moveTo>
                    <a:pt x="0" y="0"/>
                  </a:moveTo>
                  <a:lnTo>
                    <a:pt x="4" y="4"/>
                  </a:lnTo>
                  <a:lnTo>
                    <a:pt x="7" y="5"/>
                  </a:lnTo>
                  <a:lnTo>
                    <a:pt x="12" y="9"/>
                  </a:lnTo>
                  <a:lnTo>
                    <a:pt x="15" y="11"/>
                  </a:lnTo>
                  <a:lnTo>
                    <a:pt x="17" y="13"/>
                  </a:lnTo>
                  <a:lnTo>
                    <a:pt x="25" y="18"/>
                  </a:lnTo>
                  <a:lnTo>
                    <a:pt x="27" y="21"/>
                  </a:lnTo>
                  <a:lnTo>
                    <a:pt x="34" y="24"/>
                  </a:lnTo>
                  <a:lnTo>
                    <a:pt x="38" y="26"/>
                  </a:lnTo>
                  <a:lnTo>
                    <a:pt x="42" y="25"/>
                  </a:lnTo>
                </a:path>
              </a:pathLst>
            </a:custGeom>
            <a:noFill/>
            <a:ln w="0">
              <a:solidFill>
                <a:srgbClr val="000000"/>
              </a:solidFill>
              <a:prstDash val="solid"/>
              <a:round/>
              <a:headEnd/>
              <a:tailEnd/>
            </a:ln>
          </p:spPr>
          <p:txBody>
            <a:bodyPr/>
            <a:lstStyle/>
            <a:p>
              <a:endParaRPr lang="en-GB"/>
            </a:p>
          </p:txBody>
        </p:sp>
        <p:sp>
          <p:nvSpPr>
            <p:cNvPr id="1511" name="Line 2988"/>
            <p:cNvSpPr>
              <a:spLocks noChangeShapeType="1"/>
            </p:cNvSpPr>
            <p:nvPr/>
          </p:nvSpPr>
          <p:spPr bwMode="auto">
            <a:xfrm>
              <a:off x="2106" y="3160"/>
              <a:ext cx="1" cy="4"/>
            </a:xfrm>
            <a:prstGeom prst="line">
              <a:avLst/>
            </a:prstGeom>
            <a:noFill/>
            <a:ln w="0">
              <a:solidFill>
                <a:srgbClr val="000000"/>
              </a:solidFill>
              <a:round/>
              <a:headEnd/>
              <a:tailEnd/>
            </a:ln>
          </p:spPr>
          <p:txBody>
            <a:bodyPr/>
            <a:lstStyle/>
            <a:p>
              <a:endParaRPr lang="en-GB"/>
            </a:p>
          </p:txBody>
        </p:sp>
        <p:sp>
          <p:nvSpPr>
            <p:cNvPr id="1512" name="Freeform 2989"/>
            <p:cNvSpPr>
              <a:spLocks/>
            </p:cNvSpPr>
            <p:nvPr/>
          </p:nvSpPr>
          <p:spPr bwMode="auto">
            <a:xfrm>
              <a:off x="2153" y="3167"/>
              <a:ext cx="4" cy="9"/>
            </a:xfrm>
            <a:custGeom>
              <a:avLst/>
              <a:gdLst/>
              <a:ahLst/>
              <a:cxnLst>
                <a:cxn ang="0">
                  <a:pos x="7" y="0"/>
                </a:cxn>
                <a:cxn ang="0">
                  <a:pos x="6" y="4"/>
                </a:cxn>
                <a:cxn ang="0">
                  <a:pos x="2" y="12"/>
                </a:cxn>
                <a:cxn ang="0">
                  <a:pos x="0" y="16"/>
                </a:cxn>
              </a:cxnLst>
              <a:rect l="0" t="0" r="r" b="b"/>
              <a:pathLst>
                <a:path w="7" h="16">
                  <a:moveTo>
                    <a:pt x="7" y="0"/>
                  </a:moveTo>
                  <a:lnTo>
                    <a:pt x="6" y="4"/>
                  </a:lnTo>
                  <a:lnTo>
                    <a:pt x="2" y="12"/>
                  </a:lnTo>
                  <a:lnTo>
                    <a:pt x="0" y="16"/>
                  </a:lnTo>
                </a:path>
              </a:pathLst>
            </a:custGeom>
            <a:noFill/>
            <a:ln w="0">
              <a:solidFill>
                <a:srgbClr val="000000"/>
              </a:solidFill>
              <a:prstDash val="solid"/>
              <a:round/>
              <a:headEnd/>
              <a:tailEnd/>
            </a:ln>
          </p:spPr>
          <p:txBody>
            <a:bodyPr/>
            <a:lstStyle/>
            <a:p>
              <a:endParaRPr lang="en-GB"/>
            </a:p>
          </p:txBody>
        </p:sp>
        <p:sp>
          <p:nvSpPr>
            <p:cNvPr id="1513" name="Freeform 2990"/>
            <p:cNvSpPr>
              <a:spLocks/>
            </p:cNvSpPr>
            <p:nvPr/>
          </p:nvSpPr>
          <p:spPr bwMode="auto">
            <a:xfrm>
              <a:off x="2106" y="3160"/>
              <a:ext cx="28" cy="16"/>
            </a:xfrm>
            <a:custGeom>
              <a:avLst/>
              <a:gdLst/>
              <a:ahLst/>
              <a:cxnLst>
                <a:cxn ang="0">
                  <a:pos x="0" y="0"/>
                </a:cxn>
                <a:cxn ang="0">
                  <a:pos x="1" y="2"/>
                </a:cxn>
                <a:cxn ang="0">
                  <a:pos x="3" y="3"/>
                </a:cxn>
                <a:cxn ang="0">
                  <a:pos x="7" y="5"/>
                </a:cxn>
                <a:cxn ang="0">
                  <a:pos x="14" y="9"/>
                </a:cxn>
                <a:cxn ang="0">
                  <a:pos x="17" y="12"/>
                </a:cxn>
                <a:cxn ang="0">
                  <a:pos x="21" y="12"/>
                </a:cxn>
                <a:cxn ang="0">
                  <a:pos x="22" y="13"/>
                </a:cxn>
                <a:cxn ang="0">
                  <a:pos x="27" y="16"/>
                </a:cxn>
                <a:cxn ang="0">
                  <a:pos x="33" y="19"/>
                </a:cxn>
                <a:cxn ang="0">
                  <a:pos x="40" y="24"/>
                </a:cxn>
                <a:cxn ang="0">
                  <a:pos x="44" y="27"/>
                </a:cxn>
                <a:cxn ang="0">
                  <a:pos x="48" y="29"/>
                </a:cxn>
                <a:cxn ang="0">
                  <a:pos x="50" y="30"/>
                </a:cxn>
                <a:cxn ang="0">
                  <a:pos x="52" y="30"/>
                </a:cxn>
                <a:cxn ang="0">
                  <a:pos x="57" y="30"/>
                </a:cxn>
              </a:cxnLst>
              <a:rect l="0" t="0" r="r" b="b"/>
              <a:pathLst>
                <a:path w="57" h="30">
                  <a:moveTo>
                    <a:pt x="0" y="0"/>
                  </a:moveTo>
                  <a:lnTo>
                    <a:pt x="1" y="2"/>
                  </a:lnTo>
                  <a:lnTo>
                    <a:pt x="3" y="3"/>
                  </a:lnTo>
                  <a:lnTo>
                    <a:pt x="7" y="5"/>
                  </a:lnTo>
                  <a:lnTo>
                    <a:pt x="14" y="9"/>
                  </a:lnTo>
                  <a:lnTo>
                    <a:pt x="17" y="12"/>
                  </a:lnTo>
                  <a:lnTo>
                    <a:pt x="21" y="12"/>
                  </a:lnTo>
                  <a:lnTo>
                    <a:pt x="22" y="13"/>
                  </a:lnTo>
                  <a:lnTo>
                    <a:pt x="27" y="16"/>
                  </a:lnTo>
                  <a:lnTo>
                    <a:pt x="33" y="19"/>
                  </a:lnTo>
                  <a:lnTo>
                    <a:pt x="40" y="24"/>
                  </a:lnTo>
                  <a:lnTo>
                    <a:pt x="44" y="27"/>
                  </a:lnTo>
                  <a:lnTo>
                    <a:pt x="48" y="29"/>
                  </a:lnTo>
                  <a:lnTo>
                    <a:pt x="50" y="30"/>
                  </a:lnTo>
                  <a:lnTo>
                    <a:pt x="52" y="30"/>
                  </a:lnTo>
                  <a:lnTo>
                    <a:pt x="57" y="30"/>
                  </a:lnTo>
                </a:path>
              </a:pathLst>
            </a:custGeom>
            <a:noFill/>
            <a:ln w="0">
              <a:solidFill>
                <a:srgbClr val="000000"/>
              </a:solidFill>
              <a:prstDash val="solid"/>
              <a:round/>
              <a:headEnd/>
              <a:tailEnd/>
            </a:ln>
          </p:spPr>
          <p:txBody>
            <a:bodyPr/>
            <a:lstStyle/>
            <a:p>
              <a:endParaRPr lang="en-GB"/>
            </a:p>
          </p:txBody>
        </p:sp>
        <p:sp>
          <p:nvSpPr>
            <p:cNvPr id="1514" name="Line 2991"/>
            <p:cNvSpPr>
              <a:spLocks noChangeShapeType="1"/>
            </p:cNvSpPr>
            <p:nvPr/>
          </p:nvSpPr>
          <p:spPr bwMode="auto">
            <a:xfrm>
              <a:off x="2104" y="3157"/>
              <a:ext cx="2" cy="3"/>
            </a:xfrm>
            <a:prstGeom prst="line">
              <a:avLst/>
            </a:prstGeom>
            <a:noFill/>
            <a:ln w="0">
              <a:solidFill>
                <a:srgbClr val="000000"/>
              </a:solidFill>
              <a:round/>
              <a:headEnd/>
              <a:tailEnd/>
            </a:ln>
          </p:spPr>
          <p:txBody>
            <a:bodyPr/>
            <a:lstStyle/>
            <a:p>
              <a:endParaRPr lang="en-GB"/>
            </a:p>
          </p:txBody>
        </p:sp>
        <p:sp>
          <p:nvSpPr>
            <p:cNvPr id="1515" name="Freeform 2992"/>
            <p:cNvSpPr>
              <a:spLocks/>
            </p:cNvSpPr>
            <p:nvPr/>
          </p:nvSpPr>
          <p:spPr bwMode="auto">
            <a:xfrm>
              <a:off x="2094" y="3152"/>
              <a:ext cx="10" cy="5"/>
            </a:xfrm>
            <a:custGeom>
              <a:avLst/>
              <a:gdLst/>
              <a:ahLst/>
              <a:cxnLst>
                <a:cxn ang="0">
                  <a:pos x="21" y="10"/>
                </a:cxn>
                <a:cxn ang="0">
                  <a:pos x="20" y="10"/>
                </a:cxn>
                <a:cxn ang="0">
                  <a:pos x="16" y="8"/>
                </a:cxn>
                <a:cxn ang="0">
                  <a:pos x="12" y="7"/>
                </a:cxn>
                <a:cxn ang="0">
                  <a:pos x="8" y="5"/>
                </a:cxn>
                <a:cxn ang="0">
                  <a:pos x="4" y="3"/>
                </a:cxn>
                <a:cxn ang="0">
                  <a:pos x="0" y="0"/>
                </a:cxn>
              </a:cxnLst>
              <a:rect l="0" t="0" r="r" b="b"/>
              <a:pathLst>
                <a:path w="21" h="10">
                  <a:moveTo>
                    <a:pt x="21" y="10"/>
                  </a:moveTo>
                  <a:lnTo>
                    <a:pt x="20" y="10"/>
                  </a:lnTo>
                  <a:lnTo>
                    <a:pt x="16" y="8"/>
                  </a:lnTo>
                  <a:lnTo>
                    <a:pt x="12" y="7"/>
                  </a:lnTo>
                  <a:lnTo>
                    <a:pt x="8" y="5"/>
                  </a:lnTo>
                  <a:lnTo>
                    <a:pt x="4" y="3"/>
                  </a:lnTo>
                  <a:lnTo>
                    <a:pt x="0" y="0"/>
                  </a:lnTo>
                </a:path>
              </a:pathLst>
            </a:custGeom>
            <a:noFill/>
            <a:ln w="0">
              <a:solidFill>
                <a:srgbClr val="000000"/>
              </a:solidFill>
              <a:prstDash val="solid"/>
              <a:round/>
              <a:headEnd/>
              <a:tailEnd/>
            </a:ln>
          </p:spPr>
          <p:txBody>
            <a:bodyPr/>
            <a:lstStyle/>
            <a:p>
              <a:endParaRPr lang="en-GB"/>
            </a:p>
          </p:txBody>
        </p:sp>
        <p:sp>
          <p:nvSpPr>
            <p:cNvPr id="1516" name="Line 2993"/>
            <p:cNvSpPr>
              <a:spLocks noChangeShapeType="1"/>
            </p:cNvSpPr>
            <p:nvPr/>
          </p:nvSpPr>
          <p:spPr bwMode="auto">
            <a:xfrm flipH="1">
              <a:off x="2088" y="3152"/>
              <a:ext cx="1" cy="2"/>
            </a:xfrm>
            <a:prstGeom prst="line">
              <a:avLst/>
            </a:prstGeom>
            <a:noFill/>
            <a:ln w="0">
              <a:solidFill>
                <a:srgbClr val="000000"/>
              </a:solidFill>
              <a:round/>
              <a:headEnd/>
              <a:tailEnd/>
            </a:ln>
          </p:spPr>
          <p:txBody>
            <a:bodyPr/>
            <a:lstStyle/>
            <a:p>
              <a:endParaRPr lang="en-GB"/>
            </a:p>
          </p:txBody>
        </p:sp>
        <p:sp>
          <p:nvSpPr>
            <p:cNvPr id="1517" name="Freeform 2994"/>
            <p:cNvSpPr>
              <a:spLocks/>
            </p:cNvSpPr>
            <p:nvPr/>
          </p:nvSpPr>
          <p:spPr bwMode="auto">
            <a:xfrm>
              <a:off x="2089" y="3152"/>
              <a:ext cx="5" cy="1"/>
            </a:xfrm>
            <a:custGeom>
              <a:avLst/>
              <a:gdLst/>
              <a:ahLst/>
              <a:cxnLst>
                <a:cxn ang="0">
                  <a:pos x="9" y="1"/>
                </a:cxn>
                <a:cxn ang="0">
                  <a:pos x="5" y="1"/>
                </a:cxn>
                <a:cxn ang="0">
                  <a:pos x="1" y="1"/>
                </a:cxn>
                <a:cxn ang="0">
                  <a:pos x="0" y="0"/>
                </a:cxn>
              </a:cxnLst>
              <a:rect l="0" t="0" r="r" b="b"/>
              <a:pathLst>
                <a:path w="9" h="1">
                  <a:moveTo>
                    <a:pt x="9" y="1"/>
                  </a:moveTo>
                  <a:lnTo>
                    <a:pt x="5" y="1"/>
                  </a:lnTo>
                  <a:lnTo>
                    <a:pt x="1" y="1"/>
                  </a:lnTo>
                  <a:lnTo>
                    <a:pt x="0" y="0"/>
                  </a:lnTo>
                </a:path>
              </a:pathLst>
            </a:custGeom>
            <a:noFill/>
            <a:ln w="0">
              <a:solidFill>
                <a:srgbClr val="000000"/>
              </a:solidFill>
              <a:prstDash val="solid"/>
              <a:round/>
              <a:headEnd/>
              <a:tailEnd/>
            </a:ln>
          </p:spPr>
          <p:txBody>
            <a:bodyPr/>
            <a:lstStyle/>
            <a:p>
              <a:endParaRPr lang="en-GB"/>
            </a:p>
          </p:txBody>
        </p:sp>
        <p:sp>
          <p:nvSpPr>
            <p:cNvPr id="1518" name="Freeform 2995"/>
            <p:cNvSpPr>
              <a:spLocks/>
            </p:cNvSpPr>
            <p:nvPr/>
          </p:nvSpPr>
          <p:spPr bwMode="auto">
            <a:xfrm>
              <a:off x="2540" y="3181"/>
              <a:ext cx="147" cy="21"/>
            </a:xfrm>
            <a:custGeom>
              <a:avLst/>
              <a:gdLst/>
              <a:ahLst/>
              <a:cxnLst>
                <a:cxn ang="0">
                  <a:pos x="294" y="0"/>
                </a:cxn>
                <a:cxn ang="0">
                  <a:pos x="264" y="12"/>
                </a:cxn>
                <a:cxn ang="0">
                  <a:pos x="241" y="19"/>
                </a:cxn>
                <a:cxn ang="0">
                  <a:pos x="228" y="22"/>
                </a:cxn>
                <a:cxn ang="0">
                  <a:pos x="213" y="29"/>
                </a:cxn>
                <a:cxn ang="0">
                  <a:pos x="201" y="35"/>
                </a:cxn>
                <a:cxn ang="0">
                  <a:pos x="181" y="39"/>
                </a:cxn>
                <a:cxn ang="0">
                  <a:pos x="179" y="39"/>
                </a:cxn>
                <a:cxn ang="0">
                  <a:pos x="163" y="39"/>
                </a:cxn>
                <a:cxn ang="0">
                  <a:pos x="147" y="40"/>
                </a:cxn>
                <a:cxn ang="0">
                  <a:pos x="126" y="40"/>
                </a:cxn>
                <a:cxn ang="0">
                  <a:pos x="104" y="40"/>
                </a:cxn>
                <a:cxn ang="0">
                  <a:pos x="85" y="38"/>
                </a:cxn>
                <a:cxn ang="0">
                  <a:pos x="57" y="34"/>
                </a:cxn>
                <a:cxn ang="0">
                  <a:pos x="35" y="30"/>
                </a:cxn>
                <a:cxn ang="0">
                  <a:pos x="7" y="26"/>
                </a:cxn>
                <a:cxn ang="0">
                  <a:pos x="0" y="26"/>
                </a:cxn>
              </a:cxnLst>
              <a:rect l="0" t="0" r="r" b="b"/>
              <a:pathLst>
                <a:path w="294" h="40">
                  <a:moveTo>
                    <a:pt x="294" y="0"/>
                  </a:moveTo>
                  <a:lnTo>
                    <a:pt x="264" y="12"/>
                  </a:lnTo>
                  <a:lnTo>
                    <a:pt x="241" y="19"/>
                  </a:lnTo>
                  <a:lnTo>
                    <a:pt x="228" y="22"/>
                  </a:lnTo>
                  <a:lnTo>
                    <a:pt x="213" y="29"/>
                  </a:lnTo>
                  <a:lnTo>
                    <a:pt x="201" y="35"/>
                  </a:lnTo>
                  <a:lnTo>
                    <a:pt x="181" y="39"/>
                  </a:lnTo>
                  <a:lnTo>
                    <a:pt x="179" y="39"/>
                  </a:lnTo>
                  <a:lnTo>
                    <a:pt x="163" y="39"/>
                  </a:lnTo>
                  <a:lnTo>
                    <a:pt x="147" y="40"/>
                  </a:lnTo>
                  <a:lnTo>
                    <a:pt x="126" y="40"/>
                  </a:lnTo>
                  <a:lnTo>
                    <a:pt x="104" y="40"/>
                  </a:lnTo>
                  <a:lnTo>
                    <a:pt x="85" y="38"/>
                  </a:lnTo>
                  <a:lnTo>
                    <a:pt x="57" y="34"/>
                  </a:lnTo>
                  <a:lnTo>
                    <a:pt x="35" y="30"/>
                  </a:lnTo>
                  <a:lnTo>
                    <a:pt x="7" y="26"/>
                  </a:lnTo>
                  <a:lnTo>
                    <a:pt x="0" y="26"/>
                  </a:lnTo>
                </a:path>
              </a:pathLst>
            </a:custGeom>
            <a:noFill/>
            <a:ln w="0">
              <a:solidFill>
                <a:srgbClr val="000000"/>
              </a:solidFill>
              <a:prstDash val="solid"/>
              <a:round/>
              <a:headEnd/>
              <a:tailEnd/>
            </a:ln>
          </p:spPr>
          <p:txBody>
            <a:bodyPr/>
            <a:lstStyle/>
            <a:p>
              <a:endParaRPr lang="en-GB"/>
            </a:p>
          </p:txBody>
        </p:sp>
        <p:sp>
          <p:nvSpPr>
            <p:cNvPr id="1519" name="Line 2996"/>
            <p:cNvSpPr>
              <a:spLocks noChangeShapeType="1"/>
            </p:cNvSpPr>
            <p:nvPr/>
          </p:nvSpPr>
          <p:spPr bwMode="auto">
            <a:xfrm>
              <a:off x="2687" y="3181"/>
              <a:ext cx="1" cy="1"/>
            </a:xfrm>
            <a:prstGeom prst="line">
              <a:avLst/>
            </a:prstGeom>
            <a:noFill/>
            <a:ln w="0">
              <a:solidFill>
                <a:srgbClr val="000000"/>
              </a:solidFill>
              <a:round/>
              <a:headEnd/>
              <a:tailEnd/>
            </a:ln>
          </p:spPr>
          <p:txBody>
            <a:bodyPr/>
            <a:lstStyle/>
            <a:p>
              <a:endParaRPr lang="en-GB"/>
            </a:p>
          </p:txBody>
        </p:sp>
        <p:sp>
          <p:nvSpPr>
            <p:cNvPr id="1520" name="Line 2997"/>
            <p:cNvSpPr>
              <a:spLocks noChangeShapeType="1"/>
            </p:cNvSpPr>
            <p:nvPr/>
          </p:nvSpPr>
          <p:spPr bwMode="auto">
            <a:xfrm flipH="1">
              <a:off x="2258" y="3171"/>
              <a:ext cx="1" cy="2"/>
            </a:xfrm>
            <a:prstGeom prst="line">
              <a:avLst/>
            </a:prstGeom>
            <a:noFill/>
            <a:ln w="0">
              <a:solidFill>
                <a:srgbClr val="000000"/>
              </a:solidFill>
              <a:round/>
              <a:headEnd/>
              <a:tailEnd/>
            </a:ln>
          </p:spPr>
          <p:txBody>
            <a:bodyPr/>
            <a:lstStyle/>
            <a:p>
              <a:endParaRPr lang="en-GB"/>
            </a:p>
          </p:txBody>
        </p:sp>
        <p:sp>
          <p:nvSpPr>
            <p:cNvPr id="1521" name="Freeform 2998"/>
            <p:cNvSpPr>
              <a:spLocks/>
            </p:cNvSpPr>
            <p:nvPr/>
          </p:nvSpPr>
          <p:spPr bwMode="auto">
            <a:xfrm>
              <a:off x="2542" y="3181"/>
              <a:ext cx="145" cy="11"/>
            </a:xfrm>
            <a:custGeom>
              <a:avLst/>
              <a:gdLst/>
              <a:ahLst/>
              <a:cxnLst>
                <a:cxn ang="0">
                  <a:pos x="288" y="1"/>
                </a:cxn>
                <a:cxn ang="0">
                  <a:pos x="258" y="0"/>
                </a:cxn>
                <a:cxn ang="0">
                  <a:pos x="228" y="5"/>
                </a:cxn>
                <a:cxn ang="0">
                  <a:pos x="195" y="13"/>
                </a:cxn>
                <a:cxn ang="0">
                  <a:pos x="155" y="19"/>
                </a:cxn>
                <a:cxn ang="0">
                  <a:pos x="100" y="22"/>
                </a:cxn>
                <a:cxn ang="0">
                  <a:pos x="77" y="20"/>
                </a:cxn>
                <a:cxn ang="0">
                  <a:pos x="66" y="17"/>
                </a:cxn>
                <a:cxn ang="0">
                  <a:pos x="26" y="18"/>
                </a:cxn>
                <a:cxn ang="0">
                  <a:pos x="0" y="16"/>
                </a:cxn>
              </a:cxnLst>
              <a:rect l="0" t="0" r="r" b="b"/>
              <a:pathLst>
                <a:path w="288" h="22">
                  <a:moveTo>
                    <a:pt x="288" y="1"/>
                  </a:moveTo>
                  <a:lnTo>
                    <a:pt x="258" y="0"/>
                  </a:lnTo>
                  <a:lnTo>
                    <a:pt x="228" y="5"/>
                  </a:lnTo>
                  <a:lnTo>
                    <a:pt x="195" y="13"/>
                  </a:lnTo>
                  <a:lnTo>
                    <a:pt x="155" y="19"/>
                  </a:lnTo>
                  <a:lnTo>
                    <a:pt x="100" y="22"/>
                  </a:lnTo>
                  <a:lnTo>
                    <a:pt x="77" y="20"/>
                  </a:lnTo>
                  <a:lnTo>
                    <a:pt x="66" y="17"/>
                  </a:lnTo>
                  <a:lnTo>
                    <a:pt x="26" y="18"/>
                  </a:lnTo>
                  <a:lnTo>
                    <a:pt x="0" y="16"/>
                  </a:lnTo>
                </a:path>
              </a:pathLst>
            </a:custGeom>
            <a:noFill/>
            <a:ln w="0">
              <a:solidFill>
                <a:srgbClr val="000000"/>
              </a:solidFill>
              <a:prstDash val="solid"/>
              <a:round/>
              <a:headEnd/>
              <a:tailEnd/>
            </a:ln>
          </p:spPr>
          <p:txBody>
            <a:bodyPr/>
            <a:lstStyle/>
            <a:p>
              <a:endParaRPr lang="en-GB"/>
            </a:p>
          </p:txBody>
        </p:sp>
        <p:sp>
          <p:nvSpPr>
            <p:cNvPr id="1522" name="Freeform 2999"/>
            <p:cNvSpPr>
              <a:spLocks/>
            </p:cNvSpPr>
            <p:nvPr/>
          </p:nvSpPr>
          <p:spPr bwMode="auto">
            <a:xfrm>
              <a:off x="2096" y="3153"/>
              <a:ext cx="42" cy="15"/>
            </a:xfrm>
            <a:custGeom>
              <a:avLst/>
              <a:gdLst/>
              <a:ahLst/>
              <a:cxnLst>
                <a:cxn ang="0">
                  <a:pos x="0" y="0"/>
                </a:cxn>
                <a:cxn ang="0">
                  <a:pos x="7" y="1"/>
                </a:cxn>
                <a:cxn ang="0">
                  <a:pos x="22" y="3"/>
                </a:cxn>
                <a:cxn ang="0">
                  <a:pos x="25" y="6"/>
                </a:cxn>
                <a:cxn ang="0">
                  <a:pos x="34" y="10"/>
                </a:cxn>
                <a:cxn ang="0">
                  <a:pos x="35" y="13"/>
                </a:cxn>
                <a:cxn ang="0">
                  <a:pos x="39" y="14"/>
                </a:cxn>
                <a:cxn ang="0">
                  <a:pos x="41" y="15"/>
                </a:cxn>
                <a:cxn ang="0">
                  <a:pos x="45" y="18"/>
                </a:cxn>
                <a:cxn ang="0">
                  <a:pos x="51" y="20"/>
                </a:cxn>
                <a:cxn ang="0">
                  <a:pos x="58" y="24"/>
                </a:cxn>
                <a:cxn ang="0">
                  <a:pos x="66" y="28"/>
                </a:cxn>
                <a:cxn ang="0">
                  <a:pos x="77" y="30"/>
                </a:cxn>
                <a:cxn ang="0">
                  <a:pos x="81" y="31"/>
                </a:cxn>
                <a:cxn ang="0">
                  <a:pos x="82" y="31"/>
                </a:cxn>
              </a:cxnLst>
              <a:rect l="0" t="0" r="r" b="b"/>
              <a:pathLst>
                <a:path w="82" h="31">
                  <a:moveTo>
                    <a:pt x="0" y="0"/>
                  </a:moveTo>
                  <a:lnTo>
                    <a:pt x="7" y="1"/>
                  </a:lnTo>
                  <a:lnTo>
                    <a:pt x="22" y="3"/>
                  </a:lnTo>
                  <a:lnTo>
                    <a:pt x="25" y="6"/>
                  </a:lnTo>
                  <a:lnTo>
                    <a:pt x="34" y="10"/>
                  </a:lnTo>
                  <a:lnTo>
                    <a:pt x="35" y="13"/>
                  </a:lnTo>
                  <a:lnTo>
                    <a:pt x="39" y="14"/>
                  </a:lnTo>
                  <a:lnTo>
                    <a:pt x="41" y="15"/>
                  </a:lnTo>
                  <a:lnTo>
                    <a:pt x="45" y="18"/>
                  </a:lnTo>
                  <a:lnTo>
                    <a:pt x="51" y="20"/>
                  </a:lnTo>
                  <a:lnTo>
                    <a:pt x="58" y="24"/>
                  </a:lnTo>
                  <a:lnTo>
                    <a:pt x="66" y="28"/>
                  </a:lnTo>
                  <a:lnTo>
                    <a:pt x="77" y="30"/>
                  </a:lnTo>
                  <a:lnTo>
                    <a:pt x="81" y="31"/>
                  </a:lnTo>
                  <a:lnTo>
                    <a:pt x="82" y="31"/>
                  </a:lnTo>
                </a:path>
              </a:pathLst>
            </a:custGeom>
            <a:noFill/>
            <a:ln w="0">
              <a:solidFill>
                <a:srgbClr val="000000"/>
              </a:solidFill>
              <a:prstDash val="solid"/>
              <a:round/>
              <a:headEnd/>
              <a:tailEnd/>
            </a:ln>
          </p:spPr>
          <p:txBody>
            <a:bodyPr/>
            <a:lstStyle/>
            <a:p>
              <a:endParaRPr lang="en-GB"/>
            </a:p>
          </p:txBody>
        </p:sp>
        <p:sp>
          <p:nvSpPr>
            <p:cNvPr id="1523" name="Freeform 3000"/>
            <p:cNvSpPr>
              <a:spLocks/>
            </p:cNvSpPr>
            <p:nvPr/>
          </p:nvSpPr>
          <p:spPr bwMode="auto">
            <a:xfrm>
              <a:off x="2096" y="3153"/>
              <a:ext cx="46" cy="6"/>
            </a:xfrm>
            <a:custGeom>
              <a:avLst/>
              <a:gdLst/>
              <a:ahLst/>
              <a:cxnLst>
                <a:cxn ang="0">
                  <a:pos x="0" y="0"/>
                </a:cxn>
                <a:cxn ang="0">
                  <a:pos x="15" y="0"/>
                </a:cxn>
                <a:cxn ang="0">
                  <a:pos x="19" y="1"/>
                </a:cxn>
                <a:cxn ang="0">
                  <a:pos x="22" y="2"/>
                </a:cxn>
                <a:cxn ang="0">
                  <a:pos x="27" y="3"/>
                </a:cxn>
                <a:cxn ang="0">
                  <a:pos x="29" y="3"/>
                </a:cxn>
                <a:cxn ang="0">
                  <a:pos x="34" y="4"/>
                </a:cxn>
                <a:cxn ang="0">
                  <a:pos x="35" y="4"/>
                </a:cxn>
                <a:cxn ang="0">
                  <a:pos x="39" y="5"/>
                </a:cxn>
                <a:cxn ang="0">
                  <a:pos x="41" y="5"/>
                </a:cxn>
                <a:cxn ang="0">
                  <a:pos x="51" y="7"/>
                </a:cxn>
                <a:cxn ang="0">
                  <a:pos x="57" y="8"/>
                </a:cxn>
                <a:cxn ang="0">
                  <a:pos x="68" y="9"/>
                </a:cxn>
                <a:cxn ang="0">
                  <a:pos x="78" y="10"/>
                </a:cxn>
                <a:cxn ang="0">
                  <a:pos x="82" y="11"/>
                </a:cxn>
                <a:cxn ang="0">
                  <a:pos x="85" y="13"/>
                </a:cxn>
                <a:cxn ang="0">
                  <a:pos x="88" y="13"/>
                </a:cxn>
                <a:cxn ang="0">
                  <a:pos x="91" y="13"/>
                </a:cxn>
              </a:cxnLst>
              <a:rect l="0" t="0" r="r" b="b"/>
              <a:pathLst>
                <a:path w="91" h="13">
                  <a:moveTo>
                    <a:pt x="0" y="0"/>
                  </a:moveTo>
                  <a:lnTo>
                    <a:pt x="15" y="0"/>
                  </a:lnTo>
                  <a:lnTo>
                    <a:pt x="19" y="1"/>
                  </a:lnTo>
                  <a:lnTo>
                    <a:pt x="22" y="2"/>
                  </a:lnTo>
                  <a:lnTo>
                    <a:pt x="27" y="3"/>
                  </a:lnTo>
                  <a:lnTo>
                    <a:pt x="29" y="3"/>
                  </a:lnTo>
                  <a:lnTo>
                    <a:pt x="34" y="4"/>
                  </a:lnTo>
                  <a:lnTo>
                    <a:pt x="35" y="4"/>
                  </a:lnTo>
                  <a:lnTo>
                    <a:pt x="39" y="5"/>
                  </a:lnTo>
                  <a:lnTo>
                    <a:pt x="41" y="5"/>
                  </a:lnTo>
                  <a:lnTo>
                    <a:pt x="51" y="7"/>
                  </a:lnTo>
                  <a:lnTo>
                    <a:pt x="57" y="8"/>
                  </a:lnTo>
                  <a:lnTo>
                    <a:pt x="68" y="9"/>
                  </a:lnTo>
                  <a:lnTo>
                    <a:pt x="78" y="10"/>
                  </a:lnTo>
                  <a:lnTo>
                    <a:pt x="82" y="11"/>
                  </a:lnTo>
                  <a:lnTo>
                    <a:pt x="85" y="13"/>
                  </a:lnTo>
                  <a:lnTo>
                    <a:pt x="88" y="13"/>
                  </a:lnTo>
                  <a:lnTo>
                    <a:pt x="91" y="13"/>
                  </a:lnTo>
                </a:path>
              </a:pathLst>
            </a:custGeom>
            <a:noFill/>
            <a:ln w="0">
              <a:solidFill>
                <a:srgbClr val="000000"/>
              </a:solidFill>
              <a:prstDash val="solid"/>
              <a:round/>
              <a:headEnd/>
              <a:tailEnd/>
            </a:ln>
          </p:spPr>
          <p:txBody>
            <a:bodyPr/>
            <a:lstStyle/>
            <a:p>
              <a:endParaRPr lang="en-GB"/>
            </a:p>
          </p:txBody>
        </p:sp>
        <p:sp>
          <p:nvSpPr>
            <p:cNvPr id="1524" name="Line 3001"/>
            <p:cNvSpPr>
              <a:spLocks noChangeShapeType="1"/>
            </p:cNvSpPr>
            <p:nvPr/>
          </p:nvSpPr>
          <p:spPr bwMode="auto">
            <a:xfrm flipH="1">
              <a:off x="3862" y="3091"/>
              <a:ext cx="2" cy="4"/>
            </a:xfrm>
            <a:prstGeom prst="line">
              <a:avLst/>
            </a:prstGeom>
            <a:noFill/>
            <a:ln w="0">
              <a:solidFill>
                <a:srgbClr val="000000"/>
              </a:solidFill>
              <a:round/>
              <a:headEnd/>
              <a:tailEnd/>
            </a:ln>
          </p:spPr>
          <p:txBody>
            <a:bodyPr/>
            <a:lstStyle/>
            <a:p>
              <a:endParaRPr lang="en-GB"/>
            </a:p>
          </p:txBody>
        </p:sp>
        <p:sp>
          <p:nvSpPr>
            <p:cNvPr id="1525" name="Line 3002"/>
            <p:cNvSpPr>
              <a:spLocks noChangeShapeType="1"/>
            </p:cNvSpPr>
            <p:nvPr/>
          </p:nvSpPr>
          <p:spPr bwMode="auto">
            <a:xfrm flipH="1">
              <a:off x="2013" y="3139"/>
              <a:ext cx="6" cy="1"/>
            </a:xfrm>
            <a:prstGeom prst="line">
              <a:avLst/>
            </a:prstGeom>
            <a:noFill/>
            <a:ln w="0">
              <a:solidFill>
                <a:srgbClr val="000000"/>
              </a:solidFill>
              <a:round/>
              <a:headEnd/>
              <a:tailEnd/>
            </a:ln>
          </p:spPr>
          <p:txBody>
            <a:bodyPr/>
            <a:lstStyle/>
            <a:p>
              <a:endParaRPr lang="en-GB"/>
            </a:p>
          </p:txBody>
        </p:sp>
        <p:sp>
          <p:nvSpPr>
            <p:cNvPr id="1526" name="Freeform 3003"/>
            <p:cNvSpPr>
              <a:spLocks/>
            </p:cNvSpPr>
            <p:nvPr/>
          </p:nvSpPr>
          <p:spPr bwMode="auto">
            <a:xfrm>
              <a:off x="2060" y="3148"/>
              <a:ext cx="3" cy="3"/>
            </a:xfrm>
            <a:custGeom>
              <a:avLst/>
              <a:gdLst/>
              <a:ahLst/>
              <a:cxnLst>
                <a:cxn ang="0">
                  <a:pos x="8" y="0"/>
                </a:cxn>
                <a:cxn ang="0">
                  <a:pos x="4" y="2"/>
                </a:cxn>
                <a:cxn ang="0">
                  <a:pos x="0" y="6"/>
                </a:cxn>
              </a:cxnLst>
              <a:rect l="0" t="0" r="r" b="b"/>
              <a:pathLst>
                <a:path w="8" h="6">
                  <a:moveTo>
                    <a:pt x="8" y="0"/>
                  </a:moveTo>
                  <a:lnTo>
                    <a:pt x="4" y="2"/>
                  </a:lnTo>
                  <a:lnTo>
                    <a:pt x="0" y="6"/>
                  </a:lnTo>
                </a:path>
              </a:pathLst>
            </a:custGeom>
            <a:noFill/>
            <a:ln w="0">
              <a:solidFill>
                <a:srgbClr val="000000"/>
              </a:solidFill>
              <a:prstDash val="solid"/>
              <a:round/>
              <a:headEnd/>
              <a:tailEnd/>
            </a:ln>
          </p:spPr>
          <p:txBody>
            <a:bodyPr/>
            <a:lstStyle/>
            <a:p>
              <a:endParaRPr lang="en-GB"/>
            </a:p>
          </p:txBody>
        </p:sp>
        <p:sp>
          <p:nvSpPr>
            <p:cNvPr id="1527" name="Freeform 3004"/>
            <p:cNvSpPr>
              <a:spLocks/>
            </p:cNvSpPr>
            <p:nvPr/>
          </p:nvSpPr>
          <p:spPr bwMode="auto">
            <a:xfrm>
              <a:off x="2063" y="3148"/>
              <a:ext cx="26" cy="4"/>
            </a:xfrm>
            <a:custGeom>
              <a:avLst/>
              <a:gdLst/>
              <a:ahLst/>
              <a:cxnLst>
                <a:cxn ang="0">
                  <a:pos x="52" y="7"/>
                </a:cxn>
                <a:cxn ang="0">
                  <a:pos x="46" y="8"/>
                </a:cxn>
                <a:cxn ang="0">
                  <a:pos x="38" y="8"/>
                </a:cxn>
                <a:cxn ang="0">
                  <a:pos x="35" y="7"/>
                </a:cxn>
                <a:cxn ang="0">
                  <a:pos x="28" y="6"/>
                </a:cxn>
                <a:cxn ang="0">
                  <a:pos x="22" y="3"/>
                </a:cxn>
                <a:cxn ang="0">
                  <a:pos x="17" y="2"/>
                </a:cxn>
                <a:cxn ang="0">
                  <a:pos x="15" y="1"/>
                </a:cxn>
                <a:cxn ang="0">
                  <a:pos x="9" y="1"/>
                </a:cxn>
                <a:cxn ang="0">
                  <a:pos x="5" y="0"/>
                </a:cxn>
                <a:cxn ang="0">
                  <a:pos x="0" y="0"/>
                </a:cxn>
              </a:cxnLst>
              <a:rect l="0" t="0" r="r" b="b"/>
              <a:pathLst>
                <a:path w="52" h="8">
                  <a:moveTo>
                    <a:pt x="52" y="7"/>
                  </a:moveTo>
                  <a:lnTo>
                    <a:pt x="46" y="8"/>
                  </a:lnTo>
                  <a:lnTo>
                    <a:pt x="38" y="8"/>
                  </a:lnTo>
                  <a:lnTo>
                    <a:pt x="35" y="7"/>
                  </a:lnTo>
                  <a:lnTo>
                    <a:pt x="28" y="6"/>
                  </a:lnTo>
                  <a:lnTo>
                    <a:pt x="22" y="3"/>
                  </a:lnTo>
                  <a:lnTo>
                    <a:pt x="17" y="2"/>
                  </a:lnTo>
                  <a:lnTo>
                    <a:pt x="15" y="1"/>
                  </a:lnTo>
                  <a:lnTo>
                    <a:pt x="9" y="1"/>
                  </a:lnTo>
                  <a:lnTo>
                    <a:pt x="5" y="0"/>
                  </a:lnTo>
                  <a:lnTo>
                    <a:pt x="0" y="0"/>
                  </a:lnTo>
                </a:path>
              </a:pathLst>
            </a:custGeom>
            <a:noFill/>
            <a:ln w="0">
              <a:solidFill>
                <a:srgbClr val="000000"/>
              </a:solidFill>
              <a:prstDash val="solid"/>
              <a:round/>
              <a:headEnd/>
              <a:tailEnd/>
            </a:ln>
          </p:spPr>
          <p:txBody>
            <a:bodyPr/>
            <a:lstStyle/>
            <a:p>
              <a:endParaRPr lang="en-GB"/>
            </a:p>
          </p:txBody>
        </p:sp>
        <p:sp>
          <p:nvSpPr>
            <p:cNvPr id="1528" name="Freeform 3005"/>
            <p:cNvSpPr>
              <a:spLocks/>
            </p:cNvSpPr>
            <p:nvPr/>
          </p:nvSpPr>
          <p:spPr bwMode="auto">
            <a:xfrm>
              <a:off x="2014" y="3141"/>
              <a:ext cx="4" cy="2"/>
            </a:xfrm>
            <a:custGeom>
              <a:avLst/>
              <a:gdLst/>
              <a:ahLst/>
              <a:cxnLst>
                <a:cxn ang="0">
                  <a:pos x="8" y="0"/>
                </a:cxn>
                <a:cxn ang="0">
                  <a:pos x="3" y="2"/>
                </a:cxn>
                <a:cxn ang="0">
                  <a:pos x="0" y="4"/>
                </a:cxn>
              </a:cxnLst>
              <a:rect l="0" t="0" r="r" b="b"/>
              <a:pathLst>
                <a:path w="8" h="4">
                  <a:moveTo>
                    <a:pt x="8" y="0"/>
                  </a:moveTo>
                  <a:lnTo>
                    <a:pt x="3" y="2"/>
                  </a:lnTo>
                  <a:lnTo>
                    <a:pt x="0" y="4"/>
                  </a:lnTo>
                </a:path>
              </a:pathLst>
            </a:custGeom>
            <a:noFill/>
            <a:ln w="0">
              <a:solidFill>
                <a:srgbClr val="000000"/>
              </a:solidFill>
              <a:prstDash val="solid"/>
              <a:round/>
              <a:headEnd/>
              <a:tailEnd/>
            </a:ln>
          </p:spPr>
          <p:txBody>
            <a:bodyPr/>
            <a:lstStyle/>
            <a:p>
              <a:endParaRPr lang="en-GB"/>
            </a:p>
          </p:txBody>
        </p:sp>
        <p:sp>
          <p:nvSpPr>
            <p:cNvPr id="1529" name="Freeform 3006"/>
            <p:cNvSpPr>
              <a:spLocks/>
            </p:cNvSpPr>
            <p:nvPr/>
          </p:nvSpPr>
          <p:spPr bwMode="auto">
            <a:xfrm>
              <a:off x="2018" y="3140"/>
              <a:ext cx="45" cy="8"/>
            </a:xfrm>
            <a:custGeom>
              <a:avLst/>
              <a:gdLst/>
              <a:ahLst/>
              <a:cxnLst>
                <a:cxn ang="0">
                  <a:pos x="91" y="15"/>
                </a:cxn>
                <a:cxn ang="0">
                  <a:pos x="86" y="15"/>
                </a:cxn>
                <a:cxn ang="0">
                  <a:pos x="78" y="15"/>
                </a:cxn>
                <a:cxn ang="0">
                  <a:pos x="75" y="16"/>
                </a:cxn>
                <a:cxn ang="0">
                  <a:pos x="73" y="16"/>
                </a:cxn>
                <a:cxn ang="0">
                  <a:pos x="68" y="15"/>
                </a:cxn>
                <a:cxn ang="0">
                  <a:pos x="64" y="14"/>
                </a:cxn>
                <a:cxn ang="0">
                  <a:pos x="57" y="13"/>
                </a:cxn>
                <a:cxn ang="0">
                  <a:pos x="53" y="12"/>
                </a:cxn>
                <a:cxn ang="0">
                  <a:pos x="49" y="10"/>
                </a:cxn>
                <a:cxn ang="0">
                  <a:pos x="45" y="9"/>
                </a:cxn>
                <a:cxn ang="0">
                  <a:pos x="43" y="8"/>
                </a:cxn>
                <a:cxn ang="0">
                  <a:pos x="40" y="8"/>
                </a:cxn>
                <a:cxn ang="0">
                  <a:pos x="37" y="7"/>
                </a:cxn>
                <a:cxn ang="0">
                  <a:pos x="33" y="7"/>
                </a:cxn>
                <a:cxn ang="0">
                  <a:pos x="30" y="6"/>
                </a:cxn>
                <a:cxn ang="0">
                  <a:pos x="28" y="6"/>
                </a:cxn>
                <a:cxn ang="0">
                  <a:pos x="23" y="5"/>
                </a:cxn>
                <a:cxn ang="0">
                  <a:pos x="18" y="4"/>
                </a:cxn>
                <a:cxn ang="0">
                  <a:pos x="15" y="3"/>
                </a:cxn>
                <a:cxn ang="0">
                  <a:pos x="9" y="1"/>
                </a:cxn>
                <a:cxn ang="0">
                  <a:pos x="4" y="0"/>
                </a:cxn>
                <a:cxn ang="0">
                  <a:pos x="0" y="1"/>
                </a:cxn>
              </a:cxnLst>
              <a:rect l="0" t="0" r="r" b="b"/>
              <a:pathLst>
                <a:path w="91" h="16">
                  <a:moveTo>
                    <a:pt x="91" y="15"/>
                  </a:moveTo>
                  <a:lnTo>
                    <a:pt x="86" y="15"/>
                  </a:lnTo>
                  <a:lnTo>
                    <a:pt x="78" y="15"/>
                  </a:lnTo>
                  <a:lnTo>
                    <a:pt x="75" y="16"/>
                  </a:lnTo>
                  <a:lnTo>
                    <a:pt x="73" y="16"/>
                  </a:lnTo>
                  <a:lnTo>
                    <a:pt x="68" y="15"/>
                  </a:lnTo>
                  <a:lnTo>
                    <a:pt x="64" y="14"/>
                  </a:lnTo>
                  <a:lnTo>
                    <a:pt x="57" y="13"/>
                  </a:lnTo>
                  <a:lnTo>
                    <a:pt x="53" y="12"/>
                  </a:lnTo>
                  <a:lnTo>
                    <a:pt x="49" y="10"/>
                  </a:lnTo>
                  <a:lnTo>
                    <a:pt x="45" y="9"/>
                  </a:lnTo>
                  <a:lnTo>
                    <a:pt x="43" y="8"/>
                  </a:lnTo>
                  <a:lnTo>
                    <a:pt x="40" y="8"/>
                  </a:lnTo>
                  <a:lnTo>
                    <a:pt x="37" y="7"/>
                  </a:lnTo>
                  <a:lnTo>
                    <a:pt x="33" y="7"/>
                  </a:lnTo>
                  <a:lnTo>
                    <a:pt x="30" y="6"/>
                  </a:lnTo>
                  <a:lnTo>
                    <a:pt x="28" y="6"/>
                  </a:lnTo>
                  <a:lnTo>
                    <a:pt x="23" y="5"/>
                  </a:lnTo>
                  <a:lnTo>
                    <a:pt x="18" y="4"/>
                  </a:lnTo>
                  <a:lnTo>
                    <a:pt x="15" y="3"/>
                  </a:lnTo>
                  <a:lnTo>
                    <a:pt x="9" y="1"/>
                  </a:lnTo>
                  <a:lnTo>
                    <a:pt x="4" y="0"/>
                  </a:lnTo>
                  <a:lnTo>
                    <a:pt x="0" y="1"/>
                  </a:lnTo>
                </a:path>
              </a:pathLst>
            </a:custGeom>
            <a:noFill/>
            <a:ln w="0">
              <a:solidFill>
                <a:srgbClr val="000000"/>
              </a:solidFill>
              <a:prstDash val="solid"/>
              <a:round/>
              <a:headEnd/>
              <a:tailEnd/>
            </a:ln>
          </p:spPr>
          <p:txBody>
            <a:bodyPr/>
            <a:lstStyle/>
            <a:p>
              <a:endParaRPr lang="en-GB"/>
            </a:p>
          </p:txBody>
        </p:sp>
        <p:sp>
          <p:nvSpPr>
            <p:cNvPr id="1530" name="Line 3007"/>
            <p:cNvSpPr>
              <a:spLocks noChangeShapeType="1"/>
            </p:cNvSpPr>
            <p:nvPr/>
          </p:nvSpPr>
          <p:spPr bwMode="auto">
            <a:xfrm flipH="1">
              <a:off x="1996" y="3139"/>
              <a:ext cx="2" cy="5"/>
            </a:xfrm>
            <a:prstGeom prst="line">
              <a:avLst/>
            </a:prstGeom>
            <a:noFill/>
            <a:ln w="0">
              <a:solidFill>
                <a:srgbClr val="000000"/>
              </a:solidFill>
              <a:round/>
              <a:headEnd/>
              <a:tailEnd/>
            </a:ln>
          </p:spPr>
          <p:txBody>
            <a:bodyPr/>
            <a:lstStyle/>
            <a:p>
              <a:endParaRPr lang="en-GB"/>
            </a:p>
          </p:txBody>
        </p:sp>
        <p:sp>
          <p:nvSpPr>
            <p:cNvPr id="1531" name="Freeform 3008"/>
            <p:cNvSpPr>
              <a:spLocks/>
            </p:cNvSpPr>
            <p:nvPr/>
          </p:nvSpPr>
          <p:spPr bwMode="auto">
            <a:xfrm>
              <a:off x="2012" y="3141"/>
              <a:ext cx="6" cy="1"/>
            </a:xfrm>
            <a:custGeom>
              <a:avLst/>
              <a:gdLst/>
              <a:ahLst/>
              <a:cxnLst>
                <a:cxn ang="0">
                  <a:pos x="11" y="0"/>
                </a:cxn>
                <a:cxn ang="0">
                  <a:pos x="3" y="0"/>
                </a:cxn>
                <a:cxn ang="0">
                  <a:pos x="0" y="0"/>
                </a:cxn>
              </a:cxnLst>
              <a:rect l="0" t="0" r="r" b="b"/>
              <a:pathLst>
                <a:path w="11">
                  <a:moveTo>
                    <a:pt x="11" y="0"/>
                  </a:moveTo>
                  <a:lnTo>
                    <a:pt x="3" y="0"/>
                  </a:lnTo>
                  <a:lnTo>
                    <a:pt x="0" y="0"/>
                  </a:lnTo>
                </a:path>
              </a:pathLst>
            </a:custGeom>
            <a:noFill/>
            <a:ln w="0">
              <a:solidFill>
                <a:srgbClr val="000000"/>
              </a:solidFill>
              <a:prstDash val="solid"/>
              <a:round/>
              <a:headEnd/>
              <a:tailEnd/>
            </a:ln>
          </p:spPr>
          <p:txBody>
            <a:bodyPr/>
            <a:lstStyle/>
            <a:p>
              <a:endParaRPr lang="en-GB"/>
            </a:p>
          </p:txBody>
        </p:sp>
        <p:sp>
          <p:nvSpPr>
            <p:cNvPr id="1532" name="Freeform 3009"/>
            <p:cNvSpPr>
              <a:spLocks/>
            </p:cNvSpPr>
            <p:nvPr/>
          </p:nvSpPr>
          <p:spPr bwMode="auto">
            <a:xfrm>
              <a:off x="2701" y="3174"/>
              <a:ext cx="10" cy="2"/>
            </a:xfrm>
            <a:custGeom>
              <a:avLst/>
              <a:gdLst/>
              <a:ahLst/>
              <a:cxnLst>
                <a:cxn ang="0">
                  <a:pos x="21" y="3"/>
                </a:cxn>
                <a:cxn ang="0">
                  <a:pos x="15" y="0"/>
                </a:cxn>
                <a:cxn ang="0">
                  <a:pos x="7" y="0"/>
                </a:cxn>
                <a:cxn ang="0">
                  <a:pos x="4" y="1"/>
                </a:cxn>
                <a:cxn ang="0">
                  <a:pos x="0" y="2"/>
                </a:cxn>
              </a:cxnLst>
              <a:rect l="0" t="0" r="r" b="b"/>
              <a:pathLst>
                <a:path w="21" h="3">
                  <a:moveTo>
                    <a:pt x="21" y="3"/>
                  </a:moveTo>
                  <a:lnTo>
                    <a:pt x="15" y="0"/>
                  </a:lnTo>
                  <a:lnTo>
                    <a:pt x="7" y="0"/>
                  </a:lnTo>
                  <a:lnTo>
                    <a:pt x="4" y="1"/>
                  </a:lnTo>
                  <a:lnTo>
                    <a:pt x="0" y="2"/>
                  </a:lnTo>
                </a:path>
              </a:pathLst>
            </a:custGeom>
            <a:noFill/>
            <a:ln w="0">
              <a:solidFill>
                <a:srgbClr val="000000"/>
              </a:solidFill>
              <a:prstDash val="solid"/>
              <a:round/>
              <a:headEnd/>
              <a:tailEnd/>
            </a:ln>
          </p:spPr>
          <p:txBody>
            <a:bodyPr/>
            <a:lstStyle/>
            <a:p>
              <a:endParaRPr lang="en-GB"/>
            </a:p>
          </p:txBody>
        </p:sp>
        <p:sp>
          <p:nvSpPr>
            <p:cNvPr id="1533" name="Freeform 3010"/>
            <p:cNvSpPr>
              <a:spLocks/>
            </p:cNvSpPr>
            <p:nvPr/>
          </p:nvSpPr>
          <p:spPr bwMode="auto">
            <a:xfrm>
              <a:off x="2711" y="3160"/>
              <a:ext cx="123" cy="18"/>
            </a:xfrm>
            <a:custGeom>
              <a:avLst/>
              <a:gdLst/>
              <a:ahLst/>
              <a:cxnLst>
                <a:cxn ang="0">
                  <a:pos x="246" y="0"/>
                </a:cxn>
                <a:cxn ang="0">
                  <a:pos x="241" y="2"/>
                </a:cxn>
                <a:cxn ang="0">
                  <a:pos x="238" y="4"/>
                </a:cxn>
                <a:cxn ang="0">
                  <a:pos x="236" y="7"/>
                </a:cxn>
                <a:cxn ang="0">
                  <a:pos x="231" y="11"/>
                </a:cxn>
                <a:cxn ang="0">
                  <a:pos x="225" y="15"/>
                </a:cxn>
                <a:cxn ang="0">
                  <a:pos x="220" y="17"/>
                </a:cxn>
                <a:cxn ang="0">
                  <a:pos x="218" y="18"/>
                </a:cxn>
                <a:cxn ang="0">
                  <a:pos x="209" y="20"/>
                </a:cxn>
                <a:cxn ang="0">
                  <a:pos x="191" y="25"/>
                </a:cxn>
                <a:cxn ang="0">
                  <a:pos x="184" y="26"/>
                </a:cxn>
                <a:cxn ang="0">
                  <a:pos x="170" y="27"/>
                </a:cxn>
                <a:cxn ang="0">
                  <a:pos x="159" y="28"/>
                </a:cxn>
                <a:cxn ang="0">
                  <a:pos x="152" y="29"/>
                </a:cxn>
                <a:cxn ang="0">
                  <a:pos x="146" y="29"/>
                </a:cxn>
                <a:cxn ang="0">
                  <a:pos x="136" y="30"/>
                </a:cxn>
                <a:cxn ang="0">
                  <a:pos x="133" y="31"/>
                </a:cxn>
                <a:cxn ang="0">
                  <a:pos x="130" y="32"/>
                </a:cxn>
                <a:cxn ang="0">
                  <a:pos x="120" y="34"/>
                </a:cxn>
                <a:cxn ang="0">
                  <a:pos x="110" y="34"/>
                </a:cxn>
                <a:cxn ang="0">
                  <a:pos x="102" y="34"/>
                </a:cxn>
                <a:cxn ang="0">
                  <a:pos x="81" y="34"/>
                </a:cxn>
                <a:cxn ang="0">
                  <a:pos x="62" y="33"/>
                </a:cxn>
                <a:cxn ang="0">
                  <a:pos x="52" y="34"/>
                </a:cxn>
                <a:cxn ang="0">
                  <a:pos x="45" y="35"/>
                </a:cxn>
                <a:cxn ang="0">
                  <a:pos x="31" y="35"/>
                </a:cxn>
                <a:cxn ang="0">
                  <a:pos x="27" y="33"/>
                </a:cxn>
                <a:cxn ang="0">
                  <a:pos x="20" y="32"/>
                </a:cxn>
                <a:cxn ang="0">
                  <a:pos x="13" y="31"/>
                </a:cxn>
                <a:cxn ang="0">
                  <a:pos x="0" y="30"/>
                </a:cxn>
              </a:cxnLst>
              <a:rect l="0" t="0" r="r" b="b"/>
              <a:pathLst>
                <a:path w="246" h="35">
                  <a:moveTo>
                    <a:pt x="246" y="0"/>
                  </a:moveTo>
                  <a:lnTo>
                    <a:pt x="241" y="2"/>
                  </a:lnTo>
                  <a:lnTo>
                    <a:pt x="238" y="4"/>
                  </a:lnTo>
                  <a:lnTo>
                    <a:pt x="236" y="7"/>
                  </a:lnTo>
                  <a:lnTo>
                    <a:pt x="231" y="11"/>
                  </a:lnTo>
                  <a:lnTo>
                    <a:pt x="225" y="15"/>
                  </a:lnTo>
                  <a:lnTo>
                    <a:pt x="220" y="17"/>
                  </a:lnTo>
                  <a:lnTo>
                    <a:pt x="218" y="18"/>
                  </a:lnTo>
                  <a:lnTo>
                    <a:pt x="209" y="20"/>
                  </a:lnTo>
                  <a:lnTo>
                    <a:pt x="191" y="25"/>
                  </a:lnTo>
                  <a:lnTo>
                    <a:pt x="184" y="26"/>
                  </a:lnTo>
                  <a:lnTo>
                    <a:pt x="170" y="27"/>
                  </a:lnTo>
                  <a:lnTo>
                    <a:pt x="159" y="28"/>
                  </a:lnTo>
                  <a:lnTo>
                    <a:pt x="152" y="29"/>
                  </a:lnTo>
                  <a:lnTo>
                    <a:pt x="146" y="29"/>
                  </a:lnTo>
                  <a:lnTo>
                    <a:pt x="136" y="30"/>
                  </a:lnTo>
                  <a:lnTo>
                    <a:pt x="133" y="31"/>
                  </a:lnTo>
                  <a:lnTo>
                    <a:pt x="130" y="32"/>
                  </a:lnTo>
                  <a:lnTo>
                    <a:pt x="120" y="34"/>
                  </a:lnTo>
                  <a:lnTo>
                    <a:pt x="110" y="34"/>
                  </a:lnTo>
                  <a:lnTo>
                    <a:pt x="102" y="34"/>
                  </a:lnTo>
                  <a:lnTo>
                    <a:pt x="81" y="34"/>
                  </a:lnTo>
                  <a:lnTo>
                    <a:pt x="62" y="33"/>
                  </a:lnTo>
                  <a:lnTo>
                    <a:pt x="52" y="34"/>
                  </a:lnTo>
                  <a:lnTo>
                    <a:pt x="45" y="35"/>
                  </a:lnTo>
                  <a:lnTo>
                    <a:pt x="31" y="35"/>
                  </a:lnTo>
                  <a:lnTo>
                    <a:pt x="27" y="33"/>
                  </a:lnTo>
                  <a:lnTo>
                    <a:pt x="20" y="32"/>
                  </a:lnTo>
                  <a:lnTo>
                    <a:pt x="13" y="31"/>
                  </a:lnTo>
                  <a:lnTo>
                    <a:pt x="0" y="30"/>
                  </a:lnTo>
                </a:path>
              </a:pathLst>
            </a:custGeom>
            <a:noFill/>
            <a:ln w="0">
              <a:solidFill>
                <a:srgbClr val="000000"/>
              </a:solidFill>
              <a:prstDash val="solid"/>
              <a:round/>
              <a:headEnd/>
              <a:tailEnd/>
            </a:ln>
          </p:spPr>
          <p:txBody>
            <a:bodyPr/>
            <a:lstStyle/>
            <a:p>
              <a:endParaRPr lang="en-GB"/>
            </a:p>
          </p:txBody>
        </p:sp>
        <p:sp>
          <p:nvSpPr>
            <p:cNvPr id="1534" name="Freeform 3011"/>
            <p:cNvSpPr>
              <a:spLocks/>
            </p:cNvSpPr>
            <p:nvPr/>
          </p:nvSpPr>
          <p:spPr bwMode="auto">
            <a:xfrm>
              <a:off x="4373" y="3031"/>
              <a:ext cx="72" cy="1"/>
            </a:xfrm>
            <a:custGeom>
              <a:avLst/>
              <a:gdLst/>
              <a:ahLst/>
              <a:cxnLst>
                <a:cxn ang="0">
                  <a:pos x="143" y="2"/>
                </a:cxn>
                <a:cxn ang="0">
                  <a:pos x="129" y="2"/>
                </a:cxn>
                <a:cxn ang="0">
                  <a:pos x="122" y="1"/>
                </a:cxn>
                <a:cxn ang="0">
                  <a:pos x="99" y="0"/>
                </a:cxn>
                <a:cxn ang="0">
                  <a:pos x="31" y="1"/>
                </a:cxn>
                <a:cxn ang="0">
                  <a:pos x="0" y="1"/>
                </a:cxn>
              </a:cxnLst>
              <a:rect l="0" t="0" r="r" b="b"/>
              <a:pathLst>
                <a:path w="143" h="2">
                  <a:moveTo>
                    <a:pt x="143" y="2"/>
                  </a:moveTo>
                  <a:lnTo>
                    <a:pt x="129" y="2"/>
                  </a:lnTo>
                  <a:lnTo>
                    <a:pt x="122" y="1"/>
                  </a:lnTo>
                  <a:lnTo>
                    <a:pt x="99" y="0"/>
                  </a:lnTo>
                  <a:lnTo>
                    <a:pt x="31" y="1"/>
                  </a:lnTo>
                  <a:lnTo>
                    <a:pt x="0" y="1"/>
                  </a:lnTo>
                </a:path>
              </a:pathLst>
            </a:custGeom>
            <a:noFill/>
            <a:ln w="0">
              <a:solidFill>
                <a:srgbClr val="000000"/>
              </a:solidFill>
              <a:prstDash val="solid"/>
              <a:round/>
              <a:headEnd/>
              <a:tailEnd/>
            </a:ln>
          </p:spPr>
          <p:txBody>
            <a:bodyPr/>
            <a:lstStyle/>
            <a:p>
              <a:endParaRPr lang="en-GB"/>
            </a:p>
          </p:txBody>
        </p:sp>
        <p:sp>
          <p:nvSpPr>
            <p:cNvPr id="1535" name="Freeform 3012"/>
            <p:cNvSpPr>
              <a:spLocks/>
            </p:cNvSpPr>
            <p:nvPr/>
          </p:nvSpPr>
          <p:spPr bwMode="auto">
            <a:xfrm>
              <a:off x="2770" y="3218"/>
              <a:ext cx="2" cy="2"/>
            </a:xfrm>
            <a:custGeom>
              <a:avLst/>
              <a:gdLst/>
              <a:ahLst/>
              <a:cxnLst>
                <a:cxn ang="0">
                  <a:pos x="3" y="0"/>
                </a:cxn>
                <a:cxn ang="0">
                  <a:pos x="0" y="3"/>
                </a:cxn>
                <a:cxn ang="0">
                  <a:pos x="0" y="4"/>
                </a:cxn>
              </a:cxnLst>
              <a:rect l="0" t="0" r="r" b="b"/>
              <a:pathLst>
                <a:path w="3" h="4">
                  <a:moveTo>
                    <a:pt x="3" y="0"/>
                  </a:moveTo>
                  <a:lnTo>
                    <a:pt x="0" y="3"/>
                  </a:lnTo>
                  <a:lnTo>
                    <a:pt x="0" y="4"/>
                  </a:lnTo>
                </a:path>
              </a:pathLst>
            </a:custGeom>
            <a:noFill/>
            <a:ln w="0">
              <a:solidFill>
                <a:srgbClr val="000000"/>
              </a:solidFill>
              <a:prstDash val="solid"/>
              <a:round/>
              <a:headEnd/>
              <a:tailEnd/>
            </a:ln>
          </p:spPr>
          <p:txBody>
            <a:bodyPr/>
            <a:lstStyle/>
            <a:p>
              <a:endParaRPr lang="en-GB"/>
            </a:p>
          </p:txBody>
        </p:sp>
        <p:sp>
          <p:nvSpPr>
            <p:cNvPr id="1536" name="Line 3013"/>
            <p:cNvSpPr>
              <a:spLocks noChangeShapeType="1"/>
            </p:cNvSpPr>
            <p:nvPr/>
          </p:nvSpPr>
          <p:spPr bwMode="auto">
            <a:xfrm flipH="1">
              <a:off x="2772" y="3218"/>
              <a:ext cx="1" cy="1"/>
            </a:xfrm>
            <a:prstGeom prst="line">
              <a:avLst/>
            </a:prstGeom>
            <a:noFill/>
            <a:ln w="0">
              <a:solidFill>
                <a:srgbClr val="000000"/>
              </a:solidFill>
              <a:round/>
              <a:headEnd/>
              <a:tailEnd/>
            </a:ln>
          </p:spPr>
          <p:txBody>
            <a:bodyPr/>
            <a:lstStyle/>
            <a:p>
              <a:endParaRPr lang="en-GB"/>
            </a:p>
          </p:txBody>
        </p:sp>
        <p:sp>
          <p:nvSpPr>
            <p:cNvPr id="1537" name="Freeform 3014"/>
            <p:cNvSpPr>
              <a:spLocks/>
            </p:cNvSpPr>
            <p:nvPr/>
          </p:nvSpPr>
          <p:spPr bwMode="auto">
            <a:xfrm>
              <a:off x="2696" y="3181"/>
              <a:ext cx="76" cy="37"/>
            </a:xfrm>
            <a:custGeom>
              <a:avLst/>
              <a:gdLst/>
              <a:ahLst/>
              <a:cxnLst>
                <a:cxn ang="0">
                  <a:pos x="151" y="73"/>
                </a:cxn>
                <a:cxn ang="0">
                  <a:pos x="148" y="73"/>
                </a:cxn>
                <a:cxn ang="0">
                  <a:pos x="134" y="72"/>
                </a:cxn>
                <a:cxn ang="0">
                  <a:pos x="120" y="68"/>
                </a:cxn>
                <a:cxn ang="0">
                  <a:pos x="111" y="65"/>
                </a:cxn>
                <a:cxn ang="0">
                  <a:pos x="108" y="63"/>
                </a:cxn>
                <a:cxn ang="0">
                  <a:pos x="103" y="62"/>
                </a:cxn>
                <a:cxn ang="0">
                  <a:pos x="96" y="60"/>
                </a:cxn>
                <a:cxn ang="0">
                  <a:pos x="93" y="57"/>
                </a:cxn>
                <a:cxn ang="0">
                  <a:pos x="91" y="56"/>
                </a:cxn>
                <a:cxn ang="0">
                  <a:pos x="87" y="55"/>
                </a:cxn>
                <a:cxn ang="0">
                  <a:pos x="81" y="51"/>
                </a:cxn>
                <a:cxn ang="0">
                  <a:pos x="78" y="47"/>
                </a:cxn>
                <a:cxn ang="0">
                  <a:pos x="73" y="44"/>
                </a:cxn>
                <a:cxn ang="0">
                  <a:pos x="68" y="41"/>
                </a:cxn>
                <a:cxn ang="0">
                  <a:pos x="63" y="39"/>
                </a:cxn>
                <a:cxn ang="0">
                  <a:pos x="60" y="38"/>
                </a:cxn>
                <a:cxn ang="0">
                  <a:pos x="57" y="34"/>
                </a:cxn>
                <a:cxn ang="0">
                  <a:pos x="52" y="28"/>
                </a:cxn>
                <a:cxn ang="0">
                  <a:pos x="46" y="28"/>
                </a:cxn>
                <a:cxn ang="0">
                  <a:pos x="44" y="27"/>
                </a:cxn>
                <a:cxn ang="0">
                  <a:pos x="40" y="25"/>
                </a:cxn>
                <a:cxn ang="0">
                  <a:pos x="36" y="22"/>
                </a:cxn>
                <a:cxn ang="0">
                  <a:pos x="29" y="17"/>
                </a:cxn>
                <a:cxn ang="0">
                  <a:pos x="24" y="16"/>
                </a:cxn>
                <a:cxn ang="0">
                  <a:pos x="17" y="12"/>
                </a:cxn>
                <a:cxn ang="0">
                  <a:pos x="15" y="11"/>
                </a:cxn>
                <a:cxn ang="0">
                  <a:pos x="7" y="8"/>
                </a:cxn>
                <a:cxn ang="0">
                  <a:pos x="6" y="8"/>
                </a:cxn>
                <a:cxn ang="0">
                  <a:pos x="0" y="0"/>
                </a:cxn>
                <a:cxn ang="0">
                  <a:pos x="0" y="0"/>
                </a:cxn>
              </a:cxnLst>
              <a:rect l="0" t="0" r="r" b="b"/>
              <a:pathLst>
                <a:path w="151" h="73">
                  <a:moveTo>
                    <a:pt x="151" y="73"/>
                  </a:moveTo>
                  <a:lnTo>
                    <a:pt x="148" y="73"/>
                  </a:lnTo>
                  <a:lnTo>
                    <a:pt x="134" y="72"/>
                  </a:lnTo>
                  <a:lnTo>
                    <a:pt x="120" y="68"/>
                  </a:lnTo>
                  <a:lnTo>
                    <a:pt x="111" y="65"/>
                  </a:lnTo>
                  <a:lnTo>
                    <a:pt x="108" y="63"/>
                  </a:lnTo>
                  <a:lnTo>
                    <a:pt x="103" y="62"/>
                  </a:lnTo>
                  <a:lnTo>
                    <a:pt x="96" y="60"/>
                  </a:lnTo>
                  <a:lnTo>
                    <a:pt x="93" y="57"/>
                  </a:lnTo>
                  <a:lnTo>
                    <a:pt x="91" y="56"/>
                  </a:lnTo>
                  <a:lnTo>
                    <a:pt x="87" y="55"/>
                  </a:lnTo>
                  <a:lnTo>
                    <a:pt x="81" y="51"/>
                  </a:lnTo>
                  <a:lnTo>
                    <a:pt x="78" y="47"/>
                  </a:lnTo>
                  <a:lnTo>
                    <a:pt x="73" y="44"/>
                  </a:lnTo>
                  <a:lnTo>
                    <a:pt x="68" y="41"/>
                  </a:lnTo>
                  <a:lnTo>
                    <a:pt x="63" y="39"/>
                  </a:lnTo>
                  <a:lnTo>
                    <a:pt x="60" y="38"/>
                  </a:lnTo>
                  <a:lnTo>
                    <a:pt x="57" y="34"/>
                  </a:lnTo>
                  <a:lnTo>
                    <a:pt x="52" y="28"/>
                  </a:lnTo>
                  <a:lnTo>
                    <a:pt x="46" y="28"/>
                  </a:lnTo>
                  <a:lnTo>
                    <a:pt x="44" y="27"/>
                  </a:lnTo>
                  <a:lnTo>
                    <a:pt x="40" y="25"/>
                  </a:lnTo>
                  <a:lnTo>
                    <a:pt x="36" y="22"/>
                  </a:lnTo>
                  <a:lnTo>
                    <a:pt x="29" y="17"/>
                  </a:lnTo>
                  <a:lnTo>
                    <a:pt x="24" y="16"/>
                  </a:lnTo>
                  <a:lnTo>
                    <a:pt x="17" y="12"/>
                  </a:lnTo>
                  <a:lnTo>
                    <a:pt x="15" y="11"/>
                  </a:lnTo>
                  <a:lnTo>
                    <a:pt x="7" y="8"/>
                  </a:lnTo>
                  <a:lnTo>
                    <a:pt x="6" y="8"/>
                  </a:lnTo>
                  <a:lnTo>
                    <a:pt x="0" y="0"/>
                  </a:lnTo>
                  <a:lnTo>
                    <a:pt x="0" y="0"/>
                  </a:lnTo>
                </a:path>
              </a:pathLst>
            </a:custGeom>
            <a:noFill/>
            <a:ln w="0">
              <a:solidFill>
                <a:srgbClr val="000000"/>
              </a:solidFill>
              <a:prstDash val="solid"/>
              <a:round/>
              <a:headEnd/>
              <a:tailEnd/>
            </a:ln>
          </p:spPr>
          <p:txBody>
            <a:bodyPr/>
            <a:lstStyle/>
            <a:p>
              <a:endParaRPr lang="en-GB"/>
            </a:p>
          </p:txBody>
        </p:sp>
        <p:sp>
          <p:nvSpPr>
            <p:cNvPr id="1538" name="Freeform 3015"/>
            <p:cNvSpPr>
              <a:spLocks/>
            </p:cNvSpPr>
            <p:nvPr/>
          </p:nvSpPr>
          <p:spPr bwMode="auto">
            <a:xfrm>
              <a:off x="2812" y="3213"/>
              <a:ext cx="3" cy="5"/>
            </a:xfrm>
            <a:custGeom>
              <a:avLst/>
              <a:gdLst/>
              <a:ahLst/>
              <a:cxnLst>
                <a:cxn ang="0">
                  <a:pos x="5" y="0"/>
                </a:cxn>
                <a:cxn ang="0">
                  <a:pos x="3" y="2"/>
                </a:cxn>
                <a:cxn ang="0">
                  <a:pos x="2" y="5"/>
                </a:cxn>
                <a:cxn ang="0">
                  <a:pos x="0" y="9"/>
                </a:cxn>
              </a:cxnLst>
              <a:rect l="0" t="0" r="r" b="b"/>
              <a:pathLst>
                <a:path w="5" h="9">
                  <a:moveTo>
                    <a:pt x="5" y="0"/>
                  </a:moveTo>
                  <a:lnTo>
                    <a:pt x="3" y="2"/>
                  </a:lnTo>
                  <a:lnTo>
                    <a:pt x="2" y="5"/>
                  </a:lnTo>
                  <a:lnTo>
                    <a:pt x="0" y="9"/>
                  </a:lnTo>
                </a:path>
              </a:pathLst>
            </a:custGeom>
            <a:noFill/>
            <a:ln w="0">
              <a:solidFill>
                <a:srgbClr val="000000"/>
              </a:solidFill>
              <a:prstDash val="solid"/>
              <a:round/>
              <a:headEnd/>
              <a:tailEnd/>
            </a:ln>
          </p:spPr>
          <p:txBody>
            <a:bodyPr/>
            <a:lstStyle/>
            <a:p>
              <a:endParaRPr lang="en-GB"/>
            </a:p>
          </p:txBody>
        </p:sp>
        <p:sp>
          <p:nvSpPr>
            <p:cNvPr id="1539" name="Freeform 3016"/>
            <p:cNvSpPr>
              <a:spLocks/>
            </p:cNvSpPr>
            <p:nvPr/>
          </p:nvSpPr>
          <p:spPr bwMode="auto">
            <a:xfrm>
              <a:off x="2773" y="3211"/>
              <a:ext cx="5" cy="5"/>
            </a:xfrm>
            <a:custGeom>
              <a:avLst/>
              <a:gdLst/>
              <a:ahLst/>
              <a:cxnLst>
                <a:cxn ang="0">
                  <a:pos x="9" y="0"/>
                </a:cxn>
                <a:cxn ang="0">
                  <a:pos x="5" y="3"/>
                </a:cxn>
                <a:cxn ang="0">
                  <a:pos x="2" y="6"/>
                </a:cxn>
                <a:cxn ang="0">
                  <a:pos x="0" y="8"/>
                </a:cxn>
              </a:cxnLst>
              <a:rect l="0" t="0" r="r" b="b"/>
              <a:pathLst>
                <a:path w="9" h="8">
                  <a:moveTo>
                    <a:pt x="9" y="0"/>
                  </a:moveTo>
                  <a:lnTo>
                    <a:pt x="5" y="3"/>
                  </a:lnTo>
                  <a:lnTo>
                    <a:pt x="2" y="6"/>
                  </a:lnTo>
                  <a:lnTo>
                    <a:pt x="0" y="8"/>
                  </a:lnTo>
                </a:path>
              </a:pathLst>
            </a:custGeom>
            <a:noFill/>
            <a:ln w="0">
              <a:solidFill>
                <a:srgbClr val="000000"/>
              </a:solidFill>
              <a:prstDash val="solid"/>
              <a:round/>
              <a:headEnd/>
              <a:tailEnd/>
            </a:ln>
          </p:spPr>
          <p:txBody>
            <a:bodyPr/>
            <a:lstStyle/>
            <a:p>
              <a:endParaRPr lang="en-GB"/>
            </a:p>
          </p:txBody>
        </p:sp>
        <p:sp>
          <p:nvSpPr>
            <p:cNvPr id="1540" name="Freeform 3017"/>
            <p:cNvSpPr>
              <a:spLocks/>
            </p:cNvSpPr>
            <p:nvPr/>
          </p:nvSpPr>
          <p:spPr bwMode="auto">
            <a:xfrm>
              <a:off x="2778" y="3211"/>
              <a:ext cx="37" cy="2"/>
            </a:xfrm>
            <a:custGeom>
              <a:avLst/>
              <a:gdLst/>
              <a:ahLst/>
              <a:cxnLst>
                <a:cxn ang="0">
                  <a:pos x="74" y="5"/>
                </a:cxn>
                <a:cxn ang="0">
                  <a:pos x="72" y="4"/>
                </a:cxn>
                <a:cxn ang="0">
                  <a:pos x="67" y="3"/>
                </a:cxn>
                <a:cxn ang="0">
                  <a:pos x="59" y="2"/>
                </a:cxn>
                <a:cxn ang="0">
                  <a:pos x="53" y="4"/>
                </a:cxn>
                <a:cxn ang="0">
                  <a:pos x="52" y="4"/>
                </a:cxn>
                <a:cxn ang="0">
                  <a:pos x="50" y="4"/>
                </a:cxn>
                <a:cxn ang="0">
                  <a:pos x="39" y="2"/>
                </a:cxn>
                <a:cxn ang="0">
                  <a:pos x="35" y="1"/>
                </a:cxn>
                <a:cxn ang="0">
                  <a:pos x="30" y="2"/>
                </a:cxn>
                <a:cxn ang="0">
                  <a:pos x="26" y="2"/>
                </a:cxn>
                <a:cxn ang="0">
                  <a:pos x="23" y="2"/>
                </a:cxn>
                <a:cxn ang="0">
                  <a:pos x="13" y="0"/>
                </a:cxn>
                <a:cxn ang="0">
                  <a:pos x="12" y="0"/>
                </a:cxn>
                <a:cxn ang="0">
                  <a:pos x="10" y="0"/>
                </a:cxn>
                <a:cxn ang="0">
                  <a:pos x="8" y="1"/>
                </a:cxn>
                <a:cxn ang="0">
                  <a:pos x="5" y="1"/>
                </a:cxn>
                <a:cxn ang="0">
                  <a:pos x="0" y="1"/>
                </a:cxn>
              </a:cxnLst>
              <a:rect l="0" t="0" r="r" b="b"/>
              <a:pathLst>
                <a:path w="74" h="5">
                  <a:moveTo>
                    <a:pt x="74" y="5"/>
                  </a:moveTo>
                  <a:lnTo>
                    <a:pt x="72" y="4"/>
                  </a:lnTo>
                  <a:lnTo>
                    <a:pt x="67" y="3"/>
                  </a:lnTo>
                  <a:lnTo>
                    <a:pt x="59" y="2"/>
                  </a:lnTo>
                  <a:lnTo>
                    <a:pt x="53" y="4"/>
                  </a:lnTo>
                  <a:lnTo>
                    <a:pt x="52" y="4"/>
                  </a:lnTo>
                  <a:lnTo>
                    <a:pt x="50" y="4"/>
                  </a:lnTo>
                  <a:lnTo>
                    <a:pt x="39" y="2"/>
                  </a:lnTo>
                  <a:lnTo>
                    <a:pt x="35" y="1"/>
                  </a:lnTo>
                  <a:lnTo>
                    <a:pt x="30" y="2"/>
                  </a:lnTo>
                  <a:lnTo>
                    <a:pt x="26" y="2"/>
                  </a:lnTo>
                  <a:lnTo>
                    <a:pt x="23" y="2"/>
                  </a:lnTo>
                  <a:lnTo>
                    <a:pt x="13" y="0"/>
                  </a:lnTo>
                  <a:lnTo>
                    <a:pt x="12" y="0"/>
                  </a:lnTo>
                  <a:lnTo>
                    <a:pt x="10" y="0"/>
                  </a:lnTo>
                  <a:lnTo>
                    <a:pt x="8" y="1"/>
                  </a:lnTo>
                  <a:lnTo>
                    <a:pt x="5" y="1"/>
                  </a:lnTo>
                  <a:lnTo>
                    <a:pt x="0" y="1"/>
                  </a:lnTo>
                </a:path>
              </a:pathLst>
            </a:custGeom>
            <a:noFill/>
            <a:ln w="0">
              <a:solidFill>
                <a:srgbClr val="000000"/>
              </a:solidFill>
              <a:prstDash val="solid"/>
              <a:round/>
              <a:headEnd/>
              <a:tailEnd/>
            </a:ln>
          </p:spPr>
          <p:txBody>
            <a:bodyPr/>
            <a:lstStyle/>
            <a:p>
              <a:endParaRPr lang="en-GB"/>
            </a:p>
          </p:txBody>
        </p:sp>
      </p:grpSp>
      <p:grpSp>
        <p:nvGrpSpPr>
          <p:cNvPr id="5" name="Group 3219"/>
          <p:cNvGrpSpPr>
            <a:grpSpLocks/>
          </p:cNvGrpSpPr>
          <p:nvPr>
            <p:custDataLst>
              <p:tags r:id="rId214"/>
            </p:custDataLst>
          </p:nvPr>
        </p:nvGrpSpPr>
        <p:grpSpPr bwMode="auto">
          <a:xfrm>
            <a:off x="400988" y="2298547"/>
            <a:ext cx="8163094" cy="614072"/>
            <a:chOff x="300" y="3025"/>
            <a:chExt cx="4214" cy="317"/>
          </a:xfrm>
        </p:grpSpPr>
        <p:sp>
          <p:nvSpPr>
            <p:cNvPr id="1141" name="Line 3019"/>
            <p:cNvSpPr>
              <a:spLocks noChangeShapeType="1"/>
            </p:cNvSpPr>
            <p:nvPr/>
          </p:nvSpPr>
          <p:spPr bwMode="auto">
            <a:xfrm flipH="1">
              <a:off x="3586" y="3135"/>
              <a:ext cx="1" cy="4"/>
            </a:xfrm>
            <a:prstGeom prst="line">
              <a:avLst/>
            </a:prstGeom>
            <a:noFill/>
            <a:ln w="0">
              <a:solidFill>
                <a:srgbClr val="000000"/>
              </a:solidFill>
              <a:round/>
              <a:headEnd/>
              <a:tailEnd/>
            </a:ln>
          </p:spPr>
          <p:txBody>
            <a:bodyPr/>
            <a:lstStyle/>
            <a:p>
              <a:endParaRPr lang="en-GB"/>
            </a:p>
          </p:txBody>
        </p:sp>
        <p:sp>
          <p:nvSpPr>
            <p:cNvPr id="1142" name="Freeform 3020"/>
            <p:cNvSpPr>
              <a:spLocks/>
            </p:cNvSpPr>
            <p:nvPr/>
          </p:nvSpPr>
          <p:spPr bwMode="auto">
            <a:xfrm>
              <a:off x="3567" y="3124"/>
              <a:ext cx="2" cy="11"/>
            </a:xfrm>
            <a:custGeom>
              <a:avLst/>
              <a:gdLst/>
              <a:ahLst/>
              <a:cxnLst>
                <a:cxn ang="0">
                  <a:pos x="0" y="0"/>
                </a:cxn>
                <a:cxn ang="0">
                  <a:pos x="1" y="2"/>
                </a:cxn>
                <a:cxn ang="0">
                  <a:pos x="1" y="7"/>
                </a:cxn>
                <a:cxn ang="0">
                  <a:pos x="5" y="22"/>
                </a:cxn>
              </a:cxnLst>
              <a:rect l="0" t="0" r="r" b="b"/>
              <a:pathLst>
                <a:path w="5" h="22">
                  <a:moveTo>
                    <a:pt x="0" y="0"/>
                  </a:moveTo>
                  <a:lnTo>
                    <a:pt x="1" y="2"/>
                  </a:lnTo>
                  <a:lnTo>
                    <a:pt x="1" y="7"/>
                  </a:lnTo>
                  <a:lnTo>
                    <a:pt x="5" y="22"/>
                  </a:lnTo>
                </a:path>
              </a:pathLst>
            </a:custGeom>
            <a:noFill/>
            <a:ln w="0">
              <a:solidFill>
                <a:srgbClr val="000000"/>
              </a:solidFill>
              <a:prstDash val="solid"/>
              <a:round/>
              <a:headEnd/>
              <a:tailEnd/>
            </a:ln>
          </p:spPr>
          <p:txBody>
            <a:bodyPr/>
            <a:lstStyle/>
            <a:p>
              <a:endParaRPr lang="en-GB"/>
            </a:p>
          </p:txBody>
        </p:sp>
        <p:sp>
          <p:nvSpPr>
            <p:cNvPr id="1143" name="Freeform 3021"/>
            <p:cNvSpPr>
              <a:spLocks/>
            </p:cNvSpPr>
            <p:nvPr/>
          </p:nvSpPr>
          <p:spPr bwMode="auto">
            <a:xfrm>
              <a:off x="3567" y="3124"/>
              <a:ext cx="20" cy="11"/>
            </a:xfrm>
            <a:custGeom>
              <a:avLst/>
              <a:gdLst/>
              <a:ahLst/>
              <a:cxnLst>
                <a:cxn ang="0">
                  <a:pos x="40" y="23"/>
                </a:cxn>
                <a:cxn ang="0">
                  <a:pos x="34" y="18"/>
                </a:cxn>
                <a:cxn ang="0">
                  <a:pos x="25" y="12"/>
                </a:cxn>
                <a:cxn ang="0">
                  <a:pos x="14" y="10"/>
                </a:cxn>
                <a:cxn ang="0">
                  <a:pos x="0" y="0"/>
                </a:cxn>
              </a:cxnLst>
              <a:rect l="0" t="0" r="r" b="b"/>
              <a:pathLst>
                <a:path w="40" h="23">
                  <a:moveTo>
                    <a:pt x="40" y="23"/>
                  </a:moveTo>
                  <a:lnTo>
                    <a:pt x="34" y="18"/>
                  </a:lnTo>
                  <a:lnTo>
                    <a:pt x="25" y="12"/>
                  </a:lnTo>
                  <a:lnTo>
                    <a:pt x="14" y="10"/>
                  </a:lnTo>
                  <a:lnTo>
                    <a:pt x="0" y="0"/>
                  </a:lnTo>
                </a:path>
              </a:pathLst>
            </a:custGeom>
            <a:noFill/>
            <a:ln w="0">
              <a:solidFill>
                <a:srgbClr val="000000"/>
              </a:solidFill>
              <a:prstDash val="solid"/>
              <a:round/>
              <a:headEnd/>
              <a:tailEnd/>
            </a:ln>
          </p:spPr>
          <p:txBody>
            <a:bodyPr/>
            <a:lstStyle/>
            <a:p>
              <a:endParaRPr lang="en-GB"/>
            </a:p>
          </p:txBody>
        </p:sp>
        <p:sp>
          <p:nvSpPr>
            <p:cNvPr id="1144" name="Line 3022"/>
            <p:cNvSpPr>
              <a:spLocks noChangeShapeType="1"/>
            </p:cNvSpPr>
            <p:nvPr/>
          </p:nvSpPr>
          <p:spPr bwMode="auto">
            <a:xfrm flipH="1">
              <a:off x="3657" y="3174"/>
              <a:ext cx="2" cy="9"/>
            </a:xfrm>
            <a:prstGeom prst="line">
              <a:avLst/>
            </a:prstGeom>
            <a:noFill/>
            <a:ln w="0">
              <a:solidFill>
                <a:srgbClr val="000000"/>
              </a:solidFill>
              <a:round/>
              <a:headEnd/>
              <a:tailEnd/>
            </a:ln>
          </p:spPr>
          <p:txBody>
            <a:bodyPr/>
            <a:lstStyle/>
            <a:p>
              <a:endParaRPr lang="en-GB"/>
            </a:p>
          </p:txBody>
        </p:sp>
        <p:sp>
          <p:nvSpPr>
            <p:cNvPr id="1145" name="Line 3023"/>
            <p:cNvSpPr>
              <a:spLocks noChangeShapeType="1"/>
            </p:cNvSpPr>
            <p:nvPr/>
          </p:nvSpPr>
          <p:spPr bwMode="auto">
            <a:xfrm>
              <a:off x="3576" y="3159"/>
              <a:ext cx="2" cy="3"/>
            </a:xfrm>
            <a:prstGeom prst="line">
              <a:avLst/>
            </a:prstGeom>
            <a:noFill/>
            <a:ln w="0">
              <a:solidFill>
                <a:srgbClr val="000000"/>
              </a:solidFill>
              <a:round/>
              <a:headEnd/>
              <a:tailEnd/>
            </a:ln>
          </p:spPr>
          <p:txBody>
            <a:bodyPr/>
            <a:lstStyle/>
            <a:p>
              <a:endParaRPr lang="en-GB"/>
            </a:p>
          </p:txBody>
        </p:sp>
        <p:sp>
          <p:nvSpPr>
            <p:cNvPr id="1146" name="Freeform 3024"/>
            <p:cNvSpPr>
              <a:spLocks/>
            </p:cNvSpPr>
            <p:nvPr/>
          </p:nvSpPr>
          <p:spPr bwMode="auto">
            <a:xfrm>
              <a:off x="3576" y="3159"/>
              <a:ext cx="83" cy="15"/>
            </a:xfrm>
            <a:custGeom>
              <a:avLst/>
              <a:gdLst/>
              <a:ahLst/>
              <a:cxnLst>
                <a:cxn ang="0">
                  <a:pos x="165" y="32"/>
                </a:cxn>
                <a:cxn ang="0">
                  <a:pos x="143" y="32"/>
                </a:cxn>
                <a:cxn ang="0">
                  <a:pos x="126" y="31"/>
                </a:cxn>
                <a:cxn ang="0">
                  <a:pos x="114" y="30"/>
                </a:cxn>
                <a:cxn ang="0">
                  <a:pos x="102" y="28"/>
                </a:cxn>
                <a:cxn ang="0">
                  <a:pos x="88" y="24"/>
                </a:cxn>
                <a:cxn ang="0">
                  <a:pos x="74" y="20"/>
                </a:cxn>
                <a:cxn ang="0">
                  <a:pos x="65" y="17"/>
                </a:cxn>
                <a:cxn ang="0">
                  <a:pos x="49" y="12"/>
                </a:cxn>
                <a:cxn ang="0">
                  <a:pos x="33" y="7"/>
                </a:cxn>
                <a:cxn ang="0">
                  <a:pos x="0" y="0"/>
                </a:cxn>
              </a:cxnLst>
              <a:rect l="0" t="0" r="r" b="b"/>
              <a:pathLst>
                <a:path w="165" h="32">
                  <a:moveTo>
                    <a:pt x="165" y="32"/>
                  </a:moveTo>
                  <a:lnTo>
                    <a:pt x="143" y="32"/>
                  </a:lnTo>
                  <a:lnTo>
                    <a:pt x="126" y="31"/>
                  </a:lnTo>
                  <a:lnTo>
                    <a:pt x="114" y="30"/>
                  </a:lnTo>
                  <a:lnTo>
                    <a:pt x="102" y="28"/>
                  </a:lnTo>
                  <a:lnTo>
                    <a:pt x="88" y="24"/>
                  </a:lnTo>
                  <a:lnTo>
                    <a:pt x="74" y="20"/>
                  </a:lnTo>
                  <a:lnTo>
                    <a:pt x="65" y="17"/>
                  </a:lnTo>
                  <a:lnTo>
                    <a:pt x="49" y="12"/>
                  </a:lnTo>
                  <a:lnTo>
                    <a:pt x="33" y="7"/>
                  </a:lnTo>
                  <a:lnTo>
                    <a:pt x="0" y="0"/>
                  </a:lnTo>
                </a:path>
              </a:pathLst>
            </a:custGeom>
            <a:noFill/>
            <a:ln w="0">
              <a:solidFill>
                <a:srgbClr val="000000"/>
              </a:solidFill>
              <a:prstDash val="solid"/>
              <a:round/>
              <a:headEnd/>
              <a:tailEnd/>
            </a:ln>
          </p:spPr>
          <p:txBody>
            <a:bodyPr/>
            <a:lstStyle/>
            <a:p>
              <a:endParaRPr lang="en-GB"/>
            </a:p>
          </p:txBody>
        </p:sp>
        <p:sp>
          <p:nvSpPr>
            <p:cNvPr id="1147" name="Line 3025"/>
            <p:cNvSpPr>
              <a:spLocks noChangeShapeType="1"/>
            </p:cNvSpPr>
            <p:nvPr/>
          </p:nvSpPr>
          <p:spPr bwMode="auto">
            <a:xfrm flipH="1">
              <a:off x="3581" y="3144"/>
              <a:ext cx="3" cy="10"/>
            </a:xfrm>
            <a:prstGeom prst="line">
              <a:avLst/>
            </a:prstGeom>
            <a:noFill/>
            <a:ln w="0">
              <a:solidFill>
                <a:srgbClr val="000000"/>
              </a:solidFill>
              <a:round/>
              <a:headEnd/>
              <a:tailEnd/>
            </a:ln>
          </p:spPr>
          <p:txBody>
            <a:bodyPr/>
            <a:lstStyle/>
            <a:p>
              <a:endParaRPr lang="en-GB"/>
            </a:p>
          </p:txBody>
        </p:sp>
        <p:sp>
          <p:nvSpPr>
            <p:cNvPr id="1148" name="Line 3026"/>
            <p:cNvSpPr>
              <a:spLocks noChangeShapeType="1"/>
            </p:cNvSpPr>
            <p:nvPr/>
          </p:nvSpPr>
          <p:spPr bwMode="auto">
            <a:xfrm>
              <a:off x="3570" y="3140"/>
              <a:ext cx="5" cy="15"/>
            </a:xfrm>
            <a:prstGeom prst="line">
              <a:avLst/>
            </a:prstGeom>
            <a:noFill/>
            <a:ln w="0">
              <a:solidFill>
                <a:srgbClr val="000000"/>
              </a:solidFill>
              <a:round/>
              <a:headEnd/>
              <a:tailEnd/>
            </a:ln>
          </p:spPr>
          <p:txBody>
            <a:bodyPr/>
            <a:lstStyle/>
            <a:p>
              <a:endParaRPr lang="en-GB"/>
            </a:p>
          </p:txBody>
        </p:sp>
        <p:sp>
          <p:nvSpPr>
            <p:cNvPr id="1149" name="Freeform 3027"/>
            <p:cNvSpPr>
              <a:spLocks/>
            </p:cNvSpPr>
            <p:nvPr/>
          </p:nvSpPr>
          <p:spPr bwMode="auto">
            <a:xfrm>
              <a:off x="3570" y="3140"/>
              <a:ext cx="14" cy="4"/>
            </a:xfrm>
            <a:custGeom>
              <a:avLst/>
              <a:gdLst/>
              <a:ahLst/>
              <a:cxnLst>
                <a:cxn ang="0">
                  <a:pos x="28" y="8"/>
                </a:cxn>
                <a:cxn ang="0">
                  <a:pos x="16" y="8"/>
                </a:cxn>
                <a:cxn ang="0">
                  <a:pos x="0" y="0"/>
                </a:cxn>
              </a:cxnLst>
              <a:rect l="0" t="0" r="r" b="b"/>
              <a:pathLst>
                <a:path w="28" h="8">
                  <a:moveTo>
                    <a:pt x="28" y="8"/>
                  </a:moveTo>
                  <a:lnTo>
                    <a:pt x="16" y="8"/>
                  </a:lnTo>
                  <a:lnTo>
                    <a:pt x="0" y="0"/>
                  </a:lnTo>
                </a:path>
              </a:pathLst>
            </a:custGeom>
            <a:noFill/>
            <a:ln w="0">
              <a:solidFill>
                <a:srgbClr val="000000"/>
              </a:solidFill>
              <a:prstDash val="solid"/>
              <a:round/>
              <a:headEnd/>
              <a:tailEnd/>
            </a:ln>
          </p:spPr>
          <p:txBody>
            <a:bodyPr/>
            <a:lstStyle/>
            <a:p>
              <a:endParaRPr lang="en-GB"/>
            </a:p>
          </p:txBody>
        </p:sp>
        <p:sp>
          <p:nvSpPr>
            <p:cNvPr id="1150" name="Line 3028"/>
            <p:cNvSpPr>
              <a:spLocks noChangeShapeType="1"/>
            </p:cNvSpPr>
            <p:nvPr/>
          </p:nvSpPr>
          <p:spPr bwMode="auto">
            <a:xfrm>
              <a:off x="3664" y="3156"/>
              <a:ext cx="1" cy="1"/>
            </a:xfrm>
            <a:prstGeom prst="line">
              <a:avLst/>
            </a:prstGeom>
            <a:noFill/>
            <a:ln w="0">
              <a:solidFill>
                <a:srgbClr val="000000"/>
              </a:solidFill>
              <a:round/>
              <a:headEnd/>
              <a:tailEnd/>
            </a:ln>
          </p:spPr>
          <p:txBody>
            <a:bodyPr/>
            <a:lstStyle/>
            <a:p>
              <a:endParaRPr lang="en-GB"/>
            </a:p>
          </p:txBody>
        </p:sp>
        <p:sp>
          <p:nvSpPr>
            <p:cNvPr id="1151" name="Freeform 3029"/>
            <p:cNvSpPr>
              <a:spLocks/>
            </p:cNvSpPr>
            <p:nvPr/>
          </p:nvSpPr>
          <p:spPr bwMode="auto">
            <a:xfrm>
              <a:off x="3664" y="3156"/>
              <a:ext cx="24" cy="3"/>
            </a:xfrm>
            <a:custGeom>
              <a:avLst/>
              <a:gdLst/>
              <a:ahLst/>
              <a:cxnLst>
                <a:cxn ang="0">
                  <a:pos x="49" y="5"/>
                </a:cxn>
                <a:cxn ang="0">
                  <a:pos x="37" y="5"/>
                </a:cxn>
                <a:cxn ang="0">
                  <a:pos x="29" y="4"/>
                </a:cxn>
                <a:cxn ang="0">
                  <a:pos x="27" y="4"/>
                </a:cxn>
                <a:cxn ang="0">
                  <a:pos x="20" y="3"/>
                </a:cxn>
                <a:cxn ang="0">
                  <a:pos x="0" y="0"/>
                </a:cxn>
              </a:cxnLst>
              <a:rect l="0" t="0" r="r" b="b"/>
              <a:pathLst>
                <a:path w="49" h="5">
                  <a:moveTo>
                    <a:pt x="49" y="5"/>
                  </a:moveTo>
                  <a:lnTo>
                    <a:pt x="37" y="5"/>
                  </a:lnTo>
                  <a:lnTo>
                    <a:pt x="29" y="4"/>
                  </a:lnTo>
                  <a:lnTo>
                    <a:pt x="27" y="4"/>
                  </a:lnTo>
                  <a:lnTo>
                    <a:pt x="20" y="3"/>
                  </a:lnTo>
                  <a:lnTo>
                    <a:pt x="0" y="0"/>
                  </a:lnTo>
                </a:path>
              </a:pathLst>
            </a:custGeom>
            <a:noFill/>
            <a:ln w="0">
              <a:solidFill>
                <a:srgbClr val="000000"/>
              </a:solidFill>
              <a:prstDash val="solid"/>
              <a:round/>
              <a:headEnd/>
              <a:tailEnd/>
            </a:ln>
          </p:spPr>
          <p:txBody>
            <a:bodyPr/>
            <a:lstStyle/>
            <a:p>
              <a:endParaRPr lang="en-GB"/>
            </a:p>
          </p:txBody>
        </p:sp>
        <p:sp>
          <p:nvSpPr>
            <p:cNvPr id="1152" name="Line 3030"/>
            <p:cNvSpPr>
              <a:spLocks noChangeShapeType="1"/>
            </p:cNvSpPr>
            <p:nvPr/>
          </p:nvSpPr>
          <p:spPr bwMode="auto">
            <a:xfrm>
              <a:off x="3718" y="3160"/>
              <a:ext cx="3" cy="7"/>
            </a:xfrm>
            <a:prstGeom prst="line">
              <a:avLst/>
            </a:prstGeom>
            <a:noFill/>
            <a:ln w="0">
              <a:solidFill>
                <a:srgbClr val="000000"/>
              </a:solidFill>
              <a:round/>
              <a:headEnd/>
              <a:tailEnd/>
            </a:ln>
          </p:spPr>
          <p:txBody>
            <a:bodyPr/>
            <a:lstStyle/>
            <a:p>
              <a:endParaRPr lang="en-GB"/>
            </a:p>
          </p:txBody>
        </p:sp>
        <p:sp>
          <p:nvSpPr>
            <p:cNvPr id="1153" name="Freeform 3031"/>
            <p:cNvSpPr>
              <a:spLocks/>
            </p:cNvSpPr>
            <p:nvPr/>
          </p:nvSpPr>
          <p:spPr bwMode="auto">
            <a:xfrm>
              <a:off x="3690" y="3159"/>
              <a:ext cx="28" cy="4"/>
            </a:xfrm>
            <a:custGeom>
              <a:avLst/>
              <a:gdLst/>
              <a:ahLst/>
              <a:cxnLst>
                <a:cxn ang="0">
                  <a:pos x="0" y="8"/>
                </a:cxn>
                <a:cxn ang="0">
                  <a:pos x="17" y="5"/>
                </a:cxn>
                <a:cxn ang="0">
                  <a:pos x="31" y="0"/>
                </a:cxn>
                <a:cxn ang="0">
                  <a:pos x="42" y="3"/>
                </a:cxn>
                <a:cxn ang="0">
                  <a:pos x="50" y="3"/>
                </a:cxn>
                <a:cxn ang="0">
                  <a:pos x="57" y="3"/>
                </a:cxn>
              </a:cxnLst>
              <a:rect l="0" t="0" r="r" b="b"/>
              <a:pathLst>
                <a:path w="57" h="8">
                  <a:moveTo>
                    <a:pt x="0" y="8"/>
                  </a:moveTo>
                  <a:lnTo>
                    <a:pt x="17" y="5"/>
                  </a:lnTo>
                  <a:lnTo>
                    <a:pt x="31" y="0"/>
                  </a:lnTo>
                  <a:lnTo>
                    <a:pt x="42" y="3"/>
                  </a:lnTo>
                  <a:lnTo>
                    <a:pt x="50" y="3"/>
                  </a:lnTo>
                  <a:lnTo>
                    <a:pt x="57" y="3"/>
                  </a:lnTo>
                </a:path>
              </a:pathLst>
            </a:custGeom>
            <a:noFill/>
            <a:ln w="0">
              <a:solidFill>
                <a:srgbClr val="000000"/>
              </a:solidFill>
              <a:prstDash val="solid"/>
              <a:round/>
              <a:headEnd/>
              <a:tailEnd/>
            </a:ln>
          </p:spPr>
          <p:txBody>
            <a:bodyPr/>
            <a:lstStyle/>
            <a:p>
              <a:endParaRPr lang="en-GB"/>
            </a:p>
          </p:txBody>
        </p:sp>
        <p:sp>
          <p:nvSpPr>
            <p:cNvPr id="1154" name="Line 3032"/>
            <p:cNvSpPr>
              <a:spLocks noChangeShapeType="1"/>
            </p:cNvSpPr>
            <p:nvPr/>
          </p:nvSpPr>
          <p:spPr bwMode="auto">
            <a:xfrm>
              <a:off x="3718" y="3160"/>
              <a:ext cx="1" cy="1"/>
            </a:xfrm>
            <a:prstGeom prst="line">
              <a:avLst/>
            </a:prstGeom>
            <a:noFill/>
            <a:ln w="0">
              <a:solidFill>
                <a:srgbClr val="000000"/>
              </a:solidFill>
              <a:round/>
              <a:headEnd/>
              <a:tailEnd/>
            </a:ln>
          </p:spPr>
          <p:txBody>
            <a:bodyPr/>
            <a:lstStyle/>
            <a:p>
              <a:endParaRPr lang="en-GB"/>
            </a:p>
          </p:txBody>
        </p:sp>
        <p:sp>
          <p:nvSpPr>
            <p:cNvPr id="1155" name="Freeform 3033"/>
            <p:cNvSpPr>
              <a:spLocks/>
            </p:cNvSpPr>
            <p:nvPr/>
          </p:nvSpPr>
          <p:spPr bwMode="auto">
            <a:xfrm>
              <a:off x="3715" y="3144"/>
              <a:ext cx="2" cy="8"/>
            </a:xfrm>
            <a:custGeom>
              <a:avLst/>
              <a:gdLst/>
              <a:ahLst/>
              <a:cxnLst>
                <a:cxn ang="0">
                  <a:pos x="0" y="0"/>
                </a:cxn>
                <a:cxn ang="0">
                  <a:pos x="4" y="14"/>
                </a:cxn>
                <a:cxn ang="0">
                  <a:pos x="4" y="15"/>
                </a:cxn>
              </a:cxnLst>
              <a:rect l="0" t="0" r="r" b="b"/>
              <a:pathLst>
                <a:path w="4" h="15">
                  <a:moveTo>
                    <a:pt x="0" y="0"/>
                  </a:moveTo>
                  <a:lnTo>
                    <a:pt x="4" y="14"/>
                  </a:lnTo>
                  <a:lnTo>
                    <a:pt x="4" y="15"/>
                  </a:lnTo>
                </a:path>
              </a:pathLst>
            </a:custGeom>
            <a:noFill/>
            <a:ln w="0">
              <a:solidFill>
                <a:srgbClr val="000000"/>
              </a:solidFill>
              <a:prstDash val="solid"/>
              <a:round/>
              <a:headEnd/>
              <a:tailEnd/>
            </a:ln>
          </p:spPr>
          <p:txBody>
            <a:bodyPr/>
            <a:lstStyle/>
            <a:p>
              <a:endParaRPr lang="en-GB"/>
            </a:p>
          </p:txBody>
        </p:sp>
        <p:sp>
          <p:nvSpPr>
            <p:cNvPr id="1156" name="Freeform 3034"/>
            <p:cNvSpPr>
              <a:spLocks/>
            </p:cNvSpPr>
            <p:nvPr/>
          </p:nvSpPr>
          <p:spPr bwMode="auto">
            <a:xfrm>
              <a:off x="3687" y="3144"/>
              <a:ext cx="28" cy="4"/>
            </a:xfrm>
            <a:custGeom>
              <a:avLst/>
              <a:gdLst/>
              <a:ahLst/>
              <a:cxnLst>
                <a:cxn ang="0">
                  <a:pos x="56" y="0"/>
                </a:cxn>
                <a:cxn ang="0">
                  <a:pos x="56" y="0"/>
                </a:cxn>
                <a:cxn ang="0">
                  <a:pos x="44" y="2"/>
                </a:cxn>
                <a:cxn ang="0">
                  <a:pos x="25" y="5"/>
                </a:cxn>
                <a:cxn ang="0">
                  <a:pos x="11" y="9"/>
                </a:cxn>
                <a:cxn ang="0">
                  <a:pos x="0" y="7"/>
                </a:cxn>
              </a:cxnLst>
              <a:rect l="0" t="0" r="r" b="b"/>
              <a:pathLst>
                <a:path w="56" h="9">
                  <a:moveTo>
                    <a:pt x="56" y="0"/>
                  </a:moveTo>
                  <a:lnTo>
                    <a:pt x="56" y="0"/>
                  </a:lnTo>
                  <a:lnTo>
                    <a:pt x="44" y="2"/>
                  </a:lnTo>
                  <a:lnTo>
                    <a:pt x="25" y="5"/>
                  </a:lnTo>
                  <a:lnTo>
                    <a:pt x="11" y="9"/>
                  </a:lnTo>
                  <a:lnTo>
                    <a:pt x="0" y="7"/>
                  </a:lnTo>
                </a:path>
              </a:pathLst>
            </a:custGeom>
            <a:noFill/>
            <a:ln w="0">
              <a:solidFill>
                <a:srgbClr val="000000"/>
              </a:solidFill>
              <a:prstDash val="solid"/>
              <a:round/>
              <a:headEnd/>
              <a:tailEnd/>
            </a:ln>
          </p:spPr>
          <p:txBody>
            <a:bodyPr/>
            <a:lstStyle/>
            <a:p>
              <a:endParaRPr lang="en-GB"/>
            </a:p>
          </p:txBody>
        </p:sp>
        <p:sp>
          <p:nvSpPr>
            <p:cNvPr id="1157" name="Line 3035"/>
            <p:cNvSpPr>
              <a:spLocks noChangeShapeType="1"/>
            </p:cNvSpPr>
            <p:nvPr/>
          </p:nvSpPr>
          <p:spPr bwMode="auto">
            <a:xfrm>
              <a:off x="3740" y="3185"/>
              <a:ext cx="2" cy="1"/>
            </a:xfrm>
            <a:prstGeom prst="line">
              <a:avLst/>
            </a:prstGeom>
            <a:noFill/>
            <a:ln w="0">
              <a:solidFill>
                <a:srgbClr val="000000"/>
              </a:solidFill>
              <a:round/>
              <a:headEnd/>
              <a:tailEnd/>
            </a:ln>
          </p:spPr>
          <p:txBody>
            <a:bodyPr/>
            <a:lstStyle/>
            <a:p>
              <a:endParaRPr lang="en-GB"/>
            </a:p>
          </p:txBody>
        </p:sp>
        <p:sp>
          <p:nvSpPr>
            <p:cNvPr id="1158" name="Freeform 3036"/>
            <p:cNvSpPr>
              <a:spLocks/>
            </p:cNvSpPr>
            <p:nvPr/>
          </p:nvSpPr>
          <p:spPr bwMode="auto">
            <a:xfrm>
              <a:off x="3694" y="3170"/>
              <a:ext cx="46" cy="15"/>
            </a:xfrm>
            <a:custGeom>
              <a:avLst/>
              <a:gdLst/>
              <a:ahLst/>
              <a:cxnLst>
                <a:cxn ang="0">
                  <a:pos x="91" y="29"/>
                </a:cxn>
                <a:cxn ang="0">
                  <a:pos x="76" y="24"/>
                </a:cxn>
                <a:cxn ang="0">
                  <a:pos x="65" y="20"/>
                </a:cxn>
                <a:cxn ang="0">
                  <a:pos x="50" y="15"/>
                </a:cxn>
                <a:cxn ang="0">
                  <a:pos x="39" y="14"/>
                </a:cxn>
                <a:cxn ang="0">
                  <a:pos x="34" y="13"/>
                </a:cxn>
                <a:cxn ang="0">
                  <a:pos x="17" y="12"/>
                </a:cxn>
                <a:cxn ang="0">
                  <a:pos x="6" y="8"/>
                </a:cxn>
                <a:cxn ang="0">
                  <a:pos x="0" y="0"/>
                </a:cxn>
              </a:cxnLst>
              <a:rect l="0" t="0" r="r" b="b"/>
              <a:pathLst>
                <a:path w="91" h="29">
                  <a:moveTo>
                    <a:pt x="91" y="29"/>
                  </a:moveTo>
                  <a:lnTo>
                    <a:pt x="76" y="24"/>
                  </a:lnTo>
                  <a:lnTo>
                    <a:pt x="65" y="20"/>
                  </a:lnTo>
                  <a:lnTo>
                    <a:pt x="50" y="15"/>
                  </a:lnTo>
                  <a:lnTo>
                    <a:pt x="39" y="14"/>
                  </a:lnTo>
                  <a:lnTo>
                    <a:pt x="34" y="13"/>
                  </a:lnTo>
                  <a:lnTo>
                    <a:pt x="17" y="12"/>
                  </a:lnTo>
                  <a:lnTo>
                    <a:pt x="6" y="8"/>
                  </a:lnTo>
                  <a:lnTo>
                    <a:pt x="0" y="0"/>
                  </a:lnTo>
                </a:path>
              </a:pathLst>
            </a:custGeom>
            <a:noFill/>
            <a:ln w="0">
              <a:solidFill>
                <a:srgbClr val="000000"/>
              </a:solidFill>
              <a:prstDash val="solid"/>
              <a:round/>
              <a:headEnd/>
              <a:tailEnd/>
            </a:ln>
          </p:spPr>
          <p:txBody>
            <a:bodyPr/>
            <a:lstStyle/>
            <a:p>
              <a:endParaRPr lang="en-GB"/>
            </a:p>
          </p:txBody>
        </p:sp>
        <p:sp>
          <p:nvSpPr>
            <p:cNvPr id="1159" name="Line 3037"/>
            <p:cNvSpPr>
              <a:spLocks noChangeShapeType="1"/>
            </p:cNvSpPr>
            <p:nvPr/>
          </p:nvSpPr>
          <p:spPr bwMode="auto">
            <a:xfrm>
              <a:off x="3689" y="3162"/>
              <a:ext cx="1" cy="1"/>
            </a:xfrm>
            <a:prstGeom prst="line">
              <a:avLst/>
            </a:prstGeom>
            <a:noFill/>
            <a:ln w="0">
              <a:solidFill>
                <a:srgbClr val="000000"/>
              </a:solidFill>
              <a:round/>
              <a:headEnd/>
              <a:tailEnd/>
            </a:ln>
          </p:spPr>
          <p:txBody>
            <a:bodyPr/>
            <a:lstStyle/>
            <a:p>
              <a:endParaRPr lang="en-GB"/>
            </a:p>
          </p:txBody>
        </p:sp>
        <p:sp>
          <p:nvSpPr>
            <p:cNvPr id="1160" name="Line 3038"/>
            <p:cNvSpPr>
              <a:spLocks noChangeShapeType="1"/>
            </p:cNvSpPr>
            <p:nvPr/>
          </p:nvSpPr>
          <p:spPr bwMode="auto">
            <a:xfrm flipH="1" flipV="1">
              <a:off x="3689" y="3162"/>
              <a:ext cx="1" cy="1"/>
            </a:xfrm>
            <a:prstGeom prst="line">
              <a:avLst/>
            </a:prstGeom>
            <a:noFill/>
            <a:ln w="0">
              <a:solidFill>
                <a:srgbClr val="000000"/>
              </a:solidFill>
              <a:round/>
              <a:headEnd/>
              <a:tailEnd/>
            </a:ln>
          </p:spPr>
          <p:txBody>
            <a:bodyPr/>
            <a:lstStyle/>
            <a:p>
              <a:endParaRPr lang="en-GB"/>
            </a:p>
          </p:txBody>
        </p:sp>
        <p:sp>
          <p:nvSpPr>
            <p:cNvPr id="1161" name="Line 3039"/>
            <p:cNvSpPr>
              <a:spLocks noChangeShapeType="1"/>
            </p:cNvSpPr>
            <p:nvPr/>
          </p:nvSpPr>
          <p:spPr bwMode="auto">
            <a:xfrm flipH="1" flipV="1">
              <a:off x="3688" y="3159"/>
              <a:ext cx="1" cy="3"/>
            </a:xfrm>
            <a:prstGeom prst="line">
              <a:avLst/>
            </a:prstGeom>
            <a:noFill/>
            <a:ln w="0">
              <a:solidFill>
                <a:srgbClr val="000000"/>
              </a:solidFill>
              <a:round/>
              <a:headEnd/>
              <a:tailEnd/>
            </a:ln>
          </p:spPr>
          <p:txBody>
            <a:bodyPr/>
            <a:lstStyle/>
            <a:p>
              <a:endParaRPr lang="en-GB"/>
            </a:p>
          </p:txBody>
        </p:sp>
        <p:sp>
          <p:nvSpPr>
            <p:cNvPr id="1162" name="Line 3040"/>
            <p:cNvSpPr>
              <a:spLocks noChangeShapeType="1"/>
            </p:cNvSpPr>
            <p:nvPr/>
          </p:nvSpPr>
          <p:spPr bwMode="auto">
            <a:xfrm flipH="1" flipV="1">
              <a:off x="3687" y="3147"/>
              <a:ext cx="1" cy="12"/>
            </a:xfrm>
            <a:prstGeom prst="line">
              <a:avLst/>
            </a:prstGeom>
            <a:noFill/>
            <a:ln w="0">
              <a:solidFill>
                <a:srgbClr val="000000"/>
              </a:solidFill>
              <a:round/>
              <a:headEnd/>
              <a:tailEnd/>
            </a:ln>
          </p:spPr>
          <p:txBody>
            <a:bodyPr/>
            <a:lstStyle/>
            <a:p>
              <a:endParaRPr lang="en-GB"/>
            </a:p>
          </p:txBody>
        </p:sp>
        <p:sp>
          <p:nvSpPr>
            <p:cNvPr id="1163" name="Line 3041"/>
            <p:cNvSpPr>
              <a:spLocks noChangeShapeType="1"/>
            </p:cNvSpPr>
            <p:nvPr/>
          </p:nvSpPr>
          <p:spPr bwMode="auto">
            <a:xfrm flipV="1">
              <a:off x="3687" y="3144"/>
              <a:ext cx="1" cy="3"/>
            </a:xfrm>
            <a:prstGeom prst="line">
              <a:avLst/>
            </a:prstGeom>
            <a:noFill/>
            <a:ln w="0">
              <a:solidFill>
                <a:srgbClr val="000000"/>
              </a:solidFill>
              <a:round/>
              <a:headEnd/>
              <a:tailEnd/>
            </a:ln>
          </p:spPr>
          <p:txBody>
            <a:bodyPr/>
            <a:lstStyle/>
            <a:p>
              <a:endParaRPr lang="en-GB"/>
            </a:p>
          </p:txBody>
        </p:sp>
        <p:sp>
          <p:nvSpPr>
            <p:cNvPr id="1164" name="Line 3042"/>
            <p:cNvSpPr>
              <a:spLocks noChangeShapeType="1"/>
            </p:cNvSpPr>
            <p:nvPr/>
          </p:nvSpPr>
          <p:spPr bwMode="auto">
            <a:xfrm flipV="1">
              <a:off x="3687" y="3142"/>
              <a:ext cx="1" cy="2"/>
            </a:xfrm>
            <a:prstGeom prst="line">
              <a:avLst/>
            </a:prstGeom>
            <a:noFill/>
            <a:ln w="0">
              <a:solidFill>
                <a:srgbClr val="000000"/>
              </a:solidFill>
              <a:round/>
              <a:headEnd/>
              <a:tailEnd/>
            </a:ln>
          </p:spPr>
          <p:txBody>
            <a:bodyPr/>
            <a:lstStyle/>
            <a:p>
              <a:endParaRPr lang="en-GB"/>
            </a:p>
          </p:txBody>
        </p:sp>
        <p:sp>
          <p:nvSpPr>
            <p:cNvPr id="1165" name="Line 3043"/>
            <p:cNvSpPr>
              <a:spLocks noChangeShapeType="1"/>
            </p:cNvSpPr>
            <p:nvPr/>
          </p:nvSpPr>
          <p:spPr bwMode="auto">
            <a:xfrm flipH="1">
              <a:off x="3659" y="3166"/>
              <a:ext cx="2" cy="8"/>
            </a:xfrm>
            <a:prstGeom prst="line">
              <a:avLst/>
            </a:prstGeom>
            <a:noFill/>
            <a:ln w="0">
              <a:solidFill>
                <a:srgbClr val="000000"/>
              </a:solidFill>
              <a:round/>
              <a:headEnd/>
              <a:tailEnd/>
            </a:ln>
          </p:spPr>
          <p:txBody>
            <a:bodyPr/>
            <a:lstStyle/>
            <a:p>
              <a:endParaRPr lang="en-GB"/>
            </a:p>
          </p:txBody>
        </p:sp>
        <p:sp>
          <p:nvSpPr>
            <p:cNvPr id="1166" name="Freeform 3044"/>
            <p:cNvSpPr>
              <a:spLocks/>
            </p:cNvSpPr>
            <p:nvPr/>
          </p:nvSpPr>
          <p:spPr bwMode="auto">
            <a:xfrm>
              <a:off x="3690" y="3163"/>
              <a:ext cx="4" cy="7"/>
            </a:xfrm>
            <a:custGeom>
              <a:avLst/>
              <a:gdLst/>
              <a:ahLst/>
              <a:cxnLst>
                <a:cxn ang="0">
                  <a:pos x="9" y="15"/>
                </a:cxn>
                <a:cxn ang="0">
                  <a:pos x="3" y="7"/>
                </a:cxn>
                <a:cxn ang="0">
                  <a:pos x="0" y="0"/>
                </a:cxn>
              </a:cxnLst>
              <a:rect l="0" t="0" r="r" b="b"/>
              <a:pathLst>
                <a:path w="9" h="15">
                  <a:moveTo>
                    <a:pt x="9" y="15"/>
                  </a:moveTo>
                  <a:lnTo>
                    <a:pt x="3" y="7"/>
                  </a:lnTo>
                  <a:lnTo>
                    <a:pt x="0" y="0"/>
                  </a:lnTo>
                </a:path>
              </a:pathLst>
            </a:custGeom>
            <a:noFill/>
            <a:ln w="0">
              <a:solidFill>
                <a:srgbClr val="000000"/>
              </a:solidFill>
              <a:prstDash val="solid"/>
              <a:round/>
              <a:headEnd/>
              <a:tailEnd/>
            </a:ln>
          </p:spPr>
          <p:txBody>
            <a:bodyPr/>
            <a:lstStyle/>
            <a:p>
              <a:endParaRPr lang="en-GB"/>
            </a:p>
          </p:txBody>
        </p:sp>
        <p:sp>
          <p:nvSpPr>
            <p:cNvPr id="1167" name="Freeform 3045"/>
            <p:cNvSpPr>
              <a:spLocks/>
            </p:cNvSpPr>
            <p:nvPr/>
          </p:nvSpPr>
          <p:spPr bwMode="auto">
            <a:xfrm>
              <a:off x="3661" y="3166"/>
              <a:ext cx="33" cy="4"/>
            </a:xfrm>
            <a:custGeom>
              <a:avLst/>
              <a:gdLst/>
              <a:ahLst/>
              <a:cxnLst>
                <a:cxn ang="0">
                  <a:pos x="0" y="0"/>
                </a:cxn>
                <a:cxn ang="0">
                  <a:pos x="21" y="4"/>
                </a:cxn>
                <a:cxn ang="0">
                  <a:pos x="30" y="5"/>
                </a:cxn>
                <a:cxn ang="0">
                  <a:pos x="39" y="6"/>
                </a:cxn>
                <a:cxn ang="0">
                  <a:pos x="48" y="6"/>
                </a:cxn>
                <a:cxn ang="0">
                  <a:pos x="66" y="7"/>
                </a:cxn>
              </a:cxnLst>
              <a:rect l="0" t="0" r="r" b="b"/>
              <a:pathLst>
                <a:path w="66" h="7">
                  <a:moveTo>
                    <a:pt x="0" y="0"/>
                  </a:moveTo>
                  <a:lnTo>
                    <a:pt x="21" y="4"/>
                  </a:lnTo>
                  <a:lnTo>
                    <a:pt x="30" y="5"/>
                  </a:lnTo>
                  <a:lnTo>
                    <a:pt x="39" y="6"/>
                  </a:lnTo>
                  <a:lnTo>
                    <a:pt x="48" y="6"/>
                  </a:lnTo>
                  <a:lnTo>
                    <a:pt x="66" y="7"/>
                  </a:lnTo>
                </a:path>
              </a:pathLst>
            </a:custGeom>
            <a:noFill/>
            <a:ln w="0">
              <a:solidFill>
                <a:srgbClr val="000000"/>
              </a:solidFill>
              <a:prstDash val="solid"/>
              <a:round/>
              <a:headEnd/>
              <a:tailEnd/>
            </a:ln>
          </p:spPr>
          <p:txBody>
            <a:bodyPr/>
            <a:lstStyle/>
            <a:p>
              <a:endParaRPr lang="en-GB"/>
            </a:p>
          </p:txBody>
        </p:sp>
        <p:sp>
          <p:nvSpPr>
            <p:cNvPr id="1168" name="Freeform 3046"/>
            <p:cNvSpPr>
              <a:spLocks/>
            </p:cNvSpPr>
            <p:nvPr/>
          </p:nvSpPr>
          <p:spPr bwMode="auto">
            <a:xfrm>
              <a:off x="3742" y="3186"/>
              <a:ext cx="12" cy="9"/>
            </a:xfrm>
            <a:custGeom>
              <a:avLst/>
              <a:gdLst/>
              <a:ahLst/>
              <a:cxnLst>
                <a:cxn ang="0">
                  <a:pos x="0" y="0"/>
                </a:cxn>
                <a:cxn ang="0">
                  <a:pos x="10" y="4"/>
                </a:cxn>
                <a:cxn ang="0">
                  <a:pos x="23" y="18"/>
                </a:cxn>
              </a:cxnLst>
              <a:rect l="0" t="0" r="r" b="b"/>
              <a:pathLst>
                <a:path w="23" h="18">
                  <a:moveTo>
                    <a:pt x="0" y="0"/>
                  </a:moveTo>
                  <a:lnTo>
                    <a:pt x="10" y="4"/>
                  </a:lnTo>
                  <a:lnTo>
                    <a:pt x="23" y="18"/>
                  </a:lnTo>
                </a:path>
              </a:pathLst>
            </a:custGeom>
            <a:noFill/>
            <a:ln w="0">
              <a:solidFill>
                <a:srgbClr val="000000"/>
              </a:solidFill>
              <a:prstDash val="solid"/>
              <a:round/>
              <a:headEnd/>
              <a:tailEnd/>
            </a:ln>
          </p:spPr>
          <p:txBody>
            <a:bodyPr/>
            <a:lstStyle/>
            <a:p>
              <a:endParaRPr lang="en-GB"/>
            </a:p>
          </p:txBody>
        </p:sp>
        <p:sp>
          <p:nvSpPr>
            <p:cNvPr id="1169" name="Line 3047"/>
            <p:cNvSpPr>
              <a:spLocks noChangeShapeType="1"/>
            </p:cNvSpPr>
            <p:nvPr/>
          </p:nvSpPr>
          <p:spPr bwMode="auto">
            <a:xfrm flipH="1">
              <a:off x="3823" y="3155"/>
              <a:ext cx="5" cy="12"/>
            </a:xfrm>
            <a:prstGeom prst="line">
              <a:avLst/>
            </a:prstGeom>
            <a:noFill/>
            <a:ln w="0">
              <a:solidFill>
                <a:srgbClr val="000000"/>
              </a:solidFill>
              <a:round/>
              <a:headEnd/>
              <a:tailEnd/>
            </a:ln>
          </p:spPr>
          <p:txBody>
            <a:bodyPr/>
            <a:lstStyle/>
            <a:p>
              <a:endParaRPr lang="en-GB"/>
            </a:p>
          </p:txBody>
        </p:sp>
        <p:sp>
          <p:nvSpPr>
            <p:cNvPr id="1170" name="Freeform 3048"/>
            <p:cNvSpPr>
              <a:spLocks/>
            </p:cNvSpPr>
            <p:nvPr/>
          </p:nvSpPr>
          <p:spPr bwMode="auto">
            <a:xfrm>
              <a:off x="3742" y="3155"/>
              <a:ext cx="86" cy="31"/>
            </a:xfrm>
            <a:custGeom>
              <a:avLst/>
              <a:gdLst/>
              <a:ahLst/>
              <a:cxnLst>
                <a:cxn ang="0">
                  <a:pos x="0" y="62"/>
                </a:cxn>
                <a:cxn ang="0">
                  <a:pos x="10" y="61"/>
                </a:cxn>
                <a:cxn ang="0">
                  <a:pos x="27" y="61"/>
                </a:cxn>
                <a:cxn ang="0">
                  <a:pos x="40" y="54"/>
                </a:cxn>
                <a:cxn ang="0">
                  <a:pos x="53" y="43"/>
                </a:cxn>
                <a:cxn ang="0">
                  <a:pos x="72" y="30"/>
                </a:cxn>
                <a:cxn ang="0">
                  <a:pos x="82" y="26"/>
                </a:cxn>
                <a:cxn ang="0">
                  <a:pos x="92" y="23"/>
                </a:cxn>
                <a:cxn ang="0">
                  <a:pos x="107" y="18"/>
                </a:cxn>
                <a:cxn ang="0">
                  <a:pos x="119" y="15"/>
                </a:cxn>
                <a:cxn ang="0">
                  <a:pos x="133" y="9"/>
                </a:cxn>
                <a:cxn ang="0">
                  <a:pos x="145" y="7"/>
                </a:cxn>
                <a:cxn ang="0">
                  <a:pos x="157" y="5"/>
                </a:cxn>
                <a:cxn ang="0">
                  <a:pos x="171" y="0"/>
                </a:cxn>
              </a:cxnLst>
              <a:rect l="0" t="0" r="r" b="b"/>
              <a:pathLst>
                <a:path w="171" h="62">
                  <a:moveTo>
                    <a:pt x="0" y="62"/>
                  </a:moveTo>
                  <a:lnTo>
                    <a:pt x="10" y="61"/>
                  </a:lnTo>
                  <a:lnTo>
                    <a:pt x="27" y="61"/>
                  </a:lnTo>
                  <a:lnTo>
                    <a:pt x="40" y="54"/>
                  </a:lnTo>
                  <a:lnTo>
                    <a:pt x="53" y="43"/>
                  </a:lnTo>
                  <a:lnTo>
                    <a:pt x="72" y="30"/>
                  </a:lnTo>
                  <a:lnTo>
                    <a:pt x="82" y="26"/>
                  </a:lnTo>
                  <a:lnTo>
                    <a:pt x="92" y="23"/>
                  </a:lnTo>
                  <a:lnTo>
                    <a:pt x="107" y="18"/>
                  </a:lnTo>
                  <a:lnTo>
                    <a:pt x="119" y="15"/>
                  </a:lnTo>
                  <a:lnTo>
                    <a:pt x="133" y="9"/>
                  </a:lnTo>
                  <a:lnTo>
                    <a:pt x="145" y="7"/>
                  </a:lnTo>
                  <a:lnTo>
                    <a:pt x="157" y="5"/>
                  </a:lnTo>
                  <a:lnTo>
                    <a:pt x="171" y="0"/>
                  </a:lnTo>
                </a:path>
              </a:pathLst>
            </a:custGeom>
            <a:noFill/>
            <a:ln w="0">
              <a:solidFill>
                <a:srgbClr val="000000"/>
              </a:solidFill>
              <a:prstDash val="solid"/>
              <a:round/>
              <a:headEnd/>
              <a:tailEnd/>
            </a:ln>
          </p:spPr>
          <p:txBody>
            <a:bodyPr/>
            <a:lstStyle/>
            <a:p>
              <a:endParaRPr lang="en-GB"/>
            </a:p>
          </p:txBody>
        </p:sp>
        <p:sp>
          <p:nvSpPr>
            <p:cNvPr id="1171" name="Line 3049"/>
            <p:cNvSpPr>
              <a:spLocks noChangeShapeType="1"/>
            </p:cNvSpPr>
            <p:nvPr/>
          </p:nvSpPr>
          <p:spPr bwMode="auto">
            <a:xfrm flipH="1">
              <a:off x="4004" y="3079"/>
              <a:ext cx="1" cy="2"/>
            </a:xfrm>
            <a:prstGeom prst="line">
              <a:avLst/>
            </a:prstGeom>
            <a:noFill/>
            <a:ln w="0">
              <a:solidFill>
                <a:srgbClr val="000000"/>
              </a:solidFill>
              <a:round/>
              <a:headEnd/>
              <a:tailEnd/>
            </a:ln>
          </p:spPr>
          <p:txBody>
            <a:bodyPr/>
            <a:lstStyle/>
            <a:p>
              <a:endParaRPr lang="en-GB"/>
            </a:p>
          </p:txBody>
        </p:sp>
        <p:sp>
          <p:nvSpPr>
            <p:cNvPr id="1172" name="Freeform 3050"/>
            <p:cNvSpPr>
              <a:spLocks/>
            </p:cNvSpPr>
            <p:nvPr/>
          </p:nvSpPr>
          <p:spPr bwMode="auto">
            <a:xfrm>
              <a:off x="3991" y="3079"/>
              <a:ext cx="14" cy="4"/>
            </a:xfrm>
            <a:custGeom>
              <a:avLst/>
              <a:gdLst/>
              <a:ahLst/>
              <a:cxnLst>
                <a:cxn ang="0">
                  <a:pos x="28" y="0"/>
                </a:cxn>
                <a:cxn ang="0">
                  <a:pos x="15" y="1"/>
                </a:cxn>
                <a:cxn ang="0">
                  <a:pos x="0" y="9"/>
                </a:cxn>
              </a:cxnLst>
              <a:rect l="0" t="0" r="r" b="b"/>
              <a:pathLst>
                <a:path w="28" h="9">
                  <a:moveTo>
                    <a:pt x="28" y="0"/>
                  </a:moveTo>
                  <a:lnTo>
                    <a:pt x="15" y="1"/>
                  </a:lnTo>
                  <a:lnTo>
                    <a:pt x="0" y="9"/>
                  </a:lnTo>
                </a:path>
              </a:pathLst>
            </a:custGeom>
            <a:noFill/>
            <a:ln w="0">
              <a:solidFill>
                <a:srgbClr val="000000"/>
              </a:solidFill>
              <a:prstDash val="solid"/>
              <a:round/>
              <a:headEnd/>
              <a:tailEnd/>
            </a:ln>
          </p:spPr>
          <p:txBody>
            <a:bodyPr/>
            <a:lstStyle/>
            <a:p>
              <a:endParaRPr lang="en-GB"/>
            </a:p>
          </p:txBody>
        </p:sp>
        <p:sp>
          <p:nvSpPr>
            <p:cNvPr id="1173" name="Freeform 3051"/>
            <p:cNvSpPr>
              <a:spLocks/>
            </p:cNvSpPr>
            <p:nvPr/>
          </p:nvSpPr>
          <p:spPr bwMode="auto">
            <a:xfrm>
              <a:off x="3985" y="3083"/>
              <a:ext cx="5" cy="3"/>
            </a:xfrm>
            <a:custGeom>
              <a:avLst/>
              <a:gdLst/>
              <a:ahLst/>
              <a:cxnLst>
                <a:cxn ang="0">
                  <a:pos x="10" y="0"/>
                </a:cxn>
                <a:cxn ang="0">
                  <a:pos x="0" y="6"/>
                </a:cxn>
                <a:cxn ang="0">
                  <a:pos x="0" y="6"/>
                </a:cxn>
              </a:cxnLst>
              <a:rect l="0" t="0" r="r" b="b"/>
              <a:pathLst>
                <a:path w="10" h="6">
                  <a:moveTo>
                    <a:pt x="10" y="0"/>
                  </a:moveTo>
                  <a:lnTo>
                    <a:pt x="0" y="6"/>
                  </a:lnTo>
                  <a:lnTo>
                    <a:pt x="0" y="6"/>
                  </a:lnTo>
                </a:path>
              </a:pathLst>
            </a:custGeom>
            <a:noFill/>
            <a:ln w="0">
              <a:solidFill>
                <a:srgbClr val="000000"/>
              </a:solidFill>
              <a:prstDash val="solid"/>
              <a:round/>
              <a:headEnd/>
              <a:tailEnd/>
            </a:ln>
          </p:spPr>
          <p:txBody>
            <a:bodyPr/>
            <a:lstStyle/>
            <a:p>
              <a:endParaRPr lang="en-GB"/>
            </a:p>
          </p:txBody>
        </p:sp>
        <p:sp>
          <p:nvSpPr>
            <p:cNvPr id="1174" name="Freeform 3052"/>
            <p:cNvSpPr>
              <a:spLocks/>
            </p:cNvSpPr>
            <p:nvPr/>
          </p:nvSpPr>
          <p:spPr bwMode="auto">
            <a:xfrm>
              <a:off x="3905" y="3082"/>
              <a:ext cx="9" cy="1"/>
            </a:xfrm>
            <a:custGeom>
              <a:avLst/>
              <a:gdLst/>
              <a:ahLst/>
              <a:cxnLst>
                <a:cxn ang="0">
                  <a:pos x="18" y="1"/>
                </a:cxn>
                <a:cxn ang="0">
                  <a:pos x="13" y="0"/>
                </a:cxn>
                <a:cxn ang="0">
                  <a:pos x="0" y="0"/>
                </a:cxn>
              </a:cxnLst>
              <a:rect l="0" t="0" r="r" b="b"/>
              <a:pathLst>
                <a:path w="18" h="1">
                  <a:moveTo>
                    <a:pt x="18" y="1"/>
                  </a:moveTo>
                  <a:lnTo>
                    <a:pt x="13" y="0"/>
                  </a:lnTo>
                  <a:lnTo>
                    <a:pt x="0" y="0"/>
                  </a:lnTo>
                </a:path>
              </a:pathLst>
            </a:custGeom>
            <a:noFill/>
            <a:ln w="0">
              <a:solidFill>
                <a:srgbClr val="000000"/>
              </a:solidFill>
              <a:prstDash val="solid"/>
              <a:round/>
              <a:headEnd/>
              <a:tailEnd/>
            </a:ln>
          </p:spPr>
          <p:txBody>
            <a:bodyPr/>
            <a:lstStyle/>
            <a:p>
              <a:endParaRPr lang="en-GB"/>
            </a:p>
          </p:txBody>
        </p:sp>
        <p:sp>
          <p:nvSpPr>
            <p:cNvPr id="1175" name="Line 3053"/>
            <p:cNvSpPr>
              <a:spLocks noChangeShapeType="1"/>
            </p:cNvSpPr>
            <p:nvPr/>
          </p:nvSpPr>
          <p:spPr bwMode="auto">
            <a:xfrm flipH="1">
              <a:off x="3877" y="3083"/>
              <a:ext cx="1" cy="2"/>
            </a:xfrm>
            <a:prstGeom prst="line">
              <a:avLst/>
            </a:prstGeom>
            <a:noFill/>
            <a:ln w="0">
              <a:solidFill>
                <a:srgbClr val="000000"/>
              </a:solidFill>
              <a:round/>
              <a:headEnd/>
              <a:tailEnd/>
            </a:ln>
          </p:spPr>
          <p:txBody>
            <a:bodyPr/>
            <a:lstStyle/>
            <a:p>
              <a:endParaRPr lang="en-GB"/>
            </a:p>
          </p:txBody>
        </p:sp>
        <p:sp>
          <p:nvSpPr>
            <p:cNvPr id="1176" name="Line 3054"/>
            <p:cNvSpPr>
              <a:spLocks noChangeShapeType="1"/>
            </p:cNvSpPr>
            <p:nvPr/>
          </p:nvSpPr>
          <p:spPr bwMode="auto">
            <a:xfrm flipH="1">
              <a:off x="3886" y="3083"/>
              <a:ext cx="6" cy="4"/>
            </a:xfrm>
            <a:prstGeom prst="line">
              <a:avLst/>
            </a:prstGeom>
            <a:noFill/>
            <a:ln w="0">
              <a:solidFill>
                <a:srgbClr val="000000"/>
              </a:solidFill>
              <a:round/>
              <a:headEnd/>
              <a:tailEnd/>
            </a:ln>
          </p:spPr>
          <p:txBody>
            <a:bodyPr/>
            <a:lstStyle/>
            <a:p>
              <a:endParaRPr lang="en-GB"/>
            </a:p>
          </p:txBody>
        </p:sp>
        <p:sp>
          <p:nvSpPr>
            <p:cNvPr id="1177" name="Line 3055"/>
            <p:cNvSpPr>
              <a:spLocks noChangeShapeType="1"/>
            </p:cNvSpPr>
            <p:nvPr/>
          </p:nvSpPr>
          <p:spPr bwMode="auto">
            <a:xfrm flipV="1">
              <a:off x="3878" y="3083"/>
              <a:ext cx="14" cy="1"/>
            </a:xfrm>
            <a:prstGeom prst="line">
              <a:avLst/>
            </a:prstGeom>
            <a:noFill/>
            <a:ln w="0">
              <a:solidFill>
                <a:srgbClr val="000000"/>
              </a:solidFill>
              <a:round/>
              <a:headEnd/>
              <a:tailEnd/>
            </a:ln>
          </p:spPr>
          <p:txBody>
            <a:bodyPr/>
            <a:lstStyle/>
            <a:p>
              <a:endParaRPr lang="en-GB"/>
            </a:p>
          </p:txBody>
        </p:sp>
        <p:sp>
          <p:nvSpPr>
            <p:cNvPr id="1178" name="Line 3056"/>
            <p:cNvSpPr>
              <a:spLocks noChangeShapeType="1"/>
            </p:cNvSpPr>
            <p:nvPr/>
          </p:nvSpPr>
          <p:spPr bwMode="auto">
            <a:xfrm flipH="1">
              <a:off x="3875" y="3086"/>
              <a:ext cx="1" cy="2"/>
            </a:xfrm>
            <a:prstGeom prst="line">
              <a:avLst/>
            </a:prstGeom>
            <a:noFill/>
            <a:ln w="0">
              <a:solidFill>
                <a:srgbClr val="000000"/>
              </a:solidFill>
              <a:round/>
              <a:headEnd/>
              <a:tailEnd/>
            </a:ln>
          </p:spPr>
          <p:txBody>
            <a:bodyPr/>
            <a:lstStyle/>
            <a:p>
              <a:endParaRPr lang="en-GB"/>
            </a:p>
          </p:txBody>
        </p:sp>
        <p:sp>
          <p:nvSpPr>
            <p:cNvPr id="1179" name="Line 3057"/>
            <p:cNvSpPr>
              <a:spLocks noChangeShapeType="1"/>
            </p:cNvSpPr>
            <p:nvPr/>
          </p:nvSpPr>
          <p:spPr bwMode="auto">
            <a:xfrm flipV="1">
              <a:off x="3864" y="3090"/>
              <a:ext cx="1" cy="1"/>
            </a:xfrm>
            <a:prstGeom prst="line">
              <a:avLst/>
            </a:prstGeom>
            <a:noFill/>
            <a:ln w="0">
              <a:solidFill>
                <a:srgbClr val="000000"/>
              </a:solidFill>
              <a:round/>
              <a:headEnd/>
              <a:tailEnd/>
            </a:ln>
          </p:spPr>
          <p:txBody>
            <a:bodyPr/>
            <a:lstStyle/>
            <a:p>
              <a:endParaRPr lang="en-GB"/>
            </a:p>
          </p:txBody>
        </p:sp>
        <p:sp>
          <p:nvSpPr>
            <p:cNvPr id="1180" name="Line 3058"/>
            <p:cNvSpPr>
              <a:spLocks noChangeShapeType="1"/>
            </p:cNvSpPr>
            <p:nvPr/>
          </p:nvSpPr>
          <p:spPr bwMode="auto">
            <a:xfrm flipH="1">
              <a:off x="3859" y="3095"/>
              <a:ext cx="3" cy="4"/>
            </a:xfrm>
            <a:prstGeom prst="line">
              <a:avLst/>
            </a:prstGeom>
            <a:noFill/>
            <a:ln w="0">
              <a:solidFill>
                <a:srgbClr val="000000"/>
              </a:solidFill>
              <a:round/>
              <a:headEnd/>
              <a:tailEnd/>
            </a:ln>
          </p:spPr>
          <p:txBody>
            <a:bodyPr/>
            <a:lstStyle/>
            <a:p>
              <a:endParaRPr lang="en-GB"/>
            </a:p>
          </p:txBody>
        </p:sp>
        <p:sp>
          <p:nvSpPr>
            <p:cNvPr id="1181" name="Line 3059"/>
            <p:cNvSpPr>
              <a:spLocks noChangeShapeType="1"/>
            </p:cNvSpPr>
            <p:nvPr/>
          </p:nvSpPr>
          <p:spPr bwMode="auto">
            <a:xfrm flipH="1">
              <a:off x="3867" y="3094"/>
              <a:ext cx="2" cy="2"/>
            </a:xfrm>
            <a:prstGeom prst="line">
              <a:avLst/>
            </a:prstGeom>
            <a:noFill/>
            <a:ln w="0">
              <a:solidFill>
                <a:srgbClr val="000000"/>
              </a:solidFill>
              <a:round/>
              <a:headEnd/>
              <a:tailEnd/>
            </a:ln>
          </p:spPr>
          <p:txBody>
            <a:bodyPr/>
            <a:lstStyle/>
            <a:p>
              <a:endParaRPr lang="en-GB"/>
            </a:p>
          </p:txBody>
        </p:sp>
        <p:sp>
          <p:nvSpPr>
            <p:cNvPr id="1182" name="Line 3060"/>
            <p:cNvSpPr>
              <a:spLocks noChangeShapeType="1"/>
            </p:cNvSpPr>
            <p:nvPr/>
          </p:nvSpPr>
          <p:spPr bwMode="auto">
            <a:xfrm flipV="1">
              <a:off x="3862" y="3094"/>
              <a:ext cx="7" cy="1"/>
            </a:xfrm>
            <a:prstGeom prst="line">
              <a:avLst/>
            </a:prstGeom>
            <a:noFill/>
            <a:ln w="0">
              <a:solidFill>
                <a:srgbClr val="000000"/>
              </a:solidFill>
              <a:round/>
              <a:headEnd/>
              <a:tailEnd/>
            </a:ln>
          </p:spPr>
          <p:txBody>
            <a:bodyPr/>
            <a:lstStyle/>
            <a:p>
              <a:endParaRPr lang="en-GB"/>
            </a:p>
          </p:txBody>
        </p:sp>
        <p:sp>
          <p:nvSpPr>
            <p:cNvPr id="1183" name="Freeform 3061"/>
            <p:cNvSpPr>
              <a:spLocks/>
            </p:cNvSpPr>
            <p:nvPr/>
          </p:nvSpPr>
          <p:spPr bwMode="auto">
            <a:xfrm>
              <a:off x="3506" y="3110"/>
              <a:ext cx="24" cy="1"/>
            </a:xfrm>
            <a:custGeom>
              <a:avLst/>
              <a:gdLst/>
              <a:ahLst/>
              <a:cxnLst>
                <a:cxn ang="0">
                  <a:pos x="48" y="0"/>
                </a:cxn>
                <a:cxn ang="0">
                  <a:pos x="32" y="0"/>
                </a:cxn>
                <a:cxn ang="0">
                  <a:pos x="23" y="2"/>
                </a:cxn>
                <a:cxn ang="0">
                  <a:pos x="14" y="2"/>
                </a:cxn>
                <a:cxn ang="0">
                  <a:pos x="4" y="2"/>
                </a:cxn>
                <a:cxn ang="0">
                  <a:pos x="0" y="2"/>
                </a:cxn>
              </a:cxnLst>
              <a:rect l="0" t="0" r="r" b="b"/>
              <a:pathLst>
                <a:path w="48" h="2">
                  <a:moveTo>
                    <a:pt x="48" y="0"/>
                  </a:moveTo>
                  <a:lnTo>
                    <a:pt x="32" y="0"/>
                  </a:lnTo>
                  <a:lnTo>
                    <a:pt x="23" y="2"/>
                  </a:lnTo>
                  <a:lnTo>
                    <a:pt x="14" y="2"/>
                  </a:lnTo>
                  <a:lnTo>
                    <a:pt x="4" y="2"/>
                  </a:lnTo>
                  <a:lnTo>
                    <a:pt x="0" y="2"/>
                  </a:lnTo>
                </a:path>
              </a:pathLst>
            </a:custGeom>
            <a:noFill/>
            <a:ln w="0">
              <a:solidFill>
                <a:srgbClr val="000000"/>
              </a:solidFill>
              <a:prstDash val="solid"/>
              <a:round/>
              <a:headEnd/>
              <a:tailEnd/>
            </a:ln>
          </p:spPr>
          <p:txBody>
            <a:bodyPr/>
            <a:lstStyle/>
            <a:p>
              <a:endParaRPr lang="en-GB"/>
            </a:p>
          </p:txBody>
        </p:sp>
        <p:sp>
          <p:nvSpPr>
            <p:cNvPr id="1184" name="Line 3062"/>
            <p:cNvSpPr>
              <a:spLocks noChangeShapeType="1"/>
            </p:cNvSpPr>
            <p:nvPr/>
          </p:nvSpPr>
          <p:spPr bwMode="auto">
            <a:xfrm flipH="1">
              <a:off x="3841" y="3113"/>
              <a:ext cx="4" cy="8"/>
            </a:xfrm>
            <a:prstGeom prst="line">
              <a:avLst/>
            </a:prstGeom>
            <a:noFill/>
            <a:ln w="0">
              <a:solidFill>
                <a:srgbClr val="000000"/>
              </a:solidFill>
              <a:round/>
              <a:headEnd/>
              <a:tailEnd/>
            </a:ln>
          </p:spPr>
          <p:txBody>
            <a:bodyPr/>
            <a:lstStyle/>
            <a:p>
              <a:endParaRPr lang="en-GB"/>
            </a:p>
          </p:txBody>
        </p:sp>
        <p:sp>
          <p:nvSpPr>
            <p:cNvPr id="1185" name="Line 3063"/>
            <p:cNvSpPr>
              <a:spLocks noChangeShapeType="1"/>
            </p:cNvSpPr>
            <p:nvPr/>
          </p:nvSpPr>
          <p:spPr bwMode="auto">
            <a:xfrm>
              <a:off x="3530" y="3110"/>
              <a:ext cx="10" cy="1"/>
            </a:xfrm>
            <a:prstGeom prst="line">
              <a:avLst/>
            </a:prstGeom>
            <a:noFill/>
            <a:ln w="0">
              <a:solidFill>
                <a:srgbClr val="000000"/>
              </a:solidFill>
              <a:round/>
              <a:headEnd/>
              <a:tailEnd/>
            </a:ln>
          </p:spPr>
          <p:txBody>
            <a:bodyPr/>
            <a:lstStyle/>
            <a:p>
              <a:endParaRPr lang="en-GB"/>
            </a:p>
          </p:txBody>
        </p:sp>
        <p:sp>
          <p:nvSpPr>
            <p:cNvPr id="1186" name="Line 3064"/>
            <p:cNvSpPr>
              <a:spLocks noChangeShapeType="1"/>
            </p:cNvSpPr>
            <p:nvPr/>
          </p:nvSpPr>
          <p:spPr bwMode="auto">
            <a:xfrm flipH="1">
              <a:off x="3834" y="3125"/>
              <a:ext cx="6" cy="15"/>
            </a:xfrm>
            <a:prstGeom prst="line">
              <a:avLst/>
            </a:prstGeom>
            <a:noFill/>
            <a:ln w="0">
              <a:solidFill>
                <a:srgbClr val="000000"/>
              </a:solidFill>
              <a:round/>
              <a:headEnd/>
              <a:tailEnd/>
            </a:ln>
          </p:spPr>
          <p:txBody>
            <a:bodyPr/>
            <a:lstStyle/>
            <a:p>
              <a:endParaRPr lang="en-GB"/>
            </a:p>
          </p:txBody>
        </p:sp>
        <p:sp>
          <p:nvSpPr>
            <p:cNvPr id="1187" name="Line 3065"/>
            <p:cNvSpPr>
              <a:spLocks noChangeShapeType="1"/>
            </p:cNvSpPr>
            <p:nvPr/>
          </p:nvSpPr>
          <p:spPr bwMode="auto">
            <a:xfrm>
              <a:off x="3717" y="3152"/>
              <a:ext cx="1" cy="8"/>
            </a:xfrm>
            <a:prstGeom prst="line">
              <a:avLst/>
            </a:prstGeom>
            <a:noFill/>
            <a:ln w="0">
              <a:solidFill>
                <a:srgbClr val="000000"/>
              </a:solidFill>
              <a:round/>
              <a:headEnd/>
              <a:tailEnd/>
            </a:ln>
          </p:spPr>
          <p:txBody>
            <a:bodyPr/>
            <a:lstStyle/>
            <a:p>
              <a:endParaRPr lang="en-GB"/>
            </a:p>
          </p:txBody>
        </p:sp>
        <p:sp>
          <p:nvSpPr>
            <p:cNvPr id="1188" name="Freeform 3066"/>
            <p:cNvSpPr>
              <a:spLocks/>
            </p:cNvSpPr>
            <p:nvPr/>
          </p:nvSpPr>
          <p:spPr bwMode="auto">
            <a:xfrm>
              <a:off x="3717" y="3125"/>
              <a:ext cx="123" cy="27"/>
            </a:xfrm>
            <a:custGeom>
              <a:avLst/>
              <a:gdLst/>
              <a:ahLst/>
              <a:cxnLst>
                <a:cxn ang="0">
                  <a:pos x="246" y="0"/>
                </a:cxn>
                <a:cxn ang="0">
                  <a:pos x="236" y="3"/>
                </a:cxn>
                <a:cxn ang="0">
                  <a:pos x="224" y="7"/>
                </a:cxn>
                <a:cxn ang="0">
                  <a:pos x="213" y="11"/>
                </a:cxn>
                <a:cxn ang="0">
                  <a:pos x="199" y="16"/>
                </a:cxn>
                <a:cxn ang="0">
                  <a:pos x="187" y="18"/>
                </a:cxn>
                <a:cxn ang="0">
                  <a:pos x="144" y="23"/>
                </a:cxn>
                <a:cxn ang="0">
                  <a:pos x="134" y="24"/>
                </a:cxn>
                <a:cxn ang="0">
                  <a:pos x="112" y="28"/>
                </a:cxn>
                <a:cxn ang="0">
                  <a:pos x="100" y="36"/>
                </a:cxn>
                <a:cxn ang="0">
                  <a:pos x="91" y="41"/>
                </a:cxn>
                <a:cxn ang="0">
                  <a:pos x="82" y="46"/>
                </a:cxn>
                <a:cxn ang="0">
                  <a:pos x="71" y="51"/>
                </a:cxn>
                <a:cxn ang="0">
                  <a:pos x="61" y="52"/>
                </a:cxn>
                <a:cxn ang="0">
                  <a:pos x="44" y="53"/>
                </a:cxn>
                <a:cxn ang="0">
                  <a:pos x="32" y="54"/>
                </a:cxn>
                <a:cxn ang="0">
                  <a:pos x="0" y="53"/>
                </a:cxn>
              </a:cxnLst>
              <a:rect l="0" t="0" r="r" b="b"/>
              <a:pathLst>
                <a:path w="246" h="54">
                  <a:moveTo>
                    <a:pt x="246" y="0"/>
                  </a:moveTo>
                  <a:lnTo>
                    <a:pt x="236" y="3"/>
                  </a:lnTo>
                  <a:lnTo>
                    <a:pt x="224" y="7"/>
                  </a:lnTo>
                  <a:lnTo>
                    <a:pt x="213" y="11"/>
                  </a:lnTo>
                  <a:lnTo>
                    <a:pt x="199" y="16"/>
                  </a:lnTo>
                  <a:lnTo>
                    <a:pt x="187" y="18"/>
                  </a:lnTo>
                  <a:lnTo>
                    <a:pt x="144" y="23"/>
                  </a:lnTo>
                  <a:lnTo>
                    <a:pt x="134" y="24"/>
                  </a:lnTo>
                  <a:lnTo>
                    <a:pt x="112" y="28"/>
                  </a:lnTo>
                  <a:lnTo>
                    <a:pt x="100" y="36"/>
                  </a:lnTo>
                  <a:lnTo>
                    <a:pt x="91" y="41"/>
                  </a:lnTo>
                  <a:lnTo>
                    <a:pt x="82" y="46"/>
                  </a:lnTo>
                  <a:lnTo>
                    <a:pt x="71" y="51"/>
                  </a:lnTo>
                  <a:lnTo>
                    <a:pt x="61" y="52"/>
                  </a:lnTo>
                  <a:lnTo>
                    <a:pt x="44" y="53"/>
                  </a:lnTo>
                  <a:lnTo>
                    <a:pt x="32" y="54"/>
                  </a:lnTo>
                  <a:lnTo>
                    <a:pt x="0" y="53"/>
                  </a:lnTo>
                </a:path>
              </a:pathLst>
            </a:custGeom>
            <a:noFill/>
            <a:ln w="0">
              <a:solidFill>
                <a:srgbClr val="000000"/>
              </a:solidFill>
              <a:prstDash val="solid"/>
              <a:round/>
              <a:headEnd/>
              <a:tailEnd/>
            </a:ln>
          </p:spPr>
          <p:txBody>
            <a:bodyPr/>
            <a:lstStyle/>
            <a:p>
              <a:endParaRPr lang="en-GB"/>
            </a:p>
          </p:txBody>
        </p:sp>
        <p:sp>
          <p:nvSpPr>
            <p:cNvPr id="1189" name="Line 3067"/>
            <p:cNvSpPr>
              <a:spLocks noChangeShapeType="1"/>
            </p:cNvSpPr>
            <p:nvPr/>
          </p:nvSpPr>
          <p:spPr bwMode="auto">
            <a:xfrm flipV="1">
              <a:off x="3895" y="3090"/>
              <a:ext cx="2" cy="2"/>
            </a:xfrm>
            <a:prstGeom prst="line">
              <a:avLst/>
            </a:prstGeom>
            <a:noFill/>
            <a:ln w="0">
              <a:solidFill>
                <a:srgbClr val="000000"/>
              </a:solidFill>
              <a:round/>
              <a:headEnd/>
              <a:tailEnd/>
            </a:ln>
          </p:spPr>
          <p:txBody>
            <a:bodyPr/>
            <a:lstStyle/>
            <a:p>
              <a:endParaRPr lang="en-GB"/>
            </a:p>
          </p:txBody>
        </p:sp>
        <p:sp>
          <p:nvSpPr>
            <p:cNvPr id="1190" name="Freeform 3068"/>
            <p:cNvSpPr>
              <a:spLocks/>
            </p:cNvSpPr>
            <p:nvPr/>
          </p:nvSpPr>
          <p:spPr bwMode="auto">
            <a:xfrm>
              <a:off x="3931" y="3119"/>
              <a:ext cx="43" cy="32"/>
            </a:xfrm>
            <a:custGeom>
              <a:avLst/>
              <a:gdLst/>
              <a:ahLst/>
              <a:cxnLst>
                <a:cxn ang="0">
                  <a:pos x="85" y="0"/>
                </a:cxn>
                <a:cxn ang="0">
                  <a:pos x="76" y="12"/>
                </a:cxn>
                <a:cxn ang="0">
                  <a:pos x="69" y="19"/>
                </a:cxn>
                <a:cxn ang="0">
                  <a:pos x="60" y="24"/>
                </a:cxn>
                <a:cxn ang="0">
                  <a:pos x="51" y="31"/>
                </a:cxn>
                <a:cxn ang="0">
                  <a:pos x="40" y="37"/>
                </a:cxn>
                <a:cxn ang="0">
                  <a:pos x="34" y="41"/>
                </a:cxn>
                <a:cxn ang="0">
                  <a:pos x="27" y="47"/>
                </a:cxn>
                <a:cxn ang="0">
                  <a:pos x="20" y="52"/>
                </a:cxn>
                <a:cxn ang="0">
                  <a:pos x="12" y="57"/>
                </a:cxn>
                <a:cxn ang="0">
                  <a:pos x="0" y="64"/>
                </a:cxn>
              </a:cxnLst>
              <a:rect l="0" t="0" r="r" b="b"/>
              <a:pathLst>
                <a:path w="85" h="64">
                  <a:moveTo>
                    <a:pt x="85" y="0"/>
                  </a:moveTo>
                  <a:lnTo>
                    <a:pt x="76" y="12"/>
                  </a:lnTo>
                  <a:lnTo>
                    <a:pt x="69" y="19"/>
                  </a:lnTo>
                  <a:lnTo>
                    <a:pt x="60" y="24"/>
                  </a:lnTo>
                  <a:lnTo>
                    <a:pt x="51" y="31"/>
                  </a:lnTo>
                  <a:lnTo>
                    <a:pt x="40" y="37"/>
                  </a:lnTo>
                  <a:lnTo>
                    <a:pt x="34" y="41"/>
                  </a:lnTo>
                  <a:lnTo>
                    <a:pt x="27" y="47"/>
                  </a:lnTo>
                  <a:lnTo>
                    <a:pt x="20" y="52"/>
                  </a:lnTo>
                  <a:lnTo>
                    <a:pt x="12" y="57"/>
                  </a:lnTo>
                  <a:lnTo>
                    <a:pt x="0" y="64"/>
                  </a:lnTo>
                </a:path>
              </a:pathLst>
            </a:custGeom>
            <a:noFill/>
            <a:ln w="0">
              <a:solidFill>
                <a:srgbClr val="000000"/>
              </a:solidFill>
              <a:prstDash val="solid"/>
              <a:round/>
              <a:headEnd/>
              <a:tailEnd/>
            </a:ln>
          </p:spPr>
          <p:txBody>
            <a:bodyPr/>
            <a:lstStyle/>
            <a:p>
              <a:endParaRPr lang="en-GB"/>
            </a:p>
          </p:txBody>
        </p:sp>
        <p:sp>
          <p:nvSpPr>
            <p:cNvPr id="1191" name="Freeform 3069"/>
            <p:cNvSpPr>
              <a:spLocks/>
            </p:cNvSpPr>
            <p:nvPr/>
          </p:nvSpPr>
          <p:spPr bwMode="auto">
            <a:xfrm>
              <a:off x="3895" y="3092"/>
              <a:ext cx="9" cy="4"/>
            </a:xfrm>
            <a:custGeom>
              <a:avLst/>
              <a:gdLst/>
              <a:ahLst/>
              <a:cxnLst>
                <a:cxn ang="0">
                  <a:pos x="0" y="0"/>
                </a:cxn>
                <a:cxn ang="0">
                  <a:pos x="8" y="4"/>
                </a:cxn>
                <a:cxn ang="0">
                  <a:pos x="15" y="7"/>
                </a:cxn>
                <a:cxn ang="0">
                  <a:pos x="19" y="10"/>
                </a:cxn>
              </a:cxnLst>
              <a:rect l="0" t="0" r="r" b="b"/>
              <a:pathLst>
                <a:path w="19" h="10">
                  <a:moveTo>
                    <a:pt x="0" y="0"/>
                  </a:moveTo>
                  <a:lnTo>
                    <a:pt x="8" y="4"/>
                  </a:lnTo>
                  <a:lnTo>
                    <a:pt x="15" y="7"/>
                  </a:lnTo>
                  <a:lnTo>
                    <a:pt x="19" y="10"/>
                  </a:lnTo>
                </a:path>
              </a:pathLst>
            </a:custGeom>
            <a:noFill/>
            <a:ln w="0">
              <a:solidFill>
                <a:srgbClr val="000000"/>
              </a:solidFill>
              <a:prstDash val="solid"/>
              <a:round/>
              <a:headEnd/>
              <a:tailEnd/>
            </a:ln>
          </p:spPr>
          <p:txBody>
            <a:bodyPr/>
            <a:lstStyle/>
            <a:p>
              <a:endParaRPr lang="en-GB"/>
            </a:p>
          </p:txBody>
        </p:sp>
        <p:sp>
          <p:nvSpPr>
            <p:cNvPr id="1192" name="Line 3070"/>
            <p:cNvSpPr>
              <a:spLocks noChangeShapeType="1"/>
            </p:cNvSpPr>
            <p:nvPr/>
          </p:nvSpPr>
          <p:spPr bwMode="auto">
            <a:xfrm flipH="1">
              <a:off x="3866" y="3096"/>
              <a:ext cx="1" cy="3"/>
            </a:xfrm>
            <a:prstGeom prst="line">
              <a:avLst/>
            </a:prstGeom>
            <a:noFill/>
            <a:ln w="0">
              <a:solidFill>
                <a:srgbClr val="000000"/>
              </a:solidFill>
              <a:round/>
              <a:headEnd/>
              <a:tailEnd/>
            </a:ln>
          </p:spPr>
          <p:txBody>
            <a:bodyPr/>
            <a:lstStyle/>
            <a:p>
              <a:endParaRPr lang="en-GB"/>
            </a:p>
          </p:txBody>
        </p:sp>
        <p:sp>
          <p:nvSpPr>
            <p:cNvPr id="1193" name="Line 3071"/>
            <p:cNvSpPr>
              <a:spLocks noChangeShapeType="1"/>
            </p:cNvSpPr>
            <p:nvPr/>
          </p:nvSpPr>
          <p:spPr bwMode="auto">
            <a:xfrm>
              <a:off x="3867" y="3096"/>
              <a:ext cx="1" cy="1"/>
            </a:xfrm>
            <a:prstGeom prst="line">
              <a:avLst/>
            </a:prstGeom>
            <a:noFill/>
            <a:ln w="0">
              <a:solidFill>
                <a:srgbClr val="000000"/>
              </a:solidFill>
              <a:round/>
              <a:headEnd/>
              <a:tailEnd/>
            </a:ln>
          </p:spPr>
          <p:txBody>
            <a:bodyPr/>
            <a:lstStyle/>
            <a:p>
              <a:endParaRPr lang="en-GB"/>
            </a:p>
          </p:txBody>
        </p:sp>
        <p:sp>
          <p:nvSpPr>
            <p:cNvPr id="1194" name="Freeform 3072"/>
            <p:cNvSpPr>
              <a:spLocks/>
            </p:cNvSpPr>
            <p:nvPr/>
          </p:nvSpPr>
          <p:spPr bwMode="auto">
            <a:xfrm>
              <a:off x="3867" y="3096"/>
              <a:ext cx="10" cy="1"/>
            </a:xfrm>
            <a:custGeom>
              <a:avLst/>
              <a:gdLst/>
              <a:ahLst/>
              <a:cxnLst>
                <a:cxn ang="0">
                  <a:pos x="0" y="0"/>
                </a:cxn>
                <a:cxn ang="0">
                  <a:pos x="5" y="0"/>
                </a:cxn>
                <a:cxn ang="0">
                  <a:pos x="18" y="1"/>
                </a:cxn>
              </a:cxnLst>
              <a:rect l="0" t="0" r="r" b="b"/>
              <a:pathLst>
                <a:path w="18" h="1">
                  <a:moveTo>
                    <a:pt x="0" y="0"/>
                  </a:moveTo>
                  <a:lnTo>
                    <a:pt x="5" y="0"/>
                  </a:lnTo>
                  <a:lnTo>
                    <a:pt x="18" y="1"/>
                  </a:lnTo>
                </a:path>
              </a:pathLst>
            </a:custGeom>
            <a:noFill/>
            <a:ln w="0">
              <a:solidFill>
                <a:srgbClr val="000000"/>
              </a:solidFill>
              <a:prstDash val="solid"/>
              <a:round/>
              <a:headEnd/>
              <a:tailEnd/>
            </a:ln>
          </p:spPr>
          <p:txBody>
            <a:bodyPr/>
            <a:lstStyle/>
            <a:p>
              <a:endParaRPr lang="en-GB"/>
            </a:p>
          </p:txBody>
        </p:sp>
        <p:sp>
          <p:nvSpPr>
            <p:cNvPr id="1195" name="Line 3073"/>
            <p:cNvSpPr>
              <a:spLocks noChangeShapeType="1"/>
            </p:cNvSpPr>
            <p:nvPr/>
          </p:nvSpPr>
          <p:spPr bwMode="auto">
            <a:xfrm flipV="1">
              <a:off x="3985" y="3096"/>
              <a:ext cx="2" cy="7"/>
            </a:xfrm>
            <a:prstGeom prst="line">
              <a:avLst/>
            </a:prstGeom>
            <a:noFill/>
            <a:ln w="0">
              <a:solidFill>
                <a:srgbClr val="000000"/>
              </a:solidFill>
              <a:round/>
              <a:headEnd/>
              <a:tailEnd/>
            </a:ln>
          </p:spPr>
          <p:txBody>
            <a:bodyPr/>
            <a:lstStyle/>
            <a:p>
              <a:endParaRPr lang="en-GB"/>
            </a:p>
          </p:txBody>
        </p:sp>
        <p:sp>
          <p:nvSpPr>
            <p:cNvPr id="1196" name="Freeform 3074"/>
            <p:cNvSpPr>
              <a:spLocks/>
            </p:cNvSpPr>
            <p:nvPr/>
          </p:nvSpPr>
          <p:spPr bwMode="auto">
            <a:xfrm>
              <a:off x="3897" y="3088"/>
              <a:ext cx="1" cy="2"/>
            </a:xfrm>
            <a:custGeom>
              <a:avLst/>
              <a:gdLst/>
              <a:ahLst/>
              <a:cxnLst>
                <a:cxn ang="0">
                  <a:pos x="0" y="3"/>
                </a:cxn>
                <a:cxn ang="0">
                  <a:pos x="2" y="2"/>
                </a:cxn>
                <a:cxn ang="0">
                  <a:pos x="4" y="0"/>
                </a:cxn>
              </a:cxnLst>
              <a:rect l="0" t="0" r="r" b="b"/>
              <a:pathLst>
                <a:path w="4" h="3">
                  <a:moveTo>
                    <a:pt x="0" y="3"/>
                  </a:moveTo>
                  <a:lnTo>
                    <a:pt x="2" y="2"/>
                  </a:lnTo>
                  <a:lnTo>
                    <a:pt x="4" y="0"/>
                  </a:lnTo>
                </a:path>
              </a:pathLst>
            </a:custGeom>
            <a:noFill/>
            <a:ln w="0">
              <a:solidFill>
                <a:srgbClr val="000000"/>
              </a:solidFill>
              <a:prstDash val="solid"/>
              <a:round/>
              <a:headEnd/>
              <a:tailEnd/>
            </a:ln>
          </p:spPr>
          <p:txBody>
            <a:bodyPr/>
            <a:lstStyle/>
            <a:p>
              <a:endParaRPr lang="en-GB"/>
            </a:p>
          </p:txBody>
        </p:sp>
        <p:sp>
          <p:nvSpPr>
            <p:cNvPr id="1197" name="Freeform 3075"/>
            <p:cNvSpPr>
              <a:spLocks/>
            </p:cNvSpPr>
            <p:nvPr/>
          </p:nvSpPr>
          <p:spPr bwMode="auto">
            <a:xfrm>
              <a:off x="3927" y="3099"/>
              <a:ext cx="58" cy="10"/>
            </a:xfrm>
            <a:custGeom>
              <a:avLst/>
              <a:gdLst/>
              <a:ahLst/>
              <a:cxnLst>
                <a:cxn ang="0">
                  <a:pos x="115" y="9"/>
                </a:cxn>
                <a:cxn ang="0">
                  <a:pos x="107" y="7"/>
                </a:cxn>
                <a:cxn ang="0">
                  <a:pos x="94" y="2"/>
                </a:cxn>
                <a:cxn ang="0">
                  <a:pos x="84" y="1"/>
                </a:cxn>
                <a:cxn ang="0">
                  <a:pos x="77" y="6"/>
                </a:cxn>
                <a:cxn ang="0">
                  <a:pos x="67" y="14"/>
                </a:cxn>
                <a:cxn ang="0">
                  <a:pos x="61" y="21"/>
                </a:cxn>
                <a:cxn ang="0">
                  <a:pos x="47" y="19"/>
                </a:cxn>
                <a:cxn ang="0">
                  <a:pos x="36" y="19"/>
                </a:cxn>
                <a:cxn ang="0">
                  <a:pos x="28" y="16"/>
                </a:cxn>
                <a:cxn ang="0">
                  <a:pos x="12" y="8"/>
                </a:cxn>
                <a:cxn ang="0">
                  <a:pos x="3" y="2"/>
                </a:cxn>
                <a:cxn ang="0">
                  <a:pos x="0" y="0"/>
                </a:cxn>
              </a:cxnLst>
              <a:rect l="0" t="0" r="r" b="b"/>
              <a:pathLst>
                <a:path w="115" h="21">
                  <a:moveTo>
                    <a:pt x="115" y="9"/>
                  </a:moveTo>
                  <a:lnTo>
                    <a:pt x="107" y="7"/>
                  </a:lnTo>
                  <a:lnTo>
                    <a:pt x="94" y="2"/>
                  </a:lnTo>
                  <a:lnTo>
                    <a:pt x="84" y="1"/>
                  </a:lnTo>
                  <a:lnTo>
                    <a:pt x="77" y="6"/>
                  </a:lnTo>
                  <a:lnTo>
                    <a:pt x="67" y="14"/>
                  </a:lnTo>
                  <a:lnTo>
                    <a:pt x="61" y="21"/>
                  </a:lnTo>
                  <a:lnTo>
                    <a:pt x="47" y="19"/>
                  </a:lnTo>
                  <a:lnTo>
                    <a:pt x="36" y="19"/>
                  </a:lnTo>
                  <a:lnTo>
                    <a:pt x="28" y="16"/>
                  </a:lnTo>
                  <a:lnTo>
                    <a:pt x="12" y="8"/>
                  </a:lnTo>
                  <a:lnTo>
                    <a:pt x="3" y="2"/>
                  </a:lnTo>
                  <a:lnTo>
                    <a:pt x="0" y="0"/>
                  </a:lnTo>
                </a:path>
              </a:pathLst>
            </a:custGeom>
            <a:noFill/>
            <a:ln w="0">
              <a:solidFill>
                <a:srgbClr val="000000"/>
              </a:solidFill>
              <a:prstDash val="solid"/>
              <a:round/>
              <a:headEnd/>
              <a:tailEnd/>
            </a:ln>
          </p:spPr>
          <p:txBody>
            <a:bodyPr/>
            <a:lstStyle/>
            <a:p>
              <a:endParaRPr lang="en-GB"/>
            </a:p>
          </p:txBody>
        </p:sp>
        <p:sp>
          <p:nvSpPr>
            <p:cNvPr id="1198" name="Freeform 3076"/>
            <p:cNvSpPr>
              <a:spLocks/>
            </p:cNvSpPr>
            <p:nvPr/>
          </p:nvSpPr>
          <p:spPr bwMode="auto">
            <a:xfrm>
              <a:off x="3981" y="3103"/>
              <a:ext cx="9" cy="8"/>
            </a:xfrm>
            <a:custGeom>
              <a:avLst/>
              <a:gdLst/>
              <a:ahLst/>
              <a:cxnLst>
                <a:cxn ang="0">
                  <a:pos x="17" y="0"/>
                </a:cxn>
                <a:cxn ang="0">
                  <a:pos x="10" y="7"/>
                </a:cxn>
                <a:cxn ang="0">
                  <a:pos x="0" y="15"/>
                </a:cxn>
              </a:cxnLst>
              <a:rect l="0" t="0" r="r" b="b"/>
              <a:pathLst>
                <a:path w="17" h="15">
                  <a:moveTo>
                    <a:pt x="17" y="0"/>
                  </a:moveTo>
                  <a:lnTo>
                    <a:pt x="10" y="7"/>
                  </a:lnTo>
                  <a:lnTo>
                    <a:pt x="0" y="15"/>
                  </a:lnTo>
                </a:path>
              </a:pathLst>
            </a:custGeom>
            <a:noFill/>
            <a:ln w="0">
              <a:solidFill>
                <a:srgbClr val="000000"/>
              </a:solidFill>
              <a:prstDash val="solid"/>
              <a:round/>
              <a:headEnd/>
              <a:tailEnd/>
            </a:ln>
          </p:spPr>
          <p:txBody>
            <a:bodyPr/>
            <a:lstStyle/>
            <a:p>
              <a:endParaRPr lang="en-GB"/>
            </a:p>
          </p:txBody>
        </p:sp>
        <p:sp>
          <p:nvSpPr>
            <p:cNvPr id="1199" name="Line 3077"/>
            <p:cNvSpPr>
              <a:spLocks noChangeShapeType="1"/>
            </p:cNvSpPr>
            <p:nvPr/>
          </p:nvSpPr>
          <p:spPr bwMode="auto">
            <a:xfrm>
              <a:off x="3985" y="3103"/>
              <a:ext cx="5" cy="1"/>
            </a:xfrm>
            <a:prstGeom prst="line">
              <a:avLst/>
            </a:prstGeom>
            <a:noFill/>
            <a:ln w="0">
              <a:solidFill>
                <a:srgbClr val="000000"/>
              </a:solidFill>
              <a:round/>
              <a:headEnd/>
              <a:tailEnd/>
            </a:ln>
          </p:spPr>
          <p:txBody>
            <a:bodyPr/>
            <a:lstStyle/>
            <a:p>
              <a:endParaRPr lang="en-GB"/>
            </a:p>
          </p:txBody>
        </p:sp>
        <p:sp>
          <p:nvSpPr>
            <p:cNvPr id="1200" name="Freeform 3078"/>
            <p:cNvSpPr>
              <a:spLocks/>
            </p:cNvSpPr>
            <p:nvPr/>
          </p:nvSpPr>
          <p:spPr bwMode="auto">
            <a:xfrm>
              <a:off x="4110" y="3030"/>
              <a:ext cx="401" cy="30"/>
            </a:xfrm>
            <a:custGeom>
              <a:avLst/>
              <a:gdLst/>
              <a:ahLst/>
              <a:cxnLst>
                <a:cxn ang="0">
                  <a:pos x="0" y="59"/>
                </a:cxn>
                <a:cxn ang="0">
                  <a:pos x="26" y="59"/>
                </a:cxn>
                <a:cxn ang="0">
                  <a:pos x="37" y="59"/>
                </a:cxn>
                <a:cxn ang="0">
                  <a:pos x="51" y="58"/>
                </a:cxn>
                <a:cxn ang="0">
                  <a:pos x="65" y="58"/>
                </a:cxn>
                <a:cxn ang="0">
                  <a:pos x="80" y="58"/>
                </a:cxn>
                <a:cxn ang="0">
                  <a:pos x="93" y="57"/>
                </a:cxn>
                <a:cxn ang="0">
                  <a:pos x="111" y="57"/>
                </a:cxn>
                <a:cxn ang="0">
                  <a:pos x="128" y="57"/>
                </a:cxn>
                <a:cxn ang="0">
                  <a:pos x="172" y="58"/>
                </a:cxn>
                <a:cxn ang="0">
                  <a:pos x="187" y="58"/>
                </a:cxn>
                <a:cxn ang="0">
                  <a:pos x="209" y="59"/>
                </a:cxn>
                <a:cxn ang="0">
                  <a:pos x="222" y="58"/>
                </a:cxn>
                <a:cxn ang="0">
                  <a:pos x="243" y="58"/>
                </a:cxn>
                <a:cxn ang="0">
                  <a:pos x="260" y="58"/>
                </a:cxn>
                <a:cxn ang="0">
                  <a:pos x="276" y="57"/>
                </a:cxn>
                <a:cxn ang="0">
                  <a:pos x="289" y="56"/>
                </a:cxn>
                <a:cxn ang="0">
                  <a:pos x="315" y="55"/>
                </a:cxn>
                <a:cxn ang="0">
                  <a:pos x="332" y="54"/>
                </a:cxn>
                <a:cxn ang="0">
                  <a:pos x="343" y="53"/>
                </a:cxn>
                <a:cxn ang="0">
                  <a:pos x="365" y="52"/>
                </a:cxn>
                <a:cxn ang="0">
                  <a:pos x="375" y="52"/>
                </a:cxn>
                <a:cxn ang="0">
                  <a:pos x="394" y="48"/>
                </a:cxn>
                <a:cxn ang="0">
                  <a:pos x="410" y="46"/>
                </a:cxn>
                <a:cxn ang="0">
                  <a:pos x="431" y="44"/>
                </a:cxn>
                <a:cxn ang="0">
                  <a:pos x="460" y="42"/>
                </a:cxn>
                <a:cxn ang="0">
                  <a:pos x="489" y="40"/>
                </a:cxn>
                <a:cxn ang="0">
                  <a:pos x="503" y="37"/>
                </a:cxn>
                <a:cxn ang="0">
                  <a:pos x="516" y="36"/>
                </a:cxn>
                <a:cxn ang="0">
                  <a:pos x="530" y="34"/>
                </a:cxn>
                <a:cxn ang="0">
                  <a:pos x="539" y="34"/>
                </a:cxn>
                <a:cxn ang="0">
                  <a:pos x="550" y="33"/>
                </a:cxn>
                <a:cxn ang="0">
                  <a:pos x="564" y="32"/>
                </a:cxn>
                <a:cxn ang="0">
                  <a:pos x="577" y="31"/>
                </a:cxn>
                <a:cxn ang="0">
                  <a:pos x="587" y="30"/>
                </a:cxn>
                <a:cxn ang="0">
                  <a:pos x="597" y="29"/>
                </a:cxn>
                <a:cxn ang="0">
                  <a:pos x="605" y="29"/>
                </a:cxn>
                <a:cxn ang="0">
                  <a:pos x="615" y="28"/>
                </a:cxn>
                <a:cxn ang="0">
                  <a:pos x="625" y="27"/>
                </a:cxn>
                <a:cxn ang="0">
                  <a:pos x="637" y="24"/>
                </a:cxn>
                <a:cxn ang="0">
                  <a:pos x="654" y="23"/>
                </a:cxn>
                <a:cxn ang="0">
                  <a:pos x="674" y="20"/>
                </a:cxn>
                <a:cxn ang="0">
                  <a:pos x="690" y="18"/>
                </a:cxn>
                <a:cxn ang="0">
                  <a:pos x="705" y="15"/>
                </a:cxn>
                <a:cxn ang="0">
                  <a:pos x="707" y="15"/>
                </a:cxn>
                <a:cxn ang="0">
                  <a:pos x="717" y="14"/>
                </a:cxn>
                <a:cxn ang="0">
                  <a:pos x="731" y="10"/>
                </a:cxn>
                <a:cxn ang="0">
                  <a:pos x="748" y="8"/>
                </a:cxn>
                <a:cxn ang="0">
                  <a:pos x="754" y="7"/>
                </a:cxn>
                <a:cxn ang="0">
                  <a:pos x="784" y="3"/>
                </a:cxn>
                <a:cxn ang="0">
                  <a:pos x="804" y="0"/>
                </a:cxn>
              </a:cxnLst>
              <a:rect l="0" t="0" r="r" b="b"/>
              <a:pathLst>
                <a:path w="804" h="59">
                  <a:moveTo>
                    <a:pt x="0" y="59"/>
                  </a:moveTo>
                  <a:lnTo>
                    <a:pt x="26" y="59"/>
                  </a:lnTo>
                  <a:lnTo>
                    <a:pt x="37" y="59"/>
                  </a:lnTo>
                  <a:lnTo>
                    <a:pt x="51" y="58"/>
                  </a:lnTo>
                  <a:lnTo>
                    <a:pt x="65" y="58"/>
                  </a:lnTo>
                  <a:lnTo>
                    <a:pt x="80" y="58"/>
                  </a:lnTo>
                  <a:lnTo>
                    <a:pt x="93" y="57"/>
                  </a:lnTo>
                  <a:lnTo>
                    <a:pt x="111" y="57"/>
                  </a:lnTo>
                  <a:lnTo>
                    <a:pt x="128" y="57"/>
                  </a:lnTo>
                  <a:lnTo>
                    <a:pt x="172" y="58"/>
                  </a:lnTo>
                  <a:lnTo>
                    <a:pt x="187" y="58"/>
                  </a:lnTo>
                  <a:lnTo>
                    <a:pt x="209" y="59"/>
                  </a:lnTo>
                  <a:lnTo>
                    <a:pt x="222" y="58"/>
                  </a:lnTo>
                  <a:lnTo>
                    <a:pt x="243" y="58"/>
                  </a:lnTo>
                  <a:lnTo>
                    <a:pt x="260" y="58"/>
                  </a:lnTo>
                  <a:lnTo>
                    <a:pt x="276" y="57"/>
                  </a:lnTo>
                  <a:lnTo>
                    <a:pt x="289" y="56"/>
                  </a:lnTo>
                  <a:lnTo>
                    <a:pt x="315" y="55"/>
                  </a:lnTo>
                  <a:lnTo>
                    <a:pt x="332" y="54"/>
                  </a:lnTo>
                  <a:lnTo>
                    <a:pt x="343" y="53"/>
                  </a:lnTo>
                  <a:lnTo>
                    <a:pt x="365" y="52"/>
                  </a:lnTo>
                  <a:lnTo>
                    <a:pt x="375" y="52"/>
                  </a:lnTo>
                  <a:lnTo>
                    <a:pt x="394" y="48"/>
                  </a:lnTo>
                  <a:lnTo>
                    <a:pt x="410" y="46"/>
                  </a:lnTo>
                  <a:lnTo>
                    <a:pt x="431" y="44"/>
                  </a:lnTo>
                  <a:lnTo>
                    <a:pt x="460" y="42"/>
                  </a:lnTo>
                  <a:lnTo>
                    <a:pt x="489" y="40"/>
                  </a:lnTo>
                  <a:lnTo>
                    <a:pt x="503" y="37"/>
                  </a:lnTo>
                  <a:lnTo>
                    <a:pt x="516" y="36"/>
                  </a:lnTo>
                  <a:lnTo>
                    <a:pt x="530" y="34"/>
                  </a:lnTo>
                  <a:lnTo>
                    <a:pt x="539" y="34"/>
                  </a:lnTo>
                  <a:lnTo>
                    <a:pt x="550" y="33"/>
                  </a:lnTo>
                  <a:lnTo>
                    <a:pt x="564" y="32"/>
                  </a:lnTo>
                  <a:lnTo>
                    <a:pt x="577" y="31"/>
                  </a:lnTo>
                  <a:lnTo>
                    <a:pt x="587" y="30"/>
                  </a:lnTo>
                  <a:lnTo>
                    <a:pt x="597" y="29"/>
                  </a:lnTo>
                  <a:lnTo>
                    <a:pt x="605" y="29"/>
                  </a:lnTo>
                  <a:lnTo>
                    <a:pt x="615" y="28"/>
                  </a:lnTo>
                  <a:lnTo>
                    <a:pt x="625" y="27"/>
                  </a:lnTo>
                  <a:lnTo>
                    <a:pt x="637" y="24"/>
                  </a:lnTo>
                  <a:lnTo>
                    <a:pt x="654" y="23"/>
                  </a:lnTo>
                  <a:lnTo>
                    <a:pt x="674" y="20"/>
                  </a:lnTo>
                  <a:lnTo>
                    <a:pt x="690" y="18"/>
                  </a:lnTo>
                  <a:lnTo>
                    <a:pt x="705" y="15"/>
                  </a:lnTo>
                  <a:lnTo>
                    <a:pt x="707" y="15"/>
                  </a:lnTo>
                  <a:lnTo>
                    <a:pt x="717" y="14"/>
                  </a:lnTo>
                  <a:lnTo>
                    <a:pt x="731" y="10"/>
                  </a:lnTo>
                  <a:lnTo>
                    <a:pt x="748" y="8"/>
                  </a:lnTo>
                  <a:lnTo>
                    <a:pt x="754" y="7"/>
                  </a:lnTo>
                  <a:lnTo>
                    <a:pt x="784" y="3"/>
                  </a:lnTo>
                  <a:lnTo>
                    <a:pt x="804" y="0"/>
                  </a:lnTo>
                </a:path>
              </a:pathLst>
            </a:custGeom>
            <a:noFill/>
            <a:ln w="0">
              <a:solidFill>
                <a:srgbClr val="000000"/>
              </a:solidFill>
              <a:prstDash val="solid"/>
              <a:round/>
              <a:headEnd/>
              <a:tailEnd/>
            </a:ln>
          </p:spPr>
          <p:txBody>
            <a:bodyPr/>
            <a:lstStyle/>
            <a:p>
              <a:endParaRPr lang="en-GB"/>
            </a:p>
          </p:txBody>
        </p:sp>
        <p:sp>
          <p:nvSpPr>
            <p:cNvPr id="1201" name="Line 3079"/>
            <p:cNvSpPr>
              <a:spLocks noChangeShapeType="1"/>
            </p:cNvSpPr>
            <p:nvPr/>
          </p:nvSpPr>
          <p:spPr bwMode="auto">
            <a:xfrm>
              <a:off x="4110" y="3060"/>
              <a:ext cx="1" cy="1"/>
            </a:xfrm>
            <a:prstGeom prst="line">
              <a:avLst/>
            </a:prstGeom>
            <a:noFill/>
            <a:ln w="0">
              <a:solidFill>
                <a:srgbClr val="000000"/>
              </a:solidFill>
              <a:round/>
              <a:headEnd/>
              <a:tailEnd/>
            </a:ln>
          </p:spPr>
          <p:txBody>
            <a:bodyPr/>
            <a:lstStyle/>
            <a:p>
              <a:endParaRPr lang="en-GB"/>
            </a:p>
          </p:txBody>
        </p:sp>
        <p:sp>
          <p:nvSpPr>
            <p:cNvPr id="1202" name="Line 3080"/>
            <p:cNvSpPr>
              <a:spLocks noChangeShapeType="1"/>
            </p:cNvSpPr>
            <p:nvPr/>
          </p:nvSpPr>
          <p:spPr bwMode="auto">
            <a:xfrm flipV="1">
              <a:off x="4511" y="3030"/>
              <a:ext cx="2" cy="1"/>
            </a:xfrm>
            <a:prstGeom prst="line">
              <a:avLst/>
            </a:prstGeom>
            <a:noFill/>
            <a:ln w="0">
              <a:solidFill>
                <a:srgbClr val="000000"/>
              </a:solidFill>
              <a:round/>
              <a:headEnd/>
              <a:tailEnd/>
            </a:ln>
          </p:spPr>
          <p:txBody>
            <a:bodyPr/>
            <a:lstStyle/>
            <a:p>
              <a:endParaRPr lang="en-GB"/>
            </a:p>
          </p:txBody>
        </p:sp>
        <p:sp>
          <p:nvSpPr>
            <p:cNvPr id="1203" name="Freeform 3081"/>
            <p:cNvSpPr>
              <a:spLocks/>
            </p:cNvSpPr>
            <p:nvPr/>
          </p:nvSpPr>
          <p:spPr bwMode="auto">
            <a:xfrm>
              <a:off x="4110" y="3034"/>
              <a:ext cx="361" cy="26"/>
            </a:xfrm>
            <a:custGeom>
              <a:avLst/>
              <a:gdLst/>
              <a:ahLst/>
              <a:cxnLst>
                <a:cxn ang="0">
                  <a:pos x="0" y="53"/>
                </a:cxn>
                <a:cxn ang="0">
                  <a:pos x="13" y="51"/>
                </a:cxn>
                <a:cxn ang="0">
                  <a:pos x="30" y="51"/>
                </a:cxn>
                <a:cxn ang="0">
                  <a:pos x="47" y="51"/>
                </a:cxn>
                <a:cxn ang="0">
                  <a:pos x="58" y="50"/>
                </a:cxn>
                <a:cxn ang="0">
                  <a:pos x="70" y="50"/>
                </a:cxn>
                <a:cxn ang="0">
                  <a:pos x="87" y="48"/>
                </a:cxn>
                <a:cxn ang="0">
                  <a:pos x="109" y="48"/>
                </a:cxn>
                <a:cxn ang="0">
                  <a:pos x="145" y="47"/>
                </a:cxn>
                <a:cxn ang="0">
                  <a:pos x="168" y="46"/>
                </a:cxn>
                <a:cxn ang="0">
                  <a:pos x="187" y="47"/>
                </a:cxn>
                <a:cxn ang="0">
                  <a:pos x="204" y="46"/>
                </a:cxn>
                <a:cxn ang="0">
                  <a:pos x="222" y="46"/>
                </a:cxn>
                <a:cxn ang="0">
                  <a:pos x="245" y="46"/>
                </a:cxn>
                <a:cxn ang="0">
                  <a:pos x="258" y="44"/>
                </a:cxn>
                <a:cxn ang="0">
                  <a:pos x="273" y="43"/>
                </a:cxn>
                <a:cxn ang="0">
                  <a:pos x="288" y="42"/>
                </a:cxn>
                <a:cxn ang="0">
                  <a:pos x="322" y="41"/>
                </a:cxn>
                <a:cxn ang="0">
                  <a:pos x="343" y="40"/>
                </a:cxn>
                <a:cxn ang="0">
                  <a:pos x="358" y="40"/>
                </a:cxn>
                <a:cxn ang="0">
                  <a:pos x="375" y="40"/>
                </a:cxn>
                <a:cxn ang="0">
                  <a:pos x="386" y="39"/>
                </a:cxn>
                <a:cxn ang="0">
                  <a:pos x="406" y="35"/>
                </a:cxn>
                <a:cxn ang="0">
                  <a:pos x="423" y="34"/>
                </a:cxn>
                <a:cxn ang="0">
                  <a:pos x="489" y="28"/>
                </a:cxn>
                <a:cxn ang="0">
                  <a:pos x="507" y="27"/>
                </a:cxn>
                <a:cxn ang="0">
                  <a:pos x="534" y="23"/>
                </a:cxn>
                <a:cxn ang="0">
                  <a:pos x="543" y="23"/>
                </a:cxn>
                <a:cxn ang="0">
                  <a:pos x="553" y="22"/>
                </a:cxn>
                <a:cxn ang="0">
                  <a:pos x="568" y="22"/>
                </a:cxn>
                <a:cxn ang="0">
                  <a:pos x="576" y="21"/>
                </a:cxn>
                <a:cxn ang="0">
                  <a:pos x="581" y="20"/>
                </a:cxn>
                <a:cxn ang="0">
                  <a:pos x="592" y="18"/>
                </a:cxn>
                <a:cxn ang="0">
                  <a:pos x="603" y="17"/>
                </a:cxn>
                <a:cxn ang="0">
                  <a:pos x="613" y="17"/>
                </a:cxn>
                <a:cxn ang="0">
                  <a:pos x="625" y="15"/>
                </a:cxn>
                <a:cxn ang="0">
                  <a:pos x="638" y="14"/>
                </a:cxn>
                <a:cxn ang="0">
                  <a:pos x="644" y="13"/>
                </a:cxn>
                <a:cxn ang="0">
                  <a:pos x="662" y="11"/>
                </a:cxn>
                <a:cxn ang="0">
                  <a:pos x="676" y="10"/>
                </a:cxn>
                <a:cxn ang="0">
                  <a:pos x="689" y="8"/>
                </a:cxn>
                <a:cxn ang="0">
                  <a:pos x="700" y="5"/>
                </a:cxn>
                <a:cxn ang="0">
                  <a:pos x="722" y="0"/>
                </a:cxn>
              </a:cxnLst>
              <a:rect l="0" t="0" r="r" b="b"/>
              <a:pathLst>
                <a:path w="722" h="53">
                  <a:moveTo>
                    <a:pt x="0" y="53"/>
                  </a:moveTo>
                  <a:lnTo>
                    <a:pt x="13" y="51"/>
                  </a:lnTo>
                  <a:lnTo>
                    <a:pt x="30" y="51"/>
                  </a:lnTo>
                  <a:lnTo>
                    <a:pt x="47" y="51"/>
                  </a:lnTo>
                  <a:lnTo>
                    <a:pt x="58" y="50"/>
                  </a:lnTo>
                  <a:lnTo>
                    <a:pt x="70" y="50"/>
                  </a:lnTo>
                  <a:lnTo>
                    <a:pt x="87" y="48"/>
                  </a:lnTo>
                  <a:lnTo>
                    <a:pt x="109" y="48"/>
                  </a:lnTo>
                  <a:lnTo>
                    <a:pt x="145" y="47"/>
                  </a:lnTo>
                  <a:lnTo>
                    <a:pt x="168" y="46"/>
                  </a:lnTo>
                  <a:lnTo>
                    <a:pt x="187" y="47"/>
                  </a:lnTo>
                  <a:lnTo>
                    <a:pt x="204" y="46"/>
                  </a:lnTo>
                  <a:lnTo>
                    <a:pt x="222" y="46"/>
                  </a:lnTo>
                  <a:lnTo>
                    <a:pt x="245" y="46"/>
                  </a:lnTo>
                  <a:lnTo>
                    <a:pt x="258" y="44"/>
                  </a:lnTo>
                  <a:lnTo>
                    <a:pt x="273" y="43"/>
                  </a:lnTo>
                  <a:lnTo>
                    <a:pt x="288" y="42"/>
                  </a:lnTo>
                  <a:lnTo>
                    <a:pt x="322" y="41"/>
                  </a:lnTo>
                  <a:lnTo>
                    <a:pt x="343" y="40"/>
                  </a:lnTo>
                  <a:lnTo>
                    <a:pt x="358" y="40"/>
                  </a:lnTo>
                  <a:lnTo>
                    <a:pt x="375" y="40"/>
                  </a:lnTo>
                  <a:lnTo>
                    <a:pt x="386" y="39"/>
                  </a:lnTo>
                  <a:lnTo>
                    <a:pt x="406" y="35"/>
                  </a:lnTo>
                  <a:lnTo>
                    <a:pt x="423" y="34"/>
                  </a:lnTo>
                  <a:lnTo>
                    <a:pt x="489" y="28"/>
                  </a:lnTo>
                  <a:lnTo>
                    <a:pt x="507" y="27"/>
                  </a:lnTo>
                  <a:lnTo>
                    <a:pt x="534" y="23"/>
                  </a:lnTo>
                  <a:lnTo>
                    <a:pt x="543" y="23"/>
                  </a:lnTo>
                  <a:lnTo>
                    <a:pt x="553" y="22"/>
                  </a:lnTo>
                  <a:lnTo>
                    <a:pt x="568" y="22"/>
                  </a:lnTo>
                  <a:lnTo>
                    <a:pt x="576" y="21"/>
                  </a:lnTo>
                  <a:lnTo>
                    <a:pt x="581" y="20"/>
                  </a:lnTo>
                  <a:lnTo>
                    <a:pt x="592" y="18"/>
                  </a:lnTo>
                  <a:lnTo>
                    <a:pt x="603" y="17"/>
                  </a:lnTo>
                  <a:lnTo>
                    <a:pt x="613" y="17"/>
                  </a:lnTo>
                  <a:lnTo>
                    <a:pt x="625" y="15"/>
                  </a:lnTo>
                  <a:lnTo>
                    <a:pt x="638" y="14"/>
                  </a:lnTo>
                  <a:lnTo>
                    <a:pt x="644" y="13"/>
                  </a:lnTo>
                  <a:lnTo>
                    <a:pt x="662" y="11"/>
                  </a:lnTo>
                  <a:lnTo>
                    <a:pt x="676" y="10"/>
                  </a:lnTo>
                  <a:lnTo>
                    <a:pt x="689" y="8"/>
                  </a:lnTo>
                  <a:lnTo>
                    <a:pt x="700" y="5"/>
                  </a:lnTo>
                  <a:lnTo>
                    <a:pt x="722" y="0"/>
                  </a:lnTo>
                </a:path>
              </a:pathLst>
            </a:custGeom>
            <a:noFill/>
            <a:ln w="0">
              <a:solidFill>
                <a:srgbClr val="000000"/>
              </a:solidFill>
              <a:prstDash val="solid"/>
              <a:round/>
              <a:headEnd/>
              <a:tailEnd/>
            </a:ln>
          </p:spPr>
          <p:txBody>
            <a:bodyPr/>
            <a:lstStyle/>
            <a:p>
              <a:endParaRPr lang="en-GB"/>
            </a:p>
          </p:txBody>
        </p:sp>
        <p:sp>
          <p:nvSpPr>
            <p:cNvPr id="1204" name="Freeform 3082"/>
            <p:cNvSpPr>
              <a:spLocks/>
            </p:cNvSpPr>
            <p:nvPr/>
          </p:nvSpPr>
          <p:spPr bwMode="auto">
            <a:xfrm>
              <a:off x="3264" y="3045"/>
              <a:ext cx="670" cy="25"/>
            </a:xfrm>
            <a:custGeom>
              <a:avLst/>
              <a:gdLst/>
              <a:ahLst/>
              <a:cxnLst>
                <a:cxn ang="0">
                  <a:pos x="1338" y="0"/>
                </a:cxn>
                <a:cxn ang="0">
                  <a:pos x="1282" y="2"/>
                </a:cxn>
                <a:cxn ang="0">
                  <a:pos x="1267" y="2"/>
                </a:cxn>
                <a:cxn ang="0">
                  <a:pos x="1243" y="4"/>
                </a:cxn>
                <a:cxn ang="0">
                  <a:pos x="1214" y="4"/>
                </a:cxn>
                <a:cxn ang="0">
                  <a:pos x="1192" y="5"/>
                </a:cxn>
                <a:cxn ang="0">
                  <a:pos x="1116" y="7"/>
                </a:cxn>
                <a:cxn ang="0">
                  <a:pos x="1096" y="8"/>
                </a:cxn>
                <a:cxn ang="0">
                  <a:pos x="1062" y="11"/>
                </a:cxn>
                <a:cxn ang="0">
                  <a:pos x="1047" y="11"/>
                </a:cxn>
                <a:cxn ang="0">
                  <a:pos x="970" y="15"/>
                </a:cxn>
                <a:cxn ang="0">
                  <a:pos x="932" y="16"/>
                </a:cxn>
                <a:cxn ang="0">
                  <a:pos x="910" y="17"/>
                </a:cxn>
                <a:cxn ang="0">
                  <a:pos x="872" y="18"/>
                </a:cxn>
                <a:cxn ang="0">
                  <a:pos x="852" y="19"/>
                </a:cxn>
                <a:cxn ang="0">
                  <a:pos x="827" y="19"/>
                </a:cxn>
                <a:cxn ang="0">
                  <a:pos x="747" y="24"/>
                </a:cxn>
                <a:cxn ang="0">
                  <a:pos x="718" y="25"/>
                </a:cxn>
                <a:cxn ang="0">
                  <a:pos x="663" y="26"/>
                </a:cxn>
                <a:cxn ang="0">
                  <a:pos x="605" y="29"/>
                </a:cxn>
                <a:cxn ang="0">
                  <a:pos x="517" y="31"/>
                </a:cxn>
                <a:cxn ang="0">
                  <a:pos x="495" y="33"/>
                </a:cxn>
                <a:cxn ang="0">
                  <a:pos x="461" y="34"/>
                </a:cxn>
                <a:cxn ang="0">
                  <a:pos x="419" y="37"/>
                </a:cxn>
                <a:cxn ang="0">
                  <a:pos x="400" y="37"/>
                </a:cxn>
                <a:cxn ang="0">
                  <a:pos x="388" y="38"/>
                </a:cxn>
                <a:cxn ang="0">
                  <a:pos x="351" y="41"/>
                </a:cxn>
                <a:cxn ang="0">
                  <a:pos x="297" y="43"/>
                </a:cxn>
                <a:cxn ang="0">
                  <a:pos x="165" y="48"/>
                </a:cxn>
                <a:cxn ang="0">
                  <a:pos x="112" y="49"/>
                </a:cxn>
                <a:cxn ang="0">
                  <a:pos x="79" y="49"/>
                </a:cxn>
                <a:cxn ang="0">
                  <a:pos x="66" y="48"/>
                </a:cxn>
                <a:cxn ang="0">
                  <a:pos x="52" y="49"/>
                </a:cxn>
                <a:cxn ang="0">
                  <a:pos x="31" y="49"/>
                </a:cxn>
                <a:cxn ang="0">
                  <a:pos x="0" y="50"/>
                </a:cxn>
              </a:cxnLst>
              <a:rect l="0" t="0" r="r" b="b"/>
              <a:pathLst>
                <a:path w="1338" h="50">
                  <a:moveTo>
                    <a:pt x="1338" y="0"/>
                  </a:moveTo>
                  <a:lnTo>
                    <a:pt x="1282" y="2"/>
                  </a:lnTo>
                  <a:lnTo>
                    <a:pt x="1267" y="2"/>
                  </a:lnTo>
                  <a:lnTo>
                    <a:pt x="1243" y="4"/>
                  </a:lnTo>
                  <a:lnTo>
                    <a:pt x="1214" y="4"/>
                  </a:lnTo>
                  <a:lnTo>
                    <a:pt x="1192" y="5"/>
                  </a:lnTo>
                  <a:lnTo>
                    <a:pt x="1116" y="7"/>
                  </a:lnTo>
                  <a:lnTo>
                    <a:pt x="1096" y="8"/>
                  </a:lnTo>
                  <a:lnTo>
                    <a:pt x="1062" y="11"/>
                  </a:lnTo>
                  <a:lnTo>
                    <a:pt x="1047" y="11"/>
                  </a:lnTo>
                  <a:lnTo>
                    <a:pt x="970" y="15"/>
                  </a:lnTo>
                  <a:lnTo>
                    <a:pt x="932" y="16"/>
                  </a:lnTo>
                  <a:lnTo>
                    <a:pt x="910" y="17"/>
                  </a:lnTo>
                  <a:lnTo>
                    <a:pt x="872" y="18"/>
                  </a:lnTo>
                  <a:lnTo>
                    <a:pt x="852" y="19"/>
                  </a:lnTo>
                  <a:lnTo>
                    <a:pt x="827" y="19"/>
                  </a:lnTo>
                  <a:lnTo>
                    <a:pt x="747" y="24"/>
                  </a:lnTo>
                  <a:lnTo>
                    <a:pt x="718" y="25"/>
                  </a:lnTo>
                  <a:lnTo>
                    <a:pt x="663" y="26"/>
                  </a:lnTo>
                  <a:lnTo>
                    <a:pt x="605" y="29"/>
                  </a:lnTo>
                  <a:lnTo>
                    <a:pt x="517" y="31"/>
                  </a:lnTo>
                  <a:lnTo>
                    <a:pt x="495" y="33"/>
                  </a:lnTo>
                  <a:lnTo>
                    <a:pt x="461" y="34"/>
                  </a:lnTo>
                  <a:lnTo>
                    <a:pt x="419" y="37"/>
                  </a:lnTo>
                  <a:lnTo>
                    <a:pt x="400" y="37"/>
                  </a:lnTo>
                  <a:lnTo>
                    <a:pt x="388" y="38"/>
                  </a:lnTo>
                  <a:lnTo>
                    <a:pt x="351" y="41"/>
                  </a:lnTo>
                  <a:lnTo>
                    <a:pt x="297" y="43"/>
                  </a:lnTo>
                  <a:lnTo>
                    <a:pt x="165" y="48"/>
                  </a:lnTo>
                  <a:lnTo>
                    <a:pt x="112" y="49"/>
                  </a:lnTo>
                  <a:lnTo>
                    <a:pt x="79" y="49"/>
                  </a:lnTo>
                  <a:lnTo>
                    <a:pt x="66" y="48"/>
                  </a:lnTo>
                  <a:lnTo>
                    <a:pt x="52" y="49"/>
                  </a:lnTo>
                  <a:lnTo>
                    <a:pt x="31" y="49"/>
                  </a:lnTo>
                  <a:lnTo>
                    <a:pt x="0" y="50"/>
                  </a:lnTo>
                </a:path>
              </a:pathLst>
            </a:custGeom>
            <a:noFill/>
            <a:ln w="0">
              <a:solidFill>
                <a:srgbClr val="000000"/>
              </a:solidFill>
              <a:prstDash val="solid"/>
              <a:round/>
              <a:headEnd/>
              <a:tailEnd/>
            </a:ln>
          </p:spPr>
          <p:txBody>
            <a:bodyPr/>
            <a:lstStyle/>
            <a:p>
              <a:endParaRPr lang="en-GB"/>
            </a:p>
          </p:txBody>
        </p:sp>
        <p:sp>
          <p:nvSpPr>
            <p:cNvPr id="1205" name="Freeform 3083"/>
            <p:cNvSpPr>
              <a:spLocks/>
            </p:cNvSpPr>
            <p:nvPr/>
          </p:nvSpPr>
          <p:spPr bwMode="auto">
            <a:xfrm>
              <a:off x="2885" y="3062"/>
              <a:ext cx="114" cy="2"/>
            </a:xfrm>
            <a:custGeom>
              <a:avLst/>
              <a:gdLst/>
              <a:ahLst/>
              <a:cxnLst>
                <a:cxn ang="0">
                  <a:pos x="227" y="3"/>
                </a:cxn>
                <a:cxn ang="0">
                  <a:pos x="225" y="3"/>
                </a:cxn>
                <a:cxn ang="0">
                  <a:pos x="143" y="0"/>
                </a:cxn>
                <a:cxn ang="0">
                  <a:pos x="111" y="1"/>
                </a:cxn>
                <a:cxn ang="0">
                  <a:pos x="103" y="1"/>
                </a:cxn>
                <a:cxn ang="0">
                  <a:pos x="87" y="3"/>
                </a:cxn>
                <a:cxn ang="0">
                  <a:pos x="70" y="3"/>
                </a:cxn>
                <a:cxn ang="0">
                  <a:pos x="48" y="3"/>
                </a:cxn>
                <a:cxn ang="0">
                  <a:pos x="25" y="5"/>
                </a:cxn>
                <a:cxn ang="0">
                  <a:pos x="0" y="6"/>
                </a:cxn>
              </a:cxnLst>
              <a:rect l="0" t="0" r="r" b="b"/>
              <a:pathLst>
                <a:path w="227" h="6">
                  <a:moveTo>
                    <a:pt x="227" y="3"/>
                  </a:moveTo>
                  <a:lnTo>
                    <a:pt x="225" y="3"/>
                  </a:lnTo>
                  <a:lnTo>
                    <a:pt x="143" y="0"/>
                  </a:lnTo>
                  <a:lnTo>
                    <a:pt x="111" y="1"/>
                  </a:lnTo>
                  <a:lnTo>
                    <a:pt x="103" y="1"/>
                  </a:lnTo>
                  <a:lnTo>
                    <a:pt x="87" y="3"/>
                  </a:lnTo>
                  <a:lnTo>
                    <a:pt x="70" y="3"/>
                  </a:lnTo>
                  <a:lnTo>
                    <a:pt x="48" y="3"/>
                  </a:lnTo>
                  <a:lnTo>
                    <a:pt x="25" y="5"/>
                  </a:lnTo>
                  <a:lnTo>
                    <a:pt x="0" y="6"/>
                  </a:lnTo>
                </a:path>
              </a:pathLst>
            </a:custGeom>
            <a:noFill/>
            <a:ln w="0">
              <a:solidFill>
                <a:srgbClr val="000000"/>
              </a:solidFill>
              <a:prstDash val="solid"/>
              <a:round/>
              <a:headEnd/>
              <a:tailEnd/>
            </a:ln>
          </p:spPr>
          <p:txBody>
            <a:bodyPr/>
            <a:lstStyle/>
            <a:p>
              <a:endParaRPr lang="en-GB"/>
            </a:p>
          </p:txBody>
        </p:sp>
        <p:sp>
          <p:nvSpPr>
            <p:cNvPr id="1206" name="Freeform 3084"/>
            <p:cNvSpPr>
              <a:spLocks/>
            </p:cNvSpPr>
            <p:nvPr/>
          </p:nvSpPr>
          <p:spPr bwMode="auto">
            <a:xfrm>
              <a:off x="3251" y="3045"/>
              <a:ext cx="683" cy="12"/>
            </a:xfrm>
            <a:custGeom>
              <a:avLst/>
              <a:gdLst/>
              <a:ahLst/>
              <a:cxnLst>
                <a:cxn ang="0">
                  <a:pos x="1364" y="0"/>
                </a:cxn>
                <a:cxn ang="0">
                  <a:pos x="1250" y="0"/>
                </a:cxn>
                <a:cxn ang="0">
                  <a:pos x="1216" y="1"/>
                </a:cxn>
                <a:cxn ang="0">
                  <a:pos x="1193" y="0"/>
                </a:cxn>
                <a:cxn ang="0">
                  <a:pos x="1114" y="2"/>
                </a:cxn>
                <a:cxn ang="0">
                  <a:pos x="1087" y="3"/>
                </a:cxn>
                <a:cxn ang="0">
                  <a:pos x="958" y="5"/>
                </a:cxn>
                <a:cxn ang="0">
                  <a:pos x="936" y="6"/>
                </a:cxn>
                <a:cxn ang="0">
                  <a:pos x="925" y="6"/>
                </a:cxn>
                <a:cxn ang="0">
                  <a:pos x="886" y="7"/>
                </a:cxn>
                <a:cxn ang="0">
                  <a:pos x="879" y="7"/>
                </a:cxn>
                <a:cxn ang="0">
                  <a:pos x="865" y="7"/>
                </a:cxn>
                <a:cxn ang="0">
                  <a:pos x="590" y="14"/>
                </a:cxn>
                <a:cxn ang="0">
                  <a:pos x="561" y="15"/>
                </a:cxn>
                <a:cxn ang="0">
                  <a:pos x="520" y="16"/>
                </a:cxn>
                <a:cxn ang="0">
                  <a:pos x="433" y="18"/>
                </a:cxn>
                <a:cxn ang="0">
                  <a:pos x="430" y="18"/>
                </a:cxn>
                <a:cxn ang="0">
                  <a:pos x="403" y="18"/>
                </a:cxn>
                <a:cxn ang="0">
                  <a:pos x="370" y="19"/>
                </a:cxn>
                <a:cxn ang="0">
                  <a:pos x="316" y="20"/>
                </a:cxn>
                <a:cxn ang="0">
                  <a:pos x="295" y="21"/>
                </a:cxn>
                <a:cxn ang="0">
                  <a:pos x="210" y="21"/>
                </a:cxn>
                <a:cxn ang="0">
                  <a:pos x="174" y="24"/>
                </a:cxn>
                <a:cxn ang="0">
                  <a:pos x="149" y="24"/>
                </a:cxn>
                <a:cxn ang="0">
                  <a:pos x="138" y="24"/>
                </a:cxn>
                <a:cxn ang="0">
                  <a:pos x="98" y="24"/>
                </a:cxn>
                <a:cxn ang="0">
                  <a:pos x="68" y="25"/>
                </a:cxn>
                <a:cxn ang="0">
                  <a:pos x="58" y="25"/>
                </a:cxn>
                <a:cxn ang="0">
                  <a:pos x="11" y="25"/>
                </a:cxn>
                <a:cxn ang="0">
                  <a:pos x="0" y="25"/>
                </a:cxn>
              </a:cxnLst>
              <a:rect l="0" t="0" r="r" b="b"/>
              <a:pathLst>
                <a:path w="1364" h="25">
                  <a:moveTo>
                    <a:pt x="1364" y="0"/>
                  </a:moveTo>
                  <a:lnTo>
                    <a:pt x="1250" y="0"/>
                  </a:lnTo>
                  <a:lnTo>
                    <a:pt x="1216" y="1"/>
                  </a:lnTo>
                  <a:lnTo>
                    <a:pt x="1193" y="0"/>
                  </a:lnTo>
                  <a:lnTo>
                    <a:pt x="1114" y="2"/>
                  </a:lnTo>
                  <a:lnTo>
                    <a:pt x="1087" y="3"/>
                  </a:lnTo>
                  <a:lnTo>
                    <a:pt x="958" y="5"/>
                  </a:lnTo>
                  <a:lnTo>
                    <a:pt x="936" y="6"/>
                  </a:lnTo>
                  <a:lnTo>
                    <a:pt x="925" y="6"/>
                  </a:lnTo>
                  <a:lnTo>
                    <a:pt x="886" y="7"/>
                  </a:lnTo>
                  <a:lnTo>
                    <a:pt x="879" y="7"/>
                  </a:lnTo>
                  <a:lnTo>
                    <a:pt x="865" y="7"/>
                  </a:lnTo>
                  <a:lnTo>
                    <a:pt x="590" y="14"/>
                  </a:lnTo>
                  <a:lnTo>
                    <a:pt x="561" y="15"/>
                  </a:lnTo>
                  <a:lnTo>
                    <a:pt x="520" y="16"/>
                  </a:lnTo>
                  <a:lnTo>
                    <a:pt x="433" y="18"/>
                  </a:lnTo>
                  <a:lnTo>
                    <a:pt x="430" y="18"/>
                  </a:lnTo>
                  <a:lnTo>
                    <a:pt x="403" y="18"/>
                  </a:lnTo>
                  <a:lnTo>
                    <a:pt x="370" y="19"/>
                  </a:lnTo>
                  <a:lnTo>
                    <a:pt x="316" y="20"/>
                  </a:lnTo>
                  <a:lnTo>
                    <a:pt x="295" y="21"/>
                  </a:lnTo>
                  <a:lnTo>
                    <a:pt x="210" y="21"/>
                  </a:lnTo>
                  <a:lnTo>
                    <a:pt x="174" y="24"/>
                  </a:lnTo>
                  <a:lnTo>
                    <a:pt x="149" y="24"/>
                  </a:lnTo>
                  <a:lnTo>
                    <a:pt x="138" y="24"/>
                  </a:lnTo>
                  <a:lnTo>
                    <a:pt x="98" y="24"/>
                  </a:lnTo>
                  <a:lnTo>
                    <a:pt x="68" y="25"/>
                  </a:lnTo>
                  <a:lnTo>
                    <a:pt x="58" y="25"/>
                  </a:lnTo>
                  <a:lnTo>
                    <a:pt x="11" y="25"/>
                  </a:lnTo>
                  <a:lnTo>
                    <a:pt x="0" y="25"/>
                  </a:lnTo>
                </a:path>
              </a:pathLst>
            </a:custGeom>
            <a:noFill/>
            <a:ln w="0">
              <a:solidFill>
                <a:srgbClr val="000000"/>
              </a:solidFill>
              <a:prstDash val="solid"/>
              <a:round/>
              <a:headEnd/>
              <a:tailEnd/>
            </a:ln>
          </p:spPr>
          <p:txBody>
            <a:bodyPr/>
            <a:lstStyle/>
            <a:p>
              <a:endParaRPr lang="en-GB"/>
            </a:p>
          </p:txBody>
        </p:sp>
        <p:sp>
          <p:nvSpPr>
            <p:cNvPr id="1207" name="Line 3085"/>
            <p:cNvSpPr>
              <a:spLocks noChangeShapeType="1"/>
            </p:cNvSpPr>
            <p:nvPr/>
          </p:nvSpPr>
          <p:spPr bwMode="auto">
            <a:xfrm>
              <a:off x="3091" y="3193"/>
              <a:ext cx="1" cy="2"/>
            </a:xfrm>
            <a:prstGeom prst="line">
              <a:avLst/>
            </a:prstGeom>
            <a:noFill/>
            <a:ln w="0">
              <a:solidFill>
                <a:srgbClr val="000000"/>
              </a:solidFill>
              <a:round/>
              <a:headEnd/>
              <a:tailEnd/>
            </a:ln>
          </p:spPr>
          <p:txBody>
            <a:bodyPr/>
            <a:lstStyle/>
            <a:p>
              <a:endParaRPr lang="en-GB"/>
            </a:p>
          </p:txBody>
        </p:sp>
        <p:sp>
          <p:nvSpPr>
            <p:cNvPr id="1208" name="Line 3086"/>
            <p:cNvSpPr>
              <a:spLocks noChangeShapeType="1"/>
            </p:cNvSpPr>
            <p:nvPr/>
          </p:nvSpPr>
          <p:spPr bwMode="auto">
            <a:xfrm>
              <a:off x="3091" y="3193"/>
              <a:ext cx="1" cy="1"/>
            </a:xfrm>
            <a:prstGeom prst="line">
              <a:avLst/>
            </a:prstGeom>
            <a:noFill/>
            <a:ln w="0">
              <a:solidFill>
                <a:srgbClr val="000000"/>
              </a:solidFill>
              <a:round/>
              <a:headEnd/>
              <a:tailEnd/>
            </a:ln>
          </p:spPr>
          <p:txBody>
            <a:bodyPr/>
            <a:lstStyle/>
            <a:p>
              <a:endParaRPr lang="en-GB"/>
            </a:p>
          </p:txBody>
        </p:sp>
        <p:sp>
          <p:nvSpPr>
            <p:cNvPr id="1209" name="Line 3087"/>
            <p:cNvSpPr>
              <a:spLocks noChangeShapeType="1"/>
            </p:cNvSpPr>
            <p:nvPr/>
          </p:nvSpPr>
          <p:spPr bwMode="auto">
            <a:xfrm>
              <a:off x="2960" y="3190"/>
              <a:ext cx="1" cy="1"/>
            </a:xfrm>
            <a:prstGeom prst="line">
              <a:avLst/>
            </a:prstGeom>
            <a:noFill/>
            <a:ln w="0">
              <a:solidFill>
                <a:srgbClr val="000000"/>
              </a:solidFill>
              <a:round/>
              <a:headEnd/>
              <a:tailEnd/>
            </a:ln>
          </p:spPr>
          <p:txBody>
            <a:bodyPr/>
            <a:lstStyle/>
            <a:p>
              <a:endParaRPr lang="en-GB"/>
            </a:p>
          </p:txBody>
        </p:sp>
        <p:sp>
          <p:nvSpPr>
            <p:cNvPr id="1210" name="Freeform 3088"/>
            <p:cNvSpPr>
              <a:spLocks/>
            </p:cNvSpPr>
            <p:nvPr/>
          </p:nvSpPr>
          <p:spPr bwMode="auto">
            <a:xfrm>
              <a:off x="2960" y="3190"/>
              <a:ext cx="131" cy="9"/>
            </a:xfrm>
            <a:custGeom>
              <a:avLst/>
              <a:gdLst/>
              <a:ahLst/>
              <a:cxnLst>
                <a:cxn ang="0">
                  <a:pos x="263" y="6"/>
                </a:cxn>
                <a:cxn ang="0">
                  <a:pos x="258" y="6"/>
                </a:cxn>
                <a:cxn ang="0">
                  <a:pos x="254" y="7"/>
                </a:cxn>
                <a:cxn ang="0">
                  <a:pos x="251" y="8"/>
                </a:cxn>
                <a:cxn ang="0">
                  <a:pos x="244" y="8"/>
                </a:cxn>
                <a:cxn ang="0">
                  <a:pos x="241" y="9"/>
                </a:cxn>
                <a:cxn ang="0">
                  <a:pos x="229" y="8"/>
                </a:cxn>
                <a:cxn ang="0">
                  <a:pos x="220" y="11"/>
                </a:cxn>
                <a:cxn ang="0">
                  <a:pos x="217" y="12"/>
                </a:cxn>
                <a:cxn ang="0">
                  <a:pos x="215" y="12"/>
                </a:cxn>
                <a:cxn ang="0">
                  <a:pos x="212" y="13"/>
                </a:cxn>
                <a:cxn ang="0">
                  <a:pos x="209" y="13"/>
                </a:cxn>
                <a:cxn ang="0">
                  <a:pos x="202" y="15"/>
                </a:cxn>
                <a:cxn ang="0">
                  <a:pos x="198" y="17"/>
                </a:cxn>
                <a:cxn ang="0">
                  <a:pos x="192" y="18"/>
                </a:cxn>
                <a:cxn ang="0">
                  <a:pos x="190" y="18"/>
                </a:cxn>
                <a:cxn ang="0">
                  <a:pos x="182" y="18"/>
                </a:cxn>
                <a:cxn ang="0">
                  <a:pos x="177" y="18"/>
                </a:cxn>
                <a:cxn ang="0">
                  <a:pos x="171" y="18"/>
                </a:cxn>
                <a:cxn ang="0">
                  <a:pos x="162" y="18"/>
                </a:cxn>
                <a:cxn ang="0">
                  <a:pos x="151" y="18"/>
                </a:cxn>
                <a:cxn ang="0">
                  <a:pos x="138" y="18"/>
                </a:cxn>
                <a:cxn ang="0">
                  <a:pos x="130" y="18"/>
                </a:cxn>
                <a:cxn ang="0">
                  <a:pos x="115" y="18"/>
                </a:cxn>
                <a:cxn ang="0">
                  <a:pos x="106" y="17"/>
                </a:cxn>
                <a:cxn ang="0">
                  <a:pos x="99" y="15"/>
                </a:cxn>
                <a:cxn ang="0">
                  <a:pos x="95" y="14"/>
                </a:cxn>
                <a:cxn ang="0">
                  <a:pos x="89" y="14"/>
                </a:cxn>
                <a:cxn ang="0">
                  <a:pos x="87" y="14"/>
                </a:cxn>
                <a:cxn ang="0">
                  <a:pos x="84" y="14"/>
                </a:cxn>
                <a:cxn ang="0">
                  <a:pos x="75" y="12"/>
                </a:cxn>
                <a:cxn ang="0">
                  <a:pos x="71" y="11"/>
                </a:cxn>
                <a:cxn ang="0">
                  <a:pos x="68" y="10"/>
                </a:cxn>
                <a:cxn ang="0">
                  <a:pos x="60" y="9"/>
                </a:cxn>
                <a:cxn ang="0">
                  <a:pos x="54" y="8"/>
                </a:cxn>
                <a:cxn ang="0">
                  <a:pos x="27" y="4"/>
                </a:cxn>
                <a:cxn ang="0">
                  <a:pos x="24" y="4"/>
                </a:cxn>
                <a:cxn ang="0">
                  <a:pos x="22" y="4"/>
                </a:cxn>
                <a:cxn ang="0">
                  <a:pos x="17" y="4"/>
                </a:cxn>
                <a:cxn ang="0">
                  <a:pos x="14" y="4"/>
                </a:cxn>
                <a:cxn ang="0">
                  <a:pos x="0" y="0"/>
                </a:cxn>
              </a:cxnLst>
              <a:rect l="0" t="0" r="r" b="b"/>
              <a:pathLst>
                <a:path w="263" h="18">
                  <a:moveTo>
                    <a:pt x="263" y="6"/>
                  </a:moveTo>
                  <a:lnTo>
                    <a:pt x="258" y="6"/>
                  </a:lnTo>
                  <a:lnTo>
                    <a:pt x="254" y="7"/>
                  </a:lnTo>
                  <a:lnTo>
                    <a:pt x="251" y="8"/>
                  </a:lnTo>
                  <a:lnTo>
                    <a:pt x="244" y="8"/>
                  </a:lnTo>
                  <a:lnTo>
                    <a:pt x="241" y="9"/>
                  </a:lnTo>
                  <a:lnTo>
                    <a:pt x="229" y="8"/>
                  </a:lnTo>
                  <a:lnTo>
                    <a:pt x="220" y="11"/>
                  </a:lnTo>
                  <a:lnTo>
                    <a:pt x="217" y="12"/>
                  </a:lnTo>
                  <a:lnTo>
                    <a:pt x="215" y="12"/>
                  </a:lnTo>
                  <a:lnTo>
                    <a:pt x="212" y="13"/>
                  </a:lnTo>
                  <a:lnTo>
                    <a:pt x="209" y="13"/>
                  </a:lnTo>
                  <a:lnTo>
                    <a:pt x="202" y="15"/>
                  </a:lnTo>
                  <a:lnTo>
                    <a:pt x="198" y="17"/>
                  </a:lnTo>
                  <a:lnTo>
                    <a:pt x="192" y="18"/>
                  </a:lnTo>
                  <a:lnTo>
                    <a:pt x="190" y="18"/>
                  </a:lnTo>
                  <a:lnTo>
                    <a:pt x="182" y="18"/>
                  </a:lnTo>
                  <a:lnTo>
                    <a:pt x="177" y="18"/>
                  </a:lnTo>
                  <a:lnTo>
                    <a:pt x="171" y="18"/>
                  </a:lnTo>
                  <a:lnTo>
                    <a:pt x="162" y="18"/>
                  </a:lnTo>
                  <a:lnTo>
                    <a:pt x="151" y="18"/>
                  </a:lnTo>
                  <a:lnTo>
                    <a:pt x="138" y="18"/>
                  </a:lnTo>
                  <a:lnTo>
                    <a:pt x="130" y="18"/>
                  </a:lnTo>
                  <a:lnTo>
                    <a:pt x="115" y="18"/>
                  </a:lnTo>
                  <a:lnTo>
                    <a:pt x="106" y="17"/>
                  </a:lnTo>
                  <a:lnTo>
                    <a:pt x="99" y="15"/>
                  </a:lnTo>
                  <a:lnTo>
                    <a:pt x="95" y="14"/>
                  </a:lnTo>
                  <a:lnTo>
                    <a:pt x="89" y="14"/>
                  </a:lnTo>
                  <a:lnTo>
                    <a:pt x="87" y="14"/>
                  </a:lnTo>
                  <a:lnTo>
                    <a:pt x="84" y="14"/>
                  </a:lnTo>
                  <a:lnTo>
                    <a:pt x="75" y="12"/>
                  </a:lnTo>
                  <a:lnTo>
                    <a:pt x="71" y="11"/>
                  </a:lnTo>
                  <a:lnTo>
                    <a:pt x="68" y="10"/>
                  </a:lnTo>
                  <a:lnTo>
                    <a:pt x="60" y="9"/>
                  </a:lnTo>
                  <a:lnTo>
                    <a:pt x="54" y="8"/>
                  </a:lnTo>
                  <a:lnTo>
                    <a:pt x="27" y="4"/>
                  </a:lnTo>
                  <a:lnTo>
                    <a:pt x="24" y="4"/>
                  </a:lnTo>
                  <a:lnTo>
                    <a:pt x="22" y="4"/>
                  </a:lnTo>
                  <a:lnTo>
                    <a:pt x="17" y="4"/>
                  </a:lnTo>
                  <a:lnTo>
                    <a:pt x="14" y="4"/>
                  </a:lnTo>
                  <a:lnTo>
                    <a:pt x="0" y="0"/>
                  </a:lnTo>
                </a:path>
              </a:pathLst>
            </a:custGeom>
            <a:noFill/>
            <a:ln w="0">
              <a:solidFill>
                <a:srgbClr val="000000"/>
              </a:solidFill>
              <a:prstDash val="solid"/>
              <a:round/>
              <a:headEnd/>
              <a:tailEnd/>
            </a:ln>
          </p:spPr>
          <p:txBody>
            <a:bodyPr/>
            <a:lstStyle/>
            <a:p>
              <a:endParaRPr lang="en-GB"/>
            </a:p>
          </p:txBody>
        </p:sp>
        <p:sp>
          <p:nvSpPr>
            <p:cNvPr id="1211" name="Line 3089"/>
            <p:cNvSpPr>
              <a:spLocks noChangeShapeType="1"/>
            </p:cNvSpPr>
            <p:nvPr/>
          </p:nvSpPr>
          <p:spPr bwMode="auto">
            <a:xfrm>
              <a:off x="3189" y="3202"/>
              <a:ext cx="4" cy="4"/>
            </a:xfrm>
            <a:prstGeom prst="line">
              <a:avLst/>
            </a:prstGeom>
            <a:noFill/>
            <a:ln w="0">
              <a:solidFill>
                <a:srgbClr val="000000"/>
              </a:solidFill>
              <a:round/>
              <a:headEnd/>
              <a:tailEnd/>
            </a:ln>
          </p:spPr>
          <p:txBody>
            <a:bodyPr/>
            <a:lstStyle/>
            <a:p>
              <a:endParaRPr lang="en-GB"/>
            </a:p>
          </p:txBody>
        </p:sp>
        <p:sp>
          <p:nvSpPr>
            <p:cNvPr id="1212" name="Freeform 3090"/>
            <p:cNvSpPr>
              <a:spLocks/>
            </p:cNvSpPr>
            <p:nvPr/>
          </p:nvSpPr>
          <p:spPr bwMode="auto">
            <a:xfrm>
              <a:off x="3382" y="3163"/>
              <a:ext cx="8" cy="8"/>
            </a:xfrm>
            <a:custGeom>
              <a:avLst/>
              <a:gdLst/>
              <a:ahLst/>
              <a:cxnLst>
                <a:cxn ang="0">
                  <a:pos x="15" y="0"/>
                </a:cxn>
                <a:cxn ang="0">
                  <a:pos x="2" y="14"/>
                </a:cxn>
                <a:cxn ang="0">
                  <a:pos x="0" y="16"/>
                </a:cxn>
              </a:cxnLst>
              <a:rect l="0" t="0" r="r" b="b"/>
              <a:pathLst>
                <a:path w="15" h="16">
                  <a:moveTo>
                    <a:pt x="15" y="0"/>
                  </a:moveTo>
                  <a:lnTo>
                    <a:pt x="2" y="14"/>
                  </a:lnTo>
                  <a:lnTo>
                    <a:pt x="0" y="16"/>
                  </a:lnTo>
                </a:path>
              </a:pathLst>
            </a:custGeom>
            <a:noFill/>
            <a:ln w="0">
              <a:solidFill>
                <a:srgbClr val="000000"/>
              </a:solidFill>
              <a:prstDash val="solid"/>
              <a:round/>
              <a:headEnd/>
              <a:tailEnd/>
            </a:ln>
          </p:spPr>
          <p:txBody>
            <a:bodyPr/>
            <a:lstStyle/>
            <a:p>
              <a:endParaRPr lang="en-GB"/>
            </a:p>
          </p:txBody>
        </p:sp>
        <p:sp>
          <p:nvSpPr>
            <p:cNvPr id="1213" name="Freeform 3091"/>
            <p:cNvSpPr>
              <a:spLocks/>
            </p:cNvSpPr>
            <p:nvPr/>
          </p:nvSpPr>
          <p:spPr bwMode="auto">
            <a:xfrm>
              <a:off x="3189" y="3173"/>
              <a:ext cx="180" cy="29"/>
            </a:xfrm>
            <a:custGeom>
              <a:avLst/>
              <a:gdLst/>
              <a:ahLst/>
              <a:cxnLst>
                <a:cxn ang="0">
                  <a:pos x="0" y="57"/>
                </a:cxn>
                <a:cxn ang="0">
                  <a:pos x="52" y="53"/>
                </a:cxn>
                <a:cxn ang="0">
                  <a:pos x="87" y="52"/>
                </a:cxn>
                <a:cxn ang="0">
                  <a:pos x="119" y="46"/>
                </a:cxn>
                <a:cxn ang="0">
                  <a:pos x="158" y="46"/>
                </a:cxn>
                <a:cxn ang="0">
                  <a:pos x="181" y="45"/>
                </a:cxn>
                <a:cxn ang="0">
                  <a:pos x="201" y="47"/>
                </a:cxn>
                <a:cxn ang="0">
                  <a:pos x="236" y="40"/>
                </a:cxn>
                <a:cxn ang="0">
                  <a:pos x="263" y="32"/>
                </a:cxn>
                <a:cxn ang="0">
                  <a:pos x="273" y="29"/>
                </a:cxn>
                <a:cxn ang="0">
                  <a:pos x="301" y="27"/>
                </a:cxn>
                <a:cxn ang="0">
                  <a:pos x="330" y="15"/>
                </a:cxn>
                <a:cxn ang="0">
                  <a:pos x="360" y="1"/>
                </a:cxn>
                <a:cxn ang="0">
                  <a:pos x="361" y="0"/>
                </a:cxn>
              </a:cxnLst>
              <a:rect l="0" t="0" r="r" b="b"/>
              <a:pathLst>
                <a:path w="361" h="57">
                  <a:moveTo>
                    <a:pt x="0" y="57"/>
                  </a:moveTo>
                  <a:lnTo>
                    <a:pt x="52" y="53"/>
                  </a:lnTo>
                  <a:lnTo>
                    <a:pt x="87" y="52"/>
                  </a:lnTo>
                  <a:lnTo>
                    <a:pt x="119" y="46"/>
                  </a:lnTo>
                  <a:lnTo>
                    <a:pt x="158" y="46"/>
                  </a:lnTo>
                  <a:lnTo>
                    <a:pt x="181" y="45"/>
                  </a:lnTo>
                  <a:lnTo>
                    <a:pt x="201" y="47"/>
                  </a:lnTo>
                  <a:lnTo>
                    <a:pt x="236" y="40"/>
                  </a:lnTo>
                  <a:lnTo>
                    <a:pt x="263" y="32"/>
                  </a:lnTo>
                  <a:lnTo>
                    <a:pt x="273" y="29"/>
                  </a:lnTo>
                  <a:lnTo>
                    <a:pt x="301" y="27"/>
                  </a:lnTo>
                  <a:lnTo>
                    <a:pt x="330" y="15"/>
                  </a:lnTo>
                  <a:lnTo>
                    <a:pt x="360" y="1"/>
                  </a:lnTo>
                  <a:lnTo>
                    <a:pt x="361" y="0"/>
                  </a:lnTo>
                </a:path>
              </a:pathLst>
            </a:custGeom>
            <a:noFill/>
            <a:ln w="0">
              <a:solidFill>
                <a:srgbClr val="000000"/>
              </a:solidFill>
              <a:prstDash val="solid"/>
              <a:round/>
              <a:headEnd/>
              <a:tailEnd/>
            </a:ln>
          </p:spPr>
          <p:txBody>
            <a:bodyPr/>
            <a:lstStyle/>
            <a:p>
              <a:endParaRPr lang="en-GB"/>
            </a:p>
          </p:txBody>
        </p:sp>
        <p:sp>
          <p:nvSpPr>
            <p:cNvPr id="1214" name="Freeform 3092"/>
            <p:cNvSpPr>
              <a:spLocks/>
            </p:cNvSpPr>
            <p:nvPr/>
          </p:nvSpPr>
          <p:spPr bwMode="auto">
            <a:xfrm>
              <a:off x="3092" y="3195"/>
              <a:ext cx="8" cy="9"/>
            </a:xfrm>
            <a:custGeom>
              <a:avLst/>
              <a:gdLst/>
              <a:ahLst/>
              <a:cxnLst>
                <a:cxn ang="0">
                  <a:pos x="0" y="0"/>
                </a:cxn>
                <a:cxn ang="0">
                  <a:pos x="1" y="1"/>
                </a:cxn>
                <a:cxn ang="0">
                  <a:pos x="8" y="11"/>
                </a:cxn>
                <a:cxn ang="0">
                  <a:pos x="10" y="14"/>
                </a:cxn>
                <a:cxn ang="0">
                  <a:pos x="14" y="18"/>
                </a:cxn>
              </a:cxnLst>
              <a:rect l="0" t="0" r="r" b="b"/>
              <a:pathLst>
                <a:path w="14" h="18">
                  <a:moveTo>
                    <a:pt x="0" y="0"/>
                  </a:moveTo>
                  <a:lnTo>
                    <a:pt x="1" y="1"/>
                  </a:lnTo>
                  <a:lnTo>
                    <a:pt x="8" y="11"/>
                  </a:lnTo>
                  <a:lnTo>
                    <a:pt x="10" y="14"/>
                  </a:lnTo>
                  <a:lnTo>
                    <a:pt x="14" y="18"/>
                  </a:lnTo>
                </a:path>
              </a:pathLst>
            </a:custGeom>
            <a:noFill/>
            <a:ln w="0">
              <a:solidFill>
                <a:srgbClr val="000000"/>
              </a:solidFill>
              <a:prstDash val="solid"/>
              <a:round/>
              <a:headEnd/>
              <a:tailEnd/>
            </a:ln>
          </p:spPr>
          <p:txBody>
            <a:bodyPr/>
            <a:lstStyle/>
            <a:p>
              <a:endParaRPr lang="en-GB"/>
            </a:p>
          </p:txBody>
        </p:sp>
        <p:sp>
          <p:nvSpPr>
            <p:cNvPr id="1215" name="Freeform 3093"/>
            <p:cNvSpPr>
              <a:spLocks/>
            </p:cNvSpPr>
            <p:nvPr/>
          </p:nvSpPr>
          <p:spPr bwMode="auto">
            <a:xfrm>
              <a:off x="3092" y="3195"/>
              <a:ext cx="94" cy="5"/>
            </a:xfrm>
            <a:custGeom>
              <a:avLst/>
              <a:gdLst/>
              <a:ahLst/>
              <a:cxnLst>
                <a:cxn ang="0">
                  <a:pos x="186" y="3"/>
                </a:cxn>
                <a:cxn ang="0">
                  <a:pos x="179" y="5"/>
                </a:cxn>
                <a:cxn ang="0">
                  <a:pos x="173" y="5"/>
                </a:cxn>
                <a:cxn ang="0">
                  <a:pos x="167" y="7"/>
                </a:cxn>
                <a:cxn ang="0">
                  <a:pos x="164" y="7"/>
                </a:cxn>
                <a:cxn ang="0">
                  <a:pos x="157" y="9"/>
                </a:cxn>
                <a:cxn ang="0">
                  <a:pos x="154" y="9"/>
                </a:cxn>
                <a:cxn ang="0">
                  <a:pos x="152" y="10"/>
                </a:cxn>
                <a:cxn ang="0">
                  <a:pos x="147" y="10"/>
                </a:cxn>
                <a:cxn ang="0">
                  <a:pos x="144" y="11"/>
                </a:cxn>
                <a:cxn ang="0">
                  <a:pos x="141" y="11"/>
                </a:cxn>
                <a:cxn ang="0">
                  <a:pos x="138" y="11"/>
                </a:cxn>
                <a:cxn ang="0">
                  <a:pos x="122" y="11"/>
                </a:cxn>
                <a:cxn ang="0">
                  <a:pos x="120" y="11"/>
                </a:cxn>
                <a:cxn ang="0">
                  <a:pos x="113" y="11"/>
                </a:cxn>
                <a:cxn ang="0">
                  <a:pos x="105" y="10"/>
                </a:cxn>
                <a:cxn ang="0">
                  <a:pos x="98" y="10"/>
                </a:cxn>
                <a:cxn ang="0">
                  <a:pos x="91" y="10"/>
                </a:cxn>
                <a:cxn ang="0">
                  <a:pos x="82" y="9"/>
                </a:cxn>
                <a:cxn ang="0">
                  <a:pos x="78" y="9"/>
                </a:cxn>
                <a:cxn ang="0">
                  <a:pos x="71" y="8"/>
                </a:cxn>
                <a:cxn ang="0">
                  <a:pos x="55" y="7"/>
                </a:cxn>
                <a:cxn ang="0">
                  <a:pos x="52" y="7"/>
                </a:cxn>
                <a:cxn ang="0">
                  <a:pos x="44" y="4"/>
                </a:cxn>
                <a:cxn ang="0">
                  <a:pos x="42" y="4"/>
                </a:cxn>
                <a:cxn ang="0">
                  <a:pos x="39" y="4"/>
                </a:cxn>
                <a:cxn ang="0">
                  <a:pos x="34" y="1"/>
                </a:cxn>
                <a:cxn ang="0">
                  <a:pos x="30" y="1"/>
                </a:cxn>
                <a:cxn ang="0">
                  <a:pos x="28" y="1"/>
                </a:cxn>
                <a:cxn ang="0">
                  <a:pos x="25" y="0"/>
                </a:cxn>
                <a:cxn ang="0">
                  <a:pos x="23" y="0"/>
                </a:cxn>
                <a:cxn ang="0">
                  <a:pos x="19" y="0"/>
                </a:cxn>
                <a:cxn ang="0">
                  <a:pos x="14" y="0"/>
                </a:cxn>
                <a:cxn ang="0">
                  <a:pos x="0" y="0"/>
                </a:cxn>
              </a:cxnLst>
              <a:rect l="0" t="0" r="r" b="b"/>
              <a:pathLst>
                <a:path w="186" h="11">
                  <a:moveTo>
                    <a:pt x="186" y="3"/>
                  </a:moveTo>
                  <a:lnTo>
                    <a:pt x="179" y="5"/>
                  </a:lnTo>
                  <a:lnTo>
                    <a:pt x="173" y="5"/>
                  </a:lnTo>
                  <a:lnTo>
                    <a:pt x="167" y="7"/>
                  </a:lnTo>
                  <a:lnTo>
                    <a:pt x="164" y="7"/>
                  </a:lnTo>
                  <a:lnTo>
                    <a:pt x="157" y="9"/>
                  </a:lnTo>
                  <a:lnTo>
                    <a:pt x="154" y="9"/>
                  </a:lnTo>
                  <a:lnTo>
                    <a:pt x="152" y="10"/>
                  </a:lnTo>
                  <a:lnTo>
                    <a:pt x="147" y="10"/>
                  </a:lnTo>
                  <a:lnTo>
                    <a:pt x="144" y="11"/>
                  </a:lnTo>
                  <a:lnTo>
                    <a:pt x="141" y="11"/>
                  </a:lnTo>
                  <a:lnTo>
                    <a:pt x="138" y="11"/>
                  </a:lnTo>
                  <a:lnTo>
                    <a:pt x="122" y="11"/>
                  </a:lnTo>
                  <a:lnTo>
                    <a:pt x="120" y="11"/>
                  </a:lnTo>
                  <a:lnTo>
                    <a:pt x="113" y="11"/>
                  </a:lnTo>
                  <a:lnTo>
                    <a:pt x="105" y="10"/>
                  </a:lnTo>
                  <a:lnTo>
                    <a:pt x="98" y="10"/>
                  </a:lnTo>
                  <a:lnTo>
                    <a:pt x="91" y="10"/>
                  </a:lnTo>
                  <a:lnTo>
                    <a:pt x="82" y="9"/>
                  </a:lnTo>
                  <a:lnTo>
                    <a:pt x="78" y="9"/>
                  </a:lnTo>
                  <a:lnTo>
                    <a:pt x="71" y="8"/>
                  </a:lnTo>
                  <a:lnTo>
                    <a:pt x="55" y="7"/>
                  </a:lnTo>
                  <a:lnTo>
                    <a:pt x="52" y="7"/>
                  </a:lnTo>
                  <a:lnTo>
                    <a:pt x="44" y="4"/>
                  </a:lnTo>
                  <a:lnTo>
                    <a:pt x="42" y="4"/>
                  </a:lnTo>
                  <a:lnTo>
                    <a:pt x="39" y="4"/>
                  </a:lnTo>
                  <a:lnTo>
                    <a:pt x="34" y="1"/>
                  </a:lnTo>
                  <a:lnTo>
                    <a:pt x="30" y="1"/>
                  </a:lnTo>
                  <a:lnTo>
                    <a:pt x="28" y="1"/>
                  </a:lnTo>
                  <a:lnTo>
                    <a:pt x="25" y="0"/>
                  </a:lnTo>
                  <a:lnTo>
                    <a:pt x="23" y="0"/>
                  </a:lnTo>
                  <a:lnTo>
                    <a:pt x="19" y="0"/>
                  </a:lnTo>
                  <a:lnTo>
                    <a:pt x="14" y="0"/>
                  </a:lnTo>
                  <a:lnTo>
                    <a:pt x="0" y="0"/>
                  </a:lnTo>
                </a:path>
              </a:pathLst>
            </a:custGeom>
            <a:noFill/>
            <a:ln w="0">
              <a:solidFill>
                <a:srgbClr val="000000"/>
              </a:solidFill>
              <a:prstDash val="solid"/>
              <a:round/>
              <a:headEnd/>
              <a:tailEnd/>
            </a:ln>
          </p:spPr>
          <p:txBody>
            <a:bodyPr/>
            <a:lstStyle/>
            <a:p>
              <a:endParaRPr lang="en-GB"/>
            </a:p>
          </p:txBody>
        </p:sp>
        <p:sp>
          <p:nvSpPr>
            <p:cNvPr id="1216" name="Line 3094"/>
            <p:cNvSpPr>
              <a:spLocks noChangeShapeType="1"/>
            </p:cNvSpPr>
            <p:nvPr/>
          </p:nvSpPr>
          <p:spPr bwMode="auto">
            <a:xfrm flipH="1">
              <a:off x="3858" y="3099"/>
              <a:ext cx="1" cy="2"/>
            </a:xfrm>
            <a:prstGeom prst="line">
              <a:avLst/>
            </a:prstGeom>
            <a:noFill/>
            <a:ln w="0">
              <a:solidFill>
                <a:srgbClr val="000000"/>
              </a:solidFill>
              <a:round/>
              <a:headEnd/>
              <a:tailEnd/>
            </a:ln>
          </p:spPr>
          <p:txBody>
            <a:bodyPr/>
            <a:lstStyle/>
            <a:p>
              <a:endParaRPr lang="en-GB"/>
            </a:p>
          </p:txBody>
        </p:sp>
        <p:sp>
          <p:nvSpPr>
            <p:cNvPr id="1217" name="Line 3095"/>
            <p:cNvSpPr>
              <a:spLocks noChangeShapeType="1"/>
            </p:cNvSpPr>
            <p:nvPr/>
          </p:nvSpPr>
          <p:spPr bwMode="auto">
            <a:xfrm>
              <a:off x="3850" y="3100"/>
              <a:ext cx="1" cy="1"/>
            </a:xfrm>
            <a:prstGeom prst="line">
              <a:avLst/>
            </a:prstGeom>
            <a:noFill/>
            <a:ln w="0">
              <a:solidFill>
                <a:srgbClr val="000000"/>
              </a:solidFill>
              <a:round/>
              <a:headEnd/>
              <a:tailEnd/>
            </a:ln>
          </p:spPr>
          <p:txBody>
            <a:bodyPr/>
            <a:lstStyle/>
            <a:p>
              <a:endParaRPr lang="en-GB"/>
            </a:p>
          </p:txBody>
        </p:sp>
        <p:sp>
          <p:nvSpPr>
            <p:cNvPr id="1218" name="Line 3096"/>
            <p:cNvSpPr>
              <a:spLocks noChangeShapeType="1"/>
            </p:cNvSpPr>
            <p:nvPr/>
          </p:nvSpPr>
          <p:spPr bwMode="auto">
            <a:xfrm>
              <a:off x="3859" y="3099"/>
              <a:ext cx="1" cy="1"/>
            </a:xfrm>
            <a:prstGeom prst="line">
              <a:avLst/>
            </a:prstGeom>
            <a:noFill/>
            <a:ln w="0">
              <a:solidFill>
                <a:srgbClr val="000000"/>
              </a:solidFill>
              <a:round/>
              <a:headEnd/>
              <a:tailEnd/>
            </a:ln>
          </p:spPr>
          <p:txBody>
            <a:bodyPr/>
            <a:lstStyle/>
            <a:p>
              <a:endParaRPr lang="en-GB"/>
            </a:p>
          </p:txBody>
        </p:sp>
        <p:sp>
          <p:nvSpPr>
            <p:cNvPr id="1219" name="Line 3097"/>
            <p:cNvSpPr>
              <a:spLocks noChangeShapeType="1"/>
            </p:cNvSpPr>
            <p:nvPr/>
          </p:nvSpPr>
          <p:spPr bwMode="auto">
            <a:xfrm>
              <a:off x="3540" y="3110"/>
              <a:ext cx="1" cy="1"/>
            </a:xfrm>
            <a:prstGeom prst="line">
              <a:avLst/>
            </a:prstGeom>
            <a:noFill/>
            <a:ln w="0">
              <a:solidFill>
                <a:srgbClr val="000000"/>
              </a:solidFill>
              <a:round/>
              <a:headEnd/>
              <a:tailEnd/>
            </a:ln>
          </p:spPr>
          <p:txBody>
            <a:bodyPr/>
            <a:lstStyle/>
            <a:p>
              <a:endParaRPr lang="en-GB"/>
            </a:p>
          </p:txBody>
        </p:sp>
        <p:sp>
          <p:nvSpPr>
            <p:cNvPr id="1220" name="Freeform 3098"/>
            <p:cNvSpPr>
              <a:spLocks/>
            </p:cNvSpPr>
            <p:nvPr/>
          </p:nvSpPr>
          <p:spPr bwMode="auto">
            <a:xfrm>
              <a:off x="3540" y="3110"/>
              <a:ext cx="4" cy="1"/>
            </a:xfrm>
            <a:custGeom>
              <a:avLst/>
              <a:gdLst/>
              <a:ahLst/>
              <a:cxnLst>
                <a:cxn ang="0">
                  <a:pos x="0" y="0"/>
                </a:cxn>
                <a:cxn ang="0">
                  <a:pos x="9" y="1"/>
                </a:cxn>
                <a:cxn ang="0">
                  <a:pos x="10" y="1"/>
                </a:cxn>
              </a:cxnLst>
              <a:rect l="0" t="0" r="r" b="b"/>
              <a:pathLst>
                <a:path w="10" h="1">
                  <a:moveTo>
                    <a:pt x="0" y="0"/>
                  </a:moveTo>
                  <a:lnTo>
                    <a:pt x="9" y="1"/>
                  </a:lnTo>
                  <a:lnTo>
                    <a:pt x="10" y="1"/>
                  </a:lnTo>
                </a:path>
              </a:pathLst>
            </a:custGeom>
            <a:noFill/>
            <a:ln w="0">
              <a:solidFill>
                <a:srgbClr val="000000"/>
              </a:solidFill>
              <a:prstDash val="solid"/>
              <a:round/>
              <a:headEnd/>
              <a:tailEnd/>
            </a:ln>
          </p:spPr>
          <p:txBody>
            <a:bodyPr/>
            <a:lstStyle/>
            <a:p>
              <a:endParaRPr lang="en-GB"/>
            </a:p>
          </p:txBody>
        </p:sp>
        <p:sp>
          <p:nvSpPr>
            <p:cNvPr id="1221" name="Line 3099"/>
            <p:cNvSpPr>
              <a:spLocks noChangeShapeType="1"/>
            </p:cNvSpPr>
            <p:nvPr/>
          </p:nvSpPr>
          <p:spPr bwMode="auto">
            <a:xfrm flipH="1">
              <a:off x="3406" y="3133"/>
              <a:ext cx="5" cy="8"/>
            </a:xfrm>
            <a:prstGeom prst="line">
              <a:avLst/>
            </a:prstGeom>
            <a:noFill/>
            <a:ln w="0">
              <a:solidFill>
                <a:srgbClr val="000000"/>
              </a:solidFill>
              <a:round/>
              <a:headEnd/>
              <a:tailEnd/>
            </a:ln>
          </p:spPr>
          <p:txBody>
            <a:bodyPr/>
            <a:lstStyle/>
            <a:p>
              <a:endParaRPr lang="en-GB"/>
            </a:p>
          </p:txBody>
        </p:sp>
        <p:sp>
          <p:nvSpPr>
            <p:cNvPr id="1222" name="Freeform 3100"/>
            <p:cNvSpPr>
              <a:spLocks/>
            </p:cNvSpPr>
            <p:nvPr/>
          </p:nvSpPr>
          <p:spPr bwMode="auto">
            <a:xfrm>
              <a:off x="3450" y="3112"/>
              <a:ext cx="3" cy="1"/>
            </a:xfrm>
            <a:custGeom>
              <a:avLst/>
              <a:gdLst/>
              <a:ahLst/>
              <a:cxnLst>
                <a:cxn ang="0">
                  <a:pos x="6" y="0"/>
                </a:cxn>
                <a:cxn ang="0">
                  <a:pos x="4" y="1"/>
                </a:cxn>
                <a:cxn ang="0">
                  <a:pos x="0" y="2"/>
                </a:cxn>
              </a:cxnLst>
              <a:rect l="0" t="0" r="r" b="b"/>
              <a:pathLst>
                <a:path w="6" h="2">
                  <a:moveTo>
                    <a:pt x="6" y="0"/>
                  </a:moveTo>
                  <a:lnTo>
                    <a:pt x="4" y="1"/>
                  </a:lnTo>
                  <a:lnTo>
                    <a:pt x="0" y="2"/>
                  </a:lnTo>
                </a:path>
              </a:pathLst>
            </a:custGeom>
            <a:noFill/>
            <a:ln w="0">
              <a:solidFill>
                <a:srgbClr val="000000"/>
              </a:solidFill>
              <a:prstDash val="solid"/>
              <a:round/>
              <a:headEnd/>
              <a:tailEnd/>
            </a:ln>
          </p:spPr>
          <p:txBody>
            <a:bodyPr/>
            <a:lstStyle/>
            <a:p>
              <a:endParaRPr lang="en-GB"/>
            </a:p>
          </p:txBody>
        </p:sp>
        <p:sp>
          <p:nvSpPr>
            <p:cNvPr id="1223" name="Line 3101"/>
            <p:cNvSpPr>
              <a:spLocks noChangeShapeType="1"/>
            </p:cNvSpPr>
            <p:nvPr/>
          </p:nvSpPr>
          <p:spPr bwMode="auto">
            <a:xfrm flipH="1">
              <a:off x="3400" y="3146"/>
              <a:ext cx="3" cy="5"/>
            </a:xfrm>
            <a:prstGeom prst="line">
              <a:avLst/>
            </a:prstGeom>
            <a:noFill/>
            <a:ln w="0">
              <a:solidFill>
                <a:srgbClr val="000000"/>
              </a:solidFill>
              <a:round/>
              <a:headEnd/>
              <a:tailEnd/>
            </a:ln>
          </p:spPr>
          <p:txBody>
            <a:bodyPr/>
            <a:lstStyle/>
            <a:p>
              <a:endParaRPr lang="en-GB"/>
            </a:p>
          </p:txBody>
        </p:sp>
        <p:sp>
          <p:nvSpPr>
            <p:cNvPr id="1224" name="Freeform 3102"/>
            <p:cNvSpPr>
              <a:spLocks/>
            </p:cNvSpPr>
            <p:nvPr/>
          </p:nvSpPr>
          <p:spPr bwMode="auto">
            <a:xfrm>
              <a:off x="3403" y="3133"/>
              <a:ext cx="33" cy="13"/>
            </a:xfrm>
            <a:custGeom>
              <a:avLst/>
              <a:gdLst/>
              <a:ahLst/>
              <a:cxnLst>
                <a:cxn ang="0">
                  <a:pos x="0" y="27"/>
                </a:cxn>
                <a:cxn ang="0">
                  <a:pos x="12" y="20"/>
                </a:cxn>
                <a:cxn ang="0">
                  <a:pos x="24" y="18"/>
                </a:cxn>
                <a:cxn ang="0">
                  <a:pos x="37" y="21"/>
                </a:cxn>
                <a:cxn ang="0">
                  <a:pos x="51" y="12"/>
                </a:cxn>
                <a:cxn ang="0">
                  <a:pos x="65" y="0"/>
                </a:cxn>
              </a:cxnLst>
              <a:rect l="0" t="0" r="r" b="b"/>
              <a:pathLst>
                <a:path w="65" h="27">
                  <a:moveTo>
                    <a:pt x="0" y="27"/>
                  </a:moveTo>
                  <a:lnTo>
                    <a:pt x="12" y="20"/>
                  </a:lnTo>
                  <a:lnTo>
                    <a:pt x="24" y="18"/>
                  </a:lnTo>
                  <a:lnTo>
                    <a:pt x="37" y="21"/>
                  </a:lnTo>
                  <a:lnTo>
                    <a:pt x="51" y="12"/>
                  </a:lnTo>
                  <a:lnTo>
                    <a:pt x="65" y="0"/>
                  </a:lnTo>
                </a:path>
              </a:pathLst>
            </a:custGeom>
            <a:noFill/>
            <a:ln w="0">
              <a:solidFill>
                <a:srgbClr val="000000"/>
              </a:solidFill>
              <a:prstDash val="solid"/>
              <a:round/>
              <a:headEnd/>
              <a:tailEnd/>
            </a:ln>
          </p:spPr>
          <p:txBody>
            <a:bodyPr/>
            <a:lstStyle/>
            <a:p>
              <a:endParaRPr lang="en-GB"/>
            </a:p>
          </p:txBody>
        </p:sp>
        <p:sp>
          <p:nvSpPr>
            <p:cNvPr id="1225" name="Line 3103"/>
            <p:cNvSpPr>
              <a:spLocks noChangeShapeType="1"/>
            </p:cNvSpPr>
            <p:nvPr/>
          </p:nvSpPr>
          <p:spPr bwMode="auto">
            <a:xfrm flipV="1">
              <a:off x="3417" y="3164"/>
              <a:ext cx="1" cy="2"/>
            </a:xfrm>
            <a:prstGeom prst="line">
              <a:avLst/>
            </a:prstGeom>
            <a:noFill/>
            <a:ln w="0">
              <a:solidFill>
                <a:srgbClr val="000000"/>
              </a:solidFill>
              <a:round/>
              <a:headEnd/>
              <a:tailEnd/>
            </a:ln>
          </p:spPr>
          <p:txBody>
            <a:bodyPr/>
            <a:lstStyle/>
            <a:p>
              <a:endParaRPr lang="en-GB"/>
            </a:p>
          </p:txBody>
        </p:sp>
        <p:sp>
          <p:nvSpPr>
            <p:cNvPr id="1226" name="Freeform 3104"/>
            <p:cNvSpPr>
              <a:spLocks/>
            </p:cNvSpPr>
            <p:nvPr/>
          </p:nvSpPr>
          <p:spPr bwMode="auto">
            <a:xfrm>
              <a:off x="3417" y="3166"/>
              <a:ext cx="367" cy="43"/>
            </a:xfrm>
            <a:custGeom>
              <a:avLst/>
              <a:gdLst/>
              <a:ahLst/>
              <a:cxnLst>
                <a:cxn ang="0">
                  <a:pos x="0" y="0"/>
                </a:cxn>
                <a:cxn ang="0">
                  <a:pos x="18" y="3"/>
                </a:cxn>
                <a:cxn ang="0">
                  <a:pos x="37" y="4"/>
                </a:cxn>
                <a:cxn ang="0">
                  <a:pos x="41" y="4"/>
                </a:cxn>
                <a:cxn ang="0">
                  <a:pos x="52" y="2"/>
                </a:cxn>
                <a:cxn ang="0">
                  <a:pos x="75" y="4"/>
                </a:cxn>
                <a:cxn ang="0">
                  <a:pos x="91" y="7"/>
                </a:cxn>
                <a:cxn ang="0">
                  <a:pos x="112" y="13"/>
                </a:cxn>
                <a:cxn ang="0">
                  <a:pos x="131" y="18"/>
                </a:cxn>
                <a:cxn ang="0">
                  <a:pos x="151" y="16"/>
                </a:cxn>
                <a:cxn ang="0">
                  <a:pos x="173" y="16"/>
                </a:cxn>
                <a:cxn ang="0">
                  <a:pos x="195" y="9"/>
                </a:cxn>
                <a:cxn ang="0">
                  <a:pos x="195" y="9"/>
                </a:cxn>
                <a:cxn ang="0">
                  <a:pos x="216" y="16"/>
                </a:cxn>
                <a:cxn ang="0">
                  <a:pos x="240" y="20"/>
                </a:cxn>
                <a:cxn ang="0">
                  <a:pos x="270" y="21"/>
                </a:cxn>
                <a:cxn ang="0">
                  <a:pos x="294" y="28"/>
                </a:cxn>
                <a:cxn ang="0">
                  <a:pos x="317" y="33"/>
                </a:cxn>
                <a:cxn ang="0">
                  <a:pos x="335" y="39"/>
                </a:cxn>
                <a:cxn ang="0">
                  <a:pos x="368" y="45"/>
                </a:cxn>
                <a:cxn ang="0">
                  <a:pos x="393" y="56"/>
                </a:cxn>
                <a:cxn ang="0">
                  <a:pos x="434" y="67"/>
                </a:cxn>
                <a:cxn ang="0">
                  <a:pos x="455" y="67"/>
                </a:cxn>
                <a:cxn ang="0">
                  <a:pos x="472" y="66"/>
                </a:cxn>
                <a:cxn ang="0">
                  <a:pos x="485" y="69"/>
                </a:cxn>
                <a:cxn ang="0">
                  <a:pos x="494" y="74"/>
                </a:cxn>
                <a:cxn ang="0">
                  <a:pos x="510" y="80"/>
                </a:cxn>
                <a:cxn ang="0">
                  <a:pos x="511" y="81"/>
                </a:cxn>
                <a:cxn ang="0">
                  <a:pos x="523" y="83"/>
                </a:cxn>
                <a:cxn ang="0">
                  <a:pos x="536" y="85"/>
                </a:cxn>
                <a:cxn ang="0">
                  <a:pos x="548" y="84"/>
                </a:cxn>
                <a:cxn ang="0">
                  <a:pos x="556" y="80"/>
                </a:cxn>
                <a:cxn ang="0">
                  <a:pos x="571" y="72"/>
                </a:cxn>
                <a:cxn ang="0">
                  <a:pos x="584" y="69"/>
                </a:cxn>
                <a:cxn ang="0">
                  <a:pos x="591" y="70"/>
                </a:cxn>
                <a:cxn ang="0">
                  <a:pos x="604" y="72"/>
                </a:cxn>
                <a:cxn ang="0">
                  <a:pos x="616" y="74"/>
                </a:cxn>
                <a:cxn ang="0">
                  <a:pos x="627" y="74"/>
                </a:cxn>
                <a:cxn ang="0">
                  <a:pos x="636" y="72"/>
                </a:cxn>
                <a:cxn ang="0">
                  <a:pos x="651" y="69"/>
                </a:cxn>
                <a:cxn ang="0">
                  <a:pos x="661" y="66"/>
                </a:cxn>
                <a:cxn ang="0">
                  <a:pos x="674" y="62"/>
                </a:cxn>
                <a:cxn ang="0">
                  <a:pos x="684" y="58"/>
                </a:cxn>
                <a:cxn ang="0">
                  <a:pos x="699" y="48"/>
                </a:cxn>
                <a:cxn ang="0">
                  <a:pos x="712" y="36"/>
                </a:cxn>
                <a:cxn ang="0">
                  <a:pos x="734" y="29"/>
                </a:cxn>
              </a:cxnLst>
              <a:rect l="0" t="0" r="r" b="b"/>
              <a:pathLst>
                <a:path w="734" h="85">
                  <a:moveTo>
                    <a:pt x="0" y="0"/>
                  </a:moveTo>
                  <a:lnTo>
                    <a:pt x="18" y="3"/>
                  </a:lnTo>
                  <a:lnTo>
                    <a:pt x="37" y="4"/>
                  </a:lnTo>
                  <a:lnTo>
                    <a:pt x="41" y="4"/>
                  </a:lnTo>
                  <a:lnTo>
                    <a:pt x="52" y="2"/>
                  </a:lnTo>
                  <a:lnTo>
                    <a:pt x="75" y="4"/>
                  </a:lnTo>
                  <a:lnTo>
                    <a:pt x="91" y="7"/>
                  </a:lnTo>
                  <a:lnTo>
                    <a:pt x="112" y="13"/>
                  </a:lnTo>
                  <a:lnTo>
                    <a:pt x="131" y="18"/>
                  </a:lnTo>
                  <a:lnTo>
                    <a:pt x="151" y="16"/>
                  </a:lnTo>
                  <a:lnTo>
                    <a:pt x="173" y="16"/>
                  </a:lnTo>
                  <a:lnTo>
                    <a:pt x="195" y="9"/>
                  </a:lnTo>
                  <a:lnTo>
                    <a:pt x="195" y="9"/>
                  </a:lnTo>
                  <a:lnTo>
                    <a:pt x="216" y="16"/>
                  </a:lnTo>
                  <a:lnTo>
                    <a:pt x="240" y="20"/>
                  </a:lnTo>
                  <a:lnTo>
                    <a:pt x="270" y="21"/>
                  </a:lnTo>
                  <a:lnTo>
                    <a:pt x="294" y="28"/>
                  </a:lnTo>
                  <a:lnTo>
                    <a:pt x="317" y="33"/>
                  </a:lnTo>
                  <a:lnTo>
                    <a:pt x="335" y="39"/>
                  </a:lnTo>
                  <a:lnTo>
                    <a:pt x="368" y="45"/>
                  </a:lnTo>
                  <a:lnTo>
                    <a:pt x="393" y="56"/>
                  </a:lnTo>
                  <a:lnTo>
                    <a:pt x="434" y="67"/>
                  </a:lnTo>
                  <a:lnTo>
                    <a:pt x="455" y="67"/>
                  </a:lnTo>
                  <a:lnTo>
                    <a:pt x="472" y="66"/>
                  </a:lnTo>
                  <a:lnTo>
                    <a:pt x="485" y="69"/>
                  </a:lnTo>
                  <a:lnTo>
                    <a:pt x="494" y="74"/>
                  </a:lnTo>
                  <a:lnTo>
                    <a:pt x="510" y="80"/>
                  </a:lnTo>
                  <a:lnTo>
                    <a:pt x="511" y="81"/>
                  </a:lnTo>
                  <a:lnTo>
                    <a:pt x="523" y="83"/>
                  </a:lnTo>
                  <a:lnTo>
                    <a:pt x="536" y="85"/>
                  </a:lnTo>
                  <a:lnTo>
                    <a:pt x="548" y="84"/>
                  </a:lnTo>
                  <a:lnTo>
                    <a:pt x="556" y="80"/>
                  </a:lnTo>
                  <a:lnTo>
                    <a:pt x="571" y="72"/>
                  </a:lnTo>
                  <a:lnTo>
                    <a:pt x="584" y="69"/>
                  </a:lnTo>
                  <a:lnTo>
                    <a:pt x="591" y="70"/>
                  </a:lnTo>
                  <a:lnTo>
                    <a:pt x="604" y="72"/>
                  </a:lnTo>
                  <a:lnTo>
                    <a:pt x="616" y="74"/>
                  </a:lnTo>
                  <a:lnTo>
                    <a:pt x="627" y="74"/>
                  </a:lnTo>
                  <a:lnTo>
                    <a:pt x="636" y="72"/>
                  </a:lnTo>
                  <a:lnTo>
                    <a:pt x="651" y="69"/>
                  </a:lnTo>
                  <a:lnTo>
                    <a:pt x="661" y="66"/>
                  </a:lnTo>
                  <a:lnTo>
                    <a:pt x="674" y="62"/>
                  </a:lnTo>
                  <a:lnTo>
                    <a:pt x="684" y="58"/>
                  </a:lnTo>
                  <a:lnTo>
                    <a:pt x="699" y="48"/>
                  </a:lnTo>
                  <a:lnTo>
                    <a:pt x="712" y="36"/>
                  </a:lnTo>
                  <a:lnTo>
                    <a:pt x="734" y="29"/>
                  </a:lnTo>
                </a:path>
              </a:pathLst>
            </a:custGeom>
            <a:noFill/>
            <a:ln w="0">
              <a:solidFill>
                <a:srgbClr val="000000"/>
              </a:solidFill>
              <a:prstDash val="solid"/>
              <a:round/>
              <a:headEnd/>
              <a:tailEnd/>
            </a:ln>
          </p:spPr>
          <p:txBody>
            <a:bodyPr/>
            <a:lstStyle/>
            <a:p>
              <a:endParaRPr lang="en-GB"/>
            </a:p>
          </p:txBody>
        </p:sp>
        <p:sp>
          <p:nvSpPr>
            <p:cNvPr id="1227" name="Freeform 3105"/>
            <p:cNvSpPr>
              <a:spLocks/>
            </p:cNvSpPr>
            <p:nvPr/>
          </p:nvSpPr>
          <p:spPr bwMode="auto">
            <a:xfrm>
              <a:off x="4020" y="3058"/>
              <a:ext cx="10" cy="2"/>
            </a:xfrm>
            <a:custGeom>
              <a:avLst/>
              <a:gdLst/>
              <a:ahLst/>
              <a:cxnLst>
                <a:cxn ang="0">
                  <a:pos x="0" y="2"/>
                </a:cxn>
                <a:cxn ang="0">
                  <a:pos x="3" y="1"/>
                </a:cxn>
                <a:cxn ang="0">
                  <a:pos x="10" y="1"/>
                </a:cxn>
                <a:cxn ang="0">
                  <a:pos x="19" y="0"/>
                </a:cxn>
              </a:cxnLst>
              <a:rect l="0" t="0" r="r" b="b"/>
              <a:pathLst>
                <a:path w="19" h="2">
                  <a:moveTo>
                    <a:pt x="0" y="2"/>
                  </a:moveTo>
                  <a:lnTo>
                    <a:pt x="3" y="1"/>
                  </a:lnTo>
                  <a:lnTo>
                    <a:pt x="10" y="1"/>
                  </a:lnTo>
                  <a:lnTo>
                    <a:pt x="19" y="0"/>
                  </a:lnTo>
                </a:path>
              </a:pathLst>
            </a:custGeom>
            <a:noFill/>
            <a:ln w="0">
              <a:solidFill>
                <a:srgbClr val="000000"/>
              </a:solidFill>
              <a:prstDash val="solid"/>
              <a:round/>
              <a:headEnd/>
              <a:tailEnd/>
            </a:ln>
          </p:spPr>
          <p:txBody>
            <a:bodyPr/>
            <a:lstStyle/>
            <a:p>
              <a:endParaRPr lang="en-GB"/>
            </a:p>
          </p:txBody>
        </p:sp>
        <p:sp>
          <p:nvSpPr>
            <p:cNvPr id="1228" name="Freeform 3106"/>
            <p:cNvSpPr>
              <a:spLocks/>
            </p:cNvSpPr>
            <p:nvPr/>
          </p:nvSpPr>
          <p:spPr bwMode="auto">
            <a:xfrm>
              <a:off x="4471" y="3030"/>
              <a:ext cx="40" cy="4"/>
            </a:xfrm>
            <a:custGeom>
              <a:avLst/>
              <a:gdLst/>
              <a:ahLst/>
              <a:cxnLst>
                <a:cxn ang="0">
                  <a:pos x="0" y="6"/>
                </a:cxn>
                <a:cxn ang="0">
                  <a:pos x="22" y="4"/>
                </a:cxn>
                <a:cxn ang="0">
                  <a:pos x="23" y="4"/>
                </a:cxn>
                <a:cxn ang="0">
                  <a:pos x="45" y="1"/>
                </a:cxn>
                <a:cxn ang="0">
                  <a:pos x="59" y="1"/>
                </a:cxn>
                <a:cxn ang="0">
                  <a:pos x="82" y="0"/>
                </a:cxn>
              </a:cxnLst>
              <a:rect l="0" t="0" r="r" b="b"/>
              <a:pathLst>
                <a:path w="82" h="6">
                  <a:moveTo>
                    <a:pt x="0" y="6"/>
                  </a:moveTo>
                  <a:lnTo>
                    <a:pt x="22" y="4"/>
                  </a:lnTo>
                  <a:lnTo>
                    <a:pt x="23" y="4"/>
                  </a:lnTo>
                  <a:lnTo>
                    <a:pt x="45" y="1"/>
                  </a:lnTo>
                  <a:lnTo>
                    <a:pt x="59" y="1"/>
                  </a:lnTo>
                  <a:lnTo>
                    <a:pt x="82" y="0"/>
                  </a:lnTo>
                </a:path>
              </a:pathLst>
            </a:custGeom>
            <a:noFill/>
            <a:ln w="0">
              <a:solidFill>
                <a:srgbClr val="000000"/>
              </a:solidFill>
              <a:prstDash val="solid"/>
              <a:round/>
              <a:headEnd/>
              <a:tailEnd/>
            </a:ln>
          </p:spPr>
          <p:txBody>
            <a:bodyPr/>
            <a:lstStyle/>
            <a:p>
              <a:endParaRPr lang="en-GB"/>
            </a:p>
          </p:txBody>
        </p:sp>
        <p:sp>
          <p:nvSpPr>
            <p:cNvPr id="1229" name="Line 3107"/>
            <p:cNvSpPr>
              <a:spLocks noChangeShapeType="1"/>
            </p:cNvSpPr>
            <p:nvPr/>
          </p:nvSpPr>
          <p:spPr bwMode="auto">
            <a:xfrm>
              <a:off x="4466" y="3034"/>
              <a:ext cx="5" cy="1"/>
            </a:xfrm>
            <a:prstGeom prst="line">
              <a:avLst/>
            </a:prstGeom>
            <a:noFill/>
            <a:ln w="0">
              <a:solidFill>
                <a:srgbClr val="000000"/>
              </a:solidFill>
              <a:round/>
              <a:headEnd/>
              <a:tailEnd/>
            </a:ln>
          </p:spPr>
          <p:txBody>
            <a:bodyPr/>
            <a:lstStyle/>
            <a:p>
              <a:endParaRPr lang="en-GB"/>
            </a:p>
          </p:txBody>
        </p:sp>
        <p:sp>
          <p:nvSpPr>
            <p:cNvPr id="1230" name="Line 3108"/>
            <p:cNvSpPr>
              <a:spLocks noChangeShapeType="1"/>
            </p:cNvSpPr>
            <p:nvPr/>
          </p:nvSpPr>
          <p:spPr bwMode="auto">
            <a:xfrm flipH="1" flipV="1">
              <a:off x="1092" y="3104"/>
              <a:ext cx="14" cy="1"/>
            </a:xfrm>
            <a:prstGeom prst="line">
              <a:avLst/>
            </a:prstGeom>
            <a:noFill/>
            <a:ln w="0">
              <a:solidFill>
                <a:srgbClr val="000000"/>
              </a:solidFill>
              <a:round/>
              <a:headEnd/>
              <a:tailEnd/>
            </a:ln>
          </p:spPr>
          <p:txBody>
            <a:bodyPr/>
            <a:lstStyle/>
            <a:p>
              <a:endParaRPr lang="en-GB"/>
            </a:p>
          </p:txBody>
        </p:sp>
        <p:sp>
          <p:nvSpPr>
            <p:cNvPr id="1231" name="Freeform 3109"/>
            <p:cNvSpPr>
              <a:spLocks/>
            </p:cNvSpPr>
            <p:nvPr/>
          </p:nvSpPr>
          <p:spPr bwMode="auto">
            <a:xfrm>
              <a:off x="2597" y="3081"/>
              <a:ext cx="500" cy="12"/>
            </a:xfrm>
            <a:custGeom>
              <a:avLst/>
              <a:gdLst/>
              <a:ahLst/>
              <a:cxnLst>
                <a:cxn ang="0">
                  <a:pos x="1000" y="18"/>
                </a:cxn>
                <a:cxn ang="0">
                  <a:pos x="940" y="16"/>
                </a:cxn>
                <a:cxn ang="0">
                  <a:pos x="911" y="13"/>
                </a:cxn>
                <a:cxn ang="0">
                  <a:pos x="851" y="9"/>
                </a:cxn>
                <a:cxn ang="0">
                  <a:pos x="800" y="5"/>
                </a:cxn>
                <a:cxn ang="0">
                  <a:pos x="749" y="2"/>
                </a:cxn>
                <a:cxn ang="0">
                  <a:pos x="691" y="0"/>
                </a:cxn>
                <a:cxn ang="0">
                  <a:pos x="677" y="0"/>
                </a:cxn>
                <a:cxn ang="0">
                  <a:pos x="663" y="0"/>
                </a:cxn>
                <a:cxn ang="0">
                  <a:pos x="644" y="2"/>
                </a:cxn>
                <a:cxn ang="0">
                  <a:pos x="626" y="0"/>
                </a:cxn>
                <a:cxn ang="0">
                  <a:pos x="590" y="2"/>
                </a:cxn>
                <a:cxn ang="0">
                  <a:pos x="561" y="4"/>
                </a:cxn>
                <a:cxn ang="0">
                  <a:pos x="540" y="6"/>
                </a:cxn>
                <a:cxn ang="0">
                  <a:pos x="512" y="8"/>
                </a:cxn>
                <a:cxn ang="0">
                  <a:pos x="473" y="11"/>
                </a:cxn>
                <a:cxn ang="0">
                  <a:pos x="431" y="13"/>
                </a:cxn>
                <a:cxn ang="0">
                  <a:pos x="360" y="17"/>
                </a:cxn>
                <a:cxn ang="0">
                  <a:pos x="252" y="13"/>
                </a:cxn>
                <a:cxn ang="0">
                  <a:pos x="228" y="12"/>
                </a:cxn>
                <a:cxn ang="0">
                  <a:pos x="206" y="11"/>
                </a:cxn>
                <a:cxn ang="0">
                  <a:pos x="200" y="11"/>
                </a:cxn>
                <a:cxn ang="0">
                  <a:pos x="176" y="13"/>
                </a:cxn>
                <a:cxn ang="0">
                  <a:pos x="151" y="17"/>
                </a:cxn>
                <a:cxn ang="0">
                  <a:pos x="119" y="20"/>
                </a:cxn>
                <a:cxn ang="0">
                  <a:pos x="99" y="22"/>
                </a:cxn>
                <a:cxn ang="0">
                  <a:pos x="83" y="23"/>
                </a:cxn>
                <a:cxn ang="0">
                  <a:pos x="69" y="24"/>
                </a:cxn>
                <a:cxn ang="0">
                  <a:pos x="35" y="23"/>
                </a:cxn>
                <a:cxn ang="0">
                  <a:pos x="0" y="22"/>
                </a:cxn>
              </a:cxnLst>
              <a:rect l="0" t="0" r="r" b="b"/>
              <a:pathLst>
                <a:path w="1000" h="24">
                  <a:moveTo>
                    <a:pt x="1000" y="18"/>
                  </a:moveTo>
                  <a:lnTo>
                    <a:pt x="940" y="16"/>
                  </a:lnTo>
                  <a:lnTo>
                    <a:pt x="911" y="13"/>
                  </a:lnTo>
                  <a:lnTo>
                    <a:pt x="851" y="9"/>
                  </a:lnTo>
                  <a:lnTo>
                    <a:pt x="800" y="5"/>
                  </a:lnTo>
                  <a:lnTo>
                    <a:pt x="749" y="2"/>
                  </a:lnTo>
                  <a:lnTo>
                    <a:pt x="691" y="0"/>
                  </a:lnTo>
                  <a:lnTo>
                    <a:pt x="677" y="0"/>
                  </a:lnTo>
                  <a:lnTo>
                    <a:pt x="663" y="0"/>
                  </a:lnTo>
                  <a:lnTo>
                    <a:pt x="644" y="2"/>
                  </a:lnTo>
                  <a:lnTo>
                    <a:pt x="626" y="0"/>
                  </a:lnTo>
                  <a:lnTo>
                    <a:pt x="590" y="2"/>
                  </a:lnTo>
                  <a:lnTo>
                    <a:pt x="561" y="4"/>
                  </a:lnTo>
                  <a:lnTo>
                    <a:pt x="540" y="6"/>
                  </a:lnTo>
                  <a:lnTo>
                    <a:pt x="512" y="8"/>
                  </a:lnTo>
                  <a:lnTo>
                    <a:pt x="473" y="11"/>
                  </a:lnTo>
                  <a:lnTo>
                    <a:pt x="431" y="13"/>
                  </a:lnTo>
                  <a:lnTo>
                    <a:pt x="360" y="17"/>
                  </a:lnTo>
                  <a:lnTo>
                    <a:pt x="252" y="13"/>
                  </a:lnTo>
                  <a:lnTo>
                    <a:pt x="228" y="12"/>
                  </a:lnTo>
                  <a:lnTo>
                    <a:pt x="206" y="11"/>
                  </a:lnTo>
                  <a:lnTo>
                    <a:pt x="200" y="11"/>
                  </a:lnTo>
                  <a:lnTo>
                    <a:pt x="176" y="13"/>
                  </a:lnTo>
                  <a:lnTo>
                    <a:pt x="151" y="17"/>
                  </a:lnTo>
                  <a:lnTo>
                    <a:pt x="119" y="20"/>
                  </a:lnTo>
                  <a:lnTo>
                    <a:pt x="99" y="22"/>
                  </a:lnTo>
                  <a:lnTo>
                    <a:pt x="83" y="23"/>
                  </a:lnTo>
                  <a:lnTo>
                    <a:pt x="69" y="24"/>
                  </a:lnTo>
                  <a:lnTo>
                    <a:pt x="35" y="23"/>
                  </a:lnTo>
                  <a:lnTo>
                    <a:pt x="0" y="22"/>
                  </a:lnTo>
                </a:path>
              </a:pathLst>
            </a:custGeom>
            <a:noFill/>
            <a:ln w="0">
              <a:solidFill>
                <a:srgbClr val="000000"/>
              </a:solidFill>
              <a:prstDash val="solid"/>
              <a:round/>
              <a:headEnd/>
              <a:tailEnd/>
            </a:ln>
          </p:spPr>
          <p:txBody>
            <a:bodyPr/>
            <a:lstStyle/>
            <a:p>
              <a:endParaRPr lang="en-GB"/>
            </a:p>
          </p:txBody>
        </p:sp>
        <p:sp>
          <p:nvSpPr>
            <p:cNvPr id="1232" name="Freeform 3110"/>
            <p:cNvSpPr>
              <a:spLocks/>
            </p:cNvSpPr>
            <p:nvPr/>
          </p:nvSpPr>
          <p:spPr bwMode="auto">
            <a:xfrm>
              <a:off x="3334" y="3261"/>
              <a:ext cx="319" cy="81"/>
            </a:xfrm>
            <a:custGeom>
              <a:avLst/>
              <a:gdLst/>
              <a:ahLst/>
              <a:cxnLst>
                <a:cxn ang="0">
                  <a:pos x="638" y="0"/>
                </a:cxn>
                <a:cxn ang="0">
                  <a:pos x="367" y="76"/>
                </a:cxn>
                <a:cxn ang="0">
                  <a:pos x="258" y="106"/>
                </a:cxn>
                <a:cxn ang="0">
                  <a:pos x="125" y="136"/>
                </a:cxn>
                <a:cxn ang="0">
                  <a:pos x="0" y="163"/>
                </a:cxn>
              </a:cxnLst>
              <a:rect l="0" t="0" r="r" b="b"/>
              <a:pathLst>
                <a:path w="638" h="163">
                  <a:moveTo>
                    <a:pt x="638" y="0"/>
                  </a:moveTo>
                  <a:lnTo>
                    <a:pt x="367" y="76"/>
                  </a:lnTo>
                  <a:lnTo>
                    <a:pt x="258" y="106"/>
                  </a:lnTo>
                  <a:lnTo>
                    <a:pt x="125" y="136"/>
                  </a:lnTo>
                  <a:lnTo>
                    <a:pt x="0" y="163"/>
                  </a:lnTo>
                </a:path>
              </a:pathLst>
            </a:custGeom>
            <a:noFill/>
            <a:ln w="0">
              <a:solidFill>
                <a:srgbClr val="000000"/>
              </a:solidFill>
              <a:prstDash val="solid"/>
              <a:round/>
              <a:headEnd/>
              <a:tailEnd/>
            </a:ln>
          </p:spPr>
          <p:txBody>
            <a:bodyPr/>
            <a:lstStyle/>
            <a:p>
              <a:endParaRPr lang="en-GB"/>
            </a:p>
          </p:txBody>
        </p:sp>
        <p:sp>
          <p:nvSpPr>
            <p:cNvPr id="1233" name="Line 3111"/>
            <p:cNvSpPr>
              <a:spLocks noChangeShapeType="1"/>
            </p:cNvSpPr>
            <p:nvPr/>
          </p:nvSpPr>
          <p:spPr bwMode="auto">
            <a:xfrm flipV="1">
              <a:off x="3382" y="3205"/>
              <a:ext cx="3" cy="4"/>
            </a:xfrm>
            <a:prstGeom prst="line">
              <a:avLst/>
            </a:prstGeom>
            <a:noFill/>
            <a:ln w="0">
              <a:solidFill>
                <a:srgbClr val="000000"/>
              </a:solidFill>
              <a:round/>
              <a:headEnd/>
              <a:tailEnd/>
            </a:ln>
          </p:spPr>
          <p:txBody>
            <a:bodyPr/>
            <a:lstStyle/>
            <a:p>
              <a:endParaRPr lang="en-GB"/>
            </a:p>
          </p:txBody>
        </p:sp>
        <p:sp>
          <p:nvSpPr>
            <p:cNvPr id="1234" name="Line 3112"/>
            <p:cNvSpPr>
              <a:spLocks noChangeShapeType="1"/>
            </p:cNvSpPr>
            <p:nvPr/>
          </p:nvSpPr>
          <p:spPr bwMode="auto">
            <a:xfrm flipH="1">
              <a:off x="3884" y="3088"/>
              <a:ext cx="1" cy="1"/>
            </a:xfrm>
            <a:prstGeom prst="line">
              <a:avLst/>
            </a:prstGeom>
            <a:noFill/>
            <a:ln w="0">
              <a:solidFill>
                <a:srgbClr val="000000"/>
              </a:solidFill>
              <a:round/>
              <a:headEnd/>
              <a:tailEnd/>
            </a:ln>
          </p:spPr>
          <p:txBody>
            <a:bodyPr/>
            <a:lstStyle/>
            <a:p>
              <a:endParaRPr lang="en-GB"/>
            </a:p>
          </p:txBody>
        </p:sp>
        <p:sp>
          <p:nvSpPr>
            <p:cNvPr id="1235" name="Line 3113"/>
            <p:cNvSpPr>
              <a:spLocks noChangeShapeType="1"/>
            </p:cNvSpPr>
            <p:nvPr/>
          </p:nvSpPr>
          <p:spPr bwMode="auto">
            <a:xfrm>
              <a:off x="3901" y="3086"/>
              <a:ext cx="1" cy="1"/>
            </a:xfrm>
            <a:prstGeom prst="line">
              <a:avLst/>
            </a:prstGeom>
            <a:noFill/>
            <a:ln w="0">
              <a:solidFill>
                <a:srgbClr val="000000"/>
              </a:solidFill>
              <a:round/>
              <a:headEnd/>
              <a:tailEnd/>
            </a:ln>
          </p:spPr>
          <p:txBody>
            <a:bodyPr/>
            <a:lstStyle/>
            <a:p>
              <a:endParaRPr lang="en-GB"/>
            </a:p>
          </p:txBody>
        </p:sp>
        <p:sp>
          <p:nvSpPr>
            <p:cNvPr id="1236" name="Freeform 3114"/>
            <p:cNvSpPr>
              <a:spLocks/>
            </p:cNvSpPr>
            <p:nvPr/>
          </p:nvSpPr>
          <p:spPr bwMode="auto">
            <a:xfrm>
              <a:off x="3885" y="3088"/>
              <a:ext cx="10" cy="1"/>
            </a:xfrm>
            <a:custGeom>
              <a:avLst/>
              <a:gdLst/>
              <a:ahLst/>
              <a:cxnLst>
                <a:cxn ang="0">
                  <a:pos x="0" y="0"/>
                </a:cxn>
                <a:cxn ang="0">
                  <a:pos x="10" y="0"/>
                </a:cxn>
                <a:cxn ang="0">
                  <a:pos x="20" y="0"/>
                </a:cxn>
              </a:cxnLst>
              <a:rect l="0" t="0" r="r" b="b"/>
              <a:pathLst>
                <a:path w="20">
                  <a:moveTo>
                    <a:pt x="0" y="0"/>
                  </a:moveTo>
                  <a:lnTo>
                    <a:pt x="10" y="0"/>
                  </a:lnTo>
                  <a:lnTo>
                    <a:pt x="20" y="0"/>
                  </a:lnTo>
                </a:path>
              </a:pathLst>
            </a:custGeom>
            <a:noFill/>
            <a:ln w="0">
              <a:solidFill>
                <a:srgbClr val="000000"/>
              </a:solidFill>
              <a:prstDash val="solid"/>
              <a:round/>
              <a:headEnd/>
              <a:tailEnd/>
            </a:ln>
          </p:spPr>
          <p:txBody>
            <a:bodyPr/>
            <a:lstStyle/>
            <a:p>
              <a:endParaRPr lang="en-GB"/>
            </a:p>
          </p:txBody>
        </p:sp>
        <p:sp>
          <p:nvSpPr>
            <p:cNvPr id="1237" name="Line 3115"/>
            <p:cNvSpPr>
              <a:spLocks noChangeShapeType="1"/>
            </p:cNvSpPr>
            <p:nvPr/>
          </p:nvSpPr>
          <p:spPr bwMode="auto">
            <a:xfrm flipH="1">
              <a:off x="4290" y="3098"/>
              <a:ext cx="2" cy="9"/>
            </a:xfrm>
            <a:prstGeom prst="line">
              <a:avLst/>
            </a:prstGeom>
            <a:noFill/>
            <a:ln w="0">
              <a:solidFill>
                <a:srgbClr val="000000"/>
              </a:solidFill>
              <a:round/>
              <a:headEnd/>
              <a:tailEnd/>
            </a:ln>
          </p:spPr>
          <p:txBody>
            <a:bodyPr/>
            <a:lstStyle/>
            <a:p>
              <a:endParaRPr lang="en-GB"/>
            </a:p>
          </p:txBody>
        </p:sp>
        <p:sp>
          <p:nvSpPr>
            <p:cNvPr id="1238" name="Freeform 3116"/>
            <p:cNvSpPr>
              <a:spLocks/>
            </p:cNvSpPr>
            <p:nvPr/>
          </p:nvSpPr>
          <p:spPr bwMode="auto">
            <a:xfrm>
              <a:off x="4145" y="3102"/>
              <a:ext cx="11" cy="28"/>
            </a:xfrm>
            <a:custGeom>
              <a:avLst/>
              <a:gdLst/>
              <a:ahLst/>
              <a:cxnLst>
                <a:cxn ang="0">
                  <a:pos x="22" y="0"/>
                </a:cxn>
                <a:cxn ang="0">
                  <a:pos x="21" y="1"/>
                </a:cxn>
                <a:cxn ang="0">
                  <a:pos x="13" y="21"/>
                </a:cxn>
                <a:cxn ang="0">
                  <a:pos x="10" y="32"/>
                </a:cxn>
                <a:cxn ang="0">
                  <a:pos x="0" y="56"/>
                </a:cxn>
              </a:cxnLst>
              <a:rect l="0" t="0" r="r" b="b"/>
              <a:pathLst>
                <a:path w="22" h="56">
                  <a:moveTo>
                    <a:pt x="22" y="0"/>
                  </a:moveTo>
                  <a:lnTo>
                    <a:pt x="21" y="1"/>
                  </a:lnTo>
                  <a:lnTo>
                    <a:pt x="13" y="21"/>
                  </a:lnTo>
                  <a:lnTo>
                    <a:pt x="10" y="32"/>
                  </a:lnTo>
                  <a:lnTo>
                    <a:pt x="0" y="56"/>
                  </a:lnTo>
                </a:path>
              </a:pathLst>
            </a:custGeom>
            <a:noFill/>
            <a:ln w="0">
              <a:solidFill>
                <a:srgbClr val="000000"/>
              </a:solidFill>
              <a:prstDash val="solid"/>
              <a:round/>
              <a:headEnd/>
              <a:tailEnd/>
            </a:ln>
          </p:spPr>
          <p:txBody>
            <a:bodyPr/>
            <a:lstStyle/>
            <a:p>
              <a:endParaRPr lang="en-GB"/>
            </a:p>
          </p:txBody>
        </p:sp>
        <p:sp>
          <p:nvSpPr>
            <p:cNvPr id="1239" name="Freeform 3117"/>
            <p:cNvSpPr>
              <a:spLocks/>
            </p:cNvSpPr>
            <p:nvPr/>
          </p:nvSpPr>
          <p:spPr bwMode="auto">
            <a:xfrm>
              <a:off x="4275" y="3098"/>
              <a:ext cx="17" cy="5"/>
            </a:xfrm>
            <a:custGeom>
              <a:avLst/>
              <a:gdLst/>
              <a:ahLst/>
              <a:cxnLst>
                <a:cxn ang="0">
                  <a:pos x="35" y="0"/>
                </a:cxn>
                <a:cxn ang="0">
                  <a:pos x="17" y="8"/>
                </a:cxn>
                <a:cxn ang="0">
                  <a:pos x="9" y="10"/>
                </a:cxn>
                <a:cxn ang="0">
                  <a:pos x="0" y="10"/>
                </a:cxn>
              </a:cxnLst>
              <a:rect l="0" t="0" r="r" b="b"/>
              <a:pathLst>
                <a:path w="35" h="10">
                  <a:moveTo>
                    <a:pt x="35" y="0"/>
                  </a:moveTo>
                  <a:lnTo>
                    <a:pt x="17" y="8"/>
                  </a:lnTo>
                  <a:lnTo>
                    <a:pt x="9" y="10"/>
                  </a:lnTo>
                  <a:lnTo>
                    <a:pt x="0" y="10"/>
                  </a:lnTo>
                </a:path>
              </a:pathLst>
            </a:custGeom>
            <a:noFill/>
            <a:ln w="0">
              <a:solidFill>
                <a:srgbClr val="000000"/>
              </a:solidFill>
              <a:prstDash val="solid"/>
              <a:round/>
              <a:headEnd/>
              <a:tailEnd/>
            </a:ln>
          </p:spPr>
          <p:txBody>
            <a:bodyPr/>
            <a:lstStyle/>
            <a:p>
              <a:endParaRPr lang="en-GB"/>
            </a:p>
          </p:txBody>
        </p:sp>
        <p:sp>
          <p:nvSpPr>
            <p:cNvPr id="1240" name="Freeform 3118"/>
            <p:cNvSpPr>
              <a:spLocks/>
            </p:cNvSpPr>
            <p:nvPr/>
          </p:nvSpPr>
          <p:spPr bwMode="auto">
            <a:xfrm>
              <a:off x="4109" y="3101"/>
              <a:ext cx="8" cy="24"/>
            </a:xfrm>
            <a:custGeom>
              <a:avLst/>
              <a:gdLst/>
              <a:ahLst/>
              <a:cxnLst>
                <a:cxn ang="0">
                  <a:pos x="18" y="0"/>
                </a:cxn>
                <a:cxn ang="0">
                  <a:pos x="10" y="21"/>
                </a:cxn>
                <a:cxn ang="0">
                  <a:pos x="7" y="31"/>
                </a:cxn>
                <a:cxn ang="0">
                  <a:pos x="0" y="48"/>
                </a:cxn>
              </a:cxnLst>
              <a:rect l="0" t="0" r="r" b="b"/>
              <a:pathLst>
                <a:path w="18" h="48">
                  <a:moveTo>
                    <a:pt x="18" y="0"/>
                  </a:moveTo>
                  <a:lnTo>
                    <a:pt x="10" y="21"/>
                  </a:lnTo>
                  <a:lnTo>
                    <a:pt x="7" y="31"/>
                  </a:lnTo>
                  <a:lnTo>
                    <a:pt x="0" y="48"/>
                  </a:lnTo>
                </a:path>
              </a:pathLst>
            </a:custGeom>
            <a:noFill/>
            <a:ln w="0">
              <a:solidFill>
                <a:srgbClr val="000000"/>
              </a:solidFill>
              <a:prstDash val="solid"/>
              <a:round/>
              <a:headEnd/>
              <a:tailEnd/>
            </a:ln>
          </p:spPr>
          <p:txBody>
            <a:bodyPr/>
            <a:lstStyle/>
            <a:p>
              <a:endParaRPr lang="en-GB"/>
            </a:p>
          </p:txBody>
        </p:sp>
        <p:sp>
          <p:nvSpPr>
            <p:cNvPr id="1241" name="Freeform 3119"/>
            <p:cNvSpPr>
              <a:spLocks/>
            </p:cNvSpPr>
            <p:nvPr/>
          </p:nvSpPr>
          <p:spPr bwMode="auto">
            <a:xfrm>
              <a:off x="4117" y="3101"/>
              <a:ext cx="39" cy="2"/>
            </a:xfrm>
            <a:custGeom>
              <a:avLst/>
              <a:gdLst/>
              <a:ahLst/>
              <a:cxnLst>
                <a:cxn ang="0">
                  <a:pos x="78" y="3"/>
                </a:cxn>
                <a:cxn ang="0">
                  <a:pos x="57" y="6"/>
                </a:cxn>
                <a:cxn ang="0">
                  <a:pos x="47" y="4"/>
                </a:cxn>
                <a:cxn ang="0">
                  <a:pos x="28" y="3"/>
                </a:cxn>
                <a:cxn ang="0">
                  <a:pos x="14" y="2"/>
                </a:cxn>
                <a:cxn ang="0">
                  <a:pos x="0" y="0"/>
                </a:cxn>
              </a:cxnLst>
              <a:rect l="0" t="0" r="r" b="b"/>
              <a:pathLst>
                <a:path w="78" h="6">
                  <a:moveTo>
                    <a:pt x="78" y="3"/>
                  </a:moveTo>
                  <a:lnTo>
                    <a:pt x="57" y="6"/>
                  </a:lnTo>
                  <a:lnTo>
                    <a:pt x="47" y="4"/>
                  </a:lnTo>
                  <a:lnTo>
                    <a:pt x="28" y="3"/>
                  </a:lnTo>
                  <a:lnTo>
                    <a:pt x="14" y="2"/>
                  </a:lnTo>
                  <a:lnTo>
                    <a:pt x="0" y="0"/>
                  </a:lnTo>
                </a:path>
              </a:pathLst>
            </a:custGeom>
            <a:noFill/>
            <a:ln w="0">
              <a:solidFill>
                <a:srgbClr val="000000"/>
              </a:solidFill>
              <a:prstDash val="solid"/>
              <a:round/>
              <a:headEnd/>
              <a:tailEnd/>
            </a:ln>
          </p:spPr>
          <p:txBody>
            <a:bodyPr/>
            <a:lstStyle/>
            <a:p>
              <a:endParaRPr lang="en-GB"/>
            </a:p>
          </p:txBody>
        </p:sp>
        <p:sp>
          <p:nvSpPr>
            <p:cNvPr id="1242" name="Freeform 3120"/>
            <p:cNvSpPr>
              <a:spLocks/>
            </p:cNvSpPr>
            <p:nvPr/>
          </p:nvSpPr>
          <p:spPr bwMode="auto">
            <a:xfrm>
              <a:off x="4080" y="3097"/>
              <a:ext cx="9" cy="23"/>
            </a:xfrm>
            <a:custGeom>
              <a:avLst/>
              <a:gdLst/>
              <a:ahLst/>
              <a:cxnLst>
                <a:cxn ang="0">
                  <a:pos x="0" y="0"/>
                </a:cxn>
                <a:cxn ang="0">
                  <a:pos x="10" y="23"/>
                </a:cxn>
                <a:cxn ang="0">
                  <a:pos x="10" y="24"/>
                </a:cxn>
                <a:cxn ang="0">
                  <a:pos x="17" y="44"/>
                </a:cxn>
              </a:cxnLst>
              <a:rect l="0" t="0" r="r" b="b"/>
              <a:pathLst>
                <a:path w="17" h="44">
                  <a:moveTo>
                    <a:pt x="0" y="0"/>
                  </a:moveTo>
                  <a:lnTo>
                    <a:pt x="10" y="23"/>
                  </a:lnTo>
                  <a:lnTo>
                    <a:pt x="10" y="24"/>
                  </a:lnTo>
                  <a:lnTo>
                    <a:pt x="17" y="44"/>
                  </a:lnTo>
                </a:path>
              </a:pathLst>
            </a:custGeom>
            <a:noFill/>
            <a:ln w="0">
              <a:solidFill>
                <a:srgbClr val="000000"/>
              </a:solidFill>
              <a:prstDash val="solid"/>
              <a:round/>
              <a:headEnd/>
              <a:tailEnd/>
            </a:ln>
          </p:spPr>
          <p:txBody>
            <a:bodyPr/>
            <a:lstStyle/>
            <a:p>
              <a:endParaRPr lang="en-GB"/>
            </a:p>
          </p:txBody>
        </p:sp>
        <p:sp>
          <p:nvSpPr>
            <p:cNvPr id="1243" name="Freeform 3121"/>
            <p:cNvSpPr>
              <a:spLocks/>
            </p:cNvSpPr>
            <p:nvPr/>
          </p:nvSpPr>
          <p:spPr bwMode="auto">
            <a:xfrm>
              <a:off x="4080" y="3097"/>
              <a:ext cx="37" cy="4"/>
            </a:xfrm>
            <a:custGeom>
              <a:avLst/>
              <a:gdLst/>
              <a:ahLst/>
              <a:cxnLst>
                <a:cxn ang="0">
                  <a:pos x="74" y="6"/>
                </a:cxn>
                <a:cxn ang="0">
                  <a:pos x="54" y="6"/>
                </a:cxn>
                <a:cxn ang="0">
                  <a:pos x="34" y="3"/>
                </a:cxn>
                <a:cxn ang="0">
                  <a:pos x="22" y="5"/>
                </a:cxn>
                <a:cxn ang="0">
                  <a:pos x="11" y="3"/>
                </a:cxn>
                <a:cxn ang="0">
                  <a:pos x="0" y="0"/>
                </a:cxn>
              </a:cxnLst>
              <a:rect l="0" t="0" r="r" b="b"/>
              <a:pathLst>
                <a:path w="74" h="6">
                  <a:moveTo>
                    <a:pt x="74" y="6"/>
                  </a:moveTo>
                  <a:lnTo>
                    <a:pt x="54" y="6"/>
                  </a:lnTo>
                  <a:lnTo>
                    <a:pt x="34" y="3"/>
                  </a:lnTo>
                  <a:lnTo>
                    <a:pt x="22" y="5"/>
                  </a:lnTo>
                  <a:lnTo>
                    <a:pt x="11" y="3"/>
                  </a:lnTo>
                  <a:lnTo>
                    <a:pt x="0" y="0"/>
                  </a:lnTo>
                </a:path>
              </a:pathLst>
            </a:custGeom>
            <a:noFill/>
            <a:ln w="0">
              <a:solidFill>
                <a:srgbClr val="000000"/>
              </a:solidFill>
              <a:prstDash val="solid"/>
              <a:round/>
              <a:headEnd/>
              <a:tailEnd/>
            </a:ln>
          </p:spPr>
          <p:txBody>
            <a:bodyPr/>
            <a:lstStyle/>
            <a:p>
              <a:endParaRPr lang="en-GB"/>
            </a:p>
          </p:txBody>
        </p:sp>
        <p:sp>
          <p:nvSpPr>
            <p:cNvPr id="1244" name="Freeform 3122"/>
            <p:cNvSpPr>
              <a:spLocks/>
            </p:cNvSpPr>
            <p:nvPr/>
          </p:nvSpPr>
          <p:spPr bwMode="auto">
            <a:xfrm>
              <a:off x="4063" y="3092"/>
              <a:ext cx="14" cy="28"/>
            </a:xfrm>
            <a:custGeom>
              <a:avLst/>
              <a:gdLst/>
              <a:ahLst/>
              <a:cxnLst>
                <a:cxn ang="0">
                  <a:pos x="0" y="0"/>
                </a:cxn>
                <a:cxn ang="0">
                  <a:pos x="9" y="20"/>
                </a:cxn>
                <a:cxn ang="0">
                  <a:pos x="12" y="27"/>
                </a:cxn>
                <a:cxn ang="0">
                  <a:pos x="27" y="56"/>
                </a:cxn>
              </a:cxnLst>
              <a:rect l="0" t="0" r="r" b="b"/>
              <a:pathLst>
                <a:path w="27" h="56">
                  <a:moveTo>
                    <a:pt x="0" y="0"/>
                  </a:moveTo>
                  <a:lnTo>
                    <a:pt x="9" y="20"/>
                  </a:lnTo>
                  <a:lnTo>
                    <a:pt x="12" y="27"/>
                  </a:lnTo>
                  <a:lnTo>
                    <a:pt x="27" y="56"/>
                  </a:lnTo>
                </a:path>
              </a:pathLst>
            </a:custGeom>
            <a:noFill/>
            <a:ln w="0">
              <a:solidFill>
                <a:srgbClr val="000000"/>
              </a:solidFill>
              <a:prstDash val="solid"/>
              <a:round/>
              <a:headEnd/>
              <a:tailEnd/>
            </a:ln>
          </p:spPr>
          <p:txBody>
            <a:bodyPr/>
            <a:lstStyle/>
            <a:p>
              <a:endParaRPr lang="en-GB"/>
            </a:p>
          </p:txBody>
        </p:sp>
        <p:sp>
          <p:nvSpPr>
            <p:cNvPr id="1245" name="Freeform 3123"/>
            <p:cNvSpPr>
              <a:spLocks/>
            </p:cNvSpPr>
            <p:nvPr/>
          </p:nvSpPr>
          <p:spPr bwMode="auto">
            <a:xfrm>
              <a:off x="4063" y="3092"/>
              <a:ext cx="17" cy="5"/>
            </a:xfrm>
            <a:custGeom>
              <a:avLst/>
              <a:gdLst/>
              <a:ahLst/>
              <a:cxnLst>
                <a:cxn ang="0">
                  <a:pos x="35" y="11"/>
                </a:cxn>
                <a:cxn ang="0">
                  <a:pos x="32" y="9"/>
                </a:cxn>
                <a:cxn ang="0">
                  <a:pos x="20" y="3"/>
                </a:cxn>
                <a:cxn ang="0">
                  <a:pos x="11" y="0"/>
                </a:cxn>
                <a:cxn ang="0">
                  <a:pos x="0" y="0"/>
                </a:cxn>
              </a:cxnLst>
              <a:rect l="0" t="0" r="r" b="b"/>
              <a:pathLst>
                <a:path w="35" h="11">
                  <a:moveTo>
                    <a:pt x="35" y="11"/>
                  </a:moveTo>
                  <a:lnTo>
                    <a:pt x="32" y="9"/>
                  </a:lnTo>
                  <a:lnTo>
                    <a:pt x="20" y="3"/>
                  </a:lnTo>
                  <a:lnTo>
                    <a:pt x="11" y="0"/>
                  </a:lnTo>
                  <a:lnTo>
                    <a:pt x="0" y="0"/>
                  </a:lnTo>
                </a:path>
              </a:pathLst>
            </a:custGeom>
            <a:noFill/>
            <a:ln w="0">
              <a:solidFill>
                <a:srgbClr val="000000"/>
              </a:solidFill>
              <a:prstDash val="solid"/>
              <a:round/>
              <a:headEnd/>
              <a:tailEnd/>
            </a:ln>
          </p:spPr>
          <p:txBody>
            <a:bodyPr/>
            <a:lstStyle/>
            <a:p>
              <a:endParaRPr lang="en-GB"/>
            </a:p>
          </p:txBody>
        </p:sp>
        <p:sp>
          <p:nvSpPr>
            <p:cNvPr id="1246" name="Freeform 3124"/>
            <p:cNvSpPr>
              <a:spLocks/>
            </p:cNvSpPr>
            <p:nvPr/>
          </p:nvSpPr>
          <p:spPr bwMode="auto">
            <a:xfrm>
              <a:off x="4025" y="3087"/>
              <a:ext cx="38" cy="5"/>
            </a:xfrm>
            <a:custGeom>
              <a:avLst/>
              <a:gdLst/>
              <a:ahLst/>
              <a:cxnLst>
                <a:cxn ang="0">
                  <a:pos x="77" y="10"/>
                </a:cxn>
                <a:cxn ang="0">
                  <a:pos x="71" y="6"/>
                </a:cxn>
                <a:cxn ang="0">
                  <a:pos x="60" y="4"/>
                </a:cxn>
                <a:cxn ang="0">
                  <a:pos x="50" y="4"/>
                </a:cxn>
                <a:cxn ang="0">
                  <a:pos x="39" y="3"/>
                </a:cxn>
                <a:cxn ang="0">
                  <a:pos x="33" y="1"/>
                </a:cxn>
                <a:cxn ang="0">
                  <a:pos x="33" y="1"/>
                </a:cxn>
                <a:cxn ang="0">
                  <a:pos x="30" y="1"/>
                </a:cxn>
                <a:cxn ang="0">
                  <a:pos x="21" y="0"/>
                </a:cxn>
                <a:cxn ang="0">
                  <a:pos x="11" y="3"/>
                </a:cxn>
                <a:cxn ang="0">
                  <a:pos x="7" y="3"/>
                </a:cxn>
                <a:cxn ang="0">
                  <a:pos x="7" y="3"/>
                </a:cxn>
                <a:cxn ang="0">
                  <a:pos x="0" y="1"/>
                </a:cxn>
              </a:cxnLst>
              <a:rect l="0" t="0" r="r" b="b"/>
              <a:pathLst>
                <a:path w="77" h="10">
                  <a:moveTo>
                    <a:pt x="77" y="10"/>
                  </a:moveTo>
                  <a:lnTo>
                    <a:pt x="71" y="6"/>
                  </a:lnTo>
                  <a:lnTo>
                    <a:pt x="60" y="4"/>
                  </a:lnTo>
                  <a:lnTo>
                    <a:pt x="50" y="4"/>
                  </a:lnTo>
                  <a:lnTo>
                    <a:pt x="39" y="3"/>
                  </a:lnTo>
                  <a:lnTo>
                    <a:pt x="33" y="1"/>
                  </a:lnTo>
                  <a:lnTo>
                    <a:pt x="33" y="1"/>
                  </a:lnTo>
                  <a:lnTo>
                    <a:pt x="30" y="1"/>
                  </a:lnTo>
                  <a:lnTo>
                    <a:pt x="21" y="0"/>
                  </a:lnTo>
                  <a:lnTo>
                    <a:pt x="11" y="3"/>
                  </a:lnTo>
                  <a:lnTo>
                    <a:pt x="7" y="3"/>
                  </a:lnTo>
                  <a:lnTo>
                    <a:pt x="7" y="3"/>
                  </a:lnTo>
                  <a:lnTo>
                    <a:pt x="0" y="1"/>
                  </a:lnTo>
                </a:path>
              </a:pathLst>
            </a:custGeom>
            <a:noFill/>
            <a:ln w="0">
              <a:solidFill>
                <a:srgbClr val="000000"/>
              </a:solidFill>
              <a:prstDash val="solid"/>
              <a:round/>
              <a:headEnd/>
              <a:tailEnd/>
            </a:ln>
          </p:spPr>
          <p:txBody>
            <a:bodyPr/>
            <a:lstStyle/>
            <a:p>
              <a:endParaRPr lang="en-GB"/>
            </a:p>
          </p:txBody>
        </p:sp>
        <p:sp>
          <p:nvSpPr>
            <p:cNvPr id="1247" name="Freeform 3125"/>
            <p:cNvSpPr>
              <a:spLocks/>
            </p:cNvSpPr>
            <p:nvPr/>
          </p:nvSpPr>
          <p:spPr bwMode="auto">
            <a:xfrm>
              <a:off x="4081" y="3131"/>
              <a:ext cx="27" cy="50"/>
            </a:xfrm>
            <a:custGeom>
              <a:avLst/>
              <a:gdLst/>
              <a:ahLst/>
              <a:cxnLst>
                <a:cxn ang="0">
                  <a:pos x="0" y="0"/>
                </a:cxn>
                <a:cxn ang="0">
                  <a:pos x="9" y="18"/>
                </a:cxn>
                <a:cxn ang="0">
                  <a:pos x="22" y="44"/>
                </a:cxn>
                <a:cxn ang="0">
                  <a:pos x="30" y="61"/>
                </a:cxn>
                <a:cxn ang="0">
                  <a:pos x="42" y="84"/>
                </a:cxn>
                <a:cxn ang="0">
                  <a:pos x="53" y="100"/>
                </a:cxn>
              </a:cxnLst>
              <a:rect l="0" t="0" r="r" b="b"/>
              <a:pathLst>
                <a:path w="53" h="100">
                  <a:moveTo>
                    <a:pt x="0" y="0"/>
                  </a:moveTo>
                  <a:lnTo>
                    <a:pt x="9" y="18"/>
                  </a:lnTo>
                  <a:lnTo>
                    <a:pt x="22" y="44"/>
                  </a:lnTo>
                  <a:lnTo>
                    <a:pt x="30" y="61"/>
                  </a:lnTo>
                  <a:lnTo>
                    <a:pt x="42" y="84"/>
                  </a:lnTo>
                  <a:lnTo>
                    <a:pt x="53" y="100"/>
                  </a:lnTo>
                </a:path>
              </a:pathLst>
            </a:custGeom>
            <a:noFill/>
            <a:ln w="0">
              <a:solidFill>
                <a:srgbClr val="000000"/>
              </a:solidFill>
              <a:prstDash val="solid"/>
              <a:round/>
              <a:headEnd/>
              <a:tailEnd/>
            </a:ln>
          </p:spPr>
          <p:txBody>
            <a:bodyPr/>
            <a:lstStyle/>
            <a:p>
              <a:endParaRPr lang="en-GB"/>
            </a:p>
          </p:txBody>
        </p:sp>
        <p:sp>
          <p:nvSpPr>
            <p:cNvPr id="1248" name="Line 3126"/>
            <p:cNvSpPr>
              <a:spLocks noChangeShapeType="1"/>
            </p:cNvSpPr>
            <p:nvPr/>
          </p:nvSpPr>
          <p:spPr bwMode="auto">
            <a:xfrm>
              <a:off x="4095" y="3133"/>
              <a:ext cx="1" cy="1"/>
            </a:xfrm>
            <a:prstGeom prst="line">
              <a:avLst/>
            </a:prstGeom>
            <a:noFill/>
            <a:ln w="0">
              <a:solidFill>
                <a:srgbClr val="000000"/>
              </a:solidFill>
              <a:round/>
              <a:headEnd/>
              <a:tailEnd/>
            </a:ln>
          </p:spPr>
          <p:txBody>
            <a:bodyPr/>
            <a:lstStyle/>
            <a:p>
              <a:endParaRPr lang="en-GB"/>
            </a:p>
          </p:txBody>
        </p:sp>
        <p:sp>
          <p:nvSpPr>
            <p:cNvPr id="1249" name="Freeform 3127"/>
            <p:cNvSpPr>
              <a:spLocks/>
            </p:cNvSpPr>
            <p:nvPr/>
          </p:nvSpPr>
          <p:spPr bwMode="auto">
            <a:xfrm>
              <a:off x="4081" y="3131"/>
              <a:ext cx="4" cy="1"/>
            </a:xfrm>
            <a:custGeom>
              <a:avLst/>
              <a:gdLst/>
              <a:ahLst/>
              <a:cxnLst>
                <a:cxn ang="0">
                  <a:pos x="0" y="0"/>
                </a:cxn>
                <a:cxn ang="0">
                  <a:pos x="1" y="0"/>
                </a:cxn>
                <a:cxn ang="0">
                  <a:pos x="8" y="0"/>
                </a:cxn>
              </a:cxnLst>
              <a:rect l="0" t="0" r="r" b="b"/>
              <a:pathLst>
                <a:path w="8">
                  <a:moveTo>
                    <a:pt x="0" y="0"/>
                  </a:moveTo>
                  <a:lnTo>
                    <a:pt x="1" y="0"/>
                  </a:lnTo>
                  <a:lnTo>
                    <a:pt x="8" y="0"/>
                  </a:lnTo>
                </a:path>
              </a:pathLst>
            </a:custGeom>
            <a:noFill/>
            <a:ln w="0">
              <a:solidFill>
                <a:srgbClr val="000000"/>
              </a:solidFill>
              <a:prstDash val="solid"/>
              <a:round/>
              <a:headEnd/>
              <a:tailEnd/>
            </a:ln>
          </p:spPr>
          <p:txBody>
            <a:bodyPr/>
            <a:lstStyle/>
            <a:p>
              <a:endParaRPr lang="en-GB"/>
            </a:p>
          </p:txBody>
        </p:sp>
        <p:sp>
          <p:nvSpPr>
            <p:cNvPr id="1250" name="Line 3128"/>
            <p:cNvSpPr>
              <a:spLocks noChangeShapeType="1"/>
            </p:cNvSpPr>
            <p:nvPr/>
          </p:nvSpPr>
          <p:spPr bwMode="auto">
            <a:xfrm flipV="1">
              <a:off x="3989" y="3102"/>
              <a:ext cx="2" cy="6"/>
            </a:xfrm>
            <a:prstGeom prst="line">
              <a:avLst/>
            </a:prstGeom>
            <a:noFill/>
            <a:ln w="0">
              <a:solidFill>
                <a:srgbClr val="000000"/>
              </a:solidFill>
              <a:round/>
              <a:headEnd/>
              <a:tailEnd/>
            </a:ln>
          </p:spPr>
          <p:txBody>
            <a:bodyPr/>
            <a:lstStyle/>
            <a:p>
              <a:endParaRPr lang="en-GB"/>
            </a:p>
          </p:txBody>
        </p:sp>
        <p:sp>
          <p:nvSpPr>
            <p:cNvPr id="1251" name="Line 3129"/>
            <p:cNvSpPr>
              <a:spLocks noChangeShapeType="1"/>
            </p:cNvSpPr>
            <p:nvPr/>
          </p:nvSpPr>
          <p:spPr bwMode="auto">
            <a:xfrm>
              <a:off x="4031" y="3125"/>
              <a:ext cx="1" cy="5"/>
            </a:xfrm>
            <a:prstGeom prst="line">
              <a:avLst/>
            </a:prstGeom>
            <a:noFill/>
            <a:ln w="0">
              <a:solidFill>
                <a:srgbClr val="000000"/>
              </a:solidFill>
              <a:round/>
              <a:headEnd/>
              <a:tailEnd/>
            </a:ln>
          </p:spPr>
          <p:txBody>
            <a:bodyPr/>
            <a:lstStyle/>
            <a:p>
              <a:endParaRPr lang="en-GB"/>
            </a:p>
          </p:txBody>
        </p:sp>
        <p:sp>
          <p:nvSpPr>
            <p:cNvPr id="1252" name="Freeform 3130"/>
            <p:cNvSpPr>
              <a:spLocks/>
            </p:cNvSpPr>
            <p:nvPr/>
          </p:nvSpPr>
          <p:spPr bwMode="auto">
            <a:xfrm>
              <a:off x="3989" y="3108"/>
              <a:ext cx="29" cy="16"/>
            </a:xfrm>
            <a:custGeom>
              <a:avLst/>
              <a:gdLst/>
              <a:ahLst/>
              <a:cxnLst>
                <a:cxn ang="0">
                  <a:pos x="0" y="0"/>
                </a:cxn>
                <a:cxn ang="0">
                  <a:pos x="10" y="3"/>
                </a:cxn>
                <a:cxn ang="0">
                  <a:pos x="18" y="7"/>
                </a:cxn>
                <a:cxn ang="0">
                  <a:pos x="27" y="11"/>
                </a:cxn>
                <a:cxn ang="0">
                  <a:pos x="32" y="16"/>
                </a:cxn>
                <a:cxn ang="0">
                  <a:pos x="40" y="22"/>
                </a:cxn>
                <a:cxn ang="0">
                  <a:pos x="50" y="30"/>
                </a:cxn>
                <a:cxn ang="0">
                  <a:pos x="57" y="32"/>
                </a:cxn>
              </a:cxnLst>
              <a:rect l="0" t="0" r="r" b="b"/>
              <a:pathLst>
                <a:path w="57" h="32">
                  <a:moveTo>
                    <a:pt x="0" y="0"/>
                  </a:moveTo>
                  <a:lnTo>
                    <a:pt x="10" y="3"/>
                  </a:lnTo>
                  <a:lnTo>
                    <a:pt x="18" y="7"/>
                  </a:lnTo>
                  <a:lnTo>
                    <a:pt x="27" y="11"/>
                  </a:lnTo>
                  <a:lnTo>
                    <a:pt x="32" y="16"/>
                  </a:lnTo>
                  <a:lnTo>
                    <a:pt x="40" y="22"/>
                  </a:lnTo>
                  <a:lnTo>
                    <a:pt x="50" y="30"/>
                  </a:lnTo>
                  <a:lnTo>
                    <a:pt x="57" y="32"/>
                  </a:lnTo>
                </a:path>
              </a:pathLst>
            </a:custGeom>
            <a:noFill/>
            <a:ln w="0">
              <a:solidFill>
                <a:srgbClr val="000000"/>
              </a:solidFill>
              <a:prstDash val="solid"/>
              <a:round/>
              <a:headEnd/>
              <a:tailEnd/>
            </a:ln>
          </p:spPr>
          <p:txBody>
            <a:bodyPr/>
            <a:lstStyle/>
            <a:p>
              <a:endParaRPr lang="en-GB"/>
            </a:p>
          </p:txBody>
        </p:sp>
        <p:sp>
          <p:nvSpPr>
            <p:cNvPr id="1253" name="Line 3131"/>
            <p:cNvSpPr>
              <a:spLocks noChangeShapeType="1"/>
            </p:cNvSpPr>
            <p:nvPr/>
          </p:nvSpPr>
          <p:spPr bwMode="auto">
            <a:xfrm>
              <a:off x="4032" y="3130"/>
              <a:ext cx="2" cy="7"/>
            </a:xfrm>
            <a:prstGeom prst="line">
              <a:avLst/>
            </a:prstGeom>
            <a:noFill/>
            <a:ln w="0">
              <a:solidFill>
                <a:srgbClr val="000000"/>
              </a:solidFill>
              <a:round/>
              <a:headEnd/>
              <a:tailEnd/>
            </a:ln>
          </p:spPr>
          <p:txBody>
            <a:bodyPr/>
            <a:lstStyle/>
            <a:p>
              <a:endParaRPr lang="en-GB"/>
            </a:p>
          </p:txBody>
        </p:sp>
        <p:sp>
          <p:nvSpPr>
            <p:cNvPr id="1254" name="Line 3132"/>
            <p:cNvSpPr>
              <a:spLocks noChangeShapeType="1"/>
            </p:cNvSpPr>
            <p:nvPr/>
          </p:nvSpPr>
          <p:spPr bwMode="auto">
            <a:xfrm>
              <a:off x="4080" y="3128"/>
              <a:ext cx="1" cy="2"/>
            </a:xfrm>
            <a:prstGeom prst="line">
              <a:avLst/>
            </a:prstGeom>
            <a:noFill/>
            <a:ln w="0">
              <a:solidFill>
                <a:srgbClr val="000000"/>
              </a:solidFill>
              <a:round/>
              <a:headEnd/>
              <a:tailEnd/>
            </a:ln>
          </p:spPr>
          <p:txBody>
            <a:bodyPr/>
            <a:lstStyle/>
            <a:p>
              <a:endParaRPr lang="en-GB"/>
            </a:p>
          </p:txBody>
        </p:sp>
        <p:sp>
          <p:nvSpPr>
            <p:cNvPr id="1255" name="Freeform 3133"/>
            <p:cNvSpPr>
              <a:spLocks/>
            </p:cNvSpPr>
            <p:nvPr/>
          </p:nvSpPr>
          <p:spPr bwMode="auto">
            <a:xfrm>
              <a:off x="4032" y="3130"/>
              <a:ext cx="34" cy="3"/>
            </a:xfrm>
            <a:custGeom>
              <a:avLst/>
              <a:gdLst/>
              <a:ahLst/>
              <a:cxnLst>
                <a:cxn ang="0">
                  <a:pos x="0" y="0"/>
                </a:cxn>
                <a:cxn ang="0">
                  <a:pos x="11" y="3"/>
                </a:cxn>
                <a:cxn ang="0">
                  <a:pos x="23" y="4"/>
                </a:cxn>
                <a:cxn ang="0">
                  <a:pos x="29" y="4"/>
                </a:cxn>
                <a:cxn ang="0">
                  <a:pos x="35" y="5"/>
                </a:cxn>
                <a:cxn ang="0">
                  <a:pos x="45" y="3"/>
                </a:cxn>
                <a:cxn ang="0">
                  <a:pos x="58" y="2"/>
                </a:cxn>
                <a:cxn ang="0">
                  <a:pos x="68" y="1"/>
                </a:cxn>
              </a:cxnLst>
              <a:rect l="0" t="0" r="r" b="b"/>
              <a:pathLst>
                <a:path w="68" h="5">
                  <a:moveTo>
                    <a:pt x="0" y="0"/>
                  </a:moveTo>
                  <a:lnTo>
                    <a:pt x="11" y="3"/>
                  </a:lnTo>
                  <a:lnTo>
                    <a:pt x="23" y="4"/>
                  </a:lnTo>
                  <a:lnTo>
                    <a:pt x="29" y="4"/>
                  </a:lnTo>
                  <a:lnTo>
                    <a:pt x="35" y="5"/>
                  </a:lnTo>
                  <a:lnTo>
                    <a:pt x="45" y="3"/>
                  </a:lnTo>
                  <a:lnTo>
                    <a:pt x="58" y="2"/>
                  </a:lnTo>
                  <a:lnTo>
                    <a:pt x="68" y="1"/>
                  </a:lnTo>
                </a:path>
              </a:pathLst>
            </a:custGeom>
            <a:noFill/>
            <a:ln w="0">
              <a:solidFill>
                <a:srgbClr val="000000"/>
              </a:solidFill>
              <a:prstDash val="solid"/>
              <a:round/>
              <a:headEnd/>
              <a:tailEnd/>
            </a:ln>
          </p:spPr>
          <p:txBody>
            <a:bodyPr/>
            <a:lstStyle/>
            <a:p>
              <a:endParaRPr lang="en-GB"/>
            </a:p>
          </p:txBody>
        </p:sp>
        <p:sp>
          <p:nvSpPr>
            <p:cNvPr id="1256" name="Freeform 3134"/>
            <p:cNvSpPr>
              <a:spLocks/>
            </p:cNvSpPr>
            <p:nvPr/>
          </p:nvSpPr>
          <p:spPr bwMode="auto">
            <a:xfrm>
              <a:off x="4286" y="3107"/>
              <a:ext cx="4" cy="12"/>
            </a:xfrm>
            <a:custGeom>
              <a:avLst/>
              <a:gdLst/>
              <a:ahLst/>
              <a:cxnLst>
                <a:cxn ang="0">
                  <a:pos x="7" y="0"/>
                </a:cxn>
                <a:cxn ang="0">
                  <a:pos x="6" y="6"/>
                </a:cxn>
                <a:cxn ang="0">
                  <a:pos x="1" y="21"/>
                </a:cxn>
                <a:cxn ang="0">
                  <a:pos x="0" y="23"/>
                </a:cxn>
              </a:cxnLst>
              <a:rect l="0" t="0" r="r" b="b"/>
              <a:pathLst>
                <a:path w="7" h="23">
                  <a:moveTo>
                    <a:pt x="7" y="0"/>
                  </a:moveTo>
                  <a:lnTo>
                    <a:pt x="6" y="6"/>
                  </a:lnTo>
                  <a:lnTo>
                    <a:pt x="1" y="21"/>
                  </a:lnTo>
                  <a:lnTo>
                    <a:pt x="0" y="23"/>
                  </a:lnTo>
                </a:path>
              </a:pathLst>
            </a:custGeom>
            <a:noFill/>
            <a:ln w="0">
              <a:solidFill>
                <a:srgbClr val="000000"/>
              </a:solidFill>
              <a:prstDash val="solid"/>
              <a:round/>
              <a:headEnd/>
              <a:tailEnd/>
            </a:ln>
          </p:spPr>
          <p:txBody>
            <a:bodyPr/>
            <a:lstStyle/>
            <a:p>
              <a:endParaRPr lang="en-GB"/>
            </a:p>
          </p:txBody>
        </p:sp>
        <p:sp>
          <p:nvSpPr>
            <p:cNvPr id="1257" name="Line 3135"/>
            <p:cNvSpPr>
              <a:spLocks noChangeShapeType="1"/>
            </p:cNvSpPr>
            <p:nvPr/>
          </p:nvSpPr>
          <p:spPr bwMode="auto">
            <a:xfrm>
              <a:off x="4290" y="3107"/>
              <a:ext cx="1" cy="1"/>
            </a:xfrm>
            <a:prstGeom prst="line">
              <a:avLst/>
            </a:prstGeom>
            <a:noFill/>
            <a:ln w="0">
              <a:solidFill>
                <a:srgbClr val="000000"/>
              </a:solidFill>
              <a:round/>
              <a:headEnd/>
              <a:tailEnd/>
            </a:ln>
          </p:spPr>
          <p:txBody>
            <a:bodyPr/>
            <a:lstStyle/>
            <a:p>
              <a:endParaRPr lang="en-GB"/>
            </a:p>
          </p:txBody>
        </p:sp>
        <p:sp>
          <p:nvSpPr>
            <p:cNvPr id="1258" name="Freeform 3136"/>
            <p:cNvSpPr>
              <a:spLocks/>
            </p:cNvSpPr>
            <p:nvPr/>
          </p:nvSpPr>
          <p:spPr bwMode="auto">
            <a:xfrm>
              <a:off x="4285" y="3106"/>
              <a:ext cx="66" cy="38"/>
            </a:xfrm>
            <a:custGeom>
              <a:avLst/>
              <a:gdLst/>
              <a:ahLst/>
              <a:cxnLst>
                <a:cxn ang="0">
                  <a:pos x="132" y="0"/>
                </a:cxn>
                <a:cxn ang="0">
                  <a:pos x="124" y="7"/>
                </a:cxn>
                <a:cxn ang="0">
                  <a:pos x="86" y="39"/>
                </a:cxn>
                <a:cxn ang="0">
                  <a:pos x="58" y="57"/>
                </a:cxn>
                <a:cxn ang="0">
                  <a:pos x="42" y="67"/>
                </a:cxn>
                <a:cxn ang="0">
                  <a:pos x="23" y="73"/>
                </a:cxn>
                <a:cxn ang="0">
                  <a:pos x="15" y="73"/>
                </a:cxn>
                <a:cxn ang="0">
                  <a:pos x="0" y="76"/>
                </a:cxn>
              </a:cxnLst>
              <a:rect l="0" t="0" r="r" b="b"/>
              <a:pathLst>
                <a:path w="132" h="76">
                  <a:moveTo>
                    <a:pt x="132" y="0"/>
                  </a:moveTo>
                  <a:lnTo>
                    <a:pt x="124" y="7"/>
                  </a:lnTo>
                  <a:lnTo>
                    <a:pt x="86" y="39"/>
                  </a:lnTo>
                  <a:lnTo>
                    <a:pt x="58" y="57"/>
                  </a:lnTo>
                  <a:lnTo>
                    <a:pt x="42" y="67"/>
                  </a:lnTo>
                  <a:lnTo>
                    <a:pt x="23" y="73"/>
                  </a:lnTo>
                  <a:lnTo>
                    <a:pt x="15" y="73"/>
                  </a:lnTo>
                  <a:lnTo>
                    <a:pt x="0" y="76"/>
                  </a:lnTo>
                </a:path>
              </a:pathLst>
            </a:custGeom>
            <a:noFill/>
            <a:ln w="0">
              <a:solidFill>
                <a:srgbClr val="000000"/>
              </a:solidFill>
              <a:prstDash val="solid"/>
              <a:round/>
              <a:headEnd/>
              <a:tailEnd/>
            </a:ln>
          </p:spPr>
          <p:txBody>
            <a:bodyPr/>
            <a:lstStyle/>
            <a:p>
              <a:endParaRPr lang="en-GB"/>
            </a:p>
          </p:txBody>
        </p:sp>
        <p:sp>
          <p:nvSpPr>
            <p:cNvPr id="1259" name="Freeform 3137"/>
            <p:cNvSpPr>
              <a:spLocks/>
            </p:cNvSpPr>
            <p:nvPr/>
          </p:nvSpPr>
          <p:spPr bwMode="auto">
            <a:xfrm>
              <a:off x="4290" y="3101"/>
              <a:ext cx="61" cy="6"/>
            </a:xfrm>
            <a:custGeom>
              <a:avLst/>
              <a:gdLst/>
              <a:ahLst/>
              <a:cxnLst>
                <a:cxn ang="0">
                  <a:pos x="0" y="11"/>
                </a:cxn>
                <a:cxn ang="0">
                  <a:pos x="14" y="6"/>
                </a:cxn>
                <a:cxn ang="0">
                  <a:pos x="26" y="5"/>
                </a:cxn>
                <a:cxn ang="0">
                  <a:pos x="43" y="4"/>
                </a:cxn>
                <a:cxn ang="0">
                  <a:pos x="67" y="2"/>
                </a:cxn>
                <a:cxn ang="0">
                  <a:pos x="82" y="0"/>
                </a:cxn>
                <a:cxn ang="0">
                  <a:pos x="106" y="3"/>
                </a:cxn>
                <a:cxn ang="0">
                  <a:pos x="123" y="8"/>
                </a:cxn>
              </a:cxnLst>
              <a:rect l="0" t="0" r="r" b="b"/>
              <a:pathLst>
                <a:path w="123" h="11">
                  <a:moveTo>
                    <a:pt x="0" y="11"/>
                  </a:moveTo>
                  <a:lnTo>
                    <a:pt x="14" y="6"/>
                  </a:lnTo>
                  <a:lnTo>
                    <a:pt x="26" y="5"/>
                  </a:lnTo>
                  <a:lnTo>
                    <a:pt x="43" y="4"/>
                  </a:lnTo>
                  <a:lnTo>
                    <a:pt x="67" y="2"/>
                  </a:lnTo>
                  <a:lnTo>
                    <a:pt x="82" y="0"/>
                  </a:lnTo>
                  <a:lnTo>
                    <a:pt x="106" y="3"/>
                  </a:lnTo>
                  <a:lnTo>
                    <a:pt x="123" y="8"/>
                  </a:lnTo>
                </a:path>
              </a:pathLst>
            </a:custGeom>
            <a:noFill/>
            <a:ln w="0">
              <a:solidFill>
                <a:srgbClr val="000000"/>
              </a:solidFill>
              <a:prstDash val="solid"/>
              <a:round/>
              <a:headEnd/>
              <a:tailEnd/>
            </a:ln>
          </p:spPr>
          <p:txBody>
            <a:bodyPr/>
            <a:lstStyle/>
            <a:p>
              <a:endParaRPr lang="en-GB"/>
            </a:p>
          </p:txBody>
        </p:sp>
        <p:sp>
          <p:nvSpPr>
            <p:cNvPr id="1260" name="Line 3138"/>
            <p:cNvSpPr>
              <a:spLocks noChangeShapeType="1"/>
            </p:cNvSpPr>
            <p:nvPr/>
          </p:nvSpPr>
          <p:spPr bwMode="auto">
            <a:xfrm flipH="1">
              <a:off x="4258" y="3156"/>
              <a:ext cx="5" cy="5"/>
            </a:xfrm>
            <a:prstGeom prst="line">
              <a:avLst/>
            </a:prstGeom>
            <a:noFill/>
            <a:ln w="0">
              <a:solidFill>
                <a:srgbClr val="000000"/>
              </a:solidFill>
              <a:round/>
              <a:headEnd/>
              <a:tailEnd/>
            </a:ln>
          </p:spPr>
          <p:txBody>
            <a:bodyPr/>
            <a:lstStyle/>
            <a:p>
              <a:endParaRPr lang="en-GB"/>
            </a:p>
          </p:txBody>
        </p:sp>
        <p:sp>
          <p:nvSpPr>
            <p:cNvPr id="1261" name="Line 3139"/>
            <p:cNvSpPr>
              <a:spLocks noChangeShapeType="1"/>
            </p:cNvSpPr>
            <p:nvPr/>
          </p:nvSpPr>
          <p:spPr bwMode="auto">
            <a:xfrm>
              <a:off x="4263" y="3155"/>
              <a:ext cx="1" cy="1"/>
            </a:xfrm>
            <a:prstGeom prst="line">
              <a:avLst/>
            </a:prstGeom>
            <a:noFill/>
            <a:ln w="0">
              <a:solidFill>
                <a:srgbClr val="000000"/>
              </a:solidFill>
              <a:round/>
              <a:headEnd/>
              <a:tailEnd/>
            </a:ln>
          </p:spPr>
          <p:txBody>
            <a:bodyPr/>
            <a:lstStyle/>
            <a:p>
              <a:endParaRPr lang="en-GB"/>
            </a:p>
          </p:txBody>
        </p:sp>
        <p:sp>
          <p:nvSpPr>
            <p:cNvPr id="1262" name="Line 3140"/>
            <p:cNvSpPr>
              <a:spLocks noChangeShapeType="1"/>
            </p:cNvSpPr>
            <p:nvPr/>
          </p:nvSpPr>
          <p:spPr bwMode="auto">
            <a:xfrm flipV="1">
              <a:off x="4233" y="3137"/>
              <a:ext cx="15" cy="22"/>
            </a:xfrm>
            <a:prstGeom prst="line">
              <a:avLst/>
            </a:prstGeom>
            <a:noFill/>
            <a:ln w="0">
              <a:solidFill>
                <a:srgbClr val="000000"/>
              </a:solidFill>
              <a:round/>
              <a:headEnd/>
              <a:tailEnd/>
            </a:ln>
          </p:spPr>
          <p:txBody>
            <a:bodyPr/>
            <a:lstStyle/>
            <a:p>
              <a:endParaRPr lang="en-GB"/>
            </a:p>
          </p:txBody>
        </p:sp>
        <p:sp>
          <p:nvSpPr>
            <p:cNvPr id="1263" name="Freeform 3141"/>
            <p:cNvSpPr>
              <a:spLocks/>
            </p:cNvSpPr>
            <p:nvPr/>
          </p:nvSpPr>
          <p:spPr bwMode="auto">
            <a:xfrm>
              <a:off x="4233" y="3156"/>
              <a:ext cx="30" cy="3"/>
            </a:xfrm>
            <a:custGeom>
              <a:avLst/>
              <a:gdLst/>
              <a:ahLst/>
              <a:cxnLst>
                <a:cxn ang="0">
                  <a:pos x="59" y="0"/>
                </a:cxn>
                <a:cxn ang="0">
                  <a:pos x="41" y="2"/>
                </a:cxn>
                <a:cxn ang="0">
                  <a:pos x="30" y="2"/>
                </a:cxn>
                <a:cxn ang="0">
                  <a:pos x="0" y="5"/>
                </a:cxn>
              </a:cxnLst>
              <a:rect l="0" t="0" r="r" b="b"/>
              <a:pathLst>
                <a:path w="59" h="5">
                  <a:moveTo>
                    <a:pt x="59" y="0"/>
                  </a:moveTo>
                  <a:lnTo>
                    <a:pt x="41" y="2"/>
                  </a:lnTo>
                  <a:lnTo>
                    <a:pt x="30" y="2"/>
                  </a:lnTo>
                  <a:lnTo>
                    <a:pt x="0" y="5"/>
                  </a:lnTo>
                </a:path>
              </a:pathLst>
            </a:custGeom>
            <a:noFill/>
            <a:ln w="0">
              <a:solidFill>
                <a:srgbClr val="000000"/>
              </a:solidFill>
              <a:prstDash val="solid"/>
              <a:round/>
              <a:headEnd/>
              <a:tailEnd/>
            </a:ln>
          </p:spPr>
          <p:txBody>
            <a:bodyPr/>
            <a:lstStyle/>
            <a:p>
              <a:endParaRPr lang="en-GB"/>
            </a:p>
          </p:txBody>
        </p:sp>
        <p:sp>
          <p:nvSpPr>
            <p:cNvPr id="1264" name="Freeform 3142"/>
            <p:cNvSpPr>
              <a:spLocks/>
            </p:cNvSpPr>
            <p:nvPr/>
          </p:nvSpPr>
          <p:spPr bwMode="auto">
            <a:xfrm>
              <a:off x="4096" y="3137"/>
              <a:ext cx="4" cy="11"/>
            </a:xfrm>
            <a:custGeom>
              <a:avLst/>
              <a:gdLst/>
              <a:ahLst/>
              <a:cxnLst>
                <a:cxn ang="0">
                  <a:pos x="0" y="0"/>
                </a:cxn>
                <a:cxn ang="0">
                  <a:pos x="7" y="17"/>
                </a:cxn>
                <a:cxn ang="0">
                  <a:pos x="9" y="23"/>
                </a:cxn>
              </a:cxnLst>
              <a:rect l="0" t="0" r="r" b="b"/>
              <a:pathLst>
                <a:path w="9" h="23">
                  <a:moveTo>
                    <a:pt x="0" y="0"/>
                  </a:moveTo>
                  <a:lnTo>
                    <a:pt x="7" y="17"/>
                  </a:lnTo>
                  <a:lnTo>
                    <a:pt x="9" y="23"/>
                  </a:lnTo>
                </a:path>
              </a:pathLst>
            </a:custGeom>
            <a:noFill/>
            <a:ln w="0">
              <a:solidFill>
                <a:srgbClr val="000000"/>
              </a:solidFill>
              <a:prstDash val="solid"/>
              <a:round/>
              <a:headEnd/>
              <a:tailEnd/>
            </a:ln>
          </p:spPr>
          <p:txBody>
            <a:bodyPr/>
            <a:lstStyle/>
            <a:p>
              <a:endParaRPr lang="en-GB"/>
            </a:p>
          </p:txBody>
        </p:sp>
        <p:sp>
          <p:nvSpPr>
            <p:cNvPr id="1265" name="Line 3143"/>
            <p:cNvSpPr>
              <a:spLocks noChangeShapeType="1"/>
            </p:cNvSpPr>
            <p:nvPr/>
          </p:nvSpPr>
          <p:spPr bwMode="auto">
            <a:xfrm>
              <a:off x="4096" y="3137"/>
              <a:ext cx="9" cy="1"/>
            </a:xfrm>
            <a:prstGeom prst="line">
              <a:avLst/>
            </a:prstGeom>
            <a:noFill/>
            <a:ln w="0">
              <a:solidFill>
                <a:srgbClr val="000000"/>
              </a:solidFill>
              <a:round/>
              <a:headEnd/>
              <a:tailEnd/>
            </a:ln>
          </p:spPr>
          <p:txBody>
            <a:bodyPr/>
            <a:lstStyle/>
            <a:p>
              <a:endParaRPr lang="en-GB"/>
            </a:p>
          </p:txBody>
        </p:sp>
        <p:sp>
          <p:nvSpPr>
            <p:cNvPr id="1266" name="Line 3144"/>
            <p:cNvSpPr>
              <a:spLocks noChangeShapeType="1"/>
            </p:cNvSpPr>
            <p:nvPr/>
          </p:nvSpPr>
          <p:spPr bwMode="auto">
            <a:xfrm>
              <a:off x="4089" y="3120"/>
              <a:ext cx="2" cy="3"/>
            </a:xfrm>
            <a:prstGeom prst="line">
              <a:avLst/>
            </a:prstGeom>
            <a:noFill/>
            <a:ln w="0">
              <a:solidFill>
                <a:srgbClr val="000000"/>
              </a:solidFill>
              <a:round/>
              <a:headEnd/>
              <a:tailEnd/>
            </a:ln>
          </p:spPr>
          <p:txBody>
            <a:bodyPr/>
            <a:lstStyle/>
            <a:p>
              <a:endParaRPr lang="en-GB"/>
            </a:p>
          </p:txBody>
        </p:sp>
        <p:sp>
          <p:nvSpPr>
            <p:cNvPr id="1267" name="Line 3145"/>
            <p:cNvSpPr>
              <a:spLocks noChangeShapeType="1"/>
            </p:cNvSpPr>
            <p:nvPr/>
          </p:nvSpPr>
          <p:spPr bwMode="auto">
            <a:xfrm>
              <a:off x="4089" y="3120"/>
              <a:ext cx="1" cy="1"/>
            </a:xfrm>
            <a:prstGeom prst="line">
              <a:avLst/>
            </a:prstGeom>
            <a:noFill/>
            <a:ln w="0">
              <a:solidFill>
                <a:srgbClr val="000000"/>
              </a:solidFill>
              <a:round/>
              <a:headEnd/>
              <a:tailEnd/>
            </a:ln>
          </p:spPr>
          <p:txBody>
            <a:bodyPr/>
            <a:lstStyle/>
            <a:p>
              <a:endParaRPr lang="en-GB"/>
            </a:p>
          </p:txBody>
        </p:sp>
        <p:sp>
          <p:nvSpPr>
            <p:cNvPr id="1268" name="Freeform 3146"/>
            <p:cNvSpPr>
              <a:spLocks/>
            </p:cNvSpPr>
            <p:nvPr/>
          </p:nvSpPr>
          <p:spPr bwMode="auto">
            <a:xfrm>
              <a:off x="4077" y="3120"/>
              <a:ext cx="3" cy="8"/>
            </a:xfrm>
            <a:custGeom>
              <a:avLst/>
              <a:gdLst/>
              <a:ahLst/>
              <a:cxnLst>
                <a:cxn ang="0">
                  <a:pos x="0" y="0"/>
                </a:cxn>
                <a:cxn ang="0">
                  <a:pos x="1" y="4"/>
                </a:cxn>
                <a:cxn ang="0">
                  <a:pos x="7" y="17"/>
                </a:cxn>
              </a:cxnLst>
              <a:rect l="0" t="0" r="r" b="b"/>
              <a:pathLst>
                <a:path w="7" h="17">
                  <a:moveTo>
                    <a:pt x="0" y="0"/>
                  </a:moveTo>
                  <a:lnTo>
                    <a:pt x="1" y="4"/>
                  </a:lnTo>
                  <a:lnTo>
                    <a:pt x="7" y="17"/>
                  </a:lnTo>
                </a:path>
              </a:pathLst>
            </a:custGeom>
            <a:noFill/>
            <a:ln w="0">
              <a:solidFill>
                <a:srgbClr val="000000"/>
              </a:solidFill>
              <a:prstDash val="solid"/>
              <a:round/>
              <a:headEnd/>
              <a:tailEnd/>
            </a:ln>
          </p:spPr>
          <p:txBody>
            <a:bodyPr/>
            <a:lstStyle/>
            <a:p>
              <a:endParaRPr lang="en-GB"/>
            </a:p>
          </p:txBody>
        </p:sp>
        <p:sp>
          <p:nvSpPr>
            <p:cNvPr id="1269" name="Freeform 3147"/>
            <p:cNvSpPr>
              <a:spLocks/>
            </p:cNvSpPr>
            <p:nvPr/>
          </p:nvSpPr>
          <p:spPr bwMode="auto">
            <a:xfrm>
              <a:off x="4077" y="3120"/>
              <a:ext cx="12" cy="1"/>
            </a:xfrm>
            <a:custGeom>
              <a:avLst/>
              <a:gdLst/>
              <a:ahLst/>
              <a:cxnLst>
                <a:cxn ang="0">
                  <a:pos x="25" y="0"/>
                </a:cxn>
                <a:cxn ang="0">
                  <a:pos x="18" y="0"/>
                </a:cxn>
                <a:cxn ang="0">
                  <a:pos x="8" y="1"/>
                </a:cxn>
                <a:cxn ang="0">
                  <a:pos x="1" y="1"/>
                </a:cxn>
                <a:cxn ang="0">
                  <a:pos x="0" y="1"/>
                </a:cxn>
              </a:cxnLst>
              <a:rect l="0" t="0" r="r" b="b"/>
              <a:pathLst>
                <a:path w="25" h="1">
                  <a:moveTo>
                    <a:pt x="25" y="0"/>
                  </a:moveTo>
                  <a:lnTo>
                    <a:pt x="18" y="0"/>
                  </a:lnTo>
                  <a:lnTo>
                    <a:pt x="8" y="1"/>
                  </a:lnTo>
                  <a:lnTo>
                    <a:pt x="1" y="1"/>
                  </a:lnTo>
                  <a:lnTo>
                    <a:pt x="0" y="1"/>
                  </a:lnTo>
                </a:path>
              </a:pathLst>
            </a:custGeom>
            <a:noFill/>
            <a:ln w="0">
              <a:solidFill>
                <a:srgbClr val="000000"/>
              </a:solidFill>
              <a:prstDash val="solid"/>
              <a:round/>
              <a:headEnd/>
              <a:tailEnd/>
            </a:ln>
          </p:spPr>
          <p:txBody>
            <a:bodyPr/>
            <a:lstStyle/>
            <a:p>
              <a:endParaRPr lang="en-GB"/>
            </a:p>
          </p:txBody>
        </p:sp>
        <p:sp>
          <p:nvSpPr>
            <p:cNvPr id="1270" name="Line 3148"/>
            <p:cNvSpPr>
              <a:spLocks noChangeShapeType="1"/>
            </p:cNvSpPr>
            <p:nvPr/>
          </p:nvSpPr>
          <p:spPr bwMode="auto">
            <a:xfrm>
              <a:off x="4029" y="3118"/>
              <a:ext cx="2" cy="7"/>
            </a:xfrm>
            <a:prstGeom prst="line">
              <a:avLst/>
            </a:prstGeom>
            <a:noFill/>
            <a:ln w="0">
              <a:solidFill>
                <a:srgbClr val="000000"/>
              </a:solidFill>
              <a:round/>
              <a:headEnd/>
              <a:tailEnd/>
            </a:ln>
          </p:spPr>
          <p:txBody>
            <a:bodyPr/>
            <a:lstStyle/>
            <a:p>
              <a:endParaRPr lang="en-GB"/>
            </a:p>
          </p:txBody>
        </p:sp>
        <p:sp>
          <p:nvSpPr>
            <p:cNvPr id="1271" name="Freeform 3149"/>
            <p:cNvSpPr>
              <a:spLocks/>
            </p:cNvSpPr>
            <p:nvPr/>
          </p:nvSpPr>
          <p:spPr bwMode="auto">
            <a:xfrm>
              <a:off x="4029" y="3118"/>
              <a:ext cx="48" cy="3"/>
            </a:xfrm>
            <a:custGeom>
              <a:avLst/>
              <a:gdLst/>
              <a:ahLst/>
              <a:cxnLst>
                <a:cxn ang="0">
                  <a:pos x="95" y="5"/>
                </a:cxn>
                <a:cxn ang="0">
                  <a:pos x="87" y="3"/>
                </a:cxn>
                <a:cxn ang="0">
                  <a:pos x="79" y="2"/>
                </a:cxn>
                <a:cxn ang="0">
                  <a:pos x="71" y="1"/>
                </a:cxn>
                <a:cxn ang="0">
                  <a:pos x="68" y="0"/>
                </a:cxn>
                <a:cxn ang="0">
                  <a:pos x="57" y="0"/>
                </a:cxn>
                <a:cxn ang="0">
                  <a:pos x="44" y="3"/>
                </a:cxn>
                <a:cxn ang="0">
                  <a:pos x="31" y="3"/>
                </a:cxn>
                <a:cxn ang="0">
                  <a:pos x="31" y="3"/>
                </a:cxn>
                <a:cxn ang="0">
                  <a:pos x="23" y="5"/>
                </a:cxn>
                <a:cxn ang="0">
                  <a:pos x="15" y="7"/>
                </a:cxn>
                <a:cxn ang="0">
                  <a:pos x="0" y="0"/>
                </a:cxn>
              </a:cxnLst>
              <a:rect l="0" t="0" r="r" b="b"/>
              <a:pathLst>
                <a:path w="95" h="7">
                  <a:moveTo>
                    <a:pt x="95" y="5"/>
                  </a:moveTo>
                  <a:lnTo>
                    <a:pt x="87" y="3"/>
                  </a:lnTo>
                  <a:lnTo>
                    <a:pt x="79" y="2"/>
                  </a:lnTo>
                  <a:lnTo>
                    <a:pt x="71" y="1"/>
                  </a:lnTo>
                  <a:lnTo>
                    <a:pt x="68" y="0"/>
                  </a:lnTo>
                  <a:lnTo>
                    <a:pt x="57" y="0"/>
                  </a:lnTo>
                  <a:lnTo>
                    <a:pt x="44" y="3"/>
                  </a:lnTo>
                  <a:lnTo>
                    <a:pt x="31" y="3"/>
                  </a:lnTo>
                  <a:lnTo>
                    <a:pt x="31" y="3"/>
                  </a:lnTo>
                  <a:lnTo>
                    <a:pt x="23" y="5"/>
                  </a:lnTo>
                  <a:lnTo>
                    <a:pt x="15" y="7"/>
                  </a:lnTo>
                  <a:lnTo>
                    <a:pt x="0" y="0"/>
                  </a:lnTo>
                </a:path>
              </a:pathLst>
            </a:custGeom>
            <a:noFill/>
            <a:ln w="0">
              <a:solidFill>
                <a:srgbClr val="000000"/>
              </a:solidFill>
              <a:prstDash val="solid"/>
              <a:round/>
              <a:headEnd/>
              <a:tailEnd/>
            </a:ln>
          </p:spPr>
          <p:txBody>
            <a:bodyPr/>
            <a:lstStyle/>
            <a:p>
              <a:endParaRPr lang="en-GB"/>
            </a:p>
          </p:txBody>
        </p:sp>
        <p:sp>
          <p:nvSpPr>
            <p:cNvPr id="1272" name="Line 3150"/>
            <p:cNvSpPr>
              <a:spLocks noChangeShapeType="1"/>
            </p:cNvSpPr>
            <p:nvPr/>
          </p:nvSpPr>
          <p:spPr bwMode="auto">
            <a:xfrm flipH="1">
              <a:off x="3991" y="3100"/>
              <a:ext cx="2" cy="2"/>
            </a:xfrm>
            <a:prstGeom prst="line">
              <a:avLst/>
            </a:prstGeom>
            <a:noFill/>
            <a:ln w="0">
              <a:solidFill>
                <a:srgbClr val="000000"/>
              </a:solidFill>
              <a:round/>
              <a:headEnd/>
              <a:tailEnd/>
            </a:ln>
          </p:spPr>
          <p:txBody>
            <a:bodyPr/>
            <a:lstStyle/>
            <a:p>
              <a:endParaRPr lang="en-GB"/>
            </a:p>
          </p:txBody>
        </p:sp>
        <p:sp>
          <p:nvSpPr>
            <p:cNvPr id="1273" name="Freeform 3151"/>
            <p:cNvSpPr>
              <a:spLocks/>
            </p:cNvSpPr>
            <p:nvPr/>
          </p:nvSpPr>
          <p:spPr bwMode="auto">
            <a:xfrm>
              <a:off x="4020" y="3114"/>
              <a:ext cx="9" cy="4"/>
            </a:xfrm>
            <a:custGeom>
              <a:avLst/>
              <a:gdLst/>
              <a:ahLst/>
              <a:cxnLst>
                <a:cxn ang="0">
                  <a:pos x="18" y="6"/>
                </a:cxn>
                <a:cxn ang="0">
                  <a:pos x="6" y="2"/>
                </a:cxn>
                <a:cxn ang="0">
                  <a:pos x="0" y="0"/>
                </a:cxn>
              </a:cxnLst>
              <a:rect l="0" t="0" r="r" b="b"/>
              <a:pathLst>
                <a:path w="18" h="6">
                  <a:moveTo>
                    <a:pt x="18" y="6"/>
                  </a:moveTo>
                  <a:lnTo>
                    <a:pt x="6" y="2"/>
                  </a:lnTo>
                  <a:lnTo>
                    <a:pt x="0" y="0"/>
                  </a:lnTo>
                </a:path>
              </a:pathLst>
            </a:custGeom>
            <a:noFill/>
            <a:ln w="0">
              <a:solidFill>
                <a:srgbClr val="000000"/>
              </a:solidFill>
              <a:prstDash val="solid"/>
              <a:round/>
              <a:headEnd/>
              <a:tailEnd/>
            </a:ln>
          </p:spPr>
          <p:txBody>
            <a:bodyPr/>
            <a:lstStyle/>
            <a:p>
              <a:endParaRPr lang="en-GB"/>
            </a:p>
          </p:txBody>
        </p:sp>
        <p:sp>
          <p:nvSpPr>
            <p:cNvPr id="1274" name="Freeform 3152"/>
            <p:cNvSpPr>
              <a:spLocks/>
            </p:cNvSpPr>
            <p:nvPr/>
          </p:nvSpPr>
          <p:spPr bwMode="auto">
            <a:xfrm>
              <a:off x="3878" y="3101"/>
              <a:ext cx="10" cy="19"/>
            </a:xfrm>
            <a:custGeom>
              <a:avLst/>
              <a:gdLst/>
              <a:ahLst/>
              <a:cxnLst>
                <a:cxn ang="0">
                  <a:pos x="0" y="39"/>
                </a:cxn>
                <a:cxn ang="0">
                  <a:pos x="12" y="18"/>
                </a:cxn>
                <a:cxn ang="0">
                  <a:pos x="19" y="0"/>
                </a:cxn>
              </a:cxnLst>
              <a:rect l="0" t="0" r="r" b="b"/>
              <a:pathLst>
                <a:path w="19" h="39">
                  <a:moveTo>
                    <a:pt x="0" y="39"/>
                  </a:moveTo>
                  <a:lnTo>
                    <a:pt x="12" y="18"/>
                  </a:lnTo>
                  <a:lnTo>
                    <a:pt x="19" y="0"/>
                  </a:lnTo>
                </a:path>
              </a:pathLst>
            </a:custGeom>
            <a:noFill/>
            <a:ln w="0">
              <a:solidFill>
                <a:srgbClr val="000000"/>
              </a:solidFill>
              <a:prstDash val="solid"/>
              <a:round/>
              <a:headEnd/>
              <a:tailEnd/>
            </a:ln>
          </p:spPr>
          <p:txBody>
            <a:bodyPr/>
            <a:lstStyle/>
            <a:p>
              <a:endParaRPr lang="en-GB"/>
            </a:p>
          </p:txBody>
        </p:sp>
        <p:sp>
          <p:nvSpPr>
            <p:cNvPr id="1275" name="Line 3153"/>
            <p:cNvSpPr>
              <a:spLocks noChangeShapeType="1"/>
            </p:cNvSpPr>
            <p:nvPr/>
          </p:nvSpPr>
          <p:spPr bwMode="auto">
            <a:xfrm flipH="1">
              <a:off x="3918" y="3151"/>
              <a:ext cx="13" cy="6"/>
            </a:xfrm>
            <a:prstGeom prst="line">
              <a:avLst/>
            </a:prstGeom>
            <a:noFill/>
            <a:ln w="0">
              <a:solidFill>
                <a:srgbClr val="000000"/>
              </a:solidFill>
              <a:round/>
              <a:headEnd/>
              <a:tailEnd/>
            </a:ln>
          </p:spPr>
          <p:txBody>
            <a:bodyPr/>
            <a:lstStyle/>
            <a:p>
              <a:endParaRPr lang="en-GB"/>
            </a:p>
          </p:txBody>
        </p:sp>
        <p:sp>
          <p:nvSpPr>
            <p:cNvPr id="1276" name="Freeform 3154"/>
            <p:cNvSpPr>
              <a:spLocks/>
            </p:cNvSpPr>
            <p:nvPr/>
          </p:nvSpPr>
          <p:spPr bwMode="auto">
            <a:xfrm>
              <a:off x="3878" y="3120"/>
              <a:ext cx="53" cy="31"/>
            </a:xfrm>
            <a:custGeom>
              <a:avLst/>
              <a:gdLst/>
              <a:ahLst/>
              <a:cxnLst>
                <a:cxn ang="0">
                  <a:pos x="0" y="1"/>
                </a:cxn>
                <a:cxn ang="0">
                  <a:pos x="7" y="0"/>
                </a:cxn>
                <a:cxn ang="0">
                  <a:pos x="15" y="0"/>
                </a:cxn>
                <a:cxn ang="0">
                  <a:pos x="25" y="6"/>
                </a:cxn>
                <a:cxn ang="0">
                  <a:pos x="33" y="14"/>
                </a:cxn>
                <a:cxn ang="0">
                  <a:pos x="40" y="21"/>
                </a:cxn>
                <a:cxn ang="0">
                  <a:pos x="45" y="27"/>
                </a:cxn>
                <a:cxn ang="0">
                  <a:pos x="51" y="34"/>
                </a:cxn>
                <a:cxn ang="0">
                  <a:pos x="57" y="41"/>
                </a:cxn>
                <a:cxn ang="0">
                  <a:pos x="62" y="49"/>
                </a:cxn>
                <a:cxn ang="0">
                  <a:pos x="71" y="51"/>
                </a:cxn>
                <a:cxn ang="0">
                  <a:pos x="80" y="57"/>
                </a:cxn>
                <a:cxn ang="0">
                  <a:pos x="91" y="62"/>
                </a:cxn>
                <a:cxn ang="0">
                  <a:pos x="105" y="62"/>
                </a:cxn>
              </a:cxnLst>
              <a:rect l="0" t="0" r="r" b="b"/>
              <a:pathLst>
                <a:path w="105" h="62">
                  <a:moveTo>
                    <a:pt x="0" y="1"/>
                  </a:moveTo>
                  <a:lnTo>
                    <a:pt x="7" y="0"/>
                  </a:lnTo>
                  <a:lnTo>
                    <a:pt x="15" y="0"/>
                  </a:lnTo>
                  <a:lnTo>
                    <a:pt x="25" y="6"/>
                  </a:lnTo>
                  <a:lnTo>
                    <a:pt x="33" y="14"/>
                  </a:lnTo>
                  <a:lnTo>
                    <a:pt x="40" y="21"/>
                  </a:lnTo>
                  <a:lnTo>
                    <a:pt x="45" y="27"/>
                  </a:lnTo>
                  <a:lnTo>
                    <a:pt x="51" y="34"/>
                  </a:lnTo>
                  <a:lnTo>
                    <a:pt x="57" y="41"/>
                  </a:lnTo>
                  <a:lnTo>
                    <a:pt x="62" y="49"/>
                  </a:lnTo>
                  <a:lnTo>
                    <a:pt x="71" y="51"/>
                  </a:lnTo>
                  <a:lnTo>
                    <a:pt x="80" y="57"/>
                  </a:lnTo>
                  <a:lnTo>
                    <a:pt x="91" y="62"/>
                  </a:lnTo>
                  <a:lnTo>
                    <a:pt x="105" y="62"/>
                  </a:lnTo>
                </a:path>
              </a:pathLst>
            </a:custGeom>
            <a:noFill/>
            <a:ln w="0">
              <a:solidFill>
                <a:srgbClr val="000000"/>
              </a:solidFill>
              <a:prstDash val="solid"/>
              <a:round/>
              <a:headEnd/>
              <a:tailEnd/>
            </a:ln>
          </p:spPr>
          <p:txBody>
            <a:bodyPr/>
            <a:lstStyle/>
            <a:p>
              <a:endParaRPr lang="en-GB"/>
            </a:p>
          </p:txBody>
        </p:sp>
        <p:sp>
          <p:nvSpPr>
            <p:cNvPr id="1277" name="Line 3155"/>
            <p:cNvSpPr>
              <a:spLocks noChangeShapeType="1"/>
            </p:cNvSpPr>
            <p:nvPr/>
          </p:nvSpPr>
          <p:spPr bwMode="auto">
            <a:xfrm flipH="1">
              <a:off x="3846" y="3128"/>
              <a:ext cx="2" cy="6"/>
            </a:xfrm>
            <a:prstGeom prst="line">
              <a:avLst/>
            </a:prstGeom>
            <a:noFill/>
            <a:ln w="0">
              <a:solidFill>
                <a:srgbClr val="000000"/>
              </a:solidFill>
              <a:round/>
              <a:headEnd/>
              <a:tailEnd/>
            </a:ln>
          </p:spPr>
          <p:txBody>
            <a:bodyPr/>
            <a:lstStyle/>
            <a:p>
              <a:endParaRPr lang="en-GB"/>
            </a:p>
          </p:txBody>
        </p:sp>
        <p:sp>
          <p:nvSpPr>
            <p:cNvPr id="1278" name="Line 3156"/>
            <p:cNvSpPr>
              <a:spLocks noChangeShapeType="1"/>
            </p:cNvSpPr>
            <p:nvPr/>
          </p:nvSpPr>
          <p:spPr bwMode="auto">
            <a:xfrm flipH="1">
              <a:off x="3842" y="3131"/>
              <a:ext cx="13" cy="15"/>
            </a:xfrm>
            <a:prstGeom prst="line">
              <a:avLst/>
            </a:prstGeom>
            <a:noFill/>
            <a:ln w="0">
              <a:solidFill>
                <a:srgbClr val="000000"/>
              </a:solidFill>
              <a:round/>
              <a:headEnd/>
              <a:tailEnd/>
            </a:ln>
          </p:spPr>
          <p:txBody>
            <a:bodyPr/>
            <a:lstStyle/>
            <a:p>
              <a:endParaRPr lang="en-GB"/>
            </a:p>
          </p:txBody>
        </p:sp>
        <p:sp>
          <p:nvSpPr>
            <p:cNvPr id="1279" name="Freeform 3157"/>
            <p:cNvSpPr>
              <a:spLocks/>
            </p:cNvSpPr>
            <p:nvPr/>
          </p:nvSpPr>
          <p:spPr bwMode="auto">
            <a:xfrm>
              <a:off x="3848" y="3128"/>
              <a:ext cx="7" cy="3"/>
            </a:xfrm>
            <a:custGeom>
              <a:avLst/>
              <a:gdLst/>
              <a:ahLst/>
              <a:cxnLst>
                <a:cxn ang="0">
                  <a:pos x="0" y="0"/>
                </a:cxn>
                <a:cxn ang="0">
                  <a:pos x="5" y="1"/>
                </a:cxn>
                <a:cxn ang="0">
                  <a:pos x="14" y="5"/>
                </a:cxn>
              </a:cxnLst>
              <a:rect l="0" t="0" r="r" b="b"/>
              <a:pathLst>
                <a:path w="14" h="5">
                  <a:moveTo>
                    <a:pt x="0" y="0"/>
                  </a:moveTo>
                  <a:lnTo>
                    <a:pt x="5" y="1"/>
                  </a:lnTo>
                  <a:lnTo>
                    <a:pt x="14" y="5"/>
                  </a:lnTo>
                </a:path>
              </a:pathLst>
            </a:custGeom>
            <a:noFill/>
            <a:ln w="0">
              <a:solidFill>
                <a:srgbClr val="000000"/>
              </a:solidFill>
              <a:prstDash val="solid"/>
              <a:round/>
              <a:headEnd/>
              <a:tailEnd/>
            </a:ln>
          </p:spPr>
          <p:txBody>
            <a:bodyPr/>
            <a:lstStyle/>
            <a:p>
              <a:endParaRPr lang="en-GB"/>
            </a:p>
          </p:txBody>
        </p:sp>
        <p:sp>
          <p:nvSpPr>
            <p:cNvPr id="1280" name="Freeform 3158"/>
            <p:cNvSpPr>
              <a:spLocks/>
            </p:cNvSpPr>
            <p:nvPr/>
          </p:nvSpPr>
          <p:spPr bwMode="auto">
            <a:xfrm>
              <a:off x="3850" y="3154"/>
              <a:ext cx="16" cy="13"/>
            </a:xfrm>
            <a:custGeom>
              <a:avLst/>
              <a:gdLst/>
              <a:ahLst/>
              <a:cxnLst>
                <a:cxn ang="0">
                  <a:pos x="33" y="0"/>
                </a:cxn>
                <a:cxn ang="0">
                  <a:pos x="22" y="10"/>
                </a:cxn>
                <a:cxn ang="0">
                  <a:pos x="15" y="14"/>
                </a:cxn>
                <a:cxn ang="0">
                  <a:pos x="7" y="23"/>
                </a:cxn>
                <a:cxn ang="0">
                  <a:pos x="0" y="25"/>
                </a:cxn>
              </a:cxnLst>
              <a:rect l="0" t="0" r="r" b="b"/>
              <a:pathLst>
                <a:path w="33" h="25">
                  <a:moveTo>
                    <a:pt x="33" y="0"/>
                  </a:moveTo>
                  <a:lnTo>
                    <a:pt x="22" y="10"/>
                  </a:lnTo>
                  <a:lnTo>
                    <a:pt x="15" y="14"/>
                  </a:lnTo>
                  <a:lnTo>
                    <a:pt x="7" y="23"/>
                  </a:lnTo>
                  <a:lnTo>
                    <a:pt x="0" y="25"/>
                  </a:lnTo>
                </a:path>
              </a:pathLst>
            </a:custGeom>
            <a:noFill/>
            <a:ln w="0">
              <a:solidFill>
                <a:srgbClr val="000000"/>
              </a:solidFill>
              <a:prstDash val="solid"/>
              <a:round/>
              <a:headEnd/>
              <a:tailEnd/>
            </a:ln>
          </p:spPr>
          <p:txBody>
            <a:bodyPr/>
            <a:lstStyle/>
            <a:p>
              <a:endParaRPr lang="en-GB"/>
            </a:p>
          </p:txBody>
        </p:sp>
        <p:sp>
          <p:nvSpPr>
            <p:cNvPr id="1281" name="Freeform 3159"/>
            <p:cNvSpPr>
              <a:spLocks/>
            </p:cNvSpPr>
            <p:nvPr/>
          </p:nvSpPr>
          <p:spPr bwMode="auto">
            <a:xfrm>
              <a:off x="3866" y="3152"/>
              <a:ext cx="34" cy="7"/>
            </a:xfrm>
            <a:custGeom>
              <a:avLst/>
              <a:gdLst/>
              <a:ahLst/>
              <a:cxnLst>
                <a:cxn ang="0">
                  <a:pos x="0" y="5"/>
                </a:cxn>
                <a:cxn ang="0">
                  <a:pos x="11" y="6"/>
                </a:cxn>
                <a:cxn ang="0">
                  <a:pos x="19" y="4"/>
                </a:cxn>
                <a:cxn ang="0">
                  <a:pos x="27" y="3"/>
                </a:cxn>
                <a:cxn ang="0">
                  <a:pos x="34" y="0"/>
                </a:cxn>
                <a:cxn ang="0">
                  <a:pos x="44" y="2"/>
                </a:cxn>
                <a:cxn ang="0">
                  <a:pos x="58" y="9"/>
                </a:cxn>
                <a:cxn ang="0">
                  <a:pos x="65" y="13"/>
                </a:cxn>
                <a:cxn ang="0">
                  <a:pos x="67" y="15"/>
                </a:cxn>
              </a:cxnLst>
              <a:rect l="0" t="0" r="r" b="b"/>
              <a:pathLst>
                <a:path w="67" h="15">
                  <a:moveTo>
                    <a:pt x="0" y="5"/>
                  </a:moveTo>
                  <a:lnTo>
                    <a:pt x="11" y="6"/>
                  </a:lnTo>
                  <a:lnTo>
                    <a:pt x="19" y="4"/>
                  </a:lnTo>
                  <a:lnTo>
                    <a:pt x="27" y="3"/>
                  </a:lnTo>
                  <a:lnTo>
                    <a:pt x="34" y="0"/>
                  </a:lnTo>
                  <a:lnTo>
                    <a:pt x="44" y="2"/>
                  </a:lnTo>
                  <a:lnTo>
                    <a:pt x="58" y="9"/>
                  </a:lnTo>
                  <a:lnTo>
                    <a:pt x="65" y="13"/>
                  </a:lnTo>
                  <a:lnTo>
                    <a:pt x="67" y="15"/>
                  </a:lnTo>
                </a:path>
              </a:pathLst>
            </a:custGeom>
            <a:noFill/>
            <a:ln w="0">
              <a:solidFill>
                <a:srgbClr val="000000"/>
              </a:solidFill>
              <a:prstDash val="solid"/>
              <a:round/>
              <a:headEnd/>
              <a:tailEnd/>
            </a:ln>
          </p:spPr>
          <p:txBody>
            <a:bodyPr/>
            <a:lstStyle/>
            <a:p>
              <a:endParaRPr lang="en-GB"/>
            </a:p>
          </p:txBody>
        </p:sp>
        <p:sp>
          <p:nvSpPr>
            <p:cNvPr id="1282" name="Freeform 3160"/>
            <p:cNvSpPr>
              <a:spLocks/>
            </p:cNvSpPr>
            <p:nvPr/>
          </p:nvSpPr>
          <p:spPr bwMode="auto">
            <a:xfrm>
              <a:off x="3922" y="3157"/>
              <a:ext cx="19" cy="33"/>
            </a:xfrm>
            <a:custGeom>
              <a:avLst/>
              <a:gdLst/>
              <a:ahLst/>
              <a:cxnLst>
                <a:cxn ang="0">
                  <a:pos x="38" y="0"/>
                </a:cxn>
                <a:cxn ang="0">
                  <a:pos x="32" y="14"/>
                </a:cxn>
                <a:cxn ang="0">
                  <a:pos x="24" y="28"/>
                </a:cxn>
                <a:cxn ang="0">
                  <a:pos x="18" y="41"/>
                </a:cxn>
                <a:cxn ang="0">
                  <a:pos x="12" y="52"/>
                </a:cxn>
                <a:cxn ang="0">
                  <a:pos x="0" y="67"/>
                </a:cxn>
              </a:cxnLst>
              <a:rect l="0" t="0" r="r" b="b"/>
              <a:pathLst>
                <a:path w="38" h="67">
                  <a:moveTo>
                    <a:pt x="38" y="0"/>
                  </a:moveTo>
                  <a:lnTo>
                    <a:pt x="32" y="14"/>
                  </a:lnTo>
                  <a:lnTo>
                    <a:pt x="24" y="28"/>
                  </a:lnTo>
                  <a:lnTo>
                    <a:pt x="18" y="41"/>
                  </a:lnTo>
                  <a:lnTo>
                    <a:pt x="12" y="52"/>
                  </a:lnTo>
                  <a:lnTo>
                    <a:pt x="0" y="67"/>
                  </a:lnTo>
                </a:path>
              </a:pathLst>
            </a:custGeom>
            <a:noFill/>
            <a:ln w="0">
              <a:solidFill>
                <a:srgbClr val="000000"/>
              </a:solidFill>
              <a:prstDash val="solid"/>
              <a:round/>
              <a:headEnd/>
              <a:tailEnd/>
            </a:ln>
          </p:spPr>
          <p:txBody>
            <a:bodyPr/>
            <a:lstStyle/>
            <a:p>
              <a:endParaRPr lang="en-GB"/>
            </a:p>
          </p:txBody>
        </p:sp>
        <p:sp>
          <p:nvSpPr>
            <p:cNvPr id="1283" name="Freeform 3161"/>
            <p:cNvSpPr>
              <a:spLocks/>
            </p:cNvSpPr>
            <p:nvPr/>
          </p:nvSpPr>
          <p:spPr bwMode="auto">
            <a:xfrm>
              <a:off x="3905" y="3157"/>
              <a:ext cx="36" cy="13"/>
            </a:xfrm>
            <a:custGeom>
              <a:avLst/>
              <a:gdLst/>
              <a:ahLst/>
              <a:cxnLst>
                <a:cxn ang="0">
                  <a:pos x="0" y="11"/>
                </a:cxn>
                <a:cxn ang="0">
                  <a:pos x="1" y="12"/>
                </a:cxn>
                <a:cxn ang="0">
                  <a:pos x="7" y="15"/>
                </a:cxn>
                <a:cxn ang="0">
                  <a:pos x="14" y="17"/>
                </a:cxn>
                <a:cxn ang="0">
                  <a:pos x="22" y="22"/>
                </a:cxn>
                <a:cxn ang="0">
                  <a:pos x="29" y="26"/>
                </a:cxn>
                <a:cxn ang="0">
                  <a:pos x="38" y="26"/>
                </a:cxn>
                <a:cxn ang="0">
                  <a:pos x="44" y="24"/>
                </a:cxn>
                <a:cxn ang="0">
                  <a:pos x="52" y="14"/>
                </a:cxn>
                <a:cxn ang="0">
                  <a:pos x="57" y="3"/>
                </a:cxn>
                <a:cxn ang="0">
                  <a:pos x="65" y="2"/>
                </a:cxn>
                <a:cxn ang="0">
                  <a:pos x="71" y="0"/>
                </a:cxn>
              </a:cxnLst>
              <a:rect l="0" t="0" r="r" b="b"/>
              <a:pathLst>
                <a:path w="71" h="26">
                  <a:moveTo>
                    <a:pt x="0" y="11"/>
                  </a:moveTo>
                  <a:lnTo>
                    <a:pt x="1" y="12"/>
                  </a:lnTo>
                  <a:lnTo>
                    <a:pt x="7" y="15"/>
                  </a:lnTo>
                  <a:lnTo>
                    <a:pt x="14" y="17"/>
                  </a:lnTo>
                  <a:lnTo>
                    <a:pt x="22" y="22"/>
                  </a:lnTo>
                  <a:lnTo>
                    <a:pt x="29" y="26"/>
                  </a:lnTo>
                  <a:lnTo>
                    <a:pt x="38" y="26"/>
                  </a:lnTo>
                  <a:lnTo>
                    <a:pt x="44" y="24"/>
                  </a:lnTo>
                  <a:lnTo>
                    <a:pt x="52" y="14"/>
                  </a:lnTo>
                  <a:lnTo>
                    <a:pt x="57" y="3"/>
                  </a:lnTo>
                  <a:lnTo>
                    <a:pt x="65" y="2"/>
                  </a:lnTo>
                  <a:lnTo>
                    <a:pt x="71" y="0"/>
                  </a:lnTo>
                </a:path>
              </a:pathLst>
            </a:custGeom>
            <a:noFill/>
            <a:ln w="0">
              <a:solidFill>
                <a:srgbClr val="000000"/>
              </a:solidFill>
              <a:prstDash val="solid"/>
              <a:round/>
              <a:headEnd/>
              <a:tailEnd/>
            </a:ln>
          </p:spPr>
          <p:txBody>
            <a:bodyPr/>
            <a:lstStyle/>
            <a:p>
              <a:endParaRPr lang="en-GB"/>
            </a:p>
          </p:txBody>
        </p:sp>
        <p:sp>
          <p:nvSpPr>
            <p:cNvPr id="1284" name="Freeform 3162"/>
            <p:cNvSpPr>
              <a:spLocks/>
            </p:cNvSpPr>
            <p:nvPr/>
          </p:nvSpPr>
          <p:spPr bwMode="auto">
            <a:xfrm>
              <a:off x="3943" y="3142"/>
              <a:ext cx="6" cy="10"/>
            </a:xfrm>
            <a:custGeom>
              <a:avLst/>
              <a:gdLst/>
              <a:ahLst/>
              <a:cxnLst>
                <a:cxn ang="0">
                  <a:pos x="11" y="0"/>
                </a:cxn>
                <a:cxn ang="0">
                  <a:pos x="4" y="14"/>
                </a:cxn>
                <a:cxn ang="0">
                  <a:pos x="0" y="20"/>
                </a:cxn>
              </a:cxnLst>
              <a:rect l="0" t="0" r="r" b="b"/>
              <a:pathLst>
                <a:path w="11" h="20">
                  <a:moveTo>
                    <a:pt x="11" y="0"/>
                  </a:moveTo>
                  <a:lnTo>
                    <a:pt x="4" y="14"/>
                  </a:lnTo>
                  <a:lnTo>
                    <a:pt x="0" y="20"/>
                  </a:lnTo>
                </a:path>
              </a:pathLst>
            </a:custGeom>
            <a:noFill/>
            <a:ln w="0">
              <a:solidFill>
                <a:srgbClr val="000000"/>
              </a:solidFill>
              <a:prstDash val="solid"/>
              <a:round/>
              <a:headEnd/>
              <a:tailEnd/>
            </a:ln>
          </p:spPr>
          <p:txBody>
            <a:bodyPr/>
            <a:lstStyle/>
            <a:p>
              <a:endParaRPr lang="en-GB"/>
            </a:p>
          </p:txBody>
        </p:sp>
        <p:sp>
          <p:nvSpPr>
            <p:cNvPr id="1285" name="Freeform 3163"/>
            <p:cNvSpPr>
              <a:spLocks/>
            </p:cNvSpPr>
            <p:nvPr/>
          </p:nvSpPr>
          <p:spPr bwMode="auto">
            <a:xfrm>
              <a:off x="3975" y="3108"/>
              <a:ext cx="14" cy="33"/>
            </a:xfrm>
            <a:custGeom>
              <a:avLst/>
              <a:gdLst/>
              <a:ahLst/>
              <a:cxnLst>
                <a:cxn ang="0">
                  <a:pos x="0" y="66"/>
                </a:cxn>
                <a:cxn ang="0">
                  <a:pos x="10" y="39"/>
                </a:cxn>
                <a:cxn ang="0">
                  <a:pos x="18" y="23"/>
                </a:cxn>
                <a:cxn ang="0">
                  <a:pos x="27" y="0"/>
                </a:cxn>
              </a:cxnLst>
              <a:rect l="0" t="0" r="r" b="b"/>
              <a:pathLst>
                <a:path w="27" h="66">
                  <a:moveTo>
                    <a:pt x="0" y="66"/>
                  </a:moveTo>
                  <a:lnTo>
                    <a:pt x="10" y="39"/>
                  </a:lnTo>
                  <a:lnTo>
                    <a:pt x="18" y="23"/>
                  </a:lnTo>
                  <a:lnTo>
                    <a:pt x="27" y="0"/>
                  </a:lnTo>
                </a:path>
              </a:pathLst>
            </a:custGeom>
            <a:noFill/>
            <a:ln w="0">
              <a:solidFill>
                <a:srgbClr val="000000"/>
              </a:solidFill>
              <a:prstDash val="solid"/>
              <a:round/>
              <a:headEnd/>
              <a:tailEnd/>
            </a:ln>
          </p:spPr>
          <p:txBody>
            <a:bodyPr/>
            <a:lstStyle/>
            <a:p>
              <a:endParaRPr lang="en-GB"/>
            </a:p>
          </p:txBody>
        </p:sp>
        <p:sp>
          <p:nvSpPr>
            <p:cNvPr id="1286" name="Freeform 3164"/>
            <p:cNvSpPr>
              <a:spLocks/>
            </p:cNvSpPr>
            <p:nvPr/>
          </p:nvSpPr>
          <p:spPr bwMode="auto">
            <a:xfrm>
              <a:off x="3949" y="3140"/>
              <a:ext cx="26" cy="2"/>
            </a:xfrm>
            <a:custGeom>
              <a:avLst/>
              <a:gdLst/>
              <a:ahLst/>
              <a:cxnLst>
                <a:cxn ang="0">
                  <a:pos x="0" y="3"/>
                </a:cxn>
                <a:cxn ang="0">
                  <a:pos x="6" y="2"/>
                </a:cxn>
                <a:cxn ang="0">
                  <a:pos x="17" y="2"/>
                </a:cxn>
                <a:cxn ang="0">
                  <a:pos x="27" y="2"/>
                </a:cxn>
                <a:cxn ang="0">
                  <a:pos x="35" y="2"/>
                </a:cxn>
                <a:cxn ang="0">
                  <a:pos x="43" y="0"/>
                </a:cxn>
                <a:cxn ang="0">
                  <a:pos x="53" y="1"/>
                </a:cxn>
              </a:cxnLst>
              <a:rect l="0" t="0" r="r" b="b"/>
              <a:pathLst>
                <a:path w="53" h="3">
                  <a:moveTo>
                    <a:pt x="0" y="3"/>
                  </a:moveTo>
                  <a:lnTo>
                    <a:pt x="6" y="2"/>
                  </a:lnTo>
                  <a:lnTo>
                    <a:pt x="17" y="2"/>
                  </a:lnTo>
                  <a:lnTo>
                    <a:pt x="27" y="2"/>
                  </a:lnTo>
                  <a:lnTo>
                    <a:pt x="35" y="2"/>
                  </a:lnTo>
                  <a:lnTo>
                    <a:pt x="43" y="0"/>
                  </a:lnTo>
                  <a:lnTo>
                    <a:pt x="53" y="1"/>
                  </a:lnTo>
                </a:path>
              </a:pathLst>
            </a:custGeom>
            <a:noFill/>
            <a:ln w="0">
              <a:solidFill>
                <a:srgbClr val="000000"/>
              </a:solidFill>
              <a:prstDash val="solid"/>
              <a:round/>
              <a:headEnd/>
              <a:tailEnd/>
            </a:ln>
          </p:spPr>
          <p:txBody>
            <a:bodyPr/>
            <a:lstStyle/>
            <a:p>
              <a:endParaRPr lang="en-GB"/>
            </a:p>
          </p:txBody>
        </p:sp>
        <p:sp>
          <p:nvSpPr>
            <p:cNvPr id="1287" name="Line 3165"/>
            <p:cNvSpPr>
              <a:spLocks noChangeShapeType="1"/>
            </p:cNvSpPr>
            <p:nvPr/>
          </p:nvSpPr>
          <p:spPr bwMode="auto">
            <a:xfrm flipH="1">
              <a:off x="3842" y="3145"/>
              <a:ext cx="1" cy="1"/>
            </a:xfrm>
            <a:prstGeom prst="line">
              <a:avLst/>
            </a:prstGeom>
            <a:noFill/>
            <a:ln w="0">
              <a:solidFill>
                <a:srgbClr val="000000"/>
              </a:solidFill>
              <a:round/>
              <a:headEnd/>
              <a:tailEnd/>
            </a:ln>
          </p:spPr>
          <p:txBody>
            <a:bodyPr/>
            <a:lstStyle/>
            <a:p>
              <a:endParaRPr lang="en-GB"/>
            </a:p>
          </p:txBody>
        </p:sp>
        <p:sp>
          <p:nvSpPr>
            <p:cNvPr id="1288" name="Line 3166"/>
            <p:cNvSpPr>
              <a:spLocks noChangeShapeType="1"/>
            </p:cNvSpPr>
            <p:nvPr/>
          </p:nvSpPr>
          <p:spPr bwMode="auto">
            <a:xfrm flipH="1">
              <a:off x="3828" y="3151"/>
              <a:ext cx="2" cy="4"/>
            </a:xfrm>
            <a:prstGeom prst="line">
              <a:avLst/>
            </a:prstGeom>
            <a:noFill/>
            <a:ln w="0">
              <a:solidFill>
                <a:srgbClr val="000000"/>
              </a:solidFill>
              <a:round/>
              <a:headEnd/>
              <a:tailEnd/>
            </a:ln>
          </p:spPr>
          <p:txBody>
            <a:bodyPr/>
            <a:lstStyle/>
            <a:p>
              <a:endParaRPr lang="en-GB"/>
            </a:p>
          </p:txBody>
        </p:sp>
        <p:sp>
          <p:nvSpPr>
            <p:cNvPr id="1289" name="Freeform 3167"/>
            <p:cNvSpPr>
              <a:spLocks/>
            </p:cNvSpPr>
            <p:nvPr/>
          </p:nvSpPr>
          <p:spPr bwMode="auto">
            <a:xfrm>
              <a:off x="3830" y="3145"/>
              <a:ext cx="13" cy="6"/>
            </a:xfrm>
            <a:custGeom>
              <a:avLst/>
              <a:gdLst/>
              <a:ahLst/>
              <a:cxnLst>
                <a:cxn ang="0">
                  <a:pos x="25" y="0"/>
                </a:cxn>
                <a:cxn ang="0">
                  <a:pos x="20" y="4"/>
                </a:cxn>
                <a:cxn ang="0">
                  <a:pos x="11" y="7"/>
                </a:cxn>
                <a:cxn ang="0">
                  <a:pos x="0" y="12"/>
                </a:cxn>
              </a:cxnLst>
              <a:rect l="0" t="0" r="r" b="b"/>
              <a:pathLst>
                <a:path w="25" h="12">
                  <a:moveTo>
                    <a:pt x="25" y="0"/>
                  </a:moveTo>
                  <a:lnTo>
                    <a:pt x="20" y="4"/>
                  </a:lnTo>
                  <a:lnTo>
                    <a:pt x="11" y="7"/>
                  </a:lnTo>
                  <a:lnTo>
                    <a:pt x="0" y="12"/>
                  </a:lnTo>
                </a:path>
              </a:pathLst>
            </a:custGeom>
            <a:noFill/>
            <a:ln w="0">
              <a:solidFill>
                <a:srgbClr val="000000"/>
              </a:solidFill>
              <a:prstDash val="solid"/>
              <a:round/>
              <a:headEnd/>
              <a:tailEnd/>
            </a:ln>
          </p:spPr>
          <p:txBody>
            <a:bodyPr/>
            <a:lstStyle/>
            <a:p>
              <a:endParaRPr lang="en-GB"/>
            </a:p>
          </p:txBody>
        </p:sp>
        <p:sp>
          <p:nvSpPr>
            <p:cNvPr id="1290" name="Line 3168"/>
            <p:cNvSpPr>
              <a:spLocks noChangeShapeType="1"/>
            </p:cNvSpPr>
            <p:nvPr/>
          </p:nvSpPr>
          <p:spPr bwMode="auto">
            <a:xfrm flipH="1">
              <a:off x="4009" y="3074"/>
              <a:ext cx="1" cy="1"/>
            </a:xfrm>
            <a:prstGeom prst="line">
              <a:avLst/>
            </a:prstGeom>
            <a:noFill/>
            <a:ln w="0">
              <a:solidFill>
                <a:srgbClr val="000000"/>
              </a:solidFill>
              <a:round/>
              <a:headEnd/>
              <a:tailEnd/>
            </a:ln>
          </p:spPr>
          <p:txBody>
            <a:bodyPr/>
            <a:lstStyle/>
            <a:p>
              <a:endParaRPr lang="en-GB"/>
            </a:p>
          </p:txBody>
        </p:sp>
        <p:sp>
          <p:nvSpPr>
            <p:cNvPr id="1291" name="Line 3169"/>
            <p:cNvSpPr>
              <a:spLocks noChangeShapeType="1"/>
            </p:cNvSpPr>
            <p:nvPr/>
          </p:nvSpPr>
          <p:spPr bwMode="auto">
            <a:xfrm flipH="1" flipV="1">
              <a:off x="1188" y="3111"/>
              <a:ext cx="41" cy="5"/>
            </a:xfrm>
            <a:prstGeom prst="line">
              <a:avLst/>
            </a:prstGeom>
            <a:noFill/>
            <a:ln w="0">
              <a:solidFill>
                <a:srgbClr val="000000"/>
              </a:solidFill>
              <a:round/>
              <a:headEnd/>
              <a:tailEnd/>
            </a:ln>
          </p:spPr>
          <p:txBody>
            <a:bodyPr/>
            <a:lstStyle/>
            <a:p>
              <a:endParaRPr lang="en-GB"/>
            </a:p>
          </p:txBody>
        </p:sp>
        <p:sp>
          <p:nvSpPr>
            <p:cNvPr id="1292" name="Freeform 3170"/>
            <p:cNvSpPr>
              <a:spLocks/>
            </p:cNvSpPr>
            <p:nvPr/>
          </p:nvSpPr>
          <p:spPr bwMode="auto">
            <a:xfrm>
              <a:off x="4033" y="3032"/>
              <a:ext cx="279" cy="10"/>
            </a:xfrm>
            <a:custGeom>
              <a:avLst/>
              <a:gdLst/>
              <a:ahLst/>
              <a:cxnLst>
                <a:cxn ang="0">
                  <a:pos x="557" y="0"/>
                </a:cxn>
                <a:cxn ang="0">
                  <a:pos x="475" y="3"/>
                </a:cxn>
                <a:cxn ang="0">
                  <a:pos x="414" y="5"/>
                </a:cxn>
                <a:cxn ang="0">
                  <a:pos x="375" y="6"/>
                </a:cxn>
                <a:cxn ang="0">
                  <a:pos x="331" y="9"/>
                </a:cxn>
                <a:cxn ang="0">
                  <a:pos x="335" y="9"/>
                </a:cxn>
                <a:cxn ang="0">
                  <a:pos x="184" y="12"/>
                </a:cxn>
                <a:cxn ang="0">
                  <a:pos x="135" y="14"/>
                </a:cxn>
                <a:cxn ang="0">
                  <a:pos x="112" y="15"/>
                </a:cxn>
                <a:cxn ang="0">
                  <a:pos x="99" y="15"/>
                </a:cxn>
                <a:cxn ang="0">
                  <a:pos x="39" y="17"/>
                </a:cxn>
                <a:cxn ang="0">
                  <a:pos x="16" y="17"/>
                </a:cxn>
                <a:cxn ang="0">
                  <a:pos x="4" y="18"/>
                </a:cxn>
                <a:cxn ang="0">
                  <a:pos x="0" y="18"/>
                </a:cxn>
              </a:cxnLst>
              <a:rect l="0" t="0" r="r" b="b"/>
              <a:pathLst>
                <a:path w="557" h="18">
                  <a:moveTo>
                    <a:pt x="557" y="0"/>
                  </a:moveTo>
                  <a:lnTo>
                    <a:pt x="475" y="3"/>
                  </a:lnTo>
                  <a:lnTo>
                    <a:pt x="414" y="5"/>
                  </a:lnTo>
                  <a:lnTo>
                    <a:pt x="375" y="6"/>
                  </a:lnTo>
                  <a:lnTo>
                    <a:pt x="331" y="9"/>
                  </a:lnTo>
                  <a:lnTo>
                    <a:pt x="335" y="9"/>
                  </a:lnTo>
                  <a:lnTo>
                    <a:pt x="184" y="12"/>
                  </a:lnTo>
                  <a:lnTo>
                    <a:pt x="135" y="14"/>
                  </a:lnTo>
                  <a:lnTo>
                    <a:pt x="112" y="15"/>
                  </a:lnTo>
                  <a:lnTo>
                    <a:pt x="99" y="15"/>
                  </a:lnTo>
                  <a:lnTo>
                    <a:pt x="39" y="17"/>
                  </a:lnTo>
                  <a:lnTo>
                    <a:pt x="16" y="17"/>
                  </a:lnTo>
                  <a:lnTo>
                    <a:pt x="4" y="18"/>
                  </a:lnTo>
                  <a:lnTo>
                    <a:pt x="0" y="18"/>
                  </a:lnTo>
                </a:path>
              </a:pathLst>
            </a:custGeom>
            <a:noFill/>
            <a:ln w="0">
              <a:solidFill>
                <a:srgbClr val="000000"/>
              </a:solidFill>
              <a:prstDash val="solid"/>
              <a:round/>
              <a:headEnd/>
              <a:tailEnd/>
            </a:ln>
          </p:spPr>
          <p:txBody>
            <a:bodyPr/>
            <a:lstStyle/>
            <a:p>
              <a:endParaRPr lang="en-GB"/>
            </a:p>
          </p:txBody>
        </p:sp>
        <p:sp>
          <p:nvSpPr>
            <p:cNvPr id="1293" name="Freeform 3171"/>
            <p:cNvSpPr>
              <a:spLocks/>
            </p:cNvSpPr>
            <p:nvPr/>
          </p:nvSpPr>
          <p:spPr bwMode="auto">
            <a:xfrm>
              <a:off x="4035" y="3031"/>
              <a:ext cx="277" cy="1"/>
            </a:xfrm>
            <a:custGeom>
              <a:avLst/>
              <a:gdLst/>
              <a:ahLst/>
              <a:cxnLst>
                <a:cxn ang="0">
                  <a:pos x="553" y="3"/>
                </a:cxn>
                <a:cxn ang="0">
                  <a:pos x="500" y="2"/>
                </a:cxn>
                <a:cxn ang="0">
                  <a:pos x="422" y="0"/>
                </a:cxn>
                <a:cxn ang="0">
                  <a:pos x="370" y="0"/>
                </a:cxn>
                <a:cxn ang="0">
                  <a:pos x="347" y="1"/>
                </a:cxn>
                <a:cxn ang="0">
                  <a:pos x="154" y="0"/>
                </a:cxn>
                <a:cxn ang="0">
                  <a:pos x="129" y="1"/>
                </a:cxn>
                <a:cxn ang="0">
                  <a:pos x="96" y="1"/>
                </a:cxn>
                <a:cxn ang="0">
                  <a:pos x="0" y="1"/>
                </a:cxn>
              </a:cxnLst>
              <a:rect l="0" t="0" r="r" b="b"/>
              <a:pathLst>
                <a:path w="553" h="3">
                  <a:moveTo>
                    <a:pt x="553" y="3"/>
                  </a:moveTo>
                  <a:lnTo>
                    <a:pt x="500" y="2"/>
                  </a:lnTo>
                  <a:lnTo>
                    <a:pt x="422" y="0"/>
                  </a:lnTo>
                  <a:lnTo>
                    <a:pt x="370" y="0"/>
                  </a:lnTo>
                  <a:lnTo>
                    <a:pt x="347" y="1"/>
                  </a:lnTo>
                  <a:lnTo>
                    <a:pt x="154" y="0"/>
                  </a:lnTo>
                  <a:lnTo>
                    <a:pt x="129" y="1"/>
                  </a:lnTo>
                  <a:lnTo>
                    <a:pt x="96" y="1"/>
                  </a:lnTo>
                  <a:lnTo>
                    <a:pt x="0" y="1"/>
                  </a:lnTo>
                </a:path>
              </a:pathLst>
            </a:custGeom>
            <a:noFill/>
            <a:ln w="0">
              <a:solidFill>
                <a:srgbClr val="000000"/>
              </a:solidFill>
              <a:prstDash val="solid"/>
              <a:round/>
              <a:headEnd/>
              <a:tailEnd/>
            </a:ln>
          </p:spPr>
          <p:txBody>
            <a:bodyPr/>
            <a:lstStyle/>
            <a:p>
              <a:endParaRPr lang="en-GB"/>
            </a:p>
          </p:txBody>
        </p:sp>
        <p:sp>
          <p:nvSpPr>
            <p:cNvPr id="1294" name="Line 3172"/>
            <p:cNvSpPr>
              <a:spLocks noChangeShapeType="1"/>
            </p:cNvSpPr>
            <p:nvPr/>
          </p:nvSpPr>
          <p:spPr bwMode="auto">
            <a:xfrm>
              <a:off x="4054" y="3062"/>
              <a:ext cx="1" cy="3"/>
            </a:xfrm>
            <a:prstGeom prst="line">
              <a:avLst/>
            </a:prstGeom>
            <a:noFill/>
            <a:ln w="0">
              <a:solidFill>
                <a:srgbClr val="000000"/>
              </a:solidFill>
              <a:round/>
              <a:headEnd/>
              <a:tailEnd/>
            </a:ln>
          </p:spPr>
          <p:txBody>
            <a:bodyPr/>
            <a:lstStyle/>
            <a:p>
              <a:endParaRPr lang="en-GB"/>
            </a:p>
          </p:txBody>
        </p:sp>
        <p:sp>
          <p:nvSpPr>
            <p:cNvPr id="1295" name="Freeform 3173"/>
            <p:cNvSpPr>
              <a:spLocks/>
            </p:cNvSpPr>
            <p:nvPr/>
          </p:nvSpPr>
          <p:spPr bwMode="auto">
            <a:xfrm>
              <a:off x="4054" y="3061"/>
              <a:ext cx="17" cy="1"/>
            </a:xfrm>
            <a:custGeom>
              <a:avLst/>
              <a:gdLst/>
              <a:ahLst/>
              <a:cxnLst>
                <a:cxn ang="0">
                  <a:pos x="32" y="0"/>
                </a:cxn>
                <a:cxn ang="0">
                  <a:pos x="15" y="0"/>
                </a:cxn>
                <a:cxn ang="0">
                  <a:pos x="0" y="1"/>
                </a:cxn>
              </a:cxnLst>
              <a:rect l="0" t="0" r="r" b="b"/>
              <a:pathLst>
                <a:path w="32" h="1">
                  <a:moveTo>
                    <a:pt x="32" y="0"/>
                  </a:moveTo>
                  <a:lnTo>
                    <a:pt x="15" y="0"/>
                  </a:lnTo>
                  <a:lnTo>
                    <a:pt x="0" y="1"/>
                  </a:lnTo>
                </a:path>
              </a:pathLst>
            </a:custGeom>
            <a:noFill/>
            <a:ln w="0">
              <a:solidFill>
                <a:srgbClr val="000000"/>
              </a:solidFill>
              <a:prstDash val="solid"/>
              <a:round/>
              <a:headEnd/>
              <a:tailEnd/>
            </a:ln>
          </p:spPr>
          <p:txBody>
            <a:bodyPr/>
            <a:lstStyle/>
            <a:p>
              <a:endParaRPr lang="en-GB"/>
            </a:p>
          </p:txBody>
        </p:sp>
        <p:sp>
          <p:nvSpPr>
            <p:cNvPr id="1296" name="Line 3174"/>
            <p:cNvSpPr>
              <a:spLocks noChangeShapeType="1"/>
            </p:cNvSpPr>
            <p:nvPr/>
          </p:nvSpPr>
          <p:spPr bwMode="auto">
            <a:xfrm flipH="1">
              <a:off x="4017" y="3064"/>
              <a:ext cx="8" cy="1"/>
            </a:xfrm>
            <a:prstGeom prst="line">
              <a:avLst/>
            </a:prstGeom>
            <a:noFill/>
            <a:ln w="0">
              <a:solidFill>
                <a:srgbClr val="000000"/>
              </a:solidFill>
              <a:round/>
              <a:headEnd/>
              <a:tailEnd/>
            </a:ln>
          </p:spPr>
          <p:txBody>
            <a:bodyPr/>
            <a:lstStyle/>
            <a:p>
              <a:endParaRPr lang="en-GB"/>
            </a:p>
          </p:txBody>
        </p:sp>
        <p:sp>
          <p:nvSpPr>
            <p:cNvPr id="1297" name="Freeform 3175"/>
            <p:cNvSpPr>
              <a:spLocks/>
            </p:cNvSpPr>
            <p:nvPr/>
          </p:nvSpPr>
          <p:spPr bwMode="auto">
            <a:xfrm>
              <a:off x="4030" y="3062"/>
              <a:ext cx="24" cy="2"/>
            </a:xfrm>
            <a:custGeom>
              <a:avLst/>
              <a:gdLst/>
              <a:ahLst/>
              <a:cxnLst>
                <a:cxn ang="0">
                  <a:pos x="50" y="0"/>
                </a:cxn>
                <a:cxn ang="0">
                  <a:pos x="40" y="0"/>
                </a:cxn>
                <a:cxn ang="0">
                  <a:pos x="27" y="1"/>
                </a:cxn>
                <a:cxn ang="0">
                  <a:pos x="17" y="3"/>
                </a:cxn>
                <a:cxn ang="0">
                  <a:pos x="1" y="4"/>
                </a:cxn>
                <a:cxn ang="0">
                  <a:pos x="0" y="5"/>
                </a:cxn>
              </a:cxnLst>
              <a:rect l="0" t="0" r="r" b="b"/>
              <a:pathLst>
                <a:path w="50" h="5">
                  <a:moveTo>
                    <a:pt x="50" y="0"/>
                  </a:moveTo>
                  <a:lnTo>
                    <a:pt x="40" y="0"/>
                  </a:lnTo>
                  <a:lnTo>
                    <a:pt x="27" y="1"/>
                  </a:lnTo>
                  <a:lnTo>
                    <a:pt x="17" y="3"/>
                  </a:lnTo>
                  <a:lnTo>
                    <a:pt x="1" y="4"/>
                  </a:lnTo>
                  <a:lnTo>
                    <a:pt x="0" y="5"/>
                  </a:lnTo>
                </a:path>
              </a:pathLst>
            </a:custGeom>
            <a:noFill/>
            <a:ln w="0">
              <a:solidFill>
                <a:srgbClr val="000000"/>
              </a:solidFill>
              <a:prstDash val="solid"/>
              <a:round/>
              <a:headEnd/>
              <a:tailEnd/>
            </a:ln>
          </p:spPr>
          <p:txBody>
            <a:bodyPr/>
            <a:lstStyle/>
            <a:p>
              <a:endParaRPr lang="en-GB"/>
            </a:p>
          </p:txBody>
        </p:sp>
        <p:sp>
          <p:nvSpPr>
            <p:cNvPr id="1298" name="Line 3176"/>
            <p:cNvSpPr>
              <a:spLocks noChangeShapeType="1"/>
            </p:cNvSpPr>
            <p:nvPr/>
          </p:nvSpPr>
          <p:spPr bwMode="auto">
            <a:xfrm flipH="1">
              <a:off x="2696" y="3175"/>
              <a:ext cx="5" cy="6"/>
            </a:xfrm>
            <a:prstGeom prst="line">
              <a:avLst/>
            </a:prstGeom>
            <a:noFill/>
            <a:ln w="0">
              <a:solidFill>
                <a:srgbClr val="000000"/>
              </a:solidFill>
              <a:round/>
              <a:headEnd/>
              <a:tailEnd/>
            </a:ln>
          </p:spPr>
          <p:txBody>
            <a:bodyPr/>
            <a:lstStyle/>
            <a:p>
              <a:endParaRPr lang="en-GB"/>
            </a:p>
          </p:txBody>
        </p:sp>
        <p:sp>
          <p:nvSpPr>
            <p:cNvPr id="1299" name="Line 3177"/>
            <p:cNvSpPr>
              <a:spLocks noChangeShapeType="1"/>
            </p:cNvSpPr>
            <p:nvPr/>
          </p:nvSpPr>
          <p:spPr bwMode="auto">
            <a:xfrm>
              <a:off x="4077" y="3076"/>
              <a:ext cx="2" cy="4"/>
            </a:xfrm>
            <a:prstGeom prst="line">
              <a:avLst/>
            </a:prstGeom>
            <a:noFill/>
            <a:ln w="0">
              <a:solidFill>
                <a:srgbClr val="000000"/>
              </a:solidFill>
              <a:round/>
              <a:headEnd/>
              <a:tailEnd/>
            </a:ln>
          </p:spPr>
          <p:txBody>
            <a:bodyPr/>
            <a:lstStyle/>
            <a:p>
              <a:endParaRPr lang="en-GB"/>
            </a:p>
          </p:txBody>
        </p:sp>
        <p:sp>
          <p:nvSpPr>
            <p:cNvPr id="1300" name="Line 3178"/>
            <p:cNvSpPr>
              <a:spLocks noChangeShapeType="1"/>
            </p:cNvSpPr>
            <p:nvPr/>
          </p:nvSpPr>
          <p:spPr bwMode="auto">
            <a:xfrm flipH="1">
              <a:off x="4225" y="3176"/>
              <a:ext cx="1" cy="3"/>
            </a:xfrm>
            <a:prstGeom prst="line">
              <a:avLst/>
            </a:prstGeom>
            <a:noFill/>
            <a:ln w="0">
              <a:solidFill>
                <a:srgbClr val="000000"/>
              </a:solidFill>
              <a:round/>
              <a:headEnd/>
              <a:tailEnd/>
            </a:ln>
          </p:spPr>
          <p:txBody>
            <a:bodyPr/>
            <a:lstStyle/>
            <a:p>
              <a:endParaRPr lang="en-GB"/>
            </a:p>
          </p:txBody>
        </p:sp>
        <p:sp>
          <p:nvSpPr>
            <p:cNvPr id="1301" name="Line 3179"/>
            <p:cNvSpPr>
              <a:spLocks noChangeShapeType="1"/>
            </p:cNvSpPr>
            <p:nvPr/>
          </p:nvSpPr>
          <p:spPr bwMode="auto">
            <a:xfrm flipH="1">
              <a:off x="3930" y="3151"/>
              <a:ext cx="1" cy="1"/>
            </a:xfrm>
            <a:prstGeom prst="line">
              <a:avLst/>
            </a:prstGeom>
            <a:noFill/>
            <a:ln w="0">
              <a:solidFill>
                <a:srgbClr val="000000"/>
              </a:solidFill>
              <a:round/>
              <a:headEnd/>
              <a:tailEnd/>
            </a:ln>
          </p:spPr>
          <p:txBody>
            <a:bodyPr/>
            <a:lstStyle/>
            <a:p>
              <a:endParaRPr lang="en-GB"/>
            </a:p>
          </p:txBody>
        </p:sp>
        <p:sp>
          <p:nvSpPr>
            <p:cNvPr id="1302" name="Freeform 3180"/>
            <p:cNvSpPr>
              <a:spLocks/>
            </p:cNvSpPr>
            <p:nvPr/>
          </p:nvSpPr>
          <p:spPr bwMode="auto">
            <a:xfrm>
              <a:off x="4156" y="3102"/>
              <a:ext cx="119" cy="2"/>
            </a:xfrm>
            <a:custGeom>
              <a:avLst/>
              <a:gdLst/>
              <a:ahLst/>
              <a:cxnLst>
                <a:cxn ang="0">
                  <a:pos x="237" y="2"/>
                </a:cxn>
                <a:cxn ang="0">
                  <a:pos x="226" y="1"/>
                </a:cxn>
                <a:cxn ang="0">
                  <a:pos x="208" y="1"/>
                </a:cxn>
                <a:cxn ang="0">
                  <a:pos x="192" y="3"/>
                </a:cxn>
                <a:cxn ang="0">
                  <a:pos x="176" y="4"/>
                </a:cxn>
                <a:cxn ang="0">
                  <a:pos x="159" y="3"/>
                </a:cxn>
                <a:cxn ang="0">
                  <a:pos x="145" y="3"/>
                </a:cxn>
                <a:cxn ang="0">
                  <a:pos x="130" y="3"/>
                </a:cxn>
                <a:cxn ang="0">
                  <a:pos x="119" y="3"/>
                </a:cxn>
                <a:cxn ang="0">
                  <a:pos x="78" y="3"/>
                </a:cxn>
                <a:cxn ang="0">
                  <a:pos x="56" y="1"/>
                </a:cxn>
                <a:cxn ang="0">
                  <a:pos x="39" y="1"/>
                </a:cxn>
                <a:cxn ang="0">
                  <a:pos x="17" y="0"/>
                </a:cxn>
                <a:cxn ang="0">
                  <a:pos x="0" y="0"/>
                </a:cxn>
              </a:cxnLst>
              <a:rect l="0" t="0" r="r" b="b"/>
              <a:pathLst>
                <a:path w="237" h="4">
                  <a:moveTo>
                    <a:pt x="237" y="2"/>
                  </a:moveTo>
                  <a:lnTo>
                    <a:pt x="226" y="1"/>
                  </a:lnTo>
                  <a:lnTo>
                    <a:pt x="208" y="1"/>
                  </a:lnTo>
                  <a:lnTo>
                    <a:pt x="192" y="3"/>
                  </a:lnTo>
                  <a:lnTo>
                    <a:pt x="176" y="4"/>
                  </a:lnTo>
                  <a:lnTo>
                    <a:pt x="159" y="3"/>
                  </a:lnTo>
                  <a:lnTo>
                    <a:pt x="145" y="3"/>
                  </a:lnTo>
                  <a:lnTo>
                    <a:pt x="130" y="3"/>
                  </a:lnTo>
                  <a:lnTo>
                    <a:pt x="119" y="3"/>
                  </a:lnTo>
                  <a:lnTo>
                    <a:pt x="78" y="3"/>
                  </a:lnTo>
                  <a:lnTo>
                    <a:pt x="56" y="1"/>
                  </a:lnTo>
                  <a:lnTo>
                    <a:pt x="39" y="1"/>
                  </a:lnTo>
                  <a:lnTo>
                    <a:pt x="17" y="0"/>
                  </a:lnTo>
                  <a:lnTo>
                    <a:pt x="0" y="0"/>
                  </a:lnTo>
                </a:path>
              </a:pathLst>
            </a:custGeom>
            <a:noFill/>
            <a:ln w="0">
              <a:solidFill>
                <a:srgbClr val="000000"/>
              </a:solidFill>
              <a:prstDash val="solid"/>
              <a:round/>
              <a:headEnd/>
              <a:tailEnd/>
            </a:ln>
          </p:spPr>
          <p:txBody>
            <a:bodyPr/>
            <a:lstStyle/>
            <a:p>
              <a:endParaRPr lang="en-GB"/>
            </a:p>
          </p:txBody>
        </p:sp>
        <p:sp>
          <p:nvSpPr>
            <p:cNvPr id="1303" name="Line 3181"/>
            <p:cNvSpPr>
              <a:spLocks noChangeShapeType="1"/>
            </p:cNvSpPr>
            <p:nvPr/>
          </p:nvSpPr>
          <p:spPr bwMode="auto">
            <a:xfrm flipH="1">
              <a:off x="4274" y="3103"/>
              <a:ext cx="1" cy="1"/>
            </a:xfrm>
            <a:prstGeom prst="line">
              <a:avLst/>
            </a:prstGeom>
            <a:noFill/>
            <a:ln w="0">
              <a:solidFill>
                <a:srgbClr val="000000"/>
              </a:solidFill>
              <a:round/>
              <a:headEnd/>
              <a:tailEnd/>
            </a:ln>
          </p:spPr>
          <p:txBody>
            <a:bodyPr/>
            <a:lstStyle/>
            <a:p>
              <a:endParaRPr lang="en-GB"/>
            </a:p>
          </p:txBody>
        </p:sp>
        <p:sp>
          <p:nvSpPr>
            <p:cNvPr id="1304" name="Freeform 3182"/>
            <p:cNvSpPr>
              <a:spLocks/>
            </p:cNvSpPr>
            <p:nvPr/>
          </p:nvSpPr>
          <p:spPr bwMode="auto">
            <a:xfrm>
              <a:off x="2826" y="3172"/>
              <a:ext cx="3" cy="8"/>
            </a:xfrm>
            <a:custGeom>
              <a:avLst/>
              <a:gdLst/>
              <a:ahLst/>
              <a:cxnLst>
                <a:cxn ang="0">
                  <a:pos x="5" y="0"/>
                </a:cxn>
                <a:cxn ang="0">
                  <a:pos x="2" y="7"/>
                </a:cxn>
                <a:cxn ang="0">
                  <a:pos x="1" y="11"/>
                </a:cxn>
                <a:cxn ang="0">
                  <a:pos x="0" y="15"/>
                </a:cxn>
              </a:cxnLst>
              <a:rect l="0" t="0" r="r" b="b"/>
              <a:pathLst>
                <a:path w="5" h="15">
                  <a:moveTo>
                    <a:pt x="5" y="0"/>
                  </a:moveTo>
                  <a:lnTo>
                    <a:pt x="2" y="7"/>
                  </a:lnTo>
                  <a:lnTo>
                    <a:pt x="1" y="11"/>
                  </a:lnTo>
                  <a:lnTo>
                    <a:pt x="0" y="15"/>
                  </a:lnTo>
                </a:path>
              </a:pathLst>
            </a:custGeom>
            <a:noFill/>
            <a:ln w="0">
              <a:solidFill>
                <a:srgbClr val="000000"/>
              </a:solidFill>
              <a:prstDash val="solid"/>
              <a:round/>
              <a:headEnd/>
              <a:tailEnd/>
            </a:ln>
          </p:spPr>
          <p:txBody>
            <a:bodyPr/>
            <a:lstStyle/>
            <a:p>
              <a:endParaRPr lang="en-GB"/>
            </a:p>
          </p:txBody>
        </p:sp>
        <p:sp>
          <p:nvSpPr>
            <p:cNvPr id="1305" name="Freeform 3183"/>
            <p:cNvSpPr>
              <a:spLocks/>
            </p:cNvSpPr>
            <p:nvPr/>
          </p:nvSpPr>
          <p:spPr bwMode="auto">
            <a:xfrm>
              <a:off x="2788" y="3172"/>
              <a:ext cx="41" cy="24"/>
            </a:xfrm>
            <a:custGeom>
              <a:avLst/>
              <a:gdLst/>
              <a:ahLst/>
              <a:cxnLst>
                <a:cxn ang="0">
                  <a:pos x="80" y="0"/>
                </a:cxn>
                <a:cxn ang="0">
                  <a:pos x="77" y="1"/>
                </a:cxn>
                <a:cxn ang="0">
                  <a:pos x="75" y="2"/>
                </a:cxn>
                <a:cxn ang="0">
                  <a:pos x="71" y="4"/>
                </a:cxn>
                <a:cxn ang="0">
                  <a:pos x="69" y="6"/>
                </a:cxn>
                <a:cxn ang="0">
                  <a:pos x="65" y="9"/>
                </a:cxn>
                <a:cxn ang="0">
                  <a:pos x="62" y="11"/>
                </a:cxn>
                <a:cxn ang="0">
                  <a:pos x="61" y="19"/>
                </a:cxn>
                <a:cxn ang="0">
                  <a:pos x="56" y="29"/>
                </a:cxn>
                <a:cxn ang="0">
                  <a:pos x="51" y="33"/>
                </a:cxn>
                <a:cxn ang="0">
                  <a:pos x="49" y="34"/>
                </a:cxn>
                <a:cxn ang="0">
                  <a:pos x="43" y="40"/>
                </a:cxn>
                <a:cxn ang="0">
                  <a:pos x="38" y="43"/>
                </a:cxn>
                <a:cxn ang="0">
                  <a:pos x="32" y="47"/>
                </a:cxn>
                <a:cxn ang="0">
                  <a:pos x="29" y="47"/>
                </a:cxn>
                <a:cxn ang="0">
                  <a:pos x="24" y="47"/>
                </a:cxn>
                <a:cxn ang="0">
                  <a:pos x="19" y="46"/>
                </a:cxn>
                <a:cxn ang="0">
                  <a:pos x="9" y="45"/>
                </a:cxn>
                <a:cxn ang="0">
                  <a:pos x="3" y="45"/>
                </a:cxn>
                <a:cxn ang="0">
                  <a:pos x="0" y="45"/>
                </a:cxn>
              </a:cxnLst>
              <a:rect l="0" t="0" r="r" b="b"/>
              <a:pathLst>
                <a:path w="80" h="47">
                  <a:moveTo>
                    <a:pt x="80" y="0"/>
                  </a:moveTo>
                  <a:lnTo>
                    <a:pt x="77" y="1"/>
                  </a:lnTo>
                  <a:lnTo>
                    <a:pt x="75" y="2"/>
                  </a:lnTo>
                  <a:lnTo>
                    <a:pt x="71" y="4"/>
                  </a:lnTo>
                  <a:lnTo>
                    <a:pt x="69" y="6"/>
                  </a:lnTo>
                  <a:lnTo>
                    <a:pt x="65" y="9"/>
                  </a:lnTo>
                  <a:lnTo>
                    <a:pt x="62" y="11"/>
                  </a:lnTo>
                  <a:lnTo>
                    <a:pt x="61" y="19"/>
                  </a:lnTo>
                  <a:lnTo>
                    <a:pt x="56" y="29"/>
                  </a:lnTo>
                  <a:lnTo>
                    <a:pt x="51" y="33"/>
                  </a:lnTo>
                  <a:lnTo>
                    <a:pt x="49" y="34"/>
                  </a:lnTo>
                  <a:lnTo>
                    <a:pt x="43" y="40"/>
                  </a:lnTo>
                  <a:lnTo>
                    <a:pt x="38" y="43"/>
                  </a:lnTo>
                  <a:lnTo>
                    <a:pt x="32" y="47"/>
                  </a:lnTo>
                  <a:lnTo>
                    <a:pt x="29" y="47"/>
                  </a:lnTo>
                  <a:lnTo>
                    <a:pt x="24" y="47"/>
                  </a:lnTo>
                  <a:lnTo>
                    <a:pt x="19" y="46"/>
                  </a:lnTo>
                  <a:lnTo>
                    <a:pt x="9" y="45"/>
                  </a:lnTo>
                  <a:lnTo>
                    <a:pt x="3" y="45"/>
                  </a:lnTo>
                  <a:lnTo>
                    <a:pt x="0" y="45"/>
                  </a:lnTo>
                </a:path>
              </a:pathLst>
            </a:custGeom>
            <a:noFill/>
            <a:ln w="0">
              <a:solidFill>
                <a:srgbClr val="000000"/>
              </a:solidFill>
              <a:prstDash val="solid"/>
              <a:round/>
              <a:headEnd/>
              <a:tailEnd/>
            </a:ln>
          </p:spPr>
          <p:txBody>
            <a:bodyPr/>
            <a:lstStyle/>
            <a:p>
              <a:endParaRPr lang="en-GB"/>
            </a:p>
          </p:txBody>
        </p:sp>
        <p:sp>
          <p:nvSpPr>
            <p:cNvPr id="1306" name="Line 3184"/>
            <p:cNvSpPr>
              <a:spLocks noChangeShapeType="1"/>
            </p:cNvSpPr>
            <p:nvPr/>
          </p:nvSpPr>
          <p:spPr bwMode="auto">
            <a:xfrm flipH="1">
              <a:off x="4129" y="3066"/>
              <a:ext cx="3" cy="10"/>
            </a:xfrm>
            <a:prstGeom prst="line">
              <a:avLst/>
            </a:prstGeom>
            <a:noFill/>
            <a:ln w="0">
              <a:solidFill>
                <a:srgbClr val="000000"/>
              </a:solidFill>
              <a:round/>
              <a:headEnd/>
              <a:tailEnd/>
            </a:ln>
          </p:spPr>
          <p:txBody>
            <a:bodyPr/>
            <a:lstStyle/>
            <a:p>
              <a:endParaRPr lang="en-GB"/>
            </a:p>
          </p:txBody>
        </p:sp>
        <p:sp>
          <p:nvSpPr>
            <p:cNvPr id="1307" name="Line 3185"/>
            <p:cNvSpPr>
              <a:spLocks noChangeShapeType="1"/>
            </p:cNvSpPr>
            <p:nvPr/>
          </p:nvSpPr>
          <p:spPr bwMode="auto">
            <a:xfrm>
              <a:off x="4084" y="3064"/>
              <a:ext cx="4" cy="12"/>
            </a:xfrm>
            <a:prstGeom prst="line">
              <a:avLst/>
            </a:prstGeom>
            <a:noFill/>
            <a:ln w="0">
              <a:solidFill>
                <a:srgbClr val="000000"/>
              </a:solidFill>
              <a:round/>
              <a:headEnd/>
              <a:tailEnd/>
            </a:ln>
          </p:spPr>
          <p:txBody>
            <a:bodyPr/>
            <a:lstStyle/>
            <a:p>
              <a:endParaRPr lang="en-GB"/>
            </a:p>
          </p:txBody>
        </p:sp>
        <p:sp>
          <p:nvSpPr>
            <p:cNvPr id="1308" name="Freeform 3186"/>
            <p:cNvSpPr>
              <a:spLocks/>
            </p:cNvSpPr>
            <p:nvPr/>
          </p:nvSpPr>
          <p:spPr bwMode="auto">
            <a:xfrm>
              <a:off x="4084" y="3063"/>
              <a:ext cx="48" cy="4"/>
            </a:xfrm>
            <a:custGeom>
              <a:avLst/>
              <a:gdLst/>
              <a:ahLst/>
              <a:cxnLst>
                <a:cxn ang="0">
                  <a:pos x="95" y="5"/>
                </a:cxn>
                <a:cxn ang="0">
                  <a:pos x="85" y="5"/>
                </a:cxn>
                <a:cxn ang="0">
                  <a:pos x="72" y="4"/>
                </a:cxn>
                <a:cxn ang="0">
                  <a:pos x="62" y="6"/>
                </a:cxn>
                <a:cxn ang="0">
                  <a:pos x="52" y="5"/>
                </a:cxn>
                <a:cxn ang="0">
                  <a:pos x="39" y="2"/>
                </a:cxn>
                <a:cxn ang="0">
                  <a:pos x="28" y="0"/>
                </a:cxn>
                <a:cxn ang="0">
                  <a:pos x="15" y="2"/>
                </a:cxn>
                <a:cxn ang="0">
                  <a:pos x="0" y="1"/>
                </a:cxn>
              </a:cxnLst>
              <a:rect l="0" t="0" r="r" b="b"/>
              <a:pathLst>
                <a:path w="95" h="6">
                  <a:moveTo>
                    <a:pt x="95" y="5"/>
                  </a:moveTo>
                  <a:lnTo>
                    <a:pt x="85" y="5"/>
                  </a:lnTo>
                  <a:lnTo>
                    <a:pt x="72" y="4"/>
                  </a:lnTo>
                  <a:lnTo>
                    <a:pt x="62" y="6"/>
                  </a:lnTo>
                  <a:lnTo>
                    <a:pt x="52" y="5"/>
                  </a:lnTo>
                  <a:lnTo>
                    <a:pt x="39" y="2"/>
                  </a:lnTo>
                  <a:lnTo>
                    <a:pt x="28" y="0"/>
                  </a:lnTo>
                  <a:lnTo>
                    <a:pt x="15" y="2"/>
                  </a:lnTo>
                  <a:lnTo>
                    <a:pt x="0" y="1"/>
                  </a:lnTo>
                </a:path>
              </a:pathLst>
            </a:custGeom>
            <a:noFill/>
            <a:ln w="0">
              <a:solidFill>
                <a:srgbClr val="000000"/>
              </a:solidFill>
              <a:prstDash val="solid"/>
              <a:round/>
              <a:headEnd/>
              <a:tailEnd/>
            </a:ln>
          </p:spPr>
          <p:txBody>
            <a:bodyPr/>
            <a:lstStyle/>
            <a:p>
              <a:endParaRPr lang="en-GB"/>
            </a:p>
          </p:txBody>
        </p:sp>
        <p:sp>
          <p:nvSpPr>
            <p:cNvPr id="1309" name="Line 3187"/>
            <p:cNvSpPr>
              <a:spLocks noChangeShapeType="1"/>
            </p:cNvSpPr>
            <p:nvPr/>
          </p:nvSpPr>
          <p:spPr bwMode="auto">
            <a:xfrm>
              <a:off x="4084" y="3064"/>
              <a:ext cx="1" cy="1"/>
            </a:xfrm>
            <a:prstGeom prst="line">
              <a:avLst/>
            </a:prstGeom>
            <a:noFill/>
            <a:ln w="0">
              <a:solidFill>
                <a:srgbClr val="000000"/>
              </a:solidFill>
              <a:round/>
              <a:headEnd/>
              <a:tailEnd/>
            </a:ln>
          </p:spPr>
          <p:txBody>
            <a:bodyPr/>
            <a:lstStyle/>
            <a:p>
              <a:endParaRPr lang="en-GB"/>
            </a:p>
          </p:txBody>
        </p:sp>
        <p:sp>
          <p:nvSpPr>
            <p:cNvPr id="1310" name="Line 3188"/>
            <p:cNvSpPr>
              <a:spLocks noChangeShapeType="1"/>
            </p:cNvSpPr>
            <p:nvPr/>
          </p:nvSpPr>
          <p:spPr bwMode="auto">
            <a:xfrm flipH="1">
              <a:off x="4132" y="3062"/>
              <a:ext cx="2" cy="3"/>
            </a:xfrm>
            <a:prstGeom prst="line">
              <a:avLst/>
            </a:prstGeom>
            <a:noFill/>
            <a:ln w="0">
              <a:solidFill>
                <a:srgbClr val="000000"/>
              </a:solidFill>
              <a:round/>
              <a:headEnd/>
              <a:tailEnd/>
            </a:ln>
          </p:spPr>
          <p:txBody>
            <a:bodyPr/>
            <a:lstStyle/>
            <a:p>
              <a:endParaRPr lang="en-GB"/>
            </a:p>
          </p:txBody>
        </p:sp>
        <p:sp>
          <p:nvSpPr>
            <p:cNvPr id="1311" name="Freeform 3189"/>
            <p:cNvSpPr>
              <a:spLocks/>
            </p:cNvSpPr>
            <p:nvPr/>
          </p:nvSpPr>
          <p:spPr bwMode="auto">
            <a:xfrm>
              <a:off x="4084" y="3062"/>
              <a:ext cx="50" cy="1"/>
            </a:xfrm>
            <a:custGeom>
              <a:avLst/>
              <a:gdLst/>
              <a:ahLst/>
              <a:cxnLst>
                <a:cxn ang="0">
                  <a:pos x="0" y="1"/>
                </a:cxn>
                <a:cxn ang="0">
                  <a:pos x="31" y="0"/>
                </a:cxn>
                <a:cxn ang="0">
                  <a:pos x="57" y="0"/>
                </a:cxn>
                <a:cxn ang="0">
                  <a:pos x="71" y="0"/>
                </a:cxn>
                <a:cxn ang="0">
                  <a:pos x="89" y="0"/>
                </a:cxn>
                <a:cxn ang="0">
                  <a:pos x="101" y="0"/>
                </a:cxn>
              </a:cxnLst>
              <a:rect l="0" t="0" r="r" b="b"/>
              <a:pathLst>
                <a:path w="101" h="1">
                  <a:moveTo>
                    <a:pt x="0" y="1"/>
                  </a:moveTo>
                  <a:lnTo>
                    <a:pt x="31" y="0"/>
                  </a:lnTo>
                  <a:lnTo>
                    <a:pt x="57" y="0"/>
                  </a:lnTo>
                  <a:lnTo>
                    <a:pt x="71" y="0"/>
                  </a:lnTo>
                  <a:lnTo>
                    <a:pt x="89" y="0"/>
                  </a:lnTo>
                  <a:lnTo>
                    <a:pt x="101" y="0"/>
                  </a:lnTo>
                </a:path>
              </a:pathLst>
            </a:custGeom>
            <a:noFill/>
            <a:ln w="0">
              <a:solidFill>
                <a:srgbClr val="000000"/>
              </a:solidFill>
              <a:prstDash val="solid"/>
              <a:round/>
              <a:headEnd/>
              <a:tailEnd/>
            </a:ln>
          </p:spPr>
          <p:txBody>
            <a:bodyPr/>
            <a:lstStyle/>
            <a:p>
              <a:endParaRPr lang="en-GB"/>
            </a:p>
          </p:txBody>
        </p:sp>
        <p:sp>
          <p:nvSpPr>
            <p:cNvPr id="1312" name="Line 3190"/>
            <p:cNvSpPr>
              <a:spLocks noChangeShapeType="1"/>
            </p:cNvSpPr>
            <p:nvPr/>
          </p:nvSpPr>
          <p:spPr bwMode="auto">
            <a:xfrm flipH="1">
              <a:off x="4167" y="3062"/>
              <a:ext cx="1" cy="3"/>
            </a:xfrm>
            <a:prstGeom prst="line">
              <a:avLst/>
            </a:prstGeom>
            <a:noFill/>
            <a:ln w="0">
              <a:solidFill>
                <a:srgbClr val="000000"/>
              </a:solidFill>
              <a:round/>
              <a:headEnd/>
              <a:tailEnd/>
            </a:ln>
          </p:spPr>
          <p:txBody>
            <a:bodyPr/>
            <a:lstStyle/>
            <a:p>
              <a:endParaRPr lang="en-GB"/>
            </a:p>
          </p:txBody>
        </p:sp>
        <p:sp>
          <p:nvSpPr>
            <p:cNvPr id="1313" name="Freeform 3191"/>
            <p:cNvSpPr>
              <a:spLocks/>
            </p:cNvSpPr>
            <p:nvPr/>
          </p:nvSpPr>
          <p:spPr bwMode="auto">
            <a:xfrm>
              <a:off x="4134" y="3061"/>
              <a:ext cx="34" cy="1"/>
            </a:xfrm>
            <a:custGeom>
              <a:avLst/>
              <a:gdLst/>
              <a:ahLst/>
              <a:cxnLst>
                <a:cxn ang="0">
                  <a:pos x="0" y="1"/>
                </a:cxn>
                <a:cxn ang="0">
                  <a:pos x="20" y="0"/>
                </a:cxn>
                <a:cxn ang="0">
                  <a:pos x="31" y="0"/>
                </a:cxn>
                <a:cxn ang="0">
                  <a:pos x="43" y="1"/>
                </a:cxn>
                <a:cxn ang="0">
                  <a:pos x="67" y="2"/>
                </a:cxn>
              </a:cxnLst>
              <a:rect l="0" t="0" r="r" b="b"/>
              <a:pathLst>
                <a:path w="67" h="2">
                  <a:moveTo>
                    <a:pt x="0" y="1"/>
                  </a:moveTo>
                  <a:lnTo>
                    <a:pt x="20" y="0"/>
                  </a:lnTo>
                  <a:lnTo>
                    <a:pt x="31" y="0"/>
                  </a:lnTo>
                  <a:lnTo>
                    <a:pt x="43" y="1"/>
                  </a:lnTo>
                  <a:lnTo>
                    <a:pt x="67" y="2"/>
                  </a:lnTo>
                </a:path>
              </a:pathLst>
            </a:custGeom>
            <a:noFill/>
            <a:ln w="0">
              <a:solidFill>
                <a:srgbClr val="000000"/>
              </a:solidFill>
              <a:prstDash val="solid"/>
              <a:round/>
              <a:headEnd/>
              <a:tailEnd/>
            </a:ln>
          </p:spPr>
          <p:txBody>
            <a:bodyPr/>
            <a:lstStyle/>
            <a:p>
              <a:endParaRPr lang="en-GB"/>
            </a:p>
          </p:txBody>
        </p:sp>
        <p:sp>
          <p:nvSpPr>
            <p:cNvPr id="1314" name="Line 3192"/>
            <p:cNvSpPr>
              <a:spLocks noChangeShapeType="1"/>
            </p:cNvSpPr>
            <p:nvPr/>
          </p:nvSpPr>
          <p:spPr bwMode="auto">
            <a:xfrm flipH="1">
              <a:off x="4149" y="3082"/>
              <a:ext cx="10" cy="11"/>
            </a:xfrm>
            <a:prstGeom prst="line">
              <a:avLst/>
            </a:prstGeom>
            <a:noFill/>
            <a:ln w="0">
              <a:solidFill>
                <a:srgbClr val="000000"/>
              </a:solidFill>
              <a:round/>
              <a:headEnd/>
              <a:tailEnd/>
            </a:ln>
          </p:spPr>
          <p:txBody>
            <a:bodyPr/>
            <a:lstStyle/>
            <a:p>
              <a:endParaRPr lang="en-GB"/>
            </a:p>
          </p:txBody>
        </p:sp>
        <p:sp>
          <p:nvSpPr>
            <p:cNvPr id="1315" name="Line 3193"/>
            <p:cNvSpPr>
              <a:spLocks noChangeShapeType="1"/>
            </p:cNvSpPr>
            <p:nvPr/>
          </p:nvSpPr>
          <p:spPr bwMode="auto">
            <a:xfrm flipH="1">
              <a:off x="4124" y="3076"/>
              <a:ext cx="5" cy="9"/>
            </a:xfrm>
            <a:prstGeom prst="line">
              <a:avLst/>
            </a:prstGeom>
            <a:noFill/>
            <a:ln w="0">
              <a:solidFill>
                <a:srgbClr val="000000"/>
              </a:solidFill>
              <a:round/>
              <a:headEnd/>
              <a:tailEnd/>
            </a:ln>
          </p:spPr>
          <p:txBody>
            <a:bodyPr/>
            <a:lstStyle/>
            <a:p>
              <a:endParaRPr lang="en-GB"/>
            </a:p>
          </p:txBody>
        </p:sp>
        <p:sp>
          <p:nvSpPr>
            <p:cNvPr id="1316" name="Freeform 3194"/>
            <p:cNvSpPr>
              <a:spLocks/>
            </p:cNvSpPr>
            <p:nvPr/>
          </p:nvSpPr>
          <p:spPr bwMode="auto">
            <a:xfrm>
              <a:off x="4129" y="3076"/>
              <a:ext cx="30" cy="6"/>
            </a:xfrm>
            <a:custGeom>
              <a:avLst/>
              <a:gdLst/>
              <a:ahLst/>
              <a:cxnLst>
                <a:cxn ang="0">
                  <a:pos x="60" y="11"/>
                </a:cxn>
                <a:cxn ang="0">
                  <a:pos x="44" y="7"/>
                </a:cxn>
                <a:cxn ang="0">
                  <a:pos x="31" y="5"/>
                </a:cxn>
                <a:cxn ang="0">
                  <a:pos x="14" y="4"/>
                </a:cxn>
                <a:cxn ang="0">
                  <a:pos x="0" y="0"/>
                </a:cxn>
              </a:cxnLst>
              <a:rect l="0" t="0" r="r" b="b"/>
              <a:pathLst>
                <a:path w="60" h="11">
                  <a:moveTo>
                    <a:pt x="60" y="11"/>
                  </a:moveTo>
                  <a:lnTo>
                    <a:pt x="44" y="7"/>
                  </a:lnTo>
                  <a:lnTo>
                    <a:pt x="31" y="5"/>
                  </a:lnTo>
                  <a:lnTo>
                    <a:pt x="14" y="4"/>
                  </a:lnTo>
                  <a:lnTo>
                    <a:pt x="0" y="0"/>
                  </a:lnTo>
                </a:path>
              </a:pathLst>
            </a:custGeom>
            <a:noFill/>
            <a:ln w="0">
              <a:solidFill>
                <a:srgbClr val="000000"/>
              </a:solidFill>
              <a:prstDash val="solid"/>
              <a:round/>
              <a:headEnd/>
              <a:tailEnd/>
            </a:ln>
          </p:spPr>
          <p:txBody>
            <a:bodyPr/>
            <a:lstStyle/>
            <a:p>
              <a:endParaRPr lang="en-GB"/>
            </a:p>
          </p:txBody>
        </p:sp>
        <p:sp>
          <p:nvSpPr>
            <p:cNvPr id="1317" name="Line 3195"/>
            <p:cNvSpPr>
              <a:spLocks noChangeShapeType="1"/>
            </p:cNvSpPr>
            <p:nvPr/>
          </p:nvSpPr>
          <p:spPr bwMode="auto">
            <a:xfrm flipH="1">
              <a:off x="4292" y="3095"/>
              <a:ext cx="1" cy="3"/>
            </a:xfrm>
            <a:prstGeom prst="line">
              <a:avLst/>
            </a:prstGeom>
            <a:noFill/>
            <a:ln w="0">
              <a:solidFill>
                <a:srgbClr val="000000"/>
              </a:solidFill>
              <a:round/>
              <a:headEnd/>
              <a:tailEnd/>
            </a:ln>
          </p:spPr>
          <p:txBody>
            <a:bodyPr/>
            <a:lstStyle/>
            <a:p>
              <a:endParaRPr lang="en-GB"/>
            </a:p>
          </p:txBody>
        </p:sp>
        <p:sp>
          <p:nvSpPr>
            <p:cNvPr id="1318" name="Line 3196"/>
            <p:cNvSpPr>
              <a:spLocks noChangeShapeType="1"/>
            </p:cNvSpPr>
            <p:nvPr/>
          </p:nvSpPr>
          <p:spPr bwMode="auto">
            <a:xfrm>
              <a:off x="4513" y="3058"/>
              <a:ext cx="1" cy="1"/>
            </a:xfrm>
            <a:prstGeom prst="line">
              <a:avLst/>
            </a:prstGeom>
            <a:noFill/>
            <a:ln w="0">
              <a:solidFill>
                <a:srgbClr val="000000"/>
              </a:solidFill>
              <a:round/>
              <a:headEnd/>
              <a:tailEnd/>
            </a:ln>
          </p:spPr>
          <p:txBody>
            <a:bodyPr/>
            <a:lstStyle/>
            <a:p>
              <a:endParaRPr lang="en-GB"/>
            </a:p>
          </p:txBody>
        </p:sp>
        <p:sp>
          <p:nvSpPr>
            <p:cNvPr id="1319" name="Freeform 3197"/>
            <p:cNvSpPr>
              <a:spLocks/>
            </p:cNvSpPr>
            <p:nvPr/>
          </p:nvSpPr>
          <p:spPr bwMode="auto">
            <a:xfrm>
              <a:off x="4293" y="3060"/>
              <a:ext cx="211" cy="35"/>
            </a:xfrm>
            <a:custGeom>
              <a:avLst/>
              <a:gdLst/>
              <a:ahLst/>
              <a:cxnLst>
                <a:cxn ang="0">
                  <a:pos x="0" y="71"/>
                </a:cxn>
                <a:cxn ang="0">
                  <a:pos x="11" y="63"/>
                </a:cxn>
                <a:cxn ang="0">
                  <a:pos x="32" y="61"/>
                </a:cxn>
                <a:cxn ang="0">
                  <a:pos x="48" y="60"/>
                </a:cxn>
                <a:cxn ang="0">
                  <a:pos x="64" y="56"/>
                </a:cxn>
                <a:cxn ang="0">
                  <a:pos x="87" y="52"/>
                </a:cxn>
                <a:cxn ang="0">
                  <a:pos x="107" y="51"/>
                </a:cxn>
                <a:cxn ang="0">
                  <a:pos x="122" y="50"/>
                </a:cxn>
                <a:cxn ang="0">
                  <a:pos x="144" y="46"/>
                </a:cxn>
                <a:cxn ang="0">
                  <a:pos x="153" y="45"/>
                </a:cxn>
                <a:cxn ang="0">
                  <a:pos x="169" y="42"/>
                </a:cxn>
                <a:cxn ang="0">
                  <a:pos x="178" y="41"/>
                </a:cxn>
                <a:cxn ang="0">
                  <a:pos x="190" y="39"/>
                </a:cxn>
                <a:cxn ang="0">
                  <a:pos x="201" y="37"/>
                </a:cxn>
                <a:cxn ang="0">
                  <a:pos x="213" y="32"/>
                </a:cxn>
                <a:cxn ang="0">
                  <a:pos x="224" y="29"/>
                </a:cxn>
                <a:cxn ang="0">
                  <a:pos x="232" y="28"/>
                </a:cxn>
                <a:cxn ang="0">
                  <a:pos x="242" y="26"/>
                </a:cxn>
                <a:cxn ang="0">
                  <a:pos x="250" y="26"/>
                </a:cxn>
                <a:cxn ang="0">
                  <a:pos x="253" y="25"/>
                </a:cxn>
                <a:cxn ang="0">
                  <a:pos x="263" y="24"/>
                </a:cxn>
                <a:cxn ang="0">
                  <a:pos x="272" y="23"/>
                </a:cxn>
                <a:cxn ang="0">
                  <a:pos x="283" y="22"/>
                </a:cxn>
                <a:cxn ang="0">
                  <a:pos x="292" y="21"/>
                </a:cxn>
                <a:cxn ang="0">
                  <a:pos x="304" y="20"/>
                </a:cxn>
                <a:cxn ang="0">
                  <a:pos x="314" y="19"/>
                </a:cxn>
                <a:cxn ang="0">
                  <a:pos x="328" y="16"/>
                </a:cxn>
                <a:cxn ang="0">
                  <a:pos x="340" y="13"/>
                </a:cxn>
                <a:cxn ang="0">
                  <a:pos x="350" y="12"/>
                </a:cxn>
                <a:cxn ang="0">
                  <a:pos x="362" y="10"/>
                </a:cxn>
                <a:cxn ang="0">
                  <a:pos x="377" y="8"/>
                </a:cxn>
                <a:cxn ang="0">
                  <a:pos x="387" y="7"/>
                </a:cxn>
                <a:cxn ang="0">
                  <a:pos x="401" y="3"/>
                </a:cxn>
                <a:cxn ang="0">
                  <a:pos x="421" y="0"/>
                </a:cxn>
              </a:cxnLst>
              <a:rect l="0" t="0" r="r" b="b"/>
              <a:pathLst>
                <a:path w="421" h="71">
                  <a:moveTo>
                    <a:pt x="0" y="71"/>
                  </a:moveTo>
                  <a:lnTo>
                    <a:pt x="11" y="63"/>
                  </a:lnTo>
                  <a:lnTo>
                    <a:pt x="32" y="61"/>
                  </a:lnTo>
                  <a:lnTo>
                    <a:pt x="48" y="60"/>
                  </a:lnTo>
                  <a:lnTo>
                    <a:pt x="64" y="56"/>
                  </a:lnTo>
                  <a:lnTo>
                    <a:pt x="87" y="52"/>
                  </a:lnTo>
                  <a:lnTo>
                    <a:pt x="107" y="51"/>
                  </a:lnTo>
                  <a:lnTo>
                    <a:pt x="122" y="50"/>
                  </a:lnTo>
                  <a:lnTo>
                    <a:pt x="144" y="46"/>
                  </a:lnTo>
                  <a:lnTo>
                    <a:pt x="153" y="45"/>
                  </a:lnTo>
                  <a:lnTo>
                    <a:pt x="169" y="42"/>
                  </a:lnTo>
                  <a:lnTo>
                    <a:pt x="178" y="41"/>
                  </a:lnTo>
                  <a:lnTo>
                    <a:pt x="190" y="39"/>
                  </a:lnTo>
                  <a:lnTo>
                    <a:pt x="201" y="37"/>
                  </a:lnTo>
                  <a:lnTo>
                    <a:pt x="213" y="32"/>
                  </a:lnTo>
                  <a:lnTo>
                    <a:pt x="224" y="29"/>
                  </a:lnTo>
                  <a:lnTo>
                    <a:pt x="232" y="28"/>
                  </a:lnTo>
                  <a:lnTo>
                    <a:pt x="242" y="26"/>
                  </a:lnTo>
                  <a:lnTo>
                    <a:pt x="250" y="26"/>
                  </a:lnTo>
                  <a:lnTo>
                    <a:pt x="253" y="25"/>
                  </a:lnTo>
                  <a:lnTo>
                    <a:pt x="263" y="24"/>
                  </a:lnTo>
                  <a:lnTo>
                    <a:pt x="272" y="23"/>
                  </a:lnTo>
                  <a:lnTo>
                    <a:pt x="283" y="22"/>
                  </a:lnTo>
                  <a:lnTo>
                    <a:pt x="292" y="21"/>
                  </a:lnTo>
                  <a:lnTo>
                    <a:pt x="304" y="20"/>
                  </a:lnTo>
                  <a:lnTo>
                    <a:pt x="314" y="19"/>
                  </a:lnTo>
                  <a:lnTo>
                    <a:pt x="328" y="16"/>
                  </a:lnTo>
                  <a:lnTo>
                    <a:pt x="340" y="13"/>
                  </a:lnTo>
                  <a:lnTo>
                    <a:pt x="350" y="12"/>
                  </a:lnTo>
                  <a:lnTo>
                    <a:pt x="362" y="10"/>
                  </a:lnTo>
                  <a:lnTo>
                    <a:pt x="377" y="8"/>
                  </a:lnTo>
                  <a:lnTo>
                    <a:pt x="387" y="7"/>
                  </a:lnTo>
                  <a:lnTo>
                    <a:pt x="401" y="3"/>
                  </a:lnTo>
                  <a:lnTo>
                    <a:pt x="421" y="0"/>
                  </a:lnTo>
                </a:path>
              </a:pathLst>
            </a:custGeom>
            <a:noFill/>
            <a:ln w="0">
              <a:solidFill>
                <a:srgbClr val="000000"/>
              </a:solidFill>
              <a:prstDash val="solid"/>
              <a:round/>
              <a:headEnd/>
              <a:tailEnd/>
            </a:ln>
          </p:spPr>
          <p:txBody>
            <a:bodyPr/>
            <a:lstStyle/>
            <a:p>
              <a:endParaRPr lang="en-GB"/>
            </a:p>
          </p:txBody>
        </p:sp>
        <p:sp>
          <p:nvSpPr>
            <p:cNvPr id="1320" name="Freeform 3198"/>
            <p:cNvSpPr>
              <a:spLocks/>
            </p:cNvSpPr>
            <p:nvPr/>
          </p:nvSpPr>
          <p:spPr bwMode="auto">
            <a:xfrm>
              <a:off x="3288" y="3060"/>
              <a:ext cx="732" cy="33"/>
            </a:xfrm>
            <a:custGeom>
              <a:avLst/>
              <a:gdLst/>
              <a:ahLst/>
              <a:cxnLst>
                <a:cxn ang="0">
                  <a:pos x="1466" y="0"/>
                </a:cxn>
                <a:cxn ang="0">
                  <a:pos x="1448" y="2"/>
                </a:cxn>
                <a:cxn ang="0">
                  <a:pos x="1434" y="4"/>
                </a:cxn>
                <a:cxn ang="0">
                  <a:pos x="1417" y="5"/>
                </a:cxn>
                <a:cxn ang="0">
                  <a:pos x="1396" y="7"/>
                </a:cxn>
                <a:cxn ang="0">
                  <a:pos x="1357" y="12"/>
                </a:cxn>
                <a:cxn ang="0">
                  <a:pos x="1337" y="13"/>
                </a:cxn>
                <a:cxn ang="0">
                  <a:pos x="1276" y="13"/>
                </a:cxn>
                <a:cxn ang="0">
                  <a:pos x="1240" y="12"/>
                </a:cxn>
                <a:cxn ang="0">
                  <a:pos x="1207" y="13"/>
                </a:cxn>
                <a:cxn ang="0">
                  <a:pos x="1183" y="17"/>
                </a:cxn>
                <a:cxn ang="0">
                  <a:pos x="1155" y="17"/>
                </a:cxn>
                <a:cxn ang="0">
                  <a:pos x="1124" y="21"/>
                </a:cxn>
                <a:cxn ang="0">
                  <a:pos x="1094" y="22"/>
                </a:cxn>
                <a:cxn ang="0">
                  <a:pos x="1065" y="23"/>
                </a:cxn>
                <a:cxn ang="0">
                  <a:pos x="1043" y="24"/>
                </a:cxn>
                <a:cxn ang="0">
                  <a:pos x="1013" y="25"/>
                </a:cxn>
                <a:cxn ang="0">
                  <a:pos x="991" y="25"/>
                </a:cxn>
                <a:cxn ang="0">
                  <a:pos x="952" y="26"/>
                </a:cxn>
                <a:cxn ang="0">
                  <a:pos x="889" y="29"/>
                </a:cxn>
                <a:cxn ang="0">
                  <a:pos x="862" y="29"/>
                </a:cxn>
                <a:cxn ang="0">
                  <a:pos x="847" y="29"/>
                </a:cxn>
                <a:cxn ang="0">
                  <a:pos x="819" y="32"/>
                </a:cxn>
                <a:cxn ang="0">
                  <a:pos x="800" y="33"/>
                </a:cxn>
                <a:cxn ang="0">
                  <a:pos x="779" y="34"/>
                </a:cxn>
                <a:cxn ang="0">
                  <a:pos x="693" y="37"/>
                </a:cxn>
                <a:cxn ang="0">
                  <a:pos x="652" y="37"/>
                </a:cxn>
                <a:cxn ang="0">
                  <a:pos x="628" y="39"/>
                </a:cxn>
                <a:cxn ang="0">
                  <a:pos x="594" y="41"/>
                </a:cxn>
                <a:cxn ang="0">
                  <a:pos x="566" y="42"/>
                </a:cxn>
                <a:cxn ang="0">
                  <a:pos x="536" y="43"/>
                </a:cxn>
                <a:cxn ang="0">
                  <a:pos x="515" y="45"/>
                </a:cxn>
                <a:cxn ang="0">
                  <a:pos x="492" y="46"/>
                </a:cxn>
                <a:cxn ang="0">
                  <a:pos x="451" y="47"/>
                </a:cxn>
                <a:cxn ang="0">
                  <a:pos x="450" y="47"/>
                </a:cxn>
                <a:cxn ang="0">
                  <a:pos x="409" y="47"/>
                </a:cxn>
                <a:cxn ang="0">
                  <a:pos x="381" y="47"/>
                </a:cxn>
                <a:cxn ang="0">
                  <a:pos x="350" y="48"/>
                </a:cxn>
                <a:cxn ang="0">
                  <a:pos x="343" y="48"/>
                </a:cxn>
                <a:cxn ang="0">
                  <a:pos x="309" y="51"/>
                </a:cxn>
                <a:cxn ang="0">
                  <a:pos x="191" y="61"/>
                </a:cxn>
                <a:cxn ang="0">
                  <a:pos x="138" y="63"/>
                </a:cxn>
                <a:cxn ang="0">
                  <a:pos x="66" y="66"/>
                </a:cxn>
                <a:cxn ang="0">
                  <a:pos x="54" y="66"/>
                </a:cxn>
                <a:cxn ang="0">
                  <a:pos x="41" y="66"/>
                </a:cxn>
                <a:cxn ang="0">
                  <a:pos x="33" y="66"/>
                </a:cxn>
                <a:cxn ang="0">
                  <a:pos x="0" y="66"/>
                </a:cxn>
              </a:cxnLst>
              <a:rect l="0" t="0" r="r" b="b"/>
              <a:pathLst>
                <a:path w="1466" h="66">
                  <a:moveTo>
                    <a:pt x="1466" y="0"/>
                  </a:moveTo>
                  <a:lnTo>
                    <a:pt x="1448" y="2"/>
                  </a:lnTo>
                  <a:lnTo>
                    <a:pt x="1434" y="4"/>
                  </a:lnTo>
                  <a:lnTo>
                    <a:pt x="1417" y="5"/>
                  </a:lnTo>
                  <a:lnTo>
                    <a:pt x="1396" y="7"/>
                  </a:lnTo>
                  <a:lnTo>
                    <a:pt x="1357" y="12"/>
                  </a:lnTo>
                  <a:lnTo>
                    <a:pt x="1337" y="13"/>
                  </a:lnTo>
                  <a:lnTo>
                    <a:pt x="1276" y="13"/>
                  </a:lnTo>
                  <a:lnTo>
                    <a:pt x="1240" y="12"/>
                  </a:lnTo>
                  <a:lnTo>
                    <a:pt x="1207" y="13"/>
                  </a:lnTo>
                  <a:lnTo>
                    <a:pt x="1183" y="17"/>
                  </a:lnTo>
                  <a:lnTo>
                    <a:pt x="1155" y="17"/>
                  </a:lnTo>
                  <a:lnTo>
                    <a:pt x="1124" y="21"/>
                  </a:lnTo>
                  <a:lnTo>
                    <a:pt x="1094" y="22"/>
                  </a:lnTo>
                  <a:lnTo>
                    <a:pt x="1065" y="23"/>
                  </a:lnTo>
                  <a:lnTo>
                    <a:pt x="1043" y="24"/>
                  </a:lnTo>
                  <a:lnTo>
                    <a:pt x="1013" y="25"/>
                  </a:lnTo>
                  <a:lnTo>
                    <a:pt x="991" y="25"/>
                  </a:lnTo>
                  <a:lnTo>
                    <a:pt x="952" y="26"/>
                  </a:lnTo>
                  <a:lnTo>
                    <a:pt x="889" y="29"/>
                  </a:lnTo>
                  <a:lnTo>
                    <a:pt x="862" y="29"/>
                  </a:lnTo>
                  <a:lnTo>
                    <a:pt x="847" y="29"/>
                  </a:lnTo>
                  <a:lnTo>
                    <a:pt x="819" y="32"/>
                  </a:lnTo>
                  <a:lnTo>
                    <a:pt x="800" y="33"/>
                  </a:lnTo>
                  <a:lnTo>
                    <a:pt x="779" y="34"/>
                  </a:lnTo>
                  <a:lnTo>
                    <a:pt x="693" y="37"/>
                  </a:lnTo>
                  <a:lnTo>
                    <a:pt x="652" y="37"/>
                  </a:lnTo>
                  <a:lnTo>
                    <a:pt x="628" y="39"/>
                  </a:lnTo>
                  <a:lnTo>
                    <a:pt x="594" y="41"/>
                  </a:lnTo>
                  <a:lnTo>
                    <a:pt x="566" y="42"/>
                  </a:lnTo>
                  <a:lnTo>
                    <a:pt x="536" y="43"/>
                  </a:lnTo>
                  <a:lnTo>
                    <a:pt x="515" y="45"/>
                  </a:lnTo>
                  <a:lnTo>
                    <a:pt x="492" y="46"/>
                  </a:lnTo>
                  <a:lnTo>
                    <a:pt x="451" y="47"/>
                  </a:lnTo>
                  <a:lnTo>
                    <a:pt x="450" y="47"/>
                  </a:lnTo>
                  <a:lnTo>
                    <a:pt x="409" y="47"/>
                  </a:lnTo>
                  <a:lnTo>
                    <a:pt x="381" y="47"/>
                  </a:lnTo>
                  <a:lnTo>
                    <a:pt x="350" y="48"/>
                  </a:lnTo>
                  <a:lnTo>
                    <a:pt x="343" y="48"/>
                  </a:lnTo>
                  <a:lnTo>
                    <a:pt x="309" y="51"/>
                  </a:lnTo>
                  <a:lnTo>
                    <a:pt x="191" y="61"/>
                  </a:lnTo>
                  <a:lnTo>
                    <a:pt x="138" y="63"/>
                  </a:lnTo>
                  <a:lnTo>
                    <a:pt x="66" y="66"/>
                  </a:lnTo>
                  <a:lnTo>
                    <a:pt x="54" y="66"/>
                  </a:lnTo>
                  <a:lnTo>
                    <a:pt x="41" y="66"/>
                  </a:lnTo>
                  <a:lnTo>
                    <a:pt x="33" y="66"/>
                  </a:lnTo>
                  <a:lnTo>
                    <a:pt x="0" y="66"/>
                  </a:lnTo>
                </a:path>
              </a:pathLst>
            </a:custGeom>
            <a:noFill/>
            <a:ln w="0">
              <a:solidFill>
                <a:srgbClr val="000000"/>
              </a:solidFill>
              <a:prstDash val="solid"/>
              <a:round/>
              <a:headEnd/>
              <a:tailEnd/>
            </a:ln>
          </p:spPr>
          <p:txBody>
            <a:bodyPr/>
            <a:lstStyle/>
            <a:p>
              <a:endParaRPr lang="en-GB"/>
            </a:p>
          </p:txBody>
        </p:sp>
        <p:sp>
          <p:nvSpPr>
            <p:cNvPr id="1321" name="Freeform 3199"/>
            <p:cNvSpPr>
              <a:spLocks/>
            </p:cNvSpPr>
            <p:nvPr/>
          </p:nvSpPr>
          <p:spPr bwMode="auto">
            <a:xfrm>
              <a:off x="300" y="3079"/>
              <a:ext cx="977" cy="9"/>
            </a:xfrm>
            <a:custGeom>
              <a:avLst/>
              <a:gdLst/>
              <a:ahLst/>
              <a:cxnLst>
                <a:cxn ang="0">
                  <a:pos x="0" y="18"/>
                </a:cxn>
                <a:cxn ang="0">
                  <a:pos x="40" y="20"/>
                </a:cxn>
                <a:cxn ang="0">
                  <a:pos x="258" y="16"/>
                </a:cxn>
                <a:cxn ang="0">
                  <a:pos x="1267" y="8"/>
                </a:cxn>
                <a:cxn ang="0">
                  <a:pos x="1453" y="7"/>
                </a:cxn>
                <a:cxn ang="0">
                  <a:pos x="1562" y="1"/>
                </a:cxn>
                <a:cxn ang="0">
                  <a:pos x="1670" y="0"/>
                </a:cxn>
                <a:cxn ang="0">
                  <a:pos x="1888" y="8"/>
                </a:cxn>
                <a:cxn ang="0">
                  <a:pos x="1954" y="9"/>
                </a:cxn>
              </a:cxnLst>
              <a:rect l="0" t="0" r="r" b="b"/>
              <a:pathLst>
                <a:path w="1954" h="20">
                  <a:moveTo>
                    <a:pt x="0" y="18"/>
                  </a:moveTo>
                  <a:lnTo>
                    <a:pt x="40" y="20"/>
                  </a:lnTo>
                  <a:lnTo>
                    <a:pt x="258" y="16"/>
                  </a:lnTo>
                  <a:lnTo>
                    <a:pt x="1267" y="8"/>
                  </a:lnTo>
                  <a:lnTo>
                    <a:pt x="1453" y="7"/>
                  </a:lnTo>
                  <a:lnTo>
                    <a:pt x="1562" y="1"/>
                  </a:lnTo>
                  <a:lnTo>
                    <a:pt x="1670" y="0"/>
                  </a:lnTo>
                  <a:lnTo>
                    <a:pt x="1888" y="8"/>
                  </a:lnTo>
                  <a:lnTo>
                    <a:pt x="1954" y="9"/>
                  </a:lnTo>
                </a:path>
              </a:pathLst>
            </a:custGeom>
            <a:noFill/>
            <a:ln w="0">
              <a:solidFill>
                <a:srgbClr val="000000"/>
              </a:solidFill>
              <a:prstDash val="solid"/>
              <a:round/>
              <a:headEnd/>
              <a:tailEnd/>
            </a:ln>
          </p:spPr>
          <p:txBody>
            <a:bodyPr/>
            <a:lstStyle/>
            <a:p>
              <a:endParaRPr lang="en-GB"/>
            </a:p>
          </p:txBody>
        </p:sp>
        <p:sp>
          <p:nvSpPr>
            <p:cNvPr id="1322" name="Freeform 3200"/>
            <p:cNvSpPr>
              <a:spLocks/>
            </p:cNvSpPr>
            <p:nvPr/>
          </p:nvSpPr>
          <p:spPr bwMode="auto">
            <a:xfrm>
              <a:off x="2610" y="3064"/>
              <a:ext cx="275" cy="5"/>
            </a:xfrm>
            <a:custGeom>
              <a:avLst/>
              <a:gdLst/>
              <a:ahLst/>
              <a:cxnLst>
                <a:cxn ang="0">
                  <a:pos x="551" y="0"/>
                </a:cxn>
                <a:cxn ang="0">
                  <a:pos x="525" y="1"/>
                </a:cxn>
                <a:cxn ang="0">
                  <a:pos x="505" y="2"/>
                </a:cxn>
                <a:cxn ang="0">
                  <a:pos x="488" y="3"/>
                </a:cxn>
                <a:cxn ang="0">
                  <a:pos x="467" y="3"/>
                </a:cxn>
                <a:cxn ang="0">
                  <a:pos x="440" y="4"/>
                </a:cxn>
                <a:cxn ang="0">
                  <a:pos x="415" y="4"/>
                </a:cxn>
                <a:cxn ang="0">
                  <a:pos x="386" y="5"/>
                </a:cxn>
                <a:cxn ang="0">
                  <a:pos x="359" y="5"/>
                </a:cxn>
                <a:cxn ang="0">
                  <a:pos x="347" y="5"/>
                </a:cxn>
                <a:cxn ang="0">
                  <a:pos x="328" y="4"/>
                </a:cxn>
                <a:cxn ang="0">
                  <a:pos x="305" y="4"/>
                </a:cxn>
                <a:cxn ang="0">
                  <a:pos x="222" y="3"/>
                </a:cxn>
                <a:cxn ang="0">
                  <a:pos x="201" y="2"/>
                </a:cxn>
                <a:cxn ang="0">
                  <a:pos x="183" y="2"/>
                </a:cxn>
                <a:cxn ang="0">
                  <a:pos x="173" y="3"/>
                </a:cxn>
                <a:cxn ang="0">
                  <a:pos x="160" y="2"/>
                </a:cxn>
                <a:cxn ang="0">
                  <a:pos x="142" y="4"/>
                </a:cxn>
                <a:cxn ang="0">
                  <a:pos x="126" y="4"/>
                </a:cxn>
                <a:cxn ang="0">
                  <a:pos x="98" y="6"/>
                </a:cxn>
                <a:cxn ang="0">
                  <a:pos x="75" y="9"/>
                </a:cxn>
                <a:cxn ang="0">
                  <a:pos x="39" y="10"/>
                </a:cxn>
                <a:cxn ang="0">
                  <a:pos x="0" y="10"/>
                </a:cxn>
              </a:cxnLst>
              <a:rect l="0" t="0" r="r" b="b"/>
              <a:pathLst>
                <a:path w="551" h="10">
                  <a:moveTo>
                    <a:pt x="551" y="0"/>
                  </a:moveTo>
                  <a:lnTo>
                    <a:pt x="525" y="1"/>
                  </a:lnTo>
                  <a:lnTo>
                    <a:pt x="505" y="2"/>
                  </a:lnTo>
                  <a:lnTo>
                    <a:pt x="488" y="3"/>
                  </a:lnTo>
                  <a:lnTo>
                    <a:pt x="467" y="3"/>
                  </a:lnTo>
                  <a:lnTo>
                    <a:pt x="440" y="4"/>
                  </a:lnTo>
                  <a:lnTo>
                    <a:pt x="415" y="4"/>
                  </a:lnTo>
                  <a:lnTo>
                    <a:pt x="386" y="5"/>
                  </a:lnTo>
                  <a:lnTo>
                    <a:pt x="359" y="5"/>
                  </a:lnTo>
                  <a:lnTo>
                    <a:pt x="347" y="5"/>
                  </a:lnTo>
                  <a:lnTo>
                    <a:pt x="328" y="4"/>
                  </a:lnTo>
                  <a:lnTo>
                    <a:pt x="305" y="4"/>
                  </a:lnTo>
                  <a:lnTo>
                    <a:pt x="222" y="3"/>
                  </a:lnTo>
                  <a:lnTo>
                    <a:pt x="201" y="2"/>
                  </a:lnTo>
                  <a:lnTo>
                    <a:pt x="183" y="2"/>
                  </a:lnTo>
                  <a:lnTo>
                    <a:pt x="173" y="3"/>
                  </a:lnTo>
                  <a:lnTo>
                    <a:pt x="160" y="2"/>
                  </a:lnTo>
                  <a:lnTo>
                    <a:pt x="142" y="4"/>
                  </a:lnTo>
                  <a:lnTo>
                    <a:pt x="126" y="4"/>
                  </a:lnTo>
                  <a:lnTo>
                    <a:pt x="98" y="6"/>
                  </a:lnTo>
                  <a:lnTo>
                    <a:pt x="75" y="9"/>
                  </a:lnTo>
                  <a:lnTo>
                    <a:pt x="39" y="10"/>
                  </a:lnTo>
                  <a:lnTo>
                    <a:pt x="0" y="10"/>
                  </a:lnTo>
                </a:path>
              </a:pathLst>
            </a:custGeom>
            <a:noFill/>
            <a:ln w="0">
              <a:solidFill>
                <a:srgbClr val="000000"/>
              </a:solidFill>
              <a:prstDash val="solid"/>
              <a:round/>
              <a:headEnd/>
              <a:tailEnd/>
            </a:ln>
          </p:spPr>
          <p:txBody>
            <a:bodyPr/>
            <a:lstStyle/>
            <a:p>
              <a:endParaRPr lang="en-GB"/>
            </a:p>
          </p:txBody>
        </p:sp>
        <p:sp>
          <p:nvSpPr>
            <p:cNvPr id="1323" name="Line 3201"/>
            <p:cNvSpPr>
              <a:spLocks noChangeShapeType="1"/>
            </p:cNvSpPr>
            <p:nvPr/>
          </p:nvSpPr>
          <p:spPr bwMode="auto">
            <a:xfrm flipV="1">
              <a:off x="2174" y="3066"/>
              <a:ext cx="14" cy="1"/>
            </a:xfrm>
            <a:prstGeom prst="line">
              <a:avLst/>
            </a:prstGeom>
            <a:noFill/>
            <a:ln w="0">
              <a:solidFill>
                <a:srgbClr val="000000"/>
              </a:solidFill>
              <a:round/>
              <a:headEnd/>
              <a:tailEnd/>
            </a:ln>
          </p:spPr>
          <p:txBody>
            <a:bodyPr/>
            <a:lstStyle/>
            <a:p>
              <a:endParaRPr lang="en-GB"/>
            </a:p>
          </p:txBody>
        </p:sp>
        <p:sp>
          <p:nvSpPr>
            <p:cNvPr id="1324" name="Line 3202"/>
            <p:cNvSpPr>
              <a:spLocks noChangeShapeType="1"/>
            </p:cNvSpPr>
            <p:nvPr/>
          </p:nvSpPr>
          <p:spPr bwMode="auto">
            <a:xfrm>
              <a:off x="3097" y="3090"/>
              <a:ext cx="1" cy="1"/>
            </a:xfrm>
            <a:prstGeom prst="line">
              <a:avLst/>
            </a:prstGeom>
            <a:noFill/>
            <a:ln w="0">
              <a:solidFill>
                <a:srgbClr val="000000"/>
              </a:solidFill>
              <a:round/>
              <a:headEnd/>
              <a:tailEnd/>
            </a:ln>
          </p:spPr>
          <p:txBody>
            <a:bodyPr/>
            <a:lstStyle/>
            <a:p>
              <a:endParaRPr lang="en-GB"/>
            </a:p>
          </p:txBody>
        </p:sp>
        <p:sp>
          <p:nvSpPr>
            <p:cNvPr id="1325" name="Line 3203"/>
            <p:cNvSpPr>
              <a:spLocks noChangeShapeType="1"/>
            </p:cNvSpPr>
            <p:nvPr/>
          </p:nvSpPr>
          <p:spPr bwMode="auto">
            <a:xfrm>
              <a:off x="3097" y="3090"/>
              <a:ext cx="1" cy="1"/>
            </a:xfrm>
            <a:prstGeom prst="line">
              <a:avLst/>
            </a:prstGeom>
            <a:noFill/>
            <a:ln w="0">
              <a:solidFill>
                <a:srgbClr val="000000"/>
              </a:solidFill>
              <a:round/>
              <a:headEnd/>
              <a:tailEnd/>
            </a:ln>
          </p:spPr>
          <p:txBody>
            <a:bodyPr/>
            <a:lstStyle/>
            <a:p>
              <a:endParaRPr lang="en-GB"/>
            </a:p>
          </p:txBody>
        </p:sp>
        <p:sp>
          <p:nvSpPr>
            <p:cNvPr id="1326" name="Freeform 3204"/>
            <p:cNvSpPr>
              <a:spLocks/>
            </p:cNvSpPr>
            <p:nvPr/>
          </p:nvSpPr>
          <p:spPr bwMode="auto">
            <a:xfrm>
              <a:off x="4446" y="3075"/>
              <a:ext cx="1" cy="2"/>
            </a:xfrm>
            <a:custGeom>
              <a:avLst/>
              <a:gdLst/>
              <a:ahLst/>
              <a:cxnLst>
                <a:cxn ang="0">
                  <a:pos x="1" y="0"/>
                </a:cxn>
                <a:cxn ang="0">
                  <a:pos x="1" y="1"/>
                </a:cxn>
                <a:cxn ang="0">
                  <a:pos x="0" y="4"/>
                </a:cxn>
              </a:cxnLst>
              <a:rect l="0" t="0" r="r" b="b"/>
              <a:pathLst>
                <a:path w="1" h="4">
                  <a:moveTo>
                    <a:pt x="1" y="0"/>
                  </a:moveTo>
                  <a:lnTo>
                    <a:pt x="1" y="1"/>
                  </a:lnTo>
                  <a:lnTo>
                    <a:pt x="0" y="4"/>
                  </a:lnTo>
                </a:path>
              </a:pathLst>
            </a:custGeom>
            <a:noFill/>
            <a:ln w="0">
              <a:solidFill>
                <a:srgbClr val="000000"/>
              </a:solidFill>
              <a:prstDash val="solid"/>
              <a:round/>
              <a:headEnd/>
              <a:tailEnd/>
            </a:ln>
          </p:spPr>
          <p:txBody>
            <a:bodyPr/>
            <a:lstStyle/>
            <a:p>
              <a:endParaRPr lang="en-GB"/>
            </a:p>
          </p:txBody>
        </p:sp>
        <p:sp>
          <p:nvSpPr>
            <p:cNvPr id="1327" name="Line 3205"/>
            <p:cNvSpPr>
              <a:spLocks noChangeShapeType="1"/>
            </p:cNvSpPr>
            <p:nvPr/>
          </p:nvSpPr>
          <p:spPr bwMode="auto">
            <a:xfrm flipV="1">
              <a:off x="4506" y="3058"/>
              <a:ext cx="7" cy="8"/>
            </a:xfrm>
            <a:prstGeom prst="line">
              <a:avLst/>
            </a:prstGeom>
            <a:noFill/>
            <a:ln w="0">
              <a:solidFill>
                <a:srgbClr val="000000"/>
              </a:solidFill>
              <a:round/>
              <a:headEnd/>
              <a:tailEnd/>
            </a:ln>
          </p:spPr>
          <p:txBody>
            <a:bodyPr/>
            <a:lstStyle/>
            <a:p>
              <a:endParaRPr lang="en-GB"/>
            </a:p>
          </p:txBody>
        </p:sp>
        <p:sp>
          <p:nvSpPr>
            <p:cNvPr id="1328" name="Freeform 3206"/>
            <p:cNvSpPr>
              <a:spLocks/>
            </p:cNvSpPr>
            <p:nvPr/>
          </p:nvSpPr>
          <p:spPr bwMode="auto">
            <a:xfrm>
              <a:off x="4447" y="3068"/>
              <a:ext cx="42" cy="7"/>
            </a:xfrm>
            <a:custGeom>
              <a:avLst/>
              <a:gdLst/>
              <a:ahLst/>
              <a:cxnLst>
                <a:cxn ang="0">
                  <a:pos x="0" y="15"/>
                </a:cxn>
                <a:cxn ang="0">
                  <a:pos x="33" y="10"/>
                </a:cxn>
                <a:cxn ang="0">
                  <a:pos x="79" y="2"/>
                </a:cxn>
                <a:cxn ang="0">
                  <a:pos x="84" y="0"/>
                </a:cxn>
              </a:cxnLst>
              <a:rect l="0" t="0" r="r" b="b"/>
              <a:pathLst>
                <a:path w="84" h="15">
                  <a:moveTo>
                    <a:pt x="0" y="15"/>
                  </a:moveTo>
                  <a:lnTo>
                    <a:pt x="33" y="10"/>
                  </a:lnTo>
                  <a:lnTo>
                    <a:pt x="79" y="2"/>
                  </a:lnTo>
                  <a:lnTo>
                    <a:pt x="84" y="0"/>
                  </a:lnTo>
                </a:path>
              </a:pathLst>
            </a:custGeom>
            <a:noFill/>
            <a:ln w="0">
              <a:solidFill>
                <a:srgbClr val="000000"/>
              </a:solidFill>
              <a:prstDash val="solid"/>
              <a:round/>
              <a:headEnd/>
              <a:tailEnd/>
            </a:ln>
          </p:spPr>
          <p:txBody>
            <a:bodyPr/>
            <a:lstStyle/>
            <a:p>
              <a:endParaRPr lang="en-GB"/>
            </a:p>
          </p:txBody>
        </p:sp>
        <p:sp>
          <p:nvSpPr>
            <p:cNvPr id="1329" name="Freeform 3207"/>
            <p:cNvSpPr>
              <a:spLocks/>
            </p:cNvSpPr>
            <p:nvPr/>
          </p:nvSpPr>
          <p:spPr bwMode="auto">
            <a:xfrm>
              <a:off x="2617" y="3036"/>
              <a:ext cx="613" cy="19"/>
            </a:xfrm>
            <a:custGeom>
              <a:avLst/>
              <a:gdLst/>
              <a:ahLst/>
              <a:cxnLst>
                <a:cxn ang="0">
                  <a:pos x="1225" y="0"/>
                </a:cxn>
                <a:cxn ang="0">
                  <a:pos x="1202" y="1"/>
                </a:cxn>
                <a:cxn ang="0">
                  <a:pos x="1175" y="4"/>
                </a:cxn>
                <a:cxn ang="0">
                  <a:pos x="1135" y="6"/>
                </a:cxn>
                <a:cxn ang="0">
                  <a:pos x="1130" y="6"/>
                </a:cxn>
                <a:cxn ang="0">
                  <a:pos x="1115" y="6"/>
                </a:cxn>
                <a:cxn ang="0">
                  <a:pos x="1059" y="9"/>
                </a:cxn>
                <a:cxn ang="0">
                  <a:pos x="1054" y="10"/>
                </a:cxn>
                <a:cxn ang="0">
                  <a:pos x="1033" y="11"/>
                </a:cxn>
                <a:cxn ang="0">
                  <a:pos x="1019" y="12"/>
                </a:cxn>
                <a:cxn ang="0">
                  <a:pos x="1006" y="13"/>
                </a:cxn>
                <a:cxn ang="0">
                  <a:pos x="986" y="13"/>
                </a:cxn>
                <a:cxn ang="0">
                  <a:pos x="943" y="16"/>
                </a:cxn>
                <a:cxn ang="0">
                  <a:pos x="899" y="17"/>
                </a:cxn>
                <a:cxn ang="0">
                  <a:pos x="871" y="17"/>
                </a:cxn>
                <a:cxn ang="0">
                  <a:pos x="766" y="21"/>
                </a:cxn>
                <a:cxn ang="0">
                  <a:pos x="662" y="24"/>
                </a:cxn>
                <a:cxn ang="0">
                  <a:pos x="641" y="25"/>
                </a:cxn>
                <a:cxn ang="0">
                  <a:pos x="639" y="25"/>
                </a:cxn>
                <a:cxn ang="0">
                  <a:pos x="606" y="27"/>
                </a:cxn>
                <a:cxn ang="0">
                  <a:pos x="549" y="29"/>
                </a:cxn>
                <a:cxn ang="0">
                  <a:pos x="496" y="31"/>
                </a:cxn>
                <a:cxn ang="0">
                  <a:pos x="452" y="32"/>
                </a:cxn>
                <a:cxn ang="0">
                  <a:pos x="432" y="32"/>
                </a:cxn>
                <a:cxn ang="0">
                  <a:pos x="330" y="34"/>
                </a:cxn>
                <a:cxn ang="0">
                  <a:pos x="217" y="36"/>
                </a:cxn>
                <a:cxn ang="0">
                  <a:pos x="171" y="36"/>
                </a:cxn>
                <a:cxn ang="0">
                  <a:pos x="158" y="36"/>
                </a:cxn>
                <a:cxn ang="0">
                  <a:pos x="109" y="37"/>
                </a:cxn>
                <a:cxn ang="0">
                  <a:pos x="78" y="38"/>
                </a:cxn>
                <a:cxn ang="0">
                  <a:pos x="29" y="39"/>
                </a:cxn>
                <a:cxn ang="0">
                  <a:pos x="0" y="39"/>
                </a:cxn>
              </a:cxnLst>
              <a:rect l="0" t="0" r="r" b="b"/>
              <a:pathLst>
                <a:path w="1225" h="39">
                  <a:moveTo>
                    <a:pt x="1225" y="0"/>
                  </a:moveTo>
                  <a:lnTo>
                    <a:pt x="1202" y="1"/>
                  </a:lnTo>
                  <a:lnTo>
                    <a:pt x="1175" y="4"/>
                  </a:lnTo>
                  <a:lnTo>
                    <a:pt x="1135" y="6"/>
                  </a:lnTo>
                  <a:lnTo>
                    <a:pt x="1130" y="6"/>
                  </a:lnTo>
                  <a:lnTo>
                    <a:pt x="1115" y="6"/>
                  </a:lnTo>
                  <a:lnTo>
                    <a:pt x="1059" y="9"/>
                  </a:lnTo>
                  <a:lnTo>
                    <a:pt x="1054" y="10"/>
                  </a:lnTo>
                  <a:lnTo>
                    <a:pt x="1033" y="11"/>
                  </a:lnTo>
                  <a:lnTo>
                    <a:pt x="1019" y="12"/>
                  </a:lnTo>
                  <a:lnTo>
                    <a:pt x="1006" y="13"/>
                  </a:lnTo>
                  <a:lnTo>
                    <a:pt x="986" y="13"/>
                  </a:lnTo>
                  <a:lnTo>
                    <a:pt x="943" y="16"/>
                  </a:lnTo>
                  <a:lnTo>
                    <a:pt x="899" y="17"/>
                  </a:lnTo>
                  <a:lnTo>
                    <a:pt x="871" y="17"/>
                  </a:lnTo>
                  <a:lnTo>
                    <a:pt x="766" y="21"/>
                  </a:lnTo>
                  <a:lnTo>
                    <a:pt x="662" y="24"/>
                  </a:lnTo>
                  <a:lnTo>
                    <a:pt x="641" y="25"/>
                  </a:lnTo>
                  <a:lnTo>
                    <a:pt x="639" y="25"/>
                  </a:lnTo>
                  <a:lnTo>
                    <a:pt x="606" y="27"/>
                  </a:lnTo>
                  <a:lnTo>
                    <a:pt x="549" y="29"/>
                  </a:lnTo>
                  <a:lnTo>
                    <a:pt x="496" y="31"/>
                  </a:lnTo>
                  <a:lnTo>
                    <a:pt x="452" y="32"/>
                  </a:lnTo>
                  <a:lnTo>
                    <a:pt x="432" y="32"/>
                  </a:lnTo>
                  <a:lnTo>
                    <a:pt x="330" y="34"/>
                  </a:lnTo>
                  <a:lnTo>
                    <a:pt x="217" y="36"/>
                  </a:lnTo>
                  <a:lnTo>
                    <a:pt x="171" y="36"/>
                  </a:lnTo>
                  <a:lnTo>
                    <a:pt x="158" y="36"/>
                  </a:lnTo>
                  <a:lnTo>
                    <a:pt x="109" y="37"/>
                  </a:lnTo>
                  <a:lnTo>
                    <a:pt x="78" y="38"/>
                  </a:lnTo>
                  <a:lnTo>
                    <a:pt x="29" y="39"/>
                  </a:lnTo>
                  <a:lnTo>
                    <a:pt x="0" y="39"/>
                  </a:lnTo>
                </a:path>
              </a:pathLst>
            </a:custGeom>
            <a:noFill/>
            <a:ln w="0">
              <a:solidFill>
                <a:srgbClr val="000000"/>
              </a:solidFill>
              <a:prstDash val="solid"/>
              <a:round/>
              <a:headEnd/>
              <a:tailEnd/>
            </a:ln>
          </p:spPr>
          <p:txBody>
            <a:bodyPr/>
            <a:lstStyle/>
            <a:p>
              <a:endParaRPr lang="en-GB"/>
            </a:p>
          </p:txBody>
        </p:sp>
        <p:sp>
          <p:nvSpPr>
            <p:cNvPr id="1330" name="Freeform 3208"/>
            <p:cNvSpPr>
              <a:spLocks/>
            </p:cNvSpPr>
            <p:nvPr/>
          </p:nvSpPr>
          <p:spPr bwMode="auto">
            <a:xfrm>
              <a:off x="2999" y="3057"/>
              <a:ext cx="252" cy="6"/>
            </a:xfrm>
            <a:custGeom>
              <a:avLst/>
              <a:gdLst/>
              <a:ahLst/>
              <a:cxnLst>
                <a:cxn ang="0">
                  <a:pos x="506" y="0"/>
                </a:cxn>
                <a:cxn ang="0">
                  <a:pos x="483" y="0"/>
                </a:cxn>
                <a:cxn ang="0">
                  <a:pos x="259" y="3"/>
                </a:cxn>
                <a:cxn ang="0">
                  <a:pos x="54" y="6"/>
                </a:cxn>
                <a:cxn ang="0">
                  <a:pos x="0" y="11"/>
                </a:cxn>
              </a:cxnLst>
              <a:rect l="0" t="0" r="r" b="b"/>
              <a:pathLst>
                <a:path w="506" h="11">
                  <a:moveTo>
                    <a:pt x="506" y="0"/>
                  </a:moveTo>
                  <a:lnTo>
                    <a:pt x="483" y="0"/>
                  </a:lnTo>
                  <a:lnTo>
                    <a:pt x="259" y="3"/>
                  </a:lnTo>
                  <a:lnTo>
                    <a:pt x="54" y="6"/>
                  </a:lnTo>
                  <a:lnTo>
                    <a:pt x="0" y="11"/>
                  </a:lnTo>
                </a:path>
              </a:pathLst>
            </a:custGeom>
            <a:noFill/>
            <a:ln w="0">
              <a:solidFill>
                <a:srgbClr val="000000"/>
              </a:solidFill>
              <a:prstDash val="solid"/>
              <a:round/>
              <a:headEnd/>
              <a:tailEnd/>
            </a:ln>
          </p:spPr>
          <p:txBody>
            <a:bodyPr/>
            <a:lstStyle/>
            <a:p>
              <a:endParaRPr lang="en-GB"/>
            </a:p>
          </p:txBody>
        </p:sp>
        <p:sp>
          <p:nvSpPr>
            <p:cNvPr id="1331" name="Freeform 3209"/>
            <p:cNvSpPr>
              <a:spLocks/>
            </p:cNvSpPr>
            <p:nvPr/>
          </p:nvSpPr>
          <p:spPr bwMode="auto">
            <a:xfrm>
              <a:off x="2999" y="3063"/>
              <a:ext cx="265" cy="9"/>
            </a:xfrm>
            <a:custGeom>
              <a:avLst/>
              <a:gdLst/>
              <a:ahLst/>
              <a:cxnLst>
                <a:cxn ang="0">
                  <a:pos x="532" y="14"/>
                </a:cxn>
                <a:cxn ang="0">
                  <a:pos x="526" y="14"/>
                </a:cxn>
                <a:cxn ang="0">
                  <a:pos x="498" y="15"/>
                </a:cxn>
                <a:cxn ang="0">
                  <a:pos x="476" y="15"/>
                </a:cxn>
                <a:cxn ang="0">
                  <a:pos x="421" y="16"/>
                </a:cxn>
                <a:cxn ang="0">
                  <a:pos x="401" y="16"/>
                </a:cxn>
                <a:cxn ang="0">
                  <a:pos x="381" y="16"/>
                </a:cxn>
                <a:cxn ang="0">
                  <a:pos x="345" y="16"/>
                </a:cxn>
                <a:cxn ang="0">
                  <a:pos x="331" y="16"/>
                </a:cxn>
                <a:cxn ang="0">
                  <a:pos x="294" y="18"/>
                </a:cxn>
                <a:cxn ang="0">
                  <a:pos x="262" y="18"/>
                </a:cxn>
                <a:cxn ang="0">
                  <a:pos x="256" y="18"/>
                </a:cxn>
                <a:cxn ang="0">
                  <a:pos x="232" y="16"/>
                </a:cxn>
                <a:cxn ang="0">
                  <a:pos x="180" y="14"/>
                </a:cxn>
                <a:cxn ang="0">
                  <a:pos x="160" y="13"/>
                </a:cxn>
                <a:cxn ang="0">
                  <a:pos x="132" y="14"/>
                </a:cxn>
                <a:cxn ang="0">
                  <a:pos x="110" y="12"/>
                </a:cxn>
                <a:cxn ang="0">
                  <a:pos x="73" y="7"/>
                </a:cxn>
                <a:cxn ang="0">
                  <a:pos x="37" y="4"/>
                </a:cxn>
                <a:cxn ang="0">
                  <a:pos x="15" y="1"/>
                </a:cxn>
                <a:cxn ang="0">
                  <a:pos x="0" y="0"/>
                </a:cxn>
              </a:cxnLst>
              <a:rect l="0" t="0" r="r" b="b"/>
              <a:pathLst>
                <a:path w="532" h="18">
                  <a:moveTo>
                    <a:pt x="532" y="14"/>
                  </a:moveTo>
                  <a:lnTo>
                    <a:pt x="526" y="14"/>
                  </a:lnTo>
                  <a:lnTo>
                    <a:pt x="498" y="15"/>
                  </a:lnTo>
                  <a:lnTo>
                    <a:pt x="476" y="15"/>
                  </a:lnTo>
                  <a:lnTo>
                    <a:pt x="421" y="16"/>
                  </a:lnTo>
                  <a:lnTo>
                    <a:pt x="401" y="16"/>
                  </a:lnTo>
                  <a:lnTo>
                    <a:pt x="381" y="16"/>
                  </a:lnTo>
                  <a:lnTo>
                    <a:pt x="345" y="16"/>
                  </a:lnTo>
                  <a:lnTo>
                    <a:pt x="331" y="16"/>
                  </a:lnTo>
                  <a:lnTo>
                    <a:pt x="294" y="18"/>
                  </a:lnTo>
                  <a:lnTo>
                    <a:pt x="262" y="18"/>
                  </a:lnTo>
                  <a:lnTo>
                    <a:pt x="256" y="18"/>
                  </a:lnTo>
                  <a:lnTo>
                    <a:pt x="232" y="16"/>
                  </a:lnTo>
                  <a:lnTo>
                    <a:pt x="180" y="14"/>
                  </a:lnTo>
                  <a:lnTo>
                    <a:pt x="160" y="13"/>
                  </a:lnTo>
                  <a:lnTo>
                    <a:pt x="132" y="14"/>
                  </a:lnTo>
                  <a:lnTo>
                    <a:pt x="110" y="12"/>
                  </a:lnTo>
                  <a:lnTo>
                    <a:pt x="73" y="7"/>
                  </a:lnTo>
                  <a:lnTo>
                    <a:pt x="37" y="4"/>
                  </a:lnTo>
                  <a:lnTo>
                    <a:pt x="15" y="1"/>
                  </a:lnTo>
                  <a:lnTo>
                    <a:pt x="0" y="0"/>
                  </a:lnTo>
                </a:path>
              </a:pathLst>
            </a:custGeom>
            <a:noFill/>
            <a:ln w="0">
              <a:solidFill>
                <a:srgbClr val="000000"/>
              </a:solidFill>
              <a:prstDash val="solid"/>
              <a:round/>
              <a:headEnd/>
              <a:tailEnd/>
            </a:ln>
          </p:spPr>
          <p:txBody>
            <a:bodyPr/>
            <a:lstStyle/>
            <a:p>
              <a:endParaRPr lang="en-GB"/>
            </a:p>
          </p:txBody>
        </p:sp>
        <p:sp>
          <p:nvSpPr>
            <p:cNvPr id="1332" name="Freeform 3210"/>
            <p:cNvSpPr>
              <a:spLocks/>
            </p:cNvSpPr>
            <p:nvPr/>
          </p:nvSpPr>
          <p:spPr bwMode="auto">
            <a:xfrm>
              <a:off x="3097" y="3090"/>
              <a:ext cx="191" cy="3"/>
            </a:xfrm>
            <a:custGeom>
              <a:avLst/>
              <a:gdLst/>
              <a:ahLst/>
              <a:cxnLst>
                <a:cxn ang="0">
                  <a:pos x="381" y="5"/>
                </a:cxn>
                <a:cxn ang="0">
                  <a:pos x="350" y="5"/>
                </a:cxn>
                <a:cxn ang="0">
                  <a:pos x="235" y="3"/>
                </a:cxn>
                <a:cxn ang="0">
                  <a:pos x="209" y="1"/>
                </a:cxn>
                <a:cxn ang="0">
                  <a:pos x="188" y="1"/>
                </a:cxn>
                <a:cxn ang="0">
                  <a:pos x="164" y="2"/>
                </a:cxn>
                <a:cxn ang="0">
                  <a:pos x="145" y="2"/>
                </a:cxn>
                <a:cxn ang="0">
                  <a:pos x="129" y="4"/>
                </a:cxn>
                <a:cxn ang="0">
                  <a:pos x="102" y="4"/>
                </a:cxn>
                <a:cxn ang="0">
                  <a:pos x="68" y="4"/>
                </a:cxn>
                <a:cxn ang="0">
                  <a:pos x="55" y="3"/>
                </a:cxn>
                <a:cxn ang="0">
                  <a:pos x="30" y="2"/>
                </a:cxn>
                <a:cxn ang="0">
                  <a:pos x="0" y="0"/>
                </a:cxn>
              </a:cxnLst>
              <a:rect l="0" t="0" r="r" b="b"/>
              <a:pathLst>
                <a:path w="381" h="5">
                  <a:moveTo>
                    <a:pt x="381" y="5"/>
                  </a:moveTo>
                  <a:lnTo>
                    <a:pt x="350" y="5"/>
                  </a:lnTo>
                  <a:lnTo>
                    <a:pt x="235" y="3"/>
                  </a:lnTo>
                  <a:lnTo>
                    <a:pt x="209" y="1"/>
                  </a:lnTo>
                  <a:lnTo>
                    <a:pt x="188" y="1"/>
                  </a:lnTo>
                  <a:lnTo>
                    <a:pt x="164" y="2"/>
                  </a:lnTo>
                  <a:lnTo>
                    <a:pt x="145" y="2"/>
                  </a:lnTo>
                  <a:lnTo>
                    <a:pt x="129" y="4"/>
                  </a:lnTo>
                  <a:lnTo>
                    <a:pt x="102" y="4"/>
                  </a:lnTo>
                  <a:lnTo>
                    <a:pt x="68" y="4"/>
                  </a:lnTo>
                  <a:lnTo>
                    <a:pt x="55" y="3"/>
                  </a:lnTo>
                  <a:lnTo>
                    <a:pt x="30" y="2"/>
                  </a:lnTo>
                  <a:lnTo>
                    <a:pt x="0" y="0"/>
                  </a:lnTo>
                </a:path>
              </a:pathLst>
            </a:custGeom>
            <a:noFill/>
            <a:ln w="0">
              <a:solidFill>
                <a:srgbClr val="000000"/>
              </a:solidFill>
              <a:prstDash val="solid"/>
              <a:round/>
              <a:headEnd/>
              <a:tailEnd/>
            </a:ln>
          </p:spPr>
          <p:txBody>
            <a:bodyPr/>
            <a:lstStyle/>
            <a:p>
              <a:endParaRPr lang="en-GB"/>
            </a:p>
          </p:txBody>
        </p:sp>
        <p:sp>
          <p:nvSpPr>
            <p:cNvPr id="1333" name="Freeform 3211"/>
            <p:cNvSpPr>
              <a:spLocks/>
            </p:cNvSpPr>
            <p:nvPr/>
          </p:nvSpPr>
          <p:spPr bwMode="auto">
            <a:xfrm>
              <a:off x="3354" y="3141"/>
              <a:ext cx="52" cy="17"/>
            </a:xfrm>
            <a:custGeom>
              <a:avLst/>
              <a:gdLst/>
              <a:ahLst/>
              <a:cxnLst>
                <a:cxn ang="0">
                  <a:pos x="0" y="33"/>
                </a:cxn>
                <a:cxn ang="0">
                  <a:pos x="8" y="32"/>
                </a:cxn>
                <a:cxn ang="0">
                  <a:pos x="9" y="32"/>
                </a:cxn>
                <a:cxn ang="0">
                  <a:pos x="50" y="21"/>
                </a:cxn>
                <a:cxn ang="0">
                  <a:pos x="81" y="11"/>
                </a:cxn>
                <a:cxn ang="0">
                  <a:pos x="105" y="0"/>
                </a:cxn>
              </a:cxnLst>
              <a:rect l="0" t="0" r="r" b="b"/>
              <a:pathLst>
                <a:path w="105" h="33">
                  <a:moveTo>
                    <a:pt x="0" y="33"/>
                  </a:moveTo>
                  <a:lnTo>
                    <a:pt x="8" y="32"/>
                  </a:lnTo>
                  <a:lnTo>
                    <a:pt x="9" y="32"/>
                  </a:lnTo>
                  <a:lnTo>
                    <a:pt x="50" y="21"/>
                  </a:lnTo>
                  <a:lnTo>
                    <a:pt x="81" y="11"/>
                  </a:lnTo>
                  <a:lnTo>
                    <a:pt x="105" y="0"/>
                  </a:lnTo>
                </a:path>
              </a:pathLst>
            </a:custGeom>
            <a:noFill/>
            <a:ln w="0">
              <a:solidFill>
                <a:srgbClr val="000000"/>
              </a:solidFill>
              <a:prstDash val="solid"/>
              <a:round/>
              <a:headEnd/>
              <a:tailEnd/>
            </a:ln>
          </p:spPr>
          <p:txBody>
            <a:bodyPr/>
            <a:lstStyle/>
            <a:p>
              <a:endParaRPr lang="en-GB"/>
            </a:p>
          </p:txBody>
        </p:sp>
        <p:sp>
          <p:nvSpPr>
            <p:cNvPr id="1334" name="Freeform 3212"/>
            <p:cNvSpPr>
              <a:spLocks/>
            </p:cNvSpPr>
            <p:nvPr/>
          </p:nvSpPr>
          <p:spPr bwMode="auto">
            <a:xfrm>
              <a:off x="3363" y="3151"/>
              <a:ext cx="37" cy="16"/>
            </a:xfrm>
            <a:custGeom>
              <a:avLst/>
              <a:gdLst/>
              <a:ahLst/>
              <a:cxnLst>
                <a:cxn ang="0">
                  <a:pos x="0" y="32"/>
                </a:cxn>
                <a:cxn ang="0">
                  <a:pos x="3" y="30"/>
                </a:cxn>
                <a:cxn ang="0">
                  <a:pos x="3" y="30"/>
                </a:cxn>
                <a:cxn ang="0">
                  <a:pos x="27" y="21"/>
                </a:cxn>
                <a:cxn ang="0">
                  <a:pos x="53" y="6"/>
                </a:cxn>
                <a:cxn ang="0">
                  <a:pos x="74" y="0"/>
                </a:cxn>
              </a:cxnLst>
              <a:rect l="0" t="0" r="r" b="b"/>
              <a:pathLst>
                <a:path w="74" h="32">
                  <a:moveTo>
                    <a:pt x="0" y="32"/>
                  </a:moveTo>
                  <a:lnTo>
                    <a:pt x="3" y="30"/>
                  </a:lnTo>
                  <a:lnTo>
                    <a:pt x="3" y="30"/>
                  </a:lnTo>
                  <a:lnTo>
                    <a:pt x="27" y="21"/>
                  </a:lnTo>
                  <a:lnTo>
                    <a:pt x="53" y="6"/>
                  </a:lnTo>
                  <a:lnTo>
                    <a:pt x="74" y="0"/>
                  </a:lnTo>
                </a:path>
              </a:pathLst>
            </a:custGeom>
            <a:noFill/>
            <a:ln w="0">
              <a:solidFill>
                <a:srgbClr val="000000"/>
              </a:solidFill>
              <a:prstDash val="solid"/>
              <a:round/>
              <a:headEnd/>
              <a:tailEnd/>
            </a:ln>
          </p:spPr>
          <p:txBody>
            <a:bodyPr/>
            <a:lstStyle/>
            <a:p>
              <a:endParaRPr lang="en-GB"/>
            </a:p>
          </p:txBody>
        </p:sp>
        <p:sp>
          <p:nvSpPr>
            <p:cNvPr id="1335" name="Freeform 3213"/>
            <p:cNvSpPr>
              <a:spLocks/>
            </p:cNvSpPr>
            <p:nvPr/>
          </p:nvSpPr>
          <p:spPr bwMode="auto">
            <a:xfrm>
              <a:off x="3369" y="3163"/>
              <a:ext cx="21" cy="10"/>
            </a:xfrm>
            <a:custGeom>
              <a:avLst/>
              <a:gdLst/>
              <a:ahLst/>
              <a:cxnLst>
                <a:cxn ang="0">
                  <a:pos x="0" y="20"/>
                </a:cxn>
                <a:cxn ang="0">
                  <a:pos x="2" y="19"/>
                </a:cxn>
                <a:cxn ang="0">
                  <a:pos x="41" y="0"/>
                </a:cxn>
              </a:cxnLst>
              <a:rect l="0" t="0" r="r" b="b"/>
              <a:pathLst>
                <a:path w="41" h="20">
                  <a:moveTo>
                    <a:pt x="0" y="20"/>
                  </a:moveTo>
                  <a:lnTo>
                    <a:pt x="2" y="19"/>
                  </a:lnTo>
                  <a:lnTo>
                    <a:pt x="41" y="0"/>
                  </a:lnTo>
                </a:path>
              </a:pathLst>
            </a:custGeom>
            <a:noFill/>
            <a:ln w="0">
              <a:solidFill>
                <a:srgbClr val="000000"/>
              </a:solidFill>
              <a:prstDash val="solid"/>
              <a:round/>
              <a:headEnd/>
              <a:tailEnd/>
            </a:ln>
          </p:spPr>
          <p:txBody>
            <a:bodyPr/>
            <a:lstStyle/>
            <a:p>
              <a:endParaRPr lang="en-GB"/>
            </a:p>
          </p:txBody>
        </p:sp>
        <p:sp>
          <p:nvSpPr>
            <p:cNvPr id="1336" name="Freeform 3214"/>
            <p:cNvSpPr>
              <a:spLocks/>
            </p:cNvSpPr>
            <p:nvPr/>
          </p:nvSpPr>
          <p:spPr bwMode="auto">
            <a:xfrm>
              <a:off x="3372" y="3179"/>
              <a:ext cx="3" cy="2"/>
            </a:xfrm>
            <a:custGeom>
              <a:avLst/>
              <a:gdLst/>
              <a:ahLst/>
              <a:cxnLst>
                <a:cxn ang="0">
                  <a:pos x="7" y="0"/>
                </a:cxn>
                <a:cxn ang="0">
                  <a:pos x="5" y="1"/>
                </a:cxn>
                <a:cxn ang="0">
                  <a:pos x="0" y="5"/>
                </a:cxn>
              </a:cxnLst>
              <a:rect l="0" t="0" r="r" b="b"/>
              <a:pathLst>
                <a:path w="7" h="5">
                  <a:moveTo>
                    <a:pt x="7" y="0"/>
                  </a:moveTo>
                  <a:lnTo>
                    <a:pt x="5" y="1"/>
                  </a:lnTo>
                  <a:lnTo>
                    <a:pt x="0" y="5"/>
                  </a:lnTo>
                </a:path>
              </a:pathLst>
            </a:custGeom>
            <a:noFill/>
            <a:ln w="0">
              <a:solidFill>
                <a:srgbClr val="000000"/>
              </a:solidFill>
              <a:prstDash val="solid"/>
              <a:round/>
              <a:headEnd/>
              <a:tailEnd/>
            </a:ln>
          </p:spPr>
          <p:txBody>
            <a:bodyPr/>
            <a:lstStyle/>
            <a:p>
              <a:endParaRPr lang="en-GB"/>
            </a:p>
          </p:txBody>
        </p:sp>
        <p:sp>
          <p:nvSpPr>
            <p:cNvPr id="1337" name="Freeform 3215"/>
            <p:cNvSpPr>
              <a:spLocks/>
            </p:cNvSpPr>
            <p:nvPr/>
          </p:nvSpPr>
          <p:spPr bwMode="auto">
            <a:xfrm>
              <a:off x="3363" y="3182"/>
              <a:ext cx="16" cy="8"/>
            </a:xfrm>
            <a:custGeom>
              <a:avLst/>
              <a:gdLst/>
              <a:ahLst/>
              <a:cxnLst>
                <a:cxn ang="0">
                  <a:pos x="30" y="0"/>
                </a:cxn>
                <a:cxn ang="0">
                  <a:pos x="29" y="0"/>
                </a:cxn>
                <a:cxn ang="0">
                  <a:pos x="0" y="15"/>
                </a:cxn>
              </a:cxnLst>
              <a:rect l="0" t="0" r="r" b="b"/>
              <a:pathLst>
                <a:path w="30" h="15">
                  <a:moveTo>
                    <a:pt x="30" y="0"/>
                  </a:moveTo>
                  <a:lnTo>
                    <a:pt x="29" y="0"/>
                  </a:lnTo>
                  <a:lnTo>
                    <a:pt x="0" y="15"/>
                  </a:lnTo>
                </a:path>
              </a:pathLst>
            </a:custGeom>
            <a:noFill/>
            <a:ln w="0">
              <a:solidFill>
                <a:srgbClr val="000000"/>
              </a:solidFill>
              <a:prstDash val="solid"/>
              <a:round/>
              <a:headEnd/>
              <a:tailEnd/>
            </a:ln>
          </p:spPr>
          <p:txBody>
            <a:bodyPr/>
            <a:lstStyle/>
            <a:p>
              <a:endParaRPr lang="en-GB"/>
            </a:p>
          </p:txBody>
        </p:sp>
        <p:sp>
          <p:nvSpPr>
            <p:cNvPr id="1338" name="Freeform 3216"/>
            <p:cNvSpPr>
              <a:spLocks/>
            </p:cNvSpPr>
            <p:nvPr/>
          </p:nvSpPr>
          <p:spPr bwMode="auto">
            <a:xfrm>
              <a:off x="3343" y="3190"/>
              <a:ext cx="44" cy="20"/>
            </a:xfrm>
            <a:custGeom>
              <a:avLst/>
              <a:gdLst/>
              <a:ahLst/>
              <a:cxnLst>
                <a:cxn ang="0">
                  <a:pos x="87" y="0"/>
                </a:cxn>
                <a:cxn ang="0">
                  <a:pos x="82" y="2"/>
                </a:cxn>
                <a:cxn ang="0">
                  <a:pos x="82" y="2"/>
                </a:cxn>
                <a:cxn ang="0">
                  <a:pos x="43" y="23"/>
                </a:cxn>
                <a:cxn ang="0">
                  <a:pos x="0" y="40"/>
                </a:cxn>
              </a:cxnLst>
              <a:rect l="0" t="0" r="r" b="b"/>
              <a:pathLst>
                <a:path w="87" h="40">
                  <a:moveTo>
                    <a:pt x="87" y="0"/>
                  </a:moveTo>
                  <a:lnTo>
                    <a:pt x="82" y="2"/>
                  </a:lnTo>
                  <a:lnTo>
                    <a:pt x="82" y="2"/>
                  </a:lnTo>
                  <a:lnTo>
                    <a:pt x="43" y="23"/>
                  </a:lnTo>
                  <a:lnTo>
                    <a:pt x="0" y="40"/>
                  </a:lnTo>
                </a:path>
              </a:pathLst>
            </a:custGeom>
            <a:noFill/>
            <a:ln w="0">
              <a:solidFill>
                <a:srgbClr val="000000"/>
              </a:solidFill>
              <a:prstDash val="solid"/>
              <a:round/>
              <a:headEnd/>
              <a:tailEnd/>
            </a:ln>
          </p:spPr>
          <p:txBody>
            <a:bodyPr/>
            <a:lstStyle/>
            <a:p>
              <a:endParaRPr lang="en-GB"/>
            </a:p>
          </p:txBody>
        </p:sp>
        <p:sp>
          <p:nvSpPr>
            <p:cNvPr id="1339" name="Line 3217"/>
            <p:cNvSpPr>
              <a:spLocks noChangeShapeType="1"/>
            </p:cNvSpPr>
            <p:nvPr/>
          </p:nvSpPr>
          <p:spPr bwMode="auto">
            <a:xfrm flipV="1">
              <a:off x="3393" y="3191"/>
              <a:ext cx="4" cy="5"/>
            </a:xfrm>
            <a:prstGeom prst="line">
              <a:avLst/>
            </a:prstGeom>
            <a:noFill/>
            <a:ln w="0">
              <a:solidFill>
                <a:srgbClr val="000000"/>
              </a:solidFill>
              <a:round/>
              <a:headEnd/>
              <a:tailEnd/>
            </a:ln>
          </p:spPr>
          <p:txBody>
            <a:bodyPr/>
            <a:lstStyle/>
            <a:p>
              <a:endParaRPr lang="en-GB"/>
            </a:p>
          </p:txBody>
        </p:sp>
        <p:sp>
          <p:nvSpPr>
            <p:cNvPr id="1340" name="Line 3218"/>
            <p:cNvSpPr>
              <a:spLocks noChangeShapeType="1"/>
            </p:cNvSpPr>
            <p:nvPr/>
          </p:nvSpPr>
          <p:spPr bwMode="auto">
            <a:xfrm>
              <a:off x="300" y="3025"/>
              <a:ext cx="976" cy="1"/>
            </a:xfrm>
            <a:prstGeom prst="line">
              <a:avLst/>
            </a:prstGeom>
            <a:noFill/>
            <a:ln w="0">
              <a:solidFill>
                <a:srgbClr val="000000"/>
              </a:solidFill>
              <a:round/>
              <a:headEnd/>
              <a:tailEnd/>
            </a:ln>
          </p:spPr>
          <p:txBody>
            <a:bodyPr/>
            <a:lstStyle/>
            <a:p>
              <a:endParaRPr lang="en-GB"/>
            </a:p>
          </p:txBody>
        </p:sp>
      </p:grpSp>
      <p:grpSp>
        <p:nvGrpSpPr>
          <p:cNvPr id="7" name="Group 3420"/>
          <p:cNvGrpSpPr>
            <a:grpSpLocks/>
          </p:cNvGrpSpPr>
          <p:nvPr>
            <p:custDataLst>
              <p:tags r:id="rId215"/>
            </p:custDataLst>
          </p:nvPr>
        </p:nvGrpSpPr>
        <p:grpSpPr bwMode="auto">
          <a:xfrm>
            <a:off x="400988" y="2315981"/>
            <a:ext cx="8161157" cy="501719"/>
            <a:chOff x="300" y="3034"/>
            <a:chExt cx="4213" cy="259"/>
          </a:xfrm>
        </p:grpSpPr>
        <p:sp>
          <p:nvSpPr>
            <p:cNvPr id="941" name="Line 3220"/>
            <p:cNvSpPr>
              <a:spLocks noChangeShapeType="1"/>
            </p:cNvSpPr>
            <p:nvPr/>
          </p:nvSpPr>
          <p:spPr bwMode="auto">
            <a:xfrm>
              <a:off x="1034" y="3105"/>
              <a:ext cx="6" cy="1"/>
            </a:xfrm>
            <a:prstGeom prst="line">
              <a:avLst/>
            </a:prstGeom>
            <a:noFill/>
            <a:ln w="0">
              <a:solidFill>
                <a:srgbClr val="000000"/>
              </a:solidFill>
              <a:round/>
              <a:headEnd/>
              <a:tailEnd/>
            </a:ln>
          </p:spPr>
          <p:txBody>
            <a:bodyPr/>
            <a:lstStyle/>
            <a:p>
              <a:endParaRPr lang="en-GB"/>
            </a:p>
          </p:txBody>
        </p:sp>
        <p:sp>
          <p:nvSpPr>
            <p:cNvPr id="942" name="Freeform 3221"/>
            <p:cNvSpPr>
              <a:spLocks/>
            </p:cNvSpPr>
            <p:nvPr/>
          </p:nvSpPr>
          <p:spPr bwMode="auto">
            <a:xfrm>
              <a:off x="1371" y="3137"/>
              <a:ext cx="12" cy="1"/>
            </a:xfrm>
            <a:custGeom>
              <a:avLst/>
              <a:gdLst/>
              <a:ahLst/>
              <a:cxnLst>
                <a:cxn ang="0">
                  <a:pos x="0" y="0"/>
                </a:cxn>
                <a:cxn ang="0">
                  <a:pos x="4" y="1"/>
                </a:cxn>
                <a:cxn ang="0">
                  <a:pos x="23" y="2"/>
                </a:cxn>
              </a:cxnLst>
              <a:rect l="0" t="0" r="r" b="b"/>
              <a:pathLst>
                <a:path w="23" h="2">
                  <a:moveTo>
                    <a:pt x="0" y="0"/>
                  </a:moveTo>
                  <a:lnTo>
                    <a:pt x="4" y="1"/>
                  </a:lnTo>
                  <a:lnTo>
                    <a:pt x="23" y="2"/>
                  </a:lnTo>
                </a:path>
              </a:pathLst>
            </a:custGeom>
            <a:noFill/>
            <a:ln w="0">
              <a:solidFill>
                <a:srgbClr val="000000"/>
              </a:solidFill>
              <a:prstDash val="solid"/>
              <a:round/>
              <a:headEnd/>
              <a:tailEnd/>
            </a:ln>
          </p:spPr>
          <p:txBody>
            <a:bodyPr/>
            <a:lstStyle/>
            <a:p>
              <a:endParaRPr lang="en-GB"/>
            </a:p>
          </p:txBody>
        </p:sp>
        <p:sp>
          <p:nvSpPr>
            <p:cNvPr id="943" name="Freeform 3222"/>
            <p:cNvSpPr>
              <a:spLocks/>
            </p:cNvSpPr>
            <p:nvPr/>
          </p:nvSpPr>
          <p:spPr bwMode="auto">
            <a:xfrm>
              <a:off x="2020" y="3096"/>
              <a:ext cx="19" cy="1"/>
            </a:xfrm>
            <a:custGeom>
              <a:avLst/>
              <a:gdLst/>
              <a:ahLst/>
              <a:cxnLst>
                <a:cxn ang="0">
                  <a:pos x="39" y="1"/>
                </a:cxn>
                <a:cxn ang="0">
                  <a:pos x="30" y="1"/>
                </a:cxn>
                <a:cxn ang="0">
                  <a:pos x="0" y="0"/>
                </a:cxn>
              </a:cxnLst>
              <a:rect l="0" t="0" r="r" b="b"/>
              <a:pathLst>
                <a:path w="39" h="1">
                  <a:moveTo>
                    <a:pt x="39" y="1"/>
                  </a:moveTo>
                  <a:lnTo>
                    <a:pt x="30" y="1"/>
                  </a:lnTo>
                  <a:lnTo>
                    <a:pt x="0" y="0"/>
                  </a:lnTo>
                </a:path>
              </a:pathLst>
            </a:custGeom>
            <a:noFill/>
            <a:ln w="0">
              <a:solidFill>
                <a:srgbClr val="000000"/>
              </a:solidFill>
              <a:prstDash val="solid"/>
              <a:round/>
              <a:headEnd/>
              <a:tailEnd/>
            </a:ln>
          </p:spPr>
          <p:txBody>
            <a:bodyPr/>
            <a:lstStyle/>
            <a:p>
              <a:endParaRPr lang="en-GB"/>
            </a:p>
          </p:txBody>
        </p:sp>
        <p:sp>
          <p:nvSpPr>
            <p:cNvPr id="944" name="Line 3223"/>
            <p:cNvSpPr>
              <a:spLocks noChangeShapeType="1"/>
            </p:cNvSpPr>
            <p:nvPr/>
          </p:nvSpPr>
          <p:spPr bwMode="auto">
            <a:xfrm>
              <a:off x="1229" y="3116"/>
              <a:ext cx="23" cy="1"/>
            </a:xfrm>
            <a:prstGeom prst="line">
              <a:avLst/>
            </a:prstGeom>
            <a:noFill/>
            <a:ln w="0">
              <a:solidFill>
                <a:srgbClr val="000000"/>
              </a:solidFill>
              <a:round/>
              <a:headEnd/>
              <a:tailEnd/>
            </a:ln>
          </p:spPr>
          <p:txBody>
            <a:bodyPr/>
            <a:lstStyle/>
            <a:p>
              <a:endParaRPr lang="en-GB"/>
            </a:p>
          </p:txBody>
        </p:sp>
        <p:sp>
          <p:nvSpPr>
            <p:cNvPr id="945" name="Line 3224"/>
            <p:cNvSpPr>
              <a:spLocks noChangeShapeType="1"/>
            </p:cNvSpPr>
            <p:nvPr/>
          </p:nvSpPr>
          <p:spPr bwMode="auto">
            <a:xfrm flipV="1">
              <a:off x="753" y="3092"/>
              <a:ext cx="525" cy="13"/>
            </a:xfrm>
            <a:prstGeom prst="line">
              <a:avLst/>
            </a:prstGeom>
            <a:noFill/>
            <a:ln w="0">
              <a:solidFill>
                <a:srgbClr val="000000"/>
              </a:solidFill>
              <a:round/>
              <a:headEnd/>
              <a:tailEnd/>
            </a:ln>
          </p:spPr>
          <p:txBody>
            <a:bodyPr/>
            <a:lstStyle/>
            <a:p>
              <a:endParaRPr lang="en-GB"/>
            </a:p>
          </p:txBody>
        </p:sp>
        <p:sp>
          <p:nvSpPr>
            <p:cNvPr id="946" name="Line 3225"/>
            <p:cNvSpPr>
              <a:spLocks noChangeShapeType="1"/>
            </p:cNvSpPr>
            <p:nvPr/>
          </p:nvSpPr>
          <p:spPr bwMode="auto">
            <a:xfrm flipH="1">
              <a:off x="1243" y="3118"/>
              <a:ext cx="1" cy="1"/>
            </a:xfrm>
            <a:prstGeom prst="line">
              <a:avLst/>
            </a:prstGeom>
            <a:noFill/>
            <a:ln w="0">
              <a:solidFill>
                <a:srgbClr val="000000"/>
              </a:solidFill>
              <a:round/>
              <a:headEnd/>
              <a:tailEnd/>
            </a:ln>
          </p:spPr>
          <p:txBody>
            <a:bodyPr/>
            <a:lstStyle/>
            <a:p>
              <a:endParaRPr lang="en-GB"/>
            </a:p>
          </p:txBody>
        </p:sp>
        <p:sp>
          <p:nvSpPr>
            <p:cNvPr id="947" name="Freeform 3226"/>
            <p:cNvSpPr>
              <a:spLocks/>
            </p:cNvSpPr>
            <p:nvPr/>
          </p:nvSpPr>
          <p:spPr bwMode="auto">
            <a:xfrm>
              <a:off x="3907" y="3081"/>
              <a:ext cx="10" cy="1"/>
            </a:xfrm>
            <a:custGeom>
              <a:avLst/>
              <a:gdLst/>
              <a:ahLst/>
              <a:cxnLst>
                <a:cxn ang="0">
                  <a:pos x="0" y="0"/>
                </a:cxn>
                <a:cxn ang="0">
                  <a:pos x="9" y="0"/>
                </a:cxn>
                <a:cxn ang="0">
                  <a:pos x="21" y="0"/>
                </a:cxn>
              </a:cxnLst>
              <a:rect l="0" t="0" r="r" b="b"/>
              <a:pathLst>
                <a:path w="21">
                  <a:moveTo>
                    <a:pt x="0" y="0"/>
                  </a:moveTo>
                  <a:lnTo>
                    <a:pt x="9" y="0"/>
                  </a:lnTo>
                  <a:lnTo>
                    <a:pt x="21" y="0"/>
                  </a:lnTo>
                </a:path>
              </a:pathLst>
            </a:custGeom>
            <a:noFill/>
            <a:ln w="0">
              <a:solidFill>
                <a:srgbClr val="000000"/>
              </a:solidFill>
              <a:prstDash val="solid"/>
              <a:round/>
              <a:headEnd/>
              <a:tailEnd/>
            </a:ln>
          </p:spPr>
          <p:txBody>
            <a:bodyPr/>
            <a:lstStyle/>
            <a:p>
              <a:endParaRPr lang="en-GB"/>
            </a:p>
          </p:txBody>
        </p:sp>
        <p:sp>
          <p:nvSpPr>
            <p:cNvPr id="948" name="Freeform 3227"/>
            <p:cNvSpPr>
              <a:spLocks/>
            </p:cNvSpPr>
            <p:nvPr/>
          </p:nvSpPr>
          <p:spPr bwMode="auto">
            <a:xfrm>
              <a:off x="3917" y="3076"/>
              <a:ext cx="87" cy="8"/>
            </a:xfrm>
            <a:custGeom>
              <a:avLst/>
              <a:gdLst/>
              <a:ahLst/>
              <a:cxnLst>
                <a:cxn ang="0">
                  <a:pos x="0" y="9"/>
                </a:cxn>
                <a:cxn ang="0">
                  <a:pos x="5" y="9"/>
                </a:cxn>
                <a:cxn ang="0">
                  <a:pos x="20" y="12"/>
                </a:cxn>
                <a:cxn ang="0">
                  <a:pos x="31" y="13"/>
                </a:cxn>
                <a:cxn ang="0">
                  <a:pos x="44" y="15"/>
                </a:cxn>
                <a:cxn ang="0">
                  <a:pos x="64" y="16"/>
                </a:cxn>
                <a:cxn ang="0">
                  <a:pos x="77" y="15"/>
                </a:cxn>
                <a:cxn ang="0">
                  <a:pos x="91" y="14"/>
                </a:cxn>
                <a:cxn ang="0">
                  <a:pos x="104" y="10"/>
                </a:cxn>
                <a:cxn ang="0">
                  <a:pos x="124" y="8"/>
                </a:cxn>
                <a:cxn ang="0">
                  <a:pos x="136" y="7"/>
                </a:cxn>
                <a:cxn ang="0">
                  <a:pos x="156" y="4"/>
                </a:cxn>
                <a:cxn ang="0">
                  <a:pos x="167" y="1"/>
                </a:cxn>
                <a:cxn ang="0">
                  <a:pos x="172" y="0"/>
                </a:cxn>
              </a:cxnLst>
              <a:rect l="0" t="0" r="r" b="b"/>
              <a:pathLst>
                <a:path w="172" h="16">
                  <a:moveTo>
                    <a:pt x="0" y="9"/>
                  </a:moveTo>
                  <a:lnTo>
                    <a:pt x="5" y="9"/>
                  </a:lnTo>
                  <a:lnTo>
                    <a:pt x="20" y="12"/>
                  </a:lnTo>
                  <a:lnTo>
                    <a:pt x="31" y="13"/>
                  </a:lnTo>
                  <a:lnTo>
                    <a:pt x="44" y="15"/>
                  </a:lnTo>
                  <a:lnTo>
                    <a:pt x="64" y="16"/>
                  </a:lnTo>
                  <a:lnTo>
                    <a:pt x="77" y="15"/>
                  </a:lnTo>
                  <a:lnTo>
                    <a:pt x="91" y="14"/>
                  </a:lnTo>
                  <a:lnTo>
                    <a:pt x="104" y="10"/>
                  </a:lnTo>
                  <a:lnTo>
                    <a:pt x="124" y="8"/>
                  </a:lnTo>
                  <a:lnTo>
                    <a:pt x="136" y="7"/>
                  </a:lnTo>
                  <a:lnTo>
                    <a:pt x="156" y="4"/>
                  </a:lnTo>
                  <a:lnTo>
                    <a:pt x="167" y="1"/>
                  </a:lnTo>
                  <a:lnTo>
                    <a:pt x="172" y="0"/>
                  </a:lnTo>
                </a:path>
              </a:pathLst>
            </a:custGeom>
            <a:noFill/>
            <a:ln w="0">
              <a:solidFill>
                <a:srgbClr val="000000"/>
              </a:solidFill>
              <a:prstDash val="solid"/>
              <a:round/>
              <a:headEnd/>
              <a:tailEnd/>
            </a:ln>
          </p:spPr>
          <p:txBody>
            <a:bodyPr/>
            <a:lstStyle/>
            <a:p>
              <a:endParaRPr lang="en-GB"/>
            </a:p>
          </p:txBody>
        </p:sp>
        <p:sp>
          <p:nvSpPr>
            <p:cNvPr id="949" name="Freeform 3228"/>
            <p:cNvSpPr>
              <a:spLocks/>
            </p:cNvSpPr>
            <p:nvPr/>
          </p:nvSpPr>
          <p:spPr bwMode="auto">
            <a:xfrm>
              <a:off x="4004" y="3075"/>
              <a:ext cx="4" cy="1"/>
            </a:xfrm>
            <a:custGeom>
              <a:avLst/>
              <a:gdLst/>
              <a:ahLst/>
              <a:cxnLst>
                <a:cxn ang="0">
                  <a:pos x="0" y="3"/>
                </a:cxn>
                <a:cxn ang="0">
                  <a:pos x="9" y="0"/>
                </a:cxn>
                <a:cxn ang="0">
                  <a:pos x="10" y="0"/>
                </a:cxn>
              </a:cxnLst>
              <a:rect l="0" t="0" r="r" b="b"/>
              <a:pathLst>
                <a:path w="10" h="3">
                  <a:moveTo>
                    <a:pt x="0" y="3"/>
                  </a:moveTo>
                  <a:lnTo>
                    <a:pt x="9" y="0"/>
                  </a:lnTo>
                  <a:lnTo>
                    <a:pt x="10" y="0"/>
                  </a:lnTo>
                </a:path>
              </a:pathLst>
            </a:custGeom>
            <a:noFill/>
            <a:ln w="0">
              <a:solidFill>
                <a:srgbClr val="000000"/>
              </a:solidFill>
              <a:prstDash val="solid"/>
              <a:round/>
              <a:headEnd/>
              <a:tailEnd/>
            </a:ln>
          </p:spPr>
          <p:txBody>
            <a:bodyPr/>
            <a:lstStyle/>
            <a:p>
              <a:endParaRPr lang="en-GB"/>
            </a:p>
          </p:txBody>
        </p:sp>
        <p:sp>
          <p:nvSpPr>
            <p:cNvPr id="950" name="Line 3229"/>
            <p:cNvSpPr>
              <a:spLocks noChangeShapeType="1"/>
            </p:cNvSpPr>
            <p:nvPr/>
          </p:nvSpPr>
          <p:spPr bwMode="auto">
            <a:xfrm flipH="1">
              <a:off x="4006" y="3076"/>
              <a:ext cx="1" cy="1"/>
            </a:xfrm>
            <a:prstGeom prst="line">
              <a:avLst/>
            </a:prstGeom>
            <a:noFill/>
            <a:ln w="0">
              <a:solidFill>
                <a:srgbClr val="000000"/>
              </a:solidFill>
              <a:round/>
              <a:headEnd/>
              <a:tailEnd/>
            </a:ln>
          </p:spPr>
          <p:txBody>
            <a:bodyPr/>
            <a:lstStyle/>
            <a:p>
              <a:endParaRPr lang="en-GB"/>
            </a:p>
          </p:txBody>
        </p:sp>
        <p:sp>
          <p:nvSpPr>
            <p:cNvPr id="951" name="Line 3230"/>
            <p:cNvSpPr>
              <a:spLocks noChangeShapeType="1"/>
            </p:cNvSpPr>
            <p:nvPr/>
          </p:nvSpPr>
          <p:spPr bwMode="auto">
            <a:xfrm flipH="1" flipV="1">
              <a:off x="1182" y="3110"/>
              <a:ext cx="6" cy="1"/>
            </a:xfrm>
            <a:prstGeom prst="line">
              <a:avLst/>
            </a:prstGeom>
            <a:noFill/>
            <a:ln w="0">
              <a:solidFill>
                <a:srgbClr val="000000"/>
              </a:solidFill>
              <a:round/>
              <a:headEnd/>
              <a:tailEnd/>
            </a:ln>
          </p:spPr>
          <p:txBody>
            <a:bodyPr/>
            <a:lstStyle/>
            <a:p>
              <a:endParaRPr lang="en-GB"/>
            </a:p>
          </p:txBody>
        </p:sp>
        <p:sp>
          <p:nvSpPr>
            <p:cNvPr id="952" name="Freeform 3231"/>
            <p:cNvSpPr>
              <a:spLocks/>
            </p:cNvSpPr>
            <p:nvPr/>
          </p:nvSpPr>
          <p:spPr bwMode="auto">
            <a:xfrm>
              <a:off x="2590" y="3086"/>
              <a:ext cx="507" cy="19"/>
            </a:xfrm>
            <a:custGeom>
              <a:avLst/>
              <a:gdLst/>
              <a:ahLst/>
              <a:cxnLst>
                <a:cxn ang="0">
                  <a:pos x="1015" y="11"/>
                </a:cxn>
                <a:cxn ang="0">
                  <a:pos x="1007" y="11"/>
                </a:cxn>
                <a:cxn ang="0">
                  <a:pos x="986" y="15"/>
                </a:cxn>
                <a:cxn ang="0">
                  <a:pos x="955" y="18"/>
                </a:cxn>
                <a:cxn ang="0">
                  <a:pos x="934" y="19"/>
                </a:cxn>
                <a:cxn ang="0">
                  <a:pos x="899" y="14"/>
                </a:cxn>
                <a:cxn ang="0">
                  <a:pos x="867" y="11"/>
                </a:cxn>
                <a:cxn ang="0">
                  <a:pos x="843" y="8"/>
                </a:cxn>
                <a:cxn ang="0">
                  <a:pos x="821" y="6"/>
                </a:cxn>
                <a:cxn ang="0">
                  <a:pos x="798" y="2"/>
                </a:cxn>
                <a:cxn ang="0">
                  <a:pos x="764" y="3"/>
                </a:cxn>
                <a:cxn ang="0">
                  <a:pos x="733" y="1"/>
                </a:cxn>
                <a:cxn ang="0">
                  <a:pos x="692" y="1"/>
                </a:cxn>
                <a:cxn ang="0">
                  <a:pos x="684" y="1"/>
                </a:cxn>
                <a:cxn ang="0">
                  <a:pos x="678" y="1"/>
                </a:cxn>
                <a:cxn ang="0">
                  <a:pos x="661" y="0"/>
                </a:cxn>
                <a:cxn ang="0">
                  <a:pos x="624" y="1"/>
                </a:cxn>
                <a:cxn ang="0">
                  <a:pos x="603" y="2"/>
                </a:cxn>
                <a:cxn ang="0">
                  <a:pos x="578" y="2"/>
                </a:cxn>
                <a:cxn ang="0">
                  <a:pos x="566" y="7"/>
                </a:cxn>
                <a:cxn ang="0">
                  <a:pos x="552" y="7"/>
                </a:cxn>
                <a:cxn ang="0">
                  <a:pos x="536" y="10"/>
                </a:cxn>
                <a:cxn ang="0">
                  <a:pos x="519" y="11"/>
                </a:cxn>
                <a:cxn ang="0">
                  <a:pos x="495" y="12"/>
                </a:cxn>
                <a:cxn ang="0">
                  <a:pos x="478" y="15"/>
                </a:cxn>
                <a:cxn ang="0">
                  <a:pos x="446" y="15"/>
                </a:cxn>
                <a:cxn ang="0">
                  <a:pos x="425" y="18"/>
                </a:cxn>
                <a:cxn ang="0">
                  <a:pos x="402" y="20"/>
                </a:cxn>
                <a:cxn ang="0">
                  <a:pos x="388" y="22"/>
                </a:cxn>
                <a:cxn ang="0">
                  <a:pos x="375" y="22"/>
                </a:cxn>
                <a:cxn ang="0">
                  <a:pos x="361" y="21"/>
                </a:cxn>
                <a:cxn ang="0">
                  <a:pos x="342" y="22"/>
                </a:cxn>
                <a:cxn ang="0">
                  <a:pos x="319" y="22"/>
                </a:cxn>
                <a:cxn ang="0">
                  <a:pos x="307" y="22"/>
                </a:cxn>
                <a:cxn ang="0">
                  <a:pos x="292" y="22"/>
                </a:cxn>
                <a:cxn ang="0">
                  <a:pos x="276" y="21"/>
                </a:cxn>
                <a:cxn ang="0">
                  <a:pos x="256" y="20"/>
                </a:cxn>
                <a:cxn ang="0">
                  <a:pos x="243" y="21"/>
                </a:cxn>
                <a:cxn ang="0">
                  <a:pos x="231" y="20"/>
                </a:cxn>
                <a:cxn ang="0">
                  <a:pos x="220" y="21"/>
                </a:cxn>
                <a:cxn ang="0">
                  <a:pos x="216" y="21"/>
                </a:cxn>
                <a:cxn ang="0">
                  <a:pos x="200" y="22"/>
                </a:cxn>
                <a:cxn ang="0">
                  <a:pos x="185" y="24"/>
                </a:cxn>
                <a:cxn ang="0">
                  <a:pos x="174" y="24"/>
                </a:cxn>
                <a:cxn ang="0">
                  <a:pos x="154" y="28"/>
                </a:cxn>
                <a:cxn ang="0">
                  <a:pos x="143" y="31"/>
                </a:cxn>
                <a:cxn ang="0">
                  <a:pos x="129" y="29"/>
                </a:cxn>
                <a:cxn ang="0">
                  <a:pos x="120" y="31"/>
                </a:cxn>
                <a:cxn ang="0">
                  <a:pos x="107" y="34"/>
                </a:cxn>
                <a:cxn ang="0">
                  <a:pos x="90" y="37"/>
                </a:cxn>
                <a:cxn ang="0">
                  <a:pos x="76" y="37"/>
                </a:cxn>
                <a:cxn ang="0">
                  <a:pos x="48" y="38"/>
                </a:cxn>
                <a:cxn ang="0">
                  <a:pos x="0" y="38"/>
                </a:cxn>
              </a:cxnLst>
              <a:rect l="0" t="0" r="r" b="b"/>
              <a:pathLst>
                <a:path w="1015" h="38">
                  <a:moveTo>
                    <a:pt x="1015" y="11"/>
                  </a:moveTo>
                  <a:lnTo>
                    <a:pt x="1007" y="11"/>
                  </a:lnTo>
                  <a:lnTo>
                    <a:pt x="986" y="15"/>
                  </a:lnTo>
                  <a:lnTo>
                    <a:pt x="955" y="18"/>
                  </a:lnTo>
                  <a:lnTo>
                    <a:pt x="934" y="19"/>
                  </a:lnTo>
                  <a:lnTo>
                    <a:pt x="899" y="14"/>
                  </a:lnTo>
                  <a:lnTo>
                    <a:pt x="867" y="11"/>
                  </a:lnTo>
                  <a:lnTo>
                    <a:pt x="843" y="8"/>
                  </a:lnTo>
                  <a:lnTo>
                    <a:pt x="821" y="6"/>
                  </a:lnTo>
                  <a:lnTo>
                    <a:pt x="798" y="2"/>
                  </a:lnTo>
                  <a:lnTo>
                    <a:pt x="764" y="3"/>
                  </a:lnTo>
                  <a:lnTo>
                    <a:pt x="733" y="1"/>
                  </a:lnTo>
                  <a:lnTo>
                    <a:pt x="692" y="1"/>
                  </a:lnTo>
                  <a:lnTo>
                    <a:pt x="684" y="1"/>
                  </a:lnTo>
                  <a:lnTo>
                    <a:pt x="678" y="1"/>
                  </a:lnTo>
                  <a:lnTo>
                    <a:pt x="661" y="0"/>
                  </a:lnTo>
                  <a:lnTo>
                    <a:pt x="624" y="1"/>
                  </a:lnTo>
                  <a:lnTo>
                    <a:pt x="603" y="2"/>
                  </a:lnTo>
                  <a:lnTo>
                    <a:pt x="578" y="2"/>
                  </a:lnTo>
                  <a:lnTo>
                    <a:pt x="566" y="7"/>
                  </a:lnTo>
                  <a:lnTo>
                    <a:pt x="552" y="7"/>
                  </a:lnTo>
                  <a:lnTo>
                    <a:pt x="536" y="10"/>
                  </a:lnTo>
                  <a:lnTo>
                    <a:pt x="519" y="11"/>
                  </a:lnTo>
                  <a:lnTo>
                    <a:pt x="495" y="12"/>
                  </a:lnTo>
                  <a:lnTo>
                    <a:pt x="478" y="15"/>
                  </a:lnTo>
                  <a:lnTo>
                    <a:pt x="446" y="15"/>
                  </a:lnTo>
                  <a:lnTo>
                    <a:pt x="425" y="18"/>
                  </a:lnTo>
                  <a:lnTo>
                    <a:pt x="402" y="20"/>
                  </a:lnTo>
                  <a:lnTo>
                    <a:pt x="388" y="22"/>
                  </a:lnTo>
                  <a:lnTo>
                    <a:pt x="375" y="22"/>
                  </a:lnTo>
                  <a:lnTo>
                    <a:pt x="361" y="21"/>
                  </a:lnTo>
                  <a:lnTo>
                    <a:pt x="342" y="22"/>
                  </a:lnTo>
                  <a:lnTo>
                    <a:pt x="319" y="22"/>
                  </a:lnTo>
                  <a:lnTo>
                    <a:pt x="307" y="22"/>
                  </a:lnTo>
                  <a:lnTo>
                    <a:pt x="292" y="22"/>
                  </a:lnTo>
                  <a:lnTo>
                    <a:pt x="276" y="21"/>
                  </a:lnTo>
                  <a:lnTo>
                    <a:pt x="256" y="20"/>
                  </a:lnTo>
                  <a:lnTo>
                    <a:pt x="243" y="21"/>
                  </a:lnTo>
                  <a:lnTo>
                    <a:pt x="231" y="20"/>
                  </a:lnTo>
                  <a:lnTo>
                    <a:pt x="220" y="21"/>
                  </a:lnTo>
                  <a:lnTo>
                    <a:pt x="216" y="21"/>
                  </a:lnTo>
                  <a:lnTo>
                    <a:pt x="200" y="22"/>
                  </a:lnTo>
                  <a:lnTo>
                    <a:pt x="185" y="24"/>
                  </a:lnTo>
                  <a:lnTo>
                    <a:pt x="174" y="24"/>
                  </a:lnTo>
                  <a:lnTo>
                    <a:pt x="154" y="28"/>
                  </a:lnTo>
                  <a:lnTo>
                    <a:pt x="143" y="31"/>
                  </a:lnTo>
                  <a:lnTo>
                    <a:pt x="129" y="29"/>
                  </a:lnTo>
                  <a:lnTo>
                    <a:pt x="120" y="31"/>
                  </a:lnTo>
                  <a:lnTo>
                    <a:pt x="107" y="34"/>
                  </a:lnTo>
                  <a:lnTo>
                    <a:pt x="90" y="37"/>
                  </a:lnTo>
                  <a:lnTo>
                    <a:pt x="76" y="37"/>
                  </a:lnTo>
                  <a:lnTo>
                    <a:pt x="48" y="38"/>
                  </a:lnTo>
                  <a:lnTo>
                    <a:pt x="0" y="38"/>
                  </a:lnTo>
                </a:path>
              </a:pathLst>
            </a:custGeom>
            <a:noFill/>
            <a:ln w="0">
              <a:solidFill>
                <a:srgbClr val="000000"/>
              </a:solidFill>
              <a:prstDash val="solid"/>
              <a:round/>
              <a:headEnd/>
              <a:tailEnd/>
            </a:ln>
          </p:spPr>
          <p:txBody>
            <a:bodyPr/>
            <a:lstStyle/>
            <a:p>
              <a:endParaRPr lang="en-GB"/>
            </a:p>
          </p:txBody>
        </p:sp>
        <p:sp>
          <p:nvSpPr>
            <p:cNvPr id="953" name="Line 3232"/>
            <p:cNvSpPr>
              <a:spLocks noChangeShapeType="1"/>
            </p:cNvSpPr>
            <p:nvPr/>
          </p:nvSpPr>
          <p:spPr bwMode="auto">
            <a:xfrm>
              <a:off x="1175" y="3111"/>
              <a:ext cx="1" cy="1"/>
            </a:xfrm>
            <a:prstGeom prst="line">
              <a:avLst/>
            </a:prstGeom>
            <a:noFill/>
            <a:ln w="0">
              <a:solidFill>
                <a:srgbClr val="000000"/>
              </a:solidFill>
              <a:round/>
              <a:headEnd/>
              <a:tailEnd/>
            </a:ln>
          </p:spPr>
          <p:txBody>
            <a:bodyPr/>
            <a:lstStyle/>
            <a:p>
              <a:endParaRPr lang="en-GB"/>
            </a:p>
          </p:txBody>
        </p:sp>
        <p:sp>
          <p:nvSpPr>
            <p:cNvPr id="954" name="Line 3233"/>
            <p:cNvSpPr>
              <a:spLocks noChangeShapeType="1"/>
            </p:cNvSpPr>
            <p:nvPr/>
          </p:nvSpPr>
          <p:spPr bwMode="auto">
            <a:xfrm flipH="1">
              <a:off x="4017" y="3061"/>
              <a:ext cx="2" cy="4"/>
            </a:xfrm>
            <a:prstGeom prst="line">
              <a:avLst/>
            </a:prstGeom>
            <a:noFill/>
            <a:ln w="0">
              <a:solidFill>
                <a:srgbClr val="000000"/>
              </a:solidFill>
              <a:round/>
              <a:headEnd/>
              <a:tailEnd/>
            </a:ln>
          </p:spPr>
          <p:txBody>
            <a:bodyPr/>
            <a:lstStyle/>
            <a:p>
              <a:endParaRPr lang="en-GB"/>
            </a:p>
          </p:txBody>
        </p:sp>
        <p:sp>
          <p:nvSpPr>
            <p:cNvPr id="955" name="Freeform 3234"/>
            <p:cNvSpPr>
              <a:spLocks/>
            </p:cNvSpPr>
            <p:nvPr/>
          </p:nvSpPr>
          <p:spPr bwMode="auto">
            <a:xfrm>
              <a:off x="3097" y="3061"/>
              <a:ext cx="922" cy="33"/>
            </a:xfrm>
            <a:custGeom>
              <a:avLst/>
              <a:gdLst/>
              <a:ahLst/>
              <a:cxnLst>
                <a:cxn ang="0">
                  <a:pos x="1844" y="0"/>
                </a:cxn>
                <a:cxn ang="0">
                  <a:pos x="1829" y="2"/>
                </a:cxn>
                <a:cxn ang="0">
                  <a:pos x="1815" y="5"/>
                </a:cxn>
                <a:cxn ang="0">
                  <a:pos x="1798" y="6"/>
                </a:cxn>
                <a:cxn ang="0">
                  <a:pos x="1777" y="7"/>
                </a:cxn>
                <a:cxn ang="0">
                  <a:pos x="1738" y="12"/>
                </a:cxn>
                <a:cxn ang="0">
                  <a:pos x="1718" y="13"/>
                </a:cxn>
                <a:cxn ang="0">
                  <a:pos x="1657" y="13"/>
                </a:cxn>
                <a:cxn ang="0">
                  <a:pos x="1621" y="12"/>
                </a:cxn>
                <a:cxn ang="0">
                  <a:pos x="1588" y="13"/>
                </a:cxn>
                <a:cxn ang="0">
                  <a:pos x="1564" y="17"/>
                </a:cxn>
                <a:cxn ang="0">
                  <a:pos x="1536" y="18"/>
                </a:cxn>
                <a:cxn ang="0">
                  <a:pos x="1505" y="21"/>
                </a:cxn>
                <a:cxn ang="0">
                  <a:pos x="1475" y="22"/>
                </a:cxn>
                <a:cxn ang="0">
                  <a:pos x="1446" y="23"/>
                </a:cxn>
                <a:cxn ang="0">
                  <a:pos x="1424" y="24"/>
                </a:cxn>
                <a:cxn ang="0">
                  <a:pos x="1394" y="25"/>
                </a:cxn>
                <a:cxn ang="0">
                  <a:pos x="1372" y="25"/>
                </a:cxn>
                <a:cxn ang="0">
                  <a:pos x="1333" y="26"/>
                </a:cxn>
                <a:cxn ang="0">
                  <a:pos x="1270" y="29"/>
                </a:cxn>
                <a:cxn ang="0">
                  <a:pos x="1243" y="30"/>
                </a:cxn>
                <a:cxn ang="0">
                  <a:pos x="1228" y="30"/>
                </a:cxn>
                <a:cxn ang="0">
                  <a:pos x="1200" y="31"/>
                </a:cxn>
                <a:cxn ang="0">
                  <a:pos x="1181" y="32"/>
                </a:cxn>
                <a:cxn ang="0">
                  <a:pos x="1160" y="34"/>
                </a:cxn>
                <a:cxn ang="0">
                  <a:pos x="1074" y="36"/>
                </a:cxn>
                <a:cxn ang="0">
                  <a:pos x="1033" y="37"/>
                </a:cxn>
                <a:cxn ang="0">
                  <a:pos x="1009" y="39"/>
                </a:cxn>
                <a:cxn ang="0">
                  <a:pos x="975" y="40"/>
                </a:cxn>
                <a:cxn ang="0">
                  <a:pos x="947" y="43"/>
                </a:cxn>
                <a:cxn ang="0">
                  <a:pos x="917" y="44"/>
                </a:cxn>
                <a:cxn ang="0">
                  <a:pos x="896" y="45"/>
                </a:cxn>
                <a:cxn ang="0">
                  <a:pos x="873" y="46"/>
                </a:cxn>
                <a:cxn ang="0">
                  <a:pos x="832" y="47"/>
                </a:cxn>
                <a:cxn ang="0">
                  <a:pos x="831" y="47"/>
                </a:cxn>
                <a:cxn ang="0">
                  <a:pos x="790" y="47"/>
                </a:cxn>
                <a:cxn ang="0">
                  <a:pos x="762" y="47"/>
                </a:cxn>
                <a:cxn ang="0">
                  <a:pos x="731" y="47"/>
                </a:cxn>
                <a:cxn ang="0">
                  <a:pos x="724" y="48"/>
                </a:cxn>
                <a:cxn ang="0">
                  <a:pos x="690" y="51"/>
                </a:cxn>
                <a:cxn ang="0">
                  <a:pos x="572" y="61"/>
                </a:cxn>
                <a:cxn ang="0">
                  <a:pos x="519" y="63"/>
                </a:cxn>
                <a:cxn ang="0">
                  <a:pos x="447" y="66"/>
                </a:cxn>
                <a:cxn ang="0">
                  <a:pos x="435" y="66"/>
                </a:cxn>
                <a:cxn ang="0">
                  <a:pos x="422" y="66"/>
                </a:cxn>
                <a:cxn ang="0">
                  <a:pos x="414" y="66"/>
                </a:cxn>
                <a:cxn ang="0">
                  <a:pos x="381" y="66"/>
                </a:cxn>
                <a:cxn ang="0">
                  <a:pos x="350" y="66"/>
                </a:cxn>
                <a:cxn ang="0">
                  <a:pos x="235" y="64"/>
                </a:cxn>
                <a:cxn ang="0">
                  <a:pos x="209" y="62"/>
                </a:cxn>
                <a:cxn ang="0">
                  <a:pos x="188" y="62"/>
                </a:cxn>
                <a:cxn ang="0">
                  <a:pos x="164" y="62"/>
                </a:cxn>
                <a:cxn ang="0">
                  <a:pos x="145" y="63"/>
                </a:cxn>
                <a:cxn ang="0">
                  <a:pos x="129" y="64"/>
                </a:cxn>
                <a:cxn ang="0">
                  <a:pos x="102" y="65"/>
                </a:cxn>
                <a:cxn ang="0">
                  <a:pos x="68" y="65"/>
                </a:cxn>
                <a:cxn ang="0">
                  <a:pos x="55" y="64"/>
                </a:cxn>
                <a:cxn ang="0">
                  <a:pos x="30" y="63"/>
                </a:cxn>
                <a:cxn ang="0">
                  <a:pos x="0" y="61"/>
                </a:cxn>
              </a:cxnLst>
              <a:rect l="0" t="0" r="r" b="b"/>
              <a:pathLst>
                <a:path w="1844" h="66">
                  <a:moveTo>
                    <a:pt x="1844" y="0"/>
                  </a:moveTo>
                  <a:lnTo>
                    <a:pt x="1829" y="2"/>
                  </a:lnTo>
                  <a:lnTo>
                    <a:pt x="1815" y="5"/>
                  </a:lnTo>
                  <a:lnTo>
                    <a:pt x="1798" y="6"/>
                  </a:lnTo>
                  <a:lnTo>
                    <a:pt x="1777" y="7"/>
                  </a:lnTo>
                  <a:lnTo>
                    <a:pt x="1738" y="12"/>
                  </a:lnTo>
                  <a:lnTo>
                    <a:pt x="1718" y="13"/>
                  </a:lnTo>
                  <a:lnTo>
                    <a:pt x="1657" y="13"/>
                  </a:lnTo>
                  <a:lnTo>
                    <a:pt x="1621" y="12"/>
                  </a:lnTo>
                  <a:lnTo>
                    <a:pt x="1588" y="13"/>
                  </a:lnTo>
                  <a:lnTo>
                    <a:pt x="1564" y="17"/>
                  </a:lnTo>
                  <a:lnTo>
                    <a:pt x="1536" y="18"/>
                  </a:lnTo>
                  <a:lnTo>
                    <a:pt x="1505" y="21"/>
                  </a:lnTo>
                  <a:lnTo>
                    <a:pt x="1475" y="22"/>
                  </a:lnTo>
                  <a:lnTo>
                    <a:pt x="1446" y="23"/>
                  </a:lnTo>
                  <a:lnTo>
                    <a:pt x="1424" y="24"/>
                  </a:lnTo>
                  <a:lnTo>
                    <a:pt x="1394" y="25"/>
                  </a:lnTo>
                  <a:lnTo>
                    <a:pt x="1372" y="25"/>
                  </a:lnTo>
                  <a:lnTo>
                    <a:pt x="1333" y="26"/>
                  </a:lnTo>
                  <a:lnTo>
                    <a:pt x="1270" y="29"/>
                  </a:lnTo>
                  <a:lnTo>
                    <a:pt x="1243" y="30"/>
                  </a:lnTo>
                  <a:lnTo>
                    <a:pt x="1228" y="30"/>
                  </a:lnTo>
                  <a:lnTo>
                    <a:pt x="1200" y="31"/>
                  </a:lnTo>
                  <a:lnTo>
                    <a:pt x="1181" y="32"/>
                  </a:lnTo>
                  <a:lnTo>
                    <a:pt x="1160" y="34"/>
                  </a:lnTo>
                  <a:lnTo>
                    <a:pt x="1074" y="36"/>
                  </a:lnTo>
                  <a:lnTo>
                    <a:pt x="1033" y="37"/>
                  </a:lnTo>
                  <a:lnTo>
                    <a:pt x="1009" y="39"/>
                  </a:lnTo>
                  <a:lnTo>
                    <a:pt x="975" y="40"/>
                  </a:lnTo>
                  <a:lnTo>
                    <a:pt x="947" y="43"/>
                  </a:lnTo>
                  <a:lnTo>
                    <a:pt x="917" y="44"/>
                  </a:lnTo>
                  <a:lnTo>
                    <a:pt x="896" y="45"/>
                  </a:lnTo>
                  <a:lnTo>
                    <a:pt x="873" y="46"/>
                  </a:lnTo>
                  <a:lnTo>
                    <a:pt x="832" y="47"/>
                  </a:lnTo>
                  <a:lnTo>
                    <a:pt x="831" y="47"/>
                  </a:lnTo>
                  <a:lnTo>
                    <a:pt x="790" y="47"/>
                  </a:lnTo>
                  <a:lnTo>
                    <a:pt x="762" y="47"/>
                  </a:lnTo>
                  <a:lnTo>
                    <a:pt x="731" y="47"/>
                  </a:lnTo>
                  <a:lnTo>
                    <a:pt x="724" y="48"/>
                  </a:lnTo>
                  <a:lnTo>
                    <a:pt x="690" y="51"/>
                  </a:lnTo>
                  <a:lnTo>
                    <a:pt x="572" y="61"/>
                  </a:lnTo>
                  <a:lnTo>
                    <a:pt x="519" y="63"/>
                  </a:lnTo>
                  <a:lnTo>
                    <a:pt x="447" y="66"/>
                  </a:lnTo>
                  <a:lnTo>
                    <a:pt x="435" y="66"/>
                  </a:lnTo>
                  <a:lnTo>
                    <a:pt x="422" y="66"/>
                  </a:lnTo>
                  <a:lnTo>
                    <a:pt x="414" y="66"/>
                  </a:lnTo>
                  <a:lnTo>
                    <a:pt x="381" y="66"/>
                  </a:lnTo>
                  <a:lnTo>
                    <a:pt x="350" y="66"/>
                  </a:lnTo>
                  <a:lnTo>
                    <a:pt x="235" y="64"/>
                  </a:lnTo>
                  <a:lnTo>
                    <a:pt x="209" y="62"/>
                  </a:lnTo>
                  <a:lnTo>
                    <a:pt x="188" y="62"/>
                  </a:lnTo>
                  <a:lnTo>
                    <a:pt x="164" y="62"/>
                  </a:lnTo>
                  <a:lnTo>
                    <a:pt x="145" y="63"/>
                  </a:lnTo>
                  <a:lnTo>
                    <a:pt x="129" y="64"/>
                  </a:lnTo>
                  <a:lnTo>
                    <a:pt x="102" y="65"/>
                  </a:lnTo>
                  <a:lnTo>
                    <a:pt x="68" y="65"/>
                  </a:lnTo>
                  <a:lnTo>
                    <a:pt x="55" y="64"/>
                  </a:lnTo>
                  <a:lnTo>
                    <a:pt x="30" y="63"/>
                  </a:lnTo>
                  <a:lnTo>
                    <a:pt x="0" y="61"/>
                  </a:lnTo>
                </a:path>
              </a:pathLst>
            </a:custGeom>
            <a:noFill/>
            <a:ln w="0">
              <a:solidFill>
                <a:srgbClr val="000000"/>
              </a:solidFill>
              <a:prstDash val="solid"/>
              <a:round/>
              <a:headEnd/>
              <a:tailEnd/>
            </a:ln>
          </p:spPr>
          <p:txBody>
            <a:bodyPr/>
            <a:lstStyle/>
            <a:p>
              <a:endParaRPr lang="en-GB"/>
            </a:p>
          </p:txBody>
        </p:sp>
        <p:sp>
          <p:nvSpPr>
            <p:cNvPr id="956" name="Line 3235"/>
            <p:cNvSpPr>
              <a:spLocks noChangeShapeType="1"/>
            </p:cNvSpPr>
            <p:nvPr/>
          </p:nvSpPr>
          <p:spPr bwMode="auto">
            <a:xfrm flipH="1">
              <a:off x="4008" y="3074"/>
              <a:ext cx="1" cy="1"/>
            </a:xfrm>
            <a:prstGeom prst="line">
              <a:avLst/>
            </a:prstGeom>
            <a:noFill/>
            <a:ln w="0">
              <a:solidFill>
                <a:srgbClr val="000000"/>
              </a:solidFill>
              <a:round/>
              <a:headEnd/>
              <a:tailEnd/>
            </a:ln>
          </p:spPr>
          <p:txBody>
            <a:bodyPr/>
            <a:lstStyle/>
            <a:p>
              <a:endParaRPr lang="en-GB"/>
            </a:p>
          </p:txBody>
        </p:sp>
        <p:sp>
          <p:nvSpPr>
            <p:cNvPr id="957" name="Line 3236"/>
            <p:cNvSpPr>
              <a:spLocks noChangeShapeType="1"/>
            </p:cNvSpPr>
            <p:nvPr/>
          </p:nvSpPr>
          <p:spPr bwMode="auto">
            <a:xfrm flipH="1" flipV="1">
              <a:off x="1229" y="3116"/>
              <a:ext cx="14" cy="2"/>
            </a:xfrm>
            <a:prstGeom prst="line">
              <a:avLst/>
            </a:prstGeom>
            <a:noFill/>
            <a:ln w="0">
              <a:solidFill>
                <a:srgbClr val="000000"/>
              </a:solidFill>
              <a:round/>
              <a:headEnd/>
              <a:tailEnd/>
            </a:ln>
          </p:spPr>
          <p:txBody>
            <a:bodyPr/>
            <a:lstStyle/>
            <a:p>
              <a:endParaRPr lang="en-GB"/>
            </a:p>
          </p:txBody>
        </p:sp>
        <p:sp>
          <p:nvSpPr>
            <p:cNvPr id="958" name="Freeform 3237"/>
            <p:cNvSpPr>
              <a:spLocks/>
            </p:cNvSpPr>
            <p:nvPr/>
          </p:nvSpPr>
          <p:spPr bwMode="auto">
            <a:xfrm>
              <a:off x="2579" y="3074"/>
              <a:ext cx="1430" cy="52"/>
            </a:xfrm>
            <a:custGeom>
              <a:avLst/>
              <a:gdLst/>
              <a:ahLst/>
              <a:cxnLst>
                <a:cxn ang="0">
                  <a:pos x="2846" y="1"/>
                </a:cxn>
                <a:cxn ang="0">
                  <a:pos x="2814" y="8"/>
                </a:cxn>
                <a:cxn ang="0">
                  <a:pos x="2760" y="14"/>
                </a:cxn>
                <a:cxn ang="0">
                  <a:pos x="2720" y="16"/>
                </a:cxn>
                <a:cxn ang="0">
                  <a:pos x="2682" y="11"/>
                </a:cxn>
                <a:cxn ang="0">
                  <a:pos x="2651" y="11"/>
                </a:cxn>
                <a:cxn ang="0">
                  <a:pos x="2621" y="13"/>
                </a:cxn>
                <a:cxn ang="0">
                  <a:pos x="2580" y="16"/>
                </a:cxn>
                <a:cxn ang="0">
                  <a:pos x="2534" y="20"/>
                </a:cxn>
                <a:cxn ang="0">
                  <a:pos x="2480" y="30"/>
                </a:cxn>
                <a:cxn ang="0">
                  <a:pos x="2426" y="32"/>
                </a:cxn>
                <a:cxn ang="0">
                  <a:pos x="2346" y="39"/>
                </a:cxn>
                <a:cxn ang="0">
                  <a:pos x="2278" y="43"/>
                </a:cxn>
                <a:cxn ang="0">
                  <a:pos x="2244" y="43"/>
                </a:cxn>
                <a:cxn ang="0">
                  <a:pos x="2207" y="45"/>
                </a:cxn>
                <a:cxn ang="0">
                  <a:pos x="2114" y="50"/>
                </a:cxn>
                <a:cxn ang="0">
                  <a:pos x="2048" y="53"/>
                </a:cxn>
                <a:cxn ang="0">
                  <a:pos x="1988" y="56"/>
                </a:cxn>
                <a:cxn ang="0">
                  <a:pos x="1811" y="58"/>
                </a:cxn>
                <a:cxn ang="0">
                  <a:pos x="1658" y="69"/>
                </a:cxn>
                <a:cxn ang="0">
                  <a:pos x="1580" y="75"/>
                </a:cxn>
                <a:cxn ang="0">
                  <a:pos x="1521" y="77"/>
                </a:cxn>
                <a:cxn ang="0">
                  <a:pos x="1490" y="79"/>
                </a:cxn>
                <a:cxn ang="0">
                  <a:pos x="1458" y="82"/>
                </a:cxn>
                <a:cxn ang="0">
                  <a:pos x="1429" y="82"/>
                </a:cxn>
                <a:cxn ang="0">
                  <a:pos x="1356" y="85"/>
                </a:cxn>
                <a:cxn ang="0">
                  <a:pos x="1300" y="83"/>
                </a:cxn>
                <a:cxn ang="0">
                  <a:pos x="1260" y="84"/>
                </a:cxn>
                <a:cxn ang="0">
                  <a:pos x="1220" y="83"/>
                </a:cxn>
                <a:cxn ang="0">
                  <a:pos x="1175" y="83"/>
                </a:cxn>
                <a:cxn ang="0">
                  <a:pos x="1133" y="82"/>
                </a:cxn>
                <a:cxn ang="0">
                  <a:pos x="1108" y="82"/>
                </a:cxn>
                <a:cxn ang="0">
                  <a:pos x="1066" y="81"/>
                </a:cxn>
                <a:cxn ang="0">
                  <a:pos x="1030" y="78"/>
                </a:cxn>
                <a:cxn ang="0">
                  <a:pos x="998" y="77"/>
                </a:cxn>
                <a:cxn ang="0">
                  <a:pos x="958" y="81"/>
                </a:cxn>
                <a:cxn ang="0">
                  <a:pos x="895" y="78"/>
                </a:cxn>
                <a:cxn ang="0">
                  <a:pos x="851" y="73"/>
                </a:cxn>
                <a:cxn ang="0">
                  <a:pos x="770" y="72"/>
                </a:cxn>
                <a:cxn ang="0">
                  <a:pos x="711" y="71"/>
                </a:cxn>
                <a:cxn ang="0">
                  <a:pos x="674" y="71"/>
                </a:cxn>
                <a:cxn ang="0">
                  <a:pos x="614" y="71"/>
                </a:cxn>
                <a:cxn ang="0">
                  <a:pos x="565" y="71"/>
                </a:cxn>
                <a:cxn ang="0">
                  <a:pos x="549" y="72"/>
                </a:cxn>
                <a:cxn ang="0">
                  <a:pos x="515" y="75"/>
                </a:cxn>
                <a:cxn ang="0">
                  <a:pos x="400" y="85"/>
                </a:cxn>
                <a:cxn ang="0">
                  <a:pos x="349" y="86"/>
                </a:cxn>
                <a:cxn ang="0">
                  <a:pos x="278" y="85"/>
                </a:cxn>
                <a:cxn ang="0">
                  <a:pos x="239" y="86"/>
                </a:cxn>
                <a:cxn ang="0">
                  <a:pos x="219" y="88"/>
                </a:cxn>
                <a:cxn ang="0">
                  <a:pos x="174" y="92"/>
                </a:cxn>
                <a:cxn ang="0">
                  <a:pos x="136" y="96"/>
                </a:cxn>
                <a:cxn ang="0">
                  <a:pos x="85" y="104"/>
                </a:cxn>
                <a:cxn ang="0">
                  <a:pos x="5" y="101"/>
                </a:cxn>
              </a:cxnLst>
              <a:rect l="0" t="0" r="r" b="b"/>
              <a:pathLst>
                <a:path w="2861" h="104">
                  <a:moveTo>
                    <a:pt x="2861" y="0"/>
                  </a:moveTo>
                  <a:lnTo>
                    <a:pt x="2846" y="1"/>
                  </a:lnTo>
                  <a:lnTo>
                    <a:pt x="2828" y="5"/>
                  </a:lnTo>
                  <a:lnTo>
                    <a:pt x="2814" y="8"/>
                  </a:lnTo>
                  <a:lnTo>
                    <a:pt x="2798" y="10"/>
                  </a:lnTo>
                  <a:lnTo>
                    <a:pt x="2760" y="14"/>
                  </a:lnTo>
                  <a:lnTo>
                    <a:pt x="2744" y="16"/>
                  </a:lnTo>
                  <a:lnTo>
                    <a:pt x="2720" y="16"/>
                  </a:lnTo>
                  <a:lnTo>
                    <a:pt x="2699" y="13"/>
                  </a:lnTo>
                  <a:lnTo>
                    <a:pt x="2682" y="11"/>
                  </a:lnTo>
                  <a:lnTo>
                    <a:pt x="2668" y="11"/>
                  </a:lnTo>
                  <a:lnTo>
                    <a:pt x="2651" y="11"/>
                  </a:lnTo>
                  <a:lnTo>
                    <a:pt x="2631" y="12"/>
                  </a:lnTo>
                  <a:lnTo>
                    <a:pt x="2621" y="13"/>
                  </a:lnTo>
                  <a:lnTo>
                    <a:pt x="2603" y="14"/>
                  </a:lnTo>
                  <a:lnTo>
                    <a:pt x="2580" y="16"/>
                  </a:lnTo>
                  <a:lnTo>
                    <a:pt x="2558" y="17"/>
                  </a:lnTo>
                  <a:lnTo>
                    <a:pt x="2534" y="20"/>
                  </a:lnTo>
                  <a:lnTo>
                    <a:pt x="2510" y="23"/>
                  </a:lnTo>
                  <a:lnTo>
                    <a:pt x="2480" y="30"/>
                  </a:lnTo>
                  <a:lnTo>
                    <a:pt x="2454" y="32"/>
                  </a:lnTo>
                  <a:lnTo>
                    <a:pt x="2426" y="32"/>
                  </a:lnTo>
                  <a:lnTo>
                    <a:pt x="2374" y="36"/>
                  </a:lnTo>
                  <a:lnTo>
                    <a:pt x="2346" y="39"/>
                  </a:lnTo>
                  <a:lnTo>
                    <a:pt x="2309" y="42"/>
                  </a:lnTo>
                  <a:lnTo>
                    <a:pt x="2278" y="43"/>
                  </a:lnTo>
                  <a:lnTo>
                    <a:pt x="2265" y="43"/>
                  </a:lnTo>
                  <a:lnTo>
                    <a:pt x="2244" y="43"/>
                  </a:lnTo>
                  <a:lnTo>
                    <a:pt x="2214" y="45"/>
                  </a:lnTo>
                  <a:lnTo>
                    <a:pt x="2207" y="45"/>
                  </a:lnTo>
                  <a:lnTo>
                    <a:pt x="2157" y="47"/>
                  </a:lnTo>
                  <a:lnTo>
                    <a:pt x="2114" y="50"/>
                  </a:lnTo>
                  <a:lnTo>
                    <a:pt x="2070" y="52"/>
                  </a:lnTo>
                  <a:lnTo>
                    <a:pt x="2048" y="53"/>
                  </a:lnTo>
                  <a:lnTo>
                    <a:pt x="2016" y="55"/>
                  </a:lnTo>
                  <a:lnTo>
                    <a:pt x="1988" y="56"/>
                  </a:lnTo>
                  <a:lnTo>
                    <a:pt x="1954" y="58"/>
                  </a:lnTo>
                  <a:lnTo>
                    <a:pt x="1811" y="58"/>
                  </a:lnTo>
                  <a:lnTo>
                    <a:pt x="1708" y="63"/>
                  </a:lnTo>
                  <a:lnTo>
                    <a:pt x="1658" y="69"/>
                  </a:lnTo>
                  <a:lnTo>
                    <a:pt x="1612" y="72"/>
                  </a:lnTo>
                  <a:lnTo>
                    <a:pt x="1580" y="75"/>
                  </a:lnTo>
                  <a:lnTo>
                    <a:pt x="1551" y="77"/>
                  </a:lnTo>
                  <a:lnTo>
                    <a:pt x="1521" y="77"/>
                  </a:lnTo>
                  <a:lnTo>
                    <a:pt x="1494" y="79"/>
                  </a:lnTo>
                  <a:lnTo>
                    <a:pt x="1490" y="79"/>
                  </a:lnTo>
                  <a:lnTo>
                    <a:pt x="1484" y="81"/>
                  </a:lnTo>
                  <a:lnTo>
                    <a:pt x="1458" y="82"/>
                  </a:lnTo>
                  <a:lnTo>
                    <a:pt x="1451" y="82"/>
                  </a:lnTo>
                  <a:lnTo>
                    <a:pt x="1429" y="82"/>
                  </a:lnTo>
                  <a:lnTo>
                    <a:pt x="1380" y="83"/>
                  </a:lnTo>
                  <a:lnTo>
                    <a:pt x="1356" y="85"/>
                  </a:lnTo>
                  <a:lnTo>
                    <a:pt x="1331" y="83"/>
                  </a:lnTo>
                  <a:lnTo>
                    <a:pt x="1300" y="83"/>
                  </a:lnTo>
                  <a:lnTo>
                    <a:pt x="1279" y="82"/>
                  </a:lnTo>
                  <a:lnTo>
                    <a:pt x="1260" y="84"/>
                  </a:lnTo>
                  <a:lnTo>
                    <a:pt x="1241" y="83"/>
                  </a:lnTo>
                  <a:lnTo>
                    <a:pt x="1220" y="83"/>
                  </a:lnTo>
                  <a:lnTo>
                    <a:pt x="1185" y="83"/>
                  </a:lnTo>
                  <a:lnTo>
                    <a:pt x="1175" y="83"/>
                  </a:lnTo>
                  <a:lnTo>
                    <a:pt x="1155" y="83"/>
                  </a:lnTo>
                  <a:lnTo>
                    <a:pt x="1133" y="82"/>
                  </a:lnTo>
                  <a:lnTo>
                    <a:pt x="1110" y="82"/>
                  </a:lnTo>
                  <a:lnTo>
                    <a:pt x="1108" y="82"/>
                  </a:lnTo>
                  <a:lnTo>
                    <a:pt x="1092" y="81"/>
                  </a:lnTo>
                  <a:lnTo>
                    <a:pt x="1066" y="81"/>
                  </a:lnTo>
                  <a:lnTo>
                    <a:pt x="1047" y="79"/>
                  </a:lnTo>
                  <a:lnTo>
                    <a:pt x="1030" y="78"/>
                  </a:lnTo>
                  <a:lnTo>
                    <a:pt x="1018" y="77"/>
                  </a:lnTo>
                  <a:lnTo>
                    <a:pt x="998" y="77"/>
                  </a:lnTo>
                  <a:lnTo>
                    <a:pt x="979" y="77"/>
                  </a:lnTo>
                  <a:lnTo>
                    <a:pt x="958" y="81"/>
                  </a:lnTo>
                  <a:lnTo>
                    <a:pt x="924" y="79"/>
                  </a:lnTo>
                  <a:lnTo>
                    <a:pt x="895" y="78"/>
                  </a:lnTo>
                  <a:lnTo>
                    <a:pt x="874" y="76"/>
                  </a:lnTo>
                  <a:lnTo>
                    <a:pt x="851" y="73"/>
                  </a:lnTo>
                  <a:lnTo>
                    <a:pt x="805" y="71"/>
                  </a:lnTo>
                  <a:lnTo>
                    <a:pt x="770" y="72"/>
                  </a:lnTo>
                  <a:lnTo>
                    <a:pt x="732" y="71"/>
                  </a:lnTo>
                  <a:lnTo>
                    <a:pt x="711" y="71"/>
                  </a:lnTo>
                  <a:lnTo>
                    <a:pt x="700" y="71"/>
                  </a:lnTo>
                  <a:lnTo>
                    <a:pt x="674" y="71"/>
                  </a:lnTo>
                  <a:lnTo>
                    <a:pt x="654" y="71"/>
                  </a:lnTo>
                  <a:lnTo>
                    <a:pt x="614" y="71"/>
                  </a:lnTo>
                  <a:lnTo>
                    <a:pt x="598" y="71"/>
                  </a:lnTo>
                  <a:lnTo>
                    <a:pt x="565" y="71"/>
                  </a:lnTo>
                  <a:lnTo>
                    <a:pt x="567" y="71"/>
                  </a:lnTo>
                  <a:lnTo>
                    <a:pt x="549" y="72"/>
                  </a:lnTo>
                  <a:lnTo>
                    <a:pt x="528" y="73"/>
                  </a:lnTo>
                  <a:lnTo>
                    <a:pt x="515" y="75"/>
                  </a:lnTo>
                  <a:lnTo>
                    <a:pt x="484" y="79"/>
                  </a:lnTo>
                  <a:lnTo>
                    <a:pt x="400" y="85"/>
                  </a:lnTo>
                  <a:lnTo>
                    <a:pt x="374" y="86"/>
                  </a:lnTo>
                  <a:lnTo>
                    <a:pt x="349" y="86"/>
                  </a:lnTo>
                  <a:lnTo>
                    <a:pt x="300" y="84"/>
                  </a:lnTo>
                  <a:lnTo>
                    <a:pt x="278" y="85"/>
                  </a:lnTo>
                  <a:lnTo>
                    <a:pt x="253" y="86"/>
                  </a:lnTo>
                  <a:lnTo>
                    <a:pt x="239" y="86"/>
                  </a:lnTo>
                  <a:lnTo>
                    <a:pt x="235" y="87"/>
                  </a:lnTo>
                  <a:lnTo>
                    <a:pt x="219" y="88"/>
                  </a:lnTo>
                  <a:lnTo>
                    <a:pt x="187" y="89"/>
                  </a:lnTo>
                  <a:lnTo>
                    <a:pt x="174" y="92"/>
                  </a:lnTo>
                  <a:lnTo>
                    <a:pt x="156" y="95"/>
                  </a:lnTo>
                  <a:lnTo>
                    <a:pt x="136" y="96"/>
                  </a:lnTo>
                  <a:lnTo>
                    <a:pt x="110" y="100"/>
                  </a:lnTo>
                  <a:lnTo>
                    <a:pt x="85" y="104"/>
                  </a:lnTo>
                  <a:lnTo>
                    <a:pt x="28" y="100"/>
                  </a:lnTo>
                  <a:lnTo>
                    <a:pt x="5" y="101"/>
                  </a:lnTo>
                  <a:lnTo>
                    <a:pt x="0" y="101"/>
                  </a:lnTo>
                </a:path>
              </a:pathLst>
            </a:custGeom>
            <a:noFill/>
            <a:ln w="0">
              <a:solidFill>
                <a:srgbClr val="000000"/>
              </a:solidFill>
              <a:prstDash val="solid"/>
              <a:round/>
              <a:headEnd/>
              <a:tailEnd/>
            </a:ln>
          </p:spPr>
          <p:txBody>
            <a:bodyPr/>
            <a:lstStyle/>
            <a:p>
              <a:endParaRPr lang="en-GB"/>
            </a:p>
          </p:txBody>
        </p:sp>
        <p:sp>
          <p:nvSpPr>
            <p:cNvPr id="959" name="Line 3238"/>
            <p:cNvSpPr>
              <a:spLocks noChangeShapeType="1"/>
            </p:cNvSpPr>
            <p:nvPr/>
          </p:nvSpPr>
          <p:spPr bwMode="auto">
            <a:xfrm flipH="1">
              <a:off x="1194" y="3110"/>
              <a:ext cx="73" cy="1"/>
            </a:xfrm>
            <a:prstGeom prst="line">
              <a:avLst/>
            </a:prstGeom>
            <a:noFill/>
            <a:ln w="0">
              <a:solidFill>
                <a:srgbClr val="000000"/>
              </a:solidFill>
              <a:round/>
              <a:headEnd/>
              <a:tailEnd/>
            </a:ln>
          </p:spPr>
          <p:txBody>
            <a:bodyPr/>
            <a:lstStyle/>
            <a:p>
              <a:endParaRPr lang="en-GB"/>
            </a:p>
          </p:txBody>
        </p:sp>
        <p:sp>
          <p:nvSpPr>
            <p:cNvPr id="960" name="Line 3239"/>
            <p:cNvSpPr>
              <a:spLocks noChangeShapeType="1"/>
            </p:cNvSpPr>
            <p:nvPr/>
          </p:nvSpPr>
          <p:spPr bwMode="auto">
            <a:xfrm>
              <a:off x="3097" y="3092"/>
              <a:ext cx="1" cy="1"/>
            </a:xfrm>
            <a:prstGeom prst="line">
              <a:avLst/>
            </a:prstGeom>
            <a:noFill/>
            <a:ln w="0">
              <a:solidFill>
                <a:srgbClr val="000000"/>
              </a:solidFill>
              <a:round/>
              <a:headEnd/>
              <a:tailEnd/>
            </a:ln>
          </p:spPr>
          <p:txBody>
            <a:bodyPr/>
            <a:lstStyle/>
            <a:p>
              <a:endParaRPr lang="en-GB"/>
            </a:p>
          </p:txBody>
        </p:sp>
        <p:sp>
          <p:nvSpPr>
            <p:cNvPr id="961" name="Line 3240"/>
            <p:cNvSpPr>
              <a:spLocks noChangeShapeType="1"/>
            </p:cNvSpPr>
            <p:nvPr/>
          </p:nvSpPr>
          <p:spPr bwMode="auto">
            <a:xfrm>
              <a:off x="4054" y="3059"/>
              <a:ext cx="1" cy="3"/>
            </a:xfrm>
            <a:prstGeom prst="line">
              <a:avLst/>
            </a:prstGeom>
            <a:noFill/>
            <a:ln w="0">
              <a:solidFill>
                <a:srgbClr val="000000"/>
              </a:solidFill>
              <a:round/>
              <a:headEnd/>
              <a:tailEnd/>
            </a:ln>
          </p:spPr>
          <p:txBody>
            <a:bodyPr/>
            <a:lstStyle/>
            <a:p>
              <a:endParaRPr lang="en-GB"/>
            </a:p>
          </p:txBody>
        </p:sp>
        <p:sp>
          <p:nvSpPr>
            <p:cNvPr id="962" name="Freeform 3241"/>
            <p:cNvSpPr>
              <a:spLocks/>
            </p:cNvSpPr>
            <p:nvPr/>
          </p:nvSpPr>
          <p:spPr bwMode="auto">
            <a:xfrm>
              <a:off x="4142" y="3035"/>
              <a:ext cx="315" cy="22"/>
            </a:xfrm>
            <a:custGeom>
              <a:avLst/>
              <a:gdLst/>
              <a:ahLst/>
              <a:cxnLst>
                <a:cxn ang="0">
                  <a:pos x="0" y="46"/>
                </a:cxn>
                <a:cxn ang="0">
                  <a:pos x="21" y="45"/>
                </a:cxn>
                <a:cxn ang="0">
                  <a:pos x="49" y="44"/>
                </a:cxn>
                <a:cxn ang="0">
                  <a:pos x="92" y="44"/>
                </a:cxn>
                <a:cxn ang="0">
                  <a:pos x="112" y="42"/>
                </a:cxn>
                <a:cxn ang="0">
                  <a:pos x="139" y="41"/>
                </a:cxn>
                <a:cxn ang="0">
                  <a:pos x="152" y="42"/>
                </a:cxn>
                <a:cxn ang="0">
                  <a:pos x="166" y="41"/>
                </a:cxn>
                <a:cxn ang="0">
                  <a:pos x="180" y="42"/>
                </a:cxn>
                <a:cxn ang="0">
                  <a:pos x="195" y="41"/>
                </a:cxn>
                <a:cxn ang="0">
                  <a:pos x="215" y="40"/>
                </a:cxn>
                <a:cxn ang="0">
                  <a:pos x="258" y="36"/>
                </a:cxn>
                <a:cxn ang="0">
                  <a:pos x="274" y="35"/>
                </a:cxn>
                <a:cxn ang="0">
                  <a:pos x="292" y="35"/>
                </a:cxn>
                <a:cxn ang="0">
                  <a:pos x="308" y="35"/>
                </a:cxn>
                <a:cxn ang="0">
                  <a:pos x="321" y="33"/>
                </a:cxn>
                <a:cxn ang="0">
                  <a:pos x="342" y="31"/>
                </a:cxn>
                <a:cxn ang="0">
                  <a:pos x="409" y="24"/>
                </a:cxn>
                <a:cxn ang="0">
                  <a:pos x="433" y="23"/>
                </a:cxn>
                <a:cxn ang="0">
                  <a:pos x="451" y="20"/>
                </a:cxn>
                <a:cxn ang="0">
                  <a:pos x="471" y="19"/>
                </a:cxn>
                <a:cxn ang="0">
                  <a:pos x="483" y="18"/>
                </a:cxn>
                <a:cxn ang="0">
                  <a:pos x="500" y="15"/>
                </a:cxn>
                <a:cxn ang="0">
                  <a:pos x="508" y="14"/>
                </a:cxn>
                <a:cxn ang="0">
                  <a:pos x="515" y="14"/>
                </a:cxn>
                <a:cxn ang="0">
                  <a:pos x="527" y="13"/>
                </a:cxn>
                <a:cxn ang="0">
                  <a:pos x="545" y="11"/>
                </a:cxn>
                <a:cxn ang="0">
                  <a:pos x="558" y="10"/>
                </a:cxn>
                <a:cxn ang="0">
                  <a:pos x="568" y="9"/>
                </a:cxn>
                <a:cxn ang="0">
                  <a:pos x="578" y="8"/>
                </a:cxn>
                <a:cxn ang="0">
                  <a:pos x="594" y="6"/>
                </a:cxn>
                <a:cxn ang="0">
                  <a:pos x="615" y="3"/>
                </a:cxn>
                <a:cxn ang="0">
                  <a:pos x="630" y="0"/>
                </a:cxn>
              </a:cxnLst>
              <a:rect l="0" t="0" r="r" b="b"/>
              <a:pathLst>
                <a:path w="630" h="46">
                  <a:moveTo>
                    <a:pt x="0" y="46"/>
                  </a:moveTo>
                  <a:lnTo>
                    <a:pt x="21" y="45"/>
                  </a:lnTo>
                  <a:lnTo>
                    <a:pt x="49" y="44"/>
                  </a:lnTo>
                  <a:lnTo>
                    <a:pt x="92" y="44"/>
                  </a:lnTo>
                  <a:lnTo>
                    <a:pt x="112" y="42"/>
                  </a:lnTo>
                  <a:lnTo>
                    <a:pt x="139" y="41"/>
                  </a:lnTo>
                  <a:lnTo>
                    <a:pt x="152" y="42"/>
                  </a:lnTo>
                  <a:lnTo>
                    <a:pt x="166" y="41"/>
                  </a:lnTo>
                  <a:lnTo>
                    <a:pt x="180" y="42"/>
                  </a:lnTo>
                  <a:lnTo>
                    <a:pt x="195" y="41"/>
                  </a:lnTo>
                  <a:lnTo>
                    <a:pt x="215" y="40"/>
                  </a:lnTo>
                  <a:lnTo>
                    <a:pt x="258" y="36"/>
                  </a:lnTo>
                  <a:lnTo>
                    <a:pt x="274" y="35"/>
                  </a:lnTo>
                  <a:lnTo>
                    <a:pt x="292" y="35"/>
                  </a:lnTo>
                  <a:lnTo>
                    <a:pt x="308" y="35"/>
                  </a:lnTo>
                  <a:lnTo>
                    <a:pt x="321" y="33"/>
                  </a:lnTo>
                  <a:lnTo>
                    <a:pt x="342" y="31"/>
                  </a:lnTo>
                  <a:lnTo>
                    <a:pt x="409" y="24"/>
                  </a:lnTo>
                  <a:lnTo>
                    <a:pt x="433" y="23"/>
                  </a:lnTo>
                  <a:lnTo>
                    <a:pt x="451" y="20"/>
                  </a:lnTo>
                  <a:lnTo>
                    <a:pt x="471" y="19"/>
                  </a:lnTo>
                  <a:lnTo>
                    <a:pt x="483" y="18"/>
                  </a:lnTo>
                  <a:lnTo>
                    <a:pt x="500" y="15"/>
                  </a:lnTo>
                  <a:lnTo>
                    <a:pt x="508" y="14"/>
                  </a:lnTo>
                  <a:lnTo>
                    <a:pt x="515" y="14"/>
                  </a:lnTo>
                  <a:lnTo>
                    <a:pt x="527" y="13"/>
                  </a:lnTo>
                  <a:lnTo>
                    <a:pt x="545" y="11"/>
                  </a:lnTo>
                  <a:lnTo>
                    <a:pt x="558" y="10"/>
                  </a:lnTo>
                  <a:lnTo>
                    <a:pt x="568" y="9"/>
                  </a:lnTo>
                  <a:lnTo>
                    <a:pt x="578" y="8"/>
                  </a:lnTo>
                  <a:lnTo>
                    <a:pt x="594" y="6"/>
                  </a:lnTo>
                  <a:lnTo>
                    <a:pt x="615" y="3"/>
                  </a:lnTo>
                  <a:lnTo>
                    <a:pt x="630" y="0"/>
                  </a:lnTo>
                </a:path>
              </a:pathLst>
            </a:custGeom>
            <a:noFill/>
            <a:ln w="0">
              <a:solidFill>
                <a:srgbClr val="000000"/>
              </a:solidFill>
              <a:prstDash val="solid"/>
              <a:round/>
              <a:headEnd/>
              <a:tailEnd/>
            </a:ln>
          </p:spPr>
          <p:txBody>
            <a:bodyPr/>
            <a:lstStyle/>
            <a:p>
              <a:endParaRPr lang="en-GB"/>
            </a:p>
          </p:txBody>
        </p:sp>
        <p:sp>
          <p:nvSpPr>
            <p:cNvPr id="963" name="Freeform 3242"/>
            <p:cNvSpPr>
              <a:spLocks/>
            </p:cNvSpPr>
            <p:nvPr/>
          </p:nvSpPr>
          <p:spPr bwMode="auto">
            <a:xfrm>
              <a:off x="4054" y="3058"/>
              <a:ext cx="77" cy="2"/>
            </a:xfrm>
            <a:custGeom>
              <a:avLst/>
              <a:gdLst/>
              <a:ahLst/>
              <a:cxnLst>
                <a:cxn ang="0">
                  <a:pos x="0" y="2"/>
                </a:cxn>
                <a:cxn ang="0">
                  <a:pos x="4" y="3"/>
                </a:cxn>
                <a:cxn ang="0">
                  <a:pos x="15" y="3"/>
                </a:cxn>
                <a:cxn ang="0">
                  <a:pos x="31" y="3"/>
                </a:cxn>
                <a:cxn ang="0">
                  <a:pos x="67" y="2"/>
                </a:cxn>
                <a:cxn ang="0">
                  <a:pos x="89" y="1"/>
                </a:cxn>
                <a:cxn ang="0">
                  <a:pos x="120" y="1"/>
                </a:cxn>
                <a:cxn ang="0">
                  <a:pos x="154" y="0"/>
                </a:cxn>
              </a:cxnLst>
              <a:rect l="0" t="0" r="r" b="b"/>
              <a:pathLst>
                <a:path w="154" h="3">
                  <a:moveTo>
                    <a:pt x="0" y="2"/>
                  </a:moveTo>
                  <a:lnTo>
                    <a:pt x="4" y="3"/>
                  </a:lnTo>
                  <a:lnTo>
                    <a:pt x="15" y="3"/>
                  </a:lnTo>
                  <a:lnTo>
                    <a:pt x="31" y="3"/>
                  </a:lnTo>
                  <a:lnTo>
                    <a:pt x="67" y="2"/>
                  </a:lnTo>
                  <a:lnTo>
                    <a:pt x="89" y="1"/>
                  </a:lnTo>
                  <a:lnTo>
                    <a:pt x="120" y="1"/>
                  </a:lnTo>
                  <a:lnTo>
                    <a:pt x="154" y="0"/>
                  </a:lnTo>
                </a:path>
              </a:pathLst>
            </a:custGeom>
            <a:noFill/>
            <a:ln w="0">
              <a:solidFill>
                <a:srgbClr val="000000"/>
              </a:solidFill>
              <a:prstDash val="solid"/>
              <a:round/>
              <a:headEnd/>
              <a:tailEnd/>
            </a:ln>
          </p:spPr>
          <p:txBody>
            <a:bodyPr/>
            <a:lstStyle/>
            <a:p>
              <a:endParaRPr lang="en-GB"/>
            </a:p>
          </p:txBody>
        </p:sp>
        <p:sp>
          <p:nvSpPr>
            <p:cNvPr id="964" name="Line 3243"/>
            <p:cNvSpPr>
              <a:spLocks noChangeShapeType="1"/>
            </p:cNvSpPr>
            <p:nvPr/>
          </p:nvSpPr>
          <p:spPr bwMode="auto">
            <a:xfrm flipH="1">
              <a:off x="4019" y="3060"/>
              <a:ext cx="1" cy="1"/>
            </a:xfrm>
            <a:prstGeom prst="line">
              <a:avLst/>
            </a:prstGeom>
            <a:noFill/>
            <a:ln w="0">
              <a:solidFill>
                <a:srgbClr val="000000"/>
              </a:solidFill>
              <a:round/>
              <a:headEnd/>
              <a:tailEnd/>
            </a:ln>
          </p:spPr>
          <p:txBody>
            <a:bodyPr/>
            <a:lstStyle/>
            <a:p>
              <a:endParaRPr lang="en-GB"/>
            </a:p>
          </p:txBody>
        </p:sp>
        <p:sp>
          <p:nvSpPr>
            <p:cNvPr id="965" name="Line 3244"/>
            <p:cNvSpPr>
              <a:spLocks noChangeShapeType="1"/>
            </p:cNvSpPr>
            <p:nvPr/>
          </p:nvSpPr>
          <p:spPr bwMode="auto">
            <a:xfrm flipH="1">
              <a:off x="4026" y="3059"/>
              <a:ext cx="28" cy="2"/>
            </a:xfrm>
            <a:prstGeom prst="line">
              <a:avLst/>
            </a:prstGeom>
            <a:noFill/>
            <a:ln w="0">
              <a:solidFill>
                <a:srgbClr val="000000"/>
              </a:solidFill>
              <a:round/>
              <a:headEnd/>
              <a:tailEnd/>
            </a:ln>
          </p:spPr>
          <p:txBody>
            <a:bodyPr/>
            <a:lstStyle/>
            <a:p>
              <a:endParaRPr lang="en-GB"/>
            </a:p>
          </p:txBody>
        </p:sp>
        <p:sp>
          <p:nvSpPr>
            <p:cNvPr id="966" name="Line 3245"/>
            <p:cNvSpPr>
              <a:spLocks noChangeShapeType="1"/>
            </p:cNvSpPr>
            <p:nvPr/>
          </p:nvSpPr>
          <p:spPr bwMode="auto">
            <a:xfrm flipH="1" flipV="1">
              <a:off x="4020" y="3060"/>
              <a:ext cx="6" cy="1"/>
            </a:xfrm>
            <a:prstGeom prst="line">
              <a:avLst/>
            </a:prstGeom>
            <a:noFill/>
            <a:ln w="0">
              <a:solidFill>
                <a:srgbClr val="000000"/>
              </a:solidFill>
              <a:round/>
              <a:headEnd/>
              <a:tailEnd/>
            </a:ln>
          </p:spPr>
          <p:txBody>
            <a:bodyPr/>
            <a:lstStyle/>
            <a:p>
              <a:endParaRPr lang="en-GB"/>
            </a:p>
          </p:txBody>
        </p:sp>
        <p:sp>
          <p:nvSpPr>
            <p:cNvPr id="967" name="Line 3246"/>
            <p:cNvSpPr>
              <a:spLocks noChangeShapeType="1"/>
            </p:cNvSpPr>
            <p:nvPr/>
          </p:nvSpPr>
          <p:spPr bwMode="auto">
            <a:xfrm flipV="1">
              <a:off x="4131" y="3057"/>
              <a:ext cx="11" cy="1"/>
            </a:xfrm>
            <a:prstGeom prst="line">
              <a:avLst/>
            </a:prstGeom>
            <a:noFill/>
            <a:ln w="0">
              <a:solidFill>
                <a:srgbClr val="000000"/>
              </a:solidFill>
              <a:round/>
              <a:headEnd/>
              <a:tailEnd/>
            </a:ln>
          </p:spPr>
          <p:txBody>
            <a:bodyPr/>
            <a:lstStyle/>
            <a:p>
              <a:endParaRPr lang="en-GB"/>
            </a:p>
          </p:txBody>
        </p:sp>
        <p:sp>
          <p:nvSpPr>
            <p:cNvPr id="968" name="Line 3247"/>
            <p:cNvSpPr>
              <a:spLocks noChangeShapeType="1"/>
            </p:cNvSpPr>
            <p:nvPr/>
          </p:nvSpPr>
          <p:spPr bwMode="auto">
            <a:xfrm flipV="1">
              <a:off x="4457" y="3034"/>
              <a:ext cx="9" cy="1"/>
            </a:xfrm>
            <a:prstGeom prst="line">
              <a:avLst/>
            </a:prstGeom>
            <a:noFill/>
            <a:ln w="0">
              <a:solidFill>
                <a:srgbClr val="000000"/>
              </a:solidFill>
              <a:round/>
              <a:headEnd/>
              <a:tailEnd/>
            </a:ln>
          </p:spPr>
          <p:txBody>
            <a:bodyPr/>
            <a:lstStyle/>
            <a:p>
              <a:endParaRPr lang="en-GB"/>
            </a:p>
          </p:txBody>
        </p:sp>
        <p:sp>
          <p:nvSpPr>
            <p:cNvPr id="969" name="Line 3248"/>
            <p:cNvSpPr>
              <a:spLocks noChangeShapeType="1"/>
            </p:cNvSpPr>
            <p:nvPr/>
          </p:nvSpPr>
          <p:spPr bwMode="auto">
            <a:xfrm flipV="1">
              <a:off x="4504" y="3058"/>
              <a:ext cx="9" cy="2"/>
            </a:xfrm>
            <a:prstGeom prst="line">
              <a:avLst/>
            </a:prstGeom>
            <a:noFill/>
            <a:ln w="0">
              <a:solidFill>
                <a:srgbClr val="000000"/>
              </a:solidFill>
              <a:round/>
              <a:headEnd/>
              <a:tailEnd/>
            </a:ln>
          </p:spPr>
          <p:txBody>
            <a:bodyPr/>
            <a:lstStyle/>
            <a:p>
              <a:endParaRPr lang="en-GB"/>
            </a:p>
          </p:txBody>
        </p:sp>
        <p:sp>
          <p:nvSpPr>
            <p:cNvPr id="970" name="Freeform 3249"/>
            <p:cNvSpPr>
              <a:spLocks/>
            </p:cNvSpPr>
            <p:nvPr/>
          </p:nvSpPr>
          <p:spPr bwMode="auto">
            <a:xfrm>
              <a:off x="4489" y="3066"/>
              <a:ext cx="17" cy="2"/>
            </a:xfrm>
            <a:custGeom>
              <a:avLst/>
              <a:gdLst/>
              <a:ahLst/>
              <a:cxnLst>
                <a:cxn ang="0">
                  <a:pos x="0" y="5"/>
                </a:cxn>
                <a:cxn ang="0">
                  <a:pos x="22" y="2"/>
                </a:cxn>
                <a:cxn ang="0">
                  <a:pos x="34" y="0"/>
                </a:cxn>
              </a:cxnLst>
              <a:rect l="0" t="0" r="r" b="b"/>
              <a:pathLst>
                <a:path w="34" h="5">
                  <a:moveTo>
                    <a:pt x="0" y="5"/>
                  </a:moveTo>
                  <a:lnTo>
                    <a:pt x="22" y="2"/>
                  </a:lnTo>
                  <a:lnTo>
                    <a:pt x="34" y="0"/>
                  </a:lnTo>
                </a:path>
              </a:pathLst>
            </a:custGeom>
            <a:noFill/>
            <a:ln w="0">
              <a:solidFill>
                <a:srgbClr val="000000"/>
              </a:solidFill>
              <a:prstDash val="solid"/>
              <a:round/>
              <a:headEnd/>
              <a:tailEnd/>
            </a:ln>
          </p:spPr>
          <p:txBody>
            <a:bodyPr/>
            <a:lstStyle/>
            <a:p>
              <a:endParaRPr lang="en-GB"/>
            </a:p>
          </p:txBody>
        </p:sp>
        <p:sp>
          <p:nvSpPr>
            <p:cNvPr id="971" name="Line 3250"/>
            <p:cNvSpPr>
              <a:spLocks noChangeShapeType="1"/>
            </p:cNvSpPr>
            <p:nvPr/>
          </p:nvSpPr>
          <p:spPr bwMode="auto">
            <a:xfrm flipV="1">
              <a:off x="4433" y="3103"/>
              <a:ext cx="1" cy="1"/>
            </a:xfrm>
            <a:prstGeom prst="line">
              <a:avLst/>
            </a:prstGeom>
            <a:noFill/>
            <a:ln w="0">
              <a:solidFill>
                <a:srgbClr val="000000"/>
              </a:solidFill>
              <a:round/>
              <a:headEnd/>
              <a:tailEnd/>
            </a:ln>
          </p:spPr>
          <p:txBody>
            <a:bodyPr/>
            <a:lstStyle/>
            <a:p>
              <a:endParaRPr lang="en-GB"/>
            </a:p>
          </p:txBody>
        </p:sp>
        <p:sp>
          <p:nvSpPr>
            <p:cNvPr id="972" name="Line 3251"/>
            <p:cNvSpPr>
              <a:spLocks noChangeShapeType="1"/>
            </p:cNvSpPr>
            <p:nvPr/>
          </p:nvSpPr>
          <p:spPr bwMode="auto">
            <a:xfrm flipH="1">
              <a:off x="4425" y="3103"/>
              <a:ext cx="8" cy="17"/>
            </a:xfrm>
            <a:prstGeom prst="line">
              <a:avLst/>
            </a:prstGeom>
            <a:noFill/>
            <a:ln w="0">
              <a:solidFill>
                <a:srgbClr val="000000"/>
              </a:solidFill>
              <a:round/>
              <a:headEnd/>
              <a:tailEnd/>
            </a:ln>
          </p:spPr>
          <p:txBody>
            <a:bodyPr/>
            <a:lstStyle/>
            <a:p>
              <a:endParaRPr lang="en-GB"/>
            </a:p>
          </p:txBody>
        </p:sp>
        <p:sp>
          <p:nvSpPr>
            <p:cNvPr id="973" name="Freeform 3252"/>
            <p:cNvSpPr>
              <a:spLocks/>
            </p:cNvSpPr>
            <p:nvPr/>
          </p:nvSpPr>
          <p:spPr bwMode="auto">
            <a:xfrm>
              <a:off x="4398" y="3119"/>
              <a:ext cx="5" cy="2"/>
            </a:xfrm>
            <a:custGeom>
              <a:avLst/>
              <a:gdLst/>
              <a:ahLst/>
              <a:cxnLst>
                <a:cxn ang="0">
                  <a:pos x="12" y="6"/>
                </a:cxn>
                <a:cxn ang="0">
                  <a:pos x="11" y="5"/>
                </a:cxn>
                <a:cxn ang="0">
                  <a:pos x="0" y="0"/>
                </a:cxn>
              </a:cxnLst>
              <a:rect l="0" t="0" r="r" b="b"/>
              <a:pathLst>
                <a:path w="12" h="6">
                  <a:moveTo>
                    <a:pt x="12" y="6"/>
                  </a:moveTo>
                  <a:lnTo>
                    <a:pt x="11" y="5"/>
                  </a:lnTo>
                  <a:lnTo>
                    <a:pt x="0" y="0"/>
                  </a:lnTo>
                </a:path>
              </a:pathLst>
            </a:custGeom>
            <a:noFill/>
            <a:ln w="0">
              <a:solidFill>
                <a:srgbClr val="000000"/>
              </a:solidFill>
              <a:prstDash val="solid"/>
              <a:round/>
              <a:headEnd/>
              <a:tailEnd/>
            </a:ln>
          </p:spPr>
          <p:txBody>
            <a:bodyPr/>
            <a:lstStyle/>
            <a:p>
              <a:endParaRPr lang="en-GB"/>
            </a:p>
          </p:txBody>
        </p:sp>
        <p:sp>
          <p:nvSpPr>
            <p:cNvPr id="974" name="Line 3253"/>
            <p:cNvSpPr>
              <a:spLocks noChangeShapeType="1"/>
            </p:cNvSpPr>
            <p:nvPr/>
          </p:nvSpPr>
          <p:spPr bwMode="auto">
            <a:xfrm flipH="1">
              <a:off x="4394" y="3126"/>
              <a:ext cx="2" cy="6"/>
            </a:xfrm>
            <a:prstGeom prst="line">
              <a:avLst/>
            </a:prstGeom>
            <a:noFill/>
            <a:ln w="0">
              <a:solidFill>
                <a:srgbClr val="000000"/>
              </a:solidFill>
              <a:round/>
              <a:headEnd/>
              <a:tailEnd/>
            </a:ln>
          </p:spPr>
          <p:txBody>
            <a:bodyPr/>
            <a:lstStyle/>
            <a:p>
              <a:endParaRPr lang="en-GB"/>
            </a:p>
          </p:txBody>
        </p:sp>
        <p:sp>
          <p:nvSpPr>
            <p:cNvPr id="975" name="Freeform 3254"/>
            <p:cNvSpPr>
              <a:spLocks/>
            </p:cNvSpPr>
            <p:nvPr/>
          </p:nvSpPr>
          <p:spPr bwMode="auto">
            <a:xfrm>
              <a:off x="4356" y="3132"/>
              <a:ext cx="30" cy="6"/>
            </a:xfrm>
            <a:custGeom>
              <a:avLst/>
              <a:gdLst/>
              <a:ahLst/>
              <a:cxnLst>
                <a:cxn ang="0">
                  <a:pos x="59" y="0"/>
                </a:cxn>
                <a:cxn ang="0">
                  <a:pos x="54" y="1"/>
                </a:cxn>
                <a:cxn ang="0">
                  <a:pos x="43" y="5"/>
                </a:cxn>
                <a:cxn ang="0">
                  <a:pos x="30" y="11"/>
                </a:cxn>
                <a:cxn ang="0">
                  <a:pos x="22" y="11"/>
                </a:cxn>
                <a:cxn ang="0">
                  <a:pos x="0" y="8"/>
                </a:cxn>
              </a:cxnLst>
              <a:rect l="0" t="0" r="r" b="b"/>
              <a:pathLst>
                <a:path w="59" h="11">
                  <a:moveTo>
                    <a:pt x="59" y="0"/>
                  </a:moveTo>
                  <a:lnTo>
                    <a:pt x="54" y="1"/>
                  </a:lnTo>
                  <a:lnTo>
                    <a:pt x="43" y="5"/>
                  </a:lnTo>
                  <a:lnTo>
                    <a:pt x="30" y="11"/>
                  </a:lnTo>
                  <a:lnTo>
                    <a:pt x="22" y="11"/>
                  </a:lnTo>
                  <a:lnTo>
                    <a:pt x="0" y="8"/>
                  </a:lnTo>
                </a:path>
              </a:pathLst>
            </a:custGeom>
            <a:noFill/>
            <a:ln w="0">
              <a:solidFill>
                <a:srgbClr val="000000"/>
              </a:solidFill>
              <a:prstDash val="solid"/>
              <a:round/>
              <a:headEnd/>
              <a:tailEnd/>
            </a:ln>
          </p:spPr>
          <p:txBody>
            <a:bodyPr/>
            <a:lstStyle/>
            <a:p>
              <a:endParaRPr lang="en-GB"/>
            </a:p>
          </p:txBody>
        </p:sp>
        <p:sp>
          <p:nvSpPr>
            <p:cNvPr id="976" name="Freeform 3255"/>
            <p:cNvSpPr>
              <a:spLocks/>
            </p:cNvSpPr>
            <p:nvPr/>
          </p:nvSpPr>
          <p:spPr bwMode="auto">
            <a:xfrm>
              <a:off x="4347" y="3136"/>
              <a:ext cx="9" cy="7"/>
            </a:xfrm>
            <a:custGeom>
              <a:avLst/>
              <a:gdLst/>
              <a:ahLst/>
              <a:cxnLst>
                <a:cxn ang="0">
                  <a:pos x="0" y="14"/>
                </a:cxn>
                <a:cxn ang="0">
                  <a:pos x="14" y="4"/>
                </a:cxn>
                <a:cxn ang="0">
                  <a:pos x="19" y="0"/>
                </a:cxn>
              </a:cxnLst>
              <a:rect l="0" t="0" r="r" b="b"/>
              <a:pathLst>
                <a:path w="19" h="14">
                  <a:moveTo>
                    <a:pt x="0" y="14"/>
                  </a:moveTo>
                  <a:lnTo>
                    <a:pt x="14" y="4"/>
                  </a:lnTo>
                  <a:lnTo>
                    <a:pt x="19" y="0"/>
                  </a:lnTo>
                </a:path>
              </a:pathLst>
            </a:custGeom>
            <a:noFill/>
            <a:ln w="0">
              <a:solidFill>
                <a:srgbClr val="000000"/>
              </a:solidFill>
              <a:prstDash val="solid"/>
              <a:round/>
              <a:headEnd/>
              <a:tailEnd/>
            </a:ln>
          </p:spPr>
          <p:txBody>
            <a:bodyPr/>
            <a:lstStyle/>
            <a:p>
              <a:endParaRPr lang="en-GB"/>
            </a:p>
          </p:txBody>
        </p:sp>
        <p:sp>
          <p:nvSpPr>
            <p:cNvPr id="977" name="Freeform 3256"/>
            <p:cNvSpPr>
              <a:spLocks/>
            </p:cNvSpPr>
            <p:nvPr/>
          </p:nvSpPr>
          <p:spPr bwMode="auto">
            <a:xfrm>
              <a:off x="4285" y="3144"/>
              <a:ext cx="19" cy="8"/>
            </a:xfrm>
            <a:custGeom>
              <a:avLst/>
              <a:gdLst/>
              <a:ahLst/>
              <a:cxnLst>
                <a:cxn ang="0">
                  <a:pos x="38" y="16"/>
                </a:cxn>
                <a:cxn ang="0">
                  <a:pos x="26" y="12"/>
                </a:cxn>
                <a:cxn ang="0">
                  <a:pos x="15" y="6"/>
                </a:cxn>
                <a:cxn ang="0">
                  <a:pos x="0" y="0"/>
                </a:cxn>
              </a:cxnLst>
              <a:rect l="0" t="0" r="r" b="b"/>
              <a:pathLst>
                <a:path w="38" h="16">
                  <a:moveTo>
                    <a:pt x="38" y="16"/>
                  </a:moveTo>
                  <a:lnTo>
                    <a:pt x="26" y="12"/>
                  </a:lnTo>
                  <a:lnTo>
                    <a:pt x="15" y="6"/>
                  </a:lnTo>
                  <a:lnTo>
                    <a:pt x="0" y="0"/>
                  </a:lnTo>
                </a:path>
              </a:pathLst>
            </a:custGeom>
            <a:noFill/>
            <a:ln w="0">
              <a:solidFill>
                <a:srgbClr val="000000"/>
              </a:solidFill>
              <a:prstDash val="solid"/>
              <a:round/>
              <a:headEnd/>
              <a:tailEnd/>
            </a:ln>
          </p:spPr>
          <p:txBody>
            <a:bodyPr/>
            <a:lstStyle/>
            <a:p>
              <a:endParaRPr lang="en-GB"/>
            </a:p>
          </p:txBody>
        </p:sp>
        <p:sp>
          <p:nvSpPr>
            <p:cNvPr id="978" name="Freeform 3257"/>
            <p:cNvSpPr>
              <a:spLocks/>
            </p:cNvSpPr>
            <p:nvPr/>
          </p:nvSpPr>
          <p:spPr bwMode="auto">
            <a:xfrm>
              <a:off x="4192" y="3161"/>
              <a:ext cx="66" cy="60"/>
            </a:xfrm>
            <a:custGeom>
              <a:avLst/>
              <a:gdLst/>
              <a:ahLst/>
              <a:cxnLst>
                <a:cxn ang="0">
                  <a:pos x="131" y="0"/>
                </a:cxn>
                <a:cxn ang="0">
                  <a:pos x="124" y="7"/>
                </a:cxn>
                <a:cxn ang="0">
                  <a:pos x="115" y="17"/>
                </a:cxn>
                <a:cxn ang="0">
                  <a:pos x="95" y="32"/>
                </a:cxn>
                <a:cxn ang="0">
                  <a:pos x="83" y="42"/>
                </a:cxn>
                <a:cxn ang="0">
                  <a:pos x="74" y="48"/>
                </a:cxn>
                <a:cxn ang="0">
                  <a:pos x="51" y="76"/>
                </a:cxn>
                <a:cxn ang="0">
                  <a:pos x="37" y="94"/>
                </a:cxn>
                <a:cxn ang="0">
                  <a:pos x="0" y="118"/>
                </a:cxn>
                <a:cxn ang="0">
                  <a:pos x="0" y="118"/>
                </a:cxn>
              </a:cxnLst>
              <a:rect l="0" t="0" r="r" b="b"/>
              <a:pathLst>
                <a:path w="131" h="118">
                  <a:moveTo>
                    <a:pt x="131" y="0"/>
                  </a:moveTo>
                  <a:lnTo>
                    <a:pt x="124" y="7"/>
                  </a:lnTo>
                  <a:lnTo>
                    <a:pt x="115" y="17"/>
                  </a:lnTo>
                  <a:lnTo>
                    <a:pt x="95" y="32"/>
                  </a:lnTo>
                  <a:lnTo>
                    <a:pt x="83" y="42"/>
                  </a:lnTo>
                  <a:lnTo>
                    <a:pt x="74" y="48"/>
                  </a:lnTo>
                  <a:lnTo>
                    <a:pt x="51" y="76"/>
                  </a:lnTo>
                  <a:lnTo>
                    <a:pt x="37" y="94"/>
                  </a:lnTo>
                  <a:lnTo>
                    <a:pt x="0" y="118"/>
                  </a:lnTo>
                  <a:lnTo>
                    <a:pt x="0" y="118"/>
                  </a:lnTo>
                </a:path>
              </a:pathLst>
            </a:custGeom>
            <a:noFill/>
            <a:ln w="0">
              <a:solidFill>
                <a:srgbClr val="000000"/>
              </a:solidFill>
              <a:prstDash val="solid"/>
              <a:round/>
              <a:headEnd/>
              <a:tailEnd/>
            </a:ln>
          </p:spPr>
          <p:txBody>
            <a:bodyPr/>
            <a:lstStyle/>
            <a:p>
              <a:endParaRPr lang="en-GB"/>
            </a:p>
          </p:txBody>
        </p:sp>
        <p:sp>
          <p:nvSpPr>
            <p:cNvPr id="979" name="Line 3258"/>
            <p:cNvSpPr>
              <a:spLocks noChangeShapeType="1"/>
            </p:cNvSpPr>
            <p:nvPr/>
          </p:nvSpPr>
          <p:spPr bwMode="auto">
            <a:xfrm flipV="1">
              <a:off x="4230" y="3159"/>
              <a:ext cx="3" cy="8"/>
            </a:xfrm>
            <a:prstGeom prst="line">
              <a:avLst/>
            </a:prstGeom>
            <a:noFill/>
            <a:ln w="0">
              <a:solidFill>
                <a:srgbClr val="000000"/>
              </a:solidFill>
              <a:round/>
              <a:headEnd/>
              <a:tailEnd/>
            </a:ln>
          </p:spPr>
          <p:txBody>
            <a:bodyPr/>
            <a:lstStyle/>
            <a:p>
              <a:endParaRPr lang="en-GB"/>
            </a:p>
          </p:txBody>
        </p:sp>
        <p:sp>
          <p:nvSpPr>
            <p:cNvPr id="980" name="Freeform 3259"/>
            <p:cNvSpPr>
              <a:spLocks/>
            </p:cNvSpPr>
            <p:nvPr/>
          </p:nvSpPr>
          <p:spPr bwMode="auto">
            <a:xfrm>
              <a:off x="4111" y="3139"/>
              <a:ext cx="115" cy="37"/>
            </a:xfrm>
            <a:custGeom>
              <a:avLst/>
              <a:gdLst/>
              <a:ahLst/>
              <a:cxnLst>
                <a:cxn ang="0">
                  <a:pos x="0" y="0"/>
                </a:cxn>
                <a:cxn ang="0">
                  <a:pos x="1" y="0"/>
                </a:cxn>
                <a:cxn ang="0">
                  <a:pos x="14" y="8"/>
                </a:cxn>
                <a:cxn ang="0">
                  <a:pos x="37" y="18"/>
                </a:cxn>
                <a:cxn ang="0">
                  <a:pos x="47" y="25"/>
                </a:cxn>
                <a:cxn ang="0">
                  <a:pos x="67" y="33"/>
                </a:cxn>
                <a:cxn ang="0">
                  <a:pos x="79" y="37"/>
                </a:cxn>
                <a:cxn ang="0">
                  <a:pos x="91" y="43"/>
                </a:cxn>
                <a:cxn ang="0">
                  <a:pos x="104" y="48"/>
                </a:cxn>
                <a:cxn ang="0">
                  <a:pos x="119" y="57"/>
                </a:cxn>
                <a:cxn ang="0">
                  <a:pos x="137" y="64"/>
                </a:cxn>
                <a:cxn ang="0">
                  <a:pos x="164" y="70"/>
                </a:cxn>
                <a:cxn ang="0">
                  <a:pos x="188" y="73"/>
                </a:cxn>
                <a:cxn ang="0">
                  <a:pos x="213" y="74"/>
                </a:cxn>
                <a:cxn ang="0">
                  <a:pos x="228" y="74"/>
                </a:cxn>
              </a:cxnLst>
              <a:rect l="0" t="0" r="r" b="b"/>
              <a:pathLst>
                <a:path w="228" h="74">
                  <a:moveTo>
                    <a:pt x="0" y="0"/>
                  </a:moveTo>
                  <a:lnTo>
                    <a:pt x="1" y="0"/>
                  </a:lnTo>
                  <a:lnTo>
                    <a:pt x="14" y="8"/>
                  </a:lnTo>
                  <a:lnTo>
                    <a:pt x="37" y="18"/>
                  </a:lnTo>
                  <a:lnTo>
                    <a:pt x="47" y="25"/>
                  </a:lnTo>
                  <a:lnTo>
                    <a:pt x="67" y="33"/>
                  </a:lnTo>
                  <a:lnTo>
                    <a:pt x="79" y="37"/>
                  </a:lnTo>
                  <a:lnTo>
                    <a:pt x="91" y="43"/>
                  </a:lnTo>
                  <a:lnTo>
                    <a:pt x="104" y="48"/>
                  </a:lnTo>
                  <a:lnTo>
                    <a:pt x="119" y="57"/>
                  </a:lnTo>
                  <a:lnTo>
                    <a:pt x="137" y="64"/>
                  </a:lnTo>
                  <a:lnTo>
                    <a:pt x="164" y="70"/>
                  </a:lnTo>
                  <a:lnTo>
                    <a:pt x="188" y="73"/>
                  </a:lnTo>
                  <a:lnTo>
                    <a:pt x="213" y="74"/>
                  </a:lnTo>
                  <a:lnTo>
                    <a:pt x="228" y="74"/>
                  </a:lnTo>
                </a:path>
              </a:pathLst>
            </a:custGeom>
            <a:noFill/>
            <a:ln w="0">
              <a:solidFill>
                <a:srgbClr val="000000"/>
              </a:solidFill>
              <a:prstDash val="solid"/>
              <a:round/>
              <a:headEnd/>
              <a:tailEnd/>
            </a:ln>
          </p:spPr>
          <p:txBody>
            <a:bodyPr/>
            <a:lstStyle/>
            <a:p>
              <a:endParaRPr lang="en-GB"/>
            </a:p>
          </p:txBody>
        </p:sp>
        <p:sp>
          <p:nvSpPr>
            <p:cNvPr id="981" name="Freeform 3260"/>
            <p:cNvSpPr>
              <a:spLocks/>
            </p:cNvSpPr>
            <p:nvPr/>
          </p:nvSpPr>
          <p:spPr bwMode="auto">
            <a:xfrm>
              <a:off x="4105" y="3137"/>
              <a:ext cx="6" cy="2"/>
            </a:xfrm>
            <a:custGeom>
              <a:avLst/>
              <a:gdLst/>
              <a:ahLst/>
              <a:cxnLst>
                <a:cxn ang="0">
                  <a:pos x="0" y="0"/>
                </a:cxn>
                <a:cxn ang="0">
                  <a:pos x="4" y="1"/>
                </a:cxn>
                <a:cxn ang="0">
                  <a:pos x="13" y="4"/>
                </a:cxn>
              </a:cxnLst>
              <a:rect l="0" t="0" r="r" b="b"/>
              <a:pathLst>
                <a:path w="13" h="4">
                  <a:moveTo>
                    <a:pt x="0" y="0"/>
                  </a:moveTo>
                  <a:lnTo>
                    <a:pt x="4" y="1"/>
                  </a:lnTo>
                  <a:lnTo>
                    <a:pt x="13" y="4"/>
                  </a:lnTo>
                </a:path>
              </a:pathLst>
            </a:custGeom>
            <a:noFill/>
            <a:ln w="0">
              <a:solidFill>
                <a:srgbClr val="000000"/>
              </a:solidFill>
              <a:prstDash val="solid"/>
              <a:round/>
              <a:headEnd/>
              <a:tailEnd/>
            </a:ln>
          </p:spPr>
          <p:txBody>
            <a:bodyPr/>
            <a:lstStyle/>
            <a:p>
              <a:endParaRPr lang="en-GB"/>
            </a:p>
          </p:txBody>
        </p:sp>
        <p:sp>
          <p:nvSpPr>
            <p:cNvPr id="982" name="Line 3261"/>
            <p:cNvSpPr>
              <a:spLocks noChangeShapeType="1"/>
            </p:cNvSpPr>
            <p:nvPr/>
          </p:nvSpPr>
          <p:spPr bwMode="auto">
            <a:xfrm>
              <a:off x="4095" y="3134"/>
              <a:ext cx="1" cy="3"/>
            </a:xfrm>
            <a:prstGeom prst="line">
              <a:avLst/>
            </a:prstGeom>
            <a:noFill/>
            <a:ln w="0">
              <a:solidFill>
                <a:srgbClr val="000000"/>
              </a:solidFill>
              <a:round/>
              <a:headEnd/>
              <a:tailEnd/>
            </a:ln>
          </p:spPr>
          <p:txBody>
            <a:bodyPr/>
            <a:lstStyle/>
            <a:p>
              <a:endParaRPr lang="en-GB"/>
            </a:p>
          </p:txBody>
        </p:sp>
        <p:sp>
          <p:nvSpPr>
            <p:cNvPr id="983" name="Freeform 3262"/>
            <p:cNvSpPr>
              <a:spLocks/>
            </p:cNvSpPr>
            <p:nvPr/>
          </p:nvSpPr>
          <p:spPr bwMode="auto">
            <a:xfrm>
              <a:off x="4085" y="3131"/>
              <a:ext cx="10" cy="2"/>
            </a:xfrm>
            <a:custGeom>
              <a:avLst/>
              <a:gdLst/>
              <a:ahLst/>
              <a:cxnLst>
                <a:cxn ang="0">
                  <a:pos x="0" y="0"/>
                </a:cxn>
                <a:cxn ang="0">
                  <a:pos x="2" y="0"/>
                </a:cxn>
                <a:cxn ang="0">
                  <a:pos x="19" y="3"/>
                </a:cxn>
              </a:cxnLst>
              <a:rect l="0" t="0" r="r" b="b"/>
              <a:pathLst>
                <a:path w="19" h="3">
                  <a:moveTo>
                    <a:pt x="0" y="0"/>
                  </a:moveTo>
                  <a:lnTo>
                    <a:pt x="2" y="0"/>
                  </a:lnTo>
                  <a:lnTo>
                    <a:pt x="19" y="3"/>
                  </a:lnTo>
                </a:path>
              </a:pathLst>
            </a:custGeom>
            <a:noFill/>
            <a:ln w="0">
              <a:solidFill>
                <a:srgbClr val="000000"/>
              </a:solidFill>
              <a:prstDash val="solid"/>
              <a:round/>
              <a:headEnd/>
              <a:tailEnd/>
            </a:ln>
          </p:spPr>
          <p:txBody>
            <a:bodyPr/>
            <a:lstStyle/>
            <a:p>
              <a:endParaRPr lang="en-GB"/>
            </a:p>
          </p:txBody>
        </p:sp>
        <p:sp>
          <p:nvSpPr>
            <p:cNvPr id="984" name="Freeform 3263"/>
            <p:cNvSpPr>
              <a:spLocks/>
            </p:cNvSpPr>
            <p:nvPr/>
          </p:nvSpPr>
          <p:spPr bwMode="auto">
            <a:xfrm>
              <a:off x="4080" y="3130"/>
              <a:ext cx="1" cy="1"/>
            </a:xfrm>
            <a:custGeom>
              <a:avLst/>
              <a:gdLst/>
              <a:ahLst/>
              <a:cxnLst>
                <a:cxn ang="0">
                  <a:pos x="0" y="0"/>
                </a:cxn>
                <a:cxn ang="0">
                  <a:pos x="1" y="1"/>
                </a:cxn>
                <a:cxn ang="0">
                  <a:pos x="1" y="2"/>
                </a:cxn>
              </a:cxnLst>
              <a:rect l="0" t="0" r="r" b="b"/>
              <a:pathLst>
                <a:path w="1" h="2">
                  <a:moveTo>
                    <a:pt x="0" y="0"/>
                  </a:moveTo>
                  <a:lnTo>
                    <a:pt x="1" y="1"/>
                  </a:lnTo>
                  <a:lnTo>
                    <a:pt x="1" y="2"/>
                  </a:lnTo>
                </a:path>
              </a:pathLst>
            </a:custGeom>
            <a:noFill/>
            <a:ln w="0">
              <a:solidFill>
                <a:srgbClr val="000000"/>
              </a:solidFill>
              <a:prstDash val="solid"/>
              <a:round/>
              <a:headEnd/>
              <a:tailEnd/>
            </a:ln>
          </p:spPr>
          <p:txBody>
            <a:bodyPr/>
            <a:lstStyle/>
            <a:p>
              <a:endParaRPr lang="en-GB"/>
            </a:p>
          </p:txBody>
        </p:sp>
        <p:sp>
          <p:nvSpPr>
            <p:cNvPr id="985" name="Freeform 3264"/>
            <p:cNvSpPr>
              <a:spLocks/>
            </p:cNvSpPr>
            <p:nvPr/>
          </p:nvSpPr>
          <p:spPr bwMode="auto">
            <a:xfrm>
              <a:off x="4077" y="3128"/>
              <a:ext cx="3" cy="1"/>
            </a:xfrm>
            <a:custGeom>
              <a:avLst/>
              <a:gdLst/>
              <a:ahLst/>
              <a:cxnLst>
                <a:cxn ang="0">
                  <a:pos x="0" y="1"/>
                </a:cxn>
                <a:cxn ang="0">
                  <a:pos x="4" y="0"/>
                </a:cxn>
                <a:cxn ang="0">
                  <a:pos x="7" y="0"/>
                </a:cxn>
              </a:cxnLst>
              <a:rect l="0" t="0" r="r" b="b"/>
              <a:pathLst>
                <a:path w="7" h="1">
                  <a:moveTo>
                    <a:pt x="0" y="1"/>
                  </a:moveTo>
                  <a:lnTo>
                    <a:pt x="4" y="0"/>
                  </a:lnTo>
                  <a:lnTo>
                    <a:pt x="7" y="0"/>
                  </a:lnTo>
                </a:path>
              </a:pathLst>
            </a:custGeom>
            <a:noFill/>
            <a:ln w="0">
              <a:solidFill>
                <a:srgbClr val="000000"/>
              </a:solidFill>
              <a:prstDash val="solid"/>
              <a:round/>
              <a:headEnd/>
              <a:tailEnd/>
            </a:ln>
          </p:spPr>
          <p:txBody>
            <a:bodyPr/>
            <a:lstStyle/>
            <a:p>
              <a:endParaRPr lang="en-GB"/>
            </a:p>
          </p:txBody>
        </p:sp>
        <p:sp>
          <p:nvSpPr>
            <p:cNvPr id="986" name="Freeform 3265"/>
            <p:cNvSpPr>
              <a:spLocks/>
            </p:cNvSpPr>
            <p:nvPr/>
          </p:nvSpPr>
          <p:spPr bwMode="auto">
            <a:xfrm>
              <a:off x="4076" y="3129"/>
              <a:ext cx="1" cy="1"/>
            </a:xfrm>
            <a:custGeom>
              <a:avLst/>
              <a:gdLst/>
              <a:ahLst/>
              <a:cxnLst>
                <a:cxn ang="0">
                  <a:pos x="0" y="0"/>
                </a:cxn>
                <a:cxn ang="0">
                  <a:pos x="1" y="0"/>
                </a:cxn>
                <a:cxn ang="0">
                  <a:pos x="1" y="0"/>
                </a:cxn>
              </a:cxnLst>
              <a:rect l="0" t="0" r="r" b="b"/>
              <a:pathLst>
                <a:path w="1">
                  <a:moveTo>
                    <a:pt x="0" y="0"/>
                  </a:moveTo>
                  <a:lnTo>
                    <a:pt x="1" y="0"/>
                  </a:lnTo>
                  <a:lnTo>
                    <a:pt x="1" y="0"/>
                  </a:lnTo>
                </a:path>
              </a:pathLst>
            </a:custGeom>
            <a:noFill/>
            <a:ln w="0">
              <a:solidFill>
                <a:srgbClr val="000000"/>
              </a:solidFill>
              <a:prstDash val="solid"/>
              <a:round/>
              <a:headEnd/>
              <a:tailEnd/>
            </a:ln>
          </p:spPr>
          <p:txBody>
            <a:bodyPr/>
            <a:lstStyle/>
            <a:p>
              <a:endParaRPr lang="en-GB"/>
            </a:p>
          </p:txBody>
        </p:sp>
        <p:sp>
          <p:nvSpPr>
            <p:cNvPr id="987" name="Freeform 3266"/>
            <p:cNvSpPr>
              <a:spLocks/>
            </p:cNvSpPr>
            <p:nvPr/>
          </p:nvSpPr>
          <p:spPr bwMode="auto">
            <a:xfrm>
              <a:off x="4067" y="3129"/>
              <a:ext cx="9" cy="2"/>
            </a:xfrm>
            <a:custGeom>
              <a:avLst/>
              <a:gdLst/>
              <a:ahLst/>
              <a:cxnLst>
                <a:cxn ang="0">
                  <a:pos x="0" y="3"/>
                </a:cxn>
                <a:cxn ang="0">
                  <a:pos x="6" y="2"/>
                </a:cxn>
                <a:cxn ang="0">
                  <a:pos x="18" y="0"/>
                </a:cxn>
              </a:cxnLst>
              <a:rect l="0" t="0" r="r" b="b"/>
              <a:pathLst>
                <a:path w="18" h="3">
                  <a:moveTo>
                    <a:pt x="0" y="3"/>
                  </a:moveTo>
                  <a:lnTo>
                    <a:pt x="6" y="2"/>
                  </a:lnTo>
                  <a:lnTo>
                    <a:pt x="18" y="0"/>
                  </a:lnTo>
                </a:path>
              </a:pathLst>
            </a:custGeom>
            <a:noFill/>
            <a:ln w="0">
              <a:solidFill>
                <a:srgbClr val="000000"/>
              </a:solidFill>
              <a:prstDash val="solid"/>
              <a:round/>
              <a:headEnd/>
              <a:tailEnd/>
            </a:ln>
          </p:spPr>
          <p:txBody>
            <a:bodyPr/>
            <a:lstStyle/>
            <a:p>
              <a:endParaRPr lang="en-GB"/>
            </a:p>
          </p:txBody>
        </p:sp>
        <p:sp>
          <p:nvSpPr>
            <p:cNvPr id="988" name="Freeform 3267"/>
            <p:cNvSpPr>
              <a:spLocks/>
            </p:cNvSpPr>
            <p:nvPr/>
          </p:nvSpPr>
          <p:spPr bwMode="auto">
            <a:xfrm>
              <a:off x="4066" y="3131"/>
              <a:ext cx="1" cy="1"/>
            </a:xfrm>
            <a:custGeom>
              <a:avLst/>
              <a:gdLst/>
              <a:ahLst/>
              <a:cxnLst>
                <a:cxn ang="0">
                  <a:pos x="0" y="0"/>
                </a:cxn>
                <a:cxn ang="0">
                  <a:pos x="1" y="0"/>
                </a:cxn>
                <a:cxn ang="0">
                  <a:pos x="2" y="0"/>
                </a:cxn>
              </a:cxnLst>
              <a:rect l="0" t="0" r="r" b="b"/>
              <a:pathLst>
                <a:path w="2">
                  <a:moveTo>
                    <a:pt x="0" y="0"/>
                  </a:moveTo>
                  <a:lnTo>
                    <a:pt x="1" y="0"/>
                  </a:lnTo>
                  <a:lnTo>
                    <a:pt x="2" y="0"/>
                  </a:lnTo>
                </a:path>
              </a:pathLst>
            </a:custGeom>
            <a:noFill/>
            <a:ln w="0">
              <a:solidFill>
                <a:srgbClr val="000000"/>
              </a:solidFill>
              <a:prstDash val="solid"/>
              <a:round/>
              <a:headEnd/>
              <a:tailEnd/>
            </a:ln>
          </p:spPr>
          <p:txBody>
            <a:bodyPr/>
            <a:lstStyle/>
            <a:p>
              <a:endParaRPr lang="en-GB"/>
            </a:p>
          </p:txBody>
        </p:sp>
        <p:sp>
          <p:nvSpPr>
            <p:cNvPr id="989" name="Freeform 3268"/>
            <p:cNvSpPr>
              <a:spLocks/>
            </p:cNvSpPr>
            <p:nvPr/>
          </p:nvSpPr>
          <p:spPr bwMode="auto">
            <a:xfrm>
              <a:off x="4034" y="3137"/>
              <a:ext cx="82" cy="90"/>
            </a:xfrm>
            <a:custGeom>
              <a:avLst/>
              <a:gdLst/>
              <a:ahLst/>
              <a:cxnLst>
                <a:cxn ang="0">
                  <a:pos x="0" y="0"/>
                </a:cxn>
                <a:cxn ang="0">
                  <a:pos x="7" y="25"/>
                </a:cxn>
                <a:cxn ang="0">
                  <a:pos x="19" y="62"/>
                </a:cxn>
                <a:cxn ang="0">
                  <a:pos x="30" y="85"/>
                </a:cxn>
                <a:cxn ang="0">
                  <a:pos x="40" y="105"/>
                </a:cxn>
                <a:cxn ang="0">
                  <a:pos x="53" y="119"/>
                </a:cxn>
                <a:cxn ang="0">
                  <a:pos x="64" y="129"/>
                </a:cxn>
                <a:cxn ang="0">
                  <a:pos x="71" y="135"/>
                </a:cxn>
                <a:cxn ang="0">
                  <a:pos x="81" y="144"/>
                </a:cxn>
                <a:cxn ang="0">
                  <a:pos x="92" y="150"/>
                </a:cxn>
                <a:cxn ang="0">
                  <a:pos x="102" y="155"/>
                </a:cxn>
                <a:cxn ang="0">
                  <a:pos x="114" y="164"/>
                </a:cxn>
                <a:cxn ang="0">
                  <a:pos x="126" y="171"/>
                </a:cxn>
                <a:cxn ang="0">
                  <a:pos x="139" y="176"/>
                </a:cxn>
                <a:cxn ang="0">
                  <a:pos x="148" y="179"/>
                </a:cxn>
                <a:cxn ang="0">
                  <a:pos x="163" y="181"/>
                </a:cxn>
              </a:cxnLst>
              <a:rect l="0" t="0" r="r" b="b"/>
              <a:pathLst>
                <a:path w="163" h="181">
                  <a:moveTo>
                    <a:pt x="0" y="0"/>
                  </a:moveTo>
                  <a:lnTo>
                    <a:pt x="7" y="25"/>
                  </a:lnTo>
                  <a:lnTo>
                    <a:pt x="19" y="62"/>
                  </a:lnTo>
                  <a:lnTo>
                    <a:pt x="30" y="85"/>
                  </a:lnTo>
                  <a:lnTo>
                    <a:pt x="40" y="105"/>
                  </a:lnTo>
                  <a:lnTo>
                    <a:pt x="53" y="119"/>
                  </a:lnTo>
                  <a:lnTo>
                    <a:pt x="64" y="129"/>
                  </a:lnTo>
                  <a:lnTo>
                    <a:pt x="71" y="135"/>
                  </a:lnTo>
                  <a:lnTo>
                    <a:pt x="81" y="144"/>
                  </a:lnTo>
                  <a:lnTo>
                    <a:pt x="92" y="150"/>
                  </a:lnTo>
                  <a:lnTo>
                    <a:pt x="102" y="155"/>
                  </a:lnTo>
                  <a:lnTo>
                    <a:pt x="114" y="164"/>
                  </a:lnTo>
                  <a:lnTo>
                    <a:pt x="126" y="171"/>
                  </a:lnTo>
                  <a:lnTo>
                    <a:pt x="139" y="176"/>
                  </a:lnTo>
                  <a:lnTo>
                    <a:pt x="148" y="179"/>
                  </a:lnTo>
                  <a:lnTo>
                    <a:pt x="163" y="181"/>
                  </a:lnTo>
                </a:path>
              </a:pathLst>
            </a:custGeom>
            <a:noFill/>
            <a:ln w="0">
              <a:solidFill>
                <a:srgbClr val="000000"/>
              </a:solidFill>
              <a:prstDash val="solid"/>
              <a:round/>
              <a:headEnd/>
              <a:tailEnd/>
            </a:ln>
          </p:spPr>
          <p:txBody>
            <a:bodyPr/>
            <a:lstStyle/>
            <a:p>
              <a:endParaRPr lang="en-GB"/>
            </a:p>
          </p:txBody>
        </p:sp>
        <p:sp>
          <p:nvSpPr>
            <p:cNvPr id="990" name="Line 3269"/>
            <p:cNvSpPr>
              <a:spLocks noChangeShapeType="1"/>
            </p:cNvSpPr>
            <p:nvPr/>
          </p:nvSpPr>
          <p:spPr bwMode="auto">
            <a:xfrm flipV="1">
              <a:off x="3973" y="3141"/>
              <a:ext cx="2" cy="7"/>
            </a:xfrm>
            <a:prstGeom prst="line">
              <a:avLst/>
            </a:prstGeom>
            <a:noFill/>
            <a:ln w="0">
              <a:solidFill>
                <a:srgbClr val="000000"/>
              </a:solidFill>
              <a:round/>
              <a:headEnd/>
              <a:tailEnd/>
            </a:ln>
          </p:spPr>
          <p:txBody>
            <a:bodyPr/>
            <a:lstStyle/>
            <a:p>
              <a:endParaRPr lang="en-GB"/>
            </a:p>
          </p:txBody>
        </p:sp>
        <p:sp>
          <p:nvSpPr>
            <p:cNvPr id="991" name="Line 3270"/>
            <p:cNvSpPr>
              <a:spLocks noChangeShapeType="1"/>
            </p:cNvSpPr>
            <p:nvPr/>
          </p:nvSpPr>
          <p:spPr bwMode="auto">
            <a:xfrm flipH="1">
              <a:off x="3941" y="3152"/>
              <a:ext cx="2" cy="5"/>
            </a:xfrm>
            <a:prstGeom prst="line">
              <a:avLst/>
            </a:prstGeom>
            <a:noFill/>
            <a:ln w="0">
              <a:solidFill>
                <a:srgbClr val="000000"/>
              </a:solidFill>
              <a:round/>
              <a:headEnd/>
              <a:tailEnd/>
            </a:ln>
          </p:spPr>
          <p:txBody>
            <a:bodyPr/>
            <a:lstStyle/>
            <a:p>
              <a:endParaRPr lang="en-GB"/>
            </a:p>
          </p:txBody>
        </p:sp>
        <p:sp>
          <p:nvSpPr>
            <p:cNvPr id="992" name="Line 3271"/>
            <p:cNvSpPr>
              <a:spLocks noChangeShapeType="1"/>
            </p:cNvSpPr>
            <p:nvPr/>
          </p:nvSpPr>
          <p:spPr bwMode="auto">
            <a:xfrm flipH="1">
              <a:off x="3905" y="3157"/>
              <a:ext cx="13" cy="5"/>
            </a:xfrm>
            <a:prstGeom prst="line">
              <a:avLst/>
            </a:prstGeom>
            <a:noFill/>
            <a:ln w="0">
              <a:solidFill>
                <a:srgbClr val="000000"/>
              </a:solidFill>
              <a:round/>
              <a:headEnd/>
              <a:tailEnd/>
            </a:ln>
          </p:spPr>
          <p:txBody>
            <a:bodyPr/>
            <a:lstStyle/>
            <a:p>
              <a:endParaRPr lang="en-GB"/>
            </a:p>
          </p:txBody>
        </p:sp>
        <p:sp>
          <p:nvSpPr>
            <p:cNvPr id="993" name="Freeform 3272"/>
            <p:cNvSpPr>
              <a:spLocks/>
            </p:cNvSpPr>
            <p:nvPr/>
          </p:nvSpPr>
          <p:spPr bwMode="auto">
            <a:xfrm>
              <a:off x="3900" y="3159"/>
              <a:ext cx="5" cy="3"/>
            </a:xfrm>
            <a:custGeom>
              <a:avLst/>
              <a:gdLst/>
              <a:ahLst/>
              <a:cxnLst>
                <a:cxn ang="0">
                  <a:pos x="0" y="0"/>
                </a:cxn>
                <a:cxn ang="0">
                  <a:pos x="4" y="3"/>
                </a:cxn>
                <a:cxn ang="0">
                  <a:pos x="11" y="5"/>
                </a:cxn>
              </a:cxnLst>
              <a:rect l="0" t="0" r="r" b="b"/>
              <a:pathLst>
                <a:path w="11" h="5">
                  <a:moveTo>
                    <a:pt x="0" y="0"/>
                  </a:moveTo>
                  <a:lnTo>
                    <a:pt x="4" y="3"/>
                  </a:lnTo>
                  <a:lnTo>
                    <a:pt x="11" y="5"/>
                  </a:lnTo>
                </a:path>
              </a:pathLst>
            </a:custGeom>
            <a:noFill/>
            <a:ln w="0">
              <a:solidFill>
                <a:srgbClr val="000000"/>
              </a:solidFill>
              <a:prstDash val="solid"/>
              <a:round/>
              <a:headEnd/>
              <a:tailEnd/>
            </a:ln>
          </p:spPr>
          <p:txBody>
            <a:bodyPr/>
            <a:lstStyle/>
            <a:p>
              <a:endParaRPr lang="en-GB"/>
            </a:p>
          </p:txBody>
        </p:sp>
        <p:sp>
          <p:nvSpPr>
            <p:cNvPr id="994" name="Line 3273"/>
            <p:cNvSpPr>
              <a:spLocks noChangeShapeType="1"/>
            </p:cNvSpPr>
            <p:nvPr/>
          </p:nvSpPr>
          <p:spPr bwMode="auto">
            <a:xfrm flipH="1">
              <a:off x="3847" y="3167"/>
              <a:ext cx="3" cy="1"/>
            </a:xfrm>
            <a:prstGeom prst="line">
              <a:avLst/>
            </a:prstGeom>
            <a:noFill/>
            <a:ln w="0">
              <a:solidFill>
                <a:srgbClr val="000000"/>
              </a:solidFill>
              <a:round/>
              <a:headEnd/>
              <a:tailEnd/>
            </a:ln>
          </p:spPr>
          <p:txBody>
            <a:bodyPr/>
            <a:lstStyle/>
            <a:p>
              <a:endParaRPr lang="en-GB"/>
            </a:p>
          </p:txBody>
        </p:sp>
        <p:sp>
          <p:nvSpPr>
            <p:cNvPr id="995" name="Line 3274"/>
            <p:cNvSpPr>
              <a:spLocks noChangeShapeType="1"/>
            </p:cNvSpPr>
            <p:nvPr/>
          </p:nvSpPr>
          <p:spPr bwMode="auto">
            <a:xfrm>
              <a:off x="3847" y="3168"/>
              <a:ext cx="1" cy="1"/>
            </a:xfrm>
            <a:prstGeom prst="line">
              <a:avLst/>
            </a:prstGeom>
            <a:noFill/>
            <a:ln w="0">
              <a:solidFill>
                <a:srgbClr val="000000"/>
              </a:solidFill>
              <a:round/>
              <a:headEnd/>
              <a:tailEnd/>
            </a:ln>
          </p:spPr>
          <p:txBody>
            <a:bodyPr/>
            <a:lstStyle/>
            <a:p>
              <a:endParaRPr lang="en-GB"/>
            </a:p>
          </p:txBody>
        </p:sp>
        <p:sp>
          <p:nvSpPr>
            <p:cNvPr id="996" name="Freeform 3275"/>
            <p:cNvSpPr>
              <a:spLocks/>
            </p:cNvSpPr>
            <p:nvPr/>
          </p:nvSpPr>
          <p:spPr bwMode="auto">
            <a:xfrm>
              <a:off x="3835" y="3168"/>
              <a:ext cx="12" cy="7"/>
            </a:xfrm>
            <a:custGeom>
              <a:avLst/>
              <a:gdLst/>
              <a:ahLst/>
              <a:cxnLst>
                <a:cxn ang="0">
                  <a:pos x="23" y="0"/>
                </a:cxn>
                <a:cxn ang="0">
                  <a:pos x="15" y="1"/>
                </a:cxn>
                <a:cxn ang="0">
                  <a:pos x="9" y="4"/>
                </a:cxn>
                <a:cxn ang="0">
                  <a:pos x="2" y="12"/>
                </a:cxn>
                <a:cxn ang="0">
                  <a:pos x="0" y="14"/>
                </a:cxn>
              </a:cxnLst>
              <a:rect l="0" t="0" r="r" b="b"/>
              <a:pathLst>
                <a:path w="23" h="14">
                  <a:moveTo>
                    <a:pt x="23" y="0"/>
                  </a:moveTo>
                  <a:lnTo>
                    <a:pt x="15" y="1"/>
                  </a:lnTo>
                  <a:lnTo>
                    <a:pt x="9" y="4"/>
                  </a:lnTo>
                  <a:lnTo>
                    <a:pt x="2" y="12"/>
                  </a:lnTo>
                  <a:lnTo>
                    <a:pt x="0" y="14"/>
                  </a:lnTo>
                </a:path>
              </a:pathLst>
            </a:custGeom>
            <a:noFill/>
            <a:ln w="0">
              <a:solidFill>
                <a:srgbClr val="000000"/>
              </a:solidFill>
              <a:prstDash val="solid"/>
              <a:round/>
              <a:headEnd/>
              <a:tailEnd/>
            </a:ln>
          </p:spPr>
          <p:txBody>
            <a:bodyPr/>
            <a:lstStyle/>
            <a:p>
              <a:endParaRPr lang="en-GB"/>
            </a:p>
          </p:txBody>
        </p:sp>
        <p:sp>
          <p:nvSpPr>
            <p:cNvPr id="997" name="Freeform 3276"/>
            <p:cNvSpPr>
              <a:spLocks/>
            </p:cNvSpPr>
            <p:nvPr/>
          </p:nvSpPr>
          <p:spPr bwMode="auto">
            <a:xfrm>
              <a:off x="3819" y="3175"/>
              <a:ext cx="16" cy="13"/>
            </a:xfrm>
            <a:custGeom>
              <a:avLst/>
              <a:gdLst/>
              <a:ahLst/>
              <a:cxnLst>
                <a:cxn ang="0">
                  <a:pos x="33" y="0"/>
                </a:cxn>
                <a:cxn ang="0">
                  <a:pos x="26" y="8"/>
                </a:cxn>
                <a:cxn ang="0">
                  <a:pos x="18" y="14"/>
                </a:cxn>
                <a:cxn ang="0">
                  <a:pos x="0" y="26"/>
                </a:cxn>
              </a:cxnLst>
              <a:rect l="0" t="0" r="r" b="b"/>
              <a:pathLst>
                <a:path w="33" h="26">
                  <a:moveTo>
                    <a:pt x="33" y="0"/>
                  </a:moveTo>
                  <a:lnTo>
                    <a:pt x="26" y="8"/>
                  </a:lnTo>
                  <a:lnTo>
                    <a:pt x="18" y="14"/>
                  </a:lnTo>
                  <a:lnTo>
                    <a:pt x="0" y="26"/>
                  </a:lnTo>
                </a:path>
              </a:pathLst>
            </a:custGeom>
            <a:noFill/>
            <a:ln w="0">
              <a:solidFill>
                <a:srgbClr val="000000"/>
              </a:solidFill>
              <a:prstDash val="solid"/>
              <a:round/>
              <a:headEnd/>
              <a:tailEnd/>
            </a:ln>
          </p:spPr>
          <p:txBody>
            <a:bodyPr/>
            <a:lstStyle/>
            <a:p>
              <a:endParaRPr lang="en-GB"/>
            </a:p>
          </p:txBody>
        </p:sp>
        <p:sp>
          <p:nvSpPr>
            <p:cNvPr id="998" name="Line 3277"/>
            <p:cNvSpPr>
              <a:spLocks noChangeShapeType="1"/>
            </p:cNvSpPr>
            <p:nvPr/>
          </p:nvSpPr>
          <p:spPr bwMode="auto">
            <a:xfrm flipH="1">
              <a:off x="3819" y="3183"/>
              <a:ext cx="3" cy="5"/>
            </a:xfrm>
            <a:prstGeom prst="line">
              <a:avLst/>
            </a:prstGeom>
            <a:noFill/>
            <a:ln w="0">
              <a:solidFill>
                <a:srgbClr val="000000"/>
              </a:solidFill>
              <a:round/>
              <a:headEnd/>
              <a:tailEnd/>
            </a:ln>
          </p:spPr>
          <p:txBody>
            <a:bodyPr/>
            <a:lstStyle/>
            <a:p>
              <a:endParaRPr lang="en-GB"/>
            </a:p>
          </p:txBody>
        </p:sp>
        <p:sp>
          <p:nvSpPr>
            <p:cNvPr id="999" name="Line 3278"/>
            <p:cNvSpPr>
              <a:spLocks noChangeShapeType="1"/>
            </p:cNvSpPr>
            <p:nvPr/>
          </p:nvSpPr>
          <p:spPr bwMode="auto">
            <a:xfrm flipH="1">
              <a:off x="3810" y="3190"/>
              <a:ext cx="2" cy="4"/>
            </a:xfrm>
            <a:prstGeom prst="line">
              <a:avLst/>
            </a:prstGeom>
            <a:noFill/>
            <a:ln w="0">
              <a:solidFill>
                <a:srgbClr val="000000"/>
              </a:solidFill>
              <a:round/>
              <a:headEnd/>
              <a:tailEnd/>
            </a:ln>
          </p:spPr>
          <p:txBody>
            <a:bodyPr/>
            <a:lstStyle/>
            <a:p>
              <a:endParaRPr lang="en-GB"/>
            </a:p>
          </p:txBody>
        </p:sp>
        <p:sp>
          <p:nvSpPr>
            <p:cNvPr id="1000" name="Freeform 3279"/>
            <p:cNvSpPr>
              <a:spLocks/>
            </p:cNvSpPr>
            <p:nvPr/>
          </p:nvSpPr>
          <p:spPr bwMode="auto">
            <a:xfrm>
              <a:off x="3732" y="3214"/>
              <a:ext cx="41" cy="15"/>
            </a:xfrm>
            <a:custGeom>
              <a:avLst/>
              <a:gdLst/>
              <a:ahLst/>
              <a:cxnLst>
                <a:cxn ang="0">
                  <a:pos x="81" y="0"/>
                </a:cxn>
                <a:cxn ang="0">
                  <a:pos x="62" y="4"/>
                </a:cxn>
                <a:cxn ang="0">
                  <a:pos x="51" y="8"/>
                </a:cxn>
                <a:cxn ang="0">
                  <a:pos x="35" y="14"/>
                </a:cxn>
                <a:cxn ang="0">
                  <a:pos x="24" y="18"/>
                </a:cxn>
                <a:cxn ang="0">
                  <a:pos x="0" y="30"/>
                </a:cxn>
              </a:cxnLst>
              <a:rect l="0" t="0" r="r" b="b"/>
              <a:pathLst>
                <a:path w="81" h="30">
                  <a:moveTo>
                    <a:pt x="81" y="0"/>
                  </a:moveTo>
                  <a:lnTo>
                    <a:pt x="62" y="4"/>
                  </a:lnTo>
                  <a:lnTo>
                    <a:pt x="51" y="8"/>
                  </a:lnTo>
                  <a:lnTo>
                    <a:pt x="35" y="14"/>
                  </a:lnTo>
                  <a:lnTo>
                    <a:pt x="24" y="18"/>
                  </a:lnTo>
                  <a:lnTo>
                    <a:pt x="0" y="30"/>
                  </a:lnTo>
                </a:path>
              </a:pathLst>
            </a:custGeom>
            <a:noFill/>
            <a:ln w="0">
              <a:solidFill>
                <a:srgbClr val="000000"/>
              </a:solidFill>
              <a:prstDash val="solid"/>
              <a:round/>
              <a:headEnd/>
              <a:tailEnd/>
            </a:ln>
          </p:spPr>
          <p:txBody>
            <a:bodyPr/>
            <a:lstStyle/>
            <a:p>
              <a:endParaRPr lang="en-GB"/>
            </a:p>
          </p:txBody>
        </p:sp>
        <p:sp>
          <p:nvSpPr>
            <p:cNvPr id="1001" name="Freeform 3280"/>
            <p:cNvSpPr>
              <a:spLocks/>
            </p:cNvSpPr>
            <p:nvPr/>
          </p:nvSpPr>
          <p:spPr bwMode="auto">
            <a:xfrm>
              <a:off x="3653" y="3249"/>
              <a:ext cx="28" cy="12"/>
            </a:xfrm>
            <a:custGeom>
              <a:avLst/>
              <a:gdLst/>
              <a:ahLst/>
              <a:cxnLst>
                <a:cxn ang="0">
                  <a:pos x="56" y="0"/>
                </a:cxn>
                <a:cxn ang="0">
                  <a:pos x="55" y="2"/>
                </a:cxn>
                <a:cxn ang="0">
                  <a:pos x="43" y="7"/>
                </a:cxn>
                <a:cxn ang="0">
                  <a:pos x="27" y="15"/>
                </a:cxn>
                <a:cxn ang="0">
                  <a:pos x="25" y="17"/>
                </a:cxn>
                <a:cxn ang="0">
                  <a:pos x="16" y="20"/>
                </a:cxn>
                <a:cxn ang="0">
                  <a:pos x="0" y="23"/>
                </a:cxn>
              </a:cxnLst>
              <a:rect l="0" t="0" r="r" b="b"/>
              <a:pathLst>
                <a:path w="56" h="23">
                  <a:moveTo>
                    <a:pt x="56" y="0"/>
                  </a:moveTo>
                  <a:lnTo>
                    <a:pt x="55" y="2"/>
                  </a:lnTo>
                  <a:lnTo>
                    <a:pt x="43" y="7"/>
                  </a:lnTo>
                  <a:lnTo>
                    <a:pt x="27" y="15"/>
                  </a:lnTo>
                  <a:lnTo>
                    <a:pt x="25" y="17"/>
                  </a:lnTo>
                  <a:lnTo>
                    <a:pt x="16" y="20"/>
                  </a:lnTo>
                  <a:lnTo>
                    <a:pt x="0" y="23"/>
                  </a:lnTo>
                </a:path>
              </a:pathLst>
            </a:custGeom>
            <a:noFill/>
            <a:ln w="0">
              <a:solidFill>
                <a:srgbClr val="000000"/>
              </a:solidFill>
              <a:prstDash val="solid"/>
              <a:round/>
              <a:headEnd/>
              <a:tailEnd/>
            </a:ln>
          </p:spPr>
          <p:txBody>
            <a:bodyPr/>
            <a:lstStyle/>
            <a:p>
              <a:endParaRPr lang="en-GB"/>
            </a:p>
          </p:txBody>
        </p:sp>
        <p:sp>
          <p:nvSpPr>
            <p:cNvPr id="1002" name="Freeform 3281"/>
            <p:cNvSpPr>
              <a:spLocks/>
            </p:cNvSpPr>
            <p:nvPr/>
          </p:nvSpPr>
          <p:spPr bwMode="auto">
            <a:xfrm>
              <a:off x="3400" y="3176"/>
              <a:ext cx="10" cy="13"/>
            </a:xfrm>
            <a:custGeom>
              <a:avLst/>
              <a:gdLst/>
              <a:ahLst/>
              <a:cxnLst>
                <a:cxn ang="0">
                  <a:pos x="0" y="25"/>
                </a:cxn>
                <a:cxn ang="0">
                  <a:pos x="8" y="15"/>
                </a:cxn>
                <a:cxn ang="0">
                  <a:pos x="15" y="7"/>
                </a:cxn>
                <a:cxn ang="0">
                  <a:pos x="20" y="0"/>
                </a:cxn>
              </a:cxnLst>
              <a:rect l="0" t="0" r="r" b="b"/>
              <a:pathLst>
                <a:path w="20" h="25">
                  <a:moveTo>
                    <a:pt x="0" y="25"/>
                  </a:moveTo>
                  <a:lnTo>
                    <a:pt x="8" y="15"/>
                  </a:lnTo>
                  <a:lnTo>
                    <a:pt x="15" y="7"/>
                  </a:lnTo>
                  <a:lnTo>
                    <a:pt x="20" y="0"/>
                  </a:lnTo>
                </a:path>
              </a:pathLst>
            </a:custGeom>
            <a:noFill/>
            <a:ln w="0">
              <a:solidFill>
                <a:srgbClr val="000000"/>
              </a:solidFill>
              <a:prstDash val="solid"/>
              <a:round/>
              <a:headEnd/>
              <a:tailEnd/>
            </a:ln>
          </p:spPr>
          <p:txBody>
            <a:bodyPr/>
            <a:lstStyle/>
            <a:p>
              <a:endParaRPr lang="en-GB"/>
            </a:p>
          </p:txBody>
        </p:sp>
        <p:sp>
          <p:nvSpPr>
            <p:cNvPr id="1003" name="Freeform 3282"/>
            <p:cNvSpPr>
              <a:spLocks/>
            </p:cNvSpPr>
            <p:nvPr/>
          </p:nvSpPr>
          <p:spPr bwMode="auto">
            <a:xfrm>
              <a:off x="3333" y="3213"/>
              <a:ext cx="21" cy="5"/>
            </a:xfrm>
            <a:custGeom>
              <a:avLst/>
              <a:gdLst/>
              <a:ahLst/>
              <a:cxnLst>
                <a:cxn ang="0">
                  <a:pos x="42" y="0"/>
                </a:cxn>
                <a:cxn ang="0">
                  <a:pos x="35" y="2"/>
                </a:cxn>
                <a:cxn ang="0">
                  <a:pos x="0" y="10"/>
                </a:cxn>
              </a:cxnLst>
              <a:rect l="0" t="0" r="r" b="b"/>
              <a:pathLst>
                <a:path w="42" h="10">
                  <a:moveTo>
                    <a:pt x="42" y="0"/>
                  </a:moveTo>
                  <a:lnTo>
                    <a:pt x="35" y="2"/>
                  </a:lnTo>
                  <a:lnTo>
                    <a:pt x="0" y="10"/>
                  </a:lnTo>
                </a:path>
              </a:pathLst>
            </a:custGeom>
            <a:noFill/>
            <a:ln w="0">
              <a:solidFill>
                <a:srgbClr val="000000"/>
              </a:solidFill>
              <a:prstDash val="solid"/>
              <a:round/>
              <a:headEnd/>
              <a:tailEnd/>
            </a:ln>
          </p:spPr>
          <p:txBody>
            <a:bodyPr/>
            <a:lstStyle/>
            <a:p>
              <a:endParaRPr lang="en-GB"/>
            </a:p>
          </p:txBody>
        </p:sp>
        <p:sp>
          <p:nvSpPr>
            <p:cNvPr id="1004" name="Line 3283"/>
            <p:cNvSpPr>
              <a:spLocks noChangeShapeType="1"/>
            </p:cNvSpPr>
            <p:nvPr/>
          </p:nvSpPr>
          <p:spPr bwMode="auto">
            <a:xfrm flipH="1">
              <a:off x="3316" y="3231"/>
              <a:ext cx="3" cy="4"/>
            </a:xfrm>
            <a:prstGeom prst="line">
              <a:avLst/>
            </a:prstGeom>
            <a:noFill/>
            <a:ln w="0">
              <a:solidFill>
                <a:srgbClr val="000000"/>
              </a:solidFill>
              <a:round/>
              <a:headEnd/>
              <a:tailEnd/>
            </a:ln>
          </p:spPr>
          <p:txBody>
            <a:bodyPr/>
            <a:lstStyle/>
            <a:p>
              <a:endParaRPr lang="en-GB"/>
            </a:p>
          </p:txBody>
        </p:sp>
        <p:sp>
          <p:nvSpPr>
            <p:cNvPr id="1005" name="Line 3284"/>
            <p:cNvSpPr>
              <a:spLocks noChangeShapeType="1"/>
            </p:cNvSpPr>
            <p:nvPr/>
          </p:nvSpPr>
          <p:spPr bwMode="auto">
            <a:xfrm flipV="1">
              <a:off x="3311" y="3235"/>
              <a:ext cx="5" cy="1"/>
            </a:xfrm>
            <a:prstGeom prst="line">
              <a:avLst/>
            </a:prstGeom>
            <a:noFill/>
            <a:ln w="0">
              <a:solidFill>
                <a:srgbClr val="000000"/>
              </a:solidFill>
              <a:round/>
              <a:headEnd/>
              <a:tailEnd/>
            </a:ln>
          </p:spPr>
          <p:txBody>
            <a:bodyPr/>
            <a:lstStyle/>
            <a:p>
              <a:endParaRPr lang="en-GB"/>
            </a:p>
          </p:txBody>
        </p:sp>
        <p:sp>
          <p:nvSpPr>
            <p:cNvPr id="1006" name="Line 3285"/>
            <p:cNvSpPr>
              <a:spLocks noChangeShapeType="1"/>
            </p:cNvSpPr>
            <p:nvPr/>
          </p:nvSpPr>
          <p:spPr bwMode="auto">
            <a:xfrm flipV="1">
              <a:off x="3253" y="3264"/>
              <a:ext cx="29" cy="2"/>
            </a:xfrm>
            <a:prstGeom prst="line">
              <a:avLst/>
            </a:prstGeom>
            <a:noFill/>
            <a:ln w="0">
              <a:solidFill>
                <a:srgbClr val="000000"/>
              </a:solidFill>
              <a:round/>
              <a:headEnd/>
              <a:tailEnd/>
            </a:ln>
          </p:spPr>
          <p:txBody>
            <a:bodyPr/>
            <a:lstStyle/>
            <a:p>
              <a:endParaRPr lang="en-GB"/>
            </a:p>
          </p:txBody>
        </p:sp>
        <p:sp>
          <p:nvSpPr>
            <p:cNvPr id="1007" name="Line 3286"/>
            <p:cNvSpPr>
              <a:spLocks noChangeShapeType="1"/>
            </p:cNvSpPr>
            <p:nvPr/>
          </p:nvSpPr>
          <p:spPr bwMode="auto">
            <a:xfrm flipV="1">
              <a:off x="3193" y="3266"/>
              <a:ext cx="60" cy="4"/>
            </a:xfrm>
            <a:prstGeom prst="line">
              <a:avLst/>
            </a:prstGeom>
            <a:noFill/>
            <a:ln w="0">
              <a:solidFill>
                <a:srgbClr val="000000"/>
              </a:solidFill>
              <a:round/>
              <a:headEnd/>
              <a:tailEnd/>
            </a:ln>
          </p:spPr>
          <p:txBody>
            <a:bodyPr/>
            <a:lstStyle/>
            <a:p>
              <a:endParaRPr lang="en-GB"/>
            </a:p>
          </p:txBody>
        </p:sp>
        <p:sp>
          <p:nvSpPr>
            <p:cNvPr id="1008" name="Freeform 3287"/>
            <p:cNvSpPr>
              <a:spLocks/>
            </p:cNvSpPr>
            <p:nvPr/>
          </p:nvSpPr>
          <p:spPr bwMode="auto">
            <a:xfrm>
              <a:off x="3008" y="3262"/>
              <a:ext cx="8" cy="5"/>
            </a:xfrm>
            <a:custGeom>
              <a:avLst/>
              <a:gdLst/>
              <a:ahLst/>
              <a:cxnLst>
                <a:cxn ang="0">
                  <a:pos x="0" y="0"/>
                </a:cxn>
                <a:cxn ang="0">
                  <a:pos x="2" y="2"/>
                </a:cxn>
                <a:cxn ang="0">
                  <a:pos x="16" y="9"/>
                </a:cxn>
              </a:cxnLst>
              <a:rect l="0" t="0" r="r" b="b"/>
              <a:pathLst>
                <a:path w="16" h="9">
                  <a:moveTo>
                    <a:pt x="0" y="0"/>
                  </a:moveTo>
                  <a:lnTo>
                    <a:pt x="2" y="2"/>
                  </a:lnTo>
                  <a:lnTo>
                    <a:pt x="16" y="9"/>
                  </a:lnTo>
                </a:path>
              </a:pathLst>
            </a:custGeom>
            <a:noFill/>
            <a:ln w="0">
              <a:solidFill>
                <a:srgbClr val="000000"/>
              </a:solidFill>
              <a:prstDash val="solid"/>
              <a:round/>
              <a:headEnd/>
              <a:tailEnd/>
            </a:ln>
          </p:spPr>
          <p:txBody>
            <a:bodyPr/>
            <a:lstStyle/>
            <a:p>
              <a:endParaRPr lang="en-GB"/>
            </a:p>
          </p:txBody>
        </p:sp>
        <p:sp>
          <p:nvSpPr>
            <p:cNvPr id="1009" name="Freeform 3288"/>
            <p:cNvSpPr>
              <a:spLocks/>
            </p:cNvSpPr>
            <p:nvPr/>
          </p:nvSpPr>
          <p:spPr bwMode="auto">
            <a:xfrm>
              <a:off x="3000" y="3258"/>
              <a:ext cx="8" cy="4"/>
            </a:xfrm>
            <a:custGeom>
              <a:avLst/>
              <a:gdLst/>
              <a:ahLst/>
              <a:cxnLst>
                <a:cxn ang="0">
                  <a:pos x="0" y="0"/>
                </a:cxn>
                <a:cxn ang="0">
                  <a:pos x="9" y="5"/>
                </a:cxn>
                <a:cxn ang="0">
                  <a:pos x="16" y="8"/>
                </a:cxn>
              </a:cxnLst>
              <a:rect l="0" t="0" r="r" b="b"/>
              <a:pathLst>
                <a:path w="16" h="8">
                  <a:moveTo>
                    <a:pt x="0" y="0"/>
                  </a:moveTo>
                  <a:lnTo>
                    <a:pt x="9" y="5"/>
                  </a:lnTo>
                  <a:lnTo>
                    <a:pt x="16" y="8"/>
                  </a:lnTo>
                </a:path>
              </a:pathLst>
            </a:custGeom>
            <a:noFill/>
            <a:ln w="0">
              <a:solidFill>
                <a:srgbClr val="000000"/>
              </a:solidFill>
              <a:prstDash val="solid"/>
              <a:round/>
              <a:headEnd/>
              <a:tailEnd/>
            </a:ln>
          </p:spPr>
          <p:txBody>
            <a:bodyPr/>
            <a:lstStyle/>
            <a:p>
              <a:endParaRPr lang="en-GB"/>
            </a:p>
          </p:txBody>
        </p:sp>
        <p:sp>
          <p:nvSpPr>
            <p:cNvPr id="1010" name="Freeform 3289"/>
            <p:cNvSpPr>
              <a:spLocks/>
            </p:cNvSpPr>
            <p:nvPr/>
          </p:nvSpPr>
          <p:spPr bwMode="auto">
            <a:xfrm>
              <a:off x="2981" y="3241"/>
              <a:ext cx="19" cy="17"/>
            </a:xfrm>
            <a:custGeom>
              <a:avLst/>
              <a:gdLst/>
              <a:ahLst/>
              <a:cxnLst>
                <a:cxn ang="0">
                  <a:pos x="0" y="0"/>
                </a:cxn>
                <a:cxn ang="0">
                  <a:pos x="31" y="32"/>
                </a:cxn>
                <a:cxn ang="0">
                  <a:pos x="38" y="35"/>
                </a:cxn>
              </a:cxnLst>
              <a:rect l="0" t="0" r="r" b="b"/>
              <a:pathLst>
                <a:path w="38" h="35">
                  <a:moveTo>
                    <a:pt x="0" y="0"/>
                  </a:moveTo>
                  <a:lnTo>
                    <a:pt x="31" y="32"/>
                  </a:lnTo>
                  <a:lnTo>
                    <a:pt x="38" y="35"/>
                  </a:lnTo>
                </a:path>
              </a:pathLst>
            </a:custGeom>
            <a:noFill/>
            <a:ln w="0">
              <a:solidFill>
                <a:srgbClr val="000000"/>
              </a:solidFill>
              <a:prstDash val="solid"/>
              <a:round/>
              <a:headEnd/>
              <a:tailEnd/>
            </a:ln>
          </p:spPr>
          <p:txBody>
            <a:bodyPr/>
            <a:lstStyle/>
            <a:p>
              <a:endParaRPr lang="en-GB"/>
            </a:p>
          </p:txBody>
        </p:sp>
        <p:sp>
          <p:nvSpPr>
            <p:cNvPr id="1011" name="Line 3290"/>
            <p:cNvSpPr>
              <a:spLocks noChangeShapeType="1"/>
            </p:cNvSpPr>
            <p:nvPr/>
          </p:nvSpPr>
          <p:spPr bwMode="auto">
            <a:xfrm>
              <a:off x="2975" y="3236"/>
              <a:ext cx="2" cy="1"/>
            </a:xfrm>
            <a:prstGeom prst="line">
              <a:avLst/>
            </a:prstGeom>
            <a:noFill/>
            <a:ln w="0">
              <a:solidFill>
                <a:srgbClr val="000000"/>
              </a:solidFill>
              <a:round/>
              <a:headEnd/>
              <a:tailEnd/>
            </a:ln>
          </p:spPr>
          <p:txBody>
            <a:bodyPr/>
            <a:lstStyle/>
            <a:p>
              <a:endParaRPr lang="en-GB"/>
            </a:p>
          </p:txBody>
        </p:sp>
        <p:sp>
          <p:nvSpPr>
            <p:cNvPr id="1012" name="Freeform 3291"/>
            <p:cNvSpPr>
              <a:spLocks/>
            </p:cNvSpPr>
            <p:nvPr/>
          </p:nvSpPr>
          <p:spPr bwMode="auto">
            <a:xfrm>
              <a:off x="2949" y="3212"/>
              <a:ext cx="21" cy="7"/>
            </a:xfrm>
            <a:custGeom>
              <a:avLst/>
              <a:gdLst/>
              <a:ahLst/>
              <a:cxnLst>
                <a:cxn ang="0">
                  <a:pos x="0" y="0"/>
                </a:cxn>
                <a:cxn ang="0">
                  <a:pos x="8" y="2"/>
                </a:cxn>
                <a:cxn ang="0">
                  <a:pos x="31" y="9"/>
                </a:cxn>
                <a:cxn ang="0">
                  <a:pos x="41" y="15"/>
                </a:cxn>
              </a:cxnLst>
              <a:rect l="0" t="0" r="r" b="b"/>
              <a:pathLst>
                <a:path w="41" h="15">
                  <a:moveTo>
                    <a:pt x="0" y="0"/>
                  </a:moveTo>
                  <a:lnTo>
                    <a:pt x="8" y="2"/>
                  </a:lnTo>
                  <a:lnTo>
                    <a:pt x="31" y="9"/>
                  </a:lnTo>
                  <a:lnTo>
                    <a:pt x="41" y="15"/>
                  </a:lnTo>
                </a:path>
              </a:pathLst>
            </a:custGeom>
            <a:noFill/>
            <a:ln w="0">
              <a:solidFill>
                <a:srgbClr val="000000"/>
              </a:solidFill>
              <a:prstDash val="solid"/>
              <a:round/>
              <a:headEnd/>
              <a:tailEnd/>
            </a:ln>
          </p:spPr>
          <p:txBody>
            <a:bodyPr/>
            <a:lstStyle/>
            <a:p>
              <a:endParaRPr lang="en-GB"/>
            </a:p>
          </p:txBody>
        </p:sp>
        <p:sp>
          <p:nvSpPr>
            <p:cNvPr id="1013" name="Freeform 3292"/>
            <p:cNvSpPr>
              <a:spLocks/>
            </p:cNvSpPr>
            <p:nvPr/>
          </p:nvSpPr>
          <p:spPr bwMode="auto">
            <a:xfrm>
              <a:off x="2930" y="3194"/>
              <a:ext cx="36" cy="14"/>
            </a:xfrm>
            <a:custGeom>
              <a:avLst/>
              <a:gdLst/>
              <a:ahLst/>
              <a:cxnLst>
                <a:cxn ang="0">
                  <a:pos x="0" y="0"/>
                </a:cxn>
                <a:cxn ang="0">
                  <a:pos x="4" y="0"/>
                </a:cxn>
                <a:cxn ang="0">
                  <a:pos x="16" y="5"/>
                </a:cxn>
                <a:cxn ang="0">
                  <a:pos x="30" y="15"/>
                </a:cxn>
                <a:cxn ang="0">
                  <a:pos x="49" y="20"/>
                </a:cxn>
                <a:cxn ang="0">
                  <a:pos x="71" y="28"/>
                </a:cxn>
              </a:cxnLst>
              <a:rect l="0" t="0" r="r" b="b"/>
              <a:pathLst>
                <a:path w="71" h="28">
                  <a:moveTo>
                    <a:pt x="0" y="0"/>
                  </a:moveTo>
                  <a:lnTo>
                    <a:pt x="4" y="0"/>
                  </a:lnTo>
                  <a:lnTo>
                    <a:pt x="16" y="5"/>
                  </a:lnTo>
                  <a:lnTo>
                    <a:pt x="30" y="15"/>
                  </a:lnTo>
                  <a:lnTo>
                    <a:pt x="49" y="20"/>
                  </a:lnTo>
                  <a:lnTo>
                    <a:pt x="71" y="28"/>
                  </a:lnTo>
                </a:path>
              </a:pathLst>
            </a:custGeom>
            <a:noFill/>
            <a:ln w="0">
              <a:solidFill>
                <a:srgbClr val="000000"/>
              </a:solidFill>
              <a:prstDash val="solid"/>
              <a:round/>
              <a:headEnd/>
              <a:tailEnd/>
            </a:ln>
          </p:spPr>
          <p:txBody>
            <a:bodyPr/>
            <a:lstStyle/>
            <a:p>
              <a:endParaRPr lang="en-GB"/>
            </a:p>
          </p:txBody>
        </p:sp>
        <p:sp>
          <p:nvSpPr>
            <p:cNvPr id="1014" name="Line 3293"/>
            <p:cNvSpPr>
              <a:spLocks noChangeShapeType="1"/>
            </p:cNvSpPr>
            <p:nvPr/>
          </p:nvSpPr>
          <p:spPr bwMode="auto">
            <a:xfrm>
              <a:off x="2919" y="3191"/>
              <a:ext cx="1" cy="1"/>
            </a:xfrm>
            <a:prstGeom prst="line">
              <a:avLst/>
            </a:prstGeom>
            <a:noFill/>
            <a:ln w="0">
              <a:solidFill>
                <a:srgbClr val="000000"/>
              </a:solidFill>
              <a:round/>
              <a:headEnd/>
              <a:tailEnd/>
            </a:ln>
          </p:spPr>
          <p:txBody>
            <a:bodyPr/>
            <a:lstStyle/>
            <a:p>
              <a:endParaRPr lang="en-GB"/>
            </a:p>
          </p:txBody>
        </p:sp>
        <p:sp>
          <p:nvSpPr>
            <p:cNvPr id="1015" name="Freeform 3294"/>
            <p:cNvSpPr>
              <a:spLocks/>
            </p:cNvSpPr>
            <p:nvPr/>
          </p:nvSpPr>
          <p:spPr bwMode="auto">
            <a:xfrm>
              <a:off x="2902" y="3189"/>
              <a:ext cx="5" cy="4"/>
            </a:xfrm>
            <a:custGeom>
              <a:avLst/>
              <a:gdLst/>
              <a:ahLst/>
              <a:cxnLst>
                <a:cxn ang="0">
                  <a:pos x="10" y="9"/>
                </a:cxn>
                <a:cxn ang="0">
                  <a:pos x="5" y="4"/>
                </a:cxn>
                <a:cxn ang="0">
                  <a:pos x="0" y="0"/>
                </a:cxn>
              </a:cxnLst>
              <a:rect l="0" t="0" r="r" b="b"/>
              <a:pathLst>
                <a:path w="10" h="9">
                  <a:moveTo>
                    <a:pt x="10" y="9"/>
                  </a:moveTo>
                  <a:lnTo>
                    <a:pt x="5" y="4"/>
                  </a:lnTo>
                  <a:lnTo>
                    <a:pt x="0" y="0"/>
                  </a:lnTo>
                </a:path>
              </a:pathLst>
            </a:custGeom>
            <a:noFill/>
            <a:ln w="0">
              <a:solidFill>
                <a:srgbClr val="000000"/>
              </a:solidFill>
              <a:prstDash val="solid"/>
              <a:round/>
              <a:headEnd/>
              <a:tailEnd/>
            </a:ln>
          </p:spPr>
          <p:txBody>
            <a:bodyPr/>
            <a:lstStyle/>
            <a:p>
              <a:endParaRPr lang="en-GB"/>
            </a:p>
          </p:txBody>
        </p:sp>
        <p:sp>
          <p:nvSpPr>
            <p:cNvPr id="1016" name="Freeform 3295"/>
            <p:cNvSpPr>
              <a:spLocks/>
            </p:cNvSpPr>
            <p:nvPr/>
          </p:nvSpPr>
          <p:spPr bwMode="auto">
            <a:xfrm>
              <a:off x="2902" y="3189"/>
              <a:ext cx="1" cy="5"/>
            </a:xfrm>
            <a:custGeom>
              <a:avLst/>
              <a:gdLst/>
              <a:ahLst/>
              <a:cxnLst>
                <a:cxn ang="0">
                  <a:pos x="2" y="11"/>
                </a:cxn>
                <a:cxn ang="0">
                  <a:pos x="2" y="5"/>
                </a:cxn>
                <a:cxn ang="0">
                  <a:pos x="0" y="0"/>
                </a:cxn>
              </a:cxnLst>
              <a:rect l="0" t="0" r="r" b="b"/>
              <a:pathLst>
                <a:path w="2" h="11">
                  <a:moveTo>
                    <a:pt x="2" y="11"/>
                  </a:moveTo>
                  <a:lnTo>
                    <a:pt x="2" y="5"/>
                  </a:lnTo>
                  <a:lnTo>
                    <a:pt x="0" y="0"/>
                  </a:lnTo>
                </a:path>
              </a:pathLst>
            </a:custGeom>
            <a:noFill/>
            <a:ln w="0">
              <a:solidFill>
                <a:srgbClr val="000000"/>
              </a:solidFill>
              <a:prstDash val="solid"/>
              <a:round/>
              <a:headEnd/>
              <a:tailEnd/>
            </a:ln>
          </p:spPr>
          <p:txBody>
            <a:bodyPr/>
            <a:lstStyle/>
            <a:p>
              <a:endParaRPr lang="en-GB"/>
            </a:p>
          </p:txBody>
        </p:sp>
        <p:sp>
          <p:nvSpPr>
            <p:cNvPr id="1017" name="Freeform 3296"/>
            <p:cNvSpPr>
              <a:spLocks/>
            </p:cNvSpPr>
            <p:nvPr/>
          </p:nvSpPr>
          <p:spPr bwMode="auto">
            <a:xfrm>
              <a:off x="2808" y="3218"/>
              <a:ext cx="4" cy="6"/>
            </a:xfrm>
            <a:custGeom>
              <a:avLst/>
              <a:gdLst/>
              <a:ahLst/>
              <a:cxnLst>
                <a:cxn ang="0">
                  <a:pos x="8" y="0"/>
                </a:cxn>
                <a:cxn ang="0">
                  <a:pos x="4" y="5"/>
                </a:cxn>
                <a:cxn ang="0">
                  <a:pos x="0" y="13"/>
                </a:cxn>
              </a:cxnLst>
              <a:rect l="0" t="0" r="r" b="b"/>
              <a:pathLst>
                <a:path w="8" h="13">
                  <a:moveTo>
                    <a:pt x="8" y="0"/>
                  </a:moveTo>
                  <a:lnTo>
                    <a:pt x="4" y="5"/>
                  </a:lnTo>
                  <a:lnTo>
                    <a:pt x="0" y="13"/>
                  </a:lnTo>
                </a:path>
              </a:pathLst>
            </a:custGeom>
            <a:noFill/>
            <a:ln w="0">
              <a:solidFill>
                <a:srgbClr val="000000"/>
              </a:solidFill>
              <a:prstDash val="solid"/>
              <a:round/>
              <a:headEnd/>
              <a:tailEnd/>
            </a:ln>
          </p:spPr>
          <p:txBody>
            <a:bodyPr/>
            <a:lstStyle/>
            <a:p>
              <a:endParaRPr lang="en-GB"/>
            </a:p>
          </p:txBody>
        </p:sp>
        <p:sp>
          <p:nvSpPr>
            <p:cNvPr id="1018" name="Line 3297"/>
            <p:cNvSpPr>
              <a:spLocks noChangeShapeType="1"/>
            </p:cNvSpPr>
            <p:nvPr/>
          </p:nvSpPr>
          <p:spPr bwMode="auto">
            <a:xfrm>
              <a:off x="2804" y="3224"/>
              <a:ext cx="4" cy="1"/>
            </a:xfrm>
            <a:prstGeom prst="line">
              <a:avLst/>
            </a:prstGeom>
            <a:noFill/>
            <a:ln w="0">
              <a:solidFill>
                <a:srgbClr val="000000"/>
              </a:solidFill>
              <a:round/>
              <a:headEnd/>
              <a:tailEnd/>
            </a:ln>
          </p:spPr>
          <p:txBody>
            <a:bodyPr/>
            <a:lstStyle/>
            <a:p>
              <a:endParaRPr lang="en-GB"/>
            </a:p>
          </p:txBody>
        </p:sp>
        <p:sp>
          <p:nvSpPr>
            <p:cNvPr id="1019" name="Freeform 3298"/>
            <p:cNvSpPr>
              <a:spLocks/>
            </p:cNvSpPr>
            <p:nvPr/>
          </p:nvSpPr>
          <p:spPr bwMode="auto">
            <a:xfrm>
              <a:off x="2758" y="3234"/>
              <a:ext cx="30" cy="1"/>
            </a:xfrm>
            <a:custGeom>
              <a:avLst/>
              <a:gdLst/>
              <a:ahLst/>
              <a:cxnLst>
                <a:cxn ang="0">
                  <a:pos x="62" y="1"/>
                </a:cxn>
                <a:cxn ang="0">
                  <a:pos x="52" y="0"/>
                </a:cxn>
                <a:cxn ang="0">
                  <a:pos x="50" y="1"/>
                </a:cxn>
                <a:cxn ang="0">
                  <a:pos x="46" y="1"/>
                </a:cxn>
                <a:cxn ang="0">
                  <a:pos x="40" y="0"/>
                </a:cxn>
                <a:cxn ang="0">
                  <a:pos x="25" y="1"/>
                </a:cxn>
                <a:cxn ang="0">
                  <a:pos x="0" y="1"/>
                </a:cxn>
              </a:cxnLst>
              <a:rect l="0" t="0" r="r" b="b"/>
              <a:pathLst>
                <a:path w="62" h="1">
                  <a:moveTo>
                    <a:pt x="62" y="1"/>
                  </a:moveTo>
                  <a:lnTo>
                    <a:pt x="52" y="0"/>
                  </a:lnTo>
                  <a:lnTo>
                    <a:pt x="50" y="1"/>
                  </a:lnTo>
                  <a:lnTo>
                    <a:pt x="46" y="1"/>
                  </a:lnTo>
                  <a:lnTo>
                    <a:pt x="40" y="0"/>
                  </a:lnTo>
                  <a:lnTo>
                    <a:pt x="25" y="1"/>
                  </a:lnTo>
                  <a:lnTo>
                    <a:pt x="0" y="1"/>
                  </a:lnTo>
                </a:path>
              </a:pathLst>
            </a:custGeom>
            <a:noFill/>
            <a:ln w="0">
              <a:solidFill>
                <a:srgbClr val="000000"/>
              </a:solidFill>
              <a:prstDash val="solid"/>
              <a:round/>
              <a:headEnd/>
              <a:tailEnd/>
            </a:ln>
          </p:spPr>
          <p:txBody>
            <a:bodyPr/>
            <a:lstStyle/>
            <a:p>
              <a:endParaRPr lang="en-GB"/>
            </a:p>
          </p:txBody>
        </p:sp>
        <p:sp>
          <p:nvSpPr>
            <p:cNvPr id="1020" name="Line 3299"/>
            <p:cNvSpPr>
              <a:spLocks noChangeShapeType="1"/>
            </p:cNvSpPr>
            <p:nvPr/>
          </p:nvSpPr>
          <p:spPr bwMode="auto">
            <a:xfrm flipH="1">
              <a:off x="2623" y="3267"/>
              <a:ext cx="4" cy="4"/>
            </a:xfrm>
            <a:prstGeom prst="line">
              <a:avLst/>
            </a:prstGeom>
            <a:noFill/>
            <a:ln w="0">
              <a:solidFill>
                <a:srgbClr val="000000"/>
              </a:solidFill>
              <a:round/>
              <a:headEnd/>
              <a:tailEnd/>
            </a:ln>
          </p:spPr>
          <p:txBody>
            <a:bodyPr/>
            <a:lstStyle/>
            <a:p>
              <a:endParaRPr lang="en-GB"/>
            </a:p>
          </p:txBody>
        </p:sp>
        <p:sp>
          <p:nvSpPr>
            <p:cNvPr id="1021" name="Freeform 3300"/>
            <p:cNvSpPr>
              <a:spLocks/>
            </p:cNvSpPr>
            <p:nvPr/>
          </p:nvSpPr>
          <p:spPr bwMode="auto">
            <a:xfrm>
              <a:off x="2200" y="3232"/>
              <a:ext cx="12" cy="15"/>
            </a:xfrm>
            <a:custGeom>
              <a:avLst/>
              <a:gdLst/>
              <a:ahLst/>
              <a:cxnLst>
                <a:cxn ang="0">
                  <a:pos x="0" y="0"/>
                </a:cxn>
                <a:cxn ang="0">
                  <a:pos x="2" y="4"/>
                </a:cxn>
                <a:cxn ang="0">
                  <a:pos x="17" y="22"/>
                </a:cxn>
                <a:cxn ang="0">
                  <a:pos x="24" y="28"/>
                </a:cxn>
              </a:cxnLst>
              <a:rect l="0" t="0" r="r" b="b"/>
              <a:pathLst>
                <a:path w="24" h="28">
                  <a:moveTo>
                    <a:pt x="0" y="0"/>
                  </a:moveTo>
                  <a:lnTo>
                    <a:pt x="2" y="4"/>
                  </a:lnTo>
                  <a:lnTo>
                    <a:pt x="17" y="22"/>
                  </a:lnTo>
                  <a:lnTo>
                    <a:pt x="24" y="28"/>
                  </a:lnTo>
                </a:path>
              </a:pathLst>
            </a:custGeom>
            <a:noFill/>
            <a:ln w="0">
              <a:solidFill>
                <a:srgbClr val="000000"/>
              </a:solidFill>
              <a:prstDash val="solid"/>
              <a:round/>
              <a:headEnd/>
              <a:tailEnd/>
            </a:ln>
          </p:spPr>
          <p:txBody>
            <a:bodyPr/>
            <a:lstStyle/>
            <a:p>
              <a:endParaRPr lang="en-GB"/>
            </a:p>
          </p:txBody>
        </p:sp>
        <p:sp>
          <p:nvSpPr>
            <p:cNvPr id="1022" name="Line 3301"/>
            <p:cNvSpPr>
              <a:spLocks noChangeShapeType="1"/>
            </p:cNvSpPr>
            <p:nvPr/>
          </p:nvSpPr>
          <p:spPr bwMode="auto">
            <a:xfrm flipH="1">
              <a:off x="2117" y="3232"/>
              <a:ext cx="1" cy="1"/>
            </a:xfrm>
            <a:prstGeom prst="line">
              <a:avLst/>
            </a:prstGeom>
            <a:noFill/>
            <a:ln w="0">
              <a:solidFill>
                <a:srgbClr val="000000"/>
              </a:solidFill>
              <a:round/>
              <a:headEnd/>
              <a:tailEnd/>
            </a:ln>
          </p:spPr>
          <p:txBody>
            <a:bodyPr/>
            <a:lstStyle/>
            <a:p>
              <a:endParaRPr lang="en-GB"/>
            </a:p>
          </p:txBody>
        </p:sp>
        <p:sp>
          <p:nvSpPr>
            <p:cNvPr id="1023" name="Line 3302"/>
            <p:cNvSpPr>
              <a:spLocks noChangeShapeType="1"/>
            </p:cNvSpPr>
            <p:nvPr/>
          </p:nvSpPr>
          <p:spPr bwMode="auto">
            <a:xfrm flipH="1">
              <a:off x="2056" y="3202"/>
              <a:ext cx="2" cy="2"/>
            </a:xfrm>
            <a:prstGeom prst="line">
              <a:avLst/>
            </a:prstGeom>
            <a:noFill/>
            <a:ln w="0">
              <a:solidFill>
                <a:srgbClr val="000000"/>
              </a:solidFill>
              <a:round/>
              <a:headEnd/>
              <a:tailEnd/>
            </a:ln>
          </p:spPr>
          <p:txBody>
            <a:bodyPr/>
            <a:lstStyle/>
            <a:p>
              <a:endParaRPr lang="en-GB"/>
            </a:p>
          </p:txBody>
        </p:sp>
        <p:sp>
          <p:nvSpPr>
            <p:cNvPr id="1024" name="Freeform 3303"/>
            <p:cNvSpPr>
              <a:spLocks/>
            </p:cNvSpPr>
            <p:nvPr/>
          </p:nvSpPr>
          <p:spPr bwMode="auto">
            <a:xfrm>
              <a:off x="2046" y="3197"/>
              <a:ext cx="10" cy="7"/>
            </a:xfrm>
            <a:custGeom>
              <a:avLst/>
              <a:gdLst/>
              <a:ahLst/>
              <a:cxnLst>
                <a:cxn ang="0">
                  <a:pos x="0" y="0"/>
                </a:cxn>
                <a:cxn ang="0">
                  <a:pos x="3" y="4"/>
                </a:cxn>
                <a:cxn ang="0">
                  <a:pos x="11" y="8"/>
                </a:cxn>
                <a:cxn ang="0">
                  <a:pos x="21" y="15"/>
                </a:cxn>
              </a:cxnLst>
              <a:rect l="0" t="0" r="r" b="b"/>
              <a:pathLst>
                <a:path w="21" h="15">
                  <a:moveTo>
                    <a:pt x="0" y="0"/>
                  </a:moveTo>
                  <a:lnTo>
                    <a:pt x="3" y="4"/>
                  </a:lnTo>
                  <a:lnTo>
                    <a:pt x="11" y="8"/>
                  </a:lnTo>
                  <a:lnTo>
                    <a:pt x="21" y="15"/>
                  </a:lnTo>
                </a:path>
              </a:pathLst>
            </a:custGeom>
            <a:noFill/>
            <a:ln w="0">
              <a:solidFill>
                <a:srgbClr val="000000"/>
              </a:solidFill>
              <a:prstDash val="solid"/>
              <a:round/>
              <a:headEnd/>
              <a:tailEnd/>
            </a:ln>
          </p:spPr>
          <p:txBody>
            <a:bodyPr/>
            <a:lstStyle/>
            <a:p>
              <a:endParaRPr lang="en-GB"/>
            </a:p>
          </p:txBody>
        </p:sp>
        <p:sp>
          <p:nvSpPr>
            <p:cNvPr id="1025" name="Line 3304"/>
            <p:cNvSpPr>
              <a:spLocks noChangeShapeType="1"/>
            </p:cNvSpPr>
            <p:nvPr/>
          </p:nvSpPr>
          <p:spPr bwMode="auto">
            <a:xfrm flipH="1">
              <a:off x="2025" y="3193"/>
              <a:ext cx="3" cy="4"/>
            </a:xfrm>
            <a:prstGeom prst="line">
              <a:avLst/>
            </a:prstGeom>
            <a:noFill/>
            <a:ln w="0">
              <a:solidFill>
                <a:srgbClr val="000000"/>
              </a:solidFill>
              <a:round/>
              <a:headEnd/>
              <a:tailEnd/>
            </a:ln>
          </p:spPr>
          <p:txBody>
            <a:bodyPr/>
            <a:lstStyle/>
            <a:p>
              <a:endParaRPr lang="en-GB"/>
            </a:p>
          </p:txBody>
        </p:sp>
        <p:sp>
          <p:nvSpPr>
            <p:cNvPr id="1026" name="Line 3305"/>
            <p:cNvSpPr>
              <a:spLocks noChangeShapeType="1"/>
            </p:cNvSpPr>
            <p:nvPr/>
          </p:nvSpPr>
          <p:spPr bwMode="auto">
            <a:xfrm>
              <a:off x="1973" y="3184"/>
              <a:ext cx="1" cy="1"/>
            </a:xfrm>
            <a:prstGeom prst="line">
              <a:avLst/>
            </a:prstGeom>
            <a:noFill/>
            <a:ln w="0">
              <a:solidFill>
                <a:srgbClr val="000000"/>
              </a:solidFill>
              <a:round/>
              <a:headEnd/>
              <a:tailEnd/>
            </a:ln>
          </p:spPr>
          <p:txBody>
            <a:bodyPr/>
            <a:lstStyle/>
            <a:p>
              <a:endParaRPr lang="en-GB"/>
            </a:p>
          </p:txBody>
        </p:sp>
        <p:sp>
          <p:nvSpPr>
            <p:cNvPr id="1027" name="Freeform 3306"/>
            <p:cNvSpPr>
              <a:spLocks/>
            </p:cNvSpPr>
            <p:nvPr/>
          </p:nvSpPr>
          <p:spPr bwMode="auto">
            <a:xfrm>
              <a:off x="1460" y="3164"/>
              <a:ext cx="60" cy="5"/>
            </a:xfrm>
            <a:custGeom>
              <a:avLst/>
              <a:gdLst/>
              <a:ahLst/>
              <a:cxnLst>
                <a:cxn ang="0">
                  <a:pos x="120" y="10"/>
                </a:cxn>
                <a:cxn ang="0">
                  <a:pos x="48" y="5"/>
                </a:cxn>
                <a:cxn ang="0">
                  <a:pos x="0" y="0"/>
                </a:cxn>
              </a:cxnLst>
              <a:rect l="0" t="0" r="r" b="b"/>
              <a:pathLst>
                <a:path w="120" h="10">
                  <a:moveTo>
                    <a:pt x="120" y="10"/>
                  </a:moveTo>
                  <a:lnTo>
                    <a:pt x="48" y="5"/>
                  </a:lnTo>
                  <a:lnTo>
                    <a:pt x="0" y="0"/>
                  </a:lnTo>
                </a:path>
              </a:pathLst>
            </a:custGeom>
            <a:noFill/>
            <a:ln w="0">
              <a:solidFill>
                <a:srgbClr val="000000"/>
              </a:solidFill>
              <a:prstDash val="solid"/>
              <a:round/>
              <a:headEnd/>
              <a:tailEnd/>
            </a:ln>
          </p:spPr>
          <p:txBody>
            <a:bodyPr/>
            <a:lstStyle/>
            <a:p>
              <a:endParaRPr lang="en-GB"/>
            </a:p>
          </p:txBody>
        </p:sp>
        <p:sp>
          <p:nvSpPr>
            <p:cNvPr id="1028" name="Line 3307"/>
            <p:cNvSpPr>
              <a:spLocks noChangeShapeType="1"/>
            </p:cNvSpPr>
            <p:nvPr/>
          </p:nvSpPr>
          <p:spPr bwMode="auto">
            <a:xfrm flipH="1" flipV="1">
              <a:off x="1445" y="3160"/>
              <a:ext cx="28" cy="1"/>
            </a:xfrm>
            <a:prstGeom prst="line">
              <a:avLst/>
            </a:prstGeom>
            <a:noFill/>
            <a:ln w="0">
              <a:solidFill>
                <a:srgbClr val="000000"/>
              </a:solidFill>
              <a:round/>
              <a:headEnd/>
              <a:tailEnd/>
            </a:ln>
          </p:spPr>
          <p:txBody>
            <a:bodyPr/>
            <a:lstStyle/>
            <a:p>
              <a:endParaRPr lang="en-GB"/>
            </a:p>
          </p:txBody>
        </p:sp>
        <p:sp>
          <p:nvSpPr>
            <p:cNvPr id="1029" name="Line 3308"/>
            <p:cNvSpPr>
              <a:spLocks noChangeShapeType="1"/>
            </p:cNvSpPr>
            <p:nvPr/>
          </p:nvSpPr>
          <p:spPr bwMode="auto">
            <a:xfrm flipH="1" flipV="1">
              <a:off x="1424" y="3153"/>
              <a:ext cx="1" cy="1"/>
            </a:xfrm>
            <a:prstGeom prst="line">
              <a:avLst/>
            </a:prstGeom>
            <a:noFill/>
            <a:ln w="0">
              <a:solidFill>
                <a:srgbClr val="000000"/>
              </a:solidFill>
              <a:round/>
              <a:headEnd/>
              <a:tailEnd/>
            </a:ln>
          </p:spPr>
          <p:txBody>
            <a:bodyPr/>
            <a:lstStyle/>
            <a:p>
              <a:endParaRPr lang="en-GB"/>
            </a:p>
          </p:txBody>
        </p:sp>
        <p:sp>
          <p:nvSpPr>
            <p:cNvPr id="1030" name="Line 3309"/>
            <p:cNvSpPr>
              <a:spLocks noChangeShapeType="1"/>
            </p:cNvSpPr>
            <p:nvPr/>
          </p:nvSpPr>
          <p:spPr bwMode="auto">
            <a:xfrm flipH="1">
              <a:off x="1332" y="3131"/>
              <a:ext cx="1" cy="1"/>
            </a:xfrm>
            <a:prstGeom prst="line">
              <a:avLst/>
            </a:prstGeom>
            <a:noFill/>
            <a:ln w="0">
              <a:solidFill>
                <a:srgbClr val="000000"/>
              </a:solidFill>
              <a:round/>
              <a:headEnd/>
              <a:tailEnd/>
            </a:ln>
          </p:spPr>
          <p:txBody>
            <a:bodyPr/>
            <a:lstStyle/>
            <a:p>
              <a:endParaRPr lang="en-GB"/>
            </a:p>
          </p:txBody>
        </p:sp>
        <p:sp>
          <p:nvSpPr>
            <p:cNvPr id="1031" name="Freeform 3310"/>
            <p:cNvSpPr>
              <a:spLocks/>
            </p:cNvSpPr>
            <p:nvPr/>
          </p:nvSpPr>
          <p:spPr bwMode="auto">
            <a:xfrm>
              <a:off x="1243" y="3118"/>
              <a:ext cx="24" cy="1"/>
            </a:xfrm>
            <a:custGeom>
              <a:avLst/>
              <a:gdLst/>
              <a:ahLst/>
              <a:cxnLst>
                <a:cxn ang="0">
                  <a:pos x="47" y="1"/>
                </a:cxn>
                <a:cxn ang="0">
                  <a:pos x="26" y="0"/>
                </a:cxn>
                <a:cxn ang="0">
                  <a:pos x="0" y="0"/>
                </a:cxn>
              </a:cxnLst>
              <a:rect l="0" t="0" r="r" b="b"/>
              <a:pathLst>
                <a:path w="47" h="1">
                  <a:moveTo>
                    <a:pt x="47" y="1"/>
                  </a:moveTo>
                  <a:lnTo>
                    <a:pt x="26" y="0"/>
                  </a:lnTo>
                  <a:lnTo>
                    <a:pt x="0" y="0"/>
                  </a:lnTo>
                </a:path>
              </a:pathLst>
            </a:custGeom>
            <a:noFill/>
            <a:ln w="0">
              <a:solidFill>
                <a:srgbClr val="000000"/>
              </a:solidFill>
              <a:prstDash val="solid"/>
              <a:round/>
              <a:headEnd/>
              <a:tailEnd/>
            </a:ln>
          </p:spPr>
          <p:txBody>
            <a:bodyPr/>
            <a:lstStyle/>
            <a:p>
              <a:endParaRPr lang="en-GB"/>
            </a:p>
          </p:txBody>
        </p:sp>
        <p:sp>
          <p:nvSpPr>
            <p:cNvPr id="1032" name="Freeform 3311"/>
            <p:cNvSpPr>
              <a:spLocks/>
            </p:cNvSpPr>
            <p:nvPr/>
          </p:nvSpPr>
          <p:spPr bwMode="auto">
            <a:xfrm>
              <a:off x="1252" y="3116"/>
              <a:ext cx="27" cy="2"/>
            </a:xfrm>
            <a:custGeom>
              <a:avLst/>
              <a:gdLst/>
              <a:ahLst/>
              <a:cxnLst>
                <a:cxn ang="0">
                  <a:pos x="0" y="0"/>
                </a:cxn>
                <a:cxn ang="0">
                  <a:pos x="9" y="0"/>
                </a:cxn>
                <a:cxn ang="0">
                  <a:pos x="53" y="3"/>
                </a:cxn>
              </a:cxnLst>
              <a:rect l="0" t="0" r="r" b="b"/>
              <a:pathLst>
                <a:path w="53" h="3">
                  <a:moveTo>
                    <a:pt x="0" y="0"/>
                  </a:moveTo>
                  <a:lnTo>
                    <a:pt x="9" y="0"/>
                  </a:lnTo>
                  <a:lnTo>
                    <a:pt x="53" y="3"/>
                  </a:lnTo>
                </a:path>
              </a:pathLst>
            </a:custGeom>
            <a:noFill/>
            <a:ln w="0">
              <a:solidFill>
                <a:srgbClr val="000000"/>
              </a:solidFill>
              <a:prstDash val="solid"/>
              <a:round/>
              <a:headEnd/>
              <a:tailEnd/>
            </a:ln>
          </p:spPr>
          <p:txBody>
            <a:bodyPr/>
            <a:lstStyle/>
            <a:p>
              <a:endParaRPr lang="en-GB"/>
            </a:p>
          </p:txBody>
        </p:sp>
        <p:sp>
          <p:nvSpPr>
            <p:cNvPr id="1033" name="Line 3312"/>
            <p:cNvSpPr>
              <a:spLocks noChangeShapeType="1"/>
            </p:cNvSpPr>
            <p:nvPr/>
          </p:nvSpPr>
          <p:spPr bwMode="auto">
            <a:xfrm flipH="1">
              <a:off x="1188" y="3111"/>
              <a:ext cx="6" cy="1"/>
            </a:xfrm>
            <a:prstGeom prst="line">
              <a:avLst/>
            </a:prstGeom>
            <a:noFill/>
            <a:ln w="0">
              <a:solidFill>
                <a:srgbClr val="000000"/>
              </a:solidFill>
              <a:round/>
              <a:headEnd/>
              <a:tailEnd/>
            </a:ln>
          </p:spPr>
          <p:txBody>
            <a:bodyPr/>
            <a:lstStyle/>
            <a:p>
              <a:endParaRPr lang="en-GB"/>
            </a:p>
          </p:txBody>
        </p:sp>
        <p:sp>
          <p:nvSpPr>
            <p:cNvPr id="1034" name="Line 3313"/>
            <p:cNvSpPr>
              <a:spLocks noChangeShapeType="1"/>
            </p:cNvSpPr>
            <p:nvPr/>
          </p:nvSpPr>
          <p:spPr bwMode="auto">
            <a:xfrm flipH="1" flipV="1">
              <a:off x="1174" y="3109"/>
              <a:ext cx="8" cy="1"/>
            </a:xfrm>
            <a:prstGeom prst="line">
              <a:avLst/>
            </a:prstGeom>
            <a:noFill/>
            <a:ln w="0">
              <a:solidFill>
                <a:srgbClr val="000000"/>
              </a:solidFill>
              <a:round/>
              <a:headEnd/>
              <a:tailEnd/>
            </a:ln>
          </p:spPr>
          <p:txBody>
            <a:bodyPr/>
            <a:lstStyle/>
            <a:p>
              <a:endParaRPr lang="en-GB"/>
            </a:p>
          </p:txBody>
        </p:sp>
        <p:sp>
          <p:nvSpPr>
            <p:cNvPr id="1035" name="Line 3314"/>
            <p:cNvSpPr>
              <a:spLocks noChangeShapeType="1"/>
            </p:cNvSpPr>
            <p:nvPr/>
          </p:nvSpPr>
          <p:spPr bwMode="auto">
            <a:xfrm flipH="1">
              <a:off x="1106" y="3105"/>
              <a:ext cx="10" cy="1"/>
            </a:xfrm>
            <a:prstGeom prst="line">
              <a:avLst/>
            </a:prstGeom>
            <a:noFill/>
            <a:ln w="0">
              <a:solidFill>
                <a:srgbClr val="000000"/>
              </a:solidFill>
              <a:round/>
              <a:headEnd/>
              <a:tailEnd/>
            </a:ln>
          </p:spPr>
          <p:txBody>
            <a:bodyPr/>
            <a:lstStyle/>
            <a:p>
              <a:endParaRPr lang="en-GB"/>
            </a:p>
          </p:txBody>
        </p:sp>
        <p:sp>
          <p:nvSpPr>
            <p:cNvPr id="1036" name="Line 3315"/>
            <p:cNvSpPr>
              <a:spLocks noChangeShapeType="1"/>
            </p:cNvSpPr>
            <p:nvPr/>
          </p:nvSpPr>
          <p:spPr bwMode="auto">
            <a:xfrm flipH="1">
              <a:off x="1106" y="3104"/>
              <a:ext cx="6" cy="1"/>
            </a:xfrm>
            <a:prstGeom prst="line">
              <a:avLst/>
            </a:prstGeom>
            <a:noFill/>
            <a:ln w="0">
              <a:solidFill>
                <a:srgbClr val="000000"/>
              </a:solidFill>
              <a:round/>
              <a:headEnd/>
              <a:tailEnd/>
            </a:ln>
          </p:spPr>
          <p:txBody>
            <a:bodyPr/>
            <a:lstStyle/>
            <a:p>
              <a:endParaRPr lang="en-GB"/>
            </a:p>
          </p:txBody>
        </p:sp>
        <p:sp>
          <p:nvSpPr>
            <p:cNvPr id="1037" name="Line 3316"/>
            <p:cNvSpPr>
              <a:spLocks noChangeShapeType="1"/>
            </p:cNvSpPr>
            <p:nvPr/>
          </p:nvSpPr>
          <p:spPr bwMode="auto">
            <a:xfrm flipH="1" flipV="1">
              <a:off x="1027" y="3102"/>
              <a:ext cx="65" cy="2"/>
            </a:xfrm>
            <a:prstGeom prst="line">
              <a:avLst/>
            </a:prstGeom>
            <a:noFill/>
            <a:ln w="0">
              <a:solidFill>
                <a:srgbClr val="000000"/>
              </a:solidFill>
              <a:round/>
              <a:headEnd/>
              <a:tailEnd/>
            </a:ln>
          </p:spPr>
          <p:txBody>
            <a:bodyPr/>
            <a:lstStyle/>
            <a:p>
              <a:endParaRPr lang="en-GB"/>
            </a:p>
          </p:txBody>
        </p:sp>
        <p:sp>
          <p:nvSpPr>
            <p:cNvPr id="1038" name="Line 3317"/>
            <p:cNvSpPr>
              <a:spLocks noChangeShapeType="1"/>
            </p:cNvSpPr>
            <p:nvPr/>
          </p:nvSpPr>
          <p:spPr bwMode="auto">
            <a:xfrm>
              <a:off x="1040" y="3105"/>
              <a:ext cx="68" cy="1"/>
            </a:xfrm>
            <a:prstGeom prst="line">
              <a:avLst/>
            </a:prstGeom>
            <a:noFill/>
            <a:ln w="0">
              <a:solidFill>
                <a:srgbClr val="000000"/>
              </a:solidFill>
              <a:round/>
              <a:headEnd/>
              <a:tailEnd/>
            </a:ln>
          </p:spPr>
          <p:txBody>
            <a:bodyPr/>
            <a:lstStyle/>
            <a:p>
              <a:endParaRPr lang="en-GB"/>
            </a:p>
          </p:txBody>
        </p:sp>
        <p:sp>
          <p:nvSpPr>
            <p:cNvPr id="1039" name="Freeform 3318"/>
            <p:cNvSpPr>
              <a:spLocks/>
            </p:cNvSpPr>
            <p:nvPr/>
          </p:nvSpPr>
          <p:spPr bwMode="auto">
            <a:xfrm>
              <a:off x="1033" y="3105"/>
              <a:ext cx="142" cy="6"/>
            </a:xfrm>
            <a:custGeom>
              <a:avLst/>
              <a:gdLst/>
              <a:ahLst/>
              <a:cxnLst>
                <a:cxn ang="0">
                  <a:pos x="0" y="0"/>
                </a:cxn>
                <a:cxn ang="0">
                  <a:pos x="140" y="3"/>
                </a:cxn>
                <a:cxn ang="0">
                  <a:pos x="202" y="5"/>
                </a:cxn>
                <a:cxn ang="0">
                  <a:pos x="284" y="13"/>
                </a:cxn>
              </a:cxnLst>
              <a:rect l="0" t="0" r="r" b="b"/>
              <a:pathLst>
                <a:path w="284" h="13">
                  <a:moveTo>
                    <a:pt x="0" y="0"/>
                  </a:moveTo>
                  <a:lnTo>
                    <a:pt x="140" y="3"/>
                  </a:lnTo>
                  <a:lnTo>
                    <a:pt x="202" y="5"/>
                  </a:lnTo>
                  <a:lnTo>
                    <a:pt x="284" y="13"/>
                  </a:lnTo>
                </a:path>
              </a:pathLst>
            </a:custGeom>
            <a:noFill/>
            <a:ln w="0">
              <a:solidFill>
                <a:srgbClr val="000000"/>
              </a:solidFill>
              <a:prstDash val="solid"/>
              <a:round/>
              <a:headEnd/>
              <a:tailEnd/>
            </a:ln>
          </p:spPr>
          <p:txBody>
            <a:bodyPr/>
            <a:lstStyle/>
            <a:p>
              <a:endParaRPr lang="en-GB"/>
            </a:p>
          </p:txBody>
        </p:sp>
        <p:sp>
          <p:nvSpPr>
            <p:cNvPr id="1040" name="Freeform 3319"/>
            <p:cNvSpPr>
              <a:spLocks/>
            </p:cNvSpPr>
            <p:nvPr/>
          </p:nvSpPr>
          <p:spPr bwMode="auto">
            <a:xfrm>
              <a:off x="1027" y="3105"/>
              <a:ext cx="204" cy="13"/>
            </a:xfrm>
            <a:custGeom>
              <a:avLst/>
              <a:gdLst/>
              <a:ahLst/>
              <a:cxnLst>
                <a:cxn ang="0">
                  <a:pos x="0" y="0"/>
                </a:cxn>
                <a:cxn ang="0">
                  <a:pos x="153" y="3"/>
                </a:cxn>
                <a:cxn ang="0">
                  <a:pos x="215" y="5"/>
                </a:cxn>
                <a:cxn ang="0">
                  <a:pos x="289" y="13"/>
                </a:cxn>
                <a:cxn ang="0">
                  <a:pos x="410" y="26"/>
                </a:cxn>
              </a:cxnLst>
              <a:rect l="0" t="0" r="r" b="b"/>
              <a:pathLst>
                <a:path w="410" h="26">
                  <a:moveTo>
                    <a:pt x="0" y="0"/>
                  </a:moveTo>
                  <a:lnTo>
                    <a:pt x="153" y="3"/>
                  </a:lnTo>
                  <a:lnTo>
                    <a:pt x="215" y="5"/>
                  </a:lnTo>
                  <a:lnTo>
                    <a:pt x="289" y="13"/>
                  </a:lnTo>
                  <a:lnTo>
                    <a:pt x="410" y="26"/>
                  </a:lnTo>
                </a:path>
              </a:pathLst>
            </a:custGeom>
            <a:noFill/>
            <a:ln w="0">
              <a:solidFill>
                <a:srgbClr val="000000"/>
              </a:solidFill>
              <a:prstDash val="solid"/>
              <a:round/>
              <a:headEnd/>
              <a:tailEnd/>
            </a:ln>
          </p:spPr>
          <p:txBody>
            <a:bodyPr/>
            <a:lstStyle/>
            <a:p>
              <a:endParaRPr lang="en-GB"/>
            </a:p>
          </p:txBody>
        </p:sp>
        <p:sp>
          <p:nvSpPr>
            <p:cNvPr id="1041" name="Freeform 3320"/>
            <p:cNvSpPr>
              <a:spLocks/>
            </p:cNvSpPr>
            <p:nvPr/>
          </p:nvSpPr>
          <p:spPr bwMode="auto">
            <a:xfrm>
              <a:off x="318" y="3104"/>
              <a:ext cx="716" cy="7"/>
            </a:xfrm>
            <a:custGeom>
              <a:avLst/>
              <a:gdLst/>
              <a:ahLst/>
              <a:cxnLst>
                <a:cxn ang="0">
                  <a:pos x="0" y="14"/>
                </a:cxn>
                <a:cxn ang="0">
                  <a:pos x="6" y="14"/>
                </a:cxn>
                <a:cxn ang="0">
                  <a:pos x="224" y="11"/>
                </a:cxn>
                <a:cxn ang="0">
                  <a:pos x="864" y="5"/>
                </a:cxn>
                <a:cxn ang="0">
                  <a:pos x="1416" y="0"/>
                </a:cxn>
                <a:cxn ang="0">
                  <a:pos x="1432" y="1"/>
                </a:cxn>
              </a:cxnLst>
              <a:rect l="0" t="0" r="r" b="b"/>
              <a:pathLst>
                <a:path w="1432" h="14">
                  <a:moveTo>
                    <a:pt x="0" y="14"/>
                  </a:moveTo>
                  <a:lnTo>
                    <a:pt x="6" y="14"/>
                  </a:lnTo>
                  <a:lnTo>
                    <a:pt x="224" y="11"/>
                  </a:lnTo>
                  <a:lnTo>
                    <a:pt x="864" y="5"/>
                  </a:lnTo>
                  <a:lnTo>
                    <a:pt x="1416" y="0"/>
                  </a:lnTo>
                  <a:lnTo>
                    <a:pt x="1432" y="1"/>
                  </a:lnTo>
                </a:path>
              </a:pathLst>
            </a:custGeom>
            <a:noFill/>
            <a:ln w="0">
              <a:solidFill>
                <a:srgbClr val="000000"/>
              </a:solidFill>
              <a:prstDash val="solid"/>
              <a:round/>
              <a:headEnd/>
              <a:tailEnd/>
            </a:ln>
          </p:spPr>
          <p:txBody>
            <a:bodyPr/>
            <a:lstStyle/>
            <a:p>
              <a:endParaRPr lang="en-GB"/>
            </a:p>
          </p:txBody>
        </p:sp>
        <p:sp>
          <p:nvSpPr>
            <p:cNvPr id="1042" name="Freeform 3321"/>
            <p:cNvSpPr>
              <a:spLocks/>
            </p:cNvSpPr>
            <p:nvPr/>
          </p:nvSpPr>
          <p:spPr bwMode="auto">
            <a:xfrm>
              <a:off x="310" y="3105"/>
              <a:ext cx="723" cy="6"/>
            </a:xfrm>
            <a:custGeom>
              <a:avLst/>
              <a:gdLst/>
              <a:ahLst/>
              <a:cxnLst>
                <a:cxn ang="0">
                  <a:pos x="0" y="13"/>
                </a:cxn>
                <a:cxn ang="0">
                  <a:pos x="21" y="13"/>
                </a:cxn>
                <a:cxn ang="0">
                  <a:pos x="239" y="10"/>
                </a:cxn>
                <a:cxn ang="0">
                  <a:pos x="879" y="5"/>
                </a:cxn>
                <a:cxn ang="0">
                  <a:pos x="1431" y="0"/>
                </a:cxn>
                <a:cxn ang="0">
                  <a:pos x="1446" y="0"/>
                </a:cxn>
              </a:cxnLst>
              <a:rect l="0" t="0" r="r" b="b"/>
              <a:pathLst>
                <a:path w="1446" h="13">
                  <a:moveTo>
                    <a:pt x="0" y="13"/>
                  </a:moveTo>
                  <a:lnTo>
                    <a:pt x="21" y="13"/>
                  </a:lnTo>
                  <a:lnTo>
                    <a:pt x="239" y="10"/>
                  </a:lnTo>
                  <a:lnTo>
                    <a:pt x="879" y="5"/>
                  </a:lnTo>
                  <a:lnTo>
                    <a:pt x="1431" y="0"/>
                  </a:lnTo>
                  <a:lnTo>
                    <a:pt x="1446" y="0"/>
                  </a:lnTo>
                </a:path>
              </a:pathLst>
            </a:custGeom>
            <a:noFill/>
            <a:ln w="0">
              <a:solidFill>
                <a:srgbClr val="000000"/>
              </a:solidFill>
              <a:prstDash val="solid"/>
              <a:round/>
              <a:headEnd/>
              <a:tailEnd/>
            </a:ln>
          </p:spPr>
          <p:txBody>
            <a:bodyPr/>
            <a:lstStyle/>
            <a:p>
              <a:endParaRPr lang="en-GB"/>
            </a:p>
          </p:txBody>
        </p:sp>
        <p:sp>
          <p:nvSpPr>
            <p:cNvPr id="1043" name="Freeform 3322"/>
            <p:cNvSpPr>
              <a:spLocks/>
            </p:cNvSpPr>
            <p:nvPr/>
          </p:nvSpPr>
          <p:spPr bwMode="auto">
            <a:xfrm>
              <a:off x="302" y="3105"/>
              <a:ext cx="725" cy="7"/>
            </a:xfrm>
            <a:custGeom>
              <a:avLst/>
              <a:gdLst/>
              <a:ahLst/>
              <a:cxnLst>
                <a:cxn ang="0">
                  <a:pos x="0" y="13"/>
                </a:cxn>
                <a:cxn ang="0">
                  <a:pos x="36" y="14"/>
                </a:cxn>
                <a:cxn ang="0">
                  <a:pos x="254" y="11"/>
                </a:cxn>
                <a:cxn ang="0">
                  <a:pos x="894" y="5"/>
                </a:cxn>
                <a:cxn ang="0">
                  <a:pos x="1446" y="0"/>
                </a:cxn>
                <a:cxn ang="0">
                  <a:pos x="1448" y="0"/>
                </a:cxn>
              </a:cxnLst>
              <a:rect l="0" t="0" r="r" b="b"/>
              <a:pathLst>
                <a:path w="1448" h="14">
                  <a:moveTo>
                    <a:pt x="0" y="13"/>
                  </a:moveTo>
                  <a:lnTo>
                    <a:pt x="36" y="14"/>
                  </a:lnTo>
                  <a:lnTo>
                    <a:pt x="254" y="11"/>
                  </a:lnTo>
                  <a:lnTo>
                    <a:pt x="894" y="5"/>
                  </a:lnTo>
                  <a:lnTo>
                    <a:pt x="1446" y="0"/>
                  </a:lnTo>
                  <a:lnTo>
                    <a:pt x="1448" y="0"/>
                  </a:lnTo>
                </a:path>
              </a:pathLst>
            </a:custGeom>
            <a:noFill/>
            <a:ln w="0">
              <a:solidFill>
                <a:srgbClr val="000000"/>
              </a:solidFill>
              <a:prstDash val="solid"/>
              <a:round/>
              <a:headEnd/>
              <a:tailEnd/>
            </a:ln>
          </p:spPr>
          <p:txBody>
            <a:bodyPr/>
            <a:lstStyle/>
            <a:p>
              <a:endParaRPr lang="en-GB"/>
            </a:p>
          </p:txBody>
        </p:sp>
        <p:sp>
          <p:nvSpPr>
            <p:cNvPr id="1044" name="Freeform 3323"/>
            <p:cNvSpPr>
              <a:spLocks/>
            </p:cNvSpPr>
            <p:nvPr/>
          </p:nvSpPr>
          <p:spPr bwMode="auto">
            <a:xfrm>
              <a:off x="300" y="3105"/>
              <a:ext cx="947" cy="14"/>
            </a:xfrm>
            <a:custGeom>
              <a:avLst/>
              <a:gdLst/>
              <a:ahLst/>
              <a:cxnLst>
                <a:cxn ang="0">
                  <a:pos x="0" y="13"/>
                </a:cxn>
                <a:cxn ang="0">
                  <a:pos x="40" y="13"/>
                </a:cxn>
                <a:cxn ang="0">
                  <a:pos x="258" y="11"/>
                </a:cxn>
                <a:cxn ang="0">
                  <a:pos x="898" y="6"/>
                </a:cxn>
                <a:cxn ang="0">
                  <a:pos x="1450" y="0"/>
                </a:cxn>
                <a:cxn ang="0">
                  <a:pos x="1605" y="3"/>
                </a:cxn>
                <a:cxn ang="0">
                  <a:pos x="1667" y="6"/>
                </a:cxn>
                <a:cxn ang="0">
                  <a:pos x="1741" y="13"/>
                </a:cxn>
                <a:cxn ang="0">
                  <a:pos x="1860" y="26"/>
                </a:cxn>
                <a:cxn ang="0">
                  <a:pos x="1862" y="26"/>
                </a:cxn>
                <a:cxn ang="0">
                  <a:pos x="1883" y="27"/>
                </a:cxn>
                <a:cxn ang="0">
                  <a:pos x="1893" y="28"/>
                </a:cxn>
              </a:cxnLst>
              <a:rect l="0" t="0" r="r" b="b"/>
              <a:pathLst>
                <a:path w="1893" h="28">
                  <a:moveTo>
                    <a:pt x="0" y="13"/>
                  </a:moveTo>
                  <a:lnTo>
                    <a:pt x="40" y="13"/>
                  </a:lnTo>
                  <a:lnTo>
                    <a:pt x="258" y="11"/>
                  </a:lnTo>
                  <a:lnTo>
                    <a:pt x="898" y="6"/>
                  </a:lnTo>
                  <a:lnTo>
                    <a:pt x="1450" y="0"/>
                  </a:lnTo>
                  <a:lnTo>
                    <a:pt x="1605" y="3"/>
                  </a:lnTo>
                  <a:lnTo>
                    <a:pt x="1667" y="6"/>
                  </a:lnTo>
                  <a:lnTo>
                    <a:pt x="1741" y="13"/>
                  </a:lnTo>
                  <a:lnTo>
                    <a:pt x="1860" y="26"/>
                  </a:lnTo>
                  <a:lnTo>
                    <a:pt x="1862" y="26"/>
                  </a:lnTo>
                  <a:lnTo>
                    <a:pt x="1883" y="27"/>
                  </a:lnTo>
                  <a:lnTo>
                    <a:pt x="1893" y="28"/>
                  </a:lnTo>
                </a:path>
              </a:pathLst>
            </a:custGeom>
            <a:noFill/>
            <a:ln w="0">
              <a:solidFill>
                <a:srgbClr val="000000"/>
              </a:solidFill>
              <a:prstDash val="solid"/>
              <a:round/>
              <a:headEnd/>
              <a:tailEnd/>
            </a:ln>
          </p:spPr>
          <p:txBody>
            <a:bodyPr/>
            <a:lstStyle/>
            <a:p>
              <a:endParaRPr lang="en-GB"/>
            </a:p>
          </p:txBody>
        </p:sp>
        <p:sp>
          <p:nvSpPr>
            <p:cNvPr id="1045" name="Line 3324"/>
            <p:cNvSpPr>
              <a:spLocks noChangeShapeType="1"/>
            </p:cNvSpPr>
            <p:nvPr/>
          </p:nvSpPr>
          <p:spPr bwMode="auto">
            <a:xfrm>
              <a:off x="300" y="3111"/>
              <a:ext cx="2" cy="1"/>
            </a:xfrm>
            <a:prstGeom prst="line">
              <a:avLst/>
            </a:prstGeom>
            <a:noFill/>
            <a:ln w="0">
              <a:solidFill>
                <a:srgbClr val="000000"/>
              </a:solidFill>
              <a:round/>
              <a:headEnd/>
              <a:tailEnd/>
            </a:ln>
          </p:spPr>
          <p:txBody>
            <a:bodyPr/>
            <a:lstStyle/>
            <a:p>
              <a:endParaRPr lang="en-GB"/>
            </a:p>
          </p:txBody>
        </p:sp>
        <p:sp>
          <p:nvSpPr>
            <p:cNvPr id="1046" name="Line 3325"/>
            <p:cNvSpPr>
              <a:spLocks noChangeShapeType="1"/>
            </p:cNvSpPr>
            <p:nvPr/>
          </p:nvSpPr>
          <p:spPr bwMode="auto">
            <a:xfrm>
              <a:off x="300" y="3110"/>
              <a:ext cx="10" cy="1"/>
            </a:xfrm>
            <a:prstGeom prst="line">
              <a:avLst/>
            </a:prstGeom>
            <a:noFill/>
            <a:ln w="0">
              <a:solidFill>
                <a:srgbClr val="000000"/>
              </a:solidFill>
              <a:round/>
              <a:headEnd/>
              <a:tailEnd/>
            </a:ln>
          </p:spPr>
          <p:txBody>
            <a:bodyPr/>
            <a:lstStyle/>
            <a:p>
              <a:endParaRPr lang="en-GB"/>
            </a:p>
          </p:txBody>
        </p:sp>
        <p:sp>
          <p:nvSpPr>
            <p:cNvPr id="1047" name="Line 3326"/>
            <p:cNvSpPr>
              <a:spLocks noChangeShapeType="1"/>
            </p:cNvSpPr>
            <p:nvPr/>
          </p:nvSpPr>
          <p:spPr bwMode="auto">
            <a:xfrm>
              <a:off x="300" y="3110"/>
              <a:ext cx="18" cy="1"/>
            </a:xfrm>
            <a:prstGeom prst="line">
              <a:avLst/>
            </a:prstGeom>
            <a:noFill/>
            <a:ln w="0">
              <a:solidFill>
                <a:srgbClr val="000000"/>
              </a:solidFill>
              <a:round/>
              <a:headEnd/>
              <a:tailEnd/>
            </a:ln>
          </p:spPr>
          <p:txBody>
            <a:bodyPr/>
            <a:lstStyle/>
            <a:p>
              <a:endParaRPr lang="en-GB"/>
            </a:p>
          </p:txBody>
        </p:sp>
        <p:sp>
          <p:nvSpPr>
            <p:cNvPr id="1048" name="Freeform 3327"/>
            <p:cNvSpPr>
              <a:spLocks/>
            </p:cNvSpPr>
            <p:nvPr/>
          </p:nvSpPr>
          <p:spPr bwMode="auto">
            <a:xfrm>
              <a:off x="300" y="3106"/>
              <a:ext cx="454" cy="4"/>
            </a:xfrm>
            <a:custGeom>
              <a:avLst/>
              <a:gdLst/>
              <a:ahLst/>
              <a:cxnLst>
                <a:cxn ang="0">
                  <a:pos x="0" y="9"/>
                </a:cxn>
                <a:cxn ang="0">
                  <a:pos x="40" y="9"/>
                </a:cxn>
                <a:cxn ang="0">
                  <a:pos x="258" y="7"/>
                </a:cxn>
                <a:cxn ang="0">
                  <a:pos x="898" y="1"/>
                </a:cxn>
                <a:cxn ang="0">
                  <a:pos x="908" y="0"/>
                </a:cxn>
              </a:cxnLst>
              <a:rect l="0" t="0" r="r" b="b"/>
              <a:pathLst>
                <a:path w="908" h="9">
                  <a:moveTo>
                    <a:pt x="0" y="9"/>
                  </a:moveTo>
                  <a:lnTo>
                    <a:pt x="40" y="9"/>
                  </a:lnTo>
                  <a:lnTo>
                    <a:pt x="258" y="7"/>
                  </a:lnTo>
                  <a:lnTo>
                    <a:pt x="898" y="1"/>
                  </a:lnTo>
                  <a:lnTo>
                    <a:pt x="908" y="0"/>
                  </a:lnTo>
                </a:path>
              </a:pathLst>
            </a:custGeom>
            <a:noFill/>
            <a:ln w="0">
              <a:solidFill>
                <a:srgbClr val="000000"/>
              </a:solidFill>
              <a:prstDash val="solid"/>
              <a:round/>
              <a:headEnd/>
              <a:tailEnd/>
            </a:ln>
          </p:spPr>
          <p:txBody>
            <a:bodyPr/>
            <a:lstStyle/>
            <a:p>
              <a:endParaRPr lang="en-GB"/>
            </a:p>
          </p:txBody>
        </p:sp>
        <p:sp>
          <p:nvSpPr>
            <p:cNvPr id="1049" name="Freeform 3328"/>
            <p:cNvSpPr>
              <a:spLocks/>
            </p:cNvSpPr>
            <p:nvPr/>
          </p:nvSpPr>
          <p:spPr bwMode="auto">
            <a:xfrm>
              <a:off x="300" y="3105"/>
              <a:ext cx="453" cy="4"/>
            </a:xfrm>
            <a:custGeom>
              <a:avLst/>
              <a:gdLst/>
              <a:ahLst/>
              <a:cxnLst>
                <a:cxn ang="0">
                  <a:pos x="0" y="8"/>
                </a:cxn>
                <a:cxn ang="0">
                  <a:pos x="40" y="9"/>
                </a:cxn>
                <a:cxn ang="0">
                  <a:pos x="258" y="5"/>
                </a:cxn>
                <a:cxn ang="0">
                  <a:pos x="898" y="0"/>
                </a:cxn>
                <a:cxn ang="0">
                  <a:pos x="905" y="0"/>
                </a:cxn>
              </a:cxnLst>
              <a:rect l="0" t="0" r="r" b="b"/>
              <a:pathLst>
                <a:path w="905" h="9">
                  <a:moveTo>
                    <a:pt x="0" y="8"/>
                  </a:moveTo>
                  <a:lnTo>
                    <a:pt x="40" y="9"/>
                  </a:lnTo>
                  <a:lnTo>
                    <a:pt x="258" y="5"/>
                  </a:lnTo>
                  <a:lnTo>
                    <a:pt x="898" y="0"/>
                  </a:lnTo>
                  <a:lnTo>
                    <a:pt x="905" y="0"/>
                  </a:lnTo>
                </a:path>
              </a:pathLst>
            </a:custGeom>
            <a:noFill/>
            <a:ln w="0">
              <a:solidFill>
                <a:srgbClr val="000000"/>
              </a:solidFill>
              <a:prstDash val="solid"/>
              <a:round/>
              <a:headEnd/>
              <a:tailEnd/>
            </a:ln>
          </p:spPr>
          <p:txBody>
            <a:bodyPr/>
            <a:lstStyle/>
            <a:p>
              <a:endParaRPr lang="en-GB"/>
            </a:p>
          </p:txBody>
        </p:sp>
        <p:sp>
          <p:nvSpPr>
            <p:cNvPr id="1050" name="Freeform 3329"/>
            <p:cNvSpPr>
              <a:spLocks/>
            </p:cNvSpPr>
            <p:nvPr/>
          </p:nvSpPr>
          <p:spPr bwMode="auto">
            <a:xfrm>
              <a:off x="2322" y="3264"/>
              <a:ext cx="123" cy="5"/>
            </a:xfrm>
            <a:custGeom>
              <a:avLst/>
              <a:gdLst/>
              <a:ahLst/>
              <a:cxnLst>
                <a:cxn ang="0">
                  <a:pos x="0" y="0"/>
                </a:cxn>
                <a:cxn ang="0">
                  <a:pos x="12" y="2"/>
                </a:cxn>
                <a:cxn ang="0">
                  <a:pos x="27" y="4"/>
                </a:cxn>
                <a:cxn ang="0">
                  <a:pos x="44" y="6"/>
                </a:cxn>
                <a:cxn ang="0">
                  <a:pos x="58" y="7"/>
                </a:cxn>
                <a:cxn ang="0">
                  <a:pos x="71" y="9"/>
                </a:cxn>
                <a:cxn ang="0">
                  <a:pos x="99" y="11"/>
                </a:cxn>
                <a:cxn ang="0">
                  <a:pos x="114" y="11"/>
                </a:cxn>
                <a:cxn ang="0">
                  <a:pos x="161" y="8"/>
                </a:cxn>
                <a:cxn ang="0">
                  <a:pos x="186" y="7"/>
                </a:cxn>
                <a:cxn ang="0">
                  <a:pos x="200" y="6"/>
                </a:cxn>
                <a:cxn ang="0">
                  <a:pos x="223" y="4"/>
                </a:cxn>
                <a:cxn ang="0">
                  <a:pos x="237" y="3"/>
                </a:cxn>
                <a:cxn ang="0">
                  <a:pos x="245" y="2"/>
                </a:cxn>
              </a:cxnLst>
              <a:rect l="0" t="0" r="r" b="b"/>
              <a:pathLst>
                <a:path w="245" h="11">
                  <a:moveTo>
                    <a:pt x="0" y="0"/>
                  </a:moveTo>
                  <a:lnTo>
                    <a:pt x="12" y="2"/>
                  </a:lnTo>
                  <a:lnTo>
                    <a:pt x="27" y="4"/>
                  </a:lnTo>
                  <a:lnTo>
                    <a:pt x="44" y="6"/>
                  </a:lnTo>
                  <a:lnTo>
                    <a:pt x="58" y="7"/>
                  </a:lnTo>
                  <a:lnTo>
                    <a:pt x="71" y="9"/>
                  </a:lnTo>
                  <a:lnTo>
                    <a:pt x="99" y="11"/>
                  </a:lnTo>
                  <a:lnTo>
                    <a:pt x="114" y="11"/>
                  </a:lnTo>
                  <a:lnTo>
                    <a:pt x="161" y="8"/>
                  </a:lnTo>
                  <a:lnTo>
                    <a:pt x="186" y="7"/>
                  </a:lnTo>
                  <a:lnTo>
                    <a:pt x="200" y="6"/>
                  </a:lnTo>
                  <a:lnTo>
                    <a:pt x="223" y="4"/>
                  </a:lnTo>
                  <a:lnTo>
                    <a:pt x="237" y="3"/>
                  </a:lnTo>
                  <a:lnTo>
                    <a:pt x="245" y="2"/>
                  </a:lnTo>
                </a:path>
              </a:pathLst>
            </a:custGeom>
            <a:noFill/>
            <a:ln w="0">
              <a:solidFill>
                <a:srgbClr val="000000"/>
              </a:solidFill>
              <a:prstDash val="solid"/>
              <a:round/>
              <a:headEnd/>
              <a:tailEnd/>
            </a:ln>
          </p:spPr>
          <p:txBody>
            <a:bodyPr/>
            <a:lstStyle/>
            <a:p>
              <a:endParaRPr lang="en-GB"/>
            </a:p>
          </p:txBody>
        </p:sp>
        <p:sp>
          <p:nvSpPr>
            <p:cNvPr id="1051" name="Freeform 3330"/>
            <p:cNvSpPr>
              <a:spLocks/>
            </p:cNvSpPr>
            <p:nvPr/>
          </p:nvSpPr>
          <p:spPr bwMode="auto">
            <a:xfrm>
              <a:off x="2445" y="3264"/>
              <a:ext cx="42" cy="1"/>
            </a:xfrm>
            <a:custGeom>
              <a:avLst/>
              <a:gdLst/>
              <a:ahLst/>
              <a:cxnLst>
                <a:cxn ang="0">
                  <a:pos x="0" y="1"/>
                </a:cxn>
                <a:cxn ang="0">
                  <a:pos x="6" y="1"/>
                </a:cxn>
                <a:cxn ang="0">
                  <a:pos x="19" y="0"/>
                </a:cxn>
                <a:cxn ang="0">
                  <a:pos x="55" y="0"/>
                </a:cxn>
                <a:cxn ang="0">
                  <a:pos x="84" y="2"/>
                </a:cxn>
              </a:cxnLst>
              <a:rect l="0" t="0" r="r" b="b"/>
              <a:pathLst>
                <a:path w="84" h="2">
                  <a:moveTo>
                    <a:pt x="0" y="1"/>
                  </a:moveTo>
                  <a:lnTo>
                    <a:pt x="6" y="1"/>
                  </a:lnTo>
                  <a:lnTo>
                    <a:pt x="19" y="0"/>
                  </a:lnTo>
                  <a:lnTo>
                    <a:pt x="55" y="0"/>
                  </a:lnTo>
                  <a:lnTo>
                    <a:pt x="84" y="2"/>
                  </a:lnTo>
                </a:path>
              </a:pathLst>
            </a:custGeom>
            <a:noFill/>
            <a:ln w="0">
              <a:solidFill>
                <a:srgbClr val="000000"/>
              </a:solidFill>
              <a:prstDash val="solid"/>
              <a:round/>
              <a:headEnd/>
              <a:tailEnd/>
            </a:ln>
          </p:spPr>
          <p:txBody>
            <a:bodyPr/>
            <a:lstStyle/>
            <a:p>
              <a:endParaRPr lang="en-GB"/>
            </a:p>
          </p:txBody>
        </p:sp>
        <p:sp>
          <p:nvSpPr>
            <p:cNvPr id="1052" name="Line 3331"/>
            <p:cNvSpPr>
              <a:spLocks noChangeShapeType="1"/>
            </p:cNvSpPr>
            <p:nvPr/>
          </p:nvSpPr>
          <p:spPr bwMode="auto">
            <a:xfrm>
              <a:off x="2199" y="3230"/>
              <a:ext cx="1" cy="2"/>
            </a:xfrm>
            <a:prstGeom prst="line">
              <a:avLst/>
            </a:prstGeom>
            <a:noFill/>
            <a:ln w="0">
              <a:solidFill>
                <a:srgbClr val="000000"/>
              </a:solidFill>
              <a:round/>
              <a:headEnd/>
              <a:tailEnd/>
            </a:ln>
          </p:spPr>
          <p:txBody>
            <a:bodyPr/>
            <a:lstStyle/>
            <a:p>
              <a:endParaRPr lang="en-GB"/>
            </a:p>
          </p:txBody>
        </p:sp>
        <p:sp>
          <p:nvSpPr>
            <p:cNvPr id="1053" name="Freeform 3332"/>
            <p:cNvSpPr>
              <a:spLocks/>
            </p:cNvSpPr>
            <p:nvPr/>
          </p:nvSpPr>
          <p:spPr bwMode="auto">
            <a:xfrm>
              <a:off x="2199" y="3230"/>
              <a:ext cx="123" cy="34"/>
            </a:xfrm>
            <a:custGeom>
              <a:avLst/>
              <a:gdLst/>
              <a:ahLst/>
              <a:cxnLst>
                <a:cxn ang="0">
                  <a:pos x="247" y="67"/>
                </a:cxn>
                <a:cxn ang="0">
                  <a:pos x="245" y="67"/>
                </a:cxn>
                <a:cxn ang="0">
                  <a:pos x="234" y="66"/>
                </a:cxn>
                <a:cxn ang="0">
                  <a:pos x="214" y="65"/>
                </a:cxn>
                <a:cxn ang="0">
                  <a:pos x="193" y="57"/>
                </a:cxn>
                <a:cxn ang="0">
                  <a:pos x="183" y="57"/>
                </a:cxn>
                <a:cxn ang="0">
                  <a:pos x="167" y="55"/>
                </a:cxn>
                <a:cxn ang="0">
                  <a:pos x="157" y="54"/>
                </a:cxn>
                <a:cxn ang="0">
                  <a:pos x="142" y="50"/>
                </a:cxn>
                <a:cxn ang="0">
                  <a:pos x="122" y="44"/>
                </a:cxn>
                <a:cxn ang="0">
                  <a:pos x="109" y="40"/>
                </a:cxn>
                <a:cxn ang="0">
                  <a:pos x="91" y="30"/>
                </a:cxn>
                <a:cxn ang="0">
                  <a:pos x="66" y="19"/>
                </a:cxn>
                <a:cxn ang="0">
                  <a:pos x="40" y="9"/>
                </a:cxn>
                <a:cxn ang="0">
                  <a:pos x="27" y="7"/>
                </a:cxn>
                <a:cxn ang="0">
                  <a:pos x="0" y="0"/>
                </a:cxn>
              </a:cxnLst>
              <a:rect l="0" t="0" r="r" b="b"/>
              <a:pathLst>
                <a:path w="247" h="67">
                  <a:moveTo>
                    <a:pt x="247" y="67"/>
                  </a:moveTo>
                  <a:lnTo>
                    <a:pt x="245" y="67"/>
                  </a:lnTo>
                  <a:lnTo>
                    <a:pt x="234" y="66"/>
                  </a:lnTo>
                  <a:lnTo>
                    <a:pt x="214" y="65"/>
                  </a:lnTo>
                  <a:lnTo>
                    <a:pt x="193" y="57"/>
                  </a:lnTo>
                  <a:lnTo>
                    <a:pt x="183" y="57"/>
                  </a:lnTo>
                  <a:lnTo>
                    <a:pt x="167" y="55"/>
                  </a:lnTo>
                  <a:lnTo>
                    <a:pt x="157" y="54"/>
                  </a:lnTo>
                  <a:lnTo>
                    <a:pt x="142" y="50"/>
                  </a:lnTo>
                  <a:lnTo>
                    <a:pt x="122" y="44"/>
                  </a:lnTo>
                  <a:lnTo>
                    <a:pt x="109" y="40"/>
                  </a:lnTo>
                  <a:lnTo>
                    <a:pt x="91" y="30"/>
                  </a:lnTo>
                  <a:lnTo>
                    <a:pt x="66" y="19"/>
                  </a:lnTo>
                  <a:lnTo>
                    <a:pt x="40" y="9"/>
                  </a:lnTo>
                  <a:lnTo>
                    <a:pt x="27" y="7"/>
                  </a:lnTo>
                  <a:lnTo>
                    <a:pt x="0" y="0"/>
                  </a:lnTo>
                </a:path>
              </a:pathLst>
            </a:custGeom>
            <a:noFill/>
            <a:ln w="0">
              <a:solidFill>
                <a:srgbClr val="000000"/>
              </a:solidFill>
              <a:prstDash val="solid"/>
              <a:round/>
              <a:headEnd/>
              <a:tailEnd/>
            </a:ln>
          </p:spPr>
          <p:txBody>
            <a:bodyPr/>
            <a:lstStyle/>
            <a:p>
              <a:endParaRPr lang="en-GB"/>
            </a:p>
          </p:txBody>
        </p:sp>
        <p:sp>
          <p:nvSpPr>
            <p:cNvPr id="1054" name="Line 3333"/>
            <p:cNvSpPr>
              <a:spLocks noChangeShapeType="1"/>
            </p:cNvSpPr>
            <p:nvPr/>
          </p:nvSpPr>
          <p:spPr bwMode="auto">
            <a:xfrm flipH="1">
              <a:off x="2622" y="3271"/>
              <a:ext cx="1" cy="2"/>
            </a:xfrm>
            <a:prstGeom prst="line">
              <a:avLst/>
            </a:prstGeom>
            <a:noFill/>
            <a:ln w="0">
              <a:solidFill>
                <a:srgbClr val="000000"/>
              </a:solidFill>
              <a:round/>
              <a:headEnd/>
              <a:tailEnd/>
            </a:ln>
          </p:spPr>
          <p:txBody>
            <a:bodyPr/>
            <a:lstStyle/>
            <a:p>
              <a:endParaRPr lang="en-GB"/>
            </a:p>
          </p:txBody>
        </p:sp>
        <p:sp>
          <p:nvSpPr>
            <p:cNvPr id="1055" name="Line 3334"/>
            <p:cNvSpPr>
              <a:spLocks noChangeShapeType="1"/>
            </p:cNvSpPr>
            <p:nvPr/>
          </p:nvSpPr>
          <p:spPr bwMode="auto">
            <a:xfrm>
              <a:off x="2487" y="3265"/>
              <a:ext cx="12" cy="1"/>
            </a:xfrm>
            <a:prstGeom prst="line">
              <a:avLst/>
            </a:prstGeom>
            <a:noFill/>
            <a:ln w="0">
              <a:solidFill>
                <a:srgbClr val="000000"/>
              </a:solidFill>
              <a:round/>
              <a:headEnd/>
              <a:tailEnd/>
            </a:ln>
          </p:spPr>
          <p:txBody>
            <a:bodyPr/>
            <a:lstStyle/>
            <a:p>
              <a:endParaRPr lang="en-GB"/>
            </a:p>
          </p:txBody>
        </p:sp>
        <p:sp>
          <p:nvSpPr>
            <p:cNvPr id="1056" name="Line 3335"/>
            <p:cNvSpPr>
              <a:spLocks noChangeShapeType="1"/>
            </p:cNvSpPr>
            <p:nvPr/>
          </p:nvSpPr>
          <p:spPr bwMode="auto">
            <a:xfrm flipH="1">
              <a:off x="1971" y="3185"/>
              <a:ext cx="1" cy="2"/>
            </a:xfrm>
            <a:prstGeom prst="line">
              <a:avLst/>
            </a:prstGeom>
            <a:noFill/>
            <a:ln w="0">
              <a:solidFill>
                <a:srgbClr val="000000"/>
              </a:solidFill>
              <a:round/>
              <a:headEnd/>
              <a:tailEnd/>
            </a:ln>
          </p:spPr>
          <p:txBody>
            <a:bodyPr/>
            <a:lstStyle/>
            <a:p>
              <a:endParaRPr lang="en-GB"/>
            </a:p>
          </p:txBody>
        </p:sp>
        <p:sp>
          <p:nvSpPr>
            <p:cNvPr id="1057" name="Freeform 3336"/>
            <p:cNvSpPr>
              <a:spLocks/>
            </p:cNvSpPr>
            <p:nvPr/>
          </p:nvSpPr>
          <p:spPr bwMode="auto">
            <a:xfrm>
              <a:off x="2020" y="3197"/>
              <a:ext cx="5" cy="7"/>
            </a:xfrm>
            <a:custGeom>
              <a:avLst/>
              <a:gdLst/>
              <a:ahLst/>
              <a:cxnLst>
                <a:cxn ang="0">
                  <a:pos x="11" y="0"/>
                </a:cxn>
                <a:cxn ang="0">
                  <a:pos x="10" y="2"/>
                </a:cxn>
                <a:cxn ang="0">
                  <a:pos x="5" y="8"/>
                </a:cxn>
                <a:cxn ang="0">
                  <a:pos x="1" y="13"/>
                </a:cxn>
                <a:cxn ang="0">
                  <a:pos x="0" y="14"/>
                </a:cxn>
                <a:cxn ang="0">
                  <a:pos x="0" y="14"/>
                </a:cxn>
              </a:cxnLst>
              <a:rect l="0" t="0" r="r" b="b"/>
              <a:pathLst>
                <a:path w="11" h="14">
                  <a:moveTo>
                    <a:pt x="11" y="0"/>
                  </a:moveTo>
                  <a:lnTo>
                    <a:pt x="10" y="2"/>
                  </a:lnTo>
                  <a:lnTo>
                    <a:pt x="5" y="8"/>
                  </a:lnTo>
                  <a:lnTo>
                    <a:pt x="1" y="13"/>
                  </a:lnTo>
                  <a:lnTo>
                    <a:pt x="0" y="14"/>
                  </a:lnTo>
                  <a:lnTo>
                    <a:pt x="0" y="14"/>
                  </a:lnTo>
                </a:path>
              </a:pathLst>
            </a:custGeom>
            <a:noFill/>
            <a:ln w="0">
              <a:solidFill>
                <a:srgbClr val="000000"/>
              </a:solidFill>
              <a:prstDash val="solid"/>
              <a:round/>
              <a:headEnd/>
              <a:tailEnd/>
            </a:ln>
          </p:spPr>
          <p:txBody>
            <a:bodyPr/>
            <a:lstStyle/>
            <a:p>
              <a:endParaRPr lang="en-GB"/>
            </a:p>
          </p:txBody>
        </p:sp>
        <p:sp>
          <p:nvSpPr>
            <p:cNvPr id="1058" name="Line 3337"/>
            <p:cNvSpPr>
              <a:spLocks noChangeShapeType="1"/>
            </p:cNvSpPr>
            <p:nvPr/>
          </p:nvSpPr>
          <p:spPr bwMode="auto">
            <a:xfrm flipH="1">
              <a:off x="2050" y="3212"/>
              <a:ext cx="1" cy="1"/>
            </a:xfrm>
            <a:prstGeom prst="line">
              <a:avLst/>
            </a:prstGeom>
            <a:noFill/>
            <a:ln w="0">
              <a:solidFill>
                <a:srgbClr val="000000"/>
              </a:solidFill>
              <a:round/>
              <a:headEnd/>
              <a:tailEnd/>
            </a:ln>
          </p:spPr>
          <p:txBody>
            <a:bodyPr/>
            <a:lstStyle/>
            <a:p>
              <a:endParaRPr lang="en-GB"/>
            </a:p>
          </p:txBody>
        </p:sp>
        <p:sp>
          <p:nvSpPr>
            <p:cNvPr id="1059" name="Line 3338"/>
            <p:cNvSpPr>
              <a:spLocks noChangeShapeType="1"/>
            </p:cNvSpPr>
            <p:nvPr/>
          </p:nvSpPr>
          <p:spPr bwMode="auto">
            <a:xfrm flipV="1">
              <a:off x="3397" y="3189"/>
              <a:ext cx="3" cy="2"/>
            </a:xfrm>
            <a:prstGeom prst="line">
              <a:avLst/>
            </a:prstGeom>
            <a:noFill/>
            <a:ln w="0">
              <a:solidFill>
                <a:srgbClr val="000000"/>
              </a:solidFill>
              <a:round/>
              <a:headEnd/>
              <a:tailEnd/>
            </a:ln>
          </p:spPr>
          <p:txBody>
            <a:bodyPr/>
            <a:lstStyle/>
            <a:p>
              <a:endParaRPr lang="en-GB"/>
            </a:p>
          </p:txBody>
        </p:sp>
        <p:sp>
          <p:nvSpPr>
            <p:cNvPr id="1060" name="Freeform 3339"/>
            <p:cNvSpPr>
              <a:spLocks/>
            </p:cNvSpPr>
            <p:nvPr/>
          </p:nvSpPr>
          <p:spPr bwMode="auto">
            <a:xfrm>
              <a:off x="3397" y="3191"/>
              <a:ext cx="91" cy="9"/>
            </a:xfrm>
            <a:custGeom>
              <a:avLst/>
              <a:gdLst/>
              <a:ahLst/>
              <a:cxnLst>
                <a:cxn ang="0">
                  <a:pos x="182" y="19"/>
                </a:cxn>
                <a:cxn ang="0">
                  <a:pos x="174" y="18"/>
                </a:cxn>
                <a:cxn ang="0">
                  <a:pos x="154" y="15"/>
                </a:cxn>
                <a:cxn ang="0">
                  <a:pos x="133" y="11"/>
                </a:cxn>
                <a:cxn ang="0">
                  <a:pos x="113" y="5"/>
                </a:cxn>
                <a:cxn ang="0">
                  <a:pos x="111" y="5"/>
                </a:cxn>
                <a:cxn ang="0">
                  <a:pos x="89" y="10"/>
                </a:cxn>
                <a:cxn ang="0">
                  <a:pos x="80" y="10"/>
                </a:cxn>
                <a:cxn ang="0">
                  <a:pos x="68" y="9"/>
                </a:cxn>
                <a:cxn ang="0">
                  <a:pos x="62" y="8"/>
                </a:cxn>
                <a:cxn ang="0">
                  <a:pos x="24" y="2"/>
                </a:cxn>
                <a:cxn ang="0">
                  <a:pos x="0" y="0"/>
                </a:cxn>
              </a:cxnLst>
              <a:rect l="0" t="0" r="r" b="b"/>
              <a:pathLst>
                <a:path w="182" h="19">
                  <a:moveTo>
                    <a:pt x="182" y="19"/>
                  </a:moveTo>
                  <a:lnTo>
                    <a:pt x="174" y="18"/>
                  </a:lnTo>
                  <a:lnTo>
                    <a:pt x="154" y="15"/>
                  </a:lnTo>
                  <a:lnTo>
                    <a:pt x="133" y="11"/>
                  </a:lnTo>
                  <a:lnTo>
                    <a:pt x="113" y="5"/>
                  </a:lnTo>
                  <a:lnTo>
                    <a:pt x="111" y="5"/>
                  </a:lnTo>
                  <a:lnTo>
                    <a:pt x="89" y="10"/>
                  </a:lnTo>
                  <a:lnTo>
                    <a:pt x="80" y="10"/>
                  </a:lnTo>
                  <a:lnTo>
                    <a:pt x="68" y="9"/>
                  </a:lnTo>
                  <a:lnTo>
                    <a:pt x="62" y="8"/>
                  </a:lnTo>
                  <a:lnTo>
                    <a:pt x="24" y="2"/>
                  </a:lnTo>
                  <a:lnTo>
                    <a:pt x="0" y="0"/>
                  </a:lnTo>
                </a:path>
              </a:pathLst>
            </a:custGeom>
            <a:noFill/>
            <a:ln w="0">
              <a:solidFill>
                <a:srgbClr val="000000"/>
              </a:solidFill>
              <a:prstDash val="solid"/>
              <a:round/>
              <a:headEnd/>
              <a:tailEnd/>
            </a:ln>
          </p:spPr>
          <p:txBody>
            <a:bodyPr/>
            <a:lstStyle/>
            <a:p>
              <a:endParaRPr lang="en-GB"/>
            </a:p>
          </p:txBody>
        </p:sp>
        <p:sp>
          <p:nvSpPr>
            <p:cNvPr id="1061" name="Freeform 3340"/>
            <p:cNvSpPr>
              <a:spLocks/>
            </p:cNvSpPr>
            <p:nvPr/>
          </p:nvSpPr>
          <p:spPr bwMode="auto">
            <a:xfrm>
              <a:off x="3681" y="3245"/>
              <a:ext cx="10" cy="4"/>
            </a:xfrm>
            <a:custGeom>
              <a:avLst/>
              <a:gdLst/>
              <a:ahLst/>
              <a:cxnLst>
                <a:cxn ang="0">
                  <a:pos x="20" y="0"/>
                </a:cxn>
                <a:cxn ang="0">
                  <a:pos x="8" y="4"/>
                </a:cxn>
                <a:cxn ang="0">
                  <a:pos x="0" y="7"/>
                </a:cxn>
              </a:cxnLst>
              <a:rect l="0" t="0" r="r" b="b"/>
              <a:pathLst>
                <a:path w="20" h="7">
                  <a:moveTo>
                    <a:pt x="20" y="0"/>
                  </a:moveTo>
                  <a:lnTo>
                    <a:pt x="8" y="4"/>
                  </a:lnTo>
                  <a:lnTo>
                    <a:pt x="0" y="7"/>
                  </a:lnTo>
                </a:path>
              </a:pathLst>
            </a:custGeom>
            <a:noFill/>
            <a:ln w="0">
              <a:solidFill>
                <a:srgbClr val="000000"/>
              </a:solidFill>
              <a:prstDash val="solid"/>
              <a:round/>
              <a:headEnd/>
              <a:tailEnd/>
            </a:ln>
          </p:spPr>
          <p:txBody>
            <a:bodyPr/>
            <a:lstStyle/>
            <a:p>
              <a:endParaRPr lang="en-GB"/>
            </a:p>
          </p:txBody>
        </p:sp>
        <p:sp>
          <p:nvSpPr>
            <p:cNvPr id="1062" name="Freeform 3341"/>
            <p:cNvSpPr>
              <a:spLocks/>
            </p:cNvSpPr>
            <p:nvPr/>
          </p:nvSpPr>
          <p:spPr bwMode="auto">
            <a:xfrm>
              <a:off x="3488" y="3200"/>
              <a:ext cx="203" cy="45"/>
            </a:xfrm>
            <a:custGeom>
              <a:avLst/>
              <a:gdLst/>
              <a:ahLst/>
              <a:cxnLst>
                <a:cxn ang="0">
                  <a:pos x="0" y="0"/>
                </a:cxn>
                <a:cxn ang="0">
                  <a:pos x="6" y="1"/>
                </a:cxn>
                <a:cxn ang="0">
                  <a:pos x="24" y="0"/>
                </a:cxn>
                <a:cxn ang="0">
                  <a:pos x="47" y="6"/>
                </a:cxn>
                <a:cxn ang="0">
                  <a:pos x="67" y="11"/>
                </a:cxn>
                <a:cxn ang="0">
                  <a:pos x="87" y="18"/>
                </a:cxn>
                <a:cxn ang="0">
                  <a:pos x="106" y="27"/>
                </a:cxn>
                <a:cxn ang="0">
                  <a:pos x="110" y="27"/>
                </a:cxn>
                <a:cxn ang="0">
                  <a:pos x="121" y="30"/>
                </a:cxn>
                <a:cxn ang="0">
                  <a:pos x="147" y="36"/>
                </a:cxn>
                <a:cxn ang="0">
                  <a:pos x="164" y="40"/>
                </a:cxn>
                <a:cxn ang="0">
                  <a:pos x="187" y="41"/>
                </a:cxn>
                <a:cxn ang="0">
                  <a:pos x="210" y="48"/>
                </a:cxn>
                <a:cxn ang="0">
                  <a:pos x="237" y="54"/>
                </a:cxn>
                <a:cxn ang="0">
                  <a:pos x="265" y="62"/>
                </a:cxn>
                <a:cxn ang="0">
                  <a:pos x="287" y="66"/>
                </a:cxn>
                <a:cxn ang="0">
                  <a:pos x="307" y="70"/>
                </a:cxn>
                <a:cxn ang="0">
                  <a:pos x="334" y="76"/>
                </a:cxn>
                <a:cxn ang="0">
                  <a:pos x="357" y="80"/>
                </a:cxn>
                <a:cxn ang="0">
                  <a:pos x="384" y="87"/>
                </a:cxn>
                <a:cxn ang="0">
                  <a:pos x="406" y="90"/>
                </a:cxn>
              </a:cxnLst>
              <a:rect l="0" t="0" r="r" b="b"/>
              <a:pathLst>
                <a:path w="406" h="90">
                  <a:moveTo>
                    <a:pt x="0" y="0"/>
                  </a:moveTo>
                  <a:lnTo>
                    <a:pt x="6" y="1"/>
                  </a:lnTo>
                  <a:lnTo>
                    <a:pt x="24" y="0"/>
                  </a:lnTo>
                  <a:lnTo>
                    <a:pt x="47" y="6"/>
                  </a:lnTo>
                  <a:lnTo>
                    <a:pt x="67" y="11"/>
                  </a:lnTo>
                  <a:lnTo>
                    <a:pt x="87" y="18"/>
                  </a:lnTo>
                  <a:lnTo>
                    <a:pt x="106" y="27"/>
                  </a:lnTo>
                  <a:lnTo>
                    <a:pt x="110" y="27"/>
                  </a:lnTo>
                  <a:lnTo>
                    <a:pt x="121" y="30"/>
                  </a:lnTo>
                  <a:lnTo>
                    <a:pt x="147" y="36"/>
                  </a:lnTo>
                  <a:lnTo>
                    <a:pt x="164" y="40"/>
                  </a:lnTo>
                  <a:lnTo>
                    <a:pt x="187" y="41"/>
                  </a:lnTo>
                  <a:lnTo>
                    <a:pt x="210" y="48"/>
                  </a:lnTo>
                  <a:lnTo>
                    <a:pt x="237" y="54"/>
                  </a:lnTo>
                  <a:lnTo>
                    <a:pt x="265" y="62"/>
                  </a:lnTo>
                  <a:lnTo>
                    <a:pt x="287" y="66"/>
                  </a:lnTo>
                  <a:lnTo>
                    <a:pt x="307" y="70"/>
                  </a:lnTo>
                  <a:lnTo>
                    <a:pt x="334" y="76"/>
                  </a:lnTo>
                  <a:lnTo>
                    <a:pt x="357" y="80"/>
                  </a:lnTo>
                  <a:lnTo>
                    <a:pt x="384" y="87"/>
                  </a:lnTo>
                  <a:lnTo>
                    <a:pt x="406" y="90"/>
                  </a:lnTo>
                </a:path>
              </a:pathLst>
            </a:custGeom>
            <a:noFill/>
            <a:ln w="0">
              <a:solidFill>
                <a:srgbClr val="000000"/>
              </a:solidFill>
              <a:prstDash val="solid"/>
              <a:round/>
              <a:headEnd/>
              <a:tailEnd/>
            </a:ln>
          </p:spPr>
          <p:txBody>
            <a:bodyPr/>
            <a:lstStyle/>
            <a:p>
              <a:endParaRPr lang="en-GB"/>
            </a:p>
          </p:txBody>
        </p:sp>
        <p:sp>
          <p:nvSpPr>
            <p:cNvPr id="1063" name="Freeform 3342"/>
            <p:cNvSpPr>
              <a:spLocks/>
            </p:cNvSpPr>
            <p:nvPr/>
          </p:nvSpPr>
          <p:spPr bwMode="auto">
            <a:xfrm>
              <a:off x="2128" y="3209"/>
              <a:ext cx="8" cy="10"/>
            </a:xfrm>
            <a:custGeom>
              <a:avLst/>
              <a:gdLst/>
              <a:ahLst/>
              <a:cxnLst>
                <a:cxn ang="0">
                  <a:pos x="15" y="0"/>
                </a:cxn>
                <a:cxn ang="0">
                  <a:pos x="8" y="9"/>
                </a:cxn>
                <a:cxn ang="0">
                  <a:pos x="1" y="19"/>
                </a:cxn>
                <a:cxn ang="0">
                  <a:pos x="0" y="20"/>
                </a:cxn>
              </a:cxnLst>
              <a:rect l="0" t="0" r="r" b="b"/>
              <a:pathLst>
                <a:path w="15" h="20">
                  <a:moveTo>
                    <a:pt x="15" y="0"/>
                  </a:moveTo>
                  <a:lnTo>
                    <a:pt x="8" y="9"/>
                  </a:lnTo>
                  <a:lnTo>
                    <a:pt x="1" y="19"/>
                  </a:lnTo>
                  <a:lnTo>
                    <a:pt x="0" y="20"/>
                  </a:lnTo>
                </a:path>
              </a:pathLst>
            </a:custGeom>
            <a:noFill/>
            <a:ln w="0">
              <a:solidFill>
                <a:srgbClr val="000000"/>
              </a:solidFill>
              <a:prstDash val="solid"/>
              <a:round/>
              <a:headEnd/>
              <a:tailEnd/>
            </a:ln>
          </p:spPr>
          <p:txBody>
            <a:bodyPr/>
            <a:lstStyle/>
            <a:p>
              <a:endParaRPr lang="en-GB"/>
            </a:p>
          </p:txBody>
        </p:sp>
        <p:sp>
          <p:nvSpPr>
            <p:cNvPr id="1064" name="Line 3343"/>
            <p:cNvSpPr>
              <a:spLocks noChangeShapeType="1"/>
            </p:cNvSpPr>
            <p:nvPr/>
          </p:nvSpPr>
          <p:spPr bwMode="auto">
            <a:xfrm>
              <a:off x="2136" y="3209"/>
              <a:ext cx="1" cy="1"/>
            </a:xfrm>
            <a:prstGeom prst="line">
              <a:avLst/>
            </a:prstGeom>
            <a:noFill/>
            <a:ln w="0">
              <a:solidFill>
                <a:srgbClr val="000000"/>
              </a:solidFill>
              <a:round/>
              <a:headEnd/>
              <a:tailEnd/>
            </a:ln>
          </p:spPr>
          <p:txBody>
            <a:bodyPr/>
            <a:lstStyle/>
            <a:p>
              <a:endParaRPr lang="en-GB"/>
            </a:p>
          </p:txBody>
        </p:sp>
        <p:sp>
          <p:nvSpPr>
            <p:cNvPr id="1065" name="Freeform 3344"/>
            <p:cNvSpPr>
              <a:spLocks/>
            </p:cNvSpPr>
            <p:nvPr/>
          </p:nvSpPr>
          <p:spPr bwMode="auto">
            <a:xfrm>
              <a:off x="2183" y="3203"/>
              <a:ext cx="7" cy="13"/>
            </a:xfrm>
            <a:custGeom>
              <a:avLst/>
              <a:gdLst/>
              <a:ahLst/>
              <a:cxnLst>
                <a:cxn ang="0">
                  <a:pos x="0" y="0"/>
                </a:cxn>
                <a:cxn ang="0">
                  <a:pos x="7" y="13"/>
                </a:cxn>
                <a:cxn ang="0">
                  <a:pos x="11" y="20"/>
                </a:cxn>
                <a:cxn ang="0">
                  <a:pos x="14" y="25"/>
                </a:cxn>
              </a:cxnLst>
              <a:rect l="0" t="0" r="r" b="b"/>
              <a:pathLst>
                <a:path w="14" h="25">
                  <a:moveTo>
                    <a:pt x="0" y="0"/>
                  </a:moveTo>
                  <a:lnTo>
                    <a:pt x="7" y="13"/>
                  </a:lnTo>
                  <a:lnTo>
                    <a:pt x="11" y="20"/>
                  </a:lnTo>
                  <a:lnTo>
                    <a:pt x="14" y="25"/>
                  </a:lnTo>
                </a:path>
              </a:pathLst>
            </a:custGeom>
            <a:noFill/>
            <a:ln w="0">
              <a:solidFill>
                <a:srgbClr val="000000"/>
              </a:solidFill>
              <a:prstDash val="solid"/>
              <a:round/>
              <a:headEnd/>
              <a:tailEnd/>
            </a:ln>
          </p:spPr>
          <p:txBody>
            <a:bodyPr/>
            <a:lstStyle/>
            <a:p>
              <a:endParaRPr lang="en-GB"/>
            </a:p>
          </p:txBody>
        </p:sp>
        <p:sp>
          <p:nvSpPr>
            <p:cNvPr id="1066" name="Freeform 3345"/>
            <p:cNvSpPr>
              <a:spLocks/>
            </p:cNvSpPr>
            <p:nvPr/>
          </p:nvSpPr>
          <p:spPr bwMode="auto">
            <a:xfrm>
              <a:off x="2136" y="3203"/>
              <a:ext cx="47" cy="6"/>
            </a:xfrm>
            <a:custGeom>
              <a:avLst/>
              <a:gdLst/>
              <a:ahLst/>
              <a:cxnLst>
                <a:cxn ang="0">
                  <a:pos x="0" y="11"/>
                </a:cxn>
                <a:cxn ang="0">
                  <a:pos x="15" y="9"/>
                </a:cxn>
                <a:cxn ang="0">
                  <a:pos x="51" y="1"/>
                </a:cxn>
                <a:cxn ang="0">
                  <a:pos x="54" y="0"/>
                </a:cxn>
                <a:cxn ang="0">
                  <a:pos x="84" y="0"/>
                </a:cxn>
                <a:cxn ang="0">
                  <a:pos x="93" y="0"/>
                </a:cxn>
              </a:cxnLst>
              <a:rect l="0" t="0" r="r" b="b"/>
              <a:pathLst>
                <a:path w="93" h="11">
                  <a:moveTo>
                    <a:pt x="0" y="11"/>
                  </a:moveTo>
                  <a:lnTo>
                    <a:pt x="15" y="9"/>
                  </a:lnTo>
                  <a:lnTo>
                    <a:pt x="51" y="1"/>
                  </a:lnTo>
                  <a:lnTo>
                    <a:pt x="54" y="0"/>
                  </a:lnTo>
                  <a:lnTo>
                    <a:pt x="84" y="0"/>
                  </a:lnTo>
                  <a:lnTo>
                    <a:pt x="93" y="0"/>
                  </a:lnTo>
                </a:path>
              </a:pathLst>
            </a:custGeom>
            <a:noFill/>
            <a:ln w="0">
              <a:solidFill>
                <a:srgbClr val="000000"/>
              </a:solidFill>
              <a:prstDash val="solid"/>
              <a:round/>
              <a:headEnd/>
              <a:tailEnd/>
            </a:ln>
          </p:spPr>
          <p:txBody>
            <a:bodyPr/>
            <a:lstStyle/>
            <a:p>
              <a:endParaRPr lang="en-GB"/>
            </a:p>
          </p:txBody>
        </p:sp>
        <p:sp>
          <p:nvSpPr>
            <p:cNvPr id="1067" name="Freeform 3346"/>
            <p:cNvSpPr>
              <a:spLocks/>
            </p:cNvSpPr>
            <p:nvPr/>
          </p:nvSpPr>
          <p:spPr bwMode="auto">
            <a:xfrm>
              <a:off x="2633" y="3257"/>
              <a:ext cx="3" cy="3"/>
            </a:xfrm>
            <a:custGeom>
              <a:avLst/>
              <a:gdLst/>
              <a:ahLst/>
              <a:cxnLst>
                <a:cxn ang="0">
                  <a:pos x="6" y="0"/>
                </a:cxn>
                <a:cxn ang="0">
                  <a:pos x="5" y="0"/>
                </a:cxn>
                <a:cxn ang="0">
                  <a:pos x="0" y="6"/>
                </a:cxn>
              </a:cxnLst>
              <a:rect l="0" t="0" r="r" b="b"/>
              <a:pathLst>
                <a:path w="6" h="6">
                  <a:moveTo>
                    <a:pt x="6" y="0"/>
                  </a:moveTo>
                  <a:lnTo>
                    <a:pt x="5" y="0"/>
                  </a:lnTo>
                  <a:lnTo>
                    <a:pt x="0" y="6"/>
                  </a:lnTo>
                </a:path>
              </a:pathLst>
            </a:custGeom>
            <a:noFill/>
            <a:ln w="0">
              <a:solidFill>
                <a:srgbClr val="000000"/>
              </a:solidFill>
              <a:prstDash val="solid"/>
              <a:round/>
              <a:headEnd/>
              <a:tailEnd/>
            </a:ln>
          </p:spPr>
          <p:txBody>
            <a:bodyPr/>
            <a:lstStyle/>
            <a:p>
              <a:endParaRPr lang="en-GB"/>
            </a:p>
          </p:txBody>
        </p:sp>
        <p:sp>
          <p:nvSpPr>
            <p:cNvPr id="1068" name="Line 3347"/>
            <p:cNvSpPr>
              <a:spLocks noChangeShapeType="1"/>
            </p:cNvSpPr>
            <p:nvPr/>
          </p:nvSpPr>
          <p:spPr bwMode="auto">
            <a:xfrm flipH="1">
              <a:off x="2120" y="3228"/>
              <a:ext cx="1" cy="1"/>
            </a:xfrm>
            <a:prstGeom prst="line">
              <a:avLst/>
            </a:prstGeom>
            <a:noFill/>
            <a:ln w="0">
              <a:solidFill>
                <a:srgbClr val="000000"/>
              </a:solidFill>
              <a:round/>
              <a:headEnd/>
              <a:tailEnd/>
            </a:ln>
          </p:spPr>
          <p:txBody>
            <a:bodyPr/>
            <a:lstStyle/>
            <a:p>
              <a:endParaRPr lang="en-GB"/>
            </a:p>
          </p:txBody>
        </p:sp>
        <p:sp>
          <p:nvSpPr>
            <p:cNvPr id="1069" name="Freeform 3348"/>
            <p:cNvSpPr>
              <a:spLocks/>
            </p:cNvSpPr>
            <p:nvPr/>
          </p:nvSpPr>
          <p:spPr bwMode="auto">
            <a:xfrm>
              <a:off x="2722" y="3277"/>
              <a:ext cx="24" cy="16"/>
            </a:xfrm>
            <a:custGeom>
              <a:avLst/>
              <a:gdLst/>
              <a:ahLst/>
              <a:cxnLst>
                <a:cxn ang="0">
                  <a:pos x="46" y="0"/>
                </a:cxn>
                <a:cxn ang="0">
                  <a:pos x="20" y="18"/>
                </a:cxn>
                <a:cxn ang="0">
                  <a:pos x="0" y="32"/>
                </a:cxn>
              </a:cxnLst>
              <a:rect l="0" t="0" r="r" b="b"/>
              <a:pathLst>
                <a:path w="46" h="32">
                  <a:moveTo>
                    <a:pt x="46" y="0"/>
                  </a:moveTo>
                  <a:lnTo>
                    <a:pt x="20" y="18"/>
                  </a:lnTo>
                  <a:lnTo>
                    <a:pt x="0" y="32"/>
                  </a:lnTo>
                </a:path>
              </a:pathLst>
            </a:custGeom>
            <a:noFill/>
            <a:ln w="0">
              <a:solidFill>
                <a:srgbClr val="000000"/>
              </a:solidFill>
              <a:prstDash val="solid"/>
              <a:round/>
              <a:headEnd/>
              <a:tailEnd/>
            </a:ln>
          </p:spPr>
          <p:txBody>
            <a:bodyPr/>
            <a:lstStyle/>
            <a:p>
              <a:endParaRPr lang="en-GB"/>
            </a:p>
          </p:txBody>
        </p:sp>
        <p:sp>
          <p:nvSpPr>
            <p:cNvPr id="1070" name="Freeform 3349"/>
            <p:cNvSpPr>
              <a:spLocks/>
            </p:cNvSpPr>
            <p:nvPr/>
          </p:nvSpPr>
          <p:spPr bwMode="auto">
            <a:xfrm>
              <a:off x="2629" y="3260"/>
              <a:ext cx="4" cy="5"/>
            </a:xfrm>
            <a:custGeom>
              <a:avLst/>
              <a:gdLst/>
              <a:ahLst/>
              <a:cxnLst>
                <a:cxn ang="0">
                  <a:pos x="9" y="0"/>
                </a:cxn>
                <a:cxn ang="0">
                  <a:pos x="0" y="11"/>
                </a:cxn>
                <a:cxn ang="0">
                  <a:pos x="0" y="11"/>
                </a:cxn>
              </a:cxnLst>
              <a:rect l="0" t="0" r="r" b="b"/>
              <a:pathLst>
                <a:path w="9" h="11">
                  <a:moveTo>
                    <a:pt x="9" y="0"/>
                  </a:moveTo>
                  <a:lnTo>
                    <a:pt x="0" y="11"/>
                  </a:lnTo>
                  <a:lnTo>
                    <a:pt x="0" y="11"/>
                  </a:lnTo>
                </a:path>
              </a:pathLst>
            </a:custGeom>
            <a:noFill/>
            <a:ln w="0">
              <a:solidFill>
                <a:srgbClr val="000000"/>
              </a:solidFill>
              <a:prstDash val="solid"/>
              <a:round/>
              <a:headEnd/>
              <a:tailEnd/>
            </a:ln>
          </p:spPr>
          <p:txBody>
            <a:bodyPr/>
            <a:lstStyle/>
            <a:p>
              <a:endParaRPr lang="en-GB"/>
            </a:p>
          </p:txBody>
        </p:sp>
        <p:sp>
          <p:nvSpPr>
            <p:cNvPr id="1071" name="Freeform 3350"/>
            <p:cNvSpPr>
              <a:spLocks/>
            </p:cNvSpPr>
            <p:nvPr/>
          </p:nvSpPr>
          <p:spPr bwMode="auto">
            <a:xfrm>
              <a:off x="2190" y="3216"/>
              <a:ext cx="316" cy="41"/>
            </a:xfrm>
            <a:custGeom>
              <a:avLst/>
              <a:gdLst/>
              <a:ahLst/>
              <a:cxnLst>
                <a:cxn ang="0">
                  <a:pos x="0" y="0"/>
                </a:cxn>
                <a:cxn ang="0">
                  <a:pos x="25" y="8"/>
                </a:cxn>
                <a:cxn ang="0">
                  <a:pos x="61" y="14"/>
                </a:cxn>
                <a:cxn ang="0">
                  <a:pos x="89" y="25"/>
                </a:cxn>
                <a:cxn ang="0">
                  <a:pos x="115" y="35"/>
                </a:cxn>
                <a:cxn ang="0">
                  <a:pos x="132" y="46"/>
                </a:cxn>
                <a:cxn ang="0">
                  <a:pos x="144" y="50"/>
                </a:cxn>
                <a:cxn ang="0">
                  <a:pos x="163" y="56"/>
                </a:cxn>
                <a:cxn ang="0">
                  <a:pos x="178" y="59"/>
                </a:cxn>
                <a:cxn ang="0">
                  <a:pos x="188" y="59"/>
                </a:cxn>
                <a:cxn ang="0">
                  <a:pos x="203" y="62"/>
                </a:cxn>
                <a:cxn ang="0">
                  <a:pos x="214" y="62"/>
                </a:cxn>
                <a:cxn ang="0">
                  <a:pos x="235" y="70"/>
                </a:cxn>
                <a:cxn ang="0">
                  <a:pos x="254" y="71"/>
                </a:cxn>
                <a:cxn ang="0">
                  <a:pos x="265" y="72"/>
                </a:cxn>
                <a:cxn ang="0">
                  <a:pos x="280" y="73"/>
                </a:cxn>
                <a:cxn ang="0">
                  <a:pos x="295" y="75"/>
                </a:cxn>
                <a:cxn ang="0">
                  <a:pos x="312" y="78"/>
                </a:cxn>
                <a:cxn ang="0">
                  <a:pos x="325" y="79"/>
                </a:cxn>
                <a:cxn ang="0">
                  <a:pos x="338" y="80"/>
                </a:cxn>
                <a:cxn ang="0">
                  <a:pos x="367" y="83"/>
                </a:cxn>
                <a:cxn ang="0">
                  <a:pos x="380" y="83"/>
                </a:cxn>
                <a:cxn ang="0">
                  <a:pos x="426" y="80"/>
                </a:cxn>
                <a:cxn ang="0">
                  <a:pos x="451" y="79"/>
                </a:cxn>
                <a:cxn ang="0">
                  <a:pos x="465" y="77"/>
                </a:cxn>
                <a:cxn ang="0">
                  <a:pos x="488" y="76"/>
                </a:cxn>
                <a:cxn ang="0">
                  <a:pos x="502" y="74"/>
                </a:cxn>
                <a:cxn ang="0">
                  <a:pos x="516" y="73"/>
                </a:cxn>
                <a:cxn ang="0">
                  <a:pos x="529" y="73"/>
                </a:cxn>
                <a:cxn ang="0">
                  <a:pos x="566" y="72"/>
                </a:cxn>
                <a:cxn ang="0">
                  <a:pos x="633" y="77"/>
                </a:cxn>
              </a:cxnLst>
              <a:rect l="0" t="0" r="r" b="b"/>
              <a:pathLst>
                <a:path w="633" h="83">
                  <a:moveTo>
                    <a:pt x="0" y="0"/>
                  </a:moveTo>
                  <a:lnTo>
                    <a:pt x="25" y="8"/>
                  </a:lnTo>
                  <a:lnTo>
                    <a:pt x="61" y="14"/>
                  </a:lnTo>
                  <a:lnTo>
                    <a:pt x="89" y="25"/>
                  </a:lnTo>
                  <a:lnTo>
                    <a:pt x="115" y="35"/>
                  </a:lnTo>
                  <a:lnTo>
                    <a:pt x="132" y="46"/>
                  </a:lnTo>
                  <a:lnTo>
                    <a:pt x="144" y="50"/>
                  </a:lnTo>
                  <a:lnTo>
                    <a:pt x="163" y="56"/>
                  </a:lnTo>
                  <a:lnTo>
                    <a:pt x="178" y="59"/>
                  </a:lnTo>
                  <a:lnTo>
                    <a:pt x="188" y="59"/>
                  </a:lnTo>
                  <a:lnTo>
                    <a:pt x="203" y="62"/>
                  </a:lnTo>
                  <a:lnTo>
                    <a:pt x="214" y="62"/>
                  </a:lnTo>
                  <a:lnTo>
                    <a:pt x="235" y="70"/>
                  </a:lnTo>
                  <a:lnTo>
                    <a:pt x="254" y="71"/>
                  </a:lnTo>
                  <a:lnTo>
                    <a:pt x="265" y="72"/>
                  </a:lnTo>
                  <a:lnTo>
                    <a:pt x="280" y="73"/>
                  </a:lnTo>
                  <a:lnTo>
                    <a:pt x="295" y="75"/>
                  </a:lnTo>
                  <a:lnTo>
                    <a:pt x="312" y="78"/>
                  </a:lnTo>
                  <a:lnTo>
                    <a:pt x="325" y="79"/>
                  </a:lnTo>
                  <a:lnTo>
                    <a:pt x="338" y="80"/>
                  </a:lnTo>
                  <a:lnTo>
                    <a:pt x="367" y="83"/>
                  </a:lnTo>
                  <a:lnTo>
                    <a:pt x="380" y="83"/>
                  </a:lnTo>
                  <a:lnTo>
                    <a:pt x="426" y="80"/>
                  </a:lnTo>
                  <a:lnTo>
                    <a:pt x="451" y="79"/>
                  </a:lnTo>
                  <a:lnTo>
                    <a:pt x="465" y="77"/>
                  </a:lnTo>
                  <a:lnTo>
                    <a:pt x="488" y="76"/>
                  </a:lnTo>
                  <a:lnTo>
                    <a:pt x="502" y="74"/>
                  </a:lnTo>
                  <a:lnTo>
                    <a:pt x="516" y="73"/>
                  </a:lnTo>
                  <a:lnTo>
                    <a:pt x="529" y="73"/>
                  </a:lnTo>
                  <a:lnTo>
                    <a:pt x="566" y="72"/>
                  </a:lnTo>
                  <a:lnTo>
                    <a:pt x="633" y="77"/>
                  </a:lnTo>
                </a:path>
              </a:pathLst>
            </a:custGeom>
            <a:noFill/>
            <a:ln w="0">
              <a:solidFill>
                <a:srgbClr val="000000"/>
              </a:solidFill>
              <a:prstDash val="solid"/>
              <a:round/>
              <a:headEnd/>
              <a:tailEnd/>
            </a:ln>
          </p:spPr>
          <p:txBody>
            <a:bodyPr/>
            <a:lstStyle/>
            <a:p>
              <a:endParaRPr lang="en-GB"/>
            </a:p>
          </p:txBody>
        </p:sp>
        <p:sp>
          <p:nvSpPr>
            <p:cNvPr id="1072" name="Freeform 3351"/>
            <p:cNvSpPr>
              <a:spLocks/>
            </p:cNvSpPr>
            <p:nvPr/>
          </p:nvSpPr>
          <p:spPr bwMode="auto">
            <a:xfrm>
              <a:off x="2058" y="3199"/>
              <a:ext cx="2" cy="3"/>
            </a:xfrm>
            <a:custGeom>
              <a:avLst/>
              <a:gdLst/>
              <a:ahLst/>
              <a:cxnLst>
                <a:cxn ang="0">
                  <a:pos x="3" y="0"/>
                </a:cxn>
                <a:cxn ang="0">
                  <a:pos x="1" y="3"/>
                </a:cxn>
                <a:cxn ang="0">
                  <a:pos x="0" y="4"/>
                </a:cxn>
              </a:cxnLst>
              <a:rect l="0" t="0" r="r" b="b"/>
              <a:pathLst>
                <a:path w="3" h="4">
                  <a:moveTo>
                    <a:pt x="3" y="0"/>
                  </a:moveTo>
                  <a:lnTo>
                    <a:pt x="1" y="3"/>
                  </a:lnTo>
                  <a:lnTo>
                    <a:pt x="0" y="4"/>
                  </a:lnTo>
                </a:path>
              </a:pathLst>
            </a:custGeom>
            <a:noFill/>
            <a:ln w="0">
              <a:solidFill>
                <a:srgbClr val="000000"/>
              </a:solidFill>
              <a:prstDash val="solid"/>
              <a:round/>
              <a:headEnd/>
              <a:tailEnd/>
            </a:ln>
          </p:spPr>
          <p:txBody>
            <a:bodyPr/>
            <a:lstStyle/>
            <a:p>
              <a:endParaRPr lang="en-GB"/>
            </a:p>
          </p:txBody>
        </p:sp>
        <p:sp>
          <p:nvSpPr>
            <p:cNvPr id="1073" name="Line 3352"/>
            <p:cNvSpPr>
              <a:spLocks noChangeShapeType="1"/>
            </p:cNvSpPr>
            <p:nvPr/>
          </p:nvSpPr>
          <p:spPr bwMode="auto">
            <a:xfrm flipH="1">
              <a:off x="2112" y="3232"/>
              <a:ext cx="5" cy="7"/>
            </a:xfrm>
            <a:prstGeom prst="line">
              <a:avLst/>
            </a:prstGeom>
            <a:noFill/>
            <a:ln w="0">
              <a:solidFill>
                <a:srgbClr val="000000"/>
              </a:solidFill>
              <a:round/>
              <a:headEnd/>
              <a:tailEnd/>
            </a:ln>
          </p:spPr>
          <p:txBody>
            <a:bodyPr/>
            <a:lstStyle/>
            <a:p>
              <a:endParaRPr lang="en-GB"/>
            </a:p>
          </p:txBody>
        </p:sp>
        <p:sp>
          <p:nvSpPr>
            <p:cNvPr id="1074" name="Freeform 3353"/>
            <p:cNvSpPr>
              <a:spLocks/>
            </p:cNvSpPr>
            <p:nvPr/>
          </p:nvSpPr>
          <p:spPr bwMode="auto">
            <a:xfrm>
              <a:off x="2108" y="3227"/>
              <a:ext cx="9" cy="5"/>
            </a:xfrm>
            <a:custGeom>
              <a:avLst/>
              <a:gdLst/>
              <a:ahLst/>
              <a:cxnLst>
                <a:cxn ang="0">
                  <a:pos x="17" y="11"/>
                </a:cxn>
                <a:cxn ang="0">
                  <a:pos x="15" y="10"/>
                </a:cxn>
                <a:cxn ang="0">
                  <a:pos x="0" y="0"/>
                </a:cxn>
                <a:cxn ang="0">
                  <a:pos x="0" y="0"/>
                </a:cxn>
              </a:cxnLst>
              <a:rect l="0" t="0" r="r" b="b"/>
              <a:pathLst>
                <a:path w="17" h="11">
                  <a:moveTo>
                    <a:pt x="17" y="11"/>
                  </a:moveTo>
                  <a:lnTo>
                    <a:pt x="15" y="10"/>
                  </a:lnTo>
                  <a:lnTo>
                    <a:pt x="0" y="0"/>
                  </a:lnTo>
                  <a:lnTo>
                    <a:pt x="0" y="0"/>
                  </a:lnTo>
                </a:path>
              </a:pathLst>
            </a:custGeom>
            <a:noFill/>
            <a:ln w="0">
              <a:solidFill>
                <a:srgbClr val="000000"/>
              </a:solidFill>
              <a:prstDash val="solid"/>
              <a:round/>
              <a:headEnd/>
              <a:tailEnd/>
            </a:ln>
          </p:spPr>
          <p:txBody>
            <a:bodyPr/>
            <a:lstStyle/>
            <a:p>
              <a:endParaRPr lang="en-GB"/>
            </a:p>
          </p:txBody>
        </p:sp>
        <p:sp>
          <p:nvSpPr>
            <p:cNvPr id="1075" name="Line 3354"/>
            <p:cNvSpPr>
              <a:spLocks noChangeShapeType="1"/>
            </p:cNvSpPr>
            <p:nvPr/>
          </p:nvSpPr>
          <p:spPr bwMode="auto">
            <a:xfrm flipH="1" flipV="1">
              <a:off x="2069" y="3202"/>
              <a:ext cx="18" cy="10"/>
            </a:xfrm>
            <a:prstGeom prst="line">
              <a:avLst/>
            </a:prstGeom>
            <a:noFill/>
            <a:ln w="0">
              <a:solidFill>
                <a:srgbClr val="000000"/>
              </a:solidFill>
              <a:round/>
              <a:headEnd/>
              <a:tailEnd/>
            </a:ln>
          </p:spPr>
          <p:txBody>
            <a:bodyPr/>
            <a:lstStyle/>
            <a:p>
              <a:endParaRPr lang="en-GB"/>
            </a:p>
          </p:txBody>
        </p:sp>
        <p:sp>
          <p:nvSpPr>
            <p:cNvPr id="1076" name="Line 3355"/>
            <p:cNvSpPr>
              <a:spLocks noChangeShapeType="1"/>
            </p:cNvSpPr>
            <p:nvPr/>
          </p:nvSpPr>
          <p:spPr bwMode="auto">
            <a:xfrm flipH="1">
              <a:off x="2060" y="3196"/>
              <a:ext cx="2" cy="3"/>
            </a:xfrm>
            <a:prstGeom prst="line">
              <a:avLst/>
            </a:prstGeom>
            <a:noFill/>
            <a:ln w="0">
              <a:solidFill>
                <a:srgbClr val="000000"/>
              </a:solidFill>
              <a:round/>
              <a:headEnd/>
              <a:tailEnd/>
            </a:ln>
          </p:spPr>
          <p:txBody>
            <a:bodyPr/>
            <a:lstStyle/>
            <a:p>
              <a:endParaRPr lang="en-GB"/>
            </a:p>
          </p:txBody>
        </p:sp>
        <p:sp>
          <p:nvSpPr>
            <p:cNvPr id="1077" name="Line 3356"/>
            <p:cNvSpPr>
              <a:spLocks noChangeShapeType="1"/>
            </p:cNvSpPr>
            <p:nvPr/>
          </p:nvSpPr>
          <p:spPr bwMode="auto">
            <a:xfrm>
              <a:off x="2062" y="3196"/>
              <a:ext cx="7" cy="6"/>
            </a:xfrm>
            <a:prstGeom prst="line">
              <a:avLst/>
            </a:prstGeom>
            <a:noFill/>
            <a:ln w="0">
              <a:solidFill>
                <a:srgbClr val="000000"/>
              </a:solidFill>
              <a:round/>
              <a:headEnd/>
              <a:tailEnd/>
            </a:ln>
          </p:spPr>
          <p:txBody>
            <a:bodyPr/>
            <a:lstStyle/>
            <a:p>
              <a:endParaRPr lang="en-GB"/>
            </a:p>
          </p:txBody>
        </p:sp>
        <p:sp>
          <p:nvSpPr>
            <p:cNvPr id="1078" name="Line 3357"/>
            <p:cNvSpPr>
              <a:spLocks noChangeShapeType="1"/>
            </p:cNvSpPr>
            <p:nvPr/>
          </p:nvSpPr>
          <p:spPr bwMode="auto">
            <a:xfrm flipH="1">
              <a:off x="1979" y="3177"/>
              <a:ext cx="1" cy="1"/>
            </a:xfrm>
            <a:prstGeom prst="line">
              <a:avLst/>
            </a:prstGeom>
            <a:noFill/>
            <a:ln w="0">
              <a:solidFill>
                <a:srgbClr val="000000"/>
              </a:solidFill>
              <a:round/>
              <a:headEnd/>
              <a:tailEnd/>
            </a:ln>
          </p:spPr>
          <p:txBody>
            <a:bodyPr/>
            <a:lstStyle/>
            <a:p>
              <a:endParaRPr lang="en-GB"/>
            </a:p>
          </p:txBody>
        </p:sp>
        <p:sp>
          <p:nvSpPr>
            <p:cNvPr id="1079" name="Freeform 3358"/>
            <p:cNvSpPr>
              <a:spLocks/>
            </p:cNvSpPr>
            <p:nvPr/>
          </p:nvSpPr>
          <p:spPr bwMode="auto">
            <a:xfrm>
              <a:off x="2028" y="3192"/>
              <a:ext cx="1" cy="1"/>
            </a:xfrm>
            <a:custGeom>
              <a:avLst/>
              <a:gdLst/>
              <a:ahLst/>
              <a:cxnLst>
                <a:cxn ang="0">
                  <a:pos x="1" y="0"/>
                </a:cxn>
                <a:cxn ang="0">
                  <a:pos x="1" y="0"/>
                </a:cxn>
                <a:cxn ang="0">
                  <a:pos x="0" y="2"/>
                </a:cxn>
              </a:cxnLst>
              <a:rect l="0" t="0" r="r" b="b"/>
              <a:pathLst>
                <a:path w="1" h="2">
                  <a:moveTo>
                    <a:pt x="1" y="0"/>
                  </a:moveTo>
                  <a:lnTo>
                    <a:pt x="1" y="0"/>
                  </a:lnTo>
                  <a:lnTo>
                    <a:pt x="0" y="2"/>
                  </a:lnTo>
                </a:path>
              </a:pathLst>
            </a:custGeom>
            <a:noFill/>
            <a:ln w="0">
              <a:solidFill>
                <a:srgbClr val="000000"/>
              </a:solidFill>
              <a:prstDash val="solid"/>
              <a:round/>
              <a:headEnd/>
              <a:tailEnd/>
            </a:ln>
          </p:spPr>
          <p:txBody>
            <a:bodyPr/>
            <a:lstStyle/>
            <a:p>
              <a:endParaRPr lang="en-GB"/>
            </a:p>
          </p:txBody>
        </p:sp>
        <p:sp>
          <p:nvSpPr>
            <p:cNvPr id="1080" name="Line 3359"/>
            <p:cNvSpPr>
              <a:spLocks noChangeShapeType="1"/>
            </p:cNvSpPr>
            <p:nvPr/>
          </p:nvSpPr>
          <p:spPr bwMode="auto">
            <a:xfrm flipH="1">
              <a:off x="1980" y="3174"/>
              <a:ext cx="4" cy="3"/>
            </a:xfrm>
            <a:prstGeom prst="line">
              <a:avLst/>
            </a:prstGeom>
            <a:noFill/>
            <a:ln w="0">
              <a:solidFill>
                <a:srgbClr val="000000"/>
              </a:solidFill>
              <a:round/>
              <a:headEnd/>
              <a:tailEnd/>
            </a:ln>
          </p:spPr>
          <p:txBody>
            <a:bodyPr/>
            <a:lstStyle/>
            <a:p>
              <a:endParaRPr lang="en-GB"/>
            </a:p>
          </p:txBody>
        </p:sp>
        <p:sp>
          <p:nvSpPr>
            <p:cNvPr id="1081" name="Line 3360"/>
            <p:cNvSpPr>
              <a:spLocks noChangeShapeType="1"/>
            </p:cNvSpPr>
            <p:nvPr/>
          </p:nvSpPr>
          <p:spPr bwMode="auto">
            <a:xfrm flipH="1">
              <a:off x="2028" y="3193"/>
              <a:ext cx="1" cy="1"/>
            </a:xfrm>
            <a:prstGeom prst="line">
              <a:avLst/>
            </a:prstGeom>
            <a:noFill/>
            <a:ln w="0">
              <a:solidFill>
                <a:srgbClr val="000000"/>
              </a:solidFill>
              <a:round/>
              <a:headEnd/>
              <a:tailEnd/>
            </a:ln>
          </p:spPr>
          <p:txBody>
            <a:bodyPr/>
            <a:lstStyle/>
            <a:p>
              <a:endParaRPr lang="en-GB"/>
            </a:p>
          </p:txBody>
        </p:sp>
        <p:sp>
          <p:nvSpPr>
            <p:cNvPr id="1082" name="Freeform 3361"/>
            <p:cNvSpPr>
              <a:spLocks/>
            </p:cNvSpPr>
            <p:nvPr/>
          </p:nvSpPr>
          <p:spPr bwMode="auto">
            <a:xfrm>
              <a:off x="1984" y="3174"/>
              <a:ext cx="21" cy="9"/>
            </a:xfrm>
            <a:custGeom>
              <a:avLst/>
              <a:gdLst/>
              <a:ahLst/>
              <a:cxnLst>
                <a:cxn ang="0">
                  <a:pos x="0" y="0"/>
                </a:cxn>
                <a:cxn ang="0">
                  <a:pos x="18" y="3"/>
                </a:cxn>
                <a:cxn ang="0">
                  <a:pos x="31" y="11"/>
                </a:cxn>
                <a:cxn ang="0">
                  <a:pos x="44" y="16"/>
                </a:cxn>
              </a:cxnLst>
              <a:rect l="0" t="0" r="r" b="b"/>
              <a:pathLst>
                <a:path w="44" h="16">
                  <a:moveTo>
                    <a:pt x="0" y="0"/>
                  </a:moveTo>
                  <a:lnTo>
                    <a:pt x="18" y="3"/>
                  </a:lnTo>
                  <a:lnTo>
                    <a:pt x="31" y="11"/>
                  </a:lnTo>
                  <a:lnTo>
                    <a:pt x="44" y="16"/>
                  </a:lnTo>
                </a:path>
              </a:pathLst>
            </a:custGeom>
            <a:noFill/>
            <a:ln w="0">
              <a:solidFill>
                <a:srgbClr val="000000"/>
              </a:solidFill>
              <a:prstDash val="solid"/>
              <a:round/>
              <a:headEnd/>
              <a:tailEnd/>
            </a:ln>
          </p:spPr>
          <p:txBody>
            <a:bodyPr/>
            <a:lstStyle/>
            <a:p>
              <a:endParaRPr lang="en-GB"/>
            </a:p>
          </p:txBody>
        </p:sp>
        <p:sp>
          <p:nvSpPr>
            <p:cNvPr id="1083" name="Freeform 3362"/>
            <p:cNvSpPr>
              <a:spLocks/>
            </p:cNvSpPr>
            <p:nvPr/>
          </p:nvSpPr>
          <p:spPr bwMode="auto">
            <a:xfrm>
              <a:off x="2033" y="3213"/>
              <a:ext cx="17" cy="19"/>
            </a:xfrm>
            <a:custGeom>
              <a:avLst/>
              <a:gdLst/>
              <a:ahLst/>
              <a:cxnLst>
                <a:cxn ang="0">
                  <a:pos x="34" y="0"/>
                </a:cxn>
                <a:cxn ang="0">
                  <a:pos x="24" y="12"/>
                </a:cxn>
                <a:cxn ang="0">
                  <a:pos x="0" y="38"/>
                </a:cxn>
              </a:cxnLst>
              <a:rect l="0" t="0" r="r" b="b"/>
              <a:pathLst>
                <a:path w="34" h="38">
                  <a:moveTo>
                    <a:pt x="34" y="0"/>
                  </a:moveTo>
                  <a:lnTo>
                    <a:pt x="24" y="12"/>
                  </a:lnTo>
                  <a:lnTo>
                    <a:pt x="0" y="38"/>
                  </a:lnTo>
                </a:path>
              </a:pathLst>
            </a:custGeom>
            <a:noFill/>
            <a:ln w="0">
              <a:solidFill>
                <a:srgbClr val="000000"/>
              </a:solidFill>
              <a:prstDash val="solid"/>
              <a:round/>
              <a:headEnd/>
              <a:tailEnd/>
            </a:ln>
          </p:spPr>
          <p:txBody>
            <a:bodyPr/>
            <a:lstStyle/>
            <a:p>
              <a:endParaRPr lang="en-GB"/>
            </a:p>
          </p:txBody>
        </p:sp>
        <p:sp>
          <p:nvSpPr>
            <p:cNvPr id="1084" name="Line 3363"/>
            <p:cNvSpPr>
              <a:spLocks noChangeShapeType="1"/>
            </p:cNvSpPr>
            <p:nvPr/>
          </p:nvSpPr>
          <p:spPr bwMode="auto">
            <a:xfrm>
              <a:off x="2028" y="3193"/>
              <a:ext cx="1" cy="1"/>
            </a:xfrm>
            <a:prstGeom prst="line">
              <a:avLst/>
            </a:prstGeom>
            <a:noFill/>
            <a:ln w="0">
              <a:solidFill>
                <a:srgbClr val="000000"/>
              </a:solidFill>
              <a:round/>
              <a:headEnd/>
              <a:tailEnd/>
            </a:ln>
          </p:spPr>
          <p:txBody>
            <a:bodyPr/>
            <a:lstStyle/>
            <a:p>
              <a:endParaRPr lang="en-GB"/>
            </a:p>
          </p:txBody>
        </p:sp>
        <p:sp>
          <p:nvSpPr>
            <p:cNvPr id="1085" name="Line 3364"/>
            <p:cNvSpPr>
              <a:spLocks noChangeShapeType="1"/>
            </p:cNvSpPr>
            <p:nvPr/>
          </p:nvSpPr>
          <p:spPr bwMode="auto">
            <a:xfrm flipH="1">
              <a:off x="1962" y="3197"/>
              <a:ext cx="2" cy="2"/>
            </a:xfrm>
            <a:prstGeom prst="line">
              <a:avLst/>
            </a:prstGeom>
            <a:noFill/>
            <a:ln w="0">
              <a:solidFill>
                <a:srgbClr val="000000"/>
              </a:solidFill>
              <a:round/>
              <a:headEnd/>
              <a:tailEnd/>
            </a:ln>
          </p:spPr>
          <p:txBody>
            <a:bodyPr/>
            <a:lstStyle/>
            <a:p>
              <a:endParaRPr lang="en-GB"/>
            </a:p>
          </p:txBody>
        </p:sp>
        <p:sp>
          <p:nvSpPr>
            <p:cNvPr id="1086" name="Line 3365"/>
            <p:cNvSpPr>
              <a:spLocks noChangeShapeType="1"/>
            </p:cNvSpPr>
            <p:nvPr/>
          </p:nvSpPr>
          <p:spPr bwMode="auto">
            <a:xfrm flipH="1">
              <a:off x="1882" y="3174"/>
              <a:ext cx="1" cy="1"/>
            </a:xfrm>
            <a:prstGeom prst="line">
              <a:avLst/>
            </a:prstGeom>
            <a:noFill/>
            <a:ln w="0">
              <a:solidFill>
                <a:srgbClr val="000000"/>
              </a:solidFill>
              <a:round/>
              <a:headEnd/>
              <a:tailEnd/>
            </a:ln>
          </p:spPr>
          <p:txBody>
            <a:bodyPr/>
            <a:lstStyle/>
            <a:p>
              <a:endParaRPr lang="en-GB"/>
            </a:p>
          </p:txBody>
        </p:sp>
        <p:sp>
          <p:nvSpPr>
            <p:cNvPr id="1087" name="Line 3366"/>
            <p:cNvSpPr>
              <a:spLocks noChangeShapeType="1"/>
            </p:cNvSpPr>
            <p:nvPr/>
          </p:nvSpPr>
          <p:spPr bwMode="auto">
            <a:xfrm flipH="1">
              <a:off x="1856" y="3203"/>
              <a:ext cx="2" cy="2"/>
            </a:xfrm>
            <a:prstGeom prst="line">
              <a:avLst/>
            </a:prstGeom>
            <a:noFill/>
            <a:ln w="0">
              <a:solidFill>
                <a:srgbClr val="000000"/>
              </a:solidFill>
              <a:round/>
              <a:headEnd/>
              <a:tailEnd/>
            </a:ln>
          </p:spPr>
          <p:txBody>
            <a:bodyPr/>
            <a:lstStyle/>
            <a:p>
              <a:endParaRPr lang="en-GB"/>
            </a:p>
          </p:txBody>
        </p:sp>
        <p:sp>
          <p:nvSpPr>
            <p:cNvPr id="1088" name="Freeform 3367"/>
            <p:cNvSpPr>
              <a:spLocks/>
            </p:cNvSpPr>
            <p:nvPr/>
          </p:nvSpPr>
          <p:spPr bwMode="auto">
            <a:xfrm>
              <a:off x="1882" y="3154"/>
              <a:ext cx="12" cy="4"/>
            </a:xfrm>
            <a:custGeom>
              <a:avLst/>
              <a:gdLst/>
              <a:ahLst/>
              <a:cxnLst>
                <a:cxn ang="0">
                  <a:pos x="24" y="0"/>
                </a:cxn>
                <a:cxn ang="0">
                  <a:pos x="20" y="0"/>
                </a:cxn>
                <a:cxn ang="0">
                  <a:pos x="7" y="3"/>
                </a:cxn>
                <a:cxn ang="0">
                  <a:pos x="0" y="6"/>
                </a:cxn>
              </a:cxnLst>
              <a:rect l="0" t="0" r="r" b="b"/>
              <a:pathLst>
                <a:path w="24" h="6">
                  <a:moveTo>
                    <a:pt x="24" y="0"/>
                  </a:moveTo>
                  <a:lnTo>
                    <a:pt x="20" y="0"/>
                  </a:lnTo>
                  <a:lnTo>
                    <a:pt x="7" y="3"/>
                  </a:lnTo>
                  <a:lnTo>
                    <a:pt x="0" y="6"/>
                  </a:lnTo>
                </a:path>
              </a:pathLst>
            </a:custGeom>
            <a:noFill/>
            <a:ln w="0">
              <a:solidFill>
                <a:srgbClr val="000000"/>
              </a:solidFill>
              <a:prstDash val="solid"/>
              <a:round/>
              <a:headEnd/>
              <a:tailEnd/>
            </a:ln>
          </p:spPr>
          <p:txBody>
            <a:bodyPr/>
            <a:lstStyle/>
            <a:p>
              <a:endParaRPr lang="en-GB"/>
            </a:p>
          </p:txBody>
        </p:sp>
        <p:sp>
          <p:nvSpPr>
            <p:cNvPr id="1089" name="Line 3368"/>
            <p:cNvSpPr>
              <a:spLocks noChangeShapeType="1"/>
            </p:cNvSpPr>
            <p:nvPr/>
          </p:nvSpPr>
          <p:spPr bwMode="auto">
            <a:xfrm flipH="1">
              <a:off x="1894" y="3152"/>
              <a:ext cx="1" cy="2"/>
            </a:xfrm>
            <a:prstGeom prst="line">
              <a:avLst/>
            </a:prstGeom>
            <a:noFill/>
            <a:ln w="0">
              <a:solidFill>
                <a:srgbClr val="000000"/>
              </a:solidFill>
              <a:round/>
              <a:headEnd/>
              <a:tailEnd/>
            </a:ln>
          </p:spPr>
          <p:txBody>
            <a:bodyPr/>
            <a:lstStyle/>
            <a:p>
              <a:endParaRPr lang="en-GB"/>
            </a:p>
          </p:txBody>
        </p:sp>
        <p:sp>
          <p:nvSpPr>
            <p:cNvPr id="1090" name="Freeform 3369"/>
            <p:cNvSpPr>
              <a:spLocks/>
            </p:cNvSpPr>
            <p:nvPr/>
          </p:nvSpPr>
          <p:spPr bwMode="auto">
            <a:xfrm>
              <a:off x="1882" y="3157"/>
              <a:ext cx="10" cy="3"/>
            </a:xfrm>
            <a:custGeom>
              <a:avLst/>
              <a:gdLst/>
              <a:ahLst/>
              <a:cxnLst>
                <a:cxn ang="0">
                  <a:pos x="21" y="1"/>
                </a:cxn>
                <a:cxn ang="0">
                  <a:pos x="20" y="0"/>
                </a:cxn>
                <a:cxn ang="0">
                  <a:pos x="7" y="4"/>
                </a:cxn>
                <a:cxn ang="0">
                  <a:pos x="0" y="7"/>
                </a:cxn>
              </a:cxnLst>
              <a:rect l="0" t="0" r="r" b="b"/>
              <a:pathLst>
                <a:path w="21" h="7">
                  <a:moveTo>
                    <a:pt x="21" y="1"/>
                  </a:moveTo>
                  <a:lnTo>
                    <a:pt x="20" y="0"/>
                  </a:lnTo>
                  <a:lnTo>
                    <a:pt x="7" y="4"/>
                  </a:lnTo>
                  <a:lnTo>
                    <a:pt x="0" y="7"/>
                  </a:lnTo>
                </a:path>
              </a:pathLst>
            </a:custGeom>
            <a:noFill/>
            <a:ln w="0">
              <a:solidFill>
                <a:srgbClr val="000000"/>
              </a:solidFill>
              <a:prstDash val="solid"/>
              <a:round/>
              <a:headEnd/>
              <a:tailEnd/>
            </a:ln>
          </p:spPr>
          <p:txBody>
            <a:bodyPr/>
            <a:lstStyle/>
            <a:p>
              <a:endParaRPr lang="en-GB"/>
            </a:p>
          </p:txBody>
        </p:sp>
        <p:sp>
          <p:nvSpPr>
            <p:cNvPr id="1091" name="Line 3370"/>
            <p:cNvSpPr>
              <a:spLocks noChangeShapeType="1"/>
            </p:cNvSpPr>
            <p:nvPr/>
          </p:nvSpPr>
          <p:spPr bwMode="auto">
            <a:xfrm flipH="1">
              <a:off x="1892" y="3154"/>
              <a:ext cx="2" cy="3"/>
            </a:xfrm>
            <a:prstGeom prst="line">
              <a:avLst/>
            </a:prstGeom>
            <a:noFill/>
            <a:ln w="0">
              <a:solidFill>
                <a:srgbClr val="000000"/>
              </a:solidFill>
              <a:round/>
              <a:headEnd/>
              <a:tailEnd/>
            </a:ln>
          </p:spPr>
          <p:txBody>
            <a:bodyPr/>
            <a:lstStyle/>
            <a:p>
              <a:endParaRPr lang="en-GB"/>
            </a:p>
          </p:txBody>
        </p:sp>
        <p:sp>
          <p:nvSpPr>
            <p:cNvPr id="1092" name="Freeform 3371"/>
            <p:cNvSpPr>
              <a:spLocks/>
            </p:cNvSpPr>
            <p:nvPr/>
          </p:nvSpPr>
          <p:spPr bwMode="auto">
            <a:xfrm>
              <a:off x="1882" y="3163"/>
              <a:ext cx="7" cy="2"/>
            </a:xfrm>
            <a:custGeom>
              <a:avLst/>
              <a:gdLst/>
              <a:ahLst/>
              <a:cxnLst>
                <a:cxn ang="0">
                  <a:pos x="15" y="0"/>
                </a:cxn>
                <a:cxn ang="0">
                  <a:pos x="8" y="2"/>
                </a:cxn>
                <a:cxn ang="0">
                  <a:pos x="0" y="5"/>
                </a:cxn>
              </a:cxnLst>
              <a:rect l="0" t="0" r="r" b="b"/>
              <a:pathLst>
                <a:path w="15" h="5">
                  <a:moveTo>
                    <a:pt x="15" y="0"/>
                  </a:moveTo>
                  <a:lnTo>
                    <a:pt x="8" y="2"/>
                  </a:lnTo>
                  <a:lnTo>
                    <a:pt x="0" y="5"/>
                  </a:lnTo>
                </a:path>
              </a:pathLst>
            </a:custGeom>
            <a:noFill/>
            <a:ln w="0">
              <a:solidFill>
                <a:srgbClr val="000000"/>
              </a:solidFill>
              <a:prstDash val="solid"/>
              <a:round/>
              <a:headEnd/>
              <a:tailEnd/>
            </a:ln>
          </p:spPr>
          <p:txBody>
            <a:bodyPr/>
            <a:lstStyle/>
            <a:p>
              <a:endParaRPr lang="en-GB"/>
            </a:p>
          </p:txBody>
        </p:sp>
        <p:sp>
          <p:nvSpPr>
            <p:cNvPr id="1093" name="Line 3372"/>
            <p:cNvSpPr>
              <a:spLocks noChangeShapeType="1"/>
            </p:cNvSpPr>
            <p:nvPr/>
          </p:nvSpPr>
          <p:spPr bwMode="auto">
            <a:xfrm flipH="1">
              <a:off x="1889" y="3157"/>
              <a:ext cx="3" cy="6"/>
            </a:xfrm>
            <a:prstGeom prst="line">
              <a:avLst/>
            </a:prstGeom>
            <a:noFill/>
            <a:ln w="0">
              <a:solidFill>
                <a:srgbClr val="000000"/>
              </a:solidFill>
              <a:round/>
              <a:headEnd/>
              <a:tailEnd/>
            </a:ln>
          </p:spPr>
          <p:txBody>
            <a:bodyPr/>
            <a:lstStyle/>
            <a:p>
              <a:endParaRPr lang="en-GB"/>
            </a:p>
          </p:txBody>
        </p:sp>
        <p:sp>
          <p:nvSpPr>
            <p:cNvPr id="1094" name="Line 3373"/>
            <p:cNvSpPr>
              <a:spLocks noChangeShapeType="1"/>
            </p:cNvSpPr>
            <p:nvPr/>
          </p:nvSpPr>
          <p:spPr bwMode="auto">
            <a:xfrm flipH="1">
              <a:off x="1884" y="3163"/>
              <a:ext cx="5" cy="8"/>
            </a:xfrm>
            <a:prstGeom prst="line">
              <a:avLst/>
            </a:prstGeom>
            <a:noFill/>
            <a:ln w="0">
              <a:solidFill>
                <a:srgbClr val="000000"/>
              </a:solidFill>
              <a:round/>
              <a:headEnd/>
              <a:tailEnd/>
            </a:ln>
          </p:spPr>
          <p:txBody>
            <a:bodyPr/>
            <a:lstStyle/>
            <a:p>
              <a:endParaRPr lang="en-GB"/>
            </a:p>
          </p:txBody>
        </p:sp>
        <p:sp>
          <p:nvSpPr>
            <p:cNvPr id="1095" name="Line 3374"/>
            <p:cNvSpPr>
              <a:spLocks noChangeShapeType="1"/>
            </p:cNvSpPr>
            <p:nvPr/>
          </p:nvSpPr>
          <p:spPr bwMode="auto">
            <a:xfrm flipH="1">
              <a:off x="1882" y="3174"/>
              <a:ext cx="1" cy="1"/>
            </a:xfrm>
            <a:prstGeom prst="line">
              <a:avLst/>
            </a:prstGeom>
            <a:noFill/>
            <a:ln w="0">
              <a:solidFill>
                <a:srgbClr val="000000"/>
              </a:solidFill>
              <a:round/>
              <a:headEnd/>
              <a:tailEnd/>
            </a:ln>
          </p:spPr>
          <p:txBody>
            <a:bodyPr/>
            <a:lstStyle/>
            <a:p>
              <a:endParaRPr lang="en-GB"/>
            </a:p>
          </p:txBody>
        </p:sp>
        <p:sp>
          <p:nvSpPr>
            <p:cNvPr id="1096" name="Line 3375"/>
            <p:cNvSpPr>
              <a:spLocks noChangeShapeType="1"/>
            </p:cNvSpPr>
            <p:nvPr/>
          </p:nvSpPr>
          <p:spPr bwMode="auto">
            <a:xfrm flipH="1">
              <a:off x="1869" y="3188"/>
              <a:ext cx="2" cy="2"/>
            </a:xfrm>
            <a:prstGeom prst="line">
              <a:avLst/>
            </a:prstGeom>
            <a:noFill/>
            <a:ln w="0">
              <a:solidFill>
                <a:srgbClr val="000000"/>
              </a:solidFill>
              <a:round/>
              <a:headEnd/>
              <a:tailEnd/>
            </a:ln>
          </p:spPr>
          <p:txBody>
            <a:bodyPr/>
            <a:lstStyle/>
            <a:p>
              <a:endParaRPr lang="en-GB"/>
            </a:p>
          </p:txBody>
        </p:sp>
        <p:sp>
          <p:nvSpPr>
            <p:cNvPr id="1097" name="Line 3376"/>
            <p:cNvSpPr>
              <a:spLocks noChangeShapeType="1"/>
            </p:cNvSpPr>
            <p:nvPr/>
          </p:nvSpPr>
          <p:spPr bwMode="auto">
            <a:xfrm flipH="1">
              <a:off x="1858" y="3198"/>
              <a:ext cx="5" cy="5"/>
            </a:xfrm>
            <a:prstGeom prst="line">
              <a:avLst/>
            </a:prstGeom>
            <a:noFill/>
            <a:ln w="0">
              <a:solidFill>
                <a:srgbClr val="000000"/>
              </a:solidFill>
              <a:round/>
              <a:headEnd/>
              <a:tailEnd/>
            </a:ln>
          </p:spPr>
          <p:txBody>
            <a:bodyPr/>
            <a:lstStyle/>
            <a:p>
              <a:endParaRPr lang="en-GB"/>
            </a:p>
          </p:txBody>
        </p:sp>
        <p:sp>
          <p:nvSpPr>
            <p:cNvPr id="1098" name="Line 3377"/>
            <p:cNvSpPr>
              <a:spLocks noChangeShapeType="1"/>
            </p:cNvSpPr>
            <p:nvPr/>
          </p:nvSpPr>
          <p:spPr bwMode="auto">
            <a:xfrm>
              <a:off x="1484" y="3171"/>
              <a:ext cx="77" cy="6"/>
            </a:xfrm>
            <a:prstGeom prst="line">
              <a:avLst/>
            </a:prstGeom>
            <a:noFill/>
            <a:ln w="0">
              <a:solidFill>
                <a:srgbClr val="000000"/>
              </a:solidFill>
              <a:round/>
              <a:headEnd/>
              <a:tailEnd/>
            </a:ln>
          </p:spPr>
          <p:txBody>
            <a:bodyPr/>
            <a:lstStyle/>
            <a:p>
              <a:endParaRPr lang="en-GB"/>
            </a:p>
          </p:txBody>
        </p:sp>
        <p:sp>
          <p:nvSpPr>
            <p:cNvPr id="1099" name="Line 3378"/>
            <p:cNvSpPr>
              <a:spLocks noChangeShapeType="1"/>
            </p:cNvSpPr>
            <p:nvPr/>
          </p:nvSpPr>
          <p:spPr bwMode="auto">
            <a:xfrm flipH="1">
              <a:off x="1967" y="3190"/>
              <a:ext cx="1" cy="1"/>
            </a:xfrm>
            <a:prstGeom prst="line">
              <a:avLst/>
            </a:prstGeom>
            <a:noFill/>
            <a:ln w="0">
              <a:solidFill>
                <a:srgbClr val="000000"/>
              </a:solidFill>
              <a:round/>
              <a:headEnd/>
              <a:tailEnd/>
            </a:ln>
          </p:spPr>
          <p:txBody>
            <a:bodyPr/>
            <a:lstStyle/>
            <a:p>
              <a:endParaRPr lang="en-GB"/>
            </a:p>
          </p:txBody>
        </p:sp>
        <p:sp>
          <p:nvSpPr>
            <p:cNvPr id="1100" name="Line 3379"/>
            <p:cNvSpPr>
              <a:spLocks noChangeShapeType="1"/>
            </p:cNvSpPr>
            <p:nvPr/>
          </p:nvSpPr>
          <p:spPr bwMode="auto">
            <a:xfrm flipH="1">
              <a:off x="1871" y="3183"/>
              <a:ext cx="4" cy="5"/>
            </a:xfrm>
            <a:prstGeom prst="line">
              <a:avLst/>
            </a:prstGeom>
            <a:noFill/>
            <a:ln w="0">
              <a:solidFill>
                <a:srgbClr val="000000"/>
              </a:solidFill>
              <a:round/>
              <a:headEnd/>
              <a:tailEnd/>
            </a:ln>
          </p:spPr>
          <p:txBody>
            <a:bodyPr/>
            <a:lstStyle/>
            <a:p>
              <a:endParaRPr lang="en-GB"/>
            </a:p>
          </p:txBody>
        </p:sp>
        <p:sp>
          <p:nvSpPr>
            <p:cNvPr id="1101" name="Freeform 3380"/>
            <p:cNvSpPr>
              <a:spLocks/>
            </p:cNvSpPr>
            <p:nvPr/>
          </p:nvSpPr>
          <p:spPr bwMode="auto">
            <a:xfrm>
              <a:off x="1803" y="3212"/>
              <a:ext cx="44" cy="32"/>
            </a:xfrm>
            <a:custGeom>
              <a:avLst/>
              <a:gdLst/>
              <a:ahLst/>
              <a:cxnLst>
                <a:cxn ang="0">
                  <a:pos x="89" y="0"/>
                </a:cxn>
                <a:cxn ang="0">
                  <a:pos x="38" y="43"/>
                </a:cxn>
                <a:cxn ang="0">
                  <a:pos x="0" y="63"/>
                </a:cxn>
              </a:cxnLst>
              <a:rect l="0" t="0" r="r" b="b"/>
              <a:pathLst>
                <a:path w="89" h="63">
                  <a:moveTo>
                    <a:pt x="89" y="0"/>
                  </a:moveTo>
                  <a:lnTo>
                    <a:pt x="38" y="43"/>
                  </a:lnTo>
                  <a:lnTo>
                    <a:pt x="0" y="63"/>
                  </a:lnTo>
                </a:path>
              </a:pathLst>
            </a:custGeom>
            <a:noFill/>
            <a:ln w="0">
              <a:solidFill>
                <a:srgbClr val="000000"/>
              </a:solidFill>
              <a:prstDash val="solid"/>
              <a:round/>
              <a:headEnd/>
              <a:tailEnd/>
            </a:ln>
          </p:spPr>
          <p:txBody>
            <a:bodyPr/>
            <a:lstStyle/>
            <a:p>
              <a:endParaRPr lang="en-GB"/>
            </a:p>
          </p:txBody>
        </p:sp>
        <p:sp>
          <p:nvSpPr>
            <p:cNvPr id="1102" name="Line 3381"/>
            <p:cNvSpPr>
              <a:spLocks noChangeShapeType="1"/>
            </p:cNvSpPr>
            <p:nvPr/>
          </p:nvSpPr>
          <p:spPr bwMode="auto">
            <a:xfrm>
              <a:off x="1532" y="3181"/>
              <a:ext cx="23" cy="3"/>
            </a:xfrm>
            <a:prstGeom prst="line">
              <a:avLst/>
            </a:prstGeom>
            <a:noFill/>
            <a:ln w="0">
              <a:solidFill>
                <a:srgbClr val="000000"/>
              </a:solidFill>
              <a:round/>
              <a:headEnd/>
              <a:tailEnd/>
            </a:ln>
          </p:spPr>
          <p:txBody>
            <a:bodyPr/>
            <a:lstStyle/>
            <a:p>
              <a:endParaRPr lang="en-GB"/>
            </a:p>
          </p:txBody>
        </p:sp>
        <p:sp>
          <p:nvSpPr>
            <p:cNvPr id="1103" name="Line 3382"/>
            <p:cNvSpPr>
              <a:spLocks noChangeShapeType="1"/>
            </p:cNvSpPr>
            <p:nvPr/>
          </p:nvSpPr>
          <p:spPr bwMode="auto">
            <a:xfrm flipH="1">
              <a:off x="1847" y="3211"/>
              <a:ext cx="2" cy="1"/>
            </a:xfrm>
            <a:prstGeom prst="line">
              <a:avLst/>
            </a:prstGeom>
            <a:noFill/>
            <a:ln w="0">
              <a:solidFill>
                <a:srgbClr val="000000"/>
              </a:solidFill>
              <a:round/>
              <a:headEnd/>
              <a:tailEnd/>
            </a:ln>
          </p:spPr>
          <p:txBody>
            <a:bodyPr/>
            <a:lstStyle/>
            <a:p>
              <a:endParaRPr lang="en-GB"/>
            </a:p>
          </p:txBody>
        </p:sp>
        <p:sp>
          <p:nvSpPr>
            <p:cNvPr id="1104" name="Line 3383"/>
            <p:cNvSpPr>
              <a:spLocks noChangeShapeType="1"/>
            </p:cNvSpPr>
            <p:nvPr/>
          </p:nvSpPr>
          <p:spPr bwMode="auto">
            <a:xfrm>
              <a:off x="1701" y="3191"/>
              <a:ext cx="6" cy="1"/>
            </a:xfrm>
            <a:prstGeom prst="line">
              <a:avLst/>
            </a:prstGeom>
            <a:noFill/>
            <a:ln w="0">
              <a:solidFill>
                <a:srgbClr val="000000"/>
              </a:solidFill>
              <a:round/>
              <a:headEnd/>
              <a:tailEnd/>
            </a:ln>
          </p:spPr>
          <p:txBody>
            <a:bodyPr/>
            <a:lstStyle/>
            <a:p>
              <a:endParaRPr lang="en-GB"/>
            </a:p>
          </p:txBody>
        </p:sp>
        <p:sp>
          <p:nvSpPr>
            <p:cNvPr id="1105" name="Line 3384"/>
            <p:cNvSpPr>
              <a:spLocks noChangeShapeType="1"/>
            </p:cNvSpPr>
            <p:nvPr/>
          </p:nvSpPr>
          <p:spPr bwMode="auto">
            <a:xfrm flipH="1">
              <a:off x="1864" y="3194"/>
              <a:ext cx="2" cy="3"/>
            </a:xfrm>
            <a:prstGeom prst="line">
              <a:avLst/>
            </a:prstGeom>
            <a:noFill/>
            <a:ln w="0">
              <a:solidFill>
                <a:srgbClr val="000000"/>
              </a:solidFill>
              <a:round/>
              <a:headEnd/>
              <a:tailEnd/>
            </a:ln>
          </p:spPr>
          <p:txBody>
            <a:bodyPr/>
            <a:lstStyle/>
            <a:p>
              <a:endParaRPr lang="en-GB"/>
            </a:p>
          </p:txBody>
        </p:sp>
        <p:sp>
          <p:nvSpPr>
            <p:cNvPr id="1106" name="Freeform 3385"/>
            <p:cNvSpPr>
              <a:spLocks/>
            </p:cNvSpPr>
            <p:nvPr/>
          </p:nvSpPr>
          <p:spPr bwMode="auto">
            <a:xfrm>
              <a:off x="1960" y="3199"/>
              <a:ext cx="2" cy="3"/>
            </a:xfrm>
            <a:custGeom>
              <a:avLst/>
              <a:gdLst/>
              <a:ahLst/>
              <a:cxnLst>
                <a:cxn ang="0">
                  <a:pos x="4" y="0"/>
                </a:cxn>
                <a:cxn ang="0">
                  <a:pos x="4" y="0"/>
                </a:cxn>
                <a:cxn ang="0">
                  <a:pos x="1" y="4"/>
                </a:cxn>
                <a:cxn ang="0">
                  <a:pos x="0" y="4"/>
                </a:cxn>
              </a:cxnLst>
              <a:rect l="0" t="0" r="r" b="b"/>
              <a:pathLst>
                <a:path w="4" h="4">
                  <a:moveTo>
                    <a:pt x="4" y="0"/>
                  </a:moveTo>
                  <a:lnTo>
                    <a:pt x="4" y="0"/>
                  </a:lnTo>
                  <a:lnTo>
                    <a:pt x="1" y="4"/>
                  </a:lnTo>
                  <a:lnTo>
                    <a:pt x="0" y="4"/>
                  </a:lnTo>
                </a:path>
              </a:pathLst>
            </a:custGeom>
            <a:noFill/>
            <a:ln w="0">
              <a:solidFill>
                <a:srgbClr val="000000"/>
              </a:solidFill>
              <a:prstDash val="solid"/>
              <a:round/>
              <a:headEnd/>
              <a:tailEnd/>
            </a:ln>
          </p:spPr>
          <p:txBody>
            <a:bodyPr/>
            <a:lstStyle/>
            <a:p>
              <a:endParaRPr lang="en-GB"/>
            </a:p>
          </p:txBody>
        </p:sp>
        <p:sp>
          <p:nvSpPr>
            <p:cNvPr id="1107" name="Line 3386"/>
            <p:cNvSpPr>
              <a:spLocks noChangeShapeType="1"/>
            </p:cNvSpPr>
            <p:nvPr/>
          </p:nvSpPr>
          <p:spPr bwMode="auto">
            <a:xfrm flipH="1">
              <a:off x="1869" y="3190"/>
              <a:ext cx="1" cy="1"/>
            </a:xfrm>
            <a:prstGeom prst="line">
              <a:avLst/>
            </a:prstGeom>
            <a:noFill/>
            <a:ln w="0">
              <a:solidFill>
                <a:srgbClr val="000000"/>
              </a:solidFill>
              <a:round/>
              <a:headEnd/>
              <a:tailEnd/>
            </a:ln>
          </p:spPr>
          <p:txBody>
            <a:bodyPr/>
            <a:lstStyle/>
            <a:p>
              <a:endParaRPr lang="en-GB"/>
            </a:p>
          </p:txBody>
        </p:sp>
        <p:sp>
          <p:nvSpPr>
            <p:cNvPr id="1108" name="Freeform 3387"/>
            <p:cNvSpPr>
              <a:spLocks/>
            </p:cNvSpPr>
            <p:nvPr/>
          </p:nvSpPr>
          <p:spPr bwMode="auto">
            <a:xfrm>
              <a:off x="1954" y="3204"/>
              <a:ext cx="3" cy="2"/>
            </a:xfrm>
            <a:custGeom>
              <a:avLst/>
              <a:gdLst/>
              <a:ahLst/>
              <a:cxnLst>
                <a:cxn ang="0">
                  <a:pos x="4" y="0"/>
                </a:cxn>
                <a:cxn ang="0">
                  <a:pos x="1" y="3"/>
                </a:cxn>
                <a:cxn ang="0">
                  <a:pos x="0" y="4"/>
                </a:cxn>
              </a:cxnLst>
              <a:rect l="0" t="0" r="r" b="b"/>
              <a:pathLst>
                <a:path w="4" h="4">
                  <a:moveTo>
                    <a:pt x="4" y="0"/>
                  </a:moveTo>
                  <a:lnTo>
                    <a:pt x="1" y="3"/>
                  </a:lnTo>
                  <a:lnTo>
                    <a:pt x="0" y="4"/>
                  </a:lnTo>
                </a:path>
              </a:pathLst>
            </a:custGeom>
            <a:noFill/>
            <a:ln w="0">
              <a:solidFill>
                <a:srgbClr val="000000"/>
              </a:solidFill>
              <a:prstDash val="solid"/>
              <a:round/>
              <a:headEnd/>
              <a:tailEnd/>
            </a:ln>
          </p:spPr>
          <p:txBody>
            <a:bodyPr/>
            <a:lstStyle/>
            <a:p>
              <a:endParaRPr lang="en-GB"/>
            </a:p>
          </p:txBody>
        </p:sp>
        <p:sp>
          <p:nvSpPr>
            <p:cNvPr id="1109" name="Freeform 3388"/>
            <p:cNvSpPr>
              <a:spLocks/>
            </p:cNvSpPr>
            <p:nvPr/>
          </p:nvSpPr>
          <p:spPr bwMode="auto">
            <a:xfrm>
              <a:off x="1948" y="3206"/>
              <a:ext cx="6" cy="4"/>
            </a:xfrm>
            <a:custGeom>
              <a:avLst/>
              <a:gdLst/>
              <a:ahLst/>
              <a:cxnLst>
                <a:cxn ang="0">
                  <a:pos x="12" y="0"/>
                </a:cxn>
                <a:cxn ang="0">
                  <a:pos x="8" y="2"/>
                </a:cxn>
                <a:cxn ang="0">
                  <a:pos x="0" y="7"/>
                </a:cxn>
              </a:cxnLst>
              <a:rect l="0" t="0" r="r" b="b"/>
              <a:pathLst>
                <a:path w="12" h="7">
                  <a:moveTo>
                    <a:pt x="12" y="0"/>
                  </a:moveTo>
                  <a:lnTo>
                    <a:pt x="8" y="2"/>
                  </a:lnTo>
                  <a:lnTo>
                    <a:pt x="0" y="7"/>
                  </a:lnTo>
                </a:path>
              </a:pathLst>
            </a:custGeom>
            <a:noFill/>
            <a:ln w="0">
              <a:solidFill>
                <a:srgbClr val="000000"/>
              </a:solidFill>
              <a:prstDash val="solid"/>
              <a:round/>
              <a:headEnd/>
              <a:tailEnd/>
            </a:ln>
          </p:spPr>
          <p:txBody>
            <a:bodyPr/>
            <a:lstStyle/>
            <a:p>
              <a:endParaRPr lang="en-GB"/>
            </a:p>
          </p:txBody>
        </p:sp>
        <p:sp>
          <p:nvSpPr>
            <p:cNvPr id="1110" name="Line 3389"/>
            <p:cNvSpPr>
              <a:spLocks noChangeShapeType="1"/>
            </p:cNvSpPr>
            <p:nvPr/>
          </p:nvSpPr>
          <p:spPr bwMode="auto">
            <a:xfrm>
              <a:off x="1948" y="3210"/>
              <a:ext cx="1" cy="1"/>
            </a:xfrm>
            <a:prstGeom prst="line">
              <a:avLst/>
            </a:prstGeom>
            <a:noFill/>
            <a:ln w="0">
              <a:solidFill>
                <a:srgbClr val="000000"/>
              </a:solidFill>
              <a:round/>
              <a:headEnd/>
              <a:tailEnd/>
            </a:ln>
          </p:spPr>
          <p:txBody>
            <a:bodyPr/>
            <a:lstStyle/>
            <a:p>
              <a:endParaRPr lang="en-GB"/>
            </a:p>
          </p:txBody>
        </p:sp>
        <p:sp>
          <p:nvSpPr>
            <p:cNvPr id="1111" name="Line 3390"/>
            <p:cNvSpPr>
              <a:spLocks noChangeShapeType="1"/>
            </p:cNvSpPr>
            <p:nvPr/>
          </p:nvSpPr>
          <p:spPr bwMode="auto">
            <a:xfrm flipH="1">
              <a:off x="1863" y="3197"/>
              <a:ext cx="1" cy="1"/>
            </a:xfrm>
            <a:prstGeom prst="line">
              <a:avLst/>
            </a:prstGeom>
            <a:noFill/>
            <a:ln w="0">
              <a:solidFill>
                <a:srgbClr val="000000"/>
              </a:solidFill>
              <a:round/>
              <a:headEnd/>
              <a:tailEnd/>
            </a:ln>
          </p:spPr>
          <p:txBody>
            <a:bodyPr/>
            <a:lstStyle/>
            <a:p>
              <a:endParaRPr lang="en-GB"/>
            </a:p>
          </p:txBody>
        </p:sp>
        <p:sp>
          <p:nvSpPr>
            <p:cNvPr id="1112" name="Freeform 3391"/>
            <p:cNvSpPr>
              <a:spLocks/>
            </p:cNvSpPr>
            <p:nvPr/>
          </p:nvSpPr>
          <p:spPr bwMode="auto">
            <a:xfrm>
              <a:off x="1979" y="3171"/>
              <a:ext cx="2" cy="3"/>
            </a:xfrm>
            <a:custGeom>
              <a:avLst/>
              <a:gdLst/>
              <a:ahLst/>
              <a:cxnLst>
                <a:cxn ang="0">
                  <a:pos x="4" y="0"/>
                </a:cxn>
                <a:cxn ang="0">
                  <a:pos x="3" y="2"/>
                </a:cxn>
                <a:cxn ang="0">
                  <a:pos x="0" y="7"/>
                </a:cxn>
              </a:cxnLst>
              <a:rect l="0" t="0" r="r" b="b"/>
              <a:pathLst>
                <a:path w="4" h="7">
                  <a:moveTo>
                    <a:pt x="4" y="0"/>
                  </a:moveTo>
                  <a:lnTo>
                    <a:pt x="3" y="2"/>
                  </a:lnTo>
                  <a:lnTo>
                    <a:pt x="0" y="7"/>
                  </a:lnTo>
                </a:path>
              </a:pathLst>
            </a:custGeom>
            <a:noFill/>
            <a:ln w="0">
              <a:solidFill>
                <a:srgbClr val="000000"/>
              </a:solidFill>
              <a:prstDash val="solid"/>
              <a:round/>
              <a:headEnd/>
              <a:tailEnd/>
            </a:ln>
          </p:spPr>
          <p:txBody>
            <a:bodyPr/>
            <a:lstStyle/>
            <a:p>
              <a:endParaRPr lang="en-GB"/>
            </a:p>
          </p:txBody>
        </p:sp>
        <p:sp>
          <p:nvSpPr>
            <p:cNvPr id="1113" name="Freeform 3392"/>
            <p:cNvSpPr>
              <a:spLocks/>
            </p:cNvSpPr>
            <p:nvPr/>
          </p:nvSpPr>
          <p:spPr bwMode="auto">
            <a:xfrm>
              <a:off x="1984" y="3172"/>
              <a:ext cx="3" cy="2"/>
            </a:xfrm>
            <a:custGeom>
              <a:avLst/>
              <a:gdLst/>
              <a:ahLst/>
              <a:cxnLst>
                <a:cxn ang="0">
                  <a:pos x="7" y="0"/>
                </a:cxn>
                <a:cxn ang="0">
                  <a:pos x="4" y="3"/>
                </a:cxn>
                <a:cxn ang="0">
                  <a:pos x="0" y="6"/>
                </a:cxn>
              </a:cxnLst>
              <a:rect l="0" t="0" r="r" b="b"/>
              <a:pathLst>
                <a:path w="7" h="6">
                  <a:moveTo>
                    <a:pt x="7" y="0"/>
                  </a:moveTo>
                  <a:lnTo>
                    <a:pt x="4" y="3"/>
                  </a:lnTo>
                  <a:lnTo>
                    <a:pt x="0" y="6"/>
                  </a:lnTo>
                </a:path>
              </a:pathLst>
            </a:custGeom>
            <a:noFill/>
            <a:ln w="0">
              <a:solidFill>
                <a:srgbClr val="000000"/>
              </a:solidFill>
              <a:prstDash val="solid"/>
              <a:round/>
              <a:headEnd/>
              <a:tailEnd/>
            </a:ln>
          </p:spPr>
          <p:txBody>
            <a:bodyPr/>
            <a:lstStyle/>
            <a:p>
              <a:endParaRPr lang="en-GB"/>
            </a:p>
          </p:txBody>
        </p:sp>
        <p:sp>
          <p:nvSpPr>
            <p:cNvPr id="1114" name="Line 3393"/>
            <p:cNvSpPr>
              <a:spLocks noChangeShapeType="1"/>
            </p:cNvSpPr>
            <p:nvPr/>
          </p:nvSpPr>
          <p:spPr bwMode="auto">
            <a:xfrm>
              <a:off x="1981" y="3171"/>
              <a:ext cx="6" cy="1"/>
            </a:xfrm>
            <a:prstGeom prst="line">
              <a:avLst/>
            </a:prstGeom>
            <a:noFill/>
            <a:ln w="0">
              <a:solidFill>
                <a:srgbClr val="000000"/>
              </a:solidFill>
              <a:round/>
              <a:headEnd/>
              <a:tailEnd/>
            </a:ln>
          </p:spPr>
          <p:txBody>
            <a:bodyPr/>
            <a:lstStyle/>
            <a:p>
              <a:endParaRPr lang="en-GB"/>
            </a:p>
          </p:txBody>
        </p:sp>
        <p:sp>
          <p:nvSpPr>
            <p:cNvPr id="1115" name="Line 3394"/>
            <p:cNvSpPr>
              <a:spLocks noChangeShapeType="1"/>
            </p:cNvSpPr>
            <p:nvPr/>
          </p:nvSpPr>
          <p:spPr bwMode="auto">
            <a:xfrm flipH="1">
              <a:off x="1882" y="3171"/>
              <a:ext cx="2" cy="3"/>
            </a:xfrm>
            <a:prstGeom prst="line">
              <a:avLst/>
            </a:prstGeom>
            <a:noFill/>
            <a:ln w="0">
              <a:solidFill>
                <a:srgbClr val="000000"/>
              </a:solidFill>
              <a:round/>
              <a:headEnd/>
              <a:tailEnd/>
            </a:ln>
          </p:spPr>
          <p:txBody>
            <a:bodyPr/>
            <a:lstStyle/>
            <a:p>
              <a:endParaRPr lang="en-GB"/>
            </a:p>
          </p:txBody>
        </p:sp>
        <p:sp>
          <p:nvSpPr>
            <p:cNvPr id="1116" name="Line 3395"/>
            <p:cNvSpPr>
              <a:spLocks noChangeShapeType="1"/>
            </p:cNvSpPr>
            <p:nvPr/>
          </p:nvSpPr>
          <p:spPr bwMode="auto">
            <a:xfrm flipH="1" flipV="1">
              <a:off x="1967" y="3182"/>
              <a:ext cx="6" cy="2"/>
            </a:xfrm>
            <a:prstGeom prst="line">
              <a:avLst/>
            </a:prstGeom>
            <a:noFill/>
            <a:ln w="0">
              <a:solidFill>
                <a:srgbClr val="000000"/>
              </a:solidFill>
              <a:round/>
              <a:headEnd/>
              <a:tailEnd/>
            </a:ln>
          </p:spPr>
          <p:txBody>
            <a:bodyPr/>
            <a:lstStyle/>
            <a:p>
              <a:endParaRPr lang="en-GB"/>
            </a:p>
          </p:txBody>
        </p:sp>
        <p:sp>
          <p:nvSpPr>
            <p:cNvPr id="1117" name="Line 3396"/>
            <p:cNvSpPr>
              <a:spLocks noChangeShapeType="1"/>
            </p:cNvSpPr>
            <p:nvPr/>
          </p:nvSpPr>
          <p:spPr bwMode="auto">
            <a:xfrm>
              <a:off x="1880" y="3177"/>
              <a:ext cx="1" cy="1"/>
            </a:xfrm>
            <a:prstGeom prst="line">
              <a:avLst/>
            </a:prstGeom>
            <a:noFill/>
            <a:ln w="0">
              <a:solidFill>
                <a:srgbClr val="000000"/>
              </a:solidFill>
              <a:round/>
              <a:headEnd/>
              <a:tailEnd/>
            </a:ln>
          </p:spPr>
          <p:txBody>
            <a:bodyPr/>
            <a:lstStyle/>
            <a:p>
              <a:endParaRPr lang="en-GB"/>
            </a:p>
          </p:txBody>
        </p:sp>
        <p:sp>
          <p:nvSpPr>
            <p:cNvPr id="1118" name="Freeform 3397"/>
            <p:cNvSpPr>
              <a:spLocks/>
            </p:cNvSpPr>
            <p:nvPr/>
          </p:nvSpPr>
          <p:spPr bwMode="auto">
            <a:xfrm>
              <a:off x="1964" y="3191"/>
              <a:ext cx="3" cy="5"/>
            </a:xfrm>
            <a:custGeom>
              <a:avLst/>
              <a:gdLst/>
              <a:ahLst/>
              <a:cxnLst>
                <a:cxn ang="0">
                  <a:pos x="7" y="0"/>
                </a:cxn>
                <a:cxn ang="0">
                  <a:pos x="5" y="3"/>
                </a:cxn>
                <a:cxn ang="0">
                  <a:pos x="5" y="4"/>
                </a:cxn>
                <a:cxn ang="0">
                  <a:pos x="3" y="5"/>
                </a:cxn>
                <a:cxn ang="0">
                  <a:pos x="1" y="8"/>
                </a:cxn>
                <a:cxn ang="0">
                  <a:pos x="0" y="10"/>
                </a:cxn>
              </a:cxnLst>
              <a:rect l="0" t="0" r="r" b="b"/>
              <a:pathLst>
                <a:path w="7" h="10">
                  <a:moveTo>
                    <a:pt x="7" y="0"/>
                  </a:moveTo>
                  <a:lnTo>
                    <a:pt x="5" y="3"/>
                  </a:lnTo>
                  <a:lnTo>
                    <a:pt x="5" y="4"/>
                  </a:lnTo>
                  <a:lnTo>
                    <a:pt x="3" y="5"/>
                  </a:lnTo>
                  <a:lnTo>
                    <a:pt x="1" y="8"/>
                  </a:lnTo>
                  <a:lnTo>
                    <a:pt x="0" y="10"/>
                  </a:lnTo>
                </a:path>
              </a:pathLst>
            </a:custGeom>
            <a:noFill/>
            <a:ln w="0">
              <a:solidFill>
                <a:srgbClr val="000000"/>
              </a:solidFill>
              <a:prstDash val="solid"/>
              <a:round/>
              <a:headEnd/>
              <a:tailEnd/>
            </a:ln>
          </p:spPr>
          <p:txBody>
            <a:bodyPr/>
            <a:lstStyle/>
            <a:p>
              <a:endParaRPr lang="en-GB"/>
            </a:p>
          </p:txBody>
        </p:sp>
        <p:sp>
          <p:nvSpPr>
            <p:cNvPr id="1119" name="Line 3398"/>
            <p:cNvSpPr>
              <a:spLocks noChangeShapeType="1"/>
            </p:cNvSpPr>
            <p:nvPr/>
          </p:nvSpPr>
          <p:spPr bwMode="auto">
            <a:xfrm flipH="1">
              <a:off x="1876" y="3177"/>
              <a:ext cx="4" cy="5"/>
            </a:xfrm>
            <a:prstGeom prst="line">
              <a:avLst/>
            </a:prstGeom>
            <a:noFill/>
            <a:ln w="0">
              <a:solidFill>
                <a:srgbClr val="000000"/>
              </a:solidFill>
              <a:round/>
              <a:headEnd/>
              <a:tailEnd/>
            </a:ln>
          </p:spPr>
          <p:txBody>
            <a:bodyPr/>
            <a:lstStyle/>
            <a:p>
              <a:endParaRPr lang="en-GB"/>
            </a:p>
          </p:txBody>
        </p:sp>
        <p:sp>
          <p:nvSpPr>
            <p:cNvPr id="1120" name="Freeform 3399"/>
            <p:cNvSpPr>
              <a:spLocks/>
            </p:cNvSpPr>
            <p:nvPr/>
          </p:nvSpPr>
          <p:spPr bwMode="auto">
            <a:xfrm>
              <a:off x="1947" y="3183"/>
              <a:ext cx="20" cy="8"/>
            </a:xfrm>
            <a:custGeom>
              <a:avLst/>
              <a:gdLst/>
              <a:ahLst/>
              <a:cxnLst>
                <a:cxn ang="0">
                  <a:pos x="40" y="16"/>
                </a:cxn>
                <a:cxn ang="0">
                  <a:pos x="27" y="13"/>
                </a:cxn>
                <a:cxn ang="0">
                  <a:pos x="19" y="11"/>
                </a:cxn>
                <a:cxn ang="0">
                  <a:pos x="5" y="3"/>
                </a:cxn>
                <a:cxn ang="0">
                  <a:pos x="0" y="0"/>
                </a:cxn>
              </a:cxnLst>
              <a:rect l="0" t="0" r="r" b="b"/>
              <a:pathLst>
                <a:path w="40" h="16">
                  <a:moveTo>
                    <a:pt x="40" y="16"/>
                  </a:moveTo>
                  <a:lnTo>
                    <a:pt x="27" y="13"/>
                  </a:lnTo>
                  <a:lnTo>
                    <a:pt x="19" y="11"/>
                  </a:lnTo>
                  <a:lnTo>
                    <a:pt x="5" y="3"/>
                  </a:lnTo>
                  <a:lnTo>
                    <a:pt x="0" y="0"/>
                  </a:lnTo>
                </a:path>
              </a:pathLst>
            </a:custGeom>
            <a:noFill/>
            <a:ln w="0">
              <a:solidFill>
                <a:srgbClr val="000000"/>
              </a:solidFill>
              <a:prstDash val="solid"/>
              <a:round/>
              <a:headEnd/>
              <a:tailEnd/>
            </a:ln>
          </p:spPr>
          <p:txBody>
            <a:bodyPr/>
            <a:lstStyle/>
            <a:p>
              <a:endParaRPr lang="en-GB"/>
            </a:p>
          </p:txBody>
        </p:sp>
        <p:sp>
          <p:nvSpPr>
            <p:cNvPr id="1121" name="Line 3400"/>
            <p:cNvSpPr>
              <a:spLocks noChangeShapeType="1"/>
            </p:cNvSpPr>
            <p:nvPr/>
          </p:nvSpPr>
          <p:spPr bwMode="auto">
            <a:xfrm flipH="1">
              <a:off x="1964" y="3196"/>
              <a:ext cx="1" cy="1"/>
            </a:xfrm>
            <a:prstGeom prst="line">
              <a:avLst/>
            </a:prstGeom>
            <a:noFill/>
            <a:ln w="0">
              <a:solidFill>
                <a:srgbClr val="000000"/>
              </a:solidFill>
              <a:round/>
              <a:headEnd/>
              <a:tailEnd/>
            </a:ln>
          </p:spPr>
          <p:txBody>
            <a:bodyPr/>
            <a:lstStyle/>
            <a:p>
              <a:endParaRPr lang="en-GB"/>
            </a:p>
          </p:txBody>
        </p:sp>
        <p:sp>
          <p:nvSpPr>
            <p:cNvPr id="1122" name="Line 3401"/>
            <p:cNvSpPr>
              <a:spLocks noChangeShapeType="1"/>
            </p:cNvSpPr>
            <p:nvPr/>
          </p:nvSpPr>
          <p:spPr bwMode="auto">
            <a:xfrm flipH="1">
              <a:off x="1959" y="3202"/>
              <a:ext cx="1" cy="1"/>
            </a:xfrm>
            <a:prstGeom prst="line">
              <a:avLst/>
            </a:prstGeom>
            <a:noFill/>
            <a:ln w="0">
              <a:solidFill>
                <a:srgbClr val="000000"/>
              </a:solidFill>
              <a:round/>
              <a:headEnd/>
              <a:tailEnd/>
            </a:ln>
          </p:spPr>
          <p:txBody>
            <a:bodyPr/>
            <a:lstStyle/>
            <a:p>
              <a:endParaRPr lang="en-GB"/>
            </a:p>
          </p:txBody>
        </p:sp>
        <p:sp>
          <p:nvSpPr>
            <p:cNvPr id="1123" name="Line 3402"/>
            <p:cNvSpPr>
              <a:spLocks noChangeShapeType="1"/>
            </p:cNvSpPr>
            <p:nvPr/>
          </p:nvSpPr>
          <p:spPr bwMode="auto">
            <a:xfrm flipH="1">
              <a:off x="1875" y="3182"/>
              <a:ext cx="1" cy="1"/>
            </a:xfrm>
            <a:prstGeom prst="line">
              <a:avLst/>
            </a:prstGeom>
            <a:noFill/>
            <a:ln w="0">
              <a:solidFill>
                <a:srgbClr val="000000"/>
              </a:solidFill>
              <a:round/>
              <a:headEnd/>
              <a:tailEnd/>
            </a:ln>
          </p:spPr>
          <p:txBody>
            <a:bodyPr/>
            <a:lstStyle/>
            <a:p>
              <a:endParaRPr lang="en-GB"/>
            </a:p>
          </p:txBody>
        </p:sp>
        <p:sp>
          <p:nvSpPr>
            <p:cNvPr id="1124" name="Freeform 3403"/>
            <p:cNvSpPr>
              <a:spLocks/>
            </p:cNvSpPr>
            <p:nvPr/>
          </p:nvSpPr>
          <p:spPr bwMode="auto">
            <a:xfrm>
              <a:off x="1932" y="3189"/>
              <a:ext cx="28" cy="13"/>
            </a:xfrm>
            <a:custGeom>
              <a:avLst/>
              <a:gdLst/>
              <a:ahLst/>
              <a:cxnLst>
                <a:cxn ang="0">
                  <a:pos x="56" y="25"/>
                </a:cxn>
                <a:cxn ang="0">
                  <a:pos x="50" y="24"/>
                </a:cxn>
                <a:cxn ang="0">
                  <a:pos x="43" y="21"/>
                </a:cxn>
                <a:cxn ang="0">
                  <a:pos x="28" y="13"/>
                </a:cxn>
                <a:cxn ang="0">
                  <a:pos x="22" y="8"/>
                </a:cxn>
                <a:cxn ang="0">
                  <a:pos x="17" y="6"/>
                </a:cxn>
                <a:cxn ang="0">
                  <a:pos x="1" y="1"/>
                </a:cxn>
                <a:cxn ang="0">
                  <a:pos x="0" y="0"/>
                </a:cxn>
              </a:cxnLst>
              <a:rect l="0" t="0" r="r" b="b"/>
              <a:pathLst>
                <a:path w="56" h="25">
                  <a:moveTo>
                    <a:pt x="56" y="25"/>
                  </a:moveTo>
                  <a:lnTo>
                    <a:pt x="50" y="24"/>
                  </a:lnTo>
                  <a:lnTo>
                    <a:pt x="43" y="21"/>
                  </a:lnTo>
                  <a:lnTo>
                    <a:pt x="28" y="13"/>
                  </a:lnTo>
                  <a:lnTo>
                    <a:pt x="22" y="8"/>
                  </a:lnTo>
                  <a:lnTo>
                    <a:pt x="17" y="6"/>
                  </a:lnTo>
                  <a:lnTo>
                    <a:pt x="1" y="1"/>
                  </a:lnTo>
                  <a:lnTo>
                    <a:pt x="0" y="0"/>
                  </a:lnTo>
                </a:path>
              </a:pathLst>
            </a:custGeom>
            <a:noFill/>
            <a:ln w="0">
              <a:solidFill>
                <a:srgbClr val="000000"/>
              </a:solidFill>
              <a:prstDash val="solid"/>
              <a:round/>
              <a:headEnd/>
              <a:tailEnd/>
            </a:ln>
          </p:spPr>
          <p:txBody>
            <a:bodyPr/>
            <a:lstStyle/>
            <a:p>
              <a:endParaRPr lang="en-GB"/>
            </a:p>
          </p:txBody>
        </p:sp>
        <p:sp>
          <p:nvSpPr>
            <p:cNvPr id="1125" name="Line 3404"/>
            <p:cNvSpPr>
              <a:spLocks noChangeShapeType="1"/>
            </p:cNvSpPr>
            <p:nvPr/>
          </p:nvSpPr>
          <p:spPr bwMode="auto">
            <a:xfrm flipH="1">
              <a:off x="1920" y="3211"/>
              <a:ext cx="27" cy="19"/>
            </a:xfrm>
            <a:prstGeom prst="line">
              <a:avLst/>
            </a:prstGeom>
            <a:noFill/>
            <a:ln w="0">
              <a:solidFill>
                <a:srgbClr val="000000"/>
              </a:solidFill>
              <a:round/>
              <a:headEnd/>
              <a:tailEnd/>
            </a:ln>
          </p:spPr>
          <p:txBody>
            <a:bodyPr/>
            <a:lstStyle/>
            <a:p>
              <a:endParaRPr lang="en-GB"/>
            </a:p>
          </p:txBody>
        </p:sp>
        <p:sp>
          <p:nvSpPr>
            <p:cNvPr id="1126" name="Line 3405"/>
            <p:cNvSpPr>
              <a:spLocks noChangeShapeType="1"/>
            </p:cNvSpPr>
            <p:nvPr/>
          </p:nvSpPr>
          <p:spPr bwMode="auto">
            <a:xfrm flipH="1">
              <a:off x="1866" y="3192"/>
              <a:ext cx="2" cy="2"/>
            </a:xfrm>
            <a:prstGeom prst="line">
              <a:avLst/>
            </a:prstGeom>
            <a:noFill/>
            <a:ln w="0">
              <a:solidFill>
                <a:srgbClr val="000000"/>
              </a:solidFill>
              <a:round/>
              <a:headEnd/>
              <a:tailEnd/>
            </a:ln>
          </p:spPr>
          <p:txBody>
            <a:bodyPr/>
            <a:lstStyle/>
            <a:p>
              <a:endParaRPr lang="en-GB"/>
            </a:p>
          </p:txBody>
        </p:sp>
        <p:sp>
          <p:nvSpPr>
            <p:cNvPr id="1127" name="Line 3406"/>
            <p:cNvSpPr>
              <a:spLocks noChangeShapeType="1"/>
            </p:cNvSpPr>
            <p:nvPr/>
          </p:nvSpPr>
          <p:spPr bwMode="auto">
            <a:xfrm flipH="1">
              <a:off x="1974" y="3178"/>
              <a:ext cx="5" cy="3"/>
            </a:xfrm>
            <a:prstGeom prst="line">
              <a:avLst/>
            </a:prstGeom>
            <a:noFill/>
            <a:ln w="0">
              <a:solidFill>
                <a:srgbClr val="000000"/>
              </a:solidFill>
              <a:round/>
              <a:headEnd/>
              <a:tailEnd/>
            </a:ln>
          </p:spPr>
          <p:txBody>
            <a:bodyPr/>
            <a:lstStyle/>
            <a:p>
              <a:endParaRPr lang="en-GB"/>
            </a:p>
          </p:txBody>
        </p:sp>
        <p:sp>
          <p:nvSpPr>
            <p:cNvPr id="1128" name="Freeform 3407"/>
            <p:cNvSpPr>
              <a:spLocks/>
            </p:cNvSpPr>
            <p:nvPr/>
          </p:nvSpPr>
          <p:spPr bwMode="auto">
            <a:xfrm>
              <a:off x="1974" y="3178"/>
              <a:ext cx="3" cy="3"/>
            </a:xfrm>
            <a:custGeom>
              <a:avLst/>
              <a:gdLst/>
              <a:ahLst/>
              <a:cxnLst>
                <a:cxn ang="0">
                  <a:pos x="5" y="0"/>
                </a:cxn>
                <a:cxn ang="0">
                  <a:pos x="4" y="1"/>
                </a:cxn>
                <a:cxn ang="0">
                  <a:pos x="4" y="1"/>
                </a:cxn>
                <a:cxn ang="0">
                  <a:pos x="0" y="8"/>
                </a:cxn>
              </a:cxnLst>
              <a:rect l="0" t="0" r="r" b="b"/>
              <a:pathLst>
                <a:path w="5" h="8">
                  <a:moveTo>
                    <a:pt x="5" y="0"/>
                  </a:moveTo>
                  <a:lnTo>
                    <a:pt x="4" y="1"/>
                  </a:lnTo>
                  <a:lnTo>
                    <a:pt x="4" y="1"/>
                  </a:lnTo>
                  <a:lnTo>
                    <a:pt x="0" y="8"/>
                  </a:lnTo>
                </a:path>
              </a:pathLst>
            </a:custGeom>
            <a:noFill/>
            <a:ln w="0">
              <a:solidFill>
                <a:srgbClr val="000000"/>
              </a:solidFill>
              <a:prstDash val="solid"/>
              <a:round/>
              <a:headEnd/>
              <a:tailEnd/>
            </a:ln>
          </p:spPr>
          <p:txBody>
            <a:bodyPr/>
            <a:lstStyle/>
            <a:p>
              <a:endParaRPr lang="en-GB"/>
            </a:p>
          </p:txBody>
        </p:sp>
        <p:sp>
          <p:nvSpPr>
            <p:cNvPr id="1129" name="Line 3408"/>
            <p:cNvSpPr>
              <a:spLocks noChangeShapeType="1"/>
            </p:cNvSpPr>
            <p:nvPr/>
          </p:nvSpPr>
          <p:spPr bwMode="auto">
            <a:xfrm flipH="1">
              <a:off x="1977" y="3178"/>
              <a:ext cx="2" cy="1"/>
            </a:xfrm>
            <a:prstGeom prst="line">
              <a:avLst/>
            </a:prstGeom>
            <a:noFill/>
            <a:ln w="0">
              <a:solidFill>
                <a:srgbClr val="000000"/>
              </a:solidFill>
              <a:round/>
              <a:headEnd/>
              <a:tailEnd/>
            </a:ln>
          </p:spPr>
          <p:txBody>
            <a:bodyPr/>
            <a:lstStyle/>
            <a:p>
              <a:endParaRPr lang="en-GB"/>
            </a:p>
          </p:txBody>
        </p:sp>
        <p:sp>
          <p:nvSpPr>
            <p:cNvPr id="1130" name="Freeform 3409"/>
            <p:cNvSpPr>
              <a:spLocks/>
            </p:cNvSpPr>
            <p:nvPr/>
          </p:nvSpPr>
          <p:spPr bwMode="auto">
            <a:xfrm>
              <a:off x="2650" y="3225"/>
              <a:ext cx="11" cy="14"/>
            </a:xfrm>
            <a:custGeom>
              <a:avLst/>
              <a:gdLst/>
              <a:ahLst/>
              <a:cxnLst>
                <a:cxn ang="0">
                  <a:pos x="22" y="0"/>
                </a:cxn>
                <a:cxn ang="0">
                  <a:pos x="20" y="4"/>
                </a:cxn>
                <a:cxn ang="0">
                  <a:pos x="18" y="6"/>
                </a:cxn>
                <a:cxn ang="0">
                  <a:pos x="7" y="19"/>
                </a:cxn>
                <a:cxn ang="0">
                  <a:pos x="0" y="28"/>
                </a:cxn>
              </a:cxnLst>
              <a:rect l="0" t="0" r="r" b="b"/>
              <a:pathLst>
                <a:path w="22" h="28">
                  <a:moveTo>
                    <a:pt x="22" y="0"/>
                  </a:moveTo>
                  <a:lnTo>
                    <a:pt x="20" y="4"/>
                  </a:lnTo>
                  <a:lnTo>
                    <a:pt x="18" y="6"/>
                  </a:lnTo>
                  <a:lnTo>
                    <a:pt x="7" y="19"/>
                  </a:lnTo>
                  <a:lnTo>
                    <a:pt x="0" y="28"/>
                  </a:lnTo>
                </a:path>
              </a:pathLst>
            </a:custGeom>
            <a:noFill/>
            <a:ln w="0">
              <a:solidFill>
                <a:srgbClr val="000000"/>
              </a:solidFill>
              <a:prstDash val="solid"/>
              <a:round/>
              <a:headEnd/>
              <a:tailEnd/>
            </a:ln>
          </p:spPr>
          <p:txBody>
            <a:bodyPr/>
            <a:lstStyle/>
            <a:p>
              <a:endParaRPr lang="en-GB"/>
            </a:p>
          </p:txBody>
        </p:sp>
        <p:sp>
          <p:nvSpPr>
            <p:cNvPr id="1131" name="Line 3410"/>
            <p:cNvSpPr>
              <a:spLocks noChangeShapeType="1"/>
            </p:cNvSpPr>
            <p:nvPr/>
          </p:nvSpPr>
          <p:spPr bwMode="auto">
            <a:xfrm>
              <a:off x="2661" y="3225"/>
              <a:ext cx="20" cy="9"/>
            </a:xfrm>
            <a:prstGeom prst="line">
              <a:avLst/>
            </a:prstGeom>
            <a:noFill/>
            <a:ln w="0">
              <a:solidFill>
                <a:srgbClr val="000000"/>
              </a:solidFill>
              <a:round/>
              <a:headEnd/>
              <a:tailEnd/>
            </a:ln>
          </p:spPr>
          <p:txBody>
            <a:bodyPr/>
            <a:lstStyle/>
            <a:p>
              <a:endParaRPr lang="en-GB"/>
            </a:p>
          </p:txBody>
        </p:sp>
        <p:sp>
          <p:nvSpPr>
            <p:cNvPr id="1132" name="Line 3411"/>
            <p:cNvSpPr>
              <a:spLocks noChangeShapeType="1"/>
            </p:cNvSpPr>
            <p:nvPr/>
          </p:nvSpPr>
          <p:spPr bwMode="auto">
            <a:xfrm flipH="1">
              <a:off x="2645" y="3244"/>
              <a:ext cx="1" cy="1"/>
            </a:xfrm>
            <a:prstGeom prst="line">
              <a:avLst/>
            </a:prstGeom>
            <a:noFill/>
            <a:ln w="0">
              <a:solidFill>
                <a:srgbClr val="000000"/>
              </a:solidFill>
              <a:round/>
              <a:headEnd/>
              <a:tailEnd/>
            </a:ln>
          </p:spPr>
          <p:txBody>
            <a:bodyPr/>
            <a:lstStyle/>
            <a:p>
              <a:endParaRPr lang="en-GB"/>
            </a:p>
          </p:txBody>
        </p:sp>
        <p:sp>
          <p:nvSpPr>
            <p:cNvPr id="1133" name="Freeform 3412"/>
            <p:cNvSpPr>
              <a:spLocks/>
            </p:cNvSpPr>
            <p:nvPr/>
          </p:nvSpPr>
          <p:spPr bwMode="auto">
            <a:xfrm>
              <a:off x="2689" y="3251"/>
              <a:ext cx="6" cy="15"/>
            </a:xfrm>
            <a:custGeom>
              <a:avLst/>
              <a:gdLst/>
              <a:ahLst/>
              <a:cxnLst>
                <a:cxn ang="0">
                  <a:pos x="0" y="0"/>
                </a:cxn>
                <a:cxn ang="0">
                  <a:pos x="6" y="11"/>
                </a:cxn>
                <a:cxn ang="0">
                  <a:pos x="13" y="30"/>
                </a:cxn>
              </a:cxnLst>
              <a:rect l="0" t="0" r="r" b="b"/>
              <a:pathLst>
                <a:path w="13" h="30">
                  <a:moveTo>
                    <a:pt x="0" y="0"/>
                  </a:moveTo>
                  <a:lnTo>
                    <a:pt x="6" y="11"/>
                  </a:lnTo>
                  <a:lnTo>
                    <a:pt x="13" y="30"/>
                  </a:lnTo>
                </a:path>
              </a:pathLst>
            </a:custGeom>
            <a:noFill/>
            <a:ln w="0">
              <a:solidFill>
                <a:srgbClr val="000000"/>
              </a:solidFill>
              <a:prstDash val="solid"/>
              <a:round/>
              <a:headEnd/>
              <a:tailEnd/>
            </a:ln>
          </p:spPr>
          <p:txBody>
            <a:bodyPr/>
            <a:lstStyle/>
            <a:p>
              <a:endParaRPr lang="en-GB"/>
            </a:p>
          </p:txBody>
        </p:sp>
        <p:sp>
          <p:nvSpPr>
            <p:cNvPr id="1134" name="Freeform 3413"/>
            <p:cNvSpPr>
              <a:spLocks/>
            </p:cNvSpPr>
            <p:nvPr/>
          </p:nvSpPr>
          <p:spPr bwMode="auto">
            <a:xfrm>
              <a:off x="2646" y="3244"/>
              <a:ext cx="43" cy="7"/>
            </a:xfrm>
            <a:custGeom>
              <a:avLst/>
              <a:gdLst/>
              <a:ahLst/>
              <a:cxnLst>
                <a:cxn ang="0">
                  <a:pos x="0" y="0"/>
                </a:cxn>
                <a:cxn ang="0">
                  <a:pos x="23" y="1"/>
                </a:cxn>
                <a:cxn ang="0">
                  <a:pos x="52" y="4"/>
                </a:cxn>
                <a:cxn ang="0">
                  <a:pos x="84" y="14"/>
                </a:cxn>
              </a:cxnLst>
              <a:rect l="0" t="0" r="r" b="b"/>
              <a:pathLst>
                <a:path w="84" h="14">
                  <a:moveTo>
                    <a:pt x="0" y="0"/>
                  </a:moveTo>
                  <a:lnTo>
                    <a:pt x="23" y="1"/>
                  </a:lnTo>
                  <a:lnTo>
                    <a:pt x="52" y="4"/>
                  </a:lnTo>
                  <a:lnTo>
                    <a:pt x="84" y="14"/>
                  </a:lnTo>
                </a:path>
              </a:pathLst>
            </a:custGeom>
            <a:noFill/>
            <a:ln w="0">
              <a:solidFill>
                <a:srgbClr val="000000"/>
              </a:solidFill>
              <a:prstDash val="solid"/>
              <a:round/>
              <a:headEnd/>
              <a:tailEnd/>
            </a:ln>
          </p:spPr>
          <p:txBody>
            <a:bodyPr/>
            <a:lstStyle/>
            <a:p>
              <a:endParaRPr lang="en-GB"/>
            </a:p>
          </p:txBody>
        </p:sp>
        <p:sp>
          <p:nvSpPr>
            <p:cNvPr id="1135" name="Line 3414"/>
            <p:cNvSpPr>
              <a:spLocks noChangeShapeType="1"/>
            </p:cNvSpPr>
            <p:nvPr/>
          </p:nvSpPr>
          <p:spPr bwMode="auto">
            <a:xfrm>
              <a:off x="2681" y="3234"/>
              <a:ext cx="2" cy="5"/>
            </a:xfrm>
            <a:prstGeom prst="line">
              <a:avLst/>
            </a:prstGeom>
            <a:noFill/>
            <a:ln w="0">
              <a:solidFill>
                <a:srgbClr val="000000"/>
              </a:solidFill>
              <a:round/>
              <a:headEnd/>
              <a:tailEnd/>
            </a:ln>
          </p:spPr>
          <p:txBody>
            <a:bodyPr/>
            <a:lstStyle/>
            <a:p>
              <a:endParaRPr lang="en-GB"/>
            </a:p>
          </p:txBody>
        </p:sp>
        <p:sp>
          <p:nvSpPr>
            <p:cNvPr id="1136" name="Line 3415"/>
            <p:cNvSpPr>
              <a:spLocks noChangeShapeType="1"/>
            </p:cNvSpPr>
            <p:nvPr/>
          </p:nvSpPr>
          <p:spPr bwMode="auto">
            <a:xfrm>
              <a:off x="2683" y="3239"/>
              <a:ext cx="6" cy="12"/>
            </a:xfrm>
            <a:prstGeom prst="line">
              <a:avLst/>
            </a:prstGeom>
            <a:noFill/>
            <a:ln w="0">
              <a:solidFill>
                <a:srgbClr val="000000"/>
              </a:solidFill>
              <a:round/>
              <a:headEnd/>
              <a:tailEnd/>
            </a:ln>
          </p:spPr>
          <p:txBody>
            <a:bodyPr/>
            <a:lstStyle/>
            <a:p>
              <a:endParaRPr lang="en-GB"/>
            </a:p>
          </p:txBody>
        </p:sp>
        <p:sp>
          <p:nvSpPr>
            <p:cNvPr id="1137" name="Freeform 3416"/>
            <p:cNvSpPr>
              <a:spLocks/>
            </p:cNvSpPr>
            <p:nvPr/>
          </p:nvSpPr>
          <p:spPr bwMode="auto">
            <a:xfrm>
              <a:off x="2746" y="3260"/>
              <a:ext cx="26" cy="17"/>
            </a:xfrm>
            <a:custGeom>
              <a:avLst/>
              <a:gdLst/>
              <a:ahLst/>
              <a:cxnLst>
                <a:cxn ang="0">
                  <a:pos x="52" y="0"/>
                </a:cxn>
                <a:cxn ang="0">
                  <a:pos x="0" y="35"/>
                </a:cxn>
                <a:cxn ang="0">
                  <a:pos x="0" y="35"/>
                </a:cxn>
              </a:cxnLst>
              <a:rect l="0" t="0" r="r" b="b"/>
              <a:pathLst>
                <a:path w="52" h="35">
                  <a:moveTo>
                    <a:pt x="52" y="0"/>
                  </a:moveTo>
                  <a:lnTo>
                    <a:pt x="0" y="35"/>
                  </a:lnTo>
                  <a:lnTo>
                    <a:pt x="0" y="35"/>
                  </a:lnTo>
                </a:path>
              </a:pathLst>
            </a:custGeom>
            <a:noFill/>
            <a:ln w="0">
              <a:solidFill>
                <a:srgbClr val="000000"/>
              </a:solidFill>
              <a:prstDash val="solid"/>
              <a:round/>
              <a:headEnd/>
              <a:tailEnd/>
            </a:ln>
          </p:spPr>
          <p:txBody>
            <a:bodyPr/>
            <a:lstStyle/>
            <a:p>
              <a:endParaRPr lang="en-GB"/>
            </a:p>
          </p:txBody>
        </p:sp>
        <p:sp>
          <p:nvSpPr>
            <p:cNvPr id="1138" name="Freeform 3417"/>
            <p:cNvSpPr>
              <a:spLocks/>
            </p:cNvSpPr>
            <p:nvPr/>
          </p:nvSpPr>
          <p:spPr bwMode="auto">
            <a:xfrm>
              <a:off x="2683" y="3239"/>
              <a:ext cx="69" cy="21"/>
            </a:xfrm>
            <a:custGeom>
              <a:avLst/>
              <a:gdLst/>
              <a:ahLst/>
              <a:cxnLst>
                <a:cxn ang="0">
                  <a:pos x="0" y="0"/>
                </a:cxn>
                <a:cxn ang="0">
                  <a:pos x="86" y="39"/>
                </a:cxn>
                <a:cxn ang="0">
                  <a:pos x="123" y="42"/>
                </a:cxn>
                <a:cxn ang="0">
                  <a:pos x="138" y="42"/>
                </a:cxn>
              </a:cxnLst>
              <a:rect l="0" t="0" r="r" b="b"/>
              <a:pathLst>
                <a:path w="138" h="42">
                  <a:moveTo>
                    <a:pt x="0" y="0"/>
                  </a:moveTo>
                  <a:lnTo>
                    <a:pt x="86" y="39"/>
                  </a:lnTo>
                  <a:lnTo>
                    <a:pt x="123" y="42"/>
                  </a:lnTo>
                  <a:lnTo>
                    <a:pt x="138" y="42"/>
                  </a:lnTo>
                </a:path>
              </a:pathLst>
            </a:custGeom>
            <a:noFill/>
            <a:ln w="0">
              <a:solidFill>
                <a:srgbClr val="000000"/>
              </a:solidFill>
              <a:prstDash val="solid"/>
              <a:round/>
              <a:headEnd/>
              <a:tailEnd/>
            </a:ln>
          </p:spPr>
          <p:txBody>
            <a:bodyPr/>
            <a:lstStyle/>
            <a:p>
              <a:endParaRPr lang="en-GB"/>
            </a:p>
          </p:txBody>
        </p:sp>
        <p:sp>
          <p:nvSpPr>
            <p:cNvPr id="1139" name="Line 3418"/>
            <p:cNvSpPr>
              <a:spLocks noChangeShapeType="1"/>
            </p:cNvSpPr>
            <p:nvPr/>
          </p:nvSpPr>
          <p:spPr bwMode="auto">
            <a:xfrm>
              <a:off x="2695" y="3266"/>
              <a:ext cx="1" cy="1"/>
            </a:xfrm>
            <a:prstGeom prst="line">
              <a:avLst/>
            </a:prstGeom>
            <a:noFill/>
            <a:ln w="0">
              <a:solidFill>
                <a:srgbClr val="000000"/>
              </a:solidFill>
              <a:round/>
              <a:headEnd/>
              <a:tailEnd/>
            </a:ln>
          </p:spPr>
          <p:txBody>
            <a:bodyPr/>
            <a:lstStyle/>
            <a:p>
              <a:endParaRPr lang="en-GB"/>
            </a:p>
          </p:txBody>
        </p:sp>
        <p:sp>
          <p:nvSpPr>
            <p:cNvPr id="1140" name="Freeform 3419"/>
            <p:cNvSpPr>
              <a:spLocks/>
            </p:cNvSpPr>
            <p:nvPr/>
          </p:nvSpPr>
          <p:spPr bwMode="auto">
            <a:xfrm>
              <a:off x="2696" y="3267"/>
              <a:ext cx="50" cy="10"/>
            </a:xfrm>
            <a:custGeom>
              <a:avLst/>
              <a:gdLst/>
              <a:ahLst/>
              <a:cxnLst>
                <a:cxn ang="0">
                  <a:pos x="98" y="20"/>
                </a:cxn>
                <a:cxn ang="0">
                  <a:pos x="80" y="20"/>
                </a:cxn>
                <a:cxn ang="0">
                  <a:pos x="26" y="8"/>
                </a:cxn>
                <a:cxn ang="0">
                  <a:pos x="5" y="1"/>
                </a:cxn>
                <a:cxn ang="0">
                  <a:pos x="0" y="0"/>
                </a:cxn>
              </a:cxnLst>
              <a:rect l="0" t="0" r="r" b="b"/>
              <a:pathLst>
                <a:path w="98" h="20">
                  <a:moveTo>
                    <a:pt x="98" y="20"/>
                  </a:moveTo>
                  <a:lnTo>
                    <a:pt x="80" y="20"/>
                  </a:lnTo>
                  <a:lnTo>
                    <a:pt x="26" y="8"/>
                  </a:lnTo>
                  <a:lnTo>
                    <a:pt x="5" y="1"/>
                  </a:lnTo>
                  <a:lnTo>
                    <a:pt x="0" y="0"/>
                  </a:lnTo>
                </a:path>
              </a:pathLst>
            </a:custGeom>
            <a:noFill/>
            <a:ln w="0">
              <a:solidFill>
                <a:srgbClr val="000000"/>
              </a:solidFill>
              <a:prstDash val="solid"/>
              <a:round/>
              <a:headEnd/>
              <a:tailEnd/>
            </a:ln>
          </p:spPr>
          <p:txBody>
            <a:bodyPr/>
            <a:lstStyle/>
            <a:p>
              <a:endParaRPr lang="en-GB"/>
            </a:p>
          </p:txBody>
        </p:sp>
      </p:grpSp>
      <p:grpSp>
        <p:nvGrpSpPr>
          <p:cNvPr id="10" name="Group 3621"/>
          <p:cNvGrpSpPr>
            <a:grpSpLocks/>
          </p:cNvGrpSpPr>
          <p:nvPr>
            <p:custDataLst>
              <p:tags r:id="rId216"/>
            </p:custDataLst>
          </p:nvPr>
        </p:nvGrpSpPr>
        <p:grpSpPr bwMode="auto">
          <a:xfrm>
            <a:off x="400988" y="2298547"/>
            <a:ext cx="8029432" cy="625695"/>
            <a:chOff x="300" y="3025"/>
            <a:chExt cx="4145" cy="323"/>
          </a:xfrm>
        </p:grpSpPr>
        <p:sp>
          <p:nvSpPr>
            <p:cNvPr id="741" name="Line 3421"/>
            <p:cNvSpPr>
              <a:spLocks noChangeShapeType="1"/>
            </p:cNvSpPr>
            <p:nvPr/>
          </p:nvSpPr>
          <p:spPr bwMode="auto">
            <a:xfrm flipH="1">
              <a:off x="2821" y="3191"/>
              <a:ext cx="2" cy="6"/>
            </a:xfrm>
            <a:prstGeom prst="line">
              <a:avLst/>
            </a:prstGeom>
            <a:noFill/>
            <a:ln w="0">
              <a:solidFill>
                <a:srgbClr val="000000"/>
              </a:solidFill>
              <a:round/>
              <a:headEnd/>
              <a:tailEnd/>
            </a:ln>
          </p:spPr>
          <p:txBody>
            <a:bodyPr/>
            <a:lstStyle/>
            <a:p>
              <a:endParaRPr lang="en-GB"/>
            </a:p>
          </p:txBody>
        </p:sp>
        <p:sp>
          <p:nvSpPr>
            <p:cNvPr id="742" name="Freeform 3422"/>
            <p:cNvSpPr>
              <a:spLocks/>
            </p:cNvSpPr>
            <p:nvPr/>
          </p:nvSpPr>
          <p:spPr bwMode="auto">
            <a:xfrm>
              <a:off x="2900" y="3173"/>
              <a:ext cx="1" cy="6"/>
            </a:xfrm>
            <a:custGeom>
              <a:avLst/>
              <a:gdLst/>
              <a:ahLst/>
              <a:cxnLst>
                <a:cxn ang="0">
                  <a:pos x="2" y="13"/>
                </a:cxn>
                <a:cxn ang="0">
                  <a:pos x="1" y="6"/>
                </a:cxn>
                <a:cxn ang="0">
                  <a:pos x="0" y="0"/>
                </a:cxn>
              </a:cxnLst>
              <a:rect l="0" t="0" r="r" b="b"/>
              <a:pathLst>
                <a:path w="2" h="13">
                  <a:moveTo>
                    <a:pt x="2" y="13"/>
                  </a:moveTo>
                  <a:lnTo>
                    <a:pt x="1" y="6"/>
                  </a:lnTo>
                  <a:lnTo>
                    <a:pt x="0" y="0"/>
                  </a:lnTo>
                </a:path>
              </a:pathLst>
            </a:custGeom>
            <a:noFill/>
            <a:ln w="0">
              <a:solidFill>
                <a:srgbClr val="000000"/>
              </a:solidFill>
              <a:prstDash val="solid"/>
              <a:round/>
              <a:headEnd/>
              <a:tailEnd/>
            </a:ln>
          </p:spPr>
          <p:txBody>
            <a:bodyPr/>
            <a:lstStyle/>
            <a:p>
              <a:endParaRPr lang="en-GB"/>
            </a:p>
          </p:txBody>
        </p:sp>
        <p:sp>
          <p:nvSpPr>
            <p:cNvPr id="743" name="Freeform 3423"/>
            <p:cNvSpPr>
              <a:spLocks/>
            </p:cNvSpPr>
            <p:nvPr/>
          </p:nvSpPr>
          <p:spPr bwMode="auto">
            <a:xfrm>
              <a:off x="2915" y="3171"/>
              <a:ext cx="10" cy="3"/>
            </a:xfrm>
            <a:custGeom>
              <a:avLst/>
              <a:gdLst/>
              <a:ahLst/>
              <a:cxnLst>
                <a:cxn ang="0">
                  <a:pos x="21" y="7"/>
                </a:cxn>
                <a:cxn ang="0">
                  <a:pos x="13" y="5"/>
                </a:cxn>
                <a:cxn ang="0">
                  <a:pos x="7" y="4"/>
                </a:cxn>
                <a:cxn ang="0">
                  <a:pos x="0" y="0"/>
                </a:cxn>
              </a:cxnLst>
              <a:rect l="0" t="0" r="r" b="b"/>
              <a:pathLst>
                <a:path w="21" h="7">
                  <a:moveTo>
                    <a:pt x="21" y="7"/>
                  </a:moveTo>
                  <a:lnTo>
                    <a:pt x="13" y="5"/>
                  </a:lnTo>
                  <a:lnTo>
                    <a:pt x="7" y="4"/>
                  </a:lnTo>
                  <a:lnTo>
                    <a:pt x="0" y="0"/>
                  </a:lnTo>
                </a:path>
              </a:pathLst>
            </a:custGeom>
            <a:noFill/>
            <a:ln w="0">
              <a:solidFill>
                <a:srgbClr val="000000"/>
              </a:solidFill>
              <a:prstDash val="solid"/>
              <a:round/>
              <a:headEnd/>
              <a:tailEnd/>
            </a:ln>
          </p:spPr>
          <p:txBody>
            <a:bodyPr/>
            <a:lstStyle/>
            <a:p>
              <a:endParaRPr lang="en-GB"/>
            </a:p>
          </p:txBody>
        </p:sp>
        <p:sp>
          <p:nvSpPr>
            <p:cNvPr id="744" name="Line 3424"/>
            <p:cNvSpPr>
              <a:spLocks noChangeShapeType="1"/>
            </p:cNvSpPr>
            <p:nvPr/>
          </p:nvSpPr>
          <p:spPr bwMode="auto">
            <a:xfrm>
              <a:off x="2958" y="3182"/>
              <a:ext cx="1" cy="6"/>
            </a:xfrm>
            <a:prstGeom prst="line">
              <a:avLst/>
            </a:prstGeom>
            <a:noFill/>
            <a:ln w="0">
              <a:solidFill>
                <a:srgbClr val="000000"/>
              </a:solidFill>
              <a:round/>
              <a:headEnd/>
              <a:tailEnd/>
            </a:ln>
          </p:spPr>
          <p:txBody>
            <a:bodyPr/>
            <a:lstStyle/>
            <a:p>
              <a:endParaRPr lang="en-GB"/>
            </a:p>
          </p:txBody>
        </p:sp>
        <p:sp>
          <p:nvSpPr>
            <p:cNvPr id="745" name="Line 3425"/>
            <p:cNvSpPr>
              <a:spLocks noChangeShapeType="1"/>
            </p:cNvSpPr>
            <p:nvPr/>
          </p:nvSpPr>
          <p:spPr bwMode="auto">
            <a:xfrm flipH="1">
              <a:off x="2925" y="3174"/>
              <a:ext cx="1" cy="1"/>
            </a:xfrm>
            <a:prstGeom prst="line">
              <a:avLst/>
            </a:prstGeom>
            <a:noFill/>
            <a:ln w="0">
              <a:solidFill>
                <a:srgbClr val="000000"/>
              </a:solidFill>
              <a:round/>
              <a:headEnd/>
              <a:tailEnd/>
            </a:ln>
          </p:spPr>
          <p:txBody>
            <a:bodyPr/>
            <a:lstStyle/>
            <a:p>
              <a:endParaRPr lang="en-GB"/>
            </a:p>
          </p:txBody>
        </p:sp>
        <p:sp>
          <p:nvSpPr>
            <p:cNvPr id="746" name="Line 3426"/>
            <p:cNvSpPr>
              <a:spLocks noChangeShapeType="1"/>
            </p:cNvSpPr>
            <p:nvPr/>
          </p:nvSpPr>
          <p:spPr bwMode="auto">
            <a:xfrm>
              <a:off x="2960" y="3191"/>
              <a:ext cx="1" cy="1"/>
            </a:xfrm>
            <a:prstGeom prst="line">
              <a:avLst/>
            </a:prstGeom>
            <a:noFill/>
            <a:ln w="0">
              <a:solidFill>
                <a:srgbClr val="000000"/>
              </a:solidFill>
              <a:round/>
              <a:headEnd/>
              <a:tailEnd/>
            </a:ln>
          </p:spPr>
          <p:txBody>
            <a:bodyPr/>
            <a:lstStyle/>
            <a:p>
              <a:endParaRPr lang="en-GB"/>
            </a:p>
          </p:txBody>
        </p:sp>
        <p:sp>
          <p:nvSpPr>
            <p:cNvPr id="747" name="Line 3427"/>
            <p:cNvSpPr>
              <a:spLocks noChangeShapeType="1"/>
            </p:cNvSpPr>
            <p:nvPr/>
          </p:nvSpPr>
          <p:spPr bwMode="auto">
            <a:xfrm>
              <a:off x="2918" y="3187"/>
              <a:ext cx="1" cy="3"/>
            </a:xfrm>
            <a:prstGeom prst="line">
              <a:avLst/>
            </a:prstGeom>
            <a:noFill/>
            <a:ln w="0">
              <a:solidFill>
                <a:srgbClr val="000000"/>
              </a:solidFill>
              <a:round/>
              <a:headEnd/>
              <a:tailEnd/>
            </a:ln>
          </p:spPr>
          <p:txBody>
            <a:bodyPr/>
            <a:lstStyle/>
            <a:p>
              <a:endParaRPr lang="en-GB"/>
            </a:p>
          </p:txBody>
        </p:sp>
        <p:sp>
          <p:nvSpPr>
            <p:cNvPr id="748" name="Line 3428"/>
            <p:cNvSpPr>
              <a:spLocks noChangeShapeType="1"/>
            </p:cNvSpPr>
            <p:nvPr/>
          </p:nvSpPr>
          <p:spPr bwMode="auto">
            <a:xfrm>
              <a:off x="2918" y="3187"/>
              <a:ext cx="1" cy="1"/>
            </a:xfrm>
            <a:prstGeom prst="line">
              <a:avLst/>
            </a:prstGeom>
            <a:noFill/>
            <a:ln w="0">
              <a:solidFill>
                <a:srgbClr val="000000"/>
              </a:solidFill>
              <a:round/>
              <a:headEnd/>
              <a:tailEnd/>
            </a:ln>
          </p:spPr>
          <p:txBody>
            <a:bodyPr/>
            <a:lstStyle/>
            <a:p>
              <a:endParaRPr lang="en-GB"/>
            </a:p>
          </p:txBody>
        </p:sp>
        <p:sp>
          <p:nvSpPr>
            <p:cNvPr id="749" name="Line 3429"/>
            <p:cNvSpPr>
              <a:spLocks noChangeShapeType="1"/>
            </p:cNvSpPr>
            <p:nvPr/>
          </p:nvSpPr>
          <p:spPr bwMode="auto">
            <a:xfrm>
              <a:off x="2960" y="3192"/>
              <a:ext cx="1" cy="4"/>
            </a:xfrm>
            <a:prstGeom prst="line">
              <a:avLst/>
            </a:prstGeom>
            <a:noFill/>
            <a:ln w="0">
              <a:solidFill>
                <a:srgbClr val="000000"/>
              </a:solidFill>
              <a:round/>
              <a:headEnd/>
              <a:tailEnd/>
            </a:ln>
          </p:spPr>
          <p:txBody>
            <a:bodyPr/>
            <a:lstStyle/>
            <a:p>
              <a:endParaRPr lang="en-GB"/>
            </a:p>
          </p:txBody>
        </p:sp>
        <p:sp>
          <p:nvSpPr>
            <p:cNvPr id="750" name="Freeform 3430"/>
            <p:cNvSpPr>
              <a:spLocks/>
            </p:cNvSpPr>
            <p:nvPr/>
          </p:nvSpPr>
          <p:spPr bwMode="auto">
            <a:xfrm>
              <a:off x="2963" y="3201"/>
              <a:ext cx="3" cy="7"/>
            </a:xfrm>
            <a:custGeom>
              <a:avLst/>
              <a:gdLst/>
              <a:ahLst/>
              <a:cxnLst>
                <a:cxn ang="0">
                  <a:pos x="0" y="0"/>
                </a:cxn>
                <a:cxn ang="0">
                  <a:pos x="0" y="0"/>
                </a:cxn>
                <a:cxn ang="0">
                  <a:pos x="2" y="4"/>
                </a:cxn>
                <a:cxn ang="0">
                  <a:pos x="5" y="14"/>
                </a:cxn>
              </a:cxnLst>
              <a:rect l="0" t="0" r="r" b="b"/>
              <a:pathLst>
                <a:path w="5" h="14">
                  <a:moveTo>
                    <a:pt x="0" y="0"/>
                  </a:moveTo>
                  <a:lnTo>
                    <a:pt x="0" y="0"/>
                  </a:lnTo>
                  <a:lnTo>
                    <a:pt x="2" y="4"/>
                  </a:lnTo>
                  <a:lnTo>
                    <a:pt x="5" y="14"/>
                  </a:lnTo>
                </a:path>
              </a:pathLst>
            </a:custGeom>
            <a:noFill/>
            <a:ln w="0">
              <a:solidFill>
                <a:srgbClr val="000000"/>
              </a:solidFill>
              <a:prstDash val="solid"/>
              <a:round/>
              <a:headEnd/>
              <a:tailEnd/>
            </a:ln>
          </p:spPr>
          <p:txBody>
            <a:bodyPr/>
            <a:lstStyle/>
            <a:p>
              <a:endParaRPr lang="en-GB"/>
            </a:p>
          </p:txBody>
        </p:sp>
        <p:sp>
          <p:nvSpPr>
            <p:cNvPr id="751" name="Freeform 3431"/>
            <p:cNvSpPr>
              <a:spLocks/>
            </p:cNvSpPr>
            <p:nvPr/>
          </p:nvSpPr>
          <p:spPr bwMode="auto">
            <a:xfrm>
              <a:off x="2918" y="3187"/>
              <a:ext cx="45" cy="14"/>
            </a:xfrm>
            <a:custGeom>
              <a:avLst/>
              <a:gdLst/>
              <a:ahLst/>
              <a:cxnLst>
                <a:cxn ang="0">
                  <a:pos x="0" y="0"/>
                </a:cxn>
                <a:cxn ang="0">
                  <a:pos x="5" y="2"/>
                </a:cxn>
                <a:cxn ang="0">
                  <a:pos x="15" y="3"/>
                </a:cxn>
                <a:cxn ang="0">
                  <a:pos x="21" y="3"/>
                </a:cxn>
                <a:cxn ang="0">
                  <a:pos x="24" y="4"/>
                </a:cxn>
                <a:cxn ang="0">
                  <a:pos x="29" y="5"/>
                </a:cxn>
                <a:cxn ang="0">
                  <a:pos x="36" y="6"/>
                </a:cxn>
                <a:cxn ang="0">
                  <a:pos x="44" y="7"/>
                </a:cxn>
                <a:cxn ang="0">
                  <a:pos x="51" y="10"/>
                </a:cxn>
                <a:cxn ang="0">
                  <a:pos x="65" y="16"/>
                </a:cxn>
                <a:cxn ang="0">
                  <a:pos x="78" y="21"/>
                </a:cxn>
                <a:cxn ang="0">
                  <a:pos x="90" y="28"/>
                </a:cxn>
              </a:cxnLst>
              <a:rect l="0" t="0" r="r" b="b"/>
              <a:pathLst>
                <a:path w="90" h="28">
                  <a:moveTo>
                    <a:pt x="0" y="0"/>
                  </a:moveTo>
                  <a:lnTo>
                    <a:pt x="5" y="2"/>
                  </a:lnTo>
                  <a:lnTo>
                    <a:pt x="15" y="3"/>
                  </a:lnTo>
                  <a:lnTo>
                    <a:pt x="21" y="3"/>
                  </a:lnTo>
                  <a:lnTo>
                    <a:pt x="24" y="4"/>
                  </a:lnTo>
                  <a:lnTo>
                    <a:pt x="29" y="5"/>
                  </a:lnTo>
                  <a:lnTo>
                    <a:pt x="36" y="6"/>
                  </a:lnTo>
                  <a:lnTo>
                    <a:pt x="44" y="7"/>
                  </a:lnTo>
                  <a:lnTo>
                    <a:pt x="51" y="10"/>
                  </a:lnTo>
                  <a:lnTo>
                    <a:pt x="65" y="16"/>
                  </a:lnTo>
                  <a:lnTo>
                    <a:pt x="78" y="21"/>
                  </a:lnTo>
                  <a:lnTo>
                    <a:pt x="90" y="28"/>
                  </a:lnTo>
                </a:path>
              </a:pathLst>
            </a:custGeom>
            <a:noFill/>
            <a:ln w="0">
              <a:solidFill>
                <a:srgbClr val="000000"/>
              </a:solidFill>
              <a:prstDash val="solid"/>
              <a:round/>
              <a:headEnd/>
              <a:tailEnd/>
            </a:ln>
          </p:spPr>
          <p:txBody>
            <a:bodyPr/>
            <a:lstStyle/>
            <a:p>
              <a:endParaRPr lang="en-GB"/>
            </a:p>
          </p:txBody>
        </p:sp>
        <p:sp>
          <p:nvSpPr>
            <p:cNvPr id="752" name="Line 3432"/>
            <p:cNvSpPr>
              <a:spLocks noChangeShapeType="1"/>
            </p:cNvSpPr>
            <p:nvPr/>
          </p:nvSpPr>
          <p:spPr bwMode="auto">
            <a:xfrm>
              <a:off x="2917" y="3181"/>
              <a:ext cx="1" cy="1"/>
            </a:xfrm>
            <a:prstGeom prst="line">
              <a:avLst/>
            </a:prstGeom>
            <a:noFill/>
            <a:ln w="0">
              <a:solidFill>
                <a:srgbClr val="000000"/>
              </a:solidFill>
              <a:round/>
              <a:headEnd/>
              <a:tailEnd/>
            </a:ln>
          </p:spPr>
          <p:txBody>
            <a:bodyPr/>
            <a:lstStyle/>
            <a:p>
              <a:endParaRPr lang="en-GB"/>
            </a:p>
          </p:txBody>
        </p:sp>
        <p:sp>
          <p:nvSpPr>
            <p:cNvPr id="753" name="Freeform 3433"/>
            <p:cNvSpPr>
              <a:spLocks/>
            </p:cNvSpPr>
            <p:nvPr/>
          </p:nvSpPr>
          <p:spPr bwMode="auto">
            <a:xfrm>
              <a:off x="2917" y="3181"/>
              <a:ext cx="43" cy="11"/>
            </a:xfrm>
            <a:custGeom>
              <a:avLst/>
              <a:gdLst/>
              <a:ahLst/>
              <a:cxnLst>
                <a:cxn ang="0">
                  <a:pos x="86" y="22"/>
                </a:cxn>
                <a:cxn ang="0">
                  <a:pos x="70" y="13"/>
                </a:cxn>
                <a:cxn ang="0">
                  <a:pos x="57" y="12"/>
                </a:cxn>
                <a:cxn ang="0">
                  <a:pos x="50" y="10"/>
                </a:cxn>
                <a:cxn ang="0">
                  <a:pos x="42" y="9"/>
                </a:cxn>
                <a:cxn ang="0">
                  <a:pos x="34" y="7"/>
                </a:cxn>
                <a:cxn ang="0">
                  <a:pos x="29" y="6"/>
                </a:cxn>
                <a:cxn ang="0">
                  <a:pos x="26" y="5"/>
                </a:cxn>
                <a:cxn ang="0">
                  <a:pos x="20" y="5"/>
                </a:cxn>
                <a:cxn ang="0">
                  <a:pos x="12" y="4"/>
                </a:cxn>
                <a:cxn ang="0">
                  <a:pos x="5" y="2"/>
                </a:cxn>
                <a:cxn ang="0">
                  <a:pos x="0" y="0"/>
                </a:cxn>
              </a:cxnLst>
              <a:rect l="0" t="0" r="r" b="b"/>
              <a:pathLst>
                <a:path w="86" h="22">
                  <a:moveTo>
                    <a:pt x="86" y="22"/>
                  </a:moveTo>
                  <a:lnTo>
                    <a:pt x="70" y="13"/>
                  </a:lnTo>
                  <a:lnTo>
                    <a:pt x="57" y="12"/>
                  </a:lnTo>
                  <a:lnTo>
                    <a:pt x="50" y="10"/>
                  </a:lnTo>
                  <a:lnTo>
                    <a:pt x="42" y="9"/>
                  </a:lnTo>
                  <a:lnTo>
                    <a:pt x="34" y="7"/>
                  </a:lnTo>
                  <a:lnTo>
                    <a:pt x="29" y="6"/>
                  </a:lnTo>
                  <a:lnTo>
                    <a:pt x="26" y="5"/>
                  </a:lnTo>
                  <a:lnTo>
                    <a:pt x="20" y="5"/>
                  </a:lnTo>
                  <a:lnTo>
                    <a:pt x="12" y="4"/>
                  </a:lnTo>
                  <a:lnTo>
                    <a:pt x="5" y="2"/>
                  </a:lnTo>
                  <a:lnTo>
                    <a:pt x="0" y="0"/>
                  </a:lnTo>
                </a:path>
              </a:pathLst>
            </a:custGeom>
            <a:noFill/>
            <a:ln w="0">
              <a:solidFill>
                <a:srgbClr val="000000"/>
              </a:solidFill>
              <a:prstDash val="solid"/>
              <a:round/>
              <a:headEnd/>
              <a:tailEnd/>
            </a:ln>
          </p:spPr>
          <p:txBody>
            <a:bodyPr/>
            <a:lstStyle/>
            <a:p>
              <a:endParaRPr lang="en-GB"/>
            </a:p>
          </p:txBody>
        </p:sp>
        <p:sp>
          <p:nvSpPr>
            <p:cNvPr id="754" name="Freeform 3434"/>
            <p:cNvSpPr>
              <a:spLocks/>
            </p:cNvSpPr>
            <p:nvPr/>
          </p:nvSpPr>
          <p:spPr bwMode="auto">
            <a:xfrm>
              <a:off x="1711" y="3192"/>
              <a:ext cx="76" cy="14"/>
            </a:xfrm>
            <a:custGeom>
              <a:avLst/>
              <a:gdLst/>
              <a:ahLst/>
              <a:cxnLst>
                <a:cxn ang="0">
                  <a:pos x="0" y="0"/>
                </a:cxn>
                <a:cxn ang="0">
                  <a:pos x="102" y="23"/>
                </a:cxn>
                <a:cxn ang="0">
                  <a:pos x="110" y="24"/>
                </a:cxn>
                <a:cxn ang="0">
                  <a:pos x="152" y="28"/>
                </a:cxn>
              </a:cxnLst>
              <a:rect l="0" t="0" r="r" b="b"/>
              <a:pathLst>
                <a:path w="152" h="28">
                  <a:moveTo>
                    <a:pt x="0" y="0"/>
                  </a:moveTo>
                  <a:lnTo>
                    <a:pt x="102" y="23"/>
                  </a:lnTo>
                  <a:lnTo>
                    <a:pt x="110" y="24"/>
                  </a:lnTo>
                  <a:lnTo>
                    <a:pt x="152" y="28"/>
                  </a:lnTo>
                </a:path>
              </a:pathLst>
            </a:custGeom>
            <a:noFill/>
            <a:ln w="0">
              <a:solidFill>
                <a:srgbClr val="000000"/>
              </a:solidFill>
              <a:prstDash val="solid"/>
              <a:round/>
              <a:headEnd/>
              <a:tailEnd/>
            </a:ln>
          </p:spPr>
          <p:txBody>
            <a:bodyPr/>
            <a:lstStyle/>
            <a:p>
              <a:endParaRPr lang="en-GB"/>
            </a:p>
          </p:txBody>
        </p:sp>
        <p:sp>
          <p:nvSpPr>
            <p:cNvPr id="755" name="Line 3435"/>
            <p:cNvSpPr>
              <a:spLocks noChangeShapeType="1"/>
            </p:cNvSpPr>
            <p:nvPr/>
          </p:nvSpPr>
          <p:spPr bwMode="auto">
            <a:xfrm>
              <a:off x="1555" y="3184"/>
              <a:ext cx="9" cy="1"/>
            </a:xfrm>
            <a:prstGeom prst="line">
              <a:avLst/>
            </a:prstGeom>
            <a:noFill/>
            <a:ln w="0">
              <a:solidFill>
                <a:srgbClr val="000000"/>
              </a:solidFill>
              <a:round/>
              <a:headEnd/>
              <a:tailEnd/>
            </a:ln>
          </p:spPr>
          <p:txBody>
            <a:bodyPr/>
            <a:lstStyle/>
            <a:p>
              <a:endParaRPr lang="en-GB"/>
            </a:p>
          </p:txBody>
        </p:sp>
        <p:sp>
          <p:nvSpPr>
            <p:cNvPr id="756" name="Line 3436"/>
            <p:cNvSpPr>
              <a:spLocks noChangeShapeType="1"/>
            </p:cNvSpPr>
            <p:nvPr/>
          </p:nvSpPr>
          <p:spPr bwMode="auto">
            <a:xfrm flipV="1">
              <a:off x="2898" y="3157"/>
              <a:ext cx="1" cy="1"/>
            </a:xfrm>
            <a:prstGeom prst="line">
              <a:avLst/>
            </a:prstGeom>
            <a:noFill/>
            <a:ln w="0">
              <a:solidFill>
                <a:srgbClr val="000000"/>
              </a:solidFill>
              <a:round/>
              <a:headEnd/>
              <a:tailEnd/>
            </a:ln>
          </p:spPr>
          <p:txBody>
            <a:bodyPr/>
            <a:lstStyle/>
            <a:p>
              <a:endParaRPr lang="en-GB"/>
            </a:p>
          </p:txBody>
        </p:sp>
        <p:sp>
          <p:nvSpPr>
            <p:cNvPr id="757" name="Freeform 3437"/>
            <p:cNvSpPr>
              <a:spLocks/>
            </p:cNvSpPr>
            <p:nvPr/>
          </p:nvSpPr>
          <p:spPr bwMode="auto">
            <a:xfrm>
              <a:off x="2900" y="3158"/>
              <a:ext cx="12" cy="2"/>
            </a:xfrm>
            <a:custGeom>
              <a:avLst/>
              <a:gdLst/>
              <a:ahLst/>
              <a:cxnLst>
                <a:cxn ang="0">
                  <a:pos x="0" y="0"/>
                </a:cxn>
                <a:cxn ang="0">
                  <a:pos x="5" y="1"/>
                </a:cxn>
                <a:cxn ang="0">
                  <a:pos x="7" y="1"/>
                </a:cxn>
                <a:cxn ang="0">
                  <a:pos x="11" y="1"/>
                </a:cxn>
                <a:cxn ang="0">
                  <a:pos x="15" y="2"/>
                </a:cxn>
                <a:cxn ang="0">
                  <a:pos x="20" y="4"/>
                </a:cxn>
                <a:cxn ang="0">
                  <a:pos x="24" y="5"/>
                </a:cxn>
              </a:cxnLst>
              <a:rect l="0" t="0" r="r" b="b"/>
              <a:pathLst>
                <a:path w="24" h="5">
                  <a:moveTo>
                    <a:pt x="0" y="0"/>
                  </a:moveTo>
                  <a:lnTo>
                    <a:pt x="5" y="1"/>
                  </a:lnTo>
                  <a:lnTo>
                    <a:pt x="7" y="1"/>
                  </a:lnTo>
                  <a:lnTo>
                    <a:pt x="11" y="1"/>
                  </a:lnTo>
                  <a:lnTo>
                    <a:pt x="15" y="2"/>
                  </a:lnTo>
                  <a:lnTo>
                    <a:pt x="20" y="4"/>
                  </a:lnTo>
                  <a:lnTo>
                    <a:pt x="24" y="5"/>
                  </a:lnTo>
                </a:path>
              </a:pathLst>
            </a:custGeom>
            <a:noFill/>
            <a:ln w="0">
              <a:solidFill>
                <a:srgbClr val="000000"/>
              </a:solidFill>
              <a:prstDash val="solid"/>
              <a:round/>
              <a:headEnd/>
              <a:tailEnd/>
            </a:ln>
          </p:spPr>
          <p:txBody>
            <a:bodyPr/>
            <a:lstStyle/>
            <a:p>
              <a:endParaRPr lang="en-GB"/>
            </a:p>
          </p:txBody>
        </p:sp>
        <p:sp>
          <p:nvSpPr>
            <p:cNvPr id="758" name="Line 3438"/>
            <p:cNvSpPr>
              <a:spLocks noChangeShapeType="1"/>
            </p:cNvSpPr>
            <p:nvPr/>
          </p:nvSpPr>
          <p:spPr bwMode="auto">
            <a:xfrm flipV="1">
              <a:off x="2752" y="3260"/>
              <a:ext cx="20" cy="1"/>
            </a:xfrm>
            <a:prstGeom prst="line">
              <a:avLst/>
            </a:prstGeom>
            <a:noFill/>
            <a:ln w="0">
              <a:solidFill>
                <a:srgbClr val="000000"/>
              </a:solidFill>
              <a:round/>
              <a:headEnd/>
              <a:tailEnd/>
            </a:ln>
          </p:spPr>
          <p:txBody>
            <a:bodyPr/>
            <a:lstStyle/>
            <a:p>
              <a:endParaRPr lang="en-GB"/>
            </a:p>
          </p:txBody>
        </p:sp>
        <p:sp>
          <p:nvSpPr>
            <p:cNvPr id="759" name="Line 3439"/>
            <p:cNvSpPr>
              <a:spLocks noChangeShapeType="1"/>
            </p:cNvSpPr>
            <p:nvPr/>
          </p:nvSpPr>
          <p:spPr bwMode="auto">
            <a:xfrm flipH="1" flipV="1">
              <a:off x="2695" y="3266"/>
              <a:ext cx="1" cy="1"/>
            </a:xfrm>
            <a:prstGeom prst="line">
              <a:avLst/>
            </a:prstGeom>
            <a:noFill/>
            <a:ln w="0">
              <a:solidFill>
                <a:srgbClr val="000000"/>
              </a:solidFill>
              <a:round/>
              <a:headEnd/>
              <a:tailEnd/>
            </a:ln>
          </p:spPr>
          <p:txBody>
            <a:bodyPr/>
            <a:lstStyle/>
            <a:p>
              <a:endParaRPr lang="en-GB"/>
            </a:p>
          </p:txBody>
        </p:sp>
        <p:sp>
          <p:nvSpPr>
            <p:cNvPr id="760" name="Line 3440"/>
            <p:cNvSpPr>
              <a:spLocks noChangeShapeType="1"/>
            </p:cNvSpPr>
            <p:nvPr/>
          </p:nvSpPr>
          <p:spPr bwMode="auto">
            <a:xfrm>
              <a:off x="2696" y="3267"/>
              <a:ext cx="6" cy="14"/>
            </a:xfrm>
            <a:prstGeom prst="line">
              <a:avLst/>
            </a:prstGeom>
            <a:noFill/>
            <a:ln w="0">
              <a:solidFill>
                <a:srgbClr val="000000"/>
              </a:solidFill>
              <a:round/>
              <a:headEnd/>
              <a:tailEnd/>
            </a:ln>
          </p:spPr>
          <p:txBody>
            <a:bodyPr/>
            <a:lstStyle/>
            <a:p>
              <a:endParaRPr lang="en-GB"/>
            </a:p>
          </p:txBody>
        </p:sp>
        <p:sp>
          <p:nvSpPr>
            <p:cNvPr id="761" name="Line 3441"/>
            <p:cNvSpPr>
              <a:spLocks noChangeShapeType="1"/>
            </p:cNvSpPr>
            <p:nvPr/>
          </p:nvSpPr>
          <p:spPr bwMode="auto">
            <a:xfrm>
              <a:off x="2108" y="3227"/>
              <a:ext cx="1" cy="1"/>
            </a:xfrm>
            <a:prstGeom prst="line">
              <a:avLst/>
            </a:prstGeom>
            <a:noFill/>
            <a:ln w="0">
              <a:solidFill>
                <a:srgbClr val="000000"/>
              </a:solidFill>
              <a:round/>
              <a:headEnd/>
              <a:tailEnd/>
            </a:ln>
          </p:spPr>
          <p:txBody>
            <a:bodyPr/>
            <a:lstStyle/>
            <a:p>
              <a:endParaRPr lang="en-GB"/>
            </a:p>
          </p:txBody>
        </p:sp>
        <p:sp>
          <p:nvSpPr>
            <p:cNvPr id="762" name="Line 3442"/>
            <p:cNvSpPr>
              <a:spLocks noChangeShapeType="1"/>
            </p:cNvSpPr>
            <p:nvPr/>
          </p:nvSpPr>
          <p:spPr bwMode="auto">
            <a:xfrm>
              <a:off x="2029" y="3193"/>
              <a:ext cx="21" cy="20"/>
            </a:xfrm>
            <a:prstGeom prst="line">
              <a:avLst/>
            </a:prstGeom>
            <a:noFill/>
            <a:ln w="0">
              <a:solidFill>
                <a:srgbClr val="000000"/>
              </a:solidFill>
              <a:round/>
              <a:headEnd/>
              <a:tailEnd/>
            </a:ln>
          </p:spPr>
          <p:txBody>
            <a:bodyPr/>
            <a:lstStyle/>
            <a:p>
              <a:endParaRPr lang="en-GB"/>
            </a:p>
          </p:txBody>
        </p:sp>
        <p:sp>
          <p:nvSpPr>
            <p:cNvPr id="763" name="Freeform 3443"/>
            <p:cNvSpPr>
              <a:spLocks/>
            </p:cNvSpPr>
            <p:nvPr/>
          </p:nvSpPr>
          <p:spPr bwMode="auto">
            <a:xfrm>
              <a:off x="1938" y="3171"/>
              <a:ext cx="29" cy="11"/>
            </a:xfrm>
            <a:custGeom>
              <a:avLst/>
              <a:gdLst/>
              <a:ahLst/>
              <a:cxnLst>
                <a:cxn ang="0">
                  <a:pos x="59" y="23"/>
                </a:cxn>
                <a:cxn ang="0">
                  <a:pos x="50" y="21"/>
                </a:cxn>
                <a:cxn ang="0">
                  <a:pos x="36" y="14"/>
                </a:cxn>
                <a:cxn ang="0">
                  <a:pos x="29" y="10"/>
                </a:cxn>
                <a:cxn ang="0">
                  <a:pos x="24" y="8"/>
                </a:cxn>
                <a:cxn ang="0">
                  <a:pos x="9" y="5"/>
                </a:cxn>
                <a:cxn ang="0">
                  <a:pos x="0" y="0"/>
                </a:cxn>
              </a:cxnLst>
              <a:rect l="0" t="0" r="r" b="b"/>
              <a:pathLst>
                <a:path w="59" h="23">
                  <a:moveTo>
                    <a:pt x="59" y="23"/>
                  </a:moveTo>
                  <a:lnTo>
                    <a:pt x="50" y="21"/>
                  </a:lnTo>
                  <a:lnTo>
                    <a:pt x="36" y="14"/>
                  </a:lnTo>
                  <a:lnTo>
                    <a:pt x="29" y="10"/>
                  </a:lnTo>
                  <a:lnTo>
                    <a:pt x="24" y="8"/>
                  </a:lnTo>
                  <a:lnTo>
                    <a:pt x="9" y="5"/>
                  </a:lnTo>
                  <a:lnTo>
                    <a:pt x="0" y="0"/>
                  </a:lnTo>
                </a:path>
              </a:pathLst>
            </a:custGeom>
            <a:noFill/>
            <a:ln w="0">
              <a:solidFill>
                <a:srgbClr val="000000"/>
              </a:solidFill>
              <a:prstDash val="solid"/>
              <a:round/>
              <a:headEnd/>
              <a:tailEnd/>
            </a:ln>
          </p:spPr>
          <p:txBody>
            <a:bodyPr/>
            <a:lstStyle/>
            <a:p>
              <a:endParaRPr lang="en-GB"/>
            </a:p>
          </p:txBody>
        </p:sp>
        <p:sp>
          <p:nvSpPr>
            <p:cNvPr id="764" name="Freeform 3444"/>
            <p:cNvSpPr>
              <a:spLocks/>
            </p:cNvSpPr>
            <p:nvPr/>
          </p:nvSpPr>
          <p:spPr bwMode="auto">
            <a:xfrm>
              <a:off x="1935" y="3179"/>
              <a:ext cx="12" cy="4"/>
            </a:xfrm>
            <a:custGeom>
              <a:avLst/>
              <a:gdLst/>
              <a:ahLst/>
              <a:cxnLst>
                <a:cxn ang="0">
                  <a:pos x="25" y="7"/>
                </a:cxn>
                <a:cxn ang="0">
                  <a:pos x="24" y="6"/>
                </a:cxn>
                <a:cxn ang="0">
                  <a:pos x="18" y="4"/>
                </a:cxn>
                <a:cxn ang="0">
                  <a:pos x="3" y="1"/>
                </a:cxn>
                <a:cxn ang="0">
                  <a:pos x="0" y="0"/>
                </a:cxn>
              </a:cxnLst>
              <a:rect l="0" t="0" r="r" b="b"/>
              <a:pathLst>
                <a:path w="25" h="7">
                  <a:moveTo>
                    <a:pt x="25" y="7"/>
                  </a:moveTo>
                  <a:lnTo>
                    <a:pt x="24" y="6"/>
                  </a:lnTo>
                  <a:lnTo>
                    <a:pt x="18" y="4"/>
                  </a:lnTo>
                  <a:lnTo>
                    <a:pt x="3" y="1"/>
                  </a:lnTo>
                  <a:lnTo>
                    <a:pt x="0" y="0"/>
                  </a:lnTo>
                </a:path>
              </a:pathLst>
            </a:custGeom>
            <a:noFill/>
            <a:ln w="0">
              <a:solidFill>
                <a:srgbClr val="000000"/>
              </a:solidFill>
              <a:prstDash val="solid"/>
              <a:round/>
              <a:headEnd/>
              <a:tailEnd/>
            </a:ln>
          </p:spPr>
          <p:txBody>
            <a:bodyPr/>
            <a:lstStyle/>
            <a:p>
              <a:endParaRPr lang="en-GB"/>
            </a:p>
          </p:txBody>
        </p:sp>
        <p:sp>
          <p:nvSpPr>
            <p:cNvPr id="765" name="Freeform 3445"/>
            <p:cNvSpPr>
              <a:spLocks/>
            </p:cNvSpPr>
            <p:nvPr/>
          </p:nvSpPr>
          <p:spPr bwMode="auto">
            <a:xfrm>
              <a:off x="1886" y="3184"/>
              <a:ext cx="43" cy="3"/>
            </a:xfrm>
            <a:custGeom>
              <a:avLst/>
              <a:gdLst/>
              <a:ahLst/>
              <a:cxnLst>
                <a:cxn ang="0">
                  <a:pos x="87" y="7"/>
                </a:cxn>
                <a:cxn ang="0">
                  <a:pos x="84" y="5"/>
                </a:cxn>
                <a:cxn ang="0">
                  <a:pos x="71" y="5"/>
                </a:cxn>
                <a:cxn ang="0">
                  <a:pos x="56" y="6"/>
                </a:cxn>
                <a:cxn ang="0">
                  <a:pos x="48" y="6"/>
                </a:cxn>
                <a:cxn ang="0">
                  <a:pos x="43" y="6"/>
                </a:cxn>
                <a:cxn ang="0">
                  <a:pos x="23" y="4"/>
                </a:cxn>
                <a:cxn ang="0">
                  <a:pos x="0" y="0"/>
                </a:cxn>
              </a:cxnLst>
              <a:rect l="0" t="0" r="r" b="b"/>
              <a:pathLst>
                <a:path w="87" h="7">
                  <a:moveTo>
                    <a:pt x="87" y="7"/>
                  </a:moveTo>
                  <a:lnTo>
                    <a:pt x="84" y="5"/>
                  </a:lnTo>
                  <a:lnTo>
                    <a:pt x="71" y="5"/>
                  </a:lnTo>
                  <a:lnTo>
                    <a:pt x="56" y="6"/>
                  </a:lnTo>
                  <a:lnTo>
                    <a:pt x="48" y="6"/>
                  </a:lnTo>
                  <a:lnTo>
                    <a:pt x="43" y="6"/>
                  </a:lnTo>
                  <a:lnTo>
                    <a:pt x="23" y="4"/>
                  </a:lnTo>
                  <a:lnTo>
                    <a:pt x="0" y="0"/>
                  </a:lnTo>
                </a:path>
              </a:pathLst>
            </a:custGeom>
            <a:noFill/>
            <a:ln w="0">
              <a:solidFill>
                <a:srgbClr val="000000"/>
              </a:solidFill>
              <a:prstDash val="solid"/>
              <a:round/>
              <a:headEnd/>
              <a:tailEnd/>
            </a:ln>
          </p:spPr>
          <p:txBody>
            <a:bodyPr/>
            <a:lstStyle/>
            <a:p>
              <a:endParaRPr lang="en-GB"/>
            </a:p>
          </p:txBody>
        </p:sp>
        <p:sp>
          <p:nvSpPr>
            <p:cNvPr id="766" name="Line 3446"/>
            <p:cNvSpPr>
              <a:spLocks noChangeShapeType="1"/>
            </p:cNvSpPr>
            <p:nvPr/>
          </p:nvSpPr>
          <p:spPr bwMode="auto">
            <a:xfrm flipH="1">
              <a:off x="1849" y="3205"/>
              <a:ext cx="7" cy="6"/>
            </a:xfrm>
            <a:prstGeom prst="line">
              <a:avLst/>
            </a:prstGeom>
            <a:noFill/>
            <a:ln w="0">
              <a:solidFill>
                <a:srgbClr val="000000"/>
              </a:solidFill>
              <a:round/>
              <a:headEnd/>
              <a:tailEnd/>
            </a:ln>
          </p:spPr>
          <p:txBody>
            <a:bodyPr/>
            <a:lstStyle/>
            <a:p>
              <a:endParaRPr lang="en-GB"/>
            </a:p>
          </p:txBody>
        </p:sp>
        <p:sp>
          <p:nvSpPr>
            <p:cNvPr id="767" name="Line 3447"/>
            <p:cNvSpPr>
              <a:spLocks noChangeShapeType="1"/>
            </p:cNvSpPr>
            <p:nvPr/>
          </p:nvSpPr>
          <p:spPr bwMode="auto">
            <a:xfrm>
              <a:off x="1803" y="3207"/>
              <a:ext cx="2" cy="1"/>
            </a:xfrm>
            <a:prstGeom prst="line">
              <a:avLst/>
            </a:prstGeom>
            <a:noFill/>
            <a:ln w="0">
              <a:solidFill>
                <a:srgbClr val="000000"/>
              </a:solidFill>
              <a:round/>
              <a:headEnd/>
              <a:tailEnd/>
            </a:ln>
          </p:spPr>
          <p:txBody>
            <a:bodyPr/>
            <a:lstStyle/>
            <a:p>
              <a:endParaRPr lang="en-GB"/>
            </a:p>
          </p:txBody>
        </p:sp>
        <p:sp>
          <p:nvSpPr>
            <p:cNvPr id="768" name="Freeform 3448"/>
            <p:cNvSpPr>
              <a:spLocks/>
            </p:cNvSpPr>
            <p:nvPr/>
          </p:nvSpPr>
          <p:spPr bwMode="auto">
            <a:xfrm>
              <a:off x="1639" y="3189"/>
              <a:ext cx="53" cy="1"/>
            </a:xfrm>
            <a:custGeom>
              <a:avLst/>
              <a:gdLst/>
              <a:ahLst/>
              <a:cxnLst>
                <a:cxn ang="0">
                  <a:pos x="0" y="0"/>
                </a:cxn>
                <a:cxn ang="0">
                  <a:pos x="25" y="1"/>
                </a:cxn>
                <a:cxn ang="0">
                  <a:pos x="106" y="3"/>
                </a:cxn>
              </a:cxnLst>
              <a:rect l="0" t="0" r="r" b="b"/>
              <a:pathLst>
                <a:path w="106" h="3">
                  <a:moveTo>
                    <a:pt x="0" y="0"/>
                  </a:moveTo>
                  <a:lnTo>
                    <a:pt x="25" y="1"/>
                  </a:lnTo>
                  <a:lnTo>
                    <a:pt x="106" y="3"/>
                  </a:lnTo>
                </a:path>
              </a:pathLst>
            </a:custGeom>
            <a:noFill/>
            <a:ln w="0">
              <a:solidFill>
                <a:srgbClr val="000000"/>
              </a:solidFill>
              <a:prstDash val="solid"/>
              <a:round/>
              <a:headEnd/>
              <a:tailEnd/>
            </a:ln>
          </p:spPr>
          <p:txBody>
            <a:bodyPr/>
            <a:lstStyle/>
            <a:p>
              <a:endParaRPr lang="en-GB"/>
            </a:p>
          </p:txBody>
        </p:sp>
        <p:sp>
          <p:nvSpPr>
            <p:cNvPr id="769" name="Freeform 3449"/>
            <p:cNvSpPr>
              <a:spLocks/>
            </p:cNvSpPr>
            <p:nvPr/>
          </p:nvSpPr>
          <p:spPr bwMode="auto">
            <a:xfrm>
              <a:off x="1566" y="3177"/>
              <a:ext cx="126" cy="3"/>
            </a:xfrm>
            <a:custGeom>
              <a:avLst/>
              <a:gdLst/>
              <a:ahLst/>
              <a:cxnLst>
                <a:cxn ang="0">
                  <a:pos x="0" y="0"/>
                </a:cxn>
                <a:cxn ang="0">
                  <a:pos x="161" y="7"/>
                </a:cxn>
                <a:cxn ang="0">
                  <a:pos x="250" y="8"/>
                </a:cxn>
              </a:cxnLst>
              <a:rect l="0" t="0" r="r" b="b"/>
              <a:pathLst>
                <a:path w="250" h="8">
                  <a:moveTo>
                    <a:pt x="0" y="0"/>
                  </a:moveTo>
                  <a:lnTo>
                    <a:pt x="161" y="7"/>
                  </a:lnTo>
                  <a:lnTo>
                    <a:pt x="250" y="8"/>
                  </a:lnTo>
                </a:path>
              </a:pathLst>
            </a:custGeom>
            <a:noFill/>
            <a:ln w="0">
              <a:solidFill>
                <a:srgbClr val="000000"/>
              </a:solidFill>
              <a:prstDash val="solid"/>
              <a:round/>
              <a:headEnd/>
              <a:tailEnd/>
            </a:ln>
          </p:spPr>
          <p:txBody>
            <a:bodyPr/>
            <a:lstStyle/>
            <a:p>
              <a:endParaRPr lang="en-GB"/>
            </a:p>
          </p:txBody>
        </p:sp>
        <p:sp>
          <p:nvSpPr>
            <p:cNvPr id="770" name="Freeform 3450"/>
            <p:cNvSpPr>
              <a:spLocks/>
            </p:cNvSpPr>
            <p:nvPr/>
          </p:nvSpPr>
          <p:spPr bwMode="auto">
            <a:xfrm>
              <a:off x="2831" y="3164"/>
              <a:ext cx="2" cy="4"/>
            </a:xfrm>
            <a:custGeom>
              <a:avLst/>
              <a:gdLst/>
              <a:ahLst/>
              <a:cxnLst>
                <a:cxn ang="0">
                  <a:pos x="5" y="0"/>
                </a:cxn>
                <a:cxn ang="0">
                  <a:pos x="4" y="2"/>
                </a:cxn>
                <a:cxn ang="0">
                  <a:pos x="4" y="5"/>
                </a:cxn>
                <a:cxn ang="0">
                  <a:pos x="0" y="9"/>
                </a:cxn>
              </a:cxnLst>
              <a:rect l="0" t="0" r="r" b="b"/>
              <a:pathLst>
                <a:path w="5" h="9">
                  <a:moveTo>
                    <a:pt x="5" y="0"/>
                  </a:moveTo>
                  <a:lnTo>
                    <a:pt x="4" y="2"/>
                  </a:lnTo>
                  <a:lnTo>
                    <a:pt x="4" y="5"/>
                  </a:lnTo>
                  <a:lnTo>
                    <a:pt x="0" y="9"/>
                  </a:lnTo>
                </a:path>
              </a:pathLst>
            </a:custGeom>
            <a:noFill/>
            <a:ln w="0">
              <a:solidFill>
                <a:srgbClr val="000000"/>
              </a:solidFill>
              <a:prstDash val="solid"/>
              <a:round/>
              <a:headEnd/>
              <a:tailEnd/>
            </a:ln>
          </p:spPr>
          <p:txBody>
            <a:bodyPr/>
            <a:lstStyle/>
            <a:p>
              <a:endParaRPr lang="en-GB"/>
            </a:p>
          </p:txBody>
        </p:sp>
        <p:sp>
          <p:nvSpPr>
            <p:cNvPr id="771" name="Freeform 3451"/>
            <p:cNvSpPr>
              <a:spLocks/>
            </p:cNvSpPr>
            <p:nvPr/>
          </p:nvSpPr>
          <p:spPr bwMode="auto">
            <a:xfrm>
              <a:off x="2897" y="3145"/>
              <a:ext cx="1" cy="5"/>
            </a:xfrm>
            <a:custGeom>
              <a:avLst/>
              <a:gdLst/>
              <a:ahLst/>
              <a:cxnLst>
                <a:cxn ang="0">
                  <a:pos x="0" y="11"/>
                </a:cxn>
                <a:cxn ang="0">
                  <a:pos x="0" y="6"/>
                </a:cxn>
                <a:cxn ang="0">
                  <a:pos x="0" y="0"/>
                </a:cxn>
              </a:cxnLst>
              <a:rect l="0" t="0" r="r" b="b"/>
              <a:pathLst>
                <a:path h="11">
                  <a:moveTo>
                    <a:pt x="0" y="11"/>
                  </a:moveTo>
                  <a:lnTo>
                    <a:pt x="0" y="6"/>
                  </a:lnTo>
                  <a:lnTo>
                    <a:pt x="0" y="0"/>
                  </a:lnTo>
                </a:path>
              </a:pathLst>
            </a:custGeom>
            <a:noFill/>
            <a:ln w="0">
              <a:solidFill>
                <a:srgbClr val="000000"/>
              </a:solidFill>
              <a:prstDash val="solid"/>
              <a:round/>
              <a:headEnd/>
              <a:tailEnd/>
            </a:ln>
          </p:spPr>
          <p:txBody>
            <a:bodyPr/>
            <a:lstStyle/>
            <a:p>
              <a:endParaRPr lang="en-GB"/>
            </a:p>
          </p:txBody>
        </p:sp>
        <p:sp>
          <p:nvSpPr>
            <p:cNvPr id="772" name="Freeform 3452"/>
            <p:cNvSpPr>
              <a:spLocks/>
            </p:cNvSpPr>
            <p:nvPr/>
          </p:nvSpPr>
          <p:spPr bwMode="auto">
            <a:xfrm>
              <a:off x="2823" y="3180"/>
              <a:ext cx="3" cy="11"/>
            </a:xfrm>
            <a:custGeom>
              <a:avLst/>
              <a:gdLst/>
              <a:ahLst/>
              <a:cxnLst>
                <a:cxn ang="0">
                  <a:pos x="6" y="0"/>
                </a:cxn>
                <a:cxn ang="0">
                  <a:pos x="4" y="6"/>
                </a:cxn>
                <a:cxn ang="0">
                  <a:pos x="0" y="21"/>
                </a:cxn>
              </a:cxnLst>
              <a:rect l="0" t="0" r="r" b="b"/>
              <a:pathLst>
                <a:path w="6" h="21">
                  <a:moveTo>
                    <a:pt x="6" y="0"/>
                  </a:moveTo>
                  <a:lnTo>
                    <a:pt x="4" y="6"/>
                  </a:lnTo>
                  <a:lnTo>
                    <a:pt x="0" y="21"/>
                  </a:lnTo>
                </a:path>
              </a:pathLst>
            </a:custGeom>
            <a:noFill/>
            <a:ln w="0">
              <a:solidFill>
                <a:srgbClr val="000000"/>
              </a:solidFill>
              <a:prstDash val="solid"/>
              <a:round/>
              <a:headEnd/>
              <a:tailEnd/>
            </a:ln>
          </p:spPr>
          <p:txBody>
            <a:bodyPr/>
            <a:lstStyle/>
            <a:p>
              <a:endParaRPr lang="en-GB"/>
            </a:p>
          </p:txBody>
        </p:sp>
        <p:sp>
          <p:nvSpPr>
            <p:cNvPr id="773" name="Line 3453"/>
            <p:cNvSpPr>
              <a:spLocks noChangeShapeType="1"/>
            </p:cNvSpPr>
            <p:nvPr/>
          </p:nvSpPr>
          <p:spPr bwMode="auto">
            <a:xfrm flipH="1" flipV="1">
              <a:off x="2898" y="3165"/>
              <a:ext cx="1" cy="3"/>
            </a:xfrm>
            <a:prstGeom prst="line">
              <a:avLst/>
            </a:prstGeom>
            <a:noFill/>
            <a:ln w="0">
              <a:solidFill>
                <a:srgbClr val="000000"/>
              </a:solidFill>
              <a:round/>
              <a:headEnd/>
              <a:tailEnd/>
            </a:ln>
          </p:spPr>
          <p:txBody>
            <a:bodyPr/>
            <a:lstStyle/>
            <a:p>
              <a:endParaRPr lang="en-GB"/>
            </a:p>
          </p:txBody>
        </p:sp>
        <p:sp>
          <p:nvSpPr>
            <p:cNvPr id="774" name="Line 3454"/>
            <p:cNvSpPr>
              <a:spLocks noChangeShapeType="1"/>
            </p:cNvSpPr>
            <p:nvPr/>
          </p:nvSpPr>
          <p:spPr bwMode="auto">
            <a:xfrm>
              <a:off x="2635" y="3025"/>
              <a:ext cx="304" cy="1"/>
            </a:xfrm>
            <a:prstGeom prst="line">
              <a:avLst/>
            </a:prstGeom>
            <a:noFill/>
            <a:ln w="0">
              <a:solidFill>
                <a:srgbClr val="000000"/>
              </a:solidFill>
              <a:round/>
              <a:headEnd/>
              <a:tailEnd/>
            </a:ln>
          </p:spPr>
          <p:txBody>
            <a:bodyPr/>
            <a:lstStyle/>
            <a:p>
              <a:endParaRPr lang="en-GB"/>
            </a:p>
          </p:txBody>
        </p:sp>
        <p:sp>
          <p:nvSpPr>
            <p:cNvPr id="775" name="Freeform 3455"/>
            <p:cNvSpPr>
              <a:spLocks/>
            </p:cNvSpPr>
            <p:nvPr/>
          </p:nvSpPr>
          <p:spPr bwMode="auto">
            <a:xfrm>
              <a:off x="2188" y="3055"/>
              <a:ext cx="429" cy="11"/>
            </a:xfrm>
            <a:custGeom>
              <a:avLst/>
              <a:gdLst/>
              <a:ahLst/>
              <a:cxnLst>
                <a:cxn ang="0">
                  <a:pos x="857" y="0"/>
                </a:cxn>
                <a:cxn ang="0">
                  <a:pos x="830" y="1"/>
                </a:cxn>
                <a:cxn ang="0">
                  <a:pos x="806" y="1"/>
                </a:cxn>
                <a:cxn ang="0">
                  <a:pos x="748" y="3"/>
                </a:cxn>
                <a:cxn ang="0">
                  <a:pos x="699" y="4"/>
                </a:cxn>
                <a:cxn ang="0">
                  <a:pos x="694" y="4"/>
                </a:cxn>
                <a:cxn ang="0">
                  <a:pos x="653" y="5"/>
                </a:cxn>
                <a:cxn ang="0">
                  <a:pos x="534" y="6"/>
                </a:cxn>
                <a:cxn ang="0">
                  <a:pos x="529" y="6"/>
                </a:cxn>
                <a:cxn ang="0">
                  <a:pos x="476" y="8"/>
                </a:cxn>
                <a:cxn ang="0">
                  <a:pos x="443" y="10"/>
                </a:cxn>
                <a:cxn ang="0">
                  <a:pos x="412" y="10"/>
                </a:cxn>
                <a:cxn ang="0">
                  <a:pos x="375" y="11"/>
                </a:cxn>
                <a:cxn ang="0">
                  <a:pos x="353" y="12"/>
                </a:cxn>
                <a:cxn ang="0">
                  <a:pos x="312" y="13"/>
                </a:cxn>
                <a:cxn ang="0">
                  <a:pos x="277" y="14"/>
                </a:cxn>
                <a:cxn ang="0">
                  <a:pos x="220" y="18"/>
                </a:cxn>
                <a:cxn ang="0">
                  <a:pos x="208" y="17"/>
                </a:cxn>
                <a:cxn ang="0">
                  <a:pos x="121" y="16"/>
                </a:cxn>
                <a:cxn ang="0">
                  <a:pos x="94" y="16"/>
                </a:cxn>
                <a:cxn ang="0">
                  <a:pos x="0" y="21"/>
                </a:cxn>
              </a:cxnLst>
              <a:rect l="0" t="0" r="r" b="b"/>
              <a:pathLst>
                <a:path w="857" h="21">
                  <a:moveTo>
                    <a:pt x="857" y="0"/>
                  </a:moveTo>
                  <a:lnTo>
                    <a:pt x="830" y="1"/>
                  </a:lnTo>
                  <a:lnTo>
                    <a:pt x="806" y="1"/>
                  </a:lnTo>
                  <a:lnTo>
                    <a:pt x="748" y="3"/>
                  </a:lnTo>
                  <a:lnTo>
                    <a:pt x="699" y="4"/>
                  </a:lnTo>
                  <a:lnTo>
                    <a:pt x="694" y="4"/>
                  </a:lnTo>
                  <a:lnTo>
                    <a:pt x="653" y="5"/>
                  </a:lnTo>
                  <a:lnTo>
                    <a:pt x="534" y="6"/>
                  </a:lnTo>
                  <a:lnTo>
                    <a:pt x="529" y="6"/>
                  </a:lnTo>
                  <a:lnTo>
                    <a:pt x="476" y="8"/>
                  </a:lnTo>
                  <a:lnTo>
                    <a:pt x="443" y="10"/>
                  </a:lnTo>
                  <a:lnTo>
                    <a:pt x="412" y="10"/>
                  </a:lnTo>
                  <a:lnTo>
                    <a:pt x="375" y="11"/>
                  </a:lnTo>
                  <a:lnTo>
                    <a:pt x="353" y="12"/>
                  </a:lnTo>
                  <a:lnTo>
                    <a:pt x="312" y="13"/>
                  </a:lnTo>
                  <a:lnTo>
                    <a:pt x="277" y="14"/>
                  </a:lnTo>
                  <a:lnTo>
                    <a:pt x="220" y="18"/>
                  </a:lnTo>
                  <a:lnTo>
                    <a:pt x="208" y="17"/>
                  </a:lnTo>
                  <a:lnTo>
                    <a:pt x="121" y="16"/>
                  </a:lnTo>
                  <a:lnTo>
                    <a:pt x="94" y="16"/>
                  </a:lnTo>
                  <a:lnTo>
                    <a:pt x="0" y="21"/>
                  </a:lnTo>
                </a:path>
              </a:pathLst>
            </a:custGeom>
            <a:noFill/>
            <a:ln w="0">
              <a:solidFill>
                <a:srgbClr val="000000"/>
              </a:solidFill>
              <a:prstDash val="solid"/>
              <a:round/>
              <a:headEnd/>
              <a:tailEnd/>
            </a:ln>
          </p:spPr>
          <p:txBody>
            <a:bodyPr/>
            <a:lstStyle/>
            <a:p>
              <a:endParaRPr lang="en-GB"/>
            </a:p>
          </p:txBody>
        </p:sp>
        <p:sp>
          <p:nvSpPr>
            <p:cNvPr id="776" name="Freeform 3456"/>
            <p:cNvSpPr>
              <a:spLocks/>
            </p:cNvSpPr>
            <p:nvPr/>
          </p:nvSpPr>
          <p:spPr bwMode="auto">
            <a:xfrm>
              <a:off x="2611" y="3064"/>
              <a:ext cx="274" cy="3"/>
            </a:xfrm>
            <a:custGeom>
              <a:avLst/>
              <a:gdLst/>
              <a:ahLst/>
              <a:cxnLst>
                <a:cxn ang="0">
                  <a:pos x="0" y="5"/>
                </a:cxn>
                <a:cxn ang="0">
                  <a:pos x="14" y="5"/>
                </a:cxn>
                <a:cxn ang="0">
                  <a:pos x="48" y="5"/>
                </a:cxn>
                <a:cxn ang="0">
                  <a:pos x="88" y="4"/>
                </a:cxn>
                <a:cxn ang="0">
                  <a:pos x="113" y="3"/>
                </a:cxn>
                <a:cxn ang="0">
                  <a:pos x="136" y="1"/>
                </a:cxn>
                <a:cxn ang="0">
                  <a:pos x="178" y="1"/>
                </a:cxn>
                <a:cxn ang="0">
                  <a:pos x="182" y="1"/>
                </a:cxn>
                <a:cxn ang="0">
                  <a:pos x="193" y="0"/>
                </a:cxn>
                <a:cxn ang="0">
                  <a:pos x="230" y="1"/>
                </a:cxn>
                <a:cxn ang="0">
                  <a:pos x="252" y="1"/>
                </a:cxn>
                <a:cxn ang="0">
                  <a:pos x="331" y="2"/>
                </a:cxn>
                <a:cxn ang="0">
                  <a:pos x="459" y="1"/>
                </a:cxn>
                <a:cxn ang="0">
                  <a:pos x="549" y="0"/>
                </a:cxn>
              </a:cxnLst>
              <a:rect l="0" t="0" r="r" b="b"/>
              <a:pathLst>
                <a:path w="549" h="5">
                  <a:moveTo>
                    <a:pt x="0" y="5"/>
                  </a:moveTo>
                  <a:lnTo>
                    <a:pt x="14" y="5"/>
                  </a:lnTo>
                  <a:lnTo>
                    <a:pt x="48" y="5"/>
                  </a:lnTo>
                  <a:lnTo>
                    <a:pt x="88" y="4"/>
                  </a:lnTo>
                  <a:lnTo>
                    <a:pt x="113" y="3"/>
                  </a:lnTo>
                  <a:lnTo>
                    <a:pt x="136" y="1"/>
                  </a:lnTo>
                  <a:lnTo>
                    <a:pt x="178" y="1"/>
                  </a:lnTo>
                  <a:lnTo>
                    <a:pt x="182" y="1"/>
                  </a:lnTo>
                  <a:lnTo>
                    <a:pt x="193" y="0"/>
                  </a:lnTo>
                  <a:lnTo>
                    <a:pt x="230" y="1"/>
                  </a:lnTo>
                  <a:lnTo>
                    <a:pt x="252" y="1"/>
                  </a:lnTo>
                  <a:lnTo>
                    <a:pt x="331" y="2"/>
                  </a:lnTo>
                  <a:lnTo>
                    <a:pt x="459" y="1"/>
                  </a:lnTo>
                  <a:lnTo>
                    <a:pt x="549" y="0"/>
                  </a:lnTo>
                </a:path>
              </a:pathLst>
            </a:custGeom>
            <a:noFill/>
            <a:ln w="0">
              <a:solidFill>
                <a:srgbClr val="000000"/>
              </a:solidFill>
              <a:prstDash val="solid"/>
              <a:round/>
              <a:headEnd/>
              <a:tailEnd/>
            </a:ln>
          </p:spPr>
          <p:txBody>
            <a:bodyPr/>
            <a:lstStyle/>
            <a:p>
              <a:endParaRPr lang="en-GB"/>
            </a:p>
          </p:txBody>
        </p:sp>
        <p:sp>
          <p:nvSpPr>
            <p:cNvPr id="777" name="Freeform 3457"/>
            <p:cNvSpPr>
              <a:spLocks/>
            </p:cNvSpPr>
            <p:nvPr/>
          </p:nvSpPr>
          <p:spPr bwMode="auto">
            <a:xfrm>
              <a:off x="2187" y="3066"/>
              <a:ext cx="423" cy="3"/>
            </a:xfrm>
            <a:custGeom>
              <a:avLst/>
              <a:gdLst/>
              <a:ahLst/>
              <a:cxnLst>
                <a:cxn ang="0">
                  <a:pos x="845" y="8"/>
                </a:cxn>
                <a:cxn ang="0">
                  <a:pos x="834" y="8"/>
                </a:cxn>
                <a:cxn ang="0">
                  <a:pos x="800" y="7"/>
                </a:cxn>
                <a:cxn ang="0">
                  <a:pos x="768" y="7"/>
                </a:cxn>
                <a:cxn ang="0">
                  <a:pos x="715" y="7"/>
                </a:cxn>
                <a:cxn ang="0">
                  <a:pos x="703" y="7"/>
                </a:cxn>
                <a:cxn ang="0">
                  <a:pos x="673" y="7"/>
                </a:cxn>
                <a:cxn ang="0">
                  <a:pos x="569" y="5"/>
                </a:cxn>
                <a:cxn ang="0">
                  <a:pos x="548" y="7"/>
                </a:cxn>
                <a:cxn ang="0">
                  <a:pos x="536" y="5"/>
                </a:cxn>
                <a:cxn ang="0">
                  <a:pos x="512" y="5"/>
                </a:cxn>
                <a:cxn ang="0">
                  <a:pos x="491" y="5"/>
                </a:cxn>
                <a:cxn ang="0">
                  <a:pos x="454" y="3"/>
                </a:cxn>
                <a:cxn ang="0">
                  <a:pos x="420" y="1"/>
                </a:cxn>
                <a:cxn ang="0">
                  <a:pos x="382" y="1"/>
                </a:cxn>
                <a:cxn ang="0">
                  <a:pos x="359" y="1"/>
                </a:cxn>
                <a:cxn ang="0">
                  <a:pos x="334" y="1"/>
                </a:cxn>
                <a:cxn ang="0">
                  <a:pos x="302" y="0"/>
                </a:cxn>
                <a:cxn ang="0">
                  <a:pos x="258" y="1"/>
                </a:cxn>
                <a:cxn ang="0">
                  <a:pos x="243" y="1"/>
                </a:cxn>
                <a:cxn ang="0">
                  <a:pos x="221" y="0"/>
                </a:cxn>
                <a:cxn ang="0">
                  <a:pos x="175" y="1"/>
                </a:cxn>
                <a:cxn ang="0">
                  <a:pos x="158" y="0"/>
                </a:cxn>
                <a:cxn ang="0">
                  <a:pos x="142" y="1"/>
                </a:cxn>
                <a:cxn ang="0">
                  <a:pos x="119" y="3"/>
                </a:cxn>
                <a:cxn ang="0">
                  <a:pos x="96" y="5"/>
                </a:cxn>
                <a:cxn ang="0">
                  <a:pos x="77" y="7"/>
                </a:cxn>
                <a:cxn ang="0">
                  <a:pos x="57" y="7"/>
                </a:cxn>
                <a:cxn ang="0">
                  <a:pos x="43" y="8"/>
                </a:cxn>
                <a:cxn ang="0">
                  <a:pos x="30" y="5"/>
                </a:cxn>
                <a:cxn ang="0">
                  <a:pos x="13" y="5"/>
                </a:cxn>
                <a:cxn ang="0">
                  <a:pos x="0" y="7"/>
                </a:cxn>
              </a:cxnLst>
              <a:rect l="0" t="0" r="r" b="b"/>
              <a:pathLst>
                <a:path w="845" h="8">
                  <a:moveTo>
                    <a:pt x="845" y="8"/>
                  </a:moveTo>
                  <a:lnTo>
                    <a:pt x="834" y="8"/>
                  </a:lnTo>
                  <a:lnTo>
                    <a:pt x="800" y="7"/>
                  </a:lnTo>
                  <a:lnTo>
                    <a:pt x="768" y="7"/>
                  </a:lnTo>
                  <a:lnTo>
                    <a:pt x="715" y="7"/>
                  </a:lnTo>
                  <a:lnTo>
                    <a:pt x="703" y="7"/>
                  </a:lnTo>
                  <a:lnTo>
                    <a:pt x="673" y="7"/>
                  </a:lnTo>
                  <a:lnTo>
                    <a:pt x="569" y="5"/>
                  </a:lnTo>
                  <a:lnTo>
                    <a:pt x="548" y="7"/>
                  </a:lnTo>
                  <a:lnTo>
                    <a:pt x="536" y="5"/>
                  </a:lnTo>
                  <a:lnTo>
                    <a:pt x="512" y="5"/>
                  </a:lnTo>
                  <a:lnTo>
                    <a:pt x="491" y="5"/>
                  </a:lnTo>
                  <a:lnTo>
                    <a:pt x="454" y="3"/>
                  </a:lnTo>
                  <a:lnTo>
                    <a:pt x="420" y="1"/>
                  </a:lnTo>
                  <a:lnTo>
                    <a:pt x="382" y="1"/>
                  </a:lnTo>
                  <a:lnTo>
                    <a:pt x="359" y="1"/>
                  </a:lnTo>
                  <a:lnTo>
                    <a:pt x="334" y="1"/>
                  </a:lnTo>
                  <a:lnTo>
                    <a:pt x="302" y="0"/>
                  </a:lnTo>
                  <a:lnTo>
                    <a:pt x="258" y="1"/>
                  </a:lnTo>
                  <a:lnTo>
                    <a:pt x="243" y="1"/>
                  </a:lnTo>
                  <a:lnTo>
                    <a:pt x="221" y="0"/>
                  </a:lnTo>
                  <a:lnTo>
                    <a:pt x="175" y="1"/>
                  </a:lnTo>
                  <a:lnTo>
                    <a:pt x="158" y="0"/>
                  </a:lnTo>
                  <a:lnTo>
                    <a:pt x="142" y="1"/>
                  </a:lnTo>
                  <a:lnTo>
                    <a:pt x="119" y="3"/>
                  </a:lnTo>
                  <a:lnTo>
                    <a:pt x="96" y="5"/>
                  </a:lnTo>
                  <a:lnTo>
                    <a:pt x="77" y="7"/>
                  </a:lnTo>
                  <a:lnTo>
                    <a:pt x="57" y="7"/>
                  </a:lnTo>
                  <a:lnTo>
                    <a:pt x="43" y="8"/>
                  </a:lnTo>
                  <a:lnTo>
                    <a:pt x="30" y="5"/>
                  </a:lnTo>
                  <a:lnTo>
                    <a:pt x="13" y="5"/>
                  </a:lnTo>
                  <a:lnTo>
                    <a:pt x="0" y="7"/>
                  </a:lnTo>
                </a:path>
              </a:pathLst>
            </a:custGeom>
            <a:noFill/>
            <a:ln w="0">
              <a:solidFill>
                <a:srgbClr val="000000"/>
              </a:solidFill>
              <a:prstDash val="solid"/>
              <a:round/>
              <a:headEnd/>
              <a:tailEnd/>
            </a:ln>
          </p:spPr>
          <p:txBody>
            <a:bodyPr/>
            <a:lstStyle/>
            <a:p>
              <a:endParaRPr lang="en-GB"/>
            </a:p>
          </p:txBody>
        </p:sp>
        <p:sp>
          <p:nvSpPr>
            <p:cNvPr id="778" name="Freeform 3458"/>
            <p:cNvSpPr>
              <a:spLocks/>
            </p:cNvSpPr>
            <p:nvPr/>
          </p:nvSpPr>
          <p:spPr bwMode="auto">
            <a:xfrm>
              <a:off x="2185" y="3069"/>
              <a:ext cx="419" cy="10"/>
            </a:xfrm>
            <a:custGeom>
              <a:avLst/>
              <a:gdLst/>
              <a:ahLst/>
              <a:cxnLst>
                <a:cxn ang="0">
                  <a:pos x="839" y="18"/>
                </a:cxn>
                <a:cxn ang="0">
                  <a:pos x="649" y="14"/>
                </a:cxn>
                <a:cxn ang="0">
                  <a:pos x="579" y="13"/>
                </a:cxn>
                <a:cxn ang="0">
                  <a:pos x="453" y="8"/>
                </a:cxn>
                <a:cxn ang="0">
                  <a:pos x="383" y="3"/>
                </a:cxn>
                <a:cxn ang="0">
                  <a:pos x="162" y="0"/>
                </a:cxn>
                <a:cxn ang="0">
                  <a:pos x="143" y="0"/>
                </a:cxn>
                <a:cxn ang="0">
                  <a:pos x="90" y="4"/>
                </a:cxn>
                <a:cxn ang="0">
                  <a:pos x="25" y="6"/>
                </a:cxn>
                <a:cxn ang="0">
                  <a:pos x="0" y="8"/>
                </a:cxn>
              </a:cxnLst>
              <a:rect l="0" t="0" r="r" b="b"/>
              <a:pathLst>
                <a:path w="839" h="18">
                  <a:moveTo>
                    <a:pt x="839" y="18"/>
                  </a:moveTo>
                  <a:lnTo>
                    <a:pt x="649" y="14"/>
                  </a:lnTo>
                  <a:lnTo>
                    <a:pt x="579" y="13"/>
                  </a:lnTo>
                  <a:lnTo>
                    <a:pt x="453" y="8"/>
                  </a:lnTo>
                  <a:lnTo>
                    <a:pt x="383" y="3"/>
                  </a:lnTo>
                  <a:lnTo>
                    <a:pt x="162" y="0"/>
                  </a:lnTo>
                  <a:lnTo>
                    <a:pt x="143" y="0"/>
                  </a:lnTo>
                  <a:lnTo>
                    <a:pt x="90" y="4"/>
                  </a:lnTo>
                  <a:lnTo>
                    <a:pt x="25" y="6"/>
                  </a:lnTo>
                  <a:lnTo>
                    <a:pt x="0" y="8"/>
                  </a:lnTo>
                </a:path>
              </a:pathLst>
            </a:custGeom>
            <a:noFill/>
            <a:ln w="0">
              <a:solidFill>
                <a:srgbClr val="000000"/>
              </a:solidFill>
              <a:prstDash val="solid"/>
              <a:round/>
              <a:headEnd/>
              <a:tailEnd/>
            </a:ln>
          </p:spPr>
          <p:txBody>
            <a:bodyPr/>
            <a:lstStyle/>
            <a:p>
              <a:endParaRPr lang="en-GB"/>
            </a:p>
          </p:txBody>
        </p:sp>
        <p:sp>
          <p:nvSpPr>
            <p:cNvPr id="779" name="Freeform 3459"/>
            <p:cNvSpPr>
              <a:spLocks/>
            </p:cNvSpPr>
            <p:nvPr/>
          </p:nvSpPr>
          <p:spPr bwMode="auto">
            <a:xfrm>
              <a:off x="2599" y="3032"/>
              <a:ext cx="1846" cy="58"/>
            </a:xfrm>
            <a:custGeom>
              <a:avLst/>
              <a:gdLst/>
              <a:ahLst/>
              <a:cxnLst>
                <a:cxn ang="0">
                  <a:pos x="10" y="114"/>
                </a:cxn>
                <a:cxn ang="0">
                  <a:pos x="93" y="114"/>
                </a:cxn>
                <a:cxn ang="0">
                  <a:pos x="160" y="105"/>
                </a:cxn>
                <a:cxn ang="0">
                  <a:pos x="203" y="102"/>
                </a:cxn>
                <a:cxn ang="0">
                  <a:pos x="243" y="104"/>
                </a:cxn>
                <a:cxn ang="0">
                  <a:pos x="305" y="106"/>
                </a:cxn>
                <a:cxn ang="0">
                  <a:pos x="359" y="107"/>
                </a:cxn>
                <a:cxn ang="0">
                  <a:pos x="428" y="105"/>
                </a:cxn>
                <a:cxn ang="0">
                  <a:pos x="524" y="97"/>
                </a:cxn>
                <a:cxn ang="0">
                  <a:pos x="566" y="93"/>
                </a:cxn>
                <a:cxn ang="0">
                  <a:pos x="623" y="91"/>
                </a:cxn>
                <a:cxn ang="0">
                  <a:pos x="659" y="91"/>
                </a:cxn>
                <a:cxn ang="0">
                  <a:pos x="691" y="90"/>
                </a:cxn>
                <a:cxn ang="0">
                  <a:pos x="767" y="92"/>
                </a:cxn>
                <a:cxn ang="0">
                  <a:pos x="817" y="96"/>
                </a:cxn>
                <a:cxn ang="0">
                  <a:pos x="870" y="103"/>
                </a:cxn>
                <a:cxn ang="0">
                  <a:pos x="927" y="102"/>
                </a:cxn>
                <a:cxn ang="0">
                  <a:pos x="979" y="104"/>
                </a:cxn>
                <a:cxn ang="0">
                  <a:pos x="1014" y="107"/>
                </a:cxn>
                <a:cxn ang="0">
                  <a:pos x="1063" y="109"/>
                </a:cxn>
                <a:cxn ang="0">
                  <a:pos x="1111" y="108"/>
                </a:cxn>
                <a:cxn ang="0">
                  <a:pos x="1163" y="107"/>
                </a:cxn>
                <a:cxn ang="0">
                  <a:pos x="1223" y="112"/>
                </a:cxn>
                <a:cxn ang="0">
                  <a:pos x="1312" y="113"/>
                </a:cxn>
                <a:cxn ang="0">
                  <a:pos x="1372" y="115"/>
                </a:cxn>
                <a:cxn ang="0">
                  <a:pos x="1443" y="115"/>
                </a:cxn>
                <a:cxn ang="0">
                  <a:pos x="1502" y="113"/>
                </a:cxn>
                <a:cxn ang="0">
                  <a:pos x="1584" y="108"/>
                </a:cxn>
                <a:cxn ang="0">
                  <a:pos x="1650" y="105"/>
                </a:cxn>
                <a:cxn ang="0">
                  <a:pos x="1722" y="99"/>
                </a:cxn>
                <a:cxn ang="0">
                  <a:pos x="1794" y="95"/>
                </a:cxn>
                <a:cxn ang="0">
                  <a:pos x="1826" y="96"/>
                </a:cxn>
                <a:cxn ang="0">
                  <a:pos x="1866" y="94"/>
                </a:cxn>
                <a:cxn ang="0">
                  <a:pos x="1941" y="91"/>
                </a:cxn>
                <a:cxn ang="0">
                  <a:pos x="2020" y="88"/>
                </a:cxn>
                <a:cxn ang="0">
                  <a:pos x="2078" y="84"/>
                </a:cxn>
                <a:cxn ang="0">
                  <a:pos x="2161" y="79"/>
                </a:cxn>
                <a:cxn ang="0">
                  <a:pos x="2239" y="76"/>
                </a:cxn>
                <a:cxn ang="0">
                  <a:pos x="2302" y="73"/>
                </a:cxn>
                <a:cxn ang="0">
                  <a:pos x="2405" y="68"/>
                </a:cxn>
                <a:cxn ang="0">
                  <a:pos x="2500" y="63"/>
                </a:cxn>
                <a:cxn ang="0">
                  <a:pos x="2576" y="57"/>
                </a:cxn>
                <a:cxn ang="0">
                  <a:pos x="2654" y="56"/>
                </a:cxn>
                <a:cxn ang="0">
                  <a:pos x="2736" y="56"/>
                </a:cxn>
                <a:cxn ang="0">
                  <a:pos x="2786" y="53"/>
                </a:cxn>
                <a:cxn ang="0">
                  <a:pos x="2824" y="50"/>
                </a:cxn>
                <a:cxn ang="0">
                  <a:pos x="2853" y="46"/>
                </a:cxn>
                <a:cxn ang="0">
                  <a:pos x="2877" y="45"/>
                </a:cxn>
                <a:cxn ang="0">
                  <a:pos x="2910" y="44"/>
                </a:cxn>
                <a:cxn ang="0">
                  <a:pos x="2966" y="43"/>
                </a:cxn>
                <a:cxn ang="0">
                  <a:pos x="3011" y="42"/>
                </a:cxn>
                <a:cxn ang="0">
                  <a:pos x="3063" y="42"/>
                </a:cxn>
                <a:cxn ang="0">
                  <a:pos x="3119" y="40"/>
                </a:cxn>
                <a:cxn ang="0">
                  <a:pos x="3250" y="37"/>
                </a:cxn>
                <a:cxn ang="0">
                  <a:pos x="3360" y="29"/>
                </a:cxn>
                <a:cxn ang="0">
                  <a:pos x="3419" y="25"/>
                </a:cxn>
                <a:cxn ang="0">
                  <a:pos x="3468" y="20"/>
                </a:cxn>
                <a:cxn ang="0">
                  <a:pos x="3522" y="15"/>
                </a:cxn>
                <a:cxn ang="0">
                  <a:pos x="3585" y="12"/>
                </a:cxn>
                <a:cxn ang="0">
                  <a:pos x="3650" y="7"/>
                </a:cxn>
              </a:cxnLst>
              <a:rect l="0" t="0" r="r" b="b"/>
              <a:pathLst>
                <a:path w="3691" h="116">
                  <a:moveTo>
                    <a:pt x="0" y="113"/>
                  </a:moveTo>
                  <a:lnTo>
                    <a:pt x="10" y="114"/>
                  </a:lnTo>
                  <a:lnTo>
                    <a:pt x="73" y="115"/>
                  </a:lnTo>
                  <a:lnTo>
                    <a:pt x="93" y="114"/>
                  </a:lnTo>
                  <a:lnTo>
                    <a:pt x="118" y="110"/>
                  </a:lnTo>
                  <a:lnTo>
                    <a:pt x="160" y="105"/>
                  </a:lnTo>
                  <a:lnTo>
                    <a:pt x="186" y="102"/>
                  </a:lnTo>
                  <a:lnTo>
                    <a:pt x="203" y="102"/>
                  </a:lnTo>
                  <a:lnTo>
                    <a:pt x="226" y="103"/>
                  </a:lnTo>
                  <a:lnTo>
                    <a:pt x="243" y="104"/>
                  </a:lnTo>
                  <a:lnTo>
                    <a:pt x="268" y="105"/>
                  </a:lnTo>
                  <a:lnTo>
                    <a:pt x="305" y="106"/>
                  </a:lnTo>
                  <a:lnTo>
                    <a:pt x="337" y="106"/>
                  </a:lnTo>
                  <a:lnTo>
                    <a:pt x="359" y="107"/>
                  </a:lnTo>
                  <a:lnTo>
                    <a:pt x="404" y="106"/>
                  </a:lnTo>
                  <a:lnTo>
                    <a:pt x="428" y="105"/>
                  </a:lnTo>
                  <a:lnTo>
                    <a:pt x="508" y="99"/>
                  </a:lnTo>
                  <a:lnTo>
                    <a:pt x="524" y="97"/>
                  </a:lnTo>
                  <a:lnTo>
                    <a:pt x="545" y="95"/>
                  </a:lnTo>
                  <a:lnTo>
                    <a:pt x="566" y="93"/>
                  </a:lnTo>
                  <a:lnTo>
                    <a:pt x="598" y="92"/>
                  </a:lnTo>
                  <a:lnTo>
                    <a:pt x="623" y="91"/>
                  </a:lnTo>
                  <a:lnTo>
                    <a:pt x="649" y="91"/>
                  </a:lnTo>
                  <a:lnTo>
                    <a:pt x="659" y="91"/>
                  </a:lnTo>
                  <a:lnTo>
                    <a:pt x="674" y="91"/>
                  </a:lnTo>
                  <a:lnTo>
                    <a:pt x="691" y="90"/>
                  </a:lnTo>
                  <a:lnTo>
                    <a:pt x="729" y="90"/>
                  </a:lnTo>
                  <a:lnTo>
                    <a:pt x="767" y="92"/>
                  </a:lnTo>
                  <a:lnTo>
                    <a:pt x="789" y="94"/>
                  </a:lnTo>
                  <a:lnTo>
                    <a:pt x="817" y="96"/>
                  </a:lnTo>
                  <a:lnTo>
                    <a:pt x="842" y="100"/>
                  </a:lnTo>
                  <a:lnTo>
                    <a:pt x="870" y="103"/>
                  </a:lnTo>
                  <a:lnTo>
                    <a:pt x="897" y="102"/>
                  </a:lnTo>
                  <a:lnTo>
                    <a:pt x="927" y="102"/>
                  </a:lnTo>
                  <a:lnTo>
                    <a:pt x="959" y="103"/>
                  </a:lnTo>
                  <a:lnTo>
                    <a:pt x="979" y="104"/>
                  </a:lnTo>
                  <a:lnTo>
                    <a:pt x="999" y="106"/>
                  </a:lnTo>
                  <a:lnTo>
                    <a:pt x="1014" y="107"/>
                  </a:lnTo>
                  <a:lnTo>
                    <a:pt x="1042" y="108"/>
                  </a:lnTo>
                  <a:lnTo>
                    <a:pt x="1063" y="109"/>
                  </a:lnTo>
                  <a:lnTo>
                    <a:pt x="1088" y="110"/>
                  </a:lnTo>
                  <a:lnTo>
                    <a:pt x="1111" y="108"/>
                  </a:lnTo>
                  <a:lnTo>
                    <a:pt x="1139" y="106"/>
                  </a:lnTo>
                  <a:lnTo>
                    <a:pt x="1163" y="107"/>
                  </a:lnTo>
                  <a:lnTo>
                    <a:pt x="1193" y="109"/>
                  </a:lnTo>
                  <a:lnTo>
                    <a:pt x="1223" y="112"/>
                  </a:lnTo>
                  <a:lnTo>
                    <a:pt x="1281" y="113"/>
                  </a:lnTo>
                  <a:lnTo>
                    <a:pt x="1312" y="113"/>
                  </a:lnTo>
                  <a:lnTo>
                    <a:pt x="1329" y="114"/>
                  </a:lnTo>
                  <a:lnTo>
                    <a:pt x="1372" y="115"/>
                  </a:lnTo>
                  <a:lnTo>
                    <a:pt x="1415" y="116"/>
                  </a:lnTo>
                  <a:lnTo>
                    <a:pt x="1443" y="115"/>
                  </a:lnTo>
                  <a:lnTo>
                    <a:pt x="1452" y="115"/>
                  </a:lnTo>
                  <a:lnTo>
                    <a:pt x="1502" y="113"/>
                  </a:lnTo>
                  <a:lnTo>
                    <a:pt x="1544" y="112"/>
                  </a:lnTo>
                  <a:lnTo>
                    <a:pt x="1584" y="108"/>
                  </a:lnTo>
                  <a:lnTo>
                    <a:pt x="1619" y="106"/>
                  </a:lnTo>
                  <a:lnTo>
                    <a:pt x="1650" y="105"/>
                  </a:lnTo>
                  <a:lnTo>
                    <a:pt x="1696" y="100"/>
                  </a:lnTo>
                  <a:lnTo>
                    <a:pt x="1722" y="99"/>
                  </a:lnTo>
                  <a:lnTo>
                    <a:pt x="1761" y="96"/>
                  </a:lnTo>
                  <a:lnTo>
                    <a:pt x="1794" y="95"/>
                  </a:lnTo>
                  <a:lnTo>
                    <a:pt x="1816" y="97"/>
                  </a:lnTo>
                  <a:lnTo>
                    <a:pt x="1826" y="96"/>
                  </a:lnTo>
                  <a:lnTo>
                    <a:pt x="1837" y="95"/>
                  </a:lnTo>
                  <a:lnTo>
                    <a:pt x="1866" y="94"/>
                  </a:lnTo>
                  <a:lnTo>
                    <a:pt x="1918" y="92"/>
                  </a:lnTo>
                  <a:lnTo>
                    <a:pt x="1941" y="91"/>
                  </a:lnTo>
                  <a:lnTo>
                    <a:pt x="1964" y="90"/>
                  </a:lnTo>
                  <a:lnTo>
                    <a:pt x="2020" y="88"/>
                  </a:lnTo>
                  <a:lnTo>
                    <a:pt x="2042" y="86"/>
                  </a:lnTo>
                  <a:lnTo>
                    <a:pt x="2078" y="84"/>
                  </a:lnTo>
                  <a:lnTo>
                    <a:pt x="2115" y="81"/>
                  </a:lnTo>
                  <a:lnTo>
                    <a:pt x="2161" y="79"/>
                  </a:lnTo>
                  <a:lnTo>
                    <a:pt x="2178" y="78"/>
                  </a:lnTo>
                  <a:lnTo>
                    <a:pt x="2239" y="76"/>
                  </a:lnTo>
                  <a:lnTo>
                    <a:pt x="2266" y="75"/>
                  </a:lnTo>
                  <a:lnTo>
                    <a:pt x="2302" y="73"/>
                  </a:lnTo>
                  <a:lnTo>
                    <a:pt x="2357" y="71"/>
                  </a:lnTo>
                  <a:lnTo>
                    <a:pt x="2405" y="68"/>
                  </a:lnTo>
                  <a:lnTo>
                    <a:pt x="2458" y="65"/>
                  </a:lnTo>
                  <a:lnTo>
                    <a:pt x="2500" y="63"/>
                  </a:lnTo>
                  <a:lnTo>
                    <a:pt x="2541" y="59"/>
                  </a:lnTo>
                  <a:lnTo>
                    <a:pt x="2576" y="57"/>
                  </a:lnTo>
                  <a:lnTo>
                    <a:pt x="2598" y="57"/>
                  </a:lnTo>
                  <a:lnTo>
                    <a:pt x="2654" y="56"/>
                  </a:lnTo>
                  <a:lnTo>
                    <a:pt x="2701" y="59"/>
                  </a:lnTo>
                  <a:lnTo>
                    <a:pt x="2736" y="56"/>
                  </a:lnTo>
                  <a:lnTo>
                    <a:pt x="2776" y="54"/>
                  </a:lnTo>
                  <a:lnTo>
                    <a:pt x="2786" y="53"/>
                  </a:lnTo>
                  <a:lnTo>
                    <a:pt x="2810" y="51"/>
                  </a:lnTo>
                  <a:lnTo>
                    <a:pt x="2824" y="50"/>
                  </a:lnTo>
                  <a:lnTo>
                    <a:pt x="2845" y="48"/>
                  </a:lnTo>
                  <a:lnTo>
                    <a:pt x="2853" y="46"/>
                  </a:lnTo>
                  <a:lnTo>
                    <a:pt x="2864" y="46"/>
                  </a:lnTo>
                  <a:lnTo>
                    <a:pt x="2877" y="45"/>
                  </a:lnTo>
                  <a:lnTo>
                    <a:pt x="2885" y="45"/>
                  </a:lnTo>
                  <a:lnTo>
                    <a:pt x="2910" y="44"/>
                  </a:lnTo>
                  <a:lnTo>
                    <a:pt x="2947" y="44"/>
                  </a:lnTo>
                  <a:lnTo>
                    <a:pt x="2966" y="43"/>
                  </a:lnTo>
                  <a:lnTo>
                    <a:pt x="2986" y="43"/>
                  </a:lnTo>
                  <a:lnTo>
                    <a:pt x="3011" y="42"/>
                  </a:lnTo>
                  <a:lnTo>
                    <a:pt x="3031" y="42"/>
                  </a:lnTo>
                  <a:lnTo>
                    <a:pt x="3063" y="42"/>
                  </a:lnTo>
                  <a:lnTo>
                    <a:pt x="3085" y="40"/>
                  </a:lnTo>
                  <a:lnTo>
                    <a:pt x="3119" y="40"/>
                  </a:lnTo>
                  <a:lnTo>
                    <a:pt x="3160" y="39"/>
                  </a:lnTo>
                  <a:lnTo>
                    <a:pt x="3250" y="37"/>
                  </a:lnTo>
                  <a:lnTo>
                    <a:pt x="3301" y="33"/>
                  </a:lnTo>
                  <a:lnTo>
                    <a:pt x="3360" y="29"/>
                  </a:lnTo>
                  <a:lnTo>
                    <a:pt x="3391" y="28"/>
                  </a:lnTo>
                  <a:lnTo>
                    <a:pt x="3419" y="25"/>
                  </a:lnTo>
                  <a:lnTo>
                    <a:pt x="3444" y="23"/>
                  </a:lnTo>
                  <a:lnTo>
                    <a:pt x="3468" y="20"/>
                  </a:lnTo>
                  <a:lnTo>
                    <a:pt x="3496" y="18"/>
                  </a:lnTo>
                  <a:lnTo>
                    <a:pt x="3522" y="15"/>
                  </a:lnTo>
                  <a:lnTo>
                    <a:pt x="3559" y="12"/>
                  </a:lnTo>
                  <a:lnTo>
                    <a:pt x="3585" y="12"/>
                  </a:lnTo>
                  <a:lnTo>
                    <a:pt x="3588" y="11"/>
                  </a:lnTo>
                  <a:lnTo>
                    <a:pt x="3650" y="7"/>
                  </a:lnTo>
                  <a:lnTo>
                    <a:pt x="3691" y="0"/>
                  </a:lnTo>
                </a:path>
              </a:pathLst>
            </a:custGeom>
            <a:noFill/>
            <a:ln w="0">
              <a:solidFill>
                <a:srgbClr val="000000"/>
              </a:solidFill>
              <a:prstDash val="solid"/>
              <a:round/>
              <a:headEnd/>
              <a:tailEnd/>
            </a:ln>
          </p:spPr>
          <p:txBody>
            <a:bodyPr/>
            <a:lstStyle/>
            <a:p>
              <a:endParaRPr lang="en-GB"/>
            </a:p>
          </p:txBody>
        </p:sp>
        <p:sp>
          <p:nvSpPr>
            <p:cNvPr id="780" name="Freeform 3460"/>
            <p:cNvSpPr>
              <a:spLocks/>
            </p:cNvSpPr>
            <p:nvPr/>
          </p:nvSpPr>
          <p:spPr bwMode="auto">
            <a:xfrm>
              <a:off x="2179" y="3079"/>
              <a:ext cx="418" cy="13"/>
            </a:xfrm>
            <a:custGeom>
              <a:avLst/>
              <a:gdLst/>
              <a:ahLst/>
              <a:cxnLst>
                <a:cxn ang="0">
                  <a:pos x="835" y="27"/>
                </a:cxn>
                <a:cxn ang="0">
                  <a:pos x="826" y="26"/>
                </a:cxn>
                <a:cxn ang="0">
                  <a:pos x="805" y="25"/>
                </a:cxn>
                <a:cxn ang="0">
                  <a:pos x="755" y="24"/>
                </a:cxn>
                <a:cxn ang="0">
                  <a:pos x="745" y="24"/>
                </a:cxn>
                <a:cxn ang="0">
                  <a:pos x="650" y="21"/>
                </a:cxn>
                <a:cxn ang="0">
                  <a:pos x="614" y="18"/>
                </a:cxn>
                <a:cxn ang="0">
                  <a:pos x="585" y="17"/>
                </a:cxn>
                <a:cxn ang="0">
                  <a:pos x="550" y="16"/>
                </a:cxn>
                <a:cxn ang="0">
                  <a:pos x="520" y="14"/>
                </a:cxn>
                <a:cxn ang="0">
                  <a:pos x="488" y="13"/>
                </a:cxn>
                <a:cxn ang="0">
                  <a:pos x="430" y="10"/>
                </a:cxn>
                <a:cxn ang="0">
                  <a:pos x="397" y="7"/>
                </a:cxn>
                <a:cxn ang="0">
                  <a:pos x="366" y="5"/>
                </a:cxn>
                <a:cxn ang="0">
                  <a:pos x="338" y="5"/>
                </a:cxn>
                <a:cxn ang="0">
                  <a:pos x="303" y="4"/>
                </a:cxn>
                <a:cxn ang="0">
                  <a:pos x="281" y="3"/>
                </a:cxn>
                <a:cxn ang="0">
                  <a:pos x="251" y="3"/>
                </a:cxn>
                <a:cxn ang="0">
                  <a:pos x="213" y="1"/>
                </a:cxn>
                <a:cxn ang="0">
                  <a:pos x="201" y="0"/>
                </a:cxn>
                <a:cxn ang="0">
                  <a:pos x="187" y="0"/>
                </a:cxn>
                <a:cxn ang="0">
                  <a:pos x="173" y="0"/>
                </a:cxn>
                <a:cxn ang="0">
                  <a:pos x="163" y="0"/>
                </a:cxn>
                <a:cxn ang="0">
                  <a:pos x="146" y="0"/>
                </a:cxn>
                <a:cxn ang="0">
                  <a:pos x="132" y="1"/>
                </a:cxn>
                <a:cxn ang="0">
                  <a:pos x="117" y="1"/>
                </a:cxn>
                <a:cxn ang="0">
                  <a:pos x="100" y="3"/>
                </a:cxn>
                <a:cxn ang="0">
                  <a:pos x="87" y="3"/>
                </a:cxn>
                <a:cxn ang="0">
                  <a:pos x="74" y="5"/>
                </a:cxn>
                <a:cxn ang="0">
                  <a:pos x="55" y="7"/>
                </a:cxn>
                <a:cxn ang="0">
                  <a:pos x="41" y="10"/>
                </a:cxn>
                <a:cxn ang="0">
                  <a:pos x="22" y="10"/>
                </a:cxn>
                <a:cxn ang="0">
                  <a:pos x="14" y="10"/>
                </a:cxn>
                <a:cxn ang="0">
                  <a:pos x="0" y="11"/>
                </a:cxn>
              </a:cxnLst>
              <a:rect l="0" t="0" r="r" b="b"/>
              <a:pathLst>
                <a:path w="835" h="27">
                  <a:moveTo>
                    <a:pt x="835" y="27"/>
                  </a:moveTo>
                  <a:lnTo>
                    <a:pt x="826" y="26"/>
                  </a:lnTo>
                  <a:lnTo>
                    <a:pt x="805" y="25"/>
                  </a:lnTo>
                  <a:lnTo>
                    <a:pt x="755" y="24"/>
                  </a:lnTo>
                  <a:lnTo>
                    <a:pt x="745" y="24"/>
                  </a:lnTo>
                  <a:lnTo>
                    <a:pt x="650" y="21"/>
                  </a:lnTo>
                  <a:lnTo>
                    <a:pt x="614" y="18"/>
                  </a:lnTo>
                  <a:lnTo>
                    <a:pt x="585" y="17"/>
                  </a:lnTo>
                  <a:lnTo>
                    <a:pt x="550" y="16"/>
                  </a:lnTo>
                  <a:lnTo>
                    <a:pt x="520" y="14"/>
                  </a:lnTo>
                  <a:lnTo>
                    <a:pt x="488" y="13"/>
                  </a:lnTo>
                  <a:lnTo>
                    <a:pt x="430" y="10"/>
                  </a:lnTo>
                  <a:lnTo>
                    <a:pt x="397" y="7"/>
                  </a:lnTo>
                  <a:lnTo>
                    <a:pt x="366" y="5"/>
                  </a:lnTo>
                  <a:lnTo>
                    <a:pt x="338" y="5"/>
                  </a:lnTo>
                  <a:lnTo>
                    <a:pt x="303" y="4"/>
                  </a:lnTo>
                  <a:lnTo>
                    <a:pt x="281" y="3"/>
                  </a:lnTo>
                  <a:lnTo>
                    <a:pt x="251" y="3"/>
                  </a:lnTo>
                  <a:lnTo>
                    <a:pt x="213" y="1"/>
                  </a:lnTo>
                  <a:lnTo>
                    <a:pt x="201" y="0"/>
                  </a:lnTo>
                  <a:lnTo>
                    <a:pt x="187" y="0"/>
                  </a:lnTo>
                  <a:lnTo>
                    <a:pt x="173" y="0"/>
                  </a:lnTo>
                  <a:lnTo>
                    <a:pt x="163" y="0"/>
                  </a:lnTo>
                  <a:lnTo>
                    <a:pt x="146" y="0"/>
                  </a:lnTo>
                  <a:lnTo>
                    <a:pt x="132" y="1"/>
                  </a:lnTo>
                  <a:lnTo>
                    <a:pt x="117" y="1"/>
                  </a:lnTo>
                  <a:lnTo>
                    <a:pt x="100" y="3"/>
                  </a:lnTo>
                  <a:lnTo>
                    <a:pt x="87" y="3"/>
                  </a:lnTo>
                  <a:lnTo>
                    <a:pt x="74" y="5"/>
                  </a:lnTo>
                  <a:lnTo>
                    <a:pt x="55" y="7"/>
                  </a:lnTo>
                  <a:lnTo>
                    <a:pt x="41" y="10"/>
                  </a:lnTo>
                  <a:lnTo>
                    <a:pt x="22" y="10"/>
                  </a:lnTo>
                  <a:lnTo>
                    <a:pt x="14" y="10"/>
                  </a:lnTo>
                  <a:lnTo>
                    <a:pt x="0" y="11"/>
                  </a:lnTo>
                </a:path>
              </a:pathLst>
            </a:custGeom>
            <a:noFill/>
            <a:ln w="0">
              <a:solidFill>
                <a:srgbClr val="000000"/>
              </a:solidFill>
              <a:prstDash val="solid"/>
              <a:round/>
              <a:headEnd/>
              <a:tailEnd/>
            </a:ln>
          </p:spPr>
          <p:txBody>
            <a:bodyPr/>
            <a:lstStyle/>
            <a:p>
              <a:endParaRPr lang="en-GB"/>
            </a:p>
          </p:txBody>
        </p:sp>
        <p:sp>
          <p:nvSpPr>
            <p:cNvPr id="781" name="Freeform 3461"/>
            <p:cNvSpPr>
              <a:spLocks/>
            </p:cNvSpPr>
            <p:nvPr/>
          </p:nvSpPr>
          <p:spPr bwMode="auto">
            <a:xfrm>
              <a:off x="2173" y="3094"/>
              <a:ext cx="417" cy="10"/>
            </a:xfrm>
            <a:custGeom>
              <a:avLst/>
              <a:gdLst/>
              <a:ahLst/>
              <a:cxnLst>
                <a:cxn ang="0">
                  <a:pos x="834" y="20"/>
                </a:cxn>
                <a:cxn ang="0">
                  <a:pos x="831" y="20"/>
                </a:cxn>
                <a:cxn ang="0">
                  <a:pos x="791" y="18"/>
                </a:cxn>
                <a:cxn ang="0">
                  <a:pos x="781" y="19"/>
                </a:cxn>
                <a:cxn ang="0">
                  <a:pos x="770" y="19"/>
                </a:cxn>
                <a:cxn ang="0">
                  <a:pos x="742" y="21"/>
                </a:cxn>
                <a:cxn ang="0">
                  <a:pos x="718" y="21"/>
                </a:cxn>
                <a:cxn ang="0">
                  <a:pos x="693" y="20"/>
                </a:cxn>
                <a:cxn ang="0">
                  <a:pos x="669" y="19"/>
                </a:cxn>
                <a:cxn ang="0">
                  <a:pos x="646" y="18"/>
                </a:cxn>
                <a:cxn ang="0">
                  <a:pos x="617" y="13"/>
                </a:cxn>
                <a:cxn ang="0">
                  <a:pos x="596" y="13"/>
                </a:cxn>
                <a:cxn ang="0">
                  <a:pos x="562" y="11"/>
                </a:cxn>
                <a:cxn ang="0">
                  <a:pos x="557" y="11"/>
                </a:cxn>
                <a:cxn ang="0">
                  <a:pos x="526" y="11"/>
                </a:cxn>
                <a:cxn ang="0">
                  <a:pos x="496" y="9"/>
                </a:cxn>
                <a:cxn ang="0">
                  <a:pos x="474" y="8"/>
                </a:cxn>
                <a:cxn ang="0">
                  <a:pos x="433" y="7"/>
                </a:cxn>
                <a:cxn ang="0">
                  <a:pos x="403" y="6"/>
                </a:cxn>
                <a:cxn ang="0">
                  <a:pos x="379" y="6"/>
                </a:cxn>
                <a:cxn ang="0">
                  <a:pos x="356" y="4"/>
                </a:cxn>
                <a:cxn ang="0">
                  <a:pos x="328" y="4"/>
                </a:cxn>
                <a:cxn ang="0">
                  <a:pos x="301" y="4"/>
                </a:cxn>
                <a:cxn ang="0">
                  <a:pos x="272" y="4"/>
                </a:cxn>
                <a:cxn ang="0">
                  <a:pos x="249" y="4"/>
                </a:cxn>
                <a:cxn ang="0">
                  <a:pos x="214" y="4"/>
                </a:cxn>
                <a:cxn ang="0">
                  <a:pos x="192" y="3"/>
                </a:cxn>
                <a:cxn ang="0">
                  <a:pos x="160" y="0"/>
                </a:cxn>
                <a:cxn ang="0">
                  <a:pos x="142" y="0"/>
                </a:cxn>
                <a:cxn ang="0">
                  <a:pos x="124" y="1"/>
                </a:cxn>
                <a:cxn ang="0">
                  <a:pos x="105" y="1"/>
                </a:cxn>
                <a:cxn ang="0">
                  <a:pos x="86" y="3"/>
                </a:cxn>
                <a:cxn ang="0">
                  <a:pos x="66" y="4"/>
                </a:cxn>
                <a:cxn ang="0">
                  <a:pos x="54" y="6"/>
                </a:cxn>
                <a:cxn ang="0">
                  <a:pos x="41" y="6"/>
                </a:cxn>
                <a:cxn ang="0">
                  <a:pos x="26" y="7"/>
                </a:cxn>
                <a:cxn ang="0">
                  <a:pos x="16" y="7"/>
                </a:cxn>
                <a:cxn ang="0">
                  <a:pos x="11" y="7"/>
                </a:cxn>
                <a:cxn ang="0">
                  <a:pos x="0" y="8"/>
                </a:cxn>
              </a:cxnLst>
              <a:rect l="0" t="0" r="r" b="b"/>
              <a:pathLst>
                <a:path w="834" h="21">
                  <a:moveTo>
                    <a:pt x="834" y="20"/>
                  </a:moveTo>
                  <a:lnTo>
                    <a:pt x="831" y="20"/>
                  </a:lnTo>
                  <a:lnTo>
                    <a:pt x="791" y="18"/>
                  </a:lnTo>
                  <a:lnTo>
                    <a:pt x="781" y="19"/>
                  </a:lnTo>
                  <a:lnTo>
                    <a:pt x="770" y="19"/>
                  </a:lnTo>
                  <a:lnTo>
                    <a:pt x="742" y="21"/>
                  </a:lnTo>
                  <a:lnTo>
                    <a:pt x="718" y="21"/>
                  </a:lnTo>
                  <a:lnTo>
                    <a:pt x="693" y="20"/>
                  </a:lnTo>
                  <a:lnTo>
                    <a:pt x="669" y="19"/>
                  </a:lnTo>
                  <a:lnTo>
                    <a:pt x="646" y="18"/>
                  </a:lnTo>
                  <a:lnTo>
                    <a:pt x="617" y="13"/>
                  </a:lnTo>
                  <a:lnTo>
                    <a:pt x="596" y="13"/>
                  </a:lnTo>
                  <a:lnTo>
                    <a:pt x="562" y="11"/>
                  </a:lnTo>
                  <a:lnTo>
                    <a:pt x="557" y="11"/>
                  </a:lnTo>
                  <a:lnTo>
                    <a:pt x="526" y="11"/>
                  </a:lnTo>
                  <a:lnTo>
                    <a:pt x="496" y="9"/>
                  </a:lnTo>
                  <a:lnTo>
                    <a:pt x="474" y="8"/>
                  </a:lnTo>
                  <a:lnTo>
                    <a:pt x="433" y="7"/>
                  </a:lnTo>
                  <a:lnTo>
                    <a:pt x="403" y="6"/>
                  </a:lnTo>
                  <a:lnTo>
                    <a:pt x="379" y="6"/>
                  </a:lnTo>
                  <a:lnTo>
                    <a:pt x="356" y="4"/>
                  </a:lnTo>
                  <a:lnTo>
                    <a:pt x="328" y="4"/>
                  </a:lnTo>
                  <a:lnTo>
                    <a:pt x="301" y="4"/>
                  </a:lnTo>
                  <a:lnTo>
                    <a:pt x="272" y="4"/>
                  </a:lnTo>
                  <a:lnTo>
                    <a:pt x="249" y="4"/>
                  </a:lnTo>
                  <a:lnTo>
                    <a:pt x="214" y="4"/>
                  </a:lnTo>
                  <a:lnTo>
                    <a:pt x="192" y="3"/>
                  </a:lnTo>
                  <a:lnTo>
                    <a:pt x="160" y="0"/>
                  </a:lnTo>
                  <a:lnTo>
                    <a:pt x="142" y="0"/>
                  </a:lnTo>
                  <a:lnTo>
                    <a:pt x="124" y="1"/>
                  </a:lnTo>
                  <a:lnTo>
                    <a:pt x="105" y="1"/>
                  </a:lnTo>
                  <a:lnTo>
                    <a:pt x="86" y="3"/>
                  </a:lnTo>
                  <a:lnTo>
                    <a:pt x="66" y="4"/>
                  </a:lnTo>
                  <a:lnTo>
                    <a:pt x="54" y="6"/>
                  </a:lnTo>
                  <a:lnTo>
                    <a:pt x="41" y="6"/>
                  </a:lnTo>
                  <a:lnTo>
                    <a:pt x="26" y="7"/>
                  </a:lnTo>
                  <a:lnTo>
                    <a:pt x="16" y="7"/>
                  </a:lnTo>
                  <a:lnTo>
                    <a:pt x="11" y="7"/>
                  </a:lnTo>
                  <a:lnTo>
                    <a:pt x="0" y="8"/>
                  </a:lnTo>
                </a:path>
              </a:pathLst>
            </a:custGeom>
            <a:noFill/>
            <a:ln w="0">
              <a:solidFill>
                <a:srgbClr val="000000"/>
              </a:solidFill>
              <a:prstDash val="solid"/>
              <a:round/>
              <a:headEnd/>
              <a:tailEnd/>
            </a:ln>
          </p:spPr>
          <p:txBody>
            <a:bodyPr/>
            <a:lstStyle/>
            <a:p>
              <a:endParaRPr lang="en-GB"/>
            </a:p>
          </p:txBody>
        </p:sp>
        <p:sp>
          <p:nvSpPr>
            <p:cNvPr id="782" name="Freeform 3462"/>
            <p:cNvSpPr>
              <a:spLocks/>
            </p:cNvSpPr>
            <p:nvPr/>
          </p:nvSpPr>
          <p:spPr bwMode="auto">
            <a:xfrm>
              <a:off x="2172" y="3095"/>
              <a:ext cx="418" cy="11"/>
            </a:xfrm>
            <a:custGeom>
              <a:avLst/>
              <a:gdLst/>
              <a:ahLst/>
              <a:cxnLst>
                <a:cxn ang="0">
                  <a:pos x="836" y="19"/>
                </a:cxn>
                <a:cxn ang="0">
                  <a:pos x="834" y="19"/>
                </a:cxn>
                <a:cxn ang="0">
                  <a:pos x="794" y="17"/>
                </a:cxn>
                <a:cxn ang="0">
                  <a:pos x="784" y="18"/>
                </a:cxn>
                <a:cxn ang="0">
                  <a:pos x="773" y="18"/>
                </a:cxn>
                <a:cxn ang="0">
                  <a:pos x="745" y="20"/>
                </a:cxn>
                <a:cxn ang="0">
                  <a:pos x="721" y="20"/>
                </a:cxn>
                <a:cxn ang="0">
                  <a:pos x="696" y="19"/>
                </a:cxn>
                <a:cxn ang="0">
                  <a:pos x="672" y="18"/>
                </a:cxn>
                <a:cxn ang="0">
                  <a:pos x="649" y="17"/>
                </a:cxn>
                <a:cxn ang="0">
                  <a:pos x="620" y="13"/>
                </a:cxn>
                <a:cxn ang="0">
                  <a:pos x="599" y="13"/>
                </a:cxn>
                <a:cxn ang="0">
                  <a:pos x="565" y="10"/>
                </a:cxn>
                <a:cxn ang="0">
                  <a:pos x="560" y="10"/>
                </a:cxn>
                <a:cxn ang="0">
                  <a:pos x="529" y="10"/>
                </a:cxn>
                <a:cxn ang="0">
                  <a:pos x="499" y="8"/>
                </a:cxn>
                <a:cxn ang="0">
                  <a:pos x="477" y="6"/>
                </a:cxn>
                <a:cxn ang="0">
                  <a:pos x="436" y="6"/>
                </a:cxn>
                <a:cxn ang="0">
                  <a:pos x="406" y="5"/>
                </a:cxn>
                <a:cxn ang="0">
                  <a:pos x="382" y="4"/>
                </a:cxn>
                <a:cxn ang="0">
                  <a:pos x="359" y="3"/>
                </a:cxn>
                <a:cxn ang="0">
                  <a:pos x="331" y="3"/>
                </a:cxn>
                <a:cxn ang="0">
                  <a:pos x="304" y="3"/>
                </a:cxn>
                <a:cxn ang="0">
                  <a:pos x="275" y="3"/>
                </a:cxn>
                <a:cxn ang="0">
                  <a:pos x="252" y="2"/>
                </a:cxn>
                <a:cxn ang="0">
                  <a:pos x="217" y="3"/>
                </a:cxn>
                <a:cxn ang="0">
                  <a:pos x="195" y="2"/>
                </a:cxn>
                <a:cxn ang="0">
                  <a:pos x="163" y="0"/>
                </a:cxn>
                <a:cxn ang="0">
                  <a:pos x="145" y="0"/>
                </a:cxn>
                <a:cxn ang="0">
                  <a:pos x="127" y="1"/>
                </a:cxn>
                <a:cxn ang="0">
                  <a:pos x="108" y="1"/>
                </a:cxn>
                <a:cxn ang="0">
                  <a:pos x="89" y="2"/>
                </a:cxn>
                <a:cxn ang="0">
                  <a:pos x="69" y="3"/>
                </a:cxn>
                <a:cxn ang="0">
                  <a:pos x="57" y="5"/>
                </a:cxn>
                <a:cxn ang="0">
                  <a:pos x="44" y="5"/>
                </a:cxn>
                <a:cxn ang="0">
                  <a:pos x="29" y="6"/>
                </a:cxn>
                <a:cxn ang="0">
                  <a:pos x="19" y="6"/>
                </a:cxn>
                <a:cxn ang="0">
                  <a:pos x="14" y="6"/>
                </a:cxn>
                <a:cxn ang="0">
                  <a:pos x="0" y="7"/>
                </a:cxn>
              </a:cxnLst>
              <a:rect l="0" t="0" r="r" b="b"/>
              <a:pathLst>
                <a:path w="836" h="20">
                  <a:moveTo>
                    <a:pt x="836" y="19"/>
                  </a:moveTo>
                  <a:lnTo>
                    <a:pt x="834" y="19"/>
                  </a:lnTo>
                  <a:lnTo>
                    <a:pt x="794" y="17"/>
                  </a:lnTo>
                  <a:lnTo>
                    <a:pt x="784" y="18"/>
                  </a:lnTo>
                  <a:lnTo>
                    <a:pt x="773" y="18"/>
                  </a:lnTo>
                  <a:lnTo>
                    <a:pt x="745" y="20"/>
                  </a:lnTo>
                  <a:lnTo>
                    <a:pt x="721" y="20"/>
                  </a:lnTo>
                  <a:lnTo>
                    <a:pt x="696" y="19"/>
                  </a:lnTo>
                  <a:lnTo>
                    <a:pt x="672" y="18"/>
                  </a:lnTo>
                  <a:lnTo>
                    <a:pt x="649" y="17"/>
                  </a:lnTo>
                  <a:lnTo>
                    <a:pt x="620" y="13"/>
                  </a:lnTo>
                  <a:lnTo>
                    <a:pt x="599" y="13"/>
                  </a:lnTo>
                  <a:lnTo>
                    <a:pt x="565" y="10"/>
                  </a:lnTo>
                  <a:lnTo>
                    <a:pt x="560" y="10"/>
                  </a:lnTo>
                  <a:lnTo>
                    <a:pt x="529" y="10"/>
                  </a:lnTo>
                  <a:lnTo>
                    <a:pt x="499" y="8"/>
                  </a:lnTo>
                  <a:lnTo>
                    <a:pt x="477" y="6"/>
                  </a:lnTo>
                  <a:lnTo>
                    <a:pt x="436" y="6"/>
                  </a:lnTo>
                  <a:lnTo>
                    <a:pt x="406" y="5"/>
                  </a:lnTo>
                  <a:lnTo>
                    <a:pt x="382" y="4"/>
                  </a:lnTo>
                  <a:lnTo>
                    <a:pt x="359" y="3"/>
                  </a:lnTo>
                  <a:lnTo>
                    <a:pt x="331" y="3"/>
                  </a:lnTo>
                  <a:lnTo>
                    <a:pt x="304" y="3"/>
                  </a:lnTo>
                  <a:lnTo>
                    <a:pt x="275" y="3"/>
                  </a:lnTo>
                  <a:lnTo>
                    <a:pt x="252" y="2"/>
                  </a:lnTo>
                  <a:lnTo>
                    <a:pt x="217" y="3"/>
                  </a:lnTo>
                  <a:lnTo>
                    <a:pt x="195" y="2"/>
                  </a:lnTo>
                  <a:lnTo>
                    <a:pt x="163" y="0"/>
                  </a:lnTo>
                  <a:lnTo>
                    <a:pt x="145" y="0"/>
                  </a:lnTo>
                  <a:lnTo>
                    <a:pt x="127" y="1"/>
                  </a:lnTo>
                  <a:lnTo>
                    <a:pt x="108" y="1"/>
                  </a:lnTo>
                  <a:lnTo>
                    <a:pt x="89" y="2"/>
                  </a:lnTo>
                  <a:lnTo>
                    <a:pt x="69" y="3"/>
                  </a:lnTo>
                  <a:lnTo>
                    <a:pt x="57" y="5"/>
                  </a:lnTo>
                  <a:lnTo>
                    <a:pt x="44" y="5"/>
                  </a:lnTo>
                  <a:lnTo>
                    <a:pt x="29" y="6"/>
                  </a:lnTo>
                  <a:lnTo>
                    <a:pt x="19" y="6"/>
                  </a:lnTo>
                  <a:lnTo>
                    <a:pt x="14" y="6"/>
                  </a:lnTo>
                  <a:lnTo>
                    <a:pt x="0" y="7"/>
                  </a:lnTo>
                </a:path>
              </a:pathLst>
            </a:custGeom>
            <a:noFill/>
            <a:ln w="0">
              <a:solidFill>
                <a:srgbClr val="000000"/>
              </a:solidFill>
              <a:prstDash val="solid"/>
              <a:round/>
              <a:headEnd/>
              <a:tailEnd/>
            </a:ln>
          </p:spPr>
          <p:txBody>
            <a:bodyPr/>
            <a:lstStyle/>
            <a:p>
              <a:endParaRPr lang="en-GB"/>
            </a:p>
          </p:txBody>
        </p:sp>
        <p:sp>
          <p:nvSpPr>
            <p:cNvPr id="783" name="Freeform 3463"/>
            <p:cNvSpPr>
              <a:spLocks/>
            </p:cNvSpPr>
            <p:nvPr/>
          </p:nvSpPr>
          <p:spPr bwMode="auto">
            <a:xfrm>
              <a:off x="2580" y="3074"/>
              <a:ext cx="1429" cy="50"/>
            </a:xfrm>
            <a:custGeom>
              <a:avLst/>
              <a:gdLst/>
              <a:ahLst/>
              <a:cxnLst>
                <a:cxn ang="0">
                  <a:pos x="2" y="98"/>
                </a:cxn>
                <a:cxn ang="0">
                  <a:pos x="82" y="101"/>
                </a:cxn>
                <a:cxn ang="0">
                  <a:pos x="133" y="92"/>
                </a:cxn>
                <a:cxn ang="0">
                  <a:pos x="171" y="89"/>
                </a:cxn>
                <a:cxn ang="0">
                  <a:pos x="216" y="85"/>
                </a:cxn>
                <a:cxn ang="0">
                  <a:pos x="236" y="84"/>
                </a:cxn>
                <a:cxn ang="0">
                  <a:pos x="275" y="82"/>
                </a:cxn>
                <a:cxn ang="0">
                  <a:pos x="346" y="83"/>
                </a:cxn>
                <a:cxn ang="0">
                  <a:pos x="397" y="82"/>
                </a:cxn>
                <a:cxn ang="0">
                  <a:pos x="512" y="73"/>
                </a:cxn>
                <a:cxn ang="0">
                  <a:pos x="546" y="69"/>
                </a:cxn>
                <a:cxn ang="0">
                  <a:pos x="562" y="69"/>
                </a:cxn>
                <a:cxn ang="0">
                  <a:pos x="611" y="67"/>
                </a:cxn>
                <a:cxn ang="0">
                  <a:pos x="671" y="67"/>
                </a:cxn>
                <a:cxn ang="0">
                  <a:pos x="708" y="67"/>
                </a:cxn>
                <a:cxn ang="0">
                  <a:pos x="767" y="69"/>
                </a:cxn>
                <a:cxn ang="0">
                  <a:pos x="848" y="70"/>
                </a:cxn>
                <a:cxn ang="0">
                  <a:pos x="892" y="75"/>
                </a:cxn>
                <a:cxn ang="0">
                  <a:pos x="955" y="77"/>
                </a:cxn>
                <a:cxn ang="0">
                  <a:pos x="995" y="74"/>
                </a:cxn>
                <a:cxn ang="0">
                  <a:pos x="1027" y="75"/>
                </a:cxn>
                <a:cxn ang="0">
                  <a:pos x="1063" y="77"/>
                </a:cxn>
                <a:cxn ang="0">
                  <a:pos x="1105" y="78"/>
                </a:cxn>
                <a:cxn ang="0">
                  <a:pos x="1130" y="78"/>
                </a:cxn>
                <a:cxn ang="0">
                  <a:pos x="1172" y="79"/>
                </a:cxn>
                <a:cxn ang="0">
                  <a:pos x="1217" y="79"/>
                </a:cxn>
                <a:cxn ang="0">
                  <a:pos x="1257" y="80"/>
                </a:cxn>
                <a:cxn ang="0">
                  <a:pos x="1297" y="79"/>
                </a:cxn>
                <a:cxn ang="0">
                  <a:pos x="1353" y="82"/>
                </a:cxn>
                <a:cxn ang="0">
                  <a:pos x="1426" y="78"/>
                </a:cxn>
                <a:cxn ang="0">
                  <a:pos x="1455" y="78"/>
                </a:cxn>
                <a:cxn ang="0">
                  <a:pos x="1487" y="77"/>
                </a:cxn>
                <a:cxn ang="0">
                  <a:pos x="1518" y="74"/>
                </a:cxn>
                <a:cxn ang="0">
                  <a:pos x="1577" y="72"/>
                </a:cxn>
                <a:cxn ang="0">
                  <a:pos x="1655" y="65"/>
                </a:cxn>
                <a:cxn ang="0">
                  <a:pos x="1808" y="54"/>
                </a:cxn>
                <a:cxn ang="0">
                  <a:pos x="1985" y="52"/>
                </a:cxn>
                <a:cxn ang="0">
                  <a:pos x="2045" y="50"/>
                </a:cxn>
                <a:cxn ang="0">
                  <a:pos x="2111" y="47"/>
                </a:cxn>
                <a:cxn ang="0">
                  <a:pos x="2204" y="43"/>
                </a:cxn>
                <a:cxn ang="0">
                  <a:pos x="2241" y="39"/>
                </a:cxn>
                <a:cxn ang="0">
                  <a:pos x="2275" y="39"/>
                </a:cxn>
                <a:cxn ang="0">
                  <a:pos x="2343" y="36"/>
                </a:cxn>
                <a:cxn ang="0">
                  <a:pos x="2423" y="30"/>
                </a:cxn>
                <a:cxn ang="0">
                  <a:pos x="2477" y="26"/>
                </a:cxn>
                <a:cxn ang="0">
                  <a:pos x="2531" y="17"/>
                </a:cxn>
                <a:cxn ang="0">
                  <a:pos x="2577" y="12"/>
                </a:cxn>
                <a:cxn ang="0">
                  <a:pos x="2618" y="10"/>
                </a:cxn>
                <a:cxn ang="0">
                  <a:pos x="2653" y="10"/>
                </a:cxn>
                <a:cxn ang="0">
                  <a:pos x="2680" y="10"/>
                </a:cxn>
                <a:cxn ang="0">
                  <a:pos x="2707" y="13"/>
                </a:cxn>
                <a:cxn ang="0">
                  <a:pos x="2745" y="14"/>
                </a:cxn>
                <a:cxn ang="0">
                  <a:pos x="2778" y="11"/>
                </a:cxn>
                <a:cxn ang="0">
                  <a:pos x="2804" y="7"/>
                </a:cxn>
                <a:cxn ang="0">
                  <a:pos x="2839" y="0"/>
                </a:cxn>
                <a:cxn ang="0">
                  <a:pos x="2859" y="0"/>
                </a:cxn>
              </a:cxnLst>
              <a:rect l="0" t="0" r="r" b="b"/>
              <a:pathLst>
                <a:path w="2859" h="101">
                  <a:moveTo>
                    <a:pt x="0" y="98"/>
                  </a:moveTo>
                  <a:lnTo>
                    <a:pt x="2" y="98"/>
                  </a:lnTo>
                  <a:lnTo>
                    <a:pt x="25" y="97"/>
                  </a:lnTo>
                  <a:lnTo>
                    <a:pt x="82" y="101"/>
                  </a:lnTo>
                  <a:lnTo>
                    <a:pt x="107" y="97"/>
                  </a:lnTo>
                  <a:lnTo>
                    <a:pt x="133" y="92"/>
                  </a:lnTo>
                  <a:lnTo>
                    <a:pt x="153" y="91"/>
                  </a:lnTo>
                  <a:lnTo>
                    <a:pt x="171" y="89"/>
                  </a:lnTo>
                  <a:lnTo>
                    <a:pt x="184" y="86"/>
                  </a:lnTo>
                  <a:lnTo>
                    <a:pt x="216" y="85"/>
                  </a:lnTo>
                  <a:lnTo>
                    <a:pt x="232" y="84"/>
                  </a:lnTo>
                  <a:lnTo>
                    <a:pt x="236" y="84"/>
                  </a:lnTo>
                  <a:lnTo>
                    <a:pt x="250" y="83"/>
                  </a:lnTo>
                  <a:lnTo>
                    <a:pt x="275" y="82"/>
                  </a:lnTo>
                  <a:lnTo>
                    <a:pt x="297" y="80"/>
                  </a:lnTo>
                  <a:lnTo>
                    <a:pt x="346" y="83"/>
                  </a:lnTo>
                  <a:lnTo>
                    <a:pt x="371" y="83"/>
                  </a:lnTo>
                  <a:lnTo>
                    <a:pt x="397" y="82"/>
                  </a:lnTo>
                  <a:lnTo>
                    <a:pt x="481" y="76"/>
                  </a:lnTo>
                  <a:lnTo>
                    <a:pt x="512" y="73"/>
                  </a:lnTo>
                  <a:lnTo>
                    <a:pt x="525" y="70"/>
                  </a:lnTo>
                  <a:lnTo>
                    <a:pt x="546" y="69"/>
                  </a:lnTo>
                  <a:lnTo>
                    <a:pt x="564" y="67"/>
                  </a:lnTo>
                  <a:lnTo>
                    <a:pt x="562" y="69"/>
                  </a:lnTo>
                  <a:lnTo>
                    <a:pt x="595" y="67"/>
                  </a:lnTo>
                  <a:lnTo>
                    <a:pt x="611" y="67"/>
                  </a:lnTo>
                  <a:lnTo>
                    <a:pt x="651" y="67"/>
                  </a:lnTo>
                  <a:lnTo>
                    <a:pt x="671" y="67"/>
                  </a:lnTo>
                  <a:lnTo>
                    <a:pt x="697" y="67"/>
                  </a:lnTo>
                  <a:lnTo>
                    <a:pt x="708" y="67"/>
                  </a:lnTo>
                  <a:lnTo>
                    <a:pt x="729" y="67"/>
                  </a:lnTo>
                  <a:lnTo>
                    <a:pt x="767" y="69"/>
                  </a:lnTo>
                  <a:lnTo>
                    <a:pt x="802" y="69"/>
                  </a:lnTo>
                  <a:lnTo>
                    <a:pt x="848" y="70"/>
                  </a:lnTo>
                  <a:lnTo>
                    <a:pt x="871" y="73"/>
                  </a:lnTo>
                  <a:lnTo>
                    <a:pt x="892" y="75"/>
                  </a:lnTo>
                  <a:lnTo>
                    <a:pt x="921" y="77"/>
                  </a:lnTo>
                  <a:lnTo>
                    <a:pt x="955" y="77"/>
                  </a:lnTo>
                  <a:lnTo>
                    <a:pt x="976" y="74"/>
                  </a:lnTo>
                  <a:lnTo>
                    <a:pt x="995" y="74"/>
                  </a:lnTo>
                  <a:lnTo>
                    <a:pt x="1015" y="75"/>
                  </a:lnTo>
                  <a:lnTo>
                    <a:pt x="1027" y="75"/>
                  </a:lnTo>
                  <a:lnTo>
                    <a:pt x="1044" y="76"/>
                  </a:lnTo>
                  <a:lnTo>
                    <a:pt x="1063" y="77"/>
                  </a:lnTo>
                  <a:lnTo>
                    <a:pt x="1089" y="77"/>
                  </a:lnTo>
                  <a:lnTo>
                    <a:pt x="1105" y="78"/>
                  </a:lnTo>
                  <a:lnTo>
                    <a:pt x="1107" y="78"/>
                  </a:lnTo>
                  <a:lnTo>
                    <a:pt x="1130" y="78"/>
                  </a:lnTo>
                  <a:lnTo>
                    <a:pt x="1152" y="79"/>
                  </a:lnTo>
                  <a:lnTo>
                    <a:pt x="1172" y="79"/>
                  </a:lnTo>
                  <a:lnTo>
                    <a:pt x="1182" y="80"/>
                  </a:lnTo>
                  <a:lnTo>
                    <a:pt x="1217" y="79"/>
                  </a:lnTo>
                  <a:lnTo>
                    <a:pt x="1238" y="79"/>
                  </a:lnTo>
                  <a:lnTo>
                    <a:pt x="1257" y="80"/>
                  </a:lnTo>
                  <a:lnTo>
                    <a:pt x="1276" y="79"/>
                  </a:lnTo>
                  <a:lnTo>
                    <a:pt x="1297" y="79"/>
                  </a:lnTo>
                  <a:lnTo>
                    <a:pt x="1328" y="80"/>
                  </a:lnTo>
                  <a:lnTo>
                    <a:pt x="1353" y="82"/>
                  </a:lnTo>
                  <a:lnTo>
                    <a:pt x="1377" y="80"/>
                  </a:lnTo>
                  <a:lnTo>
                    <a:pt x="1426" y="78"/>
                  </a:lnTo>
                  <a:lnTo>
                    <a:pt x="1448" y="78"/>
                  </a:lnTo>
                  <a:lnTo>
                    <a:pt x="1455" y="78"/>
                  </a:lnTo>
                  <a:lnTo>
                    <a:pt x="1481" y="77"/>
                  </a:lnTo>
                  <a:lnTo>
                    <a:pt x="1487" y="77"/>
                  </a:lnTo>
                  <a:lnTo>
                    <a:pt x="1491" y="76"/>
                  </a:lnTo>
                  <a:lnTo>
                    <a:pt x="1518" y="74"/>
                  </a:lnTo>
                  <a:lnTo>
                    <a:pt x="1548" y="74"/>
                  </a:lnTo>
                  <a:lnTo>
                    <a:pt x="1577" y="72"/>
                  </a:lnTo>
                  <a:lnTo>
                    <a:pt x="1609" y="69"/>
                  </a:lnTo>
                  <a:lnTo>
                    <a:pt x="1655" y="65"/>
                  </a:lnTo>
                  <a:lnTo>
                    <a:pt x="1705" y="61"/>
                  </a:lnTo>
                  <a:lnTo>
                    <a:pt x="1808" y="54"/>
                  </a:lnTo>
                  <a:lnTo>
                    <a:pt x="1951" y="54"/>
                  </a:lnTo>
                  <a:lnTo>
                    <a:pt x="1985" y="52"/>
                  </a:lnTo>
                  <a:lnTo>
                    <a:pt x="2013" y="51"/>
                  </a:lnTo>
                  <a:lnTo>
                    <a:pt x="2045" y="50"/>
                  </a:lnTo>
                  <a:lnTo>
                    <a:pt x="2067" y="49"/>
                  </a:lnTo>
                  <a:lnTo>
                    <a:pt x="2111" y="47"/>
                  </a:lnTo>
                  <a:lnTo>
                    <a:pt x="2154" y="45"/>
                  </a:lnTo>
                  <a:lnTo>
                    <a:pt x="2204" y="43"/>
                  </a:lnTo>
                  <a:lnTo>
                    <a:pt x="2211" y="41"/>
                  </a:lnTo>
                  <a:lnTo>
                    <a:pt x="2241" y="39"/>
                  </a:lnTo>
                  <a:lnTo>
                    <a:pt x="2262" y="39"/>
                  </a:lnTo>
                  <a:lnTo>
                    <a:pt x="2275" y="39"/>
                  </a:lnTo>
                  <a:lnTo>
                    <a:pt x="2306" y="38"/>
                  </a:lnTo>
                  <a:lnTo>
                    <a:pt x="2343" y="36"/>
                  </a:lnTo>
                  <a:lnTo>
                    <a:pt x="2371" y="34"/>
                  </a:lnTo>
                  <a:lnTo>
                    <a:pt x="2423" y="30"/>
                  </a:lnTo>
                  <a:lnTo>
                    <a:pt x="2451" y="28"/>
                  </a:lnTo>
                  <a:lnTo>
                    <a:pt x="2477" y="26"/>
                  </a:lnTo>
                  <a:lnTo>
                    <a:pt x="2507" y="20"/>
                  </a:lnTo>
                  <a:lnTo>
                    <a:pt x="2531" y="17"/>
                  </a:lnTo>
                  <a:lnTo>
                    <a:pt x="2555" y="13"/>
                  </a:lnTo>
                  <a:lnTo>
                    <a:pt x="2577" y="12"/>
                  </a:lnTo>
                  <a:lnTo>
                    <a:pt x="2600" y="11"/>
                  </a:lnTo>
                  <a:lnTo>
                    <a:pt x="2618" y="10"/>
                  </a:lnTo>
                  <a:lnTo>
                    <a:pt x="2641" y="10"/>
                  </a:lnTo>
                  <a:lnTo>
                    <a:pt x="2653" y="10"/>
                  </a:lnTo>
                  <a:lnTo>
                    <a:pt x="2667" y="11"/>
                  </a:lnTo>
                  <a:lnTo>
                    <a:pt x="2680" y="10"/>
                  </a:lnTo>
                  <a:lnTo>
                    <a:pt x="2695" y="12"/>
                  </a:lnTo>
                  <a:lnTo>
                    <a:pt x="2707" y="13"/>
                  </a:lnTo>
                  <a:lnTo>
                    <a:pt x="2730" y="14"/>
                  </a:lnTo>
                  <a:lnTo>
                    <a:pt x="2745" y="14"/>
                  </a:lnTo>
                  <a:lnTo>
                    <a:pt x="2766" y="12"/>
                  </a:lnTo>
                  <a:lnTo>
                    <a:pt x="2778" y="11"/>
                  </a:lnTo>
                  <a:lnTo>
                    <a:pt x="2788" y="10"/>
                  </a:lnTo>
                  <a:lnTo>
                    <a:pt x="2804" y="7"/>
                  </a:lnTo>
                  <a:lnTo>
                    <a:pt x="2819" y="4"/>
                  </a:lnTo>
                  <a:lnTo>
                    <a:pt x="2839" y="0"/>
                  </a:lnTo>
                  <a:lnTo>
                    <a:pt x="2855" y="0"/>
                  </a:lnTo>
                  <a:lnTo>
                    <a:pt x="2859" y="0"/>
                  </a:lnTo>
                </a:path>
              </a:pathLst>
            </a:custGeom>
            <a:noFill/>
            <a:ln w="0">
              <a:solidFill>
                <a:srgbClr val="000000"/>
              </a:solidFill>
              <a:prstDash val="solid"/>
              <a:round/>
              <a:headEnd/>
              <a:tailEnd/>
            </a:ln>
          </p:spPr>
          <p:txBody>
            <a:bodyPr/>
            <a:lstStyle/>
            <a:p>
              <a:endParaRPr lang="en-GB"/>
            </a:p>
          </p:txBody>
        </p:sp>
        <p:sp>
          <p:nvSpPr>
            <p:cNvPr id="784" name="Freeform 3464"/>
            <p:cNvSpPr>
              <a:spLocks/>
            </p:cNvSpPr>
            <p:nvPr/>
          </p:nvSpPr>
          <p:spPr bwMode="auto">
            <a:xfrm>
              <a:off x="2162" y="3116"/>
              <a:ext cx="417" cy="10"/>
            </a:xfrm>
            <a:custGeom>
              <a:avLst/>
              <a:gdLst/>
              <a:ahLst/>
              <a:cxnLst>
                <a:cxn ang="0">
                  <a:pos x="833" y="17"/>
                </a:cxn>
                <a:cxn ang="0">
                  <a:pos x="825" y="18"/>
                </a:cxn>
                <a:cxn ang="0">
                  <a:pos x="815" y="19"/>
                </a:cxn>
                <a:cxn ang="0">
                  <a:pos x="790" y="18"/>
                </a:cxn>
                <a:cxn ang="0">
                  <a:pos x="762" y="18"/>
                </a:cxn>
                <a:cxn ang="0">
                  <a:pos x="737" y="19"/>
                </a:cxn>
                <a:cxn ang="0">
                  <a:pos x="709" y="16"/>
                </a:cxn>
                <a:cxn ang="0">
                  <a:pos x="677" y="15"/>
                </a:cxn>
                <a:cxn ang="0">
                  <a:pos x="648" y="13"/>
                </a:cxn>
                <a:cxn ang="0">
                  <a:pos x="621" y="12"/>
                </a:cxn>
                <a:cxn ang="0">
                  <a:pos x="595" y="11"/>
                </a:cxn>
                <a:cxn ang="0">
                  <a:pos x="582" y="11"/>
                </a:cxn>
                <a:cxn ang="0">
                  <a:pos x="559" y="10"/>
                </a:cxn>
                <a:cxn ang="0">
                  <a:pos x="520" y="8"/>
                </a:cxn>
                <a:cxn ang="0">
                  <a:pos x="497" y="7"/>
                </a:cxn>
                <a:cxn ang="0">
                  <a:pos x="474" y="7"/>
                </a:cxn>
                <a:cxn ang="0">
                  <a:pos x="432" y="8"/>
                </a:cxn>
                <a:cxn ang="0">
                  <a:pos x="403" y="7"/>
                </a:cxn>
                <a:cxn ang="0">
                  <a:pos x="375" y="6"/>
                </a:cxn>
                <a:cxn ang="0">
                  <a:pos x="359" y="6"/>
                </a:cxn>
                <a:cxn ang="0">
                  <a:pos x="337" y="6"/>
                </a:cxn>
                <a:cxn ang="0">
                  <a:pos x="315" y="6"/>
                </a:cxn>
                <a:cxn ang="0">
                  <a:pos x="283" y="5"/>
                </a:cxn>
                <a:cxn ang="0">
                  <a:pos x="271" y="5"/>
                </a:cxn>
                <a:cxn ang="0">
                  <a:pos x="254" y="5"/>
                </a:cxn>
                <a:cxn ang="0">
                  <a:pos x="236" y="5"/>
                </a:cxn>
                <a:cxn ang="0">
                  <a:pos x="221" y="3"/>
                </a:cxn>
                <a:cxn ang="0">
                  <a:pos x="200" y="2"/>
                </a:cxn>
                <a:cxn ang="0">
                  <a:pos x="160" y="0"/>
                </a:cxn>
                <a:cxn ang="0">
                  <a:pos x="147" y="0"/>
                </a:cxn>
                <a:cxn ang="0">
                  <a:pos x="127" y="2"/>
                </a:cxn>
                <a:cxn ang="0">
                  <a:pos x="113" y="3"/>
                </a:cxn>
                <a:cxn ang="0">
                  <a:pos x="96" y="4"/>
                </a:cxn>
                <a:cxn ang="0">
                  <a:pos x="83" y="4"/>
                </a:cxn>
                <a:cxn ang="0">
                  <a:pos x="71" y="5"/>
                </a:cxn>
                <a:cxn ang="0">
                  <a:pos x="62" y="5"/>
                </a:cxn>
                <a:cxn ang="0">
                  <a:pos x="51" y="5"/>
                </a:cxn>
                <a:cxn ang="0">
                  <a:pos x="44" y="5"/>
                </a:cxn>
                <a:cxn ang="0">
                  <a:pos x="40" y="5"/>
                </a:cxn>
                <a:cxn ang="0">
                  <a:pos x="29" y="6"/>
                </a:cxn>
                <a:cxn ang="0">
                  <a:pos x="16" y="6"/>
                </a:cxn>
                <a:cxn ang="0">
                  <a:pos x="2" y="6"/>
                </a:cxn>
                <a:cxn ang="0">
                  <a:pos x="0" y="7"/>
                </a:cxn>
              </a:cxnLst>
              <a:rect l="0" t="0" r="r" b="b"/>
              <a:pathLst>
                <a:path w="833" h="19">
                  <a:moveTo>
                    <a:pt x="833" y="17"/>
                  </a:moveTo>
                  <a:lnTo>
                    <a:pt x="825" y="18"/>
                  </a:lnTo>
                  <a:lnTo>
                    <a:pt x="815" y="19"/>
                  </a:lnTo>
                  <a:lnTo>
                    <a:pt x="790" y="18"/>
                  </a:lnTo>
                  <a:lnTo>
                    <a:pt x="762" y="18"/>
                  </a:lnTo>
                  <a:lnTo>
                    <a:pt x="737" y="19"/>
                  </a:lnTo>
                  <a:lnTo>
                    <a:pt x="709" y="16"/>
                  </a:lnTo>
                  <a:lnTo>
                    <a:pt x="677" y="15"/>
                  </a:lnTo>
                  <a:lnTo>
                    <a:pt x="648" y="13"/>
                  </a:lnTo>
                  <a:lnTo>
                    <a:pt x="621" y="12"/>
                  </a:lnTo>
                  <a:lnTo>
                    <a:pt x="595" y="11"/>
                  </a:lnTo>
                  <a:lnTo>
                    <a:pt x="582" y="11"/>
                  </a:lnTo>
                  <a:lnTo>
                    <a:pt x="559" y="10"/>
                  </a:lnTo>
                  <a:lnTo>
                    <a:pt x="520" y="8"/>
                  </a:lnTo>
                  <a:lnTo>
                    <a:pt x="497" y="7"/>
                  </a:lnTo>
                  <a:lnTo>
                    <a:pt x="474" y="7"/>
                  </a:lnTo>
                  <a:lnTo>
                    <a:pt x="432" y="8"/>
                  </a:lnTo>
                  <a:lnTo>
                    <a:pt x="403" y="7"/>
                  </a:lnTo>
                  <a:lnTo>
                    <a:pt x="375" y="6"/>
                  </a:lnTo>
                  <a:lnTo>
                    <a:pt x="359" y="6"/>
                  </a:lnTo>
                  <a:lnTo>
                    <a:pt x="337" y="6"/>
                  </a:lnTo>
                  <a:lnTo>
                    <a:pt x="315" y="6"/>
                  </a:lnTo>
                  <a:lnTo>
                    <a:pt x="283" y="5"/>
                  </a:lnTo>
                  <a:lnTo>
                    <a:pt x="271" y="5"/>
                  </a:lnTo>
                  <a:lnTo>
                    <a:pt x="254" y="5"/>
                  </a:lnTo>
                  <a:lnTo>
                    <a:pt x="236" y="5"/>
                  </a:lnTo>
                  <a:lnTo>
                    <a:pt x="221" y="3"/>
                  </a:lnTo>
                  <a:lnTo>
                    <a:pt x="200" y="2"/>
                  </a:lnTo>
                  <a:lnTo>
                    <a:pt x="160" y="0"/>
                  </a:lnTo>
                  <a:lnTo>
                    <a:pt x="147" y="0"/>
                  </a:lnTo>
                  <a:lnTo>
                    <a:pt x="127" y="2"/>
                  </a:lnTo>
                  <a:lnTo>
                    <a:pt x="113" y="3"/>
                  </a:lnTo>
                  <a:lnTo>
                    <a:pt x="96" y="4"/>
                  </a:lnTo>
                  <a:lnTo>
                    <a:pt x="83" y="4"/>
                  </a:lnTo>
                  <a:lnTo>
                    <a:pt x="71" y="5"/>
                  </a:lnTo>
                  <a:lnTo>
                    <a:pt x="62" y="5"/>
                  </a:lnTo>
                  <a:lnTo>
                    <a:pt x="51" y="5"/>
                  </a:lnTo>
                  <a:lnTo>
                    <a:pt x="44" y="5"/>
                  </a:lnTo>
                  <a:lnTo>
                    <a:pt x="40" y="5"/>
                  </a:lnTo>
                  <a:lnTo>
                    <a:pt x="29" y="6"/>
                  </a:lnTo>
                  <a:lnTo>
                    <a:pt x="16" y="6"/>
                  </a:lnTo>
                  <a:lnTo>
                    <a:pt x="2" y="6"/>
                  </a:lnTo>
                  <a:lnTo>
                    <a:pt x="0" y="7"/>
                  </a:lnTo>
                </a:path>
              </a:pathLst>
            </a:custGeom>
            <a:noFill/>
            <a:ln w="0">
              <a:solidFill>
                <a:srgbClr val="000000"/>
              </a:solidFill>
              <a:prstDash val="solid"/>
              <a:round/>
              <a:headEnd/>
              <a:tailEnd/>
            </a:ln>
          </p:spPr>
          <p:txBody>
            <a:bodyPr/>
            <a:lstStyle/>
            <a:p>
              <a:endParaRPr lang="en-GB"/>
            </a:p>
          </p:txBody>
        </p:sp>
        <p:sp>
          <p:nvSpPr>
            <p:cNvPr id="785" name="Freeform 3465"/>
            <p:cNvSpPr>
              <a:spLocks/>
            </p:cNvSpPr>
            <p:nvPr/>
          </p:nvSpPr>
          <p:spPr bwMode="auto">
            <a:xfrm>
              <a:off x="2259" y="3171"/>
              <a:ext cx="283" cy="21"/>
            </a:xfrm>
            <a:custGeom>
              <a:avLst/>
              <a:gdLst/>
              <a:ahLst/>
              <a:cxnLst>
                <a:cxn ang="0">
                  <a:pos x="566" y="36"/>
                </a:cxn>
                <a:cxn ang="0">
                  <a:pos x="565" y="36"/>
                </a:cxn>
                <a:cxn ang="0">
                  <a:pos x="541" y="34"/>
                </a:cxn>
                <a:cxn ang="0">
                  <a:pos x="501" y="36"/>
                </a:cxn>
                <a:cxn ang="0">
                  <a:pos x="476" y="38"/>
                </a:cxn>
                <a:cxn ang="0">
                  <a:pos x="449" y="40"/>
                </a:cxn>
                <a:cxn ang="0">
                  <a:pos x="425" y="38"/>
                </a:cxn>
                <a:cxn ang="0">
                  <a:pos x="390" y="38"/>
                </a:cxn>
                <a:cxn ang="0">
                  <a:pos x="382" y="38"/>
                </a:cxn>
                <a:cxn ang="0">
                  <a:pos x="359" y="39"/>
                </a:cxn>
                <a:cxn ang="0">
                  <a:pos x="327" y="37"/>
                </a:cxn>
                <a:cxn ang="0">
                  <a:pos x="305" y="40"/>
                </a:cxn>
                <a:cxn ang="0">
                  <a:pos x="275" y="42"/>
                </a:cxn>
                <a:cxn ang="0">
                  <a:pos x="237" y="42"/>
                </a:cxn>
                <a:cxn ang="0">
                  <a:pos x="201" y="42"/>
                </a:cxn>
                <a:cxn ang="0">
                  <a:pos x="189" y="40"/>
                </a:cxn>
                <a:cxn ang="0">
                  <a:pos x="178" y="39"/>
                </a:cxn>
                <a:cxn ang="0">
                  <a:pos x="155" y="36"/>
                </a:cxn>
                <a:cxn ang="0">
                  <a:pos x="141" y="32"/>
                </a:cxn>
                <a:cxn ang="0">
                  <a:pos x="128" y="24"/>
                </a:cxn>
                <a:cxn ang="0">
                  <a:pos x="117" y="21"/>
                </a:cxn>
                <a:cxn ang="0">
                  <a:pos x="104" y="21"/>
                </a:cxn>
                <a:cxn ang="0">
                  <a:pos x="88" y="19"/>
                </a:cxn>
                <a:cxn ang="0">
                  <a:pos x="76" y="17"/>
                </a:cxn>
                <a:cxn ang="0">
                  <a:pos x="61" y="14"/>
                </a:cxn>
                <a:cxn ang="0">
                  <a:pos x="47" y="11"/>
                </a:cxn>
                <a:cxn ang="0">
                  <a:pos x="40" y="9"/>
                </a:cxn>
                <a:cxn ang="0">
                  <a:pos x="30" y="7"/>
                </a:cxn>
                <a:cxn ang="0">
                  <a:pos x="19" y="5"/>
                </a:cxn>
                <a:cxn ang="0">
                  <a:pos x="6" y="3"/>
                </a:cxn>
                <a:cxn ang="0">
                  <a:pos x="0" y="0"/>
                </a:cxn>
              </a:cxnLst>
              <a:rect l="0" t="0" r="r" b="b"/>
              <a:pathLst>
                <a:path w="566" h="42">
                  <a:moveTo>
                    <a:pt x="566" y="36"/>
                  </a:moveTo>
                  <a:lnTo>
                    <a:pt x="565" y="36"/>
                  </a:lnTo>
                  <a:lnTo>
                    <a:pt x="541" y="34"/>
                  </a:lnTo>
                  <a:lnTo>
                    <a:pt x="501" y="36"/>
                  </a:lnTo>
                  <a:lnTo>
                    <a:pt x="476" y="38"/>
                  </a:lnTo>
                  <a:lnTo>
                    <a:pt x="449" y="40"/>
                  </a:lnTo>
                  <a:lnTo>
                    <a:pt x="425" y="38"/>
                  </a:lnTo>
                  <a:lnTo>
                    <a:pt x="390" y="38"/>
                  </a:lnTo>
                  <a:lnTo>
                    <a:pt x="382" y="38"/>
                  </a:lnTo>
                  <a:lnTo>
                    <a:pt x="359" y="39"/>
                  </a:lnTo>
                  <a:lnTo>
                    <a:pt x="327" y="37"/>
                  </a:lnTo>
                  <a:lnTo>
                    <a:pt x="305" y="40"/>
                  </a:lnTo>
                  <a:lnTo>
                    <a:pt x="275" y="42"/>
                  </a:lnTo>
                  <a:lnTo>
                    <a:pt x="237" y="42"/>
                  </a:lnTo>
                  <a:lnTo>
                    <a:pt x="201" y="42"/>
                  </a:lnTo>
                  <a:lnTo>
                    <a:pt x="189" y="40"/>
                  </a:lnTo>
                  <a:lnTo>
                    <a:pt x="178" y="39"/>
                  </a:lnTo>
                  <a:lnTo>
                    <a:pt x="155" y="36"/>
                  </a:lnTo>
                  <a:lnTo>
                    <a:pt x="141" y="32"/>
                  </a:lnTo>
                  <a:lnTo>
                    <a:pt x="128" y="24"/>
                  </a:lnTo>
                  <a:lnTo>
                    <a:pt x="117" y="21"/>
                  </a:lnTo>
                  <a:lnTo>
                    <a:pt x="104" y="21"/>
                  </a:lnTo>
                  <a:lnTo>
                    <a:pt x="88" y="19"/>
                  </a:lnTo>
                  <a:lnTo>
                    <a:pt x="76" y="17"/>
                  </a:lnTo>
                  <a:lnTo>
                    <a:pt x="61" y="14"/>
                  </a:lnTo>
                  <a:lnTo>
                    <a:pt x="47" y="11"/>
                  </a:lnTo>
                  <a:lnTo>
                    <a:pt x="40" y="9"/>
                  </a:lnTo>
                  <a:lnTo>
                    <a:pt x="30" y="7"/>
                  </a:lnTo>
                  <a:lnTo>
                    <a:pt x="19" y="5"/>
                  </a:lnTo>
                  <a:lnTo>
                    <a:pt x="6" y="3"/>
                  </a:lnTo>
                  <a:lnTo>
                    <a:pt x="0" y="0"/>
                  </a:lnTo>
                </a:path>
              </a:pathLst>
            </a:custGeom>
            <a:noFill/>
            <a:ln w="0">
              <a:solidFill>
                <a:srgbClr val="000000"/>
              </a:solidFill>
              <a:prstDash val="solid"/>
              <a:round/>
              <a:headEnd/>
              <a:tailEnd/>
            </a:ln>
          </p:spPr>
          <p:txBody>
            <a:bodyPr/>
            <a:lstStyle/>
            <a:p>
              <a:endParaRPr lang="en-GB"/>
            </a:p>
          </p:txBody>
        </p:sp>
        <p:sp>
          <p:nvSpPr>
            <p:cNvPr id="786" name="Freeform 3466"/>
            <p:cNvSpPr>
              <a:spLocks/>
            </p:cNvSpPr>
            <p:nvPr/>
          </p:nvSpPr>
          <p:spPr bwMode="auto">
            <a:xfrm>
              <a:off x="2253" y="3181"/>
              <a:ext cx="287" cy="23"/>
            </a:xfrm>
            <a:custGeom>
              <a:avLst/>
              <a:gdLst/>
              <a:ahLst/>
              <a:cxnLst>
                <a:cxn ang="0">
                  <a:pos x="573" y="26"/>
                </a:cxn>
                <a:cxn ang="0">
                  <a:pos x="556" y="25"/>
                </a:cxn>
                <a:cxn ang="0">
                  <a:pos x="528" y="25"/>
                </a:cxn>
                <a:cxn ang="0">
                  <a:pos x="515" y="27"/>
                </a:cxn>
                <a:cxn ang="0">
                  <a:pos x="487" y="29"/>
                </a:cxn>
                <a:cxn ang="0">
                  <a:pos x="438" y="34"/>
                </a:cxn>
                <a:cxn ang="0">
                  <a:pos x="402" y="35"/>
                </a:cxn>
                <a:cxn ang="0">
                  <a:pos x="393" y="35"/>
                </a:cxn>
                <a:cxn ang="0">
                  <a:pos x="374" y="36"/>
                </a:cxn>
                <a:cxn ang="0">
                  <a:pos x="359" y="38"/>
                </a:cxn>
                <a:cxn ang="0">
                  <a:pos x="335" y="39"/>
                </a:cxn>
                <a:cxn ang="0">
                  <a:pos x="322" y="41"/>
                </a:cxn>
                <a:cxn ang="0">
                  <a:pos x="298" y="42"/>
                </a:cxn>
                <a:cxn ang="0">
                  <a:pos x="298" y="42"/>
                </a:cxn>
                <a:cxn ang="0">
                  <a:pos x="253" y="44"/>
                </a:cxn>
                <a:cxn ang="0">
                  <a:pos x="240" y="44"/>
                </a:cxn>
                <a:cxn ang="0">
                  <a:pos x="214" y="42"/>
                </a:cxn>
                <a:cxn ang="0">
                  <a:pos x="202" y="41"/>
                </a:cxn>
                <a:cxn ang="0">
                  <a:pos x="189" y="40"/>
                </a:cxn>
                <a:cxn ang="0">
                  <a:pos x="171" y="37"/>
                </a:cxn>
                <a:cxn ang="0">
                  <a:pos x="155" y="35"/>
                </a:cxn>
                <a:cxn ang="0">
                  <a:pos x="141" y="34"/>
                </a:cxn>
                <a:cxn ang="0">
                  <a:pos x="129" y="32"/>
                </a:cxn>
                <a:cxn ang="0">
                  <a:pos x="114" y="31"/>
                </a:cxn>
                <a:cxn ang="0">
                  <a:pos x="91" y="24"/>
                </a:cxn>
                <a:cxn ang="0">
                  <a:pos x="78" y="24"/>
                </a:cxn>
                <a:cxn ang="0">
                  <a:pos x="78" y="23"/>
                </a:cxn>
                <a:cxn ang="0">
                  <a:pos x="63" y="21"/>
                </a:cxn>
                <a:cxn ang="0">
                  <a:pos x="54" y="21"/>
                </a:cxn>
                <a:cxn ang="0">
                  <a:pos x="42" y="18"/>
                </a:cxn>
                <a:cxn ang="0">
                  <a:pos x="26" y="13"/>
                </a:cxn>
                <a:cxn ang="0">
                  <a:pos x="16" y="10"/>
                </a:cxn>
                <a:cxn ang="0">
                  <a:pos x="0" y="0"/>
                </a:cxn>
              </a:cxnLst>
              <a:rect l="0" t="0" r="r" b="b"/>
              <a:pathLst>
                <a:path w="573" h="44">
                  <a:moveTo>
                    <a:pt x="573" y="26"/>
                  </a:moveTo>
                  <a:lnTo>
                    <a:pt x="556" y="25"/>
                  </a:lnTo>
                  <a:lnTo>
                    <a:pt x="528" y="25"/>
                  </a:lnTo>
                  <a:lnTo>
                    <a:pt x="515" y="27"/>
                  </a:lnTo>
                  <a:lnTo>
                    <a:pt x="487" y="29"/>
                  </a:lnTo>
                  <a:lnTo>
                    <a:pt x="438" y="34"/>
                  </a:lnTo>
                  <a:lnTo>
                    <a:pt x="402" y="35"/>
                  </a:lnTo>
                  <a:lnTo>
                    <a:pt x="393" y="35"/>
                  </a:lnTo>
                  <a:lnTo>
                    <a:pt x="374" y="36"/>
                  </a:lnTo>
                  <a:lnTo>
                    <a:pt x="359" y="38"/>
                  </a:lnTo>
                  <a:lnTo>
                    <a:pt x="335" y="39"/>
                  </a:lnTo>
                  <a:lnTo>
                    <a:pt x="322" y="41"/>
                  </a:lnTo>
                  <a:lnTo>
                    <a:pt x="298" y="42"/>
                  </a:lnTo>
                  <a:lnTo>
                    <a:pt x="298" y="42"/>
                  </a:lnTo>
                  <a:lnTo>
                    <a:pt x="253" y="44"/>
                  </a:lnTo>
                  <a:lnTo>
                    <a:pt x="240" y="44"/>
                  </a:lnTo>
                  <a:lnTo>
                    <a:pt x="214" y="42"/>
                  </a:lnTo>
                  <a:lnTo>
                    <a:pt x="202" y="41"/>
                  </a:lnTo>
                  <a:lnTo>
                    <a:pt x="189" y="40"/>
                  </a:lnTo>
                  <a:lnTo>
                    <a:pt x="171" y="37"/>
                  </a:lnTo>
                  <a:lnTo>
                    <a:pt x="155" y="35"/>
                  </a:lnTo>
                  <a:lnTo>
                    <a:pt x="141" y="34"/>
                  </a:lnTo>
                  <a:lnTo>
                    <a:pt x="129" y="32"/>
                  </a:lnTo>
                  <a:lnTo>
                    <a:pt x="114" y="31"/>
                  </a:lnTo>
                  <a:lnTo>
                    <a:pt x="91" y="24"/>
                  </a:lnTo>
                  <a:lnTo>
                    <a:pt x="78" y="24"/>
                  </a:lnTo>
                  <a:lnTo>
                    <a:pt x="78" y="23"/>
                  </a:lnTo>
                  <a:lnTo>
                    <a:pt x="63" y="21"/>
                  </a:lnTo>
                  <a:lnTo>
                    <a:pt x="54" y="21"/>
                  </a:lnTo>
                  <a:lnTo>
                    <a:pt x="42" y="18"/>
                  </a:lnTo>
                  <a:lnTo>
                    <a:pt x="26" y="13"/>
                  </a:lnTo>
                  <a:lnTo>
                    <a:pt x="16" y="10"/>
                  </a:lnTo>
                  <a:lnTo>
                    <a:pt x="0" y="0"/>
                  </a:lnTo>
                </a:path>
              </a:pathLst>
            </a:custGeom>
            <a:noFill/>
            <a:ln w="0">
              <a:solidFill>
                <a:srgbClr val="000000"/>
              </a:solidFill>
              <a:prstDash val="solid"/>
              <a:round/>
              <a:headEnd/>
              <a:tailEnd/>
            </a:ln>
          </p:spPr>
          <p:txBody>
            <a:bodyPr/>
            <a:lstStyle/>
            <a:p>
              <a:endParaRPr lang="en-GB"/>
            </a:p>
          </p:txBody>
        </p:sp>
        <p:sp>
          <p:nvSpPr>
            <p:cNvPr id="787" name="Freeform 3467"/>
            <p:cNvSpPr>
              <a:spLocks/>
            </p:cNvSpPr>
            <p:nvPr/>
          </p:nvSpPr>
          <p:spPr bwMode="auto">
            <a:xfrm>
              <a:off x="2250" y="3190"/>
              <a:ext cx="284" cy="23"/>
            </a:xfrm>
            <a:custGeom>
              <a:avLst/>
              <a:gdLst/>
              <a:ahLst/>
              <a:cxnLst>
                <a:cxn ang="0">
                  <a:pos x="570" y="27"/>
                </a:cxn>
                <a:cxn ang="0">
                  <a:pos x="563" y="26"/>
                </a:cxn>
                <a:cxn ang="0">
                  <a:pos x="535" y="27"/>
                </a:cxn>
                <a:cxn ang="0">
                  <a:pos x="523" y="30"/>
                </a:cxn>
                <a:cxn ang="0">
                  <a:pos x="495" y="32"/>
                </a:cxn>
                <a:cxn ang="0">
                  <a:pos x="445" y="36"/>
                </a:cxn>
                <a:cxn ang="0">
                  <a:pos x="409" y="36"/>
                </a:cxn>
                <a:cxn ang="0">
                  <a:pos x="400" y="37"/>
                </a:cxn>
                <a:cxn ang="0">
                  <a:pos x="381" y="38"/>
                </a:cxn>
                <a:cxn ang="0">
                  <a:pos x="367" y="39"/>
                </a:cxn>
                <a:cxn ang="0">
                  <a:pos x="343" y="42"/>
                </a:cxn>
                <a:cxn ang="0">
                  <a:pos x="329" y="43"/>
                </a:cxn>
                <a:cxn ang="0">
                  <a:pos x="305" y="45"/>
                </a:cxn>
                <a:cxn ang="0">
                  <a:pos x="260" y="47"/>
                </a:cxn>
                <a:cxn ang="0">
                  <a:pos x="247" y="46"/>
                </a:cxn>
                <a:cxn ang="0">
                  <a:pos x="219" y="45"/>
                </a:cxn>
                <a:cxn ang="0">
                  <a:pos x="207" y="44"/>
                </a:cxn>
                <a:cxn ang="0">
                  <a:pos x="194" y="42"/>
                </a:cxn>
                <a:cxn ang="0">
                  <a:pos x="177" y="39"/>
                </a:cxn>
                <a:cxn ang="0">
                  <a:pos x="162" y="37"/>
                </a:cxn>
                <a:cxn ang="0">
                  <a:pos x="147" y="36"/>
                </a:cxn>
                <a:cxn ang="0">
                  <a:pos x="136" y="34"/>
                </a:cxn>
                <a:cxn ang="0">
                  <a:pos x="120" y="33"/>
                </a:cxn>
                <a:cxn ang="0">
                  <a:pos x="97" y="26"/>
                </a:cxn>
                <a:cxn ang="0">
                  <a:pos x="84" y="25"/>
                </a:cxn>
                <a:cxn ang="0">
                  <a:pos x="69" y="23"/>
                </a:cxn>
                <a:cxn ang="0">
                  <a:pos x="60" y="23"/>
                </a:cxn>
                <a:cxn ang="0">
                  <a:pos x="48" y="20"/>
                </a:cxn>
                <a:cxn ang="0">
                  <a:pos x="31" y="14"/>
                </a:cxn>
                <a:cxn ang="0">
                  <a:pos x="22" y="11"/>
                </a:cxn>
                <a:cxn ang="0">
                  <a:pos x="5" y="1"/>
                </a:cxn>
                <a:cxn ang="0">
                  <a:pos x="0" y="0"/>
                </a:cxn>
              </a:cxnLst>
              <a:rect l="0" t="0" r="r" b="b"/>
              <a:pathLst>
                <a:path w="570" h="47">
                  <a:moveTo>
                    <a:pt x="570" y="27"/>
                  </a:moveTo>
                  <a:lnTo>
                    <a:pt x="563" y="26"/>
                  </a:lnTo>
                  <a:lnTo>
                    <a:pt x="535" y="27"/>
                  </a:lnTo>
                  <a:lnTo>
                    <a:pt x="523" y="30"/>
                  </a:lnTo>
                  <a:lnTo>
                    <a:pt x="495" y="32"/>
                  </a:lnTo>
                  <a:lnTo>
                    <a:pt x="445" y="36"/>
                  </a:lnTo>
                  <a:lnTo>
                    <a:pt x="409" y="36"/>
                  </a:lnTo>
                  <a:lnTo>
                    <a:pt x="400" y="37"/>
                  </a:lnTo>
                  <a:lnTo>
                    <a:pt x="381" y="38"/>
                  </a:lnTo>
                  <a:lnTo>
                    <a:pt x="367" y="39"/>
                  </a:lnTo>
                  <a:lnTo>
                    <a:pt x="343" y="42"/>
                  </a:lnTo>
                  <a:lnTo>
                    <a:pt x="329" y="43"/>
                  </a:lnTo>
                  <a:lnTo>
                    <a:pt x="305" y="45"/>
                  </a:lnTo>
                  <a:lnTo>
                    <a:pt x="260" y="47"/>
                  </a:lnTo>
                  <a:lnTo>
                    <a:pt x="247" y="46"/>
                  </a:lnTo>
                  <a:lnTo>
                    <a:pt x="219" y="45"/>
                  </a:lnTo>
                  <a:lnTo>
                    <a:pt x="207" y="44"/>
                  </a:lnTo>
                  <a:lnTo>
                    <a:pt x="194" y="42"/>
                  </a:lnTo>
                  <a:lnTo>
                    <a:pt x="177" y="39"/>
                  </a:lnTo>
                  <a:lnTo>
                    <a:pt x="162" y="37"/>
                  </a:lnTo>
                  <a:lnTo>
                    <a:pt x="147" y="36"/>
                  </a:lnTo>
                  <a:lnTo>
                    <a:pt x="136" y="34"/>
                  </a:lnTo>
                  <a:lnTo>
                    <a:pt x="120" y="33"/>
                  </a:lnTo>
                  <a:lnTo>
                    <a:pt x="97" y="26"/>
                  </a:lnTo>
                  <a:lnTo>
                    <a:pt x="84" y="25"/>
                  </a:lnTo>
                  <a:lnTo>
                    <a:pt x="69" y="23"/>
                  </a:lnTo>
                  <a:lnTo>
                    <a:pt x="60" y="23"/>
                  </a:lnTo>
                  <a:lnTo>
                    <a:pt x="48" y="20"/>
                  </a:lnTo>
                  <a:lnTo>
                    <a:pt x="31" y="14"/>
                  </a:lnTo>
                  <a:lnTo>
                    <a:pt x="22" y="11"/>
                  </a:lnTo>
                  <a:lnTo>
                    <a:pt x="5" y="1"/>
                  </a:lnTo>
                  <a:lnTo>
                    <a:pt x="0" y="0"/>
                  </a:lnTo>
                </a:path>
              </a:pathLst>
            </a:custGeom>
            <a:noFill/>
            <a:ln w="0">
              <a:solidFill>
                <a:srgbClr val="000000"/>
              </a:solidFill>
              <a:prstDash val="solid"/>
              <a:round/>
              <a:headEnd/>
              <a:tailEnd/>
            </a:ln>
          </p:spPr>
          <p:txBody>
            <a:bodyPr/>
            <a:lstStyle/>
            <a:p>
              <a:endParaRPr lang="en-GB"/>
            </a:p>
          </p:txBody>
        </p:sp>
        <p:sp>
          <p:nvSpPr>
            <p:cNvPr id="788" name="Freeform 3468"/>
            <p:cNvSpPr>
              <a:spLocks/>
            </p:cNvSpPr>
            <p:nvPr/>
          </p:nvSpPr>
          <p:spPr bwMode="auto">
            <a:xfrm>
              <a:off x="2528" y="3208"/>
              <a:ext cx="144" cy="15"/>
            </a:xfrm>
            <a:custGeom>
              <a:avLst/>
              <a:gdLst/>
              <a:ahLst/>
              <a:cxnLst>
                <a:cxn ang="0">
                  <a:pos x="0" y="15"/>
                </a:cxn>
                <a:cxn ang="0">
                  <a:pos x="6" y="15"/>
                </a:cxn>
                <a:cxn ang="0">
                  <a:pos x="29" y="16"/>
                </a:cxn>
                <a:cxn ang="0">
                  <a:pos x="57" y="21"/>
                </a:cxn>
                <a:cxn ang="0">
                  <a:pos x="79" y="24"/>
                </a:cxn>
                <a:cxn ang="0">
                  <a:pos x="106" y="28"/>
                </a:cxn>
                <a:cxn ang="0">
                  <a:pos x="127" y="30"/>
                </a:cxn>
                <a:cxn ang="0">
                  <a:pos x="149" y="30"/>
                </a:cxn>
                <a:cxn ang="0">
                  <a:pos x="170" y="30"/>
                </a:cxn>
                <a:cxn ang="0">
                  <a:pos x="186" y="29"/>
                </a:cxn>
                <a:cxn ang="0">
                  <a:pos x="203" y="29"/>
                </a:cxn>
                <a:cxn ang="0">
                  <a:pos x="207" y="28"/>
                </a:cxn>
                <a:cxn ang="0">
                  <a:pos x="226" y="25"/>
                </a:cxn>
                <a:cxn ang="0">
                  <a:pos x="240" y="19"/>
                </a:cxn>
                <a:cxn ang="0">
                  <a:pos x="288" y="0"/>
                </a:cxn>
              </a:cxnLst>
              <a:rect l="0" t="0" r="r" b="b"/>
              <a:pathLst>
                <a:path w="288" h="30">
                  <a:moveTo>
                    <a:pt x="0" y="15"/>
                  </a:moveTo>
                  <a:lnTo>
                    <a:pt x="6" y="15"/>
                  </a:lnTo>
                  <a:lnTo>
                    <a:pt x="29" y="16"/>
                  </a:lnTo>
                  <a:lnTo>
                    <a:pt x="57" y="21"/>
                  </a:lnTo>
                  <a:lnTo>
                    <a:pt x="79" y="24"/>
                  </a:lnTo>
                  <a:lnTo>
                    <a:pt x="106" y="28"/>
                  </a:lnTo>
                  <a:lnTo>
                    <a:pt x="127" y="30"/>
                  </a:lnTo>
                  <a:lnTo>
                    <a:pt x="149" y="30"/>
                  </a:lnTo>
                  <a:lnTo>
                    <a:pt x="170" y="30"/>
                  </a:lnTo>
                  <a:lnTo>
                    <a:pt x="186" y="29"/>
                  </a:lnTo>
                  <a:lnTo>
                    <a:pt x="203" y="29"/>
                  </a:lnTo>
                  <a:lnTo>
                    <a:pt x="207" y="28"/>
                  </a:lnTo>
                  <a:lnTo>
                    <a:pt x="226" y="25"/>
                  </a:lnTo>
                  <a:lnTo>
                    <a:pt x="240" y="19"/>
                  </a:lnTo>
                  <a:lnTo>
                    <a:pt x="288" y="0"/>
                  </a:lnTo>
                </a:path>
              </a:pathLst>
            </a:custGeom>
            <a:noFill/>
            <a:ln w="0">
              <a:solidFill>
                <a:srgbClr val="000000"/>
              </a:solidFill>
              <a:prstDash val="solid"/>
              <a:round/>
              <a:headEnd/>
              <a:tailEnd/>
            </a:ln>
          </p:spPr>
          <p:txBody>
            <a:bodyPr/>
            <a:lstStyle/>
            <a:p>
              <a:endParaRPr lang="en-GB"/>
            </a:p>
          </p:txBody>
        </p:sp>
        <p:sp>
          <p:nvSpPr>
            <p:cNvPr id="789" name="Freeform 3469"/>
            <p:cNvSpPr>
              <a:spLocks/>
            </p:cNvSpPr>
            <p:nvPr/>
          </p:nvSpPr>
          <p:spPr bwMode="auto">
            <a:xfrm>
              <a:off x="2241" y="3205"/>
              <a:ext cx="282" cy="29"/>
            </a:xfrm>
            <a:custGeom>
              <a:avLst/>
              <a:gdLst/>
              <a:ahLst/>
              <a:cxnLst>
                <a:cxn ang="0">
                  <a:pos x="564" y="39"/>
                </a:cxn>
                <a:cxn ang="0">
                  <a:pos x="553" y="39"/>
                </a:cxn>
                <a:cxn ang="0">
                  <a:pos x="541" y="41"/>
                </a:cxn>
                <a:cxn ang="0">
                  <a:pos x="512" y="43"/>
                </a:cxn>
                <a:cxn ang="0">
                  <a:pos x="463" y="47"/>
                </a:cxn>
                <a:cxn ang="0">
                  <a:pos x="426" y="47"/>
                </a:cxn>
                <a:cxn ang="0">
                  <a:pos x="416" y="48"/>
                </a:cxn>
                <a:cxn ang="0">
                  <a:pos x="399" y="49"/>
                </a:cxn>
                <a:cxn ang="0">
                  <a:pos x="384" y="51"/>
                </a:cxn>
                <a:cxn ang="0">
                  <a:pos x="361" y="53"/>
                </a:cxn>
                <a:cxn ang="0">
                  <a:pos x="347" y="54"/>
                </a:cxn>
                <a:cxn ang="0">
                  <a:pos x="323" y="56"/>
                </a:cxn>
                <a:cxn ang="0">
                  <a:pos x="277" y="57"/>
                </a:cxn>
                <a:cxn ang="0">
                  <a:pos x="264" y="57"/>
                </a:cxn>
                <a:cxn ang="0">
                  <a:pos x="236" y="56"/>
                </a:cxn>
                <a:cxn ang="0">
                  <a:pos x="223" y="55"/>
                </a:cxn>
                <a:cxn ang="0">
                  <a:pos x="210" y="53"/>
                </a:cxn>
                <a:cxn ang="0">
                  <a:pos x="193" y="51"/>
                </a:cxn>
                <a:cxn ang="0">
                  <a:pos x="178" y="48"/>
                </a:cxn>
                <a:cxn ang="0">
                  <a:pos x="163" y="46"/>
                </a:cxn>
                <a:cxn ang="0">
                  <a:pos x="152" y="45"/>
                </a:cxn>
                <a:cxn ang="0">
                  <a:pos x="135" y="44"/>
                </a:cxn>
                <a:cxn ang="0">
                  <a:pos x="112" y="36"/>
                </a:cxn>
                <a:cxn ang="0">
                  <a:pos x="101" y="36"/>
                </a:cxn>
                <a:cxn ang="0">
                  <a:pos x="86" y="34"/>
                </a:cxn>
                <a:cxn ang="0">
                  <a:pos x="76" y="33"/>
                </a:cxn>
                <a:cxn ang="0">
                  <a:pos x="63" y="31"/>
                </a:cxn>
                <a:cxn ang="0">
                  <a:pos x="46" y="26"/>
                </a:cxn>
                <a:cxn ang="0">
                  <a:pos x="35" y="21"/>
                </a:cxn>
                <a:cxn ang="0">
                  <a:pos x="19" y="13"/>
                </a:cxn>
                <a:cxn ang="0">
                  <a:pos x="14" y="12"/>
                </a:cxn>
                <a:cxn ang="0">
                  <a:pos x="0" y="0"/>
                </a:cxn>
              </a:cxnLst>
              <a:rect l="0" t="0" r="r" b="b"/>
              <a:pathLst>
                <a:path w="564" h="57">
                  <a:moveTo>
                    <a:pt x="564" y="39"/>
                  </a:moveTo>
                  <a:lnTo>
                    <a:pt x="553" y="39"/>
                  </a:lnTo>
                  <a:lnTo>
                    <a:pt x="541" y="41"/>
                  </a:lnTo>
                  <a:lnTo>
                    <a:pt x="512" y="43"/>
                  </a:lnTo>
                  <a:lnTo>
                    <a:pt x="463" y="47"/>
                  </a:lnTo>
                  <a:lnTo>
                    <a:pt x="426" y="47"/>
                  </a:lnTo>
                  <a:lnTo>
                    <a:pt x="416" y="48"/>
                  </a:lnTo>
                  <a:lnTo>
                    <a:pt x="399" y="49"/>
                  </a:lnTo>
                  <a:lnTo>
                    <a:pt x="384" y="51"/>
                  </a:lnTo>
                  <a:lnTo>
                    <a:pt x="361" y="53"/>
                  </a:lnTo>
                  <a:lnTo>
                    <a:pt x="347" y="54"/>
                  </a:lnTo>
                  <a:lnTo>
                    <a:pt x="323" y="56"/>
                  </a:lnTo>
                  <a:lnTo>
                    <a:pt x="277" y="57"/>
                  </a:lnTo>
                  <a:lnTo>
                    <a:pt x="264" y="57"/>
                  </a:lnTo>
                  <a:lnTo>
                    <a:pt x="236" y="56"/>
                  </a:lnTo>
                  <a:lnTo>
                    <a:pt x="223" y="55"/>
                  </a:lnTo>
                  <a:lnTo>
                    <a:pt x="210" y="53"/>
                  </a:lnTo>
                  <a:lnTo>
                    <a:pt x="193" y="51"/>
                  </a:lnTo>
                  <a:lnTo>
                    <a:pt x="178" y="48"/>
                  </a:lnTo>
                  <a:lnTo>
                    <a:pt x="163" y="46"/>
                  </a:lnTo>
                  <a:lnTo>
                    <a:pt x="152" y="45"/>
                  </a:lnTo>
                  <a:lnTo>
                    <a:pt x="135" y="44"/>
                  </a:lnTo>
                  <a:lnTo>
                    <a:pt x="112" y="36"/>
                  </a:lnTo>
                  <a:lnTo>
                    <a:pt x="101" y="36"/>
                  </a:lnTo>
                  <a:lnTo>
                    <a:pt x="86" y="34"/>
                  </a:lnTo>
                  <a:lnTo>
                    <a:pt x="76" y="33"/>
                  </a:lnTo>
                  <a:lnTo>
                    <a:pt x="63" y="31"/>
                  </a:lnTo>
                  <a:lnTo>
                    <a:pt x="46" y="26"/>
                  </a:lnTo>
                  <a:lnTo>
                    <a:pt x="35" y="21"/>
                  </a:lnTo>
                  <a:lnTo>
                    <a:pt x="19" y="13"/>
                  </a:lnTo>
                  <a:lnTo>
                    <a:pt x="14" y="12"/>
                  </a:lnTo>
                  <a:lnTo>
                    <a:pt x="0" y="0"/>
                  </a:lnTo>
                </a:path>
              </a:pathLst>
            </a:custGeom>
            <a:noFill/>
            <a:ln w="0">
              <a:solidFill>
                <a:srgbClr val="000000"/>
              </a:solidFill>
              <a:prstDash val="solid"/>
              <a:round/>
              <a:headEnd/>
              <a:tailEnd/>
            </a:ln>
          </p:spPr>
          <p:txBody>
            <a:bodyPr/>
            <a:lstStyle/>
            <a:p>
              <a:endParaRPr lang="en-GB"/>
            </a:p>
          </p:txBody>
        </p:sp>
        <p:sp>
          <p:nvSpPr>
            <p:cNvPr id="790" name="Freeform 3470"/>
            <p:cNvSpPr>
              <a:spLocks/>
            </p:cNvSpPr>
            <p:nvPr/>
          </p:nvSpPr>
          <p:spPr bwMode="auto">
            <a:xfrm>
              <a:off x="2517" y="3234"/>
              <a:ext cx="133" cy="5"/>
            </a:xfrm>
            <a:custGeom>
              <a:avLst/>
              <a:gdLst/>
              <a:ahLst/>
              <a:cxnLst>
                <a:cxn ang="0">
                  <a:pos x="0" y="0"/>
                </a:cxn>
                <a:cxn ang="0">
                  <a:pos x="10" y="0"/>
                </a:cxn>
                <a:cxn ang="0">
                  <a:pos x="100" y="2"/>
                </a:cxn>
                <a:cxn ang="0">
                  <a:pos x="127" y="7"/>
                </a:cxn>
                <a:cxn ang="0">
                  <a:pos x="149" y="10"/>
                </a:cxn>
                <a:cxn ang="0">
                  <a:pos x="171" y="9"/>
                </a:cxn>
                <a:cxn ang="0">
                  <a:pos x="192" y="9"/>
                </a:cxn>
                <a:cxn ang="0">
                  <a:pos x="208" y="9"/>
                </a:cxn>
                <a:cxn ang="0">
                  <a:pos x="225" y="9"/>
                </a:cxn>
                <a:cxn ang="0">
                  <a:pos x="266" y="11"/>
                </a:cxn>
              </a:cxnLst>
              <a:rect l="0" t="0" r="r" b="b"/>
              <a:pathLst>
                <a:path w="266" h="11">
                  <a:moveTo>
                    <a:pt x="0" y="0"/>
                  </a:moveTo>
                  <a:lnTo>
                    <a:pt x="10" y="0"/>
                  </a:lnTo>
                  <a:lnTo>
                    <a:pt x="100" y="2"/>
                  </a:lnTo>
                  <a:lnTo>
                    <a:pt x="127" y="7"/>
                  </a:lnTo>
                  <a:lnTo>
                    <a:pt x="149" y="10"/>
                  </a:lnTo>
                  <a:lnTo>
                    <a:pt x="171" y="9"/>
                  </a:lnTo>
                  <a:lnTo>
                    <a:pt x="192" y="9"/>
                  </a:lnTo>
                  <a:lnTo>
                    <a:pt x="208" y="9"/>
                  </a:lnTo>
                  <a:lnTo>
                    <a:pt x="225" y="9"/>
                  </a:lnTo>
                  <a:lnTo>
                    <a:pt x="266" y="11"/>
                  </a:lnTo>
                </a:path>
              </a:pathLst>
            </a:custGeom>
            <a:noFill/>
            <a:ln w="0">
              <a:solidFill>
                <a:srgbClr val="000000"/>
              </a:solidFill>
              <a:prstDash val="solid"/>
              <a:round/>
              <a:headEnd/>
              <a:tailEnd/>
            </a:ln>
          </p:spPr>
          <p:txBody>
            <a:bodyPr/>
            <a:lstStyle/>
            <a:p>
              <a:endParaRPr lang="en-GB"/>
            </a:p>
          </p:txBody>
        </p:sp>
        <p:sp>
          <p:nvSpPr>
            <p:cNvPr id="791" name="Freeform 3471"/>
            <p:cNvSpPr>
              <a:spLocks/>
            </p:cNvSpPr>
            <p:nvPr/>
          </p:nvSpPr>
          <p:spPr bwMode="auto">
            <a:xfrm>
              <a:off x="2506" y="3254"/>
              <a:ext cx="127" cy="7"/>
            </a:xfrm>
            <a:custGeom>
              <a:avLst/>
              <a:gdLst/>
              <a:ahLst/>
              <a:cxnLst>
                <a:cxn ang="0">
                  <a:pos x="0" y="0"/>
                </a:cxn>
                <a:cxn ang="0">
                  <a:pos x="27" y="2"/>
                </a:cxn>
                <a:cxn ang="0">
                  <a:pos x="91" y="9"/>
                </a:cxn>
                <a:cxn ang="0">
                  <a:pos x="159" y="10"/>
                </a:cxn>
                <a:cxn ang="0">
                  <a:pos x="214" y="13"/>
                </a:cxn>
                <a:cxn ang="0">
                  <a:pos x="254" y="12"/>
                </a:cxn>
              </a:cxnLst>
              <a:rect l="0" t="0" r="r" b="b"/>
              <a:pathLst>
                <a:path w="254" h="13">
                  <a:moveTo>
                    <a:pt x="0" y="0"/>
                  </a:moveTo>
                  <a:lnTo>
                    <a:pt x="27" y="2"/>
                  </a:lnTo>
                  <a:lnTo>
                    <a:pt x="91" y="9"/>
                  </a:lnTo>
                  <a:lnTo>
                    <a:pt x="159" y="10"/>
                  </a:lnTo>
                  <a:lnTo>
                    <a:pt x="214" y="13"/>
                  </a:lnTo>
                  <a:lnTo>
                    <a:pt x="254" y="12"/>
                  </a:lnTo>
                </a:path>
              </a:pathLst>
            </a:custGeom>
            <a:noFill/>
            <a:ln w="0">
              <a:solidFill>
                <a:srgbClr val="000000"/>
              </a:solidFill>
              <a:prstDash val="solid"/>
              <a:round/>
              <a:headEnd/>
              <a:tailEnd/>
            </a:ln>
          </p:spPr>
          <p:txBody>
            <a:bodyPr/>
            <a:lstStyle/>
            <a:p>
              <a:endParaRPr lang="en-GB"/>
            </a:p>
          </p:txBody>
        </p:sp>
        <p:sp>
          <p:nvSpPr>
            <p:cNvPr id="792" name="Freeform 3472"/>
            <p:cNvSpPr>
              <a:spLocks/>
            </p:cNvSpPr>
            <p:nvPr/>
          </p:nvSpPr>
          <p:spPr bwMode="auto">
            <a:xfrm>
              <a:off x="2499" y="3266"/>
              <a:ext cx="124" cy="7"/>
            </a:xfrm>
            <a:custGeom>
              <a:avLst/>
              <a:gdLst/>
              <a:ahLst/>
              <a:cxnLst>
                <a:cxn ang="0">
                  <a:pos x="0" y="0"/>
                </a:cxn>
                <a:cxn ang="0">
                  <a:pos x="40" y="3"/>
                </a:cxn>
                <a:cxn ang="0">
                  <a:pos x="104" y="10"/>
                </a:cxn>
                <a:cxn ang="0">
                  <a:pos x="173" y="11"/>
                </a:cxn>
                <a:cxn ang="0">
                  <a:pos x="210" y="13"/>
                </a:cxn>
                <a:cxn ang="0">
                  <a:pos x="248" y="11"/>
                </a:cxn>
              </a:cxnLst>
              <a:rect l="0" t="0" r="r" b="b"/>
              <a:pathLst>
                <a:path w="248" h="13">
                  <a:moveTo>
                    <a:pt x="0" y="0"/>
                  </a:moveTo>
                  <a:lnTo>
                    <a:pt x="40" y="3"/>
                  </a:lnTo>
                  <a:lnTo>
                    <a:pt x="104" y="10"/>
                  </a:lnTo>
                  <a:lnTo>
                    <a:pt x="173" y="11"/>
                  </a:lnTo>
                  <a:lnTo>
                    <a:pt x="210" y="13"/>
                  </a:lnTo>
                  <a:lnTo>
                    <a:pt x="248" y="11"/>
                  </a:lnTo>
                </a:path>
              </a:pathLst>
            </a:custGeom>
            <a:noFill/>
            <a:ln w="0">
              <a:solidFill>
                <a:srgbClr val="000000"/>
              </a:solidFill>
              <a:prstDash val="solid"/>
              <a:round/>
              <a:headEnd/>
              <a:tailEnd/>
            </a:ln>
          </p:spPr>
          <p:txBody>
            <a:bodyPr/>
            <a:lstStyle/>
            <a:p>
              <a:endParaRPr lang="en-GB"/>
            </a:p>
          </p:txBody>
        </p:sp>
        <p:sp>
          <p:nvSpPr>
            <p:cNvPr id="793" name="Line 3473"/>
            <p:cNvSpPr>
              <a:spLocks noChangeShapeType="1"/>
            </p:cNvSpPr>
            <p:nvPr/>
          </p:nvSpPr>
          <p:spPr bwMode="auto">
            <a:xfrm flipH="1">
              <a:off x="2441" y="3344"/>
              <a:ext cx="15" cy="4"/>
            </a:xfrm>
            <a:prstGeom prst="line">
              <a:avLst/>
            </a:prstGeom>
            <a:noFill/>
            <a:ln w="0">
              <a:solidFill>
                <a:srgbClr val="000000"/>
              </a:solidFill>
              <a:round/>
              <a:headEnd/>
              <a:tailEnd/>
            </a:ln>
          </p:spPr>
          <p:txBody>
            <a:bodyPr/>
            <a:lstStyle/>
            <a:p>
              <a:endParaRPr lang="en-GB"/>
            </a:p>
          </p:txBody>
        </p:sp>
        <p:sp>
          <p:nvSpPr>
            <p:cNvPr id="794" name="Line 3474"/>
            <p:cNvSpPr>
              <a:spLocks noChangeShapeType="1"/>
            </p:cNvSpPr>
            <p:nvPr/>
          </p:nvSpPr>
          <p:spPr bwMode="auto">
            <a:xfrm>
              <a:off x="1799" y="3025"/>
              <a:ext cx="18" cy="1"/>
            </a:xfrm>
            <a:prstGeom prst="line">
              <a:avLst/>
            </a:prstGeom>
            <a:noFill/>
            <a:ln w="0">
              <a:solidFill>
                <a:srgbClr val="000000"/>
              </a:solidFill>
              <a:round/>
              <a:headEnd/>
              <a:tailEnd/>
            </a:ln>
          </p:spPr>
          <p:txBody>
            <a:bodyPr/>
            <a:lstStyle/>
            <a:p>
              <a:endParaRPr lang="en-GB"/>
            </a:p>
          </p:txBody>
        </p:sp>
        <p:sp>
          <p:nvSpPr>
            <p:cNvPr id="795" name="Freeform 3475"/>
            <p:cNvSpPr>
              <a:spLocks/>
            </p:cNvSpPr>
            <p:nvPr/>
          </p:nvSpPr>
          <p:spPr bwMode="auto">
            <a:xfrm>
              <a:off x="1773" y="3073"/>
              <a:ext cx="24" cy="1"/>
            </a:xfrm>
            <a:custGeom>
              <a:avLst/>
              <a:gdLst/>
              <a:ahLst/>
              <a:cxnLst>
                <a:cxn ang="0">
                  <a:pos x="0" y="0"/>
                </a:cxn>
                <a:cxn ang="0">
                  <a:pos x="7" y="0"/>
                </a:cxn>
                <a:cxn ang="0">
                  <a:pos x="13" y="0"/>
                </a:cxn>
                <a:cxn ang="0">
                  <a:pos x="47" y="0"/>
                </a:cxn>
              </a:cxnLst>
              <a:rect l="0" t="0" r="r" b="b"/>
              <a:pathLst>
                <a:path w="47">
                  <a:moveTo>
                    <a:pt x="0" y="0"/>
                  </a:moveTo>
                  <a:lnTo>
                    <a:pt x="7" y="0"/>
                  </a:lnTo>
                  <a:lnTo>
                    <a:pt x="13" y="0"/>
                  </a:lnTo>
                  <a:lnTo>
                    <a:pt x="47" y="0"/>
                  </a:lnTo>
                </a:path>
              </a:pathLst>
            </a:custGeom>
            <a:noFill/>
            <a:ln w="0">
              <a:solidFill>
                <a:srgbClr val="000000"/>
              </a:solidFill>
              <a:prstDash val="solid"/>
              <a:round/>
              <a:headEnd/>
              <a:tailEnd/>
            </a:ln>
          </p:spPr>
          <p:txBody>
            <a:bodyPr/>
            <a:lstStyle/>
            <a:p>
              <a:endParaRPr lang="en-GB"/>
            </a:p>
          </p:txBody>
        </p:sp>
        <p:sp>
          <p:nvSpPr>
            <p:cNvPr id="796" name="Freeform 3476"/>
            <p:cNvSpPr>
              <a:spLocks/>
            </p:cNvSpPr>
            <p:nvPr/>
          </p:nvSpPr>
          <p:spPr bwMode="auto">
            <a:xfrm>
              <a:off x="1690" y="3074"/>
              <a:ext cx="82" cy="2"/>
            </a:xfrm>
            <a:custGeom>
              <a:avLst/>
              <a:gdLst/>
              <a:ahLst/>
              <a:cxnLst>
                <a:cxn ang="0">
                  <a:pos x="162" y="1"/>
                </a:cxn>
                <a:cxn ang="0">
                  <a:pos x="148" y="0"/>
                </a:cxn>
                <a:cxn ang="0">
                  <a:pos x="132" y="0"/>
                </a:cxn>
                <a:cxn ang="0">
                  <a:pos x="119" y="0"/>
                </a:cxn>
                <a:cxn ang="0">
                  <a:pos x="105" y="1"/>
                </a:cxn>
                <a:cxn ang="0">
                  <a:pos x="55" y="4"/>
                </a:cxn>
                <a:cxn ang="0">
                  <a:pos x="44" y="3"/>
                </a:cxn>
                <a:cxn ang="0">
                  <a:pos x="0" y="4"/>
                </a:cxn>
              </a:cxnLst>
              <a:rect l="0" t="0" r="r" b="b"/>
              <a:pathLst>
                <a:path w="162" h="4">
                  <a:moveTo>
                    <a:pt x="162" y="1"/>
                  </a:moveTo>
                  <a:lnTo>
                    <a:pt x="148" y="0"/>
                  </a:lnTo>
                  <a:lnTo>
                    <a:pt x="132" y="0"/>
                  </a:lnTo>
                  <a:lnTo>
                    <a:pt x="119" y="0"/>
                  </a:lnTo>
                  <a:lnTo>
                    <a:pt x="105" y="1"/>
                  </a:lnTo>
                  <a:lnTo>
                    <a:pt x="55" y="4"/>
                  </a:lnTo>
                  <a:lnTo>
                    <a:pt x="44" y="3"/>
                  </a:lnTo>
                  <a:lnTo>
                    <a:pt x="0" y="4"/>
                  </a:lnTo>
                </a:path>
              </a:pathLst>
            </a:custGeom>
            <a:noFill/>
            <a:ln w="0">
              <a:solidFill>
                <a:srgbClr val="000000"/>
              </a:solidFill>
              <a:prstDash val="solid"/>
              <a:round/>
              <a:headEnd/>
              <a:tailEnd/>
            </a:ln>
          </p:spPr>
          <p:txBody>
            <a:bodyPr/>
            <a:lstStyle/>
            <a:p>
              <a:endParaRPr lang="en-GB"/>
            </a:p>
          </p:txBody>
        </p:sp>
        <p:sp>
          <p:nvSpPr>
            <p:cNvPr id="797" name="Freeform 3477"/>
            <p:cNvSpPr>
              <a:spLocks/>
            </p:cNvSpPr>
            <p:nvPr/>
          </p:nvSpPr>
          <p:spPr bwMode="auto">
            <a:xfrm>
              <a:off x="1690" y="3075"/>
              <a:ext cx="81" cy="2"/>
            </a:xfrm>
            <a:custGeom>
              <a:avLst/>
              <a:gdLst/>
              <a:ahLst/>
              <a:cxnLst>
                <a:cxn ang="0">
                  <a:pos x="161" y="2"/>
                </a:cxn>
                <a:cxn ang="0">
                  <a:pos x="133" y="0"/>
                </a:cxn>
                <a:cxn ang="0">
                  <a:pos x="91" y="3"/>
                </a:cxn>
                <a:cxn ang="0">
                  <a:pos x="0" y="5"/>
                </a:cxn>
                <a:cxn ang="0">
                  <a:pos x="0" y="5"/>
                </a:cxn>
              </a:cxnLst>
              <a:rect l="0" t="0" r="r" b="b"/>
              <a:pathLst>
                <a:path w="161" h="5">
                  <a:moveTo>
                    <a:pt x="161" y="2"/>
                  </a:moveTo>
                  <a:lnTo>
                    <a:pt x="133" y="0"/>
                  </a:lnTo>
                  <a:lnTo>
                    <a:pt x="91" y="3"/>
                  </a:lnTo>
                  <a:lnTo>
                    <a:pt x="0" y="5"/>
                  </a:lnTo>
                  <a:lnTo>
                    <a:pt x="0" y="5"/>
                  </a:lnTo>
                </a:path>
              </a:pathLst>
            </a:custGeom>
            <a:noFill/>
            <a:ln w="0">
              <a:solidFill>
                <a:srgbClr val="000000"/>
              </a:solidFill>
              <a:prstDash val="solid"/>
              <a:round/>
              <a:headEnd/>
              <a:tailEnd/>
            </a:ln>
          </p:spPr>
          <p:txBody>
            <a:bodyPr/>
            <a:lstStyle/>
            <a:p>
              <a:endParaRPr lang="en-GB"/>
            </a:p>
          </p:txBody>
        </p:sp>
        <p:sp>
          <p:nvSpPr>
            <p:cNvPr id="798" name="Freeform 3478"/>
            <p:cNvSpPr>
              <a:spLocks/>
            </p:cNvSpPr>
            <p:nvPr/>
          </p:nvSpPr>
          <p:spPr bwMode="auto">
            <a:xfrm>
              <a:off x="1771" y="3076"/>
              <a:ext cx="26" cy="1"/>
            </a:xfrm>
            <a:custGeom>
              <a:avLst/>
              <a:gdLst/>
              <a:ahLst/>
              <a:cxnLst>
                <a:cxn ang="0">
                  <a:pos x="0" y="0"/>
                </a:cxn>
                <a:cxn ang="0">
                  <a:pos x="19" y="1"/>
                </a:cxn>
                <a:cxn ang="0">
                  <a:pos x="51" y="2"/>
                </a:cxn>
              </a:cxnLst>
              <a:rect l="0" t="0" r="r" b="b"/>
              <a:pathLst>
                <a:path w="51" h="2">
                  <a:moveTo>
                    <a:pt x="0" y="0"/>
                  </a:moveTo>
                  <a:lnTo>
                    <a:pt x="19" y="1"/>
                  </a:lnTo>
                  <a:lnTo>
                    <a:pt x="51" y="2"/>
                  </a:lnTo>
                </a:path>
              </a:pathLst>
            </a:custGeom>
            <a:noFill/>
            <a:ln w="0">
              <a:solidFill>
                <a:srgbClr val="000000"/>
              </a:solidFill>
              <a:prstDash val="solid"/>
              <a:round/>
              <a:headEnd/>
              <a:tailEnd/>
            </a:ln>
          </p:spPr>
          <p:txBody>
            <a:bodyPr/>
            <a:lstStyle/>
            <a:p>
              <a:endParaRPr lang="en-GB"/>
            </a:p>
          </p:txBody>
        </p:sp>
        <p:sp>
          <p:nvSpPr>
            <p:cNvPr id="799" name="Freeform 3479"/>
            <p:cNvSpPr>
              <a:spLocks/>
            </p:cNvSpPr>
            <p:nvPr/>
          </p:nvSpPr>
          <p:spPr bwMode="auto">
            <a:xfrm>
              <a:off x="1690" y="3080"/>
              <a:ext cx="77" cy="2"/>
            </a:xfrm>
            <a:custGeom>
              <a:avLst/>
              <a:gdLst/>
              <a:ahLst/>
              <a:cxnLst>
                <a:cxn ang="0">
                  <a:pos x="154" y="5"/>
                </a:cxn>
                <a:cxn ang="0">
                  <a:pos x="152" y="5"/>
                </a:cxn>
                <a:cxn ang="0">
                  <a:pos x="138" y="4"/>
                </a:cxn>
                <a:cxn ang="0">
                  <a:pos x="108" y="2"/>
                </a:cxn>
                <a:cxn ang="0">
                  <a:pos x="66" y="2"/>
                </a:cxn>
                <a:cxn ang="0">
                  <a:pos x="53" y="2"/>
                </a:cxn>
                <a:cxn ang="0">
                  <a:pos x="26" y="1"/>
                </a:cxn>
                <a:cxn ang="0">
                  <a:pos x="6" y="0"/>
                </a:cxn>
                <a:cxn ang="0">
                  <a:pos x="0" y="0"/>
                </a:cxn>
              </a:cxnLst>
              <a:rect l="0" t="0" r="r" b="b"/>
              <a:pathLst>
                <a:path w="154" h="5">
                  <a:moveTo>
                    <a:pt x="154" y="5"/>
                  </a:moveTo>
                  <a:lnTo>
                    <a:pt x="152" y="5"/>
                  </a:lnTo>
                  <a:lnTo>
                    <a:pt x="138" y="4"/>
                  </a:lnTo>
                  <a:lnTo>
                    <a:pt x="108" y="2"/>
                  </a:lnTo>
                  <a:lnTo>
                    <a:pt x="66" y="2"/>
                  </a:lnTo>
                  <a:lnTo>
                    <a:pt x="53" y="2"/>
                  </a:lnTo>
                  <a:lnTo>
                    <a:pt x="26" y="1"/>
                  </a:lnTo>
                  <a:lnTo>
                    <a:pt x="6" y="0"/>
                  </a:lnTo>
                  <a:lnTo>
                    <a:pt x="0" y="0"/>
                  </a:lnTo>
                </a:path>
              </a:pathLst>
            </a:custGeom>
            <a:noFill/>
            <a:ln w="0">
              <a:solidFill>
                <a:srgbClr val="000000"/>
              </a:solidFill>
              <a:prstDash val="solid"/>
              <a:round/>
              <a:headEnd/>
              <a:tailEnd/>
            </a:ln>
          </p:spPr>
          <p:txBody>
            <a:bodyPr/>
            <a:lstStyle/>
            <a:p>
              <a:endParaRPr lang="en-GB"/>
            </a:p>
          </p:txBody>
        </p:sp>
        <p:sp>
          <p:nvSpPr>
            <p:cNvPr id="800" name="Freeform 3480"/>
            <p:cNvSpPr>
              <a:spLocks/>
            </p:cNvSpPr>
            <p:nvPr/>
          </p:nvSpPr>
          <p:spPr bwMode="auto">
            <a:xfrm>
              <a:off x="1690" y="3097"/>
              <a:ext cx="69" cy="1"/>
            </a:xfrm>
            <a:custGeom>
              <a:avLst/>
              <a:gdLst/>
              <a:ahLst/>
              <a:cxnLst>
                <a:cxn ang="0">
                  <a:pos x="138" y="1"/>
                </a:cxn>
                <a:cxn ang="0">
                  <a:pos x="136" y="1"/>
                </a:cxn>
                <a:cxn ang="0">
                  <a:pos x="127" y="2"/>
                </a:cxn>
                <a:cxn ang="0">
                  <a:pos x="105" y="1"/>
                </a:cxn>
                <a:cxn ang="0">
                  <a:pos x="69" y="0"/>
                </a:cxn>
                <a:cxn ang="0">
                  <a:pos x="45" y="0"/>
                </a:cxn>
                <a:cxn ang="0">
                  <a:pos x="6" y="0"/>
                </a:cxn>
                <a:cxn ang="0">
                  <a:pos x="0" y="1"/>
                </a:cxn>
              </a:cxnLst>
              <a:rect l="0" t="0" r="r" b="b"/>
              <a:pathLst>
                <a:path w="138" h="2">
                  <a:moveTo>
                    <a:pt x="138" y="1"/>
                  </a:moveTo>
                  <a:lnTo>
                    <a:pt x="136" y="1"/>
                  </a:lnTo>
                  <a:lnTo>
                    <a:pt x="127" y="2"/>
                  </a:lnTo>
                  <a:lnTo>
                    <a:pt x="105" y="1"/>
                  </a:lnTo>
                  <a:lnTo>
                    <a:pt x="69" y="0"/>
                  </a:lnTo>
                  <a:lnTo>
                    <a:pt x="45" y="0"/>
                  </a:lnTo>
                  <a:lnTo>
                    <a:pt x="6" y="0"/>
                  </a:lnTo>
                  <a:lnTo>
                    <a:pt x="0" y="1"/>
                  </a:lnTo>
                </a:path>
              </a:pathLst>
            </a:custGeom>
            <a:noFill/>
            <a:ln w="0">
              <a:solidFill>
                <a:srgbClr val="000000"/>
              </a:solidFill>
              <a:prstDash val="solid"/>
              <a:round/>
              <a:headEnd/>
              <a:tailEnd/>
            </a:ln>
          </p:spPr>
          <p:txBody>
            <a:bodyPr/>
            <a:lstStyle/>
            <a:p>
              <a:endParaRPr lang="en-GB"/>
            </a:p>
          </p:txBody>
        </p:sp>
        <p:sp>
          <p:nvSpPr>
            <p:cNvPr id="801" name="Freeform 3481"/>
            <p:cNvSpPr>
              <a:spLocks/>
            </p:cNvSpPr>
            <p:nvPr/>
          </p:nvSpPr>
          <p:spPr bwMode="auto">
            <a:xfrm>
              <a:off x="1690" y="3099"/>
              <a:ext cx="68" cy="1"/>
            </a:xfrm>
            <a:custGeom>
              <a:avLst/>
              <a:gdLst/>
              <a:ahLst/>
              <a:cxnLst>
                <a:cxn ang="0">
                  <a:pos x="135" y="1"/>
                </a:cxn>
                <a:cxn ang="0">
                  <a:pos x="127" y="1"/>
                </a:cxn>
                <a:cxn ang="0">
                  <a:pos x="105" y="1"/>
                </a:cxn>
                <a:cxn ang="0">
                  <a:pos x="69" y="0"/>
                </a:cxn>
                <a:cxn ang="0">
                  <a:pos x="45" y="0"/>
                </a:cxn>
                <a:cxn ang="0">
                  <a:pos x="6" y="0"/>
                </a:cxn>
                <a:cxn ang="0">
                  <a:pos x="0" y="1"/>
                </a:cxn>
              </a:cxnLst>
              <a:rect l="0" t="0" r="r" b="b"/>
              <a:pathLst>
                <a:path w="135" h="1">
                  <a:moveTo>
                    <a:pt x="135" y="1"/>
                  </a:moveTo>
                  <a:lnTo>
                    <a:pt x="127" y="1"/>
                  </a:lnTo>
                  <a:lnTo>
                    <a:pt x="105" y="1"/>
                  </a:lnTo>
                  <a:lnTo>
                    <a:pt x="69" y="0"/>
                  </a:lnTo>
                  <a:lnTo>
                    <a:pt x="45" y="0"/>
                  </a:lnTo>
                  <a:lnTo>
                    <a:pt x="6" y="0"/>
                  </a:lnTo>
                  <a:lnTo>
                    <a:pt x="0" y="1"/>
                  </a:lnTo>
                </a:path>
              </a:pathLst>
            </a:custGeom>
            <a:noFill/>
            <a:ln w="0">
              <a:solidFill>
                <a:srgbClr val="000000"/>
              </a:solidFill>
              <a:prstDash val="solid"/>
              <a:round/>
              <a:headEnd/>
              <a:tailEnd/>
            </a:ln>
          </p:spPr>
          <p:txBody>
            <a:bodyPr/>
            <a:lstStyle/>
            <a:p>
              <a:endParaRPr lang="en-GB"/>
            </a:p>
          </p:txBody>
        </p:sp>
        <p:sp>
          <p:nvSpPr>
            <p:cNvPr id="802" name="Freeform 3482"/>
            <p:cNvSpPr>
              <a:spLocks/>
            </p:cNvSpPr>
            <p:nvPr/>
          </p:nvSpPr>
          <p:spPr bwMode="auto">
            <a:xfrm>
              <a:off x="1753" y="3107"/>
              <a:ext cx="44" cy="3"/>
            </a:xfrm>
            <a:custGeom>
              <a:avLst/>
              <a:gdLst/>
              <a:ahLst/>
              <a:cxnLst>
                <a:cxn ang="0">
                  <a:pos x="0" y="0"/>
                </a:cxn>
                <a:cxn ang="0">
                  <a:pos x="1" y="2"/>
                </a:cxn>
                <a:cxn ang="0">
                  <a:pos x="15" y="3"/>
                </a:cxn>
                <a:cxn ang="0">
                  <a:pos x="26" y="4"/>
                </a:cxn>
                <a:cxn ang="0">
                  <a:pos x="36" y="5"/>
                </a:cxn>
                <a:cxn ang="0">
                  <a:pos x="49" y="6"/>
                </a:cxn>
                <a:cxn ang="0">
                  <a:pos x="86" y="7"/>
                </a:cxn>
              </a:cxnLst>
              <a:rect l="0" t="0" r="r" b="b"/>
              <a:pathLst>
                <a:path w="86" h="7">
                  <a:moveTo>
                    <a:pt x="0" y="0"/>
                  </a:moveTo>
                  <a:lnTo>
                    <a:pt x="1" y="2"/>
                  </a:lnTo>
                  <a:lnTo>
                    <a:pt x="15" y="3"/>
                  </a:lnTo>
                  <a:lnTo>
                    <a:pt x="26" y="4"/>
                  </a:lnTo>
                  <a:lnTo>
                    <a:pt x="36" y="5"/>
                  </a:lnTo>
                  <a:lnTo>
                    <a:pt x="49" y="6"/>
                  </a:lnTo>
                  <a:lnTo>
                    <a:pt x="86" y="7"/>
                  </a:lnTo>
                </a:path>
              </a:pathLst>
            </a:custGeom>
            <a:noFill/>
            <a:ln w="0">
              <a:solidFill>
                <a:srgbClr val="000000"/>
              </a:solidFill>
              <a:prstDash val="solid"/>
              <a:round/>
              <a:headEnd/>
              <a:tailEnd/>
            </a:ln>
          </p:spPr>
          <p:txBody>
            <a:bodyPr/>
            <a:lstStyle/>
            <a:p>
              <a:endParaRPr lang="en-GB"/>
            </a:p>
          </p:txBody>
        </p:sp>
        <p:sp>
          <p:nvSpPr>
            <p:cNvPr id="803" name="Freeform 3483"/>
            <p:cNvSpPr>
              <a:spLocks/>
            </p:cNvSpPr>
            <p:nvPr/>
          </p:nvSpPr>
          <p:spPr bwMode="auto">
            <a:xfrm>
              <a:off x="1690" y="3108"/>
              <a:ext cx="62" cy="1"/>
            </a:xfrm>
            <a:custGeom>
              <a:avLst/>
              <a:gdLst/>
              <a:ahLst/>
              <a:cxnLst>
                <a:cxn ang="0">
                  <a:pos x="123" y="2"/>
                </a:cxn>
                <a:cxn ang="0">
                  <a:pos x="106" y="0"/>
                </a:cxn>
                <a:cxn ang="0">
                  <a:pos x="66" y="1"/>
                </a:cxn>
                <a:cxn ang="0">
                  <a:pos x="53" y="1"/>
                </a:cxn>
                <a:cxn ang="0">
                  <a:pos x="17" y="2"/>
                </a:cxn>
                <a:cxn ang="0">
                  <a:pos x="6" y="1"/>
                </a:cxn>
                <a:cxn ang="0">
                  <a:pos x="0" y="2"/>
                </a:cxn>
              </a:cxnLst>
              <a:rect l="0" t="0" r="r" b="b"/>
              <a:pathLst>
                <a:path w="123" h="2">
                  <a:moveTo>
                    <a:pt x="123" y="2"/>
                  </a:moveTo>
                  <a:lnTo>
                    <a:pt x="106" y="0"/>
                  </a:lnTo>
                  <a:lnTo>
                    <a:pt x="66" y="1"/>
                  </a:lnTo>
                  <a:lnTo>
                    <a:pt x="53" y="1"/>
                  </a:lnTo>
                  <a:lnTo>
                    <a:pt x="17" y="2"/>
                  </a:lnTo>
                  <a:lnTo>
                    <a:pt x="6" y="1"/>
                  </a:lnTo>
                  <a:lnTo>
                    <a:pt x="0" y="2"/>
                  </a:lnTo>
                </a:path>
              </a:pathLst>
            </a:custGeom>
            <a:noFill/>
            <a:ln w="0">
              <a:solidFill>
                <a:srgbClr val="000000"/>
              </a:solidFill>
              <a:prstDash val="solid"/>
              <a:round/>
              <a:headEnd/>
              <a:tailEnd/>
            </a:ln>
          </p:spPr>
          <p:txBody>
            <a:bodyPr/>
            <a:lstStyle/>
            <a:p>
              <a:endParaRPr lang="en-GB"/>
            </a:p>
          </p:txBody>
        </p:sp>
        <p:sp>
          <p:nvSpPr>
            <p:cNvPr id="804" name="Freeform 3484"/>
            <p:cNvSpPr>
              <a:spLocks/>
            </p:cNvSpPr>
            <p:nvPr/>
          </p:nvSpPr>
          <p:spPr bwMode="auto">
            <a:xfrm>
              <a:off x="1732" y="3146"/>
              <a:ext cx="64" cy="2"/>
            </a:xfrm>
            <a:custGeom>
              <a:avLst/>
              <a:gdLst/>
              <a:ahLst/>
              <a:cxnLst>
                <a:cxn ang="0">
                  <a:pos x="0" y="0"/>
                </a:cxn>
                <a:cxn ang="0">
                  <a:pos x="6" y="2"/>
                </a:cxn>
                <a:cxn ang="0">
                  <a:pos x="23" y="2"/>
                </a:cxn>
                <a:cxn ang="0">
                  <a:pos x="91" y="3"/>
                </a:cxn>
                <a:cxn ang="0">
                  <a:pos x="102" y="4"/>
                </a:cxn>
                <a:cxn ang="0">
                  <a:pos x="113" y="6"/>
                </a:cxn>
                <a:cxn ang="0">
                  <a:pos x="125" y="6"/>
                </a:cxn>
                <a:cxn ang="0">
                  <a:pos x="128" y="6"/>
                </a:cxn>
              </a:cxnLst>
              <a:rect l="0" t="0" r="r" b="b"/>
              <a:pathLst>
                <a:path w="128" h="6">
                  <a:moveTo>
                    <a:pt x="0" y="0"/>
                  </a:moveTo>
                  <a:lnTo>
                    <a:pt x="6" y="2"/>
                  </a:lnTo>
                  <a:lnTo>
                    <a:pt x="23" y="2"/>
                  </a:lnTo>
                  <a:lnTo>
                    <a:pt x="91" y="3"/>
                  </a:lnTo>
                  <a:lnTo>
                    <a:pt x="102" y="4"/>
                  </a:lnTo>
                  <a:lnTo>
                    <a:pt x="113" y="6"/>
                  </a:lnTo>
                  <a:lnTo>
                    <a:pt x="125" y="6"/>
                  </a:lnTo>
                  <a:lnTo>
                    <a:pt x="128" y="6"/>
                  </a:lnTo>
                </a:path>
              </a:pathLst>
            </a:custGeom>
            <a:noFill/>
            <a:ln w="0">
              <a:solidFill>
                <a:srgbClr val="000000"/>
              </a:solidFill>
              <a:prstDash val="solid"/>
              <a:round/>
              <a:headEnd/>
              <a:tailEnd/>
            </a:ln>
          </p:spPr>
          <p:txBody>
            <a:bodyPr/>
            <a:lstStyle/>
            <a:p>
              <a:endParaRPr lang="en-GB"/>
            </a:p>
          </p:txBody>
        </p:sp>
        <p:sp>
          <p:nvSpPr>
            <p:cNvPr id="805" name="Freeform 3485"/>
            <p:cNvSpPr>
              <a:spLocks/>
            </p:cNvSpPr>
            <p:nvPr/>
          </p:nvSpPr>
          <p:spPr bwMode="auto">
            <a:xfrm>
              <a:off x="1692" y="3154"/>
              <a:ext cx="35" cy="1"/>
            </a:xfrm>
            <a:custGeom>
              <a:avLst/>
              <a:gdLst/>
              <a:ahLst/>
              <a:cxnLst>
                <a:cxn ang="0">
                  <a:pos x="72" y="1"/>
                </a:cxn>
                <a:cxn ang="0">
                  <a:pos x="64" y="1"/>
                </a:cxn>
                <a:cxn ang="0">
                  <a:pos x="51" y="0"/>
                </a:cxn>
                <a:cxn ang="0">
                  <a:pos x="26" y="2"/>
                </a:cxn>
                <a:cxn ang="0">
                  <a:pos x="4" y="2"/>
                </a:cxn>
                <a:cxn ang="0">
                  <a:pos x="0" y="2"/>
                </a:cxn>
              </a:cxnLst>
              <a:rect l="0" t="0" r="r" b="b"/>
              <a:pathLst>
                <a:path w="72" h="2">
                  <a:moveTo>
                    <a:pt x="72" y="1"/>
                  </a:moveTo>
                  <a:lnTo>
                    <a:pt x="64" y="1"/>
                  </a:lnTo>
                  <a:lnTo>
                    <a:pt x="51" y="0"/>
                  </a:lnTo>
                  <a:lnTo>
                    <a:pt x="26" y="2"/>
                  </a:lnTo>
                  <a:lnTo>
                    <a:pt x="4" y="2"/>
                  </a:lnTo>
                  <a:lnTo>
                    <a:pt x="0" y="2"/>
                  </a:lnTo>
                </a:path>
              </a:pathLst>
            </a:custGeom>
            <a:noFill/>
            <a:ln w="0">
              <a:solidFill>
                <a:srgbClr val="000000"/>
              </a:solidFill>
              <a:prstDash val="solid"/>
              <a:round/>
              <a:headEnd/>
              <a:tailEnd/>
            </a:ln>
          </p:spPr>
          <p:txBody>
            <a:bodyPr/>
            <a:lstStyle/>
            <a:p>
              <a:endParaRPr lang="en-GB"/>
            </a:p>
          </p:txBody>
        </p:sp>
        <p:sp>
          <p:nvSpPr>
            <p:cNvPr id="806" name="Freeform 3486"/>
            <p:cNvSpPr>
              <a:spLocks/>
            </p:cNvSpPr>
            <p:nvPr/>
          </p:nvSpPr>
          <p:spPr bwMode="auto">
            <a:xfrm>
              <a:off x="1692" y="3159"/>
              <a:ext cx="33" cy="1"/>
            </a:xfrm>
            <a:custGeom>
              <a:avLst/>
              <a:gdLst/>
              <a:ahLst/>
              <a:cxnLst>
                <a:cxn ang="0">
                  <a:pos x="66" y="1"/>
                </a:cxn>
                <a:cxn ang="0">
                  <a:pos x="64" y="1"/>
                </a:cxn>
                <a:cxn ang="0">
                  <a:pos x="51" y="0"/>
                </a:cxn>
                <a:cxn ang="0">
                  <a:pos x="26" y="1"/>
                </a:cxn>
                <a:cxn ang="0">
                  <a:pos x="4" y="1"/>
                </a:cxn>
                <a:cxn ang="0">
                  <a:pos x="0" y="1"/>
                </a:cxn>
              </a:cxnLst>
              <a:rect l="0" t="0" r="r" b="b"/>
              <a:pathLst>
                <a:path w="66" h="1">
                  <a:moveTo>
                    <a:pt x="66" y="1"/>
                  </a:moveTo>
                  <a:lnTo>
                    <a:pt x="64" y="1"/>
                  </a:lnTo>
                  <a:lnTo>
                    <a:pt x="51" y="0"/>
                  </a:lnTo>
                  <a:lnTo>
                    <a:pt x="26" y="1"/>
                  </a:lnTo>
                  <a:lnTo>
                    <a:pt x="4" y="1"/>
                  </a:lnTo>
                  <a:lnTo>
                    <a:pt x="0" y="1"/>
                  </a:lnTo>
                </a:path>
              </a:pathLst>
            </a:custGeom>
            <a:noFill/>
            <a:ln w="0">
              <a:solidFill>
                <a:srgbClr val="000000"/>
              </a:solidFill>
              <a:prstDash val="solid"/>
              <a:round/>
              <a:headEnd/>
              <a:tailEnd/>
            </a:ln>
          </p:spPr>
          <p:txBody>
            <a:bodyPr/>
            <a:lstStyle/>
            <a:p>
              <a:endParaRPr lang="en-GB"/>
            </a:p>
          </p:txBody>
        </p:sp>
        <p:sp>
          <p:nvSpPr>
            <p:cNvPr id="807" name="Freeform 3487"/>
            <p:cNvSpPr>
              <a:spLocks/>
            </p:cNvSpPr>
            <p:nvPr/>
          </p:nvSpPr>
          <p:spPr bwMode="auto">
            <a:xfrm>
              <a:off x="1692" y="3162"/>
              <a:ext cx="31" cy="1"/>
            </a:xfrm>
            <a:custGeom>
              <a:avLst/>
              <a:gdLst/>
              <a:ahLst/>
              <a:cxnLst>
                <a:cxn ang="0">
                  <a:pos x="64" y="0"/>
                </a:cxn>
                <a:cxn ang="0">
                  <a:pos x="51" y="0"/>
                </a:cxn>
                <a:cxn ang="0">
                  <a:pos x="26" y="1"/>
                </a:cxn>
                <a:cxn ang="0">
                  <a:pos x="4" y="1"/>
                </a:cxn>
                <a:cxn ang="0">
                  <a:pos x="0" y="1"/>
                </a:cxn>
              </a:cxnLst>
              <a:rect l="0" t="0" r="r" b="b"/>
              <a:pathLst>
                <a:path w="64" h="1">
                  <a:moveTo>
                    <a:pt x="64" y="0"/>
                  </a:moveTo>
                  <a:lnTo>
                    <a:pt x="51" y="0"/>
                  </a:lnTo>
                  <a:lnTo>
                    <a:pt x="26" y="1"/>
                  </a:lnTo>
                  <a:lnTo>
                    <a:pt x="4" y="1"/>
                  </a:lnTo>
                  <a:lnTo>
                    <a:pt x="0" y="1"/>
                  </a:lnTo>
                </a:path>
              </a:pathLst>
            </a:custGeom>
            <a:noFill/>
            <a:ln w="0">
              <a:solidFill>
                <a:srgbClr val="000000"/>
              </a:solidFill>
              <a:prstDash val="solid"/>
              <a:round/>
              <a:headEnd/>
              <a:tailEnd/>
            </a:ln>
          </p:spPr>
          <p:txBody>
            <a:bodyPr/>
            <a:lstStyle/>
            <a:p>
              <a:endParaRPr lang="en-GB"/>
            </a:p>
          </p:txBody>
        </p:sp>
        <p:sp>
          <p:nvSpPr>
            <p:cNvPr id="808" name="Freeform 3488"/>
            <p:cNvSpPr>
              <a:spLocks/>
            </p:cNvSpPr>
            <p:nvPr/>
          </p:nvSpPr>
          <p:spPr bwMode="auto">
            <a:xfrm>
              <a:off x="1692" y="3167"/>
              <a:ext cx="28" cy="1"/>
            </a:xfrm>
            <a:custGeom>
              <a:avLst/>
              <a:gdLst/>
              <a:ahLst/>
              <a:cxnLst>
                <a:cxn ang="0">
                  <a:pos x="57" y="0"/>
                </a:cxn>
                <a:cxn ang="0">
                  <a:pos x="51" y="0"/>
                </a:cxn>
                <a:cxn ang="0">
                  <a:pos x="27" y="1"/>
                </a:cxn>
                <a:cxn ang="0">
                  <a:pos x="4" y="1"/>
                </a:cxn>
                <a:cxn ang="0">
                  <a:pos x="0" y="1"/>
                </a:cxn>
              </a:cxnLst>
              <a:rect l="0" t="0" r="r" b="b"/>
              <a:pathLst>
                <a:path w="57" h="1">
                  <a:moveTo>
                    <a:pt x="57" y="0"/>
                  </a:moveTo>
                  <a:lnTo>
                    <a:pt x="51" y="0"/>
                  </a:lnTo>
                  <a:lnTo>
                    <a:pt x="27" y="1"/>
                  </a:lnTo>
                  <a:lnTo>
                    <a:pt x="4" y="1"/>
                  </a:lnTo>
                  <a:lnTo>
                    <a:pt x="0" y="1"/>
                  </a:lnTo>
                </a:path>
              </a:pathLst>
            </a:custGeom>
            <a:noFill/>
            <a:ln w="0">
              <a:solidFill>
                <a:srgbClr val="000000"/>
              </a:solidFill>
              <a:prstDash val="solid"/>
              <a:round/>
              <a:headEnd/>
              <a:tailEnd/>
            </a:ln>
          </p:spPr>
          <p:txBody>
            <a:bodyPr/>
            <a:lstStyle/>
            <a:p>
              <a:endParaRPr lang="en-GB"/>
            </a:p>
          </p:txBody>
        </p:sp>
        <p:sp>
          <p:nvSpPr>
            <p:cNvPr id="809" name="Freeform 3489"/>
            <p:cNvSpPr>
              <a:spLocks/>
            </p:cNvSpPr>
            <p:nvPr/>
          </p:nvSpPr>
          <p:spPr bwMode="auto">
            <a:xfrm>
              <a:off x="1692" y="3172"/>
              <a:ext cx="26" cy="1"/>
            </a:xfrm>
            <a:custGeom>
              <a:avLst/>
              <a:gdLst/>
              <a:ahLst/>
              <a:cxnLst>
                <a:cxn ang="0">
                  <a:pos x="52" y="0"/>
                </a:cxn>
                <a:cxn ang="0">
                  <a:pos x="40" y="0"/>
                </a:cxn>
                <a:cxn ang="0">
                  <a:pos x="4" y="0"/>
                </a:cxn>
                <a:cxn ang="0">
                  <a:pos x="0" y="0"/>
                </a:cxn>
              </a:cxnLst>
              <a:rect l="0" t="0" r="r" b="b"/>
              <a:pathLst>
                <a:path w="52">
                  <a:moveTo>
                    <a:pt x="52" y="0"/>
                  </a:moveTo>
                  <a:lnTo>
                    <a:pt x="40" y="0"/>
                  </a:lnTo>
                  <a:lnTo>
                    <a:pt x="4" y="0"/>
                  </a:lnTo>
                  <a:lnTo>
                    <a:pt x="0" y="0"/>
                  </a:lnTo>
                </a:path>
              </a:pathLst>
            </a:custGeom>
            <a:noFill/>
            <a:ln w="0">
              <a:solidFill>
                <a:srgbClr val="000000"/>
              </a:solidFill>
              <a:prstDash val="solid"/>
              <a:round/>
              <a:headEnd/>
              <a:tailEnd/>
            </a:ln>
          </p:spPr>
          <p:txBody>
            <a:bodyPr/>
            <a:lstStyle/>
            <a:p>
              <a:endParaRPr lang="en-GB"/>
            </a:p>
          </p:txBody>
        </p:sp>
        <p:sp>
          <p:nvSpPr>
            <p:cNvPr id="810" name="Freeform 3490"/>
            <p:cNvSpPr>
              <a:spLocks/>
            </p:cNvSpPr>
            <p:nvPr/>
          </p:nvSpPr>
          <p:spPr bwMode="auto">
            <a:xfrm>
              <a:off x="1713" y="3181"/>
              <a:ext cx="77" cy="7"/>
            </a:xfrm>
            <a:custGeom>
              <a:avLst/>
              <a:gdLst/>
              <a:ahLst/>
              <a:cxnLst>
                <a:cxn ang="0">
                  <a:pos x="0" y="0"/>
                </a:cxn>
                <a:cxn ang="0">
                  <a:pos x="13" y="0"/>
                </a:cxn>
                <a:cxn ang="0">
                  <a:pos x="98" y="6"/>
                </a:cxn>
                <a:cxn ang="0">
                  <a:pos x="120" y="14"/>
                </a:cxn>
                <a:cxn ang="0">
                  <a:pos x="131" y="13"/>
                </a:cxn>
                <a:cxn ang="0">
                  <a:pos x="140" y="13"/>
                </a:cxn>
                <a:cxn ang="0">
                  <a:pos x="150" y="14"/>
                </a:cxn>
                <a:cxn ang="0">
                  <a:pos x="154" y="14"/>
                </a:cxn>
              </a:cxnLst>
              <a:rect l="0" t="0" r="r" b="b"/>
              <a:pathLst>
                <a:path w="154" h="14">
                  <a:moveTo>
                    <a:pt x="0" y="0"/>
                  </a:moveTo>
                  <a:lnTo>
                    <a:pt x="13" y="0"/>
                  </a:lnTo>
                  <a:lnTo>
                    <a:pt x="98" y="6"/>
                  </a:lnTo>
                  <a:lnTo>
                    <a:pt x="120" y="14"/>
                  </a:lnTo>
                  <a:lnTo>
                    <a:pt x="131" y="13"/>
                  </a:lnTo>
                  <a:lnTo>
                    <a:pt x="140" y="13"/>
                  </a:lnTo>
                  <a:lnTo>
                    <a:pt x="150" y="14"/>
                  </a:lnTo>
                  <a:lnTo>
                    <a:pt x="154" y="14"/>
                  </a:lnTo>
                </a:path>
              </a:pathLst>
            </a:custGeom>
            <a:noFill/>
            <a:ln w="0">
              <a:solidFill>
                <a:srgbClr val="000000"/>
              </a:solidFill>
              <a:prstDash val="solid"/>
              <a:round/>
              <a:headEnd/>
              <a:tailEnd/>
            </a:ln>
          </p:spPr>
          <p:txBody>
            <a:bodyPr/>
            <a:lstStyle/>
            <a:p>
              <a:endParaRPr lang="en-GB"/>
            </a:p>
          </p:txBody>
        </p:sp>
        <p:sp>
          <p:nvSpPr>
            <p:cNvPr id="811" name="Line 3491"/>
            <p:cNvSpPr>
              <a:spLocks noChangeShapeType="1"/>
            </p:cNvSpPr>
            <p:nvPr/>
          </p:nvSpPr>
          <p:spPr bwMode="auto">
            <a:xfrm>
              <a:off x="1707" y="3192"/>
              <a:ext cx="3" cy="1"/>
            </a:xfrm>
            <a:prstGeom prst="line">
              <a:avLst/>
            </a:prstGeom>
            <a:noFill/>
            <a:ln w="0">
              <a:solidFill>
                <a:srgbClr val="000000"/>
              </a:solidFill>
              <a:round/>
              <a:headEnd/>
              <a:tailEnd/>
            </a:ln>
          </p:spPr>
          <p:txBody>
            <a:bodyPr/>
            <a:lstStyle/>
            <a:p>
              <a:endParaRPr lang="en-GB"/>
            </a:p>
          </p:txBody>
        </p:sp>
        <p:sp>
          <p:nvSpPr>
            <p:cNvPr id="812" name="Line 3492"/>
            <p:cNvSpPr>
              <a:spLocks noChangeShapeType="1"/>
            </p:cNvSpPr>
            <p:nvPr/>
          </p:nvSpPr>
          <p:spPr bwMode="auto">
            <a:xfrm>
              <a:off x="2209" y="3025"/>
              <a:ext cx="426" cy="1"/>
            </a:xfrm>
            <a:prstGeom prst="line">
              <a:avLst/>
            </a:prstGeom>
            <a:noFill/>
            <a:ln w="0">
              <a:solidFill>
                <a:srgbClr val="000000"/>
              </a:solidFill>
              <a:round/>
              <a:headEnd/>
              <a:tailEnd/>
            </a:ln>
          </p:spPr>
          <p:txBody>
            <a:bodyPr/>
            <a:lstStyle/>
            <a:p>
              <a:endParaRPr lang="en-GB"/>
            </a:p>
          </p:txBody>
        </p:sp>
        <p:sp>
          <p:nvSpPr>
            <p:cNvPr id="813" name="Freeform 3493"/>
            <p:cNvSpPr>
              <a:spLocks/>
            </p:cNvSpPr>
            <p:nvPr/>
          </p:nvSpPr>
          <p:spPr bwMode="auto">
            <a:xfrm>
              <a:off x="2174" y="3066"/>
              <a:ext cx="14" cy="1"/>
            </a:xfrm>
            <a:custGeom>
              <a:avLst/>
              <a:gdLst/>
              <a:ahLst/>
              <a:cxnLst>
                <a:cxn ang="0">
                  <a:pos x="29" y="0"/>
                </a:cxn>
                <a:cxn ang="0">
                  <a:pos x="5" y="1"/>
                </a:cxn>
                <a:cxn ang="0">
                  <a:pos x="0" y="1"/>
                </a:cxn>
              </a:cxnLst>
              <a:rect l="0" t="0" r="r" b="b"/>
              <a:pathLst>
                <a:path w="29" h="1">
                  <a:moveTo>
                    <a:pt x="29" y="0"/>
                  </a:moveTo>
                  <a:lnTo>
                    <a:pt x="5" y="1"/>
                  </a:lnTo>
                  <a:lnTo>
                    <a:pt x="0" y="1"/>
                  </a:lnTo>
                </a:path>
              </a:pathLst>
            </a:custGeom>
            <a:noFill/>
            <a:ln w="0">
              <a:solidFill>
                <a:srgbClr val="000000"/>
              </a:solidFill>
              <a:prstDash val="solid"/>
              <a:round/>
              <a:headEnd/>
              <a:tailEnd/>
            </a:ln>
          </p:spPr>
          <p:txBody>
            <a:bodyPr/>
            <a:lstStyle/>
            <a:p>
              <a:endParaRPr lang="en-GB"/>
            </a:p>
          </p:txBody>
        </p:sp>
        <p:sp>
          <p:nvSpPr>
            <p:cNvPr id="814" name="Freeform 3494"/>
            <p:cNvSpPr>
              <a:spLocks/>
            </p:cNvSpPr>
            <p:nvPr/>
          </p:nvSpPr>
          <p:spPr bwMode="auto">
            <a:xfrm>
              <a:off x="2188" y="3064"/>
              <a:ext cx="423" cy="3"/>
            </a:xfrm>
            <a:custGeom>
              <a:avLst/>
              <a:gdLst/>
              <a:ahLst/>
              <a:cxnLst>
                <a:cxn ang="0">
                  <a:pos x="0" y="3"/>
                </a:cxn>
                <a:cxn ang="0">
                  <a:pos x="28" y="2"/>
                </a:cxn>
                <a:cxn ang="0">
                  <a:pos x="89" y="0"/>
                </a:cxn>
                <a:cxn ang="0">
                  <a:pos x="114" y="0"/>
                </a:cxn>
                <a:cxn ang="0">
                  <a:pos x="145" y="1"/>
                </a:cxn>
                <a:cxn ang="0">
                  <a:pos x="151" y="1"/>
                </a:cxn>
                <a:cxn ang="0">
                  <a:pos x="165" y="1"/>
                </a:cxn>
                <a:cxn ang="0">
                  <a:pos x="179" y="2"/>
                </a:cxn>
                <a:cxn ang="0">
                  <a:pos x="218" y="2"/>
                </a:cxn>
                <a:cxn ang="0">
                  <a:pos x="249" y="3"/>
                </a:cxn>
                <a:cxn ang="0">
                  <a:pos x="269" y="2"/>
                </a:cxn>
                <a:cxn ang="0">
                  <a:pos x="286" y="3"/>
                </a:cxn>
                <a:cxn ang="0">
                  <a:pos x="305" y="3"/>
                </a:cxn>
                <a:cxn ang="0">
                  <a:pos x="334" y="3"/>
                </a:cxn>
                <a:cxn ang="0">
                  <a:pos x="378" y="2"/>
                </a:cxn>
                <a:cxn ang="0">
                  <a:pos x="401" y="3"/>
                </a:cxn>
                <a:cxn ang="0">
                  <a:pos x="422" y="4"/>
                </a:cxn>
                <a:cxn ang="0">
                  <a:pos x="435" y="4"/>
                </a:cxn>
                <a:cxn ang="0">
                  <a:pos x="464" y="5"/>
                </a:cxn>
                <a:cxn ang="0">
                  <a:pos x="480" y="5"/>
                </a:cxn>
                <a:cxn ang="0">
                  <a:pos x="498" y="5"/>
                </a:cxn>
                <a:cxn ang="0">
                  <a:pos x="521" y="5"/>
                </a:cxn>
                <a:cxn ang="0">
                  <a:pos x="533" y="5"/>
                </a:cxn>
                <a:cxn ang="0">
                  <a:pos x="564" y="5"/>
                </a:cxn>
                <a:cxn ang="0">
                  <a:pos x="600" y="4"/>
                </a:cxn>
                <a:cxn ang="0">
                  <a:pos x="657" y="4"/>
                </a:cxn>
                <a:cxn ang="0">
                  <a:pos x="692" y="5"/>
                </a:cxn>
                <a:cxn ang="0">
                  <a:pos x="711" y="5"/>
                </a:cxn>
                <a:cxn ang="0">
                  <a:pos x="712" y="5"/>
                </a:cxn>
                <a:cxn ang="0">
                  <a:pos x="738" y="5"/>
                </a:cxn>
                <a:cxn ang="0">
                  <a:pos x="760" y="5"/>
                </a:cxn>
                <a:cxn ang="0">
                  <a:pos x="803" y="5"/>
                </a:cxn>
                <a:cxn ang="0">
                  <a:pos x="831" y="6"/>
                </a:cxn>
                <a:cxn ang="0">
                  <a:pos x="844" y="6"/>
                </a:cxn>
              </a:cxnLst>
              <a:rect l="0" t="0" r="r" b="b"/>
              <a:pathLst>
                <a:path w="844" h="6">
                  <a:moveTo>
                    <a:pt x="0" y="3"/>
                  </a:moveTo>
                  <a:lnTo>
                    <a:pt x="28" y="2"/>
                  </a:lnTo>
                  <a:lnTo>
                    <a:pt x="89" y="0"/>
                  </a:lnTo>
                  <a:lnTo>
                    <a:pt x="114" y="0"/>
                  </a:lnTo>
                  <a:lnTo>
                    <a:pt x="145" y="1"/>
                  </a:lnTo>
                  <a:lnTo>
                    <a:pt x="151" y="1"/>
                  </a:lnTo>
                  <a:lnTo>
                    <a:pt x="165" y="1"/>
                  </a:lnTo>
                  <a:lnTo>
                    <a:pt x="179" y="2"/>
                  </a:lnTo>
                  <a:lnTo>
                    <a:pt x="218" y="2"/>
                  </a:lnTo>
                  <a:lnTo>
                    <a:pt x="249" y="3"/>
                  </a:lnTo>
                  <a:lnTo>
                    <a:pt x="269" y="2"/>
                  </a:lnTo>
                  <a:lnTo>
                    <a:pt x="286" y="3"/>
                  </a:lnTo>
                  <a:lnTo>
                    <a:pt x="305" y="3"/>
                  </a:lnTo>
                  <a:lnTo>
                    <a:pt x="334" y="3"/>
                  </a:lnTo>
                  <a:lnTo>
                    <a:pt x="378" y="2"/>
                  </a:lnTo>
                  <a:lnTo>
                    <a:pt x="401" y="3"/>
                  </a:lnTo>
                  <a:lnTo>
                    <a:pt x="422" y="4"/>
                  </a:lnTo>
                  <a:lnTo>
                    <a:pt x="435" y="4"/>
                  </a:lnTo>
                  <a:lnTo>
                    <a:pt x="464" y="5"/>
                  </a:lnTo>
                  <a:lnTo>
                    <a:pt x="480" y="5"/>
                  </a:lnTo>
                  <a:lnTo>
                    <a:pt x="498" y="5"/>
                  </a:lnTo>
                  <a:lnTo>
                    <a:pt x="521" y="5"/>
                  </a:lnTo>
                  <a:lnTo>
                    <a:pt x="533" y="5"/>
                  </a:lnTo>
                  <a:lnTo>
                    <a:pt x="564" y="5"/>
                  </a:lnTo>
                  <a:lnTo>
                    <a:pt x="600" y="4"/>
                  </a:lnTo>
                  <a:lnTo>
                    <a:pt x="657" y="4"/>
                  </a:lnTo>
                  <a:lnTo>
                    <a:pt x="692" y="5"/>
                  </a:lnTo>
                  <a:lnTo>
                    <a:pt x="711" y="5"/>
                  </a:lnTo>
                  <a:lnTo>
                    <a:pt x="712" y="5"/>
                  </a:lnTo>
                  <a:lnTo>
                    <a:pt x="738" y="5"/>
                  </a:lnTo>
                  <a:lnTo>
                    <a:pt x="760" y="5"/>
                  </a:lnTo>
                  <a:lnTo>
                    <a:pt x="803" y="5"/>
                  </a:lnTo>
                  <a:lnTo>
                    <a:pt x="831" y="6"/>
                  </a:lnTo>
                  <a:lnTo>
                    <a:pt x="844" y="6"/>
                  </a:lnTo>
                </a:path>
              </a:pathLst>
            </a:custGeom>
            <a:noFill/>
            <a:ln w="0">
              <a:solidFill>
                <a:srgbClr val="000000"/>
              </a:solidFill>
              <a:prstDash val="solid"/>
              <a:round/>
              <a:headEnd/>
              <a:tailEnd/>
            </a:ln>
          </p:spPr>
          <p:txBody>
            <a:bodyPr/>
            <a:lstStyle/>
            <a:p>
              <a:endParaRPr lang="en-GB"/>
            </a:p>
          </p:txBody>
        </p:sp>
        <p:sp>
          <p:nvSpPr>
            <p:cNvPr id="815" name="Freeform 3495"/>
            <p:cNvSpPr>
              <a:spLocks/>
            </p:cNvSpPr>
            <p:nvPr/>
          </p:nvSpPr>
          <p:spPr bwMode="auto">
            <a:xfrm>
              <a:off x="2024" y="3068"/>
              <a:ext cx="163" cy="7"/>
            </a:xfrm>
            <a:custGeom>
              <a:avLst/>
              <a:gdLst/>
              <a:ahLst/>
              <a:cxnLst>
                <a:cxn ang="0">
                  <a:pos x="327" y="2"/>
                </a:cxn>
                <a:cxn ang="0">
                  <a:pos x="326" y="2"/>
                </a:cxn>
                <a:cxn ang="0">
                  <a:pos x="307" y="0"/>
                </a:cxn>
                <a:cxn ang="0">
                  <a:pos x="286" y="3"/>
                </a:cxn>
                <a:cxn ang="0">
                  <a:pos x="270" y="4"/>
                </a:cxn>
                <a:cxn ang="0">
                  <a:pos x="256" y="5"/>
                </a:cxn>
                <a:cxn ang="0">
                  <a:pos x="234" y="5"/>
                </a:cxn>
                <a:cxn ang="0">
                  <a:pos x="196" y="6"/>
                </a:cxn>
                <a:cxn ang="0">
                  <a:pos x="179" y="5"/>
                </a:cxn>
                <a:cxn ang="0">
                  <a:pos x="135" y="6"/>
                </a:cxn>
                <a:cxn ang="0">
                  <a:pos x="112" y="6"/>
                </a:cxn>
                <a:cxn ang="0">
                  <a:pos x="95" y="7"/>
                </a:cxn>
                <a:cxn ang="0">
                  <a:pos x="76" y="9"/>
                </a:cxn>
                <a:cxn ang="0">
                  <a:pos x="64" y="9"/>
                </a:cxn>
                <a:cxn ang="0">
                  <a:pos x="32" y="11"/>
                </a:cxn>
                <a:cxn ang="0">
                  <a:pos x="20" y="15"/>
                </a:cxn>
                <a:cxn ang="0">
                  <a:pos x="0" y="15"/>
                </a:cxn>
              </a:cxnLst>
              <a:rect l="0" t="0" r="r" b="b"/>
              <a:pathLst>
                <a:path w="327" h="15">
                  <a:moveTo>
                    <a:pt x="327" y="2"/>
                  </a:moveTo>
                  <a:lnTo>
                    <a:pt x="326" y="2"/>
                  </a:lnTo>
                  <a:lnTo>
                    <a:pt x="307" y="0"/>
                  </a:lnTo>
                  <a:lnTo>
                    <a:pt x="286" y="3"/>
                  </a:lnTo>
                  <a:lnTo>
                    <a:pt x="270" y="4"/>
                  </a:lnTo>
                  <a:lnTo>
                    <a:pt x="256" y="5"/>
                  </a:lnTo>
                  <a:lnTo>
                    <a:pt x="234" y="5"/>
                  </a:lnTo>
                  <a:lnTo>
                    <a:pt x="196" y="6"/>
                  </a:lnTo>
                  <a:lnTo>
                    <a:pt x="179" y="5"/>
                  </a:lnTo>
                  <a:lnTo>
                    <a:pt x="135" y="6"/>
                  </a:lnTo>
                  <a:lnTo>
                    <a:pt x="112" y="6"/>
                  </a:lnTo>
                  <a:lnTo>
                    <a:pt x="95" y="7"/>
                  </a:lnTo>
                  <a:lnTo>
                    <a:pt x="76" y="9"/>
                  </a:lnTo>
                  <a:lnTo>
                    <a:pt x="64" y="9"/>
                  </a:lnTo>
                  <a:lnTo>
                    <a:pt x="32" y="11"/>
                  </a:lnTo>
                  <a:lnTo>
                    <a:pt x="20" y="15"/>
                  </a:lnTo>
                  <a:lnTo>
                    <a:pt x="0" y="15"/>
                  </a:lnTo>
                </a:path>
              </a:pathLst>
            </a:custGeom>
            <a:noFill/>
            <a:ln w="0">
              <a:solidFill>
                <a:srgbClr val="000000"/>
              </a:solidFill>
              <a:prstDash val="solid"/>
              <a:round/>
              <a:headEnd/>
              <a:tailEnd/>
            </a:ln>
          </p:spPr>
          <p:txBody>
            <a:bodyPr/>
            <a:lstStyle/>
            <a:p>
              <a:endParaRPr lang="en-GB"/>
            </a:p>
          </p:txBody>
        </p:sp>
        <p:sp>
          <p:nvSpPr>
            <p:cNvPr id="816" name="Freeform 3496"/>
            <p:cNvSpPr>
              <a:spLocks/>
            </p:cNvSpPr>
            <p:nvPr/>
          </p:nvSpPr>
          <p:spPr bwMode="auto">
            <a:xfrm>
              <a:off x="2024" y="3074"/>
              <a:ext cx="161" cy="3"/>
            </a:xfrm>
            <a:custGeom>
              <a:avLst/>
              <a:gdLst/>
              <a:ahLst/>
              <a:cxnLst>
                <a:cxn ang="0">
                  <a:pos x="322" y="0"/>
                </a:cxn>
                <a:cxn ang="0">
                  <a:pos x="294" y="1"/>
                </a:cxn>
                <a:cxn ang="0">
                  <a:pos x="186" y="4"/>
                </a:cxn>
                <a:cxn ang="0">
                  <a:pos x="116" y="4"/>
                </a:cxn>
                <a:cxn ang="0">
                  <a:pos x="32" y="6"/>
                </a:cxn>
                <a:cxn ang="0">
                  <a:pos x="21" y="7"/>
                </a:cxn>
                <a:cxn ang="0">
                  <a:pos x="0" y="6"/>
                </a:cxn>
              </a:cxnLst>
              <a:rect l="0" t="0" r="r" b="b"/>
              <a:pathLst>
                <a:path w="322" h="7">
                  <a:moveTo>
                    <a:pt x="322" y="0"/>
                  </a:moveTo>
                  <a:lnTo>
                    <a:pt x="294" y="1"/>
                  </a:lnTo>
                  <a:lnTo>
                    <a:pt x="186" y="4"/>
                  </a:lnTo>
                  <a:lnTo>
                    <a:pt x="116" y="4"/>
                  </a:lnTo>
                  <a:lnTo>
                    <a:pt x="32" y="6"/>
                  </a:lnTo>
                  <a:lnTo>
                    <a:pt x="21" y="7"/>
                  </a:lnTo>
                  <a:lnTo>
                    <a:pt x="0" y="6"/>
                  </a:lnTo>
                </a:path>
              </a:pathLst>
            </a:custGeom>
            <a:noFill/>
            <a:ln w="0">
              <a:solidFill>
                <a:srgbClr val="000000"/>
              </a:solidFill>
              <a:prstDash val="solid"/>
              <a:round/>
              <a:headEnd/>
              <a:tailEnd/>
            </a:ln>
          </p:spPr>
          <p:txBody>
            <a:bodyPr/>
            <a:lstStyle/>
            <a:p>
              <a:endParaRPr lang="en-GB"/>
            </a:p>
          </p:txBody>
        </p:sp>
        <p:sp>
          <p:nvSpPr>
            <p:cNvPr id="817" name="Freeform 3497"/>
            <p:cNvSpPr>
              <a:spLocks/>
            </p:cNvSpPr>
            <p:nvPr/>
          </p:nvSpPr>
          <p:spPr bwMode="auto">
            <a:xfrm>
              <a:off x="2183" y="3073"/>
              <a:ext cx="416" cy="16"/>
            </a:xfrm>
            <a:custGeom>
              <a:avLst/>
              <a:gdLst/>
              <a:ahLst/>
              <a:cxnLst>
                <a:cxn ang="0">
                  <a:pos x="0" y="10"/>
                </a:cxn>
                <a:cxn ang="0">
                  <a:pos x="10" y="9"/>
                </a:cxn>
                <a:cxn ang="0">
                  <a:pos x="21" y="9"/>
                </a:cxn>
                <a:cxn ang="0">
                  <a:pos x="37" y="8"/>
                </a:cxn>
                <a:cxn ang="0">
                  <a:pos x="59" y="6"/>
                </a:cxn>
                <a:cxn ang="0">
                  <a:pos x="74" y="4"/>
                </a:cxn>
                <a:cxn ang="0">
                  <a:pos x="93" y="3"/>
                </a:cxn>
                <a:cxn ang="0">
                  <a:pos x="104" y="2"/>
                </a:cxn>
                <a:cxn ang="0">
                  <a:pos x="117" y="2"/>
                </a:cxn>
                <a:cxn ang="0">
                  <a:pos x="129" y="0"/>
                </a:cxn>
                <a:cxn ang="0">
                  <a:pos x="143" y="0"/>
                </a:cxn>
                <a:cxn ang="0">
                  <a:pos x="156" y="0"/>
                </a:cxn>
                <a:cxn ang="0">
                  <a:pos x="169" y="1"/>
                </a:cxn>
                <a:cxn ang="0">
                  <a:pos x="184" y="1"/>
                </a:cxn>
                <a:cxn ang="0">
                  <a:pos x="206" y="2"/>
                </a:cxn>
                <a:cxn ang="0">
                  <a:pos x="221" y="3"/>
                </a:cxn>
                <a:cxn ang="0">
                  <a:pos x="244" y="3"/>
                </a:cxn>
                <a:cxn ang="0">
                  <a:pos x="270" y="4"/>
                </a:cxn>
                <a:cxn ang="0">
                  <a:pos x="283" y="6"/>
                </a:cxn>
                <a:cxn ang="0">
                  <a:pos x="310" y="7"/>
                </a:cxn>
                <a:cxn ang="0">
                  <a:pos x="361" y="9"/>
                </a:cxn>
                <a:cxn ang="0">
                  <a:pos x="391" y="11"/>
                </a:cxn>
                <a:cxn ang="0">
                  <a:pos x="414" y="13"/>
                </a:cxn>
                <a:cxn ang="0">
                  <a:pos x="448" y="14"/>
                </a:cxn>
                <a:cxn ang="0">
                  <a:pos x="475" y="16"/>
                </a:cxn>
                <a:cxn ang="0">
                  <a:pos x="500" y="19"/>
                </a:cxn>
                <a:cxn ang="0">
                  <a:pos x="544" y="22"/>
                </a:cxn>
                <a:cxn ang="0">
                  <a:pos x="581" y="22"/>
                </a:cxn>
                <a:cxn ang="0">
                  <a:pos x="637" y="25"/>
                </a:cxn>
                <a:cxn ang="0">
                  <a:pos x="668" y="26"/>
                </a:cxn>
                <a:cxn ang="0">
                  <a:pos x="699" y="28"/>
                </a:cxn>
                <a:cxn ang="0">
                  <a:pos x="732" y="29"/>
                </a:cxn>
                <a:cxn ang="0">
                  <a:pos x="745" y="29"/>
                </a:cxn>
                <a:cxn ang="0">
                  <a:pos x="778" y="29"/>
                </a:cxn>
                <a:cxn ang="0">
                  <a:pos x="799" y="30"/>
                </a:cxn>
                <a:cxn ang="0">
                  <a:pos x="833" y="33"/>
                </a:cxn>
              </a:cxnLst>
              <a:rect l="0" t="0" r="r" b="b"/>
              <a:pathLst>
                <a:path w="833" h="33">
                  <a:moveTo>
                    <a:pt x="0" y="10"/>
                  </a:moveTo>
                  <a:lnTo>
                    <a:pt x="10" y="9"/>
                  </a:lnTo>
                  <a:lnTo>
                    <a:pt x="21" y="9"/>
                  </a:lnTo>
                  <a:lnTo>
                    <a:pt x="37" y="8"/>
                  </a:lnTo>
                  <a:lnTo>
                    <a:pt x="59" y="6"/>
                  </a:lnTo>
                  <a:lnTo>
                    <a:pt x="74" y="4"/>
                  </a:lnTo>
                  <a:lnTo>
                    <a:pt x="93" y="3"/>
                  </a:lnTo>
                  <a:lnTo>
                    <a:pt x="104" y="2"/>
                  </a:lnTo>
                  <a:lnTo>
                    <a:pt x="117" y="2"/>
                  </a:lnTo>
                  <a:lnTo>
                    <a:pt x="129" y="0"/>
                  </a:lnTo>
                  <a:lnTo>
                    <a:pt x="143" y="0"/>
                  </a:lnTo>
                  <a:lnTo>
                    <a:pt x="156" y="0"/>
                  </a:lnTo>
                  <a:lnTo>
                    <a:pt x="169" y="1"/>
                  </a:lnTo>
                  <a:lnTo>
                    <a:pt x="184" y="1"/>
                  </a:lnTo>
                  <a:lnTo>
                    <a:pt x="206" y="2"/>
                  </a:lnTo>
                  <a:lnTo>
                    <a:pt x="221" y="3"/>
                  </a:lnTo>
                  <a:lnTo>
                    <a:pt x="244" y="3"/>
                  </a:lnTo>
                  <a:lnTo>
                    <a:pt x="270" y="4"/>
                  </a:lnTo>
                  <a:lnTo>
                    <a:pt x="283" y="6"/>
                  </a:lnTo>
                  <a:lnTo>
                    <a:pt x="310" y="7"/>
                  </a:lnTo>
                  <a:lnTo>
                    <a:pt x="361" y="9"/>
                  </a:lnTo>
                  <a:lnTo>
                    <a:pt x="391" y="11"/>
                  </a:lnTo>
                  <a:lnTo>
                    <a:pt x="414" y="13"/>
                  </a:lnTo>
                  <a:lnTo>
                    <a:pt x="448" y="14"/>
                  </a:lnTo>
                  <a:lnTo>
                    <a:pt x="475" y="16"/>
                  </a:lnTo>
                  <a:lnTo>
                    <a:pt x="500" y="19"/>
                  </a:lnTo>
                  <a:lnTo>
                    <a:pt x="544" y="22"/>
                  </a:lnTo>
                  <a:lnTo>
                    <a:pt x="581" y="22"/>
                  </a:lnTo>
                  <a:lnTo>
                    <a:pt x="637" y="25"/>
                  </a:lnTo>
                  <a:lnTo>
                    <a:pt x="668" y="26"/>
                  </a:lnTo>
                  <a:lnTo>
                    <a:pt x="699" y="28"/>
                  </a:lnTo>
                  <a:lnTo>
                    <a:pt x="732" y="29"/>
                  </a:lnTo>
                  <a:lnTo>
                    <a:pt x="745" y="29"/>
                  </a:lnTo>
                  <a:lnTo>
                    <a:pt x="778" y="29"/>
                  </a:lnTo>
                  <a:lnTo>
                    <a:pt x="799" y="30"/>
                  </a:lnTo>
                  <a:lnTo>
                    <a:pt x="833" y="33"/>
                  </a:lnTo>
                </a:path>
              </a:pathLst>
            </a:custGeom>
            <a:noFill/>
            <a:ln w="0">
              <a:solidFill>
                <a:srgbClr val="000000"/>
              </a:solidFill>
              <a:prstDash val="solid"/>
              <a:round/>
              <a:headEnd/>
              <a:tailEnd/>
            </a:ln>
          </p:spPr>
          <p:txBody>
            <a:bodyPr/>
            <a:lstStyle/>
            <a:p>
              <a:endParaRPr lang="en-GB"/>
            </a:p>
          </p:txBody>
        </p:sp>
        <p:sp>
          <p:nvSpPr>
            <p:cNvPr id="818" name="Freeform 3498"/>
            <p:cNvSpPr>
              <a:spLocks/>
            </p:cNvSpPr>
            <p:nvPr/>
          </p:nvSpPr>
          <p:spPr bwMode="auto">
            <a:xfrm>
              <a:off x="2023" y="3082"/>
              <a:ext cx="156" cy="4"/>
            </a:xfrm>
            <a:custGeom>
              <a:avLst/>
              <a:gdLst/>
              <a:ahLst/>
              <a:cxnLst>
                <a:cxn ang="0">
                  <a:pos x="314" y="4"/>
                </a:cxn>
                <a:cxn ang="0">
                  <a:pos x="314" y="4"/>
                </a:cxn>
                <a:cxn ang="0">
                  <a:pos x="311" y="4"/>
                </a:cxn>
                <a:cxn ang="0">
                  <a:pos x="295" y="6"/>
                </a:cxn>
                <a:cxn ang="0">
                  <a:pos x="281" y="6"/>
                </a:cxn>
                <a:cxn ang="0">
                  <a:pos x="263" y="6"/>
                </a:cxn>
                <a:cxn ang="0">
                  <a:pos x="246" y="6"/>
                </a:cxn>
                <a:cxn ang="0">
                  <a:pos x="234" y="6"/>
                </a:cxn>
                <a:cxn ang="0">
                  <a:pos x="225" y="5"/>
                </a:cxn>
                <a:cxn ang="0">
                  <a:pos x="199" y="5"/>
                </a:cxn>
                <a:cxn ang="0">
                  <a:pos x="187" y="7"/>
                </a:cxn>
                <a:cxn ang="0">
                  <a:pos x="147" y="7"/>
                </a:cxn>
                <a:cxn ang="0">
                  <a:pos x="128" y="7"/>
                </a:cxn>
                <a:cxn ang="0">
                  <a:pos x="118" y="7"/>
                </a:cxn>
                <a:cxn ang="0">
                  <a:pos x="95" y="7"/>
                </a:cxn>
                <a:cxn ang="0">
                  <a:pos x="59" y="7"/>
                </a:cxn>
                <a:cxn ang="0">
                  <a:pos x="36" y="8"/>
                </a:cxn>
                <a:cxn ang="0">
                  <a:pos x="19" y="2"/>
                </a:cxn>
                <a:cxn ang="0">
                  <a:pos x="0" y="0"/>
                </a:cxn>
              </a:cxnLst>
              <a:rect l="0" t="0" r="r" b="b"/>
              <a:pathLst>
                <a:path w="314" h="8">
                  <a:moveTo>
                    <a:pt x="314" y="4"/>
                  </a:moveTo>
                  <a:lnTo>
                    <a:pt x="314" y="4"/>
                  </a:lnTo>
                  <a:lnTo>
                    <a:pt x="311" y="4"/>
                  </a:lnTo>
                  <a:lnTo>
                    <a:pt x="295" y="6"/>
                  </a:lnTo>
                  <a:lnTo>
                    <a:pt x="281" y="6"/>
                  </a:lnTo>
                  <a:lnTo>
                    <a:pt x="263" y="6"/>
                  </a:lnTo>
                  <a:lnTo>
                    <a:pt x="246" y="6"/>
                  </a:lnTo>
                  <a:lnTo>
                    <a:pt x="234" y="6"/>
                  </a:lnTo>
                  <a:lnTo>
                    <a:pt x="225" y="5"/>
                  </a:lnTo>
                  <a:lnTo>
                    <a:pt x="199" y="5"/>
                  </a:lnTo>
                  <a:lnTo>
                    <a:pt x="187" y="7"/>
                  </a:lnTo>
                  <a:lnTo>
                    <a:pt x="147" y="7"/>
                  </a:lnTo>
                  <a:lnTo>
                    <a:pt x="128" y="7"/>
                  </a:lnTo>
                  <a:lnTo>
                    <a:pt x="118" y="7"/>
                  </a:lnTo>
                  <a:lnTo>
                    <a:pt x="95" y="7"/>
                  </a:lnTo>
                  <a:lnTo>
                    <a:pt x="59" y="7"/>
                  </a:lnTo>
                  <a:lnTo>
                    <a:pt x="36" y="8"/>
                  </a:lnTo>
                  <a:lnTo>
                    <a:pt x="19" y="2"/>
                  </a:lnTo>
                  <a:lnTo>
                    <a:pt x="0" y="0"/>
                  </a:lnTo>
                </a:path>
              </a:pathLst>
            </a:custGeom>
            <a:noFill/>
            <a:ln w="0">
              <a:solidFill>
                <a:srgbClr val="000000"/>
              </a:solidFill>
              <a:prstDash val="solid"/>
              <a:round/>
              <a:headEnd/>
              <a:tailEnd/>
            </a:ln>
          </p:spPr>
          <p:txBody>
            <a:bodyPr/>
            <a:lstStyle/>
            <a:p>
              <a:endParaRPr lang="en-GB"/>
            </a:p>
          </p:txBody>
        </p:sp>
        <p:sp>
          <p:nvSpPr>
            <p:cNvPr id="819" name="Freeform 3499"/>
            <p:cNvSpPr>
              <a:spLocks/>
            </p:cNvSpPr>
            <p:nvPr/>
          </p:nvSpPr>
          <p:spPr bwMode="auto">
            <a:xfrm>
              <a:off x="2039" y="3096"/>
              <a:ext cx="134" cy="1"/>
            </a:xfrm>
            <a:custGeom>
              <a:avLst/>
              <a:gdLst/>
              <a:ahLst/>
              <a:cxnLst>
                <a:cxn ang="0">
                  <a:pos x="267" y="2"/>
                </a:cxn>
                <a:cxn ang="0">
                  <a:pos x="264" y="2"/>
                </a:cxn>
                <a:cxn ang="0">
                  <a:pos x="256" y="1"/>
                </a:cxn>
                <a:cxn ang="0">
                  <a:pos x="247" y="1"/>
                </a:cxn>
                <a:cxn ang="0">
                  <a:pos x="233" y="2"/>
                </a:cxn>
                <a:cxn ang="0">
                  <a:pos x="220" y="2"/>
                </a:cxn>
                <a:cxn ang="0">
                  <a:pos x="208" y="1"/>
                </a:cxn>
                <a:cxn ang="0">
                  <a:pos x="191" y="1"/>
                </a:cxn>
                <a:cxn ang="0">
                  <a:pos x="172" y="0"/>
                </a:cxn>
                <a:cxn ang="0">
                  <a:pos x="160" y="1"/>
                </a:cxn>
                <a:cxn ang="0">
                  <a:pos x="147" y="1"/>
                </a:cxn>
                <a:cxn ang="0">
                  <a:pos x="122" y="1"/>
                </a:cxn>
                <a:cxn ang="0">
                  <a:pos x="101" y="0"/>
                </a:cxn>
                <a:cxn ang="0">
                  <a:pos x="90" y="1"/>
                </a:cxn>
                <a:cxn ang="0">
                  <a:pos x="80" y="1"/>
                </a:cxn>
                <a:cxn ang="0">
                  <a:pos x="63" y="0"/>
                </a:cxn>
                <a:cxn ang="0">
                  <a:pos x="48" y="1"/>
                </a:cxn>
                <a:cxn ang="0">
                  <a:pos x="36" y="1"/>
                </a:cxn>
                <a:cxn ang="0">
                  <a:pos x="21" y="2"/>
                </a:cxn>
                <a:cxn ang="0">
                  <a:pos x="7" y="1"/>
                </a:cxn>
                <a:cxn ang="0">
                  <a:pos x="0" y="0"/>
                </a:cxn>
              </a:cxnLst>
              <a:rect l="0" t="0" r="r" b="b"/>
              <a:pathLst>
                <a:path w="267" h="2">
                  <a:moveTo>
                    <a:pt x="267" y="2"/>
                  </a:moveTo>
                  <a:lnTo>
                    <a:pt x="264" y="2"/>
                  </a:lnTo>
                  <a:lnTo>
                    <a:pt x="256" y="1"/>
                  </a:lnTo>
                  <a:lnTo>
                    <a:pt x="247" y="1"/>
                  </a:lnTo>
                  <a:lnTo>
                    <a:pt x="233" y="2"/>
                  </a:lnTo>
                  <a:lnTo>
                    <a:pt x="220" y="2"/>
                  </a:lnTo>
                  <a:lnTo>
                    <a:pt x="208" y="1"/>
                  </a:lnTo>
                  <a:lnTo>
                    <a:pt x="191" y="1"/>
                  </a:lnTo>
                  <a:lnTo>
                    <a:pt x="172" y="0"/>
                  </a:lnTo>
                  <a:lnTo>
                    <a:pt x="160" y="1"/>
                  </a:lnTo>
                  <a:lnTo>
                    <a:pt x="147" y="1"/>
                  </a:lnTo>
                  <a:lnTo>
                    <a:pt x="122" y="1"/>
                  </a:lnTo>
                  <a:lnTo>
                    <a:pt x="101" y="0"/>
                  </a:lnTo>
                  <a:lnTo>
                    <a:pt x="90" y="1"/>
                  </a:lnTo>
                  <a:lnTo>
                    <a:pt x="80" y="1"/>
                  </a:lnTo>
                  <a:lnTo>
                    <a:pt x="63" y="0"/>
                  </a:lnTo>
                  <a:lnTo>
                    <a:pt x="48" y="1"/>
                  </a:lnTo>
                  <a:lnTo>
                    <a:pt x="36" y="1"/>
                  </a:lnTo>
                  <a:lnTo>
                    <a:pt x="21" y="2"/>
                  </a:lnTo>
                  <a:lnTo>
                    <a:pt x="7" y="1"/>
                  </a:lnTo>
                  <a:lnTo>
                    <a:pt x="0" y="0"/>
                  </a:lnTo>
                </a:path>
              </a:pathLst>
            </a:custGeom>
            <a:noFill/>
            <a:ln w="0">
              <a:solidFill>
                <a:srgbClr val="000000"/>
              </a:solidFill>
              <a:prstDash val="solid"/>
              <a:round/>
              <a:headEnd/>
              <a:tailEnd/>
            </a:ln>
          </p:spPr>
          <p:txBody>
            <a:bodyPr/>
            <a:lstStyle/>
            <a:p>
              <a:endParaRPr lang="en-GB"/>
            </a:p>
          </p:txBody>
        </p:sp>
        <p:sp>
          <p:nvSpPr>
            <p:cNvPr id="820" name="Freeform 3500"/>
            <p:cNvSpPr>
              <a:spLocks/>
            </p:cNvSpPr>
            <p:nvPr/>
          </p:nvSpPr>
          <p:spPr bwMode="auto">
            <a:xfrm>
              <a:off x="2020" y="3097"/>
              <a:ext cx="152" cy="2"/>
            </a:xfrm>
            <a:custGeom>
              <a:avLst/>
              <a:gdLst/>
              <a:ahLst/>
              <a:cxnLst>
                <a:cxn ang="0">
                  <a:pos x="303" y="3"/>
                </a:cxn>
                <a:cxn ang="0">
                  <a:pos x="295" y="2"/>
                </a:cxn>
                <a:cxn ang="0">
                  <a:pos x="286" y="2"/>
                </a:cxn>
                <a:cxn ang="0">
                  <a:pos x="272" y="3"/>
                </a:cxn>
                <a:cxn ang="0">
                  <a:pos x="259" y="3"/>
                </a:cxn>
                <a:cxn ang="0">
                  <a:pos x="247" y="2"/>
                </a:cxn>
                <a:cxn ang="0">
                  <a:pos x="230" y="2"/>
                </a:cxn>
                <a:cxn ang="0">
                  <a:pos x="211" y="0"/>
                </a:cxn>
                <a:cxn ang="0">
                  <a:pos x="199" y="2"/>
                </a:cxn>
                <a:cxn ang="0">
                  <a:pos x="186" y="2"/>
                </a:cxn>
                <a:cxn ang="0">
                  <a:pos x="161" y="2"/>
                </a:cxn>
                <a:cxn ang="0">
                  <a:pos x="140" y="1"/>
                </a:cxn>
                <a:cxn ang="0">
                  <a:pos x="129" y="2"/>
                </a:cxn>
                <a:cxn ang="0">
                  <a:pos x="119" y="1"/>
                </a:cxn>
                <a:cxn ang="0">
                  <a:pos x="102" y="1"/>
                </a:cxn>
                <a:cxn ang="0">
                  <a:pos x="87" y="2"/>
                </a:cxn>
                <a:cxn ang="0">
                  <a:pos x="75" y="2"/>
                </a:cxn>
                <a:cxn ang="0">
                  <a:pos x="60" y="3"/>
                </a:cxn>
                <a:cxn ang="0">
                  <a:pos x="46" y="1"/>
                </a:cxn>
                <a:cxn ang="0">
                  <a:pos x="39" y="1"/>
                </a:cxn>
                <a:cxn ang="0">
                  <a:pos x="30" y="1"/>
                </a:cxn>
                <a:cxn ang="0">
                  <a:pos x="0" y="0"/>
                </a:cxn>
              </a:cxnLst>
              <a:rect l="0" t="0" r="r" b="b"/>
              <a:pathLst>
                <a:path w="303" h="3">
                  <a:moveTo>
                    <a:pt x="303" y="3"/>
                  </a:moveTo>
                  <a:lnTo>
                    <a:pt x="295" y="2"/>
                  </a:lnTo>
                  <a:lnTo>
                    <a:pt x="286" y="2"/>
                  </a:lnTo>
                  <a:lnTo>
                    <a:pt x="272" y="3"/>
                  </a:lnTo>
                  <a:lnTo>
                    <a:pt x="259" y="3"/>
                  </a:lnTo>
                  <a:lnTo>
                    <a:pt x="247" y="2"/>
                  </a:lnTo>
                  <a:lnTo>
                    <a:pt x="230" y="2"/>
                  </a:lnTo>
                  <a:lnTo>
                    <a:pt x="211" y="0"/>
                  </a:lnTo>
                  <a:lnTo>
                    <a:pt x="199" y="2"/>
                  </a:lnTo>
                  <a:lnTo>
                    <a:pt x="186" y="2"/>
                  </a:lnTo>
                  <a:lnTo>
                    <a:pt x="161" y="2"/>
                  </a:lnTo>
                  <a:lnTo>
                    <a:pt x="140" y="1"/>
                  </a:lnTo>
                  <a:lnTo>
                    <a:pt x="129" y="2"/>
                  </a:lnTo>
                  <a:lnTo>
                    <a:pt x="119" y="1"/>
                  </a:lnTo>
                  <a:lnTo>
                    <a:pt x="102" y="1"/>
                  </a:lnTo>
                  <a:lnTo>
                    <a:pt x="87" y="2"/>
                  </a:lnTo>
                  <a:lnTo>
                    <a:pt x="75" y="2"/>
                  </a:lnTo>
                  <a:lnTo>
                    <a:pt x="60" y="3"/>
                  </a:lnTo>
                  <a:lnTo>
                    <a:pt x="46" y="1"/>
                  </a:lnTo>
                  <a:lnTo>
                    <a:pt x="39" y="1"/>
                  </a:lnTo>
                  <a:lnTo>
                    <a:pt x="30" y="1"/>
                  </a:lnTo>
                  <a:lnTo>
                    <a:pt x="0" y="0"/>
                  </a:lnTo>
                </a:path>
              </a:pathLst>
            </a:custGeom>
            <a:noFill/>
            <a:ln w="0">
              <a:solidFill>
                <a:srgbClr val="000000"/>
              </a:solidFill>
              <a:prstDash val="solid"/>
              <a:round/>
              <a:headEnd/>
              <a:tailEnd/>
            </a:ln>
          </p:spPr>
          <p:txBody>
            <a:bodyPr/>
            <a:lstStyle/>
            <a:p>
              <a:endParaRPr lang="en-GB"/>
            </a:p>
          </p:txBody>
        </p:sp>
        <p:sp>
          <p:nvSpPr>
            <p:cNvPr id="821" name="Freeform 3501"/>
            <p:cNvSpPr>
              <a:spLocks/>
            </p:cNvSpPr>
            <p:nvPr/>
          </p:nvSpPr>
          <p:spPr bwMode="auto">
            <a:xfrm>
              <a:off x="2162" y="3114"/>
              <a:ext cx="418" cy="9"/>
            </a:xfrm>
            <a:custGeom>
              <a:avLst/>
              <a:gdLst/>
              <a:ahLst/>
              <a:cxnLst>
                <a:cxn ang="0">
                  <a:pos x="0" y="8"/>
                </a:cxn>
                <a:cxn ang="0">
                  <a:pos x="1" y="8"/>
                </a:cxn>
                <a:cxn ang="0">
                  <a:pos x="15" y="7"/>
                </a:cxn>
                <a:cxn ang="0">
                  <a:pos x="28" y="7"/>
                </a:cxn>
                <a:cxn ang="0">
                  <a:pos x="39" y="6"/>
                </a:cxn>
                <a:cxn ang="0">
                  <a:pos x="43" y="6"/>
                </a:cxn>
                <a:cxn ang="0">
                  <a:pos x="50" y="6"/>
                </a:cxn>
                <a:cxn ang="0">
                  <a:pos x="61" y="6"/>
                </a:cxn>
                <a:cxn ang="0">
                  <a:pos x="70" y="6"/>
                </a:cxn>
                <a:cxn ang="0">
                  <a:pos x="82" y="5"/>
                </a:cxn>
                <a:cxn ang="0">
                  <a:pos x="95" y="5"/>
                </a:cxn>
                <a:cxn ang="0">
                  <a:pos x="112" y="4"/>
                </a:cxn>
                <a:cxn ang="0">
                  <a:pos x="126" y="3"/>
                </a:cxn>
                <a:cxn ang="0">
                  <a:pos x="146" y="0"/>
                </a:cxn>
                <a:cxn ang="0">
                  <a:pos x="159" y="0"/>
                </a:cxn>
                <a:cxn ang="0">
                  <a:pos x="199" y="3"/>
                </a:cxn>
                <a:cxn ang="0">
                  <a:pos x="220" y="4"/>
                </a:cxn>
                <a:cxn ang="0">
                  <a:pos x="235" y="6"/>
                </a:cxn>
                <a:cxn ang="0">
                  <a:pos x="253" y="6"/>
                </a:cxn>
                <a:cxn ang="0">
                  <a:pos x="270" y="6"/>
                </a:cxn>
                <a:cxn ang="0">
                  <a:pos x="282" y="6"/>
                </a:cxn>
                <a:cxn ang="0">
                  <a:pos x="314" y="7"/>
                </a:cxn>
                <a:cxn ang="0">
                  <a:pos x="336" y="8"/>
                </a:cxn>
                <a:cxn ang="0">
                  <a:pos x="358" y="7"/>
                </a:cxn>
                <a:cxn ang="0">
                  <a:pos x="374" y="8"/>
                </a:cxn>
                <a:cxn ang="0">
                  <a:pos x="402" y="8"/>
                </a:cxn>
                <a:cxn ang="0">
                  <a:pos x="431" y="9"/>
                </a:cxn>
                <a:cxn ang="0">
                  <a:pos x="473" y="8"/>
                </a:cxn>
                <a:cxn ang="0">
                  <a:pos x="496" y="8"/>
                </a:cxn>
                <a:cxn ang="0">
                  <a:pos x="519" y="9"/>
                </a:cxn>
                <a:cxn ang="0">
                  <a:pos x="558" y="11"/>
                </a:cxn>
                <a:cxn ang="0">
                  <a:pos x="581" y="11"/>
                </a:cxn>
                <a:cxn ang="0">
                  <a:pos x="594" y="12"/>
                </a:cxn>
                <a:cxn ang="0">
                  <a:pos x="620" y="12"/>
                </a:cxn>
                <a:cxn ang="0">
                  <a:pos x="647" y="13"/>
                </a:cxn>
                <a:cxn ang="0">
                  <a:pos x="676" y="16"/>
                </a:cxn>
                <a:cxn ang="0">
                  <a:pos x="708" y="17"/>
                </a:cxn>
                <a:cxn ang="0">
                  <a:pos x="736" y="20"/>
                </a:cxn>
                <a:cxn ang="0">
                  <a:pos x="761" y="19"/>
                </a:cxn>
                <a:cxn ang="0">
                  <a:pos x="789" y="19"/>
                </a:cxn>
                <a:cxn ang="0">
                  <a:pos x="814" y="20"/>
                </a:cxn>
                <a:cxn ang="0">
                  <a:pos x="824" y="19"/>
                </a:cxn>
                <a:cxn ang="0">
                  <a:pos x="835" y="18"/>
                </a:cxn>
              </a:cxnLst>
              <a:rect l="0" t="0" r="r" b="b"/>
              <a:pathLst>
                <a:path w="835" h="20">
                  <a:moveTo>
                    <a:pt x="0" y="8"/>
                  </a:moveTo>
                  <a:lnTo>
                    <a:pt x="1" y="8"/>
                  </a:lnTo>
                  <a:lnTo>
                    <a:pt x="15" y="7"/>
                  </a:lnTo>
                  <a:lnTo>
                    <a:pt x="28" y="7"/>
                  </a:lnTo>
                  <a:lnTo>
                    <a:pt x="39" y="6"/>
                  </a:lnTo>
                  <a:lnTo>
                    <a:pt x="43" y="6"/>
                  </a:lnTo>
                  <a:lnTo>
                    <a:pt x="50" y="6"/>
                  </a:lnTo>
                  <a:lnTo>
                    <a:pt x="61" y="6"/>
                  </a:lnTo>
                  <a:lnTo>
                    <a:pt x="70" y="6"/>
                  </a:lnTo>
                  <a:lnTo>
                    <a:pt x="82" y="5"/>
                  </a:lnTo>
                  <a:lnTo>
                    <a:pt x="95" y="5"/>
                  </a:lnTo>
                  <a:lnTo>
                    <a:pt x="112" y="4"/>
                  </a:lnTo>
                  <a:lnTo>
                    <a:pt x="126" y="3"/>
                  </a:lnTo>
                  <a:lnTo>
                    <a:pt x="146" y="0"/>
                  </a:lnTo>
                  <a:lnTo>
                    <a:pt x="159" y="0"/>
                  </a:lnTo>
                  <a:lnTo>
                    <a:pt x="199" y="3"/>
                  </a:lnTo>
                  <a:lnTo>
                    <a:pt x="220" y="4"/>
                  </a:lnTo>
                  <a:lnTo>
                    <a:pt x="235" y="6"/>
                  </a:lnTo>
                  <a:lnTo>
                    <a:pt x="253" y="6"/>
                  </a:lnTo>
                  <a:lnTo>
                    <a:pt x="270" y="6"/>
                  </a:lnTo>
                  <a:lnTo>
                    <a:pt x="282" y="6"/>
                  </a:lnTo>
                  <a:lnTo>
                    <a:pt x="314" y="7"/>
                  </a:lnTo>
                  <a:lnTo>
                    <a:pt x="336" y="8"/>
                  </a:lnTo>
                  <a:lnTo>
                    <a:pt x="358" y="7"/>
                  </a:lnTo>
                  <a:lnTo>
                    <a:pt x="374" y="8"/>
                  </a:lnTo>
                  <a:lnTo>
                    <a:pt x="402" y="8"/>
                  </a:lnTo>
                  <a:lnTo>
                    <a:pt x="431" y="9"/>
                  </a:lnTo>
                  <a:lnTo>
                    <a:pt x="473" y="8"/>
                  </a:lnTo>
                  <a:lnTo>
                    <a:pt x="496" y="8"/>
                  </a:lnTo>
                  <a:lnTo>
                    <a:pt x="519" y="9"/>
                  </a:lnTo>
                  <a:lnTo>
                    <a:pt x="558" y="11"/>
                  </a:lnTo>
                  <a:lnTo>
                    <a:pt x="581" y="11"/>
                  </a:lnTo>
                  <a:lnTo>
                    <a:pt x="594" y="12"/>
                  </a:lnTo>
                  <a:lnTo>
                    <a:pt x="620" y="12"/>
                  </a:lnTo>
                  <a:lnTo>
                    <a:pt x="647" y="13"/>
                  </a:lnTo>
                  <a:lnTo>
                    <a:pt x="676" y="16"/>
                  </a:lnTo>
                  <a:lnTo>
                    <a:pt x="708" y="17"/>
                  </a:lnTo>
                  <a:lnTo>
                    <a:pt x="736" y="20"/>
                  </a:lnTo>
                  <a:lnTo>
                    <a:pt x="761" y="19"/>
                  </a:lnTo>
                  <a:lnTo>
                    <a:pt x="789" y="19"/>
                  </a:lnTo>
                  <a:lnTo>
                    <a:pt x="814" y="20"/>
                  </a:lnTo>
                  <a:lnTo>
                    <a:pt x="824" y="19"/>
                  </a:lnTo>
                  <a:lnTo>
                    <a:pt x="835" y="18"/>
                  </a:lnTo>
                </a:path>
              </a:pathLst>
            </a:custGeom>
            <a:noFill/>
            <a:ln w="0">
              <a:solidFill>
                <a:srgbClr val="000000"/>
              </a:solidFill>
              <a:prstDash val="solid"/>
              <a:round/>
              <a:headEnd/>
              <a:tailEnd/>
            </a:ln>
          </p:spPr>
          <p:txBody>
            <a:bodyPr/>
            <a:lstStyle/>
            <a:p>
              <a:endParaRPr lang="en-GB"/>
            </a:p>
          </p:txBody>
        </p:sp>
        <p:sp>
          <p:nvSpPr>
            <p:cNvPr id="822" name="Freeform 3502"/>
            <p:cNvSpPr>
              <a:spLocks/>
            </p:cNvSpPr>
            <p:nvPr/>
          </p:nvSpPr>
          <p:spPr bwMode="auto">
            <a:xfrm>
              <a:off x="2017" y="3114"/>
              <a:ext cx="145" cy="6"/>
            </a:xfrm>
            <a:custGeom>
              <a:avLst/>
              <a:gdLst/>
              <a:ahLst/>
              <a:cxnLst>
                <a:cxn ang="0">
                  <a:pos x="291" y="10"/>
                </a:cxn>
                <a:cxn ang="0">
                  <a:pos x="266" y="10"/>
                </a:cxn>
                <a:cxn ang="0">
                  <a:pos x="252" y="9"/>
                </a:cxn>
                <a:cxn ang="0">
                  <a:pos x="242" y="9"/>
                </a:cxn>
                <a:cxn ang="0">
                  <a:pos x="228" y="11"/>
                </a:cxn>
                <a:cxn ang="0">
                  <a:pos x="211" y="9"/>
                </a:cxn>
                <a:cxn ang="0">
                  <a:pos x="199" y="8"/>
                </a:cxn>
                <a:cxn ang="0">
                  <a:pos x="169" y="9"/>
                </a:cxn>
                <a:cxn ang="0">
                  <a:pos x="158" y="8"/>
                </a:cxn>
                <a:cxn ang="0">
                  <a:pos x="142" y="7"/>
                </a:cxn>
                <a:cxn ang="0">
                  <a:pos x="130" y="6"/>
                </a:cxn>
                <a:cxn ang="0">
                  <a:pos x="116" y="7"/>
                </a:cxn>
                <a:cxn ang="0">
                  <a:pos x="101" y="5"/>
                </a:cxn>
                <a:cxn ang="0">
                  <a:pos x="82" y="4"/>
                </a:cxn>
                <a:cxn ang="0">
                  <a:pos x="60" y="3"/>
                </a:cxn>
                <a:cxn ang="0">
                  <a:pos x="52" y="1"/>
                </a:cxn>
                <a:cxn ang="0">
                  <a:pos x="44" y="0"/>
                </a:cxn>
                <a:cxn ang="0">
                  <a:pos x="33" y="1"/>
                </a:cxn>
                <a:cxn ang="0">
                  <a:pos x="14" y="3"/>
                </a:cxn>
                <a:cxn ang="0">
                  <a:pos x="0" y="4"/>
                </a:cxn>
              </a:cxnLst>
              <a:rect l="0" t="0" r="r" b="b"/>
              <a:pathLst>
                <a:path w="291" h="11">
                  <a:moveTo>
                    <a:pt x="291" y="10"/>
                  </a:moveTo>
                  <a:lnTo>
                    <a:pt x="266" y="10"/>
                  </a:lnTo>
                  <a:lnTo>
                    <a:pt x="252" y="9"/>
                  </a:lnTo>
                  <a:lnTo>
                    <a:pt x="242" y="9"/>
                  </a:lnTo>
                  <a:lnTo>
                    <a:pt x="228" y="11"/>
                  </a:lnTo>
                  <a:lnTo>
                    <a:pt x="211" y="9"/>
                  </a:lnTo>
                  <a:lnTo>
                    <a:pt x="199" y="8"/>
                  </a:lnTo>
                  <a:lnTo>
                    <a:pt x="169" y="9"/>
                  </a:lnTo>
                  <a:lnTo>
                    <a:pt x="158" y="8"/>
                  </a:lnTo>
                  <a:lnTo>
                    <a:pt x="142" y="7"/>
                  </a:lnTo>
                  <a:lnTo>
                    <a:pt x="130" y="6"/>
                  </a:lnTo>
                  <a:lnTo>
                    <a:pt x="116" y="7"/>
                  </a:lnTo>
                  <a:lnTo>
                    <a:pt x="101" y="5"/>
                  </a:lnTo>
                  <a:lnTo>
                    <a:pt x="82" y="4"/>
                  </a:lnTo>
                  <a:lnTo>
                    <a:pt x="60" y="3"/>
                  </a:lnTo>
                  <a:lnTo>
                    <a:pt x="52" y="1"/>
                  </a:lnTo>
                  <a:lnTo>
                    <a:pt x="44" y="0"/>
                  </a:lnTo>
                  <a:lnTo>
                    <a:pt x="33" y="1"/>
                  </a:lnTo>
                  <a:lnTo>
                    <a:pt x="14" y="3"/>
                  </a:lnTo>
                  <a:lnTo>
                    <a:pt x="0" y="4"/>
                  </a:lnTo>
                </a:path>
              </a:pathLst>
            </a:custGeom>
            <a:noFill/>
            <a:ln w="0">
              <a:solidFill>
                <a:srgbClr val="000000"/>
              </a:solidFill>
              <a:prstDash val="solid"/>
              <a:round/>
              <a:headEnd/>
              <a:tailEnd/>
            </a:ln>
          </p:spPr>
          <p:txBody>
            <a:bodyPr/>
            <a:lstStyle/>
            <a:p>
              <a:endParaRPr lang="en-GB"/>
            </a:p>
          </p:txBody>
        </p:sp>
        <p:sp>
          <p:nvSpPr>
            <p:cNvPr id="823" name="Freeform 3503"/>
            <p:cNvSpPr>
              <a:spLocks/>
            </p:cNvSpPr>
            <p:nvPr/>
          </p:nvSpPr>
          <p:spPr bwMode="auto">
            <a:xfrm>
              <a:off x="2019" y="3139"/>
              <a:ext cx="128" cy="10"/>
            </a:xfrm>
            <a:custGeom>
              <a:avLst/>
              <a:gdLst/>
              <a:ahLst/>
              <a:cxnLst>
                <a:cxn ang="0">
                  <a:pos x="257" y="20"/>
                </a:cxn>
                <a:cxn ang="0">
                  <a:pos x="237" y="19"/>
                </a:cxn>
                <a:cxn ang="0">
                  <a:pos x="206" y="18"/>
                </a:cxn>
                <a:cxn ang="0">
                  <a:pos x="182" y="16"/>
                </a:cxn>
                <a:cxn ang="0">
                  <a:pos x="142" y="15"/>
                </a:cxn>
                <a:cxn ang="0">
                  <a:pos x="121" y="13"/>
                </a:cxn>
                <a:cxn ang="0">
                  <a:pos x="89" y="10"/>
                </a:cxn>
                <a:cxn ang="0">
                  <a:pos x="52" y="7"/>
                </a:cxn>
                <a:cxn ang="0">
                  <a:pos x="31" y="6"/>
                </a:cxn>
                <a:cxn ang="0">
                  <a:pos x="0" y="0"/>
                </a:cxn>
              </a:cxnLst>
              <a:rect l="0" t="0" r="r" b="b"/>
              <a:pathLst>
                <a:path w="257" h="20">
                  <a:moveTo>
                    <a:pt x="257" y="20"/>
                  </a:moveTo>
                  <a:lnTo>
                    <a:pt x="237" y="19"/>
                  </a:lnTo>
                  <a:lnTo>
                    <a:pt x="206" y="18"/>
                  </a:lnTo>
                  <a:lnTo>
                    <a:pt x="182" y="16"/>
                  </a:lnTo>
                  <a:lnTo>
                    <a:pt x="142" y="15"/>
                  </a:lnTo>
                  <a:lnTo>
                    <a:pt x="121" y="13"/>
                  </a:lnTo>
                  <a:lnTo>
                    <a:pt x="89" y="10"/>
                  </a:lnTo>
                  <a:lnTo>
                    <a:pt x="52" y="7"/>
                  </a:lnTo>
                  <a:lnTo>
                    <a:pt x="31" y="6"/>
                  </a:lnTo>
                  <a:lnTo>
                    <a:pt x="0" y="0"/>
                  </a:lnTo>
                </a:path>
              </a:pathLst>
            </a:custGeom>
            <a:noFill/>
            <a:ln w="0">
              <a:solidFill>
                <a:srgbClr val="000000"/>
              </a:solidFill>
              <a:prstDash val="solid"/>
              <a:round/>
              <a:headEnd/>
              <a:tailEnd/>
            </a:ln>
          </p:spPr>
          <p:txBody>
            <a:bodyPr/>
            <a:lstStyle/>
            <a:p>
              <a:endParaRPr lang="en-GB"/>
            </a:p>
          </p:txBody>
        </p:sp>
        <p:sp>
          <p:nvSpPr>
            <p:cNvPr id="824" name="Freeform 3504"/>
            <p:cNvSpPr>
              <a:spLocks/>
            </p:cNvSpPr>
            <p:nvPr/>
          </p:nvSpPr>
          <p:spPr bwMode="auto">
            <a:xfrm>
              <a:off x="2142" y="3159"/>
              <a:ext cx="18" cy="2"/>
            </a:xfrm>
            <a:custGeom>
              <a:avLst/>
              <a:gdLst/>
              <a:ahLst/>
              <a:cxnLst>
                <a:cxn ang="0">
                  <a:pos x="0" y="0"/>
                </a:cxn>
                <a:cxn ang="0">
                  <a:pos x="1" y="0"/>
                </a:cxn>
                <a:cxn ang="0">
                  <a:pos x="3" y="0"/>
                </a:cxn>
                <a:cxn ang="0">
                  <a:pos x="8" y="0"/>
                </a:cxn>
                <a:cxn ang="0">
                  <a:pos x="15" y="1"/>
                </a:cxn>
                <a:cxn ang="0">
                  <a:pos x="19" y="1"/>
                </a:cxn>
                <a:cxn ang="0">
                  <a:pos x="23" y="1"/>
                </a:cxn>
                <a:cxn ang="0">
                  <a:pos x="27" y="2"/>
                </a:cxn>
                <a:cxn ang="0">
                  <a:pos x="37" y="4"/>
                </a:cxn>
              </a:cxnLst>
              <a:rect l="0" t="0" r="r" b="b"/>
              <a:pathLst>
                <a:path w="37" h="4">
                  <a:moveTo>
                    <a:pt x="0" y="0"/>
                  </a:moveTo>
                  <a:lnTo>
                    <a:pt x="1" y="0"/>
                  </a:lnTo>
                  <a:lnTo>
                    <a:pt x="3" y="0"/>
                  </a:lnTo>
                  <a:lnTo>
                    <a:pt x="8" y="0"/>
                  </a:lnTo>
                  <a:lnTo>
                    <a:pt x="15" y="1"/>
                  </a:lnTo>
                  <a:lnTo>
                    <a:pt x="19" y="1"/>
                  </a:lnTo>
                  <a:lnTo>
                    <a:pt x="23" y="1"/>
                  </a:lnTo>
                  <a:lnTo>
                    <a:pt x="27" y="2"/>
                  </a:lnTo>
                  <a:lnTo>
                    <a:pt x="37" y="4"/>
                  </a:lnTo>
                </a:path>
              </a:pathLst>
            </a:custGeom>
            <a:noFill/>
            <a:ln w="0">
              <a:solidFill>
                <a:srgbClr val="000000"/>
              </a:solidFill>
              <a:prstDash val="solid"/>
              <a:round/>
              <a:headEnd/>
              <a:tailEnd/>
            </a:ln>
          </p:spPr>
          <p:txBody>
            <a:bodyPr/>
            <a:lstStyle/>
            <a:p>
              <a:endParaRPr lang="en-GB"/>
            </a:p>
          </p:txBody>
        </p:sp>
        <p:sp>
          <p:nvSpPr>
            <p:cNvPr id="825" name="Freeform 3505"/>
            <p:cNvSpPr>
              <a:spLocks/>
            </p:cNvSpPr>
            <p:nvPr/>
          </p:nvSpPr>
          <p:spPr bwMode="auto">
            <a:xfrm>
              <a:off x="2138" y="3165"/>
              <a:ext cx="21" cy="3"/>
            </a:xfrm>
            <a:custGeom>
              <a:avLst/>
              <a:gdLst/>
              <a:ahLst/>
              <a:cxnLst>
                <a:cxn ang="0">
                  <a:pos x="0" y="8"/>
                </a:cxn>
                <a:cxn ang="0">
                  <a:pos x="2" y="8"/>
                </a:cxn>
                <a:cxn ang="0">
                  <a:pos x="10" y="7"/>
                </a:cxn>
                <a:cxn ang="0">
                  <a:pos x="13" y="7"/>
                </a:cxn>
                <a:cxn ang="0">
                  <a:pos x="16" y="6"/>
                </a:cxn>
                <a:cxn ang="0">
                  <a:pos x="23" y="4"/>
                </a:cxn>
                <a:cxn ang="0">
                  <a:pos x="24" y="4"/>
                </a:cxn>
                <a:cxn ang="0">
                  <a:pos x="38" y="0"/>
                </a:cxn>
                <a:cxn ang="0">
                  <a:pos x="42" y="0"/>
                </a:cxn>
              </a:cxnLst>
              <a:rect l="0" t="0" r="r" b="b"/>
              <a:pathLst>
                <a:path w="42" h="8">
                  <a:moveTo>
                    <a:pt x="0" y="8"/>
                  </a:moveTo>
                  <a:lnTo>
                    <a:pt x="2" y="8"/>
                  </a:lnTo>
                  <a:lnTo>
                    <a:pt x="10" y="7"/>
                  </a:lnTo>
                  <a:lnTo>
                    <a:pt x="13" y="7"/>
                  </a:lnTo>
                  <a:lnTo>
                    <a:pt x="16" y="6"/>
                  </a:lnTo>
                  <a:lnTo>
                    <a:pt x="23" y="4"/>
                  </a:lnTo>
                  <a:lnTo>
                    <a:pt x="24" y="4"/>
                  </a:lnTo>
                  <a:lnTo>
                    <a:pt x="38" y="0"/>
                  </a:lnTo>
                  <a:lnTo>
                    <a:pt x="42" y="0"/>
                  </a:lnTo>
                </a:path>
              </a:pathLst>
            </a:custGeom>
            <a:noFill/>
            <a:ln w="0">
              <a:solidFill>
                <a:srgbClr val="000000"/>
              </a:solidFill>
              <a:prstDash val="solid"/>
              <a:round/>
              <a:headEnd/>
              <a:tailEnd/>
            </a:ln>
          </p:spPr>
          <p:txBody>
            <a:bodyPr/>
            <a:lstStyle/>
            <a:p>
              <a:endParaRPr lang="en-GB"/>
            </a:p>
          </p:txBody>
        </p:sp>
        <p:sp>
          <p:nvSpPr>
            <p:cNvPr id="826" name="Freeform 3506"/>
            <p:cNvSpPr>
              <a:spLocks/>
            </p:cNvSpPr>
            <p:nvPr/>
          </p:nvSpPr>
          <p:spPr bwMode="auto">
            <a:xfrm>
              <a:off x="2134" y="3167"/>
              <a:ext cx="23" cy="9"/>
            </a:xfrm>
            <a:custGeom>
              <a:avLst/>
              <a:gdLst/>
              <a:ahLst/>
              <a:cxnLst>
                <a:cxn ang="0">
                  <a:pos x="0" y="16"/>
                </a:cxn>
                <a:cxn ang="0">
                  <a:pos x="1" y="16"/>
                </a:cxn>
                <a:cxn ang="0">
                  <a:pos x="5" y="15"/>
                </a:cxn>
                <a:cxn ang="0">
                  <a:pos x="7" y="16"/>
                </a:cxn>
                <a:cxn ang="0">
                  <a:pos x="9" y="16"/>
                </a:cxn>
                <a:cxn ang="0">
                  <a:pos x="17" y="16"/>
                </a:cxn>
                <a:cxn ang="0">
                  <a:pos x="20" y="16"/>
                </a:cxn>
                <a:cxn ang="0">
                  <a:pos x="23" y="15"/>
                </a:cxn>
                <a:cxn ang="0">
                  <a:pos x="30" y="12"/>
                </a:cxn>
                <a:cxn ang="0">
                  <a:pos x="36" y="6"/>
                </a:cxn>
                <a:cxn ang="0">
                  <a:pos x="42" y="2"/>
                </a:cxn>
                <a:cxn ang="0">
                  <a:pos x="46" y="0"/>
                </a:cxn>
              </a:cxnLst>
              <a:rect l="0" t="0" r="r" b="b"/>
              <a:pathLst>
                <a:path w="46" h="16">
                  <a:moveTo>
                    <a:pt x="0" y="16"/>
                  </a:moveTo>
                  <a:lnTo>
                    <a:pt x="1" y="16"/>
                  </a:lnTo>
                  <a:lnTo>
                    <a:pt x="5" y="15"/>
                  </a:lnTo>
                  <a:lnTo>
                    <a:pt x="7" y="16"/>
                  </a:lnTo>
                  <a:lnTo>
                    <a:pt x="9" y="16"/>
                  </a:lnTo>
                  <a:lnTo>
                    <a:pt x="17" y="16"/>
                  </a:lnTo>
                  <a:lnTo>
                    <a:pt x="20" y="16"/>
                  </a:lnTo>
                  <a:lnTo>
                    <a:pt x="23" y="15"/>
                  </a:lnTo>
                  <a:lnTo>
                    <a:pt x="30" y="12"/>
                  </a:lnTo>
                  <a:lnTo>
                    <a:pt x="36" y="6"/>
                  </a:lnTo>
                  <a:lnTo>
                    <a:pt x="42" y="2"/>
                  </a:lnTo>
                  <a:lnTo>
                    <a:pt x="46" y="0"/>
                  </a:lnTo>
                </a:path>
              </a:pathLst>
            </a:custGeom>
            <a:noFill/>
            <a:ln w="0">
              <a:solidFill>
                <a:srgbClr val="000000"/>
              </a:solidFill>
              <a:prstDash val="solid"/>
              <a:round/>
              <a:headEnd/>
              <a:tailEnd/>
            </a:ln>
          </p:spPr>
          <p:txBody>
            <a:bodyPr/>
            <a:lstStyle/>
            <a:p>
              <a:endParaRPr lang="en-GB"/>
            </a:p>
          </p:txBody>
        </p:sp>
        <p:sp>
          <p:nvSpPr>
            <p:cNvPr id="827" name="Freeform 3507"/>
            <p:cNvSpPr>
              <a:spLocks/>
            </p:cNvSpPr>
            <p:nvPr/>
          </p:nvSpPr>
          <p:spPr bwMode="auto">
            <a:xfrm>
              <a:off x="2108" y="3170"/>
              <a:ext cx="23" cy="13"/>
            </a:xfrm>
            <a:custGeom>
              <a:avLst/>
              <a:gdLst/>
              <a:ahLst/>
              <a:cxnLst>
                <a:cxn ang="0">
                  <a:pos x="46" y="26"/>
                </a:cxn>
                <a:cxn ang="0">
                  <a:pos x="45" y="26"/>
                </a:cxn>
                <a:cxn ang="0">
                  <a:pos x="43" y="25"/>
                </a:cxn>
                <a:cxn ang="0">
                  <a:pos x="37" y="22"/>
                </a:cxn>
                <a:cxn ang="0">
                  <a:pos x="24" y="15"/>
                </a:cxn>
                <a:cxn ang="0">
                  <a:pos x="20" y="11"/>
                </a:cxn>
                <a:cxn ang="0">
                  <a:pos x="17" y="9"/>
                </a:cxn>
                <a:cxn ang="0">
                  <a:pos x="12" y="7"/>
                </a:cxn>
                <a:cxn ang="0">
                  <a:pos x="9" y="6"/>
                </a:cxn>
                <a:cxn ang="0">
                  <a:pos x="0" y="0"/>
                </a:cxn>
              </a:cxnLst>
              <a:rect l="0" t="0" r="r" b="b"/>
              <a:pathLst>
                <a:path w="46" h="26">
                  <a:moveTo>
                    <a:pt x="46" y="26"/>
                  </a:moveTo>
                  <a:lnTo>
                    <a:pt x="45" y="26"/>
                  </a:lnTo>
                  <a:lnTo>
                    <a:pt x="43" y="25"/>
                  </a:lnTo>
                  <a:lnTo>
                    <a:pt x="37" y="22"/>
                  </a:lnTo>
                  <a:lnTo>
                    <a:pt x="24" y="15"/>
                  </a:lnTo>
                  <a:lnTo>
                    <a:pt x="20" y="11"/>
                  </a:lnTo>
                  <a:lnTo>
                    <a:pt x="17" y="9"/>
                  </a:lnTo>
                  <a:lnTo>
                    <a:pt x="12" y="7"/>
                  </a:lnTo>
                  <a:lnTo>
                    <a:pt x="9" y="6"/>
                  </a:lnTo>
                  <a:lnTo>
                    <a:pt x="0" y="0"/>
                  </a:lnTo>
                </a:path>
              </a:pathLst>
            </a:custGeom>
            <a:noFill/>
            <a:ln w="0">
              <a:solidFill>
                <a:srgbClr val="000000"/>
              </a:solidFill>
              <a:prstDash val="solid"/>
              <a:round/>
              <a:headEnd/>
              <a:tailEnd/>
            </a:ln>
          </p:spPr>
          <p:txBody>
            <a:bodyPr/>
            <a:lstStyle/>
            <a:p>
              <a:endParaRPr lang="en-GB"/>
            </a:p>
          </p:txBody>
        </p:sp>
        <p:sp>
          <p:nvSpPr>
            <p:cNvPr id="828" name="Freeform 3508"/>
            <p:cNvSpPr>
              <a:spLocks/>
            </p:cNvSpPr>
            <p:nvPr/>
          </p:nvSpPr>
          <p:spPr bwMode="auto">
            <a:xfrm>
              <a:off x="2126" y="3188"/>
              <a:ext cx="22" cy="5"/>
            </a:xfrm>
            <a:custGeom>
              <a:avLst/>
              <a:gdLst/>
              <a:ahLst/>
              <a:cxnLst>
                <a:cxn ang="0">
                  <a:pos x="0" y="5"/>
                </a:cxn>
                <a:cxn ang="0">
                  <a:pos x="4" y="6"/>
                </a:cxn>
                <a:cxn ang="0">
                  <a:pos x="7" y="8"/>
                </a:cxn>
                <a:cxn ang="0">
                  <a:pos x="9" y="9"/>
                </a:cxn>
                <a:cxn ang="0">
                  <a:pos x="12" y="10"/>
                </a:cxn>
                <a:cxn ang="0">
                  <a:pos x="22" y="11"/>
                </a:cxn>
                <a:cxn ang="0">
                  <a:pos x="33" y="11"/>
                </a:cxn>
                <a:cxn ang="0">
                  <a:pos x="38" y="8"/>
                </a:cxn>
                <a:cxn ang="0">
                  <a:pos x="45" y="0"/>
                </a:cxn>
              </a:cxnLst>
              <a:rect l="0" t="0" r="r" b="b"/>
              <a:pathLst>
                <a:path w="45" h="11">
                  <a:moveTo>
                    <a:pt x="0" y="5"/>
                  </a:moveTo>
                  <a:lnTo>
                    <a:pt x="4" y="6"/>
                  </a:lnTo>
                  <a:lnTo>
                    <a:pt x="7" y="8"/>
                  </a:lnTo>
                  <a:lnTo>
                    <a:pt x="9" y="9"/>
                  </a:lnTo>
                  <a:lnTo>
                    <a:pt x="12" y="10"/>
                  </a:lnTo>
                  <a:lnTo>
                    <a:pt x="22" y="11"/>
                  </a:lnTo>
                  <a:lnTo>
                    <a:pt x="33" y="11"/>
                  </a:lnTo>
                  <a:lnTo>
                    <a:pt x="38" y="8"/>
                  </a:lnTo>
                  <a:lnTo>
                    <a:pt x="45" y="0"/>
                  </a:lnTo>
                </a:path>
              </a:pathLst>
            </a:custGeom>
            <a:noFill/>
            <a:ln w="0">
              <a:solidFill>
                <a:srgbClr val="000000"/>
              </a:solidFill>
              <a:prstDash val="solid"/>
              <a:round/>
              <a:headEnd/>
              <a:tailEnd/>
            </a:ln>
          </p:spPr>
          <p:txBody>
            <a:bodyPr/>
            <a:lstStyle/>
            <a:p>
              <a:endParaRPr lang="en-GB"/>
            </a:p>
          </p:txBody>
        </p:sp>
        <p:sp>
          <p:nvSpPr>
            <p:cNvPr id="829" name="Freeform 3509"/>
            <p:cNvSpPr>
              <a:spLocks/>
            </p:cNvSpPr>
            <p:nvPr/>
          </p:nvSpPr>
          <p:spPr bwMode="auto">
            <a:xfrm>
              <a:off x="2078" y="3168"/>
              <a:ext cx="44" cy="32"/>
            </a:xfrm>
            <a:custGeom>
              <a:avLst/>
              <a:gdLst/>
              <a:ahLst/>
              <a:cxnLst>
                <a:cxn ang="0">
                  <a:pos x="88" y="64"/>
                </a:cxn>
                <a:cxn ang="0">
                  <a:pos x="76" y="58"/>
                </a:cxn>
                <a:cxn ang="0">
                  <a:pos x="70" y="52"/>
                </a:cxn>
                <a:cxn ang="0">
                  <a:pos x="67" y="51"/>
                </a:cxn>
                <a:cxn ang="0">
                  <a:pos x="63" y="49"/>
                </a:cxn>
                <a:cxn ang="0">
                  <a:pos x="59" y="48"/>
                </a:cxn>
                <a:cxn ang="0">
                  <a:pos x="43" y="29"/>
                </a:cxn>
                <a:cxn ang="0">
                  <a:pos x="33" y="23"/>
                </a:cxn>
                <a:cxn ang="0">
                  <a:pos x="16" y="12"/>
                </a:cxn>
                <a:cxn ang="0">
                  <a:pos x="0" y="0"/>
                </a:cxn>
              </a:cxnLst>
              <a:rect l="0" t="0" r="r" b="b"/>
              <a:pathLst>
                <a:path w="88" h="64">
                  <a:moveTo>
                    <a:pt x="88" y="64"/>
                  </a:moveTo>
                  <a:lnTo>
                    <a:pt x="76" y="58"/>
                  </a:lnTo>
                  <a:lnTo>
                    <a:pt x="70" y="52"/>
                  </a:lnTo>
                  <a:lnTo>
                    <a:pt x="67" y="51"/>
                  </a:lnTo>
                  <a:lnTo>
                    <a:pt x="63" y="49"/>
                  </a:lnTo>
                  <a:lnTo>
                    <a:pt x="59" y="48"/>
                  </a:lnTo>
                  <a:lnTo>
                    <a:pt x="43" y="29"/>
                  </a:lnTo>
                  <a:lnTo>
                    <a:pt x="33" y="23"/>
                  </a:lnTo>
                  <a:lnTo>
                    <a:pt x="16" y="12"/>
                  </a:lnTo>
                  <a:lnTo>
                    <a:pt x="0" y="0"/>
                  </a:lnTo>
                </a:path>
              </a:pathLst>
            </a:custGeom>
            <a:noFill/>
            <a:ln w="0">
              <a:solidFill>
                <a:srgbClr val="000000"/>
              </a:solidFill>
              <a:prstDash val="solid"/>
              <a:round/>
              <a:headEnd/>
              <a:tailEnd/>
            </a:ln>
          </p:spPr>
          <p:txBody>
            <a:bodyPr/>
            <a:lstStyle/>
            <a:p>
              <a:endParaRPr lang="en-GB"/>
            </a:p>
          </p:txBody>
        </p:sp>
        <p:sp>
          <p:nvSpPr>
            <p:cNvPr id="830" name="Freeform 3510"/>
            <p:cNvSpPr>
              <a:spLocks/>
            </p:cNvSpPr>
            <p:nvPr/>
          </p:nvSpPr>
          <p:spPr bwMode="auto">
            <a:xfrm>
              <a:off x="2068" y="3186"/>
              <a:ext cx="47" cy="26"/>
            </a:xfrm>
            <a:custGeom>
              <a:avLst/>
              <a:gdLst/>
              <a:ahLst/>
              <a:cxnLst>
                <a:cxn ang="0">
                  <a:pos x="96" y="52"/>
                </a:cxn>
                <a:cxn ang="0">
                  <a:pos x="91" y="50"/>
                </a:cxn>
                <a:cxn ang="0">
                  <a:pos x="86" y="43"/>
                </a:cxn>
                <a:cxn ang="0">
                  <a:pos x="80" y="41"/>
                </a:cxn>
                <a:cxn ang="0">
                  <a:pos x="75" y="39"/>
                </a:cxn>
                <a:cxn ang="0">
                  <a:pos x="53" y="24"/>
                </a:cxn>
                <a:cxn ang="0">
                  <a:pos x="36" y="21"/>
                </a:cxn>
                <a:cxn ang="0">
                  <a:pos x="24" y="12"/>
                </a:cxn>
                <a:cxn ang="0">
                  <a:pos x="13" y="2"/>
                </a:cxn>
                <a:cxn ang="0">
                  <a:pos x="0" y="0"/>
                </a:cxn>
              </a:cxnLst>
              <a:rect l="0" t="0" r="r" b="b"/>
              <a:pathLst>
                <a:path w="96" h="52">
                  <a:moveTo>
                    <a:pt x="96" y="52"/>
                  </a:moveTo>
                  <a:lnTo>
                    <a:pt x="91" y="50"/>
                  </a:lnTo>
                  <a:lnTo>
                    <a:pt x="86" y="43"/>
                  </a:lnTo>
                  <a:lnTo>
                    <a:pt x="80" y="41"/>
                  </a:lnTo>
                  <a:lnTo>
                    <a:pt x="75" y="39"/>
                  </a:lnTo>
                  <a:lnTo>
                    <a:pt x="53" y="24"/>
                  </a:lnTo>
                  <a:lnTo>
                    <a:pt x="36" y="21"/>
                  </a:lnTo>
                  <a:lnTo>
                    <a:pt x="24" y="12"/>
                  </a:lnTo>
                  <a:lnTo>
                    <a:pt x="13" y="2"/>
                  </a:lnTo>
                  <a:lnTo>
                    <a:pt x="0" y="0"/>
                  </a:lnTo>
                </a:path>
              </a:pathLst>
            </a:custGeom>
            <a:noFill/>
            <a:ln w="0">
              <a:solidFill>
                <a:srgbClr val="000000"/>
              </a:solidFill>
              <a:prstDash val="solid"/>
              <a:round/>
              <a:headEnd/>
              <a:tailEnd/>
            </a:ln>
          </p:spPr>
          <p:txBody>
            <a:bodyPr/>
            <a:lstStyle/>
            <a:p>
              <a:endParaRPr lang="en-GB"/>
            </a:p>
          </p:txBody>
        </p:sp>
        <p:sp>
          <p:nvSpPr>
            <p:cNvPr id="831" name="Freeform 3511"/>
            <p:cNvSpPr>
              <a:spLocks/>
            </p:cNvSpPr>
            <p:nvPr/>
          </p:nvSpPr>
          <p:spPr bwMode="auto">
            <a:xfrm>
              <a:off x="2087" y="3212"/>
              <a:ext cx="21" cy="15"/>
            </a:xfrm>
            <a:custGeom>
              <a:avLst/>
              <a:gdLst/>
              <a:ahLst/>
              <a:cxnLst>
                <a:cxn ang="0">
                  <a:pos x="44" y="29"/>
                </a:cxn>
                <a:cxn ang="0">
                  <a:pos x="28" y="17"/>
                </a:cxn>
                <a:cxn ang="0">
                  <a:pos x="10" y="6"/>
                </a:cxn>
                <a:cxn ang="0">
                  <a:pos x="0" y="0"/>
                </a:cxn>
              </a:cxnLst>
              <a:rect l="0" t="0" r="r" b="b"/>
              <a:pathLst>
                <a:path w="44" h="29">
                  <a:moveTo>
                    <a:pt x="44" y="29"/>
                  </a:moveTo>
                  <a:lnTo>
                    <a:pt x="28" y="17"/>
                  </a:lnTo>
                  <a:lnTo>
                    <a:pt x="10" y="6"/>
                  </a:lnTo>
                  <a:lnTo>
                    <a:pt x="0" y="0"/>
                  </a:lnTo>
                </a:path>
              </a:pathLst>
            </a:custGeom>
            <a:noFill/>
            <a:ln w="0">
              <a:solidFill>
                <a:srgbClr val="000000"/>
              </a:solidFill>
              <a:prstDash val="solid"/>
              <a:round/>
              <a:headEnd/>
              <a:tailEnd/>
            </a:ln>
          </p:spPr>
          <p:txBody>
            <a:bodyPr/>
            <a:lstStyle/>
            <a:p>
              <a:endParaRPr lang="en-GB"/>
            </a:p>
          </p:txBody>
        </p:sp>
        <p:sp>
          <p:nvSpPr>
            <p:cNvPr id="832" name="Line 3512"/>
            <p:cNvSpPr>
              <a:spLocks noChangeShapeType="1"/>
            </p:cNvSpPr>
            <p:nvPr/>
          </p:nvSpPr>
          <p:spPr bwMode="auto">
            <a:xfrm>
              <a:off x="1966" y="3025"/>
              <a:ext cx="15" cy="1"/>
            </a:xfrm>
            <a:prstGeom prst="line">
              <a:avLst/>
            </a:prstGeom>
            <a:noFill/>
            <a:ln w="0">
              <a:solidFill>
                <a:srgbClr val="000000"/>
              </a:solidFill>
              <a:round/>
              <a:headEnd/>
              <a:tailEnd/>
            </a:ln>
          </p:spPr>
          <p:txBody>
            <a:bodyPr/>
            <a:lstStyle/>
            <a:p>
              <a:endParaRPr lang="en-GB"/>
            </a:p>
          </p:txBody>
        </p:sp>
        <p:sp>
          <p:nvSpPr>
            <p:cNvPr id="833" name="Freeform 3513"/>
            <p:cNvSpPr>
              <a:spLocks/>
            </p:cNvSpPr>
            <p:nvPr/>
          </p:nvSpPr>
          <p:spPr bwMode="auto">
            <a:xfrm>
              <a:off x="1942" y="3072"/>
              <a:ext cx="25" cy="1"/>
            </a:xfrm>
            <a:custGeom>
              <a:avLst/>
              <a:gdLst/>
              <a:ahLst/>
              <a:cxnLst>
                <a:cxn ang="0">
                  <a:pos x="0" y="0"/>
                </a:cxn>
                <a:cxn ang="0">
                  <a:pos x="18" y="0"/>
                </a:cxn>
                <a:cxn ang="0">
                  <a:pos x="50" y="0"/>
                </a:cxn>
              </a:cxnLst>
              <a:rect l="0" t="0" r="r" b="b"/>
              <a:pathLst>
                <a:path w="50">
                  <a:moveTo>
                    <a:pt x="0" y="0"/>
                  </a:moveTo>
                  <a:lnTo>
                    <a:pt x="18" y="0"/>
                  </a:lnTo>
                  <a:lnTo>
                    <a:pt x="50" y="0"/>
                  </a:lnTo>
                </a:path>
              </a:pathLst>
            </a:custGeom>
            <a:noFill/>
            <a:ln w="0">
              <a:solidFill>
                <a:srgbClr val="000000"/>
              </a:solidFill>
              <a:prstDash val="solid"/>
              <a:round/>
              <a:headEnd/>
              <a:tailEnd/>
            </a:ln>
          </p:spPr>
          <p:txBody>
            <a:bodyPr/>
            <a:lstStyle/>
            <a:p>
              <a:endParaRPr lang="en-GB"/>
            </a:p>
          </p:txBody>
        </p:sp>
        <p:sp>
          <p:nvSpPr>
            <p:cNvPr id="834" name="Freeform 3514"/>
            <p:cNvSpPr>
              <a:spLocks/>
            </p:cNvSpPr>
            <p:nvPr/>
          </p:nvSpPr>
          <p:spPr bwMode="auto">
            <a:xfrm>
              <a:off x="1906" y="3078"/>
              <a:ext cx="33" cy="1"/>
            </a:xfrm>
            <a:custGeom>
              <a:avLst/>
              <a:gdLst/>
              <a:ahLst/>
              <a:cxnLst>
                <a:cxn ang="0">
                  <a:pos x="67" y="0"/>
                </a:cxn>
                <a:cxn ang="0">
                  <a:pos x="40" y="1"/>
                </a:cxn>
                <a:cxn ang="0">
                  <a:pos x="8" y="0"/>
                </a:cxn>
                <a:cxn ang="0">
                  <a:pos x="0" y="0"/>
                </a:cxn>
              </a:cxnLst>
              <a:rect l="0" t="0" r="r" b="b"/>
              <a:pathLst>
                <a:path w="67" h="1">
                  <a:moveTo>
                    <a:pt x="67" y="0"/>
                  </a:moveTo>
                  <a:lnTo>
                    <a:pt x="40" y="1"/>
                  </a:lnTo>
                  <a:lnTo>
                    <a:pt x="8" y="0"/>
                  </a:lnTo>
                  <a:lnTo>
                    <a:pt x="0" y="0"/>
                  </a:lnTo>
                </a:path>
              </a:pathLst>
            </a:custGeom>
            <a:noFill/>
            <a:ln w="0">
              <a:solidFill>
                <a:srgbClr val="000000"/>
              </a:solidFill>
              <a:prstDash val="solid"/>
              <a:round/>
              <a:headEnd/>
              <a:tailEnd/>
            </a:ln>
          </p:spPr>
          <p:txBody>
            <a:bodyPr/>
            <a:lstStyle/>
            <a:p>
              <a:endParaRPr lang="en-GB"/>
            </a:p>
          </p:txBody>
        </p:sp>
        <p:sp>
          <p:nvSpPr>
            <p:cNvPr id="835" name="Freeform 3515"/>
            <p:cNvSpPr>
              <a:spLocks/>
            </p:cNvSpPr>
            <p:nvPr/>
          </p:nvSpPr>
          <p:spPr bwMode="auto">
            <a:xfrm>
              <a:off x="1906" y="3078"/>
              <a:ext cx="33" cy="1"/>
            </a:xfrm>
            <a:custGeom>
              <a:avLst/>
              <a:gdLst/>
              <a:ahLst/>
              <a:cxnLst>
                <a:cxn ang="0">
                  <a:pos x="66" y="1"/>
                </a:cxn>
                <a:cxn ang="0">
                  <a:pos x="53" y="2"/>
                </a:cxn>
                <a:cxn ang="0">
                  <a:pos x="44" y="2"/>
                </a:cxn>
                <a:cxn ang="0">
                  <a:pos x="27" y="2"/>
                </a:cxn>
                <a:cxn ang="0">
                  <a:pos x="8" y="1"/>
                </a:cxn>
                <a:cxn ang="0">
                  <a:pos x="0" y="0"/>
                </a:cxn>
              </a:cxnLst>
              <a:rect l="0" t="0" r="r" b="b"/>
              <a:pathLst>
                <a:path w="66" h="2">
                  <a:moveTo>
                    <a:pt x="66" y="1"/>
                  </a:moveTo>
                  <a:lnTo>
                    <a:pt x="53" y="2"/>
                  </a:lnTo>
                  <a:lnTo>
                    <a:pt x="44" y="2"/>
                  </a:lnTo>
                  <a:lnTo>
                    <a:pt x="27" y="2"/>
                  </a:lnTo>
                  <a:lnTo>
                    <a:pt x="8" y="1"/>
                  </a:lnTo>
                  <a:lnTo>
                    <a:pt x="0" y="0"/>
                  </a:lnTo>
                </a:path>
              </a:pathLst>
            </a:custGeom>
            <a:noFill/>
            <a:ln w="0">
              <a:solidFill>
                <a:srgbClr val="000000"/>
              </a:solidFill>
              <a:prstDash val="solid"/>
              <a:round/>
              <a:headEnd/>
              <a:tailEnd/>
            </a:ln>
          </p:spPr>
          <p:txBody>
            <a:bodyPr/>
            <a:lstStyle/>
            <a:p>
              <a:endParaRPr lang="en-GB"/>
            </a:p>
          </p:txBody>
        </p:sp>
        <p:sp>
          <p:nvSpPr>
            <p:cNvPr id="836" name="Freeform 3516"/>
            <p:cNvSpPr>
              <a:spLocks/>
            </p:cNvSpPr>
            <p:nvPr/>
          </p:nvSpPr>
          <p:spPr bwMode="auto">
            <a:xfrm>
              <a:off x="1939" y="3077"/>
              <a:ext cx="27" cy="2"/>
            </a:xfrm>
            <a:custGeom>
              <a:avLst/>
              <a:gdLst/>
              <a:ahLst/>
              <a:cxnLst>
                <a:cxn ang="0">
                  <a:pos x="0" y="4"/>
                </a:cxn>
                <a:cxn ang="0">
                  <a:pos x="24" y="1"/>
                </a:cxn>
                <a:cxn ang="0">
                  <a:pos x="48" y="0"/>
                </a:cxn>
                <a:cxn ang="0">
                  <a:pos x="54" y="0"/>
                </a:cxn>
              </a:cxnLst>
              <a:rect l="0" t="0" r="r" b="b"/>
              <a:pathLst>
                <a:path w="54" h="4">
                  <a:moveTo>
                    <a:pt x="0" y="4"/>
                  </a:moveTo>
                  <a:lnTo>
                    <a:pt x="24" y="1"/>
                  </a:lnTo>
                  <a:lnTo>
                    <a:pt x="48" y="0"/>
                  </a:lnTo>
                  <a:lnTo>
                    <a:pt x="54" y="0"/>
                  </a:lnTo>
                </a:path>
              </a:pathLst>
            </a:custGeom>
            <a:noFill/>
            <a:ln w="0">
              <a:solidFill>
                <a:srgbClr val="000000"/>
              </a:solidFill>
              <a:prstDash val="solid"/>
              <a:round/>
              <a:headEnd/>
              <a:tailEnd/>
            </a:ln>
          </p:spPr>
          <p:txBody>
            <a:bodyPr/>
            <a:lstStyle/>
            <a:p>
              <a:endParaRPr lang="en-GB"/>
            </a:p>
          </p:txBody>
        </p:sp>
        <p:sp>
          <p:nvSpPr>
            <p:cNvPr id="837" name="Freeform 3517"/>
            <p:cNvSpPr>
              <a:spLocks/>
            </p:cNvSpPr>
            <p:nvPr/>
          </p:nvSpPr>
          <p:spPr bwMode="auto">
            <a:xfrm>
              <a:off x="1900" y="3085"/>
              <a:ext cx="35" cy="1"/>
            </a:xfrm>
            <a:custGeom>
              <a:avLst/>
              <a:gdLst/>
              <a:ahLst/>
              <a:cxnLst>
                <a:cxn ang="0">
                  <a:pos x="70" y="2"/>
                </a:cxn>
                <a:cxn ang="0">
                  <a:pos x="57" y="2"/>
                </a:cxn>
                <a:cxn ang="0">
                  <a:pos x="23" y="1"/>
                </a:cxn>
                <a:cxn ang="0">
                  <a:pos x="3" y="0"/>
                </a:cxn>
                <a:cxn ang="0">
                  <a:pos x="0" y="0"/>
                </a:cxn>
              </a:cxnLst>
              <a:rect l="0" t="0" r="r" b="b"/>
              <a:pathLst>
                <a:path w="70" h="2">
                  <a:moveTo>
                    <a:pt x="70" y="2"/>
                  </a:moveTo>
                  <a:lnTo>
                    <a:pt x="57" y="2"/>
                  </a:lnTo>
                  <a:lnTo>
                    <a:pt x="23" y="1"/>
                  </a:lnTo>
                  <a:lnTo>
                    <a:pt x="3" y="0"/>
                  </a:lnTo>
                  <a:lnTo>
                    <a:pt x="0" y="0"/>
                  </a:lnTo>
                </a:path>
              </a:pathLst>
            </a:custGeom>
            <a:noFill/>
            <a:ln w="0">
              <a:solidFill>
                <a:srgbClr val="000000"/>
              </a:solidFill>
              <a:prstDash val="solid"/>
              <a:round/>
              <a:headEnd/>
              <a:tailEnd/>
            </a:ln>
          </p:spPr>
          <p:txBody>
            <a:bodyPr/>
            <a:lstStyle/>
            <a:p>
              <a:endParaRPr lang="en-GB"/>
            </a:p>
          </p:txBody>
        </p:sp>
        <p:sp>
          <p:nvSpPr>
            <p:cNvPr id="838" name="Freeform 3518"/>
            <p:cNvSpPr>
              <a:spLocks/>
            </p:cNvSpPr>
            <p:nvPr/>
          </p:nvSpPr>
          <p:spPr bwMode="auto">
            <a:xfrm>
              <a:off x="1891" y="3095"/>
              <a:ext cx="39" cy="2"/>
            </a:xfrm>
            <a:custGeom>
              <a:avLst/>
              <a:gdLst/>
              <a:ahLst/>
              <a:cxnLst>
                <a:cxn ang="0">
                  <a:pos x="78" y="0"/>
                </a:cxn>
                <a:cxn ang="0">
                  <a:pos x="71" y="1"/>
                </a:cxn>
                <a:cxn ang="0">
                  <a:pos x="43" y="2"/>
                </a:cxn>
                <a:cxn ang="0">
                  <a:pos x="22" y="2"/>
                </a:cxn>
                <a:cxn ang="0">
                  <a:pos x="0" y="3"/>
                </a:cxn>
              </a:cxnLst>
              <a:rect l="0" t="0" r="r" b="b"/>
              <a:pathLst>
                <a:path w="78" h="3">
                  <a:moveTo>
                    <a:pt x="78" y="0"/>
                  </a:moveTo>
                  <a:lnTo>
                    <a:pt x="71" y="1"/>
                  </a:lnTo>
                  <a:lnTo>
                    <a:pt x="43" y="2"/>
                  </a:lnTo>
                  <a:lnTo>
                    <a:pt x="22" y="2"/>
                  </a:lnTo>
                  <a:lnTo>
                    <a:pt x="0" y="3"/>
                  </a:lnTo>
                </a:path>
              </a:pathLst>
            </a:custGeom>
            <a:noFill/>
            <a:ln w="0">
              <a:solidFill>
                <a:srgbClr val="000000"/>
              </a:solidFill>
              <a:prstDash val="solid"/>
              <a:round/>
              <a:headEnd/>
              <a:tailEnd/>
            </a:ln>
          </p:spPr>
          <p:txBody>
            <a:bodyPr/>
            <a:lstStyle/>
            <a:p>
              <a:endParaRPr lang="en-GB"/>
            </a:p>
          </p:txBody>
        </p:sp>
        <p:sp>
          <p:nvSpPr>
            <p:cNvPr id="839" name="Freeform 3519"/>
            <p:cNvSpPr>
              <a:spLocks/>
            </p:cNvSpPr>
            <p:nvPr/>
          </p:nvSpPr>
          <p:spPr bwMode="auto">
            <a:xfrm>
              <a:off x="1890" y="3097"/>
              <a:ext cx="39" cy="2"/>
            </a:xfrm>
            <a:custGeom>
              <a:avLst/>
              <a:gdLst/>
              <a:ahLst/>
              <a:cxnLst>
                <a:cxn ang="0">
                  <a:pos x="79" y="0"/>
                </a:cxn>
                <a:cxn ang="0">
                  <a:pos x="73" y="1"/>
                </a:cxn>
                <a:cxn ang="0">
                  <a:pos x="45" y="2"/>
                </a:cxn>
                <a:cxn ang="0">
                  <a:pos x="24" y="2"/>
                </a:cxn>
                <a:cxn ang="0">
                  <a:pos x="0" y="3"/>
                </a:cxn>
              </a:cxnLst>
              <a:rect l="0" t="0" r="r" b="b"/>
              <a:pathLst>
                <a:path w="79" h="3">
                  <a:moveTo>
                    <a:pt x="79" y="0"/>
                  </a:moveTo>
                  <a:lnTo>
                    <a:pt x="73" y="1"/>
                  </a:lnTo>
                  <a:lnTo>
                    <a:pt x="45" y="2"/>
                  </a:lnTo>
                  <a:lnTo>
                    <a:pt x="24" y="2"/>
                  </a:lnTo>
                  <a:lnTo>
                    <a:pt x="0" y="3"/>
                  </a:lnTo>
                </a:path>
              </a:pathLst>
            </a:custGeom>
            <a:noFill/>
            <a:ln w="0">
              <a:solidFill>
                <a:srgbClr val="000000"/>
              </a:solidFill>
              <a:prstDash val="solid"/>
              <a:round/>
              <a:headEnd/>
              <a:tailEnd/>
            </a:ln>
          </p:spPr>
          <p:txBody>
            <a:bodyPr/>
            <a:lstStyle/>
            <a:p>
              <a:endParaRPr lang="en-GB"/>
            </a:p>
          </p:txBody>
        </p:sp>
        <p:sp>
          <p:nvSpPr>
            <p:cNvPr id="840" name="Line 3520"/>
            <p:cNvSpPr>
              <a:spLocks noChangeShapeType="1"/>
            </p:cNvSpPr>
            <p:nvPr/>
          </p:nvSpPr>
          <p:spPr bwMode="auto">
            <a:xfrm>
              <a:off x="1922" y="3112"/>
              <a:ext cx="33" cy="1"/>
            </a:xfrm>
            <a:prstGeom prst="line">
              <a:avLst/>
            </a:prstGeom>
            <a:noFill/>
            <a:ln w="0">
              <a:solidFill>
                <a:srgbClr val="000000"/>
              </a:solidFill>
              <a:round/>
              <a:headEnd/>
              <a:tailEnd/>
            </a:ln>
          </p:spPr>
          <p:txBody>
            <a:bodyPr/>
            <a:lstStyle/>
            <a:p>
              <a:endParaRPr lang="en-GB"/>
            </a:p>
          </p:txBody>
        </p:sp>
        <p:sp>
          <p:nvSpPr>
            <p:cNvPr id="841" name="Freeform 3521"/>
            <p:cNvSpPr>
              <a:spLocks/>
            </p:cNvSpPr>
            <p:nvPr/>
          </p:nvSpPr>
          <p:spPr bwMode="auto">
            <a:xfrm>
              <a:off x="1882" y="3112"/>
              <a:ext cx="39" cy="2"/>
            </a:xfrm>
            <a:custGeom>
              <a:avLst/>
              <a:gdLst/>
              <a:ahLst/>
              <a:cxnLst>
                <a:cxn ang="0">
                  <a:pos x="79" y="3"/>
                </a:cxn>
                <a:cxn ang="0">
                  <a:pos x="41" y="1"/>
                </a:cxn>
                <a:cxn ang="0">
                  <a:pos x="14" y="1"/>
                </a:cxn>
                <a:cxn ang="0">
                  <a:pos x="0" y="0"/>
                </a:cxn>
              </a:cxnLst>
              <a:rect l="0" t="0" r="r" b="b"/>
              <a:pathLst>
                <a:path w="79" h="3">
                  <a:moveTo>
                    <a:pt x="79" y="3"/>
                  </a:moveTo>
                  <a:lnTo>
                    <a:pt x="41" y="1"/>
                  </a:lnTo>
                  <a:lnTo>
                    <a:pt x="14" y="1"/>
                  </a:lnTo>
                  <a:lnTo>
                    <a:pt x="0" y="0"/>
                  </a:lnTo>
                </a:path>
              </a:pathLst>
            </a:custGeom>
            <a:noFill/>
            <a:ln w="0">
              <a:solidFill>
                <a:srgbClr val="000000"/>
              </a:solidFill>
              <a:prstDash val="solid"/>
              <a:round/>
              <a:headEnd/>
              <a:tailEnd/>
            </a:ln>
          </p:spPr>
          <p:txBody>
            <a:bodyPr/>
            <a:lstStyle/>
            <a:p>
              <a:endParaRPr lang="en-GB"/>
            </a:p>
          </p:txBody>
        </p:sp>
        <p:sp>
          <p:nvSpPr>
            <p:cNvPr id="842" name="Freeform 3522"/>
            <p:cNvSpPr>
              <a:spLocks/>
            </p:cNvSpPr>
            <p:nvPr/>
          </p:nvSpPr>
          <p:spPr bwMode="auto">
            <a:xfrm>
              <a:off x="1906" y="3144"/>
              <a:ext cx="40" cy="2"/>
            </a:xfrm>
            <a:custGeom>
              <a:avLst/>
              <a:gdLst/>
              <a:ahLst/>
              <a:cxnLst>
                <a:cxn ang="0">
                  <a:pos x="0" y="1"/>
                </a:cxn>
                <a:cxn ang="0">
                  <a:pos x="7" y="0"/>
                </a:cxn>
                <a:cxn ang="0">
                  <a:pos x="23" y="3"/>
                </a:cxn>
                <a:cxn ang="0">
                  <a:pos x="37" y="5"/>
                </a:cxn>
                <a:cxn ang="0">
                  <a:pos x="52" y="2"/>
                </a:cxn>
                <a:cxn ang="0">
                  <a:pos x="55" y="2"/>
                </a:cxn>
                <a:cxn ang="0">
                  <a:pos x="60" y="1"/>
                </a:cxn>
                <a:cxn ang="0">
                  <a:pos x="71" y="1"/>
                </a:cxn>
                <a:cxn ang="0">
                  <a:pos x="80" y="0"/>
                </a:cxn>
              </a:cxnLst>
              <a:rect l="0" t="0" r="r" b="b"/>
              <a:pathLst>
                <a:path w="80" h="5">
                  <a:moveTo>
                    <a:pt x="0" y="1"/>
                  </a:moveTo>
                  <a:lnTo>
                    <a:pt x="7" y="0"/>
                  </a:lnTo>
                  <a:lnTo>
                    <a:pt x="23" y="3"/>
                  </a:lnTo>
                  <a:lnTo>
                    <a:pt x="37" y="5"/>
                  </a:lnTo>
                  <a:lnTo>
                    <a:pt x="52" y="2"/>
                  </a:lnTo>
                  <a:lnTo>
                    <a:pt x="55" y="2"/>
                  </a:lnTo>
                  <a:lnTo>
                    <a:pt x="60" y="1"/>
                  </a:lnTo>
                  <a:lnTo>
                    <a:pt x="71" y="1"/>
                  </a:lnTo>
                  <a:lnTo>
                    <a:pt x="80" y="0"/>
                  </a:lnTo>
                </a:path>
              </a:pathLst>
            </a:custGeom>
            <a:noFill/>
            <a:ln w="0">
              <a:solidFill>
                <a:srgbClr val="000000"/>
              </a:solidFill>
              <a:prstDash val="solid"/>
              <a:round/>
              <a:headEnd/>
              <a:tailEnd/>
            </a:ln>
          </p:spPr>
          <p:txBody>
            <a:bodyPr/>
            <a:lstStyle/>
            <a:p>
              <a:endParaRPr lang="en-GB"/>
            </a:p>
          </p:txBody>
        </p:sp>
        <p:sp>
          <p:nvSpPr>
            <p:cNvPr id="843" name="Freeform 3523"/>
            <p:cNvSpPr>
              <a:spLocks/>
            </p:cNvSpPr>
            <p:nvPr/>
          </p:nvSpPr>
          <p:spPr bwMode="auto">
            <a:xfrm>
              <a:off x="1882" y="3149"/>
              <a:ext cx="20" cy="3"/>
            </a:xfrm>
            <a:custGeom>
              <a:avLst/>
              <a:gdLst/>
              <a:ahLst/>
              <a:cxnLst>
                <a:cxn ang="0">
                  <a:pos x="42" y="3"/>
                </a:cxn>
                <a:cxn ang="0">
                  <a:pos x="34" y="0"/>
                </a:cxn>
                <a:cxn ang="0">
                  <a:pos x="20" y="0"/>
                </a:cxn>
                <a:cxn ang="0">
                  <a:pos x="6" y="4"/>
                </a:cxn>
                <a:cxn ang="0">
                  <a:pos x="0" y="6"/>
                </a:cxn>
              </a:cxnLst>
              <a:rect l="0" t="0" r="r" b="b"/>
              <a:pathLst>
                <a:path w="42" h="6">
                  <a:moveTo>
                    <a:pt x="42" y="3"/>
                  </a:moveTo>
                  <a:lnTo>
                    <a:pt x="34" y="0"/>
                  </a:lnTo>
                  <a:lnTo>
                    <a:pt x="20" y="0"/>
                  </a:lnTo>
                  <a:lnTo>
                    <a:pt x="6" y="4"/>
                  </a:lnTo>
                  <a:lnTo>
                    <a:pt x="0" y="6"/>
                  </a:lnTo>
                </a:path>
              </a:pathLst>
            </a:custGeom>
            <a:noFill/>
            <a:ln w="0">
              <a:solidFill>
                <a:srgbClr val="000000"/>
              </a:solidFill>
              <a:prstDash val="solid"/>
              <a:round/>
              <a:headEnd/>
              <a:tailEnd/>
            </a:ln>
          </p:spPr>
          <p:txBody>
            <a:bodyPr/>
            <a:lstStyle/>
            <a:p>
              <a:endParaRPr lang="en-GB"/>
            </a:p>
          </p:txBody>
        </p:sp>
        <p:sp>
          <p:nvSpPr>
            <p:cNvPr id="844" name="Freeform 3524"/>
            <p:cNvSpPr>
              <a:spLocks/>
            </p:cNvSpPr>
            <p:nvPr/>
          </p:nvSpPr>
          <p:spPr bwMode="auto">
            <a:xfrm>
              <a:off x="1894" y="3154"/>
              <a:ext cx="6" cy="1"/>
            </a:xfrm>
            <a:custGeom>
              <a:avLst/>
              <a:gdLst/>
              <a:ahLst/>
              <a:cxnLst>
                <a:cxn ang="0">
                  <a:pos x="13" y="1"/>
                </a:cxn>
                <a:cxn ang="0">
                  <a:pos x="10" y="0"/>
                </a:cxn>
                <a:cxn ang="0">
                  <a:pos x="0" y="0"/>
                </a:cxn>
              </a:cxnLst>
              <a:rect l="0" t="0" r="r" b="b"/>
              <a:pathLst>
                <a:path w="13" h="1">
                  <a:moveTo>
                    <a:pt x="13" y="1"/>
                  </a:moveTo>
                  <a:lnTo>
                    <a:pt x="10" y="0"/>
                  </a:lnTo>
                  <a:lnTo>
                    <a:pt x="0" y="0"/>
                  </a:lnTo>
                </a:path>
              </a:pathLst>
            </a:custGeom>
            <a:noFill/>
            <a:ln w="0">
              <a:solidFill>
                <a:srgbClr val="000000"/>
              </a:solidFill>
              <a:prstDash val="solid"/>
              <a:round/>
              <a:headEnd/>
              <a:tailEnd/>
            </a:ln>
          </p:spPr>
          <p:txBody>
            <a:bodyPr/>
            <a:lstStyle/>
            <a:p>
              <a:endParaRPr lang="en-GB"/>
            </a:p>
          </p:txBody>
        </p:sp>
        <p:sp>
          <p:nvSpPr>
            <p:cNvPr id="845" name="Line 3525"/>
            <p:cNvSpPr>
              <a:spLocks noChangeShapeType="1"/>
            </p:cNvSpPr>
            <p:nvPr/>
          </p:nvSpPr>
          <p:spPr bwMode="auto">
            <a:xfrm flipH="1" flipV="1">
              <a:off x="1892" y="3157"/>
              <a:ext cx="7" cy="1"/>
            </a:xfrm>
            <a:prstGeom prst="line">
              <a:avLst/>
            </a:prstGeom>
            <a:noFill/>
            <a:ln w="0">
              <a:solidFill>
                <a:srgbClr val="000000"/>
              </a:solidFill>
              <a:round/>
              <a:headEnd/>
              <a:tailEnd/>
            </a:ln>
          </p:spPr>
          <p:txBody>
            <a:bodyPr/>
            <a:lstStyle/>
            <a:p>
              <a:endParaRPr lang="en-GB"/>
            </a:p>
          </p:txBody>
        </p:sp>
        <p:sp>
          <p:nvSpPr>
            <p:cNvPr id="846" name="Freeform 3526"/>
            <p:cNvSpPr>
              <a:spLocks/>
            </p:cNvSpPr>
            <p:nvPr/>
          </p:nvSpPr>
          <p:spPr bwMode="auto">
            <a:xfrm>
              <a:off x="1889" y="3162"/>
              <a:ext cx="7" cy="1"/>
            </a:xfrm>
            <a:custGeom>
              <a:avLst/>
              <a:gdLst/>
              <a:ahLst/>
              <a:cxnLst>
                <a:cxn ang="0">
                  <a:pos x="15" y="2"/>
                </a:cxn>
                <a:cxn ang="0">
                  <a:pos x="5" y="0"/>
                </a:cxn>
                <a:cxn ang="0">
                  <a:pos x="0" y="1"/>
                </a:cxn>
              </a:cxnLst>
              <a:rect l="0" t="0" r="r" b="b"/>
              <a:pathLst>
                <a:path w="15" h="2">
                  <a:moveTo>
                    <a:pt x="15" y="2"/>
                  </a:moveTo>
                  <a:lnTo>
                    <a:pt x="5" y="0"/>
                  </a:lnTo>
                  <a:lnTo>
                    <a:pt x="0" y="1"/>
                  </a:lnTo>
                </a:path>
              </a:pathLst>
            </a:custGeom>
            <a:noFill/>
            <a:ln w="0">
              <a:solidFill>
                <a:srgbClr val="000000"/>
              </a:solidFill>
              <a:prstDash val="solid"/>
              <a:round/>
              <a:headEnd/>
              <a:tailEnd/>
            </a:ln>
          </p:spPr>
          <p:txBody>
            <a:bodyPr/>
            <a:lstStyle/>
            <a:p>
              <a:endParaRPr lang="en-GB"/>
            </a:p>
          </p:txBody>
        </p:sp>
        <p:sp>
          <p:nvSpPr>
            <p:cNvPr id="847" name="Line 3527"/>
            <p:cNvSpPr>
              <a:spLocks noChangeShapeType="1"/>
            </p:cNvSpPr>
            <p:nvPr/>
          </p:nvSpPr>
          <p:spPr bwMode="auto">
            <a:xfrm flipH="1" flipV="1">
              <a:off x="1884" y="3171"/>
              <a:ext cx="8" cy="1"/>
            </a:xfrm>
            <a:prstGeom prst="line">
              <a:avLst/>
            </a:prstGeom>
            <a:noFill/>
            <a:ln w="0">
              <a:solidFill>
                <a:srgbClr val="000000"/>
              </a:solidFill>
              <a:round/>
              <a:headEnd/>
              <a:tailEnd/>
            </a:ln>
          </p:spPr>
          <p:txBody>
            <a:bodyPr/>
            <a:lstStyle/>
            <a:p>
              <a:endParaRPr lang="en-GB"/>
            </a:p>
          </p:txBody>
        </p:sp>
        <p:sp>
          <p:nvSpPr>
            <p:cNvPr id="848" name="Line 3528"/>
            <p:cNvSpPr>
              <a:spLocks noChangeShapeType="1"/>
            </p:cNvSpPr>
            <p:nvPr/>
          </p:nvSpPr>
          <p:spPr bwMode="auto">
            <a:xfrm flipH="1" flipV="1">
              <a:off x="1882" y="3177"/>
              <a:ext cx="6" cy="1"/>
            </a:xfrm>
            <a:prstGeom prst="line">
              <a:avLst/>
            </a:prstGeom>
            <a:noFill/>
            <a:ln w="0">
              <a:solidFill>
                <a:srgbClr val="000000"/>
              </a:solidFill>
              <a:round/>
              <a:headEnd/>
              <a:tailEnd/>
            </a:ln>
          </p:spPr>
          <p:txBody>
            <a:bodyPr/>
            <a:lstStyle/>
            <a:p>
              <a:endParaRPr lang="en-GB"/>
            </a:p>
          </p:txBody>
        </p:sp>
        <p:sp>
          <p:nvSpPr>
            <p:cNvPr id="849" name="Line 3529"/>
            <p:cNvSpPr>
              <a:spLocks noChangeShapeType="1"/>
            </p:cNvSpPr>
            <p:nvPr/>
          </p:nvSpPr>
          <p:spPr bwMode="auto">
            <a:xfrm flipH="1" flipV="1">
              <a:off x="1882" y="3183"/>
              <a:ext cx="4" cy="1"/>
            </a:xfrm>
            <a:prstGeom prst="line">
              <a:avLst/>
            </a:prstGeom>
            <a:noFill/>
            <a:ln w="0">
              <a:solidFill>
                <a:srgbClr val="000000"/>
              </a:solidFill>
              <a:round/>
              <a:headEnd/>
              <a:tailEnd/>
            </a:ln>
          </p:spPr>
          <p:txBody>
            <a:bodyPr/>
            <a:lstStyle/>
            <a:p>
              <a:endParaRPr lang="en-GB"/>
            </a:p>
          </p:txBody>
        </p:sp>
        <p:sp>
          <p:nvSpPr>
            <p:cNvPr id="850" name="Freeform 3530"/>
            <p:cNvSpPr>
              <a:spLocks/>
            </p:cNvSpPr>
            <p:nvPr/>
          </p:nvSpPr>
          <p:spPr bwMode="auto">
            <a:xfrm>
              <a:off x="1796" y="3263"/>
              <a:ext cx="50" cy="15"/>
            </a:xfrm>
            <a:custGeom>
              <a:avLst/>
              <a:gdLst/>
              <a:ahLst/>
              <a:cxnLst>
                <a:cxn ang="0">
                  <a:pos x="101" y="0"/>
                </a:cxn>
                <a:cxn ang="0">
                  <a:pos x="70" y="13"/>
                </a:cxn>
                <a:cxn ang="0">
                  <a:pos x="0" y="31"/>
                </a:cxn>
              </a:cxnLst>
              <a:rect l="0" t="0" r="r" b="b"/>
              <a:pathLst>
                <a:path w="101" h="31">
                  <a:moveTo>
                    <a:pt x="101" y="0"/>
                  </a:moveTo>
                  <a:lnTo>
                    <a:pt x="70" y="13"/>
                  </a:lnTo>
                  <a:lnTo>
                    <a:pt x="0" y="31"/>
                  </a:lnTo>
                </a:path>
              </a:pathLst>
            </a:custGeom>
            <a:noFill/>
            <a:ln w="0">
              <a:solidFill>
                <a:srgbClr val="000000"/>
              </a:solidFill>
              <a:prstDash val="solid"/>
              <a:round/>
              <a:headEnd/>
              <a:tailEnd/>
            </a:ln>
          </p:spPr>
          <p:txBody>
            <a:bodyPr/>
            <a:lstStyle/>
            <a:p>
              <a:endParaRPr lang="en-GB"/>
            </a:p>
          </p:txBody>
        </p:sp>
        <p:sp>
          <p:nvSpPr>
            <p:cNvPr id="851" name="Line 3531"/>
            <p:cNvSpPr>
              <a:spLocks noChangeShapeType="1"/>
            </p:cNvSpPr>
            <p:nvPr/>
          </p:nvSpPr>
          <p:spPr bwMode="auto">
            <a:xfrm>
              <a:off x="1896" y="3025"/>
              <a:ext cx="51" cy="1"/>
            </a:xfrm>
            <a:prstGeom prst="line">
              <a:avLst/>
            </a:prstGeom>
            <a:noFill/>
            <a:ln w="0">
              <a:solidFill>
                <a:srgbClr val="000000"/>
              </a:solidFill>
              <a:round/>
              <a:headEnd/>
              <a:tailEnd/>
            </a:ln>
          </p:spPr>
          <p:txBody>
            <a:bodyPr/>
            <a:lstStyle/>
            <a:p>
              <a:endParaRPr lang="en-GB"/>
            </a:p>
          </p:txBody>
        </p:sp>
        <p:sp>
          <p:nvSpPr>
            <p:cNvPr id="852" name="Line 3532"/>
            <p:cNvSpPr>
              <a:spLocks noChangeShapeType="1"/>
            </p:cNvSpPr>
            <p:nvPr/>
          </p:nvSpPr>
          <p:spPr bwMode="auto">
            <a:xfrm>
              <a:off x="1873" y="3073"/>
              <a:ext cx="9" cy="1"/>
            </a:xfrm>
            <a:prstGeom prst="line">
              <a:avLst/>
            </a:prstGeom>
            <a:noFill/>
            <a:ln w="0">
              <a:solidFill>
                <a:srgbClr val="000000"/>
              </a:solidFill>
              <a:round/>
              <a:headEnd/>
              <a:tailEnd/>
            </a:ln>
          </p:spPr>
          <p:txBody>
            <a:bodyPr/>
            <a:lstStyle/>
            <a:p>
              <a:endParaRPr lang="en-GB"/>
            </a:p>
          </p:txBody>
        </p:sp>
        <p:sp>
          <p:nvSpPr>
            <p:cNvPr id="853" name="Freeform 3533"/>
            <p:cNvSpPr>
              <a:spLocks/>
            </p:cNvSpPr>
            <p:nvPr/>
          </p:nvSpPr>
          <p:spPr bwMode="auto">
            <a:xfrm>
              <a:off x="1809" y="3075"/>
              <a:ext cx="62" cy="1"/>
            </a:xfrm>
            <a:custGeom>
              <a:avLst/>
              <a:gdLst/>
              <a:ahLst/>
              <a:cxnLst>
                <a:cxn ang="0">
                  <a:pos x="125" y="1"/>
                </a:cxn>
                <a:cxn ang="0">
                  <a:pos x="99" y="2"/>
                </a:cxn>
                <a:cxn ang="0">
                  <a:pos x="55" y="0"/>
                </a:cxn>
                <a:cxn ang="0">
                  <a:pos x="22" y="2"/>
                </a:cxn>
                <a:cxn ang="0">
                  <a:pos x="11" y="1"/>
                </a:cxn>
                <a:cxn ang="0">
                  <a:pos x="0" y="1"/>
                </a:cxn>
              </a:cxnLst>
              <a:rect l="0" t="0" r="r" b="b"/>
              <a:pathLst>
                <a:path w="125" h="2">
                  <a:moveTo>
                    <a:pt x="125" y="1"/>
                  </a:moveTo>
                  <a:lnTo>
                    <a:pt x="99" y="2"/>
                  </a:lnTo>
                  <a:lnTo>
                    <a:pt x="55" y="0"/>
                  </a:lnTo>
                  <a:lnTo>
                    <a:pt x="22" y="2"/>
                  </a:lnTo>
                  <a:lnTo>
                    <a:pt x="11" y="1"/>
                  </a:lnTo>
                  <a:lnTo>
                    <a:pt x="0" y="1"/>
                  </a:lnTo>
                </a:path>
              </a:pathLst>
            </a:custGeom>
            <a:noFill/>
            <a:ln w="0">
              <a:solidFill>
                <a:srgbClr val="000000"/>
              </a:solidFill>
              <a:prstDash val="solid"/>
              <a:round/>
              <a:headEnd/>
              <a:tailEnd/>
            </a:ln>
          </p:spPr>
          <p:txBody>
            <a:bodyPr/>
            <a:lstStyle/>
            <a:p>
              <a:endParaRPr lang="en-GB"/>
            </a:p>
          </p:txBody>
        </p:sp>
        <p:sp>
          <p:nvSpPr>
            <p:cNvPr id="854" name="Freeform 3534"/>
            <p:cNvSpPr>
              <a:spLocks/>
            </p:cNvSpPr>
            <p:nvPr/>
          </p:nvSpPr>
          <p:spPr bwMode="auto">
            <a:xfrm>
              <a:off x="1809" y="3076"/>
              <a:ext cx="61" cy="1"/>
            </a:xfrm>
            <a:custGeom>
              <a:avLst/>
              <a:gdLst/>
              <a:ahLst/>
              <a:cxnLst>
                <a:cxn ang="0">
                  <a:pos x="124" y="0"/>
                </a:cxn>
                <a:cxn ang="0">
                  <a:pos x="98" y="0"/>
                </a:cxn>
                <a:cxn ang="0">
                  <a:pos x="55" y="0"/>
                </a:cxn>
                <a:cxn ang="0">
                  <a:pos x="22" y="1"/>
                </a:cxn>
                <a:cxn ang="0">
                  <a:pos x="10" y="0"/>
                </a:cxn>
                <a:cxn ang="0">
                  <a:pos x="0" y="0"/>
                </a:cxn>
              </a:cxnLst>
              <a:rect l="0" t="0" r="r" b="b"/>
              <a:pathLst>
                <a:path w="124" h="1">
                  <a:moveTo>
                    <a:pt x="124" y="0"/>
                  </a:moveTo>
                  <a:lnTo>
                    <a:pt x="98" y="0"/>
                  </a:lnTo>
                  <a:lnTo>
                    <a:pt x="55" y="0"/>
                  </a:lnTo>
                  <a:lnTo>
                    <a:pt x="22" y="1"/>
                  </a:lnTo>
                  <a:lnTo>
                    <a:pt x="10" y="0"/>
                  </a:lnTo>
                  <a:lnTo>
                    <a:pt x="0" y="0"/>
                  </a:lnTo>
                </a:path>
              </a:pathLst>
            </a:custGeom>
            <a:noFill/>
            <a:ln w="0">
              <a:solidFill>
                <a:srgbClr val="000000"/>
              </a:solidFill>
              <a:prstDash val="solid"/>
              <a:round/>
              <a:headEnd/>
              <a:tailEnd/>
            </a:ln>
          </p:spPr>
          <p:txBody>
            <a:bodyPr/>
            <a:lstStyle/>
            <a:p>
              <a:endParaRPr lang="en-GB"/>
            </a:p>
          </p:txBody>
        </p:sp>
        <p:sp>
          <p:nvSpPr>
            <p:cNvPr id="855" name="Line 3535"/>
            <p:cNvSpPr>
              <a:spLocks noChangeShapeType="1"/>
            </p:cNvSpPr>
            <p:nvPr/>
          </p:nvSpPr>
          <p:spPr bwMode="auto">
            <a:xfrm>
              <a:off x="1870" y="3077"/>
              <a:ext cx="12" cy="1"/>
            </a:xfrm>
            <a:prstGeom prst="line">
              <a:avLst/>
            </a:prstGeom>
            <a:noFill/>
            <a:ln w="0">
              <a:solidFill>
                <a:srgbClr val="000000"/>
              </a:solidFill>
              <a:round/>
              <a:headEnd/>
              <a:tailEnd/>
            </a:ln>
          </p:spPr>
          <p:txBody>
            <a:bodyPr/>
            <a:lstStyle/>
            <a:p>
              <a:endParaRPr lang="en-GB"/>
            </a:p>
          </p:txBody>
        </p:sp>
        <p:sp>
          <p:nvSpPr>
            <p:cNvPr id="856" name="Freeform 3536"/>
            <p:cNvSpPr>
              <a:spLocks/>
            </p:cNvSpPr>
            <p:nvPr/>
          </p:nvSpPr>
          <p:spPr bwMode="auto">
            <a:xfrm>
              <a:off x="1807" y="3082"/>
              <a:ext cx="59" cy="4"/>
            </a:xfrm>
            <a:custGeom>
              <a:avLst/>
              <a:gdLst/>
              <a:ahLst/>
              <a:cxnLst>
                <a:cxn ang="0">
                  <a:pos x="117" y="7"/>
                </a:cxn>
                <a:cxn ang="0">
                  <a:pos x="92" y="4"/>
                </a:cxn>
                <a:cxn ang="0">
                  <a:pos x="77" y="4"/>
                </a:cxn>
                <a:cxn ang="0">
                  <a:pos x="57" y="4"/>
                </a:cxn>
                <a:cxn ang="0">
                  <a:pos x="34" y="2"/>
                </a:cxn>
                <a:cxn ang="0">
                  <a:pos x="13" y="1"/>
                </a:cxn>
                <a:cxn ang="0">
                  <a:pos x="0" y="0"/>
                </a:cxn>
              </a:cxnLst>
              <a:rect l="0" t="0" r="r" b="b"/>
              <a:pathLst>
                <a:path w="117" h="7">
                  <a:moveTo>
                    <a:pt x="117" y="7"/>
                  </a:moveTo>
                  <a:lnTo>
                    <a:pt x="92" y="4"/>
                  </a:lnTo>
                  <a:lnTo>
                    <a:pt x="77" y="4"/>
                  </a:lnTo>
                  <a:lnTo>
                    <a:pt x="57" y="4"/>
                  </a:lnTo>
                  <a:lnTo>
                    <a:pt x="34" y="2"/>
                  </a:lnTo>
                  <a:lnTo>
                    <a:pt x="13" y="1"/>
                  </a:lnTo>
                  <a:lnTo>
                    <a:pt x="0" y="0"/>
                  </a:lnTo>
                </a:path>
              </a:pathLst>
            </a:custGeom>
            <a:noFill/>
            <a:ln w="0">
              <a:solidFill>
                <a:srgbClr val="000000"/>
              </a:solidFill>
              <a:prstDash val="solid"/>
              <a:round/>
              <a:headEnd/>
              <a:tailEnd/>
            </a:ln>
          </p:spPr>
          <p:txBody>
            <a:bodyPr/>
            <a:lstStyle/>
            <a:p>
              <a:endParaRPr lang="en-GB"/>
            </a:p>
          </p:txBody>
        </p:sp>
        <p:sp>
          <p:nvSpPr>
            <p:cNvPr id="857" name="Freeform 3537"/>
            <p:cNvSpPr>
              <a:spLocks/>
            </p:cNvSpPr>
            <p:nvPr/>
          </p:nvSpPr>
          <p:spPr bwMode="auto">
            <a:xfrm>
              <a:off x="1804" y="3097"/>
              <a:ext cx="56" cy="4"/>
            </a:xfrm>
            <a:custGeom>
              <a:avLst/>
              <a:gdLst/>
              <a:ahLst/>
              <a:cxnLst>
                <a:cxn ang="0">
                  <a:pos x="112" y="0"/>
                </a:cxn>
                <a:cxn ang="0">
                  <a:pos x="108" y="0"/>
                </a:cxn>
                <a:cxn ang="0">
                  <a:pos x="69" y="3"/>
                </a:cxn>
                <a:cxn ang="0">
                  <a:pos x="25" y="5"/>
                </a:cxn>
                <a:cxn ang="0">
                  <a:pos x="11" y="6"/>
                </a:cxn>
                <a:cxn ang="0">
                  <a:pos x="0" y="6"/>
                </a:cxn>
              </a:cxnLst>
              <a:rect l="0" t="0" r="r" b="b"/>
              <a:pathLst>
                <a:path w="112" h="6">
                  <a:moveTo>
                    <a:pt x="112" y="0"/>
                  </a:moveTo>
                  <a:lnTo>
                    <a:pt x="108" y="0"/>
                  </a:lnTo>
                  <a:lnTo>
                    <a:pt x="69" y="3"/>
                  </a:lnTo>
                  <a:lnTo>
                    <a:pt x="25" y="5"/>
                  </a:lnTo>
                  <a:lnTo>
                    <a:pt x="11" y="6"/>
                  </a:lnTo>
                  <a:lnTo>
                    <a:pt x="0" y="6"/>
                  </a:lnTo>
                </a:path>
              </a:pathLst>
            </a:custGeom>
            <a:noFill/>
            <a:ln w="0">
              <a:solidFill>
                <a:srgbClr val="000000"/>
              </a:solidFill>
              <a:prstDash val="solid"/>
              <a:round/>
              <a:headEnd/>
              <a:tailEnd/>
            </a:ln>
          </p:spPr>
          <p:txBody>
            <a:bodyPr/>
            <a:lstStyle/>
            <a:p>
              <a:endParaRPr lang="en-GB"/>
            </a:p>
          </p:txBody>
        </p:sp>
        <p:sp>
          <p:nvSpPr>
            <p:cNvPr id="858" name="Freeform 3538"/>
            <p:cNvSpPr>
              <a:spLocks/>
            </p:cNvSpPr>
            <p:nvPr/>
          </p:nvSpPr>
          <p:spPr bwMode="auto">
            <a:xfrm>
              <a:off x="1804" y="3099"/>
              <a:ext cx="55" cy="3"/>
            </a:xfrm>
            <a:custGeom>
              <a:avLst/>
              <a:gdLst/>
              <a:ahLst/>
              <a:cxnLst>
                <a:cxn ang="0">
                  <a:pos x="110" y="0"/>
                </a:cxn>
                <a:cxn ang="0">
                  <a:pos x="108" y="0"/>
                </a:cxn>
                <a:cxn ang="0">
                  <a:pos x="69" y="3"/>
                </a:cxn>
                <a:cxn ang="0">
                  <a:pos x="25" y="6"/>
                </a:cxn>
                <a:cxn ang="0">
                  <a:pos x="11" y="7"/>
                </a:cxn>
                <a:cxn ang="0">
                  <a:pos x="0" y="7"/>
                </a:cxn>
              </a:cxnLst>
              <a:rect l="0" t="0" r="r" b="b"/>
              <a:pathLst>
                <a:path w="110" h="7">
                  <a:moveTo>
                    <a:pt x="110" y="0"/>
                  </a:moveTo>
                  <a:lnTo>
                    <a:pt x="108" y="0"/>
                  </a:lnTo>
                  <a:lnTo>
                    <a:pt x="69" y="3"/>
                  </a:lnTo>
                  <a:lnTo>
                    <a:pt x="25" y="6"/>
                  </a:lnTo>
                  <a:lnTo>
                    <a:pt x="11" y="7"/>
                  </a:lnTo>
                  <a:lnTo>
                    <a:pt x="0" y="7"/>
                  </a:lnTo>
                </a:path>
              </a:pathLst>
            </a:custGeom>
            <a:noFill/>
            <a:ln w="0">
              <a:solidFill>
                <a:srgbClr val="000000"/>
              </a:solidFill>
              <a:prstDash val="solid"/>
              <a:round/>
              <a:headEnd/>
              <a:tailEnd/>
            </a:ln>
          </p:spPr>
          <p:txBody>
            <a:bodyPr/>
            <a:lstStyle/>
            <a:p>
              <a:endParaRPr lang="en-GB"/>
            </a:p>
          </p:txBody>
        </p:sp>
        <p:sp>
          <p:nvSpPr>
            <p:cNvPr id="859" name="Freeform 3539"/>
            <p:cNvSpPr>
              <a:spLocks/>
            </p:cNvSpPr>
            <p:nvPr/>
          </p:nvSpPr>
          <p:spPr bwMode="auto">
            <a:xfrm>
              <a:off x="1854" y="3110"/>
              <a:ext cx="27" cy="1"/>
            </a:xfrm>
            <a:custGeom>
              <a:avLst/>
              <a:gdLst/>
              <a:ahLst/>
              <a:cxnLst>
                <a:cxn ang="0">
                  <a:pos x="0" y="1"/>
                </a:cxn>
                <a:cxn ang="0">
                  <a:pos x="9" y="1"/>
                </a:cxn>
                <a:cxn ang="0">
                  <a:pos x="45" y="0"/>
                </a:cxn>
                <a:cxn ang="0">
                  <a:pos x="54" y="1"/>
                </a:cxn>
              </a:cxnLst>
              <a:rect l="0" t="0" r="r" b="b"/>
              <a:pathLst>
                <a:path w="54" h="1">
                  <a:moveTo>
                    <a:pt x="0" y="1"/>
                  </a:moveTo>
                  <a:lnTo>
                    <a:pt x="9" y="1"/>
                  </a:lnTo>
                  <a:lnTo>
                    <a:pt x="45" y="0"/>
                  </a:lnTo>
                  <a:lnTo>
                    <a:pt x="54" y="1"/>
                  </a:lnTo>
                </a:path>
              </a:pathLst>
            </a:custGeom>
            <a:noFill/>
            <a:ln w="0">
              <a:solidFill>
                <a:srgbClr val="000000"/>
              </a:solidFill>
              <a:prstDash val="solid"/>
              <a:round/>
              <a:headEnd/>
              <a:tailEnd/>
            </a:ln>
          </p:spPr>
          <p:txBody>
            <a:bodyPr/>
            <a:lstStyle/>
            <a:p>
              <a:endParaRPr lang="en-GB"/>
            </a:p>
          </p:txBody>
        </p:sp>
        <p:sp>
          <p:nvSpPr>
            <p:cNvPr id="860" name="Freeform 3540"/>
            <p:cNvSpPr>
              <a:spLocks/>
            </p:cNvSpPr>
            <p:nvPr/>
          </p:nvSpPr>
          <p:spPr bwMode="auto">
            <a:xfrm>
              <a:off x="1802" y="3113"/>
              <a:ext cx="50" cy="1"/>
            </a:xfrm>
            <a:custGeom>
              <a:avLst/>
              <a:gdLst/>
              <a:ahLst/>
              <a:cxnLst>
                <a:cxn ang="0">
                  <a:pos x="101" y="0"/>
                </a:cxn>
                <a:cxn ang="0">
                  <a:pos x="83" y="1"/>
                </a:cxn>
                <a:cxn ang="0">
                  <a:pos x="49" y="0"/>
                </a:cxn>
                <a:cxn ang="0">
                  <a:pos x="16" y="1"/>
                </a:cxn>
                <a:cxn ang="0">
                  <a:pos x="0" y="1"/>
                </a:cxn>
              </a:cxnLst>
              <a:rect l="0" t="0" r="r" b="b"/>
              <a:pathLst>
                <a:path w="101" h="1">
                  <a:moveTo>
                    <a:pt x="101" y="0"/>
                  </a:moveTo>
                  <a:lnTo>
                    <a:pt x="83" y="1"/>
                  </a:lnTo>
                  <a:lnTo>
                    <a:pt x="49" y="0"/>
                  </a:lnTo>
                  <a:lnTo>
                    <a:pt x="16" y="1"/>
                  </a:lnTo>
                  <a:lnTo>
                    <a:pt x="0" y="1"/>
                  </a:lnTo>
                </a:path>
              </a:pathLst>
            </a:custGeom>
            <a:noFill/>
            <a:ln w="0">
              <a:solidFill>
                <a:srgbClr val="000000"/>
              </a:solidFill>
              <a:prstDash val="solid"/>
              <a:round/>
              <a:headEnd/>
              <a:tailEnd/>
            </a:ln>
          </p:spPr>
          <p:txBody>
            <a:bodyPr/>
            <a:lstStyle/>
            <a:p>
              <a:endParaRPr lang="en-GB"/>
            </a:p>
          </p:txBody>
        </p:sp>
        <p:sp>
          <p:nvSpPr>
            <p:cNvPr id="861" name="Freeform 3541"/>
            <p:cNvSpPr>
              <a:spLocks/>
            </p:cNvSpPr>
            <p:nvPr/>
          </p:nvSpPr>
          <p:spPr bwMode="auto">
            <a:xfrm>
              <a:off x="1835" y="3147"/>
              <a:ext cx="17" cy="1"/>
            </a:xfrm>
            <a:custGeom>
              <a:avLst/>
              <a:gdLst/>
              <a:ahLst/>
              <a:cxnLst>
                <a:cxn ang="0">
                  <a:pos x="0" y="1"/>
                </a:cxn>
                <a:cxn ang="0">
                  <a:pos x="7" y="1"/>
                </a:cxn>
                <a:cxn ang="0">
                  <a:pos x="32" y="1"/>
                </a:cxn>
                <a:cxn ang="0">
                  <a:pos x="35" y="0"/>
                </a:cxn>
              </a:cxnLst>
              <a:rect l="0" t="0" r="r" b="b"/>
              <a:pathLst>
                <a:path w="35" h="1">
                  <a:moveTo>
                    <a:pt x="0" y="1"/>
                  </a:moveTo>
                  <a:lnTo>
                    <a:pt x="7" y="1"/>
                  </a:lnTo>
                  <a:lnTo>
                    <a:pt x="32" y="1"/>
                  </a:lnTo>
                  <a:lnTo>
                    <a:pt x="35" y="0"/>
                  </a:lnTo>
                </a:path>
              </a:pathLst>
            </a:custGeom>
            <a:noFill/>
            <a:ln w="0">
              <a:solidFill>
                <a:srgbClr val="000000"/>
              </a:solidFill>
              <a:prstDash val="solid"/>
              <a:round/>
              <a:headEnd/>
              <a:tailEnd/>
            </a:ln>
          </p:spPr>
          <p:txBody>
            <a:bodyPr/>
            <a:lstStyle/>
            <a:p>
              <a:endParaRPr lang="en-GB"/>
            </a:p>
          </p:txBody>
        </p:sp>
        <p:sp>
          <p:nvSpPr>
            <p:cNvPr id="862" name="Freeform 3542"/>
            <p:cNvSpPr>
              <a:spLocks/>
            </p:cNvSpPr>
            <p:nvPr/>
          </p:nvSpPr>
          <p:spPr bwMode="auto">
            <a:xfrm>
              <a:off x="1796" y="3155"/>
              <a:ext cx="34" cy="3"/>
            </a:xfrm>
            <a:custGeom>
              <a:avLst/>
              <a:gdLst/>
              <a:ahLst/>
              <a:cxnLst>
                <a:cxn ang="0">
                  <a:pos x="67" y="4"/>
                </a:cxn>
                <a:cxn ang="0">
                  <a:pos x="66" y="4"/>
                </a:cxn>
                <a:cxn ang="0">
                  <a:pos x="46" y="2"/>
                </a:cxn>
                <a:cxn ang="0">
                  <a:pos x="28" y="2"/>
                </a:cxn>
                <a:cxn ang="0">
                  <a:pos x="11" y="0"/>
                </a:cxn>
                <a:cxn ang="0">
                  <a:pos x="2" y="0"/>
                </a:cxn>
                <a:cxn ang="0">
                  <a:pos x="0" y="0"/>
                </a:cxn>
              </a:cxnLst>
              <a:rect l="0" t="0" r="r" b="b"/>
              <a:pathLst>
                <a:path w="67" h="4">
                  <a:moveTo>
                    <a:pt x="67" y="4"/>
                  </a:moveTo>
                  <a:lnTo>
                    <a:pt x="66" y="4"/>
                  </a:lnTo>
                  <a:lnTo>
                    <a:pt x="46" y="2"/>
                  </a:lnTo>
                  <a:lnTo>
                    <a:pt x="28" y="2"/>
                  </a:lnTo>
                  <a:lnTo>
                    <a:pt x="11" y="0"/>
                  </a:lnTo>
                  <a:lnTo>
                    <a:pt x="2" y="0"/>
                  </a:lnTo>
                  <a:lnTo>
                    <a:pt x="0" y="0"/>
                  </a:lnTo>
                </a:path>
              </a:pathLst>
            </a:custGeom>
            <a:noFill/>
            <a:ln w="0">
              <a:solidFill>
                <a:srgbClr val="000000"/>
              </a:solidFill>
              <a:prstDash val="solid"/>
              <a:round/>
              <a:headEnd/>
              <a:tailEnd/>
            </a:ln>
          </p:spPr>
          <p:txBody>
            <a:bodyPr/>
            <a:lstStyle/>
            <a:p>
              <a:endParaRPr lang="en-GB"/>
            </a:p>
          </p:txBody>
        </p:sp>
        <p:sp>
          <p:nvSpPr>
            <p:cNvPr id="863" name="Freeform 3543"/>
            <p:cNvSpPr>
              <a:spLocks/>
            </p:cNvSpPr>
            <p:nvPr/>
          </p:nvSpPr>
          <p:spPr bwMode="auto">
            <a:xfrm>
              <a:off x="1796" y="3161"/>
              <a:ext cx="31" cy="2"/>
            </a:xfrm>
            <a:custGeom>
              <a:avLst/>
              <a:gdLst/>
              <a:ahLst/>
              <a:cxnLst>
                <a:cxn ang="0">
                  <a:pos x="62" y="3"/>
                </a:cxn>
                <a:cxn ang="0">
                  <a:pos x="46" y="2"/>
                </a:cxn>
                <a:cxn ang="0">
                  <a:pos x="28" y="1"/>
                </a:cxn>
                <a:cxn ang="0">
                  <a:pos x="11" y="0"/>
                </a:cxn>
                <a:cxn ang="0">
                  <a:pos x="2" y="0"/>
                </a:cxn>
                <a:cxn ang="0">
                  <a:pos x="0" y="0"/>
                </a:cxn>
              </a:cxnLst>
              <a:rect l="0" t="0" r="r" b="b"/>
              <a:pathLst>
                <a:path w="62" h="3">
                  <a:moveTo>
                    <a:pt x="62" y="3"/>
                  </a:moveTo>
                  <a:lnTo>
                    <a:pt x="46" y="2"/>
                  </a:lnTo>
                  <a:lnTo>
                    <a:pt x="28" y="1"/>
                  </a:lnTo>
                  <a:lnTo>
                    <a:pt x="11" y="0"/>
                  </a:lnTo>
                  <a:lnTo>
                    <a:pt x="2" y="0"/>
                  </a:lnTo>
                  <a:lnTo>
                    <a:pt x="0" y="0"/>
                  </a:lnTo>
                </a:path>
              </a:pathLst>
            </a:custGeom>
            <a:noFill/>
            <a:ln w="0">
              <a:solidFill>
                <a:srgbClr val="000000"/>
              </a:solidFill>
              <a:prstDash val="solid"/>
              <a:round/>
              <a:headEnd/>
              <a:tailEnd/>
            </a:ln>
          </p:spPr>
          <p:txBody>
            <a:bodyPr/>
            <a:lstStyle/>
            <a:p>
              <a:endParaRPr lang="en-GB"/>
            </a:p>
          </p:txBody>
        </p:sp>
        <p:sp>
          <p:nvSpPr>
            <p:cNvPr id="864" name="Freeform 3544"/>
            <p:cNvSpPr>
              <a:spLocks/>
            </p:cNvSpPr>
            <p:nvPr/>
          </p:nvSpPr>
          <p:spPr bwMode="auto">
            <a:xfrm>
              <a:off x="1796" y="3163"/>
              <a:ext cx="30" cy="2"/>
            </a:xfrm>
            <a:custGeom>
              <a:avLst/>
              <a:gdLst/>
              <a:ahLst/>
              <a:cxnLst>
                <a:cxn ang="0">
                  <a:pos x="60" y="3"/>
                </a:cxn>
                <a:cxn ang="0">
                  <a:pos x="46" y="2"/>
                </a:cxn>
                <a:cxn ang="0">
                  <a:pos x="28" y="2"/>
                </a:cxn>
                <a:cxn ang="0">
                  <a:pos x="11" y="1"/>
                </a:cxn>
                <a:cxn ang="0">
                  <a:pos x="2" y="0"/>
                </a:cxn>
                <a:cxn ang="0">
                  <a:pos x="0" y="0"/>
                </a:cxn>
              </a:cxnLst>
              <a:rect l="0" t="0" r="r" b="b"/>
              <a:pathLst>
                <a:path w="60" h="3">
                  <a:moveTo>
                    <a:pt x="60" y="3"/>
                  </a:moveTo>
                  <a:lnTo>
                    <a:pt x="46" y="2"/>
                  </a:lnTo>
                  <a:lnTo>
                    <a:pt x="28" y="2"/>
                  </a:lnTo>
                  <a:lnTo>
                    <a:pt x="11" y="1"/>
                  </a:lnTo>
                  <a:lnTo>
                    <a:pt x="2" y="0"/>
                  </a:lnTo>
                  <a:lnTo>
                    <a:pt x="0" y="0"/>
                  </a:lnTo>
                </a:path>
              </a:pathLst>
            </a:custGeom>
            <a:noFill/>
            <a:ln w="0">
              <a:solidFill>
                <a:srgbClr val="000000"/>
              </a:solidFill>
              <a:prstDash val="solid"/>
              <a:round/>
              <a:headEnd/>
              <a:tailEnd/>
            </a:ln>
          </p:spPr>
          <p:txBody>
            <a:bodyPr/>
            <a:lstStyle/>
            <a:p>
              <a:endParaRPr lang="en-GB"/>
            </a:p>
          </p:txBody>
        </p:sp>
        <p:sp>
          <p:nvSpPr>
            <p:cNvPr id="865" name="Freeform 3545"/>
            <p:cNvSpPr>
              <a:spLocks/>
            </p:cNvSpPr>
            <p:nvPr/>
          </p:nvSpPr>
          <p:spPr bwMode="auto">
            <a:xfrm>
              <a:off x="1796" y="3168"/>
              <a:ext cx="28" cy="2"/>
            </a:xfrm>
            <a:custGeom>
              <a:avLst/>
              <a:gdLst/>
              <a:ahLst/>
              <a:cxnLst>
                <a:cxn ang="0">
                  <a:pos x="56" y="3"/>
                </a:cxn>
                <a:cxn ang="0">
                  <a:pos x="46" y="2"/>
                </a:cxn>
                <a:cxn ang="0">
                  <a:pos x="28" y="1"/>
                </a:cxn>
                <a:cxn ang="0">
                  <a:pos x="11" y="0"/>
                </a:cxn>
                <a:cxn ang="0">
                  <a:pos x="2" y="0"/>
                </a:cxn>
                <a:cxn ang="0">
                  <a:pos x="0" y="0"/>
                </a:cxn>
              </a:cxnLst>
              <a:rect l="0" t="0" r="r" b="b"/>
              <a:pathLst>
                <a:path w="56" h="3">
                  <a:moveTo>
                    <a:pt x="56" y="3"/>
                  </a:moveTo>
                  <a:lnTo>
                    <a:pt x="46" y="2"/>
                  </a:lnTo>
                  <a:lnTo>
                    <a:pt x="28" y="1"/>
                  </a:lnTo>
                  <a:lnTo>
                    <a:pt x="11" y="0"/>
                  </a:lnTo>
                  <a:lnTo>
                    <a:pt x="2" y="0"/>
                  </a:lnTo>
                  <a:lnTo>
                    <a:pt x="0" y="0"/>
                  </a:lnTo>
                </a:path>
              </a:pathLst>
            </a:custGeom>
            <a:noFill/>
            <a:ln w="0">
              <a:solidFill>
                <a:srgbClr val="000000"/>
              </a:solidFill>
              <a:prstDash val="solid"/>
              <a:round/>
              <a:headEnd/>
              <a:tailEnd/>
            </a:ln>
          </p:spPr>
          <p:txBody>
            <a:bodyPr/>
            <a:lstStyle/>
            <a:p>
              <a:endParaRPr lang="en-GB"/>
            </a:p>
          </p:txBody>
        </p:sp>
        <p:sp>
          <p:nvSpPr>
            <p:cNvPr id="866" name="Freeform 3546"/>
            <p:cNvSpPr>
              <a:spLocks/>
            </p:cNvSpPr>
            <p:nvPr/>
          </p:nvSpPr>
          <p:spPr bwMode="auto">
            <a:xfrm>
              <a:off x="1796" y="3178"/>
              <a:ext cx="23" cy="1"/>
            </a:xfrm>
            <a:custGeom>
              <a:avLst/>
              <a:gdLst/>
              <a:ahLst/>
              <a:cxnLst>
                <a:cxn ang="0">
                  <a:pos x="46" y="3"/>
                </a:cxn>
                <a:cxn ang="0">
                  <a:pos x="45" y="3"/>
                </a:cxn>
                <a:cxn ang="0">
                  <a:pos x="28" y="3"/>
                </a:cxn>
                <a:cxn ang="0">
                  <a:pos x="10" y="0"/>
                </a:cxn>
                <a:cxn ang="0">
                  <a:pos x="1" y="0"/>
                </a:cxn>
                <a:cxn ang="0">
                  <a:pos x="0" y="0"/>
                </a:cxn>
              </a:cxnLst>
              <a:rect l="0" t="0" r="r" b="b"/>
              <a:pathLst>
                <a:path w="46" h="3">
                  <a:moveTo>
                    <a:pt x="46" y="3"/>
                  </a:moveTo>
                  <a:lnTo>
                    <a:pt x="45" y="3"/>
                  </a:lnTo>
                  <a:lnTo>
                    <a:pt x="28" y="3"/>
                  </a:lnTo>
                  <a:lnTo>
                    <a:pt x="10" y="0"/>
                  </a:lnTo>
                  <a:lnTo>
                    <a:pt x="1" y="0"/>
                  </a:lnTo>
                  <a:lnTo>
                    <a:pt x="0" y="0"/>
                  </a:lnTo>
                </a:path>
              </a:pathLst>
            </a:custGeom>
            <a:noFill/>
            <a:ln w="0">
              <a:solidFill>
                <a:srgbClr val="000000"/>
              </a:solidFill>
              <a:prstDash val="solid"/>
              <a:round/>
              <a:headEnd/>
              <a:tailEnd/>
            </a:ln>
          </p:spPr>
          <p:txBody>
            <a:bodyPr/>
            <a:lstStyle/>
            <a:p>
              <a:endParaRPr lang="en-GB"/>
            </a:p>
          </p:txBody>
        </p:sp>
        <p:sp>
          <p:nvSpPr>
            <p:cNvPr id="867" name="Freeform 3547"/>
            <p:cNvSpPr>
              <a:spLocks/>
            </p:cNvSpPr>
            <p:nvPr/>
          </p:nvSpPr>
          <p:spPr bwMode="auto">
            <a:xfrm>
              <a:off x="1814" y="3190"/>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0">
              <a:solidFill>
                <a:srgbClr val="000000"/>
              </a:solidFill>
              <a:prstDash val="solid"/>
              <a:round/>
              <a:headEnd/>
              <a:tailEnd/>
            </a:ln>
          </p:spPr>
          <p:txBody>
            <a:bodyPr/>
            <a:lstStyle/>
            <a:p>
              <a:endParaRPr lang="en-GB"/>
            </a:p>
          </p:txBody>
        </p:sp>
        <p:sp>
          <p:nvSpPr>
            <p:cNvPr id="868" name="Line 3548"/>
            <p:cNvSpPr>
              <a:spLocks noChangeShapeType="1"/>
            </p:cNvSpPr>
            <p:nvPr/>
          </p:nvSpPr>
          <p:spPr bwMode="auto">
            <a:xfrm>
              <a:off x="1805" y="3207"/>
              <a:ext cx="1" cy="1"/>
            </a:xfrm>
            <a:prstGeom prst="line">
              <a:avLst/>
            </a:prstGeom>
            <a:noFill/>
            <a:ln w="0">
              <a:solidFill>
                <a:srgbClr val="000000"/>
              </a:solidFill>
              <a:round/>
              <a:headEnd/>
              <a:tailEnd/>
            </a:ln>
          </p:spPr>
          <p:txBody>
            <a:bodyPr/>
            <a:lstStyle/>
            <a:p>
              <a:endParaRPr lang="en-GB"/>
            </a:p>
          </p:txBody>
        </p:sp>
        <p:sp>
          <p:nvSpPr>
            <p:cNvPr id="869" name="Line 3549"/>
            <p:cNvSpPr>
              <a:spLocks noChangeShapeType="1"/>
            </p:cNvSpPr>
            <p:nvPr/>
          </p:nvSpPr>
          <p:spPr bwMode="auto">
            <a:xfrm flipH="1">
              <a:off x="1738" y="3287"/>
              <a:ext cx="27" cy="7"/>
            </a:xfrm>
            <a:prstGeom prst="line">
              <a:avLst/>
            </a:prstGeom>
            <a:noFill/>
            <a:ln w="0">
              <a:solidFill>
                <a:srgbClr val="000000"/>
              </a:solidFill>
              <a:round/>
              <a:headEnd/>
              <a:tailEnd/>
            </a:ln>
          </p:spPr>
          <p:txBody>
            <a:bodyPr/>
            <a:lstStyle/>
            <a:p>
              <a:endParaRPr lang="en-GB"/>
            </a:p>
          </p:txBody>
        </p:sp>
        <p:sp>
          <p:nvSpPr>
            <p:cNvPr id="870" name="Line 3550"/>
            <p:cNvSpPr>
              <a:spLocks noChangeShapeType="1"/>
            </p:cNvSpPr>
            <p:nvPr/>
          </p:nvSpPr>
          <p:spPr bwMode="auto">
            <a:xfrm>
              <a:off x="1418" y="3025"/>
              <a:ext cx="107" cy="1"/>
            </a:xfrm>
            <a:prstGeom prst="line">
              <a:avLst/>
            </a:prstGeom>
            <a:noFill/>
            <a:ln w="0">
              <a:solidFill>
                <a:srgbClr val="000000"/>
              </a:solidFill>
              <a:round/>
              <a:headEnd/>
              <a:tailEnd/>
            </a:ln>
          </p:spPr>
          <p:txBody>
            <a:bodyPr/>
            <a:lstStyle/>
            <a:p>
              <a:endParaRPr lang="en-GB"/>
            </a:p>
          </p:txBody>
        </p:sp>
        <p:sp>
          <p:nvSpPr>
            <p:cNvPr id="871" name="Line 3551"/>
            <p:cNvSpPr>
              <a:spLocks noChangeShapeType="1"/>
            </p:cNvSpPr>
            <p:nvPr/>
          </p:nvSpPr>
          <p:spPr bwMode="auto">
            <a:xfrm flipV="1">
              <a:off x="1407" y="3080"/>
              <a:ext cx="131" cy="2"/>
            </a:xfrm>
            <a:prstGeom prst="line">
              <a:avLst/>
            </a:prstGeom>
            <a:noFill/>
            <a:ln w="0">
              <a:solidFill>
                <a:srgbClr val="000000"/>
              </a:solidFill>
              <a:round/>
              <a:headEnd/>
              <a:tailEnd/>
            </a:ln>
          </p:spPr>
          <p:txBody>
            <a:bodyPr/>
            <a:lstStyle/>
            <a:p>
              <a:endParaRPr lang="en-GB"/>
            </a:p>
          </p:txBody>
        </p:sp>
        <p:sp>
          <p:nvSpPr>
            <p:cNvPr id="872" name="Line 3552"/>
            <p:cNvSpPr>
              <a:spLocks noChangeShapeType="1"/>
            </p:cNvSpPr>
            <p:nvPr/>
          </p:nvSpPr>
          <p:spPr bwMode="auto">
            <a:xfrm flipH="1">
              <a:off x="1277" y="3084"/>
              <a:ext cx="129" cy="1"/>
            </a:xfrm>
            <a:prstGeom prst="line">
              <a:avLst/>
            </a:prstGeom>
            <a:noFill/>
            <a:ln w="0">
              <a:solidFill>
                <a:srgbClr val="000000"/>
              </a:solidFill>
              <a:round/>
              <a:headEnd/>
              <a:tailEnd/>
            </a:ln>
          </p:spPr>
          <p:txBody>
            <a:bodyPr/>
            <a:lstStyle/>
            <a:p>
              <a:endParaRPr lang="en-GB"/>
            </a:p>
          </p:txBody>
        </p:sp>
        <p:sp>
          <p:nvSpPr>
            <p:cNvPr id="873" name="Line 3553"/>
            <p:cNvSpPr>
              <a:spLocks noChangeShapeType="1"/>
            </p:cNvSpPr>
            <p:nvPr/>
          </p:nvSpPr>
          <p:spPr bwMode="auto">
            <a:xfrm flipH="1">
              <a:off x="300" y="3086"/>
              <a:ext cx="1106" cy="13"/>
            </a:xfrm>
            <a:prstGeom prst="line">
              <a:avLst/>
            </a:prstGeom>
            <a:noFill/>
            <a:ln w="0">
              <a:solidFill>
                <a:srgbClr val="000000"/>
              </a:solidFill>
              <a:round/>
              <a:headEnd/>
              <a:tailEnd/>
            </a:ln>
          </p:spPr>
          <p:txBody>
            <a:bodyPr/>
            <a:lstStyle/>
            <a:p>
              <a:endParaRPr lang="en-GB"/>
            </a:p>
          </p:txBody>
        </p:sp>
        <p:sp>
          <p:nvSpPr>
            <p:cNvPr id="874" name="Freeform 3554"/>
            <p:cNvSpPr>
              <a:spLocks/>
            </p:cNvSpPr>
            <p:nvPr/>
          </p:nvSpPr>
          <p:spPr bwMode="auto">
            <a:xfrm>
              <a:off x="1406" y="3084"/>
              <a:ext cx="134" cy="5"/>
            </a:xfrm>
            <a:custGeom>
              <a:avLst/>
              <a:gdLst/>
              <a:ahLst/>
              <a:cxnLst>
                <a:cxn ang="0">
                  <a:pos x="0" y="9"/>
                </a:cxn>
                <a:cxn ang="0">
                  <a:pos x="197" y="3"/>
                </a:cxn>
                <a:cxn ang="0">
                  <a:pos x="268" y="0"/>
                </a:cxn>
              </a:cxnLst>
              <a:rect l="0" t="0" r="r" b="b"/>
              <a:pathLst>
                <a:path w="268" h="9">
                  <a:moveTo>
                    <a:pt x="0" y="9"/>
                  </a:moveTo>
                  <a:lnTo>
                    <a:pt x="197" y="3"/>
                  </a:lnTo>
                  <a:lnTo>
                    <a:pt x="268" y="0"/>
                  </a:lnTo>
                </a:path>
              </a:pathLst>
            </a:custGeom>
            <a:noFill/>
            <a:ln w="0">
              <a:solidFill>
                <a:srgbClr val="000000"/>
              </a:solidFill>
              <a:prstDash val="solid"/>
              <a:round/>
              <a:headEnd/>
              <a:tailEnd/>
            </a:ln>
          </p:spPr>
          <p:txBody>
            <a:bodyPr/>
            <a:lstStyle/>
            <a:p>
              <a:endParaRPr lang="en-GB"/>
            </a:p>
          </p:txBody>
        </p:sp>
        <p:sp>
          <p:nvSpPr>
            <p:cNvPr id="875" name="Line 3555"/>
            <p:cNvSpPr>
              <a:spLocks noChangeShapeType="1"/>
            </p:cNvSpPr>
            <p:nvPr/>
          </p:nvSpPr>
          <p:spPr bwMode="auto">
            <a:xfrm flipH="1">
              <a:off x="1278" y="3096"/>
              <a:ext cx="126" cy="3"/>
            </a:xfrm>
            <a:prstGeom prst="line">
              <a:avLst/>
            </a:prstGeom>
            <a:noFill/>
            <a:ln w="0">
              <a:solidFill>
                <a:srgbClr val="000000"/>
              </a:solidFill>
              <a:round/>
              <a:headEnd/>
              <a:tailEnd/>
            </a:ln>
          </p:spPr>
          <p:txBody>
            <a:bodyPr/>
            <a:lstStyle/>
            <a:p>
              <a:endParaRPr lang="en-GB"/>
            </a:p>
          </p:txBody>
        </p:sp>
        <p:sp>
          <p:nvSpPr>
            <p:cNvPr id="876" name="Freeform 3556"/>
            <p:cNvSpPr>
              <a:spLocks/>
            </p:cNvSpPr>
            <p:nvPr/>
          </p:nvSpPr>
          <p:spPr bwMode="auto">
            <a:xfrm>
              <a:off x="1279" y="3109"/>
              <a:ext cx="123" cy="3"/>
            </a:xfrm>
            <a:custGeom>
              <a:avLst/>
              <a:gdLst/>
              <a:ahLst/>
              <a:cxnLst>
                <a:cxn ang="0">
                  <a:pos x="246" y="1"/>
                </a:cxn>
                <a:cxn ang="0">
                  <a:pos x="142" y="4"/>
                </a:cxn>
                <a:cxn ang="0">
                  <a:pos x="0" y="0"/>
                </a:cxn>
              </a:cxnLst>
              <a:rect l="0" t="0" r="r" b="b"/>
              <a:pathLst>
                <a:path w="246" h="4">
                  <a:moveTo>
                    <a:pt x="246" y="1"/>
                  </a:moveTo>
                  <a:lnTo>
                    <a:pt x="142" y="4"/>
                  </a:lnTo>
                  <a:lnTo>
                    <a:pt x="0" y="0"/>
                  </a:lnTo>
                </a:path>
              </a:pathLst>
            </a:custGeom>
            <a:noFill/>
            <a:ln w="0">
              <a:solidFill>
                <a:srgbClr val="000000"/>
              </a:solidFill>
              <a:prstDash val="solid"/>
              <a:round/>
              <a:headEnd/>
              <a:tailEnd/>
            </a:ln>
          </p:spPr>
          <p:txBody>
            <a:bodyPr/>
            <a:lstStyle/>
            <a:p>
              <a:endParaRPr lang="en-GB"/>
            </a:p>
          </p:txBody>
        </p:sp>
        <p:sp>
          <p:nvSpPr>
            <p:cNvPr id="877" name="Freeform 3557"/>
            <p:cNvSpPr>
              <a:spLocks/>
            </p:cNvSpPr>
            <p:nvPr/>
          </p:nvSpPr>
          <p:spPr bwMode="auto">
            <a:xfrm>
              <a:off x="1267" y="3110"/>
              <a:ext cx="134" cy="3"/>
            </a:xfrm>
            <a:custGeom>
              <a:avLst/>
              <a:gdLst/>
              <a:ahLst/>
              <a:cxnLst>
                <a:cxn ang="0">
                  <a:pos x="269" y="2"/>
                </a:cxn>
                <a:cxn ang="0">
                  <a:pos x="166" y="5"/>
                </a:cxn>
                <a:cxn ang="0">
                  <a:pos x="24" y="1"/>
                </a:cxn>
                <a:cxn ang="0">
                  <a:pos x="0" y="0"/>
                </a:cxn>
              </a:cxnLst>
              <a:rect l="0" t="0" r="r" b="b"/>
              <a:pathLst>
                <a:path w="269" h="5">
                  <a:moveTo>
                    <a:pt x="269" y="2"/>
                  </a:moveTo>
                  <a:lnTo>
                    <a:pt x="166" y="5"/>
                  </a:lnTo>
                  <a:lnTo>
                    <a:pt x="24" y="1"/>
                  </a:lnTo>
                  <a:lnTo>
                    <a:pt x="0" y="0"/>
                  </a:lnTo>
                </a:path>
              </a:pathLst>
            </a:custGeom>
            <a:noFill/>
            <a:ln w="0">
              <a:solidFill>
                <a:srgbClr val="000000"/>
              </a:solidFill>
              <a:prstDash val="solid"/>
              <a:round/>
              <a:headEnd/>
              <a:tailEnd/>
            </a:ln>
          </p:spPr>
          <p:txBody>
            <a:bodyPr/>
            <a:lstStyle/>
            <a:p>
              <a:endParaRPr lang="en-GB"/>
            </a:p>
          </p:txBody>
        </p:sp>
        <p:sp>
          <p:nvSpPr>
            <p:cNvPr id="878" name="Line 3558"/>
            <p:cNvSpPr>
              <a:spLocks noChangeShapeType="1"/>
            </p:cNvSpPr>
            <p:nvPr/>
          </p:nvSpPr>
          <p:spPr bwMode="auto">
            <a:xfrm flipV="1">
              <a:off x="1399" y="3114"/>
              <a:ext cx="148" cy="5"/>
            </a:xfrm>
            <a:prstGeom prst="line">
              <a:avLst/>
            </a:prstGeom>
            <a:noFill/>
            <a:ln w="0">
              <a:solidFill>
                <a:srgbClr val="000000"/>
              </a:solidFill>
              <a:round/>
              <a:headEnd/>
              <a:tailEnd/>
            </a:ln>
          </p:spPr>
          <p:txBody>
            <a:bodyPr/>
            <a:lstStyle/>
            <a:p>
              <a:endParaRPr lang="en-GB"/>
            </a:p>
          </p:txBody>
        </p:sp>
        <p:sp>
          <p:nvSpPr>
            <p:cNvPr id="879" name="Freeform 3559"/>
            <p:cNvSpPr>
              <a:spLocks/>
            </p:cNvSpPr>
            <p:nvPr/>
          </p:nvSpPr>
          <p:spPr bwMode="auto">
            <a:xfrm>
              <a:off x="1267" y="3119"/>
              <a:ext cx="132" cy="3"/>
            </a:xfrm>
            <a:custGeom>
              <a:avLst/>
              <a:gdLst/>
              <a:ahLst/>
              <a:cxnLst>
                <a:cxn ang="0">
                  <a:pos x="265" y="3"/>
                </a:cxn>
                <a:cxn ang="0">
                  <a:pos x="174" y="7"/>
                </a:cxn>
                <a:cxn ang="0">
                  <a:pos x="68" y="5"/>
                </a:cxn>
                <a:cxn ang="0">
                  <a:pos x="23" y="2"/>
                </a:cxn>
                <a:cxn ang="0">
                  <a:pos x="0" y="0"/>
                </a:cxn>
              </a:cxnLst>
              <a:rect l="0" t="0" r="r" b="b"/>
              <a:pathLst>
                <a:path w="265" h="7">
                  <a:moveTo>
                    <a:pt x="265" y="3"/>
                  </a:moveTo>
                  <a:lnTo>
                    <a:pt x="174" y="7"/>
                  </a:lnTo>
                  <a:lnTo>
                    <a:pt x="68" y="5"/>
                  </a:lnTo>
                  <a:lnTo>
                    <a:pt x="23" y="2"/>
                  </a:lnTo>
                  <a:lnTo>
                    <a:pt x="0" y="0"/>
                  </a:lnTo>
                </a:path>
              </a:pathLst>
            </a:custGeom>
            <a:noFill/>
            <a:ln w="0">
              <a:solidFill>
                <a:srgbClr val="000000"/>
              </a:solidFill>
              <a:prstDash val="solid"/>
              <a:round/>
              <a:headEnd/>
              <a:tailEnd/>
            </a:ln>
          </p:spPr>
          <p:txBody>
            <a:bodyPr/>
            <a:lstStyle/>
            <a:p>
              <a:endParaRPr lang="en-GB"/>
            </a:p>
          </p:txBody>
        </p:sp>
        <p:sp>
          <p:nvSpPr>
            <p:cNvPr id="880" name="Line 3560"/>
            <p:cNvSpPr>
              <a:spLocks noChangeShapeType="1"/>
            </p:cNvSpPr>
            <p:nvPr/>
          </p:nvSpPr>
          <p:spPr bwMode="auto">
            <a:xfrm>
              <a:off x="1396" y="3139"/>
              <a:ext cx="8" cy="1"/>
            </a:xfrm>
            <a:prstGeom prst="line">
              <a:avLst/>
            </a:prstGeom>
            <a:noFill/>
            <a:ln w="0">
              <a:solidFill>
                <a:srgbClr val="000000"/>
              </a:solidFill>
              <a:round/>
              <a:headEnd/>
              <a:tailEnd/>
            </a:ln>
          </p:spPr>
          <p:txBody>
            <a:bodyPr/>
            <a:lstStyle/>
            <a:p>
              <a:endParaRPr lang="en-GB"/>
            </a:p>
          </p:txBody>
        </p:sp>
        <p:sp>
          <p:nvSpPr>
            <p:cNvPr id="881" name="Line 3561"/>
            <p:cNvSpPr>
              <a:spLocks noChangeShapeType="1"/>
            </p:cNvSpPr>
            <p:nvPr/>
          </p:nvSpPr>
          <p:spPr bwMode="auto">
            <a:xfrm flipH="1" flipV="1">
              <a:off x="1382" y="3140"/>
              <a:ext cx="13" cy="4"/>
            </a:xfrm>
            <a:prstGeom prst="line">
              <a:avLst/>
            </a:prstGeom>
            <a:noFill/>
            <a:ln w="0">
              <a:solidFill>
                <a:srgbClr val="000000"/>
              </a:solidFill>
              <a:round/>
              <a:headEnd/>
              <a:tailEnd/>
            </a:ln>
          </p:spPr>
          <p:txBody>
            <a:bodyPr/>
            <a:lstStyle/>
            <a:p>
              <a:endParaRPr lang="en-GB"/>
            </a:p>
          </p:txBody>
        </p:sp>
        <p:sp>
          <p:nvSpPr>
            <p:cNvPr id="882" name="Line 3562"/>
            <p:cNvSpPr>
              <a:spLocks noChangeShapeType="1"/>
            </p:cNvSpPr>
            <p:nvPr/>
          </p:nvSpPr>
          <p:spPr bwMode="auto">
            <a:xfrm>
              <a:off x="1947" y="3025"/>
              <a:ext cx="19" cy="1"/>
            </a:xfrm>
            <a:prstGeom prst="line">
              <a:avLst/>
            </a:prstGeom>
            <a:noFill/>
            <a:ln w="0">
              <a:solidFill>
                <a:srgbClr val="000000"/>
              </a:solidFill>
              <a:round/>
              <a:headEnd/>
              <a:tailEnd/>
            </a:ln>
          </p:spPr>
          <p:txBody>
            <a:bodyPr/>
            <a:lstStyle/>
            <a:p>
              <a:endParaRPr lang="en-GB"/>
            </a:p>
          </p:txBody>
        </p:sp>
        <p:sp>
          <p:nvSpPr>
            <p:cNvPr id="883" name="Freeform 3563"/>
            <p:cNvSpPr>
              <a:spLocks/>
            </p:cNvSpPr>
            <p:nvPr/>
          </p:nvSpPr>
          <p:spPr bwMode="auto">
            <a:xfrm>
              <a:off x="1910" y="3072"/>
              <a:ext cx="32" cy="1"/>
            </a:xfrm>
            <a:custGeom>
              <a:avLst/>
              <a:gdLst/>
              <a:ahLst/>
              <a:cxnLst>
                <a:cxn ang="0">
                  <a:pos x="0" y="1"/>
                </a:cxn>
                <a:cxn ang="0">
                  <a:pos x="0" y="1"/>
                </a:cxn>
                <a:cxn ang="0">
                  <a:pos x="64" y="0"/>
                </a:cxn>
              </a:cxnLst>
              <a:rect l="0" t="0" r="r" b="b"/>
              <a:pathLst>
                <a:path w="64" h="1">
                  <a:moveTo>
                    <a:pt x="0" y="1"/>
                  </a:moveTo>
                  <a:lnTo>
                    <a:pt x="0" y="1"/>
                  </a:lnTo>
                  <a:lnTo>
                    <a:pt x="64" y="0"/>
                  </a:lnTo>
                </a:path>
              </a:pathLst>
            </a:custGeom>
            <a:noFill/>
            <a:ln w="0">
              <a:solidFill>
                <a:srgbClr val="000000"/>
              </a:solidFill>
              <a:prstDash val="solid"/>
              <a:round/>
              <a:headEnd/>
              <a:tailEnd/>
            </a:ln>
          </p:spPr>
          <p:txBody>
            <a:bodyPr/>
            <a:lstStyle/>
            <a:p>
              <a:endParaRPr lang="en-GB"/>
            </a:p>
          </p:txBody>
        </p:sp>
        <p:sp>
          <p:nvSpPr>
            <p:cNvPr id="884" name="Freeform 3564"/>
            <p:cNvSpPr>
              <a:spLocks/>
            </p:cNvSpPr>
            <p:nvPr/>
          </p:nvSpPr>
          <p:spPr bwMode="auto">
            <a:xfrm>
              <a:off x="1882" y="3076"/>
              <a:ext cx="24" cy="2"/>
            </a:xfrm>
            <a:custGeom>
              <a:avLst/>
              <a:gdLst/>
              <a:ahLst/>
              <a:cxnLst>
                <a:cxn ang="0">
                  <a:pos x="48" y="3"/>
                </a:cxn>
                <a:cxn ang="0">
                  <a:pos x="21" y="1"/>
                </a:cxn>
                <a:cxn ang="0">
                  <a:pos x="0" y="0"/>
                </a:cxn>
              </a:cxnLst>
              <a:rect l="0" t="0" r="r" b="b"/>
              <a:pathLst>
                <a:path w="48" h="3">
                  <a:moveTo>
                    <a:pt x="48" y="3"/>
                  </a:moveTo>
                  <a:lnTo>
                    <a:pt x="21" y="1"/>
                  </a:lnTo>
                  <a:lnTo>
                    <a:pt x="0" y="0"/>
                  </a:lnTo>
                </a:path>
              </a:pathLst>
            </a:custGeom>
            <a:noFill/>
            <a:ln w="0">
              <a:solidFill>
                <a:srgbClr val="000000"/>
              </a:solidFill>
              <a:prstDash val="solid"/>
              <a:round/>
              <a:headEnd/>
              <a:tailEnd/>
            </a:ln>
          </p:spPr>
          <p:txBody>
            <a:bodyPr/>
            <a:lstStyle/>
            <a:p>
              <a:endParaRPr lang="en-GB"/>
            </a:p>
          </p:txBody>
        </p:sp>
        <p:sp>
          <p:nvSpPr>
            <p:cNvPr id="885" name="Freeform 3565"/>
            <p:cNvSpPr>
              <a:spLocks/>
            </p:cNvSpPr>
            <p:nvPr/>
          </p:nvSpPr>
          <p:spPr bwMode="auto">
            <a:xfrm>
              <a:off x="1882" y="3076"/>
              <a:ext cx="24" cy="2"/>
            </a:xfrm>
            <a:custGeom>
              <a:avLst/>
              <a:gdLst/>
              <a:ahLst/>
              <a:cxnLst>
                <a:cxn ang="0">
                  <a:pos x="48" y="3"/>
                </a:cxn>
                <a:cxn ang="0">
                  <a:pos x="6" y="0"/>
                </a:cxn>
                <a:cxn ang="0">
                  <a:pos x="0" y="0"/>
                </a:cxn>
              </a:cxnLst>
              <a:rect l="0" t="0" r="r" b="b"/>
              <a:pathLst>
                <a:path w="48" h="3">
                  <a:moveTo>
                    <a:pt x="48" y="3"/>
                  </a:moveTo>
                  <a:lnTo>
                    <a:pt x="6" y="0"/>
                  </a:lnTo>
                  <a:lnTo>
                    <a:pt x="0" y="0"/>
                  </a:lnTo>
                </a:path>
              </a:pathLst>
            </a:custGeom>
            <a:noFill/>
            <a:ln w="0">
              <a:solidFill>
                <a:srgbClr val="000000"/>
              </a:solidFill>
              <a:prstDash val="solid"/>
              <a:round/>
              <a:headEnd/>
              <a:tailEnd/>
            </a:ln>
          </p:spPr>
          <p:txBody>
            <a:bodyPr/>
            <a:lstStyle/>
            <a:p>
              <a:endParaRPr lang="en-GB"/>
            </a:p>
          </p:txBody>
        </p:sp>
        <p:sp>
          <p:nvSpPr>
            <p:cNvPr id="886" name="Freeform 3566"/>
            <p:cNvSpPr>
              <a:spLocks/>
            </p:cNvSpPr>
            <p:nvPr/>
          </p:nvSpPr>
          <p:spPr bwMode="auto">
            <a:xfrm>
              <a:off x="1905" y="3079"/>
              <a:ext cx="34" cy="1"/>
            </a:xfrm>
            <a:custGeom>
              <a:avLst/>
              <a:gdLst/>
              <a:ahLst/>
              <a:cxnLst>
                <a:cxn ang="0">
                  <a:pos x="0" y="0"/>
                </a:cxn>
                <a:cxn ang="0">
                  <a:pos x="23" y="1"/>
                </a:cxn>
                <a:cxn ang="0">
                  <a:pos x="52" y="2"/>
                </a:cxn>
                <a:cxn ang="0">
                  <a:pos x="67" y="1"/>
                </a:cxn>
              </a:cxnLst>
              <a:rect l="0" t="0" r="r" b="b"/>
              <a:pathLst>
                <a:path w="67" h="2">
                  <a:moveTo>
                    <a:pt x="0" y="0"/>
                  </a:moveTo>
                  <a:lnTo>
                    <a:pt x="23" y="1"/>
                  </a:lnTo>
                  <a:lnTo>
                    <a:pt x="52" y="2"/>
                  </a:lnTo>
                  <a:lnTo>
                    <a:pt x="67" y="1"/>
                  </a:lnTo>
                </a:path>
              </a:pathLst>
            </a:custGeom>
            <a:noFill/>
            <a:ln w="0">
              <a:solidFill>
                <a:srgbClr val="000000"/>
              </a:solidFill>
              <a:prstDash val="solid"/>
              <a:round/>
              <a:headEnd/>
              <a:tailEnd/>
            </a:ln>
          </p:spPr>
          <p:txBody>
            <a:bodyPr/>
            <a:lstStyle/>
            <a:p>
              <a:endParaRPr lang="en-GB"/>
            </a:p>
          </p:txBody>
        </p:sp>
        <p:sp>
          <p:nvSpPr>
            <p:cNvPr id="887" name="Freeform 3567"/>
            <p:cNvSpPr>
              <a:spLocks/>
            </p:cNvSpPr>
            <p:nvPr/>
          </p:nvSpPr>
          <p:spPr bwMode="auto">
            <a:xfrm>
              <a:off x="1882" y="3085"/>
              <a:ext cx="18" cy="1"/>
            </a:xfrm>
            <a:custGeom>
              <a:avLst/>
              <a:gdLst/>
              <a:ahLst/>
              <a:cxnLst>
                <a:cxn ang="0">
                  <a:pos x="37" y="0"/>
                </a:cxn>
                <a:cxn ang="0">
                  <a:pos x="6" y="1"/>
                </a:cxn>
                <a:cxn ang="0">
                  <a:pos x="0" y="1"/>
                </a:cxn>
              </a:cxnLst>
              <a:rect l="0" t="0" r="r" b="b"/>
              <a:pathLst>
                <a:path w="37" h="1">
                  <a:moveTo>
                    <a:pt x="37" y="0"/>
                  </a:moveTo>
                  <a:lnTo>
                    <a:pt x="6" y="1"/>
                  </a:lnTo>
                  <a:lnTo>
                    <a:pt x="0" y="1"/>
                  </a:lnTo>
                </a:path>
              </a:pathLst>
            </a:custGeom>
            <a:noFill/>
            <a:ln w="0">
              <a:solidFill>
                <a:srgbClr val="000000"/>
              </a:solidFill>
              <a:prstDash val="solid"/>
              <a:round/>
              <a:headEnd/>
              <a:tailEnd/>
            </a:ln>
          </p:spPr>
          <p:txBody>
            <a:bodyPr/>
            <a:lstStyle/>
            <a:p>
              <a:endParaRPr lang="en-GB"/>
            </a:p>
          </p:txBody>
        </p:sp>
        <p:sp>
          <p:nvSpPr>
            <p:cNvPr id="888" name="Freeform 3568"/>
            <p:cNvSpPr>
              <a:spLocks/>
            </p:cNvSpPr>
            <p:nvPr/>
          </p:nvSpPr>
          <p:spPr bwMode="auto">
            <a:xfrm>
              <a:off x="1882" y="3097"/>
              <a:ext cx="9" cy="1"/>
            </a:xfrm>
            <a:custGeom>
              <a:avLst/>
              <a:gdLst/>
              <a:ahLst/>
              <a:cxnLst>
                <a:cxn ang="0">
                  <a:pos x="19" y="0"/>
                </a:cxn>
                <a:cxn ang="0">
                  <a:pos x="7" y="0"/>
                </a:cxn>
                <a:cxn ang="0">
                  <a:pos x="0" y="0"/>
                </a:cxn>
              </a:cxnLst>
              <a:rect l="0" t="0" r="r" b="b"/>
              <a:pathLst>
                <a:path w="19">
                  <a:moveTo>
                    <a:pt x="19" y="0"/>
                  </a:moveTo>
                  <a:lnTo>
                    <a:pt x="7" y="0"/>
                  </a:lnTo>
                  <a:lnTo>
                    <a:pt x="0" y="0"/>
                  </a:lnTo>
                </a:path>
              </a:pathLst>
            </a:custGeom>
            <a:noFill/>
            <a:ln w="0">
              <a:solidFill>
                <a:srgbClr val="000000"/>
              </a:solidFill>
              <a:prstDash val="solid"/>
              <a:round/>
              <a:headEnd/>
              <a:tailEnd/>
            </a:ln>
          </p:spPr>
          <p:txBody>
            <a:bodyPr/>
            <a:lstStyle/>
            <a:p>
              <a:endParaRPr lang="en-GB"/>
            </a:p>
          </p:txBody>
        </p:sp>
        <p:sp>
          <p:nvSpPr>
            <p:cNvPr id="889" name="Freeform 3569"/>
            <p:cNvSpPr>
              <a:spLocks/>
            </p:cNvSpPr>
            <p:nvPr/>
          </p:nvSpPr>
          <p:spPr bwMode="auto">
            <a:xfrm>
              <a:off x="1882" y="3099"/>
              <a:ext cx="8" cy="1"/>
            </a:xfrm>
            <a:custGeom>
              <a:avLst/>
              <a:gdLst/>
              <a:ahLst/>
              <a:cxnLst>
                <a:cxn ang="0">
                  <a:pos x="17" y="0"/>
                </a:cxn>
                <a:cxn ang="0">
                  <a:pos x="7" y="0"/>
                </a:cxn>
                <a:cxn ang="0">
                  <a:pos x="0" y="0"/>
                </a:cxn>
              </a:cxnLst>
              <a:rect l="0" t="0" r="r" b="b"/>
              <a:pathLst>
                <a:path w="17">
                  <a:moveTo>
                    <a:pt x="17" y="0"/>
                  </a:moveTo>
                  <a:lnTo>
                    <a:pt x="7" y="0"/>
                  </a:lnTo>
                  <a:lnTo>
                    <a:pt x="0" y="0"/>
                  </a:lnTo>
                </a:path>
              </a:pathLst>
            </a:custGeom>
            <a:noFill/>
            <a:ln w="0">
              <a:solidFill>
                <a:srgbClr val="000000"/>
              </a:solidFill>
              <a:prstDash val="solid"/>
              <a:round/>
              <a:headEnd/>
              <a:tailEnd/>
            </a:ln>
          </p:spPr>
          <p:txBody>
            <a:bodyPr/>
            <a:lstStyle/>
            <a:p>
              <a:endParaRPr lang="en-GB"/>
            </a:p>
          </p:txBody>
        </p:sp>
        <p:sp>
          <p:nvSpPr>
            <p:cNvPr id="890" name="Line 3570"/>
            <p:cNvSpPr>
              <a:spLocks noChangeShapeType="1"/>
            </p:cNvSpPr>
            <p:nvPr/>
          </p:nvSpPr>
          <p:spPr bwMode="auto">
            <a:xfrm>
              <a:off x="1881" y="3110"/>
              <a:ext cx="1" cy="1"/>
            </a:xfrm>
            <a:prstGeom prst="line">
              <a:avLst/>
            </a:prstGeom>
            <a:noFill/>
            <a:ln w="0">
              <a:solidFill>
                <a:srgbClr val="000000"/>
              </a:solidFill>
              <a:round/>
              <a:headEnd/>
              <a:tailEnd/>
            </a:ln>
          </p:spPr>
          <p:txBody>
            <a:bodyPr/>
            <a:lstStyle/>
            <a:p>
              <a:endParaRPr lang="en-GB"/>
            </a:p>
          </p:txBody>
        </p:sp>
        <p:sp>
          <p:nvSpPr>
            <p:cNvPr id="891" name="Freeform 3571"/>
            <p:cNvSpPr>
              <a:spLocks/>
            </p:cNvSpPr>
            <p:nvPr/>
          </p:nvSpPr>
          <p:spPr bwMode="auto">
            <a:xfrm>
              <a:off x="1852" y="3112"/>
              <a:ext cx="27" cy="1"/>
            </a:xfrm>
            <a:custGeom>
              <a:avLst/>
              <a:gdLst/>
              <a:ahLst/>
              <a:cxnLst>
                <a:cxn ang="0">
                  <a:pos x="53" y="0"/>
                </a:cxn>
                <a:cxn ang="0">
                  <a:pos x="47" y="0"/>
                </a:cxn>
                <a:cxn ang="0">
                  <a:pos x="11" y="1"/>
                </a:cxn>
                <a:cxn ang="0">
                  <a:pos x="0" y="1"/>
                </a:cxn>
              </a:cxnLst>
              <a:rect l="0" t="0" r="r" b="b"/>
              <a:pathLst>
                <a:path w="53" h="1">
                  <a:moveTo>
                    <a:pt x="53" y="0"/>
                  </a:moveTo>
                  <a:lnTo>
                    <a:pt x="47" y="0"/>
                  </a:lnTo>
                  <a:lnTo>
                    <a:pt x="11" y="1"/>
                  </a:lnTo>
                  <a:lnTo>
                    <a:pt x="0" y="1"/>
                  </a:lnTo>
                </a:path>
              </a:pathLst>
            </a:custGeom>
            <a:noFill/>
            <a:ln w="0">
              <a:solidFill>
                <a:srgbClr val="000000"/>
              </a:solidFill>
              <a:prstDash val="solid"/>
              <a:round/>
              <a:headEnd/>
              <a:tailEnd/>
            </a:ln>
          </p:spPr>
          <p:txBody>
            <a:bodyPr/>
            <a:lstStyle/>
            <a:p>
              <a:endParaRPr lang="en-GB"/>
            </a:p>
          </p:txBody>
        </p:sp>
        <p:sp>
          <p:nvSpPr>
            <p:cNvPr id="892" name="Freeform 3572"/>
            <p:cNvSpPr>
              <a:spLocks/>
            </p:cNvSpPr>
            <p:nvPr/>
          </p:nvSpPr>
          <p:spPr bwMode="auto">
            <a:xfrm>
              <a:off x="1852" y="3145"/>
              <a:ext cx="30" cy="2"/>
            </a:xfrm>
            <a:custGeom>
              <a:avLst/>
              <a:gdLst/>
              <a:ahLst/>
              <a:cxnLst>
                <a:cxn ang="0">
                  <a:pos x="0" y="5"/>
                </a:cxn>
                <a:cxn ang="0">
                  <a:pos x="11" y="4"/>
                </a:cxn>
                <a:cxn ang="0">
                  <a:pos x="24" y="4"/>
                </a:cxn>
                <a:cxn ang="0">
                  <a:pos x="39" y="4"/>
                </a:cxn>
                <a:cxn ang="0">
                  <a:pos x="44" y="4"/>
                </a:cxn>
                <a:cxn ang="0">
                  <a:pos x="57" y="1"/>
                </a:cxn>
                <a:cxn ang="0">
                  <a:pos x="58" y="0"/>
                </a:cxn>
              </a:cxnLst>
              <a:rect l="0" t="0" r="r" b="b"/>
              <a:pathLst>
                <a:path w="58" h="5">
                  <a:moveTo>
                    <a:pt x="0" y="5"/>
                  </a:moveTo>
                  <a:lnTo>
                    <a:pt x="11" y="4"/>
                  </a:lnTo>
                  <a:lnTo>
                    <a:pt x="24" y="4"/>
                  </a:lnTo>
                  <a:lnTo>
                    <a:pt x="39" y="4"/>
                  </a:lnTo>
                  <a:lnTo>
                    <a:pt x="44" y="4"/>
                  </a:lnTo>
                  <a:lnTo>
                    <a:pt x="57" y="1"/>
                  </a:lnTo>
                  <a:lnTo>
                    <a:pt x="58" y="0"/>
                  </a:lnTo>
                </a:path>
              </a:pathLst>
            </a:custGeom>
            <a:noFill/>
            <a:ln w="0">
              <a:solidFill>
                <a:srgbClr val="000000"/>
              </a:solidFill>
              <a:prstDash val="solid"/>
              <a:round/>
              <a:headEnd/>
              <a:tailEnd/>
            </a:ln>
          </p:spPr>
          <p:txBody>
            <a:bodyPr/>
            <a:lstStyle/>
            <a:p>
              <a:endParaRPr lang="en-GB"/>
            </a:p>
          </p:txBody>
        </p:sp>
        <p:sp>
          <p:nvSpPr>
            <p:cNvPr id="893" name="Freeform 3573"/>
            <p:cNvSpPr>
              <a:spLocks/>
            </p:cNvSpPr>
            <p:nvPr/>
          </p:nvSpPr>
          <p:spPr bwMode="auto">
            <a:xfrm>
              <a:off x="1830" y="3155"/>
              <a:ext cx="15" cy="3"/>
            </a:xfrm>
            <a:custGeom>
              <a:avLst/>
              <a:gdLst/>
              <a:ahLst/>
              <a:cxnLst>
                <a:cxn ang="0">
                  <a:pos x="32" y="0"/>
                </a:cxn>
                <a:cxn ang="0">
                  <a:pos x="25" y="1"/>
                </a:cxn>
                <a:cxn ang="0">
                  <a:pos x="13" y="4"/>
                </a:cxn>
                <a:cxn ang="0">
                  <a:pos x="0" y="4"/>
                </a:cxn>
              </a:cxnLst>
              <a:rect l="0" t="0" r="r" b="b"/>
              <a:pathLst>
                <a:path w="32" h="4">
                  <a:moveTo>
                    <a:pt x="32" y="0"/>
                  </a:moveTo>
                  <a:lnTo>
                    <a:pt x="25" y="1"/>
                  </a:lnTo>
                  <a:lnTo>
                    <a:pt x="13" y="4"/>
                  </a:lnTo>
                  <a:lnTo>
                    <a:pt x="0" y="4"/>
                  </a:lnTo>
                </a:path>
              </a:pathLst>
            </a:custGeom>
            <a:noFill/>
            <a:ln w="0">
              <a:solidFill>
                <a:srgbClr val="000000"/>
              </a:solidFill>
              <a:prstDash val="solid"/>
              <a:round/>
              <a:headEnd/>
              <a:tailEnd/>
            </a:ln>
          </p:spPr>
          <p:txBody>
            <a:bodyPr/>
            <a:lstStyle/>
            <a:p>
              <a:endParaRPr lang="en-GB"/>
            </a:p>
          </p:txBody>
        </p:sp>
        <p:sp>
          <p:nvSpPr>
            <p:cNvPr id="894" name="Freeform 3574"/>
            <p:cNvSpPr>
              <a:spLocks/>
            </p:cNvSpPr>
            <p:nvPr/>
          </p:nvSpPr>
          <p:spPr bwMode="auto">
            <a:xfrm>
              <a:off x="1827" y="3162"/>
              <a:ext cx="14" cy="1"/>
            </a:xfrm>
            <a:custGeom>
              <a:avLst/>
              <a:gdLst/>
              <a:ahLst/>
              <a:cxnLst>
                <a:cxn ang="0">
                  <a:pos x="28" y="0"/>
                </a:cxn>
                <a:cxn ang="0">
                  <a:pos x="18" y="2"/>
                </a:cxn>
                <a:cxn ang="0">
                  <a:pos x="4" y="1"/>
                </a:cxn>
                <a:cxn ang="0">
                  <a:pos x="0" y="1"/>
                </a:cxn>
              </a:cxnLst>
              <a:rect l="0" t="0" r="r" b="b"/>
              <a:pathLst>
                <a:path w="28" h="2">
                  <a:moveTo>
                    <a:pt x="28" y="0"/>
                  </a:moveTo>
                  <a:lnTo>
                    <a:pt x="18" y="2"/>
                  </a:lnTo>
                  <a:lnTo>
                    <a:pt x="4" y="1"/>
                  </a:lnTo>
                  <a:lnTo>
                    <a:pt x="0" y="1"/>
                  </a:lnTo>
                </a:path>
              </a:pathLst>
            </a:custGeom>
            <a:noFill/>
            <a:ln w="0">
              <a:solidFill>
                <a:srgbClr val="000000"/>
              </a:solidFill>
              <a:prstDash val="solid"/>
              <a:round/>
              <a:headEnd/>
              <a:tailEnd/>
            </a:ln>
          </p:spPr>
          <p:txBody>
            <a:bodyPr/>
            <a:lstStyle/>
            <a:p>
              <a:endParaRPr lang="en-GB"/>
            </a:p>
          </p:txBody>
        </p:sp>
        <p:sp>
          <p:nvSpPr>
            <p:cNvPr id="895" name="Freeform 3575"/>
            <p:cNvSpPr>
              <a:spLocks/>
            </p:cNvSpPr>
            <p:nvPr/>
          </p:nvSpPr>
          <p:spPr bwMode="auto">
            <a:xfrm>
              <a:off x="1826" y="3165"/>
              <a:ext cx="12" cy="1"/>
            </a:xfrm>
            <a:custGeom>
              <a:avLst/>
              <a:gdLst/>
              <a:ahLst/>
              <a:cxnLst>
                <a:cxn ang="0">
                  <a:pos x="25" y="0"/>
                </a:cxn>
                <a:cxn ang="0">
                  <a:pos x="20" y="1"/>
                </a:cxn>
                <a:cxn ang="0">
                  <a:pos x="5" y="1"/>
                </a:cxn>
                <a:cxn ang="0">
                  <a:pos x="0" y="0"/>
                </a:cxn>
              </a:cxnLst>
              <a:rect l="0" t="0" r="r" b="b"/>
              <a:pathLst>
                <a:path w="25" h="1">
                  <a:moveTo>
                    <a:pt x="25" y="0"/>
                  </a:moveTo>
                  <a:lnTo>
                    <a:pt x="20" y="1"/>
                  </a:lnTo>
                  <a:lnTo>
                    <a:pt x="5" y="1"/>
                  </a:lnTo>
                  <a:lnTo>
                    <a:pt x="0" y="0"/>
                  </a:lnTo>
                </a:path>
              </a:pathLst>
            </a:custGeom>
            <a:noFill/>
            <a:ln w="0">
              <a:solidFill>
                <a:srgbClr val="000000"/>
              </a:solidFill>
              <a:prstDash val="solid"/>
              <a:round/>
              <a:headEnd/>
              <a:tailEnd/>
            </a:ln>
          </p:spPr>
          <p:txBody>
            <a:bodyPr/>
            <a:lstStyle/>
            <a:p>
              <a:endParaRPr lang="en-GB"/>
            </a:p>
          </p:txBody>
        </p:sp>
        <p:sp>
          <p:nvSpPr>
            <p:cNvPr id="896" name="Freeform 3576"/>
            <p:cNvSpPr>
              <a:spLocks/>
            </p:cNvSpPr>
            <p:nvPr/>
          </p:nvSpPr>
          <p:spPr bwMode="auto">
            <a:xfrm>
              <a:off x="1824" y="3170"/>
              <a:ext cx="10" cy="1"/>
            </a:xfrm>
            <a:custGeom>
              <a:avLst/>
              <a:gdLst/>
              <a:ahLst/>
              <a:cxnLst>
                <a:cxn ang="0">
                  <a:pos x="20" y="1"/>
                </a:cxn>
                <a:cxn ang="0">
                  <a:pos x="9" y="0"/>
                </a:cxn>
                <a:cxn ang="0">
                  <a:pos x="0" y="0"/>
                </a:cxn>
              </a:cxnLst>
              <a:rect l="0" t="0" r="r" b="b"/>
              <a:pathLst>
                <a:path w="20" h="1">
                  <a:moveTo>
                    <a:pt x="20" y="1"/>
                  </a:moveTo>
                  <a:lnTo>
                    <a:pt x="9" y="0"/>
                  </a:lnTo>
                  <a:lnTo>
                    <a:pt x="0" y="0"/>
                  </a:lnTo>
                </a:path>
              </a:pathLst>
            </a:custGeom>
            <a:noFill/>
            <a:ln w="0">
              <a:solidFill>
                <a:srgbClr val="000000"/>
              </a:solidFill>
              <a:prstDash val="solid"/>
              <a:round/>
              <a:headEnd/>
              <a:tailEnd/>
            </a:ln>
          </p:spPr>
          <p:txBody>
            <a:bodyPr/>
            <a:lstStyle/>
            <a:p>
              <a:endParaRPr lang="en-GB"/>
            </a:p>
          </p:txBody>
        </p:sp>
        <p:sp>
          <p:nvSpPr>
            <p:cNvPr id="897" name="Line 3577"/>
            <p:cNvSpPr>
              <a:spLocks noChangeShapeType="1"/>
            </p:cNvSpPr>
            <p:nvPr/>
          </p:nvSpPr>
          <p:spPr bwMode="auto">
            <a:xfrm flipH="1" flipV="1">
              <a:off x="1819" y="3179"/>
              <a:ext cx="8" cy="1"/>
            </a:xfrm>
            <a:prstGeom prst="line">
              <a:avLst/>
            </a:prstGeom>
            <a:noFill/>
            <a:ln w="0">
              <a:solidFill>
                <a:srgbClr val="000000"/>
              </a:solidFill>
              <a:round/>
              <a:headEnd/>
              <a:tailEnd/>
            </a:ln>
          </p:spPr>
          <p:txBody>
            <a:bodyPr/>
            <a:lstStyle/>
            <a:p>
              <a:endParaRPr lang="en-GB"/>
            </a:p>
          </p:txBody>
        </p:sp>
        <p:sp>
          <p:nvSpPr>
            <p:cNvPr id="898" name="Freeform 3578"/>
            <p:cNvSpPr>
              <a:spLocks/>
            </p:cNvSpPr>
            <p:nvPr/>
          </p:nvSpPr>
          <p:spPr bwMode="auto">
            <a:xfrm>
              <a:off x="1819" y="3187"/>
              <a:ext cx="52" cy="4"/>
            </a:xfrm>
            <a:custGeom>
              <a:avLst/>
              <a:gdLst/>
              <a:ahLst/>
              <a:cxnLst>
                <a:cxn ang="0">
                  <a:pos x="0" y="5"/>
                </a:cxn>
                <a:cxn ang="0">
                  <a:pos x="18" y="6"/>
                </a:cxn>
                <a:cxn ang="0">
                  <a:pos x="35" y="7"/>
                </a:cxn>
                <a:cxn ang="0">
                  <a:pos x="41" y="5"/>
                </a:cxn>
                <a:cxn ang="0">
                  <a:pos x="49" y="4"/>
                </a:cxn>
                <a:cxn ang="0">
                  <a:pos x="64" y="2"/>
                </a:cxn>
                <a:cxn ang="0">
                  <a:pos x="78" y="0"/>
                </a:cxn>
                <a:cxn ang="0">
                  <a:pos x="91" y="1"/>
                </a:cxn>
                <a:cxn ang="0">
                  <a:pos x="103" y="2"/>
                </a:cxn>
              </a:cxnLst>
              <a:rect l="0" t="0" r="r" b="b"/>
              <a:pathLst>
                <a:path w="103" h="7">
                  <a:moveTo>
                    <a:pt x="0" y="5"/>
                  </a:moveTo>
                  <a:lnTo>
                    <a:pt x="18" y="6"/>
                  </a:lnTo>
                  <a:lnTo>
                    <a:pt x="35" y="7"/>
                  </a:lnTo>
                  <a:lnTo>
                    <a:pt x="41" y="5"/>
                  </a:lnTo>
                  <a:lnTo>
                    <a:pt x="49" y="4"/>
                  </a:lnTo>
                  <a:lnTo>
                    <a:pt x="64" y="2"/>
                  </a:lnTo>
                  <a:lnTo>
                    <a:pt x="78" y="0"/>
                  </a:lnTo>
                  <a:lnTo>
                    <a:pt x="91" y="1"/>
                  </a:lnTo>
                  <a:lnTo>
                    <a:pt x="103" y="2"/>
                  </a:lnTo>
                </a:path>
              </a:pathLst>
            </a:custGeom>
            <a:noFill/>
            <a:ln w="0">
              <a:solidFill>
                <a:srgbClr val="000000"/>
              </a:solidFill>
              <a:prstDash val="solid"/>
              <a:round/>
              <a:headEnd/>
              <a:tailEnd/>
            </a:ln>
          </p:spPr>
          <p:txBody>
            <a:bodyPr/>
            <a:lstStyle/>
            <a:p>
              <a:endParaRPr lang="en-GB"/>
            </a:p>
          </p:txBody>
        </p:sp>
        <p:sp>
          <p:nvSpPr>
            <p:cNvPr id="899" name="Freeform 3579"/>
            <p:cNvSpPr>
              <a:spLocks/>
            </p:cNvSpPr>
            <p:nvPr/>
          </p:nvSpPr>
          <p:spPr bwMode="auto">
            <a:xfrm>
              <a:off x="1806" y="3207"/>
              <a:ext cx="43" cy="4"/>
            </a:xfrm>
            <a:custGeom>
              <a:avLst/>
              <a:gdLst/>
              <a:ahLst/>
              <a:cxnLst>
                <a:cxn ang="0">
                  <a:pos x="0" y="0"/>
                </a:cxn>
                <a:cxn ang="0">
                  <a:pos x="21" y="1"/>
                </a:cxn>
                <a:cxn ang="0">
                  <a:pos x="64" y="5"/>
                </a:cxn>
                <a:cxn ang="0">
                  <a:pos x="86" y="9"/>
                </a:cxn>
              </a:cxnLst>
              <a:rect l="0" t="0" r="r" b="b"/>
              <a:pathLst>
                <a:path w="86" h="9">
                  <a:moveTo>
                    <a:pt x="0" y="0"/>
                  </a:moveTo>
                  <a:lnTo>
                    <a:pt x="21" y="1"/>
                  </a:lnTo>
                  <a:lnTo>
                    <a:pt x="64" y="5"/>
                  </a:lnTo>
                  <a:lnTo>
                    <a:pt x="86" y="9"/>
                  </a:lnTo>
                </a:path>
              </a:pathLst>
            </a:custGeom>
            <a:noFill/>
            <a:ln w="0">
              <a:solidFill>
                <a:srgbClr val="000000"/>
              </a:solidFill>
              <a:prstDash val="solid"/>
              <a:round/>
              <a:headEnd/>
              <a:tailEnd/>
            </a:ln>
          </p:spPr>
          <p:txBody>
            <a:bodyPr/>
            <a:lstStyle/>
            <a:p>
              <a:endParaRPr lang="en-GB"/>
            </a:p>
          </p:txBody>
        </p:sp>
        <p:sp>
          <p:nvSpPr>
            <p:cNvPr id="900" name="Line 3580"/>
            <p:cNvSpPr>
              <a:spLocks noChangeShapeType="1"/>
            </p:cNvSpPr>
            <p:nvPr/>
          </p:nvSpPr>
          <p:spPr bwMode="auto">
            <a:xfrm flipH="1">
              <a:off x="1714" y="3294"/>
              <a:ext cx="24" cy="7"/>
            </a:xfrm>
            <a:prstGeom prst="line">
              <a:avLst/>
            </a:prstGeom>
            <a:noFill/>
            <a:ln w="0">
              <a:solidFill>
                <a:srgbClr val="000000"/>
              </a:solidFill>
              <a:round/>
              <a:headEnd/>
              <a:tailEnd/>
            </a:ln>
          </p:spPr>
          <p:txBody>
            <a:bodyPr/>
            <a:lstStyle/>
            <a:p>
              <a:endParaRPr lang="en-GB"/>
            </a:p>
          </p:txBody>
        </p:sp>
        <p:sp>
          <p:nvSpPr>
            <p:cNvPr id="901" name="Line 3581"/>
            <p:cNvSpPr>
              <a:spLocks noChangeShapeType="1"/>
            </p:cNvSpPr>
            <p:nvPr/>
          </p:nvSpPr>
          <p:spPr bwMode="auto">
            <a:xfrm>
              <a:off x="2032" y="3025"/>
              <a:ext cx="177" cy="1"/>
            </a:xfrm>
            <a:prstGeom prst="line">
              <a:avLst/>
            </a:prstGeom>
            <a:noFill/>
            <a:ln w="0">
              <a:solidFill>
                <a:srgbClr val="000000"/>
              </a:solidFill>
              <a:round/>
              <a:headEnd/>
              <a:tailEnd/>
            </a:ln>
          </p:spPr>
          <p:txBody>
            <a:bodyPr/>
            <a:lstStyle/>
            <a:p>
              <a:endParaRPr lang="en-GB"/>
            </a:p>
          </p:txBody>
        </p:sp>
        <p:sp>
          <p:nvSpPr>
            <p:cNvPr id="902" name="Freeform 3582"/>
            <p:cNvSpPr>
              <a:spLocks/>
            </p:cNvSpPr>
            <p:nvPr/>
          </p:nvSpPr>
          <p:spPr bwMode="auto">
            <a:xfrm>
              <a:off x="2024" y="3066"/>
              <a:ext cx="150" cy="5"/>
            </a:xfrm>
            <a:custGeom>
              <a:avLst/>
              <a:gdLst/>
              <a:ahLst/>
              <a:cxnLst>
                <a:cxn ang="0">
                  <a:pos x="0" y="10"/>
                </a:cxn>
                <a:cxn ang="0">
                  <a:pos x="21" y="10"/>
                </a:cxn>
                <a:cxn ang="0">
                  <a:pos x="44" y="8"/>
                </a:cxn>
                <a:cxn ang="0">
                  <a:pos x="46" y="8"/>
                </a:cxn>
                <a:cxn ang="0">
                  <a:pos x="59" y="7"/>
                </a:cxn>
                <a:cxn ang="0">
                  <a:pos x="79" y="7"/>
                </a:cxn>
                <a:cxn ang="0">
                  <a:pos x="81" y="7"/>
                </a:cxn>
                <a:cxn ang="0">
                  <a:pos x="96" y="7"/>
                </a:cxn>
                <a:cxn ang="0">
                  <a:pos x="130" y="7"/>
                </a:cxn>
                <a:cxn ang="0">
                  <a:pos x="165" y="6"/>
                </a:cxn>
                <a:cxn ang="0">
                  <a:pos x="178" y="4"/>
                </a:cxn>
                <a:cxn ang="0">
                  <a:pos x="207" y="3"/>
                </a:cxn>
                <a:cxn ang="0">
                  <a:pos x="299" y="0"/>
                </a:cxn>
              </a:cxnLst>
              <a:rect l="0" t="0" r="r" b="b"/>
              <a:pathLst>
                <a:path w="299" h="10">
                  <a:moveTo>
                    <a:pt x="0" y="10"/>
                  </a:moveTo>
                  <a:lnTo>
                    <a:pt x="21" y="10"/>
                  </a:lnTo>
                  <a:lnTo>
                    <a:pt x="44" y="8"/>
                  </a:lnTo>
                  <a:lnTo>
                    <a:pt x="46" y="8"/>
                  </a:lnTo>
                  <a:lnTo>
                    <a:pt x="59" y="7"/>
                  </a:lnTo>
                  <a:lnTo>
                    <a:pt x="79" y="7"/>
                  </a:lnTo>
                  <a:lnTo>
                    <a:pt x="81" y="7"/>
                  </a:lnTo>
                  <a:lnTo>
                    <a:pt x="96" y="7"/>
                  </a:lnTo>
                  <a:lnTo>
                    <a:pt x="130" y="7"/>
                  </a:lnTo>
                  <a:lnTo>
                    <a:pt x="165" y="6"/>
                  </a:lnTo>
                  <a:lnTo>
                    <a:pt x="178" y="4"/>
                  </a:lnTo>
                  <a:lnTo>
                    <a:pt x="207" y="3"/>
                  </a:lnTo>
                  <a:lnTo>
                    <a:pt x="299" y="0"/>
                  </a:lnTo>
                </a:path>
              </a:pathLst>
            </a:custGeom>
            <a:noFill/>
            <a:ln w="0">
              <a:solidFill>
                <a:srgbClr val="000000"/>
              </a:solidFill>
              <a:prstDash val="solid"/>
              <a:round/>
              <a:headEnd/>
              <a:tailEnd/>
            </a:ln>
          </p:spPr>
          <p:txBody>
            <a:bodyPr/>
            <a:lstStyle/>
            <a:p>
              <a:endParaRPr lang="en-GB"/>
            </a:p>
          </p:txBody>
        </p:sp>
        <p:sp>
          <p:nvSpPr>
            <p:cNvPr id="903" name="Freeform 3583"/>
            <p:cNvSpPr>
              <a:spLocks/>
            </p:cNvSpPr>
            <p:nvPr/>
          </p:nvSpPr>
          <p:spPr bwMode="auto">
            <a:xfrm>
              <a:off x="1966" y="3075"/>
              <a:ext cx="58" cy="1"/>
            </a:xfrm>
            <a:custGeom>
              <a:avLst/>
              <a:gdLst/>
              <a:ahLst/>
              <a:cxnLst>
                <a:cxn ang="0">
                  <a:pos x="116" y="0"/>
                </a:cxn>
                <a:cxn ang="0">
                  <a:pos x="94" y="0"/>
                </a:cxn>
                <a:cxn ang="0">
                  <a:pos x="66" y="0"/>
                </a:cxn>
                <a:cxn ang="0">
                  <a:pos x="21" y="0"/>
                </a:cxn>
                <a:cxn ang="0">
                  <a:pos x="0" y="1"/>
                </a:cxn>
              </a:cxnLst>
              <a:rect l="0" t="0" r="r" b="b"/>
              <a:pathLst>
                <a:path w="116" h="1">
                  <a:moveTo>
                    <a:pt x="116" y="0"/>
                  </a:moveTo>
                  <a:lnTo>
                    <a:pt x="94" y="0"/>
                  </a:lnTo>
                  <a:lnTo>
                    <a:pt x="66" y="0"/>
                  </a:lnTo>
                  <a:lnTo>
                    <a:pt x="21" y="0"/>
                  </a:lnTo>
                  <a:lnTo>
                    <a:pt x="0" y="1"/>
                  </a:lnTo>
                </a:path>
              </a:pathLst>
            </a:custGeom>
            <a:noFill/>
            <a:ln w="0">
              <a:solidFill>
                <a:srgbClr val="000000"/>
              </a:solidFill>
              <a:prstDash val="solid"/>
              <a:round/>
              <a:headEnd/>
              <a:tailEnd/>
            </a:ln>
          </p:spPr>
          <p:txBody>
            <a:bodyPr/>
            <a:lstStyle/>
            <a:p>
              <a:endParaRPr lang="en-GB"/>
            </a:p>
          </p:txBody>
        </p:sp>
        <p:sp>
          <p:nvSpPr>
            <p:cNvPr id="904" name="Freeform 3584"/>
            <p:cNvSpPr>
              <a:spLocks/>
            </p:cNvSpPr>
            <p:nvPr/>
          </p:nvSpPr>
          <p:spPr bwMode="auto">
            <a:xfrm>
              <a:off x="1966" y="3075"/>
              <a:ext cx="58" cy="1"/>
            </a:xfrm>
            <a:custGeom>
              <a:avLst/>
              <a:gdLst/>
              <a:ahLst/>
              <a:cxnLst>
                <a:cxn ang="0">
                  <a:pos x="116" y="2"/>
                </a:cxn>
                <a:cxn ang="0">
                  <a:pos x="89" y="0"/>
                </a:cxn>
                <a:cxn ang="0">
                  <a:pos x="22" y="1"/>
                </a:cxn>
                <a:cxn ang="0">
                  <a:pos x="0" y="2"/>
                </a:cxn>
              </a:cxnLst>
              <a:rect l="0" t="0" r="r" b="b"/>
              <a:pathLst>
                <a:path w="116" h="2">
                  <a:moveTo>
                    <a:pt x="116" y="2"/>
                  </a:moveTo>
                  <a:lnTo>
                    <a:pt x="89" y="0"/>
                  </a:lnTo>
                  <a:lnTo>
                    <a:pt x="22" y="1"/>
                  </a:lnTo>
                  <a:lnTo>
                    <a:pt x="0" y="2"/>
                  </a:lnTo>
                </a:path>
              </a:pathLst>
            </a:custGeom>
            <a:noFill/>
            <a:ln w="0">
              <a:solidFill>
                <a:srgbClr val="000000"/>
              </a:solidFill>
              <a:prstDash val="solid"/>
              <a:round/>
              <a:headEnd/>
              <a:tailEnd/>
            </a:ln>
          </p:spPr>
          <p:txBody>
            <a:bodyPr/>
            <a:lstStyle/>
            <a:p>
              <a:endParaRPr lang="en-GB"/>
            </a:p>
          </p:txBody>
        </p:sp>
        <p:sp>
          <p:nvSpPr>
            <p:cNvPr id="905" name="Freeform 3585"/>
            <p:cNvSpPr>
              <a:spLocks/>
            </p:cNvSpPr>
            <p:nvPr/>
          </p:nvSpPr>
          <p:spPr bwMode="auto">
            <a:xfrm>
              <a:off x="2023" y="3077"/>
              <a:ext cx="160" cy="3"/>
            </a:xfrm>
            <a:custGeom>
              <a:avLst/>
              <a:gdLst/>
              <a:ahLst/>
              <a:cxnLst>
                <a:cxn ang="0">
                  <a:pos x="0" y="0"/>
                </a:cxn>
                <a:cxn ang="0">
                  <a:pos x="31" y="3"/>
                </a:cxn>
                <a:cxn ang="0">
                  <a:pos x="39" y="6"/>
                </a:cxn>
                <a:cxn ang="0">
                  <a:pos x="56" y="5"/>
                </a:cxn>
                <a:cxn ang="0">
                  <a:pos x="71" y="4"/>
                </a:cxn>
                <a:cxn ang="0">
                  <a:pos x="90" y="5"/>
                </a:cxn>
                <a:cxn ang="0">
                  <a:pos x="106" y="4"/>
                </a:cxn>
                <a:cxn ang="0">
                  <a:pos x="117" y="4"/>
                </a:cxn>
                <a:cxn ang="0">
                  <a:pos x="125" y="4"/>
                </a:cxn>
                <a:cxn ang="0">
                  <a:pos x="139" y="5"/>
                </a:cxn>
                <a:cxn ang="0">
                  <a:pos x="180" y="5"/>
                </a:cxn>
                <a:cxn ang="0">
                  <a:pos x="193" y="5"/>
                </a:cxn>
                <a:cxn ang="0">
                  <a:pos x="210" y="3"/>
                </a:cxn>
                <a:cxn ang="0">
                  <a:pos x="228" y="4"/>
                </a:cxn>
                <a:cxn ang="0">
                  <a:pos x="246" y="4"/>
                </a:cxn>
                <a:cxn ang="0">
                  <a:pos x="271" y="3"/>
                </a:cxn>
                <a:cxn ang="0">
                  <a:pos x="288" y="2"/>
                </a:cxn>
                <a:cxn ang="0">
                  <a:pos x="307" y="2"/>
                </a:cxn>
                <a:cxn ang="0">
                  <a:pos x="310" y="1"/>
                </a:cxn>
                <a:cxn ang="0">
                  <a:pos x="318" y="1"/>
                </a:cxn>
                <a:cxn ang="0">
                  <a:pos x="319" y="1"/>
                </a:cxn>
              </a:cxnLst>
              <a:rect l="0" t="0" r="r" b="b"/>
              <a:pathLst>
                <a:path w="319" h="6">
                  <a:moveTo>
                    <a:pt x="0" y="0"/>
                  </a:moveTo>
                  <a:lnTo>
                    <a:pt x="31" y="3"/>
                  </a:lnTo>
                  <a:lnTo>
                    <a:pt x="39" y="6"/>
                  </a:lnTo>
                  <a:lnTo>
                    <a:pt x="56" y="5"/>
                  </a:lnTo>
                  <a:lnTo>
                    <a:pt x="71" y="4"/>
                  </a:lnTo>
                  <a:lnTo>
                    <a:pt x="90" y="5"/>
                  </a:lnTo>
                  <a:lnTo>
                    <a:pt x="106" y="4"/>
                  </a:lnTo>
                  <a:lnTo>
                    <a:pt x="117" y="4"/>
                  </a:lnTo>
                  <a:lnTo>
                    <a:pt x="125" y="4"/>
                  </a:lnTo>
                  <a:lnTo>
                    <a:pt x="139" y="5"/>
                  </a:lnTo>
                  <a:lnTo>
                    <a:pt x="180" y="5"/>
                  </a:lnTo>
                  <a:lnTo>
                    <a:pt x="193" y="5"/>
                  </a:lnTo>
                  <a:lnTo>
                    <a:pt x="210" y="3"/>
                  </a:lnTo>
                  <a:lnTo>
                    <a:pt x="228" y="4"/>
                  </a:lnTo>
                  <a:lnTo>
                    <a:pt x="246" y="4"/>
                  </a:lnTo>
                  <a:lnTo>
                    <a:pt x="271" y="3"/>
                  </a:lnTo>
                  <a:lnTo>
                    <a:pt x="288" y="2"/>
                  </a:lnTo>
                  <a:lnTo>
                    <a:pt x="307" y="2"/>
                  </a:lnTo>
                  <a:lnTo>
                    <a:pt x="310" y="1"/>
                  </a:lnTo>
                  <a:lnTo>
                    <a:pt x="318" y="1"/>
                  </a:lnTo>
                  <a:lnTo>
                    <a:pt x="319" y="1"/>
                  </a:lnTo>
                </a:path>
              </a:pathLst>
            </a:custGeom>
            <a:noFill/>
            <a:ln w="0">
              <a:solidFill>
                <a:srgbClr val="000000"/>
              </a:solidFill>
              <a:prstDash val="solid"/>
              <a:round/>
              <a:headEnd/>
              <a:tailEnd/>
            </a:ln>
          </p:spPr>
          <p:txBody>
            <a:bodyPr/>
            <a:lstStyle/>
            <a:p>
              <a:endParaRPr lang="en-GB"/>
            </a:p>
          </p:txBody>
        </p:sp>
        <p:sp>
          <p:nvSpPr>
            <p:cNvPr id="906" name="Freeform 3586"/>
            <p:cNvSpPr>
              <a:spLocks/>
            </p:cNvSpPr>
            <p:nvPr/>
          </p:nvSpPr>
          <p:spPr bwMode="auto">
            <a:xfrm>
              <a:off x="1964" y="3081"/>
              <a:ext cx="59" cy="2"/>
            </a:xfrm>
            <a:custGeom>
              <a:avLst/>
              <a:gdLst/>
              <a:ahLst/>
              <a:cxnLst>
                <a:cxn ang="0">
                  <a:pos x="118" y="2"/>
                </a:cxn>
                <a:cxn ang="0">
                  <a:pos x="106" y="0"/>
                </a:cxn>
                <a:cxn ang="0">
                  <a:pos x="86" y="2"/>
                </a:cxn>
                <a:cxn ang="0">
                  <a:pos x="51" y="2"/>
                </a:cxn>
                <a:cxn ang="0">
                  <a:pos x="26" y="4"/>
                </a:cxn>
                <a:cxn ang="0">
                  <a:pos x="0" y="5"/>
                </a:cxn>
              </a:cxnLst>
              <a:rect l="0" t="0" r="r" b="b"/>
              <a:pathLst>
                <a:path w="118" h="5">
                  <a:moveTo>
                    <a:pt x="118" y="2"/>
                  </a:moveTo>
                  <a:lnTo>
                    <a:pt x="106" y="0"/>
                  </a:lnTo>
                  <a:lnTo>
                    <a:pt x="86" y="2"/>
                  </a:lnTo>
                  <a:lnTo>
                    <a:pt x="51" y="2"/>
                  </a:lnTo>
                  <a:lnTo>
                    <a:pt x="26" y="4"/>
                  </a:lnTo>
                  <a:lnTo>
                    <a:pt x="0" y="5"/>
                  </a:lnTo>
                </a:path>
              </a:pathLst>
            </a:custGeom>
            <a:noFill/>
            <a:ln w="0">
              <a:solidFill>
                <a:srgbClr val="000000"/>
              </a:solidFill>
              <a:prstDash val="solid"/>
              <a:round/>
              <a:headEnd/>
              <a:tailEnd/>
            </a:ln>
          </p:spPr>
          <p:txBody>
            <a:bodyPr/>
            <a:lstStyle/>
            <a:p>
              <a:endParaRPr lang="en-GB"/>
            </a:p>
          </p:txBody>
        </p:sp>
        <p:sp>
          <p:nvSpPr>
            <p:cNvPr id="907" name="Freeform 3587"/>
            <p:cNvSpPr>
              <a:spLocks/>
            </p:cNvSpPr>
            <p:nvPr/>
          </p:nvSpPr>
          <p:spPr bwMode="auto">
            <a:xfrm>
              <a:off x="1960" y="3094"/>
              <a:ext cx="60" cy="2"/>
            </a:xfrm>
            <a:custGeom>
              <a:avLst/>
              <a:gdLst/>
              <a:ahLst/>
              <a:cxnLst>
                <a:cxn ang="0">
                  <a:pos x="119" y="5"/>
                </a:cxn>
                <a:cxn ang="0">
                  <a:pos x="93" y="4"/>
                </a:cxn>
                <a:cxn ang="0">
                  <a:pos x="57" y="1"/>
                </a:cxn>
                <a:cxn ang="0">
                  <a:pos x="32" y="1"/>
                </a:cxn>
                <a:cxn ang="0">
                  <a:pos x="0" y="0"/>
                </a:cxn>
              </a:cxnLst>
              <a:rect l="0" t="0" r="r" b="b"/>
              <a:pathLst>
                <a:path w="119" h="5">
                  <a:moveTo>
                    <a:pt x="119" y="5"/>
                  </a:moveTo>
                  <a:lnTo>
                    <a:pt x="93" y="4"/>
                  </a:lnTo>
                  <a:lnTo>
                    <a:pt x="57" y="1"/>
                  </a:lnTo>
                  <a:lnTo>
                    <a:pt x="32" y="1"/>
                  </a:lnTo>
                  <a:lnTo>
                    <a:pt x="0" y="0"/>
                  </a:lnTo>
                </a:path>
              </a:pathLst>
            </a:custGeom>
            <a:noFill/>
            <a:ln w="0">
              <a:solidFill>
                <a:srgbClr val="000000"/>
              </a:solidFill>
              <a:prstDash val="solid"/>
              <a:round/>
              <a:headEnd/>
              <a:tailEnd/>
            </a:ln>
          </p:spPr>
          <p:txBody>
            <a:bodyPr/>
            <a:lstStyle/>
            <a:p>
              <a:endParaRPr lang="en-GB"/>
            </a:p>
          </p:txBody>
        </p:sp>
        <p:sp>
          <p:nvSpPr>
            <p:cNvPr id="908" name="Freeform 3588"/>
            <p:cNvSpPr>
              <a:spLocks/>
            </p:cNvSpPr>
            <p:nvPr/>
          </p:nvSpPr>
          <p:spPr bwMode="auto">
            <a:xfrm>
              <a:off x="1960" y="3095"/>
              <a:ext cx="60" cy="2"/>
            </a:xfrm>
            <a:custGeom>
              <a:avLst/>
              <a:gdLst/>
              <a:ahLst/>
              <a:cxnLst>
                <a:cxn ang="0">
                  <a:pos x="119" y="4"/>
                </a:cxn>
                <a:cxn ang="0">
                  <a:pos x="93" y="2"/>
                </a:cxn>
                <a:cxn ang="0">
                  <a:pos x="57" y="1"/>
                </a:cxn>
                <a:cxn ang="0">
                  <a:pos x="32" y="0"/>
                </a:cxn>
                <a:cxn ang="0">
                  <a:pos x="0" y="0"/>
                </a:cxn>
              </a:cxnLst>
              <a:rect l="0" t="0" r="r" b="b"/>
              <a:pathLst>
                <a:path w="119" h="4">
                  <a:moveTo>
                    <a:pt x="119" y="4"/>
                  </a:moveTo>
                  <a:lnTo>
                    <a:pt x="93" y="2"/>
                  </a:lnTo>
                  <a:lnTo>
                    <a:pt x="57" y="1"/>
                  </a:lnTo>
                  <a:lnTo>
                    <a:pt x="32" y="0"/>
                  </a:lnTo>
                  <a:lnTo>
                    <a:pt x="0" y="0"/>
                  </a:lnTo>
                </a:path>
              </a:pathLst>
            </a:custGeom>
            <a:noFill/>
            <a:ln w="0">
              <a:solidFill>
                <a:srgbClr val="000000"/>
              </a:solidFill>
              <a:prstDash val="solid"/>
              <a:round/>
              <a:headEnd/>
              <a:tailEnd/>
            </a:ln>
          </p:spPr>
          <p:txBody>
            <a:bodyPr/>
            <a:lstStyle/>
            <a:p>
              <a:endParaRPr lang="en-GB"/>
            </a:p>
          </p:txBody>
        </p:sp>
        <p:sp>
          <p:nvSpPr>
            <p:cNvPr id="909" name="Freeform 3589"/>
            <p:cNvSpPr>
              <a:spLocks/>
            </p:cNvSpPr>
            <p:nvPr/>
          </p:nvSpPr>
          <p:spPr bwMode="auto">
            <a:xfrm>
              <a:off x="2017" y="3113"/>
              <a:ext cx="145" cy="5"/>
            </a:xfrm>
            <a:custGeom>
              <a:avLst/>
              <a:gdLst/>
              <a:ahLst/>
              <a:cxnLst>
                <a:cxn ang="0">
                  <a:pos x="0" y="4"/>
                </a:cxn>
                <a:cxn ang="0">
                  <a:pos x="14" y="2"/>
                </a:cxn>
                <a:cxn ang="0">
                  <a:pos x="33" y="0"/>
                </a:cxn>
                <a:cxn ang="0">
                  <a:pos x="44" y="0"/>
                </a:cxn>
                <a:cxn ang="0">
                  <a:pos x="52" y="1"/>
                </a:cxn>
                <a:cxn ang="0">
                  <a:pos x="60" y="2"/>
                </a:cxn>
                <a:cxn ang="0">
                  <a:pos x="82" y="4"/>
                </a:cxn>
                <a:cxn ang="0">
                  <a:pos x="101" y="5"/>
                </a:cxn>
                <a:cxn ang="0">
                  <a:pos x="116" y="7"/>
                </a:cxn>
                <a:cxn ang="0">
                  <a:pos x="130" y="6"/>
                </a:cxn>
                <a:cxn ang="0">
                  <a:pos x="142" y="7"/>
                </a:cxn>
                <a:cxn ang="0">
                  <a:pos x="158" y="8"/>
                </a:cxn>
                <a:cxn ang="0">
                  <a:pos x="169" y="9"/>
                </a:cxn>
                <a:cxn ang="0">
                  <a:pos x="199" y="8"/>
                </a:cxn>
                <a:cxn ang="0">
                  <a:pos x="211" y="10"/>
                </a:cxn>
                <a:cxn ang="0">
                  <a:pos x="228" y="11"/>
                </a:cxn>
                <a:cxn ang="0">
                  <a:pos x="242" y="9"/>
                </a:cxn>
                <a:cxn ang="0">
                  <a:pos x="252" y="9"/>
                </a:cxn>
                <a:cxn ang="0">
                  <a:pos x="266" y="10"/>
                </a:cxn>
                <a:cxn ang="0">
                  <a:pos x="292" y="10"/>
                </a:cxn>
              </a:cxnLst>
              <a:rect l="0" t="0" r="r" b="b"/>
              <a:pathLst>
                <a:path w="292" h="11">
                  <a:moveTo>
                    <a:pt x="0" y="4"/>
                  </a:moveTo>
                  <a:lnTo>
                    <a:pt x="14" y="2"/>
                  </a:lnTo>
                  <a:lnTo>
                    <a:pt x="33" y="0"/>
                  </a:lnTo>
                  <a:lnTo>
                    <a:pt x="44" y="0"/>
                  </a:lnTo>
                  <a:lnTo>
                    <a:pt x="52" y="1"/>
                  </a:lnTo>
                  <a:lnTo>
                    <a:pt x="60" y="2"/>
                  </a:lnTo>
                  <a:lnTo>
                    <a:pt x="82" y="4"/>
                  </a:lnTo>
                  <a:lnTo>
                    <a:pt x="101" y="5"/>
                  </a:lnTo>
                  <a:lnTo>
                    <a:pt x="116" y="7"/>
                  </a:lnTo>
                  <a:lnTo>
                    <a:pt x="130" y="6"/>
                  </a:lnTo>
                  <a:lnTo>
                    <a:pt x="142" y="7"/>
                  </a:lnTo>
                  <a:lnTo>
                    <a:pt x="158" y="8"/>
                  </a:lnTo>
                  <a:lnTo>
                    <a:pt x="169" y="9"/>
                  </a:lnTo>
                  <a:lnTo>
                    <a:pt x="199" y="8"/>
                  </a:lnTo>
                  <a:lnTo>
                    <a:pt x="211" y="10"/>
                  </a:lnTo>
                  <a:lnTo>
                    <a:pt x="228" y="11"/>
                  </a:lnTo>
                  <a:lnTo>
                    <a:pt x="242" y="9"/>
                  </a:lnTo>
                  <a:lnTo>
                    <a:pt x="252" y="9"/>
                  </a:lnTo>
                  <a:lnTo>
                    <a:pt x="266" y="10"/>
                  </a:lnTo>
                  <a:lnTo>
                    <a:pt x="292" y="10"/>
                  </a:lnTo>
                </a:path>
              </a:pathLst>
            </a:custGeom>
            <a:noFill/>
            <a:ln w="0">
              <a:solidFill>
                <a:srgbClr val="000000"/>
              </a:solidFill>
              <a:prstDash val="solid"/>
              <a:round/>
              <a:headEnd/>
              <a:tailEnd/>
            </a:ln>
          </p:spPr>
          <p:txBody>
            <a:bodyPr/>
            <a:lstStyle/>
            <a:p>
              <a:endParaRPr lang="en-GB"/>
            </a:p>
          </p:txBody>
        </p:sp>
        <p:sp>
          <p:nvSpPr>
            <p:cNvPr id="910" name="Freeform 3590"/>
            <p:cNvSpPr>
              <a:spLocks/>
            </p:cNvSpPr>
            <p:nvPr/>
          </p:nvSpPr>
          <p:spPr bwMode="auto">
            <a:xfrm>
              <a:off x="1954" y="3115"/>
              <a:ext cx="63" cy="4"/>
            </a:xfrm>
            <a:custGeom>
              <a:avLst/>
              <a:gdLst/>
              <a:ahLst/>
              <a:cxnLst>
                <a:cxn ang="0">
                  <a:pos x="124" y="3"/>
                </a:cxn>
                <a:cxn ang="0">
                  <a:pos x="116" y="3"/>
                </a:cxn>
                <a:cxn ang="0">
                  <a:pos x="104" y="4"/>
                </a:cxn>
                <a:cxn ang="0">
                  <a:pos x="77" y="7"/>
                </a:cxn>
                <a:cxn ang="0">
                  <a:pos x="44" y="5"/>
                </a:cxn>
                <a:cxn ang="0">
                  <a:pos x="12" y="1"/>
                </a:cxn>
                <a:cxn ang="0">
                  <a:pos x="0" y="0"/>
                </a:cxn>
              </a:cxnLst>
              <a:rect l="0" t="0" r="r" b="b"/>
              <a:pathLst>
                <a:path w="124" h="7">
                  <a:moveTo>
                    <a:pt x="124" y="3"/>
                  </a:moveTo>
                  <a:lnTo>
                    <a:pt x="116" y="3"/>
                  </a:lnTo>
                  <a:lnTo>
                    <a:pt x="104" y="4"/>
                  </a:lnTo>
                  <a:lnTo>
                    <a:pt x="77" y="7"/>
                  </a:lnTo>
                  <a:lnTo>
                    <a:pt x="44" y="5"/>
                  </a:lnTo>
                  <a:lnTo>
                    <a:pt x="12" y="1"/>
                  </a:lnTo>
                  <a:lnTo>
                    <a:pt x="0" y="0"/>
                  </a:lnTo>
                </a:path>
              </a:pathLst>
            </a:custGeom>
            <a:noFill/>
            <a:ln w="0">
              <a:solidFill>
                <a:srgbClr val="000000"/>
              </a:solidFill>
              <a:prstDash val="solid"/>
              <a:round/>
              <a:headEnd/>
              <a:tailEnd/>
            </a:ln>
          </p:spPr>
          <p:txBody>
            <a:bodyPr/>
            <a:lstStyle/>
            <a:p>
              <a:endParaRPr lang="en-GB"/>
            </a:p>
          </p:txBody>
        </p:sp>
        <p:sp>
          <p:nvSpPr>
            <p:cNvPr id="911" name="Freeform 3591"/>
            <p:cNvSpPr>
              <a:spLocks/>
            </p:cNvSpPr>
            <p:nvPr/>
          </p:nvSpPr>
          <p:spPr bwMode="auto">
            <a:xfrm>
              <a:off x="1999" y="3138"/>
              <a:ext cx="14" cy="1"/>
            </a:xfrm>
            <a:custGeom>
              <a:avLst/>
              <a:gdLst/>
              <a:ahLst/>
              <a:cxnLst>
                <a:cxn ang="0">
                  <a:pos x="28" y="2"/>
                </a:cxn>
                <a:cxn ang="0">
                  <a:pos x="22" y="2"/>
                </a:cxn>
                <a:cxn ang="0">
                  <a:pos x="12" y="1"/>
                </a:cxn>
                <a:cxn ang="0">
                  <a:pos x="0" y="0"/>
                </a:cxn>
              </a:cxnLst>
              <a:rect l="0" t="0" r="r" b="b"/>
              <a:pathLst>
                <a:path w="28" h="2">
                  <a:moveTo>
                    <a:pt x="28" y="2"/>
                  </a:moveTo>
                  <a:lnTo>
                    <a:pt x="22" y="2"/>
                  </a:lnTo>
                  <a:lnTo>
                    <a:pt x="12" y="1"/>
                  </a:lnTo>
                  <a:lnTo>
                    <a:pt x="0" y="0"/>
                  </a:lnTo>
                </a:path>
              </a:pathLst>
            </a:custGeom>
            <a:noFill/>
            <a:ln w="0">
              <a:solidFill>
                <a:srgbClr val="000000"/>
              </a:solidFill>
              <a:prstDash val="solid"/>
              <a:round/>
              <a:headEnd/>
              <a:tailEnd/>
            </a:ln>
          </p:spPr>
          <p:txBody>
            <a:bodyPr/>
            <a:lstStyle/>
            <a:p>
              <a:endParaRPr lang="en-GB"/>
            </a:p>
          </p:txBody>
        </p:sp>
        <p:sp>
          <p:nvSpPr>
            <p:cNvPr id="912" name="Freeform 3592"/>
            <p:cNvSpPr>
              <a:spLocks/>
            </p:cNvSpPr>
            <p:nvPr/>
          </p:nvSpPr>
          <p:spPr bwMode="auto">
            <a:xfrm>
              <a:off x="1998" y="3139"/>
              <a:ext cx="14" cy="2"/>
            </a:xfrm>
            <a:custGeom>
              <a:avLst/>
              <a:gdLst/>
              <a:ahLst/>
              <a:cxnLst>
                <a:cxn ang="0">
                  <a:pos x="28" y="5"/>
                </a:cxn>
                <a:cxn ang="0">
                  <a:pos x="22" y="5"/>
                </a:cxn>
                <a:cxn ang="0">
                  <a:pos x="15" y="4"/>
                </a:cxn>
                <a:cxn ang="0">
                  <a:pos x="7" y="1"/>
                </a:cxn>
                <a:cxn ang="0">
                  <a:pos x="0" y="0"/>
                </a:cxn>
              </a:cxnLst>
              <a:rect l="0" t="0" r="r" b="b"/>
              <a:pathLst>
                <a:path w="28" h="5">
                  <a:moveTo>
                    <a:pt x="28" y="5"/>
                  </a:moveTo>
                  <a:lnTo>
                    <a:pt x="22" y="5"/>
                  </a:lnTo>
                  <a:lnTo>
                    <a:pt x="15" y="4"/>
                  </a:lnTo>
                  <a:lnTo>
                    <a:pt x="7" y="1"/>
                  </a:lnTo>
                  <a:lnTo>
                    <a:pt x="0" y="0"/>
                  </a:lnTo>
                </a:path>
              </a:pathLst>
            </a:custGeom>
            <a:noFill/>
            <a:ln w="0">
              <a:solidFill>
                <a:srgbClr val="000000"/>
              </a:solidFill>
              <a:prstDash val="solid"/>
              <a:round/>
              <a:headEnd/>
              <a:tailEnd/>
            </a:ln>
          </p:spPr>
          <p:txBody>
            <a:bodyPr/>
            <a:lstStyle/>
            <a:p>
              <a:endParaRPr lang="en-GB"/>
            </a:p>
          </p:txBody>
        </p:sp>
        <p:sp>
          <p:nvSpPr>
            <p:cNvPr id="913" name="Freeform 3593"/>
            <p:cNvSpPr>
              <a:spLocks/>
            </p:cNvSpPr>
            <p:nvPr/>
          </p:nvSpPr>
          <p:spPr bwMode="auto">
            <a:xfrm>
              <a:off x="1996" y="3143"/>
              <a:ext cx="16" cy="2"/>
            </a:xfrm>
            <a:custGeom>
              <a:avLst/>
              <a:gdLst/>
              <a:ahLst/>
              <a:cxnLst>
                <a:cxn ang="0">
                  <a:pos x="33" y="2"/>
                </a:cxn>
                <a:cxn ang="0">
                  <a:pos x="30" y="3"/>
                </a:cxn>
                <a:cxn ang="0">
                  <a:pos x="22" y="3"/>
                </a:cxn>
                <a:cxn ang="0">
                  <a:pos x="19" y="3"/>
                </a:cxn>
                <a:cxn ang="0">
                  <a:pos x="12" y="2"/>
                </a:cxn>
                <a:cxn ang="0">
                  <a:pos x="9" y="0"/>
                </a:cxn>
                <a:cxn ang="0">
                  <a:pos x="3" y="0"/>
                </a:cxn>
                <a:cxn ang="0">
                  <a:pos x="0" y="1"/>
                </a:cxn>
              </a:cxnLst>
              <a:rect l="0" t="0" r="r" b="b"/>
              <a:pathLst>
                <a:path w="33" h="3">
                  <a:moveTo>
                    <a:pt x="33" y="2"/>
                  </a:moveTo>
                  <a:lnTo>
                    <a:pt x="30" y="3"/>
                  </a:lnTo>
                  <a:lnTo>
                    <a:pt x="22" y="3"/>
                  </a:lnTo>
                  <a:lnTo>
                    <a:pt x="19" y="3"/>
                  </a:lnTo>
                  <a:lnTo>
                    <a:pt x="12" y="2"/>
                  </a:lnTo>
                  <a:lnTo>
                    <a:pt x="9" y="0"/>
                  </a:lnTo>
                  <a:lnTo>
                    <a:pt x="3" y="0"/>
                  </a:lnTo>
                  <a:lnTo>
                    <a:pt x="0" y="1"/>
                  </a:lnTo>
                </a:path>
              </a:pathLst>
            </a:custGeom>
            <a:noFill/>
            <a:ln w="0">
              <a:solidFill>
                <a:srgbClr val="000000"/>
              </a:solidFill>
              <a:prstDash val="solid"/>
              <a:round/>
              <a:headEnd/>
              <a:tailEnd/>
            </a:ln>
          </p:spPr>
          <p:txBody>
            <a:bodyPr/>
            <a:lstStyle/>
            <a:p>
              <a:endParaRPr lang="en-GB"/>
            </a:p>
          </p:txBody>
        </p:sp>
        <p:sp>
          <p:nvSpPr>
            <p:cNvPr id="914" name="Freeform 3594"/>
            <p:cNvSpPr>
              <a:spLocks/>
            </p:cNvSpPr>
            <p:nvPr/>
          </p:nvSpPr>
          <p:spPr bwMode="auto">
            <a:xfrm>
              <a:off x="2010" y="3146"/>
              <a:ext cx="2" cy="1"/>
            </a:xfrm>
            <a:custGeom>
              <a:avLst/>
              <a:gdLst/>
              <a:ahLst/>
              <a:cxnLst>
                <a:cxn ang="0">
                  <a:pos x="5" y="0"/>
                </a:cxn>
                <a:cxn ang="0">
                  <a:pos x="2" y="2"/>
                </a:cxn>
                <a:cxn ang="0">
                  <a:pos x="0" y="4"/>
                </a:cxn>
              </a:cxnLst>
              <a:rect l="0" t="0" r="r" b="b"/>
              <a:pathLst>
                <a:path w="5" h="4">
                  <a:moveTo>
                    <a:pt x="5" y="0"/>
                  </a:moveTo>
                  <a:lnTo>
                    <a:pt x="2" y="2"/>
                  </a:lnTo>
                  <a:lnTo>
                    <a:pt x="0" y="4"/>
                  </a:lnTo>
                </a:path>
              </a:pathLst>
            </a:custGeom>
            <a:noFill/>
            <a:ln w="0">
              <a:solidFill>
                <a:srgbClr val="000000"/>
              </a:solidFill>
              <a:prstDash val="solid"/>
              <a:round/>
              <a:headEnd/>
              <a:tailEnd/>
            </a:ln>
          </p:spPr>
          <p:txBody>
            <a:bodyPr/>
            <a:lstStyle/>
            <a:p>
              <a:endParaRPr lang="en-GB"/>
            </a:p>
          </p:txBody>
        </p:sp>
        <p:sp>
          <p:nvSpPr>
            <p:cNvPr id="915" name="Freeform 3595"/>
            <p:cNvSpPr>
              <a:spLocks/>
            </p:cNvSpPr>
            <p:nvPr/>
          </p:nvSpPr>
          <p:spPr bwMode="auto">
            <a:xfrm>
              <a:off x="2011" y="3148"/>
              <a:ext cx="43" cy="12"/>
            </a:xfrm>
            <a:custGeom>
              <a:avLst/>
              <a:gdLst/>
              <a:ahLst/>
              <a:cxnLst>
                <a:cxn ang="0">
                  <a:pos x="0" y="0"/>
                </a:cxn>
                <a:cxn ang="0">
                  <a:pos x="4" y="2"/>
                </a:cxn>
                <a:cxn ang="0">
                  <a:pos x="4" y="2"/>
                </a:cxn>
                <a:cxn ang="0">
                  <a:pos x="23" y="4"/>
                </a:cxn>
                <a:cxn ang="0">
                  <a:pos x="33" y="7"/>
                </a:cxn>
                <a:cxn ang="0">
                  <a:pos x="47" y="13"/>
                </a:cxn>
                <a:cxn ang="0">
                  <a:pos x="71" y="19"/>
                </a:cxn>
                <a:cxn ang="0">
                  <a:pos x="84" y="24"/>
                </a:cxn>
              </a:cxnLst>
              <a:rect l="0" t="0" r="r" b="b"/>
              <a:pathLst>
                <a:path w="84" h="24">
                  <a:moveTo>
                    <a:pt x="0" y="0"/>
                  </a:moveTo>
                  <a:lnTo>
                    <a:pt x="4" y="2"/>
                  </a:lnTo>
                  <a:lnTo>
                    <a:pt x="4" y="2"/>
                  </a:lnTo>
                  <a:lnTo>
                    <a:pt x="23" y="4"/>
                  </a:lnTo>
                  <a:lnTo>
                    <a:pt x="33" y="7"/>
                  </a:lnTo>
                  <a:lnTo>
                    <a:pt x="47" y="13"/>
                  </a:lnTo>
                  <a:lnTo>
                    <a:pt x="71" y="19"/>
                  </a:lnTo>
                  <a:lnTo>
                    <a:pt x="84" y="24"/>
                  </a:lnTo>
                </a:path>
              </a:pathLst>
            </a:custGeom>
            <a:noFill/>
            <a:ln w="0">
              <a:solidFill>
                <a:srgbClr val="000000"/>
              </a:solidFill>
              <a:prstDash val="solid"/>
              <a:round/>
              <a:headEnd/>
              <a:tailEnd/>
            </a:ln>
          </p:spPr>
          <p:txBody>
            <a:bodyPr/>
            <a:lstStyle/>
            <a:p>
              <a:endParaRPr lang="en-GB"/>
            </a:p>
          </p:txBody>
        </p:sp>
        <p:sp>
          <p:nvSpPr>
            <p:cNvPr id="916" name="Freeform 3596"/>
            <p:cNvSpPr>
              <a:spLocks/>
            </p:cNvSpPr>
            <p:nvPr/>
          </p:nvSpPr>
          <p:spPr bwMode="auto">
            <a:xfrm>
              <a:off x="2010" y="3153"/>
              <a:ext cx="38" cy="16"/>
            </a:xfrm>
            <a:custGeom>
              <a:avLst/>
              <a:gdLst/>
              <a:ahLst/>
              <a:cxnLst>
                <a:cxn ang="0">
                  <a:pos x="0" y="0"/>
                </a:cxn>
                <a:cxn ang="0">
                  <a:pos x="72" y="28"/>
                </a:cxn>
                <a:cxn ang="0">
                  <a:pos x="75" y="31"/>
                </a:cxn>
              </a:cxnLst>
              <a:rect l="0" t="0" r="r" b="b"/>
              <a:pathLst>
                <a:path w="75" h="31">
                  <a:moveTo>
                    <a:pt x="0" y="0"/>
                  </a:moveTo>
                  <a:lnTo>
                    <a:pt x="72" y="28"/>
                  </a:lnTo>
                  <a:lnTo>
                    <a:pt x="75" y="31"/>
                  </a:lnTo>
                </a:path>
              </a:pathLst>
            </a:custGeom>
            <a:noFill/>
            <a:ln w="0">
              <a:solidFill>
                <a:srgbClr val="000000"/>
              </a:solidFill>
              <a:prstDash val="solid"/>
              <a:round/>
              <a:headEnd/>
              <a:tailEnd/>
            </a:ln>
          </p:spPr>
          <p:txBody>
            <a:bodyPr/>
            <a:lstStyle/>
            <a:p>
              <a:endParaRPr lang="en-GB"/>
            </a:p>
          </p:txBody>
        </p:sp>
        <p:sp>
          <p:nvSpPr>
            <p:cNvPr id="917" name="Line 3597"/>
            <p:cNvSpPr>
              <a:spLocks noChangeShapeType="1"/>
            </p:cNvSpPr>
            <p:nvPr/>
          </p:nvSpPr>
          <p:spPr bwMode="auto">
            <a:xfrm>
              <a:off x="2009" y="3163"/>
              <a:ext cx="32" cy="15"/>
            </a:xfrm>
            <a:prstGeom prst="line">
              <a:avLst/>
            </a:prstGeom>
            <a:noFill/>
            <a:ln w="0">
              <a:solidFill>
                <a:srgbClr val="000000"/>
              </a:solidFill>
              <a:round/>
              <a:headEnd/>
              <a:tailEnd/>
            </a:ln>
          </p:spPr>
          <p:txBody>
            <a:bodyPr/>
            <a:lstStyle/>
            <a:p>
              <a:endParaRPr lang="en-GB"/>
            </a:p>
          </p:txBody>
        </p:sp>
        <p:sp>
          <p:nvSpPr>
            <p:cNvPr id="918" name="Line 3598"/>
            <p:cNvSpPr>
              <a:spLocks noChangeShapeType="1"/>
            </p:cNvSpPr>
            <p:nvPr/>
          </p:nvSpPr>
          <p:spPr bwMode="auto">
            <a:xfrm>
              <a:off x="2006" y="3176"/>
              <a:ext cx="26" cy="12"/>
            </a:xfrm>
            <a:prstGeom prst="line">
              <a:avLst/>
            </a:prstGeom>
            <a:noFill/>
            <a:ln w="0">
              <a:solidFill>
                <a:srgbClr val="000000"/>
              </a:solidFill>
              <a:round/>
              <a:headEnd/>
              <a:tailEnd/>
            </a:ln>
          </p:spPr>
          <p:txBody>
            <a:bodyPr/>
            <a:lstStyle/>
            <a:p>
              <a:endParaRPr lang="en-GB"/>
            </a:p>
          </p:txBody>
        </p:sp>
        <p:sp>
          <p:nvSpPr>
            <p:cNvPr id="919" name="Freeform 3599"/>
            <p:cNvSpPr>
              <a:spLocks/>
            </p:cNvSpPr>
            <p:nvPr/>
          </p:nvSpPr>
          <p:spPr bwMode="auto">
            <a:xfrm>
              <a:off x="2005" y="3183"/>
              <a:ext cx="23" cy="10"/>
            </a:xfrm>
            <a:custGeom>
              <a:avLst/>
              <a:gdLst/>
              <a:ahLst/>
              <a:cxnLst>
                <a:cxn ang="0">
                  <a:pos x="0" y="0"/>
                </a:cxn>
                <a:cxn ang="0">
                  <a:pos x="40" y="20"/>
                </a:cxn>
                <a:cxn ang="0">
                  <a:pos x="45" y="22"/>
                </a:cxn>
              </a:cxnLst>
              <a:rect l="0" t="0" r="r" b="b"/>
              <a:pathLst>
                <a:path w="45" h="22">
                  <a:moveTo>
                    <a:pt x="0" y="0"/>
                  </a:moveTo>
                  <a:lnTo>
                    <a:pt x="40" y="20"/>
                  </a:lnTo>
                  <a:lnTo>
                    <a:pt x="45" y="22"/>
                  </a:lnTo>
                </a:path>
              </a:pathLst>
            </a:custGeom>
            <a:noFill/>
            <a:ln w="0">
              <a:solidFill>
                <a:srgbClr val="000000"/>
              </a:solidFill>
              <a:prstDash val="solid"/>
              <a:round/>
              <a:headEnd/>
              <a:tailEnd/>
            </a:ln>
          </p:spPr>
          <p:txBody>
            <a:bodyPr/>
            <a:lstStyle/>
            <a:p>
              <a:endParaRPr lang="en-GB"/>
            </a:p>
          </p:txBody>
        </p:sp>
        <p:sp>
          <p:nvSpPr>
            <p:cNvPr id="920" name="Line 3600"/>
            <p:cNvSpPr>
              <a:spLocks noChangeShapeType="1"/>
            </p:cNvSpPr>
            <p:nvPr/>
          </p:nvSpPr>
          <p:spPr bwMode="auto">
            <a:xfrm>
              <a:off x="1981" y="3025"/>
              <a:ext cx="51" cy="1"/>
            </a:xfrm>
            <a:prstGeom prst="line">
              <a:avLst/>
            </a:prstGeom>
            <a:noFill/>
            <a:ln w="0">
              <a:solidFill>
                <a:srgbClr val="000000"/>
              </a:solidFill>
              <a:round/>
              <a:headEnd/>
              <a:tailEnd/>
            </a:ln>
          </p:spPr>
          <p:txBody>
            <a:bodyPr/>
            <a:lstStyle/>
            <a:p>
              <a:endParaRPr lang="en-GB"/>
            </a:p>
          </p:txBody>
        </p:sp>
        <p:sp>
          <p:nvSpPr>
            <p:cNvPr id="921" name="Freeform 3601"/>
            <p:cNvSpPr>
              <a:spLocks/>
            </p:cNvSpPr>
            <p:nvPr/>
          </p:nvSpPr>
          <p:spPr bwMode="auto">
            <a:xfrm>
              <a:off x="1967" y="3071"/>
              <a:ext cx="57" cy="1"/>
            </a:xfrm>
            <a:custGeom>
              <a:avLst/>
              <a:gdLst/>
              <a:ahLst/>
              <a:cxnLst>
                <a:cxn ang="0">
                  <a:pos x="0" y="2"/>
                </a:cxn>
                <a:cxn ang="0">
                  <a:pos x="51" y="1"/>
                </a:cxn>
                <a:cxn ang="0">
                  <a:pos x="105" y="0"/>
                </a:cxn>
                <a:cxn ang="0">
                  <a:pos x="115" y="0"/>
                </a:cxn>
              </a:cxnLst>
              <a:rect l="0" t="0" r="r" b="b"/>
              <a:pathLst>
                <a:path w="115" h="2">
                  <a:moveTo>
                    <a:pt x="0" y="2"/>
                  </a:moveTo>
                  <a:lnTo>
                    <a:pt x="51" y="1"/>
                  </a:lnTo>
                  <a:lnTo>
                    <a:pt x="105" y="0"/>
                  </a:lnTo>
                  <a:lnTo>
                    <a:pt x="115" y="0"/>
                  </a:lnTo>
                </a:path>
              </a:pathLst>
            </a:custGeom>
            <a:noFill/>
            <a:ln w="0">
              <a:solidFill>
                <a:srgbClr val="000000"/>
              </a:solidFill>
              <a:prstDash val="solid"/>
              <a:round/>
              <a:headEnd/>
              <a:tailEnd/>
            </a:ln>
          </p:spPr>
          <p:txBody>
            <a:bodyPr/>
            <a:lstStyle/>
            <a:p>
              <a:endParaRPr lang="en-GB"/>
            </a:p>
          </p:txBody>
        </p:sp>
        <p:sp>
          <p:nvSpPr>
            <p:cNvPr id="922" name="Freeform 3602"/>
            <p:cNvSpPr>
              <a:spLocks/>
            </p:cNvSpPr>
            <p:nvPr/>
          </p:nvSpPr>
          <p:spPr bwMode="auto">
            <a:xfrm>
              <a:off x="1939" y="3076"/>
              <a:ext cx="27" cy="2"/>
            </a:xfrm>
            <a:custGeom>
              <a:avLst/>
              <a:gdLst/>
              <a:ahLst/>
              <a:cxnLst>
                <a:cxn ang="0">
                  <a:pos x="53" y="0"/>
                </a:cxn>
                <a:cxn ang="0">
                  <a:pos x="48" y="1"/>
                </a:cxn>
                <a:cxn ang="0">
                  <a:pos x="26" y="1"/>
                </a:cxn>
                <a:cxn ang="0">
                  <a:pos x="1" y="4"/>
                </a:cxn>
                <a:cxn ang="0">
                  <a:pos x="0" y="4"/>
                </a:cxn>
              </a:cxnLst>
              <a:rect l="0" t="0" r="r" b="b"/>
              <a:pathLst>
                <a:path w="53" h="4">
                  <a:moveTo>
                    <a:pt x="53" y="0"/>
                  </a:moveTo>
                  <a:lnTo>
                    <a:pt x="48" y="1"/>
                  </a:lnTo>
                  <a:lnTo>
                    <a:pt x="26" y="1"/>
                  </a:lnTo>
                  <a:lnTo>
                    <a:pt x="1" y="4"/>
                  </a:lnTo>
                  <a:lnTo>
                    <a:pt x="0" y="4"/>
                  </a:lnTo>
                </a:path>
              </a:pathLst>
            </a:custGeom>
            <a:noFill/>
            <a:ln w="0">
              <a:solidFill>
                <a:srgbClr val="000000"/>
              </a:solidFill>
              <a:prstDash val="solid"/>
              <a:round/>
              <a:headEnd/>
              <a:tailEnd/>
            </a:ln>
          </p:spPr>
          <p:txBody>
            <a:bodyPr/>
            <a:lstStyle/>
            <a:p>
              <a:endParaRPr lang="en-GB"/>
            </a:p>
          </p:txBody>
        </p:sp>
        <p:sp>
          <p:nvSpPr>
            <p:cNvPr id="923" name="Freeform 3603"/>
            <p:cNvSpPr>
              <a:spLocks/>
            </p:cNvSpPr>
            <p:nvPr/>
          </p:nvSpPr>
          <p:spPr bwMode="auto">
            <a:xfrm>
              <a:off x="1939" y="3076"/>
              <a:ext cx="27" cy="3"/>
            </a:xfrm>
            <a:custGeom>
              <a:avLst/>
              <a:gdLst/>
              <a:ahLst/>
              <a:cxnLst>
                <a:cxn ang="0">
                  <a:pos x="54" y="0"/>
                </a:cxn>
                <a:cxn ang="0">
                  <a:pos x="28" y="1"/>
                </a:cxn>
                <a:cxn ang="0">
                  <a:pos x="2" y="4"/>
                </a:cxn>
                <a:cxn ang="0">
                  <a:pos x="0" y="4"/>
                </a:cxn>
              </a:cxnLst>
              <a:rect l="0" t="0" r="r" b="b"/>
              <a:pathLst>
                <a:path w="54" h="4">
                  <a:moveTo>
                    <a:pt x="54" y="0"/>
                  </a:moveTo>
                  <a:lnTo>
                    <a:pt x="28" y="1"/>
                  </a:lnTo>
                  <a:lnTo>
                    <a:pt x="2" y="4"/>
                  </a:lnTo>
                  <a:lnTo>
                    <a:pt x="0" y="4"/>
                  </a:lnTo>
                </a:path>
              </a:pathLst>
            </a:custGeom>
            <a:noFill/>
            <a:ln w="0">
              <a:solidFill>
                <a:srgbClr val="000000"/>
              </a:solidFill>
              <a:prstDash val="solid"/>
              <a:round/>
              <a:headEnd/>
              <a:tailEnd/>
            </a:ln>
          </p:spPr>
          <p:txBody>
            <a:bodyPr/>
            <a:lstStyle/>
            <a:p>
              <a:endParaRPr lang="en-GB"/>
            </a:p>
          </p:txBody>
        </p:sp>
        <p:sp>
          <p:nvSpPr>
            <p:cNvPr id="924" name="Freeform 3604"/>
            <p:cNvSpPr>
              <a:spLocks/>
            </p:cNvSpPr>
            <p:nvPr/>
          </p:nvSpPr>
          <p:spPr bwMode="auto">
            <a:xfrm>
              <a:off x="1966" y="3076"/>
              <a:ext cx="57" cy="1"/>
            </a:xfrm>
            <a:custGeom>
              <a:avLst/>
              <a:gdLst/>
              <a:ahLst/>
              <a:cxnLst>
                <a:cxn ang="0">
                  <a:pos x="0" y="2"/>
                </a:cxn>
                <a:cxn ang="0">
                  <a:pos x="22" y="1"/>
                </a:cxn>
                <a:cxn ang="0">
                  <a:pos x="58" y="1"/>
                </a:cxn>
                <a:cxn ang="0">
                  <a:pos x="87" y="0"/>
                </a:cxn>
                <a:cxn ang="0">
                  <a:pos x="111" y="2"/>
                </a:cxn>
                <a:cxn ang="0">
                  <a:pos x="115" y="2"/>
                </a:cxn>
              </a:cxnLst>
              <a:rect l="0" t="0" r="r" b="b"/>
              <a:pathLst>
                <a:path w="115" h="2">
                  <a:moveTo>
                    <a:pt x="0" y="2"/>
                  </a:moveTo>
                  <a:lnTo>
                    <a:pt x="22" y="1"/>
                  </a:lnTo>
                  <a:lnTo>
                    <a:pt x="58" y="1"/>
                  </a:lnTo>
                  <a:lnTo>
                    <a:pt x="87" y="0"/>
                  </a:lnTo>
                  <a:lnTo>
                    <a:pt x="111" y="2"/>
                  </a:lnTo>
                  <a:lnTo>
                    <a:pt x="115" y="2"/>
                  </a:lnTo>
                </a:path>
              </a:pathLst>
            </a:custGeom>
            <a:noFill/>
            <a:ln w="0">
              <a:solidFill>
                <a:srgbClr val="000000"/>
              </a:solidFill>
              <a:prstDash val="solid"/>
              <a:round/>
              <a:headEnd/>
              <a:tailEnd/>
            </a:ln>
          </p:spPr>
          <p:txBody>
            <a:bodyPr/>
            <a:lstStyle/>
            <a:p>
              <a:endParaRPr lang="en-GB"/>
            </a:p>
          </p:txBody>
        </p:sp>
        <p:sp>
          <p:nvSpPr>
            <p:cNvPr id="925" name="Freeform 3605"/>
            <p:cNvSpPr>
              <a:spLocks/>
            </p:cNvSpPr>
            <p:nvPr/>
          </p:nvSpPr>
          <p:spPr bwMode="auto">
            <a:xfrm>
              <a:off x="1935" y="3083"/>
              <a:ext cx="29" cy="3"/>
            </a:xfrm>
            <a:custGeom>
              <a:avLst/>
              <a:gdLst/>
              <a:ahLst/>
              <a:cxnLst>
                <a:cxn ang="0">
                  <a:pos x="57" y="0"/>
                </a:cxn>
                <a:cxn ang="0">
                  <a:pos x="55" y="0"/>
                </a:cxn>
                <a:cxn ang="0">
                  <a:pos x="29" y="2"/>
                </a:cxn>
                <a:cxn ang="0">
                  <a:pos x="7" y="5"/>
                </a:cxn>
                <a:cxn ang="0">
                  <a:pos x="0" y="5"/>
                </a:cxn>
              </a:cxnLst>
              <a:rect l="0" t="0" r="r" b="b"/>
              <a:pathLst>
                <a:path w="57" h="5">
                  <a:moveTo>
                    <a:pt x="57" y="0"/>
                  </a:moveTo>
                  <a:lnTo>
                    <a:pt x="55" y="0"/>
                  </a:lnTo>
                  <a:lnTo>
                    <a:pt x="29" y="2"/>
                  </a:lnTo>
                  <a:lnTo>
                    <a:pt x="7" y="5"/>
                  </a:lnTo>
                  <a:lnTo>
                    <a:pt x="0" y="5"/>
                  </a:lnTo>
                </a:path>
              </a:pathLst>
            </a:custGeom>
            <a:noFill/>
            <a:ln w="0">
              <a:solidFill>
                <a:srgbClr val="000000"/>
              </a:solidFill>
              <a:prstDash val="solid"/>
              <a:round/>
              <a:headEnd/>
              <a:tailEnd/>
            </a:ln>
          </p:spPr>
          <p:txBody>
            <a:bodyPr/>
            <a:lstStyle/>
            <a:p>
              <a:endParaRPr lang="en-GB"/>
            </a:p>
          </p:txBody>
        </p:sp>
        <p:sp>
          <p:nvSpPr>
            <p:cNvPr id="926" name="Freeform 3606"/>
            <p:cNvSpPr>
              <a:spLocks/>
            </p:cNvSpPr>
            <p:nvPr/>
          </p:nvSpPr>
          <p:spPr bwMode="auto">
            <a:xfrm>
              <a:off x="1930" y="3094"/>
              <a:ext cx="30" cy="1"/>
            </a:xfrm>
            <a:custGeom>
              <a:avLst/>
              <a:gdLst/>
              <a:ahLst/>
              <a:cxnLst>
                <a:cxn ang="0">
                  <a:pos x="61" y="0"/>
                </a:cxn>
                <a:cxn ang="0">
                  <a:pos x="55" y="0"/>
                </a:cxn>
                <a:cxn ang="0">
                  <a:pos x="35" y="0"/>
                </a:cxn>
                <a:cxn ang="0">
                  <a:pos x="15" y="0"/>
                </a:cxn>
                <a:cxn ang="0">
                  <a:pos x="0" y="4"/>
                </a:cxn>
              </a:cxnLst>
              <a:rect l="0" t="0" r="r" b="b"/>
              <a:pathLst>
                <a:path w="61" h="4">
                  <a:moveTo>
                    <a:pt x="61" y="0"/>
                  </a:moveTo>
                  <a:lnTo>
                    <a:pt x="55" y="0"/>
                  </a:lnTo>
                  <a:lnTo>
                    <a:pt x="35" y="0"/>
                  </a:lnTo>
                  <a:lnTo>
                    <a:pt x="15" y="0"/>
                  </a:lnTo>
                  <a:lnTo>
                    <a:pt x="0" y="4"/>
                  </a:lnTo>
                </a:path>
              </a:pathLst>
            </a:custGeom>
            <a:noFill/>
            <a:ln w="0">
              <a:solidFill>
                <a:srgbClr val="000000"/>
              </a:solidFill>
              <a:prstDash val="solid"/>
              <a:round/>
              <a:headEnd/>
              <a:tailEnd/>
            </a:ln>
          </p:spPr>
          <p:txBody>
            <a:bodyPr/>
            <a:lstStyle/>
            <a:p>
              <a:endParaRPr lang="en-GB"/>
            </a:p>
          </p:txBody>
        </p:sp>
        <p:sp>
          <p:nvSpPr>
            <p:cNvPr id="927" name="Freeform 3607"/>
            <p:cNvSpPr>
              <a:spLocks/>
            </p:cNvSpPr>
            <p:nvPr/>
          </p:nvSpPr>
          <p:spPr bwMode="auto">
            <a:xfrm>
              <a:off x="1929" y="3095"/>
              <a:ext cx="31" cy="2"/>
            </a:xfrm>
            <a:custGeom>
              <a:avLst/>
              <a:gdLst/>
              <a:ahLst/>
              <a:cxnLst>
                <a:cxn ang="0">
                  <a:pos x="62" y="0"/>
                </a:cxn>
                <a:cxn ang="0">
                  <a:pos x="56" y="0"/>
                </a:cxn>
                <a:cxn ang="0">
                  <a:pos x="36" y="0"/>
                </a:cxn>
                <a:cxn ang="0">
                  <a:pos x="16" y="0"/>
                </a:cxn>
                <a:cxn ang="0">
                  <a:pos x="0" y="3"/>
                </a:cxn>
              </a:cxnLst>
              <a:rect l="0" t="0" r="r" b="b"/>
              <a:pathLst>
                <a:path w="62" h="3">
                  <a:moveTo>
                    <a:pt x="62" y="0"/>
                  </a:moveTo>
                  <a:lnTo>
                    <a:pt x="56" y="0"/>
                  </a:lnTo>
                  <a:lnTo>
                    <a:pt x="36" y="0"/>
                  </a:lnTo>
                  <a:lnTo>
                    <a:pt x="16" y="0"/>
                  </a:lnTo>
                  <a:lnTo>
                    <a:pt x="0" y="3"/>
                  </a:lnTo>
                </a:path>
              </a:pathLst>
            </a:custGeom>
            <a:noFill/>
            <a:ln w="0">
              <a:solidFill>
                <a:srgbClr val="000000"/>
              </a:solidFill>
              <a:prstDash val="solid"/>
              <a:round/>
              <a:headEnd/>
              <a:tailEnd/>
            </a:ln>
          </p:spPr>
          <p:txBody>
            <a:bodyPr/>
            <a:lstStyle/>
            <a:p>
              <a:endParaRPr lang="en-GB"/>
            </a:p>
          </p:txBody>
        </p:sp>
        <p:sp>
          <p:nvSpPr>
            <p:cNvPr id="928" name="Freeform 3608"/>
            <p:cNvSpPr>
              <a:spLocks/>
            </p:cNvSpPr>
            <p:nvPr/>
          </p:nvSpPr>
          <p:spPr bwMode="auto">
            <a:xfrm>
              <a:off x="1955" y="3113"/>
              <a:ext cx="62" cy="3"/>
            </a:xfrm>
            <a:custGeom>
              <a:avLst/>
              <a:gdLst/>
              <a:ahLst/>
              <a:cxnLst>
                <a:cxn ang="0">
                  <a:pos x="0" y="0"/>
                </a:cxn>
                <a:cxn ang="0">
                  <a:pos x="11" y="0"/>
                </a:cxn>
                <a:cxn ang="0">
                  <a:pos x="43" y="5"/>
                </a:cxn>
                <a:cxn ang="0">
                  <a:pos x="76" y="7"/>
                </a:cxn>
                <a:cxn ang="0">
                  <a:pos x="103" y="4"/>
                </a:cxn>
                <a:cxn ang="0">
                  <a:pos x="115" y="3"/>
                </a:cxn>
                <a:cxn ang="0">
                  <a:pos x="123" y="3"/>
                </a:cxn>
              </a:cxnLst>
              <a:rect l="0" t="0" r="r" b="b"/>
              <a:pathLst>
                <a:path w="123" h="7">
                  <a:moveTo>
                    <a:pt x="0" y="0"/>
                  </a:moveTo>
                  <a:lnTo>
                    <a:pt x="11" y="0"/>
                  </a:lnTo>
                  <a:lnTo>
                    <a:pt x="43" y="5"/>
                  </a:lnTo>
                  <a:lnTo>
                    <a:pt x="76" y="7"/>
                  </a:lnTo>
                  <a:lnTo>
                    <a:pt x="103" y="4"/>
                  </a:lnTo>
                  <a:lnTo>
                    <a:pt x="115" y="3"/>
                  </a:lnTo>
                  <a:lnTo>
                    <a:pt x="123" y="3"/>
                  </a:lnTo>
                </a:path>
              </a:pathLst>
            </a:custGeom>
            <a:noFill/>
            <a:ln w="0">
              <a:solidFill>
                <a:srgbClr val="000000"/>
              </a:solidFill>
              <a:prstDash val="solid"/>
              <a:round/>
              <a:headEnd/>
              <a:tailEnd/>
            </a:ln>
          </p:spPr>
          <p:txBody>
            <a:bodyPr/>
            <a:lstStyle/>
            <a:p>
              <a:endParaRPr lang="en-GB"/>
            </a:p>
          </p:txBody>
        </p:sp>
        <p:sp>
          <p:nvSpPr>
            <p:cNvPr id="929" name="Line 3609"/>
            <p:cNvSpPr>
              <a:spLocks noChangeShapeType="1"/>
            </p:cNvSpPr>
            <p:nvPr/>
          </p:nvSpPr>
          <p:spPr bwMode="auto">
            <a:xfrm flipH="1" flipV="1">
              <a:off x="1921" y="3114"/>
              <a:ext cx="33" cy="1"/>
            </a:xfrm>
            <a:prstGeom prst="line">
              <a:avLst/>
            </a:prstGeom>
            <a:noFill/>
            <a:ln w="0">
              <a:solidFill>
                <a:srgbClr val="000000"/>
              </a:solidFill>
              <a:round/>
              <a:headEnd/>
              <a:tailEnd/>
            </a:ln>
          </p:spPr>
          <p:txBody>
            <a:bodyPr/>
            <a:lstStyle/>
            <a:p>
              <a:endParaRPr lang="en-GB"/>
            </a:p>
          </p:txBody>
        </p:sp>
        <p:sp>
          <p:nvSpPr>
            <p:cNvPr id="930" name="Freeform 3610"/>
            <p:cNvSpPr>
              <a:spLocks/>
            </p:cNvSpPr>
            <p:nvPr/>
          </p:nvSpPr>
          <p:spPr bwMode="auto">
            <a:xfrm>
              <a:off x="1946" y="3138"/>
              <a:ext cx="53" cy="6"/>
            </a:xfrm>
            <a:custGeom>
              <a:avLst/>
              <a:gdLst/>
              <a:ahLst/>
              <a:cxnLst>
                <a:cxn ang="0">
                  <a:pos x="0" y="12"/>
                </a:cxn>
                <a:cxn ang="0">
                  <a:pos x="0" y="12"/>
                </a:cxn>
                <a:cxn ang="0">
                  <a:pos x="12" y="10"/>
                </a:cxn>
                <a:cxn ang="0">
                  <a:pos x="24" y="9"/>
                </a:cxn>
                <a:cxn ang="0">
                  <a:pos x="37" y="10"/>
                </a:cxn>
                <a:cxn ang="0">
                  <a:pos x="58" y="10"/>
                </a:cxn>
                <a:cxn ang="0">
                  <a:pos x="70" y="7"/>
                </a:cxn>
                <a:cxn ang="0">
                  <a:pos x="74" y="6"/>
                </a:cxn>
                <a:cxn ang="0">
                  <a:pos x="80" y="5"/>
                </a:cxn>
                <a:cxn ang="0">
                  <a:pos x="87" y="2"/>
                </a:cxn>
                <a:cxn ang="0">
                  <a:pos x="89" y="1"/>
                </a:cxn>
                <a:cxn ang="0">
                  <a:pos x="96" y="1"/>
                </a:cxn>
                <a:cxn ang="0">
                  <a:pos x="101" y="1"/>
                </a:cxn>
                <a:cxn ang="0">
                  <a:pos x="107" y="0"/>
                </a:cxn>
              </a:cxnLst>
              <a:rect l="0" t="0" r="r" b="b"/>
              <a:pathLst>
                <a:path w="107" h="12">
                  <a:moveTo>
                    <a:pt x="0" y="12"/>
                  </a:moveTo>
                  <a:lnTo>
                    <a:pt x="0" y="12"/>
                  </a:lnTo>
                  <a:lnTo>
                    <a:pt x="12" y="10"/>
                  </a:lnTo>
                  <a:lnTo>
                    <a:pt x="24" y="9"/>
                  </a:lnTo>
                  <a:lnTo>
                    <a:pt x="37" y="10"/>
                  </a:lnTo>
                  <a:lnTo>
                    <a:pt x="58" y="10"/>
                  </a:lnTo>
                  <a:lnTo>
                    <a:pt x="70" y="7"/>
                  </a:lnTo>
                  <a:lnTo>
                    <a:pt x="74" y="6"/>
                  </a:lnTo>
                  <a:lnTo>
                    <a:pt x="80" y="5"/>
                  </a:lnTo>
                  <a:lnTo>
                    <a:pt x="87" y="2"/>
                  </a:lnTo>
                  <a:lnTo>
                    <a:pt x="89" y="1"/>
                  </a:lnTo>
                  <a:lnTo>
                    <a:pt x="96" y="1"/>
                  </a:lnTo>
                  <a:lnTo>
                    <a:pt x="101" y="1"/>
                  </a:lnTo>
                  <a:lnTo>
                    <a:pt x="107" y="0"/>
                  </a:lnTo>
                </a:path>
              </a:pathLst>
            </a:custGeom>
            <a:noFill/>
            <a:ln w="0">
              <a:solidFill>
                <a:srgbClr val="000000"/>
              </a:solidFill>
              <a:prstDash val="solid"/>
              <a:round/>
              <a:headEnd/>
              <a:tailEnd/>
            </a:ln>
          </p:spPr>
          <p:txBody>
            <a:bodyPr/>
            <a:lstStyle/>
            <a:p>
              <a:endParaRPr lang="en-GB"/>
            </a:p>
          </p:txBody>
        </p:sp>
        <p:sp>
          <p:nvSpPr>
            <p:cNvPr id="931" name="Freeform 3611"/>
            <p:cNvSpPr>
              <a:spLocks/>
            </p:cNvSpPr>
            <p:nvPr/>
          </p:nvSpPr>
          <p:spPr bwMode="auto">
            <a:xfrm>
              <a:off x="1902" y="3150"/>
              <a:ext cx="42" cy="2"/>
            </a:xfrm>
            <a:custGeom>
              <a:avLst/>
              <a:gdLst/>
              <a:ahLst/>
              <a:cxnLst>
                <a:cxn ang="0">
                  <a:pos x="82" y="1"/>
                </a:cxn>
                <a:cxn ang="0">
                  <a:pos x="77" y="1"/>
                </a:cxn>
                <a:cxn ang="0">
                  <a:pos x="68" y="0"/>
                </a:cxn>
                <a:cxn ang="0">
                  <a:pos x="53" y="2"/>
                </a:cxn>
                <a:cxn ang="0">
                  <a:pos x="40" y="3"/>
                </a:cxn>
                <a:cxn ang="0">
                  <a:pos x="28" y="5"/>
                </a:cxn>
                <a:cxn ang="0">
                  <a:pos x="8" y="4"/>
                </a:cxn>
                <a:cxn ang="0">
                  <a:pos x="0" y="2"/>
                </a:cxn>
              </a:cxnLst>
              <a:rect l="0" t="0" r="r" b="b"/>
              <a:pathLst>
                <a:path w="82" h="5">
                  <a:moveTo>
                    <a:pt x="82" y="1"/>
                  </a:moveTo>
                  <a:lnTo>
                    <a:pt x="77" y="1"/>
                  </a:lnTo>
                  <a:lnTo>
                    <a:pt x="68" y="0"/>
                  </a:lnTo>
                  <a:lnTo>
                    <a:pt x="53" y="2"/>
                  </a:lnTo>
                  <a:lnTo>
                    <a:pt x="40" y="3"/>
                  </a:lnTo>
                  <a:lnTo>
                    <a:pt x="28" y="5"/>
                  </a:lnTo>
                  <a:lnTo>
                    <a:pt x="8" y="4"/>
                  </a:lnTo>
                  <a:lnTo>
                    <a:pt x="0" y="2"/>
                  </a:lnTo>
                </a:path>
              </a:pathLst>
            </a:custGeom>
            <a:noFill/>
            <a:ln w="0">
              <a:solidFill>
                <a:srgbClr val="000000"/>
              </a:solidFill>
              <a:prstDash val="solid"/>
              <a:round/>
              <a:headEnd/>
              <a:tailEnd/>
            </a:ln>
          </p:spPr>
          <p:txBody>
            <a:bodyPr/>
            <a:lstStyle/>
            <a:p>
              <a:endParaRPr lang="en-GB"/>
            </a:p>
          </p:txBody>
        </p:sp>
        <p:sp>
          <p:nvSpPr>
            <p:cNvPr id="932" name="Freeform 3612"/>
            <p:cNvSpPr>
              <a:spLocks/>
            </p:cNvSpPr>
            <p:nvPr/>
          </p:nvSpPr>
          <p:spPr bwMode="auto">
            <a:xfrm>
              <a:off x="1900" y="3155"/>
              <a:ext cx="42" cy="2"/>
            </a:xfrm>
            <a:custGeom>
              <a:avLst/>
              <a:gdLst/>
              <a:ahLst/>
              <a:cxnLst>
                <a:cxn ang="0">
                  <a:pos x="84" y="1"/>
                </a:cxn>
                <a:cxn ang="0">
                  <a:pos x="82" y="1"/>
                </a:cxn>
                <a:cxn ang="0">
                  <a:pos x="73" y="0"/>
                </a:cxn>
                <a:cxn ang="0">
                  <a:pos x="59" y="2"/>
                </a:cxn>
                <a:cxn ang="0">
                  <a:pos x="52" y="2"/>
                </a:cxn>
                <a:cxn ang="0">
                  <a:pos x="46" y="3"/>
                </a:cxn>
                <a:cxn ang="0">
                  <a:pos x="33" y="4"/>
                </a:cxn>
                <a:cxn ang="0">
                  <a:pos x="13" y="4"/>
                </a:cxn>
                <a:cxn ang="0">
                  <a:pos x="0" y="0"/>
                </a:cxn>
              </a:cxnLst>
              <a:rect l="0" t="0" r="r" b="b"/>
              <a:pathLst>
                <a:path w="84" h="4">
                  <a:moveTo>
                    <a:pt x="84" y="1"/>
                  </a:moveTo>
                  <a:lnTo>
                    <a:pt x="82" y="1"/>
                  </a:lnTo>
                  <a:lnTo>
                    <a:pt x="73" y="0"/>
                  </a:lnTo>
                  <a:lnTo>
                    <a:pt x="59" y="2"/>
                  </a:lnTo>
                  <a:lnTo>
                    <a:pt x="52" y="2"/>
                  </a:lnTo>
                  <a:lnTo>
                    <a:pt x="46" y="3"/>
                  </a:lnTo>
                  <a:lnTo>
                    <a:pt x="33" y="4"/>
                  </a:lnTo>
                  <a:lnTo>
                    <a:pt x="13" y="4"/>
                  </a:lnTo>
                  <a:lnTo>
                    <a:pt x="0" y="0"/>
                  </a:lnTo>
                </a:path>
              </a:pathLst>
            </a:custGeom>
            <a:noFill/>
            <a:ln w="0">
              <a:solidFill>
                <a:srgbClr val="000000"/>
              </a:solidFill>
              <a:prstDash val="solid"/>
              <a:round/>
              <a:headEnd/>
              <a:tailEnd/>
            </a:ln>
          </p:spPr>
          <p:txBody>
            <a:bodyPr/>
            <a:lstStyle/>
            <a:p>
              <a:endParaRPr lang="en-GB"/>
            </a:p>
          </p:txBody>
        </p:sp>
        <p:sp>
          <p:nvSpPr>
            <p:cNvPr id="933" name="Freeform 3613"/>
            <p:cNvSpPr>
              <a:spLocks/>
            </p:cNvSpPr>
            <p:nvPr/>
          </p:nvSpPr>
          <p:spPr bwMode="auto">
            <a:xfrm>
              <a:off x="1899" y="3157"/>
              <a:ext cx="42" cy="3"/>
            </a:xfrm>
            <a:custGeom>
              <a:avLst/>
              <a:gdLst/>
              <a:ahLst/>
              <a:cxnLst>
                <a:cxn ang="0">
                  <a:pos x="85" y="5"/>
                </a:cxn>
                <a:cxn ang="0">
                  <a:pos x="76" y="0"/>
                </a:cxn>
                <a:cxn ang="0">
                  <a:pos x="62" y="2"/>
                </a:cxn>
                <a:cxn ang="0">
                  <a:pos x="49" y="3"/>
                </a:cxn>
                <a:cxn ang="0">
                  <a:pos x="36" y="6"/>
                </a:cxn>
                <a:cxn ang="0">
                  <a:pos x="16" y="5"/>
                </a:cxn>
                <a:cxn ang="0">
                  <a:pos x="0" y="2"/>
                </a:cxn>
              </a:cxnLst>
              <a:rect l="0" t="0" r="r" b="b"/>
              <a:pathLst>
                <a:path w="85" h="6">
                  <a:moveTo>
                    <a:pt x="85" y="5"/>
                  </a:moveTo>
                  <a:lnTo>
                    <a:pt x="76" y="0"/>
                  </a:lnTo>
                  <a:lnTo>
                    <a:pt x="62" y="2"/>
                  </a:lnTo>
                  <a:lnTo>
                    <a:pt x="49" y="3"/>
                  </a:lnTo>
                  <a:lnTo>
                    <a:pt x="36" y="6"/>
                  </a:lnTo>
                  <a:lnTo>
                    <a:pt x="16" y="5"/>
                  </a:lnTo>
                  <a:lnTo>
                    <a:pt x="0" y="2"/>
                  </a:lnTo>
                </a:path>
              </a:pathLst>
            </a:custGeom>
            <a:noFill/>
            <a:ln w="0">
              <a:solidFill>
                <a:srgbClr val="000000"/>
              </a:solidFill>
              <a:prstDash val="solid"/>
              <a:round/>
              <a:headEnd/>
              <a:tailEnd/>
            </a:ln>
          </p:spPr>
          <p:txBody>
            <a:bodyPr/>
            <a:lstStyle/>
            <a:p>
              <a:endParaRPr lang="en-GB"/>
            </a:p>
          </p:txBody>
        </p:sp>
        <p:sp>
          <p:nvSpPr>
            <p:cNvPr id="934" name="Freeform 3614"/>
            <p:cNvSpPr>
              <a:spLocks/>
            </p:cNvSpPr>
            <p:nvPr/>
          </p:nvSpPr>
          <p:spPr bwMode="auto">
            <a:xfrm>
              <a:off x="1896" y="3163"/>
              <a:ext cx="44" cy="2"/>
            </a:xfrm>
            <a:custGeom>
              <a:avLst/>
              <a:gdLst/>
              <a:ahLst/>
              <a:cxnLst>
                <a:cxn ang="0">
                  <a:pos x="86" y="2"/>
                </a:cxn>
                <a:cxn ang="0">
                  <a:pos x="80" y="0"/>
                </a:cxn>
                <a:cxn ang="0">
                  <a:pos x="66" y="2"/>
                </a:cxn>
                <a:cxn ang="0">
                  <a:pos x="53" y="3"/>
                </a:cxn>
                <a:cxn ang="0">
                  <a:pos x="40" y="4"/>
                </a:cxn>
                <a:cxn ang="0">
                  <a:pos x="20" y="4"/>
                </a:cxn>
                <a:cxn ang="0">
                  <a:pos x="0" y="1"/>
                </a:cxn>
              </a:cxnLst>
              <a:rect l="0" t="0" r="r" b="b"/>
              <a:pathLst>
                <a:path w="86" h="4">
                  <a:moveTo>
                    <a:pt x="86" y="2"/>
                  </a:moveTo>
                  <a:lnTo>
                    <a:pt x="80" y="0"/>
                  </a:lnTo>
                  <a:lnTo>
                    <a:pt x="66" y="2"/>
                  </a:lnTo>
                  <a:lnTo>
                    <a:pt x="53" y="3"/>
                  </a:lnTo>
                  <a:lnTo>
                    <a:pt x="40" y="4"/>
                  </a:lnTo>
                  <a:lnTo>
                    <a:pt x="20" y="4"/>
                  </a:lnTo>
                  <a:lnTo>
                    <a:pt x="0" y="1"/>
                  </a:lnTo>
                </a:path>
              </a:pathLst>
            </a:custGeom>
            <a:noFill/>
            <a:ln w="0">
              <a:solidFill>
                <a:srgbClr val="000000"/>
              </a:solidFill>
              <a:prstDash val="solid"/>
              <a:round/>
              <a:headEnd/>
              <a:tailEnd/>
            </a:ln>
          </p:spPr>
          <p:txBody>
            <a:bodyPr/>
            <a:lstStyle/>
            <a:p>
              <a:endParaRPr lang="en-GB"/>
            </a:p>
          </p:txBody>
        </p:sp>
        <p:sp>
          <p:nvSpPr>
            <p:cNvPr id="935" name="Freeform 3615"/>
            <p:cNvSpPr>
              <a:spLocks/>
            </p:cNvSpPr>
            <p:nvPr/>
          </p:nvSpPr>
          <p:spPr bwMode="auto">
            <a:xfrm>
              <a:off x="1892" y="3170"/>
              <a:ext cx="46" cy="3"/>
            </a:xfrm>
            <a:custGeom>
              <a:avLst/>
              <a:gdLst/>
              <a:ahLst/>
              <a:cxnLst>
                <a:cxn ang="0">
                  <a:pos x="91" y="1"/>
                </a:cxn>
                <a:cxn ang="0">
                  <a:pos x="88" y="0"/>
                </a:cxn>
                <a:cxn ang="0">
                  <a:pos x="75" y="2"/>
                </a:cxn>
                <a:cxn ang="0">
                  <a:pos x="62" y="3"/>
                </a:cxn>
                <a:cxn ang="0">
                  <a:pos x="53" y="5"/>
                </a:cxn>
                <a:cxn ang="0">
                  <a:pos x="49" y="6"/>
                </a:cxn>
                <a:cxn ang="0">
                  <a:pos x="28" y="5"/>
                </a:cxn>
                <a:cxn ang="0">
                  <a:pos x="0" y="2"/>
                </a:cxn>
              </a:cxnLst>
              <a:rect l="0" t="0" r="r" b="b"/>
              <a:pathLst>
                <a:path w="91" h="6">
                  <a:moveTo>
                    <a:pt x="91" y="1"/>
                  </a:moveTo>
                  <a:lnTo>
                    <a:pt x="88" y="0"/>
                  </a:lnTo>
                  <a:lnTo>
                    <a:pt x="75" y="2"/>
                  </a:lnTo>
                  <a:lnTo>
                    <a:pt x="62" y="3"/>
                  </a:lnTo>
                  <a:lnTo>
                    <a:pt x="53" y="5"/>
                  </a:lnTo>
                  <a:lnTo>
                    <a:pt x="49" y="6"/>
                  </a:lnTo>
                  <a:lnTo>
                    <a:pt x="28" y="5"/>
                  </a:lnTo>
                  <a:lnTo>
                    <a:pt x="0" y="2"/>
                  </a:lnTo>
                </a:path>
              </a:pathLst>
            </a:custGeom>
            <a:noFill/>
            <a:ln w="0">
              <a:solidFill>
                <a:srgbClr val="000000"/>
              </a:solidFill>
              <a:prstDash val="solid"/>
              <a:round/>
              <a:headEnd/>
              <a:tailEnd/>
            </a:ln>
          </p:spPr>
          <p:txBody>
            <a:bodyPr/>
            <a:lstStyle/>
            <a:p>
              <a:endParaRPr lang="en-GB"/>
            </a:p>
          </p:txBody>
        </p:sp>
        <p:sp>
          <p:nvSpPr>
            <p:cNvPr id="936" name="Freeform 3616"/>
            <p:cNvSpPr>
              <a:spLocks/>
            </p:cNvSpPr>
            <p:nvPr/>
          </p:nvSpPr>
          <p:spPr bwMode="auto">
            <a:xfrm>
              <a:off x="1888" y="3177"/>
              <a:ext cx="47" cy="2"/>
            </a:xfrm>
            <a:custGeom>
              <a:avLst/>
              <a:gdLst/>
              <a:ahLst/>
              <a:cxnLst>
                <a:cxn ang="0">
                  <a:pos x="93" y="5"/>
                </a:cxn>
                <a:cxn ang="0">
                  <a:pos x="84" y="0"/>
                </a:cxn>
                <a:cxn ang="0">
                  <a:pos x="71" y="2"/>
                </a:cxn>
                <a:cxn ang="0">
                  <a:pos x="58" y="4"/>
                </a:cxn>
                <a:cxn ang="0">
                  <a:pos x="48" y="5"/>
                </a:cxn>
                <a:cxn ang="0">
                  <a:pos x="45" y="5"/>
                </a:cxn>
                <a:cxn ang="0">
                  <a:pos x="24" y="5"/>
                </a:cxn>
                <a:cxn ang="0">
                  <a:pos x="0" y="2"/>
                </a:cxn>
              </a:cxnLst>
              <a:rect l="0" t="0" r="r" b="b"/>
              <a:pathLst>
                <a:path w="93" h="5">
                  <a:moveTo>
                    <a:pt x="93" y="5"/>
                  </a:moveTo>
                  <a:lnTo>
                    <a:pt x="84" y="0"/>
                  </a:lnTo>
                  <a:lnTo>
                    <a:pt x="71" y="2"/>
                  </a:lnTo>
                  <a:lnTo>
                    <a:pt x="58" y="4"/>
                  </a:lnTo>
                  <a:lnTo>
                    <a:pt x="48" y="5"/>
                  </a:lnTo>
                  <a:lnTo>
                    <a:pt x="45" y="5"/>
                  </a:lnTo>
                  <a:lnTo>
                    <a:pt x="24" y="5"/>
                  </a:lnTo>
                  <a:lnTo>
                    <a:pt x="0" y="2"/>
                  </a:lnTo>
                </a:path>
              </a:pathLst>
            </a:custGeom>
            <a:noFill/>
            <a:ln w="0">
              <a:solidFill>
                <a:srgbClr val="000000"/>
              </a:solidFill>
              <a:prstDash val="solid"/>
              <a:round/>
              <a:headEnd/>
              <a:tailEnd/>
            </a:ln>
          </p:spPr>
          <p:txBody>
            <a:bodyPr/>
            <a:lstStyle/>
            <a:p>
              <a:endParaRPr lang="en-GB"/>
            </a:p>
          </p:txBody>
        </p:sp>
        <p:sp>
          <p:nvSpPr>
            <p:cNvPr id="937" name="Line 3617"/>
            <p:cNvSpPr>
              <a:spLocks noChangeShapeType="1"/>
            </p:cNvSpPr>
            <p:nvPr/>
          </p:nvSpPr>
          <p:spPr bwMode="auto">
            <a:xfrm flipH="1" flipV="1">
              <a:off x="1929" y="3187"/>
              <a:ext cx="3" cy="2"/>
            </a:xfrm>
            <a:prstGeom prst="line">
              <a:avLst/>
            </a:prstGeom>
            <a:noFill/>
            <a:ln w="0">
              <a:solidFill>
                <a:srgbClr val="000000"/>
              </a:solidFill>
              <a:round/>
              <a:headEnd/>
              <a:tailEnd/>
            </a:ln>
          </p:spPr>
          <p:txBody>
            <a:bodyPr/>
            <a:lstStyle/>
            <a:p>
              <a:endParaRPr lang="en-GB"/>
            </a:p>
          </p:txBody>
        </p:sp>
        <p:sp>
          <p:nvSpPr>
            <p:cNvPr id="938" name="Freeform 3618"/>
            <p:cNvSpPr>
              <a:spLocks/>
            </p:cNvSpPr>
            <p:nvPr/>
          </p:nvSpPr>
          <p:spPr bwMode="auto">
            <a:xfrm>
              <a:off x="1882" y="3230"/>
              <a:ext cx="38" cy="18"/>
            </a:xfrm>
            <a:custGeom>
              <a:avLst/>
              <a:gdLst/>
              <a:ahLst/>
              <a:cxnLst>
                <a:cxn ang="0">
                  <a:pos x="74" y="0"/>
                </a:cxn>
                <a:cxn ang="0">
                  <a:pos x="60" y="8"/>
                </a:cxn>
                <a:cxn ang="0">
                  <a:pos x="59" y="9"/>
                </a:cxn>
                <a:cxn ang="0">
                  <a:pos x="27" y="23"/>
                </a:cxn>
                <a:cxn ang="0">
                  <a:pos x="0" y="34"/>
                </a:cxn>
              </a:cxnLst>
              <a:rect l="0" t="0" r="r" b="b"/>
              <a:pathLst>
                <a:path w="74" h="34">
                  <a:moveTo>
                    <a:pt x="74" y="0"/>
                  </a:moveTo>
                  <a:lnTo>
                    <a:pt x="60" y="8"/>
                  </a:lnTo>
                  <a:lnTo>
                    <a:pt x="59" y="9"/>
                  </a:lnTo>
                  <a:lnTo>
                    <a:pt x="27" y="23"/>
                  </a:lnTo>
                  <a:lnTo>
                    <a:pt x="0" y="34"/>
                  </a:lnTo>
                </a:path>
              </a:pathLst>
            </a:custGeom>
            <a:noFill/>
            <a:ln w="0">
              <a:solidFill>
                <a:srgbClr val="000000"/>
              </a:solidFill>
              <a:prstDash val="solid"/>
              <a:round/>
              <a:headEnd/>
              <a:tailEnd/>
            </a:ln>
          </p:spPr>
          <p:txBody>
            <a:bodyPr/>
            <a:lstStyle/>
            <a:p>
              <a:endParaRPr lang="en-GB"/>
            </a:p>
          </p:txBody>
        </p:sp>
        <p:sp>
          <p:nvSpPr>
            <p:cNvPr id="939" name="Line 3619"/>
            <p:cNvSpPr>
              <a:spLocks noChangeShapeType="1"/>
            </p:cNvSpPr>
            <p:nvPr/>
          </p:nvSpPr>
          <p:spPr bwMode="auto">
            <a:xfrm>
              <a:off x="1525" y="3025"/>
              <a:ext cx="164" cy="1"/>
            </a:xfrm>
            <a:prstGeom prst="line">
              <a:avLst/>
            </a:prstGeom>
            <a:noFill/>
            <a:ln w="0">
              <a:solidFill>
                <a:srgbClr val="000000"/>
              </a:solidFill>
              <a:round/>
              <a:headEnd/>
              <a:tailEnd/>
            </a:ln>
          </p:spPr>
          <p:txBody>
            <a:bodyPr/>
            <a:lstStyle/>
            <a:p>
              <a:endParaRPr lang="en-GB"/>
            </a:p>
          </p:txBody>
        </p:sp>
        <p:sp>
          <p:nvSpPr>
            <p:cNvPr id="940" name="Freeform 3620"/>
            <p:cNvSpPr>
              <a:spLocks/>
            </p:cNvSpPr>
            <p:nvPr/>
          </p:nvSpPr>
          <p:spPr bwMode="auto">
            <a:xfrm>
              <a:off x="1538" y="3074"/>
              <a:ext cx="152" cy="6"/>
            </a:xfrm>
            <a:custGeom>
              <a:avLst/>
              <a:gdLst/>
              <a:ahLst/>
              <a:cxnLst>
                <a:cxn ang="0">
                  <a:pos x="0" y="11"/>
                </a:cxn>
                <a:cxn ang="0">
                  <a:pos x="64" y="10"/>
                </a:cxn>
                <a:cxn ang="0">
                  <a:pos x="305" y="0"/>
                </a:cxn>
              </a:cxnLst>
              <a:rect l="0" t="0" r="r" b="b"/>
              <a:pathLst>
                <a:path w="305" h="11">
                  <a:moveTo>
                    <a:pt x="0" y="11"/>
                  </a:moveTo>
                  <a:lnTo>
                    <a:pt x="64" y="10"/>
                  </a:lnTo>
                  <a:lnTo>
                    <a:pt x="305" y="0"/>
                  </a:lnTo>
                </a:path>
              </a:pathLst>
            </a:custGeom>
            <a:noFill/>
            <a:ln w="0">
              <a:solidFill>
                <a:srgbClr val="000000"/>
              </a:solidFill>
              <a:prstDash val="solid"/>
              <a:round/>
              <a:headEnd/>
              <a:tailEnd/>
            </a:ln>
          </p:spPr>
          <p:txBody>
            <a:bodyPr/>
            <a:lstStyle/>
            <a:p>
              <a:endParaRPr lang="en-GB"/>
            </a:p>
          </p:txBody>
        </p:sp>
      </p:grpSp>
      <p:grpSp>
        <p:nvGrpSpPr>
          <p:cNvPr id="11" name="Group 3822"/>
          <p:cNvGrpSpPr>
            <a:grpSpLocks/>
          </p:cNvGrpSpPr>
          <p:nvPr>
            <p:custDataLst>
              <p:tags r:id="rId217"/>
            </p:custDataLst>
          </p:nvPr>
        </p:nvGrpSpPr>
        <p:grpSpPr bwMode="auto">
          <a:xfrm>
            <a:off x="400988" y="2298547"/>
            <a:ext cx="8021683" cy="1406361"/>
            <a:chOff x="300" y="3025"/>
            <a:chExt cx="4141" cy="726"/>
          </a:xfrm>
        </p:grpSpPr>
        <p:sp>
          <p:nvSpPr>
            <p:cNvPr id="541" name="Freeform 3622"/>
            <p:cNvSpPr>
              <a:spLocks/>
            </p:cNvSpPr>
            <p:nvPr/>
          </p:nvSpPr>
          <p:spPr bwMode="auto">
            <a:xfrm>
              <a:off x="1406" y="3082"/>
              <a:ext cx="133" cy="2"/>
            </a:xfrm>
            <a:custGeom>
              <a:avLst/>
              <a:gdLst/>
              <a:ahLst/>
              <a:cxnLst>
                <a:cxn ang="0">
                  <a:pos x="265" y="0"/>
                </a:cxn>
                <a:cxn ang="0">
                  <a:pos x="247" y="1"/>
                </a:cxn>
                <a:cxn ang="0">
                  <a:pos x="0" y="3"/>
                </a:cxn>
              </a:cxnLst>
              <a:rect l="0" t="0" r="r" b="b"/>
              <a:pathLst>
                <a:path w="265" h="3">
                  <a:moveTo>
                    <a:pt x="265" y="0"/>
                  </a:moveTo>
                  <a:lnTo>
                    <a:pt x="247" y="1"/>
                  </a:lnTo>
                  <a:lnTo>
                    <a:pt x="0" y="3"/>
                  </a:lnTo>
                </a:path>
              </a:pathLst>
            </a:custGeom>
            <a:noFill/>
            <a:ln w="0">
              <a:solidFill>
                <a:srgbClr val="000000"/>
              </a:solidFill>
              <a:prstDash val="solid"/>
              <a:round/>
              <a:headEnd/>
              <a:tailEnd/>
            </a:ln>
          </p:spPr>
          <p:txBody>
            <a:bodyPr/>
            <a:lstStyle/>
            <a:p>
              <a:endParaRPr lang="en-GB"/>
            </a:p>
          </p:txBody>
        </p:sp>
        <p:sp>
          <p:nvSpPr>
            <p:cNvPr id="542" name="Freeform 3623"/>
            <p:cNvSpPr>
              <a:spLocks/>
            </p:cNvSpPr>
            <p:nvPr/>
          </p:nvSpPr>
          <p:spPr bwMode="auto">
            <a:xfrm>
              <a:off x="1406" y="3083"/>
              <a:ext cx="133" cy="3"/>
            </a:xfrm>
            <a:custGeom>
              <a:avLst/>
              <a:gdLst/>
              <a:ahLst/>
              <a:cxnLst>
                <a:cxn ang="0">
                  <a:pos x="265" y="0"/>
                </a:cxn>
                <a:cxn ang="0">
                  <a:pos x="223" y="2"/>
                </a:cxn>
                <a:cxn ang="0">
                  <a:pos x="0" y="4"/>
                </a:cxn>
              </a:cxnLst>
              <a:rect l="0" t="0" r="r" b="b"/>
              <a:pathLst>
                <a:path w="265" h="4">
                  <a:moveTo>
                    <a:pt x="265" y="0"/>
                  </a:moveTo>
                  <a:lnTo>
                    <a:pt x="223" y="2"/>
                  </a:lnTo>
                  <a:lnTo>
                    <a:pt x="0" y="4"/>
                  </a:lnTo>
                </a:path>
              </a:pathLst>
            </a:custGeom>
            <a:noFill/>
            <a:ln w="0">
              <a:solidFill>
                <a:srgbClr val="000000"/>
              </a:solidFill>
              <a:prstDash val="solid"/>
              <a:round/>
              <a:headEnd/>
              <a:tailEnd/>
            </a:ln>
          </p:spPr>
          <p:txBody>
            <a:bodyPr/>
            <a:lstStyle/>
            <a:p>
              <a:endParaRPr lang="en-GB"/>
            </a:p>
          </p:txBody>
        </p:sp>
        <p:sp>
          <p:nvSpPr>
            <p:cNvPr id="543" name="Line 3624"/>
            <p:cNvSpPr>
              <a:spLocks noChangeShapeType="1"/>
            </p:cNvSpPr>
            <p:nvPr/>
          </p:nvSpPr>
          <p:spPr bwMode="auto">
            <a:xfrm flipV="1">
              <a:off x="1540" y="3077"/>
              <a:ext cx="150" cy="7"/>
            </a:xfrm>
            <a:prstGeom prst="line">
              <a:avLst/>
            </a:prstGeom>
            <a:noFill/>
            <a:ln w="0">
              <a:solidFill>
                <a:srgbClr val="000000"/>
              </a:solidFill>
              <a:round/>
              <a:headEnd/>
              <a:tailEnd/>
            </a:ln>
          </p:spPr>
          <p:txBody>
            <a:bodyPr/>
            <a:lstStyle/>
            <a:p>
              <a:endParaRPr lang="en-GB"/>
            </a:p>
          </p:txBody>
        </p:sp>
        <p:sp>
          <p:nvSpPr>
            <p:cNvPr id="544" name="Line 3625"/>
            <p:cNvSpPr>
              <a:spLocks noChangeShapeType="1"/>
            </p:cNvSpPr>
            <p:nvPr/>
          </p:nvSpPr>
          <p:spPr bwMode="auto">
            <a:xfrm flipH="1">
              <a:off x="1404" y="3092"/>
              <a:ext cx="137" cy="4"/>
            </a:xfrm>
            <a:prstGeom prst="line">
              <a:avLst/>
            </a:prstGeom>
            <a:noFill/>
            <a:ln w="0">
              <a:solidFill>
                <a:srgbClr val="000000"/>
              </a:solidFill>
              <a:round/>
              <a:headEnd/>
              <a:tailEnd/>
            </a:ln>
          </p:spPr>
          <p:txBody>
            <a:bodyPr/>
            <a:lstStyle/>
            <a:p>
              <a:endParaRPr lang="en-GB"/>
            </a:p>
          </p:txBody>
        </p:sp>
        <p:sp>
          <p:nvSpPr>
            <p:cNvPr id="545" name="Freeform 3626"/>
            <p:cNvSpPr>
              <a:spLocks/>
            </p:cNvSpPr>
            <p:nvPr/>
          </p:nvSpPr>
          <p:spPr bwMode="auto">
            <a:xfrm>
              <a:off x="1402" y="3107"/>
              <a:ext cx="143" cy="3"/>
            </a:xfrm>
            <a:custGeom>
              <a:avLst/>
              <a:gdLst/>
              <a:ahLst/>
              <a:cxnLst>
                <a:cxn ang="0">
                  <a:pos x="286" y="0"/>
                </a:cxn>
                <a:cxn ang="0">
                  <a:pos x="181" y="1"/>
                </a:cxn>
                <a:cxn ang="0">
                  <a:pos x="0" y="7"/>
                </a:cxn>
              </a:cxnLst>
              <a:rect l="0" t="0" r="r" b="b"/>
              <a:pathLst>
                <a:path w="286" h="7">
                  <a:moveTo>
                    <a:pt x="286" y="0"/>
                  </a:moveTo>
                  <a:lnTo>
                    <a:pt x="181" y="1"/>
                  </a:lnTo>
                  <a:lnTo>
                    <a:pt x="0" y="7"/>
                  </a:lnTo>
                </a:path>
              </a:pathLst>
            </a:custGeom>
            <a:noFill/>
            <a:ln w="0">
              <a:solidFill>
                <a:srgbClr val="000000"/>
              </a:solidFill>
              <a:prstDash val="solid"/>
              <a:round/>
              <a:headEnd/>
              <a:tailEnd/>
            </a:ln>
          </p:spPr>
          <p:txBody>
            <a:bodyPr/>
            <a:lstStyle/>
            <a:p>
              <a:endParaRPr lang="en-GB"/>
            </a:p>
          </p:txBody>
        </p:sp>
        <p:sp>
          <p:nvSpPr>
            <p:cNvPr id="546" name="Freeform 3627"/>
            <p:cNvSpPr>
              <a:spLocks/>
            </p:cNvSpPr>
            <p:nvPr/>
          </p:nvSpPr>
          <p:spPr bwMode="auto">
            <a:xfrm>
              <a:off x="1401" y="3108"/>
              <a:ext cx="144" cy="4"/>
            </a:xfrm>
            <a:custGeom>
              <a:avLst/>
              <a:gdLst/>
              <a:ahLst/>
              <a:cxnLst>
                <a:cxn ang="0">
                  <a:pos x="288" y="0"/>
                </a:cxn>
                <a:cxn ang="0">
                  <a:pos x="182" y="1"/>
                </a:cxn>
                <a:cxn ang="0">
                  <a:pos x="0" y="6"/>
                </a:cxn>
              </a:cxnLst>
              <a:rect l="0" t="0" r="r" b="b"/>
              <a:pathLst>
                <a:path w="288" h="6">
                  <a:moveTo>
                    <a:pt x="288" y="0"/>
                  </a:moveTo>
                  <a:lnTo>
                    <a:pt x="182" y="1"/>
                  </a:lnTo>
                  <a:lnTo>
                    <a:pt x="0" y="6"/>
                  </a:lnTo>
                </a:path>
              </a:pathLst>
            </a:custGeom>
            <a:noFill/>
            <a:ln w="0">
              <a:solidFill>
                <a:srgbClr val="000000"/>
              </a:solidFill>
              <a:prstDash val="solid"/>
              <a:round/>
              <a:headEnd/>
              <a:tailEnd/>
            </a:ln>
          </p:spPr>
          <p:txBody>
            <a:bodyPr/>
            <a:lstStyle/>
            <a:p>
              <a:endParaRPr lang="en-GB"/>
            </a:p>
          </p:txBody>
        </p:sp>
        <p:sp>
          <p:nvSpPr>
            <p:cNvPr id="547" name="Freeform 3628"/>
            <p:cNvSpPr>
              <a:spLocks/>
            </p:cNvSpPr>
            <p:nvPr/>
          </p:nvSpPr>
          <p:spPr bwMode="auto">
            <a:xfrm>
              <a:off x="1547" y="3107"/>
              <a:ext cx="143" cy="7"/>
            </a:xfrm>
            <a:custGeom>
              <a:avLst/>
              <a:gdLst/>
              <a:ahLst/>
              <a:cxnLst>
                <a:cxn ang="0">
                  <a:pos x="0" y="15"/>
                </a:cxn>
                <a:cxn ang="0">
                  <a:pos x="183" y="9"/>
                </a:cxn>
                <a:cxn ang="0">
                  <a:pos x="287" y="0"/>
                </a:cxn>
              </a:cxnLst>
              <a:rect l="0" t="0" r="r" b="b"/>
              <a:pathLst>
                <a:path w="287" h="15">
                  <a:moveTo>
                    <a:pt x="0" y="15"/>
                  </a:moveTo>
                  <a:lnTo>
                    <a:pt x="183" y="9"/>
                  </a:lnTo>
                  <a:lnTo>
                    <a:pt x="287" y="0"/>
                  </a:lnTo>
                </a:path>
              </a:pathLst>
            </a:custGeom>
            <a:noFill/>
            <a:ln w="0">
              <a:solidFill>
                <a:srgbClr val="000000"/>
              </a:solidFill>
              <a:prstDash val="solid"/>
              <a:round/>
              <a:headEnd/>
              <a:tailEnd/>
            </a:ln>
          </p:spPr>
          <p:txBody>
            <a:bodyPr/>
            <a:lstStyle/>
            <a:p>
              <a:endParaRPr lang="en-GB"/>
            </a:p>
          </p:txBody>
        </p:sp>
        <p:sp>
          <p:nvSpPr>
            <p:cNvPr id="548" name="Line 3629"/>
            <p:cNvSpPr>
              <a:spLocks noChangeShapeType="1"/>
            </p:cNvSpPr>
            <p:nvPr/>
          </p:nvSpPr>
          <p:spPr bwMode="auto">
            <a:xfrm flipH="1">
              <a:off x="1399" y="3116"/>
              <a:ext cx="148" cy="4"/>
            </a:xfrm>
            <a:prstGeom prst="line">
              <a:avLst/>
            </a:prstGeom>
            <a:noFill/>
            <a:ln w="0">
              <a:solidFill>
                <a:srgbClr val="000000"/>
              </a:solidFill>
              <a:round/>
              <a:headEnd/>
              <a:tailEnd/>
            </a:ln>
          </p:spPr>
          <p:txBody>
            <a:bodyPr/>
            <a:lstStyle/>
            <a:p>
              <a:endParaRPr lang="en-GB"/>
            </a:p>
          </p:txBody>
        </p:sp>
        <p:sp>
          <p:nvSpPr>
            <p:cNvPr id="549" name="Freeform 3630"/>
            <p:cNvSpPr>
              <a:spLocks/>
            </p:cNvSpPr>
            <p:nvPr/>
          </p:nvSpPr>
          <p:spPr bwMode="auto">
            <a:xfrm>
              <a:off x="1553" y="3143"/>
              <a:ext cx="138" cy="2"/>
            </a:xfrm>
            <a:custGeom>
              <a:avLst/>
              <a:gdLst/>
              <a:ahLst/>
              <a:cxnLst>
                <a:cxn ang="0">
                  <a:pos x="0" y="0"/>
                </a:cxn>
                <a:cxn ang="0">
                  <a:pos x="157" y="4"/>
                </a:cxn>
                <a:cxn ang="0">
                  <a:pos x="275" y="4"/>
                </a:cxn>
              </a:cxnLst>
              <a:rect l="0" t="0" r="r" b="b"/>
              <a:pathLst>
                <a:path w="275" h="4">
                  <a:moveTo>
                    <a:pt x="0" y="0"/>
                  </a:moveTo>
                  <a:lnTo>
                    <a:pt x="157" y="4"/>
                  </a:lnTo>
                  <a:lnTo>
                    <a:pt x="275" y="4"/>
                  </a:lnTo>
                </a:path>
              </a:pathLst>
            </a:custGeom>
            <a:noFill/>
            <a:ln w="0">
              <a:solidFill>
                <a:srgbClr val="000000"/>
              </a:solidFill>
              <a:prstDash val="solid"/>
              <a:round/>
              <a:headEnd/>
              <a:tailEnd/>
            </a:ln>
          </p:spPr>
          <p:txBody>
            <a:bodyPr/>
            <a:lstStyle/>
            <a:p>
              <a:endParaRPr lang="en-GB"/>
            </a:p>
          </p:txBody>
        </p:sp>
        <p:sp>
          <p:nvSpPr>
            <p:cNvPr id="550" name="Freeform 3631"/>
            <p:cNvSpPr>
              <a:spLocks/>
            </p:cNvSpPr>
            <p:nvPr/>
          </p:nvSpPr>
          <p:spPr bwMode="auto">
            <a:xfrm>
              <a:off x="1398" y="3145"/>
              <a:ext cx="158" cy="8"/>
            </a:xfrm>
            <a:custGeom>
              <a:avLst/>
              <a:gdLst/>
              <a:ahLst/>
              <a:cxnLst>
                <a:cxn ang="0">
                  <a:pos x="316" y="18"/>
                </a:cxn>
                <a:cxn ang="0">
                  <a:pos x="71" y="8"/>
                </a:cxn>
                <a:cxn ang="0">
                  <a:pos x="0" y="0"/>
                </a:cxn>
              </a:cxnLst>
              <a:rect l="0" t="0" r="r" b="b"/>
              <a:pathLst>
                <a:path w="316" h="18">
                  <a:moveTo>
                    <a:pt x="316" y="18"/>
                  </a:moveTo>
                  <a:lnTo>
                    <a:pt x="71" y="8"/>
                  </a:lnTo>
                  <a:lnTo>
                    <a:pt x="0" y="0"/>
                  </a:lnTo>
                </a:path>
              </a:pathLst>
            </a:custGeom>
            <a:noFill/>
            <a:ln w="0">
              <a:solidFill>
                <a:srgbClr val="000000"/>
              </a:solidFill>
              <a:prstDash val="solid"/>
              <a:round/>
              <a:headEnd/>
              <a:tailEnd/>
            </a:ln>
          </p:spPr>
          <p:txBody>
            <a:bodyPr/>
            <a:lstStyle/>
            <a:p>
              <a:endParaRPr lang="en-GB"/>
            </a:p>
          </p:txBody>
        </p:sp>
        <p:sp>
          <p:nvSpPr>
            <p:cNvPr id="551" name="Freeform 3632"/>
            <p:cNvSpPr>
              <a:spLocks/>
            </p:cNvSpPr>
            <p:nvPr/>
          </p:nvSpPr>
          <p:spPr bwMode="auto">
            <a:xfrm>
              <a:off x="1415" y="3150"/>
              <a:ext cx="143" cy="9"/>
            </a:xfrm>
            <a:custGeom>
              <a:avLst/>
              <a:gdLst/>
              <a:ahLst/>
              <a:cxnLst>
                <a:cxn ang="0">
                  <a:pos x="285" y="19"/>
                </a:cxn>
                <a:cxn ang="0">
                  <a:pos x="79" y="9"/>
                </a:cxn>
                <a:cxn ang="0">
                  <a:pos x="0" y="0"/>
                </a:cxn>
              </a:cxnLst>
              <a:rect l="0" t="0" r="r" b="b"/>
              <a:pathLst>
                <a:path w="285" h="19">
                  <a:moveTo>
                    <a:pt x="285" y="19"/>
                  </a:moveTo>
                  <a:lnTo>
                    <a:pt x="79" y="9"/>
                  </a:lnTo>
                  <a:lnTo>
                    <a:pt x="0" y="0"/>
                  </a:lnTo>
                </a:path>
              </a:pathLst>
            </a:custGeom>
            <a:noFill/>
            <a:ln w="0">
              <a:solidFill>
                <a:srgbClr val="000000"/>
              </a:solidFill>
              <a:prstDash val="solid"/>
              <a:round/>
              <a:headEnd/>
              <a:tailEnd/>
            </a:ln>
          </p:spPr>
          <p:txBody>
            <a:bodyPr/>
            <a:lstStyle/>
            <a:p>
              <a:endParaRPr lang="en-GB"/>
            </a:p>
          </p:txBody>
        </p:sp>
        <p:sp>
          <p:nvSpPr>
            <p:cNvPr id="552" name="Freeform 3633"/>
            <p:cNvSpPr>
              <a:spLocks/>
            </p:cNvSpPr>
            <p:nvPr/>
          </p:nvSpPr>
          <p:spPr bwMode="auto">
            <a:xfrm>
              <a:off x="1424" y="3153"/>
              <a:ext cx="134" cy="8"/>
            </a:xfrm>
            <a:custGeom>
              <a:avLst/>
              <a:gdLst/>
              <a:ahLst/>
              <a:cxnLst>
                <a:cxn ang="0">
                  <a:pos x="268" y="17"/>
                </a:cxn>
                <a:cxn ang="0">
                  <a:pos x="212" y="15"/>
                </a:cxn>
                <a:cxn ang="0">
                  <a:pos x="143" y="9"/>
                </a:cxn>
                <a:cxn ang="0">
                  <a:pos x="55" y="5"/>
                </a:cxn>
                <a:cxn ang="0">
                  <a:pos x="0" y="0"/>
                </a:cxn>
              </a:cxnLst>
              <a:rect l="0" t="0" r="r" b="b"/>
              <a:pathLst>
                <a:path w="268" h="17">
                  <a:moveTo>
                    <a:pt x="268" y="17"/>
                  </a:moveTo>
                  <a:lnTo>
                    <a:pt x="212" y="15"/>
                  </a:lnTo>
                  <a:lnTo>
                    <a:pt x="143" y="9"/>
                  </a:lnTo>
                  <a:lnTo>
                    <a:pt x="55" y="5"/>
                  </a:lnTo>
                  <a:lnTo>
                    <a:pt x="0" y="0"/>
                  </a:lnTo>
                </a:path>
              </a:pathLst>
            </a:custGeom>
            <a:noFill/>
            <a:ln w="0">
              <a:solidFill>
                <a:srgbClr val="000000"/>
              </a:solidFill>
              <a:prstDash val="solid"/>
              <a:round/>
              <a:headEnd/>
              <a:tailEnd/>
            </a:ln>
          </p:spPr>
          <p:txBody>
            <a:bodyPr/>
            <a:lstStyle/>
            <a:p>
              <a:endParaRPr lang="en-GB"/>
            </a:p>
          </p:txBody>
        </p:sp>
        <p:sp>
          <p:nvSpPr>
            <p:cNvPr id="553" name="Freeform 3634"/>
            <p:cNvSpPr>
              <a:spLocks/>
            </p:cNvSpPr>
            <p:nvPr/>
          </p:nvSpPr>
          <p:spPr bwMode="auto">
            <a:xfrm>
              <a:off x="1473" y="3161"/>
              <a:ext cx="86" cy="5"/>
            </a:xfrm>
            <a:custGeom>
              <a:avLst/>
              <a:gdLst/>
              <a:ahLst/>
              <a:cxnLst>
                <a:cxn ang="0">
                  <a:pos x="174" y="10"/>
                </a:cxn>
                <a:cxn ang="0">
                  <a:pos x="141" y="7"/>
                </a:cxn>
                <a:cxn ang="0">
                  <a:pos x="0" y="0"/>
                </a:cxn>
              </a:cxnLst>
              <a:rect l="0" t="0" r="r" b="b"/>
              <a:pathLst>
                <a:path w="174" h="10">
                  <a:moveTo>
                    <a:pt x="174" y="10"/>
                  </a:moveTo>
                  <a:lnTo>
                    <a:pt x="141" y="7"/>
                  </a:lnTo>
                  <a:lnTo>
                    <a:pt x="0" y="0"/>
                  </a:lnTo>
                </a:path>
              </a:pathLst>
            </a:custGeom>
            <a:noFill/>
            <a:ln w="0">
              <a:solidFill>
                <a:srgbClr val="000000"/>
              </a:solidFill>
              <a:prstDash val="solid"/>
              <a:round/>
              <a:headEnd/>
              <a:tailEnd/>
            </a:ln>
          </p:spPr>
          <p:txBody>
            <a:bodyPr/>
            <a:lstStyle/>
            <a:p>
              <a:endParaRPr lang="en-GB"/>
            </a:p>
          </p:txBody>
        </p:sp>
        <p:sp>
          <p:nvSpPr>
            <p:cNvPr id="554" name="Line 3635"/>
            <p:cNvSpPr>
              <a:spLocks noChangeShapeType="1"/>
            </p:cNvSpPr>
            <p:nvPr/>
          </p:nvSpPr>
          <p:spPr bwMode="auto">
            <a:xfrm flipH="1" flipV="1">
              <a:off x="1520" y="3169"/>
              <a:ext cx="40" cy="3"/>
            </a:xfrm>
            <a:prstGeom prst="line">
              <a:avLst/>
            </a:prstGeom>
            <a:noFill/>
            <a:ln w="0">
              <a:solidFill>
                <a:srgbClr val="000000"/>
              </a:solidFill>
              <a:round/>
              <a:headEnd/>
              <a:tailEnd/>
            </a:ln>
          </p:spPr>
          <p:txBody>
            <a:bodyPr/>
            <a:lstStyle/>
            <a:p>
              <a:endParaRPr lang="en-GB"/>
            </a:p>
          </p:txBody>
        </p:sp>
        <p:sp>
          <p:nvSpPr>
            <p:cNvPr id="555" name="Freeform 3636"/>
            <p:cNvSpPr>
              <a:spLocks/>
            </p:cNvSpPr>
            <p:nvPr/>
          </p:nvSpPr>
          <p:spPr bwMode="auto">
            <a:xfrm>
              <a:off x="1561" y="3177"/>
              <a:ext cx="5" cy="1"/>
            </a:xfrm>
            <a:custGeom>
              <a:avLst/>
              <a:gdLst/>
              <a:ahLst/>
              <a:cxnLst>
                <a:cxn ang="0">
                  <a:pos x="0" y="0"/>
                </a:cxn>
                <a:cxn ang="0">
                  <a:pos x="1" y="0"/>
                </a:cxn>
                <a:cxn ang="0">
                  <a:pos x="10" y="0"/>
                </a:cxn>
              </a:cxnLst>
              <a:rect l="0" t="0" r="r" b="b"/>
              <a:pathLst>
                <a:path w="10">
                  <a:moveTo>
                    <a:pt x="0" y="0"/>
                  </a:moveTo>
                  <a:lnTo>
                    <a:pt x="1" y="0"/>
                  </a:lnTo>
                  <a:lnTo>
                    <a:pt x="10" y="0"/>
                  </a:lnTo>
                </a:path>
              </a:pathLst>
            </a:custGeom>
            <a:noFill/>
            <a:ln w="0">
              <a:solidFill>
                <a:srgbClr val="000000"/>
              </a:solidFill>
              <a:prstDash val="solid"/>
              <a:round/>
              <a:headEnd/>
              <a:tailEnd/>
            </a:ln>
          </p:spPr>
          <p:txBody>
            <a:bodyPr/>
            <a:lstStyle/>
            <a:p>
              <a:endParaRPr lang="en-GB"/>
            </a:p>
          </p:txBody>
        </p:sp>
        <p:sp>
          <p:nvSpPr>
            <p:cNvPr id="556" name="Freeform 3637"/>
            <p:cNvSpPr>
              <a:spLocks/>
            </p:cNvSpPr>
            <p:nvPr/>
          </p:nvSpPr>
          <p:spPr bwMode="auto">
            <a:xfrm>
              <a:off x="1564" y="3185"/>
              <a:ext cx="75" cy="4"/>
            </a:xfrm>
            <a:custGeom>
              <a:avLst/>
              <a:gdLst/>
              <a:ahLst/>
              <a:cxnLst>
                <a:cxn ang="0">
                  <a:pos x="0" y="0"/>
                </a:cxn>
                <a:cxn ang="0">
                  <a:pos x="61" y="5"/>
                </a:cxn>
                <a:cxn ang="0">
                  <a:pos x="151" y="8"/>
                </a:cxn>
              </a:cxnLst>
              <a:rect l="0" t="0" r="r" b="b"/>
              <a:pathLst>
                <a:path w="151" h="8">
                  <a:moveTo>
                    <a:pt x="0" y="0"/>
                  </a:moveTo>
                  <a:lnTo>
                    <a:pt x="61" y="5"/>
                  </a:lnTo>
                  <a:lnTo>
                    <a:pt x="151" y="8"/>
                  </a:lnTo>
                </a:path>
              </a:pathLst>
            </a:custGeom>
            <a:noFill/>
            <a:ln w="0">
              <a:solidFill>
                <a:srgbClr val="000000"/>
              </a:solidFill>
              <a:prstDash val="solid"/>
              <a:round/>
              <a:headEnd/>
              <a:tailEnd/>
            </a:ln>
          </p:spPr>
          <p:txBody>
            <a:bodyPr/>
            <a:lstStyle/>
            <a:p>
              <a:endParaRPr lang="en-GB"/>
            </a:p>
          </p:txBody>
        </p:sp>
        <p:sp>
          <p:nvSpPr>
            <p:cNvPr id="557" name="Line 3638"/>
            <p:cNvSpPr>
              <a:spLocks noChangeShapeType="1"/>
            </p:cNvSpPr>
            <p:nvPr/>
          </p:nvSpPr>
          <p:spPr bwMode="auto">
            <a:xfrm>
              <a:off x="1689" y="3025"/>
              <a:ext cx="5" cy="1"/>
            </a:xfrm>
            <a:prstGeom prst="line">
              <a:avLst/>
            </a:prstGeom>
            <a:noFill/>
            <a:ln w="0">
              <a:solidFill>
                <a:srgbClr val="000000"/>
              </a:solidFill>
              <a:round/>
              <a:headEnd/>
              <a:tailEnd/>
            </a:ln>
          </p:spPr>
          <p:txBody>
            <a:bodyPr/>
            <a:lstStyle/>
            <a:p>
              <a:endParaRPr lang="en-GB"/>
            </a:p>
          </p:txBody>
        </p:sp>
        <p:sp>
          <p:nvSpPr>
            <p:cNvPr id="558" name="Freeform 3639"/>
            <p:cNvSpPr>
              <a:spLocks/>
            </p:cNvSpPr>
            <p:nvPr/>
          </p:nvSpPr>
          <p:spPr bwMode="auto">
            <a:xfrm>
              <a:off x="1690" y="3073"/>
              <a:ext cx="83" cy="1"/>
            </a:xfrm>
            <a:custGeom>
              <a:avLst/>
              <a:gdLst/>
              <a:ahLst/>
              <a:cxnLst>
                <a:cxn ang="0">
                  <a:pos x="0" y="3"/>
                </a:cxn>
                <a:cxn ang="0">
                  <a:pos x="6" y="2"/>
                </a:cxn>
                <a:cxn ang="0">
                  <a:pos x="26" y="2"/>
                </a:cxn>
                <a:cxn ang="0">
                  <a:pos x="38" y="1"/>
                </a:cxn>
                <a:cxn ang="0">
                  <a:pos x="55" y="0"/>
                </a:cxn>
                <a:cxn ang="0">
                  <a:pos x="67" y="0"/>
                </a:cxn>
                <a:cxn ang="0">
                  <a:pos x="93" y="0"/>
                </a:cxn>
                <a:cxn ang="0">
                  <a:pos x="112" y="0"/>
                </a:cxn>
                <a:cxn ang="0">
                  <a:pos x="138" y="0"/>
                </a:cxn>
                <a:cxn ang="0">
                  <a:pos x="154" y="0"/>
                </a:cxn>
                <a:cxn ang="0">
                  <a:pos x="165" y="0"/>
                </a:cxn>
              </a:cxnLst>
              <a:rect l="0" t="0" r="r" b="b"/>
              <a:pathLst>
                <a:path w="165" h="3">
                  <a:moveTo>
                    <a:pt x="0" y="3"/>
                  </a:moveTo>
                  <a:lnTo>
                    <a:pt x="6" y="2"/>
                  </a:lnTo>
                  <a:lnTo>
                    <a:pt x="26" y="2"/>
                  </a:lnTo>
                  <a:lnTo>
                    <a:pt x="38" y="1"/>
                  </a:lnTo>
                  <a:lnTo>
                    <a:pt x="55" y="0"/>
                  </a:lnTo>
                  <a:lnTo>
                    <a:pt x="67" y="0"/>
                  </a:lnTo>
                  <a:lnTo>
                    <a:pt x="93" y="0"/>
                  </a:lnTo>
                  <a:lnTo>
                    <a:pt x="112" y="0"/>
                  </a:lnTo>
                  <a:lnTo>
                    <a:pt x="138" y="0"/>
                  </a:lnTo>
                  <a:lnTo>
                    <a:pt x="154" y="0"/>
                  </a:lnTo>
                  <a:lnTo>
                    <a:pt x="165" y="0"/>
                  </a:lnTo>
                </a:path>
              </a:pathLst>
            </a:custGeom>
            <a:noFill/>
            <a:ln w="0">
              <a:solidFill>
                <a:srgbClr val="000000"/>
              </a:solidFill>
              <a:prstDash val="solid"/>
              <a:round/>
              <a:headEnd/>
              <a:tailEnd/>
            </a:ln>
          </p:spPr>
          <p:txBody>
            <a:bodyPr/>
            <a:lstStyle/>
            <a:p>
              <a:endParaRPr lang="en-GB"/>
            </a:p>
          </p:txBody>
        </p:sp>
        <p:sp>
          <p:nvSpPr>
            <p:cNvPr id="559" name="Freeform 3640"/>
            <p:cNvSpPr>
              <a:spLocks/>
            </p:cNvSpPr>
            <p:nvPr/>
          </p:nvSpPr>
          <p:spPr bwMode="auto">
            <a:xfrm>
              <a:off x="1539" y="3076"/>
              <a:ext cx="151" cy="6"/>
            </a:xfrm>
            <a:custGeom>
              <a:avLst/>
              <a:gdLst/>
              <a:ahLst/>
              <a:cxnLst>
                <a:cxn ang="0">
                  <a:pos x="303" y="0"/>
                </a:cxn>
                <a:cxn ang="0">
                  <a:pos x="296" y="0"/>
                </a:cxn>
                <a:cxn ang="0">
                  <a:pos x="0" y="13"/>
                </a:cxn>
              </a:cxnLst>
              <a:rect l="0" t="0" r="r" b="b"/>
              <a:pathLst>
                <a:path w="303" h="13">
                  <a:moveTo>
                    <a:pt x="303" y="0"/>
                  </a:moveTo>
                  <a:lnTo>
                    <a:pt x="296" y="0"/>
                  </a:lnTo>
                  <a:lnTo>
                    <a:pt x="0" y="13"/>
                  </a:lnTo>
                </a:path>
              </a:pathLst>
            </a:custGeom>
            <a:noFill/>
            <a:ln w="0">
              <a:solidFill>
                <a:srgbClr val="000000"/>
              </a:solidFill>
              <a:prstDash val="solid"/>
              <a:round/>
              <a:headEnd/>
              <a:tailEnd/>
            </a:ln>
          </p:spPr>
          <p:txBody>
            <a:bodyPr/>
            <a:lstStyle/>
            <a:p>
              <a:endParaRPr lang="en-GB"/>
            </a:p>
          </p:txBody>
        </p:sp>
        <p:sp>
          <p:nvSpPr>
            <p:cNvPr id="560" name="Line 3641"/>
            <p:cNvSpPr>
              <a:spLocks noChangeShapeType="1"/>
            </p:cNvSpPr>
            <p:nvPr/>
          </p:nvSpPr>
          <p:spPr bwMode="auto">
            <a:xfrm flipH="1">
              <a:off x="1539" y="3077"/>
              <a:ext cx="151" cy="6"/>
            </a:xfrm>
            <a:prstGeom prst="line">
              <a:avLst/>
            </a:prstGeom>
            <a:noFill/>
            <a:ln w="0">
              <a:solidFill>
                <a:srgbClr val="000000"/>
              </a:solidFill>
              <a:round/>
              <a:headEnd/>
              <a:tailEnd/>
            </a:ln>
          </p:spPr>
          <p:txBody>
            <a:bodyPr/>
            <a:lstStyle/>
            <a:p>
              <a:endParaRPr lang="en-GB"/>
            </a:p>
          </p:txBody>
        </p:sp>
        <p:sp>
          <p:nvSpPr>
            <p:cNvPr id="561" name="Freeform 3642"/>
            <p:cNvSpPr>
              <a:spLocks/>
            </p:cNvSpPr>
            <p:nvPr/>
          </p:nvSpPr>
          <p:spPr bwMode="auto">
            <a:xfrm>
              <a:off x="1690" y="3076"/>
              <a:ext cx="81" cy="1"/>
            </a:xfrm>
            <a:custGeom>
              <a:avLst/>
              <a:gdLst/>
              <a:ahLst/>
              <a:cxnLst>
                <a:cxn ang="0">
                  <a:pos x="0" y="3"/>
                </a:cxn>
                <a:cxn ang="0">
                  <a:pos x="6" y="3"/>
                </a:cxn>
                <a:cxn ang="0">
                  <a:pos x="63" y="2"/>
                </a:cxn>
                <a:cxn ang="0">
                  <a:pos x="132" y="0"/>
                </a:cxn>
                <a:cxn ang="0">
                  <a:pos x="161" y="0"/>
                </a:cxn>
              </a:cxnLst>
              <a:rect l="0" t="0" r="r" b="b"/>
              <a:pathLst>
                <a:path w="161" h="3">
                  <a:moveTo>
                    <a:pt x="0" y="3"/>
                  </a:moveTo>
                  <a:lnTo>
                    <a:pt x="6" y="3"/>
                  </a:lnTo>
                  <a:lnTo>
                    <a:pt x="63" y="2"/>
                  </a:lnTo>
                  <a:lnTo>
                    <a:pt x="132" y="0"/>
                  </a:lnTo>
                  <a:lnTo>
                    <a:pt x="161" y="0"/>
                  </a:lnTo>
                </a:path>
              </a:pathLst>
            </a:custGeom>
            <a:noFill/>
            <a:ln w="0">
              <a:solidFill>
                <a:srgbClr val="000000"/>
              </a:solidFill>
              <a:prstDash val="solid"/>
              <a:round/>
              <a:headEnd/>
              <a:tailEnd/>
            </a:ln>
          </p:spPr>
          <p:txBody>
            <a:bodyPr/>
            <a:lstStyle/>
            <a:p>
              <a:endParaRPr lang="en-GB"/>
            </a:p>
          </p:txBody>
        </p:sp>
        <p:sp>
          <p:nvSpPr>
            <p:cNvPr id="562" name="Freeform 3643"/>
            <p:cNvSpPr>
              <a:spLocks/>
            </p:cNvSpPr>
            <p:nvPr/>
          </p:nvSpPr>
          <p:spPr bwMode="auto">
            <a:xfrm>
              <a:off x="1541" y="3080"/>
              <a:ext cx="149" cy="12"/>
            </a:xfrm>
            <a:custGeom>
              <a:avLst/>
              <a:gdLst/>
              <a:ahLst/>
              <a:cxnLst>
                <a:cxn ang="0">
                  <a:pos x="298" y="0"/>
                </a:cxn>
                <a:cxn ang="0">
                  <a:pos x="176" y="8"/>
                </a:cxn>
                <a:cxn ang="0">
                  <a:pos x="67" y="22"/>
                </a:cxn>
                <a:cxn ang="0">
                  <a:pos x="0" y="23"/>
                </a:cxn>
              </a:cxnLst>
              <a:rect l="0" t="0" r="r" b="b"/>
              <a:pathLst>
                <a:path w="298" h="23">
                  <a:moveTo>
                    <a:pt x="298" y="0"/>
                  </a:moveTo>
                  <a:lnTo>
                    <a:pt x="176" y="8"/>
                  </a:lnTo>
                  <a:lnTo>
                    <a:pt x="67" y="22"/>
                  </a:lnTo>
                  <a:lnTo>
                    <a:pt x="0" y="23"/>
                  </a:lnTo>
                </a:path>
              </a:pathLst>
            </a:custGeom>
            <a:noFill/>
            <a:ln w="0">
              <a:solidFill>
                <a:srgbClr val="000000"/>
              </a:solidFill>
              <a:prstDash val="solid"/>
              <a:round/>
              <a:headEnd/>
              <a:tailEnd/>
            </a:ln>
          </p:spPr>
          <p:txBody>
            <a:bodyPr/>
            <a:lstStyle/>
            <a:p>
              <a:endParaRPr lang="en-GB"/>
            </a:p>
          </p:txBody>
        </p:sp>
        <p:sp>
          <p:nvSpPr>
            <p:cNvPr id="563" name="Freeform 3644"/>
            <p:cNvSpPr>
              <a:spLocks/>
            </p:cNvSpPr>
            <p:nvPr/>
          </p:nvSpPr>
          <p:spPr bwMode="auto">
            <a:xfrm>
              <a:off x="1545" y="3097"/>
              <a:ext cx="145" cy="10"/>
            </a:xfrm>
            <a:custGeom>
              <a:avLst/>
              <a:gdLst/>
              <a:ahLst/>
              <a:cxnLst>
                <a:cxn ang="0">
                  <a:pos x="292" y="0"/>
                </a:cxn>
                <a:cxn ang="0">
                  <a:pos x="183" y="11"/>
                </a:cxn>
                <a:cxn ang="0">
                  <a:pos x="48" y="17"/>
                </a:cxn>
                <a:cxn ang="0">
                  <a:pos x="0" y="18"/>
                </a:cxn>
              </a:cxnLst>
              <a:rect l="0" t="0" r="r" b="b"/>
              <a:pathLst>
                <a:path w="292" h="18">
                  <a:moveTo>
                    <a:pt x="292" y="0"/>
                  </a:moveTo>
                  <a:lnTo>
                    <a:pt x="183" y="11"/>
                  </a:lnTo>
                  <a:lnTo>
                    <a:pt x="48" y="17"/>
                  </a:lnTo>
                  <a:lnTo>
                    <a:pt x="0" y="18"/>
                  </a:lnTo>
                </a:path>
              </a:pathLst>
            </a:custGeom>
            <a:noFill/>
            <a:ln w="0">
              <a:solidFill>
                <a:srgbClr val="000000"/>
              </a:solidFill>
              <a:prstDash val="solid"/>
              <a:round/>
              <a:headEnd/>
              <a:tailEnd/>
            </a:ln>
          </p:spPr>
          <p:txBody>
            <a:bodyPr/>
            <a:lstStyle/>
            <a:p>
              <a:endParaRPr lang="en-GB"/>
            </a:p>
          </p:txBody>
        </p:sp>
        <p:sp>
          <p:nvSpPr>
            <p:cNvPr id="564" name="Freeform 3645"/>
            <p:cNvSpPr>
              <a:spLocks/>
            </p:cNvSpPr>
            <p:nvPr/>
          </p:nvSpPr>
          <p:spPr bwMode="auto">
            <a:xfrm>
              <a:off x="1545" y="3099"/>
              <a:ext cx="145" cy="9"/>
            </a:xfrm>
            <a:custGeom>
              <a:avLst/>
              <a:gdLst/>
              <a:ahLst/>
              <a:cxnLst>
                <a:cxn ang="0">
                  <a:pos x="291" y="0"/>
                </a:cxn>
                <a:cxn ang="0">
                  <a:pos x="182" y="11"/>
                </a:cxn>
                <a:cxn ang="0">
                  <a:pos x="47" y="18"/>
                </a:cxn>
                <a:cxn ang="0">
                  <a:pos x="0" y="19"/>
                </a:cxn>
              </a:cxnLst>
              <a:rect l="0" t="0" r="r" b="b"/>
              <a:pathLst>
                <a:path w="291" h="19">
                  <a:moveTo>
                    <a:pt x="291" y="0"/>
                  </a:moveTo>
                  <a:lnTo>
                    <a:pt x="182" y="11"/>
                  </a:lnTo>
                  <a:lnTo>
                    <a:pt x="47" y="18"/>
                  </a:lnTo>
                  <a:lnTo>
                    <a:pt x="0" y="19"/>
                  </a:lnTo>
                </a:path>
              </a:pathLst>
            </a:custGeom>
            <a:noFill/>
            <a:ln w="0">
              <a:solidFill>
                <a:srgbClr val="000000"/>
              </a:solidFill>
              <a:prstDash val="solid"/>
              <a:round/>
              <a:headEnd/>
              <a:tailEnd/>
            </a:ln>
          </p:spPr>
          <p:txBody>
            <a:bodyPr/>
            <a:lstStyle/>
            <a:p>
              <a:endParaRPr lang="en-GB"/>
            </a:p>
          </p:txBody>
        </p:sp>
        <p:sp>
          <p:nvSpPr>
            <p:cNvPr id="565" name="Freeform 3646"/>
            <p:cNvSpPr>
              <a:spLocks/>
            </p:cNvSpPr>
            <p:nvPr/>
          </p:nvSpPr>
          <p:spPr bwMode="auto">
            <a:xfrm>
              <a:off x="1690" y="3106"/>
              <a:ext cx="63" cy="1"/>
            </a:xfrm>
            <a:custGeom>
              <a:avLst/>
              <a:gdLst/>
              <a:ahLst/>
              <a:cxnLst>
                <a:cxn ang="0">
                  <a:pos x="0" y="2"/>
                </a:cxn>
                <a:cxn ang="0">
                  <a:pos x="6" y="1"/>
                </a:cxn>
                <a:cxn ang="0">
                  <a:pos x="17" y="2"/>
                </a:cxn>
                <a:cxn ang="0">
                  <a:pos x="53" y="1"/>
                </a:cxn>
                <a:cxn ang="0">
                  <a:pos x="66" y="1"/>
                </a:cxn>
                <a:cxn ang="0">
                  <a:pos x="106" y="0"/>
                </a:cxn>
                <a:cxn ang="0">
                  <a:pos x="126" y="2"/>
                </a:cxn>
              </a:cxnLst>
              <a:rect l="0" t="0" r="r" b="b"/>
              <a:pathLst>
                <a:path w="126" h="2">
                  <a:moveTo>
                    <a:pt x="0" y="2"/>
                  </a:moveTo>
                  <a:lnTo>
                    <a:pt x="6" y="1"/>
                  </a:lnTo>
                  <a:lnTo>
                    <a:pt x="17" y="2"/>
                  </a:lnTo>
                  <a:lnTo>
                    <a:pt x="53" y="1"/>
                  </a:lnTo>
                  <a:lnTo>
                    <a:pt x="66" y="1"/>
                  </a:lnTo>
                  <a:lnTo>
                    <a:pt x="106" y="0"/>
                  </a:lnTo>
                  <a:lnTo>
                    <a:pt x="126" y="2"/>
                  </a:lnTo>
                </a:path>
              </a:pathLst>
            </a:custGeom>
            <a:noFill/>
            <a:ln w="0">
              <a:solidFill>
                <a:srgbClr val="000000"/>
              </a:solidFill>
              <a:prstDash val="solid"/>
              <a:round/>
              <a:headEnd/>
              <a:tailEnd/>
            </a:ln>
          </p:spPr>
          <p:txBody>
            <a:bodyPr/>
            <a:lstStyle/>
            <a:p>
              <a:endParaRPr lang="en-GB"/>
            </a:p>
          </p:txBody>
        </p:sp>
        <p:sp>
          <p:nvSpPr>
            <p:cNvPr id="566" name="Line 3647"/>
            <p:cNvSpPr>
              <a:spLocks noChangeShapeType="1"/>
            </p:cNvSpPr>
            <p:nvPr/>
          </p:nvSpPr>
          <p:spPr bwMode="auto">
            <a:xfrm flipH="1">
              <a:off x="1638" y="3109"/>
              <a:ext cx="52" cy="5"/>
            </a:xfrm>
            <a:prstGeom prst="line">
              <a:avLst/>
            </a:prstGeom>
            <a:noFill/>
            <a:ln w="0">
              <a:solidFill>
                <a:srgbClr val="000000"/>
              </a:solidFill>
              <a:round/>
              <a:headEnd/>
              <a:tailEnd/>
            </a:ln>
          </p:spPr>
          <p:txBody>
            <a:bodyPr/>
            <a:lstStyle/>
            <a:p>
              <a:endParaRPr lang="en-GB"/>
            </a:p>
          </p:txBody>
        </p:sp>
        <p:sp>
          <p:nvSpPr>
            <p:cNvPr id="567" name="Freeform 3648"/>
            <p:cNvSpPr>
              <a:spLocks/>
            </p:cNvSpPr>
            <p:nvPr/>
          </p:nvSpPr>
          <p:spPr bwMode="auto">
            <a:xfrm>
              <a:off x="1691" y="3145"/>
              <a:ext cx="41" cy="1"/>
            </a:xfrm>
            <a:custGeom>
              <a:avLst/>
              <a:gdLst/>
              <a:ahLst/>
              <a:cxnLst>
                <a:cxn ang="0">
                  <a:pos x="0" y="1"/>
                </a:cxn>
                <a:cxn ang="0">
                  <a:pos x="52" y="0"/>
                </a:cxn>
                <a:cxn ang="0">
                  <a:pos x="65" y="1"/>
                </a:cxn>
                <a:cxn ang="0">
                  <a:pos x="82" y="2"/>
                </a:cxn>
              </a:cxnLst>
              <a:rect l="0" t="0" r="r" b="b"/>
              <a:pathLst>
                <a:path w="82" h="2">
                  <a:moveTo>
                    <a:pt x="0" y="1"/>
                  </a:moveTo>
                  <a:lnTo>
                    <a:pt x="52" y="0"/>
                  </a:lnTo>
                  <a:lnTo>
                    <a:pt x="65" y="1"/>
                  </a:lnTo>
                  <a:lnTo>
                    <a:pt x="82" y="2"/>
                  </a:lnTo>
                </a:path>
              </a:pathLst>
            </a:custGeom>
            <a:noFill/>
            <a:ln w="0">
              <a:solidFill>
                <a:srgbClr val="000000"/>
              </a:solidFill>
              <a:prstDash val="solid"/>
              <a:round/>
              <a:headEnd/>
              <a:tailEnd/>
            </a:ln>
          </p:spPr>
          <p:txBody>
            <a:bodyPr/>
            <a:lstStyle/>
            <a:p>
              <a:endParaRPr lang="en-GB"/>
            </a:p>
          </p:txBody>
        </p:sp>
        <p:sp>
          <p:nvSpPr>
            <p:cNvPr id="568" name="Freeform 3649"/>
            <p:cNvSpPr>
              <a:spLocks/>
            </p:cNvSpPr>
            <p:nvPr/>
          </p:nvSpPr>
          <p:spPr bwMode="auto">
            <a:xfrm>
              <a:off x="1556" y="3153"/>
              <a:ext cx="136" cy="2"/>
            </a:xfrm>
            <a:custGeom>
              <a:avLst/>
              <a:gdLst/>
              <a:ahLst/>
              <a:cxnLst>
                <a:cxn ang="0">
                  <a:pos x="271" y="3"/>
                </a:cxn>
                <a:cxn ang="0">
                  <a:pos x="218" y="4"/>
                </a:cxn>
                <a:cxn ang="0">
                  <a:pos x="105" y="4"/>
                </a:cxn>
                <a:cxn ang="0">
                  <a:pos x="0" y="0"/>
                </a:cxn>
              </a:cxnLst>
              <a:rect l="0" t="0" r="r" b="b"/>
              <a:pathLst>
                <a:path w="271" h="4">
                  <a:moveTo>
                    <a:pt x="271" y="3"/>
                  </a:moveTo>
                  <a:lnTo>
                    <a:pt x="218" y="4"/>
                  </a:lnTo>
                  <a:lnTo>
                    <a:pt x="105" y="4"/>
                  </a:lnTo>
                  <a:lnTo>
                    <a:pt x="0" y="0"/>
                  </a:lnTo>
                </a:path>
              </a:pathLst>
            </a:custGeom>
            <a:noFill/>
            <a:ln w="0">
              <a:solidFill>
                <a:srgbClr val="000000"/>
              </a:solidFill>
              <a:prstDash val="solid"/>
              <a:round/>
              <a:headEnd/>
              <a:tailEnd/>
            </a:ln>
          </p:spPr>
          <p:txBody>
            <a:bodyPr/>
            <a:lstStyle/>
            <a:p>
              <a:endParaRPr lang="en-GB"/>
            </a:p>
          </p:txBody>
        </p:sp>
        <p:sp>
          <p:nvSpPr>
            <p:cNvPr id="569" name="Freeform 3650"/>
            <p:cNvSpPr>
              <a:spLocks/>
            </p:cNvSpPr>
            <p:nvPr/>
          </p:nvSpPr>
          <p:spPr bwMode="auto">
            <a:xfrm>
              <a:off x="1558" y="3159"/>
              <a:ext cx="134" cy="2"/>
            </a:xfrm>
            <a:custGeom>
              <a:avLst/>
              <a:gdLst/>
              <a:ahLst/>
              <a:cxnLst>
                <a:cxn ang="0">
                  <a:pos x="268" y="1"/>
                </a:cxn>
                <a:cxn ang="0">
                  <a:pos x="71" y="3"/>
                </a:cxn>
                <a:cxn ang="0">
                  <a:pos x="0" y="0"/>
                </a:cxn>
              </a:cxnLst>
              <a:rect l="0" t="0" r="r" b="b"/>
              <a:pathLst>
                <a:path w="268" h="3">
                  <a:moveTo>
                    <a:pt x="268" y="1"/>
                  </a:moveTo>
                  <a:lnTo>
                    <a:pt x="71" y="3"/>
                  </a:lnTo>
                  <a:lnTo>
                    <a:pt x="0" y="0"/>
                  </a:lnTo>
                </a:path>
              </a:pathLst>
            </a:custGeom>
            <a:noFill/>
            <a:ln w="0">
              <a:solidFill>
                <a:srgbClr val="000000"/>
              </a:solidFill>
              <a:prstDash val="solid"/>
              <a:round/>
              <a:headEnd/>
              <a:tailEnd/>
            </a:ln>
          </p:spPr>
          <p:txBody>
            <a:bodyPr/>
            <a:lstStyle/>
            <a:p>
              <a:endParaRPr lang="en-GB"/>
            </a:p>
          </p:txBody>
        </p:sp>
        <p:sp>
          <p:nvSpPr>
            <p:cNvPr id="570" name="Freeform 3651"/>
            <p:cNvSpPr>
              <a:spLocks/>
            </p:cNvSpPr>
            <p:nvPr/>
          </p:nvSpPr>
          <p:spPr bwMode="auto">
            <a:xfrm>
              <a:off x="1558" y="3161"/>
              <a:ext cx="134" cy="2"/>
            </a:xfrm>
            <a:custGeom>
              <a:avLst/>
              <a:gdLst/>
              <a:ahLst/>
              <a:cxnLst>
                <a:cxn ang="0">
                  <a:pos x="267" y="2"/>
                </a:cxn>
                <a:cxn ang="0">
                  <a:pos x="87" y="3"/>
                </a:cxn>
                <a:cxn ang="0">
                  <a:pos x="50" y="3"/>
                </a:cxn>
                <a:cxn ang="0">
                  <a:pos x="0" y="0"/>
                </a:cxn>
              </a:cxnLst>
              <a:rect l="0" t="0" r="r" b="b"/>
              <a:pathLst>
                <a:path w="267" h="3">
                  <a:moveTo>
                    <a:pt x="267" y="2"/>
                  </a:moveTo>
                  <a:lnTo>
                    <a:pt x="87" y="3"/>
                  </a:lnTo>
                  <a:lnTo>
                    <a:pt x="50" y="3"/>
                  </a:lnTo>
                  <a:lnTo>
                    <a:pt x="0" y="0"/>
                  </a:lnTo>
                </a:path>
              </a:pathLst>
            </a:custGeom>
            <a:noFill/>
            <a:ln w="0">
              <a:solidFill>
                <a:srgbClr val="000000"/>
              </a:solidFill>
              <a:prstDash val="solid"/>
              <a:round/>
              <a:headEnd/>
              <a:tailEnd/>
            </a:ln>
          </p:spPr>
          <p:txBody>
            <a:bodyPr/>
            <a:lstStyle/>
            <a:p>
              <a:endParaRPr lang="en-GB"/>
            </a:p>
          </p:txBody>
        </p:sp>
        <p:sp>
          <p:nvSpPr>
            <p:cNvPr id="571" name="Freeform 3652"/>
            <p:cNvSpPr>
              <a:spLocks/>
            </p:cNvSpPr>
            <p:nvPr/>
          </p:nvSpPr>
          <p:spPr bwMode="auto">
            <a:xfrm>
              <a:off x="1559" y="3166"/>
              <a:ext cx="133" cy="2"/>
            </a:xfrm>
            <a:custGeom>
              <a:avLst/>
              <a:gdLst/>
              <a:ahLst/>
              <a:cxnLst>
                <a:cxn ang="0">
                  <a:pos x="264" y="2"/>
                </a:cxn>
                <a:cxn ang="0">
                  <a:pos x="80" y="4"/>
                </a:cxn>
                <a:cxn ang="0">
                  <a:pos x="22" y="2"/>
                </a:cxn>
                <a:cxn ang="0">
                  <a:pos x="0" y="0"/>
                </a:cxn>
              </a:cxnLst>
              <a:rect l="0" t="0" r="r" b="b"/>
              <a:pathLst>
                <a:path w="264" h="4">
                  <a:moveTo>
                    <a:pt x="264" y="2"/>
                  </a:moveTo>
                  <a:lnTo>
                    <a:pt x="80" y="4"/>
                  </a:lnTo>
                  <a:lnTo>
                    <a:pt x="22" y="2"/>
                  </a:lnTo>
                  <a:lnTo>
                    <a:pt x="0" y="0"/>
                  </a:lnTo>
                </a:path>
              </a:pathLst>
            </a:custGeom>
            <a:noFill/>
            <a:ln w="0">
              <a:solidFill>
                <a:srgbClr val="000000"/>
              </a:solidFill>
              <a:prstDash val="solid"/>
              <a:round/>
              <a:headEnd/>
              <a:tailEnd/>
            </a:ln>
          </p:spPr>
          <p:txBody>
            <a:bodyPr/>
            <a:lstStyle/>
            <a:p>
              <a:endParaRPr lang="en-GB"/>
            </a:p>
          </p:txBody>
        </p:sp>
        <p:sp>
          <p:nvSpPr>
            <p:cNvPr id="572" name="Freeform 3653"/>
            <p:cNvSpPr>
              <a:spLocks/>
            </p:cNvSpPr>
            <p:nvPr/>
          </p:nvSpPr>
          <p:spPr bwMode="auto">
            <a:xfrm>
              <a:off x="1560" y="3172"/>
              <a:ext cx="132" cy="1"/>
            </a:xfrm>
            <a:custGeom>
              <a:avLst/>
              <a:gdLst/>
              <a:ahLst/>
              <a:cxnLst>
                <a:cxn ang="0">
                  <a:pos x="262" y="0"/>
                </a:cxn>
                <a:cxn ang="0">
                  <a:pos x="85" y="2"/>
                </a:cxn>
                <a:cxn ang="0">
                  <a:pos x="3" y="0"/>
                </a:cxn>
                <a:cxn ang="0">
                  <a:pos x="0" y="0"/>
                </a:cxn>
              </a:cxnLst>
              <a:rect l="0" t="0" r="r" b="b"/>
              <a:pathLst>
                <a:path w="262" h="2">
                  <a:moveTo>
                    <a:pt x="262" y="0"/>
                  </a:moveTo>
                  <a:lnTo>
                    <a:pt x="85" y="2"/>
                  </a:lnTo>
                  <a:lnTo>
                    <a:pt x="3" y="0"/>
                  </a:lnTo>
                  <a:lnTo>
                    <a:pt x="0" y="0"/>
                  </a:lnTo>
                </a:path>
              </a:pathLst>
            </a:custGeom>
            <a:noFill/>
            <a:ln w="0">
              <a:solidFill>
                <a:srgbClr val="000000"/>
              </a:solidFill>
              <a:prstDash val="solid"/>
              <a:round/>
              <a:headEnd/>
              <a:tailEnd/>
            </a:ln>
          </p:spPr>
          <p:txBody>
            <a:bodyPr/>
            <a:lstStyle/>
            <a:p>
              <a:endParaRPr lang="en-GB"/>
            </a:p>
          </p:txBody>
        </p:sp>
        <p:sp>
          <p:nvSpPr>
            <p:cNvPr id="573" name="Freeform 3654"/>
            <p:cNvSpPr>
              <a:spLocks/>
            </p:cNvSpPr>
            <p:nvPr/>
          </p:nvSpPr>
          <p:spPr bwMode="auto">
            <a:xfrm>
              <a:off x="1692" y="3180"/>
              <a:ext cx="21" cy="1"/>
            </a:xfrm>
            <a:custGeom>
              <a:avLst/>
              <a:gdLst/>
              <a:ahLst/>
              <a:cxnLst>
                <a:cxn ang="0">
                  <a:pos x="0" y="0"/>
                </a:cxn>
                <a:cxn ang="0">
                  <a:pos x="4" y="0"/>
                </a:cxn>
                <a:cxn ang="0">
                  <a:pos x="42" y="1"/>
                </a:cxn>
              </a:cxnLst>
              <a:rect l="0" t="0" r="r" b="b"/>
              <a:pathLst>
                <a:path w="42" h="1">
                  <a:moveTo>
                    <a:pt x="0" y="0"/>
                  </a:moveTo>
                  <a:lnTo>
                    <a:pt x="4" y="0"/>
                  </a:lnTo>
                  <a:lnTo>
                    <a:pt x="42" y="1"/>
                  </a:lnTo>
                </a:path>
              </a:pathLst>
            </a:custGeom>
            <a:noFill/>
            <a:ln w="0">
              <a:solidFill>
                <a:srgbClr val="000000"/>
              </a:solidFill>
              <a:prstDash val="solid"/>
              <a:round/>
              <a:headEnd/>
              <a:tailEnd/>
            </a:ln>
          </p:spPr>
          <p:txBody>
            <a:bodyPr/>
            <a:lstStyle/>
            <a:p>
              <a:endParaRPr lang="en-GB"/>
            </a:p>
          </p:txBody>
        </p:sp>
        <p:sp>
          <p:nvSpPr>
            <p:cNvPr id="574" name="Freeform 3655"/>
            <p:cNvSpPr>
              <a:spLocks/>
            </p:cNvSpPr>
            <p:nvPr/>
          </p:nvSpPr>
          <p:spPr bwMode="auto">
            <a:xfrm>
              <a:off x="1692" y="3190"/>
              <a:ext cx="9" cy="1"/>
            </a:xfrm>
            <a:custGeom>
              <a:avLst/>
              <a:gdLst/>
              <a:ahLst/>
              <a:cxnLst>
                <a:cxn ang="0">
                  <a:pos x="0" y="0"/>
                </a:cxn>
                <a:cxn ang="0">
                  <a:pos x="3" y="0"/>
                </a:cxn>
                <a:cxn ang="0">
                  <a:pos x="19" y="1"/>
                </a:cxn>
              </a:cxnLst>
              <a:rect l="0" t="0" r="r" b="b"/>
              <a:pathLst>
                <a:path w="19" h="1">
                  <a:moveTo>
                    <a:pt x="0" y="0"/>
                  </a:moveTo>
                  <a:lnTo>
                    <a:pt x="3" y="0"/>
                  </a:lnTo>
                  <a:lnTo>
                    <a:pt x="19" y="1"/>
                  </a:lnTo>
                </a:path>
              </a:pathLst>
            </a:custGeom>
            <a:noFill/>
            <a:ln w="0">
              <a:solidFill>
                <a:srgbClr val="000000"/>
              </a:solidFill>
              <a:prstDash val="solid"/>
              <a:round/>
              <a:headEnd/>
              <a:tailEnd/>
            </a:ln>
          </p:spPr>
          <p:txBody>
            <a:bodyPr/>
            <a:lstStyle/>
            <a:p>
              <a:endParaRPr lang="en-GB"/>
            </a:p>
          </p:txBody>
        </p:sp>
        <p:sp>
          <p:nvSpPr>
            <p:cNvPr id="575" name="Line 3656"/>
            <p:cNvSpPr>
              <a:spLocks noChangeShapeType="1"/>
            </p:cNvSpPr>
            <p:nvPr/>
          </p:nvSpPr>
          <p:spPr bwMode="auto">
            <a:xfrm>
              <a:off x="1817" y="3025"/>
              <a:ext cx="64" cy="1"/>
            </a:xfrm>
            <a:prstGeom prst="line">
              <a:avLst/>
            </a:prstGeom>
            <a:noFill/>
            <a:ln w="0">
              <a:solidFill>
                <a:srgbClr val="000000"/>
              </a:solidFill>
              <a:round/>
              <a:headEnd/>
              <a:tailEnd/>
            </a:ln>
          </p:spPr>
          <p:txBody>
            <a:bodyPr/>
            <a:lstStyle/>
            <a:p>
              <a:endParaRPr lang="en-GB"/>
            </a:p>
          </p:txBody>
        </p:sp>
        <p:sp>
          <p:nvSpPr>
            <p:cNvPr id="576" name="Freeform 3657"/>
            <p:cNvSpPr>
              <a:spLocks/>
            </p:cNvSpPr>
            <p:nvPr/>
          </p:nvSpPr>
          <p:spPr bwMode="auto">
            <a:xfrm>
              <a:off x="1809" y="3073"/>
              <a:ext cx="64" cy="1"/>
            </a:xfrm>
            <a:custGeom>
              <a:avLst/>
              <a:gdLst/>
              <a:ahLst/>
              <a:cxnLst>
                <a:cxn ang="0">
                  <a:pos x="0" y="0"/>
                </a:cxn>
                <a:cxn ang="0">
                  <a:pos x="33" y="0"/>
                </a:cxn>
                <a:cxn ang="0">
                  <a:pos x="38" y="0"/>
                </a:cxn>
                <a:cxn ang="0">
                  <a:pos x="75" y="0"/>
                </a:cxn>
                <a:cxn ang="0">
                  <a:pos x="97" y="1"/>
                </a:cxn>
                <a:cxn ang="0">
                  <a:pos x="119" y="0"/>
                </a:cxn>
                <a:cxn ang="0">
                  <a:pos x="127" y="0"/>
                </a:cxn>
              </a:cxnLst>
              <a:rect l="0" t="0" r="r" b="b"/>
              <a:pathLst>
                <a:path w="127" h="1">
                  <a:moveTo>
                    <a:pt x="0" y="0"/>
                  </a:moveTo>
                  <a:lnTo>
                    <a:pt x="33" y="0"/>
                  </a:lnTo>
                  <a:lnTo>
                    <a:pt x="38" y="0"/>
                  </a:lnTo>
                  <a:lnTo>
                    <a:pt x="75" y="0"/>
                  </a:lnTo>
                  <a:lnTo>
                    <a:pt x="97" y="1"/>
                  </a:lnTo>
                  <a:lnTo>
                    <a:pt x="119" y="0"/>
                  </a:lnTo>
                  <a:lnTo>
                    <a:pt x="127" y="0"/>
                  </a:lnTo>
                </a:path>
              </a:pathLst>
            </a:custGeom>
            <a:noFill/>
            <a:ln w="0">
              <a:solidFill>
                <a:srgbClr val="000000"/>
              </a:solidFill>
              <a:prstDash val="solid"/>
              <a:round/>
              <a:headEnd/>
              <a:tailEnd/>
            </a:ln>
          </p:spPr>
          <p:txBody>
            <a:bodyPr/>
            <a:lstStyle/>
            <a:p>
              <a:endParaRPr lang="en-GB"/>
            </a:p>
          </p:txBody>
        </p:sp>
        <p:sp>
          <p:nvSpPr>
            <p:cNvPr id="577" name="Freeform 3658"/>
            <p:cNvSpPr>
              <a:spLocks/>
            </p:cNvSpPr>
            <p:nvPr/>
          </p:nvSpPr>
          <p:spPr bwMode="auto">
            <a:xfrm>
              <a:off x="1797" y="3075"/>
              <a:ext cx="12" cy="1"/>
            </a:xfrm>
            <a:custGeom>
              <a:avLst/>
              <a:gdLst/>
              <a:ahLst/>
              <a:cxnLst>
                <a:cxn ang="0">
                  <a:pos x="24" y="1"/>
                </a:cxn>
                <a:cxn ang="0">
                  <a:pos x="19" y="1"/>
                </a:cxn>
                <a:cxn ang="0">
                  <a:pos x="0" y="0"/>
                </a:cxn>
              </a:cxnLst>
              <a:rect l="0" t="0" r="r" b="b"/>
              <a:pathLst>
                <a:path w="24" h="1">
                  <a:moveTo>
                    <a:pt x="24" y="1"/>
                  </a:moveTo>
                  <a:lnTo>
                    <a:pt x="19" y="1"/>
                  </a:lnTo>
                  <a:lnTo>
                    <a:pt x="0" y="0"/>
                  </a:lnTo>
                </a:path>
              </a:pathLst>
            </a:custGeom>
            <a:noFill/>
            <a:ln w="0">
              <a:solidFill>
                <a:srgbClr val="000000"/>
              </a:solidFill>
              <a:prstDash val="solid"/>
              <a:round/>
              <a:headEnd/>
              <a:tailEnd/>
            </a:ln>
          </p:spPr>
          <p:txBody>
            <a:bodyPr/>
            <a:lstStyle/>
            <a:p>
              <a:endParaRPr lang="en-GB"/>
            </a:p>
          </p:txBody>
        </p:sp>
        <p:sp>
          <p:nvSpPr>
            <p:cNvPr id="578" name="Freeform 3659"/>
            <p:cNvSpPr>
              <a:spLocks/>
            </p:cNvSpPr>
            <p:nvPr/>
          </p:nvSpPr>
          <p:spPr bwMode="auto">
            <a:xfrm>
              <a:off x="1797" y="3076"/>
              <a:ext cx="12" cy="1"/>
            </a:xfrm>
            <a:custGeom>
              <a:avLst/>
              <a:gdLst/>
              <a:ahLst/>
              <a:cxnLst>
                <a:cxn ang="0">
                  <a:pos x="24" y="0"/>
                </a:cxn>
                <a:cxn ang="0">
                  <a:pos x="20" y="1"/>
                </a:cxn>
                <a:cxn ang="0">
                  <a:pos x="0" y="0"/>
                </a:cxn>
              </a:cxnLst>
              <a:rect l="0" t="0" r="r" b="b"/>
              <a:pathLst>
                <a:path w="24" h="1">
                  <a:moveTo>
                    <a:pt x="24" y="0"/>
                  </a:moveTo>
                  <a:lnTo>
                    <a:pt x="20" y="1"/>
                  </a:lnTo>
                  <a:lnTo>
                    <a:pt x="0" y="0"/>
                  </a:lnTo>
                </a:path>
              </a:pathLst>
            </a:custGeom>
            <a:noFill/>
            <a:ln w="0">
              <a:solidFill>
                <a:srgbClr val="000000"/>
              </a:solidFill>
              <a:prstDash val="solid"/>
              <a:round/>
              <a:headEnd/>
              <a:tailEnd/>
            </a:ln>
          </p:spPr>
          <p:txBody>
            <a:bodyPr/>
            <a:lstStyle/>
            <a:p>
              <a:endParaRPr lang="en-GB"/>
            </a:p>
          </p:txBody>
        </p:sp>
        <p:sp>
          <p:nvSpPr>
            <p:cNvPr id="579" name="Line 3660"/>
            <p:cNvSpPr>
              <a:spLocks noChangeShapeType="1"/>
            </p:cNvSpPr>
            <p:nvPr/>
          </p:nvSpPr>
          <p:spPr bwMode="auto">
            <a:xfrm flipV="1">
              <a:off x="1808" y="3077"/>
              <a:ext cx="62" cy="1"/>
            </a:xfrm>
            <a:prstGeom prst="line">
              <a:avLst/>
            </a:prstGeom>
            <a:noFill/>
            <a:ln w="0">
              <a:solidFill>
                <a:srgbClr val="000000"/>
              </a:solidFill>
              <a:round/>
              <a:headEnd/>
              <a:tailEnd/>
            </a:ln>
          </p:spPr>
          <p:txBody>
            <a:bodyPr/>
            <a:lstStyle/>
            <a:p>
              <a:endParaRPr lang="en-GB"/>
            </a:p>
          </p:txBody>
        </p:sp>
        <p:sp>
          <p:nvSpPr>
            <p:cNvPr id="580" name="Freeform 3661"/>
            <p:cNvSpPr>
              <a:spLocks/>
            </p:cNvSpPr>
            <p:nvPr/>
          </p:nvSpPr>
          <p:spPr bwMode="auto">
            <a:xfrm>
              <a:off x="1797" y="3082"/>
              <a:ext cx="10" cy="1"/>
            </a:xfrm>
            <a:custGeom>
              <a:avLst/>
              <a:gdLst/>
              <a:ahLst/>
              <a:cxnLst>
                <a:cxn ang="0">
                  <a:pos x="22" y="0"/>
                </a:cxn>
                <a:cxn ang="0">
                  <a:pos x="19" y="0"/>
                </a:cxn>
                <a:cxn ang="0">
                  <a:pos x="1" y="0"/>
                </a:cxn>
                <a:cxn ang="0">
                  <a:pos x="0" y="0"/>
                </a:cxn>
              </a:cxnLst>
              <a:rect l="0" t="0" r="r" b="b"/>
              <a:pathLst>
                <a:path w="22">
                  <a:moveTo>
                    <a:pt x="22" y="0"/>
                  </a:moveTo>
                  <a:lnTo>
                    <a:pt x="19" y="0"/>
                  </a:lnTo>
                  <a:lnTo>
                    <a:pt x="1" y="0"/>
                  </a:lnTo>
                  <a:lnTo>
                    <a:pt x="0" y="0"/>
                  </a:lnTo>
                </a:path>
              </a:pathLst>
            </a:custGeom>
            <a:noFill/>
            <a:ln w="0">
              <a:solidFill>
                <a:srgbClr val="000000"/>
              </a:solidFill>
              <a:prstDash val="solid"/>
              <a:round/>
              <a:headEnd/>
              <a:tailEnd/>
            </a:ln>
          </p:spPr>
          <p:txBody>
            <a:bodyPr/>
            <a:lstStyle/>
            <a:p>
              <a:endParaRPr lang="en-GB"/>
            </a:p>
          </p:txBody>
        </p:sp>
        <p:sp>
          <p:nvSpPr>
            <p:cNvPr id="581" name="Freeform 3662"/>
            <p:cNvSpPr>
              <a:spLocks/>
            </p:cNvSpPr>
            <p:nvPr/>
          </p:nvSpPr>
          <p:spPr bwMode="auto">
            <a:xfrm>
              <a:off x="1797" y="3101"/>
              <a:ext cx="7" cy="1"/>
            </a:xfrm>
            <a:custGeom>
              <a:avLst/>
              <a:gdLst/>
              <a:ahLst/>
              <a:cxnLst>
                <a:cxn ang="0">
                  <a:pos x="15" y="0"/>
                </a:cxn>
                <a:cxn ang="0">
                  <a:pos x="1" y="2"/>
                </a:cxn>
                <a:cxn ang="0">
                  <a:pos x="0" y="2"/>
                </a:cxn>
              </a:cxnLst>
              <a:rect l="0" t="0" r="r" b="b"/>
              <a:pathLst>
                <a:path w="15" h="2">
                  <a:moveTo>
                    <a:pt x="15" y="0"/>
                  </a:moveTo>
                  <a:lnTo>
                    <a:pt x="1" y="2"/>
                  </a:lnTo>
                  <a:lnTo>
                    <a:pt x="0" y="2"/>
                  </a:lnTo>
                </a:path>
              </a:pathLst>
            </a:custGeom>
            <a:noFill/>
            <a:ln w="0">
              <a:solidFill>
                <a:srgbClr val="000000"/>
              </a:solidFill>
              <a:prstDash val="solid"/>
              <a:round/>
              <a:headEnd/>
              <a:tailEnd/>
            </a:ln>
          </p:spPr>
          <p:txBody>
            <a:bodyPr/>
            <a:lstStyle/>
            <a:p>
              <a:endParaRPr lang="en-GB"/>
            </a:p>
          </p:txBody>
        </p:sp>
        <p:sp>
          <p:nvSpPr>
            <p:cNvPr id="582" name="Freeform 3663"/>
            <p:cNvSpPr>
              <a:spLocks/>
            </p:cNvSpPr>
            <p:nvPr/>
          </p:nvSpPr>
          <p:spPr bwMode="auto">
            <a:xfrm>
              <a:off x="1797" y="3102"/>
              <a:ext cx="7" cy="1"/>
            </a:xfrm>
            <a:custGeom>
              <a:avLst/>
              <a:gdLst/>
              <a:ahLst/>
              <a:cxnLst>
                <a:cxn ang="0">
                  <a:pos x="15" y="0"/>
                </a:cxn>
                <a:cxn ang="0">
                  <a:pos x="1" y="1"/>
                </a:cxn>
                <a:cxn ang="0">
                  <a:pos x="0" y="1"/>
                </a:cxn>
              </a:cxnLst>
              <a:rect l="0" t="0" r="r" b="b"/>
              <a:pathLst>
                <a:path w="15" h="1">
                  <a:moveTo>
                    <a:pt x="15" y="0"/>
                  </a:moveTo>
                  <a:lnTo>
                    <a:pt x="1" y="1"/>
                  </a:lnTo>
                  <a:lnTo>
                    <a:pt x="0" y="1"/>
                  </a:lnTo>
                </a:path>
              </a:pathLst>
            </a:custGeom>
            <a:noFill/>
            <a:ln w="0">
              <a:solidFill>
                <a:srgbClr val="000000"/>
              </a:solidFill>
              <a:prstDash val="solid"/>
              <a:round/>
              <a:headEnd/>
              <a:tailEnd/>
            </a:ln>
          </p:spPr>
          <p:txBody>
            <a:bodyPr/>
            <a:lstStyle/>
            <a:p>
              <a:endParaRPr lang="en-GB"/>
            </a:p>
          </p:txBody>
        </p:sp>
        <p:sp>
          <p:nvSpPr>
            <p:cNvPr id="583" name="Freeform 3664"/>
            <p:cNvSpPr>
              <a:spLocks/>
            </p:cNvSpPr>
            <p:nvPr/>
          </p:nvSpPr>
          <p:spPr bwMode="auto">
            <a:xfrm>
              <a:off x="1803" y="3110"/>
              <a:ext cx="51" cy="1"/>
            </a:xfrm>
            <a:custGeom>
              <a:avLst/>
              <a:gdLst/>
              <a:ahLst/>
              <a:cxnLst>
                <a:cxn ang="0">
                  <a:pos x="0" y="1"/>
                </a:cxn>
                <a:cxn ang="0">
                  <a:pos x="15" y="1"/>
                </a:cxn>
                <a:cxn ang="0">
                  <a:pos x="48" y="0"/>
                </a:cxn>
                <a:cxn ang="0">
                  <a:pos x="82" y="1"/>
                </a:cxn>
                <a:cxn ang="0">
                  <a:pos x="102" y="0"/>
                </a:cxn>
              </a:cxnLst>
              <a:rect l="0" t="0" r="r" b="b"/>
              <a:pathLst>
                <a:path w="102" h="1">
                  <a:moveTo>
                    <a:pt x="0" y="1"/>
                  </a:moveTo>
                  <a:lnTo>
                    <a:pt x="15" y="1"/>
                  </a:lnTo>
                  <a:lnTo>
                    <a:pt x="48" y="0"/>
                  </a:lnTo>
                  <a:lnTo>
                    <a:pt x="82" y="1"/>
                  </a:lnTo>
                  <a:lnTo>
                    <a:pt x="102" y="0"/>
                  </a:lnTo>
                </a:path>
              </a:pathLst>
            </a:custGeom>
            <a:noFill/>
            <a:ln w="0">
              <a:solidFill>
                <a:srgbClr val="000000"/>
              </a:solidFill>
              <a:prstDash val="solid"/>
              <a:round/>
              <a:headEnd/>
              <a:tailEnd/>
            </a:ln>
          </p:spPr>
          <p:txBody>
            <a:bodyPr/>
            <a:lstStyle/>
            <a:p>
              <a:endParaRPr lang="en-GB"/>
            </a:p>
          </p:txBody>
        </p:sp>
        <p:sp>
          <p:nvSpPr>
            <p:cNvPr id="584" name="Freeform 3665"/>
            <p:cNvSpPr>
              <a:spLocks/>
            </p:cNvSpPr>
            <p:nvPr/>
          </p:nvSpPr>
          <p:spPr bwMode="auto">
            <a:xfrm>
              <a:off x="1797" y="3113"/>
              <a:ext cx="5" cy="1"/>
            </a:xfrm>
            <a:custGeom>
              <a:avLst/>
              <a:gdLst/>
              <a:ahLst/>
              <a:cxnLst>
                <a:cxn ang="0">
                  <a:pos x="11" y="1"/>
                </a:cxn>
                <a:cxn ang="0">
                  <a:pos x="1" y="0"/>
                </a:cxn>
                <a:cxn ang="0">
                  <a:pos x="0" y="0"/>
                </a:cxn>
              </a:cxnLst>
              <a:rect l="0" t="0" r="r" b="b"/>
              <a:pathLst>
                <a:path w="11" h="1">
                  <a:moveTo>
                    <a:pt x="11" y="1"/>
                  </a:moveTo>
                  <a:lnTo>
                    <a:pt x="1" y="0"/>
                  </a:lnTo>
                  <a:lnTo>
                    <a:pt x="0" y="0"/>
                  </a:lnTo>
                </a:path>
              </a:pathLst>
            </a:custGeom>
            <a:noFill/>
            <a:ln w="0">
              <a:solidFill>
                <a:srgbClr val="000000"/>
              </a:solidFill>
              <a:prstDash val="solid"/>
              <a:round/>
              <a:headEnd/>
              <a:tailEnd/>
            </a:ln>
          </p:spPr>
          <p:txBody>
            <a:bodyPr/>
            <a:lstStyle/>
            <a:p>
              <a:endParaRPr lang="en-GB"/>
            </a:p>
          </p:txBody>
        </p:sp>
        <p:sp>
          <p:nvSpPr>
            <p:cNvPr id="585" name="Freeform 3666"/>
            <p:cNvSpPr>
              <a:spLocks/>
            </p:cNvSpPr>
            <p:nvPr/>
          </p:nvSpPr>
          <p:spPr bwMode="auto">
            <a:xfrm>
              <a:off x="1797" y="3147"/>
              <a:ext cx="38" cy="1"/>
            </a:xfrm>
            <a:custGeom>
              <a:avLst/>
              <a:gdLst/>
              <a:ahLst/>
              <a:cxnLst>
                <a:cxn ang="0">
                  <a:pos x="0" y="2"/>
                </a:cxn>
                <a:cxn ang="0">
                  <a:pos x="19" y="1"/>
                </a:cxn>
                <a:cxn ang="0">
                  <a:pos x="27" y="1"/>
                </a:cxn>
                <a:cxn ang="0">
                  <a:pos x="45" y="0"/>
                </a:cxn>
                <a:cxn ang="0">
                  <a:pos x="65" y="0"/>
                </a:cxn>
                <a:cxn ang="0">
                  <a:pos x="77" y="0"/>
                </a:cxn>
              </a:cxnLst>
              <a:rect l="0" t="0" r="r" b="b"/>
              <a:pathLst>
                <a:path w="77" h="2">
                  <a:moveTo>
                    <a:pt x="0" y="2"/>
                  </a:moveTo>
                  <a:lnTo>
                    <a:pt x="19" y="1"/>
                  </a:lnTo>
                  <a:lnTo>
                    <a:pt x="27" y="1"/>
                  </a:lnTo>
                  <a:lnTo>
                    <a:pt x="45" y="0"/>
                  </a:lnTo>
                  <a:lnTo>
                    <a:pt x="65" y="0"/>
                  </a:lnTo>
                  <a:lnTo>
                    <a:pt x="77" y="0"/>
                  </a:lnTo>
                </a:path>
              </a:pathLst>
            </a:custGeom>
            <a:noFill/>
            <a:ln w="0">
              <a:solidFill>
                <a:srgbClr val="000000"/>
              </a:solidFill>
              <a:prstDash val="solid"/>
              <a:round/>
              <a:headEnd/>
              <a:tailEnd/>
            </a:ln>
          </p:spPr>
          <p:txBody>
            <a:bodyPr/>
            <a:lstStyle/>
            <a:p>
              <a:endParaRPr lang="en-GB"/>
            </a:p>
          </p:txBody>
        </p:sp>
        <p:sp>
          <p:nvSpPr>
            <p:cNvPr id="586" name="Freeform 3667"/>
            <p:cNvSpPr>
              <a:spLocks/>
            </p:cNvSpPr>
            <p:nvPr/>
          </p:nvSpPr>
          <p:spPr bwMode="auto">
            <a:xfrm>
              <a:off x="1727" y="3154"/>
              <a:ext cx="68" cy="1"/>
            </a:xfrm>
            <a:custGeom>
              <a:avLst/>
              <a:gdLst/>
              <a:ahLst/>
              <a:cxnLst>
                <a:cxn ang="0">
                  <a:pos x="135" y="2"/>
                </a:cxn>
                <a:cxn ang="0">
                  <a:pos x="121" y="2"/>
                </a:cxn>
                <a:cxn ang="0">
                  <a:pos x="111" y="0"/>
                </a:cxn>
                <a:cxn ang="0">
                  <a:pos x="101" y="1"/>
                </a:cxn>
                <a:cxn ang="0">
                  <a:pos x="88" y="1"/>
                </a:cxn>
                <a:cxn ang="0">
                  <a:pos x="78" y="1"/>
                </a:cxn>
                <a:cxn ang="0">
                  <a:pos x="67" y="0"/>
                </a:cxn>
                <a:cxn ang="0">
                  <a:pos x="53" y="1"/>
                </a:cxn>
                <a:cxn ang="0">
                  <a:pos x="32" y="1"/>
                </a:cxn>
                <a:cxn ang="0">
                  <a:pos x="0" y="0"/>
                </a:cxn>
              </a:cxnLst>
              <a:rect l="0" t="0" r="r" b="b"/>
              <a:pathLst>
                <a:path w="135" h="2">
                  <a:moveTo>
                    <a:pt x="135" y="2"/>
                  </a:moveTo>
                  <a:lnTo>
                    <a:pt x="121" y="2"/>
                  </a:lnTo>
                  <a:lnTo>
                    <a:pt x="111" y="0"/>
                  </a:lnTo>
                  <a:lnTo>
                    <a:pt x="101" y="1"/>
                  </a:lnTo>
                  <a:lnTo>
                    <a:pt x="88" y="1"/>
                  </a:lnTo>
                  <a:lnTo>
                    <a:pt x="78" y="1"/>
                  </a:lnTo>
                  <a:lnTo>
                    <a:pt x="67" y="0"/>
                  </a:lnTo>
                  <a:lnTo>
                    <a:pt x="53" y="1"/>
                  </a:lnTo>
                  <a:lnTo>
                    <a:pt x="32" y="1"/>
                  </a:lnTo>
                  <a:lnTo>
                    <a:pt x="0" y="0"/>
                  </a:lnTo>
                </a:path>
              </a:pathLst>
            </a:custGeom>
            <a:noFill/>
            <a:ln w="0">
              <a:solidFill>
                <a:srgbClr val="000000"/>
              </a:solidFill>
              <a:prstDash val="solid"/>
              <a:round/>
              <a:headEnd/>
              <a:tailEnd/>
            </a:ln>
          </p:spPr>
          <p:txBody>
            <a:bodyPr/>
            <a:lstStyle/>
            <a:p>
              <a:endParaRPr lang="en-GB"/>
            </a:p>
          </p:txBody>
        </p:sp>
        <p:sp>
          <p:nvSpPr>
            <p:cNvPr id="587" name="Freeform 3668"/>
            <p:cNvSpPr>
              <a:spLocks/>
            </p:cNvSpPr>
            <p:nvPr/>
          </p:nvSpPr>
          <p:spPr bwMode="auto">
            <a:xfrm>
              <a:off x="1725" y="3160"/>
              <a:ext cx="69" cy="1"/>
            </a:xfrm>
            <a:custGeom>
              <a:avLst/>
              <a:gdLst/>
              <a:ahLst/>
              <a:cxnLst>
                <a:cxn ang="0">
                  <a:pos x="140" y="2"/>
                </a:cxn>
                <a:cxn ang="0">
                  <a:pos x="127" y="1"/>
                </a:cxn>
                <a:cxn ang="0">
                  <a:pos x="117" y="0"/>
                </a:cxn>
                <a:cxn ang="0">
                  <a:pos x="107" y="0"/>
                </a:cxn>
                <a:cxn ang="0">
                  <a:pos x="94" y="1"/>
                </a:cxn>
                <a:cxn ang="0">
                  <a:pos x="84" y="1"/>
                </a:cxn>
                <a:cxn ang="0">
                  <a:pos x="73" y="0"/>
                </a:cxn>
                <a:cxn ang="0">
                  <a:pos x="59" y="0"/>
                </a:cxn>
                <a:cxn ang="0">
                  <a:pos x="38" y="0"/>
                </a:cxn>
                <a:cxn ang="0">
                  <a:pos x="0" y="0"/>
                </a:cxn>
              </a:cxnLst>
              <a:rect l="0" t="0" r="r" b="b"/>
              <a:pathLst>
                <a:path w="140" h="2">
                  <a:moveTo>
                    <a:pt x="140" y="2"/>
                  </a:moveTo>
                  <a:lnTo>
                    <a:pt x="127" y="1"/>
                  </a:lnTo>
                  <a:lnTo>
                    <a:pt x="117" y="0"/>
                  </a:lnTo>
                  <a:lnTo>
                    <a:pt x="107" y="0"/>
                  </a:lnTo>
                  <a:lnTo>
                    <a:pt x="94" y="1"/>
                  </a:lnTo>
                  <a:lnTo>
                    <a:pt x="84" y="1"/>
                  </a:lnTo>
                  <a:lnTo>
                    <a:pt x="73" y="0"/>
                  </a:lnTo>
                  <a:lnTo>
                    <a:pt x="59" y="0"/>
                  </a:lnTo>
                  <a:lnTo>
                    <a:pt x="38" y="0"/>
                  </a:lnTo>
                  <a:lnTo>
                    <a:pt x="0" y="0"/>
                  </a:lnTo>
                </a:path>
              </a:pathLst>
            </a:custGeom>
            <a:noFill/>
            <a:ln w="0">
              <a:solidFill>
                <a:srgbClr val="000000"/>
              </a:solidFill>
              <a:prstDash val="solid"/>
              <a:round/>
              <a:headEnd/>
              <a:tailEnd/>
            </a:ln>
          </p:spPr>
          <p:txBody>
            <a:bodyPr/>
            <a:lstStyle/>
            <a:p>
              <a:endParaRPr lang="en-GB"/>
            </a:p>
          </p:txBody>
        </p:sp>
        <p:sp>
          <p:nvSpPr>
            <p:cNvPr id="588" name="Freeform 3669"/>
            <p:cNvSpPr>
              <a:spLocks/>
            </p:cNvSpPr>
            <p:nvPr/>
          </p:nvSpPr>
          <p:spPr bwMode="auto">
            <a:xfrm>
              <a:off x="1723" y="3162"/>
              <a:ext cx="71" cy="1"/>
            </a:xfrm>
            <a:custGeom>
              <a:avLst/>
              <a:gdLst/>
              <a:ahLst/>
              <a:cxnLst>
                <a:cxn ang="0">
                  <a:pos x="141" y="2"/>
                </a:cxn>
                <a:cxn ang="0">
                  <a:pos x="129" y="2"/>
                </a:cxn>
                <a:cxn ang="0">
                  <a:pos x="118" y="1"/>
                </a:cxn>
                <a:cxn ang="0">
                  <a:pos x="109" y="1"/>
                </a:cxn>
                <a:cxn ang="0">
                  <a:pos x="96" y="1"/>
                </a:cxn>
                <a:cxn ang="0">
                  <a:pos x="86" y="1"/>
                </a:cxn>
                <a:cxn ang="0">
                  <a:pos x="75" y="0"/>
                </a:cxn>
                <a:cxn ang="0">
                  <a:pos x="61" y="1"/>
                </a:cxn>
                <a:cxn ang="0">
                  <a:pos x="40" y="1"/>
                </a:cxn>
                <a:cxn ang="0">
                  <a:pos x="0" y="0"/>
                </a:cxn>
                <a:cxn ang="0">
                  <a:pos x="0" y="0"/>
                </a:cxn>
              </a:cxnLst>
              <a:rect l="0" t="0" r="r" b="b"/>
              <a:pathLst>
                <a:path w="141" h="2">
                  <a:moveTo>
                    <a:pt x="141" y="2"/>
                  </a:moveTo>
                  <a:lnTo>
                    <a:pt x="129" y="2"/>
                  </a:lnTo>
                  <a:lnTo>
                    <a:pt x="118" y="1"/>
                  </a:lnTo>
                  <a:lnTo>
                    <a:pt x="109" y="1"/>
                  </a:lnTo>
                  <a:lnTo>
                    <a:pt x="96" y="1"/>
                  </a:lnTo>
                  <a:lnTo>
                    <a:pt x="86" y="1"/>
                  </a:lnTo>
                  <a:lnTo>
                    <a:pt x="75" y="0"/>
                  </a:lnTo>
                  <a:lnTo>
                    <a:pt x="61" y="1"/>
                  </a:lnTo>
                  <a:lnTo>
                    <a:pt x="40" y="1"/>
                  </a:lnTo>
                  <a:lnTo>
                    <a:pt x="0" y="0"/>
                  </a:lnTo>
                  <a:lnTo>
                    <a:pt x="0" y="0"/>
                  </a:lnTo>
                </a:path>
              </a:pathLst>
            </a:custGeom>
            <a:noFill/>
            <a:ln w="0">
              <a:solidFill>
                <a:srgbClr val="000000"/>
              </a:solidFill>
              <a:prstDash val="solid"/>
              <a:round/>
              <a:headEnd/>
              <a:tailEnd/>
            </a:ln>
          </p:spPr>
          <p:txBody>
            <a:bodyPr/>
            <a:lstStyle/>
            <a:p>
              <a:endParaRPr lang="en-GB"/>
            </a:p>
          </p:txBody>
        </p:sp>
        <p:sp>
          <p:nvSpPr>
            <p:cNvPr id="589" name="Freeform 3670"/>
            <p:cNvSpPr>
              <a:spLocks/>
            </p:cNvSpPr>
            <p:nvPr/>
          </p:nvSpPr>
          <p:spPr bwMode="auto">
            <a:xfrm>
              <a:off x="1720" y="3167"/>
              <a:ext cx="73" cy="1"/>
            </a:xfrm>
            <a:custGeom>
              <a:avLst/>
              <a:gdLst/>
              <a:ahLst/>
              <a:cxnLst>
                <a:cxn ang="0">
                  <a:pos x="147" y="3"/>
                </a:cxn>
                <a:cxn ang="0">
                  <a:pos x="136" y="2"/>
                </a:cxn>
                <a:cxn ang="0">
                  <a:pos x="125" y="1"/>
                </a:cxn>
                <a:cxn ang="0">
                  <a:pos x="116" y="1"/>
                </a:cxn>
                <a:cxn ang="0">
                  <a:pos x="103" y="2"/>
                </a:cxn>
                <a:cxn ang="0">
                  <a:pos x="93" y="2"/>
                </a:cxn>
                <a:cxn ang="0">
                  <a:pos x="82" y="1"/>
                </a:cxn>
                <a:cxn ang="0">
                  <a:pos x="69" y="1"/>
                </a:cxn>
                <a:cxn ang="0">
                  <a:pos x="47" y="1"/>
                </a:cxn>
                <a:cxn ang="0">
                  <a:pos x="7" y="0"/>
                </a:cxn>
                <a:cxn ang="0">
                  <a:pos x="0" y="0"/>
                </a:cxn>
              </a:cxnLst>
              <a:rect l="0" t="0" r="r" b="b"/>
              <a:pathLst>
                <a:path w="147" h="3">
                  <a:moveTo>
                    <a:pt x="147" y="3"/>
                  </a:moveTo>
                  <a:lnTo>
                    <a:pt x="136" y="2"/>
                  </a:lnTo>
                  <a:lnTo>
                    <a:pt x="125" y="1"/>
                  </a:lnTo>
                  <a:lnTo>
                    <a:pt x="116" y="1"/>
                  </a:lnTo>
                  <a:lnTo>
                    <a:pt x="103" y="2"/>
                  </a:lnTo>
                  <a:lnTo>
                    <a:pt x="93" y="2"/>
                  </a:lnTo>
                  <a:lnTo>
                    <a:pt x="82" y="1"/>
                  </a:lnTo>
                  <a:lnTo>
                    <a:pt x="69" y="1"/>
                  </a:lnTo>
                  <a:lnTo>
                    <a:pt x="47" y="1"/>
                  </a:lnTo>
                  <a:lnTo>
                    <a:pt x="7" y="0"/>
                  </a:lnTo>
                  <a:lnTo>
                    <a:pt x="0" y="0"/>
                  </a:lnTo>
                </a:path>
              </a:pathLst>
            </a:custGeom>
            <a:noFill/>
            <a:ln w="0">
              <a:solidFill>
                <a:srgbClr val="000000"/>
              </a:solidFill>
              <a:prstDash val="solid"/>
              <a:round/>
              <a:headEnd/>
              <a:tailEnd/>
            </a:ln>
          </p:spPr>
          <p:txBody>
            <a:bodyPr/>
            <a:lstStyle/>
            <a:p>
              <a:endParaRPr lang="en-GB"/>
            </a:p>
          </p:txBody>
        </p:sp>
        <p:sp>
          <p:nvSpPr>
            <p:cNvPr id="590" name="Freeform 3671"/>
            <p:cNvSpPr>
              <a:spLocks/>
            </p:cNvSpPr>
            <p:nvPr/>
          </p:nvSpPr>
          <p:spPr bwMode="auto">
            <a:xfrm>
              <a:off x="1718" y="3172"/>
              <a:ext cx="74" cy="6"/>
            </a:xfrm>
            <a:custGeom>
              <a:avLst/>
              <a:gdLst/>
              <a:ahLst/>
              <a:cxnLst>
                <a:cxn ang="0">
                  <a:pos x="149" y="10"/>
                </a:cxn>
                <a:cxn ang="0">
                  <a:pos x="140" y="9"/>
                </a:cxn>
                <a:cxn ang="0">
                  <a:pos x="130" y="8"/>
                </a:cxn>
                <a:cxn ang="0">
                  <a:pos x="121" y="8"/>
                </a:cxn>
                <a:cxn ang="0">
                  <a:pos x="110" y="9"/>
                </a:cxn>
                <a:cxn ang="0">
                  <a:pos x="89" y="2"/>
                </a:cxn>
                <a:cxn ang="0">
                  <a:pos x="0" y="0"/>
                </a:cxn>
              </a:cxnLst>
              <a:rect l="0" t="0" r="r" b="b"/>
              <a:pathLst>
                <a:path w="149" h="10">
                  <a:moveTo>
                    <a:pt x="149" y="10"/>
                  </a:moveTo>
                  <a:lnTo>
                    <a:pt x="140" y="9"/>
                  </a:lnTo>
                  <a:lnTo>
                    <a:pt x="130" y="8"/>
                  </a:lnTo>
                  <a:lnTo>
                    <a:pt x="121" y="8"/>
                  </a:lnTo>
                  <a:lnTo>
                    <a:pt x="110" y="9"/>
                  </a:lnTo>
                  <a:lnTo>
                    <a:pt x="89" y="2"/>
                  </a:lnTo>
                  <a:lnTo>
                    <a:pt x="0" y="0"/>
                  </a:lnTo>
                </a:path>
              </a:pathLst>
            </a:custGeom>
            <a:noFill/>
            <a:ln w="0">
              <a:solidFill>
                <a:srgbClr val="000000"/>
              </a:solidFill>
              <a:prstDash val="solid"/>
              <a:round/>
              <a:headEnd/>
              <a:tailEnd/>
            </a:ln>
          </p:spPr>
          <p:txBody>
            <a:bodyPr/>
            <a:lstStyle/>
            <a:p>
              <a:endParaRPr lang="en-GB"/>
            </a:p>
          </p:txBody>
        </p:sp>
        <p:sp>
          <p:nvSpPr>
            <p:cNvPr id="591" name="Line 3672"/>
            <p:cNvSpPr>
              <a:spLocks noChangeShapeType="1"/>
            </p:cNvSpPr>
            <p:nvPr/>
          </p:nvSpPr>
          <p:spPr bwMode="auto">
            <a:xfrm>
              <a:off x="1790" y="3188"/>
              <a:ext cx="6" cy="1"/>
            </a:xfrm>
            <a:prstGeom prst="line">
              <a:avLst/>
            </a:prstGeom>
            <a:noFill/>
            <a:ln w="0">
              <a:solidFill>
                <a:srgbClr val="000000"/>
              </a:solidFill>
              <a:round/>
              <a:headEnd/>
              <a:tailEnd/>
            </a:ln>
          </p:spPr>
          <p:txBody>
            <a:bodyPr/>
            <a:lstStyle/>
            <a:p>
              <a:endParaRPr lang="en-GB"/>
            </a:p>
          </p:txBody>
        </p:sp>
        <p:sp>
          <p:nvSpPr>
            <p:cNvPr id="592" name="Freeform 3673"/>
            <p:cNvSpPr>
              <a:spLocks/>
            </p:cNvSpPr>
            <p:nvPr/>
          </p:nvSpPr>
          <p:spPr bwMode="auto">
            <a:xfrm>
              <a:off x="1787" y="3206"/>
              <a:ext cx="9" cy="1"/>
            </a:xfrm>
            <a:custGeom>
              <a:avLst/>
              <a:gdLst/>
              <a:ahLst/>
              <a:cxnLst>
                <a:cxn ang="0">
                  <a:pos x="0" y="0"/>
                </a:cxn>
                <a:cxn ang="0">
                  <a:pos x="11" y="1"/>
                </a:cxn>
                <a:cxn ang="0">
                  <a:pos x="18" y="1"/>
                </a:cxn>
              </a:cxnLst>
              <a:rect l="0" t="0" r="r" b="b"/>
              <a:pathLst>
                <a:path w="18" h="1">
                  <a:moveTo>
                    <a:pt x="0" y="0"/>
                  </a:moveTo>
                  <a:lnTo>
                    <a:pt x="11" y="1"/>
                  </a:lnTo>
                  <a:lnTo>
                    <a:pt x="18" y="1"/>
                  </a:lnTo>
                </a:path>
              </a:pathLst>
            </a:custGeom>
            <a:noFill/>
            <a:ln w="0">
              <a:solidFill>
                <a:srgbClr val="000000"/>
              </a:solidFill>
              <a:prstDash val="solid"/>
              <a:round/>
              <a:headEnd/>
              <a:tailEnd/>
            </a:ln>
          </p:spPr>
          <p:txBody>
            <a:bodyPr/>
            <a:lstStyle/>
            <a:p>
              <a:endParaRPr lang="en-GB"/>
            </a:p>
          </p:txBody>
        </p:sp>
        <p:sp>
          <p:nvSpPr>
            <p:cNvPr id="593" name="Line 3674"/>
            <p:cNvSpPr>
              <a:spLocks noChangeShapeType="1"/>
            </p:cNvSpPr>
            <p:nvPr/>
          </p:nvSpPr>
          <p:spPr bwMode="auto">
            <a:xfrm flipH="1">
              <a:off x="1765" y="3284"/>
              <a:ext cx="9" cy="3"/>
            </a:xfrm>
            <a:prstGeom prst="line">
              <a:avLst/>
            </a:prstGeom>
            <a:noFill/>
            <a:ln w="0">
              <a:solidFill>
                <a:srgbClr val="000000"/>
              </a:solidFill>
              <a:round/>
              <a:headEnd/>
              <a:tailEnd/>
            </a:ln>
          </p:spPr>
          <p:txBody>
            <a:bodyPr/>
            <a:lstStyle/>
            <a:p>
              <a:endParaRPr lang="en-GB"/>
            </a:p>
          </p:txBody>
        </p:sp>
        <p:sp>
          <p:nvSpPr>
            <p:cNvPr id="594" name="Line 3675"/>
            <p:cNvSpPr>
              <a:spLocks noChangeShapeType="1"/>
            </p:cNvSpPr>
            <p:nvPr/>
          </p:nvSpPr>
          <p:spPr bwMode="auto">
            <a:xfrm flipH="1">
              <a:off x="1846" y="3248"/>
              <a:ext cx="36" cy="15"/>
            </a:xfrm>
            <a:prstGeom prst="line">
              <a:avLst/>
            </a:prstGeom>
            <a:noFill/>
            <a:ln w="0">
              <a:solidFill>
                <a:srgbClr val="000000"/>
              </a:solidFill>
              <a:round/>
              <a:headEnd/>
              <a:tailEnd/>
            </a:ln>
          </p:spPr>
          <p:txBody>
            <a:bodyPr/>
            <a:lstStyle/>
            <a:p>
              <a:endParaRPr lang="en-GB"/>
            </a:p>
          </p:txBody>
        </p:sp>
        <p:sp>
          <p:nvSpPr>
            <p:cNvPr id="595" name="Freeform 3676"/>
            <p:cNvSpPr>
              <a:spLocks/>
            </p:cNvSpPr>
            <p:nvPr/>
          </p:nvSpPr>
          <p:spPr bwMode="auto">
            <a:xfrm>
              <a:off x="1876" y="3182"/>
              <a:ext cx="6" cy="1"/>
            </a:xfrm>
            <a:custGeom>
              <a:avLst/>
              <a:gdLst/>
              <a:ahLst/>
              <a:cxnLst>
                <a:cxn ang="0">
                  <a:pos x="13" y="2"/>
                </a:cxn>
                <a:cxn ang="0">
                  <a:pos x="1" y="1"/>
                </a:cxn>
                <a:cxn ang="0">
                  <a:pos x="0" y="0"/>
                </a:cxn>
              </a:cxnLst>
              <a:rect l="0" t="0" r="r" b="b"/>
              <a:pathLst>
                <a:path w="13" h="2">
                  <a:moveTo>
                    <a:pt x="13" y="2"/>
                  </a:moveTo>
                  <a:lnTo>
                    <a:pt x="1" y="1"/>
                  </a:lnTo>
                  <a:lnTo>
                    <a:pt x="0" y="0"/>
                  </a:lnTo>
                </a:path>
              </a:pathLst>
            </a:custGeom>
            <a:noFill/>
            <a:ln w="0">
              <a:solidFill>
                <a:srgbClr val="000000"/>
              </a:solidFill>
              <a:prstDash val="solid"/>
              <a:round/>
              <a:headEnd/>
              <a:tailEnd/>
            </a:ln>
          </p:spPr>
          <p:txBody>
            <a:bodyPr/>
            <a:lstStyle/>
            <a:p>
              <a:endParaRPr lang="en-GB"/>
            </a:p>
          </p:txBody>
        </p:sp>
        <p:sp>
          <p:nvSpPr>
            <p:cNvPr id="596" name="Line 3677"/>
            <p:cNvSpPr>
              <a:spLocks noChangeShapeType="1"/>
            </p:cNvSpPr>
            <p:nvPr/>
          </p:nvSpPr>
          <p:spPr bwMode="auto">
            <a:xfrm flipH="1">
              <a:off x="1880" y="3177"/>
              <a:ext cx="2" cy="1"/>
            </a:xfrm>
            <a:prstGeom prst="line">
              <a:avLst/>
            </a:prstGeom>
            <a:noFill/>
            <a:ln w="0">
              <a:solidFill>
                <a:srgbClr val="000000"/>
              </a:solidFill>
              <a:round/>
              <a:headEnd/>
              <a:tailEnd/>
            </a:ln>
          </p:spPr>
          <p:txBody>
            <a:bodyPr/>
            <a:lstStyle/>
            <a:p>
              <a:endParaRPr lang="en-GB"/>
            </a:p>
          </p:txBody>
        </p:sp>
        <p:sp>
          <p:nvSpPr>
            <p:cNvPr id="597" name="Line 3678"/>
            <p:cNvSpPr>
              <a:spLocks noChangeShapeType="1"/>
            </p:cNvSpPr>
            <p:nvPr/>
          </p:nvSpPr>
          <p:spPr bwMode="auto">
            <a:xfrm flipH="1">
              <a:off x="1880" y="3174"/>
              <a:ext cx="2" cy="3"/>
            </a:xfrm>
            <a:prstGeom prst="line">
              <a:avLst/>
            </a:prstGeom>
            <a:noFill/>
            <a:ln w="0">
              <a:solidFill>
                <a:srgbClr val="000000"/>
              </a:solidFill>
              <a:round/>
              <a:headEnd/>
              <a:tailEnd/>
            </a:ln>
          </p:spPr>
          <p:txBody>
            <a:bodyPr/>
            <a:lstStyle/>
            <a:p>
              <a:endParaRPr lang="en-GB"/>
            </a:p>
          </p:txBody>
        </p:sp>
        <p:sp>
          <p:nvSpPr>
            <p:cNvPr id="598" name="Freeform 3679"/>
            <p:cNvSpPr>
              <a:spLocks/>
            </p:cNvSpPr>
            <p:nvPr/>
          </p:nvSpPr>
          <p:spPr bwMode="auto">
            <a:xfrm>
              <a:off x="1827" y="3174"/>
              <a:ext cx="55" cy="6"/>
            </a:xfrm>
            <a:custGeom>
              <a:avLst/>
              <a:gdLst/>
              <a:ahLst/>
              <a:cxnLst>
                <a:cxn ang="0">
                  <a:pos x="109" y="0"/>
                </a:cxn>
                <a:cxn ang="0">
                  <a:pos x="106" y="2"/>
                </a:cxn>
                <a:cxn ang="0">
                  <a:pos x="93" y="5"/>
                </a:cxn>
                <a:cxn ang="0">
                  <a:pos x="76" y="4"/>
                </a:cxn>
                <a:cxn ang="0">
                  <a:pos x="63" y="3"/>
                </a:cxn>
                <a:cxn ang="0">
                  <a:pos x="48" y="5"/>
                </a:cxn>
                <a:cxn ang="0">
                  <a:pos x="33" y="7"/>
                </a:cxn>
                <a:cxn ang="0">
                  <a:pos x="25" y="10"/>
                </a:cxn>
                <a:cxn ang="0">
                  <a:pos x="20" y="11"/>
                </a:cxn>
                <a:cxn ang="0">
                  <a:pos x="3" y="11"/>
                </a:cxn>
                <a:cxn ang="0">
                  <a:pos x="0" y="10"/>
                </a:cxn>
              </a:cxnLst>
              <a:rect l="0" t="0" r="r" b="b"/>
              <a:pathLst>
                <a:path w="109" h="11">
                  <a:moveTo>
                    <a:pt x="109" y="0"/>
                  </a:moveTo>
                  <a:lnTo>
                    <a:pt x="106" y="2"/>
                  </a:lnTo>
                  <a:lnTo>
                    <a:pt x="93" y="5"/>
                  </a:lnTo>
                  <a:lnTo>
                    <a:pt x="76" y="4"/>
                  </a:lnTo>
                  <a:lnTo>
                    <a:pt x="63" y="3"/>
                  </a:lnTo>
                  <a:lnTo>
                    <a:pt x="48" y="5"/>
                  </a:lnTo>
                  <a:lnTo>
                    <a:pt x="33" y="7"/>
                  </a:lnTo>
                  <a:lnTo>
                    <a:pt x="25" y="10"/>
                  </a:lnTo>
                  <a:lnTo>
                    <a:pt x="20" y="11"/>
                  </a:lnTo>
                  <a:lnTo>
                    <a:pt x="3" y="11"/>
                  </a:lnTo>
                  <a:lnTo>
                    <a:pt x="0" y="10"/>
                  </a:lnTo>
                </a:path>
              </a:pathLst>
            </a:custGeom>
            <a:noFill/>
            <a:ln w="0">
              <a:solidFill>
                <a:srgbClr val="000000"/>
              </a:solidFill>
              <a:prstDash val="solid"/>
              <a:round/>
              <a:headEnd/>
              <a:tailEnd/>
            </a:ln>
          </p:spPr>
          <p:txBody>
            <a:bodyPr/>
            <a:lstStyle/>
            <a:p>
              <a:endParaRPr lang="en-GB"/>
            </a:p>
          </p:txBody>
        </p:sp>
        <p:sp>
          <p:nvSpPr>
            <p:cNvPr id="599" name="Freeform 3680"/>
            <p:cNvSpPr>
              <a:spLocks/>
            </p:cNvSpPr>
            <p:nvPr/>
          </p:nvSpPr>
          <p:spPr bwMode="auto">
            <a:xfrm>
              <a:off x="1834" y="3165"/>
              <a:ext cx="48" cy="6"/>
            </a:xfrm>
            <a:custGeom>
              <a:avLst/>
              <a:gdLst/>
              <a:ahLst/>
              <a:cxnLst>
                <a:cxn ang="0">
                  <a:pos x="95" y="0"/>
                </a:cxn>
                <a:cxn ang="0">
                  <a:pos x="91" y="3"/>
                </a:cxn>
                <a:cxn ang="0">
                  <a:pos x="79" y="6"/>
                </a:cxn>
                <a:cxn ang="0">
                  <a:pos x="62" y="5"/>
                </a:cxn>
                <a:cxn ang="0">
                  <a:pos x="49" y="4"/>
                </a:cxn>
                <a:cxn ang="0">
                  <a:pos x="34" y="6"/>
                </a:cxn>
                <a:cxn ang="0">
                  <a:pos x="17" y="8"/>
                </a:cxn>
                <a:cxn ang="0">
                  <a:pos x="4" y="11"/>
                </a:cxn>
                <a:cxn ang="0">
                  <a:pos x="0" y="11"/>
                </a:cxn>
              </a:cxnLst>
              <a:rect l="0" t="0" r="r" b="b"/>
              <a:pathLst>
                <a:path w="95" h="11">
                  <a:moveTo>
                    <a:pt x="95" y="0"/>
                  </a:moveTo>
                  <a:lnTo>
                    <a:pt x="91" y="3"/>
                  </a:lnTo>
                  <a:lnTo>
                    <a:pt x="79" y="6"/>
                  </a:lnTo>
                  <a:lnTo>
                    <a:pt x="62" y="5"/>
                  </a:lnTo>
                  <a:lnTo>
                    <a:pt x="49" y="4"/>
                  </a:lnTo>
                  <a:lnTo>
                    <a:pt x="34" y="6"/>
                  </a:lnTo>
                  <a:lnTo>
                    <a:pt x="17" y="8"/>
                  </a:lnTo>
                  <a:lnTo>
                    <a:pt x="4" y="11"/>
                  </a:lnTo>
                  <a:lnTo>
                    <a:pt x="0" y="11"/>
                  </a:lnTo>
                </a:path>
              </a:pathLst>
            </a:custGeom>
            <a:noFill/>
            <a:ln w="0">
              <a:solidFill>
                <a:srgbClr val="000000"/>
              </a:solidFill>
              <a:prstDash val="solid"/>
              <a:round/>
              <a:headEnd/>
              <a:tailEnd/>
            </a:ln>
          </p:spPr>
          <p:txBody>
            <a:bodyPr/>
            <a:lstStyle/>
            <a:p>
              <a:endParaRPr lang="en-GB"/>
            </a:p>
          </p:txBody>
        </p:sp>
        <p:sp>
          <p:nvSpPr>
            <p:cNvPr id="600" name="Freeform 3681"/>
            <p:cNvSpPr>
              <a:spLocks/>
            </p:cNvSpPr>
            <p:nvPr/>
          </p:nvSpPr>
          <p:spPr bwMode="auto">
            <a:xfrm>
              <a:off x="1838" y="3160"/>
              <a:ext cx="44" cy="5"/>
            </a:xfrm>
            <a:custGeom>
              <a:avLst/>
              <a:gdLst/>
              <a:ahLst/>
              <a:cxnLst>
                <a:cxn ang="0">
                  <a:pos x="86" y="0"/>
                </a:cxn>
                <a:cxn ang="0">
                  <a:pos x="82" y="2"/>
                </a:cxn>
                <a:cxn ang="0">
                  <a:pos x="70" y="5"/>
                </a:cxn>
                <a:cxn ang="0">
                  <a:pos x="53" y="4"/>
                </a:cxn>
                <a:cxn ang="0">
                  <a:pos x="40" y="3"/>
                </a:cxn>
                <a:cxn ang="0">
                  <a:pos x="24" y="5"/>
                </a:cxn>
                <a:cxn ang="0">
                  <a:pos x="7" y="7"/>
                </a:cxn>
                <a:cxn ang="0">
                  <a:pos x="0" y="9"/>
                </a:cxn>
              </a:cxnLst>
              <a:rect l="0" t="0" r="r" b="b"/>
              <a:pathLst>
                <a:path w="86" h="9">
                  <a:moveTo>
                    <a:pt x="86" y="0"/>
                  </a:moveTo>
                  <a:lnTo>
                    <a:pt x="82" y="2"/>
                  </a:lnTo>
                  <a:lnTo>
                    <a:pt x="70" y="5"/>
                  </a:lnTo>
                  <a:lnTo>
                    <a:pt x="53" y="4"/>
                  </a:lnTo>
                  <a:lnTo>
                    <a:pt x="40" y="3"/>
                  </a:lnTo>
                  <a:lnTo>
                    <a:pt x="24" y="5"/>
                  </a:lnTo>
                  <a:lnTo>
                    <a:pt x="7" y="7"/>
                  </a:lnTo>
                  <a:lnTo>
                    <a:pt x="0" y="9"/>
                  </a:lnTo>
                </a:path>
              </a:pathLst>
            </a:custGeom>
            <a:noFill/>
            <a:ln w="0">
              <a:solidFill>
                <a:srgbClr val="000000"/>
              </a:solidFill>
              <a:prstDash val="solid"/>
              <a:round/>
              <a:headEnd/>
              <a:tailEnd/>
            </a:ln>
          </p:spPr>
          <p:txBody>
            <a:bodyPr/>
            <a:lstStyle/>
            <a:p>
              <a:endParaRPr lang="en-GB"/>
            </a:p>
          </p:txBody>
        </p:sp>
        <p:sp>
          <p:nvSpPr>
            <p:cNvPr id="601" name="Freeform 3682"/>
            <p:cNvSpPr>
              <a:spLocks/>
            </p:cNvSpPr>
            <p:nvPr/>
          </p:nvSpPr>
          <p:spPr bwMode="auto">
            <a:xfrm>
              <a:off x="1841" y="3158"/>
              <a:ext cx="41" cy="4"/>
            </a:xfrm>
            <a:custGeom>
              <a:avLst/>
              <a:gdLst/>
              <a:ahLst/>
              <a:cxnLst>
                <a:cxn ang="0">
                  <a:pos x="81" y="0"/>
                </a:cxn>
                <a:cxn ang="0">
                  <a:pos x="76" y="2"/>
                </a:cxn>
                <a:cxn ang="0">
                  <a:pos x="65" y="6"/>
                </a:cxn>
                <a:cxn ang="0">
                  <a:pos x="49" y="5"/>
                </a:cxn>
                <a:cxn ang="0">
                  <a:pos x="35" y="4"/>
                </a:cxn>
                <a:cxn ang="0">
                  <a:pos x="19" y="6"/>
                </a:cxn>
                <a:cxn ang="0">
                  <a:pos x="2" y="8"/>
                </a:cxn>
                <a:cxn ang="0">
                  <a:pos x="0" y="9"/>
                </a:cxn>
              </a:cxnLst>
              <a:rect l="0" t="0" r="r" b="b"/>
              <a:pathLst>
                <a:path w="81" h="9">
                  <a:moveTo>
                    <a:pt x="81" y="0"/>
                  </a:moveTo>
                  <a:lnTo>
                    <a:pt x="76" y="2"/>
                  </a:lnTo>
                  <a:lnTo>
                    <a:pt x="65" y="6"/>
                  </a:lnTo>
                  <a:lnTo>
                    <a:pt x="49" y="5"/>
                  </a:lnTo>
                  <a:lnTo>
                    <a:pt x="35" y="4"/>
                  </a:lnTo>
                  <a:lnTo>
                    <a:pt x="19" y="6"/>
                  </a:lnTo>
                  <a:lnTo>
                    <a:pt x="2" y="8"/>
                  </a:lnTo>
                  <a:lnTo>
                    <a:pt x="0" y="9"/>
                  </a:lnTo>
                </a:path>
              </a:pathLst>
            </a:custGeom>
            <a:noFill/>
            <a:ln w="0">
              <a:solidFill>
                <a:srgbClr val="000000"/>
              </a:solidFill>
              <a:prstDash val="solid"/>
              <a:round/>
              <a:headEnd/>
              <a:tailEnd/>
            </a:ln>
          </p:spPr>
          <p:txBody>
            <a:bodyPr/>
            <a:lstStyle/>
            <a:p>
              <a:endParaRPr lang="en-GB"/>
            </a:p>
          </p:txBody>
        </p:sp>
        <p:sp>
          <p:nvSpPr>
            <p:cNvPr id="602" name="Freeform 3683"/>
            <p:cNvSpPr>
              <a:spLocks/>
            </p:cNvSpPr>
            <p:nvPr/>
          </p:nvSpPr>
          <p:spPr bwMode="auto">
            <a:xfrm>
              <a:off x="1845" y="3152"/>
              <a:ext cx="37" cy="3"/>
            </a:xfrm>
            <a:custGeom>
              <a:avLst/>
              <a:gdLst/>
              <a:ahLst/>
              <a:cxnLst>
                <a:cxn ang="0">
                  <a:pos x="72" y="0"/>
                </a:cxn>
                <a:cxn ang="0">
                  <a:pos x="66" y="3"/>
                </a:cxn>
                <a:cxn ang="0">
                  <a:pos x="55" y="6"/>
                </a:cxn>
                <a:cxn ang="0">
                  <a:pos x="40" y="5"/>
                </a:cxn>
                <a:cxn ang="0">
                  <a:pos x="26" y="4"/>
                </a:cxn>
                <a:cxn ang="0">
                  <a:pos x="10" y="6"/>
                </a:cxn>
                <a:cxn ang="0">
                  <a:pos x="0" y="7"/>
                </a:cxn>
              </a:cxnLst>
              <a:rect l="0" t="0" r="r" b="b"/>
              <a:pathLst>
                <a:path w="72" h="7">
                  <a:moveTo>
                    <a:pt x="72" y="0"/>
                  </a:moveTo>
                  <a:lnTo>
                    <a:pt x="66" y="3"/>
                  </a:lnTo>
                  <a:lnTo>
                    <a:pt x="55" y="6"/>
                  </a:lnTo>
                  <a:lnTo>
                    <a:pt x="40" y="5"/>
                  </a:lnTo>
                  <a:lnTo>
                    <a:pt x="26" y="4"/>
                  </a:lnTo>
                  <a:lnTo>
                    <a:pt x="10" y="6"/>
                  </a:lnTo>
                  <a:lnTo>
                    <a:pt x="0" y="7"/>
                  </a:lnTo>
                </a:path>
              </a:pathLst>
            </a:custGeom>
            <a:noFill/>
            <a:ln w="0">
              <a:solidFill>
                <a:srgbClr val="000000"/>
              </a:solidFill>
              <a:prstDash val="solid"/>
              <a:round/>
              <a:headEnd/>
              <a:tailEnd/>
            </a:ln>
          </p:spPr>
          <p:txBody>
            <a:bodyPr/>
            <a:lstStyle/>
            <a:p>
              <a:endParaRPr lang="en-GB"/>
            </a:p>
          </p:txBody>
        </p:sp>
        <p:sp>
          <p:nvSpPr>
            <p:cNvPr id="603" name="Freeform 3684"/>
            <p:cNvSpPr>
              <a:spLocks/>
            </p:cNvSpPr>
            <p:nvPr/>
          </p:nvSpPr>
          <p:spPr bwMode="auto">
            <a:xfrm>
              <a:off x="1882" y="3144"/>
              <a:ext cx="24" cy="1"/>
            </a:xfrm>
            <a:custGeom>
              <a:avLst/>
              <a:gdLst/>
              <a:ahLst/>
              <a:cxnLst>
                <a:cxn ang="0">
                  <a:pos x="0" y="1"/>
                </a:cxn>
                <a:cxn ang="0">
                  <a:pos x="9" y="0"/>
                </a:cxn>
                <a:cxn ang="0">
                  <a:pos x="21" y="1"/>
                </a:cxn>
                <a:cxn ang="0">
                  <a:pos x="38" y="2"/>
                </a:cxn>
                <a:cxn ang="0">
                  <a:pos x="48" y="1"/>
                </a:cxn>
              </a:cxnLst>
              <a:rect l="0" t="0" r="r" b="b"/>
              <a:pathLst>
                <a:path w="48" h="2">
                  <a:moveTo>
                    <a:pt x="0" y="1"/>
                  </a:moveTo>
                  <a:lnTo>
                    <a:pt x="9" y="0"/>
                  </a:lnTo>
                  <a:lnTo>
                    <a:pt x="21" y="1"/>
                  </a:lnTo>
                  <a:lnTo>
                    <a:pt x="38" y="2"/>
                  </a:lnTo>
                  <a:lnTo>
                    <a:pt x="48" y="1"/>
                  </a:lnTo>
                </a:path>
              </a:pathLst>
            </a:custGeom>
            <a:noFill/>
            <a:ln w="0">
              <a:solidFill>
                <a:srgbClr val="000000"/>
              </a:solidFill>
              <a:prstDash val="solid"/>
              <a:round/>
              <a:headEnd/>
              <a:tailEnd/>
            </a:ln>
          </p:spPr>
          <p:txBody>
            <a:bodyPr/>
            <a:lstStyle/>
            <a:p>
              <a:endParaRPr lang="en-GB"/>
            </a:p>
          </p:txBody>
        </p:sp>
        <p:sp>
          <p:nvSpPr>
            <p:cNvPr id="604" name="Line 3685"/>
            <p:cNvSpPr>
              <a:spLocks noChangeShapeType="1"/>
            </p:cNvSpPr>
            <p:nvPr/>
          </p:nvSpPr>
          <p:spPr bwMode="auto">
            <a:xfrm flipH="1">
              <a:off x="1879" y="3112"/>
              <a:ext cx="3" cy="1"/>
            </a:xfrm>
            <a:prstGeom prst="line">
              <a:avLst/>
            </a:prstGeom>
            <a:noFill/>
            <a:ln w="0">
              <a:solidFill>
                <a:srgbClr val="000000"/>
              </a:solidFill>
              <a:round/>
              <a:headEnd/>
              <a:tailEnd/>
            </a:ln>
          </p:spPr>
          <p:txBody>
            <a:bodyPr/>
            <a:lstStyle/>
            <a:p>
              <a:endParaRPr lang="en-GB"/>
            </a:p>
          </p:txBody>
        </p:sp>
        <p:sp>
          <p:nvSpPr>
            <p:cNvPr id="605" name="Freeform 3686"/>
            <p:cNvSpPr>
              <a:spLocks/>
            </p:cNvSpPr>
            <p:nvPr/>
          </p:nvSpPr>
          <p:spPr bwMode="auto">
            <a:xfrm>
              <a:off x="1882" y="3110"/>
              <a:ext cx="40" cy="2"/>
            </a:xfrm>
            <a:custGeom>
              <a:avLst/>
              <a:gdLst/>
              <a:ahLst/>
              <a:cxnLst>
                <a:cxn ang="0">
                  <a:pos x="0" y="0"/>
                </a:cxn>
                <a:cxn ang="0">
                  <a:pos x="14" y="0"/>
                </a:cxn>
                <a:cxn ang="0">
                  <a:pos x="41" y="0"/>
                </a:cxn>
                <a:cxn ang="0">
                  <a:pos x="81" y="2"/>
                </a:cxn>
              </a:cxnLst>
              <a:rect l="0" t="0" r="r" b="b"/>
              <a:pathLst>
                <a:path w="81" h="2">
                  <a:moveTo>
                    <a:pt x="0" y="0"/>
                  </a:moveTo>
                  <a:lnTo>
                    <a:pt x="14" y="0"/>
                  </a:lnTo>
                  <a:lnTo>
                    <a:pt x="41" y="0"/>
                  </a:lnTo>
                  <a:lnTo>
                    <a:pt x="81" y="2"/>
                  </a:lnTo>
                </a:path>
              </a:pathLst>
            </a:custGeom>
            <a:noFill/>
            <a:ln w="0">
              <a:solidFill>
                <a:srgbClr val="000000"/>
              </a:solidFill>
              <a:prstDash val="solid"/>
              <a:round/>
              <a:headEnd/>
              <a:tailEnd/>
            </a:ln>
          </p:spPr>
          <p:txBody>
            <a:bodyPr/>
            <a:lstStyle/>
            <a:p>
              <a:endParaRPr lang="en-GB"/>
            </a:p>
          </p:txBody>
        </p:sp>
        <p:sp>
          <p:nvSpPr>
            <p:cNvPr id="606" name="Freeform 3687"/>
            <p:cNvSpPr>
              <a:spLocks/>
            </p:cNvSpPr>
            <p:nvPr/>
          </p:nvSpPr>
          <p:spPr bwMode="auto">
            <a:xfrm>
              <a:off x="1859" y="3099"/>
              <a:ext cx="23" cy="1"/>
            </a:xfrm>
            <a:custGeom>
              <a:avLst/>
              <a:gdLst/>
              <a:ahLst/>
              <a:cxnLst>
                <a:cxn ang="0">
                  <a:pos x="45" y="0"/>
                </a:cxn>
                <a:cxn ang="0">
                  <a:pos x="23" y="0"/>
                </a:cxn>
                <a:cxn ang="0">
                  <a:pos x="0" y="1"/>
                </a:cxn>
              </a:cxnLst>
              <a:rect l="0" t="0" r="r" b="b"/>
              <a:pathLst>
                <a:path w="45" h="1">
                  <a:moveTo>
                    <a:pt x="45" y="0"/>
                  </a:moveTo>
                  <a:lnTo>
                    <a:pt x="23" y="0"/>
                  </a:lnTo>
                  <a:lnTo>
                    <a:pt x="0" y="1"/>
                  </a:lnTo>
                </a:path>
              </a:pathLst>
            </a:custGeom>
            <a:noFill/>
            <a:ln w="0">
              <a:solidFill>
                <a:srgbClr val="000000"/>
              </a:solidFill>
              <a:prstDash val="solid"/>
              <a:round/>
              <a:headEnd/>
              <a:tailEnd/>
            </a:ln>
          </p:spPr>
          <p:txBody>
            <a:bodyPr/>
            <a:lstStyle/>
            <a:p>
              <a:endParaRPr lang="en-GB"/>
            </a:p>
          </p:txBody>
        </p:sp>
        <p:sp>
          <p:nvSpPr>
            <p:cNvPr id="607" name="Freeform 3688"/>
            <p:cNvSpPr>
              <a:spLocks/>
            </p:cNvSpPr>
            <p:nvPr/>
          </p:nvSpPr>
          <p:spPr bwMode="auto">
            <a:xfrm>
              <a:off x="1860" y="3097"/>
              <a:ext cx="22" cy="1"/>
            </a:xfrm>
            <a:custGeom>
              <a:avLst/>
              <a:gdLst/>
              <a:ahLst/>
              <a:cxnLst>
                <a:cxn ang="0">
                  <a:pos x="43" y="0"/>
                </a:cxn>
                <a:cxn ang="0">
                  <a:pos x="21" y="0"/>
                </a:cxn>
                <a:cxn ang="0">
                  <a:pos x="0" y="1"/>
                </a:cxn>
              </a:cxnLst>
              <a:rect l="0" t="0" r="r" b="b"/>
              <a:pathLst>
                <a:path w="43" h="1">
                  <a:moveTo>
                    <a:pt x="43" y="0"/>
                  </a:moveTo>
                  <a:lnTo>
                    <a:pt x="21" y="0"/>
                  </a:lnTo>
                  <a:lnTo>
                    <a:pt x="0" y="1"/>
                  </a:lnTo>
                </a:path>
              </a:pathLst>
            </a:custGeom>
            <a:noFill/>
            <a:ln w="0">
              <a:solidFill>
                <a:srgbClr val="000000"/>
              </a:solidFill>
              <a:prstDash val="solid"/>
              <a:round/>
              <a:headEnd/>
              <a:tailEnd/>
            </a:ln>
          </p:spPr>
          <p:txBody>
            <a:bodyPr/>
            <a:lstStyle/>
            <a:p>
              <a:endParaRPr lang="en-GB"/>
            </a:p>
          </p:txBody>
        </p:sp>
        <p:sp>
          <p:nvSpPr>
            <p:cNvPr id="608" name="Freeform 3689"/>
            <p:cNvSpPr>
              <a:spLocks/>
            </p:cNvSpPr>
            <p:nvPr/>
          </p:nvSpPr>
          <p:spPr bwMode="auto">
            <a:xfrm>
              <a:off x="1866" y="3086"/>
              <a:ext cx="16" cy="1"/>
            </a:xfrm>
            <a:custGeom>
              <a:avLst/>
              <a:gdLst/>
              <a:ahLst/>
              <a:cxnLst>
                <a:cxn ang="0">
                  <a:pos x="31" y="0"/>
                </a:cxn>
                <a:cxn ang="0">
                  <a:pos x="9" y="1"/>
                </a:cxn>
                <a:cxn ang="0">
                  <a:pos x="0" y="0"/>
                </a:cxn>
              </a:cxnLst>
              <a:rect l="0" t="0" r="r" b="b"/>
              <a:pathLst>
                <a:path w="31" h="1">
                  <a:moveTo>
                    <a:pt x="31" y="0"/>
                  </a:moveTo>
                  <a:lnTo>
                    <a:pt x="9" y="1"/>
                  </a:lnTo>
                  <a:lnTo>
                    <a:pt x="0" y="0"/>
                  </a:lnTo>
                </a:path>
              </a:pathLst>
            </a:custGeom>
            <a:noFill/>
            <a:ln w="0">
              <a:solidFill>
                <a:srgbClr val="000000"/>
              </a:solidFill>
              <a:prstDash val="solid"/>
              <a:round/>
              <a:headEnd/>
              <a:tailEnd/>
            </a:ln>
          </p:spPr>
          <p:txBody>
            <a:bodyPr/>
            <a:lstStyle/>
            <a:p>
              <a:endParaRPr lang="en-GB"/>
            </a:p>
          </p:txBody>
        </p:sp>
        <p:sp>
          <p:nvSpPr>
            <p:cNvPr id="609" name="Freeform 3690"/>
            <p:cNvSpPr>
              <a:spLocks/>
            </p:cNvSpPr>
            <p:nvPr/>
          </p:nvSpPr>
          <p:spPr bwMode="auto">
            <a:xfrm>
              <a:off x="1882" y="3077"/>
              <a:ext cx="23" cy="2"/>
            </a:xfrm>
            <a:custGeom>
              <a:avLst/>
              <a:gdLst/>
              <a:ahLst/>
              <a:cxnLst>
                <a:cxn ang="0">
                  <a:pos x="0" y="0"/>
                </a:cxn>
                <a:cxn ang="0">
                  <a:pos x="6" y="0"/>
                </a:cxn>
                <a:cxn ang="0">
                  <a:pos x="46" y="3"/>
                </a:cxn>
                <a:cxn ang="0">
                  <a:pos x="47" y="3"/>
                </a:cxn>
              </a:cxnLst>
              <a:rect l="0" t="0" r="r" b="b"/>
              <a:pathLst>
                <a:path w="47" h="3">
                  <a:moveTo>
                    <a:pt x="0" y="0"/>
                  </a:moveTo>
                  <a:lnTo>
                    <a:pt x="6" y="0"/>
                  </a:lnTo>
                  <a:lnTo>
                    <a:pt x="46" y="3"/>
                  </a:lnTo>
                  <a:lnTo>
                    <a:pt x="47" y="3"/>
                  </a:lnTo>
                </a:path>
              </a:pathLst>
            </a:custGeom>
            <a:noFill/>
            <a:ln w="0">
              <a:solidFill>
                <a:srgbClr val="000000"/>
              </a:solidFill>
              <a:prstDash val="solid"/>
              <a:round/>
              <a:headEnd/>
              <a:tailEnd/>
            </a:ln>
          </p:spPr>
          <p:txBody>
            <a:bodyPr/>
            <a:lstStyle/>
            <a:p>
              <a:endParaRPr lang="en-GB"/>
            </a:p>
          </p:txBody>
        </p:sp>
        <p:sp>
          <p:nvSpPr>
            <p:cNvPr id="610" name="Freeform 3691"/>
            <p:cNvSpPr>
              <a:spLocks/>
            </p:cNvSpPr>
            <p:nvPr/>
          </p:nvSpPr>
          <p:spPr bwMode="auto">
            <a:xfrm>
              <a:off x="1870" y="3076"/>
              <a:ext cx="12" cy="1"/>
            </a:xfrm>
            <a:custGeom>
              <a:avLst/>
              <a:gdLst/>
              <a:ahLst/>
              <a:cxnLst>
                <a:cxn ang="0">
                  <a:pos x="22" y="0"/>
                </a:cxn>
                <a:cxn ang="0">
                  <a:pos x="3" y="0"/>
                </a:cxn>
                <a:cxn ang="0">
                  <a:pos x="0" y="0"/>
                </a:cxn>
              </a:cxnLst>
              <a:rect l="0" t="0" r="r" b="b"/>
              <a:pathLst>
                <a:path w="22">
                  <a:moveTo>
                    <a:pt x="22" y="0"/>
                  </a:moveTo>
                  <a:lnTo>
                    <a:pt x="3" y="0"/>
                  </a:lnTo>
                  <a:lnTo>
                    <a:pt x="0" y="0"/>
                  </a:lnTo>
                </a:path>
              </a:pathLst>
            </a:custGeom>
            <a:noFill/>
            <a:ln w="0">
              <a:solidFill>
                <a:srgbClr val="000000"/>
              </a:solidFill>
              <a:prstDash val="solid"/>
              <a:round/>
              <a:headEnd/>
              <a:tailEnd/>
            </a:ln>
          </p:spPr>
          <p:txBody>
            <a:bodyPr/>
            <a:lstStyle/>
            <a:p>
              <a:endParaRPr lang="en-GB"/>
            </a:p>
          </p:txBody>
        </p:sp>
        <p:sp>
          <p:nvSpPr>
            <p:cNvPr id="611" name="Freeform 3692"/>
            <p:cNvSpPr>
              <a:spLocks/>
            </p:cNvSpPr>
            <p:nvPr/>
          </p:nvSpPr>
          <p:spPr bwMode="auto">
            <a:xfrm>
              <a:off x="1871" y="3076"/>
              <a:ext cx="11" cy="1"/>
            </a:xfrm>
            <a:custGeom>
              <a:avLst/>
              <a:gdLst/>
              <a:ahLst/>
              <a:cxnLst>
                <a:cxn ang="0">
                  <a:pos x="21" y="1"/>
                </a:cxn>
                <a:cxn ang="0">
                  <a:pos x="3" y="0"/>
                </a:cxn>
                <a:cxn ang="0">
                  <a:pos x="0" y="0"/>
                </a:cxn>
              </a:cxnLst>
              <a:rect l="0" t="0" r="r" b="b"/>
              <a:pathLst>
                <a:path w="21" h="1">
                  <a:moveTo>
                    <a:pt x="21" y="1"/>
                  </a:moveTo>
                  <a:lnTo>
                    <a:pt x="3" y="0"/>
                  </a:lnTo>
                  <a:lnTo>
                    <a:pt x="0" y="0"/>
                  </a:lnTo>
                </a:path>
              </a:pathLst>
            </a:custGeom>
            <a:noFill/>
            <a:ln w="0">
              <a:solidFill>
                <a:srgbClr val="000000"/>
              </a:solidFill>
              <a:prstDash val="solid"/>
              <a:round/>
              <a:headEnd/>
              <a:tailEnd/>
            </a:ln>
          </p:spPr>
          <p:txBody>
            <a:bodyPr/>
            <a:lstStyle/>
            <a:p>
              <a:endParaRPr lang="en-GB"/>
            </a:p>
          </p:txBody>
        </p:sp>
        <p:sp>
          <p:nvSpPr>
            <p:cNvPr id="612" name="Freeform 3693"/>
            <p:cNvSpPr>
              <a:spLocks/>
            </p:cNvSpPr>
            <p:nvPr/>
          </p:nvSpPr>
          <p:spPr bwMode="auto">
            <a:xfrm>
              <a:off x="1882" y="3073"/>
              <a:ext cx="28" cy="1"/>
            </a:xfrm>
            <a:custGeom>
              <a:avLst/>
              <a:gdLst/>
              <a:ahLst/>
              <a:cxnLst>
                <a:cxn ang="0">
                  <a:pos x="0" y="0"/>
                </a:cxn>
                <a:cxn ang="0">
                  <a:pos x="27" y="0"/>
                </a:cxn>
                <a:cxn ang="0">
                  <a:pos x="57" y="0"/>
                </a:cxn>
              </a:cxnLst>
              <a:rect l="0" t="0" r="r" b="b"/>
              <a:pathLst>
                <a:path w="57">
                  <a:moveTo>
                    <a:pt x="0" y="0"/>
                  </a:moveTo>
                  <a:lnTo>
                    <a:pt x="27" y="0"/>
                  </a:lnTo>
                  <a:lnTo>
                    <a:pt x="57" y="0"/>
                  </a:lnTo>
                </a:path>
              </a:pathLst>
            </a:custGeom>
            <a:noFill/>
            <a:ln w="0">
              <a:solidFill>
                <a:srgbClr val="000000"/>
              </a:solidFill>
              <a:prstDash val="solid"/>
              <a:round/>
              <a:headEnd/>
              <a:tailEnd/>
            </a:ln>
          </p:spPr>
          <p:txBody>
            <a:bodyPr/>
            <a:lstStyle/>
            <a:p>
              <a:endParaRPr lang="en-GB"/>
            </a:p>
          </p:txBody>
        </p:sp>
        <p:sp>
          <p:nvSpPr>
            <p:cNvPr id="613" name="Line 3694"/>
            <p:cNvSpPr>
              <a:spLocks noChangeShapeType="1"/>
            </p:cNvSpPr>
            <p:nvPr/>
          </p:nvSpPr>
          <p:spPr bwMode="auto">
            <a:xfrm>
              <a:off x="1881" y="3025"/>
              <a:ext cx="15" cy="1"/>
            </a:xfrm>
            <a:prstGeom prst="line">
              <a:avLst/>
            </a:prstGeom>
            <a:noFill/>
            <a:ln w="0">
              <a:solidFill>
                <a:srgbClr val="000000"/>
              </a:solidFill>
              <a:round/>
              <a:headEnd/>
              <a:tailEnd/>
            </a:ln>
          </p:spPr>
          <p:txBody>
            <a:bodyPr/>
            <a:lstStyle/>
            <a:p>
              <a:endParaRPr lang="en-GB"/>
            </a:p>
          </p:txBody>
        </p:sp>
        <p:sp>
          <p:nvSpPr>
            <p:cNvPr id="614" name="Line 3695"/>
            <p:cNvSpPr>
              <a:spLocks noChangeShapeType="1"/>
            </p:cNvSpPr>
            <p:nvPr/>
          </p:nvSpPr>
          <p:spPr bwMode="auto">
            <a:xfrm>
              <a:off x="1797" y="3025"/>
              <a:ext cx="2" cy="1"/>
            </a:xfrm>
            <a:prstGeom prst="line">
              <a:avLst/>
            </a:prstGeom>
            <a:noFill/>
            <a:ln w="0">
              <a:solidFill>
                <a:srgbClr val="000000"/>
              </a:solidFill>
              <a:round/>
              <a:headEnd/>
              <a:tailEnd/>
            </a:ln>
          </p:spPr>
          <p:txBody>
            <a:bodyPr/>
            <a:lstStyle/>
            <a:p>
              <a:endParaRPr lang="en-GB"/>
            </a:p>
          </p:txBody>
        </p:sp>
        <p:sp>
          <p:nvSpPr>
            <p:cNvPr id="615" name="Freeform 3696"/>
            <p:cNvSpPr>
              <a:spLocks/>
            </p:cNvSpPr>
            <p:nvPr/>
          </p:nvSpPr>
          <p:spPr bwMode="auto">
            <a:xfrm>
              <a:off x="1797" y="3073"/>
              <a:ext cx="12" cy="1"/>
            </a:xfrm>
            <a:custGeom>
              <a:avLst/>
              <a:gdLst/>
              <a:ahLst/>
              <a:cxnLst>
                <a:cxn ang="0">
                  <a:pos x="0" y="0"/>
                </a:cxn>
                <a:cxn ang="0">
                  <a:pos x="9" y="0"/>
                </a:cxn>
                <a:cxn ang="0">
                  <a:pos x="25" y="0"/>
                </a:cxn>
              </a:cxnLst>
              <a:rect l="0" t="0" r="r" b="b"/>
              <a:pathLst>
                <a:path w="25">
                  <a:moveTo>
                    <a:pt x="0" y="0"/>
                  </a:moveTo>
                  <a:lnTo>
                    <a:pt x="9" y="0"/>
                  </a:lnTo>
                  <a:lnTo>
                    <a:pt x="25" y="0"/>
                  </a:lnTo>
                </a:path>
              </a:pathLst>
            </a:custGeom>
            <a:noFill/>
            <a:ln w="0">
              <a:solidFill>
                <a:srgbClr val="000000"/>
              </a:solidFill>
              <a:prstDash val="solid"/>
              <a:round/>
              <a:headEnd/>
              <a:tailEnd/>
            </a:ln>
          </p:spPr>
          <p:txBody>
            <a:bodyPr/>
            <a:lstStyle/>
            <a:p>
              <a:endParaRPr lang="en-GB"/>
            </a:p>
          </p:txBody>
        </p:sp>
        <p:sp>
          <p:nvSpPr>
            <p:cNvPr id="616" name="Freeform 3697"/>
            <p:cNvSpPr>
              <a:spLocks/>
            </p:cNvSpPr>
            <p:nvPr/>
          </p:nvSpPr>
          <p:spPr bwMode="auto">
            <a:xfrm>
              <a:off x="1772" y="3075"/>
              <a:ext cx="25" cy="1"/>
            </a:xfrm>
            <a:custGeom>
              <a:avLst/>
              <a:gdLst/>
              <a:ahLst/>
              <a:cxnLst>
                <a:cxn ang="0">
                  <a:pos x="50" y="2"/>
                </a:cxn>
                <a:cxn ang="0">
                  <a:pos x="43" y="2"/>
                </a:cxn>
                <a:cxn ang="0">
                  <a:pos x="32" y="2"/>
                </a:cxn>
                <a:cxn ang="0">
                  <a:pos x="17" y="2"/>
                </a:cxn>
                <a:cxn ang="0">
                  <a:pos x="0" y="0"/>
                </a:cxn>
                <a:cxn ang="0">
                  <a:pos x="0" y="0"/>
                </a:cxn>
              </a:cxnLst>
              <a:rect l="0" t="0" r="r" b="b"/>
              <a:pathLst>
                <a:path w="50" h="2">
                  <a:moveTo>
                    <a:pt x="50" y="2"/>
                  </a:moveTo>
                  <a:lnTo>
                    <a:pt x="43" y="2"/>
                  </a:lnTo>
                  <a:lnTo>
                    <a:pt x="32" y="2"/>
                  </a:lnTo>
                  <a:lnTo>
                    <a:pt x="17" y="2"/>
                  </a:lnTo>
                  <a:lnTo>
                    <a:pt x="0" y="0"/>
                  </a:lnTo>
                  <a:lnTo>
                    <a:pt x="0" y="0"/>
                  </a:lnTo>
                </a:path>
              </a:pathLst>
            </a:custGeom>
            <a:noFill/>
            <a:ln w="0">
              <a:solidFill>
                <a:srgbClr val="000000"/>
              </a:solidFill>
              <a:prstDash val="solid"/>
              <a:round/>
              <a:headEnd/>
              <a:tailEnd/>
            </a:ln>
          </p:spPr>
          <p:txBody>
            <a:bodyPr/>
            <a:lstStyle/>
            <a:p>
              <a:endParaRPr lang="en-GB"/>
            </a:p>
          </p:txBody>
        </p:sp>
        <p:sp>
          <p:nvSpPr>
            <p:cNvPr id="617" name="Line 3698"/>
            <p:cNvSpPr>
              <a:spLocks noChangeShapeType="1"/>
            </p:cNvSpPr>
            <p:nvPr/>
          </p:nvSpPr>
          <p:spPr bwMode="auto">
            <a:xfrm flipH="1" flipV="1">
              <a:off x="1771" y="3075"/>
              <a:ext cx="26" cy="1"/>
            </a:xfrm>
            <a:prstGeom prst="line">
              <a:avLst/>
            </a:prstGeom>
            <a:noFill/>
            <a:ln w="0">
              <a:solidFill>
                <a:srgbClr val="000000"/>
              </a:solidFill>
              <a:round/>
              <a:headEnd/>
              <a:tailEnd/>
            </a:ln>
          </p:spPr>
          <p:txBody>
            <a:bodyPr/>
            <a:lstStyle/>
            <a:p>
              <a:endParaRPr lang="en-GB"/>
            </a:p>
          </p:txBody>
        </p:sp>
        <p:sp>
          <p:nvSpPr>
            <p:cNvPr id="618" name="Freeform 3699"/>
            <p:cNvSpPr>
              <a:spLocks/>
            </p:cNvSpPr>
            <p:nvPr/>
          </p:nvSpPr>
          <p:spPr bwMode="auto">
            <a:xfrm>
              <a:off x="1797" y="3077"/>
              <a:ext cx="11" cy="1"/>
            </a:xfrm>
            <a:custGeom>
              <a:avLst/>
              <a:gdLst/>
              <a:ahLst/>
              <a:cxnLst>
                <a:cxn ang="0">
                  <a:pos x="0" y="0"/>
                </a:cxn>
                <a:cxn ang="0">
                  <a:pos x="12" y="1"/>
                </a:cxn>
                <a:cxn ang="0">
                  <a:pos x="23" y="1"/>
                </a:cxn>
              </a:cxnLst>
              <a:rect l="0" t="0" r="r" b="b"/>
              <a:pathLst>
                <a:path w="23" h="1">
                  <a:moveTo>
                    <a:pt x="0" y="0"/>
                  </a:moveTo>
                  <a:lnTo>
                    <a:pt x="12" y="1"/>
                  </a:lnTo>
                  <a:lnTo>
                    <a:pt x="23" y="1"/>
                  </a:lnTo>
                </a:path>
              </a:pathLst>
            </a:custGeom>
            <a:noFill/>
            <a:ln w="0">
              <a:solidFill>
                <a:srgbClr val="000000"/>
              </a:solidFill>
              <a:prstDash val="solid"/>
              <a:round/>
              <a:headEnd/>
              <a:tailEnd/>
            </a:ln>
          </p:spPr>
          <p:txBody>
            <a:bodyPr/>
            <a:lstStyle/>
            <a:p>
              <a:endParaRPr lang="en-GB"/>
            </a:p>
          </p:txBody>
        </p:sp>
        <p:sp>
          <p:nvSpPr>
            <p:cNvPr id="619" name="Freeform 3700"/>
            <p:cNvSpPr>
              <a:spLocks/>
            </p:cNvSpPr>
            <p:nvPr/>
          </p:nvSpPr>
          <p:spPr bwMode="auto">
            <a:xfrm>
              <a:off x="1767" y="3082"/>
              <a:ext cx="30" cy="1"/>
            </a:xfrm>
            <a:custGeom>
              <a:avLst/>
              <a:gdLst/>
              <a:ahLst/>
              <a:cxnLst>
                <a:cxn ang="0">
                  <a:pos x="58" y="0"/>
                </a:cxn>
                <a:cxn ang="0">
                  <a:pos x="50" y="0"/>
                </a:cxn>
                <a:cxn ang="0">
                  <a:pos x="37" y="0"/>
                </a:cxn>
                <a:cxn ang="0">
                  <a:pos x="26" y="1"/>
                </a:cxn>
                <a:cxn ang="0">
                  <a:pos x="8" y="1"/>
                </a:cxn>
                <a:cxn ang="0">
                  <a:pos x="0" y="1"/>
                </a:cxn>
              </a:cxnLst>
              <a:rect l="0" t="0" r="r" b="b"/>
              <a:pathLst>
                <a:path w="58" h="1">
                  <a:moveTo>
                    <a:pt x="58" y="0"/>
                  </a:moveTo>
                  <a:lnTo>
                    <a:pt x="50" y="0"/>
                  </a:lnTo>
                  <a:lnTo>
                    <a:pt x="37" y="0"/>
                  </a:lnTo>
                  <a:lnTo>
                    <a:pt x="26" y="1"/>
                  </a:lnTo>
                  <a:lnTo>
                    <a:pt x="8" y="1"/>
                  </a:lnTo>
                  <a:lnTo>
                    <a:pt x="0" y="1"/>
                  </a:lnTo>
                </a:path>
              </a:pathLst>
            </a:custGeom>
            <a:noFill/>
            <a:ln w="0">
              <a:solidFill>
                <a:srgbClr val="000000"/>
              </a:solidFill>
              <a:prstDash val="solid"/>
              <a:round/>
              <a:headEnd/>
              <a:tailEnd/>
            </a:ln>
          </p:spPr>
          <p:txBody>
            <a:bodyPr/>
            <a:lstStyle/>
            <a:p>
              <a:endParaRPr lang="en-GB"/>
            </a:p>
          </p:txBody>
        </p:sp>
        <p:sp>
          <p:nvSpPr>
            <p:cNvPr id="620" name="Freeform 3701"/>
            <p:cNvSpPr>
              <a:spLocks/>
            </p:cNvSpPr>
            <p:nvPr/>
          </p:nvSpPr>
          <p:spPr bwMode="auto">
            <a:xfrm>
              <a:off x="1759" y="3097"/>
              <a:ext cx="38" cy="5"/>
            </a:xfrm>
            <a:custGeom>
              <a:avLst/>
              <a:gdLst/>
              <a:ahLst/>
              <a:cxnLst>
                <a:cxn ang="0">
                  <a:pos x="74" y="8"/>
                </a:cxn>
                <a:cxn ang="0">
                  <a:pos x="66" y="9"/>
                </a:cxn>
                <a:cxn ang="0">
                  <a:pos x="55" y="8"/>
                </a:cxn>
                <a:cxn ang="0">
                  <a:pos x="42" y="6"/>
                </a:cxn>
                <a:cxn ang="0">
                  <a:pos x="31" y="6"/>
                </a:cxn>
                <a:cxn ang="0">
                  <a:pos x="14" y="3"/>
                </a:cxn>
                <a:cxn ang="0">
                  <a:pos x="0" y="0"/>
                </a:cxn>
              </a:cxnLst>
              <a:rect l="0" t="0" r="r" b="b"/>
              <a:pathLst>
                <a:path w="74" h="9">
                  <a:moveTo>
                    <a:pt x="74" y="8"/>
                  </a:moveTo>
                  <a:lnTo>
                    <a:pt x="66" y="9"/>
                  </a:lnTo>
                  <a:lnTo>
                    <a:pt x="55" y="8"/>
                  </a:lnTo>
                  <a:lnTo>
                    <a:pt x="42" y="6"/>
                  </a:lnTo>
                  <a:lnTo>
                    <a:pt x="31" y="6"/>
                  </a:lnTo>
                  <a:lnTo>
                    <a:pt x="14" y="3"/>
                  </a:lnTo>
                  <a:lnTo>
                    <a:pt x="0" y="0"/>
                  </a:lnTo>
                </a:path>
              </a:pathLst>
            </a:custGeom>
            <a:noFill/>
            <a:ln w="0">
              <a:solidFill>
                <a:srgbClr val="000000"/>
              </a:solidFill>
              <a:prstDash val="solid"/>
              <a:round/>
              <a:headEnd/>
              <a:tailEnd/>
            </a:ln>
          </p:spPr>
          <p:txBody>
            <a:bodyPr/>
            <a:lstStyle/>
            <a:p>
              <a:endParaRPr lang="en-GB"/>
            </a:p>
          </p:txBody>
        </p:sp>
        <p:sp>
          <p:nvSpPr>
            <p:cNvPr id="621" name="Freeform 3702"/>
            <p:cNvSpPr>
              <a:spLocks/>
            </p:cNvSpPr>
            <p:nvPr/>
          </p:nvSpPr>
          <p:spPr bwMode="auto">
            <a:xfrm>
              <a:off x="1758" y="3099"/>
              <a:ext cx="39" cy="4"/>
            </a:xfrm>
            <a:custGeom>
              <a:avLst/>
              <a:gdLst/>
              <a:ahLst/>
              <a:cxnLst>
                <a:cxn ang="0">
                  <a:pos x="77" y="8"/>
                </a:cxn>
                <a:cxn ang="0">
                  <a:pos x="69" y="9"/>
                </a:cxn>
                <a:cxn ang="0">
                  <a:pos x="58" y="8"/>
                </a:cxn>
                <a:cxn ang="0">
                  <a:pos x="45" y="7"/>
                </a:cxn>
                <a:cxn ang="0">
                  <a:pos x="34" y="7"/>
                </a:cxn>
                <a:cxn ang="0">
                  <a:pos x="17" y="3"/>
                </a:cxn>
                <a:cxn ang="0">
                  <a:pos x="1" y="0"/>
                </a:cxn>
                <a:cxn ang="0">
                  <a:pos x="0" y="0"/>
                </a:cxn>
              </a:cxnLst>
              <a:rect l="0" t="0" r="r" b="b"/>
              <a:pathLst>
                <a:path w="77" h="9">
                  <a:moveTo>
                    <a:pt x="77" y="8"/>
                  </a:moveTo>
                  <a:lnTo>
                    <a:pt x="69" y="9"/>
                  </a:lnTo>
                  <a:lnTo>
                    <a:pt x="58" y="8"/>
                  </a:lnTo>
                  <a:lnTo>
                    <a:pt x="45" y="7"/>
                  </a:lnTo>
                  <a:lnTo>
                    <a:pt x="34" y="7"/>
                  </a:lnTo>
                  <a:lnTo>
                    <a:pt x="17" y="3"/>
                  </a:lnTo>
                  <a:lnTo>
                    <a:pt x="1" y="0"/>
                  </a:lnTo>
                  <a:lnTo>
                    <a:pt x="0" y="0"/>
                  </a:lnTo>
                </a:path>
              </a:pathLst>
            </a:custGeom>
            <a:noFill/>
            <a:ln w="0">
              <a:solidFill>
                <a:srgbClr val="000000"/>
              </a:solidFill>
              <a:prstDash val="solid"/>
              <a:round/>
              <a:headEnd/>
              <a:tailEnd/>
            </a:ln>
          </p:spPr>
          <p:txBody>
            <a:bodyPr/>
            <a:lstStyle/>
            <a:p>
              <a:endParaRPr lang="en-GB"/>
            </a:p>
          </p:txBody>
        </p:sp>
        <p:sp>
          <p:nvSpPr>
            <p:cNvPr id="622" name="Freeform 3703"/>
            <p:cNvSpPr>
              <a:spLocks/>
            </p:cNvSpPr>
            <p:nvPr/>
          </p:nvSpPr>
          <p:spPr bwMode="auto">
            <a:xfrm>
              <a:off x="1797" y="3110"/>
              <a:ext cx="6" cy="1"/>
            </a:xfrm>
            <a:custGeom>
              <a:avLst/>
              <a:gdLst/>
              <a:ahLst/>
              <a:cxnLst>
                <a:cxn ang="0">
                  <a:pos x="0" y="0"/>
                </a:cxn>
                <a:cxn ang="0">
                  <a:pos x="1" y="0"/>
                </a:cxn>
                <a:cxn ang="0">
                  <a:pos x="12" y="1"/>
                </a:cxn>
              </a:cxnLst>
              <a:rect l="0" t="0" r="r" b="b"/>
              <a:pathLst>
                <a:path w="12" h="1">
                  <a:moveTo>
                    <a:pt x="0" y="0"/>
                  </a:moveTo>
                  <a:lnTo>
                    <a:pt x="1" y="0"/>
                  </a:lnTo>
                  <a:lnTo>
                    <a:pt x="12" y="1"/>
                  </a:lnTo>
                </a:path>
              </a:pathLst>
            </a:custGeom>
            <a:noFill/>
            <a:ln w="0">
              <a:solidFill>
                <a:srgbClr val="000000"/>
              </a:solidFill>
              <a:prstDash val="solid"/>
              <a:round/>
              <a:headEnd/>
              <a:tailEnd/>
            </a:ln>
          </p:spPr>
          <p:txBody>
            <a:bodyPr/>
            <a:lstStyle/>
            <a:p>
              <a:endParaRPr lang="en-GB"/>
            </a:p>
          </p:txBody>
        </p:sp>
        <p:sp>
          <p:nvSpPr>
            <p:cNvPr id="623" name="Freeform 3704"/>
            <p:cNvSpPr>
              <a:spLocks/>
            </p:cNvSpPr>
            <p:nvPr/>
          </p:nvSpPr>
          <p:spPr bwMode="auto">
            <a:xfrm>
              <a:off x="1752" y="3109"/>
              <a:ext cx="45" cy="4"/>
            </a:xfrm>
            <a:custGeom>
              <a:avLst/>
              <a:gdLst/>
              <a:ahLst/>
              <a:cxnLst>
                <a:cxn ang="0">
                  <a:pos x="89" y="6"/>
                </a:cxn>
                <a:cxn ang="0">
                  <a:pos x="52" y="5"/>
                </a:cxn>
                <a:cxn ang="0">
                  <a:pos x="39" y="4"/>
                </a:cxn>
                <a:cxn ang="0">
                  <a:pos x="29" y="3"/>
                </a:cxn>
                <a:cxn ang="0">
                  <a:pos x="18" y="2"/>
                </a:cxn>
                <a:cxn ang="0">
                  <a:pos x="4" y="0"/>
                </a:cxn>
                <a:cxn ang="0">
                  <a:pos x="0" y="0"/>
                </a:cxn>
              </a:cxnLst>
              <a:rect l="0" t="0" r="r" b="b"/>
              <a:pathLst>
                <a:path w="89" h="6">
                  <a:moveTo>
                    <a:pt x="89" y="6"/>
                  </a:moveTo>
                  <a:lnTo>
                    <a:pt x="52" y="5"/>
                  </a:lnTo>
                  <a:lnTo>
                    <a:pt x="39" y="4"/>
                  </a:lnTo>
                  <a:lnTo>
                    <a:pt x="29" y="3"/>
                  </a:lnTo>
                  <a:lnTo>
                    <a:pt x="18" y="2"/>
                  </a:lnTo>
                  <a:lnTo>
                    <a:pt x="4" y="0"/>
                  </a:lnTo>
                  <a:lnTo>
                    <a:pt x="0" y="0"/>
                  </a:lnTo>
                </a:path>
              </a:pathLst>
            </a:custGeom>
            <a:noFill/>
            <a:ln w="0">
              <a:solidFill>
                <a:srgbClr val="000000"/>
              </a:solidFill>
              <a:prstDash val="solid"/>
              <a:round/>
              <a:headEnd/>
              <a:tailEnd/>
            </a:ln>
          </p:spPr>
          <p:txBody>
            <a:bodyPr/>
            <a:lstStyle/>
            <a:p>
              <a:endParaRPr lang="en-GB"/>
            </a:p>
          </p:txBody>
        </p:sp>
        <p:sp>
          <p:nvSpPr>
            <p:cNvPr id="624" name="Line 3705"/>
            <p:cNvSpPr>
              <a:spLocks noChangeShapeType="1"/>
            </p:cNvSpPr>
            <p:nvPr/>
          </p:nvSpPr>
          <p:spPr bwMode="auto">
            <a:xfrm>
              <a:off x="1796" y="3148"/>
              <a:ext cx="1" cy="1"/>
            </a:xfrm>
            <a:prstGeom prst="line">
              <a:avLst/>
            </a:prstGeom>
            <a:noFill/>
            <a:ln w="0">
              <a:solidFill>
                <a:srgbClr val="000000"/>
              </a:solidFill>
              <a:round/>
              <a:headEnd/>
              <a:tailEnd/>
            </a:ln>
          </p:spPr>
          <p:txBody>
            <a:bodyPr/>
            <a:lstStyle/>
            <a:p>
              <a:endParaRPr lang="en-GB"/>
            </a:p>
          </p:txBody>
        </p:sp>
        <p:sp>
          <p:nvSpPr>
            <p:cNvPr id="625" name="Line 3706"/>
            <p:cNvSpPr>
              <a:spLocks noChangeShapeType="1"/>
            </p:cNvSpPr>
            <p:nvPr/>
          </p:nvSpPr>
          <p:spPr bwMode="auto">
            <a:xfrm flipH="1">
              <a:off x="1795" y="3155"/>
              <a:ext cx="1" cy="1"/>
            </a:xfrm>
            <a:prstGeom prst="line">
              <a:avLst/>
            </a:prstGeom>
            <a:noFill/>
            <a:ln w="0">
              <a:solidFill>
                <a:srgbClr val="000000"/>
              </a:solidFill>
              <a:round/>
              <a:headEnd/>
              <a:tailEnd/>
            </a:ln>
          </p:spPr>
          <p:txBody>
            <a:bodyPr/>
            <a:lstStyle/>
            <a:p>
              <a:endParaRPr lang="en-GB"/>
            </a:p>
          </p:txBody>
        </p:sp>
        <p:sp>
          <p:nvSpPr>
            <p:cNvPr id="626" name="Line 3707"/>
            <p:cNvSpPr>
              <a:spLocks noChangeShapeType="1"/>
            </p:cNvSpPr>
            <p:nvPr/>
          </p:nvSpPr>
          <p:spPr bwMode="auto">
            <a:xfrm flipH="1">
              <a:off x="1794" y="3161"/>
              <a:ext cx="2" cy="1"/>
            </a:xfrm>
            <a:prstGeom prst="line">
              <a:avLst/>
            </a:prstGeom>
            <a:noFill/>
            <a:ln w="0">
              <a:solidFill>
                <a:srgbClr val="000000"/>
              </a:solidFill>
              <a:round/>
              <a:headEnd/>
              <a:tailEnd/>
            </a:ln>
          </p:spPr>
          <p:txBody>
            <a:bodyPr/>
            <a:lstStyle/>
            <a:p>
              <a:endParaRPr lang="en-GB"/>
            </a:p>
          </p:txBody>
        </p:sp>
        <p:sp>
          <p:nvSpPr>
            <p:cNvPr id="627" name="Line 3708"/>
            <p:cNvSpPr>
              <a:spLocks noChangeShapeType="1"/>
            </p:cNvSpPr>
            <p:nvPr/>
          </p:nvSpPr>
          <p:spPr bwMode="auto">
            <a:xfrm flipH="1">
              <a:off x="1794" y="3163"/>
              <a:ext cx="2" cy="1"/>
            </a:xfrm>
            <a:prstGeom prst="line">
              <a:avLst/>
            </a:prstGeom>
            <a:noFill/>
            <a:ln w="0">
              <a:solidFill>
                <a:srgbClr val="000000"/>
              </a:solidFill>
              <a:round/>
              <a:headEnd/>
              <a:tailEnd/>
            </a:ln>
          </p:spPr>
          <p:txBody>
            <a:bodyPr/>
            <a:lstStyle/>
            <a:p>
              <a:endParaRPr lang="en-GB"/>
            </a:p>
          </p:txBody>
        </p:sp>
        <p:sp>
          <p:nvSpPr>
            <p:cNvPr id="628" name="Line 3709"/>
            <p:cNvSpPr>
              <a:spLocks noChangeShapeType="1"/>
            </p:cNvSpPr>
            <p:nvPr/>
          </p:nvSpPr>
          <p:spPr bwMode="auto">
            <a:xfrm flipH="1">
              <a:off x="1793" y="3168"/>
              <a:ext cx="3" cy="1"/>
            </a:xfrm>
            <a:prstGeom prst="line">
              <a:avLst/>
            </a:prstGeom>
            <a:noFill/>
            <a:ln w="0">
              <a:solidFill>
                <a:srgbClr val="000000"/>
              </a:solidFill>
              <a:round/>
              <a:headEnd/>
              <a:tailEnd/>
            </a:ln>
          </p:spPr>
          <p:txBody>
            <a:bodyPr/>
            <a:lstStyle/>
            <a:p>
              <a:endParaRPr lang="en-GB"/>
            </a:p>
          </p:txBody>
        </p:sp>
        <p:sp>
          <p:nvSpPr>
            <p:cNvPr id="629" name="Line 3710"/>
            <p:cNvSpPr>
              <a:spLocks noChangeShapeType="1"/>
            </p:cNvSpPr>
            <p:nvPr/>
          </p:nvSpPr>
          <p:spPr bwMode="auto">
            <a:xfrm flipH="1">
              <a:off x="1792" y="3178"/>
              <a:ext cx="4" cy="1"/>
            </a:xfrm>
            <a:prstGeom prst="line">
              <a:avLst/>
            </a:prstGeom>
            <a:noFill/>
            <a:ln w="0">
              <a:solidFill>
                <a:srgbClr val="000000"/>
              </a:solidFill>
              <a:round/>
              <a:headEnd/>
              <a:tailEnd/>
            </a:ln>
          </p:spPr>
          <p:txBody>
            <a:bodyPr/>
            <a:lstStyle/>
            <a:p>
              <a:endParaRPr lang="en-GB"/>
            </a:p>
          </p:txBody>
        </p:sp>
        <p:sp>
          <p:nvSpPr>
            <p:cNvPr id="630" name="Freeform 3711"/>
            <p:cNvSpPr>
              <a:spLocks/>
            </p:cNvSpPr>
            <p:nvPr/>
          </p:nvSpPr>
          <p:spPr bwMode="auto">
            <a:xfrm>
              <a:off x="1796" y="3189"/>
              <a:ext cx="18" cy="1"/>
            </a:xfrm>
            <a:custGeom>
              <a:avLst/>
              <a:gdLst/>
              <a:ahLst/>
              <a:cxnLst>
                <a:cxn ang="0">
                  <a:pos x="0" y="0"/>
                </a:cxn>
                <a:cxn ang="0">
                  <a:pos x="1" y="0"/>
                </a:cxn>
                <a:cxn ang="0">
                  <a:pos x="10" y="0"/>
                </a:cxn>
                <a:cxn ang="0">
                  <a:pos x="27" y="1"/>
                </a:cxn>
                <a:cxn ang="0">
                  <a:pos x="36" y="2"/>
                </a:cxn>
              </a:cxnLst>
              <a:rect l="0" t="0" r="r" b="b"/>
              <a:pathLst>
                <a:path w="36" h="2">
                  <a:moveTo>
                    <a:pt x="0" y="0"/>
                  </a:moveTo>
                  <a:lnTo>
                    <a:pt x="1" y="0"/>
                  </a:lnTo>
                  <a:lnTo>
                    <a:pt x="10" y="0"/>
                  </a:lnTo>
                  <a:lnTo>
                    <a:pt x="27" y="1"/>
                  </a:lnTo>
                  <a:lnTo>
                    <a:pt x="36" y="2"/>
                  </a:lnTo>
                </a:path>
              </a:pathLst>
            </a:custGeom>
            <a:noFill/>
            <a:ln w="0">
              <a:solidFill>
                <a:srgbClr val="000000"/>
              </a:solidFill>
              <a:prstDash val="solid"/>
              <a:round/>
              <a:headEnd/>
              <a:tailEnd/>
            </a:ln>
          </p:spPr>
          <p:txBody>
            <a:bodyPr/>
            <a:lstStyle/>
            <a:p>
              <a:endParaRPr lang="en-GB"/>
            </a:p>
          </p:txBody>
        </p:sp>
        <p:sp>
          <p:nvSpPr>
            <p:cNvPr id="631" name="Line 3712"/>
            <p:cNvSpPr>
              <a:spLocks noChangeShapeType="1"/>
            </p:cNvSpPr>
            <p:nvPr/>
          </p:nvSpPr>
          <p:spPr bwMode="auto">
            <a:xfrm>
              <a:off x="1796" y="3206"/>
              <a:ext cx="7" cy="1"/>
            </a:xfrm>
            <a:prstGeom prst="line">
              <a:avLst/>
            </a:prstGeom>
            <a:noFill/>
            <a:ln w="0">
              <a:solidFill>
                <a:srgbClr val="000000"/>
              </a:solidFill>
              <a:round/>
              <a:headEnd/>
              <a:tailEnd/>
            </a:ln>
          </p:spPr>
          <p:txBody>
            <a:bodyPr/>
            <a:lstStyle/>
            <a:p>
              <a:endParaRPr lang="en-GB"/>
            </a:p>
          </p:txBody>
        </p:sp>
        <p:sp>
          <p:nvSpPr>
            <p:cNvPr id="632" name="Line 3713"/>
            <p:cNvSpPr>
              <a:spLocks noChangeShapeType="1"/>
            </p:cNvSpPr>
            <p:nvPr/>
          </p:nvSpPr>
          <p:spPr bwMode="auto">
            <a:xfrm flipH="1">
              <a:off x="1774" y="3278"/>
              <a:ext cx="22" cy="6"/>
            </a:xfrm>
            <a:prstGeom prst="line">
              <a:avLst/>
            </a:prstGeom>
            <a:noFill/>
            <a:ln w="0">
              <a:solidFill>
                <a:srgbClr val="000000"/>
              </a:solidFill>
              <a:round/>
              <a:headEnd/>
              <a:tailEnd/>
            </a:ln>
          </p:spPr>
          <p:txBody>
            <a:bodyPr/>
            <a:lstStyle/>
            <a:p>
              <a:endParaRPr lang="en-GB"/>
            </a:p>
          </p:txBody>
        </p:sp>
        <p:sp>
          <p:nvSpPr>
            <p:cNvPr id="633" name="Line 3714"/>
            <p:cNvSpPr>
              <a:spLocks noChangeShapeType="1"/>
            </p:cNvSpPr>
            <p:nvPr/>
          </p:nvSpPr>
          <p:spPr bwMode="auto">
            <a:xfrm flipH="1">
              <a:off x="1868" y="3191"/>
              <a:ext cx="1" cy="1"/>
            </a:xfrm>
            <a:prstGeom prst="line">
              <a:avLst/>
            </a:prstGeom>
            <a:noFill/>
            <a:ln w="0">
              <a:solidFill>
                <a:srgbClr val="000000"/>
              </a:solidFill>
              <a:round/>
              <a:headEnd/>
              <a:tailEnd/>
            </a:ln>
          </p:spPr>
          <p:txBody>
            <a:bodyPr/>
            <a:lstStyle/>
            <a:p>
              <a:endParaRPr lang="en-GB"/>
            </a:p>
          </p:txBody>
        </p:sp>
        <p:sp>
          <p:nvSpPr>
            <p:cNvPr id="634" name="Line 3715"/>
            <p:cNvSpPr>
              <a:spLocks noChangeShapeType="1"/>
            </p:cNvSpPr>
            <p:nvPr/>
          </p:nvSpPr>
          <p:spPr bwMode="auto">
            <a:xfrm>
              <a:off x="1954" y="3206"/>
              <a:ext cx="1" cy="1"/>
            </a:xfrm>
            <a:prstGeom prst="line">
              <a:avLst/>
            </a:prstGeom>
            <a:noFill/>
            <a:ln w="0">
              <a:solidFill>
                <a:srgbClr val="000000"/>
              </a:solidFill>
              <a:round/>
              <a:headEnd/>
              <a:tailEnd/>
            </a:ln>
          </p:spPr>
          <p:txBody>
            <a:bodyPr/>
            <a:lstStyle/>
            <a:p>
              <a:endParaRPr lang="en-GB"/>
            </a:p>
          </p:txBody>
        </p:sp>
        <p:sp>
          <p:nvSpPr>
            <p:cNvPr id="635" name="Line 3716"/>
            <p:cNvSpPr>
              <a:spLocks noChangeShapeType="1"/>
            </p:cNvSpPr>
            <p:nvPr/>
          </p:nvSpPr>
          <p:spPr bwMode="auto">
            <a:xfrm>
              <a:off x="1710" y="3192"/>
              <a:ext cx="1" cy="1"/>
            </a:xfrm>
            <a:prstGeom prst="line">
              <a:avLst/>
            </a:prstGeom>
            <a:noFill/>
            <a:ln w="0">
              <a:solidFill>
                <a:srgbClr val="000000"/>
              </a:solidFill>
              <a:round/>
              <a:headEnd/>
              <a:tailEnd/>
            </a:ln>
          </p:spPr>
          <p:txBody>
            <a:bodyPr/>
            <a:lstStyle/>
            <a:p>
              <a:endParaRPr lang="en-GB"/>
            </a:p>
          </p:txBody>
        </p:sp>
        <p:sp>
          <p:nvSpPr>
            <p:cNvPr id="636" name="Freeform 3717"/>
            <p:cNvSpPr>
              <a:spLocks/>
            </p:cNvSpPr>
            <p:nvPr/>
          </p:nvSpPr>
          <p:spPr bwMode="auto">
            <a:xfrm>
              <a:off x="1710" y="3192"/>
              <a:ext cx="153" cy="9"/>
            </a:xfrm>
            <a:custGeom>
              <a:avLst/>
              <a:gdLst/>
              <a:ahLst/>
              <a:cxnLst>
                <a:cxn ang="0">
                  <a:pos x="306" y="11"/>
                </a:cxn>
                <a:cxn ang="0">
                  <a:pos x="297" y="10"/>
                </a:cxn>
                <a:cxn ang="0">
                  <a:pos x="283" y="13"/>
                </a:cxn>
                <a:cxn ang="0">
                  <a:pos x="268" y="15"/>
                </a:cxn>
                <a:cxn ang="0">
                  <a:pos x="260" y="17"/>
                </a:cxn>
                <a:cxn ang="0">
                  <a:pos x="254" y="18"/>
                </a:cxn>
                <a:cxn ang="0">
                  <a:pos x="237" y="18"/>
                </a:cxn>
                <a:cxn ang="0">
                  <a:pos x="217" y="16"/>
                </a:cxn>
                <a:cxn ang="0">
                  <a:pos x="203" y="16"/>
                </a:cxn>
                <a:cxn ang="0">
                  <a:pos x="199" y="16"/>
                </a:cxn>
                <a:cxn ang="0">
                  <a:pos x="197" y="15"/>
                </a:cxn>
                <a:cxn ang="0">
                  <a:pos x="182" y="14"/>
                </a:cxn>
                <a:cxn ang="0">
                  <a:pos x="173" y="14"/>
                </a:cxn>
                <a:cxn ang="0">
                  <a:pos x="156" y="13"/>
                </a:cxn>
                <a:cxn ang="0">
                  <a:pos x="145" y="11"/>
                </a:cxn>
                <a:cxn ang="0">
                  <a:pos x="136" y="11"/>
                </a:cxn>
                <a:cxn ang="0">
                  <a:pos x="125" y="13"/>
                </a:cxn>
                <a:cxn ang="0">
                  <a:pos x="103" y="5"/>
                </a:cxn>
                <a:cxn ang="0">
                  <a:pos x="0" y="0"/>
                </a:cxn>
              </a:cxnLst>
              <a:rect l="0" t="0" r="r" b="b"/>
              <a:pathLst>
                <a:path w="306" h="18">
                  <a:moveTo>
                    <a:pt x="306" y="11"/>
                  </a:moveTo>
                  <a:lnTo>
                    <a:pt x="297" y="10"/>
                  </a:lnTo>
                  <a:lnTo>
                    <a:pt x="283" y="13"/>
                  </a:lnTo>
                  <a:lnTo>
                    <a:pt x="268" y="15"/>
                  </a:lnTo>
                  <a:lnTo>
                    <a:pt x="260" y="17"/>
                  </a:lnTo>
                  <a:lnTo>
                    <a:pt x="254" y="18"/>
                  </a:lnTo>
                  <a:lnTo>
                    <a:pt x="237" y="18"/>
                  </a:lnTo>
                  <a:lnTo>
                    <a:pt x="217" y="16"/>
                  </a:lnTo>
                  <a:lnTo>
                    <a:pt x="203" y="16"/>
                  </a:lnTo>
                  <a:lnTo>
                    <a:pt x="199" y="16"/>
                  </a:lnTo>
                  <a:lnTo>
                    <a:pt x="197" y="15"/>
                  </a:lnTo>
                  <a:lnTo>
                    <a:pt x="182" y="14"/>
                  </a:lnTo>
                  <a:lnTo>
                    <a:pt x="173" y="14"/>
                  </a:lnTo>
                  <a:lnTo>
                    <a:pt x="156" y="13"/>
                  </a:lnTo>
                  <a:lnTo>
                    <a:pt x="145" y="11"/>
                  </a:lnTo>
                  <a:lnTo>
                    <a:pt x="136" y="11"/>
                  </a:lnTo>
                  <a:lnTo>
                    <a:pt x="125" y="13"/>
                  </a:lnTo>
                  <a:lnTo>
                    <a:pt x="103" y="5"/>
                  </a:lnTo>
                  <a:lnTo>
                    <a:pt x="0" y="0"/>
                  </a:lnTo>
                </a:path>
              </a:pathLst>
            </a:custGeom>
            <a:noFill/>
            <a:ln w="0">
              <a:solidFill>
                <a:srgbClr val="000000"/>
              </a:solidFill>
              <a:prstDash val="solid"/>
              <a:round/>
              <a:headEnd/>
              <a:tailEnd/>
            </a:ln>
          </p:spPr>
          <p:txBody>
            <a:bodyPr/>
            <a:lstStyle/>
            <a:p>
              <a:endParaRPr lang="en-GB"/>
            </a:p>
          </p:txBody>
        </p:sp>
        <p:sp>
          <p:nvSpPr>
            <p:cNvPr id="637" name="Line 3718"/>
            <p:cNvSpPr>
              <a:spLocks noChangeShapeType="1"/>
            </p:cNvSpPr>
            <p:nvPr/>
          </p:nvSpPr>
          <p:spPr bwMode="auto">
            <a:xfrm flipH="1">
              <a:off x="1947" y="3210"/>
              <a:ext cx="1" cy="1"/>
            </a:xfrm>
            <a:prstGeom prst="line">
              <a:avLst/>
            </a:prstGeom>
            <a:noFill/>
            <a:ln w="0">
              <a:solidFill>
                <a:srgbClr val="000000"/>
              </a:solidFill>
              <a:round/>
              <a:headEnd/>
              <a:tailEnd/>
            </a:ln>
          </p:spPr>
          <p:txBody>
            <a:bodyPr/>
            <a:lstStyle/>
            <a:p>
              <a:endParaRPr lang="en-GB"/>
            </a:p>
          </p:txBody>
        </p:sp>
        <p:sp>
          <p:nvSpPr>
            <p:cNvPr id="638" name="Freeform 3719"/>
            <p:cNvSpPr>
              <a:spLocks/>
            </p:cNvSpPr>
            <p:nvPr/>
          </p:nvSpPr>
          <p:spPr bwMode="auto">
            <a:xfrm>
              <a:off x="1869" y="3191"/>
              <a:ext cx="79" cy="19"/>
            </a:xfrm>
            <a:custGeom>
              <a:avLst/>
              <a:gdLst/>
              <a:ahLst/>
              <a:cxnLst>
                <a:cxn ang="0">
                  <a:pos x="0" y="0"/>
                </a:cxn>
                <a:cxn ang="0">
                  <a:pos x="21" y="4"/>
                </a:cxn>
                <a:cxn ang="0">
                  <a:pos x="51" y="6"/>
                </a:cxn>
                <a:cxn ang="0">
                  <a:pos x="66" y="8"/>
                </a:cxn>
                <a:cxn ang="0">
                  <a:pos x="81" y="8"/>
                </a:cxn>
                <a:cxn ang="0">
                  <a:pos x="92" y="10"/>
                </a:cxn>
                <a:cxn ang="0">
                  <a:pos x="101" y="13"/>
                </a:cxn>
                <a:cxn ang="0">
                  <a:pos x="110" y="16"/>
                </a:cxn>
                <a:cxn ang="0">
                  <a:pos x="120" y="19"/>
                </a:cxn>
                <a:cxn ang="0">
                  <a:pos x="129" y="23"/>
                </a:cxn>
                <a:cxn ang="0">
                  <a:pos x="160" y="39"/>
                </a:cxn>
              </a:cxnLst>
              <a:rect l="0" t="0" r="r" b="b"/>
              <a:pathLst>
                <a:path w="160" h="39">
                  <a:moveTo>
                    <a:pt x="0" y="0"/>
                  </a:moveTo>
                  <a:lnTo>
                    <a:pt x="21" y="4"/>
                  </a:lnTo>
                  <a:lnTo>
                    <a:pt x="51" y="6"/>
                  </a:lnTo>
                  <a:lnTo>
                    <a:pt x="66" y="8"/>
                  </a:lnTo>
                  <a:lnTo>
                    <a:pt x="81" y="8"/>
                  </a:lnTo>
                  <a:lnTo>
                    <a:pt x="92" y="10"/>
                  </a:lnTo>
                  <a:lnTo>
                    <a:pt x="101" y="13"/>
                  </a:lnTo>
                  <a:lnTo>
                    <a:pt x="110" y="16"/>
                  </a:lnTo>
                  <a:lnTo>
                    <a:pt x="120" y="19"/>
                  </a:lnTo>
                  <a:lnTo>
                    <a:pt x="129" y="23"/>
                  </a:lnTo>
                  <a:lnTo>
                    <a:pt x="160" y="39"/>
                  </a:lnTo>
                </a:path>
              </a:pathLst>
            </a:custGeom>
            <a:noFill/>
            <a:ln w="0">
              <a:solidFill>
                <a:srgbClr val="000000"/>
              </a:solidFill>
              <a:prstDash val="solid"/>
              <a:round/>
              <a:headEnd/>
              <a:tailEnd/>
            </a:ln>
          </p:spPr>
          <p:txBody>
            <a:bodyPr/>
            <a:lstStyle/>
            <a:p>
              <a:endParaRPr lang="en-GB"/>
            </a:p>
          </p:txBody>
        </p:sp>
        <p:sp>
          <p:nvSpPr>
            <p:cNvPr id="639" name="Freeform 3720"/>
            <p:cNvSpPr>
              <a:spLocks/>
            </p:cNvSpPr>
            <p:nvPr/>
          </p:nvSpPr>
          <p:spPr bwMode="auto">
            <a:xfrm>
              <a:off x="300" y="3404"/>
              <a:ext cx="4141" cy="347"/>
            </a:xfrm>
            <a:custGeom>
              <a:avLst/>
              <a:gdLst/>
              <a:ahLst/>
              <a:cxnLst>
                <a:cxn ang="0">
                  <a:pos x="0" y="0"/>
                </a:cxn>
                <a:cxn ang="0">
                  <a:pos x="945" y="210"/>
                </a:cxn>
                <a:cxn ang="0">
                  <a:pos x="1615" y="210"/>
                </a:cxn>
                <a:cxn ang="0">
                  <a:pos x="1751" y="200"/>
                </a:cxn>
                <a:cxn ang="0">
                  <a:pos x="1869" y="197"/>
                </a:cxn>
                <a:cxn ang="0">
                  <a:pos x="2145" y="154"/>
                </a:cxn>
                <a:cxn ang="0">
                  <a:pos x="2240" y="130"/>
                </a:cxn>
                <a:cxn ang="0">
                  <a:pos x="2907" y="58"/>
                </a:cxn>
                <a:cxn ang="0">
                  <a:pos x="3102" y="72"/>
                </a:cxn>
                <a:cxn ang="0">
                  <a:pos x="3314" y="134"/>
                </a:cxn>
                <a:cxn ang="0">
                  <a:pos x="3499" y="114"/>
                </a:cxn>
                <a:cxn ang="0">
                  <a:pos x="3634" y="63"/>
                </a:cxn>
                <a:cxn ang="0">
                  <a:pos x="3778" y="83"/>
                </a:cxn>
                <a:cxn ang="0">
                  <a:pos x="3927" y="31"/>
                </a:cxn>
                <a:cxn ang="0">
                  <a:pos x="4883" y="104"/>
                </a:cxn>
                <a:cxn ang="0">
                  <a:pos x="5041" y="217"/>
                </a:cxn>
                <a:cxn ang="0">
                  <a:pos x="5249" y="277"/>
                </a:cxn>
                <a:cxn ang="0">
                  <a:pos x="5407" y="156"/>
                </a:cxn>
                <a:cxn ang="0">
                  <a:pos x="5560" y="164"/>
                </a:cxn>
                <a:cxn ang="0">
                  <a:pos x="5896" y="194"/>
                </a:cxn>
                <a:cxn ang="0">
                  <a:pos x="6229" y="369"/>
                </a:cxn>
                <a:cxn ang="0">
                  <a:pos x="6527" y="311"/>
                </a:cxn>
                <a:cxn ang="0">
                  <a:pos x="6571" y="304"/>
                </a:cxn>
                <a:cxn ang="0">
                  <a:pos x="6811" y="265"/>
                </a:cxn>
                <a:cxn ang="0">
                  <a:pos x="7095" y="447"/>
                </a:cxn>
                <a:cxn ang="0">
                  <a:pos x="7552" y="546"/>
                </a:cxn>
                <a:cxn ang="0">
                  <a:pos x="7827" y="541"/>
                </a:cxn>
                <a:cxn ang="0">
                  <a:pos x="7887" y="561"/>
                </a:cxn>
                <a:cxn ang="0">
                  <a:pos x="8281" y="695"/>
                </a:cxn>
              </a:cxnLst>
              <a:rect l="0" t="0" r="r" b="b"/>
              <a:pathLst>
                <a:path w="8281" h="695">
                  <a:moveTo>
                    <a:pt x="0" y="0"/>
                  </a:moveTo>
                  <a:lnTo>
                    <a:pt x="945" y="210"/>
                  </a:lnTo>
                  <a:lnTo>
                    <a:pt x="1615" y="210"/>
                  </a:lnTo>
                  <a:lnTo>
                    <a:pt x="1751" y="200"/>
                  </a:lnTo>
                  <a:lnTo>
                    <a:pt x="1869" y="197"/>
                  </a:lnTo>
                  <a:lnTo>
                    <a:pt x="2145" y="154"/>
                  </a:lnTo>
                  <a:lnTo>
                    <a:pt x="2240" y="130"/>
                  </a:lnTo>
                  <a:lnTo>
                    <a:pt x="2907" y="58"/>
                  </a:lnTo>
                  <a:lnTo>
                    <a:pt x="3102" y="72"/>
                  </a:lnTo>
                  <a:lnTo>
                    <a:pt x="3314" y="134"/>
                  </a:lnTo>
                  <a:lnTo>
                    <a:pt x="3499" y="114"/>
                  </a:lnTo>
                  <a:lnTo>
                    <a:pt x="3634" y="63"/>
                  </a:lnTo>
                  <a:lnTo>
                    <a:pt x="3778" y="83"/>
                  </a:lnTo>
                  <a:lnTo>
                    <a:pt x="3927" y="31"/>
                  </a:lnTo>
                  <a:lnTo>
                    <a:pt x="4883" y="104"/>
                  </a:lnTo>
                  <a:lnTo>
                    <a:pt x="5041" y="217"/>
                  </a:lnTo>
                  <a:lnTo>
                    <a:pt x="5249" y="277"/>
                  </a:lnTo>
                  <a:lnTo>
                    <a:pt x="5407" y="156"/>
                  </a:lnTo>
                  <a:lnTo>
                    <a:pt x="5560" y="164"/>
                  </a:lnTo>
                  <a:lnTo>
                    <a:pt x="5896" y="194"/>
                  </a:lnTo>
                  <a:lnTo>
                    <a:pt x="6229" y="369"/>
                  </a:lnTo>
                  <a:lnTo>
                    <a:pt x="6527" y="311"/>
                  </a:lnTo>
                  <a:lnTo>
                    <a:pt x="6571" y="304"/>
                  </a:lnTo>
                  <a:lnTo>
                    <a:pt x="6811" y="265"/>
                  </a:lnTo>
                  <a:lnTo>
                    <a:pt x="7095" y="447"/>
                  </a:lnTo>
                  <a:lnTo>
                    <a:pt x="7552" y="546"/>
                  </a:lnTo>
                  <a:lnTo>
                    <a:pt x="7827" y="541"/>
                  </a:lnTo>
                  <a:lnTo>
                    <a:pt x="7887" y="561"/>
                  </a:lnTo>
                  <a:lnTo>
                    <a:pt x="8281" y="695"/>
                  </a:lnTo>
                </a:path>
              </a:pathLst>
            </a:custGeom>
            <a:noFill/>
            <a:ln w="0">
              <a:solidFill>
                <a:srgbClr val="000000"/>
              </a:solidFill>
              <a:prstDash val="solid"/>
              <a:round/>
              <a:headEnd/>
              <a:tailEnd/>
            </a:ln>
          </p:spPr>
          <p:txBody>
            <a:bodyPr/>
            <a:lstStyle/>
            <a:p>
              <a:endParaRPr lang="en-GB"/>
            </a:p>
          </p:txBody>
        </p:sp>
        <p:sp>
          <p:nvSpPr>
            <p:cNvPr id="640" name="Freeform 3721"/>
            <p:cNvSpPr>
              <a:spLocks/>
            </p:cNvSpPr>
            <p:nvPr/>
          </p:nvSpPr>
          <p:spPr bwMode="auto">
            <a:xfrm>
              <a:off x="3998" y="3083"/>
              <a:ext cx="4" cy="9"/>
            </a:xfrm>
            <a:custGeom>
              <a:avLst/>
              <a:gdLst/>
              <a:ahLst/>
              <a:cxnLst>
                <a:cxn ang="0">
                  <a:pos x="10" y="0"/>
                </a:cxn>
                <a:cxn ang="0">
                  <a:pos x="7" y="6"/>
                </a:cxn>
                <a:cxn ang="0">
                  <a:pos x="0" y="18"/>
                </a:cxn>
              </a:cxnLst>
              <a:rect l="0" t="0" r="r" b="b"/>
              <a:pathLst>
                <a:path w="10" h="18">
                  <a:moveTo>
                    <a:pt x="10" y="0"/>
                  </a:moveTo>
                  <a:lnTo>
                    <a:pt x="7" y="6"/>
                  </a:lnTo>
                  <a:lnTo>
                    <a:pt x="0" y="18"/>
                  </a:lnTo>
                </a:path>
              </a:pathLst>
            </a:custGeom>
            <a:noFill/>
            <a:ln w="0">
              <a:solidFill>
                <a:srgbClr val="000000"/>
              </a:solidFill>
              <a:prstDash val="solid"/>
              <a:round/>
              <a:headEnd/>
              <a:tailEnd/>
            </a:ln>
          </p:spPr>
          <p:txBody>
            <a:bodyPr/>
            <a:lstStyle/>
            <a:p>
              <a:endParaRPr lang="en-GB"/>
            </a:p>
          </p:txBody>
        </p:sp>
        <p:sp>
          <p:nvSpPr>
            <p:cNvPr id="641" name="Line 3722"/>
            <p:cNvSpPr>
              <a:spLocks noChangeShapeType="1"/>
            </p:cNvSpPr>
            <p:nvPr/>
          </p:nvSpPr>
          <p:spPr bwMode="auto">
            <a:xfrm flipV="1">
              <a:off x="3989" y="3083"/>
              <a:ext cx="1" cy="2"/>
            </a:xfrm>
            <a:prstGeom prst="line">
              <a:avLst/>
            </a:prstGeom>
            <a:noFill/>
            <a:ln w="0">
              <a:solidFill>
                <a:srgbClr val="000000"/>
              </a:solidFill>
              <a:round/>
              <a:headEnd/>
              <a:tailEnd/>
            </a:ln>
          </p:spPr>
          <p:txBody>
            <a:bodyPr/>
            <a:lstStyle/>
            <a:p>
              <a:endParaRPr lang="en-GB"/>
            </a:p>
          </p:txBody>
        </p:sp>
        <p:sp>
          <p:nvSpPr>
            <p:cNvPr id="642" name="Freeform 3723"/>
            <p:cNvSpPr>
              <a:spLocks/>
            </p:cNvSpPr>
            <p:nvPr/>
          </p:nvSpPr>
          <p:spPr bwMode="auto">
            <a:xfrm>
              <a:off x="3940" y="3086"/>
              <a:ext cx="45" cy="8"/>
            </a:xfrm>
            <a:custGeom>
              <a:avLst/>
              <a:gdLst/>
              <a:ahLst/>
              <a:cxnLst>
                <a:cxn ang="0">
                  <a:pos x="90" y="0"/>
                </a:cxn>
                <a:cxn ang="0">
                  <a:pos x="81" y="3"/>
                </a:cxn>
                <a:cxn ang="0">
                  <a:pos x="64" y="5"/>
                </a:cxn>
                <a:cxn ang="0">
                  <a:pos x="53" y="9"/>
                </a:cxn>
                <a:cxn ang="0">
                  <a:pos x="42" y="12"/>
                </a:cxn>
                <a:cxn ang="0">
                  <a:pos x="33" y="15"/>
                </a:cxn>
                <a:cxn ang="0">
                  <a:pos x="18" y="13"/>
                </a:cxn>
                <a:cxn ang="0">
                  <a:pos x="6" y="10"/>
                </a:cxn>
                <a:cxn ang="0">
                  <a:pos x="0" y="8"/>
                </a:cxn>
              </a:cxnLst>
              <a:rect l="0" t="0" r="r" b="b"/>
              <a:pathLst>
                <a:path w="90" h="15">
                  <a:moveTo>
                    <a:pt x="90" y="0"/>
                  </a:moveTo>
                  <a:lnTo>
                    <a:pt x="81" y="3"/>
                  </a:lnTo>
                  <a:lnTo>
                    <a:pt x="64" y="5"/>
                  </a:lnTo>
                  <a:lnTo>
                    <a:pt x="53" y="9"/>
                  </a:lnTo>
                  <a:lnTo>
                    <a:pt x="42" y="12"/>
                  </a:lnTo>
                  <a:lnTo>
                    <a:pt x="33" y="15"/>
                  </a:lnTo>
                  <a:lnTo>
                    <a:pt x="18" y="13"/>
                  </a:lnTo>
                  <a:lnTo>
                    <a:pt x="6" y="10"/>
                  </a:lnTo>
                  <a:lnTo>
                    <a:pt x="0" y="8"/>
                  </a:lnTo>
                </a:path>
              </a:pathLst>
            </a:custGeom>
            <a:noFill/>
            <a:ln w="0">
              <a:solidFill>
                <a:srgbClr val="000000"/>
              </a:solidFill>
              <a:prstDash val="solid"/>
              <a:round/>
              <a:headEnd/>
              <a:tailEnd/>
            </a:ln>
          </p:spPr>
          <p:txBody>
            <a:bodyPr/>
            <a:lstStyle/>
            <a:p>
              <a:endParaRPr lang="en-GB"/>
            </a:p>
          </p:txBody>
        </p:sp>
        <p:sp>
          <p:nvSpPr>
            <p:cNvPr id="643" name="Line 3724"/>
            <p:cNvSpPr>
              <a:spLocks noChangeShapeType="1"/>
            </p:cNvSpPr>
            <p:nvPr/>
          </p:nvSpPr>
          <p:spPr bwMode="auto">
            <a:xfrm flipH="1" flipV="1">
              <a:off x="3934" y="3087"/>
              <a:ext cx="6" cy="3"/>
            </a:xfrm>
            <a:prstGeom prst="line">
              <a:avLst/>
            </a:prstGeom>
            <a:noFill/>
            <a:ln w="0">
              <a:solidFill>
                <a:srgbClr val="000000"/>
              </a:solidFill>
              <a:round/>
              <a:headEnd/>
              <a:tailEnd/>
            </a:ln>
          </p:spPr>
          <p:txBody>
            <a:bodyPr/>
            <a:lstStyle/>
            <a:p>
              <a:endParaRPr lang="en-GB"/>
            </a:p>
          </p:txBody>
        </p:sp>
        <p:sp>
          <p:nvSpPr>
            <p:cNvPr id="644" name="Freeform 3725"/>
            <p:cNvSpPr>
              <a:spLocks/>
            </p:cNvSpPr>
            <p:nvPr/>
          </p:nvSpPr>
          <p:spPr bwMode="auto">
            <a:xfrm>
              <a:off x="3901" y="3088"/>
              <a:ext cx="5" cy="1"/>
            </a:xfrm>
            <a:custGeom>
              <a:avLst/>
              <a:gdLst/>
              <a:ahLst/>
              <a:cxnLst>
                <a:cxn ang="0">
                  <a:pos x="11" y="0"/>
                </a:cxn>
                <a:cxn ang="0">
                  <a:pos x="9" y="0"/>
                </a:cxn>
                <a:cxn ang="0">
                  <a:pos x="1" y="0"/>
                </a:cxn>
                <a:cxn ang="0">
                  <a:pos x="0" y="2"/>
                </a:cxn>
              </a:cxnLst>
              <a:rect l="0" t="0" r="r" b="b"/>
              <a:pathLst>
                <a:path w="11" h="2">
                  <a:moveTo>
                    <a:pt x="11" y="0"/>
                  </a:moveTo>
                  <a:lnTo>
                    <a:pt x="9" y="0"/>
                  </a:lnTo>
                  <a:lnTo>
                    <a:pt x="1" y="0"/>
                  </a:lnTo>
                  <a:lnTo>
                    <a:pt x="0" y="2"/>
                  </a:lnTo>
                </a:path>
              </a:pathLst>
            </a:custGeom>
            <a:noFill/>
            <a:ln w="0">
              <a:solidFill>
                <a:srgbClr val="000000"/>
              </a:solidFill>
              <a:prstDash val="solid"/>
              <a:round/>
              <a:headEnd/>
              <a:tailEnd/>
            </a:ln>
          </p:spPr>
          <p:txBody>
            <a:bodyPr/>
            <a:lstStyle/>
            <a:p>
              <a:endParaRPr lang="en-GB"/>
            </a:p>
          </p:txBody>
        </p:sp>
        <p:sp>
          <p:nvSpPr>
            <p:cNvPr id="645" name="Line 3726"/>
            <p:cNvSpPr>
              <a:spLocks noChangeShapeType="1"/>
            </p:cNvSpPr>
            <p:nvPr/>
          </p:nvSpPr>
          <p:spPr bwMode="auto">
            <a:xfrm flipH="1">
              <a:off x="3897" y="3088"/>
              <a:ext cx="4" cy="2"/>
            </a:xfrm>
            <a:prstGeom prst="line">
              <a:avLst/>
            </a:prstGeom>
            <a:noFill/>
            <a:ln w="0">
              <a:solidFill>
                <a:srgbClr val="000000"/>
              </a:solidFill>
              <a:round/>
              <a:headEnd/>
              <a:tailEnd/>
            </a:ln>
          </p:spPr>
          <p:txBody>
            <a:bodyPr/>
            <a:lstStyle/>
            <a:p>
              <a:endParaRPr lang="en-GB"/>
            </a:p>
          </p:txBody>
        </p:sp>
        <p:sp>
          <p:nvSpPr>
            <p:cNvPr id="646" name="Line 3727"/>
            <p:cNvSpPr>
              <a:spLocks noChangeShapeType="1"/>
            </p:cNvSpPr>
            <p:nvPr/>
          </p:nvSpPr>
          <p:spPr bwMode="auto">
            <a:xfrm flipV="1">
              <a:off x="3898" y="3086"/>
              <a:ext cx="3" cy="2"/>
            </a:xfrm>
            <a:prstGeom prst="line">
              <a:avLst/>
            </a:prstGeom>
            <a:noFill/>
            <a:ln w="0">
              <a:solidFill>
                <a:srgbClr val="000000"/>
              </a:solidFill>
              <a:round/>
              <a:headEnd/>
              <a:tailEnd/>
            </a:ln>
          </p:spPr>
          <p:txBody>
            <a:bodyPr/>
            <a:lstStyle/>
            <a:p>
              <a:endParaRPr lang="en-GB"/>
            </a:p>
          </p:txBody>
        </p:sp>
        <p:sp>
          <p:nvSpPr>
            <p:cNvPr id="647" name="Line 3728"/>
            <p:cNvSpPr>
              <a:spLocks noChangeShapeType="1"/>
            </p:cNvSpPr>
            <p:nvPr/>
          </p:nvSpPr>
          <p:spPr bwMode="auto">
            <a:xfrm flipV="1">
              <a:off x="3896" y="3086"/>
              <a:ext cx="5" cy="2"/>
            </a:xfrm>
            <a:prstGeom prst="line">
              <a:avLst/>
            </a:prstGeom>
            <a:noFill/>
            <a:ln w="0">
              <a:solidFill>
                <a:srgbClr val="000000"/>
              </a:solidFill>
              <a:round/>
              <a:headEnd/>
              <a:tailEnd/>
            </a:ln>
          </p:spPr>
          <p:txBody>
            <a:bodyPr/>
            <a:lstStyle/>
            <a:p>
              <a:endParaRPr lang="en-GB"/>
            </a:p>
          </p:txBody>
        </p:sp>
        <p:sp>
          <p:nvSpPr>
            <p:cNvPr id="648" name="Freeform 3729"/>
            <p:cNvSpPr>
              <a:spLocks/>
            </p:cNvSpPr>
            <p:nvPr/>
          </p:nvSpPr>
          <p:spPr bwMode="auto">
            <a:xfrm>
              <a:off x="3895" y="3088"/>
              <a:ext cx="1" cy="1"/>
            </a:xfrm>
            <a:custGeom>
              <a:avLst/>
              <a:gdLst/>
              <a:ahLst/>
              <a:cxnLst>
                <a:cxn ang="0">
                  <a:pos x="0" y="0"/>
                </a:cxn>
                <a:cxn ang="0">
                  <a:pos x="1" y="0"/>
                </a:cxn>
                <a:cxn ang="0">
                  <a:pos x="1" y="0"/>
                </a:cxn>
              </a:cxnLst>
              <a:rect l="0" t="0" r="r" b="b"/>
              <a:pathLst>
                <a:path w="1">
                  <a:moveTo>
                    <a:pt x="0" y="0"/>
                  </a:moveTo>
                  <a:lnTo>
                    <a:pt x="1" y="0"/>
                  </a:lnTo>
                  <a:lnTo>
                    <a:pt x="1" y="0"/>
                  </a:lnTo>
                </a:path>
              </a:pathLst>
            </a:custGeom>
            <a:noFill/>
            <a:ln w="0">
              <a:solidFill>
                <a:srgbClr val="000000"/>
              </a:solidFill>
              <a:prstDash val="solid"/>
              <a:round/>
              <a:headEnd/>
              <a:tailEnd/>
            </a:ln>
          </p:spPr>
          <p:txBody>
            <a:bodyPr/>
            <a:lstStyle/>
            <a:p>
              <a:endParaRPr lang="en-GB"/>
            </a:p>
          </p:txBody>
        </p:sp>
        <p:sp>
          <p:nvSpPr>
            <p:cNvPr id="649" name="Freeform 3730"/>
            <p:cNvSpPr>
              <a:spLocks/>
            </p:cNvSpPr>
            <p:nvPr/>
          </p:nvSpPr>
          <p:spPr bwMode="auto">
            <a:xfrm>
              <a:off x="3883" y="3089"/>
              <a:ext cx="1" cy="1"/>
            </a:xfrm>
            <a:custGeom>
              <a:avLst/>
              <a:gdLst/>
              <a:ahLst/>
              <a:cxnLst>
                <a:cxn ang="0">
                  <a:pos x="4" y="0"/>
                </a:cxn>
                <a:cxn ang="0">
                  <a:pos x="0" y="2"/>
                </a:cxn>
                <a:cxn ang="0">
                  <a:pos x="0" y="2"/>
                </a:cxn>
              </a:cxnLst>
              <a:rect l="0" t="0" r="r" b="b"/>
              <a:pathLst>
                <a:path w="4" h="2">
                  <a:moveTo>
                    <a:pt x="4" y="0"/>
                  </a:moveTo>
                  <a:lnTo>
                    <a:pt x="0" y="2"/>
                  </a:lnTo>
                  <a:lnTo>
                    <a:pt x="0" y="2"/>
                  </a:lnTo>
                </a:path>
              </a:pathLst>
            </a:custGeom>
            <a:noFill/>
            <a:ln w="0">
              <a:solidFill>
                <a:srgbClr val="000000"/>
              </a:solidFill>
              <a:prstDash val="solid"/>
              <a:round/>
              <a:headEnd/>
              <a:tailEnd/>
            </a:ln>
          </p:spPr>
          <p:txBody>
            <a:bodyPr/>
            <a:lstStyle/>
            <a:p>
              <a:endParaRPr lang="en-GB"/>
            </a:p>
          </p:txBody>
        </p:sp>
        <p:sp>
          <p:nvSpPr>
            <p:cNvPr id="650" name="Line 3731"/>
            <p:cNvSpPr>
              <a:spLocks noChangeShapeType="1"/>
            </p:cNvSpPr>
            <p:nvPr/>
          </p:nvSpPr>
          <p:spPr bwMode="auto">
            <a:xfrm flipH="1">
              <a:off x="3871" y="3090"/>
              <a:ext cx="2" cy="1"/>
            </a:xfrm>
            <a:prstGeom prst="line">
              <a:avLst/>
            </a:prstGeom>
            <a:noFill/>
            <a:ln w="0">
              <a:solidFill>
                <a:srgbClr val="000000"/>
              </a:solidFill>
              <a:round/>
              <a:headEnd/>
              <a:tailEnd/>
            </a:ln>
          </p:spPr>
          <p:txBody>
            <a:bodyPr/>
            <a:lstStyle/>
            <a:p>
              <a:endParaRPr lang="en-GB"/>
            </a:p>
          </p:txBody>
        </p:sp>
        <p:sp>
          <p:nvSpPr>
            <p:cNvPr id="651" name="Freeform 3732"/>
            <p:cNvSpPr>
              <a:spLocks/>
            </p:cNvSpPr>
            <p:nvPr/>
          </p:nvSpPr>
          <p:spPr bwMode="auto">
            <a:xfrm>
              <a:off x="3865" y="3088"/>
              <a:ext cx="6" cy="2"/>
            </a:xfrm>
            <a:custGeom>
              <a:avLst/>
              <a:gdLst/>
              <a:ahLst/>
              <a:cxnLst>
                <a:cxn ang="0">
                  <a:pos x="0" y="6"/>
                </a:cxn>
                <a:cxn ang="0">
                  <a:pos x="9" y="2"/>
                </a:cxn>
                <a:cxn ang="0">
                  <a:pos x="12" y="0"/>
                </a:cxn>
              </a:cxnLst>
              <a:rect l="0" t="0" r="r" b="b"/>
              <a:pathLst>
                <a:path w="12" h="6">
                  <a:moveTo>
                    <a:pt x="0" y="6"/>
                  </a:moveTo>
                  <a:lnTo>
                    <a:pt x="9" y="2"/>
                  </a:lnTo>
                  <a:lnTo>
                    <a:pt x="12" y="0"/>
                  </a:lnTo>
                </a:path>
              </a:pathLst>
            </a:custGeom>
            <a:noFill/>
            <a:ln w="0">
              <a:solidFill>
                <a:srgbClr val="000000"/>
              </a:solidFill>
              <a:prstDash val="solid"/>
              <a:round/>
              <a:headEnd/>
              <a:tailEnd/>
            </a:ln>
          </p:spPr>
          <p:txBody>
            <a:bodyPr/>
            <a:lstStyle/>
            <a:p>
              <a:endParaRPr lang="en-GB"/>
            </a:p>
          </p:txBody>
        </p:sp>
        <p:sp>
          <p:nvSpPr>
            <p:cNvPr id="652" name="Line 3733"/>
            <p:cNvSpPr>
              <a:spLocks noChangeShapeType="1"/>
            </p:cNvSpPr>
            <p:nvPr/>
          </p:nvSpPr>
          <p:spPr bwMode="auto">
            <a:xfrm>
              <a:off x="3864" y="3090"/>
              <a:ext cx="1" cy="1"/>
            </a:xfrm>
            <a:prstGeom prst="line">
              <a:avLst/>
            </a:prstGeom>
            <a:noFill/>
            <a:ln w="0">
              <a:solidFill>
                <a:srgbClr val="000000"/>
              </a:solidFill>
              <a:round/>
              <a:headEnd/>
              <a:tailEnd/>
            </a:ln>
          </p:spPr>
          <p:txBody>
            <a:bodyPr/>
            <a:lstStyle/>
            <a:p>
              <a:endParaRPr lang="en-GB"/>
            </a:p>
          </p:txBody>
        </p:sp>
        <p:sp>
          <p:nvSpPr>
            <p:cNvPr id="653" name="Freeform 3734"/>
            <p:cNvSpPr>
              <a:spLocks/>
            </p:cNvSpPr>
            <p:nvPr/>
          </p:nvSpPr>
          <p:spPr bwMode="auto">
            <a:xfrm>
              <a:off x="3544" y="3111"/>
              <a:ext cx="55" cy="7"/>
            </a:xfrm>
            <a:custGeom>
              <a:avLst/>
              <a:gdLst/>
              <a:ahLst/>
              <a:cxnLst>
                <a:cxn ang="0">
                  <a:pos x="0" y="0"/>
                </a:cxn>
                <a:cxn ang="0">
                  <a:pos x="43" y="8"/>
                </a:cxn>
                <a:cxn ang="0">
                  <a:pos x="63" y="9"/>
                </a:cxn>
                <a:cxn ang="0">
                  <a:pos x="78" y="11"/>
                </a:cxn>
                <a:cxn ang="0">
                  <a:pos x="103" y="12"/>
                </a:cxn>
                <a:cxn ang="0">
                  <a:pos x="109" y="13"/>
                </a:cxn>
              </a:cxnLst>
              <a:rect l="0" t="0" r="r" b="b"/>
              <a:pathLst>
                <a:path w="109" h="13">
                  <a:moveTo>
                    <a:pt x="0" y="0"/>
                  </a:moveTo>
                  <a:lnTo>
                    <a:pt x="43" y="8"/>
                  </a:lnTo>
                  <a:lnTo>
                    <a:pt x="63" y="9"/>
                  </a:lnTo>
                  <a:lnTo>
                    <a:pt x="78" y="11"/>
                  </a:lnTo>
                  <a:lnTo>
                    <a:pt x="103" y="12"/>
                  </a:lnTo>
                  <a:lnTo>
                    <a:pt x="109" y="13"/>
                  </a:lnTo>
                </a:path>
              </a:pathLst>
            </a:custGeom>
            <a:noFill/>
            <a:ln w="0">
              <a:solidFill>
                <a:srgbClr val="000000"/>
              </a:solidFill>
              <a:prstDash val="solid"/>
              <a:round/>
              <a:headEnd/>
              <a:tailEnd/>
            </a:ln>
          </p:spPr>
          <p:txBody>
            <a:bodyPr/>
            <a:lstStyle/>
            <a:p>
              <a:endParaRPr lang="en-GB"/>
            </a:p>
          </p:txBody>
        </p:sp>
        <p:sp>
          <p:nvSpPr>
            <p:cNvPr id="654" name="Freeform 3735"/>
            <p:cNvSpPr>
              <a:spLocks/>
            </p:cNvSpPr>
            <p:nvPr/>
          </p:nvSpPr>
          <p:spPr bwMode="auto">
            <a:xfrm>
              <a:off x="3541" y="3111"/>
              <a:ext cx="36" cy="7"/>
            </a:xfrm>
            <a:custGeom>
              <a:avLst/>
              <a:gdLst/>
              <a:ahLst/>
              <a:cxnLst>
                <a:cxn ang="0">
                  <a:pos x="0" y="0"/>
                </a:cxn>
                <a:cxn ang="0">
                  <a:pos x="21" y="5"/>
                </a:cxn>
                <a:cxn ang="0">
                  <a:pos x="36" y="10"/>
                </a:cxn>
                <a:cxn ang="0">
                  <a:pos x="45" y="12"/>
                </a:cxn>
                <a:cxn ang="0">
                  <a:pos x="52" y="12"/>
                </a:cxn>
                <a:cxn ang="0">
                  <a:pos x="67" y="13"/>
                </a:cxn>
                <a:cxn ang="0">
                  <a:pos x="72" y="14"/>
                </a:cxn>
              </a:cxnLst>
              <a:rect l="0" t="0" r="r" b="b"/>
              <a:pathLst>
                <a:path w="72" h="14">
                  <a:moveTo>
                    <a:pt x="0" y="0"/>
                  </a:moveTo>
                  <a:lnTo>
                    <a:pt x="21" y="5"/>
                  </a:lnTo>
                  <a:lnTo>
                    <a:pt x="36" y="10"/>
                  </a:lnTo>
                  <a:lnTo>
                    <a:pt x="45" y="12"/>
                  </a:lnTo>
                  <a:lnTo>
                    <a:pt x="52" y="12"/>
                  </a:lnTo>
                  <a:lnTo>
                    <a:pt x="67" y="13"/>
                  </a:lnTo>
                  <a:lnTo>
                    <a:pt x="72" y="14"/>
                  </a:lnTo>
                </a:path>
              </a:pathLst>
            </a:custGeom>
            <a:noFill/>
            <a:ln w="0">
              <a:solidFill>
                <a:srgbClr val="000000"/>
              </a:solidFill>
              <a:prstDash val="solid"/>
              <a:round/>
              <a:headEnd/>
              <a:tailEnd/>
            </a:ln>
          </p:spPr>
          <p:txBody>
            <a:bodyPr/>
            <a:lstStyle/>
            <a:p>
              <a:endParaRPr lang="en-GB"/>
            </a:p>
          </p:txBody>
        </p:sp>
        <p:sp>
          <p:nvSpPr>
            <p:cNvPr id="655" name="Line 3736"/>
            <p:cNvSpPr>
              <a:spLocks noChangeShapeType="1"/>
            </p:cNvSpPr>
            <p:nvPr/>
          </p:nvSpPr>
          <p:spPr bwMode="auto">
            <a:xfrm flipH="1" flipV="1">
              <a:off x="3530" y="3110"/>
              <a:ext cx="6" cy="1"/>
            </a:xfrm>
            <a:prstGeom prst="line">
              <a:avLst/>
            </a:prstGeom>
            <a:noFill/>
            <a:ln w="0">
              <a:solidFill>
                <a:srgbClr val="000000"/>
              </a:solidFill>
              <a:round/>
              <a:headEnd/>
              <a:tailEnd/>
            </a:ln>
          </p:spPr>
          <p:txBody>
            <a:bodyPr/>
            <a:lstStyle/>
            <a:p>
              <a:endParaRPr lang="en-GB"/>
            </a:p>
          </p:txBody>
        </p:sp>
        <p:sp>
          <p:nvSpPr>
            <p:cNvPr id="656" name="Freeform 3737"/>
            <p:cNvSpPr>
              <a:spLocks/>
            </p:cNvSpPr>
            <p:nvPr/>
          </p:nvSpPr>
          <p:spPr bwMode="auto">
            <a:xfrm>
              <a:off x="3474" y="3111"/>
              <a:ext cx="32" cy="1"/>
            </a:xfrm>
            <a:custGeom>
              <a:avLst/>
              <a:gdLst/>
              <a:ahLst/>
              <a:cxnLst>
                <a:cxn ang="0">
                  <a:pos x="64" y="0"/>
                </a:cxn>
                <a:cxn ang="0">
                  <a:pos x="52" y="0"/>
                </a:cxn>
                <a:cxn ang="0">
                  <a:pos x="35" y="0"/>
                </a:cxn>
                <a:cxn ang="0">
                  <a:pos x="18" y="1"/>
                </a:cxn>
                <a:cxn ang="0">
                  <a:pos x="7" y="1"/>
                </a:cxn>
                <a:cxn ang="0">
                  <a:pos x="0" y="1"/>
                </a:cxn>
              </a:cxnLst>
              <a:rect l="0" t="0" r="r" b="b"/>
              <a:pathLst>
                <a:path w="64" h="1">
                  <a:moveTo>
                    <a:pt x="64" y="0"/>
                  </a:moveTo>
                  <a:lnTo>
                    <a:pt x="52" y="0"/>
                  </a:lnTo>
                  <a:lnTo>
                    <a:pt x="35" y="0"/>
                  </a:lnTo>
                  <a:lnTo>
                    <a:pt x="18" y="1"/>
                  </a:lnTo>
                  <a:lnTo>
                    <a:pt x="7" y="1"/>
                  </a:lnTo>
                  <a:lnTo>
                    <a:pt x="0" y="1"/>
                  </a:lnTo>
                </a:path>
              </a:pathLst>
            </a:custGeom>
            <a:noFill/>
            <a:ln w="0">
              <a:solidFill>
                <a:srgbClr val="000000"/>
              </a:solidFill>
              <a:prstDash val="solid"/>
              <a:round/>
              <a:headEnd/>
              <a:tailEnd/>
            </a:ln>
          </p:spPr>
          <p:txBody>
            <a:bodyPr/>
            <a:lstStyle/>
            <a:p>
              <a:endParaRPr lang="en-GB"/>
            </a:p>
          </p:txBody>
        </p:sp>
        <p:sp>
          <p:nvSpPr>
            <p:cNvPr id="657" name="Line 3738"/>
            <p:cNvSpPr>
              <a:spLocks noChangeShapeType="1"/>
            </p:cNvSpPr>
            <p:nvPr/>
          </p:nvSpPr>
          <p:spPr bwMode="auto">
            <a:xfrm flipH="1">
              <a:off x="3466" y="3112"/>
              <a:ext cx="8" cy="1"/>
            </a:xfrm>
            <a:prstGeom prst="line">
              <a:avLst/>
            </a:prstGeom>
            <a:noFill/>
            <a:ln w="0">
              <a:solidFill>
                <a:srgbClr val="000000"/>
              </a:solidFill>
              <a:round/>
              <a:headEnd/>
              <a:tailEnd/>
            </a:ln>
          </p:spPr>
          <p:txBody>
            <a:bodyPr/>
            <a:lstStyle/>
            <a:p>
              <a:endParaRPr lang="en-GB"/>
            </a:p>
          </p:txBody>
        </p:sp>
        <p:sp>
          <p:nvSpPr>
            <p:cNvPr id="658" name="Line 3739"/>
            <p:cNvSpPr>
              <a:spLocks noChangeShapeType="1"/>
            </p:cNvSpPr>
            <p:nvPr/>
          </p:nvSpPr>
          <p:spPr bwMode="auto">
            <a:xfrm flipH="1" flipV="1">
              <a:off x="3466" y="3112"/>
              <a:ext cx="2" cy="1"/>
            </a:xfrm>
            <a:prstGeom prst="line">
              <a:avLst/>
            </a:prstGeom>
            <a:noFill/>
            <a:ln w="0">
              <a:solidFill>
                <a:srgbClr val="000000"/>
              </a:solidFill>
              <a:round/>
              <a:headEnd/>
              <a:tailEnd/>
            </a:ln>
          </p:spPr>
          <p:txBody>
            <a:bodyPr/>
            <a:lstStyle/>
            <a:p>
              <a:endParaRPr lang="en-GB"/>
            </a:p>
          </p:txBody>
        </p:sp>
        <p:sp>
          <p:nvSpPr>
            <p:cNvPr id="659" name="Freeform 3740"/>
            <p:cNvSpPr>
              <a:spLocks/>
            </p:cNvSpPr>
            <p:nvPr/>
          </p:nvSpPr>
          <p:spPr bwMode="auto">
            <a:xfrm>
              <a:off x="3445" y="3113"/>
              <a:ext cx="7" cy="9"/>
            </a:xfrm>
            <a:custGeom>
              <a:avLst/>
              <a:gdLst/>
              <a:ahLst/>
              <a:cxnLst>
                <a:cxn ang="0">
                  <a:pos x="14" y="0"/>
                </a:cxn>
                <a:cxn ang="0">
                  <a:pos x="12" y="3"/>
                </a:cxn>
                <a:cxn ang="0">
                  <a:pos x="4" y="12"/>
                </a:cxn>
                <a:cxn ang="0">
                  <a:pos x="0" y="18"/>
                </a:cxn>
              </a:cxnLst>
              <a:rect l="0" t="0" r="r" b="b"/>
              <a:pathLst>
                <a:path w="14" h="18">
                  <a:moveTo>
                    <a:pt x="14" y="0"/>
                  </a:moveTo>
                  <a:lnTo>
                    <a:pt x="12" y="3"/>
                  </a:lnTo>
                  <a:lnTo>
                    <a:pt x="4" y="12"/>
                  </a:lnTo>
                  <a:lnTo>
                    <a:pt x="0" y="18"/>
                  </a:lnTo>
                </a:path>
              </a:pathLst>
            </a:custGeom>
            <a:noFill/>
            <a:ln w="0">
              <a:solidFill>
                <a:srgbClr val="000000"/>
              </a:solidFill>
              <a:prstDash val="solid"/>
              <a:round/>
              <a:headEnd/>
              <a:tailEnd/>
            </a:ln>
          </p:spPr>
          <p:txBody>
            <a:bodyPr/>
            <a:lstStyle/>
            <a:p>
              <a:endParaRPr lang="en-GB"/>
            </a:p>
          </p:txBody>
        </p:sp>
        <p:sp>
          <p:nvSpPr>
            <p:cNvPr id="660" name="Freeform 3741"/>
            <p:cNvSpPr>
              <a:spLocks/>
            </p:cNvSpPr>
            <p:nvPr/>
          </p:nvSpPr>
          <p:spPr bwMode="auto">
            <a:xfrm>
              <a:off x="3439" y="3113"/>
              <a:ext cx="11" cy="9"/>
            </a:xfrm>
            <a:custGeom>
              <a:avLst/>
              <a:gdLst/>
              <a:ahLst/>
              <a:cxnLst>
                <a:cxn ang="0">
                  <a:pos x="22" y="0"/>
                </a:cxn>
                <a:cxn ang="0">
                  <a:pos x="13" y="4"/>
                </a:cxn>
                <a:cxn ang="0">
                  <a:pos x="2" y="14"/>
                </a:cxn>
                <a:cxn ang="0">
                  <a:pos x="0" y="18"/>
                </a:cxn>
              </a:cxnLst>
              <a:rect l="0" t="0" r="r" b="b"/>
              <a:pathLst>
                <a:path w="22" h="18">
                  <a:moveTo>
                    <a:pt x="22" y="0"/>
                  </a:moveTo>
                  <a:lnTo>
                    <a:pt x="13" y="4"/>
                  </a:lnTo>
                  <a:lnTo>
                    <a:pt x="2" y="14"/>
                  </a:lnTo>
                  <a:lnTo>
                    <a:pt x="0" y="18"/>
                  </a:lnTo>
                </a:path>
              </a:pathLst>
            </a:custGeom>
            <a:noFill/>
            <a:ln w="0">
              <a:solidFill>
                <a:srgbClr val="000000"/>
              </a:solidFill>
              <a:prstDash val="solid"/>
              <a:round/>
              <a:headEnd/>
              <a:tailEnd/>
            </a:ln>
          </p:spPr>
          <p:txBody>
            <a:bodyPr/>
            <a:lstStyle/>
            <a:p>
              <a:endParaRPr lang="en-GB"/>
            </a:p>
          </p:txBody>
        </p:sp>
        <p:sp>
          <p:nvSpPr>
            <p:cNvPr id="661" name="Line 3742"/>
            <p:cNvSpPr>
              <a:spLocks noChangeShapeType="1"/>
            </p:cNvSpPr>
            <p:nvPr/>
          </p:nvSpPr>
          <p:spPr bwMode="auto">
            <a:xfrm flipH="1" flipV="1">
              <a:off x="1314" y="3128"/>
              <a:ext cx="8" cy="1"/>
            </a:xfrm>
            <a:prstGeom prst="line">
              <a:avLst/>
            </a:prstGeom>
            <a:noFill/>
            <a:ln w="0">
              <a:solidFill>
                <a:srgbClr val="000000"/>
              </a:solidFill>
              <a:round/>
              <a:headEnd/>
              <a:tailEnd/>
            </a:ln>
          </p:spPr>
          <p:txBody>
            <a:bodyPr/>
            <a:lstStyle/>
            <a:p>
              <a:endParaRPr lang="en-GB"/>
            </a:p>
          </p:txBody>
        </p:sp>
        <p:sp>
          <p:nvSpPr>
            <p:cNvPr id="662" name="Line 3743"/>
            <p:cNvSpPr>
              <a:spLocks noChangeShapeType="1"/>
            </p:cNvSpPr>
            <p:nvPr/>
          </p:nvSpPr>
          <p:spPr bwMode="auto">
            <a:xfrm flipH="1">
              <a:off x="4002" y="3081"/>
              <a:ext cx="2" cy="2"/>
            </a:xfrm>
            <a:prstGeom prst="line">
              <a:avLst/>
            </a:prstGeom>
            <a:noFill/>
            <a:ln w="0">
              <a:solidFill>
                <a:srgbClr val="000000"/>
              </a:solidFill>
              <a:round/>
              <a:headEnd/>
              <a:tailEnd/>
            </a:ln>
          </p:spPr>
          <p:txBody>
            <a:bodyPr/>
            <a:lstStyle/>
            <a:p>
              <a:endParaRPr lang="en-GB"/>
            </a:p>
          </p:txBody>
        </p:sp>
        <p:sp>
          <p:nvSpPr>
            <p:cNvPr id="663" name="Line 3744"/>
            <p:cNvSpPr>
              <a:spLocks noChangeShapeType="1"/>
            </p:cNvSpPr>
            <p:nvPr/>
          </p:nvSpPr>
          <p:spPr bwMode="auto">
            <a:xfrm flipH="1">
              <a:off x="3990" y="3083"/>
              <a:ext cx="1" cy="1"/>
            </a:xfrm>
            <a:prstGeom prst="line">
              <a:avLst/>
            </a:prstGeom>
            <a:noFill/>
            <a:ln w="0">
              <a:solidFill>
                <a:srgbClr val="000000"/>
              </a:solidFill>
              <a:round/>
              <a:headEnd/>
              <a:tailEnd/>
            </a:ln>
          </p:spPr>
          <p:txBody>
            <a:bodyPr/>
            <a:lstStyle/>
            <a:p>
              <a:endParaRPr lang="en-GB"/>
            </a:p>
          </p:txBody>
        </p:sp>
        <p:sp>
          <p:nvSpPr>
            <p:cNvPr id="664" name="Freeform 3745"/>
            <p:cNvSpPr>
              <a:spLocks/>
            </p:cNvSpPr>
            <p:nvPr/>
          </p:nvSpPr>
          <p:spPr bwMode="auto">
            <a:xfrm>
              <a:off x="3943" y="3087"/>
              <a:ext cx="23" cy="2"/>
            </a:xfrm>
            <a:custGeom>
              <a:avLst/>
              <a:gdLst/>
              <a:ahLst/>
              <a:cxnLst>
                <a:cxn ang="0">
                  <a:pos x="46" y="0"/>
                </a:cxn>
                <a:cxn ang="0">
                  <a:pos x="34" y="5"/>
                </a:cxn>
                <a:cxn ang="0">
                  <a:pos x="19" y="6"/>
                </a:cxn>
                <a:cxn ang="0">
                  <a:pos x="7" y="5"/>
                </a:cxn>
                <a:cxn ang="0">
                  <a:pos x="0" y="2"/>
                </a:cxn>
              </a:cxnLst>
              <a:rect l="0" t="0" r="r" b="b"/>
              <a:pathLst>
                <a:path w="46" h="6">
                  <a:moveTo>
                    <a:pt x="46" y="0"/>
                  </a:moveTo>
                  <a:lnTo>
                    <a:pt x="34" y="5"/>
                  </a:lnTo>
                  <a:lnTo>
                    <a:pt x="19" y="6"/>
                  </a:lnTo>
                  <a:lnTo>
                    <a:pt x="7" y="5"/>
                  </a:lnTo>
                  <a:lnTo>
                    <a:pt x="0" y="2"/>
                  </a:lnTo>
                </a:path>
              </a:pathLst>
            </a:custGeom>
            <a:noFill/>
            <a:ln w="0">
              <a:solidFill>
                <a:srgbClr val="000000"/>
              </a:solidFill>
              <a:prstDash val="solid"/>
              <a:round/>
              <a:headEnd/>
              <a:tailEnd/>
            </a:ln>
          </p:spPr>
          <p:txBody>
            <a:bodyPr/>
            <a:lstStyle/>
            <a:p>
              <a:endParaRPr lang="en-GB"/>
            </a:p>
          </p:txBody>
        </p:sp>
        <p:sp>
          <p:nvSpPr>
            <p:cNvPr id="665" name="Freeform 3746"/>
            <p:cNvSpPr>
              <a:spLocks/>
            </p:cNvSpPr>
            <p:nvPr/>
          </p:nvSpPr>
          <p:spPr bwMode="auto">
            <a:xfrm>
              <a:off x="3914" y="3083"/>
              <a:ext cx="29" cy="5"/>
            </a:xfrm>
            <a:custGeom>
              <a:avLst/>
              <a:gdLst/>
              <a:ahLst/>
              <a:cxnLst>
                <a:cxn ang="0">
                  <a:pos x="58" y="9"/>
                </a:cxn>
                <a:cxn ang="0">
                  <a:pos x="46" y="7"/>
                </a:cxn>
                <a:cxn ang="0">
                  <a:pos x="34" y="4"/>
                </a:cxn>
                <a:cxn ang="0">
                  <a:pos x="26" y="2"/>
                </a:cxn>
                <a:cxn ang="0">
                  <a:pos x="13" y="0"/>
                </a:cxn>
                <a:cxn ang="0">
                  <a:pos x="0" y="0"/>
                </a:cxn>
              </a:cxnLst>
              <a:rect l="0" t="0" r="r" b="b"/>
              <a:pathLst>
                <a:path w="58" h="9">
                  <a:moveTo>
                    <a:pt x="58" y="9"/>
                  </a:moveTo>
                  <a:lnTo>
                    <a:pt x="46" y="7"/>
                  </a:lnTo>
                  <a:lnTo>
                    <a:pt x="34" y="4"/>
                  </a:lnTo>
                  <a:lnTo>
                    <a:pt x="26" y="2"/>
                  </a:lnTo>
                  <a:lnTo>
                    <a:pt x="13" y="0"/>
                  </a:lnTo>
                  <a:lnTo>
                    <a:pt x="0" y="0"/>
                  </a:lnTo>
                </a:path>
              </a:pathLst>
            </a:custGeom>
            <a:noFill/>
            <a:ln w="0">
              <a:solidFill>
                <a:srgbClr val="000000"/>
              </a:solidFill>
              <a:prstDash val="solid"/>
              <a:round/>
              <a:headEnd/>
              <a:tailEnd/>
            </a:ln>
          </p:spPr>
          <p:txBody>
            <a:bodyPr/>
            <a:lstStyle/>
            <a:p>
              <a:endParaRPr lang="en-GB"/>
            </a:p>
          </p:txBody>
        </p:sp>
        <p:sp>
          <p:nvSpPr>
            <p:cNvPr id="666" name="Freeform 3747"/>
            <p:cNvSpPr>
              <a:spLocks/>
            </p:cNvSpPr>
            <p:nvPr/>
          </p:nvSpPr>
          <p:spPr bwMode="auto">
            <a:xfrm>
              <a:off x="3914" y="3083"/>
              <a:ext cx="20" cy="4"/>
            </a:xfrm>
            <a:custGeom>
              <a:avLst/>
              <a:gdLst/>
              <a:ahLst/>
              <a:cxnLst>
                <a:cxn ang="0">
                  <a:pos x="39" y="8"/>
                </a:cxn>
                <a:cxn ang="0">
                  <a:pos x="39" y="8"/>
                </a:cxn>
                <a:cxn ang="0">
                  <a:pos x="29" y="5"/>
                </a:cxn>
                <a:cxn ang="0">
                  <a:pos x="15" y="3"/>
                </a:cxn>
                <a:cxn ang="0">
                  <a:pos x="7" y="1"/>
                </a:cxn>
                <a:cxn ang="0">
                  <a:pos x="0" y="0"/>
                </a:cxn>
              </a:cxnLst>
              <a:rect l="0" t="0" r="r" b="b"/>
              <a:pathLst>
                <a:path w="39" h="8">
                  <a:moveTo>
                    <a:pt x="39" y="8"/>
                  </a:moveTo>
                  <a:lnTo>
                    <a:pt x="39" y="8"/>
                  </a:lnTo>
                  <a:lnTo>
                    <a:pt x="29" y="5"/>
                  </a:lnTo>
                  <a:lnTo>
                    <a:pt x="15" y="3"/>
                  </a:lnTo>
                  <a:lnTo>
                    <a:pt x="7" y="1"/>
                  </a:lnTo>
                  <a:lnTo>
                    <a:pt x="0" y="0"/>
                  </a:lnTo>
                </a:path>
              </a:pathLst>
            </a:custGeom>
            <a:noFill/>
            <a:ln w="0">
              <a:solidFill>
                <a:srgbClr val="000000"/>
              </a:solidFill>
              <a:prstDash val="solid"/>
              <a:round/>
              <a:headEnd/>
              <a:tailEnd/>
            </a:ln>
          </p:spPr>
          <p:txBody>
            <a:bodyPr/>
            <a:lstStyle/>
            <a:p>
              <a:endParaRPr lang="en-GB"/>
            </a:p>
          </p:txBody>
        </p:sp>
        <p:sp>
          <p:nvSpPr>
            <p:cNvPr id="667" name="Freeform 3748"/>
            <p:cNvSpPr>
              <a:spLocks/>
            </p:cNvSpPr>
            <p:nvPr/>
          </p:nvSpPr>
          <p:spPr bwMode="auto">
            <a:xfrm>
              <a:off x="3901" y="3082"/>
              <a:ext cx="4" cy="4"/>
            </a:xfrm>
            <a:custGeom>
              <a:avLst/>
              <a:gdLst/>
              <a:ahLst/>
              <a:cxnLst>
                <a:cxn ang="0">
                  <a:pos x="0" y="7"/>
                </a:cxn>
                <a:cxn ang="0">
                  <a:pos x="3" y="4"/>
                </a:cxn>
                <a:cxn ang="0">
                  <a:pos x="9" y="0"/>
                </a:cxn>
              </a:cxnLst>
              <a:rect l="0" t="0" r="r" b="b"/>
              <a:pathLst>
                <a:path w="9" h="7">
                  <a:moveTo>
                    <a:pt x="0" y="7"/>
                  </a:moveTo>
                  <a:lnTo>
                    <a:pt x="3" y="4"/>
                  </a:lnTo>
                  <a:lnTo>
                    <a:pt x="9" y="0"/>
                  </a:lnTo>
                </a:path>
              </a:pathLst>
            </a:custGeom>
            <a:noFill/>
            <a:ln w="0">
              <a:solidFill>
                <a:srgbClr val="000000"/>
              </a:solidFill>
              <a:prstDash val="solid"/>
              <a:round/>
              <a:headEnd/>
              <a:tailEnd/>
            </a:ln>
          </p:spPr>
          <p:txBody>
            <a:bodyPr/>
            <a:lstStyle/>
            <a:p>
              <a:endParaRPr lang="en-GB"/>
            </a:p>
          </p:txBody>
        </p:sp>
        <p:sp>
          <p:nvSpPr>
            <p:cNvPr id="668" name="Line 3749"/>
            <p:cNvSpPr>
              <a:spLocks noChangeShapeType="1"/>
            </p:cNvSpPr>
            <p:nvPr/>
          </p:nvSpPr>
          <p:spPr bwMode="auto">
            <a:xfrm flipH="1">
              <a:off x="3885" y="3087"/>
              <a:ext cx="1" cy="1"/>
            </a:xfrm>
            <a:prstGeom prst="line">
              <a:avLst/>
            </a:prstGeom>
            <a:noFill/>
            <a:ln w="0">
              <a:solidFill>
                <a:srgbClr val="000000"/>
              </a:solidFill>
              <a:round/>
              <a:headEnd/>
              <a:tailEnd/>
            </a:ln>
          </p:spPr>
          <p:txBody>
            <a:bodyPr/>
            <a:lstStyle/>
            <a:p>
              <a:endParaRPr lang="en-GB"/>
            </a:p>
          </p:txBody>
        </p:sp>
        <p:sp>
          <p:nvSpPr>
            <p:cNvPr id="669" name="Line 3750"/>
            <p:cNvSpPr>
              <a:spLocks noChangeShapeType="1"/>
            </p:cNvSpPr>
            <p:nvPr/>
          </p:nvSpPr>
          <p:spPr bwMode="auto">
            <a:xfrm flipH="1">
              <a:off x="3873" y="3088"/>
              <a:ext cx="2" cy="2"/>
            </a:xfrm>
            <a:prstGeom prst="line">
              <a:avLst/>
            </a:prstGeom>
            <a:noFill/>
            <a:ln w="0">
              <a:solidFill>
                <a:srgbClr val="000000"/>
              </a:solidFill>
              <a:round/>
              <a:headEnd/>
              <a:tailEnd/>
            </a:ln>
          </p:spPr>
          <p:txBody>
            <a:bodyPr/>
            <a:lstStyle/>
            <a:p>
              <a:endParaRPr lang="en-GB"/>
            </a:p>
          </p:txBody>
        </p:sp>
        <p:sp>
          <p:nvSpPr>
            <p:cNvPr id="670" name="Line 3751"/>
            <p:cNvSpPr>
              <a:spLocks noChangeShapeType="1"/>
            </p:cNvSpPr>
            <p:nvPr/>
          </p:nvSpPr>
          <p:spPr bwMode="auto">
            <a:xfrm flipV="1">
              <a:off x="3871" y="3086"/>
              <a:ext cx="5" cy="2"/>
            </a:xfrm>
            <a:prstGeom prst="line">
              <a:avLst/>
            </a:prstGeom>
            <a:noFill/>
            <a:ln w="0">
              <a:solidFill>
                <a:srgbClr val="000000"/>
              </a:solidFill>
              <a:round/>
              <a:headEnd/>
              <a:tailEnd/>
            </a:ln>
          </p:spPr>
          <p:txBody>
            <a:bodyPr/>
            <a:lstStyle/>
            <a:p>
              <a:endParaRPr lang="en-GB"/>
            </a:p>
          </p:txBody>
        </p:sp>
        <p:sp>
          <p:nvSpPr>
            <p:cNvPr id="671" name="Line 3752"/>
            <p:cNvSpPr>
              <a:spLocks noChangeShapeType="1"/>
            </p:cNvSpPr>
            <p:nvPr/>
          </p:nvSpPr>
          <p:spPr bwMode="auto">
            <a:xfrm flipH="1" flipV="1">
              <a:off x="1295" y="3126"/>
              <a:ext cx="11" cy="1"/>
            </a:xfrm>
            <a:prstGeom prst="line">
              <a:avLst/>
            </a:prstGeom>
            <a:noFill/>
            <a:ln w="0">
              <a:solidFill>
                <a:srgbClr val="000000"/>
              </a:solidFill>
              <a:round/>
              <a:headEnd/>
              <a:tailEnd/>
            </a:ln>
          </p:spPr>
          <p:txBody>
            <a:bodyPr/>
            <a:lstStyle/>
            <a:p>
              <a:endParaRPr lang="en-GB"/>
            </a:p>
          </p:txBody>
        </p:sp>
        <p:sp>
          <p:nvSpPr>
            <p:cNvPr id="672" name="Line 3753"/>
            <p:cNvSpPr>
              <a:spLocks noChangeShapeType="1"/>
            </p:cNvSpPr>
            <p:nvPr/>
          </p:nvSpPr>
          <p:spPr bwMode="auto">
            <a:xfrm flipH="1">
              <a:off x="1547" y="3114"/>
              <a:ext cx="91" cy="2"/>
            </a:xfrm>
            <a:prstGeom prst="line">
              <a:avLst/>
            </a:prstGeom>
            <a:noFill/>
            <a:ln w="0">
              <a:solidFill>
                <a:srgbClr val="000000"/>
              </a:solidFill>
              <a:round/>
              <a:headEnd/>
              <a:tailEnd/>
            </a:ln>
          </p:spPr>
          <p:txBody>
            <a:bodyPr/>
            <a:lstStyle/>
            <a:p>
              <a:endParaRPr lang="en-GB"/>
            </a:p>
          </p:txBody>
        </p:sp>
        <p:sp>
          <p:nvSpPr>
            <p:cNvPr id="673" name="Line 3754"/>
            <p:cNvSpPr>
              <a:spLocks noChangeShapeType="1"/>
            </p:cNvSpPr>
            <p:nvPr/>
          </p:nvSpPr>
          <p:spPr bwMode="auto">
            <a:xfrm flipH="1">
              <a:off x="3444" y="3122"/>
              <a:ext cx="1" cy="2"/>
            </a:xfrm>
            <a:prstGeom prst="line">
              <a:avLst/>
            </a:prstGeom>
            <a:noFill/>
            <a:ln w="0">
              <a:solidFill>
                <a:srgbClr val="000000"/>
              </a:solidFill>
              <a:round/>
              <a:headEnd/>
              <a:tailEnd/>
            </a:ln>
          </p:spPr>
          <p:txBody>
            <a:bodyPr/>
            <a:lstStyle/>
            <a:p>
              <a:endParaRPr lang="en-GB"/>
            </a:p>
          </p:txBody>
        </p:sp>
        <p:sp>
          <p:nvSpPr>
            <p:cNvPr id="674" name="Line 3755"/>
            <p:cNvSpPr>
              <a:spLocks noChangeShapeType="1"/>
            </p:cNvSpPr>
            <p:nvPr/>
          </p:nvSpPr>
          <p:spPr bwMode="auto">
            <a:xfrm flipH="1">
              <a:off x="3438" y="3122"/>
              <a:ext cx="1" cy="2"/>
            </a:xfrm>
            <a:prstGeom prst="line">
              <a:avLst/>
            </a:prstGeom>
            <a:noFill/>
            <a:ln w="0">
              <a:solidFill>
                <a:srgbClr val="000000"/>
              </a:solidFill>
              <a:round/>
              <a:headEnd/>
              <a:tailEnd/>
            </a:ln>
          </p:spPr>
          <p:txBody>
            <a:bodyPr/>
            <a:lstStyle/>
            <a:p>
              <a:endParaRPr lang="en-GB"/>
            </a:p>
          </p:txBody>
        </p:sp>
        <p:sp>
          <p:nvSpPr>
            <p:cNvPr id="675" name="Line 3756"/>
            <p:cNvSpPr>
              <a:spLocks noChangeShapeType="1"/>
            </p:cNvSpPr>
            <p:nvPr/>
          </p:nvSpPr>
          <p:spPr bwMode="auto">
            <a:xfrm flipH="1">
              <a:off x="3415" y="3124"/>
              <a:ext cx="1" cy="2"/>
            </a:xfrm>
            <a:prstGeom prst="line">
              <a:avLst/>
            </a:prstGeom>
            <a:noFill/>
            <a:ln w="0">
              <a:solidFill>
                <a:srgbClr val="000000"/>
              </a:solidFill>
              <a:round/>
              <a:headEnd/>
              <a:tailEnd/>
            </a:ln>
          </p:spPr>
          <p:txBody>
            <a:bodyPr/>
            <a:lstStyle/>
            <a:p>
              <a:endParaRPr lang="en-GB"/>
            </a:p>
          </p:txBody>
        </p:sp>
        <p:sp>
          <p:nvSpPr>
            <p:cNvPr id="676" name="Line 3757"/>
            <p:cNvSpPr>
              <a:spLocks noChangeShapeType="1"/>
            </p:cNvSpPr>
            <p:nvPr/>
          </p:nvSpPr>
          <p:spPr bwMode="auto">
            <a:xfrm flipH="1" flipV="1">
              <a:off x="2283" y="3153"/>
              <a:ext cx="6" cy="1"/>
            </a:xfrm>
            <a:prstGeom prst="line">
              <a:avLst/>
            </a:prstGeom>
            <a:noFill/>
            <a:ln w="0">
              <a:solidFill>
                <a:srgbClr val="000000"/>
              </a:solidFill>
              <a:round/>
              <a:headEnd/>
              <a:tailEnd/>
            </a:ln>
          </p:spPr>
          <p:txBody>
            <a:bodyPr/>
            <a:lstStyle/>
            <a:p>
              <a:endParaRPr lang="en-GB"/>
            </a:p>
          </p:txBody>
        </p:sp>
        <p:sp>
          <p:nvSpPr>
            <p:cNvPr id="677" name="Line 3758"/>
            <p:cNvSpPr>
              <a:spLocks noChangeShapeType="1"/>
            </p:cNvSpPr>
            <p:nvPr/>
          </p:nvSpPr>
          <p:spPr bwMode="auto">
            <a:xfrm>
              <a:off x="2550" y="3158"/>
              <a:ext cx="1" cy="1"/>
            </a:xfrm>
            <a:prstGeom prst="line">
              <a:avLst/>
            </a:prstGeom>
            <a:noFill/>
            <a:ln w="0">
              <a:solidFill>
                <a:srgbClr val="000000"/>
              </a:solidFill>
              <a:round/>
              <a:headEnd/>
              <a:tailEnd/>
            </a:ln>
          </p:spPr>
          <p:txBody>
            <a:bodyPr/>
            <a:lstStyle/>
            <a:p>
              <a:endParaRPr lang="en-GB"/>
            </a:p>
          </p:txBody>
        </p:sp>
        <p:sp>
          <p:nvSpPr>
            <p:cNvPr id="678" name="Freeform 3759"/>
            <p:cNvSpPr>
              <a:spLocks/>
            </p:cNvSpPr>
            <p:nvPr/>
          </p:nvSpPr>
          <p:spPr bwMode="auto">
            <a:xfrm>
              <a:off x="2289" y="3154"/>
              <a:ext cx="261" cy="7"/>
            </a:xfrm>
            <a:custGeom>
              <a:avLst/>
              <a:gdLst/>
              <a:ahLst/>
              <a:cxnLst>
                <a:cxn ang="0">
                  <a:pos x="522" y="7"/>
                </a:cxn>
                <a:cxn ang="0">
                  <a:pos x="517" y="6"/>
                </a:cxn>
                <a:cxn ang="0">
                  <a:pos x="487" y="4"/>
                </a:cxn>
                <a:cxn ang="0">
                  <a:pos x="458" y="7"/>
                </a:cxn>
                <a:cxn ang="0">
                  <a:pos x="443" y="8"/>
                </a:cxn>
                <a:cxn ang="0">
                  <a:pos x="421" y="9"/>
                </a:cxn>
                <a:cxn ang="0">
                  <a:pos x="366" y="13"/>
                </a:cxn>
                <a:cxn ang="0">
                  <a:pos x="341" y="13"/>
                </a:cxn>
                <a:cxn ang="0">
                  <a:pos x="325" y="13"/>
                </a:cxn>
                <a:cxn ang="0">
                  <a:pos x="313" y="13"/>
                </a:cxn>
                <a:cxn ang="0">
                  <a:pos x="301" y="14"/>
                </a:cxn>
                <a:cxn ang="0">
                  <a:pos x="287" y="14"/>
                </a:cxn>
                <a:cxn ang="0">
                  <a:pos x="263" y="13"/>
                </a:cxn>
                <a:cxn ang="0">
                  <a:pos x="250" y="13"/>
                </a:cxn>
                <a:cxn ang="0">
                  <a:pos x="216" y="14"/>
                </a:cxn>
                <a:cxn ang="0">
                  <a:pos x="184" y="14"/>
                </a:cxn>
                <a:cxn ang="0">
                  <a:pos x="168" y="14"/>
                </a:cxn>
                <a:cxn ang="0">
                  <a:pos x="137" y="12"/>
                </a:cxn>
                <a:cxn ang="0">
                  <a:pos x="124" y="11"/>
                </a:cxn>
                <a:cxn ang="0">
                  <a:pos x="111" y="8"/>
                </a:cxn>
                <a:cxn ang="0">
                  <a:pos x="89" y="6"/>
                </a:cxn>
                <a:cxn ang="0">
                  <a:pos x="71" y="5"/>
                </a:cxn>
                <a:cxn ang="0">
                  <a:pos x="54" y="3"/>
                </a:cxn>
                <a:cxn ang="0">
                  <a:pos x="32" y="2"/>
                </a:cxn>
                <a:cxn ang="0">
                  <a:pos x="0" y="0"/>
                </a:cxn>
              </a:cxnLst>
              <a:rect l="0" t="0" r="r" b="b"/>
              <a:pathLst>
                <a:path w="522" h="14">
                  <a:moveTo>
                    <a:pt x="522" y="7"/>
                  </a:moveTo>
                  <a:lnTo>
                    <a:pt x="517" y="6"/>
                  </a:lnTo>
                  <a:lnTo>
                    <a:pt x="487" y="4"/>
                  </a:lnTo>
                  <a:lnTo>
                    <a:pt x="458" y="7"/>
                  </a:lnTo>
                  <a:lnTo>
                    <a:pt x="443" y="8"/>
                  </a:lnTo>
                  <a:lnTo>
                    <a:pt x="421" y="9"/>
                  </a:lnTo>
                  <a:lnTo>
                    <a:pt x="366" y="13"/>
                  </a:lnTo>
                  <a:lnTo>
                    <a:pt x="341" y="13"/>
                  </a:lnTo>
                  <a:lnTo>
                    <a:pt x="325" y="13"/>
                  </a:lnTo>
                  <a:lnTo>
                    <a:pt x="313" y="13"/>
                  </a:lnTo>
                  <a:lnTo>
                    <a:pt x="301" y="14"/>
                  </a:lnTo>
                  <a:lnTo>
                    <a:pt x="287" y="14"/>
                  </a:lnTo>
                  <a:lnTo>
                    <a:pt x="263" y="13"/>
                  </a:lnTo>
                  <a:lnTo>
                    <a:pt x="250" y="13"/>
                  </a:lnTo>
                  <a:lnTo>
                    <a:pt x="216" y="14"/>
                  </a:lnTo>
                  <a:lnTo>
                    <a:pt x="184" y="14"/>
                  </a:lnTo>
                  <a:lnTo>
                    <a:pt x="168" y="14"/>
                  </a:lnTo>
                  <a:lnTo>
                    <a:pt x="137" y="12"/>
                  </a:lnTo>
                  <a:lnTo>
                    <a:pt x="124" y="11"/>
                  </a:lnTo>
                  <a:lnTo>
                    <a:pt x="111" y="8"/>
                  </a:lnTo>
                  <a:lnTo>
                    <a:pt x="89" y="6"/>
                  </a:lnTo>
                  <a:lnTo>
                    <a:pt x="71" y="5"/>
                  </a:lnTo>
                  <a:lnTo>
                    <a:pt x="54" y="3"/>
                  </a:lnTo>
                  <a:lnTo>
                    <a:pt x="32" y="2"/>
                  </a:lnTo>
                  <a:lnTo>
                    <a:pt x="0" y="0"/>
                  </a:lnTo>
                </a:path>
              </a:pathLst>
            </a:custGeom>
            <a:noFill/>
            <a:ln w="0">
              <a:solidFill>
                <a:srgbClr val="000000"/>
              </a:solidFill>
              <a:prstDash val="solid"/>
              <a:round/>
              <a:headEnd/>
              <a:tailEnd/>
            </a:ln>
          </p:spPr>
          <p:txBody>
            <a:bodyPr/>
            <a:lstStyle/>
            <a:p>
              <a:endParaRPr lang="en-GB"/>
            </a:p>
          </p:txBody>
        </p:sp>
        <p:sp>
          <p:nvSpPr>
            <p:cNvPr id="679" name="Freeform 3760"/>
            <p:cNvSpPr>
              <a:spLocks/>
            </p:cNvSpPr>
            <p:nvPr/>
          </p:nvSpPr>
          <p:spPr bwMode="auto">
            <a:xfrm>
              <a:off x="2147" y="3147"/>
              <a:ext cx="136" cy="6"/>
            </a:xfrm>
            <a:custGeom>
              <a:avLst/>
              <a:gdLst/>
              <a:ahLst/>
              <a:cxnLst>
                <a:cxn ang="0">
                  <a:pos x="271" y="12"/>
                </a:cxn>
                <a:cxn ang="0">
                  <a:pos x="254" y="9"/>
                </a:cxn>
                <a:cxn ang="0">
                  <a:pos x="226" y="4"/>
                </a:cxn>
                <a:cxn ang="0">
                  <a:pos x="200" y="0"/>
                </a:cxn>
                <a:cxn ang="0">
                  <a:pos x="164" y="2"/>
                </a:cxn>
                <a:cxn ang="0">
                  <a:pos x="144" y="2"/>
                </a:cxn>
                <a:cxn ang="0">
                  <a:pos x="118" y="1"/>
                </a:cxn>
                <a:cxn ang="0">
                  <a:pos x="96" y="4"/>
                </a:cxn>
                <a:cxn ang="0">
                  <a:pos x="83" y="5"/>
                </a:cxn>
                <a:cxn ang="0">
                  <a:pos x="77" y="5"/>
                </a:cxn>
                <a:cxn ang="0">
                  <a:pos x="49" y="5"/>
                </a:cxn>
                <a:cxn ang="0">
                  <a:pos x="22" y="3"/>
                </a:cxn>
                <a:cxn ang="0">
                  <a:pos x="3" y="3"/>
                </a:cxn>
                <a:cxn ang="0">
                  <a:pos x="0" y="3"/>
                </a:cxn>
              </a:cxnLst>
              <a:rect l="0" t="0" r="r" b="b"/>
              <a:pathLst>
                <a:path w="271" h="12">
                  <a:moveTo>
                    <a:pt x="271" y="12"/>
                  </a:moveTo>
                  <a:lnTo>
                    <a:pt x="254" y="9"/>
                  </a:lnTo>
                  <a:lnTo>
                    <a:pt x="226" y="4"/>
                  </a:lnTo>
                  <a:lnTo>
                    <a:pt x="200" y="0"/>
                  </a:lnTo>
                  <a:lnTo>
                    <a:pt x="164" y="2"/>
                  </a:lnTo>
                  <a:lnTo>
                    <a:pt x="144" y="2"/>
                  </a:lnTo>
                  <a:lnTo>
                    <a:pt x="118" y="1"/>
                  </a:lnTo>
                  <a:lnTo>
                    <a:pt x="96" y="4"/>
                  </a:lnTo>
                  <a:lnTo>
                    <a:pt x="83" y="5"/>
                  </a:lnTo>
                  <a:lnTo>
                    <a:pt x="77" y="5"/>
                  </a:lnTo>
                  <a:lnTo>
                    <a:pt x="49" y="5"/>
                  </a:lnTo>
                  <a:lnTo>
                    <a:pt x="22" y="3"/>
                  </a:lnTo>
                  <a:lnTo>
                    <a:pt x="3" y="3"/>
                  </a:lnTo>
                  <a:lnTo>
                    <a:pt x="0" y="3"/>
                  </a:lnTo>
                </a:path>
              </a:pathLst>
            </a:custGeom>
            <a:noFill/>
            <a:ln w="0">
              <a:solidFill>
                <a:srgbClr val="000000"/>
              </a:solidFill>
              <a:prstDash val="solid"/>
              <a:round/>
              <a:headEnd/>
              <a:tailEnd/>
            </a:ln>
          </p:spPr>
          <p:txBody>
            <a:bodyPr/>
            <a:lstStyle/>
            <a:p>
              <a:endParaRPr lang="en-GB"/>
            </a:p>
          </p:txBody>
        </p:sp>
        <p:sp>
          <p:nvSpPr>
            <p:cNvPr id="680" name="Line 3761"/>
            <p:cNvSpPr>
              <a:spLocks noChangeShapeType="1"/>
            </p:cNvSpPr>
            <p:nvPr/>
          </p:nvSpPr>
          <p:spPr bwMode="auto">
            <a:xfrm flipH="1">
              <a:off x="3996" y="3092"/>
              <a:ext cx="2" cy="2"/>
            </a:xfrm>
            <a:prstGeom prst="line">
              <a:avLst/>
            </a:prstGeom>
            <a:noFill/>
            <a:ln w="0">
              <a:solidFill>
                <a:srgbClr val="000000"/>
              </a:solidFill>
              <a:round/>
              <a:headEnd/>
              <a:tailEnd/>
            </a:ln>
          </p:spPr>
          <p:txBody>
            <a:bodyPr/>
            <a:lstStyle/>
            <a:p>
              <a:endParaRPr lang="en-GB"/>
            </a:p>
          </p:txBody>
        </p:sp>
        <p:sp>
          <p:nvSpPr>
            <p:cNvPr id="681" name="Freeform 3762"/>
            <p:cNvSpPr>
              <a:spLocks/>
            </p:cNvSpPr>
            <p:nvPr/>
          </p:nvSpPr>
          <p:spPr bwMode="auto">
            <a:xfrm>
              <a:off x="3998" y="3090"/>
              <a:ext cx="11" cy="2"/>
            </a:xfrm>
            <a:custGeom>
              <a:avLst/>
              <a:gdLst/>
              <a:ahLst/>
              <a:cxnLst>
                <a:cxn ang="0">
                  <a:pos x="23" y="0"/>
                </a:cxn>
                <a:cxn ang="0">
                  <a:pos x="10" y="1"/>
                </a:cxn>
                <a:cxn ang="0">
                  <a:pos x="8" y="1"/>
                </a:cxn>
                <a:cxn ang="0">
                  <a:pos x="0" y="3"/>
                </a:cxn>
              </a:cxnLst>
              <a:rect l="0" t="0" r="r" b="b"/>
              <a:pathLst>
                <a:path w="23" h="3">
                  <a:moveTo>
                    <a:pt x="23" y="0"/>
                  </a:moveTo>
                  <a:lnTo>
                    <a:pt x="10" y="1"/>
                  </a:lnTo>
                  <a:lnTo>
                    <a:pt x="8" y="1"/>
                  </a:lnTo>
                  <a:lnTo>
                    <a:pt x="0" y="3"/>
                  </a:lnTo>
                </a:path>
              </a:pathLst>
            </a:custGeom>
            <a:noFill/>
            <a:ln w="0">
              <a:solidFill>
                <a:srgbClr val="000000"/>
              </a:solidFill>
              <a:prstDash val="solid"/>
              <a:round/>
              <a:headEnd/>
              <a:tailEnd/>
            </a:ln>
          </p:spPr>
          <p:txBody>
            <a:bodyPr/>
            <a:lstStyle/>
            <a:p>
              <a:endParaRPr lang="en-GB"/>
            </a:p>
          </p:txBody>
        </p:sp>
        <p:sp>
          <p:nvSpPr>
            <p:cNvPr id="682" name="Line 3763"/>
            <p:cNvSpPr>
              <a:spLocks noChangeShapeType="1"/>
            </p:cNvSpPr>
            <p:nvPr/>
          </p:nvSpPr>
          <p:spPr bwMode="auto">
            <a:xfrm flipV="1">
              <a:off x="3987" y="3085"/>
              <a:ext cx="2" cy="9"/>
            </a:xfrm>
            <a:prstGeom prst="line">
              <a:avLst/>
            </a:prstGeom>
            <a:noFill/>
            <a:ln w="0">
              <a:solidFill>
                <a:srgbClr val="000000"/>
              </a:solidFill>
              <a:round/>
              <a:headEnd/>
              <a:tailEnd/>
            </a:ln>
          </p:spPr>
          <p:txBody>
            <a:bodyPr/>
            <a:lstStyle/>
            <a:p>
              <a:endParaRPr lang="en-GB"/>
            </a:p>
          </p:txBody>
        </p:sp>
        <p:sp>
          <p:nvSpPr>
            <p:cNvPr id="683" name="Freeform 3764"/>
            <p:cNvSpPr>
              <a:spLocks/>
            </p:cNvSpPr>
            <p:nvPr/>
          </p:nvSpPr>
          <p:spPr bwMode="auto">
            <a:xfrm>
              <a:off x="3987" y="3092"/>
              <a:ext cx="11" cy="2"/>
            </a:xfrm>
            <a:custGeom>
              <a:avLst/>
              <a:gdLst/>
              <a:ahLst/>
              <a:cxnLst>
                <a:cxn ang="0">
                  <a:pos x="21" y="0"/>
                </a:cxn>
                <a:cxn ang="0">
                  <a:pos x="11" y="1"/>
                </a:cxn>
                <a:cxn ang="0">
                  <a:pos x="5" y="2"/>
                </a:cxn>
                <a:cxn ang="0">
                  <a:pos x="0" y="3"/>
                </a:cxn>
              </a:cxnLst>
              <a:rect l="0" t="0" r="r" b="b"/>
              <a:pathLst>
                <a:path w="21" h="3">
                  <a:moveTo>
                    <a:pt x="21" y="0"/>
                  </a:moveTo>
                  <a:lnTo>
                    <a:pt x="11" y="1"/>
                  </a:lnTo>
                  <a:lnTo>
                    <a:pt x="5" y="2"/>
                  </a:lnTo>
                  <a:lnTo>
                    <a:pt x="0" y="3"/>
                  </a:lnTo>
                </a:path>
              </a:pathLst>
            </a:custGeom>
            <a:noFill/>
            <a:ln w="0">
              <a:solidFill>
                <a:srgbClr val="000000"/>
              </a:solidFill>
              <a:prstDash val="solid"/>
              <a:round/>
              <a:headEnd/>
              <a:tailEnd/>
            </a:ln>
          </p:spPr>
          <p:txBody>
            <a:bodyPr/>
            <a:lstStyle/>
            <a:p>
              <a:endParaRPr lang="en-GB"/>
            </a:p>
          </p:txBody>
        </p:sp>
        <p:sp>
          <p:nvSpPr>
            <p:cNvPr id="684" name="Freeform 3765"/>
            <p:cNvSpPr>
              <a:spLocks/>
            </p:cNvSpPr>
            <p:nvPr/>
          </p:nvSpPr>
          <p:spPr bwMode="auto">
            <a:xfrm>
              <a:off x="3906" y="3088"/>
              <a:ext cx="17" cy="9"/>
            </a:xfrm>
            <a:custGeom>
              <a:avLst/>
              <a:gdLst/>
              <a:ahLst/>
              <a:cxnLst>
                <a:cxn ang="0">
                  <a:pos x="35" y="19"/>
                </a:cxn>
                <a:cxn ang="0">
                  <a:pos x="28" y="13"/>
                </a:cxn>
                <a:cxn ang="0">
                  <a:pos x="17" y="6"/>
                </a:cxn>
                <a:cxn ang="0">
                  <a:pos x="6" y="2"/>
                </a:cxn>
                <a:cxn ang="0">
                  <a:pos x="0" y="0"/>
                </a:cxn>
              </a:cxnLst>
              <a:rect l="0" t="0" r="r" b="b"/>
              <a:pathLst>
                <a:path w="35" h="19">
                  <a:moveTo>
                    <a:pt x="35" y="19"/>
                  </a:moveTo>
                  <a:lnTo>
                    <a:pt x="28" y="13"/>
                  </a:lnTo>
                  <a:lnTo>
                    <a:pt x="17" y="6"/>
                  </a:lnTo>
                  <a:lnTo>
                    <a:pt x="6" y="2"/>
                  </a:lnTo>
                  <a:lnTo>
                    <a:pt x="0" y="0"/>
                  </a:lnTo>
                </a:path>
              </a:pathLst>
            </a:custGeom>
            <a:noFill/>
            <a:ln w="0">
              <a:solidFill>
                <a:srgbClr val="000000"/>
              </a:solidFill>
              <a:prstDash val="solid"/>
              <a:round/>
              <a:headEnd/>
              <a:tailEnd/>
            </a:ln>
          </p:spPr>
          <p:txBody>
            <a:bodyPr/>
            <a:lstStyle/>
            <a:p>
              <a:endParaRPr lang="en-GB"/>
            </a:p>
          </p:txBody>
        </p:sp>
        <p:sp>
          <p:nvSpPr>
            <p:cNvPr id="685" name="Freeform 3766"/>
            <p:cNvSpPr>
              <a:spLocks/>
            </p:cNvSpPr>
            <p:nvPr/>
          </p:nvSpPr>
          <p:spPr bwMode="auto">
            <a:xfrm>
              <a:off x="3923" y="3094"/>
              <a:ext cx="64" cy="5"/>
            </a:xfrm>
            <a:custGeom>
              <a:avLst/>
              <a:gdLst/>
              <a:ahLst/>
              <a:cxnLst>
                <a:cxn ang="0">
                  <a:pos x="127" y="0"/>
                </a:cxn>
                <a:cxn ang="0">
                  <a:pos x="124" y="1"/>
                </a:cxn>
                <a:cxn ang="0">
                  <a:pos x="123" y="1"/>
                </a:cxn>
                <a:cxn ang="0">
                  <a:pos x="108" y="5"/>
                </a:cxn>
                <a:cxn ang="0">
                  <a:pos x="70" y="9"/>
                </a:cxn>
                <a:cxn ang="0">
                  <a:pos x="54" y="10"/>
                </a:cxn>
                <a:cxn ang="0">
                  <a:pos x="33" y="9"/>
                </a:cxn>
                <a:cxn ang="0">
                  <a:pos x="30" y="9"/>
                </a:cxn>
                <a:cxn ang="0">
                  <a:pos x="9" y="7"/>
                </a:cxn>
                <a:cxn ang="0">
                  <a:pos x="0" y="7"/>
                </a:cxn>
              </a:cxnLst>
              <a:rect l="0" t="0" r="r" b="b"/>
              <a:pathLst>
                <a:path w="127" h="10">
                  <a:moveTo>
                    <a:pt x="127" y="0"/>
                  </a:moveTo>
                  <a:lnTo>
                    <a:pt x="124" y="1"/>
                  </a:lnTo>
                  <a:lnTo>
                    <a:pt x="123" y="1"/>
                  </a:lnTo>
                  <a:lnTo>
                    <a:pt x="108" y="5"/>
                  </a:lnTo>
                  <a:lnTo>
                    <a:pt x="70" y="9"/>
                  </a:lnTo>
                  <a:lnTo>
                    <a:pt x="54" y="10"/>
                  </a:lnTo>
                  <a:lnTo>
                    <a:pt x="33" y="9"/>
                  </a:lnTo>
                  <a:lnTo>
                    <a:pt x="30" y="9"/>
                  </a:lnTo>
                  <a:lnTo>
                    <a:pt x="9" y="7"/>
                  </a:lnTo>
                  <a:lnTo>
                    <a:pt x="0" y="7"/>
                  </a:lnTo>
                </a:path>
              </a:pathLst>
            </a:custGeom>
            <a:noFill/>
            <a:ln w="0">
              <a:solidFill>
                <a:srgbClr val="000000"/>
              </a:solidFill>
              <a:prstDash val="solid"/>
              <a:round/>
              <a:headEnd/>
              <a:tailEnd/>
            </a:ln>
          </p:spPr>
          <p:txBody>
            <a:bodyPr/>
            <a:lstStyle/>
            <a:p>
              <a:endParaRPr lang="en-GB"/>
            </a:p>
          </p:txBody>
        </p:sp>
        <p:sp>
          <p:nvSpPr>
            <p:cNvPr id="686" name="Line 3767"/>
            <p:cNvSpPr>
              <a:spLocks noChangeShapeType="1"/>
            </p:cNvSpPr>
            <p:nvPr/>
          </p:nvSpPr>
          <p:spPr bwMode="auto">
            <a:xfrm>
              <a:off x="3904" y="3096"/>
              <a:ext cx="2" cy="2"/>
            </a:xfrm>
            <a:prstGeom prst="line">
              <a:avLst/>
            </a:prstGeom>
            <a:noFill/>
            <a:ln w="0">
              <a:solidFill>
                <a:srgbClr val="000000"/>
              </a:solidFill>
              <a:round/>
              <a:headEnd/>
              <a:tailEnd/>
            </a:ln>
          </p:spPr>
          <p:txBody>
            <a:bodyPr/>
            <a:lstStyle/>
            <a:p>
              <a:endParaRPr lang="en-GB"/>
            </a:p>
          </p:txBody>
        </p:sp>
        <p:sp>
          <p:nvSpPr>
            <p:cNvPr id="687" name="Freeform 3768"/>
            <p:cNvSpPr>
              <a:spLocks/>
            </p:cNvSpPr>
            <p:nvPr/>
          </p:nvSpPr>
          <p:spPr bwMode="auto">
            <a:xfrm>
              <a:off x="3904" y="3096"/>
              <a:ext cx="19" cy="1"/>
            </a:xfrm>
            <a:custGeom>
              <a:avLst/>
              <a:gdLst/>
              <a:ahLst/>
              <a:cxnLst>
                <a:cxn ang="0">
                  <a:pos x="38" y="1"/>
                </a:cxn>
                <a:cxn ang="0">
                  <a:pos x="30" y="0"/>
                </a:cxn>
                <a:cxn ang="0">
                  <a:pos x="16" y="0"/>
                </a:cxn>
                <a:cxn ang="0">
                  <a:pos x="3" y="0"/>
                </a:cxn>
                <a:cxn ang="0">
                  <a:pos x="0" y="0"/>
                </a:cxn>
              </a:cxnLst>
              <a:rect l="0" t="0" r="r" b="b"/>
              <a:pathLst>
                <a:path w="38" h="1">
                  <a:moveTo>
                    <a:pt x="38" y="1"/>
                  </a:moveTo>
                  <a:lnTo>
                    <a:pt x="30" y="0"/>
                  </a:lnTo>
                  <a:lnTo>
                    <a:pt x="16" y="0"/>
                  </a:lnTo>
                  <a:lnTo>
                    <a:pt x="3" y="0"/>
                  </a:lnTo>
                  <a:lnTo>
                    <a:pt x="0" y="0"/>
                  </a:lnTo>
                </a:path>
              </a:pathLst>
            </a:custGeom>
            <a:noFill/>
            <a:ln w="0">
              <a:solidFill>
                <a:srgbClr val="000000"/>
              </a:solidFill>
              <a:prstDash val="solid"/>
              <a:round/>
              <a:headEnd/>
              <a:tailEnd/>
            </a:ln>
          </p:spPr>
          <p:txBody>
            <a:bodyPr/>
            <a:lstStyle/>
            <a:p>
              <a:endParaRPr lang="en-GB"/>
            </a:p>
          </p:txBody>
        </p:sp>
        <p:sp>
          <p:nvSpPr>
            <p:cNvPr id="688" name="Line 3769"/>
            <p:cNvSpPr>
              <a:spLocks noChangeShapeType="1"/>
            </p:cNvSpPr>
            <p:nvPr/>
          </p:nvSpPr>
          <p:spPr bwMode="auto">
            <a:xfrm flipV="1">
              <a:off x="3891" y="3093"/>
              <a:ext cx="4" cy="4"/>
            </a:xfrm>
            <a:prstGeom prst="line">
              <a:avLst/>
            </a:prstGeom>
            <a:noFill/>
            <a:ln w="0">
              <a:solidFill>
                <a:srgbClr val="000000"/>
              </a:solidFill>
              <a:round/>
              <a:headEnd/>
              <a:tailEnd/>
            </a:ln>
          </p:spPr>
          <p:txBody>
            <a:bodyPr/>
            <a:lstStyle/>
            <a:p>
              <a:endParaRPr lang="en-GB"/>
            </a:p>
          </p:txBody>
        </p:sp>
        <p:sp>
          <p:nvSpPr>
            <p:cNvPr id="689" name="Freeform 3770"/>
            <p:cNvSpPr>
              <a:spLocks/>
            </p:cNvSpPr>
            <p:nvPr/>
          </p:nvSpPr>
          <p:spPr bwMode="auto">
            <a:xfrm>
              <a:off x="3891" y="3096"/>
              <a:ext cx="13" cy="1"/>
            </a:xfrm>
            <a:custGeom>
              <a:avLst/>
              <a:gdLst/>
              <a:ahLst/>
              <a:cxnLst>
                <a:cxn ang="0">
                  <a:pos x="27" y="0"/>
                </a:cxn>
                <a:cxn ang="0">
                  <a:pos x="26" y="0"/>
                </a:cxn>
                <a:cxn ang="0">
                  <a:pos x="19" y="0"/>
                </a:cxn>
                <a:cxn ang="0">
                  <a:pos x="15" y="0"/>
                </a:cxn>
                <a:cxn ang="0">
                  <a:pos x="9" y="0"/>
                </a:cxn>
                <a:cxn ang="0">
                  <a:pos x="8" y="0"/>
                </a:cxn>
                <a:cxn ang="0">
                  <a:pos x="6" y="0"/>
                </a:cxn>
                <a:cxn ang="0">
                  <a:pos x="0" y="1"/>
                </a:cxn>
              </a:cxnLst>
              <a:rect l="0" t="0" r="r" b="b"/>
              <a:pathLst>
                <a:path w="27" h="1">
                  <a:moveTo>
                    <a:pt x="27" y="0"/>
                  </a:moveTo>
                  <a:lnTo>
                    <a:pt x="26" y="0"/>
                  </a:lnTo>
                  <a:lnTo>
                    <a:pt x="19" y="0"/>
                  </a:lnTo>
                  <a:lnTo>
                    <a:pt x="15" y="0"/>
                  </a:lnTo>
                  <a:lnTo>
                    <a:pt x="9" y="0"/>
                  </a:lnTo>
                  <a:lnTo>
                    <a:pt x="8" y="0"/>
                  </a:lnTo>
                  <a:lnTo>
                    <a:pt x="6" y="0"/>
                  </a:lnTo>
                  <a:lnTo>
                    <a:pt x="0" y="1"/>
                  </a:lnTo>
                </a:path>
              </a:pathLst>
            </a:custGeom>
            <a:noFill/>
            <a:ln w="0">
              <a:solidFill>
                <a:srgbClr val="000000"/>
              </a:solidFill>
              <a:prstDash val="solid"/>
              <a:round/>
              <a:headEnd/>
              <a:tailEnd/>
            </a:ln>
          </p:spPr>
          <p:txBody>
            <a:bodyPr/>
            <a:lstStyle/>
            <a:p>
              <a:endParaRPr lang="en-GB"/>
            </a:p>
          </p:txBody>
        </p:sp>
        <p:sp>
          <p:nvSpPr>
            <p:cNvPr id="690" name="Freeform 3771"/>
            <p:cNvSpPr>
              <a:spLocks/>
            </p:cNvSpPr>
            <p:nvPr/>
          </p:nvSpPr>
          <p:spPr bwMode="auto">
            <a:xfrm>
              <a:off x="3879" y="3097"/>
              <a:ext cx="5" cy="3"/>
            </a:xfrm>
            <a:custGeom>
              <a:avLst/>
              <a:gdLst/>
              <a:ahLst/>
              <a:cxnLst>
                <a:cxn ang="0">
                  <a:pos x="0" y="0"/>
                </a:cxn>
                <a:cxn ang="0">
                  <a:pos x="2" y="1"/>
                </a:cxn>
                <a:cxn ang="0">
                  <a:pos x="9" y="4"/>
                </a:cxn>
              </a:cxnLst>
              <a:rect l="0" t="0" r="r" b="b"/>
              <a:pathLst>
                <a:path w="9" h="4">
                  <a:moveTo>
                    <a:pt x="0" y="0"/>
                  </a:moveTo>
                  <a:lnTo>
                    <a:pt x="2" y="1"/>
                  </a:lnTo>
                  <a:lnTo>
                    <a:pt x="9" y="4"/>
                  </a:lnTo>
                </a:path>
              </a:pathLst>
            </a:custGeom>
            <a:noFill/>
            <a:ln w="0">
              <a:solidFill>
                <a:srgbClr val="000000"/>
              </a:solidFill>
              <a:prstDash val="solid"/>
              <a:round/>
              <a:headEnd/>
              <a:tailEnd/>
            </a:ln>
          </p:spPr>
          <p:txBody>
            <a:bodyPr/>
            <a:lstStyle/>
            <a:p>
              <a:endParaRPr lang="en-GB"/>
            </a:p>
          </p:txBody>
        </p:sp>
        <p:sp>
          <p:nvSpPr>
            <p:cNvPr id="691" name="Freeform 3772"/>
            <p:cNvSpPr>
              <a:spLocks/>
            </p:cNvSpPr>
            <p:nvPr/>
          </p:nvSpPr>
          <p:spPr bwMode="auto">
            <a:xfrm>
              <a:off x="3879" y="3097"/>
              <a:ext cx="12" cy="1"/>
            </a:xfrm>
            <a:custGeom>
              <a:avLst/>
              <a:gdLst/>
              <a:ahLst/>
              <a:cxnLst>
                <a:cxn ang="0">
                  <a:pos x="24" y="0"/>
                </a:cxn>
                <a:cxn ang="0">
                  <a:pos x="20" y="1"/>
                </a:cxn>
                <a:cxn ang="0">
                  <a:pos x="11" y="1"/>
                </a:cxn>
                <a:cxn ang="0">
                  <a:pos x="2" y="1"/>
                </a:cxn>
                <a:cxn ang="0">
                  <a:pos x="0" y="1"/>
                </a:cxn>
              </a:cxnLst>
              <a:rect l="0" t="0" r="r" b="b"/>
              <a:pathLst>
                <a:path w="24" h="1">
                  <a:moveTo>
                    <a:pt x="24" y="0"/>
                  </a:moveTo>
                  <a:lnTo>
                    <a:pt x="20" y="1"/>
                  </a:lnTo>
                  <a:lnTo>
                    <a:pt x="11" y="1"/>
                  </a:lnTo>
                  <a:lnTo>
                    <a:pt x="2" y="1"/>
                  </a:lnTo>
                  <a:lnTo>
                    <a:pt x="0" y="1"/>
                  </a:lnTo>
                </a:path>
              </a:pathLst>
            </a:custGeom>
            <a:noFill/>
            <a:ln w="0">
              <a:solidFill>
                <a:srgbClr val="000000"/>
              </a:solidFill>
              <a:prstDash val="solid"/>
              <a:round/>
              <a:headEnd/>
              <a:tailEnd/>
            </a:ln>
          </p:spPr>
          <p:txBody>
            <a:bodyPr/>
            <a:lstStyle/>
            <a:p>
              <a:endParaRPr lang="en-GB"/>
            </a:p>
          </p:txBody>
        </p:sp>
        <p:sp>
          <p:nvSpPr>
            <p:cNvPr id="692" name="Line 3773"/>
            <p:cNvSpPr>
              <a:spLocks noChangeShapeType="1"/>
            </p:cNvSpPr>
            <p:nvPr/>
          </p:nvSpPr>
          <p:spPr bwMode="auto">
            <a:xfrm flipH="1">
              <a:off x="3875" y="3098"/>
              <a:ext cx="1" cy="2"/>
            </a:xfrm>
            <a:prstGeom prst="line">
              <a:avLst/>
            </a:prstGeom>
            <a:noFill/>
            <a:ln w="0">
              <a:solidFill>
                <a:srgbClr val="000000"/>
              </a:solidFill>
              <a:round/>
              <a:headEnd/>
              <a:tailEnd/>
            </a:ln>
          </p:spPr>
          <p:txBody>
            <a:bodyPr/>
            <a:lstStyle/>
            <a:p>
              <a:endParaRPr lang="en-GB"/>
            </a:p>
          </p:txBody>
        </p:sp>
        <p:sp>
          <p:nvSpPr>
            <p:cNvPr id="693" name="Line 3774"/>
            <p:cNvSpPr>
              <a:spLocks noChangeShapeType="1"/>
            </p:cNvSpPr>
            <p:nvPr/>
          </p:nvSpPr>
          <p:spPr bwMode="auto">
            <a:xfrm flipH="1">
              <a:off x="3876" y="3097"/>
              <a:ext cx="3" cy="1"/>
            </a:xfrm>
            <a:prstGeom prst="line">
              <a:avLst/>
            </a:prstGeom>
            <a:noFill/>
            <a:ln w="0">
              <a:solidFill>
                <a:srgbClr val="000000"/>
              </a:solidFill>
              <a:round/>
              <a:headEnd/>
              <a:tailEnd/>
            </a:ln>
          </p:spPr>
          <p:txBody>
            <a:bodyPr/>
            <a:lstStyle/>
            <a:p>
              <a:endParaRPr lang="en-GB"/>
            </a:p>
          </p:txBody>
        </p:sp>
        <p:sp>
          <p:nvSpPr>
            <p:cNvPr id="694" name="Line 3775"/>
            <p:cNvSpPr>
              <a:spLocks noChangeShapeType="1"/>
            </p:cNvSpPr>
            <p:nvPr/>
          </p:nvSpPr>
          <p:spPr bwMode="auto">
            <a:xfrm flipH="1">
              <a:off x="3865" y="3099"/>
              <a:ext cx="1" cy="2"/>
            </a:xfrm>
            <a:prstGeom prst="line">
              <a:avLst/>
            </a:prstGeom>
            <a:noFill/>
            <a:ln w="0">
              <a:solidFill>
                <a:srgbClr val="000000"/>
              </a:solidFill>
              <a:round/>
              <a:headEnd/>
              <a:tailEnd/>
            </a:ln>
          </p:spPr>
          <p:txBody>
            <a:bodyPr/>
            <a:lstStyle/>
            <a:p>
              <a:endParaRPr lang="en-GB"/>
            </a:p>
          </p:txBody>
        </p:sp>
        <p:sp>
          <p:nvSpPr>
            <p:cNvPr id="695" name="Freeform 3776"/>
            <p:cNvSpPr>
              <a:spLocks/>
            </p:cNvSpPr>
            <p:nvPr/>
          </p:nvSpPr>
          <p:spPr bwMode="auto">
            <a:xfrm>
              <a:off x="3866" y="3098"/>
              <a:ext cx="10" cy="1"/>
            </a:xfrm>
            <a:custGeom>
              <a:avLst/>
              <a:gdLst/>
              <a:ahLst/>
              <a:cxnLst>
                <a:cxn ang="0">
                  <a:pos x="19" y="0"/>
                </a:cxn>
                <a:cxn ang="0">
                  <a:pos x="13" y="0"/>
                </a:cxn>
                <a:cxn ang="0">
                  <a:pos x="4" y="1"/>
                </a:cxn>
                <a:cxn ang="0">
                  <a:pos x="0" y="1"/>
                </a:cxn>
              </a:cxnLst>
              <a:rect l="0" t="0" r="r" b="b"/>
              <a:pathLst>
                <a:path w="19" h="1">
                  <a:moveTo>
                    <a:pt x="19" y="0"/>
                  </a:moveTo>
                  <a:lnTo>
                    <a:pt x="13" y="0"/>
                  </a:lnTo>
                  <a:lnTo>
                    <a:pt x="4" y="1"/>
                  </a:lnTo>
                  <a:lnTo>
                    <a:pt x="0" y="1"/>
                  </a:lnTo>
                </a:path>
              </a:pathLst>
            </a:custGeom>
            <a:noFill/>
            <a:ln w="0">
              <a:solidFill>
                <a:srgbClr val="000000"/>
              </a:solidFill>
              <a:prstDash val="solid"/>
              <a:round/>
              <a:headEnd/>
              <a:tailEnd/>
            </a:ln>
          </p:spPr>
          <p:txBody>
            <a:bodyPr/>
            <a:lstStyle/>
            <a:p>
              <a:endParaRPr lang="en-GB"/>
            </a:p>
          </p:txBody>
        </p:sp>
        <p:sp>
          <p:nvSpPr>
            <p:cNvPr id="696" name="Freeform 3777"/>
            <p:cNvSpPr>
              <a:spLocks/>
            </p:cNvSpPr>
            <p:nvPr/>
          </p:nvSpPr>
          <p:spPr bwMode="auto">
            <a:xfrm>
              <a:off x="3859" y="3099"/>
              <a:ext cx="7" cy="1"/>
            </a:xfrm>
            <a:custGeom>
              <a:avLst/>
              <a:gdLst/>
              <a:ahLst/>
              <a:cxnLst>
                <a:cxn ang="0">
                  <a:pos x="14" y="0"/>
                </a:cxn>
                <a:cxn ang="0">
                  <a:pos x="12" y="0"/>
                </a:cxn>
                <a:cxn ang="0">
                  <a:pos x="8" y="0"/>
                </a:cxn>
                <a:cxn ang="0">
                  <a:pos x="0" y="0"/>
                </a:cxn>
              </a:cxnLst>
              <a:rect l="0" t="0" r="r" b="b"/>
              <a:pathLst>
                <a:path w="14">
                  <a:moveTo>
                    <a:pt x="14" y="0"/>
                  </a:moveTo>
                  <a:lnTo>
                    <a:pt x="12" y="0"/>
                  </a:lnTo>
                  <a:lnTo>
                    <a:pt x="8" y="0"/>
                  </a:lnTo>
                  <a:lnTo>
                    <a:pt x="0" y="0"/>
                  </a:lnTo>
                </a:path>
              </a:pathLst>
            </a:custGeom>
            <a:noFill/>
            <a:ln w="0">
              <a:solidFill>
                <a:srgbClr val="000000"/>
              </a:solidFill>
              <a:prstDash val="solid"/>
              <a:round/>
              <a:headEnd/>
              <a:tailEnd/>
            </a:ln>
          </p:spPr>
          <p:txBody>
            <a:bodyPr/>
            <a:lstStyle/>
            <a:p>
              <a:endParaRPr lang="en-GB"/>
            </a:p>
          </p:txBody>
        </p:sp>
        <p:sp>
          <p:nvSpPr>
            <p:cNvPr id="697" name="Line 3778"/>
            <p:cNvSpPr>
              <a:spLocks noChangeShapeType="1"/>
            </p:cNvSpPr>
            <p:nvPr/>
          </p:nvSpPr>
          <p:spPr bwMode="auto">
            <a:xfrm flipH="1">
              <a:off x="3857" y="3099"/>
              <a:ext cx="2" cy="1"/>
            </a:xfrm>
            <a:prstGeom prst="line">
              <a:avLst/>
            </a:prstGeom>
            <a:noFill/>
            <a:ln w="0">
              <a:solidFill>
                <a:srgbClr val="000000"/>
              </a:solidFill>
              <a:round/>
              <a:headEnd/>
              <a:tailEnd/>
            </a:ln>
          </p:spPr>
          <p:txBody>
            <a:bodyPr/>
            <a:lstStyle/>
            <a:p>
              <a:endParaRPr lang="en-GB"/>
            </a:p>
          </p:txBody>
        </p:sp>
        <p:sp>
          <p:nvSpPr>
            <p:cNvPr id="698" name="Line 3779"/>
            <p:cNvSpPr>
              <a:spLocks noChangeShapeType="1"/>
            </p:cNvSpPr>
            <p:nvPr/>
          </p:nvSpPr>
          <p:spPr bwMode="auto">
            <a:xfrm flipH="1">
              <a:off x="3850" y="3099"/>
              <a:ext cx="7" cy="1"/>
            </a:xfrm>
            <a:prstGeom prst="line">
              <a:avLst/>
            </a:prstGeom>
            <a:noFill/>
            <a:ln w="0">
              <a:solidFill>
                <a:srgbClr val="000000"/>
              </a:solidFill>
              <a:round/>
              <a:headEnd/>
              <a:tailEnd/>
            </a:ln>
          </p:spPr>
          <p:txBody>
            <a:bodyPr/>
            <a:lstStyle/>
            <a:p>
              <a:endParaRPr lang="en-GB"/>
            </a:p>
          </p:txBody>
        </p:sp>
        <p:sp>
          <p:nvSpPr>
            <p:cNvPr id="699" name="Line 3780"/>
            <p:cNvSpPr>
              <a:spLocks noChangeShapeType="1"/>
            </p:cNvSpPr>
            <p:nvPr/>
          </p:nvSpPr>
          <p:spPr bwMode="auto">
            <a:xfrm flipH="1">
              <a:off x="3849" y="3100"/>
              <a:ext cx="1" cy="2"/>
            </a:xfrm>
            <a:prstGeom prst="line">
              <a:avLst/>
            </a:prstGeom>
            <a:noFill/>
            <a:ln w="0">
              <a:solidFill>
                <a:srgbClr val="000000"/>
              </a:solidFill>
              <a:round/>
              <a:headEnd/>
              <a:tailEnd/>
            </a:ln>
          </p:spPr>
          <p:txBody>
            <a:bodyPr/>
            <a:lstStyle/>
            <a:p>
              <a:endParaRPr lang="en-GB"/>
            </a:p>
          </p:txBody>
        </p:sp>
        <p:sp>
          <p:nvSpPr>
            <p:cNvPr id="700" name="Line 3781"/>
            <p:cNvSpPr>
              <a:spLocks noChangeShapeType="1"/>
            </p:cNvSpPr>
            <p:nvPr/>
          </p:nvSpPr>
          <p:spPr bwMode="auto">
            <a:xfrm flipV="1">
              <a:off x="3848" y="3100"/>
              <a:ext cx="2" cy="1"/>
            </a:xfrm>
            <a:prstGeom prst="line">
              <a:avLst/>
            </a:prstGeom>
            <a:noFill/>
            <a:ln w="0">
              <a:solidFill>
                <a:srgbClr val="000000"/>
              </a:solidFill>
              <a:round/>
              <a:headEnd/>
              <a:tailEnd/>
            </a:ln>
          </p:spPr>
          <p:txBody>
            <a:bodyPr/>
            <a:lstStyle/>
            <a:p>
              <a:endParaRPr lang="en-GB"/>
            </a:p>
          </p:txBody>
        </p:sp>
        <p:sp>
          <p:nvSpPr>
            <p:cNvPr id="701" name="Line 3782"/>
            <p:cNvSpPr>
              <a:spLocks noChangeShapeType="1"/>
            </p:cNvSpPr>
            <p:nvPr/>
          </p:nvSpPr>
          <p:spPr bwMode="auto">
            <a:xfrm>
              <a:off x="3599" y="3118"/>
              <a:ext cx="11" cy="1"/>
            </a:xfrm>
            <a:prstGeom prst="line">
              <a:avLst/>
            </a:prstGeom>
            <a:noFill/>
            <a:ln w="0">
              <a:solidFill>
                <a:srgbClr val="000000"/>
              </a:solidFill>
              <a:round/>
              <a:headEnd/>
              <a:tailEnd/>
            </a:ln>
          </p:spPr>
          <p:txBody>
            <a:bodyPr/>
            <a:lstStyle/>
            <a:p>
              <a:endParaRPr lang="en-GB"/>
            </a:p>
          </p:txBody>
        </p:sp>
        <p:sp>
          <p:nvSpPr>
            <p:cNvPr id="702" name="Freeform 3783"/>
            <p:cNvSpPr>
              <a:spLocks/>
            </p:cNvSpPr>
            <p:nvPr/>
          </p:nvSpPr>
          <p:spPr bwMode="auto">
            <a:xfrm>
              <a:off x="3577" y="3118"/>
              <a:ext cx="17" cy="2"/>
            </a:xfrm>
            <a:custGeom>
              <a:avLst/>
              <a:gdLst/>
              <a:ahLst/>
              <a:cxnLst>
                <a:cxn ang="0">
                  <a:pos x="0" y="0"/>
                </a:cxn>
                <a:cxn ang="0">
                  <a:pos x="4" y="1"/>
                </a:cxn>
                <a:cxn ang="0">
                  <a:pos x="21" y="2"/>
                </a:cxn>
                <a:cxn ang="0">
                  <a:pos x="35" y="3"/>
                </a:cxn>
              </a:cxnLst>
              <a:rect l="0" t="0" r="r" b="b"/>
              <a:pathLst>
                <a:path w="35" h="3">
                  <a:moveTo>
                    <a:pt x="0" y="0"/>
                  </a:moveTo>
                  <a:lnTo>
                    <a:pt x="4" y="1"/>
                  </a:lnTo>
                  <a:lnTo>
                    <a:pt x="21" y="2"/>
                  </a:lnTo>
                  <a:lnTo>
                    <a:pt x="35" y="3"/>
                  </a:lnTo>
                </a:path>
              </a:pathLst>
            </a:custGeom>
            <a:noFill/>
            <a:ln w="0">
              <a:solidFill>
                <a:srgbClr val="000000"/>
              </a:solidFill>
              <a:prstDash val="solid"/>
              <a:round/>
              <a:headEnd/>
              <a:tailEnd/>
            </a:ln>
          </p:spPr>
          <p:txBody>
            <a:bodyPr/>
            <a:lstStyle/>
            <a:p>
              <a:endParaRPr lang="en-GB"/>
            </a:p>
          </p:txBody>
        </p:sp>
        <p:sp>
          <p:nvSpPr>
            <p:cNvPr id="703" name="Line 3784"/>
            <p:cNvSpPr>
              <a:spLocks noChangeShapeType="1"/>
            </p:cNvSpPr>
            <p:nvPr/>
          </p:nvSpPr>
          <p:spPr bwMode="auto">
            <a:xfrm>
              <a:off x="3566" y="3119"/>
              <a:ext cx="1" cy="2"/>
            </a:xfrm>
            <a:prstGeom prst="line">
              <a:avLst/>
            </a:prstGeom>
            <a:noFill/>
            <a:ln w="0">
              <a:solidFill>
                <a:srgbClr val="000000"/>
              </a:solidFill>
              <a:round/>
              <a:headEnd/>
              <a:tailEnd/>
            </a:ln>
          </p:spPr>
          <p:txBody>
            <a:bodyPr/>
            <a:lstStyle/>
            <a:p>
              <a:endParaRPr lang="en-GB"/>
            </a:p>
          </p:txBody>
        </p:sp>
        <p:sp>
          <p:nvSpPr>
            <p:cNvPr id="704" name="Freeform 3785"/>
            <p:cNvSpPr>
              <a:spLocks/>
            </p:cNvSpPr>
            <p:nvPr/>
          </p:nvSpPr>
          <p:spPr bwMode="auto">
            <a:xfrm>
              <a:off x="3536" y="3111"/>
              <a:ext cx="23" cy="8"/>
            </a:xfrm>
            <a:custGeom>
              <a:avLst/>
              <a:gdLst/>
              <a:ahLst/>
              <a:cxnLst>
                <a:cxn ang="0">
                  <a:pos x="45" y="16"/>
                </a:cxn>
                <a:cxn ang="0">
                  <a:pos x="41" y="15"/>
                </a:cxn>
                <a:cxn ang="0">
                  <a:pos x="28" y="11"/>
                </a:cxn>
                <a:cxn ang="0">
                  <a:pos x="13" y="5"/>
                </a:cxn>
                <a:cxn ang="0">
                  <a:pos x="2" y="0"/>
                </a:cxn>
                <a:cxn ang="0">
                  <a:pos x="0" y="0"/>
                </a:cxn>
              </a:cxnLst>
              <a:rect l="0" t="0" r="r" b="b"/>
              <a:pathLst>
                <a:path w="45" h="16">
                  <a:moveTo>
                    <a:pt x="45" y="16"/>
                  </a:moveTo>
                  <a:lnTo>
                    <a:pt x="41" y="15"/>
                  </a:lnTo>
                  <a:lnTo>
                    <a:pt x="28" y="11"/>
                  </a:lnTo>
                  <a:lnTo>
                    <a:pt x="13" y="5"/>
                  </a:lnTo>
                  <a:lnTo>
                    <a:pt x="2" y="0"/>
                  </a:lnTo>
                  <a:lnTo>
                    <a:pt x="0" y="0"/>
                  </a:lnTo>
                </a:path>
              </a:pathLst>
            </a:custGeom>
            <a:noFill/>
            <a:ln w="0">
              <a:solidFill>
                <a:srgbClr val="000000"/>
              </a:solidFill>
              <a:prstDash val="solid"/>
              <a:round/>
              <a:headEnd/>
              <a:tailEnd/>
            </a:ln>
          </p:spPr>
          <p:txBody>
            <a:bodyPr/>
            <a:lstStyle/>
            <a:p>
              <a:endParaRPr lang="en-GB"/>
            </a:p>
          </p:txBody>
        </p:sp>
        <p:sp>
          <p:nvSpPr>
            <p:cNvPr id="705" name="Freeform 3786"/>
            <p:cNvSpPr>
              <a:spLocks/>
            </p:cNvSpPr>
            <p:nvPr/>
          </p:nvSpPr>
          <p:spPr bwMode="auto">
            <a:xfrm>
              <a:off x="3491" y="3113"/>
              <a:ext cx="23" cy="6"/>
            </a:xfrm>
            <a:custGeom>
              <a:avLst/>
              <a:gdLst/>
              <a:ahLst/>
              <a:cxnLst>
                <a:cxn ang="0">
                  <a:pos x="45" y="13"/>
                </a:cxn>
                <a:cxn ang="0">
                  <a:pos x="43" y="13"/>
                </a:cxn>
                <a:cxn ang="0">
                  <a:pos x="33" y="10"/>
                </a:cxn>
                <a:cxn ang="0">
                  <a:pos x="27" y="12"/>
                </a:cxn>
                <a:cxn ang="0">
                  <a:pos x="17" y="9"/>
                </a:cxn>
                <a:cxn ang="0">
                  <a:pos x="8" y="5"/>
                </a:cxn>
                <a:cxn ang="0">
                  <a:pos x="0" y="0"/>
                </a:cxn>
              </a:cxnLst>
              <a:rect l="0" t="0" r="r" b="b"/>
              <a:pathLst>
                <a:path w="45" h="13">
                  <a:moveTo>
                    <a:pt x="45" y="13"/>
                  </a:moveTo>
                  <a:lnTo>
                    <a:pt x="43" y="13"/>
                  </a:lnTo>
                  <a:lnTo>
                    <a:pt x="33" y="10"/>
                  </a:lnTo>
                  <a:lnTo>
                    <a:pt x="27" y="12"/>
                  </a:lnTo>
                  <a:lnTo>
                    <a:pt x="17" y="9"/>
                  </a:lnTo>
                  <a:lnTo>
                    <a:pt x="8" y="5"/>
                  </a:lnTo>
                  <a:lnTo>
                    <a:pt x="0" y="0"/>
                  </a:lnTo>
                </a:path>
              </a:pathLst>
            </a:custGeom>
            <a:noFill/>
            <a:ln w="0">
              <a:solidFill>
                <a:srgbClr val="000000"/>
              </a:solidFill>
              <a:prstDash val="solid"/>
              <a:round/>
              <a:headEnd/>
              <a:tailEnd/>
            </a:ln>
          </p:spPr>
          <p:txBody>
            <a:bodyPr/>
            <a:lstStyle/>
            <a:p>
              <a:endParaRPr lang="en-GB"/>
            </a:p>
          </p:txBody>
        </p:sp>
        <p:sp>
          <p:nvSpPr>
            <p:cNvPr id="706" name="Line 3787"/>
            <p:cNvSpPr>
              <a:spLocks noChangeShapeType="1"/>
            </p:cNvSpPr>
            <p:nvPr/>
          </p:nvSpPr>
          <p:spPr bwMode="auto">
            <a:xfrm flipH="1">
              <a:off x="3486" y="3119"/>
              <a:ext cx="2" cy="2"/>
            </a:xfrm>
            <a:prstGeom prst="line">
              <a:avLst/>
            </a:prstGeom>
            <a:noFill/>
            <a:ln w="0">
              <a:solidFill>
                <a:srgbClr val="000000"/>
              </a:solidFill>
              <a:round/>
              <a:headEnd/>
              <a:tailEnd/>
            </a:ln>
          </p:spPr>
          <p:txBody>
            <a:bodyPr/>
            <a:lstStyle/>
            <a:p>
              <a:endParaRPr lang="en-GB"/>
            </a:p>
          </p:txBody>
        </p:sp>
        <p:sp>
          <p:nvSpPr>
            <p:cNvPr id="707" name="Line 3788"/>
            <p:cNvSpPr>
              <a:spLocks noChangeShapeType="1"/>
            </p:cNvSpPr>
            <p:nvPr/>
          </p:nvSpPr>
          <p:spPr bwMode="auto">
            <a:xfrm>
              <a:off x="1383" y="3138"/>
              <a:ext cx="13" cy="1"/>
            </a:xfrm>
            <a:prstGeom prst="line">
              <a:avLst/>
            </a:prstGeom>
            <a:noFill/>
            <a:ln w="0">
              <a:solidFill>
                <a:srgbClr val="000000"/>
              </a:solidFill>
              <a:round/>
              <a:headEnd/>
              <a:tailEnd/>
            </a:ln>
          </p:spPr>
          <p:txBody>
            <a:bodyPr/>
            <a:lstStyle/>
            <a:p>
              <a:endParaRPr lang="en-GB"/>
            </a:p>
          </p:txBody>
        </p:sp>
        <p:sp>
          <p:nvSpPr>
            <p:cNvPr id="708" name="Line 3789"/>
            <p:cNvSpPr>
              <a:spLocks noChangeShapeType="1"/>
            </p:cNvSpPr>
            <p:nvPr/>
          </p:nvSpPr>
          <p:spPr bwMode="auto">
            <a:xfrm flipH="1" flipV="1">
              <a:off x="1373" y="3137"/>
              <a:ext cx="3" cy="1"/>
            </a:xfrm>
            <a:prstGeom prst="line">
              <a:avLst/>
            </a:prstGeom>
            <a:noFill/>
            <a:ln w="0">
              <a:solidFill>
                <a:srgbClr val="000000"/>
              </a:solidFill>
              <a:round/>
              <a:headEnd/>
              <a:tailEnd/>
            </a:ln>
          </p:spPr>
          <p:txBody>
            <a:bodyPr/>
            <a:lstStyle/>
            <a:p>
              <a:endParaRPr lang="en-GB"/>
            </a:p>
          </p:txBody>
        </p:sp>
        <p:sp>
          <p:nvSpPr>
            <p:cNvPr id="709" name="Line 3790"/>
            <p:cNvSpPr>
              <a:spLocks noChangeShapeType="1"/>
            </p:cNvSpPr>
            <p:nvPr/>
          </p:nvSpPr>
          <p:spPr bwMode="auto">
            <a:xfrm flipH="1">
              <a:off x="3993" y="3094"/>
              <a:ext cx="3" cy="6"/>
            </a:xfrm>
            <a:prstGeom prst="line">
              <a:avLst/>
            </a:prstGeom>
            <a:noFill/>
            <a:ln w="0">
              <a:solidFill>
                <a:srgbClr val="000000"/>
              </a:solidFill>
              <a:round/>
              <a:headEnd/>
              <a:tailEnd/>
            </a:ln>
          </p:spPr>
          <p:txBody>
            <a:bodyPr/>
            <a:lstStyle/>
            <a:p>
              <a:endParaRPr lang="en-GB"/>
            </a:p>
          </p:txBody>
        </p:sp>
        <p:sp>
          <p:nvSpPr>
            <p:cNvPr id="710" name="Line 3791"/>
            <p:cNvSpPr>
              <a:spLocks noChangeShapeType="1"/>
            </p:cNvSpPr>
            <p:nvPr/>
          </p:nvSpPr>
          <p:spPr bwMode="auto">
            <a:xfrm flipV="1">
              <a:off x="3987" y="3094"/>
              <a:ext cx="1" cy="2"/>
            </a:xfrm>
            <a:prstGeom prst="line">
              <a:avLst/>
            </a:prstGeom>
            <a:noFill/>
            <a:ln w="0">
              <a:solidFill>
                <a:srgbClr val="000000"/>
              </a:solidFill>
              <a:round/>
              <a:headEnd/>
              <a:tailEnd/>
            </a:ln>
          </p:spPr>
          <p:txBody>
            <a:bodyPr/>
            <a:lstStyle/>
            <a:p>
              <a:endParaRPr lang="en-GB"/>
            </a:p>
          </p:txBody>
        </p:sp>
        <p:sp>
          <p:nvSpPr>
            <p:cNvPr id="711" name="Freeform 3792"/>
            <p:cNvSpPr>
              <a:spLocks/>
            </p:cNvSpPr>
            <p:nvPr/>
          </p:nvSpPr>
          <p:spPr bwMode="auto">
            <a:xfrm>
              <a:off x="3923" y="3097"/>
              <a:ext cx="4" cy="2"/>
            </a:xfrm>
            <a:custGeom>
              <a:avLst/>
              <a:gdLst/>
              <a:ahLst/>
              <a:cxnLst>
                <a:cxn ang="0">
                  <a:pos x="7" y="4"/>
                </a:cxn>
                <a:cxn ang="0">
                  <a:pos x="2" y="1"/>
                </a:cxn>
                <a:cxn ang="0">
                  <a:pos x="0" y="0"/>
                </a:cxn>
              </a:cxnLst>
              <a:rect l="0" t="0" r="r" b="b"/>
              <a:pathLst>
                <a:path w="7" h="4">
                  <a:moveTo>
                    <a:pt x="7" y="4"/>
                  </a:moveTo>
                  <a:lnTo>
                    <a:pt x="2" y="1"/>
                  </a:lnTo>
                  <a:lnTo>
                    <a:pt x="0" y="0"/>
                  </a:lnTo>
                </a:path>
              </a:pathLst>
            </a:custGeom>
            <a:noFill/>
            <a:ln w="0">
              <a:solidFill>
                <a:srgbClr val="000000"/>
              </a:solidFill>
              <a:prstDash val="solid"/>
              <a:round/>
              <a:headEnd/>
              <a:tailEnd/>
            </a:ln>
          </p:spPr>
          <p:txBody>
            <a:bodyPr/>
            <a:lstStyle/>
            <a:p>
              <a:endParaRPr lang="en-GB"/>
            </a:p>
          </p:txBody>
        </p:sp>
        <p:sp>
          <p:nvSpPr>
            <p:cNvPr id="712" name="Freeform 3793"/>
            <p:cNvSpPr>
              <a:spLocks/>
            </p:cNvSpPr>
            <p:nvPr/>
          </p:nvSpPr>
          <p:spPr bwMode="auto">
            <a:xfrm>
              <a:off x="3906" y="3098"/>
              <a:ext cx="68" cy="24"/>
            </a:xfrm>
            <a:custGeom>
              <a:avLst/>
              <a:gdLst/>
              <a:ahLst/>
              <a:cxnLst>
                <a:cxn ang="0">
                  <a:pos x="0" y="0"/>
                </a:cxn>
                <a:cxn ang="0">
                  <a:pos x="1" y="1"/>
                </a:cxn>
                <a:cxn ang="0">
                  <a:pos x="11" y="10"/>
                </a:cxn>
                <a:cxn ang="0">
                  <a:pos x="18" y="20"/>
                </a:cxn>
                <a:cxn ang="0">
                  <a:pos x="25" y="24"/>
                </a:cxn>
                <a:cxn ang="0">
                  <a:pos x="32" y="29"/>
                </a:cxn>
                <a:cxn ang="0">
                  <a:pos x="42" y="36"/>
                </a:cxn>
                <a:cxn ang="0">
                  <a:pos x="50" y="41"/>
                </a:cxn>
                <a:cxn ang="0">
                  <a:pos x="58" y="44"/>
                </a:cxn>
                <a:cxn ang="0">
                  <a:pos x="66" y="39"/>
                </a:cxn>
                <a:cxn ang="0">
                  <a:pos x="74" y="35"/>
                </a:cxn>
                <a:cxn ang="0">
                  <a:pos x="84" y="37"/>
                </a:cxn>
                <a:cxn ang="0">
                  <a:pos x="92" y="44"/>
                </a:cxn>
                <a:cxn ang="0">
                  <a:pos x="103" y="47"/>
                </a:cxn>
                <a:cxn ang="0">
                  <a:pos x="113" y="48"/>
                </a:cxn>
                <a:cxn ang="0">
                  <a:pos x="121" y="44"/>
                </a:cxn>
                <a:cxn ang="0">
                  <a:pos x="135" y="41"/>
                </a:cxn>
              </a:cxnLst>
              <a:rect l="0" t="0" r="r" b="b"/>
              <a:pathLst>
                <a:path w="135" h="48">
                  <a:moveTo>
                    <a:pt x="0" y="0"/>
                  </a:moveTo>
                  <a:lnTo>
                    <a:pt x="1" y="1"/>
                  </a:lnTo>
                  <a:lnTo>
                    <a:pt x="11" y="10"/>
                  </a:lnTo>
                  <a:lnTo>
                    <a:pt x="18" y="20"/>
                  </a:lnTo>
                  <a:lnTo>
                    <a:pt x="25" y="24"/>
                  </a:lnTo>
                  <a:lnTo>
                    <a:pt x="32" y="29"/>
                  </a:lnTo>
                  <a:lnTo>
                    <a:pt x="42" y="36"/>
                  </a:lnTo>
                  <a:lnTo>
                    <a:pt x="50" y="41"/>
                  </a:lnTo>
                  <a:lnTo>
                    <a:pt x="58" y="44"/>
                  </a:lnTo>
                  <a:lnTo>
                    <a:pt x="66" y="39"/>
                  </a:lnTo>
                  <a:lnTo>
                    <a:pt x="74" y="35"/>
                  </a:lnTo>
                  <a:lnTo>
                    <a:pt x="84" y="37"/>
                  </a:lnTo>
                  <a:lnTo>
                    <a:pt x="92" y="44"/>
                  </a:lnTo>
                  <a:lnTo>
                    <a:pt x="103" y="47"/>
                  </a:lnTo>
                  <a:lnTo>
                    <a:pt x="113" y="48"/>
                  </a:lnTo>
                  <a:lnTo>
                    <a:pt x="121" y="44"/>
                  </a:lnTo>
                  <a:lnTo>
                    <a:pt x="135" y="41"/>
                  </a:lnTo>
                </a:path>
              </a:pathLst>
            </a:custGeom>
            <a:noFill/>
            <a:ln w="0">
              <a:solidFill>
                <a:srgbClr val="000000"/>
              </a:solidFill>
              <a:prstDash val="solid"/>
              <a:round/>
              <a:headEnd/>
              <a:tailEnd/>
            </a:ln>
          </p:spPr>
          <p:txBody>
            <a:bodyPr/>
            <a:lstStyle/>
            <a:p>
              <a:endParaRPr lang="en-GB"/>
            </a:p>
          </p:txBody>
        </p:sp>
        <p:sp>
          <p:nvSpPr>
            <p:cNvPr id="713" name="Line 3794"/>
            <p:cNvSpPr>
              <a:spLocks noChangeShapeType="1"/>
            </p:cNvSpPr>
            <p:nvPr/>
          </p:nvSpPr>
          <p:spPr bwMode="auto">
            <a:xfrm flipV="1">
              <a:off x="3889" y="3097"/>
              <a:ext cx="2" cy="2"/>
            </a:xfrm>
            <a:prstGeom prst="line">
              <a:avLst/>
            </a:prstGeom>
            <a:noFill/>
            <a:ln w="0">
              <a:solidFill>
                <a:srgbClr val="000000"/>
              </a:solidFill>
              <a:round/>
              <a:headEnd/>
              <a:tailEnd/>
            </a:ln>
          </p:spPr>
          <p:txBody>
            <a:bodyPr/>
            <a:lstStyle/>
            <a:p>
              <a:endParaRPr lang="en-GB"/>
            </a:p>
          </p:txBody>
        </p:sp>
        <p:sp>
          <p:nvSpPr>
            <p:cNvPr id="714" name="Freeform 3795"/>
            <p:cNvSpPr>
              <a:spLocks/>
            </p:cNvSpPr>
            <p:nvPr/>
          </p:nvSpPr>
          <p:spPr bwMode="auto">
            <a:xfrm>
              <a:off x="3884" y="3100"/>
              <a:ext cx="4" cy="1"/>
            </a:xfrm>
            <a:custGeom>
              <a:avLst/>
              <a:gdLst/>
              <a:ahLst/>
              <a:cxnLst>
                <a:cxn ang="0">
                  <a:pos x="0" y="0"/>
                </a:cxn>
                <a:cxn ang="0">
                  <a:pos x="0" y="0"/>
                </a:cxn>
                <a:cxn ang="0">
                  <a:pos x="9" y="2"/>
                </a:cxn>
              </a:cxnLst>
              <a:rect l="0" t="0" r="r" b="b"/>
              <a:pathLst>
                <a:path w="9" h="2">
                  <a:moveTo>
                    <a:pt x="0" y="0"/>
                  </a:moveTo>
                  <a:lnTo>
                    <a:pt x="0" y="0"/>
                  </a:lnTo>
                  <a:lnTo>
                    <a:pt x="9" y="2"/>
                  </a:lnTo>
                </a:path>
              </a:pathLst>
            </a:custGeom>
            <a:noFill/>
            <a:ln w="0">
              <a:solidFill>
                <a:srgbClr val="000000"/>
              </a:solidFill>
              <a:prstDash val="solid"/>
              <a:round/>
              <a:headEnd/>
              <a:tailEnd/>
            </a:ln>
          </p:spPr>
          <p:txBody>
            <a:bodyPr/>
            <a:lstStyle/>
            <a:p>
              <a:endParaRPr lang="en-GB"/>
            </a:p>
          </p:txBody>
        </p:sp>
        <p:sp>
          <p:nvSpPr>
            <p:cNvPr id="715" name="Freeform 3796"/>
            <p:cNvSpPr>
              <a:spLocks/>
            </p:cNvSpPr>
            <p:nvPr/>
          </p:nvSpPr>
          <p:spPr bwMode="auto">
            <a:xfrm>
              <a:off x="3873" y="3100"/>
              <a:ext cx="2" cy="3"/>
            </a:xfrm>
            <a:custGeom>
              <a:avLst/>
              <a:gdLst/>
              <a:ahLst/>
              <a:cxnLst>
                <a:cxn ang="0">
                  <a:pos x="3" y="0"/>
                </a:cxn>
                <a:cxn ang="0">
                  <a:pos x="2" y="3"/>
                </a:cxn>
                <a:cxn ang="0">
                  <a:pos x="0" y="7"/>
                </a:cxn>
              </a:cxnLst>
              <a:rect l="0" t="0" r="r" b="b"/>
              <a:pathLst>
                <a:path w="3" h="7">
                  <a:moveTo>
                    <a:pt x="3" y="0"/>
                  </a:moveTo>
                  <a:lnTo>
                    <a:pt x="2" y="3"/>
                  </a:lnTo>
                  <a:lnTo>
                    <a:pt x="0" y="7"/>
                  </a:lnTo>
                </a:path>
              </a:pathLst>
            </a:custGeom>
            <a:noFill/>
            <a:ln w="0">
              <a:solidFill>
                <a:srgbClr val="000000"/>
              </a:solidFill>
              <a:prstDash val="solid"/>
              <a:round/>
              <a:headEnd/>
              <a:tailEnd/>
            </a:ln>
          </p:spPr>
          <p:txBody>
            <a:bodyPr/>
            <a:lstStyle/>
            <a:p>
              <a:endParaRPr lang="en-GB"/>
            </a:p>
          </p:txBody>
        </p:sp>
        <p:sp>
          <p:nvSpPr>
            <p:cNvPr id="716" name="Line 3797"/>
            <p:cNvSpPr>
              <a:spLocks noChangeShapeType="1"/>
            </p:cNvSpPr>
            <p:nvPr/>
          </p:nvSpPr>
          <p:spPr bwMode="auto">
            <a:xfrm flipH="1">
              <a:off x="3865" y="3101"/>
              <a:ext cx="1" cy="1"/>
            </a:xfrm>
            <a:prstGeom prst="line">
              <a:avLst/>
            </a:prstGeom>
            <a:noFill/>
            <a:ln w="0">
              <a:solidFill>
                <a:srgbClr val="000000"/>
              </a:solidFill>
              <a:round/>
              <a:headEnd/>
              <a:tailEnd/>
            </a:ln>
          </p:spPr>
          <p:txBody>
            <a:bodyPr/>
            <a:lstStyle/>
            <a:p>
              <a:endParaRPr lang="en-GB"/>
            </a:p>
          </p:txBody>
        </p:sp>
        <p:sp>
          <p:nvSpPr>
            <p:cNvPr id="717" name="Line 3798"/>
            <p:cNvSpPr>
              <a:spLocks noChangeShapeType="1"/>
            </p:cNvSpPr>
            <p:nvPr/>
          </p:nvSpPr>
          <p:spPr bwMode="auto">
            <a:xfrm flipH="1">
              <a:off x="3858" y="3101"/>
              <a:ext cx="1" cy="1"/>
            </a:xfrm>
            <a:prstGeom prst="line">
              <a:avLst/>
            </a:prstGeom>
            <a:noFill/>
            <a:ln w="0">
              <a:solidFill>
                <a:srgbClr val="000000"/>
              </a:solidFill>
              <a:round/>
              <a:headEnd/>
              <a:tailEnd/>
            </a:ln>
          </p:spPr>
          <p:txBody>
            <a:bodyPr/>
            <a:lstStyle/>
            <a:p>
              <a:endParaRPr lang="en-GB"/>
            </a:p>
          </p:txBody>
        </p:sp>
        <p:sp>
          <p:nvSpPr>
            <p:cNvPr id="718" name="Line 3799"/>
            <p:cNvSpPr>
              <a:spLocks noChangeShapeType="1"/>
            </p:cNvSpPr>
            <p:nvPr/>
          </p:nvSpPr>
          <p:spPr bwMode="auto">
            <a:xfrm flipH="1">
              <a:off x="3846" y="3102"/>
              <a:ext cx="3" cy="7"/>
            </a:xfrm>
            <a:prstGeom prst="line">
              <a:avLst/>
            </a:prstGeom>
            <a:noFill/>
            <a:ln w="0">
              <a:solidFill>
                <a:srgbClr val="000000"/>
              </a:solidFill>
              <a:round/>
              <a:headEnd/>
              <a:tailEnd/>
            </a:ln>
          </p:spPr>
          <p:txBody>
            <a:bodyPr/>
            <a:lstStyle/>
            <a:p>
              <a:endParaRPr lang="en-GB"/>
            </a:p>
          </p:txBody>
        </p:sp>
        <p:sp>
          <p:nvSpPr>
            <p:cNvPr id="719" name="Freeform 3800"/>
            <p:cNvSpPr>
              <a:spLocks/>
            </p:cNvSpPr>
            <p:nvPr/>
          </p:nvSpPr>
          <p:spPr bwMode="auto">
            <a:xfrm>
              <a:off x="3840" y="3100"/>
              <a:ext cx="8" cy="3"/>
            </a:xfrm>
            <a:custGeom>
              <a:avLst/>
              <a:gdLst/>
              <a:ahLst/>
              <a:cxnLst>
                <a:cxn ang="0">
                  <a:pos x="0" y="7"/>
                </a:cxn>
                <a:cxn ang="0">
                  <a:pos x="3" y="5"/>
                </a:cxn>
                <a:cxn ang="0">
                  <a:pos x="15" y="0"/>
                </a:cxn>
              </a:cxnLst>
              <a:rect l="0" t="0" r="r" b="b"/>
              <a:pathLst>
                <a:path w="15" h="7">
                  <a:moveTo>
                    <a:pt x="0" y="7"/>
                  </a:moveTo>
                  <a:lnTo>
                    <a:pt x="3" y="5"/>
                  </a:lnTo>
                  <a:lnTo>
                    <a:pt x="15" y="0"/>
                  </a:lnTo>
                </a:path>
              </a:pathLst>
            </a:custGeom>
            <a:noFill/>
            <a:ln w="0">
              <a:solidFill>
                <a:srgbClr val="000000"/>
              </a:solidFill>
              <a:prstDash val="solid"/>
              <a:round/>
              <a:headEnd/>
              <a:tailEnd/>
            </a:ln>
          </p:spPr>
          <p:txBody>
            <a:bodyPr/>
            <a:lstStyle/>
            <a:p>
              <a:endParaRPr lang="en-GB"/>
            </a:p>
          </p:txBody>
        </p:sp>
        <p:sp>
          <p:nvSpPr>
            <p:cNvPr id="720" name="Freeform 3801"/>
            <p:cNvSpPr>
              <a:spLocks/>
            </p:cNvSpPr>
            <p:nvPr/>
          </p:nvSpPr>
          <p:spPr bwMode="auto">
            <a:xfrm>
              <a:off x="3610" y="3103"/>
              <a:ext cx="230" cy="20"/>
            </a:xfrm>
            <a:custGeom>
              <a:avLst/>
              <a:gdLst/>
              <a:ahLst/>
              <a:cxnLst>
                <a:cxn ang="0">
                  <a:pos x="0" y="30"/>
                </a:cxn>
                <a:cxn ang="0">
                  <a:pos x="2" y="31"/>
                </a:cxn>
                <a:cxn ang="0">
                  <a:pos x="22" y="35"/>
                </a:cxn>
                <a:cxn ang="0">
                  <a:pos x="66" y="39"/>
                </a:cxn>
                <a:cxn ang="0">
                  <a:pos x="83" y="38"/>
                </a:cxn>
                <a:cxn ang="0">
                  <a:pos x="106" y="36"/>
                </a:cxn>
                <a:cxn ang="0">
                  <a:pos x="132" y="37"/>
                </a:cxn>
                <a:cxn ang="0">
                  <a:pos x="145" y="37"/>
                </a:cxn>
                <a:cxn ang="0">
                  <a:pos x="151" y="37"/>
                </a:cxn>
                <a:cxn ang="0">
                  <a:pos x="163" y="36"/>
                </a:cxn>
                <a:cxn ang="0">
                  <a:pos x="185" y="36"/>
                </a:cxn>
                <a:cxn ang="0">
                  <a:pos x="209" y="36"/>
                </a:cxn>
                <a:cxn ang="0">
                  <a:pos x="214" y="36"/>
                </a:cxn>
                <a:cxn ang="0">
                  <a:pos x="231" y="35"/>
                </a:cxn>
                <a:cxn ang="0">
                  <a:pos x="242" y="35"/>
                </a:cxn>
                <a:cxn ang="0">
                  <a:pos x="251" y="36"/>
                </a:cxn>
                <a:cxn ang="0">
                  <a:pos x="270" y="33"/>
                </a:cxn>
                <a:cxn ang="0">
                  <a:pos x="284" y="32"/>
                </a:cxn>
                <a:cxn ang="0">
                  <a:pos x="284" y="32"/>
                </a:cxn>
                <a:cxn ang="0">
                  <a:pos x="306" y="30"/>
                </a:cxn>
                <a:cxn ang="0">
                  <a:pos x="330" y="28"/>
                </a:cxn>
                <a:cxn ang="0">
                  <a:pos x="350" y="26"/>
                </a:cxn>
                <a:cxn ang="0">
                  <a:pos x="383" y="23"/>
                </a:cxn>
                <a:cxn ang="0">
                  <a:pos x="422" y="16"/>
                </a:cxn>
                <a:cxn ang="0">
                  <a:pos x="439" y="11"/>
                </a:cxn>
                <a:cxn ang="0">
                  <a:pos x="454" y="3"/>
                </a:cxn>
                <a:cxn ang="0">
                  <a:pos x="462" y="0"/>
                </a:cxn>
              </a:cxnLst>
              <a:rect l="0" t="0" r="r" b="b"/>
              <a:pathLst>
                <a:path w="462" h="39">
                  <a:moveTo>
                    <a:pt x="0" y="30"/>
                  </a:moveTo>
                  <a:lnTo>
                    <a:pt x="2" y="31"/>
                  </a:lnTo>
                  <a:lnTo>
                    <a:pt x="22" y="35"/>
                  </a:lnTo>
                  <a:lnTo>
                    <a:pt x="66" y="39"/>
                  </a:lnTo>
                  <a:lnTo>
                    <a:pt x="83" y="38"/>
                  </a:lnTo>
                  <a:lnTo>
                    <a:pt x="106" y="36"/>
                  </a:lnTo>
                  <a:lnTo>
                    <a:pt x="132" y="37"/>
                  </a:lnTo>
                  <a:lnTo>
                    <a:pt x="145" y="37"/>
                  </a:lnTo>
                  <a:lnTo>
                    <a:pt x="151" y="37"/>
                  </a:lnTo>
                  <a:lnTo>
                    <a:pt x="163" y="36"/>
                  </a:lnTo>
                  <a:lnTo>
                    <a:pt x="185" y="36"/>
                  </a:lnTo>
                  <a:lnTo>
                    <a:pt x="209" y="36"/>
                  </a:lnTo>
                  <a:lnTo>
                    <a:pt x="214" y="36"/>
                  </a:lnTo>
                  <a:lnTo>
                    <a:pt x="231" y="35"/>
                  </a:lnTo>
                  <a:lnTo>
                    <a:pt x="242" y="35"/>
                  </a:lnTo>
                  <a:lnTo>
                    <a:pt x="251" y="36"/>
                  </a:lnTo>
                  <a:lnTo>
                    <a:pt x="270" y="33"/>
                  </a:lnTo>
                  <a:lnTo>
                    <a:pt x="284" y="32"/>
                  </a:lnTo>
                  <a:lnTo>
                    <a:pt x="284" y="32"/>
                  </a:lnTo>
                  <a:lnTo>
                    <a:pt x="306" y="30"/>
                  </a:lnTo>
                  <a:lnTo>
                    <a:pt x="330" y="28"/>
                  </a:lnTo>
                  <a:lnTo>
                    <a:pt x="350" y="26"/>
                  </a:lnTo>
                  <a:lnTo>
                    <a:pt x="383" y="23"/>
                  </a:lnTo>
                  <a:lnTo>
                    <a:pt x="422" y="16"/>
                  </a:lnTo>
                  <a:lnTo>
                    <a:pt x="439" y="11"/>
                  </a:lnTo>
                  <a:lnTo>
                    <a:pt x="454" y="3"/>
                  </a:lnTo>
                  <a:lnTo>
                    <a:pt x="462" y="0"/>
                  </a:lnTo>
                </a:path>
              </a:pathLst>
            </a:custGeom>
            <a:noFill/>
            <a:ln w="0">
              <a:solidFill>
                <a:srgbClr val="000000"/>
              </a:solidFill>
              <a:prstDash val="solid"/>
              <a:round/>
              <a:headEnd/>
              <a:tailEnd/>
            </a:ln>
          </p:spPr>
          <p:txBody>
            <a:bodyPr/>
            <a:lstStyle/>
            <a:p>
              <a:endParaRPr lang="en-GB"/>
            </a:p>
          </p:txBody>
        </p:sp>
        <p:sp>
          <p:nvSpPr>
            <p:cNvPr id="721" name="Freeform 3802"/>
            <p:cNvSpPr>
              <a:spLocks/>
            </p:cNvSpPr>
            <p:nvPr/>
          </p:nvSpPr>
          <p:spPr bwMode="auto">
            <a:xfrm>
              <a:off x="3594" y="3113"/>
              <a:ext cx="251" cy="21"/>
            </a:xfrm>
            <a:custGeom>
              <a:avLst/>
              <a:gdLst/>
              <a:ahLst/>
              <a:cxnLst>
                <a:cxn ang="0">
                  <a:pos x="0" y="14"/>
                </a:cxn>
                <a:cxn ang="0">
                  <a:pos x="3" y="14"/>
                </a:cxn>
                <a:cxn ang="0">
                  <a:pos x="21" y="18"/>
                </a:cxn>
                <a:cxn ang="0">
                  <a:pos x="34" y="22"/>
                </a:cxn>
                <a:cxn ang="0">
                  <a:pos x="53" y="27"/>
                </a:cxn>
                <a:cxn ang="0">
                  <a:pos x="65" y="30"/>
                </a:cxn>
                <a:cxn ang="0">
                  <a:pos x="79" y="31"/>
                </a:cxn>
                <a:cxn ang="0">
                  <a:pos x="99" y="33"/>
                </a:cxn>
                <a:cxn ang="0">
                  <a:pos x="99" y="33"/>
                </a:cxn>
                <a:cxn ang="0">
                  <a:pos x="115" y="35"/>
                </a:cxn>
                <a:cxn ang="0">
                  <a:pos x="136" y="33"/>
                </a:cxn>
                <a:cxn ang="0">
                  <a:pos x="156" y="30"/>
                </a:cxn>
                <a:cxn ang="0">
                  <a:pos x="172" y="30"/>
                </a:cxn>
                <a:cxn ang="0">
                  <a:pos x="173" y="30"/>
                </a:cxn>
                <a:cxn ang="0">
                  <a:pos x="193" y="30"/>
                </a:cxn>
                <a:cxn ang="0">
                  <a:pos x="210" y="33"/>
                </a:cxn>
                <a:cxn ang="0">
                  <a:pos x="223" y="34"/>
                </a:cxn>
                <a:cxn ang="0">
                  <a:pos x="236" y="36"/>
                </a:cxn>
                <a:cxn ang="0">
                  <a:pos x="242" y="37"/>
                </a:cxn>
                <a:cxn ang="0">
                  <a:pos x="253" y="39"/>
                </a:cxn>
                <a:cxn ang="0">
                  <a:pos x="261" y="40"/>
                </a:cxn>
                <a:cxn ang="0">
                  <a:pos x="272" y="40"/>
                </a:cxn>
                <a:cxn ang="0">
                  <a:pos x="281" y="41"/>
                </a:cxn>
                <a:cxn ang="0">
                  <a:pos x="302" y="44"/>
                </a:cxn>
                <a:cxn ang="0">
                  <a:pos x="316" y="44"/>
                </a:cxn>
                <a:cxn ang="0">
                  <a:pos x="316" y="44"/>
                </a:cxn>
                <a:cxn ang="0">
                  <a:pos x="336" y="43"/>
                </a:cxn>
                <a:cxn ang="0">
                  <a:pos x="348" y="40"/>
                </a:cxn>
                <a:cxn ang="0">
                  <a:pos x="368" y="39"/>
                </a:cxn>
                <a:cxn ang="0">
                  <a:pos x="380" y="37"/>
                </a:cxn>
                <a:cxn ang="0">
                  <a:pos x="399" y="34"/>
                </a:cxn>
                <a:cxn ang="0">
                  <a:pos x="432" y="31"/>
                </a:cxn>
                <a:cxn ang="0">
                  <a:pos x="447" y="27"/>
                </a:cxn>
                <a:cxn ang="0">
                  <a:pos x="458" y="20"/>
                </a:cxn>
                <a:cxn ang="0">
                  <a:pos x="469" y="14"/>
                </a:cxn>
                <a:cxn ang="0">
                  <a:pos x="480" y="10"/>
                </a:cxn>
                <a:cxn ang="0">
                  <a:pos x="491" y="5"/>
                </a:cxn>
                <a:cxn ang="0">
                  <a:pos x="502" y="0"/>
                </a:cxn>
              </a:cxnLst>
              <a:rect l="0" t="0" r="r" b="b"/>
              <a:pathLst>
                <a:path w="502" h="44">
                  <a:moveTo>
                    <a:pt x="0" y="14"/>
                  </a:moveTo>
                  <a:lnTo>
                    <a:pt x="3" y="14"/>
                  </a:lnTo>
                  <a:lnTo>
                    <a:pt x="21" y="18"/>
                  </a:lnTo>
                  <a:lnTo>
                    <a:pt x="34" y="22"/>
                  </a:lnTo>
                  <a:lnTo>
                    <a:pt x="53" y="27"/>
                  </a:lnTo>
                  <a:lnTo>
                    <a:pt x="65" y="30"/>
                  </a:lnTo>
                  <a:lnTo>
                    <a:pt x="79" y="31"/>
                  </a:lnTo>
                  <a:lnTo>
                    <a:pt x="99" y="33"/>
                  </a:lnTo>
                  <a:lnTo>
                    <a:pt x="99" y="33"/>
                  </a:lnTo>
                  <a:lnTo>
                    <a:pt x="115" y="35"/>
                  </a:lnTo>
                  <a:lnTo>
                    <a:pt x="136" y="33"/>
                  </a:lnTo>
                  <a:lnTo>
                    <a:pt x="156" y="30"/>
                  </a:lnTo>
                  <a:lnTo>
                    <a:pt x="172" y="30"/>
                  </a:lnTo>
                  <a:lnTo>
                    <a:pt x="173" y="30"/>
                  </a:lnTo>
                  <a:lnTo>
                    <a:pt x="193" y="30"/>
                  </a:lnTo>
                  <a:lnTo>
                    <a:pt x="210" y="33"/>
                  </a:lnTo>
                  <a:lnTo>
                    <a:pt x="223" y="34"/>
                  </a:lnTo>
                  <a:lnTo>
                    <a:pt x="236" y="36"/>
                  </a:lnTo>
                  <a:lnTo>
                    <a:pt x="242" y="37"/>
                  </a:lnTo>
                  <a:lnTo>
                    <a:pt x="253" y="39"/>
                  </a:lnTo>
                  <a:lnTo>
                    <a:pt x="261" y="40"/>
                  </a:lnTo>
                  <a:lnTo>
                    <a:pt x="272" y="40"/>
                  </a:lnTo>
                  <a:lnTo>
                    <a:pt x="281" y="41"/>
                  </a:lnTo>
                  <a:lnTo>
                    <a:pt x="302" y="44"/>
                  </a:lnTo>
                  <a:lnTo>
                    <a:pt x="316" y="44"/>
                  </a:lnTo>
                  <a:lnTo>
                    <a:pt x="316" y="44"/>
                  </a:lnTo>
                  <a:lnTo>
                    <a:pt x="336" y="43"/>
                  </a:lnTo>
                  <a:lnTo>
                    <a:pt x="348" y="40"/>
                  </a:lnTo>
                  <a:lnTo>
                    <a:pt x="368" y="39"/>
                  </a:lnTo>
                  <a:lnTo>
                    <a:pt x="380" y="37"/>
                  </a:lnTo>
                  <a:lnTo>
                    <a:pt x="399" y="34"/>
                  </a:lnTo>
                  <a:lnTo>
                    <a:pt x="432" y="31"/>
                  </a:lnTo>
                  <a:lnTo>
                    <a:pt x="447" y="27"/>
                  </a:lnTo>
                  <a:lnTo>
                    <a:pt x="458" y="20"/>
                  </a:lnTo>
                  <a:lnTo>
                    <a:pt x="469" y="14"/>
                  </a:lnTo>
                  <a:lnTo>
                    <a:pt x="480" y="10"/>
                  </a:lnTo>
                  <a:lnTo>
                    <a:pt x="491" y="5"/>
                  </a:lnTo>
                  <a:lnTo>
                    <a:pt x="502" y="0"/>
                  </a:lnTo>
                </a:path>
              </a:pathLst>
            </a:custGeom>
            <a:noFill/>
            <a:ln w="0">
              <a:solidFill>
                <a:srgbClr val="000000"/>
              </a:solidFill>
              <a:prstDash val="solid"/>
              <a:round/>
              <a:headEnd/>
              <a:tailEnd/>
            </a:ln>
          </p:spPr>
          <p:txBody>
            <a:bodyPr/>
            <a:lstStyle/>
            <a:p>
              <a:endParaRPr lang="en-GB"/>
            </a:p>
          </p:txBody>
        </p:sp>
        <p:sp>
          <p:nvSpPr>
            <p:cNvPr id="722" name="Line 3803"/>
            <p:cNvSpPr>
              <a:spLocks noChangeShapeType="1"/>
            </p:cNvSpPr>
            <p:nvPr/>
          </p:nvSpPr>
          <p:spPr bwMode="auto">
            <a:xfrm flipH="1">
              <a:off x="3588" y="3120"/>
              <a:ext cx="1" cy="8"/>
            </a:xfrm>
            <a:prstGeom prst="line">
              <a:avLst/>
            </a:prstGeom>
            <a:noFill/>
            <a:ln w="0">
              <a:solidFill>
                <a:srgbClr val="000000"/>
              </a:solidFill>
              <a:round/>
              <a:headEnd/>
              <a:tailEnd/>
            </a:ln>
          </p:spPr>
          <p:txBody>
            <a:bodyPr/>
            <a:lstStyle/>
            <a:p>
              <a:endParaRPr lang="en-GB"/>
            </a:p>
          </p:txBody>
        </p:sp>
        <p:sp>
          <p:nvSpPr>
            <p:cNvPr id="723" name="Line 3804"/>
            <p:cNvSpPr>
              <a:spLocks noChangeShapeType="1"/>
            </p:cNvSpPr>
            <p:nvPr/>
          </p:nvSpPr>
          <p:spPr bwMode="auto">
            <a:xfrm>
              <a:off x="3567" y="3121"/>
              <a:ext cx="1" cy="1"/>
            </a:xfrm>
            <a:prstGeom prst="line">
              <a:avLst/>
            </a:prstGeom>
            <a:noFill/>
            <a:ln w="0">
              <a:solidFill>
                <a:srgbClr val="000000"/>
              </a:solidFill>
              <a:round/>
              <a:headEnd/>
              <a:tailEnd/>
            </a:ln>
          </p:spPr>
          <p:txBody>
            <a:bodyPr/>
            <a:lstStyle/>
            <a:p>
              <a:endParaRPr lang="en-GB"/>
            </a:p>
          </p:txBody>
        </p:sp>
        <p:sp>
          <p:nvSpPr>
            <p:cNvPr id="724" name="Line 3805"/>
            <p:cNvSpPr>
              <a:spLocks noChangeShapeType="1"/>
            </p:cNvSpPr>
            <p:nvPr/>
          </p:nvSpPr>
          <p:spPr bwMode="auto">
            <a:xfrm flipH="1" flipV="1">
              <a:off x="3559" y="3119"/>
              <a:ext cx="7" cy="2"/>
            </a:xfrm>
            <a:prstGeom prst="line">
              <a:avLst/>
            </a:prstGeom>
            <a:noFill/>
            <a:ln w="0">
              <a:solidFill>
                <a:srgbClr val="000000"/>
              </a:solidFill>
              <a:round/>
              <a:headEnd/>
              <a:tailEnd/>
            </a:ln>
          </p:spPr>
          <p:txBody>
            <a:bodyPr/>
            <a:lstStyle/>
            <a:p>
              <a:endParaRPr lang="en-GB"/>
            </a:p>
          </p:txBody>
        </p:sp>
        <p:sp>
          <p:nvSpPr>
            <p:cNvPr id="725" name="Freeform 3806"/>
            <p:cNvSpPr>
              <a:spLocks/>
            </p:cNvSpPr>
            <p:nvPr/>
          </p:nvSpPr>
          <p:spPr bwMode="auto">
            <a:xfrm>
              <a:off x="3514" y="3119"/>
              <a:ext cx="8" cy="2"/>
            </a:xfrm>
            <a:custGeom>
              <a:avLst/>
              <a:gdLst/>
              <a:ahLst/>
              <a:cxnLst>
                <a:cxn ang="0">
                  <a:pos x="16" y="5"/>
                </a:cxn>
                <a:cxn ang="0">
                  <a:pos x="11" y="2"/>
                </a:cxn>
                <a:cxn ang="0">
                  <a:pos x="2" y="1"/>
                </a:cxn>
                <a:cxn ang="0">
                  <a:pos x="0" y="0"/>
                </a:cxn>
              </a:cxnLst>
              <a:rect l="0" t="0" r="r" b="b"/>
              <a:pathLst>
                <a:path w="16" h="5">
                  <a:moveTo>
                    <a:pt x="16" y="5"/>
                  </a:moveTo>
                  <a:lnTo>
                    <a:pt x="11" y="2"/>
                  </a:lnTo>
                  <a:lnTo>
                    <a:pt x="2" y="1"/>
                  </a:lnTo>
                  <a:lnTo>
                    <a:pt x="0" y="0"/>
                  </a:lnTo>
                </a:path>
              </a:pathLst>
            </a:custGeom>
            <a:noFill/>
            <a:ln w="0">
              <a:solidFill>
                <a:srgbClr val="000000"/>
              </a:solidFill>
              <a:prstDash val="solid"/>
              <a:round/>
              <a:headEnd/>
              <a:tailEnd/>
            </a:ln>
          </p:spPr>
          <p:txBody>
            <a:bodyPr/>
            <a:lstStyle/>
            <a:p>
              <a:endParaRPr lang="en-GB"/>
            </a:p>
          </p:txBody>
        </p:sp>
        <p:sp>
          <p:nvSpPr>
            <p:cNvPr id="726" name="Line 3807"/>
            <p:cNvSpPr>
              <a:spLocks noChangeShapeType="1"/>
            </p:cNvSpPr>
            <p:nvPr/>
          </p:nvSpPr>
          <p:spPr bwMode="auto">
            <a:xfrm flipH="1">
              <a:off x="3481" y="3121"/>
              <a:ext cx="5" cy="11"/>
            </a:xfrm>
            <a:prstGeom prst="line">
              <a:avLst/>
            </a:prstGeom>
            <a:noFill/>
            <a:ln w="0">
              <a:solidFill>
                <a:srgbClr val="000000"/>
              </a:solidFill>
              <a:round/>
              <a:headEnd/>
              <a:tailEnd/>
            </a:ln>
          </p:spPr>
          <p:txBody>
            <a:bodyPr/>
            <a:lstStyle/>
            <a:p>
              <a:endParaRPr lang="en-GB"/>
            </a:p>
          </p:txBody>
        </p:sp>
        <p:sp>
          <p:nvSpPr>
            <p:cNvPr id="727" name="Freeform 3808"/>
            <p:cNvSpPr>
              <a:spLocks/>
            </p:cNvSpPr>
            <p:nvPr/>
          </p:nvSpPr>
          <p:spPr bwMode="auto">
            <a:xfrm>
              <a:off x="3436" y="3124"/>
              <a:ext cx="8" cy="9"/>
            </a:xfrm>
            <a:custGeom>
              <a:avLst/>
              <a:gdLst/>
              <a:ahLst/>
              <a:cxnLst>
                <a:cxn ang="0">
                  <a:pos x="16" y="0"/>
                </a:cxn>
                <a:cxn ang="0">
                  <a:pos x="13" y="4"/>
                </a:cxn>
                <a:cxn ang="0">
                  <a:pos x="0" y="18"/>
                </a:cxn>
              </a:cxnLst>
              <a:rect l="0" t="0" r="r" b="b"/>
              <a:pathLst>
                <a:path w="16" h="18">
                  <a:moveTo>
                    <a:pt x="16" y="0"/>
                  </a:moveTo>
                  <a:lnTo>
                    <a:pt x="13" y="4"/>
                  </a:lnTo>
                  <a:lnTo>
                    <a:pt x="0" y="18"/>
                  </a:lnTo>
                </a:path>
              </a:pathLst>
            </a:custGeom>
            <a:noFill/>
            <a:ln w="0">
              <a:solidFill>
                <a:srgbClr val="000000"/>
              </a:solidFill>
              <a:prstDash val="solid"/>
              <a:round/>
              <a:headEnd/>
              <a:tailEnd/>
            </a:ln>
          </p:spPr>
          <p:txBody>
            <a:bodyPr/>
            <a:lstStyle/>
            <a:p>
              <a:endParaRPr lang="en-GB"/>
            </a:p>
          </p:txBody>
        </p:sp>
        <p:sp>
          <p:nvSpPr>
            <p:cNvPr id="728" name="Freeform 3809"/>
            <p:cNvSpPr>
              <a:spLocks/>
            </p:cNvSpPr>
            <p:nvPr/>
          </p:nvSpPr>
          <p:spPr bwMode="auto">
            <a:xfrm>
              <a:off x="3411" y="3124"/>
              <a:ext cx="27" cy="10"/>
            </a:xfrm>
            <a:custGeom>
              <a:avLst/>
              <a:gdLst/>
              <a:ahLst/>
              <a:cxnLst>
                <a:cxn ang="0">
                  <a:pos x="53" y="0"/>
                </a:cxn>
                <a:cxn ang="0">
                  <a:pos x="49" y="5"/>
                </a:cxn>
                <a:cxn ang="0">
                  <a:pos x="34" y="17"/>
                </a:cxn>
                <a:cxn ang="0">
                  <a:pos x="34" y="17"/>
                </a:cxn>
                <a:cxn ang="0">
                  <a:pos x="21" y="20"/>
                </a:cxn>
                <a:cxn ang="0">
                  <a:pos x="0" y="17"/>
                </a:cxn>
              </a:cxnLst>
              <a:rect l="0" t="0" r="r" b="b"/>
              <a:pathLst>
                <a:path w="53" h="20">
                  <a:moveTo>
                    <a:pt x="53" y="0"/>
                  </a:moveTo>
                  <a:lnTo>
                    <a:pt x="49" y="5"/>
                  </a:lnTo>
                  <a:lnTo>
                    <a:pt x="34" y="17"/>
                  </a:lnTo>
                  <a:lnTo>
                    <a:pt x="34" y="17"/>
                  </a:lnTo>
                  <a:lnTo>
                    <a:pt x="21" y="20"/>
                  </a:lnTo>
                  <a:lnTo>
                    <a:pt x="0" y="17"/>
                  </a:lnTo>
                </a:path>
              </a:pathLst>
            </a:custGeom>
            <a:noFill/>
            <a:ln w="0">
              <a:solidFill>
                <a:srgbClr val="000000"/>
              </a:solidFill>
              <a:prstDash val="solid"/>
              <a:round/>
              <a:headEnd/>
              <a:tailEnd/>
            </a:ln>
          </p:spPr>
          <p:txBody>
            <a:bodyPr/>
            <a:lstStyle/>
            <a:p>
              <a:endParaRPr lang="en-GB"/>
            </a:p>
          </p:txBody>
        </p:sp>
        <p:sp>
          <p:nvSpPr>
            <p:cNvPr id="729" name="Line 3810"/>
            <p:cNvSpPr>
              <a:spLocks noChangeShapeType="1"/>
            </p:cNvSpPr>
            <p:nvPr/>
          </p:nvSpPr>
          <p:spPr bwMode="auto">
            <a:xfrm flipH="1">
              <a:off x="3411" y="3126"/>
              <a:ext cx="4" cy="7"/>
            </a:xfrm>
            <a:prstGeom prst="line">
              <a:avLst/>
            </a:prstGeom>
            <a:noFill/>
            <a:ln w="0">
              <a:solidFill>
                <a:srgbClr val="000000"/>
              </a:solidFill>
              <a:round/>
              <a:headEnd/>
              <a:tailEnd/>
            </a:ln>
          </p:spPr>
          <p:txBody>
            <a:bodyPr/>
            <a:lstStyle/>
            <a:p>
              <a:endParaRPr lang="en-GB"/>
            </a:p>
          </p:txBody>
        </p:sp>
        <p:sp>
          <p:nvSpPr>
            <p:cNvPr id="730" name="Freeform 3811"/>
            <p:cNvSpPr>
              <a:spLocks/>
            </p:cNvSpPr>
            <p:nvPr/>
          </p:nvSpPr>
          <p:spPr bwMode="auto">
            <a:xfrm>
              <a:off x="1404" y="3139"/>
              <a:ext cx="149" cy="4"/>
            </a:xfrm>
            <a:custGeom>
              <a:avLst/>
              <a:gdLst/>
              <a:ahLst/>
              <a:cxnLst>
                <a:cxn ang="0">
                  <a:pos x="0" y="0"/>
                </a:cxn>
                <a:cxn ang="0">
                  <a:pos x="7" y="0"/>
                </a:cxn>
                <a:cxn ang="0">
                  <a:pos x="300" y="8"/>
                </a:cxn>
              </a:cxnLst>
              <a:rect l="0" t="0" r="r" b="b"/>
              <a:pathLst>
                <a:path w="300" h="8">
                  <a:moveTo>
                    <a:pt x="0" y="0"/>
                  </a:moveTo>
                  <a:lnTo>
                    <a:pt x="7" y="0"/>
                  </a:lnTo>
                  <a:lnTo>
                    <a:pt x="300" y="8"/>
                  </a:lnTo>
                </a:path>
              </a:pathLst>
            </a:custGeom>
            <a:noFill/>
            <a:ln w="0">
              <a:solidFill>
                <a:srgbClr val="000000"/>
              </a:solidFill>
              <a:prstDash val="solid"/>
              <a:round/>
              <a:headEnd/>
              <a:tailEnd/>
            </a:ln>
          </p:spPr>
          <p:txBody>
            <a:bodyPr/>
            <a:lstStyle/>
            <a:p>
              <a:endParaRPr lang="en-GB"/>
            </a:p>
          </p:txBody>
        </p:sp>
        <p:sp>
          <p:nvSpPr>
            <p:cNvPr id="731" name="Line 3812"/>
            <p:cNvSpPr>
              <a:spLocks noChangeShapeType="1"/>
            </p:cNvSpPr>
            <p:nvPr/>
          </p:nvSpPr>
          <p:spPr bwMode="auto">
            <a:xfrm flipH="1" flipV="1">
              <a:off x="1376" y="3138"/>
              <a:ext cx="6" cy="2"/>
            </a:xfrm>
            <a:prstGeom prst="line">
              <a:avLst/>
            </a:prstGeom>
            <a:noFill/>
            <a:ln w="0">
              <a:solidFill>
                <a:srgbClr val="000000"/>
              </a:solidFill>
              <a:round/>
              <a:headEnd/>
              <a:tailEnd/>
            </a:ln>
          </p:spPr>
          <p:txBody>
            <a:bodyPr/>
            <a:lstStyle/>
            <a:p>
              <a:endParaRPr lang="en-GB"/>
            </a:p>
          </p:txBody>
        </p:sp>
        <p:sp>
          <p:nvSpPr>
            <p:cNvPr id="732" name="Line 3813"/>
            <p:cNvSpPr>
              <a:spLocks noChangeShapeType="1"/>
            </p:cNvSpPr>
            <p:nvPr/>
          </p:nvSpPr>
          <p:spPr bwMode="auto">
            <a:xfrm flipH="1">
              <a:off x="2378" y="3139"/>
              <a:ext cx="21" cy="1"/>
            </a:xfrm>
            <a:prstGeom prst="line">
              <a:avLst/>
            </a:prstGeom>
            <a:noFill/>
            <a:ln w="0">
              <a:solidFill>
                <a:srgbClr val="000000"/>
              </a:solidFill>
              <a:round/>
              <a:headEnd/>
              <a:tailEnd/>
            </a:ln>
          </p:spPr>
          <p:txBody>
            <a:bodyPr/>
            <a:lstStyle/>
            <a:p>
              <a:endParaRPr lang="en-GB"/>
            </a:p>
          </p:txBody>
        </p:sp>
        <p:sp>
          <p:nvSpPr>
            <p:cNvPr id="733" name="Line 3814"/>
            <p:cNvSpPr>
              <a:spLocks noChangeShapeType="1"/>
            </p:cNvSpPr>
            <p:nvPr/>
          </p:nvSpPr>
          <p:spPr bwMode="auto">
            <a:xfrm>
              <a:off x="2013" y="3139"/>
              <a:ext cx="1" cy="1"/>
            </a:xfrm>
            <a:prstGeom prst="line">
              <a:avLst/>
            </a:prstGeom>
            <a:noFill/>
            <a:ln w="0">
              <a:solidFill>
                <a:srgbClr val="000000"/>
              </a:solidFill>
              <a:round/>
              <a:headEnd/>
              <a:tailEnd/>
            </a:ln>
          </p:spPr>
          <p:txBody>
            <a:bodyPr/>
            <a:lstStyle/>
            <a:p>
              <a:endParaRPr lang="en-GB"/>
            </a:p>
          </p:txBody>
        </p:sp>
        <p:sp>
          <p:nvSpPr>
            <p:cNvPr id="734" name="Line 3815"/>
            <p:cNvSpPr>
              <a:spLocks noChangeShapeType="1"/>
            </p:cNvSpPr>
            <p:nvPr/>
          </p:nvSpPr>
          <p:spPr bwMode="auto">
            <a:xfrm flipH="1">
              <a:off x="3858" y="3091"/>
              <a:ext cx="6" cy="2"/>
            </a:xfrm>
            <a:prstGeom prst="line">
              <a:avLst/>
            </a:prstGeom>
            <a:noFill/>
            <a:ln w="0">
              <a:solidFill>
                <a:srgbClr val="000000"/>
              </a:solidFill>
              <a:round/>
              <a:headEnd/>
              <a:tailEnd/>
            </a:ln>
          </p:spPr>
          <p:txBody>
            <a:bodyPr/>
            <a:lstStyle/>
            <a:p>
              <a:endParaRPr lang="en-GB"/>
            </a:p>
          </p:txBody>
        </p:sp>
        <p:sp>
          <p:nvSpPr>
            <p:cNvPr id="735" name="Line 3816"/>
            <p:cNvSpPr>
              <a:spLocks noChangeShapeType="1"/>
            </p:cNvSpPr>
            <p:nvPr/>
          </p:nvSpPr>
          <p:spPr bwMode="auto">
            <a:xfrm flipH="1">
              <a:off x="3439" y="3114"/>
              <a:ext cx="1" cy="1"/>
            </a:xfrm>
            <a:prstGeom prst="line">
              <a:avLst/>
            </a:prstGeom>
            <a:noFill/>
            <a:ln w="0">
              <a:solidFill>
                <a:srgbClr val="000000"/>
              </a:solidFill>
              <a:round/>
              <a:headEnd/>
              <a:tailEnd/>
            </a:ln>
          </p:spPr>
          <p:txBody>
            <a:bodyPr/>
            <a:lstStyle/>
            <a:p>
              <a:endParaRPr lang="en-GB"/>
            </a:p>
          </p:txBody>
        </p:sp>
        <p:sp>
          <p:nvSpPr>
            <p:cNvPr id="736" name="Line 3817"/>
            <p:cNvSpPr>
              <a:spLocks noChangeShapeType="1"/>
            </p:cNvSpPr>
            <p:nvPr/>
          </p:nvSpPr>
          <p:spPr bwMode="auto">
            <a:xfrm flipH="1">
              <a:off x="3226" y="3134"/>
              <a:ext cx="8" cy="1"/>
            </a:xfrm>
            <a:prstGeom prst="line">
              <a:avLst/>
            </a:prstGeom>
            <a:noFill/>
            <a:ln w="0">
              <a:solidFill>
                <a:srgbClr val="000000"/>
              </a:solidFill>
              <a:round/>
              <a:headEnd/>
              <a:tailEnd/>
            </a:ln>
          </p:spPr>
          <p:txBody>
            <a:bodyPr/>
            <a:lstStyle/>
            <a:p>
              <a:endParaRPr lang="en-GB"/>
            </a:p>
          </p:txBody>
        </p:sp>
        <p:sp>
          <p:nvSpPr>
            <p:cNvPr id="737" name="Freeform 3818"/>
            <p:cNvSpPr>
              <a:spLocks/>
            </p:cNvSpPr>
            <p:nvPr/>
          </p:nvSpPr>
          <p:spPr bwMode="auto">
            <a:xfrm>
              <a:off x="2550" y="3133"/>
              <a:ext cx="676" cy="26"/>
            </a:xfrm>
            <a:custGeom>
              <a:avLst/>
              <a:gdLst/>
              <a:ahLst/>
              <a:cxnLst>
                <a:cxn ang="0">
                  <a:pos x="1353" y="5"/>
                </a:cxn>
                <a:cxn ang="0">
                  <a:pos x="1333" y="4"/>
                </a:cxn>
                <a:cxn ang="0">
                  <a:pos x="1314" y="7"/>
                </a:cxn>
                <a:cxn ang="0">
                  <a:pos x="1297" y="8"/>
                </a:cxn>
                <a:cxn ang="0">
                  <a:pos x="1281" y="8"/>
                </a:cxn>
                <a:cxn ang="0">
                  <a:pos x="1256" y="11"/>
                </a:cxn>
                <a:cxn ang="0">
                  <a:pos x="1237" y="12"/>
                </a:cxn>
                <a:cxn ang="0">
                  <a:pos x="1226" y="12"/>
                </a:cxn>
                <a:cxn ang="0">
                  <a:pos x="1196" y="13"/>
                </a:cxn>
                <a:cxn ang="0">
                  <a:pos x="1183" y="13"/>
                </a:cxn>
                <a:cxn ang="0">
                  <a:pos x="1171" y="11"/>
                </a:cxn>
                <a:cxn ang="0">
                  <a:pos x="1149" y="12"/>
                </a:cxn>
                <a:cxn ang="0">
                  <a:pos x="1134" y="16"/>
                </a:cxn>
                <a:cxn ang="0">
                  <a:pos x="1115" y="15"/>
                </a:cxn>
                <a:cxn ang="0">
                  <a:pos x="1104" y="15"/>
                </a:cxn>
                <a:cxn ang="0">
                  <a:pos x="1089" y="12"/>
                </a:cxn>
                <a:cxn ang="0">
                  <a:pos x="1077" y="11"/>
                </a:cxn>
                <a:cxn ang="0">
                  <a:pos x="1062" y="13"/>
                </a:cxn>
                <a:cxn ang="0">
                  <a:pos x="1038" y="12"/>
                </a:cxn>
                <a:cxn ang="0">
                  <a:pos x="1031" y="13"/>
                </a:cxn>
                <a:cxn ang="0">
                  <a:pos x="1003" y="16"/>
                </a:cxn>
                <a:cxn ang="0">
                  <a:pos x="981" y="13"/>
                </a:cxn>
                <a:cxn ang="0">
                  <a:pos x="961" y="10"/>
                </a:cxn>
                <a:cxn ang="0">
                  <a:pos x="946" y="8"/>
                </a:cxn>
                <a:cxn ang="0">
                  <a:pos x="929" y="6"/>
                </a:cxn>
                <a:cxn ang="0">
                  <a:pos x="910" y="7"/>
                </a:cxn>
                <a:cxn ang="0">
                  <a:pos x="900" y="8"/>
                </a:cxn>
                <a:cxn ang="0">
                  <a:pos x="891" y="9"/>
                </a:cxn>
                <a:cxn ang="0">
                  <a:pos x="869" y="9"/>
                </a:cxn>
                <a:cxn ang="0">
                  <a:pos x="850" y="4"/>
                </a:cxn>
                <a:cxn ang="0">
                  <a:pos x="836" y="3"/>
                </a:cxn>
                <a:cxn ang="0">
                  <a:pos x="818" y="3"/>
                </a:cxn>
                <a:cxn ang="0">
                  <a:pos x="796" y="5"/>
                </a:cxn>
                <a:cxn ang="0">
                  <a:pos x="770" y="5"/>
                </a:cxn>
                <a:cxn ang="0">
                  <a:pos x="765" y="5"/>
                </a:cxn>
                <a:cxn ang="0">
                  <a:pos x="747" y="3"/>
                </a:cxn>
                <a:cxn ang="0">
                  <a:pos x="723" y="1"/>
                </a:cxn>
                <a:cxn ang="0">
                  <a:pos x="709" y="1"/>
                </a:cxn>
                <a:cxn ang="0">
                  <a:pos x="694" y="0"/>
                </a:cxn>
                <a:cxn ang="0">
                  <a:pos x="671" y="1"/>
                </a:cxn>
                <a:cxn ang="0">
                  <a:pos x="652" y="4"/>
                </a:cxn>
                <a:cxn ang="0">
                  <a:pos x="625" y="7"/>
                </a:cxn>
                <a:cxn ang="0">
                  <a:pos x="612" y="8"/>
                </a:cxn>
                <a:cxn ang="0">
                  <a:pos x="596" y="10"/>
                </a:cxn>
                <a:cxn ang="0">
                  <a:pos x="577" y="15"/>
                </a:cxn>
                <a:cxn ang="0">
                  <a:pos x="560" y="19"/>
                </a:cxn>
                <a:cxn ang="0">
                  <a:pos x="540" y="22"/>
                </a:cxn>
                <a:cxn ang="0">
                  <a:pos x="509" y="29"/>
                </a:cxn>
                <a:cxn ang="0">
                  <a:pos x="481" y="32"/>
                </a:cxn>
                <a:cxn ang="0">
                  <a:pos x="454" y="32"/>
                </a:cxn>
                <a:cxn ang="0">
                  <a:pos x="403" y="32"/>
                </a:cxn>
                <a:cxn ang="0">
                  <a:pos x="375" y="33"/>
                </a:cxn>
                <a:cxn ang="0">
                  <a:pos x="353" y="35"/>
                </a:cxn>
                <a:cxn ang="0">
                  <a:pos x="335" y="38"/>
                </a:cxn>
                <a:cxn ang="0">
                  <a:pos x="167" y="51"/>
                </a:cxn>
                <a:cxn ang="0">
                  <a:pos x="142" y="52"/>
                </a:cxn>
                <a:cxn ang="0">
                  <a:pos x="113" y="51"/>
                </a:cxn>
                <a:cxn ang="0">
                  <a:pos x="71" y="52"/>
                </a:cxn>
                <a:cxn ang="0">
                  <a:pos x="45" y="52"/>
                </a:cxn>
                <a:cxn ang="0">
                  <a:pos x="28" y="52"/>
                </a:cxn>
                <a:cxn ang="0">
                  <a:pos x="19" y="52"/>
                </a:cxn>
                <a:cxn ang="0">
                  <a:pos x="8" y="50"/>
                </a:cxn>
                <a:cxn ang="0">
                  <a:pos x="0" y="50"/>
                </a:cxn>
              </a:cxnLst>
              <a:rect l="0" t="0" r="r" b="b"/>
              <a:pathLst>
                <a:path w="1353" h="52">
                  <a:moveTo>
                    <a:pt x="1353" y="5"/>
                  </a:moveTo>
                  <a:lnTo>
                    <a:pt x="1333" y="4"/>
                  </a:lnTo>
                  <a:lnTo>
                    <a:pt x="1314" y="7"/>
                  </a:lnTo>
                  <a:lnTo>
                    <a:pt x="1297" y="8"/>
                  </a:lnTo>
                  <a:lnTo>
                    <a:pt x="1281" y="8"/>
                  </a:lnTo>
                  <a:lnTo>
                    <a:pt x="1256" y="11"/>
                  </a:lnTo>
                  <a:lnTo>
                    <a:pt x="1237" y="12"/>
                  </a:lnTo>
                  <a:lnTo>
                    <a:pt x="1226" y="12"/>
                  </a:lnTo>
                  <a:lnTo>
                    <a:pt x="1196" y="13"/>
                  </a:lnTo>
                  <a:lnTo>
                    <a:pt x="1183" y="13"/>
                  </a:lnTo>
                  <a:lnTo>
                    <a:pt x="1171" y="11"/>
                  </a:lnTo>
                  <a:lnTo>
                    <a:pt x="1149" y="12"/>
                  </a:lnTo>
                  <a:lnTo>
                    <a:pt x="1134" y="16"/>
                  </a:lnTo>
                  <a:lnTo>
                    <a:pt x="1115" y="15"/>
                  </a:lnTo>
                  <a:lnTo>
                    <a:pt x="1104" y="15"/>
                  </a:lnTo>
                  <a:lnTo>
                    <a:pt x="1089" y="12"/>
                  </a:lnTo>
                  <a:lnTo>
                    <a:pt x="1077" y="11"/>
                  </a:lnTo>
                  <a:lnTo>
                    <a:pt x="1062" y="13"/>
                  </a:lnTo>
                  <a:lnTo>
                    <a:pt x="1038" y="12"/>
                  </a:lnTo>
                  <a:lnTo>
                    <a:pt x="1031" y="13"/>
                  </a:lnTo>
                  <a:lnTo>
                    <a:pt x="1003" y="16"/>
                  </a:lnTo>
                  <a:lnTo>
                    <a:pt x="981" y="13"/>
                  </a:lnTo>
                  <a:lnTo>
                    <a:pt x="961" y="10"/>
                  </a:lnTo>
                  <a:lnTo>
                    <a:pt x="946" y="8"/>
                  </a:lnTo>
                  <a:lnTo>
                    <a:pt x="929" y="6"/>
                  </a:lnTo>
                  <a:lnTo>
                    <a:pt x="910" y="7"/>
                  </a:lnTo>
                  <a:lnTo>
                    <a:pt x="900" y="8"/>
                  </a:lnTo>
                  <a:lnTo>
                    <a:pt x="891" y="9"/>
                  </a:lnTo>
                  <a:lnTo>
                    <a:pt x="869" y="9"/>
                  </a:lnTo>
                  <a:lnTo>
                    <a:pt x="850" y="4"/>
                  </a:lnTo>
                  <a:lnTo>
                    <a:pt x="836" y="3"/>
                  </a:lnTo>
                  <a:lnTo>
                    <a:pt x="818" y="3"/>
                  </a:lnTo>
                  <a:lnTo>
                    <a:pt x="796" y="5"/>
                  </a:lnTo>
                  <a:lnTo>
                    <a:pt x="770" y="5"/>
                  </a:lnTo>
                  <a:lnTo>
                    <a:pt x="765" y="5"/>
                  </a:lnTo>
                  <a:lnTo>
                    <a:pt x="747" y="3"/>
                  </a:lnTo>
                  <a:lnTo>
                    <a:pt x="723" y="1"/>
                  </a:lnTo>
                  <a:lnTo>
                    <a:pt x="709" y="1"/>
                  </a:lnTo>
                  <a:lnTo>
                    <a:pt x="694" y="0"/>
                  </a:lnTo>
                  <a:lnTo>
                    <a:pt x="671" y="1"/>
                  </a:lnTo>
                  <a:lnTo>
                    <a:pt x="652" y="4"/>
                  </a:lnTo>
                  <a:lnTo>
                    <a:pt x="625" y="7"/>
                  </a:lnTo>
                  <a:lnTo>
                    <a:pt x="612" y="8"/>
                  </a:lnTo>
                  <a:lnTo>
                    <a:pt x="596" y="10"/>
                  </a:lnTo>
                  <a:lnTo>
                    <a:pt x="577" y="15"/>
                  </a:lnTo>
                  <a:lnTo>
                    <a:pt x="560" y="19"/>
                  </a:lnTo>
                  <a:lnTo>
                    <a:pt x="540" y="22"/>
                  </a:lnTo>
                  <a:lnTo>
                    <a:pt x="509" y="29"/>
                  </a:lnTo>
                  <a:lnTo>
                    <a:pt x="481" y="32"/>
                  </a:lnTo>
                  <a:lnTo>
                    <a:pt x="454" y="32"/>
                  </a:lnTo>
                  <a:lnTo>
                    <a:pt x="403" y="32"/>
                  </a:lnTo>
                  <a:lnTo>
                    <a:pt x="375" y="33"/>
                  </a:lnTo>
                  <a:lnTo>
                    <a:pt x="353" y="35"/>
                  </a:lnTo>
                  <a:lnTo>
                    <a:pt x="335" y="38"/>
                  </a:lnTo>
                  <a:lnTo>
                    <a:pt x="167" y="51"/>
                  </a:lnTo>
                  <a:lnTo>
                    <a:pt x="142" y="52"/>
                  </a:lnTo>
                  <a:lnTo>
                    <a:pt x="113" y="51"/>
                  </a:lnTo>
                  <a:lnTo>
                    <a:pt x="71" y="52"/>
                  </a:lnTo>
                  <a:lnTo>
                    <a:pt x="45" y="52"/>
                  </a:lnTo>
                  <a:lnTo>
                    <a:pt x="28" y="52"/>
                  </a:lnTo>
                  <a:lnTo>
                    <a:pt x="19" y="52"/>
                  </a:lnTo>
                  <a:lnTo>
                    <a:pt x="8" y="50"/>
                  </a:lnTo>
                  <a:lnTo>
                    <a:pt x="0" y="50"/>
                  </a:lnTo>
                </a:path>
              </a:pathLst>
            </a:custGeom>
            <a:noFill/>
            <a:ln w="0">
              <a:solidFill>
                <a:srgbClr val="000000"/>
              </a:solidFill>
              <a:prstDash val="solid"/>
              <a:round/>
              <a:headEnd/>
              <a:tailEnd/>
            </a:ln>
          </p:spPr>
          <p:txBody>
            <a:bodyPr/>
            <a:lstStyle/>
            <a:p>
              <a:endParaRPr lang="en-GB"/>
            </a:p>
          </p:txBody>
        </p:sp>
        <p:sp>
          <p:nvSpPr>
            <p:cNvPr id="738" name="Freeform 3819"/>
            <p:cNvSpPr>
              <a:spLocks/>
            </p:cNvSpPr>
            <p:nvPr/>
          </p:nvSpPr>
          <p:spPr bwMode="auto">
            <a:xfrm>
              <a:off x="3234" y="3115"/>
              <a:ext cx="202" cy="19"/>
            </a:xfrm>
            <a:custGeom>
              <a:avLst/>
              <a:gdLst/>
              <a:ahLst/>
              <a:cxnLst>
                <a:cxn ang="0">
                  <a:pos x="402" y="0"/>
                </a:cxn>
                <a:cxn ang="0">
                  <a:pos x="384" y="4"/>
                </a:cxn>
                <a:cxn ang="0">
                  <a:pos x="365" y="8"/>
                </a:cxn>
                <a:cxn ang="0">
                  <a:pos x="334" y="12"/>
                </a:cxn>
                <a:cxn ang="0">
                  <a:pos x="310" y="16"/>
                </a:cxn>
                <a:cxn ang="0">
                  <a:pos x="204" y="26"/>
                </a:cxn>
                <a:cxn ang="0">
                  <a:pos x="185" y="28"/>
                </a:cxn>
                <a:cxn ang="0">
                  <a:pos x="181" y="28"/>
                </a:cxn>
                <a:cxn ang="0">
                  <a:pos x="172" y="29"/>
                </a:cxn>
                <a:cxn ang="0">
                  <a:pos x="139" y="31"/>
                </a:cxn>
                <a:cxn ang="0">
                  <a:pos x="134" y="31"/>
                </a:cxn>
                <a:cxn ang="0">
                  <a:pos x="126" y="32"/>
                </a:cxn>
                <a:cxn ang="0">
                  <a:pos x="71" y="33"/>
                </a:cxn>
                <a:cxn ang="0">
                  <a:pos x="43" y="34"/>
                </a:cxn>
                <a:cxn ang="0">
                  <a:pos x="9" y="37"/>
                </a:cxn>
                <a:cxn ang="0">
                  <a:pos x="0" y="38"/>
                </a:cxn>
              </a:cxnLst>
              <a:rect l="0" t="0" r="r" b="b"/>
              <a:pathLst>
                <a:path w="402" h="38">
                  <a:moveTo>
                    <a:pt x="402" y="0"/>
                  </a:moveTo>
                  <a:lnTo>
                    <a:pt x="384" y="4"/>
                  </a:lnTo>
                  <a:lnTo>
                    <a:pt x="365" y="8"/>
                  </a:lnTo>
                  <a:lnTo>
                    <a:pt x="334" y="12"/>
                  </a:lnTo>
                  <a:lnTo>
                    <a:pt x="310" y="16"/>
                  </a:lnTo>
                  <a:lnTo>
                    <a:pt x="204" y="26"/>
                  </a:lnTo>
                  <a:lnTo>
                    <a:pt x="185" y="28"/>
                  </a:lnTo>
                  <a:lnTo>
                    <a:pt x="181" y="28"/>
                  </a:lnTo>
                  <a:lnTo>
                    <a:pt x="172" y="29"/>
                  </a:lnTo>
                  <a:lnTo>
                    <a:pt x="139" y="31"/>
                  </a:lnTo>
                  <a:lnTo>
                    <a:pt x="134" y="31"/>
                  </a:lnTo>
                  <a:lnTo>
                    <a:pt x="126" y="32"/>
                  </a:lnTo>
                  <a:lnTo>
                    <a:pt x="71" y="33"/>
                  </a:lnTo>
                  <a:lnTo>
                    <a:pt x="43" y="34"/>
                  </a:lnTo>
                  <a:lnTo>
                    <a:pt x="9" y="37"/>
                  </a:lnTo>
                  <a:lnTo>
                    <a:pt x="0" y="38"/>
                  </a:lnTo>
                </a:path>
              </a:pathLst>
            </a:custGeom>
            <a:noFill/>
            <a:ln w="0">
              <a:solidFill>
                <a:srgbClr val="000000"/>
              </a:solidFill>
              <a:prstDash val="solid"/>
              <a:round/>
              <a:headEnd/>
              <a:tailEnd/>
            </a:ln>
          </p:spPr>
          <p:txBody>
            <a:bodyPr/>
            <a:lstStyle/>
            <a:p>
              <a:endParaRPr lang="en-GB"/>
            </a:p>
          </p:txBody>
        </p:sp>
        <p:sp>
          <p:nvSpPr>
            <p:cNvPr id="739" name="Freeform 3820"/>
            <p:cNvSpPr>
              <a:spLocks/>
            </p:cNvSpPr>
            <p:nvPr/>
          </p:nvSpPr>
          <p:spPr bwMode="auto">
            <a:xfrm>
              <a:off x="3440" y="3093"/>
              <a:ext cx="418" cy="21"/>
            </a:xfrm>
            <a:custGeom>
              <a:avLst/>
              <a:gdLst/>
              <a:ahLst/>
              <a:cxnLst>
                <a:cxn ang="0">
                  <a:pos x="834" y="0"/>
                </a:cxn>
                <a:cxn ang="0">
                  <a:pos x="824" y="2"/>
                </a:cxn>
                <a:cxn ang="0">
                  <a:pos x="807" y="7"/>
                </a:cxn>
                <a:cxn ang="0">
                  <a:pos x="792" y="9"/>
                </a:cxn>
                <a:cxn ang="0">
                  <a:pos x="779" y="10"/>
                </a:cxn>
                <a:cxn ang="0">
                  <a:pos x="688" y="15"/>
                </a:cxn>
                <a:cxn ang="0">
                  <a:pos x="653" y="18"/>
                </a:cxn>
                <a:cxn ang="0">
                  <a:pos x="580" y="21"/>
                </a:cxn>
                <a:cxn ang="0">
                  <a:pos x="567" y="22"/>
                </a:cxn>
                <a:cxn ang="0">
                  <a:pos x="553" y="23"/>
                </a:cxn>
                <a:cxn ang="0">
                  <a:pos x="541" y="24"/>
                </a:cxn>
                <a:cxn ang="0">
                  <a:pos x="504" y="25"/>
                </a:cxn>
                <a:cxn ang="0">
                  <a:pos x="487" y="26"/>
                </a:cxn>
                <a:cxn ang="0">
                  <a:pos x="473" y="26"/>
                </a:cxn>
                <a:cxn ang="0">
                  <a:pos x="431" y="29"/>
                </a:cxn>
                <a:cxn ang="0">
                  <a:pos x="414" y="29"/>
                </a:cxn>
                <a:cxn ang="0">
                  <a:pos x="363" y="33"/>
                </a:cxn>
                <a:cxn ang="0">
                  <a:pos x="342" y="34"/>
                </a:cxn>
                <a:cxn ang="0">
                  <a:pos x="316" y="34"/>
                </a:cxn>
                <a:cxn ang="0">
                  <a:pos x="287" y="35"/>
                </a:cxn>
                <a:cxn ang="0">
                  <a:pos x="277" y="35"/>
                </a:cxn>
                <a:cxn ang="0">
                  <a:pos x="268" y="35"/>
                </a:cxn>
                <a:cxn ang="0">
                  <a:pos x="246" y="34"/>
                </a:cxn>
                <a:cxn ang="0">
                  <a:pos x="234" y="33"/>
                </a:cxn>
                <a:cxn ang="0">
                  <a:pos x="230" y="33"/>
                </a:cxn>
                <a:cxn ang="0">
                  <a:pos x="211" y="31"/>
                </a:cxn>
                <a:cxn ang="0">
                  <a:pos x="197" y="29"/>
                </a:cxn>
                <a:cxn ang="0">
                  <a:pos x="175" y="31"/>
                </a:cxn>
                <a:cxn ang="0">
                  <a:pos x="149" y="32"/>
                </a:cxn>
                <a:cxn ang="0">
                  <a:pos x="145" y="32"/>
                </a:cxn>
                <a:cxn ang="0">
                  <a:pos x="135" y="32"/>
                </a:cxn>
                <a:cxn ang="0">
                  <a:pos x="124" y="32"/>
                </a:cxn>
                <a:cxn ang="0">
                  <a:pos x="107" y="33"/>
                </a:cxn>
                <a:cxn ang="0">
                  <a:pos x="93" y="33"/>
                </a:cxn>
                <a:cxn ang="0">
                  <a:pos x="75" y="33"/>
                </a:cxn>
                <a:cxn ang="0">
                  <a:pos x="65" y="33"/>
                </a:cxn>
                <a:cxn ang="0">
                  <a:pos x="52" y="33"/>
                </a:cxn>
                <a:cxn ang="0">
                  <a:pos x="41" y="33"/>
                </a:cxn>
                <a:cxn ang="0">
                  <a:pos x="24" y="36"/>
                </a:cxn>
                <a:cxn ang="0">
                  <a:pos x="19" y="37"/>
                </a:cxn>
                <a:cxn ang="0">
                  <a:pos x="17" y="38"/>
                </a:cxn>
                <a:cxn ang="0">
                  <a:pos x="3" y="41"/>
                </a:cxn>
                <a:cxn ang="0">
                  <a:pos x="0" y="42"/>
                </a:cxn>
              </a:cxnLst>
              <a:rect l="0" t="0" r="r" b="b"/>
              <a:pathLst>
                <a:path w="834" h="42">
                  <a:moveTo>
                    <a:pt x="834" y="0"/>
                  </a:moveTo>
                  <a:lnTo>
                    <a:pt x="824" y="2"/>
                  </a:lnTo>
                  <a:lnTo>
                    <a:pt x="807" y="7"/>
                  </a:lnTo>
                  <a:lnTo>
                    <a:pt x="792" y="9"/>
                  </a:lnTo>
                  <a:lnTo>
                    <a:pt x="779" y="10"/>
                  </a:lnTo>
                  <a:lnTo>
                    <a:pt x="688" y="15"/>
                  </a:lnTo>
                  <a:lnTo>
                    <a:pt x="653" y="18"/>
                  </a:lnTo>
                  <a:lnTo>
                    <a:pt x="580" y="21"/>
                  </a:lnTo>
                  <a:lnTo>
                    <a:pt x="567" y="22"/>
                  </a:lnTo>
                  <a:lnTo>
                    <a:pt x="553" y="23"/>
                  </a:lnTo>
                  <a:lnTo>
                    <a:pt x="541" y="24"/>
                  </a:lnTo>
                  <a:lnTo>
                    <a:pt x="504" y="25"/>
                  </a:lnTo>
                  <a:lnTo>
                    <a:pt x="487" y="26"/>
                  </a:lnTo>
                  <a:lnTo>
                    <a:pt x="473" y="26"/>
                  </a:lnTo>
                  <a:lnTo>
                    <a:pt x="431" y="29"/>
                  </a:lnTo>
                  <a:lnTo>
                    <a:pt x="414" y="29"/>
                  </a:lnTo>
                  <a:lnTo>
                    <a:pt x="363" y="33"/>
                  </a:lnTo>
                  <a:lnTo>
                    <a:pt x="342" y="34"/>
                  </a:lnTo>
                  <a:lnTo>
                    <a:pt x="316" y="34"/>
                  </a:lnTo>
                  <a:lnTo>
                    <a:pt x="287" y="35"/>
                  </a:lnTo>
                  <a:lnTo>
                    <a:pt x="277" y="35"/>
                  </a:lnTo>
                  <a:lnTo>
                    <a:pt x="268" y="35"/>
                  </a:lnTo>
                  <a:lnTo>
                    <a:pt x="246" y="34"/>
                  </a:lnTo>
                  <a:lnTo>
                    <a:pt x="234" y="33"/>
                  </a:lnTo>
                  <a:lnTo>
                    <a:pt x="230" y="33"/>
                  </a:lnTo>
                  <a:lnTo>
                    <a:pt x="211" y="31"/>
                  </a:lnTo>
                  <a:lnTo>
                    <a:pt x="197" y="29"/>
                  </a:lnTo>
                  <a:lnTo>
                    <a:pt x="175" y="31"/>
                  </a:lnTo>
                  <a:lnTo>
                    <a:pt x="149" y="32"/>
                  </a:lnTo>
                  <a:lnTo>
                    <a:pt x="145" y="32"/>
                  </a:lnTo>
                  <a:lnTo>
                    <a:pt x="135" y="32"/>
                  </a:lnTo>
                  <a:lnTo>
                    <a:pt x="124" y="32"/>
                  </a:lnTo>
                  <a:lnTo>
                    <a:pt x="107" y="33"/>
                  </a:lnTo>
                  <a:lnTo>
                    <a:pt x="93" y="33"/>
                  </a:lnTo>
                  <a:lnTo>
                    <a:pt x="75" y="33"/>
                  </a:lnTo>
                  <a:lnTo>
                    <a:pt x="65" y="33"/>
                  </a:lnTo>
                  <a:lnTo>
                    <a:pt x="52" y="33"/>
                  </a:lnTo>
                  <a:lnTo>
                    <a:pt x="41" y="33"/>
                  </a:lnTo>
                  <a:lnTo>
                    <a:pt x="24" y="36"/>
                  </a:lnTo>
                  <a:lnTo>
                    <a:pt x="19" y="37"/>
                  </a:lnTo>
                  <a:lnTo>
                    <a:pt x="17" y="38"/>
                  </a:lnTo>
                  <a:lnTo>
                    <a:pt x="3" y="41"/>
                  </a:lnTo>
                  <a:lnTo>
                    <a:pt x="0" y="42"/>
                  </a:lnTo>
                </a:path>
              </a:pathLst>
            </a:custGeom>
            <a:noFill/>
            <a:ln w="0">
              <a:solidFill>
                <a:srgbClr val="000000"/>
              </a:solidFill>
              <a:prstDash val="solid"/>
              <a:round/>
              <a:headEnd/>
              <a:tailEnd/>
            </a:ln>
          </p:spPr>
          <p:txBody>
            <a:bodyPr/>
            <a:lstStyle/>
            <a:p>
              <a:endParaRPr lang="en-GB"/>
            </a:p>
          </p:txBody>
        </p:sp>
        <p:sp>
          <p:nvSpPr>
            <p:cNvPr id="740" name="Line 3821"/>
            <p:cNvSpPr>
              <a:spLocks noChangeShapeType="1"/>
            </p:cNvSpPr>
            <p:nvPr/>
          </p:nvSpPr>
          <p:spPr bwMode="auto">
            <a:xfrm flipH="1" flipV="1">
              <a:off x="1333" y="3131"/>
              <a:ext cx="14" cy="2"/>
            </a:xfrm>
            <a:prstGeom prst="line">
              <a:avLst/>
            </a:prstGeom>
            <a:noFill/>
            <a:ln w="0">
              <a:solidFill>
                <a:srgbClr val="000000"/>
              </a:solidFill>
              <a:round/>
              <a:headEnd/>
              <a:tailEnd/>
            </a:ln>
          </p:spPr>
          <p:txBody>
            <a:bodyPr/>
            <a:lstStyle/>
            <a:p>
              <a:endParaRPr lang="en-GB"/>
            </a:p>
          </p:txBody>
        </p:sp>
      </p:grpSp>
      <p:sp>
        <p:nvSpPr>
          <p:cNvPr id="227" name="Freeform 3823"/>
          <p:cNvSpPr>
            <a:spLocks/>
          </p:cNvSpPr>
          <p:nvPr>
            <p:custDataLst>
              <p:tags r:id="rId218"/>
            </p:custDataLst>
          </p:nvPr>
        </p:nvSpPr>
        <p:spPr bwMode="auto">
          <a:xfrm>
            <a:off x="3475224" y="2503884"/>
            <a:ext cx="27120" cy="1937"/>
          </a:xfrm>
          <a:custGeom>
            <a:avLst/>
            <a:gdLst/>
            <a:ahLst/>
            <a:cxnLst>
              <a:cxn ang="0">
                <a:pos x="30" y="1"/>
              </a:cxn>
              <a:cxn ang="0">
                <a:pos x="4" y="1"/>
              </a:cxn>
              <a:cxn ang="0">
                <a:pos x="0" y="0"/>
              </a:cxn>
            </a:cxnLst>
            <a:rect l="0" t="0" r="r" b="b"/>
            <a:pathLst>
              <a:path w="30" h="1">
                <a:moveTo>
                  <a:pt x="30" y="1"/>
                </a:moveTo>
                <a:lnTo>
                  <a:pt x="4" y="1"/>
                </a:lnTo>
                <a:lnTo>
                  <a:pt x="0" y="0"/>
                </a:lnTo>
              </a:path>
            </a:pathLst>
          </a:custGeom>
          <a:noFill/>
          <a:ln w="0">
            <a:solidFill>
              <a:srgbClr val="000000"/>
            </a:solidFill>
            <a:prstDash val="solid"/>
            <a:round/>
            <a:headEnd/>
            <a:tailEnd/>
          </a:ln>
        </p:spPr>
        <p:txBody>
          <a:bodyPr/>
          <a:lstStyle/>
          <a:p>
            <a:endParaRPr lang="en-GB"/>
          </a:p>
        </p:txBody>
      </p:sp>
      <p:sp>
        <p:nvSpPr>
          <p:cNvPr id="228" name="Freeform 3824"/>
          <p:cNvSpPr>
            <a:spLocks/>
          </p:cNvSpPr>
          <p:nvPr>
            <p:custDataLst>
              <p:tags r:id="rId219"/>
            </p:custDataLst>
          </p:nvPr>
        </p:nvSpPr>
        <p:spPr bwMode="auto">
          <a:xfrm>
            <a:off x="2429170" y="2496135"/>
            <a:ext cx="1046054" cy="17434"/>
          </a:xfrm>
          <a:custGeom>
            <a:avLst/>
            <a:gdLst/>
            <a:ahLst/>
            <a:cxnLst>
              <a:cxn ang="0">
                <a:pos x="1079" y="9"/>
              </a:cxn>
              <a:cxn ang="0">
                <a:pos x="1069" y="9"/>
              </a:cxn>
              <a:cxn ang="0">
                <a:pos x="1064" y="9"/>
              </a:cxn>
              <a:cxn ang="0">
                <a:pos x="1058" y="8"/>
              </a:cxn>
              <a:cxn ang="0">
                <a:pos x="1022" y="9"/>
              </a:cxn>
              <a:cxn ang="0">
                <a:pos x="1011" y="10"/>
              </a:cxn>
              <a:cxn ang="0">
                <a:pos x="993" y="11"/>
              </a:cxn>
              <a:cxn ang="0">
                <a:pos x="959" y="9"/>
              </a:cxn>
              <a:cxn ang="0">
                <a:pos x="926" y="11"/>
              </a:cxn>
              <a:cxn ang="0">
                <a:pos x="910" y="10"/>
              </a:cxn>
              <a:cxn ang="0">
                <a:pos x="900" y="10"/>
              </a:cxn>
              <a:cxn ang="0">
                <a:pos x="862" y="8"/>
              </a:cxn>
              <a:cxn ang="0">
                <a:pos x="849" y="8"/>
              </a:cxn>
              <a:cxn ang="0">
                <a:pos x="839" y="7"/>
              </a:cxn>
              <a:cxn ang="0">
                <a:pos x="828" y="5"/>
              </a:cxn>
              <a:cxn ang="0">
                <a:pos x="814" y="4"/>
              </a:cxn>
              <a:cxn ang="0">
                <a:pos x="810" y="3"/>
              </a:cxn>
              <a:cxn ang="0">
                <a:pos x="793" y="0"/>
              </a:cxn>
              <a:cxn ang="0">
                <a:pos x="753" y="2"/>
              </a:cxn>
              <a:cxn ang="0">
                <a:pos x="740" y="2"/>
              </a:cxn>
              <a:cxn ang="0">
                <a:pos x="704" y="3"/>
              </a:cxn>
              <a:cxn ang="0">
                <a:pos x="693" y="3"/>
              </a:cxn>
              <a:cxn ang="0">
                <a:pos x="687" y="3"/>
              </a:cxn>
              <a:cxn ang="0">
                <a:pos x="583" y="11"/>
              </a:cxn>
              <a:cxn ang="0">
                <a:pos x="401" y="17"/>
              </a:cxn>
              <a:cxn ang="0">
                <a:pos x="338" y="19"/>
              </a:cxn>
              <a:cxn ang="0">
                <a:pos x="0" y="13"/>
              </a:cxn>
            </a:cxnLst>
            <a:rect l="0" t="0" r="r" b="b"/>
            <a:pathLst>
              <a:path w="1079" h="19">
                <a:moveTo>
                  <a:pt x="1079" y="9"/>
                </a:moveTo>
                <a:lnTo>
                  <a:pt x="1069" y="9"/>
                </a:lnTo>
                <a:lnTo>
                  <a:pt x="1064" y="9"/>
                </a:lnTo>
                <a:lnTo>
                  <a:pt x="1058" y="8"/>
                </a:lnTo>
                <a:lnTo>
                  <a:pt x="1022" y="9"/>
                </a:lnTo>
                <a:lnTo>
                  <a:pt x="1011" y="10"/>
                </a:lnTo>
                <a:lnTo>
                  <a:pt x="993" y="11"/>
                </a:lnTo>
                <a:lnTo>
                  <a:pt x="959" y="9"/>
                </a:lnTo>
                <a:lnTo>
                  <a:pt x="926" y="11"/>
                </a:lnTo>
                <a:lnTo>
                  <a:pt x="910" y="10"/>
                </a:lnTo>
                <a:lnTo>
                  <a:pt x="900" y="10"/>
                </a:lnTo>
                <a:lnTo>
                  <a:pt x="862" y="8"/>
                </a:lnTo>
                <a:lnTo>
                  <a:pt x="849" y="8"/>
                </a:lnTo>
                <a:lnTo>
                  <a:pt x="839" y="7"/>
                </a:lnTo>
                <a:lnTo>
                  <a:pt x="828" y="5"/>
                </a:lnTo>
                <a:lnTo>
                  <a:pt x="814" y="4"/>
                </a:lnTo>
                <a:lnTo>
                  <a:pt x="810" y="3"/>
                </a:lnTo>
                <a:lnTo>
                  <a:pt x="793" y="0"/>
                </a:lnTo>
                <a:lnTo>
                  <a:pt x="753" y="2"/>
                </a:lnTo>
                <a:lnTo>
                  <a:pt x="740" y="2"/>
                </a:lnTo>
                <a:lnTo>
                  <a:pt x="704" y="3"/>
                </a:lnTo>
                <a:lnTo>
                  <a:pt x="693" y="3"/>
                </a:lnTo>
                <a:lnTo>
                  <a:pt x="687" y="3"/>
                </a:lnTo>
                <a:lnTo>
                  <a:pt x="583" y="11"/>
                </a:lnTo>
                <a:lnTo>
                  <a:pt x="401" y="17"/>
                </a:lnTo>
                <a:lnTo>
                  <a:pt x="338" y="19"/>
                </a:lnTo>
                <a:lnTo>
                  <a:pt x="0" y="13"/>
                </a:lnTo>
              </a:path>
            </a:pathLst>
          </a:custGeom>
          <a:noFill/>
          <a:ln w="0">
            <a:solidFill>
              <a:srgbClr val="000000"/>
            </a:solidFill>
            <a:prstDash val="solid"/>
            <a:round/>
            <a:headEnd/>
            <a:tailEnd/>
          </a:ln>
        </p:spPr>
        <p:txBody>
          <a:bodyPr/>
          <a:lstStyle/>
          <a:p>
            <a:endParaRPr lang="en-GB"/>
          </a:p>
        </p:txBody>
      </p:sp>
      <p:sp>
        <p:nvSpPr>
          <p:cNvPr id="229" name="Line 3825"/>
          <p:cNvSpPr>
            <a:spLocks noChangeShapeType="1"/>
          </p:cNvSpPr>
          <p:nvPr>
            <p:custDataLst>
              <p:tags r:id="rId220"/>
            </p:custDataLst>
          </p:nvPr>
        </p:nvSpPr>
        <p:spPr bwMode="auto">
          <a:xfrm flipH="1" flipV="1">
            <a:off x="3475224" y="2503884"/>
            <a:ext cx="27120" cy="1937"/>
          </a:xfrm>
          <a:prstGeom prst="line">
            <a:avLst/>
          </a:prstGeom>
          <a:noFill/>
          <a:ln w="0">
            <a:solidFill>
              <a:srgbClr val="000000"/>
            </a:solidFill>
            <a:round/>
            <a:headEnd/>
            <a:tailEnd/>
          </a:ln>
        </p:spPr>
        <p:txBody>
          <a:bodyPr/>
          <a:lstStyle/>
          <a:p>
            <a:endParaRPr lang="en-GB"/>
          </a:p>
        </p:txBody>
      </p:sp>
      <p:sp>
        <p:nvSpPr>
          <p:cNvPr id="230" name="Line 3826"/>
          <p:cNvSpPr>
            <a:spLocks noChangeShapeType="1"/>
          </p:cNvSpPr>
          <p:nvPr>
            <p:custDataLst>
              <p:tags r:id="rId221"/>
            </p:custDataLst>
          </p:nvPr>
        </p:nvSpPr>
        <p:spPr bwMode="auto">
          <a:xfrm flipH="1" flipV="1">
            <a:off x="2388490" y="2501946"/>
            <a:ext cx="11623" cy="1938"/>
          </a:xfrm>
          <a:prstGeom prst="line">
            <a:avLst/>
          </a:prstGeom>
          <a:noFill/>
          <a:ln w="0">
            <a:solidFill>
              <a:srgbClr val="000000"/>
            </a:solidFill>
            <a:round/>
            <a:headEnd/>
            <a:tailEnd/>
          </a:ln>
        </p:spPr>
        <p:txBody>
          <a:bodyPr/>
          <a:lstStyle/>
          <a:p>
            <a:endParaRPr lang="en-GB"/>
          </a:p>
        </p:txBody>
      </p:sp>
      <p:sp>
        <p:nvSpPr>
          <p:cNvPr id="231" name="Freeform 3827"/>
          <p:cNvSpPr>
            <a:spLocks/>
          </p:cNvSpPr>
          <p:nvPr>
            <p:custDataLst>
              <p:tags r:id="rId222"/>
            </p:custDataLst>
          </p:nvPr>
        </p:nvSpPr>
        <p:spPr bwMode="auto">
          <a:xfrm>
            <a:off x="3502344" y="2503884"/>
            <a:ext cx="554021" cy="15497"/>
          </a:xfrm>
          <a:custGeom>
            <a:avLst/>
            <a:gdLst/>
            <a:ahLst/>
            <a:cxnLst>
              <a:cxn ang="0">
                <a:pos x="0" y="1"/>
              </a:cxn>
              <a:cxn ang="0">
                <a:pos x="98" y="1"/>
              </a:cxn>
              <a:cxn ang="0">
                <a:pos x="140" y="4"/>
              </a:cxn>
              <a:cxn ang="0">
                <a:pos x="177" y="6"/>
              </a:cxn>
              <a:cxn ang="0">
                <a:pos x="197" y="3"/>
              </a:cxn>
              <a:cxn ang="0">
                <a:pos x="210" y="1"/>
              </a:cxn>
              <a:cxn ang="0">
                <a:pos x="230" y="0"/>
              </a:cxn>
              <a:cxn ang="0">
                <a:pos x="243" y="1"/>
              </a:cxn>
              <a:cxn ang="0">
                <a:pos x="274" y="4"/>
              </a:cxn>
              <a:cxn ang="0">
                <a:pos x="282" y="6"/>
              </a:cxn>
              <a:cxn ang="0">
                <a:pos x="290" y="7"/>
              </a:cxn>
              <a:cxn ang="0">
                <a:pos x="312" y="8"/>
              </a:cxn>
              <a:cxn ang="0">
                <a:pos x="331" y="10"/>
              </a:cxn>
              <a:cxn ang="0">
                <a:pos x="346" y="11"/>
              </a:cxn>
              <a:cxn ang="0">
                <a:pos x="360" y="11"/>
              </a:cxn>
              <a:cxn ang="0">
                <a:pos x="372" y="12"/>
              </a:cxn>
              <a:cxn ang="0">
                <a:pos x="388" y="12"/>
              </a:cxn>
              <a:cxn ang="0">
                <a:pos x="399" y="13"/>
              </a:cxn>
              <a:cxn ang="0">
                <a:pos x="429" y="12"/>
              </a:cxn>
              <a:cxn ang="0">
                <a:pos x="441" y="14"/>
              </a:cxn>
              <a:cxn ang="0">
                <a:pos x="458" y="16"/>
              </a:cxn>
              <a:cxn ang="0">
                <a:pos x="472" y="14"/>
              </a:cxn>
              <a:cxn ang="0">
                <a:pos x="482" y="13"/>
              </a:cxn>
              <a:cxn ang="0">
                <a:pos x="496" y="14"/>
              </a:cxn>
              <a:cxn ang="0">
                <a:pos x="521" y="14"/>
              </a:cxn>
              <a:cxn ang="0">
                <a:pos x="523" y="14"/>
              </a:cxn>
              <a:cxn ang="0">
                <a:pos x="537" y="14"/>
              </a:cxn>
              <a:cxn ang="0">
                <a:pos x="550" y="13"/>
              </a:cxn>
              <a:cxn ang="0">
                <a:pos x="561" y="12"/>
              </a:cxn>
              <a:cxn ang="0">
                <a:pos x="565" y="12"/>
              </a:cxn>
              <a:cxn ang="0">
                <a:pos x="572" y="12"/>
              </a:cxn>
            </a:cxnLst>
            <a:rect l="0" t="0" r="r" b="b"/>
            <a:pathLst>
              <a:path w="572" h="16">
                <a:moveTo>
                  <a:pt x="0" y="1"/>
                </a:moveTo>
                <a:lnTo>
                  <a:pt x="98" y="1"/>
                </a:lnTo>
                <a:lnTo>
                  <a:pt x="140" y="4"/>
                </a:lnTo>
                <a:lnTo>
                  <a:pt x="177" y="6"/>
                </a:lnTo>
                <a:lnTo>
                  <a:pt x="197" y="3"/>
                </a:lnTo>
                <a:lnTo>
                  <a:pt x="210" y="1"/>
                </a:lnTo>
                <a:lnTo>
                  <a:pt x="230" y="0"/>
                </a:lnTo>
                <a:lnTo>
                  <a:pt x="243" y="1"/>
                </a:lnTo>
                <a:lnTo>
                  <a:pt x="274" y="4"/>
                </a:lnTo>
                <a:lnTo>
                  <a:pt x="282" y="6"/>
                </a:lnTo>
                <a:lnTo>
                  <a:pt x="290" y="7"/>
                </a:lnTo>
                <a:lnTo>
                  <a:pt x="312" y="8"/>
                </a:lnTo>
                <a:lnTo>
                  <a:pt x="331" y="10"/>
                </a:lnTo>
                <a:lnTo>
                  <a:pt x="346" y="11"/>
                </a:lnTo>
                <a:lnTo>
                  <a:pt x="360" y="11"/>
                </a:lnTo>
                <a:lnTo>
                  <a:pt x="372" y="12"/>
                </a:lnTo>
                <a:lnTo>
                  <a:pt x="388" y="12"/>
                </a:lnTo>
                <a:lnTo>
                  <a:pt x="399" y="13"/>
                </a:lnTo>
                <a:lnTo>
                  <a:pt x="429" y="12"/>
                </a:lnTo>
                <a:lnTo>
                  <a:pt x="441" y="14"/>
                </a:lnTo>
                <a:lnTo>
                  <a:pt x="458" y="16"/>
                </a:lnTo>
                <a:lnTo>
                  <a:pt x="472" y="14"/>
                </a:lnTo>
                <a:lnTo>
                  <a:pt x="482" y="13"/>
                </a:lnTo>
                <a:lnTo>
                  <a:pt x="496" y="14"/>
                </a:lnTo>
                <a:lnTo>
                  <a:pt x="521" y="14"/>
                </a:lnTo>
                <a:lnTo>
                  <a:pt x="523" y="14"/>
                </a:lnTo>
                <a:lnTo>
                  <a:pt x="537" y="14"/>
                </a:lnTo>
                <a:lnTo>
                  <a:pt x="550" y="13"/>
                </a:lnTo>
                <a:lnTo>
                  <a:pt x="561" y="12"/>
                </a:lnTo>
                <a:lnTo>
                  <a:pt x="565" y="12"/>
                </a:lnTo>
                <a:lnTo>
                  <a:pt x="572" y="12"/>
                </a:lnTo>
              </a:path>
            </a:pathLst>
          </a:custGeom>
          <a:noFill/>
          <a:ln w="0">
            <a:solidFill>
              <a:srgbClr val="000000"/>
            </a:solidFill>
            <a:prstDash val="solid"/>
            <a:round/>
            <a:headEnd/>
            <a:tailEnd/>
          </a:ln>
        </p:spPr>
        <p:txBody>
          <a:bodyPr/>
          <a:lstStyle/>
          <a:p>
            <a:endParaRPr lang="en-GB"/>
          </a:p>
        </p:txBody>
      </p:sp>
      <p:sp>
        <p:nvSpPr>
          <p:cNvPr id="232" name="Freeform 3828" descr="Small confetti"/>
          <p:cNvSpPr>
            <a:spLocks/>
          </p:cNvSpPr>
          <p:nvPr>
            <p:custDataLst>
              <p:tags r:id="rId223"/>
            </p:custDataLst>
          </p:nvPr>
        </p:nvSpPr>
        <p:spPr bwMode="auto">
          <a:xfrm>
            <a:off x="4689808" y="2811888"/>
            <a:ext cx="875586" cy="323502"/>
          </a:xfrm>
          <a:custGeom>
            <a:avLst/>
            <a:gdLst/>
            <a:ahLst/>
            <a:cxnLst>
              <a:cxn ang="0">
                <a:pos x="0" y="197"/>
              </a:cxn>
              <a:cxn ang="0">
                <a:pos x="145" y="148"/>
              </a:cxn>
              <a:cxn ang="0">
                <a:pos x="270" y="98"/>
              </a:cxn>
              <a:cxn ang="0">
                <a:pos x="378" y="67"/>
              </a:cxn>
              <a:cxn ang="0">
                <a:pos x="449" y="36"/>
              </a:cxn>
              <a:cxn ang="0">
                <a:pos x="543" y="0"/>
              </a:cxn>
              <a:cxn ang="0">
                <a:pos x="633" y="0"/>
              </a:cxn>
              <a:cxn ang="0">
                <a:pos x="696" y="36"/>
              </a:cxn>
              <a:cxn ang="0">
                <a:pos x="715" y="90"/>
              </a:cxn>
              <a:cxn ang="0">
                <a:pos x="826" y="153"/>
              </a:cxn>
              <a:cxn ang="0">
                <a:pos x="853" y="211"/>
              </a:cxn>
              <a:cxn ang="0">
                <a:pos x="903" y="300"/>
              </a:cxn>
              <a:cxn ang="0">
                <a:pos x="904" y="330"/>
              </a:cxn>
              <a:cxn ang="0">
                <a:pos x="851" y="334"/>
              </a:cxn>
              <a:cxn ang="0">
                <a:pos x="803" y="326"/>
              </a:cxn>
              <a:cxn ang="0">
                <a:pos x="701" y="314"/>
              </a:cxn>
              <a:cxn ang="0">
                <a:pos x="619" y="301"/>
              </a:cxn>
              <a:cxn ang="0">
                <a:pos x="553" y="287"/>
              </a:cxn>
              <a:cxn ang="0">
                <a:pos x="472" y="264"/>
              </a:cxn>
              <a:cxn ang="0">
                <a:pos x="409" y="264"/>
              </a:cxn>
              <a:cxn ang="0">
                <a:pos x="342" y="264"/>
              </a:cxn>
              <a:cxn ang="0">
                <a:pos x="262" y="251"/>
              </a:cxn>
              <a:cxn ang="0">
                <a:pos x="207" y="233"/>
              </a:cxn>
              <a:cxn ang="0">
                <a:pos x="130" y="228"/>
              </a:cxn>
              <a:cxn ang="0">
                <a:pos x="82" y="243"/>
              </a:cxn>
              <a:cxn ang="0">
                <a:pos x="37" y="237"/>
              </a:cxn>
              <a:cxn ang="0">
                <a:pos x="0" y="211"/>
              </a:cxn>
              <a:cxn ang="0">
                <a:pos x="0" y="197"/>
              </a:cxn>
            </a:cxnLst>
            <a:rect l="0" t="0" r="r" b="b"/>
            <a:pathLst>
              <a:path w="904" h="334">
                <a:moveTo>
                  <a:pt x="0" y="197"/>
                </a:moveTo>
                <a:lnTo>
                  <a:pt x="145" y="148"/>
                </a:lnTo>
                <a:lnTo>
                  <a:pt x="270" y="98"/>
                </a:lnTo>
                <a:lnTo>
                  <a:pt x="378" y="67"/>
                </a:lnTo>
                <a:lnTo>
                  <a:pt x="449" y="36"/>
                </a:lnTo>
                <a:lnTo>
                  <a:pt x="543" y="0"/>
                </a:lnTo>
                <a:lnTo>
                  <a:pt x="633" y="0"/>
                </a:lnTo>
                <a:lnTo>
                  <a:pt x="696" y="36"/>
                </a:lnTo>
                <a:lnTo>
                  <a:pt x="715" y="90"/>
                </a:lnTo>
                <a:lnTo>
                  <a:pt x="826" y="153"/>
                </a:lnTo>
                <a:lnTo>
                  <a:pt x="853" y="211"/>
                </a:lnTo>
                <a:lnTo>
                  <a:pt x="903" y="300"/>
                </a:lnTo>
                <a:lnTo>
                  <a:pt x="904" y="330"/>
                </a:lnTo>
                <a:lnTo>
                  <a:pt x="851" y="334"/>
                </a:lnTo>
                <a:lnTo>
                  <a:pt x="803" y="326"/>
                </a:lnTo>
                <a:lnTo>
                  <a:pt x="701" y="314"/>
                </a:lnTo>
                <a:lnTo>
                  <a:pt x="619" y="301"/>
                </a:lnTo>
                <a:lnTo>
                  <a:pt x="553" y="287"/>
                </a:lnTo>
                <a:lnTo>
                  <a:pt x="472" y="264"/>
                </a:lnTo>
                <a:lnTo>
                  <a:pt x="409" y="264"/>
                </a:lnTo>
                <a:lnTo>
                  <a:pt x="342" y="264"/>
                </a:lnTo>
                <a:lnTo>
                  <a:pt x="262" y="251"/>
                </a:lnTo>
                <a:lnTo>
                  <a:pt x="207" y="233"/>
                </a:lnTo>
                <a:lnTo>
                  <a:pt x="130" y="228"/>
                </a:lnTo>
                <a:lnTo>
                  <a:pt x="82" y="243"/>
                </a:lnTo>
                <a:lnTo>
                  <a:pt x="37" y="237"/>
                </a:lnTo>
                <a:lnTo>
                  <a:pt x="0" y="211"/>
                </a:lnTo>
                <a:lnTo>
                  <a:pt x="0" y="197"/>
                </a:lnTo>
                <a:close/>
              </a:path>
            </a:pathLst>
          </a:custGeom>
          <a:pattFill prst="smConfetti">
            <a:fgClr>
              <a:srgbClr val="000000"/>
            </a:fgClr>
            <a:bgClr>
              <a:srgbClr val="FFFFFF"/>
            </a:bgClr>
          </a:pattFill>
          <a:ln w="9525">
            <a:noFill/>
            <a:round/>
            <a:headEnd/>
            <a:tailEnd/>
          </a:ln>
        </p:spPr>
        <p:txBody>
          <a:bodyPr/>
          <a:lstStyle/>
          <a:p>
            <a:endParaRPr lang="en-GB"/>
          </a:p>
        </p:txBody>
      </p:sp>
      <p:sp>
        <p:nvSpPr>
          <p:cNvPr id="233" name="Freeform 3829" descr="Small confetti"/>
          <p:cNvSpPr>
            <a:spLocks/>
          </p:cNvSpPr>
          <p:nvPr>
            <p:custDataLst>
              <p:tags r:id="rId224"/>
            </p:custDataLst>
          </p:nvPr>
        </p:nvSpPr>
        <p:spPr bwMode="auto">
          <a:xfrm>
            <a:off x="6524277" y="2871940"/>
            <a:ext cx="1873210" cy="621820"/>
          </a:xfrm>
          <a:custGeom>
            <a:avLst/>
            <a:gdLst/>
            <a:ahLst/>
            <a:cxnLst>
              <a:cxn ang="0">
                <a:pos x="4" y="300"/>
              </a:cxn>
              <a:cxn ang="0">
                <a:pos x="162" y="180"/>
              </a:cxn>
              <a:cxn ang="0">
                <a:pos x="337" y="130"/>
              </a:cxn>
              <a:cxn ang="0">
                <a:pos x="507" y="58"/>
              </a:cxn>
              <a:cxn ang="0">
                <a:pos x="656" y="27"/>
              </a:cxn>
              <a:cxn ang="0">
                <a:pos x="782" y="27"/>
              </a:cxn>
              <a:cxn ang="0">
                <a:pos x="952" y="76"/>
              </a:cxn>
              <a:cxn ang="0">
                <a:pos x="1122" y="80"/>
              </a:cxn>
              <a:cxn ang="0">
                <a:pos x="1203" y="13"/>
              </a:cxn>
              <a:cxn ang="0">
                <a:pos x="1373" y="0"/>
              </a:cxn>
              <a:cxn ang="0">
                <a:pos x="1566" y="8"/>
              </a:cxn>
              <a:cxn ang="0">
                <a:pos x="1635" y="98"/>
              </a:cxn>
              <a:cxn ang="0">
                <a:pos x="1702" y="158"/>
              </a:cxn>
              <a:cxn ang="0">
                <a:pos x="1793" y="287"/>
              </a:cxn>
              <a:cxn ang="0">
                <a:pos x="1930" y="543"/>
              </a:cxn>
              <a:cxn ang="0">
                <a:pos x="1935" y="572"/>
              </a:cxn>
              <a:cxn ang="0">
                <a:pos x="1890" y="601"/>
              </a:cxn>
              <a:cxn ang="0">
                <a:pos x="1825" y="609"/>
              </a:cxn>
              <a:cxn ang="0">
                <a:pos x="1764" y="629"/>
              </a:cxn>
              <a:cxn ang="0">
                <a:pos x="1699" y="634"/>
              </a:cxn>
              <a:cxn ang="0">
                <a:pos x="1610" y="641"/>
              </a:cxn>
              <a:cxn ang="0">
                <a:pos x="1536" y="637"/>
              </a:cxn>
              <a:cxn ang="0">
                <a:pos x="1365" y="629"/>
              </a:cxn>
              <a:cxn ang="0">
                <a:pos x="1251" y="601"/>
              </a:cxn>
              <a:cxn ang="0">
                <a:pos x="1157" y="564"/>
              </a:cxn>
              <a:cxn ang="0">
                <a:pos x="1035" y="483"/>
              </a:cxn>
              <a:cxn ang="0">
                <a:pos x="907" y="414"/>
              </a:cxn>
              <a:cxn ang="0">
                <a:pos x="764" y="405"/>
              </a:cxn>
              <a:cxn ang="0">
                <a:pos x="651" y="391"/>
              </a:cxn>
              <a:cxn ang="0">
                <a:pos x="503" y="394"/>
              </a:cxn>
              <a:cxn ang="0">
                <a:pos x="386" y="399"/>
              </a:cxn>
              <a:cxn ang="0">
                <a:pos x="229" y="440"/>
              </a:cxn>
              <a:cxn ang="0">
                <a:pos x="126" y="448"/>
              </a:cxn>
              <a:cxn ang="0">
                <a:pos x="14" y="413"/>
              </a:cxn>
              <a:cxn ang="0">
                <a:pos x="0" y="368"/>
              </a:cxn>
              <a:cxn ang="0">
                <a:pos x="0" y="323"/>
              </a:cxn>
              <a:cxn ang="0">
                <a:pos x="14" y="296"/>
              </a:cxn>
              <a:cxn ang="0">
                <a:pos x="4" y="300"/>
              </a:cxn>
            </a:cxnLst>
            <a:rect l="0" t="0" r="r" b="b"/>
            <a:pathLst>
              <a:path w="1935" h="641">
                <a:moveTo>
                  <a:pt x="4" y="300"/>
                </a:moveTo>
                <a:lnTo>
                  <a:pt x="162" y="180"/>
                </a:lnTo>
                <a:lnTo>
                  <a:pt x="337" y="130"/>
                </a:lnTo>
                <a:lnTo>
                  <a:pt x="507" y="58"/>
                </a:lnTo>
                <a:lnTo>
                  <a:pt x="656" y="27"/>
                </a:lnTo>
                <a:lnTo>
                  <a:pt x="782" y="27"/>
                </a:lnTo>
                <a:lnTo>
                  <a:pt x="952" y="76"/>
                </a:lnTo>
                <a:lnTo>
                  <a:pt x="1122" y="80"/>
                </a:lnTo>
                <a:lnTo>
                  <a:pt x="1203" y="13"/>
                </a:lnTo>
                <a:lnTo>
                  <a:pt x="1373" y="0"/>
                </a:lnTo>
                <a:lnTo>
                  <a:pt x="1566" y="8"/>
                </a:lnTo>
                <a:lnTo>
                  <a:pt x="1635" y="98"/>
                </a:lnTo>
                <a:lnTo>
                  <a:pt x="1702" y="158"/>
                </a:lnTo>
                <a:lnTo>
                  <a:pt x="1793" y="287"/>
                </a:lnTo>
                <a:lnTo>
                  <a:pt x="1930" y="543"/>
                </a:lnTo>
                <a:lnTo>
                  <a:pt x="1935" y="572"/>
                </a:lnTo>
                <a:lnTo>
                  <a:pt x="1890" y="601"/>
                </a:lnTo>
                <a:lnTo>
                  <a:pt x="1825" y="609"/>
                </a:lnTo>
                <a:lnTo>
                  <a:pt x="1764" y="629"/>
                </a:lnTo>
                <a:lnTo>
                  <a:pt x="1699" y="634"/>
                </a:lnTo>
                <a:lnTo>
                  <a:pt x="1610" y="641"/>
                </a:lnTo>
                <a:lnTo>
                  <a:pt x="1536" y="637"/>
                </a:lnTo>
                <a:lnTo>
                  <a:pt x="1365" y="629"/>
                </a:lnTo>
                <a:lnTo>
                  <a:pt x="1251" y="601"/>
                </a:lnTo>
                <a:lnTo>
                  <a:pt x="1157" y="564"/>
                </a:lnTo>
                <a:lnTo>
                  <a:pt x="1035" y="483"/>
                </a:lnTo>
                <a:lnTo>
                  <a:pt x="907" y="414"/>
                </a:lnTo>
                <a:lnTo>
                  <a:pt x="764" y="405"/>
                </a:lnTo>
                <a:lnTo>
                  <a:pt x="651" y="391"/>
                </a:lnTo>
                <a:lnTo>
                  <a:pt x="503" y="394"/>
                </a:lnTo>
                <a:lnTo>
                  <a:pt x="386" y="399"/>
                </a:lnTo>
                <a:lnTo>
                  <a:pt x="229" y="440"/>
                </a:lnTo>
                <a:lnTo>
                  <a:pt x="126" y="448"/>
                </a:lnTo>
                <a:lnTo>
                  <a:pt x="14" y="413"/>
                </a:lnTo>
                <a:lnTo>
                  <a:pt x="0" y="368"/>
                </a:lnTo>
                <a:lnTo>
                  <a:pt x="0" y="323"/>
                </a:lnTo>
                <a:lnTo>
                  <a:pt x="14" y="296"/>
                </a:lnTo>
                <a:lnTo>
                  <a:pt x="4" y="300"/>
                </a:lnTo>
                <a:close/>
              </a:path>
            </a:pathLst>
          </a:custGeom>
          <a:pattFill prst="smConfetti">
            <a:fgClr>
              <a:srgbClr val="000000"/>
            </a:fgClr>
            <a:bgClr>
              <a:srgbClr val="FFFFFF"/>
            </a:bgClr>
          </a:pattFill>
          <a:ln w="9525">
            <a:solidFill>
              <a:schemeClr val="tx1"/>
            </a:solidFill>
            <a:round/>
            <a:headEnd/>
            <a:tailEnd/>
          </a:ln>
        </p:spPr>
        <p:txBody>
          <a:bodyPr/>
          <a:lstStyle/>
          <a:p>
            <a:endParaRPr lang="en-GB"/>
          </a:p>
        </p:txBody>
      </p:sp>
      <p:sp>
        <p:nvSpPr>
          <p:cNvPr id="234" name="Line 3830"/>
          <p:cNvSpPr>
            <a:spLocks noChangeShapeType="1"/>
          </p:cNvSpPr>
          <p:nvPr>
            <p:custDataLst>
              <p:tags r:id="rId225"/>
            </p:custDataLst>
          </p:nvPr>
        </p:nvSpPr>
        <p:spPr bwMode="auto">
          <a:xfrm>
            <a:off x="377742" y="1862691"/>
            <a:ext cx="8165031" cy="1938"/>
          </a:xfrm>
          <a:prstGeom prst="line">
            <a:avLst/>
          </a:prstGeom>
          <a:noFill/>
          <a:ln w="0">
            <a:solidFill>
              <a:srgbClr val="000000"/>
            </a:solidFill>
            <a:round/>
            <a:headEnd/>
            <a:tailEnd/>
          </a:ln>
        </p:spPr>
        <p:txBody>
          <a:bodyPr/>
          <a:lstStyle/>
          <a:p>
            <a:endParaRPr lang="en-GB"/>
          </a:p>
        </p:txBody>
      </p:sp>
      <p:sp>
        <p:nvSpPr>
          <p:cNvPr id="235" name="Line 3831"/>
          <p:cNvSpPr>
            <a:spLocks noChangeShapeType="1"/>
          </p:cNvSpPr>
          <p:nvPr>
            <p:custDataLst>
              <p:tags r:id="rId226"/>
            </p:custDataLst>
          </p:nvPr>
        </p:nvSpPr>
        <p:spPr bwMode="auto">
          <a:xfrm flipV="1">
            <a:off x="377742" y="1862691"/>
            <a:ext cx="1938" cy="79423"/>
          </a:xfrm>
          <a:prstGeom prst="line">
            <a:avLst/>
          </a:prstGeom>
          <a:noFill/>
          <a:ln w="0">
            <a:solidFill>
              <a:srgbClr val="000000"/>
            </a:solidFill>
            <a:round/>
            <a:headEnd/>
            <a:tailEnd/>
          </a:ln>
        </p:spPr>
        <p:txBody>
          <a:bodyPr/>
          <a:lstStyle/>
          <a:p>
            <a:endParaRPr lang="en-GB"/>
          </a:p>
        </p:txBody>
      </p:sp>
      <p:sp>
        <p:nvSpPr>
          <p:cNvPr id="236" name="Line 3832"/>
          <p:cNvSpPr>
            <a:spLocks noChangeShapeType="1"/>
          </p:cNvSpPr>
          <p:nvPr>
            <p:custDataLst>
              <p:tags r:id="rId227"/>
            </p:custDataLst>
          </p:nvPr>
        </p:nvSpPr>
        <p:spPr bwMode="auto">
          <a:xfrm flipV="1">
            <a:off x="1338562" y="1862691"/>
            <a:ext cx="1938" cy="79423"/>
          </a:xfrm>
          <a:prstGeom prst="line">
            <a:avLst/>
          </a:prstGeom>
          <a:noFill/>
          <a:ln w="0">
            <a:solidFill>
              <a:srgbClr val="000000"/>
            </a:solidFill>
            <a:round/>
            <a:headEnd/>
            <a:tailEnd/>
          </a:ln>
        </p:spPr>
        <p:txBody>
          <a:bodyPr/>
          <a:lstStyle/>
          <a:p>
            <a:endParaRPr lang="en-GB"/>
          </a:p>
        </p:txBody>
      </p:sp>
      <p:sp>
        <p:nvSpPr>
          <p:cNvPr id="237" name="Line 3833"/>
          <p:cNvSpPr>
            <a:spLocks noChangeShapeType="1"/>
          </p:cNvSpPr>
          <p:nvPr>
            <p:custDataLst>
              <p:tags r:id="rId228"/>
            </p:custDataLst>
          </p:nvPr>
        </p:nvSpPr>
        <p:spPr bwMode="auto">
          <a:xfrm flipV="1">
            <a:off x="2299382" y="1862691"/>
            <a:ext cx="1938" cy="79423"/>
          </a:xfrm>
          <a:prstGeom prst="line">
            <a:avLst/>
          </a:prstGeom>
          <a:noFill/>
          <a:ln w="0">
            <a:solidFill>
              <a:srgbClr val="000000"/>
            </a:solidFill>
            <a:round/>
            <a:headEnd/>
            <a:tailEnd/>
          </a:ln>
        </p:spPr>
        <p:txBody>
          <a:bodyPr/>
          <a:lstStyle/>
          <a:p>
            <a:endParaRPr lang="en-GB"/>
          </a:p>
        </p:txBody>
      </p:sp>
      <p:sp>
        <p:nvSpPr>
          <p:cNvPr id="238" name="Line 3834"/>
          <p:cNvSpPr>
            <a:spLocks noChangeShapeType="1"/>
          </p:cNvSpPr>
          <p:nvPr>
            <p:custDataLst>
              <p:tags r:id="rId229"/>
            </p:custDataLst>
          </p:nvPr>
        </p:nvSpPr>
        <p:spPr bwMode="auto">
          <a:xfrm flipV="1">
            <a:off x="3260201" y="1862691"/>
            <a:ext cx="1938" cy="79423"/>
          </a:xfrm>
          <a:prstGeom prst="line">
            <a:avLst/>
          </a:prstGeom>
          <a:noFill/>
          <a:ln w="0">
            <a:solidFill>
              <a:srgbClr val="000000"/>
            </a:solidFill>
            <a:round/>
            <a:headEnd/>
            <a:tailEnd/>
          </a:ln>
        </p:spPr>
        <p:txBody>
          <a:bodyPr/>
          <a:lstStyle/>
          <a:p>
            <a:endParaRPr lang="en-GB"/>
          </a:p>
        </p:txBody>
      </p:sp>
      <p:sp>
        <p:nvSpPr>
          <p:cNvPr id="239" name="Line 3835"/>
          <p:cNvSpPr>
            <a:spLocks noChangeShapeType="1"/>
          </p:cNvSpPr>
          <p:nvPr>
            <p:custDataLst>
              <p:tags r:id="rId230"/>
            </p:custDataLst>
          </p:nvPr>
        </p:nvSpPr>
        <p:spPr bwMode="auto">
          <a:xfrm flipV="1">
            <a:off x="4219085" y="1862691"/>
            <a:ext cx="1937" cy="79423"/>
          </a:xfrm>
          <a:prstGeom prst="line">
            <a:avLst/>
          </a:prstGeom>
          <a:noFill/>
          <a:ln w="0">
            <a:solidFill>
              <a:srgbClr val="000000"/>
            </a:solidFill>
            <a:round/>
            <a:headEnd/>
            <a:tailEnd/>
          </a:ln>
        </p:spPr>
        <p:txBody>
          <a:bodyPr/>
          <a:lstStyle/>
          <a:p>
            <a:endParaRPr lang="en-GB"/>
          </a:p>
        </p:txBody>
      </p:sp>
      <p:sp>
        <p:nvSpPr>
          <p:cNvPr id="240" name="Line 3836"/>
          <p:cNvSpPr>
            <a:spLocks noChangeShapeType="1"/>
          </p:cNvSpPr>
          <p:nvPr>
            <p:custDataLst>
              <p:tags r:id="rId231"/>
            </p:custDataLst>
          </p:nvPr>
        </p:nvSpPr>
        <p:spPr bwMode="auto">
          <a:xfrm flipV="1">
            <a:off x="5179904" y="1862691"/>
            <a:ext cx="1937" cy="79423"/>
          </a:xfrm>
          <a:prstGeom prst="line">
            <a:avLst/>
          </a:prstGeom>
          <a:noFill/>
          <a:ln w="0">
            <a:solidFill>
              <a:srgbClr val="000000"/>
            </a:solidFill>
            <a:round/>
            <a:headEnd/>
            <a:tailEnd/>
          </a:ln>
        </p:spPr>
        <p:txBody>
          <a:bodyPr/>
          <a:lstStyle/>
          <a:p>
            <a:endParaRPr lang="en-GB"/>
          </a:p>
        </p:txBody>
      </p:sp>
      <p:sp>
        <p:nvSpPr>
          <p:cNvPr id="241" name="Line 3837"/>
          <p:cNvSpPr>
            <a:spLocks noChangeShapeType="1"/>
          </p:cNvSpPr>
          <p:nvPr>
            <p:custDataLst>
              <p:tags r:id="rId232"/>
            </p:custDataLst>
          </p:nvPr>
        </p:nvSpPr>
        <p:spPr bwMode="auto">
          <a:xfrm flipV="1">
            <a:off x="6140724" y="1862691"/>
            <a:ext cx="1937" cy="79423"/>
          </a:xfrm>
          <a:prstGeom prst="line">
            <a:avLst/>
          </a:prstGeom>
          <a:noFill/>
          <a:ln w="0">
            <a:solidFill>
              <a:srgbClr val="000000"/>
            </a:solidFill>
            <a:round/>
            <a:headEnd/>
            <a:tailEnd/>
          </a:ln>
        </p:spPr>
        <p:txBody>
          <a:bodyPr/>
          <a:lstStyle/>
          <a:p>
            <a:endParaRPr lang="en-GB"/>
          </a:p>
        </p:txBody>
      </p:sp>
      <p:sp>
        <p:nvSpPr>
          <p:cNvPr id="242" name="Line 3838"/>
          <p:cNvSpPr>
            <a:spLocks noChangeShapeType="1"/>
          </p:cNvSpPr>
          <p:nvPr>
            <p:custDataLst>
              <p:tags r:id="rId233"/>
            </p:custDataLst>
          </p:nvPr>
        </p:nvSpPr>
        <p:spPr bwMode="auto">
          <a:xfrm flipV="1">
            <a:off x="7101544" y="1862691"/>
            <a:ext cx="1937" cy="79423"/>
          </a:xfrm>
          <a:prstGeom prst="line">
            <a:avLst/>
          </a:prstGeom>
          <a:noFill/>
          <a:ln w="0">
            <a:solidFill>
              <a:srgbClr val="000000"/>
            </a:solidFill>
            <a:round/>
            <a:headEnd/>
            <a:tailEnd/>
          </a:ln>
        </p:spPr>
        <p:txBody>
          <a:bodyPr/>
          <a:lstStyle/>
          <a:p>
            <a:endParaRPr lang="en-GB"/>
          </a:p>
        </p:txBody>
      </p:sp>
      <p:sp>
        <p:nvSpPr>
          <p:cNvPr id="243" name="Line 3839"/>
          <p:cNvSpPr>
            <a:spLocks noChangeShapeType="1"/>
          </p:cNvSpPr>
          <p:nvPr>
            <p:custDataLst>
              <p:tags r:id="rId234"/>
            </p:custDataLst>
          </p:nvPr>
        </p:nvSpPr>
        <p:spPr bwMode="auto">
          <a:xfrm flipV="1">
            <a:off x="8060426" y="1862691"/>
            <a:ext cx="1938" cy="79423"/>
          </a:xfrm>
          <a:prstGeom prst="line">
            <a:avLst/>
          </a:prstGeom>
          <a:noFill/>
          <a:ln w="0">
            <a:solidFill>
              <a:srgbClr val="000000"/>
            </a:solidFill>
            <a:round/>
            <a:headEnd/>
            <a:tailEnd/>
          </a:ln>
        </p:spPr>
        <p:txBody>
          <a:bodyPr/>
          <a:lstStyle/>
          <a:p>
            <a:endParaRPr lang="en-GB"/>
          </a:p>
        </p:txBody>
      </p:sp>
      <p:sp>
        <p:nvSpPr>
          <p:cNvPr id="244" name="Rectangle 3840"/>
          <p:cNvSpPr>
            <a:spLocks noChangeArrowheads="1"/>
          </p:cNvSpPr>
          <p:nvPr>
            <p:custDataLst>
              <p:tags r:id="rId235"/>
            </p:custDataLst>
          </p:nvPr>
        </p:nvSpPr>
        <p:spPr bwMode="auto">
          <a:xfrm>
            <a:off x="319628" y="1942114"/>
            <a:ext cx="127851"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250</a:t>
            </a:r>
            <a:endParaRPr lang="en-GB"/>
          </a:p>
        </p:txBody>
      </p:sp>
      <p:sp>
        <p:nvSpPr>
          <p:cNvPr id="245" name="Rectangle 3841"/>
          <p:cNvSpPr>
            <a:spLocks noChangeArrowheads="1"/>
          </p:cNvSpPr>
          <p:nvPr>
            <p:custDataLst>
              <p:tags r:id="rId236"/>
            </p:custDataLst>
          </p:nvPr>
        </p:nvSpPr>
        <p:spPr bwMode="auto">
          <a:xfrm>
            <a:off x="1278511" y="1942114"/>
            <a:ext cx="127851"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300</a:t>
            </a:r>
            <a:endParaRPr lang="en-GB"/>
          </a:p>
        </p:txBody>
      </p:sp>
      <p:sp>
        <p:nvSpPr>
          <p:cNvPr id="246" name="Rectangle 3842"/>
          <p:cNvSpPr>
            <a:spLocks noChangeArrowheads="1"/>
          </p:cNvSpPr>
          <p:nvPr>
            <p:custDataLst>
              <p:tags r:id="rId237"/>
            </p:custDataLst>
          </p:nvPr>
        </p:nvSpPr>
        <p:spPr bwMode="auto">
          <a:xfrm>
            <a:off x="2239331" y="1942114"/>
            <a:ext cx="127851"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350</a:t>
            </a:r>
            <a:endParaRPr lang="en-GB"/>
          </a:p>
        </p:txBody>
      </p:sp>
      <p:sp>
        <p:nvSpPr>
          <p:cNvPr id="247" name="Rectangle 3843"/>
          <p:cNvSpPr>
            <a:spLocks noChangeArrowheads="1"/>
          </p:cNvSpPr>
          <p:nvPr>
            <p:custDataLst>
              <p:tags r:id="rId238"/>
            </p:custDataLst>
          </p:nvPr>
        </p:nvSpPr>
        <p:spPr bwMode="auto">
          <a:xfrm>
            <a:off x="3200151" y="1942114"/>
            <a:ext cx="127851"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400</a:t>
            </a:r>
            <a:endParaRPr lang="en-GB"/>
          </a:p>
        </p:txBody>
      </p:sp>
      <p:sp>
        <p:nvSpPr>
          <p:cNvPr id="248" name="Rectangle 3844"/>
          <p:cNvSpPr>
            <a:spLocks noChangeArrowheads="1"/>
          </p:cNvSpPr>
          <p:nvPr>
            <p:custDataLst>
              <p:tags r:id="rId239"/>
            </p:custDataLst>
          </p:nvPr>
        </p:nvSpPr>
        <p:spPr bwMode="auto">
          <a:xfrm>
            <a:off x="4160970" y="1942114"/>
            <a:ext cx="127851"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450</a:t>
            </a:r>
            <a:endParaRPr lang="en-GB"/>
          </a:p>
        </p:txBody>
      </p:sp>
      <p:sp>
        <p:nvSpPr>
          <p:cNvPr id="249" name="Rectangle 3845"/>
          <p:cNvSpPr>
            <a:spLocks noChangeArrowheads="1"/>
          </p:cNvSpPr>
          <p:nvPr>
            <p:custDataLst>
              <p:tags r:id="rId240"/>
            </p:custDataLst>
          </p:nvPr>
        </p:nvSpPr>
        <p:spPr bwMode="auto">
          <a:xfrm>
            <a:off x="5119852" y="1942114"/>
            <a:ext cx="127851"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500</a:t>
            </a:r>
            <a:endParaRPr lang="en-GB"/>
          </a:p>
        </p:txBody>
      </p:sp>
      <p:sp>
        <p:nvSpPr>
          <p:cNvPr id="250" name="Rectangle 3846"/>
          <p:cNvSpPr>
            <a:spLocks noChangeArrowheads="1"/>
          </p:cNvSpPr>
          <p:nvPr>
            <p:custDataLst>
              <p:tags r:id="rId241"/>
            </p:custDataLst>
          </p:nvPr>
        </p:nvSpPr>
        <p:spPr bwMode="auto">
          <a:xfrm>
            <a:off x="6078736" y="1942114"/>
            <a:ext cx="127851"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550</a:t>
            </a:r>
            <a:endParaRPr lang="en-GB"/>
          </a:p>
        </p:txBody>
      </p:sp>
      <p:sp>
        <p:nvSpPr>
          <p:cNvPr id="251" name="Rectangle 3847"/>
          <p:cNvSpPr>
            <a:spLocks noChangeArrowheads="1"/>
          </p:cNvSpPr>
          <p:nvPr>
            <p:custDataLst>
              <p:tags r:id="rId242"/>
            </p:custDataLst>
          </p:nvPr>
        </p:nvSpPr>
        <p:spPr bwMode="auto">
          <a:xfrm>
            <a:off x="7039555" y="1942114"/>
            <a:ext cx="127851"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600</a:t>
            </a:r>
            <a:endParaRPr lang="en-GB"/>
          </a:p>
        </p:txBody>
      </p:sp>
      <p:sp>
        <p:nvSpPr>
          <p:cNvPr id="252" name="Rectangle 3848"/>
          <p:cNvSpPr>
            <a:spLocks noChangeArrowheads="1"/>
          </p:cNvSpPr>
          <p:nvPr>
            <p:custDataLst>
              <p:tags r:id="rId243"/>
            </p:custDataLst>
          </p:nvPr>
        </p:nvSpPr>
        <p:spPr bwMode="auto">
          <a:xfrm>
            <a:off x="8000375" y="1942114"/>
            <a:ext cx="127851"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650</a:t>
            </a:r>
            <a:endParaRPr lang="en-GB"/>
          </a:p>
        </p:txBody>
      </p:sp>
      <p:sp>
        <p:nvSpPr>
          <p:cNvPr id="253" name="Line 3849"/>
          <p:cNvSpPr>
            <a:spLocks noChangeShapeType="1"/>
          </p:cNvSpPr>
          <p:nvPr>
            <p:custDataLst>
              <p:tags r:id="rId244"/>
            </p:custDataLst>
          </p:nvPr>
        </p:nvSpPr>
        <p:spPr bwMode="auto">
          <a:xfrm>
            <a:off x="377742" y="1244745"/>
            <a:ext cx="8165031" cy="1937"/>
          </a:xfrm>
          <a:prstGeom prst="line">
            <a:avLst/>
          </a:prstGeom>
          <a:noFill/>
          <a:ln w="0">
            <a:solidFill>
              <a:srgbClr val="000000"/>
            </a:solidFill>
            <a:round/>
            <a:headEnd/>
            <a:tailEnd/>
          </a:ln>
        </p:spPr>
        <p:txBody>
          <a:bodyPr/>
          <a:lstStyle/>
          <a:p>
            <a:endParaRPr lang="en-GB"/>
          </a:p>
        </p:txBody>
      </p:sp>
      <p:sp>
        <p:nvSpPr>
          <p:cNvPr id="254" name="Line 3850"/>
          <p:cNvSpPr>
            <a:spLocks noChangeShapeType="1"/>
          </p:cNvSpPr>
          <p:nvPr>
            <p:custDataLst>
              <p:tags r:id="rId245"/>
            </p:custDataLst>
          </p:nvPr>
        </p:nvSpPr>
        <p:spPr bwMode="auto">
          <a:xfrm flipV="1">
            <a:off x="377742" y="1244745"/>
            <a:ext cx="1938" cy="617946"/>
          </a:xfrm>
          <a:prstGeom prst="line">
            <a:avLst/>
          </a:prstGeom>
          <a:noFill/>
          <a:ln w="0">
            <a:solidFill>
              <a:srgbClr val="000000"/>
            </a:solidFill>
            <a:round/>
            <a:headEnd/>
            <a:tailEnd/>
          </a:ln>
        </p:spPr>
        <p:txBody>
          <a:bodyPr/>
          <a:lstStyle/>
          <a:p>
            <a:endParaRPr lang="en-GB"/>
          </a:p>
        </p:txBody>
      </p:sp>
      <p:sp>
        <p:nvSpPr>
          <p:cNvPr id="255" name="Line 3851"/>
          <p:cNvSpPr>
            <a:spLocks noChangeShapeType="1"/>
          </p:cNvSpPr>
          <p:nvPr>
            <p:custDataLst>
              <p:tags r:id="rId246"/>
            </p:custDataLst>
          </p:nvPr>
        </p:nvSpPr>
        <p:spPr bwMode="auto">
          <a:xfrm flipH="1">
            <a:off x="300257" y="1796828"/>
            <a:ext cx="77485" cy="1938"/>
          </a:xfrm>
          <a:prstGeom prst="line">
            <a:avLst/>
          </a:prstGeom>
          <a:noFill/>
          <a:ln w="0">
            <a:solidFill>
              <a:srgbClr val="000000"/>
            </a:solidFill>
            <a:round/>
            <a:headEnd/>
            <a:tailEnd/>
          </a:ln>
        </p:spPr>
        <p:txBody>
          <a:bodyPr/>
          <a:lstStyle/>
          <a:p>
            <a:endParaRPr lang="en-GB"/>
          </a:p>
        </p:txBody>
      </p:sp>
      <p:sp>
        <p:nvSpPr>
          <p:cNvPr id="256" name="Line 3852"/>
          <p:cNvSpPr>
            <a:spLocks noChangeShapeType="1"/>
          </p:cNvSpPr>
          <p:nvPr>
            <p:custDataLst>
              <p:tags r:id="rId247"/>
            </p:custDataLst>
          </p:nvPr>
        </p:nvSpPr>
        <p:spPr bwMode="auto">
          <a:xfrm flipH="1">
            <a:off x="300257" y="1632172"/>
            <a:ext cx="77485" cy="1937"/>
          </a:xfrm>
          <a:prstGeom prst="line">
            <a:avLst/>
          </a:prstGeom>
          <a:noFill/>
          <a:ln w="0">
            <a:solidFill>
              <a:srgbClr val="000000"/>
            </a:solidFill>
            <a:round/>
            <a:headEnd/>
            <a:tailEnd/>
          </a:ln>
        </p:spPr>
        <p:txBody>
          <a:bodyPr/>
          <a:lstStyle/>
          <a:p>
            <a:endParaRPr lang="en-GB"/>
          </a:p>
        </p:txBody>
      </p:sp>
      <p:sp>
        <p:nvSpPr>
          <p:cNvPr id="257" name="Line 3853"/>
          <p:cNvSpPr>
            <a:spLocks noChangeShapeType="1"/>
          </p:cNvSpPr>
          <p:nvPr>
            <p:custDataLst>
              <p:tags r:id="rId248"/>
            </p:custDataLst>
          </p:nvPr>
        </p:nvSpPr>
        <p:spPr bwMode="auto">
          <a:xfrm flipH="1">
            <a:off x="300257" y="1465578"/>
            <a:ext cx="77485" cy="1937"/>
          </a:xfrm>
          <a:prstGeom prst="line">
            <a:avLst/>
          </a:prstGeom>
          <a:noFill/>
          <a:ln w="0">
            <a:solidFill>
              <a:srgbClr val="000000"/>
            </a:solidFill>
            <a:round/>
            <a:headEnd/>
            <a:tailEnd/>
          </a:ln>
        </p:spPr>
        <p:txBody>
          <a:bodyPr/>
          <a:lstStyle/>
          <a:p>
            <a:endParaRPr lang="en-GB"/>
          </a:p>
        </p:txBody>
      </p:sp>
      <p:sp>
        <p:nvSpPr>
          <p:cNvPr id="258" name="Line 3854"/>
          <p:cNvSpPr>
            <a:spLocks noChangeShapeType="1"/>
          </p:cNvSpPr>
          <p:nvPr>
            <p:custDataLst>
              <p:tags r:id="rId249"/>
            </p:custDataLst>
          </p:nvPr>
        </p:nvSpPr>
        <p:spPr bwMode="auto">
          <a:xfrm flipH="1">
            <a:off x="300257" y="1298985"/>
            <a:ext cx="77485" cy="1937"/>
          </a:xfrm>
          <a:prstGeom prst="line">
            <a:avLst/>
          </a:prstGeom>
          <a:noFill/>
          <a:ln w="0">
            <a:solidFill>
              <a:srgbClr val="000000"/>
            </a:solidFill>
            <a:round/>
            <a:headEnd/>
            <a:tailEnd/>
          </a:ln>
        </p:spPr>
        <p:txBody>
          <a:bodyPr/>
          <a:lstStyle/>
          <a:p>
            <a:endParaRPr lang="en-GB"/>
          </a:p>
        </p:txBody>
      </p:sp>
      <p:sp>
        <p:nvSpPr>
          <p:cNvPr id="259" name="Rectangle 3855"/>
          <p:cNvSpPr>
            <a:spLocks noChangeArrowheads="1"/>
          </p:cNvSpPr>
          <p:nvPr>
            <p:custDataLst>
              <p:tags r:id="rId250"/>
            </p:custDataLst>
          </p:nvPr>
        </p:nvSpPr>
        <p:spPr bwMode="auto">
          <a:xfrm>
            <a:off x="195651" y="1756149"/>
            <a:ext cx="110417"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-20</a:t>
            </a:r>
            <a:endParaRPr lang="en-GB"/>
          </a:p>
        </p:txBody>
      </p:sp>
      <p:sp>
        <p:nvSpPr>
          <p:cNvPr id="260" name="Rectangle 3856"/>
          <p:cNvSpPr>
            <a:spLocks noChangeArrowheads="1"/>
          </p:cNvSpPr>
          <p:nvPr>
            <p:custDataLst>
              <p:tags r:id="rId251"/>
            </p:custDataLst>
          </p:nvPr>
        </p:nvSpPr>
        <p:spPr bwMode="auto">
          <a:xfrm>
            <a:off x="259577" y="1591492"/>
            <a:ext cx="42617"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0</a:t>
            </a:r>
            <a:endParaRPr lang="en-GB"/>
          </a:p>
        </p:txBody>
      </p:sp>
      <p:sp>
        <p:nvSpPr>
          <p:cNvPr id="261" name="Rectangle 3857"/>
          <p:cNvSpPr>
            <a:spLocks noChangeArrowheads="1"/>
          </p:cNvSpPr>
          <p:nvPr>
            <p:custDataLst>
              <p:tags r:id="rId252"/>
            </p:custDataLst>
          </p:nvPr>
        </p:nvSpPr>
        <p:spPr bwMode="auto">
          <a:xfrm>
            <a:off x="220835" y="1424898"/>
            <a:ext cx="85234"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20</a:t>
            </a:r>
            <a:endParaRPr lang="en-GB"/>
          </a:p>
        </p:txBody>
      </p:sp>
      <p:sp>
        <p:nvSpPr>
          <p:cNvPr id="262" name="Rectangle 3858"/>
          <p:cNvSpPr>
            <a:spLocks noChangeArrowheads="1"/>
          </p:cNvSpPr>
          <p:nvPr>
            <p:custDataLst>
              <p:tags r:id="rId253"/>
            </p:custDataLst>
          </p:nvPr>
        </p:nvSpPr>
        <p:spPr bwMode="auto">
          <a:xfrm>
            <a:off x="220835" y="1258304"/>
            <a:ext cx="85234"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40</a:t>
            </a:r>
            <a:endParaRPr lang="en-GB"/>
          </a:p>
        </p:txBody>
      </p:sp>
      <p:sp>
        <p:nvSpPr>
          <p:cNvPr id="263" name="Rectangle 3859"/>
          <p:cNvSpPr>
            <a:spLocks noChangeArrowheads="1"/>
          </p:cNvSpPr>
          <p:nvPr>
            <p:custDataLst>
              <p:tags r:id="rId254"/>
            </p:custDataLst>
          </p:nvPr>
        </p:nvSpPr>
        <p:spPr bwMode="auto">
          <a:xfrm rot="16200000">
            <a:off x="36807" y="1742588"/>
            <a:ext cx="75548"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F</a:t>
            </a:r>
            <a:endParaRPr lang="en-GB"/>
          </a:p>
        </p:txBody>
      </p:sp>
      <p:sp>
        <p:nvSpPr>
          <p:cNvPr id="264" name="Rectangle 3860"/>
          <p:cNvSpPr>
            <a:spLocks noChangeArrowheads="1"/>
          </p:cNvSpPr>
          <p:nvPr>
            <p:custDataLst>
              <p:tags r:id="rId255"/>
            </p:custDataLst>
          </p:nvPr>
        </p:nvSpPr>
        <p:spPr bwMode="auto">
          <a:xfrm rot="16200000">
            <a:off x="32933" y="1668977"/>
            <a:ext cx="83296"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A</a:t>
            </a:r>
            <a:endParaRPr lang="en-GB"/>
          </a:p>
        </p:txBody>
      </p:sp>
      <p:sp>
        <p:nvSpPr>
          <p:cNvPr id="265" name="Rectangle 3861"/>
          <p:cNvSpPr>
            <a:spLocks noChangeArrowheads="1"/>
          </p:cNvSpPr>
          <p:nvPr>
            <p:custDataLst>
              <p:tags r:id="rId256"/>
            </p:custDataLst>
          </p:nvPr>
        </p:nvSpPr>
        <p:spPr bwMode="auto">
          <a:xfrm rot="16200000">
            <a:off x="32932" y="1589555"/>
            <a:ext cx="83297"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A</a:t>
            </a:r>
            <a:endParaRPr lang="en-GB"/>
          </a:p>
        </p:txBody>
      </p:sp>
      <p:sp>
        <p:nvSpPr>
          <p:cNvPr id="266" name="Rectangle 3862"/>
          <p:cNvSpPr>
            <a:spLocks noChangeArrowheads="1"/>
          </p:cNvSpPr>
          <p:nvPr>
            <p:custDataLst>
              <p:tags r:id="rId257"/>
            </p:custDataLst>
          </p:nvPr>
        </p:nvSpPr>
        <p:spPr bwMode="auto">
          <a:xfrm rot="16200000">
            <a:off x="57146" y="1536284"/>
            <a:ext cx="34868"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 </a:t>
            </a:r>
            <a:endParaRPr lang="en-GB"/>
          </a:p>
        </p:txBody>
      </p:sp>
      <p:sp>
        <p:nvSpPr>
          <p:cNvPr id="267" name="Rectangle 3863"/>
          <p:cNvSpPr>
            <a:spLocks noChangeArrowheads="1"/>
          </p:cNvSpPr>
          <p:nvPr>
            <p:custDataLst>
              <p:tags r:id="rId258"/>
            </p:custDataLst>
          </p:nvPr>
        </p:nvSpPr>
        <p:spPr bwMode="auto">
          <a:xfrm rot="16200000">
            <a:off x="54241" y="1502383"/>
            <a:ext cx="40680"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a:t>
            </a:r>
            <a:endParaRPr lang="en-GB"/>
          </a:p>
        </p:txBody>
      </p:sp>
      <p:sp>
        <p:nvSpPr>
          <p:cNvPr id="268" name="Rectangle 3864"/>
          <p:cNvSpPr>
            <a:spLocks noChangeArrowheads="1"/>
          </p:cNvSpPr>
          <p:nvPr>
            <p:custDataLst>
              <p:tags r:id="rId259"/>
            </p:custDataLst>
          </p:nvPr>
        </p:nvSpPr>
        <p:spPr bwMode="auto">
          <a:xfrm rot="16200000">
            <a:off x="23247" y="1432646"/>
            <a:ext cx="102669"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m</a:t>
            </a:r>
            <a:endParaRPr lang="en-GB"/>
          </a:p>
        </p:txBody>
      </p:sp>
      <p:sp>
        <p:nvSpPr>
          <p:cNvPr id="269" name="Rectangle 3865"/>
          <p:cNvSpPr>
            <a:spLocks noChangeArrowheads="1"/>
          </p:cNvSpPr>
          <p:nvPr>
            <p:custDataLst>
              <p:tags r:id="rId260"/>
            </p:custDataLst>
          </p:nvPr>
        </p:nvSpPr>
        <p:spPr bwMode="auto">
          <a:xfrm rot="16200000">
            <a:off x="26152" y="1336758"/>
            <a:ext cx="96857"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G</a:t>
            </a:r>
            <a:endParaRPr lang="en-GB"/>
          </a:p>
        </p:txBody>
      </p:sp>
      <p:sp>
        <p:nvSpPr>
          <p:cNvPr id="270" name="Rectangle 3866"/>
          <p:cNvSpPr>
            <a:spLocks noChangeArrowheads="1"/>
          </p:cNvSpPr>
          <p:nvPr>
            <p:custDataLst>
              <p:tags r:id="rId261"/>
            </p:custDataLst>
          </p:nvPr>
        </p:nvSpPr>
        <p:spPr bwMode="auto">
          <a:xfrm rot="16200000">
            <a:off x="39713" y="1263147"/>
            <a:ext cx="69737"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a</a:t>
            </a:r>
            <a:endParaRPr lang="en-GB"/>
          </a:p>
        </p:txBody>
      </p:sp>
      <p:sp>
        <p:nvSpPr>
          <p:cNvPr id="271" name="Rectangle 3867"/>
          <p:cNvSpPr>
            <a:spLocks noChangeArrowheads="1"/>
          </p:cNvSpPr>
          <p:nvPr>
            <p:custDataLst>
              <p:tags r:id="rId262"/>
            </p:custDataLst>
          </p:nvPr>
        </p:nvSpPr>
        <p:spPr bwMode="auto">
          <a:xfrm rot="16200000">
            <a:off x="61020" y="1220530"/>
            <a:ext cx="27120"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l</a:t>
            </a:r>
            <a:endParaRPr lang="en-GB"/>
          </a:p>
        </p:txBody>
      </p:sp>
      <p:sp>
        <p:nvSpPr>
          <p:cNvPr id="272" name="Rectangle 3868"/>
          <p:cNvSpPr>
            <a:spLocks noChangeArrowheads="1"/>
          </p:cNvSpPr>
          <p:nvPr>
            <p:custDataLst>
              <p:tags r:id="rId263"/>
            </p:custDataLst>
          </p:nvPr>
        </p:nvSpPr>
        <p:spPr bwMode="auto">
          <a:xfrm rot="16200000">
            <a:off x="54241" y="1184693"/>
            <a:ext cx="40680"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a:t>
            </a:r>
            <a:endParaRPr lang="en-GB"/>
          </a:p>
        </p:txBody>
      </p:sp>
      <p:sp>
        <p:nvSpPr>
          <p:cNvPr id="273" name="Line 3869"/>
          <p:cNvSpPr>
            <a:spLocks noChangeShapeType="1"/>
          </p:cNvSpPr>
          <p:nvPr>
            <p:custDataLst>
              <p:tags r:id="rId264"/>
            </p:custDataLst>
          </p:nvPr>
        </p:nvSpPr>
        <p:spPr bwMode="auto">
          <a:xfrm flipV="1">
            <a:off x="8542773" y="1244745"/>
            <a:ext cx="1937" cy="617946"/>
          </a:xfrm>
          <a:prstGeom prst="line">
            <a:avLst/>
          </a:prstGeom>
          <a:noFill/>
          <a:ln w="0">
            <a:solidFill>
              <a:srgbClr val="000000"/>
            </a:solidFill>
            <a:round/>
            <a:headEnd/>
            <a:tailEnd/>
          </a:ln>
        </p:spPr>
        <p:txBody>
          <a:bodyPr/>
          <a:lstStyle/>
          <a:p>
            <a:endParaRPr lang="en-GB"/>
          </a:p>
        </p:txBody>
      </p:sp>
      <p:sp>
        <p:nvSpPr>
          <p:cNvPr id="274" name="Line 3870"/>
          <p:cNvSpPr>
            <a:spLocks noChangeShapeType="1"/>
          </p:cNvSpPr>
          <p:nvPr>
            <p:custDataLst>
              <p:tags r:id="rId265"/>
            </p:custDataLst>
          </p:nvPr>
        </p:nvSpPr>
        <p:spPr bwMode="auto">
          <a:xfrm flipH="1">
            <a:off x="8542773" y="1796828"/>
            <a:ext cx="77485" cy="1938"/>
          </a:xfrm>
          <a:prstGeom prst="line">
            <a:avLst/>
          </a:prstGeom>
          <a:noFill/>
          <a:ln w="0">
            <a:solidFill>
              <a:srgbClr val="000000"/>
            </a:solidFill>
            <a:round/>
            <a:headEnd/>
            <a:tailEnd/>
          </a:ln>
        </p:spPr>
        <p:txBody>
          <a:bodyPr/>
          <a:lstStyle/>
          <a:p>
            <a:endParaRPr lang="en-GB"/>
          </a:p>
        </p:txBody>
      </p:sp>
      <p:sp>
        <p:nvSpPr>
          <p:cNvPr id="275" name="Line 3871"/>
          <p:cNvSpPr>
            <a:spLocks noChangeShapeType="1"/>
          </p:cNvSpPr>
          <p:nvPr>
            <p:custDataLst>
              <p:tags r:id="rId266"/>
            </p:custDataLst>
          </p:nvPr>
        </p:nvSpPr>
        <p:spPr bwMode="auto">
          <a:xfrm flipH="1">
            <a:off x="8542773" y="1632172"/>
            <a:ext cx="77485" cy="1937"/>
          </a:xfrm>
          <a:prstGeom prst="line">
            <a:avLst/>
          </a:prstGeom>
          <a:noFill/>
          <a:ln w="0">
            <a:solidFill>
              <a:srgbClr val="000000"/>
            </a:solidFill>
            <a:round/>
            <a:headEnd/>
            <a:tailEnd/>
          </a:ln>
        </p:spPr>
        <p:txBody>
          <a:bodyPr/>
          <a:lstStyle/>
          <a:p>
            <a:endParaRPr lang="en-GB"/>
          </a:p>
        </p:txBody>
      </p:sp>
      <p:sp>
        <p:nvSpPr>
          <p:cNvPr id="276" name="Line 3872"/>
          <p:cNvSpPr>
            <a:spLocks noChangeShapeType="1"/>
          </p:cNvSpPr>
          <p:nvPr>
            <p:custDataLst>
              <p:tags r:id="rId267"/>
            </p:custDataLst>
          </p:nvPr>
        </p:nvSpPr>
        <p:spPr bwMode="auto">
          <a:xfrm flipH="1">
            <a:off x="8542773" y="1465578"/>
            <a:ext cx="77485" cy="1937"/>
          </a:xfrm>
          <a:prstGeom prst="line">
            <a:avLst/>
          </a:prstGeom>
          <a:noFill/>
          <a:ln w="0">
            <a:solidFill>
              <a:srgbClr val="000000"/>
            </a:solidFill>
            <a:round/>
            <a:headEnd/>
            <a:tailEnd/>
          </a:ln>
        </p:spPr>
        <p:txBody>
          <a:bodyPr/>
          <a:lstStyle/>
          <a:p>
            <a:endParaRPr lang="en-GB"/>
          </a:p>
        </p:txBody>
      </p:sp>
      <p:sp>
        <p:nvSpPr>
          <p:cNvPr id="277" name="Line 3873"/>
          <p:cNvSpPr>
            <a:spLocks noChangeShapeType="1"/>
          </p:cNvSpPr>
          <p:nvPr>
            <p:custDataLst>
              <p:tags r:id="rId268"/>
            </p:custDataLst>
          </p:nvPr>
        </p:nvSpPr>
        <p:spPr bwMode="auto">
          <a:xfrm flipH="1">
            <a:off x="8542773" y="1298985"/>
            <a:ext cx="77485" cy="1937"/>
          </a:xfrm>
          <a:prstGeom prst="line">
            <a:avLst/>
          </a:prstGeom>
          <a:noFill/>
          <a:ln w="0">
            <a:solidFill>
              <a:srgbClr val="000000"/>
            </a:solidFill>
            <a:round/>
            <a:headEnd/>
            <a:tailEnd/>
          </a:ln>
        </p:spPr>
        <p:txBody>
          <a:bodyPr/>
          <a:lstStyle/>
          <a:p>
            <a:endParaRPr lang="en-GB"/>
          </a:p>
        </p:txBody>
      </p:sp>
      <p:sp>
        <p:nvSpPr>
          <p:cNvPr id="278" name="Freeform 3874"/>
          <p:cNvSpPr>
            <a:spLocks/>
          </p:cNvSpPr>
          <p:nvPr>
            <p:custDataLst>
              <p:tags r:id="rId269"/>
            </p:custDataLst>
          </p:nvPr>
        </p:nvSpPr>
        <p:spPr bwMode="auto">
          <a:xfrm>
            <a:off x="377742" y="1244745"/>
            <a:ext cx="4240393" cy="617946"/>
          </a:xfrm>
          <a:custGeom>
            <a:avLst/>
            <a:gdLst/>
            <a:ahLst/>
            <a:cxnLst>
              <a:cxn ang="0">
                <a:pos x="11" y="76"/>
              </a:cxn>
              <a:cxn ang="0">
                <a:pos x="70" y="87"/>
              </a:cxn>
              <a:cxn ang="0">
                <a:pos x="189" y="89"/>
              </a:cxn>
              <a:cxn ang="0">
                <a:pos x="249" y="93"/>
              </a:cxn>
              <a:cxn ang="0">
                <a:pos x="324" y="102"/>
              </a:cxn>
              <a:cxn ang="0">
                <a:pos x="428" y="98"/>
              </a:cxn>
              <a:cxn ang="0">
                <a:pos x="488" y="67"/>
              </a:cxn>
              <a:cxn ang="0">
                <a:pos x="593" y="38"/>
              </a:cxn>
              <a:cxn ang="0">
                <a:pos x="666" y="46"/>
              </a:cxn>
              <a:cxn ang="0">
                <a:pos x="726" y="47"/>
              </a:cxn>
              <a:cxn ang="0">
                <a:pos x="845" y="24"/>
              </a:cxn>
              <a:cxn ang="0">
                <a:pos x="905" y="28"/>
              </a:cxn>
              <a:cxn ang="0">
                <a:pos x="995" y="49"/>
              </a:cxn>
              <a:cxn ang="0">
                <a:pos x="1084" y="83"/>
              </a:cxn>
              <a:cxn ang="0">
                <a:pos x="1143" y="104"/>
              </a:cxn>
              <a:cxn ang="0">
                <a:pos x="1261" y="99"/>
              </a:cxn>
              <a:cxn ang="0">
                <a:pos x="1321" y="73"/>
              </a:cxn>
              <a:cxn ang="0">
                <a:pos x="1396" y="38"/>
              </a:cxn>
              <a:cxn ang="0">
                <a:pos x="1500" y="6"/>
              </a:cxn>
              <a:cxn ang="0">
                <a:pos x="1560" y="0"/>
              </a:cxn>
              <a:cxn ang="0">
                <a:pos x="1665" y="11"/>
              </a:cxn>
              <a:cxn ang="0">
                <a:pos x="1738" y="39"/>
              </a:cxn>
              <a:cxn ang="0">
                <a:pos x="1798" y="64"/>
              </a:cxn>
              <a:cxn ang="0">
                <a:pos x="1917" y="119"/>
              </a:cxn>
              <a:cxn ang="0">
                <a:pos x="1977" y="153"/>
              </a:cxn>
              <a:cxn ang="0">
                <a:pos x="2066" y="218"/>
              </a:cxn>
              <a:cxn ang="0">
                <a:pos x="2156" y="297"/>
              </a:cxn>
              <a:cxn ang="0">
                <a:pos x="2215" y="349"/>
              </a:cxn>
              <a:cxn ang="0">
                <a:pos x="2335" y="464"/>
              </a:cxn>
              <a:cxn ang="0">
                <a:pos x="2394" y="528"/>
              </a:cxn>
              <a:cxn ang="0">
                <a:pos x="2468" y="591"/>
              </a:cxn>
              <a:cxn ang="0">
                <a:pos x="2573" y="592"/>
              </a:cxn>
              <a:cxn ang="0">
                <a:pos x="2633" y="565"/>
              </a:cxn>
              <a:cxn ang="0">
                <a:pos x="2736" y="541"/>
              </a:cxn>
              <a:cxn ang="0">
                <a:pos x="2788" y="525"/>
              </a:cxn>
              <a:cxn ang="0">
                <a:pos x="2878" y="516"/>
              </a:cxn>
              <a:cxn ang="0">
                <a:pos x="2933" y="526"/>
              </a:cxn>
              <a:cxn ang="0">
                <a:pos x="3045" y="571"/>
              </a:cxn>
              <a:cxn ang="0">
                <a:pos x="3155" y="594"/>
              </a:cxn>
              <a:cxn ang="0">
                <a:pos x="3222" y="589"/>
              </a:cxn>
              <a:cxn ang="0">
                <a:pos x="3322" y="573"/>
              </a:cxn>
              <a:cxn ang="0">
                <a:pos x="3433" y="573"/>
              </a:cxn>
              <a:cxn ang="0">
                <a:pos x="3533" y="573"/>
              </a:cxn>
              <a:cxn ang="0">
                <a:pos x="3599" y="571"/>
              </a:cxn>
              <a:cxn ang="0">
                <a:pos x="3710" y="579"/>
              </a:cxn>
              <a:cxn ang="0">
                <a:pos x="3822" y="585"/>
              </a:cxn>
              <a:cxn ang="0">
                <a:pos x="3877" y="586"/>
              </a:cxn>
              <a:cxn ang="0">
                <a:pos x="3989" y="598"/>
              </a:cxn>
              <a:cxn ang="0">
                <a:pos x="4099" y="591"/>
              </a:cxn>
              <a:cxn ang="0">
                <a:pos x="4157" y="597"/>
              </a:cxn>
              <a:cxn ang="0">
                <a:pos x="4266" y="625"/>
              </a:cxn>
              <a:cxn ang="0">
                <a:pos x="4377" y="640"/>
              </a:cxn>
            </a:cxnLst>
            <a:rect l="0" t="0" r="r" b="b"/>
            <a:pathLst>
              <a:path w="4377" h="640">
                <a:moveTo>
                  <a:pt x="0" y="75"/>
                </a:moveTo>
                <a:lnTo>
                  <a:pt x="11" y="76"/>
                </a:lnTo>
                <a:lnTo>
                  <a:pt x="56" y="85"/>
                </a:lnTo>
                <a:lnTo>
                  <a:pt x="70" y="87"/>
                </a:lnTo>
                <a:lnTo>
                  <a:pt x="130" y="91"/>
                </a:lnTo>
                <a:lnTo>
                  <a:pt x="189" y="89"/>
                </a:lnTo>
                <a:lnTo>
                  <a:pt x="191" y="89"/>
                </a:lnTo>
                <a:lnTo>
                  <a:pt x="249" y="93"/>
                </a:lnTo>
                <a:lnTo>
                  <a:pt x="309" y="100"/>
                </a:lnTo>
                <a:lnTo>
                  <a:pt x="324" y="102"/>
                </a:lnTo>
                <a:lnTo>
                  <a:pt x="368" y="108"/>
                </a:lnTo>
                <a:lnTo>
                  <a:pt x="428" y="98"/>
                </a:lnTo>
                <a:lnTo>
                  <a:pt x="458" y="83"/>
                </a:lnTo>
                <a:lnTo>
                  <a:pt x="488" y="67"/>
                </a:lnTo>
                <a:lnTo>
                  <a:pt x="547" y="42"/>
                </a:lnTo>
                <a:lnTo>
                  <a:pt x="593" y="38"/>
                </a:lnTo>
                <a:lnTo>
                  <a:pt x="607" y="37"/>
                </a:lnTo>
                <a:lnTo>
                  <a:pt x="666" y="46"/>
                </a:lnTo>
                <a:lnTo>
                  <a:pt x="726" y="47"/>
                </a:lnTo>
                <a:lnTo>
                  <a:pt x="726" y="47"/>
                </a:lnTo>
                <a:lnTo>
                  <a:pt x="786" y="35"/>
                </a:lnTo>
                <a:lnTo>
                  <a:pt x="845" y="24"/>
                </a:lnTo>
                <a:lnTo>
                  <a:pt x="860" y="24"/>
                </a:lnTo>
                <a:lnTo>
                  <a:pt x="905" y="28"/>
                </a:lnTo>
                <a:lnTo>
                  <a:pt x="964" y="41"/>
                </a:lnTo>
                <a:lnTo>
                  <a:pt x="995" y="49"/>
                </a:lnTo>
                <a:lnTo>
                  <a:pt x="1024" y="60"/>
                </a:lnTo>
                <a:lnTo>
                  <a:pt x="1084" y="83"/>
                </a:lnTo>
                <a:lnTo>
                  <a:pt x="1128" y="100"/>
                </a:lnTo>
                <a:lnTo>
                  <a:pt x="1143" y="104"/>
                </a:lnTo>
                <a:lnTo>
                  <a:pt x="1202" y="112"/>
                </a:lnTo>
                <a:lnTo>
                  <a:pt x="1261" y="99"/>
                </a:lnTo>
                <a:lnTo>
                  <a:pt x="1263" y="99"/>
                </a:lnTo>
                <a:lnTo>
                  <a:pt x="1321" y="73"/>
                </a:lnTo>
                <a:lnTo>
                  <a:pt x="1381" y="43"/>
                </a:lnTo>
                <a:lnTo>
                  <a:pt x="1396" y="38"/>
                </a:lnTo>
                <a:lnTo>
                  <a:pt x="1440" y="21"/>
                </a:lnTo>
                <a:lnTo>
                  <a:pt x="1500" y="6"/>
                </a:lnTo>
                <a:lnTo>
                  <a:pt x="1530" y="3"/>
                </a:lnTo>
                <a:lnTo>
                  <a:pt x="1560" y="0"/>
                </a:lnTo>
                <a:lnTo>
                  <a:pt x="1619" y="3"/>
                </a:lnTo>
                <a:lnTo>
                  <a:pt x="1665" y="11"/>
                </a:lnTo>
                <a:lnTo>
                  <a:pt x="1679" y="16"/>
                </a:lnTo>
                <a:lnTo>
                  <a:pt x="1738" y="39"/>
                </a:lnTo>
                <a:lnTo>
                  <a:pt x="1798" y="64"/>
                </a:lnTo>
                <a:lnTo>
                  <a:pt x="1798" y="64"/>
                </a:lnTo>
                <a:lnTo>
                  <a:pt x="1858" y="90"/>
                </a:lnTo>
                <a:lnTo>
                  <a:pt x="1917" y="119"/>
                </a:lnTo>
                <a:lnTo>
                  <a:pt x="1932" y="127"/>
                </a:lnTo>
                <a:lnTo>
                  <a:pt x="1977" y="153"/>
                </a:lnTo>
                <a:lnTo>
                  <a:pt x="2036" y="196"/>
                </a:lnTo>
                <a:lnTo>
                  <a:pt x="2066" y="218"/>
                </a:lnTo>
                <a:lnTo>
                  <a:pt x="2096" y="244"/>
                </a:lnTo>
                <a:lnTo>
                  <a:pt x="2156" y="297"/>
                </a:lnTo>
                <a:lnTo>
                  <a:pt x="2200" y="336"/>
                </a:lnTo>
                <a:lnTo>
                  <a:pt x="2215" y="349"/>
                </a:lnTo>
                <a:lnTo>
                  <a:pt x="2275" y="403"/>
                </a:lnTo>
                <a:lnTo>
                  <a:pt x="2335" y="464"/>
                </a:lnTo>
                <a:lnTo>
                  <a:pt x="2335" y="465"/>
                </a:lnTo>
                <a:lnTo>
                  <a:pt x="2394" y="528"/>
                </a:lnTo>
                <a:lnTo>
                  <a:pt x="2454" y="584"/>
                </a:lnTo>
                <a:lnTo>
                  <a:pt x="2468" y="591"/>
                </a:lnTo>
                <a:lnTo>
                  <a:pt x="2513" y="606"/>
                </a:lnTo>
                <a:lnTo>
                  <a:pt x="2573" y="592"/>
                </a:lnTo>
                <a:lnTo>
                  <a:pt x="2602" y="580"/>
                </a:lnTo>
                <a:lnTo>
                  <a:pt x="2633" y="565"/>
                </a:lnTo>
                <a:lnTo>
                  <a:pt x="2692" y="549"/>
                </a:lnTo>
                <a:lnTo>
                  <a:pt x="2736" y="541"/>
                </a:lnTo>
                <a:lnTo>
                  <a:pt x="2752" y="539"/>
                </a:lnTo>
                <a:lnTo>
                  <a:pt x="2788" y="525"/>
                </a:lnTo>
                <a:lnTo>
                  <a:pt x="2822" y="519"/>
                </a:lnTo>
                <a:lnTo>
                  <a:pt x="2878" y="516"/>
                </a:lnTo>
                <a:lnTo>
                  <a:pt x="2911" y="522"/>
                </a:lnTo>
                <a:lnTo>
                  <a:pt x="2933" y="526"/>
                </a:lnTo>
                <a:lnTo>
                  <a:pt x="2988" y="548"/>
                </a:lnTo>
                <a:lnTo>
                  <a:pt x="3045" y="571"/>
                </a:lnTo>
                <a:lnTo>
                  <a:pt x="3100" y="588"/>
                </a:lnTo>
                <a:lnTo>
                  <a:pt x="3155" y="594"/>
                </a:lnTo>
                <a:lnTo>
                  <a:pt x="3210" y="591"/>
                </a:lnTo>
                <a:lnTo>
                  <a:pt x="3222" y="589"/>
                </a:lnTo>
                <a:lnTo>
                  <a:pt x="3266" y="581"/>
                </a:lnTo>
                <a:lnTo>
                  <a:pt x="3322" y="573"/>
                </a:lnTo>
                <a:lnTo>
                  <a:pt x="3377" y="571"/>
                </a:lnTo>
                <a:lnTo>
                  <a:pt x="3433" y="573"/>
                </a:lnTo>
                <a:lnTo>
                  <a:pt x="3488" y="575"/>
                </a:lnTo>
                <a:lnTo>
                  <a:pt x="3533" y="573"/>
                </a:lnTo>
                <a:lnTo>
                  <a:pt x="3544" y="572"/>
                </a:lnTo>
                <a:lnTo>
                  <a:pt x="3599" y="571"/>
                </a:lnTo>
                <a:lnTo>
                  <a:pt x="3655" y="575"/>
                </a:lnTo>
                <a:lnTo>
                  <a:pt x="3710" y="579"/>
                </a:lnTo>
                <a:lnTo>
                  <a:pt x="3766" y="584"/>
                </a:lnTo>
                <a:lnTo>
                  <a:pt x="3822" y="585"/>
                </a:lnTo>
                <a:lnTo>
                  <a:pt x="3844" y="585"/>
                </a:lnTo>
                <a:lnTo>
                  <a:pt x="3877" y="586"/>
                </a:lnTo>
                <a:lnTo>
                  <a:pt x="3932" y="590"/>
                </a:lnTo>
                <a:lnTo>
                  <a:pt x="3989" y="598"/>
                </a:lnTo>
                <a:lnTo>
                  <a:pt x="4044" y="597"/>
                </a:lnTo>
                <a:lnTo>
                  <a:pt x="4099" y="591"/>
                </a:lnTo>
                <a:lnTo>
                  <a:pt x="4154" y="597"/>
                </a:lnTo>
                <a:lnTo>
                  <a:pt x="4157" y="597"/>
                </a:lnTo>
                <a:lnTo>
                  <a:pt x="4211" y="610"/>
                </a:lnTo>
                <a:lnTo>
                  <a:pt x="4266" y="625"/>
                </a:lnTo>
                <a:lnTo>
                  <a:pt x="4321" y="637"/>
                </a:lnTo>
                <a:lnTo>
                  <a:pt x="4377" y="640"/>
                </a:lnTo>
              </a:path>
            </a:pathLst>
          </a:custGeom>
          <a:noFill/>
          <a:ln w="11113">
            <a:solidFill>
              <a:srgbClr val="FF0000"/>
            </a:solidFill>
            <a:prstDash val="solid"/>
            <a:round/>
            <a:headEnd/>
            <a:tailEnd/>
          </a:ln>
        </p:spPr>
        <p:txBody>
          <a:bodyPr/>
          <a:lstStyle/>
          <a:p>
            <a:endParaRPr lang="en-GB"/>
          </a:p>
        </p:txBody>
      </p:sp>
      <p:sp>
        <p:nvSpPr>
          <p:cNvPr id="279" name="Freeform 3875"/>
          <p:cNvSpPr>
            <a:spLocks/>
          </p:cNvSpPr>
          <p:nvPr>
            <p:custDataLst>
              <p:tags r:id="rId270"/>
            </p:custDataLst>
          </p:nvPr>
        </p:nvSpPr>
        <p:spPr bwMode="auto">
          <a:xfrm>
            <a:off x="4618135" y="1450081"/>
            <a:ext cx="3924639" cy="412609"/>
          </a:xfrm>
          <a:custGeom>
            <a:avLst/>
            <a:gdLst/>
            <a:ahLst/>
            <a:cxnLst>
              <a:cxn ang="0">
                <a:pos x="56" y="419"/>
              </a:cxn>
              <a:cxn ang="0">
                <a:pos x="111" y="406"/>
              </a:cxn>
              <a:cxn ang="0">
                <a:pos x="222" y="389"/>
              </a:cxn>
              <a:cxn ang="0">
                <a:pos x="333" y="359"/>
              </a:cxn>
              <a:cxn ang="0">
                <a:pos x="402" y="336"/>
              </a:cxn>
              <a:cxn ang="0">
                <a:pos x="500" y="316"/>
              </a:cxn>
              <a:cxn ang="0">
                <a:pos x="611" y="310"/>
              </a:cxn>
              <a:cxn ang="0">
                <a:pos x="713" y="319"/>
              </a:cxn>
              <a:cxn ang="0">
                <a:pos x="778" y="348"/>
              </a:cxn>
              <a:cxn ang="0">
                <a:pos x="888" y="377"/>
              </a:cxn>
              <a:cxn ang="0">
                <a:pos x="1000" y="372"/>
              </a:cxn>
              <a:cxn ang="0">
                <a:pos x="1055" y="383"/>
              </a:cxn>
              <a:cxn ang="0">
                <a:pos x="1167" y="377"/>
              </a:cxn>
              <a:cxn ang="0">
                <a:pos x="1278" y="315"/>
              </a:cxn>
              <a:cxn ang="0">
                <a:pos x="1336" y="278"/>
              </a:cxn>
              <a:cxn ang="0">
                <a:pos x="1444" y="209"/>
              </a:cxn>
              <a:cxn ang="0">
                <a:pos x="1555" y="116"/>
              </a:cxn>
              <a:cxn ang="0">
                <a:pos x="1647" y="39"/>
              </a:cxn>
              <a:cxn ang="0">
                <a:pos x="1722" y="24"/>
              </a:cxn>
              <a:cxn ang="0">
                <a:pos x="1833" y="52"/>
              </a:cxn>
              <a:cxn ang="0">
                <a:pos x="1944" y="103"/>
              </a:cxn>
              <a:cxn ang="0">
                <a:pos x="1999" y="130"/>
              </a:cxn>
              <a:cxn ang="0">
                <a:pos x="2111" y="197"/>
              </a:cxn>
              <a:cxn ang="0">
                <a:pos x="2167" y="220"/>
              </a:cxn>
              <a:cxn ang="0">
                <a:pos x="2225" y="226"/>
              </a:cxn>
              <a:cxn ang="0">
                <a:pos x="2340" y="233"/>
              </a:cxn>
              <a:cxn ang="0">
                <a:pos x="2397" y="246"/>
              </a:cxn>
              <a:cxn ang="0">
                <a:pos x="2511" y="251"/>
              </a:cxn>
              <a:cxn ang="0">
                <a:pos x="2577" y="231"/>
              </a:cxn>
              <a:cxn ang="0">
                <a:pos x="2683" y="159"/>
              </a:cxn>
              <a:cxn ang="0">
                <a:pos x="2761" y="103"/>
              </a:cxn>
              <a:cxn ang="0">
                <a:pos x="2855" y="48"/>
              </a:cxn>
              <a:cxn ang="0">
                <a:pos x="2945" y="9"/>
              </a:cxn>
              <a:cxn ang="0">
                <a:pos x="3027" y="0"/>
              </a:cxn>
              <a:cxn ang="0">
                <a:pos x="3129" y="54"/>
              </a:cxn>
              <a:cxn ang="0">
                <a:pos x="3198" y="120"/>
              </a:cxn>
              <a:cxn ang="0">
                <a:pos x="3312" y="219"/>
              </a:cxn>
              <a:cxn ang="0">
                <a:pos x="3370" y="254"/>
              </a:cxn>
              <a:cxn ang="0">
                <a:pos x="3484" y="302"/>
              </a:cxn>
              <a:cxn ang="0">
                <a:pos x="3542" y="324"/>
              </a:cxn>
              <a:cxn ang="0">
                <a:pos x="3657" y="327"/>
              </a:cxn>
              <a:cxn ang="0">
                <a:pos x="3713" y="290"/>
              </a:cxn>
              <a:cxn ang="0">
                <a:pos x="3828" y="216"/>
              </a:cxn>
              <a:cxn ang="0">
                <a:pos x="3885" y="204"/>
              </a:cxn>
              <a:cxn ang="0">
                <a:pos x="4000" y="178"/>
              </a:cxn>
              <a:cxn ang="0">
                <a:pos x="4034" y="155"/>
              </a:cxn>
            </a:cxnLst>
            <a:rect l="0" t="0" r="r" b="b"/>
            <a:pathLst>
              <a:path w="4051" h="427">
                <a:moveTo>
                  <a:pt x="0" y="427"/>
                </a:moveTo>
                <a:lnTo>
                  <a:pt x="56" y="419"/>
                </a:lnTo>
                <a:lnTo>
                  <a:pt x="91" y="412"/>
                </a:lnTo>
                <a:lnTo>
                  <a:pt x="111" y="406"/>
                </a:lnTo>
                <a:lnTo>
                  <a:pt x="167" y="397"/>
                </a:lnTo>
                <a:lnTo>
                  <a:pt x="222" y="389"/>
                </a:lnTo>
                <a:lnTo>
                  <a:pt x="278" y="377"/>
                </a:lnTo>
                <a:lnTo>
                  <a:pt x="333" y="359"/>
                </a:lnTo>
                <a:lnTo>
                  <a:pt x="389" y="340"/>
                </a:lnTo>
                <a:lnTo>
                  <a:pt x="402" y="336"/>
                </a:lnTo>
                <a:lnTo>
                  <a:pt x="444" y="324"/>
                </a:lnTo>
                <a:lnTo>
                  <a:pt x="500" y="316"/>
                </a:lnTo>
                <a:lnTo>
                  <a:pt x="556" y="314"/>
                </a:lnTo>
                <a:lnTo>
                  <a:pt x="611" y="310"/>
                </a:lnTo>
                <a:lnTo>
                  <a:pt x="666" y="308"/>
                </a:lnTo>
                <a:lnTo>
                  <a:pt x="713" y="319"/>
                </a:lnTo>
                <a:lnTo>
                  <a:pt x="723" y="321"/>
                </a:lnTo>
                <a:lnTo>
                  <a:pt x="778" y="348"/>
                </a:lnTo>
                <a:lnTo>
                  <a:pt x="833" y="372"/>
                </a:lnTo>
                <a:lnTo>
                  <a:pt x="888" y="377"/>
                </a:lnTo>
                <a:lnTo>
                  <a:pt x="945" y="372"/>
                </a:lnTo>
                <a:lnTo>
                  <a:pt x="1000" y="372"/>
                </a:lnTo>
                <a:lnTo>
                  <a:pt x="1025" y="376"/>
                </a:lnTo>
                <a:lnTo>
                  <a:pt x="1055" y="383"/>
                </a:lnTo>
                <a:lnTo>
                  <a:pt x="1111" y="389"/>
                </a:lnTo>
                <a:lnTo>
                  <a:pt x="1167" y="377"/>
                </a:lnTo>
                <a:lnTo>
                  <a:pt x="1222" y="349"/>
                </a:lnTo>
                <a:lnTo>
                  <a:pt x="1278" y="315"/>
                </a:lnTo>
                <a:lnTo>
                  <a:pt x="1333" y="281"/>
                </a:lnTo>
                <a:lnTo>
                  <a:pt x="1336" y="278"/>
                </a:lnTo>
                <a:lnTo>
                  <a:pt x="1389" y="246"/>
                </a:lnTo>
                <a:lnTo>
                  <a:pt x="1444" y="209"/>
                </a:lnTo>
                <a:lnTo>
                  <a:pt x="1500" y="168"/>
                </a:lnTo>
                <a:lnTo>
                  <a:pt x="1555" y="116"/>
                </a:lnTo>
                <a:lnTo>
                  <a:pt x="1611" y="59"/>
                </a:lnTo>
                <a:lnTo>
                  <a:pt x="1647" y="39"/>
                </a:lnTo>
                <a:lnTo>
                  <a:pt x="1667" y="28"/>
                </a:lnTo>
                <a:lnTo>
                  <a:pt x="1722" y="24"/>
                </a:lnTo>
                <a:lnTo>
                  <a:pt x="1777" y="35"/>
                </a:lnTo>
                <a:lnTo>
                  <a:pt x="1833" y="52"/>
                </a:lnTo>
                <a:lnTo>
                  <a:pt x="1889" y="76"/>
                </a:lnTo>
                <a:lnTo>
                  <a:pt x="1944" y="103"/>
                </a:lnTo>
                <a:lnTo>
                  <a:pt x="1958" y="109"/>
                </a:lnTo>
                <a:lnTo>
                  <a:pt x="1999" y="130"/>
                </a:lnTo>
                <a:lnTo>
                  <a:pt x="2055" y="161"/>
                </a:lnTo>
                <a:lnTo>
                  <a:pt x="2111" y="197"/>
                </a:lnTo>
                <a:lnTo>
                  <a:pt x="2123" y="203"/>
                </a:lnTo>
                <a:lnTo>
                  <a:pt x="2167" y="220"/>
                </a:lnTo>
                <a:lnTo>
                  <a:pt x="2210" y="224"/>
                </a:lnTo>
                <a:lnTo>
                  <a:pt x="2225" y="226"/>
                </a:lnTo>
                <a:lnTo>
                  <a:pt x="2282" y="226"/>
                </a:lnTo>
                <a:lnTo>
                  <a:pt x="2340" y="233"/>
                </a:lnTo>
                <a:lnTo>
                  <a:pt x="2393" y="245"/>
                </a:lnTo>
                <a:lnTo>
                  <a:pt x="2397" y="246"/>
                </a:lnTo>
                <a:lnTo>
                  <a:pt x="2454" y="254"/>
                </a:lnTo>
                <a:lnTo>
                  <a:pt x="2511" y="251"/>
                </a:lnTo>
                <a:lnTo>
                  <a:pt x="2569" y="235"/>
                </a:lnTo>
                <a:lnTo>
                  <a:pt x="2577" y="231"/>
                </a:lnTo>
                <a:lnTo>
                  <a:pt x="2626" y="203"/>
                </a:lnTo>
                <a:lnTo>
                  <a:pt x="2683" y="159"/>
                </a:lnTo>
                <a:lnTo>
                  <a:pt x="2740" y="116"/>
                </a:lnTo>
                <a:lnTo>
                  <a:pt x="2761" y="103"/>
                </a:lnTo>
                <a:lnTo>
                  <a:pt x="2797" y="80"/>
                </a:lnTo>
                <a:lnTo>
                  <a:pt x="2855" y="48"/>
                </a:lnTo>
                <a:lnTo>
                  <a:pt x="2912" y="19"/>
                </a:lnTo>
                <a:lnTo>
                  <a:pt x="2945" y="9"/>
                </a:lnTo>
                <a:lnTo>
                  <a:pt x="2970" y="2"/>
                </a:lnTo>
                <a:lnTo>
                  <a:pt x="3027" y="0"/>
                </a:lnTo>
                <a:lnTo>
                  <a:pt x="3083" y="18"/>
                </a:lnTo>
                <a:lnTo>
                  <a:pt x="3129" y="54"/>
                </a:lnTo>
                <a:lnTo>
                  <a:pt x="3141" y="64"/>
                </a:lnTo>
                <a:lnTo>
                  <a:pt x="3198" y="120"/>
                </a:lnTo>
                <a:lnTo>
                  <a:pt x="3256" y="173"/>
                </a:lnTo>
                <a:lnTo>
                  <a:pt x="3312" y="219"/>
                </a:lnTo>
                <a:lnTo>
                  <a:pt x="3313" y="219"/>
                </a:lnTo>
                <a:lnTo>
                  <a:pt x="3370" y="254"/>
                </a:lnTo>
                <a:lnTo>
                  <a:pt x="3427" y="278"/>
                </a:lnTo>
                <a:lnTo>
                  <a:pt x="3484" y="302"/>
                </a:lnTo>
                <a:lnTo>
                  <a:pt x="3496" y="307"/>
                </a:lnTo>
                <a:lnTo>
                  <a:pt x="3542" y="324"/>
                </a:lnTo>
                <a:lnTo>
                  <a:pt x="3599" y="338"/>
                </a:lnTo>
                <a:lnTo>
                  <a:pt x="3657" y="327"/>
                </a:lnTo>
                <a:lnTo>
                  <a:pt x="3681" y="313"/>
                </a:lnTo>
                <a:lnTo>
                  <a:pt x="3713" y="290"/>
                </a:lnTo>
                <a:lnTo>
                  <a:pt x="3771" y="246"/>
                </a:lnTo>
                <a:lnTo>
                  <a:pt x="3828" y="216"/>
                </a:lnTo>
                <a:lnTo>
                  <a:pt x="3864" y="208"/>
                </a:lnTo>
                <a:lnTo>
                  <a:pt x="3885" y="204"/>
                </a:lnTo>
                <a:lnTo>
                  <a:pt x="3943" y="198"/>
                </a:lnTo>
                <a:lnTo>
                  <a:pt x="4000" y="178"/>
                </a:lnTo>
                <a:lnTo>
                  <a:pt x="4018" y="167"/>
                </a:lnTo>
                <a:lnTo>
                  <a:pt x="4034" y="155"/>
                </a:lnTo>
                <a:lnTo>
                  <a:pt x="4051" y="142"/>
                </a:lnTo>
              </a:path>
            </a:pathLst>
          </a:custGeom>
          <a:noFill/>
          <a:ln w="11113">
            <a:solidFill>
              <a:srgbClr val="FF0000"/>
            </a:solidFill>
            <a:prstDash val="solid"/>
            <a:round/>
            <a:headEnd/>
            <a:tailEnd/>
          </a:ln>
        </p:spPr>
        <p:txBody>
          <a:bodyPr/>
          <a:lstStyle/>
          <a:p>
            <a:endParaRPr lang="en-GB"/>
          </a:p>
        </p:txBody>
      </p:sp>
      <p:sp>
        <p:nvSpPr>
          <p:cNvPr id="280" name="Freeform 3876"/>
          <p:cNvSpPr>
            <a:spLocks/>
          </p:cNvSpPr>
          <p:nvPr>
            <p:custDataLst>
              <p:tags r:id="rId271"/>
            </p:custDataLst>
          </p:nvPr>
        </p:nvSpPr>
        <p:spPr bwMode="auto">
          <a:xfrm>
            <a:off x="379680" y="1277675"/>
            <a:ext cx="366118" cy="585015"/>
          </a:xfrm>
          <a:custGeom>
            <a:avLst/>
            <a:gdLst/>
            <a:ahLst/>
            <a:cxnLst>
              <a:cxn ang="0">
                <a:pos x="0" y="249"/>
              </a:cxn>
              <a:cxn ang="0">
                <a:pos x="30" y="166"/>
              </a:cxn>
              <a:cxn ang="0">
                <a:pos x="139" y="0"/>
              </a:cxn>
              <a:cxn ang="0">
                <a:pos x="237" y="177"/>
              </a:cxn>
              <a:cxn ang="0">
                <a:pos x="247" y="191"/>
              </a:cxn>
              <a:cxn ang="0">
                <a:pos x="355" y="578"/>
              </a:cxn>
              <a:cxn ang="0">
                <a:pos x="378" y="605"/>
              </a:cxn>
            </a:cxnLst>
            <a:rect l="0" t="0" r="r" b="b"/>
            <a:pathLst>
              <a:path w="378" h="605">
                <a:moveTo>
                  <a:pt x="0" y="249"/>
                </a:moveTo>
                <a:lnTo>
                  <a:pt x="30" y="166"/>
                </a:lnTo>
                <a:lnTo>
                  <a:pt x="139" y="0"/>
                </a:lnTo>
                <a:lnTo>
                  <a:pt x="237" y="177"/>
                </a:lnTo>
                <a:lnTo>
                  <a:pt x="247" y="191"/>
                </a:lnTo>
                <a:lnTo>
                  <a:pt x="355" y="578"/>
                </a:lnTo>
                <a:lnTo>
                  <a:pt x="378" y="605"/>
                </a:lnTo>
              </a:path>
            </a:pathLst>
          </a:custGeom>
          <a:noFill/>
          <a:ln w="11113" cap="flat">
            <a:solidFill>
              <a:srgbClr val="0000FF"/>
            </a:solidFill>
            <a:prstDash val="dash"/>
            <a:round/>
            <a:headEnd/>
            <a:tailEnd/>
          </a:ln>
        </p:spPr>
        <p:txBody>
          <a:bodyPr/>
          <a:lstStyle/>
          <a:p>
            <a:endParaRPr lang="en-GB"/>
          </a:p>
        </p:txBody>
      </p:sp>
      <p:sp>
        <p:nvSpPr>
          <p:cNvPr id="281" name="Freeform 3877"/>
          <p:cNvSpPr>
            <a:spLocks/>
          </p:cNvSpPr>
          <p:nvPr>
            <p:custDataLst>
              <p:tags r:id="rId272"/>
            </p:custDataLst>
          </p:nvPr>
        </p:nvSpPr>
        <p:spPr bwMode="auto">
          <a:xfrm>
            <a:off x="879461" y="1244745"/>
            <a:ext cx="470724" cy="617946"/>
          </a:xfrm>
          <a:custGeom>
            <a:avLst/>
            <a:gdLst/>
            <a:ahLst/>
            <a:cxnLst>
              <a:cxn ang="0">
                <a:pos x="0" y="640"/>
              </a:cxn>
              <a:cxn ang="0">
                <a:pos x="56" y="512"/>
              </a:cxn>
              <a:cxn ang="0">
                <a:pos x="165" y="209"/>
              </a:cxn>
              <a:cxn ang="0">
                <a:pos x="206" y="213"/>
              </a:cxn>
              <a:cxn ang="0">
                <a:pos x="273" y="304"/>
              </a:cxn>
              <a:cxn ang="0">
                <a:pos x="381" y="373"/>
              </a:cxn>
              <a:cxn ang="0">
                <a:pos x="449" y="122"/>
              </a:cxn>
              <a:cxn ang="0">
                <a:pos x="485" y="0"/>
              </a:cxn>
            </a:cxnLst>
            <a:rect l="0" t="0" r="r" b="b"/>
            <a:pathLst>
              <a:path w="485" h="640">
                <a:moveTo>
                  <a:pt x="0" y="640"/>
                </a:moveTo>
                <a:lnTo>
                  <a:pt x="56" y="512"/>
                </a:lnTo>
                <a:lnTo>
                  <a:pt x="165" y="209"/>
                </a:lnTo>
                <a:lnTo>
                  <a:pt x="206" y="213"/>
                </a:lnTo>
                <a:lnTo>
                  <a:pt x="273" y="304"/>
                </a:lnTo>
                <a:lnTo>
                  <a:pt x="381" y="373"/>
                </a:lnTo>
                <a:lnTo>
                  <a:pt x="449" y="122"/>
                </a:lnTo>
                <a:lnTo>
                  <a:pt x="485" y="0"/>
                </a:lnTo>
              </a:path>
            </a:pathLst>
          </a:custGeom>
          <a:noFill/>
          <a:ln w="11113" cap="flat">
            <a:solidFill>
              <a:srgbClr val="0000FF"/>
            </a:solidFill>
            <a:prstDash val="dash"/>
            <a:round/>
            <a:headEnd/>
            <a:tailEnd/>
          </a:ln>
        </p:spPr>
        <p:txBody>
          <a:bodyPr/>
          <a:lstStyle/>
          <a:p>
            <a:endParaRPr lang="en-GB"/>
          </a:p>
        </p:txBody>
      </p:sp>
      <p:sp>
        <p:nvSpPr>
          <p:cNvPr id="282" name="Freeform 3878"/>
          <p:cNvSpPr>
            <a:spLocks/>
          </p:cNvSpPr>
          <p:nvPr>
            <p:custDataLst>
              <p:tags r:id="rId273"/>
            </p:custDataLst>
          </p:nvPr>
        </p:nvSpPr>
        <p:spPr bwMode="auto">
          <a:xfrm>
            <a:off x="1476099" y="1244745"/>
            <a:ext cx="7064737" cy="561770"/>
          </a:xfrm>
          <a:custGeom>
            <a:avLst/>
            <a:gdLst/>
            <a:ahLst/>
            <a:cxnLst>
              <a:cxn ang="0">
                <a:pos x="77" y="202"/>
              </a:cxn>
              <a:cxn ang="0">
                <a:pos x="202" y="332"/>
              </a:cxn>
              <a:cxn ang="0">
                <a:pos x="320" y="342"/>
              </a:cxn>
              <a:cxn ang="0">
                <a:pos x="528" y="447"/>
              </a:cxn>
              <a:cxn ang="0">
                <a:pos x="637" y="346"/>
              </a:cxn>
              <a:cxn ang="0">
                <a:pos x="806" y="214"/>
              </a:cxn>
              <a:cxn ang="0">
                <a:pos x="962" y="299"/>
              </a:cxn>
              <a:cxn ang="0">
                <a:pos x="1071" y="391"/>
              </a:cxn>
              <a:cxn ang="0">
                <a:pos x="1288" y="351"/>
              </a:cxn>
              <a:cxn ang="0">
                <a:pos x="1397" y="320"/>
              </a:cxn>
              <a:cxn ang="0">
                <a:pos x="1534" y="331"/>
              </a:cxn>
              <a:cxn ang="0">
                <a:pos x="1656" y="360"/>
              </a:cxn>
              <a:cxn ang="0">
                <a:pos x="1807" y="369"/>
              </a:cxn>
              <a:cxn ang="0">
                <a:pos x="2004" y="338"/>
              </a:cxn>
              <a:cxn ang="0">
                <a:pos x="2109" y="331"/>
              </a:cxn>
              <a:cxn ang="0">
                <a:pos x="2310" y="331"/>
              </a:cxn>
              <a:cxn ang="0">
                <a:pos x="2512" y="316"/>
              </a:cxn>
              <a:cxn ang="0">
                <a:pos x="2613" y="333"/>
              </a:cxn>
              <a:cxn ang="0">
                <a:pos x="2814" y="351"/>
              </a:cxn>
              <a:cxn ang="0">
                <a:pos x="3015" y="349"/>
              </a:cxn>
              <a:cxn ang="0">
                <a:pos x="3138" y="348"/>
              </a:cxn>
              <a:cxn ang="0">
                <a:pos x="3317" y="354"/>
              </a:cxn>
              <a:cxn ang="0">
                <a:pos x="3519" y="349"/>
              </a:cxn>
              <a:cxn ang="0">
                <a:pos x="3706" y="338"/>
              </a:cxn>
              <a:cxn ang="0">
                <a:pos x="3820" y="315"/>
              </a:cxn>
              <a:cxn ang="0">
                <a:pos x="4022" y="325"/>
              </a:cxn>
              <a:cxn ang="0">
                <a:pos x="4223" y="352"/>
              </a:cxn>
              <a:cxn ang="0">
                <a:pos x="4324" y="380"/>
              </a:cxn>
              <a:cxn ang="0">
                <a:pos x="4526" y="397"/>
              </a:cxn>
              <a:cxn ang="0">
                <a:pos x="4726" y="398"/>
              </a:cxn>
              <a:cxn ang="0">
                <a:pos x="4841" y="398"/>
              </a:cxn>
              <a:cxn ang="0">
                <a:pos x="5029" y="432"/>
              </a:cxn>
              <a:cxn ang="0">
                <a:pos x="5230" y="513"/>
              </a:cxn>
              <a:cxn ang="0">
                <a:pos x="5367" y="564"/>
              </a:cxn>
              <a:cxn ang="0">
                <a:pos x="5434" y="580"/>
              </a:cxn>
              <a:cxn ang="0">
                <a:pos x="5641" y="567"/>
              </a:cxn>
              <a:cxn ang="0">
                <a:pos x="5745" y="486"/>
              </a:cxn>
              <a:cxn ang="0">
                <a:pos x="5952" y="180"/>
              </a:cxn>
              <a:cxn ang="0">
                <a:pos x="6062" y="94"/>
              </a:cxn>
              <a:cxn ang="0">
                <a:pos x="6264" y="289"/>
              </a:cxn>
              <a:cxn ang="0">
                <a:pos x="6397" y="340"/>
              </a:cxn>
              <a:cxn ang="0">
                <a:pos x="6575" y="306"/>
              </a:cxn>
              <a:cxn ang="0">
                <a:pos x="6732" y="271"/>
              </a:cxn>
              <a:cxn ang="0">
                <a:pos x="6887" y="291"/>
              </a:cxn>
              <a:cxn ang="0">
                <a:pos x="7067" y="322"/>
              </a:cxn>
              <a:cxn ang="0">
                <a:pos x="7198" y="333"/>
              </a:cxn>
              <a:cxn ang="0">
                <a:pos x="7295" y="334"/>
              </a:cxn>
            </a:cxnLst>
            <a:rect l="0" t="0" r="r" b="b"/>
            <a:pathLst>
              <a:path w="7295" h="580">
                <a:moveTo>
                  <a:pt x="0" y="0"/>
                </a:moveTo>
                <a:lnTo>
                  <a:pt x="77" y="202"/>
                </a:lnTo>
                <a:lnTo>
                  <a:pt x="94" y="244"/>
                </a:lnTo>
                <a:lnTo>
                  <a:pt x="202" y="332"/>
                </a:lnTo>
                <a:lnTo>
                  <a:pt x="310" y="342"/>
                </a:lnTo>
                <a:lnTo>
                  <a:pt x="320" y="342"/>
                </a:lnTo>
                <a:lnTo>
                  <a:pt x="419" y="357"/>
                </a:lnTo>
                <a:lnTo>
                  <a:pt x="528" y="447"/>
                </a:lnTo>
                <a:lnTo>
                  <a:pt x="563" y="426"/>
                </a:lnTo>
                <a:lnTo>
                  <a:pt x="637" y="346"/>
                </a:lnTo>
                <a:lnTo>
                  <a:pt x="745" y="224"/>
                </a:lnTo>
                <a:lnTo>
                  <a:pt x="806" y="214"/>
                </a:lnTo>
                <a:lnTo>
                  <a:pt x="854" y="223"/>
                </a:lnTo>
                <a:lnTo>
                  <a:pt x="962" y="299"/>
                </a:lnTo>
                <a:lnTo>
                  <a:pt x="1049" y="374"/>
                </a:lnTo>
                <a:lnTo>
                  <a:pt x="1071" y="391"/>
                </a:lnTo>
                <a:lnTo>
                  <a:pt x="1180" y="393"/>
                </a:lnTo>
                <a:lnTo>
                  <a:pt x="1288" y="351"/>
                </a:lnTo>
                <a:lnTo>
                  <a:pt x="1291" y="349"/>
                </a:lnTo>
                <a:lnTo>
                  <a:pt x="1397" y="320"/>
                </a:lnTo>
                <a:lnTo>
                  <a:pt x="1505" y="325"/>
                </a:lnTo>
                <a:lnTo>
                  <a:pt x="1534" y="331"/>
                </a:lnTo>
                <a:lnTo>
                  <a:pt x="1614" y="353"/>
                </a:lnTo>
                <a:lnTo>
                  <a:pt x="1656" y="360"/>
                </a:lnTo>
                <a:lnTo>
                  <a:pt x="1707" y="364"/>
                </a:lnTo>
                <a:lnTo>
                  <a:pt x="1807" y="369"/>
                </a:lnTo>
                <a:lnTo>
                  <a:pt x="1908" y="357"/>
                </a:lnTo>
                <a:lnTo>
                  <a:pt x="2004" y="338"/>
                </a:lnTo>
                <a:lnTo>
                  <a:pt x="2008" y="336"/>
                </a:lnTo>
                <a:lnTo>
                  <a:pt x="2109" y="331"/>
                </a:lnTo>
                <a:lnTo>
                  <a:pt x="2209" y="334"/>
                </a:lnTo>
                <a:lnTo>
                  <a:pt x="2310" y="331"/>
                </a:lnTo>
                <a:lnTo>
                  <a:pt x="2411" y="319"/>
                </a:lnTo>
                <a:lnTo>
                  <a:pt x="2512" y="316"/>
                </a:lnTo>
                <a:lnTo>
                  <a:pt x="2572" y="327"/>
                </a:lnTo>
                <a:lnTo>
                  <a:pt x="2613" y="333"/>
                </a:lnTo>
                <a:lnTo>
                  <a:pt x="2714" y="351"/>
                </a:lnTo>
                <a:lnTo>
                  <a:pt x="2814" y="351"/>
                </a:lnTo>
                <a:lnTo>
                  <a:pt x="2914" y="351"/>
                </a:lnTo>
                <a:lnTo>
                  <a:pt x="3015" y="349"/>
                </a:lnTo>
                <a:lnTo>
                  <a:pt x="3116" y="346"/>
                </a:lnTo>
                <a:lnTo>
                  <a:pt x="3138" y="348"/>
                </a:lnTo>
                <a:lnTo>
                  <a:pt x="3216" y="354"/>
                </a:lnTo>
                <a:lnTo>
                  <a:pt x="3317" y="354"/>
                </a:lnTo>
                <a:lnTo>
                  <a:pt x="3418" y="345"/>
                </a:lnTo>
                <a:lnTo>
                  <a:pt x="3519" y="349"/>
                </a:lnTo>
                <a:lnTo>
                  <a:pt x="3620" y="357"/>
                </a:lnTo>
                <a:lnTo>
                  <a:pt x="3706" y="338"/>
                </a:lnTo>
                <a:lnTo>
                  <a:pt x="3720" y="334"/>
                </a:lnTo>
                <a:lnTo>
                  <a:pt x="3820" y="315"/>
                </a:lnTo>
                <a:lnTo>
                  <a:pt x="3921" y="315"/>
                </a:lnTo>
                <a:lnTo>
                  <a:pt x="4022" y="325"/>
                </a:lnTo>
                <a:lnTo>
                  <a:pt x="4123" y="332"/>
                </a:lnTo>
                <a:lnTo>
                  <a:pt x="4223" y="352"/>
                </a:lnTo>
                <a:lnTo>
                  <a:pt x="4273" y="365"/>
                </a:lnTo>
                <a:lnTo>
                  <a:pt x="4324" y="380"/>
                </a:lnTo>
                <a:lnTo>
                  <a:pt x="4425" y="382"/>
                </a:lnTo>
                <a:lnTo>
                  <a:pt x="4526" y="397"/>
                </a:lnTo>
                <a:lnTo>
                  <a:pt x="4627" y="409"/>
                </a:lnTo>
                <a:lnTo>
                  <a:pt x="4726" y="398"/>
                </a:lnTo>
                <a:lnTo>
                  <a:pt x="4827" y="397"/>
                </a:lnTo>
                <a:lnTo>
                  <a:pt x="4841" y="398"/>
                </a:lnTo>
                <a:lnTo>
                  <a:pt x="4928" y="409"/>
                </a:lnTo>
                <a:lnTo>
                  <a:pt x="5029" y="432"/>
                </a:lnTo>
                <a:lnTo>
                  <a:pt x="5130" y="471"/>
                </a:lnTo>
                <a:lnTo>
                  <a:pt x="5230" y="513"/>
                </a:lnTo>
                <a:lnTo>
                  <a:pt x="5331" y="551"/>
                </a:lnTo>
                <a:lnTo>
                  <a:pt x="5367" y="564"/>
                </a:lnTo>
                <a:lnTo>
                  <a:pt x="5392" y="572"/>
                </a:lnTo>
                <a:lnTo>
                  <a:pt x="5434" y="580"/>
                </a:lnTo>
                <a:lnTo>
                  <a:pt x="5537" y="572"/>
                </a:lnTo>
                <a:lnTo>
                  <a:pt x="5641" y="567"/>
                </a:lnTo>
                <a:lnTo>
                  <a:pt x="5727" y="504"/>
                </a:lnTo>
                <a:lnTo>
                  <a:pt x="5745" y="486"/>
                </a:lnTo>
                <a:lnTo>
                  <a:pt x="5849" y="359"/>
                </a:lnTo>
                <a:lnTo>
                  <a:pt x="5952" y="180"/>
                </a:lnTo>
                <a:lnTo>
                  <a:pt x="6056" y="90"/>
                </a:lnTo>
                <a:lnTo>
                  <a:pt x="6062" y="94"/>
                </a:lnTo>
                <a:lnTo>
                  <a:pt x="6160" y="183"/>
                </a:lnTo>
                <a:lnTo>
                  <a:pt x="6264" y="289"/>
                </a:lnTo>
                <a:lnTo>
                  <a:pt x="6367" y="343"/>
                </a:lnTo>
                <a:lnTo>
                  <a:pt x="6397" y="340"/>
                </a:lnTo>
                <a:lnTo>
                  <a:pt x="6471" y="342"/>
                </a:lnTo>
                <a:lnTo>
                  <a:pt x="6575" y="306"/>
                </a:lnTo>
                <a:lnTo>
                  <a:pt x="6680" y="282"/>
                </a:lnTo>
                <a:lnTo>
                  <a:pt x="6732" y="271"/>
                </a:lnTo>
                <a:lnTo>
                  <a:pt x="6783" y="267"/>
                </a:lnTo>
                <a:lnTo>
                  <a:pt x="6887" y="291"/>
                </a:lnTo>
                <a:lnTo>
                  <a:pt x="6991" y="314"/>
                </a:lnTo>
                <a:lnTo>
                  <a:pt x="7067" y="322"/>
                </a:lnTo>
                <a:lnTo>
                  <a:pt x="7095" y="327"/>
                </a:lnTo>
                <a:lnTo>
                  <a:pt x="7198" y="333"/>
                </a:lnTo>
                <a:lnTo>
                  <a:pt x="7262" y="331"/>
                </a:lnTo>
                <a:lnTo>
                  <a:pt x="7295" y="334"/>
                </a:lnTo>
              </a:path>
            </a:pathLst>
          </a:custGeom>
          <a:noFill/>
          <a:ln w="11113" cap="flat">
            <a:solidFill>
              <a:srgbClr val="0000FF"/>
            </a:solidFill>
            <a:prstDash val="dash"/>
            <a:round/>
            <a:headEnd/>
            <a:tailEnd/>
          </a:ln>
        </p:spPr>
        <p:txBody>
          <a:bodyPr/>
          <a:lstStyle/>
          <a:p>
            <a:endParaRPr lang="en-GB"/>
          </a:p>
        </p:txBody>
      </p:sp>
      <p:sp>
        <p:nvSpPr>
          <p:cNvPr id="283" name="Line 3879"/>
          <p:cNvSpPr>
            <a:spLocks noChangeShapeType="1"/>
          </p:cNvSpPr>
          <p:nvPr>
            <p:custDataLst>
              <p:tags r:id="rId274"/>
            </p:custDataLst>
          </p:nvPr>
        </p:nvSpPr>
        <p:spPr bwMode="auto">
          <a:xfrm>
            <a:off x="379680" y="1862691"/>
            <a:ext cx="8161156" cy="1938"/>
          </a:xfrm>
          <a:prstGeom prst="line">
            <a:avLst/>
          </a:prstGeom>
          <a:noFill/>
          <a:ln w="0">
            <a:solidFill>
              <a:srgbClr val="000000"/>
            </a:solidFill>
            <a:round/>
            <a:headEnd/>
            <a:tailEnd/>
          </a:ln>
        </p:spPr>
        <p:txBody>
          <a:bodyPr/>
          <a:lstStyle/>
          <a:p>
            <a:endParaRPr lang="en-GB"/>
          </a:p>
        </p:txBody>
      </p:sp>
      <p:sp>
        <p:nvSpPr>
          <p:cNvPr id="284" name="Line 3889"/>
          <p:cNvSpPr>
            <a:spLocks noChangeShapeType="1"/>
          </p:cNvSpPr>
          <p:nvPr>
            <p:custDataLst>
              <p:tags r:id="rId275"/>
            </p:custDataLst>
          </p:nvPr>
        </p:nvSpPr>
        <p:spPr bwMode="auto">
          <a:xfrm>
            <a:off x="379680" y="1244745"/>
            <a:ext cx="8161156" cy="1937"/>
          </a:xfrm>
          <a:prstGeom prst="line">
            <a:avLst/>
          </a:prstGeom>
          <a:noFill/>
          <a:ln w="0">
            <a:solidFill>
              <a:srgbClr val="000000"/>
            </a:solidFill>
            <a:round/>
            <a:headEnd/>
            <a:tailEnd/>
          </a:ln>
        </p:spPr>
        <p:txBody>
          <a:bodyPr/>
          <a:lstStyle/>
          <a:p>
            <a:endParaRPr lang="en-GB"/>
          </a:p>
        </p:txBody>
      </p:sp>
      <p:sp>
        <p:nvSpPr>
          <p:cNvPr id="285" name="Line 3890"/>
          <p:cNvSpPr>
            <a:spLocks noChangeShapeType="1"/>
          </p:cNvSpPr>
          <p:nvPr>
            <p:custDataLst>
              <p:tags r:id="rId276"/>
            </p:custDataLst>
          </p:nvPr>
        </p:nvSpPr>
        <p:spPr bwMode="auto">
          <a:xfrm flipV="1">
            <a:off x="379680" y="1244745"/>
            <a:ext cx="1937" cy="617946"/>
          </a:xfrm>
          <a:prstGeom prst="line">
            <a:avLst/>
          </a:prstGeom>
          <a:noFill/>
          <a:ln w="0">
            <a:solidFill>
              <a:srgbClr val="000000"/>
            </a:solidFill>
            <a:round/>
            <a:headEnd/>
            <a:tailEnd/>
          </a:ln>
        </p:spPr>
        <p:txBody>
          <a:bodyPr/>
          <a:lstStyle/>
          <a:p>
            <a:endParaRPr lang="en-GB"/>
          </a:p>
        </p:txBody>
      </p:sp>
      <p:sp>
        <p:nvSpPr>
          <p:cNvPr id="286" name="Line 3891"/>
          <p:cNvSpPr>
            <a:spLocks noChangeShapeType="1"/>
          </p:cNvSpPr>
          <p:nvPr>
            <p:custDataLst>
              <p:tags r:id="rId277"/>
            </p:custDataLst>
          </p:nvPr>
        </p:nvSpPr>
        <p:spPr bwMode="auto">
          <a:xfrm flipH="1">
            <a:off x="300257" y="1862691"/>
            <a:ext cx="79423" cy="1938"/>
          </a:xfrm>
          <a:prstGeom prst="line">
            <a:avLst/>
          </a:prstGeom>
          <a:noFill/>
          <a:ln w="0">
            <a:solidFill>
              <a:srgbClr val="000000"/>
            </a:solidFill>
            <a:round/>
            <a:headEnd/>
            <a:tailEnd/>
          </a:ln>
        </p:spPr>
        <p:txBody>
          <a:bodyPr/>
          <a:lstStyle/>
          <a:p>
            <a:endParaRPr lang="en-GB"/>
          </a:p>
        </p:txBody>
      </p:sp>
      <p:sp>
        <p:nvSpPr>
          <p:cNvPr id="287" name="Line 3892"/>
          <p:cNvSpPr>
            <a:spLocks noChangeShapeType="1"/>
          </p:cNvSpPr>
          <p:nvPr>
            <p:custDataLst>
              <p:tags r:id="rId278"/>
            </p:custDataLst>
          </p:nvPr>
        </p:nvSpPr>
        <p:spPr bwMode="auto">
          <a:xfrm flipH="1">
            <a:off x="300257" y="1709658"/>
            <a:ext cx="79423" cy="1937"/>
          </a:xfrm>
          <a:prstGeom prst="line">
            <a:avLst/>
          </a:prstGeom>
          <a:noFill/>
          <a:ln w="0">
            <a:solidFill>
              <a:srgbClr val="000000"/>
            </a:solidFill>
            <a:round/>
            <a:headEnd/>
            <a:tailEnd/>
          </a:ln>
        </p:spPr>
        <p:txBody>
          <a:bodyPr/>
          <a:lstStyle/>
          <a:p>
            <a:endParaRPr lang="en-GB"/>
          </a:p>
        </p:txBody>
      </p:sp>
      <p:sp>
        <p:nvSpPr>
          <p:cNvPr id="288" name="Line 3893"/>
          <p:cNvSpPr>
            <a:spLocks noChangeShapeType="1"/>
          </p:cNvSpPr>
          <p:nvPr>
            <p:custDataLst>
              <p:tags r:id="rId279"/>
            </p:custDataLst>
          </p:nvPr>
        </p:nvSpPr>
        <p:spPr bwMode="auto">
          <a:xfrm flipH="1">
            <a:off x="300257" y="1554687"/>
            <a:ext cx="79423" cy="1937"/>
          </a:xfrm>
          <a:prstGeom prst="line">
            <a:avLst/>
          </a:prstGeom>
          <a:noFill/>
          <a:ln w="0">
            <a:solidFill>
              <a:srgbClr val="000000"/>
            </a:solidFill>
            <a:round/>
            <a:headEnd/>
            <a:tailEnd/>
          </a:ln>
        </p:spPr>
        <p:txBody>
          <a:bodyPr/>
          <a:lstStyle/>
          <a:p>
            <a:endParaRPr lang="en-GB"/>
          </a:p>
        </p:txBody>
      </p:sp>
      <p:sp>
        <p:nvSpPr>
          <p:cNvPr id="289" name="Line 3894"/>
          <p:cNvSpPr>
            <a:spLocks noChangeShapeType="1"/>
          </p:cNvSpPr>
          <p:nvPr>
            <p:custDataLst>
              <p:tags r:id="rId280"/>
            </p:custDataLst>
          </p:nvPr>
        </p:nvSpPr>
        <p:spPr bwMode="auto">
          <a:xfrm flipH="1">
            <a:off x="300257" y="1397778"/>
            <a:ext cx="79423" cy="1938"/>
          </a:xfrm>
          <a:prstGeom prst="line">
            <a:avLst/>
          </a:prstGeom>
          <a:noFill/>
          <a:ln w="0">
            <a:solidFill>
              <a:srgbClr val="000000"/>
            </a:solidFill>
            <a:round/>
            <a:headEnd/>
            <a:tailEnd/>
          </a:ln>
        </p:spPr>
        <p:txBody>
          <a:bodyPr/>
          <a:lstStyle/>
          <a:p>
            <a:endParaRPr lang="en-GB"/>
          </a:p>
        </p:txBody>
      </p:sp>
      <p:sp>
        <p:nvSpPr>
          <p:cNvPr id="290" name="Line 3895"/>
          <p:cNvSpPr>
            <a:spLocks noChangeShapeType="1"/>
          </p:cNvSpPr>
          <p:nvPr>
            <p:custDataLst>
              <p:tags r:id="rId281"/>
            </p:custDataLst>
          </p:nvPr>
        </p:nvSpPr>
        <p:spPr bwMode="auto">
          <a:xfrm flipH="1">
            <a:off x="300257" y="1244745"/>
            <a:ext cx="79423" cy="1937"/>
          </a:xfrm>
          <a:prstGeom prst="line">
            <a:avLst/>
          </a:prstGeom>
          <a:noFill/>
          <a:ln w="0">
            <a:solidFill>
              <a:srgbClr val="000000"/>
            </a:solidFill>
            <a:round/>
            <a:headEnd/>
            <a:tailEnd/>
          </a:ln>
        </p:spPr>
        <p:txBody>
          <a:bodyPr/>
          <a:lstStyle/>
          <a:p>
            <a:endParaRPr lang="en-GB"/>
          </a:p>
        </p:txBody>
      </p:sp>
      <p:sp>
        <p:nvSpPr>
          <p:cNvPr id="291" name="Line 3896"/>
          <p:cNvSpPr>
            <a:spLocks noChangeShapeType="1"/>
          </p:cNvSpPr>
          <p:nvPr>
            <p:custDataLst>
              <p:tags r:id="rId282"/>
            </p:custDataLst>
          </p:nvPr>
        </p:nvSpPr>
        <p:spPr bwMode="auto">
          <a:xfrm flipV="1">
            <a:off x="8540836" y="1244745"/>
            <a:ext cx="1938" cy="617946"/>
          </a:xfrm>
          <a:prstGeom prst="line">
            <a:avLst/>
          </a:prstGeom>
          <a:noFill/>
          <a:ln w="0">
            <a:solidFill>
              <a:srgbClr val="000000"/>
            </a:solidFill>
            <a:round/>
            <a:headEnd/>
            <a:tailEnd/>
          </a:ln>
        </p:spPr>
        <p:txBody>
          <a:bodyPr/>
          <a:lstStyle/>
          <a:p>
            <a:endParaRPr lang="en-GB"/>
          </a:p>
        </p:txBody>
      </p:sp>
      <p:sp>
        <p:nvSpPr>
          <p:cNvPr id="292" name="Line 3897"/>
          <p:cNvSpPr>
            <a:spLocks noChangeShapeType="1"/>
          </p:cNvSpPr>
          <p:nvPr>
            <p:custDataLst>
              <p:tags r:id="rId283"/>
            </p:custDataLst>
          </p:nvPr>
        </p:nvSpPr>
        <p:spPr bwMode="auto">
          <a:xfrm flipH="1">
            <a:off x="8540836" y="1862691"/>
            <a:ext cx="79423" cy="1938"/>
          </a:xfrm>
          <a:prstGeom prst="line">
            <a:avLst/>
          </a:prstGeom>
          <a:noFill/>
          <a:ln w="0">
            <a:solidFill>
              <a:srgbClr val="000000"/>
            </a:solidFill>
            <a:round/>
            <a:headEnd/>
            <a:tailEnd/>
          </a:ln>
        </p:spPr>
        <p:txBody>
          <a:bodyPr/>
          <a:lstStyle/>
          <a:p>
            <a:endParaRPr lang="en-GB"/>
          </a:p>
        </p:txBody>
      </p:sp>
      <p:sp>
        <p:nvSpPr>
          <p:cNvPr id="293" name="Line 3898"/>
          <p:cNvSpPr>
            <a:spLocks noChangeShapeType="1"/>
          </p:cNvSpPr>
          <p:nvPr>
            <p:custDataLst>
              <p:tags r:id="rId284"/>
            </p:custDataLst>
          </p:nvPr>
        </p:nvSpPr>
        <p:spPr bwMode="auto">
          <a:xfrm flipH="1">
            <a:off x="8540836" y="1709658"/>
            <a:ext cx="79423" cy="1937"/>
          </a:xfrm>
          <a:prstGeom prst="line">
            <a:avLst/>
          </a:prstGeom>
          <a:noFill/>
          <a:ln w="0">
            <a:solidFill>
              <a:srgbClr val="000000"/>
            </a:solidFill>
            <a:round/>
            <a:headEnd/>
            <a:tailEnd/>
          </a:ln>
        </p:spPr>
        <p:txBody>
          <a:bodyPr/>
          <a:lstStyle/>
          <a:p>
            <a:endParaRPr lang="en-GB"/>
          </a:p>
        </p:txBody>
      </p:sp>
      <p:sp>
        <p:nvSpPr>
          <p:cNvPr id="294" name="Line 3899"/>
          <p:cNvSpPr>
            <a:spLocks noChangeShapeType="1"/>
          </p:cNvSpPr>
          <p:nvPr>
            <p:custDataLst>
              <p:tags r:id="rId285"/>
            </p:custDataLst>
          </p:nvPr>
        </p:nvSpPr>
        <p:spPr bwMode="auto">
          <a:xfrm flipH="1">
            <a:off x="8540836" y="1554687"/>
            <a:ext cx="79423" cy="1937"/>
          </a:xfrm>
          <a:prstGeom prst="line">
            <a:avLst/>
          </a:prstGeom>
          <a:noFill/>
          <a:ln w="0">
            <a:solidFill>
              <a:srgbClr val="000000"/>
            </a:solidFill>
            <a:round/>
            <a:headEnd/>
            <a:tailEnd/>
          </a:ln>
        </p:spPr>
        <p:txBody>
          <a:bodyPr/>
          <a:lstStyle/>
          <a:p>
            <a:endParaRPr lang="en-GB"/>
          </a:p>
        </p:txBody>
      </p:sp>
      <p:sp>
        <p:nvSpPr>
          <p:cNvPr id="295" name="Line 3900"/>
          <p:cNvSpPr>
            <a:spLocks noChangeShapeType="1"/>
          </p:cNvSpPr>
          <p:nvPr>
            <p:custDataLst>
              <p:tags r:id="rId286"/>
            </p:custDataLst>
          </p:nvPr>
        </p:nvSpPr>
        <p:spPr bwMode="auto">
          <a:xfrm flipH="1">
            <a:off x="8540836" y="1397778"/>
            <a:ext cx="79423" cy="1938"/>
          </a:xfrm>
          <a:prstGeom prst="line">
            <a:avLst/>
          </a:prstGeom>
          <a:noFill/>
          <a:ln w="0">
            <a:solidFill>
              <a:srgbClr val="000000"/>
            </a:solidFill>
            <a:round/>
            <a:headEnd/>
            <a:tailEnd/>
          </a:ln>
        </p:spPr>
        <p:txBody>
          <a:bodyPr/>
          <a:lstStyle/>
          <a:p>
            <a:endParaRPr lang="en-GB"/>
          </a:p>
        </p:txBody>
      </p:sp>
      <p:sp>
        <p:nvSpPr>
          <p:cNvPr id="296" name="Line 3901"/>
          <p:cNvSpPr>
            <a:spLocks noChangeShapeType="1"/>
          </p:cNvSpPr>
          <p:nvPr>
            <p:custDataLst>
              <p:tags r:id="rId287"/>
            </p:custDataLst>
          </p:nvPr>
        </p:nvSpPr>
        <p:spPr bwMode="auto">
          <a:xfrm flipH="1">
            <a:off x="8540836" y="1244745"/>
            <a:ext cx="79423" cy="1937"/>
          </a:xfrm>
          <a:prstGeom prst="line">
            <a:avLst/>
          </a:prstGeom>
          <a:noFill/>
          <a:ln w="0">
            <a:solidFill>
              <a:srgbClr val="000000"/>
            </a:solidFill>
            <a:round/>
            <a:headEnd/>
            <a:tailEnd/>
          </a:ln>
        </p:spPr>
        <p:txBody>
          <a:bodyPr/>
          <a:lstStyle/>
          <a:p>
            <a:endParaRPr lang="en-GB"/>
          </a:p>
        </p:txBody>
      </p:sp>
      <p:sp>
        <p:nvSpPr>
          <p:cNvPr id="297" name="Rectangle 3902"/>
          <p:cNvSpPr>
            <a:spLocks noChangeArrowheads="1"/>
          </p:cNvSpPr>
          <p:nvPr>
            <p:custDataLst>
              <p:tags r:id="rId288"/>
            </p:custDataLst>
          </p:nvPr>
        </p:nvSpPr>
        <p:spPr bwMode="auto">
          <a:xfrm>
            <a:off x="8620259" y="1822011"/>
            <a:ext cx="153033"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-200</a:t>
            </a:r>
            <a:endParaRPr lang="en-GB"/>
          </a:p>
        </p:txBody>
      </p:sp>
      <p:sp>
        <p:nvSpPr>
          <p:cNvPr id="298" name="Rectangle 3903"/>
          <p:cNvSpPr>
            <a:spLocks noChangeArrowheads="1"/>
          </p:cNvSpPr>
          <p:nvPr>
            <p:custDataLst>
              <p:tags r:id="rId289"/>
            </p:custDataLst>
          </p:nvPr>
        </p:nvSpPr>
        <p:spPr bwMode="auto">
          <a:xfrm>
            <a:off x="8620259" y="1667041"/>
            <a:ext cx="153033"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-100</a:t>
            </a:r>
            <a:endParaRPr lang="en-GB"/>
          </a:p>
        </p:txBody>
      </p:sp>
      <p:sp>
        <p:nvSpPr>
          <p:cNvPr id="299" name="Rectangle 3904"/>
          <p:cNvSpPr>
            <a:spLocks noChangeArrowheads="1"/>
          </p:cNvSpPr>
          <p:nvPr>
            <p:custDataLst>
              <p:tags r:id="rId290"/>
            </p:custDataLst>
          </p:nvPr>
        </p:nvSpPr>
        <p:spPr bwMode="auto">
          <a:xfrm>
            <a:off x="8620259" y="1514006"/>
            <a:ext cx="42617"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0</a:t>
            </a:r>
            <a:endParaRPr lang="en-GB"/>
          </a:p>
        </p:txBody>
      </p:sp>
      <p:sp>
        <p:nvSpPr>
          <p:cNvPr id="300" name="Rectangle 3905"/>
          <p:cNvSpPr>
            <a:spLocks noChangeArrowheads="1"/>
          </p:cNvSpPr>
          <p:nvPr>
            <p:custDataLst>
              <p:tags r:id="rId291"/>
            </p:custDataLst>
          </p:nvPr>
        </p:nvSpPr>
        <p:spPr bwMode="auto">
          <a:xfrm>
            <a:off x="8620259" y="1357099"/>
            <a:ext cx="127851"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100</a:t>
            </a:r>
            <a:endParaRPr lang="en-GB"/>
          </a:p>
        </p:txBody>
      </p:sp>
      <p:sp>
        <p:nvSpPr>
          <p:cNvPr id="301" name="Rectangle 3906"/>
          <p:cNvSpPr>
            <a:spLocks noChangeArrowheads="1"/>
          </p:cNvSpPr>
          <p:nvPr>
            <p:custDataLst>
              <p:tags r:id="rId292"/>
            </p:custDataLst>
          </p:nvPr>
        </p:nvSpPr>
        <p:spPr bwMode="auto">
          <a:xfrm>
            <a:off x="8620259" y="1202128"/>
            <a:ext cx="127851"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200</a:t>
            </a:r>
            <a:endParaRPr lang="en-GB"/>
          </a:p>
        </p:txBody>
      </p:sp>
      <p:sp>
        <p:nvSpPr>
          <p:cNvPr id="302" name="Rectangle 3907"/>
          <p:cNvSpPr>
            <a:spLocks noChangeArrowheads="1"/>
          </p:cNvSpPr>
          <p:nvPr>
            <p:custDataLst>
              <p:tags r:id="rId293"/>
            </p:custDataLst>
          </p:nvPr>
        </p:nvSpPr>
        <p:spPr bwMode="auto">
          <a:xfrm rot="16200000">
            <a:off x="8841092" y="1845257"/>
            <a:ext cx="102668"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M</a:t>
            </a:r>
            <a:endParaRPr lang="en-GB"/>
          </a:p>
        </p:txBody>
      </p:sp>
      <p:sp>
        <p:nvSpPr>
          <p:cNvPr id="303" name="Rectangle 3908"/>
          <p:cNvSpPr>
            <a:spLocks noChangeArrowheads="1"/>
          </p:cNvSpPr>
          <p:nvPr>
            <p:custDataLst>
              <p:tags r:id="rId294"/>
            </p:custDataLst>
          </p:nvPr>
        </p:nvSpPr>
        <p:spPr bwMode="auto">
          <a:xfrm rot="16200000">
            <a:off x="8857558" y="1764865"/>
            <a:ext cx="69737"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a</a:t>
            </a:r>
            <a:endParaRPr lang="en-GB"/>
          </a:p>
        </p:txBody>
      </p:sp>
      <p:sp>
        <p:nvSpPr>
          <p:cNvPr id="304" name="Rectangle 3909"/>
          <p:cNvSpPr>
            <a:spLocks noChangeArrowheads="1"/>
          </p:cNvSpPr>
          <p:nvPr>
            <p:custDataLst>
              <p:tags r:id="rId295"/>
            </p:custDataLst>
          </p:nvPr>
        </p:nvSpPr>
        <p:spPr bwMode="auto">
          <a:xfrm rot="16200000">
            <a:off x="8857558" y="1699002"/>
            <a:ext cx="69737"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g</a:t>
            </a:r>
            <a:endParaRPr lang="en-GB"/>
          </a:p>
        </p:txBody>
      </p:sp>
      <p:sp>
        <p:nvSpPr>
          <p:cNvPr id="305" name="Rectangle 3910"/>
          <p:cNvSpPr>
            <a:spLocks noChangeArrowheads="1"/>
          </p:cNvSpPr>
          <p:nvPr>
            <p:custDataLst>
              <p:tags r:id="rId296"/>
            </p:custDataLst>
          </p:nvPr>
        </p:nvSpPr>
        <p:spPr bwMode="auto">
          <a:xfrm rot="16200000">
            <a:off x="8874992" y="1648638"/>
            <a:ext cx="34868"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 </a:t>
            </a:r>
            <a:endParaRPr lang="en-GB"/>
          </a:p>
        </p:txBody>
      </p:sp>
      <p:sp>
        <p:nvSpPr>
          <p:cNvPr id="306" name="Rectangle 3911"/>
          <p:cNvSpPr>
            <a:spLocks noChangeArrowheads="1"/>
          </p:cNvSpPr>
          <p:nvPr>
            <p:custDataLst>
              <p:tags r:id="rId297"/>
            </p:custDataLst>
          </p:nvPr>
        </p:nvSpPr>
        <p:spPr bwMode="auto">
          <a:xfrm rot="16200000">
            <a:off x="8874992" y="1617644"/>
            <a:ext cx="34868"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t</a:t>
            </a:r>
            <a:endParaRPr lang="en-GB"/>
          </a:p>
        </p:txBody>
      </p:sp>
      <p:sp>
        <p:nvSpPr>
          <p:cNvPr id="307" name="Rectangle 3912"/>
          <p:cNvSpPr>
            <a:spLocks noChangeArrowheads="1"/>
          </p:cNvSpPr>
          <p:nvPr>
            <p:custDataLst>
              <p:tags r:id="rId298"/>
            </p:custDataLst>
          </p:nvPr>
        </p:nvSpPr>
        <p:spPr bwMode="auto">
          <a:xfrm rot="16200000">
            <a:off x="8857558" y="1569215"/>
            <a:ext cx="69737"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o</a:t>
            </a:r>
            <a:endParaRPr lang="en-GB"/>
          </a:p>
        </p:txBody>
      </p:sp>
      <p:sp>
        <p:nvSpPr>
          <p:cNvPr id="308" name="Rectangle 3913"/>
          <p:cNvSpPr>
            <a:spLocks noChangeArrowheads="1"/>
          </p:cNvSpPr>
          <p:nvPr>
            <p:custDataLst>
              <p:tags r:id="rId299"/>
            </p:custDataLst>
          </p:nvPr>
        </p:nvSpPr>
        <p:spPr bwMode="auto">
          <a:xfrm rot="16200000">
            <a:off x="8874992" y="1518849"/>
            <a:ext cx="34868"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t</a:t>
            </a:r>
            <a:endParaRPr lang="en-GB"/>
          </a:p>
        </p:txBody>
      </p:sp>
      <p:sp>
        <p:nvSpPr>
          <p:cNvPr id="309" name="Rectangle 3914"/>
          <p:cNvSpPr>
            <a:spLocks noChangeArrowheads="1"/>
          </p:cNvSpPr>
          <p:nvPr>
            <p:custDataLst>
              <p:tags r:id="rId300"/>
            </p:custDataLst>
          </p:nvPr>
        </p:nvSpPr>
        <p:spPr bwMode="auto">
          <a:xfrm rot="16200000">
            <a:off x="8857558" y="1470420"/>
            <a:ext cx="69737"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a</a:t>
            </a:r>
            <a:endParaRPr lang="en-GB"/>
          </a:p>
        </p:txBody>
      </p:sp>
      <p:sp>
        <p:nvSpPr>
          <p:cNvPr id="310" name="Rectangle 3915"/>
          <p:cNvSpPr>
            <a:spLocks noChangeArrowheads="1"/>
          </p:cNvSpPr>
          <p:nvPr>
            <p:custDataLst>
              <p:tags r:id="rId301"/>
            </p:custDataLst>
          </p:nvPr>
        </p:nvSpPr>
        <p:spPr bwMode="auto">
          <a:xfrm rot="16200000">
            <a:off x="8874992" y="1421992"/>
            <a:ext cx="34868"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 </a:t>
            </a:r>
            <a:endParaRPr lang="en-GB"/>
          </a:p>
        </p:txBody>
      </p:sp>
      <p:sp>
        <p:nvSpPr>
          <p:cNvPr id="311" name="Rectangle 3916"/>
          <p:cNvSpPr>
            <a:spLocks noChangeArrowheads="1"/>
          </p:cNvSpPr>
          <p:nvPr>
            <p:custDataLst>
              <p:tags r:id="rId302"/>
            </p:custDataLst>
          </p:nvPr>
        </p:nvSpPr>
        <p:spPr bwMode="auto">
          <a:xfrm rot="16200000">
            <a:off x="8872087" y="1386155"/>
            <a:ext cx="40680"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a:t>
            </a:r>
            <a:endParaRPr lang="en-GB"/>
          </a:p>
        </p:txBody>
      </p:sp>
      <p:sp>
        <p:nvSpPr>
          <p:cNvPr id="312" name="Rectangle 3917"/>
          <p:cNvSpPr>
            <a:spLocks noChangeArrowheads="1"/>
          </p:cNvSpPr>
          <p:nvPr>
            <p:custDataLst>
              <p:tags r:id="rId303"/>
            </p:custDataLst>
          </p:nvPr>
        </p:nvSpPr>
        <p:spPr bwMode="auto">
          <a:xfrm rot="16200000">
            <a:off x="8841092" y="1318356"/>
            <a:ext cx="102668"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m</a:t>
            </a:r>
            <a:endParaRPr lang="en-GB"/>
          </a:p>
        </p:txBody>
      </p:sp>
      <p:sp>
        <p:nvSpPr>
          <p:cNvPr id="313" name="Rectangle 3918"/>
          <p:cNvSpPr>
            <a:spLocks noChangeArrowheads="1"/>
          </p:cNvSpPr>
          <p:nvPr>
            <p:custDataLst>
              <p:tags r:id="rId304"/>
            </p:custDataLst>
          </p:nvPr>
        </p:nvSpPr>
        <p:spPr bwMode="auto">
          <a:xfrm rot="16200000">
            <a:off x="8843998" y="1220530"/>
            <a:ext cx="96857"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G</a:t>
            </a:r>
            <a:endParaRPr lang="en-GB"/>
          </a:p>
        </p:txBody>
      </p:sp>
      <p:sp>
        <p:nvSpPr>
          <p:cNvPr id="314" name="Rectangle 3919"/>
          <p:cNvSpPr>
            <a:spLocks noChangeArrowheads="1"/>
          </p:cNvSpPr>
          <p:nvPr>
            <p:custDataLst>
              <p:tags r:id="rId305"/>
            </p:custDataLst>
          </p:nvPr>
        </p:nvSpPr>
        <p:spPr bwMode="auto">
          <a:xfrm rot="16200000">
            <a:off x="8857558" y="1146919"/>
            <a:ext cx="69737"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a</a:t>
            </a:r>
            <a:endParaRPr lang="en-GB"/>
          </a:p>
        </p:txBody>
      </p:sp>
      <p:sp>
        <p:nvSpPr>
          <p:cNvPr id="315" name="Rectangle 3920"/>
          <p:cNvSpPr>
            <a:spLocks noChangeArrowheads="1"/>
          </p:cNvSpPr>
          <p:nvPr>
            <p:custDataLst>
              <p:tags r:id="rId306"/>
            </p:custDataLst>
          </p:nvPr>
        </p:nvSpPr>
        <p:spPr bwMode="auto">
          <a:xfrm rot="16200000">
            <a:off x="8878866" y="1102366"/>
            <a:ext cx="27120"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l</a:t>
            </a:r>
            <a:endParaRPr lang="en-GB"/>
          </a:p>
        </p:txBody>
      </p:sp>
      <p:sp>
        <p:nvSpPr>
          <p:cNvPr id="316" name="Rectangle 3921"/>
          <p:cNvSpPr>
            <a:spLocks noChangeArrowheads="1"/>
          </p:cNvSpPr>
          <p:nvPr>
            <p:custDataLst>
              <p:tags r:id="rId307"/>
            </p:custDataLst>
          </p:nvPr>
        </p:nvSpPr>
        <p:spPr bwMode="auto">
          <a:xfrm rot="16200000">
            <a:off x="8872087" y="1068465"/>
            <a:ext cx="40680"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a:t>
            </a:r>
            <a:endParaRPr lang="en-GB"/>
          </a:p>
        </p:txBody>
      </p:sp>
      <p:sp>
        <p:nvSpPr>
          <p:cNvPr id="317" name="Freeform 3922"/>
          <p:cNvSpPr>
            <a:spLocks/>
          </p:cNvSpPr>
          <p:nvPr>
            <p:custDataLst>
              <p:tags r:id="rId308"/>
            </p:custDataLst>
          </p:nvPr>
        </p:nvSpPr>
        <p:spPr bwMode="auto">
          <a:xfrm>
            <a:off x="8430420" y="2300484"/>
            <a:ext cx="288633" cy="1247516"/>
          </a:xfrm>
          <a:custGeom>
            <a:avLst/>
            <a:gdLst/>
            <a:ahLst/>
            <a:cxnLst>
              <a:cxn ang="0">
                <a:pos x="0" y="0"/>
              </a:cxn>
              <a:cxn ang="0">
                <a:pos x="0" y="42"/>
              </a:cxn>
              <a:cxn ang="0">
                <a:pos x="53" y="42"/>
              </a:cxn>
              <a:cxn ang="0">
                <a:pos x="53" y="50"/>
              </a:cxn>
              <a:cxn ang="0">
                <a:pos x="182" y="50"/>
              </a:cxn>
              <a:cxn ang="0">
                <a:pos x="182" y="104"/>
              </a:cxn>
              <a:cxn ang="0">
                <a:pos x="213" y="104"/>
              </a:cxn>
              <a:cxn ang="0">
                <a:pos x="213" y="892"/>
              </a:cxn>
              <a:cxn ang="0">
                <a:pos x="226" y="892"/>
              </a:cxn>
              <a:cxn ang="0">
                <a:pos x="226" y="1224"/>
              </a:cxn>
              <a:cxn ang="0">
                <a:pos x="299" y="1224"/>
              </a:cxn>
              <a:cxn ang="0">
                <a:pos x="299" y="1287"/>
              </a:cxn>
            </a:cxnLst>
            <a:rect l="0" t="0" r="r" b="b"/>
            <a:pathLst>
              <a:path w="299" h="1287">
                <a:moveTo>
                  <a:pt x="0" y="0"/>
                </a:moveTo>
                <a:lnTo>
                  <a:pt x="0" y="42"/>
                </a:lnTo>
                <a:lnTo>
                  <a:pt x="53" y="42"/>
                </a:lnTo>
                <a:lnTo>
                  <a:pt x="53" y="50"/>
                </a:lnTo>
                <a:lnTo>
                  <a:pt x="182" y="50"/>
                </a:lnTo>
                <a:lnTo>
                  <a:pt x="182" y="104"/>
                </a:lnTo>
                <a:lnTo>
                  <a:pt x="213" y="104"/>
                </a:lnTo>
                <a:lnTo>
                  <a:pt x="213" y="892"/>
                </a:lnTo>
                <a:lnTo>
                  <a:pt x="226" y="892"/>
                </a:lnTo>
                <a:lnTo>
                  <a:pt x="226" y="1224"/>
                </a:lnTo>
                <a:lnTo>
                  <a:pt x="299" y="1224"/>
                </a:lnTo>
                <a:lnTo>
                  <a:pt x="299" y="1287"/>
                </a:lnTo>
              </a:path>
            </a:pathLst>
          </a:custGeom>
          <a:noFill/>
          <a:ln w="6350">
            <a:solidFill>
              <a:srgbClr val="000000"/>
            </a:solidFill>
            <a:prstDash val="solid"/>
            <a:round/>
            <a:headEnd/>
            <a:tailEnd/>
          </a:ln>
        </p:spPr>
        <p:txBody>
          <a:bodyPr/>
          <a:lstStyle/>
          <a:p>
            <a:endParaRPr lang="en-GB"/>
          </a:p>
        </p:txBody>
      </p:sp>
      <p:sp>
        <p:nvSpPr>
          <p:cNvPr id="318" name="Line 3923"/>
          <p:cNvSpPr>
            <a:spLocks noChangeShapeType="1"/>
          </p:cNvSpPr>
          <p:nvPr>
            <p:custDataLst>
              <p:tags r:id="rId309"/>
            </p:custDataLst>
          </p:nvPr>
        </p:nvSpPr>
        <p:spPr bwMode="auto">
          <a:xfrm>
            <a:off x="8430420" y="3708783"/>
            <a:ext cx="288633" cy="1937"/>
          </a:xfrm>
          <a:prstGeom prst="line">
            <a:avLst/>
          </a:prstGeom>
          <a:noFill/>
          <a:ln w="0">
            <a:solidFill>
              <a:srgbClr val="000000"/>
            </a:solidFill>
            <a:round/>
            <a:headEnd/>
            <a:tailEnd/>
          </a:ln>
        </p:spPr>
        <p:txBody>
          <a:bodyPr/>
          <a:lstStyle/>
          <a:p>
            <a:endParaRPr lang="en-GB"/>
          </a:p>
        </p:txBody>
      </p:sp>
      <p:sp>
        <p:nvSpPr>
          <p:cNvPr id="319" name="Line 3924"/>
          <p:cNvSpPr>
            <a:spLocks noChangeShapeType="1"/>
          </p:cNvSpPr>
          <p:nvPr>
            <p:custDataLst>
              <p:tags r:id="rId310"/>
            </p:custDataLst>
          </p:nvPr>
        </p:nvSpPr>
        <p:spPr bwMode="auto">
          <a:xfrm flipV="1">
            <a:off x="8451727" y="3708783"/>
            <a:ext cx="1938" cy="21308"/>
          </a:xfrm>
          <a:prstGeom prst="line">
            <a:avLst/>
          </a:prstGeom>
          <a:noFill/>
          <a:ln w="0">
            <a:solidFill>
              <a:srgbClr val="000000"/>
            </a:solidFill>
            <a:round/>
            <a:headEnd/>
            <a:tailEnd/>
          </a:ln>
        </p:spPr>
        <p:txBody>
          <a:bodyPr/>
          <a:lstStyle/>
          <a:p>
            <a:endParaRPr lang="en-GB"/>
          </a:p>
        </p:txBody>
      </p:sp>
      <p:sp>
        <p:nvSpPr>
          <p:cNvPr id="320" name="Line 3925"/>
          <p:cNvSpPr>
            <a:spLocks noChangeShapeType="1"/>
          </p:cNvSpPr>
          <p:nvPr>
            <p:custDataLst>
              <p:tags r:id="rId311"/>
            </p:custDataLst>
          </p:nvPr>
        </p:nvSpPr>
        <p:spPr bwMode="auto">
          <a:xfrm flipV="1">
            <a:off x="8535025" y="3708783"/>
            <a:ext cx="1937" cy="21308"/>
          </a:xfrm>
          <a:prstGeom prst="line">
            <a:avLst/>
          </a:prstGeom>
          <a:noFill/>
          <a:ln w="0">
            <a:solidFill>
              <a:srgbClr val="000000"/>
            </a:solidFill>
            <a:round/>
            <a:headEnd/>
            <a:tailEnd/>
          </a:ln>
        </p:spPr>
        <p:txBody>
          <a:bodyPr/>
          <a:lstStyle/>
          <a:p>
            <a:endParaRPr lang="en-GB"/>
          </a:p>
        </p:txBody>
      </p:sp>
      <p:sp>
        <p:nvSpPr>
          <p:cNvPr id="321" name="Line 3926"/>
          <p:cNvSpPr>
            <a:spLocks noChangeShapeType="1"/>
          </p:cNvSpPr>
          <p:nvPr>
            <p:custDataLst>
              <p:tags r:id="rId312"/>
            </p:custDataLst>
          </p:nvPr>
        </p:nvSpPr>
        <p:spPr bwMode="auto">
          <a:xfrm flipV="1">
            <a:off x="8618321" y="3708783"/>
            <a:ext cx="1938" cy="21308"/>
          </a:xfrm>
          <a:prstGeom prst="line">
            <a:avLst/>
          </a:prstGeom>
          <a:noFill/>
          <a:ln w="0">
            <a:solidFill>
              <a:srgbClr val="000000"/>
            </a:solidFill>
            <a:round/>
            <a:headEnd/>
            <a:tailEnd/>
          </a:ln>
        </p:spPr>
        <p:txBody>
          <a:bodyPr/>
          <a:lstStyle/>
          <a:p>
            <a:endParaRPr lang="en-GB"/>
          </a:p>
        </p:txBody>
      </p:sp>
      <p:sp>
        <p:nvSpPr>
          <p:cNvPr id="322" name="Line 3927"/>
          <p:cNvSpPr>
            <a:spLocks noChangeShapeType="1"/>
          </p:cNvSpPr>
          <p:nvPr>
            <p:custDataLst>
              <p:tags r:id="rId313"/>
            </p:custDataLst>
          </p:nvPr>
        </p:nvSpPr>
        <p:spPr bwMode="auto">
          <a:xfrm flipV="1">
            <a:off x="8703555" y="3708783"/>
            <a:ext cx="1938" cy="21308"/>
          </a:xfrm>
          <a:prstGeom prst="line">
            <a:avLst/>
          </a:prstGeom>
          <a:noFill/>
          <a:ln w="0">
            <a:solidFill>
              <a:srgbClr val="000000"/>
            </a:solidFill>
            <a:round/>
            <a:headEnd/>
            <a:tailEnd/>
          </a:ln>
        </p:spPr>
        <p:txBody>
          <a:bodyPr/>
          <a:lstStyle/>
          <a:p>
            <a:endParaRPr lang="en-GB"/>
          </a:p>
        </p:txBody>
      </p:sp>
      <p:sp>
        <p:nvSpPr>
          <p:cNvPr id="323" name="Rectangle 3928"/>
          <p:cNvSpPr>
            <a:spLocks noChangeArrowheads="1"/>
          </p:cNvSpPr>
          <p:nvPr>
            <p:custDataLst>
              <p:tags r:id="rId314"/>
            </p:custDataLst>
          </p:nvPr>
        </p:nvSpPr>
        <p:spPr bwMode="auto">
          <a:xfrm>
            <a:off x="8430420" y="3728154"/>
            <a:ext cx="42617"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2</a:t>
            </a:r>
            <a:endParaRPr lang="en-GB"/>
          </a:p>
        </p:txBody>
      </p:sp>
      <p:sp>
        <p:nvSpPr>
          <p:cNvPr id="324" name="Rectangle 3929"/>
          <p:cNvSpPr>
            <a:spLocks noChangeArrowheads="1"/>
          </p:cNvSpPr>
          <p:nvPr>
            <p:custDataLst>
              <p:tags r:id="rId315"/>
            </p:custDataLst>
          </p:nvPr>
        </p:nvSpPr>
        <p:spPr bwMode="auto">
          <a:xfrm>
            <a:off x="8515654" y="3728154"/>
            <a:ext cx="42617"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4</a:t>
            </a:r>
            <a:endParaRPr lang="en-GB"/>
          </a:p>
        </p:txBody>
      </p:sp>
      <p:sp>
        <p:nvSpPr>
          <p:cNvPr id="325" name="Rectangle 3930"/>
          <p:cNvSpPr>
            <a:spLocks noChangeArrowheads="1"/>
          </p:cNvSpPr>
          <p:nvPr>
            <p:custDataLst>
              <p:tags r:id="rId316"/>
            </p:custDataLst>
          </p:nvPr>
        </p:nvSpPr>
        <p:spPr bwMode="auto">
          <a:xfrm>
            <a:off x="8597013" y="3728154"/>
            <a:ext cx="42617"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6</a:t>
            </a:r>
            <a:endParaRPr lang="en-GB"/>
          </a:p>
        </p:txBody>
      </p:sp>
      <p:sp>
        <p:nvSpPr>
          <p:cNvPr id="326" name="Rectangle 3931"/>
          <p:cNvSpPr>
            <a:spLocks noChangeArrowheads="1"/>
          </p:cNvSpPr>
          <p:nvPr>
            <p:custDataLst>
              <p:tags r:id="rId317"/>
            </p:custDataLst>
          </p:nvPr>
        </p:nvSpPr>
        <p:spPr bwMode="auto">
          <a:xfrm>
            <a:off x="8682247" y="3728154"/>
            <a:ext cx="42617"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8</a:t>
            </a:r>
            <a:endParaRPr lang="en-GB"/>
          </a:p>
        </p:txBody>
      </p:sp>
      <p:sp>
        <p:nvSpPr>
          <p:cNvPr id="327" name="Rectangle 3932"/>
          <p:cNvSpPr>
            <a:spLocks noChangeArrowheads="1"/>
          </p:cNvSpPr>
          <p:nvPr>
            <p:custDataLst>
              <p:tags r:id="rId318"/>
            </p:custDataLst>
          </p:nvPr>
        </p:nvSpPr>
        <p:spPr bwMode="auto">
          <a:xfrm>
            <a:off x="8449791" y="3838570"/>
            <a:ext cx="267325"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Vp (km/s)</a:t>
            </a:r>
            <a:endParaRPr lang="en-GB"/>
          </a:p>
        </p:txBody>
      </p:sp>
      <p:sp>
        <p:nvSpPr>
          <p:cNvPr id="328" name="Line 3933"/>
          <p:cNvSpPr>
            <a:spLocks noChangeShapeType="1"/>
          </p:cNvSpPr>
          <p:nvPr>
            <p:custDataLst>
              <p:tags r:id="rId319"/>
            </p:custDataLst>
          </p:nvPr>
        </p:nvSpPr>
        <p:spPr bwMode="auto">
          <a:xfrm>
            <a:off x="8430420" y="2261741"/>
            <a:ext cx="288633" cy="1938"/>
          </a:xfrm>
          <a:prstGeom prst="line">
            <a:avLst/>
          </a:prstGeom>
          <a:noFill/>
          <a:ln w="0">
            <a:solidFill>
              <a:srgbClr val="000000"/>
            </a:solidFill>
            <a:round/>
            <a:headEnd/>
            <a:tailEnd/>
          </a:ln>
        </p:spPr>
        <p:txBody>
          <a:bodyPr/>
          <a:lstStyle/>
          <a:p>
            <a:endParaRPr lang="en-GB"/>
          </a:p>
        </p:txBody>
      </p:sp>
      <p:sp>
        <p:nvSpPr>
          <p:cNvPr id="329" name="Rectangle 3934"/>
          <p:cNvSpPr>
            <a:spLocks noChangeArrowheads="1"/>
          </p:cNvSpPr>
          <p:nvPr>
            <p:custDataLst>
              <p:tags r:id="rId320"/>
            </p:custDataLst>
          </p:nvPr>
        </p:nvSpPr>
        <p:spPr bwMode="auto">
          <a:xfrm>
            <a:off x="8438168" y="2120331"/>
            <a:ext cx="290570" cy="112354"/>
          </a:xfrm>
          <a:prstGeom prst="rect">
            <a:avLst/>
          </a:prstGeom>
          <a:noFill/>
          <a:ln w="9525">
            <a:noFill/>
            <a:miter lim="800000"/>
            <a:headEnd/>
            <a:tailEnd/>
          </a:ln>
        </p:spPr>
        <p:txBody>
          <a:bodyPr wrap="none" lIns="0" tIns="0" rIns="0" bIns="0">
            <a:spAutoFit/>
          </a:bodyPr>
          <a:lstStyle/>
          <a:p>
            <a:r>
              <a:rPr lang="en-GB" sz="600">
                <a:solidFill>
                  <a:srgbClr val="FF0000"/>
                </a:solidFill>
                <a:latin typeface="Arial" charset="0"/>
              </a:rPr>
              <a:t>ESP34</a:t>
            </a:r>
            <a:endParaRPr lang="en-GB"/>
          </a:p>
        </p:txBody>
      </p:sp>
      <p:sp>
        <p:nvSpPr>
          <p:cNvPr id="330" name="Line 3935"/>
          <p:cNvSpPr>
            <a:spLocks noChangeShapeType="1"/>
          </p:cNvSpPr>
          <p:nvPr>
            <p:custDataLst>
              <p:tags r:id="rId321"/>
            </p:custDataLst>
          </p:nvPr>
        </p:nvSpPr>
        <p:spPr bwMode="auto">
          <a:xfrm flipV="1">
            <a:off x="8430420" y="2261741"/>
            <a:ext cx="1937" cy="1447042"/>
          </a:xfrm>
          <a:prstGeom prst="line">
            <a:avLst/>
          </a:prstGeom>
          <a:noFill/>
          <a:ln w="0">
            <a:solidFill>
              <a:srgbClr val="000000"/>
            </a:solidFill>
            <a:round/>
            <a:headEnd/>
            <a:tailEnd/>
          </a:ln>
        </p:spPr>
        <p:txBody>
          <a:bodyPr/>
          <a:lstStyle/>
          <a:p>
            <a:endParaRPr lang="en-GB"/>
          </a:p>
        </p:txBody>
      </p:sp>
      <p:sp>
        <p:nvSpPr>
          <p:cNvPr id="331" name="Line 3936"/>
          <p:cNvSpPr>
            <a:spLocks noChangeShapeType="1"/>
          </p:cNvSpPr>
          <p:nvPr>
            <p:custDataLst>
              <p:tags r:id="rId322"/>
            </p:custDataLst>
          </p:nvPr>
        </p:nvSpPr>
        <p:spPr bwMode="auto">
          <a:xfrm flipV="1">
            <a:off x="8719052" y="2261741"/>
            <a:ext cx="1938" cy="1447042"/>
          </a:xfrm>
          <a:prstGeom prst="line">
            <a:avLst/>
          </a:prstGeom>
          <a:noFill/>
          <a:ln w="0">
            <a:solidFill>
              <a:srgbClr val="000000"/>
            </a:solidFill>
            <a:round/>
            <a:headEnd/>
            <a:tailEnd/>
          </a:ln>
        </p:spPr>
        <p:txBody>
          <a:bodyPr/>
          <a:lstStyle/>
          <a:p>
            <a:endParaRPr lang="en-GB"/>
          </a:p>
        </p:txBody>
      </p:sp>
      <p:sp>
        <p:nvSpPr>
          <p:cNvPr id="332" name="Freeform 3937"/>
          <p:cNvSpPr>
            <a:spLocks/>
          </p:cNvSpPr>
          <p:nvPr>
            <p:custDataLst>
              <p:tags r:id="rId323"/>
            </p:custDataLst>
          </p:nvPr>
        </p:nvSpPr>
        <p:spPr bwMode="auto">
          <a:xfrm>
            <a:off x="7882209" y="2343101"/>
            <a:ext cx="290570" cy="1280448"/>
          </a:xfrm>
          <a:custGeom>
            <a:avLst/>
            <a:gdLst/>
            <a:ahLst/>
            <a:cxnLst>
              <a:cxn ang="0">
                <a:pos x="299" y="1323"/>
              </a:cxn>
              <a:cxn ang="0">
                <a:pos x="253" y="1323"/>
              </a:cxn>
              <a:cxn ang="0">
                <a:pos x="253" y="825"/>
              </a:cxn>
              <a:cxn ang="0">
                <a:pos x="229" y="825"/>
              </a:cxn>
              <a:cxn ang="0">
                <a:pos x="229" y="535"/>
              </a:cxn>
              <a:cxn ang="0">
                <a:pos x="188" y="535"/>
              </a:cxn>
              <a:cxn ang="0">
                <a:pos x="188" y="199"/>
              </a:cxn>
              <a:cxn ang="0">
                <a:pos x="151" y="199"/>
              </a:cxn>
              <a:cxn ang="0">
                <a:pos x="151" y="120"/>
              </a:cxn>
              <a:cxn ang="0">
                <a:pos x="86" y="120"/>
              </a:cxn>
              <a:cxn ang="0">
                <a:pos x="86" y="37"/>
              </a:cxn>
              <a:cxn ang="0">
                <a:pos x="21" y="37"/>
              </a:cxn>
              <a:cxn ang="0">
                <a:pos x="21" y="17"/>
              </a:cxn>
              <a:cxn ang="0">
                <a:pos x="0" y="0"/>
              </a:cxn>
            </a:cxnLst>
            <a:rect l="0" t="0" r="r" b="b"/>
            <a:pathLst>
              <a:path w="299" h="1323">
                <a:moveTo>
                  <a:pt x="299" y="1323"/>
                </a:moveTo>
                <a:lnTo>
                  <a:pt x="253" y="1323"/>
                </a:lnTo>
                <a:lnTo>
                  <a:pt x="253" y="825"/>
                </a:lnTo>
                <a:lnTo>
                  <a:pt x="229" y="825"/>
                </a:lnTo>
                <a:lnTo>
                  <a:pt x="229" y="535"/>
                </a:lnTo>
                <a:lnTo>
                  <a:pt x="188" y="535"/>
                </a:lnTo>
                <a:lnTo>
                  <a:pt x="188" y="199"/>
                </a:lnTo>
                <a:lnTo>
                  <a:pt x="151" y="199"/>
                </a:lnTo>
                <a:lnTo>
                  <a:pt x="151" y="120"/>
                </a:lnTo>
                <a:lnTo>
                  <a:pt x="86" y="120"/>
                </a:lnTo>
                <a:lnTo>
                  <a:pt x="86" y="37"/>
                </a:lnTo>
                <a:lnTo>
                  <a:pt x="21" y="37"/>
                </a:lnTo>
                <a:lnTo>
                  <a:pt x="21" y="17"/>
                </a:lnTo>
                <a:lnTo>
                  <a:pt x="0" y="0"/>
                </a:lnTo>
              </a:path>
            </a:pathLst>
          </a:custGeom>
          <a:noFill/>
          <a:ln w="6350">
            <a:solidFill>
              <a:srgbClr val="000000"/>
            </a:solidFill>
            <a:prstDash val="solid"/>
            <a:round/>
            <a:headEnd/>
            <a:tailEnd/>
          </a:ln>
        </p:spPr>
        <p:txBody>
          <a:bodyPr/>
          <a:lstStyle/>
          <a:p>
            <a:endParaRPr lang="en-GB"/>
          </a:p>
        </p:txBody>
      </p:sp>
      <p:sp>
        <p:nvSpPr>
          <p:cNvPr id="333" name="Line 3938"/>
          <p:cNvSpPr>
            <a:spLocks noChangeShapeType="1"/>
          </p:cNvSpPr>
          <p:nvPr>
            <p:custDataLst>
              <p:tags r:id="rId324"/>
            </p:custDataLst>
          </p:nvPr>
        </p:nvSpPr>
        <p:spPr bwMode="auto">
          <a:xfrm>
            <a:off x="7824095" y="3704908"/>
            <a:ext cx="395176" cy="1937"/>
          </a:xfrm>
          <a:prstGeom prst="line">
            <a:avLst/>
          </a:prstGeom>
          <a:noFill/>
          <a:ln w="0">
            <a:solidFill>
              <a:srgbClr val="000000"/>
            </a:solidFill>
            <a:round/>
            <a:headEnd/>
            <a:tailEnd/>
          </a:ln>
        </p:spPr>
        <p:txBody>
          <a:bodyPr/>
          <a:lstStyle/>
          <a:p>
            <a:endParaRPr lang="en-GB"/>
          </a:p>
        </p:txBody>
      </p:sp>
      <p:sp>
        <p:nvSpPr>
          <p:cNvPr id="334" name="Line 3939"/>
          <p:cNvSpPr>
            <a:spLocks noChangeShapeType="1"/>
          </p:cNvSpPr>
          <p:nvPr>
            <p:custDataLst>
              <p:tags r:id="rId325"/>
            </p:custDataLst>
          </p:nvPr>
        </p:nvSpPr>
        <p:spPr bwMode="auto">
          <a:xfrm flipV="1">
            <a:off x="7824095" y="3704908"/>
            <a:ext cx="1938" cy="21308"/>
          </a:xfrm>
          <a:prstGeom prst="line">
            <a:avLst/>
          </a:prstGeom>
          <a:noFill/>
          <a:ln w="0">
            <a:solidFill>
              <a:srgbClr val="000000"/>
            </a:solidFill>
            <a:round/>
            <a:headEnd/>
            <a:tailEnd/>
          </a:ln>
        </p:spPr>
        <p:txBody>
          <a:bodyPr/>
          <a:lstStyle/>
          <a:p>
            <a:endParaRPr lang="en-GB"/>
          </a:p>
        </p:txBody>
      </p:sp>
      <p:sp>
        <p:nvSpPr>
          <p:cNvPr id="335" name="Line 3940"/>
          <p:cNvSpPr>
            <a:spLocks noChangeShapeType="1"/>
          </p:cNvSpPr>
          <p:nvPr>
            <p:custDataLst>
              <p:tags r:id="rId326"/>
            </p:custDataLst>
          </p:nvPr>
        </p:nvSpPr>
        <p:spPr bwMode="auto">
          <a:xfrm flipV="1">
            <a:off x="7903518" y="3704908"/>
            <a:ext cx="1937" cy="21308"/>
          </a:xfrm>
          <a:prstGeom prst="line">
            <a:avLst/>
          </a:prstGeom>
          <a:noFill/>
          <a:ln w="0">
            <a:solidFill>
              <a:srgbClr val="000000"/>
            </a:solidFill>
            <a:round/>
            <a:headEnd/>
            <a:tailEnd/>
          </a:ln>
        </p:spPr>
        <p:txBody>
          <a:bodyPr/>
          <a:lstStyle/>
          <a:p>
            <a:endParaRPr lang="en-GB"/>
          </a:p>
        </p:txBody>
      </p:sp>
      <p:sp>
        <p:nvSpPr>
          <p:cNvPr id="336" name="Line 3941"/>
          <p:cNvSpPr>
            <a:spLocks noChangeShapeType="1"/>
          </p:cNvSpPr>
          <p:nvPr>
            <p:custDataLst>
              <p:tags r:id="rId327"/>
            </p:custDataLst>
          </p:nvPr>
        </p:nvSpPr>
        <p:spPr bwMode="auto">
          <a:xfrm flipV="1">
            <a:off x="7982940" y="3704908"/>
            <a:ext cx="1938" cy="21308"/>
          </a:xfrm>
          <a:prstGeom prst="line">
            <a:avLst/>
          </a:prstGeom>
          <a:noFill/>
          <a:ln w="0">
            <a:solidFill>
              <a:srgbClr val="000000"/>
            </a:solidFill>
            <a:round/>
            <a:headEnd/>
            <a:tailEnd/>
          </a:ln>
        </p:spPr>
        <p:txBody>
          <a:bodyPr/>
          <a:lstStyle/>
          <a:p>
            <a:endParaRPr lang="en-GB"/>
          </a:p>
        </p:txBody>
      </p:sp>
      <p:sp>
        <p:nvSpPr>
          <p:cNvPr id="337" name="Line 3942"/>
          <p:cNvSpPr>
            <a:spLocks noChangeShapeType="1"/>
          </p:cNvSpPr>
          <p:nvPr>
            <p:custDataLst>
              <p:tags r:id="rId328"/>
            </p:custDataLst>
          </p:nvPr>
        </p:nvSpPr>
        <p:spPr bwMode="auto">
          <a:xfrm flipV="1">
            <a:off x="8060426" y="3704908"/>
            <a:ext cx="1938" cy="21308"/>
          </a:xfrm>
          <a:prstGeom prst="line">
            <a:avLst/>
          </a:prstGeom>
          <a:noFill/>
          <a:ln w="0">
            <a:solidFill>
              <a:srgbClr val="000000"/>
            </a:solidFill>
            <a:round/>
            <a:headEnd/>
            <a:tailEnd/>
          </a:ln>
        </p:spPr>
        <p:txBody>
          <a:bodyPr/>
          <a:lstStyle/>
          <a:p>
            <a:endParaRPr lang="en-GB"/>
          </a:p>
        </p:txBody>
      </p:sp>
      <p:sp>
        <p:nvSpPr>
          <p:cNvPr id="338" name="Line 3943"/>
          <p:cNvSpPr>
            <a:spLocks noChangeShapeType="1"/>
          </p:cNvSpPr>
          <p:nvPr>
            <p:custDataLst>
              <p:tags r:id="rId329"/>
            </p:custDataLst>
          </p:nvPr>
        </p:nvSpPr>
        <p:spPr bwMode="auto">
          <a:xfrm flipV="1">
            <a:off x="8141786" y="3704908"/>
            <a:ext cx="1938" cy="21308"/>
          </a:xfrm>
          <a:prstGeom prst="line">
            <a:avLst/>
          </a:prstGeom>
          <a:noFill/>
          <a:ln w="0">
            <a:solidFill>
              <a:srgbClr val="000000"/>
            </a:solidFill>
            <a:round/>
            <a:headEnd/>
            <a:tailEnd/>
          </a:ln>
        </p:spPr>
        <p:txBody>
          <a:bodyPr/>
          <a:lstStyle/>
          <a:p>
            <a:endParaRPr lang="en-GB"/>
          </a:p>
        </p:txBody>
      </p:sp>
      <p:sp>
        <p:nvSpPr>
          <p:cNvPr id="339" name="Line 3944"/>
          <p:cNvSpPr>
            <a:spLocks noChangeShapeType="1"/>
          </p:cNvSpPr>
          <p:nvPr>
            <p:custDataLst>
              <p:tags r:id="rId330"/>
            </p:custDataLst>
          </p:nvPr>
        </p:nvSpPr>
        <p:spPr bwMode="auto">
          <a:xfrm flipV="1">
            <a:off x="8219271" y="3704908"/>
            <a:ext cx="1938" cy="21308"/>
          </a:xfrm>
          <a:prstGeom prst="line">
            <a:avLst/>
          </a:prstGeom>
          <a:noFill/>
          <a:ln w="0">
            <a:solidFill>
              <a:srgbClr val="000000"/>
            </a:solidFill>
            <a:round/>
            <a:headEnd/>
            <a:tailEnd/>
          </a:ln>
        </p:spPr>
        <p:txBody>
          <a:bodyPr/>
          <a:lstStyle/>
          <a:p>
            <a:endParaRPr lang="en-GB"/>
          </a:p>
        </p:txBody>
      </p:sp>
      <p:sp>
        <p:nvSpPr>
          <p:cNvPr id="340" name="Rectangle 3945"/>
          <p:cNvSpPr>
            <a:spLocks noChangeArrowheads="1"/>
          </p:cNvSpPr>
          <p:nvPr>
            <p:custDataLst>
              <p:tags r:id="rId331"/>
            </p:custDataLst>
          </p:nvPr>
        </p:nvSpPr>
        <p:spPr bwMode="auto">
          <a:xfrm>
            <a:off x="7804724" y="3726216"/>
            <a:ext cx="42617"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0</a:t>
            </a:r>
            <a:endParaRPr lang="en-GB"/>
          </a:p>
        </p:txBody>
      </p:sp>
      <p:sp>
        <p:nvSpPr>
          <p:cNvPr id="341" name="Rectangle 3946"/>
          <p:cNvSpPr>
            <a:spLocks noChangeArrowheads="1"/>
          </p:cNvSpPr>
          <p:nvPr>
            <p:custDataLst>
              <p:tags r:id="rId332"/>
            </p:custDataLst>
          </p:nvPr>
        </p:nvSpPr>
        <p:spPr bwMode="auto">
          <a:xfrm>
            <a:off x="7961632" y="3726216"/>
            <a:ext cx="42617"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4</a:t>
            </a:r>
            <a:endParaRPr lang="en-GB"/>
          </a:p>
        </p:txBody>
      </p:sp>
      <p:sp>
        <p:nvSpPr>
          <p:cNvPr id="342" name="Rectangle 3947"/>
          <p:cNvSpPr>
            <a:spLocks noChangeArrowheads="1"/>
          </p:cNvSpPr>
          <p:nvPr>
            <p:custDataLst>
              <p:tags r:id="rId333"/>
            </p:custDataLst>
          </p:nvPr>
        </p:nvSpPr>
        <p:spPr bwMode="auto">
          <a:xfrm>
            <a:off x="8120478" y="3726216"/>
            <a:ext cx="42617"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8</a:t>
            </a:r>
            <a:endParaRPr lang="en-GB"/>
          </a:p>
        </p:txBody>
      </p:sp>
      <p:sp>
        <p:nvSpPr>
          <p:cNvPr id="343" name="Rectangle 3948"/>
          <p:cNvSpPr>
            <a:spLocks noChangeArrowheads="1"/>
          </p:cNvSpPr>
          <p:nvPr>
            <p:custDataLst>
              <p:tags r:id="rId334"/>
            </p:custDataLst>
          </p:nvPr>
        </p:nvSpPr>
        <p:spPr bwMode="auto">
          <a:xfrm>
            <a:off x="7905455" y="3834696"/>
            <a:ext cx="249891"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Vp(km/s)</a:t>
            </a:r>
            <a:endParaRPr lang="en-GB"/>
          </a:p>
        </p:txBody>
      </p:sp>
      <p:sp>
        <p:nvSpPr>
          <p:cNvPr id="344" name="Line 3949"/>
          <p:cNvSpPr>
            <a:spLocks noChangeShapeType="1"/>
          </p:cNvSpPr>
          <p:nvPr>
            <p:custDataLst>
              <p:tags r:id="rId335"/>
            </p:custDataLst>
          </p:nvPr>
        </p:nvSpPr>
        <p:spPr bwMode="auto">
          <a:xfrm>
            <a:off x="7882209" y="2257867"/>
            <a:ext cx="290570" cy="1938"/>
          </a:xfrm>
          <a:prstGeom prst="line">
            <a:avLst/>
          </a:prstGeom>
          <a:noFill/>
          <a:ln w="0">
            <a:solidFill>
              <a:srgbClr val="000000"/>
            </a:solidFill>
            <a:round/>
            <a:headEnd/>
            <a:tailEnd/>
          </a:ln>
        </p:spPr>
        <p:txBody>
          <a:bodyPr/>
          <a:lstStyle/>
          <a:p>
            <a:endParaRPr lang="en-GB"/>
          </a:p>
        </p:txBody>
      </p:sp>
      <p:sp>
        <p:nvSpPr>
          <p:cNvPr id="345" name="Rectangle 3950"/>
          <p:cNvSpPr>
            <a:spLocks noChangeArrowheads="1"/>
          </p:cNvSpPr>
          <p:nvPr>
            <p:custDataLst>
              <p:tags r:id="rId336"/>
            </p:custDataLst>
          </p:nvPr>
        </p:nvSpPr>
        <p:spPr bwMode="auto">
          <a:xfrm>
            <a:off x="7878335" y="2118393"/>
            <a:ext cx="315754" cy="112354"/>
          </a:xfrm>
          <a:prstGeom prst="rect">
            <a:avLst/>
          </a:prstGeom>
          <a:noFill/>
          <a:ln w="9525">
            <a:noFill/>
            <a:miter lim="800000"/>
            <a:headEnd/>
            <a:tailEnd/>
          </a:ln>
        </p:spPr>
        <p:txBody>
          <a:bodyPr wrap="none" lIns="0" tIns="0" rIns="0" bIns="0">
            <a:spAutoFit/>
          </a:bodyPr>
          <a:lstStyle/>
          <a:p>
            <a:r>
              <a:rPr lang="en-GB" sz="600">
                <a:solidFill>
                  <a:srgbClr val="FF0000"/>
                </a:solidFill>
                <a:latin typeface="Arial" charset="0"/>
              </a:rPr>
              <a:t>ESP 35</a:t>
            </a:r>
            <a:endParaRPr lang="en-GB"/>
          </a:p>
        </p:txBody>
      </p:sp>
      <p:sp>
        <p:nvSpPr>
          <p:cNvPr id="346" name="Line 3951"/>
          <p:cNvSpPr>
            <a:spLocks noChangeShapeType="1"/>
          </p:cNvSpPr>
          <p:nvPr>
            <p:custDataLst>
              <p:tags r:id="rId337"/>
            </p:custDataLst>
          </p:nvPr>
        </p:nvSpPr>
        <p:spPr bwMode="auto">
          <a:xfrm flipV="1">
            <a:off x="7882209" y="2257867"/>
            <a:ext cx="1938" cy="1447042"/>
          </a:xfrm>
          <a:prstGeom prst="line">
            <a:avLst/>
          </a:prstGeom>
          <a:noFill/>
          <a:ln w="0">
            <a:solidFill>
              <a:srgbClr val="000000"/>
            </a:solidFill>
            <a:round/>
            <a:headEnd/>
            <a:tailEnd/>
          </a:ln>
        </p:spPr>
        <p:txBody>
          <a:bodyPr/>
          <a:lstStyle/>
          <a:p>
            <a:endParaRPr lang="en-GB"/>
          </a:p>
        </p:txBody>
      </p:sp>
      <p:sp>
        <p:nvSpPr>
          <p:cNvPr id="347" name="Line 3952"/>
          <p:cNvSpPr>
            <a:spLocks noChangeShapeType="1"/>
          </p:cNvSpPr>
          <p:nvPr>
            <p:custDataLst>
              <p:tags r:id="rId338"/>
            </p:custDataLst>
          </p:nvPr>
        </p:nvSpPr>
        <p:spPr bwMode="auto">
          <a:xfrm flipV="1">
            <a:off x="8172780" y="2257867"/>
            <a:ext cx="1938" cy="1447042"/>
          </a:xfrm>
          <a:prstGeom prst="line">
            <a:avLst/>
          </a:prstGeom>
          <a:noFill/>
          <a:ln w="0">
            <a:solidFill>
              <a:srgbClr val="000000"/>
            </a:solidFill>
            <a:round/>
            <a:headEnd/>
            <a:tailEnd/>
          </a:ln>
        </p:spPr>
        <p:txBody>
          <a:bodyPr/>
          <a:lstStyle/>
          <a:p>
            <a:endParaRPr lang="en-GB"/>
          </a:p>
        </p:txBody>
      </p:sp>
      <p:sp>
        <p:nvSpPr>
          <p:cNvPr id="348" name="Freeform 3953"/>
          <p:cNvSpPr>
            <a:spLocks/>
          </p:cNvSpPr>
          <p:nvPr>
            <p:custDataLst>
              <p:tags r:id="rId339"/>
            </p:custDataLst>
          </p:nvPr>
        </p:nvSpPr>
        <p:spPr bwMode="auto">
          <a:xfrm>
            <a:off x="7064738" y="2321793"/>
            <a:ext cx="290570" cy="956945"/>
          </a:xfrm>
          <a:custGeom>
            <a:avLst/>
            <a:gdLst/>
            <a:ahLst/>
            <a:cxnLst>
              <a:cxn ang="0">
                <a:pos x="0" y="0"/>
              </a:cxn>
              <a:cxn ang="0">
                <a:pos x="13" y="0"/>
              </a:cxn>
              <a:cxn ang="0">
                <a:pos x="13" y="83"/>
              </a:cxn>
              <a:cxn ang="0">
                <a:pos x="85" y="83"/>
              </a:cxn>
              <a:cxn ang="0">
                <a:pos x="85" y="145"/>
              </a:cxn>
              <a:cxn ang="0">
                <a:pos x="104" y="145"/>
              </a:cxn>
              <a:cxn ang="0">
                <a:pos x="104" y="312"/>
              </a:cxn>
              <a:cxn ang="0">
                <a:pos x="176" y="312"/>
              </a:cxn>
              <a:cxn ang="0">
                <a:pos x="176" y="394"/>
              </a:cxn>
              <a:cxn ang="0">
                <a:pos x="208" y="394"/>
              </a:cxn>
              <a:cxn ang="0">
                <a:pos x="208" y="601"/>
              </a:cxn>
              <a:cxn ang="0">
                <a:pos x="243" y="601"/>
              </a:cxn>
              <a:cxn ang="0">
                <a:pos x="243" y="987"/>
              </a:cxn>
              <a:cxn ang="0">
                <a:pos x="299" y="987"/>
              </a:cxn>
            </a:cxnLst>
            <a:rect l="0" t="0" r="r" b="b"/>
            <a:pathLst>
              <a:path w="299" h="987">
                <a:moveTo>
                  <a:pt x="0" y="0"/>
                </a:moveTo>
                <a:lnTo>
                  <a:pt x="13" y="0"/>
                </a:lnTo>
                <a:lnTo>
                  <a:pt x="13" y="83"/>
                </a:lnTo>
                <a:lnTo>
                  <a:pt x="85" y="83"/>
                </a:lnTo>
                <a:lnTo>
                  <a:pt x="85" y="145"/>
                </a:lnTo>
                <a:lnTo>
                  <a:pt x="104" y="145"/>
                </a:lnTo>
                <a:lnTo>
                  <a:pt x="104" y="312"/>
                </a:lnTo>
                <a:lnTo>
                  <a:pt x="176" y="312"/>
                </a:lnTo>
                <a:lnTo>
                  <a:pt x="176" y="394"/>
                </a:lnTo>
                <a:lnTo>
                  <a:pt x="208" y="394"/>
                </a:lnTo>
                <a:lnTo>
                  <a:pt x="208" y="601"/>
                </a:lnTo>
                <a:lnTo>
                  <a:pt x="243" y="601"/>
                </a:lnTo>
                <a:lnTo>
                  <a:pt x="243" y="987"/>
                </a:lnTo>
                <a:lnTo>
                  <a:pt x="299" y="987"/>
                </a:lnTo>
              </a:path>
            </a:pathLst>
          </a:custGeom>
          <a:noFill/>
          <a:ln w="6350">
            <a:solidFill>
              <a:srgbClr val="000000"/>
            </a:solidFill>
            <a:prstDash val="solid"/>
            <a:round/>
            <a:headEnd/>
            <a:tailEnd/>
          </a:ln>
        </p:spPr>
        <p:txBody>
          <a:bodyPr/>
          <a:lstStyle/>
          <a:p>
            <a:endParaRPr lang="en-GB"/>
          </a:p>
        </p:txBody>
      </p:sp>
      <p:sp>
        <p:nvSpPr>
          <p:cNvPr id="349" name="Line 3954"/>
          <p:cNvSpPr>
            <a:spLocks noChangeShapeType="1"/>
          </p:cNvSpPr>
          <p:nvPr>
            <p:custDataLst>
              <p:tags r:id="rId340"/>
            </p:custDataLst>
          </p:nvPr>
        </p:nvSpPr>
        <p:spPr bwMode="auto">
          <a:xfrm>
            <a:off x="7064738" y="3708783"/>
            <a:ext cx="290570" cy="1937"/>
          </a:xfrm>
          <a:prstGeom prst="line">
            <a:avLst/>
          </a:prstGeom>
          <a:noFill/>
          <a:ln w="0">
            <a:solidFill>
              <a:srgbClr val="000000"/>
            </a:solidFill>
            <a:round/>
            <a:headEnd/>
            <a:tailEnd/>
          </a:ln>
        </p:spPr>
        <p:txBody>
          <a:bodyPr/>
          <a:lstStyle/>
          <a:p>
            <a:endParaRPr lang="en-GB"/>
          </a:p>
        </p:txBody>
      </p:sp>
      <p:sp>
        <p:nvSpPr>
          <p:cNvPr id="350" name="Line 3955"/>
          <p:cNvSpPr>
            <a:spLocks noChangeShapeType="1"/>
          </p:cNvSpPr>
          <p:nvPr>
            <p:custDataLst>
              <p:tags r:id="rId341"/>
            </p:custDataLst>
          </p:nvPr>
        </p:nvSpPr>
        <p:spPr bwMode="auto">
          <a:xfrm flipV="1">
            <a:off x="7084109" y="3708783"/>
            <a:ext cx="1938" cy="21308"/>
          </a:xfrm>
          <a:prstGeom prst="line">
            <a:avLst/>
          </a:prstGeom>
          <a:noFill/>
          <a:ln w="0">
            <a:solidFill>
              <a:srgbClr val="000000"/>
            </a:solidFill>
            <a:round/>
            <a:headEnd/>
            <a:tailEnd/>
          </a:ln>
        </p:spPr>
        <p:txBody>
          <a:bodyPr/>
          <a:lstStyle/>
          <a:p>
            <a:endParaRPr lang="en-GB"/>
          </a:p>
        </p:txBody>
      </p:sp>
      <p:sp>
        <p:nvSpPr>
          <p:cNvPr id="351" name="Line 3956"/>
          <p:cNvSpPr>
            <a:spLocks noChangeShapeType="1"/>
          </p:cNvSpPr>
          <p:nvPr>
            <p:custDataLst>
              <p:tags r:id="rId342"/>
            </p:custDataLst>
          </p:nvPr>
        </p:nvSpPr>
        <p:spPr bwMode="auto">
          <a:xfrm flipV="1">
            <a:off x="7163532" y="3708783"/>
            <a:ext cx="1937" cy="21308"/>
          </a:xfrm>
          <a:prstGeom prst="line">
            <a:avLst/>
          </a:prstGeom>
          <a:noFill/>
          <a:ln w="0">
            <a:solidFill>
              <a:srgbClr val="000000"/>
            </a:solidFill>
            <a:round/>
            <a:headEnd/>
            <a:tailEnd/>
          </a:ln>
        </p:spPr>
        <p:txBody>
          <a:bodyPr/>
          <a:lstStyle/>
          <a:p>
            <a:endParaRPr lang="en-GB"/>
          </a:p>
        </p:txBody>
      </p:sp>
      <p:sp>
        <p:nvSpPr>
          <p:cNvPr id="352" name="Line 3957"/>
          <p:cNvSpPr>
            <a:spLocks noChangeShapeType="1"/>
          </p:cNvSpPr>
          <p:nvPr>
            <p:custDataLst>
              <p:tags r:id="rId343"/>
            </p:custDataLst>
          </p:nvPr>
        </p:nvSpPr>
        <p:spPr bwMode="auto">
          <a:xfrm flipV="1">
            <a:off x="7239080" y="3708783"/>
            <a:ext cx="1938" cy="21308"/>
          </a:xfrm>
          <a:prstGeom prst="line">
            <a:avLst/>
          </a:prstGeom>
          <a:noFill/>
          <a:ln w="0">
            <a:solidFill>
              <a:srgbClr val="000000"/>
            </a:solidFill>
            <a:round/>
            <a:headEnd/>
            <a:tailEnd/>
          </a:ln>
        </p:spPr>
        <p:txBody>
          <a:bodyPr/>
          <a:lstStyle/>
          <a:p>
            <a:endParaRPr lang="en-GB"/>
          </a:p>
        </p:txBody>
      </p:sp>
      <p:sp>
        <p:nvSpPr>
          <p:cNvPr id="353" name="Line 3958"/>
          <p:cNvSpPr>
            <a:spLocks noChangeShapeType="1"/>
          </p:cNvSpPr>
          <p:nvPr>
            <p:custDataLst>
              <p:tags r:id="rId344"/>
            </p:custDataLst>
          </p:nvPr>
        </p:nvSpPr>
        <p:spPr bwMode="auto">
          <a:xfrm flipV="1">
            <a:off x="7316565" y="3708783"/>
            <a:ext cx="1938" cy="21308"/>
          </a:xfrm>
          <a:prstGeom prst="line">
            <a:avLst/>
          </a:prstGeom>
          <a:noFill/>
          <a:ln w="0">
            <a:solidFill>
              <a:srgbClr val="000000"/>
            </a:solidFill>
            <a:round/>
            <a:headEnd/>
            <a:tailEnd/>
          </a:ln>
        </p:spPr>
        <p:txBody>
          <a:bodyPr/>
          <a:lstStyle/>
          <a:p>
            <a:endParaRPr lang="en-GB"/>
          </a:p>
        </p:txBody>
      </p:sp>
      <p:sp>
        <p:nvSpPr>
          <p:cNvPr id="354" name="Rectangle 3959"/>
          <p:cNvSpPr>
            <a:spLocks noChangeArrowheads="1"/>
          </p:cNvSpPr>
          <p:nvPr>
            <p:custDataLst>
              <p:tags r:id="rId345"/>
            </p:custDataLst>
          </p:nvPr>
        </p:nvSpPr>
        <p:spPr bwMode="auto">
          <a:xfrm>
            <a:off x="7068612" y="3728154"/>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2</a:t>
            </a:r>
            <a:endParaRPr lang="en-GB"/>
          </a:p>
        </p:txBody>
      </p:sp>
      <p:sp>
        <p:nvSpPr>
          <p:cNvPr id="355" name="Rectangle 3960"/>
          <p:cNvSpPr>
            <a:spLocks noChangeArrowheads="1"/>
          </p:cNvSpPr>
          <p:nvPr>
            <p:custDataLst>
              <p:tags r:id="rId346"/>
            </p:custDataLst>
          </p:nvPr>
        </p:nvSpPr>
        <p:spPr bwMode="auto">
          <a:xfrm>
            <a:off x="7146097" y="3728154"/>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4</a:t>
            </a:r>
            <a:endParaRPr lang="en-GB"/>
          </a:p>
        </p:txBody>
      </p:sp>
      <p:sp>
        <p:nvSpPr>
          <p:cNvPr id="356" name="Rectangle 3961"/>
          <p:cNvSpPr>
            <a:spLocks noChangeArrowheads="1"/>
          </p:cNvSpPr>
          <p:nvPr>
            <p:custDataLst>
              <p:tags r:id="rId347"/>
            </p:custDataLst>
          </p:nvPr>
        </p:nvSpPr>
        <p:spPr bwMode="auto">
          <a:xfrm>
            <a:off x="7221646" y="3728154"/>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6</a:t>
            </a:r>
            <a:endParaRPr lang="en-GB"/>
          </a:p>
        </p:txBody>
      </p:sp>
      <p:sp>
        <p:nvSpPr>
          <p:cNvPr id="357" name="Rectangle 3962"/>
          <p:cNvSpPr>
            <a:spLocks noChangeArrowheads="1"/>
          </p:cNvSpPr>
          <p:nvPr>
            <p:custDataLst>
              <p:tags r:id="rId348"/>
            </p:custDataLst>
          </p:nvPr>
        </p:nvSpPr>
        <p:spPr bwMode="auto">
          <a:xfrm>
            <a:off x="7299132" y="3728154"/>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8</a:t>
            </a:r>
            <a:endParaRPr lang="en-GB"/>
          </a:p>
        </p:txBody>
      </p:sp>
      <p:sp>
        <p:nvSpPr>
          <p:cNvPr id="358" name="Rectangle 3963"/>
          <p:cNvSpPr>
            <a:spLocks noChangeArrowheads="1"/>
          </p:cNvSpPr>
          <p:nvPr>
            <p:custDataLst>
              <p:tags r:id="rId349"/>
            </p:custDataLst>
          </p:nvPr>
        </p:nvSpPr>
        <p:spPr bwMode="auto">
          <a:xfrm>
            <a:off x="7091858" y="3821136"/>
            <a:ext cx="249891"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Vp(km/s)</a:t>
            </a:r>
            <a:endParaRPr lang="en-GB"/>
          </a:p>
        </p:txBody>
      </p:sp>
      <p:sp>
        <p:nvSpPr>
          <p:cNvPr id="359" name="Line 3964"/>
          <p:cNvSpPr>
            <a:spLocks noChangeShapeType="1"/>
          </p:cNvSpPr>
          <p:nvPr>
            <p:custDataLst>
              <p:tags r:id="rId350"/>
            </p:custDataLst>
          </p:nvPr>
        </p:nvSpPr>
        <p:spPr bwMode="auto">
          <a:xfrm>
            <a:off x="7064738" y="2261741"/>
            <a:ext cx="290570" cy="1938"/>
          </a:xfrm>
          <a:prstGeom prst="line">
            <a:avLst/>
          </a:prstGeom>
          <a:noFill/>
          <a:ln w="0">
            <a:solidFill>
              <a:srgbClr val="000000"/>
            </a:solidFill>
            <a:round/>
            <a:headEnd/>
            <a:tailEnd/>
          </a:ln>
        </p:spPr>
        <p:txBody>
          <a:bodyPr/>
          <a:lstStyle/>
          <a:p>
            <a:endParaRPr lang="en-GB"/>
          </a:p>
        </p:txBody>
      </p:sp>
      <p:sp>
        <p:nvSpPr>
          <p:cNvPr id="360" name="Rectangle 3965"/>
          <p:cNvSpPr>
            <a:spLocks noChangeArrowheads="1"/>
          </p:cNvSpPr>
          <p:nvPr>
            <p:custDataLst>
              <p:tags r:id="rId351"/>
            </p:custDataLst>
          </p:nvPr>
        </p:nvSpPr>
        <p:spPr bwMode="auto">
          <a:xfrm>
            <a:off x="7072486" y="2120331"/>
            <a:ext cx="290570" cy="112354"/>
          </a:xfrm>
          <a:prstGeom prst="rect">
            <a:avLst/>
          </a:prstGeom>
          <a:noFill/>
          <a:ln w="9525">
            <a:noFill/>
            <a:miter lim="800000"/>
            <a:headEnd/>
            <a:tailEnd/>
          </a:ln>
        </p:spPr>
        <p:txBody>
          <a:bodyPr wrap="none" lIns="0" tIns="0" rIns="0" bIns="0">
            <a:spAutoFit/>
          </a:bodyPr>
          <a:lstStyle/>
          <a:p>
            <a:r>
              <a:rPr lang="en-GB" sz="600">
                <a:solidFill>
                  <a:srgbClr val="FF0000"/>
                </a:solidFill>
                <a:latin typeface="Arial" charset="0"/>
              </a:rPr>
              <a:t>ESP36</a:t>
            </a:r>
            <a:endParaRPr lang="en-GB"/>
          </a:p>
        </p:txBody>
      </p:sp>
      <p:sp>
        <p:nvSpPr>
          <p:cNvPr id="361" name="Line 3966"/>
          <p:cNvSpPr>
            <a:spLocks noChangeShapeType="1"/>
          </p:cNvSpPr>
          <p:nvPr>
            <p:custDataLst>
              <p:tags r:id="rId352"/>
            </p:custDataLst>
          </p:nvPr>
        </p:nvSpPr>
        <p:spPr bwMode="auto">
          <a:xfrm flipV="1">
            <a:off x="7064738" y="2261741"/>
            <a:ext cx="1938" cy="1447042"/>
          </a:xfrm>
          <a:prstGeom prst="line">
            <a:avLst/>
          </a:prstGeom>
          <a:noFill/>
          <a:ln w="0">
            <a:solidFill>
              <a:srgbClr val="000000"/>
            </a:solidFill>
            <a:round/>
            <a:headEnd/>
            <a:tailEnd/>
          </a:ln>
        </p:spPr>
        <p:txBody>
          <a:bodyPr/>
          <a:lstStyle/>
          <a:p>
            <a:endParaRPr lang="en-GB"/>
          </a:p>
        </p:txBody>
      </p:sp>
      <p:sp>
        <p:nvSpPr>
          <p:cNvPr id="362" name="Line 3967"/>
          <p:cNvSpPr>
            <a:spLocks noChangeShapeType="1"/>
          </p:cNvSpPr>
          <p:nvPr>
            <p:custDataLst>
              <p:tags r:id="rId353"/>
            </p:custDataLst>
          </p:nvPr>
        </p:nvSpPr>
        <p:spPr bwMode="auto">
          <a:xfrm flipV="1">
            <a:off x="7355308" y="2261741"/>
            <a:ext cx="1938" cy="1447042"/>
          </a:xfrm>
          <a:prstGeom prst="line">
            <a:avLst/>
          </a:prstGeom>
          <a:noFill/>
          <a:ln w="0">
            <a:solidFill>
              <a:srgbClr val="000000"/>
            </a:solidFill>
            <a:round/>
            <a:headEnd/>
            <a:tailEnd/>
          </a:ln>
        </p:spPr>
        <p:txBody>
          <a:bodyPr/>
          <a:lstStyle/>
          <a:p>
            <a:endParaRPr lang="en-GB"/>
          </a:p>
        </p:txBody>
      </p:sp>
      <p:sp>
        <p:nvSpPr>
          <p:cNvPr id="363" name="Freeform 3968"/>
          <p:cNvSpPr>
            <a:spLocks/>
          </p:cNvSpPr>
          <p:nvPr>
            <p:custDataLst>
              <p:tags r:id="rId354"/>
            </p:custDataLst>
          </p:nvPr>
        </p:nvSpPr>
        <p:spPr bwMode="auto">
          <a:xfrm>
            <a:off x="6326689" y="2323729"/>
            <a:ext cx="213085" cy="782603"/>
          </a:xfrm>
          <a:custGeom>
            <a:avLst/>
            <a:gdLst/>
            <a:ahLst/>
            <a:cxnLst>
              <a:cxn ang="0">
                <a:pos x="0" y="0"/>
              </a:cxn>
              <a:cxn ang="0">
                <a:pos x="22" y="7"/>
              </a:cxn>
              <a:cxn ang="0">
                <a:pos x="22" y="18"/>
              </a:cxn>
              <a:cxn ang="0">
                <a:pos x="34" y="18"/>
              </a:cxn>
              <a:cxn ang="0">
                <a:pos x="42" y="59"/>
              </a:cxn>
              <a:cxn ang="0">
                <a:pos x="42" y="121"/>
              </a:cxn>
              <a:cxn ang="0">
                <a:pos x="67" y="121"/>
              </a:cxn>
              <a:cxn ang="0">
                <a:pos x="67" y="163"/>
              </a:cxn>
              <a:cxn ang="0">
                <a:pos x="101" y="163"/>
              </a:cxn>
              <a:cxn ang="0">
                <a:pos x="101" y="309"/>
              </a:cxn>
              <a:cxn ang="0">
                <a:pos x="158" y="309"/>
              </a:cxn>
              <a:cxn ang="0">
                <a:pos x="158" y="640"/>
              </a:cxn>
              <a:cxn ang="0">
                <a:pos x="221" y="640"/>
              </a:cxn>
              <a:cxn ang="0">
                <a:pos x="221" y="806"/>
              </a:cxn>
            </a:cxnLst>
            <a:rect l="0" t="0" r="r" b="b"/>
            <a:pathLst>
              <a:path w="221" h="806">
                <a:moveTo>
                  <a:pt x="0" y="0"/>
                </a:moveTo>
                <a:lnTo>
                  <a:pt x="22" y="7"/>
                </a:lnTo>
                <a:lnTo>
                  <a:pt x="22" y="18"/>
                </a:lnTo>
                <a:lnTo>
                  <a:pt x="34" y="18"/>
                </a:lnTo>
                <a:lnTo>
                  <a:pt x="42" y="59"/>
                </a:lnTo>
                <a:lnTo>
                  <a:pt x="42" y="121"/>
                </a:lnTo>
                <a:lnTo>
                  <a:pt x="67" y="121"/>
                </a:lnTo>
                <a:lnTo>
                  <a:pt x="67" y="163"/>
                </a:lnTo>
                <a:lnTo>
                  <a:pt x="101" y="163"/>
                </a:lnTo>
                <a:lnTo>
                  <a:pt x="101" y="309"/>
                </a:lnTo>
                <a:lnTo>
                  <a:pt x="158" y="309"/>
                </a:lnTo>
                <a:lnTo>
                  <a:pt x="158" y="640"/>
                </a:lnTo>
                <a:lnTo>
                  <a:pt x="221" y="640"/>
                </a:lnTo>
                <a:lnTo>
                  <a:pt x="221" y="806"/>
                </a:lnTo>
              </a:path>
            </a:pathLst>
          </a:custGeom>
          <a:noFill/>
          <a:ln w="6350">
            <a:solidFill>
              <a:srgbClr val="000000"/>
            </a:solidFill>
            <a:prstDash val="solid"/>
            <a:round/>
            <a:headEnd/>
            <a:tailEnd/>
          </a:ln>
        </p:spPr>
        <p:txBody>
          <a:bodyPr/>
          <a:lstStyle/>
          <a:p>
            <a:endParaRPr lang="en-GB"/>
          </a:p>
        </p:txBody>
      </p:sp>
      <p:sp>
        <p:nvSpPr>
          <p:cNvPr id="364" name="Line 3969"/>
          <p:cNvSpPr>
            <a:spLocks noChangeShapeType="1"/>
          </p:cNvSpPr>
          <p:nvPr>
            <p:custDataLst>
              <p:tags r:id="rId355"/>
            </p:custDataLst>
          </p:nvPr>
        </p:nvSpPr>
        <p:spPr bwMode="auto">
          <a:xfrm>
            <a:off x="6326689" y="3708783"/>
            <a:ext cx="302193" cy="1937"/>
          </a:xfrm>
          <a:prstGeom prst="line">
            <a:avLst/>
          </a:prstGeom>
          <a:noFill/>
          <a:ln w="0">
            <a:solidFill>
              <a:srgbClr val="000000"/>
            </a:solidFill>
            <a:round/>
            <a:headEnd/>
            <a:tailEnd/>
          </a:ln>
        </p:spPr>
        <p:txBody>
          <a:bodyPr/>
          <a:lstStyle/>
          <a:p>
            <a:endParaRPr lang="en-GB"/>
          </a:p>
        </p:txBody>
      </p:sp>
      <p:sp>
        <p:nvSpPr>
          <p:cNvPr id="365" name="Line 3970"/>
          <p:cNvSpPr>
            <a:spLocks noChangeShapeType="1"/>
          </p:cNvSpPr>
          <p:nvPr>
            <p:custDataLst>
              <p:tags r:id="rId356"/>
            </p:custDataLst>
          </p:nvPr>
        </p:nvSpPr>
        <p:spPr bwMode="auto">
          <a:xfrm flipV="1">
            <a:off x="6346061" y="3708783"/>
            <a:ext cx="1937" cy="21308"/>
          </a:xfrm>
          <a:prstGeom prst="line">
            <a:avLst/>
          </a:prstGeom>
          <a:noFill/>
          <a:ln w="0">
            <a:solidFill>
              <a:srgbClr val="000000"/>
            </a:solidFill>
            <a:round/>
            <a:headEnd/>
            <a:tailEnd/>
          </a:ln>
        </p:spPr>
        <p:txBody>
          <a:bodyPr/>
          <a:lstStyle/>
          <a:p>
            <a:endParaRPr lang="en-GB"/>
          </a:p>
        </p:txBody>
      </p:sp>
      <p:sp>
        <p:nvSpPr>
          <p:cNvPr id="366" name="Line 3971"/>
          <p:cNvSpPr>
            <a:spLocks noChangeShapeType="1"/>
          </p:cNvSpPr>
          <p:nvPr>
            <p:custDataLst>
              <p:tags r:id="rId357"/>
            </p:custDataLst>
          </p:nvPr>
        </p:nvSpPr>
        <p:spPr bwMode="auto">
          <a:xfrm flipV="1">
            <a:off x="6427420" y="3708783"/>
            <a:ext cx="1937" cy="21308"/>
          </a:xfrm>
          <a:prstGeom prst="line">
            <a:avLst/>
          </a:prstGeom>
          <a:noFill/>
          <a:ln w="0">
            <a:solidFill>
              <a:srgbClr val="000000"/>
            </a:solidFill>
            <a:round/>
            <a:headEnd/>
            <a:tailEnd/>
          </a:ln>
        </p:spPr>
        <p:txBody>
          <a:bodyPr/>
          <a:lstStyle/>
          <a:p>
            <a:endParaRPr lang="en-GB"/>
          </a:p>
        </p:txBody>
      </p:sp>
      <p:sp>
        <p:nvSpPr>
          <p:cNvPr id="367" name="Line 3972"/>
          <p:cNvSpPr>
            <a:spLocks noChangeShapeType="1"/>
          </p:cNvSpPr>
          <p:nvPr>
            <p:custDataLst>
              <p:tags r:id="rId358"/>
            </p:custDataLst>
          </p:nvPr>
        </p:nvSpPr>
        <p:spPr bwMode="auto">
          <a:xfrm flipV="1">
            <a:off x="6506842" y="3708783"/>
            <a:ext cx="1938" cy="21308"/>
          </a:xfrm>
          <a:prstGeom prst="line">
            <a:avLst/>
          </a:prstGeom>
          <a:noFill/>
          <a:ln w="0">
            <a:solidFill>
              <a:srgbClr val="000000"/>
            </a:solidFill>
            <a:round/>
            <a:headEnd/>
            <a:tailEnd/>
          </a:ln>
        </p:spPr>
        <p:txBody>
          <a:bodyPr/>
          <a:lstStyle/>
          <a:p>
            <a:endParaRPr lang="en-GB"/>
          </a:p>
        </p:txBody>
      </p:sp>
      <p:sp>
        <p:nvSpPr>
          <p:cNvPr id="368" name="Line 3973"/>
          <p:cNvSpPr>
            <a:spLocks noChangeShapeType="1"/>
          </p:cNvSpPr>
          <p:nvPr>
            <p:custDataLst>
              <p:tags r:id="rId359"/>
            </p:custDataLst>
          </p:nvPr>
        </p:nvSpPr>
        <p:spPr bwMode="auto">
          <a:xfrm flipV="1">
            <a:off x="6588202" y="3708783"/>
            <a:ext cx="1938" cy="21308"/>
          </a:xfrm>
          <a:prstGeom prst="line">
            <a:avLst/>
          </a:prstGeom>
          <a:noFill/>
          <a:ln w="0">
            <a:solidFill>
              <a:srgbClr val="000000"/>
            </a:solidFill>
            <a:round/>
            <a:headEnd/>
            <a:tailEnd/>
          </a:ln>
        </p:spPr>
        <p:txBody>
          <a:bodyPr/>
          <a:lstStyle/>
          <a:p>
            <a:endParaRPr lang="en-GB"/>
          </a:p>
        </p:txBody>
      </p:sp>
      <p:sp>
        <p:nvSpPr>
          <p:cNvPr id="369" name="Rectangle 3974"/>
          <p:cNvSpPr>
            <a:spLocks noChangeArrowheads="1"/>
          </p:cNvSpPr>
          <p:nvPr>
            <p:custDataLst>
              <p:tags r:id="rId360"/>
            </p:custDataLst>
          </p:nvPr>
        </p:nvSpPr>
        <p:spPr bwMode="auto">
          <a:xfrm>
            <a:off x="6330563" y="3728154"/>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2</a:t>
            </a:r>
            <a:endParaRPr lang="en-GB"/>
          </a:p>
        </p:txBody>
      </p:sp>
      <p:sp>
        <p:nvSpPr>
          <p:cNvPr id="370" name="Rectangle 3975"/>
          <p:cNvSpPr>
            <a:spLocks noChangeArrowheads="1"/>
          </p:cNvSpPr>
          <p:nvPr>
            <p:custDataLst>
              <p:tags r:id="rId361"/>
            </p:custDataLst>
          </p:nvPr>
        </p:nvSpPr>
        <p:spPr bwMode="auto">
          <a:xfrm>
            <a:off x="6409985" y="3728154"/>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4</a:t>
            </a:r>
            <a:endParaRPr lang="en-GB"/>
          </a:p>
        </p:txBody>
      </p:sp>
      <p:sp>
        <p:nvSpPr>
          <p:cNvPr id="371" name="Rectangle 3976"/>
          <p:cNvSpPr>
            <a:spLocks noChangeArrowheads="1"/>
          </p:cNvSpPr>
          <p:nvPr>
            <p:custDataLst>
              <p:tags r:id="rId362"/>
            </p:custDataLst>
          </p:nvPr>
        </p:nvSpPr>
        <p:spPr bwMode="auto">
          <a:xfrm>
            <a:off x="6491345" y="3728154"/>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6</a:t>
            </a:r>
            <a:endParaRPr lang="en-GB"/>
          </a:p>
        </p:txBody>
      </p:sp>
      <p:sp>
        <p:nvSpPr>
          <p:cNvPr id="372" name="Rectangle 3977"/>
          <p:cNvSpPr>
            <a:spLocks noChangeArrowheads="1"/>
          </p:cNvSpPr>
          <p:nvPr>
            <p:custDataLst>
              <p:tags r:id="rId363"/>
            </p:custDataLst>
          </p:nvPr>
        </p:nvSpPr>
        <p:spPr bwMode="auto">
          <a:xfrm>
            <a:off x="6570768" y="3728154"/>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8</a:t>
            </a:r>
            <a:endParaRPr lang="en-GB"/>
          </a:p>
        </p:txBody>
      </p:sp>
      <p:sp>
        <p:nvSpPr>
          <p:cNvPr id="373" name="Rectangle 3978"/>
          <p:cNvSpPr>
            <a:spLocks noChangeArrowheads="1"/>
          </p:cNvSpPr>
          <p:nvPr>
            <p:custDataLst>
              <p:tags r:id="rId364"/>
            </p:custDataLst>
          </p:nvPr>
        </p:nvSpPr>
        <p:spPr bwMode="auto">
          <a:xfrm>
            <a:off x="6359620" y="3821136"/>
            <a:ext cx="249891"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Vp(km/s)</a:t>
            </a:r>
            <a:endParaRPr lang="en-GB"/>
          </a:p>
        </p:txBody>
      </p:sp>
      <p:sp>
        <p:nvSpPr>
          <p:cNvPr id="374" name="Line 3979"/>
          <p:cNvSpPr>
            <a:spLocks noChangeShapeType="1"/>
          </p:cNvSpPr>
          <p:nvPr>
            <p:custDataLst>
              <p:tags r:id="rId365"/>
            </p:custDataLst>
          </p:nvPr>
        </p:nvSpPr>
        <p:spPr bwMode="auto">
          <a:xfrm>
            <a:off x="6326689" y="2261741"/>
            <a:ext cx="302193" cy="1938"/>
          </a:xfrm>
          <a:prstGeom prst="line">
            <a:avLst/>
          </a:prstGeom>
          <a:noFill/>
          <a:ln w="0">
            <a:solidFill>
              <a:srgbClr val="000000"/>
            </a:solidFill>
            <a:round/>
            <a:headEnd/>
            <a:tailEnd/>
          </a:ln>
        </p:spPr>
        <p:txBody>
          <a:bodyPr/>
          <a:lstStyle/>
          <a:p>
            <a:endParaRPr lang="en-GB"/>
          </a:p>
        </p:txBody>
      </p:sp>
      <p:sp>
        <p:nvSpPr>
          <p:cNvPr id="375" name="Rectangle 3980"/>
          <p:cNvSpPr>
            <a:spLocks noChangeArrowheads="1"/>
          </p:cNvSpPr>
          <p:nvPr>
            <p:custDataLst>
              <p:tags r:id="rId366"/>
            </p:custDataLst>
          </p:nvPr>
        </p:nvSpPr>
        <p:spPr bwMode="auto">
          <a:xfrm>
            <a:off x="6340249" y="2120331"/>
            <a:ext cx="290570" cy="112354"/>
          </a:xfrm>
          <a:prstGeom prst="rect">
            <a:avLst/>
          </a:prstGeom>
          <a:noFill/>
          <a:ln w="9525">
            <a:noFill/>
            <a:miter lim="800000"/>
            <a:headEnd/>
            <a:tailEnd/>
          </a:ln>
        </p:spPr>
        <p:txBody>
          <a:bodyPr wrap="none" lIns="0" tIns="0" rIns="0" bIns="0">
            <a:spAutoFit/>
          </a:bodyPr>
          <a:lstStyle/>
          <a:p>
            <a:r>
              <a:rPr lang="en-GB" sz="600">
                <a:solidFill>
                  <a:srgbClr val="FF0000"/>
                </a:solidFill>
                <a:latin typeface="Arial" charset="0"/>
              </a:rPr>
              <a:t>ESP37</a:t>
            </a:r>
            <a:endParaRPr lang="en-GB"/>
          </a:p>
        </p:txBody>
      </p:sp>
      <p:sp>
        <p:nvSpPr>
          <p:cNvPr id="376" name="Line 3981"/>
          <p:cNvSpPr>
            <a:spLocks noChangeShapeType="1"/>
          </p:cNvSpPr>
          <p:nvPr>
            <p:custDataLst>
              <p:tags r:id="rId367"/>
            </p:custDataLst>
          </p:nvPr>
        </p:nvSpPr>
        <p:spPr bwMode="auto">
          <a:xfrm flipV="1">
            <a:off x="6326689" y="2261741"/>
            <a:ext cx="1937" cy="1447042"/>
          </a:xfrm>
          <a:prstGeom prst="line">
            <a:avLst/>
          </a:prstGeom>
          <a:noFill/>
          <a:ln w="0">
            <a:solidFill>
              <a:srgbClr val="000000"/>
            </a:solidFill>
            <a:round/>
            <a:headEnd/>
            <a:tailEnd/>
          </a:ln>
        </p:spPr>
        <p:txBody>
          <a:bodyPr/>
          <a:lstStyle/>
          <a:p>
            <a:endParaRPr lang="en-GB"/>
          </a:p>
        </p:txBody>
      </p:sp>
      <p:sp>
        <p:nvSpPr>
          <p:cNvPr id="377" name="Line 3982"/>
          <p:cNvSpPr>
            <a:spLocks noChangeShapeType="1"/>
          </p:cNvSpPr>
          <p:nvPr>
            <p:custDataLst>
              <p:tags r:id="rId368"/>
            </p:custDataLst>
          </p:nvPr>
        </p:nvSpPr>
        <p:spPr bwMode="auto">
          <a:xfrm flipV="1">
            <a:off x="6628882" y="2261741"/>
            <a:ext cx="1937" cy="1447042"/>
          </a:xfrm>
          <a:prstGeom prst="line">
            <a:avLst/>
          </a:prstGeom>
          <a:noFill/>
          <a:ln w="0">
            <a:solidFill>
              <a:srgbClr val="000000"/>
            </a:solidFill>
            <a:round/>
            <a:headEnd/>
            <a:tailEnd/>
          </a:ln>
        </p:spPr>
        <p:txBody>
          <a:bodyPr/>
          <a:lstStyle/>
          <a:p>
            <a:endParaRPr lang="en-GB"/>
          </a:p>
        </p:txBody>
      </p:sp>
      <p:sp>
        <p:nvSpPr>
          <p:cNvPr id="378" name="Freeform 3983"/>
          <p:cNvSpPr>
            <a:spLocks/>
          </p:cNvSpPr>
          <p:nvPr>
            <p:custDataLst>
              <p:tags r:id="rId369"/>
            </p:custDataLst>
          </p:nvPr>
        </p:nvSpPr>
        <p:spPr bwMode="auto">
          <a:xfrm>
            <a:off x="5538274" y="2329541"/>
            <a:ext cx="288634" cy="852340"/>
          </a:xfrm>
          <a:custGeom>
            <a:avLst/>
            <a:gdLst/>
            <a:ahLst/>
            <a:cxnLst>
              <a:cxn ang="0">
                <a:pos x="0" y="0"/>
              </a:cxn>
              <a:cxn ang="0">
                <a:pos x="17" y="10"/>
              </a:cxn>
              <a:cxn ang="0">
                <a:pos x="17" y="72"/>
              </a:cxn>
              <a:cxn ang="0">
                <a:pos x="73" y="72"/>
              </a:cxn>
              <a:cxn ang="0">
                <a:pos x="73" y="134"/>
              </a:cxn>
              <a:cxn ang="0">
                <a:pos x="101" y="134"/>
              </a:cxn>
              <a:cxn ang="0">
                <a:pos x="101" y="342"/>
              </a:cxn>
              <a:cxn ang="0">
                <a:pos x="137" y="342"/>
              </a:cxn>
              <a:cxn ang="0">
                <a:pos x="137" y="445"/>
              </a:cxn>
              <a:cxn ang="0">
                <a:pos x="184" y="445"/>
              </a:cxn>
              <a:cxn ang="0">
                <a:pos x="184" y="798"/>
              </a:cxn>
              <a:cxn ang="0">
                <a:pos x="299" y="798"/>
              </a:cxn>
              <a:cxn ang="0">
                <a:pos x="299" y="880"/>
              </a:cxn>
            </a:cxnLst>
            <a:rect l="0" t="0" r="r" b="b"/>
            <a:pathLst>
              <a:path w="299" h="880">
                <a:moveTo>
                  <a:pt x="0" y="0"/>
                </a:moveTo>
                <a:lnTo>
                  <a:pt x="17" y="10"/>
                </a:lnTo>
                <a:lnTo>
                  <a:pt x="17" y="72"/>
                </a:lnTo>
                <a:lnTo>
                  <a:pt x="73" y="72"/>
                </a:lnTo>
                <a:lnTo>
                  <a:pt x="73" y="134"/>
                </a:lnTo>
                <a:lnTo>
                  <a:pt x="101" y="134"/>
                </a:lnTo>
                <a:lnTo>
                  <a:pt x="101" y="342"/>
                </a:lnTo>
                <a:lnTo>
                  <a:pt x="137" y="342"/>
                </a:lnTo>
                <a:lnTo>
                  <a:pt x="137" y="445"/>
                </a:lnTo>
                <a:lnTo>
                  <a:pt x="184" y="445"/>
                </a:lnTo>
                <a:lnTo>
                  <a:pt x="184" y="798"/>
                </a:lnTo>
                <a:lnTo>
                  <a:pt x="299" y="798"/>
                </a:lnTo>
                <a:lnTo>
                  <a:pt x="299" y="880"/>
                </a:lnTo>
              </a:path>
            </a:pathLst>
          </a:custGeom>
          <a:noFill/>
          <a:ln w="6350">
            <a:solidFill>
              <a:srgbClr val="000000"/>
            </a:solidFill>
            <a:prstDash val="solid"/>
            <a:round/>
            <a:headEnd/>
            <a:tailEnd/>
          </a:ln>
        </p:spPr>
        <p:txBody>
          <a:bodyPr/>
          <a:lstStyle/>
          <a:p>
            <a:endParaRPr lang="en-GB"/>
          </a:p>
        </p:txBody>
      </p:sp>
      <p:sp>
        <p:nvSpPr>
          <p:cNvPr id="379" name="Line 3984"/>
          <p:cNvSpPr>
            <a:spLocks noChangeShapeType="1"/>
          </p:cNvSpPr>
          <p:nvPr>
            <p:custDataLst>
              <p:tags r:id="rId370"/>
            </p:custDataLst>
          </p:nvPr>
        </p:nvSpPr>
        <p:spPr bwMode="auto">
          <a:xfrm>
            <a:off x="5538274" y="3704908"/>
            <a:ext cx="288634" cy="1937"/>
          </a:xfrm>
          <a:prstGeom prst="line">
            <a:avLst/>
          </a:prstGeom>
          <a:noFill/>
          <a:ln w="0">
            <a:solidFill>
              <a:srgbClr val="000000"/>
            </a:solidFill>
            <a:round/>
            <a:headEnd/>
            <a:tailEnd/>
          </a:ln>
        </p:spPr>
        <p:txBody>
          <a:bodyPr/>
          <a:lstStyle/>
          <a:p>
            <a:endParaRPr lang="en-GB"/>
          </a:p>
        </p:txBody>
      </p:sp>
      <p:sp>
        <p:nvSpPr>
          <p:cNvPr id="380" name="Line 3985"/>
          <p:cNvSpPr>
            <a:spLocks noChangeShapeType="1"/>
          </p:cNvSpPr>
          <p:nvPr>
            <p:custDataLst>
              <p:tags r:id="rId371"/>
            </p:custDataLst>
          </p:nvPr>
        </p:nvSpPr>
        <p:spPr bwMode="auto">
          <a:xfrm flipV="1">
            <a:off x="5557645" y="3704908"/>
            <a:ext cx="1938" cy="21308"/>
          </a:xfrm>
          <a:prstGeom prst="line">
            <a:avLst/>
          </a:prstGeom>
          <a:noFill/>
          <a:ln w="0">
            <a:solidFill>
              <a:srgbClr val="000000"/>
            </a:solidFill>
            <a:round/>
            <a:headEnd/>
            <a:tailEnd/>
          </a:ln>
        </p:spPr>
        <p:txBody>
          <a:bodyPr/>
          <a:lstStyle/>
          <a:p>
            <a:endParaRPr lang="en-GB"/>
          </a:p>
        </p:txBody>
      </p:sp>
      <p:sp>
        <p:nvSpPr>
          <p:cNvPr id="381" name="Line 3986"/>
          <p:cNvSpPr>
            <a:spLocks noChangeShapeType="1"/>
          </p:cNvSpPr>
          <p:nvPr>
            <p:custDataLst>
              <p:tags r:id="rId372"/>
            </p:custDataLst>
          </p:nvPr>
        </p:nvSpPr>
        <p:spPr bwMode="auto">
          <a:xfrm flipV="1">
            <a:off x="5635131" y="3704908"/>
            <a:ext cx="1938" cy="21308"/>
          </a:xfrm>
          <a:prstGeom prst="line">
            <a:avLst/>
          </a:prstGeom>
          <a:noFill/>
          <a:ln w="0">
            <a:solidFill>
              <a:srgbClr val="000000"/>
            </a:solidFill>
            <a:round/>
            <a:headEnd/>
            <a:tailEnd/>
          </a:ln>
        </p:spPr>
        <p:txBody>
          <a:bodyPr/>
          <a:lstStyle/>
          <a:p>
            <a:endParaRPr lang="en-GB"/>
          </a:p>
        </p:txBody>
      </p:sp>
      <p:sp>
        <p:nvSpPr>
          <p:cNvPr id="382" name="Line 3987"/>
          <p:cNvSpPr>
            <a:spLocks noChangeShapeType="1"/>
          </p:cNvSpPr>
          <p:nvPr>
            <p:custDataLst>
              <p:tags r:id="rId373"/>
            </p:custDataLst>
          </p:nvPr>
        </p:nvSpPr>
        <p:spPr bwMode="auto">
          <a:xfrm flipV="1">
            <a:off x="5712616" y="3704908"/>
            <a:ext cx="1938" cy="21308"/>
          </a:xfrm>
          <a:prstGeom prst="line">
            <a:avLst/>
          </a:prstGeom>
          <a:noFill/>
          <a:ln w="0">
            <a:solidFill>
              <a:srgbClr val="000000"/>
            </a:solidFill>
            <a:round/>
            <a:headEnd/>
            <a:tailEnd/>
          </a:ln>
        </p:spPr>
        <p:txBody>
          <a:bodyPr/>
          <a:lstStyle/>
          <a:p>
            <a:endParaRPr lang="en-GB"/>
          </a:p>
        </p:txBody>
      </p:sp>
      <p:sp>
        <p:nvSpPr>
          <p:cNvPr id="383" name="Line 3988"/>
          <p:cNvSpPr>
            <a:spLocks noChangeShapeType="1"/>
          </p:cNvSpPr>
          <p:nvPr>
            <p:custDataLst>
              <p:tags r:id="rId374"/>
            </p:custDataLst>
          </p:nvPr>
        </p:nvSpPr>
        <p:spPr bwMode="auto">
          <a:xfrm flipV="1">
            <a:off x="5788165" y="3704908"/>
            <a:ext cx="1937" cy="21308"/>
          </a:xfrm>
          <a:prstGeom prst="line">
            <a:avLst/>
          </a:prstGeom>
          <a:noFill/>
          <a:ln w="0">
            <a:solidFill>
              <a:srgbClr val="000000"/>
            </a:solidFill>
            <a:round/>
            <a:headEnd/>
            <a:tailEnd/>
          </a:ln>
        </p:spPr>
        <p:txBody>
          <a:bodyPr/>
          <a:lstStyle/>
          <a:p>
            <a:endParaRPr lang="en-GB"/>
          </a:p>
        </p:txBody>
      </p:sp>
      <p:sp>
        <p:nvSpPr>
          <p:cNvPr id="384" name="Rectangle 3989"/>
          <p:cNvSpPr>
            <a:spLocks noChangeArrowheads="1"/>
          </p:cNvSpPr>
          <p:nvPr>
            <p:custDataLst>
              <p:tags r:id="rId375"/>
            </p:custDataLst>
          </p:nvPr>
        </p:nvSpPr>
        <p:spPr bwMode="auto">
          <a:xfrm>
            <a:off x="5542148" y="3724280"/>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2</a:t>
            </a:r>
            <a:endParaRPr lang="en-GB"/>
          </a:p>
        </p:txBody>
      </p:sp>
      <p:sp>
        <p:nvSpPr>
          <p:cNvPr id="385" name="Rectangle 3990"/>
          <p:cNvSpPr>
            <a:spLocks noChangeArrowheads="1"/>
          </p:cNvSpPr>
          <p:nvPr>
            <p:custDataLst>
              <p:tags r:id="rId376"/>
            </p:custDataLst>
          </p:nvPr>
        </p:nvSpPr>
        <p:spPr bwMode="auto">
          <a:xfrm>
            <a:off x="5619634" y="3724280"/>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4</a:t>
            </a:r>
            <a:endParaRPr lang="en-GB"/>
          </a:p>
        </p:txBody>
      </p:sp>
      <p:sp>
        <p:nvSpPr>
          <p:cNvPr id="386" name="Rectangle 3991"/>
          <p:cNvSpPr>
            <a:spLocks noChangeArrowheads="1"/>
          </p:cNvSpPr>
          <p:nvPr>
            <p:custDataLst>
              <p:tags r:id="rId377"/>
            </p:custDataLst>
          </p:nvPr>
        </p:nvSpPr>
        <p:spPr bwMode="auto">
          <a:xfrm>
            <a:off x="5695183" y="3724280"/>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6</a:t>
            </a:r>
            <a:endParaRPr lang="en-GB"/>
          </a:p>
        </p:txBody>
      </p:sp>
      <p:sp>
        <p:nvSpPr>
          <p:cNvPr id="387" name="Rectangle 3992"/>
          <p:cNvSpPr>
            <a:spLocks noChangeArrowheads="1"/>
          </p:cNvSpPr>
          <p:nvPr>
            <p:custDataLst>
              <p:tags r:id="rId378"/>
            </p:custDataLst>
          </p:nvPr>
        </p:nvSpPr>
        <p:spPr bwMode="auto">
          <a:xfrm>
            <a:off x="5772668" y="3724280"/>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8</a:t>
            </a:r>
            <a:endParaRPr lang="en-GB"/>
          </a:p>
        </p:txBody>
      </p:sp>
      <p:sp>
        <p:nvSpPr>
          <p:cNvPr id="388" name="Rectangle 3993"/>
          <p:cNvSpPr>
            <a:spLocks noChangeArrowheads="1"/>
          </p:cNvSpPr>
          <p:nvPr>
            <p:custDataLst>
              <p:tags r:id="rId379"/>
            </p:custDataLst>
          </p:nvPr>
        </p:nvSpPr>
        <p:spPr bwMode="auto">
          <a:xfrm>
            <a:off x="5565394" y="3819199"/>
            <a:ext cx="249891"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Vp(km/s)</a:t>
            </a:r>
            <a:endParaRPr lang="en-GB"/>
          </a:p>
        </p:txBody>
      </p:sp>
      <p:sp>
        <p:nvSpPr>
          <p:cNvPr id="389" name="Line 3994"/>
          <p:cNvSpPr>
            <a:spLocks noChangeShapeType="1"/>
          </p:cNvSpPr>
          <p:nvPr>
            <p:custDataLst>
              <p:tags r:id="rId380"/>
            </p:custDataLst>
          </p:nvPr>
        </p:nvSpPr>
        <p:spPr bwMode="auto">
          <a:xfrm>
            <a:off x="5538274" y="2257867"/>
            <a:ext cx="288634" cy="1938"/>
          </a:xfrm>
          <a:prstGeom prst="line">
            <a:avLst/>
          </a:prstGeom>
          <a:noFill/>
          <a:ln w="0">
            <a:solidFill>
              <a:srgbClr val="000000"/>
            </a:solidFill>
            <a:round/>
            <a:headEnd/>
            <a:tailEnd/>
          </a:ln>
        </p:spPr>
        <p:txBody>
          <a:bodyPr/>
          <a:lstStyle/>
          <a:p>
            <a:endParaRPr lang="en-GB"/>
          </a:p>
        </p:txBody>
      </p:sp>
      <p:sp>
        <p:nvSpPr>
          <p:cNvPr id="390" name="Rectangle 3995"/>
          <p:cNvSpPr>
            <a:spLocks noChangeArrowheads="1"/>
          </p:cNvSpPr>
          <p:nvPr>
            <p:custDataLst>
              <p:tags r:id="rId381"/>
            </p:custDataLst>
          </p:nvPr>
        </p:nvSpPr>
        <p:spPr bwMode="auto">
          <a:xfrm>
            <a:off x="5546022" y="2118393"/>
            <a:ext cx="290570" cy="112354"/>
          </a:xfrm>
          <a:prstGeom prst="rect">
            <a:avLst/>
          </a:prstGeom>
          <a:noFill/>
          <a:ln w="9525">
            <a:noFill/>
            <a:miter lim="800000"/>
            <a:headEnd/>
            <a:tailEnd/>
          </a:ln>
        </p:spPr>
        <p:txBody>
          <a:bodyPr wrap="none" lIns="0" tIns="0" rIns="0" bIns="0">
            <a:spAutoFit/>
          </a:bodyPr>
          <a:lstStyle/>
          <a:p>
            <a:r>
              <a:rPr lang="en-GB" sz="600">
                <a:solidFill>
                  <a:srgbClr val="FF0000"/>
                </a:solidFill>
                <a:latin typeface="Arial" charset="0"/>
              </a:rPr>
              <a:t>ESP38</a:t>
            </a:r>
            <a:endParaRPr lang="en-GB"/>
          </a:p>
        </p:txBody>
      </p:sp>
      <p:sp>
        <p:nvSpPr>
          <p:cNvPr id="391" name="Line 3996"/>
          <p:cNvSpPr>
            <a:spLocks noChangeShapeType="1"/>
          </p:cNvSpPr>
          <p:nvPr>
            <p:custDataLst>
              <p:tags r:id="rId382"/>
            </p:custDataLst>
          </p:nvPr>
        </p:nvSpPr>
        <p:spPr bwMode="auto">
          <a:xfrm flipV="1">
            <a:off x="5538274" y="2257867"/>
            <a:ext cx="1938" cy="1447042"/>
          </a:xfrm>
          <a:prstGeom prst="line">
            <a:avLst/>
          </a:prstGeom>
          <a:noFill/>
          <a:ln w="0">
            <a:solidFill>
              <a:srgbClr val="000000"/>
            </a:solidFill>
            <a:round/>
            <a:headEnd/>
            <a:tailEnd/>
          </a:ln>
        </p:spPr>
        <p:txBody>
          <a:bodyPr/>
          <a:lstStyle/>
          <a:p>
            <a:endParaRPr lang="en-GB"/>
          </a:p>
        </p:txBody>
      </p:sp>
      <p:sp>
        <p:nvSpPr>
          <p:cNvPr id="392" name="Line 3997"/>
          <p:cNvSpPr>
            <a:spLocks noChangeShapeType="1"/>
          </p:cNvSpPr>
          <p:nvPr>
            <p:custDataLst>
              <p:tags r:id="rId383"/>
            </p:custDataLst>
          </p:nvPr>
        </p:nvSpPr>
        <p:spPr bwMode="auto">
          <a:xfrm flipH="1">
            <a:off x="5458852" y="3505383"/>
            <a:ext cx="79422" cy="1938"/>
          </a:xfrm>
          <a:prstGeom prst="line">
            <a:avLst/>
          </a:prstGeom>
          <a:noFill/>
          <a:ln w="0">
            <a:solidFill>
              <a:srgbClr val="000000"/>
            </a:solidFill>
            <a:round/>
            <a:headEnd/>
            <a:tailEnd/>
          </a:ln>
        </p:spPr>
        <p:txBody>
          <a:bodyPr/>
          <a:lstStyle/>
          <a:p>
            <a:endParaRPr lang="en-GB"/>
          </a:p>
        </p:txBody>
      </p:sp>
      <p:sp>
        <p:nvSpPr>
          <p:cNvPr id="393" name="Line 3998"/>
          <p:cNvSpPr>
            <a:spLocks noChangeShapeType="1"/>
          </p:cNvSpPr>
          <p:nvPr>
            <p:custDataLst>
              <p:tags r:id="rId384"/>
            </p:custDataLst>
          </p:nvPr>
        </p:nvSpPr>
        <p:spPr bwMode="auto">
          <a:xfrm flipH="1">
            <a:off x="5458852" y="3102458"/>
            <a:ext cx="79422" cy="1938"/>
          </a:xfrm>
          <a:prstGeom prst="line">
            <a:avLst/>
          </a:prstGeom>
          <a:noFill/>
          <a:ln w="0">
            <a:solidFill>
              <a:srgbClr val="000000"/>
            </a:solidFill>
            <a:round/>
            <a:headEnd/>
            <a:tailEnd/>
          </a:ln>
        </p:spPr>
        <p:txBody>
          <a:bodyPr/>
          <a:lstStyle/>
          <a:p>
            <a:endParaRPr lang="en-GB"/>
          </a:p>
        </p:txBody>
      </p:sp>
      <p:sp>
        <p:nvSpPr>
          <p:cNvPr id="394" name="Line 3999"/>
          <p:cNvSpPr>
            <a:spLocks noChangeShapeType="1"/>
          </p:cNvSpPr>
          <p:nvPr>
            <p:custDataLst>
              <p:tags r:id="rId385"/>
            </p:custDataLst>
          </p:nvPr>
        </p:nvSpPr>
        <p:spPr bwMode="auto">
          <a:xfrm flipH="1">
            <a:off x="5458852" y="2699534"/>
            <a:ext cx="79422" cy="1938"/>
          </a:xfrm>
          <a:prstGeom prst="line">
            <a:avLst/>
          </a:prstGeom>
          <a:noFill/>
          <a:ln w="0">
            <a:solidFill>
              <a:srgbClr val="000000"/>
            </a:solidFill>
            <a:round/>
            <a:headEnd/>
            <a:tailEnd/>
          </a:ln>
        </p:spPr>
        <p:txBody>
          <a:bodyPr/>
          <a:lstStyle/>
          <a:p>
            <a:endParaRPr lang="en-GB"/>
          </a:p>
        </p:txBody>
      </p:sp>
      <p:sp>
        <p:nvSpPr>
          <p:cNvPr id="395" name="Line 4000"/>
          <p:cNvSpPr>
            <a:spLocks noChangeShapeType="1"/>
          </p:cNvSpPr>
          <p:nvPr>
            <p:custDataLst>
              <p:tags r:id="rId386"/>
            </p:custDataLst>
          </p:nvPr>
        </p:nvSpPr>
        <p:spPr bwMode="auto">
          <a:xfrm flipH="1">
            <a:off x="5458852" y="2298547"/>
            <a:ext cx="79422" cy="1937"/>
          </a:xfrm>
          <a:prstGeom prst="line">
            <a:avLst/>
          </a:prstGeom>
          <a:noFill/>
          <a:ln w="0">
            <a:solidFill>
              <a:srgbClr val="000000"/>
            </a:solidFill>
            <a:round/>
            <a:headEnd/>
            <a:tailEnd/>
          </a:ln>
        </p:spPr>
        <p:txBody>
          <a:bodyPr/>
          <a:lstStyle/>
          <a:p>
            <a:endParaRPr lang="en-GB"/>
          </a:p>
        </p:txBody>
      </p:sp>
      <p:sp>
        <p:nvSpPr>
          <p:cNvPr id="396" name="Line 4001"/>
          <p:cNvSpPr>
            <a:spLocks noChangeShapeType="1"/>
          </p:cNvSpPr>
          <p:nvPr>
            <p:custDataLst>
              <p:tags r:id="rId387"/>
            </p:custDataLst>
          </p:nvPr>
        </p:nvSpPr>
        <p:spPr bwMode="auto">
          <a:xfrm flipV="1">
            <a:off x="5826908" y="2257867"/>
            <a:ext cx="1937" cy="1447042"/>
          </a:xfrm>
          <a:prstGeom prst="line">
            <a:avLst/>
          </a:prstGeom>
          <a:noFill/>
          <a:ln w="0">
            <a:solidFill>
              <a:srgbClr val="000000"/>
            </a:solidFill>
            <a:round/>
            <a:headEnd/>
            <a:tailEnd/>
          </a:ln>
        </p:spPr>
        <p:txBody>
          <a:bodyPr/>
          <a:lstStyle/>
          <a:p>
            <a:endParaRPr lang="en-GB"/>
          </a:p>
        </p:txBody>
      </p:sp>
      <p:sp>
        <p:nvSpPr>
          <p:cNvPr id="397" name="Freeform 4002"/>
          <p:cNvSpPr>
            <a:spLocks/>
          </p:cNvSpPr>
          <p:nvPr>
            <p:custDataLst>
              <p:tags r:id="rId388"/>
            </p:custDataLst>
          </p:nvPr>
        </p:nvSpPr>
        <p:spPr bwMode="auto">
          <a:xfrm>
            <a:off x="4846717" y="2281112"/>
            <a:ext cx="232456" cy="786477"/>
          </a:xfrm>
          <a:custGeom>
            <a:avLst/>
            <a:gdLst/>
            <a:ahLst/>
            <a:cxnLst>
              <a:cxn ang="0">
                <a:pos x="0" y="0"/>
              </a:cxn>
              <a:cxn ang="0">
                <a:pos x="0" y="23"/>
              </a:cxn>
              <a:cxn ang="0">
                <a:pos x="12" y="23"/>
              </a:cxn>
              <a:cxn ang="0">
                <a:pos x="12" y="53"/>
              </a:cxn>
              <a:cxn ang="0">
                <a:pos x="24" y="53"/>
              </a:cxn>
              <a:cxn ang="0">
                <a:pos x="24" y="97"/>
              </a:cxn>
              <a:cxn ang="0">
                <a:pos x="60" y="97"/>
              </a:cxn>
              <a:cxn ang="0">
                <a:pos x="60" y="115"/>
              </a:cxn>
              <a:cxn ang="0">
                <a:pos x="83" y="115"/>
              </a:cxn>
              <a:cxn ang="0">
                <a:pos x="83" y="163"/>
              </a:cxn>
              <a:cxn ang="0">
                <a:pos x="100" y="163"/>
              </a:cxn>
              <a:cxn ang="0">
                <a:pos x="100" y="436"/>
              </a:cxn>
              <a:cxn ang="0">
                <a:pos x="195" y="436"/>
              </a:cxn>
              <a:cxn ang="0">
                <a:pos x="195" y="580"/>
              </a:cxn>
              <a:cxn ang="0">
                <a:pos x="210" y="580"/>
              </a:cxn>
              <a:cxn ang="0">
                <a:pos x="210" y="813"/>
              </a:cxn>
              <a:cxn ang="0">
                <a:pos x="241" y="813"/>
              </a:cxn>
            </a:cxnLst>
            <a:rect l="0" t="0" r="r" b="b"/>
            <a:pathLst>
              <a:path w="241" h="813">
                <a:moveTo>
                  <a:pt x="0" y="0"/>
                </a:moveTo>
                <a:lnTo>
                  <a:pt x="0" y="23"/>
                </a:lnTo>
                <a:lnTo>
                  <a:pt x="12" y="23"/>
                </a:lnTo>
                <a:lnTo>
                  <a:pt x="12" y="53"/>
                </a:lnTo>
                <a:lnTo>
                  <a:pt x="24" y="53"/>
                </a:lnTo>
                <a:lnTo>
                  <a:pt x="24" y="97"/>
                </a:lnTo>
                <a:lnTo>
                  <a:pt x="60" y="97"/>
                </a:lnTo>
                <a:lnTo>
                  <a:pt x="60" y="115"/>
                </a:lnTo>
                <a:lnTo>
                  <a:pt x="83" y="115"/>
                </a:lnTo>
                <a:lnTo>
                  <a:pt x="83" y="163"/>
                </a:lnTo>
                <a:lnTo>
                  <a:pt x="100" y="163"/>
                </a:lnTo>
                <a:lnTo>
                  <a:pt x="100" y="436"/>
                </a:lnTo>
                <a:lnTo>
                  <a:pt x="195" y="436"/>
                </a:lnTo>
                <a:lnTo>
                  <a:pt x="195" y="580"/>
                </a:lnTo>
                <a:lnTo>
                  <a:pt x="210" y="580"/>
                </a:lnTo>
                <a:lnTo>
                  <a:pt x="210" y="813"/>
                </a:lnTo>
                <a:lnTo>
                  <a:pt x="241" y="813"/>
                </a:lnTo>
              </a:path>
            </a:pathLst>
          </a:custGeom>
          <a:noFill/>
          <a:ln w="6350">
            <a:solidFill>
              <a:srgbClr val="000000"/>
            </a:solidFill>
            <a:prstDash val="solid"/>
            <a:round/>
            <a:headEnd/>
            <a:tailEnd/>
          </a:ln>
        </p:spPr>
        <p:txBody>
          <a:bodyPr/>
          <a:lstStyle/>
          <a:p>
            <a:endParaRPr lang="en-GB"/>
          </a:p>
        </p:txBody>
      </p:sp>
      <p:sp>
        <p:nvSpPr>
          <p:cNvPr id="398" name="Line 4003"/>
          <p:cNvSpPr>
            <a:spLocks noChangeShapeType="1"/>
          </p:cNvSpPr>
          <p:nvPr>
            <p:custDataLst>
              <p:tags r:id="rId389"/>
            </p:custDataLst>
          </p:nvPr>
        </p:nvSpPr>
        <p:spPr bwMode="auto">
          <a:xfrm>
            <a:off x="4838968" y="3706845"/>
            <a:ext cx="288633" cy="1938"/>
          </a:xfrm>
          <a:prstGeom prst="line">
            <a:avLst/>
          </a:prstGeom>
          <a:noFill/>
          <a:ln w="0">
            <a:solidFill>
              <a:srgbClr val="000000"/>
            </a:solidFill>
            <a:round/>
            <a:headEnd/>
            <a:tailEnd/>
          </a:ln>
        </p:spPr>
        <p:txBody>
          <a:bodyPr/>
          <a:lstStyle/>
          <a:p>
            <a:endParaRPr lang="en-GB"/>
          </a:p>
        </p:txBody>
      </p:sp>
      <p:sp>
        <p:nvSpPr>
          <p:cNvPr id="399" name="Line 4004"/>
          <p:cNvSpPr>
            <a:spLocks noChangeShapeType="1"/>
          </p:cNvSpPr>
          <p:nvPr>
            <p:custDataLst>
              <p:tags r:id="rId390"/>
            </p:custDataLst>
          </p:nvPr>
        </p:nvSpPr>
        <p:spPr bwMode="auto">
          <a:xfrm flipV="1">
            <a:off x="4858340" y="3706845"/>
            <a:ext cx="1937" cy="19371"/>
          </a:xfrm>
          <a:prstGeom prst="line">
            <a:avLst/>
          </a:prstGeom>
          <a:noFill/>
          <a:ln w="0">
            <a:solidFill>
              <a:srgbClr val="000000"/>
            </a:solidFill>
            <a:round/>
            <a:headEnd/>
            <a:tailEnd/>
          </a:ln>
        </p:spPr>
        <p:txBody>
          <a:bodyPr/>
          <a:lstStyle/>
          <a:p>
            <a:endParaRPr lang="en-GB"/>
          </a:p>
        </p:txBody>
      </p:sp>
      <p:sp>
        <p:nvSpPr>
          <p:cNvPr id="400" name="Line 4005"/>
          <p:cNvSpPr>
            <a:spLocks noChangeShapeType="1"/>
          </p:cNvSpPr>
          <p:nvPr>
            <p:custDataLst>
              <p:tags r:id="rId391"/>
            </p:custDataLst>
          </p:nvPr>
        </p:nvSpPr>
        <p:spPr bwMode="auto">
          <a:xfrm flipV="1">
            <a:off x="4935825" y="3706845"/>
            <a:ext cx="1937" cy="19371"/>
          </a:xfrm>
          <a:prstGeom prst="line">
            <a:avLst/>
          </a:prstGeom>
          <a:noFill/>
          <a:ln w="0">
            <a:solidFill>
              <a:srgbClr val="000000"/>
            </a:solidFill>
            <a:round/>
            <a:headEnd/>
            <a:tailEnd/>
          </a:ln>
        </p:spPr>
        <p:txBody>
          <a:bodyPr/>
          <a:lstStyle/>
          <a:p>
            <a:endParaRPr lang="en-GB"/>
          </a:p>
        </p:txBody>
      </p:sp>
      <p:sp>
        <p:nvSpPr>
          <p:cNvPr id="401" name="Line 4006"/>
          <p:cNvSpPr>
            <a:spLocks noChangeShapeType="1"/>
          </p:cNvSpPr>
          <p:nvPr>
            <p:custDataLst>
              <p:tags r:id="rId392"/>
            </p:custDataLst>
          </p:nvPr>
        </p:nvSpPr>
        <p:spPr bwMode="auto">
          <a:xfrm flipV="1">
            <a:off x="5013311" y="3706845"/>
            <a:ext cx="1937" cy="19371"/>
          </a:xfrm>
          <a:prstGeom prst="line">
            <a:avLst/>
          </a:prstGeom>
          <a:noFill/>
          <a:ln w="0">
            <a:solidFill>
              <a:srgbClr val="000000"/>
            </a:solidFill>
            <a:round/>
            <a:headEnd/>
            <a:tailEnd/>
          </a:ln>
        </p:spPr>
        <p:txBody>
          <a:bodyPr/>
          <a:lstStyle/>
          <a:p>
            <a:endParaRPr lang="en-GB"/>
          </a:p>
        </p:txBody>
      </p:sp>
      <p:sp>
        <p:nvSpPr>
          <p:cNvPr id="402" name="Line 4007"/>
          <p:cNvSpPr>
            <a:spLocks noChangeShapeType="1"/>
          </p:cNvSpPr>
          <p:nvPr>
            <p:custDataLst>
              <p:tags r:id="rId393"/>
            </p:custDataLst>
          </p:nvPr>
        </p:nvSpPr>
        <p:spPr bwMode="auto">
          <a:xfrm flipV="1">
            <a:off x="5088858" y="3706845"/>
            <a:ext cx="1938" cy="19371"/>
          </a:xfrm>
          <a:prstGeom prst="line">
            <a:avLst/>
          </a:prstGeom>
          <a:noFill/>
          <a:ln w="0">
            <a:solidFill>
              <a:srgbClr val="000000"/>
            </a:solidFill>
            <a:round/>
            <a:headEnd/>
            <a:tailEnd/>
          </a:ln>
        </p:spPr>
        <p:txBody>
          <a:bodyPr/>
          <a:lstStyle/>
          <a:p>
            <a:endParaRPr lang="en-GB"/>
          </a:p>
        </p:txBody>
      </p:sp>
      <p:sp>
        <p:nvSpPr>
          <p:cNvPr id="403" name="Rectangle 4008"/>
          <p:cNvSpPr>
            <a:spLocks noChangeArrowheads="1"/>
          </p:cNvSpPr>
          <p:nvPr>
            <p:custDataLst>
              <p:tags r:id="rId394"/>
            </p:custDataLst>
          </p:nvPr>
        </p:nvSpPr>
        <p:spPr bwMode="auto">
          <a:xfrm>
            <a:off x="4842843" y="3726216"/>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2</a:t>
            </a:r>
            <a:endParaRPr lang="en-GB"/>
          </a:p>
        </p:txBody>
      </p:sp>
      <p:sp>
        <p:nvSpPr>
          <p:cNvPr id="404" name="Rectangle 4009"/>
          <p:cNvSpPr>
            <a:spLocks noChangeArrowheads="1"/>
          </p:cNvSpPr>
          <p:nvPr>
            <p:custDataLst>
              <p:tags r:id="rId395"/>
            </p:custDataLst>
          </p:nvPr>
        </p:nvSpPr>
        <p:spPr bwMode="auto">
          <a:xfrm>
            <a:off x="4920328" y="3726216"/>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4</a:t>
            </a:r>
            <a:endParaRPr lang="en-GB"/>
          </a:p>
        </p:txBody>
      </p:sp>
      <p:sp>
        <p:nvSpPr>
          <p:cNvPr id="405" name="Rectangle 4010"/>
          <p:cNvSpPr>
            <a:spLocks noChangeArrowheads="1"/>
          </p:cNvSpPr>
          <p:nvPr>
            <p:custDataLst>
              <p:tags r:id="rId396"/>
            </p:custDataLst>
          </p:nvPr>
        </p:nvSpPr>
        <p:spPr bwMode="auto">
          <a:xfrm>
            <a:off x="4995876" y="3726216"/>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6</a:t>
            </a:r>
            <a:endParaRPr lang="en-GB"/>
          </a:p>
        </p:txBody>
      </p:sp>
      <p:sp>
        <p:nvSpPr>
          <p:cNvPr id="406" name="Rectangle 4011"/>
          <p:cNvSpPr>
            <a:spLocks noChangeArrowheads="1"/>
          </p:cNvSpPr>
          <p:nvPr>
            <p:custDataLst>
              <p:tags r:id="rId397"/>
            </p:custDataLst>
          </p:nvPr>
        </p:nvSpPr>
        <p:spPr bwMode="auto">
          <a:xfrm>
            <a:off x="5073361" y="3726216"/>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8</a:t>
            </a:r>
            <a:endParaRPr lang="en-GB"/>
          </a:p>
        </p:txBody>
      </p:sp>
      <p:sp>
        <p:nvSpPr>
          <p:cNvPr id="407" name="Rectangle 4012"/>
          <p:cNvSpPr>
            <a:spLocks noChangeArrowheads="1"/>
          </p:cNvSpPr>
          <p:nvPr>
            <p:custDataLst>
              <p:tags r:id="rId398"/>
            </p:custDataLst>
          </p:nvPr>
        </p:nvSpPr>
        <p:spPr bwMode="auto">
          <a:xfrm>
            <a:off x="4866088" y="3819199"/>
            <a:ext cx="249890"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Vp(km/s)</a:t>
            </a:r>
            <a:endParaRPr lang="en-GB"/>
          </a:p>
        </p:txBody>
      </p:sp>
      <p:sp>
        <p:nvSpPr>
          <p:cNvPr id="408" name="Line 4013"/>
          <p:cNvSpPr>
            <a:spLocks noChangeShapeType="1"/>
          </p:cNvSpPr>
          <p:nvPr>
            <p:custDataLst>
              <p:tags r:id="rId399"/>
            </p:custDataLst>
          </p:nvPr>
        </p:nvSpPr>
        <p:spPr bwMode="auto">
          <a:xfrm>
            <a:off x="4838968" y="2259804"/>
            <a:ext cx="288633" cy="1937"/>
          </a:xfrm>
          <a:prstGeom prst="line">
            <a:avLst/>
          </a:prstGeom>
          <a:noFill/>
          <a:ln w="0">
            <a:solidFill>
              <a:srgbClr val="000000"/>
            </a:solidFill>
            <a:round/>
            <a:headEnd/>
            <a:tailEnd/>
          </a:ln>
        </p:spPr>
        <p:txBody>
          <a:bodyPr/>
          <a:lstStyle/>
          <a:p>
            <a:endParaRPr lang="en-GB"/>
          </a:p>
        </p:txBody>
      </p:sp>
      <p:sp>
        <p:nvSpPr>
          <p:cNvPr id="409" name="Rectangle 4014"/>
          <p:cNvSpPr>
            <a:spLocks noChangeArrowheads="1"/>
          </p:cNvSpPr>
          <p:nvPr>
            <p:custDataLst>
              <p:tags r:id="rId400"/>
            </p:custDataLst>
          </p:nvPr>
        </p:nvSpPr>
        <p:spPr bwMode="auto">
          <a:xfrm>
            <a:off x="4848653" y="2118393"/>
            <a:ext cx="290570" cy="112354"/>
          </a:xfrm>
          <a:prstGeom prst="rect">
            <a:avLst/>
          </a:prstGeom>
          <a:noFill/>
          <a:ln w="9525">
            <a:noFill/>
            <a:miter lim="800000"/>
            <a:headEnd/>
            <a:tailEnd/>
          </a:ln>
        </p:spPr>
        <p:txBody>
          <a:bodyPr wrap="none" lIns="0" tIns="0" rIns="0" bIns="0">
            <a:spAutoFit/>
          </a:bodyPr>
          <a:lstStyle/>
          <a:p>
            <a:r>
              <a:rPr lang="en-GB" sz="600">
                <a:solidFill>
                  <a:srgbClr val="FF0000"/>
                </a:solidFill>
                <a:latin typeface="Arial" charset="0"/>
              </a:rPr>
              <a:t>ESP87</a:t>
            </a:r>
            <a:endParaRPr lang="en-GB"/>
          </a:p>
        </p:txBody>
      </p:sp>
      <p:sp>
        <p:nvSpPr>
          <p:cNvPr id="410" name="Line 4015"/>
          <p:cNvSpPr>
            <a:spLocks noChangeShapeType="1"/>
          </p:cNvSpPr>
          <p:nvPr>
            <p:custDataLst>
              <p:tags r:id="rId401"/>
            </p:custDataLst>
          </p:nvPr>
        </p:nvSpPr>
        <p:spPr bwMode="auto">
          <a:xfrm flipV="1">
            <a:off x="4838968" y="2259804"/>
            <a:ext cx="1937" cy="1447040"/>
          </a:xfrm>
          <a:prstGeom prst="line">
            <a:avLst/>
          </a:prstGeom>
          <a:noFill/>
          <a:ln w="0">
            <a:solidFill>
              <a:srgbClr val="000000"/>
            </a:solidFill>
            <a:round/>
            <a:headEnd/>
            <a:tailEnd/>
          </a:ln>
        </p:spPr>
        <p:txBody>
          <a:bodyPr/>
          <a:lstStyle/>
          <a:p>
            <a:endParaRPr lang="en-GB"/>
          </a:p>
        </p:txBody>
      </p:sp>
      <p:sp>
        <p:nvSpPr>
          <p:cNvPr id="411" name="Line 4016"/>
          <p:cNvSpPr>
            <a:spLocks noChangeShapeType="1"/>
          </p:cNvSpPr>
          <p:nvPr>
            <p:custDataLst>
              <p:tags r:id="rId402"/>
            </p:custDataLst>
          </p:nvPr>
        </p:nvSpPr>
        <p:spPr bwMode="auto">
          <a:xfrm flipV="1">
            <a:off x="5127601" y="2259804"/>
            <a:ext cx="1938" cy="1447040"/>
          </a:xfrm>
          <a:prstGeom prst="line">
            <a:avLst/>
          </a:prstGeom>
          <a:noFill/>
          <a:ln w="0">
            <a:solidFill>
              <a:srgbClr val="000000"/>
            </a:solidFill>
            <a:round/>
            <a:headEnd/>
            <a:tailEnd/>
          </a:ln>
        </p:spPr>
        <p:txBody>
          <a:bodyPr/>
          <a:lstStyle/>
          <a:p>
            <a:endParaRPr lang="en-GB"/>
          </a:p>
        </p:txBody>
      </p:sp>
      <p:sp>
        <p:nvSpPr>
          <p:cNvPr id="412" name="Line 4017"/>
          <p:cNvSpPr>
            <a:spLocks noChangeShapeType="1"/>
          </p:cNvSpPr>
          <p:nvPr>
            <p:custDataLst>
              <p:tags r:id="rId403"/>
            </p:custDataLst>
          </p:nvPr>
        </p:nvSpPr>
        <p:spPr bwMode="auto">
          <a:xfrm flipH="1">
            <a:off x="5127601" y="3493760"/>
            <a:ext cx="79423" cy="1938"/>
          </a:xfrm>
          <a:prstGeom prst="line">
            <a:avLst/>
          </a:prstGeom>
          <a:noFill/>
          <a:ln w="0">
            <a:solidFill>
              <a:srgbClr val="000000"/>
            </a:solidFill>
            <a:round/>
            <a:headEnd/>
            <a:tailEnd/>
          </a:ln>
        </p:spPr>
        <p:txBody>
          <a:bodyPr/>
          <a:lstStyle/>
          <a:p>
            <a:endParaRPr lang="en-GB"/>
          </a:p>
        </p:txBody>
      </p:sp>
      <p:sp>
        <p:nvSpPr>
          <p:cNvPr id="413" name="Line 4018"/>
          <p:cNvSpPr>
            <a:spLocks noChangeShapeType="1"/>
          </p:cNvSpPr>
          <p:nvPr>
            <p:custDataLst>
              <p:tags r:id="rId404"/>
            </p:custDataLst>
          </p:nvPr>
        </p:nvSpPr>
        <p:spPr bwMode="auto">
          <a:xfrm flipH="1">
            <a:off x="5127601" y="3067590"/>
            <a:ext cx="79423" cy="1938"/>
          </a:xfrm>
          <a:prstGeom prst="line">
            <a:avLst/>
          </a:prstGeom>
          <a:noFill/>
          <a:ln w="0">
            <a:solidFill>
              <a:srgbClr val="000000"/>
            </a:solidFill>
            <a:round/>
            <a:headEnd/>
            <a:tailEnd/>
          </a:ln>
        </p:spPr>
        <p:txBody>
          <a:bodyPr/>
          <a:lstStyle/>
          <a:p>
            <a:endParaRPr lang="en-GB"/>
          </a:p>
        </p:txBody>
      </p:sp>
      <p:sp>
        <p:nvSpPr>
          <p:cNvPr id="414" name="Line 4019"/>
          <p:cNvSpPr>
            <a:spLocks noChangeShapeType="1"/>
          </p:cNvSpPr>
          <p:nvPr>
            <p:custDataLst>
              <p:tags r:id="rId405"/>
            </p:custDataLst>
          </p:nvPr>
        </p:nvSpPr>
        <p:spPr bwMode="auto">
          <a:xfrm flipH="1">
            <a:off x="5127601" y="2643357"/>
            <a:ext cx="79423" cy="1937"/>
          </a:xfrm>
          <a:prstGeom prst="line">
            <a:avLst/>
          </a:prstGeom>
          <a:noFill/>
          <a:ln w="0">
            <a:solidFill>
              <a:srgbClr val="000000"/>
            </a:solidFill>
            <a:round/>
            <a:headEnd/>
            <a:tailEnd/>
          </a:ln>
        </p:spPr>
        <p:txBody>
          <a:bodyPr/>
          <a:lstStyle/>
          <a:p>
            <a:endParaRPr lang="en-GB"/>
          </a:p>
        </p:txBody>
      </p:sp>
      <p:sp>
        <p:nvSpPr>
          <p:cNvPr id="415" name="Freeform 4020"/>
          <p:cNvSpPr>
            <a:spLocks/>
          </p:cNvSpPr>
          <p:nvPr>
            <p:custDataLst>
              <p:tags r:id="rId406"/>
            </p:custDataLst>
          </p:nvPr>
        </p:nvSpPr>
        <p:spPr bwMode="auto">
          <a:xfrm>
            <a:off x="960821" y="2436083"/>
            <a:ext cx="191776" cy="83297"/>
          </a:xfrm>
          <a:custGeom>
            <a:avLst/>
            <a:gdLst/>
            <a:ahLst/>
            <a:cxnLst>
              <a:cxn ang="0">
                <a:pos x="0" y="0"/>
              </a:cxn>
              <a:cxn ang="0">
                <a:pos x="0" y="0"/>
              </a:cxn>
              <a:cxn ang="0">
                <a:pos x="27" y="44"/>
              </a:cxn>
              <a:cxn ang="0">
                <a:pos x="27" y="44"/>
              </a:cxn>
              <a:cxn ang="0">
                <a:pos x="145" y="85"/>
              </a:cxn>
              <a:cxn ang="0">
                <a:pos x="145" y="85"/>
              </a:cxn>
              <a:cxn ang="0">
                <a:pos x="198" y="85"/>
              </a:cxn>
            </a:cxnLst>
            <a:rect l="0" t="0" r="r" b="b"/>
            <a:pathLst>
              <a:path w="198" h="85">
                <a:moveTo>
                  <a:pt x="0" y="0"/>
                </a:moveTo>
                <a:lnTo>
                  <a:pt x="0" y="0"/>
                </a:lnTo>
                <a:lnTo>
                  <a:pt x="27" y="44"/>
                </a:lnTo>
                <a:lnTo>
                  <a:pt x="27" y="44"/>
                </a:lnTo>
                <a:lnTo>
                  <a:pt x="145" y="85"/>
                </a:lnTo>
                <a:lnTo>
                  <a:pt x="145" y="85"/>
                </a:lnTo>
                <a:lnTo>
                  <a:pt x="198" y="85"/>
                </a:lnTo>
              </a:path>
            </a:pathLst>
          </a:custGeom>
          <a:noFill/>
          <a:ln w="6350">
            <a:solidFill>
              <a:srgbClr val="000000"/>
            </a:solidFill>
            <a:prstDash val="solid"/>
            <a:round/>
            <a:headEnd/>
            <a:tailEnd/>
          </a:ln>
        </p:spPr>
        <p:txBody>
          <a:bodyPr/>
          <a:lstStyle/>
          <a:p>
            <a:endParaRPr lang="en-GB"/>
          </a:p>
        </p:txBody>
      </p:sp>
      <p:sp>
        <p:nvSpPr>
          <p:cNvPr id="416" name="Line 4021"/>
          <p:cNvSpPr>
            <a:spLocks noChangeShapeType="1"/>
          </p:cNvSpPr>
          <p:nvPr>
            <p:custDataLst>
              <p:tags r:id="rId407"/>
            </p:custDataLst>
          </p:nvPr>
        </p:nvSpPr>
        <p:spPr bwMode="auto">
          <a:xfrm>
            <a:off x="960821" y="2937802"/>
            <a:ext cx="290570" cy="1937"/>
          </a:xfrm>
          <a:prstGeom prst="line">
            <a:avLst/>
          </a:prstGeom>
          <a:noFill/>
          <a:ln w="0">
            <a:solidFill>
              <a:srgbClr val="000000"/>
            </a:solidFill>
            <a:round/>
            <a:headEnd/>
            <a:tailEnd/>
          </a:ln>
        </p:spPr>
        <p:txBody>
          <a:bodyPr/>
          <a:lstStyle/>
          <a:p>
            <a:endParaRPr lang="en-GB"/>
          </a:p>
        </p:txBody>
      </p:sp>
      <p:sp>
        <p:nvSpPr>
          <p:cNvPr id="417" name="Line 4022"/>
          <p:cNvSpPr>
            <a:spLocks noChangeShapeType="1"/>
          </p:cNvSpPr>
          <p:nvPr>
            <p:custDataLst>
              <p:tags r:id="rId408"/>
            </p:custDataLst>
          </p:nvPr>
        </p:nvSpPr>
        <p:spPr bwMode="auto">
          <a:xfrm flipV="1">
            <a:off x="982129" y="2937802"/>
            <a:ext cx="1938" cy="21308"/>
          </a:xfrm>
          <a:prstGeom prst="line">
            <a:avLst/>
          </a:prstGeom>
          <a:noFill/>
          <a:ln w="0">
            <a:solidFill>
              <a:srgbClr val="000000"/>
            </a:solidFill>
            <a:round/>
            <a:headEnd/>
            <a:tailEnd/>
          </a:ln>
        </p:spPr>
        <p:txBody>
          <a:bodyPr/>
          <a:lstStyle/>
          <a:p>
            <a:endParaRPr lang="en-GB"/>
          </a:p>
        </p:txBody>
      </p:sp>
      <p:sp>
        <p:nvSpPr>
          <p:cNvPr id="418" name="Line 4024"/>
          <p:cNvSpPr>
            <a:spLocks noChangeShapeType="1"/>
          </p:cNvSpPr>
          <p:nvPr>
            <p:custDataLst>
              <p:tags r:id="rId409"/>
            </p:custDataLst>
          </p:nvPr>
        </p:nvSpPr>
        <p:spPr bwMode="auto">
          <a:xfrm flipV="1">
            <a:off x="1059614" y="2937802"/>
            <a:ext cx="1938" cy="21308"/>
          </a:xfrm>
          <a:prstGeom prst="line">
            <a:avLst/>
          </a:prstGeom>
          <a:noFill/>
          <a:ln w="0">
            <a:solidFill>
              <a:srgbClr val="000000"/>
            </a:solidFill>
            <a:round/>
            <a:headEnd/>
            <a:tailEnd/>
          </a:ln>
        </p:spPr>
        <p:txBody>
          <a:bodyPr/>
          <a:lstStyle/>
          <a:p>
            <a:endParaRPr lang="en-GB"/>
          </a:p>
        </p:txBody>
      </p:sp>
      <p:sp>
        <p:nvSpPr>
          <p:cNvPr id="419" name="Line 4025"/>
          <p:cNvSpPr>
            <a:spLocks noChangeShapeType="1"/>
          </p:cNvSpPr>
          <p:nvPr>
            <p:custDataLst>
              <p:tags r:id="rId410"/>
            </p:custDataLst>
          </p:nvPr>
        </p:nvSpPr>
        <p:spPr bwMode="auto">
          <a:xfrm flipV="1">
            <a:off x="1135163" y="2937802"/>
            <a:ext cx="1937" cy="21308"/>
          </a:xfrm>
          <a:prstGeom prst="line">
            <a:avLst/>
          </a:prstGeom>
          <a:noFill/>
          <a:ln w="0">
            <a:solidFill>
              <a:srgbClr val="000000"/>
            </a:solidFill>
            <a:round/>
            <a:headEnd/>
            <a:tailEnd/>
          </a:ln>
        </p:spPr>
        <p:txBody>
          <a:bodyPr/>
          <a:lstStyle/>
          <a:p>
            <a:endParaRPr lang="en-GB"/>
          </a:p>
        </p:txBody>
      </p:sp>
      <p:sp>
        <p:nvSpPr>
          <p:cNvPr id="420" name="Line 4026"/>
          <p:cNvSpPr>
            <a:spLocks noChangeShapeType="1"/>
          </p:cNvSpPr>
          <p:nvPr>
            <p:custDataLst>
              <p:tags r:id="rId411"/>
            </p:custDataLst>
          </p:nvPr>
        </p:nvSpPr>
        <p:spPr bwMode="auto">
          <a:xfrm flipV="1">
            <a:off x="1212649" y="2937802"/>
            <a:ext cx="1937" cy="21308"/>
          </a:xfrm>
          <a:prstGeom prst="line">
            <a:avLst/>
          </a:prstGeom>
          <a:noFill/>
          <a:ln w="0">
            <a:solidFill>
              <a:srgbClr val="000000"/>
            </a:solidFill>
            <a:round/>
            <a:headEnd/>
            <a:tailEnd/>
          </a:ln>
        </p:spPr>
        <p:txBody>
          <a:bodyPr/>
          <a:lstStyle/>
          <a:p>
            <a:endParaRPr lang="en-GB"/>
          </a:p>
        </p:txBody>
      </p:sp>
      <p:sp>
        <p:nvSpPr>
          <p:cNvPr id="421" name="Rectangle 4027"/>
          <p:cNvSpPr>
            <a:spLocks noChangeArrowheads="1"/>
          </p:cNvSpPr>
          <p:nvPr>
            <p:custDataLst>
              <p:tags r:id="rId412"/>
            </p:custDataLst>
          </p:nvPr>
        </p:nvSpPr>
        <p:spPr bwMode="auto">
          <a:xfrm>
            <a:off x="966632" y="2957174"/>
            <a:ext cx="56178" cy="83296"/>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2</a:t>
            </a:r>
            <a:endParaRPr lang="en-GB"/>
          </a:p>
        </p:txBody>
      </p:sp>
      <p:sp>
        <p:nvSpPr>
          <p:cNvPr id="422" name="Rectangle 4028"/>
          <p:cNvSpPr>
            <a:spLocks noChangeArrowheads="1"/>
          </p:cNvSpPr>
          <p:nvPr>
            <p:custDataLst>
              <p:tags r:id="rId413"/>
            </p:custDataLst>
          </p:nvPr>
        </p:nvSpPr>
        <p:spPr bwMode="auto">
          <a:xfrm>
            <a:off x="1042180" y="2957174"/>
            <a:ext cx="56176" cy="83296"/>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4</a:t>
            </a:r>
            <a:endParaRPr lang="en-GB"/>
          </a:p>
        </p:txBody>
      </p:sp>
      <p:sp>
        <p:nvSpPr>
          <p:cNvPr id="423" name="Rectangle 4029"/>
          <p:cNvSpPr>
            <a:spLocks noChangeArrowheads="1"/>
          </p:cNvSpPr>
          <p:nvPr>
            <p:custDataLst>
              <p:tags r:id="rId414"/>
            </p:custDataLst>
          </p:nvPr>
        </p:nvSpPr>
        <p:spPr bwMode="auto">
          <a:xfrm>
            <a:off x="1119666" y="2957174"/>
            <a:ext cx="56176" cy="83296"/>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6</a:t>
            </a:r>
            <a:endParaRPr lang="en-GB"/>
          </a:p>
        </p:txBody>
      </p:sp>
      <p:sp>
        <p:nvSpPr>
          <p:cNvPr id="424" name="Rectangle 4030"/>
          <p:cNvSpPr>
            <a:spLocks noChangeArrowheads="1"/>
          </p:cNvSpPr>
          <p:nvPr>
            <p:custDataLst>
              <p:tags r:id="rId415"/>
            </p:custDataLst>
          </p:nvPr>
        </p:nvSpPr>
        <p:spPr bwMode="auto">
          <a:xfrm>
            <a:off x="1197151" y="2957174"/>
            <a:ext cx="56176" cy="83296"/>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8</a:t>
            </a:r>
            <a:endParaRPr lang="en-GB"/>
          </a:p>
        </p:txBody>
      </p:sp>
      <p:sp>
        <p:nvSpPr>
          <p:cNvPr id="425" name="Rectangle 4031"/>
          <p:cNvSpPr>
            <a:spLocks noChangeArrowheads="1"/>
          </p:cNvSpPr>
          <p:nvPr>
            <p:custDataLst>
              <p:tags r:id="rId416"/>
            </p:custDataLst>
          </p:nvPr>
        </p:nvSpPr>
        <p:spPr bwMode="auto">
          <a:xfrm>
            <a:off x="982129" y="3052093"/>
            <a:ext cx="267325" cy="83297"/>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Vp (km/s)</a:t>
            </a:r>
            <a:endParaRPr lang="en-GB"/>
          </a:p>
        </p:txBody>
      </p:sp>
      <p:sp>
        <p:nvSpPr>
          <p:cNvPr id="426" name="Line 4032"/>
          <p:cNvSpPr>
            <a:spLocks noChangeShapeType="1"/>
          </p:cNvSpPr>
          <p:nvPr>
            <p:custDataLst>
              <p:tags r:id="rId417"/>
            </p:custDataLst>
          </p:nvPr>
        </p:nvSpPr>
        <p:spPr bwMode="auto">
          <a:xfrm>
            <a:off x="960821" y="2294673"/>
            <a:ext cx="290570" cy="1937"/>
          </a:xfrm>
          <a:prstGeom prst="line">
            <a:avLst/>
          </a:prstGeom>
          <a:noFill/>
          <a:ln w="0">
            <a:solidFill>
              <a:srgbClr val="000000"/>
            </a:solidFill>
            <a:round/>
            <a:headEnd/>
            <a:tailEnd/>
          </a:ln>
        </p:spPr>
        <p:txBody>
          <a:bodyPr/>
          <a:lstStyle/>
          <a:p>
            <a:endParaRPr lang="en-GB"/>
          </a:p>
        </p:txBody>
      </p:sp>
      <p:sp>
        <p:nvSpPr>
          <p:cNvPr id="427" name="Rectangle 4033"/>
          <p:cNvSpPr>
            <a:spLocks noChangeArrowheads="1"/>
          </p:cNvSpPr>
          <p:nvPr>
            <p:custDataLst>
              <p:tags r:id="rId418"/>
            </p:custDataLst>
          </p:nvPr>
        </p:nvSpPr>
        <p:spPr bwMode="auto">
          <a:xfrm>
            <a:off x="1001500" y="2155199"/>
            <a:ext cx="251828" cy="125913"/>
          </a:xfrm>
          <a:prstGeom prst="rect">
            <a:avLst/>
          </a:prstGeom>
          <a:noFill/>
          <a:ln w="9525">
            <a:noFill/>
            <a:miter lim="800000"/>
            <a:headEnd/>
            <a:tailEnd/>
          </a:ln>
        </p:spPr>
        <p:txBody>
          <a:bodyPr wrap="none" lIns="0" tIns="0" rIns="0" bIns="0">
            <a:spAutoFit/>
          </a:bodyPr>
          <a:lstStyle/>
          <a:p>
            <a:r>
              <a:rPr lang="en-GB" sz="600">
                <a:solidFill>
                  <a:srgbClr val="FF0000"/>
                </a:solidFill>
                <a:latin typeface="Arial" charset="0"/>
              </a:rPr>
              <a:t>400U</a:t>
            </a:r>
            <a:endParaRPr lang="en-GB"/>
          </a:p>
        </p:txBody>
      </p:sp>
      <p:sp>
        <p:nvSpPr>
          <p:cNvPr id="428" name="Line 4034"/>
          <p:cNvSpPr>
            <a:spLocks noChangeShapeType="1"/>
          </p:cNvSpPr>
          <p:nvPr>
            <p:custDataLst>
              <p:tags r:id="rId419"/>
            </p:custDataLst>
          </p:nvPr>
        </p:nvSpPr>
        <p:spPr bwMode="auto">
          <a:xfrm flipV="1">
            <a:off x="960821" y="2294673"/>
            <a:ext cx="1937" cy="643129"/>
          </a:xfrm>
          <a:prstGeom prst="line">
            <a:avLst/>
          </a:prstGeom>
          <a:noFill/>
          <a:ln w="0">
            <a:solidFill>
              <a:srgbClr val="000000"/>
            </a:solidFill>
            <a:round/>
            <a:headEnd/>
            <a:tailEnd/>
          </a:ln>
        </p:spPr>
        <p:txBody>
          <a:bodyPr/>
          <a:lstStyle/>
          <a:p>
            <a:endParaRPr lang="en-GB"/>
          </a:p>
        </p:txBody>
      </p:sp>
      <p:sp>
        <p:nvSpPr>
          <p:cNvPr id="429" name="Line 4035"/>
          <p:cNvSpPr>
            <a:spLocks noChangeShapeType="1"/>
          </p:cNvSpPr>
          <p:nvPr>
            <p:custDataLst>
              <p:tags r:id="rId420"/>
            </p:custDataLst>
          </p:nvPr>
        </p:nvSpPr>
        <p:spPr bwMode="auto">
          <a:xfrm flipV="1">
            <a:off x="1251391" y="2294673"/>
            <a:ext cx="1937" cy="643129"/>
          </a:xfrm>
          <a:prstGeom prst="line">
            <a:avLst/>
          </a:prstGeom>
          <a:noFill/>
          <a:ln w="0">
            <a:solidFill>
              <a:srgbClr val="000000"/>
            </a:solidFill>
            <a:round/>
            <a:headEnd/>
            <a:tailEnd/>
          </a:ln>
        </p:spPr>
        <p:txBody>
          <a:bodyPr/>
          <a:lstStyle/>
          <a:p>
            <a:endParaRPr lang="en-GB"/>
          </a:p>
        </p:txBody>
      </p:sp>
      <p:sp>
        <p:nvSpPr>
          <p:cNvPr id="430" name="Line 4038"/>
          <p:cNvSpPr>
            <a:spLocks noChangeShapeType="1"/>
          </p:cNvSpPr>
          <p:nvPr>
            <p:custDataLst>
              <p:tags r:id="rId421"/>
            </p:custDataLst>
          </p:nvPr>
        </p:nvSpPr>
        <p:spPr bwMode="auto">
          <a:xfrm>
            <a:off x="399051" y="2695659"/>
            <a:ext cx="104605" cy="3874"/>
          </a:xfrm>
          <a:prstGeom prst="line">
            <a:avLst/>
          </a:prstGeom>
          <a:noFill/>
          <a:ln w="17463">
            <a:solidFill>
              <a:srgbClr val="FF0000"/>
            </a:solidFill>
            <a:round/>
            <a:headEnd/>
            <a:tailEnd/>
          </a:ln>
        </p:spPr>
        <p:txBody>
          <a:bodyPr/>
          <a:lstStyle/>
          <a:p>
            <a:endParaRPr lang="en-GB"/>
          </a:p>
        </p:txBody>
      </p:sp>
      <p:sp>
        <p:nvSpPr>
          <p:cNvPr id="431" name="Line 4039"/>
          <p:cNvSpPr>
            <a:spLocks noChangeShapeType="1"/>
          </p:cNvSpPr>
          <p:nvPr>
            <p:custDataLst>
              <p:tags r:id="rId422"/>
            </p:custDataLst>
          </p:nvPr>
        </p:nvSpPr>
        <p:spPr bwMode="auto">
          <a:xfrm>
            <a:off x="610198" y="2705346"/>
            <a:ext cx="104605" cy="3874"/>
          </a:xfrm>
          <a:prstGeom prst="line">
            <a:avLst/>
          </a:prstGeom>
          <a:noFill/>
          <a:ln w="17463">
            <a:solidFill>
              <a:srgbClr val="FF0000"/>
            </a:solidFill>
            <a:round/>
            <a:headEnd/>
            <a:tailEnd/>
          </a:ln>
        </p:spPr>
        <p:txBody>
          <a:bodyPr/>
          <a:lstStyle/>
          <a:p>
            <a:endParaRPr lang="en-GB"/>
          </a:p>
        </p:txBody>
      </p:sp>
      <p:sp>
        <p:nvSpPr>
          <p:cNvPr id="432" name="Freeform 4040"/>
          <p:cNvSpPr>
            <a:spLocks/>
          </p:cNvSpPr>
          <p:nvPr>
            <p:custDataLst>
              <p:tags r:id="rId423"/>
            </p:custDataLst>
          </p:nvPr>
        </p:nvSpPr>
        <p:spPr bwMode="auto">
          <a:xfrm>
            <a:off x="819409" y="2711157"/>
            <a:ext cx="104605" cy="11623"/>
          </a:xfrm>
          <a:custGeom>
            <a:avLst/>
            <a:gdLst/>
            <a:ahLst/>
            <a:cxnLst>
              <a:cxn ang="0">
                <a:pos x="0" y="0"/>
              </a:cxn>
              <a:cxn ang="0">
                <a:pos x="17" y="1"/>
              </a:cxn>
              <a:cxn ang="0">
                <a:pos x="107" y="12"/>
              </a:cxn>
            </a:cxnLst>
            <a:rect l="0" t="0" r="r" b="b"/>
            <a:pathLst>
              <a:path w="107" h="12">
                <a:moveTo>
                  <a:pt x="0" y="0"/>
                </a:moveTo>
                <a:lnTo>
                  <a:pt x="17" y="1"/>
                </a:lnTo>
                <a:lnTo>
                  <a:pt x="107" y="12"/>
                </a:lnTo>
              </a:path>
            </a:pathLst>
          </a:custGeom>
          <a:noFill/>
          <a:ln w="17463">
            <a:solidFill>
              <a:srgbClr val="FF0000"/>
            </a:solidFill>
            <a:prstDash val="solid"/>
            <a:round/>
            <a:headEnd/>
            <a:tailEnd/>
          </a:ln>
        </p:spPr>
        <p:txBody>
          <a:bodyPr/>
          <a:lstStyle/>
          <a:p>
            <a:endParaRPr lang="en-GB"/>
          </a:p>
        </p:txBody>
      </p:sp>
      <p:sp>
        <p:nvSpPr>
          <p:cNvPr id="433" name="Freeform 4041"/>
          <p:cNvSpPr>
            <a:spLocks/>
          </p:cNvSpPr>
          <p:nvPr>
            <p:custDataLst>
              <p:tags r:id="rId424"/>
            </p:custDataLst>
          </p:nvPr>
        </p:nvSpPr>
        <p:spPr bwMode="auto">
          <a:xfrm>
            <a:off x="1026683" y="2736340"/>
            <a:ext cx="106542" cy="7749"/>
          </a:xfrm>
          <a:custGeom>
            <a:avLst/>
            <a:gdLst/>
            <a:ahLst/>
            <a:cxnLst>
              <a:cxn ang="0">
                <a:pos x="0" y="0"/>
              </a:cxn>
              <a:cxn ang="0">
                <a:pos x="45" y="5"/>
              </a:cxn>
              <a:cxn ang="0">
                <a:pos x="108" y="8"/>
              </a:cxn>
            </a:cxnLst>
            <a:rect l="0" t="0" r="r" b="b"/>
            <a:pathLst>
              <a:path w="108" h="8">
                <a:moveTo>
                  <a:pt x="0" y="0"/>
                </a:moveTo>
                <a:lnTo>
                  <a:pt x="45" y="5"/>
                </a:lnTo>
                <a:lnTo>
                  <a:pt x="108" y="8"/>
                </a:lnTo>
              </a:path>
            </a:pathLst>
          </a:custGeom>
          <a:noFill/>
          <a:ln w="17463">
            <a:solidFill>
              <a:srgbClr val="FF0000"/>
            </a:solidFill>
            <a:prstDash val="solid"/>
            <a:round/>
            <a:headEnd/>
            <a:tailEnd/>
          </a:ln>
        </p:spPr>
        <p:txBody>
          <a:bodyPr/>
          <a:lstStyle/>
          <a:p>
            <a:endParaRPr lang="en-GB"/>
          </a:p>
        </p:txBody>
      </p:sp>
      <p:sp>
        <p:nvSpPr>
          <p:cNvPr id="434" name="Freeform 4042"/>
          <p:cNvSpPr>
            <a:spLocks/>
          </p:cNvSpPr>
          <p:nvPr>
            <p:custDataLst>
              <p:tags r:id="rId425"/>
            </p:custDataLst>
          </p:nvPr>
        </p:nvSpPr>
        <p:spPr bwMode="auto">
          <a:xfrm>
            <a:off x="1237831" y="2749899"/>
            <a:ext cx="104605" cy="7749"/>
          </a:xfrm>
          <a:custGeom>
            <a:avLst/>
            <a:gdLst/>
            <a:ahLst/>
            <a:cxnLst>
              <a:cxn ang="0">
                <a:pos x="0" y="0"/>
              </a:cxn>
              <a:cxn ang="0">
                <a:pos x="106" y="6"/>
              </a:cxn>
              <a:cxn ang="0">
                <a:pos x="109" y="6"/>
              </a:cxn>
            </a:cxnLst>
            <a:rect l="0" t="0" r="r" b="b"/>
            <a:pathLst>
              <a:path w="109" h="6">
                <a:moveTo>
                  <a:pt x="0" y="0"/>
                </a:moveTo>
                <a:lnTo>
                  <a:pt x="106" y="6"/>
                </a:lnTo>
                <a:lnTo>
                  <a:pt x="109" y="6"/>
                </a:lnTo>
              </a:path>
            </a:pathLst>
          </a:custGeom>
          <a:noFill/>
          <a:ln w="17463">
            <a:solidFill>
              <a:srgbClr val="FF0000"/>
            </a:solidFill>
            <a:prstDash val="solid"/>
            <a:round/>
            <a:headEnd/>
            <a:tailEnd/>
          </a:ln>
        </p:spPr>
        <p:txBody>
          <a:bodyPr/>
          <a:lstStyle/>
          <a:p>
            <a:endParaRPr lang="en-GB"/>
          </a:p>
        </p:txBody>
      </p:sp>
      <p:sp>
        <p:nvSpPr>
          <p:cNvPr id="435" name="Freeform 4043"/>
          <p:cNvSpPr>
            <a:spLocks/>
          </p:cNvSpPr>
          <p:nvPr>
            <p:custDataLst>
              <p:tags r:id="rId426"/>
            </p:custDataLst>
          </p:nvPr>
        </p:nvSpPr>
        <p:spPr bwMode="auto">
          <a:xfrm>
            <a:off x="1447041" y="2761522"/>
            <a:ext cx="104605" cy="1938"/>
          </a:xfrm>
          <a:custGeom>
            <a:avLst/>
            <a:gdLst/>
            <a:ahLst/>
            <a:cxnLst>
              <a:cxn ang="0">
                <a:pos x="0" y="0"/>
              </a:cxn>
              <a:cxn ang="0">
                <a:pos x="68" y="3"/>
              </a:cxn>
              <a:cxn ang="0">
                <a:pos x="108" y="2"/>
              </a:cxn>
            </a:cxnLst>
            <a:rect l="0" t="0" r="r" b="b"/>
            <a:pathLst>
              <a:path w="108" h="3">
                <a:moveTo>
                  <a:pt x="0" y="0"/>
                </a:moveTo>
                <a:lnTo>
                  <a:pt x="68" y="3"/>
                </a:lnTo>
                <a:lnTo>
                  <a:pt x="108" y="2"/>
                </a:lnTo>
              </a:path>
            </a:pathLst>
          </a:custGeom>
          <a:noFill/>
          <a:ln w="17463">
            <a:solidFill>
              <a:srgbClr val="FF0000"/>
            </a:solidFill>
            <a:prstDash val="solid"/>
            <a:round/>
            <a:headEnd/>
            <a:tailEnd/>
          </a:ln>
        </p:spPr>
        <p:txBody>
          <a:bodyPr/>
          <a:lstStyle/>
          <a:p>
            <a:endParaRPr lang="en-GB"/>
          </a:p>
        </p:txBody>
      </p:sp>
      <p:sp>
        <p:nvSpPr>
          <p:cNvPr id="436" name="Line 4044"/>
          <p:cNvSpPr>
            <a:spLocks noChangeShapeType="1"/>
          </p:cNvSpPr>
          <p:nvPr>
            <p:custDataLst>
              <p:tags r:id="rId427"/>
            </p:custDataLst>
          </p:nvPr>
        </p:nvSpPr>
        <p:spPr bwMode="auto">
          <a:xfrm flipV="1">
            <a:off x="1656252" y="2755711"/>
            <a:ext cx="104605" cy="3874"/>
          </a:xfrm>
          <a:prstGeom prst="line">
            <a:avLst/>
          </a:prstGeom>
          <a:noFill/>
          <a:ln w="17463">
            <a:solidFill>
              <a:srgbClr val="FF0000"/>
            </a:solidFill>
            <a:round/>
            <a:headEnd/>
            <a:tailEnd/>
          </a:ln>
        </p:spPr>
        <p:txBody>
          <a:bodyPr/>
          <a:lstStyle/>
          <a:p>
            <a:endParaRPr lang="en-GB"/>
          </a:p>
        </p:txBody>
      </p:sp>
      <p:sp>
        <p:nvSpPr>
          <p:cNvPr id="437" name="Line 4045"/>
          <p:cNvSpPr>
            <a:spLocks noChangeShapeType="1"/>
          </p:cNvSpPr>
          <p:nvPr>
            <p:custDataLst>
              <p:tags r:id="rId428"/>
            </p:custDataLst>
          </p:nvPr>
        </p:nvSpPr>
        <p:spPr bwMode="auto">
          <a:xfrm>
            <a:off x="1865463" y="2755711"/>
            <a:ext cx="106543" cy="1937"/>
          </a:xfrm>
          <a:prstGeom prst="line">
            <a:avLst/>
          </a:prstGeom>
          <a:noFill/>
          <a:ln w="17463">
            <a:solidFill>
              <a:srgbClr val="FF0000"/>
            </a:solidFill>
            <a:round/>
            <a:headEnd/>
            <a:tailEnd/>
          </a:ln>
        </p:spPr>
        <p:txBody>
          <a:bodyPr/>
          <a:lstStyle/>
          <a:p>
            <a:endParaRPr lang="en-GB"/>
          </a:p>
        </p:txBody>
      </p:sp>
      <p:sp>
        <p:nvSpPr>
          <p:cNvPr id="438" name="Line 4046"/>
          <p:cNvSpPr>
            <a:spLocks noChangeShapeType="1"/>
          </p:cNvSpPr>
          <p:nvPr>
            <p:custDataLst>
              <p:tags r:id="rId429"/>
            </p:custDataLst>
          </p:nvPr>
        </p:nvSpPr>
        <p:spPr bwMode="auto">
          <a:xfrm>
            <a:off x="2076611" y="2763460"/>
            <a:ext cx="102668" cy="11623"/>
          </a:xfrm>
          <a:prstGeom prst="line">
            <a:avLst/>
          </a:prstGeom>
          <a:noFill/>
          <a:ln w="17463">
            <a:solidFill>
              <a:srgbClr val="FF0000"/>
            </a:solidFill>
            <a:round/>
            <a:headEnd/>
            <a:tailEnd/>
          </a:ln>
        </p:spPr>
        <p:txBody>
          <a:bodyPr/>
          <a:lstStyle/>
          <a:p>
            <a:endParaRPr lang="en-GB"/>
          </a:p>
        </p:txBody>
      </p:sp>
      <p:sp>
        <p:nvSpPr>
          <p:cNvPr id="439" name="Line 4047"/>
          <p:cNvSpPr>
            <a:spLocks noChangeShapeType="1"/>
          </p:cNvSpPr>
          <p:nvPr>
            <p:custDataLst>
              <p:tags r:id="rId430"/>
            </p:custDataLst>
          </p:nvPr>
        </p:nvSpPr>
        <p:spPr bwMode="auto">
          <a:xfrm>
            <a:off x="2278074" y="2811888"/>
            <a:ext cx="56176" cy="23246"/>
          </a:xfrm>
          <a:prstGeom prst="line">
            <a:avLst/>
          </a:prstGeom>
          <a:noFill/>
          <a:ln w="17463">
            <a:solidFill>
              <a:srgbClr val="FF0000"/>
            </a:solidFill>
            <a:round/>
            <a:headEnd/>
            <a:tailEnd/>
          </a:ln>
        </p:spPr>
        <p:txBody>
          <a:bodyPr/>
          <a:lstStyle/>
          <a:p>
            <a:endParaRPr lang="en-GB"/>
          </a:p>
        </p:txBody>
      </p:sp>
      <p:sp>
        <p:nvSpPr>
          <p:cNvPr id="440" name="Rectangle 4048"/>
          <p:cNvSpPr>
            <a:spLocks noChangeArrowheads="1"/>
          </p:cNvSpPr>
          <p:nvPr>
            <p:custDataLst>
              <p:tags r:id="rId431"/>
            </p:custDataLst>
          </p:nvPr>
        </p:nvSpPr>
        <p:spPr bwMode="auto">
          <a:xfrm>
            <a:off x="939512" y="1118830"/>
            <a:ext cx="311880" cy="149160"/>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C24B</a:t>
            </a:r>
            <a:endParaRPr lang="en-GB"/>
          </a:p>
        </p:txBody>
      </p:sp>
      <p:sp>
        <p:nvSpPr>
          <p:cNvPr id="441" name="Rectangle 4049"/>
          <p:cNvSpPr>
            <a:spLocks noChangeArrowheads="1"/>
          </p:cNvSpPr>
          <p:nvPr>
            <p:custDataLst>
              <p:tags r:id="rId432"/>
            </p:custDataLst>
          </p:nvPr>
        </p:nvSpPr>
        <p:spPr bwMode="auto">
          <a:xfrm>
            <a:off x="1352122" y="1118830"/>
            <a:ext cx="311878" cy="149160"/>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C24A</a:t>
            </a:r>
            <a:endParaRPr lang="en-GB"/>
          </a:p>
        </p:txBody>
      </p:sp>
      <p:sp>
        <p:nvSpPr>
          <p:cNvPr id="442" name="Rectangle 4050"/>
          <p:cNvSpPr>
            <a:spLocks noChangeArrowheads="1"/>
          </p:cNvSpPr>
          <p:nvPr>
            <p:custDataLst>
              <p:tags r:id="rId433"/>
            </p:custDataLst>
          </p:nvPr>
        </p:nvSpPr>
        <p:spPr bwMode="auto">
          <a:xfrm>
            <a:off x="1875149" y="1118830"/>
            <a:ext cx="809723" cy="149160"/>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transition crust</a:t>
            </a:r>
            <a:endParaRPr lang="en-GB"/>
          </a:p>
        </p:txBody>
      </p:sp>
      <p:sp>
        <p:nvSpPr>
          <p:cNvPr id="443" name="AutoShape 4051"/>
          <p:cNvSpPr>
            <a:spLocks noChangeArrowheads="1"/>
          </p:cNvSpPr>
          <p:nvPr>
            <p:custDataLst>
              <p:tags r:id="rId434"/>
            </p:custDataLst>
          </p:nvPr>
        </p:nvSpPr>
        <p:spPr bwMode="auto">
          <a:xfrm>
            <a:off x="8473037" y="2749899"/>
            <a:ext cx="180153" cy="98795"/>
          </a:xfrm>
          <a:prstGeom prst="roundRect">
            <a:avLst>
              <a:gd name="adj" fmla="val 39361"/>
            </a:avLst>
          </a:prstGeom>
          <a:solidFill>
            <a:srgbClr val="FFFFFF"/>
          </a:solidFill>
          <a:ln w="0">
            <a:solidFill>
              <a:srgbClr val="000000"/>
            </a:solidFill>
            <a:round/>
            <a:headEnd/>
            <a:tailEnd/>
          </a:ln>
        </p:spPr>
        <p:txBody>
          <a:bodyPr/>
          <a:lstStyle/>
          <a:p>
            <a:endParaRPr lang="en-GB"/>
          </a:p>
        </p:txBody>
      </p:sp>
      <p:sp>
        <p:nvSpPr>
          <p:cNvPr id="444" name="Rectangle 4052"/>
          <p:cNvSpPr>
            <a:spLocks noChangeArrowheads="1"/>
          </p:cNvSpPr>
          <p:nvPr>
            <p:custDataLst>
              <p:tags r:id="rId435"/>
            </p:custDataLst>
          </p:nvPr>
        </p:nvSpPr>
        <p:spPr bwMode="auto">
          <a:xfrm>
            <a:off x="8502093" y="2751837"/>
            <a:ext cx="160783" cy="125913"/>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6.4</a:t>
            </a:r>
            <a:endParaRPr lang="en-GB"/>
          </a:p>
        </p:txBody>
      </p:sp>
      <p:sp>
        <p:nvSpPr>
          <p:cNvPr id="445" name="AutoShape 4053"/>
          <p:cNvSpPr>
            <a:spLocks noChangeArrowheads="1"/>
          </p:cNvSpPr>
          <p:nvPr>
            <p:custDataLst>
              <p:tags r:id="rId436"/>
            </p:custDataLst>
          </p:nvPr>
        </p:nvSpPr>
        <p:spPr bwMode="auto">
          <a:xfrm>
            <a:off x="8478847" y="3371721"/>
            <a:ext cx="178217" cy="98793"/>
          </a:xfrm>
          <a:prstGeom prst="roundRect">
            <a:avLst>
              <a:gd name="adj" fmla="val 39361"/>
            </a:avLst>
          </a:prstGeom>
          <a:solidFill>
            <a:srgbClr val="FFFFFF"/>
          </a:solidFill>
          <a:ln w="0">
            <a:solidFill>
              <a:srgbClr val="000000"/>
            </a:solidFill>
            <a:round/>
            <a:headEnd/>
            <a:tailEnd/>
          </a:ln>
        </p:spPr>
        <p:txBody>
          <a:bodyPr/>
          <a:lstStyle/>
          <a:p>
            <a:endParaRPr lang="en-GB"/>
          </a:p>
        </p:txBody>
      </p:sp>
      <p:sp>
        <p:nvSpPr>
          <p:cNvPr id="446" name="Rectangle 4054"/>
          <p:cNvSpPr>
            <a:spLocks noChangeArrowheads="1"/>
          </p:cNvSpPr>
          <p:nvPr>
            <p:custDataLst>
              <p:tags r:id="rId437"/>
            </p:custDataLst>
          </p:nvPr>
        </p:nvSpPr>
        <p:spPr bwMode="auto">
          <a:xfrm>
            <a:off x="8507905" y="3373657"/>
            <a:ext cx="160782" cy="125914"/>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6.7</a:t>
            </a:r>
            <a:endParaRPr lang="en-GB"/>
          </a:p>
        </p:txBody>
      </p:sp>
      <p:sp>
        <p:nvSpPr>
          <p:cNvPr id="447" name="AutoShape 4055"/>
          <p:cNvSpPr>
            <a:spLocks noChangeArrowheads="1"/>
          </p:cNvSpPr>
          <p:nvPr>
            <p:custDataLst>
              <p:tags r:id="rId438"/>
            </p:custDataLst>
          </p:nvPr>
        </p:nvSpPr>
        <p:spPr bwMode="auto">
          <a:xfrm>
            <a:off x="7789227" y="2864191"/>
            <a:ext cx="178217" cy="98793"/>
          </a:xfrm>
          <a:prstGeom prst="roundRect">
            <a:avLst>
              <a:gd name="adj" fmla="val 39361"/>
            </a:avLst>
          </a:prstGeom>
          <a:solidFill>
            <a:srgbClr val="FFFFFF"/>
          </a:solidFill>
          <a:ln w="0">
            <a:solidFill>
              <a:srgbClr val="000000"/>
            </a:solidFill>
            <a:round/>
            <a:headEnd/>
            <a:tailEnd/>
          </a:ln>
        </p:spPr>
        <p:txBody>
          <a:bodyPr/>
          <a:lstStyle/>
          <a:p>
            <a:endParaRPr lang="en-GB"/>
          </a:p>
        </p:txBody>
      </p:sp>
      <p:sp>
        <p:nvSpPr>
          <p:cNvPr id="448" name="Rectangle 4056"/>
          <p:cNvSpPr>
            <a:spLocks noChangeArrowheads="1"/>
          </p:cNvSpPr>
          <p:nvPr>
            <p:custDataLst>
              <p:tags r:id="rId439"/>
            </p:custDataLst>
          </p:nvPr>
        </p:nvSpPr>
        <p:spPr bwMode="auto">
          <a:xfrm>
            <a:off x="7818284" y="2866128"/>
            <a:ext cx="160782" cy="125914"/>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7.1</a:t>
            </a:r>
            <a:endParaRPr lang="en-GB"/>
          </a:p>
        </p:txBody>
      </p:sp>
      <p:sp>
        <p:nvSpPr>
          <p:cNvPr id="449" name="AutoShape 4057"/>
          <p:cNvSpPr>
            <a:spLocks noChangeArrowheads="1"/>
          </p:cNvSpPr>
          <p:nvPr>
            <p:custDataLst>
              <p:tags r:id="rId440"/>
            </p:custDataLst>
          </p:nvPr>
        </p:nvSpPr>
        <p:spPr bwMode="auto">
          <a:xfrm>
            <a:off x="7787290" y="3220624"/>
            <a:ext cx="180153" cy="98793"/>
          </a:xfrm>
          <a:prstGeom prst="roundRect">
            <a:avLst>
              <a:gd name="adj" fmla="val 39361"/>
            </a:avLst>
          </a:prstGeom>
          <a:solidFill>
            <a:srgbClr val="FFFFFF"/>
          </a:solidFill>
          <a:ln w="0">
            <a:solidFill>
              <a:srgbClr val="000000"/>
            </a:solidFill>
            <a:round/>
            <a:headEnd/>
            <a:tailEnd/>
          </a:ln>
        </p:spPr>
        <p:txBody>
          <a:bodyPr/>
          <a:lstStyle/>
          <a:p>
            <a:endParaRPr lang="en-GB"/>
          </a:p>
        </p:txBody>
      </p:sp>
      <p:sp>
        <p:nvSpPr>
          <p:cNvPr id="450" name="Rectangle 4058"/>
          <p:cNvSpPr>
            <a:spLocks noChangeArrowheads="1"/>
          </p:cNvSpPr>
          <p:nvPr>
            <p:custDataLst>
              <p:tags r:id="rId441"/>
            </p:custDataLst>
          </p:nvPr>
        </p:nvSpPr>
        <p:spPr bwMode="auto">
          <a:xfrm>
            <a:off x="7816347" y="3220624"/>
            <a:ext cx="160783" cy="125913"/>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7.7</a:t>
            </a:r>
            <a:endParaRPr lang="en-GB"/>
          </a:p>
        </p:txBody>
      </p:sp>
      <p:sp>
        <p:nvSpPr>
          <p:cNvPr id="451" name="Rectangle 4059"/>
          <p:cNvSpPr>
            <a:spLocks noChangeArrowheads="1"/>
          </p:cNvSpPr>
          <p:nvPr>
            <p:custDataLst>
              <p:tags r:id="rId442"/>
            </p:custDataLst>
          </p:nvPr>
        </p:nvSpPr>
        <p:spPr bwMode="auto">
          <a:xfrm>
            <a:off x="7444416" y="3040470"/>
            <a:ext cx="249891" cy="112354"/>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HVLC</a:t>
            </a:r>
            <a:endParaRPr lang="en-GB"/>
          </a:p>
        </p:txBody>
      </p:sp>
      <p:sp>
        <p:nvSpPr>
          <p:cNvPr id="452" name="Rectangle 4060"/>
          <p:cNvSpPr>
            <a:spLocks noChangeArrowheads="1"/>
          </p:cNvSpPr>
          <p:nvPr>
            <p:custDataLst>
              <p:tags r:id="rId443"/>
            </p:custDataLst>
          </p:nvPr>
        </p:nvSpPr>
        <p:spPr bwMode="auto">
          <a:xfrm>
            <a:off x="6632757" y="1297047"/>
            <a:ext cx="344810" cy="207274"/>
          </a:xfrm>
          <a:prstGeom prst="rect">
            <a:avLst/>
          </a:prstGeom>
          <a:noFill/>
          <a:ln w="9525">
            <a:noFill/>
            <a:miter lim="800000"/>
            <a:headEnd/>
            <a:tailEnd/>
          </a:ln>
        </p:spPr>
        <p:txBody>
          <a:bodyPr wrap="none" lIns="0" tIns="0" rIns="0" bIns="0">
            <a:spAutoFit/>
          </a:bodyPr>
          <a:lstStyle/>
          <a:p>
            <a:r>
              <a:rPr lang="en-GB" sz="900">
                <a:solidFill>
                  <a:srgbClr val="FF0000"/>
                </a:solidFill>
                <a:latin typeface="Arial" charset="0"/>
              </a:rPr>
              <a:t>FAA</a:t>
            </a:r>
            <a:endParaRPr lang="en-GB"/>
          </a:p>
        </p:txBody>
      </p:sp>
      <p:sp>
        <p:nvSpPr>
          <p:cNvPr id="453" name="AutoShape 4061"/>
          <p:cNvSpPr>
            <a:spLocks noChangeArrowheads="1"/>
          </p:cNvSpPr>
          <p:nvPr>
            <p:custDataLst>
              <p:tags r:id="rId444"/>
            </p:custDataLst>
          </p:nvPr>
        </p:nvSpPr>
        <p:spPr bwMode="auto">
          <a:xfrm>
            <a:off x="6981441" y="2759586"/>
            <a:ext cx="178217" cy="98793"/>
          </a:xfrm>
          <a:prstGeom prst="roundRect">
            <a:avLst>
              <a:gd name="adj" fmla="val 39361"/>
            </a:avLst>
          </a:prstGeom>
          <a:solidFill>
            <a:srgbClr val="FFFFFF"/>
          </a:solidFill>
          <a:ln w="0">
            <a:solidFill>
              <a:srgbClr val="000000"/>
            </a:solidFill>
            <a:round/>
            <a:headEnd/>
            <a:tailEnd/>
          </a:ln>
        </p:spPr>
        <p:txBody>
          <a:bodyPr/>
          <a:lstStyle/>
          <a:p>
            <a:endParaRPr lang="en-GB"/>
          </a:p>
        </p:txBody>
      </p:sp>
      <p:sp>
        <p:nvSpPr>
          <p:cNvPr id="454" name="Rectangle 4062"/>
          <p:cNvSpPr>
            <a:spLocks noChangeArrowheads="1"/>
          </p:cNvSpPr>
          <p:nvPr>
            <p:custDataLst>
              <p:tags r:id="rId445"/>
            </p:custDataLst>
          </p:nvPr>
        </p:nvSpPr>
        <p:spPr bwMode="auto">
          <a:xfrm>
            <a:off x="7010498" y="2759586"/>
            <a:ext cx="160783" cy="125913"/>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6.7</a:t>
            </a:r>
            <a:endParaRPr lang="en-GB"/>
          </a:p>
        </p:txBody>
      </p:sp>
      <p:sp>
        <p:nvSpPr>
          <p:cNvPr id="455" name="AutoShape 4063"/>
          <p:cNvSpPr>
            <a:spLocks noChangeArrowheads="1"/>
          </p:cNvSpPr>
          <p:nvPr>
            <p:custDataLst>
              <p:tags r:id="rId446"/>
            </p:custDataLst>
          </p:nvPr>
        </p:nvSpPr>
        <p:spPr bwMode="auto">
          <a:xfrm>
            <a:off x="6983378" y="3024973"/>
            <a:ext cx="180154" cy="98795"/>
          </a:xfrm>
          <a:prstGeom prst="roundRect">
            <a:avLst>
              <a:gd name="adj" fmla="val 39361"/>
            </a:avLst>
          </a:prstGeom>
          <a:solidFill>
            <a:srgbClr val="FFFFFF"/>
          </a:solidFill>
          <a:ln w="0">
            <a:solidFill>
              <a:srgbClr val="000000"/>
            </a:solidFill>
            <a:round/>
            <a:headEnd/>
            <a:tailEnd/>
          </a:ln>
        </p:spPr>
        <p:txBody>
          <a:bodyPr/>
          <a:lstStyle/>
          <a:p>
            <a:endParaRPr lang="en-GB"/>
          </a:p>
        </p:txBody>
      </p:sp>
      <p:sp>
        <p:nvSpPr>
          <p:cNvPr id="456" name="Rectangle 4064"/>
          <p:cNvSpPr>
            <a:spLocks noChangeArrowheads="1"/>
          </p:cNvSpPr>
          <p:nvPr>
            <p:custDataLst>
              <p:tags r:id="rId447"/>
            </p:custDataLst>
          </p:nvPr>
        </p:nvSpPr>
        <p:spPr bwMode="auto">
          <a:xfrm>
            <a:off x="7016310" y="3030785"/>
            <a:ext cx="160782" cy="125913"/>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7.6</a:t>
            </a:r>
            <a:endParaRPr lang="en-GB"/>
          </a:p>
        </p:txBody>
      </p:sp>
      <p:sp>
        <p:nvSpPr>
          <p:cNvPr id="457" name="AutoShape 4065"/>
          <p:cNvSpPr>
            <a:spLocks noChangeArrowheads="1"/>
          </p:cNvSpPr>
          <p:nvPr>
            <p:custDataLst>
              <p:tags r:id="rId448"/>
            </p:custDataLst>
          </p:nvPr>
        </p:nvSpPr>
        <p:spPr bwMode="auto">
          <a:xfrm>
            <a:off x="6237581" y="2976545"/>
            <a:ext cx="180153" cy="98793"/>
          </a:xfrm>
          <a:prstGeom prst="roundRect">
            <a:avLst>
              <a:gd name="adj" fmla="val 39361"/>
            </a:avLst>
          </a:prstGeom>
          <a:solidFill>
            <a:srgbClr val="FFFFFF"/>
          </a:solidFill>
          <a:ln w="0">
            <a:solidFill>
              <a:srgbClr val="000000"/>
            </a:solidFill>
            <a:round/>
            <a:headEnd/>
            <a:tailEnd/>
          </a:ln>
        </p:spPr>
        <p:txBody>
          <a:bodyPr/>
          <a:lstStyle/>
          <a:p>
            <a:endParaRPr lang="en-GB"/>
          </a:p>
        </p:txBody>
      </p:sp>
      <p:sp>
        <p:nvSpPr>
          <p:cNvPr id="458" name="Rectangle 4066"/>
          <p:cNvSpPr>
            <a:spLocks noChangeArrowheads="1"/>
          </p:cNvSpPr>
          <p:nvPr>
            <p:custDataLst>
              <p:tags r:id="rId449"/>
            </p:custDataLst>
          </p:nvPr>
        </p:nvSpPr>
        <p:spPr bwMode="auto">
          <a:xfrm>
            <a:off x="6266637" y="2978481"/>
            <a:ext cx="160783" cy="125914"/>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6.8</a:t>
            </a:r>
            <a:endParaRPr lang="en-GB"/>
          </a:p>
        </p:txBody>
      </p:sp>
      <p:sp>
        <p:nvSpPr>
          <p:cNvPr id="459" name="AutoShape 4067"/>
          <p:cNvSpPr>
            <a:spLocks noChangeArrowheads="1"/>
          </p:cNvSpPr>
          <p:nvPr>
            <p:custDataLst>
              <p:tags r:id="rId450"/>
            </p:custDataLst>
          </p:nvPr>
        </p:nvSpPr>
        <p:spPr bwMode="auto">
          <a:xfrm>
            <a:off x="7779542" y="2606551"/>
            <a:ext cx="180153" cy="98795"/>
          </a:xfrm>
          <a:prstGeom prst="roundRect">
            <a:avLst>
              <a:gd name="adj" fmla="val 39361"/>
            </a:avLst>
          </a:prstGeom>
          <a:solidFill>
            <a:srgbClr val="FFFFFF"/>
          </a:solidFill>
          <a:ln w="0">
            <a:solidFill>
              <a:srgbClr val="000000"/>
            </a:solidFill>
            <a:round/>
            <a:headEnd/>
            <a:tailEnd/>
          </a:ln>
        </p:spPr>
        <p:txBody>
          <a:bodyPr/>
          <a:lstStyle/>
          <a:p>
            <a:endParaRPr lang="en-GB"/>
          </a:p>
        </p:txBody>
      </p:sp>
      <p:sp>
        <p:nvSpPr>
          <p:cNvPr id="460" name="Rectangle 4068"/>
          <p:cNvSpPr>
            <a:spLocks noChangeArrowheads="1"/>
          </p:cNvSpPr>
          <p:nvPr>
            <p:custDataLst>
              <p:tags r:id="rId451"/>
            </p:custDataLst>
          </p:nvPr>
        </p:nvSpPr>
        <p:spPr bwMode="auto">
          <a:xfrm>
            <a:off x="7808598" y="2608489"/>
            <a:ext cx="160783" cy="125913"/>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6.1</a:t>
            </a:r>
            <a:endParaRPr lang="en-GB"/>
          </a:p>
        </p:txBody>
      </p:sp>
      <p:sp>
        <p:nvSpPr>
          <p:cNvPr id="461" name="Rectangle 4070"/>
          <p:cNvSpPr>
            <a:spLocks noChangeArrowheads="1"/>
          </p:cNvSpPr>
          <p:nvPr>
            <p:custDataLst>
              <p:tags r:id="rId452"/>
            </p:custDataLst>
          </p:nvPr>
        </p:nvSpPr>
        <p:spPr bwMode="auto">
          <a:xfrm rot="300000">
            <a:off x="3155596" y="3148949"/>
            <a:ext cx="184029" cy="207274"/>
          </a:xfrm>
          <a:prstGeom prst="rect">
            <a:avLst/>
          </a:prstGeom>
          <a:noFill/>
          <a:ln w="9525">
            <a:noFill/>
            <a:miter lim="800000"/>
            <a:headEnd/>
            <a:tailEnd/>
          </a:ln>
        </p:spPr>
        <p:txBody>
          <a:bodyPr wrap="none" lIns="0" tIns="0" rIns="0" bIns="0">
            <a:spAutoFit/>
          </a:bodyPr>
          <a:lstStyle/>
          <a:p>
            <a:r>
              <a:rPr lang="en-GB" sz="900">
                <a:solidFill>
                  <a:srgbClr val="FF0000"/>
                </a:solidFill>
                <a:latin typeface="Arial" charset="0"/>
              </a:rPr>
              <a:t>M</a:t>
            </a:r>
            <a:endParaRPr lang="en-GB"/>
          </a:p>
        </p:txBody>
      </p:sp>
      <p:sp>
        <p:nvSpPr>
          <p:cNvPr id="462" name="Rectangle 4071"/>
          <p:cNvSpPr>
            <a:spLocks noChangeArrowheads="1"/>
          </p:cNvSpPr>
          <p:nvPr>
            <p:custDataLst>
              <p:tags r:id="rId453"/>
            </p:custDataLst>
          </p:nvPr>
        </p:nvSpPr>
        <p:spPr bwMode="auto">
          <a:xfrm rot="300000">
            <a:off x="3277636" y="3156698"/>
            <a:ext cx="145285" cy="207274"/>
          </a:xfrm>
          <a:prstGeom prst="rect">
            <a:avLst/>
          </a:prstGeom>
          <a:noFill/>
          <a:ln w="9525">
            <a:noFill/>
            <a:miter lim="800000"/>
            <a:headEnd/>
            <a:tailEnd/>
          </a:ln>
        </p:spPr>
        <p:txBody>
          <a:bodyPr wrap="none" lIns="0" tIns="0" rIns="0" bIns="0">
            <a:spAutoFit/>
          </a:bodyPr>
          <a:lstStyle/>
          <a:p>
            <a:r>
              <a:rPr lang="en-GB" sz="900">
                <a:solidFill>
                  <a:srgbClr val="FF0000"/>
                </a:solidFill>
                <a:latin typeface="Arial" charset="0"/>
              </a:rPr>
              <a:t>o</a:t>
            </a:r>
            <a:endParaRPr lang="en-GB"/>
          </a:p>
        </p:txBody>
      </p:sp>
      <p:sp>
        <p:nvSpPr>
          <p:cNvPr id="463" name="Rectangle 4072"/>
          <p:cNvSpPr>
            <a:spLocks noChangeArrowheads="1"/>
          </p:cNvSpPr>
          <p:nvPr>
            <p:custDataLst>
              <p:tags r:id="rId454"/>
            </p:custDataLst>
          </p:nvPr>
        </p:nvSpPr>
        <p:spPr bwMode="auto">
          <a:xfrm rot="300000">
            <a:off x="3357058" y="3164447"/>
            <a:ext cx="145286" cy="207274"/>
          </a:xfrm>
          <a:prstGeom prst="rect">
            <a:avLst/>
          </a:prstGeom>
          <a:noFill/>
          <a:ln w="9525">
            <a:noFill/>
            <a:miter lim="800000"/>
            <a:headEnd/>
            <a:tailEnd/>
          </a:ln>
        </p:spPr>
        <p:txBody>
          <a:bodyPr wrap="none" lIns="0" tIns="0" rIns="0" bIns="0">
            <a:spAutoFit/>
          </a:bodyPr>
          <a:lstStyle/>
          <a:p>
            <a:r>
              <a:rPr lang="en-GB" sz="900">
                <a:solidFill>
                  <a:srgbClr val="FF0000"/>
                </a:solidFill>
                <a:latin typeface="Arial" charset="0"/>
              </a:rPr>
              <a:t>h</a:t>
            </a:r>
            <a:endParaRPr lang="en-GB"/>
          </a:p>
        </p:txBody>
      </p:sp>
      <p:sp>
        <p:nvSpPr>
          <p:cNvPr id="464" name="Rectangle 4073"/>
          <p:cNvSpPr>
            <a:spLocks noChangeArrowheads="1"/>
          </p:cNvSpPr>
          <p:nvPr>
            <p:custDataLst>
              <p:tags r:id="rId455"/>
            </p:custDataLst>
          </p:nvPr>
        </p:nvSpPr>
        <p:spPr bwMode="auto">
          <a:xfrm rot="300000">
            <a:off x="3438418" y="3172195"/>
            <a:ext cx="145286" cy="207274"/>
          </a:xfrm>
          <a:prstGeom prst="rect">
            <a:avLst/>
          </a:prstGeom>
          <a:noFill/>
          <a:ln w="9525">
            <a:noFill/>
            <a:miter lim="800000"/>
            <a:headEnd/>
            <a:tailEnd/>
          </a:ln>
        </p:spPr>
        <p:txBody>
          <a:bodyPr wrap="none" lIns="0" tIns="0" rIns="0" bIns="0">
            <a:spAutoFit/>
          </a:bodyPr>
          <a:lstStyle/>
          <a:p>
            <a:r>
              <a:rPr lang="en-GB" sz="900">
                <a:solidFill>
                  <a:srgbClr val="FF0000"/>
                </a:solidFill>
                <a:latin typeface="Arial" charset="0"/>
              </a:rPr>
              <a:t>o</a:t>
            </a:r>
            <a:endParaRPr lang="en-GB"/>
          </a:p>
        </p:txBody>
      </p:sp>
      <p:sp>
        <p:nvSpPr>
          <p:cNvPr id="465" name="Rectangle 4074"/>
          <p:cNvSpPr>
            <a:spLocks noChangeArrowheads="1"/>
          </p:cNvSpPr>
          <p:nvPr>
            <p:custDataLst>
              <p:tags r:id="rId456"/>
            </p:custDataLst>
          </p:nvPr>
        </p:nvSpPr>
        <p:spPr bwMode="auto">
          <a:xfrm>
            <a:off x="5104355" y="3369783"/>
            <a:ext cx="42810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Modelled Moho</a:t>
            </a:r>
          </a:p>
        </p:txBody>
      </p:sp>
      <p:sp>
        <p:nvSpPr>
          <p:cNvPr id="466" name="Line 4075"/>
          <p:cNvSpPr>
            <a:spLocks noChangeShapeType="1"/>
          </p:cNvSpPr>
          <p:nvPr>
            <p:custDataLst>
              <p:tags r:id="rId457"/>
            </p:custDataLst>
          </p:nvPr>
        </p:nvSpPr>
        <p:spPr bwMode="auto">
          <a:xfrm flipV="1">
            <a:off x="5313566" y="3303920"/>
            <a:ext cx="79423" cy="46491"/>
          </a:xfrm>
          <a:prstGeom prst="line">
            <a:avLst/>
          </a:prstGeom>
          <a:noFill/>
          <a:ln w="0">
            <a:solidFill>
              <a:srgbClr val="000000"/>
            </a:solidFill>
            <a:round/>
            <a:headEnd/>
            <a:tailEnd/>
          </a:ln>
        </p:spPr>
        <p:txBody>
          <a:bodyPr/>
          <a:lstStyle/>
          <a:p>
            <a:endParaRPr lang="en-GB"/>
          </a:p>
        </p:txBody>
      </p:sp>
      <p:sp>
        <p:nvSpPr>
          <p:cNvPr id="467" name="Freeform 4076"/>
          <p:cNvSpPr>
            <a:spLocks/>
          </p:cNvSpPr>
          <p:nvPr>
            <p:custDataLst>
              <p:tags r:id="rId458"/>
            </p:custDataLst>
          </p:nvPr>
        </p:nvSpPr>
        <p:spPr bwMode="auto">
          <a:xfrm>
            <a:off x="5358121" y="3303920"/>
            <a:ext cx="34868" cy="29058"/>
          </a:xfrm>
          <a:custGeom>
            <a:avLst/>
            <a:gdLst/>
            <a:ahLst/>
            <a:cxnLst>
              <a:cxn ang="0">
                <a:pos x="0" y="3"/>
              </a:cxn>
              <a:cxn ang="0">
                <a:pos x="36" y="0"/>
              </a:cxn>
              <a:cxn ang="0">
                <a:pos x="16" y="30"/>
              </a:cxn>
              <a:cxn ang="0">
                <a:pos x="22" y="9"/>
              </a:cxn>
              <a:cxn ang="0">
                <a:pos x="0" y="3"/>
              </a:cxn>
            </a:cxnLst>
            <a:rect l="0" t="0" r="r" b="b"/>
            <a:pathLst>
              <a:path w="36" h="30">
                <a:moveTo>
                  <a:pt x="0" y="3"/>
                </a:moveTo>
                <a:lnTo>
                  <a:pt x="36" y="0"/>
                </a:lnTo>
                <a:lnTo>
                  <a:pt x="16" y="30"/>
                </a:lnTo>
                <a:lnTo>
                  <a:pt x="22" y="9"/>
                </a:lnTo>
                <a:lnTo>
                  <a:pt x="0" y="3"/>
                </a:lnTo>
                <a:close/>
              </a:path>
            </a:pathLst>
          </a:custGeom>
          <a:solidFill>
            <a:srgbClr val="000000"/>
          </a:solidFill>
          <a:ln w="0">
            <a:solidFill>
              <a:srgbClr val="000000"/>
            </a:solidFill>
            <a:prstDash val="solid"/>
            <a:round/>
            <a:headEnd/>
            <a:tailEnd/>
          </a:ln>
        </p:spPr>
        <p:txBody>
          <a:bodyPr/>
          <a:lstStyle/>
          <a:p>
            <a:endParaRPr lang="en-GB"/>
          </a:p>
        </p:txBody>
      </p:sp>
      <p:sp>
        <p:nvSpPr>
          <p:cNvPr id="468" name="AutoShape 4077"/>
          <p:cNvSpPr>
            <a:spLocks noChangeArrowheads="1"/>
          </p:cNvSpPr>
          <p:nvPr>
            <p:custDataLst>
              <p:tags r:id="rId459"/>
            </p:custDataLst>
          </p:nvPr>
        </p:nvSpPr>
        <p:spPr bwMode="auto">
          <a:xfrm>
            <a:off x="4749860" y="2749899"/>
            <a:ext cx="180153" cy="98795"/>
          </a:xfrm>
          <a:prstGeom prst="roundRect">
            <a:avLst>
              <a:gd name="adj" fmla="val 39361"/>
            </a:avLst>
          </a:prstGeom>
          <a:solidFill>
            <a:srgbClr val="FFFFFF"/>
          </a:solidFill>
          <a:ln w="0">
            <a:solidFill>
              <a:srgbClr val="000000"/>
            </a:solidFill>
            <a:round/>
            <a:headEnd/>
            <a:tailEnd/>
          </a:ln>
        </p:spPr>
        <p:txBody>
          <a:bodyPr/>
          <a:lstStyle/>
          <a:p>
            <a:endParaRPr lang="en-GB"/>
          </a:p>
        </p:txBody>
      </p:sp>
      <p:sp>
        <p:nvSpPr>
          <p:cNvPr id="469" name="Rectangle 4078"/>
          <p:cNvSpPr>
            <a:spLocks noChangeArrowheads="1"/>
          </p:cNvSpPr>
          <p:nvPr>
            <p:custDataLst>
              <p:tags r:id="rId460"/>
            </p:custDataLst>
          </p:nvPr>
        </p:nvSpPr>
        <p:spPr bwMode="auto">
          <a:xfrm>
            <a:off x="4778916" y="2751837"/>
            <a:ext cx="160783" cy="125913"/>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6.5</a:t>
            </a:r>
            <a:endParaRPr lang="en-GB"/>
          </a:p>
        </p:txBody>
      </p:sp>
      <p:sp>
        <p:nvSpPr>
          <p:cNvPr id="470" name="AutoShape 4079"/>
          <p:cNvSpPr>
            <a:spLocks noChangeArrowheads="1"/>
          </p:cNvSpPr>
          <p:nvPr>
            <p:custDataLst>
              <p:tags r:id="rId461"/>
            </p:custDataLst>
          </p:nvPr>
        </p:nvSpPr>
        <p:spPr bwMode="auto">
          <a:xfrm>
            <a:off x="4742111" y="2924242"/>
            <a:ext cx="180153" cy="98795"/>
          </a:xfrm>
          <a:prstGeom prst="roundRect">
            <a:avLst>
              <a:gd name="adj" fmla="val 39361"/>
            </a:avLst>
          </a:prstGeom>
          <a:solidFill>
            <a:srgbClr val="FFFFFF"/>
          </a:solidFill>
          <a:ln w="0">
            <a:solidFill>
              <a:srgbClr val="000000"/>
            </a:solidFill>
            <a:round/>
            <a:headEnd/>
            <a:tailEnd/>
          </a:ln>
        </p:spPr>
        <p:txBody>
          <a:bodyPr/>
          <a:lstStyle/>
          <a:p>
            <a:endParaRPr lang="en-GB"/>
          </a:p>
        </p:txBody>
      </p:sp>
      <p:sp>
        <p:nvSpPr>
          <p:cNvPr id="471" name="Rectangle 4080"/>
          <p:cNvSpPr>
            <a:spLocks noChangeArrowheads="1"/>
          </p:cNvSpPr>
          <p:nvPr>
            <p:custDataLst>
              <p:tags r:id="rId462"/>
            </p:custDataLst>
          </p:nvPr>
        </p:nvSpPr>
        <p:spPr bwMode="auto">
          <a:xfrm>
            <a:off x="4771168" y="2926179"/>
            <a:ext cx="160783" cy="125913"/>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7.0</a:t>
            </a:r>
            <a:endParaRPr lang="en-GB"/>
          </a:p>
        </p:txBody>
      </p:sp>
      <p:sp>
        <p:nvSpPr>
          <p:cNvPr id="472" name="AutoShape 4081"/>
          <p:cNvSpPr>
            <a:spLocks noChangeArrowheads="1"/>
          </p:cNvSpPr>
          <p:nvPr>
            <p:custDataLst>
              <p:tags r:id="rId463"/>
            </p:custDataLst>
          </p:nvPr>
        </p:nvSpPr>
        <p:spPr bwMode="auto">
          <a:xfrm>
            <a:off x="5453040" y="2840945"/>
            <a:ext cx="178217" cy="98793"/>
          </a:xfrm>
          <a:prstGeom prst="roundRect">
            <a:avLst>
              <a:gd name="adj" fmla="val 39361"/>
            </a:avLst>
          </a:prstGeom>
          <a:solidFill>
            <a:srgbClr val="FFFFFF"/>
          </a:solidFill>
          <a:ln w="0">
            <a:solidFill>
              <a:srgbClr val="000000"/>
            </a:solidFill>
            <a:round/>
            <a:headEnd/>
            <a:tailEnd/>
          </a:ln>
        </p:spPr>
        <p:txBody>
          <a:bodyPr/>
          <a:lstStyle/>
          <a:p>
            <a:endParaRPr lang="en-GB"/>
          </a:p>
        </p:txBody>
      </p:sp>
      <p:sp>
        <p:nvSpPr>
          <p:cNvPr id="473" name="Rectangle 4082"/>
          <p:cNvSpPr>
            <a:spLocks noChangeArrowheads="1"/>
          </p:cNvSpPr>
          <p:nvPr>
            <p:custDataLst>
              <p:tags r:id="rId464"/>
            </p:custDataLst>
          </p:nvPr>
        </p:nvSpPr>
        <p:spPr bwMode="auto">
          <a:xfrm>
            <a:off x="5482098" y="2842882"/>
            <a:ext cx="160782" cy="125914"/>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6.1</a:t>
            </a:r>
            <a:endParaRPr lang="en-GB"/>
          </a:p>
        </p:txBody>
      </p:sp>
      <p:sp>
        <p:nvSpPr>
          <p:cNvPr id="474" name="Freeform 4083"/>
          <p:cNvSpPr>
            <a:spLocks/>
          </p:cNvSpPr>
          <p:nvPr>
            <p:custDataLst>
              <p:tags r:id="rId465"/>
            </p:custDataLst>
          </p:nvPr>
        </p:nvSpPr>
        <p:spPr bwMode="auto">
          <a:xfrm>
            <a:off x="2324565" y="2831259"/>
            <a:ext cx="6227894" cy="774855"/>
          </a:xfrm>
          <a:custGeom>
            <a:avLst/>
            <a:gdLst/>
            <a:ahLst/>
            <a:cxnLst>
              <a:cxn ang="0">
                <a:pos x="3215" y="372"/>
              </a:cxn>
              <a:cxn ang="0">
                <a:pos x="3143" y="388"/>
              </a:cxn>
              <a:cxn ang="0">
                <a:pos x="3091" y="400"/>
              </a:cxn>
              <a:cxn ang="0">
                <a:pos x="3007" y="400"/>
              </a:cxn>
              <a:cxn ang="0">
                <a:pos x="2867" y="388"/>
              </a:cxn>
              <a:cxn ang="0">
                <a:pos x="2785" y="379"/>
              </a:cxn>
              <a:cxn ang="0">
                <a:pos x="2651" y="316"/>
              </a:cxn>
              <a:cxn ang="0">
                <a:pos x="2547" y="264"/>
              </a:cxn>
              <a:cxn ang="0">
                <a:pos x="2451" y="240"/>
              </a:cxn>
              <a:cxn ang="0">
                <a:pos x="2217" y="265"/>
              </a:cxn>
              <a:cxn ang="0">
                <a:pos x="2081" y="247"/>
              </a:cxn>
              <a:cxn ang="0">
                <a:pos x="1960" y="202"/>
              </a:cxn>
              <a:cxn ang="0">
                <a:pos x="1807" y="156"/>
              </a:cxn>
              <a:cxn ang="0">
                <a:pos x="1659" y="140"/>
              </a:cxn>
              <a:cxn ang="0">
                <a:pos x="1522" y="170"/>
              </a:cxn>
              <a:cxn ang="0">
                <a:pos x="1388" y="152"/>
              </a:cxn>
              <a:cxn ang="0">
                <a:pos x="1161" y="135"/>
              </a:cxn>
              <a:cxn ang="0">
                <a:pos x="1006" y="121"/>
              </a:cxn>
              <a:cxn ang="0">
                <a:pos x="962" y="121"/>
              </a:cxn>
              <a:cxn ang="0">
                <a:pos x="898" y="147"/>
              </a:cxn>
              <a:cxn ang="0">
                <a:pos x="829" y="135"/>
              </a:cxn>
              <a:cxn ang="0">
                <a:pos x="752" y="160"/>
              </a:cxn>
              <a:cxn ang="0">
                <a:pos x="685" y="172"/>
              </a:cxn>
              <a:cxn ang="0">
                <a:pos x="640" y="168"/>
              </a:cxn>
              <a:cxn ang="0">
                <a:pos x="589" y="149"/>
              </a:cxn>
              <a:cxn ang="0">
                <a:pos x="522" y="135"/>
              </a:cxn>
              <a:cxn ang="0">
                <a:pos x="477" y="129"/>
              </a:cxn>
              <a:cxn ang="0">
                <a:pos x="383" y="102"/>
              </a:cxn>
              <a:cxn ang="0">
                <a:pos x="228" y="58"/>
              </a:cxn>
              <a:cxn ang="0">
                <a:pos x="118" y="35"/>
              </a:cxn>
              <a:cxn ang="0">
                <a:pos x="0" y="0"/>
              </a:cxn>
              <a:cxn ang="0">
                <a:pos x="6" y="3"/>
              </a:cxn>
            </a:cxnLst>
            <a:rect l="0" t="0" r="r" b="b"/>
            <a:pathLst>
              <a:path w="3215" h="400">
                <a:moveTo>
                  <a:pt x="3215" y="372"/>
                </a:moveTo>
                <a:lnTo>
                  <a:pt x="3143" y="388"/>
                </a:lnTo>
                <a:lnTo>
                  <a:pt x="3091" y="400"/>
                </a:lnTo>
                <a:lnTo>
                  <a:pt x="3007" y="400"/>
                </a:lnTo>
                <a:lnTo>
                  <a:pt x="2867" y="388"/>
                </a:lnTo>
                <a:lnTo>
                  <a:pt x="2785" y="379"/>
                </a:lnTo>
                <a:lnTo>
                  <a:pt x="2651" y="316"/>
                </a:lnTo>
                <a:lnTo>
                  <a:pt x="2547" y="264"/>
                </a:lnTo>
                <a:lnTo>
                  <a:pt x="2451" y="240"/>
                </a:lnTo>
                <a:lnTo>
                  <a:pt x="2217" y="265"/>
                </a:lnTo>
                <a:lnTo>
                  <a:pt x="2081" y="247"/>
                </a:lnTo>
                <a:lnTo>
                  <a:pt x="1960" y="202"/>
                </a:lnTo>
                <a:lnTo>
                  <a:pt x="1807" y="156"/>
                </a:lnTo>
                <a:lnTo>
                  <a:pt x="1659" y="140"/>
                </a:lnTo>
                <a:lnTo>
                  <a:pt x="1522" y="170"/>
                </a:lnTo>
                <a:lnTo>
                  <a:pt x="1388" y="152"/>
                </a:lnTo>
                <a:lnTo>
                  <a:pt x="1161" y="135"/>
                </a:lnTo>
                <a:lnTo>
                  <a:pt x="1006" y="121"/>
                </a:lnTo>
                <a:lnTo>
                  <a:pt x="962" y="121"/>
                </a:lnTo>
                <a:lnTo>
                  <a:pt x="898" y="147"/>
                </a:lnTo>
                <a:lnTo>
                  <a:pt x="829" y="135"/>
                </a:lnTo>
                <a:lnTo>
                  <a:pt x="752" y="160"/>
                </a:lnTo>
                <a:lnTo>
                  <a:pt x="685" y="172"/>
                </a:lnTo>
                <a:lnTo>
                  <a:pt x="640" y="168"/>
                </a:lnTo>
                <a:lnTo>
                  <a:pt x="589" y="149"/>
                </a:lnTo>
                <a:lnTo>
                  <a:pt x="522" y="135"/>
                </a:lnTo>
                <a:lnTo>
                  <a:pt x="477" y="129"/>
                </a:lnTo>
                <a:lnTo>
                  <a:pt x="383" y="102"/>
                </a:lnTo>
                <a:lnTo>
                  <a:pt x="228" y="58"/>
                </a:lnTo>
                <a:lnTo>
                  <a:pt x="118" y="35"/>
                </a:lnTo>
                <a:lnTo>
                  <a:pt x="0" y="0"/>
                </a:lnTo>
                <a:lnTo>
                  <a:pt x="6" y="3"/>
                </a:lnTo>
              </a:path>
            </a:pathLst>
          </a:custGeom>
          <a:noFill/>
          <a:ln w="17463">
            <a:solidFill>
              <a:srgbClr val="FF0000"/>
            </a:solidFill>
            <a:prstDash val="solid"/>
            <a:round/>
            <a:headEnd/>
            <a:tailEnd/>
          </a:ln>
        </p:spPr>
        <p:txBody>
          <a:bodyPr/>
          <a:lstStyle/>
          <a:p>
            <a:endParaRPr lang="en-GB"/>
          </a:p>
        </p:txBody>
      </p:sp>
      <p:sp>
        <p:nvSpPr>
          <p:cNvPr id="475" name="AutoShape 4084" descr="Small confetti"/>
          <p:cNvSpPr>
            <a:spLocks noChangeArrowheads="1"/>
          </p:cNvSpPr>
          <p:nvPr>
            <p:custDataLst>
              <p:tags r:id="rId466"/>
            </p:custDataLst>
          </p:nvPr>
        </p:nvSpPr>
        <p:spPr bwMode="auto">
          <a:xfrm>
            <a:off x="224636" y="6021242"/>
            <a:ext cx="193714" cy="96857"/>
          </a:xfrm>
          <a:prstGeom prst="roundRect">
            <a:avLst>
              <a:gd name="adj" fmla="val 135870"/>
            </a:avLst>
          </a:prstGeom>
          <a:pattFill prst="smConfetti">
            <a:fgClr>
              <a:srgbClr val="FF0000"/>
            </a:fgClr>
            <a:bgClr>
              <a:srgbClr val="FFFFFF"/>
            </a:bgClr>
          </a:pattFill>
          <a:ln w="9525">
            <a:noFill/>
            <a:round/>
            <a:headEnd/>
            <a:tailEnd/>
          </a:ln>
        </p:spPr>
        <p:txBody>
          <a:bodyPr/>
          <a:lstStyle/>
          <a:p>
            <a:endParaRPr lang="en-GB"/>
          </a:p>
        </p:txBody>
      </p:sp>
      <p:sp>
        <p:nvSpPr>
          <p:cNvPr id="476" name="Rectangle 4085"/>
          <p:cNvSpPr>
            <a:spLocks noChangeArrowheads="1"/>
          </p:cNvSpPr>
          <p:nvPr>
            <p:custDataLst>
              <p:tags r:id="rId467"/>
            </p:custDataLst>
          </p:nvPr>
        </p:nvSpPr>
        <p:spPr bwMode="auto">
          <a:xfrm>
            <a:off x="478401" y="6023179"/>
            <a:ext cx="2154096" cy="166594"/>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High Velocity lower crust (underplating?)</a:t>
            </a:r>
            <a:endParaRPr lang="en-GB"/>
          </a:p>
        </p:txBody>
      </p:sp>
      <p:sp>
        <p:nvSpPr>
          <p:cNvPr id="477" name="AutoShape 4086" descr="Small confetti"/>
          <p:cNvSpPr>
            <a:spLocks noChangeArrowheads="1"/>
          </p:cNvSpPr>
          <p:nvPr>
            <p:custDataLst>
              <p:tags r:id="rId468"/>
            </p:custDataLst>
          </p:nvPr>
        </p:nvSpPr>
        <p:spPr bwMode="auto">
          <a:xfrm>
            <a:off x="224636" y="6234327"/>
            <a:ext cx="193714" cy="96857"/>
          </a:xfrm>
          <a:prstGeom prst="roundRect">
            <a:avLst>
              <a:gd name="adj" fmla="val 135870"/>
            </a:avLst>
          </a:prstGeom>
          <a:pattFill prst="smConfetti">
            <a:fgClr>
              <a:srgbClr val="CC3399"/>
            </a:fgClr>
            <a:bgClr>
              <a:srgbClr val="FFFFFF"/>
            </a:bgClr>
          </a:pattFill>
          <a:ln w="9525">
            <a:noFill/>
            <a:round/>
            <a:headEnd/>
            <a:tailEnd/>
          </a:ln>
        </p:spPr>
        <p:txBody>
          <a:bodyPr/>
          <a:lstStyle/>
          <a:p>
            <a:endParaRPr lang="en-GB"/>
          </a:p>
        </p:txBody>
      </p:sp>
      <p:sp>
        <p:nvSpPr>
          <p:cNvPr id="478" name="Rectangle 4087"/>
          <p:cNvSpPr>
            <a:spLocks noChangeArrowheads="1"/>
          </p:cNvSpPr>
          <p:nvPr>
            <p:custDataLst>
              <p:tags r:id="rId469"/>
            </p:custDataLst>
          </p:nvPr>
        </p:nvSpPr>
        <p:spPr bwMode="auto">
          <a:xfrm>
            <a:off x="478401" y="6234327"/>
            <a:ext cx="1958446" cy="166594"/>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High Velocity lower crust (Eclogite ?)</a:t>
            </a:r>
            <a:endParaRPr lang="en-GB"/>
          </a:p>
        </p:txBody>
      </p:sp>
      <p:sp>
        <p:nvSpPr>
          <p:cNvPr id="479" name="AutoShape 4088" descr="Small confetti"/>
          <p:cNvSpPr>
            <a:spLocks noChangeArrowheads="1"/>
          </p:cNvSpPr>
          <p:nvPr>
            <p:custDataLst>
              <p:tags r:id="rId470"/>
            </p:custDataLst>
          </p:nvPr>
        </p:nvSpPr>
        <p:spPr bwMode="auto">
          <a:xfrm>
            <a:off x="224636" y="6443538"/>
            <a:ext cx="193714" cy="96857"/>
          </a:xfrm>
          <a:prstGeom prst="roundRect">
            <a:avLst>
              <a:gd name="adj" fmla="val 135870"/>
            </a:avLst>
          </a:prstGeom>
          <a:pattFill prst="smConfetti">
            <a:fgClr>
              <a:srgbClr val="000000"/>
            </a:fgClr>
            <a:bgClr>
              <a:srgbClr val="FFFFFF"/>
            </a:bgClr>
          </a:pattFill>
          <a:ln w="9525">
            <a:noFill/>
            <a:round/>
            <a:headEnd/>
            <a:tailEnd/>
          </a:ln>
        </p:spPr>
        <p:txBody>
          <a:bodyPr/>
          <a:lstStyle/>
          <a:p>
            <a:endParaRPr lang="en-GB"/>
          </a:p>
        </p:txBody>
      </p:sp>
      <p:sp>
        <p:nvSpPr>
          <p:cNvPr id="480" name="Rectangle 4089"/>
          <p:cNvSpPr>
            <a:spLocks noChangeArrowheads="1"/>
          </p:cNvSpPr>
          <p:nvPr>
            <p:custDataLst>
              <p:tags r:id="rId471"/>
            </p:custDataLst>
          </p:nvPr>
        </p:nvSpPr>
        <p:spPr bwMode="auto">
          <a:xfrm>
            <a:off x="478401" y="6443538"/>
            <a:ext cx="1822846" cy="166594"/>
          </a:xfrm>
          <a:prstGeom prst="rect">
            <a:avLst/>
          </a:prstGeom>
          <a:noFill/>
          <a:ln w="9525">
            <a:noFill/>
            <a:miter lim="800000"/>
            <a:headEnd/>
            <a:tailEnd/>
          </a:ln>
        </p:spPr>
        <p:txBody>
          <a:bodyPr wrap="none" lIns="0" tIns="0" rIns="0" bIns="0">
            <a:spAutoFit/>
          </a:bodyPr>
          <a:lstStyle/>
          <a:p>
            <a:r>
              <a:rPr lang="en-GB" sz="800" dirty="0">
                <a:solidFill>
                  <a:srgbClr val="000000"/>
                </a:solidFill>
                <a:latin typeface="Arial" charset="0"/>
              </a:rPr>
              <a:t>High Velocity lower crust (&gt;7km/s)</a:t>
            </a:r>
            <a:endParaRPr lang="en-GB" dirty="0"/>
          </a:p>
        </p:txBody>
      </p:sp>
      <p:sp>
        <p:nvSpPr>
          <p:cNvPr id="481" name="AutoShape 4090"/>
          <p:cNvSpPr>
            <a:spLocks noChangeArrowheads="1"/>
          </p:cNvSpPr>
          <p:nvPr>
            <p:custDataLst>
              <p:tags r:id="rId472"/>
            </p:custDataLst>
          </p:nvPr>
        </p:nvSpPr>
        <p:spPr bwMode="auto">
          <a:xfrm>
            <a:off x="224636" y="6650811"/>
            <a:ext cx="178217" cy="98795"/>
          </a:xfrm>
          <a:prstGeom prst="roundRect">
            <a:avLst>
              <a:gd name="adj" fmla="val 39361"/>
            </a:avLst>
          </a:prstGeom>
          <a:solidFill>
            <a:srgbClr val="FFFFFF"/>
          </a:solidFill>
          <a:ln w="0">
            <a:solidFill>
              <a:srgbClr val="000000"/>
            </a:solidFill>
            <a:round/>
            <a:headEnd/>
            <a:tailEnd/>
          </a:ln>
        </p:spPr>
        <p:txBody>
          <a:bodyPr/>
          <a:lstStyle/>
          <a:p>
            <a:endParaRPr lang="en-GB"/>
          </a:p>
        </p:txBody>
      </p:sp>
      <p:sp>
        <p:nvSpPr>
          <p:cNvPr id="482" name="Rectangle 4091"/>
          <p:cNvSpPr>
            <a:spLocks noChangeArrowheads="1"/>
          </p:cNvSpPr>
          <p:nvPr>
            <p:custDataLst>
              <p:tags r:id="rId473"/>
            </p:custDataLst>
          </p:nvPr>
        </p:nvSpPr>
        <p:spPr bwMode="auto">
          <a:xfrm>
            <a:off x="253693" y="6650811"/>
            <a:ext cx="160783" cy="125914"/>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6.4</a:t>
            </a:r>
            <a:endParaRPr lang="en-GB"/>
          </a:p>
        </p:txBody>
      </p:sp>
      <p:sp>
        <p:nvSpPr>
          <p:cNvPr id="483" name="Rectangle 4092"/>
          <p:cNvSpPr>
            <a:spLocks noChangeArrowheads="1"/>
          </p:cNvSpPr>
          <p:nvPr>
            <p:custDataLst>
              <p:tags r:id="rId474"/>
            </p:custDataLst>
          </p:nvPr>
        </p:nvSpPr>
        <p:spPr bwMode="auto">
          <a:xfrm>
            <a:off x="472590" y="6648874"/>
            <a:ext cx="1249453" cy="166594"/>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Crustal velocity in km/s</a:t>
            </a:r>
            <a:endParaRPr lang="en-GB"/>
          </a:p>
        </p:txBody>
      </p:sp>
      <p:sp>
        <p:nvSpPr>
          <p:cNvPr id="484" name="Rectangle 4093"/>
          <p:cNvSpPr>
            <a:spLocks noChangeArrowheads="1"/>
          </p:cNvSpPr>
          <p:nvPr>
            <p:custDataLst>
              <p:tags r:id="rId475"/>
            </p:custDataLst>
          </p:nvPr>
        </p:nvSpPr>
        <p:spPr bwMode="auto">
          <a:xfrm>
            <a:off x="486149" y="4345618"/>
            <a:ext cx="507530" cy="149160"/>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Neogene</a:t>
            </a:r>
            <a:endParaRPr lang="en-GB"/>
          </a:p>
        </p:txBody>
      </p:sp>
      <p:sp>
        <p:nvSpPr>
          <p:cNvPr id="485" name="Rectangle 4094"/>
          <p:cNvSpPr>
            <a:spLocks noChangeArrowheads="1"/>
          </p:cNvSpPr>
          <p:nvPr>
            <p:custDataLst>
              <p:tags r:id="rId476"/>
            </p:custDataLst>
          </p:nvPr>
        </p:nvSpPr>
        <p:spPr bwMode="auto">
          <a:xfrm>
            <a:off x="222699" y="4343682"/>
            <a:ext cx="211149" cy="87171"/>
          </a:xfrm>
          <a:prstGeom prst="rect">
            <a:avLst/>
          </a:prstGeom>
          <a:solidFill>
            <a:srgbClr val="FFFF99"/>
          </a:solidFill>
          <a:ln w="0">
            <a:solidFill>
              <a:srgbClr val="000000"/>
            </a:solidFill>
            <a:miter lim="800000"/>
            <a:headEnd/>
            <a:tailEnd/>
          </a:ln>
        </p:spPr>
        <p:txBody>
          <a:bodyPr/>
          <a:lstStyle/>
          <a:p>
            <a:endParaRPr lang="en-GB"/>
          </a:p>
        </p:txBody>
      </p:sp>
      <p:sp>
        <p:nvSpPr>
          <p:cNvPr id="486" name="Rectangle 4095"/>
          <p:cNvSpPr>
            <a:spLocks noChangeArrowheads="1"/>
          </p:cNvSpPr>
          <p:nvPr>
            <p:custDataLst>
              <p:tags r:id="rId477"/>
            </p:custDataLst>
          </p:nvPr>
        </p:nvSpPr>
        <p:spPr bwMode="auto">
          <a:xfrm>
            <a:off x="222699" y="4552893"/>
            <a:ext cx="211149" cy="87171"/>
          </a:xfrm>
          <a:prstGeom prst="rect">
            <a:avLst/>
          </a:prstGeom>
          <a:solidFill>
            <a:srgbClr val="CC6633"/>
          </a:solidFill>
          <a:ln w="0">
            <a:solidFill>
              <a:srgbClr val="000000"/>
            </a:solidFill>
            <a:miter lim="800000"/>
            <a:headEnd/>
            <a:tailEnd/>
          </a:ln>
        </p:spPr>
        <p:txBody>
          <a:bodyPr/>
          <a:lstStyle/>
          <a:p>
            <a:endParaRPr lang="en-GB"/>
          </a:p>
        </p:txBody>
      </p:sp>
      <p:sp>
        <p:nvSpPr>
          <p:cNvPr id="487" name="Rectangle 4096"/>
          <p:cNvSpPr>
            <a:spLocks noChangeArrowheads="1"/>
          </p:cNvSpPr>
          <p:nvPr>
            <p:custDataLst>
              <p:tags r:id="rId478"/>
            </p:custDataLst>
          </p:nvPr>
        </p:nvSpPr>
        <p:spPr bwMode="auto">
          <a:xfrm>
            <a:off x="486149" y="4550955"/>
            <a:ext cx="1173905" cy="149160"/>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Paleocene-E.Eocene</a:t>
            </a:r>
            <a:endParaRPr lang="en-GB"/>
          </a:p>
        </p:txBody>
      </p:sp>
      <p:sp>
        <p:nvSpPr>
          <p:cNvPr id="488" name="Rectangle 4097"/>
          <p:cNvSpPr>
            <a:spLocks noChangeArrowheads="1"/>
          </p:cNvSpPr>
          <p:nvPr>
            <p:custDataLst>
              <p:tags r:id="rId479"/>
            </p:custDataLst>
          </p:nvPr>
        </p:nvSpPr>
        <p:spPr bwMode="auto">
          <a:xfrm>
            <a:off x="222699" y="4758229"/>
            <a:ext cx="211149" cy="87171"/>
          </a:xfrm>
          <a:prstGeom prst="rect">
            <a:avLst/>
          </a:prstGeom>
          <a:solidFill>
            <a:srgbClr val="CCFFCC"/>
          </a:solidFill>
          <a:ln w="0">
            <a:solidFill>
              <a:srgbClr val="000000"/>
            </a:solidFill>
            <a:miter lim="800000"/>
            <a:headEnd/>
            <a:tailEnd/>
          </a:ln>
        </p:spPr>
        <p:txBody>
          <a:bodyPr/>
          <a:lstStyle/>
          <a:p>
            <a:endParaRPr lang="en-GB"/>
          </a:p>
        </p:txBody>
      </p:sp>
      <p:sp>
        <p:nvSpPr>
          <p:cNvPr id="489" name="Rectangle 4098"/>
          <p:cNvSpPr>
            <a:spLocks noChangeArrowheads="1"/>
          </p:cNvSpPr>
          <p:nvPr>
            <p:custDataLst>
              <p:tags r:id="rId480"/>
            </p:custDataLst>
          </p:nvPr>
        </p:nvSpPr>
        <p:spPr bwMode="auto">
          <a:xfrm>
            <a:off x="486149" y="4758229"/>
            <a:ext cx="648941" cy="166594"/>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Cretaceous</a:t>
            </a:r>
            <a:endParaRPr lang="en-GB"/>
          </a:p>
        </p:txBody>
      </p:sp>
      <p:sp>
        <p:nvSpPr>
          <p:cNvPr id="490" name="Rectangle 4099"/>
          <p:cNvSpPr>
            <a:spLocks noChangeArrowheads="1"/>
          </p:cNvSpPr>
          <p:nvPr>
            <p:custDataLst>
              <p:tags r:id="rId481"/>
            </p:custDataLst>
          </p:nvPr>
        </p:nvSpPr>
        <p:spPr bwMode="auto">
          <a:xfrm>
            <a:off x="222699" y="4965502"/>
            <a:ext cx="211149" cy="87172"/>
          </a:xfrm>
          <a:prstGeom prst="rect">
            <a:avLst/>
          </a:prstGeom>
          <a:solidFill>
            <a:srgbClr val="9999FF"/>
          </a:solidFill>
          <a:ln w="0">
            <a:solidFill>
              <a:srgbClr val="000000"/>
            </a:solidFill>
            <a:miter lim="800000"/>
            <a:headEnd/>
            <a:tailEnd/>
          </a:ln>
        </p:spPr>
        <p:txBody>
          <a:bodyPr/>
          <a:lstStyle/>
          <a:p>
            <a:endParaRPr lang="en-GB"/>
          </a:p>
        </p:txBody>
      </p:sp>
      <p:sp>
        <p:nvSpPr>
          <p:cNvPr id="491" name="Rectangle 4100"/>
          <p:cNvSpPr>
            <a:spLocks noChangeArrowheads="1"/>
          </p:cNvSpPr>
          <p:nvPr>
            <p:custDataLst>
              <p:tags r:id="rId482"/>
            </p:custDataLst>
          </p:nvPr>
        </p:nvSpPr>
        <p:spPr bwMode="auto">
          <a:xfrm>
            <a:off x="486149" y="4963566"/>
            <a:ext cx="1015060"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L.Trias-L. Jurassic</a:t>
            </a:r>
            <a:endParaRPr lang="en-GB"/>
          </a:p>
        </p:txBody>
      </p:sp>
      <p:sp>
        <p:nvSpPr>
          <p:cNvPr id="492" name="Rectangle 4101"/>
          <p:cNvSpPr>
            <a:spLocks noChangeArrowheads="1"/>
          </p:cNvSpPr>
          <p:nvPr>
            <p:custDataLst>
              <p:tags r:id="rId483"/>
            </p:custDataLst>
          </p:nvPr>
        </p:nvSpPr>
        <p:spPr bwMode="auto">
          <a:xfrm>
            <a:off x="222699" y="5178587"/>
            <a:ext cx="211149" cy="87172"/>
          </a:xfrm>
          <a:prstGeom prst="rect">
            <a:avLst/>
          </a:prstGeom>
          <a:solidFill>
            <a:srgbClr val="E6E6E6"/>
          </a:solidFill>
          <a:ln w="0">
            <a:solidFill>
              <a:srgbClr val="000000"/>
            </a:solidFill>
            <a:miter lim="800000"/>
            <a:headEnd/>
            <a:tailEnd/>
          </a:ln>
        </p:spPr>
        <p:txBody>
          <a:bodyPr/>
          <a:lstStyle/>
          <a:p>
            <a:endParaRPr lang="en-GB"/>
          </a:p>
        </p:txBody>
      </p:sp>
      <p:sp>
        <p:nvSpPr>
          <p:cNvPr id="493" name="Rectangle 4102"/>
          <p:cNvSpPr>
            <a:spLocks noChangeArrowheads="1"/>
          </p:cNvSpPr>
          <p:nvPr>
            <p:custDataLst>
              <p:tags r:id="rId484"/>
            </p:custDataLst>
          </p:nvPr>
        </p:nvSpPr>
        <p:spPr bwMode="auto">
          <a:xfrm>
            <a:off x="486149" y="5180525"/>
            <a:ext cx="1121603" cy="149159"/>
          </a:xfrm>
          <a:prstGeom prst="rect">
            <a:avLst/>
          </a:prstGeom>
          <a:noFill/>
          <a:ln w="9525">
            <a:noFill/>
            <a:miter lim="800000"/>
            <a:headEnd/>
            <a:tailEnd/>
          </a:ln>
        </p:spPr>
        <p:txBody>
          <a:bodyPr wrap="none" lIns="0" tIns="0" rIns="0" bIns="0">
            <a:spAutoFit/>
          </a:bodyPr>
          <a:lstStyle/>
          <a:p>
            <a:r>
              <a:rPr lang="nb-NO" sz="800">
                <a:solidFill>
                  <a:srgbClr val="000000"/>
                </a:solidFill>
                <a:latin typeface="Arial" charset="0"/>
              </a:rPr>
              <a:t>Devonian ?</a:t>
            </a:r>
            <a:r>
              <a:rPr lang="en-GB" sz="800">
                <a:solidFill>
                  <a:srgbClr val="000000"/>
                </a:solidFill>
                <a:latin typeface="Arial" charset="0"/>
              </a:rPr>
              <a:t>- L. Trias</a:t>
            </a:r>
            <a:endParaRPr lang="en-GB"/>
          </a:p>
        </p:txBody>
      </p:sp>
      <p:sp>
        <p:nvSpPr>
          <p:cNvPr id="494" name="Rectangle 4103"/>
          <p:cNvSpPr>
            <a:spLocks noChangeArrowheads="1"/>
          </p:cNvSpPr>
          <p:nvPr>
            <p:custDataLst>
              <p:tags r:id="rId485"/>
            </p:custDataLst>
          </p:nvPr>
        </p:nvSpPr>
        <p:spPr bwMode="auto">
          <a:xfrm>
            <a:off x="222699" y="5381987"/>
            <a:ext cx="211149" cy="87171"/>
          </a:xfrm>
          <a:prstGeom prst="rect">
            <a:avLst/>
          </a:prstGeom>
          <a:solidFill>
            <a:srgbClr val="FFFFFF"/>
          </a:solidFill>
          <a:ln w="0">
            <a:solidFill>
              <a:srgbClr val="000000"/>
            </a:solidFill>
            <a:miter lim="800000"/>
            <a:headEnd/>
            <a:tailEnd/>
          </a:ln>
        </p:spPr>
        <p:txBody>
          <a:bodyPr/>
          <a:lstStyle/>
          <a:p>
            <a:endParaRPr lang="en-GB"/>
          </a:p>
        </p:txBody>
      </p:sp>
      <p:sp>
        <p:nvSpPr>
          <p:cNvPr id="495" name="Rectangle 4104"/>
          <p:cNvSpPr>
            <a:spLocks noChangeArrowheads="1"/>
          </p:cNvSpPr>
          <p:nvPr>
            <p:custDataLst>
              <p:tags r:id="rId486"/>
            </p:custDataLst>
          </p:nvPr>
        </p:nvSpPr>
        <p:spPr bwMode="auto">
          <a:xfrm>
            <a:off x="486149" y="5383924"/>
            <a:ext cx="577267" cy="166594"/>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Basement</a:t>
            </a:r>
            <a:endParaRPr lang="en-GB"/>
          </a:p>
        </p:txBody>
      </p:sp>
      <p:sp>
        <p:nvSpPr>
          <p:cNvPr id="496" name="Rectangle 4107"/>
          <p:cNvSpPr>
            <a:spLocks noChangeArrowheads="1"/>
          </p:cNvSpPr>
          <p:nvPr>
            <p:custDataLst>
              <p:tags r:id="rId487"/>
            </p:custDataLst>
          </p:nvPr>
        </p:nvSpPr>
        <p:spPr bwMode="auto">
          <a:xfrm>
            <a:off x="422297" y="3520880"/>
            <a:ext cx="747735" cy="207274"/>
          </a:xfrm>
          <a:prstGeom prst="rect">
            <a:avLst/>
          </a:prstGeom>
          <a:noFill/>
          <a:ln w="9525">
            <a:noFill/>
            <a:miter lim="800000"/>
            <a:headEnd/>
            <a:tailEnd/>
          </a:ln>
        </p:spPr>
        <p:txBody>
          <a:bodyPr wrap="none" lIns="0" tIns="0" rIns="0" bIns="0">
            <a:spAutoFit/>
          </a:bodyPr>
          <a:lstStyle/>
          <a:p>
            <a:r>
              <a:rPr lang="en-GB" sz="900">
                <a:solidFill>
                  <a:srgbClr val="FF0000"/>
                </a:solidFill>
                <a:latin typeface="Arial" charset="0"/>
              </a:rPr>
              <a:t>Transect 2</a:t>
            </a:r>
            <a:endParaRPr lang="en-GB"/>
          </a:p>
        </p:txBody>
      </p:sp>
      <p:sp>
        <p:nvSpPr>
          <p:cNvPr id="497" name="Line 4109"/>
          <p:cNvSpPr>
            <a:spLocks noChangeShapeType="1"/>
          </p:cNvSpPr>
          <p:nvPr>
            <p:custDataLst>
              <p:tags r:id="rId488"/>
            </p:custDataLst>
          </p:nvPr>
        </p:nvSpPr>
        <p:spPr bwMode="auto">
          <a:xfrm>
            <a:off x="400988" y="3094710"/>
            <a:ext cx="106543" cy="7749"/>
          </a:xfrm>
          <a:prstGeom prst="line">
            <a:avLst/>
          </a:prstGeom>
          <a:noFill/>
          <a:ln w="14288">
            <a:solidFill>
              <a:srgbClr val="0000FF"/>
            </a:solidFill>
            <a:round/>
            <a:headEnd/>
            <a:tailEnd/>
          </a:ln>
        </p:spPr>
        <p:txBody>
          <a:bodyPr/>
          <a:lstStyle/>
          <a:p>
            <a:endParaRPr lang="en-GB"/>
          </a:p>
        </p:txBody>
      </p:sp>
      <p:sp>
        <p:nvSpPr>
          <p:cNvPr id="498" name="Line 4110"/>
          <p:cNvSpPr>
            <a:spLocks noChangeShapeType="1"/>
          </p:cNvSpPr>
          <p:nvPr>
            <p:custDataLst>
              <p:tags r:id="rId489"/>
            </p:custDataLst>
          </p:nvPr>
        </p:nvSpPr>
        <p:spPr bwMode="auto">
          <a:xfrm>
            <a:off x="610198" y="3110207"/>
            <a:ext cx="104605" cy="7749"/>
          </a:xfrm>
          <a:prstGeom prst="line">
            <a:avLst/>
          </a:prstGeom>
          <a:noFill/>
          <a:ln w="14288">
            <a:solidFill>
              <a:srgbClr val="0000FF"/>
            </a:solidFill>
            <a:round/>
            <a:headEnd/>
            <a:tailEnd/>
          </a:ln>
        </p:spPr>
        <p:txBody>
          <a:bodyPr/>
          <a:lstStyle/>
          <a:p>
            <a:endParaRPr lang="en-GB"/>
          </a:p>
        </p:txBody>
      </p:sp>
      <p:sp>
        <p:nvSpPr>
          <p:cNvPr id="499" name="Line 4111"/>
          <p:cNvSpPr>
            <a:spLocks noChangeShapeType="1"/>
          </p:cNvSpPr>
          <p:nvPr>
            <p:custDataLst>
              <p:tags r:id="rId490"/>
            </p:custDataLst>
          </p:nvPr>
        </p:nvSpPr>
        <p:spPr bwMode="auto">
          <a:xfrm>
            <a:off x="821347" y="3129578"/>
            <a:ext cx="102668" cy="13561"/>
          </a:xfrm>
          <a:prstGeom prst="line">
            <a:avLst/>
          </a:prstGeom>
          <a:noFill/>
          <a:ln w="14288">
            <a:solidFill>
              <a:srgbClr val="0000FF"/>
            </a:solidFill>
            <a:round/>
            <a:headEnd/>
            <a:tailEnd/>
          </a:ln>
        </p:spPr>
        <p:txBody>
          <a:bodyPr/>
          <a:lstStyle/>
          <a:p>
            <a:endParaRPr lang="en-GB"/>
          </a:p>
        </p:txBody>
      </p:sp>
      <p:sp>
        <p:nvSpPr>
          <p:cNvPr id="500" name="Line 4112"/>
          <p:cNvSpPr>
            <a:spLocks noChangeShapeType="1"/>
          </p:cNvSpPr>
          <p:nvPr>
            <p:custDataLst>
              <p:tags r:id="rId491"/>
            </p:custDataLst>
          </p:nvPr>
        </p:nvSpPr>
        <p:spPr bwMode="auto">
          <a:xfrm>
            <a:off x="1028620" y="3158636"/>
            <a:ext cx="104605" cy="13559"/>
          </a:xfrm>
          <a:prstGeom prst="line">
            <a:avLst/>
          </a:prstGeom>
          <a:noFill/>
          <a:ln w="14288">
            <a:solidFill>
              <a:srgbClr val="0000FF"/>
            </a:solidFill>
            <a:round/>
            <a:headEnd/>
            <a:tailEnd/>
          </a:ln>
        </p:spPr>
        <p:txBody>
          <a:bodyPr/>
          <a:lstStyle/>
          <a:p>
            <a:endParaRPr lang="en-GB"/>
          </a:p>
        </p:txBody>
      </p:sp>
      <p:sp>
        <p:nvSpPr>
          <p:cNvPr id="501" name="Freeform 4113"/>
          <p:cNvSpPr>
            <a:spLocks/>
          </p:cNvSpPr>
          <p:nvPr>
            <p:custDataLst>
              <p:tags r:id="rId492"/>
            </p:custDataLst>
          </p:nvPr>
        </p:nvSpPr>
        <p:spPr bwMode="auto">
          <a:xfrm>
            <a:off x="1235894" y="3187692"/>
            <a:ext cx="104605" cy="3874"/>
          </a:xfrm>
          <a:custGeom>
            <a:avLst/>
            <a:gdLst/>
            <a:ahLst/>
            <a:cxnLst>
              <a:cxn ang="0">
                <a:pos x="0" y="0"/>
              </a:cxn>
              <a:cxn ang="0">
                <a:pos x="35" y="4"/>
              </a:cxn>
              <a:cxn ang="0">
                <a:pos x="108" y="3"/>
              </a:cxn>
            </a:cxnLst>
            <a:rect l="0" t="0" r="r" b="b"/>
            <a:pathLst>
              <a:path w="108" h="4">
                <a:moveTo>
                  <a:pt x="0" y="0"/>
                </a:moveTo>
                <a:lnTo>
                  <a:pt x="35" y="4"/>
                </a:lnTo>
                <a:lnTo>
                  <a:pt x="108" y="3"/>
                </a:lnTo>
              </a:path>
            </a:pathLst>
          </a:custGeom>
          <a:noFill/>
          <a:ln w="14288">
            <a:solidFill>
              <a:srgbClr val="0000FF"/>
            </a:solidFill>
            <a:prstDash val="solid"/>
            <a:round/>
            <a:headEnd/>
            <a:tailEnd/>
          </a:ln>
        </p:spPr>
        <p:txBody>
          <a:bodyPr/>
          <a:lstStyle/>
          <a:p>
            <a:endParaRPr lang="en-GB"/>
          </a:p>
        </p:txBody>
      </p:sp>
      <p:sp>
        <p:nvSpPr>
          <p:cNvPr id="502" name="Line 4114"/>
          <p:cNvSpPr>
            <a:spLocks noChangeShapeType="1"/>
          </p:cNvSpPr>
          <p:nvPr>
            <p:custDataLst>
              <p:tags r:id="rId493"/>
            </p:custDataLst>
          </p:nvPr>
        </p:nvSpPr>
        <p:spPr bwMode="auto">
          <a:xfrm flipV="1">
            <a:off x="1445105" y="3189630"/>
            <a:ext cx="104605" cy="1937"/>
          </a:xfrm>
          <a:prstGeom prst="line">
            <a:avLst/>
          </a:prstGeom>
          <a:noFill/>
          <a:ln w="14288">
            <a:solidFill>
              <a:srgbClr val="0000FF"/>
            </a:solidFill>
            <a:round/>
            <a:headEnd/>
            <a:tailEnd/>
          </a:ln>
        </p:spPr>
        <p:txBody>
          <a:bodyPr/>
          <a:lstStyle/>
          <a:p>
            <a:endParaRPr lang="en-GB"/>
          </a:p>
        </p:txBody>
      </p:sp>
      <p:sp>
        <p:nvSpPr>
          <p:cNvPr id="503" name="Line 4115"/>
          <p:cNvSpPr>
            <a:spLocks noChangeShapeType="1"/>
          </p:cNvSpPr>
          <p:nvPr>
            <p:custDataLst>
              <p:tags r:id="rId494"/>
            </p:custDataLst>
          </p:nvPr>
        </p:nvSpPr>
        <p:spPr bwMode="auto">
          <a:xfrm flipV="1">
            <a:off x="1654316" y="3187692"/>
            <a:ext cx="106542" cy="1938"/>
          </a:xfrm>
          <a:prstGeom prst="line">
            <a:avLst/>
          </a:prstGeom>
          <a:noFill/>
          <a:ln w="14288">
            <a:solidFill>
              <a:srgbClr val="0000FF"/>
            </a:solidFill>
            <a:round/>
            <a:headEnd/>
            <a:tailEnd/>
          </a:ln>
        </p:spPr>
        <p:txBody>
          <a:bodyPr/>
          <a:lstStyle/>
          <a:p>
            <a:endParaRPr lang="en-GB"/>
          </a:p>
        </p:txBody>
      </p:sp>
      <p:sp>
        <p:nvSpPr>
          <p:cNvPr id="504" name="Freeform 4116"/>
          <p:cNvSpPr>
            <a:spLocks/>
          </p:cNvSpPr>
          <p:nvPr>
            <p:custDataLst>
              <p:tags r:id="rId495"/>
            </p:custDataLst>
          </p:nvPr>
        </p:nvSpPr>
        <p:spPr bwMode="auto">
          <a:xfrm>
            <a:off x="1865463" y="3179944"/>
            <a:ext cx="104605" cy="5812"/>
          </a:xfrm>
          <a:custGeom>
            <a:avLst/>
            <a:gdLst/>
            <a:ahLst/>
            <a:cxnLst>
              <a:cxn ang="0">
                <a:pos x="0" y="7"/>
              </a:cxn>
              <a:cxn ang="0">
                <a:pos x="23" y="7"/>
              </a:cxn>
              <a:cxn ang="0">
                <a:pos x="108" y="0"/>
              </a:cxn>
            </a:cxnLst>
            <a:rect l="0" t="0" r="r" b="b"/>
            <a:pathLst>
              <a:path w="108" h="7">
                <a:moveTo>
                  <a:pt x="0" y="7"/>
                </a:moveTo>
                <a:lnTo>
                  <a:pt x="23" y="7"/>
                </a:lnTo>
                <a:lnTo>
                  <a:pt x="108" y="0"/>
                </a:lnTo>
              </a:path>
            </a:pathLst>
          </a:custGeom>
          <a:noFill/>
          <a:ln w="14288">
            <a:solidFill>
              <a:srgbClr val="0000FF"/>
            </a:solidFill>
            <a:prstDash val="solid"/>
            <a:round/>
            <a:headEnd/>
            <a:tailEnd/>
          </a:ln>
        </p:spPr>
        <p:txBody>
          <a:bodyPr/>
          <a:lstStyle/>
          <a:p>
            <a:endParaRPr lang="en-GB"/>
          </a:p>
        </p:txBody>
      </p:sp>
      <p:sp>
        <p:nvSpPr>
          <p:cNvPr id="505" name="Line 4117"/>
          <p:cNvSpPr>
            <a:spLocks noChangeShapeType="1"/>
          </p:cNvSpPr>
          <p:nvPr>
            <p:custDataLst>
              <p:tags r:id="rId496"/>
            </p:custDataLst>
          </p:nvPr>
        </p:nvSpPr>
        <p:spPr bwMode="auto">
          <a:xfrm flipV="1">
            <a:off x="2074674" y="3162510"/>
            <a:ext cx="104605" cy="9685"/>
          </a:xfrm>
          <a:prstGeom prst="line">
            <a:avLst/>
          </a:prstGeom>
          <a:noFill/>
          <a:ln w="14288">
            <a:solidFill>
              <a:srgbClr val="0000FF"/>
            </a:solidFill>
            <a:round/>
            <a:headEnd/>
            <a:tailEnd/>
          </a:ln>
        </p:spPr>
        <p:txBody>
          <a:bodyPr/>
          <a:lstStyle/>
          <a:p>
            <a:endParaRPr lang="en-GB"/>
          </a:p>
        </p:txBody>
      </p:sp>
      <p:sp>
        <p:nvSpPr>
          <p:cNvPr id="506" name="Line 4118"/>
          <p:cNvSpPr>
            <a:spLocks noChangeShapeType="1"/>
          </p:cNvSpPr>
          <p:nvPr>
            <p:custDataLst>
              <p:tags r:id="rId497"/>
            </p:custDataLst>
          </p:nvPr>
        </p:nvSpPr>
        <p:spPr bwMode="auto">
          <a:xfrm flipV="1">
            <a:off x="2283884" y="3147013"/>
            <a:ext cx="104605" cy="7749"/>
          </a:xfrm>
          <a:prstGeom prst="line">
            <a:avLst/>
          </a:prstGeom>
          <a:noFill/>
          <a:ln w="14288">
            <a:solidFill>
              <a:srgbClr val="0000FF"/>
            </a:solidFill>
            <a:round/>
            <a:headEnd/>
            <a:tailEnd/>
          </a:ln>
        </p:spPr>
        <p:txBody>
          <a:bodyPr/>
          <a:lstStyle/>
          <a:p>
            <a:endParaRPr lang="en-GB"/>
          </a:p>
        </p:txBody>
      </p:sp>
      <p:sp>
        <p:nvSpPr>
          <p:cNvPr id="507" name="Line 4119"/>
          <p:cNvSpPr>
            <a:spLocks noChangeShapeType="1"/>
          </p:cNvSpPr>
          <p:nvPr>
            <p:custDataLst>
              <p:tags r:id="rId498"/>
            </p:custDataLst>
          </p:nvPr>
        </p:nvSpPr>
        <p:spPr bwMode="auto">
          <a:xfrm flipV="1">
            <a:off x="2493095" y="3137327"/>
            <a:ext cx="106543" cy="3874"/>
          </a:xfrm>
          <a:prstGeom prst="line">
            <a:avLst/>
          </a:prstGeom>
          <a:noFill/>
          <a:ln w="14288">
            <a:solidFill>
              <a:srgbClr val="0000FF"/>
            </a:solidFill>
            <a:round/>
            <a:headEnd/>
            <a:tailEnd/>
          </a:ln>
        </p:spPr>
        <p:txBody>
          <a:bodyPr/>
          <a:lstStyle/>
          <a:p>
            <a:endParaRPr lang="en-GB"/>
          </a:p>
        </p:txBody>
      </p:sp>
      <p:sp>
        <p:nvSpPr>
          <p:cNvPr id="508" name="Line 4120"/>
          <p:cNvSpPr>
            <a:spLocks noChangeShapeType="1"/>
          </p:cNvSpPr>
          <p:nvPr>
            <p:custDataLst>
              <p:tags r:id="rId499"/>
            </p:custDataLst>
          </p:nvPr>
        </p:nvSpPr>
        <p:spPr bwMode="auto">
          <a:xfrm flipV="1">
            <a:off x="2704244" y="3129578"/>
            <a:ext cx="104605" cy="3874"/>
          </a:xfrm>
          <a:prstGeom prst="line">
            <a:avLst/>
          </a:prstGeom>
          <a:noFill/>
          <a:ln w="14288">
            <a:solidFill>
              <a:srgbClr val="0000FF"/>
            </a:solidFill>
            <a:round/>
            <a:headEnd/>
            <a:tailEnd/>
          </a:ln>
        </p:spPr>
        <p:txBody>
          <a:bodyPr/>
          <a:lstStyle/>
          <a:p>
            <a:endParaRPr lang="en-GB"/>
          </a:p>
        </p:txBody>
      </p:sp>
      <p:sp>
        <p:nvSpPr>
          <p:cNvPr id="509" name="Line 4121"/>
          <p:cNvSpPr>
            <a:spLocks noChangeShapeType="1"/>
          </p:cNvSpPr>
          <p:nvPr>
            <p:custDataLst>
              <p:tags r:id="rId500"/>
            </p:custDataLst>
          </p:nvPr>
        </p:nvSpPr>
        <p:spPr bwMode="auto">
          <a:xfrm flipV="1">
            <a:off x="2913454" y="3108270"/>
            <a:ext cx="104605" cy="11623"/>
          </a:xfrm>
          <a:prstGeom prst="line">
            <a:avLst/>
          </a:prstGeom>
          <a:noFill/>
          <a:ln w="14288">
            <a:solidFill>
              <a:srgbClr val="0000FF"/>
            </a:solidFill>
            <a:round/>
            <a:headEnd/>
            <a:tailEnd/>
          </a:ln>
        </p:spPr>
        <p:txBody>
          <a:bodyPr/>
          <a:lstStyle/>
          <a:p>
            <a:endParaRPr lang="en-GB"/>
          </a:p>
        </p:txBody>
      </p:sp>
      <p:sp>
        <p:nvSpPr>
          <p:cNvPr id="510" name="Line 4122"/>
          <p:cNvSpPr>
            <a:spLocks noChangeShapeType="1"/>
          </p:cNvSpPr>
          <p:nvPr>
            <p:custDataLst>
              <p:tags r:id="rId501"/>
            </p:custDataLst>
          </p:nvPr>
        </p:nvSpPr>
        <p:spPr bwMode="auto">
          <a:xfrm flipV="1">
            <a:off x="3122665" y="3085025"/>
            <a:ext cx="102668" cy="11623"/>
          </a:xfrm>
          <a:prstGeom prst="line">
            <a:avLst/>
          </a:prstGeom>
          <a:noFill/>
          <a:ln w="14288">
            <a:solidFill>
              <a:srgbClr val="0000FF"/>
            </a:solidFill>
            <a:round/>
            <a:headEnd/>
            <a:tailEnd/>
          </a:ln>
        </p:spPr>
        <p:txBody>
          <a:bodyPr/>
          <a:lstStyle/>
          <a:p>
            <a:endParaRPr lang="en-GB"/>
          </a:p>
        </p:txBody>
      </p:sp>
      <p:sp>
        <p:nvSpPr>
          <p:cNvPr id="511" name="Rectangle 4123"/>
          <p:cNvSpPr>
            <a:spLocks noChangeArrowheads="1"/>
          </p:cNvSpPr>
          <p:nvPr>
            <p:custDataLst>
              <p:tags r:id="rId502"/>
            </p:custDataLst>
          </p:nvPr>
        </p:nvSpPr>
        <p:spPr bwMode="auto">
          <a:xfrm>
            <a:off x="893020" y="3255493"/>
            <a:ext cx="1237831" cy="92983"/>
          </a:xfrm>
          <a:prstGeom prst="rect">
            <a:avLst/>
          </a:prstGeom>
          <a:noFill/>
          <a:ln w="9525">
            <a:noFill/>
            <a:miter lim="800000"/>
            <a:headEnd/>
            <a:tailEnd/>
          </a:ln>
        </p:spPr>
        <p:txBody>
          <a:bodyPr wrap="none" lIns="0" tIns="0" rIns="0" bIns="0">
            <a:spAutoFit/>
          </a:bodyPr>
          <a:lstStyle/>
          <a:p>
            <a:r>
              <a:rPr lang="en-GB" sz="500">
                <a:solidFill>
                  <a:srgbClr val="0000FF"/>
                </a:solidFill>
                <a:latin typeface="Arial" charset="0"/>
              </a:rPr>
              <a:t>Moho below the Møre Marginal High</a:t>
            </a:r>
            <a:endParaRPr lang="en-GB"/>
          </a:p>
        </p:txBody>
      </p:sp>
      <p:sp>
        <p:nvSpPr>
          <p:cNvPr id="512" name="Rectangle 4124"/>
          <p:cNvSpPr>
            <a:spLocks noChangeArrowheads="1"/>
          </p:cNvSpPr>
          <p:nvPr>
            <p:custDataLst>
              <p:tags r:id="rId503"/>
            </p:custDataLst>
          </p:nvPr>
        </p:nvSpPr>
        <p:spPr bwMode="auto">
          <a:xfrm>
            <a:off x="1100295" y="3360098"/>
            <a:ext cx="858151" cy="92983"/>
          </a:xfrm>
          <a:prstGeom prst="rect">
            <a:avLst/>
          </a:prstGeom>
          <a:noFill/>
          <a:ln w="9525">
            <a:noFill/>
            <a:miter lim="800000"/>
            <a:headEnd/>
            <a:tailEnd/>
          </a:ln>
        </p:spPr>
        <p:txBody>
          <a:bodyPr wrap="none" lIns="0" tIns="0" rIns="0" bIns="0">
            <a:spAutoFit/>
          </a:bodyPr>
          <a:lstStyle/>
          <a:p>
            <a:r>
              <a:rPr lang="en-GB" sz="500">
                <a:solidFill>
                  <a:srgbClr val="0000FF"/>
                </a:solidFill>
                <a:latin typeface="Arial" charset="0"/>
              </a:rPr>
              <a:t>after Olafsson et al.,1992</a:t>
            </a:r>
            <a:endParaRPr lang="en-GB"/>
          </a:p>
        </p:txBody>
      </p:sp>
      <p:sp>
        <p:nvSpPr>
          <p:cNvPr id="513" name="Rectangle 4125"/>
          <p:cNvSpPr>
            <a:spLocks noChangeArrowheads="1"/>
          </p:cNvSpPr>
          <p:nvPr>
            <p:custDataLst>
              <p:tags r:id="rId504"/>
            </p:custDataLst>
          </p:nvPr>
        </p:nvSpPr>
        <p:spPr bwMode="auto">
          <a:xfrm>
            <a:off x="1319190" y="2550375"/>
            <a:ext cx="848466" cy="92983"/>
          </a:xfrm>
          <a:prstGeom prst="rect">
            <a:avLst/>
          </a:prstGeom>
          <a:noFill/>
          <a:ln w="9525">
            <a:noFill/>
            <a:miter lim="800000"/>
            <a:headEnd/>
            <a:tailEnd/>
          </a:ln>
        </p:spPr>
        <p:txBody>
          <a:bodyPr wrap="none" lIns="0" tIns="0" rIns="0" bIns="0">
            <a:spAutoFit/>
          </a:bodyPr>
          <a:lstStyle/>
          <a:p>
            <a:r>
              <a:rPr lang="en-GB" sz="500">
                <a:solidFill>
                  <a:srgbClr val="FF0000"/>
                </a:solidFill>
                <a:latin typeface="Arial" charset="0"/>
              </a:rPr>
              <a:t>Moho OBS ligne 8B1996</a:t>
            </a:r>
            <a:endParaRPr lang="en-GB"/>
          </a:p>
        </p:txBody>
      </p:sp>
      <p:sp>
        <p:nvSpPr>
          <p:cNvPr id="514" name="Rectangle 4126"/>
          <p:cNvSpPr>
            <a:spLocks noChangeArrowheads="1"/>
          </p:cNvSpPr>
          <p:nvPr>
            <p:custDataLst>
              <p:tags r:id="rId505"/>
            </p:custDataLst>
          </p:nvPr>
        </p:nvSpPr>
        <p:spPr bwMode="auto">
          <a:xfrm>
            <a:off x="1439293" y="2654980"/>
            <a:ext cx="592764" cy="92983"/>
          </a:xfrm>
          <a:prstGeom prst="rect">
            <a:avLst/>
          </a:prstGeom>
          <a:noFill/>
          <a:ln w="9525">
            <a:noFill/>
            <a:miter lim="800000"/>
            <a:headEnd/>
            <a:tailEnd/>
          </a:ln>
        </p:spPr>
        <p:txBody>
          <a:bodyPr wrap="none" lIns="0" tIns="0" rIns="0" bIns="0">
            <a:spAutoFit/>
          </a:bodyPr>
          <a:lstStyle/>
          <a:p>
            <a:r>
              <a:rPr lang="en-GB" sz="500">
                <a:solidFill>
                  <a:srgbClr val="FF0000"/>
                </a:solidFill>
                <a:latin typeface="Arial" charset="0"/>
              </a:rPr>
              <a:t>after Raum, 2000</a:t>
            </a:r>
            <a:endParaRPr lang="en-GB"/>
          </a:p>
        </p:txBody>
      </p:sp>
      <p:sp>
        <p:nvSpPr>
          <p:cNvPr id="515" name="Rectangle 4127"/>
          <p:cNvSpPr>
            <a:spLocks noChangeArrowheads="1"/>
          </p:cNvSpPr>
          <p:nvPr>
            <p:custDataLst>
              <p:tags r:id="rId506"/>
            </p:custDataLst>
          </p:nvPr>
        </p:nvSpPr>
        <p:spPr bwMode="auto">
          <a:xfrm>
            <a:off x="2698432" y="2794454"/>
            <a:ext cx="102669" cy="222770"/>
          </a:xfrm>
          <a:prstGeom prst="rect">
            <a:avLst/>
          </a:prstGeom>
          <a:noFill/>
          <a:ln w="9525">
            <a:noFill/>
            <a:miter lim="800000"/>
            <a:headEnd/>
            <a:tailEnd/>
          </a:ln>
        </p:spPr>
        <p:txBody>
          <a:bodyPr wrap="none" lIns="0" tIns="0" rIns="0" bIns="0">
            <a:spAutoFit/>
          </a:bodyPr>
          <a:lstStyle/>
          <a:p>
            <a:r>
              <a:rPr lang="en-GB" sz="1200">
                <a:solidFill>
                  <a:srgbClr val="FF0000"/>
                </a:solidFill>
                <a:effectLst>
                  <a:outerShdw blurRad="38100" dist="38100" dir="2700000" algn="tl">
                    <a:srgbClr val="C0C0C0"/>
                  </a:outerShdw>
                </a:effectLst>
                <a:latin typeface="Arial" charset="0"/>
              </a:rPr>
              <a:t>?</a:t>
            </a:r>
            <a:endParaRPr lang="en-GB" sz="3200">
              <a:solidFill>
                <a:srgbClr val="FF0000"/>
              </a:solidFill>
              <a:effectLst>
                <a:outerShdw blurRad="38100" dist="38100" dir="2700000" algn="tl">
                  <a:srgbClr val="C0C0C0"/>
                </a:outerShdw>
              </a:effectLst>
            </a:endParaRPr>
          </a:p>
        </p:txBody>
      </p:sp>
      <p:sp>
        <p:nvSpPr>
          <p:cNvPr id="517" name="Rectangle 4132"/>
          <p:cNvSpPr>
            <a:spLocks noChangeArrowheads="1"/>
          </p:cNvSpPr>
          <p:nvPr>
            <p:custDataLst>
              <p:tags r:id="rId507"/>
            </p:custDataLst>
          </p:nvPr>
        </p:nvSpPr>
        <p:spPr bwMode="auto">
          <a:xfrm>
            <a:off x="255631" y="5761666"/>
            <a:ext cx="354495" cy="557895"/>
          </a:xfrm>
          <a:prstGeom prst="rect">
            <a:avLst/>
          </a:prstGeom>
          <a:noFill/>
          <a:ln w="9525">
            <a:noFill/>
            <a:miter lim="800000"/>
            <a:headEnd/>
            <a:tailEnd/>
          </a:ln>
        </p:spPr>
        <p:txBody>
          <a:bodyPr wrap="none" lIns="0" tIns="0" rIns="0" bIns="0">
            <a:spAutoFit/>
          </a:bodyPr>
          <a:lstStyle/>
          <a:p>
            <a:r>
              <a:rPr lang="en-GB" sz="2600" b="1">
                <a:solidFill>
                  <a:srgbClr val="FF6600"/>
                </a:solidFill>
                <a:latin typeface="Arial" charset="0"/>
              </a:rPr>
              <a:t>*</a:t>
            </a:r>
            <a:endParaRPr lang="en-GB"/>
          </a:p>
        </p:txBody>
      </p:sp>
      <p:sp>
        <p:nvSpPr>
          <p:cNvPr id="518" name="Rectangle 4133"/>
          <p:cNvSpPr>
            <a:spLocks noChangeArrowheads="1"/>
          </p:cNvSpPr>
          <p:nvPr>
            <p:custDataLst>
              <p:tags r:id="rId508"/>
            </p:custDataLst>
          </p:nvPr>
        </p:nvSpPr>
        <p:spPr bwMode="auto">
          <a:xfrm>
            <a:off x="474526" y="5843026"/>
            <a:ext cx="1975879"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Anatexis of the sedimentary rocks ?</a:t>
            </a:r>
            <a:endParaRPr lang="en-GB"/>
          </a:p>
        </p:txBody>
      </p:sp>
      <p:sp>
        <p:nvSpPr>
          <p:cNvPr id="519" name="Rectangle 4141"/>
          <p:cNvSpPr>
            <a:spLocks noChangeArrowheads="1"/>
          </p:cNvSpPr>
          <p:nvPr>
            <p:custDataLst>
              <p:tags r:id="rId509"/>
            </p:custDataLst>
          </p:nvPr>
        </p:nvSpPr>
        <p:spPr bwMode="auto">
          <a:xfrm>
            <a:off x="474526" y="5676432"/>
            <a:ext cx="1338562"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Seismes and magnitude</a:t>
            </a:r>
            <a:endParaRPr lang="en-GB"/>
          </a:p>
        </p:txBody>
      </p:sp>
      <p:sp>
        <p:nvSpPr>
          <p:cNvPr id="520" name="Rectangle 4142"/>
          <p:cNvSpPr>
            <a:spLocks noChangeArrowheads="1"/>
          </p:cNvSpPr>
          <p:nvPr>
            <p:custDataLst>
              <p:tags r:id="rId510"/>
            </p:custDataLst>
          </p:nvPr>
        </p:nvSpPr>
        <p:spPr bwMode="auto">
          <a:xfrm>
            <a:off x="282751" y="5569889"/>
            <a:ext cx="193714" cy="306068"/>
          </a:xfrm>
          <a:prstGeom prst="rect">
            <a:avLst/>
          </a:prstGeom>
          <a:noFill/>
          <a:ln w="9525">
            <a:noFill/>
            <a:miter lim="800000"/>
            <a:headEnd/>
            <a:tailEnd/>
          </a:ln>
        </p:spPr>
        <p:txBody>
          <a:bodyPr wrap="none" lIns="0" tIns="0" rIns="0" bIns="0">
            <a:spAutoFit/>
          </a:bodyPr>
          <a:lstStyle/>
          <a:p>
            <a:r>
              <a:rPr lang="en-GB" sz="1500">
                <a:solidFill>
                  <a:srgbClr val="FF0000"/>
                </a:solidFill>
                <a:latin typeface="Arial" charset="0"/>
              </a:rPr>
              <a:t>*</a:t>
            </a:r>
            <a:endParaRPr lang="en-GB"/>
          </a:p>
        </p:txBody>
      </p:sp>
      <p:sp>
        <p:nvSpPr>
          <p:cNvPr id="521" name="Rectangle 4143"/>
          <p:cNvSpPr>
            <a:spLocks noChangeArrowheads="1"/>
          </p:cNvSpPr>
          <p:nvPr>
            <p:custDataLst>
              <p:tags r:id="rId511"/>
            </p:custDataLst>
          </p:nvPr>
        </p:nvSpPr>
        <p:spPr bwMode="auto">
          <a:xfrm>
            <a:off x="249819" y="5705488"/>
            <a:ext cx="215023" cy="166594"/>
          </a:xfrm>
          <a:prstGeom prst="rect">
            <a:avLst/>
          </a:prstGeom>
          <a:noFill/>
          <a:ln w="9525">
            <a:noFill/>
            <a:miter lim="800000"/>
            <a:headEnd/>
            <a:tailEnd/>
          </a:ln>
        </p:spPr>
        <p:txBody>
          <a:bodyPr wrap="none" lIns="0" tIns="0" rIns="0" bIns="0">
            <a:spAutoFit/>
          </a:bodyPr>
          <a:lstStyle/>
          <a:p>
            <a:r>
              <a:rPr lang="en-GB" sz="800">
                <a:solidFill>
                  <a:srgbClr val="FF0000"/>
                </a:solidFill>
                <a:latin typeface="Arial" charset="0"/>
              </a:rPr>
              <a:t>5.2</a:t>
            </a:r>
            <a:endParaRPr lang="en-GB"/>
          </a:p>
        </p:txBody>
      </p:sp>
      <p:sp>
        <p:nvSpPr>
          <p:cNvPr id="522" name="Rectangle 4146"/>
          <p:cNvSpPr>
            <a:spLocks noChangeArrowheads="1"/>
          </p:cNvSpPr>
          <p:nvPr>
            <p:custDataLst>
              <p:tags r:id="rId512"/>
            </p:custDataLst>
          </p:nvPr>
        </p:nvSpPr>
        <p:spPr bwMode="auto">
          <a:xfrm>
            <a:off x="2144411" y="1552749"/>
            <a:ext cx="298319" cy="149160"/>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C2</a:t>
            </a:r>
            <a:r>
              <a:rPr lang="nb-NO" sz="800">
                <a:solidFill>
                  <a:srgbClr val="000000"/>
                </a:solidFill>
                <a:latin typeface="Arial" charset="0"/>
              </a:rPr>
              <a:t>5?</a:t>
            </a:r>
            <a:endParaRPr lang="en-GB"/>
          </a:p>
        </p:txBody>
      </p:sp>
      <p:grpSp>
        <p:nvGrpSpPr>
          <p:cNvPr id="13" name="Group 4149"/>
          <p:cNvGrpSpPr>
            <a:grpSpLocks/>
          </p:cNvGrpSpPr>
          <p:nvPr>
            <p:custDataLst>
              <p:tags r:id="rId513"/>
            </p:custDataLst>
          </p:nvPr>
        </p:nvGrpSpPr>
        <p:grpSpPr bwMode="auto">
          <a:xfrm>
            <a:off x="377742" y="3784330"/>
            <a:ext cx="1040243" cy="416485"/>
            <a:chOff x="293" y="1785"/>
            <a:chExt cx="537" cy="215"/>
          </a:xfrm>
        </p:grpSpPr>
        <p:sp>
          <p:nvSpPr>
            <p:cNvPr id="530" name="Rectangle 4150"/>
            <p:cNvSpPr>
              <a:spLocks noChangeArrowheads="1"/>
            </p:cNvSpPr>
            <p:nvPr/>
          </p:nvSpPr>
          <p:spPr bwMode="auto">
            <a:xfrm>
              <a:off x="305" y="1785"/>
              <a:ext cx="496" cy="55"/>
            </a:xfrm>
            <a:prstGeom prst="rect">
              <a:avLst/>
            </a:prstGeom>
            <a:noFill/>
            <a:ln w="0">
              <a:solidFill>
                <a:srgbClr val="000000"/>
              </a:solidFill>
              <a:miter lim="800000"/>
              <a:headEnd/>
              <a:tailEnd/>
            </a:ln>
          </p:spPr>
          <p:txBody>
            <a:bodyPr/>
            <a:lstStyle/>
            <a:p>
              <a:endParaRPr lang="en-GB"/>
            </a:p>
          </p:txBody>
        </p:sp>
        <p:sp>
          <p:nvSpPr>
            <p:cNvPr id="531" name="Rectangle 4151"/>
            <p:cNvSpPr>
              <a:spLocks noChangeArrowheads="1"/>
            </p:cNvSpPr>
            <p:nvPr/>
          </p:nvSpPr>
          <p:spPr bwMode="auto">
            <a:xfrm>
              <a:off x="305" y="1785"/>
              <a:ext cx="99" cy="55"/>
            </a:xfrm>
            <a:prstGeom prst="rect">
              <a:avLst/>
            </a:prstGeom>
            <a:solidFill>
              <a:srgbClr val="000000"/>
            </a:solidFill>
            <a:ln w="0">
              <a:solidFill>
                <a:srgbClr val="000000"/>
              </a:solidFill>
              <a:miter lim="800000"/>
              <a:headEnd/>
              <a:tailEnd/>
            </a:ln>
          </p:spPr>
          <p:txBody>
            <a:bodyPr/>
            <a:lstStyle/>
            <a:p>
              <a:endParaRPr lang="en-GB"/>
            </a:p>
          </p:txBody>
        </p:sp>
        <p:sp>
          <p:nvSpPr>
            <p:cNvPr id="532" name="Rectangle 4152"/>
            <p:cNvSpPr>
              <a:spLocks noChangeArrowheads="1"/>
            </p:cNvSpPr>
            <p:nvPr/>
          </p:nvSpPr>
          <p:spPr bwMode="auto">
            <a:xfrm>
              <a:off x="504" y="1785"/>
              <a:ext cx="99" cy="55"/>
            </a:xfrm>
            <a:prstGeom prst="rect">
              <a:avLst/>
            </a:prstGeom>
            <a:solidFill>
              <a:srgbClr val="000000"/>
            </a:solidFill>
            <a:ln w="0">
              <a:solidFill>
                <a:srgbClr val="000000"/>
              </a:solidFill>
              <a:miter lim="800000"/>
              <a:headEnd/>
              <a:tailEnd/>
            </a:ln>
          </p:spPr>
          <p:txBody>
            <a:bodyPr/>
            <a:lstStyle/>
            <a:p>
              <a:endParaRPr lang="en-GB"/>
            </a:p>
          </p:txBody>
        </p:sp>
        <p:sp>
          <p:nvSpPr>
            <p:cNvPr id="533" name="Rectangle 4153"/>
            <p:cNvSpPr>
              <a:spLocks noChangeArrowheads="1"/>
            </p:cNvSpPr>
            <p:nvPr/>
          </p:nvSpPr>
          <p:spPr bwMode="auto">
            <a:xfrm>
              <a:off x="702" y="1785"/>
              <a:ext cx="99" cy="55"/>
            </a:xfrm>
            <a:prstGeom prst="rect">
              <a:avLst/>
            </a:prstGeom>
            <a:solidFill>
              <a:srgbClr val="000000"/>
            </a:solidFill>
            <a:ln w="0">
              <a:solidFill>
                <a:srgbClr val="000000"/>
              </a:solidFill>
              <a:miter lim="800000"/>
              <a:headEnd/>
              <a:tailEnd/>
            </a:ln>
          </p:spPr>
          <p:txBody>
            <a:bodyPr/>
            <a:lstStyle/>
            <a:p>
              <a:endParaRPr lang="en-GB"/>
            </a:p>
          </p:txBody>
        </p:sp>
        <p:sp>
          <p:nvSpPr>
            <p:cNvPr id="534" name="Rectangle 4154"/>
            <p:cNvSpPr>
              <a:spLocks noChangeArrowheads="1"/>
            </p:cNvSpPr>
            <p:nvPr/>
          </p:nvSpPr>
          <p:spPr bwMode="auto">
            <a:xfrm>
              <a:off x="293" y="1841"/>
              <a:ext cx="27" cy="58"/>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0</a:t>
              </a:r>
              <a:endParaRPr lang="en-GB"/>
            </a:p>
          </p:txBody>
        </p:sp>
        <p:sp>
          <p:nvSpPr>
            <p:cNvPr id="535" name="Rectangle 4155"/>
            <p:cNvSpPr>
              <a:spLocks noChangeArrowheads="1"/>
            </p:cNvSpPr>
            <p:nvPr/>
          </p:nvSpPr>
          <p:spPr bwMode="auto">
            <a:xfrm>
              <a:off x="379" y="1841"/>
              <a:ext cx="54" cy="58"/>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10</a:t>
              </a:r>
              <a:endParaRPr lang="en-GB"/>
            </a:p>
          </p:txBody>
        </p:sp>
        <p:sp>
          <p:nvSpPr>
            <p:cNvPr id="536" name="Rectangle 4156"/>
            <p:cNvSpPr>
              <a:spLocks noChangeArrowheads="1"/>
            </p:cNvSpPr>
            <p:nvPr/>
          </p:nvSpPr>
          <p:spPr bwMode="auto">
            <a:xfrm>
              <a:off x="479" y="1841"/>
              <a:ext cx="54" cy="58"/>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20</a:t>
              </a:r>
              <a:endParaRPr lang="en-GB"/>
            </a:p>
          </p:txBody>
        </p:sp>
        <p:sp>
          <p:nvSpPr>
            <p:cNvPr id="537" name="Rectangle 4157"/>
            <p:cNvSpPr>
              <a:spLocks noChangeArrowheads="1"/>
            </p:cNvSpPr>
            <p:nvPr/>
          </p:nvSpPr>
          <p:spPr bwMode="auto">
            <a:xfrm>
              <a:off x="578" y="1841"/>
              <a:ext cx="54" cy="58"/>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30</a:t>
              </a:r>
              <a:endParaRPr lang="en-GB"/>
            </a:p>
          </p:txBody>
        </p:sp>
        <p:sp>
          <p:nvSpPr>
            <p:cNvPr id="538" name="Rectangle 4158"/>
            <p:cNvSpPr>
              <a:spLocks noChangeArrowheads="1"/>
            </p:cNvSpPr>
            <p:nvPr/>
          </p:nvSpPr>
          <p:spPr bwMode="auto">
            <a:xfrm>
              <a:off x="677" y="1841"/>
              <a:ext cx="54" cy="58"/>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40</a:t>
              </a:r>
              <a:endParaRPr lang="en-GB"/>
            </a:p>
          </p:txBody>
        </p:sp>
        <p:sp>
          <p:nvSpPr>
            <p:cNvPr id="539" name="Rectangle 4159"/>
            <p:cNvSpPr>
              <a:spLocks noChangeArrowheads="1"/>
            </p:cNvSpPr>
            <p:nvPr/>
          </p:nvSpPr>
          <p:spPr bwMode="auto">
            <a:xfrm>
              <a:off x="776" y="1841"/>
              <a:ext cx="54" cy="58"/>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50</a:t>
              </a:r>
              <a:endParaRPr lang="en-GB"/>
            </a:p>
          </p:txBody>
        </p:sp>
        <p:sp>
          <p:nvSpPr>
            <p:cNvPr id="540" name="Rectangle 4160"/>
            <p:cNvSpPr>
              <a:spLocks noChangeArrowheads="1"/>
            </p:cNvSpPr>
            <p:nvPr/>
          </p:nvSpPr>
          <p:spPr bwMode="auto">
            <a:xfrm>
              <a:off x="510" y="1914"/>
              <a:ext cx="96" cy="86"/>
            </a:xfrm>
            <a:prstGeom prst="rect">
              <a:avLst/>
            </a:prstGeom>
            <a:noFill/>
            <a:ln w="9525">
              <a:noFill/>
              <a:miter lim="800000"/>
              <a:headEnd/>
              <a:tailEnd/>
            </a:ln>
          </p:spPr>
          <p:txBody>
            <a:bodyPr wrap="none" lIns="0" tIns="0" rIns="0" bIns="0">
              <a:spAutoFit/>
            </a:bodyPr>
            <a:lstStyle/>
            <a:p>
              <a:r>
                <a:rPr lang="en-GB" sz="900">
                  <a:solidFill>
                    <a:srgbClr val="000000"/>
                  </a:solidFill>
                  <a:latin typeface="Arial" charset="0"/>
                </a:rPr>
                <a:t>km</a:t>
              </a:r>
              <a:endParaRPr lang="en-GB"/>
            </a:p>
          </p:txBody>
        </p:sp>
      </p:grpSp>
      <p:sp>
        <p:nvSpPr>
          <p:cNvPr id="524" name="Text Box 4166"/>
          <p:cNvSpPr txBox="1">
            <a:spLocks noChangeArrowheads="1"/>
          </p:cNvSpPr>
          <p:nvPr>
            <p:custDataLst>
              <p:tags r:id="rId514"/>
            </p:custDataLst>
          </p:nvPr>
        </p:nvSpPr>
        <p:spPr bwMode="auto">
          <a:xfrm>
            <a:off x="269262" y="987105"/>
            <a:ext cx="484284" cy="298319"/>
          </a:xfrm>
          <a:prstGeom prst="rect">
            <a:avLst/>
          </a:prstGeom>
          <a:noFill/>
          <a:ln w="12700">
            <a:noFill/>
            <a:miter lim="800000"/>
            <a:headEnd type="none" w="sm" len="sm"/>
            <a:tailEnd type="none" w="sm" len="sm"/>
          </a:ln>
          <a:effectLst/>
        </p:spPr>
        <p:txBody>
          <a:bodyPr wrap="none">
            <a:spAutoFit/>
          </a:bodyPr>
          <a:lstStyle/>
          <a:p>
            <a:r>
              <a:rPr lang="nb-NO" sz="1000">
                <a:latin typeface="Arial" charset="0"/>
              </a:rPr>
              <a:t>NW</a:t>
            </a:r>
            <a:endParaRPr lang="fr-FR" sz="1000">
              <a:latin typeface="Arial" charset="0"/>
            </a:endParaRPr>
          </a:p>
        </p:txBody>
      </p:sp>
      <p:sp>
        <p:nvSpPr>
          <p:cNvPr id="525" name="Text Box 4167"/>
          <p:cNvSpPr txBox="1">
            <a:spLocks noChangeArrowheads="1"/>
          </p:cNvSpPr>
          <p:nvPr>
            <p:custDataLst>
              <p:tags r:id="rId515"/>
            </p:custDataLst>
          </p:nvPr>
        </p:nvSpPr>
        <p:spPr bwMode="auto">
          <a:xfrm>
            <a:off x="8219271" y="987105"/>
            <a:ext cx="430044" cy="298319"/>
          </a:xfrm>
          <a:prstGeom prst="rect">
            <a:avLst/>
          </a:prstGeom>
          <a:noFill/>
          <a:ln w="12700">
            <a:noFill/>
            <a:miter lim="800000"/>
            <a:headEnd type="none" w="sm" len="sm"/>
            <a:tailEnd type="none" w="sm" len="sm"/>
          </a:ln>
          <a:effectLst/>
        </p:spPr>
        <p:txBody>
          <a:bodyPr wrap="none">
            <a:spAutoFit/>
          </a:bodyPr>
          <a:lstStyle/>
          <a:p>
            <a:r>
              <a:rPr lang="nb-NO" sz="1000">
                <a:latin typeface="Arial" charset="0"/>
              </a:rPr>
              <a:t>SE</a:t>
            </a:r>
            <a:endParaRPr lang="fr-FR" sz="1000">
              <a:latin typeface="Arial" charset="0"/>
            </a:endParaRPr>
          </a:p>
        </p:txBody>
      </p:sp>
      <p:sp>
        <p:nvSpPr>
          <p:cNvPr id="526" name="Text Box 4171"/>
          <p:cNvSpPr txBox="1">
            <a:spLocks noChangeArrowheads="1"/>
          </p:cNvSpPr>
          <p:nvPr>
            <p:custDataLst>
              <p:tags r:id="rId516"/>
            </p:custDataLst>
          </p:nvPr>
        </p:nvSpPr>
        <p:spPr bwMode="auto">
          <a:xfrm>
            <a:off x="3740611" y="987105"/>
            <a:ext cx="1545835" cy="298319"/>
          </a:xfrm>
          <a:prstGeom prst="rect">
            <a:avLst/>
          </a:prstGeom>
          <a:noFill/>
          <a:ln w="12700">
            <a:noFill/>
            <a:miter lim="800000"/>
            <a:headEnd type="none" w="sm" len="sm"/>
            <a:tailEnd type="none" w="sm" len="sm"/>
          </a:ln>
          <a:effectLst/>
        </p:spPr>
        <p:txBody>
          <a:bodyPr wrap="none">
            <a:spAutoFit/>
          </a:bodyPr>
          <a:lstStyle/>
          <a:p>
            <a:r>
              <a:rPr lang="nb-NO" sz="1000">
                <a:latin typeface="Arial" charset="0"/>
              </a:rPr>
              <a:t>Jan Mayen corridor</a:t>
            </a:r>
            <a:endParaRPr lang="fr-FR" sz="1000">
              <a:latin typeface="Arial" charset="0"/>
            </a:endParaRPr>
          </a:p>
        </p:txBody>
      </p:sp>
      <p:sp>
        <p:nvSpPr>
          <p:cNvPr id="527" name="Text Box 4172"/>
          <p:cNvSpPr txBox="1">
            <a:spLocks noChangeArrowheads="1"/>
          </p:cNvSpPr>
          <p:nvPr>
            <p:custDataLst>
              <p:tags r:id="rId517"/>
            </p:custDataLst>
          </p:nvPr>
        </p:nvSpPr>
        <p:spPr bwMode="auto">
          <a:xfrm>
            <a:off x="6406111" y="987105"/>
            <a:ext cx="1689183" cy="298319"/>
          </a:xfrm>
          <a:prstGeom prst="rect">
            <a:avLst/>
          </a:prstGeom>
          <a:noFill/>
          <a:ln w="12700">
            <a:noFill/>
            <a:miter lim="800000"/>
            <a:headEnd type="none" w="sm" len="sm"/>
            <a:tailEnd type="none" w="sm" len="sm"/>
          </a:ln>
          <a:effectLst/>
        </p:spPr>
        <p:txBody>
          <a:bodyPr wrap="none">
            <a:spAutoFit/>
          </a:bodyPr>
          <a:lstStyle/>
          <a:p>
            <a:r>
              <a:rPr lang="nb-NO" sz="1000">
                <a:latin typeface="Arial" charset="0"/>
              </a:rPr>
              <a:t>South Halten Terrace</a:t>
            </a:r>
            <a:endParaRPr lang="fr-FR" sz="1000">
              <a:latin typeface="Arial" charset="0"/>
            </a:endParaRPr>
          </a:p>
        </p:txBody>
      </p:sp>
      <p:sp>
        <p:nvSpPr>
          <p:cNvPr id="528" name="Freeform 4173"/>
          <p:cNvSpPr>
            <a:spLocks/>
          </p:cNvSpPr>
          <p:nvPr>
            <p:custDataLst>
              <p:tags r:id="rId518"/>
            </p:custDataLst>
          </p:nvPr>
        </p:nvSpPr>
        <p:spPr bwMode="auto">
          <a:xfrm>
            <a:off x="6650190" y="2645294"/>
            <a:ext cx="972443" cy="224708"/>
          </a:xfrm>
          <a:custGeom>
            <a:avLst/>
            <a:gdLst/>
            <a:ahLst/>
            <a:cxnLst>
              <a:cxn ang="0">
                <a:pos x="0" y="116"/>
              </a:cxn>
              <a:cxn ang="0">
                <a:pos x="130" y="78"/>
              </a:cxn>
              <a:cxn ang="0">
                <a:pos x="250" y="28"/>
              </a:cxn>
              <a:cxn ang="0">
                <a:pos x="306" y="4"/>
              </a:cxn>
              <a:cxn ang="0">
                <a:pos x="352" y="6"/>
              </a:cxn>
              <a:cxn ang="0">
                <a:pos x="394" y="30"/>
              </a:cxn>
              <a:cxn ang="0">
                <a:pos x="502" y="80"/>
              </a:cxn>
            </a:cxnLst>
            <a:rect l="0" t="0" r="r" b="b"/>
            <a:pathLst>
              <a:path w="502" h="116">
                <a:moveTo>
                  <a:pt x="0" y="116"/>
                </a:moveTo>
                <a:cubicBezTo>
                  <a:pt x="22" y="110"/>
                  <a:pt x="88" y="93"/>
                  <a:pt x="130" y="78"/>
                </a:cubicBezTo>
                <a:cubicBezTo>
                  <a:pt x="172" y="63"/>
                  <a:pt x="221" y="40"/>
                  <a:pt x="250" y="28"/>
                </a:cubicBezTo>
                <a:cubicBezTo>
                  <a:pt x="279" y="16"/>
                  <a:pt x="289" y="8"/>
                  <a:pt x="306" y="4"/>
                </a:cubicBezTo>
                <a:cubicBezTo>
                  <a:pt x="323" y="0"/>
                  <a:pt x="337" y="2"/>
                  <a:pt x="352" y="6"/>
                </a:cubicBezTo>
                <a:cubicBezTo>
                  <a:pt x="367" y="10"/>
                  <a:pt x="369" y="18"/>
                  <a:pt x="394" y="30"/>
                </a:cubicBezTo>
                <a:cubicBezTo>
                  <a:pt x="419" y="42"/>
                  <a:pt x="480" y="70"/>
                  <a:pt x="502" y="80"/>
                </a:cubicBezTo>
              </a:path>
            </a:pathLst>
          </a:custGeom>
          <a:noFill/>
          <a:ln w="12700" cap="flat" cmpd="sng">
            <a:solidFill>
              <a:srgbClr val="FF0000"/>
            </a:solidFill>
            <a:prstDash val="dash"/>
            <a:round/>
            <a:headEnd type="none" w="sm" len="sm"/>
            <a:tailEnd type="none" w="sm" len="sm"/>
          </a:ln>
          <a:effectLst/>
        </p:spPr>
        <p:txBody>
          <a:bodyPr/>
          <a:lstStyle/>
          <a:p>
            <a:endParaRPr lang="en-GB"/>
          </a:p>
        </p:txBody>
      </p:sp>
      <p:sp>
        <p:nvSpPr>
          <p:cNvPr id="529" name="Freeform 4174"/>
          <p:cNvSpPr>
            <a:spLocks/>
          </p:cNvSpPr>
          <p:nvPr>
            <p:custDataLst>
              <p:tags r:id="rId519"/>
            </p:custDataLst>
          </p:nvPr>
        </p:nvSpPr>
        <p:spPr bwMode="auto">
          <a:xfrm>
            <a:off x="6948509" y="2699534"/>
            <a:ext cx="596638" cy="139474"/>
          </a:xfrm>
          <a:custGeom>
            <a:avLst/>
            <a:gdLst/>
            <a:ahLst/>
            <a:cxnLst>
              <a:cxn ang="0">
                <a:pos x="0" y="72"/>
              </a:cxn>
              <a:cxn ang="0">
                <a:pos x="96" y="28"/>
              </a:cxn>
              <a:cxn ang="0">
                <a:pos x="152" y="4"/>
              </a:cxn>
              <a:cxn ang="0">
                <a:pos x="198" y="6"/>
              </a:cxn>
              <a:cxn ang="0">
                <a:pos x="240" y="30"/>
              </a:cxn>
              <a:cxn ang="0">
                <a:pos x="308" y="60"/>
              </a:cxn>
            </a:cxnLst>
            <a:rect l="0" t="0" r="r" b="b"/>
            <a:pathLst>
              <a:path w="308" h="72">
                <a:moveTo>
                  <a:pt x="0" y="72"/>
                </a:moveTo>
                <a:cubicBezTo>
                  <a:pt x="35" y="55"/>
                  <a:pt x="71" y="39"/>
                  <a:pt x="96" y="28"/>
                </a:cubicBezTo>
                <a:cubicBezTo>
                  <a:pt x="121" y="17"/>
                  <a:pt x="135" y="8"/>
                  <a:pt x="152" y="4"/>
                </a:cubicBezTo>
                <a:cubicBezTo>
                  <a:pt x="169" y="0"/>
                  <a:pt x="183" y="2"/>
                  <a:pt x="198" y="6"/>
                </a:cubicBezTo>
                <a:cubicBezTo>
                  <a:pt x="213" y="10"/>
                  <a:pt x="222" y="21"/>
                  <a:pt x="240" y="30"/>
                </a:cubicBezTo>
                <a:cubicBezTo>
                  <a:pt x="258" y="39"/>
                  <a:pt x="283" y="49"/>
                  <a:pt x="308" y="60"/>
                </a:cubicBezTo>
              </a:path>
            </a:pathLst>
          </a:custGeom>
          <a:noFill/>
          <a:ln w="12700" cap="flat" cmpd="sng">
            <a:solidFill>
              <a:srgbClr val="FF0000"/>
            </a:solidFill>
            <a:prstDash val="dash"/>
            <a:round/>
            <a:headEnd type="none" w="sm" len="sm"/>
            <a:tailEnd type="none" w="sm" len="sm"/>
          </a:ln>
          <a:effectLst/>
        </p:spPr>
        <p:txBody>
          <a:bodyPr/>
          <a:lstStyle/>
          <a:p>
            <a:endParaRPr lang="en-GB"/>
          </a:p>
        </p:txBody>
      </p:sp>
      <p:sp>
        <p:nvSpPr>
          <p:cNvPr id="1741" name="TextBox 1740"/>
          <p:cNvSpPr txBox="1"/>
          <p:nvPr>
            <p:custDataLst>
              <p:tags r:id="rId520"/>
            </p:custDataLst>
          </p:nvPr>
        </p:nvSpPr>
        <p:spPr>
          <a:xfrm>
            <a:off x="6974008" y="6376525"/>
            <a:ext cx="2194833" cy="400110"/>
          </a:xfrm>
          <a:prstGeom prst="rect">
            <a:avLst/>
          </a:prstGeom>
          <a:solidFill>
            <a:schemeClr val="bg1"/>
          </a:solidFill>
        </p:spPr>
        <p:txBody>
          <a:bodyPr wrap="none" rtlCol="0">
            <a:spAutoFit/>
          </a:bodyPr>
          <a:lstStyle/>
          <a:p>
            <a:r>
              <a:rPr lang="en-GB" sz="2000" i="1" dirty="0" err="1"/>
              <a:t>Reynisson</a:t>
            </a:r>
            <a:r>
              <a:rPr lang="en-GB" sz="2000" i="1" dirty="0"/>
              <a:t> (2012)</a:t>
            </a:r>
          </a:p>
        </p:txBody>
      </p:sp>
      <p:sp>
        <p:nvSpPr>
          <p:cNvPr id="1743" name="Not Equal 1742"/>
          <p:cNvSpPr/>
          <p:nvPr>
            <p:custDataLst>
              <p:tags r:id="rId521"/>
            </p:custDataLst>
          </p:nvPr>
        </p:nvSpPr>
        <p:spPr bwMode="auto">
          <a:xfrm>
            <a:off x="4120618" y="4638404"/>
            <a:ext cx="978195" cy="552893"/>
          </a:xfrm>
          <a:prstGeom prst="mathNotEqual">
            <a:avLst/>
          </a:prstGeom>
          <a:solidFill>
            <a:srgbClr val="FF0000"/>
          </a:solidFill>
          <a:ln w="28575" cap="flat" cmpd="sng" algn="ctr">
            <a:solidFill>
              <a:srgbClr val="990099"/>
            </a:solidFill>
            <a:prstDash val="solid"/>
            <a:round/>
            <a:headEnd type="none" w="med" len="med"/>
            <a:tailEnd type="none" w="med" len="med"/>
          </a:ln>
          <a:effectLst/>
        </p:spPr>
        <p:txBody>
          <a:bodyPr rtlCol="0" anchor="ctr"/>
          <a:lstStyle/>
          <a:p>
            <a:pPr algn="ctr"/>
            <a:endParaRPr lang="en-GB"/>
          </a:p>
        </p:txBody>
      </p:sp>
      <p:sp>
        <p:nvSpPr>
          <p:cNvPr id="1745" name="Rectangle 1744"/>
          <p:cNvSpPr/>
          <p:nvPr>
            <p:custDataLst>
              <p:tags r:id="rId522"/>
            </p:custDataLst>
          </p:nvPr>
        </p:nvSpPr>
        <p:spPr>
          <a:xfrm>
            <a:off x="4960188" y="2406770"/>
            <a:ext cx="1656271" cy="6383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custDataLst>
              <p:tags r:id="rId523"/>
            </p:custDataLst>
          </p:nvPr>
        </p:nvSpPr>
        <p:spPr>
          <a:xfrm>
            <a:off x="422739" y="3377938"/>
            <a:ext cx="2683427" cy="307777"/>
          </a:xfrm>
          <a:prstGeom prst="rect">
            <a:avLst/>
          </a:prstGeom>
          <a:solidFill>
            <a:srgbClr val="FFFFFF"/>
          </a:solidFill>
        </p:spPr>
        <p:txBody>
          <a:bodyPr wrap="none" rtlCol="0">
            <a:spAutoFit/>
          </a:bodyPr>
          <a:lstStyle/>
          <a:p>
            <a:r>
              <a:rPr lang="en-GB" sz="1400" i="1" dirty="0"/>
              <a:t>Section after </a:t>
            </a:r>
            <a:r>
              <a:rPr lang="en-GB" sz="1400" i="1" dirty="0" err="1"/>
              <a:t>Gernigon</a:t>
            </a:r>
            <a:r>
              <a:rPr lang="en-GB" sz="1400" i="1" dirty="0"/>
              <a:t> et al., 2002</a:t>
            </a:r>
          </a:p>
        </p:txBody>
      </p:sp>
      <p:grpSp>
        <p:nvGrpSpPr>
          <p:cNvPr id="14" name="Group 1747"/>
          <p:cNvGrpSpPr/>
          <p:nvPr>
            <p:custDataLst>
              <p:tags r:id="rId524"/>
            </p:custDataLst>
          </p:nvPr>
        </p:nvGrpSpPr>
        <p:grpSpPr>
          <a:xfrm>
            <a:off x="3920453" y="4261449"/>
            <a:ext cx="5076898" cy="1992972"/>
            <a:chOff x="3920453" y="4261449"/>
            <a:chExt cx="5076898" cy="1992972"/>
          </a:xfrm>
        </p:grpSpPr>
        <p:pic>
          <p:nvPicPr>
            <p:cNvPr id="28674" name="Picture 2"/>
            <p:cNvPicPr>
              <a:picLocks noChangeAspect="1" noChangeArrowheads="1"/>
            </p:cNvPicPr>
            <p:nvPr/>
          </p:nvPicPr>
          <p:blipFill>
            <a:blip r:embed="rId530" cstate="print"/>
            <a:srcRect/>
            <a:stretch>
              <a:fillRect/>
            </a:stretch>
          </p:blipFill>
          <p:spPr bwMode="auto">
            <a:xfrm>
              <a:off x="3920453" y="4261449"/>
              <a:ext cx="5076898" cy="1992972"/>
            </a:xfrm>
            <a:prstGeom prst="rect">
              <a:avLst/>
            </a:prstGeom>
            <a:solidFill>
              <a:srgbClr val="FFFFFF"/>
            </a:solidFill>
            <a:ln w="9525">
              <a:noFill/>
              <a:miter lim="800000"/>
              <a:headEnd/>
              <a:tailEnd/>
            </a:ln>
          </p:spPr>
        </p:pic>
        <p:sp>
          <p:nvSpPr>
            <p:cNvPr id="1746" name="Rectangle 1745"/>
            <p:cNvSpPr/>
            <p:nvPr/>
          </p:nvSpPr>
          <p:spPr>
            <a:xfrm>
              <a:off x="6978770" y="4295955"/>
              <a:ext cx="1371600" cy="129396"/>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44" name="TextBox 1743"/>
          <p:cNvSpPr txBox="1"/>
          <p:nvPr>
            <p:custDataLst>
              <p:tags r:id="rId525"/>
            </p:custDataLst>
          </p:nvPr>
        </p:nvSpPr>
        <p:spPr>
          <a:xfrm>
            <a:off x="2076083" y="6072996"/>
            <a:ext cx="4198777" cy="707886"/>
          </a:xfrm>
          <a:prstGeom prst="rect">
            <a:avLst/>
          </a:prstGeom>
          <a:noFill/>
        </p:spPr>
        <p:txBody>
          <a:bodyPr wrap="none" rtlCol="0">
            <a:spAutoFit/>
          </a:bodyPr>
          <a:lstStyle/>
          <a:p>
            <a:pPr algn="ctr"/>
            <a:r>
              <a:rPr lang="en-GB" sz="2000" dirty="0" err="1"/>
              <a:t>Vigra</a:t>
            </a:r>
            <a:r>
              <a:rPr lang="en-GB" sz="2000" dirty="0"/>
              <a:t>/Grid Highs: crustal </a:t>
            </a:r>
            <a:r>
              <a:rPr lang="en-GB" sz="2000" dirty="0" err="1"/>
              <a:t>allochthon</a:t>
            </a:r>
            <a:endParaRPr lang="en-GB" sz="2000" dirty="0"/>
          </a:p>
          <a:p>
            <a:pPr algn="ctr"/>
            <a:r>
              <a:rPr lang="en-GB" sz="2000" dirty="0"/>
              <a:t>or </a:t>
            </a:r>
            <a:r>
              <a:rPr lang="en-GB" sz="2000" dirty="0" err="1"/>
              <a:t>serpentinised</a:t>
            </a:r>
            <a:r>
              <a:rPr lang="en-GB" sz="2000" dirty="0"/>
              <a:t> mound?</a:t>
            </a:r>
          </a:p>
        </p:txBody>
      </p:sp>
      <p:sp>
        <p:nvSpPr>
          <p:cNvPr id="1747" name="TextBox 1746"/>
          <p:cNvSpPr txBox="1"/>
          <p:nvPr>
            <p:custDataLst>
              <p:tags r:id="rId526"/>
            </p:custDataLst>
          </p:nvPr>
        </p:nvSpPr>
        <p:spPr>
          <a:xfrm>
            <a:off x="5949553" y="2499755"/>
            <a:ext cx="381836" cy="230832"/>
          </a:xfrm>
          <a:prstGeom prst="rect">
            <a:avLst/>
          </a:prstGeom>
          <a:noFill/>
        </p:spPr>
        <p:txBody>
          <a:bodyPr wrap="none" rtlCol="0">
            <a:spAutoFit/>
          </a:bodyPr>
          <a:lstStyle/>
          <a:p>
            <a:r>
              <a:rPr lang="en-GB" sz="900" b="1" dirty="0">
                <a:solidFill>
                  <a:srgbClr val="66FF33"/>
                </a:solidFill>
                <a:effectLst>
                  <a:outerShdw blurRad="38100" dist="38100" dir="2700000" algn="tl">
                    <a:srgbClr val="000000">
                      <a:alpha val="43137"/>
                    </a:srgbClr>
                  </a:outerShdw>
                </a:effectLst>
              </a:rPr>
              <a:t>BCU</a:t>
            </a:r>
          </a:p>
        </p:txBody>
      </p:sp>
      <p:sp>
        <p:nvSpPr>
          <p:cNvPr id="1749" name="TextBox 1748"/>
          <p:cNvSpPr txBox="1"/>
          <p:nvPr>
            <p:custDataLst>
              <p:tags r:id="rId527"/>
            </p:custDataLst>
          </p:nvPr>
        </p:nvSpPr>
        <p:spPr>
          <a:xfrm>
            <a:off x="5956296" y="4934109"/>
            <a:ext cx="381836" cy="230832"/>
          </a:xfrm>
          <a:prstGeom prst="rect">
            <a:avLst/>
          </a:prstGeom>
          <a:noFill/>
        </p:spPr>
        <p:txBody>
          <a:bodyPr wrap="none" rtlCol="0">
            <a:spAutoFit/>
          </a:bodyPr>
          <a:lstStyle/>
          <a:p>
            <a:r>
              <a:rPr lang="en-GB" sz="900" b="1" dirty="0">
                <a:solidFill>
                  <a:srgbClr val="66FF33"/>
                </a:solidFill>
                <a:effectLst>
                  <a:outerShdw blurRad="38100" dist="38100" dir="2700000" algn="tl">
                    <a:srgbClr val="000000">
                      <a:alpha val="43137"/>
                    </a:srgbClr>
                  </a:outerShdw>
                </a:effectLst>
              </a:rPr>
              <a:t>BCU</a:t>
            </a:r>
          </a:p>
        </p:txBody>
      </p:sp>
      <p:sp>
        <p:nvSpPr>
          <p:cNvPr id="1750" name="Not Equal 1749"/>
          <p:cNvSpPr/>
          <p:nvPr>
            <p:custDataLst>
              <p:tags r:id="rId528"/>
            </p:custDataLst>
          </p:nvPr>
        </p:nvSpPr>
        <p:spPr bwMode="auto">
          <a:xfrm>
            <a:off x="2678887" y="3835944"/>
            <a:ext cx="978195" cy="552893"/>
          </a:xfrm>
          <a:prstGeom prst="mathNotEqual">
            <a:avLst/>
          </a:prstGeom>
          <a:solidFill>
            <a:srgbClr val="FF0000"/>
          </a:solidFill>
          <a:ln w="28575" cap="flat" cmpd="sng" algn="ctr">
            <a:solidFill>
              <a:srgbClr val="990099"/>
            </a:solidFill>
            <a:prstDash val="solid"/>
            <a:round/>
            <a:headEnd type="none" w="med" len="med"/>
            <a:tailEnd type="none" w="med" len="med"/>
          </a:ln>
          <a:effectLst/>
        </p:spPr>
        <p:txBody>
          <a:bodyPr rtlCol="0" anchor="ctr"/>
          <a:lstStyle/>
          <a:p>
            <a:pPr algn="ctr"/>
            <a:endParaRPr lang="en-GB"/>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3"/>
          <p:cNvPicPr>
            <a:picLocks noChangeAspect="1" noChangeArrowheads="1"/>
          </p:cNvPicPr>
          <p:nvPr>
            <p:custDataLst>
              <p:tags r:id="rId1"/>
            </p:custDataLst>
          </p:nvPr>
        </p:nvPicPr>
        <p:blipFill>
          <a:blip r:embed="rId12" cstate="print"/>
          <a:srcRect t="-1671"/>
          <a:stretch>
            <a:fillRect/>
          </a:stretch>
        </p:blipFill>
        <p:spPr bwMode="auto">
          <a:xfrm>
            <a:off x="4867637" y="593614"/>
            <a:ext cx="4013969" cy="2745009"/>
          </a:xfrm>
          <a:prstGeom prst="rect">
            <a:avLst/>
          </a:prstGeom>
          <a:noFill/>
          <a:ln w="28575">
            <a:noFill/>
            <a:prstDash val="sysDot"/>
            <a:miter lim="800000"/>
            <a:headEnd/>
            <a:tailEnd/>
          </a:ln>
        </p:spPr>
      </p:pic>
      <p:sp>
        <p:nvSpPr>
          <p:cNvPr id="53253" name="TextBox 4"/>
          <p:cNvSpPr txBox="1">
            <a:spLocks noChangeArrowheads="1"/>
          </p:cNvSpPr>
          <p:nvPr>
            <p:custDataLst>
              <p:tags r:id="rId2"/>
            </p:custDataLst>
          </p:nvPr>
        </p:nvSpPr>
        <p:spPr bwMode="auto">
          <a:xfrm>
            <a:off x="5958085" y="3352800"/>
            <a:ext cx="1830759" cy="276999"/>
          </a:xfrm>
          <a:prstGeom prst="rect">
            <a:avLst/>
          </a:prstGeom>
          <a:noFill/>
          <a:ln w="9525">
            <a:noFill/>
            <a:miter lim="800000"/>
            <a:headEnd/>
            <a:tailEnd/>
          </a:ln>
        </p:spPr>
        <p:txBody>
          <a:bodyPr wrap="none">
            <a:spAutoFit/>
          </a:bodyPr>
          <a:lstStyle/>
          <a:p>
            <a:r>
              <a:rPr lang="en-GB" sz="1200" b="1" i="1" dirty="0" err="1"/>
              <a:t>Reynisson</a:t>
            </a:r>
            <a:r>
              <a:rPr lang="en-GB" sz="1200" b="1" i="1" dirty="0"/>
              <a:t> et al. (2011)</a:t>
            </a:r>
          </a:p>
        </p:txBody>
      </p:sp>
      <p:sp>
        <p:nvSpPr>
          <p:cNvPr id="53255" name="TextBox 4"/>
          <p:cNvSpPr txBox="1">
            <a:spLocks noChangeArrowheads="1"/>
          </p:cNvSpPr>
          <p:nvPr>
            <p:custDataLst>
              <p:tags r:id="rId3"/>
            </p:custDataLst>
          </p:nvPr>
        </p:nvSpPr>
        <p:spPr bwMode="auto">
          <a:xfrm>
            <a:off x="0" y="3751679"/>
            <a:ext cx="6694999" cy="3108543"/>
          </a:xfrm>
          <a:prstGeom prst="rect">
            <a:avLst/>
          </a:prstGeom>
          <a:noFill/>
          <a:ln w="9525">
            <a:noFill/>
            <a:miter lim="800000"/>
            <a:headEnd/>
            <a:tailEnd/>
          </a:ln>
        </p:spPr>
        <p:txBody>
          <a:bodyPr wrap="square">
            <a:spAutoFit/>
          </a:bodyPr>
          <a:lstStyle/>
          <a:p>
            <a:pPr algn="just"/>
            <a:r>
              <a:rPr lang="en-US" sz="1400" dirty="0">
                <a:solidFill>
                  <a:srgbClr val="FF0000"/>
                </a:solidFill>
              </a:rPr>
              <a:t>Seeing hyperextension (crustal thickness &lt; 8-10 km) and associated serpentinised mantle from proximal to distal margin is popular</a:t>
            </a:r>
            <a:endParaRPr lang="en-US" sz="1400" i="1" dirty="0"/>
          </a:p>
          <a:p>
            <a:pPr algn="just"/>
            <a:r>
              <a:rPr lang="en-US" sz="1400" i="1" dirty="0">
                <a:solidFill>
                  <a:srgbClr val="FF3300"/>
                </a:solidFill>
              </a:rPr>
              <a:t>…..</a:t>
            </a:r>
            <a:r>
              <a:rPr lang="en-US" sz="1400" dirty="0">
                <a:solidFill>
                  <a:srgbClr val="FF3300"/>
                </a:solidFill>
              </a:rPr>
              <a:t>but evidences are still low both in the inner and outer parts of the Møre</a:t>
            </a:r>
            <a:r>
              <a:rPr lang="en-US" sz="1400" dirty="0"/>
              <a:t>. How to quantify ?</a:t>
            </a:r>
          </a:p>
          <a:p>
            <a:pPr algn="just"/>
            <a:endParaRPr lang="en-US" sz="1400" dirty="0"/>
          </a:p>
          <a:p>
            <a:pPr algn="just">
              <a:buFont typeface="Arial" pitchFamily="34" charset="0"/>
              <a:buChar char="•"/>
            </a:pPr>
            <a:r>
              <a:rPr lang="en-US" sz="1400" dirty="0"/>
              <a:t> Even the new seismics do not always allow a proper and deep investigation of the sub-sag system (Lower crustal level still poorly constrained by reflection seismics !). Sill and lava hide a large part of the outer sag system</a:t>
            </a:r>
          </a:p>
          <a:p>
            <a:pPr algn="just">
              <a:buFont typeface="Arial" pitchFamily="34" charset="0"/>
              <a:buChar char="•"/>
            </a:pPr>
            <a:endParaRPr lang="en-US" sz="1400" dirty="0"/>
          </a:p>
          <a:p>
            <a:pPr algn="just">
              <a:buFont typeface="Arial" pitchFamily="34" charset="0"/>
              <a:buChar char="•"/>
            </a:pPr>
            <a:r>
              <a:rPr lang="en-US" sz="1400" dirty="0"/>
              <a:t> Implications: integrity of the pre-Cretaceous petroleum system in the outer Møre/JMMC</a:t>
            </a:r>
          </a:p>
          <a:p>
            <a:pPr algn="just">
              <a:buFont typeface="Arial" pitchFamily="34" charset="0"/>
              <a:buChar char="•"/>
            </a:pPr>
            <a:endParaRPr lang="en-US" sz="1400" dirty="0"/>
          </a:p>
          <a:p>
            <a:pPr algn="just">
              <a:buFont typeface="Arial" pitchFamily="34" charset="0"/>
              <a:buChar char="•"/>
            </a:pPr>
            <a:r>
              <a:rPr lang="en-US" sz="1400" dirty="0"/>
              <a:t> The meaning of the </a:t>
            </a:r>
            <a:r>
              <a:rPr lang="en-US" sz="1400" dirty="0">
                <a:solidFill>
                  <a:srgbClr val="FF00FF"/>
                </a:solidFill>
                <a:effectLst>
                  <a:outerShdw blurRad="38100" dist="38100" dir="2700000" algn="tl">
                    <a:srgbClr val="000000">
                      <a:alpha val="43137"/>
                    </a:srgbClr>
                  </a:outerShdw>
                </a:effectLst>
              </a:rPr>
              <a:t>LCBs </a:t>
            </a:r>
            <a:r>
              <a:rPr lang="en-US" sz="1400" dirty="0"/>
              <a:t>is somehow unclear and ambiguous and complete different interpretation have already been proposed</a:t>
            </a:r>
          </a:p>
        </p:txBody>
      </p:sp>
      <p:sp>
        <p:nvSpPr>
          <p:cNvPr id="13" name="TextBox 12"/>
          <p:cNvSpPr txBox="1"/>
          <p:nvPr>
            <p:custDataLst>
              <p:tags r:id="rId4"/>
            </p:custDataLst>
          </p:nvPr>
        </p:nvSpPr>
        <p:spPr>
          <a:xfrm>
            <a:off x="1123950" y="2000250"/>
            <a:ext cx="528414" cy="369332"/>
          </a:xfrm>
          <a:prstGeom prst="rect">
            <a:avLst/>
          </a:prstGeom>
          <a:noFill/>
        </p:spPr>
        <p:txBody>
          <a:bodyPr wrap="none" rtlCol="0">
            <a:spAutoFit/>
          </a:bodyPr>
          <a:lstStyle/>
          <a:p>
            <a:r>
              <a:rPr lang="en-GB" dirty="0">
                <a:solidFill>
                  <a:schemeClr val="bg1"/>
                </a:solidFill>
              </a:rPr>
              <a:t>LCB</a:t>
            </a:r>
          </a:p>
        </p:txBody>
      </p:sp>
      <p:sp>
        <p:nvSpPr>
          <p:cNvPr id="14" name="TextBox 13"/>
          <p:cNvSpPr txBox="1"/>
          <p:nvPr>
            <p:custDataLst>
              <p:tags r:id="rId5"/>
            </p:custDataLst>
          </p:nvPr>
        </p:nvSpPr>
        <p:spPr>
          <a:xfrm>
            <a:off x="4678017" y="2918791"/>
            <a:ext cx="909223" cy="307777"/>
          </a:xfrm>
          <a:prstGeom prst="rect">
            <a:avLst/>
          </a:prstGeom>
          <a:noFill/>
        </p:spPr>
        <p:txBody>
          <a:bodyPr wrap="none" rtlCol="0">
            <a:spAutoFit/>
          </a:bodyPr>
          <a:lstStyle/>
          <a:p>
            <a:r>
              <a:rPr lang="en-GB" sz="1400" dirty="0">
                <a:solidFill>
                  <a:schemeClr val="bg1"/>
                </a:solidFill>
              </a:rPr>
              <a:t>Ribbon ??</a:t>
            </a:r>
          </a:p>
        </p:txBody>
      </p:sp>
      <p:pic>
        <p:nvPicPr>
          <p:cNvPr id="11" name="Picture 2"/>
          <p:cNvPicPr>
            <a:picLocks noChangeAspect="1" noChangeArrowheads="1"/>
          </p:cNvPicPr>
          <p:nvPr>
            <p:custDataLst>
              <p:tags r:id="rId6"/>
            </p:custDataLst>
          </p:nvPr>
        </p:nvPicPr>
        <p:blipFill>
          <a:blip r:embed="rId13" cstate="print"/>
          <a:srcRect l="1010"/>
          <a:stretch>
            <a:fillRect/>
          </a:stretch>
        </p:blipFill>
        <p:spPr bwMode="auto">
          <a:xfrm>
            <a:off x="262393" y="548192"/>
            <a:ext cx="4118776" cy="2643792"/>
          </a:xfrm>
          <a:prstGeom prst="rect">
            <a:avLst/>
          </a:prstGeom>
          <a:noFill/>
          <a:ln w="28575" cap="flat" cmpd="sng">
            <a:noFill/>
            <a:prstDash val="sysDot"/>
            <a:miter lim="800000"/>
            <a:headEnd type="none" w="med" len="med"/>
            <a:tailEnd type="none" w="med" len="med"/>
          </a:ln>
        </p:spPr>
      </p:pic>
      <p:sp>
        <p:nvSpPr>
          <p:cNvPr id="12" name="TextBox 11"/>
          <p:cNvSpPr txBox="1"/>
          <p:nvPr>
            <p:custDataLst>
              <p:tags r:id="rId7"/>
            </p:custDataLst>
          </p:nvPr>
        </p:nvSpPr>
        <p:spPr>
          <a:xfrm>
            <a:off x="1135010" y="3173994"/>
            <a:ext cx="2143537" cy="276999"/>
          </a:xfrm>
          <a:prstGeom prst="rect">
            <a:avLst/>
          </a:prstGeom>
          <a:noFill/>
        </p:spPr>
        <p:txBody>
          <a:bodyPr wrap="none" rtlCol="0">
            <a:spAutoFit/>
          </a:bodyPr>
          <a:lstStyle/>
          <a:p>
            <a:r>
              <a:rPr lang="nb-NO" sz="1200" b="1" i="1" dirty="0"/>
              <a:t>Peron-Pinvidic et al. (2013)</a:t>
            </a:r>
          </a:p>
        </p:txBody>
      </p:sp>
      <p:pic>
        <p:nvPicPr>
          <p:cNvPr id="15" name="Picture 2"/>
          <p:cNvPicPr>
            <a:picLocks noChangeAspect="1" noChangeArrowheads="1"/>
          </p:cNvPicPr>
          <p:nvPr>
            <p:custDataLst>
              <p:tags r:id="rId8"/>
            </p:custDataLst>
          </p:nvPr>
        </p:nvPicPr>
        <p:blipFill>
          <a:blip r:embed="rId14" cstate="print"/>
          <a:srcRect/>
          <a:stretch>
            <a:fillRect/>
          </a:stretch>
        </p:blipFill>
        <p:spPr bwMode="auto">
          <a:xfrm>
            <a:off x="6694998" y="3792937"/>
            <a:ext cx="2449002" cy="2890134"/>
          </a:xfrm>
          <a:prstGeom prst="rect">
            <a:avLst/>
          </a:prstGeom>
          <a:noFill/>
          <a:ln w="28575">
            <a:noFill/>
            <a:prstDash val="sysDot"/>
            <a:miter lim="800000"/>
            <a:headEnd/>
            <a:tailEnd/>
          </a:ln>
        </p:spPr>
      </p:pic>
      <p:sp>
        <p:nvSpPr>
          <p:cNvPr id="16" name="Not Equal 15"/>
          <p:cNvSpPr/>
          <p:nvPr>
            <p:custDataLst>
              <p:tags r:id="rId9"/>
            </p:custDataLst>
          </p:nvPr>
        </p:nvSpPr>
        <p:spPr bwMode="auto">
          <a:xfrm>
            <a:off x="4008475" y="1860698"/>
            <a:ext cx="978195" cy="552893"/>
          </a:xfrm>
          <a:prstGeom prst="mathNotEqual">
            <a:avLst/>
          </a:prstGeom>
          <a:solidFill>
            <a:srgbClr val="FF0000"/>
          </a:solidFill>
          <a:ln w="28575" cap="flat" cmpd="sng" algn="ctr">
            <a:solidFill>
              <a:srgbClr val="990099"/>
            </a:solidFill>
            <a:prstDash val="solid"/>
            <a:round/>
            <a:headEnd type="none" w="med" len="med"/>
            <a:tailEnd type="none" w="med" len="med"/>
          </a:ln>
          <a:effectLst/>
        </p:spPr>
        <p:txBody>
          <a:bodyPr rtlCol="0" anchor="ctr"/>
          <a:lstStyle/>
          <a:p>
            <a:pPr algn="ctr"/>
            <a:endParaRPr lang="en-GB"/>
          </a:p>
        </p:txBody>
      </p:sp>
      <p:sp>
        <p:nvSpPr>
          <p:cNvPr id="17" name="Text Box 4"/>
          <p:cNvSpPr txBox="1">
            <a:spLocks noChangeArrowheads="1"/>
          </p:cNvSpPr>
          <p:nvPr>
            <p:custDataLst>
              <p:tags r:id="rId10"/>
            </p:custDataLst>
          </p:nvPr>
        </p:nvSpPr>
        <p:spPr bwMode="auto">
          <a:xfrm>
            <a:off x="0" y="0"/>
            <a:ext cx="9144000" cy="461665"/>
          </a:xfrm>
          <a:prstGeom prst="rect">
            <a:avLst/>
          </a:prstGeom>
          <a:solidFill>
            <a:srgbClr val="CC99FF"/>
          </a:solidFill>
          <a:ln w="9525">
            <a:noFill/>
            <a:miter lim="800000"/>
            <a:headEnd/>
            <a:tailEnd/>
          </a:ln>
          <a:effectLst/>
        </p:spPr>
        <p:txBody>
          <a:bodyPr>
            <a:spAutoFit/>
          </a:bodyPr>
          <a:lstStyle/>
          <a:p>
            <a:pPr algn="l">
              <a:defRPr/>
            </a:pPr>
            <a:r>
              <a:rPr lang="nb-NO" sz="2400" dirty="0">
                <a:solidFill>
                  <a:schemeClr val="bg1"/>
                </a:solidFill>
                <a:latin typeface="Arial" charset="0"/>
              </a:rPr>
              <a:t>Nature </a:t>
            </a:r>
            <a:r>
              <a:rPr lang="nb-NO" sz="2400" dirty="0" err="1">
                <a:solidFill>
                  <a:schemeClr val="bg1"/>
                </a:solidFill>
                <a:latin typeface="Arial" charset="0"/>
              </a:rPr>
              <a:t>of</a:t>
            </a:r>
            <a:r>
              <a:rPr lang="nb-NO" sz="2400" dirty="0">
                <a:solidFill>
                  <a:schemeClr val="bg1"/>
                </a:solidFill>
                <a:latin typeface="Arial" charset="0"/>
              </a:rPr>
              <a:t> </a:t>
            </a:r>
            <a:r>
              <a:rPr lang="nb-NO" sz="2400" dirty="0" err="1">
                <a:solidFill>
                  <a:schemeClr val="bg1"/>
                </a:solidFill>
                <a:latin typeface="Arial" charset="0"/>
              </a:rPr>
              <a:t>the</a:t>
            </a:r>
            <a:r>
              <a:rPr lang="nb-NO" sz="2400" dirty="0">
                <a:solidFill>
                  <a:schemeClr val="bg1"/>
                </a:solidFill>
                <a:latin typeface="Arial" charset="0"/>
              </a:rPr>
              <a:t> </a:t>
            </a:r>
            <a:r>
              <a:rPr lang="nb-NO" sz="2400" dirty="0" err="1">
                <a:solidFill>
                  <a:schemeClr val="bg1"/>
                </a:solidFill>
                <a:latin typeface="Arial" charset="0"/>
              </a:rPr>
              <a:t>crust</a:t>
            </a:r>
            <a:r>
              <a:rPr lang="nb-NO" sz="2400" dirty="0">
                <a:solidFill>
                  <a:schemeClr val="bg1"/>
                </a:solidFill>
                <a:latin typeface="Arial" charset="0"/>
              </a:rPr>
              <a:t> in </a:t>
            </a:r>
            <a:r>
              <a:rPr lang="nb-NO" sz="2400" dirty="0" err="1">
                <a:solidFill>
                  <a:schemeClr val="bg1"/>
                </a:solidFill>
                <a:latin typeface="Arial" charset="0"/>
              </a:rPr>
              <a:t>the</a:t>
            </a:r>
            <a:r>
              <a:rPr lang="nb-NO" sz="2400" dirty="0">
                <a:solidFill>
                  <a:schemeClr val="bg1"/>
                </a:solidFill>
                <a:latin typeface="Arial" charset="0"/>
              </a:rPr>
              <a:t> </a:t>
            </a:r>
            <a:r>
              <a:rPr lang="nb-NO" sz="2400" dirty="0" err="1">
                <a:solidFill>
                  <a:schemeClr val="bg1"/>
                </a:solidFill>
                <a:latin typeface="Arial" charset="0"/>
              </a:rPr>
              <a:t>outer</a:t>
            </a:r>
            <a:r>
              <a:rPr lang="nb-NO" sz="2400" dirty="0">
                <a:solidFill>
                  <a:schemeClr val="bg1"/>
                </a:solidFill>
                <a:latin typeface="Arial" charset="0"/>
              </a:rPr>
              <a:t> margin</a:t>
            </a:r>
            <a:endParaRPr lang="en-GB" sz="2400" dirty="0">
              <a:solidFill>
                <a:schemeClr val="bg1"/>
              </a:solidFill>
              <a:latin typeface="Arial"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custDataLst>
              <p:tags r:id="rId1"/>
            </p:custDataLst>
          </p:nvPr>
        </p:nvPicPr>
        <p:blipFill>
          <a:blip r:embed="rId10"/>
          <a:stretch>
            <a:fillRect/>
          </a:stretch>
        </p:blipFill>
        <p:spPr>
          <a:xfrm>
            <a:off x="79394" y="686014"/>
            <a:ext cx="8086411" cy="6171986"/>
          </a:xfrm>
          <a:prstGeom prst="rect">
            <a:avLst/>
          </a:prstGeom>
        </p:spPr>
      </p:pic>
      <p:sp>
        <p:nvSpPr>
          <p:cNvPr id="3" name="Text Box 4"/>
          <p:cNvSpPr txBox="1">
            <a:spLocks noChangeArrowheads="1"/>
          </p:cNvSpPr>
          <p:nvPr>
            <p:custDataLst>
              <p:tags r:id="rId2"/>
            </p:custDataLst>
          </p:nvPr>
        </p:nvSpPr>
        <p:spPr bwMode="auto">
          <a:xfrm>
            <a:off x="0" y="-1"/>
            <a:ext cx="9144000" cy="461665"/>
          </a:xfrm>
          <a:prstGeom prst="rect">
            <a:avLst/>
          </a:prstGeom>
          <a:solidFill>
            <a:srgbClr val="CC99FF"/>
          </a:solidFill>
          <a:ln w="9525">
            <a:noFill/>
            <a:miter lim="800000"/>
            <a:headEnd/>
            <a:tailEnd/>
          </a:ln>
          <a:effectLst/>
        </p:spPr>
        <p:txBody>
          <a:bodyPr wrap="square">
            <a:spAutoFit/>
          </a:bodyPr>
          <a:lstStyle/>
          <a:p>
            <a:pPr algn="l">
              <a:defRPr/>
            </a:pPr>
            <a:r>
              <a:rPr lang="nb-NO" sz="2400" b="1" dirty="0">
                <a:solidFill>
                  <a:schemeClr val="bg1"/>
                </a:solidFill>
                <a:effectLst>
                  <a:outerShdw blurRad="38100" dist="38100" dir="2700000" algn="tl">
                    <a:srgbClr val="000000">
                      <a:alpha val="43137"/>
                    </a:srgbClr>
                  </a:outerShdw>
                </a:effectLst>
                <a:latin typeface="Arial" charset="0"/>
              </a:rPr>
              <a:t>Model with comparison with More and Iberia margins</a:t>
            </a:r>
            <a:endParaRPr lang="en-GB" sz="2400" b="1" dirty="0">
              <a:solidFill>
                <a:schemeClr val="bg1"/>
              </a:solidFill>
              <a:effectLst>
                <a:outerShdw blurRad="38100" dist="38100" dir="2700000" algn="tl">
                  <a:srgbClr val="000000">
                    <a:alpha val="43137"/>
                  </a:srgbClr>
                </a:outerShdw>
              </a:effectLst>
              <a:latin typeface="Arial" charset="0"/>
            </a:endParaRPr>
          </a:p>
        </p:txBody>
      </p:sp>
      <p:sp>
        <p:nvSpPr>
          <p:cNvPr id="4" name="ZoneTexte 3"/>
          <p:cNvSpPr txBox="1"/>
          <p:nvPr>
            <p:custDataLst>
              <p:tags r:id="rId3"/>
            </p:custDataLst>
          </p:nvPr>
        </p:nvSpPr>
        <p:spPr>
          <a:xfrm>
            <a:off x="296579" y="638381"/>
            <a:ext cx="2064989" cy="400110"/>
          </a:xfrm>
          <a:prstGeom prst="rect">
            <a:avLst/>
          </a:prstGeom>
          <a:solidFill>
            <a:srgbClr val="FFC000"/>
          </a:solidFill>
        </p:spPr>
        <p:txBody>
          <a:bodyPr wrap="none" rtlCol="0">
            <a:spAutoFit/>
          </a:bodyPr>
          <a:lstStyle/>
          <a:p>
            <a:r>
              <a:rPr lang="en-GB" sz="2000" b="1" dirty="0"/>
              <a:t>MORE MARGIN</a:t>
            </a:r>
          </a:p>
        </p:txBody>
      </p:sp>
      <p:sp>
        <p:nvSpPr>
          <p:cNvPr id="5" name="ZoneTexte 4"/>
          <p:cNvSpPr txBox="1"/>
          <p:nvPr>
            <p:custDataLst>
              <p:tags r:id="rId4"/>
            </p:custDataLst>
          </p:nvPr>
        </p:nvSpPr>
        <p:spPr>
          <a:xfrm>
            <a:off x="169313" y="3650939"/>
            <a:ext cx="2156489" cy="400110"/>
          </a:xfrm>
          <a:prstGeom prst="rect">
            <a:avLst/>
          </a:prstGeom>
          <a:solidFill>
            <a:srgbClr val="FFC000"/>
          </a:solidFill>
        </p:spPr>
        <p:txBody>
          <a:bodyPr wrap="none" rtlCol="0">
            <a:spAutoFit/>
          </a:bodyPr>
          <a:lstStyle/>
          <a:p>
            <a:r>
              <a:rPr lang="en-GB" sz="2000" b="1" dirty="0"/>
              <a:t>IBERIA MARGIN</a:t>
            </a:r>
          </a:p>
        </p:txBody>
      </p:sp>
      <p:sp>
        <p:nvSpPr>
          <p:cNvPr id="6" name="ZoneTexte 5"/>
          <p:cNvSpPr txBox="1"/>
          <p:nvPr>
            <p:custDataLst>
              <p:tags r:id="rId5"/>
            </p:custDataLst>
          </p:nvPr>
        </p:nvSpPr>
        <p:spPr>
          <a:xfrm>
            <a:off x="-10077" y="6519446"/>
            <a:ext cx="2467342" cy="338554"/>
          </a:xfrm>
          <a:prstGeom prst="rect">
            <a:avLst/>
          </a:prstGeom>
          <a:noFill/>
        </p:spPr>
        <p:txBody>
          <a:bodyPr wrap="none" rtlCol="0">
            <a:spAutoFit/>
          </a:bodyPr>
          <a:lstStyle/>
          <a:p>
            <a:r>
              <a:rPr lang="en-GB" sz="1600" b="1" dirty="0" err="1"/>
              <a:t>Osmundsen</a:t>
            </a:r>
            <a:r>
              <a:rPr lang="en-GB" sz="1600" b="1" dirty="0"/>
              <a:t> et al., 2017</a:t>
            </a:r>
          </a:p>
        </p:txBody>
      </p:sp>
      <p:sp>
        <p:nvSpPr>
          <p:cNvPr id="7" name="Émoticône 6"/>
          <p:cNvSpPr/>
          <p:nvPr>
            <p:custDataLst>
              <p:tags r:id="rId6"/>
            </p:custDataLst>
          </p:nvPr>
        </p:nvSpPr>
        <p:spPr bwMode="auto">
          <a:xfrm>
            <a:off x="7936300" y="4678325"/>
            <a:ext cx="824929" cy="786809"/>
          </a:xfrm>
          <a:prstGeom prst="smileyFace">
            <a:avLst/>
          </a:prstGeom>
          <a:solidFill>
            <a:srgbClr val="CC99FF"/>
          </a:solidFill>
          <a:ln w="28575" cap="flat" cmpd="sng" algn="ctr">
            <a:solidFill>
              <a:schemeClr val="tx1"/>
            </a:solidFill>
            <a:prstDash val="solid"/>
            <a:round/>
            <a:headEnd type="none" w="med" len="med"/>
            <a:tailEnd type="none" w="med" len="med"/>
          </a:ln>
          <a:effectLst/>
        </p:spPr>
        <p:txBody>
          <a:bodyPr rtlCol="0" anchor="ctr"/>
          <a:lstStyle/>
          <a:p>
            <a:pPr algn="ctr"/>
            <a:endParaRPr lang="en-GB"/>
          </a:p>
        </p:txBody>
      </p:sp>
      <p:sp>
        <p:nvSpPr>
          <p:cNvPr id="8" name="Émoticône 7"/>
          <p:cNvSpPr/>
          <p:nvPr>
            <p:custDataLst>
              <p:tags r:id="rId7"/>
            </p:custDataLst>
          </p:nvPr>
        </p:nvSpPr>
        <p:spPr bwMode="auto">
          <a:xfrm>
            <a:off x="7936299" y="1630325"/>
            <a:ext cx="824929" cy="786809"/>
          </a:xfrm>
          <a:prstGeom prst="smileyFace">
            <a:avLst>
              <a:gd name="adj" fmla="val -4653"/>
            </a:avLst>
          </a:prstGeom>
          <a:solidFill>
            <a:srgbClr val="CC99FF"/>
          </a:solidFill>
          <a:ln w="28575" cap="flat" cmpd="sng" algn="ctr">
            <a:solidFill>
              <a:schemeClr val="tx1"/>
            </a:solidFill>
            <a:prstDash val="solid"/>
            <a:round/>
            <a:headEnd type="none" w="med" len="med"/>
            <a:tailEnd type="none" w="med" len="med"/>
          </a:ln>
          <a:effectLst/>
        </p:spPr>
        <p:txBody>
          <a:bodyPr rtlCol="0" anchor="ctr"/>
          <a:lstStyle/>
          <a:p>
            <a:pPr algn="ctr"/>
            <a:endParaRPr lang="en-GB"/>
          </a:p>
        </p:txBody>
      </p:sp>
      <p:sp>
        <p:nvSpPr>
          <p:cNvPr id="9" name="ZoneTexte 8"/>
          <p:cNvSpPr txBox="1"/>
          <p:nvPr>
            <p:custDataLst>
              <p:tags r:id="rId8"/>
            </p:custDataLst>
          </p:nvPr>
        </p:nvSpPr>
        <p:spPr>
          <a:xfrm>
            <a:off x="8449285" y="1084565"/>
            <a:ext cx="623889" cy="523220"/>
          </a:xfrm>
          <a:prstGeom prst="rect">
            <a:avLst/>
          </a:prstGeom>
          <a:noFill/>
        </p:spPr>
        <p:txBody>
          <a:bodyPr wrap="none" rtlCol="0">
            <a:spAutoFit/>
          </a:bodyPr>
          <a:lstStyle/>
          <a:p>
            <a:r>
              <a:rPr lang="en-GB" sz="2800" b="1" dirty="0"/>
              <a:t>??</a:t>
            </a:r>
          </a:p>
        </p:txBody>
      </p:sp>
    </p:spTree>
    <p:extLst>
      <p:ext uri="{BB962C8B-B14F-4D97-AF65-F5344CB8AC3E}">
        <p14:creationId xmlns:p14="http://schemas.microsoft.com/office/powerpoint/2010/main" val="1617141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4"/>
          <p:cNvPicPr>
            <a:picLocks noChangeAspect="1" noChangeArrowheads="1"/>
          </p:cNvPicPr>
          <p:nvPr>
            <p:custDataLst>
              <p:tags r:id="rId1"/>
            </p:custDataLst>
          </p:nvPr>
        </p:nvPicPr>
        <p:blipFill>
          <a:blip r:embed="rId29" cstate="print"/>
          <a:srcRect b="32848"/>
          <a:stretch>
            <a:fillRect/>
          </a:stretch>
        </p:blipFill>
        <p:spPr bwMode="auto">
          <a:xfrm>
            <a:off x="0" y="857250"/>
            <a:ext cx="8951913" cy="1708150"/>
          </a:xfrm>
          <a:prstGeom prst="rect">
            <a:avLst/>
          </a:prstGeom>
          <a:noFill/>
          <a:ln w="9525">
            <a:noFill/>
            <a:miter lim="800000"/>
            <a:headEnd/>
            <a:tailEnd/>
          </a:ln>
        </p:spPr>
      </p:pic>
      <p:pic>
        <p:nvPicPr>
          <p:cNvPr id="21508" name="Picture 5"/>
          <p:cNvPicPr>
            <a:picLocks noChangeAspect="1" noChangeArrowheads="1"/>
          </p:cNvPicPr>
          <p:nvPr>
            <p:custDataLst>
              <p:tags r:id="rId2"/>
            </p:custDataLst>
          </p:nvPr>
        </p:nvPicPr>
        <p:blipFill>
          <a:blip r:embed="rId30" cstate="print"/>
          <a:srcRect/>
          <a:stretch>
            <a:fillRect/>
          </a:stretch>
        </p:blipFill>
        <p:spPr bwMode="auto">
          <a:xfrm>
            <a:off x="0" y="4498975"/>
            <a:ext cx="9144000" cy="2359025"/>
          </a:xfrm>
          <a:prstGeom prst="rect">
            <a:avLst/>
          </a:prstGeom>
          <a:noFill/>
          <a:ln w="9525">
            <a:noFill/>
            <a:miter lim="800000"/>
            <a:headEnd/>
            <a:tailEnd/>
          </a:ln>
        </p:spPr>
      </p:pic>
      <p:sp>
        <p:nvSpPr>
          <p:cNvPr id="21510" name="TextBox 15"/>
          <p:cNvSpPr txBox="1">
            <a:spLocks noChangeArrowheads="1"/>
          </p:cNvSpPr>
          <p:nvPr>
            <p:custDataLst>
              <p:tags r:id="rId3"/>
            </p:custDataLst>
          </p:nvPr>
        </p:nvSpPr>
        <p:spPr bwMode="auto">
          <a:xfrm>
            <a:off x="4062413" y="4268788"/>
            <a:ext cx="742950" cy="338137"/>
          </a:xfrm>
          <a:prstGeom prst="rect">
            <a:avLst/>
          </a:prstGeom>
          <a:noFill/>
          <a:ln w="9525">
            <a:noFill/>
            <a:miter lim="800000"/>
            <a:headEnd/>
            <a:tailEnd/>
          </a:ln>
        </p:spPr>
        <p:txBody>
          <a:bodyPr wrap="none">
            <a:spAutoFit/>
          </a:bodyPr>
          <a:lstStyle/>
          <a:p>
            <a:r>
              <a:rPr lang="en-US" sz="1600" b="1">
                <a:solidFill>
                  <a:srgbClr val="66FF33"/>
                </a:solidFill>
              </a:rPr>
              <a:t>hyper</a:t>
            </a:r>
          </a:p>
        </p:txBody>
      </p:sp>
      <p:sp>
        <p:nvSpPr>
          <p:cNvPr id="21511" name="TextBox 16"/>
          <p:cNvSpPr txBox="1">
            <a:spLocks noChangeArrowheads="1"/>
          </p:cNvSpPr>
          <p:nvPr>
            <p:custDataLst>
              <p:tags r:id="rId4"/>
            </p:custDataLst>
          </p:nvPr>
        </p:nvSpPr>
        <p:spPr bwMode="auto">
          <a:xfrm>
            <a:off x="5654675" y="4268788"/>
            <a:ext cx="741363" cy="338137"/>
          </a:xfrm>
          <a:prstGeom prst="rect">
            <a:avLst/>
          </a:prstGeom>
          <a:noFill/>
          <a:ln w="9525">
            <a:noFill/>
            <a:miter lim="800000"/>
            <a:headEnd/>
            <a:tailEnd/>
          </a:ln>
        </p:spPr>
        <p:txBody>
          <a:bodyPr wrap="none">
            <a:spAutoFit/>
          </a:bodyPr>
          <a:lstStyle/>
          <a:p>
            <a:r>
              <a:rPr lang="en-US" sz="1600" b="1">
                <a:solidFill>
                  <a:srgbClr val="008000"/>
                </a:solidFill>
              </a:rPr>
              <a:t>super</a:t>
            </a:r>
          </a:p>
        </p:txBody>
      </p:sp>
      <p:sp>
        <p:nvSpPr>
          <p:cNvPr id="21512" name="TextBox 17"/>
          <p:cNvSpPr txBox="1">
            <a:spLocks noChangeArrowheads="1"/>
          </p:cNvSpPr>
          <p:nvPr>
            <p:custDataLst>
              <p:tags r:id="rId5"/>
            </p:custDataLst>
          </p:nvPr>
        </p:nvSpPr>
        <p:spPr bwMode="auto">
          <a:xfrm>
            <a:off x="987425" y="550863"/>
            <a:ext cx="788988" cy="339725"/>
          </a:xfrm>
          <a:prstGeom prst="rect">
            <a:avLst/>
          </a:prstGeom>
          <a:noFill/>
          <a:ln w="9525">
            <a:noFill/>
            <a:miter lim="800000"/>
            <a:headEnd/>
            <a:tailEnd/>
          </a:ln>
        </p:spPr>
        <p:txBody>
          <a:bodyPr wrap="none">
            <a:spAutoFit/>
          </a:bodyPr>
          <a:lstStyle/>
          <a:p>
            <a:r>
              <a:rPr lang="en-US" sz="1600" b="1" dirty="0">
                <a:solidFill>
                  <a:srgbClr val="FF0000"/>
                </a:solidFill>
              </a:rPr>
              <a:t>JMMC</a:t>
            </a:r>
          </a:p>
        </p:txBody>
      </p:sp>
      <p:cxnSp>
        <p:nvCxnSpPr>
          <p:cNvPr id="21513" name="Straight Arrow Connector 19"/>
          <p:cNvCxnSpPr>
            <a:cxnSpLocks noChangeShapeType="1"/>
          </p:cNvCxnSpPr>
          <p:nvPr>
            <p:custDataLst>
              <p:tags r:id="rId6"/>
            </p:custDataLst>
          </p:nvPr>
        </p:nvCxnSpPr>
        <p:spPr bwMode="auto">
          <a:xfrm>
            <a:off x="5327650" y="4275138"/>
            <a:ext cx="0" cy="325437"/>
          </a:xfrm>
          <a:prstGeom prst="straightConnector1">
            <a:avLst/>
          </a:prstGeom>
          <a:noFill/>
          <a:ln w="38100" algn="ctr">
            <a:solidFill>
              <a:srgbClr val="008000"/>
            </a:solidFill>
            <a:round/>
            <a:headEnd/>
            <a:tailEnd type="triangle" w="med" len="med"/>
          </a:ln>
        </p:spPr>
      </p:cxnSp>
      <p:cxnSp>
        <p:nvCxnSpPr>
          <p:cNvPr id="21514" name="Straight Arrow Connector 20"/>
          <p:cNvCxnSpPr>
            <a:cxnSpLocks noChangeShapeType="1"/>
          </p:cNvCxnSpPr>
          <p:nvPr>
            <p:custDataLst>
              <p:tags r:id="rId7"/>
            </p:custDataLst>
          </p:nvPr>
        </p:nvCxnSpPr>
        <p:spPr bwMode="auto">
          <a:xfrm>
            <a:off x="6799263" y="4275138"/>
            <a:ext cx="0" cy="325437"/>
          </a:xfrm>
          <a:prstGeom prst="straightConnector1">
            <a:avLst/>
          </a:prstGeom>
          <a:noFill/>
          <a:ln w="38100" algn="ctr">
            <a:solidFill>
              <a:srgbClr val="008000"/>
            </a:solidFill>
            <a:round/>
            <a:headEnd/>
            <a:tailEnd type="triangle" w="med" len="med"/>
          </a:ln>
        </p:spPr>
      </p:cxnSp>
      <p:sp>
        <p:nvSpPr>
          <p:cNvPr id="21516" name="Rectangle 22"/>
          <p:cNvSpPr>
            <a:spLocks noChangeArrowheads="1"/>
          </p:cNvSpPr>
          <p:nvPr>
            <p:custDataLst>
              <p:tags r:id="rId8"/>
            </p:custDataLst>
          </p:nvPr>
        </p:nvSpPr>
        <p:spPr bwMode="auto">
          <a:xfrm>
            <a:off x="0" y="3019425"/>
            <a:ext cx="1143000" cy="466725"/>
          </a:xfrm>
          <a:prstGeom prst="rect">
            <a:avLst/>
          </a:prstGeom>
          <a:solidFill>
            <a:schemeClr val="bg1"/>
          </a:solidFill>
          <a:ln w="28575" algn="ctr">
            <a:solidFill>
              <a:schemeClr val="bg1"/>
            </a:solidFill>
            <a:round/>
            <a:headEnd/>
            <a:tailEnd/>
          </a:ln>
        </p:spPr>
        <p:txBody>
          <a:bodyPr anchor="ctr"/>
          <a:lstStyle/>
          <a:p>
            <a:endParaRPr lang="en-US"/>
          </a:p>
        </p:txBody>
      </p:sp>
      <p:sp>
        <p:nvSpPr>
          <p:cNvPr id="21517" name="TextBox 17"/>
          <p:cNvSpPr txBox="1">
            <a:spLocks noChangeArrowheads="1"/>
          </p:cNvSpPr>
          <p:nvPr>
            <p:custDataLst>
              <p:tags r:id="rId9"/>
            </p:custDataLst>
          </p:nvPr>
        </p:nvSpPr>
        <p:spPr bwMode="auto">
          <a:xfrm>
            <a:off x="4346575" y="550863"/>
            <a:ext cx="3068638" cy="339725"/>
          </a:xfrm>
          <a:prstGeom prst="rect">
            <a:avLst/>
          </a:prstGeom>
          <a:noFill/>
          <a:ln w="9525">
            <a:noFill/>
            <a:miter lim="800000"/>
            <a:headEnd/>
            <a:tailEnd/>
          </a:ln>
        </p:spPr>
        <p:txBody>
          <a:bodyPr wrap="none">
            <a:spAutoFit/>
          </a:bodyPr>
          <a:lstStyle/>
          <a:p>
            <a:r>
              <a:rPr lang="en-US" sz="1600" b="1">
                <a:solidFill>
                  <a:srgbClr val="FF0000"/>
                </a:solidFill>
              </a:rPr>
              <a:t>Møre volcanic “rifted margin”</a:t>
            </a:r>
          </a:p>
        </p:txBody>
      </p:sp>
      <p:sp>
        <p:nvSpPr>
          <p:cNvPr id="21518" name="TextBox 17"/>
          <p:cNvSpPr txBox="1">
            <a:spLocks noChangeArrowheads="1"/>
          </p:cNvSpPr>
          <p:nvPr>
            <p:custDataLst>
              <p:tags r:id="rId10"/>
            </p:custDataLst>
          </p:nvPr>
        </p:nvSpPr>
        <p:spPr bwMode="auto">
          <a:xfrm>
            <a:off x="2355850" y="3589338"/>
            <a:ext cx="6445250" cy="585787"/>
          </a:xfrm>
          <a:prstGeom prst="rect">
            <a:avLst/>
          </a:prstGeom>
          <a:noFill/>
          <a:ln w="9525">
            <a:noFill/>
            <a:miter lim="800000"/>
            <a:headEnd/>
            <a:tailEnd/>
          </a:ln>
        </p:spPr>
        <p:txBody>
          <a:bodyPr wrap="none">
            <a:spAutoFit/>
          </a:bodyPr>
          <a:lstStyle/>
          <a:p>
            <a:r>
              <a:rPr lang="en-GB" sz="1600" b="1" dirty="0">
                <a:solidFill>
                  <a:srgbClr val="3366FF"/>
                </a:solidFill>
              </a:rPr>
              <a:t>Comparison with magma-poor system is ...not so obvious:</a:t>
            </a:r>
          </a:p>
          <a:p>
            <a:r>
              <a:rPr lang="en-GB" sz="1600" b="1" dirty="0">
                <a:solidFill>
                  <a:srgbClr val="3366FF"/>
                </a:solidFill>
              </a:rPr>
              <a:t>we have more crust and less thinning under the Møre sag-basin</a:t>
            </a:r>
          </a:p>
        </p:txBody>
      </p:sp>
      <p:sp>
        <p:nvSpPr>
          <p:cNvPr id="21519" name="TextBox 14"/>
          <p:cNvSpPr txBox="1">
            <a:spLocks noChangeArrowheads="1"/>
          </p:cNvSpPr>
          <p:nvPr>
            <p:custDataLst>
              <p:tags r:id="rId11"/>
            </p:custDataLst>
          </p:nvPr>
        </p:nvSpPr>
        <p:spPr bwMode="auto">
          <a:xfrm>
            <a:off x="2318732" y="2873375"/>
            <a:ext cx="1050925" cy="585788"/>
          </a:xfrm>
          <a:prstGeom prst="rect">
            <a:avLst/>
          </a:prstGeom>
          <a:noFill/>
          <a:ln w="9525">
            <a:noFill/>
            <a:miter lim="800000"/>
            <a:headEnd/>
            <a:tailEnd/>
          </a:ln>
        </p:spPr>
        <p:txBody>
          <a:bodyPr wrap="none">
            <a:spAutoFit/>
          </a:bodyPr>
          <a:lstStyle/>
          <a:p>
            <a:r>
              <a:rPr lang="en-GB" sz="1600" b="1">
                <a:solidFill>
                  <a:srgbClr val="FF66FF"/>
                </a:solidFill>
              </a:rPr>
              <a:t>Volcanic</a:t>
            </a:r>
          </a:p>
          <a:p>
            <a:r>
              <a:rPr lang="en-GB" sz="1600" b="1">
                <a:solidFill>
                  <a:srgbClr val="FF66FF"/>
                </a:solidFill>
              </a:rPr>
              <a:t> margins</a:t>
            </a:r>
          </a:p>
        </p:txBody>
      </p:sp>
      <p:cxnSp>
        <p:nvCxnSpPr>
          <p:cNvPr id="21520" name="Straight Connector 16"/>
          <p:cNvCxnSpPr>
            <a:cxnSpLocks noChangeShapeType="1"/>
          </p:cNvCxnSpPr>
          <p:nvPr>
            <p:custDataLst>
              <p:tags r:id="rId12"/>
            </p:custDataLst>
          </p:nvPr>
        </p:nvCxnSpPr>
        <p:spPr bwMode="auto">
          <a:xfrm flipH="1">
            <a:off x="2842607" y="2244725"/>
            <a:ext cx="3175" cy="628650"/>
          </a:xfrm>
          <a:prstGeom prst="line">
            <a:avLst/>
          </a:prstGeom>
          <a:noFill/>
          <a:ln w="38100" algn="ctr">
            <a:solidFill>
              <a:srgbClr val="FF00FF"/>
            </a:solidFill>
            <a:round/>
            <a:headEnd/>
            <a:tailEnd/>
          </a:ln>
        </p:spPr>
      </p:cxnSp>
      <p:sp>
        <p:nvSpPr>
          <p:cNvPr id="21521" name="Left-Right Arrow 17"/>
          <p:cNvSpPr>
            <a:spLocks noChangeArrowheads="1"/>
          </p:cNvSpPr>
          <p:nvPr>
            <p:custDataLst>
              <p:tags r:id="rId13"/>
            </p:custDataLst>
          </p:nvPr>
        </p:nvSpPr>
        <p:spPr bwMode="auto">
          <a:xfrm>
            <a:off x="2648138" y="2708275"/>
            <a:ext cx="392113" cy="141288"/>
          </a:xfrm>
          <a:prstGeom prst="leftRightArrow">
            <a:avLst>
              <a:gd name="adj1" fmla="val 50000"/>
              <a:gd name="adj2" fmla="val 50456"/>
            </a:avLst>
          </a:prstGeom>
          <a:solidFill>
            <a:srgbClr val="FF66FF"/>
          </a:solidFill>
          <a:ln w="28575" algn="ctr">
            <a:solidFill>
              <a:schemeClr val="tx1"/>
            </a:solidFill>
            <a:round/>
            <a:headEnd/>
            <a:tailEnd/>
          </a:ln>
        </p:spPr>
        <p:txBody>
          <a:bodyPr anchor="ctr"/>
          <a:lstStyle/>
          <a:p>
            <a:endParaRPr lang="nb-NO"/>
          </a:p>
        </p:txBody>
      </p:sp>
      <p:sp>
        <p:nvSpPr>
          <p:cNvPr id="21522" name="TextBox 18"/>
          <p:cNvSpPr txBox="1">
            <a:spLocks noChangeArrowheads="1"/>
          </p:cNvSpPr>
          <p:nvPr>
            <p:custDataLst>
              <p:tags r:id="rId14"/>
            </p:custDataLst>
          </p:nvPr>
        </p:nvSpPr>
        <p:spPr bwMode="auto">
          <a:xfrm>
            <a:off x="4364038" y="2800350"/>
            <a:ext cx="3732212" cy="338138"/>
          </a:xfrm>
          <a:prstGeom prst="rect">
            <a:avLst/>
          </a:prstGeom>
          <a:noFill/>
          <a:ln w="9525">
            <a:noFill/>
            <a:miter lim="800000"/>
            <a:headEnd/>
            <a:tailEnd/>
          </a:ln>
        </p:spPr>
        <p:txBody>
          <a:bodyPr wrap="none">
            <a:spAutoFit/>
          </a:bodyPr>
          <a:lstStyle/>
          <a:p>
            <a:r>
              <a:rPr lang="en-GB" sz="1600" b="1">
                <a:solidFill>
                  <a:srgbClr val="00B050"/>
                </a:solidFill>
              </a:rPr>
              <a:t>Jurassic-E.Cretaceous rifted system</a:t>
            </a:r>
          </a:p>
        </p:txBody>
      </p:sp>
      <p:sp>
        <p:nvSpPr>
          <p:cNvPr id="21523" name="TextBox 19"/>
          <p:cNvSpPr txBox="1">
            <a:spLocks noChangeArrowheads="1"/>
          </p:cNvSpPr>
          <p:nvPr>
            <p:custDataLst>
              <p:tags r:id="rId15"/>
            </p:custDataLst>
          </p:nvPr>
        </p:nvSpPr>
        <p:spPr bwMode="auto">
          <a:xfrm>
            <a:off x="3511550" y="2576513"/>
            <a:ext cx="1806575" cy="339725"/>
          </a:xfrm>
          <a:prstGeom prst="rect">
            <a:avLst/>
          </a:prstGeom>
          <a:noFill/>
          <a:ln w="9525">
            <a:noFill/>
            <a:miter lim="800000"/>
            <a:headEnd/>
            <a:tailEnd/>
          </a:ln>
        </p:spPr>
        <p:txBody>
          <a:bodyPr wrap="none">
            <a:spAutoFit/>
          </a:bodyPr>
          <a:lstStyle/>
          <a:p>
            <a:r>
              <a:rPr lang="en-GB" sz="1600" b="1" dirty="0"/>
              <a:t>Marginal plateau</a:t>
            </a:r>
          </a:p>
        </p:txBody>
      </p:sp>
      <p:sp>
        <p:nvSpPr>
          <p:cNvPr id="21524" name="TextBox 20"/>
          <p:cNvSpPr txBox="1">
            <a:spLocks noChangeArrowheads="1"/>
          </p:cNvSpPr>
          <p:nvPr>
            <p:custDataLst>
              <p:tags r:id="rId16"/>
            </p:custDataLst>
          </p:nvPr>
        </p:nvSpPr>
        <p:spPr bwMode="auto">
          <a:xfrm>
            <a:off x="3295650" y="3182938"/>
            <a:ext cx="1265238" cy="276225"/>
          </a:xfrm>
          <a:prstGeom prst="rect">
            <a:avLst/>
          </a:prstGeom>
          <a:noFill/>
          <a:ln w="9525">
            <a:noFill/>
            <a:miter lim="800000"/>
            <a:headEnd/>
            <a:tailEnd/>
          </a:ln>
        </p:spPr>
        <p:txBody>
          <a:bodyPr wrap="none">
            <a:spAutoFit/>
          </a:bodyPr>
          <a:lstStyle/>
          <a:p>
            <a:r>
              <a:rPr lang="en-GB" sz="1200" b="1" i="1"/>
              <a:t>Gap &gt;30-60 Ma</a:t>
            </a:r>
          </a:p>
        </p:txBody>
      </p:sp>
      <p:sp>
        <p:nvSpPr>
          <p:cNvPr id="21" name="TextBox 19"/>
          <p:cNvSpPr txBox="1">
            <a:spLocks noChangeArrowheads="1"/>
          </p:cNvSpPr>
          <p:nvPr>
            <p:custDataLst>
              <p:tags r:id="rId17"/>
            </p:custDataLst>
          </p:nvPr>
        </p:nvSpPr>
        <p:spPr bwMode="auto">
          <a:xfrm>
            <a:off x="6090141" y="2530505"/>
            <a:ext cx="1008609" cy="246221"/>
          </a:xfrm>
          <a:prstGeom prst="rect">
            <a:avLst/>
          </a:prstGeom>
          <a:noFill/>
          <a:ln w="9525">
            <a:noFill/>
            <a:miter lim="800000"/>
            <a:headEnd/>
            <a:tailEnd/>
          </a:ln>
        </p:spPr>
        <p:txBody>
          <a:bodyPr wrap="none">
            <a:spAutoFit/>
          </a:bodyPr>
          <a:lstStyle/>
          <a:p>
            <a:r>
              <a:rPr lang="en-GB" sz="1000" b="1" dirty="0"/>
              <a:t>Necking zone</a:t>
            </a:r>
          </a:p>
        </p:txBody>
      </p:sp>
      <p:sp>
        <p:nvSpPr>
          <p:cNvPr id="22" name="TextBox 21"/>
          <p:cNvSpPr txBox="1"/>
          <p:nvPr>
            <p:custDataLst>
              <p:tags r:id="rId18"/>
            </p:custDataLst>
          </p:nvPr>
        </p:nvSpPr>
        <p:spPr>
          <a:xfrm>
            <a:off x="6525395" y="2311879"/>
            <a:ext cx="506870" cy="215444"/>
          </a:xfrm>
          <a:prstGeom prst="rect">
            <a:avLst/>
          </a:prstGeom>
          <a:solidFill>
            <a:schemeClr val="bg1"/>
          </a:solidFill>
        </p:spPr>
        <p:txBody>
          <a:bodyPr wrap="none" rtlCol="0">
            <a:spAutoFit/>
          </a:bodyPr>
          <a:lstStyle/>
          <a:p>
            <a:r>
              <a:rPr lang="en-GB" sz="800" b="1" dirty="0"/>
              <a:t>No LCB </a:t>
            </a:r>
          </a:p>
        </p:txBody>
      </p:sp>
      <p:sp>
        <p:nvSpPr>
          <p:cNvPr id="23" name="TextBox 22"/>
          <p:cNvSpPr txBox="1"/>
          <p:nvPr>
            <p:custDataLst>
              <p:tags r:id="rId19"/>
            </p:custDataLst>
          </p:nvPr>
        </p:nvSpPr>
        <p:spPr>
          <a:xfrm>
            <a:off x="2274166" y="603849"/>
            <a:ext cx="1140056" cy="276999"/>
          </a:xfrm>
          <a:prstGeom prst="rect">
            <a:avLst/>
          </a:prstGeom>
          <a:noFill/>
        </p:spPr>
        <p:txBody>
          <a:bodyPr wrap="none" rtlCol="0">
            <a:spAutoFit/>
          </a:bodyPr>
          <a:lstStyle/>
          <a:p>
            <a:r>
              <a:rPr lang="en-GB" sz="1200" b="1" dirty="0">
                <a:solidFill>
                  <a:srgbClr val="FF66FF"/>
                </a:solidFill>
              </a:rPr>
              <a:t>Breakup axis</a:t>
            </a:r>
          </a:p>
        </p:txBody>
      </p:sp>
      <p:sp>
        <p:nvSpPr>
          <p:cNvPr id="24" name="TextBox 23"/>
          <p:cNvSpPr txBox="1"/>
          <p:nvPr>
            <p:custDataLst>
              <p:tags r:id="rId20"/>
            </p:custDataLst>
          </p:nvPr>
        </p:nvSpPr>
        <p:spPr>
          <a:xfrm>
            <a:off x="-116442" y="6581001"/>
            <a:ext cx="2128147" cy="276999"/>
          </a:xfrm>
          <a:prstGeom prst="rect">
            <a:avLst/>
          </a:prstGeom>
          <a:noFill/>
        </p:spPr>
        <p:txBody>
          <a:bodyPr wrap="none" rtlCol="0">
            <a:spAutoFit/>
          </a:bodyPr>
          <a:lstStyle/>
          <a:p>
            <a:r>
              <a:rPr lang="en-GB" sz="1200" dirty="0"/>
              <a:t>Gernigon et al., 2015 Tectonic </a:t>
            </a:r>
          </a:p>
        </p:txBody>
      </p:sp>
      <p:sp>
        <p:nvSpPr>
          <p:cNvPr id="26" name="Text Box 21"/>
          <p:cNvSpPr txBox="1">
            <a:spLocks noChangeArrowheads="1"/>
          </p:cNvSpPr>
          <p:nvPr>
            <p:custDataLst>
              <p:tags r:id="rId21"/>
            </p:custDataLst>
          </p:nvPr>
        </p:nvSpPr>
        <p:spPr bwMode="auto">
          <a:xfrm>
            <a:off x="76200" y="7960"/>
            <a:ext cx="8287333" cy="461665"/>
          </a:xfrm>
          <a:prstGeom prst="rect">
            <a:avLst/>
          </a:prstGeom>
          <a:noFill/>
          <a:ln w="9525">
            <a:noFill/>
            <a:miter lim="800000"/>
            <a:headEnd/>
            <a:tailEnd/>
          </a:ln>
          <a:effectLst/>
        </p:spPr>
        <p:txBody>
          <a:bodyPr wrap="none">
            <a:spAutoFit/>
          </a:bodyPr>
          <a:lstStyle/>
          <a:p>
            <a:pPr>
              <a:defRPr/>
            </a:pPr>
            <a:r>
              <a:rPr lang="nb-NO" sz="2400" dirty="0">
                <a:solidFill>
                  <a:schemeClr val="bg1"/>
                </a:solidFill>
                <a:latin typeface="Arial Rounded MT Bold" pitchFamily="34" charset="0"/>
                <a:cs typeface="+mn-cs"/>
              </a:rPr>
              <a:t>COOP 2- </a:t>
            </a:r>
            <a:r>
              <a:rPr lang="nb-NO" sz="2400" dirty="0" err="1">
                <a:solidFill>
                  <a:schemeClr val="bg1"/>
                </a:solidFill>
                <a:latin typeface="Arial Rounded MT Bold" pitchFamily="34" charset="0"/>
              </a:rPr>
              <a:t>structure</a:t>
            </a:r>
            <a:r>
              <a:rPr lang="nb-NO" sz="2400" dirty="0">
                <a:solidFill>
                  <a:schemeClr val="bg1"/>
                </a:solidFill>
                <a:latin typeface="Arial Rounded MT Bold" pitchFamily="34" charset="0"/>
              </a:rPr>
              <a:t> </a:t>
            </a:r>
            <a:r>
              <a:rPr lang="nb-NO" sz="2400" dirty="0" err="1">
                <a:solidFill>
                  <a:schemeClr val="bg1"/>
                </a:solidFill>
                <a:latin typeface="Arial Rounded MT Bold" pitchFamily="34" charset="0"/>
              </a:rPr>
              <a:t>of</a:t>
            </a:r>
            <a:r>
              <a:rPr lang="nb-NO" sz="2400" dirty="0">
                <a:solidFill>
                  <a:schemeClr val="bg1"/>
                </a:solidFill>
                <a:latin typeface="Arial Rounded MT Bold" pitchFamily="34" charset="0"/>
              </a:rPr>
              <a:t> </a:t>
            </a:r>
            <a:r>
              <a:rPr lang="nb-NO" sz="2400" dirty="0" err="1">
                <a:solidFill>
                  <a:schemeClr val="bg1"/>
                </a:solidFill>
                <a:latin typeface="Arial Rounded MT Bold" pitchFamily="34" charset="0"/>
              </a:rPr>
              <a:t>the</a:t>
            </a:r>
            <a:r>
              <a:rPr lang="nb-NO" sz="2400" dirty="0">
                <a:solidFill>
                  <a:schemeClr val="bg1"/>
                </a:solidFill>
                <a:latin typeface="Arial Rounded MT Bold" pitchFamily="34" charset="0"/>
              </a:rPr>
              <a:t> </a:t>
            </a:r>
            <a:r>
              <a:rPr lang="nb-NO" sz="2400" dirty="0" err="1">
                <a:solidFill>
                  <a:schemeClr val="bg1"/>
                </a:solidFill>
                <a:latin typeface="Arial Rounded MT Bold" pitchFamily="34" charset="0"/>
              </a:rPr>
              <a:t>central</a:t>
            </a:r>
            <a:r>
              <a:rPr lang="nb-NO" sz="2400" dirty="0">
                <a:solidFill>
                  <a:schemeClr val="bg1"/>
                </a:solidFill>
                <a:latin typeface="Arial Rounded MT Bold" pitchFamily="34" charset="0"/>
              </a:rPr>
              <a:t> Møre margin (</a:t>
            </a:r>
            <a:r>
              <a:rPr lang="nb-NO" sz="2400" dirty="0" err="1">
                <a:solidFill>
                  <a:schemeClr val="bg1"/>
                </a:solidFill>
                <a:latin typeface="Arial Rounded MT Bold" pitchFamily="34" charset="0"/>
              </a:rPr>
              <a:t>update</a:t>
            </a:r>
            <a:r>
              <a:rPr lang="nb-NO" sz="2400" dirty="0">
                <a:solidFill>
                  <a:schemeClr val="bg1"/>
                </a:solidFill>
                <a:latin typeface="Arial Rounded MT Bold" pitchFamily="34" charset="0"/>
              </a:rPr>
              <a:t>)</a:t>
            </a:r>
            <a:endParaRPr lang="en-GB" sz="2400" dirty="0">
              <a:solidFill>
                <a:schemeClr val="bg1"/>
              </a:solidFill>
              <a:latin typeface="Arial Rounded MT Bold" pitchFamily="34" charset="0"/>
              <a:cs typeface="+mn-cs"/>
            </a:endParaRPr>
          </a:p>
        </p:txBody>
      </p:sp>
      <p:grpSp>
        <p:nvGrpSpPr>
          <p:cNvPr id="2" name="Group 28"/>
          <p:cNvGrpSpPr/>
          <p:nvPr>
            <p:custDataLst>
              <p:tags r:id="rId22"/>
            </p:custDataLst>
          </p:nvPr>
        </p:nvGrpSpPr>
        <p:grpSpPr>
          <a:xfrm>
            <a:off x="2438400" y="3429000"/>
            <a:ext cx="6660375" cy="2562226"/>
            <a:chOff x="2438400" y="3429000"/>
            <a:chExt cx="6660375" cy="2562226"/>
          </a:xfrm>
        </p:grpSpPr>
        <p:pic>
          <p:nvPicPr>
            <p:cNvPr id="27" name="Picture 5"/>
            <p:cNvPicPr>
              <a:picLocks noChangeAspect="1" noChangeArrowheads="1"/>
            </p:cNvPicPr>
            <p:nvPr/>
          </p:nvPicPr>
          <p:blipFill>
            <a:blip r:embed="rId30" cstate="print"/>
            <a:srcRect l="46771" t="11080" r="37812" b="65281"/>
            <a:stretch>
              <a:fillRect/>
            </a:stretch>
          </p:blipFill>
          <p:spPr bwMode="auto">
            <a:xfrm>
              <a:off x="2438400" y="3429000"/>
              <a:ext cx="6553201" cy="2562226"/>
            </a:xfrm>
            <a:prstGeom prst="rect">
              <a:avLst/>
            </a:prstGeom>
            <a:noFill/>
            <a:ln w="9525">
              <a:solidFill>
                <a:schemeClr val="tx1"/>
              </a:solidFill>
              <a:miter lim="800000"/>
              <a:headEnd/>
              <a:tailEnd/>
            </a:ln>
          </p:spPr>
        </p:pic>
        <p:sp>
          <p:nvSpPr>
            <p:cNvPr id="28" name="TextBox 27"/>
            <p:cNvSpPr txBox="1"/>
            <p:nvPr/>
          </p:nvSpPr>
          <p:spPr>
            <a:xfrm>
              <a:off x="2497288" y="5432066"/>
              <a:ext cx="6601487" cy="523220"/>
            </a:xfrm>
            <a:prstGeom prst="rect">
              <a:avLst/>
            </a:prstGeom>
            <a:noFill/>
          </p:spPr>
          <p:txBody>
            <a:bodyPr wrap="none" rtlCol="0">
              <a:spAutoFit/>
            </a:bodyPr>
            <a:lstStyle/>
            <a:p>
              <a:r>
                <a:rPr lang="en-GB" sz="2800" i="1" dirty="0">
                  <a:solidFill>
                    <a:schemeClr val="bg1"/>
                  </a:solidFill>
                </a:rPr>
                <a:t>?</a:t>
              </a:r>
              <a:r>
                <a:rPr lang="en-GB" sz="1200" i="1" dirty="0">
                  <a:solidFill>
                    <a:schemeClr val="bg1"/>
                  </a:solidFill>
                </a:rPr>
                <a:t> comparison with the Iberian margin has been proposed (Osmundsen and Ebbing, 2008) </a:t>
              </a:r>
              <a:r>
                <a:rPr lang="en-GB" sz="2400" i="1" dirty="0">
                  <a:solidFill>
                    <a:schemeClr val="bg1"/>
                  </a:solidFill>
                </a:rPr>
                <a:t>?</a:t>
              </a:r>
              <a:endParaRPr lang="en-GB" sz="1200" i="1" dirty="0">
                <a:solidFill>
                  <a:schemeClr val="bg1"/>
                </a:solidFill>
              </a:endParaRPr>
            </a:p>
          </p:txBody>
        </p:sp>
      </p:grpSp>
      <p:sp>
        <p:nvSpPr>
          <p:cNvPr id="30" name="TextBox 29"/>
          <p:cNvSpPr txBox="1"/>
          <p:nvPr>
            <p:custDataLst>
              <p:tags r:id="rId23"/>
            </p:custDataLst>
          </p:nvPr>
        </p:nvSpPr>
        <p:spPr>
          <a:xfrm rot="453707">
            <a:off x="2729824" y="4876800"/>
            <a:ext cx="2374369" cy="276999"/>
          </a:xfrm>
          <a:prstGeom prst="rect">
            <a:avLst/>
          </a:prstGeom>
          <a:noFill/>
        </p:spPr>
        <p:txBody>
          <a:bodyPr wrap="none" rtlCol="0">
            <a:spAutoFit/>
          </a:bodyPr>
          <a:lstStyle/>
          <a:p>
            <a:r>
              <a:rPr lang="en-GB" sz="1200" dirty="0">
                <a:solidFill>
                  <a:schemeClr val="bg1"/>
                </a:solidFill>
              </a:rPr>
              <a:t>Exhumed serpentinised mantle?</a:t>
            </a:r>
          </a:p>
        </p:txBody>
      </p:sp>
      <p:cxnSp>
        <p:nvCxnSpPr>
          <p:cNvPr id="32" name="Straight Connector 31"/>
          <p:cNvCxnSpPr/>
          <p:nvPr>
            <p:custDataLst>
              <p:tags r:id="rId24"/>
            </p:custDataLst>
          </p:nvPr>
        </p:nvCxnSpPr>
        <p:spPr>
          <a:xfrm>
            <a:off x="8661554" y="1995349"/>
            <a:ext cx="0" cy="157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custDataLst>
              <p:tags r:id="rId25"/>
            </p:custDataLst>
          </p:nvPr>
        </p:nvSpPr>
        <p:spPr>
          <a:xfrm>
            <a:off x="8627895" y="1935387"/>
            <a:ext cx="570990" cy="276999"/>
          </a:xfrm>
          <a:prstGeom prst="rect">
            <a:avLst/>
          </a:prstGeom>
          <a:noFill/>
        </p:spPr>
        <p:txBody>
          <a:bodyPr wrap="none" rtlCol="0">
            <a:spAutoFit/>
          </a:bodyPr>
          <a:lstStyle/>
          <a:p>
            <a:r>
              <a:rPr lang="en-GB" sz="1200" dirty="0"/>
              <a:t>10 km</a:t>
            </a:r>
          </a:p>
        </p:txBody>
      </p:sp>
      <p:sp>
        <p:nvSpPr>
          <p:cNvPr id="34" name="Text Box 4"/>
          <p:cNvSpPr txBox="1">
            <a:spLocks noChangeArrowheads="1"/>
          </p:cNvSpPr>
          <p:nvPr>
            <p:custDataLst>
              <p:tags r:id="rId26"/>
            </p:custDataLst>
          </p:nvPr>
        </p:nvSpPr>
        <p:spPr bwMode="auto">
          <a:xfrm>
            <a:off x="0" y="0"/>
            <a:ext cx="9144000" cy="523220"/>
          </a:xfrm>
          <a:prstGeom prst="rect">
            <a:avLst/>
          </a:prstGeom>
          <a:solidFill>
            <a:srgbClr val="CC99FF"/>
          </a:solidFill>
          <a:ln w="9525">
            <a:noFill/>
            <a:miter lim="800000"/>
            <a:headEnd/>
            <a:tailEnd/>
          </a:ln>
          <a:effectLst/>
        </p:spPr>
        <p:txBody>
          <a:bodyPr>
            <a:spAutoFit/>
          </a:bodyPr>
          <a:lstStyle/>
          <a:p>
            <a:pPr algn="l">
              <a:defRPr/>
            </a:pPr>
            <a:r>
              <a:rPr lang="nb-NO" sz="2800" dirty="0" err="1">
                <a:solidFill>
                  <a:schemeClr val="bg1"/>
                </a:solidFill>
                <a:latin typeface="Arial" charset="0"/>
              </a:rPr>
              <a:t>Pre-breakup</a:t>
            </a:r>
            <a:r>
              <a:rPr lang="nb-NO" sz="2800" dirty="0">
                <a:solidFill>
                  <a:schemeClr val="bg1"/>
                </a:solidFill>
                <a:latin typeface="Arial" charset="0"/>
              </a:rPr>
              <a:t>: </a:t>
            </a:r>
            <a:r>
              <a:rPr lang="nb-NO" sz="2800" dirty="0" err="1">
                <a:solidFill>
                  <a:schemeClr val="bg1"/>
                </a:solidFill>
                <a:latin typeface="Arial" charset="0"/>
              </a:rPr>
              <a:t>validity</a:t>
            </a:r>
            <a:r>
              <a:rPr lang="nb-NO" sz="2800" dirty="0">
                <a:solidFill>
                  <a:schemeClr val="bg1"/>
                </a:solidFill>
                <a:latin typeface="Arial" charset="0"/>
              </a:rPr>
              <a:t> </a:t>
            </a:r>
            <a:r>
              <a:rPr lang="nb-NO" sz="2800" dirty="0" err="1">
                <a:solidFill>
                  <a:schemeClr val="bg1"/>
                </a:solidFill>
                <a:latin typeface="Arial" charset="0"/>
              </a:rPr>
              <a:t>of</a:t>
            </a:r>
            <a:r>
              <a:rPr lang="nb-NO" sz="2800" dirty="0">
                <a:solidFill>
                  <a:schemeClr val="bg1"/>
                </a:solidFill>
                <a:latin typeface="Arial" charset="0"/>
              </a:rPr>
              <a:t> </a:t>
            </a:r>
            <a:r>
              <a:rPr lang="nb-NO" sz="2800" dirty="0" err="1">
                <a:solidFill>
                  <a:schemeClr val="bg1"/>
                </a:solidFill>
                <a:latin typeface="Arial" charset="0"/>
              </a:rPr>
              <a:t>the</a:t>
            </a:r>
            <a:r>
              <a:rPr lang="nb-NO" sz="2800" dirty="0">
                <a:solidFill>
                  <a:schemeClr val="bg1"/>
                </a:solidFill>
                <a:latin typeface="Arial" charset="0"/>
              </a:rPr>
              <a:t> </a:t>
            </a:r>
            <a:r>
              <a:rPr lang="nb-NO" sz="2800" dirty="0" err="1">
                <a:solidFill>
                  <a:schemeClr val="bg1"/>
                </a:solidFill>
                <a:latin typeface="Arial" charset="0"/>
              </a:rPr>
              <a:t>magma-poor</a:t>
            </a:r>
            <a:r>
              <a:rPr lang="nb-NO" sz="2800" dirty="0">
                <a:solidFill>
                  <a:schemeClr val="bg1"/>
                </a:solidFill>
                <a:latin typeface="Arial" charset="0"/>
              </a:rPr>
              <a:t> </a:t>
            </a:r>
            <a:r>
              <a:rPr lang="nb-NO" sz="2800" dirty="0" err="1">
                <a:solidFill>
                  <a:schemeClr val="bg1"/>
                </a:solidFill>
                <a:latin typeface="Arial" charset="0"/>
              </a:rPr>
              <a:t>models</a:t>
            </a:r>
            <a:r>
              <a:rPr lang="nb-NO" sz="2800" dirty="0">
                <a:solidFill>
                  <a:schemeClr val="bg1"/>
                </a:solidFill>
                <a:latin typeface="Arial" charset="0"/>
              </a:rPr>
              <a:t> ?</a:t>
            </a:r>
            <a:endParaRPr lang="en-GB" sz="2800" dirty="0">
              <a:solidFill>
                <a:schemeClr val="bg1"/>
              </a:solidFill>
              <a:latin typeface="Arial"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4"/>
          <p:cNvPicPr>
            <a:picLocks noChangeAspect="1" noChangeArrowheads="1"/>
          </p:cNvPicPr>
          <p:nvPr>
            <p:custDataLst>
              <p:tags r:id="rId1"/>
            </p:custDataLst>
          </p:nvPr>
        </p:nvPicPr>
        <p:blipFill>
          <a:blip r:embed="rId27" cstate="print"/>
          <a:srcRect b="32848"/>
          <a:stretch>
            <a:fillRect/>
          </a:stretch>
        </p:blipFill>
        <p:spPr bwMode="auto">
          <a:xfrm>
            <a:off x="0" y="857250"/>
            <a:ext cx="8951913" cy="1708150"/>
          </a:xfrm>
          <a:prstGeom prst="rect">
            <a:avLst/>
          </a:prstGeom>
          <a:noFill/>
          <a:ln w="9525">
            <a:noFill/>
            <a:miter lim="800000"/>
            <a:headEnd/>
            <a:tailEnd/>
          </a:ln>
        </p:spPr>
      </p:pic>
      <p:pic>
        <p:nvPicPr>
          <p:cNvPr id="21508" name="Picture 5"/>
          <p:cNvPicPr>
            <a:picLocks noChangeAspect="1" noChangeArrowheads="1"/>
          </p:cNvPicPr>
          <p:nvPr>
            <p:custDataLst>
              <p:tags r:id="rId2"/>
            </p:custDataLst>
          </p:nvPr>
        </p:nvPicPr>
        <p:blipFill>
          <a:blip r:embed="rId28" cstate="print"/>
          <a:srcRect/>
          <a:stretch>
            <a:fillRect/>
          </a:stretch>
        </p:blipFill>
        <p:spPr bwMode="auto">
          <a:xfrm>
            <a:off x="0" y="4498975"/>
            <a:ext cx="9144000" cy="2359025"/>
          </a:xfrm>
          <a:prstGeom prst="rect">
            <a:avLst/>
          </a:prstGeom>
          <a:noFill/>
          <a:ln w="9525">
            <a:noFill/>
            <a:miter lim="800000"/>
            <a:headEnd/>
            <a:tailEnd/>
          </a:ln>
        </p:spPr>
      </p:pic>
      <p:sp>
        <p:nvSpPr>
          <p:cNvPr id="21509" name="TextBox 8"/>
          <p:cNvSpPr txBox="1">
            <a:spLocks noChangeArrowheads="1"/>
          </p:cNvSpPr>
          <p:nvPr>
            <p:custDataLst>
              <p:tags r:id="rId3"/>
            </p:custDataLst>
          </p:nvPr>
        </p:nvSpPr>
        <p:spPr bwMode="auto">
          <a:xfrm>
            <a:off x="446088" y="4933950"/>
            <a:ext cx="1937838" cy="707886"/>
          </a:xfrm>
          <a:prstGeom prst="rect">
            <a:avLst/>
          </a:prstGeom>
          <a:solidFill>
            <a:schemeClr val="bg1"/>
          </a:solidFill>
          <a:ln w="9525">
            <a:noFill/>
            <a:miter lim="800000"/>
            <a:headEnd/>
            <a:tailEnd/>
          </a:ln>
        </p:spPr>
        <p:txBody>
          <a:bodyPr wrap="none">
            <a:spAutoFit/>
          </a:bodyPr>
          <a:lstStyle/>
          <a:p>
            <a:pPr algn="ctr"/>
            <a:r>
              <a:rPr lang="en-US" sz="1200" dirty="0"/>
              <a:t>Iberian magma-poor margin</a:t>
            </a:r>
          </a:p>
          <a:p>
            <a:pPr algn="ctr"/>
            <a:r>
              <a:rPr lang="en-US" sz="1600" b="1" dirty="0">
                <a:solidFill>
                  <a:srgbClr val="FF0000"/>
                </a:solidFill>
                <a:effectLst>
                  <a:outerShdw blurRad="38100" dist="38100" dir="2700000" algn="tl">
                    <a:srgbClr val="000000">
                      <a:alpha val="43137"/>
                    </a:srgbClr>
                  </a:outerShdw>
                </a:effectLst>
              </a:rPr>
              <a:t>(same 1x1 scale)</a:t>
            </a:r>
          </a:p>
          <a:p>
            <a:pPr algn="ctr"/>
            <a:r>
              <a:rPr lang="en-US" sz="1200" dirty="0"/>
              <a:t>(after Sutra et al., 2013)</a:t>
            </a:r>
          </a:p>
        </p:txBody>
      </p:sp>
      <p:sp>
        <p:nvSpPr>
          <p:cNvPr id="21510" name="TextBox 15"/>
          <p:cNvSpPr txBox="1">
            <a:spLocks noChangeArrowheads="1"/>
          </p:cNvSpPr>
          <p:nvPr>
            <p:custDataLst>
              <p:tags r:id="rId4"/>
            </p:custDataLst>
          </p:nvPr>
        </p:nvSpPr>
        <p:spPr bwMode="auto">
          <a:xfrm>
            <a:off x="4062413" y="4268788"/>
            <a:ext cx="742950" cy="338137"/>
          </a:xfrm>
          <a:prstGeom prst="rect">
            <a:avLst/>
          </a:prstGeom>
          <a:noFill/>
          <a:ln w="9525">
            <a:noFill/>
            <a:miter lim="800000"/>
            <a:headEnd/>
            <a:tailEnd/>
          </a:ln>
        </p:spPr>
        <p:txBody>
          <a:bodyPr wrap="none">
            <a:spAutoFit/>
          </a:bodyPr>
          <a:lstStyle/>
          <a:p>
            <a:r>
              <a:rPr lang="en-US" sz="1600" b="1">
                <a:solidFill>
                  <a:srgbClr val="66FF33"/>
                </a:solidFill>
              </a:rPr>
              <a:t>hyper</a:t>
            </a:r>
          </a:p>
        </p:txBody>
      </p:sp>
      <p:sp>
        <p:nvSpPr>
          <p:cNvPr id="21511" name="TextBox 16"/>
          <p:cNvSpPr txBox="1">
            <a:spLocks noChangeArrowheads="1"/>
          </p:cNvSpPr>
          <p:nvPr>
            <p:custDataLst>
              <p:tags r:id="rId5"/>
            </p:custDataLst>
          </p:nvPr>
        </p:nvSpPr>
        <p:spPr bwMode="auto">
          <a:xfrm>
            <a:off x="5654675" y="4268788"/>
            <a:ext cx="741363" cy="338137"/>
          </a:xfrm>
          <a:prstGeom prst="rect">
            <a:avLst/>
          </a:prstGeom>
          <a:noFill/>
          <a:ln w="9525">
            <a:noFill/>
            <a:miter lim="800000"/>
            <a:headEnd/>
            <a:tailEnd/>
          </a:ln>
        </p:spPr>
        <p:txBody>
          <a:bodyPr wrap="none">
            <a:spAutoFit/>
          </a:bodyPr>
          <a:lstStyle/>
          <a:p>
            <a:r>
              <a:rPr lang="en-US" sz="1600" b="1">
                <a:solidFill>
                  <a:srgbClr val="008000"/>
                </a:solidFill>
              </a:rPr>
              <a:t>super</a:t>
            </a:r>
          </a:p>
        </p:txBody>
      </p:sp>
      <p:sp>
        <p:nvSpPr>
          <p:cNvPr id="21512" name="TextBox 17"/>
          <p:cNvSpPr txBox="1">
            <a:spLocks noChangeArrowheads="1"/>
          </p:cNvSpPr>
          <p:nvPr>
            <p:custDataLst>
              <p:tags r:id="rId6"/>
            </p:custDataLst>
          </p:nvPr>
        </p:nvSpPr>
        <p:spPr bwMode="auto">
          <a:xfrm>
            <a:off x="987425" y="550863"/>
            <a:ext cx="788988" cy="339725"/>
          </a:xfrm>
          <a:prstGeom prst="rect">
            <a:avLst/>
          </a:prstGeom>
          <a:noFill/>
          <a:ln w="9525">
            <a:noFill/>
            <a:miter lim="800000"/>
            <a:headEnd/>
            <a:tailEnd/>
          </a:ln>
        </p:spPr>
        <p:txBody>
          <a:bodyPr wrap="none">
            <a:spAutoFit/>
          </a:bodyPr>
          <a:lstStyle/>
          <a:p>
            <a:r>
              <a:rPr lang="en-US" sz="1600" b="1" dirty="0">
                <a:solidFill>
                  <a:srgbClr val="FF0000"/>
                </a:solidFill>
              </a:rPr>
              <a:t>JMMC</a:t>
            </a:r>
          </a:p>
        </p:txBody>
      </p:sp>
      <p:cxnSp>
        <p:nvCxnSpPr>
          <p:cNvPr id="21513" name="Straight Arrow Connector 19"/>
          <p:cNvCxnSpPr>
            <a:cxnSpLocks noChangeShapeType="1"/>
          </p:cNvCxnSpPr>
          <p:nvPr>
            <p:custDataLst>
              <p:tags r:id="rId7"/>
            </p:custDataLst>
          </p:nvPr>
        </p:nvCxnSpPr>
        <p:spPr bwMode="auto">
          <a:xfrm>
            <a:off x="5327650" y="4275138"/>
            <a:ext cx="0" cy="325437"/>
          </a:xfrm>
          <a:prstGeom prst="straightConnector1">
            <a:avLst/>
          </a:prstGeom>
          <a:noFill/>
          <a:ln w="38100" algn="ctr">
            <a:solidFill>
              <a:srgbClr val="008000"/>
            </a:solidFill>
            <a:round/>
            <a:headEnd/>
            <a:tailEnd type="triangle" w="med" len="med"/>
          </a:ln>
        </p:spPr>
      </p:cxnSp>
      <p:cxnSp>
        <p:nvCxnSpPr>
          <p:cNvPr id="21514" name="Straight Arrow Connector 20"/>
          <p:cNvCxnSpPr>
            <a:cxnSpLocks noChangeShapeType="1"/>
          </p:cNvCxnSpPr>
          <p:nvPr>
            <p:custDataLst>
              <p:tags r:id="rId8"/>
            </p:custDataLst>
          </p:nvPr>
        </p:nvCxnSpPr>
        <p:spPr bwMode="auto">
          <a:xfrm>
            <a:off x="6799263" y="4275138"/>
            <a:ext cx="0" cy="325437"/>
          </a:xfrm>
          <a:prstGeom prst="straightConnector1">
            <a:avLst/>
          </a:prstGeom>
          <a:noFill/>
          <a:ln w="38100" algn="ctr">
            <a:solidFill>
              <a:srgbClr val="008000"/>
            </a:solidFill>
            <a:round/>
            <a:headEnd/>
            <a:tailEnd type="triangle" w="med" len="med"/>
          </a:ln>
        </p:spPr>
      </p:cxnSp>
      <p:sp>
        <p:nvSpPr>
          <p:cNvPr id="21516" name="Rectangle 22"/>
          <p:cNvSpPr>
            <a:spLocks noChangeArrowheads="1"/>
          </p:cNvSpPr>
          <p:nvPr>
            <p:custDataLst>
              <p:tags r:id="rId9"/>
            </p:custDataLst>
          </p:nvPr>
        </p:nvSpPr>
        <p:spPr bwMode="auto">
          <a:xfrm>
            <a:off x="0" y="3019425"/>
            <a:ext cx="1143000" cy="466725"/>
          </a:xfrm>
          <a:prstGeom prst="rect">
            <a:avLst/>
          </a:prstGeom>
          <a:solidFill>
            <a:schemeClr val="bg1"/>
          </a:solidFill>
          <a:ln w="28575" algn="ctr">
            <a:solidFill>
              <a:schemeClr val="bg1"/>
            </a:solidFill>
            <a:round/>
            <a:headEnd/>
            <a:tailEnd/>
          </a:ln>
        </p:spPr>
        <p:txBody>
          <a:bodyPr anchor="ctr"/>
          <a:lstStyle/>
          <a:p>
            <a:endParaRPr lang="en-US"/>
          </a:p>
        </p:txBody>
      </p:sp>
      <p:sp>
        <p:nvSpPr>
          <p:cNvPr id="21517" name="TextBox 17"/>
          <p:cNvSpPr txBox="1">
            <a:spLocks noChangeArrowheads="1"/>
          </p:cNvSpPr>
          <p:nvPr>
            <p:custDataLst>
              <p:tags r:id="rId10"/>
            </p:custDataLst>
          </p:nvPr>
        </p:nvSpPr>
        <p:spPr bwMode="auto">
          <a:xfrm>
            <a:off x="4346575" y="550863"/>
            <a:ext cx="3068638" cy="339725"/>
          </a:xfrm>
          <a:prstGeom prst="rect">
            <a:avLst/>
          </a:prstGeom>
          <a:noFill/>
          <a:ln w="9525">
            <a:noFill/>
            <a:miter lim="800000"/>
            <a:headEnd/>
            <a:tailEnd/>
          </a:ln>
        </p:spPr>
        <p:txBody>
          <a:bodyPr wrap="none">
            <a:spAutoFit/>
          </a:bodyPr>
          <a:lstStyle/>
          <a:p>
            <a:r>
              <a:rPr lang="en-US" sz="1600" b="1">
                <a:solidFill>
                  <a:srgbClr val="FF0000"/>
                </a:solidFill>
              </a:rPr>
              <a:t>Møre volcanic “rifted margin”</a:t>
            </a:r>
          </a:p>
        </p:txBody>
      </p:sp>
      <p:sp>
        <p:nvSpPr>
          <p:cNvPr id="21518" name="TextBox 17"/>
          <p:cNvSpPr txBox="1">
            <a:spLocks noChangeArrowheads="1"/>
          </p:cNvSpPr>
          <p:nvPr>
            <p:custDataLst>
              <p:tags r:id="rId11"/>
            </p:custDataLst>
          </p:nvPr>
        </p:nvSpPr>
        <p:spPr bwMode="auto">
          <a:xfrm>
            <a:off x="2087862" y="3505200"/>
            <a:ext cx="5584670" cy="861774"/>
          </a:xfrm>
          <a:prstGeom prst="rect">
            <a:avLst/>
          </a:prstGeom>
          <a:noFill/>
          <a:ln w="9525">
            <a:noFill/>
            <a:miter lim="800000"/>
            <a:headEnd/>
            <a:tailEnd/>
          </a:ln>
        </p:spPr>
        <p:txBody>
          <a:bodyPr wrap="none">
            <a:spAutoFit/>
          </a:bodyPr>
          <a:lstStyle/>
          <a:p>
            <a:r>
              <a:rPr lang="en-GB" sz="1600" b="1" dirty="0">
                <a:solidFill>
                  <a:srgbClr val="3366FF"/>
                </a:solidFill>
              </a:rPr>
              <a:t>Comparison with magma-poor system is ...not so obvious :</a:t>
            </a:r>
          </a:p>
          <a:p>
            <a:r>
              <a:rPr lang="en-GB" sz="1600" b="1" dirty="0">
                <a:solidFill>
                  <a:srgbClr val="3366FF"/>
                </a:solidFill>
              </a:rPr>
              <a:t>we have more crust and less thinning under the Møre sag-basin</a:t>
            </a:r>
          </a:p>
          <a:p>
            <a:r>
              <a:rPr lang="en-GB" sz="1600" b="1" dirty="0">
                <a:solidFill>
                  <a:srgbClr val="00B050"/>
                </a:solidFill>
              </a:rPr>
              <a:t>More “Super” </a:t>
            </a:r>
            <a:r>
              <a:rPr lang="en-IE" sz="1600" dirty="0">
                <a:solidFill>
                  <a:srgbClr val="00B050"/>
                </a:solidFill>
                <a:ea typeface="Arial Unicode MS" pitchFamily="34" charset="-128"/>
                <a:cs typeface="Arial" pitchFamily="34" charset="0"/>
              </a:rPr>
              <a:t>(</a:t>
            </a:r>
            <a:r>
              <a:rPr lang="el-GR" sz="1600" dirty="0">
                <a:solidFill>
                  <a:srgbClr val="00B050"/>
                </a:solidFill>
                <a:ea typeface="Arial Unicode MS" pitchFamily="34" charset="-128"/>
                <a:cs typeface="Arial" pitchFamily="34" charset="0"/>
              </a:rPr>
              <a:t>β</a:t>
            </a:r>
            <a:r>
              <a:rPr lang="nb-NO" sz="1600" dirty="0">
                <a:solidFill>
                  <a:srgbClr val="00B050"/>
                </a:solidFill>
                <a:ea typeface="Arial Unicode MS" pitchFamily="34" charset="-128"/>
                <a:cs typeface="Arial" pitchFamily="34" charset="0"/>
              </a:rPr>
              <a:t>c &lt;4)</a:t>
            </a:r>
            <a:r>
              <a:rPr lang="en-GB" sz="1600" b="1" dirty="0">
                <a:solidFill>
                  <a:srgbClr val="00B050"/>
                </a:solidFill>
              </a:rPr>
              <a:t> </a:t>
            </a:r>
            <a:r>
              <a:rPr lang="en-GB" sz="1600" b="1" dirty="0">
                <a:solidFill>
                  <a:srgbClr val="3366FF"/>
                </a:solidFill>
              </a:rPr>
              <a:t>than </a:t>
            </a:r>
            <a:r>
              <a:rPr lang="en-GB" sz="1600" b="1" dirty="0">
                <a:solidFill>
                  <a:srgbClr val="00FF00"/>
                </a:solidFill>
              </a:rPr>
              <a:t>“hyper”-extension </a:t>
            </a:r>
            <a:r>
              <a:rPr lang="en-IE" sz="1600" dirty="0">
                <a:solidFill>
                  <a:srgbClr val="00FF00"/>
                </a:solidFill>
                <a:ea typeface="Arial Unicode MS" pitchFamily="34" charset="-128"/>
                <a:cs typeface="Arial" pitchFamily="34" charset="0"/>
              </a:rPr>
              <a:t>(</a:t>
            </a:r>
            <a:r>
              <a:rPr lang="el-GR" sz="1600" dirty="0">
                <a:solidFill>
                  <a:srgbClr val="00FF00"/>
                </a:solidFill>
                <a:ea typeface="Arial Unicode MS" pitchFamily="34" charset="-128"/>
                <a:cs typeface="Arial" pitchFamily="34" charset="0"/>
              </a:rPr>
              <a:t>β</a:t>
            </a:r>
            <a:r>
              <a:rPr lang="nb-NO" sz="1600" dirty="0">
                <a:solidFill>
                  <a:srgbClr val="00FF00"/>
                </a:solidFill>
                <a:ea typeface="Arial Unicode MS" pitchFamily="34" charset="-128"/>
                <a:cs typeface="Arial" pitchFamily="34" charset="0"/>
              </a:rPr>
              <a:t>c &gt;&gt;4) </a:t>
            </a:r>
            <a:endParaRPr lang="en-GB" sz="1600" b="1" dirty="0">
              <a:solidFill>
                <a:srgbClr val="00FF00"/>
              </a:solidFill>
            </a:endParaRPr>
          </a:p>
        </p:txBody>
      </p:sp>
      <p:sp>
        <p:nvSpPr>
          <p:cNvPr id="21519" name="TextBox 14"/>
          <p:cNvSpPr txBox="1">
            <a:spLocks noChangeArrowheads="1"/>
          </p:cNvSpPr>
          <p:nvPr>
            <p:custDataLst>
              <p:tags r:id="rId12"/>
            </p:custDataLst>
          </p:nvPr>
        </p:nvSpPr>
        <p:spPr bwMode="auto">
          <a:xfrm>
            <a:off x="2318732" y="2873375"/>
            <a:ext cx="1050925" cy="585788"/>
          </a:xfrm>
          <a:prstGeom prst="rect">
            <a:avLst/>
          </a:prstGeom>
          <a:noFill/>
          <a:ln w="9525">
            <a:noFill/>
            <a:miter lim="800000"/>
            <a:headEnd/>
            <a:tailEnd/>
          </a:ln>
        </p:spPr>
        <p:txBody>
          <a:bodyPr wrap="none">
            <a:spAutoFit/>
          </a:bodyPr>
          <a:lstStyle/>
          <a:p>
            <a:r>
              <a:rPr lang="en-GB" sz="1600" b="1">
                <a:solidFill>
                  <a:srgbClr val="FF66FF"/>
                </a:solidFill>
              </a:rPr>
              <a:t>Volcanic</a:t>
            </a:r>
          </a:p>
          <a:p>
            <a:r>
              <a:rPr lang="en-GB" sz="1600" b="1">
                <a:solidFill>
                  <a:srgbClr val="FF66FF"/>
                </a:solidFill>
              </a:rPr>
              <a:t> margins</a:t>
            </a:r>
          </a:p>
        </p:txBody>
      </p:sp>
      <p:cxnSp>
        <p:nvCxnSpPr>
          <p:cNvPr id="21520" name="Straight Connector 16"/>
          <p:cNvCxnSpPr>
            <a:cxnSpLocks noChangeShapeType="1"/>
          </p:cNvCxnSpPr>
          <p:nvPr>
            <p:custDataLst>
              <p:tags r:id="rId13"/>
            </p:custDataLst>
          </p:nvPr>
        </p:nvCxnSpPr>
        <p:spPr bwMode="auto">
          <a:xfrm flipH="1">
            <a:off x="2842607" y="2244725"/>
            <a:ext cx="3175" cy="628650"/>
          </a:xfrm>
          <a:prstGeom prst="line">
            <a:avLst/>
          </a:prstGeom>
          <a:noFill/>
          <a:ln w="38100" algn="ctr">
            <a:solidFill>
              <a:srgbClr val="FF00FF"/>
            </a:solidFill>
            <a:round/>
            <a:headEnd/>
            <a:tailEnd/>
          </a:ln>
        </p:spPr>
      </p:cxnSp>
      <p:sp>
        <p:nvSpPr>
          <p:cNvPr id="21521" name="Left-Right Arrow 17"/>
          <p:cNvSpPr>
            <a:spLocks noChangeArrowheads="1"/>
          </p:cNvSpPr>
          <p:nvPr>
            <p:custDataLst>
              <p:tags r:id="rId14"/>
            </p:custDataLst>
          </p:nvPr>
        </p:nvSpPr>
        <p:spPr bwMode="auto">
          <a:xfrm>
            <a:off x="2648138" y="2708275"/>
            <a:ext cx="392113" cy="141288"/>
          </a:xfrm>
          <a:prstGeom prst="leftRightArrow">
            <a:avLst>
              <a:gd name="adj1" fmla="val 50000"/>
              <a:gd name="adj2" fmla="val 50456"/>
            </a:avLst>
          </a:prstGeom>
          <a:solidFill>
            <a:srgbClr val="FF66FF"/>
          </a:solidFill>
          <a:ln w="28575" algn="ctr">
            <a:solidFill>
              <a:schemeClr val="tx1"/>
            </a:solidFill>
            <a:round/>
            <a:headEnd/>
            <a:tailEnd/>
          </a:ln>
        </p:spPr>
        <p:txBody>
          <a:bodyPr anchor="ctr"/>
          <a:lstStyle/>
          <a:p>
            <a:endParaRPr lang="nb-NO"/>
          </a:p>
        </p:txBody>
      </p:sp>
      <p:sp>
        <p:nvSpPr>
          <p:cNvPr id="21523" name="TextBox 19"/>
          <p:cNvSpPr txBox="1">
            <a:spLocks noChangeArrowheads="1"/>
          </p:cNvSpPr>
          <p:nvPr>
            <p:custDataLst>
              <p:tags r:id="rId15"/>
            </p:custDataLst>
          </p:nvPr>
        </p:nvSpPr>
        <p:spPr bwMode="auto">
          <a:xfrm>
            <a:off x="3511550" y="2576513"/>
            <a:ext cx="1806575" cy="339725"/>
          </a:xfrm>
          <a:prstGeom prst="rect">
            <a:avLst/>
          </a:prstGeom>
          <a:noFill/>
          <a:ln w="9525">
            <a:noFill/>
            <a:miter lim="800000"/>
            <a:headEnd/>
            <a:tailEnd/>
          </a:ln>
        </p:spPr>
        <p:txBody>
          <a:bodyPr wrap="none">
            <a:spAutoFit/>
          </a:bodyPr>
          <a:lstStyle/>
          <a:p>
            <a:r>
              <a:rPr lang="en-GB" sz="1600" b="1" dirty="0"/>
              <a:t>Marginal plateau</a:t>
            </a:r>
          </a:p>
        </p:txBody>
      </p:sp>
      <p:sp>
        <p:nvSpPr>
          <p:cNvPr id="21524" name="TextBox 20"/>
          <p:cNvSpPr txBox="1">
            <a:spLocks noChangeArrowheads="1"/>
          </p:cNvSpPr>
          <p:nvPr>
            <p:custDataLst>
              <p:tags r:id="rId16"/>
            </p:custDataLst>
          </p:nvPr>
        </p:nvSpPr>
        <p:spPr bwMode="auto">
          <a:xfrm>
            <a:off x="3295650" y="3182938"/>
            <a:ext cx="1265238" cy="276225"/>
          </a:xfrm>
          <a:prstGeom prst="rect">
            <a:avLst/>
          </a:prstGeom>
          <a:noFill/>
          <a:ln w="9525">
            <a:noFill/>
            <a:miter lim="800000"/>
            <a:headEnd/>
            <a:tailEnd/>
          </a:ln>
        </p:spPr>
        <p:txBody>
          <a:bodyPr wrap="none">
            <a:spAutoFit/>
          </a:bodyPr>
          <a:lstStyle/>
          <a:p>
            <a:r>
              <a:rPr lang="en-GB" sz="1200" b="1" i="1"/>
              <a:t>Gap &gt;30-60 Ma</a:t>
            </a:r>
          </a:p>
        </p:txBody>
      </p:sp>
      <p:sp>
        <p:nvSpPr>
          <p:cNvPr id="21" name="TextBox 19"/>
          <p:cNvSpPr txBox="1">
            <a:spLocks noChangeArrowheads="1"/>
          </p:cNvSpPr>
          <p:nvPr>
            <p:custDataLst>
              <p:tags r:id="rId17"/>
            </p:custDataLst>
          </p:nvPr>
        </p:nvSpPr>
        <p:spPr bwMode="auto">
          <a:xfrm>
            <a:off x="6090141" y="2530505"/>
            <a:ext cx="1008609" cy="246221"/>
          </a:xfrm>
          <a:prstGeom prst="rect">
            <a:avLst/>
          </a:prstGeom>
          <a:noFill/>
          <a:ln w="9525">
            <a:noFill/>
            <a:miter lim="800000"/>
            <a:headEnd/>
            <a:tailEnd/>
          </a:ln>
        </p:spPr>
        <p:txBody>
          <a:bodyPr wrap="none">
            <a:spAutoFit/>
          </a:bodyPr>
          <a:lstStyle/>
          <a:p>
            <a:r>
              <a:rPr lang="en-GB" sz="1000" b="1" dirty="0"/>
              <a:t>Necking zone</a:t>
            </a:r>
          </a:p>
        </p:txBody>
      </p:sp>
      <p:sp>
        <p:nvSpPr>
          <p:cNvPr id="22" name="TextBox 21"/>
          <p:cNvSpPr txBox="1"/>
          <p:nvPr>
            <p:custDataLst>
              <p:tags r:id="rId18"/>
            </p:custDataLst>
          </p:nvPr>
        </p:nvSpPr>
        <p:spPr>
          <a:xfrm>
            <a:off x="6525395" y="2311879"/>
            <a:ext cx="487633" cy="184666"/>
          </a:xfrm>
          <a:prstGeom prst="rect">
            <a:avLst/>
          </a:prstGeom>
          <a:solidFill>
            <a:schemeClr val="bg1"/>
          </a:solidFill>
        </p:spPr>
        <p:txBody>
          <a:bodyPr wrap="none" rtlCol="0">
            <a:spAutoFit/>
          </a:bodyPr>
          <a:lstStyle/>
          <a:p>
            <a:r>
              <a:rPr lang="en-GB" sz="600" b="1" dirty="0"/>
              <a:t>No LCB </a:t>
            </a:r>
          </a:p>
        </p:txBody>
      </p:sp>
      <p:sp>
        <p:nvSpPr>
          <p:cNvPr id="23" name="TextBox 22"/>
          <p:cNvSpPr txBox="1"/>
          <p:nvPr>
            <p:custDataLst>
              <p:tags r:id="rId19"/>
            </p:custDataLst>
          </p:nvPr>
        </p:nvSpPr>
        <p:spPr>
          <a:xfrm>
            <a:off x="2274166" y="603849"/>
            <a:ext cx="1140056" cy="276999"/>
          </a:xfrm>
          <a:prstGeom prst="rect">
            <a:avLst/>
          </a:prstGeom>
          <a:noFill/>
        </p:spPr>
        <p:txBody>
          <a:bodyPr wrap="none" rtlCol="0">
            <a:spAutoFit/>
          </a:bodyPr>
          <a:lstStyle/>
          <a:p>
            <a:r>
              <a:rPr lang="en-GB" sz="1200" b="1" dirty="0">
                <a:solidFill>
                  <a:srgbClr val="FF66FF"/>
                </a:solidFill>
              </a:rPr>
              <a:t>Breakup axis</a:t>
            </a:r>
          </a:p>
        </p:txBody>
      </p:sp>
      <p:sp>
        <p:nvSpPr>
          <p:cNvPr id="27" name="Text Box 21"/>
          <p:cNvSpPr txBox="1">
            <a:spLocks noChangeArrowheads="1"/>
          </p:cNvSpPr>
          <p:nvPr>
            <p:custDataLst>
              <p:tags r:id="rId20"/>
            </p:custDataLst>
          </p:nvPr>
        </p:nvSpPr>
        <p:spPr bwMode="auto">
          <a:xfrm>
            <a:off x="76200" y="7960"/>
            <a:ext cx="8287333" cy="461665"/>
          </a:xfrm>
          <a:prstGeom prst="rect">
            <a:avLst/>
          </a:prstGeom>
          <a:noFill/>
          <a:ln w="9525">
            <a:noFill/>
            <a:miter lim="800000"/>
            <a:headEnd/>
            <a:tailEnd/>
          </a:ln>
          <a:effectLst/>
        </p:spPr>
        <p:txBody>
          <a:bodyPr wrap="none">
            <a:spAutoFit/>
          </a:bodyPr>
          <a:lstStyle/>
          <a:p>
            <a:pPr>
              <a:defRPr/>
            </a:pPr>
            <a:r>
              <a:rPr lang="nb-NO" sz="2400" dirty="0">
                <a:solidFill>
                  <a:schemeClr val="bg1"/>
                </a:solidFill>
                <a:latin typeface="Arial Rounded MT Bold" pitchFamily="34" charset="0"/>
                <a:cs typeface="+mn-cs"/>
              </a:rPr>
              <a:t>COOP 2- </a:t>
            </a:r>
            <a:r>
              <a:rPr lang="nb-NO" sz="2400" dirty="0" err="1">
                <a:solidFill>
                  <a:schemeClr val="bg1"/>
                </a:solidFill>
                <a:latin typeface="Arial Rounded MT Bold" pitchFamily="34" charset="0"/>
              </a:rPr>
              <a:t>structure</a:t>
            </a:r>
            <a:r>
              <a:rPr lang="nb-NO" sz="2400" dirty="0">
                <a:solidFill>
                  <a:schemeClr val="bg1"/>
                </a:solidFill>
                <a:latin typeface="Arial Rounded MT Bold" pitchFamily="34" charset="0"/>
              </a:rPr>
              <a:t> </a:t>
            </a:r>
            <a:r>
              <a:rPr lang="nb-NO" sz="2400" dirty="0" err="1">
                <a:solidFill>
                  <a:schemeClr val="bg1"/>
                </a:solidFill>
                <a:latin typeface="Arial Rounded MT Bold" pitchFamily="34" charset="0"/>
              </a:rPr>
              <a:t>of</a:t>
            </a:r>
            <a:r>
              <a:rPr lang="nb-NO" sz="2400" dirty="0">
                <a:solidFill>
                  <a:schemeClr val="bg1"/>
                </a:solidFill>
                <a:latin typeface="Arial Rounded MT Bold" pitchFamily="34" charset="0"/>
              </a:rPr>
              <a:t> </a:t>
            </a:r>
            <a:r>
              <a:rPr lang="nb-NO" sz="2400" dirty="0" err="1">
                <a:solidFill>
                  <a:schemeClr val="bg1"/>
                </a:solidFill>
                <a:latin typeface="Arial Rounded MT Bold" pitchFamily="34" charset="0"/>
              </a:rPr>
              <a:t>the</a:t>
            </a:r>
            <a:r>
              <a:rPr lang="nb-NO" sz="2400" dirty="0">
                <a:solidFill>
                  <a:schemeClr val="bg1"/>
                </a:solidFill>
                <a:latin typeface="Arial Rounded MT Bold" pitchFamily="34" charset="0"/>
              </a:rPr>
              <a:t> </a:t>
            </a:r>
            <a:r>
              <a:rPr lang="nb-NO" sz="2400" dirty="0" err="1">
                <a:solidFill>
                  <a:schemeClr val="bg1"/>
                </a:solidFill>
                <a:latin typeface="Arial Rounded MT Bold" pitchFamily="34" charset="0"/>
              </a:rPr>
              <a:t>central</a:t>
            </a:r>
            <a:r>
              <a:rPr lang="nb-NO" sz="2400" dirty="0">
                <a:solidFill>
                  <a:schemeClr val="bg1"/>
                </a:solidFill>
                <a:latin typeface="Arial Rounded MT Bold" pitchFamily="34" charset="0"/>
              </a:rPr>
              <a:t> Møre margin (</a:t>
            </a:r>
            <a:r>
              <a:rPr lang="nb-NO" sz="2400" dirty="0" err="1">
                <a:solidFill>
                  <a:schemeClr val="bg1"/>
                </a:solidFill>
                <a:latin typeface="Arial Rounded MT Bold" pitchFamily="34" charset="0"/>
              </a:rPr>
              <a:t>update</a:t>
            </a:r>
            <a:r>
              <a:rPr lang="nb-NO" sz="2400" dirty="0">
                <a:solidFill>
                  <a:schemeClr val="bg1"/>
                </a:solidFill>
                <a:latin typeface="Arial Rounded MT Bold" pitchFamily="34" charset="0"/>
              </a:rPr>
              <a:t>)</a:t>
            </a:r>
            <a:endParaRPr lang="en-GB" sz="2400" dirty="0">
              <a:solidFill>
                <a:schemeClr val="bg1"/>
              </a:solidFill>
              <a:latin typeface="Arial Rounded MT Bold" pitchFamily="34" charset="0"/>
              <a:cs typeface="+mn-cs"/>
            </a:endParaRPr>
          </a:p>
        </p:txBody>
      </p:sp>
      <p:cxnSp>
        <p:nvCxnSpPr>
          <p:cNvPr id="28" name="Straight Connector 27"/>
          <p:cNvCxnSpPr/>
          <p:nvPr>
            <p:custDataLst>
              <p:tags r:id="rId21"/>
            </p:custDataLst>
          </p:nvPr>
        </p:nvCxnSpPr>
        <p:spPr>
          <a:xfrm>
            <a:off x="8661554" y="1995349"/>
            <a:ext cx="0" cy="157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custDataLst>
              <p:tags r:id="rId22"/>
            </p:custDataLst>
          </p:nvPr>
        </p:nvSpPr>
        <p:spPr>
          <a:xfrm>
            <a:off x="8627895" y="1935387"/>
            <a:ext cx="570990" cy="276999"/>
          </a:xfrm>
          <a:prstGeom prst="rect">
            <a:avLst/>
          </a:prstGeom>
          <a:noFill/>
        </p:spPr>
        <p:txBody>
          <a:bodyPr wrap="none" rtlCol="0">
            <a:spAutoFit/>
          </a:bodyPr>
          <a:lstStyle/>
          <a:p>
            <a:r>
              <a:rPr lang="en-GB" sz="1200" dirty="0"/>
              <a:t>10 km</a:t>
            </a:r>
          </a:p>
        </p:txBody>
      </p:sp>
      <p:sp>
        <p:nvSpPr>
          <p:cNvPr id="30" name="Text Box 4"/>
          <p:cNvSpPr txBox="1">
            <a:spLocks noChangeArrowheads="1"/>
          </p:cNvSpPr>
          <p:nvPr>
            <p:custDataLst>
              <p:tags r:id="rId23"/>
            </p:custDataLst>
          </p:nvPr>
        </p:nvSpPr>
        <p:spPr bwMode="auto">
          <a:xfrm>
            <a:off x="0" y="0"/>
            <a:ext cx="9144000" cy="523220"/>
          </a:xfrm>
          <a:prstGeom prst="rect">
            <a:avLst/>
          </a:prstGeom>
          <a:solidFill>
            <a:srgbClr val="CC99FF"/>
          </a:solidFill>
          <a:ln w="9525">
            <a:noFill/>
            <a:miter lim="800000"/>
            <a:headEnd/>
            <a:tailEnd/>
          </a:ln>
          <a:effectLst/>
        </p:spPr>
        <p:txBody>
          <a:bodyPr>
            <a:spAutoFit/>
          </a:bodyPr>
          <a:lstStyle/>
          <a:p>
            <a:pPr algn="l">
              <a:defRPr/>
            </a:pPr>
            <a:r>
              <a:rPr lang="nb-NO" sz="2800" dirty="0" err="1">
                <a:solidFill>
                  <a:schemeClr val="bg1"/>
                </a:solidFill>
                <a:latin typeface="Arial" charset="0"/>
              </a:rPr>
              <a:t>Validity</a:t>
            </a:r>
            <a:r>
              <a:rPr lang="nb-NO" sz="2800" dirty="0">
                <a:solidFill>
                  <a:schemeClr val="bg1"/>
                </a:solidFill>
                <a:latin typeface="Arial" charset="0"/>
              </a:rPr>
              <a:t> </a:t>
            </a:r>
            <a:r>
              <a:rPr lang="nb-NO" sz="2800" dirty="0" err="1">
                <a:solidFill>
                  <a:schemeClr val="bg1"/>
                </a:solidFill>
                <a:latin typeface="Arial" charset="0"/>
              </a:rPr>
              <a:t>of</a:t>
            </a:r>
            <a:r>
              <a:rPr lang="nb-NO" sz="2800" dirty="0">
                <a:solidFill>
                  <a:schemeClr val="bg1"/>
                </a:solidFill>
                <a:latin typeface="Arial" charset="0"/>
              </a:rPr>
              <a:t> </a:t>
            </a:r>
            <a:r>
              <a:rPr lang="nb-NO" sz="2800" dirty="0" err="1">
                <a:solidFill>
                  <a:schemeClr val="bg1"/>
                </a:solidFill>
                <a:latin typeface="Arial" charset="0"/>
              </a:rPr>
              <a:t>the</a:t>
            </a:r>
            <a:r>
              <a:rPr lang="nb-NO" sz="2800" dirty="0">
                <a:solidFill>
                  <a:schemeClr val="bg1"/>
                </a:solidFill>
                <a:latin typeface="Arial" charset="0"/>
              </a:rPr>
              <a:t> </a:t>
            </a:r>
            <a:r>
              <a:rPr lang="nb-NO" sz="2800" dirty="0" err="1">
                <a:solidFill>
                  <a:schemeClr val="bg1"/>
                </a:solidFill>
                <a:latin typeface="Arial" charset="0"/>
              </a:rPr>
              <a:t>magma-poor</a:t>
            </a:r>
            <a:r>
              <a:rPr lang="nb-NO" sz="2800" dirty="0">
                <a:solidFill>
                  <a:schemeClr val="bg1"/>
                </a:solidFill>
                <a:latin typeface="Arial" charset="0"/>
              </a:rPr>
              <a:t> </a:t>
            </a:r>
            <a:r>
              <a:rPr lang="nb-NO" sz="2800" dirty="0" err="1">
                <a:solidFill>
                  <a:schemeClr val="bg1"/>
                </a:solidFill>
                <a:latin typeface="Arial" charset="0"/>
              </a:rPr>
              <a:t>model</a:t>
            </a:r>
            <a:r>
              <a:rPr lang="nb-NO" sz="2800" dirty="0">
                <a:solidFill>
                  <a:schemeClr val="bg1"/>
                </a:solidFill>
                <a:latin typeface="Arial" charset="0"/>
              </a:rPr>
              <a:t>: not </a:t>
            </a:r>
            <a:r>
              <a:rPr lang="nb-NO" sz="2800" dirty="0" err="1">
                <a:solidFill>
                  <a:schemeClr val="bg1"/>
                </a:solidFill>
                <a:latin typeface="Arial" charset="0"/>
              </a:rPr>
              <a:t>the</a:t>
            </a:r>
            <a:r>
              <a:rPr lang="nb-NO" sz="2800" dirty="0">
                <a:solidFill>
                  <a:schemeClr val="bg1"/>
                </a:solidFill>
                <a:latin typeface="Arial" charset="0"/>
              </a:rPr>
              <a:t> same </a:t>
            </a:r>
            <a:r>
              <a:rPr lang="nb-NO" sz="2800" dirty="0" err="1">
                <a:solidFill>
                  <a:schemeClr val="bg1"/>
                </a:solidFill>
                <a:latin typeface="Arial" charset="0"/>
              </a:rPr>
              <a:t>scale</a:t>
            </a:r>
            <a:r>
              <a:rPr lang="nb-NO" sz="2800" dirty="0">
                <a:solidFill>
                  <a:schemeClr val="bg1"/>
                </a:solidFill>
                <a:latin typeface="Arial" charset="0"/>
              </a:rPr>
              <a:t> !</a:t>
            </a:r>
            <a:endParaRPr lang="en-GB" sz="2800" dirty="0">
              <a:solidFill>
                <a:schemeClr val="bg1"/>
              </a:solidFill>
              <a:latin typeface="Arial" charset="0"/>
            </a:endParaRPr>
          </a:p>
        </p:txBody>
      </p:sp>
      <p:sp>
        <p:nvSpPr>
          <p:cNvPr id="26" name="TextBox 25"/>
          <p:cNvSpPr txBox="1"/>
          <p:nvPr>
            <p:custDataLst>
              <p:tags r:id="rId24"/>
            </p:custDataLst>
          </p:nvPr>
        </p:nvSpPr>
        <p:spPr>
          <a:xfrm>
            <a:off x="-116442" y="6581001"/>
            <a:ext cx="2046394" cy="276999"/>
          </a:xfrm>
          <a:prstGeom prst="rect">
            <a:avLst/>
          </a:prstGeom>
          <a:noFill/>
        </p:spPr>
        <p:txBody>
          <a:bodyPr wrap="none" rtlCol="0">
            <a:spAutoFit/>
          </a:bodyPr>
          <a:lstStyle/>
          <a:p>
            <a:r>
              <a:rPr lang="en-GB" sz="1200" dirty="0"/>
              <a:t>Gernigon et al., 2015 Tectonic</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4"/>
          <p:cNvPicPr>
            <a:picLocks noChangeAspect="1" noChangeArrowheads="1"/>
          </p:cNvPicPr>
          <p:nvPr>
            <p:custDataLst>
              <p:tags r:id="rId1"/>
            </p:custDataLst>
          </p:nvPr>
        </p:nvPicPr>
        <p:blipFill>
          <a:blip r:embed="rId26" cstate="print"/>
          <a:srcRect b="32848"/>
          <a:stretch>
            <a:fillRect/>
          </a:stretch>
        </p:blipFill>
        <p:spPr bwMode="auto">
          <a:xfrm>
            <a:off x="0" y="857250"/>
            <a:ext cx="8951913" cy="1708150"/>
          </a:xfrm>
          <a:prstGeom prst="rect">
            <a:avLst/>
          </a:prstGeom>
          <a:noFill/>
          <a:ln w="9525">
            <a:noFill/>
            <a:miter lim="800000"/>
            <a:headEnd/>
            <a:tailEnd/>
          </a:ln>
        </p:spPr>
      </p:pic>
      <p:pic>
        <p:nvPicPr>
          <p:cNvPr id="21508" name="Picture 5"/>
          <p:cNvPicPr>
            <a:picLocks noChangeAspect="1" noChangeArrowheads="1"/>
          </p:cNvPicPr>
          <p:nvPr>
            <p:custDataLst>
              <p:tags r:id="rId2"/>
            </p:custDataLst>
          </p:nvPr>
        </p:nvPicPr>
        <p:blipFill>
          <a:blip r:embed="rId27" cstate="print"/>
          <a:srcRect/>
          <a:stretch>
            <a:fillRect/>
          </a:stretch>
        </p:blipFill>
        <p:spPr bwMode="auto">
          <a:xfrm>
            <a:off x="0" y="4498975"/>
            <a:ext cx="9144000" cy="2359025"/>
          </a:xfrm>
          <a:prstGeom prst="rect">
            <a:avLst/>
          </a:prstGeom>
          <a:noFill/>
          <a:ln w="9525">
            <a:noFill/>
            <a:miter lim="800000"/>
            <a:headEnd/>
            <a:tailEnd/>
          </a:ln>
        </p:spPr>
      </p:pic>
      <p:sp>
        <p:nvSpPr>
          <p:cNvPr id="21510" name="TextBox 15"/>
          <p:cNvSpPr txBox="1">
            <a:spLocks noChangeArrowheads="1"/>
          </p:cNvSpPr>
          <p:nvPr>
            <p:custDataLst>
              <p:tags r:id="rId3"/>
            </p:custDataLst>
          </p:nvPr>
        </p:nvSpPr>
        <p:spPr bwMode="auto">
          <a:xfrm>
            <a:off x="4062413" y="4268788"/>
            <a:ext cx="742950" cy="338137"/>
          </a:xfrm>
          <a:prstGeom prst="rect">
            <a:avLst/>
          </a:prstGeom>
          <a:noFill/>
          <a:ln w="9525">
            <a:noFill/>
            <a:miter lim="800000"/>
            <a:headEnd/>
            <a:tailEnd/>
          </a:ln>
        </p:spPr>
        <p:txBody>
          <a:bodyPr wrap="none">
            <a:spAutoFit/>
          </a:bodyPr>
          <a:lstStyle/>
          <a:p>
            <a:r>
              <a:rPr lang="en-US" sz="1600" b="1">
                <a:solidFill>
                  <a:srgbClr val="66FF33"/>
                </a:solidFill>
              </a:rPr>
              <a:t>hyper</a:t>
            </a:r>
          </a:p>
        </p:txBody>
      </p:sp>
      <p:sp>
        <p:nvSpPr>
          <p:cNvPr id="21511" name="TextBox 16"/>
          <p:cNvSpPr txBox="1">
            <a:spLocks noChangeArrowheads="1"/>
          </p:cNvSpPr>
          <p:nvPr>
            <p:custDataLst>
              <p:tags r:id="rId4"/>
            </p:custDataLst>
          </p:nvPr>
        </p:nvSpPr>
        <p:spPr bwMode="auto">
          <a:xfrm>
            <a:off x="5654675" y="4268788"/>
            <a:ext cx="741363" cy="338137"/>
          </a:xfrm>
          <a:prstGeom prst="rect">
            <a:avLst/>
          </a:prstGeom>
          <a:noFill/>
          <a:ln w="9525">
            <a:noFill/>
            <a:miter lim="800000"/>
            <a:headEnd/>
            <a:tailEnd/>
          </a:ln>
        </p:spPr>
        <p:txBody>
          <a:bodyPr wrap="none">
            <a:spAutoFit/>
          </a:bodyPr>
          <a:lstStyle/>
          <a:p>
            <a:r>
              <a:rPr lang="en-US" sz="1600" b="1">
                <a:solidFill>
                  <a:srgbClr val="008000"/>
                </a:solidFill>
              </a:rPr>
              <a:t>super</a:t>
            </a:r>
          </a:p>
        </p:txBody>
      </p:sp>
      <p:sp>
        <p:nvSpPr>
          <p:cNvPr id="21512" name="TextBox 17"/>
          <p:cNvSpPr txBox="1">
            <a:spLocks noChangeArrowheads="1"/>
          </p:cNvSpPr>
          <p:nvPr>
            <p:custDataLst>
              <p:tags r:id="rId5"/>
            </p:custDataLst>
          </p:nvPr>
        </p:nvSpPr>
        <p:spPr bwMode="auto">
          <a:xfrm>
            <a:off x="987425" y="550863"/>
            <a:ext cx="788988" cy="339725"/>
          </a:xfrm>
          <a:prstGeom prst="rect">
            <a:avLst/>
          </a:prstGeom>
          <a:noFill/>
          <a:ln w="9525">
            <a:noFill/>
            <a:miter lim="800000"/>
            <a:headEnd/>
            <a:tailEnd/>
          </a:ln>
        </p:spPr>
        <p:txBody>
          <a:bodyPr wrap="none">
            <a:spAutoFit/>
          </a:bodyPr>
          <a:lstStyle/>
          <a:p>
            <a:r>
              <a:rPr lang="en-US" sz="1600" b="1" dirty="0">
                <a:solidFill>
                  <a:srgbClr val="FF0000"/>
                </a:solidFill>
              </a:rPr>
              <a:t>JMMC</a:t>
            </a:r>
          </a:p>
        </p:txBody>
      </p:sp>
      <p:cxnSp>
        <p:nvCxnSpPr>
          <p:cNvPr id="21513" name="Straight Arrow Connector 19"/>
          <p:cNvCxnSpPr>
            <a:cxnSpLocks noChangeShapeType="1"/>
          </p:cNvCxnSpPr>
          <p:nvPr>
            <p:custDataLst>
              <p:tags r:id="rId6"/>
            </p:custDataLst>
          </p:nvPr>
        </p:nvCxnSpPr>
        <p:spPr bwMode="auto">
          <a:xfrm>
            <a:off x="5327650" y="4275138"/>
            <a:ext cx="0" cy="325437"/>
          </a:xfrm>
          <a:prstGeom prst="straightConnector1">
            <a:avLst/>
          </a:prstGeom>
          <a:noFill/>
          <a:ln w="38100" algn="ctr">
            <a:solidFill>
              <a:srgbClr val="008000"/>
            </a:solidFill>
            <a:round/>
            <a:headEnd/>
            <a:tailEnd type="triangle" w="med" len="med"/>
          </a:ln>
        </p:spPr>
      </p:cxnSp>
      <p:cxnSp>
        <p:nvCxnSpPr>
          <p:cNvPr id="21514" name="Straight Arrow Connector 20"/>
          <p:cNvCxnSpPr>
            <a:cxnSpLocks noChangeShapeType="1"/>
          </p:cNvCxnSpPr>
          <p:nvPr>
            <p:custDataLst>
              <p:tags r:id="rId7"/>
            </p:custDataLst>
          </p:nvPr>
        </p:nvCxnSpPr>
        <p:spPr bwMode="auto">
          <a:xfrm>
            <a:off x="6799263" y="4275138"/>
            <a:ext cx="0" cy="325437"/>
          </a:xfrm>
          <a:prstGeom prst="straightConnector1">
            <a:avLst/>
          </a:prstGeom>
          <a:noFill/>
          <a:ln w="38100" algn="ctr">
            <a:solidFill>
              <a:srgbClr val="008000"/>
            </a:solidFill>
            <a:round/>
            <a:headEnd/>
            <a:tailEnd type="triangle" w="med" len="med"/>
          </a:ln>
        </p:spPr>
      </p:cxnSp>
      <p:sp>
        <p:nvSpPr>
          <p:cNvPr id="21516" name="Rectangle 22"/>
          <p:cNvSpPr>
            <a:spLocks noChangeArrowheads="1"/>
          </p:cNvSpPr>
          <p:nvPr>
            <p:custDataLst>
              <p:tags r:id="rId8"/>
            </p:custDataLst>
          </p:nvPr>
        </p:nvSpPr>
        <p:spPr bwMode="auto">
          <a:xfrm>
            <a:off x="0" y="3019425"/>
            <a:ext cx="1143000" cy="466725"/>
          </a:xfrm>
          <a:prstGeom prst="rect">
            <a:avLst/>
          </a:prstGeom>
          <a:solidFill>
            <a:schemeClr val="bg1"/>
          </a:solidFill>
          <a:ln w="28575" algn="ctr">
            <a:solidFill>
              <a:schemeClr val="bg1"/>
            </a:solidFill>
            <a:round/>
            <a:headEnd/>
            <a:tailEnd/>
          </a:ln>
        </p:spPr>
        <p:txBody>
          <a:bodyPr anchor="ctr"/>
          <a:lstStyle/>
          <a:p>
            <a:endParaRPr lang="en-US"/>
          </a:p>
        </p:txBody>
      </p:sp>
      <p:sp>
        <p:nvSpPr>
          <p:cNvPr id="21517" name="TextBox 17"/>
          <p:cNvSpPr txBox="1">
            <a:spLocks noChangeArrowheads="1"/>
          </p:cNvSpPr>
          <p:nvPr>
            <p:custDataLst>
              <p:tags r:id="rId9"/>
            </p:custDataLst>
          </p:nvPr>
        </p:nvSpPr>
        <p:spPr bwMode="auto">
          <a:xfrm>
            <a:off x="4346575" y="550863"/>
            <a:ext cx="3068638" cy="339725"/>
          </a:xfrm>
          <a:prstGeom prst="rect">
            <a:avLst/>
          </a:prstGeom>
          <a:noFill/>
          <a:ln w="9525">
            <a:noFill/>
            <a:miter lim="800000"/>
            <a:headEnd/>
            <a:tailEnd/>
          </a:ln>
        </p:spPr>
        <p:txBody>
          <a:bodyPr wrap="none">
            <a:spAutoFit/>
          </a:bodyPr>
          <a:lstStyle/>
          <a:p>
            <a:r>
              <a:rPr lang="en-US" sz="1600" b="1">
                <a:solidFill>
                  <a:srgbClr val="FF0000"/>
                </a:solidFill>
              </a:rPr>
              <a:t>Møre volcanic “rifted margin”</a:t>
            </a:r>
          </a:p>
        </p:txBody>
      </p:sp>
      <p:sp>
        <p:nvSpPr>
          <p:cNvPr id="21518" name="TextBox 17"/>
          <p:cNvSpPr txBox="1">
            <a:spLocks noChangeArrowheads="1"/>
          </p:cNvSpPr>
          <p:nvPr>
            <p:custDataLst>
              <p:tags r:id="rId10"/>
            </p:custDataLst>
          </p:nvPr>
        </p:nvSpPr>
        <p:spPr bwMode="auto">
          <a:xfrm>
            <a:off x="2330301" y="3429000"/>
            <a:ext cx="6424003" cy="830997"/>
          </a:xfrm>
          <a:prstGeom prst="rect">
            <a:avLst/>
          </a:prstGeom>
          <a:noFill/>
          <a:ln w="9525">
            <a:noFill/>
            <a:miter lim="800000"/>
            <a:headEnd/>
            <a:tailEnd/>
          </a:ln>
        </p:spPr>
        <p:txBody>
          <a:bodyPr wrap="none">
            <a:spAutoFit/>
          </a:bodyPr>
          <a:lstStyle/>
          <a:p>
            <a:r>
              <a:rPr lang="en-GB" sz="1600" b="1" dirty="0">
                <a:solidFill>
                  <a:srgbClr val="3366FF"/>
                </a:solidFill>
              </a:rPr>
              <a:t>Also timing and continuum of deformation issues:</a:t>
            </a:r>
          </a:p>
          <a:p>
            <a:r>
              <a:rPr lang="en-GB" sz="1600" b="1" dirty="0">
                <a:solidFill>
                  <a:srgbClr val="3366FF"/>
                </a:solidFill>
              </a:rPr>
              <a:t>&gt;120 my of continuous crustal thinning seems to be unlikely in the Møre. </a:t>
            </a:r>
          </a:p>
          <a:p>
            <a:r>
              <a:rPr lang="en-GB" sz="1600" b="1" dirty="0">
                <a:solidFill>
                  <a:srgbClr val="3366FF"/>
                </a:solidFill>
              </a:rPr>
              <a:t>The thinning system in the Møre Basin aborted during Mid Cretaceous ?</a:t>
            </a:r>
          </a:p>
        </p:txBody>
      </p:sp>
      <p:sp>
        <p:nvSpPr>
          <p:cNvPr id="21519" name="TextBox 14"/>
          <p:cNvSpPr txBox="1">
            <a:spLocks noChangeArrowheads="1"/>
          </p:cNvSpPr>
          <p:nvPr>
            <p:custDataLst>
              <p:tags r:id="rId11"/>
            </p:custDataLst>
          </p:nvPr>
        </p:nvSpPr>
        <p:spPr bwMode="auto">
          <a:xfrm>
            <a:off x="2318732" y="2873375"/>
            <a:ext cx="1050925" cy="585788"/>
          </a:xfrm>
          <a:prstGeom prst="rect">
            <a:avLst/>
          </a:prstGeom>
          <a:noFill/>
          <a:ln w="9525">
            <a:noFill/>
            <a:miter lim="800000"/>
            <a:headEnd/>
            <a:tailEnd/>
          </a:ln>
        </p:spPr>
        <p:txBody>
          <a:bodyPr wrap="none">
            <a:spAutoFit/>
          </a:bodyPr>
          <a:lstStyle/>
          <a:p>
            <a:r>
              <a:rPr lang="en-GB" sz="1600" b="1">
                <a:solidFill>
                  <a:srgbClr val="FF66FF"/>
                </a:solidFill>
              </a:rPr>
              <a:t>Volcanic</a:t>
            </a:r>
          </a:p>
          <a:p>
            <a:r>
              <a:rPr lang="en-GB" sz="1600" b="1">
                <a:solidFill>
                  <a:srgbClr val="FF66FF"/>
                </a:solidFill>
              </a:rPr>
              <a:t> margins</a:t>
            </a:r>
          </a:p>
        </p:txBody>
      </p:sp>
      <p:cxnSp>
        <p:nvCxnSpPr>
          <p:cNvPr id="21520" name="Straight Connector 16"/>
          <p:cNvCxnSpPr>
            <a:cxnSpLocks noChangeShapeType="1"/>
          </p:cNvCxnSpPr>
          <p:nvPr>
            <p:custDataLst>
              <p:tags r:id="rId12"/>
            </p:custDataLst>
          </p:nvPr>
        </p:nvCxnSpPr>
        <p:spPr bwMode="auto">
          <a:xfrm flipH="1">
            <a:off x="2842607" y="2244725"/>
            <a:ext cx="3175" cy="628650"/>
          </a:xfrm>
          <a:prstGeom prst="line">
            <a:avLst/>
          </a:prstGeom>
          <a:noFill/>
          <a:ln w="38100" algn="ctr">
            <a:solidFill>
              <a:srgbClr val="FF00FF"/>
            </a:solidFill>
            <a:round/>
            <a:headEnd/>
            <a:tailEnd/>
          </a:ln>
        </p:spPr>
      </p:cxnSp>
      <p:sp>
        <p:nvSpPr>
          <p:cNvPr id="21521" name="Left-Right Arrow 17"/>
          <p:cNvSpPr>
            <a:spLocks noChangeArrowheads="1"/>
          </p:cNvSpPr>
          <p:nvPr>
            <p:custDataLst>
              <p:tags r:id="rId13"/>
            </p:custDataLst>
          </p:nvPr>
        </p:nvSpPr>
        <p:spPr bwMode="auto">
          <a:xfrm>
            <a:off x="2648138" y="2708275"/>
            <a:ext cx="392113" cy="141288"/>
          </a:xfrm>
          <a:prstGeom prst="leftRightArrow">
            <a:avLst>
              <a:gd name="adj1" fmla="val 50000"/>
              <a:gd name="adj2" fmla="val 50456"/>
            </a:avLst>
          </a:prstGeom>
          <a:solidFill>
            <a:srgbClr val="FF66FF"/>
          </a:solidFill>
          <a:ln w="28575" algn="ctr">
            <a:solidFill>
              <a:schemeClr val="tx1"/>
            </a:solidFill>
            <a:round/>
            <a:headEnd/>
            <a:tailEnd/>
          </a:ln>
        </p:spPr>
        <p:txBody>
          <a:bodyPr anchor="ctr"/>
          <a:lstStyle/>
          <a:p>
            <a:endParaRPr lang="nb-NO"/>
          </a:p>
        </p:txBody>
      </p:sp>
      <p:sp>
        <p:nvSpPr>
          <p:cNvPr id="21522" name="TextBox 18"/>
          <p:cNvSpPr txBox="1">
            <a:spLocks noChangeArrowheads="1"/>
          </p:cNvSpPr>
          <p:nvPr>
            <p:custDataLst>
              <p:tags r:id="rId14"/>
            </p:custDataLst>
          </p:nvPr>
        </p:nvSpPr>
        <p:spPr bwMode="auto">
          <a:xfrm>
            <a:off x="4364038" y="2800350"/>
            <a:ext cx="3732212" cy="338138"/>
          </a:xfrm>
          <a:prstGeom prst="rect">
            <a:avLst/>
          </a:prstGeom>
          <a:noFill/>
          <a:ln w="9525">
            <a:noFill/>
            <a:miter lim="800000"/>
            <a:headEnd/>
            <a:tailEnd/>
          </a:ln>
        </p:spPr>
        <p:txBody>
          <a:bodyPr wrap="none">
            <a:spAutoFit/>
          </a:bodyPr>
          <a:lstStyle/>
          <a:p>
            <a:r>
              <a:rPr lang="en-GB" sz="1600" b="1">
                <a:solidFill>
                  <a:srgbClr val="00B050"/>
                </a:solidFill>
              </a:rPr>
              <a:t>Jurassic-E.Cretaceous rifted system</a:t>
            </a:r>
          </a:p>
        </p:txBody>
      </p:sp>
      <p:sp>
        <p:nvSpPr>
          <p:cNvPr id="21523" name="TextBox 19"/>
          <p:cNvSpPr txBox="1">
            <a:spLocks noChangeArrowheads="1"/>
          </p:cNvSpPr>
          <p:nvPr>
            <p:custDataLst>
              <p:tags r:id="rId15"/>
            </p:custDataLst>
          </p:nvPr>
        </p:nvSpPr>
        <p:spPr bwMode="auto">
          <a:xfrm>
            <a:off x="3511550" y="2576513"/>
            <a:ext cx="1806575" cy="339725"/>
          </a:xfrm>
          <a:prstGeom prst="rect">
            <a:avLst/>
          </a:prstGeom>
          <a:noFill/>
          <a:ln w="9525">
            <a:noFill/>
            <a:miter lim="800000"/>
            <a:headEnd/>
            <a:tailEnd/>
          </a:ln>
        </p:spPr>
        <p:txBody>
          <a:bodyPr wrap="none">
            <a:spAutoFit/>
          </a:bodyPr>
          <a:lstStyle/>
          <a:p>
            <a:r>
              <a:rPr lang="en-GB" sz="1600" b="1" dirty="0"/>
              <a:t>Marginal plateau</a:t>
            </a:r>
          </a:p>
        </p:txBody>
      </p:sp>
      <p:sp>
        <p:nvSpPr>
          <p:cNvPr id="21524" name="TextBox 20"/>
          <p:cNvSpPr txBox="1">
            <a:spLocks noChangeArrowheads="1"/>
          </p:cNvSpPr>
          <p:nvPr>
            <p:custDataLst>
              <p:tags r:id="rId16"/>
            </p:custDataLst>
          </p:nvPr>
        </p:nvSpPr>
        <p:spPr bwMode="auto">
          <a:xfrm>
            <a:off x="3295650" y="3182938"/>
            <a:ext cx="1265238" cy="276225"/>
          </a:xfrm>
          <a:prstGeom prst="rect">
            <a:avLst/>
          </a:prstGeom>
          <a:noFill/>
          <a:ln w="9525">
            <a:noFill/>
            <a:miter lim="800000"/>
            <a:headEnd/>
            <a:tailEnd/>
          </a:ln>
        </p:spPr>
        <p:txBody>
          <a:bodyPr wrap="none">
            <a:spAutoFit/>
          </a:bodyPr>
          <a:lstStyle/>
          <a:p>
            <a:r>
              <a:rPr lang="en-GB" sz="1200" b="1" i="1"/>
              <a:t>Gap &gt;30-60 Ma</a:t>
            </a:r>
          </a:p>
        </p:txBody>
      </p:sp>
      <p:sp>
        <p:nvSpPr>
          <p:cNvPr id="21" name="TextBox 19"/>
          <p:cNvSpPr txBox="1">
            <a:spLocks noChangeArrowheads="1"/>
          </p:cNvSpPr>
          <p:nvPr>
            <p:custDataLst>
              <p:tags r:id="rId17"/>
            </p:custDataLst>
          </p:nvPr>
        </p:nvSpPr>
        <p:spPr bwMode="auto">
          <a:xfrm>
            <a:off x="6090141" y="2530505"/>
            <a:ext cx="1008609" cy="246221"/>
          </a:xfrm>
          <a:prstGeom prst="rect">
            <a:avLst/>
          </a:prstGeom>
          <a:noFill/>
          <a:ln w="9525">
            <a:noFill/>
            <a:miter lim="800000"/>
            <a:headEnd/>
            <a:tailEnd/>
          </a:ln>
        </p:spPr>
        <p:txBody>
          <a:bodyPr wrap="none">
            <a:spAutoFit/>
          </a:bodyPr>
          <a:lstStyle/>
          <a:p>
            <a:r>
              <a:rPr lang="en-GB" sz="1000" b="1" dirty="0"/>
              <a:t>Necking zone</a:t>
            </a:r>
          </a:p>
        </p:txBody>
      </p:sp>
      <p:sp>
        <p:nvSpPr>
          <p:cNvPr id="22" name="TextBox 21"/>
          <p:cNvSpPr txBox="1"/>
          <p:nvPr>
            <p:custDataLst>
              <p:tags r:id="rId18"/>
            </p:custDataLst>
          </p:nvPr>
        </p:nvSpPr>
        <p:spPr>
          <a:xfrm>
            <a:off x="6525395" y="2311879"/>
            <a:ext cx="487633" cy="184666"/>
          </a:xfrm>
          <a:prstGeom prst="rect">
            <a:avLst/>
          </a:prstGeom>
          <a:solidFill>
            <a:schemeClr val="bg1"/>
          </a:solidFill>
        </p:spPr>
        <p:txBody>
          <a:bodyPr wrap="none" rtlCol="0">
            <a:spAutoFit/>
          </a:bodyPr>
          <a:lstStyle/>
          <a:p>
            <a:r>
              <a:rPr lang="en-GB" sz="600" b="1" dirty="0"/>
              <a:t>No LCB </a:t>
            </a:r>
          </a:p>
        </p:txBody>
      </p:sp>
      <p:sp>
        <p:nvSpPr>
          <p:cNvPr id="23" name="TextBox 22"/>
          <p:cNvSpPr txBox="1"/>
          <p:nvPr>
            <p:custDataLst>
              <p:tags r:id="rId19"/>
            </p:custDataLst>
          </p:nvPr>
        </p:nvSpPr>
        <p:spPr>
          <a:xfrm>
            <a:off x="2274166" y="603849"/>
            <a:ext cx="1140056" cy="276999"/>
          </a:xfrm>
          <a:prstGeom prst="rect">
            <a:avLst/>
          </a:prstGeom>
          <a:noFill/>
        </p:spPr>
        <p:txBody>
          <a:bodyPr wrap="none" rtlCol="0">
            <a:spAutoFit/>
          </a:bodyPr>
          <a:lstStyle/>
          <a:p>
            <a:r>
              <a:rPr lang="en-GB" sz="1200" b="1" dirty="0">
                <a:solidFill>
                  <a:srgbClr val="FF66FF"/>
                </a:solidFill>
              </a:rPr>
              <a:t>Breakup axis</a:t>
            </a:r>
          </a:p>
        </p:txBody>
      </p:sp>
      <p:sp>
        <p:nvSpPr>
          <p:cNvPr id="27" name="Text Box 21"/>
          <p:cNvSpPr txBox="1">
            <a:spLocks noChangeArrowheads="1"/>
          </p:cNvSpPr>
          <p:nvPr>
            <p:custDataLst>
              <p:tags r:id="rId20"/>
            </p:custDataLst>
          </p:nvPr>
        </p:nvSpPr>
        <p:spPr bwMode="auto">
          <a:xfrm>
            <a:off x="76200" y="7960"/>
            <a:ext cx="8287333" cy="461665"/>
          </a:xfrm>
          <a:prstGeom prst="rect">
            <a:avLst/>
          </a:prstGeom>
          <a:noFill/>
          <a:ln w="9525">
            <a:noFill/>
            <a:miter lim="800000"/>
            <a:headEnd/>
            <a:tailEnd/>
          </a:ln>
          <a:effectLst/>
        </p:spPr>
        <p:txBody>
          <a:bodyPr wrap="none">
            <a:spAutoFit/>
          </a:bodyPr>
          <a:lstStyle/>
          <a:p>
            <a:pPr>
              <a:defRPr/>
            </a:pPr>
            <a:r>
              <a:rPr lang="nb-NO" sz="2400" dirty="0">
                <a:solidFill>
                  <a:schemeClr val="bg1"/>
                </a:solidFill>
                <a:latin typeface="Arial Rounded MT Bold" pitchFamily="34" charset="0"/>
                <a:cs typeface="+mn-cs"/>
              </a:rPr>
              <a:t>COOP 2- </a:t>
            </a:r>
            <a:r>
              <a:rPr lang="nb-NO" sz="2400" dirty="0" err="1">
                <a:solidFill>
                  <a:schemeClr val="bg1"/>
                </a:solidFill>
                <a:latin typeface="Arial Rounded MT Bold" pitchFamily="34" charset="0"/>
              </a:rPr>
              <a:t>structure</a:t>
            </a:r>
            <a:r>
              <a:rPr lang="nb-NO" sz="2400" dirty="0">
                <a:solidFill>
                  <a:schemeClr val="bg1"/>
                </a:solidFill>
                <a:latin typeface="Arial Rounded MT Bold" pitchFamily="34" charset="0"/>
              </a:rPr>
              <a:t> </a:t>
            </a:r>
            <a:r>
              <a:rPr lang="nb-NO" sz="2400" dirty="0" err="1">
                <a:solidFill>
                  <a:schemeClr val="bg1"/>
                </a:solidFill>
                <a:latin typeface="Arial Rounded MT Bold" pitchFamily="34" charset="0"/>
              </a:rPr>
              <a:t>of</a:t>
            </a:r>
            <a:r>
              <a:rPr lang="nb-NO" sz="2400" dirty="0">
                <a:solidFill>
                  <a:schemeClr val="bg1"/>
                </a:solidFill>
                <a:latin typeface="Arial Rounded MT Bold" pitchFamily="34" charset="0"/>
              </a:rPr>
              <a:t> </a:t>
            </a:r>
            <a:r>
              <a:rPr lang="nb-NO" sz="2400" dirty="0" err="1">
                <a:solidFill>
                  <a:schemeClr val="bg1"/>
                </a:solidFill>
                <a:latin typeface="Arial Rounded MT Bold" pitchFamily="34" charset="0"/>
              </a:rPr>
              <a:t>the</a:t>
            </a:r>
            <a:r>
              <a:rPr lang="nb-NO" sz="2400" dirty="0">
                <a:solidFill>
                  <a:schemeClr val="bg1"/>
                </a:solidFill>
                <a:latin typeface="Arial Rounded MT Bold" pitchFamily="34" charset="0"/>
              </a:rPr>
              <a:t> </a:t>
            </a:r>
            <a:r>
              <a:rPr lang="nb-NO" sz="2400" dirty="0" err="1">
                <a:solidFill>
                  <a:schemeClr val="bg1"/>
                </a:solidFill>
                <a:latin typeface="Arial Rounded MT Bold" pitchFamily="34" charset="0"/>
              </a:rPr>
              <a:t>central</a:t>
            </a:r>
            <a:r>
              <a:rPr lang="nb-NO" sz="2400" dirty="0">
                <a:solidFill>
                  <a:schemeClr val="bg1"/>
                </a:solidFill>
                <a:latin typeface="Arial Rounded MT Bold" pitchFamily="34" charset="0"/>
              </a:rPr>
              <a:t> Møre margin (</a:t>
            </a:r>
            <a:r>
              <a:rPr lang="nb-NO" sz="2400" dirty="0" err="1">
                <a:solidFill>
                  <a:schemeClr val="bg1"/>
                </a:solidFill>
                <a:latin typeface="Arial Rounded MT Bold" pitchFamily="34" charset="0"/>
              </a:rPr>
              <a:t>update</a:t>
            </a:r>
            <a:r>
              <a:rPr lang="nb-NO" sz="2400" dirty="0">
                <a:solidFill>
                  <a:schemeClr val="bg1"/>
                </a:solidFill>
                <a:latin typeface="Arial Rounded MT Bold" pitchFamily="34" charset="0"/>
              </a:rPr>
              <a:t>)</a:t>
            </a:r>
            <a:endParaRPr lang="en-GB" sz="2400" dirty="0">
              <a:solidFill>
                <a:schemeClr val="bg1"/>
              </a:solidFill>
              <a:latin typeface="Arial Rounded MT Bold" pitchFamily="34" charset="0"/>
              <a:cs typeface="+mn-cs"/>
            </a:endParaRPr>
          </a:p>
        </p:txBody>
      </p:sp>
      <p:sp>
        <p:nvSpPr>
          <p:cNvPr id="26" name="Text Box 4"/>
          <p:cNvSpPr txBox="1">
            <a:spLocks noChangeArrowheads="1"/>
          </p:cNvSpPr>
          <p:nvPr>
            <p:custDataLst>
              <p:tags r:id="rId21"/>
            </p:custDataLst>
          </p:nvPr>
        </p:nvSpPr>
        <p:spPr bwMode="auto">
          <a:xfrm>
            <a:off x="0" y="0"/>
            <a:ext cx="9144000" cy="523220"/>
          </a:xfrm>
          <a:prstGeom prst="rect">
            <a:avLst/>
          </a:prstGeom>
          <a:solidFill>
            <a:srgbClr val="CC99FF"/>
          </a:solidFill>
          <a:ln w="9525">
            <a:noFill/>
            <a:miter lim="800000"/>
            <a:headEnd/>
            <a:tailEnd/>
          </a:ln>
          <a:effectLst/>
        </p:spPr>
        <p:txBody>
          <a:bodyPr>
            <a:spAutoFit/>
          </a:bodyPr>
          <a:lstStyle/>
          <a:p>
            <a:pPr algn="l">
              <a:defRPr/>
            </a:pPr>
            <a:r>
              <a:rPr lang="nb-NO" sz="2800" dirty="0" err="1">
                <a:solidFill>
                  <a:schemeClr val="bg1"/>
                </a:solidFill>
                <a:latin typeface="Arial" charset="0"/>
              </a:rPr>
              <a:t>Pre-breakup</a:t>
            </a:r>
            <a:r>
              <a:rPr lang="nb-NO" sz="2800" dirty="0">
                <a:solidFill>
                  <a:schemeClr val="bg1"/>
                </a:solidFill>
                <a:latin typeface="Arial" charset="0"/>
              </a:rPr>
              <a:t>: </a:t>
            </a:r>
            <a:r>
              <a:rPr lang="nb-NO" sz="2800" dirty="0" err="1">
                <a:solidFill>
                  <a:schemeClr val="bg1"/>
                </a:solidFill>
                <a:latin typeface="Arial" charset="0"/>
              </a:rPr>
              <a:t>validity</a:t>
            </a:r>
            <a:r>
              <a:rPr lang="nb-NO" sz="2800" dirty="0">
                <a:solidFill>
                  <a:schemeClr val="bg1"/>
                </a:solidFill>
                <a:latin typeface="Arial" charset="0"/>
              </a:rPr>
              <a:t> </a:t>
            </a:r>
            <a:r>
              <a:rPr lang="nb-NO" sz="2800" dirty="0" err="1">
                <a:solidFill>
                  <a:schemeClr val="bg1"/>
                </a:solidFill>
                <a:latin typeface="Arial" charset="0"/>
              </a:rPr>
              <a:t>of</a:t>
            </a:r>
            <a:r>
              <a:rPr lang="nb-NO" sz="2800" dirty="0">
                <a:solidFill>
                  <a:schemeClr val="bg1"/>
                </a:solidFill>
                <a:latin typeface="Arial" charset="0"/>
              </a:rPr>
              <a:t> </a:t>
            </a:r>
            <a:r>
              <a:rPr lang="nb-NO" sz="2800" dirty="0" err="1">
                <a:solidFill>
                  <a:schemeClr val="bg1"/>
                </a:solidFill>
                <a:latin typeface="Arial" charset="0"/>
              </a:rPr>
              <a:t>the</a:t>
            </a:r>
            <a:r>
              <a:rPr lang="nb-NO" sz="2800" dirty="0">
                <a:solidFill>
                  <a:schemeClr val="bg1"/>
                </a:solidFill>
                <a:latin typeface="Arial" charset="0"/>
              </a:rPr>
              <a:t> </a:t>
            </a:r>
            <a:r>
              <a:rPr lang="nb-NO" sz="2800" dirty="0" err="1">
                <a:solidFill>
                  <a:schemeClr val="bg1"/>
                </a:solidFill>
                <a:latin typeface="Arial" charset="0"/>
              </a:rPr>
              <a:t>magma-poor</a:t>
            </a:r>
            <a:r>
              <a:rPr lang="nb-NO" sz="2800" dirty="0">
                <a:solidFill>
                  <a:schemeClr val="bg1"/>
                </a:solidFill>
                <a:latin typeface="Arial" charset="0"/>
              </a:rPr>
              <a:t> </a:t>
            </a:r>
            <a:r>
              <a:rPr lang="nb-NO" sz="2800" dirty="0" err="1">
                <a:solidFill>
                  <a:schemeClr val="bg1"/>
                </a:solidFill>
                <a:latin typeface="Arial" charset="0"/>
              </a:rPr>
              <a:t>model</a:t>
            </a:r>
            <a:r>
              <a:rPr lang="nb-NO" sz="2800" dirty="0">
                <a:solidFill>
                  <a:schemeClr val="bg1"/>
                </a:solidFill>
                <a:latin typeface="Arial" charset="0"/>
              </a:rPr>
              <a:t> ?</a:t>
            </a:r>
            <a:endParaRPr lang="en-GB" sz="2800" dirty="0">
              <a:solidFill>
                <a:schemeClr val="bg1"/>
              </a:solidFill>
              <a:latin typeface="Arial" charset="0"/>
            </a:endParaRPr>
          </a:p>
        </p:txBody>
      </p:sp>
      <p:pic>
        <p:nvPicPr>
          <p:cNvPr id="25" name="Picture 19" descr="j0078622"/>
          <p:cNvPicPr>
            <a:picLocks noChangeAspect="1" noChangeArrowheads="1"/>
          </p:cNvPicPr>
          <p:nvPr>
            <p:custDataLst>
              <p:tags r:id="rId22"/>
            </p:custDataLst>
          </p:nvPr>
        </p:nvPicPr>
        <p:blipFill>
          <a:blip r:embed="rId28" cstate="print"/>
          <a:srcRect/>
          <a:stretch>
            <a:fillRect/>
          </a:stretch>
        </p:blipFill>
        <p:spPr bwMode="auto">
          <a:xfrm>
            <a:off x="251520" y="3212976"/>
            <a:ext cx="1244600" cy="2674937"/>
          </a:xfrm>
          <a:prstGeom prst="rect">
            <a:avLst/>
          </a:prstGeom>
          <a:noFill/>
          <a:ln w="9525">
            <a:noFill/>
            <a:miter lim="800000"/>
            <a:headEnd/>
            <a:tailEnd/>
          </a:ln>
        </p:spPr>
      </p:pic>
      <p:sp>
        <p:nvSpPr>
          <p:cNvPr id="28" name="TextBox 27"/>
          <p:cNvSpPr txBox="1"/>
          <p:nvPr>
            <p:custDataLst>
              <p:tags r:id="rId23"/>
            </p:custDataLst>
          </p:nvPr>
        </p:nvSpPr>
        <p:spPr>
          <a:xfrm>
            <a:off x="-116442" y="6581001"/>
            <a:ext cx="2081660" cy="276999"/>
          </a:xfrm>
          <a:prstGeom prst="rect">
            <a:avLst/>
          </a:prstGeom>
          <a:noFill/>
        </p:spPr>
        <p:txBody>
          <a:bodyPr wrap="none" rtlCol="0">
            <a:spAutoFit/>
          </a:bodyPr>
          <a:lstStyle/>
          <a:p>
            <a:r>
              <a:rPr lang="en-GB" sz="1200" dirty="0"/>
              <a:t>Gernigon et al., 2015 Tectonic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custDataLst>
              <p:tags r:id="rId1"/>
            </p:custDataLst>
          </p:nvPr>
        </p:nvSpPr>
        <p:spPr>
          <a:xfrm>
            <a:off x="1964885" y="4495800"/>
            <a:ext cx="702115" cy="307777"/>
          </a:xfrm>
          <a:prstGeom prst="rect">
            <a:avLst/>
          </a:prstGeom>
          <a:noFill/>
        </p:spPr>
        <p:txBody>
          <a:bodyPr wrap="none" rtlCol="0">
            <a:spAutoFit/>
          </a:bodyPr>
          <a:lstStyle/>
          <a:p>
            <a:r>
              <a:rPr lang="en-GB" sz="1400" i="1" dirty="0">
                <a:solidFill>
                  <a:schemeClr val="bg1"/>
                </a:solidFill>
              </a:rPr>
              <a:t>No LCB</a:t>
            </a:r>
          </a:p>
        </p:txBody>
      </p:sp>
      <p:sp>
        <p:nvSpPr>
          <p:cNvPr id="15" name="TextBox 4"/>
          <p:cNvSpPr txBox="1">
            <a:spLocks noChangeArrowheads="1"/>
          </p:cNvSpPr>
          <p:nvPr>
            <p:custDataLst>
              <p:tags r:id="rId2"/>
            </p:custDataLst>
          </p:nvPr>
        </p:nvSpPr>
        <p:spPr bwMode="auto">
          <a:xfrm>
            <a:off x="0" y="457201"/>
            <a:ext cx="9144000" cy="2062103"/>
          </a:xfrm>
          <a:prstGeom prst="rect">
            <a:avLst/>
          </a:prstGeom>
          <a:solidFill>
            <a:schemeClr val="bg1"/>
          </a:solidFill>
          <a:ln w="9525">
            <a:noFill/>
            <a:miter lim="800000"/>
            <a:headEnd/>
            <a:tailEnd/>
          </a:ln>
        </p:spPr>
        <p:txBody>
          <a:bodyPr wrap="square">
            <a:spAutoFit/>
          </a:bodyPr>
          <a:lstStyle/>
          <a:p>
            <a:pPr algn="just">
              <a:buFont typeface="Arial" pitchFamily="34" charset="0"/>
              <a:buChar char="•"/>
            </a:pPr>
            <a:r>
              <a:rPr lang="en-US" sz="1600" dirty="0"/>
              <a:t> Locally </a:t>
            </a:r>
            <a:r>
              <a:rPr lang="en-US" sz="1600" dirty="0">
                <a:solidFill>
                  <a:srgbClr val="3333FF"/>
                </a:solidFill>
              </a:rPr>
              <a:t>too much continental crust to get massive serpentinisation</a:t>
            </a:r>
            <a:r>
              <a:rPr lang="en-US" sz="1600" dirty="0"/>
              <a:t>. </a:t>
            </a:r>
            <a:r>
              <a:rPr lang="en-US" sz="1600" dirty="0">
                <a:solidFill>
                  <a:srgbClr val="66FF33"/>
                </a:solidFill>
              </a:rPr>
              <a:t>Massive serpentinisation </a:t>
            </a:r>
            <a:r>
              <a:rPr lang="en-US" sz="1600" dirty="0"/>
              <a:t>required a crustal thinning of less that </a:t>
            </a:r>
            <a:r>
              <a:rPr lang="en-US" sz="1600" b="1" dirty="0"/>
              <a:t>4</a:t>
            </a:r>
            <a:r>
              <a:rPr lang="en-US" sz="1600" dirty="0"/>
              <a:t> km/s as observed in Iberia-Newfoundland (Hooper et al., 2007)</a:t>
            </a:r>
          </a:p>
          <a:p>
            <a:pPr algn="just">
              <a:buFont typeface="Arial" pitchFamily="34" charset="0"/>
              <a:buChar char="•"/>
            </a:pPr>
            <a:endParaRPr lang="en-US" sz="1600" dirty="0"/>
          </a:p>
          <a:p>
            <a:pPr algn="just">
              <a:buFont typeface="Arial" pitchFamily="34" charset="0"/>
              <a:buChar char="•"/>
            </a:pPr>
            <a:r>
              <a:rPr lang="en-US" sz="1600" dirty="0"/>
              <a:t> Locally major crustal thinning does not necessarily fit with high velocity (LCB) layer symptomatic of a </a:t>
            </a:r>
            <a:r>
              <a:rPr lang="en-US" sz="1600" dirty="0">
                <a:solidFill>
                  <a:srgbClr val="66FF33"/>
                </a:solidFill>
              </a:rPr>
              <a:t>mantle serpentinised layer </a:t>
            </a:r>
            <a:r>
              <a:rPr lang="en-US" sz="1600" dirty="0"/>
              <a:t>(e.g. </a:t>
            </a:r>
            <a:r>
              <a:rPr lang="en-US" sz="1600" dirty="0" err="1"/>
              <a:t>Kvarven</a:t>
            </a:r>
            <a:r>
              <a:rPr lang="en-US" sz="1600" dirty="0"/>
              <a:t> et al., 2014)</a:t>
            </a:r>
          </a:p>
          <a:p>
            <a:pPr algn="just">
              <a:buFont typeface="Arial" pitchFamily="34" charset="0"/>
              <a:buChar char="•"/>
            </a:pPr>
            <a:endParaRPr lang="en-US" sz="1600" dirty="0"/>
          </a:p>
          <a:p>
            <a:pPr algn="just">
              <a:buFont typeface="Arial" pitchFamily="34" charset="0"/>
              <a:buChar char="•"/>
            </a:pPr>
            <a:r>
              <a:rPr lang="en-US" sz="1600" dirty="0"/>
              <a:t> Some LCB Vp in the outer Møre margin (7.2 to 7.5 km/s) values are locally too low to agree a zone of exhumed continental mantle (ZECM)  </a:t>
            </a:r>
            <a:r>
              <a:rPr lang="en-US" sz="1600" u="sng" dirty="0"/>
              <a:t>with pervasive </a:t>
            </a:r>
            <a:r>
              <a:rPr lang="en-US" sz="1600" u="sng" dirty="0" err="1"/>
              <a:t>serpentinisation</a:t>
            </a:r>
            <a:r>
              <a:rPr lang="en-US" sz="1600" u="sng" dirty="0"/>
              <a:t>.</a:t>
            </a:r>
            <a:endParaRPr lang="en-US" sz="1400" u="sng" dirty="0"/>
          </a:p>
        </p:txBody>
      </p:sp>
      <p:sp>
        <p:nvSpPr>
          <p:cNvPr id="18" name="TextBox 17"/>
          <p:cNvSpPr txBox="1"/>
          <p:nvPr>
            <p:custDataLst>
              <p:tags r:id="rId3"/>
            </p:custDataLst>
          </p:nvPr>
        </p:nvSpPr>
        <p:spPr>
          <a:xfrm>
            <a:off x="1608327" y="5881777"/>
            <a:ext cx="702115" cy="307777"/>
          </a:xfrm>
          <a:prstGeom prst="rect">
            <a:avLst/>
          </a:prstGeom>
          <a:noFill/>
        </p:spPr>
        <p:txBody>
          <a:bodyPr wrap="none" rtlCol="0">
            <a:spAutoFit/>
          </a:bodyPr>
          <a:lstStyle/>
          <a:p>
            <a:r>
              <a:rPr lang="en-GB" sz="1400" i="1" dirty="0">
                <a:solidFill>
                  <a:schemeClr val="bg1"/>
                </a:solidFill>
              </a:rPr>
              <a:t>No LCB</a:t>
            </a:r>
          </a:p>
        </p:txBody>
      </p:sp>
      <p:pic>
        <p:nvPicPr>
          <p:cNvPr id="1028" name="Picture 4"/>
          <p:cNvPicPr>
            <a:picLocks noChangeAspect="1" noChangeArrowheads="1"/>
          </p:cNvPicPr>
          <p:nvPr>
            <p:custDataLst>
              <p:tags r:id="rId4"/>
            </p:custDataLst>
          </p:nvPr>
        </p:nvPicPr>
        <p:blipFill>
          <a:blip r:embed="rId22" cstate="print"/>
          <a:srcRect/>
          <a:stretch>
            <a:fillRect/>
          </a:stretch>
        </p:blipFill>
        <p:spPr bwMode="auto">
          <a:xfrm>
            <a:off x="3153219" y="3392561"/>
            <a:ext cx="5772150" cy="3305175"/>
          </a:xfrm>
          <a:prstGeom prst="rect">
            <a:avLst/>
          </a:prstGeom>
          <a:noFill/>
          <a:ln w="9525">
            <a:noFill/>
            <a:miter lim="800000"/>
            <a:headEnd/>
            <a:tailEnd/>
          </a:ln>
          <a:effectLst/>
        </p:spPr>
      </p:pic>
      <p:sp>
        <p:nvSpPr>
          <p:cNvPr id="21" name="Rectangle 20"/>
          <p:cNvSpPr/>
          <p:nvPr>
            <p:custDataLst>
              <p:tags r:id="rId5"/>
            </p:custDataLst>
          </p:nvPr>
        </p:nvSpPr>
        <p:spPr bwMode="auto">
          <a:xfrm>
            <a:off x="5079412" y="4625162"/>
            <a:ext cx="382761" cy="563526"/>
          </a:xfrm>
          <a:prstGeom prst="rect">
            <a:avLst/>
          </a:prstGeom>
          <a:solidFill>
            <a:srgbClr val="FF00FF"/>
          </a:solidFill>
          <a:ln w="28575" cap="flat" cmpd="sng" algn="ctr">
            <a:noFill/>
            <a:prstDash val="solid"/>
            <a:round/>
            <a:headEnd type="none" w="med" len="med"/>
            <a:tailEnd type="none" w="med" len="med"/>
          </a:ln>
          <a:effectLst/>
        </p:spPr>
        <p:txBody>
          <a:bodyPr rtlCol="0" anchor="ctr"/>
          <a:lstStyle/>
          <a:p>
            <a:pPr algn="ctr"/>
            <a:endParaRPr lang="en-GB"/>
          </a:p>
        </p:txBody>
      </p:sp>
      <p:sp>
        <p:nvSpPr>
          <p:cNvPr id="22" name="Rectangle 21"/>
          <p:cNvSpPr/>
          <p:nvPr>
            <p:custDataLst>
              <p:tags r:id="rId6"/>
            </p:custDataLst>
          </p:nvPr>
        </p:nvSpPr>
        <p:spPr bwMode="auto">
          <a:xfrm>
            <a:off x="4976038" y="5922333"/>
            <a:ext cx="925032" cy="340243"/>
          </a:xfrm>
          <a:prstGeom prst="rect">
            <a:avLst/>
          </a:prstGeom>
          <a:solidFill>
            <a:srgbClr val="FF00FF"/>
          </a:solidFill>
          <a:ln w="28575" cap="flat" cmpd="sng" algn="ctr">
            <a:noFill/>
            <a:prstDash val="solid"/>
            <a:round/>
            <a:headEnd type="none" w="med" len="med"/>
            <a:tailEnd type="none" w="med" len="med"/>
          </a:ln>
          <a:effectLst/>
        </p:spPr>
        <p:txBody>
          <a:bodyPr rtlCol="0" anchor="ctr"/>
          <a:lstStyle/>
          <a:p>
            <a:pPr algn="ctr"/>
            <a:endParaRPr lang="en-GB"/>
          </a:p>
        </p:txBody>
      </p:sp>
      <p:sp>
        <p:nvSpPr>
          <p:cNvPr id="23" name="TextBox 22"/>
          <p:cNvSpPr txBox="1"/>
          <p:nvPr>
            <p:custDataLst>
              <p:tags r:id="rId7"/>
            </p:custDataLst>
          </p:nvPr>
        </p:nvSpPr>
        <p:spPr>
          <a:xfrm>
            <a:off x="6166299" y="4872826"/>
            <a:ext cx="2552308" cy="1077218"/>
          </a:xfrm>
          <a:prstGeom prst="rect">
            <a:avLst/>
          </a:prstGeom>
          <a:noFill/>
        </p:spPr>
        <p:txBody>
          <a:bodyPr wrap="square" rtlCol="0">
            <a:spAutoFit/>
          </a:bodyPr>
          <a:lstStyle/>
          <a:p>
            <a:pPr algn="ctr"/>
            <a:r>
              <a:rPr lang="en-GB" sz="1600" b="1" dirty="0">
                <a:solidFill>
                  <a:srgbClr val="FF00FF"/>
                </a:solidFill>
              </a:rPr>
              <a:t>Vp versus thickness ranges in the </a:t>
            </a:r>
            <a:r>
              <a:rPr lang="en-GB" sz="1600" b="1" dirty="0" err="1">
                <a:solidFill>
                  <a:srgbClr val="FF00FF"/>
                </a:solidFill>
              </a:rPr>
              <a:t>Møre</a:t>
            </a:r>
            <a:r>
              <a:rPr lang="en-GB" sz="1600" b="1" dirty="0">
                <a:solidFill>
                  <a:srgbClr val="FF00FF"/>
                </a:solidFill>
              </a:rPr>
              <a:t> </a:t>
            </a:r>
          </a:p>
          <a:p>
            <a:pPr algn="ctr"/>
            <a:r>
              <a:rPr lang="en-GB" sz="1600" b="1" dirty="0">
                <a:solidFill>
                  <a:srgbClr val="FF00FF"/>
                </a:solidFill>
              </a:rPr>
              <a:t>(</a:t>
            </a:r>
            <a:r>
              <a:rPr lang="en-GB" sz="1600" b="1" dirty="0" err="1">
                <a:solidFill>
                  <a:srgbClr val="FF00FF"/>
                </a:solidFill>
              </a:rPr>
              <a:t>Kvarven</a:t>
            </a:r>
            <a:r>
              <a:rPr lang="en-GB" sz="1600" b="1" dirty="0">
                <a:solidFill>
                  <a:srgbClr val="FF00FF"/>
                </a:solidFill>
              </a:rPr>
              <a:t> et al., 2014, Nirrengarten et al., 2014)</a:t>
            </a:r>
          </a:p>
        </p:txBody>
      </p:sp>
      <p:sp>
        <p:nvSpPr>
          <p:cNvPr id="24" name="TextBox 23"/>
          <p:cNvSpPr txBox="1"/>
          <p:nvPr>
            <p:custDataLst>
              <p:tags r:id="rId8"/>
            </p:custDataLst>
          </p:nvPr>
        </p:nvSpPr>
        <p:spPr>
          <a:xfrm>
            <a:off x="5053425" y="4737648"/>
            <a:ext cx="434735" cy="338554"/>
          </a:xfrm>
          <a:prstGeom prst="rect">
            <a:avLst/>
          </a:prstGeom>
          <a:noFill/>
        </p:spPr>
        <p:txBody>
          <a:bodyPr wrap="none" rtlCol="0">
            <a:spAutoFit/>
          </a:bodyPr>
          <a:lstStyle/>
          <a:p>
            <a:r>
              <a:rPr lang="en-GB" sz="1600" b="1" dirty="0"/>
              <a:t>P2</a:t>
            </a:r>
          </a:p>
        </p:txBody>
      </p:sp>
      <p:sp>
        <p:nvSpPr>
          <p:cNvPr id="25" name="TextBox 24"/>
          <p:cNvSpPr txBox="1"/>
          <p:nvPr>
            <p:custDataLst>
              <p:tags r:id="rId9"/>
            </p:custDataLst>
          </p:nvPr>
        </p:nvSpPr>
        <p:spPr>
          <a:xfrm>
            <a:off x="5205455" y="5925878"/>
            <a:ext cx="434735" cy="338554"/>
          </a:xfrm>
          <a:prstGeom prst="rect">
            <a:avLst/>
          </a:prstGeom>
          <a:noFill/>
        </p:spPr>
        <p:txBody>
          <a:bodyPr wrap="none" rtlCol="0">
            <a:spAutoFit/>
          </a:bodyPr>
          <a:lstStyle/>
          <a:p>
            <a:r>
              <a:rPr lang="en-GB" sz="1600" b="1" dirty="0"/>
              <a:t>P1</a:t>
            </a:r>
          </a:p>
        </p:txBody>
      </p:sp>
      <p:sp>
        <p:nvSpPr>
          <p:cNvPr id="26" name="TextBox 25"/>
          <p:cNvSpPr txBox="1"/>
          <p:nvPr>
            <p:custDataLst>
              <p:tags r:id="rId10"/>
            </p:custDataLst>
          </p:nvPr>
        </p:nvSpPr>
        <p:spPr>
          <a:xfrm>
            <a:off x="1259632" y="5326474"/>
            <a:ext cx="2037970" cy="1446550"/>
          </a:xfrm>
          <a:prstGeom prst="rect">
            <a:avLst/>
          </a:prstGeom>
          <a:noFill/>
        </p:spPr>
        <p:txBody>
          <a:bodyPr wrap="square" rtlCol="0">
            <a:spAutoFit/>
          </a:bodyPr>
          <a:lstStyle/>
          <a:p>
            <a:pPr algn="just"/>
            <a:r>
              <a:rPr lang="en-US" sz="1100" dirty="0"/>
              <a:t>Mantle P-wave velocity just below the Moho as a function of thickness of the overlying crust (Hooper et al., 2007) and comparison with LCB Vp values observed in the outer </a:t>
            </a:r>
            <a:r>
              <a:rPr lang="en-US" sz="1100" dirty="0" err="1"/>
              <a:t>Møre</a:t>
            </a:r>
            <a:r>
              <a:rPr lang="en-US" sz="1100" dirty="0"/>
              <a:t> margin (Nirrengarten, Gernigon and </a:t>
            </a:r>
            <a:r>
              <a:rPr lang="en-US" sz="1100" dirty="0" err="1"/>
              <a:t>Manatschal</a:t>
            </a:r>
            <a:r>
              <a:rPr lang="en-US" sz="1100" dirty="0"/>
              <a:t>, 2014)</a:t>
            </a:r>
          </a:p>
        </p:txBody>
      </p:sp>
      <p:cxnSp>
        <p:nvCxnSpPr>
          <p:cNvPr id="28" name="Straight Connector 27"/>
          <p:cNvCxnSpPr>
            <a:stCxn id="1028" idx="0"/>
          </p:cNvCxnSpPr>
          <p:nvPr>
            <p:custDataLst>
              <p:tags r:id="rId11"/>
            </p:custDataLst>
          </p:nvPr>
        </p:nvCxnSpPr>
        <p:spPr bwMode="auto">
          <a:xfrm>
            <a:off x="6039294" y="3392561"/>
            <a:ext cx="10632" cy="2880648"/>
          </a:xfrm>
          <a:prstGeom prst="line">
            <a:avLst/>
          </a:prstGeom>
          <a:noFill/>
          <a:ln w="38100" cap="flat" cmpd="sng" algn="ctr">
            <a:solidFill>
              <a:srgbClr val="FF0000"/>
            </a:solidFill>
            <a:prstDash val="sysDash"/>
            <a:round/>
            <a:headEnd type="none" w="med" len="med"/>
            <a:tailEnd type="none" w="med" len="med"/>
          </a:ln>
          <a:effectLst/>
        </p:spPr>
      </p:cxnSp>
      <p:cxnSp>
        <p:nvCxnSpPr>
          <p:cNvPr id="29" name="Straight Connector 28"/>
          <p:cNvCxnSpPr/>
          <p:nvPr>
            <p:custDataLst>
              <p:tags r:id="rId12"/>
            </p:custDataLst>
          </p:nvPr>
        </p:nvCxnSpPr>
        <p:spPr bwMode="auto">
          <a:xfrm>
            <a:off x="4777564" y="3417370"/>
            <a:ext cx="10632" cy="2880648"/>
          </a:xfrm>
          <a:prstGeom prst="line">
            <a:avLst/>
          </a:prstGeom>
          <a:noFill/>
          <a:ln w="38100" cap="flat" cmpd="sng" algn="ctr">
            <a:solidFill>
              <a:srgbClr val="FF0000"/>
            </a:solidFill>
            <a:prstDash val="sysDash"/>
            <a:round/>
            <a:headEnd type="none" w="med" len="med"/>
            <a:tailEnd type="none" w="med" len="med"/>
          </a:ln>
          <a:effectLst/>
        </p:spPr>
      </p:cxnSp>
      <p:sp>
        <p:nvSpPr>
          <p:cNvPr id="30" name="TextBox 29"/>
          <p:cNvSpPr txBox="1"/>
          <p:nvPr>
            <p:custDataLst>
              <p:tags r:id="rId13"/>
            </p:custDataLst>
          </p:nvPr>
        </p:nvSpPr>
        <p:spPr>
          <a:xfrm>
            <a:off x="7255031" y="3122796"/>
            <a:ext cx="1495922" cy="276999"/>
          </a:xfrm>
          <a:prstGeom prst="rect">
            <a:avLst/>
          </a:prstGeom>
          <a:noFill/>
        </p:spPr>
        <p:txBody>
          <a:bodyPr wrap="none" rtlCol="0">
            <a:spAutoFit/>
          </a:bodyPr>
          <a:lstStyle/>
          <a:p>
            <a:r>
              <a:rPr lang="en-GB" sz="1200" dirty="0"/>
              <a:t>No serpentinisation</a:t>
            </a:r>
          </a:p>
        </p:txBody>
      </p:sp>
      <p:sp>
        <p:nvSpPr>
          <p:cNvPr id="31" name="TextBox 30"/>
          <p:cNvSpPr txBox="1"/>
          <p:nvPr>
            <p:custDataLst>
              <p:tags r:id="rId14"/>
            </p:custDataLst>
          </p:nvPr>
        </p:nvSpPr>
        <p:spPr>
          <a:xfrm>
            <a:off x="4783654" y="2938130"/>
            <a:ext cx="1257074" cy="461665"/>
          </a:xfrm>
          <a:prstGeom prst="rect">
            <a:avLst/>
          </a:prstGeom>
          <a:noFill/>
        </p:spPr>
        <p:txBody>
          <a:bodyPr wrap="none" rtlCol="0">
            <a:spAutoFit/>
          </a:bodyPr>
          <a:lstStyle/>
          <a:p>
            <a:r>
              <a:rPr lang="en-GB" sz="1200" dirty="0"/>
              <a:t>Low </a:t>
            </a:r>
          </a:p>
          <a:p>
            <a:r>
              <a:rPr lang="en-GB" sz="1200" dirty="0"/>
              <a:t>serpentinisation</a:t>
            </a:r>
          </a:p>
        </p:txBody>
      </p:sp>
      <p:sp>
        <p:nvSpPr>
          <p:cNvPr id="32" name="TextBox 31"/>
          <p:cNvSpPr txBox="1"/>
          <p:nvPr>
            <p:custDataLst>
              <p:tags r:id="rId15"/>
            </p:custDataLst>
          </p:nvPr>
        </p:nvSpPr>
        <p:spPr>
          <a:xfrm>
            <a:off x="3623116" y="2938130"/>
            <a:ext cx="1257075" cy="461665"/>
          </a:xfrm>
          <a:prstGeom prst="rect">
            <a:avLst/>
          </a:prstGeom>
          <a:noFill/>
        </p:spPr>
        <p:txBody>
          <a:bodyPr wrap="none" rtlCol="0">
            <a:spAutoFit/>
          </a:bodyPr>
          <a:lstStyle/>
          <a:p>
            <a:r>
              <a:rPr lang="en-GB" sz="1200" dirty="0"/>
              <a:t>High</a:t>
            </a:r>
          </a:p>
          <a:p>
            <a:r>
              <a:rPr lang="en-GB" sz="1200" dirty="0"/>
              <a:t>serpentinisation</a:t>
            </a:r>
          </a:p>
        </p:txBody>
      </p:sp>
      <p:sp>
        <p:nvSpPr>
          <p:cNvPr id="33" name="Text Box 4"/>
          <p:cNvSpPr txBox="1">
            <a:spLocks noChangeArrowheads="1"/>
          </p:cNvSpPr>
          <p:nvPr>
            <p:custDataLst>
              <p:tags r:id="rId16"/>
            </p:custDataLst>
          </p:nvPr>
        </p:nvSpPr>
        <p:spPr bwMode="auto">
          <a:xfrm>
            <a:off x="0" y="0"/>
            <a:ext cx="9144000" cy="523220"/>
          </a:xfrm>
          <a:prstGeom prst="rect">
            <a:avLst/>
          </a:prstGeom>
          <a:solidFill>
            <a:srgbClr val="CC99FF"/>
          </a:solidFill>
          <a:ln w="9525">
            <a:noFill/>
            <a:miter lim="800000"/>
            <a:headEnd/>
            <a:tailEnd/>
          </a:ln>
          <a:effectLst/>
        </p:spPr>
        <p:txBody>
          <a:bodyPr>
            <a:spAutoFit/>
          </a:bodyPr>
          <a:lstStyle/>
          <a:p>
            <a:pPr algn="l">
              <a:defRPr/>
            </a:pPr>
            <a:r>
              <a:rPr lang="nb-NO" sz="2800" dirty="0">
                <a:solidFill>
                  <a:schemeClr val="bg1"/>
                </a:solidFill>
                <a:latin typeface="Arial" charset="0"/>
              </a:rPr>
              <a:t>Super/hyper versus Vp velocity and serpentinisation ?</a:t>
            </a:r>
            <a:endParaRPr lang="en-GB" sz="2800" dirty="0">
              <a:solidFill>
                <a:schemeClr val="bg1"/>
              </a:solidFill>
              <a:latin typeface="Arial" charset="0"/>
            </a:endParaRPr>
          </a:p>
        </p:txBody>
      </p:sp>
      <p:sp>
        <p:nvSpPr>
          <p:cNvPr id="19" name="TextBox 18"/>
          <p:cNvSpPr txBox="1"/>
          <p:nvPr>
            <p:custDataLst>
              <p:tags r:id="rId17"/>
            </p:custDataLst>
          </p:nvPr>
        </p:nvSpPr>
        <p:spPr>
          <a:xfrm>
            <a:off x="4753081" y="3501008"/>
            <a:ext cx="2052165" cy="400110"/>
          </a:xfrm>
          <a:prstGeom prst="rect">
            <a:avLst/>
          </a:prstGeom>
          <a:noFill/>
        </p:spPr>
        <p:txBody>
          <a:bodyPr wrap="none" rtlCol="0">
            <a:spAutoFit/>
          </a:bodyPr>
          <a:lstStyle/>
          <a:p>
            <a:r>
              <a:rPr lang="en-GB" sz="2000" dirty="0">
                <a:solidFill>
                  <a:srgbClr val="00FF00"/>
                </a:solidFill>
                <a:effectLst>
                  <a:outerShdw blurRad="38100" dist="38100" dir="2700000" algn="tl">
                    <a:srgbClr val="000000">
                      <a:alpha val="43137"/>
                    </a:srgbClr>
                  </a:outerShdw>
                </a:effectLst>
              </a:rPr>
              <a:t>Super-extension</a:t>
            </a:r>
          </a:p>
        </p:txBody>
      </p:sp>
      <p:sp>
        <p:nvSpPr>
          <p:cNvPr id="20" name="TextBox 19"/>
          <p:cNvSpPr txBox="1"/>
          <p:nvPr>
            <p:custDataLst>
              <p:tags r:id="rId18"/>
            </p:custDataLst>
          </p:nvPr>
        </p:nvSpPr>
        <p:spPr>
          <a:xfrm>
            <a:off x="2907579" y="3501008"/>
            <a:ext cx="2008883" cy="400110"/>
          </a:xfrm>
          <a:prstGeom prst="rect">
            <a:avLst/>
          </a:prstGeom>
          <a:noFill/>
        </p:spPr>
        <p:txBody>
          <a:bodyPr wrap="none" rtlCol="0">
            <a:spAutoFit/>
          </a:bodyPr>
          <a:lstStyle/>
          <a:p>
            <a:r>
              <a:rPr lang="en-GB" sz="2000" dirty="0">
                <a:solidFill>
                  <a:srgbClr val="00FF00"/>
                </a:solidFill>
                <a:effectLst>
                  <a:outerShdw blurRad="38100" dist="38100" dir="2700000" algn="tl">
                    <a:srgbClr val="000000">
                      <a:alpha val="43137"/>
                    </a:srgbClr>
                  </a:outerShdw>
                </a:effectLst>
              </a:rPr>
              <a:t>hyper-extension</a:t>
            </a:r>
          </a:p>
        </p:txBody>
      </p:sp>
      <p:sp>
        <p:nvSpPr>
          <p:cNvPr id="27" name="TextBox 26"/>
          <p:cNvSpPr txBox="1"/>
          <p:nvPr>
            <p:custDataLst>
              <p:tags r:id="rId19"/>
            </p:custDataLst>
          </p:nvPr>
        </p:nvSpPr>
        <p:spPr>
          <a:xfrm>
            <a:off x="251520" y="2924944"/>
            <a:ext cx="2699792" cy="1015663"/>
          </a:xfrm>
          <a:prstGeom prst="rect">
            <a:avLst/>
          </a:prstGeom>
          <a:solidFill>
            <a:srgbClr val="FFFF00"/>
          </a:solidFill>
        </p:spPr>
        <p:txBody>
          <a:bodyPr wrap="square" rtlCol="0">
            <a:spAutoFit/>
          </a:bodyPr>
          <a:lstStyle/>
          <a:p>
            <a:pPr algn="ctr"/>
            <a:r>
              <a:rPr lang="en-GB" sz="2000" dirty="0">
                <a:solidFill>
                  <a:srgbClr val="FF0000"/>
                </a:solidFill>
                <a:effectLst>
                  <a:outerShdw blurRad="38100" dist="38100" dir="2700000" algn="tl">
                    <a:srgbClr val="000000">
                      <a:alpha val="43137"/>
                    </a:srgbClr>
                  </a:outerShdw>
                </a:effectLst>
              </a:rPr>
              <a:t>How to make a difference</a:t>
            </a:r>
          </a:p>
          <a:p>
            <a:pPr algn="ctr"/>
            <a:r>
              <a:rPr lang="en-GB" sz="2000" dirty="0">
                <a:solidFill>
                  <a:srgbClr val="FF0000"/>
                </a:solidFill>
                <a:effectLst>
                  <a:outerShdw blurRad="38100" dist="38100" dir="2700000" algn="tl">
                    <a:srgbClr val="000000">
                      <a:alpha val="43137"/>
                    </a:srgbClr>
                  </a:outerShdw>
                </a:effectLst>
              </a:rPr>
              <a:t> with “inherited LCB” ?</a:t>
            </a:r>
          </a:p>
        </p:txBody>
      </p:sp>
      <p:pic>
        <p:nvPicPr>
          <p:cNvPr id="34" name="Picture 19" descr="j0078622"/>
          <p:cNvPicPr>
            <a:picLocks noChangeAspect="1" noChangeArrowheads="1"/>
          </p:cNvPicPr>
          <p:nvPr>
            <p:custDataLst>
              <p:tags r:id="rId20"/>
            </p:custDataLst>
          </p:nvPr>
        </p:nvPicPr>
        <p:blipFill>
          <a:blip r:embed="rId23" cstate="print"/>
          <a:srcRect/>
          <a:stretch>
            <a:fillRect/>
          </a:stretch>
        </p:blipFill>
        <p:spPr bwMode="auto">
          <a:xfrm>
            <a:off x="109538" y="3922713"/>
            <a:ext cx="1244600" cy="267493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Capture.JPG.jpeg"/>
          <p:cNvPicPr>
            <a:picLocks noChangeAspect="1"/>
          </p:cNvPicPr>
          <p:nvPr>
            <p:custDataLst>
              <p:tags r:id="rId1"/>
            </p:custDataLst>
          </p:nvPr>
        </p:nvPicPr>
        <p:blipFill>
          <a:blip r:embed="rId25" cstate="print"/>
          <a:stretch>
            <a:fillRect/>
          </a:stretch>
        </p:blipFill>
        <p:spPr>
          <a:xfrm>
            <a:off x="0" y="665544"/>
            <a:ext cx="9144000" cy="6192456"/>
          </a:xfrm>
          <a:prstGeom prst="rect">
            <a:avLst/>
          </a:prstGeom>
        </p:spPr>
      </p:pic>
      <p:sp>
        <p:nvSpPr>
          <p:cNvPr id="8225" name="Text Box 21"/>
          <p:cNvSpPr txBox="1">
            <a:spLocks noChangeArrowheads="1"/>
          </p:cNvSpPr>
          <p:nvPr>
            <p:custDataLst>
              <p:tags r:id="rId2"/>
            </p:custDataLst>
          </p:nvPr>
        </p:nvSpPr>
        <p:spPr bwMode="auto">
          <a:xfrm>
            <a:off x="0" y="0"/>
            <a:ext cx="7577267" cy="461665"/>
          </a:xfrm>
          <a:prstGeom prst="rect">
            <a:avLst/>
          </a:prstGeom>
          <a:noFill/>
          <a:ln w="9525">
            <a:noFill/>
            <a:miter lim="800000"/>
            <a:headEnd/>
            <a:tailEnd/>
          </a:ln>
        </p:spPr>
        <p:txBody>
          <a:bodyPr wrap="none">
            <a:spAutoFit/>
          </a:bodyPr>
          <a:lstStyle/>
          <a:p>
            <a:r>
              <a:rPr lang="en-GB" sz="2400" dirty="0">
                <a:solidFill>
                  <a:schemeClr val="bg1"/>
                </a:solidFill>
              </a:rPr>
              <a:t>BASAR PROJECT: Regional setting – scientific issues</a:t>
            </a:r>
          </a:p>
        </p:txBody>
      </p:sp>
      <p:sp>
        <p:nvSpPr>
          <p:cNvPr id="71" name="Text Box 4"/>
          <p:cNvSpPr txBox="1">
            <a:spLocks noChangeArrowheads="1"/>
          </p:cNvSpPr>
          <p:nvPr>
            <p:custDataLst>
              <p:tags r:id="rId3"/>
            </p:custDataLst>
          </p:nvPr>
        </p:nvSpPr>
        <p:spPr bwMode="auto">
          <a:xfrm>
            <a:off x="0" y="0"/>
            <a:ext cx="9144000" cy="461963"/>
          </a:xfrm>
          <a:prstGeom prst="rect">
            <a:avLst/>
          </a:prstGeom>
          <a:solidFill>
            <a:srgbClr val="CC99FF"/>
          </a:solidFill>
          <a:ln w="9525">
            <a:noFill/>
            <a:miter lim="800000"/>
            <a:headEnd/>
            <a:tailEnd/>
          </a:ln>
          <a:effectLst/>
        </p:spPr>
        <p:txBody>
          <a:bodyPr>
            <a:spAutoFit/>
          </a:bodyPr>
          <a:lstStyle/>
          <a:p>
            <a:pPr algn="l">
              <a:defRPr/>
            </a:pPr>
            <a:r>
              <a:rPr lang="nb-NO" b="1" dirty="0" err="1">
                <a:solidFill>
                  <a:schemeClr val="bg1"/>
                </a:solidFill>
                <a:effectLst>
                  <a:outerShdw blurRad="38100" dist="38100" dir="2700000" algn="tl">
                    <a:srgbClr val="000000">
                      <a:alpha val="43137"/>
                    </a:srgbClr>
                  </a:outerShdw>
                </a:effectLst>
                <a:latin typeface="Arial" charset="0"/>
              </a:rPr>
              <a:t>Onshore-offshore</a:t>
            </a:r>
            <a:r>
              <a:rPr lang="nb-NO" b="1" dirty="0">
                <a:solidFill>
                  <a:schemeClr val="bg1"/>
                </a:solidFill>
                <a:effectLst>
                  <a:outerShdw blurRad="38100" dist="38100" dir="2700000" algn="tl">
                    <a:srgbClr val="000000">
                      <a:alpha val="43137"/>
                    </a:srgbClr>
                  </a:outerShdw>
                </a:effectLst>
                <a:latin typeface="Arial" charset="0"/>
              </a:rPr>
              <a:t> </a:t>
            </a:r>
            <a:r>
              <a:rPr lang="nb-NO" b="1" dirty="0" err="1">
                <a:solidFill>
                  <a:schemeClr val="bg1"/>
                </a:solidFill>
                <a:effectLst>
                  <a:outerShdw blurRad="38100" dist="38100" dir="2700000" algn="tl">
                    <a:srgbClr val="000000">
                      <a:alpha val="43137"/>
                    </a:srgbClr>
                  </a:outerShdw>
                </a:effectLst>
                <a:latin typeface="Arial" charset="0"/>
              </a:rPr>
              <a:t>evolution</a:t>
            </a:r>
            <a:r>
              <a:rPr lang="nb-NO" b="1" dirty="0">
                <a:solidFill>
                  <a:schemeClr val="bg1"/>
                </a:solidFill>
                <a:effectLst>
                  <a:outerShdw blurRad="38100" dist="38100" dir="2700000" algn="tl">
                    <a:srgbClr val="000000">
                      <a:alpha val="43137"/>
                    </a:srgbClr>
                  </a:outerShdw>
                </a:effectLst>
                <a:latin typeface="Arial" charset="0"/>
              </a:rPr>
              <a:t> / </a:t>
            </a:r>
            <a:r>
              <a:rPr lang="nb-NO" b="1" dirty="0" err="1">
                <a:solidFill>
                  <a:schemeClr val="bg1"/>
                </a:solidFill>
                <a:effectLst>
                  <a:outerShdw blurRad="38100" dist="38100" dir="2700000" algn="tl">
                    <a:srgbClr val="000000">
                      <a:alpha val="43137"/>
                    </a:srgbClr>
                  </a:outerShdw>
                </a:effectLst>
                <a:latin typeface="Arial" charset="0"/>
              </a:rPr>
              <a:t>new</a:t>
            </a:r>
            <a:r>
              <a:rPr lang="nb-NO" b="1" dirty="0">
                <a:solidFill>
                  <a:schemeClr val="bg1"/>
                </a:solidFill>
                <a:effectLst>
                  <a:outerShdw blurRad="38100" dist="38100" dir="2700000" algn="tl">
                    <a:srgbClr val="000000">
                      <a:alpha val="43137"/>
                    </a:srgbClr>
                  </a:outerShdw>
                </a:effectLst>
                <a:latin typeface="Arial" charset="0"/>
              </a:rPr>
              <a:t> </a:t>
            </a:r>
            <a:r>
              <a:rPr lang="nb-NO" b="1" dirty="0" err="1">
                <a:solidFill>
                  <a:schemeClr val="bg1"/>
                </a:solidFill>
                <a:effectLst>
                  <a:outerShdw blurRad="38100" dist="38100" dir="2700000" algn="tl">
                    <a:srgbClr val="000000">
                      <a:alpha val="43137"/>
                    </a:srgbClr>
                  </a:outerShdw>
                </a:effectLst>
                <a:latin typeface="Arial" charset="0"/>
              </a:rPr>
              <a:t>aeromagnetic</a:t>
            </a:r>
            <a:r>
              <a:rPr lang="nb-NO" b="1" dirty="0">
                <a:solidFill>
                  <a:schemeClr val="bg1"/>
                </a:solidFill>
                <a:effectLst>
                  <a:outerShdw blurRad="38100" dist="38100" dir="2700000" algn="tl">
                    <a:srgbClr val="000000">
                      <a:alpha val="43137"/>
                    </a:srgbClr>
                  </a:outerShdw>
                </a:effectLst>
                <a:latin typeface="Arial" charset="0"/>
              </a:rPr>
              <a:t> data</a:t>
            </a:r>
            <a:endParaRPr lang="en-GB" b="1" dirty="0">
              <a:solidFill>
                <a:schemeClr val="bg1"/>
              </a:solidFill>
              <a:effectLst>
                <a:outerShdw blurRad="38100" dist="38100" dir="2700000" algn="tl">
                  <a:srgbClr val="000000">
                    <a:alpha val="43137"/>
                  </a:srgbClr>
                </a:outerShdw>
              </a:effectLst>
              <a:latin typeface="Arial" charset="0"/>
            </a:endParaRPr>
          </a:p>
        </p:txBody>
      </p:sp>
      <p:sp>
        <p:nvSpPr>
          <p:cNvPr id="29" name="TextBox 28"/>
          <p:cNvSpPr txBox="1"/>
          <p:nvPr>
            <p:custDataLst>
              <p:tags r:id="rId4"/>
            </p:custDataLst>
          </p:nvPr>
        </p:nvSpPr>
        <p:spPr>
          <a:xfrm>
            <a:off x="3200178" y="1940118"/>
            <a:ext cx="1449436" cy="338554"/>
          </a:xfrm>
          <a:prstGeom prst="rect">
            <a:avLst/>
          </a:prstGeom>
          <a:noFill/>
        </p:spPr>
        <p:txBody>
          <a:bodyPr wrap="none" rtlCol="0">
            <a:spAutoFit/>
          </a:bodyPr>
          <a:lstStyle/>
          <a:p>
            <a:r>
              <a:rPr lang="en-GB" sz="1600" b="1" dirty="0">
                <a:solidFill>
                  <a:srgbClr val="FFFF00"/>
                </a:solidFill>
                <a:effectLst>
                  <a:outerShdw blurRad="38100" dist="38100" dir="2700000" algn="tl">
                    <a:srgbClr val="000000">
                      <a:alpha val="43137"/>
                    </a:srgbClr>
                  </a:outerShdw>
                </a:effectLst>
              </a:rPr>
              <a:t>Vøring Basin</a:t>
            </a:r>
          </a:p>
        </p:txBody>
      </p:sp>
      <p:sp>
        <p:nvSpPr>
          <p:cNvPr id="30" name="TextBox 29"/>
          <p:cNvSpPr txBox="1"/>
          <p:nvPr>
            <p:custDataLst>
              <p:tags r:id="rId5"/>
            </p:custDataLst>
          </p:nvPr>
        </p:nvSpPr>
        <p:spPr>
          <a:xfrm>
            <a:off x="4576916" y="5869388"/>
            <a:ext cx="1290738" cy="338554"/>
          </a:xfrm>
          <a:prstGeom prst="rect">
            <a:avLst/>
          </a:prstGeom>
          <a:noFill/>
        </p:spPr>
        <p:txBody>
          <a:bodyPr wrap="none" rtlCol="0">
            <a:spAutoFit/>
          </a:bodyPr>
          <a:lstStyle/>
          <a:p>
            <a:r>
              <a:rPr lang="en-GB" sz="1600" b="1" dirty="0">
                <a:solidFill>
                  <a:srgbClr val="FFFF00"/>
                </a:solidFill>
                <a:effectLst>
                  <a:outerShdw blurRad="38100" dist="38100" dir="2700000" algn="tl">
                    <a:srgbClr val="000000">
                      <a:alpha val="43137"/>
                    </a:srgbClr>
                  </a:outerShdw>
                </a:effectLst>
              </a:rPr>
              <a:t>Møre Basin</a:t>
            </a:r>
          </a:p>
        </p:txBody>
      </p:sp>
      <p:sp>
        <p:nvSpPr>
          <p:cNvPr id="35" name="TextBox 34"/>
          <p:cNvSpPr txBox="1"/>
          <p:nvPr>
            <p:custDataLst>
              <p:tags r:id="rId6"/>
            </p:custDataLst>
          </p:nvPr>
        </p:nvSpPr>
        <p:spPr>
          <a:xfrm>
            <a:off x="0" y="470492"/>
            <a:ext cx="3959749" cy="1169551"/>
          </a:xfrm>
          <a:prstGeom prst="rect">
            <a:avLst/>
          </a:prstGeom>
          <a:solidFill>
            <a:schemeClr val="bg1"/>
          </a:solidFill>
        </p:spPr>
        <p:txBody>
          <a:bodyPr wrap="square" rtlCol="0">
            <a:spAutoFit/>
          </a:bodyPr>
          <a:lstStyle/>
          <a:p>
            <a:pPr algn="just">
              <a:buSzPct val="150000"/>
              <a:buFont typeface="Arial" pitchFamily="34" charset="0"/>
              <a:buChar char="•"/>
            </a:pPr>
            <a:r>
              <a:rPr lang="en-GB" sz="1400" dirty="0">
                <a:cs typeface="Arial" pitchFamily="34" charset="0"/>
              </a:rPr>
              <a:t> New high resolution aeromagnetic surveys (</a:t>
            </a:r>
            <a:r>
              <a:rPr lang="en-GB" sz="1400" dirty="0" err="1">
                <a:cs typeface="Arial" pitchFamily="34" charset="0"/>
              </a:rPr>
              <a:t>Sokkelgeofysikk</a:t>
            </a:r>
            <a:r>
              <a:rPr lang="en-GB" sz="1400" dirty="0">
                <a:cs typeface="Arial" pitchFamily="34" charset="0"/>
              </a:rPr>
              <a:t> COOP 1 and 2 results 2014-2015) have been acquired to better constrain the basement evolution of the Jan Mayen corridor</a:t>
            </a:r>
          </a:p>
        </p:txBody>
      </p:sp>
      <p:sp>
        <p:nvSpPr>
          <p:cNvPr id="36" name="TextBox 35"/>
          <p:cNvSpPr txBox="1"/>
          <p:nvPr>
            <p:custDataLst>
              <p:tags r:id="rId7"/>
            </p:custDataLst>
          </p:nvPr>
        </p:nvSpPr>
        <p:spPr>
          <a:xfrm>
            <a:off x="5954935" y="3609892"/>
            <a:ext cx="742511" cy="584775"/>
          </a:xfrm>
          <a:prstGeom prst="rect">
            <a:avLst/>
          </a:prstGeom>
          <a:noFill/>
        </p:spPr>
        <p:txBody>
          <a:bodyPr wrap="none" rtlCol="0">
            <a:spAutoFit/>
          </a:bodyPr>
          <a:lstStyle/>
          <a:p>
            <a:r>
              <a:rPr lang="en-GB" sz="1600" b="1" dirty="0"/>
              <a:t>Frøya</a:t>
            </a:r>
          </a:p>
          <a:p>
            <a:r>
              <a:rPr lang="en-GB" sz="1600" b="1" dirty="0"/>
              <a:t>High</a:t>
            </a:r>
          </a:p>
        </p:txBody>
      </p:sp>
      <p:sp>
        <p:nvSpPr>
          <p:cNvPr id="37" name="TextBox 36"/>
          <p:cNvSpPr txBox="1"/>
          <p:nvPr>
            <p:custDataLst>
              <p:tags r:id="rId8"/>
            </p:custDataLst>
          </p:nvPr>
        </p:nvSpPr>
        <p:spPr>
          <a:xfrm rot="842465">
            <a:off x="1582477" y="3794098"/>
            <a:ext cx="2286203" cy="307777"/>
          </a:xfrm>
          <a:prstGeom prst="rect">
            <a:avLst/>
          </a:prstGeom>
          <a:noFill/>
        </p:spPr>
        <p:txBody>
          <a:bodyPr wrap="none" rtlCol="0">
            <a:spAutoFit/>
          </a:bodyPr>
          <a:lstStyle/>
          <a:p>
            <a:r>
              <a:rPr lang="en-GB" sz="1400" b="1" dirty="0"/>
              <a:t>Vøring transform margin</a:t>
            </a:r>
          </a:p>
        </p:txBody>
      </p:sp>
      <p:sp>
        <p:nvSpPr>
          <p:cNvPr id="40" name="TextBox 39"/>
          <p:cNvSpPr txBox="1"/>
          <p:nvPr>
            <p:custDataLst>
              <p:tags r:id="rId9"/>
            </p:custDataLst>
          </p:nvPr>
        </p:nvSpPr>
        <p:spPr>
          <a:xfrm>
            <a:off x="221529" y="5836257"/>
            <a:ext cx="1872629" cy="338554"/>
          </a:xfrm>
          <a:prstGeom prst="rect">
            <a:avLst/>
          </a:prstGeom>
          <a:noFill/>
        </p:spPr>
        <p:txBody>
          <a:bodyPr wrap="none" rtlCol="0">
            <a:spAutoFit/>
          </a:bodyPr>
          <a:lstStyle/>
          <a:p>
            <a:r>
              <a:rPr lang="en-GB" sz="1600" b="1" dirty="0"/>
              <a:t>Greenland at C24</a:t>
            </a:r>
          </a:p>
        </p:txBody>
      </p:sp>
      <p:sp>
        <p:nvSpPr>
          <p:cNvPr id="18" name="TextBox 17"/>
          <p:cNvSpPr txBox="1"/>
          <p:nvPr>
            <p:custDataLst>
              <p:tags r:id="rId10"/>
            </p:custDataLst>
          </p:nvPr>
        </p:nvSpPr>
        <p:spPr>
          <a:xfrm>
            <a:off x="5021730" y="2776330"/>
            <a:ext cx="909993" cy="584775"/>
          </a:xfrm>
          <a:prstGeom prst="rect">
            <a:avLst/>
          </a:prstGeom>
          <a:noFill/>
        </p:spPr>
        <p:txBody>
          <a:bodyPr wrap="none" rtlCol="0">
            <a:spAutoFit/>
          </a:bodyPr>
          <a:lstStyle/>
          <a:p>
            <a:r>
              <a:rPr lang="en-GB" sz="1600" b="1" dirty="0"/>
              <a:t>Halten</a:t>
            </a:r>
          </a:p>
          <a:p>
            <a:r>
              <a:rPr lang="en-GB" sz="1600" b="1" dirty="0"/>
              <a:t>Terrace</a:t>
            </a:r>
          </a:p>
        </p:txBody>
      </p:sp>
      <p:sp>
        <p:nvSpPr>
          <p:cNvPr id="19" name="TextBox 18"/>
          <p:cNvSpPr txBox="1"/>
          <p:nvPr>
            <p:custDataLst>
              <p:tags r:id="rId11"/>
            </p:custDataLst>
          </p:nvPr>
        </p:nvSpPr>
        <p:spPr>
          <a:xfrm rot="18628964">
            <a:off x="1931282" y="1764657"/>
            <a:ext cx="615874" cy="338554"/>
          </a:xfrm>
          <a:prstGeom prst="rect">
            <a:avLst/>
          </a:prstGeom>
          <a:noFill/>
        </p:spPr>
        <p:txBody>
          <a:bodyPr wrap="none" rtlCol="0">
            <a:spAutoFit/>
          </a:bodyPr>
          <a:lstStyle/>
          <a:p>
            <a:r>
              <a:rPr lang="en-GB" sz="1600" b="1" dirty="0">
                <a:solidFill>
                  <a:schemeClr val="bg1"/>
                </a:solidFill>
                <a:effectLst>
                  <a:outerShdw blurRad="38100" dist="38100" dir="2700000" algn="tl">
                    <a:srgbClr val="000000">
                      <a:alpha val="43137"/>
                    </a:srgbClr>
                  </a:outerShdw>
                </a:effectLst>
              </a:rPr>
              <a:t>SDR</a:t>
            </a:r>
          </a:p>
        </p:txBody>
      </p:sp>
      <p:sp>
        <p:nvSpPr>
          <p:cNvPr id="24" name="TextBox 23"/>
          <p:cNvSpPr txBox="1"/>
          <p:nvPr>
            <p:custDataLst>
              <p:tags r:id="rId12"/>
            </p:custDataLst>
          </p:nvPr>
        </p:nvSpPr>
        <p:spPr>
          <a:xfrm>
            <a:off x="3760967" y="6350169"/>
            <a:ext cx="5383033" cy="5078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nSpc>
                <a:spcPct val="150000"/>
              </a:lnSpc>
              <a:buSzPct val="150000"/>
            </a:pPr>
            <a:r>
              <a:rPr lang="en-GB" sz="900" i="1" dirty="0">
                <a:cs typeface="Arial" pitchFamily="34" charset="0"/>
              </a:rPr>
              <a:t>Regional CFI-MNR seismic lines by courtesy of TGS </a:t>
            </a:r>
            <a:r>
              <a:rPr lang="en-GB" sz="900" i="1" dirty="0" err="1">
                <a:cs typeface="Arial" pitchFamily="34" charset="0"/>
              </a:rPr>
              <a:t>Nopec</a:t>
            </a:r>
            <a:endParaRPr lang="en-GB" sz="900" i="1" dirty="0">
              <a:cs typeface="Arial" pitchFamily="34" charset="0"/>
            </a:endParaRPr>
          </a:p>
          <a:p>
            <a:pPr>
              <a:lnSpc>
                <a:spcPct val="150000"/>
              </a:lnSpc>
              <a:buSzPct val="150000"/>
            </a:pPr>
            <a:r>
              <a:rPr lang="en-GB" sz="900" i="1" dirty="0">
                <a:latin typeface="Arial" pitchFamily="34" charset="0"/>
                <a:cs typeface="Arial" pitchFamily="34" charset="0"/>
              </a:rPr>
              <a:t>New volcanic and structural map after NGU/VBPR</a:t>
            </a:r>
            <a:r>
              <a:rPr lang="en-GB" sz="900" i="1" dirty="0">
                <a:cs typeface="Arial" pitchFamily="34" charset="0"/>
              </a:rPr>
              <a:t>/</a:t>
            </a:r>
            <a:r>
              <a:rPr lang="en-GB" sz="900" i="1" dirty="0" err="1">
                <a:cs typeface="Arial" pitchFamily="34" charset="0"/>
              </a:rPr>
              <a:t>UiO</a:t>
            </a:r>
            <a:r>
              <a:rPr lang="en-GB" sz="900" i="1" dirty="0">
                <a:cs typeface="Arial" pitchFamily="34" charset="0"/>
              </a:rPr>
              <a:t>/</a:t>
            </a:r>
            <a:r>
              <a:rPr lang="en-GB" sz="900" i="1" dirty="0">
                <a:latin typeface="Arial" pitchFamily="34" charset="0"/>
                <a:cs typeface="Arial" pitchFamily="34" charset="0"/>
              </a:rPr>
              <a:t>TGS mapping project (Gernigon et al. In prep)</a:t>
            </a:r>
          </a:p>
        </p:txBody>
      </p:sp>
      <p:sp>
        <p:nvSpPr>
          <p:cNvPr id="16" name="TextBox 15"/>
          <p:cNvSpPr txBox="1"/>
          <p:nvPr>
            <p:custDataLst>
              <p:tags r:id="rId13"/>
            </p:custDataLst>
          </p:nvPr>
        </p:nvSpPr>
        <p:spPr>
          <a:xfrm>
            <a:off x="4938775" y="1513399"/>
            <a:ext cx="1221680" cy="584775"/>
          </a:xfrm>
          <a:prstGeom prst="rect">
            <a:avLst/>
          </a:prstGeom>
          <a:noFill/>
        </p:spPr>
        <p:txBody>
          <a:bodyPr wrap="none" rtlCol="0">
            <a:spAutoFit/>
          </a:bodyPr>
          <a:lstStyle/>
          <a:p>
            <a:r>
              <a:rPr lang="en-GB" sz="1600" b="1" dirty="0"/>
              <a:t>Trøndelag </a:t>
            </a:r>
          </a:p>
          <a:p>
            <a:r>
              <a:rPr lang="en-GB" sz="1600" b="1" dirty="0"/>
              <a:t>Platform</a:t>
            </a:r>
          </a:p>
        </p:txBody>
      </p:sp>
      <p:sp>
        <p:nvSpPr>
          <p:cNvPr id="17" name="Rounded Rectangle 16"/>
          <p:cNvSpPr/>
          <p:nvPr>
            <p:custDataLst>
              <p:tags r:id="rId14"/>
            </p:custDataLst>
          </p:nvPr>
        </p:nvSpPr>
        <p:spPr bwMode="auto">
          <a:xfrm>
            <a:off x="6836735" y="499729"/>
            <a:ext cx="2020185" cy="499731"/>
          </a:xfrm>
          <a:prstGeom prst="roundRect">
            <a:avLst>
              <a:gd name="adj" fmla="val 47620"/>
            </a:avLst>
          </a:prstGeom>
          <a:solidFill>
            <a:schemeClr val="bg1"/>
          </a:solidFill>
          <a:ln w="28575" cap="flat" cmpd="sng" algn="ctr">
            <a:solidFill>
              <a:srgbClr val="00FFFF"/>
            </a:solidFill>
            <a:prstDash val="solid"/>
            <a:round/>
            <a:headEnd type="none" w="med" len="med"/>
            <a:tailEnd type="none" w="med" len="med"/>
          </a:ln>
          <a:effectLst/>
        </p:spPr>
        <p:txBody>
          <a:bodyPr rtlCol="0" anchor="ctr"/>
          <a:lstStyle/>
          <a:p>
            <a:pPr algn="ctr"/>
            <a:r>
              <a:rPr lang="en-GB" dirty="0">
                <a:solidFill>
                  <a:srgbClr val="00FFFF"/>
                </a:solidFill>
              </a:rPr>
              <a:t>ONSHORE</a:t>
            </a:r>
          </a:p>
        </p:txBody>
      </p:sp>
      <p:sp>
        <p:nvSpPr>
          <p:cNvPr id="22" name="Rounded Rectangle 21"/>
          <p:cNvSpPr/>
          <p:nvPr>
            <p:custDataLst>
              <p:tags r:id="rId15"/>
            </p:custDataLst>
          </p:nvPr>
        </p:nvSpPr>
        <p:spPr bwMode="auto">
          <a:xfrm>
            <a:off x="3958856" y="499729"/>
            <a:ext cx="2020185" cy="499731"/>
          </a:xfrm>
          <a:prstGeom prst="roundRect">
            <a:avLst>
              <a:gd name="adj" fmla="val 47620"/>
            </a:avLst>
          </a:prstGeom>
          <a:solidFill>
            <a:srgbClr val="00FFFF"/>
          </a:solidFill>
          <a:ln w="28575" cap="flat" cmpd="sng" algn="ctr">
            <a:solidFill>
              <a:schemeClr val="bg1"/>
            </a:solidFill>
            <a:prstDash val="solid"/>
            <a:round/>
            <a:headEnd type="none" w="med" len="med"/>
            <a:tailEnd type="none" w="med" len="med"/>
          </a:ln>
          <a:effectLst/>
        </p:spPr>
        <p:txBody>
          <a:bodyPr rtlCol="0" anchor="ctr"/>
          <a:lstStyle/>
          <a:p>
            <a:pPr algn="ctr"/>
            <a:r>
              <a:rPr lang="en-GB" dirty="0">
                <a:solidFill>
                  <a:schemeClr val="bg1"/>
                </a:solidFill>
              </a:rPr>
              <a:t>OFFSHORE</a:t>
            </a:r>
          </a:p>
        </p:txBody>
      </p:sp>
      <p:sp>
        <p:nvSpPr>
          <p:cNvPr id="21" name="TextBox 20"/>
          <p:cNvSpPr txBox="1"/>
          <p:nvPr>
            <p:custDataLst>
              <p:tags r:id="rId16"/>
            </p:custDataLst>
          </p:nvPr>
        </p:nvSpPr>
        <p:spPr>
          <a:xfrm rot="17587052">
            <a:off x="3809116" y="5781392"/>
            <a:ext cx="615874" cy="338554"/>
          </a:xfrm>
          <a:prstGeom prst="rect">
            <a:avLst/>
          </a:prstGeom>
          <a:noFill/>
        </p:spPr>
        <p:txBody>
          <a:bodyPr wrap="none" rtlCol="0">
            <a:spAutoFit/>
          </a:bodyPr>
          <a:lstStyle/>
          <a:p>
            <a:r>
              <a:rPr lang="en-GB" sz="1600" b="1" dirty="0">
                <a:solidFill>
                  <a:schemeClr val="bg1"/>
                </a:solidFill>
                <a:effectLst>
                  <a:outerShdw blurRad="38100" dist="38100" dir="2700000" algn="tl">
                    <a:srgbClr val="000000">
                      <a:alpha val="43137"/>
                    </a:srgbClr>
                  </a:outerShdw>
                </a:effectLst>
              </a:rPr>
              <a:t>SDR</a:t>
            </a:r>
          </a:p>
        </p:txBody>
      </p:sp>
      <p:sp>
        <p:nvSpPr>
          <p:cNvPr id="23" name="TextBox 22"/>
          <p:cNvSpPr txBox="1"/>
          <p:nvPr>
            <p:custDataLst>
              <p:tags r:id="rId17"/>
            </p:custDataLst>
          </p:nvPr>
        </p:nvSpPr>
        <p:spPr>
          <a:xfrm>
            <a:off x="5522956" y="4754880"/>
            <a:ext cx="397866" cy="276999"/>
          </a:xfrm>
          <a:prstGeom prst="rect">
            <a:avLst/>
          </a:prstGeom>
          <a:noFill/>
        </p:spPr>
        <p:txBody>
          <a:bodyPr wrap="none" rtlCol="0">
            <a:spAutoFit/>
          </a:bodyPr>
          <a:lstStyle/>
          <a:p>
            <a:r>
              <a:rPr lang="en-US" sz="1200" b="1" dirty="0"/>
              <a:t>VH</a:t>
            </a:r>
          </a:p>
        </p:txBody>
      </p:sp>
      <p:sp>
        <p:nvSpPr>
          <p:cNvPr id="25" name="TextBox 24"/>
          <p:cNvSpPr txBox="1"/>
          <p:nvPr>
            <p:custDataLst>
              <p:tags r:id="rId18"/>
            </p:custDataLst>
          </p:nvPr>
        </p:nvSpPr>
        <p:spPr>
          <a:xfrm>
            <a:off x="5213316" y="4183712"/>
            <a:ext cx="415498" cy="276999"/>
          </a:xfrm>
          <a:prstGeom prst="rect">
            <a:avLst/>
          </a:prstGeom>
          <a:noFill/>
        </p:spPr>
        <p:txBody>
          <a:bodyPr wrap="none" rtlCol="0">
            <a:spAutoFit/>
          </a:bodyPr>
          <a:lstStyle/>
          <a:p>
            <a:r>
              <a:rPr lang="en-US" sz="1200" b="1" dirty="0"/>
              <a:t>GH</a:t>
            </a:r>
          </a:p>
        </p:txBody>
      </p:sp>
      <p:sp>
        <p:nvSpPr>
          <p:cNvPr id="26" name="TextBox 25"/>
          <p:cNvSpPr txBox="1"/>
          <p:nvPr>
            <p:custDataLst>
              <p:tags r:id="rId19"/>
            </p:custDataLst>
          </p:nvPr>
        </p:nvSpPr>
        <p:spPr>
          <a:xfrm>
            <a:off x="4666002" y="3668203"/>
            <a:ext cx="397866" cy="276999"/>
          </a:xfrm>
          <a:prstGeom prst="rect">
            <a:avLst/>
          </a:prstGeom>
          <a:noFill/>
        </p:spPr>
        <p:txBody>
          <a:bodyPr wrap="none" rtlCol="0">
            <a:spAutoFit/>
          </a:bodyPr>
          <a:lstStyle/>
          <a:p>
            <a:r>
              <a:rPr lang="en-US" sz="1200" b="1" dirty="0"/>
              <a:t>SR</a:t>
            </a:r>
          </a:p>
        </p:txBody>
      </p:sp>
      <p:sp>
        <p:nvSpPr>
          <p:cNvPr id="27" name="TextBox 26"/>
          <p:cNvSpPr txBox="1"/>
          <p:nvPr>
            <p:custDataLst>
              <p:tags r:id="rId20"/>
            </p:custDataLst>
          </p:nvPr>
        </p:nvSpPr>
        <p:spPr>
          <a:xfrm>
            <a:off x="7484571" y="5669280"/>
            <a:ext cx="1659429" cy="646331"/>
          </a:xfrm>
          <a:prstGeom prst="rect">
            <a:avLst/>
          </a:prstGeom>
          <a:solidFill>
            <a:schemeClr val="bg1"/>
          </a:solidFill>
        </p:spPr>
        <p:txBody>
          <a:bodyPr wrap="none" rtlCol="0">
            <a:spAutoFit/>
          </a:bodyPr>
          <a:lstStyle/>
          <a:p>
            <a:pPr algn="l"/>
            <a:r>
              <a:rPr lang="en-US" sz="1200" dirty="0"/>
              <a:t>GH: Grip High</a:t>
            </a:r>
          </a:p>
          <a:p>
            <a:pPr algn="l"/>
            <a:r>
              <a:rPr lang="en-US" sz="1200" dirty="0"/>
              <a:t>SR: Slettringen Ridge</a:t>
            </a:r>
          </a:p>
          <a:p>
            <a:pPr algn="l"/>
            <a:r>
              <a:rPr lang="en-US" sz="1200" dirty="0"/>
              <a:t>GH: Grip High</a:t>
            </a:r>
          </a:p>
        </p:txBody>
      </p:sp>
      <p:sp>
        <p:nvSpPr>
          <p:cNvPr id="28" name="TextBox 27"/>
          <p:cNvSpPr txBox="1"/>
          <p:nvPr>
            <p:custDataLst>
              <p:tags r:id="rId21"/>
            </p:custDataLst>
          </p:nvPr>
        </p:nvSpPr>
        <p:spPr>
          <a:xfrm>
            <a:off x="3658090" y="5249186"/>
            <a:ext cx="1204176" cy="461665"/>
          </a:xfrm>
          <a:prstGeom prst="rect">
            <a:avLst/>
          </a:prstGeom>
          <a:noFill/>
        </p:spPr>
        <p:txBody>
          <a:bodyPr wrap="none" rtlCol="0">
            <a:spAutoFit/>
          </a:bodyPr>
          <a:lstStyle/>
          <a:p>
            <a:r>
              <a:rPr lang="en-GB" sz="1200" b="1" dirty="0"/>
              <a:t>Møre </a:t>
            </a:r>
          </a:p>
          <a:p>
            <a:r>
              <a:rPr lang="en-GB" sz="1200" b="1" dirty="0"/>
              <a:t>Marginal High</a:t>
            </a:r>
          </a:p>
        </p:txBody>
      </p:sp>
      <p:sp>
        <p:nvSpPr>
          <p:cNvPr id="31" name="TextBox 30"/>
          <p:cNvSpPr txBox="1"/>
          <p:nvPr>
            <p:custDataLst>
              <p:tags r:id="rId22"/>
            </p:custDataLst>
          </p:nvPr>
        </p:nvSpPr>
        <p:spPr>
          <a:xfrm>
            <a:off x="6029134" y="2975112"/>
            <a:ext cx="612667" cy="461665"/>
          </a:xfrm>
          <a:prstGeom prst="rect">
            <a:avLst/>
          </a:prstGeom>
          <a:noFill/>
        </p:spPr>
        <p:txBody>
          <a:bodyPr wrap="none" rtlCol="0">
            <a:spAutoFit/>
          </a:bodyPr>
          <a:lstStyle/>
          <a:p>
            <a:r>
              <a:rPr lang="en-GB" sz="1200" b="1" dirty="0"/>
              <a:t>Froan</a:t>
            </a:r>
          </a:p>
          <a:p>
            <a:r>
              <a:rPr lang="en-GB" sz="1200" b="1" dirty="0"/>
              <a:t>Basin</a:t>
            </a:r>
          </a:p>
        </p:txBody>
      </p:sp>
    </p:spTree>
  </p:cSld>
  <p:clrMapOvr>
    <a:masterClrMapping/>
  </p:clrMapOvr>
  <p:transition xmlns:p14="http://schemas.microsoft.com/office/powerpoint/2010/mai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custDataLst>
              <p:tags r:id="rId1"/>
            </p:custDataLst>
          </p:nvPr>
        </p:nvPicPr>
        <p:blipFill>
          <a:blip r:embed="rId9"/>
          <a:stretch>
            <a:fillRect/>
          </a:stretch>
        </p:blipFill>
        <p:spPr>
          <a:xfrm>
            <a:off x="0" y="1001360"/>
            <a:ext cx="5467403" cy="2847533"/>
          </a:xfrm>
          <a:prstGeom prst="rect">
            <a:avLst/>
          </a:prstGeom>
        </p:spPr>
      </p:pic>
      <p:pic>
        <p:nvPicPr>
          <p:cNvPr id="3" name="Image 2"/>
          <p:cNvPicPr>
            <a:picLocks noChangeAspect="1"/>
          </p:cNvPicPr>
          <p:nvPr>
            <p:custDataLst>
              <p:tags r:id="rId2"/>
            </p:custDataLst>
          </p:nvPr>
        </p:nvPicPr>
        <p:blipFill>
          <a:blip r:embed="rId10"/>
          <a:stretch>
            <a:fillRect/>
          </a:stretch>
        </p:blipFill>
        <p:spPr>
          <a:xfrm>
            <a:off x="100584" y="3945728"/>
            <a:ext cx="5467403" cy="2820178"/>
          </a:xfrm>
          <a:prstGeom prst="rect">
            <a:avLst/>
          </a:prstGeom>
        </p:spPr>
      </p:pic>
      <p:pic>
        <p:nvPicPr>
          <p:cNvPr id="4" name="Image 3"/>
          <p:cNvPicPr>
            <a:picLocks noChangeAspect="1"/>
          </p:cNvPicPr>
          <p:nvPr>
            <p:custDataLst>
              <p:tags r:id="rId3"/>
            </p:custDataLst>
          </p:nvPr>
        </p:nvPicPr>
        <p:blipFill>
          <a:blip r:embed="rId11"/>
          <a:stretch>
            <a:fillRect/>
          </a:stretch>
        </p:blipFill>
        <p:spPr>
          <a:xfrm>
            <a:off x="5567987" y="2155170"/>
            <a:ext cx="3475429" cy="3581115"/>
          </a:xfrm>
          <a:prstGeom prst="rect">
            <a:avLst/>
          </a:prstGeom>
        </p:spPr>
      </p:pic>
      <p:sp>
        <p:nvSpPr>
          <p:cNvPr id="5" name="Flèche : double flèche verticale 4"/>
          <p:cNvSpPr/>
          <p:nvPr>
            <p:custDataLst>
              <p:tags r:id="rId4"/>
            </p:custDataLst>
          </p:nvPr>
        </p:nvSpPr>
        <p:spPr bwMode="auto">
          <a:xfrm>
            <a:off x="3267987" y="4635610"/>
            <a:ext cx="151074" cy="397566"/>
          </a:xfrm>
          <a:prstGeom prst="upDownArrow">
            <a:avLst/>
          </a:prstGeom>
          <a:noFill/>
          <a:ln w="28575" cap="flat" cmpd="sng" algn="ctr">
            <a:solidFill>
              <a:srgbClr val="FF0000"/>
            </a:solidFill>
            <a:prstDash val="solid"/>
            <a:round/>
            <a:headEnd type="none" w="med" len="med"/>
            <a:tailEnd type="none" w="med" len="med"/>
          </a:ln>
          <a:effectLst/>
        </p:spPr>
        <p:txBody>
          <a:bodyPr rtlCol="0" anchor="ctr"/>
          <a:lstStyle/>
          <a:p>
            <a:pPr algn="ctr"/>
            <a:endParaRPr lang="en-GB"/>
          </a:p>
        </p:txBody>
      </p:sp>
      <p:sp>
        <p:nvSpPr>
          <p:cNvPr id="6" name="Text Box 4"/>
          <p:cNvSpPr txBox="1">
            <a:spLocks noChangeArrowheads="1"/>
          </p:cNvSpPr>
          <p:nvPr>
            <p:custDataLst>
              <p:tags r:id="rId5"/>
            </p:custDataLst>
          </p:nvPr>
        </p:nvSpPr>
        <p:spPr bwMode="auto">
          <a:xfrm>
            <a:off x="0" y="-1"/>
            <a:ext cx="9144000" cy="461665"/>
          </a:xfrm>
          <a:prstGeom prst="rect">
            <a:avLst/>
          </a:prstGeom>
          <a:solidFill>
            <a:srgbClr val="CC99FF"/>
          </a:solidFill>
          <a:ln w="9525">
            <a:noFill/>
            <a:miter lim="800000"/>
            <a:headEnd/>
            <a:tailEnd/>
          </a:ln>
          <a:effectLst/>
        </p:spPr>
        <p:txBody>
          <a:bodyPr wrap="square">
            <a:spAutoFit/>
          </a:bodyPr>
          <a:lstStyle/>
          <a:p>
            <a:pPr algn="l">
              <a:defRPr/>
            </a:pPr>
            <a:r>
              <a:rPr lang="nb-NO" sz="2400" b="1" dirty="0">
                <a:solidFill>
                  <a:schemeClr val="bg1"/>
                </a:solidFill>
                <a:effectLst>
                  <a:outerShdw blurRad="38100" dist="38100" dir="2700000" algn="tl">
                    <a:srgbClr val="000000">
                      <a:alpha val="43137"/>
                    </a:srgbClr>
                  </a:outerShdw>
                </a:effectLst>
                <a:latin typeface="Arial" charset="0"/>
              </a:rPr>
              <a:t>Some LCB also to the south (Kvarven et al., 2014)</a:t>
            </a:r>
            <a:endParaRPr lang="en-GB" sz="2400" b="1" dirty="0">
              <a:solidFill>
                <a:schemeClr val="bg1"/>
              </a:solidFill>
              <a:effectLst>
                <a:outerShdw blurRad="38100" dist="38100" dir="2700000" algn="tl">
                  <a:srgbClr val="000000">
                    <a:alpha val="43137"/>
                  </a:srgbClr>
                </a:outerShdw>
              </a:effectLst>
              <a:latin typeface="Arial" charset="0"/>
            </a:endParaRPr>
          </a:p>
        </p:txBody>
      </p:sp>
      <p:sp>
        <p:nvSpPr>
          <p:cNvPr id="7" name="ZoneTexte 6"/>
          <p:cNvSpPr txBox="1"/>
          <p:nvPr>
            <p:custDataLst>
              <p:tags r:id="rId6"/>
            </p:custDataLst>
          </p:nvPr>
        </p:nvSpPr>
        <p:spPr>
          <a:xfrm>
            <a:off x="1800830" y="5033176"/>
            <a:ext cx="1096775" cy="338554"/>
          </a:xfrm>
          <a:prstGeom prst="rect">
            <a:avLst/>
          </a:prstGeom>
          <a:noFill/>
        </p:spPr>
        <p:txBody>
          <a:bodyPr wrap="none" rtlCol="0">
            <a:spAutoFit/>
          </a:bodyPr>
          <a:lstStyle/>
          <a:p>
            <a:r>
              <a:rPr lang="en-GB" sz="1600" b="1" dirty="0">
                <a:solidFill>
                  <a:srgbClr val="FFFFFF"/>
                </a:solidFill>
              </a:rPr>
              <a:t>NO LCB !</a:t>
            </a:r>
          </a:p>
        </p:txBody>
      </p:sp>
      <p:sp>
        <p:nvSpPr>
          <p:cNvPr id="8" name="ZoneTexte 7"/>
          <p:cNvSpPr txBox="1"/>
          <p:nvPr>
            <p:custDataLst>
              <p:tags r:id="rId7"/>
            </p:custDataLst>
          </p:nvPr>
        </p:nvSpPr>
        <p:spPr>
          <a:xfrm>
            <a:off x="6256856" y="5736285"/>
            <a:ext cx="699230" cy="338554"/>
          </a:xfrm>
          <a:prstGeom prst="rect">
            <a:avLst/>
          </a:prstGeom>
          <a:noFill/>
        </p:spPr>
        <p:txBody>
          <a:bodyPr wrap="none" rtlCol="0">
            <a:spAutoFit/>
          </a:bodyPr>
          <a:lstStyle/>
          <a:p>
            <a:r>
              <a:rPr lang="en-GB" sz="1600" b="1" dirty="0" err="1"/>
              <a:t>mGal</a:t>
            </a:r>
            <a:endParaRPr lang="en-GB" sz="1600" b="1" dirty="0"/>
          </a:p>
        </p:txBody>
      </p:sp>
    </p:spTree>
    <p:extLst>
      <p:ext uri="{BB962C8B-B14F-4D97-AF65-F5344CB8AC3E}">
        <p14:creationId xmlns:p14="http://schemas.microsoft.com/office/powerpoint/2010/main" val="2119327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custDataLst>
              <p:tags r:id="rId1"/>
            </p:custDataLst>
          </p:nvPr>
        </p:nvPicPr>
        <p:blipFill>
          <a:blip r:embed="rId15" cstate="print"/>
          <a:srcRect/>
          <a:stretch>
            <a:fillRect/>
          </a:stretch>
        </p:blipFill>
        <p:spPr bwMode="auto">
          <a:xfrm>
            <a:off x="0" y="662152"/>
            <a:ext cx="9143999" cy="6580790"/>
          </a:xfrm>
          <a:prstGeom prst="rect">
            <a:avLst/>
          </a:prstGeom>
          <a:noFill/>
          <a:ln w="9525">
            <a:noFill/>
            <a:miter lim="800000"/>
            <a:headEnd/>
            <a:tailEnd/>
          </a:ln>
        </p:spPr>
      </p:pic>
      <p:sp>
        <p:nvSpPr>
          <p:cNvPr id="8225" name="Text Box 21"/>
          <p:cNvSpPr txBox="1">
            <a:spLocks noChangeArrowheads="1"/>
          </p:cNvSpPr>
          <p:nvPr>
            <p:custDataLst>
              <p:tags r:id="rId2"/>
            </p:custDataLst>
          </p:nvPr>
        </p:nvSpPr>
        <p:spPr bwMode="auto">
          <a:xfrm>
            <a:off x="0" y="0"/>
            <a:ext cx="7577267" cy="461665"/>
          </a:xfrm>
          <a:prstGeom prst="rect">
            <a:avLst/>
          </a:prstGeom>
          <a:noFill/>
          <a:ln w="9525">
            <a:noFill/>
            <a:miter lim="800000"/>
            <a:headEnd/>
            <a:tailEnd/>
          </a:ln>
        </p:spPr>
        <p:txBody>
          <a:bodyPr wrap="none">
            <a:spAutoFit/>
          </a:bodyPr>
          <a:lstStyle/>
          <a:p>
            <a:r>
              <a:rPr lang="en-GB" sz="2400" dirty="0">
                <a:solidFill>
                  <a:schemeClr val="bg1"/>
                </a:solidFill>
              </a:rPr>
              <a:t>BASAR PROJECT: Regional setting – scientific issues</a:t>
            </a:r>
          </a:p>
        </p:txBody>
      </p:sp>
      <p:sp>
        <p:nvSpPr>
          <p:cNvPr id="71" name="Text Box 4"/>
          <p:cNvSpPr txBox="1">
            <a:spLocks noChangeArrowheads="1"/>
          </p:cNvSpPr>
          <p:nvPr>
            <p:custDataLst>
              <p:tags r:id="rId3"/>
            </p:custDataLst>
          </p:nvPr>
        </p:nvSpPr>
        <p:spPr bwMode="auto">
          <a:xfrm>
            <a:off x="0" y="0"/>
            <a:ext cx="9144000" cy="461963"/>
          </a:xfrm>
          <a:prstGeom prst="rect">
            <a:avLst/>
          </a:prstGeom>
          <a:solidFill>
            <a:srgbClr val="CC99FF"/>
          </a:solidFill>
          <a:ln w="9525">
            <a:noFill/>
            <a:miter lim="800000"/>
            <a:headEnd/>
            <a:tailEnd/>
          </a:ln>
          <a:effectLst/>
        </p:spPr>
        <p:txBody>
          <a:bodyPr>
            <a:spAutoFit/>
          </a:bodyPr>
          <a:lstStyle/>
          <a:p>
            <a:pPr algn="l">
              <a:defRPr/>
            </a:pPr>
            <a:r>
              <a:rPr lang="nb-NO" b="1" dirty="0">
                <a:solidFill>
                  <a:schemeClr val="bg1"/>
                </a:solidFill>
                <a:effectLst>
                  <a:outerShdw blurRad="38100" dist="38100" dir="2700000" algn="tl">
                    <a:srgbClr val="000000">
                      <a:alpha val="43137"/>
                    </a:srgbClr>
                  </a:outerShdw>
                </a:effectLst>
                <a:latin typeface="Arial" charset="0"/>
              </a:rPr>
              <a:t>A </a:t>
            </a:r>
            <a:r>
              <a:rPr lang="nb-NO" b="1" dirty="0" err="1">
                <a:solidFill>
                  <a:schemeClr val="bg1"/>
                </a:solidFill>
                <a:effectLst>
                  <a:outerShdw blurRad="38100" dist="38100" dir="2700000" algn="tl">
                    <a:srgbClr val="000000">
                      <a:alpha val="43137"/>
                    </a:srgbClr>
                  </a:outerShdw>
                </a:effectLst>
                <a:latin typeface="Arial" charset="0"/>
              </a:rPr>
              <a:t>decade</a:t>
            </a:r>
            <a:r>
              <a:rPr lang="nb-NO" b="1" dirty="0">
                <a:solidFill>
                  <a:schemeClr val="bg1"/>
                </a:solidFill>
                <a:effectLst>
                  <a:outerShdw blurRad="38100" dist="38100" dir="2700000" algn="tl">
                    <a:srgbClr val="000000">
                      <a:alpha val="43137"/>
                    </a:srgbClr>
                  </a:outerShdw>
                </a:effectLst>
                <a:latin typeface="Arial" charset="0"/>
              </a:rPr>
              <a:t> </a:t>
            </a:r>
            <a:r>
              <a:rPr lang="nb-NO" b="1" dirty="0" err="1">
                <a:solidFill>
                  <a:schemeClr val="bg1"/>
                </a:solidFill>
                <a:effectLst>
                  <a:outerShdw blurRad="38100" dist="38100" dir="2700000" algn="tl">
                    <a:srgbClr val="000000">
                      <a:alpha val="43137"/>
                    </a:srgbClr>
                  </a:outerShdw>
                </a:effectLst>
                <a:latin typeface="Arial" charset="0"/>
              </a:rPr>
              <a:t>of</a:t>
            </a:r>
            <a:r>
              <a:rPr lang="nb-NO" b="1" dirty="0">
                <a:solidFill>
                  <a:schemeClr val="bg1"/>
                </a:solidFill>
                <a:effectLst>
                  <a:outerShdw blurRad="38100" dist="38100" dir="2700000" algn="tl">
                    <a:srgbClr val="000000">
                      <a:alpha val="43137"/>
                    </a:srgbClr>
                  </a:outerShdw>
                </a:effectLst>
                <a:latin typeface="Arial" charset="0"/>
              </a:rPr>
              <a:t> </a:t>
            </a:r>
            <a:r>
              <a:rPr lang="nb-NO" b="1" dirty="0" err="1">
                <a:solidFill>
                  <a:schemeClr val="bg1"/>
                </a:solidFill>
                <a:effectLst>
                  <a:outerShdw blurRad="38100" dist="38100" dir="2700000" algn="tl">
                    <a:srgbClr val="000000">
                      <a:alpha val="43137"/>
                    </a:srgbClr>
                  </a:outerShdw>
                </a:effectLst>
                <a:latin typeface="Arial" charset="0"/>
              </a:rPr>
              <a:t>new</a:t>
            </a:r>
            <a:r>
              <a:rPr lang="nb-NO" b="1" dirty="0">
                <a:solidFill>
                  <a:schemeClr val="bg1"/>
                </a:solidFill>
                <a:effectLst>
                  <a:outerShdw blurRad="38100" dist="38100" dir="2700000" algn="tl">
                    <a:srgbClr val="000000">
                      <a:alpha val="43137"/>
                    </a:srgbClr>
                  </a:outerShdw>
                </a:effectLst>
                <a:latin typeface="Arial" charset="0"/>
              </a:rPr>
              <a:t> </a:t>
            </a:r>
            <a:r>
              <a:rPr lang="nb-NO" b="1" dirty="0" err="1">
                <a:solidFill>
                  <a:schemeClr val="bg1"/>
                </a:solidFill>
                <a:effectLst>
                  <a:outerShdw blurRad="38100" dist="38100" dir="2700000" algn="tl">
                    <a:srgbClr val="000000">
                      <a:alpha val="43137"/>
                    </a:srgbClr>
                  </a:outerShdw>
                </a:effectLst>
                <a:latin typeface="Arial" charset="0"/>
              </a:rPr>
              <a:t>high</a:t>
            </a:r>
            <a:r>
              <a:rPr lang="nb-NO" b="1" dirty="0">
                <a:solidFill>
                  <a:schemeClr val="bg1"/>
                </a:solidFill>
                <a:effectLst>
                  <a:outerShdw blurRad="38100" dist="38100" dir="2700000" algn="tl">
                    <a:srgbClr val="000000">
                      <a:alpha val="43137"/>
                    </a:srgbClr>
                  </a:outerShdw>
                </a:effectLst>
                <a:latin typeface="Arial" charset="0"/>
              </a:rPr>
              <a:t> </a:t>
            </a:r>
            <a:r>
              <a:rPr lang="nb-NO" b="1" dirty="0" err="1">
                <a:solidFill>
                  <a:schemeClr val="bg1"/>
                </a:solidFill>
                <a:effectLst>
                  <a:outerShdw blurRad="38100" dist="38100" dir="2700000" algn="tl">
                    <a:srgbClr val="000000">
                      <a:alpha val="43137"/>
                    </a:srgbClr>
                  </a:outerShdw>
                </a:effectLst>
                <a:latin typeface="Arial" charset="0"/>
              </a:rPr>
              <a:t>resolution</a:t>
            </a:r>
            <a:r>
              <a:rPr lang="nb-NO" b="1" dirty="0">
                <a:solidFill>
                  <a:schemeClr val="bg1"/>
                </a:solidFill>
                <a:effectLst>
                  <a:outerShdw blurRad="38100" dist="38100" dir="2700000" algn="tl">
                    <a:srgbClr val="000000">
                      <a:alpha val="43137"/>
                    </a:srgbClr>
                  </a:outerShdw>
                </a:effectLst>
                <a:latin typeface="Arial" charset="0"/>
              </a:rPr>
              <a:t> </a:t>
            </a:r>
            <a:r>
              <a:rPr lang="nb-NO" b="1" dirty="0" err="1">
                <a:solidFill>
                  <a:schemeClr val="bg1"/>
                </a:solidFill>
                <a:effectLst>
                  <a:outerShdw blurRad="38100" dist="38100" dir="2700000" algn="tl">
                    <a:srgbClr val="000000">
                      <a:alpha val="43137"/>
                    </a:srgbClr>
                  </a:outerShdw>
                </a:effectLst>
                <a:latin typeface="Arial" charset="0"/>
              </a:rPr>
              <a:t>aeromagnetic</a:t>
            </a:r>
            <a:r>
              <a:rPr lang="nb-NO" b="1" dirty="0">
                <a:solidFill>
                  <a:schemeClr val="bg1"/>
                </a:solidFill>
                <a:effectLst>
                  <a:outerShdw blurRad="38100" dist="38100" dir="2700000" algn="tl">
                    <a:srgbClr val="000000">
                      <a:alpha val="43137"/>
                    </a:srgbClr>
                  </a:outerShdw>
                </a:effectLst>
                <a:latin typeface="Arial" charset="0"/>
              </a:rPr>
              <a:t> surveys</a:t>
            </a:r>
            <a:endParaRPr lang="en-GB" b="1" dirty="0">
              <a:solidFill>
                <a:schemeClr val="bg1"/>
              </a:solidFill>
              <a:effectLst>
                <a:outerShdw blurRad="38100" dist="38100" dir="2700000" algn="tl">
                  <a:srgbClr val="000000">
                    <a:alpha val="43137"/>
                  </a:srgbClr>
                </a:outerShdw>
              </a:effectLst>
              <a:latin typeface="Arial" charset="0"/>
            </a:endParaRPr>
          </a:p>
        </p:txBody>
      </p:sp>
      <p:sp>
        <p:nvSpPr>
          <p:cNvPr id="39" name="TextBox 38"/>
          <p:cNvSpPr txBox="1"/>
          <p:nvPr>
            <p:custDataLst>
              <p:tags r:id="rId4"/>
            </p:custDataLst>
          </p:nvPr>
        </p:nvSpPr>
        <p:spPr>
          <a:xfrm rot="19025324">
            <a:off x="-82748" y="1063213"/>
            <a:ext cx="1479892" cy="338554"/>
          </a:xfrm>
          <a:prstGeom prst="rect">
            <a:avLst/>
          </a:prstGeom>
          <a:noFill/>
        </p:spPr>
        <p:txBody>
          <a:bodyPr wrap="none" rtlCol="0">
            <a:spAutoFit/>
          </a:bodyPr>
          <a:lstStyle/>
          <a:p>
            <a:r>
              <a:rPr lang="en-GB" sz="1600" b="1" dirty="0">
                <a:solidFill>
                  <a:srgbClr val="FFFF00"/>
                </a:solidFill>
                <a:effectLst>
                  <a:outerShdw blurRad="38100" dist="38100" dir="2700000" algn="tl">
                    <a:srgbClr val="000000">
                      <a:alpha val="43137"/>
                    </a:srgbClr>
                  </a:outerShdw>
                </a:effectLst>
              </a:rPr>
              <a:t>GREENLAND</a:t>
            </a:r>
          </a:p>
        </p:txBody>
      </p:sp>
      <p:sp>
        <p:nvSpPr>
          <p:cNvPr id="41" name="TextBox 40"/>
          <p:cNvSpPr txBox="1"/>
          <p:nvPr>
            <p:custDataLst>
              <p:tags r:id="rId5"/>
            </p:custDataLst>
          </p:nvPr>
        </p:nvSpPr>
        <p:spPr>
          <a:xfrm>
            <a:off x="2226260" y="3234541"/>
            <a:ext cx="788999" cy="338554"/>
          </a:xfrm>
          <a:prstGeom prst="rect">
            <a:avLst/>
          </a:prstGeom>
          <a:noFill/>
        </p:spPr>
        <p:txBody>
          <a:bodyPr wrap="none" rtlCol="0">
            <a:spAutoFit/>
          </a:bodyPr>
          <a:lstStyle/>
          <a:p>
            <a:r>
              <a:rPr lang="en-GB" sz="1600" b="1" dirty="0">
                <a:effectLst>
                  <a:outerShdw blurRad="38100" dist="38100" dir="2700000" algn="tl">
                    <a:srgbClr val="000000">
                      <a:alpha val="43137"/>
                    </a:srgbClr>
                  </a:outerShdw>
                </a:effectLst>
              </a:rPr>
              <a:t>JMMC</a:t>
            </a:r>
          </a:p>
        </p:txBody>
      </p:sp>
      <p:sp>
        <p:nvSpPr>
          <p:cNvPr id="42" name="TextBox 41"/>
          <p:cNvSpPr txBox="1"/>
          <p:nvPr>
            <p:custDataLst>
              <p:tags r:id="rId6"/>
            </p:custDataLst>
          </p:nvPr>
        </p:nvSpPr>
        <p:spPr>
          <a:xfrm>
            <a:off x="4029245" y="4261801"/>
            <a:ext cx="833883" cy="338554"/>
          </a:xfrm>
          <a:prstGeom prst="rect">
            <a:avLst/>
          </a:prstGeom>
          <a:noFill/>
        </p:spPr>
        <p:txBody>
          <a:bodyPr wrap="none" rtlCol="0">
            <a:spAutoFit/>
          </a:bodyPr>
          <a:lstStyle/>
          <a:p>
            <a:r>
              <a:rPr lang="en-GB" sz="1600" b="1" dirty="0">
                <a:effectLst>
                  <a:outerShdw blurRad="38100" dist="38100" dir="2700000" algn="tl">
                    <a:srgbClr val="000000">
                      <a:alpha val="43137"/>
                    </a:srgbClr>
                  </a:outerShdw>
                </a:effectLst>
              </a:rPr>
              <a:t>Vøring</a:t>
            </a:r>
          </a:p>
        </p:txBody>
      </p:sp>
      <p:sp>
        <p:nvSpPr>
          <p:cNvPr id="43" name="TextBox 42"/>
          <p:cNvSpPr txBox="1"/>
          <p:nvPr>
            <p:custDataLst>
              <p:tags r:id="rId7"/>
            </p:custDataLst>
          </p:nvPr>
        </p:nvSpPr>
        <p:spPr>
          <a:xfrm>
            <a:off x="3711647" y="5560988"/>
            <a:ext cx="675185" cy="338554"/>
          </a:xfrm>
          <a:prstGeom prst="rect">
            <a:avLst/>
          </a:prstGeom>
          <a:noFill/>
        </p:spPr>
        <p:txBody>
          <a:bodyPr wrap="none" rtlCol="0">
            <a:spAutoFit/>
          </a:bodyPr>
          <a:lstStyle/>
          <a:p>
            <a:r>
              <a:rPr lang="en-GB" sz="1600" b="1" dirty="0">
                <a:effectLst>
                  <a:outerShdw blurRad="38100" dist="38100" dir="2700000" algn="tl">
                    <a:srgbClr val="000000">
                      <a:alpha val="43137"/>
                    </a:srgbClr>
                  </a:outerShdw>
                </a:effectLst>
              </a:rPr>
              <a:t>Møre</a:t>
            </a:r>
          </a:p>
        </p:txBody>
      </p:sp>
      <p:sp>
        <p:nvSpPr>
          <p:cNvPr id="46" name="TextBox 45"/>
          <p:cNvSpPr txBox="1"/>
          <p:nvPr>
            <p:custDataLst>
              <p:tags r:id="rId8"/>
            </p:custDataLst>
          </p:nvPr>
        </p:nvSpPr>
        <p:spPr>
          <a:xfrm>
            <a:off x="3348790" y="6519446"/>
            <a:ext cx="1152880" cy="338554"/>
          </a:xfrm>
          <a:prstGeom prst="rect">
            <a:avLst/>
          </a:prstGeom>
          <a:noFill/>
        </p:spPr>
        <p:txBody>
          <a:bodyPr wrap="none" rtlCol="0">
            <a:spAutoFit/>
          </a:bodyPr>
          <a:lstStyle/>
          <a:p>
            <a:r>
              <a:rPr lang="en-GB" sz="1600" b="1" dirty="0">
                <a:solidFill>
                  <a:srgbClr val="0066FF"/>
                </a:solidFill>
                <a:effectLst>
                  <a:outerShdw blurRad="38100" dist="38100" dir="2700000" algn="tl">
                    <a:srgbClr val="000000">
                      <a:alpha val="43137"/>
                    </a:srgbClr>
                  </a:outerShdw>
                </a:effectLst>
              </a:rPr>
              <a:t>North Sea</a:t>
            </a:r>
          </a:p>
        </p:txBody>
      </p:sp>
      <p:sp>
        <p:nvSpPr>
          <p:cNvPr id="47" name="TextBox 46"/>
          <p:cNvSpPr txBox="1"/>
          <p:nvPr>
            <p:custDataLst>
              <p:tags r:id="rId9"/>
            </p:custDataLst>
          </p:nvPr>
        </p:nvSpPr>
        <p:spPr>
          <a:xfrm>
            <a:off x="2398304" y="5945072"/>
            <a:ext cx="704039" cy="461665"/>
          </a:xfrm>
          <a:prstGeom prst="rect">
            <a:avLst/>
          </a:prstGeom>
          <a:noFill/>
        </p:spPr>
        <p:txBody>
          <a:bodyPr wrap="none" rtlCol="0">
            <a:spAutoFit/>
          </a:bodyPr>
          <a:lstStyle/>
          <a:p>
            <a:r>
              <a:rPr lang="en-GB" sz="1200" dirty="0">
                <a:effectLst>
                  <a:outerShdw blurRad="38100" dist="38100" dir="2700000" algn="tl">
                    <a:srgbClr val="000000">
                      <a:alpha val="43137"/>
                    </a:srgbClr>
                  </a:outerShdw>
                </a:effectLst>
              </a:rPr>
              <a:t>Faroe</a:t>
            </a:r>
          </a:p>
          <a:p>
            <a:r>
              <a:rPr lang="en-GB" sz="1200" dirty="0">
                <a:effectLst>
                  <a:outerShdw blurRad="38100" dist="38100" dir="2700000" algn="tl">
                    <a:srgbClr val="000000">
                      <a:alpha val="43137"/>
                    </a:srgbClr>
                  </a:outerShdw>
                </a:effectLst>
              </a:rPr>
              <a:t>Plateau</a:t>
            </a:r>
          </a:p>
        </p:txBody>
      </p:sp>
      <p:sp>
        <p:nvSpPr>
          <p:cNvPr id="49" name="TextBox 48"/>
          <p:cNvSpPr txBox="1"/>
          <p:nvPr>
            <p:custDataLst>
              <p:tags r:id="rId10"/>
            </p:custDataLst>
          </p:nvPr>
        </p:nvSpPr>
        <p:spPr>
          <a:xfrm>
            <a:off x="886111" y="2046780"/>
            <a:ext cx="615874" cy="338554"/>
          </a:xfrm>
          <a:prstGeom prst="rect">
            <a:avLst/>
          </a:prstGeom>
          <a:noFill/>
        </p:spPr>
        <p:txBody>
          <a:bodyPr wrap="none" rtlCol="0">
            <a:spAutoFit/>
          </a:bodyPr>
          <a:lstStyle/>
          <a:p>
            <a:r>
              <a:rPr lang="en-GB" sz="1600" b="1" dirty="0">
                <a:solidFill>
                  <a:srgbClr val="FFFFFF"/>
                </a:solidFill>
              </a:rPr>
              <a:t>SDR</a:t>
            </a:r>
          </a:p>
        </p:txBody>
      </p:sp>
      <p:sp>
        <p:nvSpPr>
          <p:cNvPr id="75" name="Oval 74"/>
          <p:cNvSpPr/>
          <p:nvPr>
            <p:custDataLst>
              <p:tags r:id="rId11"/>
            </p:custDataLst>
          </p:nvPr>
        </p:nvSpPr>
        <p:spPr bwMode="auto">
          <a:xfrm rot="1844869">
            <a:off x="1152789" y="3307018"/>
            <a:ext cx="4894584" cy="2824237"/>
          </a:xfrm>
          <a:prstGeom prst="ellipse">
            <a:avLst/>
          </a:prstGeom>
          <a:noFill/>
          <a:ln w="38100" cap="flat" cmpd="sng" algn="ctr">
            <a:solidFill>
              <a:srgbClr val="FF0000"/>
            </a:solidFill>
            <a:prstDash val="solid"/>
            <a:round/>
            <a:headEnd type="none" w="med" len="med"/>
            <a:tailEnd type="none" w="med" len="med"/>
          </a:ln>
          <a:effectLst>
            <a:outerShdw blurRad="50800" dist="38100" dir="5400000" algn="t" rotWithShape="0">
              <a:schemeClr val="bg1">
                <a:alpha val="40000"/>
              </a:schemeClr>
            </a:outerShdw>
          </a:effectLst>
        </p:spPr>
        <p:txBody>
          <a:bodyPr rtlCol="0" anchor="ctr"/>
          <a:lstStyle/>
          <a:p>
            <a:pPr algn="ctr"/>
            <a:endParaRPr lang="en-GB"/>
          </a:p>
        </p:txBody>
      </p:sp>
      <p:sp>
        <p:nvSpPr>
          <p:cNvPr id="63" name="TextBox 62"/>
          <p:cNvSpPr txBox="1"/>
          <p:nvPr>
            <p:custDataLst>
              <p:tags r:id="rId12"/>
            </p:custDataLst>
          </p:nvPr>
        </p:nvSpPr>
        <p:spPr>
          <a:xfrm>
            <a:off x="5165549" y="1357822"/>
            <a:ext cx="1369285" cy="338554"/>
          </a:xfrm>
          <a:prstGeom prst="rect">
            <a:avLst/>
          </a:prstGeom>
          <a:noFill/>
        </p:spPr>
        <p:txBody>
          <a:bodyPr wrap="none" rtlCol="0">
            <a:spAutoFit/>
          </a:bodyPr>
          <a:lstStyle/>
          <a:p>
            <a:r>
              <a:rPr lang="en-GB" sz="1600" b="1" dirty="0">
                <a:effectLst>
                  <a:outerShdw blurRad="38100" dist="38100" dir="2700000" algn="tl">
                    <a:srgbClr val="000000">
                      <a:alpha val="43137"/>
                    </a:srgbClr>
                  </a:outerShdw>
                </a:effectLst>
              </a:rPr>
              <a:t>Barents Sea</a:t>
            </a:r>
          </a:p>
        </p:txBody>
      </p:sp>
    </p:spTree>
  </p:cSld>
  <p:clrMapOvr>
    <a:masterClrMapping/>
  </p:clrMapOvr>
  <p:transition xmlns:p14="http://schemas.microsoft.com/office/powerpoint/2010/mai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st.jpg"/>
          <p:cNvPicPr>
            <a:picLocks noChangeAspect="1"/>
          </p:cNvPicPr>
          <p:nvPr>
            <p:custDataLst>
              <p:tags r:id="rId1"/>
            </p:custDataLst>
          </p:nvPr>
        </p:nvPicPr>
        <p:blipFill>
          <a:blip r:embed="rId57" cstate="print"/>
          <a:srcRect t="-698" b="57957"/>
          <a:stretch>
            <a:fillRect/>
          </a:stretch>
        </p:blipFill>
        <p:spPr>
          <a:xfrm>
            <a:off x="8626" y="1828772"/>
            <a:ext cx="9144000" cy="2432640"/>
          </a:xfrm>
          <a:prstGeom prst="rect">
            <a:avLst/>
          </a:prstGeom>
        </p:spPr>
      </p:pic>
      <p:sp>
        <p:nvSpPr>
          <p:cNvPr id="12" name="Text Box 4"/>
          <p:cNvSpPr txBox="1">
            <a:spLocks noChangeArrowheads="1"/>
          </p:cNvSpPr>
          <p:nvPr>
            <p:custDataLst>
              <p:tags r:id="rId2"/>
            </p:custDataLst>
          </p:nvPr>
        </p:nvSpPr>
        <p:spPr bwMode="auto">
          <a:xfrm>
            <a:off x="0" y="0"/>
            <a:ext cx="9144000" cy="461665"/>
          </a:xfrm>
          <a:prstGeom prst="rect">
            <a:avLst/>
          </a:prstGeom>
          <a:solidFill>
            <a:srgbClr val="CC99FF"/>
          </a:solidFill>
          <a:ln w="9525">
            <a:noFill/>
            <a:miter lim="800000"/>
            <a:headEnd/>
            <a:tailEnd/>
          </a:ln>
          <a:effectLst/>
        </p:spPr>
        <p:txBody>
          <a:bodyPr>
            <a:spAutoFit/>
          </a:bodyPr>
          <a:lstStyle/>
          <a:p>
            <a:pPr algn="l">
              <a:defRPr/>
            </a:pPr>
            <a:r>
              <a:rPr lang="en-US" b="1" dirty="0">
                <a:solidFill>
                  <a:schemeClr val="bg1"/>
                </a:solidFill>
                <a:effectLst>
                  <a:outerShdw blurRad="38100" dist="38100" dir="2700000" algn="tl">
                    <a:srgbClr val="000000">
                      <a:alpha val="43137"/>
                    </a:srgbClr>
                  </a:outerShdw>
                </a:effectLst>
                <a:latin typeface="Arial" charset="0"/>
              </a:rPr>
              <a:t>Nature of the distal margin: no continuum of deformation !</a:t>
            </a:r>
          </a:p>
        </p:txBody>
      </p:sp>
      <p:sp>
        <p:nvSpPr>
          <p:cNvPr id="13" name="TextBox 17"/>
          <p:cNvSpPr txBox="1">
            <a:spLocks noChangeArrowheads="1"/>
          </p:cNvSpPr>
          <p:nvPr>
            <p:custDataLst>
              <p:tags r:id="rId3"/>
            </p:custDataLst>
          </p:nvPr>
        </p:nvSpPr>
        <p:spPr bwMode="auto">
          <a:xfrm>
            <a:off x="3676650" y="5635284"/>
            <a:ext cx="5392927" cy="1169551"/>
          </a:xfrm>
          <a:prstGeom prst="rect">
            <a:avLst/>
          </a:prstGeom>
          <a:solidFill>
            <a:schemeClr val="bg1"/>
          </a:solidFill>
          <a:ln w="9525">
            <a:noFill/>
            <a:miter lim="800000"/>
            <a:headEnd/>
            <a:tailEnd/>
          </a:ln>
          <a:effectLst>
            <a:outerShdw blurRad="50800" dist="38100" dir="13500000" algn="br" rotWithShape="0">
              <a:prstClr val="black">
                <a:alpha val="40000"/>
              </a:prstClr>
            </a:outerShdw>
          </a:effectLst>
        </p:spPr>
        <p:txBody>
          <a:bodyPr wrap="square">
            <a:spAutoFit/>
          </a:bodyPr>
          <a:lstStyle/>
          <a:p>
            <a:pPr algn="l">
              <a:buSzPct val="125000"/>
              <a:buFont typeface="Arial" pitchFamily="34" charset="0"/>
              <a:buChar char="•"/>
            </a:pPr>
            <a:r>
              <a:rPr lang="en-GB" sz="1400" b="1" dirty="0"/>
              <a:t>&gt;120 my of continuous and severe crustal thinning seems to be unlikely in the Møre Basin and Jan Mayen corridor</a:t>
            </a:r>
          </a:p>
          <a:p>
            <a:pPr algn="l">
              <a:buSzPct val="125000"/>
              <a:buFont typeface="Arial" pitchFamily="34" charset="0"/>
              <a:buChar char="•"/>
            </a:pPr>
            <a:endParaRPr lang="en-GB" sz="1400" b="1" dirty="0"/>
          </a:p>
          <a:p>
            <a:pPr algn="l">
              <a:buSzPct val="125000"/>
              <a:buFont typeface="Arial" pitchFamily="34" charset="0"/>
              <a:buChar char="•"/>
            </a:pPr>
            <a:r>
              <a:rPr lang="en-GB" sz="1400" b="1" dirty="0"/>
              <a:t>The </a:t>
            </a:r>
            <a:r>
              <a:rPr lang="en-GB" sz="1400" b="1" dirty="0">
                <a:solidFill>
                  <a:srgbClr val="00FFFF"/>
                </a:solidFill>
              </a:rPr>
              <a:t>Mid-Mesozoic thinning system </a:t>
            </a:r>
            <a:r>
              <a:rPr lang="en-GB" sz="1400" b="1" dirty="0"/>
              <a:t>in the Møre Basin failed or globally slowed down during Mid Cretaceous ?</a:t>
            </a:r>
          </a:p>
        </p:txBody>
      </p:sp>
      <p:sp>
        <p:nvSpPr>
          <p:cNvPr id="16" name="TextBox 20"/>
          <p:cNvSpPr txBox="1">
            <a:spLocks noChangeArrowheads="1"/>
          </p:cNvSpPr>
          <p:nvPr>
            <p:custDataLst>
              <p:tags r:id="rId4"/>
            </p:custDataLst>
          </p:nvPr>
        </p:nvSpPr>
        <p:spPr bwMode="auto">
          <a:xfrm>
            <a:off x="4136882" y="5129278"/>
            <a:ext cx="1265238" cy="276225"/>
          </a:xfrm>
          <a:prstGeom prst="rect">
            <a:avLst/>
          </a:prstGeom>
          <a:noFill/>
          <a:ln w="9525">
            <a:noFill/>
            <a:miter lim="800000"/>
            <a:headEnd/>
            <a:tailEnd/>
          </a:ln>
        </p:spPr>
        <p:txBody>
          <a:bodyPr wrap="none">
            <a:spAutoFit/>
          </a:bodyPr>
          <a:lstStyle/>
          <a:p>
            <a:r>
              <a:rPr lang="en-GB" sz="1200" b="1" i="1" dirty="0"/>
              <a:t>Gap &gt;30-60 Ma</a:t>
            </a:r>
          </a:p>
        </p:txBody>
      </p:sp>
      <p:sp>
        <p:nvSpPr>
          <p:cNvPr id="30" name="Multiply 29"/>
          <p:cNvSpPr/>
          <p:nvPr>
            <p:custDataLst>
              <p:tags r:id="rId5"/>
            </p:custDataLst>
          </p:nvPr>
        </p:nvSpPr>
        <p:spPr>
          <a:xfrm>
            <a:off x="4442930" y="1111089"/>
            <a:ext cx="653143" cy="771896"/>
          </a:xfrm>
          <a:prstGeom prst="mathMultiply">
            <a:avLst/>
          </a:prstGeom>
          <a:solidFill>
            <a:srgbClr val="00FFFF"/>
          </a:solidFill>
          <a:ln w="1905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200"/>
          </a:p>
        </p:txBody>
      </p:sp>
      <p:sp>
        <p:nvSpPr>
          <p:cNvPr id="43" name="TextBox 42"/>
          <p:cNvSpPr txBox="1"/>
          <p:nvPr>
            <p:custDataLst>
              <p:tags r:id="rId6"/>
            </p:custDataLst>
          </p:nvPr>
        </p:nvSpPr>
        <p:spPr>
          <a:xfrm>
            <a:off x="3456481" y="4227465"/>
            <a:ext cx="2626040" cy="276999"/>
          </a:xfrm>
          <a:prstGeom prst="rect">
            <a:avLst/>
          </a:prstGeom>
          <a:noFill/>
        </p:spPr>
        <p:txBody>
          <a:bodyPr wrap="none" rtlCol="0">
            <a:spAutoFit/>
          </a:bodyPr>
          <a:lstStyle/>
          <a:p>
            <a:r>
              <a:rPr lang="en-GB" sz="1200" b="1" dirty="0"/>
              <a:t>Thermal cooling/strain hardening</a:t>
            </a:r>
          </a:p>
        </p:txBody>
      </p:sp>
      <p:sp>
        <p:nvSpPr>
          <p:cNvPr id="24" name="Right Arrow 23"/>
          <p:cNvSpPr/>
          <p:nvPr>
            <p:custDataLst>
              <p:tags r:id="rId7"/>
            </p:custDataLst>
          </p:nvPr>
        </p:nvSpPr>
        <p:spPr>
          <a:xfrm>
            <a:off x="1922905" y="1403211"/>
            <a:ext cx="558148" cy="286332"/>
          </a:xfrm>
          <a:prstGeom prst="rightArrow">
            <a:avLst>
              <a:gd name="adj1" fmla="val 50000"/>
              <a:gd name="adj2" fmla="val 94444"/>
            </a:avLst>
          </a:prstGeom>
          <a:solidFill>
            <a:srgbClr val="80CFD8"/>
          </a:solidFill>
          <a:ln w="127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200"/>
          </a:p>
        </p:txBody>
      </p:sp>
      <p:sp>
        <p:nvSpPr>
          <p:cNvPr id="45" name="TextBox 44"/>
          <p:cNvSpPr txBox="1"/>
          <p:nvPr>
            <p:custDataLst>
              <p:tags r:id="rId8"/>
            </p:custDataLst>
          </p:nvPr>
        </p:nvSpPr>
        <p:spPr>
          <a:xfrm>
            <a:off x="1973657" y="1038410"/>
            <a:ext cx="405880" cy="338554"/>
          </a:xfrm>
          <a:prstGeom prst="rect">
            <a:avLst/>
          </a:prstGeom>
          <a:noFill/>
        </p:spPr>
        <p:txBody>
          <a:bodyPr wrap="none" rtlCol="0">
            <a:spAutoFit/>
          </a:bodyPr>
          <a:lstStyle/>
          <a:p>
            <a:r>
              <a:rPr lang="en-GB" sz="1600" b="1" dirty="0">
                <a:solidFill>
                  <a:srgbClr val="80CFD8"/>
                </a:solidFill>
                <a:effectLst>
                  <a:outerShdw blurRad="38100" dist="38100" dir="2700000" algn="tl">
                    <a:srgbClr val="000000">
                      <a:alpha val="43137"/>
                    </a:srgbClr>
                  </a:outerShdw>
                </a:effectLst>
              </a:rPr>
              <a:t>S</a:t>
            </a:r>
            <a:r>
              <a:rPr lang="en-GB" sz="1100" b="1" dirty="0">
                <a:solidFill>
                  <a:srgbClr val="80CFD8"/>
                </a:solidFill>
                <a:effectLst>
                  <a:outerShdw blurRad="38100" dist="38100" dir="2700000" algn="tl">
                    <a:srgbClr val="000000">
                      <a:alpha val="43137"/>
                    </a:srgbClr>
                  </a:outerShdw>
                </a:effectLst>
              </a:rPr>
              <a:t>1</a:t>
            </a:r>
            <a:endParaRPr lang="en-GB" sz="1600" b="1" dirty="0">
              <a:solidFill>
                <a:srgbClr val="80CFD8"/>
              </a:solidFill>
              <a:effectLst>
                <a:outerShdw blurRad="38100" dist="38100" dir="2700000" algn="tl">
                  <a:srgbClr val="000000">
                    <a:alpha val="43137"/>
                  </a:srgbClr>
                </a:outerShdw>
              </a:effectLst>
            </a:endParaRPr>
          </a:p>
        </p:txBody>
      </p:sp>
      <p:sp>
        <p:nvSpPr>
          <p:cNvPr id="25" name="Right Arrow 24"/>
          <p:cNvSpPr/>
          <p:nvPr>
            <p:custDataLst>
              <p:tags r:id="rId9"/>
            </p:custDataLst>
          </p:nvPr>
        </p:nvSpPr>
        <p:spPr>
          <a:xfrm>
            <a:off x="2828399" y="1377332"/>
            <a:ext cx="558148" cy="286332"/>
          </a:xfrm>
          <a:prstGeom prst="rightArrow">
            <a:avLst>
              <a:gd name="adj1" fmla="val 50000"/>
              <a:gd name="adj2" fmla="val 94444"/>
            </a:avLst>
          </a:prstGeom>
          <a:solidFill>
            <a:srgbClr val="B3E3EE"/>
          </a:solidFill>
          <a:ln w="127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200"/>
          </a:p>
        </p:txBody>
      </p:sp>
      <p:sp>
        <p:nvSpPr>
          <p:cNvPr id="46" name="TextBox 45"/>
          <p:cNvSpPr txBox="1"/>
          <p:nvPr>
            <p:custDataLst>
              <p:tags r:id="rId10"/>
            </p:custDataLst>
          </p:nvPr>
        </p:nvSpPr>
        <p:spPr>
          <a:xfrm>
            <a:off x="2884761" y="1012531"/>
            <a:ext cx="394660" cy="338554"/>
          </a:xfrm>
          <a:prstGeom prst="rect">
            <a:avLst/>
          </a:prstGeom>
          <a:noFill/>
        </p:spPr>
        <p:txBody>
          <a:bodyPr wrap="none" rtlCol="0">
            <a:spAutoFit/>
          </a:bodyPr>
          <a:lstStyle/>
          <a:p>
            <a:r>
              <a:rPr lang="en-GB" sz="1600" b="1" dirty="0">
                <a:solidFill>
                  <a:srgbClr val="B3E3EE"/>
                </a:solidFill>
                <a:effectLst>
                  <a:outerShdw blurRad="38100" dist="38100" dir="2700000" algn="tl">
                    <a:srgbClr val="000000">
                      <a:alpha val="43137"/>
                    </a:srgbClr>
                  </a:outerShdw>
                </a:effectLst>
              </a:rPr>
              <a:t>T</a:t>
            </a:r>
            <a:r>
              <a:rPr lang="en-GB" sz="1100" b="1" dirty="0">
                <a:solidFill>
                  <a:srgbClr val="B3E3EE"/>
                </a:solidFill>
                <a:effectLst>
                  <a:outerShdw blurRad="38100" dist="38100" dir="2700000" algn="tl">
                    <a:srgbClr val="000000">
                      <a:alpha val="43137"/>
                    </a:srgbClr>
                  </a:outerShdw>
                </a:effectLst>
              </a:rPr>
              <a:t>1</a:t>
            </a:r>
            <a:endParaRPr lang="en-GB" sz="1600" b="1" dirty="0">
              <a:solidFill>
                <a:srgbClr val="B3E3EE"/>
              </a:solidFill>
              <a:effectLst>
                <a:outerShdw blurRad="38100" dist="38100" dir="2700000" algn="tl">
                  <a:srgbClr val="000000">
                    <a:alpha val="43137"/>
                  </a:srgbClr>
                </a:outerShdw>
              </a:effectLst>
            </a:endParaRPr>
          </a:p>
        </p:txBody>
      </p:sp>
      <p:sp>
        <p:nvSpPr>
          <p:cNvPr id="26" name="Right Arrow 25"/>
          <p:cNvSpPr/>
          <p:nvPr>
            <p:custDataLst>
              <p:tags r:id="rId11"/>
            </p:custDataLst>
          </p:nvPr>
        </p:nvSpPr>
        <p:spPr>
          <a:xfrm>
            <a:off x="3580715" y="1385958"/>
            <a:ext cx="558148" cy="286332"/>
          </a:xfrm>
          <a:prstGeom prst="rightArrow">
            <a:avLst>
              <a:gd name="adj1" fmla="val 50000"/>
              <a:gd name="adj2" fmla="val 94444"/>
            </a:avLst>
          </a:prstGeom>
          <a:solidFill>
            <a:srgbClr val="33CC33"/>
          </a:solidFill>
          <a:ln w="127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200" dirty="0">
              <a:solidFill>
                <a:srgbClr val="00B050"/>
              </a:solidFill>
            </a:endParaRPr>
          </a:p>
        </p:txBody>
      </p:sp>
      <p:sp>
        <p:nvSpPr>
          <p:cNvPr id="47" name="TextBox 46"/>
          <p:cNvSpPr txBox="1"/>
          <p:nvPr>
            <p:custDataLst>
              <p:tags r:id="rId12"/>
            </p:custDataLst>
          </p:nvPr>
        </p:nvSpPr>
        <p:spPr>
          <a:xfrm>
            <a:off x="3540898" y="1021157"/>
            <a:ext cx="457176" cy="338554"/>
          </a:xfrm>
          <a:prstGeom prst="rect">
            <a:avLst/>
          </a:prstGeom>
          <a:noFill/>
        </p:spPr>
        <p:txBody>
          <a:bodyPr wrap="none" rtlCol="0">
            <a:spAutoFit/>
          </a:bodyPr>
          <a:lstStyle/>
          <a:p>
            <a:r>
              <a:rPr lang="en-GB" sz="1600" b="1" dirty="0">
                <a:solidFill>
                  <a:srgbClr val="33CC33"/>
                </a:solidFill>
                <a:effectLst>
                  <a:outerShdw blurRad="38100" dist="38100" dir="2700000" algn="tl">
                    <a:srgbClr val="000000">
                      <a:alpha val="43137"/>
                    </a:srgbClr>
                  </a:outerShdw>
                </a:effectLst>
              </a:rPr>
              <a:t>SE</a:t>
            </a:r>
          </a:p>
        </p:txBody>
      </p:sp>
      <p:sp>
        <p:nvSpPr>
          <p:cNvPr id="51" name="TextBox 50"/>
          <p:cNvSpPr txBox="1"/>
          <p:nvPr>
            <p:custDataLst>
              <p:tags r:id="rId13"/>
            </p:custDataLst>
          </p:nvPr>
        </p:nvSpPr>
        <p:spPr>
          <a:xfrm>
            <a:off x="345447" y="1693373"/>
            <a:ext cx="1534394" cy="261610"/>
          </a:xfrm>
          <a:prstGeom prst="rect">
            <a:avLst/>
          </a:prstGeom>
          <a:solidFill>
            <a:schemeClr val="bg1"/>
          </a:solidFill>
        </p:spPr>
        <p:txBody>
          <a:bodyPr wrap="none" rtlCol="0">
            <a:spAutoFit/>
          </a:bodyPr>
          <a:lstStyle/>
          <a:p>
            <a:r>
              <a:rPr lang="en-GB" sz="1100" b="1" dirty="0">
                <a:solidFill>
                  <a:srgbClr val="FF0000"/>
                </a:solidFill>
                <a:effectLst>
                  <a:outerShdw blurRad="38100" dist="38100" dir="2700000" algn="tl">
                    <a:srgbClr val="000000">
                      <a:alpha val="43137"/>
                    </a:srgbClr>
                  </a:outerShdw>
                </a:effectLst>
              </a:rPr>
              <a:t>VOLCANIC MARGIN</a:t>
            </a:r>
          </a:p>
        </p:txBody>
      </p:sp>
      <p:sp>
        <p:nvSpPr>
          <p:cNvPr id="53" name="TextBox 52"/>
          <p:cNvSpPr txBox="1"/>
          <p:nvPr>
            <p:custDataLst>
              <p:tags r:id="rId14"/>
            </p:custDataLst>
          </p:nvPr>
        </p:nvSpPr>
        <p:spPr>
          <a:xfrm>
            <a:off x="3871660" y="4884100"/>
            <a:ext cx="1795684" cy="276999"/>
          </a:xfrm>
          <a:prstGeom prst="rect">
            <a:avLst/>
          </a:prstGeom>
          <a:noFill/>
        </p:spPr>
        <p:txBody>
          <a:bodyPr wrap="none" rtlCol="0">
            <a:spAutoFit/>
          </a:bodyPr>
          <a:lstStyle/>
          <a:p>
            <a:r>
              <a:rPr lang="en-GB" sz="1200" b="1" dirty="0"/>
              <a:t>Rift migration or jump</a:t>
            </a:r>
          </a:p>
        </p:txBody>
      </p:sp>
      <p:sp>
        <p:nvSpPr>
          <p:cNvPr id="54" name="TextBox 53"/>
          <p:cNvSpPr txBox="1"/>
          <p:nvPr>
            <p:custDataLst>
              <p:tags r:id="rId15"/>
            </p:custDataLst>
          </p:nvPr>
        </p:nvSpPr>
        <p:spPr>
          <a:xfrm rot="20788185">
            <a:off x="222853" y="2768107"/>
            <a:ext cx="508473" cy="276999"/>
          </a:xfrm>
          <a:prstGeom prst="rect">
            <a:avLst/>
          </a:prstGeom>
          <a:noFill/>
        </p:spPr>
        <p:txBody>
          <a:bodyPr wrap="none" rtlCol="0">
            <a:spAutoFit/>
          </a:bodyPr>
          <a:lstStyle/>
          <a:p>
            <a:r>
              <a:rPr lang="en-GB" sz="1200" b="1" i="1" dirty="0">
                <a:effectLst>
                  <a:outerShdw blurRad="38100" dist="38100" dir="2700000" algn="tl">
                    <a:srgbClr val="000000">
                      <a:alpha val="43137"/>
                    </a:srgbClr>
                  </a:outerShdw>
                </a:effectLst>
              </a:rPr>
              <a:t>SDR</a:t>
            </a:r>
          </a:p>
        </p:txBody>
      </p:sp>
      <p:sp>
        <p:nvSpPr>
          <p:cNvPr id="55" name="TextBox 54"/>
          <p:cNvSpPr txBox="1"/>
          <p:nvPr>
            <p:custDataLst>
              <p:tags r:id="rId16"/>
            </p:custDataLst>
          </p:nvPr>
        </p:nvSpPr>
        <p:spPr>
          <a:xfrm>
            <a:off x="63798" y="5874127"/>
            <a:ext cx="2448106" cy="830997"/>
          </a:xfrm>
          <a:prstGeom prst="rect">
            <a:avLst/>
          </a:prstGeom>
          <a:noFill/>
        </p:spPr>
        <p:txBody>
          <a:bodyPr wrap="none" rtlCol="0">
            <a:spAutoFit/>
          </a:bodyPr>
          <a:lstStyle/>
          <a:p>
            <a:pPr algn="ctr"/>
            <a:r>
              <a:rPr lang="en-GB" sz="1200" dirty="0"/>
              <a:t>Reactivation of previous</a:t>
            </a:r>
          </a:p>
          <a:p>
            <a:pPr algn="ctr"/>
            <a:r>
              <a:rPr lang="en-GB" sz="1200" dirty="0"/>
              <a:t> stretched marginal domain</a:t>
            </a:r>
          </a:p>
          <a:p>
            <a:pPr algn="ctr"/>
            <a:r>
              <a:rPr lang="en-GB" sz="1200" dirty="0"/>
              <a:t>(</a:t>
            </a:r>
            <a:r>
              <a:rPr lang="en-GB" sz="1200" dirty="0" err="1"/>
              <a:t>e.g</a:t>
            </a:r>
            <a:r>
              <a:rPr lang="en-GB" sz="1200" dirty="0"/>
              <a:t> the conjugate necking zone+</a:t>
            </a:r>
          </a:p>
          <a:p>
            <a:pPr algn="ctr"/>
            <a:r>
              <a:rPr lang="en-GB" sz="1200" dirty="0"/>
              <a:t>Proto JMMC)</a:t>
            </a:r>
          </a:p>
        </p:txBody>
      </p:sp>
      <p:sp>
        <p:nvSpPr>
          <p:cNvPr id="61" name="TextBox 60"/>
          <p:cNvSpPr txBox="1"/>
          <p:nvPr>
            <p:custDataLst>
              <p:tags r:id="rId17"/>
            </p:custDataLst>
          </p:nvPr>
        </p:nvSpPr>
        <p:spPr>
          <a:xfrm>
            <a:off x="6591301" y="4356962"/>
            <a:ext cx="2552700" cy="1384995"/>
          </a:xfrm>
          <a:prstGeom prst="rect">
            <a:avLst/>
          </a:prstGeom>
          <a:noFill/>
        </p:spPr>
        <p:txBody>
          <a:bodyPr wrap="square" rtlCol="0">
            <a:spAutoFit/>
          </a:bodyPr>
          <a:lstStyle/>
          <a:p>
            <a:pPr algn="l"/>
            <a:r>
              <a:rPr lang="en-GB" sz="1200" dirty="0">
                <a:solidFill>
                  <a:srgbClr val="0066FF"/>
                </a:solidFill>
              </a:rPr>
              <a:t>S: Stretching/minor thinning</a:t>
            </a:r>
          </a:p>
          <a:p>
            <a:pPr algn="l"/>
            <a:r>
              <a:rPr lang="en-GB" sz="1200" dirty="0">
                <a:solidFill>
                  <a:srgbClr val="66FFFF"/>
                </a:solidFill>
              </a:rPr>
              <a:t>T: Thinning/minor </a:t>
            </a:r>
            <a:r>
              <a:rPr lang="en-GB" sz="1200" dirty="0" err="1">
                <a:solidFill>
                  <a:srgbClr val="66FFFF"/>
                </a:solidFill>
              </a:rPr>
              <a:t>streching</a:t>
            </a:r>
            <a:endParaRPr lang="en-GB" sz="1200" dirty="0">
              <a:solidFill>
                <a:srgbClr val="66FFFF"/>
              </a:solidFill>
            </a:endParaRPr>
          </a:p>
          <a:p>
            <a:pPr algn="l"/>
            <a:r>
              <a:rPr lang="en-GB" sz="1200" dirty="0">
                <a:solidFill>
                  <a:srgbClr val="00B050"/>
                </a:solidFill>
              </a:rPr>
              <a:t>SE: Super-extension</a:t>
            </a:r>
          </a:p>
          <a:p>
            <a:pPr algn="l"/>
            <a:r>
              <a:rPr lang="en-GB" sz="1200" dirty="0">
                <a:solidFill>
                  <a:srgbClr val="FF00FF"/>
                </a:solidFill>
              </a:rPr>
              <a:t>D: </a:t>
            </a:r>
            <a:r>
              <a:rPr lang="en-GB" sz="1200" dirty="0" err="1">
                <a:solidFill>
                  <a:srgbClr val="FF00FF"/>
                </a:solidFill>
              </a:rPr>
              <a:t>Diking</a:t>
            </a:r>
            <a:r>
              <a:rPr lang="en-GB" sz="1200" dirty="0">
                <a:solidFill>
                  <a:srgbClr val="FF00FF"/>
                </a:solidFill>
              </a:rPr>
              <a:t> and magmatic plumbing</a:t>
            </a:r>
          </a:p>
          <a:p>
            <a:pPr algn="l"/>
            <a:r>
              <a:rPr lang="en-GB" sz="1200" dirty="0">
                <a:solidFill>
                  <a:srgbClr val="CCCCFF"/>
                </a:solidFill>
              </a:rPr>
              <a:t>MT: magmatic thinning (</a:t>
            </a:r>
            <a:r>
              <a:rPr lang="en-GB" sz="1200" dirty="0" err="1">
                <a:solidFill>
                  <a:srgbClr val="CCCCFF"/>
                </a:solidFill>
              </a:rPr>
              <a:t>syn</a:t>
            </a:r>
            <a:r>
              <a:rPr lang="en-GB" sz="1200" dirty="0">
                <a:solidFill>
                  <a:srgbClr val="CCCCFF"/>
                </a:solidFill>
              </a:rPr>
              <a:t>-SDR)</a:t>
            </a:r>
          </a:p>
          <a:p>
            <a:pPr algn="l"/>
            <a:r>
              <a:rPr lang="en-GB" sz="1200" dirty="0">
                <a:solidFill>
                  <a:srgbClr val="CC66FF"/>
                </a:solidFill>
              </a:rPr>
              <a:t>OC: Oceanic crust</a:t>
            </a:r>
          </a:p>
          <a:p>
            <a:pPr algn="l"/>
            <a:endParaRPr lang="en-GB" sz="1200" dirty="0">
              <a:solidFill>
                <a:srgbClr val="00B050"/>
              </a:solidFill>
            </a:endParaRPr>
          </a:p>
        </p:txBody>
      </p:sp>
      <p:sp>
        <p:nvSpPr>
          <p:cNvPr id="69" name="Right Arrow 68"/>
          <p:cNvSpPr/>
          <p:nvPr>
            <p:custDataLst>
              <p:tags r:id="rId18"/>
            </p:custDataLst>
          </p:nvPr>
        </p:nvSpPr>
        <p:spPr>
          <a:xfrm flipH="1">
            <a:off x="7432310" y="1394584"/>
            <a:ext cx="558148" cy="286332"/>
          </a:xfrm>
          <a:prstGeom prst="rightArrow">
            <a:avLst>
              <a:gd name="adj1" fmla="val 50000"/>
              <a:gd name="adj2" fmla="val 94444"/>
            </a:avLst>
          </a:prstGeom>
          <a:solidFill>
            <a:srgbClr val="80CFD8"/>
          </a:solidFill>
          <a:ln w="127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200"/>
          </a:p>
        </p:txBody>
      </p:sp>
      <p:sp>
        <p:nvSpPr>
          <p:cNvPr id="70" name="TextBox 69"/>
          <p:cNvSpPr txBox="1"/>
          <p:nvPr>
            <p:custDataLst>
              <p:tags r:id="rId19"/>
            </p:custDataLst>
          </p:nvPr>
        </p:nvSpPr>
        <p:spPr>
          <a:xfrm flipH="1">
            <a:off x="7611463" y="1021157"/>
            <a:ext cx="405880" cy="338554"/>
          </a:xfrm>
          <a:prstGeom prst="rect">
            <a:avLst/>
          </a:prstGeom>
          <a:noFill/>
        </p:spPr>
        <p:txBody>
          <a:bodyPr wrap="none" rtlCol="0">
            <a:spAutoFit/>
          </a:bodyPr>
          <a:lstStyle/>
          <a:p>
            <a:r>
              <a:rPr lang="en-GB" sz="1600" b="1" dirty="0">
                <a:solidFill>
                  <a:srgbClr val="80CFD8"/>
                </a:solidFill>
                <a:effectLst>
                  <a:outerShdw blurRad="38100" dist="38100" dir="2700000" algn="tl">
                    <a:srgbClr val="000000">
                      <a:alpha val="43137"/>
                    </a:srgbClr>
                  </a:outerShdw>
                </a:effectLst>
              </a:rPr>
              <a:t>S</a:t>
            </a:r>
            <a:r>
              <a:rPr lang="en-GB" sz="1100" b="1" dirty="0">
                <a:solidFill>
                  <a:srgbClr val="80CFD8"/>
                </a:solidFill>
                <a:effectLst>
                  <a:outerShdw blurRad="38100" dist="38100" dir="2700000" algn="tl">
                    <a:srgbClr val="000000">
                      <a:alpha val="43137"/>
                    </a:srgbClr>
                  </a:outerShdw>
                </a:effectLst>
              </a:rPr>
              <a:t>1</a:t>
            </a:r>
            <a:endParaRPr lang="en-GB" sz="1600" b="1" dirty="0">
              <a:solidFill>
                <a:srgbClr val="80CFD8"/>
              </a:solidFill>
              <a:effectLst>
                <a:outerShdw blurRad="38100" dist="38100" dir="2700000" algn="tl">
                  <a:srgbClr val="000000">
                    <a:alpha val="43137"/>
                  </a:srgbClr>
                </a:outerShdw>
              </a:effectLst>
            </a:endParaRPr>
          </a:p>
        </p:txBody>
      </p:sp>
      <p:sp>
        <p:nvSpPr>
          <p:cNvPr id="72" name="Right Arrow 71"/>
          <p:cNvSpPr/>
          <p:nvPr>
            <p:custDataLst>
              <p:tags r:id="rId20"/>
            </p:custDataLst>
          </p:nvPr>
        </p:nvSpPr>
        <p:spPr>
          <a:xfrm flipH="1">
            <a:off x="6474826" y="1385958"/>
            <a:ext cx="558148" cy="286332"/>
          </a:xfrm>
          <a:prstGeom prst="rightArrow">
            <a:avLst>
              <a:gd name="adj1" fmla="val 50000"/>
              <a:gd name="adj2" fmla="val 94444"/>
            </a:avLst>
          </a:prstGeom>
          <a:solidFill>
            <a:srgbClr val="B3E3EE"/>
          </a:solidFill>
          <a:ln w="127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200"/>
          </a:p>
        </p:txBody>
      </p:sp>
      <p:sp>
        <p:nvSpPr>
          <p:cNvPr id="73" name="TextBox 72"/>
          <p:cNvSpPr txBox="1"/>
          <p:nvPr>
            <p:custDataLst>
              <p:tags r:id="rId21"/>
            </p:custDataLst>
          </p:nvPr>
        </p:nvSpPr>
        <p:spPr>
          <a:xfrm flipH="1">
            <a:off x="6581952" y="1021157"/>
            <a:ext cx="394660" cy="338554"/>
          </a:xfrm>
          <a:prstGeom prst="rect">
            <a:avLst/>
          </a:prstGeom>
          <a:noFill/>
        </p:spPr>
        <p:txBody>
          <a:bodyPr wrap="none" rtlCol="0">
            <a:spAutoFit/>
          </a:bodyPr>
          <a:lstStyle/>
          <a:p>
            <a:r>
              <a:rPr lang="en-GB" sz="1600" b="1" dirty="0">
                <a:solidFill>
                  <a:srgbClr val="B3E3EE"/>
                </a:solidFill>
                <a:effectLst>
                  <a:outerShdw blurRad="38100" dist="38100" dir="2700000" algn="tl">
                    <a:srgbClr val="000000">
                      <a:alpha val="43137"/>
                    </a:srgbClr>
                  </a:outerShdw>
                </a:effectLst>
              </a:rPr>
              <a:t>T</a:t>
            </a:r>
            <a:r>
              <a:rPr lang="en-GB" sz="1100" b="1" dirty="0">
                <a:solidFill>
                  <a:srgbClr val="B3E3EE"/>
                </a:solidFill>
                <a:effectLst>
                  <a:outerShdw blurRad="38100" dist="38100" dir="2700000" algn="tl">
                    <a:srgbClr val="000000">
                      <a:alpha val="43137"/>
                    </a:srgbClr>
                  </a:outerShdw>
                </a:effectLst>
              </a:rPr>
              <a:t>1</a:t>
            </a:r>
            <a:endParaRPr lang="en-GB" sz="1600" b="1" dirty="0">
              <a:solidFill>
                <a:srgbClr val="B3E3EE"/>
              </a:solidFill>
              <a:effectLst>
                <a:outerShdw blurRad="38100" dist="38100" dir="2700000" algn="tl">
                  <a:srgbClr val="000000">
                    <a:alpha val="43137"/>
                  </a:srgbClr>
                </a:outerShdw>
              </a:effectLst>
            </a:endParaRPr>
          </a:p>
        </p:txBody>
      </p:sp>
      <p:sp>
        <p:nvSpPr>
          <p:cNvPr id="75" name="Right Arrow 74"/>
          <p:cNvSpPr/>
          <p:nvPr>
            <p:custDataLst>
              <p:tags r:id="rId22"/>
            </p:custDataLst>
          </p:nvPr>
        </p:nvSpPr>
        <p:spPr>
          <a:xfrm flipH="1">
            <a:off x="5407035" y="1385958"/>
            <a:ext cx="558148" cy="286332"/>
          </a:xfrm>
          <a:prstGeom prst="rightArrow">
            <a:avLst>
              <a:gd name="adj1" fmla="val 50000"/>
              <a:gd name="adj2" fmla="val 94444"/>
            </a:avLst>
          </a:prstGeom>
          <a:solidFill>
            <a:srgbClr val="33CC33"/>
          </a:solidFill>
          <a:ln w="127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200" dirty="0">
              <a:solidFill>
                <a:srgbClr val="00B050"/>
              </a:solidFill>
            </a:endParaRPr>
          </a:p>
        </p:txBody>
      </p:sp>
      <p:sp>
        <p:nvSpPr>
          <p:cNvPr id="76" name="TextBox 75"/>
          <p:cNvSpPr txBox="1"/>
          <p:nvPr>
            <p:custDataLst>
              <p:tags r:id="rId23"/>
            </p:custDataLst>
          </p:nvPr>
        </p:nvSpPr>
        <p:spPr>
          <a:xfrm flipH="1">
            <a:off x="5547824" y="1021157"/>
            <a:ext cx="457176" cy="338554"/>
          </a:xfrm>
          <a:prstGeom prst="rect">
            <a:avLst/>
          </a:prstGeom>
          <a:noFill/>
        </p:spPr>
        <p:txBody>
          <a:bodyPr wrap="none" rtlCol="0">
            <a:spAutoFit/>
          </a:bodyPr>
          <a:lstStyle/>
          <a:p>
            <a:r>
              <a:rPr lang="en-GB" sz="1600" b="1" dirty="0">
                <a:solidFill>
                  <a:srgbClr val="33CC33"/>
                </a:solidFill>
                <a:effectLst>
                  <a:outerShdw blurRad="38100" dist="38100" dir="2700000" algn="tl">
                    <a:srgbClr val="000000">
                      <a:alpha val="43137"/>
                    </a:srgbClr>
                  </a:outerShdw>
                </a:effectLst>
              </a:rPr>
              <a:t>SE</a:t>
            </a:r>
          </a:p>
        </p:txBody>
      </p:sp>
      <p:sp>
        <p:nvSpPr>
          <p:cNvPr id="83" name="TextBox 82"/>
          <p:cNvSpPr txBox="1"/>
          <p:nvPr>
            <p:custDataLst>
              <p:tags r:id="rId24"/>
            </p:custDataLst>
          </p:nvPr>
        </p:nvSpPr>
        <p:spPr>
          <a:xfrm>
            <a:off x="5755079" y="1641929"/>
            <a:ext cx="899605" cy="261610"/>
          </a:xfrm>
          <a:prstGeom prst="rect">
            <a:avLst/>
          </a:prstGeom>
          <a:noFill/>
        </p:spPr>
        <p:txBody>
          <a:bodyPr wrap="none" rtlCol="0">
            <a:spAutoFit/>
          </a:bodyPr>
          <a:lstStyle/>
          <a:p>
            <a:r>
              <a:rPr lang="en-GB" sz="1050" b="1" dirty="0">
                <a:solidFill>
                  <a:srgbClr val="66FF33"/>
                </a:solidFill>
              </a:rPr>
              <a:t>BCU stage</a:t>
            </a:r>
          </a:p>
        </p:txBody>
      </p:sp>
      <p:sp>
        <p:nvSpPr>
          <p:cNvPr id="84" name="Rectangle 83"/>
          <p:cNvSpPr/>
          <p:nvPr>
            <p:custDataLst>
              <p:tags r:id="rId25"/>
            </p:custDataLst>
          </p:nvPr>
        </p:nvSpPr>
        <p:spPr bwMode="auto">
          <a:xfrm>
            <a:off x="2665562" y="3139997"/>
            <a:ext cx="77638" cy="345057"/>
          </a:xfrm>
          <a:prstGeom prst="rect">
            <a:avLst/>
          </a:prstGeom>
          <a:solidFill>
            <a:srgbClr val="B3E3EE"/>
          </a:solidFill>
          <a:ln w="28575" cap="flat" cmpd="sng" algn="ctr">
            <a:solidFill>
              <a:srgbClr val="464523"/>
            </a:solidFill>
            <a:prstDash val="solid"/>
            <a:round/>
            <a:headEnd type="none" w="med" len="med"/>
            <a:tailEnd type="none" w="med" len="med"/>
          </a:ln>
          <a:effectLst/>
        </p:spPr>
        <p:txBody>
          <a:bodyPr rtlCol="0" anchor="ctr"/>
          <a:lstStyle/>
          <a:p>
            <a:pPr algn="ctr"/>
            <a:endParaRPr lang="en-GB"/>
          </a:p>
        </p:txBody>
      </p:sp>
      <p:sp>
        <p:nvSpPr>
          <p:cNvPr id="85" name="Rectangle 84"/>
          <p:cNvSpPr/>
          <p:nvPr>
            <p:custDataLst>
              <p:tags r:id="rId26"/>
            </p:custDataLst>
          </p:nvPr>
        </p:nvSpPr>
        <p:spPr bwMode="auto">
          <a:xfrm>
            <a:off x="6432429" y="3232012"/>
            <a:ext cx="77638" cy="345057"/>
          </a:xfrm>
          <a:prstGeom prst="rect">
            <a:avLst/>
          </a:prstGeom>
          <a:solidFill>
            <a:srgbClr val="B3E3EE"/>
          </a:solidFill>
          <a:ln w="28575" cap="flat" cmpd="sng" algn="ctr">
            <a:solidFill>
              <a:srgbClr val="464523"/>
            </a:solidFill>
            <a:prstDash val="solid"/>
            <a:round/>
            <a:headEnd type="none" w="med" len="med"/>
            <a:tailEnd type="none" w="med" len="med"/>
          </a:ln>
          <a:effectLst/>
        </p:spPr>
        <p:txBody>
          <a:bodyPr rtlCol="0" anchor="ctr"/>
          <a:lstStyle/>
          <a:p>
            <a:pPr algn="ctr"/>
            <a:endParaRPr lang="en-GB"/>
          </a:p>
        </p:txBody>
      </p:sp>
      <p:sp>
        <p:nvSpPr>
          <p:cNvPr id="86" name="Rectangle 85"/>
          <p:cNvSpPr/>
          <p:nvPr>
            <p:custDataLst>
              <p:tags r:id="rId27"/>
            </p:custDataLst>
          </p:nvPr>
        </p:nvSpPr>
        <p:spPr bwMode="auto">
          <a:xfrm>
            <a:off x="7852912" y="2357869"/>
            <a:ext cx="77638" cy="345057"/>
          </a:xfrm>
          <a:prstGeom prst="rect">
            <a:avLst/>
          </a:prstGeom>
          <a:solidFill>
            <a:srgbClr val="B3E3EE"/>
          </a:solidFill>
          <a:ln w="28575" cap="flat" cmpd="sng" algn="ctr">
            <a:solidFill>
              <a:srgbClr val="464523"/>
            </a:solidFill>
            <a:prstDash val="solid"/>
            <a:round/>
            <a:headEnd type="none" w="med" len="med"/>
            <a:tailEnd type="none" w="med" len="med"/>
          </a:ln>
          <a:effectLst/>
        </p:spPr>
        <p:txBody>
          <a:bodyPr rtlCol="0" anchor="ctr"/>
          <a:lstStyle/>
          <a:p>
            <a:pPr algn="ctr"/>
            <a:endParaRPr lang="en-GB"/>
          </a:p>
        </p:txBody>
      </p:sp>
      <p:sp>
        <p:nvSpPr>
          <p:cNvPr id="87" name="TextBox 86"/>
          <p:cNvSpPr txBox="1"/>
          <p:nvPr>
            <p:custDataLst>
              <p:tags r:id="rId28"/>
            </p:custDataLst>
          </p:nvPr>
        </p:nvSpPr>
        <p:spPr>
          <a:xfrm rot="920910">
            <a:off x="2792089" y="3046078"/>
            <a:ext cx="478016" cy="253916"/>
          </a:xfrm>
          <a:prstGeom prst="rect">
            <a:avLst/>
          </a:prstGeom>
          <a:noFill/>
        </p:spPr>
        <p:txBody>
          <a:bodyPr wrap="none" rtlCol="0">
            <a:spAutoFit/>
          </a:bodyPr>
          <a:lstStyle/>
          <a:p>
            <a:r>
              <a:rPr lang="en-GB" sz="1050" b="1" dirty="0">
                <a:solidFill>
                  <a:srgbClr val="66FF33"/>
                </a:solidFill>
              </a:rPr>
              <a:t>BCU</a:t>
            </a:r>
          </a:p>
        </p:txBody>
      </p:sp>
      <p:sp>
        <p:nvSpPr>
          <p:cNvPr id="88" name="Rectangle 87"/>
          <p:cNvSpPr/>
          <p:nvPr>
            <p:custDataLst>
              <p:tags r:id="rId29"/>
            </p:custDataLst>
          </p:nvPr>
        </p:nvSpPr>
        <p:spPr bwMode="auto">
          <a:xfrm>
            <a:off x="4732120" y="3657581"/>
            <a:ext cx="74763" cy="270296"/>
          </a:xfrm>
          <a:prstGeom prst="rect">
            <a:avLst/>
          </a:prstGeom>
          <a:solidFill>
            <a:srgbClr val="B3E3EE"/>
          </a:solidFill>
          <a:ln w="28575" cap="flat" cmpd="sng" algn="ctr">
            <a:solidFill>
              <a:srgbClr val="464523"/>
            </a:solidFill>
            <a:prstDash val="solid"/>
            <a:round/>
            <a:headEnd type="none" w="med" len="med"/>
            <a:tailEnd type="none" w="med" len="med"/>
          </a:ln>
          <a:effectLst/>
        </p:spPr>
        <p:txBody>
          <a:bodyPr rtlCol="0" anchor="ctr"/>
          <a:lstStyle/>
          <a:p>
            <a:pPr algn="ctr"/>
            <a:endParaRPr lang="en-GB"/>
          </a:p>
        </p:txBody>
      </p:sp>
      <p:sp>
        <p:nvSpPr>
          <p:cNvPr id="89" name="Rectangle 88"/>
          <p:cNvSpPr/>
          <p:nvPr>
            <p:custDataLst>
              <p:tags r:id="rId30"/>
            </p:custDataLst>
          </p:nvPr>
        </p:nvSpPr>
        <p:spPr bwMode="auto">
          <a:xfrm>
            <a:off x="4732120" y="3370033"/>
            <a:ext cx="74763" cy="270296"/>
          </a:xfrm>
          <a:prstGeom prst="rect">
            <a:avLst/>
          </a:prstGeom>
          <a:solidFill>
            <a:srgbClr val="00B050"/>
          </a:solidFill>
          <a:ln w="28575" cap="flat" cmpd="sng" algn="ctr">
            <a:solidFill>
              <a:srgbClr val="464523"/>
            </a:solidFill>
            <a:prstDash val="solid"/>
            <a:round/>
            <a:headEnd type="none" w="med" len="med"/>
            <a:tailEnd type="none" w="med" len="med"/>
          </a:ln>
          <a:effectLst/>
        </p:spPr>
        <p:txBody>
          <a:bodyPr rtlCol="0" anchor="ctr"/>
          <a:lstStyle/>
          <a:p>
            <a:pPr algn="ctr"/>
            <a:endParaRPr lang="en-GB"/>
          </a:p>
        </p:txBody>
      </p:sp>
      <p:sp>
        <p:nvSpPr>
          <p:cNvPr id="90" name="TextBox 89"/>
          <p:cNvSpPr txBox="1"/>
          <p:nvPr>
            <p:custDataLst>
              <p:tags r:id="rId31"/>
            </p:custDataLst>
          </p:nvPr>
        </p:nvSpPr>
        <p:spPr>
          <a:xfrm>
            <a:off x="254007" y="3588569"/>
            <a:ext cx="2523447" cy="307777"/>
          </a:xfrm>
          <a:prstGeom prst="rect">
            <a:avLst/>
          </a:prstGeom>
          <a:solidFill>
            <a:schemeClr val="tx1"/>
          </a:solidFill>
        </p:spPr>
        <p:txBody>
          <a:bodyPr wrap="none" rtlCol="0">
            <a:spAutoFit/>
          </a:bodyPr>
          <a:lstStyle/>
          <a:p>
            <a:r>
              <a:rPr lang="en-GB" sz="1400" b="1" dirty="0">
                <a:solidFill>
                  <a:schemeClr val="bg1"/>
                </a:solidFill>
              </a:rPr>
              <a:t>Preserved marginal plateau</a:t>
            </a:r>
          </a:p>
        </p:txBody>
      </p:sp>
      <p:sp>
        <p:nvSpPr>
          <p:cNvPr id="91" name="Right Arrow 90"/>
          <p:cNvSpPr/>
          <p:nvPr>
            <p:custDataLst>
              <p:tags r:id="rId32"/>
            </p:custDataLst>
          </p:nvPr>
        </p:nvSpPr>
        <p:spPr>
          <a:xfrm flipH="1">
            <a:off x="1166658" y="4661121"/>
            <a:ext cx="558148" cy="286332"/>
          </a:xfrm>
          <a:prstGeom prst="rightArrow">
            <a:avLst>
              <a:gd name="adj1" fmla="val 50000"/>
              <a:gd name="adj2" fmla="val 94444"/>
            </a:avLst>
          </a:prstGeom>
          <a:solidFill>
            <a:srgbClr val="E6F47F"/>
          </a:solidFill>
          <a:ln w="127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200"/>
          </a:p>
        </p:txBody>
      </p:sp>
      <p:sp>
        <p:nvSpPr>
          <p:cNvPr id="92" name="TextBox 91"/>
          <p:cNvSpPr txBox="1"/>
          <p:nvPr>
            <p:custDataLst>
              <p:tags r:id="rId33"/>
            </p:custDataLst>
          </p:nvPr>
        </p:nvSpPr>
        <p:spPr>
          <a:xfrm flipH="1">
            <a:off x="1345810" y="4287694"/>
            <a:ext cx="405880" cy="338554"/>
          </a:xfrm>
          <a:prstGeom prst="rect">
            <a:avLst/>
          </a:prstGeom>
          <a:noFill/>
        </p:spPr>
        <p:txBody>
          <a:bodyPr wrap="none" rtlCol="0">
            <a:spAutoFit/>
          </a:bodyPr>
          <a:lstStyle/>
          <a:p>
            <a:r>
              <a:rPr lang="en-GB" sz="1600" b="1" dirty="0">
                <a:solidFill>
                  <a:srgbClr val="E6F47F"/>
                </a:solidFill>
                <a:effectLst>
                  <a:outerShdw blurRad="38100" dist="38100" dir="2700000" algn="tl">
                    <a:srgbClr val="000000">
                      <a:alpha val="43137"/>
                    </a:srgbClr>
                  </a:outerShdw>
                </a:effectLst>
              </a:rPr>
              <a:t>S</a:t>
            </a:r>
            <a:r>
              <a:rPr lang="en-GB" sz="1100" b="1" dirty="0">
                <a:solidFill>
                  <a:srgbClr val="E6F47F"/>
                </a:solidFill>
                <a:effectLst>
                  <a:outerShdw blurRad="38100" dist="38100" dir="2700000" algn="tl">
                    <a:srgbClr val="000000">
                      <a:alpha val="43137"/>
                    </a:srgbClr>
                  </a:outerShdw>
                </a:effectLst>
              </a:rPr>
              <a:t>2</a:t>
            </a:r>
            <a:endParaRPr lang="en-GB" sz="1600" b="1" dirty="0">
              <a:solidFill>
                <a:srgbClr val="E6F47F"/>
              </a:solidFill>
              <a:effectLst>
                <a:outerShdw blurRad="38100" dist="38100" dir="2700000" algn="tl">
                  <a:srgbClr val="000000">
                    <a:alpha val="43137"/>
                  </a:srgbClr>
                </a:outerShdw>
              </a:effectLst>
            </a:endParaRPr>
          </a:p>
        </p:txBody>
      </p:sp>
      <p:sp>
        <p:nvSpPr>
          <p:cNvPr id="93" name="Right Arrow 92"/>
          <p:cNvSpPr/>
          <p:nvPr>
            <p:custDataLst>
              <p:tags r:id="rId34"/>
            </p:custDataLst>
          </p:nvPr>
        </p:nvSpPr>
        <p:spPr>
          <a:xfrm flipH="1">
            <a:off x="0" y="4652495"/>
            <a:ext cx="558148" cy="286332"/>
          </a:xfrm>
          <a:prstGeom prst="rightArrow">
            <a:avLst>
              <a:gd name="adj1" fmla="val 50000"/>
              <a:gd name="adj2" fmla="val 94444"/>
            </a:avLst>
          </a:prstGeom>
          <a:solidFill>
            <a:srgbClr val="CCCCFF"/>
          </a:solidFill>
          <a:ln w="127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200"/>
          </a:p>
        </p:txBody>
      </p:sp>
      <p:sp>
        <p:nvSpPr>
          <p:cNvPr id="94" name="TextBox 93"/>
          <p:cNvSpPr txBox="1"/>
          <p:nvPr>
            <p:custDataLst>
              <p:tags r:id="rId35"/>
            </p:custDataLst>
          </p:nvPr>
        </p:nvSpPr>
        <p:spPr>
          <a:xfrm flipH="1">
            <a:off x="39273" y="4287694"/>
            <a:ext cx="481222" cy="338554"/>
          </a:xfrm>
          <a:prstGeom prst="rect">
            <a:avLst/>
          </a:prstGeom>
          <a:noFill/>
        </p:spPr>
        <p:txBody>
          <a:bodyPr wrap="none" rtlCol="0">
            <a:spAutoFit/>
          </a:bodyPr>
          <a:lstStyle/>
          <a:p>
            <a:r>
              <a:rPr lang="en-GB" sz="1600" b="1" dirty="0">
                <a:solidFill>
                  <a:srgbClr val="CCCCFF"/>
                </a:solidFill>
                <a:effectLst>
                  <a:outerShdw blurRad="38100" dist="38100" dir="2700000" algn="tl">
                    <a:srgbClr val="000000">
                      <a:alpha val="43137"/>
                    </a:srgbClr>
                  </a:outerShdw>
                </a:effectLst>
              </a:rPr>
              <a:t>MT</a:t>
            </a:r>
          </a:p>
        </p:txBody>
      </p:sp>
      <p:sp>
        <p:nvSpPr>
          <p:cNvPr id="95" name="Right Arrow 94"/>
          <p:cNvSpPr/>
          <p:nvPr>
            <p:custDataLst>
              <p:tags r:id="rId36"/>
            </p:custDataLst>
          </p:nvPr>
        </p:nvSpPr>
        <p:spPr>
          <a:xfrm flipH="1">
            <a:off x="585813" y="4675498"/>
            <a:ext cx="558148" cy="286332"/>
          </a:xfrm>
          <a:prstGeom prst="rightArrow">
            <a:avLst>
              <a:gd name="adj1" fmla="val 50000"/>
              <a:gd name="adj2" fmla="val 94444"/>
            </a:avLst>
          </a:prstGeom>
          <a:solidFill>
            <a:srgbClr val="FF00FF"/>
          </a:solidFill>
          <a:ln w="127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200"/>
          </a:p>
        </p:txBody>
      </p:sp>
      <p:sp>
        <p:nvSpPr>
          <p:cNvPr id="96" name="TextBox 95"/>
          <p:cNvSpPr txBox="1"/>
          <p:nvPr>
            <p:custDataLst>
              <p:tags r:id="rId37"/>
            </p:custDataLst>
          </p:nvPr>
        </p:nvSpPr>
        <p:spPr>
          <a:xfrm flipH="1">
            <a:off x="750077" y="4302071"/>
            <a:ext cx="332142" cy="338554"/>
          </a:xfrm>
          <a:prstGeom prst="rect">
            <a:avLst/>
          </a:prstGeom>
          <a:noFill/>
        </p:spPr>
        <p:txBody>
          <a:bodyPr wrap="none" rtlCol="0">
            <a:spAutoFit/>
          </a:bodyPr>
          <a:lstStyle/>
          <a:p>
            <a:r>
              <a:rPr lang="en-GB" sz="1600" b="1" dirty="0">
                <a:solidFill>
                  <a:srgbClr val="FF00FF"/>
                </a:solidFill>
                <a:effectLst>
                  <a:outerShdw blurRad="38100" dist="38100" dir="2700000" algn="tl">
                    <a:srgbClr val="000000">
                      <a:alpha val="43137"/>
                    </a:srgbClr>
                  </a:outerShdw>
                </a:effectLst>
              </a:rPr>
              <a:t>D</a:t>
            </a:r>
          </a:p>
        </p:txBody>
      </p:sp>
      <p:sp>
        <p:nvSpPr>
          <p:cNvPr id="98" name="TextBox 97"/>
          <p:cNvSpPr txBox="1"/>
          <p:nvPr>
            <p:custDataLst>
              <p:tags r:id="rId38"/>
            </p:custDataLst>
          </p:nvPr>
        </p:nvSpPr>
        <p:spPr>
          <a:xfrm>
            <a:off x="4829071" y="2913335"/>
            <a:ext cx="1324402" cy="338554"/>
          </a:xfrm>
          <a:prstGeom prst="rect">
            <a:avLst/>
          </a:prstGeom>
          <a:noFill/>
        </p:spPr>
        <p:txBody>
          <a:bodyPr wrap="none" rtlCol="0">
            <a:spAutoFit/>
          </a:bodyPr>
          <a:lstStyle/>
          <a:p>
            <a:r>
              <a:rPr lang="en-GB" sz="1600" b="1" dirty="0">
                <a:solidFill>
                  <a:schemeClr val="bg1"/>
                </a:solidFill>
                <a:effectLst>
                  <a:outerShdw blurRad="38100" dist="38100" dir="2700000" algn="tl">
                    <a:srgbClr val="000000">
                      <a:alpha val="43137"/>
                    </a:srgbClr>
                  </a:outerShdw>
                </a:effectLst>
              </a:rPr>
              <a:t>cooling sag</a:t>
            </a:r>
          </a:p>
        </p:txBody>
      </p:sp>
      <p:sp>
        <p:nvSpPr>
          <p:cNvPr id="104" name="Striped Right Arrow 103"/>
          <p:cNvSpPr/>
          <p:nvPr>
            <p:custDataLst>
              <p:tags r:id="rId39"/>
            </p:custDataLst>
          </p:nvPr>
        </p:nvSpPr>
        <p:spPr bwMode="auto">
          <a:xfrm rot="10800000">
            <a:off x="3980185" y="4571999"/>
            <a:ext cx="1578634" cy="276018"/>
          </a:xfrm>
          <a:prstGeom prst="stripedRightArrow">
            <a:avLst>
              <a:gd name="adj1" fmla="val 49995"/>
              <a:gd name="adj2" fmla="val 201873"/>
            </a:avLst>
          </a:prstGeom>
          <a:solidFill>
            <a:srgbClr val="00FFFF"/>
          </a:solidFill>
          <a:ln w="28575" cap="flat" cmpd="sng" algn="ctr">
            <a:solidFill>
              <a:schemeClr val="tx1"/>
            </a:solidFill>
            <a:prstDash val="solid"/>
            <a:round/>
            <a:headEnd type="none" w="med" len="med"/>
            <a:tailEnd type="none" w="med" len="med"/>
          </a:ln>
          <a:effectLst/>
        </p:spPr>
        <p:txBody>
          <a:bodyPr rtlCol="0" anchor="ctr"/>
          <a:lstStyle/>
          <a:p>
            <a:pPr algn="ctr"/>
            <a:endParaRPr lang="en-GB"/>
          </a:p>
        </p:txBody>
      </p:sp>
      <p:sp>
        <p:nvSpPr>
          <p:cNvPr id="105" name="TextBox 104"/>
          <p:cNvSpPr txBox="1"/>
          <p:nvPr>
            <p:custDataLst>
              <p:tags r:id="rId40"/>
            </p:custDataLst>
          </p:nvPr>
        </p:nvSpPr>
        <p:spPr>
          <a:xfrm>
            <a:off x="5867687" y="3930023"/>
            <a:ext cx="1337226" cy="307777"/>
          </a:xfrm>
          <a:prstGeom prst="rect">
            <a:avLst/>
          </a:prstGeom>
          <a:noFill/>
        </p:spPr>
        <p:txBody>
          <a:bodyPr wrap="none" rtlCol="0">
            <a:spAutoFit/>
          </a:bodyPr>
          <a:lstStyle/>
          <a:p>
            <a:r>
              <a:rPr lang="en-GB" sz="1400" b="1" dirty="0">
                <a:solidFill>
                  <a:srgbClr val="FF0000"/>
                </a:solidFill>
                <a:effectLst>
                  <a:outerShdw blurRad="38100" dist="38100" dir="2700000" algn="tl">
                    <a:srgbClr val="000000">
                      <a:alpha val="43137"/>
                    </a:srgbClr>
                  </a:outerShdw>
                </a:effectLst>
              </a:rPr>
              <a:t>Necking zone</a:t>
            </a:r>
          </a:p>
        </p:txBody>
      </p:sp>
      <p:sp>
        <p:nvSpPr>
          <p:cNvPr id="106" name="TextBox 105"/>
          <p:cNvSpPr txBox="1"/>
          <p:nvPr>
            <p:custDataLst>
              <p:tags r:id="rId41"/>
            </p:custDataLst>
          </p:nvPr>
        </p:nvSpPr>
        <p:spPr>
          <a:xfrm>
            <a:off x="1279723" y="3918521"/>
            <a:ext cx="2260555" cy="307777"/>
          </a:xfrm>
          <a:prstGeom prst="rect">
            <a:avLst/>
          </a:prstGeom>
          <a:noFill/>
        </p:spPr>
        <p:txBody>
          <a:bodyPr wrap="none" rtlCol="0">
            <a:spAutoFit/>
          </a:bodyPr>
          <a:lstStyle/>
          <a:p>
            <a:r>
              <a:rPr lang="en-GB" sz="1400" b="1" dirty="0">
                <a:solidFill>
                  <a:srgbClr val="FF0000"/>
                </a:solidFill>
                <a:effectLst>
                  <a:outerShdw blurRad="38100" dist="38100" dir="2700000" algn="tl">
                    <a:srgbClr val="000000">
                      <a:alpha val="43137"/>
                    </a:srgbClr>
                  </a:outerShdw>
                </a:effectLst>
              </a:rPr>
              <a:t>Conjugate necking zone</a:t>
            </a:r>
          </a:p>
        </p:txBody>
      </p:sp>
      <p:sp>
        <p:nvSpPr>
          <p:cNvPr id="107" name="Freeform 106"/>
          <p:cNvSpPr/>
          <p:nvPr>
            <p:custDataLst>
              <p:tags r:id="rId42"/>
            </p:custDataLst>
          </p:nvPr>
        </p:nvSpPr>
        <p:spPr bwMode="auto">
          <a:xfrm>
            <a:off x="6400800" y="2305050"/>
            <a:ext cx="714375" cy="542925"/>
          </a:xfrm>
          <a:custGeom>
            <a:avLst/>
            <a:gdLst>
              <a:gd name="connsiteX0" fmla="*/ 0 w 714375"/>
              <a:gd name="connsiteY0" fmla="*/ 95250 h 542925"/>
              <a:gd name="connsiteX1" fmla="*/ 714375 w 714375"/>
              <a:gd name="connsiteY1" fmla="*/ 542925 h 542925"/>
              <a:gd name="connsiteX2" fmla="*/ 581025 w 714375"/>
              <a:gd name="connsiteY2" fmla="*/ 171450 h 542925"/>
              <a:gd name="connsiteX3" fmla="*/ 533400 w 714375"/>
              <a:gd name="connsiteY3" fmla="*/ 257175 h 542925"/>
              <a:gd name="connsiteX4" fmla="*/ 76200 w 714375"/>
              <a:gd name="connsiteY4" fmla="*/ 0 h 542925"/>
              <a:gd name="connsiteX5" fmla="*/ 0 w 714375"/>
              <a:gd name="connsiteY5" fmla="*/ 95250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4375" h="542925">
                <a:moveTo>
                  <a:pt x="0" y="95250"/>
                </a:moveTo>
                <a:lnTo>
                  <a:pt x="714375" y="542925"/>
                </a:lnTo>
                <a:lnTo>
                  <a:pt x="581025" y="171450"/>
                </a:lnTo>
                <a:lnTo>
                  <a:pt x="533400" y="257175"/>
                </a:lnTo>
                <a:lnTo>
                  <a:pt x="76200" y="0"/>
                </a:lnTo>
                <a:lnTo>
                  <a:pt x="0" y="95250"/>
                </a:lnTo>
                <a:close/>
              </a:path>
            </a:pathLst>
          </a:custGeom>
          <a:solidFill>
            <a:schemeClr val="bg1"/>
          </a:solidFill>
          <a:ln w="28575" cap="flat" cmpd="sng" algn="ctr">
            <a:solidFill>
              <a:schemeClr val="tx1"/>
            </a:solidFill>
            <a:prstDash val="solid"/>
            <a:round/>
            <a:headEnd type="none" w="med" len="med"/>
            <a:tailEnd type="none" w="med" len="med"/>
          </a:ln>
          <a:effectLst/>
        </p:spPr>
        <p:txBody>
          <a:bodyPr rtlCol="0" anchor="ctr"/>
          <a:lstStyle/>
          <a:p>
            <a:pPr algn="ctr"/>
            <a:endParaRPr lang="en-GB"/>
          </a:p>
        </p:txBody>
      </p:sp>
      <p:sp>
        <p:nvSpPr>
          <p:cNvPr id="108" name="Freeform 107"/>
          <p:cNvSpPr/>
          <p:nvPr>
            <p:custDataLst>
              <p:tags r:id="rId43"/>
            </p:custDataLst>
          </p:nvPr>
        </p:nvSpPr>
        <p:spPr bwMode="auto">
          <a:xfrm rot="10589664">
            <a:off x="2409826" y="2362201"/>
            <a:ext cx="714375" cy="542925"/>
          </a:xfrm>
          <a:custGeom>
            <a:avLst/>
            <a:gdLst>
              <a:gd name="connsiteX0" fmla="*/ 0 w 714375"/>
              <a:gd name="connsiteY0" fmla="*/ 95250 h 542925"/>
              <a:gd name="connsiteX1" fmla="*/ 714375 w 714375"/>
              <a:gd name="connsiteY1" fmla="*/ 542925 h 542925"/>
              <a:gd name="connsiteX2" fmla="*/ 581025 w 714375"/>
              <a:gd name="connsiteY2" fmla="*/ 171450 h 542925"/>
              <a:gd name="connsiteX3" fmla="*/ 533400 w 714375"/>
              <a:gd name="connsiteY3" fmla="*/ 257175 h 542925"/>
              <a:gd name="connsiteX4" fmla="*/ 76200 w 714375"/>
              <a:gd name="connsiteY4" fmla="*/ 0 h 542925"/>
              <a:gd name="connsiteX5" fmla="*/ 0 w 714375"/>
              <a:gd name="connsiteY5" fmla="*/ 95250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4375" h="542925">
                <a:moveTo>
                  <a:pt x="0" y="95250"/>
                </a:moveTo>
                <a:lnTo>
                  <a:pt x="714375" y="542925"/>
                </a:lnTo>
                <a:lnTo>
                  <a:pt x="581025" y="171450"/>
                </a:lnTo>
                <a:lnTo>
                  <a:pt x="533400" y="257175"/>
                </a:lnTo>
                <a:lnTo>
                  <a:pt x="76200" y="0"/>
                </a:lnTo>
                <a:lnTo>
                  <a:pt x="0" y="95250"/>
                </a:lnTo>
                <a:close/>
              </a:path>
            </a:pathLst>
          </a:custGeom>
          <a:solidFill>
            <a:schemeClr val="bg1"/>
          </a:solidFill>
          <a:ln w="28575" cap="flat" cmpd="sng" algn="ctr">
            <a:solidFill>
              <a:schemeClr val="tx1"/>
            </a:solidFill>
            <a:prstDash val="solid"/>
            <a:round/>
            <a:headEnd type="none" w="med" len="med"/>
            <a:tailEnd type="none" w="med" len="med"/>
          </a:ln>
          <a:effectLst/>
        </p:spPr>
        <p:txBody>
          <a:bodyPr rtlCol="0" anchor="ctr"/>
          <a:lstStyle/>
          <a:p>
            <a:pPr algn="ctr"/>
            <a:endParaRPr lang="en-GB"/>
          </a:p>
        </p:txBody>
      </p:sp>
      <p:sp>
        <p:nvSpPr>
          <p:cNvPr id="109" name="Rectangle 108"/>
          <p:cNvSpPr/>
          <p:nvPr>
            <p:custDataLst>
              <p:tags r:id="rId44"/>
            </p:custDataLst>
          </p:nvPr>
        </p:nvSpPr>
        <p:spPr bwMode="auto">
          <a:xfrm>
            <a:off x="1360815" y="2836633"/>
            <a:ext cx="74763" cy="270296"/>
          </a:xfrm>
          <a:prstGeom prst="rect">
            <a:avLst/>
          </a:prstGeom>
          <a:solidFill>
            <a:srgbClr val="E6F47F"/>
          </a:solidFill>
          <a:ln w="28575" cap="flat" cmpd="sng" algn="ctr">
            <a:solidFill>
              <a:srgbClr val="464523"/>
            </a:solidFill>
            <a:prstDash val="solid"/>
            <a:round/>
            <a:headEnd type="none" w="med" len="med"/>
            <a:tailEnd type="none" w="med" len="med"/>
          </a:ln>
          <a:effectLst/>
        </p:spPr>
        <p:txBody>
          <a:bodyPr rtlCol="0" anchor="ctr"/>
          <a:lstStyle/>
          <a:p>
            <a:pPr algn="ctr"/>
            <a:endParaRPr lang="en-GB"/>
          </a:p>
        </p:txBody>
      </p:sp>
      <p:sp>
        <p:nvSpPr>
          <p:cNvPr id="110" name="Rectangle 109"/>
          <p:cNvSpPr/>
          <p:nvPr>
            <p:custDataLst>
              <p:tags r:id="rId45"/>
            </p:custDataLst>
          </p:nvPr>
        </p:nvSpPr>
        <p:spPr bwMode="auto">
          <a:xfrm>
            <a:off x="722640" y="2808058"/>
            <a:ext cx="74763" cy="270296"/>
          </a:xfrm>
          <a:prstGeom prst="rect">
            <a:avLst/>
          </a:prstGeom>
          <a:solidFill>
            <a:srgbClr val="FF00FF"/>
          </a:solidFill>
          <a:ln w="28575" cap="flat" cmpd="sng" algn="ctr">
            <a:solidFill>
              <a:srgbClr val="464523"/>
            </a:solidFill>
            <a:prstDash val="solid"/>
            <a:round/>
            <a:headEnd type="none" w="med" len="med"/>
            <a:tailEnd type="none" w="med" len="med"/>
          </a:ln>
          <a:effectLst/>
        </p:spPr>
        <p:txBody>
          <a:bodyPr rtlCol="0" anchor="ctr"/>
          <a:lstStyle/>
          <a:p>
            <a:pPr algn="ctr"/>
            <a:endParaRPr lang="en-GB"/>
          </a:p>
        </p:txBody>
      </p:sp>
      <p:sp>
        <p:nvSpPr>
          <p:cNvPr id="111" name="Rectangle 110"/>
          <p:cNvSpPr/>
          <p:nvPr>
            <p:custDataLst>
              <p:tags r:id="rId46"/>
            </p:custDataLst>
          </p:nvPr>
        </p:nvSpPr>
        <p:spPr bwMode="auto">
          <a:xfrm>
            <a:off x="227340" y="3008083"/>
            <a:ext cx="74763" cy="270296"/>
          </a:xfrm>
          <a:prstGeom prst="rect">
            <a:avLst/>
          </a:prstGeom>
          <a:solidFill>
            <a:srgbClr val="CCCCFF"/>
          </a:solidFill>
          <a:ln w="28575" cap="flat" cmpd="sng" algn="ctr">
            <a:solidFill>
              <a:srgbClr val="464523"/>
            </a:solidFill>
            <a:prstDash val="solid"/>
            <a:round/>
            <a:headEnd type="none" w="med" len="med"/>
            <a:tailEnd type="none" w="med" len="med"/>
          </a:ln>
          <a:effectLst/>
        </p:spPr>
        <p:txBody>
          <a:bodyPr rtlCol="0" anchor="ctr"/>
          <a:lstStyle/>
          <a:p>
            <a:pPr algn="ctr"/>
            <a:endParaRPr lang="en-GB"/>
          </a:p>
        </p:txBody>
      </p:sp>
      <p:sp>
        <p:nvSpPr>
          <p:cNvPr id="52" name="Rectangle 51"/>
          <p:cNvSpPr/>
          <p:nvPr>
            <p:custDataLst>
              <p:tags r:id="rId47"/>
            </p:custDataLst>
          </p:nvPr>
        </p:nvSpPr>
        <p:spPr bwMode="auto">
          <a:xfrm>
            <a:off x="4734791" y="2933205"/>
            <a:ext cx="69421" cy="420137"/>
          </a:xfrm>
          <a:prstGeom prst="rect">
            <a:avLst/>
          </a:prstGeom>
          <a:solidFill>
            <a:srgbClr val="00FFFF"/>
          </a:solidFill>
          <a:ln w="28575" cap="flat" cmpd="sng" algn="ctr">
            <a:solidFill>
              <a:srgbClr val="464523"/>
            </a:solidFill>
            <a:prstDash val="solid"/>
            <a:round/>
            <a:headEnd type="none" w="med" len="med"/>
            <a:tailEnd type="none" w="med" len="med"/>
          </a:ln>
          <a:effectLst/>
        </p:spPr>
        <p:txBody>
          <a:bodyPr rtlCol="0" anchor="ctr"/>
          <a:lstStyle/>
          <a:p>
            <a:pPr algn="ctr"/>
            <a:endParaRPr lang="en-GB"/>
          </a:p>
        </p:txBody>
      </p:sp>
      <p:sp>
        <p:nvSpPr>
          <p:cNvPr id="56" name="TextBox 55"/>
          <p:cNvSpPr txBox="1"/>
          <p:nvPr>
            <p:custDataLst>
              <p:tags r:id="rId48"/>
            </p:custDataLst>
          </p:nvPr>
        </p:nvSpPr>
        <p:spPr>
          <a:xfrm>
            <a:off x="3575051" y="2471969"/>
            <a:ext cx="1904689" cy="338554"/>
          </a:xfrm>
          <a:prstGeom prst="rect">
            <a:avLst/>
          </a:prstGeom>
          <a:noFill/>
        </p:spPr>
        <p:txBody>
          <a:bodyPr wrap="none" rtlCol="0">
            <a:spAutoFit/>
          </a:bodyPr>
          <a:lstStyle/>
          <a:p>
            <a:r>
              <a:rPr lang="en-GB" sz="1600" b="1" dirty="0">
                <a:solidFill>
                  <a:schemeClr val="bg1"/>
                </a:solidFill>
                <a:effectLst>
                  <a:outerShdw blurRad="38100" dist="38100" dir="2700000" algn="tl">
                    <a:srgbClr val="000000">
                      <a:alpha val="43137"/>
                    </a:srgbClr>
                  </a:outerShdw>
                </a:effectLst>
              </a:rPr>
              <a:t>Post-breakup sag</a:t>
            </a:r>
          </a:p>
        </p:txBody>
      </p:sp>
      <p:sp>
        <p:nvSpPr>
          <p:cNvPr id="57" name="TextBox 56"/>
          <p:cNvSpPr txBox="1"/>
          <p:nvPr>
            <p:custDataLst>
              <p:tags r:id="rId49"/>
            </p:custDataLst>
          </p:nvPr>
        </p:nvSpPr>
        <p:spPr>
          <a:xfrm>
            <a:off x="6909064" y="3634091"/>
            <a:ext cx="1963487" cy="307777"/>
          </a:xfrm>
          <a:prstGeom prst="rect">
            <a:avLst/>
          </a:prstGeom>
          <a:solidFill>
            <a:schemeClr val="tx1"/>
          </a:solidFill>
        </p:spPr>
        <p:txBody>
          <a:bodyPr wrap="none" rtlCol="0">
            <a:spAutoFit/>
          </a:bodyPr>
          <a:lstStyle/>
          <a:p>
            <a:r>
              <a:rPr lang="en-GB" sz="1400" b="1" dirty="0">
                <a:solidFill>
                  <a:schemeClr val="bg1"/>
                </a:solidFill>
              </a:rPr>
              <a:t>Terrace and platform</a:t>
            </a:r>
          </a:p>
        </p:txBody>
      </p:sp>
      <p:sp>
        <p:nvSpPr>
          <p:cNvPr id="67" name="Rounded Rectangle 66"/>
          <p:cNvSpPr/>
          <p:nvPr>
            <p:custDataLst>
              <p:tags r:id="rId50"/>
            </p:custDataLst>
          </p:nvPr>
        </p:nvSpPr>
        <p:spPr bwMode="auto">
          <a:xfrm>
            <a:off x="3636336" y="499918"/>
            <a:ext cx="2498649" cy="606056"/>
          </a:xfrm>
          <a:prstGeom prst="roundRect">
            <a:avLst>
              <a:gd name="adj" fmla="val 47620"/>
            </a:avLst>
          </a:prstGeom>
          <a:solidFill>
            <a:srgbClr val="00FFFF"/>
          </a:solidFill>
          <a:ln w="28575" cap="flat" cmpd="sng" algn="ctr">
            <a:solidFill>
              <a:schemeClr val="bg1"/>
            </a:solidFill>
            <a:prstDash val="solid"/>
            <a:round/>
            <a:headEnd type="none" w="med" len="med"/>
            <a:tailEnd type="none" w="med" len="med"/>
          </a:ln>
          <a:effectLst/>
        </p:spPr>
        <p:txBody>
          <a:bodyPr rtlCol="0" anchor="ctr"/>
          <a:lstStyle/>
          <a:p>
            <a:pPr algn="ctr"/>
            <a:r>
              <a:rPr lang="en-GB" sz="2000" dirty="0"/>
              <a:t>1-Mid-Mesozoic rift </a:t>
            </a:r>
          </a:p>
        </p:txBody>
      </p:sp>
      <p:sp>
        <p:nvSpPr>
          <p:cNvPr id="71" name="Rounded Rectangle 70"/>
          <p:cNvSpPr/>
          <p:nvPr>
            <p:custDataLst>
              <p:tags r:id="rId51"/>
            </p:custDataLst>
          </p:nvPr>
        </p:nvSpPr>
        <p:spPr bwMode="auto">
          <a:xfrm>
            <a:off x="0" y="5022115"/>
            <a:ext cx="3143250" cy="691114"/>
          </a:xfrm>
          <a:prstGeom prst="roundRect">
            <a:avLst>
              <a:gd name="adj" fmla="val 47620"/>
            </a:avLst>
          </a:prstGeom>
          <a:solidFill>
            <a:srgbClr val="CC9900"/>
          </a:solidFill>
          <a:ln w="28575" cap="flat" cmpd="sng" algn="ctr">
            <a:solidFill>
              <a:schemeClr val="bg1"/>
            </a:solidFill>
            <a:prstDash val="solid"/>
            <a:round/>
            <a:headEnd type="none" w="med" len="med"/>
            <a:tailEnd type="none" w="med" len="med"/>
          </a:ln>
          <a:effectLst/>
        </p:spPr>
        <p:txBody>
          <a:bodyPr rtlCol="0" anchor="ctr"/>
          <a:lstStyle/>
          <a:p>
            <a:pPr algn="ctr"/>
            <a:r>
              <a:rPr lang="en-GB" sz="2000" dirty="0"/>
              <a:t>2- L. Cretaceous-Paleocene magmatic rift</a:t>
            </a:r>
          </a:p>
        </p:txBody>
      </p:sp>
      <p:sp>
        <p:nvSpPr>
          <p:cNvPr id="58" name="Freeform 57"/>
          <p:cNvSpPr/>
          <p:nvPr>
            <p:custDataLst>
              <p:tags r:id="rId52"/>
            </p:custDataLst>
          </p:nvPr>
        </p:nvSpPr>
        <p:spPr bwMode="auto">
          <a:xfrm>
            <a:off x="2576223" y="2838616"/>
            <a:ext cx="230587" cy="190831"/>
          </a:xfrm>
          <a:custGeom>
            <a:avLst/>
            <a:gdLst>
              <a:gd name="connsiteX0" fmla="*/ 230587 w 230587"/>
              <a:gd name="connsiteY0" fmla="*/ 0 h 190831"/>
              <a:gd name="connsiteX1" fmla="*/ 119269 w 230587"/>
              <a:gd name="connsiteY1" fmla="*/ 135172 h 190831"/>
              <a:gd name="connsiteX2" fmla="*/ 0 w 230587"/>
              <a:gd name="connsiteY2" fmla="*/ 190831 h 190831"/>
            </a:gdLst>
            <a:ahLst/>
            <a:cxnLst>
              <a:cxn ang="0">
                <a:pos x="connsiteX0" y="connsiteY0"/>
              </a:cxn>
              <a:cxn ang="0">
                <a:pos x="connsiteX1" y="connsiteY1"/>
              </a:cxn>
              <a:cxn ang="0">
                <a:pos x="connsiteX2" y="connsiteY2"/>
              </a:cxn>
            </a:cxnLst>
            <a:rect l="l" t="t" r="r" b="b"/>
            <a:pathLst>
              <a:path w="230587" h="190831">
                <a:moveTo>
                  <a:pt x="230587" y="0"/>
                </a:moveTo>
                <a:cubicBezTo>
                  <a:pt x="194143" y="51683"/>
                  <a:pt x="157700" y="103367"/>
                  <a:pt x="119269" y="135172"/>
                </a:cubicBezTo>
                <a:cubicBezTo>
                  <a:pt x="80838" y="166977"/>
                  <a:pt x="40419" y="178904"/>
                  <a:pt x="0" y="190831"/>
                </a:cubicBezTo>
              </a:path>
            </a:pathLst>
          </a:custGeom>
          <a:noFill/>
          <a:ln w="9525" cap="flat" cmpd="sng" algn="ctr">
            <a:solidFill>
              <a:srgbClr val="4A442A"/>
            </a:solidFill>
            <a:prstDash val="dash"/>
            <a:round/>
            <a:headEnd type="none" w="med" len="med"/>
            <a:tailEnd type="none" w="med" len="med"/>
          </a:ln>
          <a:effectLst/>
        </p:spPr>
        <p:txBody>
          <a:bodyPr rtlCol="0" anchor="ctr"/>
          <a:lstStyle/>
          <a:p>
            <a:pPr algn="ctr"/>
            <a:endParaRPr lang="en-GB"/>
          </a:p>
        </p:txBody>
      </p:sp>
      <p:sp>
        <p:nvSpPr>
          <p:cNvPr id="59" name="Freeform 58"/>
          <p:cNvSpPr/>
          <p:nvPr>
            <p:custDataLst>
              <p:tags r:id="rId53"/>
            </p:custDataLst>
          </p:nvPr>
        </p:nvSpPr>
        <p:spPr bwMode="auto">
          <a:xfrm>
            <a:off x="2299252" y="2831990"/>
            <a:ext cx="230587" cy="190831"/>
          </a:xfrm>
          <a:custGeom>
            <a:avLst/>
            <a:gdLst>
              <a:gd name="connsiteX0" fmla="*/ 230587 w 230587"/>
              <a:gd name="connsiteY0" fmla="*/ 0 h 190831"/>
              <a:gd name="connsiteX1" fmla="*/ 119269 w 230587"/>
              <a:gd name="connsiteY1" fmla="*/ 135172 h 190831"/>
              <a:gd name="connsiteX2" fmla="*/ 0 w 230587"/>
              <a:gd name="connsiteY2" fmla="*/ 190831 h 190831"/>
            </a:gdLst>
            <a:ahLst/>
            <a:cxnLst>
              <a:cxn ang="0">
                <a:pos x="connsiteX0" y="connsiteY0"/>
              </a:cxn>
              <a:cxn ang="0">
                <a:pos x="connsiteX1" y="connsiteY1"/>
              </a:cxn>
              <a:cxn ang="0">
                <a:pos x="connsiteX2" y="connsiteY2"/>
              </a:cxn>
            </a:cxnLst>
            <a:rect l="l" t="t" r="r" b="b"/>
            <a:pathLst>
              <a:path w="230587" h="190831">
                <a:moveTo>
                  <a:pt x="230587" y="0"/>
                </a:moveTo>
                <a:cubicBezTo>
                  <a:pt x="194143" y="51683"/>
                  <a:pt x="157700" y="103367"/>
                  <a:pt x="119269" y="135172"/>
                </a:cubicBezTo>
                <a:cubicBezTo>
                  <a:pt x="80838" y="166977"/>
                  <a:pt x="40419" y="178904"/>
                  <a:pt x="0" y="190831"/>
                </a:cubicBezTo>
              </a:path>
            </a:pathLst>
          </a:custGeom>
          <a:noFill/>
          <a:ln w="9525" cap="flat" cmpd="sng" algn="ctr">
            <a:solidFill>
              <a:srgbClr val="4A442A"/>
            </a:solidFill>
            <a:prstDash val="dash"/>
            <a:round/>
            <a:headEnd type="none" w="med" len="med"/>
            <a:tailEnd type="none" w="med" len="med"/>
          </a:ln>
          <a:effectLst/>
        </p:spPr>
        <p:txBody>
          <a:bodyPr rtlCol="0" anchor="ctr"/>
          <a:lstStyle/>
          <a:p>
            <a:pPr algn="ctr"/>
            <a:endParaRPr lang="en-GB"/>
          </a:p>
        </p:txBody>
      </p:sp>
      <p:sp>
        <p:nvSpPr>
          <p:cNvPr id="60" name="Freeform 59"/>
          <p:cNvSpPr/>
          <p:nvPr>
            <p:custDataLst>
              <p:tags r:id="rId54"/>
            </p:custDataLst>
          </p:nvPr>
        </p:nvSpPr>
        <p:spPr bwMode="auto">
          <a:xfrm>
            <a:off x="2022281" y="2825364"/>
            <a:ext cx="230587" cy="190831"/>
          </a:xfrm>
          <a:custGeom>
            <a:avLst/>
            <a:gdLst>
              <a:gd name="connsiteX0" fmla="*/ 230587 w 230587"/>
              <a:gd name="connsiteY0" fmla="*/ 0 h 190831"/>
              <a:gd name="connsiteX1" fmla="*/ 119269 w 230587"/>
              <a:gd name="connsiteY1" fmla="*/ 135172 h 190831"/>
              <a:gd name="connsiteX2" fmla="*/ 0 w 230587"/>
              <a:gd name="connsiteY2" fmla="*/ 190831 h 190831"/>
            </a:gdLst>
            <a:ahLst/>
            <a:cxnLst>
              <a:cxn ang="0">
                <a:pos x="connsiteX0" y="connsiteY0"/>
              </a:cxn>
              <a:cxn ang="0">
                <a:pos x="connsiteX1" y="connsiteY1"/>
              </a:cxn>
              <a:cxn ang="0">
                <a:pos x="connsiteX2" y="connsiteY2"/>
              </a:cxn>
            </a:cxnLst>
            <a:rect l="l" t="t" r="r" b="b"/>
            <a:pathLst>
              <a:path w="230587" h="190831">
                <a:moveTo>
                  <a:pt x="230587" y="0"/>
                </a:moveTo>
                <a:cubicBezTo>
                  <a:pt x="194143" y="51683"/>
                  <a:pt x="157700" y="103367"/>
                  <a:pt x="119269" y="135172"/>
                </a:cubicBezTo>
                <a:cubicBezTo>
                  <a:pt x="80838" y="166977"/>
                  <a:pt x="40419" y="178904"/>
                  <a:pt x="0" y="190831"/>
                </a:cubicBezTo>
              </a:path>
            </a:pathLst>
          </a:custGeom>
          <a:noFill/>
          <a:ln w="9525" cap="flat" cmpd="sng" algn="ctr">
            <a:solidFill>
              <a:srgbClr val="4A442A"/>
            </a:solidFill>
            <a:prstDash val="dash"/>
            <a:round/>
            <a:headEnd type="none" w="med" len="med"/>
            <a:tailEnd type="none" w="med" len="med"/>
          </a:ln>
          <a:effectLst/>
        </p:spPr>
        <p:txBody>
          <a:bodyPr rtlCol="0" anchor="ctr"/>
          <a:lstStyle/>
          <a:p>
            <a:pPr algn="ctr"/>
            <a:endParaRPr lang="en-GB"/>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Capture.JPG.jpeg"/>
          <p:cNvPicPr>
            <a:picLocks noChangeAspect="1"/>
          </p:cNvPicPr>
          <p:nvPr>
            <p:custDataLst>
              <p:tags r:id="rId1"/>
            </p:custDataLst>
          </p:nvPr>
        </p:nvPicPr>
        <p:blipFill>
          <a:blip r:embed="rId18" cstate="print"/>
          <a:stretch>
            <a:fillRect/>
          </a:stretch>
        </p:blipFill>
        <p:spPr>
          <a:xfrm>
            <a:off x="0" y="665544"/>
            <a:ext cx="9144000" cy="6192456"/>
          </a:xfrm>
          <a:prstGeom prst="rect">
            <a:avLst/>
          </a:prstGeom>
        </p:spPr>
      </p:pic>
      <p:sp>
        <p:nvSpPr>
          <p:cNvPr id="8225" name="Text Box 21"/>
          <p:cNvSpPr txBox="1">
            <a:spLocks noChangeArrowheads="1"/>
          </p:cNvSpPr>
          <p:nvPr>
            <p:custDataLst>
              <p:tags r:id="rId2"/>
            </p:custDataLst>
          </p:nvPr>
        </p:nvSpPr>
        <p:spPr bwMode="auto">
          <a:xfrm>
            <a:off x="0" y="0"/>
            <a:ext cx="7577267" cy="461665"/>
          </a:xfrm>
          <a:prstGeom prst="rect">
            <a:avLst/>
          </a:prstGeom>
          <a:noFill/>
          <a:ln w="9525">
            <a:noFill/>
            <a:miter lim="800000"/>
            <a:headEnd/>
            <a:tailEnd/>
          </a:ln>
        </p:spPr>
        <p:txBody>
          <a:bodyPr wrap="none">
            <a:spAutoFit/>
          </a:bodyPr>
          <a:lstStyle/>
          <a:p>
            <a:r>
              <a:rPr lang="en-GB" sz="2400" dirty="0">
                <a:solidFill>
                  <a:schemeClr val="bg1"/>
                </a:solidFill>
              </a:rPr>
              <a:t>BASAR PROJECT: Regional setting – scientific issues</a:t>
            </a:r>
          </a:p>
        </p:txBody>
      </p:sp>
      <p:sp>
        <p:nvSpPr>
          <p:cNvPr id="71" name="Text Box 4"/>
          <p:cNvSpPr txBox="1">
            <a:spLocks noChangeArrowheads="1"/>
          </p:cNvSpPr>
          <p:nvPr>
            <p:custDataLst>
              <p:tags r:id="rId3"/>
            </p:custDataLst>
          </p:nvPr>
        </p:nvSpPr>
        <p:spPr bwMode="auto">
          <a:xfrm>
            <a:off x="0" y="0"/>
            <a:ext cx="9144000" cy="461963"/>
          </a:xfrm>
          <a:prstGeom prst="rect">
            <a:avLst/>
          </a:prstGeom>
          <a:solidFill>
            <a:srgbClr val="CC99FF"/>
          </a:solidFill>
          <a:ln w="9525">
            <a:noFill/>
            <a:miter lim="800000"/>
            <a:headEnd/>
            <a:tailEnd/>
          </a:ln>
          <a:effectLst/>
        </p:spPr>
        <p:txBody>
          <a:bodyPr>
            <a:spAutoFit/>
          </a:bodyPr>
          <a:lstStyle/>
          <a:p>
            <a:pPr algn="l">
              <a:defRPr/>
            </a:pPr>
            <a:r>
              <a:rPr lang="nb-NO" b="1" dirty="0" err="1">
                <a:solidFill>
                  <a:schemeClr val="bg1"/>
                </a:solidFill>
                <a:effectLst>
                  <a:outerShdw blurRad="38100" dist="38100" dir="2700000" algn="tl">
                    <a:srgbClr val="000000">
                      <a:alpha val="43137"/>
                    </a:srgbClr>
                  </a:outerShdw>
                </a:effectLst>
                <a:latin typeface="Arial" charset="0"/>
              </a:rPr>
              <a:t>Section</a:t>
            </a:r>
            <a:r>
              <a:rPr lang="nb-NO" b="1" dirty="0">
                <a:solidFill>
                  <a:schemeClr val="bg1"/>
                </a:solidFill>
                <a:effectLst>
                  <a:outerShdw blurRad="38100" dist="38100" dir="2700000" algn="tl">
                    <a:srgbClr val="000000">
                      <a:alpha val="43137"/>
                    </a:srgbClr>
                  </a:outerShdw>
                </a:effectLst>
                <a:latin typeface="Arial" charset="0"/>
              </a:rPr>
              <a:t> CFI MNR09-7179</a:t>
            </a:r>
            <a:endParaRPr lang="en-GB" b="1" dirty="0">
              <a:solidFill>
                <a:schemeClr val="bg1"/>
              </a:solidFill>
              <a:effectLst>
                <a:outerShdw blurRad="38100" dist="38100" dir="2700000" algn="tl">
                  <a:srgbClr val="000000">
                    <a:alpha val="43137"/>
                  </a:srgbClr>
                </a:outerShdw>
              </a:effectLst>
              <a:latin typeface="Arial" charset="0"/>
            </a:endParaRPr>
          </a:p>
        </p:txBody>
      </p:sp>
      <p:sp>
        <p:nvSpPr>
          <p:cNvPr id="29" name="TextBox 28"/>
          <p:cNvSpPr txBox="1"/>
          <p:nvPr>
            <p:custDataLst>
              <p:tags r:id="rId4"/>
            </p:custDataLst>
          </p:nvPr>
        </p:nvSpPr>
        <p:spPr>
          <a:xfrm>
            <a:off x="3200178" y="1940118"/>
            <a:ext cx="1449436" cy="338554"/>
          </a:xfrm>
          <a:prstGeom prst="rect">
            <a:avLst/>
          </a:prstGeom>
          <a:noFill/>
        </p:spPr>
        <p:txBody>
          <a:bodyPr wrap="none" rtlCol="0">
            <a:spAutoFit/>
          </a:bodyPr>
          <a:lstStyle/>
          <a:p>
            <a:r>
              <a:rPr lang="en-GB" sz="1600" b="1" dirty="0">
                <a:solidFill>
                  <a:srgbClr val="FFFF00"/>
                </a:solidFill>
                <a:effectLst>
                  <a:outerShdw blurRad="38100" dist="38100" dir="2700000" algn="tl">
                    <a:srgbClr val="000000">
                      <a:alpha val="43137"/>
                    </a:srgbClr>
                  </a:outerShdw>
                </a:effectLst>
              </a:rPr>
              <a:t>Vøring Basin</a:t>
            </a:r>
          </a:p>
        </p:txBody>
      </p:sp>
      <p:sp>
        <p:nvSpPr>
          <p:cNvPr id="30" name="TextBox 29"/>
          <p:cNvSpPr txBox="1"/>
          <p:nvPr>
            <p:custDataLst>
              <p:tags r:id="rId5"/>
            </p:custDataLst>
          </p:nvPr>
        </p:nvSpPr>
        <p:spPr>
          <a:xfrm>
            <a:off x="4576916" y="5869388"/>
            <a:ext cx="1290738" cy="338554"/>
          </a:xfrm>
          <a:prstGeom prst="rect">
            <a:avLst/>
          </a:prstGeom>
          <a:noFill/>
        </p:spPr>
        <p:txBody>
          <a:bodyPr wrap="none" rtlCol="0">
            <a:spAutoFit/>
          </a:bodyPr>
          <a:lstStyle/>
          <a:p>
            <a:r>
              <a:rPr lang="en-GB" sz="1600" b="1" dirty="0">
                <a:solidFill>
                  <a:srgbClr val="FFFF00"/>
                </a:solidFill>
                <a:effectLst>
                  <a:outerShdw blurRad="38100" dist="38100" dir="2700000" algn="tl">
                    <a:srgbClr val="000000">
                      <a:alpha val="43137"/>
                    </a:srgbClr>
                  </a:outerShdw>
                </a:effectLst>
              </a:rPr>
              <a:t>Møre Basin</a:t>
            </a:r>
          </a:p>
        </p:txBody>
      </p:sp>
      <p:sp>
        <p:nvSpPr>
          <p:cNvPr id="36" name="TextBox 35"/>
          <p:cNvSpPr txBox="1"/>
          <p:nvPr>
            <p:custDataLst>
              <p:tags r:id="rId6"/>
            </p:custDataLst>
          </p:nvPr>
        </p:nvSpPr>
        <p:spPr>
          <a:xfrm>
            <a:off x="5954935" y="3609892"/>
            <a:ext cx="742511" cy="584775"/>
          </a:xfrm>
          <a:prstGeom prst="rect">
            <a:avLst/>
          </a:prstGeom>
          <a:noFill/>
        </p:spPr>
        <p:txBody>
          <a:bodyPr wrap="none" rtlCol="0">
            <a:spAutoFit/>
          </a:bodyPr>
          <a:lstStyle/>
          <a:p>
            <a:r>
              <a:rPr lang="en-GB" sz="1600" b="1" dirty="0"/>
              <a:t>Frøya</a:t>
            </a:r>
          </a:p>
          <a:p>
            <a:r>
              <a:rPr lang="en-GB" sz="1600" b="1" dirty="0"/>
              <a:t>High</a:t>
            </a:r>
          </a:p>
        </p:txBody>
      </p:sp>
      <p:sp>
        <p:nvSpPr>
          <p:cNvPr id="37" name="TextBox 36"/>
          <p:cNvSpPr txBox="1"/>
          <p:nvPr>
            <p:custDataLst>
              <p:tags r:id="rId7"/>
            </p:custDataLst>
          </p:nvPr>
        </p:nvSpPr>
        <p:spPr>
          <a:xfrm rot="842465">
            <a:off x="1582477" y="3794098"/>
            <a:ext cx="2286203" cy="307777"/>
          </a:xfrm>
          <a:prstGeom prst="rect">
            <a:avLst/>
          </a:prstGeom>
          <a:noFill/>
        </p:spPr>
        <p:txBody>
          <a:bodyPr wrap="none" rtlCol="0">
            <a:spAutoFit/>
          </a:bodyPr>
          <a:lstStyle/>
          <a:p>
            <a:r>
              <a:rPr lang="en-GB" sz="1400" b="1" dirty="0"/>
              <a:t>Vøring transform margin</a:t>
            </a:r>
          </a:p>
        </p:txBody>
      </p:sp>
      <p:sp>
        <p:nvSpPr>
          <p:cNvPr id="40" name="TextBox 39"/>
          <p:cNvSpPr txBox="1"/>
          <p:nvPr>
            <p:custDataLst>
              <p:tags r:id="rId8"/>
            </p:custDataLst>
          </p:nvPr>
        </p:nvSpPr>
        <p:spPr>
          <a:xfrm>
            <a:off x="221529" y="5836257"/>
            <a:ext cx="1872629" cy="338554"/>
          </a:xfrm>
          <a:prstGeom prst="rect">
            <a:avLst/>
          </a:prstGeom>
          <a:noFill/>
        </p:spPr>
        <p:txBody>
          <a:bodyPr wrap="none" rtlCol="0">
            <a:spAutoFit/>
          </a:bodyPr>
          <a:lstStyle/>
          <a:p>
            <a:r>
              <a:rPr lang="en-GB" sz="1600" b="1" dirty="0"/>
              <a:t>Greenland at C24</a:t>
            </a:r>
          </a:p>
        </p:txBody>
      </p:sp>
      <p:sp>
        <p:nvSpPr>
          <p:cNvPr id="18" name="TextBox 17"/>
          <p:cNvSpPr txBox="1"/>
          <p:nvPr>
            <p:custDataLst>
              <p:tags r:id="rId9"/>
            </p:custDataLst>
          </p:nvPr>
        </p:nvSpPr>
        <p:spPr>
          <a:xfrm>
            <a:off x="5071006" y="2776330"/>
            <a:ext cx="811441" cy="338554"/>
          </a:xfrm>
          <a:prstGeom prst="rect">
            <a:avLst/>
          </a:prstGeom>
          <a:noFill/>
        </p:spPr>
        <p:txBody>
          <a:bodyPr wrap="none" rtlCol="0">
            <a:spAutoFit/>
          </a:bodyPr>
          <a:lstStyle/>
          <a:p>
            <a:r>
              <a:rPr lang="en-GB" sz="1600" b="1" dirty="0"/>
              <a:t>Halten</a:t>
            </a:r>
          </a:p>
        </p:txBody>
      </p:sp>
      <p:sp>
        <p:nvSpPr>
          <p:cNvPr id="19" name="TextBox 18"/>
          <p:cNvSpPr txBox="1"/>
          <p:nvPr>
            <p:custDataLst>
              <p:tags r:id="rId10"/>
            </p:custDataLst>
          </p:nvPr>
        </p:nvSpPr>
        <p:spPr>
          <a:xfrm rot="18628964">
            <a:off x="3656715" y="6344608"/>
            <a:ext cx="615874" cy="338554"/>
          </a:xfrm>
          <a:prstGeom prst="rect">
            <a:avLst/>
          </a:prstGeom>
          <a:noFill/>
        </p:spPr>
        <p:txBody>
          <a:bodyPr wrap="none" rtlCol="0">
            <a:spAutoFit/>
          </a:bodyPr>
          <a:lstStyle/>
          <a:p>
            <a:r>
              <a:rPr lang="en-GB" sz="1600" b="1" dirty="0">
                <a:solidFill>
                  <a:schemeClr val="bg1"/>
                </a:solidFill>
                <a:effectLst>
                  <a:outerShdw blurRad="38100" dist="38100" dir="2700000" algn="tl">
                    <a:srgbClr val="000000">
                      <a:alpha val="43137"/>
                    </a:srgbClr>
                  </a:outerShdw>
                </a:effectLst>
              </a:rPr>
              <a:t>SDR</a:t>
            </a:r>
          </a:p>
        </p:txBody>
      </p:sp>
      <p:sp>
        <p:nvSpPr>
          <p:cNvPr id="24" name="TextBox 23"/>
          <p:cNvSpPr txBox="1"/>
          <p:nvPr>
            <p:custDataLst>
              <p:tags r:id="rId11"/>
            </p:custDataLst>
          </p:nvPr>
        </p:nvSpPr>
        <p:spPr>
          <a:xfrm>
            <a:off x="5899868" y="6557918"/>
            <a:ext cx="3244132" cy="300082"/>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nSpc>
                <a:spcPct val="150000"/>
              </a:lnSpc>
              <a:buSzPct val="150000"/>
            </a:pPr>
            <a:r>
              <a:rPr lang="en-GB" sz="900" i="1" dirty="0">
                <a:cs typeface="Arial" pitchFamily="34" charset="0"/>
              </a:rPr>
              <a:t>Regional CFI-MNR seismic lines by courtesy of TGS </a:t>
            </a:r>
            <a:r>
              <a:rPr lang="en-GB" sz="900" i="1" dirty="0" err="1">
                <a:cs typeface="Arial" pitchFamily="34" charset="0"/>
              </a:rPr>
              <a:t>Nopec</a:t>
            </a:r>
            <a:endParaRPr lang="en-GB" sz="900" i="1" dirty="0">
              <a:latin typeface="Arial" pitchFamily="34" charset="0"/>
              <a:cs typeface="Arial" pitchFamily="34" charset="0"/>
            </a:endParaRPr>
          </a:p>
        </p:txBody>
      </p:sp>
      <p:sp>
        <p:nvSpPr>
          <p:cNvPr id="16" name="TextBox 15"/>
          <p:cNvSpPr txBox="1"/>
          <p:nvPr>
            <p:custDataLst>
              <p:tags r:id="rId12"/>
            </p:custDataLst>
          </p:nvPr>
        </p:nvSpPr>
        <p:spPr>
          <a:xfrm>
            <a:off x="4938775" y="1513399"/>
            <a:ext cx="1221680" cy="584775"/>
          </a:xfrm>
          <a:prstGeom prst="rect">
            <a:avLst/>
          </a:prstGeom>
          <a:noFill/>
        </p:spPr>
        <p:txBody>
          <a:bodyPr wrap="none" rtlCol="0">
            <a:spAutoFit/>
          </a:bodyPr>
          <a:lstStyle/>
          <a:p>
            <a:r>
              <a:rPr lang="en-GB" sz="1600" b="1" dirty="0"/>
              <a:t>Trøndelag </a:t>
            </a:r>
          </a:p>
          <a:p>
            <a:r>
              <a:rPr lang="en-GB" sz="1600" b="1" dirty="0"/>
              <a:t>Platform</a:t>
            </a:r>
          </a:p>
        </p:txBody>
      </p:sp>
      <p:cxnSp>
        <p:nvCxnSpPr>
          <p:cNvPr id="22" name="Straight Connector 21"/>
          <p:cNvCxnSpPr/>
          <p:nvPr>
            <p:custDataLst>
              <p:tags r:id="rId13"/>
            </p:custDataLst>
          </p:nvPr>
        </p:nvCxnSpPr>
        <p:spPr bwMode="auto">
          <a:xfrm flipH="1">
            <a:off x="4057650" y="2886075"/>
            <a:ext cx="2076450" cy="2343150"/>
          </a:xfrm>
          <a:prstGeom prst="line">
            <a:avLst/>
          </a:prstGeom>
          <a:noFill/>
          <a:ln w="57150" cap="flat" cmpd="sng" algn="ctr">
            <a:solidFill>
              <a:srgbClr val="FF0000"/>
            </a:solidFill>
            <a:prstDash val="solid"/>
            <a:round/>
            <a:headEnd type="none" w="med" len="med"/>
            <a:tailEnd type="none" w="med" len="med"/>
          </a:ln>
          <a:effectLst/>
        </p:spPr>
      </p:cxnSp>
      <p:sp>
        <p:nvSpPr>
          <p:cNvPr id="25" name="Rounded Rectangle 24"/>
          <p:cNvSpPr/>
          <p:nvPr>
            <p:custDataLst>
              <p:tags r:id="rId14"/>
            </p:custDataLst>
          </p:nvPr>
        </p:nvSpPr>
        <p:spPr bwMode="auto">
          <a:xfrm>
            <a:off x="6836735" y="499729"/>
            <a:ext cx="2020185" cy="499731"/>
          </a:xfrm>
          <a:prstGeom prst="roundRect">
            <a:avLst>
              <a:gd name="adj" fmla="val 47620"/>
            </a:avLst>
          </a:prstGeom>
          <a:solidFill>
            <a:schemeClr val="bg1"/>
          </a:solidFill>
          <a:ln w="28575" cap="flat" cmpd="sng" algn="ctr">
            <a:solidFill>
              <a:srgbClr val="00FFFF"/>
            </a:solidFill>
            <a:prstDash val="solid"/>
            <a:round/>
            <a:headEnd type="none" w="med" len="med"/>
            <a:tailEnd type="none" w="med" len="med"/>
          </a:ln>
          <a:effectLst/>
        </p:spPr>
        <p:txBody>
          <a:bodyPr rtlCol="0" anchor="ctr"/>
          <a:lstStyle/>
          <a:p>
            <a:pPr algn="ctr"/>
            <a:r>
              <a:rPr lang="en-GB" dirty="0">
                <a:solidFill>
                  <a:srgbClr val="00FFFF"/>
                </a:solidFill>
              </a:rPr>
              <a:t>ONSHORE</a:t>
            </a:r>
          </a:p>
        </p:txBody>
      </p:sp>
      <p:sp>
        <p:nvSpPr>
          <p:cNvPr id="26" name="Rounded Rectangle 25"/>
          <p:cNvSpPr/>
          <p:nvPr>
            <p:custDataLst>
              <p:tags r:id="rId15"/>
            </p:custDataLst>
          </p:nvPr>
        </p:nvSpPr>
        <p:spPr bwMode="auto">
          <a:xfrm>
            <a:off x="3958856" y="499729"/>
            <a:ext cx="2020185" cy="499731"/>
          </a:xfrm>
          <a:prstGeom prst="roundRect">
            <a:avLst>
              <a:gd name="adj" fmla="val 47620"/>
            </a:avLst>
          </a:prstGeom>
          <a:solidFill>
            <a:srgbClr val="00FFFF"/>
          </a:solidFill>
          <a:ln w="28575" cap="flat" cmpd="sng" algn="ctr">
            <a:solidFill>
              <a:schemeClr val="bg1"/>
            </a:solidFill>
            <a:prstDash val="solid"/>
            <a:round/>
            <a:headEnd type="none" w="med" len="med"/>
            <a:tailEnd type="none" w="med" len="med"/>
          </a:ln>
          <a:effectLst/>
        </p:spPr>
        <p:txBody>
          <a:bodyPr rtlCol="0" anchor="ctr"/>
          <a:lstStyle/>
          <a:p>
            <a:pPr algn="ctr"/>
            <a:r>
              <a:rPr lang="en-GB" dirty="0">
                <a:solidFill>
                  <a:schemeClr val="bg1"/>
                </a:solidFill>
              </a:rPr>
              <a:t>OFFSHORE</a:t>
            </a:r>
          </a:p>
        </p:txBody>
      </p:sp>
    </p:spTree>
  </p:cSld>
  <p:clrMapOvr>
    <a:masterClrMapping/>
  </p:clrMapOvr>
  <p:transition xmlns:p14="http://schemas.microsoft.com/office/powerpoint/2010/mai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0"/>
          <p:cNvSpPr>
            <a:spLocks noChangeArrowheads="1"/>
          </p:cNvSpPr>
          <p:nvPr>
            <p:custDataLst>
              <p:tags r:id="rId1"/>
            </p:custDataLst>
          </p:nvPr>
        </p:nvSpPr>
        <p:spPr bwMode="auto">
          <a:xfrm>
            <a:off x="0" y="0"/>
            <a:ext cx="9144000" cy="533400"/>
          </a:xfrm>
          <a:prstGeom prst="rect">
            <a:avLst/>
          </a:prstGeom>
          <a:solidFill>
            <a:srgbClr val="00B0F0"/>
          </a:solidFill>
          <a:ln w="9525">
            <a:noFill/>
            <a:miter lim="800000"/>
            <a:headEnd/>
            <a:tailEnd/>
          </a:ln>
          <a:effectLst/>
        </p:spPr>
        <p:txBody>
          <a:bodyPr wrap="none" anchor="ctr"/>
          <a:lstStyle/>
          <a:p>
            <a:pPr algn="ctr">
              <a:defRPr/>
            </a:pPr>
            <a:endParaRPr lang="en-GB" dirty="0">
              <a:effectLst>
                <a:outerShdw blurRad="38100" dist="38100" dir="2700000" algn="tl">
                  <a:srgbClr val="000000">
                    <a:alpha val="43137"/>
                  </a:srgbClr>
                </a:outerShdw>
              </a:effectLst>
              <a:cs typeface="+mn-cs"/>
            </a:endParaRPr>
          </a:p>
        </p:txBody>
      </p:sp>
      <p:sp>
        <p:nvSpPr>
          <p:cNvPr id="3" name="Text Box 21"/>
          <p:cNvSpPr txBox="1">
            <a:spLocks noChangeArrowheads="1"/>
          </p:cNvSpPr>
          <p:nvPr>
            <p:custDataLst>
              <p:tags r:id="rId2"/>
            </p:custDataLst>
          </p:nvPr>
        </p:nvSpPr>
        <p:spPr bwMode="auto">
          <a:xfrm>
            <a:off x="76200" y="7960"/>
            <a:ext cx="7767319" cy="461665"/>
          </a:xfrm>
          <a:prstGeom prst="rect">
            <a:avLst/>
          </a:prstGeom>
          <a:noFill/>
          <a:ln w="9525">
            <a:noFill/>
            <a:miter lim="800000"/>
            <a:headEnd/>
            <a:tailEnd/>
          </a:ln>
          <a:effectLst/>
        </p:spPr>
        <p:txBody>
          <a:bodyPr wrap="none">
            <a:spAutoFit/>
          </a:bodyPr>
          <a:lstStyle/>
          <a:p>
            <a:pPr>
              <a:defRPr/>
            </a:pPr>
            <a:r>
              <a:rPr lang="nb-NO" sz="2400" dirty="0">
                <a:solidFill>
                  <a:schemeClr val="bg1"/>
                </a:solidFill>
                <a:latin typeface="Arial Rounded MT Bold" pitchFamily="34" charset="0"/>
                <a:cs typeface="+mn-cs"/>
              </a:rPr>
              <a:t>Møre margin: </a:t>
            </a:r>
            <a:r>
              <a:rPr lang="nb-NO" sz="2400" dirty="0" err="1">
                <a:solidFill>
                  <a:schemeClr val="bg1"/>
                </a:solidFill>
                <a:latin typeface="Arial Rounded MT Bold" pitchFamily="34" charset="0"/>
                <a:cs typeface="+mn-cs"/>
              </a:rPr>
              <a:t>similarities</a:t>
            </a:r>
            <a:r>
              <a:rPr lang="nb-NO" sz="2400" dirty="0">
                <a:solidFill>
                  <a:schemeClr val="bg1"/>
                </a:solidFill>
                <a:latin typeface="Arial Rounded MT Bold" pitchFamily="34" charset="0"/>
                <a:cs typeface="+mn-cs"/>
              </a:rPr>
              <a:t> </a:t>
            </a:r>
            <a:r>
              <a:rPr lang="nb-NO" sz="2400" dirty="0" err="1">
                <a:solidFill>
                  <a:schemeClr val="bg1"/>
                </a:solidFill>
                <a:latin typeface="Arial Rounded MT Bold" pitchFamily="34" charset="0"/>
                <a:cs typeface="+mn-cs"/>
              </a:rPr>
              <a:t>with</a:t>
            </a:r>
            <a:r>
              <a:rPr lang="nb-NO" sz="2400" dirty="0">
                <a:solidFill>
                  <a:schemeClr val="bg1"/>
                </a:solidFill>
                <a:latin typeface="Arial Rounded MT Bold" pitchFamily="34" charset="0"/>
                <a:cs typeface="+mn-cs"/>
              </a:rPr>
              <a:t> Type II ”Angola” type</a:t>
            </a:r>
            <a:endParaRPr lang="en-GB" sz="2400" dirty="0">
              <a:solidFill>
                <a:schemeClr val="bg1"/>
              </a:solidFill>
              <a:latin typeface="Arial Rounded MT Bold" pitchFamily="34" charset="0"/>
              <a:cs typeface="+mn-cs"/>
            </a:endParaRPr>
          </a:p>
        </p:txBody>
      </p:sp>
      <p:pic>
        <p:nvPicPr>
          <p:cNvPr id="4" name="Picture 3" descr="TypeI_Type2.jpg"/>
          <p:cNvPicPr>
            <a:picLocks noChangeAspect="1"/>
          </p:cNvPicPr>
          <p:nvPr>
            <p:custDataLst>
              <p:tags r:id="rId3"/>
            </p:custDataLst>
          </p:nvPr>
        </p:nvPicPr>
        <p:blipFill>
          <a:blip r:embed="rId7" cstate="print"/>
          <a:stretch>
            <a:fillRect/>
          </a:stretch>
        </p:blipFill>
        <p:spPr>
          <a:xfrm>
            <a:off x="278764" y="533400"/>
            <a:ext cx="8485549" cy="6324600"/>
          </a:xfrm>
          <a:prstGeom prst="rect">
            <a:avLst/>
          </a:prstGeom>
        </p:spPr>
      </p:pic>
      <p:sp>
        <p:nvSpPr>
          <p:cNvPr id="5" name="TextBox 4"/>
          <p:cNvSpPr txBox="1"/>
          <p:nvPr>
            <p:custDataLst>
              <p:tags r:id="rId4"/>
            </p:custDataLst>
          </p:nvPr>
        </p:nvSpPr>
        <p:spPr>
          <a:xfrm>
            <a:off x="4572000" y="5761070"/>
            <a:ext cx="4572000" cy="954107"/>
          </a:xfrm>
          <a:prstGeom prst="rect">
            <a:avLst/>
          </a:prstGeom>
          <a:noFill/>
        </p:spPr>
        <p:txBody>
          <a:bodyPr wrap="square" rtlCol="0">
            <a:spAutoFit/>
          </a:bodyPr>
          <a:lstStyle/>
          <a:p>
            <a:pPr algn="just">
              <a:buSzPct val="150000"/>
              <a:buFont typeface="Arial" pitchFamily="34" charset="0"/>
              <a:buChar char="•"/>
            </a:pPr>
            <a:r>
              <a:rPr lang="en-GB" sz="1400" dirty="0">
                <a:cs typeface="Arial" pitchFamily="34" charset="0"/>
              </a:rPr>
              <a:t> In light of the early modelling, </a:t>
            </a:r>
            <a:r>
              <a:rPr lang="en-GB" sz="1400" dirty="0">
                <a:solidFill>
                  <a:srgbClr val="FF00FF"/>
                </a:solidFill>
                <a:cs typeface="Arial" pitchFamily="34" charset="0"/>
              </a:rPr>
              <a:t>we favoured a type II system in the central Møre Basin</a:t>
            </a:r>
          </a:p>
          <a:p>
            <a:pPr algn="just">
              <a:buSzPct val="150000"/>
              <a:buFont typeface="Arial" pitchFamily="34" charset="0"/>
              <a:buChar char="•"/>
            </a:pPr>
            <a:r>
              <a:rPr lang="en-GB" sz="1400" dirty="0">
                <a:cs typeface="Arial" pitchFamily="34" charset="0"/>
              </a:rPr>
              <a:t> However, the thinning system abort in (mid?) Cretaceous before reactivation and magmatic breakup ~50-60 My later</a:t>
            </a:r>
          </a:p>
        </p:txBody>
      </p:sp>
      <p:sp>
        <p:nvSpPr>
          <p:cNvPr id="6" name="Smiley Face 5"/>
          <p:cNvSpPr/>
          <p:nvPr>
            <p:custDataLst>
              <p:tags r:id="rId5"/>
            </p:custDataLst>
          </p:nvPr>
        </p:nvSpPr>
        <p:spPr bwMode="auto">
          <a:xfrm>
            <a:off x="8229600" y="4953000"/>
            <a:ext cx="371475" cy="371475"/>
          </a:xfrm>
          <a:prstGeom prst="smileyFace">
            <a:avLst/>
          </a:prstGeom>
          <a:solidFill>
            <a:srgbClr val="FF33CC"/>
          </a:solidFill>
          <a:ln w="19050" cap="flat" cmpd="sng" algn="ctr">
            <a:solidFill>
              <a:srgbClr val="FFFFFF"/>
            </a:solidFill>
            <a:prstDash val="solid"/>
            <a:round/>
            <a:headEnd type="oval" w="med" len="med"/>
            <a:tailEnd type="oval" w="med" len="med"/>
          </a:ln>
          <a:effectLst/>
        </p:spPr>
        <p:txBody>
          <a:bodyPr rtlCol="0" anchor="ctr"/>
          <a:lstStyle/>
          <a:p>
            <a:pPr algn="ct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custDataLst>
              <p:tags r:id="rId1"/>
            </p:custDataLst>
          </p:nvPr>
        </p:nvPicPr>
        <p:blipFill>
          <a:blip r:embed="rId8"/>
          <a:stretch>
            <a:fillRect/>
          </a:stretch>
        </p:blipFill>
        <p:spPr>
          <a:xfrm>
            <a:off x="1763025" y="703734"/>
            <a:ext cx="5617950" cy="5957496"/>
          </a:xfrm>
          <a:prstGeom prst="rect">
            <a:avLst/>
          </a:prstGeom>
        </p:spPr>
      </p:pic>
      <p:sp>
        <p:nvSpPr>
          <p:cNvPr id="3" name="Rectangle 20"/>
          <p:cNvSpPr>
            <a:spLocks noChangeArrowheads="1"/>
          </p:cNvSpPr>
          <p:nvPr>
            <p:custDataLst>
              <p:tags r:id="rId2"/>
            </p:custDataLst>
          </p:nvPr>
        </p:nvSpPr>
        <p:spPr bwMode="auto">
          <a:xfrm>
            <a:off x="0" y="0"/>
            <a:ext cx="9144000" cy="533400"/>
          </a:xfrm>
          <a:prstGeom prst="rect">
            <a:avLst/>
          </a:prstGeom>
          <a:solidFill>
            <a:srgbClr val="00B0F0"/>
          </a:solidFill>
          <a:ln w="9525">
            <a:noFill/>
            <a:miter lim="800000"/>
            <a:headEnd/>
            <a:tailEnd/>
          </a:ln>
          <a:effectLst/>
        </p:spPr>
        <p:txBody>
          <a:bodyPr wrap="none" anchor="ctr"/>
          <a:lstStyle/>
          <a:p>
            <a:pPr algn="ctr">
              <a:defRPr/>
            </a:pPr>
            <a:endParaRPr lang="en-GB" dirty="0">
              <a:effectLst>
                <a:outerShdw blurRad="38100" dist="38100" dir="2700000" algn="tl">
                  <a:srgbClr val="000000">
                    <a:alpha val="43137"/>
                  </a:srgbClr>
                </a:outerShdw>
              </a:effectLst>
              <a:cs typeface="+mn-cs"/>
            </a:endParaRPr>
          </a:p>
        </p:txBody>
      </p:sp>
      <p:sp>
        <p:nvSpPr>
          <p:cNvPr id="4" name="Text Box 21"/>
          <p:cNvSpPr txBox="1">
            <a:spLocks noChangeArrowheads="1"/>
          </p:cNvSpPr>
          <p:nvPr>
            <p:custDataLst>
              <p:tags r:id="rId3"/>
            </p:custDataLst>
          </p:nvPr>
        </p:nvSpPr>
        <p:spPr bwMode="auto">
          <a:xfrm>
            <a:off x="13677" y="7960"/>
            <a:ext cx="5253361" cy="461665"/>
          </a:xfrm>
          <a:prstGeom prst="rect">
            <a:avLst/>
          </a:prstGeom>
          <a:noFill/>
          <a:ln w="9525">
            <a:noFill/>
            <a:miter lim="800000"/>
            <a:headEnd/>
            <a:tailEnd/>
          </a:ln>
          <a:effectLst/>
        </p:spPr>
        <p:txBody>
          <a:bodyPr wrap="none">
            <a:spAutoFit/>
          </a:bodyPr>
          <a:lstStyle/>
          <a:p>
            <a:pPr algn="l">
              <a:defRPr/>
            </a:pPr>
            <a:r>
              <a:rPr lang="nb-NO" sz="2400" dirty="0">
                <a:solidFill>
                  <a:schemeClr val="bg1"/>
                </a:solidFill>
                <a:latin typeface="Arial Rounded MT Bold" pitchFamily="34" charset="0"/>
                <a:cs typeface="+mn-cs"/>
              </a:rPr>
              <a:t>LCB, Inheritance and superextension</a:t>
            </a:r>
            <a:endParaRPr lang="en-GB" sz="2400" dirty="0">
              <a:solidFill>
                <a:schemeClr val="bg1"/>
              </a:solidFill>
              <a:latin typeface="Arial Rounded MT Bold" pitchFamily="34" charset="0"/>
              <a:cs typeface="+mn-cs"/>
            </a:endParaRPr>
          </a:p>
        </p:txBody>
      </p:sp>
      <p:sp>
        <p:nvSpPr>
          <p:cNvPr id="5" name="Smiley Face 5"/>
          <p:cNvSpPr/>
          <p:nvPr>
            <p:custDataLst>
              <p:tags r:id="rId4"/>
            </p:custDataLst>
          </p:nvPr>
        </p:nvSpPr>
        <p:spPr bwMode="auto">
          <a:xfrm>
            <a:off x="1238491" y="6098894"/>
            <a:ext cx="371475" cy="371475"/>
          </a:xfrm>
          <a:prstGeom prst="smileyFace">
            <a:avLst/>
          </a:prstGeom>
          <a:solidFill>
            <a:srgbClr val="FF33CC"/>
          </a:solidFill>
          <a:ln w="19050" cap="flat" cmpd="sng" algn="ctr">
            <a:solidFill>
              <a:srgbClr val="FFFFFF"/>
            </a:solidFill>
            <a:prstDash val="solid"/>
            <a:round/>
            <a:headEnd type="oval" w="med" len="med"/>
            <a:tailEnd type="oval" w="med" len="med"/>
          </a:ln>
          <a:effectLst/>
        </p:spPr>
        <p:txBody>
          <a:bodyPr rtlCol="0" anchor="ctr"/>
          <a:lstStyle/>
          <a:p>
            <a:pPr algn="ctr"/>
            <a:endParaRPr lang="en-US"/>
          </a:p>
        </p:txBody>
      </p:sp>
      <p:sp>
        <p:nvSpPr>
          <p:cNvPr id="6" name="ZoneTexte 5"/>
          <p:cNvSpPr txBox="1"/>
          <p:nvPr>
            <p:custDataLst>
              <p:tags r:id="rId5"/>
            </p:custDataLst>
          </p:nvPr>
        </p:nvSpPr>
        <p:spPr>
          <a:xfrm>
            <a:off x="5954206" y="6470369"/>
            <a:ext cx="2853538" cy="338554"/>
          </a:xfrm>
          <a:prstGeom prst="rect">
            <a:avLst/>
          </a:prstGeom>
          <a:noFill/>
        </p:spPr>
        <p:txBody>
          <a:bodyPr wrap="none" rtlCol="0">
            <a:spAutoFit/>
          </a:bodyPr>
          <a:lstStyle/>
          <a:p>
            <a:r>
              <a:rPr lang="en-GB" sz="1600" b="1" dirty="0"/>
              <a:t>Petersen and Schiffer, 2016</a:t>
            </a:r>
          </a:p>
        </p:txBody>
      </p:sp>
      <p:sp>
        <p:nvSpPr>
          <p:cNvPr id="8" name="ZoneTexte 7"/>
          <p:cNvSpPr txBox="1"/>
          <p:nvPr>
            <p:custDataLst>
              <p:tags r:id="rId6"/>
            </p:custDataLst>
          </p:nvPr>
        </p:nvSpPr>
        <p:spPr>
          <a:xfrm rot="1249769">
            <a:off x="3211795" y="1238491"/>
            <a:ext cx="995785" cy="338554"/>
          </a:xfrm>
          <a:prstGeom prst="rect">
            <a:avLst/>
          </a:prstGeom>
          <a:noFill/>
        </p:spPr>
        <p:txBody>
          <a:bodyPr wrap="none" rtlCol="0">
            <a:spAutoFit/>
          </a:bodyPr>
          <a:lstStyle/>
          <a:p>
            <a:r>
              <a:rPr lang="en-GB" sz="1600" b="1" dirty="0"/>
              <a:t>Old slab</a:t>
            </a:r>
          </a:p>
        </p:txBody>
      </p:sp>
    </p:spTree>
    <p:extLst>
      <p:ext uri="{BB962C8B-B14F-4D97-AF65-F5344CB8AC3E}">
        <p14:creationId xmlns:p14="http://schemas.microsoft.com/office/powerpoint/2010/main" val="378398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Capture.JPG.jpeg"/>
          <p:cNvPicPr>
            <a:picLocks noChangeAspect="1"/>
          </p:cNvPicPr>
          <p:nvPr>
            <p:custDataLst>
              <p:tags r:id="rId1"/>
            </p:custDataLst>
          </p:nvPr>
        </p:nvPicPr>
        <p:blipFill>
          <a:blip r:embed="rId19" cstate="print"/>
          <a:stretch>
            <a:fillRect/>
          </a:stretch>
        </p:blipFill>
        <p:spPr>
          <a:xfrm>
            <a:off x="0" y="665544"/>
            <a:ext cx="9144000" cy="6192456"/>
          </a:xfrm>
          <a:prstGeom prst="rect">
            <a:avLst/>
          </a:prstGeom>
        </p:spPr>
      </p:pic>
      <p:sp>
        <p:nvSpPr>
          <p:cNvPr id="12" name="Text Box 4"/>
          <p:cNvSpPr txBox="1">
            <a:spLocks noChangeArrowheads="1"/>
          </p:cNvSpPr>
          <p:nvPr>
            <p:custDataLst>
              <p:tags r:id="rId2"/>
            </p:custDataLst>
          </p:nvPr>
        </p:nvSpPr>
        <p:spPr bwMode="auto">
          <a:xfrm>
            <a:off x="0" y="-1"/>
            <a:ext cx="9144000" cy="461665"/>
          </a:xfrm>
          <a:prstGeom prst="rect">
            <a:avLst/>
          </a:prstGeom>
          <a:solidFill>
            <a:srgbClr val="CC99FF"/>
          </a:solidFill>
          <a:ln w="9525">
            <a:noFill/>
            <a:miter lim="800000"/>
            <a:headEnd/>
            <a:tailEnd/>
          </a:ln>
          <a:effectLst/>
        </p:spPr>
        <p:txBody>
          <a:bodyPr wrap="square">
            <a:spAutoFit/>
          </a:bodyPr>
          <a:lstStyle/>
          <a:p>
            <a:pPr algn="l">
              <a:defRPr/>
            </a:pPr>
            <a:r>
              <a:rPr lang="nb-NO" sz="2400" b="1" dirty="0" err="1">
                <a:solidFill>
                  <a:schemeClr val="bg1"/>
                </a:solidFill>
                <a:effectLst>
                  <a:outerShdw blurRad="38100" dist="38100" dir="2700000" algn="tl">
                    <a:srgbClr val="000000">
                      <a:alpha val="43137"/>
                    </a:srgbClr>
                  </a:outerShdw>
                </a:effectLst>
                <a:latin typeface="Arial" charset="0"/>
              </a:rPr>
              <a:t>Outline</a:t>
            </a:r>
            <a:r>
              <a:rPr lang="nb-NO" sz="2400" b="1" dirty="0">
                <a:solidFill>
                  <a:schemeClr val="bg1"/>
                </a:solidFill>
                <a:effectLst>
                  <a:outerShdw blurRad="38100" dist="38100" dir="2700000" algn="tl">
                    <a:srgbClr val="000000">
                      <a:alpha val="43137"/>
                    </a:srgbClr>
                  </a:outerShdw>
                </a:effectLst>
                <a:latin typeface="Arial" charset="0"/>
              </a:rPr>
              <a:t> </a:t>
            </a:r>
            <a:r>
              <a:rPr lang="nb-NO" sz="2400" b="1" dirty="0" err="1">
                <a:solidFill>
                  <a:schemeClr val="bg1"/>
                </a:solidFill>
                <a:effectLst>
                  <a:outerShdw blurRad="38100" dist="38100" dir="2700000" algn="tl">
                    <a:srgbClr val="000000">
                      <a:alpha val="43137"/>
                    </a:srgbClr>
                  </a:outerShdw>
                </a:effectLst>
                <a:latin typeface="Arial" charset="0"/>
              </a:rPr>
              <a:t>of</a:t>
            </a:r>
            <a:r>
              <a:rPr lang="nb-NO" sz="2400" b="1" dirty="0">
                <a:solidFill>
                  <a:schemeClr val="bg1"/>
                </a:solidFill>
                <a:effectLst>
                  <a:outerShdw blurRad="38100" dist="38100" dir="2700000" algn="tl">
                    <a:srgbClr val="000000">
                      <a:alpha val="43137"/>
                    </a:srgbClr>
                  </a:outerShdw>
                </a:effectLst>
                <a:latin typeface="Arial" charset="0"/>
              </a:rPr>
              <a:t> ”</a:t>
            </a:r>
            <a:r>
              <a:rPr lang="nb-NO" sz="2400" b="1" dirty="0" err="1">
                <a:solidFill>
                  <a:schemeClr val="bg1"/>
                </a:solidFill>
                <a:effectLst>
                  <a:outerShdw blurRad="38100" dist="38100" dir="2700000" algn="tl">
                    <a:srgbClr val="000000">
                      <a:alpha val="43137"/>
                    </a:srgbClr>
                  </a:outerShdw>
                </a:effectLst>
                <a:latin typeface="Arial" charset="0"/>
              </a:rPr>
              <a:t>inherited</a:t>
            </a:r>
            <a:r>
              <a:rPr lang="nb-NO" sz="2400" b="1" dirty="0">
                <a:solidFill>
                  <a:schemeClr val="bg1"/>
                </a:solidFill>
                <a:effectLst>
                  <a:outerShdw blurRad="38100" dist="38100" dir="2700000" algn="tl">
                    <a:srgbClr val="000000">
                      <a:alpha val="43137"/>
                    </a:srgbClr>
                  </a:outerShdw>
                </a:effectLst>
                <a:latin typeface="Arial" charset="0"/>
              </a:rPr>
              <a:t>” and </a:t>
            </a:r>
            <a:r>
              <a:rPr lang="nb-NO" sz="2400" b="1" dirty="0" err="1">
                <a:solidFill>
                  <a:schemeClr val="bg1"/>
                </a:solidFill>
                <a:effectLst>
                  <a:outerShdw blurRad="38100" dist="38100" dir="2700000" algn="tl">
                    <a:srgbClr val="000000">
                      <a:alpha val="43137"/>
                    </a:srgbClr>
                  </a:outerShdw>
                </a:effectLst>
                <a:latin typeface="Arial" charset="0"/>
              </a:rPr>
              <a:t>pre-basalt</a:t>
            </a:r>
            <a:r>
              <a:rPr lang="nb-NO" sz="2400" b="1" dirty="0">
                <a:solidFill>
                  <a:schemeClr val="bg1"/>
                </a:solidFill>
                <a:effectLst>
                  <a:outerShdw blurRad="38100" dist="38100" dir="2700000" algn="tl">
                    <a:srgbClr val="000000">
                      <a:alpha val="43137"/>
                    </a:srgbClr>
                  </a:outerShdw>
                </a:effectLst>
                <a:latin typeface="Arial" charset="0"/>
              </a:rPr>
              <a:t> LCB (</a:t>
            </a:r>
            <a:r>
              <a:rPr lang="nb-NO" sz="2400" b="1" dirty="0" err="1">
                <a:solidFill>
                  <a:schemeClr val="bg1"/>
                </a:solidFill>
                <a:effectLst>
                  <a:outerShdw blurRad="38100" dist="38100" dir="2700000" algn="tl">
                    <a:srgbClr val="000000">
                      <a:alpha val="43137"/>
                    </a:srgbClr>
                  </a:outerShdw>
                </a:effectLst>
                <a:latin typeface="Arial" charset="0"/>
              </a:rPr>
              <a:t>thicker</a:t>
            </a:r>
            <a:r>
              <a:rPr lang="nb-NO" sz="2400" b="1" dirty="0">
                <a:solidFill>
                  <a:schemeClr val="bg1"/>
                </a:solidFill>
                <a:effectLst>
                  <a:outerShdw blurRad="38100" dist="38100" dir="2700000" algn="tl">
                    <a:srgbClr val="000000">
                      <a:alpha val="43137"/>
                    </a:srgbClr>
                  </a:outerShdw>
                </a:effectLst>
                <a:latin typeface="Arial" charset="0"/>
              </a:rPr>
              <a:t> </a:t>
            </a:r>
            <a:r>
              <a:rPr lang="nb-NO" sz="2400" b="1" dirty="0" err="1">
                <a:solidFill>
                  <a:schemeClr val="bg1"/>
                </a:solidFill>
                <a:effectLst>
                  <a:outerShdw blurRad="38100" dist="38100" dir="2700000" algn="tl">
                    <a:srgbClr val="000000">
                      <a:alpha val="43137"/>
                    </a:srgbClr>
                  </a:outerShdw>
                </a:effectLst>
                <a:latin typeface="Arial" charset="0"/>
              </a:rPr>
              <a:t>than</a:t>
            </a:r>
            <a:r>
              <a:rPr lang="nb-NO" sz="2400" b="1" dirty="0">
                <a:solidFill>
                  <a:schemeClr val="bg1"/>
                </a:solidFill>
                <a:effectLst>
                  <a:outerShdw blurRad="38100" dist="38100" dir="2700000" algn="tl">
                    <a:srgbClr val="000000">
                      <a:alpha val="43137"/>
                    </a:srgbClr>
                  </a:outerShdw>
                </a:effectLst>
                <a:latin typeface="Arial" charset="0"/>
              </a:rPr>
              <a:t> 3km)</a:t>
            </a:r>
            <a:endParaRPr lang="en-GB" sz="2400" b="1" dirty="0">
              <a:solidFill>
                <a:schemeClr val="bg1"/>
              </a:solidFill>
              <a:effectLst>
                <a:outerShdw blurRad="38100" dist="38100" dir="2700000" algn="tl">
                  <a:srgbClr val="000000">
                    <a:alpha val="43137"/>
                  </a:srgbClr>
                </a:outerShdw>
              </a:effectLst>
              <a:latin typeface="Arial" charset="0"/>
            </a:endParaRPr>
          </a:p>
        </p:txBody>
      </p:sp>
      <p:sp>
        <p:nvSpPr>
          <p:cNvPr id="16" name="TextBox 15"/>
          <p:cNvSpPr txBox="1"/>
          <p:nvPr>
            <p:custDataLst>
              <p:tags r:id="rId3"/>
            </p:custDataLst>
          </p:nvPr>
        </p:nvSpPr>
        <p:spPr>
          <a:xfrm>
            <a:off x="2902866" y="1298335"/>
            <a:ext cx="1577676" cy="523220"/>
          </a:xfrm>
          <a:prstGeom prst="rect">
            <a:avLst/>
          </a:prstGeom>
          <a:solidFill>
            <a:srgbClr val="FFFFFF">
              <a:alpha val="50196"/>
            </a:srgbClr>
          </a:solidFill>
        </p:spPr>
        <p:txBody>
          <a:bodyPr wrap="none" rtlCol="0">
            <a:spAutoFit/>
          </a:bodyPr>
          <a:lstStyle/>
          <a:p>
            <a:r>
              <a:rPr lang="en-GB" sz="1400" b="1" dirty="0">
                <a:solidFill>
                  <a:srgbClr val="FF0000"/>
                </a:solidFill>
                <a:effectLst>
                  <a:outerShdw blurRad="38100" dist="38100" dir="2700000" algn="tl">
                    <a:srgbClr val="000000">
                      <a:alpha val="43137"/>
                    </a:srgbClr>
                  </a:outerShdw>
                </a:effectLst>
              </a:rPr>
              <a:t>Utgard High:</a:t>
            </a:r>
          </a:p>
          <a:p>
            <a:r>
              <a:rPr lang="en-GB" sz="1400" b="1" dirty="0">
                <a:solidFill>
                  <a:srgbClr val="FF0000"/>
                </a:solidFill>
                <a:effectLst>
                  <a:outerShdw blurRad="38100" dist="38100" dir="2700000" algn="tl">
                    <a:srgbClr val="000000">
                      <a:alpha val="43137"/>
                    </a:srgbClr>
                  </a:outerShdw>
                </a:effectLst>
              </a:rPr>
              <a:t>Ultra dense LCB</a:t>
            </a:r>
          </a:p>
        </p:txBody>
      </p:sp>
      <p:sp>
        <p:nvSpPr>
          <p:cNvPr id="17" name="TextBox 16"/>
          <p:cNvSpPr txBox="1"/>
          <p:nvPr>
            <p:custDataLst>
              <p:tags r:id="rId4"/>
            </p:custDataLst>
          </p:nvPr>
        </p:nvSpPr>
        <p:spPr>
          <a:xfrm>
            <a:off x="170591" y="1782118"/>
            <a:ext cx="3142207" cy="646331"/>
          </a:xfrm>
          <a:prstGeom prst="rect">
            <a:avLst/>
          </a:prstGeom>
          <a:solidFill>
            <a:srgbClr val="FFFFFF">
              <a:alpha val="50196"/>
            </a:srgbClr>
          </a:solidFill>
        </p:spPr>
        <p:txBody>
          <a:bodyPr wrap="none" rtlCol="0">
            <a:spAutoFit/>
          </a:bodyPr>
          <a:lstStyle/>
          <a:p>
            <a:r>
              <a:rPr lang="en-GB" sz="1200" b="1" dirty="0">
                <a:effectLst>
                  <a:outerShdw blurRad="38100" dist="38100" dir="2700000" algn="tl">
                    <a:srgbClr val="000000">
                      <a:alpha val="43137"/>
                    </a:srgbClr>
                  </a:outerShdw>
                </a:effectLst>
              </a:rPr>
              <a:t>In the outer Vøring Basin</a:t>
            </a:r>
          </a:p>
          <a:p>
            <a:r>
              <a:rPr lang="en-GB" sz="1200" b="1" dirty="0">
                <a:effectLst>
                  <a:outerShdw blurRad="38100" dist="38100" dir="2700000" algn="tl">
                    <a:srgbClr val="000000">
                      <a:alpha val="43137"/>
                    </a:srgbClr>
                  </a:outerShdw>
                </a:effectLst>
              </a:rPr>
              <a:t>the LCB fits with the T reflection outline</a:t>
            </a:r>
          </a:p>
          <a:p>
            <a:r>
              <a:rPr lang="en-GB" sz="1200" b="1" dirty="0">
                <a:effectLst>
                  <a:outerShdw blurRad="38100" dist="38100" dir="2700000" algn="tl">
                    <a:srgbClr val="000000">
                      <a:alpha val="43137"/>
                    </a:srgbClr>
                  </a:outerShdw>
                </a:effectLst>
              </a:rPr>
              <a:t>(e.g. Gernigon et al., 2003, 2006)</a:t>
            </a:r>
          </a:p>
        </p:txBody>
      </p:sp>
      <p:sp>
        <p:nvSpPr>
          <p:cNvPr id="18" name="TextBox 17"/>
          <p:cNvSpPr txBox="1"/>
          <p:nvPr>
            <p:custDataLst>
              <p:tags r:id="rId5"/>
            </p:custDataLst>
          </p:nvPr>
        </p:nvSpPr>
        <p:spPr>
          <a:xfrm>
            <a:off x="6259084" y="4313553"/>
            <a:ext cx="1725152" cy="523220"/>
          </a:xfrm>
          <a:prstGeom prst="rect">
            <a:avLst/>
          </a:prstGeom>
          <a:solidFill>
            <a:schemeClr val="bg1"/>
          </a:solidFill>
        </p:spPr>
        <p:txBody>
          <a:bodyPr wrap="none" rtlCol="0">
            <a:spAutoFit/>
          </a:bodyPr>
          <a:lstStyle/>
          <a:p>
            <a:r>
              <a:rPr lang="en-GB" sz="1400" b="1" dirty="0">
                <a:solidFill>
                  <a:srgbClr val="FF0000"/>
                </a:solidFill>
                <a:effectLst>
                  <a:outerShdw blurRad="38100" dist="38100" dir="2700000" algn="tl">
                    <a:srgbClr val="000000">
                      <a:alpha val="43137"/>
                    </a:srgbClr>
                  </a:outerShdw>
                </a:effectLst>
              </a:rPr>
              <a:t>Frøya High/MTFC:</a:t>
            </a:r>
          </a:p>
          <a:p>
            <a:r>
              <a:rPr lang="en-GB" sz="1400" b="1" dirty="0">
                <a:solidFill>
                  <a:srgbClr val="FF0000"/>
                </a:solidFill>
                <a:effectLst>
                  <a:outerShdw blurRad="38100" dist="38100" dir="2700000" algn="tl">
                    <a:srgbClr val="000000">
                      <a:alpha val="43137"/>
                    </a:srgbClr>
                  </a:outerShdw>
                </a:effectLst>
              </a:rPr>
              <a:t>Ultra dense LCB</a:t>
            </a:r>
          </a:p>
        </p:txBody>
      </p:sp>
      <p:sp>
        <p:nvSpPr>
          <p:cNvPr id="21" name="TextBox 20"/>
          <p:cNvSpPr txBox="1"/>
          <p:nvPr>
            <p:custDataLst>
              <p:tags r:id="rId6"/>
            </p:custDataLst>
          </p:nvPr>
        </p:nvSpPr>
        <p:spPr>
          <a:xfrm>
            <a:off x="0" y="457251"/>
            <a:ext cx="5144494" cy="738664"/>
          </a:xfrm>
          <a:prstGeom prst="rect">
            <a:avLst/>
          </a:prstGeom>
          <a:solidFill>
            <a:schemeClr val="bg1"/>
          </a:solidFill>
        </p:spPr>
        <p:txBody>
          <a:bodyPr wrap="square" rtlCol="0">
            <a:spAutoFit/>
          </a:bodyPr>
          <a:lstStyle/>
          <a:p>
            <a:pPr algn="just">
              <a:buSzPct val="150000"/>
              <a:buFont typeface="Arial" pitchFamily="34" charset="0"/>
              <a:buChar char="•"/>
            </a:pPr>
            <a:r>
              <a:rPr lang="en-GB" sz="1400" dirty="0">
                <a:cs typeface="Arial" pitchFamily="34" charset="0"/>
              </a:rPr>
              <a:t> High density/High velocity LCBs are preferentially interpreted as inherited high-grade metamorphic rocks (the deep roots of the collapsed Caledonian orogen ?)</a:t>
            </a:r>
          </a:p>
        </p:txBody>
      </p:sp>
      <p:sp>
        <p:nvSpPr>
          <p:cNvPr id="22" name="TextBox 21"/>
          <p:cNvSpPr txBox="1"/>
          <p:nvPr>
            <p:custDataLst>
              <p:tags r:id="rId7"/>
            </p:custDataLst>
          </p:nvPr>
        </p:nvSpPr>
        <p:spPr>
          <a:xfrm>
            <a:off x="0" y="6239780"/>
            <a:ext cx="9143999" cy="738664"/>
          </a:xfrm>
          <a:prstGeom prst="rect">
            <a:avLst/>
          </a:prstGeom>
          <a:solidFill>
            <a:schemeClr val="bg1"/>
          </a:solidFill>
        </p:spPr>
        <p:txBody>
          <a:bodyPr wrap="square" rtlCol="0">
            <a:spAutoFit/>
          </a:bodyPr>
          <a:lstStyle/>
          <a:p>
            <a:pPr algn="just">
              <a:buSzPct val="150000"/>
              <a:buFont typeface="Arial" pitchFamily="34" charset="0"/>
              <a:buChar char="•"/>
            </a:pPr>
            <a:r>
              <a:rPr lang="en-GB" sz="1400" dirty="0">
                <a:cs typeface="Arial" pitchFamily="34" charset="0"/>
              </a:rPr>
              <a:t>Inherited LCBs have an influence on the </a:t>
            </a:r>
            <a:r>
              <a:rPr lang="en-GB" sz="1400" dirty="0">
                <a:solidFill>
                  <a:srgbClr val="FF00FF"/>
                </a:solidFill>
                <a:cs typeface="Arial" pitchFamily="34" charset="0"/>
              </a:rPr>
              <a:t>necking</a:t>
            </a:r>
            <a:r>
              <a:rPr lang="en-GB" sz="1400" dirty="0">
                <a:cs typeface="Arial" pitchFamily="34" charset="0"/>
              </a:rPr>
              <a:t> and rift evolution</a:t>
            </a:r>
          </a:p>
          <a:p>
            <a:pPr algn="just">
              <a:buSzPct val="150000"/>
              <a:buFont typeface="Arial" pitchFamily="34" charset="0"/>
              <a:buChar char="•"/>
            </a:pPr>
            <a:r>
              <a:rPr lang="en-GB" sz="1400" dirty="0">
                <a:cs typeface="Arial" pitchFamily="34" charset="0"/>
              </a:rPr>
              <a:t> Such root is the preferred site for drastic thinning ?</a:t>
            </a:r>
          </a:p>
          <a:p>
            <a:pPr algn="just">
              <a:buSzPct val="150000"/>
              <a:buFont typeface="Arial" pitchFamily="34" charset="0"/>
              <a:buChar char="•"/>
            </a:pPr>
            <a:r>
              <a:rPr lang="en-GB" sz="1400" dirty="0">
                <a:cs typeface="Arial" pitchFamily="34" charset="0"/>
              </a:rPr>
              <a:t> The distal LCB are more controversial (underplating?, inherited? lower crust, exhumed serpentinised mantle ?)</a:t>
            </a:r>
          </a:p>
        </p:txBody>
      </p:sp>
      <p:sp>
        <p:nvSpPr>
          <p:cNvPr id="9" name="TextBox 8"/>
          <p:cNvSpPr txBox="1"/>
          <p:nvPr>
            <p:custDataLst>
              <p:tags r:id="rId8"/>
            </p:custDataLst>
          </p:nvPr>
        </p:nvSpPr>
        <p:spPr>
          <a:xfrm rot="5141804">
            <a:off x="5116744" y="5322498"/>
            <a:ext cx="1596912" cy="338554"/>
          </a:xfrm>
          <a:prstGeom prst="rect">
            <a:avLst/>
          </a:prstGeom>
          <a:noFill/>
        </p:spPr>
        <p:txBody>
          <a:bodyPr wrap="none" rtlCol="0">
            <a:spAutoFit/>
          </a:bodyPr>
          <a:lstStyle/>
          <a:p>
            <a:r>
              <a:rPr lang="en-GB" sz="1600" b="1" dirty="0">
                <a:solidFill>
                  <a:schemeClr val="accent2"/>
                </a:solidFill>
              </a:rPr>
              <a:t>Sharp necking</a:t>
            </a:r>
          </a:p>
        </p:txBody>
      </p:sp>
      <p:sp>
        <p:nvSpPr>
          <p:cNvPr id="10" name="TextBox 9"/>
          <p:cNvSpPr txBox="1"/>
          <p:nvPr>
            <p:custDataLst>
              <p:tags r:id="rId9"/>
            </p:custDataLst>
          </p:nvPr>
        </p:nvSpPr>
        <p:spPr>
          <a:xfrm rot="2798678">
            <a:off x="4152120" y="3360712"/>
            <a:ext cx="1779654" cy="338554"/>
          </a:xfrm>
          <a:prstGeom prst="rect">
            <a:avLst/>
          </a:prstGeom>
          <a:noFill/>
        </p:spPr>
        <p:txBody>
          <a:bodyPr wrap="none" rtlCol="0">
            <a:spAutoFit/>
          </a:bodyPr>
          <a:lstStyle/>
          <a:p>
            <a:r>
              <a:rPr lang="en-GB" sz="1600" b="1" dirty="0">
                <a:solidFill>
                  <a:srgbClr val="FF00FF"/>
                </a:solidFill>
                <a:effectLst>
                  <a:outerShdw blurRad="38100" dist="38100" dir="2700000" algn="tl">
                    <a:srgbClr val="000000">
                      <a:alpha val="43137"/>
                    </a:srgbClr>
                  </a:outerShdw>
                </a:effectLst>
              </a:rPr>
              <a:t>Smooth necking</a:t>
            </a:r>
          </a:p>
        </p:txBody>
      </p:sp>
      <p:sp>
        <p:nvSpPr>
          <p:cNvPr id="11" name="TextBox 10"/>
          <p:cNvSpPr txBox="1"/>
          <p:nvPr>
            <p:custDataLst>
              <p:tags r:id="rId10"/>
            </p:custDataLst>
          </p:nvPr>
        </p:nvSpPr>
        <p:spPr>
          <a:xfrm rot="6390872">
            <a:off x="3897544" y="1791419"/>
            <a:ext cx="1596912" cy="338554"/>
          </a:xfrm>
          <a:prstGeom prst="rect">
            <a:avLst/>
          </a:prstGeom>
          <a:noFill/>
        </p:spPr>
        <p:txBody>
          <a:bodyPr wrap="none" rtlCol="0">
            <a:spAutoFit/>
          </a:bodyPr>
          <a:lstStyle/>
          <a:p>
            <a:r>
              <a:rPr lang="en-GB" sz="1600" b="1" dirty="0">
                <a:solidFill>
                  <a:schemeClr val="accent2"/>
                </a:solidFill>
              </a:rPr>
              <a:t>Sharp necking</a:t>
            </a:r>
          </a:p>
        </p:txBody>
      </p:sp>
      <p:sp>
        <p:nvSpPr>
          <p:cNvPr id="13" name="TextBox 12"/>
          <p:cNvSpPr txBox="1"/>
          <p:nvPr>
            <p:custDataLst>
              <p:tags r:id="rId11"/>
            </p:custDataLst>
          </p:nvPr>
        </p:nvSpPr>
        <p:spPr>
          <a:xfrm>
            <a:off x="4636262" y="2655678"/>
            <a:ext cx="1285481" cy="461665"/>
          </a:xfrm>
          <a:prstGeom prst="rect">
            <a:avLst/>
          </a:prstGeom>
          <a:noFill/>
        </p:spPr>
        <p:txBody>
          <a:bodyPr wrap="none" rtlCol="0">
            <a:spAutoFit/>
          </a:bodyPr>
          <a:lstStyle/>
          <a:p>
            <a:r>
              <a:rPr lang="en-GB" sz="1200" b="1" dirty="0">
                <a:solidFill>
                  <a:srgbClr val="FF9900"/>
                </a:solidFill>
                <a:effectLst>
                  <a:outerShdw blurRad="38100" dist="38100" dir="2700000" algn="tl">
                    <a:srgbClr val="000000">
                      <a:alpha val="43137"/>
                    </a:srgbClr>
                  </a:outerShdw>
                </a:effectLst>
              </a:rPr>
              <a:t>Permo-Triassic</a:t>
            </a:r>
          </a:p>
          <a:p>
            <a:r>
              <a:rPr lang="en-GB" sz="1200" b="1" dirty="0">
                <a:solidFill>
                  <a:srgbClr val="FF9900"/>
                </a:solidFill>
                <a:effectLst>
                  <a:outerShdw blurRad="38100" dist="38100" dir="2700000" algn="tl">
                    <a:srgbClr val="000000">
                      <a:alpha val="43137"/>
                    </a:srgbClr>
                  </a:outerShdw>
                </a:effectLst>
              </a:rPr>
              <a:t>basins</a:t>
            </a:r>
          </a:p>
        </p:txBody>
      </p:sp>
      <p:sp>
        <p:nvSpPr>
          <p:cNvPr id="14" name="TextBox 13"/>
          <p:cNvSpPr txBox="1"/>
          <p:nvPr>
            <p:custDataLst>
              <p:tags r:id="rId12"/>
            </p:custDataLst>
          </p:nvPr>
        </p:nvSpPr>
        <p:spPr>
          <a:xfrm>
            <a:off x="0" y="3173517"/>
            <a:ext cx="1882246" cy="600164"/>
          </a:xfrm>
          <a:prstGeom prst="rect">
            <a:avLst/>
          </a:prstGeom>
          <a:solidFill>
            <a:srgbClr val="FFFFFF">
              <a:alpha val="50196"/>
            </a:srgbClr>
          </a:solidFill>
        </p:spPr>
        <p:txBody>
          <a:bodyPr wrap="none" rtlCol="0">
            <a:spAutoFit/>
          </a:bodyPr>
          <a:lstStyle/>
          <a:p>
            <a:r>
              <a:rPr lang="en-GB" sz="1100" b="1" dirty="0"/>
              <a:t>Inherited slab material</a:t>
            </a:r>
          </a:p>
          <a:p>
            <a:r>
              <a:rPr lang="en-GB" sz="1100" b="1" dirty="0"/>
              <a:t>offshore East Greenland </a:t>
            </a:r>
          </a:p>
          <a:p>
            <a:r>
              <a:rPr lang="en-GB" sz="1100" b="1" dirty="0"/>
              <a:t>(Schiffer et al., 2015)</a:t>
            </a:r>
          </a:p>
        </p:txBody>
      </p:sp>
      <p:sp>
        <p:nvSpPr>
          <p:cNvPr id="15" name="TextBox 14"/>
          <p:cNvSpPr txBox="1"/>
          <p:nvPr>
            <p:custDataLst>
              <p:tags r:id="rId13"/>
            </p:custDataLst>
          </p:nvPr>
        </p:nvSpPr>
        <p:spPr>
          <a:xfrm>
            <a:off x="2537967" y="2501661"/>
            <a:ext cx="457177" cy="338554"/>
          </a:xfrm>
          <a:prstGeom prst="rect">
            <a:avLst/>
          </a:prstGeom>
          <a:noFill/>
        </p:spPr>
        <p:txBody>
          <a:bodyPr wrap="none" rtlCol="0">
            <a:spAutoFit/>
          </a:bodyPr>
          <a:lstStyle/>
          <a:p>
            <a:r>
              <a:rPr lang="en-GB" sz="1600" b="1" dirty="0">
                <a:solidFill>
                  <a:srgbClr val="FFFF00"/>
                </a:solidFill>
              </a:rPr>
              <a:t>TR</a:t>
            </a:r>
          </a:p>
        </p:txBody>
      </p:sp>
      <p:sp>
        <p:nvSpPr>
          <p:cNvPr id="19" name="TextBox 18"/>
          <p:cNvSpPr txBox="1"/>
          <p:nvPr>
            <p:custDataLst>
              <p:tags r:id="rId14"/>
            </p:custDataLst>
          </p:nvPr>
        </p:nvSpPr>
        <p:spPr>
          <a:xfrm>
            <a:off x="2578224" y="3318295"/>
            <a:ext cx="457177" cy="338554"/>
          </a:xfrm>
          <a:prstGeom prst="rect">
            <a:avLst/>
          </a:prstGeom>
          <a:noFill/>
        </p:spPr>
        <p:txBody>
          <a:bodyPr wrap="none" rtlCol="0">
            <a:spAutoFit/>
          </a:bodyPr>
          <a:lstStyle/>
          <a:p>
            <a:r>
              <a:rPr lang="en-GB" sz="1600" b="1" dirty="0">
                <a:solidFill>
                  <a:srgbClr val="FFFF00"/>
                </a:solidFill>
              </a:rPr>
              <a:t>TR</a:t>
            </a:r>
          </a:p>
        </p:txBody>
      </p:sp>
      <p:sp>
        <p:nvSpPr>
          <p:cNvPr id="23" name="TextBox 22"/>
          <p:cNvSpPr txBox="1"/>
          <p:nvPr>
            <p:custDataLst>
              <p:tags r:id="rId15"/>
            </p:custDataLst>
          </p:nvPr>
        </p:nvSpPr>
        <p:spPr>
          <a:xfrm>
            <a:off x="4251774" y="5427086"/>
            <a:ext cx="604654" cy="338554"/>
          </a:xfrm>
          <a:prstGeom prst="rect">
            <a:avLst/>
          </a:prstGeom>
          <a:noFill/>
        </p:spPr>
        <p:txBody>
          <a:bodyPr wrap="none" rtlCol="0">
            <a:spAutoFit/>
          </a:bodyPr>
          <a:lstStyle/>
          <a:p>
            <a:r>
              <a:rPr lang="en-GB" sz="1600" b="1" dirty="0">
                <a:solidFill>
                  <a:srgbClr val="FFFF00"/>
                </a:solidFill>
              </a:rPr>
              <a:t>LCB</a:t>
            </a:r>
          </a:p>
        </p:txBody>
      </p:sp>
      <p:sp>
        <p:nvSpPr>
          <p:cNvPr id="24" name="TextBox 23"/>
          <p:cNvSpPr txBox="1"/>
          <p:nvPr>
            <p:custDataLst>
              <p:tags r:id="rId16"/>
            </p:custDataLst>
          </p:nvPr>
        </p:nvSpPr>
        <p:spPr>
          <a:xfrm>
            <a:off x="3033586" y="3954151"/>
            <a:ext cx="639920" cy="338554"/>
          </a:xfrm>
          <a:prstGeom prst="rect">
            <a:avLst/>
          </a:prstGeom>
          <a:noFill/>
        </p:spPr>
        <p:txBody>
          <a:bodyPr wrap="none" rtlCol="0">
            <a:spAutoFit/>
          </a:bodyPr>
          <a:lstStyle/>
          <a:p>
            <a:r>
              <a:rPr lang="en-GB" sz="1600" b="1" dirty="0">
                <a:solidFill>
                  <a:srgbClr val="FFFF00"/>
                </a:solidFill>
              </a:rPr>
              <a:t>TR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Capture.JPG.jpeg"/>
          <p:cNvPicPr>
            <a:picLocks noChangeAspect="1"/>
          </p:cNvPicPr>
          <p:nvPr>
            <p:custDataLst>
              <p:tags r:id="rId1"/>
            </p:custDataLst>
          </p:nvPr>
        </p:nvPicPr>
        <p:blipFill>
          <a:blip r:embed="rId21" cstate="print"/>
          <a:stretch>
            <a:fillRect/>
          </a:stretch>
        </p:blipFill>
        <p:spPr>
          <a:xfrm>
            <a:off x="0" y="665544"/>
            <a:ext cx="9144000" cy="6192456"/>
          </a:xfrm>
          <a:prstGeom prst="rect">
            <a:avLst/>
          </a:prstGeom>
        </p:spPr>
      </p:pic>
      <p:sp>
        <p:nvSpPr>
          <p:cNvPr id="8225" name="Text Box 21"/>
          <p:cNvSpPr txBox="1">
            <a:spLocks noChangeArrowheads="1"/>
          </p:cNvSpPr>
          <p:nvPr>
            <p:custDataLst>
              <p:tags r:id="rId2"/>
            </p:custDataLst>
          </p:nvPr>
        </p:nvSpPr>
        <p:spPr bwMode="auto">
          <a:xfrm>
            <a:off x="0" y="0"/>
            <a:ext cx="7577267" cy="461665"/>
          </a:xfrm>
          <a:prstGeom prst="rect">
            <a:avLst/>
          </a:prstGeom>
          <a:noFill/>
          <a:ln w="9525">
            <a:noFill/>
            <a:miter lim="800000"/>
            <a:headEnd/>
            <a:tailEnd/>
          </a:ln>
        </p:spPr>
        <p:txBody>
          <a:bodyPr wrap="none">
            <a:spAutoFit/>
          </a:bodyPr>
          <a:lstStyle/>
          <a:p>
            <a:r>
              <a:rPr lang="en-GB" sz="2400" dirty="0">
                <a:solidFill>
                  <a:schemeClr val="bg1"/>
                </a:solidFill>
              </a:rPr>
              <a:t>BASAR PROJECT: Regional setting – scientific issues</a:t>
            </a:r>
          </a:p>
        </p:txBody>
      </p:sp>
      <p:sp>
        <p:nvSpPr>
          <p:cNvPr id="71" name="Text Box 4"/>
          <p:cNvSpPr txBox="1">
            <a:spLocks noChangeArrowheads="1"/>
          </p:cNvSpPr>
          <p:nvPr>
            <p:custDataLst>
              <p:tags r:id="rId3"/>
            </p:custDataLst>
          </p:nvPr>
        </p:nvSpPr>
        <p:spPr bwMode="auto">
          <a:xfrm>
            <a:off x="0" y="0"/>
            <a:ext cx="9144000" cy="461963"/>
          </a:xfrm>
          <a:prstGeom prst="rect">
            <a:avLst/>
          </a:prstGeom>
          <a:solidFill>
            <a:srgbClr val="CC99FF"/>
          </a:solidFill>
          <a:ln w="9525">
            <a:noFill/>
            <a:miter lim="800000"/>
            <a:headEnd/>
            <a:tailEnd/>
          </a:ln>
          <a:effectLst/>
        </p:spPr>
        <p:txBody>
          <a:bodyPr>
            <a:spAutoFit/>
          </a:bodyPr>
          <a:lstStyle/>
          <a:p>
            <a:pPr algn="l">
              <a:defRPr/>
            </a:pPr>
            <a:r>
              <a:rPr lang="nb-NO" b="1" dirty="0">
                <a:solidFill>
                  <a:schemeClr val="bg1"/>
                </a:solidFill>
                <a:effectLst>
                  <a:outerShdw blurRad="38100" dist="38100" dir="2700000" algn="tl">
                    <a:srgbClr val="000000">
                      <a:alpha val="43137"/>
                    </a:srgbClr>
                  </a:outerShdw>
                </a:effectLst>
                <a:latin typeface="Arial" charset="0"/>
              </a:rPr>
              <a:t>Outer Vøring Basin</a:t>
            </a:r>
            <a:endParaRPr lang="en-GB" b="1" dirty="0">
              <a:solidFill>
                <a:schemeClr val="bg1"/>
              </a:solidFill>
              <a:effectLst>
                <a:outerShdw blurRad="38100" dist="38100" dir="2700000" algn="tl">
                  <a:srgbClr val="000000">
                    <a:alpha val="43137"/>
                  </a:srgbClr>
                </a:outerShdw>
              </a:effectLst>
              <a:latin typeface="Arial" charset="0"/>
            </a:endParaRPr>
          </a:p>
        </p:txBody>
      </p:sp>
      <p:sp>
        <p:nvSpPr>
          <p:cNvPr id="29" name="TextBox 28"/>
          <p:cNvSpPr txBox="1"/>
          <p:nvPr>
            <p:custDataLst>
              <p:tags r:id="rId4"/>
            </p:custDataLst>
          </p:nvPr>
        </p:nvSpPr>
        <p:spPr>
          <a:xfrm>
            <a:off x="3200178" y="1940118"/>
            <a:ext cx="1449436" cy="338554"/>
          </a:xfrm>
          <a:prstGeom prst="rect">
            <a:avLst/>
          </a:prstGeom>
          <a:noFill/>
        </p:spPr>
        <p:txBody>
          <a:bodyPr wrap="none" rtlCol="0">
            <a:spAutoFit/>
          </a:bodyPr>
          <a:lstStyle/>
          <a:p>
            <a:r>
              <a:rPr lang="en-GB" sz="1600" b="1" dirty="0">
                <a:solidFill>
                  <a:srgbClr val="FFFF00"/>
                </a:solidFill>
                <a:effectLst>
                  <a:outerShdw blurRad="38100" dist="38100" dir="2700000" algn="tl">
                    <a:srgbClr val="000000">
                      <a:alpha val="43137"/>
                    </a:srgbClr>
                  </a:outerShdw>
                </a:effectLst>
              </a:rPr>
              <a:t>Vøring Basin</a:t>
            </a:r>
          </a:p>
        </p:txBody>
      </p:sp>
      <p:sp>
        <p:nvSpPr>
          <p:cNvPr id="30" name="TextBox 29"/>
          <p:cNvSpPr txBox="1"/>
          <p:nvPr>
            <p:custDataLst>
              <p:tags r:id="rId5"/>
            </p:custDataLst>
          </p:nvPr>
        </p:nvSpPr>
        <p:spPr>
          <a:xfrm>
            <a:off x="4576916" y="5869388"/>
            <a:ext cx="1290738" cy="338554"/>
          </a:xfrm>
          <a:prstGeom prst="rect">
            <a:avLst/>
          </a:prstGeom>
          <a:noFill/>
        </p:spPr>
        <p:txBody>
          <a:bodyPr wrap="none" rtlCol="0">
            <a:spAutoFit/>
          </a:bodyPr>
          <a:lstStyle/>
          <a:p>
            <a:r>
              <a:rPr lang="en-GB" sz="1600" b="1" dirty="0">
                <a:solidFill>
                  <a:srgbClr val="FFFF00"/>
                </a:solidFill>
                <a:effectLst>
                  <a:outerShdw blurRad="38100" dist="38100" dir="2700000" algn="tl">
                    <a:srgbClr val="000000">
                      <a:alpha val="43137"/>
                    </a:srgbClr>
                  </a:outerShdw>
                </a:effectLst>
              </a:rPr>
              <a:t>Møre Basin</a:t>
            </a:r>
          </a:p>
        </p:txBody>
      </p:sp>
      <p:sp>
        <p:nvSpPr>
          <p:cNvPr id="32" name="Oval 31"/>
          <p:cNvSpPr/>
          <p:nvPr>
            <p:custDataLst>
              <p:tags r:id="rId6"/>
            </p:custDataLst>
          </p:nvPr>
        </p:nvSpPr>
        <p:spPr bwMode="auto">
          <a:xfrm rot="892248">
            <a:off x="2460250" y="775304"/>
            <a:ext cx="1560211" cy="2973597"/>
          </a:xfrm>
          <a:prstGeom prst="ellipse">
            <a:avLst/>
          </a:prstGeom>
          <a:noFill/>
          <a:ln w="57150" cap="flat" cmpd="sng" algn="ctr">
            <a:solidFill>
              <a:srgbClr val="FF0000"/>
            </a:solidFill>
            <a:prstDash val="solid"/>
            <a:round/>
            <a:headEnd type="none" w="med" len="med"/>
            <a:tailEnd type="none" w="med" len="med"/>
          </a:ln>
          <a:effectLst/>
        </p:spPr>
        <p:txBody>
          <a:bodyPr rtlCol="0" anchor="ctr"/>
          <a:lstStyle/>
          <a:p>
            <a:pPr algn="ctr"/>
            <a:endParaRPr lang="en-GB"/>
          </a:p>
        </p:txBody>
      </p:sp>
      <p:sp>
        <p:nvSpPr>
          <p:cNvPr id="35" name="TextBox 34"/>
          <p:cNvSpPr txBox="1"/>
          <p:nvPr>
            <p:custDataLst>
              <p:tags r:id="rId7"/>
            </p:custDataLst>
          </p:nvPr>
        </p:nvSpPr>
        <p:spPr>
          <a:xfrm>
            <a:off x="0" y="442098"/>
            <a:ext cx="9143999" cy="307777"/>
          </a:xfrm>
          <a:prstGeom prst="rect">
            <a:avLst/>
          </a:prstGeom>
          <a:solidFill>
            <a:schemeClr val="bg1"/>
          </a:solidFill>
        </p:spPr>
        <p:txBody>
          <a:bodyPr wrap="square" rtlCol="0">
            <a:spAutoFit/>
          </a:bodyPr>
          <a:lstStyle/>
          <a:p>
            <a:pPr algn="just">
              <a:buSzPct val="150000"/>
              <a:buFont typeface="Arial" pitchFamily="34" charset="0"/>
              <a:buChar char="•"/>
            </a:pPr>
            <a:r>
              <a:rPr lang="en-GB" sz="1400" dirty="0">
                <a:cs typeface="Arial" pitchFamily="34" charset="0"/>
              </a:rPr>
              <a:t> Outer </a:t>
            </a:r>
            <a:r>
              <a:rPr lang="en-GB" sz="1400" dirty="0" err="1">
                <a:cs typeface="Arial" pitchFamily="34" charset="0"/>
              </a:rPr>
              <a:t>Voring</a:t>
            </a:r>
            <a:r>
              <a:rPr lang="en-GB" sz="1400" dirty="0">
                <a:cs typeface="Arial" pitchFamily="34" charset="0"/>
              </a:rPr>
              <a:t> Basin</a:t>
            </a:r>
          </a:p>
        </p:txBody>
      </p:sp>
      <p:sp>
        <p:nvSpPr>
          <p:cNvPr id="36" name="TextBox 35"/>
          <p:cNvSpPr txBox="1"/>
          <p:nvPr>
            <p:custDataLst>
              <p:tags r:id="rId8"/>
            </p:custDataLst>
          </p:nvPr>
        </p:nvSpPr>
        <p:spPr>
          <a:xfrm>
            <a:off x="5954935" y="3609892"/>
            <a:ext cx="742511" cy="584775"/>
          </a:xfrm>
          <a:prstGeom prst="rect">
            <a:avLst/>
          </a:prstGeom>
          <a:noFill/>
        </p:spPr>
        <p:txBody>
          <a:bodyPr wrap="none" rtlCol="0">
            <a:spAutoFit/>
          </a:bodyPr>
          <a:lstStyle/>
          <a:p>
            <a:r>
              <a:rPr lang="en-GB" sz="1600" b="1" dirty="0"/>
              <a:t>Frøya</a:t>
            </a:r>
          </a:p>
          <a:p>
            <a:r>
              <a:rPr lang="en-GB" sz="1600" b="1" dirty="0"/>
              <a:t>High</a:t>
            </a:r>
          </a:p>
        </p:txBody>
      </p:sp>
      <p:sp>
        <p:nvSpPr>
          <p:cNvPr id="37" name="TextBox 36"/>
          <p:cNvSpPr txBox="1"/>
          <p:nvPr>
            <p:custDataLst>
              <p:tags r:id="rId9"/>
            </p:custDataLst>
          </p:nvPr>
        </p:nvSpPr>
        <p:spPr>
          <a:xfrm rot="842465">
            <a:off x="1582477" y="3794098"/>
            <a:ext cx="2286203" cy="307777"/>
          </a:xfrm>
          <a:prstGeom prst="rect">
            <a:avLst/>
          </a:prstGeom>
          <a:noFill/>
        </p:spPr>
        <p:txBody>
          <a:bodyPr wrap="none" rtlCol="0">
            <a:spAutoFit/>
          </a:bodyPr>
          <a:lstStyle/>
          <a:p>
            <a:r>
              <a:rPr lang="en-GB" sz="1400" b="1" dirty="0"/>
              <a:t>Vøring transform margin</a:t>
            </a:r>
          </a:p>
        </p:txBody>
      </p:sp>
      <p:sp>
        <p:nvSpPr>
          <p:cNvPr id="39" name="TextBox 38"/>
          <p:cNvSpPr txBox="1"/>
          <p:nvPr>
            <p:custDataLst>
              <p:tags r:id="rId10"/>
            </p:custDataLst>
          </p:nvPr>
        </p:nvSpPr>
        <p:spPr>
          <a:xfrm>
            <a:off x="6087303" y="6583630"/>
            <a:ext cx="3056697" cy="274370"/>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nSpc>
                <a:spcPct val="150000"/>
              </a:lnSpc>
              <a:buSzPct val="150000"/>
            </a:pPr>
            <a:r>
              <a:rPr lang="en-GB" sz="900" i="1" dirty="0">
                <a:latin typeface="Arial" pitchFamily="34" charset="0"/>
                <a:cs typeface="Arial" pitchFamily="34" charset="0"/>
              </a:rPr>
              <a:t>Gravity data after DTU 2013. </a:t>
            </a:r>
          </a:p>
        </p:txBody>
      </p:sp>
      <p:sp>
        <p:nvSpPr>
          <p:cNvPr id="40" name="TextBox 39"/>
          <p:cNvSpPr txBox="1"/>
          <p:nvPr>
            <p:custDataLst>
              <p:tags r:id="rId11"/>
            </p:custDataLst>
          </p:nvPr>
        </p:nvSpPr>
        <p:spPr>
          <a:xfrm>
            <a:off x="221529" y="5836257"/>
            <a:ext cx="1872629" cy="338554"/>
          </a:xfrm>
          <a:prstGeom prst="rect">
            <a:avLst/>
          </a:prstGeom>
          <a:noFill/>
        </p:spPr>
        <p:txBody>
          <a:bodyPr wrap="none" rtlCol="0">
            <a:spAutoFit/>
          </a:bodyPr>
          <a:lstStyle/>
          <a:p>
            <a:r>
              <a:rPr lang="en-GB" sz="1600" b="1" dirty="0"/>
              <a:t>Greenland at C24</a:t>
            </a:r>
          </a:p>
        </p:txBody>
      </p:sp>
      <p:sp>
        <p:nvSpPr>
          <p:cNvPr id="43" name="TextBox 42"/>
          <p:cNvSpPr txBox="1"/>
          <p:nvPr>
            <p:custDataLst>
              <p:tags r:id="rId12"/>
            </p:custDataLst>
          </p:nvPr>
        </p:nvSpPr>
        <p:spPr>
          <a:xfrm rot="18628964">
            <a:off x="3656715" y="6344608"/>
            <a:ext cx="615874" cy="338554"/>
          </a:xfrm>
          <a:prstGeom prst="rect">
            <a:avLst/>
          </a:prstGeom>
          <a:noFill/>
        </p:spPr>
        <p:txBody>
          <a:bodyPr wrap="none" rtlCol="0">
            <a:spAutoFit/>
          </a:bodyPr>
          <a:lstStyle/>
          <a:p>
            <a:r>
              <a:rPr lang="en-GB" sz="1600" b="1" dirty="0">
                <a:solidFill>
                  <a:schemeClr val="bg1"/>
                </a:solidFill>
                <a:effectLst>
                  <a:outerShdw blurRad="38100" dist="38100" dir="2700000" algn="tl">
                    <a:srgbClr val="000000">
                      <a:alpha val="43137"/>
                    </a:srgbClr>
                  </a:outerShdw>
                </a:effectLst>
              </a:rPr>
              <a:t>SDR</a:t>
            </a:r>
          </a:p>
        </p:txBody>
      </p:sp>
      <p:pic>
        <p:nvPicPr>
          <p:cNvPr id="38" name="Picture 37" descr="DTU13_GEOSOFT_RESCALE_NorthAtlantic_LAEA_Surfer_Vscalebar.png"/>
          <p:cNvPicPr>
            <a:picLocks noChangeAspect="1"/>
          </p:cNvPicPr>
          <p:nvPr>
            <p:custDataLst>
              <p:tags r:id="rId13"/>
            </p:custDataLst>
          </p:nvPr>
        </p:nvPicPr>
        <p:blipFill>
          <a:blip r:embed="rId22" cstate="print"/>
          <a:stretch>
            <a:fillRect/>
          </a:stretch>
        </p:blipFill>
        <p:spPr>
          <a:xfrm>
            <a:off x="8448762" y="4343714"/>
            <a:ext cx="695238" cy="2514286"/>
          </a:xfrm>
          <a:prstGeom prst="rect">
            <a:avLst/>
          </a:prstGeom>
        </p:spPr>
      </p:pic>
      <p:sp>
        <p:nvSpPr>
          <p:cNvPr id="17" name="Freeform 16"/>
          <p:cNvSpPr/>
          <p:nvPr>
            <p:custDataLst>
              <p:tags r:id="rId14"/>
            </p:custDataLst>
          </p:nvPr>
        </p:nvSpPr>
        <p:spPr bwMode="auto">
          <a:xfrm>
            <a:off x="4603898" y="1127051"/>
            <a:ext cx="1883734" cy="5667154"/>
          </a:xfrm>
          <a:custGeom>
            <a:avLst/>
            <a:gdLst>
              <a:gd name="connsiteX0" fmla="*/ 1132367 w 1889050"/>
              <a:gd name="connsiteY0" fmla="*/ 5188689 h 5188689"/>
              <a:gd name="connsiteX1" fmla="*/ 1451344 w 1889050"/>
              <a:gd name="connsiteY1" fmla="*/ 4444410 h 5188689"/>
              <a:gd name="connsiteX2" fmla="*/ 1430078 w 1889050"/>
              <a:gd name="connsiteY2" fmla="*/ 3785191 h 5188689"/>
              <a:gd name="connsiteX3" fmla="*/ 1525771 w 1889050"/>
              <a:gd name="connsiteY3" fmla="*/ 3444949 h 5188689"/>
              <a:gd name="connsiteX4" fmla="*/ 1844748 w 1889050"/>
              <a:gd name="connsiteY4" fmla="*/ 3211033 h 5188689"/>
              <a:gd name="connsiteX5" fmla="*/ 1791585 w 1889050"/>
              <a:gd name="connsiteY5" fmla="*/ 2977117 h 5188689"/>
              <a:gd name="connsiteX6" fmla="*/ 1578934 w 1889050"/>
              <a:gd name="connsiteY6" fmla="*/ 2775098 h 5188689"/>
              <a:gd name="connsiteX7" fmla="*/ 1493874 w 1889050"/>
              <a:gd name="connsiteY7" fmla="*/ 2488019 h 5188689"/>
              <a:gd name="connsiteX8" fmla="*/ 1281223 w 1889050"/>
              <a:gd name="connsiteY8" fmla="*/ 2392326 h 5188689"/>
              <a:gd name="connsiteX9" fmla="*/ 664534 w 1889050"/>
              <a:gd name="connsiteY9" fmla="*/ 1988289 h 5188689"/>
              <a:gd name="connsiteX10" fmla="*/ 292395 w 1889050"/>
              <a:gd name="connsiteY10" fmla="*/ 1786270 h 5188689"/>
              <a:gd name="connsiteX11" fmla="*/ 26581 w 1889050"/>
              <a:gd name="connsiteY11" fmla="*/ 1212112 h 5188689"/>
              <a:gd name="connsiteX12" fmla="*/ 132906 w 1889050"/>
              <a:gd name="connsiteY12" fmla="*/ 723014 h 5188689"/>
              <a:gd name="connsiteX13" fmla="*/ 217967 w 1889050"/>
              <a:gd name="connsiteY13" fmla="*/ 255182 h 5188689"/>
              <a:gd name="connsiteX14" fmla="*/ 154171 w 1889050"/>
              <a:gd name="connsiteY14" fmla="*/ 0 h 5188689"/>
              <a:gd name="connsiteX0" fmla="*/ 1132367 w 1889050"/>
              <a:gd name="connsiteY0" fmla="*/ 5667154 h 5667154"/>
              <a:gd name="connsiteX1" fmla="*/ 1451344 w 1889050"/>
              <a:gd name="connsiteY1" fmla="*/ 4922875 h 5667154"/>
              <a:gd name="connsiteX2" fmla="*/ 1430078 w 1889050"/>
              <a:gd name="connsiteY2" fmla="*/ 4263656 h 5667154"/>
              <a:gd name="connsiteX3" fmla="*/ 1525771 w 1889050"/>
              <a:gd name="connsiteY3" fmla="*/ 3923414 h 5667154"/>
              <a:gd name="connsiteX4" fmla="*/ 1844748 w 1889050"/>
              <a:gd name="connsiteY4" fmla="*/ 3689498 h 5667154"/>
              <a:gd name="connsiteX5" fmla="*/ 1791585 w 1889050"/>
              <a:gd name="connsiteY5" fmla="*/ 3455582 h 5667154"/>
              <a:gd name="connsiteX6" fmla="*/ 1578934 w 1889050"/>
              <a:gd name="connsiteY6" fmla="*/ 3253563 h 5667154"/>
              <a:gd name="connsiteX7" fmla="*/ 1493874 w 1889050"/>
              <a:gd name="connsiteY7" fmla="*/ 2966484 h 5667154"/>
              <a:gd name="connsiteX8" fmla="*/ 1281223 w 1889050"/>
              <a:gd name="connsiteY8" fmla="*/ 2870791 h 5667154"/>
              <a:gd name="connsiteX9" fmla="*/ 664534 w 1889050"/>
              <a:gd name="connsiteY9" fmla="*/ 2466754 h 5667154"/>
              <a:gd name="connsiteX10" fmla="*/ 292395 w 1889050"/>
              <a:gd name="connsiteY10" fmla="*/ 2264735 h 5667154"/>
              <a:gd name="connsiteX11" fmla="*/ 26581 w 1889050"/>
              <a:gd name="connsiteY11" fmla="*/ 1690577 h 5667154"/>
              <a:gd name="connsiteX12" fmla="*/ 132906 w 1889050"/>
              <a:gd name="connsiteY12" fmla="*/ 1201479 h 5667154"/>
              <a:gd name="connsiteX13" fmla="*/ 217967 w 1889050"/>
              <a:gd name="connsiteY13" fmla="*/ 733647 h 5667154"/>
              <a:gd name="connsiteX14" fmla="*/ 345557 w 1889050"/>
              <a:gd name="connsiteY14" fmla="*/ 0 h 5667154"/>
              <a:gd name="connsiteX0" fmla="*/ 1132367 w 1889050"/>
              <a:gd name="connsiteY0" fmla="*/ 5667154 h 5667154"/>
              <a:gd name="connsiteX1" fmla="*/ 1451344 w 1889050"/>
              <a:gd name="connsiteY1" fmla="*/ 4922875 h 5667154"/>
              <a:gd name="connsiteX2" fmla="*/ 1430078 w 1889050"/>
              <a:gd name="connsiteY2" fmla="*/ 4263656 h 5667154"/>
              <a:gd name="connsiteX3" fmla="*/ 1525771 w 1889050"/>
              <a:gd name="connsiteY3" fmla="*/ 3923414 h 5667154"/>
              <a:gd name="connsiteX4" fmla="*/ 1844748 w 1889050"/>
              <a:gd name="connsiteY4" fmla="*/ 3689498 h 5667154"/>
              <a:gd name="connsiteX5" fmla="*/ 1791585 w 1889050"/>
              <a:gd name="connsiteY5" fmla="*/ 3455582 h 5667154"/>
              <a:gd name="connsiteX6" fmla="*/ 1578934 w 1889050"/>
              <a:gd name="connsiteY6" fmla="*/ 3253563 h 5667154"/>
              <a:gd name="connsiteX7" fmla="*/ 1493874 w 1889050"/>
              <a:gd name="connsiteY7" fmla="*/ 2966484 h 5667154"/>
              <a:gd name="connsiteX8" fmla="*/ 1281223 w 1889050"/>
              <a:gd name="connsiteY8" fmla="*/ 2870791 h 5667154"/>
              <a:gd name="connsiteX9" fmla="*/ 664534 w 1889050"/>
              <a:gd name="connsiteY9" fmla="*/ 2466754 h 5667154"/>
              <a:gd name="connsiteX10" fmla="*/ 292395 w 1889050"/>
              <a:gd name="connsiteY10" fmla="*/ 2264735 h 5667154"/>
              <a:gd name="connsiteX11" fmla="*/ 26581 w 1889050"/>
              <a:gd name="connsiteY11" fmla="*/ 1690577 h 5667154"/>
              <a:gd name="connsiteX12" fmla="*/ 132906 w 1889050"/>
              <a:gd name="connsiteY12" fmla="*/ 1201479 h 5667154"/>
              <a:gd name="connsiteX13" fmla="*/ 217967 w 1889050"/>
              <a:gd name="connsiteY13" fmla="*/ 733647 h 5667154"/>
              <a:gd name="connsiteX14" fmla="*/ 186069 w 1889050"/>
              <a:gd name="connsiteY14" fmla="*/ 425302 h 5667154"/>
              <a:gd name="connsiteX15" fmla="*/ 345557 w 1889050"/>
              <a:gd name="connsiteY15" fmla="*/ 0 h 5667154"/>
              <a:gd name="connsiteX0" fmla="*/ 1137684 w 1894367"/>
              <a:gd name="connsiteY0" fmla="*/ 5667154 h 5667154"/>
              <a:gd name="connsiteX1" fmla="*/ 1456661 w 1894367"/>
              <a:gd name="connsiteY1" fmla="*/ 4922875 h 5667154"/>
              <a:gd name="connsiteX2" fmla="*/ 1435395 w 1894367"/>
              <a:gd name="connsiteY2" fmla="*/ 4263656 h 5667154"/>
              <a:gd name="connsiteX3" fmla="*/ 1531088 w 1894367"/>
              <a:gd name="connsiteY3" fmla="*/ 3923414 h 5667154"/>
              <a:gd name="connsiteX4" fmla="*/ 1850065 w 1894367"/>
              <a:gd name="connsiteY4" fmla="*/ 3689498 h 5667154"/>
              <a:gd name="connsiteX5" fmla="*/ 1796902 w 1894367"/>
              <a:gd name="connsiteY5" fmla="*/ 3455582 h 5667154"/>
              <a:gd name="connsiteX6" fmla="*/ 1584251 w 1894367"/>
              <a:gd name="connsiteY6" fmla="*/ 3253563 h 5667154"/>
              <a:gd name="connsiteX7" fmla="*/ 1499191 w 1894367"/>
              <a:gd name="connsiteY7" fmla="*/ 2966484 h 5667154"/>
              <a:gd name="connsiteX8" fmla="*/ 1286540 w 1894367"/>
              <a:gd name="connsiteY8" fmla="*/ 2870791 h 5667154"/>
              <a:gd name="connsiteX9" fmla="*/ 669851 w 1894367"/>
              <a:gd name="connsiteY9" fmla="*/ 2466754 h 5667154"/>
              <a:gd name="connsiteX10" fmla="*/ 297712 w 1894367"/>
              <a:gd name="connsiteY10" fmla="*/ 2264735 h 5667154"/>
              <a:gd name="connsiteX11" fmla="*/ 31898 w 1894367"/>
              <a:gd name="connsiteY11" fmla="*/ 1690577 h 5667154"/>
              <a:gd name="connsiteX12" fmla="*/ 106326 w 1894367"/>
              <a:gd name="connsiteY12" fmla="*/ 1435396 h 5667154"/>
              <a:gd name="connsiteX13" fmla="*/ 138223 w 1894367"/>
              <a:gd name="connsiteY13" fmla="*/ 1201479 h 5667154"/>
              <a:gd name="connsiteX14" fmla="*/ 223284 w 1894367"/>
              <a:gd name="connsiteY14" fmla="*/ 733647 h 5667154"/>
              <a:gd name="connsiteX15" fmla="*/ 191386 w 1894367"/>
              <a:gd name="connsiteY15" fmla="*/ 425302 h 5667154"/>
              <a:gd name="connsiteX16" fmla="*/ 350874 w 1894367"/>
              <a:gd name="connsiteY16" fmla="*/ 0 h 5667154"/>
              <a:gd name="connsiteX0" fmla="*/ 1127051 w 1883734"/>
              <a:gd name="connsiteY0" fmla="*/ 5667154 h 5667154"/>
              <a:gd name="connsiteX1" fmla="*/ 1446028 w 1883734"/>
              <a:gd name="connsiteY1" fmla="*/ 4922875 h 5667154"/>
              <a:gd name="connsiteX2" fmla="*/ 1424762 w 1883734"/>
              <a:gd name="connsiteY2" fmla="*/ 4263656 h 5667154"/>
              <a:gd name="connsiteX3" fmla="*/ 1520455 w 1883734"/>
              <a:gd name="connsiteY3" fmla="*/ 3923414 h 5667154"/>
              <a:gd name="connsiteX4" fmla="*/ 1839432 w 1883734"/>
              <a:gd name="connsiteY4" fmla="*/ 3689498 h 5667154"/>
              <a:gd name="connsiteX5" fmla="*/ 1786269 w 1883734"/>
              <a:gd name="connsiteY5" fmla="*/ 3455582 h 5667154"/>
              <a:gd name="connsiteX6" fmla="*/ 1573618 w 1883734"/>
              <a:gd name="connsiteY6" fmla="*/ 3253563 h 5667154"/>
              <a:gd name="connsiteX7" fmla="*/ 1488558 w 1883734"/>
              <a:gd name="connsiteY7" fmla="*/ 2966484 h 5667154"/>
              <a:gd name="connsiteX8" fmla="*/ 1275907 w 1883734"/>
              <a:gd name="connsiteY8" fmla="*/ 2870791 h 5667154"/>
              <a:gd name="connsiteX9" fmla="*/ 659218 w 1883734"/>
              <a:gd name="connsiteY9" fmla="*/ 2466754 h 5667154"/>
              <a:gd name="connsiteX10" fmla="*/ 287079 w 1883734"/>
              <a:gd name="connsiteY10" fmla="*/ 2264735 h 5667154"/>
              <a:gd name="connsiteX11" fmla="*/ 223284 w 1883734"/>
              <a:gd name="connsiteY11" fmla="*/ 1988289 h 5667154"/>
              <a:gd name="connsiteX12" fmla="*/ 21265 w 1883734"/>
              <a:gd name="connsiteY12" fmla="*/ 1690577 h 5667154"/>
              <a:gd name="connsiteX13" fmla="*/ 95693 w 1883734"/>
              <a:gd name="connsiteY13" fmla="*/ 1435396 h 5667154"/>
              <a:gd name="connsiteX14" fmla="*/ 127590 w 1883734"/>
              <a:gd name="connsiteY14" fmla="*/ 1201479 h 5667154"/>
              <a:gd name="connsiteX15" fmla="*/ 212651 w 1883734"/>
              <a:gd name="connsiteY15" fmla="*/ 733647 h 5667154"/>
              <a:gd name="connsiteX16" fmla="*/ 180753 w 1883734"/>
              <a:gd name="connsiteY16" fmla="*/ 425302 h 5667154"/>
              <a:gd name="connsiteX17" fmla="*/ 340241 w 1883734"/>
              <a:gd name="connsiteY17" fmla="*/ 0 h 5667154"/>
              <a:gd name="connsiteX0" fmla="*/ 1127051 w 1883734"/>
              <a:gd name="connsiteY0" fmla="*/ 5667154 h 5667154"/>
              <a:gd name="connsiteX1" fmla="*/ 1446028 w 1883734"/>
              <a:gd name="connsiteY1" fmla="*/ 4922875 h 5667154"/>
              <a:gd name="connsiteX2" fmla="*/ 1424762 w 1883734"/>
              <a:gd name="connsiteY2" fmla="*/ 4263656 h 5667154"/>
              <a:gd name="connsiteX3" fmla="*/ 1520455 w 1883734"/>
              <a:gd name="connsiteY3" fmla="*/ 3923414 h 5667154"/>
              <a:gd name="connsiteX4" fmla="*/ 1839432 w 1883734"/>
              <a:gd name="connsiteY4" fmla="*/ 3689498 h 5667154"/>
              <a:gd name="connsiteX5" fmla="*/ 1786269 w 1883734"/>
              <a:gd name="connsiteY5" fmla="*/ 3455582 h 5667154"/>
              <a:gd name="connsiteX6" fmla="*/ 1573618 w 1883734"/>
              <a:gd name="connsiteY6" fmla="*/ 3253563 h 5667154"/>
              <a:gd name="connsiteX7" fmla="*/ 1488558 w 1883734"/>
              <a:gd name="connsiteY7" fmla="*/ 2966484 h 5667154"/>
              <a:gd name="connsiteX8" fmla="*/ 1275907 w 1883734"/>
              <a:gd name="connsiteY8" fmla="*/ 2870791 h 5667154"/>
              <a:gd name="connsiteX9" fmla="*/ 659218 w 1883734"/>
              <a:gd name="connsiteY9" fmla="*/ 2466754 h 5667154"/>
              <a:gd name="connsiteX10" fmla="*/ 446568 w 1883734"/>
              <a:gd name="connsiteY10" fmla="*/ 2232838 h 5667154"/>
              <a:gd name="connsiteX11" fmla="*/ 223284 w 1883734"/>
              <a:gd name="connsiteY11" fmla="*/ 1988289 h 5667154"/>
              <a:gd name="connsiteX12" fmla="*/ 21265 w 1883734"/>
              <a:gd name="connsiteY12" fmla="*/ 1690577 h 5667154"/>
              <a:gd name="connsiteX13" fmla="*/ 95693 w 1883734"/>
              <a:gd name="connsiteY13" fmla="*/ 1435396 h 5667154"/>
              <a:gd name="connsiteX14" fmla="*/ 127590 w 1883734"/>
              <a:gd name="connsiteY14" fmla="*/ 1201479 h 5667154"/>
              <a:gd name="connsiteX15" fmla="*/ 212651 w 1883734"/>
              <a:gd name="connsiteY15" fmla="*/ 733647 h 5667154"/>
              <a:gd name="connsiteX16" fmla="*/ 180753 w 1883734"/>
              <a:gd name="connsiteY16" fmla="*/ 425302 h 5667154"/>
              <a:gd name="connsiteX17" fmla="*/ 340241 w 1883734"/>
              <a:gd name="connsiteY17" fmla="*/ 0 h 5667154"/>
              <a:gd name="connsiteX0" fmla="*/ 1127051 w 1883734"/>
              <a:gd name="connsiteY0" fmla="*/ 5667154 h 5667154"/>
              <a:gd name="connsiteX1" fmla="*/ 1446028 w 1883734"/>
              <a:gd name="connsiteY1" fmla="*/ 4922875 h 5667154"/>
              <a:gd name="connsiteX2" fmla="*/ 1424762 w 1883734"/>
              <a:gd name="connsiteY2" fmla="*/ 4263656 h 5667154"/>
              <a:gd name="connsiteX3" fmla="*/ 1520455 w 1883734"/>
              <a:gd name="connsiteY3" fmla="*/ 3923414 h 5667154"/>
              <a:gd name="connsiteX4" fmla="*/ 1839432 w 1883734"/>
              <a:gd name="connsiteY4" fmla="*/ 3689498 h 5667154"/>
              <a:gd name="connsiteX5" fmla="*/ 1786269 w 1883734"/>
              <a:gd name="connsiteY5" fmla="*/ 3455582 h 5667154"/>
              <a:gd name="connsiteX6" fmla="*/ 1573618 w 1883734"/>
              <a:gd name="connsiteY6" fmla="*/ 3253563 h 5667154"/>
              <a:gd name="connsiteX7" fmla="*/ 1488558 w 1883734"/>
              <a:gd name="connsiteY7" fmla="*/ 2966484 h 5667154"/>
              <a:gd name="connsiteX8" fmla="*/ 1275907 w 1883734"/>
              <a:gd name="connsiteY8" fmla="*/ 2870791 h 5667154"/>
              <a:gd name="connsiteX9" fmla="*/ 925032 w 1883734"/>
              <a:gd name="connsiteY9" fmla="*/ 2562447 h 5667154"/>
              <a:gd name="connsiteX10" fmla="*/ 659218 w 1883734"/>
              <a:gd name="connsiteY10" fmla="*/ 2466754 h 5667154"/>
              <a:gd name="connsiteX11" fmla="*/ 446568 w 1883734"/>
              <a:gd name="connsiteY11" fmla="*/ 2232838 h 5667154"/>
              <a:gd name="connsiteX12" fmla="*/ 223284 w 1883734"/>
              <a:gd name="connsiteY12" fmla="*/ 1988289 h 5667154"/>
              <a:gd name="connsiteX13" fmla="*/ 21265 w 1883734"/>
              <a:gd name="connsiteY13" fmla="*/ 1690577 h 5667154"/>
              <a:gd name="connsiteX14" fmla="*/ 95693 w 1883734"/>
              <a:gd name="connsiteY14" fmla="*/ 1435396 h 5667154"/>
              <a:gd name="connsiteX15" fmla="*/ 127590 w 1883734"/>
              <a:gd name="connsiteY15" fmla="*/ 1201479 h 5667154"/>
              <a:gd name="connsiteX16" fmla="*/ 212651 w 1883734"/>
              <a:gd name="connsiteY16" fmla="*/ 733647 h 5667154"/>
              <a:gd name="connsiteX17" fmla="*/ 180753 w 1883734"/>
              <a:gd name="connsiteY17" fmla="*/ 425302 h 5667154"/>
              <a:gd name="connsiteX18" fmla="*/ 340241 w 1883734"/>
              <a:gd name="connsiteY18" fmla="*/ 0 h 566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83734" h="5667154">
                <a:moveTo>
                  <a:pt x="1127051" y="5667154"/>
                </a:moveTo>
                <a:cubicBezTo>
                  <a:pt x="1261730" y="5411972"/>
                  <a:pt x="1396410" y="5156791"/>
                  <a:pt x="1446028" y="4922875"/>
                </a:cubicBezTo>
                <a:cubicBezTo>
                  <a:pt x="1495646" y="4688959"/>
                  <a:pt x="1412358" y="4430233"/>
                  <a:pt x="1424762" y="4263656"/>
                </a:cubicBezTo>
                <a:cubicBezTo>
                  <a:pt x="1437166" y="4097079"/>
                  <a:pt x="1451343" y="4019107"/>
                  <a:pt x="1520455" y="3923414"/>
                </a:cubicBezTo>
                <a:cubicBezTo>
                  <a:pt x="1589567" y="3827721"/>
                  <a:pt x="1795130" y="3767470"/>
                  <a:pt x="1839432" y="3689498"/>
                </a:cubicBezTo>
                <a:cubicBezTo>
                  <a:pt x="1883734" y="3611526"/>
                  <a:pt x="1830571" y="3528238"/>
                  <a:pt x="1786269" y="3455582"/>
                </a:cubicBezTo>
                <a:cubicBezTo>
                  <a:pt x="1741967" y="3382926"/>
                  <a:pt x="1623236" y="3335079"/>
                  <a:pt x="1573618" y="3253563"/>
                </a:cubicBezTo>
                <a:cubicBezTo>
                  <a:pt x="1524000" y="3172047"/>
                  <a:pt x="1538177" y="3030279"/>
                  <a:pt x="1488558" y="2966484"/>
                </a:cubicBezTo>
                <a:cubicBezTo>
                  <a:pt x="1438940" y="2902689"/>
                  <a:pt x="1369828" y="2938130"/>
                  <a:pt x="1275907" y="2870791"/>
                </a:cubicBezTo>
                <a:cubicBezTo>
                  <a:pt x="1181986" y="2803452"/>
                  <a:pt x="1027813" y="2629786"/>
                  <a:pt x="925032" y="2562447"/>
                </a:cubicBezTo>
                <a:cubicBezTo>
                  <a:pt x="822251" y="2495108"/>
                  <a:pt x="738962" y="2521689"/>
                  <a:pt x="659218" y="2466754"/>
                </a:cubicBezTo>
                <a:cubicBezTo>
                  <a:pt x="579474" y="2411819"/>
                  <a:pt x="519224" y="2312582"/>
                  <a:pt x="446568" y="2232838"/>
                </a:cubicBezTo>
                <a:cubicBezTo>
                  <a:pt x="373912" y="2153094"/>
                  <a:pt x="294168" y="2078666"/>
                  <a:pt x="223284" y="1988289"/>
                </a:cubicBezTo>
                <a:cubicBezTo>
                  <a:pt x="152400" y="1897912"/>
                  <a:pt x="42530" y="1782726"/>
                  <a:pt x="21265" y="1690577"/>
                </a:cubicBezTo>
                <a:cubicBezTo>
                  <a:pt x="0" y="1598428"/>
                  <a:pt x="77972" y="1516912"/>
                  <a:pt x="95693" y="1435396"/>
                </a:cubicBezTo>
                <a:cubicBezTo>
                  <a:pt x="113414" y="1353880"/>
                  <a:pt x="108097" y="1318437"/>
                  <a:pt x="127590" y="1201479"/>
                </a:cubicBezTo>
                <a:cubicBezTo>
                  <a:pt x="147083" y="1084521"/>
                  <a:pt x="203791" y="863010"/>
                  <a:pt x="212651" y="733647"/>
                </a:cubicBezTo>
                <a:cubicBezTo>
                  <a:pt x="221511" y="604284"/>
                  <a:pt x="159488" y="547576"/>
                  <a:pt x="180753" y="425302"/>
                </a:cubicBezTo>
                <a:cubicBezTo>
                  <a:pt x="202018" y="303028"/>
                  <a:pt x="327837" y="70884"/>
                  <a:pt x="340241" y="0"/>
                </a:cubicBezTo>
              </a:path>
            </a:pathLst>
          </a:custGeom>
          <a:noFill/>
          <a:ln w="38100" cap="flat" cmpd="sng" algn="ctr">
            <a:solidFill>
              <a:schemeClr val="tx1"/>
            </a:solidFill>
            <a:prstDash val="sysDot"/>
            <a:round/>
            <a:headEnd type="none" w="med" len="med"/>
            <a:tailEnd type="none" w="med" len="med"/>
          </a:ln>
          <a:effectLst/>
        </p:spPr>
        <p:txBody>
          <a:bodyPr rtlCol="0" anchor="ctr"/>
          <a:lstStyle/>
          <a:p>
            <a:pPr algn="ctr"/>
            <a:endParaRPr lang="en-GB"/>
          </a:p>
        </p:txBody>
      </p:sp>
      <p:sp>
        <p:nvSpPr>
          <p:cNvPr id="18" name="TextBox 17"/>
          <p:cNvSpPr txBox="1"/>
          <p:nvPr>
            <p:custDataLst>
              <p:tags r:id="rId15"/>
            </p:custDataLst>
          </p:nvPr>
        </p:nvSpPr>
        <p:spPr>
          <a:xfrm rot="16833832">
            <a:off x="4382596" y="1697149"/>
            <a:ext cx="1095172" cy="261610"/>
          </a:xfrm>
          <a:prstGeom prst="rect">
            <a:avLst/>
          </a:prstGeom>
          <a:noFill/>
        </p:spPr>
        <p:txBody>
          <a:bodyPr wrap="none" rtlCol="0">
            <a:spAutoFit/>
          </a:bodyPr>
          <a:lstStyle/>
          <a:p>
            <a:r>
              <a:rPr lang="en-GB" sz="1100" b="1" dirty="0"/>
              <a:t>Necking zone</a:t>
            </a:r>
          </a:p>
        </p:txBody>
      </p:sp>
      <p:sp>
        <p:nvSpPr>
          <p:cNvPr id="19" name="TextBox 18"/>
          <p:cNvSpPr txBox="1"/>
          <p:nvPr>
            <p:custDataLst>
              <p:tags r:id="rId16"/>
            </p:custDataLst>
          </p:nvPr>
        </p:nvSpPr>
        <p:spPr>
          <a:xfrm rot="17449973">
            <a:off x="5688847" y="5564188"/>
            <a:ext cx="1183337" cy="523220"/>
          </a:xfrm>
          <a:prstGeom prst="rect">
            <a:avLst/>
          </a:prstGeom>
          <a:noFill/>
        </p:spPr>
        <p:txBody>
          <a:bodyPr wrap="none" rtlCol="0">
            <a:spAutoFit/>
          </a:bodyPr>
          <a:lstStyle/>
          <a:p>
            <a:r>
              <a:rPr lang="en-GB" sz="2800" b="1" dirty="0">
                <a:solidFill>
                  <a:schemeClr val="bg1"/>
                </a:solidFill>
              </a:rPr>
              <a:t>MTFC</a:t>
            </a:r>
          </a:p>
        </p:txBody>
      </p:sp>
      <p:sp>
        <p:nvSpPr>
          <p:cNvPr id="20" name="TextBox 19"/>
          <p:cNvSpPr txBox="1"/>
          <p:nvPr>
            <p:custDataLst>
              <p:tags r:id="rId17"/>
            </p:custDataLst>
          </p:nvPr>
        </p:nvSpPr>
        <p:spPr>
          <a:xfrm rot="17449973">
            <a:off x="6606791" y="2941490"/>
            <a:ext cx="1183337" cy="523220"/>
          </a:xfrm>
          <a:prstGeom prst="rect">
            <a:avLst/>
          </a:prstGeom>
          <a:noFill/>
        </p:spPr>
        <p:txBody>
          <a:bodyPr wrap="none" rtlCol="0">
            <a:spAutoFit/>
          </a:bodyPr>
          <a:lstStyle/>
          <a:p>
            <a:r>
              <a:rPr lang="en-GB" sz="2800" b="1" dirty="0"/>
              <a:t>MTFC</a:t>
            </a:r>
          </a:p>
        </p:txBody>
      </p:sp>
      <p:sp>
        <p:nvSpPr>
          <p:cNvPr id="2" name="ZoneTexte 1"/>
          <p:cNvSpPr txBox="1"/>
          <p:nvPr>
            <p:custDataLst>
              <p:tags r:id="rId18"/>
            </p:custDataLst>
          </p:nvPr>
        </p:nvSpPr>
        <p:spPr>
          <a:xfrm rot="17874144">
            <a:off x="1824831" y="1312411"/>
            <a:ext cx="1051891" cy="584775"/>
          </a:xfrm>
          <a:prstGeom prst="rect">
            <a:avLst/>
          </a:prstGeom>
          <a:noFill/>
        </p:spPr>
        <p:txBody>
          <a:bodyPr wrap="none" rtlCol="0">
            <a:spAutoFit/>
          </a:bodyPr>
          <a:lstStyle/>
          <a:p>
            <a:r>
              <a:rPr lang="en-GB" sz="3200" b="1" dirty="0"/>
              <a:t>SDR</a:t>
            </a:r>
          </a:p>
        </p:txBody>
      </p:sp>
    </p:spTree>
  </p:cSld>
  <p:clrMapOvr>
    <a:masterClrMapping/>
  </p:clrMapOvr>
  <p:transition xmlns:p14="http://schemas.microsoft.com/office/powerpoint/2010/mai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6" name="Picture 4"/>
          <p:cNvPicPr>
            <a:picLocks noChangeAspect="1" noChangeArrowheads="1"/>
          </p:cNvPicPr>
          <p:nvPr>
            <p:custDataLst>
              <p:tags r:id="rId1"/>
            </p:custDataLst>
          </p:nvPr>
        </p:nvPicPr>
        <p:blipFill>
          <a:blip r:embed="rId108" cstate="print"/>
          <a:srcRect l="3845" t="7041" b="13233"/>
          <a:stretch>
            <a:fillRect/>
          </a:stretch>
        </p:blipFill>
        <p:spPr bwMode="auto">
          <a:xfrm>
            <a:off x="171188" y="876069"/>
            <a:ext cx="6551641" cy="2384924"/>
          </a:xfrm>
          <a:prstGeom prst="rect">
            <a:avLst/>
          </a:prstGeom>
          <a:noFill/>
          <a:ln w="9525">
            <a:solidFill>
              <a:schemeClr val="tx1"/>
            </a:solidFill>
            <a:miter lim="800000"/>
            <a:headEnd/>
            <a:tailEnd/>
          </a:ln>
        </p:spPr>
      </p:pic>
      <p:sp>
        <p:nvSpPr>
          <p:cNvPr id="145" name="Freeform 144"/>
          <p:cNvSpPr/>
          <p:nvPr>
            <p:custDataLst>
              <p:tags r:id="rId2"/>
            </p:custDataLst>
          </p:nvPr>
        </p:nvSpPr>
        <p:spPr bwMode="auto">
          <a:xfrm>
            <a:off x="700246" y="1364409"/>
            <a:ext cx="6029245" cy="482695"/>
          </a:xfrm>
          <a:custGeom>
            <a:avLst/>
            <a:gdLst>
              <a:gd name="connsiteX0" fmla="*/ 0 w 6050676"/>
              <a:gd name="connsiteY0" fmla="*/ 0 h 499691"/>
              <a:gd name="connsiteX1" fmla="*/ 210754 w 6050676"/>
              <a:gd name="connsiteY1" fmla="*/ 129172 h 499691"/>
              <a:gd name="connsiteX2" fmla="*/ 472496 w 6050676"/>
              <a:gd name="connsiteY2" fmla="*/ 322930 h 499691"/>
              <a:gd name="connsiteX3" fmla="*/ 792027 w 6050676"/>
              <a:gd name="connsiteY3" fmla="*/ 282139 h 499691"/>
              <a:gd name="connsiteX4" fmla="*/ 938195 w 6050676"/>
              <a:gd name="connsiteY4" fmla="*/ 217553 h 499691"/>
              <a:gd name="connsiteX5" fmla="*/ 1131952 w 6050676"/>
              <a:gd name="connsiteY5" fmla="*/ 207355 h 499691"/>
              <a:gd name="connsiteX6" fmla="*/ 1312113 w 6050676"/>
              <a:gd name="connsiteY6" fmla="*/ 197157 h 499691"/>
              <a:gd name="connsiteX7" fmla="*/ 1410691 w 6050676"/>
              <a:gd name="connsiteY7" fmla="*/ 176762 h 499691"/>
              <a:gd name="connsiteX8" fmla="*/ 1553460 w 6050676"/>
              <a:gd name="connsiteY8" fmla="*/ 173363 h 499691"/>
              <a:gd name="connsiteX9" fmla="*/ 1730221 w 6050676"/>
              <a:gd name="connsiteY9" fmla="*/ 156366 h 499691"/>
              <a:gd name="connsiteX10" fmla="*/ 1764214 w 6050676"/>
              <a:gd name="connsiteY10" fmla="*/ 156366 h 499691"/>
              <a:gd name="connsiteX11" fmla="*/ 1923979 w 6050676"/>
              <a:gd name="connsiteY11" fmla="*/ 156366 h 499691"/>
              <a:gd name="connsiteX12" fmla="*/ 1968169 w 6050676"/>
              <a:gd name="connsiteY12" fmla="*/ 146168 h 499691"/>
              <a:gd name="connsiteX13" fmla="*/ 2025957 w 6050676"/>
              <a:gd name="connsiteY13" fmla="*/ 125773 h 499691"/>
              <a:gd name="connsiteX14" fmla="*/ 2110938 w 6050676"/>
              <a:gd name="connsiteY14" fmla="*/ 95180 h 499691"/>
              <a:gd name="connsiteX15" fmla="*/ 2141531 w 6050676"/>
              <a:gd name="connsiteY15" fmla="*/ 98579 h 499691"/>
              <a:gd name="connsiteX16" fmla="*/ 2274102 w 6050676"/>
              <a:gd name="connsiteY16" fmla="*/ 125773 h 499691"/>
              <a:gd name="connsiteX17" fmla="*/ 2444065 w 6050676"/>
              <a:gd name="connsiteY17" fmla="*/ 149568 h 499691"/>
              <a:gd name="connsiteX18" fmla="*/ 2573237 w 6050676"/>
              <a:gd name="connsiteY18" fmla="*/ 176762 h 499691"/>
              <a:gd name="connsiteX19" fmla="*/ 2678614 w 6050676"/>
              <a:gd name="connsiteY19" fmla="*/ 190359 h 499691"/>
              <a:gd name="connsiteX20" fmla="*/ 2719405 w 6050676"/>
              <a:gd name="connsiteY20" fmla="*/ 190359 h 499691"/>
              <a:gd name="connsiteX21" fmla="*/ 2923360 w 6050676"/>
              <a:gd name="connsiteY21" fmla="*/ 207355 h 499691"/>
              <a:gd name="connsiteX22" fmla="*/ 2957353 w 6050676"/>
              <a:gd name="connsiteY22" fmla="*/ 224351 h 499691"/>
              <a:gd name="connsiteX23" fmla="*/ 2984547 w 6050676"/>
              <a:gd name="connsiteY23" fmla="*/ 241348 h 499691"/>
              <a:gd name="connsiteX24" fmla="*/ 3004943 w 6050676"/>
              <a:gd name="connsiteY24" fmla="*/ 248146 h 499691"/>
              <a:gd name="connsiteX25" fmla="*/ 3127316 w 6050676"/>
              <a:gd name="connsiteY25" fmla="*/ 295736 h 499691"/>
              <a:gd name="connsiteX26" fmla="*/ 3202099 w 6050676"/>
              <a:gd name="connsiteY26" fmla="*/ 295736 h 499691"/>
              <a:gd name="connsiteX27" fmla="*/ 3249689 w 6050676"/>
              <a:gd name="connsiteY27" fmla="*/ 285538 h 499691"/>
              <a:gd name="connsiteX28" fmla="*/ 3276883 w 6050676"/>
              <a:gd name="connsiteY28" fmla="*/ 271941 h 499691"/>
              <a:gd name="connsiteX29" fmla="*/ 3355066 w 6050676"/>
              <a:gd name="connsiteY29" fmla="*/ 227751 h 499691"/>
              <a:gd name="connsiteX30" fmla="*/ 3419652 w 6050676"/>
              <a:gd name="connsiteY30" fmla="*/ 183560 h 499691"/>
              <a:gd name="connsiteX31" fmla="*/ 3463842 w 6050676"/>
              <a:gd name="connsiteY31" fmla="*/ 200557 h 499691"/>
              <a:gd name="connsiteX32" fmla="*/ 3664398 w 6050676"/>
              <a:gd name="connsiteY32" fmla="*/ 295736 h 499691"/>
              <a:gd name="connsiteX33" fmla="*/ 3701790 w 6050676"/>
              <a:gd name="connsiteY33" fmla="*/ 299135 h 499691"/>
              <a:gd name="connsiteX34" fmla="*/ 3718786 w 6050676"/>
              <a:gd name="connsiteY34" fmla="*/ 302534 h 499691"/>
              <a:gd name="connsiteX35" fmla="*/ 3759578 w 6050676"/>
              <a:gd name="connsiteY35" fmla="*/ 309333 h 499691"/>
              <a:gd name="connsiteX36" fmla="*/ 3800369 w 6050676"/>
              <a:gd name="connsiteY36" fmla="*/ 312732 h 499691"/>
              <a:gd name="connsiteX37" fmla="*/ 3888749 w 6050676"/>
              <a:gd name="connsiteY37" fmla="*/ 319531 h 499691"/>
              <a:gd name="connsiteX38" fmla="*/ 3946537 w 6050676"/>
              <a:gd name="connsiteY38" fmla="*/ 319531 h 499691"/>
              <a:gd name="connsiteX39" fmla="*/ 3983928 w 6050676"/>
              <a:gd name="connsiteY39" fmla="*/ 309333 h 499691"/>
              <a:gd name="connsiteX40" fmla="*/ 4075708 w 6050676"/>
              <a:gd name="connsiteY40" fmla="*/ 292336 h 499691"/>
              <a:gd name="connsiteX41" fmla="*/ 4208279 w 6050676"/>
              <a:gd name="connsiteY41" fmla="*/ 248146 h 499691"/>
              <a:gd name="connsiteX42" fmla="*/ 4395239 w 6050676"/>
              <a:gd name="connsiteY42" fmla="*/ 261743 h 499691"/>
              <a:gd name="connsiteX43" fmla="*/ 4442828 w 6050676"/>
              <a:gd name="connsiteY43" fmla="*/ 292336 h 499691"/>
              <a:gd name="connsiteX44" fmla="*/ 4456425 w 6050676"/>
              <a:gd name="connsiteY44" fmla="*/ 295736 h 499691"/>
              <a:gd name="connsiteX45" fmla="*/ 4476821 w 6050676"/>
              <a:gd name="connsiteY45" fmla="*/ 302534 h 499691"/>
              <a:gd name="connsiteX46" fmla="*/ 4578798 w 6050676"/>
              <a:gd name="connsiteY46" fmla="*/ 336527 h 499691"/>
              <a:gd name="connsiteX47" fmla="*/ 4718168 w 6050676"/>
              <a:gd name="connsiteY47" fmla="*/ 356922 h 499691"/>
              <a:gd name="connsiteX48" fmla="*/ 4881332 w 6050676"/>
              <a:gd name="connsiteY48" fmla="*/ 343325 h 499691"/>
              <a:gd name="connsiteX49" fmla="*/ 5166870 w 6050676"/>
              <a:gd name="connsiteY49" fmla="*/ 343325 h 499691"/>
              <a:gd name="connsiteX50" fmla="*/ 5499997 w 6050676"/>
              <a:gd name="connsiteY50" fmla="*/ 333128 h 499691"/>
              <a:gd name="connsiteX51" fmla="*/ 5748143 w 6050676"/>
              <a:gd name="connsiteY51" fmla="*/ 329728 h 499691"/>
              <a:gd name="connsiteX52" fmla="*/ 5982691 w 6050676"/>
              <a:gd name="connsiteY52" fmla="*/ 322930 h 499691"/>
              <a:gd name="connsiteX53" fmla="*/ 6050676 w 6050676"/>
              <a:gd name="connsiteY53" fmla="*/ 326329 h 499691"/>
              <a:gd name="connsiteX54" fmla="*/ 6016684 w 6050676"/>
              <a:gd name="connsiteY54" fmla="*/ 472497 h 499691"/>
              <a:gd name="connsiteX55" fmla="*/ 5805930 w 6050676"/>
              <a:gd name="connsiteY55" fmla="*/ 452102 h 499691"/>
              <a:gd name="connsiteX56" fmla="*/ 5442210 w 6050676"/>
              <a:gd name="connsiteY56" fmla="*/ 448702 h 499691"/>
              <a:gd name="connsiteX57" fmla="*/ 5224657 w 6050676"/>
              <a:gd name="connsiteY57" fmla="*/ 448702 h 499691"/>
              <a:gd name="connsiteX58" fmla="*/ 5122679 w 6050676"/>
              <a:gd name="connsiteY58" fmla="*/ 482695 h 499691"/>
              <a:gd name="connsiteX59" fmla="*/ 5044496 w 6050676"/>
              <a:gd name="connsiteY59" fmla="*/ 479296 h 499691"/>
              <a:gd name="connsiteX60" fmla="*/ 4932321 w 6050676"/>
              <a:gd name="connsiteY60" fmla="*/ 462299 h 499691"/>
              <a:gd name="connsiteX61" fmla="*/ 4874534 w 6050676"/>
              <a:gd name="connsiteY61" fmla="*/ 455501 h 499691"/>
              <a:gd name="connsiteX62" fmla="*/ 4816746 w 6050676"/>
              <a:gd name="connsiteY62" fmla="*/ 455501 h 499691"/>
              <a:gd name="connsiteX63" fmla="*/ 4748761 w 6050676"/>
              <a:gd name="connsiteY63" fmla="*/ 455501 h 499691"/>
              <a:gd name="connsiteX64" fmla="*/ 4694373 w 6050676"/>
              <a:gd name="connsiteY64" fmla="*/ 469098 h 499691"/>
              <a:gd name="connsiteX65" fmla="*/ 4667179 w 6050676"/>
              <a:gd name="connsiteY65" fmla="*/ 482695 h 499691"/>
              <a:gd name="connsiteX66" fmla="*/ 4527810 w 6050676"/>
              <a:gd name="connsiteY66" fmla="*/ 486094 h 499691"/>
              <a:gd name="connsiteX67" fmla="*/ 4497216 w 6050676"/>
              <a:gd name="connsiteY67" fmla="*/ 482695 h 499691"/>
              <a:gd name="connsiteX68" fmla="*/ 4487018 w 6050676"/>
              <a:gd name="connsiteY68" fmla="*/ 479296 h 499691"/>
              <a:gd name="connsiteX69" fmla="*/ 4293261 w 6050676"/>
              <a:gd name="connsiteY69" fmla="*/ 404512 h 499691"/>
              <a:gd name="connsiteX70" fmla="*/ 4170888 w 6050676"/>
              <a:gd name="connsiteY70" fmla="*/ 448702 h 499691"/>
              <a:gd name="connsiteX71" fmla="*/ 4153891 w 6050676"/>
              <a:gd name="connsiteY71" fmla="*/ 472497 h 499691"/>
              <a:gd name="connsiteX72" fmla="*/ 4143694 w 6050676"/>
              <a:gd name="connsiteY72" fmla="*/ 479296 h 499691"/>
              <a:gd name="connsiteX73" fmla="*/ 4096104 w 6050676"/>
              <a:gd name="connsiteY73" fmla="*/ 499691 h 499691"/>
              <a:gd name="connsiteX74" fmla="*/ 3943137 w 6050676"/>
              <a:gd name="connsiteY74" fmla="*/ 452102 h 499691"/>
              <a:gd name="connsiteX75" fmla="*/ 3888749 w 6050676"/>
              <a:gd name="connsiteY75" fmla="*/ 448702 h 499691"/>
              <a:gd name="connsiteX76" fmla="*/ 3769775 w 6050676"/>
              <a:gd name="connsiteY76" fmla="*/ 428307 h 499691"/>
              <a:gd name="connsiteX77" fmla="*/ 3711988 w 6050676"/>
              <a:gd name="connsiteY77" fmla="*/ 424907 h 499691"/>
              <a:gd name="connsiteX78" fmla="*/ 3633805 w 6050676"/>
              <a:gd name="connsiteY78" fmla="*/ 407911 h 499691"/>
              <a:gd name="connsiteX79" fmla="*/ 3508033 w 6050676"/>
              <a:gd name="connsiteY79" fmla="*/ 353523 h 499691"/>
              <a:gd name="connsiteX80" fmla="*/ 3378861 w 6050676"/>
              <a:gd name="connsiteY80" fmla="*/ 251545 h 499691"/>
              <a:gd name="connsiteX81" fmla="*/ 3304077 w 6050676"/>
              <a:gd name="connsiteY81" fmla="*/ 316131 h 499691"/>
              <a:gd name="connsiteX82" fmla="*/ 3168107 w 6050676"/>
              <a:gd name="connsiteY82" fmla="*/ 360322 h 499691"/>
              <a:gd name="connsiteX83" fmla="*/ 3032137 w 6050676"/>
              <a:gd name="connsiteY83" fmla="*/ 312732 h 499691"/>
              <a:gd name="connsiteX84" fmla="*/ 2984547 w 6050676"/>
              <a:gd name="connsiteY84" fmla="*/ 295736 h 499691"/>
              <a:gd name="connsiteX85" fmla="*/ 2960752 w 6050676"/>
              <a:gd name="connsiteY85" fmla="*/ 292336 h 499691"/>
              <a:gd name="connsiteX86" fmla="*/ 2834980 w 6050676"/>
              <a:gd name="connsiteY86" fmla="*/ 261743 h 499691"/>
              <a:gd name="connsiteX87" fmla="*/ 2780592 w 6050676"/>
              <a:gd name="connsiteY87" fmla="*/ 265142 h 499691"/>
              <a:gd name="connsiteX88" fmla="*/ 2760196 w 6050676"/>
              <a:gd name="connsiteY88" fmla="*/ 268542 h 499691"/>
              <a:gd name="connsiteX89" fmla="*/ 2705808 w 6050676"/>
              <a:gd name="connsiteY89" fmla="*/ 275340 h 499691"/>
              <a:gd name="connsiteX90" fmla="*/ 2671815 w 6050676"/>
              <a:gd name="connsiteY90" fmla="*/ 275340 h 499691"/>
              <a:gd name="connsiteX91" fmla="*/ 2593633 w 6050676"/>
              <a:gd name="connsiteY91" fmla="*/ 251545 h 499691"/>
              <a:gd name="connsiteX92" fmla="*/ 2546043 w 6050676"/>
              <a:gd name="connsiteY92" fmla="*/ 244747 h 499691"/>
              <a:gd name="connsiteX93" fmla="*/ 2454263 w 6050676"/>
              <a:gd name="connsiteY93" fmla="*/ 241348 h 499691"/>
              <a:gd name="connsiteX94" fmla="*/ 2328491 w 6050676"/>
              <a:gd name="connsiteY94" fmla="*/ 237948 h 499691"/>
              <a:gd name="connsiteX95" fmla="*/ 2202718 w 6050676"/>
              <a:gd name="connsiteY95" fmla="*/ 220952 h 499691"/>
              <a:gd name="connsiteX96" fmla="*/ 2172125 w 6050676"/>
              <a:gd name="connsiteY96" fmla="*/ 220952 h 499691"/>
              <a:gd name="connsiteX97" fmla="*/ 2090543 w 6050676"/>
              <a:gd name="connsiteY97" fmla="*/ 197157 h 499691"/>
              <a:gd name="connsiteX98" fmla="*/ 1937576 w 6050676"/>
              <a:gd name="connsiteY98" fmla="*/ 234549 h 499691"/>
              <a:gd name="connsiteX99" fmla="*/ 1703027 w 6050676"/>
              <a:gd name="connsiteY99" fmla="*/ 234549 h 499691"/>
              <a:gd name="connsiteX100" fmla="*/ 1529665 w 6050676"/>
              <a:gd name="connsiteY100" fmla="*/ 244747 h 499691"/>
              <a:gd name="connsiteX101" fmla="*/ 1332508 w 6050676"/>
              <a:gd name="connsiteY101" fmla="*/ 258344 h 499691"/>
              <a:gd name="connsiteX102" fmla="*/ 1087762 w 6050676"/>
              <a:gd name="connsiteY102" fmla="*/ 282139 h 499691"/>
              <a:gd name="connsiteX103" fmla="*/ 968788 w 6050676"/>
              <a:gd name="connsiteY103" fmla="*/ 278739 h 499691"/>
              <a:gd name="connsiteX104" fmla="*/ 849814 w 6050676"/>
              <a:gd name="connsiteY104" fmla="*/ 305934 h 499691"/>
              <a:gd name="connsiteX105" fmla="*/ 734239 w 6050676"/>
              <a:gd name="connsiteY105" fmla="*/ 370519 h 499691"/>
              <a:gd name="connsiteX106" fmla="*/ 574474 w 6050676"/>
              <a:gd name="connsiteY106" fmla="*/ 384116 h 499691"/>
              <a:gd name="connsiteX107" fmla="*/ 472496 w 6050676"/>
              <a:gd name="connsiteY107" fmla="*/ 326329 h 499691"/>
              <a:gd name="connsiteX108" fmla="*/ 370519 w 6050676"/>
              <a:gd name="connsiteY108" fmla="*/ 278739 h 499691"/>
              <a:gd name="connsiteX109" fmla="*/ 326328 w 6050676"/>
              <a:gd name="connsiteY109" fmla="*/ 268542 h 499691"/>
              <a:gd name="connsiteX110" fmla="*/ 214153 w 6050676"/>
              <a:gd name="connsiteY110" fmla="*/ 180161 h 499691"/>
              <a:gd name="connsiteX111" fmla="*/ 105377 w 6050676"/>
              <a:gd name="connsiteY111" fmla="*/ 125773 h 499691"/>
              <a:gd name="connsiteX112" fmla="*/ 33992 w 6050676"/>
              <a:gd name="connsiteY112" fmla="*/ 64586 h 499691"/>
              <a:gd name="connsiteX113" fmla="*/ 0 w 6050676"/>
              <a:gd name="connsiteY113" fmla="*/ 0 h 499691"/>
              <a:gd name="connsiteX0" fmla="*/ 0 w 6050676"/>
              <a:gd name="connsiteY0" fmla="*/ 0 h 499691"/>
              <a:gd name="connsiteX1" fmla="*/ 210754 w 6050676"/>
              <a:gd name="connsiteY1" fmla="*/ 129172 h 499691"/>
              <a:gd name="connsiteX2" fmla="*/ 472496 w 6050676"/>
              <a:gd name="connsiteY2" fmla="*/ 322930 h 499691"/>
              <a:gd name="connsiteX3" fmla="*/ 792027 w 6050676"/>
              <a:gd name="connsiteY3" fmla="*/ 282139 h 499691"/>
              <a:gd name="connsiteX4" fmla="*/ 938195 w 6050676"/>
              <a:gd name="connsiteY4" fmla="*/ 217553 h 499691"/>
              <a:gd name="connsiteX5" fmla="*/ 1131952 w 6050676"/>
              <a:gd name="connsiteY5" fmla="*/ 207355 h 499691"/>
              <a:gd name="connsiteX6" fmla="*/ 1312113 w 6050676"/>
              <a:gd name="connsiteY6" fmla="*/ 197157 h 499691"/>
              <a:gd name="connsiteX7" fmla="*/ 1410691 w 6050676"/>
              <a:gd name="connsiteY7" fmla="*/ 176762 h 499691"/>
              <a:gd name="connsiteX8" fmla="*/ 1553460 w 6050676"/>
              <a:gd name="connsiteY8" fmla="*/ 173363 h 499691"/>
              <a:gd name="connsiteX9" fmla="*/ 1730221 w 6050676"/>
              <a:gd name="connsiteY9" fmla="*/ 156366 h 499691"/>
              <a:gd name="connsiteX10" fmla="*/ 1764214 w 6050676"/>
              <a:gd name="connsiteY10" fmla="*/ 156366 h 499691"/>
              <a:gd name="connsiteX11" fmla="*/ 1923979 w 6050676"/>
              <a:gd name="connsiteY11" fmla="*/ 156366 h 499691"/>
              <a:gd name="connsiteX12" fmla="*/ 1968169 w 6050676"/>
              <a:gd name="connsiteY12" fmla="*/ 146168 h 499691"/>
              <a:gd name="connsiteX13" fmla="*/ 2025957 w 6050676"/>
              <a:gd name="connsiteY13" fmla="*/ 125773 h 499691"/>
              <a:gd name="connsiteX14" fmla="*/ 2110938 w 6050676"/>
              <a:gd name="connsiteY14" fmla="*/ 95180 h 499691"/>
              <a:gd name="connsiteX15" fmla="*/ 2141531 w 6050676"/>
              <a:gd name="connsiteY15" fmla="*/ 98579 h 499691"/>
              <a:gd name="connsiteX16" fmla="*/ 2274102 w 6050676"/>
              <a:gd name="connsiteY16" fmla="*/ 125773 h 499691"/>
              <a:gd name="connsiteX17" fmla="*/ 2444065 w 6050676"/>
              <a:gd name="connsiteY17" fmla="*/ 149568 h 499691"/>
              <a:gd name="connsiteX18" fmla="*/ 2573237 w 6050676"/>
              <a:gd name="connsiteY18" fmla="*/ 176762 h 499691"/>
              <a:gd name="connsiteX19" fmla="*/ 2678614 w 6050676"/>
              <a:gd name="connsiteY19" fmla="*/ 190359 h 499691"/>
              <a:gd name="connsiteX20" fmla="*/ 2719405 w 6050676"/>
              <a:gd name="connsiteY20" fmla="*/ 190359 h 499691"/>
              <a:gd name="connsiteX21" fmla="*/ 2923360 w 6050676"/>
              <a:gd name="connsiteY21" fmla="*/ 207355 h 499691"/>
              <a:gd name="connsiteX22" fmla="*/ 2957353 w 6050676"/>
              <a:gd name="connsiteY22" fmla="*/ 224351 h 499691"/>
              <a:gd name="connsiteX23" fmla="*/ 2984547 w 6050676"/>
              <a:gd name="connsiteY23" fmla="*/ 241348 h 499691"/>
              <a:gd name="connsiteX24" fmla="*/ 3004943 w 6050676"/>
              <a:gd name="connsiteY24" fmla="*/ 248146 h 499691"/>
              <a:gd name="connsiteX25" fmla="*/ 3127316 w 6050676"/>
              <a:gd name="connsiteY25" fmla="*/ 295736 h 499691"/>
              <a:gd name="connsiteX26" fmla="*/ 3202099 w 6050676"/>
              <a:gd name="connsiteY26" fmla="*/ 295736 h 499691"/>
              <a:gd name="connsiteX27" fmla="*/ 3249689 w 6050676"/>
              <a:gd name="connsiteY27" fmla="*/ 285538 h 499691"/>
              <a:gd name="connsiteX28" fmla="*/ 3276883 w 6050676"/>
              <a:gd name="connsiteY28" fmla="*/ 271941 h 499691"/>
              <a:gd name="connsiteX29" fmla="*/ 3355066 w 6050676"/>
              <a:gd name="connsiteY29" fmla="*/ 227751 h 499691"/>
              <a:gd name="connsiteX30" fmla="*/ 3419652 w 6050676"/>
              <a:gd name="connsiteY30" fmla="*/ 183560 h 499691"/>
              <a:gd name="connsiteX31" fmla="*/ 3463842 w 6050676"/>
              <a:gd name="connsiteY31" fmla="*/ 200557 h 499691"/>
              <a:gd name="connsiteX32" fmla="*/ 3664398 w 6050676"/>
              <a:gd name="connsiteY32" fmla="*/ 295736 h 499691"/>
              <a:gd name="connsiteX33" fmla="*/ 3701790 w 6050676"/>
              <a:gd name="connsiteY33" fmla="*/ 299135 h 499691"/>
              <a:gd name="connsiteX34" fmla="*/ 3718786 w 6050676"/>
              <a:gd name="connsiteY34" fmla="*/ 302534 h 499691"/>
              <a:gd name="connsiteX35" fmla="*/ 3759578 w 6050676"/>
              <a:gd name="connsiteY35" fmla="*/ 309333 h 499691"/>
              <a:gd name="connsiteX36" fmla="*/ 3800369 w 6050676"/>
              <a:gd name="connsiteY36" fmla="*/ 312732 h 499691"/>
              <a:gd name="connsiteX37" fmla="*/ 3888749 w 6050676"/>
              <a:gd name="connsiteY37" fmla="*/ 319531 h 499691"/>
              <a:gd name="connsiteX38" fmla="*/ 3946537 w 6050676"/>
              <a:gd name="connsiteY38" fmla="*/ 319531 h 499691"/>
              <a:gd name="connsiteX39" fmla="*/ 3983928 w 6050676"/>
              <a:gd name="connsiteY39" fmla="*/ 309333 h 499691"/>
              <a:gd name="connsiteX40" fmla="*/ 4075708 w 6050676"/>
              <a:gd name="connsiteY40" fmla="*/ 292336 h 499691"/>
              <a:gd name="connsiteX41" fmla="*/ 4208279 w 6050676"/>
              <a:gd name="connsiteY41" fmla="*/ 248146 h 499691"/>
              <a:gd name="connsiteX42" fmla="*/ 4395239 w 6050676"/>
              <a:gd name="connsiteY42" fmla="*/ 261743 h 499691"/>
              <a:gd name="connsiteX43" fmla="*/ 4442828 w 6050676"/>
              <a:gd name="connsiteY43" fmla="*/ 292336 h 499691"/>
              <a:gd name="connsiteX44" fmla="*/ 4456425 w 6050676"/>
              <a:gd name="connsiteY44" fmla="*/ 295736 h 499691"/>
              <a:gd name="connsiteX45" fmla="*/ 4476821 w 6050676"/>
              <a:gd name="connsiteY45" fmla="*/ 302534 h 499691"/>
              <a:gd name="connsiteX46" fmla="*/ 4578798 w 6050676"/>
              <a:gd name="connsiteY46" fmla="*/ 336527 h 499691"/>
              <a:gd name="connsiteX47" fmla="*/ 4718168 w 6050676"/>
              <a:gd name="connsiteY47" fmla="*/ 356922 h 499691"/>
              <a:gd name="connsiteX48" fmla="*/ 4881332 w 6050676"/>
              <a:gd name="connsiteY48" fmla="*/ 326496 h 499691"/>
              <a:gd name="connsiteX49" fmla="*/ 5166870 w 6050676"/>
              <a:gd name="connsiteY49" fmla="*/ 343325 h 499691"/>
              <a:gd name="connsiteX50" fmla="*/ 5499997 w 6050676"/>
              <a:gd name="connsiteY50" fmla="*/ 333128 h 499691"/>
              <a:gd name="connsiteX51" fmla="*/ 5748143 w 6050676"/>
              <a:gd name="connsiteY51" fmla="*/ 329728 h 499691"/>
              <a:gd name="connsiteX52" fmla="*/ 5982691 w 6050676"/>
              <a:gd name="connsiteY52" fmla="*/ 322930 h 499691"/>
              <a:gd name="connsiteX53" fmla="*/ 6050676 w 6050676"/>
              <a:gd name="connsiteY53" fmla="*/ 326329 h 499691"/>
              <a:gd name="connsiteX54" fmla="*/ 6016684 w 6050676"/>
              <a:gd name="connsiteY54" fmla="*/ 472497 h 499691"/>
              <a:gd name="connsiteX55" fmla="*/ 5805930 w 6050676"/>
              <a:gd name="connsiteY55" fmla="*/ 452102 h 499691"/>
              <a:gd name="connsiteX56" fmla="*/ 5442210 w 6050676"/>
              <a:gd name="connsiteY56" fmla="*/ 448702 h 499691"/>
              <a:gd name="connsiteX57" fmla="*/ 5224657 w 6050676"/>
              <a:gd name="connsiteY57" fmla="*/ 448702 h 499691"/>
              <a:gd name="connsiteX58" fmla="*/ 5122679 w 6050676"/>
              <a:gd name="connsiteY58" fmla="*/ 482695 h 499691"/>
              <a:gd name="connsiteX59" fmla="*/ 5044496 w 6050676"/>
              <a:gd name="connsiteY59" fmla="*/ 479296 h 499691"/>
              <a:gd name="connsiteX60" fmla="*/ 4932321 w 6050676"/>
              <a:gd name="connsiteY60" fmla="*/ 462299 h 499691"/>
              <a:gd name="connsiteX61" fmla="*/ 4874534 w 6050676"/>
              <a:gd name="connsiteY61" fmla="*/ 455501 h 499691"/>
              <a:gd name="connsiteX62" fmla="*/ 4816746 w 6050676"/>
              <a:gd name="connsiteY62" fmla="*/ 455501 h 499691"/>
              <a:gd name="connsiteX63" fmla="*/ 4748761 w 6050676"/>
              <a:gd name="connsiteY63" fmla="*/ 455501 h 499691"/>
              <a:gd name="connsiteX64" fmla="*/ 4694373 w 6050676"/>
              <a:gd name="connsiteY64" fmla="*/ 469098 h 499691"/>
              <a:gd name="connsiteX65" fmla="*/ 4667179 w 6050676"/>
              <a:gd name="connsiteY65" fmla="*/ 482695 h 499691"/>
              <a:gd name="connsiteX66" fmla="*/ 4527810 w 6050676"/>
              <a:gd name="connsiteY66" fmla="*/ 486094 h 499691"/>
              <a:gd name="connsiteX67" fmla="*/ 4497216 w 6050676"/>
              <a:gd name="connsiteY67" fmla="*/ 482695 h 499691"/>
              <a:gd name="connsiteX68" fmla="*/ 4487018 w 6050676"/>
              <a:gd name="connsiteY68" fmla="*/ 479296 h 499691"/>
              <a:gd name="connsiteX69" fmla="*/ 4293261 w 6050676"/>
              <a:gd name="connsiteY69" fmla="*/ 404512 h 499691"/>
              <a:gd name="connsiteX70" fmla="*/ 4170888 w 6050676"/>
              <a:gd name="connsiteY70" fmla="*/ 448702 h 499691"/>
              <a:gd name="connsiteX71" fmla="*/ 4153891 w 6050676"/>
              <a:gd name="connsiteY71" fmla="*/ 472497 h 499691"/>
              <a:gd name="connsiteX72" fmla="*/ 4143694 w 6050676"/>
              <a:gd name="connsiteY72" fmla="*/ 479296 h 499691"/>
              <a:gd name="connsiteX73" fmla="*/ 4096104 w 6050676"/>
              <a:gd name="connsiteY73" fmla="*/ 499691 h 499691"/>
              <a:gd name="connsiteX74" fmla="*/ 3943137 w 6050676"/>
              <a:gd name="connsiteY74" fmla="*/ 452102 h 499691"/>
              <a:gd name="connsiteX75" fmla="*/ 3888749 w 6050676"/>
              <a:gd name="connsiteY75" fmla="*/ 448702 h 499691"/>
              <a:gd name="connsiteX76" fmla="*/ 3769775 w 6050676"/>
              <a:gd name="connsiteY76" fmla="*/ 428307 h 499691"/>
              <a:gd name="connsiteX77" fmla="*/ 3711988 w 6050676"/>
              <a:gd name="connsiteY77" fmla="*/ 424907 h 499691"/>
              <a:gd name="connsiteX78" fmla="*/ 3633805 w 6050676"/>
              <a:gd name="connsiteY78" fmla="*/ 407911 h 499691"/>
              <a:gd name="connsiteX79" fmla="*/ 3508033 w 6050676"/>
              <a:gd name="connsiteY79" fmla="*/ 353523 h 499691"/>
              <a:gd name="connsiteX80" fmla="*/ 3378861 w 6050676"/>
              <a:gd name="connsiteY80" fmla="*/ 251545 h 499691"/>
              <a:gd name="connsiteX81" fmla="*/ 3304077 w 6050676"/>
              <a:gd name="connsiteY81" fmla="*/ 316131 h 499691"/>
              <a:gd name="connsiteX82" fmla="*/ 3168107 w 6050676"/>
              <a:gd name="connsiteY82" fmla="*/ 360322 h 499691"/>
              <a:gd name="connsiteX83" fmla="*/ 3032137 w 6050676"/>
              <a:gd name="connsiteY83" fmla="*/ 312732 h 499691"/>
              <a:gd name="connsiteX84" fmla="*/ 2984547 w 6050676"/>
              <a:gd name="connsiteY84" fmla="*/ 295736 h 499691"/>
              <a:gd name="connsiteX85" fmla="*/ 2960752 w 6050676"/>
              <a:gd name="connsiteY85" fmla="*/ 292336 h 499691"/>
              <a:gd name="connsiteX86" fmla="*/ 2834980 w 6050676"/>
              <a:gd name="connsiteY86" fmla="*/ 261743 h 499691"/>
              <a:gd name="connsiteX87" fmla="*/ 2780592 w 6050676"/>
              <a:gd name="connsiteY87" fmla="*/ 265142 h 499691"/>
              <a:gd name="connsiteX88" fmla="*/ 2760196 w 6050676"/>
              <a:gd name="connsiteY88" fmla="*/ 268542 h 499691"/>
              <a:gd name="connsiteX89" fmla="*/ 2705808 w 6050676"/>
              <a:gd name="connsiteY89" fmla="*/ 275340 h 499691"/>
              <a:gd name="connsiteX90" fmla="*/ 2671815 w 6050676"/>
              <a:gd name="connsiteY90" fmla="*/ 275340 h 499691"/>
              <a:gd name="connsiteX91" fmla="*/ 2593633 w 6050676"/>
              <a:gd name="connsiteY91" fmla="*/ 251545 h 499691"/>
              <a:gd name="connsiteX92" fmla="*/ 2546043 w 6050676"/>
              <a:gd name="connsiteY92" fmla="*/ 244747 h 499691"/>
              <a:gd name="connsiteX93" fmla="*/ 2454263 w 6050676"/>
              <a:gd name="connsiteY93" fmla="*/ 241348 h 499691"/>
              <a:gd name="connsiteX94" fmla="*/ 2328491 w 6050676"/>
              <a:gd name="connsiteY94" fmla="*/ 237948 h 499691"/>
              <a:gd name="connsiteX95" fmla="*/ 2202718 w 6050676"/>
              <a:gd name="connsiteY95" fmla="*/ 220952 h 499691"/>
              <a:gd name="connsiteX96" fmla="*/ 2172125 w 6050676"/>
              <a:gd name="connsiteY96" fmla="*/ 220952 h 499691"/>
              <a:gd name="connsiteX97" fmla="*/ 2090543 w 6050676"/>
              <a:gd name="connsiteY97" fmla="*/ 197157 h 499691"/>
              <a:gd name="connsiteX98" fmla="*/ 1937576 w 6050676"/>
              <a:gd name="connsiteY98" fmla="*/ 234549 h 499691"/>
              <a:gd name="connsiteX99" fmla="*/ 1703027 w 6050676"/>
              <a:gd name="connsiteY99" fmla="*/ 234549 h 499691"/>
              <a:gd name="connsiteX100" fmla="*/ 1529665 w 6050676"/>
              <a:gd name="connsiteY100" fmla="*/ 244747 h 499691"/>
              <a:gd name="connsiteX101" fmla="*/ 1332508 w 6050676"/>
              <a:gd name="connsiteY101" fmla="*/ 258344 h 499691"/>
              <a:gd name="connsiteX102" fmla="*/ 1087762 w 6050676"/>
              <a:gd name="connsiteY102" fmla="*/ 282139 h 499691"/>
              <a:gd name="connsiteX103" fmla="*/ 968788 w 6050676"/>
              <a:gd name="connsiteY103" fmla="*/ 278739 h 499691"/>
              <a:gd name="connsiteX104" fmla="*/ 849814 w 6050676"/>
              <a:gd name="connsiteY104" fmla="*/ 305934 h 499691"/>
              <a:gd name="connsiteX105" fmla="*/ 734239 w 6050676"/>
              <a:gd name="connsiteY105" fmla="*/ 370519 h 499691"/>
              <a:gd name="connsiteX106" fmla="*/ 574474 w 6050676"/>
              <a:gd name="connsiteY106" fmla="*/ 384116 h 499691"/>
              <a:gd name="connsiteX107" fmla="*/ 472496 w 6050676"/>
              <a:gd name="connsiteY107" fmla="*/ 326329 h 499691"/>
              <a:gd name="connsiteX108" fmla="*/ 370519 w 6050676"/>
              <a:gd name="connsiteY108" fmla="*/ 278739 h 499691"/>
              <a:gd name="connsiteX109" fmla="*/ 326328 w 6050676"/>
              <a:gd name="connsiteY109" fmla="*/ 268542 h 499691"/>
              <a:gd name="connsiteX110" fmla="*/ 214153 w 6050676"/>
              <a:gd name="connsiteY110" fmla="*/ 180161 h 499691"/>
              <a:gd name="connsiteX111" fmla="*/ 105377 w 6050676"/>
              <a:gd name="connsiteY111" fmla="*/ 125773 h 499691"/>
              <a:gd name="connsiteX112" fmla="*/ 33992 w 6050676"/>
              <a:gd name="connsiteY112" fmla="*/ 64586 h 499691"/>
              <a:gd name="connsiteX113" fmla="*/ 0 w 6050676"/>
              <a:gd name="connsiteY113" fmla="*/ 0 h 499691"/>
              <a:gd name="connsiteX0" fmla="*/ 0 w 6050676"/>
              <a:gd name="connsiteY0" fmla="*/ 0 h 499691"/>
              <a:gd name="connsiteX1" fmla="*/ 210754 w 6050676"/>
              <a:gd name="connsiteY1" fmla="*/ 129172 h 499691"/>
              <a:gd name="connsiteX2" fmla="*/ 472496 w 6050676"/>
              <a:gd name="connsiteY2" fmla="*/ 322930 h 499691"/>
              <a:gd name="connsiteX3" fmla="*/ 792027 w 6050676"/>
              <a:gd name="connsiteY3" fmla="*/ 282139 h 499691"/>
              <a:gd name="connsiteX4" fmla="*/ 938195 w 6050676"/>
              <a:gd name="connsiteY4" fmla="*/ 217553 h 499691"/>
              <a:gd name="connsiteX5" fmla="*/ 1131952 w 6050676"/>
              <a:gd name="connsiteY5" fmla="*/ 207355 h 499691"/>
              <a:gd name="connsiteX6" fmla="*/ 1312113 w 6050676"/>
              <a:gd name="connsiteY6" fmla="*/ 197157 h 499691"/>
              <a:gd name="connsiteX7" fmla="*/ 1410691 w 6050676"/>
              <a:gd name="connsiteY7" fmla="*/ 176762 h 499691"/>
              <a:gd name="connsiteX8" fmla="*/ 1553460 w 6050676"/>
              <a:gd name="connsiteY8" fmla="*/ 173363 h 499691"/>
              <a:gd name="connsiteX9" fmla="*/ 1730221 w 6050676"/>
              <a:gd name="connsiteY9" fmla="*/ 156366 h 499691"/>
              <a:gd name="connsiteX10" fmla="*/ 1764214 w 6050676"/>
              <a:gd name="connsiteY10" fmla="*/ 156366 h 499691"/>
              <a:gd name="connsiteX11" fmla="*/ 1923979 w 6050676"/>
              <a:gd name="connsiteY11" fmla="*/ 156366 h 499691"/>
              <a:gd name="connsiteX12" fmla="*/ 1968169 w 6050676"/>
              <a:gd name="connsiteY12" fmla="*/ 146168 h 499691"/>
              <a:gd name="connsiteX13" fmla="*/ 2025957 w 6050676"/>
              <a:gd name="connsiteY13" fmla="*/ 125773 h 499691"/>
              <a:gd name="connsiteX14" fmla="*/ 2110938 w 6050676"/>
              <a:gd name="connsiteY14" fmla="*/ 95180 h 499691"/>
              <a:gd name="connsiteX15" fmla="*/ 2141531 w 6050676"/>
              <a:gd name="connsiteY15" fmla="*/ 98579 h 499691"/>
              <a:gd name="connsiteX16" fmla="*/ 2274102 w 6050676"/>
              <a:gd name="connsiteY16" fmla="*/ 125773 h 499691"/>
              <a:gd name="connsiteX17" fmla="*/ 2444065 w 6050676"/>
              <a:gd name="connsiteY17" fmla="*/ 149568 h 499691"/>
              <a:gd name="connsiteX18" fmla="*/ 2573237 w 6050676"/>
              <a:gd name="connsiteY18" fmla="*/ 176762 h 499691"/>
              <a:gd name="connsiteX19" fmla="*/ 2678614 w 6050676"/>
              <a:gd name="connsiteY19" fmla="*/ 190359 h 499691"/>
              <a:gd name="connsiteX20" fmla="*/ 2719405 w 6050676"/>
              <a:gd name="connsiteY20" fmla="*/ 190359 h 499691"/>
              <a:gd name="connsiteX21" fmla="*/ 2923360 w 6050676"/>
              <a:gd name="connsiteY21" fmla="*/ 207355 h 499691"/>
              <a:gd name="connsiteX22" fmla="*/ 2957353 w 6050676"/>
              <a:gd name="connsiteY22" fmla="*/ 224351 h 499691"/>
              <a:gd name="connsiteX23" fmla="*/ 2984547 w 6050676"/>
              <a:gd name="connsiteY23" fmla="*/ 241348 h 499691"/>
              <a:gd name="connsiteX24" fmla="*/ 3004943 w 6050676"/>
              <a:gd name="connsiteY24" fmla="*/ 248146 h 499691"/>
              <a:gd name="connsiteX25" fmla="*/ 3127316 w 6050676"/>
              <a:gd name="connsiteY25" fmla="*/ 295736 h 499691"/>
              <a:gd name="connsiteX26" fmla="*/ 3202099 w 6050676"/>
              <a:gd name="connsiteY26" fmla="*/ 295736 h 499691"/>
              <a:gd name="connsiteX27" fmla="*/ 3249689 w 6050676"/>
              <a:gd name="connsiteY27" fmla="*/ 285538 h 499691"/>
              <a:gd name="connsiteX28" fmla="*/ 3276883 w 6050676"/>
              <a:gd name="connsiteY28" fmla="*/ 271941 h 499691"/>
              <a:gd name="connsiteX29" fmla="*/ 3355066 w 6050676"/>
              <a:gd name="connsiteY29" fmla="*/ 227751 h 499691"/>
              <a:gd name="connsiteX30" fmla="*/ 3419652 w 6050676"/>
              <a:gd name="connsiteY30" fmla="*/ 183560 h 499691"/>
              <a:gd name="connsiteX31" fmla="*/ 3463842 w 6050676"/>
              <a:gd name="connsiteY31" fmla="*/ 200557 h 499691"/>
              <a:gd name="connsiteX32" fmla="*/ 3664398 w 6050676"/>
              <a:gd name="connsiteY32" fmla="*/ 295736 h 499691"/>
              <a:gd name="connsiteX33" fmla="*/ 3701790 w 6050676"/>
              <a:gd name="connsiteY33" fmla="*/ 299135 h 499691"/>
              <a:gd name="connsiteX34" fmla="*/ 3718786 w 6050676"/>
              <a:gd name="connsiteY34" fmla="*/ 302534 h 499691"/>
              <a:gd name="connsiteX35" fmla="*/ 3759578 w 6050676"/>
              <a:gd name="connsiteY35" fmla="*/ 309333 h 499691"/>
              <a:gd name="connsiteX36" fmla="*/ 3800369 w 6050676"/>
              <a:gd name="connsiteY36" fmla="*/ 312732 h 499691"/>
              <a:gd name="connsiteX37" fmla="*/ 3888749 w 6050676"/>
              <a:gd name="connsiteY37" fmla="*/ 319531 h 499691"/>
              <a:gd name="connsiteX38" fmla="*/ 3946537 w 6050676"/>
              <a:gd name="connsiteY38" fmla="*/ 319531 h 499691"/>
              <a:gd name="connsiteX39" fmla="*/ 3983928 w 6050676"/>
              <a:gd name="connsiteY39" fmla="*/ 309333 h 499691"/>
              <a:gd name="connsiteX40" fmla="*/ 4075708 w 6050676"/>
              <a:gd name="connsiteY40" fmla="*/ 292336 h 499691"/>
              <a:gd name="connsiteX41" fmla="*/ 4208279 w 6050676"/>
              <a:gd name="connsiteY41" fmla="*/ 248146 h 499691"/>
              <a:gd name="connsiteX42" fmla="*/ 4395239 w 6050676"/>
              <a:gd name="connsiteY42" fmla="*/ 261743 h 499691"/>
              <a:gd name="connsiteX43" fmla="*/ 4442828 w 6050676"/>
              <a:gd name="connsiteY43" fmla="*/ 292336 h 499691"/>
              <a:gd name="connsiteX44" fmla="*/ 4456425 w 6050676"/>
              <a:gd name="connsiteY44" fmla="*/ 295736 h 499691"/>
              <a:gd name="connsiteX45" fmla="*/ 4476821 w 6050676"/>
              <a:gd name="connsiteY45" fmla="*/ 302534 h 499691"/>
              <a:gd name="connsiteX46" fmla="*/ 4578798 w 6050676"/>
              <a:gd name="connsiteY46" fmla="*/ 336527 h 499691"/>
              <a:gd name="connsiteX47" fmla="*/ 4718168 w 6050676"/>
              <a:gd name="connsiteY47" fmla="*/ 356922 h 499691"/>
              <a:gd name="connsiteX48" fmla="*/ 4881332 w 6050676"/>
              <a:gd name="connsiteY48" fmla="*/ 326496 h 499691"/>
              <a:gd name="connsiteX49" fmla="*/ 5052619 w 6050676"/>
              <a:gd name="connsiteY49" fmla="*/ 349623 h 499691"/>
              <a:gd name="connsiteX50" fmla="*/ 5166870 w 6050676"/>
              <a:gd name="connsiteY50" fmla="*/ 343325 h 499691"/>
              <a:gd name="connsiteX51" fmla="*/ 5499997 w 6050676"/>
              <a:gd name="connsiteY51" fmla="*/ 333128 h 499691"/>
              <a:gd name="connsiteX52" fmla="*/ 5748143 w 6050676"/>
              <a:gd name="connsiteY52" fmla="*/ 329728 h 499691"/>
              <a:gd name="connsiteX53" fmla="*/ 5982691 w 6050676"/>
              <a:gd name="connsiteY53" fmla="*/ 322930 h 499691"/>
              <a:gd name="connsiteX54" fmla="*/ 6050676 w 6050676"/>
              <a:gd name="connsiteY54" fmla="*/ 326329 h 499691"/>
              <a:gd name="connsiteX55" fmla="*/ 6016684 w 6050676"/>
              <a:gd name="connsiteY55" fmla="*/ 472497 h 499691"/>
              <a:gd name="connsiteX56" fmla="*/ 5805930 w 6050676"/>
              <a:gd name="connsiteY56" fmla="*/ 452102 h 499691"/>
              <a:gd name="connsiteX57" fmla="*/ 5442210 w 6050676"/>
              <a:gd name="connsiteY57" fmla="*/ 448702 h 499691"/>
              <a:gd name="connsiteX58" fmla="*/ 5224657 w 6050676"/>
              <a:gd name="connsiteY58" fmla="*/ 448702 h 499691"/>
              <a:gd name="connsiteX59" fmla="*/ 5122679 w 6050676"/>
              <a:gd name="connsiteY59" fmla="*/ 482695 h 499691"/>
              <a:gd name="connsiteX60" fmla="*/ 5044496 w 6050676"/>
              <a:gd name="connsiteY60" fmla="*/ 479296 h 499691"/>
              <a:gd name="connsiteX61" fmla="*/ 4932321 w 6050676"/>
              <a:gd name="connsiteY61" fmla="*/ 462299 h 499691"/>
              <a:gd name="connsiteX62" fmla="*/ 4874534 w 6050676"/>
              <a:gd name="connsiteY62" fmla="*/ 455501 h 499691"/>
              <a:gd name="connsiteX63" fmla="*/ 4816746 w 6050676"/>
              <a:gd name="connsiteY63" fmla="*/ 455501 h 499691"/>
              <a:gd name="connsiteX64" fmla="*/ 4748761 w 6050676"/>
              <a:gd name="connsiteY64" fmla="*/ 455501 h 499691"/>
              <a:gd name="connsiteX65" fmla="*/ 4694373 w 6050676"/>
              <a:gd name="connsiteY65" fmla="*/ 469098 h 499691"/>
              <a:gd name="connsiteX66" fmla="*/ 4667179 w 6050676"/>
              <a:gd name="connsiteY66" fmla="*/ 482695 h 499691"/>
              <a:gd name="connsiteX67" fmla="*/ 4527810 w 6050676"/>
              <a:gd name="connsiteY67" fmla="*/ 486094 h 499691"/>
              <a:gd name="connsiteX68" fmla="*/ 4497216 w 6050676"/>
              <a:gd name="connsiteY68" fmla="*/ 482695 h 499691"/>
              <a:gd name="connsiteX69" fmla="*/ 4487018 w 6050676"/>
              <a:gd name="connsiteY69" fmla="*/ 479296 h 499691"/>
              <a:gd name="connsiteX70" fmla="*/ 4293261 w 6050676"/>
              <a:gd name="connsiteY70" fmla="*/ 404512 h 499691"/>
              <a:gd name="connsiteX71" fmla="*/ 4170888 w 6050676"/>
              <a:gd name="connsiteY71" fmla="*/ 448702 h 499691"/>
              <a:gd name="connsiteX72" fmla="*/ 4153891 w 6050676"/>
              <a:gd name="connsiteY72" fmla="*/ 472497 h 499691"/>
              <a:gd name="connsiteX73" fmla="*/ 4143694 w 6050676"/>
              <a:gd name="connsiteY73" fmla="*/ 479296 h 499691"/>
              <a:gd name="connsiteX74" fmla="*/ 4096104 w 6050676"/>
              <a:gd name="connsiteY74" fmla="*/ 499691 h 499691"/>
              <a:gd name="connsiteX75" fmla="*/ 3943137 w 6050676"/>
              <a:gd name="connsiteY75" fmla="*/ 452102 h 499691"/>
              <a:gd name="connsiteX76" fmla="*/ 3888749 w 6050676"/>
              <a:gd name="connsiteY76" fmla="*/ 448702 h 499691"/>
              <a:gd name="connsiteX77" fmla="*/ 3769775 w 6050676"/>
              <a:gd name="connsiteY77" fmla="*/ 428307 h 499691"/>
              <a:gd name="connsiteX78" fmla="*/ 3711988 w 6050676"/>
              <a:gd name="connsiteY78" fmla="*/ 424907 h 499691"/>
              <a:gd name="connsiteX79" fmla="*/ 3633805 w 6050676"/>
              <a:gd name="connsiteY79" fmla="*/ 407911 h 499691"/>
              <a:gd name="connsiteX80" fmla="*/ 3508033 w 6050676"/>
              <a:gd name="connsiteY80" fmla="*/ 353523 h 499691"/>
              <a:gd name="connsiteX81" fmla="*/ 3378861 w 6050676"/>
              <a:gd name="connsiteY81" fmla="*/ 251545 h 499691"/>
              <a:gd name="connsiteX82" fmla="*/ 3304077 w 6050676"/>
              <a:gd name="connsiteY82" fmla="*/ 316131 h 499691"/>
              <a:gd name="connsiteX83" fmla="*/ 3168107 w 6050676"/>
              <a:gd name="connsiteY83" fmla="*/ 360322 h 499691"/>
              <a:gd name="connsiteX84" fmla="*/ 3032137 w 6050676"/>
              <a:gd name="connsiteY84" fmla="*/ 312732 h 499691"/>
              <a:gd name="connsiteX85" fmla="*/ 2984547 w 6050676"/>
              <a:gd name="connsiteY85" fmla="*/ 295736 h 499691"/>
              <a:gd name="connsiteX86" fmla="*/ 2960752 w 6050676"/>
              <a:gd name="connsiteY86" fmla="*/ 292336 h 499691"/>
              <a:gd name="connsiteX87" fmla="*/ 2834980 w 6050676"/>
              <a:gd name="connsiteY87" fmla="*/ 261743 h 499691"/>
              <a:gd name="connsiteX88" fmla="*/ 2780592 w 6050676"/>
              <a:gd name="connsiteY88" fmla="*/ 265142 h 499691"/>
              <a:gd name="connsiteX89" fmla="*/ 2760196 w 6050676"/>
              <a:gd name="connsiteY89" fmla="*/ 268542 h 499691"/>
              <a:gd name="connsiteX90" fmla="*/ 2705808 w 6050676"/>
              <a:gd name="connsiteY90" fmla="*/ 275340 h 499691"/>
              <a:gd name="connsiteX91" fmla="*/ 2671815 w 6050676"/>
              <a:gd name="connsiteY91" fmla="*/ 275340 h 499691"/>
              <a:gd name="connsiteX92" fmla="*/ 2593633 w 6050676"/>
              <a:gd name="connsiteY92" fmla="*/ 251545 h 499691"/>
              <a:gd name="connsiteX93" fmla="*/ 2546043 w 6050676"/>
              <a:gd name="connsiteY93" fmla="*/ 244747 h 499691"/>
              <a:gd name="connsiteX94" fmla="*/ 2454263 w 6050676"/>
              <a:gd name="connsiteY94" fmla="*/ 241348 h 499691"/>
              <a:gd name="connsiteX95" fmla="*/ 2328491 w 6050676"/>
              <a:gd name="connsiteY95" fmla="*/ 237948 h 499691"/>
              <a:gd name="connsiteX96" fmla="*/ 2202718 w 6050676"/>
              <a:gd name="connsiteY96" fmla="*/ 220952 h 499691"/>
              <a:gd name="connsiteX97" fmla="*/ 2172125 w 6050676"/>
              <a:gd name="connsiteY97" fmla="*/ 220952 h 499691"/>
              <a:gd name="connsiteX98" fmla="*/ 2090543 w 6050676"/>
              <a:gd name="connsiteY98" fmla="*/ 197157 h 499691"/>
              <a:gd name="connsiteX99" fmla="*/ 1937576 w 6050676"/>
              <a:gd name="connsiteY99" fmla="*/ 234549 h 499691"/>
              <a:gd name="connsiteX100" fmla="*/ 1703027 w 6050676"/>
              <a:gd name="connsiteY100" fmla="*/ 234549 h 499691"/>
              <a:gd name="connsiteX101" fmla="*/ 1529665 w 6050676"/>
              <a:gd name="connsiteY101" fmla="*/ 244747 h 499691"/>
              <a:gd name="connsiteX102" fmla="*/ 1332508 w 6050676"/>
              <a:gd name="connsiteY102" fmla="*/ 258344 h 499691"/>
              <a:gd name="connsiteX103" fmla="*/ 1087762 w 6050676"/>
              <a:gd name="connsiteY103" fmla="*/ 282139 h 499691"/>
              <a:gd name="connsiteX104" fmla="*/ 968788 w 6050676"/>
              <a:gd name="connsiteY104" fmla="*/ 278739 h 499691"/>
              <a:gd name="connsiteX105" fmla="*/ 849814 w 6050676"/>
              <a:gd name="connsiteY105" fmla="*/ 305934 h 499691"/>
              <a:gd name="connsiteX106" fmla="*/ 734239 w 6050676"/>
              <a:gd name="connsiteY106" fmla="*/ 370519 h 499691"/>
              <a:gd name="connsiteX107" fmla="*/ 574474 w 6050676"/>
              <a:gd name="connsiteY107" fmla="*/ 384116 h 499691"/>
              <a:gd name="connsiteX108" fmla="*/ 472496 w 6050676"/>
              <a:gd name="connsiteY108" fmla="*/ 326329 h 499691"/>
              <a:gd name="connsiteX109" fmla="*/ 370519 w 6050676"/>
              <a:gd name="connsiteY109" fmla="*/ 278739 h 499691"/>
              <a:gd name="connsiteX110" fmla="*/ 326328 w 6050676"/>
              <a:gd name="connsiteY110" fmla="*/ 268542 h 499691"/>
              <a:gd name="connsiteX111" fmla="*/ 214153 w 6050676"/>
              <a:gd name="connsiteY111" fmla="*/ 180161 h 499691"/>
              <a:gd name="connsiteX112" fmla="*/ 105377 w 6050676"/>
              <a:gd name="connsiteY112" fmla="*/ 125773 h 499691"/>
              <a:gd name="connsiteX113" fmla="*/ 33992 w 6050676"/>
              <a:gd name="connsiteY113" fmla="*/ 64586 h 499691"/>
              <a:gd name="connsiteX114" fmla="*/ 0 w 6050676"/>
              <a:gd name="connsiteY114" fmla="*/ 0 h 499691"/>
              <a:gd name="connsiteX0" fmla="*/ 0 w 6050676"/>
              <a:gd name="connsiteY0" fmla="*/ 0 h 499691"/>
              <a:gd name="connsiteX1" fmla="*/ 210754 w 6050676"/>
              <a:gd name="connsiteY1" fmla="*/ 129172 h 499691"/>
              <a:gd name="connsiteX2" fmla="*/ 472496 w 6050676"/>
              <a:gd name="connsiteY2" fmla="*/ 322930 h 499691"/>
              <a:gd name="connsiteX3" fmla="*/ 792027 w 6050676"/>
              <a:gd name="connsiteY3" fmla="*/ 282139 h 499691"/>
              <a:gd name="connsiteX4" fmla="*/ 938195 w 6050676"/>
              <a:gd name="connsiteY4" fmla="*/ 217553 h 499691"/>
              <a:gd name="connsiteX5" fmla="*/ 1131952 w 6050676"/>
              <a:gd name="connsiteY5" fmla="*/ 207355 h 499691"/>
              <a:gd name="connsiteX6" fmla="*/ 1312113 w 6050676"/>
              <a:gd name="connsiteY6" fmla="*/ 197157 h 499691"/>
              <a:gd name="connsiteX7" fmla="*/ 1410691 w 6050676"/>
              <a:gd name="connsiteY7" fmla="*/ 176762 h 499691"/>
              <a:gd name="connsiteX8" fmla="*/ 1553460 w 6050676"/>
              <a:gd name="connsiteY8" fmla="*/ 173363 h 499691"/>
              <a:gd name="connsiteX9" fmla="*/ 1730221 w 6050676"/>
              <a:gd name="connsiteY9" fmla="*/ 156366 h 499691"/>
              <a:gd name="connsiteX10" fmla="*/ 1764214 w 6050676"/>
              <a:gd name="connsiteY10" fmla="*/ 156366 h 499691"/>
              <a:gd name="connsiteX11" fmla="*/ 1923979 w 6050676"/>
              <a:gd name="connsiteY11" fmla="*/ 156366 h 499691"/>
              <a:gd name="connsiteX12" fmla="*/ 1968169 w 6050676"/>
              <a:gd name="connsiteY12" fmla="*/ 146168 h 499691"/>
              <a:gd name="connsiteX13" fmla="*/ 2025957 w 6050676"/>
              <a:gd name="connsiteY13" fmla="*/ 125773 h 499691"/>
              <a:gd name="connsiteX14" fmla="*/ 2110938 w 6050676"/>
              <a:gd name="connsiteY14" fmla="*/ 95180 h 499691"/>
              <a:gd name="connsiteX15" fmla="*/ 2141531 w 6050676"/>
              <a:gd name="connsiteY15" fmla="*/ 98579 h 499691"/>
              <a:gd name="connsiteX16" fmla="*/ 2274102 w 6050676"/>
              <a:gd name="connsiteY16" fmla="*/ 125773 h 499691"/>
              <a:gd name="connsiteX17" fmla="*/ 2444065 w 6050676"/>
              <a:gd name="connsiteY17" fmla="*/ 149568 h 499691"/>
              <a:gd name="connsiteX18" fmla="*/ 2573237 w 6050676"/>
              <a:gd name="connsiteY18" fmla="*/ 176762 h 499691"/>
              <a:gd name="connsiteX19" fmla="*/ 2678614 w 6050676"/>
              <a:gd name="connsiteY19" fmla="*/ 190359 h 499691"/>
              <a:gd name="connsiteX20" fmla="*/ 2719405 w 6050676"/>
              <a:gd name="connsiteY20" fmla="*/ 190359 h 499691"/>
              <a:gd name="connsiteX21" fmla="*/ 2923360 w 6050676"/>
              <a:gd name="connsiteY21" fmla="*/ 207355 h 499691"/>
              <a:gd name="connsiteX22" fmla="*/ 2957353 w 6050676"/>
              <a:gd name="connsiteY22" fmla="*/ 224351 h 499691"/>
              <a:gd name="connsiteX23" fmla="*/ 2984547 w 6050676"/>
              <a:gd name="connsiteY23" fmla="*/ 241348 h 499691"/>
              <a:gd name="connsiteX24" fmla="*/ 3004943 w 6050676"/>
              <a:gd name="connsiteY24" fmla="*/ 248146 h 499691"/>
              <a:gd name="connsiteX25" fmla="*/ 3127316 w 6050676"/>
              <a:gd name="connsiteY25" fmla="*/ 295736 h 499691"/>
              <a:gd name="connsiteX26" fmla="*/ 3202099 w 6050676"/>
              <a:gd name="connsiteY26" fmla="*/ 295736 h 499691"/>
              <a:gd name="connsiteX27" fmla="*/ 3249689 w 6050676"/>
              <a:gd name="connsiteY27" fmla="*/ 285538 h 499691"/>
              <a:gd name="connsiteX28" fmla="*/ 3276883 w 6050676"/>
              <a:gd name="connsiteY28" fmla="*/ 271941 h 499691"/>
              <a:gd name="connsiteX29" fmla="*/ 3355066 w 6050676"/>
              <a:gd name="connsiteY29" fmla="*/ 227751 h 499691"/>
              <a:gd name="connsiteX30" fmla="*/ 3419652 w 6050676"/>
              <a:gd name="connsiteY30" fmla="*/ 183560 h 499691"/>
              <a:gd name="connsiteX31" fmla="*/ 3463842 w 6050676"/>
              <a:gd name="connsiteY31" fmla="*/ 200557 h 499691"/>
              <a:gd name="connsiteX32" fmla="*/ 3664398 w 6050676"/>
              <a:gd name="connsiteY32" fmla="*/ 295736 h 499691"/>
              <a:gd name="connsiteX33" fmla="*/ 3701790 w 6050676"/>
              <a:gd name="connsiteY33" fmla="*/ 299135 h 499691"/>
              <a:gd name="connsiteX34" fmla="*/ 3718786 w 6050676"/>
              <a:gd name="connsiteY34" fmla="*/ 302534 h 499691"/>
              <a:gd name="connsiteX35" fmla="*/ 3759578 w 6050676"/>
              <a:gd name="connsiteY35" fmla="*/ 309333 h 499691"/>
              <a:gd name="connsiteX36" fmla="*/ 3800369 w 6050676"/>
              <a:gd name="connsiteY36" fmla="*/ 312732 h 499691"/>
              <a:gd name="connsiteX37" fmla="*/ 3888749 w 6050676"/>
              <a:gd name="connsiteY37" fmla="*/ 319531 h 499691"/>
              <a:gd name="connsiteX38" fmla="*/ 3946537 w 6050676"/>
              <a:gd name="connsiteY38" fmla="*/ 319531 h 499691"/>
              <a:gd name="connsiteX39" fmla="*/ 3983928 w 6050676"/>
              <a:gd name="connsiteY39" fmla="*/ 309333 h 499691"/>
              <a:gd name="connsiteX40" fmla="*/ 4075708 w 6050676"/>
              <a:gd name="connsiteY40" fmla="*/ 292336 h 499691"/>
              <a:gd name="connsiteX41" fmla="*/ 4208279 w 6050676"/>
              <a:gd name="connsiteY41" fmla="*/ 248146 h 499691"/>
              <a:gd name="connsiteX42" fmla="*/ 4395239 w 6050676"/>
              <a:gd name="connsiteY42" fmla="*/ 261743 h 499691"/>
              <a:gd name="connsiteX43" fmla="*/ 4442828 w 6050676"/>
              <a:gd name="connsiteY43" fmla="*/ 292336 h 499691"/>
              <a:gd name="connsiteX44" fmla="*/ 4456425 w 6050676"/>
              <a:gd name="connsiteY44" fmla="*/ 295736 h 499691"/>
              <a:gd name="connsiteX45" fmla="*/ 4476821 w 6050676"/>
              <a:gd name="connsiteY45" fmla="*/ 302534 h 499691"/>
              <a:gd name="connsiteX46" fmla="*/ 4578798 w 6050676"/>
              <a:gd name="connsiteY46" fmla="*/ 336527 h 499691"/>
              <a:gd name="connsiteX47" fmla="*/ 4718168 w 6050676"/>
              <a:gd name="connsiteY47" fmla="*/ 356922 h 499691"/>
              <a:gd name="connsiteX48" fmla="*/ 4881332 w 6050676"/>
              <a:gd name="connsiteY48" fmla="*/ 326496 h 499691"/>
              <a:gd name="connsiteX49" fmla="*/ 5052619 w 6050676"/>
              <a:gd name="connsiteY49" fmla="*/ 349623 h 499691"/>
              <a:gd name="connsiteX50" fmla="*/ 5166870 w 6050676"/>
              <a:gd name="connsiteY50" fmla="*/ 343325 h 499691"/>
              <a:gd name="connsiteX51" fmla="*/ 5201279 w 6050676"/>
              <a:gd name="connsiteY51" fmla="*/ 332794 h 499691"/>
              <a:gd name="connsiteX52" fmla="*/ 5499997 w 6050676"/>
              <a:gd name="connsiteY52" fmla="*/ 333128 h 499691"/>
              <a:gd name="connsiteX53" fmla="*/ 5748143 w 6050676"/>
              <a:gd name="connsiteY53" fmla="*/ 329728 h 499691"/>
              <a:gd name="connsiteX54" fmla="*/ 5982691 w 6050676"/>
              <a:gd name="connsiteY54" fmla="*/ 322930 h 499691"/>
              <a:gd name="connsiteX55" fmla="*/ 6050676 w 6050676"/>
              <a:gd name="connsiteY55" fmla="*/ 326329 h 499691"/>
              <a:gd name="connsiteX56" fmla="*/ 6016684 w 6050676"/>
              <a:gd name="connsiteY56" fmla="*/ 472497 h 499691"/>
              <a:gd name="connsiteX57" fmla="*/ 5805930 w 6050676"/>
              <a:gd name="connsiteY57" fmla="*/ 452102 h 499691"/>
              <a:gd name="connsiteX58" fmla="*/ 5442210 w 6050676"/>
              <a:gd name="connsiteY58" fmla="*/ 448702 h 499691"/>
              <a:gd name="connsiteX59" fmla="*/ 5224657 w 6050676"/>
              <a:gd name="connsiteY59" fmla="*/ 448702 h 499691"/>
              <a:gd name="connsiteX60" fmla="*/ 5122679 w 6050676"/>
              <a:gd name="connsiteY60" fmla="*/ 482695 h 499691"/>
              <a:gd name="connsiteX61" fmla="*/ 5044496 w 6050676"/>
              <a:gd name="connsiteY61" fmla="*/ 479296 h 499691"/>
              <a:gd name="connsiteX62" fmla="*/ 4932321 w 6050676"/>
              <a:gd name="connsiteY62" fmla="*/ 462299 h 499691"/>
              <a:gd name="connsiteX63" fmla="*/ 4874534 w 6050676"/>
              <a:gd name="connsiteY63" fmla="*/ 455501 h 499691"/>
              <a:gd name="connsiteX64" fmla="*/ 4816746 w 6050676"/>
              <a:gd name="connsiteY64" fmla="*/ 455501 h 499691"/>
              <a:gd name="connsiteX65" fmla="*/ 4748761 w 6050676"/>
              <a:gd name="connsiteY65" fmla="*/ 455501 h 499691"/>
              <a:gd name="connsiteX66" fmla="*/ 4694373 w 6050676"/>
              <a:gd name="connsiteY66" fmla="*/ 469098 h 499691"/>
              <a:gd name="connsiteX67" fmla="*/ 4667179 w 6050676"/>
              <a:gd name="connsiteY67" fmla="*/ 482695 h 499691"/>
              <a:gd name="connsiteX68" fmla="*/ 4527810 w 6050676"/>
              <a:gd name="connsiteY68" fmla="*/ 486094 h 499691"/>
              <a:gd name="connsiteX69" fmla="*/ 4497216 w 6050676"/>
              <a:gd name="connsiteY69" fmla="*/ 482695 h 499691"/>
              <a:gd name="connsiteX70" fmla="*/ 4487018 w 6050676"/>
              <a:gd name="connsiteY70" fmla="*/ 479296 h 499691"/>
              <a:gd name="connsiteX71" fmla="*/ 4293261 w 6050676"/>
              <a:gd name="connsiteY71" fmla="*/ 404512 h 499691"/>
              <a:gd name="connsiteX72" fmla="*/ 4170888 w 6050676"/>
              <a:gd name="connsiteY72" fmla="*/ 448702 h 499691"/>
              <a:gd name="connsiteX73" fmla="*/ 4153891 w 6050676"/>
              <a:gd name="connsiteY73" fmla="*/ 472497 h 499691"/>
              <a:gd name="connsiteX74" fmla="*/ 4143694 w 6050676"/>
              <a:gd name="connsiteY74" fmla="*/ 479296 h 499691"/>
              <a:gd name="connsiteX75" fmla="*/ 4096104 w 6050676"/>
              <a:gd name="connsiteY75" fmla="*/ 499691 h 499691"/>
              <a:gd name="connsiteX76" fmla="*/ 3943137 w 6050676"/>
              <a:gd name="connsiteY76" fmla="*/ 452102 h 499691"/>
              <a:gd name="connsiteX77" fmla="*/ 3888749 w 6050676"/>
              <a:gd name="connsiteY77" fmla="*/ 448702 h 499691"/>
              <a:gd name="connsiteX78" fmla="*/ 3769775 w 6050676"/>
              <a:gd name="connsiteY78" fmla="*/ 428307 h 499691"/>
              <a:gd name="connsiteX79" fmla="*/ 3711988 w 6050676"/>
              <a:gd name="connsiteY79" fmla="*/ 424907 h 499691"/>
              <a:gd name="connsiteX80" fmla="*/ 3633805 w 6050676"/>
              <a:gd name="connsiteY80" fmla="*/ 407911 h 499691"/>
              <a:gd name="connsiteX81" fmla="*/ 3508033 w 6050676"/>
              <a:gd name="connsiteY81" fmla="*/ 353523 h 499691"/>
              <a:gd name="connsiteX82" fmla="*/ 3378861 w 6050676"/>
              <a:gd name="connsiteY82" fmla="*/ 251545 h 499691"/>
              <a:gd name="connsiteX83" fmla="*/ 3304077 w 6050676"/>
              <a:gd name="connsiteY83" fmla="*/ 316131 h 499691"/>
              <a:gd name="connsiteX84" fmla="*/ 3168107 w 6050676"/>
              <a:gd name="connsiteY84" fmla="*/ 360322 h 499691"/>
              <a:gd name="connsiteX85" fmla="*/ 3032137 w 6050676"/>
              <a:gd name="connsiteY85" fmla="*/ 312732 h 499691"/>
              <a:gd name="connsiteX86" fmla="*/ 2984547 w 6050676"/>
              <a:gd name="connsiteY86" fmla="*/ 295736 h 499691"/>
              <a:gd name="connsiteX87" fmla="*/ 2960752 w 6050676"/>
              <a:gd name="connsiteY87" fmla="*/ 292336 h 499691"/>
              <a:gd name="connsiteX88" fmla="*/ 2834980 w 6050676"/>
              <a:gd name="connsiteY88" fmla="*/ 261743 h 499691"/>
              <a:gd name="connsiteX89" fmla="*/ 2780592 w 6050676"/>
              <a:gd name="connsiteY89" fmla="*/ 265142 h 499691"/>
              <a:gd name="connsiteX90" fmla="*/ 2760196 w 6050676"/>
              <a:gd name="connsiteY90" fmla="*/ 268542 h 499691"/>
              <a:gd name="connsiteX91" fmla="*/ 2705808 w 6050676"/>
              <a:gd name="connsiteY91" fmla="*/ 275340 h 499691"/>
              <a:gd name="connsiteX92" fmla="*/ 2671815 w 6050676"/>
              <a:gd name="connsiteY92" fmla="*/ 275340 h 499691"/>
              <a:gd name="connsiteX93" fmla="*/ 2593633 w 6050676"/>
              <a:gd name="connsiteY93" fmla="*/ 251545 h 499691"/>
              <a:gd name="connsiteX94" fmla="*/ 2546043 w 6050676"/>
              <a:gd name="connsiteY94" fmla="*/ 244747 h 499691"/>
              <a:gd name="connsiteX95" fmla="*/ 2454263 w 6050676"/>
              <a:gd name="connsiteY95" fmla="*/ 241348 h 499691"/>
              <a:gd name="connsiteX96" fmla="*/ 2328491 w 6050676"/>
              <a:gd name="connsiteY96" fmla="*/ 237948 h 499691"/>
              <a:gd name="connsiteX97" fmla="*/ 2202718 w 6050676"/>
              <a:gd name="connsiteY97" fmla="*/ 220952 h 499691"/>
              <a:gd name="connsiteX98" fmla="*/ 2172125 w 6050676"/>
              <a:gd name="connsiteY98" fmla="*/ 220952 h 499691"/>
              <a:gd name="connsiteX99" fmla="*/ 2090543 w 6050676"/>
              <a:gd name="connsiteY99" fmla="*/ 197157 h 499691"/>
              <a:gd name="connsiteX100" fmla="*/ 1937576 w 6050676"/>
              <a:gd name="connsiteY100" fmla="*/ 234549 h 499691"/>
              <a:gd name="connsiteX101" fmla="*/ 1703027 w 6050676"/>
              <a:gd name="connsiteY101" fmla="*/ 234549 h 499691"/>
              <a:gd name="connsiteX102" fmla="*/ 1529665 w 6050676"/>
              <a:gd name="connsiteY102" fmla="*/ 244747 h 499691"/>
              <a:gd name="connsiteX103" fmla="*/ 1332508 w 6050676"/>
              <a:gd name="connsiteY103" fmla="*/ 258344 h 499691"/>
              <a:gd name="connsiteX104" fmla="*/ 1087762 w 6050676"/>
              <a:gd name="connsiteY104" fmla="*/ 282139 h 499691"/>
              <a:gd name="connsiteX105" fmla="*/ 968788 w 6050676"/>
              <a:gd name="connsiteY105" fmla="*/ 278739 h 499691"/>
              <a:gd name="connsiteX106" fmla="*/ 849814 w 6050676"/>
              <a:gd name="connsiteY106" fmla="*/ 305934 h 499691"/>
              <a:gd name="connsiteX107" fmla="*/ 734239 w 6050676"/>
              <a:gd name="connsiteY107" fmla="*/ 370519 h 499691"/>
              <a:gd name="connsiteX108" fmla="*/ 574474 w 6050676"/>
              <a:gd name="connsiteY108" fmla="*/ 384116 h 499691"/>
              <a:gd name="connsiteX109" fmla="*/ 472496 w 6050676"/>
              <a:gd name="connsiteY109" fmla="*/ 326329 h 499691"/>
              <a:gd name="connsiteX110" fmla="*/ 370519 w 6050676"/>
              <a:gd name="connsiteY110" fmla="*/ 278739 h 499691"/>
              <a:gd name="connsiteX111" fmla="*/ 326328 w 6050676"/>
              <a:gd name="connsiteY111" fmla="*/ 268542 h 499691"/>
              <a:gd name="connsiteX112" fmla="*/ 214153 w 6050676"/>
              <a:gd name="connsiteY112" fmla="*/ 180161 h 499691"/>
              <a:gd name="connsiteX113" fmla="*/ 105377 w 6050676"/>
              <a:gd name="connsiteY113" fmla="*/ 125773 h 499691"/>
              <a:gd name="connsiteX114" fmla="*/ 33992 w 6050676"/>
              <a:gd name="connsiteY114" fmla="*/ 64586 h 499691"/>
              <a:gd name="connsiteX115" fmla="*/ 0 w 6050676"/>
              <a:gd name="connsiteY115" fmla="*/ 0 h 499691"/>
              <a:gd name="connsiteX0" fmla="*/ 0 w 6050676"/>
              <a:gd name="connsiteY0" fmla="*/ 0 h 499691"/>
              <a:gd name="connsiteX1" fmla="*/ 210754 w 6050676"/>
              <a:gd name="connsiteY1" fmla="*/ 129172 h 499691"/>
              <a:gd name="connsiteX2" fmla="*/ 472496 w 6050676"/>
              <a:gd name="connsiteY2" fmla="*/ 322930 h 499691"/>
              <a:gd name="connsiteX3" fmla="*/ 792027 w 6050676"/>
              <a:gd name="connsiteY3" fmla="*/ 282139 h 499691"/>
              <a:gd name="connsiteX4" fmla="*/ 938195 w 6050676"/>
              <a:gd name="connsiteY4" fmla="*/ 217553 h 499691"/>
              <a:gd name="connsiteX5" fmla="*/ 1131952 w 6050676"/>
              <a:gd name="connsiteY5" fmla="*/ 207355 h 499691"/>
              <a:gd name="connsiteX6" fmla="*/ 1312113 w 6050676"/>
              <a:gd name="connsiteY6" fmla="*/ 197157 h 499691"/>
              <a:gd name="connsiteX7" fmla="*/ 1410691 w 6050676"/>
              <a:gd name="connsiteY7" fmla="*/ 176762 h 499691"/>
              <a:gd name="connsiteX8" fmla="*/ 1553460 w 6050676"/>
              <a:gd name="connsiteY8" fmla="*/ 173363 h 499691"/>
              <a:gd name="connsiteX9" fmla="*/ 1730221 w 6050676"/>
              <a:gd name="connsiteY9" fmla="*/ 156366 h 499691"/>
              <a:gd name="connsiteX10" fmla="*/ 1764214 w 6050676"/>
              <a:gd name="connsiteY10" fmla="*/ 156366 h 499691"/>
              <a:gd name="connsiteX11" fmla="*/ 1923979 w 6050676"/>
              <a:gd name="connsiteY11" fmla="*/ 156366 h 499691"/>
              <a:gd name="connsiteX12" fmla="*/ 1968169 w 6050676"/>
              <a:gd name="connsiteY12" fmla="*/ 146168 h 499691"/>
              <a:gd name="connsiteX13" fmla="*/ 2025957 w 6050676"/>
              <a:gd name="connsiteY13" fmla="*/ 125773 h 499691"/>
              <a:gd name="connsiteX14" fmla="*/ 2110938 w 6050676"/>
              <a:gd name="connsiteY14" fmla="*/ 95180 h 499691"/>
              <a:gd name="connsiteX15" fmla="*/ 2141531 w 6050676"/>
              <a:gd name="connsiteY15" fmla="*/ 98579 h 499691"/>
              <a:gd name="connsiteX16" fmla="*/ 2274102 w 6050676"/>
              <a:gd name="connsiteY16" fmla="*/ 125773 h 499691"/>
              <a:gd name="connsiteX17" fmla="*/ 2444065 w 6050676"/>
              <a:gd name="connsiteY17" fmla="*/ 149568 h 499691"/>
              <a:gd name="connsiteX18" fmla="*/ 2573237 w 6050676"/>
              <a:gd name="connsiteY18" fmla="*/ 176762 h 499691"/>
              <a:gd name="connsiteX19" fmla="*/ 2678614 w 6050676"/>
              <a:gd name="connsiteY19" fmla="*/ 190359 h 499691"/>
              <a:gd name="connsiteX20" fmla="*/ 2719405 w 6050676"/>
              <a:gd name="connsiteY20" fmla="*/ 190359 h 499691"/>
              <a:gd name="connsiteX21" fmla="*/ 2923360 w 6050676"/>
              <a:gd name="connsiteY21" fmla="*/ 207355 h 499691"/>
              <a:gd name="connsiteX22" fmla="*/ 2957353 w 6050676"/>
              <a:gd name="connsiteY22" fmla="*/ 224351 h 499691"/>
              <a:gd name="connsiteX23" fmla="*/ 2984547 w 6050676"/>
              <a:gd name="connsiteY23" fmla="*/ 241348 h 499691"/>
              <a:gd name="connsiteX24" fmla="*/ 3004943 w 6050676"/>
              <a:gd name="connsiteY24" fmla="*/ 248146 h 499691"/>
              <a:gd name="connsiteX25" fmla="*/ 3127316 w 6050676"/>
              <a:gd name="connsiteY25" fmla="*/ 295736 h 499691"/>
              <a:gd name="connsiteX26" fmla="*/ 3202099 w 6050676"/>
              <a:gd name="connsiteY26" fmla="*/ 295736 h 499691"/>
              <a:gd name="connsiteX27" fmla="*/ 3249689 w 6050676"/>
              <a:gd name="connsiteY27" fmla="*/ 285538 h 499691"/>
              <a:gd name="connsiteX28" fmla="*/ 3276883 w 6050676"/>
              <a:gd name="connsiteY28" fmla="*/ 271941 h 499691"/>
              <a:gd name="connsiteX29" fmla="*/ 3355066 w 6050676"/>
              <a:gd name="connsiteY29" fmla="*/ 227751 h 499691"/>
              <a:gd name="connsiteX30" fmla="*/ 3419652 w 6050676"/>
              <a:gd name="connsiteY30" fmla="*/ 183560 h 499691"/>
              <a:gd name="connsiteX31" fmla="*/ 3463842 w 6050676"/>
              <a:gd name="connsiteY31" fmla="*/ 200557 h 499691"/>
              <a:gd name="connsiteX32" fmla="*/ 3664398 w 6050676"/>
              <a:gd name="connsiteY32" fmla="*/ 295736 h 499691"/>
              <a:gd name="connsiteX33" fmla="*/ 3701790 w 6050676"/>
              <a:gd name="connsiteY33" fmla="*/ 299135 h 499691"/>
              <a:gd name="connsiteX34" fmla="*/ 3718786 w 6050676"/>
              <a:gd name="connsiteY34" fmla="*/ 302534 h 499691"/>
              <a:gd name="connsiteX35" fmla="*/ 3759578 w 6050676"/>
              <a:gd name="connsiteY35" fmla="*/ 309333 h 499691"/>
              <a:gd name="connsiteX36" fmla="*/ 3800369 w 6050676"/>
              <a:gd name="connsiteY36" fmla="*/ 312732 h 499691"/>
              <a:gd name="connsiteX37" fmla="*/ 3888749 w 6050676"/>
              <a:gd name="connsiteY37" fmla="*/ 319531 h 499691"/>
              <a:gd name="connsiteX38" fmla="*/ 3946537 w 6050676"/>
              <a:gd name="connsiteY38" fmla="*/ 319531 h 499691"/>
              <a:gd name="connsiteX39" fmla="*/ 3983928 w 6050676"/>
              <a:gd name="connsiteY39" fmla="*/ 309333 h 499691"/>
              <a:gd name="connsiteX40" fmla="*/ 4075708 w 6050676"/>
              <a:gd name="connsiteY40" fmla="*/ 292336 h 499691"/>
              <a:gd name="connsiteX41" fmla="*/ 4208279 w 6050676"/>
              <a:gd name="connsiteY41" fmla="*/ 248146 h 499691"/>
              <a:gd name="connsiteX42" fmla="*/ 4395239 w 6050676"/>
              <a:gd name="connsiteY42" fmla="*/ 261743 h 499691"/>
              <a:gd name="connsiteX43" fmla="*/ 4442828 w 6050676"/>
              <a:gd name="connsiteY43" fmla="*/ 292336 h 499691"/>
              <a:gd name="connsiteX44" fmla="*/ 4456425 w 6050676"/>
              <a:gd name="connsiteY44" fmla="*/ 295736 h 499691"/>
              <a:gd name="connsiteX45" fmla="*/ 4476821 w 6050676"/>
              <a:gd name="connsiteY45" fmla="*/ 302534 h 499691"/>
              <a:gd name="connsiteX46" fmla="*/ 4578798 w 6050676"/>
              <a:gd name="connsiteY46" fmla="*/ 336527 h 499691"/>
              <a:gd name="connsiteX47" fmla="*/ 4718168 w 6050676"/>
              <a:gd name="connsiteY47" fmla="*/ 356922 h 499691"/>
              <a:gd name="connsiteX48" fmla="*/ 4881332 w 6050676"/>
              <a:gd name="connsiteY48" fmla="*/ 326496 h 499691"/>
              <a:gd name="connsiteX49" fmla="*/ 5052619 w 6050676"/>
              <a:gd name="connsiteY49" fmla="*/ 349623 h 499691"/>
              <a:gd name="connsiteX50" fmla="*/ 5166870 w 6050676"/>
              <a:gd name="connsiteY50" fmla="*/ 343325 h 499691"/>
              <a:gd name="connsiteX51" fmla="*/ 5201279 w 6050676"/>
              <a:gd name="connsiteY51" fmla="*/ 332794 h 499691"/>
              <a:gd name="connsiteX52" fmla="*/ 5499997 w 6050676"/>
              <a:gd name="connsiteY52" fmla="*/ 333128 h 499691"/>
              <a:gd name="connsiteX53" fmla="*/ 5725797 w 6050676"/>
              <a:gd name="connsiteY53" fmla="*/ 344014 h 499691"/>
              <a:gd name="connsiteX54" fmla="*/ 5748143 w 6050676"/>
              <a:gd name="connsiteY54" fmla="*/ 329728 h 499691"/>
              <a:gd name="connsiteX55" fmla="*/ 5982691 w 6050676"/>
              <a:gd name="connsiteY55" fmla="*/ 322930 h 499691"/>
              <a:gd name="connsiteX56" fmla="*/ 6050676 w 6050676"/>
              <a:gd name="connsiteY56" fmla="*/ 326329 h 499691"/>
              <a:gd name="connsiteX57" fmla="*/ 6016684 w 6050676"/>
              <a:gd name="connsiteY57" fmla="*/ 472497 h 499691"/>
              <a:gd name="connsiteX58" fmla="*/ 5805930 w 6050676"/>
              <a:gd name="connsiteY58" fmla="*/ 452102 h 499691"/>
              <a:gd name="connsiteX59" fmla="*/ 5442210 w 6050676"/>
              <a:gd name="connsiteY59" fmla="*/ 448702 h 499691"/>
              <a:gd name="connsiteX60" fmla="*/ 5224657 w 6050676"/>
              <a:gd name="connsiteY60" fmla="*/ 448702 h 499691"/>
              <a:gd name="connsiteX61" fmla="*/ 5122679 w 6050676"/>
              <a:gd name="connsiteY61" fmla="*/ 482695 h 499691"/>
              <a:gd name="connsiteX62" fmla="*/ 5044496 w 6050676"/>
              <a:gd name="connsiteY62" fmla="*/ 479296 h 499691"/>
              <a:gd name="connsiteX63" fmla="*/ 4932321 w 6050676"/>
              <a:gd name="connsiteY63" fmla="*/ 462299 h 499691"/>
              <a:gd name="connsiteX64" fmla="*/ 4874534 w 6050676"/>
              <a:gd name="connsiteY64" fmla="*/ 455501 h 499691"/>
              <a:gd name="connsiteX65" fmla="*/ 4816746 w 6050676"/>
              <a:gd name="connsiteY65" fmla="*/ 455501 h 499691"/>
              <a:gd name="connsiteX66" fmla="*/ 4748761 w 6050676"/>
              <a:gd name="connsiteY66" fmla="*/ 455501 h 499691"/>
              <a:gd name="connsiteX67" fmla="*/ 4694373 w 6050676"/>
              <a:gd name="connsiteY67" fmla="*/ 469098 h 499691"/>
              <a:gd name="connsiteX68" fmla="*/ 4667179 w 6050676"/>
              <a:gd name="connsiteY68" fmla="*/ 482695 h 499691"/>
              <a:gd name="connsiteX69" fmla="*/ 4527810 w 6050676"/>
              <a:gd name="connsiteY69" fmla="*/ 486094 h 499691"/>
              <a:gd name="connsiteX70" fmla="*/ 4497216 w 6050676"/>
              <a:gd name="connsiteY70" fmla="*/ 482695 h 499691"/>
              <a:gd name="connsiteX71" fmla="*/ 4487018 w 6050676"/>
              <a:gd name="connsiteY71" fmla="*/ 479296 h 499691"/>
              <a:gd name="connsiteX72" fmla="*/ 4293261 w 6050676"/>
              <a:gd name="connsiteY72" fmla="*/ 404512 h 499691"/>
              <a:gd name="connsiteX73" fmla="*/ 4170888 w 6050676"/>
              <a:gd name="connsiteY73" fmla="*/ 448702 h 499691"/>
              <a:gd name="connsiteX74" fmla="*/ 4153891 w 6050676"/>
              <a:gd name="connsiteY74" fmla="*/ 472497 h 499691"/>
              <a:gd name="connsiteX75" fmla="*/ 4143694 w 6050676"/>
              <a:gd name="connsiteY75" fmla="*/ 479296 h 499691"/>
              <a:gd name="connsiteX76" fmla="*/ 4096104 w 6050676"/>
              <a:gd name="connsiteY76" fmla="*/ 499691 h 499691"/>
              <a:gd name="connsiteX77" fmla="*/ 3943137 w 6050676"/>
              <a:gd name="connsiteY77" fmla="*/ 452102 h 499691"/>
              <a:gd name="connsiteX78" fmla="*/ 3888749 w 6050676"/>
              <a:gd name="connsiteY78" fmla="*/ 448702 h 499691"/>
              <a:gd name="connsiteX79" fmla="*/ 3769775 w 6050676"/>
              <a:gd name="connsiteY79" fmla="*/ 428307 h 499691"/>
              <a:gd name="connsiteX80" fmla="*/ 3711988 w 6050676"/>
              <a:gd name="connsiteY80" fmla="*/ 424907 h 499691"/>
              <a:gd name="connsiteX81" fmla="*/ 3633805 w 6050676"/>
              <a:gd name="connsiteY81" fmla="*/ 407911 h 499691"/>
              <a:gd name="connsiteX82" fmla="*/ 3508033 w 6050676"/>
              <a:gd name="connsiteY82" fmla="*/ 353523 h 499691"/>
              <a:gd name="connsiteX83" fmla="*/ 3378861 w 6050676"/>
              <a:gd name="connsiteY83" fmla="*/ 251545 h 499691"/>
              <a:gd name="connsiteX84" fmla="*/ 3304077 w 6050676"/>
              <a:gd name="connsiteY84" fmla="*/ 316131 h 499691"/>
              <a:gd name="connsiteX85" fmla="*/ 3168107 w 6050676"/>
              <a:gd name="connsiteY85" fmla="*/ 360322 h 499691"/>
              <a:gd name="connsiteX86" fmla="*/ 3032137 w 6050676"/>
              <a:gd name="connsiteY86" fmla="*/ 312732 h 499691"/>
              <a:gd name="connsiteX87" fmla="*/ 2984547 w 6050676"/>
              <a:gd name="connsiteY87" fmla="*/ 295736 h 499691"/>
              <a:gd name="connsiteX88" fmla="*/ 2960752 w 6050676"/>
              <a:gd name="connsiteY88" fmla="*/ 292336 h 499691"/>
              <a:gd name="connsiteX89" fmla="*/ 2834980 w 6050676"/>
              <a:gd name="connsiteY89" fmla="*/ 261743 h 499691"/>
              <a:gd name="connsiteX90" fmla="*/ 2780592 w 6050676"/>
              <a:gd name="connsiteY90" fmla="*/ 265142 h 499691"/>
              <a:gd name="connsiteX91" fmla="*/ 2760196 w 6050676"/>
              <a:gd name="connsiteY91" fmla="*/ 268542 h 499691"/>
              <a:gd name="connsiteX92" fmla="*/ 2705808 w 6050676"/>
              <a:gd name="connsiteY92" fmla="*/ 275340 h 499691"/>
              <a:gd name="connsiteX93" fmla="*/ 2671815 w 6050676"/>
              <a:gd name="connsiteY93" fmla="*/ 275340 h 499691"/>
              <a:gd name="connsiteX94" fmla="*/ 2593633 w 6050676"/>
              <a:gd name="connsiteY94" fmla="*/ 251545 h 499691"/>
              <a:gd name="connsiteX95" fmla="*/ 2546043 w 6050676"/>
              <a:gd name="connsiteY95" fmla="*/ 244747 h 499691"/>
              <a:gd name="connsiteX96" fmla="*/ 2454263 w 6050676"/>
              <a:gd name="connsiteY96" fmla="*/ 241348 h 499691"/>
              <a:gd name="connsiteX97" fmla="*/ 2328491 w 6050676"/>
              <a:gd name="connsiteY97" fmla="*/ 237948 h 499691"/>
              <a:gd name="connsiteX98" fmla="*/ 2202718 w 6050676"/>
              <a:gd name="connsiteY98" fmla="*/ 220952 h 499691"/>
              <a:gd name="connsiteX99" fmla="*/ 2172125 w 6050676"/>
              <a:gd name="connsiteY99" fmla="*/ 220952 h 499691"/>
              <a:gd name="connsiteX100" fmla="*/ 2090543 w 6050676"/>
              <a:gd name="connsiteY100" fmla="*/ 197157 h 499691"/>
              <a:gd name="connsiteX101" fmla="*/ 1937576 w 6050676"/>
              <a:gd name="connsiteY101" fmla="*/ 234549 h 499691"/>
              <a:gd name="connsiteX102" fmla="*/ 1703027 w 6050676"/>
              <a:gd name="connsiteY102" fmla="*/ 234549 h 499691"/>
              <a:gd name="connsiteX103" fmla="*/ 1529665 w 6050676"/>
              <a:gd name="connsiteY103" fmla="*/ 244747 h 499691"/>
              <a:gd name="connsiteX104" fmla="*/ 1332508 w 6050676"/>
              <a:gd name="connsiteY104" fmla="*/ 258344 h 499691"/>
              <a:gd name="connsiteX105" fmla="*/ 1087762 w 6050676"/>
              <a:gd name="connsiteY105" fmla="*/ 282139 h 499691"/>
              <a:gd name="connsiteX106" fmla="*/ 968788 w 6050676"/>
              <a:gd name="connsiteY106" fmla="*/ 278739 h 499691"/>
              <a:gd name="connsiteX107" fmla="*/ 849814 w 6050676"/>
              <a:gd name="connsiteY107" fmla="*/ 305934 h 499691"/>
              <a:gd name="connsiteX108" fmla="*/ 734239 w 6050676"/>
              <a:gd name="connsiteY108" fmla="*/ 370519 h 499691"/>
              <a:gd name="connsiteX109" fmla="*/ 574474 w 6050676"/>
              <a:gd name="connsiteY109" fmla="*/ 384116 h 499691"/>
              <a:gd name="connsiteX110" fmla="*/ 472496 w 6050676"/>
              <a:gd name="connsiteY110" fmla="*/ 326329 h 499691"/>
              <a:gd name="connsiteX111" fmla="*/ 370519 w 6050676"/>
              <a:gd name="connsiteY111" fmla="*/ 278739 h 499691"/>
              <a:gd name="connsiteX112" fmla="*/ 326328 w 6050676"/>
              <a:gd name="connsiteY112" fmla="*/ 268542 h 499691"/>
              <a:gd name="connsiteX113" fmla="*/ 214153 w 6050676"/>
              <a:gd name="connsiteY113" fmla="*/ 180161 h 499691"/>
              <a:gd name="connsiteX114" fmla="*/ 105377 w 6050676"/>
              <a:gd name="connsiteY114" fmla="*/ 125773 h 499691"/>
              <a:gd name="connsiteX115" fmla="*/ 33992 w 6050676"/>
              <a:gd name="connsiteY115" fmla="*/ 64586 h 499691"/>
              <a:gd name="connsiteX116" fmla="*/ 0 w 6050676"/>
              <a:gd name="connsiteY116" fmla="*/ 0 h 499691"/>
              <a:gd name="connsiteX0" fmla="*/ 0 w 6050676"/>
              <a:gd name="connsiteY0" fmla="*/ 0 h 499691"/>
              <a:gd name="connsiteX1" fmla="*/ 210754 w 6050676"/>
              <a:gd name="connsiteY1" fmla="*/ 129172 h 499691"/>
              <a:gd name="connsiteX2" fmla="*/ 472496 w 6050676"/>
              <a:gd name="connsiteY2" fmla="*/ 322930 h 499691"/>
              <a:gd name="connsiteX3" fmla="*/ 792027 w 6050676"/>
              <a:gd name="connsiteY3" fmla="*/ 282139 h 499691"/>
              <a:gd name="connsiteX4" fmla="*/ 938195 w 6050676"/>
              <a:gd name="connsiteY4" fmla="*/ 217553 h 499691"/>
              <a:gd name="connsiteX5" fmla="*/ 1131952 w 6050676"/>
              <a:gd name="connsiteY5" fmla="*/ 207355 h 499691"/>
              <a:gd name="connsiteX6" fmla="*/ 1312113 w 6050676"/>
              <a:gd name="connsiteY6" fmla="*/ 197157 h 499691"/>
              <a:gd name="connsiteX7" fmla="*/ 1410691 w 6050676"/>
              <a:gd name="connsiteY7" fmla="*/ 176762 h 499691"/>
              <a:gd name="connsiteX8" fmla="*/ 1553460 w 6050676"/>
              <a:gd name="connsiteY8" fmla="*/ 173363 h 499691"/>
              <a:gd name="connsiteX9" fmla="*/ 1730221 w 6050676"/>
              <a:gd name="connsiteY9" fmla="*/ 156366 h 499691"/>
              <a:gd name="connsiteX10" fmla="*/ 1764214 w 6050676"/>
              <a:gd name="connsiteY10" fmla="*/ 156366 h 499691"/>
              <a:gd name="connsiteX11" fmla="*/ 1923979 w 6050676"/>
              <a:gd name="connsiteY11" fmla="*/ 156366 h 499691"/>
              <a:gd name="connsiteX12" fmla="*/ 1968169 w 6050676"/>
              <a:gd name="connsiteY12" fmla="*/ 146168 h 499691"/>
              <a:gd name="connsiteX13" fmla="*/ 2025957 w 6050676"/>
              <a:gd name="connsiteY13" fmla="*/ 125773 h 499691"/>
              <a:gd name="connsiteX14" fmla="*/ 2110938 w 6050676"/>
              <a:gd name="connsiteY14" fmla="*/ 95180 h 499691"/>
              <a:gd name="connsiteX15" fmla="*/ 2141531 w 6050676"/>
              <a:gd name="connsiteY15" fmla="*/ 98579 h 499691"/>
              <a:gd name="connsiteX16" fmla="*/ 2274102 w 6050676"/>
              <a:gd name="connsiteY16" fmla="*/ 125773 h 499691"/>
              <a:gd name="connsiteX17" fmla="*/ 2444065 w 6050676"/>
              <a:gd name="connsiteY17" fmla="*/ 149568 h 499691"/>
              <a:gd name="connsiteX18" fmla="*/ 2573237 w 6050676"/>
              <a:gd name="connsiteY18" fmla="*/ 176762 h 499691"/>
              <a:gd name="connsiteX19" fmla="*/ 2678614 w 6050676"/>
              <a:gd name="connsiteY19" fmla="*/ 190359 h 499691"/>
              <a:gd name="connsiteX20" fmla="*/ 2719405 w 6050676"/>
              <a:gd name="connsiteY20" fmla="*/ 190359 h 499691"/>
              <a:gd name="connsiteX21" fmla="*/ 2923360 w 6050676"/>
              <a:gd name="connsiteY21" fmla="*/ 207355 h 499691"/>
              <a:gd name="connsiteX22" fmla="*/ 2957353 w 6050676"/>
              <a:gd name="connsiteY22" fmla="*/ 224351 h 499691"/>
              <a:gd name="connsiteX23" fmla="*/ 2984547 w 6050676"/>
              <a:gd name="connsiteY23" fmla="*/ 241348 h 499691"/>
              <a:gd name="connsiteX24" fmla="*/ 3004943 w 6050676"/>
              <a:gd name="connsiteY24" fmla="*/ 248146 h 499691"/>
              <a:gd name="connsiteX25" fmla="*/ 3127316 w 6050676"/>
              <a:gd name="connsiteY25" fmla="*/ 295736 h 499691"/>
              <a:gd name="connsiteX26" fmla="*/ 3202099 w 6050676"/>
              <a:gd name="connsiteY26" fmla="*/ 295736 h 499691"/>
              <a:gd name="connsiteX27" fmla="*/ 3249689 w 6050676"/>
              <a:gd name="connsiteY27" fmla="*/ 285538 h 499691"/>
              <a:gd name="connsiteX28" fmla="*/ 3276883 w 6050676"/>
              <a:gd name="connsiteY28" fmla="*/ 271941 h 499691"/>
              <a:gd name="connsiteX29" fmla="*/ 3355066 w 6050676"/>
              <a:gd name="connsiteY29" fmla="*/ 227751 h 499691"/>
              <a:gd name="connsiteX30" fmla="*/ 3419652 w 6050676"/>
              <a:gd name="connsiteY30" fmla="*/ 183560 h 499691"/>
              <a:gd name="connsiteX31" fmla="*/ 3463842 w 6050676"/>
              <a:gd name="connsiteY31" fmla="*/ 200557 h 499691"/>
              <a:gd name="connsiteX32" fmla="*/ 3664398 w 6050676"/>
              <a:gd name="connsiteY32" fmla="*/ 295736 h 499691"/>
              <a:gd name="connsiteX33" fmla="*/ 3701790 w 6050676"/>
              <a:gd name="connsiteY33" fmla="*/ 299135 h 499691"/>
              <a:gd name="connsiteX34" fmla="*/ 3718786 w 6050676"/>
              <a:gd name="connsiteY34" fmla="*/ 302534 h 499691"/>
              <a:gd name="connsiteX35" fmla="*/ 3759578 w 6050676"/>
              <a:gd name="connsiteY35" fmla="*/ 309333 h 499691"/>
              <a:gd name="connsiteX36" fmla="*/ 3800369 w 6050676"/>
              <a:gd name="connsiteY36" fmla="*/ 312732 h 499691"/>
              <a:gd name="connsiteX37" fmla="*/ 3888749 w 6050676"/>
              <a:gd name="connsiteY37" fmla="*/ 319531 h 499691"/>
              <a:gd name="connsiteX38" fmla="*/ 3946537 w 6050676"/>
              <a:gd name="connsiteY38" fmla="*/ 319531 h 499691"/>
              <a:gd name="connsiteX39" fmla="*/ 3983928 w 6050676"/>
              <a:gd name="connsiteY39" fmla="*/ 309333 h 499691"/>
              <a:gd name="connsiteX40" fmla="*/ 4075708 w 6050676"/>
              <a:gd name="connsiteY40" fmla="*/ 292336 h 499691"/>
              <a:gd name="connsiteX41" fmla="*/ 4208279 w 6050676"/>
              <a:gd name="connsiteY41" fmla="*/ 248146 h 499691"/>
              <a:gd name="connsiteX42" fmla="*/ 4395239 w 6050676"/>
              <a:gd name="connsiteY42" fmla="*/ 261743 h 499691"/>
              <a:gd name="connsiteX43" fmla="*/ 4442828 w 6050676"/>
              <a:gd name="connsiteY43" fmla="*/ 292336 h 499691"/>
              <a:gd name="connsiteX44" fmla="*/ 4456425 w 6050676"/>
              <a:gd name="connsiteY44" fmla="*/ 295736 h 499691"/>
              <a:gd name="connsiteX45" fmla="*/ 4476821 w 6050676"/>
              <a:gd name="connsiteY45" fmla="*/ 302534 h 499691"/>
              <a:gd name="connsiteX46" fmla="*/ 4578798 w 6050676"/>
              <a:gd name="connsiteY46" fmla="*/ 336527 h 499691"/>
              <a:gd name="connsiteX47" fmla="*/ 4718168 w 6050676"/>
              <a:gd name="connsiteY47" fmla="*/ 356922 h 499691"/>
              <a:gd name="connsiteX48" fmla="*/ 4881332 w 6050676"/>
              <a:gd name="connsiteY48" fmla="*/ 326496 h 499691"/>
              <a:gd name="connsiteX49" fmla="*/ 5052619 w 6050676"/>
              <a:gd name="connsiteY49" fmla="*/ 349623 h 499691"/>
              <a:gd name="connsiteX50" fmla="*/ 5166870 w 6050676"/>
              <a:gd name="connsiteY50" fmla="*/ 343325 h 499691"/>
              <a:gd name="connsiteX51" fmla="*/ 5201279 w 6050676"/>
              <a:gd name="connsiteY51" fmla="*/ 332794 h 499691"/>
              <a:gd name="connsiteX52" fmla="*/ 5499997 w 6050676"/>
              <a:gd name="connsiteY52" fmla="*/ 333128 h 499691"/>
              <a:gd name="connsiteX53" fmla="*/ 5725797 w 6050676"/>
              <a:gd name="connsiteY53" fmla="*/ 344014 h 499691"/>
              <a:gd name="connsiteX54" fmla="*/ 5748143 w 6050676"/>
              <a:gd name="connsiteY54" fmla="*/ 329728 h 499691"/>
              <a:gd name="connsiteX55" fmla="*/ 5894092 w 6050676"/>
              <a:gd name="connsiteY55" fmla="*/ 310355 h 499691"/>
              <a:gd name="connsiteX56" fmla="*/ 5982691 w 6050676"/>
              <a:gd name="connsiteY56" fmla="*/ 322930 h 499691"/>
              <a:gd name="connsiteX57" fmla="*/ 6050676 w 6050676"/>
              <a:gd name="connsiteY57" fmla="*/ 326329 h 499691"/>
              <a:gd name="connsiteX58" fmla="*/ 6016684 w 6050676"/>
              <a:gd name="connsiteY58" fmla="*/ 472497 h 499691"/>
              <a:gd name="connsiteX59" fmla="*/ 5805930 w 6050676"/>
              <a:gd name="connsiteY59" fmla="*/ 452102 h 499691"/>
              <a:gd name="connsiteX60" fmla="*/ 5442210 w 6050676"/>
              <a:gd name="connsiteY60" fmla="*/ 448702 h 499691"/>
              <a:gd name="connsiteX61" fmla="*/ 5224657 w 6050676"/>
              <a:gd name="connsiteY61" fmla="*/ 448702 h 499691"/>
              <a:gd name="connsiteX62" fmla="*/ 5122679 w 6050676"/>
              <a:gd name="connsiteY62" fmla="*/ 482695 h 499691"/>
              <a:gd name="connsiteX63" fmla="*/ 5044496 w 6050676"/>
              <a:gd name="connsiteY63" fmla="*/ 479296 h 499691"/>
              <a:gd name="connsiteX64" fmla="*/ 4932321 w 6050676"/>
              <a:gd name="connsiteY64" fmla="*/ 462299 h 499691"/>
              <a:gd name="connsiteX65" fmla="*/ 4874534 w 6050676"/>
              <a:gd name="connsiteY65" fmla="*/ 455501 h 499691"/>
              <a:gd name="connsiteX66" fmla="*/ 4816746 w 6050676"/>
              <a:gd name="connsiteY66" fmla="*/ 455501 h 499691"/>
              <a:gd name="connsiteX67" fmla="*/ 4748761 w 6050676"/>
              <a:gd name="connsiteY67" fmla="*/ 455501 h 499691"/>
              <a:gd name="connsiteX68" fmla="*/ 4694373 w 6050676"/>
              <a:gd name="connsiteY68" fmla="*/ 469098 h 499691"/>
              <a:gd name="connsiteX69" fmla="*/ 4667179 w 6050676"/>
              <a:gd name="connsiteY69" fmla="*/ 482695 h 499691"/>
              <a:gd name="connsiteX70" fmla="*/ 4527810 w 6050676"/>
              <a:gd name="connsiteY70" fmla="*/ 486094 h 499691"/>
              <a:gd name="connsiteX71" fmla="*/ 4497216 w 6050676"/>
              <a:gd name="connsiteY71" fmla="*/ 482695 h 499691"/>
              <a:gd name="connsiteX72" fmla="*/ 4487018 w 6050676"/>
              <a:gd name="connsiteY72" fmla="*/ 479296 h 499691"/>
              <a:gd name="connsiteX73" fmla="*/ 4293261 w 6050676"/>
              <a:gd name="connsiteY73" fmla="*/ 404512 h 499691"/>
              <a:gd name="connsiteX74" fmla="*/ 4170888 w 6050676"/>
              <a:gd name="connsiteY74" fmla="*/ 448702 h 499691"/>
              <a:gd name="connsiteX75" fmla="*/ 4153891 w 6050676"/>
              <a:gd name="connsiteY75" fmla="*/ 472497 h 499691"/>
              <a:gd name="connsiteX76" fmla="*/ 4143694 w 6050676"/>
              <a:gd name="connsiteY76" fmla="*/ 479296 h 499691"/>
              <a:gd name="connsiteX77" fmla="*/ 4096104 w 6050676"/>
              <a:gd name="connsiteY77" fmla="*/ 499691 h 499691"/>
              <a:gd name="connsiteX78" fmla="*/ 3943137 w 6050676"/>
              <a:gd name="connsiteY78" fmla="*/ 452102 h 499691"/>
              <a:gd name="connsiteX79" fmla="*/ 3888749 w 6050676"/>
              <a:gd name="connsiteY79" fmla="*/ 448702 h 499691"/>
              <a:gd name="connsiteX80" fmla="*/ 3769775 w 6050676"/>
              <a:gd name="connsiteY80" fmla="*/ 428307 h 499691"/>
              <a:gd name="connsiteX81" fmla="*/ 3711988 w 6050676"/>
              <a:gd name="connsiteY81" fmla="*/ 424907 h 499691"/>
              <a:gd name="connsiteX82" fmla="*/ 3633805 w 6050676"/>
              <a:gd name="connsiteY82" fmla="*/ 407911 h 499691"/>
              <a:gd name="connsiteX83" fmla="*/ 3508033 w 6050676"/>
              <a:gd name="connsiteY83" fmla="*/ 353523 h 499691"/>
              <a:gd name="connsiteX84" fmla="*/ 3378861 w 6050676"/>
              <a:gd name="connsiteY84" fmla="*/ 251545 h 499691"/>
              <a:gd name="connsiteX85" fmla="*/ 3304077 w 6050676"/>
              <a:gd name="connsiteY85" fmla="*/ 316131 h 499691"/>
              <a:gd name="connsiteX86" fmla="*/ 3168107 w 6050676"/>
              <a:gd name="connsiteY86" fmla="*/ 360322 h 499691"/>
              <a:gd name="connsiteX87" fmla="*/ 3032137 w 6050676"/>
              <a:gd name="connsiteY87" fmla="*/ 312732 h 499691"/>
              <a:gd name="connsiteX88" fmla="*/ 2984547 w 6050676"/>
              <a:gd name="connsiteY88" fmla="*/ 295736 h 499691"/>
              <a:gd name="connsiteX89" fmla="*/ 2960752 w 6050676"/>
              <a:gd name="connsiteY89" fmla="*/ 292336 h 499691"/>
              <a:gd name="connsiteX90" fmla="*/ 2834980 w 6050676"/>
              <a:gd name="connsiteY90" fmla="*/ 261743 h 499691"/>
              <a:gd name="connsiteX91" fmla="*/ 2780592 w 6050676"/>
              <a:gd name="connsiteY91" fmla="*/ 265142 h 499691"/>
              <a:gd name="connsiteX92" fmla="*/ 2760196 w 6050676"/>
              <a:gd name="connsiteY92" fmla="*/ 268542 h 499691"/>
              <a:gd name="connsiteX93" fmla="*/ 2705808 w 6050676"/>
              <a:gd name="connsiteY93" fmla="*/ 275340 h 499691"/>
              <a:gd name="connsiteX94" fmla="*/ 2671815 w 6050676"/>
              <a:gd name="connsiteY94" fmla="*/ 275340 h 499691"/>
              <a:gd name="connsiteX95" fmla="*/ 2593633 w 6050676"/>
              <a:gd name="connsiteY95" fmla="*/ 251545 h 499691"/>
              <a:gd name="connsiteX96" fmla="*/ 2546043 w 6050676"/>
              <a:gd name="connsiteY96" fmla="*/ 244747 h 499691"/>
              <a:gd name="connsiteX97" fmla="*/ 2454263 w 6050676"/>
              <a:gd name="connsiteY97" fmla="*/ 241348 h 499691"/>
              <a:gd name="connsiteX98" fmla="*/ 2328491 w 6050676"/>
              <a:gd name="connsiteY98" fmla="*/ 237948 h 499691"/>
              <a:gd name="connsiteX99" fmla="*/ 2202718 w 6050676"/>
              <a:gd name="connsiteY99" fmla="*/ 220952 h 499691"/>
              <a:gd name="connsiteX100" fmla="*/ 2172125 w 6050676"/>
              <a:gd name="connsiteY100" fmla="*/ 220952 h 499691"/>
              <a:gd name="connsiteX101" fmla="*/ 2090543 w 6050676"/>
              <a:gd name="connsiteY101" fmla="*/ 197157 h 499691"/>
              <a:gd name="connsiteX102" fmla="*/ 1937576 w 6050676"/>
              <a:gd name="connsiteY102" fmla="*/ 234549 h 499691"/>
              <a:gd name="connsiteX103" fmla="*/ 1703027 w 6050676"/>
              <a:gd name="connsiteY103" fmla="*/ 234549 h 499691"/>
              <a:gd name="connsiteX104" fmla="*/ 1529665 w 6050676"/>
              <a:gd name="connsiteY104" fmla="*/ 244747 h 499691"/>
              <a:gd name="connsiteX105" fmla="*/ 1332508 w 6050676"/>
              <a:gd name="connsiteY105" fmla="*/ 258344 h 499691"/>
              <a:gd name="connsiteX106" fmla="*/ 1087762 w 6050676"/>
              <a:gd name="connsiteY106" fmla="*/ 282139 h 499691"/>
              <a:gd name="connsiteX107" fmla="*/ 968788 w 6050676"/>
              <a:gd name="connsiteY107" fmla="*/ 278739 h 499691"/>
              <a:gd name="connsiteX108" fmla="*/ 849814 w 6050676"/>
              <a:gd name="connsiteY108" fmla="*/ 305934 h 499691"/>
              <a:gd name="connsiteX109" fmla="*/ 734239 w 6050676"/>
              <a:gd name="connsiteY109" fmla="*/ 370519 h 499691"/>
              <a:gd name="connsiteX110" fmla="*/ 574474 w 6050676"/>
              <a:gd name="connsiteY110" fmla="*/ 384116 h 499691"/>
              <a:gd name="connsiteX111" fmla="*/ 472496 w 6050676"/>
              <a:gd name="connsiteY111" fmla="*/ 326329 h 499691"/>
              <a:gd name="connsiteX112" fmla="*/ 370519 w 6050676"/>
              <a:gd name="connsiteY112" fmla="*/ 278739 h 499691"/>
              <a:gd name="connsiteX113" fmla="*/ 326328 w 6050676"/>
              <a:gd name="connsiteY113" fmla="*/ 268542 h 499691"/>
              <a:gd name="connsiteX114" fmla="*/ 214153 w 6050676"/>
              <a:gd name="connsiteY114" fmla="*/ 180161 h 499691"/>
              <a:gd name="connsiteX115" fmla="*/ 105377 w 6050676"/>
              <a:gd name="connsiteY115" fmla="*/ 125773 h 499691"/>
              <a:gd name="connsiteX116" fmla="*/ 33992 w 6050676"/>
              <a:gd name="connsiteY116" fmla="*/ 64586 h 499691"/>
              <a:gd name="connsiteX117" fmla="*/ 0 w 6050676"/>
              <a:gd name="connsiteY117" fmla="*/ 0 h 499691"/>
              <a:gd name="connsiteX0" fmla="*/ 0 w 6050676"/>
              <a:gd name="connsiteY0" fmla="*/ 0 h 499691"/>
              <a:gd name="connsiteX1" fmla="*/ 210754 w 6050676"/>
              <a:gd name="connsiteY1" fmla="*/ 129172 h 499691"/>
              <a:gd name="connsiteX2" fmla="*/ 472496 w 6050676"/>
              <a:gd name="connsiteY2" fmla="*/ 322930 h 499691"/>
              <a:gd name="connsiteX3" fmla="*/ 792027 w 6050676"/>
              <a:gd name="connsiteY3" fmla="*/ 282139 h 499691"/>
              <a:gd name="connsiteX4" fmla="*/ 938195 w 6050676"/>
              <a:gd name="connsiteY4" fmla="*/ 217553 h 499691"/>
              <a:gd name="connsiteX5" fmla="*/ 1131952 w 6050676"/>
              <a:gd name="connsiteY5" fmla="*/ 207355 h 499691"/>
              <a:gd name="connsiteX6" fmla="*/ 1312113 w 6050676"/>
              <a:gd name="connsiteY6" fmla="*/ 197157 h 499691"/>
              <a:gd name="connsiteX7" fmla="*/ 1410691 w 6050676"/>
              <a:gd name="connsiteY7" fmla="*/ 176762 h 499691"/>
              <a:gd name="connsiteX8" fmla="*/ 1553460 w 6050676"/>
              <a:gd name="connsiteY8" fmla="*/ 173363 h 499691"/>
              <a:gd name="connsiteX9" fmla="*/ 1730221 w 6050676"/>
              <a:gd name="connsiteY9" fmla="*/ 156366 h 499691"/>
              <a:gd name="connsiteX10" fmla="*/ 1764214 w 6050676"/>
              <a:gd name="connsiteY10" fmla="*/ 156366 h 499691"/>
              <a:gd name="connsiteX11" fmla="*/ 1923979 w 6050676"/>
              <a:gd name="connsiteY11" fmla="*/ 156366 h 499691"/>
              <a:gd name="connsiteX12" fmla="*/ 1968169 w 6050676"/>
              <a:gd name="connsiteY12" fmla="*/ 146168 h 499691"/>
              <a:gd name="connsiteX13" fmla="*/ 2025957 w 6050676"/>
              <a:gd name="connsiteY13" fmla="*/ 125773 h 499691"/>
              <a:gd name="connsiteX14" fmla="*/ 2110938 w 6050676"/>
              <a:gd name="connsiteY14" fmla="*/ 95180 h 499691"/>
              <a:gd name="connsiteX15" fmla="*/ 2141531 w 6050676"/>
              <a:gd name="connsiteY15" fmla="*/ 98579 h 499691"/>
              <a:gd name="connsiteX16" fmla="*/ 2274102 w 6050676"/>
              <a:gd name="connsiteY16" fmla="*/ 125773 h 499691"/>
              <a:gd name="connsiteX17" fmla="*/ 2444065 w 6050676"/>
              <a:gd name="connsiteY17" fmla="*/ 149568 h 499691"/>
              <a:gd name="connsiteX18" fmla="*/ 2573237 w 6050676"/>
              <a:gd name="connsiteY18" fmla="*/ 176762 h 499691"/>
              <a:gd name="connsiteX19" fmla="*/ 2678614 w 6050676"/>
              <a:gd name="connsiteY19" fmla="*/ 190359 h 499691"/>
              <a:gd name="connsiteX20" fmla="*/ 2719405 w 6050676"/>
              <a:gd name="connsiteY20" fmla="*/ 190359 h 499691"/>
              <a:gd name="connsiteX21" fmla="*/ 2923360 w 6050676"/>
              <a:gd name="connsiteY21" fmla="*/ 207355 h 499691"/>
              <a:gd name="connsiteX22" fmla="*/ 2957353 w 6050676"/>
              <a:gd name="connsiteY22" fmla="*/ 224351 h 499691"/>
              <a:gd name="connsiteX23" fmla="*/ 2984547 w 6050676"/>
              <a:gd name="connsiteY23" fmla="*/ 241348 h 499691"/>
              <a:gd name="connsiteX24" fmla="*/ 3004943 w 6050676"/>
              <a:gd name="connsiteY24" fmla="*/ 248146 h 499691"/>
              <a:gd name="connsiteX25" fmla="*/ 3127316 w 6050676"/>
              <a:gd name="connsiteY25" fmla="*/ 295736 h 499691"/>
              <a:gd name="connsiteX26" fmla="*/ 3202099 w 6050676"/>
              <a:gd name="connsiteY26" fmla="*/ 295736 h 499691"/>
              <a:gd name="connsiteX27" fmla="*/ 3249689 w 6050676"/>
              <a:gd name="connsiteY27" fmla="*/ 285538 h 499691"/>
              <a:gd name="connsiteX28" fmla="*/ 3276883 w 6050676"/>
              <a:gd name="connsiteY28" fmla="*/ 271941 h 499691"/>
              <a:gd name="connsiteX29" fmla="*/ 3355066 w 6050676"/>
              <a:gd name="connsiteY29" fmla="*/ 227751 h 499691"/>
              <a:gd name="connsiteX30" fmla="*/ 3419652 w 6050676"/>
              <a:gd name="connsiteY30" fmla="*/ 183560 h 499691"/>
              <a:gd name="connsiteX31" fmla="*/ 3463842 w 6050676"/>
              <a:gd name="connsiteY31" fmla="*/ 200557 h 499691"/>
              <a:gd name="connsiteX32" fmla="*/ 3664398 w 6050676"/>
              <a:gd name="connsiteY32" fmla="*/ 295736 h 499691"/>
              <a:gd name="connsiteX33" fmla="*/ 3701790 w 6050676"/>
              <a:gd name="connsiteY33" fmla="*/ 299135 h 499691"/>
              <a:gd name="connsiteX34" fmla="*/ 3718786 w 6050676"/>
              <a:gd name="connsiteY34" fmla="*/ 302534 h 499691"/>
              <a:gd name="connsiteX35" fmla="*/ 3759578 w 6050676"/>
              <a:gd name="connsiteY35" fmla="*/ 309333 h 499691"/>
              <a:gd name="connsiteX36" fmla="*/ 3800369 w 6050676"/>
              <a:gd name="connsiteY36" fmla="*/ 312732 h 499691"/>
              <a:gd name="connsiteX37" fmla="*/ 3888749 w 6050676"/>
              <a:gd name="connsiteY37" fmla="*/ 319531 h 499691"/>
              <a:gd name="connsiteX38" fmla="*/ 3946537 w 6050676"/>
              <a:gd name="connsiteY38" fmla="*/ 319531 h 499691"/>
              <a:gd name="connsiteX39" fmla="*/ 3983928 w 6050676"/>
              <a:gd name="connsiteY39" fmla="*/ 309333 h 499691"/>
              <a:gd name="connsiteX40" fmla="*/ 4075708 w 6050676"/>
              <a:gd name="connsiteY40" fmla="*/ 292336 h 499691"/>
              <a:gd name="connsiteX41" fmla="*/ 4208279 w 6050676"/>
              <a:gd name="connsiteY41" fmla="*/ 248146 h 499691"/>
              <a:gd name="connsiteX42" fmla="*/ 4395239 w 6050676"/>
              <a:gd name="connsiteY42" fmla="*/ 261743 h 499691"/>
              <a:gd name="connsiteX43" fmla="*/ 4442828 w 6050676"/>
              <a:gd name="connsiteY43" fmla="*/ 292336 h 499691"/>
              <a:gd name="connsiteX44" fmla="*/ 4456425 w 6050676"/>
              <a:gd name="connsiteY44" fmla="*/ 295736 h 499691"/>
              <a:gd name="connsiteX45" fmla="*/ 4476821 w 6050676"/>
              <a:gd name="connsiteY45" fmla="*/ 302534 h 499691"/>
              <a:gd name="connsiteX46" fmla="*/ 4578798 w 6050676"/>
              <a:gd name="connsiteY46" fmla="*/ 336527 h 499691"/>
              <a:gd name="connsiteX47" fmla="*/ 4718168 w 6050676"/>
              <a:gd name="connsiteY47" fmla="*/ 356922 h 499691"/>
              <a:gd name="connsiteX48" fmla="*/ 4881332 w 6050676"/>
              <a:gd name="connsiteY48" fmla="*/ 326496 h 499691"/>
              <a:gd name="connsiteX49" fmla="*/ 5052619 w 6050676"/>
              <a:gd name="connsiteY49" fmla="*/ 349623 h 499691"/>
              <a:gd name="connsiteX50" fmla="*/ 5166870 w 6050676"/>
              <a:gd name="connsiteY50" fmla="*/ 343325 h 499691"/>
              <a:gd name="connsiteX51" fmla="*/ 5201279 w 6050676"/>
              <a:gd name="connsiteY51" fmla="*/ 332794 h 499691"/>
              <a:gd name="connsiteX52" fmla="*/ 5499997 w 6050676"/>
              <a:gd name="connsiteY52" fmla="*/ 333128 h 499691"/>
              <a:gd name="connsiteX53" fmla="*/ 5725797 w 6050676"/>
              <a:gd name="connsiteY53" fmla="*/ 344014 h 499691"/>
              <a:gd name="connsiteX54" fmla="*/ 5748143 w 6050676"/>
              <a:gd name="connsiteY54" fmla="*/ 329728 h 499691"/>
              <a:gd name="connsiteX55" fmla="*/ 5815554 w 6050676"/>
              <a:gd name="connsiteY55" fmla="*/ 332794 h 499691"/>
              <a:gd name="connsiteX56" fmla="*/ 5894092 w 6050676"/>
              <a:gd name="connsiteY56" fmla="*/ 310355 h 499691"/>
              <a:gd name="connsiteX57" fmla="*/ 5982691 w 6050676"/>
              <a:gd name="connsiteY57" fmla="*/ 322930 h 499691"/>
              <a:gd name="connsiteX58" fmla="*/ 6050676 w 6050676"/>
              <a:gd name="connsiteY58" fmla="*/ 326329 h 499691"/>
              <a:gd name="connsiteX59" fmla="*/ 6016684 w 6050676"/>
              <a:gd name="connsiteY59" fmla="*/ 472497 h 499691"/>
              <a:gd name="connsiteX60" fmla="*/ 5805930 w 6050676"/>
              <a:gd name="connsiteY60" fmla="*/ 452102 h 499691"/>
              <a:gd name="connsiteX61" fmla="*/ 5442210 w 6050676"/>
              <a:gd name="connsiteY61" fmla="*/ 448702 h 499691"/>
              <a:gd name="connsiteX62" fmla="*/ 5224657 w 6050676"/>
              <a:gd name="connsiteY62" fmla="*/ 448702 h 499691"/>
              <a:gd name="connsiteX63" fmla="*/ 5122679 w 6050676"/>
              <a:gd name="connsiteY63" fmla="*/ 482695 h 499691"/>
              <a:gd name="connsiteX64" fmla="*/ 5044496 w 6050676"/>
              <a:gd name="connsiteY64" fmla="*/ 479296 h 499691"/>
              <a:gd name="connsiteX65" fmla="*/ 4932321 w 6050676"/>
              <a:gd name="connsiteY65" fmla="*/ 462299 h 499691"/>
              <a:gd name="connsiteX66" fmla="*/ 4874534 w 6050676"/>
              <a:gd name="connsiteY66" fmla="*/ 455501 h 499691"/>
              <a:gd name="connsiteX67" fmla="*/ 4816746 w 6050676"/>
              <a:gd name="connsiteY67" fmla="*/ 455501 h 499691"/>
              <a:gd name="connsiteX68" fmla="*/ 4748761 w 6050676"/>
              <a:gd name="connsiteY68" fmla="*/ 455501 h 499691"/>
              <a:gd name="connsiteX69" fmla="*/ 4694373 w 6050676"/>
              <a:gd name="connsiteY69" fmla="*/ 469098 h 499691"/>
              <a:gd name="connsiteX70" fmla="*/ 4667179 w 6050676"/>
              <a:gd name="connsiteY70" fmla="*/ 482695 h 499691"/>
              <a:gd name="connsiteX71" fmla="*/ 4527810 w 6050676"/>
              <a:gd name="connsiteY71" fmla="*/ 486094 h 499691"/>
              <a:gd name="connsiteX72" fmla="*/ 4497216 w 6050676"/>
              <a:gd name="connsiteY72" fmla="*/ 482695 h 499691"/>
              <a:gd name="connsiteX73" fmla="*/ 4487018 w 6050676"/>
              <a:gd name="connsiteY73" fmla="*/ 479296 h 499691"/>
              <a:gd name="connsiteX74" fmla="*/ 4293261 w 6050676"/>
              <a:gd name="connsiteY74" fmla="*/ 404512 h 499691"/>
              <a:gd name="connsiteX75" fmla="*/ 4170888 w 6050676"/>
              <a:gd name="connsiteY75" fmla="*/ 448702 h 499691"/>
              <a:gd name="connsiteX76" fmla="*/ 4153891 w 6050676"/>
              <a:gd name="connsiteY76" fmla="*/ 472497 h 499691"/>
              <a:gd name="connsiteX77" fmla="*/ 4143694 w 6050676"/>
              <a:gd name="connsiteY77" fmla="*/ 479296 h 499691"/>
              <a:gd name="connsiteX78" fmla="*/ 4096104 w 6050676"/>
              <a:gd name="connsiteY78" fmla="*/ 499691 h 499691"/>
              <a:gd name="connsiteX79" fmla="*/ 3943137 w 6050676"/>
              <a:gd name="connsiteY79" fmla="*/ 452102 h 499691"/>
              <a:gd name="connsiteX80" fmla="*/ 3888749 w 6050676"/>
              <a:gd name="connsiteY80" fmla="*/ 448702 h 499691"/>
              <a:gd name="connsiteX81" fmla="*/ 3769775 w 6050676"/>
              <a:gd name="connsiteY81" fmla="*/ 428307 h 499691"/>
              <a:gd name="connsiteX82" fmla="*/ 3711988 w 6050676"/>
              <a:gd name="connsiteY82" fmla="*/ 424907 h 499691"/>
              <a:gd name="connsiteX83" fmla="*/ 3633805 w 6050676"/>
              <a:gd name="connsiteY83" fmla="*/ 407911 h 499691"/>
              <a:gd name="connsiteX84" fmla="*/ 3508033 w 6050676"/>
              <a:gd name="connsiteY84" fmla="*/ 353523 h 499691"/>
              <a:gd name="connsiteX85" fmla="*/ 3378861 w 6050676"/>
              <a:gd name="connsiteY85" fmla="*/ 251545 h 499691"/>
              <a:gd name="connsiteX86" fmla="*/ 3304077 w 6050676"/>
              <a:gd name="connsiteY86" fmla="*/ 316131 h 499691"/>
              <a:gd name="connsiteX87" fmla="*/ 3168107 w 6050676"/>
              <a:gd name="connsiteY87" fmla="*/ 360322 h 499691"/>
              <a:gd name="connsiteX88" fmla="*/ 3032137 w 6050676"/>
              <a:gd name="connsiteY88" fmla="*/ 312732 h 499691"/>
              <a:gd name="connsiteX89" fmla="*/ 2984547 w 6050676"/>
              <a:gd name="connsiteY89" fmla="*/ 295736 h 499691"/>
              <a:gd name="connsiteX90" fmla="*/ 2960752 w 6050676"/>
              <a:gd name="connsiteY90" fmla="*/ 292336 h 499691"/>
              <a:gd name="connsiteX91" fmla="*/ 2834980 w 6050676"/>
              <a:gd name="connsiteY91" fmla="*/ 261743 h 499691"/>
              <a:gd name="connsiteX92" fmla="*/ 2780592 w 6050676"/>
              <a:gd name="connsiteY92" fmla="*/ 265142 h 499691"/>
              <a:gd name="connsiteX93" fmla="*/ 2760196 w 6050676"/>
              <a:gd name="connsiteY93" fmla="*/ 268542 h 499691"/>
              <a:gd name="connsiteX94" fmla="*/ 2705808 w 6050676"/>
              <a:gd name="connsiteY94" fmla="*/ 275340 h 499691"/>
              <a:gd name="connsiteX95" fmla="*/ 2671815 w 6050676"/>
              <a:gd name="connsiteY95" fmla="*/ 275340 h 499691"/>
              <a:gd name="connsiteX96" fmla="*/ 2593633 w 6050676"/>
              <a:gd name="connsiteY96" fmla="*/ 251545 h 499691"/>
              <a:gd name="connsiteX97" fmla="*/ 2546043 w 6050676"/>
              <a:gd name="connsiteY97" fmla="*/ 244747 h 499691"/>
              <a:gd name="connsiteX98" fmla="*/ 2454263 w 6050676"/>
              <a:gd name="connsiteY98" fmla="*/ 241348 h 499691"/>
              <a:gd name="connsiteX99" fmla="*/ 2328491 w 6050676"/>
              <a:gd name="connsiteY99" fmla="*/ 237948 h 499691"/>
              <a:gd name="connsiteX100" fmla="*/ 2202718 w 6050676"/>
              <a:gd name="connsiteY100" fmla="*/ 220952 h 499691"/>
              <a:gd name="connsiteX101" fmla="*/ 2172125 w 6050676"/>
              <a:gd name="connsiteY101" fmla="*/ 220952 h 499691"/>
              <a:gd name="connsiteX102" fmla="*/ 2090543 w 6050676"/>
              <a:gd name="connsiteY102" fmla="*/ 197157 h 499691"/>
              <a:gd name="connsiteX103" fmla="*/ 1937576 w 6050676"/>
              <a:gd name="connsiteY103" fmla="*/ 234549 h 499691"/>
              <a:gd name="connsiteX104" fmla="*/ 1703027 w 6050676"/>
              <a:gd name="connsiteY104" fmla="*/ 234549 h 499691"/>
              <a:gd name="connsiteX105" fmla="*/ 1529665 w 6050676"/>
              <a:gd name="connsiteY105" fmla="*/ 244747 h 499691"/>
              <a:gd name="connsiteX106" fmla="*/ 1332508 w 6050676"/>
              <a:gd name="connsiteY106" fmla="*/ 258344 h 499691"/>
              <a:gd name="connsiteX107" fmla="*/ 1087762 w 6050676"/>
              <a:gd name="connsiteY107" fmla="*/ 282139 h 499691"/>
              <a:gd name="connsiteX108" fmla="*/ 968788 w 6050676"/>
              <a:gd name="connsiteY108" fmla="*/ 278739 h 499691"/>
              <a:gd name="connsiteX109" fmla="*/ 849814 w 6050676"/>
              <a:gd name="connsiteY109" fmla="*/ 305934 h 499691"/>
              <a:gd name="connsiteX110" fmla="*/ 734239 w 6050676"/>
              <a:gd name="connsiteY110" fmla="*/ 370519 h 499691"/>
              <a:gd name="connsiteX111" fmla="*/ 574474 w 6050676"/>
              <a:gd name="connsiteY111" fmla="*/ 384116 h 499691"/>
              <a:gd name="connsiteX112" fmla="*/ 472496 w 6050676"/>
              <a:gd name="connsiteY112" fmla="*/ 326329 h 499691"/>
              <a:gd name="connsiteX113" fmla="*/ 370519 w 6050676"/>
              <a:gd name="connsiteY113" fmla="*/ 278739 h 499691"/>
              <a:gd name="connsiteX114" fmla="*/ 326328 w 6050676"/>
              <a:gd name="connsiteY114" fmla="*/ 268542 h 499691"/>
              <a:gd name="connsiteX115" fmla="*/ 214153 w 6050676"/>
              <a:gd name="connsiteY115" fmla="*/ 180161 h 499691"/>
              <a:gd name="connsiteX116" fmla="*/ 105377 w 6050676"/>
              <a:gd name="connsiteY116" fmla="*/ 125773 h 499691"/>
              <a:gd name="connsiteX117" fmla="*/ 33992 w 6050676"/>
              <a:gd name="connsiteY117" fmla="*/ 64586 h 499691"/>
              <a:gd name="connsiteX118" fmla="*/ 0 w 6050676"/>
              <a:gd name="connsiteY118" fmla="*/ 0 h 499691"/>
              <a:gd name="connsiteX0" fmla="*/ 0 w 6050676"/>
              <a:gd name="connsiteY0" fmla="*/ 0 h 499691"/>
              <a:gd name="connsiteX1" fmla="*/ 210754 w 6050676"/>
              <a:gd name="connsiteY1" fmla="*/ 129172 h 499691"/>
              <a:gd name="connsiteX2" fmla="*/ 472496 w 6050676"/>
              <a:gd name="connsiteY2" fmla="*/ 322930 h 499691"/>
              <a:gd name="connsiteX3" fmla="*/ 792027 w 6050676"/>
              <a:gd name="connsiteY3" fmla="*/ 282139 h 499691"/>
              <a:gd name="connsiteX4" fmla="*/ 938195 w 6050676"/>
              <a:gd name="connsiteY4" fmla="*/ 217553 h 499691"/>
              <a:gd name="connsiteX5" fmla="*/ 1131952 w 6050676"/>
              <a:gd name="connsiteY5" fmla="*/ 207355 h 499691"/>
              <a:gd name="connsiteX6" fmla="*/ 1312113 w 6050676"/>
              <a:gd name="connsiteY6" fmla="*/ 197157 h 499691"/>
              <a:gd name="connsiteX7" fmla="*/ 1410691 w 6050676"/>
              <a:gd name="connsiteY7" fmla="*/ 176762 h 499691"/>
              <a:gd name="connsiteX8" fmla="*/ 1553460 w 6050676"/>
              <a:gd name="connsiteY8" fmla="*/ 173363 h 499691"/>
              <a:gd name="connsiteX9" fmla="*/ 1730221 w 6050676"/>
              <a:gd name="connsiteY9" fmla="*/ 156366 h 499691"/>
              <a:gd name="connsiteX10" fmla="*/ 1764214 w 6050676"/>
              <a:gd name="connsiteY10" fmla="*/ 156366 h 499691"/>
              <a:gd name="connsiteX11" fmla="*/ 1923979 w 6050676"/>
              <a:gd name="connsiteY11" fmla="*/ 156366 h 499691"/>
              <a:gd name="connsiteX12" fmla="*/ 1968169 w 6050676"/>
              <a:gd name="connsiteY12" fmla="*/ 146168 h 499691"/>
              <a:gd name="connsiteX13" fmla="*/ 2025957 w 6050676"/>
              <a:gd name="connsiteY13" fmla="*/ 125773 h 499691"/>
              <a:gd name="connsiteX14" fmla="*/ 2110938 w 6050676"/>
              <a:gd name="connsiteY14" fmla="*/ 95180 h 499691"/>
              <a:gd name="connsiteX15" fmla="*/ 2141531 w 6050676"/>
              <a:gd name="connsiteY15" fmla="*/ 98579 h 499691"/>
              <a:gd name="connsiteX16" fmla="*/ 2274102 w 6050676"/>
              <a:gd name="connsiteY16" fmla="*/ 125773 h 499691"/>
              <a:gd name="connsiteX17" fmla="*/ 2444065 w 6050676"/>
              <a:gd name="connsiteY17" fmla="*/ 149568 h 499691"/>
              <a:gd name="connsiteX18" fmla="*/ 2573237 w 6050676"/>
              <a:gd name="connsiteY18" fmla="*/ 176762 h 499691"/>
              <a:gd name="connsiteX19" fmla="*/ 2678614 w 6050676"/>
              <a:gd name="connsiteY19" fmla="*/ 190359 h 499691"/>
              <a:gd name="connsiteX20" fmla="*/ 2719405 w 6050676"/>
              <a:gd name="connsiteY20" fmla="*/ 190359 h 499691"/>
              <a:gd name="connsiteX21" fmla="*/ 2923360 w 6050676"/>
              <a:gd name="connsiteY21" fmla="*/ 207355 h 499691"/>
              <a:gd name="connsiteX22" fmla="*/ 2957353 w 6050676"/>
              <a:gd name="connsiteY22" fmla="*/ 224351 h 499691"/>
              <a:gd name="connsiteX23" fmla="*/ 2984547 w 6050676"/>
              <a:gd name="connsiteY23" fmla="*/ 241348 h 499691"/>
              <a:gd name="connsiteX24" fmla="*/ 3004943 w 6050676"/>
              <a:gd name="connsiteY24" fmla="*/ 248146 h 499691"/>
              <a:gd name="connsiteX25" fmla="*/ 3127316 w 6050676"/>
              <a:gd name="connsiteY25" fmla="*/ 295736 h 499691"/>
              <a:gd name="connsiteX26" fmla="*/ 3202099 w 6050676"/>
              <a:gd name="connsiteY26" fmla="*/ 295736 h 499691"/>
              <a:gd name="connsiteX27" fmla="*/ 3249689 w 6050676"/>
              <a:gd name="connsiteY27" fmla="*/ 285538 h 499691"/>
              <a:gd name="connsiteX28" fmla="*/ 3276883 w 6050676"/>
              <a:gd name="connsiteY28" fmla="*/ 271941 h 499691"/>
              <a:gd name="connsiteX29" fmla="*/ 3355066 w 6050676"/>
              <a:gd name="connsiteY29" fmla="*/ 227751 h 499691"/>
              <a:gd name="connsiteX30" fmla="*/ 3419652 w 6050676"/>
              <a:gd name="connsiteY30" fmla="*/ 183560 h 499691"/>
              <a:gd name="connsiteX31" fmla="*/ 3463842 w 6050676"/>
              <a:gd name="connsiteY31" fmla="*/ 200557 h 499691"/>
              <a:gd name="connsiteX32" fmla="*/ 3664398 w 6050676"/>
              <a:gd name="connsiteY32" fmla="*/ 295736 h 499691"/>
              <a:gd name="connsiteX33" fmla="*/ 3701790 w 6050676"/>
              <a:gd name="connsiteY33" fmla="*/ 299135 h 499691"/>
              <a:gd name="connsiteX34" fmla="*/ 3718786 w 6050676"/>
              <a:gd name="connsiteY34" fmla="*/ 302534 h 499691"/>
              <a:gd name="connsiteX35" fmla="*/ 3759578 w 6050676"/>
              <a:gd name="connsiteY35" fmla="*/ 309333 h 499691"/>
              <a:gd name="connsiteX36" fmla="*/ 3800369 w 6050676"/>
              <a:gd name="connsiteY36" fmla="*/ 312732 h 499691"/>
              <a:gd name="connsiteX37" fmla="*/ 3888749 w 6050676"/>
              <a:gd name="connsiteY37" fmla="*/ 319531 h 499691"/>
              <a:gd name="connsiteX38" fmla="*/ 3946537 w 6050676"/>
              <a:gd name="connsiteY38" fmla="*/ 319531 h 499691"/>
              <a:gd name="connsiteX39" fmla="*/ 3983928 w 6050676"/>
              <a:gd name="connsiteY39" fmla="*/ 309333 h 499691"/>
              <a:gd name="connsiteX40" fmla="*/ 4075708 w 6050676"/>
              <a:gd name="connsiteY40" fmla="*/ 292336 h 499691"/>
              <a:gd name="connsiteX41" fmla="*/ 4208279 w 6050676"/>
              <a:gd name="connsiteY41" fmla="*/ 248146 h 499691"/>
              <a:gd name="connsiteX42" fmla="*/ 4395239 w 6050676"/>
              <a:gd name="connsiteY42" fmla="*/ 261743 h 499691"/>
              <a:gd name="connsiteX43" fmla="*/ 4442828 w 6050676"/>
              <a:gd name="connsiteY43" fmla="*/ 292336 h 499691"/>
              <a:gd name="connsiteX44" fmla="*/ 4456425 w 6050676"/>
              <a:gd name="connsiteY44" fmla="*/ 295736 h 499691"/>
              <a:gd name="connsiteX45" fmla="*/ 4476821 w 6050676"/>
              <a:gd name="connsiteY45" fmla="*/ 302534 h 499691"/>
              <a:gd name="connsiteX46" fmla="*/ 4578798 w 6050676"/>
              <a:gd name="connsiteY46" fmla="*/ 336527 h 499691"/>
              <a:gd name="connsiteX47" fmla="*/ 4718168 w 6050676"/>
              <a:gd name="connsiteY47" fmla="*/ 356922 h 499691"/>
              <a:gd name="connsiteX48" fmla="*/ 4881332 w 6050676"/>
              <a:gd name="connsiteY48" fmla="*/ 326496 h 499691"/>
              <a:gd name="connsiteX49" fmla="*/ 5052619 w 6050676"/>
              <a:gd name="connsiteY49" fmla="*/ 349623 h 499691"/>
              <a:gd name="connsiteX50" fmla="*/ 5166870 w 6050676"/>
              <a:gd name="connsiteY50" fmla="*/ 343325 h 499691"/>
              <a:gd name="connsiteX51" fmla="*/ 5201279 w 6050676"/>
              <a:gd name="connsiteY51" fmla="*/ 332794 h 499691"/>
              <a:gd name="connsiteX52" fmla="*/ 5499997 w 6050676"/>
              <a:gd name="connsiteY52" fmla="*/ 333128 h 499691"/>
              <a:gd name="connsiteX53" fmla="*/ 5725797 w 6050676"/>
              <a:gd name="connsiteY53" fmla="*/ 344014 h 499691"/>
              <a:gd name="connsiteX54" fmla="*/ 5748143 w 6050676"/>
              <a:gd name="connsiteY54" fmla="*/ 329728 h 499691"/>
              <a:gd name="connsiteX55" fmla="*/ 5815554 w 6050676"/>
              <a:gd name="connsiteY55" fmla="*/ 332794 h 499691"/>
              <a:gd name="connsiteX56" fmla="*/ 5894092 w 6050676"/>
              <a:gd name="connsiteY56" fmla="*/ 310355 h 499691"/>
              <a:gd name="connsiteX57" fmla="*/ 5982691 w 6050676"/>
              <a:gd name="connsiteY57" fmla="*/ 322930 h 499691"/>
              <a:gd name="connsiteX58" fmla="*/ 6050676 w 6050676"/>
              <a:gd name="connsiteY58" fmla="*/ 326329 h 499691"/>
              <a:gd name="connsiteX59" fmla="*/ 6016684 w 6050676"/>
              <a:gd name="connsiteY59" fmla="*/ 472497 h 499691"/>
              <a:gd name="connsiteX60" fmla="*/ 5805930 w 6050676"/>
              <a:gd name="connsiteY60" fmla="*/ 452102 h 499691"/>
              <a:gd name="connsiteX61" fmla="*/ 5537868 w 6050676"/>
              <a:gd name="connsiteY61" fmla="*/ 470234 h 499691"/>
              <a:gd name="connsiteX62" fmla="*/ 5442210 w 6050676"/>
              <a:gd name="connsiteY62" fmla="*/ 448702 h 499691"/>
              <a:gd name="connsiteX63" fmla="*/ 5224657 w 6050676"/>
              <a:gd name="connsiteY63" fmla="*/ 448702 h 499691"/>
              <a:gd name="connsiteX64" fmla="*/ 5122679 w 6050676"/>
              <a:gd name="connsiteY64" fmla="*/ 482695 h 499691"/>
              <a:gd name="connsiteX65" fmla="*/ 5044496 w 6050676"/>
              <a:gd name="connsiteY65" fmla="*/ 479296 h 499691"/>
              <a:gd name="connsiteX66" fmla="*/ 4932321 w 6050676"/>
              <a:gd name="connsiteY66" fmla="*/ 462299 h 499691"/>
              <a:gd name="connsiteX67" fmla="*/ 4874534 w 6050676"/>
              <a:gd name="connsiteY67" fmla="*/ 455501 h 499691"/>
              <a:gd name="connsiteX68" fmla="*/ 4816746 w 6050676"/>
              <a:gd name="connsiteY68" fmla="*/ 455501 h 499691"/>
              <a:gd name="connsiteX69" fmla="*/ 4748761 w 6050676"/>
              <a:gd name="connsiteY69" fmla="*/ 455501 h 499691"/>
              <a:gd name="connsiteX70" fmla="*/ 4694373 w 6050676"/>
              <a:gd name="connsiteY70" fmla="*/ 469098 h 499691"/>
              <a:gd name="connsiteX71" fmla="*/ 4667179 w 6050676"/>
              <a:gd name="connsiteY71" fmla="*/ 482695 h 499691"/>
              <a:gd name="connsiteX72" fmla="*/ 4527810 w 6050676"/>
              <a:gd name="connsiteY72" fmla="*/ 486094 h 499691"/>
              <a:gd name="connsiteX73" fmla="*/ 4497216 w 6050676"/>
              <a:gd name="connsiteY73" fmla="*/ 482695 h 499691"/>
              <a:gd name="connsiteX74" fmla="*/ 4487018 w 6050676"/>
              <a:gd name="connsiteY74" fmla="*/ 479296 h 499691"/>
              <a:gd name="connsiteX75" fmla="*/ 4293261 w 6050676"/>
              <a:gd name="connsiteY75" fmla="*/ 404512 h 499691"/>
              <a:gd name="connsiteX76" fmla="*/ 4170888 w 6050676"/>
              <a:gd name="connsiteY76" fmla="*/ 448702 h 499691"/>
              <a:gd name="connsiteX77" fmla="*/ 4153891 w 6050676"/>
              <a:gd name="connsiteY77" fmla="*/ 472497 h 499691"/>
              <a:gd name="connsiteX78" fmla="*/ 4143694 w 6050676"/>
              <a:gd name="connsiteY78" fmla="*/ 479296 h 499691"/>
              <a:gd name="connsiteX79" fmla="*/ 4096104 w 6050676"/>
              <a:gd name="connsiteY79" fmla="*/ 499691 h 499691"/>
              <a:gd name="connsiteX80" fmla="*/ 3943137 w 6050676"/>
              <a:gd name="connsiteY80" fmla="*/ 452102 h 499691"/>
              <a:gd name="connsiteX81" fmla="*/ 3888749 w 6050676"/>
              <a:gd name="connsiteY81" fmla="*/ 448702 h 499691"/>
              <a:gd name="connsiteX82" fmla="*/ 3769775 w 6050676"/>
              <a:gd name="connsiteY82" fmla="*/ 428307 h 499691"/>
              <a:gd name="connsiteX83" fmla="*/ 3711988 w 6050676"/>
              <a:gd name="connsiteY83" fmla="*/ 424907 h 499691"/>
              <a:gd name="connsiteX84" fmla="*/ 3633805 w 6050676"/>
              <a:gd name="connsiteY84" fmla="*/ 407911 h 499691"/>
              <a:gd name="connsiteX85" fmla="*/ 3508033 w 6050676"/>
              <a:gd name="connsiteY85" fmla="*/ 353523 h 499691"/>
              <a:gd name="connsiteX86" fmla="*/ 3378861 w 6050676"/>
              <a:gd name="connsiteY86" fmla="*/ 251545 h 499691"/>
              <a:gd name="connsiteX87" fmla="*/ 3304077 w 6050676"/>
              <a:gd name="connsiteY87" fmla="*/ 316131 h 499691"/>
              <a:gd name="connsiteX88" fmla="*/ 3168107 w 6050676"/>
              <a:gd name="connsiteY88" fmla="*/ 360322 h 499691"/>
              <a:gd name="connsiteX89" fmla="*/ 3032137 w 6050676"/>
              <a:gd name="connsiteY89" fmla="*/ 312732 h 499691"/>
              <a:gd name="connsiteX90" fmla="*/ 2984547 w 6050676"/>
              <a:gd name="connsiteY90" fmla="*/ 295736 h 499691"/>
              <a:gd name="connsiteX91" fmla="*/ 2960752 w 6050676"/>
              <a:gd name="connsiteY91" fmla="*/ 292336 h 499691"/>
              <a:gd name="connsiteX92" fmla="*/ 2834980 w 6050676"/>
              <a:gd name="connsiteY92" fmla="*/ 261743 h 499691"/>
              <a:gd name="connsiteX93" fmla="*/ 2780592 w 6050676"/>
              <a:gd name="connsiteY93" fmla="*/ 265142 h 499691"/>
              <a:gd name="connsiteX94" fmla="*/ 2760196 w 6050676"/>
              <a:gd name="connsiteY94" fmla="*/ 268542 h 499691"/>
              <a:gd name="connsiteX95" fmla="*/ 2705808 w 6050676"/>
              <a:gd name="connsiteY95" fmla="*/ 275340 h 499691"/>
              <a:gd name="connsiteX96" fmla="*/ 2671815 w 6050676"/>
              <a:gd name="connsiteY96" fmla="*/ 275340 h 499691"/>
              <a:gd name="connsiteX97" fmla="*/ 2593633 w 6050676"/>
              <a:gd name="connsiteY97" fmla="*/ 251545 h 499691"/>
              <a:gd name="connsiteX98" fmla="*/ 2546043 w 6050676"/>
              <a:gd name="connsiteY98" fmla="*/ 244747 h 499691"/>
              <a:gd name="connsiteX99" fmla="*/ 2454263 w 6050676"/>
              <a:gd name="connsiteY99" fmla="*/ 241348 h 499691"/>
              <a:gd name="connsiteX100" fmla="*/ 2328491 w 6050676"/>
              <a:gd name="connsiteY100" fmla="*/ 237948 h 499691"/>
              <a:gd name="connsiteX101" fmla="*/ 2202718 w 6050676"/>
              <a:gd name="connsiteY101" fmla="*/ 220952 h 499691"/>
              <a:gd name="connsiteX102" fmla="*/ 2172125 w 6050676"/>
              <a:gd name="connsiteY102" fmla="*/ 220952 h 499691"/>
              <a:gd name="connsiteX103" fmla="*/ 2090543 w 6050676"/>
              <a:gd name="connsiteY103" fmla="*/ 197157 h 499691"/>
              <a:gd name="connsiteX104" fmla="*/ 1937576 w 6050676"/>
              <a:gd name="connsiteY104" fmla="*/ 234549 h 499691"/>
              <a:gd name="connsiteX105" fmla="*/ 1703027 w 6050676"/>
              <a:gd name="connsiteY105" fmla="*/ 234549 h 499691"/>
              <a:gd name="connsiteX106" fmla="*/ 1529665 w 6050676"/>
              <a:gd name="connsiteY106" fmla="*/ 244747 h 499691"/>
              <a:gd name="connsiteX107" fmla="*/ 1332508 w 6050676"/>
              <a:gd name="connsiteY107" fmla="*/ 258344 h 499691"/>
              <a:gd name="connsiteX108" fmla="*/ 1087762 w 6050676"/>
              <a:gd name="connsiteY108" fmla="*/ 282139 h 499691"/>
              <a:gd name="connsiteX109" fmla="*/ 968788 w 6050676"/>
              <a:gd name="connsiteY109" fmla="*/ 278739 h 499691"/>
              <a:gd name="connsiteX110" fmla="*/ 849814 w 6050676"/>
              <a:gd name="connsiteY110" fmla="*/ 305934 h 499691"/>
              <a:gd name="connsiteX111" fmla="*/ 734239 w 6050676"/>
              <a:gd name="connsiteY111" fmla="*/ 370519 h 499691"/>
              <a:gd name="connsiteX112" fmla="*/ 574474 w 6050676"/>
              <a:gd name="connsiteY112" fmla="*/ 384116 h 499691"/>
              <a:gd name="connsiteX113" fmla="*/ 472496 w 6050676"/>
              <a:gd name="connsiteY113" fmla="*/ 326329 h 499691"/>
              <a:gd name="connsiteX114" fmla="*/ 370519 w 6050676"/>
              <a:gd name="connsiteY114" fmla="*/ 278739 h 499691"/>
              <a:gd name="connsiteX115" fmla="*/ 326328 w 6050676"/>
              <a:gd name="connsiteY115" fmla="*/ 268542 h 499691"/>
              <a:gd name="connsiteX116" fmla="*/ 214153 w 6050676"/>
              <a:gd name="connsiteY116" fmla="*/ 180161 h 499691"/>
              <a:gd name="connsiteX117" fmla="*/ 105377 w 6050676"/>
              <a:gd name="connsiteY117" fmla="*/ 125773 h 499691"/>
              <a:gd name="connsiteX118" fmla="*/ 33992 w 6050676"/>
              <a:gd name="connsiteY118" fmla="*/ 64586 h 499691"/>
              <a:gd name="connsiteX119" fmla="*/ 0 w 6050676"/>
              <a:gd name="connsiteY119" fmla="*/ 0 h 499691"/>
              <a:gd name="connsiteX0" fmla="*/ 0 w 6050676"/>
              <a:gd name="connsiteY0" fmla="*/ 0 h 499691"/>
              <a:gd name="connsiteX1" fmla="*/ 210754 w 6050676"/>
              <a:gd name="connsiteY1" fmla="*/ 129172 h 499691"/>
              <a:gd name="connsiteX2" fmla="*/ 472496 w 6050676"/>
              <a:gd name="connsiteY2" fmla="*/ 322930 h 499691"/>
              <a:gd name="connsiteX3" fmla="*/ 792027 w 6050676"/>
              <a:gd name="connsiteY3" fmla="*/ 282139 h 499691"/>
              <a:gd name="connsiteX4" fmla="*/ 938195 w 6050676"/>
              <a:gd name="connsiteY4" fmla="*/ 217553 h 499691"/>
              <a:gd name="connsiteX5" fmla="*/ 1131952 w 6050676"/>
              <a:gd name="connsiteY5" fmla="*/ 207355 h 499691"/>
              <a:gd name="connsiteX6" fmla="*/ 1312113 w 6050676"/>
              <a:gd name="connsiteY6" fmla="*/ 197157 h 499691"/>
              <a:gd name="connsiteX7" fmla="*/ 1410691 w 6050676"/>
              <a:gd name="connsiteY7" fmla="*/ 176762 h 499691"/>
              <a:gd name="connsiteX8" fmla="*/ 1553460 w 6050676"/>
              <a:gd name="connsiteY8" fmla="*/ 173363 h 499691"/>
              <a:gd name="connsiteX9" fmla="*/ 1730221 w 6050676"/>
              <a:gd name="connsiteY9" fmla="*/ 156366 h 499691"/>
              <a:gd name="connsiteX10" fmla="*/ 1764214 w 6050676"/>
              <a:gd name="connsiteY10" fmla="*/ 156366 h 499691"/>
              <a:gd name="connsiteX11" fmla="*/ 1923979 w 6050676"/>
              <a:gd name="connsiteY11" fmla="*/ 156366 h 499691"/>
              <a:gd name="connsiteX12" fmla="*/ 1968169 w 6050676"/>
              <a:gd name="connsiteY12" fmla="*/ 146168 h 499691"/>
              <a:gd name="connsiteX13" fmla="*/ 2025957 w 6050676"/>
              <a:gd name="connsiteY13" fmla="*/ 125773 h 499691"/>
              <a:gd name="connsiteX14" fmla="*/ 2110938 w 6050676"/>
              <a:gd name="connsiteY14" fmla="*/ 95180 h 499691"/>
              <a:gd name="connsiteX15" fmla="*/ 2141531 w 6050676"/>
              <a:gd name="connsiteY15" fmla="*/ 98579 h 499691"/>
              <a:gd name="connsiteX16" fmla="*/ 2274102 w 6050676"/>
              <a:gd name="connsiteY16" fmla="*/ 125773 h 499691"/>
              <a:gd name="connsiteX17" fmla="*/ 2444065 w 6050676"/>
              <a:gd name="connsiteY17" fmla="*/ 149568 h 499691"/>
              <a:gd name="connsiteX18" fmla="*/ 2573237 w 6050676"/>
              <a:gd name="connsiteY18" fmla="*/ 176762 h 499691"/>
              <a:gd name="connsiteX19" fmla="*/ 2678614 w 6050676"/>
              <a:gd name="connsiteY19" fmla="*/ 190359 h 499691"/>
              <a:gd name="connsiteX20" fmla="*/ 2719405 w 6050676"/>
              <a:gd name="connsiteY20" fmla="*/ 190359 h 499691"/>
              <a:gd name="connsiteX21" fmla="*/ 2923360 w 6050676"/>
              <a:gd name="connsiteY21" fmla="*/ 207355 h 499691"/>
              <a:gd name="connsiteX22" fmla="*/ 2957353 w 6050676"/>
              <a:gd name="connsiteY22" fmla="*/ 224351 h 499691"/>
              <a:gd name="connsiteX23" fmla="*/ 2984547 w 6050676"/>
              <a:gd name="connsiteY23" fmla="*/ 241348 h 499691"/>
              <a:gd name="connsiteX24" fmla="*/ 3004943 w 6050676"/>
              <a:gd name="connsiteY24" fmla="*/ 248146 h 499691"/>
              <a:gd name="connsiteX25" fmla="*/ 3127316 w 6050676"/>
              <a:gd name="connsiteY25" fmla="*/ 295736 h 499691"/>
              <a:gd name="connsiteX26" fmla="*/ 3202099 w 6050676"/>
              <a:gd name="connsiteY26" fmla="*/ 295736 h 499691"/>
              <a:gd name="connsiteX27" fmla="*/ 3249689 w 6050676"/>
              <a:gd name="connsiteY27" fmla="*/ 285538 h 499691"/>
              <a:gd name="connsiteX28" fmla="*/ 3276883 w 6050676"/>
              <a:gd name="connsiteY28" fmla="*/ 271941 h 499691"/>
              <a:gd name="connsiteX29" fmla="*/ 3355066 w 6050676"/>
              <a:gd name="connsiteY29" fmla="*/ 227751 h 499691"/>
              <a:gd name="connsiteX30" fmla="*/ 3419652 w 6050676"/>
              <a:gd name="connsiteY30" fmla="*/ 183560 h 499691"/>
              <a:gd name="connsiteX31" fmla="*/ 3463842 w 6050676"/>
              <a:gd name="connsiteY31" fmla="*/ 200557 h 499691"/>
              <a:gd name="connsiteX32" fmla="*/ 3664398 w 6050676"/>
              <a:gd name="connsiteY32" fmla="*/ 295736 h 499691"/>
              <a:gd name="connsiteX33" fmla="*/ 3701790 w 6050676"/>
              <a:gd name="connsiteY33" fmla="*/ 299135 h 499691"/>
              <a:gd name="connsiteX34" fmla="*/ 3718786 w 6050676"/>
              <a:gd name="connsiteY34" fmla="*/ 302534 h 499691"/>
              <a:gd name="connsiteX35" fmla="*/ 3759578 w 6050676"/>
              <a:gd name="connsiteY35" fmla="*/ 309333 h 499691"/>
              <a:gd name="connsiteX36" fmla="*/ 3800369 w 6050676"/>
              <a:gd name="connsiteY36" fmla="*/ 312732 h 499691"/>
              <a:gd name="connsiteX37" fmla="*/ 3888749 w 6050676"/>
              <a:gd name="connsiteY37" fmla="*/ 319531 h 499691"/>
              <a:gd name="connsiteX38" fmla="*/ 3946537 w 6050676"/>
              <a:gd name="connsiteY38" fmla="*/ 319531 h 499691"/>
              <a:gd name="connsiteX39" fmla="*/ 3983928 w 6050676"/>
              <a:gd name="connsiteY39" fmla="*/ 309333 h 499691"/>
              <a:gd name="connsiteX40" fmla="*/ 4075708 w 6050676"/>
              <a:gd name="connsiteY40" fmla="*/ 292336 h 499691"/>
              <a:gd name="connsiteX41" fmla="*/ 4208279 w 6050676"/>
              <a:gd name="connsiteY41" fmla="*/ 248146 h 499691"/>
              <a:gd name="connsiteX42" fmla="*/ 4395239 w 6050676"/>
              <a:gd name="connsiteY42" fmla="*/ 261743 h 499691"/>
              <a:gd name="connsiteX43" fmla="*/ 4442828 w 6050676"/>
              <a:gd name="connsiteY43" fmla="*/ 292336 h 499691"/>
              <a:gd name="connsiteX44" fmla="*/ 4456425 w 6050676"/>
              <a:gd name="connsiteY44" fmla="*/ 295736 h 499691"/>
              <a:gd name="connsiteX45" fmla="*/ 4476821 w 6050676"/>
              <a:gd name="connsiteY45" fmla="*/ 302534 h 499691"/>
              <a:gd name="connsiteX46" fmla="*/ 4578798 w 6050676"/>
              <a:gd name="connsiteY46" fmla="*/ 336527 h 499691"/>
              <a:gd name="connsiteX47" fmla="*/ 4718168 w 6050676"/>
              <a:gd name="connsiteY47" fmla="*/ 356922 h 499691"/>
              <a:gd name="connsiteX48" fmla="*/ 4881332 w 6050676"/>
              <a:gd name="connsiteY48" fmla="*/ 326496 h 499691"/>
              <a:gd name="connsiteX49" fmla="*/ 5052619 w 6050676"/>
              <a:gd name="connsiteY49" fmla="*/ 349623 h 499691"/>
              <a:gd name="connsiteX50" fmla="*/ 5166870 w 6050676"/>
              <a:gd name="connsiteY50" fmla="*/ 343325 h 499691"/>
              <a:gd name="connsiteX51" fmla="*/ 5201279 w 6050676"/>
              <a:gd name="connsiteY51" fmla="*/ 332794 h 499691"/>
              <a:gd name="connsiteX52" fmla="*/ 5499997 w 6050676"/>
              <a:gd name="connsiteY52" fmla="*/ 333128 h 499691"/>
              <a:gd name="connsiteX53" fmla="*/ 5725797 w 6050676"/>
              <a:gd name="connsiteY53" fmla="*/ 344014 h 499691"/>
              <a:gd name="connsiteX54" fmla="*/ 5748143 w 6050676"/>
              <a:gd name="connsiteY54" fmla="*/ 329728 h 499691"/>
              <a:gd name="connsiteX55" fmla="*/ 5815554 w 6050676"/>
              <a:gd name="connsiteY55" fmla="*/ 332794 h 499691"/>
              <a:gd name="connsiteX56" fmla="*/ 5894092 w 6050676"/>
              <a:gd name="connsiteY56" fmla="*/ 310355 h 499691"/>
              <a:gd name="connsiteX57" fmla="*/ 5982691 w 6050676"/>
              <a:gd name="connsiteY57" fmla="*/ 322930 h 499691"/>
              <a:gd name="connsiteX58" fmla="*/ 6050676 w 6050676"/>
              <a:gd name="connsiteY58" fmla="*/ 326329 h 499691"/>
              <a:gd name="connsiteX59" fmla="*/ 6016684 w 6050676"/>
              <a:gd name="connsiteY59" fmla="*/ 472497 h 499691"/>
              <a:gd name="connsiteX60" fmla="*/ 5805930 w 6050676"/>
              <a:gd name="connsiteY60" fmla="*/ 452102 h 499691"/>
              <a:gd name="connsiteX61" fmla="*/ 5652870 w 6050676"/>
              <a:gd name="connsiteY61" fmla="*/ 470234 h 499691"/>
              <a:gd name="connsiteX62" fmla="*/ 5537868 w 6050676"/>
              <a:gd name="connsiteY62" fmla="*/ 470234 h 499691"/>
              <a:gd name="connsiteX63" fmla="*/ 5442210 w 6050676"/>
              <a:gd name="connsiteY63" fmla="*/ 448702 h 499691"/>
              <a:gd name="connsiteX64" fmla="*/ 5224657 w 6050676"/>
              <a:gd name="connsiteY64" fmla="*/ 448702 h 499691"/>
              <a:gd name="connsiteX65" fmla="*/ 5122679 w 6050676"/>
              <a:gd name="connsiteY65" fmla="*/ 482695 h 499691"/>
              <a:gd name="connsiteX66" fmla="*/ 5044496 w 6050676"/>
              <a:gd name="connsiteY66" fmla="*/ 479296 h 499691"/>
              <a:gd name="connsiteX67" fmla="*/ 4932321 w 6050676"/>
              <a:gd name="connsiteY67" fmla="*/ 462299 h 499691"/>
              <a:gd name="connsiteX68" fmla="*/ 4874534 w 6050676"/>
              <a:gd name="connsiteY68" fmla="*/ 455501 h 499691"/>
              <a:gd name="connsiteX69" fmla="*/ 4816746 w 6050676"/>
              <a:gd name="connsiteY69" fmla="*/ 455501 h 499691"/>
              <a:gd name="connsiteX70" fmla="*/ 4748761 w 6050676"/>
              <a:gd name="connsiteY70" fmla="*/ 455501 h 499691"/>
              <a:gd name="connsiteX71" fmla="*/ 4694373 w 6050676"/>
              <a:gd name="connsiteY71" fmla="*/ 469098 h 499691"/>
              <a:gd name="connsiteX72" fmla="*/ 4667179 w 6050676"/>
              <a:gd name="connsiteY72" fmla="*/ 482695 h 499691"/>
              <a:gd name="connsiteX73" fmla="*/ 4527810 w 6050676"/>
              <a:gd name="connsiteY73" fmla="*/ 486094 h 499691"/>
              <a:gd name="connsiteX74" fmla="*/ 4497216 w 6050676"/>
              <a:gd name="connsiteY74" fmla="*/ 482695 h 499691"/>
              <a:gd name="connsiteX75" fmla="*/ 4487018 w 6050676"/>
              <a:gd name="connsiteY75" fmla="*/ 479296 h 499691"/>
              <a:gd name="connsiteX76" fmla="*/ 4293261 w 6050676"/>
              <a:gd name="connsiteY76" fmla="*/ 404512 h 499691"/>
              <a:gd name="connsiteX77" fmla="*/ 4170888 w 6050676"/>
              <a:gd name="connsiteY77" fmla="*/ 448702 h 499691"/>
              <a:gd name="connsiteX78" fmla="*/ 4153891 w 6050676"/>
              <a:gd name="connsiteY78" fmla="*/ 472497 h 499691"/>
              <a:gd name="connsiteX79" fmla="*/ 4143694 w 6050676"/>
              <a:gd name="connsiteY79" fmla="*/ 479296 h 499691"/>
              <a:gd name="connsiteX80" fmla="*/ 4096104 w 6050676"/>
              <a:gd name="connsiteY80" fmla="*/ 499691 h 499691"/>
              <a:gd name="connsiteX81" fmla="*/ 3943137 w 6050676"/>
              <a:gd name="connsiteY81" fmla="*/ 452102 h 499691"/>
              <a:gd name="connsiteX82" fmla="*/ 3888749 w 6050676"/>
              <a:gd name="connsiteY82" fmla="*/ 448702 h 499691"/>
              <a:gd name="connsiteX83" fmla="*/ 3769775 w 6050676"/>
              <a:gd name="connsiteY83" fmla="*/ 428307 h 499691"/>
              <a:gd name="connsiteX84" fmla="*/ 3711988 w 6050676"/>
              <a:gd name="connsiteY84" fmla="*/ 424907 h 499691"/>
              <a:gd name="connsiteX85" fmla="*/ 3633805 w 6050676"/>
              <a:gd name="connsiteY85" fmla="*/ 407911 h 499691"/>
              <a:gd name="connsiteX86" fmla="*/ 3508033 w 6050676"/>
              <a:gd name="connsiteY86" fmla="*/ 353523 h 499691"/>
              <a:gd name="connsiteX87" fmla="*/ 3378861 w 6050676"/>
              <a:gd name="connsiteY87" fmla="*/ 251545 h 499691"/>
              <a:gd name="connsiteX88" fmla="*/ 3304077 w 6050676"/>
              <a:gd name="connsiteY88" fmla="*/ 316131 h 499691"/>
              <a:gd name="connsiteX89" fmla="*/ 3168107 w 6050676"/>
              <a:gd name="connsiteY89" fmla="*/ 360322 h 499691"/>
              <a:gd name="connsiteX90" fmla="*/ 3032137 w 6050676"/>
              <a:gd name="connsiteY90" fmla="*/ 312732 h 499691"/>
              <a:gd name="connsiteX91" fmla="*/ 2984547 w 6050676"/>
              <a:gd name="connsiteY91" fmla="*/ 295736 h 499691"/>
              <a:gd name="connsiteX92" fmla="*/ 2960752 w 6050676"/>
              <a:gd name="connsiteY92" fmla="*/ 292336 h 499691"/>
              <a:gd name="connsiteX93" fmla="*/ 2834980 w 6050676"/>
              <a:gd name="connsiteY93" fmla="*/ 261743 h 499691"/>
              <a:gd name="connsiteX94" fmla="*/ 2780592 w 6050676"/>
              <a:gd name="connsiteY94" fmla="*/ 265142 h 499691"/>
              <a:gd name="connsiteX95" fmla="*/ 2760196 w 6050676"/>
              <a:gd name="connsiteY95" fmla="*/ 268542 h 499691"/>
              <a:gd name="connsiteX96" fmla="*/ 2705808 w 6050676"/>
              <a:gd name="connsiteY96" fmla="*/ 275340 h 499691"/>
              <a:gd name="connsiteX97" fmla="*/ 2671815 w 6050676"/>
              <a:gd name="connsiteY97" fmla="*/ 275340 h 499691"/>
              <a:gd name="connsiteX98" fmla="*/ 2593633 w 6050676"/>
              <a:gd name="connsiteY98" fmla="*/ 251545 h 499691"/>
              <a:gd name="connsiteX99" fmla="*/ 2546043 w 6050676"/>
              <a:gd name="connsiteY99" fmla="*/ 244747 h 499691"/>
              <a:gd name="connsiteX100" fmla="*/ 2454263 w 6050676"/>
              <a:gd name="connsiteY100" fmla="*/ 241348 h 499691"/>
              <a:gd name="connsiteX101" fmla="*/ 2328491 w 6050676"/>
              <a:gd name="connsiteY101" fmla="*/ 237948 h 499691"/>
              <a:gd name="connsiteX102" fmla="*/ 2202718 w 6050676"/>
              <a:gd name="connsiteY102" fmla="*/ 220952 h 499691"/>
              <a:gd name="connsiteX103" fmla="*/ 2172125 w 6050676"/>
              <a:gd name="connsiteY103" fmla="*/ 220952 h 499691"/>
              <a:gd name="connsiteX104" fmla="*/ 2090543 w 6050676"/>
              <a:gd name="connsiteY104" fmla="*/ 197157 h 499691"/>
              <a:gd name="connsiteX105" fmla="*/ 1937576 w 6050676"/>
              <a:gd name="connsiteY105" fmla="*/ 234549 h 499691"/>
              <a:gd name="connsiteX106" fmla="*/ 1703027 w 6050676"/>
              <a:gd name="connsiteY106" fmla="*/ 234549 h 499691"/>
              <a:gd name="connsiteX107" fmla="*/ 1529665 w 6050676"/>
              <a:gd name="connsiteY107" fmla="*/ 244747 h 499691"/>
              <a:gd name="connsiteX108" fmla="*/ 1332508 w 6050676"/>
              <a:gd name="connsiteY108" fmla="*/ 258344 h 499691"/>
              <a:gd name="connsiteX109" fmla="*/ 1087762 w 6050676"/>
              <a:gd name="connsiteY109" fmla="*/ 282139 h 499691"/>
              <a:gd name="connsiteX110" fmla="*/ 968788 w 6050676"/>
              <a:gd name="connsiteY110" fmla="*/ 278739 h 499691"/>
              <a:gd name="connsiteX111" fmla="*/ 849814 w 6050676"/>
              <a:gd name="connsiteY111" fmla="*/ 305934 h 499691"/>
              <a:gd name="connsiteX112" fmla="*/ 734239 w 6050676"/>
              <a:gd name="connsiteY112" fmla="*/ 370519 h 499691"/>
              <a:gd name="connsiteX113" fmla="*/ 574474 w 6050676"/>
              <a:gd name="connsiteY113" fmla="*/ 384116 h 499691"/>
              <a:gd name="connsiteX114" fmla="*/ 472496 w 6050676"/>
              <a:gd name="connsiteY114" fmla="*/ 326329 h 499691"/>
              <a:gd name="connsiteX115" fmla="*/ 370519 w 6050676"/>
              <a:gd name="connsiteY115" fmla="*/ 278739 h 499691"/>
              <a:gd name="connsiteX116" fmla="*/ 326328 w 6050676"/>
              <a:gd name="connsiteY116" fmla="*/ 268542 h 499691"/>
              <a:gd name="connsiteX117" fmla="*/ 214153 w 6050676"/>
              <a:gd name="connsiteY117" fmla="*/ 180161 h 499691"/>
              <a:gd name="connsiteX118" fmla="*/ 105377 w 6050676"/>
              <a:gd name="connsiteY118" fmla="*/ 125773 h 499691"/>
              <a:gd name="connsiteX119" fmla="*/ 33992 w 6050676"/>
              <a:gd name="connsiteY119" fmla="*/ 64586 h 499691"/>
              <a:gd name="connsiteX120" fmla="*/ 0 w 6050676"/>
              <a:gd name="connsiteY120" fmla="*/ 0 h 499691"/>
              <a:gd name="connsiteX0" fmla="*/ 0 w 6050676"/>
              <a:gd name="connsiteY0" fmla="*/ 0 h 499691"/>
              <a:gd name="connsiteX1" fmla="*/ 210754 w 6050676"/>
              <a:gd name="connsiteY1" fmla="*/ 129172 h 499691"/>
              <a:gd name="connsiteX2" fmla="*/ 472496 w 6050676"/>
              <a:gd name="connsiteY2" fmla="*/ 322930 h 499691"/>
              <a:gd name="connsiteX3" fmla="*/ 792027 w 6050676"/>
              <a:gd name="connsiteY3" fmla="*/ 282139 h 499691"/>
              <a:gd name="connsiteX4" fmla="*/ 938195 w 6050676"/>
              <a:gd name="connsiteY4" fmla="*/ 217553 h 499691"/>
              <a:gd name="connsiteX5" fmla="*/ 1131952 w 6050676"/>
              <a:gd name="connsiteY5" fmla="*/ 207355 h 499691"/>
              <a:gd name="connsiteX6" fmla="*/ 1312113 w 6050676"/>
              <a:gd name="connsiteY6" fmla="*/ 197157 h 499691"/>
              <a:gd name="connsiteX7" fmla="*/ 1410691 w 6050676"/>
              <a:gd name="connsiteY7" fmla="*/ 176762 h 499691"/>
              <a:gd name="connsiteX8" fmla="*/ 1553460 w 6050676"/>
              <a:gd name="connsiteY8" fmla="*/ 173363 h 499691"/>
              <a:gd name="connsiteX9" fmla="*/ 1730221 w 6050676"/>
              <a:gd name="connsiteY9" fmla="*/ 156366 h 499691"/>
              <a:gd name="connsiteX10" fmla="*/ 1764214 w 6050676"/>
              <a:gd name="connsiteY10" fmla="*/ 156366 h 499691"/>
              <a:gd name="connsiteX11" fmla="*/ 1923979 w 6050676"/>
              <a:gd name="connsiteY11" fmla="*/ 156366 h 499691"/>
              <a:gd name="connsiteX12" fmla="*/ 1968169 w 6050676"/>
              <a:gd name="connsiteY12" fmla="*/ 146168 h 499691"/>
              <a:gd name="connsiteX13" fmla="*/ 2025957 w 6050676"/>
              <a:gd name="connsiteY13" fmla="*/ 125773 h 499691"/>
              <a:gd name="connsiteX14" fmla="*/ 2110938 w 6050676"/>
              <a:gd name="connsiteY14" fmla="*/ 95180 h 499691"/>
              <a:gd name="connsiteX15" fmla="*/ 2141531 w 6050676"/>
              <a:gd name="connsiteY15" fmla="*/ 98579 h 499691"/>
              <a:gd name="connsiteX16" fmla="*/ 2274102 w 6050676"/>
              <a:gd name="connsiteY16" fmla="*/ 125773 h 499691"/>
              <a:gd name="connsiteX17" fmla="*/ 2444065 w 6050676"/>
              <a:gd name="connsiteY17" fmla="*/ 149568 h 499691"/>
              <a:gd name="connsiteX18" fmla="*/ 2573237 w 6050676"/>
              <a:gd name="connsiteY18" fmla="*/ 176762 h 499691"/>
              <a:gd name="connsiteX19" fmla="*/ 2678614 w 6050676"/>
              <a:gd name="connsiteY19" fmla="*/ 190359 h 499691"/>
              <a:gd name="connsiteX20" fmla="*/ 2719405 w 6050676"/>
              <a:gd name="connsiteY20" fmla="*/ 190359 h 499691"/>
              <a:gd name="connsiteX21" fmla="*/ 2923360 w 6050676"/>
              <a:gd name="connsiteY21" fmla="*/ 207355 h 499691"/>
              <a:gd name="connsiteX22" fmla="*/ 2957353 w 6050676"/>
              <a:gd name="connsiteY22" fmla="*/ 224351 h 499691"/>
              <a:gd name="connsiteX23" fmla="*/ 2984547 w 6050676"/>
              <a:gd name="connsiteY23" fmla="*/ 241348 h 499691"/>
              <a:gd name="connsiteX24" fmla="*/ 3004943 w 6050676"/>
              <a:gd name="connsiteY24" fmla="*/ 248146 h 499691"/>
              <a:gd name="connsiteX25" fmla="*/ 3127316 w 6050676"/>
              <a:gd name="connsiteY25" fmla="*/ 295736 h 499691"/>
              <a:gd name="connsiteX26" fmla="*/ 3202099 w 6050676"/>
              <a:gd name="connsiteY26" fmla="*/ 295736 h 499691"/>
              <a:gd name="connsiteX27" fmla="*/ 3249689 w 6050676"/>
              <a:gd name="connsiteY27" fmla="*/ 285538 h 499691"/>
              <a:gd name="connsiteX28" fmla="*/ 3276883 w 6050676"/>
              <a:gd name="connsiteY28" fmla="*/ 271941 h 499691"/>
              <a:gd name="connsiteX29" fmla="*/ 3355066 w 6050676"/>
              <a:gd name="connsiteY29" fmla="*/ 227751 h 499691"/>
              <a:gd name="connsiteX30" fmla="*/ 3419652 w 6050676"/>
              <a:gd name="connsiteY30" fmla="*/ 183560 h 499691"/>
              <a:gd name="connsiteX31" fmla="*/ 3463842 w 6050676"/>
              <a:gd name="connsiteY31" fmla="*/ 200557 h 499691"/>
              <a:gd name="connsiteX32" fmla="*/ 3664398 w 6050676"/>
              <a:gd name="connsiteY32" fmla="*/ 295736 h 499691"/>
              <a:gd name="connsiteX33" fmla="*/ 3701790 w 6050676"/>
              <a:gd name="connsiteY33" fmla="*/ 299135 h 499691"/>
              <a:gd name="connsiteX34" fmla="*/ 3718786 w 6050676"/>
              <a:gd name="connsiteY34" fmla="*/ 302534 h 499691"/>
              <a:gd name="connsiteX35" fmla="*/ 3759578 w 6050676"/>
              <a:gd name="connsiteY35" fmla="*/ 309333 h 499691"/>
              <a:gd name="connsiteX36" fmla="*/ 3800369 w 6050676"/>
              <a:gd name="connsiteY36" fmla="*/ 312732 h 499691"/>
              <a:gd name="connsiteX37" fmla="*/ 3888749 w 6050676"/>
              <a:gd name="connsiteY37" fmla="*/ 319531 h 499691"/>
              <a:gd name="connsiteX38" fmla="*/ 3946537 w 6050676"/>
              <a:gd name="connsiteY38" fmla="*/ 319531 h 499691"/>
              <a:gd name="connsiteX39" fmla="*/ 3983928 w 6050676"/>
              <a:gd name="connsiteY39" fmla="*/ 309333 h 499691"/>
              <a:gd name="connsiteX40" fmla="*/ 4075708 w 6050676"/>
              <a:gd name="connsiteY40" fmla="*/ 292336 h 499691"/>
              <a:gd name="connsiteX41" fmla="*/ 4208279 w 6050676"/>
              <a:gd name="connsiteY41" fmla="*/ 248146 h 499691"/>
              <a:gd name="connsiteX42" fmla="*/ 4395239 w 6050676"/>
              <a:gd name="connsiteY42" fmla="*/ 261743 h 499691"/>
              <a:gd name="connsiteX43" fmla="*/ 4442828 w 6050676"/>
              <a:gd name="connsiteY43" fmla="*/ 292336 h 499691"/>
              <a:gd name="connsiteX44" fmla="*/ 4456425 w 6050676"/>
              <a:gd name="connsiteY44" fmla="*/ 295736 h 499691"/>
              <a:gd name="connsiteX45" fmla="*/ 4476821 w 6050676"/>
              <a:gd name="connsiteY45" fmla="*/ 302534 h 499691"/>
              <a:gd name="connsiteX46" fmla="*/ 4578798 w 6050676"/>
              <a:gd name="connsiteY46" fmla="*/ 336527 h 499691"/>
              <a:gd name="connsiteX47" fmla="*/ 4718168 w 6050676"/>
              <a:gd name="connsiteY47" fmla="*/ 356922 h 499691"/>
              <a:gd name="connsiteX48" fmla="*/ 4881332 w 6050676"/>
              <a:gd name="connsiteY48" fmla="*/ 326496 h 499691"/>
              <a:gd name="connsiteX49" fmla="*/ 5052619 w 6050676"/>
              <a:gd name="connsiteY49" fmla="*/ 349623 h 499691"/>
              <a:gd name="connsiteX50" fmla="*/ 5166870 w 6050676"/>
              <a:gd name="connsiteY50" fmla="*/ 343325 h 499691"/>
              <a:gd name="connsiteX51" fmla="*/ 5201279 w 6050676"/>
              <a:gd name="connsiteY51" fmla="*/ 332794 h 499691"/>
              <a:gd name="connsiteX52" fmla="*/ 5499997 w 6050676"/>
              <a:gd name="connsiteY52" fmla="*/ 333128 h 499691"/>
              <a:gd name="connsiteX53" fmla="*/ 5725797 w 6050676"/>
              <a:gd name="connsiteY53" fmla="*/ 344014 h 499691"/>
              <a:gd name="connsiteX54" fmla="*/ 5748143 w 6050676"/>
              <a:gd name="connsiteY54" fmla="*/ 329728 h 499691"/>
              <a:gd name="connsiteX55" fmla="*/ 5815554 w 6050676"/>
              <a:gd name="connsiteY55" fmla="*/ 332794 h 499691"/>
              <a:gd name="connsiteX56" fmla="*/ 5894092 w 6050676"/>
              <a:gd name="connsiteY56" fmla="*/ 310355 h 499691"/>
              <a:gd name="connsiteX57" fmla="*/ 5982691 w 6050676"/>
              <a:gd name="connsiteY57" fmla="*/ 322930 h 499691"/>
              <a:gd name="connsiteX58" fmla="*/ 6050676 w 6050676"/>
              <a:gd name="connsiteY58" fmla="*/ 326329 h 499691"/>
              <a:gd name="connsiteX59" fmla="*/ 6016684 w 6050676"/>
              <a:gd name="connsiteY59" fmla="*/ 472497 h 499691"/>
              <a:gd name="connsiteX60" fmla="*/ 5805930 w 6050676"/>
              <a:gd name="connsiteY60" fmla="*/ 452102 h 499691"/>
              <a:gd name="connsiteX61" fmla="*/ 5652870 w 6050676"/>
              <a:gd name="connsiteY61" fmla="*/ 470234 h 499691"/>
              <a:gd name="connsiteX62" fmla="*/ 5537868 w 6050676"/>
              <a:gd name="connsiteY62" fmla="*/ 470234 h 499691"/>
              <a:gd name="connsiteX63" fmla="*/ 5442210 w 6050676"/>
              <a:gd name="connsiteY63" fmla="*/ 448702 h 499691"/>
              <a:gd name="connsiteX64" fmla="*/ 5224657 w 6050676"/>
              <a:gd name="connsiteY64" fmla="*/ 448702 h 499691"/>
              <a:gd name="connsiteX65" fmla="*/ 5122679 w 6050676"/>
              <a:gd name="connsiteY65" fmla="*/ 482695 h 499691"/>
              <a:gd name="connsiteX66" fmla="*/ 5044496 w 6050676"/>
              <a:gd name="connsiteY66" fmla="*/ 479296 h 499691"/>
              <a:gd name="connsiteX67" fmla="*/ 4932321 w 6050676"/>
              <a:gd name="connsiteY67" fmla="*/ 462299 h 499691"/>
              <a:gd name="connsiteX68" fmla="*/ 4874534 w 6050676"/>
              <a:gd name="connsiteY68" fmla="*/ 455501 h 499691"/>
              <a:gd name="connsiteX69" fmla="*/ 4816746 w 6050676"/>
              <a:gd name="connsiteY69" fmla="*/ 455501 h 499691"/>
              <a:gd name="connsiteX70" fmla="*/ 4748761 w 6050676"/>
              <a:gd name="connsiteY70" fmla="*/ 455501 h 499691"/>
              <a:gd name="connsiteX71" fmla="*/ 4694373 w 6050676"/>
              <a:gd name="connsiteY71" fmla="*/ 469098 h 499691"/>
              <a:gd name="connsiteX72" fmla="*/ 4667179 w 6050676"/>
              <a:gd name="connsiteY72" fmla="*/ 482695 h 499691"/>
              <a:gd name="connsiteX73" fmla="*/ 4527810 w 6050676"/>
              <a:gd name="connsiteY73" fmla="*/ 486094 h 499691"/>
              <a:gd name="connsiteX74" fmla="*/ 4497216 w 6050676"/>
              <a:gd name="connsiteY74" fmla="*/ 482695 h 499691"/>
              <a:gd name="connsiteX75" fmla="*/ 4487018 w 6050676"/>
              <a:gd name="connsiteY75" fmla="*/ 479296 h 499691"/>
              <a:gd name="connsiteX76" fmla="*/ 4293261 w 6050676"/>
              <a:gd name="connsiteY76" fmla="*/ 404512 h 499691"/>
              <a:gd name="connsiteX77" fmla="*/ 4170888 w 6050676"/>
              <a:gd name="connsiteY77" fmla="*/ 448702 h 499691"/>
              <a:gd name="connsiteX78" fmla="*/ 4153891 w 6050676"/>
              <a:gd name="connsiteY78" fmla="*/ 472497 h 499691"/>
              <a:gd name="connsiteX79" fmla="*/ 4143694 w 6050676"/>
              <a:gd name="connsiteY79" fmla="*/ 479296 h 499691"/>
              <a:gd name="connsiteX80" fmla="*/ 4096104 w 6050676"/>
              <a:gd name="connsiteY80" fmla="*/ 499691 h 499691"/>
              <a:gd name="connsiteX81" fmla="*/ 3943137 w 6050676"/>
              <a:gd name="connsiteY81" fmla="*/ 452102 h 499691"/>
              <a:gd name="connsiteX82" fmla="*/ 3888749 w 6050676"/>
              <a:gd name="connsiteY82" fmla="*/ 448702 h 499691"/>
              <a:gd name="connsiteX83" fmla="*/ 3769775 w 6050676"/>
              <a:gd name="connsiteY83" fmla="*/ 428307 h 499691"/>
              <a:gd name="connsiteX84" fmla="*/ 3711988 w 6050676"/>
              <a:gd name="connsiteY84" fmla="*/ 424907 h 499691"/>
              <a:gd name="connsiteX85" fmla="*/ 3633805 w 6050676"/>
              <a:gd name="connsiteY85" fmla="*/ 407911 h 499691"/>
              <a:gd name="connsiteX86" fmla="*/ 3508033 w 6050676"/>
              <a:gd name="connsiteY86" fmla="*/ 353523 h 499691"/>
              <a:gd name="connsiteX87" fmla="*/ 3378861 w 6050676"/>
              <a:gd name="connsiteY87" fmla="*/ 251545 h 499691"/>
              <a:gd name="connsiteX88" fmla="*/ 3304077 w 6050676"/>
              <a:gd name="connsiteY88" fmla="*/ 316131 h 499691"/>
              <a:gd name="connsiteX89" fmla="*/ 3168107 w 6050676"/>
              <a:gd name="connsiteY89" fmla="*/ 360322 h 499691"/>
              <a:gd name="connsiteX90" fmla="*/ 3032137 w 6050676"/>
              <a:gd name="connsiteY90" fmla="*/ 312732 h 499691"/>
              <a:gd name="connsiteX91" fmla="*/ 2984547 w 6050676"/>
              <a:gd name="connsiteY91" fmla="*/ 295736 h 499691"/>
              <a:gd name="connsiteX92" fmla="*/ 2960752 w 6050676"/>
              <a:gd name="connsiteY92" fmla="*/ 292336 h 499691"/>
              <a:gd name="connsiteX93" fmla="*/ 2834980 w 6050676"/>
              <a:gd name="connsiteY93" fmla="*/ 261743 h 499691"/>
              <a:gd name="connsiteX94" fmla="*/ 2780592 w 6050676"/>
              <a:gd name="connsiteY94" fmla="*/ 265142 h 499691"/>
              <a:gd name="connsiteX95" fmla="*/ 2760196 w 6050676"/>
              <a:gd name="connsiteY95" fmla="*/ 268542 h 499691"/>
              <a:gd name="connsiteX96" fmla="*/ 2705808 w 6050676"/>
              <a:gd name="connsiteY96" fmla="*/ 275340 h 499691"/>
              <a:gd name="connsiteX97" fmla="*/ 2671815 w 6050676"/>
              <a:gd name="connsiteY97" fmla="*/ 275340 h 499691"/>
              <a:gd name="connsiteX98" fmla="*/ 2593633 w 6050676"/>
              <a:gd name="connsiteY98" fmla="*/ 251545 h 499691"/>
              <a:gd name="connsiteX99" fmla="*/ 2546043 w 6050676"/>
              <a:gd name="connsiteY99" fmla="*/ 244747 h 499691"/>
              <a:gd name="connsiteX100" fmla="*/ 2454263 w 6050676"/>
              <a:gd name="connsiteY100" fmla="*/ 241348 h 499691"/>
              <a:gd name="connsiteX101" fmla="*/ 2328491 w 6050676"/>
              <a:gd name="connsiteY101" fmla="*/ 237948 h 499691"/>
              <a:gd name="connsiteX102" fmla="*/ 2202718 w 6050676"/>
              <a:gd name="connsiteY102" fmla="*/ 220952 h 499691"/>
              <a:gd name="connsiteX103" fmla="*/ 2172125 w 6050676"/>
              <a:gd name="connsiteY103" fmla="*/ 220952 h 499691"/>
              <a:gd name="connsiteX104" fmla="*/ 2090543 w 6050676"/>
              <a:gd name="connsiteY104" fmla="*/ 197157 h 499691"/>
              <a:gd name="connsiteX105" fmla="*/ 1937576 w 6050676"/>
              <a:gd name="connsiteY105" fmla="*/ 234549 h 499691"/>
              <a:gd name="connsiteX106" fmla="*/ 1703027 w 6050676"/>
              <a:gd name="connsiteY106" fmla="*/ 234549 h 499691"/>
              <a:gd name="connsiteX107" fmla="*/ 1529665 w 6050676"/>
              <a:gd name="connsiteY107" fmla="*/ 244747 h 499691"/>
              <a:gd name="connsiteX108" fmla="*/ 1332508 w 6050676"/>
              <a:gd name="connsiteY108" fmla="*/ 258344 h 499691"/>
              <a:gd name="connsiteX109" fmla="*/ 1087762 w 6050676"/>
              <a:gd name="connsiteY109" fmla="*/ 282139 h 499691"/>
              <a:gd name="connsiteX110" fmla="*/ 968788 w 6050676"/>
              <a:gd name="connsiteY110" fmla="*/ 278739 h 499691"/>
              <a:gd name="connsiteX111" fmla="*/ 849814 w 6050676"/>
              <a:gd name="connsiteY111" fmla="*/ 305934 h 499691"/>
              <a:gd name="connsiteX112" fmla="*/ 734239 w 6050676"/>
              <a:gd name="connsiteY112" fmla="*/ 370519 h 499691"/>
              <a:gd name="connsiteX113" fmla="*/ 574474 w 6050676"/>
              <a:gd name="connsiteY113" fmla="*/ 384116 h 499691"/>
              <a:gd name="connsiteX114" fmla="*/ 472496 w 6050676"/>
              <a:gd name="connsiteY114" fmla="*/ 326329 h 499691"/>
              <a:gd name="connsiteX115" fmla="*/ 370519 w 6050676"/>
              <a:gd name="connsiteY115" fmla="*/ 278739 h 499691"/>
              <a:gd name="connsiteX116" fmla="*/ 326328 w 6050676"/>
              <a:gd name="connsiteY116" fmla="*/ 268542 h 499691"/>
              <a:gd name="connsiteX117" fmla="*/ 214153 w 6050676"/>
              <a:gd name="connsiteY117" fmla="*/ 180161 h 499691"/>
              <a:gd name="connsiteX118" fmla="*/ 105377 w 6050676"/>
              <a:gd name="connsiteY118" fmla="*/ 125773 h 499691"/>
              <a:gd name="connsiteX119" fmla="*/ 33992 w 6050676"/>
              <a:gd name="connsiteY119" fmla="*/ 64586 h 499691"/>
              <a:gd name="connsiteX120" fmla="*/ 0 w 6050676"/>
              <a:gd name="connsiteY120" fmla="*/ 0 h 499691"/>
              <a:gd name="connsiteX0" fmla="*/ 0 w 6050676"/>
              <a:gd name="connsiteY0" fmla="*/ 0 h 499691"/>
              <a:gd name="connsiteX1" fmla="*/ 210754 w 6050676"/>
              <a:gd name="connsiteY1" fmla="*/ 129172 h 499691"/>
              <a:gd name="connsiteX2" fmla="*/ 472496 w 6050676"/>
              <a:gd name="connsiteY2" fmla="*/ 322930 h 499691"/>
              <a:gd name="connsiteX3" fmla="*/ 792027 w 6050676"/>
              <a:gd name="connsiteY3" fmla="*/ 282139 h 499691"/>
              <a:gd name="connsiteX4" fmla="*/ 938195 w 6050676"/>
              <a:gd name="connsiteY4" fmla="*/ 217553 h 499691"/>
              <a:gd name="connsiteX5" fmla="*/ 1131952 w 6050676"/>
              <a:gd name="connsiteY5" fmla="*/ 207355 h 499691"/>
              <a:gd name="connsiteX6" fmla="*/ 1312113 w 6050676"/>
              <a:gd name="connsiteY6" fmla="*/ 197157 h 499691"/>
              <a:gd name="connsiteX7" fmla="*/ 1410691 w 6050676"/>
              <a:gd name="connsiteY7" fmla="*/ 176762 h 499691"/>
              <a:gd name="connsiteX8" fmla="*/ 1553460 w 6050676"/>
              <a:gd name="connsiteY8" fmla="*/ 173363 h 499691"/>
              <a:gd name="connsiteX9" fmla="*/ 1730221 w 6050676"/>
              <a:gd name="connsiteY9" fmla="*/ 156366 h 499691"/>
              <a:gd name="connsiteX10" fmla="*/ 1764214 w 6050676"/>
              <a:gd name="connsiteY10" fmla="*/ 156366 h 499691"/>
              <a:gd name="connsiteX11" fmla="*/ 1923979 w 6050676"/>
              <a:gd name="connsiteY11" fmla="*/ 156366 h 499691"/>
              <a:gd name="connsiteX12" fmla="*/ 1968169 w 6050676"/>
              <a:gd name="connsiteY12" fmla="*/ 146168 h 499691"/>
              <a:gd name="connsiteX13" fmla="*/ 2025957 w 6050676"/>
              <a:gd name="connsiteY13" fmla="*/ 125773 h 499691"/>
              <a:gd name="connsiteX14" fmla="*/ 2110938 w 6050676"/>
              <a:gd name="connsiteY14" fmla="*/ 95180 h 499691"/>
              <a:gd name="connsiteX15" fmla="*/ 2141531 w 6050676"/>
              <a:gd name="connsiteY15" fmla="*/ 98579 h 499691"/>
              <a:gd name="connsiteX16" fmla="*/ 2274102 w 6050676"/>
              <a:gd name="connsiteY16" fmla="*/ 125773 h 499691"/>
              <a:gd name="connsiteX17" fmla="*/ 2444065 w 6050676"/>
              <a:gd name="connsiteY17" fmla="*/ 149568 h 499691"/>
              <a:gd name="connsiteX18" fmla="*/ 2573237 w 6050676"/>
              <a:gd name="connsiteY18" fmla="*/ 176762 h 499691"/>
              <a:gd name="connsiteX19" fmla="*/ 2678614 w 6050676"/>
              <a:gd name="connsiteY19" fmla="*/ 190359 h 499691"/>
              <a:gd name="connsiteX20" fmla="*/ 2719405 w 6050676"/>
              <a:gd name="connsiteY20" fmla="*/ 190359 h 499691"/>
              <a:gd name="connsiteX21" fmla="*/ 2923360 w 6050676"/>
              <a:gd name="connsiteY21" fmla="*/ 207355 h 499691"/>
              <a:gd name="connsiteX22" fmla="*/ 2957353 w 6050676"/>
              <a:gd name="connsiteY22" fmla="*/ 224351 h 499691"/>
              <a:gd name="connsiteX23" fmla="*/ 2984547 w 6050676"/>
              <a:gd name="connsiteY23" fmla="*/ 241348 h 499691"/>
              <a:gd name="connsiteX24" fmla="*/ 3004943 w 6050676"/>
              <a:gd name="connsiteY24" fmla="*/ 248146 h 499691"/>
              <a:gd name="connsiteX25" fmla="*/ 3127316 w 6050676"/>
              <a:gd name="connsiteY25" fmla="*/ 295736 h 499691"/>
              <a:gd name="connsiteX26" fmla="*/ 3202099 w 6050676"/>
              <a:gd name="connsiteY26" fmla="*/ 295736 h 499691"/>
              <a:gd name="connsiteX27" fmla="*/ 3249689 w 6050676"/>
              <a:gd name="connsiteY27" fmla="*/ 285538 h 499691"/>
              <a:gd name="connsiteX28" fmla="*/ 3276883 w 6050676"/>
              <a:gd name="connsiteY28" fmla="*/ 271941 h 499691"/>
              <a:gd name="connsiteX29" fmla="*/ 3355066 w 6050676"/>
              <a:gd name="connsiteY29" fmla="*/ 227751 h 499691"/>
              <a:gd name="connsiteX30" fmla="*/ 3419652 w 6050676"/>
              <a:gd name="connsiteY30" fmla="*/ 183560 h 499691"/>
              <a:gd name="connsiteX31" fmla="*/ 3463842 w 6050676"/>
              <a:gd name="connsiteY31" fmla="*/ 200557 h 499691"/>
              <a:gd name="connsiteX32" fmla="*/ 3664398 w 6050676"/>
              <a:gd name="connsiteY32" fmla="*/ 295736 h 499691"/>
              <a:gd name="connsiteX33" fmla="*/ 3701790 w 6050676"/>
              <a:gd name="connsiteY33" fmla="*/ 299135 h 499691"/>
              <a:gd name="connsiteX34" fmla="*/ 3718786 w 6050676"/>
              <a:gd name="connsiteY34" fmla="*/ 302534 h 499691"/>
              <a:gd name="connsiteX35" fmla="*/ 3759578 w 6050676"/>
              <a:gd name="connsiteY35" fmla="*/ 309333 h 499691"/>
              <a:gd name="connsiteX36" fmla="*/ 3800369 w 6050676"/>
              <a:gd name="connsiteY36" fmla="*/ 312732 h 499691"/>
              <a:gd name="connsiteX37" fmla="*/ 3888749 w 6050676"/>
              <a:gd name="connsiteY37" fmla="*/ 319531 h 499691"/>
              <a:gd name="connsiteX38" fmla="*/ 3946537 w 6050676"/>
              <a:gd name="connsiteY38" fmla="*/ 319531 h 499691"/>
              <a:gd name="connsiteX39" fmla="*/ 3983928 w 6050676"/>
              <a:gd name="connsiteY39" fmla="*/ 309333 h 499691"/>
              <a:gd name="connsiteX40" fmla="*/ 4075708 w 6050676"/>
              <a:gd name="connsiteY40" fmla="*/ 292336 h 499691"/>
              <a:gd name="connsiteX41" fmla="*/ 4208279 w 6050676"/>
              <a:gd name="connsiteY41" fmla="*/ 248146 h 499691"/>
              <a:gd name="connsiteX42" fmla="*/ 4395239 w 6050676"/>
              <a:gd name="connsiteY42" fmla="*/ 261743 h 499691"/>
              <a:gd name="connsiteX43" fmla="*/ 4442828 w 6050676"/>
              <a:gd name="connsiteY43" fmla="*/ 292336 h 499691"/>
              <a:gd name="connsiteX44" fmla="*/ 4456425 w 6050676"/>
              <a:gd name="connsiteY44" fmla="*/ 295736 h 499691"/>
              <a:gd name="connsiteX45" fmla="*/ 4476821 w 6050676"/>
              <a:gd name="connsiteY45" fmla="*/ 302534 h 499691"/>
              <a:gd name="connsiteX46" fmla="*/ 4578798 w 6050676"/>
              <a:gd name="connsiteY46" fmla="*/ 336527 h 499691"/>
              <a:gd name="connsiteX47" fmla="*/ 4718168 w 6050676"/>
              <a:gd name="connsiteY47" fmla="*/ 356922 h 499691"/>
              <a:gd name="connsiteX48" fmla="*/ 4881332 w 6050676"/>
              <a:gd name="connsiteY48" fmla="*/ 326496 h 499691"/>
              <a:gd name="connsiteX49" fmla="*/ 5052619 w 6050676"/>
              <a:gd name="connsiteY49" fmla="*/ 349623 h 499691"/>
              <a:gd name="connsiteX50" fmla="*/ 5166870 w 6050676"/>
              <a:gd name="connsiteY50" fmla="*/ 343325 h 499691"/>
              <a:gd name="connsiteX51" fmla="*/ 5201279 w 6050676"/>
              <a:gd name="connsiteY51" fmla="*/ 332794 h 499691"/>
              <a:gd name="connsiteX52" fmla="*/ 5499997 w 6050676"/>
              <a:gd name="connsiteY52" fmla="*/ 333128 h 499691"/>
              <a:gd name="connsiteX53" fmla="*/ 5725797 w 6050676"/>
              <a:gd name="connsiteY53" fmla="*/ 344014 h 499691"/>
              <a:gd name="connsiteX54" fmla="*/ 5748143 w 6050676"/>
              <a:gd name="connsiteY54" fmla="*/ 329728 h 499691"/>
              <a:gd name="connsiteX55" fmla="*/ 5815554 w 6050676"/>
              <a:gd name="connsiteY55" fmla="*/ 332794 h 499691"/>
              <a:gd name="connsiteX56" fmla="*/ 5894092 w 6050676"/>
              <a:gd name="connsiteY56" fmla="*/ 310355 h 499691"/>
              <a:gd name="connsiteX57" fmla="*/ 5982691 w 6050676"/>
              <a:gd name="connsiteY57" fmla="*/ 322930 h 499691"/>
              <a:gd name="connsiteX58" fmla="*/ 6050676 w 6050676"/>
              <a:gd name="connsiteY58" fmla="*/ 326329 h 499691"/>
              <a:gd name="connsiteX59" fmla="*/ 6016684 w 6050676"/>
              <a:gd name="connsiteY59" fmla="*/ 472497 h 499691"/>
              <a:gd name="connsiteX60" fmla="*/ 5805930 w 6050676"/>
              <a:gd name="connsiteY60" fmla="*/ 452102 h 499691"/>
              <a:gd name="connsiteX61" fmla="*/ 5652870 w 6050676"/>
              <a:gd name="connsiteY61" fmla="*/ 470234 h 499691"/>
              <a:gd name="connsiteX62" fmla="*/ 5537868 w 6050676"/>
              <a:gd name="connsiteY62" fmla="*/ 470234 h 499691"/>
              <a:gd name="connsiteX63" fmla="*/ 5442210 w 6050676"/>
              <a:gd name="connsiteY63" fmla="*/ 448702 h 499691"/>
              <a:gd name="connsiteX64" fmla="*/ 5224657 w 6050676"/>
              <a:gd name="connsiteY64" fmla="*/ 448702 h 499691"/>
              <a:gd name="connsiteX65" fmla="*/ 5122679 w 6050676"/>
              <a:gd name="connsiteY65" fmla="*/ 482695 h 499691"/>
              <a:gd name="connsiteX66" fmla="*/ 5044496 w 6050676"/>
              <a:gd name="connsiteY66" fmla="*/ 479296 h 499691"/>
              <a:gd name="connsiteX67" fmla="*/ 4932321 w 6050676"/>
              <a:gd name="connsiteY67" fmla="*/ 462299 h 499691"/>
              <a:gd name="connsiteX68" fmla="*/ 4874534 w 6050676"/>
              <a:gd name="connsiteY68" fmla="*/ 455501 h 499691"/>
              <a:gd name="connsiteX69" fmla="*/ 4816746 w 6050676"/>
              <a:gd name="connsiteY69" fmla="*/ 455501 h 499691"/>
              <a:gd name="connsiteX70" fmla="*/ 4748761 w 6050676"/>
              <a:gd name="connsiteY70" fmla="*/ 455501 h 499691"/>
              <a:gd name="connsiteX71" fmla="*/ 4694373 w 6050676"/>
              <a:gd name="connsiteY71" fmla="*/ 469098 h 499691"/>
              <a:gd name="connsiteX72" fmla="*/ 4667179 w 6050676"/>
              <a:gd name="connsiteY72" fmla="*/ 482695 h 499691"/>
              <a:gd name="connsiteX73" fmla="*/ 4527810 w 6050676"/>
              <a:gd name="connsiteY73" fmla="*/ 486094 h 499691"/>
              <a:gd name="connsiteX74" fmla="*/ 4497216 w 6050676"/>
              <a:gd name="connsiteY74" fmla="*/ 482695 h 499691"/>
              <a:gd name="connsiteX75" fmla="*/ 4487018 w 6050676"/>
              <a:gd name="connsiteY75" fmla="*/ 479296 h 499691"/>
              <a:gd name="connsiteX76" fmla="*/ 4365417 w 6050676"/>
              <a:gd name="connsiteY76" fmla="*/ 400112 h 499691"/>
              <a:gd name="connsiteX77" fmla="*/ 4293261 w 6050676"/>
              <a:gd name="connsiteY77" fmla="*/ 404512 h 499691"/>
              <a:gd name="connsiteX78" fmla="*/ 4170888 w 6050676"/>
              <a:gd name="connsiteY78" fmla="*/ 448702 h 499691"/>
              <a:gd name="connsiteX79" fmla="*/ 4153891 w 6050676"/>
              <a:gd name="connsiteY79" fmla="*/ 472497 h 499691"/>
              <a:gd name="connsiteX80" fmla="*/ 4143694 w 6050676"/>
              <a:gd name="connsiteY80" fmla="*/ 479296 h 499691"/>
              <a:gd name="connsiteX81" fmla="*/ 4096104 w 6050676"/>
              <a:gd name="connsiteY81" fmla="*/ 499691 h 499691"/>
              <a:gd name="connsiteX82" fmla="*/ 3943137 w 6050676"/>
              <a:gd name="connsiteY82" fmla="*/ 452102 h 499691"/>
              <a:gd name="connsiteX83" fmla="*/ 3888749 w 6050676"/>
              <a:gd name="connsiteY83" fmla="*/ 448702 h 499691"/>
              <a:gd name="connsiteX84" fmla="*/ 3769775 w 6050676"/>
              <a:gd name="connsiteY84" fmla="*/ 428307 h 499691"/>
              <a:gd name="connsiteX85" fmla="*/ 3711988 w 6050676"/>
              <a:gd name="connsiteY85" fmla="*/ 424907 h 499691"/>
              <a:gd name="connsiteX86" fmla="*/ 3633805 w 6050676"/>
              <a:gd name="connsiteY86" fmla="*/ 407911 h 499691"/>
              <a:gd name="connsiteX87" fmla="*/ 3508033 w 6050676"/>
              <a:gd name="connsiteY87" fmla="*/ 353523 h 499691"/>
              <a:gd name="connsiteX88" fmla="*/ 3378861 w 6050676"/>
              <a:gd name="connsiteY88" fmla="*/ 251545 h 499691"/>
              <a:gd name="connsiteX89" fmla="*/ 3304077 w 6050676"/>
              <a:gd name="connsiteY89" fmla="*/ 316131 h 499691"/>
              <a:gd name="connsiteX90" fmla="*/ 3168107 w 6050676"/>
              <a:gd name="connsiteY90" fmla="*/ 360322 h 499691"/>
              <a:gd name="connsiteX91" fmla="*/ 3032137 w 6050676"/>
              <a:gd name="connsiteY91" fmla="*/ 312732 h 499691"/>
              <a:gd name="connsiteX92" fmla="*/ 2984547 w 6050676"/>
              <a:gd name="connsiteY92" fmla="*/ 295736 h 499691"/>
              <a:gd name="connsiteX93" fmla="*/ 2960752 w 6050676"/>
              <a:gd name="connsiteY93" fmla="*/ 292336 h 499691"/>
              <a:gd name="connsiteX94" fmla="*/ 2834980 w 6050676"/>
              <a:gd name="connsiteY94" fmla="*/ 261743 h 499691"/>
              <a:gd name="connsiteX95" fmla="*/ 2780592 w 6050676"/>
              <a:gd name="connsiteY95" fmla="*/ 265142 h 499691"/>
              <a:gd name="connsiteX96" fmla="*/ 2760196 w 6050676"/>
              <a:gd name="connsiteY96" fmla="*/ 268542 h 499691"/>
              <a:gd name="connsiteX97" fmla="*/ 2705808 w 6050676"/>
              <a:gd name="connsiteY97" fmla="*/ 275340 h 499691"/>
              <a:gd name="connsiteX98" fmla="*/ 2671815 w 6050676"/>
              <a:gd name="connsiteY98" fmla="*/ 275340 h 499691"/>
              <a:gd name="connsiteX99" fmla="*/ 2593633 w 6050676"/>
              <a:gd name="connsiteY99" fmla="*/ 251545 h 499691"/>
              <a:gd name="connsiteX100" fmla="*/ 2546043 w 6050676"/>
              <a:gd name="connsiteY100" fmla="*/ 244747 h 499691"/>
              <a:gd name="connsiteX101" fmla="*/ 2454263 w 6050676"/>
              <a:gd name="connsiteY101" fmla="*/ 241348 h 499691"/>
              <a:gd name="connsiteX102" fmla="*/ 2328491 w 6050676"/>
              <a:gd name="connsiteY102" fmla="*/ 237948 h 499691"/>
              <a:gd name="connsiteX103" fmla="*/ 2202718 w 6050676"/>
              <a:gd name="connsiteY103" fmla="*/ 220952 h 499691"/>
              <a:gd name="connsiteX104" fmla="*/ 2172125 w 6050676"/>
              <a:gd name="connsiteY104" fmla="*/ 220952 h 499691"/>
              <a:gd name="connsiteX105" fmla="*/ 2090543 w 6050676"/>
              <a:gd name="connsiteY105" fmla="*/ 197157 h 499691"/>
              <a:gd name="connsiteX106" fmla="*/ 1937576 w 6050676"/>
              <a:gd name="connsiteY106" fmla="*/ 234549 h 499691"/>
              <a:gd name="connsiteX107" fmla="*/ 1703027 w 6050676"/>
              <a:gd name="connsiteY107" fmla="*/ 234549 h 499691"/>
              <a:gd name="connsiteX108" fmla="*/ 1529665 w 6050676"/>
              <a:gd name="connsiteY108" fmla="*/ 244747 h 499691"/>
              <a:gd name="connsiteX109" fmla="*/ 1332508 w 6050676"/>
              <a:gd name="connsiteY109" fmla="*/ 258344 h 499691"/>
              <a:gd name="connsiteX110" fmla="*/ 1087762 w 6050676"/>
              <a:gd name="connsiteY110" fmla="*/ 282139 h 499691"/>
              <a:gd name="connsiteX111" fmla="*/ 968788 w 6050676"/>
              <a:gd name="connsiteY111" fmla="*/ 278739 h 499691"/>
              <a:gd name="connsiteX112" fmla="*/ 849814 w 6050676"/>
              <a:gd name="connsiteY112" fmla="*/ 305934 h 499691"/>
              <a:gd name="connsiteX113" fmla="*/ 734239 w 6050676"/>
              <a:gd name="connsiteY113" fmla="*/ 370519 h 499691"/>
              <a:gd name="connsiteX114" fmla="*/ 574474 w 6050676"/>
              <a:gd name="connsiteY114" fmla="*/ 384116 h 499691"/>
              <a:gd name="connsiteX115" fmla="*/ 472496 w 6050676"/>
              <a:gd name="connsiteY115" fmla="*/ 326329 h 499691"/>
              <a:gd name="connsiteX116" fmla="*/ 370519 w 6050676"/>
              <a:gd name="connsiteY116" fmla="*/ 278739 h 499691"/>
              <a:gd name="connsiteX117" fmla="*/ 326328 w 6050676"/>
              <a:gd name="connsiteY117" fmla="*/ 268542 h 499691"/>
              <a:gd name="connsiteX118" fmla="*/ 214153 w 6050676"/>
              <a:gd name="connsiteY118" fmla="*/ 180161 h 499691"/>
              <a:gd name="connsiteX119" fmla="*/ 105377 w 6050676"/>
              <a:gd name="connsiteY119" fmla="*/ 125773 h 499691"/>
              <a:gd name="connsiteX120" fmla="*/ 33992 w 6050676"/>
              <a:gd name="connsiteY120" fmla="*/ 64586 h 499691"/>
              <a:gd name="connsiteX121" fmla="*/ 0 w 6050676"/>
              <a:gd name="connsiteY121" fmla="*/ 0 h 499691"/>
              <a:gd name="connsiteX0" fmla="*/ 0 w 6050676"/>
              <a:gd name="connsiteY0" fmla="*/ 0 h 499691"/>
              <a:gd name="connsiteX1" fmla="*/ 210754 w 6050676"/>
              <a:gd name="connsiteY1" fmla="*/ 129172 h 499691"/>
              <a:gd name="connsiteX2" fmla="*/ 472496 w 6050676"/>
              <a:gd name="connsiteY2" fmla="*/ 322930 h 499691"/>
              <a:gd name="connsiteX3" fmla="*/ 792027 w 6050676"/>
              <a:gd name="connsiteY3" fmla="*/ 282139 h 499691"/>
              <a:gd name="connsiteX4" fmla="*/ 938195 w 6050676"/>
              <a:gd name="connsiteY4" fmla="*/ 217553 h 499691"/>
              <a:gd name="connsiteX5" fmla="*/ 1131952 w 6050676"/>
              <a:gd name="connsiteY5" fmla="*/ 207355 h 499691"/>
              <a:gd name="connsiteX6" fmla="*/ 1312113 w 6050676"/>
              <a:gd name="connsiteY6" fmla="*/ 197157 h 499691"/>
              <a:gd name="connsiteX7" fmla="*/ 1410691 w 6050676"/>
              <a:gd name="connsiteY7" fmla="*/ 176762 h 499691"/>
              <a:gd name="connsiteX8" fmla="*/ 1553460 w 6050676"/>
              <a:gd name="connsiteY8" fmla="*/ 173363 h 499691"/>
              <a:gd name="connsiteX9" fmla="*/ 1730221 w 6050676"/>
              <a:gd name="connsiteY9" fmla="*/ 156366 h 499691"/>
              <a:gd name="connsiteX10" fmla="*/ 1764214 w 6050676"/>
              <a:gd name="connsiteY10" fmla="*/ 156366 h 499691"/>
              <a:gd name="connsiteX11" fmla="*/ 1923979 w 6050676"/>
              <a:gd name="connsiteY11" fmla="*/ 156366 h 499691"/>
              <a:gd name="connsiteX12" fmla="*/ 1968169 w 6050676"/>
              <a:gd name="connsiteY12" fmla="*/ 146168 h 499691"/>
              <a:gd name="connsiteX13" fmla="*/ 2025957 w 6050676"/>
              <a:gd name="connsiteY13" fmla="*/ 125773 h 499691"/>
              <a:gd name="connsiteX14" fmla="*/ 2110938 w 6050676"/>
              <a:gd name="connsiteY14" fmla="*/ 95180 h 499691"/>
              <a:gd name="connsiteX15" fmla="*/ 2141531 w 6050676"/>
              <a:gd name="connsiteY15" fmla="*/ 98579 h 499691"/>
              <a:gd name="connsiteX16" fmla="*/ 2274102 w 6050676"/>
              <a:gd name="connsiteY16" fmla="*/ 125773 h 499691"/>
              <a:gd name="connsiteX17" fmla="*/ 2444065 w 6050676"/>
              <a:gd name="connsiteY17" fmla="*/ 149568 h 499691"/>
              <a:gd name="connsiteX18" fmla="*/ 2573237 w 6050676"/>
              <a:gd name="connsiteY18" fmla="*/ 176762 h 499691"/>
              <a:gd name="connsiteX19" fmla="*/ 2678614 w 6050676"/>
              <a:gd name="connsiteY19" fmla="*/ 190359 h 499691"/>
              <a:gd name="connsiteX20" fmla="*/ 2719405 w 6050676"/>
              <a:gd name="connsiteY20" fmla="*/ 190359 h 499691"/>
              <a:gd name="connsiteX21" fmla="*/ 2923360 w 6050676"/>
              <a:gd name="connsiteY21" fmla="*/ 207355 h 499691"/>
              <a:gd name="connsiteX22" fmla="*/ 2957353 w 6050676"/>
              <a:gd name="connsiteY22" fmla="*/ 224351 h 499691"/>
              <a:gd name="connsiteX23" fmla="*/ 2984547 w 6050676"/>
              <a:gd name="connsiteY23" fmla="*/ 241348 h 499691"/>
              <a:gd name="connsiteX24" fmla="*/ 3004943 w 6050676"/>
              <a:gd name="connsiteY24" fmla="*/ 248146 h 499691"/>
              <a:gd name="connsiteX25" fmla="*/ 3127316 w 6050676"/>
              <a:gd name="connsiteY25" fmla="*/ 295736 h 499691"/>
              <a:gd name="connsiteX26" fmla="*/ 3202099 w 6050676"/>
              <a:gd name="connsiteY26" fmla="*/ 295736 h 499691"/>
              <a:gd name="connsiteX27" fmla="*/ 3249689 w 6050676"/>
              <a:gd name="connsiteY27" fmla="*/ 285538 h 499691"/>
              <a:gd name="connsiteX28" fmla="*/ 3276883 w 6050676"/>
              <a:gd name="connsiteY28" fmla="*/ 271941 h 499691"/>
              <a:gd name="connsiteX29" fmla="*/ 3355066 w 6050676"/>
              <a:gd name="connsiteY29" fmla="*/ 227751 h 499691"/>
              <a:gd name="connsiteX30" fmla="*/ 3419652 w 6050676"/>
              <a:gd name="connsiteY30" fmla="*/ 183560 h 499691"/>
              <a:gd name="connsiteX31" fmla="*/ 3463842 w 6050676"/>
              <a:gd name="connsiteY31" fmla="*/ 200557 h 499691"/>
              <a:gd name="connsiteX32" fmla="*/ 3664398 w 6050676"/>
              <a:gd name="connsiteY32" fmla="*/ 295736 h 499691"/>
              <a:gd name="connsiteX33" fmla="*/ 3701790 w 6050676"/>
              <a:gd name="connsiteY33" fmla="*/ 299135 h 499691"/>
              <a:gd name="connsiteX34" fmla="*/ 3718786 w 6050676"/>
              <a:gd name="connsiteY34" fmla="*/ 302534 h 499691"/>
              <a:gd name="connsiteX35" fmla="*/ 3759578 w 6050676"/>
              <a:gd name="connsiteY35" fmla="*/ 309333 h 499691"/>
              <a:gd name="connsiteX36" fmla="*/ 3800369 w 6050676"/>
              <a:gd name="connsiteY36" fmla="*/ 312732 h 499691"/>
              <a:gd name="connsiteX37" fmla="*/ 3888749 w 6050676"/>
              <a:gd name="connsiteY37" fmla="*/ 319531 h 499691"/>
              <a:gd name="connsiteX38" fmla="*/ 3946537 w 6050676"/>
              <a:gd name="connsiteY38" fmla="*/ 319531 h 499691"/>
              <a:gd name="connsiteX39" fmla="*/ 3983928 w 6050676"/>
              <a:gd name="connsiteY39" fmla="*/ 309333 h 499691"/>
              <a:gd name="connsiteX40" fmla="*/ 4075708 w 6050676"/>
              <a:gd name="connsiteY40" fmla="*/ 292336 h 499691"/>
              <a:gd name="connsiteX41" fmla="*/ 4208279 w 6050676"/>
              <a:gd name="connsiteY41" fmla="*/ 248146 h 499691"/>
              <a:gd name="connsiteX42" fmla="*/ 4395239 w 6050676"/>
              <a:gd name="connsiteY42" fmla="*/ 261743 h 499691"/>
              <a:gd name="connsiteX43" fmla="*/ 4442828 w 6050676"/>
              <a:gd name="connsiteY43" fmla="*/ 292336 h 499691"/>
              <a:gd name="connsiteX44" fmla="*/ 4456425 w 6050676"/>
              <a:gd name="connsiteY44" fmla="*/ 295736 h 499691"/>
              <a:gd name="connsiteX45" fmla="*/ 4476821 w 6050676"/>
              <a:gd name="connsiteY45" fmla="*/ 302534 h 499691"/>
              <a:gd name="connsiteX46" fmla="*/ 4578798 w 6050676"/>
              <a:gd name="connsiteY46" fmla="*/ 336527 h 499691"/>
              <a:gd name="connsiteX47" fmla="*/ 4718168 w 6050676"/>
              <a:gd name="connsiteY47" fmla="*/ 356922 h 499691"/>
              <a:gd name="connsiteX48" fmla="*/ 4881332 w 6050676"/>
              <a:gd name="connsiteY48" fmla="*/ 326496 h 499691"/>
              <a:gd name="connsiteX49" fmla="*/ 5052619 w 6050676"/>
              <a:gd name="connsiteY49" fmla="*/ 349623 h 499691"/>
              <a:gd name="connsiteX50" fmla="*/ 5166870 w 6050676"/>
              <a:gd name="connsiteY50" fmla="*/ 343325 h 499691"/>
              <a:gd name="connsiteX51" fmla="*/ 5201279 w 6050676"/>
              <a:gd name="connsiteY51" fmla="*/ 332794 h 499691"/>
              <a:gd name="connsiteX52" fmla="*/ 5499997 w 6050676"/>
              <a:gd name="connsiteY52" fmla="*/ 333128 h 499691"/>
              <a:gd name="connsiteX53" fmla="*/ 5725797 w 6050676"/>
              <a:gd name="connsiteY53" fmla="*/ 344014 h 499691"/>
              <a:gd name="connsiteX54" fmla="*/ 5748143 w 6050676"/>
              <a:gd name="connsiteY54" fmla="*/ 329728 h 499691"/>
              <a:gd name="connsiteX55" fmla="*/ 5815554 w 6050676"/>
              <a:gd name="connsiteY55" fmla="*/ 332794 h 499691"/>
              <a:gd name="connsiteX56" fmla="*/ 5894092 w 6050676"/>
              <a:gd name="connsiteY56" fmla="*/ 310355 h 499691"/>
              <a:gd name="connsiteX57" fmla="*/ 5982691 w 6050676"/>
              <a:gd name="connsiteY57" fmla="*/ 322930 h 499691"/>
              <a:gd name="connsiteX58" fmla="*/ 6050676 w 6050676"/>
              <a:gd name="connsiteY58" fmla="*/ 326329 h 499691"/>
              <a:gd name="connsiteX59" fmla="*/ 6016684 w 6050676"/>
              <a:gd name="connsiteY59" fmla="*/ 472497 h 499691"/>
              <a:gd name="connsiteX60" fmla="*/ 5805930 w 6050676"/>
              <a:gd name="connsiteY60" fmla="*/ 452102 h 499691"/>
              <a:gd name="connsiteX61" fmla="*/ 5652870 w 6050676"/>
              <a:gd name="connsiteY61" fmla="*/ 470234 h 499691"/>
              <a:gd name="connsiteX62" fmla="*/ 5537868 w 6050676"/>
              <a:gd name="connsiteY62" fmla="*/ 470234 h 499691"/>
              <a:gd name="connsiteX63" fmla="*/ 5442210 w 6050676"/>
              <a:gd name="connsiteY63" fmla="*/ 448702 h 499691"/>
              <a:gd name="connsiteX64" fmla="*/ 5224657 w 6050676"/>
              <a:gd name="connsiteY64" fmla="*/ 448702 h 499691"/>
              <a:gd name="connsiteX65" fmla="*/ 5122679 w 6050676"/>
              <a:gd name="connsiteY65" fmla="*/ 482695 h 499691"/>
              <a:gd name="connsiteX66" fmla="*/ 5044496 w 6050676"/>
              <a:gd name="connsiteY66" fmla="*/ 479296 h 499691"/>
              <a:gd name="connsiteX67" fmla="*/ 4932321 w 6050676"/>
              <a:gd name="connsiteY67" fmla="*/ 462299 h 499691"/>
              <a:gd name="connsiteX68" fmla="*/ 4874534 w 6050676"/>
              <a:gd name="connsiteY68" fmla="*/ 455501 h 499691"/>
              <a:gd name="connsiteX69" fmla="*/ 4816746 w 6050676"/>
              <a:gd name="connsiteY69" fmla="*/ 455501 h 499691"/>
              <a:gd name="connsiteX70" fmla="*/ 4748761 w 6050676"/>
              <a:gd name="connsiteY70" fmla="*/ 455501 h 499691"/>
              <a:gd name="connsiteX71" fmla="*/ 4694373 w 6050676"/>
              <a:gd name="connsiteY71" fmla="*/ 469098 h 499691"/>
              <a:gd name="connsiteX72" fmla="*/ 4667179 w 6050676"/>
              <a:gd name="connsiteY72" fmla="*/ 482695 h 499691"/>
              <a:gd name="connsiteX73" fmla="*/ 4527810 w 6050676"/>
              <a:gd name="connsiteY73" fmla="*/ 486094 h 499691"/>
              <a:gd name="connsiteX74" fmla="*/ 4497216 w 6050676"/>
              <a:gd name="connsiteY74" fmla="*/ 482695 h 499691"/>
              <a:gd name="connsiteX75" fmla="*/ 4487018 w 6050676"/>
              <a:gd name="connsiteY75" fmla="*/ 445637 h 499691"/>
              <a:gd name="connsiteX76" fmla="*/ 4365417 w 6050676"/>
              <a:gd name="connsiteY76" fmla="*/ 400112 h 499691"/>
              <a:gd name="connsiteX77" fmla="*/ 4293261 w 6050676"/>
              <a:gd name="connsiteY77" fmla="*/ 404512 h 499691"/>
              <a:gd name="connsiteX78" fmla="*/ 4170888 w 6050676"/>
              <a:gd name="connsiteY78" fmla="*/ 448702 h 499691"/>
              <a:gd name="connsiteX79" fmla="*/ 4153891 w 6050676"/>
              <a:gd name="connsiteY79" fmla="*/ 472497 h 499691"/>
              <a:gd name="connsiteX80" fmla="*/ 4143694 w 6050676"/>
              <a:gd name="connsiteY80" fmla="*/ 479296 h 499691"/>
              <a:gd name="connsiteX81" fmla="*/ 4096104 w 6050676"/>
              <a:gd name="connsiteY81" fmla="*/ 499691 h 499691"/>
              <a:gd name="connsiteX82" fmla="*/ 3943137 w 6050676"/>
              <a:gd name="connsiteY82" fmla="*/ 452102 h 499691"/>
              <a:gd name="connsiteX83" fmla="*/ 3888749 w 6050676"/>
              <a:gd name="connsiteY83" fmla="*/ 448702 h 499691"/>
              <a:gd name="connsiteX84" fmla="*/ 3769775 w 6050676"/>
              <a:gd name="connsiteY84" fmla="*/ 428307 h 499691"/>
              <a:gd name="connsiteX85" fmla="*/ 3711988 w 6050676"/>
              <a:gd name="connsiteY85" fmla="*/ 424907 h 499691"/>
              <a:gd name="connsiteX86" fmla="*/ 3633805 w 6050676"/>
              <a:gd name="connsiteY86" fmla="*/ 407911 h 499691"/>
              <a:gd name="connsiteX87" fmla="*/ 3508033 w 6050676"/>
              <a:gd name="connsiteY87" fmla="*/ 353523 h 499691"/>
              <a:gd name="connsiteX88" fmla="*/ 3378861 w 6050676"/>
              <a:gd name="connsiteY88" fmla="*/ 251545 h 499691"/>
              <a:gd name="connsiteX89" fmla="*/ 3304077 w 6050676"/>
              <a:gd name="connsiteY89" fmla="*/ 316131 h 499691"/>
              <a:gd name="connsiteX90" fmla="*/ 3168107 w 6050676"/>
              <a:gd name="connsiteY90" fmla="*/ 360322 h 499691"/>
              <a:gd name="connsiteX91" fmla="*/ 3032137 w 6050676"/>
              <a:gd name="connsiteY91" fmla="*/ 312732 h 499691"/>
              <a:gd name="connsiteX92" fmla="*/ 2984547 w 6050676"/>
              <a:gd name="connsiteY92" fmla="*/ 295736 h 499691"/>
              <a:gd name="connsiteX93" fmla="*/ 2960752 w 6050676"/>
              <a:gd name="connsiteY93" fmla="*/ 292336 h 499691"/>
              <a:gd name="connsiteX94" fmla="*/ 2834980 w 6050676"/>
              <a:gd name="connsiteY94" fmla="*/ 261743 h 499691"/>
              <a:gd name="connsiteX95" fmla="*/ 2780592 w 6050676"/>
              <a:gd name="connsiteY95" fmla="*/ 265142 h 499691"/>
              <a:gd name="connsiteX96" fmla="*/ 2760196 w 6050676"/>
              <a:gd name="connsiteY96" fmla="*/ 268542 h 499691"/>
              <a:gd name="connsiteX97" fmla="*/ 2705808 w 6050676"/>
              <a:gd name="connsiteY97" fmla="*/ 275340 h 499691"/>
              <a:gd name="connsiteX98" fmla="*/ 2671815 w 6050676"/>
              <a:gd name="connsiteY98" fmla="*/ 275340 h 499691"/>
              <a:gd name="connsiteX99" fmla="*/ 2593633 w 6050676"/>
              <a:gd name="connsiteY99" fmla="*/ 251545 h 499691"/>
              <a:gd name="connsiteX100" fmla="*/ 2546043 w 6050676"/>
              <a:gd name="connsiteY100" fmla="*/ 244747 h 499691"/>
              <a:gd name="connsiteX101" fmla="*/ 2454263 w 6050676"/>
              <a:gd name="connsiteY101" fmla="*/ 241348 h 499691"/>
              <a:gd name="connsiteX102" fmla="*/ 2328491 w 6050676"/>
              <a:gd name="connsiteY102" fmla="*/ 237948 h 499691"/>
              <a:gd name="connsiteX103" fmla="*/ 2202718 w 6050676"/>
              <a:gd name="connsiteY103" fmla="*/ 220952 h 499691"/>
              <a:gd name="connsiteX104" fmla="*/ 2172125 w 6050676"/>
              <a:gd name="connsiteY104" fmla="*/ 220952 h 499691"/>
              <a:gd name="connsiteX105" fmla="*/ 2090543 w 6050676"/>
              <a:gd name="connsiteY105" fmla="*/ 197157 h 499691"/>
              <a:gd name="connsiteX106" fmla="*/ 1937576 w 6050676"/>
              <a:gd name="connsiteY106" fmla="*/ 234549 h 499691"/>
              <a:gd name="connsiteX107" fmla="*/ 1703027 w 6050676"/>
              <a:gd name="connsiteY107" fmla="*/ 234549 h 499691"/>
              <a:gd name="connsiteX108" fmla="*/ 1529665 w 6050676"/>
              <a:gd name="connsiteY108" fmla="*/ 244747 h 499691"/>
              <a:gd name="connsiteX109" fmla="*/ 1332508 w 6050676"/>
              <a:gd name="connsiteY109" fmla="*/ 258344 h 499691"/>
              <a:gd name="connsiteX110" fmla="*/ 1087762 w 6050676"/>
              <a:gd name="connsiteY110" fmla="*/ 282139 h 499691"/>
              <a:gd name="connsiteX111" fmla="*/ 968788 w 6050676"/>
              <a:gd name="connsiteY111" fmla="*/ 278739 h 499691"/>
              <a:gd name="connsiteX112" fmla="*/ 849814 w 6050676"/>
              <a:gd name="connsiteY112" fmla="*/ 305934 h 499691"/>
              <a:gd name="connsiteX113" fmla="*/ 734239 w 6050676"/>
              <a:gd name="connsiteY113" fmla="*/ 370519 h 499691"/>
              <a:gd name="connsiteX114" fmla="*/ 574474 w 6050676"/>
              <a:gd name="connsiteY114" fmla="*/ 384116 h 499691"/>
              <a:gd name="connsiteX115" fmla="*/ 472496 w 6050676"/>
              <a:gd name="connsiteY115" fmla="*/ 326329 h 499691"/>
              <a:gd name="connsiteX116" fmla="*/ 370519 w 6050676"/>
              <a:gd name="connsiteY116" fmla="*/ 278739 h 499691"/>
              <a:gd name="connsiteX117" fmla="*/ 326328 w 6050676"/>
              <a:gd name="connsiteY117" fmla="*/ 268542 h 499691"/>
              <a:gd name="connsiteX118" fmla="*/ 214153 w 6050676"/>
              <a:gd name="connsiteY118" fmla="*/ 180161 h 499691"/>
              <a:gd name="connsiteX119" fmla="*/ 105377 w 6050676"/>
              <a:gd name="connsiteY119" fmla="*/ 125773 h 499691"/>
              <a:gd name="connsiteX120" fmla="*/ 33992 w 6050676"/>
              <a:gd name="connsiteY120" fmla="*/ 64586 h 499691"/>
              <a:gd name="connsiteX121" fmla="*/ 0 w 6050676"/>
              <a:gd name="connsiteY121" fmla="*/ 0 h 499691"/>
              <a:gd name="connsiteX0" fmla="*/ 0 w 6050676"/>
              <a:gd name="connsiteY0" fmla="*/ 0 h 486094"/>
              <a:gd name="connsiteX1" fmla="*/ 210754 w 6050676"/>
              <a:gd name="connsiteY1" fmla="*/ 129172 h 486094"/>
              <a:gd name="connsiteX2" fmla="*/ 472496 w 6050676"/>
              <a:gd name="connsiteY2" fmla="*/ 322930 h 486094"/>
              <a:gd name="connsiteX3" fmla="*/ 792027 w 6050676"/>
              <a:gd name="connsiteY3" fmla="*/ 282139 h 486094"/>
              <a:gd name="connsiteX4" fmla="*/ 938195 w 6050676"/>
              <a:gd name="connsiteY4" fmla="*/ 217553 h 486094"/>
              <a:gd name="connsiteX5" fmla="*/ 1131952 w 6050676"/>
              <a:gd name="connsiteY5" fmla="*/ 207355 h 486094"/>
              <a:gd name="connsiteX6" fmla="*/ 1312113 w 6050676"/>
              <a:gd name="connsiteY6" fmla="*/ 197157 h 486094"/>
              <a:gd name="connsiteX7" fmla="*/ 1410691 w 6050676"/>
              <a:gd name="connsiteY7" fmla="*/ 176762 h 486094"/>
              <a:gd name="connsiteX8" fmla="*/ 1553460 w 6050676"/>
              <a:gd name="connsiteY8" fmla="*/ 173363 h 486094"/>
              <a:gd name="connsiteX9" fmla="*/ 1730221 w 6050676"/>
              <a:gd name="connsiteY9" fmla="*/ 156366 h 486094"/>
              <a:gd name="connsiteX10" fmla="*/ 1764214 w 6050676"/>
              <a:gd name="connsiteY10" fmla="*/ 156366 h 486094"/>
              <a:gd name="connsiteX11" fmla="*/ 1923979 w 6050676"/>
              <a:gd name="connsiteY11" fmla="*/ 156366 h 486094"/>
              <a:gd name="connsiteX12" fmla="*/ 1968169 w 6050676"/>
              <a:gd name="connsiteY12" fmla="*/ 146168 h 486094"/>
              <a:gd name="connsiteX13" fmla="*/ 2025957 w 6050676"/>
              <a:gd name="connsiteY13" fmla="*/ 125773 h 486094"/>
              <a:gd name="connsiteX14" fmla="*/ 2110938 w 6050676"/>
              <a:gd name="connsiteY14" fmla="*/ 95180 h 486094"/>
              <a:gd name="connsiteX15" fmla="*/ 2141531 w 6050676"/>
              <a:gd name="connsiteY15" fmla="*/ 98579 h 486094"/>
              <a:gd name="connsiteX16" fmla="*/ 2274102 w 6050676"/>
              <a:gd name="connsiteY16" fmla="*/ 125773 h 486094"/>
              <a:gd name="connsiteX17" fmla="*/ 2444065 w 6050676"/>
              <a:gd name="connsiteY17" fmla="*/ 149568 h 486094"/>
              <a:gd name="connsiteX18" fmla="*/ 2573237 w 6050676"/>
              <a:gd name="connsiteY18" fmla="*/ 176762 h 486094"/>
              <a:gd name="connsiteX19" fmla="*/ 2678614 w 6050676"/>
              <a:gd name="connsiteY19" fmla="*/ 190359 h 486094"/>
              <a:gd name="connsiteX20" fmla="*/ 2719405 w 6050676"/>
              <a:gd name="connsiteY20" fmla="*/ 190359 h 486094"/>
              <a:gd name="connsiteX21" fmla="*/ 2923360 w 6050676"/>
              <a:gd name="connsiteY21" fmla="*/ 207355 h 486094"/>
              <a:gd name="connsiteX22" fmla="*/ 2957353 w 6050676"/>
              <a:gd name="connsiteY22" fmla="*/ 224351 h 486094"/>
              <a:gd name="connsiteX23" fmla="*/ 2984547 w 6050676"/>
              <a:gd name="connsiteY23" fmla="*/ 241348 h 486094"/>
              <a:gd name="connsiteX24" fmla="*/ 3004943 w 6050676"/>
              <a:gd name="connsiteY24" fmla="*/ 248146 h 486094"/>
              <a:gd name="connsiteX25" fmla="*/ 3127316 w 6050676"/>
              <a:gd name="connsiteY25" fmla="*/ 295736 h 486094"/>
              <a:gd name="connsiteX26" fmla="*/ 3202099 w 6050676"/>
              <a:gd name="connsiteY26" fmla="*/ 295736 h 486094"/>
              <a:gd name="connsiteX27" fmla="*/ 3249689 w 6050676"/>
              <a:gd name="connsiteY27" fmla="*/ 285538 h 486094"/>
              <a:gd name="connsiteX28" fmla="*/ 3276883 w 6050676"/>
              <a:gd name="connsiteY28" fmla="*/ 271941 h 486094"/>
              <a:gd name="connsiteX29" fmla="*/ 3355066 w 6050676"/>
              <a:gd name="connsiteY29" fmla="*/ 227751 h 486094"/>
              <a:gd name="connsiteX30" fmla="*/ 3419652 w 6050676"/>
              <a:gd name="connsiteY30" fmla="*/ 183560 h 486094"/>
              <a:gd name="connsiteX31" fmla="*/ 3463842 w 6050676"/>
              <a:gd name="connsiteY31" fmla="*/ 200557 h 486094"/>
              <a:gd name="connsiteX32" fmla="*/ 3664398 w 6050676"/>
              <a:gd name="connsiteY32" fmla="*/ 295736 h 486094"/>
              <a:gd name="connsiteX33" fmla="*/ 3701790 w 6050676"/>
              <a:gd name="connsiteY33" fmla="*/ 299135 h 486094"/>
              <a:gd name="connsiteX34" fmla="*/ 3718786 w 6050676"/>
              <a:gd name="connsiteY34" fmla="*/ 302534 h 486094"/>
              <a:gd name="connsiteX35" fmla="*/ 3759578 w 6050676"/>
              <a:gd name="connsiteY35" fmla="*/ 309333 h 486094"/>
              <a:gd name="connsiteX36" fmla="*/ 3800369 w 6050676"/>
              <a:gd name="connsiteY36" fmla="*/ 312732 h 486094"/>
              <a:gd name="connsiteX37" fmla="*/ 3888749 w 6050676"/>
              <a:gd name="connsiteY37" fmla="*/ 319531 h 486094"/>
              <a:gd name="connsiteX38" fmla="*/ 3946537 w 6050676"/>
              <a:gd name="connsiteY38" fmla="*/ 319531 h 486094"/>
              <a:gd name="connsiteX39" fmla="*/ 3983928 w 6050676"/>
              <a:gd name="connsiteY39" fmla="*/ 309333 h 486094"/>
              <a:gd name="connsiteX40" fmla="*/ 4075708 w 6050676"/>
              <a:gd name="connsiteY40" fmla="*/ 292336 h 486094"/>
              <a:gd name="connsiteX41" fmla="*/ 4208279 w 6050676"/>
              <a:gd name="connsiteY41" fmla="*/ 248146 h 486094"/>
              <a:gd name="connsiteX42" fmla="*/ 4395239 w 6050676"/>
              <a:gd name="connsiteY42" fmla="*/ 261743 h 486094"/>
              <a:gd name="connsiteX43" fmla="*/ 4442828 w 6050676"/>
              <a:gd name="connsiteY43" fmla="*/ 292336 h 486094"/>
              <a:gd name="connsiteX44" fmla="*/ 4456425 w 6050676"/>
              <a:gd name="connsiteY44" fmla="*/ 295736 h 486094"/>
              <a:gd name="connsiteX45" fmla="*/ 4476821 w 6050676"/>
              <a:gd name="connsiteY45" fmla="*/ 302534 h 486094"/>
              <a:gd name="connsiteX46" fmla="*/ 4578798 w 6050676"/>
              <a:gd name="connsiteY46" fmla="*/ 336527 h 486094"/>
              <a:gd name="connsiteX47" fmla="*/ 4718168 w 6050676"/>
              <a:gd name="connsiteY47" fmla="*/ 356922 h 486094"/>
              <a:gd name="connsiteX48" fmla="*/ 4881332 w 6050676"/>
              <a:gd name="connsiteY48" fmla="*/ 326496 h 486094"/>
              <a:gd name="connsiteX49" fmla="*/ 5052619 w 6050676"/>
              <a:gd name="connsiteY49" fmla="*/ 349623 h 486094"/>
              <a:gd name="connsiteX50" fmla="*/ 5166870 w 6050676"/>
              <a:gd name="connsiteY50" fmla="*/ 343325 h 486094"/>
              <a:gd name="connsiteX51" fmla="*/ 5201279 w 6050676"/>
              <a:gd name="connsiteY51" fmla="*/ 332794 h 486094"/>
              <a:gd name="connsiteX52" fmla="*/ 5499997 w 6050676"/>
              <a:gd name="connsiteY52" fmla="*/ 333128 h 486094"/>
              <a:gd name="connsiteX53" fmla="*/ 5725797 w 6050676"/>
              <a:gd name="connsiteY53" fmla="*/ 344014 h 486094"/>
              <a:gd name="connsiteX54" fmla="*/ 5748143 w 6050676"/>
              <a:gd name="connsiteY54" fmla="*/ 329728 h 486094"/>
              <a:gd name="connsiteX55" fmla="*/ 5815554 w 6050676"/>
              <a:gd name="connsiteY55" fmla="*/ 332794 h 486094"/>
              <a:gd name="connsiteX56" fmla="*/ 5894092 w 6050676"/>
              <a:gd name="connsiteY56" fmla="*/ 310355 h 486094"/>
              <a:gd name="connsiteX57" fmla="*/ 5982691 w 6050676"/>
              <a:gd name="connsiteY57" fmla="*/ 322930 h 486094"/>
              <a:gd name="connsiteX58" fmla="*/ 6050676 w 6050676"/>
              <a:gd name="connsiteY58" fmla="*/ 326329 h 486094"/>
              <a:gd name="connsiteX59" fmla="*/ 6016684 w 6050676"/>
              <a:gd name="connsiteY59" fmla="*/ 472497 h 486094"/>
              <a:gd name="connsiteX60" fmla="*/ 5805930 w 6050676"/>
              <a:gd name="connsiteY60" fmla="*/ 452102 h 486094"/>
              <a:gd name="connsiteX61" fmla="*/ 5652870 w 6050676"/>
              <a:gd name="connsiteY61" fmla="*/ 470234 h 486094"/>
              <a:gd name="connsiteX62" fmla="*/ 5537868 w 6050676"/>
              <a:gd name="connsiteY62" fmla="*/ 470234 h 486094"/>
              <a:gd name="connsiteX63" fmla="*/ 5442210 w 6050676"/>
              <a:gd name="connsiteY63" fmla="*/ 448702 h 486094"/>
              <a:gd name="connsiteX64" fmla="*/ 5224657 w 6050676"/>
              <a:gd name="connsiteY64" fmla="*/ 448702 h 486094"/>
              <a:gd name="connsiteX65" fmla="*/ 5122679 w 6050676"/>
              <a:gd name="connsiteY65" fmla="*/ 482695 h 486094"/>
              <a:gd name="connsiteX66" fmla="*/ 5044496 w 6050676"/>
              <a:gd name="connsiteY66" fmla="*/ 479296 h 486094"/>
              <a:gd name="connsiteX67" fmla="*/ 4932321 w 6050676"/>
              <a:gd name="connsiteY67" fmla="*/ 462299 h 486094"/>
              <a:gd name="connsiteX68" fmla="*/ 4874534 w 6050676"/>
              <a:gd name="connsiteY68" fmla="*/ 455501 h 486094"/>
              <a:gd name="connsiteX69" fmla="*/ 4816746 w 6050676"/>
              <a:gd name="connsiteY69" fmla="*/ 455501 h 486094"/>
              <a:gd name="connsiteX70" fmla="*/ 4748761 w 6050676"/>
              <a:gd name="connsiteY70" fmla="*/ 455501 h 486094"/>
              <a:gd name="connsiteX71" fmla="*/ 4694373 w 6050676"/>
              <a:gd name="connsiteY71" fmla="*/ 469098 h 486094"/>
              <a:gd name="connsiteX72" fmla="*/ 4667179 w 6050676"/>
              <a:gd name="connsiteY72" fmla="*/ 482695 h 486094"/>
              <a:gd name="connsiteX73" fmla="*/ 4527810 w 6050676"/>
              <a:gd name="connsiteY73" fmla="*/ 486094 h 486094"/>
              <a:gd name="connsiteX74" fmla="*/ 4497216 w 6050676"/>
              <a:gd name="connsiteY74" fmla="*/ 482695 h 486094"/>
              <a:gd name="connsiteX75" fmla="*/ 4487018 w 6050676"/>
              <a:gd name="connsiteY75" fmla="*/ 445637 h 486094"/>
              <a:gd name="connsiteX76" fmla="*/ 4365417 w 6050676"/>
              <a:gd name="connsiteY76" fmla="*/ 400112 h 486094"/>
              <a:gd name="connsiteX77" fmla="*/ 4293261 w 6050676"/>
              <a:gd name="connsiteY77" fmla="*/ 404512 h 486094"/>
              <a:gd name="connsiteX78" fmla="*/ 4170888 w 6050676"/>
              <a:gd name="connsiteY78" fmla="*/ 448702 h 486094"/>
              <a:gd name="connsiteX79" fmla="*/ 4153891 w 6050676"/>
              <a:gd name="connsiteY79" fmla="*/ 472497 h 486094"/>
              <a:gd name="connsiteX80" fmla="*/ 4143694 w 6050676"/>
              <a:gd name="connsiteY80" fmla="*/ 479296 h 486094"/>
              <a:gd name="connsiteX81" fmla="*/ 4079274 w 6050676"/>
              <a:gd name="connsiteY81" fmla="*/ 457617 h 486094"/>
              <a:gd name="connsiteX82" fmla="*/ 3943137 w 6050676"/>
              <a:gd name="connsiteY82" fmla="*/ 452102 h 486094"/>
              <a:gd name="connsiteX83" fmla="*/ 3888749 w 6050676"/>
              <a:gd name="connsiteY83" fmla="*/ 448702 h 486094"/>
              <a:gd name="connsiteX84" fmla="*/ 3769775 w 6050676"/>
              <a:gd name="connsiteY84" fmla="*/ 428307 h 486094"/>
              <a:gd name="connsiteX85" fmla="*/ 3711988 w 6050676"/>
              <a:gd name="connsiteY85" fmla="*/ 424907 h 486094"/>
              <a:gd name="connsiteX86" fmla="*/ 3633805 w 6050676"/>
              <a:gd name="connsiteY86" fmla="*/ 407911 h 486094"/>
              <a:gd name="connsiteX87" fmla="*/ 3508033 w 6050676"/>
              <a:gd name="connsiteY87" fmla="*/ 353523 h 486094"/>
              <a:gd name="connsiteX88" fmla="*/ 3378861 w 6050676"/>
              <a:gd name="connsiteY88" fmla="*/ 251545 h 486094"/>
              <a:gd name="connsiteX89" fmla="*/ 3304077 w 6050676"/>
              <a:gd name="connsiteY89" fmla="*/ 316131 h 486094"/>
              <a:gd name="connsiteX90" fmla="*/ 3168107 w 6050676"/>
              <a:gd name="connsiteY90" fmla="*/ 360322 h 486094"/>
              <a:gd name="connsiteX91" fmla="*/ 3032137 w 6050676"/>
              <a:gd name="connsiteY91" fmla="*/ 312732 h 486094"/>
              <a:gd name="connsiteX92" fmla="*/ 2984547 w 6050676"/>
              <a:gd name="connsiteY92" fmla="*/ 295736 h 486094"/>
              <a:gd name="connsiteX93" fmla="*/ 2960752 w 6050676"/>
              <a:gd name="connsiteY93" fmla="*/ 292336 h 486094"/>
              <a:gd name="connsiteX94" fmla="*/ 2834980 w 6050676"/>
              <a:gd name="connsiteY94" fmla="*/ 261743 h 486094"/>
              <a:gd name="connsiteX95" fmla="*/ 2780592 w 6050676"/>
              <a:gd name="connsiteY95" fmla="*/ 265142 h 486094"/>
              <a:gd name="connsiteX96" fmla="*/ 2760196 w 6050676"/>
              <a:gd name="connsiteY96" fmla="*/ 268542 h 486094"/>
              <a:gd name="connsiteX97" fmla="*/ 2705808 w 6050676"/>
              <a:gd name="connsiteY97" fmla="*/ 275340 h 486094"/>
              <a:gd name="connsiteX98" fmla="*/ 2671815 w 6050676"/>
              <a:gd name="connsiteY98" fmla="*/ 275340 h 486094"/>
              <a:gd name="connsiteX99" fmla="*/ 2593633 w 6050676"/>
              <a:gd name="connsiteY99" fmla="*/ 251545 h 486094"/>
              <a:gd name="connsiteX100" fmla="*/ 2546043 w 6050676"/>
              <a:gd name="connsiteY100" fmla="*/ 244747 h 486094"/>
              <a:gd name="connsiteX101" fmla="*/ 2454263 w 6050676"/>
              <a:gd name="connsiteY101" fmla="*/ 241348 h 486094"/>
              <a:gd name="connsiteX102" fmla="*/ 2328491 w 6050676"/>
              <a:gd name="connsiteY102" fmla="*/ 237948 h 486094"/>
              <a:gd name="connsiteX103" fmla="*/ 2202718 w 6050676"/>
              <a:gd name="connsiteY103" fmla="*/ 220952 h 486094"/>
              <a:gd name="connsiteX104" fmla="*/ 2172125 w 6050676"/>
              <a:gd name="connsiteY104" fmla="*/ 220952 h 486094"/>
              <a:gd name="connsiteX105" fmla="*/ 2090543 w 6050676"/>
              <a:gd name="connsiteY105" fmla="*/ 197157 h 486094"/>
              <a:gd name="connsiteX106" fmla="*/ 1937576 w 6050676"/>
              <a:gd name="connsiteY106" fmla="*/ 234549 h 486094"/>
              <a:gd name="connsiteX107" fmla="*/ 1703027 w 6050676"/>
              <a:gd name="connsiteY107" fmla="*/ 234549 h 486094"/>
              <a:gd name="connsiteX108" fmla="*/ 1529665 w 6050676"/>
              <a:gd name="connsiteY108" fmla="*/ 244747 h 486094"/>
              <a:gd name="connsiteX109" fmla="*/ 1332508 w 6050676"/>
              <a:gd name="connsiteY109" fmla="*/ 258344 h 486094"/>
              <a:gd name="connsiteX110" fmla="*/ 1087762 w 6050676"/>
              <a:gd name="connsiteY110" fmla="*/ 282139 h 486094"/>
              <a:gd name="connsiteX111" fmla="*/ 968788 w 6050676"/>
              <a:gd name="connsiteY111" fmla="*/ 278739 h 486094"/>
              <a:gd name="connsiteX112" fmla="*/ 849814 w 6050676"/>
              <a:gd name="connsiteY112" fmla="*/ 305934 h 486094"/>
              <a:gd name="connsiteX113" fmla="*/ 734239 w 6050676"/>
              <a:gd name="connsiteY113" fmla="*/ 370519 h 486094"/>
              <a:gd name="connsiteX114" fmla="*/ 574474 w 6050676"/>
              <a:gd name="connsiteY114" fmla="*/ 384116 h 486094"/>
              <a:gd name="connsiteX115" fmla="*/ 472496 w 6050676"/>
              <a:gd name="connsiteY115" fmla="*/ 326329 h 486094"/>
              <a:gd name="connsiteX116" fmla="*/ 370519 w 6050676"/>
              <a:gd name="connsiteY116" fmla="*/ 278739 h 486094"/>
              <a:gd name="connsiteX117" fmla="*/ 326328 w 6050676"/>
              <a:gd name="connsiteY117" fmla="*/ 268542 h 486094"/>
              <a:gd name="connsiteX118" fmla="*/ 214153 w 6050676"/>
              <a:gd name="connsiteY118" fmla="*/ 180161 h 486094"/>
              <a:gd name="connsiteX119" fmla="*/ 105377 w 6050676"/>
              <a:gd name="connsiteY119" fmla="*/ 125773 h 486094"/>
              <a:gd name="connsiteX120" fmla="*/ 33992 w 6050676"/>
              <a:gd name="connsiteY120" fmla="*/ 64586 h 486094"/>
              <a:gd name="connsiteX121" fmla="*/ 0 w 6050676"/>
              <a:gd name="connsiteY121" fmla="*/ 0 h 486094"/>
              <a:gd name="connsiteX0" fmla="*/ 0 w 6050676"/>
              <a:gd name="connsiteY0" fmla="*/ 0 h 486094"/>
              <a:gd name="connsiteX1" fmla="*/ 210754 w 6050676"/>
              <a:gd name="connsiteY1" fmla="*/ 129172 h 486094"/>
              <a:gd name="connsiteX2" fmla="*/ 472496 w 6050676"/>
              <a:gd name="connsiteY2" fmla="*/ 322930 h 486094"/>
              <a:gd name="connsiteX3" fmla="*/ 792027 w 6050676"/>
              <a:gd name="connsiteY3" fmla="*/ 282139 h 486094"/>
              <a:gd name="connsiteX4" fmla="*/ 938195 w 6050676"/>
              <a:gd name="connsiteY4" fmla="*/ 217553 h 486094"/>
              <a:gd name="connsiteX5" fmla="*/ 1131952 w 6050676"/>
              <a:gd name="connsiteY5" fmla="*/ 207355 h 486094"/>
              <a:gd name="connsiteX6" fmla="*/ 1312113 w 6050676"/>
              <a:gd name="connsiteY6" fmla="*/ 197157 h 486094"/>
              <a:gd name="connsiteX7" fmla="*/ 1410691 w 6050676"/>
              <a:gd name="connsiteY7" fmla="*/ 176762 h 486094"/>
              <a:gd name="connsiteX8" fmla="*/ 1553460 w 6050676"/>
              <a:gd name="connsiteY8" fmla="*/ 173363 h 486094"/>
              <a:gd name="connsiteX9" fmla="*/ 1730221 w 6050676"/>
              <a:gd name="connsiteY9" fmla="*/ 156366 h 486094"/>
              <a:gd name="connsiteX10" fmla="*/ 1764214 w 6050676"/>
              <a:gd name="connsiteY10" fmla="*/ 156366 h 486094"/>
              <a:gd name="connsiteX11" fmla="*/ 1923979 w 6050676"/>
              <a:gd name="connsiteY11" fmla="*/ 156366 h 486094"/>
              <a:gd name="connsiteX12" fmla="*/ 1968169 w 6050676"/>
              <a:gd name="connsiteY12" fmla="*/ 146168 h 486094"/>
              <a:gd name="connsiteX13" fmla="*/ 2025957 w 6050676"/>
              <a:gd name="connsiteY13" fmla="*/ 125773 h 486094"/>
              <a:gd name="connsiteX14" fmla="*/ 2110938 w 6050676"/>
              <a:gd name="connsiteY14" fmla="*/ 95180 h 486094"/>
              <a:gd name="connsiteX15" fmla="*/ 2141531 w 6050676"/>
              <a:gd name="connsiteY15" fmla="*/ 98579 h 486094"/>
              <a:gd name="connsiteX16" fmla="*/ 2274102 w 6050676"/>
              <a:gd name="connsiteY16" fmla="*/ 125773 h 486094"/>
              <a:gd name="connsiteX17" fmla="*/ 2444065 w 6050676"/>
              <a:gd name="connsiteY17" fmla="*/ 149568 h 486094"/>
              <a:gd name="connsiteX18" fmla="*/ 2573237 w 6050676"/>
              <a:gd name="connsiteY18" fmla="*/ 176762 h 486094"/>
              <a:gd name="connsiteX19" fmla="*/ 2678614 w 6050676"/>
              <a:gd name="connsiteY19" fmla="*/ 190359 h 486094"/>
              <a:gd name="connsiteX20" fmla="*/ 2719405 w 6050676"/>
              <a:gd name="connsiteY20" fmla="*/ 190359 h 486094"/>
              <a:gd name="connsiteX21" fmla="*/ 2923360 w 6050676"/>
              <a:gd name="connsiteY21" fmla="*/ 207355 h 486094"/>
              <a:gd name="connsiteX22" fmla="*/ 2957353 w 6050676"/>
              <a:gd name="connsiteY22" fmla="*/ 224351 h 486094"/>
              <a:gd name="connsiteX23" fmla="*/ 2984547 w 6050676"/>
              <a:gd name="connsiteY23" fmla="*/ 241348 h 486094"/>
              <a:gd name="connsiteX24" fmla="*/ 3004943 w 6050676"/>
              <a:gd name="connsiteY24" fmla="*/ 248146 h 486094"/>
              <a:gd name="connsiteX25" fmla="*/ 3127316 w 6050676"/>
              <a:gd name="connsiteY25" fmla="*/ 295736 h 486094"/>
              <a:gd name="connsiteX26" fmla="*/ 3202099 w 6050676"/>
              <a:gd name="connsiteY26" fmla="*/ 295736 h 486094"/>
              <a:gd name="connsiteX27" fmla="*/ 3249689 w 6050676"/>
              <a:gd name="connsiteY27" fmla="*/ 285538 h 486094"/>
              <a:gd name="connsiteX28" fmla="*/ 3276883 w 6050676"/>
              <a:gd name="connsiteY28" fmla="*/ 271941 h 486094"/>
              <a:gd name="connsiteX29" fmla="*/ 3355066 w 6050676"/>
              <a:gd name="connsiteY29" fmla="*/ 227751 h 486094"/>
              <a:gd name="connsiteX30" fmla="*/ 3419652 w 6050676"/>
              <a:gd name="connsiteY30" fmla="*/ 183560 h 486094"/>
              <a:gd name="connsiteX31" fmla="*/ 3463842 w 6050676"/>
              <a:gd name="connsiteY31" fmla="*/ 200557 h 486094"/>
              <a:gd name="connsiteX32" fmla="*/ 3664398 w 6050676"/>
              <a:gd name="connsiteY32" fmla="*/ 295736 h 486094"/>
              <a:gd name="connsiteX33" fmla="*/ 3701790 w 6050676"/>
              <a:gd name="connsiteY33" fmla="*/ 299135 h 486094"/>
              <a:gd name="connsiteX34" fmla="*/ 3718786 w 6050676"/>
              <a:gd name="connsiteY34" fmla="*/ 302534 h 486094"/>
              <a:gd name="connsiteX35" fmla="*/ 3759578 w 6050676"/>
              <a:gd name="connsiteY35" fmla="*/ 309333 h 486094"/>
              <a:gd name="connsiteX36" fmla="*/ 3800369 w 6050676"/>
              <a:gd name="connsiteY36" fmla="*/ 312732 h 486094"/>
              <a:gd name="connsiteX37" fmla="*/ 3888749 w 6050676"/>
              <a:gd name="connsiteY37" fmla="*/ 319531 h 486094"/>
              <a:gd name="connsiteX38" fmla="*/ 3946537 w 6050676"/>
              <a:gd name="connsiteY38" fmla="*/ 319531 h 486094"/>
              <a:gd name="connsiteX39" fmla="*/ 3983928 w 6050676"/>
              <a:gd name="connsiteY39" fmla="*/ 309333 h 486094"/>
              <a:gd name="connsiteX40" fmla="*/ 4075708 w 6050676"/>
              <a:gd name="connsiteY40" fmla="*/ 292336 h 486094"/>
              <a:gd name="connsiteX41" fmla="*/ 4208279 w 6050676"/>
              <a:gd name="connsiteY41" fmla="*/ 248146 h 486094"/>
              <a:gd name="connsiteX42" fmla="*/ 4395239 w 6050676"/>
              <a:gd name="connsiteY42" fmla="*/ 261743 h 486094"/>
              <a:gd name="connsiteX43" fmla="*/ 4442828 w 6050676"/>
              <a:gd name="connsiteY43" fmla="*/ 292336 h 486094"/>
              <a:gd name="connsiteX44" fmla="*/ 4456425 w 6050676"/>
              <a:gd name="connsiteY44" fmla="*/ 295736 h 486094"/>
              <a:gd name="connsiteX45" fmla="*/ 4476821 w 6050676"/>
              <a:gd name="connsiteY45" fmla="*/ 302534 h 486094"/>
              <a:gd name="connsiteX46" fmla="*/ 4578798 w 6050676"/>
              <a:gd name="connsiteY46" fmla="*/ 336527 h 486094"/>
              <a:gd name="connsiteX47" fmla="*/ 4718168 w 6050676"/>
              <a:gd name="connsiteY47" fmla="*/ 356922 h 486094"/>
              <a:gd name="connsiteX48" fmla="*/ 4881332 w 6050676"/>
              <a:gd name="connsiteY48" fmla="*/ 326496 h 486094"/>
              <a:gd name="connsiteX49" fmla="*/ 5052619 w 6050676"/>
              <a:gd name="connsiteY49" fmla="*/ 349623 h 486094"/>
              <a:gd name="connsiteX50" fmla="*/ 5166870 w 6050676"/>
              <a:gd name="connsiteY50" fmla="*/ 343325 h 486094"/>
              <a:gd name="connsiteX51" fmla="*/ 5201279 w 6050676"/>
              <a:gd name="connsiteY51" fmla="*/ 332794 h 486094"/>
              <a:gd name="connsiteX52" fmla="*/ 5499997 w 6050676"/>
              <a:gd name="connsiteY52" fmla="*/ 333128 h 486094"/>
              <a:gd name="connsiteX53" fmla="*/ 5725797 w 6050676"/>
              <a:gd name="connsiteY53" fmla="*/ 344014 h 486094"/>
              <a:gd name="connsiteX54" fmla="*/ 5748143 w 6050676"/>
              <a:gd name="connsiteY54" fmla="*/ 329728 h 486094"/>
              <a:gd name="connsiteX55" fmla="*/ 5815554 w 6050676"/>
              <a:gd name="connsiteY55" fmla="*/ 332794 h 486094"/>
              <a:gd name="connsiteX56" fmla="*/ 5894092 w 6050676"/>
              <a:gd name="connsiteY56" fmla="*/ 310355 h 486094"/>
              <a:gd name="connsiteX57" fmla="*/ 5982691 w 6050676"/>
              <a:gd name="connsiteY57" fmla="*/ 322930 h 486094"/>
              <a:gd name="connsiteX58" fmla="*/ 6050676 w 6050676"/>
              <a:gd name="connsiteY58" fmla="*/ 326329 h 486094"/>
              <a:gd name="connsiteX59" fmla="*/ 6016684 w 6050676"/>
              <a:gd name="connsiteY59" fmla="*/ 472497 h 486094"/>
              <a:gd name="connsiteX60" fmla="*/ 5805930 w 6050676"/>
              <a:gd name="connsiteY60" fmla="*/ 452102 h 486094"/>
              <a:gd name="connsiteX61" fmla="*/ 5652870 w 6050676"/>
              <a:gd name="connsiteY61" fmla="*/ 470234 h 486094"/>
              <a:gd name="connsiteX62" fmla="*/ 5537868 w 6050676"/>
              <a:gd name="connsiteY62" fmla="*/ 470234 h 486094"/>
              <a:gd name="connsiteX63" fmla="*/ 5442210 w 6050676"/>
              <a:gd name="connsiteY63" fmla="*/ 448702 h 486094"/>
              <a:gd name="connsiteX64" fmla="*/ 5224657 w 6050676"/>
              <a:gd name="connsiteY64" fmla="*/ 448702 h 486094"/>
              <a:gd name="connsiteX65" fmla="*/ 5122679 w 6050676"/>
              <a:gd name="connsiteY65" fmla="*/ 482695 h 486094"/>
              <a:gd name="connsiteX66" fmla="*/ 5044496 w 6050676"/>
              <a:gd name="connsiteY66" fmla="*/ 479296 h 486094"/>
              <a:gd name="connsiteX67" fmla="*/ 4932321 w 6050676"/>
              <a:gd name="connsiteY67" fmla="*/ 462299 h 486094"/>
              <a:gd name="connsiteX68" fmla="*/ 4874534 w 6050676"/>
              <a:gd name="connsiteY68" fmla="*/ 455501 h 486094"/>
              <a:gd name="connsiteX69" fmla="*/ 4816746 w 6050676"/>
              <a:gd name="connsiteY69" fmla="*/ 455501 h 486094"/>
              <a:gd name="connsiteX70" fmla="*/ 4748761 w 6050676"/>
              <a:gd name="connsiteY70" fmla="*/ 455501 h 486094"/>
              <a:gd name="connsiteX71" fmla="*/ 4694373 w 6050676"/>
              <a:gd name="connsiteY71" fmla="*/ 469098 h 486094"/>
              <a:gd name="connsiteX72" fmla="*/ 4667179 w 6050676"/>
              <a:gd name="connsiteY72" fmla="*/ 482695 h 486094"/>
              <a:gd name="connsiteX73" fmla="*/ 4527810 w 6050676"/>
              <a:gd name="connsiteY73" fmla="*/ 486094 h 486094"/>
              <a:gd name="connsiteX74" fmla="*/ 4497216 w 6050676"/>
              <a:gd name="connsiteY74" fmla="*/ 482695 h 486094"/>
              <a:gd name="connsiteX75" fmla="*/ 4487018 w 6050676"/>
              <a:gd name="connsiteY75" fmla="*/ 445637 h 486094"/>
              <a:gd name="connsiteX76" fmla="*/ 4365417 w 6050676"/>
              <a:gd name="connsiteY76" fmla="*/ 400112 h 486094"/>
              <a:gd name="connsiteX77" fmla="*/ 4293261 w 6050676"/>
              <a:gd name="connsiteY77" fmla="*/ 404512 h 486094"/>
              <a:gd name="connsiteX78" fmla="*/ 4170888 w 6050676"/>
              <a:gd name="connsiteY78" fmla="*/ 448702 h 486094"/>
              <a:gd name="connsiteX79" fmla="*/ 4153891 w 6050676"/>
              <a:gd name="connsiteY79" fmla="*/ 472497 h 486094"/>
              <a:gd name="connsiteX80" fmla="*/ 4143694 w 6050676"/>
              <a:gd name="connsiteY80" fmla="*/ 479296 h 486094"/>
              <a:gd name="connsiteX81" fmla="*/ 4079274 w 6050676"/>
              <a:gd name="connsiteY81" fmla="*/ 457617 h 486094"/>
              <a:gd name="connsiteX82" fmla="*/ 3943137 w 6050676"/>
              <a:gd name="connsiteY82" fmla="*/ 452102 h 486094"/>
              <a:gd name="connsiteX83" fmla="*/ 3888749 w 6050676"/>
              <a:gd name="connsiteY83" fmla="*/ 448702 h 486094"/>
              <a:gd name="connsiteX84" fmla="*/ 3769775 w 6050676"/>
              <a:gd name="connsiteY84" fmla="*/ 428307 h 486094"/>
              <a:gd name="connsiteX85" fmla="*/ 3756752 w 6050676"/>
              <a:gd name="connsiteY85" fmla="*/ 405722 h 486094"/>
              <a:gd name="connsiteX86" fmla="*/ 3711988 w 6050676"/>
              <a:gd name="connsiteY86" fmla="*/ 424907 h 486094"/>
              <a:gd name="connsiteX87" fmla="*/ 3633805 w 6050676"/>
              <a:gd name="connsiteY87" fmla="*/ 407911 h 486094"/>
              <a:gd name="connsiteX88" fmla="*/ 3508033 w 6050676"/>
              <a:gd name="connsiteY88" fmla="*/ 353523 h 486094"/>
              <a:gd name="connsiteX89" fmla="*/ 3378861 w 6050676"/>
              <a:gd name="connsiteY89" fmla="*/ 251545 h 486094"/>
              <a:gd name="connsiteX90" fmla="*/ 3304077 w 6050676"/>
              <a:gd name="connsiteY90" fmla="*/ 316131 h 486094"/>
              <a:gd name="connsiteX91" fmla="*/ 3168107 w 6050676"/>
              <a:gd name="connsiteY91" fmla="*/ 360322 h 486094"/>
              <a:gd name="connsiteX92" fmla="*/ 3032137 w 6050676"/>
              <a:gd name="connsiteY92" fmla="*/ 312732 h 486094"/>
              <a:gd name="connsiteX93" fmla="*/ 2984547 w 6050676"/>
              <a:gd name="connsiteY93" fmla="*/ 295736 h 486094"/>
              <a:gd name="connsiteX94" fmla="*/ 2960752 w 6050676"/>
              <a:gd name="connsiteY94" fmla="*/ 292336 h 486094"/>
              <a:gd name="connsiteX95" fmla="*/ 2834980 w 6050676"/>
              <a:gd name="connsiteY95" fmla="*/ 261743 h 486094"/>
              <a:gd name="connsiteX96" fmla="*/ 2780592 w 6050676"/>
              <a:gd name="connsiteY96" fmla="*/ 265142 h 486094"/>
              <a:gd name="connsiteX97" fmla="*/ 2760196 w 6050676"/>
              <a:gd name="connsiteY97" fmla="*/ 268542 h 486094"/>
              <a:gd name="connsiteX98" fmla="*/ 2705808 w 6050676"/>
              <a:gd name="connsiteY98" fmla="*/ 275340 h 486094"/>
              <a:gd name="connsiteX99" fmla="*/ 2671815 w 6050676"/>
              <a:gd name="connsiteY99" fmla="*/ 275340 h 486094"/>
              <a:gd name="connsiteX100" fmla="*/ 2593633 w 6050676"/>
              <a:gd name="connsiteY100" fmla="*/ 251545 h 486094"/>
              <a:gd name="connsiteX101" fmla="*/ 2546043 w 6050676"/>
              <a:gd name="connsiteY101" fmla="*/ 244747 h 486094"/>
              <a:gd name="connsiteX102" fmla="*/ 2454263 w 6050676"/>
              <a:gd name="connsiteY102" fmla="*/ 241348 h 486094"/>
              <a:gd name="connsiteX103" fmla="*/ 2328491 w 6050676"/>
              <a:gd name="connsiteY103" fmla="*/ 237948 h 486094"/>
              <a:gd name="connsiteX104" fmla="*/ 2202718 w 6050676"/>
              <a:gd name="connsiteY104" fmla="*/ 220952 h 486094"/>
              <a:gd name="connsiteX105" fmla="*/ 2172125 w 6050676"/>
              <a:gd name="connsiteY105" fmla="*/ 220952 h 486094"/>
              <a:gd name="connsiteX106" fmla="*/ 2090543 w 6050676"/>
              <a:gd name="connsiteY106" fmla="*/ 197157 h 486094"/>
              <a:gd name="connsiteX107" fmla="*/ 1937576 w 6050676"/>
              <a:gd name="connsiteY107" fmla="*/ 234549 h 486094"/>
              <a:gd name="connsiteX108" fmla="*/ 1703027 w 6050676"/>
              <a:gd name="connsiteY108" fmla="*/ 234549 h 486094"/>
              <a:gd name="connsiteX109" fmla="*/ 1529665 w 6050676"/>
              <a:gd name="connsiteY109" fmla="*/ 244747 h 486094"/>
              <a:gd name="connsiteX110" fmla="*/ 1332508 w 6050676"/>
              <a:gd name="connsiteY110" fmla="*/ 258344 h 486094"/>
              <a:gd name="connsiteX111" fmla="*/ 1087762 w 6050676"/>
              <a:gd name="connsiteY111" fmla="*/ 282139 h 486094"/>
              <a:gd name="connsiteX112" fmla="*/ 968788 w 6050676"/>
              <a:gd name="connsiteY112" fmla="*/ 278739 h 486094"/>
              <a:gd name="connsiteX113" fmla="*/ 849814 w 6050676"/>
              <a:gd name="connsiteY113" fmla="*/ 305934 h 486094"/>
              <a:gd name="connsiteX114" fmla="*/ 734239 w 6050676"/>
              <a:gd name="connsiteY114" fmla="*/ 370519 h 486094"/>
              <a:gd name="connsiteX115" fmla="*/ 574474 w 6050676"/>
              <a:gd name="connsiteY115" fmla="*/ 384116 h 486094"/>
              <a:gd name="connsiteX116" fmla="*/ 472496 w 6050676"/>
              <a:gd name="connsiteY116" fmla="*/ 326329 h 486094"/>
              <a:gd name="connsiteX117" fmla="*/ 370519 w 6050676"/>
              <a:gd name="connsiteY117" fmla="*/ 278739 h 486094"/>
              <a:gd name="connsiteX118" fmla="*/ 326328 w 6050676"/>
              <a:gd name="connsiteY118" fmla="*/ 268542 h 486094"/>
              <a:gd name="connsiteX119" fmla="*/ 214153 w 6050676"/>
              <a:gd name="connsiteY119" fmla="*/ 180161 h 486094"/>
              <a:gd name="connsiteX120" fmla="*/ 105377 w 6050676"/>
              <a:gd name="connsiteY120" fmla="*/ 125773 h 486094"/>
              <a:gd name="connsiteX121" fmla="*/ 33992 w 6050676"/>
              <a:gd name="connsiteY121" fmla="*/ 64586 h 486094"/>
              <a:gd name="connsiteX122" fmla="*/ 0 w 6050676"/>
              <a:gd name="connsiteY122" fmla="*/ 0 h 486094"/>
              <a:gd name="connsiteX0" fmla="*/ 0 w 6050676"/>
              <a:gd name="connsiteY0" fmla="*/ 0 h 486094"/>
              <a:gd name="connsiteX1" fmla="*/ 210754 w 6050676"/>
              <a:gd name="connsiteY1" fmla="*/ 129172 h 486094"/>
              <a:gd name="connsiteX2" fmla="*/ 472496 w 6050676"/>
              <a:gd name="connsiteY2" fmla="*/ 322930 h 486094"/>
              <a:gd name="connsiteX3" fmla="*/ 792027 w 6050676"/>
              <a:gd name="connsiteY3" fmla="*/ 282139 h 486094"/>
              <a:gd name="connsiteX4" fmla="*/ 938195 w 6050676"/>
              <a:gd name="connsiteY4" fmla="*/ 217553 h 486094"/>
              <a:gd name="connsiteX5" fmla="*/ 1131952 w 6050676"/>
              <a:gd name="connsiteY5" fmla="*/ 207355 h 486094"/>
              <a:gd name="connsiteX6" fmla="*/ 1312113 w 6050676"/>
              <a:gd name="connsiteY6" fmla="*/ 197157 h 486094"/>
              <a:gd name="connsiteX7" fmla="*/ 1410691 w 6050676"/>
              <a:gd name="connsiteY7" fmla="*/ 176762 h 486094"/>
              <a:gd name="connsiteX8" fmla="*/ 1553460 w 6050676"/>
              <a:gd name="connsiteY8" fmla="*/ 173363 h 486094"/>
              <a:gd name="connsiteX9" fmla="*/ 1730221 w 6050676"/>
              <a:gd name="connsiteY9" fmla="*/ 156366 h 486094"/>
              <a:gd name="connsiteX10" fmla="*/ 1764214 w 6050676"/>
              <a:gd name="connsiteY10" fmla="*/ 156366 h 486094"/>
              <a:gd name="connsiteX11" fmla="*/ 1923979 w 6050676"/>
              <a:gd name="connsiteY11" fmla="*/ 156366 h 486094"/>
              <a:gd name="connsiteX12" fmla="*/ 1968169 w 6050676"/>
              <a:gd name="connsiteY12" fmla="*/ 146168 h 486094"/>
              <a:gd name="connsiteX13" fmla="*/ 2025957 w 6050676"/>
              <a:gd name="connsiteY13" fmla="*/ 125773 h 486094"/>
              <a:gd name="connsiteX14" fmla="*/ 2110938 w 6050676"/>
              <a:gd name="connsiteY14" fmla="*/ 95180 h 486094"/>
              <a:gd name="connsiteX15" fmla="*/ 2141531 w 6050676"/>
              <a:gd name="connsiteY15" fmla="*/ 98579 h 486094"/>
              <a:gd name="connsiteX16" fmla="*/ 2274102 w 6050676"/>
              <a:gd name="connsiteY16" fmla="*/ 125773 h 486094"/>
              <a:gd name="connsiteX17" fmla="*/ 2444065 w 6050676"/>
              <a:gd name="connsiteY17" fmla="*/ 149568 h 486094"/>
              <a:gd name="connsiteX18" fmla="*/ 2573237 w 6050676"/>
              <a:gd name="connsiteY18" fmla="*/ 176762 h 486094"/>
              <a:gd name="connsiteX19" fmla="*/ 2678614 w 6050676"/>
              <a:gd name="connsiteY19" fmla="*/ 190359 h 486094"/>
              <a:gd name="connsiteX20" fmla="*/ 2719405 w 6050676"/>
              <a:gd name="connsiteY20" fmla="*/ 190359 h 486094"/>
              <a:gd name="connsiteX21" fmla="*/ 2923360 w 6050676"/>
              <a:gd name="connsiteY21" fmla="*/ 207355 h 486094"/>
              <a:gd name="connsiteX22" fmla="*/ 2957353 w 6050676"/>
              <a:gd name="connsiteY22" fmla="*/ 224351 h 486094"/>
              <a:gd name="connsiteX23" fmla="*/ 2984547 w 6050676"/>
              <a:gd name="connsiteY23" fmla="*/ 241348 h 486094"/>
              <a:gd name="connsiteX24" fmla="*/ 3004943 w 6050676"/>
              <a:gd name="connsiteY24" fmla="*/ 248146 h 486094"/>
              <a:gd name="connsiteX25" fmla="*/ 3127316 w 6050676"/>
              <a:gd name="connsiteY25" fmla="*/ 295736 h 486094"/>
              <a:gd name="connsiteX26" fmla="*/ 3202099 w 6050676"/>
              <a:gd name="connsiteY26" fmla="*/ 295736 h 486094"/>
              <a:gd name="connsiteX27" fmla="*/ 3249689 w 6050676"/>
              <a:gd name="connsiteY27" fmla="*/ 285538 h 486094"/>
              <a:gd name="connsiteX28" fmla="*/ 3276883 w 6050676"/>
              <a:gd name="connsiteY28" fmla="*/ 271941 h 486094"/>
              <a:gd name="connsiteX29" fmla="*/ 3355066 w 6050676"/>
              <a:gd name="connsiteY29" fmla="*/ 227751 h 486094"/>
              <a:gd name="connsiteX30" fmla="*/ 3419652 w 6050676"/>
              <a:gd name="connsiteY30" fmla="*/ 183560 h 486094"/>
              <a:gd name="connsiteX31" fmla="*/ 3463842 w 6050676"/>
              <a:gd name="connsiteY31" fmla="*/ 200557 h 486094"/>
              <a:gd name="connsiteX32" fmla="*/ 3664398 w 6050676"/>
              <a:gd name="connsiteY32" fmla="*/ 295736 h 486094"/>
              <a:gd name="connsiteX33" fmla="*/ 3701790 w 6050676"/>
              <a:gd name="connsiteY33" fmla="*/ 299135 h 486094"/>
              <a:gd name="connsiteX34" fmla="*/ 3718786 w 6050676"/>
              <a:gd name="connsiteY34" fmla="*/ 302534 h 486094"/>
              <a:gd name="connsiteX35" fmla="*/ 3759578 w 6050676"/>
              <a:gd name="connsiteY35" fmla="*/ 309333 h 486094"/>
              <a:gd name="connsiteX36" fmla="*/ 3800369 w 6050676"/>
              <a:gd name="connsiteY36" fmla="*/ 312732 h 486094"/>
              <a:gd name="connsiteX37" fmla="*/ 3888749 w 6050676"/>
              <a:gd name="connsiteY37" fmla="*/ 319531 h 486094"/>
              <a:gd name="connsiteX38" fmla="*/ 3946537 w 6050676"/>
              <a:gd name="connsiteY38" fmla="*/ 319531 h 486094"/>
              <a:gd name="connsiteX39" fmla="*/ 3983928 w 6050676"/>
              <a:gd name="connsiteY39" fmla="*/ 309333 h 486094"/>
              <a:gd name="connsiteX40" fmla="*/ 4075708 w 6050676"/>
              <a:gd name="connsiteY40" fmla="*/ 292336 h 486094"/>
              <a:gd name="connsiteX41" fmla="*/ 4208279 w 6050676"/>
              <a:gd name="connsiteY41" fmla="*/ 248146 h 486094"/>
              <a:gd name="connsiteX42" fmla="*/ 4395239 w 6050676"/>
              <a:gd name="connsiteY42" fmla="*/ 261743 h 486094"/>
              <a:gd name="connsiteX43" fmla="*/ 4442828 w 6050676"/>
              <a:gd name="connsiteY43" fmla="*/ 292336 h 486094"/>
              <a:gd name="connsiteX44" fmla="*/ 4456425 w 6050676"/>
              <a:gd name="connsiteY44" fmla="*/ 295736 h 486094"/>
              <a:gd name="connsiteX45" fmla="*/ 4476821 w 6050676"/>
              <a:gd name="connsiteY45" fmla="*/ 302534 h 486094"/>
              <a:gd name="connsiteX46" fmla="*/ 4578798 w 6050676"/>
              <a:gd name="connsiteY46" fmla="*/ 336527 h 486094"/>
              <a:gd name="connsiteX47" fmla="*/ 4718168 w 6050676"/>
              <a:gd name="connsiteY47" fmla="*/ 356922 h 486094"/>
              <a:gd name="connsiteX48" fmla="*/ 4881332 w 6050676"/>
              <a:gd name="connsiteY48" fmla="*/ 326496 h 486094"/>
              <a:gd name="connsiteX49" fmla="*/ 5052619 w 6050676"/>
              <a:gd name="connsiteY49" fmla="*/ 349623 h 486094"/>
              <a:gd name="connsiteX50" fmla="*/ 5166870 w 6050676"/>
              <a:gd name="connsiteY50" fmla="*/ 343325 h 486094"/>
              <a:gd name="connsiteX51" fmla="*/ 5201279 w 6050676"/>
              <a:gd name="connsiteY51" fmla="*/ 332794 h 486094"/>
              <a:gd name="connsiteX52" fmla="*/ 5499997 w 6050676"/>
              <a:gd name="connsiteY52" fmla="*/ 333128 h 486094"/>
              <a:gd name="connsiteX53" fmla="*/ 5725797 w 6050676"/>
              <a:gd name="connsiteY53" fmla="*/ 344014 h 486094"/>
              <a:gd name="connsiteX54" fmla="*/ 5748143 w 6050676"/>
              <a:gd name="connsiteY54" fmla="*/ 329728 h 486094"/>
              <a:gd name="connsiteX55" fmla="*/ 5815554 w 6050676"/>
              <a:gd name="connsiteY55" fmla="*/ 332794 h 486094"/>
              <a:gd name="connsiteX56" fmla="*/ 5894092 w 6050676"/>
              <a:gd name="connsiteY56" fmla="*/ 310355 h 486094"/>
              <a:gd name="connsiteX57" fmla="*/ 5982691 w 6050676"/>
              <a:gd name="connsiteY57" fmla="*/ 322930 h 486094"/>
              <a:gd name="connsiteX58" fmla="*/ 6050676 w 6050676"/>
              <a:gd name="connsiteY58" fmla="*/ 326329 h 486094"/>
              <a:gd name="connsiteX59" fmla="*/ 6016684 w 6050676"/>
              <a:gd name="connsiteY59" fmla="*/ 472497 h 486094"/>
              <a:gd name="connsiteX60" fmla="*/ 5805930 w 6050676"/>
              <a:gd name="connsiteY60" fmla="*/ 452102 h 486094"/>
              <a:gd name="connsiteX61" fmla="*/ 5652870 w 6050676"/>
              <a:gd name="connsiteY61" fmla="*/ 470234 h 486094"/>
              <a:gd name="connsiteX62" fmla="*/ 5537868 w 6050676"/>
              <a:gd name="connsiteY62" fmla="*/ 470234 h 486094"/>
              <a:gd name="connsiteX63" fmla="*/ 5442210 w 6050676"/>
              <a:gd name="connsiteY63" fmla="*/ 448702 h 486094"/>
              <a:gd name="connsiteX64" fmla="*/ 5224657 w 6050676"/>
              <a:gd name="connsiteY64" fmla="*/ 448702 h 486094"/>
              <a:gd name="connsiteX65" fmla="*/ 5122679 w 6050676"/>
              <a:gd name="connsiteY65" fmla="*/ 482695 h 486094"/>
              <a:gd name="connsiteX66" fmla="*/ 5044496 w 6050676"/>
              <a:gd name="connsiteY66" fmla="*/ 479296 h 486094"/>
              <a:gd name="connsiteX67" fmla="*/ 4932321 w 6050676"/>
              <a:gd name="connsiteY67" fmla="*/ 462299 h 486094"/>
              <a:gd name="connsiteX68" fmla="*/ 4874534 w 6050676"/>
              <a:gd name="connsiteY68" fmla="*/ 455501 h 486094"/>
              <a:gd name="connsiteX69" fmla="*/ 4816746 w 6050676"/>
              <a:gd name="connsiteY69" fmla="*/ 455501 h 486094"/>
              <a:gd name="connsiteX70" fmla="*/ 4748761 w 6050676"/>
              <a:gd name="connsiteY70" fmla="*/ 455501 h 486094"/>
              <a:gd name="connsiteX71" fmla="*/ 4694373 w 6050676"/>
              <a:gd name="connsiteY71" fmla="*/ 469098 h 486094"/>
              <a:gd name="connsiteX72" fmla="*/ 4667179 w 6050676"/>
              <a:gd name="connsiteY72" fmla="*/ 482695 h 486094"/>
              <a:gd name="connsiteX73" fmla="*/ 4527810 w 6050676"/>
              <a:gd name="connsiteY73" fmla="*/ 486094 h 486094"/>
              <a:gd name="connsiteX74" fmla="*/ 4497216 w 6050676"/>
              <a:gd name="connsiteY74" fmla="*/ 482695 h 486094"/>
              <a:gd name="connsiteX75" fmla="*/ 4487018 w 6050676"/>
              <a:gd name="connsiteY75" fmla="*/ 445637 h 486094"/>
              <a:gd name="connsiteX76" fmla="*/ 4365417 w 6050676"/>
              <a:gd name="connsiteY76" fmla="*/ 400112 h 486094"/>
              <a:gd name="connsiteX77" fmla="*/ 4293261 w 6050676"/>
              <a:gd name="connsiteY77" fmla="*/ 404512 h 486094"/>
              <a:gd name="connsiteX78" fmla="*/ 4170888 w 6050676"/>
              <a:gd name="connsiteY78" fmla="*/ 448702 h 486094"/>
              <a:gd name="connsiteX79" fmla="*/ 4153891 w 6050676"/>
              <a:gd name="connsiteY79" fmla="*/ 472497 h 486094"/>
              <a:gd name="connsiteX80" fmla="*/ 4143694 w 6050676"/>
              <a:gd name="connsiteY80" fmla="*/ 479296 h 486094"/>
              <a:gd name="connsiteX81" fmla="*/ 4079274 w 6050676"/>
              <a:gd name="connsiteY81" fmla="*/ 457617 h 486094"/>
              <a:gd name="connsiteX82" fmla="*/ 3943137 w 6050676"/>
              <a:gd name="connsiteY82" fmla="*/ 452102 h 486094"/>
              <a:gd name="connsiteX83" fmla="*/ 3888749 w 6050676"/>
              <a:gd name="connsiteY83" fmla="*/ 448702 h 486094"/>
              <a:gd name="connsiteX84" fmla="*/ 3769775 w 6050676"/>
              <a:gd name="connsiteY84" fmla="*/ 428307 h 486094"/>
              <a:gd name="connsiteX85" fmla="*/ 3756752 w 6050676"/>
              <a:gd name="connsiteY85" fmla="*/ 405722 h 486094"/>
              <a:gd name="connsiteX86" fmla="*/ 3711988 w 6050676"/>
              <a:gd name="connsiteY86" fmla="*/ 424907 h 486094"/>
              <a:gd name="connsiteX87" fmla="*/ 3633805 w 6050676"/>
              <a:gd name="connsiteY87" fmla="*/ 407911 h 486094"/>
              <a:gd name="connsiteX88" fmla="*/ 3510838 w 6050676"/>
              <a:gd name="connsiteY88" fmla="*/ 303035 h 486094"/>
              <a:gd name="connsiteX89" fmla="*/ 3378861 w 6050676"/>
              <a:gd name="connsiteY89" fmla="*/ 251545 h 486094"/>
              <a:gd name="connsiteX90" fmla="*/ 3304077 w 6050676"/>
              <a:gd name="connsiteY90" fmla="*/ 316131 h 486094"/>
              <a:gd name="connsiteX91" fmla="*/ 3168107 w 6050676"/>
              <a:gd name="connsiteY91" fmla="*/ 360322 h 486094"/>
              <a:gd name="connsiteX92" fmla="*/ 3032137 w 6050676"/>
              <a:gd name="connsiteY92" fmla="*/ 312732 h 486094"/>
              <a:gd name="connsiteX93" fmla="*/ 2984547 w 6050676"/>
              <a:gd name="connsiteY93" fmla="*/ 295736 h 486094"/>
              <a:gd name="connsiteX94" fmla="*/ 2960752 w 6050676"/>
              <a:gd name="connsiteY94" fmla="*/ 292336 h 486094"/>
              <a:gd name="connsiteX95" fmla="*/ 2834980 w 6050676"/>
              <a:gd name="connsiteY95" fmla="*/ 261743 h 486094"/>
              <a:gd name="connsiteX96" fmla="*/ 2780592 w 6050676"/>
              <a:gd name="connsiteY96" fmla="*/ 265142 h 486094"/>
              <a:gd name="connsiteX97" fmla="*/ 2760196 w 6050676"/>
              <a:gd name="connsiteY97" fmla="*/ 268542 h 486094"/>
              <a:gd name="connsiteX98" fmla="*/ 2705808 w 6050676"/>
              <a:gd name="connsiteY98" fmla="*/ 275340 h 486094"/>
              <a:gd name="connsiteX99" fmla="*/ 2671815 w 6050676"/>
              <a:gd name="connsiteY99" fmla="*/ 275340 h 486094"/>
              <a:gd name="connsiteX100" fmla="*/ 2593633 w 6050676"/>
              <a:gd name="connsiteY100" fmla="*/ 251545 h 486094"/>
              <a:gd name="connsiteX101" fmla="*/ 2546043 w 6050676"/>
              <a:gd name="connsiteY101" fmla="*/ 244747 h 486094"/>
              <a:gd name="connsiteX102" fmla="*/ 2454263 w 6050676"/>
              <a:gd name="connsiteY102" fmla="*/ 241348 h 486094"/>
              <a:gd name="connsiteX103" fmla="*/ 2328491 w 6050676"/>
              <a:gd name="connsiteY103" fmla="*/ 237948 h 486094"/>
              <a:gd name="connsiteX104" fmla="*/ 2202718 w 6050676"/>
              <a:gd name="connsiteY104" fmla="*/ 220952 h 486094"/>
              <a:gd name="connsiteX105" fmla="*/ 2172125 w 6050676"/>
              <a:gd name="connsiteY105" fmla="*/ 220952 h 486094"/>
              <a:gd name="connsiteX106" fmla="*/ 2090543 w 6050676"/>
              <a:gd name="connsiteY106" fmla="*/ 197157 h 486094"/>
              <a:gd name="connsiteX107" fmla="*/ 1937576 w 6050676"/>
              <a:gd name="connsiteY107" fmla="*/ 234549 h 486094"/>
              <a:gd name="connsiteX108" fmla="*/ 1703027 w 6050676"/>
              <a:gd name="connsiteY108" fmla="*/ 234549 h 486094"/>
              <a:gd name="connsiteX109" fmla="*/ 1529665 w 6050676"/>
              <a:gd name="connsiteY109" fmla="*/ 244747 h 486094"/>
              <a:gd name="connsiteX110" fmla="*/ 1332508 w 6050676"/>
              <a:gd name="connsiteY110" fmla="*/ 258344 h 486094"/>
              <a:gd name="connsiteX111" fmla="*/ 1087762 w 6050676"/>
              <a:gd name="connsiteY111" fmla="*/ 282139 h 486094"/>
              <a:gd name="connsiteX112" fmla="*/ 968788 w 6050676"/>
              <a:gd name="connsiteY112" fmla="*/ 278739 h 486094"/>
              <a:gd name="connsiteX113" fmla="*/ 849814 w 6050676"/>
              <a:gd name="connsiteY113" fmla="*/ 305934 h 486094"/>
              <a:gd name="connsiteX114" fmla="*/ 734239 w 6050676"/>
              <a:gd name="connsiteY114" fmla="*/ 370519 h 486094"/>
              <a:gd name="connsiteX115" fmla="*/ 574474 w 6050676"/>
              <a:gd name="connsiteY115" fmla="*/ 384116 h 486094"/>
              <a:gd name="connsiteX116" fmla="*/ 472496 w 6050676"/>
              <a:gd name="connsiteY116" fmla="*/ 326329 h 486094"/>
              <a:gd name="connsiteX117" fmla="*/ 370519 w 6050676"/>
              <a:gd name="connsiteY117" fmla="*/ 278739 h 486094"/>
              <a:gd name="connsiteX118" fmla="*/ 326328 w 6050676"/>
              <a:gd name="connsiteY118" fmla="*/ 268542 h 486094"/>
              <a:gd name="connsiteX119" fmla="*/ 214153 w 6050676"/>
              <a:gd name="connsiteY119" fmla="*/ 180161 h 486094"/>
              <a:gd name="connsiteX120" fmla="*/ 105377 w 6050676"/>
              <a:gd name="connsiteY120" fmla="*/ 125773 h 486094"/>
              <a:gd name="connsiteX121" fmla="*/ 33992 w 6050676"/>
              <a:gd name="connsiteY121" fmla="*/ 64586 h 486094"/>
              <a:gd name="connsiteX122" fmla="*/ 0 w 6050676"/>
              <a:gd name="connsiteY122" fmla="*/ 0 h 486094"/>
              <a:gd name="connsiteX0" fmla="*/ 0 w 6050676"/>
              <a:gd name="connsiteY0" fmla="*/ 0 h 486094"/>
              <a:gd name="connsiteX1" fmla="*/ 210754 w 6050676"/>
              <a:gd name="connsiteY1" fmla="*/ 129172 h 486094"/>
              <a:gd name="connsiteX2" fmla="*/ 472496 w 6050676"/>
              <a:gd name="connsiteY2" fmla="*/ 322930 h 486094"/>
              <a:gd name="connsiteX3" fmla="*/ 792027 w 6050676"/>
              <a:gd name="connsiteY3" fmla="*/ 282139 h 486094"/>
              <a:gd name="connsiteX4" fmla="*/ 938195 w 6050676"/>
              <a:gd name="connsiteY4" fmla="*/ 217553 h 486094"/>
              <a:gd name="connsiteX5" fmla="*/ 1131952 w 6050676"/>
              <a:gd name="connsiteY5" fmla="*/ 207355 h 486094"/>
              <a:gd name="connsiteX6" fmla="*/ 1312113 w 6050676"/>
              <a:gd name="connsiteY6" fmla="*/ 197157 h 486094"/>
              <a:gd name="connsiteX7" fmla="*/ 1410691 w 6050676"/>
              <a:gd name="connsiteY7" fmla="*/ 176762 h 486094"/>
              <a:gd name="connsiteX8" fmla="*/ 1556265 w 6050676"/>
              <a:gd name="connsiteY8" fmla="*/ 162144 h 486094"/>
              <a:gd name="connsiteX9" fmla="*/ 1730221 w 6050676"/>
              <a:gd name="connsiteY9" fmla="*/ 156366 h 486094"/>
              <a:gd name="connsiteX10" fmla="*/ 1764214 w 6050676"/>
              <a:gd name="connsiteY10" fmla="*/ 156366 h 486094"/>
              <a:gd name="connsiteX11" fmla="*/ 1923979 w 6050676"/>
              <a:gd name="connsiteY11" fmla="*/ 156366 h 486094"/>
              <a:gd name="connsiteX12" fmla="*/ 1968169 w 6050676"/>
              <a:gd name="connsiteY12" fmla="*/ 146168 h 486094"/>
              <a:gd name="connsiteX13" fmla="*/ 2025957 w 6050676"/>
              <a:gd name="connsiteY13" fmla="*/ 125773 h 486094"/>
              <a:gd name="connsiteX14" fmla="*/ 2110938 w 6050676"/>
              <a:gd name="connsiteY14" fmla="*/ 95180 h 486094"/>
              <a:gd name="connsiteX15" fmla="*/ 2141531 w 6050676"/>
              <a:gd name="connsiteY15" fmla="*/ 98579 h 486094"/>
              <a:gd name="connsiteX16" fmla="*/ 2274102 w 6050676"/>
              <a:gd name="connsiteY16" fmla="*/ 125773 h 486094"/>
              <a:gd name="connsiteX17" fmla="*/ 2444065 w 6050676"/>
              <a:gd name="connsiteY17" fmla="*/ 149568 h 486094"/>
              <a:gd name="connsiteX18" fmla="*/ 2573237 w 6050676"/>
              <a:gd name="connsiteY18" fmla="*/ 176762 h 486094"/>
              <a:gd name="connsiteX19" fmla="*/ 2678614 w 6050676"/>
              <a:gd name="connsiteY19" fmla="*/ 190359 h 486094"/>
              <a:gd name="connsiteX20" fmla="*/ 2719405 w 6050676"/>
              <a:gd name="connsiteY20" fmla="*/ 190359 h 486094"/>
              <a:gd name="connsiteX21" fmla="*/ 2923360 w 6050676"/>
              <a:gd name="connsiteY21" fmla="*/ 207355 h 486094"/>
              <a:gd name="connsiteX22" fmla="*/ 2957353 w 6050676"/>
              <a:gd name="connsiteY22" fmla="*/ 224351 h 486094"/>
              <a:gd name="connsiteX23" fmla="*/ 2984547 w 6050676"/>
              <a:gd name="connsiteY23" fmla="*/ 241348 h 486094"/>
              <a:gd name="connsiteX24" fmla="*/ 3004943 w 6050676"/>
              <a:gd name="connsiteY24" fmla="*/ 248146 h 486094"/>
              <a:gd name="connsiteX25" fmla="*/ 3127316 w 6050676"/>
              <a:gd name="connsiteY25" fmla="*/ 295736 h 486094"/>
              <a:gd name="connsiteX26" fmla="*/ 3202099 w 6050676"/>
              <a:gd name="connsiteY26" fmla="*/ 295736 h 486094"/>
              <a:gd name="connsiteX27" fmla="*/ 3249689 w 6050676"/>
              <a:gd name="connsiteY27" fmla="*/ 285538 h 486094"/>
              <a:gd name="connsiteX28" fmla="*/ 3276883 w 6050676"/>
              <a:gd name="connsiteY28" fmla="*/ 271941 h 486094"/>
              <a:gd name="connsiteX29" fmla="*/ 3355066 w 6050676"/>
              <a:gd name="connsiteY29" fmla="*/ 227751 h 486094"/>
              <a:gd name="connsiteX30" fmla="*/ 3419652 w 6050676"/>
              <a:gd name="connsiteY30" fmla="*/ 183560 h 486094"/>
              <a:gd name="connsiteX31" fmla="*/ 3463842 w 6050676"/>
              <a:gd name="connsiteY31" fmla="*/ 200557 h 486094"/>
              <a:gd name="connsiteX32" fmla="*/ 3664398 w 6050676"/>
              <a:gd name="connsiteY32" fmla="*/ 295736 h 486094"/>
              <a:gd name="connsiteX33" fmla="*/ 3701790 w 6050676"/>
              <a:gd name="connsiteY33" fmla="*/ 299135 h 486094"/>
              <a:gd name="connsiteX34" fmla="*/ 3718786 w 6050676"/>
              <a:gd name="connsiteY34" fmla="*/ 302534 h 486094"/>
              <a:gd name="connsiteX35" fmla="*/ 3759578 w 6050676"/>
              <a:gd name="connsiteY35" fmla="*/ 309333 h 486094"/>
              <a:gd name="connsiteX36" fmla="*/ 3800369 w 6050676"/>
              <a:gd name="connsiteY36" fmla="*/ 312732 h 486094"/>
              <a:gd name="connsiteX37" fmla="*/ 3888749 w 6050676"/>
              <a:gd name="connsiteY37" fmla="*/ 319531 h 486094"/>
              <a:gd name="connsiteX38" fmla="*/ 3946537 w 6050676"/>
              <a:gd name="connsiteY38" fmla="*/ 319531 h 486094"/>
              <a:gd name="connsiteX39" fmla="*/ 3983928 w 6050676"/>
              <a:gd name="connsiteY39" fmla="*/ 309333 h 486094"/>
              <a:gd name="connsiteX40" fmla="*/ 4075708 w 6050676"/>
              <a:gd name="connsiteY40" fmla="*/ 292336 h 486094"/>
              <a:gd name="connsiteX41" fmla="*/ 4208279 w 6050676"/>
              <a:gd name="connsiteY41" fmla="*/ 248146 h 486094"/>
              <a:gd name="connsiteX42" fmla="*/ 4395239 w 6050676"/>
              <a:gd name="connsiteY42" fmla="*/ 261743 h 486094"/>
              <a:gd name="connsiteX43" fmla="*/ 4442828 w 6050676"/>
              <a:gd name="connsiteY43" fmla="*/ 292336 h 486094"/>
              <a:gd name="connsiteX44" fmla="*/ 4456425 w 6050676"/>
              <a:gd name="connsiteY44" fmla="*/ 295736 h 486094"/>
              <a:gd name="connsiteX45" fmla="*/ 4476821 w 6050676"/>
              <a:gd name="connsiteY45" fmla="*/ 302534 h 486094"/>
              <a:gd name="connsiteX46" fmla="*/ 4578798 w 6050676"/>
              <a:gd name="connsiteY46" fmla="*/ 336527 h 486094"/>
              <a:gd name="connsiteX47" fmla="*/ 4718168 w 6050676"/>
              <a:gd name="connsiteY47" fmla="*/ 356922 h 486094"/>
              <a:gd name="connsiteX48" fmla="*/ 4881332 w 6050676"/>
              <a:gd name="connsiteY48" fmla="*/ 326496 h 486094"/>
              <a:gd name="connsiteX49" fmla="*/ 5052619 w 6050676"/>
              <a:gd name="connsiteY49" fmla="*/ 349623 h 486094"/>
              <a:gd name="connsiteX50" fmla="*/ 5166870 w 6050676"/>
              <a:gd name="connsiteY50" fmla="*/ 343325 h 486094"/>
              <a:gd name="connsiteX51" fmla="*/ 5201279 w 6050676"/>
              <a:gd name="connsiteY51" fmla="*/ 332794 h 486094"/>
              <a:gd name="connsiteX52" fmla="*/ 5499997 w 6050676"/>
              <a:gd name="connsiteY52" fmla="*/ 333128 h 486094"/>
              <a:gd name="connsiteX53" fmla="*/ 5725797 w 6050676"/>
              <a:gd name="connsiteY53" fmla="*/ 344014 h 486094"/>
              <a:gd name="connsiteX54" fmla="*/ 5748143 w 6050676"/>
              <a:gd name="connsiteY54" fmla="*/ 329728 h 486094"/>
              <a:gd name="connsiteX55" fmla="*/ 5815554 w 6050676"/>
              <a:gd name="connsiteY55" fmla="*/ 332794 h 486094"/>
              <a:gd name="connsiteX56" fmla="*/ 5894092 w 6050676"/>
              <a:gd name="connsiteY56" fmla="*/ 310355 h 486094"/>
              <a:gd name="connsiteX57" fmla="*/ 5982691 w 6050676"/>
              <a:gd name="connsiteY57" fmla="*/ 322930 h 486094"/>
              <a:gd name="connsiteX58" fmla="*/ 6050676 w 6050676"/>
              <a:gd name="connsiteY58" fmla="*/ 326329 h 486094"/>
              <a:gd name="connsiteX59" fmla="*/ 6016684 w 6050676"/>
              <a:gd name="connsiteY59" fmla="*/ 472497 h 486094"/>
              <a:gd name="connsiteX60" fmla="*/ 5805930 w 6050676"/>
              <a:gd name="connsiteY60" fmla="*/ 452102 h 486094"/>
              <a:gd name="connsiteX61" fmla="*/ 5652870 w 6050676"/>
              <a:gd name="connsiteY61" fmla="*/ 470234 h 486094"/>
              <a:gd name="connsiteX62" fmla="*/ 5537868 w 6050676"/>
              <a:gd name="connsiteY62" fmla="*/ 470234 h 486094"/>
              <a:gd name="connsiteX63" fmla="*/ 5442210 w 6050676"/>
              <a:gd name="connsiteY63" fmla="*/ 448702 h 486094"/>
              <a:gd name="connsiteX64" fmla="*/ 5224657 w 6050676"/>
              <a:gd name="connsiteY64" fmla="*/ 448702 h 486094"/>
              <a:gd name="connsiteX65" fmla="*/ 5122679 w 6050676"/>
              <a:gd name="connsiteY65" fmla="*/ 482695 h 486094"/>
              <a:gd name="connsiteX66" fmla="*/ 5044496 w 6050676"/>
              <a:gd name="connsiteY66" fmla="*/ 479296 h 486094"/>
              <a:gd name="connsiteX67" fmla="*/ 4932321 w 6050676"/>
              <a:gd name="connsiteY67" fmla="*/ 462299 h 486094"/>
              <a:gd name="connsiteX68" fmla="*/ 4874534 w 6050676"/>
              <a:gd name="connsiteY68" fmla="*/ 455501 h 486094"/>
              <a:gd name="connsiteX69" fmla="*/ 4816746 w 6050676"/>
              <a:gd name="connsiteY69" fmla="*/ 455501 h 486094"/>
              <a:gd name="connsiteX70" fmla="*/ 4748761 w 6050676"/>
              <a:gd name="connsiteY70" fmla="*/ 455501 h 486094"/>
              <a:gd name="connsiteX71" fmla="*/ 4694373 w 6050676"/>
              <a:gd name="connsiteY71" fmla="*/ 469098 h 486094"/>
              <a:gd name="connsiteX72" fmla="*/ 4667179 w 6050676"/>
              <a:gd name="connsiteY72" fmla="*/ 482695 h 486094"/>
              <a:gd name="connsiteX73" fmla="*/ 4527810 w 6050676"/>
              <a:gd name="connsiteY73" fmla="*/ 486094 h 486094"/>
              <a:gd name="connsiteX74" fmla="*/ 4497216 w 6050676"/>
              <a:gd name="connsiteY74" fmla="*/ 482695 h 486094"/>
              <a:gd name="connsiteX75" fmla="*/ 4487018 w 6050676"/>
              <a:gd name="connsiteY75" fmla="*/ 445637 h 486094"/>
              <a:gd name="connsiteX76" fmla="*/ 4365417 w 6050676"/>
              <a:gd name="connsiteY76" fmla="*/ 400112 h 486094"/>
              <a:gd name="connsiteX77" fmla="*/ 4293261 w 6050676"/>
              <a:gd name="connsiteY77" fmla="*/ 404512 h 486094"/>
              <a:gd name="connsiteX78" fmla="*/ 4170888 w 6050676"/>
              <a:gd name="connsiteY78" fmla="*/ 448702 h 486094"/>
              <a:gd name="connsiteX79" fmla="*/ 4153891 w 6050676"/>
              <a:gd name="connsiteY79" fmla="*/ 472497 h 486094"/>
              <a:gd name="connsiteX80" fmla="*/ 4143694 w 6050676"/>
              <a:gd name="connsiteY80" fmla="*/ 479296 h 486094"/>
              <a:gd name="connsiteX81" fmla="*/ 4079274 w 6050676"/>
              <a:gd name="connsiteY81" fmla="*/ 457617 h 486094"/>
              <a:gd name="connsiteX82" fmla="*/ 3943137 w 6050676"/>
              <a:gd name="connsiteY82" fmla="*/ 452102 h 486094"/>
              <a:gd name="connsiteX83" fmla="*/ 3888749 w 6050676"/>
              <a:gd name="connsiteY83" fmla="*/ 448702 h 486094"/>
              <a:gd name="connsiteX84" fmla="*/ 3769775 w 6050676"/>
              <a:gd name="connsiteY84" fmla="*/ 428307 h 486094"/>
              <a:gd name="connsiteX85" fmla="*/ 3756752 w 6050676"/>
              <a:gd name="connsiteY85" fmla="*/ 405722 h 486094"/>
              <a:gd name="connsiteX86" fmla="*/ 3711988 w 6050676"/>
              <a:gd name="connsiteY86" fmla="*/ 424907 h 486094"/>
              <a:gd name="connsiteX87" fmla="*/ 3633805 w 6050676"/>
              <a:gd name="connsiteY87" fmla="*/ 407911 h 486094"/>
              <a:gd name="connsiteX88" fmla="*/ 3510838 w 6050676"/>
              <a:gd name="connsiteY88" fmla="*/ 303035 h 486094"/>
              <a:gd name="connsiteX89" fmla="*/ 3378861 w 6050676"/>
              <a:gd name="connsiteY89" fmla="*/ 251545 h 486094"/>
              <a:gd name="connsiteX90" fmla="*/ 3304077 w 6050676"/>
              <a:gd name="connsiteY90" fmla="*/ 316131 h 486094"/>
              <a:gd name="connsiteX91" fmla="*/ 3168107 w 6050676"/>
              <a:gd name="connsiteY91" fmla="*/ 360322 h 486094"/>
              <a:gd name="connsiteX92" fmla="*/ 3032137 w 6050676"/>
              <a:gd name="connsiteY92" fmla="*/ 312732 h 486094"/>
              <a:gd name="connsiteX93" fmla="*/ 2984547 w 6050676"/>
              <a:gd name="connsiteY93" fmla="*/ 295736 h 486094"/>
              <a:gd name="connsiteX94" fmla="*/ 2960752 w 6050676"/>
              <a:gd name="connsiteY94" fmla="*/ 292336 h 486094"/>
              <a:gd name="connsiteX95" fmla="*/ 2834980 w 6050676"/>
              <a:gd name="connsiteY95" fmla="*/ 261743 h 486094"/>
              <a:gd name="connsiteX96" fmla="*/ 2780592 w 6050676"/>
              <a:gd name="connsiteY96" fmla="*/ 265142 h 486094"/>
              <a:gd name="connsiteX97" fmla="*/ 2760196 w 6050676"/>
              <a:gd name="connsiteY97" fmla="*/ 268542 h 486094"/>
              <a:gd name="connsiteX98" fmla="*/ 2705808 w 6050676"/>
              <a:gd name="connsiteY98" fmla="*/ 275340 h 486094"/>
              <a:gd name="connsiteX99" fmla="*/ 2671815 w 6050676"/>
              <a:gd name="connsiteY99" fmla="*/ 275340 h 486094"/>
              <a:gd name="connsiteX100" fmla="*/ 2593633 w 6050676"/>
              <a:gd name="connsiteY100" fmla="*/ 251545 h 486094"/>
              <a:gd name="connsiteX101" fmla="*/ 2546043 w 6050676"/>
              <a:gd name="connsiteY101" fmla="*/ 244747 h 486094"/>
              <a:gd name="connsiteX102" fmla="*/ 2454263 w 6050676"/>
              <a:gd name="connsiteY102" fmla="*/ 241348 h 486094"/>
              <a:gd name="connsiteX103" fmla="*/ 2328491 w 6050676"/>
              <a:gd name="connsiteY103" fmla="*/ 237948 h 486094"/>
              <a:gd name="connsiteX104" fmla="*/ 2202718 w 6050676"/>
              <a:gd name="connsiteY104" fmla="*/ 220952 h 486094"/>
              <a:gd name="connsiteX105" fmla="*/ 2172125 w 6050676"/>
              <a:gd name="connsiteY105" fmla="*/ 220952 h 486094"/>
              <a:gd name="connsiteX106" fmla="*/ 2090543 w 6050676"/>
              <a:gd name="connsiteY106" fmla="*/ 197157 h 486094"/>
              <a:gd name="connsiteX107" fmla="*/ 1937576 w 6050676"/>
              <a:gd name="connsiteY107" fmla="*/ 234549 h 486094"/>
              <a:gd name="connsiteX108" fmla="*/ 1703027 w 6050676"/>
              <a:gd name="connsiteY108" fmla="*/ 234549 h 486094"/>
              <a:gd name="connsiteX109" fmla="*/ 1529665 w 6050676"/>
              <a:gd name="connsiteY109" fmla="*/ 244747 h 486094"/>
              <a:gd name="connsiteX110" fmla="*/ 1332508 w 6050676"/>
              <a:gd name="connsiteY110" fmla="*/ 258344 h 486094"/>
              <a:gd name="connsiteX111" fmla="*/ 1087762 w 6050676"/>
              <a:gd name="connsiteY111" fmla="*/ 282139 h 486094"/>
              <a:gd name="connsiteX112" fmla="*/ 968788 w 6050676"/>
              <a:gd name="connsiteY112" fmla="*/ 278739 h 486094"/>
              <a:gd name="connsiteX113" fmla="*/ 849814 w 6050676"/>
              <a:gd name="connsiteY113" fmla="*/ 305934 h 486094"/>
              <a:gd name="connsiteX114" fmla="*/ 734239 w 6050676"/>
              <a:gd name="connsiteY114" fmla="*/ 370519 h 486094"/>
              <a:gd name="connsiteX115" fmla="*/ 574474 w 6050676"/>
              <a:gd name="connsiteY115" fmla="*/ 384116 h 486094"/>
              <a:gd name="connsiteX116" fmla="*/ 472496 w 6050676"/>
              <a:gd name="connsiteY116" fmla="*/ 326329 h 486094"/>
              <a:gd name="connsiteX117" fmla="*/ 370519 w 6050676"/>
              <a:gd name="connsiteY117" fmla="*/ 278739 h 486094"/>
              <a:gd name="connsiteX118" fmla="*/ 326328 w 6050676"/>
              <a:gd name="connsiteY118" fmla="*/ 268542 h 486094"/>
              <a:gd name="connsiteX119" fmla="*/ 214153 w 6050676"/>
              <a:gd name="connsiteY119" fmla="*/ 180161 h 486094"/>
              <a:gd name="connsiteX120" fmla="*/ 105377 w 6050676"/>
              <a:gd name="connsiteY120" fmla="*/ 125773 h 486094"/>
              <a:gd name="connsiteX121" fmla="*/ 33992 w 6050676"/>
              <a:gd name="connsiteY121" fmla="*/ 64586 h 486094"/>
              <a:gd name="connsiteX122" fmla="*/ 0 w 6050676"/>
              <a:gd name="connsiteY122" fmla="*/ 0 h 486094"/>
              <a:gd name="connsiteX0" fmla="*/ 0 w 6050676"/>
              <a:gd name="connsiteY0" fmla="*/ 0 h 486094"/>
              <a:gd name="connsiteX1" fmla="*/ 210754 w 6050676"/>
              <a:gd name="connsiteY1" fmla="*/ 129172 h 486094"/>
              <a:gd name="connsiteX2" fmla="*/ 472496 w 6050676"/>
              <a:gd name="connsiteY2" fmla="*/ 322930 h 486094"/>
              <a:gd name="connsiteX3" fmla="*/ 792027 w 6050676"/>
              <a:gd name="connsiteY3" fmla="*/ 282139 h 486094"/>
              <a:gd name="connsiteX4" fmla="*/ 938195 w 6050676"/>
              <a:gd name="connsiteY4" fmla="*/ 217553 h 486094"/>
              <a:gd name="connsiteX5" fmla="*/ 1131952 w 6050676"/>
              <a:gd name="connsiteY5" fmla="*/ 207355 h 486094"/>
              <a:gd name="connsiteX6" fmla="*/ 1312113 w 6050676"/>
              <a:gd name="connsiteY6" fmla="*/ 197157 h 486094"/>
              <a:gd name="connsiteX7" fmla="*/ 1410691 w 6050676"/>
              <a:gd name="connsiteY7" fmla="*/ 168347 h 486094"/>
              <a:gd name="connsiteX8" fmla="*/ 1556265 w 6050676"/>
              <a:gd name="connsiteY8" fmla="*/ 162144 h 486094"/>
              <a:gd name="connsiteX9" fmla="*/ 1730221 w 6050676"/>
              <a:gd name="connsiteY9" fmla="*/ 156366 h 486094"/>
              <a:gd name="connsiteX10" fmla="*/ 1764214 w 6050676"/>
              <a:gd name="connsiteY10" fmla="*/ 156366 h 486094"/>
              <a:gd name="connsiteX11" fmla="*/ 1923979 w 6050676"/>
              <a:gd name="connsiteY11" fmla="*/ 156366 h 486094"/>
              <a:gd name="connsiteX12" fmla="*/ 1968169 w 6050676"/>
              <a:gd name="connsiteY12" fmla="*/ 146168 h 486094"/>
              <a:gd name="connsiteX13" fmla="*/ 2025957 w 6050676"/>
              <a:gd name="connsiteY13" fmla="*/ 125773 h 486094"/>
              <a:gd name="connsiteX14" fmla="*/ 2110938 w 6050676"/>
              <a:gd name="connsiteY14" fmla="*/ 95180 h 486094"/>
              <a:gd name="connsiteX15" fmla="*/ 2141531 w 6050676"/>
              <a:gd name="connsiteY15" fmla="*/ 98579 h 486094"/>
              <a:gd name="connsiteX16" fmla="*/ 2274102 w 6050676"/>
              <a:gd name="connsiteY16" fmla="*/ 125773 h 486094"/>
              <a:gd name="connsiteX17" fmla="*/ 2444065 w 6050676"/>
              <a:gd name="connsiteY17" fmla="*/ 149568 h 486094"/>
              <a:gd name="connsiteX18" fmla="*/ 2573237 w 6050676"/>
              <a:gd name="connsiteY18" fmla="*/ 176762 h 486094"/>
              <a:gd name="connsiteX19" fmla="*/ 2678614 w 6050676"/>
              <a:gd name="connsiteY19" fmla="*/ 190359 h 486094"/>
              <a:gd name="connsiteX20" fmla="*/ 2719405 w 6050676"/>
              <a:gd name="connsiteY20" fmla="*/ 190359 h 486094"/>
              <a:gd name="connsiteX21" fmla="*/ 2923360 w 6050676"/>
              <a:gd name="connsiteY21" fmla="*/ 207355 h 486094"/>
              <a:gd name="connsiteX22" fmla="*/ 2957353 w 6050676"/>
              <a:gd name="connsiteY22" fmla="*/ 224351 h 486094"/>
              <a:gd name="connsiteX23" fmla="*/ 2984547 w 6050676"/>
              <a:gd name="connsiteY23" fmla="*/ 241348 h 486094"/>
              <a:gd name="connsiteX24" fmla="*/ 3004943 w 6050676"/>
              <a:gd name="connsiteY24" fmla="*/ 248146 h 486094"/>
              <a:gd name="connsiteX25" fmla="*/ 3127316 w 6050676"/>
              <a:gd name="connsiteY25" fmla="*/ 295736 h 486094"/>
              <a:gd name="connsiteX26" fmla="*/ 3202099 w 6050676"/>
              <a:gd name="connsiteY26" fmla="*/ 295736 h 486094"/>
              <a:gd name="connsiteX27" fmla="*/ 3249689 w 6050676"/>
              <a:gd name="connsiteY27" fmla="*/ 285538 h 486094"/>
              <a:gd name="connsiteX28" fmla="*/ 3276883 w 6050676"/>
              <a:gd name="connsiteY28" fmla="*/ 271941 h 486094"/>
              <a:gd name="connsiteX29" fmla="*/ 3355066 w 6050676"/>
              <a:gd name="connsiteY29" fmla="*/ 227751 h 486094"/>
              <a:gd name="connsiteX30" fmla="*/ 3419652 w 6050676"/>
              <a:gd name="connsiteY30" fmla="*/ 183560 h 486094"/>
              <a:gd name="connsiteX31" fmla="*/ 3463842 w 6050676"/>
              <a:gd name="connsiteY31" fmla="*/ 200557 h 486094"/>
              <a:gd name="connsiteX32" fmla="*/ 3664398 w 6050676"/>
              <a:gd name="connsiteY32" fmla="*/ 295736 h 486094"/>
              <a:gd name="connsiteX33" fmla="*/ 3701790 w 6050676"/>
              <a:gd name="connsiteY33" fmla="*/ 299135 h 486094"/>
              <a:gd name="connsiteX34" fmla="*/ 3718786 w 6050676"/>
              <a:gd name="connsiteY34" fmla="*/ 302534 h 486094"/>
              <a:gd name="connsiteX35" fmla="*/ 3759578 w 6050676"/>
              <a:gd name="connsiteY35" fmla="*/ 309333 h 486094"/>
              <a:gd name="connsiteX36" fmla="*/ 3800369 w 6050676"/>
              <a:gd name="connsiteY36" fmla="*/ 312732 h 486094"/>
              <a:gd name="connsiteX37" fmla="*/ 3888749 w 6050676"/>
              <a:gd name="connsiteY37" fmla="*/ 319531 h 486094"/>
              <a:gd name="connsiteX38" fmla="*/ 3946537 w 6050676"/>
              <a:gd name="connsiteY38" fmla="*/ 319531 h 486094"/>
              <a:gd name="connsiteX39" fmla="*/ 3983928 w 6050676"/>
              <a:gd name="connsiteY39" fmla="*/ 309333 h 486094"/>
              <a:gd name="connsiteX40" fmla="*/ 4075708 w 6050676"/>
              <a:gd name="connsiteY40" fmla="*/ 292336 h 486094"/>
              <a:gd name="connsiteX41" fmla="*/ 4208279 w 6050676"/>
              <a:gd name="connsiteY41" fmla="*/ 248146 h 486094"/>
              <a:gd name="connsiteX42" fmla="*/ 4395239 w 6050676"/>
              <a:gd name="connsiteY42" fmla="*/ 261743 h 486094"/>
              <a:gd name="connsiteX43" fmla="*/ 4442828 w 6050676"/>
              <a:gd name="connsiteY43" fmla="*/ 292336 h 486094"/>
              <a:gd name="connsiteX44" fmla="*/ 4456425 w 6050676"/>
              <a:gd name="connsiteY44" fmla="*/ 295736 h 486094"/>
              <a:gd name="connsiteX45" fmla="*/ 4476821 w 6050676"/>
              <a:gd name="connsiteY45" fmla="*/ 302534 h 486094"/>
              <a:gd name="connsiteX46" fmla="*/ 4578798 w 6050676"/>
              <a:gd name="connsiteY46" fmla="*/ 336527 h 486094"/>
              <a:gd name="connsiteX47" fmla="*/ 4718168 w 6050676"/>
              <a:gd name="connsiteY47" fmla="*/ 356922 h 486094"/>
              <a:gd name="connsiteX48" fmla="*/ 4881332 w 6050676"/>
              <a:gd name="connsiteY48" fmla="*/ 326496 h 486094"/>
              <a:gd name="connsiteX49" fmla="*/ 5052619 w 6050676"/>
              <a:gd name="connsiteY49" fmla="*/ 349623 h 486094"/>
              <a:gd name="connsiteX50" fmla="*/ 5166870 w 6050676"/>
              <a:gd name="connsiteY50" fmla="*/ 343325 h 486094"/>
              <a:gd name="connsiteX51" fmla="*/ 5201279 w 6050676"/>
              <a:gd name="connsiteY51" fmla="*/ 332794 h 486094"/>
              <a:gd name="connsiteX52" fmla="*/ 5499997 w 6050676"/>
              <a:gd name="connsiteY52" fmla="*/ 333128 h 486094"/>
              <a:gd name="connsiteX53" fmla="*/ 5725797 w 6050676"/>
              <a:gd name="connsiteY53" fmla="*/ 344014 h 486094"/>
              <a:gd name="connsiteX54" fmla="*/ 5748143 w 6050676"/>
              <a:gd name="connsiteY54" fmla="*/ 329728 h 486094"/>
              <a:gd name="connsiteX55" fmla="*/ 5815554 w 6050676"/>
              <a:gd name="connsiteY55" fmla="*/ 332794 h 486094"/>
              <a:gd name="connsiteX56" fmla="*/ 5894092 w 6050676"/>
              <a:gd name="connsiteY56" fmla="*/ 310355 h 486094"/>
              <a:gd name="connsiteX57" fmla="*/ 5982691 w 6050676"/>
              <a:gd name="connsiteY57" fmla="*/ 322930 h 486094"/>
              <a:gd name="connsiteX58" fmla="*/ 6050676 w 6050676"/>
              <a:gd name="connsiteY58" fmla="*/ 326329 h 486094"/>
              <a:gd name="connsiteX59" fmla="*/ 6016684 w 6050676"/>
              <a:gd name="connsiteY59" fmla="*/ 472497 h 486094"/>
              <a:gd name="connsiteX60" fmla="*/ 5805930 w 6050676"/>
              <a:gd name="connsiteY60" fmla="*/ 452102 h 486094"/>
              <a:gd name="connsiteX61" fmla="*/ 5652870 w 6050676"/>
              <a:gd name="connsiteY61" fmla="*/ 470234 h 486094"/>
              <a:gd name="connsiteX62" fmla="*/ 5537868 w 6050676"/>
              <a:gd name="connsiteY62" fmla="*/ 470234 h 486094"/>
              <a:gd name="connsiteX63" fmla="*/ 5442210 w 6050676"/>
              <a:gd name="connsiteY63" fmla="*/ 448702 h 486094"/>
              <a:gd name="connsiteX64" fmla="*/ 5224657 w 6050676"/>
              <a:gd name="connsiteY64" fmla="*/ 448702 h 486094"/>
              <a:gd name="connsiteX65" fmla="*/ 5122679 w 6050676"/>
              <a:gd name="connsiteY65" fmla="*/ 482695 h 486094"/>
              <a:gd name="connsiteX66" fmla="*/ 5044496 w 6050676"/>
              <a:gd name="connsiteY66" fmla="*/ 479296 h 486094"/>
              <a:gd name="connsiteX67" fmla="*/ 4932321 w 6050676"/>
              <a:gd name="connsiteY67" fmla="*/ 462299 h 486094"/>
              <a:gd name="connsiteX68" fmla="*/ 4874534 w 6050676"/>
              <a:gd name="connsiteY68" fmla="*/ 455501 h 486094"/>
              <a:gd name="connsiteX69" fmla="*/ 4816746 w 6050676"/>
              <a:gd name="connsiteY69" fmla="*/ 455501 h 486094"/>
              <a:gd name="connsiteX70" fmla="*/ 4748761 w 6050676"/>
              <a:gd name="connsiteY70" fmla="*/ 455501 h 486094"/>
              <a:gd name="connsiteX71" fmla="*/ 4694373 w 6050676"/>
              <a:gd name="connsiteY71" fmla="*/ 469098 h 486094"/>
              <a:gd name="connsiteX72" fmla="*/ 4667179 w 6050676"/>
              <a:gd name="connsiteY72" fmla="*/ 482695 h 486094"/>
              <a:gd name="connsiteX73" fmla="*/ 4527810 w 6050676"/>
              <a:gd name="connsiteY73" fmla="*/ 486094 h 486094"/>
              <a:gd name="connsiteX74" fmla="*/ 4497216 w 6050676"/>
              <a:gd name="connsiteY74" fmla="*/ 482695 h 486094"/>
              <a:gd name="connsiteX75" fmla="*/ 4487018 w 6050676"/>
              <a:gd name="connsiteY75" fmla="*/ 445637 h 486094"/>
              <a:gd name="connsiteX76" fmla="*/ 4365417 w 6050676"/>
              <a:gd name="connsiteY76" fmla="*/ 400112 h 486094"/>
              <a:gd name="connsiteX77" fmla="*/ 4293261 w 6050676"/>
              <a:gd name="connsiteY77" fmla="*/ 404512 h 486094"/>
              <a:gd name="connsiteX78" fmla="*/ 4170888 w 6050676"/>
              <a:gd name="connsiteY78" fmla="*/ 448702 h 486094"/>
              <a:gd name="connsiteX79" fmla="*/ 4153891 w 6050676"/>
              <a:gd name="connsiteY79" fmla="*/ 472497 h 486094"/>
              <a:gd name="connsiteX80" fmla="*/ 4143694 w 6050676"/>
              <a:gd name="connsiteY80" fmla="*/ 479296 h 486094"/>
              <a:gd name="connsiteX81" fmla="*/ 4079274 w 6050676"/>
              <a:gd name="connsiteY81" fmla="*/ 457617 h 486094"/>
              <a:gd name="connsiteX82" fmla="*/ 3943137 w 6050676"/>
              <a:gd name="connsiteY82" fmla="*/ 452102 h 486094"/>
              <a:gd name="connsiteX83" fmla="*/ 3888749 w 6050676"/>
              <a:gd name="connsiteY83" fmla="*/ 448702 h 486094"/>
              <a:gd name="connsiteX84" fmla="*/ 3769775 w 6050676"/>
              <a:gd name="connsiteY84" fmla="*/ 428307 h 486094"/>
              <a:gd name="connsiteX85" fmla="*/ 3756752 w 6050676"/>
              <a:gd name="connsiteY85" fmla="*/ 405722 h 486094"/>
              <a:gd name="connsiteX86" fmla="*/ 3711988 w 6050676"/>
              <a:gd name="connsiteY86" fmla="*/ 424907 h 486094"/>
              <a:gd name="connsiteX87" fmla="*/ 3633805 w 6050676"/>
              <a:gd name="connsiteY87" fmla="*/ 407911 h 486094"/>
              <a:gd name="connsiteX88" fmla="*/ 3510838 w 6050676"/>
              <a:gd name="connsiteY88" fmla="*/ 303035 h 486094"/>
              <a:gd name="connsiteX89" fmla="*/ 3378861 w 6050676"/>
              <a:gd name="connsiteY89" fmla="*/ 251545 h 486094"/>
              <a:gd name="connsiteX90" fmla="*/ 3304077 w 6050676"/>
              <a:gd name="connsiteY90" fmla="*/ 316131 h 486094"/>
              <a:gd name="connsiteX91" fmla="*/ 3168107 w 6050676"/>
              <a:gd name="connsiteY91" fmla="*/ 360322 h 486094"/>
              <a:gd name="connsiteX92" fmla="*/ 3032137 w 6050676"/>
              <a:gd name="connsiteY92" fmla="*/ 312732 h 486094"/>
              <a:gd name="connsiteX93" fmla="*/ 2984547 w 6050676"/>
              <a:gd name="connsiteY93" fmla="*/ 295736 h 486094"/>
              <a:gd name="connsiteX94" fmla="*/ 2960752 w 6050676"/>
              <a:gd name="connsiteY94" fmla="*/ 292336 h 486094"/>
              <a:gd name="connsiteX95" fmla="*/ 2834980 w 6050676"/>
              <a:gd name="connsiteY95" fmla="*/ 261743 h 486094"/>
              <a:gd name="connsiteX96" fmla="*/ 2780592 w 6050676"/>
              <a:gd name="connsiteY96" fmla="*/ 265142 h 486094"/>
              <a:gd name="connsiteX97" fmla="*/ 2760196 w 6050676"/>
              <a:gd name="connsiteY97" fmla="*/ 268542 h 486094"/>
              <a:gd name="connsiteX98" fmla="*/ 2705808 w 6050676"/>
              <a:gd name="connsiteY98" fmla="*/ 275340 h 486094"/>
              <a:gd name="connsiteX99" fmla="*/ 2671815 w 6050676"/>
              <a:gd name="connsiteY99" fmla="*/ 275340 h 486094"/>
              <a:gd name="connsiteX100" fmla="*/ 2593633 w 6050676"/>
              <a:gd name="connsiteY100" fmla="*/ 251545 h 486094"/>
              <a:gd name="connsiteX101" fmla="*/ 2546043 w 6050676"/>
              <a:gd name="connsiteY101" fmla="*/ 244747 h 486094"/>
              <a:gd name="connsiteX102" fmla="*/ 2454263 w 6050676"/>
              <a:gd name="connsiteY102" fmla="*/ 241348 h 486094"/>
              <a:gd name="connsiteX103" fmla="*/ 2328491 w 6050676"/>
              <a:gd name="connsiteY103" fmla="*/ 237948 h 486094"/>
              <a:gd name="connsiteX104" fmla="*/ 2202718 w 6050676"/>
              <a:gd name="connsiteY104" fmla="*/ 220952 h 486094"/>
              <a:gd name="connsiteX105" fmla="*/ 2172125 w 6050676"/>
              <a:gd name="connsiteY105" fmla="*/ 220952 h 486094"/>
              <a:gd name="connsiteX106" fmla="*/ 2090543 w 6050676"/>
              <a:gd name="connsiteY106" fmla="*/ 197157 h 486094"/>
              <a:gd name="connsiteX107" fmla="*/ 1937576 w 6050676"/>
              <a:gd name="connsiteY107" fmla="*/ 234549 h 486094"/>
              <a:gd name="connsiteX108" fmla="*/ 1703027 w 6050676"/>
              <a:gd name="connsiteY108" fmla="*/ 234549 h 486094"/>
              <a:gd name="connsiteX109" fmla="*/ 1529665 w 6050676"/>
              <a:gd name="connsiteY109" fmla="*/ 244747 h 486094"/>
              <a:gd name="connsiteX110" fmla="*/ 1332508 w 6050676"/>
              <a:gd name="connsiteY110" fmla="*/ 258344 h 486094"/>
              <a:gd name="connsiteX111" fmla="*/ 1087762 w 6050676"/>
              <a:gd name="connsiteY111" fmla="*/ 282139 h 486094"/>
              <a:gd name="connsiteX112" fmla="*/ 968788 w 6050676"/>
              <a:gd name="connsiteY112" fmla="*/ 278739 h 486094"/>
              <a:gd name="connsiteX113" fmla="*/ 849814 w 6050676"/>
              <a:gd name="connsiteY113" fmla="*/ 305934 h 486094"/>
              <a:gd name="connsiteX114" fmla="*/ 734239 w 6050676"/>
              <a:gd name="connsiteY114" fmla="*/ 370519 h 486094"/>
              <a:gd name="connsiteX115" fmla="*/ 574474 w 6050676"/>
              <a:gd name="connsiteY115" fmla="*/ 384116 h 486094"/>
              <a:gd name="connsiteX116" fmla="*/ 472496 w 6050676"/>
              <a:gd name="connsiteY116" fmla="*/ 326329 h 486094"/>
              <a:gd name="connsiteX117" fmla="*/ 370519 w 6050676"/>
              <a:gd name="connsiteY117" fmla="*/ 278739 h 486094"/>
              <a:gd name="connsiteX118" fmla="*/ 326328 w 6050676"/>
              <a:gd name="connsiteY118" fmla="*/ 268542 h 486094"/>
              <a:gd name="connsiteX119" fmla="*/ 214153 w 6050676"/>
              <a:gd name="connsiteY119" fmla="*/ 180161 h 486094"/>
              <a:gd name="connsiteX120" fmla="*/ 105377 w 6050676"/>
              <a:gd name="connsiteY120" fmla="*/ 125773 h 486094"/>
              <a:gd name="connsiteX121" fmla="*/ 33992 w 6050676"/>
              <a:gd name="connsiteY121" fmla="*/ 64586 h 486094"/>
              <a:gd name="connsiteX122" fmla="*/ 0 w 6050676"/>
              <a:gd name="connsiteY122" fmla="*/ 0 h 486094"/>
              <a:gd name="connsiteX0" fmla="*/ 0 w 6050676"/>
              <a:gd name="connsiteY0" fmla="*/ 0 h 486094"/>
              <a:gd name="connsiteX1" fmla="*/ 210754 w 6050676"/>
              <a:gd name="connsiteY1" fmla="*/ 129172 h 486094"/>
              <a:gd name="connsiteX2" fmla="*/ 472496 w 6050676"/>
              <a:gd name="connsiteY2" fmla="*/ 322930 h 486094"/>
              <a:gd name="connsiteX3" fmla="*/ 792027 w 6050676"/>
              <a:gd name="connsiteY3" fmla="*/ 282139 h 486094"/>
              <a:gd name="connsiteX4" fmla="*/ 938195 w 6050676"/>
              <a:gd name="connsiteY4" fmla="*/ 217553 h 486094"/>
              <a:gd name="connsiteX5" fmla="*/ 1131952 w 6050676"/>
              <a:gd name="connsiteY5" fmla="*/ 207355 h 486094"/>
              <a:gd name="connsiteX6" fmla="*/ 1312113 w 6050676"/>
              <a:gd name="connsiteY6" fmla="*/ 183133 h 486094"/>
              <a:gd name="connsiteX7" fmla="*/ 1410691 w 6050676"/>
              <a:gd name="connsiteY7" fmla="*/ 168347 h 486094"/>
              <a:gd name="connsiteX8" fmla="*/ 1556265 w 6050676"/>
              <a:gd name="connsiteY8" fmla="*/ 162144 h 486094"/>
              <a:gd name="connsiteX9" fmla="*/ 1730221 w 6050676"/>
              <a:gd name="connsiteY9" fmla="*/ 156366 h 486094"/>
              <a:gd name="connsiteX10" fmla="*/ 1764214 w 6050676"/>
              <a:gd name="connsiteY10" fmla="*/ 156366 h 486094"/>
              <a:gd name="connsiteX11" fmla="*/ 1923979 w 6050676"/>
              <a:gd name="connsiteY11" fmla="*/ 156366 h 486094"/>
              <a:gd name="connsiteX12" fmla="*/ 1968169 w 6050676"/>
              <a:gd name="connsiteY12" fmla="*/ 146168 h 486094"/>
              <a:gd name="connsiteX13" fmla="*/ 2025957 w 6050676"/>
              <a:gd name="connsiteY13" fmla="*/ 125773 h 486094"/>
              <a:gd name="connsiteX14" fmla="*/ 2110938 w 6050676"/>
              <a:gd name="connsiteY14" fmla="*/ 95180 h 486094"/>
              <a:gd name="connsiteX15" fmla="*/ 2141531 w 6050676"/>
              <a:gd name="connsiteY15" fmla="*/ 98579 h 486094"/>
              <a:gd name="connsiteX16" fmla="*/ 2274102 w 6050676"/>
              <a:gd name="connsiteY16" fmla="*/ 125773 h 486094"/>
              <a:gd name="connsiteX17" fmla="*/ 2444065 w 6050676"/>
              <a:gd name="connsiteY17" fmla="*/ 149568 h 486094"/>
              <a:gd name="connsiteX18" fmla="*/ 2573237 w 6050676"/>
              <a:gd name="connsiteY18" fmla="*/ 176762 h 486094"/>
              <a:gd name="connsiteX19" fmla="*/ 2678614 w 6050676"/>
              <a:gd name="connsiteY19" fmla="*/ 190359 h 486094"/>
              <a:gd name="connsiteX20" fmla="*/ 2719405 w 6050676"/>
              <a:gd name="connsiteY20" fmla="*/ 190359 h 486094"/>
              <a:gd name="connsiteX21" fmla="*/ 2923360 w 6050676"/>
              <a:gd name="connsiteY21" fmla="*/ 207355 h 486094"/>
              <a:gd name="connsiteX22" fmla="*/ 2957353 w 6050676"/>
              <a:gd name="connsiteY22" fmla="*/ 224351 h 486094"/>
              <a:gd name="connsiteX23" fmla="*/ 2984547 w 6050676"/>
              <a:gd name="connsiteY23" fmla="*/ 241348 h 486094"/>
              <a:gd name="connsiteX24" fmla="*/ 3004943 w 6050676"/>
              <a:gd name="connsiteY24" fmla="*/ 248146 h 486094"/>
              <a:gd name="connsiteX25" fmla="*/ 3127316 w 6050676"/>
              <a:gd name="connsiteY25" fmla="*/ 295736 h 486094"/>
              <a:gd name="connsiteX26" fmla="*/ 3202099 w 6050676"/>
              <a:gd name="connsiteY26" fmla="*/ 295736 h 486094"/>
              <a:gd name="connsiteX27" fmla="*/ 3249689 w 6050676"/>
              <a:gd name="connsiteY27" fmla="*/ 285538 h 486094"/>
              <a:gd name="connsiteX28" fmla="*/ 3276883 w 6050676"/>
              <a:gd name="connsiteY28" fmla="*/ 271941 h 486094"/>
              <a:gd name="connsiteX29" fmla="*/ 3355066 w 6050676"/>
              <a:gd name="connsiteY29" fmla="*/ 227751 h 486094"/>
              <a:gd name="connsiteX30" fmla="*/ 3419652 w 6050676"/>
              <a:gd name="connsiteY30" fmla="*/ 183560 h 486094"/>
              <a:gd name="connsiteX31" fmla="*/ 3463842 w 6050676"/>
              <a:gd name="connsiteY31" fmla="*/ 200557 h 486094"/>
              <a:gd name="connsiteX32" fmla="*/ 3664398 w 6050676"/>
              <a:gd name="connsiteY32" fmla="*/ 295736 h 486094"/>
              <a:gd name="connsiteX33" fmla="*/ 3701790 w 6050676"/>
              <a:gd name="connsiteY33" fmla="*/ 299135 h 486094"/>
              <a:gd name="connsiteX34" fmla="*/ 3718786 w 6050676"/>
              <a:gd name="connsiteY34" fmla="*/ 302534 h 486094"/>
              <a:gd name="connsiteX35" fmla="*/ 3759578 w 6050676"/>
              <a:gd name="connsiteY35" fmla="*/ 309333 h 486094"/>
              <a:gd name="connsiteX36" fmla="*/ 3800369 w 6050676"/>
              <a:gd name="connsiteY36" fmla="*/ 312732 h 486094"/>
              <a:gd name="connsiteX37" fmla="*/ 3888749 w 6050676"/>
              <a:gd name="connsiteY37" fmla="*/ 319531 h 486094"/>
              <a:gd name="connsiteX38" fmla="*/ 3946537 w 6050676"/>
              <a:gd name="connsiteY38" fmla="*/ 319531 h 486094"/>
              <a:gd name="connsiteX39" fmla="*/ 3983928 w 6050676"/>
              <a:gd name="connsiteY39" fmla="*/ 309333 h 486094"/>
              <a:gd name="connsiteX40" fmla="*/ 4075708 w 6050676"/>
              <a:gd name="connsiteY40" fmla="*/ 292336 h 486094"/>
              <a:gd name="connsiteX41" fmla="*/ 4208279 w 6050676"/>
              <a:gd name="connsiteY41" fmla="*/ 248146 h 486094"/>
              <a:gd name="connsiteX42" fmla="*/ 4395239 w 6050676"/>
              <a:gd name="connsiteY42" fmla="*/ 261743 h 486094"/>
              <a:gd name="connsiteX43" fmla="*/ 4442828 w 6050676"/>
              <a:gd name="connsiteY43" fmla="*/ 292336 h 486094"/>
              <a:gd name="connsiteX44" fmla="*/ 4456425 w 6050676"/>
              <a:gd name="connsiteY44" fmla="*/ 295736 h 486094"/>
              <a:gd name="connsiteX45" fmla="*/ 4476821 w 6050676"/>
              <a:gd name="connsiteY45" fmla="*/ 302534 h 486094"/>
              <a:gd name="connsiteX46" fmla="*/ 4578798 w 6050676"/>
              <a:gd name="connsiteY46" fmla="*/ 336527 h 486094"/>
              <a:gd name="connsiteX47" fmla="*/ 4718168 w 6050676"/>
              <a:gd name="connsiteY47" fmla="*/ 356922 h 486094"/>
              <a:gd name="connsiteX48" fmla="*/ 4881332 w 6050676"/>
              <a:gd name="connsiteY48" fmla="*/ 326496 h 486094"/>
              <a:gd name="connsiteX49" fmla="*/ 5052619 w 6050676"/>
              <a:gd name="connsiteY49" fmla="*/ 349623 h 486094"/>
              <a:gd name="connsiteX50" fmla="*/ 5166870 w 6050676"/>
              <a:gd name="connsiteY50" fmla="*/ 343325 h 486094"/>
              <a:gd name="connsiteX51" fmla="*/ 5201279 w 6050676"/>
              <a:gd name="connsiteY51" fmla="*/ 332794 h 486094"/>
              <a:gd name="connsiteX52" fmla="*/ 5499997 w 6050676"/>
              <a:gd name="connsiteY52" fmla="*/ 333128 h 486094"/>
              <a:gd name="connsiteX53" fmla="*/ 5725797 w 6050676"/>
              <a:gd name="connsiteY53" fmla="*/ 344014 h 486094"/>
              <a:gd name="connsiteX54" fmla="*/ 5748143 w 6050676"/>
              <a:gd name="connsiteY54" fmla="*/ 329728 h 486094"/>
              <a:gd name="connsiteX55" fmla="*/ 5815554 w 6050676"/>
              <a:gd name="connsiteY55" fmla="*/ 332794 h 486094"/>
              <a:gd name="connsiteX56" fmla="*/ 5894092 w 6050676"/>
              <a:gd name="connsiteY56" fmla="*/ 310355 h 486094"/>
              <a:gd name="connsiteX57" fmla="*/ 5982691 w 6050676"/>
              <a:gd name="connsiteY57" fmla="*/ 322930 h 486094"/>
              <a:gd name="connsiteX58" fmla="*/ 6050676 w 6050676"/>
              <a:gd name="connsiteY58" fmla="*/ 326329 h 486094"/>
              <a:gd name="connsiteX59" fmla="*/ 6016684 w 6050676"/>
              <a:gd name="connsiteY59" fmla="*/ 472497 h 486094"/>
              <a:gd name="connsiteX60" fmla="*/ 5805930 w 6050676"/>
              <a:gd name="connsiteY60" fmla="*/ 452102 h 486094"/>
              <a:gd name="connsiteX61" fmla="*/ 5652870 w 6050676"/>
              <a:gd name="connsiteY61" fmla="*/ 470234 h 486094"/>
              <a:gd name="connsiteX62" fmla="*/ 5537868 w 6050676"/>
              <a:gd name="connsiteY62" fmla="*/ 470234 h 486094"/>
              <a:gd name="connsiteX63" fmla="*/ 5442210 w 6050676"/>
              <a:gd name="connsiteY63" fmla="*/ 448702 h 486094"/>
              <a:gd name="connsiteX64" fmla="*/ 5224657 w 6050676"/>
              <a:gd name="connsiteY64" fmla="*/ 448702 h 486094"/>
              <a:gd name="connsiteX65" fmla="*/ 5122679 w 6050676"/>
              <a:gd name="connsiteY65" fmla="*/ 482695 h 486094"/>
              <a:gd name="connsiteX66" fmla="*/ 5044496 w 6050676"/>
              <a:gd name="connsiteY66" fmla="*/ 479296 h 486094"/>
              <a:gd name="connsiteX67" fmla="*/ 4932321 w 6050676"/>
              <a:gd name="connsiteY67" fmla="*/ 462299 h 486094"/>
              <a:gd name="connsiteX68" fmla="*/ 4874534 w 6050676"/>
              <a:gd name="connsiteY68" fmla="*/ 455501 h 486094"/>
              <a:gd name="connsiteX69" fmla="*/ 4816746 w 6050676"/>
              <a:gd name="connsiteY69" fmla="*/ 455501 h 486094"/>
              <a:gd name="connsiteX70" fmla="*/ 4748761 w 6050676"/>
              <a:gd name="connsiteY70" fmla="*/ 455501 h 486094"/>
              <a:gd name="connsiteX71" fmla="*/ 4694373 w 6050676"/>
              <a:gd name="connsiteY71" fmla="*/ 469098 h 486094"/>
              <a:gd name="connsiteX72" fmla="*/ 4667179 w 6050676"/>
              <a:gd name="connsiteY72" fmla="*/ 482695 h 486094"/>
              <a:gd name="connsiteX73" fmla="*/ 4527810 w 6050676"/>
              <a:gd name="connsiteY73" fmla="*/ 486094 h 486094"/>
              <a:gd name="connsiteX74" fmla="*/ 4497216 w 6050676"/>
              <a:gd name="connsiteY74" fmla="*/ 482695 h 486094"/>
              <a:gd name="connsiteX75" fmla="*/ 4487018 w 6050676"/>
              <a:gd name="connsiteY75" fmla="*/ 445637 h 486094"/>
              <a:gd name="connsiteX76" fmla="*/ 4365417 w 6050676"/>
              <a:gd name="connsiteY76" fmla="*/ 400112 h 486094"/>
              <a:gd name="connsiteX77" fmla="*/ 4293261 w 6050676"/>
              <a:gd name="connsiteY77" fmla="*/ 404512 h 486094"/>
              <a:gd name="connsiteX78" fmla="*/ 4170888 w 6050676"/>
              <a:gd name="connsiteY78" fmla="*/ 448702 h 486094"/>
              <a:gd name="connsiteX79" fmla="*/ 4153891 w 6050676"/>
              <a:gd name="connsiteY79" fmla="*/ 472497 h 486094"/>
              <a:gd name="connsiteX80" fmla="*/ 4143694 w 6050676"/>
              <a:gd name="connsiteY80" fmla="*/ 479296 h 486094"/>
              <a:gd name="connsiteX81" fmla="*/ 4079274 w 6050676"/>
              <a:gd name="connsiteY81" fmla="*/ 457617 h 486094"/>
              <a:gd name="connsiteX82" fmla="*/ 3943137 w 6050676"/>
              <a:gd name="connsiteY82" fmla="*/ 452102 h 486094"/>
              <a:gd name="connsiteX83" fmla="*/ 3888749 w 6050676"/>
              <a:gd name="connsiteY83" fmla="*/ 448702 h 486094"/>
              <a:gd name="connsiteX84" fmla="*/ 3769775 w 6050676"/>
              <a:gd name="connsiteY84" fmla="*/ 428307 h 486094"/>
              <a:gd name="connsiteX85" fmla="*/ 3756752 w 6050676"/>
              <a:gd name="connsiteY85" fmla="*/ 405722 h 486094"/>
              <a:gd name="connsiteX86" fmla="*/ 3711988 w 6050676"/>
              <a:gd name="connsiteY86" fmla="*/ 424907 h 486094"/>
              <a:gd name="connsiteX87" fmla="*/ 3633805 w 6050676"/>
              <a:gd name="connsiteY87" fmla="*/ 407911 h 486094"/>
              <a:gd name="connsiteX88" fmla="*/ 3510838 w 6050676"/>
              <a:gd name="connsiteY88" fmla="*/ 303035 h 486094"/>
              <a:gd name="connsiteX89" fmla="*/ 3378861 w 6050676"/>
              <a:gd name="connsiteY89" fmla="*/ 251545 h 486094"/>
              <a:gd name="connsiteX90" fmla="*/ 3304077 w 6050676"/>
              <a:gd name="connsiteY90" fmla="*/ 316131 h 486094"/>
              <a:gd name="connsiteX91" fmla="*/ 3168107 w 6050676"/>
              <a:gd name="connsiteY91" fmla="*/ 360322 h 486094"/>
              <a:gd name="connsiteX92" fmla="*/ 3032137 w 6050676"/>
              <a:gd name="connsiteY92" fmla="*/ 312732 h 486094"/>
              <a:gd name="connsiteX93" fmla="*/ 2984547 w 6050676"/>
              <a:gd name="connsiteY93" fmla="*/ 295736 h 486094"/>
              <a:gd name="connsiteX94" fmla="*/ 2960752 w 6050676"/>
              <a:gd name="connsiteY94" fmla="*/ 292336 h 486094"/>
              <a:gd name="connsiteX95" fmla="*/ 2834980 w 6050676"/>
              <a:gd name="connsiteY95" fmla="*/ 261743 h 486094"/>
              <a:gd name="connsiteX96" fmla="*/ 2780592 w 6050676"/>
              <a:gd name="connsiteY96" fmla="*/ 265142 h 486094"/>
              <a:gd name="connsiteX97" fmla="*/ 2760196 w 6050676"/>
              <a:gd name="connsiteY97" fmla="*/ 268542 h 486094"/>
              <a:gd name="connsiteX98" fmla="*/ 2705808 w 6050676"/>
              <a:gd name="connsiteY98" fmla="*/ 275340 h 486094"/>
              <a:gd name="connsiteX99" fmla="*/ 2671815 w 6050676"/>
              <a:gd name="connsiteY99" fmla="*/ 275340 h 486094"/>
              <a:gd name="connsiteX100" fmla="*/ 2593633 w 6050676"/>
              <a:gd name="connsiteY100" fmla="*/ 251545 h 486094"/>
              <a:gd name="connsiteX101" fmla="*/ 2546043 w 6050676"/>
              <a:gd name="connsiteY101" fmla="*/ 244747 h 486094"/>
              <a:gd name="connsiteX102" fmla="*/ 2454263 w 6050676"/>
              <a:gd name="connsiteY102" fmla="*/ 241348 h 486094"/>
              <a:gd name="connsiteX103" fmla="*/ 2328491 w 6050676"/>
              <a:gd name="connsiteY103" fmla="*/ 237948 h 486094"/>
              <a:gd name="connsiteX104" fmla="*/ 2202718 w 6050676"/>
              <a:gd name="connsiteY104" fmla="*/ 220952 h 486094"/>
              <a:gd name="connsiteX105" fmla="*/ 2172125 w 6050676"/>
              <a:gd name="connsiteY105" fmla="*/ 220952 h 486094"/>
              <a:gd name="connsiteX106" fmla="*/ 2090543 w 6050676"/>
              <a:gd name="connsiteY106" fmla="*/ 197157 h 486094"/>
              <a:gd name="connsiteX107" fmla="*/ 1937576 w 6050676"/>
              <a:gd name="connsiteY107" fmla="*/ 234549 h 486094"/>
              <a:gd name="connsiteX108" fmla="*/ 1703027 w 6050676"/>
              <a:gd name="connsiteY108" fmla="*/ 234549 h 486094"/>
              <a:gd name="connsiteX109" fmla="*/ 1529665 w 6050676"/>
              <a:gd name="connsiteY109" fmla="*/ 244747 h 486094"/>
              <a:gd name="connsiteX110" fmla="*/ 1332508 w 6050676"/>
              <a:gd name="connsiteY110" fmla="*/ 258344 h 486094"/>
              <a:gd name="connsiteX111" fmla="*/ 1087762 w 6050676"/>
              <a:gd name="connsiteY111" fmla="*/ 282139 h 486094"/>
              <a:gd name="connsiteX112" fmla="*/ 968788 w 6050676"/>
              <a:gd name="connsiteY112" fmla="*/ 278739 h 486094"/>
              <a:gd name="connsiteX113" fmla="*/ 849814 w 6050676"/>
              <a:gd name="connsiteY113" fmla="*/ 305934 h 486094"/>
              <a:gd name="connsiteX114" fmla="*/ 734239 w 6050676"/>
              <a:gd name="connsiteY114" fmla="*/ 370519 h 486094"/>
              <a:gd name="connsiteX115" fmla="*/ 574474 w 6050676"/>
              <a:gd name="connsiteY115" fmla="*/ 384116 h 486094"/>
              <a:gd name="connsiteX116" fmla="*/ 472496 w 6050676"/>
              <a:gd name="connsiteY116" fmla="*/ 326329 h 486094"/>
              <a:gd name="connsiteX117" fmla="*/ 370519 w 6050676"/>
              <a:gd name="connsiteY117" fmla="*/ 278739 h 486094"/>
              <a:gd name="connsiteX118" fmla="*/ 326328 w 6050676"/>
              <a:gd name="connsiteY118" fmla="*/ 268542 h 486094"/>
              <a:gd name="connsiteX119" fmla="*/ 214153 w 6050676"/>
              <a:gd name="connsiteY119" fmla="*/ 180161 h 486094"/>
              <a:gd name="connsiteX120" fmla="*/ 105377 w 6050676"/>
              <a:gd name="connsiteY120" fmla="*/ 125773 h 486094"/>
              <a:gd name="connsiteX121" fmla="*/ 33992 w 6050676"/>
              <a:gd name="connsiteY121" fmla="*/ 64586 h 486094"/>
              <a:gd name="connsiteX122" fmla="*/ 0 w 6050676"/>
              <a:gd name="connsiteY122" fmla="*/ 0 h 486094"/>
              <a:gd name="connsiteX0" fmla="*/ 0 w 6050676"/>
              <a:gd name="connsiteY0" fmla="*/ 0 h 486094"/>
              <a:gd name="connsiteX1" fmla="*/ 210754 w 6050676"/>
              <a:gd name="connsiteY1" fmla="*/ 129172 h 486094"/>
              <a:gd name="connsiteX2" fmla="*/ 472496 w 6050676"/>
              <a:gd name="connsiteY2" fmla="*/ 322930 h 486094"/>
              <a:gd name="connsiteX3" fmla="*/ 792027 w 6050676"/>
              <a:gd name="connsiteY3" fmla="*/ 282139 h 486094"/>
              <a:gd name="connsiteX4" fmla="*/ 938195 w 6050676"/>
              <a:gd name="connsiteY4" fmla="*/ 217553 h 486094"/>
              <a:gd name="connsiteX5" fmla="*/ 1131952 w 6050676"/>
              <a:gd name="connsiteY5" fmla="*/ 207355 h 486094"/>
              <a:gd name="connsiteX6" fmla="*/ 1312113 w 6050676"/>
              <a:gd name="connsiteY6" fmla="*/ 183133 h 486094"/>
              <a:gd name="connsiteX7" fmla="*/ 1410691 w 6050676"/>
              <a:gd name="connsiteY7" fmla="*/ 168347 h 486094"/>
              <a:gd name="connsiteX8" fmla="*/ 1556265 w 6050676"/>
              <a:gd name="connsiteY8" fmla="*/ 162144 h 486094"/>
              <a:gd name="connsiteX9" fmla="*/ 1730221 w 6050676"/>
              <a:gd name="connsiteY9" fmla="*/ 156366 h 486094"/>
              <a:gd name="connsiteX10" fmla="*/ 1764214 w 6050676"/>
              <a:gd name="connsiteY10" fmla="*/ 156366 h 486094"/>
              <a:gd name="connsiteX11" fmla="*/ 1923979 w 6050676"/>
              <a:gd name="connsiteY11" fmla="*/ 156366 h 486094"/>
              <a:gd name="connsiteX12" fmla="*/ 1968169 w 6050676"/>
              <a:gd name="connsiteY12" fmla="*/ 146168 h 486094"/>
              <a:gd name="connsiteX13" fmla="*/ 2025957 w 6050676"/>
              <a:gd name="connsiteY13" fmla="*/ 125773 h 486094"/>
              <a:gd name="connsiteX14" fmla="*/ 2110938 w 6050676"/>
              <a:gd name="connsiteY14" fmla="*/ 95180 h 486094"/>
              <a:gd name="connsiteX15" fmla="*/ 2141531 w 6050676"/>
              <a:gd name="connsiteY15" fmla="*/ 98579 h 486094"/>
              <a:gd name="connsiteX16" fmla="*/ 2274102 w 6050676"/>
              <a:gd name="connsiteY16" fmla="*/ 125773 h 486094"/>
              <a:gd name="connsiteX17" fmla="*/ 2444065 w 6050676"/>
              <a:gd name="connsiteY17" fmla="*/ 149568 h 486094"/>
              <a:gd name="connsiteX18" fmla="*/ 2573237 w 6050676"/>
              <a:gd name="connsiteY18" fmla="*/ 176762 h 486094"/>
              <a:gd name="connsiteX19" fmla="*/ 2678614 w 6050676"/>
              <a:gd name="connsiteY19" fmla="*/ 190359 h 486094"/>
              <a:gd name="connsiteX20" fmla="*/ 2719405 w 6050676"/>
              <a:gd name="connsiteY20" fmla="*/ 190359 h 486094"/>
              <a:gd name="connsiteX21" fmla="*/ 2923360 w 6050676"/>
              <a:gd name="connsiteY21" fmla="*/ 207355 h 486094"/>
              <a:gd name="connsiteX22" fmla="*/ 2957353 w 6050676"/>
              <a:gd name="connsiteY22" fmla="*/ 224351 h 486094"/>
              <a:gd name="connsiteX23" fmla="*/ 2984547 w 6050676"/>
              <a:gd name="connsiteY23" fmla="*/ 241348 h 486094"/>
              <a:gd name="connsiteX24" fmla="*/ 3004943 w 6050676"/>
              <a:gd name="connsiteY24" fmla="*/ 248146 h 486094"/>
              <a:gd name="connsiteX25" fmla="*/ 3127316 w 6050676"/>
              <a:gd name="connsiteY25" fmla="*/ 295736 h 486094"/>
              <a:gd name="connsiteX26" fmla="*/ 3202099 w 6050676"/>
              <a:gd name="connsiteY26" fmla="*/ 295736 h 486094"/>
              <a:gd name="connsiteX27" fmla="*/ 3249689 w 6050676"/>
              <a:gd name="connsiteY27" fmla="*/ 285538 h 486094"/>
              <a:gd name="connsiteX28" fmla="*/ 3276883 w 6050676"/>
              <a:gd name="connsiteY28" fmla="*/ 271941 h 486094"/>
              <a:gd name="connsiteX29" fmla="*/ 3355066 w 6050676"/>
              <a:gd name="connsiteY29" fmla="*/ 227751 h 486094"/>
              <a:gd name="connsiteX30" fmla="*/ 3419652 w 6050676"/>
              <a:gd name="connsiteY30" fmla="*/ 183560 h 486094"/>
              <a:gd name="connsiteX31" fmla="*/ 3463842 w 6050676"/>
              <a:gd name="connsiteY31" fmla="*/ 200557 h 486094"/>
              <a:gd name="connsiteX32" fmla="*/ 3664398 w 6050676"/>
              <a:gd name="connsiteY32" fmla="*/ 295736 h 486094"/>
              <a:gd name="connsiteX33" fmla="*/ 3701790 w 6050676"/>
              <a:gd name="connsiteY33" fmla="*/ 299135 h 486094"/>
              <a:gd name="connsiteX34" fmla="*/ 3718786 w 6050676"/>
              <a:gd name="connsiteY34" fmla="*/ 302534 h 486094"/>
              <a:gd name="connsiteX35" fmla="*/ 3759578 w 6050676"/>
              <a:gd name="connsiteY35" fmla="*/ 309333 h 486094"/>
              <a:gd name="connsiteX36" fmla="*/ 3800369 w 6050676"/>
              <a:gd name="connsiteY36" fmla="*/ 312732 h 486094"/>
              <a:gd name="connsiteX37" fmla="*/ 3888749 w 6050676"/>
              <a:gd name="connsiteY37" fmla="*/ 319531 h 486094"/>
              <a:gd name="connsiteX38" fmla="*/ 3946537 w 6050676"/>
              <a:gd name="connsiteY38" fmla="*/ 319531 h 486094"/>
              <a:gd name="connsiteX39" fmla="*/ 3983928 w 6050676"/>
              <a:gd name="connsiteY39" fmla="*/ 309333 h 486094"/>
              <a:gd name="connsiteX40" fmla="*/ 4075708 w 6050676"/>
              <a:gd name="connsiteY40" fmla="*/ 292336 h 486094"/>
              <a:gd name="connsiteX41" fmla="*/ 4208279 w 6050676"/>
              <a:gd name="connsiteY41" fmla="*/ 248146 h 486094"/>
              <a:gd name="connsiteX42" fmla="*/ 4395239 w 6050676"/>
              <a:gd name="connsiteY42" fmla="*/ 261743 h 486094"/>
              <a:gd name="connsiteX43" fmla="*/ 4442828 w 6050676"/>
              <a:gd name="connsiteY43" fmla="*/ 292336 h 486094"/>
              <a:gd name="connsiteX44" fmla="*/ 4456425 w 6050676"/>
              <a:gd name="connsiteY44" fmla="*/ 295736 h 486094"/>
              <a:gd name="connsiteX45" fmla="*/ 4476821 w 6050676"/>
              <a:gd name="connsiteY45" fmla="*/ 302534 h 486094"/>
              <a:gd name="connsiteX46" fmla="*/ 4578798 w 6050676"/>
              <a:gd name="connsiteY46" fmla="*/ 336527 h 486094"/>
              <a:gd name="connsiteX47" fmla="*/ 4718168 w 6050676"/>
              <a:gd name="connsiteY47" fmla="*/ 356922 h 486094"/>
              <a:gd name="connsiteX48" fmla="*/ 4881332 w 6050676"/>
              <a:gd name="connsiteY48" fmla="*/ 326496 h 486094"/>
              <a:gd name="connsiteX49" fmla="*/ 5052619 w 6050676"/>
              <a:gd name="connsiteY49" fmla="*/ 349623 h 486094"/>
              <a:gd name="connsiteX50" fmla="*/ 5166870 w 6050676"/>
              <a:gd name="connsiteY50" fmla="*/ 343325 h 486094"/>
              <a:gd name="connsiteX51" fmla="*/ 5201279 w 6050676"/>
              <a:gd name="connsiteY51" fmla="*/ 332794 h 486094"/>
              <a:gd name="connsiteX52" fmla="*/ 5499997 w 6050676"/>
              <a:gd name="connsiteY52" fmla="*/ 333128 h 486094"/>
              <a:gd name="connsiteX53" fmla="*/ 5725797 w 6050676"/>
              <a:gd name="connsiteY53" fmla="*/ 344014 h 486094"/>
              <a:gd name="connsiteX54" fmla="*/ 5748143 w 6050676"/>
              <a:gd name="connsiteY54" fmla="*/ 329728 h 486094"/>
              <a:gd name="connsiteX55" fmla="*/ 5815554 w 6050676"/>
              <a:gd name="connsiteY55" fmla="*/ 332794 h 486094"/>
              <a:gd name="connsiteX56" fmla="*/ 5894092 w 6050676"/>
              <a:gd name="connsiteY56" fmla="*/ 310355 h 486094"/>
              <a:gd name="connsiteX57" fmla="*/ 5982691 w 6050676"/>
              <a:gd name="connsiteY57" fmla="*/ 322930 h 486094"/>
              <a:gd name="connsiteX58" fmla="*/ 6050676 w 6050676"/>
              <a:gd name="connsiteY58" fmla="*/ 326329 h 486094"/>
              <a:gd name="connsiteX59" fmla="*/ 6016684 w 6050676"/>
              <a:gd name="connsiteY59" fmla="*/ 472497 h 486094"/>
              <a:gd name="connsiteX60" fmla="*/ 5805930 w 6050676"/>
              <a:gd name="connsiteY60" fmla="*/ 452102 h 486094"/>
              <a:gd name="connsiteX61" fmla="*/ 5652870 w 6050676"/>
              <a:gd name="connsiteY61" fmla="*/ 470234 h 486094"/>
              <a:gd name="connsiteX62" fmla="*/ 5537868 w 6050676"/>
              <a:gd name="connsiteY62" fmla="*/ 470234 h 486094"/>
              <a:gd name="connsiteX63" fmla="*/ 5442210 w 6050676"/>
              <a:gd name="connsiteY63" fmla="*/ 448702 h 486094"/>
              <a:gd name="connsiteX64" fmla="*/ 5224657 w 6050676"/>
              <a:gd name="connsiteY64" fmla="*/ 448702 h 486094"/>
              <a:gd name="connsiteX65" fmla="*/ 5122679 w 6050676"/>
              <a:gd name="connsiteY65" fmla="*/ 482695 h 486094"/>
              <a:gd name="connsiteX66" fmla="*/ 5044496 w 6050676"/>
              <a:gd name="connsiteY66" fmla="*/ 479296 h 486094"/>
              <a:gd name="connsiteX67" fmla="*/ 4932321 w 6050676"/>
              <a:gd name="connsiteY67" fmla="*/ 462299 h 486094"/>
              <a:gd name="connsiteX68" fmla="*/ 4874534 w 6050676"/>
              <a:gd name="connsiteY68" fmla="*/ 455501 h 486094"/>
              <a:gd name="connsiteX69" fmla="*/ 4816746 w 6050676"/>
              <a:gd name="connsiteY69" fmla="*/ 455501 h 486094"/>
              <a:gd name="connsiteX70" fmla="*/ 4748761 w 6050676"/>
              <a:gd name="connsiteY70" fmla="*/ 455501 h 486094"/>
              <a:gd name="connsiteX71" fmla="*/ 4694373 w 6050676"/>
              <a:gd name="connsiteY71" fmla="*/ 469098 h 486094"/>
              <a:gd name="connsiteX72" fmla="*/ 4667179 w 6050676"/>
              <a:gd name="connsiteY72" fmla="*/ 482695 h 486094"/>
              <a:gd name="connsiteX73" fmla="*/ 4527810 w 6050676"/>
              <a:gd name="connsiteY73" fmla="*/ 486094 h 486094"/>
              <a:gd name="connsiteX74" fmla="*/ 4497216 w 6050676"/>
              <a:gd name="connsiteY74" fmla="*/ 482695 h 486094"/>
              <a:gd name="connsiteX75" fmla="*/ 4487018 w 6050676"/>
              <a:gd name="connsiteY75" fmla="*/ 445637 h 486094"/>
              <a:gd name="connsiteX76" fmla="*/ 4365417 w 6050676"/>
              <a:gd name="connsiteY76" fmla="*/ 400112 h 486094"/>
              <a:gd name="connsiteX77" fmla="*/ 4293261 w 6050676"/>
              <a:gd name="connsiteY77" fmla="*/ 404512 h 486094"/>
              <a:gd name="connsiteX78" fmla="*/ 4170888 w 6050676"/>
              <a:gd name="connsiteY78" fmla="*/ 448702 h 486094"/>
              <a:gd name="connsiteX79" fmla="*/ 4153891 w 6050676"/>
              <a:gd name="connsiteY79" fmla="*/ 472497 h 486094"/>
              <a:gd name="connsiteX80" fmla="*/ 4143694 w 6050676"/>
              <a:gd name="connsiteY80" fmla="*/ 479296 h 486094"/>
              <a:gd name="connsiteX81" fmla="*/ 4079274 w 6050676"/>
              <a:gd name="connsiteY81" fmla="*/ 457617 h 486094"/>
              <a:gd name="connsiteX82" fmla="*/ 3943137 w 6050676"/>
              <a:gd name="connsiteY82" fmla="*/ 452102 h 486094"/>
              <a:gd name="connsiteX83" fmla="*/ 3888749 w 6050676"/>
              <a:gd name="connsiteY83" fmla="*/ 448702 h 486094"/>
              <a:gd name="connsiteX84" fmla="*/ 3769775 w 6050676"/>
              <a:gd name="connsiteY84" fmla="*/ 428307 h 486094"/>
              <a:gd name="connsiteX85" fmla="*/ 3756752 w 6050676"/>
              <a:gd name="connsiteY85" fmla="*/ 405722 h 486094"/>
              <a:gd name="connsiteX86" fmla="*/ 3711988 w 6050676"/>
              <a:gd name="connsiteY86" fmla="*/ 424907 h 486094"/>
              <a:gd name="connsiteX87" fmla="*/ 3633805 w 6050676"/>
              <a:gd name="connsiteY87" fmla="*/ 407911 h 486094"/>
              <a:gd name="connsiteX88" fmla="*/ 3510838 w 6050676"/>
              <a:gd name="connsiteY88" fmla="*/ 303035 h 486094"/>
              <a:gd name="connsiteX89" fmla="*/ 3378861 w 6050676"/>
              <a:gd name="connsiteY89" fmla="*/ 251545 h 486094"/>
              <a:gd name="connsiteX90" fmla="*/ 3304077 w 6050676"/>
              <a:gd name="connsiteY90" fmla="*/ 316131 h 486094"/>
              <a:gd name="connsiteX91" fmla="*/ 3168107 w 6050676"/>
              <a:gd name="connsiteY91" fmla="*/ 360322 h 486094"/>
              <a:gd name="connsiteX92" fmla="*/ 3032137 w 6050676"/>
              <a:gd name="connsiteY92" fmla="*/ 312732 h 486094"/>
              <a:gd name="connsiteX93" fmla="*/ 2984547 w 6050676"/>
              <a:gd name="connsiteY93" fmla="*/ 295736 h 486094"/>
              <a:gd name="connsiteX94" fmla="*/ 2960752 w 6050676"/>
              <a:gd name="connsiteY94" fmla="*/ 292336 h 486094"/>
              <a:gd name="connsiteX95" fmla="*/ 2834980 w 6050676"/>
              <a:gd name="connsiteY95" fmla="*/ 261743 h 486094"/>
              <a:gd name="connsiteX96" fmla="*/ 2780592 w 6050676"/>
              <a:gd name="connsiteY96" fmla="*/ 265142 h 486094"/>
              <a:gd name="connsiteX97" fmla="*/ 2760196 w 6050676"/>
              <a:gd name="connsiteY97" fmla="*/ 268542 h 486094"/>
              <a:gd name="connsiteX98" fmla="*/ 2705808 w 6050676"/>
              <a:gd name="connsiteY98" fmla="*/ 275340 h 486094"/>
              <a:gd name="connsiteX99" fmla="*/ 2671815 w 6050676"/>
              <a:gd name="connsiteY99" fmla="*/ 275340 h 486094"/>
              <a:gd name="connsiteX100" fmla="*/ 2593633 w 6050676"/>
              <a:gd name="connsiteY100" fmla="*/ 251545 h 486094"/>
              <a:gd name="connsiteX101" fmla="*/ 2546043 w 6050676"/>
              <a:gd name="connsiteY101" fmla="*/ 244747 h 486094"/>
              <a:gd name="connsiteX102" fmla="*/ 2454263 w 6050676"/>
              <a:gd name="connsiteY102" fmla="*/ 241348 h 486094"/>
              <a:gd name="connsiteX103" fmla="*/ 2328491 w 6050676"/>
              <a:gd name="connsiteY103" fmla="*/ 237948 h 486094"/>
              <a:gd name="connsiteX104" fmla="*/ 2202718 w 6050676"/>
              <a:gd name="connsiteY104" fmla="*/ 220952 h 486094"/>
              <a:gd name="connsiteX105" fmla="*/ 2172125 w 6050676"/>
              <a:gd name="connsiteY105" fmla="*/ 220952 h 486094"/>
              <a:gd name="connsiteX106" fmla="*/ 2090543 w 6050676"/>
              <a:gd name="connsiteY106" fmla="*/ 197157 h 486094"/>
              <a:gd name="connsiteX107" fmla="*/ 1937576 w 6050676"/>
              <a:gd name="connsiteY107" fmla="*/ 234549 h 486094"/>
              <a:gd name="connsiteX108" fmla="*/ 1703027 w 6050676"/>
              <a:gd name="connsiteY108" fmla="*/ 234549 h 486094"/>
              <a:gd name="connsiteX109" fmla="*/ 1529665 w 6050676"/>
              <a:gd name="connsiteY109" fmla="*/ 244747 h 486094"/>
              <a:gd name="connsiteX110" fmla="*/ 1332508 w 6050676"/>
              <a:gd name="connsiteY110" fmla="*/ 258344 h 486094"/>
              <a:gd name="connsiteX111" fmla="*/ 1087762 w 6050676"/>
              <a:gd name="connsiteY111" fmla="*/ 282139 h 486094"/>
              <a:gd name="connsiteX112" fmla="*/ 968788 w 6050676"/>
              <a:gd name="connsiteY112" fmla="*/ 278739 h 486094"/>
              <a:gd name="connsiteX113" fmla="*/ 849814 w 6050676"/>
              <a:gd name="connsiteY113" fmla="*/ 305934 h 486094"/>
              <a:gd name="connsiteX114" fmla="*/ 734239 w 6050676"/>
              <a:gd name="connsiteY114" fmla="*/ 370519 h 486094"/>
              <a:gd name="connsiteX115" fmla="*/ 574474 w 6050676"/>
              <a:gd name="connsiteY115" fmla="*/ 384116 h 486094"/>
              <a:gd name="connsiteX116" fmla="*/ 438838 w 6050676"/>
              <a:gd name="connsiteY116" fmla="*/ 354378 h 486094"/>
              <a:gd name="connsiteX117" fmla="*/ 370519 w 6050676"/>
              <a:gd name="connsiteY117" fmla="*/ 278739 h 486094"/>
              <a:gd name="connsiteX118" fmla="*/ 326328 w 6050676"/>
              <a:gd name="connsiteY118" fmla="*/ 268542 h 486094"/>
              <a:gd name="connsiteX119" fmla="*/ 214153 w 6050676"/>
              <a:gd name="connsiteY119" fmla="*/ 180161 h 486094"/>
              <a:gd name="connsiteX120" fmla="*/ 105377 w 6050676"/>
              <a:gd name="connsiteY120" fmla="*/ 125773 h 486094"/>
              <a:gd name="connsiteX121" fmla="*/ 33992 w 6050676"/>
              <a:gd name="connsiteY121" fmla="*/ 64586 h 486094"/>
              <a:gd name="connsiteX122" fmla="*/ 0 w 6050676"/>
              <a:gd name="connsiteY122" fmla="*/ 0 h 486094"/>
              <a:gd name="connsiteX0" fmla="*/ 0 w 6050676"/>
              <a:gd name="connsiteY0" fmla="*/ 0 h 486094"/>
              <a:gd name="connsiteX1" fmla="*/ 210754 w 6050676"/>
              <a:gd name="connsiteY1" fmla="*/ 129172 h 486094"/>
              <a:gd name="connsiteX2" fmla="*/ 604326 w 6050676"/>
              <a:gd name="connsiteY2" fmla="*/ 331345 h 486094"/>
              <a:gd name="connsiteX3" fmla="*/ 792027 w 6050676"/>
              <a:gd name="connsiteY3" fmla="*/ 282139 h 486094"/>
              <a:gd name="connsiteX4" fmla="*/ 938195 w 6050676"/>
              <a:gd name="connsiteY4" fmla="*/ 217553 h 486094"/>
              <a:gd name="connsiteX5" fmla="*/ 1131952 w 6050676"/>
              <a:gd name="connsiteY5" fmla="*/ 207355 h 486094"/>
              <a:gd name="connsiteX6" fmla="*/ 1312113 w 6050676"/>
              <a:gd name="connsiteY6" fmla="*/ 183133 h 486094"/>
              <a:gd name="connsiteX7" fmla="*/ 1410691 w 6050676"/>
              <a:gd name="connsiteY7" fmla="*/ 168347 h 486094"/>
              <a:gd name="connsiteX8" fmla="*/ 1556265 w 6050676"/>
              <a:gd name="connsiteY8" fmla="*/ 162144 h 486094"/>
              <a:gd name="connsiteX9" fmla="*/ 1730221 w 6050676"/>
              <a:gd name="connsiteY9" fmla="*/ 156366 h 486094"/>
              <a:gd name="connsiteX10" fmla="*/ 1764214 w 6050676"/>
              <a:gd name="connsiteY10" fmla="*/ 156366 h 486094"/>
              <a:gd name="connsiteX11" fmla="*/ 1923979 w 6050676"/>
              <a:gd name="connsiteY11" fmla="*/ 156366 h 486094"/>
              <a:gd name="connsiteX12" fmla="*/ 1968169 w 6050676"/>
              <a:gd name="connsiteY12" fmla="*/ 146168 h 486094"/>
              <a:gd name="connsiteX13" fmla="*/ 2025957 w 6050676"/>
              <a:gd name="connsiteY13" fmla="*/ 125773 h 486094"/>
              <a:gd name="connsiteX14" fmla="*/ 2110938 w 6050676"/>
              <a:gd name="connsiteY14" fmla="*/ 95180 h 486094"/>
              <a:gd name="connsiteX15" fmla="*/ 2141531 w 6050676"/>
              <a:gd name="connsiteY15" fmla="*/ 98579 h 486094"/>
              <a:gd name="connsiteX16" fmla="*/ 2274102 w 6050676"/>
              <a:gd name="connsiteY16" fmla="*/ 125773 h 486094"/>
              <a:gd name="connsiteX17" fmla="*/ 2444065 w 6050676"/>
              <a:gd name="connsiteY17" fmla="*/ 149568 h 486094"/>
              <a:gd name="connsiteX18" fmla="*/ 2573237 w 6050676"/>
              <a:gd name="connsiteY18" fmla="*/ 176762 h 486094"/>
              <a:gd name="connsiteX19" fmla="*/ 2678614 w 6050676"/>
              <a:gd name="connsiteY19" fmla="*/ 190359 h 486094"/>
              <a:gd name="connsiteX20" fmla="*/ 2719405 w 6050676"/>
              <a:gd name="connsiteY20" fmla="*/ 190359 h 486094"/>
              <a:gd name="connsiteX21" fmla="*/ 2923360 w 6050676"/>
              <a:gd name="connsiteY21" fmla="*/ 207355 h 486094"/>
              <a:gd name="connsiteX22" fmla="*/ 2957353 w 6050676"/>
              <a:gd name="connsiteY22" fmla="*/ 224351 h 486094"/>
              <a:gd name="connsiteX23" fmla="*/ 2984547 w 6050676"/>
              <a:gd name="connsiteY23" fmla="*/ 241348 h 486094"/>
              <a:gd name="connsiteX24" fmla="*/ 3004943 w 6050676"/>
              <a:gd name="connsiteY24" fmla="*/ 248146 h 486094"/>
              <a:gd name="connsiteX25" fmla="*/ 3127316 w 6050676"/>
              <a:gd name="connsiteY25" fmla="*/ 295736 h 486094"/>
              <a:gd name="connsiteX26" fmla="*/ 3202099 w 6050676"/>
              <a:gd name="connsiteY26" fmla="*/ 295736 h 486094"/>
              <a:gd name="connsiteX27" fmla="*/ 3249689 w 6050676"/>
              <a:gd name="connsiteY27" fmla="*/ 285538 h 486094"/>
              <a:gd name="connsiteX28" fmla="*/ 3276883 w 6050676"/>
              <a:gd name="connsiteY28" fmla="*/ 271941 h 486094"/>
              <a:gd name="connsiteX29" fmla="*/ 3355066 w 6050676"/>
              <a:gd name="connsiteY29" fmla="*/ 227751 h 486094"/>
              <a:gd name="connsiteX30" fmla="*/ 3419652 w 6050676"/>
              <a:gd name="connsiteY30" fmla="*/ 183560 h 486094"/>
              <a:gd name="connsiteX31" fmla="*/ 3463842 w 6050676"/>
              <a:gd name="connsiteY31" fmla="*/ 200557 h 486094"/>
              <a:gd name="connsiteX32" fmla="*/ 3664398 w 6050676"/>
              <a:gd name="connsiteY32" fmla="*/ 295736 h 486094"/>
              <a:gd name="connsiteX33" fmla="*/ 3701790 w 6050676"/>
              <a:gd name="connsiteY33" fmla="*/ 299135 h 486094"/>
              <a:gd name="connsiteX34" fmla="*/ 3718786 w 6050676"/>
              <a:gd name="connsiteY34" fmla="*/ 302534 h 486094"/>
              <a:gd name="connsiteX35" fmla="*/ 3759578 w 6050676"/>
              <a:gd name="connsiteY35" fmla="*/ 309333 h 486094"/>
              <a:gd name="connsiteX36" fmla="*/ 3800369 w 6050676"/>
              <a:gd name="connsiteY36" fmla="*/ 312732 h 486094"/>
              <a:gd name="connsiteX37" fmla="*/ 3888749 w 6050676"/>
              <a:gd name="connsiteY37" fmla="*/ 319531 h 486094"/>
              <a:gd name="connsiteX38" fmla="*/ 3946537 w 6050676"/>
              <a:gd name="connsiteY38" fmla="*/ 319531 h 486094"/>
              <a:gd name="connsiteX39" fmla="*/ 3983928 w 6050676"/>
              <a:gd name="connsiteY39" fmla="*/ 309333 h 486094"/>
              <a:gd name="connsiteX40" fmla="*/ 4075708 w 6050676"/>
              <a:gd name="connsiteY40" fmla="*/ 292336 h 486094"/>
              <a:gd name="connsiteX41" fmla="*/ 4208279 w 6050676"/>
              <a:gd name="connsiteY41" fmla="*/ 248146 h 486094"/>
              <a:gd name="connsiteX42" fmla="*/ 4395239 w 6050676"/>
              <a:gd name="connsiteY42" fmla="*/ 261743 h 486094"/>
              <a:gd name="connsiteX43" fmla="*/ 4442828 w 6050676"/>
              <a:gd name="connsiteY43" fmla="*/ 292336 h 486094"/>
              <a:gd name="connsiteX44" fmla="*/ 4456425 w 6050676"/>
              <a:gd name="connsiteY44" fmla="*/ 295736 h 486094"/>
              <a:gd name="connsiteX45" fmla="*/ 4476821 w 6050676"/>
              <a:gd name="connsiteY45" fmla="*/ 302534 h 486094"/>
              <a:gd name="connsiteX46" fmla="*/ 4578798 w 6050676"/>
              <a:gd name="connsiteY46" fmla="*/ 336527 h 486094"/>
              <a:gd name="connsiteX47" fmla="*/ 4718168 w 6050676"/>
              <a:gd name="connsiteY47" fmla="*/ 356922 h 486094"/>
              <a:gd name="connsiteX48" fmla="*/ 4881332 w 6050676"/>
              <a:gd name="connsiteY48" fmla="*/ 326496 h 486094"/>
              <a:gd name="connsiteX49" fmla="*/ 5052619 w 6050676"/>
              <a:gd name="connsiteY49" fmla="*/ 349623 h 486094"/>
              <a:gd name="connsiteX50" fmla="*/ 5166870 w 6050676"/>
              <a:gd name="connsiteY50" fmla="*/ 343325 h 486094"/>
              <a:gd name="connsiteX51" fmla="*/ 5201279 w 6050676"/>
              <a:gd name="connsiteY51" fmla="*/ 332794 h 486094"/>
              <a:gd name="connsiteX52" fmla="*/ 5499997 w 6050676"/>
              <a:gd name="connsiteY52" fmla="*/ 333128 h 486094"/>
              <a:gd name="connsiteX53" fmla="*/ 5725797 w 6050676"/>
              <a:gd name="connsiteY53" fmla="*/ 344014 h 486094"/>
              <a:gd name="connsiteX54" fmla="*/ 5748143 w 6050676"/>
              <a:gd name="connsiteY54" fmla="*/ 329728 h 486094"/>
              <a:gd name="connsiteX55" fmla="*/ 5815554 w 6050676"/>
              <a:gd name="connsiteY55" fmla="*/ 332794 h 486094"/>
              <a:gd name="connsiteX56" fmla="*/ 5894092 w 6050676"/>
              <a:gd name="connsiteY56" fmla="*/ 310355 h 486094"/>
              <a:gd name="connsiteX57" fmla="*/ 5982691 w 6050676"/>
              <a:gd name="connsiteY57" fmla="*/ 322930 h 486094"/>
              <a:gd name="connsiteX58" fmla="*/ 6050676 w 6050676"/>
              <a:gd name="connsiteY58" fmla="*/ 326329 h 486094"/>
              <a:gd name="connsiteX59" fmla="*/ 6016684 w 6050676"/>
              <a:gd name="connsiteY59" fmla="*/ 472497 h 486094"/>
              <a:gd name="connsiteX60" fmla="*/ 5805930 w 6050676"/>
              <a:gd name="connsiteY60" fmla="*/ 452102 h 486094"/>
              <a:gd name="connsiteX61" fmla="*/ 5652870 w 6050676"/>
              <a:gd name="connsiteY61" fmla="*/ 470234 h 486094"/>
              <a:gd name="connsiteX62" fmla="*/ 5537868 w 6050676"/>
              <a:gd name="connsiteY62" fmla="*/ 470234 h 486094"/>
              <a:gd name="connsiteX63" fmla="*/ 5442210 w 6050676"/>
              <a:gd name="connsiteY63" fmla="*/ 448702 h 486094"/>
              <a:gd name="connsiteX64" fmla="*/ 5224657 w 6050676"/>
              <a:gd name="connsiteY64" fmla="*/ 448702 h 486094"/>
              <a:gd name="connsiteX65" fmla="*/ 5122679 w 6050676"/>
              <a:gd name="connsiteY65" fmla="*/ 482695 h 486094"/>
              <a:gd name="connsiteX66" fmla="*/ 5044496 w 6050676"/>
              <a:gd name="connsiteY66" fmla="*/ 479296 h 486094"/>
              <a:gd name="connsiteX67" fmla="*/ 4932321 w 6050676"/>
              <a:gd name="connsiteY67" fmla="*/ 462299 h 486094"/>
              <a:gd name="connsiteX68" fmla="*/ 4874534 w 6050676"/>
              <a:gd name="connsiteY68" fmla="*/ 455501 h 486094"/>
              <a:gd name="connsiteX69" fmla="*/ 4816746 w 6050676"/>
              <a:gd name="connsiteY69" fmla="*/ 455501 h 486094"/>
              <a:gd name="connsiteX70" fmla="*/ 4748761 w 6050676"/>
              <a:gd name="connsiteY70" fmla="*/ 455501 h 486094"/>
              <a:gd name="connsiteX71" fmla="*/ 4694373 w 6050676"/>
              <a:gd name="connsiteY71" fmla="*/ 469098 h 486094"/>
              <a:gd name="connsiteX72" fmla="*/ 4667179 w 6050676"/>
              <a:gd name="connsiteY72" fmla="*/ 482695 h 486094"/>
              <a:gd name="connsiteX73" fmla="*/ 4527810 w 6050676"/>
              <a:gd name="connsiteY73" fmla="*/ 486094 h 486094"/>
              <a:gd name="connsiteX74" fmla="*/ 4497216 w 6050676"/>
              <a:gd name="connsiteY74" fmla="*/ 482695 h 486094"/>
              <a:gd name="connsiteX75" fmla="*/ 4487018 w 6050676"/>
              <a:gd name="connsiteY75" fmla="*/ 445637 h 486094"/>
              <a:gd name="connsiteX76" fmla="*/ 4365417 w 6050676"/>
              <a:gd name="connsiteY76" fmla="*/ 400112 h 486094"/>
              <a:gd name="connsiteX77" fmla="*/ 4293261 w 6050676"/>
              <a:gd name="connsiteY77" fmla="*/ 404512 h 486094"/>
              <a:gd name="connsiteX78" fmla="*/ 4170888 w 6050676"/>
              <a:gd name="connsiteY78" fmla="*/ 448702 h 486094"/>
              <a:gd name="connsiteX79" fmla="*/ 4153891 w 6050676"/>
              <a:gd name="connsiteY79" fmla="*/ 472497 h 486094"/>
              <a:gd name="connsiteX80" fmla="*/ 4143694 w 6050676"/>
              <a:gd name="connsiteY80" fmla="*/ 479296 h 486094"/>
              <a:gd name="connsiteX81" fmla="*/ 4079274 w 6050676"/>
              <a:gd name="connsiteY81" fmla="*/ 457617 h 486094"/>
              <a:gd name="connsiteX82" fmla="*/ 3943137 w 6050676"/>
              <a:gd name="connsiteY82" fmla="*/ 452102 h 486094"/>
              <a:gd name="connsiteX83" fmla="*/ 3888749 w 6050676"/>
              <a:gd name="connsiteY83" fmla="*/ 448702 h 486094"/>
              <a:gd name="connsiteX84" fmla="*/ 3769775 w 6050676"/>
              <a:gd name="connsiteY84" fmla="*/ 428307 h 486094"/>
              <a:gd name="connsiteX85" fmla="*/ 3756752 w 6050676"/>
              <a:gd name="connsiteY85" fmla="*/ 405722 h 486094"/>
              <a:gd name="connsiteX86" fmla="*/ 3711988 w 6050676"/>
              <a:gd name="connsiteY86" fmla="*/ 424907 h 486094"/>
              <a:gd name="connsiteX87" fmla="*/ 3633805 w 6050676"/>
              <a:gd name="connsiteY87" fmla="*/ 407911 h 486094"/>
              <a:gd name="connsiteX88" fmla="*/ 3510838 w 6050676"/>
              <a:gd name="connsiteY88" fmla="*/ 303035 h 486094"/>
              <a:gd name="connsiteX89" fmla="*/ 3378861 w 6050676"/>
              <a:gd name="connsiteY89" fmla="*/ 251545 h 486094"/>
              <a:gd name="connsiteX90" fmla="*/ 3304077 w 6050676"/>
              <a:gd name="connsiteY90" fmla="*/ 316131 h 486094"/>
              <a:gd name="connsiteX91" fmla="*/ 3168107 w 6050676"/>
              <a:gd name="connsiteY91" fmla="*/ 360322 h 486094"/>
              <a:gd name="connsiteX92" fmla="*/ 3032137 w 6050676"/>
              <a:gd name="connsiteY92" fmla="*/ 312732 h 486094"/>
              <a:gd name="connsiteX93" fmla="*/ 2984547 w 6050676"/>
              <a:gd name="connsiteY93" fmla="*/ 295736 h 486094"/>
              <a:gd name="connsiteX94" fmla="*/ 2960752 w 6050676"/>
              <a:gd name="connsiteY94" fmla="*/ 292336 h 486094"/>
              <a:gd name="connsiteX95" fmla="*/ 2834980 w 6050676"/>
              <a:gd name="connsiteY95" fmla="*/ 261743 h 486094"/>
              <a:gd name="connsiteX96" fmla="*/ 2780592 w 6050676"/>
              <a:gd name="connsiteY96" fmla="*/ 265142 h 486094"/>
              <a:gd name="connsiteX97" fmla="*/ 2760196 w 6050676"/>
              <a:gd name="connsiteY97" fmla="*/ 268542 h 486094"/>
              <a:gd name="connsiteX98" fmla="*/ 2705808 w 6050676"/>
              <a:gd name="connsiteY98" fmla="*/ 275340 h 486094"/>
              <a:gd name="connsiteX99" fmla="*/ 2671815 w 6050676"/>
              <a:gd name="connsiteY99" fmla="*/ 275340 h 486094"/>
              <a:gd name="connsiteX100" fmla="*/ 2593633 w 6050676"/>
              <a:gd name="connsiteY100" fmla="*/ 251545 h 486094"/>
              <a:gd name="connsiteX101" fmla="*/ 2546043 w 6050676"/>
              <a:gd name="connsiteY101" fmla="*/ 244747 h 486094"/>
              <a:gd name="connsiteX102" fmla="*/ 2454263 w 6050676"/>
              <a:gd name="connsiteY102" fmla="*/ 241348 h 486094"/>
              <a:gd name="connsiteX103" fmla="*/ 2328491 w 6050676"/>
              <a:gd name="connsiteY103" fmla="*/ 237948 h 486094"/>
              <a:gd name="connsiteX104" fmla="*/ 2202718 w 6050676"/>
              <a:gd name="connsiteY104" fmla="*/ 220952 h 486094"/>
              <a:gd name="connsiteX105" fmla="*/ 2172125 w 6050676"/>
              <a:gd name="connsiteY105" fmla="*/ 220952 h 486094"/>
              <a:gd name="connsiteX106" fmla="*/ 2090543 w 6050676"/>
              <a:gd name="connsiteY106" fmla="*/ 197157 h 486094"/>
              <a:gd name="connsiteX107" fmla="*/ 1937576 w 6050676"/>
              <a:gd name="connsiteY107" fmla="*/ 234549 h 486094"/>
              <a:gd name="connsiteX108" fmla="*/ 1703027 w 6050676"/>
              <a:gd name="connsiteY108" fmla="*/ 234549 h 486094"/>
              <a:gd name="connsiteX109" fmla="*/ 1529665 w 6050676"/>
              <a:gd name="connsiteY109" fmla="*/ 244747 h 486094"/>
              <a:gd name="connsiteX110" fmla="*/ 1332508 w 6050676"/>
              <a:gd name="connsiteY110" fmla="*/ 258344 h 486094"/>
              <a:gd name="connsiteX111" fmla="*/ 1087762 w 6050676"/>
              <a:gd name="connsiteY111" fmla="*/ 282139 h 486094"/>
              <a:gd name="connsiteX112" fmla="*/ 968788 w 6050676"/>
              <a:gd name="connsiteY112" fmla="*/ 278739 h 486094"/>
              <a:gd name="connsiteX113" fmla="*/ 849814 w 6050676"/>
              <a:gd name="connsiteY113" fmla="*/ 305934 h 486094"/>
              <a:gd name="connsiteX114" fmla="*/ 734239 w 6050676"/>
              <a:gd name="connsiteY114" fmla="*/ 370519 h 486094"/>
              <a:gd name="connsiteX115" fmla="*/ 574474 w 6050676"/>
              <a:gd name="connsiteY115" fmla="*/ 384116 h 486094"/>
              <a:gd name="connsiteX116" fmla="*/ 438838 w 6050676"/>
              <a:gd name="connsiteY116" fmla="*/ 354378 h 486094"/>
              <a:gd name="connsiteX117" fmla="*/ 370519 w 6050676"/>
              <a:gd name="connsiteY117" fmla="*/ 278739 h 486094"/>
              <a:gd name="connsiteX118" fmla="*/ 326328 w 6050676"/>
              <a:gd name="connsiteY118" fmla="*/ 268542 h 486094"/>
              <a:gd name="connsiteX119" fmla="*/ 214153 w 6050676"/>
              <a:gd name="connsiteY119" fmla="*/ 180161 h 486094"/>
              <a:gd name="connsiteX120" fmla="*/ 105377 w 6050676"/>
              <a:gd name="connsiteY120" fmla="*/ 125773 h 486094"/>
              <a:gd name="connsiteX121" fmla="*/ 33992 w 6050676"/>
              <a:gd name="connsiteY121" fmla="*/ 64586 h 486094"/>
              <a:gd name="connsiteX122" fmla="*/ 0 w 6050676"/>
              <a:gd name="connsiteY122" fmla="*/ 0 h 486094"/>
              <a:gd name="connsiteX0" fmla="*/ 0 w 6050676"/>
              <a:gd name="connsiteY0" fmla="*/ 0 h 486094"/>
              <a:gd name="connsiteX1" fmla="*/ 210754 w 6050676"/>
              <a:gd name="connsiteY1" fmla="*/ 129172 h 486094"/>
              <a:gd name="connsiteX2" fmla="*/ 539522 w 6050676"/>
              <a:gd name="connsiteY2" fmla="*/ 285110 h 486094"/>
              <a:gd name="connsiteX3" fmla="*/ 604326 w 6050676"/>
              <a:gd name="connsiteY3" fmla="*/ 331345 h 486094"/>
              <a:gd name="connsiteX4" fmla="*/ 792027 w 6050676"/>
              <a:gd name="connsiteY4" fmla="*/ 282139 h 486094"/>
              <a:gd name="connsiteX5" fmla="*/ 938195 w 6050676"/>
              <a:gd name="connsiteY5" fmla="*/ 217553 h 486094"/>
              <a:gd name="connsiteX6" fmla="*/ 1131952 w 6050676"/>
              <a:gd name="connsiteY6" fmla="*/ 207355 h 486094"/>
              <a:gd name="connsiteX7" fmla="*/ 1312113 w 6050676"/>
              <a:gd name="connsiteY7" fmla="*/ 183133 h 486094"/>
              <a:gd name="connsiteX8" fmla="*/ 1410691 w 6050676"/>
              <a:gd name="connsiteY8" fmla="*/ 168347 h 486094"/>
              <a:gd name="connsiteX9" fmla="*/ 1556265 w 6050676"/>
              <a:gd name="connsiteY9" fmla="*/ 162144 h 486094"/>
              <a:gd name="connsiteX10" fmla="*/ 1730221 w 6050676"/>
              <a:gd name="connsiteY10" fmla="*/ 156366 h 486094"/>
              <a:gd name="connsiteX11" fmla="*/ 1764214 w 6050676"/>
              <a:gd name="connsiteY11" fmla="*/ 156366 h 486094"/>
              <a:gd name="connsiteX12" fmla="*/ 1923979 w 6050676"/>
              <a:gd name="connsiteY12" fmla="*/ 156366 h 486094"/>
              <a:gd name="connsiteX13" fmla="*/ 1968169 w 6050676"/>
              <a:gd name="connsiteY13" fmla="*/ 146168 h 486094"/>
              <a:gd name="connsiteX14" fmla="*/ 2025957 w 6050676"/>
              <a:gd name="connsiteY14" fmla="*/ 125773 h 486094"/>
              <a:gd name="connsiteX15" fmla="*/ 2110938 w 6050676"/>
              <a:gd name="connsiteY15" fmla="*/ 95180 h 486094"/>
              <a:gd name="connsiteX16" fmla="*/ 2141531 w 6050676"/>
              <a:gd name="connsiteY16" fmla="*/ 98579 h 486094"/>
              <a:gd name="connsiteX17" fmla="*/ 2274102 w 6050676"/>
              <a:gd name="connsiteY17" fmla="*/ 125773 h 486094"/>
              <a:gd name="connsiteX18" fmla="*/ 2444065 w 6050676"/>
              <a:gd name="connsiteY18" fmla="*/ 149568 h 486094"/>
              <a:gd name="connsiteX19" fmla="*/ 2573237 w 6050676"/>
              <a:gd name="connsiteY19" fmla="*/ 176762 h 486094"/>
              <a:gd name="connsiteX20" fmla="*/ 2678614 w 6050676"/>
              <a:gd name="connsiteY20" fmla="*/ 190359 h 486094"/>
              <a:gd name="connsiteX21" fmla="*/ 2719405 w 6050676"/>
              <a:gd name="connsiteY21" fmla="*/ 190359 h 486094"/>
              <a:gd name="connsiteX22" fmla="*/ 2923360 w 6050676"/>
              <a:gd name="connsiteY22" fmla="*/ 207355 h 486094"/>
              <a:gd name="connsiteX23" fmla="*/ 2957353 w 6050676"/>
              <a:gd name="connsiteY23" fmla="*/ 224351 h 486094"/>
              <a:gd name="connsiteX24" fmla="*/ 2984547 w 6050676"/>
              <a:gd name="connsiteY24" fmla="*/ 241348 h 486094"/>
              <a:gd name="connsiteX25" fmla="*/ 3004943 w 6050676"/>
              <a:gd name="connsiteY25" fmla="*/ 248146 h 486094"/>
              <a:gd name="connsiteX26" fmla="*/ 3127316 w 6050676"/>
              <a:gd name="connsiteY26" fmla="*/ 295736 h 486094"/>
              <a:gd name="connsiteX27" fmla="*/ 3202099 w 6050676"/>
              <a:gd name="connsiteY27" fmla="*/ 295736 h 486094"/>
              <a:gd name="connsiteX28" fmla="*/ 3249689 w 6050676"/>
              <a:gd name="connsiteY28" fmla="*/ 285538 h 486094"/>
              <a:gd name="connsiteX29" fmla="*/ 3276883 w 6050676"/>
              <a:gd name="connsiteY29" fmla="*/ 271941 h 486094"/>
              <a:gd name="connsiteX30" fmla="*/ 3355066 w 6050676"/>
              <a:gd name="connsiteY30" fmla="*/ 227751 h 486094"/>
              <a:gd name="connsiteX31" fmla="*/ 3419652 w 6050676"/>
              <a:gd name="connsiteY31" fmla="*/ 183560 h 486094"/>
              <a:gd name="connsiteX32" fmla="*/ 3463842 w 6050676"/>
              <a:gd name="connsiteY32" fmla="*/ 200557 h 486094"/>
              <a:gd name="connsiteX33" fmla="*/ 3664398 w 6050676"/>
              <a:gd name="connsiteY33" fmla="*/ 295736 h 486094"/>
              <a:gd name="connsiteX34" fmla="*/ 3701790 w 6050676"/>
              <a:gd name="connsiteY34" fmla="*/ 299135 h 486094"/>
              <a:gd name="connsiteX35" fmla="*/ 3718786 w 6050676"/>
              <a:gd name="connsiteY35" fmla="*/ 302534 h 486094"/>
              <a:gd name="connsiteX36" fmla="*/ 3759578 w 6050676"/>
              <a:gd name="connsiteY36" fmla="*/ 309333 h 486094"/>
              <a:gd name="connsiteX37" fmla="*/ 3800369 w 6050676"/>
              <a:gd name="connsiteY37" fmla="*/ 312732 h 486094"/>
              <a:gd name="connsiteX38" fmla="*/ 3888749 w 6050676"/>
              <a:gd name="connsiteY38" fmla="*/ 319531 h 486094"/>
              <a:gd name="connsiteX39" fmla="*/ 3946537 w 6050676"/>
              <a:gd name="connsiteY39" fmla="*/ 319531 h 486094"/>
              <a:gd name="connsiteX40" fmla="*/ 3983928 w 6050676"/>
              <a:gd name="connsiteY40" fmla="*/ 309333 h 486094"/>
              <a:gd name="connsiteX41" fmla="*/ 4075708 w 6050676"/>
              <a:gd name="connsiteY41" fmla="*/ 292336 h 486094"/>
              <a:gd name="connsiteX42" fmla="*/ 4208279 w 6050676"/>
              <a:gd name="connsiteY42" fmla="*/ 248146 h 486094"/>
              <a:gd name="connsiteX43" fmla="*/ 4395239 w 6050676"/>
              <a:gd name="connsiteY43" fmla="*/ 261743 h 486094"/>
              <a:gd name="connsiteX44" fmla="*/ 4442828 w 6050676"/>
              <a:gd name="connsiteY44" fmla="*/ 292336 h 486094"/>
              <a:gd name="connsiteX45" fmla="*/ 4456425 w 6050676"/>
              <a:gd name="connsiteY45" fmla="*/ 295736 h 486094"/>
              <a:gd name="connsiteX46" fmla="*/ 4476821 w 6050676"/>
              <a:gd name="connsiteY46" fmla="*/ 302534 h 486094"/>
              <a:gd name="connsiteX47" fmla="*/ 4578798 w 6050676"/>
              <a:gd name="connsiteY47" fmla="*/ 336527 h 486094"/>
              <a:gd name="connsiteX48" fmla="*/ 4718168 w 6050676"/>
              <a:gd name="connsiteY48" fmla="*/ 356922 h 486094"/>
              <a:gd name="connsiteX49" fmla="*/ 4881332 w 6050676"/>
              <a:gd name="connsiteY49" fmla="*/ 326496 h 486094"/>
              <a:gd name="connsiteX50" fmla="*/ 5052619 w 6050676"/>
              <a:gd name="connsiteY50" fmla="*/ 349623 h 486094"/>
              <a:gd name="connsiteX51" fmla="*/ 5166870 w 6050676"/>
              <a:gd name="connsiteY51" fmla="*/ 343325 h 486094"/>
              <a:gd name="connsiteX52" fmla="*/ 5201279 w 6050676"/>
              <a:gd name="connsiteY52" fmla="*/ 332794 h 486094"/>
              <a:gd name="connsiteX53" fmla="*/ 5499997 w 6050676"/>
              <a:gd name="connsiteY53" fmla="*/ 333128 h 486094"/>
              <a:gd name="connsiteX54" fmla="*/ 5725797 w 6050676"/>
              <a:gd name="connsiteY54" fmla="*/ 344014 h 486094"/>
              <a:gd name="connsiteX55" fmla="*/ 5748143 w 6050676"/>
              <a:gd name="connsiteY55" fmla="*/ 329728 h 486094"/>
              <a:gd name="connsiteX56" fmla="*/ 5815554 w 6050676"/>
              <a:gd name="connsiteY56" fmla="*/ 332794 h 486094"/>
              <a:gd name="connsiteX57" fmla="*/ 5894092 w 6050676"/>
              <a:gd name="connsiteY57" fmla="*/ 310355 h 486094"/>
              <a:gd name="connsiteX58" fmla="*/ 5982691 w 6050676"/>
              <a:gd name="connsiteY58" fmla="*/ 322930 h 486094"/>
              <a:gd name="connsiteX59" fmla="*/ 6050676 w 6050676"/>
              <a:gd name="connsiteY59" fmla="*/ 326329 h 486094"/>
              <a:gd name="connsiteX60" fmla="*/ 6016684 w 6050676"/>
              <a:gd name="connsiteY60" fmla="*/ 472497 h 486094"/>
              <a:gd name="connsiteX61" fmla="*/ 5805930 w 6050676"/>
              <a:gd name="connsiteY61" fmla="*/ 452102 h 486094"/>
              <a:gd name="connsiteX62" fmla="*/ 5652870 w 6050676"/>
              <a:gd name="connsiteY62" fmla="*/ 470234 h 486094"/>
              <a:gd name="connsiteX63" fmla="*/ 5537868 w 6050676"/>
              <a:gd name="connsiteY63" fmla="*/ 470234 h 486094"/>
              <a:gd name="connsiteX64" fmla="*/ 5442210 w 6050676"/>
              <a:gd name="connsiteY64" fmla="*/ 448702 h 486094"/>
              <a:gd name="connsiteX65" fmla="*/ 5224657 w 6050676"/>
              <a:gd name="connsiteY65" fmla="*/ 448702 h 486094"/>
              <a:gd name="connsiteX66" fmla="*/ 5122679 w 6050676"/>
              <a:gd name="connsiteY66" fmla="*/ 482695 h 486094"/>
              <a:gd name="connsiteX67" fmla="*/ 5044496 w 6050676"/>
              <a:gd name="connsiteY67" fmla="*/ 479296 h 486094"/>
              <a:gd name="connsiteX68" fmla="*/ 4932321 w 6050676"/>
              <a:gd name="connsiteY68" fmla="*/ 462299 h 486094"/>
              <a:gd name="connsiteX69" fmla="*/ 4874534 w 6050676"/>
              <a:gd name="connsiteY69" fmla="*/ 455501 h 486094"/>
              <a:gd name="connsiteX70" fmla="*/ 4816746 w 6050676"/>
              <a:gd name="connsiteY70" fmla="*/ 455501 h 486094"/>
              <a:gd name="connsiteX71" fmla="*/ 4748761 w 6050676"/>
              <a:gd name="connsiteY71" fmla="*/ 455501 h 486094"/>
              <a:gd name="connsiteX72" fmla="*/ 4694373 w 6050676"/>
              <a:gd name="connsiteY72" fmla="*/ 469098 h 486094"/>
              <a:gd name="connsiteX73" fmla="*/ 4667179 w 6050676"/>
              <a:gd name="connsiteY73" fmla="*/ 482695 h 486094"/>
              <a:gd name="connsiteX74" fmla="*/ 4527810 w 6050676"/>
              <a:gd name="connsiteY74" fmla="*/ 486094 h 486094"/>
              <a:gd name="connsiteX75" fmla="*/ 4497216 w 6050676"/>
              <a:gd name="connsiteY75" fmla="*/ 482695 h 486094"/>
              <a:gd name="connsiteX76" fmla="*/ 4487018 w 6050676"/>
              <a:gd name="connsiteY76" fmla="*/ 445637 h 486094"/>
              <a:gd name="connsiteX77" fmla="*/ 4365417 w 6050676"/>
              <a:gd name="connsiteY77" fmla="*/ 400112 h 486094"/>
              <a:gd name="connsiteX78" fmla="*/ 4293261 w 6050676"/>
              <a:gd name="connsiteY78" fmla="*/ 404512 h 486094"/>
              <a:gd name="connsiteX79" fmla="*/ 4170888 w 6050676"/>
              <a:gd name="connsiteY79" fmla="*/ 448702 h 486094"/>
              <a:gd name="connsiteX80" fmla="*/ 4153891 w 6050676"/>
              <a:gd name="connsiteY80" fmla="*/ 472497 h 486094"/>
              <a:gd name="connsiteX81" fmla="*/ 4143694 w 6050676"/>
              <a:gd name="connsiteY81" fmla="*/ 479296 h 486094"/>
              <a:gd name="connsiteX82" fmla="*/ 4079274 w 6050676"/>
              <a:gd name="connsiteY82" fmla="*/ 457617 h 486094"/>
              <a:gd name="connsiteX83" fmla="*/ 3943137 w 6050676"/>
              <a:gd name="connsiteY83" fmla="*/ 452102 h 486094"/>
              <a:gd name="connsiteX84" fmla="*/ 3888749 w 6050676"/>
              <a:gd name="connsiteY84" fmla="*/ 448702 h 486094"/>
              <a:gd name="connsiteX85" fmla="*/ 3769775 w 6050676"/>
              <a:gd name="connsiteY85" fmla="*/ 428307 h 486094"/>
              <a:gd name="connsiteX86" fmla="*/ 3756752 w 6050676"/>
              <a:gd name="connsiteY86" fmla="*/ 405722 h 486094"/>
              <a:gd name="connsiteX87" fmla="*/ 3711988 w 6050676"/>
              <a:gd name="connsiteY87" fmla="*/ 424907 h 486094"/>
              <a:gd name="connsiteX88" fmla="*/ 3633805 w 6050676"/>
              <a:gd name="connsiteY88" fmla="*/ 407911 h 486094"/>
              <a:gd name="connsiteX89" fmla="*/ 3510838 w 6050676"/>
              <a:gd name="connsiteY89" fmla="*/ 303035 h 486094"/>
              <a:gd name="connsiteX90" fmla="*/ 3378861 w 6050676"/>
              <a:gd name="connsiteY90" fmla="*/ 251545 h 486094"/>
              <a:gd name="connsiteX91" fmla="*/ 3304077 w 6050676"/>
              <a:gd name="connsiteY91" fmla="*/ 316131 h 486094"/>
              <a:gd name="connsiteX92" fmla="*/ 3168107 w 6050676"/>
              <a:gd name="connsiteY92" fmla="*/ 360322 h 486094"/>
              <a:gd name="connsiteX93" fmla="*/ 3032137 w 6050676"/>
              <a:gd name="connsiteY93" fmla="*/ 312732 h 486094"/>
              <a:gd name="connsiteX94" fmla="*/ 2984547 w 6050676"/>
              <a:gd name="connsiteY94" fmla="*/ 295736 h 486094"/>
              <a:gd name="connsiteX95" fmla="*/ 2960752 w 6050676"/>
              <a:gd name="connsiteY95" fmla="*/ 292336 h 486094"/>
              <a:gd name="connsiteX96" fmla="*/ 2834980 w 6050676"/>
              <a:gd name="connsiteY96" fmla="*/ 261743 h 486094"/>
              <a:gd name="connsiteX97" fmla="*/ 2780592 w 6050676"/>
              <a:gd name="connsiteY97" fmla="*/ 265142 h 486094"/>
              <a:gd name="connsiteX98" fmla="*/ 2760196 w 6050676"/>
              <a:gd name="connsiteY98" fmla="*/ 268542 h 486094"/>
              <a:gd name="connsiteX99" fmla="*/ 2705808 w 6050676"/>
              <a:gd name="connsiteY99" fmla="*/ 275340 h 486094"/>
              <a:gd name="connsiteX100" fmla="*/ 2671815 w 6050676"/>
              <a:gd name="connsiteY100" fmla="*/ 275340 h 486094"/>
              <a:gd name="connsiteX101" fmla="*/ 2593633 w 6050676"/>
              <a:gd name="connsiteY101" fmla="*/ 251545 h 486094"/>
              <a:gd name="connsiteX102" fmla="*/ 2546043 w 6050676"/>
              <a:gd name="connsiteY102" fmla="*/ 244747 h 486094"/>
              <a:gd name="connsiteX103" fmla="*/ 2454263 w 6050676"/>
              <a:gd name="connsiteY103" fmla="*/ 241348 h 486094"/>
              <a:gd name="connsiteX104" fmla="*/ 2328491 w 6050676"/>
              <a:gd name="connsiteY104" fmla="*/ 237948 h 486094"/>
              <a:gd name="connsiteX105" fmla="*/ 2202718 w 6050676"/>
              <a:gd name="connsiteY105" fmla="*/ 220952 h 486094"/>
              <a:gd name="connsiteX106" fmla="*/ 2172125 w 6050676"/>
              <a:gd name="connsiteY106" fmla="*/ 220952 h 486094"/>
              <a:gd name="connsiteX107" fmla="*/ 2090543 w 6050676"/>
              <a:gd name="connsiteY107" fmla="*/ 197157 h 486094"/>
              <a:gd name="connsiteX108" fmla="*/ 1937576 w 6050676"/>
              <a:gd name="connsiteY108" fmla="*/ 234549 h 486094"/>
              <a:gd name="connsiteX109" fmla="*/ 1703027 w 6050676"/>
              <a:gd name="connsiteY109" fmla="*/ 234549 h 486094"/>
              <a:gd name="connsiteX110" fmla="*/ 1529665 w 6050676"/>
              <a:gd name="connsiteY110" fmla="*/ 244747 h 486094"/>
              <a:gd name="connsiteX111" fmla="*/ 1332508 w 6050676"/>
              <a:gd name="connsiteY111" fmla="*/ 258344 h 486094"/>
              <a:gd name="connsiteX112" fmla="*/ 1087762 w 6050676"/>
              <a:gd name="connsiteY112" fmla="*/ 282139 h 486094"/>
              <a:gd name="connsiteX113" fmla="*/ 968788 w 6050676"/>
              <a:gd name="connsiteY113" fmla="*/ 278739 h 486094"/>
              <a:gd name="connsiteX114" fmla="*/ 849814 w 6050676"/>
              <a:gd name="connsiteY114" fmla="*/ 305934 h 486094"/>
              <a:gd name="connsiteX115" fmla="*/ 734239 w 6050676"/>
              <a:gd name="connsiteY115" fmla="*/ 370519 h 486094"/>
              <a:gd name="connsiteX116" fmla="*/ 574474 w 6050676"/>
              <a:gd name="connsiteY116" fmla="*/ 384116 h 486094"/>
              <a:gd name="connsiteX117" fmla="*/ 438838 w 6050676"/>
              <a:gd name="connsiteY117" fmla="*/ 354378 h 486094"/>
              <a:gd name="connsiteX118" fmla="*/ 370519 w 6050676"/>
              <a:gd name="connsiteY118" fmla="*/ 278739 h 486094"/>
              <a:gd name="connsiteX119" fmla="*/ 326328 w 6050676"/>
              <a:gd name="connsiteY119" fmla="*/ 268542 h 486094"/>
              <a:gd name="connsiteX120" fmla="*/ 214153 w 6050676"/>
              <a:gd name="connsiteY120" fmla="*/ 180161 h 486094"/>
              <a:gd name="connsiteX121" fmla="*/ 105377 w 6050676"/>
              <a:gd name="connsiteY121" fmla="*/ 125773 h 486094"/>
              <a:gd name="connsiteX122" fmla="*/ 33992 w 6050676"/>
              <a:gd name="connsiteY122" fmla="*/ 64586 h 486094"/>
              <a:gd name="connsiteX123" fmla="*/ 0 w 6050676"/>
              <a:gd name="connsiteY123" fmla="*/ 0 h 486094"/>
              <a:gd name="connsiteX0" fmla="*/ 0 w 6050676"/>
              <a:gd name="connsiteY0" fmla="*/ 0 h 486094"/>
              <a:gd name="connsiteX1" fmla="*/ 210754 w 6050676"/>
              <a:gd name="connsiteY1" fmla="*/ 129172 h 486094"/>
              <a:gd name="connsiteX2" fmla="*/ 385252 w 6050676"/>
              <a:gd name="connsiteY2" fmla="*/ 223402 h 486094"/>
              <a:gd name="connsiteX3" fmla="*/ 539522 w 6050676"/>
              <a:gd name="connsiteY3" fmla="*/ 285110 h 486094"/>
              <a:gd name="connsiteX4" fmla="*/ 604326 w 6050676"/>
              <a:gd name="connsiteY4" fmla="*/ 331345 h 486094"/>
              <a:gd name="connsiteX5" fmla="*/ 792027 w 6050676"/>
              <a:gd name="connsiteY5" fmla="*/ 282139 h 486094"/>
              <a:gd name="connsiteX6" fmla="*/ 938195 w 6050676"/>
              <a:gd name="connsiteY6" fmla="*/ 217553 h 486094"/>
              <a:gd name="connsiteX7" fmla="*/ 1131952 w 6050676"/>
              <a:gd name="connsiteY7" fmla="*/ 207355 h 486094"/>
              <a:gd name="connsiteX8" fmla="*/ 1312113 w 6050676"/>
              <a:gd name="connsiteY8" fmla="*/ 183133 h 486094"/>
              <a:gd name="connsiteX9" fmla="*/ 1410691 w 6050676"/>
              <a:gd name="connsiteY9" fmla="*/ 168347 h 486094"/>
              <a:gd name="connsiteX10" fmla="*/ 1556265 w 6050676"/>
              <a:gd name="connsiteY10" fmla="*/ 162144 h 486094"/>
              <a:gd name="connsiteX11" fmla="*/ 1730221 w 6050676"/>
              <a:gd name="connsiteY11" fmla="*/ 156366 h 486094"/>
              <a:gd name="connsiteX12" fmla="*/ 1764214 w 6050676"/>
              <a:gd name="connsiteY12" fmla="*/ 156366 h 486094"/>
              <a:gd name="connsiteX13" fmla="*/ 1923979 w 6050676"/>
              <a:gd name="connsiteY13" fmla="*/ 156366 h 486094"/>
              <a:gd name="connsiteX14" fmla="*/ 1968169 w 6050676"/>
              <a:gd name="connsiteY14" fmla="*/ 146168 h 486094"/>
              <a:gd name="connsiteX15" fmla="*/ 2025957 w 6050676"/>
              <a:gd name="connsiteY15" fmla="*/ 125773 h 486094"/>
              <a:gd name="connsiteX16" fmla="*/ 2110938 w 6050676"/>
              <a:gd name="connsiteY16" fmla="*/ 95180 h 486094"/>
              <a:gd name="connsiteX17" fmla="*/ 2141531 w 6050676"/>
              <a:gd name="connsiteY17" fmla="*/ 98579 h 486094"/>
              <a:gd name="connsiteX18" fmla="*/ 2274102 w 6050676"/>
              <a:gd name="connsiteY18" fmla="*/ 125773 h 486094"/>
              <a:gd name="connsiteX19" fmla="*/ 2444065 w 6050676"/>
              <a:gd name="connsiteY19" fmla="*/ 149568 h 486094"/>
              <a:gd name="connsiteX20" fmla="*/ 2573237 w 6050676"/>
              <a:gd name="connsiteY20" fmla="*/ 176762 h 486094"/>
              <a:gd name="connsiteX21" fmla="*/ 2678614 w 6050676"/>
              <a:gd name="connsiteY21" fmla="*/ 190359 h 486094"/>
              <a:gd name="connsiteX22" fmla="*/ 2719405 w 6050676"/>
              <a:gd name="connsiteY22" fmla="*/ 190359 h 486094"/>
              <a:gd name="connsiteX23" fmla="*/ 2923360 w 6050676"/>
              <a:gd name="connsiteY23" fmla="*/ 207355 h 486094"/>
              <a:gd name="connsiteX24" fmla="*/ 2957353 w 6050676"/>
              <a:gd name="connsiteY24" fmla="*/ 224351 h 486094"/>
              <a:gd name="connsiteX25" fmla="*/ 2984547 w 6050676"/>
              <a:gd name="connsiteY25" fmla="*/ 241348 h 486094"/>
              <a:gd name="connsiteX26" fmla="*/ 3004943 w 6050676"/>
              <a:gd name="connsiteY26" fmla="*/ 248146 h 486094"/>
              <a:gd name="connsiteX27" fmla="*/ 3127316 w 6050676"/>
              <a:gd name="connsiteY27" fmla="*/ 295736 h 486094"/>
              <a:gd name="connsiteX28" fmla="*/ 3202099 w 6050676"/>
              <a:gd name="connsiteY28" fmla="*/ 295736 h 486094"/>
              <a:gd name="connsiteX29" fmla="*/ 3249689 w 6050676"/>
              <a:gd name="connsiteY29" fmla="*/ 285538 h 486094"/>
              <a:gd name="connsiteX30" fmla="*/ 3276883 w 6050676"/>
              <a:gd name="connsiteY30" fmla="*/ 271941 h 486094"/>
              <a:gd name="connsiteX31" fmla="*/ 3355066 w 6050676"/>
              <a:gd name="connsiteY31" fmla="*/ 227751 h 486094"/>
              <a:gd name="connsiteX32" fmla="*/ 3419652 w 6050676"/>
              <a:gd name="connsiteY32" fmla="*/ 183560 h 486094"/>
              <a:gd name="connsiteX33" fmla="*/ 3463842 w 6050676"/>
              <a:gd name="connsiteY33" fmla="*/ 200557 h 486094"/>
              <a:gd name="connsiteX34" fmla="*/ 3664398 w 6050676"/>
              <a:gd name="connsiteY34" fmla="*/ 295736 h 486094"/>
              <a:gd name="connsiteX35" fmla="*/ 3701790 w 6050676"/>
              <a:gd name="connsiteY35" fmla="*/ 299135 h 486094"/>
              <a:gd name="connsiteX36" fmla="*/ 3718786 w 6050676"/>
              <a:gd name="connsiteY36" fmla="*/ 302534 h 486094"/>
              <a:gd name="connsiteX37" fmla="*/ 3759578 w 6050676"/>
              <a:gd name="connsiteY37" fmla="*/ 309333 h 486094"/>
              <a:gd name="connsiteX38" fmla="*/ 3800369 w 6050676"/>
              <a:gd name="connsiteY38" fmla="*/ 312732 h 486094"/>
              <a:gd name="connsiteX39" fmla="*/ 3888749 w 6050676"/>
              <a:gd name="connsiteY39" fmla="*/ 319531 h 486094"/>
              <a:gd name="connsiteX40" fmla="*/ 3946537 w 6050676"/>
              <a:gd name="connsiteY40" fmla="*/ 319531 h 486094"/>
              <a:gd name="connsiteX41" fmla="*/ 3983928 w 6050676"/>
              <a:gd name="connsiteY41" fmla="*/ 309333 h 486094"/>
              <a:gd name="connsiteX42" fmla="*/ 4075708 w 6050676"/>
              <a:gd name="connsiteY42" fmla="*/ 292336 h 486094"/>
              <a:gd name="connsiteX43" fmla="*/ 4208279 w 6050676"/>
              <a:gd name="connsiteY43" fmla="*/ 248146 h 486094"/>
              <a:gd name="connsiteX44" fmla="*/ 4395239 w 6050676"/>
              <a:gd name="connsiteY44" fmla="*/ 261743 h 486094"/>
              <a:gd name="connsiteX45" fmla="*/ 4442828 w 6050676"/>
              <a:gd name="connsiteY45" fmla="*/ 292336 h 486094"/>
              <a:gd name="connsiteX46" fmla="*/ 4456425 w 6050676"/>
              <a:gd name="connsiteY46" fmla="*/ 295736 h 486094"/>
              <a:gd name="connsiteX47" fmla="*/ 4476821 w 6050676"/>
              <a:gd name="connsiteY47" fmla="*/ 302534 h 486094"/>
              <a:gd name="connsiteX48" fmla="*/ 4578798 w 6050676"/>
              <a:gd name="connsiteY48" fmla="*/ 336527 h 486094"/>
              <a:gd name="connsiteX49" fmla="*/ 4718168 w 6050676"/>
              <a:gd name="connsiteY49" fmla="*/ 356922 h 486094"/>
              <a:gd name="connsiteX50" fmla="*/ 4881332 w 6050676"/>
              <a:gd name="connsiteY50" fmla="*/ 326496 h 486094"/>
              <a:gd name="connsiteX51" fmla="*/ 5052619 w 6050676"/>
              <a:gd name="connsiteY51" fmla="*/ 349623 h 486094"/>
              <a:gd name="connsiteX52" fmla="*/ 5166870 w 6050676"/>
              <a:gd name="connsiteY52" fmla="*/ 343325 h 486094"/>
              <a:gd name="connsiteX53" fmla="*/ 5201279 w 6050676"/>
              <a:gd name="connsiteY53" fmla="*/ 332794 h 486094"/>
              <a:gd name="connsiteX54" fmla="*/ 5499997 w 6050676"/>
              <a:gd name="connsiteY54" fmla="*/ 333128 h 486094"/>
              <a:gd name="connsiteX55" fmla="*/ 5725797 w 6050676"/>
              <a:gd name="connsiteY55" fmla="*/ 344014 h 486094"/>
              <a:gd name="connsiteX56" fmla="*/ 5748143 w 6050676"/>
              <a:gd name="connsiteY56" fmla="*/ 329728 h 486094"/>
              <a:gd name="connsiteX57" fmla="*/ 5815554 w 6050676"/>
              <a:gd name="connsiteY57" fmla="*/ 332794 h 486094"/>
              <a:gd name="connsiteX58" fmla="*/ 5894092 w 6050676"/>
              <a:gd name="connsiteY58" fmla="*/ 310355 h 486094"/>
              <a:gd name="connsiteX59" fmla="*/ 5982691 w 6050676"/>
              <a:gd name="connsiteY59" fmla="*/ 322930 h 486094"/>
              <a:gd name="connsiteX60" fmla="*/ 6050676 w 6050676"/>
              <a:gd name="connsiteY60" fmla="*/ 326329 h 486094"/>
              <a:gd name="connsiteX61" fmla="*/ 6016684 w 6050676"/>
              <a:gd name="connsiteY61" fmla="*/ 472497 h 486094"/>
              <a:gd name="connsiteX62" fmla="*/ 5805930 w 6050676"/>
              <a:gd name="connsiteY62" fmla="*/ 452102 h 486094"/>
              <a:gd name="connsiteX63" fmla="*/ 5652870 w 6050676"/>
              <a:gd name="connsiteY63" fmla="*/ 470234 h 486094"/>
              <a:gd name="connsiteX64" fmla="*/ 5537868 w 6050676"/>
              <a:gd name="connsiteY64" fmla="*/ 470234 h 486094"/>
              <a:gd name="connsiteX65" fmla="*/ 5442210 w 6050676"/>
              <a:gd name="connsiteY65" fmla="*/ 448702 h 486094"/>
              <a:gd name="connsiteX66" fmla="*/ 5224657 w 6050676"/>
              <a:gd name="connsiteY66" fmla="*/ 448702 h 486094"/>
              <a:gd name="connsiteX67" fmla="*/ 5122679 w 6050676"/>
              <a:gd name="connsiteY67" fmla="*/ 482695 h 486094"/>
              <a:gd name="connsiteX68" fmla="*/ 5044496 w 6050676"/>
              <a:gd name="connsiteY68" fmla="*/ 479296 h 486094"/>
              <a:gd name="connsiteX69" fmla="*/ 4932321 w 6050676"/>
              <a:gd name="connsiteY69" fmla="*/ 462299 h 486094"/>
              <a:gd name="connsiteX70" fmla="*/ 4874534 w 6050676"/>
              <a:gd name="connsiteY70" fmla="*/ 455501 h 486094"/>
              <a:gd name="connsiteX71" fmla="*/ 4816746 w 6050676"/>
              <a:gd name="connsiteY71" fmla="*/ 455501 h 486094"/>
              <a:gd name="connsiteX72" fmla="*/ 4748761 w 6050676"/>
              <a:gd name="connsiteY72" fmla="*/ 455501 h 486094"/>
              <a:gd name="connsiteX73" fmla="*/ 4694373 w 6050676"/>
              <a:gd name="connsiteY73" fmla="*/ 469098 h 486094"/>
              <a:gd name="connsiteX74" fmla="*/ 4667179 w 6050676"/>
              <a:gd name="connsiteY74" fmla="*/ 482695 h 486094"/>
              <a:gd name="connsiteX75" fmla="*/ 4527810 w 6050676"/>
              <a:gd name="connsiteY75" fmla="*/ 486094 h 486094"/>
              <a:gd name="connsiteX76" fmla="*/ 4497216 w 6050676"/>
              <a:gd name="connsiteY76" fmla="*/ 482695 h 486094"/>
              <a:gd name="connsiteX77" fmla="*/ 4487018 w 6050676"/>
              <a:gd name="connsiteY77" fmla="*/ 445637 h 486094"/>
              <a:gd name="connsiteX78" fmla="*/ 4365417 w 6050676"/>
              <a:gd name="connsiteY78" fmla="*/ 400112 h 486094"/>
              <a:gd name="connsiteX79" fmla="*/ 4293261 w 6050676"/>
              <a:gd name="connsiteY79" fmla="*/ 404512 h 486094"/>
              <a:gd name="connsiteX80" fmla="*/ 4170888 w 6050676"/>
              <a:gd name="connsiteY80" fmla="*/ 448702 h 486094"/>
              <a:gd name="connsiteX81" fmla="*/ 4153891 w 6050676"/>
              <a:gd name="connsiteY81" fmla="*/ 472497 h 486094"/>
              <a:gd name="connsiteX82" fmla="*/ 4143694 w 6050676"/>
              <a:gd name="connsiteY82" fmla="*/ 479296 h 486094"/>
              <a:gd name="connsiteX83" fmla="*/ 4079274 w 6050676"/>
              <a:gd name="connsiteY83" fmla="*/ 457617 h 486094"/>
              <a:gd name="connsiteX84" fmla="*/ 3943137 w 6050676"/>
              <a:gd name="connsiteY84" fmla="*/ 452102 h 486094"/>
              <a:gd name="connsiteX85" fmla="*/ 3888749 w 6050676"/>
              <a:gd name="connsiteY85" fmla="*/ 448702 h 486094"/>
              <a:gd name="connsiteX86" fmla="*/ 3769775 w 6050676"/>
              <a:gd name="connsiteY86" fmla="*/ 428307 h 486094"/>
              <a:gd name="connsiteX87" fmla="*/ 3756752 w 6050676"/>
              <a:gd name="connsiteY87" fmla="*/ 405722 h 486094"/>
              <a:gd name="connsiteX88" fmla="*/ 3711988 w 6050676"/>
              <a:gd name="connsiteY88" fmla="*/ 424907 h 486094"/>
              <a:gd name="connsiteX89" fmla="*/ 3633805 w 6050676"/>
              <a:gd name="connsiteY89" fmla="*/ 407911 h 486094"/>
              <a:gd name="connsiteX90" fmla="*/ 3510838 w 6050676"/>
              <a:gd name="connsiteY90" fmla="*/ 303035 h 486094"/>
              <a:gd name="connsiteX91" fmla="*/ 3378861 w 6050676"/>
              <a:gd name="connsiteY91" fmla="*/ 251545 h 486094"/>
              <a:gd name="connsiteX92" fmla="*/ 3304077 w 6050676"/>
              <a:gd name="connsiteY92" fmla="*/ 316131 h 486094"/>
              <a:gd name="connsiteX93" fmla="*/ 3168107 w 6050676"/>
              <a:gd name="connsiteY93" fmla="*/ 360322 h 486094"/>
              <a:gd name="connsiteX94" fmla="*/ 3032137 w 6050676"/>
              <a:gd name="connsiteY94" fmla="*/ 312732 h 486094"/>
              <a:gd name="connsiteX95" fmla="*/ 2984547 w 6050676"/>
              <a:gd name="connsiteY95" fmla="*/ 295736 h 486094"/>
              <a:gd name="connsiteX96" fmla="*/ 2960752 w 6050676"/>
              <a:gd name="connsiteY96" fmla="*/ 292336 h 486094"/>
              <a:gd name="connsiteX97" fmla="*/ 2834980 w 6050676"/>
              <a:gd name="connsiteY97" fmla="*/ 261743 h 486094"/>
              <a:gd name="connsiteX98" fmla="*/ 2780592 w 6050676"/>
              <a:gd name="connsiteY98" fmla="*/ 265142 h 486094"/>
              <a:gd name="connsiteX99" fmla="*/ 2760196 w 6050676"/>
              <a:gd name="connsiteY99" fmla="*/ 268542 h 486094"/>
              <a:gd name="connsiteX100" fmla="*/ 2705808 w 6050676"/>
              <a:gd name="connsiteY100" fmla="*/ 275340 h 486094"/>
              <a:gd name="connsiteX101" fmla="*/ 2671815 w 6050676"/>
              <a:gd name="connsiteY101" fmla="*/ 275340 h 486094"/>
              <a:gd name="connsiteX102" fmla="*/ 2593633 w 6050676"/>
              <a:gd name="connsiteY102" fmla="*/ 251545 h 486094"/>
              <a:gd name="connsiteX103" fmla="*/ 2546043 w 6050676"/>
              <a:gd name="connsiteY103" fmla="*/ 244747 h 486094"/>
              <a:gd name="connsiteX104" fmla="*/ 2454263 w 6050676"/>
              <a:gd name="connsiteY104" fmla="*/ 241348 h 486094"/>
              <a:gd name="connsiteX105" fmla="*/ 2328491 w 6050676"/>
              <a:gd name="connsiteY105" fmla="*/ 237948 h 486094"/>
              <a:gd name="connsiteX106" fmla="*/ 2202718 w 6050676"/>
              <a:gd name="connsiteY106" fmla="*/ 220952 h 486094"/>
              <a:gd name="connsiteX107" fmla="*/ 2172125 w 6050676"/>
              <a:gd name="connsiteY107" fmla="*/ 220952 h 486094"/>
              <a:gd name="connsiteX108" fmla="*/ 2090543 w 6050676"/>
              <a:gd name="connsiteY108" fmla="*/ 197157 h 486094"/>
              <a:gd name="connsiteX109" fmla="*/ 1937576 w 6050676"/>
              <a:gd name="connsiteY109" fmla="*/ 234549 h 486094"/>
              <a:gd name="connsiteX110" fmla="*/ 1703027 w 6050676"/>
              <a:gd name="connsiteY110" fmla="*/ 234549 h 486094"/>
              <a:gd name="connsiteX111" fmla="*/ 1529665 w 6050676"/>
              <a:gd name="connsiteY111" fmla="*/ 244747 h 486094"/>
              <a:gd name="connsiteX112" fmla="*/ 1332508 w 6050676"/>
              <a:gd name="connsiteY112" fmla="*/ 258344 h 486094"/>
              <a:gd name="connsiteX113" fmla="*/ 1087762 w 6050676"/>
              <a:gd name="connsiteY113" fmla="*/ 282139 h 486094"/>
              <a:gd name="connsiteX114" fmla="*/ 968788 w 6050676"/>
              <a:gd name="connsiteY114" fmla="*/ 278739 h 486094"/>
              <a:gd name="connsiteX115" fmla="*/ 849814 w 6050676"/>
              <a:gd name="connsiteY115" fmla="*/ 305934 h 486094"/>
              <a:gd name="connsiteX116" fmla="*/ 734239 w 6050676"/>
              <a:gd name="connsiteY116" fmla="*/ 370519 h 486094"/>
              <a:gd name="connsiteX117" fmla="*/ 574474 w 6050676"/>
              <a:gd name="connsiteY117" fmla="*/ 384116 h 486094"/>
              <a:gd name="connsiteX118" fmla="*/ 438838 w 6050676"/>
              <a:gd name="connsiteY118" fmla="*/ 354378 h 486094"/>
              <a:gd name="connsiteX119" fmla="*/ 370519 w 6050676"/>
              <a:gd name="connsiteY119" fmla="*/ 278739 h 486094"/>
              <a:gd name="connsiteX120" fmla="*/ 326328 w 6050676"/>
              <a:gd name="connsiteY120" fmla="*/ 268542 h 486094"/>
              <a:gd name="connsiteX121" fmla="*/ 214153 w 6050676"/>
              <a:gd name="connsiteY121" fmla="*/ 180161 h 486094"/>
              <a:gd name="connsiteX122" fmla="*/ 105377 w 6050676"/>
              <a:gd name="connsiteY122" fmla="*/ 125773 h 486094"/>
              <a:gd name="connsiteX123" fmla="*/ 33992 w 6050676"/>
              <a:gd name="connsiteY123" fmla="*/ 64586 h 486094"/>
              <a:gd name="connsiteX124" fmla="*/ 0 w 6050676"/>
              <a:gd name="connsiteY124" fmla="*/ 0 h 486094"/>
              <a:gd name="connsiteX0" fmla="*/ 0 w 6050676"/>
              <a:gd name="connsiteY0" fmla="*/ 0 h 486094"/>
              <a:gd name="connsiteX1" fmla="*/ 210754 w 6050676"/>
              <a:gd name="connsiteY1" fmla="*/ 129172 h 486094"/>
              <a:gd name="connsiteX2" fmla="*/ 385252 w 6050676"/>
              <a:gd name="connsiteY2" fmla="*/ 223402 h 486094"/>
              <a:gd name="connsiteX3" fmla="*/ 539522 w 6050676"/>
              <a:gd name="connsiteY3" fmla="*/ 285110 h 486094"/>
              <a:gd name="connsiteX4" fmla="*/ 604326 w 6050676"/>
              <a:gd name="connsiteY4" fmla="*/ 331345 h 486094"/>
              <a:gd name="connsiteX5" fmla="*/ 792027 w 6050676"/>
              <a:gd name="connsiteY5" fmla="*/ 282139 h 486094"/>
              <a:gd name="connsiteX6" fmla="*/ 938195 w 6050676"/>
              <a:gd name="connsiteY6" fmla="*/ 217553 h 486094"/>
              <a:gd name="connsiteX7" fmla="*/ 1131952 w 6050676"/>
              <a:gd name="connsiteY7" fmla="*/ 207355 h 486094"/>
              <a:gd name="connsiteX8" fmla="*/ 1312113 w 6050676"/>
              <a:gd name="connsiteY8" fmla="*/ 183133 h 486094"/>
              <a:gd name="connsiteX9" fmla="*/ 1410691 w 6050676"/>
              <a:gd name="connsiteY9" fmla="*/ 168347 h 486094"/>
              <a:gd name="connsiteX10" fmla="*/ 1556265 w 6050676"/>
              <a:gd name="connsiteY10" fmla="*/ 162144 h 486094"/>
              <a:gd name="connsiteX11" fmla="*/ 1730221 w 6050676"/>
              <a:gd name="connsiteY11" fmla="*/ 156366 h 486094"/>
              <a:gd name="connsiteX12" fmla="*/ 1764214 w 6050676"/>
              <a:gd name="connsiteY12" fmla="*/ 156366 h 486094"/>
              <a:gd name="connsiteX13" fmla="*/ 1923979 w 6050676"/>
              <a:gd name="connsiteY13" fmla="*/ 156366 h 486094"/>
              <a:gd name="connsiteX14" fmla="*/ 1968169 w 6050676"/>
              <a:gd name="connsiteY14" fmla="*/ 146168 h 486094"/>
              <a:gd name="connsiteX15" fmla="*/ 2025957 w 6050676"/>
              <a:gd name="connsiteY15" fmla="*/ 125773 h 486094"/>
              <a:gd name="connsiteX16" fmla="*/ 2110938 w 6050676"/>
              <a:gd name="connsiteY16" fmla="*/ 95180 h 486094"/>
              <a:gd name="connsiteX17" fmla="*/ 2141531 w 6050676"/>
              <a:gd name="connsiteY17" fmla="*/ 98579 h 486094"/>
              <a:gd name="connsiteX18" fmla="*/ 2274102 w 6050676"/>
              <a:gd name="connsiteY18" fmla="*/ 125773 h 486094"/>
              <a:gd name="connsiteX19" fmla="*/ 2444065 w 6050676"/>
              <a:gd name="connsiteY19" fmla="*/ 149568 h 486094"/>
              <a:gd name="connsiteX20" fmla="*/ 2573237 w 6050676"/>
              <a:gd name="connsiteY20" fmla="*/ 176762 h 486094"/>
              <a:gd name="connsiteX21" fmla="*/ 2678614 w 6050676"/>
              <a:gd name="connsiteY21" fmla="*/ 190359 h 486094"/>
              <a:gd name="connsiteX22" fmla="*/ 2719405 w 6050676"/>
              <a:gd name="connsiteY22" fmla="*/ 190359 h 486094"/>
              <a:gd name="connsiteX23" fmla="*/ 2923360 w 6050676"/>
              <a:gd name="connsiteY23" fmla="*/ 207355 h 486094"/>
              <a:gd name="connsiteX24" fmla="*/ 2957353 w 6050676"/>
              <a:gd name="connsiteY24" fmla="*/ 224351 h 486094"/>
              <a:gd name="connsiteX25" fmla="*/ 2984547 w 6050676"/>
              <a:gd name="connsiteY25" fmla="*/ 241348 h 486094"/>
              <a:gd name="connsiteX26" fmla="*/ 3004943 w 6050676"/>
              <a:gd name="connsiteY26" fmla="*/ 248146 h 486094"/>
              <a:gd name="connsiteX27" fmla="*/ 3127316 w 6050676"/>
              <a:gd name="connsiteY27" fmla="*/ 295736 h 486094"/>
              <a:gd name="connsiteX28" fmla="*/ 3202099 w 6050676"/>
              <a:gd name="connsiteY28" fmla="*/ 295736 h 486094"/>
              <a:gd name="connsiteX29" fmla="*/ 3249689 w 6050676"/>
              <a:gd name="connsiteY29" fmla="*/ 285538 h 486094"/>
              <a:gd name="connsiteX30" fmla="*/ 3276883 w 6050676"/>
              <a:gd name="connsiteY30" fmla="*/ 271941 h 486094"/>
              <a:gd name="connsiteX31" fmla="*/ 3355066 w 6050676"/>
              <a:gd name="connsiteY31" fmla="*/ 227751 h 486094"/>
              <a:gd name="connsiteX32" fmla="*/ 3419652 w 6050676"/>
              <a:gd name="connsiteY32" fmla="*/ 183560 h 486094"/>
              <a:gd name="connsiteX33" fmla="*/ 3463842 w 6050676"/>
              <a:gd name="connsiteY33" fmla="*/ 200557 h 486094"/>
              <a:gd name="connsiteX34" fmla="*/ 3664398 w 6050676"/>
              <a:gd name="connsiteY34" fmla="*/ 295736 h 486094"/>
              <a:gd name="connsiteX35" fmla="*/ 3701790 w 6050676"/>
              <a:gd name="connsiteY35" fmla="*/ 299135 h 486094"/>
              <a:gd name="connsiteX36" fmla="*/ 3718786 w 6050676"/>
              <a:gd name="connsiteY36" fmla="*/ 302534 h 486094"/>
              <a:gd name="connsiteX37" fmla="*/ 3759578 w 6050676"/>
              <a:gd name="connsiteY37" fmla="*/ 309333 h 486094"/>
              <a:gd name="connsiteX38" fmla="*/ 3800369 w 6050676"/>
              <a:gd name="connsiteY38" fmla="*/ 312732 h 486094"/>
              <a:gd name="connsiteX39" fmla="*/ 3888749 w 6050676"/>
              <a:gd name="connsiteY39" fmla="*/ 319531 h 486094"/>
              <a:gd name="connsiteX40" fmla="*/ 3946537 w 6050676"/>
              <a:gd name="connsiteY40" fmla="*/ 319531 h 486094"/>
              <a:gd name="connsiteX41" fmla="*/ 3983928 w 6050676"/>
              <a:gd name="connsiteY41" fmla="*/ 309333 h 486094"/>
              <a:gd name="connsiteX42" fmla="*/ 4075708 w 6050676"/>
              <a:gd name="connsiteY42" fmla="*/ 292336 h 486094"/>
              <a:gd name="connsiteX43" fmla="*/ 4208279 w 6050676"/>
              <a:gd name="connsiteY43" fmla="*/ 248146 h 486094"/>
              <a:gd name="connsiteX44" fmla="*/ 4395239 w 6050676"/>
              <a:gd name="connsiteY44" fmla="*/ 261743 h 486094"/>
              <a:gd name="connsiteX45" fmla="*/ 4442828 w 6050676"/>
              <a:gd name="connsiteY45" fmla="*/ 292336 h 486094"/>
              <a:gd name="connsiteX46" fmla="*/ 4456425 w 6050676"/>
              <a:gd name="connsiteY46" fmla="*/ 295736 h 486094"/>
              <a:gd name="connsiteX47" fmla="*/ 4476821 w 6050676"/>
              <a:gd name="connsiteY47" fmla="*/ 302534 h 486094"/>
              <a:gd name="connsiteX48" fmla="*/ 4578798 w 6050676"/>
              <a:gd name="connsiteY48" fmla="*/ 336527 h 486094"/>
              <a:gd name="connsiteX49" fmla="*/ 4718168 w 6050676"/>
              <a:gd name="connsiteY49" fmla="*/ 356922 h 486094"/>
              <a:gd name="connsiteX50" fmla="*/ 4881332 w 6050676"/>
              <a:gd name="connsiteY50" fmla="*/ 326496 h 486094"/>
              <a:gd name="connsiteX51" fmla="*/ 5052619 w 6050676"/>
              <a:gd name="connsiteY51" fmla="*/ 349623 h 486094"/>
              <a:gd name="connsiteX52" fmla="*/ 5166870 w 6050676"/>
              <a:gd name="connsiteY52" fmla="*/ 343325 h 486094"/>
              <a:gd name="connsiteX53" fmla="*/ 5201279 w 6050676"/>
              <a:gd name="connsiteY53" fmla="*/ 332794 h 486094"/>
              <a:gd name="connsiteX54" fmla="*/ 5499997 w 6050676"/>
              <a:gd name="connsiteY54" fmla="*/ 333128 h 486094"/>
              <a:gd name="connsiteX55" fmla="*/ 5725797 w 6050676"/>
              <a:gd name="connsiteY55" fmla="*/ 344014 h 486094"/>
              <a:gd name="connsiteX56" fmla="*/ 5748143 w 6050676"/>
              <a:gd name="connsiteY56" fmla="*/ 329728 h 486094"/>
              <a:gd name="connsiteX57" fmla="*/ 5815554 w 6050676"/>
              <a:gd name="connsiteY57" fmla="*/ 332794 h 486094"/>
              <a:gd name="connsiteX58" fmla="*/ 5894092 w 6050676"/>
              <a:gd name="connsiteY58" fmla="*/ 310355 h 486094"/>
              <a:gd name="connsiteX59" fmla="*/ 5982691 w 6050676"/>
              <a:gd name="connsiteY59" fmla="*/ 322930 h 486094"/>
              <a:gd name="connsiteX60" fmla="*/ 6050676 w 6050676"/>
              <a:gd name="connsiteY60" fmla="*/ 326329 h 486094"/>
              <a:gd name="connsiteX61" fmla="*/ 6016684 w 6050676"/>
              <a:gd name="connsiteY61" fmla="*/ 472497 h 486094"/>
              <a:gd name="connsiteX62" fmla="*/ 5805930 w 6050676"/>
              <a:gd name="connsiteY62" fmla="*/ 452102 h 486094"/>
              <a:gd name="connsiteX63" fmla="*/ 5652870 w 6050676"/>
              <a:gd name="connsiteY63" fmla="*/ 470234 h 486094"/>
              <a:gd name="connsiteX64" fmla="*/ 5537868 w 6050676"/>
              <a:gd name="connsiteY64" fmla="*/ 470234 h 486094"/>
              <a:gd name="connsiteX65" fmla="*/ 5442210 w 6050676"/>
              <a:gd name="connsiteY65" fmla="*/ 448702 h 486094"/>
              <a:gd name="connsiteX66" fmla="*/ 5224657 w 6050676"/>
              <a:gd name="connsiteY66" fmla="*/ 448702 h 486094"/>
              <a:gd name="connsiteX67" fmla="*/ 5122679 w 6050676"/>
              <a:gd name="connsiteY67" fmla="*/ 482695 h 486094"/>
              <a:gd name="connsiteX68" fmla="*/ 5044496 w 6050676"/>
              <a:gd name="connsiteY68" fmla="*/ 479296 h 486094"/>
              <a:gd name="connsiteX69" fmla="*/ 4932321 w 6050676"/>
              <a:gd name="connsiteY69" fmla="*/ 462299 h 486094"/>
              <a:gd name="connsiteX70" fmla="*/ 4874534 w 6050676"/>
              <a:gd name="connsiteY70" fmla="*/ 455501 h 486094"/>
              <a:gd name="connsiteX71" fmla="*/ 4816746 w 6050676"/>
              <a:gd name="connsiteY71" fmla="*/ 455501 h 486094"/>
              <a:gd name="connsiteX72" fmla="*/ 4748761 w 6050676"/>
              <a:gd name="connsiteY72" fmla="*/ 455501 h 486094"/>
              <a:gd name="connsiteX73" fmla="*/ 4694373 w 6050676"/>
              <a:gd name="connsiteY73" fmla="*/ 469098 h 486094"/>
              <a:gd name="connsiteX74" fmla="*/ 4667179 w 6050676"/>
              <a:gd name="connsiteY74" fmla="*/ 482695 h 486094"/>
              <a:gd name="connsiteX75" fmla="*/ 4527810 w 6050676"/>
              <a:gd name="connsiteY75" fmla="*/ 486094 h 486094"/>
              <a:gd name="connsiteX76" fmla="*/ 4497216 w 6050676"/>
              <a:gd name="connsiteY76" fmla="*/ 482695 h 486094"/>
              <a:gd name="connsiteX77" fmla="*/ 4487018 w 6050676"/>
              <a:gd name="connsiteY77" fmla="*/ 445637 h 486094"/>
              <a:gd name="connsiteX78" fmla="*/ 4365417 w 6050676"/>
              <a:gd name="connsiteY78" fmla="*/ 400112 h 486094"/>
              <a:gd name="connsiteX79" fmla="*/ 4293261 w 6050676"/>
              <a:gd name="connsiteY79" fmla="*/ 404512 h 486094"/>
              <a:gd name="connsiteX80" fmla="*/ 4170888 w 6050676"/>
              <a:gd name="connsiteY80" fmla="*/ 448702 h 486094"/>
              <a:gd name="connsiteX81" fmla="*/ 4153891 w 6050676"/>
              <a:gd name="connsiteY81" fmla="*/ 472497 h 486094"/>
              <a:gd name="connsiteX82" fmla="*/ 4143694 w 6050676"/>
              <a:gd name="connsiteY82" fmla="*/ 479296 h 486094"/>
              <a:gd name="connsiteX83" fmla="*/ 4079274 w 6050676"/>
              <a:gd name="connsiteY83" fmla="*/ 457617 h 486094"/>
              <a:gd name="connsiteX84" fmla="*/ 3943137 w 6050676"/>
              <a:gd name="connsiteY84" fmla="*/ 452102 h 486094"/>
              <a:gd name="connsiteX85" fmla="*/ 3888749 w 6050676"/>
              <a:gd name="connsiteY85" fmla="*/ 448702 h 486094"/>
              <a:gd name="connsiteX86" fmla="*/ 3769775 w 6050676"/>
              <a:gd name="connsiteY86" fmla="*/ 428307 h 486094"/>
              <a:gd name="connsiteX87" fmla="*/ 3756752 w 6050676"/>
              <a:gd name="connsiteY87" fmla="*/ 405722 h 486094"/>
              <a:gd name="connsiteX88" fmla="*/ 3711988 w 6050676"/>
              <a:gd name="connsiteY88" fmla="*/ 424907 h 486094"/>
              <a:gd name="connsiteX89" fmla="*/ 3633805 w 6050676"/>
              <a:gd name="connsiteY89" fmla="*/ 407911 h 486094"/>
              <a:gd name="connsiteX90" fmla="*/ 3510838 w 6050676"/>
              <a:gd name="connsiteY90" fmla="*/ 303035 h 486094"/>
              <a:gd name="connsiteX91" fmla="*/ 3378861 w 6050676"/>
              <a:gd name="connsiteY91" fmla="*/ 251545 h 486094"/>
              <a:gd name="connsiteX92" fmla="*/ 3304077 w 6050676"/>
              <a:gd name="connsiteY92" fmla="*/ 316131 h 486094"/>
              <a:gd name="connsiteX93" fmla="*/ 3168107 w 6050676"/>
              <a:gd name="connsiteY93" fmla="*/ 360322 h 486094"/>
              <a:gd name="connsiteX94" fmla="*/ 3032137 w 6050676"/>
              <a:gd name="connsiteY94" fmla="*/ 312732 h 486094"/>
              <a:gd name="connsiteX95" fmla="*/ 2984547 w 6050676"/>
              <a:gd name="connsiteY95" fmla="*/ 295736 h 486094"/>
              <a:gd name="connsiteX96" fmla="*/ 2960752 w 6050676"/>
              <a:gd name="connsiteY96" fmla="*/ 292336 h 486094"/>
              <a:gd name="connsiteX97" fmla="*/ 2834980 w 6050676"/>
              <a:gd name="connsiteY97" fmla="*/ 261743 h 486094"/>
              <a:gd name="connsiteX98" fmla="*/ 2780592 w 6050676"/>
              <a:gd name="connsiteY98" fmla="*/ 265142 h 486094"/>
              <a:gd name="connsiteX99" fmla="*/ 2760196 w 6050676"/>
              <a:gd name="connsiteY99" fmla="*/ 268542 h 486094"/>
              <a:gd name="connsiteX100" fmla="*/ 2705808 w 6050676"/>
              <a:gd name="connsiteY100" fmla="*/ 275340 h 486094"/>
              <a:gd name="connsiteX101" fmla="*/ 2671815 w 6050676"/>
              <a:gd name="connsiteY101" fmla="*/ 275340 h 486094"/>
              <a:gd name="connsiteX102" fmla="*/ 2593633 w 6050676"/>
              <a:gd name="connsiteY102" fmla="*/ 251545 h 486094"/>
              <a:gd name="connsiteX103" fmla="*/ 2546043 w 6050676"/>
              <a:gd name="connsiteY103" fmla="*/ 244747 h 486094"/>
              <a:gd name="connsiteX104" fmla="*/ 2454263 w 6050676"/>
              <a:gd name="connsiteY104" fmla="*/ 241348 h 486094"/>
              <a:gd name="connsiteX105" fmla="*/ 2328491 w 6050676"/>
              <a:gd name="connsiteY105" fmla="*/ 237948 h 486094"/>
              <a:gd name="connsiteX106" fmla="*/ 2202718 w 6050676"/>
              <a:gd name="connsiteY106" fmla="*/ 220952 h 486094"/>
              <a:gd name="connsiteX107" fmla="*/ 2172125 w 6050676"/>
              <a:gd name="connsiteY107" fmla="*/ 220952 h 486094"/>
              <a:gd name="connsiteX108" fmla="*/ 2090543 w 6050676"/>
              <a:gd name="connsiteY108" fmla="*/ 197157 h 486094"/>
              <a:gd name="connsiteX109" fmla="*/ 1937576 w 6050676"/>
              <a:gd name="connsiteY109" fmla="*/ 234549 h 486094"/>
              <a:gd name="connsiteX110" fmla="*/ 1703027 w 6050676"/>
              <a:gd name="connsiteY110" fmla="*/ 234549 h 486094"/>
              <a:gd name="connsiteX111" fmla="*/ 1529665 w 6050676"/>
              <a:gd name="connsiteY111" fmla="*/ 244747 h 486094"/>
              <a:gd name="connsiteX112" fmla="*/ 1332508 w 6050676"/>
              <a:gd name="connsiteY112" fmla="*/ 258344 h 486094"/>
              <a:gd name="connsiteX113" fmla="*/ 1087762 w 6050676"/>
              <a:gd name="connsiteY113" fmla="*/ 282139 h 486094"/>
              <a:gd name="connsiteX114" fmla="*/ 968788 w 6050676"/>
              <a:gd name="connsiteY114" fmla="*/ 278739 h 486094"/>
              <a:gd name="connsiteX115" fmla="*/ 849814 w 6050676"/>
              <a:gd name="connsiteY115" fmla="*/ 305934 h 486094"/>
              <a:gd name="connsiteX116" fmla="*/ 734239 w 6050676"/>
              <a:gd name="connsiteY116" fmla="*/ 370519 h 486094"/>
              <a:gd name="connsiteX117" fmla="*/ 574474 w 6050676"/>
              <a:gd name="connsiteY117" fmla="*/ 384116 h 486094"/>
              <a:gd name="connsiteX118" fmla="*/ 438838 w 6050676"/>
              <a:gd name="connsiteY118" fmla="*/ 354378 h 486094"/>
              <a:gd name="connsiteX119" fmla="*/ 370519 w 6050676"/>
              <a:gd name="connsiteY119" fmla="*/ 278739 h 486094"/>
              <a:gd name="connsiteX120" fmla="*/ 326328 w 6050676"/>
              <a:gd name="connsiteY120" fmla="*/ 268542 h 486094"/>
              <a:gd name="connsiteX121" fmla="*/ 214153 w 6050676"/>
              <a:gd name="connsiteY121" fmla="*/ 180161 h 486094"/>
              <a:gd name="connsiteX122" fmla="*/ 105377 w 6050676"/>
              <a:gd name="connsiteY122" fmla="*/ 125773 h 486094"/>
              <a:gd name="connsiteX123" fmla="*/ 33992 w 6050676"/>
              <a:gd name="connsiteY123" fmla="*/ 64586 h 486094"/>
              <a:gd name="connsiteX124" fmla="*/ 0 w 6050676"/>
              <a:gd name="connsiteY124" fmla="*/ 0 h 486094"/>
              <a:gd name="connsiteX0" fmla="*/ 0 w 6050676"/>
              <a:gd name="connsiteY0" fmla="*/ 0 h 486094"/>
              <a:gd name="connsiteX1" fmla="*/ 210754 w 6050676"/>
              <a:gd name="connsiteY1" fmla="*/ 129172 h 486094"/>
              <a:gd name="connsiteX2" fmla="*/ 385252 w 6050676"/>
              <a:gd name="connsiteY2" fmla="*/ 223402 h 486094"/>
              <a:gd name="connsiteX3" fmla="*/ 539522 w 6050676"/>
              <a:gd name="connsiteY3" fmla="*/ 285110 h 486094"/>
              <a:gd name="connsiteX4" fmla="*/ 604326 w 6050676"/>
              <a:gd name="connsiteY4" fmla="*/ 331345 h 486094"/>
              <a:gd name="connsiteX5" fmla="*/ 792027 w 6050676"/>
              <a:gd name="connsiteY5" fmla="*/ 282139 h 486094"/>
              <a:gd name="connsiteX6" fmla="*/ 938195 w 6050676"/>
              <a:gd name="connsiteY6" fmla="*/ 217553 h 486094"/>
              <a:gd name="connsiteX7" fmla="*/ 1131952 w 6050676"/>
              <a:gd name="connsiteY7" fmla="*/ 207355 h 486094"/>
              <a:gd name="connsiteX8" fmla="*/ 1312113 w 6050676"/>
              <a:gd name="connsiteY8" fmla="*/ 183133 h 486094"/>
              <a:gd name="connsiteX9" fmla="*/ 1410691 w 6050676"/>
              <a:gd name="connsiteY9" fmla="*/ 168347 h 486094"/>
              <a:gd name="connsiteX10" fmla="*/ 1556265 w 6050676"/>
              <a:gd name="connsiteY10" fmla="*/ 162144 h 486094"/>
              <a:gd name="connsiteX11" fmla="*/ 1730221 w 6050676"/>
              <a:gd name="connsiteY11" fmla="*/ 156366 h 486094"/>
              <a:gd name="connsiteX12" fmla="*/ 1764214 w 6050676"/>
              <a:gd name="connsiteY12" fmla="*/ 156366 h 486094"/>
              <a:gd name="connsiteX13" fmla="*/ 1923979 w 6050676"/>
              <a:gd name="connsiteY13" fmla="*/ 156366 h 486094"/>
              <a:gd name="connsiteX14" fmla="*/ 1968169 w 6050676"/>
              <a:gd name="connsiteY14" fmla="*/ 146168 h 486094"/>
              <a:gd name="connsiteX15" fmla="*/ 2025957 w 6050676"/>
              <a:gd name="connsiteY15" fmla="*/ 125773 h 486094"/>
              <a:gd name="connsiteX16" fmla="*/ 2110938 w 6050676"/>
              <a:gd name="connsiteY16" fmla="*/ 95180 h 486094"/>
              <a:gd name="connsiteX17" fmla="*/ 2141531 w 6050676"/>
              <a:gd name="connsiteY17" fmla="*/ 98579 h 486094"/>
              <a:gd name="connsiteX18" fmla="*/ 2274102 w 6050676"/>
              <a:gd name="connsiteY18" fmla="*/ 125773 h 486094"/>
              <a:gd name="connsiteX19" fmla="*/ 2444065 w 6050676"/>
              <a:gd name="connsiteY19" fmla="*/ 149568 h 486094"/>
              <a:gd name="connsiteX20" fmla="*/ 2573237 w 6050676"/>
              <a:gd name="connsiteY20" fmla="*/ 176762 h 486094"/>
              <a:gd name="connsiteX21" fmla="*/ 2678614 w 6050676"/>
              <a:gd name="connsiteY21" fmla="*/ 190359 h 486094"/>
              <a:gd name="connsiteX22" fmla="*/ 2719405 w 6050676"/>
              <a:gd name="connsiteY22" fmla="*/ 190359 h 486094"/>
              <a:gd name="connsiteX23" fmla="*/ 2923360 w 6050676"/>
              <a:gd name="connsiteY23" fmla="*/ 207355 h 486094"/>
              <a:gd name="connsiteX24" fmla="*/ 2957353 w 6050676"/>
              <a:gd name="connsiteY24" fmla="*/ 224351 h 486094"/>
              <a:gd name="connsiteX25" fmla="*/ 2984547 w 6050676"/>
              <a:gd name="connsiteY25" fmla="*/ 241348 h 486094"/>
              <a:gd name="connsiteX26" fmla="*/ 3004943 w 6050676"/>
              <a:gd name="connsiteY26" fmla="*/ 248146 h 486094"/>
              <a:gd name="connsiteX27" fmla="*/ 3127316 w 6050676"/>
              <a:gd name="connsiteY27" fmla="*/ 295736 h 486094"/>
              <a:gd name="connsiteX28" fmla="*/ 3202099 w 6050676"/>
              <a:gd name="connsiteY28" fmla="*/ 295736 h 486094"/>
              <a:gd name="connsiteX29" fmla="*/ 3249689 w 6050676"/>
              <a:gd name="connsiteY29" fmla="*/ 285538 h 486094"/>
              <a:gd name="connsiteX30" fmla="*/ 3276883 w 6050676"/>
              <a:gd name="connsiteY30" fmla="*/ 271941 h 486094"/>
              <a:gd name="connsiteX31" fmla="*/ 3355066 w 6050676"/>
              <a:gd name="connsiteY31" fmla="*/ 227751 h 486094"/>
              <a:gd name="connsiteX32" fmla="*/ 3419652 w 6050676"/>
              <a:gd name="connsiteY32" fmla="*/ 183560 h 486094"/>
              <a:gd name="connsiteX33" fmla="*/ 3463842 w 6050676"/>
              <a:gd name="connsiteY33" fmla="*/ 200557 h 486094"/>
              <a:gd name="connsiteX34" fmla="*/ 3664398 w 6050676"/>
              <a:gd name="connsiteY34" fmla="*/ 295736 h 486094"/>
              <a:gd name="connsiteX35" fmla="*/ 3701790 w 6050676"/>
              <a:gd name="connsiteY35" fmla="*/ 299135 h 486094"/>
              <a:gd name="connsiteX36" fmla="*/ 3718786 w 6050676"/>
              <a:gd name="connsiteY36" fmla="*/ 302534 h 486094"/>
              <a:gd name="connsiteX37" fmla="*/ 3759578 w 6050676"/>
              <a:gd name="connsiteY37" fmla="*/ 309333 h 486094"/>
              <a:gd name="connsiteX38" fmla="*/ 3800369 w 6050676"/>
              <a:gd name="connsiteY38" fmla="*/ 312732 h 486094"/>
              <a:gd name="connsiteX39" fmla="*/ 3888749 w 6050676"/>
              <a:gd name="connsiteY39" fmla="*/ 319531 h 486094"/>
              <a:gd name="connsiteX40" fmla="*/ 3946537 w 6050676"/>
              <a:gd name="connsiteY40" fmla="*/ 319531 h 486094"/>
              <a:gd name="connsiteX41" fmla="*/ 3983928 w 6050676"/>
              <a:gd name="connsiteY41" fmla="*/ 309333 h 486094"/>
              <a:gd name="connsiteX42" fmla="*/ 4075708 w 6050676"/>
              <a:gd name="connsiteY42" fmla="*/ 292336 h 486094"/>
              <a:gd name="connsiteX43" fmla="*/ 4208279 w 6050676"/>
              <a:gd name="connsiteY43" fmla="*/ 248146 h 486094"/>
              <a:gd name="connsiteX44" fmla="*/ 4395239 w 6050676"/>
              <a:gd name="connsiteY44" fmla="*/ 261743 h 486094"/>
              <a:gd name="connsiteX45" fmla="*/ 4442828 w 6050676"/>
              <a:gd name="connsiteY45" fmla="*/ 292336 h 486094"/>
              <a:gd name="connsiteX46" fmla="*/ 4456425 w 6050676"/>
              <a:gd name="connsiteY46" fmla="*/ 295736 h 486094"/>
              <a:gd name="connsiteX47" fmla="*/ 4476821 w 6050676"/>
              <a:gd name="connsiteY47" fmla="*/ 302534 h 486094"/>
              <a:gd name="connsiteX48" fmla="*/ 4578798 w 6050676"/>
              <a:gd name="connsiteY48" fmla="*/ 336527 h 486094"/>
              <a:gd name="connsiteX49" fmla="*/ 4718168 w 6050676"/>
              <a:gd name="connsiteY49" fmla="*/ 356922 h 486094"/>
              <a:gd name="connsiteX50" fmla="*/ 4881332 w 6050676"/>
              <a:gd name="connsiteY50" fmla="*/ 326496 h 486094"/>
              <a:gd name="connsiteX51" fmla="*/ 5052619 w 6050676"/>
              <a:gd name="connsiteY51" fmla="*/ 349623 h 486094"/>
              <a:gd name="connsiteX52" fmla="*/ 5166870 w 6050676"/>
              <a:gd name="connsiteY52" fmla="*/ 343325 h 486094"/>
              <a:gd name="connsiteX53" fmla="*/ 5201279 w 6050676"/>
              <a:gd name="connsiteY53" fmla="*/ 332794 h 486094"/>
              <a:gd name="connsiteX54" fmla="*/ 5499997 w 6050676"/>
              <a:gd name="connsiteY54" fmla="*/ 333128 h 486094"/>
              <a:gd name="connsiteX55" fmla="*/ 5725797 w 6050676"/>
              <a:gd name="connsiteY55" fmla="*/ 344014 h 486094"/>
              <a:gd name="connsiteX56" fmla="*/ 5748143 w 6050676"/>
              <a:gd name="connsiteY56" fmla="*/ 329728 h 486094"/>
              <a:gd name="connsiteX57" fmla="*/ 5815554 w 6050676"/>
              <a:gd name="connsiteY57" fmla="*/ 332794 h 486094"/>
              <a:gd name="connsiteX58" fmla="*/ 5894092 w 6050676"/>
              <a:gd name="connsiteY58" fmla="*/ 310355 h 486094"/>
              <a:gd name="connsiteX59" fmla="*/ 5982691 w 6050676"/>
              <a:gd name="connsiteY59" fmla="*/ 322930 h 486094"/>
              <a:gd name="connsiteX60" fmla="*/ 6050676 w 6050676"/>
              <a:gd name="connsiteY60" fmla="*/ 326329 h 486094"/>
              <a:gd name="connsiteX61" fmla="*/ 6016684 w 6050676"/>
              <a:gd name="connsiteY61" fmla="*/ 472497 h 486094"/>
              <a:gd name="connsiteX62" fmla="*/ 5805930 w 6050676"/>
              <a:gd name="connsiteY62" fmla="*/ 452102 h 486094"/>
              <a:gd name="connsiteX63" fmla="*/ 5652870 w 6050676"/>
              <a:gd name="connsiteY63" fmla="*/ 470234 h 486094"/>
              <a:gd name="connsiteX64" fmla="*/ 5537868 w 6050676"/>
              <a:gd name="connsiteY64" fmla="*/ 470234 h 486094"/>
              <a:gd name="connsiteX65" fmla="*/ 5442210 w 6050676"/>
              <a:gd name="connsiteY65" fmla="*/ 448702 h 486094"/>
              <a:gd name="connsiteX66" fmla="*/ 5224657 w 6050676"/>
              <a:gd name="connsiteY66" fmla="*/ 448702 h 486094"/>
              <a:gd name="connsiteX67" fmla="*/ 5122679 w 6050676"/>
              <a:gd name="connsiteY67" fmla="*/ 482695 h 486094"/>
              <a:gd name="connsiteX68" fmla="*/ 5044496 w 6050676"/>
              <a:gd name="connsiteY68" fmla="*/ 479296 h 486094"/>
              <a:gd name="connsiteX69" fmla="*/ 4932321 w 6050676"/>
              <a:gd name="connsiteY69" fmla="*/ 462299 h 486094"/>
              <a:gd name="connsiteX70" fmla="*/ 4874534 w 6050676"/>
              <a:gd name="connsiteY70" fmla="*/ 455501 h 486094"/>
              <a:gd name="connsiteX71" fmla="*/ 4816746 w 6050676"/>
              <a:gd name="connsiteY71" fmla="*/ 455501 h 486094"/>
              <a:gd name="connsiteX72" fmla="*/ 4748761 w 6050676"/>
              <a:gd name="connsiteY72" fmla="*/ 455501 h 486094"/>
              <a:gd name="connsiteX73" fmla="*/ 4694373 w 6050676"/>
              <a:gd name="connsiteY73" fmla="*/ 469098 h 486094"/>
              <a:gd name="connsiteX74" fmla="*/ 4667179 w 6050676"/>
              <a:gd name="connsiteY74" fmla="*/ 482695 h 486094"/>
              <a:gd name="connsiteX75" fmla="*/ 4527810 w 6050676"/>
              <a:gd name="connsiteY75" fmla="*/ 486094 h 486094"/>
              <a:gd name="connsiteX76" fmla="*/ 4497216 w 6050676"/>
              <a:gd name="connsiteY76" fmla="*/ 482695 h 486094"/>
              <a:gd name="connsiteX77" fmla="*/ 4487018 w 6050676"/>
              <a:gd name="connsiteY77" fmla="*/ 445637 h 486094"/>
              <a:gd name="connsiteX78" fmla="*/ 4365417 w 6050676"/>
              <a:gd name="connsiteY78" fmla="*/ 400112 h 486094"/>
              <a:gd name="connsiteX79" fmla="*/ 4293261 w 6050676"/>
              <a:gd name="connsiteY79" fmla="*/ 404512 h 486094"/>
              <a:gd name="connsiteX80" fmla="*/ 4170888 w 6050676"/>
              <a:gd name="connsiteY80" fmla="*/ 448702 h 486094"/>
              <a:gd name="connsiteX81" fmla="*/ 4153891 w 6050676"/>
              <a:gd name="connsiteY81" fmla="*/ 472497 h 486094"/>
              <a:gd name="connsiteX82" fmla="*/ 4143694 w 6050676"/>
              <a:gd name="connsiteY82" fmla="*/ 479296 h 486094"/>
              <a:gd name="connsiteX83" fmla="*/ 4079274 w 6050676"/>
              <a:gd name="connsiteY83" fmla="*/ 457617 h 486094"/>
              <a:gd name="connsiteX84" fmla="*/ 3943137 w 6050676"/>
              <a:gd name="connsiteY84" fmla="*/ 452102 h 486094"/>
              <a:gd name="connsiteX85" fmla="*/ 3888749 w 6050676"/>
              <a:gd name="connsiteY85" fmla="*/ 448702 h 486094"/>
              <a:gd name="connsiteX86" fmla="*/ 3769775 w 6050676"/>
              <a:gd name="connsiteY86" fmla="*/ 428307 h 486094"/>
              <a:gd name="connsiteX87" fmla="*/ 3756752 w 6050676"/>
              <a:gd name="connsiteY87" fmla="*/ 405722 h 486094"/>
              <a:gd name="connsiteX88" fmla="*/ 3711988 w 6050676"/>
              <a:gd name="connsiteY88" fmla="*/ 424907 h 486094"/>
              <a:gd name="connsiteX89" fmla="*/ 3633805 w 6050676"/>
              <a:gd name="connsiteY89" fmla="*/ 407911 h 486094"/>
              <a:gd name="connsiteX90" fmla="*/ 3510838 w 6050676"/>
              <a:gd name="connsiteY90" fmla="*/ 303035 h 486094"/>
              <a:gd name="connsiteX91" fmla="*/ 3378861 w 6050676"/>
              <a:gd name="connsiteY91" fmla="*/ 251545 h 486094"/>
              <a:gd name="connsiteX92" fmla="*/ 3304077 w 6050676"/>
              <a:gd name="connsiteY92" fmla="*/ 316131 h 486094"/>
              <a:gd name="connsiteX93" fmla="*/ 3168107 w 6050676"/>
              <a:gd name="connsiteY93" fmla="*/ 360322 h 486094"/>
              <a:gd name="connsiteX94" fmla="*/ 3032137 w 6050676"/>
              <a:gd name="connsiteY94" fmla="*/ 312732 h 486094"/>
              <a:gd name="connsiteX95" fmla="*/ 2984547 w 6050676"/>
              <a:gd name="connsiteY95" fmla="*/ 295736 h 486094"/>
              <a:gd name="connsiteX96" fmla="*/ 2960752 w 6050676"/>
              <a:gd name="connsiteY96" fmla="*/ 292336 h 486094"/>
              <a:gd name="connsiteX97" fmla="*/ 2834980 w 6050676"/>
              <a:gd name="connsiteY97" fmla="*/ 261743 h 486094"/>
              <a:gd name="connsiteX98" fmla="*/ 2780592 w 6050676"/>
              <a:gd name="connsiteY98" fmla="*/ 265142 h 486094"/>
              <a:gd name="connsiteX99" fmla="*/ 2760196 w 6050676"/>
              <a:gd name="connsiteY99" fmla="*/ 268542 h 486094"/>
              <a:gd name="connsiteX100" fmla="*/ 2705808 w 6050676"/>
              <a:gd name="connsiteY100" fmla="*/ 275340 h 486094"/>
              <a:gd name="connsiteX101" fmla="*/ 2671815 w 6050676"/>
              <a:gd name="connsiteY101" fmla="*/ 275340 h 486094"/>
              <a:gd name="connsiteX102" fmla="*/ 2593633 w 6050676"/>
              <a:gd name="connsiteY102" fmla="*/ 251545 h 486094"/>
              <a:gd name="connsiteX103" fmla="*/ 2546043 w 6050676"/>
              <a:gd name="connsiteY103" fmla="*/ 244747 h 486094"/>
              <a:gd name="connsiteX104" fmla="*/ 2454263 w 6050676"/>
              <a:gd name="connsiteY104" fmla="*/ 241348 h 486094"/>
              <a:gd name="connsiteX105" fmla="*/ 2328491 w 6050676"/>
              <a:gd name="connsiteY105" fmla="*/ 237948 h 486094"/>
              <a:gd name="connsiteX106" fmla="*/ 2202718 w 6050676"/>
              <a:gd name="connsiteY106" fmla="*/ 220952 h 486094"/>
              <a:gd name="connsiteX107" fmla="*/ 2172125 w 6050676"/>
              <a:gd name="connsiteY107" fmla="*/ 220952 h 486094"/>
              <a:gd name="connsiteX108" fmla="*/ 2090543 w 6050676"/>
              <a:gd name="connsiteY108" fmla="*/ 197157 h 486094"/>
              <a:gd name="connsiteX109" fmla="*/ 1937576 w 6050676"/>
              <a:gd name="connsiteY109" fmla="*/ 234549 h 486094"/>
              <a:gd name="connsiteX110" fmla="*/ 1703027 w 6050676"/>
              <a:gd name="connsiteY110" fmla="*/ 234549 h 486094"/>
              <a:gd name="connsiteX111" fmla="*/ 1529665 w 6050676"/>
              <a:gd name="connsiteY111" fmla="*/ 244747 h 486094"/>
              <a:gd name="connsiteX112" fmla="*/ 1332508 w 6050676"/>
              <a:gd name="connsiteY112" fmla="*/ 258344 h 486094"/>
              <a:gd name="connsiteX113" fmla="*/ 1087762 w 6050676"/>
              <a:gd name="connsiteY113" fmla="*/ 282139 h 486094"/>
              <a:gd name="connsiteX114" fmla="*/ 968788 w 6050676"/>
              <a:gd name="connsiteY114" fmla="*/ 278739 h 486094"/>
              <a:gd name="connsiteX115" fmla="*/ 849814 w 6050676"/>
              <a:gd name="connsiteY115" fmla="*/ 305934 h 486094"/>
              <a:gd name="connsiteX116" fmla="*/ 734239 w 6050676"/>
              <a:gd name="connsiteY116" fmla="*/ 370519 h 486094"/>
              <a:gd name="connsiteX117" fmla="*/ 574474 w 6050676"/>
              <a:gd name="connsiteY117" fmla="*/ 384116 h 486094"/>
              <a:gd name="connsiteX118" fmla="*/ 438838 w 6050676"/>
              <a:gd name="connsiteY118" fmla="*/ 354378 h 486094"/>
              <a:gd name="connsiteX119" fmla="*/ 370519 w 6050676"/>
              <a:gd name="connsiteY119" fmla="*/ 278739 h 486094"/>
              <a:gd name="connsiteX120" fmla="*/ 326328 w 6050676"/>
              <a:gd name="connsiteY120" fmla="*/ 268542 h 486094"/>
              <a:gd name="connsiteX121" fmla="*/ 214153 w 6050676"/>
              <a:gd name="connsiteY121" fmla="*/ 180161 h 486094"/>
              <a:gd name="connsiteX122" fmla="*/ 180494 w 6050676"/>
              <a:gd name="connsiteY122" fmla="*/ 153280 h 486094"/>
              <a:gd name="connsiteX123" fmla="*/ 105377 w 6050676"/>
              <a:gd name="connsiteY123" fmla="*/ 125773 h 486094"/>
              <a:gd name="connsiteX124" fmla="*/ 33992 w 6050676"/>
              <a:gd name="connsiteY124" fmla="*/ 64586 h 486094"/>
              <a:gd name="connsiteX125" fmla="*/ 0 w 6050676"/>
              <a:gd name="connsiteY125" fmla="*/ 0 h 486094"/>
              <a:gd name="connsiteX0" fmla="*/ 0 w 6050676"/>
              <a:gd name="connsiteY0" fmla="*/ 0 h 486094"/>
              <a:gd name="connsiteX1" fmla="*/ 210754 w 6050676"/>
              <a:gd name="connsiteY1" fmla="*/ 129172 h 486094"/>
              <a:gd name="connsiteX2" fmla="*/ 385252 w 6050676"/>
              <a:gd name="connsiteY2" fmla="*/ 223402 h 486094"/>
              <a:gd name="connsiteX3" fmla="*/ 539522 w 6050676"/>
              <a:gd name="connsiteY3" fmla="*/ 285110 h 486094"/>
              <a:gd name="connsiteX4" fmla="*/ 604326 w 6050676"/>
              <a:gd name="connsiteY4" fmla="*/ 331345 h 486094"/>
              <a:gd name="connsiteX5" fmla="*/ 792027 w 6050676"/>
              <a:gd name="connsiteY5" fmla="*/ 282139 h 486094"/>
              <a:gd name="connsiteX6" fmla="*/ 938195 w 6050676"/>
              <a:gd name="connsiteY6" fmla="*/ 217553 h 486094"/>
              <a:gd name="connsiteX7" fmla="*/ 1131952 w 6050676"/>
              <a:gd name="connsiteY7" fmla="*/ 207355 h 486094"/>
              <a:gd name="connsiteX8" fmla="*/ 1312113 w 6050676"/>
              <a:gd name="connsiteY8" fmla="*/ 183133 h 486094"/>
              <a:gd name="connsiteX9" fmla="*/ 1410691 w 6050676"/>
              <a:gd name="connsiteY9" fmla="*/ 168347 h 486094"/>
              <a:gd name="connsiteX10" fmla="*/ 1556265 w 6050676"/>
              <a:gd name="connsiteY10" fmla="*/ 162144 h 486094"/>
              <a:gd name="connsiteX11" fmla="*/ 1730221 w 6050676"/>
              <a:gd name="connsiteY11" fmla="*/ 156366 h 486094"/>
              <a:gd name="connsiteX12" fmla="*/ 1764214 w 6050676"/>
              <a:gd name="connsiteY12" fmla="*/ 156366 h 486094"/>
              <a:gd name="connsiteX13" fmla="*/ 1923979 w 6050676"/>
              <a:gd name="connsiteY13" fmla="*/ 156366 h 486094"/>
              <a:gd name="connsiteX14" fmla="*/ 1968169 w 6050676"/>
              <a:gd name="connsiteY14" fmla="*/ 146168 h 486094"/>
              <a:gd name="connsiteX15" fmla="*/ 2025957 w 6050676"/>
              <a:gd name="connsiteY15" fmla="*/ 125773 h 486094"/>
              <a:gd name="connsiteX16" fmla="*/ 2110938 w 6050676"/>
              <a:gd name="connsiteY16" fmla="*/ 95180 h 486094"/>
              <a:gd name="connsiteX17" fmla="*/ 2141531 w 6050676"/>
              <a:gd name="connsiteY17" fmla="*/ 98579 h 486094"/>
              <a:gd name="connsiteX18" fmla="*/ 2274102 w 6050676"/>
              <a:gd name="connsiteY18" fmla="*/ 125773 h 486094"/>
              <a:gd name="connsiteX19" fmla="*/ 2444065 w 6050676"/>
              <a:gd name="connsiteY19" fmla="*/ 149568 h 486094"/>
              <a:gd name="connsiteX20" fmla="*/ 2573237 w 6050676"/>
              <a:gd name="connsiteY20" fmla="*/ 176762 h 486094"/>
              <a:gd name="connsiteX21" fmla="*/ 2678614 w 6050676"/>
              <a:gd name="connsiteY21" fmla="*/ 190359 h 486094"/>
              <a:gd name="connsiteX22" fmla="*/ 2719405 w 6050676"/>
              <a:gd name="connsiteY22" fmla="*/ 190359 h 486094"/>
              <a:gd name="connsiteX23" fmla="*/ 2923360 w 6050676"/>
              <a:gd name="connsiteY23" fmla="*/ 207355 h 486094"/>
              <a:gd name="connsiteX24" fmla="*/ 2957353 w 6050676"/>
              <a:gd name="connsiteY24" fmla="*/ 224351 h 486094"/>
              <a:gd name="connsiteX25" fmla="*/ 2984547 w 6050676"/>
              <a:gd name="connsiteY25" fmla="*/ 241348 h 486094"/>
              <a:gd name="connsiteX26" fmla="*/ 3004943 w 6050676"/>
              <a:gd name="connsiteY26" fmla="*/ 248146 h 486094"/>
              <a:gd name="connsiteX27" fmla="*/ 3127316 w 6050676"/>
              <a:gd name="connsiteY27" fmla="*/ 295736 h 486094"/>
              <a:gd name="connsiteX28" fmla="*/ 3202099 w 6050676"/>
              <a:gd name="connsiteY28" fmla="*/ 295736 h 486094"/>
              <a:gd name="connsiteX29" fmla="*/ 3249689 w 6050676"/>
              <a:gd name="connsiteY29" fmla="*/ 285538 h 486094"/>
              <a:gd name="connsiteX30" fmla="*/ 3276883 w 6050676"/>
              <a:gd name="connsiteY30" fmla="*/ 271941 h 486094"/>
              <a:gd name="connsiteX31" fmla="*/ 3355066 w 6050676"/>
              <a:gd name="connsiteY31" fmla="*/ 227751 h 486094"/>
              <a:gd name="connsiteX32" fmla="*/ 3419652 w 6050676"/>
              <a:gd name="connsiteY32" fmla="*/ 183560 h 486094"/>
              <a:gd name="connsiteX33" fmla="*/ 3463842 w 6050676"/>
              <a:gd name="connsiteY33" fmla="*/ 200557 h 486094"/>
              <a:gd name="connsiteX34" fmla="*/ 3664398 w 6050676"/>
              <a:gd name="connsiteY34" fmla="*/ 295736 h 486094"/>
              <a:gd name="connsiteX35" fmla="*/ 3701790 w 6050676"/>
              <a:gd name="connsiteY35" fmla="*/ 299135 h 486094"/>
              <a:gd name="connsiteX36" fmla="*/ 3718786 w 6050676"/>
              <a:gd name="connsiteY36" fmla="*/ 302534 h 486094"/>
              <a:gd name="connsiteX37" fmla="*/ 3759578 w 6050676"/>
              <a:gd name="connsiteY37" fmla="*/ 309333 h 486094"/>
              <a:gd name="connsiteX38" fmla="*/ 3800369 w 6050676"/>
              <a:gd name="connsiteY38" fmla="*/ 312732 h 486094"/>
              <a:gd name="connsiteX39" fmla="*/ 3888749 w 6050676"/>
              <a:gd name="connsiteY39" fmla="*/ 319531 h 486094"/>
              <a:gd name="connsiteX40" fmla="*/ 3946537 w 6050676"/>
              <a:gd name="connsiteY40" fmla="*/ 319531 h 486094"/>
              <a:gd name="connsiteX41" fmla="*/ 3983928 w 6050676"/>
              <a:gd name="connsiteY41" fmla="*/ 309333 h 486094"/>
              <a:gd name="connsiteX42" fmla="*/ 4075708 w 6050676"/>
              <a:gd name="connsiteY42" fmla="*/ 292336 h 486094"/>
              <a:gd name="connsiteX43" fmla="*/ 4208279 w 6050676"/>
              <a:gd name="connsiteY43" fmla="*/ 248146 h 486094"/>
              <a:gd name="connsiteX44" fmla="*/ 4395239 w 6050676"/>
              <a:gd name="connsiteY44" fmla="*/ 261743 h 486094"/>
              <a:gd name="connsiteX45" fmla="*/ 4442828 w 6050676"/>
              <a:gd name="connsiteY45" fmla="*/ 292336 h 486094"/>
              <a:gd name="connsiteX46" fmla="*/ 4456425 w 6050676"/>
              <a:gd name="connsiteY46" fmla="*/ 295736 h 486094"/>
              <a:gd name="connsiteX47" fmla="*/ 4476821 w 6050676"/>
              <a:gd name="connsiteY47" fmla="*/ 302534 h 486094"/>
              <a:gd name="connsiteX48" fmla="*/ 4578798 w 6050676"/>
              <a:gd name="connsiteY48" fmla="*/ 336527 h 486094"/>
              <a:gd name="connsiteX49" fmla="*/ 4718168 w 6050676"/>
              <a:gd name="connsiteY49" fmla="*/ 356922 h 486094"/>
              <a:gd name="connsiteX50" fmla="*/ 4881332 w 6050676"/>
              <a:gd name="connsiteY50" fmla="*/ 326496 h 486094"/>
              <a:gd name="connsiteX51" fmla="*/ 5052619 w 6050676"/>
              <a:gd name="connsiteY51" fmla="*/ 349623 h 486094"/>
              <a:gd name="connsiteX52" fmla="*/ 5166870 w 6050676"/>
              <a:gd name="connsiteY52" fmla="*/ 343325 h 486094"/>
              <a:gd name="connsiteX53" fmla="*/ 5201279 w 6050676"/>
              <a:gd name="connsiteY53" fmla="*/ 332794 h 486094"/>
              <a:gd name="connsiteX54" fmla="*/ 5499997 w 6050676"/>
              <a:gd name="connsiteY54" fmla="*/ 333128 h 486094"/>
              <a:gd name="connsiteX55" fmla="*/ 5725797 w 6050676"/>
              <a:gd name="connsiteY55" fmla="*/ 344014 h 486094"/>
              <a:gd name="connsiteX56" fmla="*/ 5748143 w 6050676"/>
              <a:gd name="connsiteY56" fmla="*/ 329728 h 486094"/>
              <a:gd name="connsiteX57" fmla="*/ 5815554 w 6050676"/>
              <a:gd name="connsiteY57" fmla="*/ 332794 h 486094"/>
              <a:gd name="connsiteX58" fmla="*/ 5894092 w 6050676"/>
              <a:gd name="connsiteY58" fmla="*/ 310355 h 486094"/>
              <a:gd name="connsiteX59" fmla="*/ 5982691 w 6050676"/>
              <a:gd name="connsiteY59" fmla="*/ 322930 h 486094"/>
              <a:gd name="connsiteX60" fmla="*/ 6050676 w 6050676"/>
              <a:gd name="connsiteY60" fmla="*/ 326329 h 486094"/>
              <a:gd name="connsiteX61" fmla="*/ 6016684 w 6050676"/>
              <a:gd name="connsiteY61" fmla="*/ 472497 h 486094"/>
              <a:gd name="connsiteX62" fmla="*/ 5805930 w 6050676"/>
              <a:gd name="connsiteY62" fmla="*/ 452102 h 486094"/>
              <a:gd name="connsiteX63" fmla="*/ 5652870 w 6050676"/>
              <a:gd name="connsiteY63" fmla="*/ 470234 h 486094"/>
              <a:gd name="connsiteX64" fmla="*/ 5537868 w 6050676"/>
              <a:gd name="connsiteY64" fmla="*/ 470234 h 486094"/>
              <a:gd name="connsiteX65" fmla="*/ 5442210 w 6050676"/>
              <a:gd name="connsiteY65" fmla="*/ 448702 h 486094"/>
              <a:gd name="connsiteX66" fmla="*/ 5224657 w 6050676"/>
              <a:gd name="connsiteY66" fmla="*/ 448702 h 486094"/>
              <a:gd name="connsiteX67" fmla="*/ 5122679 w 6050676"/>
              <a:gd name="connsiteY67" fmla="*/ 482695 h 486094"/>
              <a:gd name="connsiteX68" fmla="*/ 5044496 w 6050676"/>
              <a:gd name="connsiteY68" fmla="*/ 479296 h 486094"/>
              <a:gd name="connsiteX69" fmla="*/ 4932321 w 6050676"/>
              <a:gd name="connsiteY69" fmla="*/ 462299 h 486094"/>
              <a:gd name="connsiteX70" fmla="*/ 4874534 w 6050676"/>
              <a:gd name="connsiteY70" fmla="*/ 455501 h 486094"/>
              <a:gd name="connsiteX71" fmla="*/ 4816746 w 6050676"/>
              <a:gd name="connsiteY71" fmla="*/ 455501 h 486094"/>
              <a:gd name="connsiteX72" fmla="*/ 4748761 w 6050676"/>
              <a:gd name="connsiteY72" fmla="*/ 455501 h 486094"/>
              <a:gd name="connsiteX73" fmla="*/ 4694373 w 6050676"/>
              <a:gd name="connsiteY73" fmla="*/ 469098 h 486094"/>
              <a:gd name="connsiteX74" fmla="*/ 4667179 w 6050676"/>
              <a:gd name="connsiteY74" fmla="*/ 482695 h 486094"/>
              <a:gd name="connsiteX75" fmla="*/ 4527810 w 6050676"/>
              <a:gd name="connsiteY75" fmla="*/ 486094 h 486094"/>
              <a:gd name="connsiteX76" fmla="*/ 4497216 w 6050676"/>
              <a:gd name="connsiteY76" fmla="*/ 482695 h 486094"/>
              <a:gd name="connsiteX77" fmla="*/ 4487018 w 6050676"/>
              <a:gd name="connsiteY77" fmla="*/ 445637 h 486094"/>
              <a:gd name="connsiteX78" fmla="*/ 4365417 w 6050676"/>
              <a:gd name="connsiteY78" fmla="*/ 400112 h 486094"/>
              <a:gd name="connsiteX79" fmla="*/ 4293261 w 6050676"/>
              <a:gd name="connsiteY79" fmla="*/ 404512 h 486094"/>
              <a:gd name="connsiteX80" fmla="*/ 4170888 w 6050676"/>
              <a:gd name="connsiteY80" fmla="*/ 448702 h 486094"/>
              <a:gd name="connsiteX81" fmla="*/ 4153891 w 6050676"/>
              <a:gd name="connsiteY81" fmla="*/ 472497 h 486094"/>
              <a:gd name="connsiteX82" fmla="*/ 4143694 w 6050676"/>
              <a:gd name="connsiteY82" fmla="*/ 479296 h 486094"/>
              <a:gd name="connsiteX83" fmla="*/ 4079274 w 6050676"/>
              <a:gd name="connsiteY83" fmla="*/ 457617 h 486094"/>
              <a:gd name="connsiteX84" fmla="*/ 3943137 w 6050676"/>
              <a:gd name="connsiteY84" fmla="*/ 452102 h 486094"/>
              <a:gd name="connsiteX85" fmla="*/ 3888749 w 6050676"/>
              <a:gd name="connsiteY85" fmla="*/ 448702 h 486094"/>
              <a:gd name="connsiteX86" fmla="*/ 3769775 w 6050676"/>
              <a:gd name="connsiteY86" fmla="*/ 428307 h 486094"/>
              <a:gd name="connsiteX87" fmla="*/ 3756752 w 6050676"/>
              <a:gd name="connsiteY87" fmla="*/ 405722 h 486094"/>
              <a:gd name="connsiteX88" fmla="*/ 3711988 w 6050676"/>
              <a:gd name="connsiteY88" fmla="*/ 424907 h 486094"/>
              <a:gd name="connsiteX89" fmla="*/ 3633805 w 6050676"/>
              <a:gd name="connsiteY89" fmla="*/ 407911 h 486094"/>
              <a:gd name="connsiteX90" fmla="*/ 3510838 w 6050676"/>
              <a:gd name="connsiteY90" fmla="*/ 303035 h 486094"/>
              <a:gd name="connsiteX91" fmla="*/ 3378861 w 6050676"/>
              <a:gd name="connsiteY91" fmla="*/ 251545 h 486094"/>
              <a:gd name="connsiteX92" fmla="*/ 3304077 w 6050676"/>
              <a:gd name="connsiteY92" fmla="*/ 316131 h 486094"/>
              <a:gd name="connsiteX93" fmla="*/ 3168107 w 6050676"/>
              <a:gd name="connsiteY93" fmla="*/ 360322 h 486094"/>
              <a:gd name="connsiteX94" fmla="*/ 3032137 w 6050676"/>
              <a:gd name="connsiteY94" fmla="*/ 312732 h 486094"/>
              <a:gd name="connsiteX95" fmla="*/ 2984547 w 6050676"/>
              <a:gd name="connsiteY95" fmla="*/ 295736 h 486094"/>
              <a:gd name="connsiteX96" fmla="*/ 2960752 w 6050676"/>
              <a:gd name="connsiteY96" fmla="*/ 292336 h 486094"/>
              <a:gd name="connsiteX97" fmla="*/ 2834980 w 6050676"/>
              <a:gd name="connsiteY97" fmla="*/ 261743 h 486094"/>
              <a:gd name="connsiteX98" fmla="*/ 2780592 w 6050676"/>
              <a:gd name="connsiteY98" fmla="*/ 265142 h 486094"/>
              <a:gd name="connsiteX99" fmla="*/ 2760196 w 6050676"/>
              <a:gd name="connsiteY99" fmla="*/ 268542 h 486094"/>
              <a:gd name="connsiteX100" fmla="*/ 2705808 w 6050676"/>
              <a:gd name="connsiteY100" fmla="*/ 275340 h 486094"/>
              <a:gd name="connsiteX101" fmla="*/ 2671815 w 6050676"/>
              <a:gd name="connsiteY101" fmla="*/ 275340 h 486094"/>
              <a:gd name="connsiteX102" fmla="*/ 2593633 w 6050676"/>
              <a:gd name="connsiteY102" fmla="*/ 251545 h 486094"/>
              <a:gd name="connsiteX103" fmla="*/ 2546043 w 6050676"/>
              <a:gd name="connsiteY103" fmla="*/ 244747 h 486094"/>
              <a:gd name="connsiteX104" fmla="*/ 2454263 w 6050676"/>
              <a:gd name="connsiteY104" fmla="*/ 241348 h 486094"/>
              <a:gd name="connsiteX105" fmla="*/ 2328491 w 6050676"/>
              <a:gd name="connsiteY105" fmla="*/ 237948 h 486094"/>
              <a:gd name="connsiteX106" fmla="*/ 2202718 w 6050676"/>
              <a:gd name="connsiteY106" fmla="*/ 220952 h 486094"/>
              <a:gd name="connsiteX107" fmla="*/ 2172125 w 6050676"/>
              <a:gd name="connsiteY107" fmla="*/ 220952 h 486094"/>
              <a:gd name="connsiteX108" fmla="*/ 2090543 w 6050676"/>
              <a:gd name="connsiteY108" fmla="*/ 197157 h 486094"/>
              <a:gd name="connsiteX109" fmla="*/ 1937576 w 6050676"/>
              <a:gd name="connsiteY109" fmla="*/ 234549 h 486094"/>
              <a:gd name="connsiteX110" fmla="*/ 1703027 w 6050676"/>
              <a:gd name="connsiteY110" fmla="*/ 234549 h 486094"/>
              <a:gd name="connsiteX111" fmla="*/ 1529665 w 6050676"/>
              <a:gd name="connsiteY111" fmla="*/ 244747 h 486094"/>
              <a:gd name="connsiteX112" fmla="*/ 1332508 w 6050676"/>
              <a:gd name="connsiteY112" fmla="*/ 258344 h 486094"/>
              <a:gd name="connsiteX113" fmla="*/ 1087762 w 6050676"/>
              <a:gd name="connsiteY113" fmla="*/ 282139 h 486094"/>
              <a:gd name="connsiteX114" fmla="*/ 968788 w 6050676"/>
              <a:gd name="connsiteY114" fmla="*/ 278739 h 486094"/>
              <a:gd name="connsiteX115" fmla="*/ 849814 w 6050676"/>
              <a:gd name="connsiteY115" fmla="*/ 305934 h 486094"/>
              <a:gd name="connsiteX116" fmla="*/ 734239 w 6050676"/>
              <a:gd name="connsiteY116" fmla="*/ 370519 h 486094"/>
              <a:gd name="connsiteX117" fmla="*/ 662938 w 6050676"/>
              <a:gd name="connsiteY117" fmla="*/ 400112 h 486094"/>
              <a:gd name="connsiteX118" fmla="*/ 574474 w 6050676"/>
              <a:gd name="connsiteY118" fmla="*/ 384116 h 486094"/>
              <a:gd name="connsiteX119" fmla="*/ 438838 w 6050676"/>
              <a:gd name="connsiteY119" fmla="*/ 354378 h 486094"/>
              <a:gd name="connsiteX120" fmla="*/ 370519 w 6050676"/>
              <a:gd name="connsiteY120" fmla="*/ 278739 h 486094"/>
              <a:gd name="connsiteX121" fmla="*/ 326328 w 6050676"/>
              <a:gd name="connsiteY121" fmla="*/ 268542 h 486094"/>
              <a:gd name="connsiteX122" fmla="*/ 214153 w 6050676"/>
              <a:gd name="connsiteY122" fmla="*/ 180161 h 486094"/>
              <a:gd name="connsiteX123" fmla="*/ 180494 w 6050676"/>
              <a:gd name="connsiteY123" fmla="*/ 153280 h 486094"/>
              <a:gd name="connsiteX124" fmla="*/ 105377 w 6050676"/>
              <a:gd name="connsiteY124" fmla="*/ 125773 h 486094"/>
              <a:gd name="connsiteX125" fmla="*/ 33992 w 6050676"/>
              <a:gd name="connsiteY125" fmla="*/ 64586 h 486094"/>
              <a:gd name="connsiteX126" fmla="*/ 0 w 6050676"/>
              <a:gd name="connsiteY126" fmla="*/ 0 h 486094"/>
              <a:gd name="connsiteX0" fmla="*/ 0 w 6050676"/>
              <a:gd name="connsiteY0" fmla="*/ 0 h 486094"/>
              <a:gd name="connsiteX1" fmla="*/ 210754 w 6050676"/>
              <a:gd name="connsiteY1" fmla="*/ 129172 h 486094"/>
              <a:gd name="connsiteX2" fmla="*/ 385252 w 6050676"/>
              <a:gd name="connsiteY2" fmla="*/ 223402 h 486094"/>
              <a:gd name="connsiteX3" fmla="*/ 539522 w 6050676"/>
              <a:gd name="connsiteY3" fmla="*/ 285110 h 486094"/>
              <a:gd name="connsiteX4" fmla="*/ 604326 w 6050676"/>
              <a:gd name="connsiteY4" fmla="*/ 331345 h 486094"/>
              <a:gd name="connsiteX5" fmla="*/ 792027 w 6050676"/>
              <a:gd name="connsiteY5" fmla="*/ 282139 h 486094"/>
              <a:gd name="connsiteX6" fmla="*/ 938195 w 6050676"/>
              <a:gd name="connsiteY6" fmla="*/ 217553 h 486094"/>
              <a:gd name="connsiteX7" fmla="*/ 1131952 w 6050676"/>
              <a:gd name="connsiteY7" fmla="*/ 207355 h 486094"/>
              <a:gd name="connsiteX8" fmla="*/ 1312113 w 6050676"/>
              <a:gd name="connsiteY8" fmla="*/ 183133 h 486094"/>
              <a:gd name="connsiteX9" fmla="*/ 1410691 w 6050676"/>
              <a:gd name="connsiteY9" fmla="*/ 168347 h 486094"/>
              <a:gd name="connsiteX10" fmla="*/ 1556265 w 6050676"/>
              <a:gd name="connsiteY10" fmla="*/ 162144 h 486094"/>
              <a:gd name="connsiteX11" fmla="*/ 1730221 w 6050676"/>
              <a:gd name="connsiteY11" fmla="*/ 156366 h 486094"/>
              <a:gd name="connsiteX12" fmla="*/ 1764214 w 6050676"/>
              <a:gd name="connsiteY12" fmla="*/ 156366 h 486094"/>
              <a:gd name="connsiteX13" fmla="*/ 1923979 w 6050676"/>
              <a:gd name="connsiteY13" fmla="*/ 156366 h 486094"/>
              <a:gd name="connsiteX14" fmla="*/ 1968169 w 6050676"/>
              <a:gd name="connsiteY14" fmla="*/ 146168 h 486094"/>
              <a:gd name="connsiteX15" fmla="*/ 2025957 w 6050676"/>
              <a:gd name="connsiteY15" fmla="*/ 125773 h 486094"/>
              <a:gd name="connsiteX16" fmla="*/ 2110938 w 6050676"/>
              <a:gd name="connsiteY16" fmla="*/ 95180 h 486094"/>
              <a:gd name="connsiteX17" fmla="*/ 2141531 w 6050676"/>
              <a:gd name="connsiteY17" fmla="*/ 98579 h 486094"/>
              <a:gd name="connsiteX18" fmla="*/ 2274102 w 6050676"/>
              <a:gd name="connsiteY18" fmla="*/ 125773 h 486094"/>
              <a:gd name="connsiteX19" fmla="*/ 2444065 w 6050676"/>
              <a:gd name="connsiteY19" fmla="*/ 149568 h 486094"/>
              <a:gd name="connsiteX20" fmla="*/ 2573237 w 6050676"/>
              <a:gd name="connsiteY20" fmla="*/ 176762 h 486094"/>
              <a:gd name="connsiteX21" fmla="*/ 2678614 w 6050676"/>
              <a:gd name="connsiteY21" fmla="*/ 190359 h 486094"/>
              <a:gd name="connsiteX22" fmla="*/ 2719405 w 6050676"/>
              <a:gd name="connsiteY22" fmla="*/ 190359 h 486094"/>
              <a:gd name="connsiteX23" fmla="*/ 2923360 w 6050676"/>
              <a:gd name="connsiteY23" fmla="*/ 207355 h 486094"/>
              <a:gd name="connsiteX24" fmla="*/ 2957353 w 6050676"/>
              <a:gd name="connsiteY24" fmla="*/ 224351 h 486094"/>
              <a:gd name="connsiteX25" fmla="*/ 2984547 w 6050676"/>
              <a:gd name="connsiteY25" fmla="*/ 241348 h 486094"/>
              <a:gd name="connsiteX26" fmla="*/ 3004943 w 6050676"/>
              <a:gd name="connsiteY26" fmla="*/ 248146 h 486094"/>
              <a:gd name="connsiteX27" fmla="*/ 3127316 w 6050676"/>
              <a:gd name="connsiteY27" fmla="*/ 295736 h 486094"/>
              <a:gd name="connsiteX28" fmla="*/ 3202099 w 6050676"/>
              <a:gd name="connsiteY28" fmla="*/ 295736 h 486094"/>
              <a:gd name="connsiteX29" fmla="*/ 3249689 w 6050676"/>
              <a:gd name="connsiteY29" fmla="*/ 285538 h 486094"/>
              <a:gd name="connsiteX30" fmla="*/ 3276883 w 6050676"/>
              <a:gd name="connsiteY30" fmla="*/ 271941 h 486094"/>
              <a:gd name="connsiteX31" fmla="*/ 3355066 w 6050676"/>
              <a:gd name="connsiteY31" fmla="*/ 227751 h 486094"/>
              <a:gd name="connsiteX32" fmla="*/ 3419652 w 6050676"/>
              <a:gd name="connsiteY32" fmla="*/ 183560 h 486094"/>
              <a:gd name="connsiteX33" fmla="*/ 3463842 w 6050676"/>
              <a:gd name="connsiteY33" fmla="*/ 200557 h 486094"/>
              <a:gd name="connsiteX34" fmla="*/ 3664398 w 6050676"/>
              <a:gd name="connsiteY34" fmla="*/ 295736 h 486094"/>
              <a:gd name="connsiteX35" fmla="*/ 3701790 w 6050676"/>
              <a:gd name="connsiteY35" fmla="*/ 299135 h 486094"/>
              <a:gd name="connsiteX36" fmla="*/ 3718786 w 6050676"/>
              <a:gd name="connsiteY36" fmla="*/ 302534 h 486094"/>
              <a:gd name="connsiteX37" fmla="*/ 3759578 w 6050676"/>
              <a:gd name="connsiteY37" fmla="*/ 309333 h 486094"/>
              <a:gd name="connsiteX38" fmla="*/ 3800369 w 6050676"/>
              <a:gd name="connsiteY38" fmla="*/ 312732 h 486094"/>
              <a:gd name="connsiteX39" fmla="*/ 3888749 w 6050676"/>
              <a:gd name="connsiteY39" fmla="*/ 319531 h 486094"/>
              <a:gd name="connsiteX40" fmla="*/ 3946537 w 6050676"/>
              <a:gd name="connsiteY40" fmla="*/ 319531 h 486094"/>
              <a:gd name="connsiteX41" fmla="*/ 3983928 w 6050676"/>
              <a:gd name="connsiteY41" fmla="*/ 309333 h 486094"/>
              <a:gd name="connsiteX42" fmla="*/ 4075708 w 6050676"/>
              <a:gd name="connsiteY42" fmla="*/ 292336 h 486094"/>
              <a:gd name="connsiteX43" fmla="*/ 4208279 w 6050676"/>
              <a:gd name="connsiteY43" fmla="*/ 248146 h 486094"/>
              <a:gd name="connsiteX44" fmla="*/ 4395239 w 6050676"/>
              <a:gd name="connsiteY44" fmla="*/ 261743 h 486094"/>
              <a:gd name="connsiteX45" fmla="*/ 4442828 w 6050676"/>
              <a:gd name="connsiteY45" fmla="*/ 292336 h 486094"/>
              <a:gd name="connsiteX46" fmla="*/ 4456425 w 6050676"/>
              <a:gd name="connsiteY46" fmla="*/ 295736 h 486094"/>
              <a:gd name="connsiteX47" fmla="*/ 4476821 w 6050676"/>
              <a:gd name="connsiteY47" fmla="*/ 302534 h 486094"/>
              <a:gd name="connsiteX48" fmla="*/ 4578798 w 6050676"/>
              <a:gd name="connsiteY48" fmla="*/ 336527 h 486094"/>
              <a:gd name="connsiteX49" fmla="*/ 4718168 w 6050676"/>
              <a:gd name="connsiteY49" fmla="*/ 356922 h 486094"/>
              <a:gd name="connsiteX50" fmla="*/ 4881332 w 6050676"/>
              <a:gd name="connsiteY50" fmla="*/ 326496 h 486094"/>
              <a:gd name="connsiteX51" fmla="*/ 5052619 w 6050676"/>
              <a:gd name="connsiteY51" fmla="*/ 349623 h 486094"/>
              <a:gd name="connsiteX52" fmla="*/ 5166870 w 6050676"/>
              <a:gd name="connsiteY52" fmla="*/ 343325 h 486094"/>
              <a:gd name="connsiteX53" fmla="*/ 5201279 w 6050676"/>
              <a:gd name="connsiteY53" fmla="*/ 332794 h 486094"/>
              <a:gd name="connsiteX54" fmla="*/ 5499997 w 6050676"/>
              <a:gd name="connsiteY54" fmla="*/ 333128 h 486094"/>
              <a:gd name="connsiteX55" fmla="*/ 5725797 w 6050676"/>
              <a:gd name="connsiteY55" fmla="*/ 344014 h 486094"/>
              <a:gd name="connsiteX56" fmla="*/ 5748143 w 6050676"/>
              <a:gd name="connsiteY56" fmla="*/ 329728 h 486094"/>
              <a:gd name="connsiteX57" fmla="*/ 5815554 w 6050676"/>
              <a:gd name="connsiteY57" fmla="*/ 332794 h 486094"/>
              <a:gd name="connsiteX58" fmla="*/ 5894092 w 6050676"/>
              <a:gd name="connsiteY58" fmla="*/ 310355 h 486094"/>
              <a:gd name="connsiteX59" fmla="*/ 5982691 w 6050676"/>
              <a:gd name="connsiteY59" fmla="*/ 322930 h 486094"/>
              <a:gd name="connsiteX60" fmla="*/ 6050676 w 6050676"/>
              <a:gd name="connsiteY60" fmla="*/ 326329 h 486094"/>
              <a:gd name="connsiteX61" fmla="*/ 6016684 w 6050676"/>
              <a:gd name="connsiteY61" fmla="*/ 472497 h 486094"/>
              <a:gd name="connsiteX62" fmla="*/ 5805930 w 6050676"/>
              <a:gd name="connsiteY62" fmla="*/ 452102 h 486094"/>
              <a:gd name="connsiteX63" fmla="*/ 5652870 w 6050676"/>
              <a:gd name="connsiteY63" fmla="*/ 470234 h 486094"/>
              <a:gd name="connsiteX64" fmla="*/ 5537868 w 6050676"/>
              <a:gd name="connsiteY64" fmla="*/ 470234 h 486094"/>
              <a:gd name="connsiteX65" fmla="*/ 5442210 w 6050676"/>
              <a:gd name="connsiteY65" fmla="*/ 448702 h 486094"/>
              <a:gd name="connsiteX66" fmla="*/ 5224657 w 6050676"/>
              <a:gd name="connsiteY66" fmla="*/ 448702 h 486094"/>
              <a:gd name="connsiteX67" fmla="*/ 5122679 w 6050676"/>
              <a:gd name="connsiteY67" fmla="*/ 482695 h 486094"/>
              <a:gd name="connsiteX68" fmla="*/ 5044496 w 6050676"/>
              <a:gd name="connsiteY68" fmla="*/ 479296 h 486094"/>
              <a:gd name="connsiteX69" fmla="*/ 4932321 w 6050676"/>
              <a:gd name="connsiteY69" fmla="*/ 462299 h 486094"/>
              <a:gd name="connsiteX70" fmla="*/ 4874534 w 6050676"/>
              <a:gd name="connsiteY70" fmla="*/ 455501 h 486094"/>
              <a:gd name="connsiteX71" fmla="*/ 4816746 w 6050676"/>
              <a:gd name="connsiteY71" fmla="*/ 455501 h 486094"/>
              <a:gd name="connsiteX72" fmla="*/ 4748761 w 6050676"/>
              <a:gd name="connsiteY72" fmla="*/ 455501 h 486094"/>
              <a:gd name="connsiteX73" fmla="*/ 4694373 w 6050676"/>
              <a:gd name="connsiteY73" fmla="*/ 469098 h 486094"/>
              <a:gd name="connsiteX74" fmla="*/ 4667179 w 6050676"/>
              <a:gd name="connsiteY74" fmla="*/ 482695 h 486094"/>
              <a:gd name="connsiteX75" fmla="*/ 4527810 w 6050676"/>
              <a:gd name="connsiteY75" fmla="*/ 486094 h 486094"/>
              <a:gd name="connsiteX76" fmla="*/ 4497216 w 6050676"/>
              <a:gd name="connsiteY76" fmla="*/ 482695 h 486094"/>
              <a:gd name="connsiteX77" fmla="*/ 4487018 w 6050676"/>
              <a:gd name="connsiteY77" fmla="*/ 445637 h 486094"/>
              <a:gd name="connsiteX78" fmla="*/ 4365417 w 6050676"/>
              <a:gd name="connsiteY78" fmla="*/ 400112 h 486094"/>
              <a:gd name="connsiteX79" fmla="*/ 4293261 w 6050676"/>
              <a:gd name="connsiteY79" fmla="*/ 404512 h 486094"/>
              <a:gd name="connsiteX80" fmla="*/ 4170888 w 6050676"/>
              <a:gd name="connsiteY80" fmla="*/ 448702 h 486094"/>
              <a:gd name="connsiteX81" fmla="*/ 4153891 w 6050676"/>
              <a:gd name="connsiteY81" fmla="*/ 472497 h 486094"/>
              <a:gd name="connsiteX82" fmla="*/ 4143694 w 6050676"/>
              <a:gd name="connsiteY82" fmla="*/ 479296 h 486094"/>
              <a:gd name="connsiteX83" fmla="*/ 4079274 w 6050676"/>
              <a:gd name="connsiteY83" fmla="*/ 457617 h 486094"/>
              <a:gd name="connsiteX84" fmla="*/ 3943137 w 6050676"/>
              <a:gd name="connsiteY84" fmla="*/ 452102 h 486094"/>
              <a:gd name="connsiteX85" fmla="*/ 3888749 w 6050676"/>
              <a:gd name="connsiteY85" fmla="*/ 448702 h 486094"/>
              <a:gd name="connsiteX86" fmla="*/ 3769775 w 6050676"/>
              <a:gd name="connsiteY86" fmla="*/ 428307 h 486094"/>
              <a:gd name="connsiteX87" fmla="*/ 3756752 w 6050676"/>
              <a:gd name="connsiteY87" fmla="*/ 405722 h 486094"/>
              <a:gd name="connsiteX88" fmla="*/ 3711988 w 6050676"/>
              <a:gd name="connsiteY88" fmla="*/ 424907 h 486094"/>
              <a:gd name="connsiteX89" fmla="*/ 3633805 w 6050676"/>
              <a:gd name="connsiteY89" fmla="*/ 407911 h 486094"/>
              <a:gd name="connsiteX90" fmla="*/ 3510838 w 6050676"/>
              <a:gd name="connsiteY90" fmla="*/ 303035 h 486094"/>
              <a:gd name="connsiteX91" fmla="*/ 3378861 w 6050676"/>
              <a:gd name="connsiteY91" fmla="*/ 251545 h 486094"/>
              <a:gd name="connsiteX92" fmla="*/ 3304077 w 6050676"/>
              <a:gd name="connsiteY92" fmla="*/ 316131 h 486094"/>
              <a:gd name="connsiteX93" fmla="*/ 3168107 w 6050676"/>
              <a:gd name="connsiteY93" fmla="*/ 360322 h 486094"/>
              <a:gd name="connsiteX94" fmla="*/ 3032137 w 6050676"/>
              <a:gd name="connsiteY94" fmla="*/ 312732 h 486094"/>
              <a:gd name="connsiteX95" fmla="*/ 2984547 w 6050676"/>
              <a:gd name="connsiteY95" fmla="*/ 295736 h 486094"/>
              <a:gd name="connsiteX96" fmla="*/ 2960752 w 6050676"/>
              <a:gd name="connsiteY96" fmla="*/ 292336 h 486094"/>
              <a:gd name="connsiteX97" fmla="*/ 2834980 w 6050676"/>
              <a:gd name="connsiteY97" fmla="*/ 261743 h 486094"/>
              <a:gd name="connsiteX98" fmla="*/ 2780592 w 6050676"/>
              <a:gd name="connsiteY98" fmla="*/ 265142 h 486094"/>
              <a:gd name="connsiteX99" fmla="*/ 2760196 w 6050676"/>
              <a:gd name="connsiteY99" fmla="*/ 268542 h 486094"/>
              <a:gd name="connsiteX100" fmla="*/ 2705808 w 6050676"/>
              <a:gd name="connsiteY100" fmla="*/ 275340 h 486094"/>
              <a:gd name="connsiteX101" fmla="*/ 2671815 w 6050676"/>
              <a:gd name="connsiteY101" fmla="*/ 275340 h 486094"/>
              <a:gd name="connsiteX102" fmla="*/ 2593633 w 6050676"/>
              <a:gd name="connsiteY102" fmla="*/ 251545 h 486094"/>
              <a:gd name="connsiteX103" fmla="*/ 2546043 w 6050676"/>
              <a:gd name="connsiteY103" fmla="*/ 244747 h 486094"/>
              <a:gd name="connsiteX104" fmla="*/ 2454263 w 6050676"/>
              <a:gd name="connsiteY104" fmla="*/ 241348 h 486094"/>
              <a:gd name="connsiteX105" fmla="*/ 2328491 w 6050676"/>
              <a:gd name="connsiteY105" fmla="*/ 237948 h 486094"/>
              <a:gd name="connsiteX106" fmla="*/ 2202718 w 6050676"/>
              <a:gd name="connsiteY106" fmla="*/ 220952 h 486094"/>
              <a:gd name="connsiteX107" fmla="*/ 2172125 w 6050676"/>
              <a:gd name="connsiteY107" fmla="*/ 220952 h 486094"/>
              <a:gd name="connsiteX108" fmla="*/ 2090543 w 6050676"/>
              <a:gd name="connsiteY108" fmla="*/ 197157 h 486094"/>
              <a:gd name="connsiteX109" fmla="*/ 1937576 w 6050676"/>
              <a:gd name="connsiteY109" fmla="*/ 234549 h 486094"/>
              <a:gd name="connsiteX110" fmla="*/ 1703027 w 6050676"/>
              <a:gd name="connsiteY110" fmla="*/ 234549 h 486094"/>
              <a:gd name="connsiteX111" fmla="*/ 1529665 w 6050676"/>
              <a:gd name="connsiteY111" fmla="*/ 244747 h 486094"/>
              <a:gd name="connsiteX112" fmla="*/ 1332508 w 6050676"/>
              <a:gd name="connsiteY112" fmla="*/ 258344 h 486094"/>
              <a:gd name="connsiteX113" fmla="*/ 1087762 w 6050676"/>
              <a:gd name="connsiteY113" fmla="*/ 282139 h 486094"/>
              <a:gd name="connsiteX114" fmla="*/ 968788 w 6050676"/>
              <a:gd name="connsiteY114" fmla="*/ 278739 h 486094"/>
              <a:gd name="connsiteX115" fmla="*/ 849814 w 6050676"/>
              <a:gd name="connsiteY115" fmla="*/ 305934 h 486094"/>
              <a:gd name="connsiteX116" fmla="*/ 786354 w 6050676"/>
              <a:gd name="connsiteY116" fmla="*/ 352428 h 486094"/>
              <a:gd name="connsiteX117" fmla="*/ 734239 w 6050676"/>
              <a:gd name="connsiteY117" fmla="*/ 370519 h 486094"/>
              <a:gd name="connsiteX118" fmla="*/ 662938 w 6050676"/>
              <a:gd name="connsiteY118" fmla="*/ 400112 h 486094"/>
              <a:gd name="connsiteX119" fmla="*/ 574474 w 6050676"/>
              <a:gd name="connsiteY119" fmla="*/ 384116 h 486094"/>
              <a:gd name="connsiteX120" fmla="*/ 438838 w 6050676"/>
              <a:gd name="connsiteY120" fmla="*/ 354378 h 486094"/>
              <a:gd name="connsiteX121" fmla="*/ 370519 w 6050676"/>
              <a:gd name="connsiteY121" fmla="*/ 278739 h 486094"/>
              <a:gd name="connsiteX122" fmla="*/ 326328 w 6050676"/>
              <a:gd name="connsiteY122" fmla="*/ 268542 h 486094"/>
              <a:gd name="connsiteX123" fmla="*/ 214153 w 6050676"/>
              <a:gd name="connsiteY123" fmla="*/ 180161 h 486094"/>
              <a:gd name="connsiteX124" fmla="*/ 180494 w 6050676"/>
              <a:gd name="connsiteY124" fmla="*/ 153280 h 486094"/>
              <a:gd name="connsiteX125" fmla="*/ 105377 w 6050676"/>
              <a:gd name="connsiteY125" fmla="*/ 125773 h 486094"/>
              <a:gd name="connsiteX126" fmla="*/ 33992 w 6050676"/>
              <a:gd name="connsiteY126" fmla="*/ 64586 h 486094"/>
              <a:gd name="connsiteX127" fmla="*/ 0 w 6050676"/>
              <a:gd name="connsiteY127" fmla="*/ 0 h 486094"/>
              <a:gd name="connsiteX0" fmla="*/ 0 w 6050676"/>
              <a:gd name="connsiteY0" fmla="*/ 0 h 486094"/>
              <a:gd name="connsiteX1" fmla="*/ 210754 w 6050676"/>
              <a:gd name="connsiteY1" fmla="*/ 129172 h 486094"/>
              <a:gd name="connsiteX2" fmla="*/ 385252 w 6050676"/>
              <a:gd name="connsiteY2" fmla="*/ 223402 h 486094"/>
              <a:gd name="connsiteX3" fmla="*/ 539522 w 6050676"/>
              <a:gd name="connsiteY3" fmla="*/ 285110 h 486094"/>
              <a:gd name="connsiteX4" fmla="*/ 604326 w 6050676"/>
              <a:gd name="connsiteY4" fmla="*/ 331345 h 486094"/>
              <a:gd name="connsiteX5" fmla="*/ 792027 w 6050676"/>
              <a:gd name="connsiteY5" fmla="*/ 282139 h 486094"/>
              <a:gd name="connsiteX6" fmla="*/ 862087 w 6050676"/>
              <a:gd name="connsiteY6" fmla="*/ 240232 h 486094"/>
              <a:gd name="connsiteX7" fmla="*/ 938195 w 6050676"/>
              <a:gd name="connsiteY7" fmla="*/ 217553 h 486094"/>
              <a:gd name="connsiteX8" fmla="*/ 1131952 w 6050676"/>
              <a:gd name="connsiteY8" fmla="*/ 207355 h 486094"/>
              <a:gd name="connsiteX9" fmla="*/ 1312113 w 6050676"/>
              <a:gd name="connsiteY9" fmla="*/ 183133 h 486094"/>
              <a:gd name="connsiteX10" fmla="*/ 1410691 w 6050676"/>
              <a:gd name="connsiteY10" fmla="*/ 168347 h 486094"/>
              <a:gd name="connsiteX11" fmla="*/ 1556265 w 6050676"/>
              <a:gd name="connsiteY11" fmla="*/ 162144 h 486094"/>
              <a:gd name="connsiteX12" fmla="*/ 1730221 w 6050676"/>
              <a:gd name="connsiteY12" fmla="*/ 156366 h 486094"/>
              <a:gd name="connsiteX13" fmla="*/ 1764214 w 6050676"/>
              <a:gd name="connsiteY13" fmla="*/ 156366 h 486094"/>
              <a:gd name="connsiteX14" fmla="*/ 1923979 w 6050676"/>
              <a:gd name="connsiteY14" fmla="*/ 156366 h 486094"/>
              <a:gd name="connsiteX15" fmla="*/ 1968169 w 6050676"/>
              <a:gd name="connsiteY15" fmla="*/ 146168 h 486094"/>
              <a:gd name="connsiteX16" fmla="*/ 2025957 w 6050676"/>
              <a:gd name="connsiteY16" fmla="*/ 125773 h 486094"/>
              <a:gd name="connsiteX17" fmla="*/ 2110938 w 6050676"/>
              <a:gd name="connsiteY17" fmla="*/ 95180 h 486094"/>
              <a:gd name="connsiteX18" fmla="*/ 2141531 w 6050676"/>
              <a:gd name="connsiteY18" fmla="*/ 98579 h 486094"/>
              <a:gd name="connsiteX19" fmla="*/ 2274102 w 6050676"/>
              <a:gd name="connsiteY19" fmla="*/ 125773 h 486094"/>
              <a:gd name="connsiteX20" fmla="*/ 2444065 w 6050676"/>
              <a:gd name="connsiteY20" fmla="*/ 149568 h 486094"/>
              <a:gd name="connsiteX21" fmla="*/ 2573237 w 6050676"/>
              <a:gd name="connsiteY21" fmla="*/ 176762 h 486094"/>
              <a:gd name="connsiteX22" fmla="*/ 2678614 w 6050676"/>
              <a:gd name="connsiteY22" fmla="*/ 190359 h 486094"/>
              <a:gd name="connsiteX23" fmla="*/ 2719405 w 6050676"/>
              <a:gd name="connsiteY23" fmla="*/ 190359 h 486094"/>
              <a:gd name="connsiteX24" fmla="*/ 2923360 w 6050676"/>
              <a:gd name="connsiteY24" fmla="*/ 207355 h 486094"/>
              <a:gd name="connsiteX25" fmla="*/ 2957353 w 6050676"/>
              <a:gd name="connsiteY25" fmla="*/ 224351 h 486094"/>
              <a:gd name="connsiteX26" fmla="*/ 2984547 w 6050676"/>
              <a:gd name="connsiteY26" fmla="*/ 241348 h 486094"/>
              <a:gd name="connsiteX27" fmla="*/ 3004943 w 6050676"/>
              <a:gd name="connsiteY27" fmla="*/ 248146 h 486094"/>
              <a:gd name="connsiteX28" fmla="*/ 3127316 w 6050676"/>
              <a:gd name="connsiteY28" fmla="*/ 295736 h 486094"/>
              <a:gd name="connsiteX29" fmla="*/ 3202099 w 6050676"/>
              <a:gd name="connsiteY29" fmla="*/ 295736 h 486094"/>
              <a:gd name="connsiteX30" fmla="*/ 3249689 w 6050676"/>
              <a:gd name="connsiteY30" fmla="*/ 285538 h 486094"/>
              <a:gd name="connsiteX31" fmla="*/ 3276883 w 6050676"/>
              <a:gd name="connsiteY31" fmla="*/ 271941 h 486094"/>
              <a:gd name="connsiteX32" fmla="*/ 3355066 w 6050676"/>
              <a:gd name="connsiteY32" fmla="*/ 227751 h 486094"/>
              <a:gd name="connsiteX33" fmla="*/ 3419652 w 6050676"/>
              <a:gd name="connsiteY33" fmla="*/ 183560 h 486094"/>
              <a:gd name="connsiteX34" fmla="*/ 3463842 w 6050676"/>
              <a:gd name="connsiteY34" fmla="*/ 200557 h 486094"/>
              <a:gd name="connsiteX35" fmla="*/ 3664398 w 6050676"/>
              <a:gd name="connsiteY35" fmla="*/ 295736 h 486094"/>
              <a:gd name="connsiteX36" fmla="*/ 3701790 w 6050676"/>
              <a:gd name="connsiteY36" fmla="*/ 299135 h 486094"/>
              <a:gd name="connsiteX37" fmla="*/ 3718786 w 6050676"/>
              <a:gd name="connsiteY37" fmla="*/ 302534 h 486094"/>
              <a:gd name="connsiteX38" fmla="*/ 3759578 w 6050676"/>
              <a:gd name="connsiteY38" fmla="*/ 309333 h 486094"/>
              <a:gd name="connsiteX39" fmla="*/ 3800369 w 6050676"/>
              <a:gd name="connsiteY39" fmla="*/ 312732 h 486094"/>
              <a:gd name="connsiteX40" fmla="*/ 3888749 w 6050676"/>
              <a:gd name="connsiteY40" fmla="*/ 319531 h 486094"/>
              <a:gd name="connsiteX41" fmla="*/ 3946537 w 6050676"/>
              <a:gd name="connsiteY41" fmla="*/ 319531 h 486094"/>
              <a:gd name="connsiteX42" fmla="*/ 3983928 w 6050676"/>
              <a:gd name="connsiteY42" fmla="*/ 309333 h 486094"/>
              <a:gd name="connsiteX43" fmla="*/ 4075708 w 6050676"/>
              <a:gd name="connsiteY43" fmla="*/ 292336 h 486094"/>
              <a:gd name="connsiteX44" fmla="*/ 4208279 w 6050676"/>
              <a:gd name="connsiteY44" fmla="*/ 248146 h 486094"/>
              <a:gd name="connsiteX45" fmla="*/ 4395239 w 6050676"/>
              <a:gd name="connsiteY45" fmla="*/ 261743 h 486094"/>
              <a:gd name="connsiteX46" fmla="*/ 4442828 w 6050676"/>
              <a:gd name="connsiteY46" fmla="*/ 292336 h 486094"/>
              <a:gd name="connsiteX47" fmla="*/ 4456425 w 6050676"/>
              <a:gd name="connsiteY47" fmla="*/ 295736 h 486094"/>
              <a:gd name="connsiteX48" fmla="*/ 4476821 w 6050676"/>
              <a:gd name="connsiteY48" fmla="*/ 302534 h 486094"/>
              <a:gd name="connsiteX49" fmla="*/ 4578798 w 6050676"/>
              <a:gd name="connsiteY49" fmla="*/ 336527 h 486094"/>
              <a:gd name="connsiteX50" fmla="*/ 4718168 w 6050676"/>
              <a:gd name="connsiteY50" fmla="*/ 356922 h 486094"/>
              <a:gd name="connsiteX51" fmla="*/ 4881332 w 6050676"/>
              <a:gd name="connsiteY51" fmla="*/ 326496 h 486094"/>
              <a:gd name="connsiteX52" fmla="*/ 5052619 w 6050676"/>
              <a:gd name="connsiteY52" fmla="*/ 349623 h 486094"/>
              <a:gd name="connsiteX53" fmla="*/ 5166870 w 6050676"/>
              <a:gd name="connsiteY53" fmla="*/ 343325 h 486094"/>
              <a:gd name="connsiteX54" fmla="*/ 5201279 w 6050676"/>
              <a:gd name="connsiteY54" fmla="*/ 332794 h 486094"/>
              <a:gd name="connsiteX55" fmla="*/ 5499997 w 6050676"/>
              <a:gd name="connsiteY55" fmla="*/ 333128 h 486094"/>
              <a:gd name="connsiteX56" fmla="*/ 5725797 w 6050676"/>
              <a:gd name="connsiteY56" fmla="*/ 344014 h 486094"/>
              <a:gd name="connsiteX57" fmla="*/ 5748143 w 6050676"/>
              <a:gd name="connsiteY57" fmla="*/ 329728 h 486094"/>
              <a:gd name="connsiteX58" fmla="*/ 5815554 w 6050676"/>
              <a:gd name="connsiteY58" fmla="*/ 332794 h 486094"/>
              <a:gd name="connsiteX59" fmla="*/ 5894092 w 6050676"/>
              <a:gd name="connsiteY59" fmla="*/ 310355 h 486094"/>
              <a:gd name="connsiteX60" fmla="*/ 5982691 w 6050676"/>
              <a:gd name="connsiteY60" fmla="*/ 322930 h 486094"/>
              <a:gd name="connsiteX61" fmla="*/ 6050676 w 6050676"/>
              <a:gd name="connsiteY61" fmla="*/ 326329 h 486094"/>
              <a:gd name="connsiteX62" fmla="*/ 6016684 w 6050676"/>
              <a:gd name="connsiteY62" fmla="*/ 472497 h 486094"/>
              <a:gd name="connsiteX63" fmla="*/ 5805930 w 6050676"/>
              <a:gd name="connsiteY63" fmla="*/ 452102 h 486094"/>
              <a:gd name="connsiteX64" fmla="*/ 5652870 w 6050676"/>
              <a:gd name="connsiteY64" fmla="*/ 470234 h 486094"/>
              <a:gd name="connsiteX65" fmla="*/ 5537868 w 6050676"/>
              <a:gd name="connsiteY65" fmla="*/ 470234 h 486094"/>
              <a:gd name="connsiteX66" fmla="*/ 5442210 w 6050676"/>
              <a:gd name="connsiteY66" fmla="*/ 448702 h 486094"/>
              <a:gd name="connsiteX67" fmla="*/ 5224657 w 6050676"/>
              <a:gd name="connsiteY67" fmla="*/ 448702 h 486094"/>
              <a:gd name="connsiteX68" fmla="*/ 5122679 w 6050676"/>
              <a:gd name="connsiteY68" fmla="*/ 482695 h 486094"/>
              <a:gd name="connsiteX69" fmla="*/ 5044496 w 6050676"/>
              <a:gd name="connsiteY69" fmla="*/ 479296 h 486094"/>
              <a:gd name="connsiteX70" fmla="*/ 4932321 w 6050676"/>
              <a:gd name="connsiteY70" fmla="*/ 462299 h 486094"/>
              <a:gd name="connsiteX71" fmla="*/ 4874534 w 6050676"/>
              <a:gd name="connsiteY71" fmla="*/ 455501 h 486094"/>
              <a:gd name="connsiteX72" fmla="*/ 4816746 w 6050676"/>
              <a:gd name="connsiteY72" fmla="*/ 455501 h 486094"/>
              <a:gd name="connsiteX73" fmla="*/ 4748761 w 6050676"/>
              <a:gd name="connsiteY73" fmla="*/ 455501 h 486094"/>
              <a:gd name="connsiteX74" fmla="*/ 4694373 w 6050676"/>
              <a:gd name="connsiteY74" fmla="*/ 469098 h 486094"/>
              <a:gd name="connsiteX75" fmla="*/ 4667179 w 6050676"/>
              <a:gd name="connsiteY75" fmla="*/ 482695 h 486094"/>
              <a:gd name="connsiteX76" fmla="*/ 4527810 w 6050676"/>
              <a:gd name="connsiteY76" fmla="*/ 486094 h 486094"/>
              <a:gd name="connsiteX77" fmla="*/ 4497216 w 6050676"/>
              <a:gd name="connsiteY77" fmla="*/ 482695 h 486094"/>
              <a:gd name="connsiteX78" fmla="*/ 4487018 w 6050676"/>
              <a:gd name="connsiteY78" fmla="*/ 445637 h 486094"/>
              <a:gd name="connsiteX79" fmla="*/ 4365417 w 6050676"/>
              <a:gd name="connsiteY79" fmla="*/ 400112 h 486094"/>
              <a:gd name="connsiteX80" fmla="*/ 4293261 w 6050676"/>
              <a:gd name="connsiteY80" fmla="*/ 404512 h 486094"/>
              <a:gd name="connsiteX81" fmla="*/ 4170888 w 6050676"/>
              <a:gd name="connsiteY81" fmla="*/ 448702 h 486094"/>
              <a:gd name="connsiteX82" fmla="*/ 4153891 w 6050676"/>
              <a:gd name="connsiteY82" fmla="*/ 472497 h 486094"/>
              <a:gd name="connsiteX83" fmla="*/ 4143694 w 6050676"/>
              <a:gd name="connsiteY83" fmla="*/ 479296 h 486094"/>
              <a:gd name="connsiteX84" fmla="*/ 4079274 w 6050676"/>
              <a:gd name="connsiteY84" fmla="*/ 457617 h 486094"/>
              <a:gd name="connsiteX85" fmla="*/ 3943137 w 6050676"/>
              <a:gd name="connsiteY85" fmla="*/ 452102 h 486094"/>
              <a:gd name="connsiteX86" fmla="*/ 3888749 w 6050676"/>
              <a:gd name="connsiteY86" fmla="*/ 448702 h 486094"/>
              <a:gd name="connsiteX87" fmla="*/ 3769775 w 6050676"/>
              <a:gd name="connsiteY87" fmla="*/ 428307 h 486094"/>
              <a:gd name="connsiteX88" fmla="*/ 3756752 w 6050676"/>
              <a:gd name="connsiteY88" fmla="*/ 405722 h 486094"/>
              <a:gd name="connsiteX89" fmla="*/ 3711988 w 6050676"/>
              <a:gd name="connsiteY89" fmla="*/ 424907 h 486094"/>
              <a:gd name="connsiteX90" fmla="*/ 3633805 w 6050676"/>
              <a:gd name="connsiteY90" fmla="*/ 407911 h 486094"/>
              <a:gd name="connsiteX91" fmla="*/ 3510838 w 6050676"/>
              <a:gd name="connsiteY91" fmla="*/ 303035 h 486094"/>
              <a:gd name="connsiteX92" fmla="*/ 3378861 w 6050676"/>
              <a:gd name="connsiteY92" fmla="*/ 251545 h 486094"/>
              <a:gd name="connsiteX93" fmla="*/ 3304077 w 6050676"/>
              <a:gd name="connsiteY93" fmla="*/ 316131 h 486094"/>
              <a:gd name="connsiteX94" fmla="*/ 3168107 w 6050676"/>
              <a:gd name="connsiteY94" fmla="*/ 360322 h 486094"/>
              <a:gd name="connsiteX95" fmla="*/ 3032137 w 6050676"/>
              <a:gd name="connsiteY95" fmla="*/ 312732 h 486094"/>
              <a:gd name="connsiteX96" fmla="*/ 2984547 w 6050676"/>
              <a:gd name="connsiteY96" fmla="*/ 295736 h 486094"/>
              <a:gd name="connsiteX97" fmla="*/ 2960752 w 6050676"/>
              <a:gd name="connsiteY97" fmla="*/ 292336 h 486094"/>
              <a:gd name="connsiteX98" fmla="*/ 2834980 w 6050676"/>
              <a:gd name="connsiteY98" fmla="*/ 261743 h 486094"/>
              <a:gd name="connsiteX99" fmla="*/ 2780592 w 6050676"/>
              <a:gd name="connsiteY99" fmla="*/ 265142 h 486094"/>
              <a:gd name="connsiteX100" fmla="*/ 2760196 w 6050676"/>
              <a:gd name="connsiteY100" fmla="*/ 268542 h 486094"/>
              <a:gd name="connsiteX101" fmla="*/ 2705808 w 6050676"/>
              <a:gd name="connsiteY101" fmla="*/ 275340 h 486094"/>
              <a:gd name="connsiteX102" fmla="*/ 2671815 w 6050676"/>
              <a:gd name="connsiteY102" fmla="*/ 275340 h 486094"/>
              <a:gd name="connsiteX103" fmla="*/ 2593633 w 6050676"/>
              <a:gd name="connsiteY103" fmla="*/ 251545 h 486094"/>
              <a:gd name="connsiteX104" fmla="*/ 2546043 w 6050676"/>
              <a:gd name="connsiteY104" fmla="*/ 244747 h 486094"/>
              <a:gd name="connsiteX105" fmla="*/ 2454263 w 6050676"/>
              <a:gd name="connsiteY105" fmla="*/ 241348 h 486094"/>
              <a:gd name="connsiteX106" fmla="*/ 2328491 w 6050676"/>
              <a:gd name="connsiteY106" fmla="*/ 237948 h 486094"/>
              <a:gd name="connsiteX107" fmla="*/ 2202718 w 6050676"/>
              <a:gd name="connsiteY107" fmla="*/ 220952 h 486094"/>
              <a:gd name="connsiteX108" fmla="*/ 2172125 w 6050676"/>
              <a:gd name="connsiteY108" fmla="*/ 220952 h 486094"/>
              <a:gd name="connsiteX109" fmla="*/ 2090543 w 6050676"/>
              <a:gd name="connsiteY109" fmla="*/ 197157 h 486094"/>
              <a:gd name="connsiteX110" fmla="*/ 1937576 w 6050676"/>
              <a:gd name="connsiteY110" fmla="*/ 234549 h 486094"/>
              <a:gd name="connsiteX111" fmla="*/ 1703027 w 6050676"/>
              <a:gd name="connsiteY111" fmla="*/ 234549 h 486094"/>
              <a:gd name="connsiteX112" fmla="*/ 1529665 w 6050676"/>
              <a:gd name="connsiteY112" fmla="*/ 244747 h 486094"/>
              <a:gd name="connsiteX113" fmla="*/ 1332508 w 6050676"/>
              <a:gd name="connsiteY113" fmla="*/ 258344 h 486094"/>
              <a:gd name="connsiteX114" fmla="*/ 1087762 w 6050676"/>
              <a:gd name="connsiteY114" fmla="*/ 282139 h 486094"/>
              <a:gd name="connsiteX115" fmla="*/ 968788 w 6050676"/>
              <a:gd name="connsiteY115" fmla="*/ 278739 h 486094"/>
              <a:gd name="connsiteX116" fmla="*/ 849814 w 6050676"/>
              <a:gd name="connsiteY116" fmla="*/ 305934 h 486094"/>
              <a:gd name="connsiteX117" fmla="*/ 786354 w 6050676"/>
              <a:gd name="connsiteY117" fmla="*/ 352428 h 486094"/>
              <a:gd name="connsiteX118" fmla="*/ 734239 w 6050676"/>
              <a:gd name="connsiteY118" fmla="*/ 370519 h 486094"/>
              <a:gd name="connsiteX119" fmla="*/ 662938 w 6050676"/>
              <a:gd name="connsiteY119" fmla="*/ 400112 h 486094"/>
              <a:gd name="connsiteX120" fmla="*/ 574474 w 6050676"/>
              <a:gd name="connsiteY120" fmla="*/ 384116 h 486094"/>
              <a:gd name="connsiteX121" fmla="*/ 438838 w 6050676"/>
              <a:gd name="connsiteY121" fmla="*/ 354378 h 486094"/>
              <a:gd name="connsiteX122" fmla="*/ 370519 w 6050676"/>
              <a:gd name="connsiteY122" fmla="*/ 278739 h 486094"/>
              <a:gd name="connsiteX123" fmla="*/ 326328 w 6050676"/>
              <a:gd name="connsiteY123" fmla="*/ 268542 h 486094"/>
              <a:gd name="connsiteX124" fmla="*/ 214153 w 6050676"/>
              <a:gd name="connsiteY124" fmla="*/ 180161 h 486094"/>
              <a:gd name="connsiteX125" fmla="*/ 180494 w 6050676"/>
              <a:gd name="connsiteY125" fmla="*/ 153280 h 486094"/>
              <a:gd name="connsiteX126" fmla="*/ 105377 w 6050676"/>
              <a:gd name="connsiteY126" fmla="*/ 125773 h 486094"/>
              <a:gd name="connsiteX127" fmla="*/ 33992 w 6050676"/>
              <a:gd name="connsiteY127" fmla="*/ 64586 h 486094"/>
              <a:gd name="connsiteX128" fmla="*/ 0 w 6050676"/>
              <a:gd name="connsiteY128" fmla="*/ 0 h 486094"/>
              <a:gd name="connsiteX0" fmla="*/ 0 w 6050676"/>
              <a:gd name="connsiteY0" fmla="*/ 0 h 486094"/>
              <a:gd name="connsiteX1" fmla="*/ 210754 w 6050676"/>
              <a:gd name="connsiteY1" fmla="*/ 129172 h 486094"/>
              <a:gd name="connsiteX2" fmla="*/ 385252 w 6050676"/>
              <a:gd name="connsiteY2" fmla="*/ 223402 h 486094"/>
              <a:gd name="connsiteX3" fmla="*/ 539522 w 6050676"/>
              <a:gd name="connsiteY3" fmla="*/ 285110 h 486094"/>
              <a:gd name="connsiteX4" fmla="*/ 604326 w 6050676"/>
              <a:gd name="connsiteY4" fmla="*/ 331345 h 486094"/>
              <a:gd name="connsiteX5" fmla="*/ 792027 w 6050676"/>
              <a:gd name="connsiteY5" fmla="*/ 282139 h 486094"/>
              <a:gd name="connsiteX6" fmla="*/ 862087 w 6050676"/>
              <a:gd name="connsiteY6" fmla="*/ 240232 h 486094"/>
              <a:gd name="connsiteX7" fmla="*/ 938195 w 6050676"/>
              <a:gd name="connsiteY7" fmla="*/ 217553 h 486094"/>
              <a:gd name="connsiteX8" fmla="*/ 1131952 w 6050676"/>
              <a:gd name="connsiteY8" fmla="*/ 207355 h 486094"/>
              <a:gd name="connsiteX9" fmla="*/ 1312113 w 6050676"/>
              <a:gd name="connsiteY9" fmla="*/ 183133 h 486094"/>
              <a:gd name="connsiteX10" fmla="*/ 1410691 w 6050676"/>
              <a:gd name="connsiteY10" fmla="*/ 168347 h 486094"/>
              <a:gd name="connsiteX11" fmla="*/ 1556265 w 6050676"/>
              <a:gd name="connsiteY11" fmla="*/ 162144 h 486094"/>
              <a:gd name="connsiteX12" fmla="*/ 1730221 w 6050676"/>
              <a:gd name="connsiteY12" fmla="*/ 156366 h 486094"/>
              <a:gd name="connsiteX13" fmla="*/ 1764214 w 6050676"/>
              <a:gd name="connsiteY13" fmla="*/ 156366 h 486094"/>
              <a:gd name="connsiteX14" fmla="*/ 1923979 w 6050676"/>
              <a:gd name="connsiteY14" fmla="*/ 156366 h 486094"/>
              <a:gd name="connsiteX15" fmla="*/ 1968169 w 6050676"/>
              <a:gd name="connsiteY15" fmla="*/ 146168 h 486094"/>
              <a:gd name="connsiteX16" fmla="*/ 2025957 w 6050676"/>
              <a:gd name="connsiteY16" fmla="*/ 125773 h 486094"/>
              <a:gd name="connsiteX17" fmla="*/ 2110938 w 6050676"/>
              <a:gd name="connsiteY17" fmla="*/ 95180 h 486094"/>
              <a:gd name="connsiteX18" fmla="*/ 2141531 w 6050676"/>
              <a:gd name="connsiteY18" fmla="*/ 98579 h 486094"/>
              <a:gd name="connsiteX19" fmla="*/ 2274102 w 6050676"/>
              <a:gd name="connsiteY19" fmla="*/ 125773 h 486094"/>
              <a:gd name="connsiteX20" fmla="*/ 2444065 w 6050676"/>
              <a:gd name="connsiteY20" fmla="*/ 149568 h 486094"/>
              <a:gd name="connsiteX21" fmla="*/ 2573237 w 6050676"/>
              <a:gd name="connsiteY21" fmla="*/ 176762 h 486094"/>
              <a:gd name="connsiteX22" fmla="*/ 2678614 w 6050676"/>
              <a:gd name="connsiteY22" fmla="*/ 190359 h 486094"/>
              <a:gd name="connsiteX23" fmla="*/ 2719405 w 6050676"/>
              <a:gd name="connsiteY23" fmla="*/ 190359 h 486094"/>
              <a:gd name="connsiteX24" fmla="*/ 2923360 w 6050676"/>
              <a:gd name="connsiteY24" fmla="*/ 207355 h 486094"/>
              <a:gd name="connsiteX25" fmla="*/ 2957353 w 6050676"/>
              <a:gd name="connsiteY25" fmla="*/ 224351 h 486094"/>
              <a:gd name="connsiteX26" fmla="*/ 2984547 w 6050676"/>
              <a:gd name="connsiteY26" fmla="*/ 241348 h 486094"/>
              <a:gd name="connsiteX27" fmla="*/ 3004943 w 6050676"/>
              <a:gd name="connsiteY27" fmla="*/ 248146 h 486094"/>
              <a:gd name="connsiteX28" fmla="*/ 3127316 w 6050676"/>
              <a:gd name="connsiteY28" fmla="*/ 295736 h 486094"/>
              <a:gd name="connsiteX29" fmla="*/ 3202099 w 6050676"/>
              <a:gd name="connsiteY29" fmla="*/ 295736 h 486094"/>
              <a:gd name="connsiteX30" fmla="*/ 3249689 w 6050676"/>
              <a:gd name="connsiteY30" fmla="*/ 285538 h 486094"/>
              <a:gd name="connsiteX31" fmla="*/ 3276883 w 6050676"/>
              <a:gd name="connsiteY31" fmla="*/ 271941 h 486094"/>
              <a:gd name="connsiteX32" fmla="*/ 3355066 w 6050676"/>
              <a:gd name="connsiteY32" fmla="*/ 227751 h 486094"/>
              <a:gd name="connsiteX33" fmla="*/ 3419652 w 6050676"/>
              <a:gd name="connsiteY33" fmla="*/ 183560 h 486094"/>
              <a:gd name="connsiteX34" fmla="*/ 3463842 w 6050676"/>
              <a:gd name="connsiteY34" fmla="*/ 200557 h 486094"/>
              <a:gd name="connsiteX35" fmla="*/ 3664398 w 6050676"/>
              <a:gd name="connsiteY35" fmla="*/ 295736 h 486094"/>
              <a:gd name="connsiteX36" fmla="*/ 3701790 w 6050676"/>
              <a:gd name="connsiteY36" fmla="*/ 299135 h 486094"/>
              <a:gd name="connsiteX37" fmla="*/ 3718786 w 6050676"/>
              <a:gd name="connsiteY37" fmla="*/ 302534 h 486094"/>
              <a:gd name="connsiteX38" fmla="*/ 3759578 w 6050676"/>
              <a:gd name="connsiteY38" fmla="*/ 309333 h 486094"/>
              <a:gd name="connsiteX39" fmla="*/ 3800369 w 6050676"/>
              <a:gd name="connsiteY39" fmla="*/ 312732 h 486094"/>
              <a:gd name="connsiteX40" fmla="*/ 3888749 w 6050676"/>
              <a:gd name="connsiteY40" fmla="*/ 319531 h 486094"/>
              <a:gd name="connsiteX41" fmla="*/ 3946537 w 6050676"/>
              <a:gd name="connsiteY41" fmla="*/ 319531 h 486094"/>
              <a:gd name="connsiteX42" fmla="*/ 3983928 w 6050676"/>
              <a:gd name="connsiteY42" fmla="*/ 309333 h 486094"/>
              <a:gd name="connsiteX43" fmla="*/ 4075708 w 6050676"/>
              <a:gd name="connsiteY43" fmla="*/ 292336 h 486094"/>
              <a:gd name="connsiteX44" fmla="*/ 4208279 w 6050676"/>
              <a:gd name="connsiteY44" fmla="*/ 248146 h 486094"/>
              <a:gd name="connsiteX45" fmla="*/ 4395239 w 6050676"/>
              <a:gd name="connsiteY45" fmla="*/ 261743 h 486094"/>
              <a:gd name="connsiteX46" fmla="*/ 4442828 w 6050676"/>
              <a:gd name="connsiteY46" fmla="*/ 292336 h 486094"/>
              <a:gd name="connsiteX47" fmla="*/ 4456425 w 6050676"/>
              <a:gd name="connsiteY47" fmla="*/ 295736 h 486094"/>
              <a:gd name="connsiteX48" fmla="*/ 4476821 w 6050676"/>
              <a:gd name="connsiteY48" fmla="*/ 302534 h 486094"/>
              <a:gd name="connsiteX49" fmla="*/ 4578798 w 6050676"/>
              <a:gd name="connsiteY49" fmla="*/ 336527 h 486094"/>
              <a:gd name="connsiteX50" fmla="*/ 4718168 w 6050676"/>
              <a:gd name="connsiteY50" fmla="*/ 356922 h 486094"/>
              <a:gd name="connsiteX51" fmla="*/ 4881332 w 6050676"/>
              <a:gd name="connsiteY51" fmla="*/ 326496 h 486094"/>
              <a:gd name="connsiteX52" fmla="*/ 5052619 w 6050676"/>
              <a:gd name="connsiteY52" fmla="*/ 349623 h 486094"/>
              <a:gd name="connsiteX53" fmla="*/ 5166870 w 6050676"/>
              <a:gd name="connsiteY53" fmla="*/ 343325 h 486094"/>
              <a:gd name="connsiteX54" fmla="*/ 5201279 w 6050676"/>
              <a:gd name="connsiteY54" fmla="*/ 332794 h 486094"/>
              <a:gd name="connsiteX55" fmla="*/ 5499997 w 6050676"/>
              <a:gd name="connsiteY55" fmla="*/ 333128 h 486094"/>
              <a:gd name="connsiteX56" fmla="*/ 5725797 w 6050676"/>
              <a:gd name="connsiteY56" fmla="*/ 344014 h 486094"/>
              <a:gd name="connsiteX57" fmla="*/ 5748143 w 6050676"/>
              <a:gd name="connsiteY57" fmla="*/ 329728 h 486094"/>
              <a:gd name="connsiteX58" fmla="*/ 5815554 w 6050676"/>
              <a:gd name="connsiteY58" fmla="*/ 332794 h 486094"/>
              <a:gd name="connsiteX59" fmla="*/ 5894092 w 6050676"/>
              <a:gd name="connsiteY59" fmla="*/ 310355 h 486094"/>
              <a:gd name="connsiteX60" fmla="*/ 5982691 w 6050676"/>
              <a:gd name="connsiteY60" fmla="*/ 322930 h 486094"/>
              <a:gd name="connsiteX61" fmla="*/ 6050676 w 6050676"/>
              <a:gd name="connsiteY61" fmla="*/ 326329 h 486094"/>
              <a:gd name="connsiteX62" fmla="*/ 6016684 w 6050676"/>
              <a:gd name="connsiteY62" fmla="*/ 472497 h 486094"/>
              <a:gd name="connsiteX63" fmla="*/ 5805930 w 6050676"/>
              <a:gd name="connsiteY63" fmla="*/ 452102 h 486094"/>
              <a:gd name="connsiteX64" fmla="*/ 5652870 w 6050676"/>
              <a:gd name="connsiteY64" fmla="*/ 470234 h 486094"/>
              <a:gd name="connsiteX65" fmla="*/ 5537868 w 6050676"/>
              <a:gd name="connsiteY65" fmla="*/ 470234 h 486094"/>
              <a:gd name="connsiteX66" fmla="*/ 5442210 w 6050676"/>
              <a:gd name="connsiteY66" fmla="*/ 448702 h 486094"/>
              <a:gd name="connsiteX67" fmla="*/ 5224657 w 6050676"/>
              <a:gd name="connsiteY67" fmla="*/ 448702 h 486094"/>
              <a:gd name="connsiteX68" fmla="*/ 5122679 w 6050676"/>
              <a:gd name="connsiteY68" fmla="*/ 482695 h 486094"/>
              <a:gd name="connsiteX69" fmla="*/ 5044496 w 6050676"/>
              <a:gd name="connsiteY69" fmla="*/ 479296 h 486094"/>
              <a:gd name="connsiteX70" fmla="*/ 4932321 w 6050676"/>
              <a:gd name="connsiteY70" fmla="*/ 462299 h 486094"/>
              <a:gd name="connsiteX71" fmla="*/ 4874534 w 6050676"/>
              <a:gd name="connsiteY71" fmla="*/ 455501 h 486094"/>
              <a:gd name="connsiteX72" fmla="*/ 4816746 w 6050676"/>
              <a:gd name="connsiteY72" fmla="*/ 455501 h 486094"/>
              <a:gd name="connsiteX73" fmla="*/ 4748761 w 6050676"/>
              <a:gd name="connsiteY73" fmla="*/ 455501 h 486094"/>
              <a:gd name="connsiteX74" fmla="*/ 4694373 w 6050676"/>
              <a:gd name="connsiteY74" fmla="*/ 469098 h 486094"/>
              <a:gd name="connsiteX75" fmla="*/ 4667179 w 6050676"/>
              <a:gd name="connsiteY75" fmla="*/ 482695 h 486094"/>
              <a:gd name="connsiteX76" fmla="*/ 4527810 w 6050676"/>
              <a:gd name="connsiteY76" fmla="*/ 486094 h 486094"/>
              <a:gd name="connsiteX77" fmla="*/ 4497216 w 6050676"/>
              <a:gd name="connsiteY77" fmla="*/ 482695 h 486094"/>
              <a:gd name="connsiteX78" fmla="*/ 4487018 w 6050676"/>
              <a:gd name="connsiteY78" fmla="*/ 445637 h 486094"/>
              <a:gd name="connsiteX79" fmla="*/ 4365417 w 6050676"/>
              <a:gd name="connsiteY79" fmla="*/ 400112 h 486094"/>
              <a:gd name="connsiteX80" fmla="*/ 4293261 w 6050676"/>
              <a:gd name="connsiteY80" fmla="*/ 404512 h 486094"/>
              <a:gd name="connsiteX81" fmla="*/ 4170888 w 6050676"/>
              <a:gd name="connsiteY81" fmla="*/ 448702 h 486094"/>
              <a:gd name="connsiteX82" fmla="*/ 4153891 w 6050676"/>
              <a:gd name="connsiteY82" fmla="*/ 472497 h 486094"/>
              <a:gd name="connsiteX83" fmla="*/ 4143694 w 6050676"/>
              <a:gd name="connsiteY83" fmla="*/ 479296 h 486094"/>
              <a:gd name="connsiteX84" fmla="*/ 4079274 w 6050676"/>
              <a:gd name="connsiteY84" fmla="*/ 457617 h 486094"/>
              <a:gd name="connsiteX85" fmla="*/ 3943137 w 6050676"/>
              <a:gd name="connsiteY85" fmla="*/ 452102 h 486094"/>
              <a:gd name="connsiteX86" fmla="*/ 3888749 w 6050676"/>
              <a:gd name="connsiteY86" fmla="*/ 448702 h 486094"/>
              <a:gd name="connsiteX87" fmla="*/ 3769775 w 6050676"/>
              <a:gd name="connsiteY87" fmla="*/ 428307 h 486094"/>
              <a:gd name="connsiteX88" fmla="*/ 3756752 w 6050676"/>
              <a:gd name="connsiteY88" fmla="*/ 405722 h 486094"/>
              <a:gd name="connsiteX89" fmla="*/ 3711988 w 6050676"/>
              <a:gd name="connsiteY89" fmla="*/ 424907 h 486094"/>
              <a:gd name="connsiteX90" fmla="*/ 3633805 w 6050676"/>
              <a:gd name="connsiteY90" fmla="*/ 407911 h 486094"/>
              <a:gd name="connsiteX91" fmla="*/ 3510838 w 6050676"/>
              <a:gd name="connsiteY91" fmla="*/ 303035 h 486094"/>
              <a:gd name="connsiteX92" fmla="*/ 3378861 w 6050676"/>
              <a:gd name="connsiteY92" fmla="*/ 251545 h 486094"/>
              <a:gd name="connsiteX93" fmla="*/ 3304077 w 6050676"/>
              <a:gd name="connsiteY93" fmla="*/ 316131 h 486094"/>
              <a:gd name="connsiteX94" fmla="*/ 3168107 w 6050676"/>
              <a:gd name="connsiteY94" fmla="*/ 360322 h 486094"/>
              <a:gd name="connsiteX95" fmla="*/ 3032137 w 6050676"/>
              <a:gd name="connsiteY95" fmla="*/ 312732 h 486094"/>
              <a:gd name="connsiteX96" fmla="*/ 2984547 w 6050676"/>
              <a:gd name="connsiteY96" fmla="*/ 295736 h 486094"/>
              <a:gd name="connsiteX97" fmla="*/ 2960752 w 6050676"/>
              <a:gd name="connsiteY97" fmla="*/ 292336 h 486094"/>
              <a:gd name="connsiteX98" fmla="*/ 2834980 w 6050676"/>
              <a:gd name="connsiteY98" fmla="*/ 261743 h 486094"/>
              <a:gd name="connsiteX99" fmla="*/ 2780592 w 6050676"/>
              <a:gd name="connsiteY99" fmla="*/ 265142 h 486094"/>
              <a:gd name="connsiteX100" fmla="*/ 2760196 w 6050676"/>
              <a:gd name="connsiteY100" fmla="*/ 268542 h 486094"/>
              <a:gd name="connsiteX101" fmla="*/ 2705808 w 6050676"/>
              <a:gd name="connsiteY101" fmla="*/ 275340 h 486094"/>
              <a:gd name="connsiteX102" fmla="*/ 2671815 w 6050676"/>
              <a:gd name="connsiteY102" fmla="*/ 275340 h 486094"/>
              <a:gd name="connsiteX103" fmla="*/ 2593633 w 6050676"/>
              <a:gd name="connsiteY103" fmla="*/ 251545 h 486094"/>
              <a:gd name="connsiteX104" fmla="*/ 2546043 w 6050676"/>
              <a:gd name="connsiteY104" fmla="*/ 244747 h 486094"/>
              <a:gd name="connsiteX105" fmla="*/ 2454263 w 6050676"/>
              <a:gd name="connsiteY105" fmla="*/ 241348 h 486094"/>
              <a:gd name="connsiteX106" fmla="*/ 2328491 w 6050676"/>
              <a:gd name="connsiteY106" fmla="*/ 237948 h 486094"/>
              <a:gd name="connsiteX107" fmla="*/ 2202718 w 6050676"/>
              <a:gd name="connsiteY107" fmla="*/ 220952 h 486094"/>
              <a:gd name="connsiteX108" fmla="*/ 2172125 w 6050676"/>
              <a:gd name="connsiteY108" fmla="*/ 220952 h 486094"/>
              <a:gd name="connsiteX109" fmla="*/ 2090543 w 6050676"/>
              <a:gd name="connsiteY109" fmla="*/ 197157 h 486094"/>
              <a:gd name="connsiteX110" fmla="*/ 1937576 w 6050676"/>
              <a:gd name="connsiteY110" fmla="*/ 234549 h 486094"/>
              <a:gd name="connsiteX111" fmla="*/ 1703027 w 6050676"/>
              <a:gd name="connsiteY111" fmla="*/ 234549 h 486094"/>
              <a:gd name="connsiteX112" fmla="*/ 1529665 w 6050676"/>
              <a:gd name="connsiteY112" fmla="*/ 244747 h 486094"/>
              <a:gd name="connsiteX113" fmla="*/ 1332508 w 6050676"/>
              <a:gd name="connsiteY113" fmla="*/ 246438 h 486094"/>
              <a:gd name="connsiteX114" fmla="*/ 1087762 w 6050676"/>
              <a:gd name="connsiteY114" fmla="*/ 282139 h 486094"/>
              <a:gd name="connsiteX115" fmla="*/ 968788 w 6050676"/>
              <a:gd name="connsiteY115" fmla="*/ 278739 h 486094"/>
              <a:gd name="connsiteX116" fmla="*/ 849814 w 6050676"/>
              <a:gd name="connsiteY116" fmla="*/ 305934 h 486094"/>
              <a:gd name="connsiteX117" fmla="*/ 786354 w 6050676"/>
              <a:gd name="connsiteY117" fmla="*/ 352428 h 486094"/>
              <a:gd name="connsiteX118" fmla="*/ 734239 w 6050676"/>
              <a:gd name="connsiteY118" fmla="*/ 370519 h 486094"/>
              <a:gd name="connsiteX119" fmla="*/ 662938 w 6050676"/>
              <a:gd name="connsiteY119" fmla="*/ 400112 h 486094"/>
              <a:gd name="connsiteX120" fmla="*/ 574474 w 6050676"/>
              <a:gd name="connsiteY120" fmla="*/ 384116 h 486094"/>
              <a:gd name="connsiteX121" fmla="*/ 438838 w 6050676"/>
              <a:gd name="connsiteY121" fmla="*/ 354378 h 486094"/>
              <a:gd name="connsiteX122" fmla="*/ 370519 w 6050676"/>
              <a:gd name="connsiteY122" fmla="*/ 278739 h 486094"/>
              <a:gd name="connsiteX123" fmla="*/ 326328 w 6050676"/>
              <a:gd name="connsiteY123" fmla="*/ 268542 h 486094"/>
              <a:gd name="connsiteX124" fmla="*/ 214153 w 6050676"/>
              <a:gd name="connsiteY124" fmla="*/ 180161 h 486094"/>
              <a:gd name="connsiteX125" fmla="*/ 180494 w 6050676"/>
              <a:gd name="connsiteY125" fmla="*/ 153280 h 486094"/>
              <a:gd name="connsiteX126" fmla="*/ 105377 w 6050676"/>
              <a:gd name="connsiteY126" fmla="*/ 125773 h 486094"/>
              <a:gd name="connsiteX127" fmla="*/ 33992 w 6050676"/>
              <a:gd name="connsiteY127" fmla="*/ 64586 h 486094"/>
              <a:gd name="connsiteX128" fmla="*/ 0 w 6050676"/>
              <a:gd name="connsiteY128" fmla="*/ 0 h 486094"/>
              <a:gd name="connsiteX0" fmla="*/ 0 w 6050676"/>
              <a:gd name="connsiteY0" fmla="*/ 0 h 486094"/>
              <a:gd name="connsiteX1" fmla="*/ 210754 w 6050676"/>
              <a:gd name="connsiteY1" fmla="*/ 129172 h 486094"/>
              <a:gd name="connsiteX2" fmla="*/ 385252 w 6050676"/>
              <a:gd name="connsiteY2" fmla="*/ 223402 h 486094"/>
              <a:gd name="connsiteX3" fmla="*/ 539522 w 6050676"/>
              <a:gd name="connsiteY3" fmla="*/ 285110 h 486094"/>
              <a:gd name="connsiteX4" fmla="*/ 604326 w 6050676"/>
              <a:gd name="connsiteY4" fmla="*/ 331345 h 486094"/>
              <a:gd name="connsiteX5" fmla="*/ 792027 w 6050676"/>
              <a:gd name="connsiteY5" fmla="*/ 282139 h 486094"/>
              <a:gd name="connsiteX6" fmla="*/ 862087 w 6050676"/>
              <a:gd name="connsiteY6" fmla="*/ 240232 h 486094"/>
              <a:gd name="connsiteX7" fmla="*/ 938195 w 6050676"/>
              <a:gd name="connsiteY7" fmla="*/ 217553 h 486094"/>
              <a:gd name="connsiteX8" fmla="*/ 1131952 w 6050676"/>
              <a:gd name="connsiteY8" fmla="*/ 207355 h 486094"/>
              <a:gd name="connsiteX9" fmla="*/ 1312113 w 6050676"/>
              <a:gd name="connsiteY9" fmla="*/ 183133 h 486094"/>
              <a:gd name="connsiteX10" fmla="*/ 1357153 w 6050676"/>
              <a:gd name="connsiteY10" fmla="*/ 170548 h 486094"/>
              <a:gd name="connsiteX11" fmla="*/ 1410691 w 6050676"/>
              <a:gd name="connsiteY11" fmla="*/ 168347 h 486094"/>
              <a:gd name="connsiteX12" fmla="*/ 1556265 w 6050676"/>
              <a:gd name="connsiteY12" fmla="*/ 162144 h 486094"/>
              <a:gd name="connsiteX13" fmla="*/ 1730221 w 6050676"/>
              <a:gd name="connsiteY13" fmla="*/ 156366 h 486094"/>
              <a:gd name="connsiteX14" fmla="*/ 1764214 w 6050676"/>
              <a:gd name="connsiteY14" fmla="*/ 156366 h 486094"/>
              <a:gd name="connsiteX15" fmla="*/ 1923979 w 6050676"/>
              <a:gd name="connsiteY15" fmla="*/ 156366 h 486094"/>
              <a:gd name="connsiteX16" fmla="*/ 1968169 w 6050676"/>
              <a:gd name="connsiteY16" fmla="*/ 146168 h 486094"/>
              <a:gd name="connsiteX17" fmla="*/ 2025957 w 6050676"/>
              <a:gd name="connsiteY17" fmla="*/ 125773 h 486094"/>
              <a:gd name="connsiteX18" fmla="*/ 2110938 w 6050676"/>
              <a:gd name="connsiteY18" fmla="*/ 95180 h 486094"/>
              <a:gd name="connsiteX19" fmla="*/ 2141531 w 6050676"/>
              <a:gd name="connsiteY19" fmla="*/ 98579 h 486094"/>
              <a:gd name="connsiteX20" fmla="*/ 2274102 w 6050676"/>
              <a:gd name="connsiteY20" fmla="*/ 125773 h 486094"/>
              <a:gd name="connsiteX21" fmla="*/ 2444065 w 6050676"/>
              <a:gd name="connsiteY21" fmla="*/ 149568 h 486094"/>
              <a:gd name="connsiteX22" fmla="*/ 2573237 w 6050676"/>
              <a:gd name="connsiteY22" fmla="*/ 176762 h 486094"/>
              <a:gd name="connsiteX23" fmla="*/ 2678614 w 6050676"/>
              <a:gd name="connsiteY23" fmla="*/ 190359 h 486094"/>
              <a:gd name="connsiteX24" fmla="*/ 2719405 w 6050676"/>
              <a:gd name="connsiteY24" fmla="*/ 190359 h 486094"/>
              <a:gd name="connsiteX25" fmla="*/ 2923360 w 6050676"/>
              <a:gd name="connsiteY25" fmla="*/ 207355 h 486094"/>
              <a:gd name="connsiteX26" fmla="*/ 2957353 w 6050676"/>
              <a:gd name="connsiteY26" fmla="*/ 224351 h 486094"/>
              <a:gd name="connsiteX27" fmla="*/ 2984547 w 6050676"/>
              <a:gd name="connsiteY27" fmla="*/ 241348 h 486094"/>
              <a:gd name="connsiteX28" fmla="*/ 3004943 w 6050676"/>
              <a:gd name="connsiteY28" fmla="*/ 248146 h 486094"/>
              <a:gd name="connsiteX29" fmla="*/ 3127316 w 6050676"/>
              <a:gd name="connsiteY29" fmla="*/ 295736 h 486094"/>
              <a:gd name="connsiteX30" fmla="*/ 3202099 w 6050676"/>
              <a:gd name="connsiteY30" fmla="*/ 295736 h 486094"/>
              <a:gd name="connsiteX31" fmla="*/ 3249689 w 6050676"/>
              <a:gd name="connsiteY31" fmla="*/ 285538 h 486094"/>
              <a:gd name="connsiteX32" fmla="*/ 3276883 w 6050676"/>
              <a:gd name="connsiteY32" fmla="*/ 271941 h 486094"/>
              <a:gd name="connsiteX33" fmla="*/ 3355066 w 6050676"/>
              <a:gd name="connsiteY33" fmla="*/ 227751 h 486094"/>
              <a:gd name="connsiteX34" fmla="*/ 3419652 w 6050676"/>
              <a:gd name="connsiteY34" fmla="*/ 183560 h 486094"/>
              <a:gd name="connsiteX35" fmla="*/ 3463842 w 6050676"/>
              <a:gd name="connsiteY35" fmla="*/ 200557 h 486094"/>
              <a:gd name="connsiteX36" fmla="*/ 3664398 w 6050676"/>
              <a:gd name="connsiteY36" fmla="*/ 295736 h 486094"/>
              <a:gd name="connsiteX37" fmla="*/ 3701790 w 6050676"/>
              <a:gd name="connsiteY37" fmla="*/ 299135 h 486094"/>
              <a:gd name="connsiteX38" fmla="*/ 3718786 w 6050676"/>
              <a:gd name="connsiteY38" fmla="*/ 302534 h 486094"/>
              <a:gd name="connsiteX39" fmla="*/ 3759578 w 6050676"/>
              <a:gd name="connsiteY39" fmla="*/ 309333 h 486094"/>
              <a:gd name="connsiteX40" fmla="*/ 3800369 w 6050676"/>
              <a:gd name="connsiteY40" fmla="*/ 312732 h 486094"/>
              <a:gd name="connsiteX41" fmla="*/ 3888749 w 6050676"/>
              <a:gd name="connsiteY41" fmla="*/ 319531 h 486094"/>
              <a:gd name="connsiteX42" fmla="*/ 3946537 w 6050676"/>
              <a:gd name="connsiteY42" fmla="*/ 319531 h 486094"/>
              <a:gd name="connsiteX43" fmla="*/ 3983928 w 6050676"/>
              <a:gd name="connsiteY43" fmla="*/ 309333 h 486094"/>
              <a:gd name="connsiteX44" fmla="*/ 4075708 w 6050676"/>
              <a:gd name="connsiteY44" fmla="*/ 292336 h 486094"/>
              <a:gd name="connsiteX45" fmla="*/ 4208279 w 6050676"/>
              <a:gd name="connsiteY45" fmla="*/ 248146 h 486094"/>
              <a:gd name="connsiteX46" fmla="*/ 4395239 w 6050676"/>
              <a:gd name="connsiteY46" fmla="*/ 261743 h 486094"/>
              <a:gd name="connsiteX47" fmla="*/ 4442828 w 6050676"/>
              <a:gd name="connsiteY47" fmla="*/ 292336 h 486094"/>
              <a:gd name="connsiteX48" fmla="*/ 4456425 w 6050676"/>
              <a:gd name="connsiteY48" fmla="*/ 295736 h 486094"/>
              <a:gd name="connsiteX49" fmla="*/ 4476821 w 6050676"/>
              <a:gd name="connsiteY49" fmla="*/ 302534 h 486094"/>
              <a:gd name="connsiteX50" fmla="*/ 4578798 w 6050676"/>
              <a:gd name="connsiteY50" fmla="*/ 336527 h 486094"/>
              <a:gd name="connsiteX51" fmla="*/ 4718168 w 6050676"/>
              <a:gd name="connsiteY51" fmla="*/ 356922 h 486094"/>
              <a:gd name="connsiteX52" fmla="*/ 4881332 w 6050676"/>
              <a:gd name="connsiteY52" fmla="*/ 326496 h 486094"/>
              <a:gd name="connsiteX53" fmla="*/ 5052619 w 6050676"/>
              <a:gd name="connsiteY53" fmla="*/ 349623 h 486094"/>
              <a:gd name="connsiteX54" fmla="*/ 5166870 w 6050676"/>
              <a:gd name="connsiteY54" fmla="*/ 343325 h 486094"/>
              <a:gd name="connsiteX55" fmla="*/ 5201279 w 6050676"/>
              <a:gd name="connsiteY55" fmla="*/ 332794 h 486094"/>
              <a:gd name="connsiteX56" fmla="*/ 5499997 w 6050676"/>
              <a:gd name="connsiteY56" fmla="*/ 333128 h 486094"/>
              <a:gd name="connsiteX57" fmla="*/ 5725797 w 6050676"/>
              <a:gd name="connsiteY57" fmla="*/ 344014 h 486094"/>
              <a:gd name="connsiteX58" fmla="*/ 5748143 w 6050676"/>
              <a:gd name="connsiteY58" fmla="*/ 329728 h 486094"/>
              <a:gd name="connsiteX59" fmla="*/ 5815554 w 6050676"/>
              <a:gd name="connsiteY59" fmla="*/ 332794 h 486094"/>
              <a:gd name="connsiteX60" fmla="*/ 5894092 w 6050676"/>
              <a:gd name="connsiteY60" fmla="*/ 310355 h 486094"/>
              <a:gd name="connsiteX61" fmla="*/ 5982691 w 6050676"/>
              <a:gd name="connsiteY61" fmla="*/ 322930 h 486094"/>
              <a:gd name="connsiteX62" fmla="*/ 6050676 w 6050676"/>
              <a:gd name="connsiteY62" fmla="*/ 326329 h 486094"/>
              <a:gd name="connsiteX63" fmla="*/ 6016684 w 6050676"/>
              <a:gd name="connsiteY63" fmla="*/ 472497 h 486094"/>
              <a:gd name="connsiteX64" fmla="*/ 5805930 w 6050676"/>
              <a:gd name="connsiteY64" fmla="*/ 452102 h 486094"/>
              <a:gd name="connsiteX65" fmla="*/ 5652870 w 6050676"/>
              <a:gd name="connsiteY65" fmla="*/ 470234 h 486094"/>
              <a:gd name="connsiteX66" fmla="*/ 5537868 w 6050676"/>
              <a:gd name="connsiteY66" fmla="*/ 470234 h 486094"/>
              <a:gd name="connsiteX67" fmla="*/ 5442210 w 6050676"/>
              <a:gd name="connsiteY67" fmla="*/ 448702 h 486094"/>
              <a:gd name="connsiteX68" fmla="*/ 5224657 w 6050676"/>
              <a:gd name="connsiteY68" fmla="*/ 448702 h 486094"/>
              <a:gd name="connsiteX69" fmla="*/ 5122679 w 6050676"/>
              <a:gd name="connsiteY69" fmla="*/ 482695 h 486094"/>
              <a:gd name="connsiteX70" fmla="*/ 5044496 w 6050676"/>
              <a:gd name="connsiteY70" fmla="*/ 479296 h 486094"/>
              <a:gd name="connsiteX71" fmla="*/ 4932321 w 6050676"/>
              <a:gd name="connsiteY71" fmla="*/ 462299 h 486094"/>
              <a:gd name="connsiteX72" fmla="*/ 4874534 w 6050676"/>
              <a:gd name="connsiteY72" fmla="*/ 455501 h 486094"/>
              <a:gd name="connsiteX73" fmla="*/ 4816746 w 6050676"/>
              <a:gd name="connsiteY73" fmla="*/ 455501 h 486094"/>
              <a:gd name="connsiteX74" fmla="*/ 4748761 w 6050676"/>
              <a:gd name="connsiteY74" fmla="*/ 455501 h 486094"/>
              <a:gd name="connsiteX75" fmla="*/ 4694373 w 6050676"/>
              <a:gd name="connsiteY75" fmla="*/ 469098 h 486094"/>
              <a:gd name="connsiteX76" fmla="*/ 4667179 w 6050676"/>
              <a:gd name="connsiteY76" fmla="*/ 482695 h 486094"/>
              <a:gd name="connsiteX77" fmla="*/ 4527810 w 6050676"/>
              <a:gd name="connsiteY77" fmla="*/ 486094 h 486094"/>
              <a:gd name="connsiteX78" fmla="*/ 4497216 w 6050676"/>
              <a:gd name="connsiteY78" fmla="*/ 482695 h 486094"/>
              <a:gd name="connsiteX79" fmla="*/ 4487018 w 6050676"/>
              <a:gd name="connsiteY79" fmla="*/ 445637 h 486094"/>
              <a:gd name="connsiteX80" fmla="*/ 4365417 w 6050676"/>
              <a:gd name="connsiteY80" fmla="*/ 400112 h 486094"/>
              <a:gd name="connsiteX81" fmla="*/ 4293261 w 6050676"/>
              <a:gd name="connsiteY81" fmla="*/ 404512 h 486094"/>
              <a:gd name="connsiteX82" fmla="*/ 4170888 w 6050676"/>
              <a:gd name="connsiteY82" fmla="*/ 448702 h 486094"/>
              <a:gd name="connsiteX83" fmla="*/ 4153891 w 6050676"/>
              <a:gd name="connsiteY83" fmla="*/ 472497 h 486094"/>
              <a:gd name="connsiteX84" fmla="*/ 4143694 w 6050676"/>
              <a:gd name="connsiteY84" fmla="*/ 479296 h 486094"/>
              <a:gd name="connsiteX85" fmla="*/ 4079274 w 6050676"/>
              <a:gd name="connsiteY85" fmla="*/ 457617 h 486094"/>
              <a:gd name="connsiteX86" fmla="*/ 3943137 w 6050676"/>
              <a:gd name="connsiteY86" fmla="*/ 452102 h 486094"/>
              <a:gd name="connsiteX87" fmla="*/ 3888749 w 6050676"/>
              <a:gd name="connsiteY87" fmla="*/ 448702 h 486094"/>
              <a:gd name="connsiteX88" fmla="*/ 3769775 w 6050676"/>
              <a:gd name="connsiteY88" fmla="*/ 428307 h 486094"/>
              <a:gd name="connsiteX89" fmla="*/ 3756752 w 6050676"/>
              <a:gd name="connsiteY89" fmla="*/ 405722 h 486094"/>
              <a:gd name="connsiteX90" fmla="*/ 3711988 w 6050676"/>
              <a:gd name="connsiteY90" fmla="*/ 424907 h 486094"/>
              <a:gd name="connsiteX91" fmla="*/ 3633805 w 6050676"/>
              <a:gd name="connsiteY91" fmla="*/ 407911 h 486094"/>
              <a:gd name="connsiteX92" fmla="*/ 3510838 w 6050676"/>
              <a:gd name="connsiteY92" fmla="*/ 303035 h 486094"/>
              <a:gd name="connsiteX93" fmla="*/ 3378861 w 6050676"/>
              <a:gd name="connsiteY93" fmla="*/ 251545 h 486094"/>
              <a:gd name="connsiteX94" fmla="*/ 3304077 w 6050676"/>
              <a:gd name="connsiteY94" fmla="*/ 316131 h 486094"/>
              <a:gd name="connsiteX95" fmla="*/ 3168107 w 6050676"/>
              <a:gd name="connsiteY95" fmla="*/ 360322 h 486094"/>
              <a:gd name="connsiteX96" fmla="*/ 3032137 w 6050676"/>
              <a:gd name="connsiteY96" fmla="*/ 312732 h 486094"/>
              <a:gd name="connsiteX97" fmla="*/ 2984547 w 6050676"/>
              <a:gd name="connsiteY97" fmla="*/ 295736 h 486094"/>
              <a:gd name="connsiteX98" fmla="*/ 2960752 w 6050676"/>
              <a:gd name="connsiteY98" fmla="*/ 292336 h 486094"/>
              <a:gd name="connsiteX99" fmla="*/ 2834980 w 6050676"/>
              <a:gd name="connsiteY99" fmla="*/ 261743 h 486094"/>
              <a:gd name="connsiteX100" fmla="*/ 2780592 w 6050676"/>
              <a:gd name="connsiteY100" fmla="*/ 265142 h 486094"/>
              <a:gd name="connsiteX101" fmla="*/ 2760196 w 6050676"/>
              <a:gd name="connsiteY101" fmla="*/ 268542 h 486094"/>
              <a:gd name="connsiteX102" fmla="*/ 2705808 w 6050676"/>
              <a:gd name="connsiteY102" fmla="*/ 275340 h 486094"/>
              <a:gd name="connsiteX103" fmla="*/ 2671815 w 6050676"/>
              <a:gd name="connsiteY103" fmla="*/ 275340 h 486094"/>
              <a:gd name="connsiteX104" fmla="*/ 2593633 w 6050676"/>
              <a:gd name="connsiteY104" fmla="*/ 251545 h 486094"/>
              <a:gd name="connsiteX105" fmla="*/ 2546043 w 6050676"/>
              <a:gd name="connsiteY105" fmla="*/ 244747 h 486094"/>
              <a:gd name="connsiteX106" fmla="*/ 2454263 w 6050676"/>
              <a:gd name="connsiteY106" fmla="*/ 241348 h 486094"/>
              <a:gd name="connsiteX107" fmla="*/ 2328491 w 6050676"/>
              <a:gd name="connsiteY107" fmla="*/ 237948 h 486094"/>
              <a:gd name="connsiteX108" fmla="*/ 2202718 w 6050676"/>
              <a:gd name="connsiteY108" fmla="*/ 220952 h 486094"/>
              <a:gd name="connsiteX109" fmla="*/ 2172125 w 6050676"/>
              <a:gd name="connsiteY109" fmla="*/ 220952 h 486094"/>
              <a:gd name="connsiteX110" fmla="*/ 2090543 w 6050676"/>
              <a:gd name="connsiteY110" fmla="*/ 197157 h 486094"/>
              <a:gd name="connsiteX111" fmla="*/ 1937576 w 6050676"/>
              <a:gd name="connsiteY111" fmla="*/ 234549 h 486094"/>
              <a:gd name="connsiteX112" fmla="*/ 1703027 w 6050676"/>
              <a:gd name="connsiteY112" fmla="*/ 234549 h 486094"/>
              <a:gd name="connsiteX113" fmla="*/ 1529665 w 6050676"/>
              <a:gd name="connsiteY113" fmla="*/ 244747 h 486094"/>
              <a:gd name="connsiteX114" fmla="*/ 1332508 w 6050676"/>
              <a:gd name="connsiteY114" fmla="*/ 246438 h 486094"/>
              <a:gd name="connsiteX115" fmla="*/ 1087762 w 6050676"/>
              <a:gd name="connsiteY115" fmla="*/ 282139 h 486094"/>
              <a:gd name="connsiteX116" fmla="*/ 968788 w 6050676"/>
              <a:gd name="connsiteY116" fmla="*/ 278739 h 486094"/>
              <a:gd name="connsiteX117" fmla="*/ 849814 w 6050676"/>
              <a:gd name="connsiteY117" fmla="*/ 305934 h 486094"/>
              <a:gd name="connsiteX118" fmla="*/ 786354 w 6050676"/>
              <a:gd name="connsiteY118" fmla="*/ 352428 h 486094"/>
              <a:gd name="connsiteX119" fmla="*/ 734239 w 6050676"/>
              <a:gd name="connsiteY119" fmla="*/ 370519 h 486094"/>
              <a:gd name="connsiteX120" fmla="*/ 662938 w 6050676"/>
              <a:gd name="connsiteY120" fmla="*/ 400112 h 486094"/>
              <a:gd name="connsiteX121" fmla="*/ 574474 w 6050676"/>
              <a:gd name="connsiteY121" fmla="*/ 384116 h 486094"/>
              <a:gd name="connsiteX122" fmla="*/ 438838 w 6050676"/>
              <a:gd name="connsiteY122" fmla="*/ 354378 h 486094"/>
              <a:gd name="connsiteX123" fmla="*/ 370519 w 6050676"/>
              <a:gd name="connsiteY123" fmla="*/ 278739 h 486094"/>
              <a:gd name="connsiteX124" fmla="*/ 326328 w 6050676"/>
              <a:gd name="connsiteY124" fmla="*/ 268542 h 486094"/>
              <a:gd name="connsiteX125" fmla="*/ 214153 w 6050676"/>
              <a:gd name="connsiteY125" fmla="*/ 180161 h 486094"/>
              <a:gd name="connsiteX126" fmla="*/ 180494 w 6050676"/>
              <a:gd name="connsiteY126" fmla="*/ 153280 h 486094"/>
              <a:gd name="connsiteX127" fmla="*/ 105377 w 6050676"/>
              <a:gd name="connsiteY127" fmla="*/ 125773 h 486094"/>
              <a:gd name="connsiteX128" fmla="*/ 33992 w 6050676"/>
              <a:gd name="connsiteY128" fmla="*/ 64586 h 486094"/>
              <a:gd name="connsiteX129" fmla="*/ 0 w 6050676"/>
              <a:gd name="connsiteY129" fmla="*/ 0 h 486094"/>
              <a:gd name="connsiteX0" fmla="*/ 0 w 6050676"/>
              <a:gd name="connsiteY0" fmla="*/ 0 h 486094"/>
              <a:gd name="connsiteX1" fmla="*/ 210754 w 6050676"/>
              <a:gd name="connsiteY1" fmla="*/ 129172 h 486094"/>
              <a:gd name="connsiteX2" fmla="*/ 385252 w 6050676"/>
              <a:gd name="connsiteY2" fmla="*/ 223402 h 486094"/>
              <a:gd name="connsiteX3" fmla="*/ 539522 w 6050676"/>
              <a:gd name="connsiteY3" fmla="*/ 285110 h 486094"/>
              <a:gd name="connsiteX4" fmla="*/ 604326 w 6050676"/>
              <a:gd name="connsiteY4" fmla="*/ 331345 h 486094"/>
              <a:gd name="connsiteX5" fmla="*/ 792027 w 6050676"/>
              <a:gd name="connsiteY5" fmla="*/ 282139 h 486094"/>
              <a:gd name="connsiteX6" fmla="*/ 862087 w 6050676"/>
              <a:gd name="connsiteY6" fmla="*/ 240232 h 486094"/>
              <a:gd name="connsiteX7" fmla="*/ 938195 w 6050676"/>
              <a:gd name="connsiteY7" fmla="*/ 217553 h 486094"/>
              <a:gd name="connsiteX8" fmla="*/ 1078547 w 6050676"/>
              <a:gd name="connsiteY8" fmla="*/ 199123 h 486094"/>
              <a:gd name="connsiteX9" fmla="*/ 1131952 w 6050676"/>
              <a:gd name="connsiteY9" fmla="*/ 207355 h 486094"/>
              <a:gd name="connsiteX10" fmla="*/ 1312113 w 6050676"/>
              <a:gd name="connsiteY10" fmla="*/ 183133 h 486094"/>
              <a:gd name="connsiteX11" fmla="*/ 1357153 w 6050676"/>
              <a:gd name="connsiteY11" fmla="*/ 170548 h 486094"/>
              <a:gd name="connsiteX12" fmla="*/ 1410691 w 6050676"/>
              <a:gd name="connsiteY12" fmla="*/ 168347 h 486094"/>
              <a:gd name="connsiteX13" fmla="*/ 1556265 w 6050676"/>
              <a:gd name="connsiteY13" fmla="*/ 162144 h 486094"/>
              <a:gd name="connsiteX14" fmla="*/ 1730221 w 6050676"/>
              <a:gd name="connsiteY14" fmla="*/ 156366 h 486094"/>
              <a:gd name="connsiteX15" fmla="*/ 1764214 w 6050676"/>
              <a:gd name="connsiteY15" fmla="*/ 156366 h 486094"/>
              <a:gd name="connsiteX16" fmla="*/ 1923979 w 6050676"/>
              <a:gd name="connsiteY16" fmla="*/ 156366 h 486094"/>
              <a:gd name="connsiteX17" fmla="*/ 1968169 w 6050676"/>
              <a:gd name="connsiteY17" fmla="*/ 146168 h 486094"/>
              <a:gd name="connsiteX18" fmla="*/ 2025957 w 6050676"/>
              <a:gd name="connsiteY18" fmla="*/ 125773 h 486094"/>
              <a:gd name="connsiteX19" fmla="*/ 2110938 w 6050676"/>
              <a:gd name="connsiteY19" fmla="*/ 95180 h 486094"/>
              <a:gd name="connsiteX20" fmla="*/ 2141531 w 6050676"/>
              <a:gd name="connsiteY20" fmla="*/ 98579 h 486094"/>
              <a:gd name="connsiteX21" fmla="*/ 2274102 w 6050676"/>
              <a:gd name="connsiteY21" fmla="*/ 125773 h 486094"/>
              <a:gd name="connsiteX22" fmla="*/ 2444065 w 6050676"/>
              <a:gd name="connsiteY22" fmla="*/ 149568 h 486094"/>
              <a:gd name="connsiteX23" fmla="*/ 2573237 w 6050676"/>
              <a:gd name="connsiteY23" fmla="*/ 176762 h 486094"/>
              <a:gd name="connsiteX24" fmla="*/ 2678614 w 6050676"/>
              <a:gd name="connsiteY24" fmla="*/ 190359 h 486094"/>
              <a:gd name="connsiteX25" fmla="*/ 2719405 w 6050676"/>
              <a:gd name="connsiteY25" fmla="*/ 190359 h 486094"/>
              <a:gd name="connsiteX26" fmla="*/ 2923360 w 6050676"/>
              <a:gd name="connsiteY26" fmla="*/ 207355 h 486094"/>
              <a:gd name="connsiteX27" fmla="*/ 2957353 w 6050676"/>
              <a:gd name="connsiteY27" fmla="*/ 224351 h 486094"/>
              <a:gd name="connsiteX28" fmla="*/ 2984547 w 6050676"/>
              <a:gd name="connsiteY28" fmla="*/ 241348 h 486094"/>
              <a:gd name="connsiteX29" fmla="*/ 3004943 w 6050676"/>
              <a:gd name="connsiteY29" fmla="*/ 248146 h 486094"/>
              <a:gd name="connsiteX30" fmla="*/ 3127316 w 6050676"/>
              <a:gd name="connsiteY30" fmla="*/ 295736 h 486094"/>
              <a:gd name="connsiteX31" fmla="*/ 3202099 w 6050676"/>
              <a:gd name="connsiteY31" fmla="*/ 295736 h 486094"/>
              <a:gd name="connsiteX32" fmla="*/ 3249689 w 6050676"/>
              <a:gd name="connsiteY32" fmla="*/ 285538 h 486094"/>
              <a:gd name="connsiteX33" fmla="*/ 3276883 w 6050676"/>
              <a:gd name="connsiteY33" fmla="*/ 271941 h 486094"/>
              <a:gd name="connsiteX34" fmla="*/ 3355066 w 6050676"/>
              <a:gd name="connsiteY34" fmla="*/ 227751 h 486094"/>
              <a:gd name="connsiteX35" fmla="*/ 3419652 w 6050676"/>
              <a:gd name="connsiteY35" fmla="*/ 183560 h 486094"/>
              <a:gd name="connsiteX36" fmla="*/ 3463842 w 6050676"/>
              <a:gd name="connsiteY36" fmla="*/ 200557 h 486094"/>
              <a:gd name="connsiteX37" fmla="*/ 3664398 w 6050676"/>
              <a:gd name="connsiteY37" fmla="*/ 295736 h 486094"/>
              <a:gd name="connsiteX38" fmla="*/ 3701790 w 6050676"/>
              <a:gd name="connsiteY38" fmla="*/ 299135 h 486094"/>
              <a:gd name="connsiteX39" fmla="*/ 3718786 w 6050676"/>
              <a:gd name="connsiteY39" fmla="*/ 302534 h 486094"/>
              <a:gd name="connsiteX40" fmla="*/ 3759578 w 6050676"/>
              <a:gd name="connsiteY40" fmla="*/ 309333 h 486094"/>
              <a:gd name="connsiteX41" fmla="*/ 3800369 w 6050676"/>
              <a:gd name="connsiteY41" fmla="*/ 312732 h 486094"/>
              <a:gd name="connsiteX42" fmla="*/ 3888749 w 6050676"/>
              <a:gd name="connsiteY42" fmla="*/ 319531 h 486094"/>
              <a:gd name="connsiteX43" fmla="*/ 3946537 w 6050676"/>
              <a:gd name="connsiteY43" fmla="*/ 319531 h 486094"/>
              <a:gd name="connsiteX44" fmla="*/ 3983928 w 6050676"/>
              <a:gd name="connsiteY44" fmla="*/ 309333 h 486094"/>
              <a:gd name="connsiteX45" fmla="*/ 4075708 w 6050676"/>
              <a:gd name="connsiteY45" fmla="*/ 292336 h 486094"/>
              <a:gd name="connsiteX46" fmla="*/ 4208279 w 6050676"/>
              <a:gd name="connsiteY46" fmla="*/ 248146 h 486094"/>
              <a:gd name="connsiteX47" fmla="*/ 4395239 w 6050676"/>
              <a:gd name="connsiteY47" fmla="*/ 261743 h 486094"/>
              <a:gd name="connsiteX48" fmla="*/ 4442828 w 6050676"/>
              <a:gd name="connsiteY48" fmla="*/ 292336 h 486094"/>
              <a:gd name="connsiteX49" fmla="*/ 4456425 w 6050676"/>
              <a:gd name="connsiteY49" fmla="*/ 295736 h 486094"/>
              <a:gd name="connsiteX50" fmla="*/ 4476821 w 6050676"/>
              <a:gd name="connsiteY50" fmla="*/ 302534 h 486094"/>
              <a:gd name="connsiteX51" fmla="*/ 4578798 w 6050676"/>
              <a:gd name="connsiteY51" fmla="*/ 336527 h 486094"/>
              <a:gd name="connsiteX52" fmla="*/ 4718168 w 6050676"/>
              <a:gd name="connsiteY52" fmla="*/ 356922 h 486094"/>
              <a:gd name="connsiteX53" fmla="*/ 4881332 w 6050676"/>
              <a:gd name="connsiteY53" fmla="*/ 326496 h 486094"/>
              <a:gd name="connsiteX54" fmla="*/ 5052619 w 6050676"/>
              <a:gd name="connsiteY54" fmla="*/ 349623 h 486094"/>
              <a:gd name="connsiteX55" fmla="*/ 5166870 w 6050676"/>
              <a:gd name="connsiteY55" fmla="*/ 343325 h 486094"/>
              <a:gd name="connsiteX56" fmla="*/ 5201279 w 6050676"/>
              <a:gd name="connsiteY56" fmla="*/ 332794 h 486094"/>
              <a:gd name="connsiteX57" fmla="*/ 5499997 w 6050676"/>
              <a:gd name="connsiteY57" fmla="*/ 333128 h 486094"/>
              <a:gd name="connsiteX58" fmla="*/ 5725797 w 6050676"/>
              <a:gd name="connsiteY58" fmla="*/ 344014 h 486094"/>
              <a:gd name="connsiteX59" fmla="*/ 5748143 w 6050676"/>
              <a:gd name="connsiteY59" fmla="*/ 329728 h 486094"/>
              <a:gd name="connsiteX60" fmla="*/ 5815554 w 6050676"/>
              <a:gd name="connsiteY60" fmla="*/ 332794 h 486094"/>
              <a:gd name="connsiteX61" fmla="*/ 5894092 w 6050676"/>
              <a:gd name="connsiteY61" fmla="*/ 310355 h 486094"/>
              <a:gd name="connsiteX62" fmla="*/ 5982691 w 6050676"/>
              <a:gd name="connsiteY62" fmla="*/ 322930 h 486094"/>
              <a:gd name="connsiteX63" fmla="*/ 6050676 w 6050676"/>
              <a:gd name="connsiteY63" fmla="*/ 326329 h 486094"/>
              <a:gd name="connsiteX64" fmla="*/ 6016684 w 6050676"/>
              <a:gd name="connsiteY64" fmla="*/ 472497 h 486094"/>
              <a:gd name="connsiteX65" fmla="*/ 5805930 w 6050676"/>
              <a:gd name="connsiteY65" fmla="*/ 452102 h 486094"/>
              <a:gd name="connsiteX66" fmla="*/ 5652870 w 6050676"/>
              <a:gd name="connsiteY66" fmla="*/ 470234 h 486094"/>
              <a:gd name="connsiteX67" fmla="*/ 5537868 w 6050676"/>
              <a:gd name="connsiteY67" fmla="*/ 470234 h 486094"/>
              <a:gd name="connsiteX68" fmla="*/ 5442210 w 6050676"/>
              <a:gd name="connsiteY68" fmla="*/ 448702 h 486094"/>
              <a:gd name="connsiteX69" fmla="*/ 5224657 w 6050676"/>
              <a:gd name="connsiteY69" fmla="*/ 448702 h 486094"/>
              <a:gd name="connsiteX70" fmla="*/ 5122679 w 6050676"/>
              <a:gd name="connsiteY70" fmla="*/ 482695 h 486094"/>
              <a:gd name="connsiteX71" fmla="*/ 5044496 w 6050676"/>
              <a:gd name="connsiteY71" fmla="*/ 479296 h 486094"/>
              <a:gd name="connsiteX72" fmla="*/ 4932321 w 6050676"/>
              <a:gd name="connsiteY72" fmla="*/ 462299 h 486094"/>
              <a:gd name="connsiteX73" fmla="*/ 4874534 w 6050676"/>
              <a:gd name="connsiteY73" fmla="*/ 455501 h 486094"/>
              <a:gd name="connsiteX74" fmla="*/ 4816746 w 6050676"/>
              <a:gd name="connsiteY74" fmla="*/ 455501 h 486094"/>
              <a:gd name="connsiteX75" fmla="*/ 4748761 w 6050676"/>
              <a:gd name="connsiteY75" fmla="*/ 455501 h 486094"/>
              <a:gd name="connsiteX76" fmla="*/ 4694373 w 6050676"/>
              <a:gd name="connsiteY76" fmla="*/ 469098 h 486094"/>
              <a:gd name="connsiteX77" fmla="*/ 4667179 w 6050676"/>
              <a:gd name="connsiteY77" fmla="*/ 482695 h 486094"/>
              <a:gd name="connsiteX78" fmla="*/ 4527810 w 6050676"/>
              <a:gd name="connsiteY78" fmla="*/ 486094 h 486094"/>
              <a:gd name="connsiteX79" fmla="*/ 4497216 w 6050676"/>
              <a:gd name="connsiteY79" fmla="*/ 482695 h 486094"/>
              <a:gd name="connsiteX80" fmla="*/ 4487018 w 6050676"/>
              <a:gd name="connsiteY80" fmla="*/ 445637 h 486094"/>
              <a:gd name="connsiteX81" fmla="*/ 4365417 w 6050676"/>
              <a:gd name="connsiteY81" fmla="*/ 400112 h 486094"/>
              <a:gd name="connsiteX82" fmla="*/ 4293261 w 6050676"/>
              <a:gd name="connsiteY82" fmla="*/ 404512 h 486094"/>
              <a:gd name="connsiteX83" fmla="*/ 4170888 w 6050676"/>
              <a:gd name="connsiteY83" fmla="*/ 448702 h 486094"/>
              <a:gd name="connsiteX84" fmla="*/ 4153891 w 6050676"/>
              <a:gd name="connsiteY84" fmla="*/ 472497 h 486094"/>
              <a:gd name="connsiteX85" fmla="*/ 4143694 w 6050676"/>
              <a:gd name="connsiteY85" fmla="*/ 479296 h 486094"/>
              <a:gd name="connsiteX86" fmla="*/ 4079274 w 6050676"/>
              <a:gd name="connsiteY86" fmla="*/ 457617 h 486094"/>
              <a:gd name="connsiteX87" fmla="*/ 3943137 w 6050676"/>
              <a:gd name="connsiteY87" fmla="*/ 452102 h 486094"/>
              <a:gd name="connsiteX88" fmla="*/ 3888749 w 6050676"/>
              <a:gd name="connsiteY88" fmla="*/ 448702 h 486094"/>
              <a:gd name="connsiteX89" fmla="*/ 3769775 w 6050676"/>
              <a:gd name="connsiteY89" fmla="*/ 428307 h 486094"/>
              <a:gd name="connsiteX90" fmla="*/ 3756752 w 6050676"/>
              <a:gd name="connsiteY90" fmla="*/ 405722 h 486094"/>
              <a:gd name="connsiteX91" fmla="*/ 3711988 w 6050676"/>
              <a:gd name="connsiteY91" fmla="*/ 424907 h 486094"/>
              <a:gd name="connsiteX92" fmla="*/ 3633805 w 6050676"/>
              <a:gd name="connsiteY92" fmla="*/ 407911 h 486094"/>
              <a:gd name="connsiteX93" fmla="*/ 3510838 w 6050676"/>
              <a:gd name="connsiteY93" fmla="*/ 303035 h 486094"/>
              <a:gd name="connsiteX94" fmla="*/ 3378861 w 6050676"/>
              <a:gd name="connsiteY94" fmla="*/ 251545 h 486094"/>
              <a:gd name="connsiteX95" fmla="*/ 3304077 w 6050676"/>
              <a:gd name="connsiteY95" fmla="*/ 316131 h 486094"/>
              <a:gd name="connsiteX96" fmla="*/ 3168107 w 6050676"/>
              <a:gd name="connsiteY96" fmla="*/ 360322 h 486094"/>
              <a:gd name="connsiteX97" fmla="*/ 3032137 w 6050676"/>
              <a:gd name="connsiteY97" fmla="*/ 312732 h 486094"/>
              <a:gd name="connsiteX98" fmla="*/ 2984547 w 6050676"/>
              <a:gd name="connsiteY98" fmla="*/ 295736 h 486094"/>
              <a:gd name="connsiteX99" fmla="*/ 2960752 w 6050676"/>
              <a:gd name="connsiteY99" fmla="*/ 292336 h 486094"/>
              <a:gd name="connsiteX100" fmla="*/ 2834980 w 6050676"/>
              <a:gd name="connsiteY100" fmla="*/ 261743 h 486094"/>
              <a:gd name="connsiteX101" fmla="*/ 2780592 w 6050676"/>
              <a:gd name="connsiteY101" fmla="*/ 265142 h 486094"/>
              <a:gd name="connsiteX102" fmla="*/ 2760196 w 6050676"/>
              <a:gd name="connsiteY102" fmla="*/ 268542 h 486094"/>
              <a:gd name="connsiteX103" fmla="*/ 2705808 w 6050676"/>
              <a:gd name="connsiteY103" fmla="*/ 275340 h 486094"/>
              <a:gd name="connsiteX104" fmla="*/ 2671815 w 6050676"/>
              <a:gd name="connsiteY104" fmla="*/ 275340 h 486094"/>
              <a:gd name="connsiteX105" fmla="*/ 2593633 w 6050676"/>
              <a:gd name="connsiteY105" fmla="*/ 251545 h 486094"/>
              <a:gd name="connsiteX106" fmla="*/ 2546043 w 6050676"/>
              <a:gd name="connsiteY106" fmla="*/ 244747 h 486094"/>
              <a:gd name="connsiteX107" fmla="*/ 2454263 w 6050676"/>
              <a:gd name="connsiteY107" fmla="*/ 241348 h 486094"/>
              <a:gd name="connsiteX108" fmla="*/ 2328491 w 6050676"/>
              <a:gd name="connsiteY108" fmla="*/ 237948 h 486094"/>
              <a:gd name="connsiteX109" fmla="*/ 2202718 w 6050676"/>
              <a:gd name="connsiteY109" fmla="*/ 220952 h 486094"/>
              <a:gd name="connsiteX110" fmla="*/ 2172125 w 6050676"/>
              <a:gd name="connsiteY110" fmla="*/ 220952 h 486094"/>
              <a:gd name="connsiteX111" fmla="*/ 2090543 w 6050676"/>
              <a:gd name="connsiteY111" fmla="*/ 197157 h 486094"/>
              <a:gd name="connsiteX112" fmla="*/ 1937576 w 6050676"/>
              <a:gd name="connsiteY112" fmla="*/ 234549 h 486094"/>
              <a:gd name="connsiteX113" fmla="*/ 1703027 w 6050676"/>
              <a:gd name="connsiteY113" fmla="*/ 234549 h 486094"/>
              <a:gd name="connsiteX114" fmla="*/ 1529665 w 6050676"/>
              <a:gd name="connsiteY114" fmla="*/ 244747 h 486094"/>
              <a:gd name="connsiteX115" fmla="*/ 1332508 w 6050676"/>
              <a:gd name="connsiteY115" fmla="*/ 246438 h 486094"/>
              <a:gd name="connsiteX116" fmla="*/ 1087762 w 6050676"/>
              <a:gd name="connsiteY116" fmla="*/ 282139 h 486094"/>
              <a:gd name="connsiteX117" fmla="*/ 968788 w 6050676"/>
              <a:gd name="connsiteY117" fmla="*/ 278739 h 486094"/>
              <a:gd name="connsiteX118" fmla="*/ 849814 w 6050676"/>
              <a:gd name="connsiteY118" fmla="*/ 305934 h 486094"/>
              <a:gd name="connsiteX119" fmla="*/ 786354 w 6050676"/>
              <a:gd name="connsiteY119" fmla="*/ 352428 h 486094"/>
              <a:gd name="connsiteX120" fmla="*/ 734239 w 6050676"/>
              <a:gd name="connsiteY120" fmla="*/ 370519 h 486094"/>
              <a:gd name="connsiteX121" fmla="*/ 662938 w 6050676"/>
              <a:gd name="connsiteY121" fmla="*/ 400112 h 486094"/>
              <a:gd name="connsiteX122" fmla="*/ 574474 w 6050676"/>
              <a:gd name="connsiteY122" fmla="*/ 384116 h 486094"/>
              <a:gd name="connsiteX123" fmla="*/ 438838 w 6050676"/>
              <a:gd name="connsiteY123" fmla="*/ 354378 h 486094"/>
              <a:gd name="connsiteX124" fmla="*/ 370519 w 6050676"/>
              <a:gd name="connsiteY124" fmla="*/ 278739 h 486094"/>
              <a:gd name="connsiteX125" fmla="*/ 326328 w 6050676"/>
              <a:gd name="connsiteY125" fmla="*/ 268542 h 486094"/>
              <a:gd name="connsiteX126" fmla="*/ 214153 w 6050676"/>
              <a:gd name="connsiteY126" fmla="*/ 180161 h 486094"/>
              <a:gd name="connsiteX127" fmla="*/ 180494 w 6050676"/>
              <a:gd name="connsiteY127" fmla="*/ 153280 h 486094"/>
              <a:gd name="connsiteX128" fmla="*/ 105377 w 6050676"/>
              <a:gd name="connsiteY128" fmla="*/ 125773 h 486094"/>
              <a:gd name="connsiteX129" fmla="*/ 33992 w 6050676"/>
              <a:gd name="connsiteY129" fmla="*/ 64586 h 486094"/>
              <a:gd name="connsiteX130" fmla="*/ 0 w 6050676"/>
              <a:gd name="connsiteY130" fmla="*/ 0 h 486094"/>
              <a:gd name="connsiteX0" fmla="*/ 0 w 6050676"/>
              <a:gd name="connsiteY0" fmla="*/ 0 h 486094"/>
              <a:gd name="connsiteX1" fmla="*/ 210754 w 6050676"/>
              <a:gd name="connsiteY1" fmla="*/ 129172 h 486094"/>
              <a:gd name="connsiteX2" fmla="*/ 385252 w 6050676"/>
              <a:gd name="connsiteY2" fmla="*/ 223402 h 486094"/>
              <a:gd name="connsiteX3" fmla="*/ 539522 w 6050676"/>
              <a:gd name="connsiteY3" fmla="*/ 285110 h 486094"/>
              <a:gd name="connsiteX4" fmla="*/ 604326 w 6050676"/>
              <a:gd name="connsiteY4" fmla="*/ 331345 h 486094"/>
              <a:gd name="connsiteX5" fmla="*/ 792027 w 6050676"/>
              <a:gd name="connsiteY5" fmla="*/ 282139 h 486094"/>
              <a:gd name="connsiteX6" fmla="*/ 862087 w 6050676"/>
              <a:gd name="connsiteY6" fmla="*/ 240232 h 486094"/>
              <a:gd name="connsiteX7" fmla="*/ 938195 w 6050676"/>
              <a:gd name="connsiteY7" fmla="*/ 217553 h 486094"/>
              <a:gd name="connsiteX8" fmla="*/ 1078547 w 6050676"/>
              <a:gd name="connsiteY8" fmla="*/ 199123 h 486094"/>
              <a:gd name="connsiteX9" fmla="*/ 1131952 w 6050676"/>
              <a:gd name="connsiteY9" fmla="*/ 207355 h 486094"/>
              <a:gd name="connsiteX10" fmla="*/ 1312113 w 6050676"/>
              <a:gd name="connsiteY10" fmla="*/ 183133 h 486094"/>
              <a:gd name="connsiteX11" fmla="*/ 1357153 w 6050676"/>
              <a:gd name="connsiteY11" fmla="*/ 170548 h 486094"/>
              <a:gd name="connsiteX12" fmla="*/ 1410691 w 6050676"/>
              <a:gd name="connsiteY12" fmla="*/ 168347 h 486094"/>
              <a:gd name="connsiteX13" fmla="*/ 1556265 w 6050676"/>
              <a:gd name="connsiteY13" fmla="*/ 162144 h 486094"/>
              <a:gd name="connsiteX14" fmla="*/ 1730221 w 6050676"/>
              <a:gd name="connsiteY14" fmla="*/ 156366 h 486094"/>
              <a:gd name="connsiteX15" fmla="*/ 1764214 w 6050676"/>
              <a:gd name="connsiteY15" fmla="*/ 156366 h 486094"/>
              <a:gd name="connsiteX16" fmla="*/ 1881028 w 6050676"/>
              <a:gd name="connsiteY16" fmla="*/ 149116 h 486094"/>
              <a:gd name="connsiteX17" fmla="*/ 1923979 w 6050676"/>
              <a:gd name="connsiteY17" fmla="*/ 156366 h 486094"/>
              <a:gd name="connsiteX18" fmla="*/ 1968169 w 6050676"/>
              <a:gd name="connsiteY18" fmla="*/ 146168 h 486094"/>
              <a:gd name="connsiteX19" fmla="*/ 2025957 w 6050676"/>
              <a:gd name="connsiteY19" fmla="*/ 125773 h 486094"/>
              <a:gd name="connsiteX20" fmla="*/ 2110938 w 6050676"/>
              <a:gd name="connsiteY20" fmla="*/ 95180 h 486094"/>
              <a:gd name="connsiteX21" fmla="*/ 2141531 w 6050676"/>
              <a:gd name="connsiteY21" fmla="*/ 98579 h 486094"/>
              <a:gd name="connsiteX22" fmla="*/ 2274102 w 6050676"/>
              <a:gd name="connsiteY22" fmla="*/ 125773 h 486094"/>
              <a:gd name="connsiteX23" fmla="*/ 2444065 w 6050676"/>
              <a:gd name="connsiteY23" fmla="*/ 149568 h 486094"/>
              <a:gd name="connsiteX24" fmla="*/ 2573237 w 6050676"/>
              <a:gd name="connsiteY24" fmla="*/ 176762 h 486094"/>
              <a:gd name="connsiteX25" fmla="*/ 2678614 w 6050676"/>
              <a:gd name="connsiteY25" fmla="*/ 190359 h 486094"/>
              <a:gd name="connsiteX26" fmla="*/ 2719405 w 6050676"/>
              <a:gd name="connsiteY26" fmla="*/ 190359 h 486094"/>
              <a:gd name="connsiteX27" fmla="*/ 2923360 w 6050676"/>
              <a:gd name="connsiteY27" fmla="*/ 207355 h 486094"/>
              <a:gd name="connsiteX28" fmla="*/ 2957353 w 6050676"/>
              <a:gd name="connsiteY28" fmla="*/ 224351 h 486094"/>
              <a:gd name="connsiteX29" fmla="*/ 2984547 w 6050676"/>
              <a:gd name="connsiteY29" fmla="*/ 241348 h 486094"/>
              <a:gd name="connsiteX30" fmla="*/ 3004943 w 6050676"/>
              <a:gd name="connsiteY30" fmla="*/ 248146 h 486094"/>
              <a:gd name="connsiteX31" fmla="*/ 3127316 w 6050676"/>
              <a:gd name="connsiteY31" fmla="*/ 295736 h 486094"/>
              <a:gd name="connsiteX32" fmla="*/ 3202099 w 6050676"/>
              <a:gd name="connsiteY32" fmla="*/ 295736 h 486094"/>
              <a:gd name="connsiteX33" fmla="*/ 3249689 w 6050676"/>
              <a:gd name="connsiteY33" fmla="*/ 285538 h 486094"/>
              <a:gd name="connsiteX34" fmla="*/ 3276883 w 6050676"/>
              <a:gd name="connsiteY34" fmla="*/ 271941 h 486094"/>
              <a:gd name="connsiteX35" fmla="*/ 3355066 w 6050676"/>
              <a:gd name="connsiteY35" fmla="*/ 227751 h 486094"/>
              <a:gd name="connsiteX36" fmla="*/ 3419652 w 6050676"/>
              <a:gd name="connsiteY36" fmla="*/ 183560 h 486094"/>
              <a:gd name="connsiteX37" fmla="*/ 3463842 w 6050676"/>
              <a:gd name="connsiteY37" fmla="*/ 200557 h 486094"/>
              <a:gd name="connsiteX38" fmla="*/ 3664398 w 6050676"/>
              <a:gd name="connsiteY38" fmla="*/ 295736 h 486094"/>
              <a:gd name="connsiteX39" fmla="*/ 3701790 w 6050676"/>
              <a:gd name="connsiteY39" fmla="*/ 299135 h 486094"/>
              <a:gd name="connsiteX40" fmla="*/ 3718786 w 6050676"/>
              <a:gd name="connsiteY40" fmla="*/ 302534 h 486094"/>
              <a:gd name="connsiteX41" fmla="*/ 3759578 w 6050676"/>
              <a:gd name="connsiteY41" fmla="*/ 309333 h 486094"/>
              <a:gd name="connsiteX42" fmla="*/ 3800369 w 6050676"/>
              <a:gd name="connsiteY42" fmla="*/ 312732 h 486094"/>
              <a:gd name="connsiteX43" fmla="*/ 3888749 w 6050676"/>
              <a:gd name="connsiteY43" fmla="*/ 319531 h 486094"/>
              <a:gd name="connsiteX44" fmla="*/ 3946537 w 6050676"/>
              <a:gd name="connsiteY44" fmla="*/ 319531 h 486094"/>
              <a:gd name="connsiteX45" fmla="*/ 3983928 w 6050676"/>
              <a:gd name="connsiteY45" fmla="*/ 309333 h 486094"/>
              <a:gd name="connsiteX46" fmla="*/ 4075708 w 6050676"/>
              <a:gd name="connsiteY46" fmla="*/ 292336 h 486094"/>
              <a:gd name="connsiteX47" fmla="*/ 4208279 w 6050676"/>
              <a:gd name="connsiteY47" fmla="*/ 248146 h 486094"/>
              <a:gd name="connsiteX48" fmla="*/ 4395239 w 6050676"/>
              <a:gd name="connsiteY48" fmla="*/ 261743 h 486094"/>
              <a:gd name="connsiteX49" fmla="*/ 4442828 w 6050676"/>
              <a:gd name="connsiteY49" fmla="*/ 292336 h 486094"/>
              <a:gd name="connsiteX50" fmla="*/ 4456425 w 6050676"/>
              <a:gd name="connsiteY50" fmla="*/ 295736 h 486094"/>
              <a:gd name="connsiteX51" fmla="*/ 4476821 w 6050676"/>
              <a:gd name="connsiteY51" fmla="*/ 302534 h 486094"/>
              <a:gd name="connsiteX52" fmla="*/ 4578798 w 6050676"/>
              <a:gd name="connsiteY52" fmla="*/ 336527 h 486094"/>
              <a:gd name="connsiteX53" fmla="*/ 4718168 w 6050676"/>
              <a:gd name="connsiteY53" fmla="*/ 356922 h 486094"/>
              <a:gd name="connsiteX54" fmla="*/ 4881332 w 6050676"/>
              <a:gd name="connsiteY54" fmla="*/ 326496 h 486094"/>
              <a:gd name="connsiteX55" fmla="*/ 5052619 w 6050676"/>
              <a:gd name="connsiteY55" fmla="*/ 349623 h 486094"/>
              <a:gd name="connsiteX56" fmla="*/ 5166870 w 6050676"/>
              <a:gd name="connsiteY56" fmla="*/ 343325 h 486094"/>
              <a:gd name="connsiteX57" fmla="*/ 5201279 w 6050676"/>
              <a:gd name="connsiteY57" fmla="*/ 332794 h 486094"/>
              <a:gd name="connsiteX58" fmla="*/ 5499997 w 6050676"/>
              <a:gd name="connsiteY58" fmla="*/ 333128 h 486094"/>
              <a:gd name="connsiteX59" fmla="*/ 5725797 w 6050676"/>
              <a:gd name="connsiteY59" fmla="*/ 344014 h 486094"/>
              <a:gd name="connsiteX60" fmla="*/ 5748143 w 6050676"/>
              <a:gd name="connsiteY60" fmla="*/ 329728 h 486094"/>
              <a:gd name="connsiteX61" fmla="*/ 5815554 w 6050676"/>
              <a:gd name="connsiteY61" fmla="*/ 332794 h 486094"/>
              <a:gd name="connsiteX62" fmla="*/ 5894092 w 6050676"/>
              <a:gd name="connsiteY62" fmla="*/ 310355 h 486094"/>
              <a:gd name="connsiteX63" fmla="*/ 5982691 w 6050676"/>
              <a:gd name="connsiteY63" fmla="*/ 322930 h 486094"/>
              <a:gd name="connsiteX64" fmla="*/ 6050676 w 6050676"/>
              <a:gd name="connsiteY64" fmla="*/ 326329 h 486094"/>
              <a:gd name="connsiteX65" fmla="*/ 6016684 w 6050676"/>
              <a:gd name="connsiteY65" fmla="*/ 472497 h 486094"/>
              <a:gd name="connsiteX66" fmla="*/ 5805930 w 6050676"/>
              <a:gd name="connsiteY66" fmla="*/ 452102 h 486094"/>
              <a:gd name="connsiteX67" fmla="*/ 5652870 w 6050676"/>
              <a:gd name="connsiteY67" fmla="*/ 470234 h 486094"/>
              <a:gd name="connsiteX68" fmla="*/ 5537868 w 6050676"/>
              <a:gd name="connsiteY68" fmla="*/ 470234 h 486094"/>
              <a:gd name="connsiteX69" fmla="*/ 5442210 w 6050676"/>
              <a:gd name="connsiteY69" fmla="*/ 448702 h 486094"/>
              <a:gd name="connsiteX70" fmla="*/ 5224657 w 6050676"/>
              <a:gd name="connsiteY70" fmla="*/ 448702 h 486094"/>
              <a:gd name="connsiteX71" fmla="*/ 5122679 w 6050676"/>
              <a:gd name="connsiteY71" fmla="*/ 482695 h 486094"/>
              <a:gd name="connsiteX72" fmla="*/ 5044496 w 6050676"/>
              <a:gd name="connsiteY72" fmla="*/ 479296 h 486094"/>
              <a:gd name="connsiteX73" fmla="*/ 4932321 w 6050676"/>
              <a:gd name="connsiteY73" fmla="*/ 462299 h 486094"/>
              <a:gd name="connsiteX74" fmla="*/ 4874534 w 6050676"/>
              <a:gd name="connsiteY74" fmla="*/ 455501 h 486094"/>
              <a:gd name="connsiteX75" fmla="*/ 4816746 w 6050676"/>
              <a:gd name="connsiteY75" fmla="*/ 455501 h 486094"/>
              <a:gd name="connsiteX76" fmla="*/ 4748761 w 6050676"/>
              <a:gd name="connsiteY76" fmla="*/ 455501 h 486094"/>
              <a:gd name="connsiteX77" fmla="*/ 4694373 w 6050676"/>
              <a:gd name="connsiteY77" fmla="*/ 469098 h 486094"/>
              <a:gd name="connsiteX78" fmla="*/ 4667179 w 6050676"/>
              <a:gd name="connsiteY78" fmla="*/ 482695 h 486094"/>
              <a:gd name="connsiteX79" fmla="*/ 4527810 w 6050676"/>
              <a:gd name="connsiteY79" fmla="*/ 486094 h 486094"/>
              <a:gd name="connsiteX80" fmla="*/ 4497216 w 6050676"/>
              <a:gd name="connsiteY80" fmla="*/ 482695 h 486094"/>
              <a:gd name="connsiteX81" fmla="*/ 4487018 w 6050676"/>
              <a:gd name="connsiteY81" fmla="*/ 445637 h 486094"/>
              <a:gd name="connsiteX82" fmla="*/ 4365417 w 6050676"/>
              <a:gd name="connsiteY82" fmla="*/ 400112 h 486094"/>
              <a:gd name="connsiteX83" fmla="*/ 4293261 w 6050676"/>
              <a:gd name="connsiteY83" fmla="*/ 404512 h 486094"/>
              <a:gd name="connsiteX84" fmla="*/ 4170888 w 6050676"/>
              <a:gd name="connsiteY84" fmla="*/ 448702 h 486094"/>
              <a:gd name="connsiteX85" fmla="*/ 4153891 w 6050676"/>
              <a:gd name="connsiteY85" fmla="*/ 472497 h 486094"/>
              <a:gd name="connsiteX86" fmla="*/ 4143694 w 6050676"/>
              <a:gd name="connsiteY86" fmla="*/ 479296 h 486094"/>
              <a:gd name="connsiteX87" fmla="*/ 4079274 w 6050676"/>
              <a:gd name="connsiteY87" fmla="*/ 457617 h 486094"/>
              <a:gd name="connsiteX88" fmla="*/ 3943137 w 6050676"/>
              <a:gd name="connsiteY88" fmla="*/ 452102 h 486094"/>
              <a:gd name="connsiteX89" fmla="*/ 3888749 w 6050676"/>
              <a:gd name="connsiteY89" fmla="*/ 448702 h 486094"/>
              <a:gd name="connsiteX90" fmla="*/ 3769775 w 6050676"/>
              <a:gd name="connsiteY90" fmla="*/ 428307 h 486094"/>
              <a:gd name="connsiteX91" fmla="*/ 3756752 w 6050676"/>
              <a:gd name="connsiteY91" fmla="*/ 405722 h 486094"/>
              <a:gd name="connsiteX92" fmla="*/ 3711988 w 6050676"/>
              <a:gd name="connsiteY92" fmla="*/ 424907 h 486094"/>
              <a:gd name="connsiteX93" fmla="*/ 3633805 w 6050676"/>
              <a:gd name="connsiteY93" fmla="*/ 407911 h 486094"/>
              <a:gd name="connsiteX94" fmla="*/ 3510838 w 6050676"/>
              <a:gd name="connsiteY94" fmla="*/ 303035 h 486094"/>
              <a:gd name="connsiteX95" fmla="*/ 3378861 w 6050676"/>
              <a:gd name="connsiteY95" fmla="*/ 251545 h 486094"/>
              <a:gd name="connsiteX96" fmla="*/ 3304077 w 6050676"/>
              <a:gd name="connsiteY96" fmla="*/ 316131 h 486094"/>
              <a:gd name="connsiteX97" fmla="*/ 3168107 w 6050676"/>
              <a:gd name="connsiteY97" fmla="*/ 360322 h 486094"/>
              <a:gd name="connsiteX98" fmla="*/ 3032137 w 6050676"/>
              <a:gd name="connsiteY98" fmla="*/ 312732 h 486094"/>
              <a:gd name="connsiteX99" fmla="*/ 2984547 w 6050676"/>
              <a:gd name="connsiteY99" fmla="*/ 295736 h 486094"/>
              <a:gd name="connsiteX100" fmla="*/ 2960752 w 6050676"/>
              <a:gd name="connsiteY100" fmla="*/ 292336 h 486094"/>
              <a:gd name="connsiteX101" fmla="*/ 2834980 w 6050676"/>
              <a:gd name="connsiteY101" fmla="*/ 261743 h 486094"/>
              <a:gd name="connsiteX102" fmla="*/ 2780592 w 6050676"/>
              <a:gd name="connsiteY102" fmla="*/ 265142 h 486094"/>
              <a:gd name="connsiteX103" fmla="*/ 2760196 w 6050676"/>
              <a:gd name="connsiteY103" fmla="*/ 268542 h 486094"/>
              <a:gd name="connsiteX104" fmla="*/ 2705808 w 6050676"/>
              <a:gd name="connsiteY104" fmla="*/ 275340 h 486094"/>
              <a:gd name="connsiteX105" fmla="*/ 2671815 w 6050676"/>
              <a:gd name="connsiteY105" fmla="*/ 275340 h 486094"/>
              <a:gd name="connsiteX106" fmla="*/ 2593633 w 6050676"/>
              <a:gd name="connsiteY106" fmla="*/ 251545 h 486094"/>
              <a:gd name="connsiteX107" fmla="*/ 2546043 w 6050676"/>
              <a:gd name="connsiteY107" fmla="*/ 244747 h 486094"/>
              <a:gd name="connsiteX108" fmla="*/ 2454263 w 6050676"/>
              <a:gd name="connsiteY108" fmla="*/ 241348 h 486094"/>
              <a:gd name="connsiteX109" fmla="*/ 2328491 w 6050676"/>
              <a:gd name="connsiteY109" fmla="*/ 237948 h 486094"/>
              <a:gd name="connsiteX110" fmla="*/ 2202718 w 6050676"/>
              <a:gd name="connsiteY110" fmla="*/ 220952 h 486094"/>
              <a:gd name="connsiteX111" fmla="*/ 2172125 w 6050676"/>
              <a:gd name="connsiteY111" fmla="*/ 220952 h 486094"/>
              <a:gd name="connsiteX112" fmla="*/ 2090543 w 6050676"/>
              <a:gd name="connsiteY112" fmla="*/ 197157 h 486094"/>
              <a:gd name="connsiteX113" fmla="*/ 1937576 w 6050676"/>
              <a:gd name="connsiteY113" fmla="*/ 234549 h 486094"/>
              <a:gd name="connsiteX114" fmla="*/ 1703027 w 6050676"/>
              <a:gd name="connsiteY114" fmla="*/ 234549 h 486094"/>
              <a:gd name="connsiteX115" fmla="*/ 1529665 w 6050676"/>
              <a:gd name="connsiteY115" fmla="*/ 244747 h 486094"/>
              <a:gd name="connsiteX116" fmla="*/ 1332508 w 6050676"/>
              <a:gd name="connsiteY116" fmla="*/ 246438 h 486094"/>
              <a:gd name="connsiteX117" fmla="*/ 1087762 w 6050676"/>
              <a:gd name="connsiteY117" fmla="*/ 282139 h 486094"/>
              <a:gd name="connsiteX118" fmla="*/ 968788 w 6050676"/>
              <a:gd name="connsiteY118" fmla="*/ 278739 h 486094"/>
              <a:gd name="connsiteX119" fmla="*/ 849814 w 6050676"/>
              <a:gd name="connsiteY119" fmla="*/ 305934 h 486094"/>
              <a:gd name="connsiteX120" fmla="*/ 786354 w 6050676"/>
              <a:gd name="connsiteY120" fmla="*/ 352428 h 486094"/>
              <a:gd name="connsiteX121" fmla="*/ 734239 w 6050676"/>
              <a:gd name="connsiteY121" fmla="*/ 370519 h 486094"/>
              <a:gd name="connsiteX122" fmla="*/ 662938 w 6050676"/>
              <a:gd name="connsiteY122" fmla="*/ 400112 h 486094"/>
              <a:gd name="connsiteX123" fmla="*/ 574474 w 6050676"/>
              <a:gd name="connsiteY123" fmla="*/ 384116 h 486094"/>
              <a:gd name="connsiteX124" fmla="*/ 438838 w 6050676"/>
              <a:gd name="connsiteY124" fmla="*/ 354378 h 486094"/>
              <a:gd name="connsiteX125" fmla="*/ 370519 w 6050676"/>
              <a:gd name="connsiteY125" fmla="*/ 278739 h 486094"/>
              <a:gd name="connsiteX126" fmla="*/ 326328 w 6050676"/>
              <a:gd name="connsiteY126" fmla="*/ 268542 h 486094"/>
              <a:gd name="connsiteX127" fmla="*/ 214153 w 6050676"/>
              <a:gd name="connsiteY127" fmla="*/ 180161 h 486094"/>
              <a:gd name="connsiteX128" fmla="*/ 180494 w 6050676"/>
              <a:gd name="connsiteY128" fmla="*/ 153280 h 486094"/>
              <a:gd name="connsiteX129" fmla="*/ 105377 w 6050676"/>
              <a:gd name="connsiteY129" fmla="*/ 125773 h 486094"/>
              <a:gd name="connsiteX130" fmla="*/ 33992 w 6050676"/>
              <a:gd name="connsiteY130" fmla="*/ 64586 h 486094"/>
              <a:gd name="connsiteX131" fmla="*/ 0 w 6050676"/>
              <a:gd name="connsiteY131" fmla="*/ 0 h 486094"/>
              <a:gd name="connsiteX0" fmla="*/ 0 w 6050676"/>
              <a:gd name="connsiteY0" fmla="*/ 0 h 486094"/>
              <a:gd name="connsiteX1" fmla="*/ 210754 w 6050676"/>
              <a:gd name="connsiteY1" fmla="*/ 129172 h 486094"/>
              <a:gd name="connsiteX2" fmla="*/ 385252 w 6050676"/>
              <a:gd name="connsiteY2" fmla="*/ 223402 h 486094"/>
              <a:gd name="connsiteX3" fmla="*/ 539522 w 6050676"/>
              <a:gd name="connsiteY3" fmla="*/ 285110 h 486094"/>
              <a:gd name="connsiteX4" fmla="*/ 604326 w 6050676"/>
              <a:gd name="connsiteY4" fmla="*/ 331345 h 486094"/>
              <a:gd name="connsiteX5" fmla="*/ 792027 w 6050676"/>
              <a:gd name="connsiteY5" fmla="*/ 282139 h 486094"/>
              <a:gd name="connsiteX6" fmla="*/ 862087 w 6050676"/>
              <a:gd name="connsiteY6" fmla="*/ 240232 h 486094"/>
              <a:gd name="connsiteX7" fmla="*/ 938195 w 6050676"/>
              <a:gd name="connsiteY7" fmla="*/ 217553 h 486094"/>
              <a:gd name="connsiteX8" fmla="*/ 1078547 w 6050676"/>
              <a:gd name="connsiteY8" fmla="*/ 199123 h 486094"/>
              <a:gd name="connsiteX9" fmla="*/ 1131952 w 6050676"/>
              <a:gd name="connsiteY9" fmla="*/ 207355 h 486094"/>
              <a:gd name="connsiteX10" fmla="*/ 1312113 w 6050676"/>
              <a:gd name="connsiteY10" fmla="*/ 183133 h 486094"/>
              <a:gd name="connsiteX11" fmla="*/ 1357153 w 6050676"/>
              <a:gd name="connsiteY11" fmla="*/ 170548 h 486094"/>
              <a:gd name="connsiteX12" fmla="*/ 1410691 w 6050676"/>
              <a:gd name="connsiteY12" fmla="*/ 168347 h 486094"/>
              <a:gd name="connsiteX13" fmla="*/ 1556265 w 6050676"/>
              <a:gd name="connsiteY13" fmla="*/ 162144 h 486094"/>
              <a:gd name="connsiteX14" fmla="*/ 1730221 w 6050676"/>
              <a:gd name="connsiteY14" fmla="*/ 156366 h 486094"/>
              <a:gd name="connsiteX15" fmla="*/ 1764214 w 6050676"/>
              <a:gd name="connsiteY15" fmla="*/ 156366 h 486094"/>
              <a:gd name="connsiteX16" fmla="*/ 1881028 w 6050676"/>
              <a:gd name="connsiteY16" fmla="*/ 149116 h 486094"/>
              <a:gd name="connsiteX17" fmla="*/ 1923979 w 6050676"/>
              <a:gd name="connsiteY17" fmla="*/ 156366 h 486094"/>
              <a:gd name="connsiteX18" fmla="*/ 1968169 w 6050676"/>
              <a:gd name="connsiteY18" fmla="*/ 146168 h 486094"/>
              <a:gd name="connsiteX19" fmla="*/ 2025957 w 6050676"/>
              <a:gd name="connsiteY19" fmla="*/ 125773 h 486094"/>
              <a:gd name="connsiteX20" fmla="*/ 2110938 w 6050676"/>
              <a:gd name="connsiteY20" fmla="*/ 95180 h 486094"/>
              <a:gd name="connsiteX21" fmla="*/ 2141531 w 6050676"/>
              <a:gd name="connsiteY21" fmla="*/ 98579 h 486094"/>
              <a:gd name="connsiteX22" fmla="*/ 2274102 w 6050676"/>
              <a:gd name="connsiteY22" fmla="*/ 125773 h 486094"/>
              <a:gd name="connsiteX23" fmla="*/ 2444065 w 6050676"/>
              <a:gd name="connsiteY23" fmla="*/ 149568 h 486094"/>
              <a:gd name="connsiteX24" fmla="*/ 2573237 w 6050676"/>
              <a:gd name="connsiteY24" fmla="*/ 176762 h 486094"/>
              <a:gd name="connsiteX25" fmla="*/ 2616834 w 6050676"/>
              <a:gd name="connsiteY25" fmla="*/ 165785 h 486094"/>
              <a:gd name="connsiteX26" fmla="*/ 2678614 w 6050676"/>
              <a:gd name="connsiteY26" fmla="*/ 190359 h 486094"/>
              <a:gd name="connsiteX27" fmla="*/ 2719405 w 6050676"/>
              <a:gd name="connsiteY27" fmla="*/ 190359 h 486094"/>
              <a:gd name="connsiteX28" fmla="*/ 2923360 w 6050676"/>
              <a:gd name="connsiteY28" fmla="*/ 207355 h 486094"/>
              <a:gd name="connsiteX29" fmla="*/ 2957353 w 6050676"/>
              <a:gd name="connsiteY29" fmla="*/ 224351 h 486094"/>
              <a:gd name="connsiteX30" fmla="*/ 2984547 w 6050676"/>
              <a:gd name="connsiteY30" fmla="*/ 241348 h 486094"/>
              <a:gd name="connsiteX31" fmla="*/ 3004943 w 6050676"/>
              <a:gd name="connsiteY31" fmla="*/ 248146 h 486094"/>
              <a:gd name="connsiteX32" fmla="*/ 3127316 w 6050676"/>
              <a:gd name="connsiteY32" fmla="*/ 295736 h 486094"/>
              <a:gd name="connsiteX33" fmla="*/ 3202099 w 6050676"/>
              <a:gd name="connsiteY33" fmla="*/ 295736 h 486094"/>
              <a:gd name="connsiteX34" fmla="*/ 3249689 w 6050676"/>
              <a:gd name="connsiteY34" fmla="*/ 285538 h 486094"/>
              <a:gd name="connsiteX35" fmla="*/ 3276883 w 6050676"/>
              <a:gd name="connsiteY35" fmla="*/ 271941 h 486094"/>
              <a:gd name="connsiteX36" fmla="*/ 3355066 w 6050676"/>
              <a:gd name="connsiteY36" fmla="*/ 227751 h 486094"/>
              <a:gd name="connsiteX37" fmla="*/ 3419652 w 6050676"/>
              <a:gd name="connsiteY37" fmla="*/ 183560 h 486094"/>
              <a:gd name="connsiteX38" fmla="*/ 3463842 w 6050676"/>
              <a:gd name="connsiteY38" fmla="*/ 200557 h 486094"/>
              <a:gd name="connsiteX39" fmla="*/ 3664398 w 6050676"/>
              <a:gd name="connsiteY39" fmla="*/ 295736 h 486094"/>
              <a:gd name="connsiteX40" fmla="*/ 3701790 w 6050676"/>
              <a:gd name="connsiteY40" fmla="*/ 299135 h 486094"/>
              <a:gd name="connsiteX41" fmla="*/ 3718786 w 6050676"/>
              <a:gd name="connsiteY41" fmla="*/ 302534 h 486094"/>
              <a:gd name="connsiteX42" fmla="*/ 3759578 w 6050676"/>
              <a:gd name="connsiteY42" fmla="*/ 309333 h 486094"/>
              <a:gd name="connsiteX43" fmla="*/ 3800369 w 6050676"/>
              <a:gd name="connsiteY43" fmla="*/ 312732 h 486094"/>
              <a:gd name="connsiteX44" fmla="*/ 3888749 w 6050676"/>
              <a:gd name="connsiteY44" fmla="*/ 319531 h 486094"/>
              <a:gd name="connsiteX45" fmla="*/ 3946537 w 6050676"/>
              <a:gd name="connsiteY45" fmla="*/ 319531 h 486094"/>
              <a:gd name="connsiteX46" fmla="*/ 3983928 w 6050676"/>
              <a:gd name="connsiteY46" fmla="*/ 309333 h 486094"/>
              <a:gd name="connsiteX47" fmla="*/ 4075708 w 6050676"/>
              <a:gd name="connsiteY47" fmla="*/ 292336 h 486094"/>
              <a:gd name="connsiteX48" fmla="*/ 4208279 w 6050676"/>
              <a:gd name="connsiteY48" fmla="*/ 248146 h 486094"/>
              <a:gd name="connsiteX49" fmla="*/ 4395239 w 6050676"/>
              <a:gd name="connsiteY49" fmla="*/ 261743 h 486094"/>
              <a:gd name="connsiteX50" fmla="*/ 4442828 w 6050676"/>
              <a:gd name="connsiteY50" fmla="*/ 292336 h 486094"/>
              <a:gd name="connsiteX51" fmla="*/ 4456425 w 6050676"/>
              <a:gd name="connsiteY51" fmla="*/ 295736 h 486094"/>
              <a:gd name="connsiteX52" fmla="*/ 4476821 w 6050676"/>
              <a:gd name="connsiteY52" fmla="*/ 302534 h 486094"/>
              <a:gd name="connsiteX53" fmla="*/ 4578798 w 6050676"/>
              <a:gd name="connsiteY53" fmla="*/ 336527 h 486094"/>
              <a:gd name="connsiteX54" fmla="*/ 4718168 w 6050676"/>
              <a:gd name="connsiteY54" fmla="*/ 356922 h 486094"/>
              <a:gd name="connsiteX55" fmla="*/ 4881332 w 6050676"/>
              <a:gd name="connsiteY55" fmla="*/ 326496 h 486094"/>
              <a:gd name="connsiteX56" fmla="*/ 5052619 w 6050676"/>
              <a:gd name="connsiteY56" fmla="*/ 349623 h 486094"/>
              <a:gd name="connsiteX57" fmla="*/ 5166870 w 6050676"/>
              <a:gd name="connsiteY57" fmla="*/ 343325 h 486094"/>
              <a:gd name="connsiteX58" fmla="*/ 5201279 w 6050676"/>
              <a:gd name="connsiteY58" fmla="*/ 332794 h 486094"/>
              <a:gd name="connsiteX59" fmla="*/ 5499997 w 6050676"/>
              <a:gd name="connsiteY59" fmla="*/ 333128 h 486094"/>
              <a:gd name="connsiteX60" fmla="*/ 5725797 w 6050676"/>
              <a:gd name="connsiteY60" fmla="*/ 344014 h 486094"/>
              <a:gd name="connsiteX61" fmla="*/ 5748143 w 6050676"/>
              <a:gd name="connsiteY61" fmla="*/ 329728 h 486094"/>
              <a:gd name="connsiteX62" fmla="*/ 5815554 w 6050676"/>
              <a:gd name="connsiteY62" fmla="*/ 332794 h 486094"/>
              <a:gd name="connsiteX63" fmla="*/ 5894092 w 6050676"/>
              <a:gd name="connsiteY63" fmla="*/ 310355 h 486094"/>
              <a:gd name="connsiteX64" fmla="*/ 5982691 w 6050676"/>
              <a:gd name="connsiteY64" fmla="*/ 322930 h 486094"/>
              <a:gd name="connsiteX65" fmla="*/ 6050676 w 6050676"/>
              <a:gd name="connsiteY65" fmla="*/ 326329 h 486094"/>
              <a:gd name="connsiteX66" fmla="*/ 6016684 w 6050676"/>
              <a:gd name="connsiteY66" fmla="*/ 472497 h 486094"/>
              <a:gd name="connsiteX67" fmla="*/ 5805930 w 6050676"/>
              <a:gd name="connsiteY67" fmla="*/ 452102 h 486094"/>
              <a:gd name="connsiteX68" fmla="*/ 5652870 w 6050676"/>
              <a:gd name="connsiteY68" fmla="*/ 470234 h 486094"/>
              <a:gd name="connsiteX69" fmla="*/ 5537868 w 6050676"/>
              <a:gd name="connsiteY69" fmla="*/ 470234 h 486094"/>
              <a:gd name="connsiteX70" fmla="*/ 5442210 w 6050676"/>
              <a:gd name="connsiteY70" fmla="*/ 448702 h 486094"/>
              <a:gd name="connsiteX71" fmla="*/ 5224657 w 6050676"/>
              <a:gd name="connsiteY71" fmla="*/ 448702 h 486094"/>
              <a:gd name="connsiteX72" fmla="*/ 5122679 w 6050676"/>
              <a:gd name="connsiteY72" fmla="*/ 482695 h 486094"/>
              <a:gd name="connsiteX73" fmla="*/ 5044496 w 6050676"/>
              <a:gd name="connsiteY73" fmla="*/ 479296 h 486094"/>
              <a:gd name="connsiteX74" fmla="*/ 4932321 w 6050676"/>
              <a:gd name="connsiteY74" fmla="*/ 462299 h 486094"/>
              <a:gd name="connsiteX75" fmla="*/ 4874534 w 6050676"/>
              <a:gd name="connsiteY75" fmla="*/ 455501 h 486094"/>
              <a:gd name="connsiteX76" fmla="*/ 4816746 w 6050676"/>
              <a:gd name="connsiteY76" fmla="*/ 455501 h 486094"/>
              <a:gd name="connsiteX77" fmla="*/ 4748761 w 6050676"/>
              <a:gd name="connsiteY77" fmla="*/ 455501 h 486094"/>
              <a:gd name="connsiteX78" fmla="*/ 4694373 w 6050676"/>
              <a:gd name="connsiteY78" fmla="*/ 469098 h 486094"/>
              <a:gd name="connsiteX79" fmla="*/ 4667179 w 6050676"/>
              <a:gd name="connsiteY79" fmla="*/ 482695 h 486094"/>
              <a:gd name="connsiteX80" fmla="*/ 4527810 w 6050676"/>
              <a:gd name="connsiteY80" fmla="*/ 486094 h 486094"/>
              <a:gd name="connsiteX81" fmla="*/ 4497216 w 6050676"/>
              <a:gd name="connsiteY81" fmla="*/ 482695 h 486094"/>
              <a:gd name="connsiteX82" fmla="*/ 4487018 w 6050676"/>
              <a:gd name="connsiteY82" fmla="*/ 445637 h 486094"/>
              <a:gd name="connsiteX83" fmla="*/ 4365417 w 6050676"/>
              <a:gd name="connsiteY83" fmla="*/ 400112 h 486094"/>
              <a:gd name="connsiteX84" fmla="*/ 4293261 w 6050676"/>
              <a:gd name="connsiteY84" fmla="*/ 404512 h 486094"/>
              <a:gd name="connsiteX85" fmla="*/ 4170888 w 6050676"/>
              <a:gd name="connsiteY85" fmla="*/ 448702 h 486094"/>
              <a:gd name="connsiteX86" fmla="*/ 4153891 w 6050676"/>
              <a:gd name="connsiteY86" fmla="*/ 472497 h 486094"/>
              <a:gd name="connsiteX87" fmla="*/ 4143694 w 6050676"/>
              <a:gd name="connsiteY87" fmla="*/ 479296 h 486094"/>
              <a:gd name="connsiteX88" fmla="*/ 4079274 w 6050676"/>
              <a:gd name="connsiteY88" fmla="*/ 457617 h 486094"/>
              <a:gd name="connsiteX89" fmla="*/ 3943137 w 6050676"/>
              <a:gd name="connsiteY89" fmla="*/ 452102 h 486094"/>
              <a:gd name="connsiteX90" fmla="*/ 3888749 w 6050676"/>
              <a:gd name="connsiteY90" fmla="*/ 448702 h 486094"/>
              <a:gd name="connsiteX91" fmla="*/ 3769775 w 6050676"/>
              <a:gd name="connsiteY91" fmla="*/ 428307 h 486094"/>
              <a:gd name="connsiteX92" fmla="*/ 3756752 w 6050676"/>
              <a:gd name="connsiteY92" fmla="*/ 405722 h 486094"/>
              <a:gd name="connsiteX93" fmla="*/ 3711988 w 6050676"/>
              <a:gd name="connsiteY93" fmla="*/ 424907 h 486094"/>
              <a:gd name="connsiteX94" fmla="*/ 3633805 w 6050676"/>
              <a:gd name="connsiteY94" fmla="*/ 407911 h 486094"/>
              <a:gd name="connsiteX95" fmla="*/ 3510838 w 6050676"/>
              <a:gd name="connsiteY95" fmla="*/ 303035 h 486094"/>
              <a:gd name="connsiteX96" fmla="*/ 3378861 w 6050676"/>
              <a:gd name="connsiteY96" fmla="*/ 251545 h 486094"/>
              <a:gd name="connsiteX97" fmla="*/ 3304077 w 6050676"/>
              <a:gd name="connsiteY97" fmla="*/ 316131 h 486094"/>
              <a:gd name="connsiteX98" fmla="*/ 3168107 w 6050676"/>
              <a:gd name="connsiteY98" fmla="*/ 360322 h 486094"/>
              <a:gd name="connsiteX99" fmla="*/ 3032137 w 6050676"/>
              <a:gd name="connsiteY99" fmla="*/ 312732 h 486094"/>
              <a:gd name="connsiteX100" fmla="*/ 2984547 w 6050676"/>
              <a:gd name="connsiteY100" fmla="*/ 295736 h 486094"/>
              <a:gd name="connsiteX101" fmla="*/ 2960752 w 6050676"/>
              <a:gd name="connsiteY101" fmla="*/ 292336 h 486094"/>
              <a:gd name="connsiteX102" fmla="*/ 2834980 w 6050676"/>
              <a:gd name="connsiteY102" fmla="*/ 261743 h 486094"/>
              <a:gd name="connsiteX103" fmla="*/ 2780592 w 6050676"/>
              <a:gd name="connsiteY103" fmla="*/ 265142 h 486094"/>
              <a:gd name="connsiteX104" fmla="*/ 2760196 w 6050676"/>
              <a:gd name="connsiteY104" fmla="*/ 268542 h 486094"/>
              <a:gd name="connsiteX105" fmla="*/ 2705808 w 6050676"/>
              <a:gd name="connsiteY105" fmla="*/ 275340 h 486094"/>
              <a:gd name="connsiteX106" fmla="*/ 2671815 w 6050676"/>
              <a:gd name="connsiteY106" fmla="*/ 275340 h 486094"/>
              <a:gd name="connsiteX107" fmla="*/ 2593633 w 6050676"/>
              <a:gd name="connsiteY107" fmla="*/ 251545 h 486094"/>
              <a:gd name="connsiteX108" fmla="*/ 2546043 w 6050676"/>
              <a:gd name="connsiteY108" fmla="*/ 244747 h 486094"/>
              <a:gd name="connsiteX109" fmla="*/ 2454263 w 6050676"/>
              <a:gd name="connsiteY109" fmla="*/ 241348 h 486094"/>
              <a:gd name="connsiteX110" fmla="*/ 2328491 w 6050676"/>
              <a:gd name="connsiteY110" fmla="*/ 237948 h 486094"/>
              <a:gd name="connsiteX111" fmla="*/ 2202718 w 6050676"/>
              <a:gd name="connsiteY111" fmla="*/ 220952 h 486094"/>
              <a:gd name="connsiteX112" fmla="*/ 2172125 w 6050676"/>
              <a:gd name="connsiteY112" fmla="*/ 220952 h 486094"/>
              <a:gd name="connsiteX113" fmla="*/ 2090543 w 6050676"/>
              <a:gd name="connsiteY113" fmla="*/ 197157 h 486094"/>
              <a:gd name="connsiteX114" fmla="*/ 1937576 w 6050676"/>
              <a:gd name="connsiteY114" fmla="*/ 234549 h 486094"/>
              <a:gd name="connsiteX115" fmla="*/ 1703027 w 6050676"/>
              <a:gd name="connsiteY115" fmla="*/ 234549 h 486094"/>
              <a:gd name="connsiteX116" fmla="*/ 1529665 w 6050676"/>
              <a:gd name="connsiteY116" fmla="*/ 244747 h 486094"/>
              <a:gd name="connsiteX117" fmla="*/ 1332508 w 6050676"/>
              <a:gd name="connsiteY117" fmla="*/ 246438 h 486094"/>
              <a:gd name="connsiteX118" fmla="*/ 1087762 w 6050676"/>
              <a:gd name="connsiteY118" fmla="*/ 282139 h 486094"/>
              <a:gd name="connsiteX119" fmla="*/ 968788 w 6050676"/>
              <a:gd name="connsiteY119" fmla="*/ 278739 h 486094"/>
              <a:gd name="connsiteX120" fmla="*/ 849814 w 6050676"/>
              <a:gd name="connsiteY120" fmla="*/ 305934 h 486094"/>
              <a:gd name="connsiteX121" fmla="*/ 786354 w 6050676"/>
              <a:gd name="connsiteY121" fmla="*/ 352428 h 486094"/>
              <a:gd name="connsiteX122" fmla="*/ 734239 w 6050676"/>
              <a:gd name="connsiteY122" fmla="*/ 370519 h 486094"/>
              <a:gd name="connsiteX123" fmla="*/ 662938 w 6050676"/>
              <a:gd name="connsiteY123" fmla="*/ 400112 h 486094"/>
              <a:gd name="connsiteX124" fmla="*/ 574474 w 6050676"/>
              <a:gd name="connsiteY124" fmla="*/ 384116 h 486094"/>
              <a:gd name="connsiteX125" fmla="*/ 438838 w 6050676"/>
              <a:gd name="connsiteY125" fmla="*/ 354378 h 486094"/>
              <a:gd name="connsiteX126" fmla="*/ 370519 w 6050676"/>
              <a:gd name="connsiteY126" fmla="*/ 278739 h 486094"/>
              <a:gd name="connsiteX127" fmla="*/ 326328 w 6050676"/>
              <a:gd name="connsiteY127" fmla="*/ 268542 h 486094"/>
              <a:gd name="connsiteX128" fmla="*/ 214153 w 6050676"/>
              <a:gd name="connsiteY128" fmla="*/ 180161 h 486094"/>
              <a:gd name="connsiteX129" fmla="*/ 180494 w 6050676"/>
              <a:gd name="connsiteY129" fmla="*/ 153280 h 486094"/>
              <a:gd name="connsiteX130" fmla="*/ 105377 w 6050676"/>
              <a:gd name="connsiteY130" fmla="*/ 125773 h 486094"/>
              <a:gd name="connsiteX131" fmla="*/ 33992 w 6050676"/>
              <a:gd name="connsiteY131" fmla="*/ 64586 h 486094"/>
              <a:gd name="connsiteX132" fmla="*/ 0 w 6050676"/>
              <a:gd name="connsiteY132" fmla="*/ 0 h 486094"/>
              <a:gd name="connsiteX0" fmla="*/ 0 w 6050676"/>
              <a:gd name="connsiteY0" fmla="*/ 0 h 486094"/>
              <a:gd name="connsiteX1" fmla="*/ 210754 w 6050676"/>
              <a:gd name="connsiteY1" fmla="*/ 129172 h 486094"/>
              <a:gd name="connsiteX2" fmla="*/ 385252 w 6050676"/>
              <a:gd name="connsiteY2" fmla="*/ 223402 h 486094"/>
              <a:gd name="connsiteX3" fmla="*/ 539522 w 6050676"/>
              <a:gd name="connsiteY3" fmla="*/ 285110 h 486094"/>
              <a:gd name="connsiteX4" fmla="*/ 604326 w 6050676"/>
              <a:gd name="connsiteY4" fmla="*/ 331345 h 486094"/>
              <a:gd name="connsiteX5" fmla="*/ 792027 w 6050676"/>
              <a:gd name="connsiteY5" fmla="*/ 282139 h 486094"/>
              <a:gd name="connsiteX6" fmla="*/ 862087 w 6050676"/>
              <a:gd name="connsiteY6" fmla="*/ 240232 h 486094"/>
              <a:gd name="connsiteX7" fmla="*/ 938195 w 6050676"/>
              <a:gd name="connsiteY7" fmla="*/ 217553 h 486094"/>
              <a:gd name="connsiteX8" fmla="*/ 1078547 w 6050676"/>
              <a:gd name="connsiteY8" fmla="*/ 199123 h 486094"/>
              <a:gd name="connsiteX9" fmla="*/ 1131952 w 6050676"/>
              <a:gd name="connsiteY9" fmla="*/ 207355 h 486094"/>
              <a:gd name="connsiteX10" fmla="*/ 1312113 w 6050676"/>
              <a:gd name="connsiteY10" fmla="*/ 183133 h 486094"/>
              <a:gd name="connsiteX11" fmla="*/ 1357153 w 6050676"/>
              <a:gd name="connsiteY11" fmla="*/ 170548 h 486094"/>
              <a:gd name="connsiteX12" fmla="*/ 1410691 w 6050676"/>
              <a:gd name="connsiteY12" fmla="*/ 168347 h 486094"/>
              <a:gd name="connsiteX13" fmla="*/ 1556265 w 6050676"/>
              <a:gd name="connsiteY13" fmla="*/ 162144 h 486094"/>
              <a:gd name="connsiteX14" fmla="*/ 1730221 w 6050676"/>
              <a:gd name="connsiteY14" fmla="*/ 156366 h 486094"/>
              <a:gd name="connsiteX15" fmla="*/ 1764214 w 6050676"/>
              <a:gd name="connsiteY15" fmla="*/ 156366 h 486094"/>
              <a:gd name="connsiteX16" fmla="*/ 1881028 w 6050676"/>
              <a:gd name="connsiteY16" fmla="*/ 149116 h 486094"/>
              <a:gd name="connsiteX17" fmla="*/ 1923979 w 6050676"/>
              <a:gd name="connsiteY17" fmla="*/ 156366 h 486094"/>
              <a:gd name="connsiteX18" fmla="*/ 1968169 w 6050676"/>
              <a:gd name="connsiteY18" fmla="*/ 146168 h 486094"/>
              <a:gd name="connsiteX19" fmla="*/ 2025957 w 6050676"/>
              <a:gd name="connsiteY19" fmla="*/ 125773 h 486094"/>
              <a:gd name="connsiteX20" fmla="*/ 2110938 w 6050676"/>
              <a:gd name="connsiteY20" fmla="*/ 95180 h 486094"/>
              <a:gd name="connsiteX21" fmla="*/ 2141531 w 6050676"/>
              <a:gd name="connsiteY21" fmla="*/ 98579 h 486094"/>
              <a:gd name="connsiteX22" fmla="*/ 2274102 w 6050676"/>
              <a:gd name="connsiteY22" fmla="*/ 125773 h 486094"/>
              <a:gd name="connsiteX23" fmla="*/ 2444065 w 6050676"/>
              <a:gd name="connsiteY23" fmla="*/ 149568 h 486094"/>
              <a:gd name="connsiteX24" fmla="*/ 2573237 w 6050676"/>
              <a:gd name="connsiteY24" fmla="*/ 160093 h 486094"/>
              <a:gd name="connsiteX25" fmla="*/ 2616834 w 6050676"/>
              <a:gd name="connsiteY25" fmla="*/ 165785 h 486094"/>
              <a:gd name="connsiteX26" fmla="*/ 2678614 w 6050676"/>
              <a:gd name="connsiteY26" fmla="*/ 190359 h 486094"/>
              <a:gd name="connsiteX27" fmla="*/ 2719405 w 6050676"/>
              <a:gd name="connsiteY27" fmla="*/ 190359 h 486094"/>
              <a:gd name="connsiteX28" fmla="*/ 2923360 w 6050676"/>
              <a:gd name="connsiteY28" fmla="*/ 207355 h 486094"/>
              <a:gd name="connsiteX29" fmla="*/ 2957353 w 6050676"/>
              <a:gd name="connsiteY29" fmla="*/ 224351 h 486094"/>
              <a:gd name="connsiteX30" fmla="*/ 2984547 w 6050676"/>
              <a:gd name="connsiteY30" fmla="*/ 241348 h 486094"/>
              <a:gd name="connsiteX31" fmla="*/ 3004943 w 6050676"/>
              <a:gd name="connsiteY31" fmla="*/ 248146 h 486094"/>
              <a:gd name="connsiteX32" fmla="*/ 3127316 w 6050676"/>
              <a:gd name="connsiteY32" fmla="*/ 295736 h 486094"/>
              <a:gd name="connsiteX33" fmla="*/ 3202099 w 6050676"/>
              <a:gd name="connsiteY33" fmla="*/ 295736 h 486094"/>
              <a:gd name="connsiteX34" fmla="*/ 3249689 w 6050676"/>
              <a:gd name="connsiteY34" fmla="*/ 285538 h 486094"/>
              <a:gd name="connsiteX35" fmla="*/ 3276883 w 6050676"/>
              <a:gd name="connsiteY35" fmla="*/ 271941 h 486094"/>
              <a:gd name="connsiteX36" fmla="*/ 3355066 w 6050676"/>
              <a:gd name="connsiteY36" fmla="*/ 227751 h 486094"/>
              <a:gd name="connsiteX37" fmla="*/ 3419652 w 6050676"/>
              <a:gd name="connsiteY37" fmla="*/ 183560 h 486094"/>
              <a:gd name="connsiteX38" fmla="*/ 3463842 w 6050676"/>
              <a:gd name="connsiteY38" fmla="*/ 200557 h 486094"/>
              <a:gd name="connsiteX39" fmla="*/ 3664398 w 6050676"/>
              <a:gd name="connsiteY39" fmla="*/ 295736 h 486094"/>
              <a:gd name="connsiteX40" fmla="*/ 3701790 w 6050676"/>
              <a:gd name="connsiteY40" fmla="*/ 299135 h 486094"/>
              <a:gd name="connsiteX41" fmla="*/ 3718786 w 6050676"/>
              <a:gd name="connsiteY41" fmla="*/ 302534 h 486094"/>
              <a:gd name="connsiteX42" fmla="*/ 3759578 w 6050676"/>
              <a:gd name="connsiteY42" fmla="*/ 309333 h 486094"/>
              <a:gd name="connsiteX43" fmla="*/ 3800369 w 6050676"/>
              <a:gd name="connsiteY43" fmla="*/ 312732 h 486094"/>
              <a:gd name="connsiteX44" fmla="*/ 3888749 w 6050676"/>
              <a:gd name="connsiteY44" fmla="*/ 319531 h 486094"/>
              <a:gd name="connsiteX45" fmla="*/ 3946537 w 6050676"/>
              <a:gd name="connsiteY45" fmla="*/ 319531 h 486094"/>
              <a:gd name="connsiteX46" fmla="*/ 3983928 w 6050676"/>
              <a:gd name="connsiteY46" fmla="*/ 309333 h 486094"/>
              <a:gd name="connsiteX47" fmla="*/ 4075708 w 6050676"/>
              <a:gd name="connsiteY47" fmla="*/ 292336 h 486094"/>
              <a:gd name="connsiteX48" fmla="*/ 4208279 w 6050676"/>
              <a:gd name="connsiteY48" fmla="*/ 248146 h 486094"/>
              <a:gd name="connsiteX49" fmla="*/ 4395239 w 6050676"/>
              <a:gd name="connsiteY49" fmla="*/ 261743 h 486094"/>
              <a:gd name="connsiteX50" fmla="*/ 4442828 w 6050676"/>
              <a:gd name="connsiteY50" fmla="*/ 292336 h 486094"/>
              <a:gd name="connsiteX51" fmla="*/ 4456425 w 6050676"/>
              <a:gd name="connsiteY51" fmla="*/ 295736 h 486094"/>
              <a:gd name="connsiteX52" fmla="*/ 4476821 w 6050676"/>
              <a:gd name="connsiteY52" fmla="*/ 302534 h 486094"/>
              <a:gd name="connsiteX53" fmla="*/ 4578798 w 6050676"/>
              <a:gd name="connsiteY53" fmla="*/ 336527 h 486094"/>
              <a:gd name="connsiteX54" fmla="*/ 4718168 w 6050676"/>
              <a:gd name="connsiteY54" fmla="*/ 356922 h 486094"/>
              <a:gd name="connsiteX55" fmla="*/ 4881332 w 6050676"/>
              <a:gd name="connsiteY55" fmla="*/ 326496 h 486094"/>
              <a:gd name="connsiteX56" fmla="*/ 5052619 w 6050676"/>
              <a:gd name="connsiteY56" fmla="*/ 349623 h 486094"/>
              <a:gd name="connsiteX57" fmla="*/ 5166870 w 6050676"/>
              <a:gd name="connsiteY57" fmla="*/ 343325 h 486094"/>
              <a:gd name="connsiteX58" fmla="*/ 5201279 w 6050676"/>
              <a:gd name="connsiteY58" fmla="*/ 332794 h 486094"/>
              <a:gd name="connsiteX59" fmla="*/ 5499997 w 6050676"/>
              <a:gd name="connsiteY59" fmla="*/ 333128 h 486094"/>
              <a:gd name="connsiteX60" fmla="*/ 5725797 w 6050676"/>
              <a:gd name="connsiteY60" fmla="*/ 344014 h 486094"/>
              <a:gd name="connsiteX61" fmla="*/ 5748143 w 6050676"/>
              <a:gd name="connsiteY61" fmla="*/ 329728 h 486094"/>
              <a:gd name="connsiteX62" fmla="*/ 5815554 w 6050676"/>
              <a:gd name="connsiteY62" fmla="*/ 332794 h 486094"/>
              <a:gd name="connsiteX63" fmla="*/ 5894092 w 6050676"/>
              <a:gd name="connsiteY63" fmla="*/ 310355 h 486094"/>
              <a:gd name="connsiteX64" fmla="*/ 5982691 w 6050676"/>
              <a:gd name="connsiteY64" fmla="*/ 322930 h 486094"/>
              <a:gd name="connsiteX65" fmla="*/ 6050676 w 6050676"/>
              <a:gd name="connsiteY65" fmla="*/ 326329 h 486094"/>
              <a:gd name="connsiteX66" fmla="*/ 6016684 w 6050676"/>
              <a:gd name="connsiteY66" fmla="*/ 472497 h 486094"/>
              <a:gd name="connsiteX67" fmla="*/ 5805930 w 6050676"/>
              <a:gd name="connsiteY67" fmla="*/ 452102 h 486094"/>
              <a:gd name="connsiteX68" fmla="*/ 5652870 w 6050676"/>
              <a:gd name="connsiteY68" fmla="*/ 470234 h 486094"/>
              <a:gd name="connsiteX69" fmla="*/ 5537868 w 6050676"/>
              <a:gd name="connsiteY69" fmla="*/ 470234 h 486094"/>
              <a:gd name="connsiteX70" fmla="*/ 5442210 w 6050676"/>
              <a:gd name="connsiteY70" fmla="*/ 448702 h 486094"/>
              <a:gd name="connsiteX71" fmla="*/ 5224657 w 6050676"/>
              <a:gd name="connsiteY71" fmla="*/ 448702 h 486094"/>
              <a:gd name="connsiteX72" fmla="*/ 5122679 w 6050676"/>
              <a:gd name="connsiteY72" fmla="*/ 482695 h 486094"/>
              <a:gd name="connsiteX73" fmla="*/ 5044496 w 6050676"/>
              <a:gd name="connsiteY73" fmla="*/ 479296 h 486094"/>
              <a:gd name="connsiteX74" fmla="*/ 4932321 w 6050676"/>
              <a:gd name="connsiteY74" fmla="*/ 462299 h 486094"/>
              <a:gd name="connsiteX75" fmla="*/ 4874534 w 6050676"/>
              <a:gd name="connsiteY75" fmla="*/ 455501 h 486094"/>
              <a:gd name="connsiteX76" fmla="*/ 4816746 w 6050676"/>
              <a:gd name="connsiteY76" fmla="*/ 455501 h 486094"/>
              <a:gd name="connsiteX77" fmla="*/ 4748761 w 6050676"/>
              <a:gd name="connsiteY77" fmla="*/ 455501 h 486094"/>
              <a:gd name="connsiteX78" fmla="*/ 4694373 w 6050676"/>
              <a:gd name="connsiteY78" fmla="*/ 469098 h 486094"/>
              <a:gd name="connsiteX79" fmla="*/ 4667179 w 6050676"/>
              <a:gd name="connsiteY79" fmla="*/ 482695 h 486094"/>
              <a:gd name="connsiteX80" fmla="*/ 4527810 w 6050676"/>
              <a:gd name="connsiteY80" fmla="*/ 486094 h 486094"/>
              <a:gd name="connsiteX81" fmla="*/ 4497216 w 6050676"/>
              <a:gd name="connsiteY81" fmla="*/ 482695 h 486094"/>
              <a:gd name="connsiteX82" fmla="*/ 4487018 w 6050676"/>
              <a:gd name="connsiteY82" fmla="*/ 445637 h 486094"/>
              <a:gd name="connsiteX83" fmla="*/ 4365417 w 6050676"/>
              <a:gd name="connsiteY83" fmla="*/ 400112 h 486094"/>
              <a:gd name="connsiteX84" fmla="*/ 4293261 w 6050676"/>
              <a:gd name="connsiteY84" fmla="*/ 404512 h 486094"/>
              <a:gd name="connsiteX85" fmla="*/ 4170888 w 6050676"/>
              <a:gd name="connsiteY85" fmla="*/ 448702 h 486094"/>
              <a:gd name="connsiteX86" fmla="*/ 4153891 w 6050676"/>
              <a:gd name="connsiteY86" fmla="*/ 472497 h 486094"/>
              <a:gd name="connsiteX87" fmla="*/ 4143694 w 6050676"/>
              <a:gd name="connsiteY87" fmla="*/ 479296 h 486094"/>
              <a:gd name="connsiteX88" fmla="*/ 4079274 w 6050676"/>
              <a:gd name="connsiteY88" fmla="*/ 457617 h 486094"/>
              <a:gd name="connsiteX89" fmla="*/ 3943137 w 6050676"/>
              <a:gd name="connsiteY89" fmla="*/ 452102 h 486094"/>
              <a:gd name="connsiteX90" fmla="*/ 3888749 w 6050676"/>
              <a:gd name="connsiteY90" fmla="*/ 448702 h 486094"/>
              <a:gd name="connsiteX91" fmla="*/ 3769775 w 6050676"/>
              <a:gd name="connsiteY91" fmla="*/ 428307 h 486094"/>
              <a:gd name="connsiteX92" fmla="*/ 3756752 w 6050676"/>
              <a:gd name="connsiteY92" fmla="*/ 405722 h 486094"/>
              <a:gd name="connsiteX93" fmla="*/ 3711988 w 6050676"/>
              <a:gd name="connsiteY93" fmla="*/ 424907 h 486094"/>
              <a:gd name="connsiteX94" fmla="*/ 3633805 w 6050676"/>
              <a:gd name="connsiteY94" fmla="*/ 407911 h 486094"/>
              <a:gd name="connsiteX95" fmla="*/ 3510838 w 6050676"/>
              <a:gd name="connsiteY95" fmla="*/ 303035 h 486094"/>
              <a:gd name="connsiteX96" fmla="*/ 3378861 w 6050676"/>
              <a:gd name="connsiteY96" fmla="*/ 251545 h 486094"/>
              <a:gd name="connsiteX97" fmla="*/ 3304077 w 6050676"/>
              <a:gd name="connsiteY97" fmla="*/ 316131 h 486094"/>
              <a:gd name="connsiteX98" fmla="*/ 3168107 w 6050676"/>
              <a:gd name="connsiteY98" fmla="*/ 360322 h 486094"/>
              <a:gd name="connsiteX99" fmla="*/ 3032137 w 6050676"/>
              <a:gd name="connsiteY99" fmla="*/ 312732 h 486094"/>
              <a:gd name="connsiteX100" fmla="*/ 2984547 w 6050676"/>
              <a:gd name="connsiteY100" fmla="*/ 295736 h 486094"/>
              <a:gd name="connsiteX101" fmla="*/ 2960752 w 6050676"/>
              <a:gd name="connsiteY101" fmla="*/ 292336 h 486094"/>
              <a:gd name="connsiteX102" fmla="*/ 2834980 w 6050676"/>
              <a:gd name="connsiteY102" fmla="*/ 261743 h 486094"/>
              <a:gd name="connsiteX103" fmla="*/ 2780592 w 6050676"/>
              <a:gd name="connsiteY103" fmla="*/ 265142 h 486094"/>
              <a:gd name="connsiteX104" fmla="*/ 2760196 w 6050676"/>
              <a:gd name="connsiteY104" fmla="*/ 268542 h 486094"/>
              <a:gd name="connsiteX105" fmla="*/ 2705808 w 6050676"/>
              <a:gd name="connsiteY105" fmla="*/ 275340 h 486094"/>
              <a:gd name="connsiteX106" fmla="*/ 2671815 w 6050676"/>
              <a:gd name="connsiteY106" fmla="*/ 275340 h 486094"/>
              <a:gd name="connsiteX107" fmla="*/ 2593633 w 6050676"/>
              <a:gd name="connsiteY107" fmla="*/ 251545 h 486094"/>
              <a:gd name="connsiteX108" fmla="*/ 2546043 w 6050676"/>
              <a:gd name="connsiteY108" fmla="*/ 244747 h 486094"/>
              <a:gd name="connsiteX109" fmla="*/ 2454263 w 6050676"/>
              <a:gd name="connsiteY109" fmla="*/ 241348 h 486094"/>
              <a:gd name="connsiteX110" fmla="*/ 2328491 w 6050676"/>
              <a:gd name="connsiteY110" fmla="*/ 237948 h 486094"/>
              <a:gd name="connsiteX111" fmla="*/ 2202718 w 6050676"/>
              <a:gd name="connsiteY111" fmla="*/ 220952 h 486094"/>
              <a:gd name="connsiteX112" fmla="*/ 2172125 w 6050676"/>
              <a:gd name="connsiteY112" fmla="*/ 220952 h 486094"/>
              <a:gd name="connsiteX113" fmla="*/ 2090543 w 6050676"/>
              <a:gd name="connsiteY113" fmla="*/ 197157 h 486094"/>
              <a:gd name="connsiteX114" fmla="*/ 1937576 w 6050676"/>
              <a:gd name="connsiteY114" fmla="*/ 234549 h 486094"/>
              <a:gd name="connsiteX115" fmla="*/ 1703027 w 6050676"/>
              <a:gd name="connsiteY115" fmla="*/ 234549 h 486094"/>
              <a:gd name="connsiteX116" fmla="*/ 1529665 w 6050676"/>
              <a:gd name="connsiteY116" fmla="*/ 244747 h 486094"/>
              <a:gd name="connsiteX117" fmla="*/ 1332508 w 6050676"/>
              <a:gd name="connsiteY117" fmla="*/ 246438 h 486094"/>
              <a:gd name="connsiteX118" fmla="*/ 1087762 w 6050676"/>
              <a:gd name="connsiteY118" fmla="*/ 282139 h 486094"/>
              <a:gd name="connsiteX119" fmla="*/ 968788 w 6050676"/>
              <a:gd name="connsiteY119" fmla="*/ 278739 h 486094"/>
              <a:gd name="connsiteX120" fmla="*/ 849814 w 6050676"/>
              <a:gd name="connsiteY120" fmla="*/ 305934 h 486094"/>
              <a:gd name="connsiteX121" fmla="*/ 786354 w 6050676"/>
              <a:gd name="connsiteY121" fmla="*/ 352428 h 486094"/>
              <a:gd name="connsiteX122" fmla="*/ 734239 w 6050676"/>
              <a:gd name="connsiteY122" fmla="*/ 370519 h 486094"/>
              <a:gd name="connsiteX123" fmla="*/ 662938 w 6050676"/>
              <a:gd name="connsiteY123" fmla="*/ 400112 h 486094"/>
              <a:gd name="connsiteX124" fmla="*/ 574474 w 6050676"/>
              <a:gd name="connsiteY124" fmla="*/ 384116 h 486094"/>
              <a:gd name="connsiteX125" fmla="*/ 438838 w 6050676"/>
              <a:gd name="connsiteY125" fmla="*/ 354378 h 486094"/>
              <a:gd name="connsiteX126" fmla="*/ 370519 w 6050676"/>
              <a:gd name="connsiteY126" fmla="*/ 278739 h 486094"/>
              <a:gd name="connsiteX127" fmla="*/ 326328 w 6050676"/>
              <a:gd name="connsiteY127" fmla="*/ 268542 h 486094"/>
              <a:gd name="connsiteX128" fmla="*/ 214153 w 6050676"/>
              <a:gd name="connsiteY128" fmla="*/ 180161 h 486094"/>
              <a:gd name="connsiteX129" fmla="*/ 180494 w 6050676"/>
              <a:gd name="connsiteY129" fmla="*/ 153280 h 486094"/>
              <a:gd name="connsiteX130" fmla="*/ 105377 w 6050676"/>
              <a:gd name="connsiteY130" fmla="*/ 125773 h 486094"/>
              <a:gd name="connsiteX131" fmla="*/ 33992 w 6050676"/>
              <a:gd name="connsiteY131" fmla="*/ 64586 h 486094"/>
              <a:gd name="connsiteX132" fmla="*/ 0 w 6050676"/>
              <a:gd name="connsiteY132" fmla="*/ 0 h 486094"/>
              <a:gd name="connsiteX0" fmla="*/ 0 w 6050676"/>
              <a:gd name="connsiteY0" fmla="*/ 0 h 486094"/>
              <a:gd name="connsiteX1" fmla="*/ 210754 w 6050676"/>
              <a:gd name="connsiteY1" fmla="*/ 129172 h 486094"/>
              <a:gd name="connsiteX2" fmla="*/ 385252 w 6050676"/>
              <a:gd name="connsiteY2" fmla="*/ 223402 h 486094"/>
              <a:gd name="connsiteX3" fmla="*/ 539522 w 6050676"/>
              <a:gd name="connsiteY3" fmla="*/ 285110 h 486094"/>
              <a:gd name="connsiteX4" fmla="*/ 604326 w 6050676"/>
              <a:gd name="connsiteY4" fmla="*/ 331345 h 486094"/>
              <a:gd name="connsiteX5" fmla="*/ 792027 w 6050676"/>
              <a:gd name="connsiteY5" fmla="*/ 282139 h 486094"/>
              <a:gd name="connsiteX6" fmla="*/ 862087 w 6050676"/>
              <a:gd name="connsiteY6" fmla="*/ 240232 h 486094"/>
              <a:gd name="connsiteX7" fmla="*/ 938195 w 6050676"/>
              <a:gd name="connsiteY7" fmla="*/ 217553 h 486094"/>
              <a:gd name="connsiteX8" fmla="*/ 1078547 w 6050676"/>
              <a:gd name="connsiteY8" fmla="*/ 199123 h 486094"/>
              <a:gd name="connsiteX9" fmla="*/ 1131952 w 6050676"/>
              <a:gd name="connsiteY9" fmla="*/ 207355 h 486094"/>
              <a:gd name="connsiteX10" fmla="*/ 1312113 w 6050676"/>
              <a:gd name="connsiteY10" fmla="*/ 183133 h 486094"/>
              <a:gd name="connsiteX11" fmla="*/ 1357153 w 6050676"/>
              <a:gd name="connsiteY11" fmla="*/ 170548 h 486094"/>
              <a:gd name="connsiteX12" fmla="*/ 1410691 w 6050676"/>
              <a:gd name="connsiteY12" fmla="*/ 168347 h 486094"/>
              <a:gd name="connsiteX13" fmla="*/ 1556265 w 6050676"/>
              <a:gd name="connsiteY13" fmla="*/ 162144 h 486094"/>
              <a:gd name="connsiteX14" fmla="*/ 1730221 w 6050676"/>
              <a:gd name="connsiteY14" fmla="*/ 156366 h 486094"/>
              <a:gd name="connsiteX15" fmla="*/ 1764214 w 6050676"/>
              <a:gd name="connsiteY15" fmla="*/ 156366 h 486094"/>
              <a:gd name="connsiteX16" fmla="*/ 1881028 w 6050676"/>
              <a:gd name="connsiteY16" fmla="*/ 149116 h 486094"/>
              <a:gd name="connsiteX17" fmla="*/ 1923979 w 6050676"/>
              <a:gd name="connsiteY17" fmla="*/ 156366 h 486094"/>
              <a:gd name="connsiteX18" fmla="*/ 1968169 w 6050676"/>
              <a:gd name="connsiteY18" fmla="*/ 146168 h 486094"/>
              <a:gd name="connsiteX19" fmla="*/ 2025957 w 6050676"/>
              <a:gd name="connsiteY19" fmla="*/ 125773 h 486094"/>
              <a:gd name="connsiteX20" fmla="*/ 2110938 w 6050676"/>
              <a:gd name="connsiteY20" fmla="*/ 95180 h 486094"/>
              <a:gd name="connsiteX21" fmla="*/ 2141531 w 6050676"/>
              <a:gd name="connsiteY21" fmla="*/ 98579 h 486094"/>
              <a:gd name="connsiteX22" fmla="*/ 2274102 w 6050676"/>
              <a:gd name="connsiteY22" fmla="*/ 125773 h 486094"/>
              <a:gd name="connsiteX23" fmla="*/ 2436922 w 6050676"/>
              <a:gd name="connsiteY23" fmla="*/ 120993 h 486094"/>
              <a:gd name="connsiteX24" fmla="*/ 2573237 w 6050676"/>
              <a:gd name="connsiteY24" fmla="*/ 160093 h 486094"/>
              <a:gd name="connsiteX25" fmla="*/ 2616834 w 6050676"/>
              <a:gd name="connsiteY25" fmla="*/ 165785 h 486094"/>
              <a:gd name="connsiteX26" fmla="*/ 2678614 w 6050676"/>
              <a:gd name="connsiteY26" fmla="*/ 190359 h 486094"/>
              <a:gd name="connsiteX27" fmla="*/ 2719405 w 6050676"/>
              <a:gd name="connsiteY27" fmla="*/ 190359 h 486094"/>
              <a:gd name="connsiteX28" fmla="*/ 2923360 w 6050676"/>
              <a:gd name="connsiteY28" fmla="*/ 207355 h 486094"/>
              <a:gd name="connsiteX29" fmla="*/ 2957353 w 6050676"/>
              <a:gd name="connsiteY29" fmla="*/ 224351 h 486094"/>
              <a:gd name="connsiteX30" fmla="*/ 2984547 w 6050676"/>
              <a:gd name="connsiteY30" fmla="*/ 241348 h 486094"/>
              <a:gd name="connsiteX31" fmla="*/ 3004943 w 6050676"/>
              <a:gd name="connsiteY31" fmla="*/ 248146 h 486094"/>
              <a:gd name="connsiteX32" fmla="*/ 3127316 w 6050676"/>
              <a:gd name="connsiteY32" fmla="*/ 295736 h 486094"/>
              <a:gd name="connsiteX33" fmla="*/ 3202099 w 6050676"/>
              <a:gd name="connsiteY33" fmla="*/ 295736 h 486094"/>
              <a:gd name="connsiteX34" fmla="*/ 3249689 w 6050676"/>
              <a:gd name="connsiteY34" fmla="*/ 285538 h 486094"/>
              <a:gd name="connsiteX35" fmla="*/ 3276883 w 6050676"/>
              <a:gd name="connsiteY35" fmla="*/ 271941 h 486094"/>
              <a:gd name="connsiteX36" fmla="*/ 3355066 w 6050676"/>
              <a:gd name="connsiteY36" fmla="*/ 227751 h 486094"/>
              <a:gd name="connsiteX37" fmla="*/ 3419652 w 6050676"/>
              <a:gd name="connsiteY37" fmla="*/ 183560 h 486094"/>
              <a:gd name="connsiteX38" fmla="*/ 3463842 w 6050676"/>
              <a:gd name="connsiteY38" fmla="*/ 200557 h 486094"/>
              <a:gd name="connsiteX39" fmla="*/ 3664398 w 6050676"/>
              <a:gd name="connsiteY39" fmla="*/ 295736 h 486094"/>
              <a:gd name="connsiteX40" fmla="*/ 3701790 w 6050676"/>
              <a:gd name="connsiteY40" fmla="*/ 299135 h 486094"/>
              <a:gd name="connsiteX41" fmla="*/ 3718786 w 6050676"/>
              <a:gd name="connsiteY41" fmla="*/ 302534 h 486094"/>
              <a:gd name="connsiteX42" fmla="*/ 3759578 w 6050676"/>
              <a:gd name="connsiteY42" fmla="*/ 309333 h 486094"/>
              <a:gd name="connsiteX43" fmla="*/ 3800369 w 6050676"/>
              <a:gd name="connsiteY43" fmla="*/ 312732 h 486094"/>
              <a:gd name="connsiteX44" fmla="*/ 3888749 w 6050676"/>
              <a:gd name="connsiteY44" fmla="*/ 319531 h 486094"/>
              <a:gd name="connsiteX45" fmla="*/ 3946537 w 6050676"/>
              <a:gd name="connsiteY45" fmla="*/ 319531 h 486094"/>
              <a:gd name="connsiteX46" fmla="*/ 3983928 w 6050676"/>
              <a:gd name="connsiteY46" fmla="*/ 309333 h 486094"/>
              <a:gd name="connsiteX47" fmla="*/ 4075708 w 6050676"/>
              <a:gd name="connsiteY47" fmla="*/ 292336 h 486094"/>
              <a:gd name="connsiteX48" fmla="*/ 4208279 w 6050676"/>
              <a:gd name="connsiteY48" fmla="*/ 248146 h 486094"/>
              <a:gd name="connsiteX49" fmla="*/ 4395239 w 6050676"/>
              <a:gd name="connsiteY49" fmla="*/ 261743 h 486094"/>
              <a:gd name="connsiteX50" fmla="*/ 4442828 w 6050676"/>
              <a:gd name="connsiteY50" fmla="*/ 292336 h 486094"/>
              <a:gd name="connsiteX51" fmla="*/ 4456425 w 6050676"/>
              <a:gd name="connsiteY51" fmla="*/ 295736 h 486094"/>
              <a:gd name="connsiteX52" fmla="*/ 4476821 w 6050676"/>
              <a:gd name="connsiteY52" fmla="*/ 302534 h 486094"/>
              <a:gd name="connsiteX53" fmla="*/ 4578798 w 6050676"/>
              <a:gd name="connsiteY53" fmla="*/ 336527 h 486094"/>
              <a:gd name="connsiteX54" fmla="*/ 4718168 w 6050676"/>
              <a:gd name="connsiteY54" fmla="*/ 356922 h 486094"/>
              <a:gd name="connsiteX55" fmla="*/ 4881332 w 6050676"/>
              <a:gd name="connsiteY55" fmla="*/ 326496 h 486094"/>
              <a:gd name="connsiteX56" fmla="*/ 5052619 w 6050676"/>
              <a:gd name="connsiteY56" fmla="*/ 349623 h 486094"/>
              <a:gd name="connsiteX57" fmla="*/ 5166870 w 6050676"/>
              <a:gd name="connsiteY57" fmla="*/ 343325 h 486094"/>
              <a:gd name="connsiteX58" fmla="*/ 5201279 w 6050676"/>
              <a:gd name="connsiteY58" fmla="*/ 332794 h 486094"/>
              <a:gd name="connsiteX59" fmla="*/ 5499997 w 6050676"/>
              <a:gd name="connsiteY59" fmla="*/ 333128 h 486094"/>
              <a:gd name="connsiteX60" fmla="*/ 5725797 w 6050676"/>
              <a:gd name="connsiteY60" fmla="*/ 344014 h 486094"/>
              <a:gd name="connsiteX61" fmla="*/ 5748143 w 6050676"/>
              <a:gd name="connsiteY61" fmla="*/ 329728 h 486094"/>
              <a:gd name="connsiteX62" fmla="*/ 5815554 w 6050676"/>
              <a:gd name="connsiteY62" fmla="*/ 332794 h 486094"/>
              <a:gd name="connsiteX63" fmla="*/ 5894092 w 6050676"/>
              <a:gd name="connsiteY63" fmla="*/ 310355 h 486094"/>
              <a:gd name="connsiteX64" fmla="*/ 5982691 w 6050676"/>
              <a:gd name="connsiteY64" fmla="*/ 322930 h 486094"/>
              <a:gd name="connsiteX65" fmla="*/ 6050676 w 6050676"/>
              <a:gd name="connsiteY65" fmla="*/ 326329 h 486094"/>
              <a:gd name="connsiteX66" fmla="*/ 6016684 w 6050676"/>
              <a:gd name="connsiteY66" fmla="*/ 472497 h 486094"/>
              <a:gd name="connsiteX67" fmla="*/ 5805930 w 6050676"/>
              <a:gd name="connsiteY67" fmla="*/ 452102 h 486094"/>
              <a:gd name="connsiteX68" fmla="*/ 5652870 w 6050676"/>
              <a:gd name="connsiteY68" fmla="*/ 470234 h 486094"/>
              <a:gd name="connsiteX69" fmla="*/ 5537868 w 6050676"/>
              <a:gd name="connsiteY69" fmla="*/ 470234 h 486094"/>
              <a:gd name="connsiteX70" fmla="*/ 5442210 w 6050676"/>
              <a:gd name="connsiteY70" fmla="*/ 448702 h 486094"/>
              <a:gd name="connsiteX71" fmla="*/ 5224657 w 6050676"/>
              <a:gd name="connsiteY71" fmla="*/ 448702 h 486094"/>
              <a:gd name="connsiteX72" fmla="*/ 5122679 w 6050676"/>
              <a:gd name="connsiteY72" fmla="*/ 482695 h 486094"/>
              <a:gd name="connsiteX73" fmla="*/ 5044496 w 6050676"/>
              <a:gd name="connsiteY73" fmla="*/ 479296 h 486094"/>
              <a:gd name="connsiteX74" fmla="*/ 4932321 w 6050676"/>
              <a:gd name="connsiteY74" fmla="*/ 462299 h 486094"/>
              <a:gd name="connsiteX75" fmla="*/ 4874534 w 6050676"/>
              <a:gd name="connsiteY75" fmla="*/ 455501 h 486094"/>
              <a:gd name="connsiteX76" fmla="*/ 4816746 w 6050676"/>
              <a:gd name="connsiteY76" fmla="*/ 455501 h 486094"/>
              <a:gd name="connsiteX77" fmla="*/ 4748761 w 6050676"/>
              <a:gd name="connsiteY77" fmla="*/ 455501 h 486094"/>
              <a:gd name="connsiteX78" fmla="*/ 4694373 w 6050676"/>
              <a:gd name="connsiteY78" fmla="*/ 469098 h 486094"/>
              <a:gd name="connsiteX79" fmla="*/ 4667179 w 6050676"/>
              <a:gd name="connsiteY79" fmla="*/ 482695 h 486094"/>
              <a:gd name="connsiteX80" fmla="*/ 4527810 w 6050676"/>
              <a:gd name="connsiteY80" fmla="*/ 486094 h 486094"/>
              <a:gd name="connsiteX81" fmla="*/ 4497216 w 6050676"/>
              <a:gd name="connsiteY81" fmla="*/ 482695 h 486094"/>
              <a:gd name="connsiteX82" fmla="*/ 4487018 w 6050676"/>
              <a:gd name="connsiteY82" fmla="*/ 445637 h 486094"/>
              <a:gd name="connsiteX83" fmla="*/ 4365417 w 6050676"/>
              <a:gd name="connsiteY83" fmla="*/ 400112 h 486094"/>
              <a:gd name="connsiteX84" fmla="*/ 4293261 w 6050676"/>
              <a:gd name="connsiteY84" fmla="*/ 404512 h 486094"/>
              <a:gd name="connsiteX85" fmla="*/ 4170888 w 6050676"/>
              <a:gd name="connsiteY85" fmla="*/ 448702 h 486094"/>
              <a:gd name="connsiteX86" fmla="*/ 4153891 w 6050676"/>
              <a:gd name="connsiteY86" fmla="*/ 472497 h 486094"/>
              <a:gd name="connsiteX87" fmla="*/ 4143694 w 6050676"/>
              <a:gd name="connsiteY87" fmla="*/ 479296 h 486094"/>
              <a:gd name="connsiteX88" fmla="*/ 4079274 w 6050676"/>
              <a:gd name="connsiteY88" fmla="*/ 457617 h 486094"/>
              <a:gd name="connsiteX89" fmla="*/ 3943137 w 6050676"/>
              <a:gd name="connsiteY89" fmla="*/ 452102 h 486094"/>
              <a:gd name="connsiteX90" fmla="*/ 3888749 w 6050676"/>
              <a:gd name="connsiteY90" fmla="*/ 448702 h 486094"/>
              <a:gd name="connsiteX91" fmla="*/ 3769775 w 6050676"/>
              <a:gd name="connsiteY91" fmla="*/ 428307 h 486094"/>
              <a:gd name="connsiteX92" fmla="*/ 3756752 w 6050676"/>
              <a:gd name="connsiteY92" fmla="*/ 405722 h 486094"/>
              <a:gd name="connsiteX93" fmla="*/ 3711988 w 6050676"/>
              <a:gd name="connsiteY93" fmla="*/ 424907 h 486094"/>
              <a:gd name="connsiteX94" fmla="*/ 3633805 w 6050676"/>
              <a:gd name="connsiteY94" fmla="*/ 407911 h 486094"/>
              <a:gd name="connsiteX95" fmla="*/ 3510838 w 6050676"/>
              <a:gd name="connsiteY95" fmla="*/ 303035 h 486094"/>
              <a:gd name="connsiteX96" fmla="*/ 3378861 w 6050676"/>
              <a:gd name="connsiteY96" fmla="*/ 251545 h 486094"/>
              <a:gd name="connsiteX97" fmla="*/ 3304077 w 6050676"/>
              <a:gd name="connsiteY97" fmla="*/ 316131 h 486094"/>
              <a:gd name="connsiteX98" fmla="*/ 3168107 w 6050676"/>
              <a:gd name="connsiteY98" fmla="*/ 360322 h 486094"/>
              <a:gd name="connsiteX99" fmla="*/ 3032137 w 6050676"/>
              <a:gd name="connsiteY99" fmla="*/ 312732 h 486094"/>
              <a:gd name="connsiteX100" fmla="*/ 2984547 w 6050676"/>
              <a:gd name="connsiteY100" fmla="*/ 295736 h 486094"/>
              <a:gd name="connsiteX101" fmla="*/ 2960752 w 6050676"/>
              <a:gd name="connsiteY101" fmla="*/ 292336 h 486094"/>
              <a:gd name="connsiteX102" fmla="*/ 2834980 w 6050676"/>
              <a:gd name="connsiteY102" fmla="*/ 261743 h 486094"/>
              <a:gd name="connsiteX103" fmla="*/ 2780592 w 6050676"/>
              <a:gd name="connsiteY103" fmla="*/ 265142 h 486094"/>
              <a:gd name="connsiteX104" fmla="*/ 2760196 w 6050676"/>
              <a:gd name="connsiteY104" fmla="*/ 268542 h 486094"/>
              <a:gd name="connsiteX105" fmla="*/ 2705808 w 6050676"/>
              <a:gd name="connsiteY105" fmla="*/ 275340 h 486094"/>
              <a:gd name="connsiteX106" fmla="*/ 2671815 w 6050676"/>
              <a:gd name="connsiteY106" fmla="*/ 275340 h 486094"/>
              <a:gd name="connsiteX107" fmla="*/ 2593633 w 6050676"/>
              <a:gd name="connsiteY107" fmla="*/ 251545 h 486094"/>
              <a:gd name="connsiteX108" fmla="*/ 2546043 w 6050676"/>
              <a:gd name="connsiteY108" fmla="*/ 244747 h 486094"/>
              <a:gd name="connsiteX109" fmla="*/ 2454263 w 6050676"/>
              <a:gd name="connsiteY109" fmla="*/ 241348 h 486094"/>
              <a:gd name="connsiteX110" fmla="*/ 2328491 w 6050676"/>
              <a:gd name="connsiteY110" fmla="*/ 237948 h 486094"/>
              <a:gd name="connsiteX111" fmla="*/ 2202718 w 6050676"/>
              <a:gd name="connsiteY111" fmla="*/ 220952 h 486094"/>
              <a:gd name="connsiteX112" fmla="*/ 2172125 w 6050676"/>
              <a:gd name="connsiteY112" fmla="*/ 220952 h 486094"/>
              <a:gd name="connsiteX113" fmla="*/ 2090543 w 6050676"/>
              <a:gd name="connsiteY113" fmla="*/ 197157 h 486094"/>
              <a:gd name="connsiteX114" fmla="*/ 1937576 w 6050676"/>
              <a:gd name="connsiteY114" fmla="*/ 234549 h 486094"/>
              <a:gd name="connsiteX115" fmla="*/ 1703027 w 6050676"/>
              <a:gd name="connsiteY115" fmla="*/ 234549 h 486094"/>
              <a:gd name="connsiteX116" fmla="*/ 1529665 w 6050676"/>
              <a:gd name="connsiteY116" fmla="*/ 244747 h 486094"/>
              <a:gd name="connsiteX117" fmla="*/ 1332508 w 6050676"/>
              <a:gd name="connsiteY117" fmla="*/ 246438 h 486094"/>
              <a:gd name="connsiteX118" fmla="*/ 1087762 w 6050676"/>
              <a:gd name="connsiteY118" fmla="*/ 282139 h 486094"/>
              <a:gd name="connsiteX119" fmla="*/ 968788 w 6050676"/>
              <a:gd name="connsiteY119" fmla="*/ 278739 h 486094"/>
              <a:gd name="connsiteX120" fmla="*/ 849814 w 6050676"/>
              <a:gd name="connsiteY120" fmla="*/ 305934 h 486094"/>
              <a:gd name="connsiteX121" fmla="*/ 786354 w 6050676"/>
              <a:gd name="connsiteY121" fmla="*/ 352428 h 486094"/>
              <a:gd name="connsiteX122" fmla="*/ 734239 w 6050676"/>
              <a:gd name="connsiteY122" fmla="*/ 370519 h 486094"/>
              <a:gd name="connsiteX123" fmla="*/ 662938 w 6050676"/>
              <a:gd name="connsiteY123" fmla="*/ 400112 h 486094"/>
              <a:gd name="connsiteX124" fmla="*/ 574474 w 6050676"/>
              <a:gd name="connsiteY124" fmla="*/ 384116 h 486094"/>
              <a:gd name="connsiteX125" fmla="*/ 438838 w 6050676"/>
              <a:gd name="connsiteY125" fmla="*/ 354378 h 486094"/>
              <a:gd name="connsiteX126" fmla="*/ 370519 w 6050676"/>
              <a:gd name="connsiteY126" fmla="*/ 278739 h 486094"/>
              <a:gd name="connsiteX127" fmla="*/ 326328 w 6050676"/>
              <a:gd name="connsiteY127" fmla="*/ 268542 h 486094"/>
              <a:gd name="connsiteX128" fmla="*/ 214153 w 6050676"/>
              <a:gd name="connsiteY128" fmla="*/ 180161 h 486094"/>
              <a:gd name="connsiteX129" fmla="*/ 180494 w 6050676"/>
              <a:gd name="connsiteY129" fmla="*/ 153280 h 486094"/>
              <a:gd name="connsiteX130" fmla="*/ 105377 w 6050676"/>
              <a:gd name="connsiteY130" fmla="*/ 125773 h 486094"/>
              <a:gd name="connsiteX131" fmla="*/ 33992 w 6050676"/>
              <a:gd name="connsiteY131" fmla="*/ 64586 h 486094"/>
              <a:gd name="connsiteX132" fmla="*/ 0 w 6050676"/>
              <a:gd name="connsiteY132" fmla="*/ 0 h 486094"/>
              <a:gd name="connsiteX0" fmla="*/ 0 w 6050676"/>
              <a:gd name="connsiteY0" fmla="*/ 0 h 486094"/>
              <a:gd name="connsiteX1" fmla="*/ 210754 w 6050676"/>
              <a:gd name="connsiteY1" fmla="*/ 129172 h 486094"/>
              <a:gd name="connsiteX2" fmla="*/ 385252 w 6050676"/>
              <a:gd name="connsiteY2" fmla="*/ 223402 h 486094"/>
              <a:gd name="connsiteX3" fmla="*/ 539522 w 6050676"/>
              <a:gd name="connsiteY3" fmla="*/ 285110 h 486094"/>
              <a:gd name="connsiteX4" fmla="*/ 604326 w 6050676"/>
              <a:gd name="connsiteY4" fmla="*/ 331345 h 486094"/>
              <a:gd name="connsiteX5" fmla="*/ 792027 w 6050676"/>
              <a:gd name="connsiteY5" fmla="*/ 282139 h 486094"/>
              <a:gd name="connsiteX6" fmla="*/ 862087 w 6050676"/>
              <a:gd name="connsiteY6" fmla="*/ 240232 h 486094"/>
              <a:gd name="connsiteX7" fmla="*/ 938195 w 6050676"/>
              <a:gd name="connsiteY7" fmla="*/ 217553 h 486094"/>
              <a:gd name="connsiteX8" fmla="*/ 1078547 w 6050676"/>
              <a:gd name="connsiteY8" fmla="*/ 199123 h 486094"/>
              <a:gd name="connsiteX9" fmla="*/ 1131952 w 6050676"/>
              <a:gd name="connsiteY9" fmla="*/ 207355 h 486094"/>
              <a:gd name="connsiteX10" fmla="*/ 1312113 w 6050676"/>
              <a:gd name="connsiteY10" fmla="*/ 183133 h 486094"/>
              <a:gd name="connsiteX11" fmla="*/ 1357153 w 6050676"/>
              <a:gd name="connsiteY11" fmla="*/ 170548 h 486094"/>
              <a:gd name="connsiteX12" fmla="*/ 1410691 w 6050676"/>
              <a:gd name="connsiteY12" fmla="*/ 168347 h 486094"/>
              <a:gd name="connsiteX13" fmla="*/ 1556265 w 6050676"/>
              <a:gd name="connsiteY13" fmla="*/ 162144 h 486094"/>
              <a:gd name="connsiteX14" fmla="*/ 1730221 w 6050676"/>
              <a:gd name="connsiteY14" fmla="*/ 156366 h 486094"/>
              <a:gd name="connsiteX15" fmla="*/ 1764214 w 6050676"/>
              <a:gd name="connsiteY15" fmla="*/ 156366 h 486094"/>
              <a:gd name="connsiteX16" fmla="*/ 1881028 w 6050676"/>
              <a:gd name="connsiteY16" fmla="*/ 149116 h 486094"/>
              <a:gd name="connsiteX17" fmla="*/ 1923979 w 6050676"/>
              <a:gd name="connsiteY17" fmla="*/ 156366 h 486094"/>
              <a:gd name="connsiteX18" fmla="*/ 1968169 w 6050676"/>
              <a:gd name="connsiteY18" fmla="*/ 146168 h 486094"/>
              <a:gd name="connsiteX19" fmla="*/ 2025957 w 6050676"/>
              <a:gd name="connsiteY19" fmla="*/ 125773 h 486094"/>
              <a:gd name="connsiteX20" fmla="*/ 2110938 w 6050676"/>
              <a:gd name="connsiteY20" fmla="*/ 95180 h 486094"/>
              <a:gd name="connsiteX21" fmla="*/ 2141531 w 6050676"/>
              <a:gd name="connsiteY21" fmla="*/ 98579 h 486094"/>
              <a:gd name="connsiteX22" fmla="*/ 2183447 w 6050676"/>
              <a:gd name="connsiteY22" fmla="*/ 113398 h 486094"/>
              <a:gd name="connsiteX23" fmla="*/ 2274102 w 6050676"/>
              <a:gd name="connsiteY23" fmla="*/ 125773 h 486094"/>
              <a:gd name="connsiteX24" fmla="*/ 2436922 w 6050676"/>
              <a:gd name="connsiteY24" fmla="*/ 120993 h 486094"/>
              <a:gd name="connsiteX25" fmla="*/ 2573237 w 6050676"/>
              <a:gd name="connsiteY25" fmla="*/ 160093 h 486094"/>
              <a:gd name="connsiteX26" fmla="*/ 2616834 w 6050676"/>
              <a:gd name="connsiteY26" fmla="*/ 165785 h 486094"/>
              <a:gd name="connsiteX27" fmla="*/ 2678614 w 6050676"/>
              <a:gd name="connsiteY27" fmla="*/ 190359 h 486094"/>
              <a:gd name="connsiteX28" fmla="*/ 2719405 w 6050676"/>
              <a:gd name="connsiteY28" fmla="*/ 190359 h 486094"/>
              <a:gd name="connsiteX29" fmla="*/ 2923360 w 6050676"/>
              <a:gd name="connsiteY29" fmla="*/ 207355 h 486094"/>
              <a:gd name="connsiteX30" fmla="*/ 2957353 w 6050676"/>
              <a:gd name="connsiteY30" fmla="*/ 224351 h 486094"/>
              <a:gd name="connsiteX31" fmla="*/ 2984547 w 6050676"/>
              <a:gd name="connsiteY31" fmla="*/ 241348 h 486094"/>
              <a:gd name="connsiteX32" fmla="*/ 3004943 w 6050676"/>
              <a:gd name="connsiteY32" fmla="*/ 248146 h 486094"/>
              <a:gd name="connsiteX33" fmla="*/ 3127316 w 6050676"/>
              <a:gd name="connsiteY33" fmla="*/ 295736 h 486094"/>
              <a:gd name="connsiteX34" fmla="*/ 3202099 w 6050676"/>
              <a:gd name="connsiteY34" fmla="*/ 295736 h 486094"/>
              <a:gd name="connsiteX35" fmla="*/ 3249689 w 6050676"/>
              <a:gd name="connsiteY35" fmla="*/ 285538 h 486094"/>
              <a:gd name="connsiteX36" fmla="*/ 3276883 w 6050676"/>
              <a:gd name="connsiteY36" fmla="*/ 271941 h 486094"/>
              <a:gd name="connsiteX37" fmla="*/ 3355066 w 6050676"/>
              <a:gd name="connsiteY37" fmla="*/ 227751 h 486094"/>
              <a:gd name="connsiteX38" fmla="*/ 3419652 w 6050676"/>
              <a:gd name="connsiteY38" fmla="*/ 183560 h 486094"/>
              <a:gd name="connsiteX39" fmla="*/ 3463842 w 6050676"/>
              <a:gd name="connsiteY39" fmla="*/ 200557 h 486094"/>
              <a:gd name="connsiteX40" fmla="*/ 3664398 w 6050676"/>
              <a:gd name="connsiteY40" fmla="*/ 295736 h 486094"/>
              <a:gd name="connsiteX41" fmla="*/ 3701790 w 6050676"/>
              <a:gd name="connsiteY41" fmla="*/ 299135 h 486094"/>
              <a:gd name="connsiteX42" fmla="*/ 3718786 w 6050676"/>
              <a:gd name="connsiteY42" fmla="*/ 302534 h 486094"/>
              <a:gd name="connsiteX43" fmla="*/ 3759578 w 6050676"/>
              <a:gd name="connsiteY43" fmla="*/ 309333 h 486094"/>
              <a:gd name="connsiteX44" fmla="*/ 3800369 w 6050676"/>
              <a:gd name="connsiteY44" fmla="*/ 312732 h 486094"/>
              <a:gd name="connsiteX45" fmla="*/ 3888749 w 6050676"/>
              <a:gd name="connsiteY45" fmla="*/ 319531 h 486094"/>
              <a:gd name="connsiteX46" fmla="*/ 3946537 w 6050676"/>
              <a:gd name="connsiteY46" fmla="*/ 319531 h 486094"/>
              <a:gd name="connsiteX47" fmla="*/ 3983928 w 6050676"/>
              <a:gd name="connsiteY47" fmla="*/ 309333 h 486094"/>
              <a:gd name="connsiteX48" fmla="*/ 4075708 w 6050676"/>
              <a:gd name="connsiteY48" fmla="*/ 292336 h 486094"/>
              <a:gd name="connsiteX49" fmla="*/ 4208279 w 6050676"/>
              <a:gd name="connsiteY49" fmla="*/ 248146 h 486094"/>
              <a:gd name="connsiteX50" fmla="*/ 4395239 w 6050676"/>
              <a:gd name="connsiteY50" fmla="*/ 261743 h 486094"/>
              <a:gd name="connsiteX51" fmla="*/ 4442828 w 6050676"/>
              <a:gd name="connsiteY51" fmla="*/ 292336 h 486094"/>
              <a:gd name="connsiteX52" fmla="*/ 4456425 w 6050676"/>
              <a:gd name="connsiteY52" fmla="*/ 295736 h 486094"/>
              <a:gd name="connsiteX53" fmla="*/ 4476821 w 6050676"/>
              <a:gd name="connsiteY53" fmla="*/ 302534 h 486094"/>
              <a:gd name="connsiteX54" fmla="*/ 4578798 w 6050676"/>
              <a:gd name="connsiteY54" fmla="*/ 336527 h 486094"/>
              <a:gd name="connsiteX55" fmla="*/ 4718168 w 6050676"/>
              <a:gd name="connsiteY55" fmla="*/ 356922 h 486094"/>
              <a:gd name="connsiteX56" fmla="*/ 4881332 w 6050676"/>
              <a:gd name="connsiteY56" fmla="*/ 326496 h 486094"/>
              <a:gd name="connsiteX57" fmla="*/ 5052619 w 6050676"/>
              <a:gd name="connsiteY57" fmla="*/ 349623 h 486094"/>
              <a:gd name="connsiteX58" fmla="*/ 5166870 w 6050676"/>
              <a:gd name="connsiteY58" fmla="*/ 343325 h 486094"/>
              <a:gd name="connsiteX59" fmla="*/ 5201279 w 6050676"/>
              <a:gd name="connsiteY59" fmla="*/ 332794 h 486094"/>
              <a:gd name="connsiteX60" fmla="*/ 5499997 w 6050676"/>
              <a:gd name="connsiteY60" fmla="*/ 333128 h 486094"/>
              <a:gd name="connsiteX61" fmla="*/ 5725797 w 6050676"/>
              <a:gd name="connsiteY61" fmla="*/ 344014 h 486094"/>
              <a:gd name="connsiteX62" fmla="*/ 5748143 w 6050676"/>
              <a:gd name="connsiteY62" fmla="*/ 329728 h 486094"/>
              <a:gd name="connsiteX63" fmla="*/ 5815554 w 6050676"/>
              <a:gd name="connsiteY63" fmla="*/ 332794 h 486094"/>
              <a:gd name="connsiteX64" fmla="*/ 5894092 w 6050676"/>
              <a:gd name="connsiteY64" fmla="*/ 310355 h 486094"/>
              <a:gd name="connsiteX65" fmla="*/ 5982691 w 6050676"/>
              <a:gd name="connsiteY65" fmla="*/ 322930 h 486094"/>
              <a:gd name="connsiteX66" fmla="*/ 6050676 w 6050676"/>
              <a:gd name="connsiteY66" fmla="*/ 326329 h 486094"/>
              <a:gd name="connsiteX67" fmla="*/ 6016684 w 6050676"/>
              <a:gd name="connsiteY67" fmla="*/ 472497 h 486094"/>
              <a:gd name="connsiteX68" fmla="*/ 5805930 w 6050676"/>
              <a:gd name="connsiteY68" fmla="*/ 452102 h 486094"/>
              <a:gd name="connsiteX69" fmla="*/ 5652870 w 6050676"/>
              <a:gd name="connsiteY69" fmla="*/ 470234 h 486094"/>
              <a:gd name="connsiteX70" fmla="*/ 5537868 w 6050676"/>
              <a:gd name="connsiteY70" fmla="*/ 470234 h 486094"/>
              <a:gd name="connsiteX71" fmla="*/ 5442210 w 6050676"/>
              <a:gd name="connsiteY71" fmla="*/ 448702 h 486094"/>
              <a:gd name="connsiteX72" fmla="*/ 5224657 w 6050676"/>
              <a:gd name="connsiteY72" fmla="*/ 448702 h 486094"/>
              <a:gd name="connsiteX73" fmla="*/ 5122679 w 6050676"/>
              <a:gd name="connsiteY73" fmla="*/ 482695 h 486094"/>
              <a:gd name="connsiteX74" fmla="*/ 5044496 w 6050676"/>
              <a:gd name="connsiteY74" fmla="*/ 479296 h 486094"/>
              <a:gd name="connsiteX75" fmla="*/ 4932321 w 6050676"/>
              <a:gd name="connsiteY75" fmla="*/ 462299 h 486094"/>
              <a:gd name="connsiteX76" fmla="*/ 4874534 w 6050676"/>
              <a:gd name="connsiteY76" fmla="*/ 455501 h 486094"/>
              <a:gd name="connsiteX77" fmla="*/ 4816746 w 6050676"/>
              <a:gd name="connsiteY77" fmla="*/ 455501 h 486094"/>
              <a:gd name="connsiteX78" fmla="*/ 4748761 w 6050676"/>
              <a:gd name="connsiteY78" fmla="*/ 455501 h 486094"/>
              <a:gd name="connsiteX79" fmla="*/ 4694373 w 6050676"/>
              <a:gd name="connsiteY79" fmla="*/ 469098 h 486094"/>
              <a:gd name="connsiteX80" fmla="*/ 4667179 w 6050676"/>
              <a:gd name="connsiteY80" fmla="*/ 482695 h 486094"/>
              <a:gd name="connsiteX81" fmla="*/ 4527810 w 6050676"/>
              <a:gd name="connsiteY81" fmla="*/ 486094 h 486094"/>
              <a:gd name="connsiteX82" fmla="*/ 4497216 w 6050676"/>
              <a:gd name="connsiteY82" fmla="*/ 482695 h 486094"/>
              <a:gd name="connsiteX83" fmla="*/ 4487018 w 6050676"/>
              <a:gd name="connsiteY83" fmla="*/ 445637 h 486094"/>
              <a:gd name="connsiteX84" fmla="*/ 4365417 w 6050676"/>
              <a:gd name="connsiteY84" fmla="*/ 400112 h 486094"/>
              <a:gd name="connsiteX85" fmla="*/ 4293261 w 6050676"/>
              <a:gd name="connsiteY85" fmla="*/ 404512 h 486094"/>
              <a:gd name="connsiteX86" fmla="*/ 4170888 w 6050676"/>
              <a:gd name="connsiteY86" fmla="*/ 448702 h 486094"/>
              <a:gd name="connsiteX87" fmla="*/ 4153891 w 6050676"/>
              <a:gd name="connsiteY87" fmla="*/ 472497 h 486094"/>
              <a:gd name="connsiteX88" fmla="*/ 4143694 w 6050676"/>
              <a:gd name="connsiteY88" fmla="*/ 479296 h 486094"/>
              <a:gd name="connsiteX89" fmla="*/ 4079274 w 6050676"/>
              <a:gd name="connsiteY89" fmla="*/ 457617 h 486094"/>
              <a:gd name="connsiteX90" fmla="*/ 3943137 w 6050676"/>
              <a:gd name="connsiteY90" fmla="*/ 452102 h 486094"/>
              <a:gd name="connsiteX91" fmla="*/ 3888749 w 6050676"/>
              <a:gd name="connsiteY91" fmla="*/ 448702 h 486094"/>
              <a:gd name="connsiteX92" fmla="*/ 3769775 w 6050676"/>
              <a:gd name="connsiteY92" fmla="*/ 428307 h 486094"/>
              <a:gd name="connsiteX93" fmla="*/ 3756752 w 6050676"/>
              <a:gd name="connsiteY93" fmla="*/ 405722 h 486094"/>
              <a:gd name="connsiteX94" fmla="*/ 3711988 w 6050676"/>
              <a:gd name="connsiteY94" fmla="*/ 424907 h 486094"/>
              <a:gd name="connsiteX95" fmla="*/ 3633805 w 6050676"/>
              <a:gd name="connsiteY95" fmla="*/ 407911 h 486094"/>
              <a:gd name="connsiteX96" fmla="*/ 3510838 w 6050676"/>
              <a:gd name="connsiteY96" fmla="*/ 303035 h 486094"/>
              <a:gd name="connsiteX97" fmla="*/ 3378861 w 6050676"/>
              <a:gd name="connsiteY97" fmla="*/ 251545 h 486094"/>
              <a:gd name="connsiteX98" fmla="*/ 3304077 w 6050676"/>
              <a:gd name="connsiteY98" fmla="*/ 316131 h 486094"/>
              <a:gd name="connsiteX99" fmla="*/ 3168107 w 6050676"/>
              <a:gd name="connsiteY99" fmla="*/ 360322 h 486094"/>
              <a:gd name="connsiteX100" fmla="*/ 3032137 w 6050676"/>
              <a:gd name="connsiteY100" fmla="*/ 312732 h 486094"/>
              <a:gd name="connsiteX101" fmla="*/ 2984547 w 6050676"/>
              <a:gd name="connsiteY101" fmla="*/ 295736 h 486094"/>
              <a:gd name="connsiteX102" fmla="*/ 2960752 w 6050676"/>
              <a:gd name="connsiteY102" fmla="*/ 292336 h 486094"/>
              <a:gd name="connsiteX103" fmla="*/ 2834980 w 6050676"/>
              <a:gd name="connsiteY103" fmla="*/ 261743 h 486094"/>
              <a:gd name="connsiteX104" fmla="*/ 2780592 w 6050676"/>
              <a:gd name="connsiteY104" fmla="*/ 265142 h 486094"/>
              <a:gd name="connsiteX105" fmla="*/ 2760196 w 6050676"/>
              <a:gd name="connsiteY105" fmla="*/ 268542 h 486094"/>
              <a:gd name="connsiteX106" fmla="*/ 2705808 w 6050676"/>
              <a:gd name="connsiteY106" fmla="*/ 275340 h 486094"/>
              <a:gd name="connsiteX107" fmla="*/ 2671815 w 6050676"/>
              <a:gd name="connsiteY107" fmla="*/ 275340 h 486094"/>
              <a:gd name="connsiteX108" fmla="*/ 2593633 w 6050676"/>
              <a:gd name="connsiteY108" fmla="*/ 251545 h 486094"/>
              <a:gd name="connsiteX109" fmla="*/ 2546043 w 6050676"/>
              <a:gd name="connsiteY109" fmla="*/ 244747 h 486094"/>
              <a:gd name="connsiteX110" fmla="*/ 2454263 w 6050676"/>
              <a:gd name="connsiteY110" fmla="*/ 241348 h 486094"/>
              <a:gd name="connsiteX111" fmla="*/ 2328491 w 6050676"/>
              <a:gd name="connsiteY111" fmla="*/ 237948 h 486094"/>
              <a:gd name="connsiteX112" fmla="*/ 2202718 w 6050676"/>
              <a:gd name="connsiteY112" fmla="*/ 220952 h 486094"/>
              <a:gd name="connsiteX113" fmla="*/ 2172125 w 6050676"/>
              <a:gd name="connsiteY113" fmla="*/ 220952 h 486094"/>
              <a:gd name="connsiteX114" fmla="*/ 2090543 w 6050676"/>
              <a:gd name="connsiteY114" fmla="*/ 197157 h 486094"/>
              <a:gd name="connsiteX115" fmla="*/ 1937576 w 6050676"/>
              <a:gd name="connsiteY115" fmla="*/ 234549 h 486094"/>
              <a:gd name="connsiteX116" fmla="*/ 1703027 w 6050676"/>
              <a:gd name="connsiteY116" fmla="*/ 234549 h 486094"/>
              <a:gd name="connsiteX117" fmla="*/ 1529665 w 6050676"/>
              <a:gd name="connsiteY117" fmla="*/ 244747 h 486094"/>
              <a:gd name="connsiteX118" fmla="*/ 1332508 w 6050676"/>
              <a:gd name="connsiteY118" fmla="*/ 246438 h 486094"/>
              <a:gd name="connsiteX119" fmla="*/ 1087762 w 6050676"/>
              <a:gd name="connsiteY119" fmla="*/ 282139 h 486094"/>
              <a:gd name="connsiteX120" fmla="*/ 968788 w 6050676"/>
              <a:gd name="connsiteY120" fmla="*/ 278739 h 486094"/>
              <a:gd name="connsiteX121" fmla="*/ 849814 w 6050676"/>
              <a:gd name="connsiteY121" fmla="*/ 305934 h 486094"/>
              <a:gd name="connsiteX122" fmla="*/ 786354 w 6050676"/>
              <a:gd name="connsiteY122" fmla="*/ 352428 h 486094"/>
              <a:gd name="connsiteX123" fmla="*/ 734239 w 6050676"/>
              <a:gd name="connsiteY123" fmla="*/ 370519 h 486094"/>
              <a:gd name="connsiteX124" fmla="*/ 662938 w 6050676"/>
              <a:gd name="connsiteY124" fmla="*/ 400112 h 486094"/>
              <a:gd name="connsiteX125" fmla="*/ 574474 w 6050676"/>
              <a:gd name="connsiteY125" fmla="*/ 384116 h 486094"/>
              <a:gd name="connsiteX126" fmla="*/ 438838 w 6050676"/>
              <a:gd name="connsiteY126" fmla="*/ 354378 h 486094"/>
              <a:gd name="connsiteX127" fmla="*/ 370519 w 6050676"/>
              <a:gd name="connsiteY127" fmla="*/ 278739 h 486094"/>
              <a:gd name="connsiteX128" fmla="*/ 326328 w 6050676"/>
              <a:gd name="connsiteY128" fmla="*/ 268542 h 486094"/>
              <a:gd name="connsiteX129" fmla="*/ 214153 w 6050676"/>
              <a:gd name="connsiteY129" fmla="*/ 180161 h 486094"/>
              <a:gd name="connsiteX130" fmla="*/ 180494 w 6050676"/>
              <a:gd name="connsiteY130" fmla="*/ 153280 h 486094"/>
              <a:gd name="connsiteX131" fmla="*/ 105377 w 6050676"/>
              <a:gd name="connsiteY131" fmla="*/ 125773 h 486094"/>
              <a:gd name="connsiteX132" fmla="*/ 33992 w 6050676"/>
              <a:gd name="connsiteY132" fmla="*/ 64586 h 486094"/>
              <a:gd name="connsiteX133" fmla="*/ 0 w 6050676"/>
              <a:gd name="connsiteY133" fmla="*/ 0 h 486094"/>
              <a:gd name="connsiteX0" fmla="*/ 0 w 6050676"/>
              <a:gd name="connsiteY0" fmla="*/ 0 h 486094"/>
              <a:gd name="connsiteX1" fmla="*/ 210754 w 6050676"/>
              <a:gd name="connsiteY1" fmla="*/ 129172 h 486094"/>
              <a:gd name="connsiteX2" fmla="*/ 385252 w 6050676"/>
              <a:gd name="connsiteY2" fmla="*/ 223402 h 486094"/>
              <a:gd name="connsiteX3" fmla="*/ 539522 w 6050676"/>
              <a:gd name="connsiteY3" fmla="*/ 285110 h 486094"/>
              <a:gd name="connsiteX4" fmla="*/ 604326 w 6050676"/>
              <a:gd name="connsiteY4" fmla="*/ 331345 h 486094"/>
              <a:gd name="connsiteX5" fmla="*/ 792027 w 6050676"/>
              <a:gd name="connsiteY5" fmla="*/ 282139 h 486094"/>
              <a:gd name="connsiteX6" fmla="*/ 862087 w 6050676"/>
              <a:gd name="connsiteY6" fmla="*/ 240232 h 486094"/>
              <a:gd name="connsiteX7" fmla="*/ 938195 w 6050676"/>
              <a:gd name="connsiteY7" fmla="*/ 217553 h 486094"/>
              <a:gd name="connsiteX8" fmla="*/ 1078547 w 6050676"/>
              <a:gd name="connsiteY8" fmla="*/ 199123 h 486094"/>
              <a:gd name="connsiteX9" fmla="*/ 1131952 w 6050676"/>
              <a:gd name="connsiteY9" fmla="*/ 207355 h 486094"/>
              <a:gd name="connsiteX10" fmla="*/ 1312113 w 6050676"/>
              <a:gd name="connsiteY10" fmla="*/ 183133 h 486094"/>
              <a:gd name="connsiteX11" fmla="*/ 1357153 w 6050676"/>
              <a:gd name="connsiteY11" fmla="*/ 170548 h 486094"/>
              <a:gd name="connsiteX12" fmla="*/ 1410691 w 6050676"/>
              <a:gd name="connsiteY12" fmla="*/ 168347 h 486094"/>
              <a:gd name="connsiteX13" fmla="*/ 1556265 w 6050676"/>
              <a:gd name="connsiteY13" fmla="*/ 162144 h 486094"/>
              <a:gd name="connsiteX14" fmla="*/ 1730221 w 6050676"/>
              <a:gd name="connsiteY14" fmla="*/ 156366 h 486094"/>
              <a:gd name="connsiteX15" fmla="*/ 1764214 w 6050676"/>
              <a:gd name="connsiteY15" fmla="*/ 156366 h 486094"/>
              <a:gd name="connsiteX16" fmla="*/ 1881028 w 6050676"/>
              <a:gd name="connsiteY16" fmla="*/ 149116 h 486094"/>
              <a:gd name="connsiteX17" fmla="*/ 1923979 w 6050676"/>
              <a:gd name="connsiteY17" fmla="*/ 156366 h 486094"/>
              <a:gd name="connsiteX18" fmla="*/ 1968169 w 6050676"/>
              <a:gd name="connsiteY18" fmla="*/ 146168 h 486094"/>
              <a:gd name="connsiteX19" fmla="*/ 2025957 w 6050676"/>
              <a:gd name="connsiteY19" fmla="*/ 125773 h 486094"/>
              <a:gd name="connsiteX20" fmla="*/ 2110938 w 6050676"/>
              <a:gd name="connsiteY20" fmla="*/ 95180 h 486094"/>
              <a:gd name="connsiteX21" fmla="*/ 2141531 w 6050676"/>
              <a:gd name="connsiteY21" fmla="*/ 98579 h 486094"/>
              <a:gd name="connsiteX22" fmla="*/ 2183447 w 6050676"/>
              <a:gd name="connsiteY22" fmla="*/ 113398 h 486094"/>
              <a:gd name="connsiteX23" fmla="*/ 2274102 w 6050676"/>
              <a:gd name="connsiteY23" fmla="*/ 125773 h 486094"/>
              <a:gd name="connsiteX24" fmla="*/ 2436922 w 6050676"/>
              <a:gd name="connsiteY24" fmla="*/ 120993 h 486094"/>
              <a:gd name="connsiteX25" fmla="*/ 2573237 w 6050676"/>
              <a:gd name="connsiteY25" fmla="*/ 160093 h 486094"/>
              <a:gd name="connsiteX26" fmla="*/ 2616834 w 6050676"/>
              <a:gd name="connsiteY26" fmla="*/ 165785 h 486094"/>
              <a:gd name="connsiteX27" fmla="*/ 2678614 w 6050676"/>
              <a:gd name="connsiteY27" fmla="*/ 190359 h 486094"/>
              <a:gd name="connsiteX28" fmla="*/ 2719405 w 6050676"/>
              <a:gd name="connsiteY28" fmla="*/ 190359 h 486094"/>
              <a:gd name="connsiteX29" fmla="*/ 2923360 w 6050676"/>
              <a:gd name="connsiteY29" fmla="*/ 207355 h 486094"/>
              <a:gd name="connsiteX30" fmla="*/ 2957353 w 6050676"/>
              <a:gd name="connsiteY30" fmla="*/ 224351 h 486094"/>
              <a:gd name="connsiteX31" fmla="*/ 2984547 w 6050676"/>
              <a:gd name="connsiteY31" fmla="*/ 241348 h 486094"/>
              <a:gd name="connsiteX32" fmla="*/ 3004943 w 6050676"/>
              <a:gd name="connsiteY32" fmla="*/ 248146 h 486094"/>
              <a:gd name="connsiteX33" fmla="*/ 3127316 w 6050676"/>
              <a:gd name="connsiteY33" fmla="*/ 295736 h 486094"/>
              <a:gd name="connsiteX34" fmla="*/ 3202099 w 6050676"/>
              <a:gd name="connsiteY34" fmla="*/ 295736 h 486094"/>
              <a:gd name="connsiteX35" fmla="*/ 3249689 w 6050676"/>
              <a:gd name="connsiteY35" fmla="*/ 285538 h 486094"/>
              <a:gd name="connsiteX36" fmla="*/ 3276883 w 6050676"/>
              <a:gd name="connsiteY36" fmla="*/ 271941 h 486094"/>
              <a:gd name="connsiteX37" fmla="*/ 3381260 w 6050676"/>
              <a:gd name="connsiteY37" fmla="*/ 156313 h 486094"/>
              <a:gd name="connsiteX38" fmla="*/ 3419652 w 6050676"/>
              <a:gd name="connsiteY38" fmla="*/ 183560 h 486094"/>
              <a:gd name="connsiteX39" fmla="*/ 3463842 w 6050676"/>
              <a:gd name="connsiteY39" fmla="*/ 200557 h 486094"/>
              <a:gd name="connsiteX40" fmla="*/ 3664398 w 6050676"/>
              <a:gd name="connsiteY40" fmla="*/ 295736 h 486094"/>
              <a:gd name="connsiteX41" fmla="*/ 3701790 w 6050676"/>
              <a:gd name="connsiteY41" fmla="*/ 299135 h 486094"/>
              <a:gd name="connsiteX42" fmla="*/ 3718786 w 6050676"/>
              <a:gd name="connsiteY42" fmla="*/ 302534 h 486094"/>
              <a:gd name="connsiteX43" fmla="*/ 3759578 w 6050676"/>
              <a:gd name="connsiteY43" fmla="*/ 309333 h 486094"/>
              <a:gd name="connsiteX44" fmla="*/ 3800369 w 6050676"/>
              <a:gd name="connsiteY44" fmla="*/ 312732 h 486094"/>
              <a:gd name="connsiteX45" fmla="*/ 3888749 w 6050676"/>
              <a:gd name="connsiteY45" fmla="*/ 319531 h 486094"/>
              <a:gd name="connsiteX46" fmla="*/ 3946537 w 6050676"/>
              <a:gd name="connsiteY46" fmla="*/ 319531 h 486094"/>
              <a:gd name="connsiteX47" fmla="*/ 3983928 w 6050676"/>
              <a:gd name="connsiteY47" fmla="*/ 309333 h 486094"/>
              <a:gd name="connsiteX48" fmla="*/ 4075708 w 6050676"/>
              <a:gd name="connsiteY48" fmla="*/ 292336 h 486094"/>
              <a:gd name="connsiteX49" fmla="*/ 4208279 w 6050676"/>
              <a:gd name="connsiteY49" fmla="*/ 248146 h 486094"/>
              <a:gd name="connsiteX50" fmla="*/ 4395239 w 6050676"/>
              <a:gd name="connsiteY50" fmla="*/ 261743 h 486094"/>
              <a:gd name="connsiteX51" fmla="*/ 4442828 w 6050676"/>
              <a:gd name="connsiteY51" fmla="*/ 292336 h 486094"/>
              <a:gd name="connsiteX52" fmla="*/ 4456425 w 6050676"/>
              <a:gd name="connsiteY52" fmla="*/ 295736 h 486094"/>
              <a:gd name="connsiteX53" fmla="*/ 4476821 w 6050676"/>
              <a:gd name="connsiteY53" fmla="*/ 302534 h 486094"/>
              <a:gd name="connsiteX54" fmla="*/ 4578798 w 6050676"/>
              <a:gd name="connsiteY54" fmla="*/ 336527 h 486094"/>
              <a:gd name="connsiteX55" fmla="*/ 4718168 w 6050676"/>
              <a:gd name="connsiteY55" fmla="*/ 356922 h 486094"/>
              <a:gd name="connsiteX56" fmla="*/ 4881332 w 6050676"/>
              <a:gd name="connsiteY56" fmla="*/ 326496 h 486094"/>
              <a:gd name="connsiteX57" fmla="*/ 5052619 w 6050676"/>
              <a:gd name="connsiteY57" fmla="*/ 349623 h 486094"/>
              <a:gd name="connsiteX58" fmla="*/ 5166870 w 6050676"/>
              <a:gd name="connsiteY58" fmla="*/ 343325 h 486094"/>
              <a:gd name="connsiteX59" fmla="*/ 5201279 w 6050676"/>
              <a:gd name="connsiteY59" fmla="*/ 332794 h 486094"/>
              <a:gd name="connsiteX60" fmla="*/ 5499997 w 6050676"/>
              <a:gd name="connsiteY60" fmla="*/ 333128 h 486094"/>
              <a:gd name="connsiteX61" fmla="*/ 5725797 w 6050676"/>
              <a:gd name="connsiteY61" fmla="*/ 344014 h 486094"/>
              <a:gd name="connsiteX62" fmla="*/ 5748143 w 6050676"/>
              <a:gd name="connsiteY62" fmla="*/ 329728 h 486094"/>
              <a:gd name="connsiteX63" fmla="*/ 5815554 w 6050676"/>
              <a:gd name="connsiteY63" fmla="*/ 332794 h 486094"/>
              <a:gd name="connsiteX64" fmla="*/ 5894092 w 6050676"/>
              <a:gd name="connsiteY64" fmla="*/ 310355 h 486094"/>
              <a:gd name="connsiteX65" fmla="*/ 5982691 w 6050676"/>
              <a:gd name="connsiteY65" fmla="*/ 322930 h 486094"/>
              <a:gd name="connsiteX66" fmla="*/ 6050676 w 6050676"/>
              <a:gd name="connsiteY66" fmla="*/ 326329 h 486094"/>
              <a:gd name="connsiteX67" fmla="*/ 6016684 w 6050676"/>
              <a:gd name="connsiteY67" fmla="*/ 472497 h 486094"/>
              <a:gd name="connsiteX68" fmla="*/ 5805930 w 6050676"/>
              <a:gd name="connsiteY68" fmla="*/ 452102 h 486094"/>
              <a:gd name="connsiteX69" fmla="*/ 5652870 w 6050676"/>
              <a:gd name="connsiteY69" fmla="*/ 470234 h 486094"/>
              <a:gd name="connsiteX70" fmla="*/ 5537868 w 6050676"/>
              <a:gd name="connsiteY70" fmla="*/ 470234 h 486094"/>
              <a:gd name="connsiteX71" fmla="*/ 5442210 w 6050676"/>
              <a:gd name="connsiteY71" fmla="*/ 448702 h 486094"/>
              <a:gd name="connsiteX72" fmla="*/ 5224657 w 6050676"/>
              <a:gd name="connsiteY72" fmla="*/ 448702 h 486094"/>
              <a:gd name="connsiteX73" fmla="*/ 5122679 w 6050676"/>
              <a:gd name="connsiteY73" fmla="*/ 482695 h 486094"/>
              <a:gd name="connsiteX74" fmla="*/ 5044496 w 6050676"/>
              <a:gd name="connsiteY74" fmla="*/ 479296 h 486094"/>
              <a:gd name="connsiteX75" fmla="*/ 4932321 w 6050676"/>
              <a:gd name="connsiteY75" fmla="*/ 462299 h 486094"/>
              <a:gd name="connsiteX76" fmla="*/ 4874534 w 6050676"/>
              <a:gd name="connsiteY76" fmla="*/ 455501 h 486094"/>
              <a:gd name="connsiteX77" fmla="*/ 4816746 w 6050676"/>
              <a:gd name="connsiteY77" fmla="*/ 455501 h 486094"/>
              <a:gd name="connsiteX78" fmla="*/ 4748761 w 6050676"/>
              <a:gd name="connsiteY78" fmla="*/ 455501 h 486094"/>
              <a:gd name="connsiteX79" fmla="*/ 4694373 w 6050676"/>
              <a:gd name="connsiteY79" fmla="*/ 469098 h 486094"/>
              <a:gd name="connsiteX80" fmla="*/ 4667179 w 6050676"/>
              <a:gd name="connsiteY80" fmla="*/ 482695 h 486094"/>
              <a:gd name="connsiteX81" fmla="*/ 4527810 w 6050676"/>
              <a:gd name="connsiteY81" fmla="*/ 486094 h 486094"/>
              <a:gd name="connsiteX82" fmla="*/ 4497216 w 6050676"/>
              <a:gd name="connsiteY82" fmla="*/ 482695 h 486094"/>
              <a:gd name="connsiteX83" fmla="*/ 4487018 w 6050676"/>
              <a:gd name="connsiteY83" fmla="*/ 445637 h 486094"/>
              <a:gd name="connsiteX84" fmla="*/ 4365417 w 6050676"/>
              <a:gd name="connsiteY84" fmla="*/ 400112 h 486094"/>
              <a:gd name="connsiteX85" fmla="*/ 4293261 w 6050676"/>
              <a:gd name="connsiteY85" fmla="*/ 404512 h 486094"/>
              <a:gd name="connsiteX86" fmla="*/ 4170888 w 6050676"/>
              <a:gd name="connsiteY86" fmla="*/ 448702 h 486094"/>
              <a:gd name="connsiteX87" fmla="*/ 4153891 w 6050676"/>
              <a:gd name="connsiteY87" fmla="*/ 472497 h 486094"/>
              <a:gd name="connsiteX88" fmla="*/ 4143694 w 6050676"/>
              <a:gd name="connsiteY88" fmla="*/ 479296 h 486094"/>
              <a:gd name="connsiteX89" fmla="*/ 4079274 w 6050676"/>
              <a:gd name="connsiteY89" fmla="*/ 457617 h 486094"/>
              <a:gd name="connsiteX90" fmla="*/ 3943137 w 6050676"/>
              <a:gd name="connsiteY90" fmla="*/ 452102 h 486094"/>
              <a:gd name="connsiteX91" fmla="*/ 3888749 w 6050676"/>
              <a:gd name="connsiteY91" fmla="*/ 448702 h 486094"/>
              <a:gd name="connsiteX92" fmla="*/ 3769775 w 6050676"/>
              <a:gd name="connsiteY92" fmla="*/ 428307 h 486094"/>
              <a:gd name="connsiteX93" fmla="*/ 3756752 w 6050676"/>
              <a:gd name="connsiteY93" fmla="*/ 405722 h 486094"/>
              <a:gd name="connsiteX94" fmla="*/ 3711988 w 6050676"/>
              <a:gd name="connsiteY94" fmla="*/ 424907 h 486094"/>
              <a:gd name="connsiteX95" fmla="*/ 3633805 w 6050676"/>
              <a:gd name="connsiteY95" fmla="*/ 407911 h 486094"/>
              <a:gd name="connsiteX96" fmla="*/ 3510838 w 6050676"/>
              <a:gd name="connsiteY96" fmla="*/ 303035 h 486094"/>
              <a:gd name="connsiteX97" fmla="*/ 3378861 w 6050676"/>
              <a:gd name="connsiteY97" fmla="*/ 251545 h 486094"/>
              <a:gd name="connsiteX98" fmla="*/ 3304077 w 6050676"/>
              <a:gd name="connsiteY98" fmla="*/ 316131 h 486094"/>
              <a:gd name="connsiteX99" fmla="*/ 3168107 w 6050676"/>
              <a:gd name="connsiteY99" fmla="*/ 360322 h 486094"/>
              <a:gd name="connsiteX100" fmla="*/ 3032137 w 6050676"/>
              <a:gd name="connsiteY100" fmla="*/ 312732 h 486094"/>
              <a:gd name="connsiteX101" fmla="*/ 2984547 w 6050676"/>
              <a:gd name="connsiteY101" fmla="*/ 295736 h 486094"/>
              <a:gd name="connsiteX102" fmla="*/ 2960752 w 6050676"/>
              <a:gd name="connsiteY102" fmla="*/ 292336 h 486094"/>
              <a:gd name="connsiteX103" fmla="*/ 2834980 w 6050676"/>
              <a:gd name="connsiteY103" fmla="*/ 261743 h 486094"/>
              <a:gd name="connsiteX104" fmla="*/ 2780592 w 6050676"/>
              <a:gd name="connsiteY104" fmla="*/ 265142 h 486094"/>
              <a:gd name="connsiteX105" fmla="*/ 2760196 w 6050676"/>
              <a:gd name="connsiteY105" fmla="*/ 268542 h 486094"/>
              <a:gd name="connsiteX106" fmla="*/ 2705808 w 6050676"/>
              <a:gd name="connsiteY106" fmla="*/ 275340 h 486094"/>
              <a:gd name="connsiteX107" fmla="*/ 2671815 w 6050676"/>
              <a:gd name="connsiteY107" fmla="*/ 275340 h 486094"/>
              <a:gd name="connsiteX108" fmla="*/ 2593633 w 6050676"/>
              <a:gd name="connsiteY108" fmla="*/ 251545 h 486094"/>
              <a:gd name="connsiteX109" fmla="*/ 2546043 w 6050676"/>
              <a:gd name="connsiteY109" fmla="*/ 244747 h 486094"/>
              <a:gd name="connsiteX110" fmla="*/ 2454263 w 6050676"/>
              <a:gd name="connsiteY110" fmla="*/ 241348 h 486094"/>
              <a:gd name="connsiteX111" fmla="*/ 2328491 w 6050676"/>
              <a:gd name="connsiteY111" fmla="*/ 237948 h 486094"/>
              <a:gd name="connsiteX112" fmla="*/ 2202718 w 6050676"/>
              <a:gd name="connsiteY112" fmla="*/ 220952 h 486094"/>
              <a:gd name="connsiteX113" fmla="*/ 2172125 w 6050676"/>
              <a:gd name="connsiteY113" fmla="*/ 220952 h 486094"/>
              <a:gd name="connsiteX114" fmla="*/ 2090543 w 6050676"/>
              <a:gd name="connsiteY114" fmla="*/ 197157 h 486094"/>
              <a:gd name="connsiteX115" fmla="*/ 1937576 w 6050676"/>
              <a:gd name="connsiteY115" fmla="*/ 234549 h 486094"/>
              <a:gd name="connsiteX116" fmla="*/ 1703027 w 6050676"/>
              <a:gd name="connsiteY116" fmla="*/ 234549 h 486094"/>
              <a:gd name="connsiteX117" fmla="*/ 1529665 w 6050676"/>
              <a:gd name="connsiteY117" fmla="*/ 244747 h 486094"/>
              <a:gd name="connsiteX118" fmla="*/ 1332508 w 6050676"/>
              <a:gd name="connsiteY118" fmla="*/ 246438 h 486094"/>
              <a:gd name="connsiteX119" fmla="*/ 1087762 w 6050676"/>
              <a:gd name="connsiteY119" fmla="*/ 282139 h 486094"/>
              <a:gd name="connsiteX120" fmla="*/ 968788 w 6050676"/>
              <a:gd name="connsiteY120" fmla="*/ 278739 h 486094"/>
              <a:gd name="connsiteX121" fmla="*/ 849814 w 6050676"/>
              <a:gd name="connsiteY121" fmla="*/ 305934 h 486094"/>
              <a:gd name="connsiteX122" fmla="*/ 786354 w 6050676"/>
              <a:gd name="connsiteY122" fmla="*/ 352428 h 486094"/>
              <a:gd name="connsiteX123" fmla="*/ 734239 w 6050676"/>
              <a:gd name="connsiteY123" fmla="*/ 370519 h 486094"/>
              <a:gd name="connsiteX124" fmla="*/ 662938 w 6050676"/>
              <a:gd name="connsiteY124" fmla="*/ 400112 h 486094"/>
              <a:gd name="connsiteX125" fmla="*/ 574474 w 6050676"/>
              <a:gd name="connsiteY125" fmla="*/ 384116 h 486094"/>
              <a:gd name="connsiteX126" fmla="*/ 438838 w 6050676"/>
              <a:gd name="connsiteY126" fmla="*/ 354378 h 486094"/>
              <a:gd name="connsiteX127" fmla="*/ 370519 w 6050676"/>
              <a:gd name="connsiteY127" fmla="*/ 278739 h 486094"/>
              <a:gd name="connsiteX128" fmla="*/ 326328 w 6050676"/>
              <a:gd name="connsiteY128" fmla="*/ 268542 h 486094"/>
              <a:gd name="connsiteX129" fmla="*/ 214153 w 6050676"/>
              <a:gd name="connsiteY129" fmla="*/ 180161 h 486094"/>
              <a:gd name="connsiteX130" fmla="*/ 180494 w 6050676"/>
              <a:gd name="connsiteY130" fmla="*/ 153280 h 486094"/>
              <a:gd name="connsiteX131" fmla="*/ 105377 w 6050676"/>
              <a:gd name="connsiteY131" fmla="*/ 125773 h 486094"/>
              <a:gd name="connsiteX132" fmla="*/ 33992 w 6050676"/>
              <a:gd name="connsiteY132" fmla="*/ 64586 h 486094"/>
              <a:gd name="connsiteX133" fmla="*/ 0 w 6050676"/>
              <a:gd name="connsiteY133" fmla="*/ 0 h 486094"/>
              <a:gd name="connsiteX0" fmla="*/ 0 w 6050676"/>
              <a:gd name="connsiteY0" fmla="*/ 0 h 486094"/>
              <a:gd name="connsiteX1" fmla="*/ 210754 w 6050676"/>
              <a:gd name="connsiteY1" fmla="*/ 129172 h 486094"/>
              <a:gd name="connsiteX2" fmla="*/ 385252 w 6050676"/>
              <a:gd name="connsiteY2" fmla="*/ 223402 h 486094"/>
              <a:gd name="connsiteX3" fmla="*/ 539522 w 6050676"/>
              <a:gd name="connsiteY3" fmla="*/ 285110 h 486094"/>
              <a:gd name="connsiteX4" fmla="*/ 604326 w 6050676"/>
              <a:gd name="connsiteY4" fmla="*/ 331345 h 486094"/>
              <a:gd name="connsiteX5" fmla="*/ 792027 w 6050676"/>
              <a:gd name="connsiteY5" fmla="*/ 282139 h 486094"/>
              <a:gd name="connsiteX6" fmla="*/ 862087 w 6050676"/>
              <a:gd name="connsiteY6" fmla="*/ 240232 h 486094"/>
              <a:gd name="connsiteX7" fmla="*/ 938195 w 6050676"/>
              <a:gd name="connsiteY7" fmla="*/ 217553 h 486094"/>
              <a:gd name="connsiteX8" fmla="*/ 1078547 w 6050676"/>
              <a:gd name="connsiteY8" fmla="*/ 199123 h 486094"/>
              <a:gd name="connsiteX9" fmla="*/ 1131952 w 6050676"/>
              <a:gd name="connsiteY9" fmla="*/ 207355 h 486094"/>
              <a:gd name="connsiteX10" fmla="*/ 1312113 w 6050676"/>
              <a:gd name="connsiteY10" fmla="*/ 183133 h 486094"/>
              <a:gd name="connsiteX11" fmla="*/ 1357153 w 6050676"/>
              <a:gd name="connsiteY11" fmla="*/ 170548 h 486094"/>
              <a:gd name="connsiteX12" fmla="*/ 1410691 w 6050676"/>
              <a:gd name="connsiteY12" fmla="*/ 168347 h 486094"/>
              <a:gd name="connsiteX13" fmla="*/ 1556265 w 6050676"/>
              <a:gd name="connsiteY13" fmla="*/ 162144 h 486094"/>
              <a:gd name="connsiteX14" fmla="*/ 1730221 w 6050676"/>
              <a:gd name="connsiteY14" fmla="*/ 156366 h 486094"/>
              <a:gd name="connsiteX15" fmla="*/ 1764214 w 6050676"/>
              <a:gd name="connsiteY15" fmla="*/ 156366 h 486094"/>
              <a:gd name="connsiteX16" fmla="*/ 1881028 w 6050676"/>
              <a:gd name="connsiteY16" fmla="*/ 149116 h 486094"/>
              <a:gd name="connsiteX17" fmla="*/ 1923979 w 6050676"/>
              <a:gd name="connsiteY17" fmla="*/ 156366 h 486094"/>
              <a:gd name="connsiteX18" fmla="*/ 1968169 w 6050676"/>
              <a:gd name="connsiteY18" fmla="*/ 146168 h 486094"/>
              <a:gd name="connsiteX19" fmla="*/ 2025957 w 6050676"/>
              <a:gd name="connsiteY19" fmla="*/ 125773 h 486094"/>
              <a:gd name="connsiteX20" fmla="*/ 2110938 w 6050676"/>
              <a:gd name="connsiteY20" fmla="*/ 95180 h 486094"/>
              <a:gd name="connsiteX21" fmla="*/ 2141531 w 6050676"/>
              <a:gd name="connsiteY21" fmla="*/ 98579 h 486094"/>
              <a:gd name="connsiteX22" fmla="*/ 2183447 w 6050676"/>
              <a:gd name="connsiteY22" fmla="*/ 113398 h 486094"/>
              <a:gd name="connsiteX23" fmla="*/ 2274102 w 6050676"/>
              <a:gd name="connsiteY23" fmla="*/ 125773 h 486094"/>
              <a:gd name="connsiteX24" fmla="*/ 2436922 w 6050676"/>
              <a:gd name="connsiteY24" fmla="*/ 120993 h 486094"/>
              <a:gd name="connsiteX25" fmla="*/ 2573237 w 6050676"/>
              <a:gd name="connsiteY25" fmla="*/ 160093 h 486094"/>
              <a:gd name="connsiteX26" fmla="*/ 2616834 w 6050676"/>
              <a:gd name="connsiteY26" fmla="*/ 165785 h 486094"/>
              <a:gd name="connsiteX27" fmla="*/ 2678614 w 6050676"/>
              <a:gd name="connsiteY27" fmla="*/ 190359 h 486094"/>
              <a:gd name="connsiteX28" fmla="*/ 2719405 w 6050676"/>
              <a:gd name="connsiteY28" fmla="*/ 190359 h 486094"/>
              <a:gd name="connsiteX29" fmla="*/ 2923360 w 6050676"/>
              <a:gd name="connsiteY29" fmla="*/ 207355 h 486094"/>
              <a:gd name="connsiteX30" fmla="*/ 2957353 w 6050676"/>
              <a:gd name="connsiteY30" fmla="*/ 224351 h 486094"/>
              <a:gd name="connsiteX31" fmla="*/ 2984547 w 6050676"/>
              <a:gd name="connsiteY31" fmla="*/ 241348 h 486094"/>
              <a:gd name="connsiteX32" fmla="*/ 3004943 w 6050676"/>
              <a:gd name="connsiteY32" fmla="*/ 248146 h 486094"/>
              <a:gd name="connsiteX33" fmla="*/ 3127316 w 6050676"/>
              <a:gd name="connsiteY33" fmla="*/ 295736 h 486094"/>
              <a:gd name="connsiteX34" fmla="*/ 3202099 w 6050676"/>
              <a:gd name="connsiteY34" fmla="*/ 295736 h 486094"/>
              <a:gd name="connsiteX35" fmla="*/ 3249689 w 6050676"/>
              <a:gd name="connsiteY35" fmla="*/ 285538 h 486094"/>
              <a:gd name="connsiteX36" fmla="*/ 3276883 w 6050676"/>
              <a:gd name="connsiteY36" fmla="*/ 271941 h 486094"/>
              <a:gd name="connsiteX37" fmla="*/ 3381260 w 6050676"/>
              <a:gd name="connsiteY37" fmla="*/ 156313 h 486094"/>
              <a:gd name="connsiteX38" fmla="*/ 3419652 w 6050676"/>
              <a:gd name="connsiteY38" fmla="*/ 183560 h 486094"/>
              <a:gd name="connsiteX39" fmla="*/ 3463842 w 6050676"/>
              <a:gd name="connsiteY39" fmla="*/ 200557 h 486094"/>
              <a:gd name="connsiteX40" fmla="*/ 3664398 w 6050676"/>
              <a:gd name="connsiteY40" fmla="*/ 295736 h 486094"/>
              <a:gd name="connsiteX41" fmla="*/ 3701790 w 6050676"/>
              <a:gd name="connsiteY41" fmla="*/ 299135 h 486094"/>
              <a:gd name="connsiteX42" fmla="*/ 3718786 w 6050676"/>
              <a:gd name="connsiteY42" fmla="*/ 302534 h 486094"/>
              <a:gd name="connsiteX43" fmla="*/ 3759578 w 6050676"/>
              <a:gd name="connsiteY43" fmla="*/ 309333 h 486094"/>
              <a:gd name="connsiteX44" fmla="*/ 3800369 w 6050676"/>
              <a:gd name="connsiteY44" fmla="*/ 312732 h 486094"/>
              <a:gd name="connsiteX45" fmla="*/ 3888749 w 6050676"/>
              <a:gd name="connsiteY45" fmla="*/ 319531 h 486094"/>
              <a:gd name="connsiteX46" fmla="*/ 3946537 w 6050676"/>
              <a:gd name="connsiteY46" fmla="*/ 319531 h 486094"/>
              <a:gd name="connsiteX47" fmla="*/ 3983928 w 6050676"/>
              <a:gd name="connsiteY47" fmla="*/ 309333 h 486094"/>
              <a:gd name="connsiteX48" fmla="*/ 4075708 w 6050676"/>
              <a:gd name="connsiteY48" fmla="*/ 292336 h 486094"/>
              <a:gd name="connsiteX49" fmla="*/ 4208279 w 6050676"/>
              <a:gd name="connsiteY49" fmla="*/ 248146 h 486094"/>
              <a:gd name="connsiteX50" fmla="*/ 4395239 w 6050676"/>
              <a:gd name="connsiteY50" fmla="*/ 261743 h 486094"/>
              <a:gd name="connsiteX51" fmla="*/ 4442828 w 6050676"/>
              <a:gd name="connsiteY51" fmla="*/ 292336 h 486094"/>
              <a:gd name="connsiteX52" fmla="*/ 4456425 w 6050676"/>
              <a:gd name="connsiteY52" fmla="*/ 295736 h 486094"/>
              <a:gd name="connsiteX53" fmla="*/ 4476821 w 6050676"/>
              <a:gd name="connsiteY53" fmla="*/ 302534 h 486094"/>
              <a:gd name="connsiteX54" fmla="*/ 4578798 w 6050676"/>
              <a:gd name="connsiteY54" fmla="*/ 336527 h 486094"/>
              <a:gd name="connsiteX55" fmla="*/ 4718168 w 6050676"/>
              <a:gd name="connsiteY55" fmla="*/ 356922 h 486094"/>
              <a:gd name="connsiteX56" fmla="*/ 4881332 w 6050676"/>
              <a:gd name="connsiteY56" fmla="*/ 326496 h 486094"/>
              <a:gd name="connsiteX57" fmla="*/ 5052619 w 6050676"/>
              <a:gd name="connsiteY57" fmla="*/ 349623 h 486094"/>
              <a:gd name="connsiteX58" fmla="*/ 5166870 w 6050676"/>
              <a:gd name="connsiteY58" fmla="*/ 343325 h 486094"/>
              <a:gd name="connsiteX59" fmla="*/ 5201279 w 6050676"/>
              <a:gd name="connsiteY59" fmla="*/ 332794 h 486094"/>
              <a:gd name="connsiteX60" fmla="*/ 5499997 w 6050676"/>
              <a:gd name="connsiteY60" fmla="*/ 333128 h 486094"/>
              <a:gd name="connsiteX61" fmla="*/ 5725797 w 6050676"/>
              <a:gd name="connsiteY61" fmla="*/ 344014 h 486094"/>
              <a:gd name="connsiteX62" fmla="*/ 5748143 w 6050676"/>
              <a:gd name="connsiteY62" fmla="*/ 329728 h 486094"/>
              <a:gd name="connsiteX63" fmla="*/ 5815554 w 6050676"/>
              <a:gd name="connsiteY63" fmla="*/ 332794 h 486094"/>
              <a:gd name="connsiteX64" fmla="*/ 5894092 w 6050676"/>
              <a:gd name="connsiteY64" fmla="*/ 310355 h 486094"/>
              <a:gd name="connsiteX65" fmla="*/ 5982691 w 6050676"/>
              <a:gd name="connsiteY65" fmla="*/ 322930 h 486094"/>
              <a:gd name="connsiteX66" fmla="*/ 6050676 w 6050676"/>
              <a:gd name="connsiteY66" fmla="*/ 326329 h 486094"/>
              <a:gd name="connsiteX67" fmla="*/ 6016684 w 6050676"/>
              <a:gd name="connsiteY67" fmla="*/ 472497 h 486094"/>
              <a:gd name="connsiteX68" fmla="*/ 5805930 w 6050676"/>
              <a:gd name="connsiteY68" fmla="*/ 452102 h 486094"/>
              <a:gd name="connsiteX69" fmla="*/ 5652870 w 6050676"/>
              <a:gd name="connsiteY69" fmla="*/ 470234 h 486094"/>
              <a:gd name="connsiteX70" fmla="*/ 5537868 w 6050676"/>
              <a:gd name="connsiteY70" fmla="*/ 470234 h 486094"/>
              <a:gd name="connsiteX71" fmla="*/ 5442210 w 6050676"/>
              <a:gd name="connsiteY71" fmla="*/ 448702 h 486094"/>
              <a:gd name="connsiteX72" fmla="*/ 5224657 w 6050676"/>
              <a:gd name="connsiteY72" fmla="*/ 448702 h 486094"/>
              <a:gd name="connsiteX73" fmla="*/ 5122679 w 6050676"/>
              <a:gd name="connsiteY73" fmla="*/ 482695 h 486094"/>
              <a:gd name="connsiteX74" fmla="*/ 5044496 w 6050676"/>
              <a:gd name="connsiteY74" fmla="*/ 479296 h 486094"/>
              <a:gd name="connsiteX75" fmla="*/ 4932321 w 6050676"/>
              <a:gd name="connsiteY75" fmla="*/ 462299 h 486094"/>
              <a:gd name="connsiteX76" fmla="*/ 4874534 w 6050676"/>
              <a:gd name="connsiteY76" fmla="*/ 455501 h 486094"/>
              <a:gd name="connsiteX77" fmla="*/ 4816746 w 6050676"/>
              <a:gd name="connsiteY77" fmla="*/ 455501 h 486094"/>
              <a:gd name="connsiteX78" fmla="*/ 4748761 w 6050676"/>
              <a:gd name="connsiteY78" fmla="*/ 455501 h 486094"/>
              <a:gd name="connsiteX79" fmla="*/ 4694373 w 6050676"/>
              <a:gd name="connsiteY79" fmla="*/ 469098 h 486094"/>
              <a:gd name="connsiteX80" fmla="*/ 4667179 w 6050676"/>
              <a:gd name="connsiteY80" fmla="*/ 482695 h 486094"/>
              <a:gd name="connsiteX81" fmla="*/ 4527810 w 6050676"/>
              <a:gd name="connsiteY81" fmla="*/ 486094 h 486094"/>
              <a:gd name="connsiteX82" fmla="*/ 4497216 w 6050676"/>
              <a:gd name="connsiteY82" fmla="*/ 482695 h 486094"/>
              <a:gd name="connsiteX83" fmla="*/ 4487018 w 6050676"/>
              <a:gd name="connsiteY83" fmla="*/ 445637 h 486094"/>
              <a:gd name="connsiteX84" fmla="*/ 4365417 w 6050676"/>
              <a:gd name="connsiteY84" fmla="*/ 400112 h 486094"/>
              <a:gd name="connsiteX85" fmla="*/ 4293261 w 6050676"/>
              <a:gd name="connsiteY85" fmla="*/ 404512 h 486094"/>
              <a:gd name="connsiteX86" fmla="*/ 4170888 w 6050676"/>
              <a:gd name="connsiteY86" fmla="*/ 448702 h 486094"/>
              <a:gd name="connsiteX87" fmla="*/ 4153891 w 6050676"/>
              <a:gd name="connsiteY87" fmla="*/ 472497 h 486094"/>
              <a:gd name="connsiteX88" fmla="*/ 4143694 w 6050676"/>
              <a:gd name="connsiteY88" fmla="*/ 479296 h 486094"/>
              <a:gd name="connsiteX89" fmla="*/ 4079274 w 6050676"/>
              <a:gd name="connsiteY89" fmla="*/ 457617 h 486094"/>
              <a:gd name="connsiteX90" fmla="*/ 3943137 w 6050676"/>
              <a:gd name="connsiteY90" fmla="*/ 452102 h 486094"/>
              <a:gd name="connsiteX91" fmla="*/ 3888749 w 6050676"/>
              <a:gd name="connsiteY91" fmla="*/ 448702 h 486094"/>
              <a:gd name="connsiteX92" fmla="*/ 3769775 w 6050676"/>
              <a:gd name="connsiteY92" fmla="*/ 428307 h 486094"/>
              <a:gd name="connsiteX93" fmla="*/ 3756752 w 6050676"/>
              <a:gd name="connsiteY93" fmla="*/ 405722 h 486094"/>
              <a:gd name="connsiteX94" fmla="*/ 3711988 w 6050676"/>
              <a:gd name="connsiteY94" fmla="*/ 424907 h 486094"/>
              <a:gd name="connsiteX95" fmla="*/ 3633805 w 6050676"/>
              <a:gd name="connsiteY95" fmla="*/ 407911 h 486094"/>
              <a:gd name="connsiteX96" fmla="*/ 3510838 w 6050676"/>
              <a:gd name="connsiteY96" fmla="*/ 303035 h 486094"/>
              <a:gd name="connsiteX97" fmla="*/ 3378861 w 6050676"/>
              <a:gd name="connsiteY97" fmla="*/ 251545 h 486094"/>
              <a:gd name="connsiteX98" fmla="*/ 3304077 w 6050676"/>
              <a:gd name="connsiteY98" fmla="*/ 316131 h 486094"/>
              <a:gd name="connsiteX99" fmla="*/ 3168107 w 6050676"/>
              <a:gd name="connsiteY99" fmla="*/ 360322 h 486094"/>
              <a:gd name="connsiteX100" fmla="*/ 3032137 w 6050676"/>
              <a:gd name="connsiteY100" fmla="*/ 312732 h 486094"/>
              <a:gd name="connsiteX101" fmla="*/ 2984547 w 6050676"/>
              <a:gd name="connsiteY101" fmla="*/ 295736 h 486094"/>
              <a:gd name="connsiteX102" fmla="*/ 2960752 w 6050676"/>
              <a:gd name="connsiteY102" fmla="*/ 292336 h 486094"/>
              <a:gd name="connsiteX103" fmla="*/ 2834980 w 6050676"/>
              <a:gd name="connsiteY103" fmla="*/ 261743 h 486094"/>
              <a:gd name="connsiteX104" fmla="*/ 2780592 w 6050676"/>
              <a:gd name="connsiteY104" fmla="*/ 265142 h 486094"/>
              <a:gd name="connsiteX105" fmla="*/ 2760196 w 6050676"/>
              <a:gd name="connsiteY105" fmla="*/ 268542 h 486094"/>
              <a:gd name="connsiteX106" fmla="*/ 2705808 w 6050676"/>
              <a:gd name="connsiteY106" fmla="*/ 275340 h 486094"/>
              <a:gd name="connsiteX107" fmla="*/ 2671815 w 6050676"/>
              <a:gd name="connsiteY107" fmla="*/ 275340 h 486094"/>
              <a:gd name="connsiteX108" fmla="*/ 2593633 w 6050676"/>
              <a:gd name="connsiteY108" fmla="*/ 251545 h 486094"/>
              <a:gd name="connsiteX109" fmla="*/ 2546043 w 6050676"/>
              <a:gd name="connsiteY109" fmla="*/ 244747 h 486094"/>
              <a:gd name="connsiteX110" fmla="*/ 2454263 w 6050676"/>
              <a:gd name="connsiteY110" fmla="*/ 241348 h 486094"/>
              <a:gd name="connsiteX111" fmla="*/ 2328491 w 6050676"/>
              <a:gd name="connsiteY111" fmla="*/ 237948 h 486094"/>
              <a:gd name="connsiteX112" fmla="*/ 2202718 w 6050676"/>
              <a:gd name="connsiteY112" fmla="*/ 220952 h 486094"/>
              <a:gd name="connsiteX113" fmla="*/ 2172125 w 6050676"/>
              <a:gd name="connsiteY113" fmla="*/ 220952 h 486094"/>
              <a:gd name="connsiteX114" fmla="*/ 2090543 w 6050676"/>
              <a:gd name="connsiteY114" fmla="*/ 197157 h 486094"/>
              <a:gd name="connsiteX115" fmla="*/ 1937576 w 6050676"/>
              <a:gd name="connsiteY115" fmla="*/ 234549 h 486094"/>
              <a:gd name="connsiteX116" fmla="*/ 1703027 w 6050676"/>
              <a:gd name="connsiteY116" fmla="*/ 234549 h 486094"/>
              <a:gd name="connsiteX117" fmla="*/ 1529665 w 6050676"/>
              <a:gd name="connsiteY117" fmla="*/ 244747 h 486094"/>
              <a:gd name="connsiteX118" fmla="*/ 1332508 w 6050676"/>
              <a:gd name="connsiteY118" fmla="*/ 246438 h 486094"/>
              <a:gd name="connsiteX119" fmla="*/ 1087762 w 6050676"/>
              <a:gd name="connsiteY119" fmla="*/ 282139 h 486094"/>
              <a:gd name="connsiteX120" fmla="*/ 968788 w 6050676"/>
              <a:gd name="connsiteY120" fmla="*/ 278739 h 486094"/>
              <a:gd name="connsiteX121" fmla="*/ 849814 w 6050676"/>
              <a:gd name="connsiteY121" fmla="*/ 305934 h 486094"/>
              <a:gd name="connsiteX122" fmla="*/ 786354 w 6050676"/>
              <a:gd name="connsiteY122" fmla="*/ 352428 h 486094"/>
              <a:gd name="connsiteX123" fmla="*/ 734239 w 6050676"/>
              <a:gd name="connsiteY123" fmla="*/ 370519 h 486094"/>
              <a:gd name="connsiteX124" fmla="*/ 662938 w 6050676"/>
              <a:gd name="connsiteY124" fmla="*/ 400112 h 486094"/>
              <a:gd name="connsiteX125" fmla="*/ 574474 w 6050676"/>
              <a:gd name="connsiteY125" fmla="*/ 384116 h 486094"/>
              <a:gd name="connsiteX126" fmla="*/ 438838 w 6050676"/>
              <a:gd name="connsiteY126" fmla="*/ 354378 h 486094"/>
              <a:gd name="connsiteX127" fmla="*/ 370519 w 6050676"/>
              <a:gd name="connsiteY127" fmla="*/ 278739 h 486094"/>
              <a:gd name="connsiteX128" fmla="*/ 326328 w 6050676"/>
              <a:gd name="connsiteY128" fmla="*/ 268542 h 486094"/>
              <a:gd name="connsiteX129" fmla="*/ 214153 w 6050676"/>
              <a:gd name="connsiteY129" fmla="*/ 180161 h 486094"/>
              <a:gd name="connsiteX130" fmla="*/ 180494 w 6050676"/>
              <a:gd name="connsiteY130" fmla="*/ 153280 h 486094"/>
              <a:gd name="connsiteX131" fmla="*/ 105377 w 6050676"/>
              <a:gd name="connsiteY131" fmla="*/ 125773 h 486094"/>
              <a:gd name="connsiteX132" fmla="*/ 33992 w 6050676"/>
              <a:gd name="connsiteY132" fmla="*/ 64586 h 486094"/>
              <a:gd name="connsiteX133" fmla="*/ 0 w 6050676"/>
              <a:gd name="connsiteY133" fmla="*/ 0 h 486094"/>
              <a:gd name="connsiteX0" fmla="*/ 0 w 6050676"/>
              <a:gd name="connsiteY0" fmla="*/ 0 h 486094"/>
              <a:gd name="connsiteX1" fmla="*/ 210754 w 6050676"/>
              <a:gd name="connsiteY1" fmla="*/ 129172 h 486094"/>
              <a:gd name="connsiteX2" fmla="*/ 385252 w 6050676"/>
              <a:gd name="connsiteY2" fmla="*/ 223402 h 486094"/>
              <a:gd name="connsiteX3" fmla="*/ 539522 w 6050676"/>
              <a:gd name="connsiteY3" fmla="*/ 285110 h 486094"/>
              <a:gd name="connsiteX4" fmla="*/ 604326 w 6050676"/>
              <a:gd name="connsiteY4" fmla="*/ 331345 h 486094"/>
              <a:gd name="connsiteX5" fmla="*/ 792027 w 6050676"/>
              <a:gd name="connsiteY5" fmla="*/ 282139 h 486094"/>
              <a:gd name="connsiteX6" fmla="*/ 862087 w 6050676"/>
              <a:gd name="connsiteY6" fmla="*/ 240232 h 486094"/>
              <a:gd name="connsiteX7" fmla="*/ 938195 w 6050676"/>
              <a:gd name="connsiteY7" fmla="*/ 217553 h 486094"/>
              <a:gd name="connsiteX8" fmla="*/ 1078547 w 6050676"/>
              <a:gd name="connsiteY8" fmla="*/ 199123 h 486094"/>
              <a:gd name="connsiteX9" fmla="*/ 1131952 w 6050676"/>
              <a:gd name="connsiteY9" fmla="*/ 207355 h 486094"/>
              <a:gd name="connsiteX10" fmla="*/ 1312113 w 6050676"/>
              <a:gd name="connsiteY10" fmla="*/ 183133 h 486094"/>
              <a:gd name="connsiteX11" fmla="*/ 1357153 w 6050676"/>
              <a:gd name="connsiteY11" fmla="*/ 170548 h 486094"/>
              <a:gd name="connsiteX12" fmla="*/ 1410691 w 6050676"/>
              <a:gd name="connsiteY12" fmla="*/ 168347 h 486094"/>
              <a:gd name="connsiteX13" fmla="*/ 1556265 w 6050676"/>
              <a:gd name="connsiteY13" fmla="*/ 162144 h 486094"/>
              <a:gd name="connsiteX14" fmla="*/ 1730221 w 6050676"/>
              <a:gd name="connsiteY14" fmla="*/ 156366 h 486094"/>
              <a:gd name="connsiteX15" fmla="*/ 1764214 w 6050676"/>
              <a:gd name="connsiteY15" fmla="*/ 156366 h 486094"/>
              <a:gd name="connsiteX16" fmla="*/ 1881028 w 6050676"/>
              <a:gd name="connsiteY16" fmla="*/ 149116 h 486094"/>
              <a:gd name="connsiteX17" fmla="*/ 1923979 w 6050676"/>
              <a:gd name="connsiteY17" fmla="*/ 156366 h 486094"/>
              <a:gd name="connsiteX18" fmla="*/ 1968169 w 6050676"/>
              <a:gd name="connsiteY18" fmla="*/ 146168 h 486094"/>
              <a:gd name="connsiteX19" fmla="*/ 2025957 w 6050676"/>
              <a:gd name="connsiteY19" fmla="*/ 125773 h 486094"/>
              <a:gd name="connsiteX20" fmla="*/ 2110938 w 6050676"/>
              <a:gd name="connsiteY20" fmla="*/ 95180 h 486094"/>
              <a:gd name="connsiteX21" fmla="*/ 2141531 w 6050676"/>
              <a:gd name="connsiteY21" fmla="*/ 98579 h 486094"/>
              <a:gd name="connsiteX22" fmla="*/ 2183447 w 6050676"/>
              <a:gd name="connsiteY22" fmla="*/ 113398 h 486094"/>
              <a:gd name="connsiteX23" fmla="*/ 2274102 w 6050676"/>
              <a:gd name="connsiteY23" fmla="*/ 125773 h 486094"/>
              <a:gd name="connsiteX24" fmla="*/ 2436922 w 6050676"/>
              <a:gd name="connsiteY24" fmla="*/ 120993 h 486094"/>
              <a:gd name="connsiteX25" fmla="*/ 2573237 w 6050676"/>
              <a:gd name="connsiteY25" fmla="*/ 160093 h 486094"/>
              <a:gd name="connsiteX26" fmla="*/ 2616834 w 6050676"/>
              <a:gd name="connsiteY26" fmla="*/ 165785 h 486094"/>
              <a:gd name="connsiteX27" fmla="*/ 2678614 w 6050676"/>
              <a:gd name="connsiteY27" fmla="*/ 190359 h 486094"/>
              <a:gd name="connsiteX28" fmla="*/ 2719405 w 6050676"/>
              <a:gd name="connsiteY28" fmla="*/ 190359 h 486094"/>
              <a:gd name="connsiteX29" fmla="*/ 2923360 w 6050676"/>
              <a:gd name="connsiteY29" fmla="*/ 207355 h 486094"/>
              <a:gd name="connsiteX30" fmla="*/ 2957353 w 6050676"/>
              <a:gd name="connsiteY30" fmla="*/ 224351 h 486094"/>
              <a:gd name="connsiteX31" fmla="*/ 2984547 w 6050676"/>
              <a:gd name="connsiteY31" fmla="*/ 241348 h 486094"/>
              <a:gd name="connsiteX32" fmla="*/ 3004943 w 6050676"/>
              <a:gd name="connsiteY32" fmla="*/ 248146 h 486094"/>
              <a:gd name="connsiteX33" fmla="*/ 3127316 w 6050676"/>
              <a:gd name="connsiteY33" fmla="*/ 295736 h 486094"/>
              <a:gd name="connsiteX34" fmla="*/ 3202099 w 6050676"/>
              <a:gd name="connsiteY34" fmla="*/ 295736 h 486094"/>
              <a:gd name="connsiteX35" fmla="*/ 3249689 w 6050676"/>
              <a:gd name="connsiteY35" fmla="*/ 285538 h 486094"/>
              <a:gd name="connsiteX36" fmla="*/ 3276883 w 6050676"/>
              <a:gd name="connsiteY36" fmla="*/ 271941 h 486094"/>
              <a:gd name="connsiteX37" fmla="*/ 3381260 w 6050676"/>
              <a:gd name="connsiteY37" fmla="*/ 156313 h 486094"/>
              <a:gd name="connsiteX38" fmla="*/ 3419652 w 6050676"/>
              <a:gd name="connsiteY38" fmla="*/ 183560 h 486094"/>
              <a:gd name="connsiteX39" fmla="*/ 3463842 w 6050676"/>
              <a:gd name="connsiteY39" fmla="*/ 200557 h 486094"/>
              <a:gd name="connsiteX40" fmla="*/ 3664398 w 6050676"/>
              <a:gd name="connsiteY40" fmla="*/ 295736 h 486094"/>
              <a:gd name="connsiteX41" fmla="*/ 3701790 w 6050676"/>
              <a:gd name="connsiteY41" fmla="*/ 299135 h 486094"/>
              <a:gd name="connsiteX42" fmla="*/ 3718786 w 6050676"/>
              <a:gd name="connsiteY42" fmla="*/ 302534 h 486094"/>
              <a:gd name="connsiteX43" fmla="*/ 3759578 w 6050676"/>
              <a:gd name="connsiteY43" fmla="*/ 309333 h 486094"/>
              <a:gd name="connsiteX44" fmla="*/ 3800369 w 6050676"/>
              <a:gd name="connsiteY44" fmla="*/ 312732 h 486094"/>
              <a:gd name="connsiteX45" fmla="*/ 3888749 w 6050676"/>
              <a:gd name="connsiteY45" fmla="*/ 319531 h 486094"/>
              <a:gd name="connsiteX46" fmla="*/ 3946537 w 6050676"/>
              <a:gd name="connsiteY46" fmla="*/ 319531 h 486094"/>
              <a:gd name="connsiteX47" fmla="*/ 3983928 w 6050676"/>
              <a:gd name="connsiteY47" fmla="*/ 309333 h 486094"/>
              <a:gd name="connsiteX48" fmla="*/ 4075708 w 6050676"/>
              <a:gd name="connsiteY48" fmla="*/ 292336 h 486094"/>
              <a:gd name="connsiteX49" fmla="*/ 4208279 w 6050676"/>
              <a:gd name="connsiteY49" fmla="*/ 248146 h 486094"/>
              <a:gd name="connsiteX50" fmla="*/ 4395239 w 6050676"/>
              <a:gd name="connsiteY50" fmla="*/ 261743 h 486094"/>
              <a:gd name="connsiteX51" fmla="*/ 4442828 w 6050676"/>
              <a:gd name="connsiteY51" fmla="*/ 292336 h 486094"/>
              <a:gd name="connsiteX52" fmla="*/ 4456425 w 6050676"/>
              <a:gd name="connsiteY52" fmla="*/ 295736 h 486094"/>
              <a:gd name="connsiteX53" fmla="*/ 4476821 w 6050676"/>
              <a:gd name="connsiteY53" fmla="*/ 302534 h 486094"/>
              <a:gd name="connsiteX54" fmla="*/ 4578798 w 6050676"/>
              <a:gd name="connsiteY54" fmla="*/ 336527 h 486094"/>
              <a:gd name="connsiteX55" fmla="*/ 4718168 w 6050676"/>
              <a:gd name="connsiteY55" fmla="*/ 356922 h 486094"/>
              <a:gd name="connsiteX56" fmla="*/ 4881332 w 6050676"/>
              <a:gd name="connsiteY56" fmla="*/ 326496 h 486094"/>
              <a:gd name="connsiteX57" fmla="*/ 5052619 w 6050676"/>
              <a:gd name="connsiteY57" fmla="*/ 349623 h 486094"/>
              <a:gd name="connsiteX58" fmla="*/ 5119528 w 6050676"/>
              <a:gd name="connsiteY58" fmla="*/ 339616 h 486094"/>
              <a:gd name="connsiteX59" fmla="*/ 5166870 w 6050676"/>
              <a:gd name="connsiteY59" fmla="*/ 343325 h 486094"/>
              <a:gd name="connsiteX60" fmla="*/ 5201279 w 6050676"/>
              <a:gd name="connsiteY60" fmla="*/ 332794 h 486094"/>
              <a:gd name="connsiteX61" fmla="*/ 5499997 w 6050676"/>
              <a:gd name="connsiteY61" fmla="*/ 333128 h 486094"/>
              <a:gd name="connsiteX62" fmla="*/ 5725797 w 6050676"/>
              <a:gd name="connsiteY62" fmla="*/ 344014 h 486094"/>
              <a:gd name="connsiteX63" fmla="*/ 5748143 w 6050676"/>
              <a:gd name="connsiteY63" fmla="*/ 329728 h 486094"/>
              <a:gd name="connsiteX64" fmla="*/ 5815554 w 6050676"/>
              <a:gd name="connsiteY64" fmla="*/ 332794 h 486094"/>
              <a:gd name="connsiteX65" fmla="*/ 5894092 w 6050676"/>
              <a:gd name="connsiteY65" fmla="*/ 310355 h 486094"/>
              <a:gd name="connsiteX66" fmla="*/ 5982691 w 6050676"/>
              <a:gd name="connsiteY66" fmla="*/ 322930 h 486094"/>
              <a:gd name="connsiteX67" fmla="*/ 6050676 w 6050676"/>
              <a:gd name="connsiteY67" fmla="*/ 326329 h 486094"/>
              <a:gd name="connsiteX68" fmla="*/ 6016684 w 6050676"/>
              <a:gd name="connsiteY68" fmla="*/ 472497 h 486094"/>
              <a:gd name="connsiteX69" fmla="*/ 5805930 w 6050676"/>
              <a:gd name="connsiteY69" fmla="*/ 452102 h 486094"/>
              <a:gd name="connsiteX70" fmla="*/ 5652870 w 6050676"/>
              <a:gd name="connsiteY70" fmla="*/ 470234 h 486094"/>
              <a:gd name="connsiteX71" fmla="*/ 5537868 w 6050676"/>
              <a:gd name="connsiteY71" fmla="*/ 470234 h 486094"/>
              <a:gd name="connsiteX72" fmla="*/ 5442210 w 6050676"/>
              <a:gd name="connsiteY72" fmla="*/ 448702 h 486094"/>
              <a:gd name="connsiteX73" fmla="*/ 5224657 w 6050676"/>
              <a:gd name="connsiteY73" fmla="*/ 448702 h 486094"/>
              <a:gd name="connsiteX74" fmla="*/ 5122679 w 6050676"/>
              <a:gd name="connsiteY74" fmla="*/ 482695 h 486094"/>
              <a:gd name="connsiteX75" fmla="*/ 5044496 w 6050676"/>
              <a:gd name="connsiteY75" fmla="*/ 479296 h 486094"/>
              <a:gd name="connsiteX76" fmla="*/ 4932321 w 6050676"/>
              <a:gd name="connsiteY76" fmla="*/ 462299 h 486094"/>
              <a:gd name="connsiteX77" fmla="*/ 4874534 w 6050676"/>
              <a:gd name="connsiteY77" fmla="*/ 455501 h 486094"/>
              <a:gd name="connsiteX78" fmla="*/ 4816746 w 6050676"/>
              <a:gd name="connsiteY78" fmla="*/ 455501 h 486094"/>
              <a:gd name="connsiteX79" fmla="*/ 4748761 w 6050676"/>
              <a:gd name="connsiteY79" fmla="*/ 455501 h 486094"/>
              <a:gd name="connsiteX80" fmla="*/ 4694373 w 6050676"/>
              <a:gd name="connsiteY80" fmla="*/ 469098 h 486094"/>
              <a:gd name="connsiteX81" fmla="*/ 4667179 w 6050676"/>
              <a:gd name="connsiteY81" fmla="*/ 482695 h 486094"/>
              <a:gd name="connsiteX82" fmla="*/ 4527810 w 6050676"/>
              <a:gd name="connsiteY82" fmla="*/ 486094 h 486094"/>
              <a:gd name="connsiteX83" fmla="*/ 4497216 w 6050676"/>
              <a:gd name="connsiteY83" fmla="*/ 482695 h 486094"/>
              <a:gd name="connsiteX84" fmla="*/ 4487018 w 6050676"/>
              <a:gd name="connsiteY84" fmla="*/ 445637 h 486094"/>
              <a:gd name="connsiteX85" fmla="*/ 4365417 w 6050676"/>
              <a:gd name="connsiteY85" fmla="*/ 400112 h 486094"/>
              <a:gd name="connsiteX86" fmla="*/ 4293261 w 6050676"/>
              <a:gd name="connsiteY86" fmla="*/ 404512 h 486094"/>
              <a:gd name="connsiteX87" fmla="*/ 4170888 w 6050676"/>
              <a:gd name="connsiteY87" fmla="*/ 448702 h 486094"/>
              <a:gd name="connsiteX88" fmla="*/ 4153891 w 6050676"/>
              <a:gd name="connsiteY88" fmla="*/ 472497 h 486094"/>
              <a:gd name="connsiteX89" fmla="*/ 4143694 w 6050676"/>
              <a:gd name="connsiteY89" fmla="*/ 479296 h 486094"/>
              <a:gd name="connsiteX90" fmla="*/ 4079274 w 6050676"/>
              <a:gd name="connsiteY90" fmla="*/ 457617 h 486094"/>
              <a:gd name="connsiteX91" fmla="*/ 3943137 w 6050676"/>
              <a:gd name="connsiteY91" fmla="*/ 452102 h 486094"/>
              <a:gd name="connsiteX92" fmla="*/ 3888749 w 6050676"/>
              <a:gd name="connsiteY92" fmla="*/ 448702 h 486094"/>
              <a:gd name="connsiteX93" fmla="*/ 3769775 w 6050676"/>
              <a:gd name="connsiteY93" fmla="*/ 428307 h 486094"/>
              <a:gd name="connsiteX94" fmla="*/ 3756752 w 6050676"/>
              <a:gd name="connsiteY94" fmla="*/ 405722 h 486094"/>
              <a:gd name="connsiteX95" fmla="*/ 3711988 w 6050676"/>
              <a:gd name="connsiteY95" fmla="*/ 424907 h 486094"/>
              <a:gd name="connsiteX96" fmla="*/ 3633805 w 6050676"/>
              <a:gd name="connsiteY96" fmla="*/ 407911 h 486094"/>
              <a:gd name="connsiteX97" fmla="*/ 3510838 w 6050676"/>
              <a:gd name="connsiteY97" fmla="*/ 303035 h 486094"/>
              <a:gd name="connsiteX98" fmla="*/ 3378861 w 6050676"/>
              <a:gd name="connsiteY98" fmla="*/ 251545 h 486094"/>
              <a:gd name="connsiteX99" fmla="*/ 3304077 w 6050676"/>
              <a:gd name="connsiteY99" fmla="*/ 316131 h 486094"/>
              <a:gd name="connsiteX100" fmla="*/ 3168107 w 6050676"/>
              <a:gd name="connsiteY100" fmla="*/ 360322 h 486094"/>
              <a:gd name="connsiteX101" fmla="*/ 3032137 w 6050676"/>
              <a:gd name="connsiteY101" fmla="*/ 312732 h 486094"/>
              <a:gd name="connsiteX102" fmla="*/ 2984547 w 6050676"/>
              <a:gd name="connsiteY102" fmla="*/ 295736 h 486094"/>
              <a:gd name="connsiteX103" fmla="*/ 2960752 w 6050676"/>
              <a:gd name="connsiteY103" fmla="*/ 292336 h 486094"/>
              <a:gd name="connsiteX104" fmla="*/ 2834980 w 6050676"/>
              <a:gd name="connsiteY104" fmla="*/ 261743 h 486094"/>
              <a:gd name="connsiteX105" fmla="*/ 2780592 w 6050676"/>
              <a:gd name="connsiteY105" fmla="*/ 265142 h 486094"/>
              <a:gd name="connsiteX106" fmla="*/ 2760196 w 6050676"/>
              <a:gd name="connsiteY106" fmla="*/ 268542 h 486094"/>
              <a:gd name="connsiteX107" fmla="*/ 2705808 w 6050676"/>
              <a:gd name="connsiteY107" fmla="*/ 275340 h 486094"/>
              <a:gd name="connsiteX108" fmla="*/ 2671815 w 6050676"/>
              <a:gd name="connsiteY108" fmla="*/ 275340 h 486094"/>
              <a:gd name="connsiteX109" fmla="*/ 2593633 w 6050676"/>
              <a:gd name="connsiteY109" fmla="*/ 251545 h 486094"/>
              <a:gd name="connsiteX110" fmla="*/ 2546043 w 6050676"/>
              <a:gd name="connsiteY110" fmla="*/ 244747 h 486094"/>
              <a:gd name="connsiteX111" fmla="*/ 2454263 w 6050676"/>
              <a:gd name="connsiteY111" fmla="*/ 241348 h 486094"/>
              <a:gd name="connsiteX112" fmla="*/ 2328491 w 6050676"/>
              <a:gd name="connsiteY112" fmla="*/ 237948 h 486094"/>
              <a:gd name="connsiteX113" fmla="*/ 2202718 w 6050676"/>
              <a:gd name="connsiteY113" fmla="*/ 220952 h 486094"/>
              <a:gd name="connsiteX114" fmla="*/ 2172125 w 6050676"/>
              <a:gd name="connsiteY114" fmla="*/ 220952 h 486094"/>
              <a:gd name="connsiteX115" fmla="*/ 2090543 w 6050676"/>
              <a:gd name="connsiteY115" fmla="*/ 197157 h 486094"/>
              <a:gd name="connsiteX116" fmla="*/ 1937576 w 6050676"/>
              <a:gd name="connsiteY116" fmla="*/ 234549 h 486094"/>
              <a:gd name="connsiteX117" fmla="*/ 1703027 w 6050676"/>
              <a:gd name="connsiteY117" fmla="*/ 234549 h 486094"/>
              <a:gd name="connsiteX118" fmla="*/ 1529665 w 6050676"/>
              <a:gd name="connsiteY118" fmla="*/ 244747 h 486094"/>
              <a:gd name="connsiteX119" fmla="*/ 1332508 w 6050676"/>
              <a:gd name="connsiteY119" fmla="*/ 246438 h 486094"/>
              <a:gd name="connsiteX120" fmla="*/ 1087762 w 6050676"/>
              <a:gd name="connsiteY120" fmla="*/ 282139 h 486094"/>
              <a:gd name="connsiteX121" fmla="*/ 968788 w 6050676"/>
              <a:gd name="connsiteY121" fmla="*/ 278739 h 486094"/>
              <a:gd name="connsiteX122" fmla="*/ 849814 w 6050676"/>
              <a:gd name="connsiteY122" fmla="*/ 305934 h 486094"/>
              <a:gd name="connsiteX123" fmla="*/ 786354 w 6050676"/>
              <a:gd name="connsiteY123" fmla="*/ 352428 h 486094"/>
              <a:gd name="connsiteX124" fmla="*/ 734239 w 6050676"/>
              <a:gd name="connsiteY124" fmla="*/ 370519 h 486094"/>
              <a:gd name="connsiteX125" fmla="*/ 662938 w 6050676"/>
              <a:gd name="connsiteY125" fmla="*/ 400112 h 486094"/>
              <a:gd name="connsiteX126" fmla="*/ 574474 w 6050676"/>
              <a:gd name="connsiteY126" fmla="*/ 384116 h 486094"/>
              <a:gd name="connsiteX127" fmla="*/ 438838 w 6050676"/>
              <a:gd name="connsiteY127" fmla="*/ 354378 h 486094"/>
              <a:gd name="connsiteX128" fmla="*/ 370519 w 6050676"/>
              <a:gd name="connsiteY128" fmla="*/ 278739 h 486094"/>
              <a:gd name="connsiteX129" fmla="*/ 326328 w 6050676"/>
              <a:gd name="connsiteY129" fmla="*/ 268542 h 486094"/>
              <a:gd name="connsiteX130" fmla="*/ 214153 w 6050676"/>
              <a:gd name="connsiteY130" fmla="*/ 180161 h 486094"/>
              <a:gd name="connsiteX131" fmla="*/ 180494 w 6050676"/>
              <a:gd name="connsiteY131" fmla="*/ 153280 h 486094"/>
              <a:gd name="connsiteX132" fmla="*/ 105377 w 6050676"/>
              <a:gd name="connsiteY132" fmla="*/ 125773 h 486094"/>
              <a:gd name="connsiteX133" fmla="*/ 33992 w 6050676"/>
              <a:gd name="connsiteY133" fmla="*/ 64586 h 486094"/>
              <a:gd name="connsiteX134" fmla="*/ 0 w 6050676"/>
              <a:gd name="connsiteY134" fmla="*/ 0 h 486094"/>
              <a:gd name="connsiteX0" fmla="*/ 0 w 6050676"/>
              <a:gd name="connsiteY0" fmla="*/ 0 h 486094"/>
              <a:gd name="connsiteX1" fmla="*/ 210754 w 6050676"/>
              <a:gd name="connsiteY1" fmla="*/ 129172 h 486094"/>
              <a:gd name="connsiteX2" fmla="*/ 385252 w 6050676"/>
              <a:gd name="connsiteY2" fmla="*/ 223402 h 486094"/>
              <a:gd name="connsiteX3" fmla="*/ 539522 w 6050676"/>
              <a:gd name="connsiteY3" fmla="*/ 285110 h 486094"/>
              <a:gd name="connsiteX4" fmla="*/ 604326 w 6050676"/>
              <a:gd name="connsiteY4" fmla="*/ 331345 h 486094"/>
              <a:gd name="connsiteX5" fmla="*/ 792027 w 6050676"/>
              <a:gd name="connsiteY5" fmla="*/ 282139 h 486094"/>
              <a:gd name="connsiteX6" fmla="*/ 862087 w 6050676"/>
              <a:gd name="connsiteY6" fmla="*/ 240232 h 486094"/>
              <a:gd name="connsiteX7" fmla="*/ 938195 w 6050676"/>
              <a:gd name="connsiteY7" fmla="*/ 217553 h 486094"/>
              <a:gd name="connsiteX8" fmla="*/ 1078547 w 6050676"/>
              <a:gd name="connsiteY8" fmla="*/ 199123 h 486094"/>
              <a:gd name="connsiteX9" fmla="*/ 1131952 w 6050676"/>
              <a:gd name="connsiteY9" fmla="*/ 207355 h 486094"/>
              <a:gd name="connsiteX10" fmla="*/ 1312113 w 6050676"/>
              <a:gd name="connsiteY10" fmla="*/ 183133 h 486094"/>
              <a:gd name="connsiteX11" fmla="*/ 1357153 w 6050676"/>
              <a:gd name="connsiteY11" fmla="*/ 170548 h 486094"/>
              <a:gd name="connsiteX12" fmla="*/ 1410691 w 6050676"/>
              <a:gd name="connsiteY12" fmla="*/ 168347 h 486094"/>
              <a:gd name="connsiteX13" fmla="*/ 1556265 w 6050676"/>
              <a:gd name="connsiteY13" fmla="*/ 162144 h 486094"/>
              <a:gd name="connsiteX14" fmla="*/ 1730221 w 6050676"/>
              <a:gd name="connsiteY14" fmla="*/ 156366 h 486094"/>
              <a:gd name="connsiteX15" fmla="*/ 1764214 w 6050676"/>
              <a:gd name="connsiteY15" fmla="*/ 156366 h 486094"/>
              <a:gd name="connsiteX16" fmla="*/ 1881028 w 6050676"/>
              <a:gd name="connsiteY16" fmla="*/ 149116 h 486094"/>
              <a:gd name="connsiteX17" fmla="*/ 1923979 w 6050676"/>
              <a:gd name="connsiteY17" fmla="*/ 156366 h 486094"/>
              <a:gd name="connsiteX18" fmla="*/ 1968169 w 6050676"/>
              <a:gd name="connsiteY18" fmla="*/ 146168 h 486094"/>
              <a:gd name="connsiteX19" fmla="*/ 2025957 w 6050676"/>
              <a:gd name="connsiteY19" fmla="*/ 125773 h 486094"/>
              <a:gd name="connsiteX20" fmla="*/ 2110938 w 6050676"/>
              <a:gd name="connsiteY20" fmla="*/ 95180 h 486094"/>
              <a:gd name="connsiteX21" fmla="*/ 2141531 w 6050676"/>
              <a:gd name="connsiteY21" fmla="*/ 98579 h 486094"/>
              <a:gd name="connsiteX22" fmla="*/ 2183447 w 6050676"/>
              <a:gd name="connsiteY22" fmla="*/ 113398 h 486094"/>
              <a:gd name="connsiteX23" fmla="*/ 2274102 w 6050676"/>
              <a:gd name="connsiteY23" fmla="*/ 125773 h 486094"/>
              <a:gd name="connsiteX24" fmla="*/ 2436922 w 6050676"/>
              <a:gd name="connsiteY24" fmla="*/ 120993 h 486094"/>
              <a:gd name="connsiteX25" fmla="*/ 2573237 w 6050676"/>
              <a:gd name="connsiteY25" fmla="*/ 160093 h 486094"/>
              <a:gd name="connsiteX26" fmla="*/ 2616834 w 6050676"/>
              <a:gd name="connsiteY26" fmla="*/ 165785 h 486094"/>
              <a:gd name="connsiteX27" fmla="*/ 2678614 w 6050676"/>
              <a:gd name="connsiteY27" fmla="*/ 190359 h 486094"/>
              <a:gd name="connsiteX28" fmla="*/ 2719405 w 6050676"/>
              <a:gd name="connsiteY28" fmla="*/ 190359 h 486094"/>
              <a:gd name="connsiteX29" fmla="*/ 2923360 w 6050676"/>
              <a:gd name="connsiteY29" fmla="*/ 207355 h 486094"/>
              <a:gd name="connsiteX30" fmla="*/ 2957353 w 6050676"/>
              <a:gd name="connsiteY30" fmla="*/ 224351 h 486094"/>
              <a:gd name="connsiteX31" fmla="*/ 2984547 w 6050676"/>
              <a:gd name="connsiteY31" fmla="*/ 241348 h 486094"/>
              <a:gd name="connsiteX32" fmla="*/ 3004943 w 6050676"/>
              <a:gd name="connsiteY32" fmla="*/ 248146 h 486094"/>
              <a:gd name="connsiteX33" fmla="*/ 3127316 w 6050676"/>
              <a:gd name="connsiteY33" fmla="*/ 295736 h 486094"/>
              <a:gd name="connsiteX34" fmla="*/ 3202099 w 6050676"/>
              <a:gd name="connsiteY34" fmla="*/ 295736 h 486094"/>
              <a:gd name="connsiteX35" fmla="*/ 3249689 w 6050676"/>
              <a:gd name="connsiteY35" fmla="*/ 285538 h 486094"/>
              <a:gd name="connsiteX36" fmla="*/ 3276883 w 6050676"/>
              <a:gd name="connsiteY36" fmla="*/ 271941 h 486094"/>
              <a:gd name="connsiteX37" fmla="*/ 3381260 w 6050676"/>
              <a:gd name="connsiteY37" fmla="*/ 156313 h 486094"/>
              <a:gd name="connsiteX38" fmla="*/ 3419652 w 6050676"/>
              <a:gd name="connsiteY38" fmla="*/ 183560 h 486094"/>
              <a:gd name="connsiteX39" fmla="*/ 3463842 w 6050676"/>
              <a:gd name="connsiteY39" fmla="*/ 200557 h 486094"/>
              <a:gd name="connsiteX40" fmla="*/ 3664398 w 6050676"/>
              <a:gd name="connsiteY40" fmla="*/ 295736 h 486094"/>
              <a:gd name="connsiteX41" fmla="*/ 3701790 w 6050676"/>
              <a:gd name="connsiteY41" fmla="*/ 299135 h 486094"/>
              <a:gd name="connsiteX42" fmla="*/ 3718786 w 6050676"/>
              <a:gd name="connsiteY42" fmla="*/ 302534 h 486094"/>
              <a:gd name="connsiteX43" fmla="*/ 3759578 w 6050676"/>
              <a:gd name="connsiteY43" fmla="*/ 309333 h 486094"/>
              <a:gd name="connsiteX44" fmla="*/ 3800369 w 6050676"/>
              <a:gd name="connsiteY44" fmla="*/ 312732 h 486094"/>
              <a:gd name="connsiteX45" fmla="*/ 3888749 w 6050676"/>
              <a:gd name="connsiteY45" fmla="*/ 319531 h 486094"/>
              <a:gd name="connsiteX46" fmla="*/ 3946537 w 6050676"/>
              <a:gd name="connsiteY46" fmla="*/ 319531 h 486094"/>
              <a:gd name="connsiteX47" fmla="*/ 3983928 w 6050676"/>
              <a:gd name="connsiteY47" fmla="*/ 309333 h 486094"/>
              <a:gd name="connsiteX48" fmla="*/ 4075708 w 6050676"/>
              <a:gd name="connsiteY48" fmla="*/ 292336 h 486094"/>
              <a:gd name="connsiteX49" fmla="*/ 4208279 w 6050676"/>
              <a:gd name="connsiteY49" fmla="*/ 248146 h 486094"/>
              <a:gd name="connsiteX50" fmla="*/ 4395239 w 6050676"/>
              <a:gd name="connsiteY50" fmla="*/ 261743 h 486094"/>
              <a:gd name="connsiteX51" fmla="*/ 4442828 w 6050676"/>
              <a:gd name="connsiteY51" fmla="*/ 292336 h 486094"/>
              <a:gd name="connsiteX52" fmla="*/ 4456425 w 6050676"/>
              <a:gd name="connsiteY52" fmla="*/ 295736 h 486094"/>
              <a:gd name="connsiteX53" fmla="*/ 4476821 w 6050676"/>
              <a:gd name="connsiteY53" fmla="*/ 302534 h 486094"/>
              <a:gd name="connsiteX54" fmla="*/ 4578798 w 6050676"/>
              <a:gd name="connsiteY54" fmla="*/ 336527 h 486094"/>
              <a:gd name="connsiteX55" fmla="*/ 4718168 w 6050676"/>
              <a:gd name="connsiteY55" fmla="*/ 356922 h 486094"/>
              <a:gd name="connsiteX56" fmla="*/ 4795678 w 6050676"/>
              <a:gd name="connsiteY56" fmla="*/ 349141 h 486094"/>
              <a:gd name="connsiteX57" fmla="*/ 4881332 w 6050676"/>
              <a:gd name="connsiteY57" fmla="*/ 326496 h 486094"/>
              <a:gd name="connsiteX58" fmla="*/ 5052619 w 6050676"/>
              <a:gd name="connsiteY58" fmla="*/ 349623 h 486094"/>
              <a:gd name="connsiteX59" fmla="*/ 5119528 w 6050676"/>
              <a:gd name="connsiteY59" fmla="*/ 339616 h 486094"/>
              <a:gd name="connsiteX60" fmla="*/ 5166870 w 6050676"/>
              <a:gd name="connsiteY60" fmla="*/ 343325 h 486094"/>
              <a:gd name="connsiteX61" fmla="*/ 5201279 w 6050676"/>
              <a:gd name="connsiteY61" fmla="*/ 332794 h 486094"/>
              <a:gd name="connsiteX62" fmla="*/ 5499997 w 6050676"/>
              <a:gd name="connsiteY62" fmla="*/ 333128 h 486094"/>
              <a:gd name="connsiteX63" fmla="*/ 5725797 w 6050676"/>
              <a:gd name="connsiteY63" fmla="*/ 344014 h 486094"/>
              <a:gd name="connsiteX64" fmla="*/ 5748143 w 6050676"/>
              <a:gd name="connsiteY64" fmla="*/ 329728 h 486094"/>
              <a:gd name="connsiteX65" fmla="*/ 5815554 w 6050676"/>
              <a:gd name="connsiteY65" fmla="*/ 332794 h 486094"/>
              <a:gd name="connsiteX66" fmla="*/ 5894092 w 6050676"/>
              <a:gd name="connsiteY66" fmla="*/ 310355 h 486094"/>
              <a:gd name="connsiteX67" fmla="*/ 5982691 w 6050676"/>
              <a:gd name="connsiteY67" fmla="*/ 322930 h 486094"/>
              <a:gd name="connsiteX68" fmla="*/ 6050676 w 6050676"/>
              <a:gd name="connsiteY68" fmla="*/ 326329 h 486094"/>
              <a:gd name="connsiteX69" fmla="*/ 6016684 w 6050676"/>
              <a:gd name="connsiteY69" fmla="*/ 472497 h 486094"/>
              <a:gd name="connsiteX70" fmla="*/ 5805930 w 6050676"/>
              <a:gd name="connsiteY70" fmla="*/ 452102 h 486094"/>
              <a:gd name="connsiteX71" fmla="*/ 5652870 w 6050676"/>
              <a:gd name="connsiteY71" fmla="*/ 470234 h 486094"/>
              <a:gd name="connsiteX72" fmla="*/ 5537868 w 6050676"/>
              <a:gd name="connsiteY72" fmla="*/ 470234 h 486094"/>
              <a:gd name="connsiteX73" fmla="*/ 5442210 w 6050676"/>
              <a:gd name="connsiteY73" fmla="*/ 448702 h 486094"/>
              <a:gd name="connsiteX74" fmla="*/ 5224657 w 6050676"/>
              <a:gd name="connsiteY74" fmla="*/ 448702 h 486094"/>
              <a:gd name="connsiteX75" fmla="*/ 5122679 w 6050676"/>
              <a:gd name="connsiteY75" fmla="*/ 482695 h 486094"/>
              <a:gd name="connsiteX76" fmla="*/ 5044496 w 6050676"/>
              <a:gd name="connsiteY76" fmla="*/ 479296 h 486094"/>
              <a:gd name="connsiteX77" fmla="*/ 4932321 w 6050676"/>
              <a:gd name="connsiteY77" fmla="*/ 462299 h 486094"/>
              <a:gd name="connsiteX78" fmla="*/ 4874534 w 6050676"/>
              <a:gd name="connsiteY78" fmla="*/ 455501 h 486094"/>
              <a:gd name="connsiteX79" fmla="*/ 4816746 w 6050676"/>
              <a:gd name="connsiteY79" fmla="*/ 455501 h 486094"/>
              <a:gd name="connsiteX80" fmla="*/ 4748761 w 6050676"/>
              <a:gd name="connsiteY80" fmla="*/ 455501 h 486094"/>
              <a:gd name="connsiteX81" fmla="*/ 4694373 w 6050676"/>
              <a:gd name="connsiteY81" fmla="*/ 469098 h 486094"/>
              <a:gd name="connsiteX82" fmla="*/ 4667179 w 6050676"/>
              <a:gd name="connsiteY82" fmla="*/ 482695 h 486094"/>
              <a:gd name="connsiteX83" fmla="*/ 4527810 w 6050676"/>
              <a:gd name="connsiteY83" fmla="*/ 486094 h 486094"/>
              <a:gd name="connsiteX84" fmla="*/ 4497216 w 6050676"/>
              <a:gd name="connsiteY84" fmla="*/ 482695 h 486094"/>
              <a:gd name="connsiteX85" fmla="*/ 4487018 w 6050676"/>
              <a:gd name="connsiteY85" fmla="*/ 445637 h 486094"/>
              <a:gd name="connsiteX86" fmla="*/ 4365417 w 6050676"/>
              <a:gd name="connsiteY86" fmla="*/ 400112 h 486094"/>
              <a:gd name="connsiteX87" fmla="*/ 4293261 w 6050676"/>
              <a:gd name="connsiteY87" fmla="*/ 404512 h 486094"/>
              <a:gd name="connsiteX88" fmla="*/ 4170888 w 6050676"/>
              <a:gd name="connsiteY88" fmla="*/ 448702 h 486094"/>
              <a:gd name="connsiteX89" fmla="*/ 4153891 w 6050676"/>
              <a:gd name="connsiteY89" fmla="*/ 472497 h 486094"/>
              <a:gd name="connsiteX90" fmla="*/ 4143694 w 6050676"/>
              <a:gd name="connsiteY90" fmla="*/ 479296 h 486094"/>
              <a:gd name="connsiteX91" fmla="*/ 4079274 w 6050676"/>
              <a:gd name="connsiteY91" fmla="*/ 457617 h 486094"/>
              <a:gd name="connsiteX92" fmla="*/ 3943137 w 6050676"/>
              <a:gd name="connsiteY92" fmla="*/ 452102 h 486094"/>
              <a:gd name="connsiteX93" fmla="*/ 3888749 w 6050676"/>
              <a:gd name="connsiteY93" fmla="*/ 448702 h 486094"/>
              <a:gd name="connsiteX94" fmla="*/ 3769775 w 6050676"/>
              <a:gd name="connsiteY94" fmla="*/ 428307 h 486094"/>
              <a:gd name="connsiteX95" fmla="*/ 3756752 w 6050676"/>
              <a:gd name="connsiteY95" fmla="*/ 405722 h 486094"/>
              <a:gd name="connsiteX96" fmla="*/ 3711988 w 6050676"/>
              <a:gd name="connsiteY96" fmla="*/ 424907 h 486094"/>
              <a:gd name="connsiteX97" fmla="*/ 3633805 w 6050676"/>
              <a:gd name="connsiteY97" fmla="*/ 407911 h 486094"/>
              <a:gd name="connsiteX98" fmla="*/ 3510838 w 6050676"/>
              <a:gd name="connsiteY98" fmla="*/ 303035 h 486094"/>
              <a:gd name="connsiteX99" fmla="*/ 3378861 w 6050676"/>
              <a:gd name="connsiteY99" fmla="*/ 251545 h 486094"/>
              <a:gd name="connsiteX100" fmla="*/ 3304077 w 6050676"/>
              <a:gd name="connsiteY100" fmla="*/ 316131 h 486094"/>
              <a:gd name="connsiteX101" fmla="*/ 3168107 w 6050676"/>
              <a:gd name="connsiteY101" fmla="*/ 360322 h 486094"/>
              <a:gd name="connsiteX102" fmla="*/ 3032137 w 6050676"/>
              <a:gd name="connsiteY102" fmla="*/ 312732 h 486094"/>
              <a:gd name="connsiteX103" fmla="*/ 2984547 w 6050676"/>
              <a:gd name="connsiteY103" fmla="*/ 295736 h 486094"/>
              <a:gd name="connsiteX104" fmla="*/ 2960752 w 6050676"/>
              <a:gd name="connsiteY104" fmla="*/ 292336 h 486094"/>
              <a:gd name="connsiteX105" fmla="*/ 2834980 w 6050676"/>
              <a:gd name="connsiteY105" fmla="*/ 261743 h 486094"/>
              <a:gd name="connsiteX106" fmla="*/ 2780592 w 6050676"/>
              <a:gd name="connsiteY106" fmla="*/ 265142 h 486094"/>
              <a:gd name="connsiteX107" fmla="*/ 2760196 w 6050676"/>
              <a:gd name="connsiteY107" fmla="*/ 268542 h 486094"/>
              <a:gd name="connsiteX108" fmla="*/ 2705808 w 6050676"/>
              <a:gd name="connsiteY108" fmla="*/ 275340 h 486094"/>
              <a:gd name="connsiteX109" fmla="*/ 2671815 w 6050676"/>
              <a:gd name="connsiteY109" fmla="*/ 275340 h 486094"/>
              <a:gd name="connsiteX110" fmla="*/ 2593633 w 6050676"/>
              <a:gd name="connsiteY110" fmla="*/ 251545 h 486094"/>
              <a:gd name="connsiteX111" fmla="*/ 2546043 w 6050676"/>
              <a:gd name="connsiteY111" fmla="*/ 244747 h 486094"/>
              <a:gd name="connsiteX112" fmla="*/ 2454263 w 6050676"/>
              <a:gd name="connsiteY112" fmla="*/ 241348 h 486094"/>
              <a:gd name="connsiteX113" fmla="*/ 2328491 w 6050676"/>
              <a:gd name="connsiteY113" fmla="*/ 237948 h 486094"/>
              <a:gd name="connsiteX114" fmla="*/ 2202718 w 6050676"/>
              <a:gd name="connsiteY114" fmla="*/ 220952 h 486094"/>
              <a:gd name="connsiteX115" fmla="*/ 2172125 w 6050676"/>
              <a:gd name="connsiteY115" fmla="*/ 220952 h 486094"/>
              <a:gd name="connsiteX116" fmla="*/ 2090543 w 6050676"/>
              <a:gd name="connsiteY116" fmla="*/ 197157 h 486094"/>
              <a:gd name="connsiteX117" fmla="*/ 1937576 w 6050676"/>
              <a:gd name="connsiteY117" fmla="*/ 234549 h 486094"/>
              <a:gd name="connsiteX118" fmla="*/ 1703027 w 6050676"/>
              <a:gd name="connsiteY118" fmla="*/ 234549 h 486094"/>
              <a:gd name="connsiteX119" fmla="*/ 1529665 w 6050676"/>
              <a:gd name="connsiteY119" fmla="*/ 244747 h 486094"/>
              <a:gd name="connsiteX120" fmla="*/ 1332508 w 6050676"/>
              <a:gd name="connsiteY120" fmla="*/ 246438 h 486094"/>
              <a:gd name="connsiteX121" fmla="*/ 1087762 w 6050676"/>
              <a:gd name="connsiteY121" fmla="*/ 282139 h 486094"/>
              <a:gd name="connsiteX122" fmla="*/ 968788 w 6050676"/>
              <a:gd name="connsiteY122" fmla="*/ 278739 h 486094"/>
              <a:gd name="connsiteX123" fmla="*/ 849814 w 6050676"/>
              <a:gd name="connsiteY123" fmla="*/ 305934 h 486094"/>
              <a:gd name="connsiteX124" fmla="*/ 786354 w 6050676"/>
              <a:gd name="connsiteY124" fmla="*/ 352428 h 486094"/>
              <a:gd name="connsiteX125" fmla="*/ 734239 w 6050676"/>
              <a:gd name="connsiteY125" fmla="*/ 370519 h 486094"/>
              <a:gd name="connsiteX126" fmla="*/ 662938 w 6050676"/>
              <a:gd name="connsiteY126" fmla="*/ 400112 h 486094"/>
              <a:gd name="connsiteX127" fmla="*/ 574474 w 6050676"/>
              <a:gd name="connsiteY127" fmla="*/ 384116 h 486094"/>
              <a:gd name="connsiteX128" fmla="*/ 438838 w 6050676"/>
              <a:gd name="connsiteY128" fmla="*/ 354378 h 486094"/>
              <a:gd name="connsiteX129" fmla="*/ 370519 w 6050676"/>
              <a:gd name="connsiteY129" fmla="*/ 278739 h 486094"/>
              <a:gd name="connsiteX130" fmla="*/ 326328 w 6050676"/>
              <a:gd name="connsiteY130" fmla="*/ 268542 h 486094"/>
              <a:gd name="connsiteX131" fmla="*/ 214153 w 6050676"/>
              <a:gd name="connsiteY131" fmla="*/ 180161 h 486094"/>
              <a:gd name="connsiteX132" fmla="*/ 180494 w 6050676"/>
              <a:gd name="connsiteY132" fmla="*/ 153280 h 486094"/>
              <a:gd name="connsiteX133" fmla="*/ 105377 w 6050676"/>
              <a:gd name="connsiteY133" fmla="*/ 125773 h 486094"/>
              <a:gd name="connsiteX134" fmla="*/ 33992 w 6050676"/>
              <a:gd name="connsiteY134" fmla="*/ 64586 h 486094"/>
              <a:gd name="connsiteX135" fmla="*/ 0 w 6050676"/>
              <a:gd name="connsiteY135" fmla="*/ 0 h 486094"/>
              <a:gd name="connsiteX0" fmla="*/ 0 w 6050676"/>
              <a:gd name="connsiteY0" fmla="*/ 0 h 486094"/>
              <a:gd name="connsiteX1" fmla="*/ 210754 w 6050676"/>
              <a:gd name="connsiteY1" fmla="*/ 129172 h 486094"/>
              <a:gd name="connsiteX2" fmla="*/ 385252 w 6050676"/>
              <a:gd name="connsiteY2" fmla="*/ 223402 h 486094"/>
              <a:gd name="connsiteX3" fmla="*/ 539522 w 6050676"/>
              <a:gd name="connsiteY3" fmla="*/ 285110 h 486094"/>
              <a:gd name="connsiteX4" fmla="*/ 604326 w 6050676"/>
              <a:gd name="connsiteY4" fmla="*/ 331345 h 486094"/>
              <a:gd name="connsiteX5" fmla="*/ 792027 w 6050676"/>
              <a:gd name="connsiteY5" fmla="*/ 282139 h 486094"/>
              <a:gd name="connsiteX6" fmla="*/ 862087 w 6050676"/>
              <a:gd name="connsiteY6" fmla="*/ 240232 h 486094"/>
              <a:gd name="connsiteX7" fmla="*/ 938195 w 6050676"/>
              <a:gd name="connsiteY7" fmla="*/ 217553 h 486094"/>
              <a:gd name="connsiteX8" fmla="*/ 1078547 w 6050676"/>
              <a:gd name="connsiteY8" fmla="*/ 199123 h 486094"/>
              <a:gd name="connsiteX9" fmla="*/ 1131952 w 6050676"/>
              <a:gd name="connsiteY9" fmla="*/ 207355 h 486094"/>
              <a:gd name="connsiteX10" fmla="*/ 1312113 w 6050676"/>
              <a:gd name="connsiteY10" fmla="*/ 183133 h 486094"/>
              <a:gd name="connsiteX11" fmla="*/ 1357153 w 6050676"/>
              <a:gd name="connsiteY11" fmla="*/ 170548 h 486094"/>
              <a:gd name="connsiteX12" fmla="*/ 1410691 w 6050676"/>
              <a:gd name="connsiteY12" fmla="*/ 168347 h 486094"/>
              <a:gd name="connsiteX13" fmla="*/ 1556265 w 6050676"/>
              <a:gd name="connsiteY13" fmla="*/ 162144 h 486094"/>
              <a:gd name="connsiteX14" fmla="*/ 1730221 w 6050676"/>
              <a:gd name="connsiteY14" fmla="*/ 156366 h 486094"/>
              <a:gd name="connsiteX15" fmla="*/ 1764214 w 6050676"/>
              <a:gd name="connsiteY15" fmla="*/ 156366 h 486094"/>
              <a:gd name="connsiteX16" fmla="*/ 1881028 w 6050676"/>
              <a:gd name="connsiteY16" fmla="*/ 149116 h 486094"/>
              <a:gd name="connsiteX17" fmla="*/ 1923979 w 6050676"/>
              <a:gd name="connsiteY17" fmla="*/ 156366 h 486094"/>
              <a:gd name="connsiteX18" fmla="*/ 1968169 w 6050676"/>
              <a:gd name="connsiteY18" fmla="*/ 146168 h 486094"/>
              <a:gd name="connsiteX19" fmla="*/ 2025957 w 6050676"/>
              <a:gd name="connsiteY19" fmla="*/ 125773 h 486094"/>
              <a:gd name="connsiteX20" fmla="*/ 2110938 w 6050676"/>
              <a:gd name="connsiteY20" fmla="*/ 95180 h 486094"/>
              <a:gd name="connsiteX21" fmla="*/ 2141531 w 6050676"/>
              <a:gd name="connsiteY21" fmla="*/ 98579 h 486094"/>
              <a:gd name="connsiteX22" fmla="*/ 2183447 w 6050676"/>
              <a:gd name="connsiteY22" fmla="*/ 113398 h 486094"/>
              <a:gd name="connsiteX23" fmla="*/ 2274102 w 6050676"/>
              <a:gd name="connsiteY23" fmla="*/ 125773 h 486094"/>
              <a:gd name="connsiteX24" fmla="*/ 2436922 w 6050676"/>
              <a:gd name="connsiteY24" fmla="*/ 120993 h 486094"/>
              <a:gd name="connsiteX25" fmla="*/ 2573237 w 6050676"/>
              <a:gd name="connsiteY25" fmla="*/ 160093 h 486094"/>
              <a:gd name="connsiteX26" fmla="*/ 2616834 w 6050676"/>
              <a:gd name="connsiteY26" fmla="*/ 165785 h 486094"/>
              <a:gd name="connsiteX27" fmla="*/ 2678614 w 6050676"/>
              <a:gd name="connsiteY27" fmla="*/ 190359 h 486094"/>
              <a:gd name="connsiteX28" fmla="*/ 2719405 w 6050676"/>
              <a:gd name="connsiteY28" fmla="*/ 190359 h 486094"/>
              <a:gd name="connsiteX29" fmla="*/ 2923360 w 6050676"/>
              <a:gd name="connsiteY29" fmla="*/ 207355 h 486094"/>
              <a:gd name="connsiteX30" fmla="*/ 2957353 w 6050676"/>
              <a:gd name="connsiteY30" fmla="*/ 224351 h 486094"/>
              <a:gd name="connsiteX31" fmla="*/ 2984547 w 6050676"/>
              <a:gd name="connsiteY31" fmla="*/ 241348 h 486094"/>
              <a:gd name="connsiteX32" fmla="*/ 3004943 w 6050676"/>
              <a:gd name="connsiteY32" fmla="*/ 248146 h 486094"/>
              <a:gd name="connsiteX33" fmla="*/ 3127316 w 6050676"/>
              <a:gd name="connsiteY33" fmla="*/ 295736 h 486094"/>
              <a:gd name="connsiteX34" fmla="*/ 3202099 w 6050676"/>
              <a:gd name="connsiteY34" fmla="*/ 295736 h 486094"/>
              <a:gd name="connsiteX35" fmla="*/ 3249689 w 6050676"/>
              <a:gd name="connsiteY35" fmla="*/ 285538 h 486094"/>
              <a:gd name="connsiteX36" fmla="*/ 3276883 w 6050676"/>
              <a:gd name="connsiteY36" fmla="*/ 271941 h 486094"/>
              <a:gd name="connsiteX37" fmla="*/ 3381260 w 6050676"/>
              <a:gd name="connsiteY37" fmla="*/ 156313 h 486094"/>
              <a:gd name="connsiteX38" fmla="*/ 3419652 w 6050676"/>
              <a:gd name="connsiteY38" fmla="*/ 183560 h 486094"/>
              <a:gd name="connsiteX39" fmla="*/ 3463842 w 6050676"/>
              <a:gd name="connsiteY39" fmla="*/ 200557 h 486094"/>
              <a:gd name="connsiteX40" fmla="*/ 3664398 w 6050676"/>
              <a:gd name="connsiteY40" fmla="*/ 295736 h 486094"/>
              <a:gd name="connsiteX41" fmla="*/ 3701790 w 6050676"/>
              <a:gd name="connsiteY41" fmla="*/ 299135 h 486094"/>
              <a:gd name="connsiteX42" fmla="*/ 3718786 w 6050676"/>
              <a:gd name="connsiteY42" fmla="*/ 302534 h 486094"/>
              <a:gd name="connsiteX43" fmla="*/ 3759578 w 6050676"/>
              <a:gd name="connsiteY43" fmla="*/ 309333 h 486094"/>
              <a:gd name="connsiteX44" fmla="*/ 3800369 w 6050676"/>
              <a:gd name="connsiteY44" fmla="*/ 312732 h 486094"/>
              <a:gd name="connsiteX45" fmla="*/ 3888749 w 6050676"/>
              <a:gd name="connsiteY45" fmla="*/ 319531 h 486094"/>
              <a:gd name="connsiteX46" fmla="*/ 3946537 w 6050676"/>
              <a:gd name="connsiteY46" fmla="*/ 319531 h 486094"/>
              <a:gd name="connsiteX47" fmla="*/ 3983928 w 6050676"/>
              <a:gd name="connsiteY47" fmla="*/ 309333 h 486094"/>
              <a:gd name="connsiteX48" fmla="*/ 4075708 w 6050676"/>
              <a:gd name="connsiteY48" fmla="*/ 292336 h 486094"/>
              <a:gd name="connsiteX49" fmla="*/ 4208279 w 6050676"/>
              <a:gd name="connsiteY49" fmla="*/ 248146 h 486094"/>
              <a:gd name="connsiteX50" fmla="*/ 4395239 w 6050676"/>
              <a:gd name="connsiteY50" fmla="*/ 261743 h 486094"/>
              <a:gd name="connsiteX51" fmla="*/ 4442828 w 6050676"/>
              <a:gd name="connsiteY51" fmla="*/ 292336 h 486094"/>
              <a:gd name="connsiteX52" fmla="*/ 4456425 w 6050676"/>
              <a:gd name="connsiteY52" fmla="*/ 295736 h 486094"/>
              <a:gd name="connsiteX53" fmla="*/ 4476821 w 6050676"/>
              <a:gd name="connsiteY53" fmla="*/ 302534 h 486094"/>
              <a:gd name="connsiteX54" fmla="*/ 4578798 w 6050676"/>
              <a:gd name="connsiteY54" fmla="*/ 336527 h 486094"/>
              <a:gd name="connsiteX55" fmla="*/ 4636134 w 6050676"/>
              <a:gd name="connsiteY55" fmla="*/ 356285 h 486094"/>
              <a:gd name="connsiteX56" fmla="*/ 4718168 w 6050676"/>
              <a:gd name="connsiteY56" fmla="*/ 356922 h 486094"/>
              <a:gd name="connsiteX57" fmla="*/ 4795678 w 6050676"/>
              <a:gd name="connsiteY57" fmla="*/ 349141 h 486094"/>
              <a:gd name="connsiteX58" fmla="*/ 4881332 w 6050676"/>
              <a:gd name="connsiteY58" fmla="*/ 326496 h 486094"/>
              <a:gd name="connsiteX59" fmla="*/ 5052619 w 6050676"/>
              <a:gd name="connsiteY59" fmla="*/ 349623 h 486094"/>
              <a:gd name="connsiteX60" fmla="*/ 5119528 w 6050676"/>
              <a:gd name="connsiteY60" fmla="*/ 339616 h 486094"/>
              <a:gd name="connsiteX61" fmla="*/ 5166870 w 6050676"/>
              <a:gd name="connsiteY61" fmla="*/ 343325 h 486094"/>
              <a:gd name="connsiteX62" fmla="*/ 5201279 w 6050676"/>
              <a:gd name="connsiteY62" fmla="*/ 332794 h 486094"/>
              <a:gd name="connsiteX63" fmla="*/ 5499997 w 6050676"/>
              <a:gd name="connsiteY63" fmla="*/ 333128 h 486094"/>
              <a:gd name="connsiteX64" fmla="*/ 5725797 w 6050676"/>
              <a:gd name="connsiteY64" fmla="*/ 344014 h 486094"/>
              <a:gd name="connsiteX65" fmla="*/ 5748143 w 6050676"/>
              <a:gd name="connsiteY65" fmla="*/ 329728 h 486094"/>
              <a:gd name="connsiteX66" fmla="*/ 5815554 w 6050676"/>
              <a:gd name="connsiteY66" fmla="*/ 332794 h 486094"/>
              <a:gd name="connsiteX67" fmla="*/ 5894092 w 6050676"/>
              <a:gd name="connsiteY67" fmla="*/ 310355 h 486094"/>
              <a:gd name="connsiteX68" fmla="*/ 5982691 w 6050676"/>
              <a:gd name="connsiteY68" fmla="*/ 322930 h 486094"/>
              <a:gd name="connsiteX69" fmla="*/ 6050676 w 6050676"/>
              <a:gd name="connsiteY69" fmla="*/ 326329 h 486094"/>
              <a:gd name="connsiteX70" fmla="*/ 6016684 w 6050676"/>
              <a:gd name="connsiteY70" fmla="*/ 472497 h 486094"/>
              <a:gd name="connsiteX71" fmla="*/ 5805930 w 6050676"/>
              <a:gd name="connsiteY71" fmla="*/ 452102 h 486094"/>
              <a:gd name="connsiteX72" fmla="*/ 5652870 w 6050676"/>
              <a:gd name="connsiteY72" fmla="*/ 470234 h 486094"/>
              <a:gd name="connsiteX73" fmla="*/ 5537868 w 6050676"/>
              <a:gd name="connsiteY73" fmla="*/ 470234 h 486094"/>
              <a:gd name="connsiteX74" fmla="*/ 5442210 w 6050676"/>
              <a:gd name="connsiteY74" fmla="*/ 448702 h 486094"/>
              <a:gd name="connsiteX75" fmla="*/ 5224657 w 6050676"/>
              <a:gd name="connsiteY75" fmla="*/ 448702 h 486094"/>
              <a:gd name="connsiteX76" fmla="*/ 5122679 w 6050676"/>
              <a:gd name="connsiteY76" fmla="*/ 482695 h 486094"/>
              <a:gd name="connsiteX77" fmla="*/ 5044496 w 6050676"/>
              <a:gd name="connsiteY77" fmla="*/ 479296 h 486094"/>
              <a:gd name="connsiteX78" fmla="*/ 4932321 w 6050676"/>
              <a:gd name="connsiteY78" fmla="*/ 462299 h 486094"/>
              <a:gd name="connsiteX79" fmla="*/ 4874534 w 6050676"/>
              <a:gd name="connsiteY79" fmla="*/ 455501 h 486094"/>
              <a:gd name="connsiteX80" fmla="*/ 4816746 w 6050676"/>
              <a:gd name="connsiteY80" fmla="*/ 455501 h 486094"/>
              <a:gd name="connsiteX81" fmla="*/ 4748761 w 6050676"/>
              <a:gd name="connsiteY81" fmla="*/ 455501 h 486094"/>
              <a:gd name="connsiteX82" fmla="*/ 4694373 w 6050676"/>
              <a:gd name="connsiteY82" fmla="*/ 469098 h 486094"/>
              <a:gd name="connsiteX83" fmla="*/ 4667179 w 6050676"/>
              <a:gd name="connsiteY83" fmla="*/ 482695 h 486094"/>
              <a:gd name="connsiteX84" fmla="*/ 4527810 w 6050676"/>
              <a:gd name="connsiteY84" fmla="*/ 486094 h 486094"/>
              <a:gd name="connsiteX85" fmla="*/ 4497216 w 6050676"/>
              <a:gd name="connsiteY85" fmla="*/ 482695 h 486094"/>
              <a:gd name="connsiteX86" fmla="*/ 4487018 w 6050676"/>
              <a:gd name="connsiteY86" fmla="*/ 445637 h 486094"/>
              <a:gd name="connsiteX87" fmla="*/ 4365417 w 6050676"/>
              <a:gd name="connsiteY87" fmla="*/ 400112 h 486094"/>
              <a:gd name="connsiteX88" fmla="*/ 4293261 w 6050676"/>
              <a:gd name="connsiteY88" fmla="*/ 404512 h 486094"/>
              <a:gd name="connsiteX89" fmla="*/ 4170888 w 6050676"/>
              <a:gd name="connsiteY89" fmla="*/ 448702 h 486094"/>
              <a:gd name="connsiteX90" fmla="*/ 4153891 w 6050676"/>
              <a:gd name="connsiteY90" fmla="*/ 472497 h 486094"/>
              <a:gd name="connsiteX91" fmla="*/ 4143694 w 6050676"/>
              <a:gd name="connsiteY91" fmla="*/ 479296 h 486094"/>
              <a:gd name="connsiteX92" fmla="*/ 4079274 w 6050676"/>
              <a:gd name="connsiteY92" fmla="*/ 457617 h 486094"/>
              <a:gd name="connsiteX93" fmla="*/ 3943137 w 6050676"/>
              <a:gd name="connsiteY93" fmla="*/ 452102 h 486094"/>
              <a:gd name="connsiteX94" fmla="*/ 3888749 w 6050676"/>
              <a:gd name="connsiteY94" fmla="*/ 448702 h 486094"/>
              <a:gd name="connsiteX95" fmla="*/ 3769775 w 6050676"/>
              <a:gd name="connsiteY95" fmla="*/ 428307 h 486094"/>
              <a:gd name="connsiteX96" fmla="*/ 3756752 w 6050676"/>
              <a:gd name="connsiteY96" fmla="*/ 405722 h 486094"/>
              <a:gd name="connsiteX97" fmla="*/ 3711988 w 6050676"/>
              <a:gd name="connsiteY97" fmla="*/ 424907 h 486094"/>
              <a:gd name="connsiteX98" fmla="*/ 3633805 w 6050676"/>
              <a:gd name="connsiteY98" fmla="*/ 407911 h 486094"/>
              <a:gd name="connsiteX99" fmla="*/ 3510838 w 6050676"/>
              <a:gd name="connsiteY99" fmla="*/ 303035 h 486094"/>
              <a:gd name="connsiteX100" fmla="*/ 3378861 w 6050676"/>
              <a:gd name="connsiteY100" fmla="*/ 251545 h 486094"/>
              <a:gd name="connsiteX101" fmla="*/ 3304077 w 6050676"/>
              <a:gd name="connsiteY101" fmla="*/ 316131 h 486094"/>
              <a:gd name="connsiteX102" fmla="*/ 3168107 w 6050676"/>
              <a:gd name="connsiteY102" fmla="*/ 360322 h 486094"/>
              <a:gd name="connsiteX103" fmla="*/ 3032137 w 6050676"/>
              <a:gd name="connsiteY103" fmla="*/ 312732 h 486094"/>
              <a:gd name="connsiteX104" fmla="*/ 2984547 w 6050676"/>
              <a:gd name="connsiteY104" fmla="*/ 295736 h 486094"/>
              <a:gd name="connsiteX105" fmla="*/ 2960752 w 6050676"/>
              <a:gd name="connsiteY105" fmla="*/ 292336 h 486094"/>
              <a:gd name="connsiteX106" fmla="*/ 2834980 w 6050676"/>
              <a:gd name="connsiteY106" fmla="*/ 261743 h 486094"/>
              <a:gd name="connsiteX107" fmla="*/ 2780592 w 6050676"/>
              <a:gd name="connsiteY107" fmla="*/ 265142 h 486094"/>
              <a:gd name="connsiteX108" fmla="*/ 2760196 w 6050676"/>
              <a:gd name="connsiteY108" fmla="*/ 268542 h 486094"/>
              <a:gd name="connsiteX109" fmla="*/ 2705808 w 6050676"/>
              <a:gd name="connsiteY109" fmla="*/ 275340 h 486094"/>
              <a:gd name="connsiteX110" fmla="*/ 2671815 w 6050676"/>
              <a:gd name="connsiteY110" fmla="*/ 275340 h 486094"/>
              <a:gd name="connsiteX111" fmla="*/ 2593633 w 6050676"/>
              <a:gd name="connsiteY111" fmla="*/ 251545 h 486094"/>
              <a:gd name="connsiteX112" fmla="*/ 2546043 w 6050676"/>
              <a:gd name="connsiteY112" fmla="*/ 244747 h 486094"/>
              <a:gd name="connsiteX113" fmla="*/ 2454263 w 6050676"/>
              <a:gd name="connsiteY113" fmla="*/ 241348 h 486094"/>
              <a:gd name="connsiteX114" fmla="*/ 2328491 w 6050676"/>
              <a:gd name="connsiteY114" fmla="*/ 237948 h 486094"/>
              <a:gd name="connsiteX115" fmla="*/ 2202718 w 6050676"/>
              <a:gd name="connsiteY115" fmla="*/ 220952 h 486094"/>
              <a:gd name="connsiteX116" fmla="*/ 2172125 w 6050676"/>
              <a:gd name="connsiteY116" fmla="*/ 220952 h 486094"/>
              <a:gd name="connsiteX117" fmla="*/ 2090543 w 6050676"/>
              <a:gd name="connsiteY117" fmla="*/ 197157 h 486094"/>
              <a:gd name="connsiteX118" fmla="*/ 1937576 w 6050676"/>
              <a:gd name="connsiteY118" fmla="*/ 234549 h 486094"/>
              <a:gd name="connsiteX119" fmla="*/ 1703027 w 6050676"/>
              <a:gd name="connsiteY119" fmla="*/ 234549 h 486094"/>
              <a:gd name="connsiteX120" fmla="*/ 1529665 w 6050676"/>
              <a:gd name="connsiteY120" fmla="*/ 244747 h 486094"/>
              <a:gd name="connsiteX121" fmla="*/ 1332508 w 6050676"/>
              <a:gd name="connsiteY121" fmla="*/ 246438 h 486094"/>
              <a:gd name="connsiteX122" fmla="*/ 1087762 w 6050676"/>
              <a:gd name="connsiteY122" fmla="*/ 282139 h 486094"/>
              <a:gd name="connsiteX123" fmla="*/ 968788 w 6050676"/>
              <a:gd name="connsiteY123" fmla="*/ 278739 h 486094"/>
              <a:gd name="connsiteX124" fmla="*/ 849814 w 6050676"/>
              <a:gd name="connsiteY124" fmla="*/ 305934 h 486094"/>
              <a:gd name="connsiteX125" fmla="*/ 786354 w 6050676"/>
              <a:gd name="connsiteY125" fmla="*/ 352428 h 486094"/>
              <a:gd name="connsiteX126" fmla="*/ 734239 w 6050676"/>
              <a:gd name="connsiteY126" fmla="*/ 370519 h 486094"/>
              <a:gd name="connsiteX127" fmla="*/ 662938 w 6050676"/>
              <a:gd name="connsiteY127" fmla="*/ 400112 h 486094"/>
              <a:gd name="connsiteX128" fmla="*/ 574474 w 6050676"/>
              <a:gd name="connsiteY128" fmla="*/ 384116 h 486094"/>
              <a:gd name="connsiteX129" fmla="*/ 438838 w 6050676"/>
              <a:gd name="connsiteY129" fmla="*/ 354378 h 486094"/>
              <a:gd name="connsiteX130" fmla="*/ 370519 w 6050676"/>
              <a:gd name="connsiteY130" fmla="*/ 278739 h 486094"/>
              <a:gd name="connsiteX131" fmla="*/ 326328 w 6050676"/>
              <a:gd name="connsiteY131" fmla="*/ 268542 h 486094"/>
              <a:gd name="connsiteX132" fmla="*/ 214153 w 6050676"/>
              <a:gd name="connsiteY132" fmla="*/ 180161 h 486094"/>
              <a:gd name="connsiteX133" fmla="*/ 180494 w 6050676"/>
              <a:gd name="connsiteY133" fmla="*/ 153280 h 486094"/>
              <a:gd name="connsiteX134" fmla="*/ 105377 w 6050676"/>
              <a:gd name="connsiteY134" fmla="*/ 125773 h 486094"/>
              <a:gd name="connsiteX135" fmla="*/ 33992 w 6050676"/>
              <a:gd name="connsiteY135" fmla="*/ 64586 h 486094"/>
              <a:gd name="connsiteX136" fmla="*/ 0 w 6050676"/>
              <a:gd name="connsiteY136" fmla="*/ 0 h 486094"/>
              <a:gd name="connsiteX0" fmla="*/ 0 w 6050676"/>
              <a:gd name="connsiteY0" fmla="*/ 0 h 486094"/>
              <a:gd name="connsiteX1" fmla="*/ 210754 w 6050676"/>
              <a:gd name="connsiteY1" fmla="*/ 129172 h 486094"/>
              <a:gd name="connsiteX2" fmla="*/ 385252 w 6050676"/>
              <a:gd name="connsiteY2" fmla="*/ 223402 h 486094"/>
              <a:gd name="connsiteX3" fmla="*/ 539522 w 6050676"/>
              <a:gd name="connsiteY3" fmla="*/ 285110 h 486094"/>
              <a:gd name="connsiteX4" fmla="*/ 604326 w 6050676"/>
              <a:gd name="connsiteY4" fmla="*/ 331345 h 486094"/>
              <a:gd name="connsiteX5" fmla="*/ 792027 w 6050676"/>
              <a:gd name="connsiteY5" fmla="*/ 282139 h 486094"/>
              <a:gd name="connsiteX6" fmla="*/ 862087 w 6050676"/>
              <a:gd name="connsiteY6" fmla="*/ 240232 h 486094"/>
              <a:gd name="connsiteX7" fmla="*/ 938195 w 6050676"/>
              <a:gd name="connsiteY7" fmla="*/ 217553 h 486094"/>
              <a:gd name="connsiteX8" fmla="*/ 1078547 w 6050676"/>
              <a:gd name="connsiteY8" fmla="*/ 199123 h 486094"/>
              <a:gd name="connsiteX9" fmla="*/ 1131952 w 6050676"/>
              <a:gd name="connsiteY9" fmla="*/ 207355 h 486094"/>
              <a:gd name="connsiteX10" fmla="*/ 1312113 w 6050676"/>
              <a:gd name="connsiteY10" fmla="*/ 183133 h 486094"/>
              <a:gd name="connsiteX11" fmla="*/ 1357153 w 6050676"/>
              <a:gd name="connsiteY11" fmla="*/ 170548 h 486094"/>
              <a:gd name="connsiteX12" fmla="*/ 1410691 w 6050676"/>
              <a:gd name="connsiteY12" fmla="*/ 168347 h 486094"/>
              <a:gd name="connsiteX13" fmla="*/ 1556265 w 6050676"/>
              <a:gd name="connsiteY13" fmla="*/ 162144 h 486094"/>
              <a:gd name="connsiteX14" fmla="*/ 1730221 w 6050676"/>
              <a:gd name="connsiteY14" fmla="*/ 156366 h 486094"/>
              <a:gd name="connsiteX15" fmla="*/ 1764214 w 6050676"/>
              <a:gd name="connsiteY15" fmla="*/ 156366 h 486094"/>
              <a:gd name="connsiteX16" fmla="*/ 1881028 w 6050676"/>
              <a:gd name="connsiteY16" fmla="*/ 149116 h 486094"/>
              <a:gd name="connsiteX17" fmla="*/ 1923979 w 6050676"/>
              <a:gd name="connsiteY17" fmla="*/ 156366 h 486094"/>
              <a:gd name="connsiteX18" fmla="*/ 1968169 w 6050676"/>
              <a:gd name="connsiteY18" fmla="*/ 146168 h 486094"/>
              <a:gd name="connsiteX19" fmla="*/ 2025957 w 6050676"/>
              <a:gd name="connsiteY19" fmla="*/ 125773 h 486094"/>
              <a:gd name="connsiteX20" fmla="*/ 2110938 w 6050676"/>
              <a:gd name="connsiteY20" fmla="*/ 95180 h 486094"/>
              <a:gd name="connsiteX21" fmla="*/ 2141531 w 6050676"/>
              <a:gd name="connsiteY21" fmla="*/ 98579 h 486094"/>
              <a:gd name="connsiteX22" fmla="*/ 2183447 w 6050676"/>
              <a:gd name="connsiteY22" fmla="*/ 113398 h 486094"/>
              <a:gd name="connsiteX23" fmla="*/ 2274102 w 6050676"/>
              <a:gd name="connsiteY23" fmla="*/ 125773 h 486094"/>
              <a:gd name="connsiteX24" fmla="*/ 2436922 w 6050676"/>
              <a:gd name="connsiteY24" fmla="*/ 120993 h 486094"/>
              <a:gd name="connsiteX25" fmla="*/ 2573237 w 6050676"/>
              <a:gd name="connsiteY25" fmla="*/ 160093 h 486094"/>
              <a:gd name="connsiteX26" fmla="*/ 2616834 w 6050676"/>
              <a:gd name="connsiteY26" fmla="*/ 165785 h 486094"/>
              <a:gd name="connsiteX27" fmla="*/ 2678614 w 6050676"/>
              <a:gd name="connsiteY27" fmla="*/ 190359 h 486094"/>
              <a:gd name="connsiteX28" fmla="*/ 2719405 w 6050676"/>
              <a:gd name="connsiteY28" fmla="*/ 190359 h 486094"/>
              <a:gd name="connsiteX29" fmla="*/ 2923360 w 6050676"/>
              <a:gd name="connsiteY29" fmla="*/ 207355 h 486094"/>
              <a:gd name="connsiteX30" fmla="*/ 2957353 w 6050676"/>
              <a:gd name="connsiteY30" fmla="*/ 224351 h 486094"/>
              <a:gd name="connsiteX31" fmla="*/ 2984547 w 6050676"/>
              <a:gd name="connsiteY31" fmla="*/ 241348 h 486094"/>
              <a:gd name="connsiteX32" fmla="*/ 3004943 w 6050676"/>
              <a:gd name="connsiteY32" fmla="*/ 248146 h 486094"/>
              <a:gd name="connsiteX33" fmla="*/ 3127316 w 6050676"/>
              <a:gd name="connsiteY33" fmla="*/ 295736 h 486094"/>
              <a:gd name="connsiteX34" fmla="*/ 3202099 w 6050676"/>
              <a:gd name="connsiteY34" fmla="*/ 295736 h 486094"/>
              <a:gd name="connsiteX35" fmla="*/ 3249689 w 6050676"/>
              <a:gd name="connsiteY35" fmla="*/ 285538 h 486094"/>
              <a:gd name="connsiteX36" fmla="*/ 3276883 w 6050676"/>
              <a:gd name="connsiteY36" fmla="*/ 271941 h 486094"/>
              <a:gd name="connsiteX37" fmla="*/ 3381260 w 6050676"/>
              <a:gd name="connsiteY37" fmla="*/ 156313 h 486094"/>
              <a:gd name="connsiteX38" fmla="*/ 3419652 w 6050676"/>
              <a:gd name="connsiteY38" fmla="*/ 183560 h 486094"/>
              <a:gd name="connsiteX39" fmla="*/ 3463842 w 6050676"/>
              <a:gd name="connsiteY39" fmla="*/ 200557 h 486094"/>
              <a:gd name="connsiteX40" fmla="*/ 3664398 w 6050676"/>
              <a:gd name="connsiteY40" fmla="*/ 295736 h 486094"/>
              <a:gd name="connsiteX41" fmla="*/ 3701790 w 6050676"/>
              <a:gd name="connsiteY41" fmla="*/ 299135 h 486094"/>
              <a:gd name="connsiteX42" fmla="*/ 3718786 w 6050676"/>
              <a:gd name="connsiteY42" fmla="*/ 302534 h 486094"/>
              <a:gd name="connsiteX43" fmla="*/ 3759578 w 6050676"/>
              <a:gd name="connsiteY43" fmla="*/ 309333 h 486094"/>
              <a:gd name="connsiteX44" fmla="*/ 3800369 w 6050676"/>
              <a:gd name="connsiteY44" fmla="*/ 312732 h 486094"/>
              <a:gd name="connsiteX45" fmla="*/ 3888749 w 6050676"/>
              <a:gd name="connsiteY45" fmla="*/ 319531 h 486094"/>
              <a:gd name="connsiteX46" fmla="*/ 3946537 w 6050676"/>
              <a:gd name="connsiteY46" fmla="*/ 319531 h 486094"/>
              <a:gd name="connsiteX47" fmla="*/ 3983928 w 6050676"/>
              <a:gd name="connsiteY47" fmla="*/ 309333 h 486094"/>
              <a:gd name="connsiteX48" fmla="*/ 4075708 w 6050676"/>
              <a:gd name="connsiteY48" fmla="*/ 292336 h 486094"/>
              <a:gd name="connsiteX49" fmla="*/ 4208279 w 6050676"/>
              <a:gd name="connsiteY49" fmla="*/ 248146 h 486094"/>
              <a:gd name="connsiteX50" fmla="*/ 4395239 w 6050676"/>
              <a:gd name="connsiteY50" fmla="*/ 261743 h 486094"/>
              <a:gd name="connsiteX51" fmla="*/ 4442828 w 6050676"/>
              <a:gd name="connsiteY51" fmla="*/ 292336 h 486094"/>
              <a:gd name="connsiteX52" fmla="*/ 4456425 w 6050676"/>
              <a:gd name="connsiteY52" fmla="*/ 295736 h 486094"/>
              <a:gd name="connsiteX53" fmla="*/ 4476821 w 6050676"/>
              <a:gd name="connsiteY53" fmla="*/ 302534 h 486094"/>
              <a:gd name="connsiteX54" fmla="*/ 4521834 w 6050676"/>
              <a:gd name="connsiteY54" fmla="*/ 334854 h 486094"/>
              <a:gd name="connsiteX55" fmla="*/ 4578798 w 6050676"/>
              <a:gd name="connsiteY55" fmla="*/ 336527 h 486094"/>
              <a:gd name="connsiteX56" fmla="*/ 4636134 w 6050676"/>
              <a:gd name="connsiteY56" fmla="*/ 356285 h 486094"/>
              <a:gd name="connsiteX57" fmla="*/ 4718168 w 6050676"/>
              <a:gd name="connsiteY57" fmla="*/ 356922 h 486094"/>
              <a:gd name="connsiteX58" fmla="*/ 4795678 w 6050676"/>
              <a:gd name="connsiteY58" fmla="*/ 349141 h 486094"/>
              <a:gd name="connsiteX59" fmla="*/ 4881332 w 6050676"/>
              <a:gd name="connsiteY59" fmla="*/ 326496 h 486094"/>
              <a:gd name="connsiteX60" fmla="*/ 5052619 w 6050676"/>
              <a:gd name="connsiteY60" fmla="*/ 349623 h 486094"/>
              <a:gd name="connsiteX61" fmla="*/ 5119528 w 6050676"/>
              <a:gd name="connsiteY61" fmla="*/ 339616 h 486094"/>
              <a:gd name="connsiteX62" fmla="*/ 5166870 w 6050676"/>
              <a:gd name="connsiteY62" fmla="*/ 343325 h 486094"/>
              <a:gd name="connsiteX63" fmla="*/ 5201279 w 6050676"/>
              <a:gd name="connsiteY63" fmla="*/ 332794 h 486094"/>
              <a:gd name="connsiteX64" fmla="*/ 5499997 w 6050676"/>
              <a:gd name="connsiteY64" fmla="*/ 333128 h 486094"/>
              <a:gd name="connsiteX65" fmla="*/ 5725797 w 6050676"/>
              <a:gd name="connsiteY65" fmla="*/ 344014 h 486094"/>
              <a:gd name="connsiteX66" fmla="*/ 5748143 w 6050676"/>
              <a:gd name="connsiteY66" fmla="*/ 329728 h 486094"/>
              <a:gd name="connsiteX67" fmla="*/ 5815554 w 6050676"/>
              <a:gd name="connsiteY67" fmla="*/ 332794 h 486094"/>
              <a:gd name="connsiteX68" fmla="*/ 5894092 w 6050676"/>
              <a:gd name="connsiteY68" fmla="*/ 310355 h 486094"/>
              <a:gd name="connsiteX69" fmla="*/ 5982691 w 6050676"/>
              <a:gd name="connsiteY69" fmla="*/ 322930 h 486094"/>
              <a:gd name="connsiteX70" fmla="*/ 6050676 w 6050676"/>
              <a:gd name="connsiteY70" fmla="*/ 326329 h 486094"/>
              <a:gd name="connsiteX71" fmla="*/ 6016684 w 6050676"/>
              <a:gd name="connsiteY71" fmla="*/ 472497 h 486094"/>
              <a:gd name="connsiteX72" fmla="*/ 5805930 w 6050676"/>
              <a:gd name="connsiteY72" fmla="*/ 452102 h 486094"/>
              <a:gd name="connsiteX73" fmla="*/ 5652870 w 6050676"/>
              <a:gd name="connsiteY73" fmla="*/ 470234 h 486094"/>
              <a:gd name="connsiteX74" fmla="*/ 5537868 w 6050676"/>
              <a:gd name="connsiteY74" fmla="*/ 470234 h 486094"/>
              <a:gd name="connsiteX75" fmla="*/ 5442210 w 6050676"/>
              <a:gd name="connsiteY75" fmla="*/ 448702 h 486094"/>
              <a:gd name="connsiteX76" fmla="*/ 5224657 w 6050676"/>
              <a:gd name="connsiteY76" fmla="*/ 448702 h 486094"/>
              <a:gd name="connsiteX77" fmla="*/ 5122679 w 6050676"/>
              <a:gd name="connsiteY77" fmla="*/ 482695 h 486094"/>
              <a:gd name="connsiteX78" fmla="*/ 5044496 w 6050676"/>
              <a:gd name="connsiteY78" fmla="*/ 479296 h 486094"/>
              <a:gd name="connsiteX79" fmla="*/ 4932321 w 6050676"/>
              <a:gd name="connsiteY79" fmla="*/ 462299 h 486094"/>
              <a:gd name="connsiteX80" fmla="*/ 4874534 w 6050676"/>
              <a:gd name="connsiteY80" fmla="*/ 455501 h 486094"/>
              <a:gd name="connsiteX81" fmla="*/ 4816746 w 6050676"/>
              <a:gd name="connsiteY81" fmla="*/ 455501 h 486094"/>
              <a:gd name="connsiteX82" fmla="*/ 4748761 w 6050676"/>
              <a:gd name="connsiteY82" fmla="*/ 455501 h 486094"/>
              <a:gd name="connsiteX83" fmla="*/ 4694373 w 6050676"/>
              <a:gd name="connsiteY83" fmla="*/ 469098 h 486094"/>
              <a:gd name="connsiteX84" fmla="*/ 4667179 w 6050676"/>
              <a:gd name="connsiteY84" fmla="*/ 482695 h 486094"/>
              <a:gd name="connsiteX85" fmla="*/ 4527810 w 6050676"/>
              <a:gd name="connsiteY85" fmla="*/ 486094 h 486094"/>
              <a:gd name="connsiteX86" fmla="*/ 4497216 w 6050676"/>
              <a:gd name="connsiteY86" fmla="*/ 482695 h 486094"/>
              <a:gd name="connsiteX87" fmla="*/ 4487018 w 6050676"/>
              <a:gd name="connsiteY87" fmla="*/ 445637 h 486094"/>
              <a:gd name="connsiteX88" fmla="*/ 4365417 w 6050676"/>
              <a:gd name="connsiteY88" fmla="*/ 400112 h 486094"/>
              <a:gd name="connsiteX89" fmla="*/ 4293261 w 6050676"/>
              <a:gd name="connsiteY89" fmla="*/ 404512 h 486094"/>
              <a:gd name="connsiteX90" fmla="*/ 4170888 w 6050676"/>
              <a:gd name="connsiteY90" fmla="*/ 448702 h 486094"/>
              <a:gd name="connsiteX91" fmla="*/ 4153891 w 6050676"/>
              <a:gd name="connsiteY91" fmla="*/ 472497 h 486094"/>
              <a:gd name="connsiteX92" fmla="*/ 4143694 w 6050676"/>
              <a:gd name="connsiteY92" fmla="*/ 479296 h 486094"/>
              <a:gd name="connsiteX93" fmla="*/ 4079274 w 6050676"/>
              <a:gd name="connsiteY93" fmla="*/ 457617 h 486094"/>
              <a:gd name="connsiteX94" fmla="*/ 3943137 w 6050676"/>
              <a:gd name="connsiteY94" fmla="*/ 452102 h 486094"/>
              <a:gd name="connsiteX95" fmla="*/ 3888749 w 6050676"/>
              <a:gd name="connsiteY95" fmla="*/ 448702 h 486094"/>
              <a:gd name="connsiteX96" fmla="*/ 3769775 w 6050676"/>
              <a:gd name="connsiteY96" fmla="*/ 428307 h 486094"/>
              <a:gd name="connsiteX97" fmla="*/ 3756752 w 6050676"/>
              <a:gd name="connsiteY97" fmla="*/ 405722 h 486094"/>
              <a:gd name="connsiteX98" fmla="*/ 3711988 w 6050676"/>
              <a:gd name="connsiteY98" fmla="*/ 424907 h 486094"/>
              <a:gd name="connsiteX99" fmla="*/ 3633805 w 6050676"/>
              <a:gd name="connsiteY99" fmla="*/ 407911 h 486094"/>
              <a:gd name="connsiteX100" fmla="*/ 3510838 w 6050676"/>
              <a:gd name="connsiteY100" fmla="*/ 303035 h 486094"/>
              <a:gd name="connsiteX101" fmla="*/ 3378861 w 6050676"/>
              <a:gd name="connsiteY101" fmla="*/ 251545 h 486094"/>
              <a:gd name="connsiteX102" fmla="*/ 3304077 w 6050676"/>
              <a:gd name="connsiteY102" fmla="*/ 316131 h 486094"/>
              <a:gd name="connsiteX103" fmla="*/ 3168107 w 6050676"/>
              <a:gd name="connsiteY103" fmla="*/ 360322 h 486094"/>
              <a:gd name="connsiteX104" fmla="*/ 3032137 w 6050676"/>
              <a:gd name="connsiteY104" fmla="*/ 312732 h 486094"/>
              <a:gd name="connsiteX105" fmla="*/ 2984547 w 6050676"/>
              <a:gd name="connsiteY105" fmla="*/ 295736 h 486094"/>
              <a:gd name="connsiteX106" fmla="*/ 2960752 w 6050676"/>
              <a:gd name="connsiteY106" fmla="*/ 292336 h 486094"/>
              <a:gd name="connsiteX107" fmla="*/ 2834980 w 6050676"/>
              <a:gd name="connsiteY107" fmla="*/ 261743 h 486094"/>
              <a:gd name="connsiteX108" fmla="*/ 2780592 w 6050676"/>
              <a:gd name="connsiteY108" fmla="*/ 265142 h 486094"/>
              <a:gd name="connsiteX109" fmla="*/ 2760196 w 6050676"/>
              <a:gd name="connsiteY109" fmla="*/ 268542 h 486094"/>
              <a:gd name="connsiteX110" fmla="*/ 2705808 w 6050676"/>
              <a:gd name="connsiteY110" fmla="*/ 275340 h 486094"/>
              <a:gd name="connsiteX111" fmla="*/ 2671815 w 6050676"/>
              <a:gd name="connsiteY111" fmla="*/ 275340 h 486094"/>
              <a:gd name="connsiteX112" fmla="*/ 2593633 w 6050676"/>
              <a:gd name="connsiteY112" fmla="*/ 251545 h 486094"/>
              <a:gd name="connsiteX113" fmla="*/ 2546043 w 6050676"/>
              <a:gd name="connsiteY113" fmla="*/ 244747 h 486094"/>
              <a:gd name="connsiteX114" fmla="*/ 2454263 w 6050676"/>
              <a:gd name="connsiteY114" fmla="*/ 241348 h 486094"/>
              <a:gd name="connsiteX115" fmla="*/ 2328491 w 6050676"/>
              <a:gd name="connsiteY115" fmla="*/ 237948 h 486094"/>
              <a:gd name="connsiteX116" fmla="*/ 2202718 w 6050676"/>
              <a:gd name="connsiteY116" fmla="*/ 220952 h 486094"/>
              <a:gd name="connsiteX117" fmla="*/ 2172125 w 6050676"/>
              <a:gd name="connsiteY117" fmla="*/ 220952 h 486094"/>
              <a:gd name="connsiteX118" fmla="*/ 2090543 w 6050676"/>
              <a:gd name="connsiteY118" fmla="*/ 197157 h 486094"/>
              <a:gd name="connsiteX119" fmla="*/ 1937576 w 6050676"/>
              <a:gd name="connsiteY119" fmla="*/ 234549 h 486094"/>
              <a:gd name="connsiteX120" fmla="*/ 1703027 w 6050676"/>
              <a:gd name="connsiteY120" fmla="*/ 234549 h 486094"/>
              <a:gd name="connsiteX121" fmla="*/ 1529665 w 6050676"/>
              <a:gd name="connsiteY121" fmla="*/ 244747 h 486094"/>
              <a:gd name="connsiteX122" fmla="*/ 1332508 w 6050676"/>
              <a:gd name="connsiteY122" fmla="*/ 246438 h 486094"/>
              <a:gd name="connsiteX123" fmla="*/ 1087762 w 6050676"/>
              <a:gd name="connsiteY123" fmla="*/ 282139 h 486094"/>
              <a:gd name="connsiteX124" fmla="*/ 968788 w 6050676"/>
              <a:gd name="connsiteY124" fmla="*/ 278739 h 486094"/>
              <a:gd name="connsiteX125" fmla="*/ 849814 w 6050676"/>
              <a:gd name="connsiteY125" fmla="*/ 305934 h 486094"/>
              <a:gd name="connsiteX126" fmla="*/ 786354 w 6050676"/>
              <a:gd name="connsiteY126" fmla="*/ 352428 h 486094"/>
              <a:gd name="connsiteX127" fmla="*/ 734239 w 6050676"/>
              <a:gd name="connsiteY127" fmla="*/ 370519 h 486094"/>
              <a:gd name="connsiteX128" fmla="*/ 662938 w 6050676"/>
              <a:gd name="connsiteY128" fmla="*/ 400112 h 486094"/>
              <a:gd name="connsiteX129" fmla="*/ 574474 w 6050676"/>
              <a:gd name="connsiteY129" fmla="*/ 384116 h 486094"/>
              <a:gd name="connsiteX130" fmla="*/ 438838 w 6050676"/>
              <a:gd name="connsiteY130" fmla="*/ 354378 h 486094"/>
              <a:gd name="connsiteX131" fmla="*/ 370519 w 6050676"/>
              <a:gd name="connsiteY131" fmla="*/ 278739 h 486094"/>
              <a:gd name="connsiteX132" fmla="*/ 326328 w 6050676"/>
              <a:gd name="connsiteY132" fmla="*/ 268542 h 486094"/>
              <a:gd name="connsiteX133" fmla="*/ 214153 w 6050676"/>
              <a:gd name="connsiteY133" fmla="*/ 180161 h 486094"/>
              <a:gd name="connsiteX134" fmla="*/ 180494 w 6050676"/>
              <a:gd name="connsiteY134" fmla="*/ 153280 h 486094"/>
              <a:gd name="connsiteX135" fmla="*/ 105377 w 6050676"/>
              <a:gd name="connsiteY135" fmla="*/ 125773 h 486094"/>
              <a:gd name="connsiteX136" fmla="*/ 33992 w 6050676"/>
              <a:gd name="connsiteY136" fmla="*/ 64586 h 486094"/>
              <a:gd name="connsiteX137" fmla="*/ 0 w 6050676"/>
              <a:gd name="connsiteY137" fmla="*/ 0 h 486094"/>
              <a:gd name="connsiteX0" fmla="*/ 0 w 6050676"/>
              <a:gd name="connsiteY0" fmla="*/ 0 h 486094"/>
              <a:gd name="connsiteX1" fmla="*/ 210754 w 6050676"/>
              <a:gd name="connsiteY1" fmla="*/ 129172 h 486094"/>
              <a:gd name="connsiteX2" fmla="*/ 385252 w 6050676"/>
              <a:gd name="connsiteY2" fmla="*/ 223402 h 486094"/>
              <a:gd name="connsiteX3" fmla="*/ 539522 w 6050676"/>
              <a:gd name="connsiteY3" fmla="*/ 285110 h 486094"/>
              <a:gd name="connsiteX4" fmla="*/ 604326 w 6050676"/>
              <a:gd name="connsiteY4" fmla="*/ 331345 h 486094"/>
              <a:gd name="connsiteX5" fmla="*/ 792027 w 6050676"/>
              <a:gd name="connsiteY5" fmla="*/ 282139 h 486094"/>
              <a:gd name="connsiteX6" fmla="*/ 862087 w 6050676"/>
              <a:gd name="connsiteY6" fmla="*/ 240232 h 486094"/>
              <a:gd name="connsiteX7" fmla="*/ 938195 w 6050676"/>
              <a:gd name="connsiteY7" fmla="*/ 217553 h 486094"/>
              <a:gd name="connsiteX8" fmla="*/ 1078547 w 6050676"/>
              <a:gd name="connsiteY8" fmla="*/ 199123 h 486094"/>
              <a:gd name="connsiteX9" fmla="*/ 1131952 w 6050676"/>
              <a:gd name="connsiteY9" fmla="*/ 207355 h 486094"/>
              <a:gd name="connsiteX10" fmla="*/ 1312113 w 6050676"/>
              <a:gd name="connsiteY10" fmla="*/ 183133 h 486094"/>
              <a:gd name="connsiteX11" fmla="*/ 1357153 w 6050676"/>
              <a:gd name="connsiteY11" fmla="*/ 170548 h 486094"/>
              <a:gd name="connsiteX12" fmla="*/ 1410691 w 6050676"/>
              <a:gd name="connsiteY12" fmla="*/ 168347 h 486094"/>
              <a:gd name="connsiteX13" fmla="*/ 1556265 w 6050676"/>
              <a:gd name="connsiteY13" fmla="*/ 162144 h 486094"/>
              <a:gd name="connsiteX14" fmla="*/ 1730221 w 6050676"/>
              <a:gd name="connsiteY14" fmla="*/ 156366 h 486094"/>
              <a:gd name="connsiteX15" fmla="*/ 1764214 w 6050676"/>
              <a:gd name="connsiteY15" fmla="*/ 156366 h 486094"/>
              <a:gd name="connsiteX16" fmla="*/ 1881028 w 6050676"/>
              <a:gd name="connsiteY16" fmla="*/ 149116 h 486094"/>
              <a:gd name="connsiteX17" fmla="*/ 1923979 w 6050676"/>
              <a:gd name="connsiteY17" fmla="*/ 156366 h 486094"/>
              <a:gd name="connsiteX18" fmla="*/ 1968169 w 6050676"/>
              <a:gd name="connsiteY18" fmla="*/ 146168 h 486094"/>
              <a:gd name="connsiteX19" fmla="*/ 2025957 w 6050676"/>
              <a:gd name="connsiteY19" fmla="*/ 125773 h 486094"/>
              <a:gd name="connsiteX20" fmla="*/ 2110938 w 6050676"/>
              <a:gd name="connsiteY20" fmla="*/ 95180 h 486094"/>
              <a:gd name="connsiteX21" fmla="*/ 2141531 w 6050676"/>
              <a:gd name="connsiteY21" fmla="*/ 98579 h 486094"/>
              <a:gd name="connsiteX22" fmla="*/ 2183447 w 6050676"/>
              <a:gd name="connsiteY22" fmla="*/ 113398 h 486094"/>
              <a:gd name="connsiteX23" fmla="*/ 2274102 w 6050676"/>
              <a:gd name="connsiteY23" fmla="*/ 125773 h 486094"/>
              <a:gd name="connsiteX24" fmla="*/ 2436922 w 6050676"/>
              <a:gd name="connsiteY24" fmla="*/ 120993 h 486094"/>
              <a:gd name="connsiteX25" fmla="*/ 2573237 w 6050676"/>
              <a:gd name="connsiteY25" fmla="*/ 160093 h 486094"/>
              <a:gd name="connsiteX26" fmla="*/ 2616834 w 6050676"/>
              <a:gd name="connsiteY26" fmla="*/ 165785 h 486094"/>
              <a:gd name="connsiteX27" fmla="*/ 2678614 w 6050676"/>
              <a:gd name="connsiteY27" fmla="*/ 190359 h 486094"/>
              <a:gd name="connsiteX28" fmla="*/ 2719405 w 6050676"/>
              <a:gd name="connsiteY28" fmla="*/ 190359 h 486094"/>
              <a:gd name="connsiteX29" fmla="*/ 2923360 w 6050676"/>
              <a:gd name="connsiteY29" fmla="*/ 207355 h 486094"/>
              <a:gd name="connsiteX30" fmla="*/ 2957353 w 6050676"/>
              <a:gd name="connsiteY30" fmla="*/ 224351 h 486094"/>
              <a:gd name="connsiteX31" fmla="*/ 2984547 w 6050676"/>
              <a:gd name="connsiteY31" fmla="*/ 241348 h 486094"/>
              <a:gd name="connsiteX32" fmla="*/ 3004943 w 6050676"/>
              <a:gd name="connsiteY32" fmla="*/ 248146 h 486094"/>
              <a:gd name="connsiteX33" fmla="*/ 3127316 w 6050676"/>
              <a:gd name="connsiteY33" fmla="*/ 295736 h 486094"/>
              <a:gd name="connsiteX34" fmla="*/ 3202099 w 6050676"/>
              <a:gd name="connsiteY34" fmla="*/ 295736 h 486094"/>
              <a:gd name="connsiteX35" fmla="*/ 3249689 w 6050676"/>
              <a:gd name="connsiteY35" fmla="*/ 285538 h 486094"/>
              <a:gd name="connsiteX36" fmla="*/ 3276883 w 6050676"/>
              <a:gd name="connsiteY36" fmla="*/ 271941 h 486094"/>
              <a:gd name="connsiteX37" fmla="*/ 3381260 w 6050676"/>
              <a:gd name="connsiteY37" fmla="*/ 156313 h 486094"/>
              <a:gd name="connsiteX38" fmla="*/ 3419652 w 6050676"/>
              <a:gd name="connsiteY38" fmla="*/ 183560 h 486094"/>
              <a:gd name="connsiteX39" fmla="*/ 3463842 w 6050676"/>
              <a:gd name="connsiteY39" fmla="*/ 200557 h 486094"/>
              <a:gd name="connsiteX40" fmla="*/ 3664398 w 6050676"/>
              <a:gd name="connsiteY40" fmla="*/ 295736 h 486094"/>
              <a:gd name="connsiteX41" fmla="*/ 3701790 w 6050676"/>
              <a:gd name="connsiteY41" fmla="*/ 299135 h 486094"/>
              <a:gd name="connsiteX42" fmla="*/ 3718786 w 6050676"/>
              <a:gd name="connsiteY42" fmla="*/ 302534 h 486094"/>
              <a:gd name="connsiteX43" fmla="*/ 3759578 w 6050676"/>
              <a:gd name="connsiteY43" fmla="*/ 309333 h 486094"/>
              <a:gd name="connsiteX44" fmla="*/ 3800369 w 6050676"/>
              <a:gd name="connsiteY44" fmla="*/ 312732 h 486094"/>
              <a:gd name="connsiteX45" fmla="*/ 3888749 w 6050676"/>
              <a:gd name="connsiteY45" fmla="*/ 319531 h 486094"/>
              <a:gd name="connsiteX46" fmla="*/ 3946537 w 6050676"/>
              <a:gd name="connsiteY46" fmla="*/ 319531 h 486094"/>
              <a:gd name="connsiteX47" fmla="*/ 3983928 w 6050676"/>
              <a:gd name="connsiteY47" fmla="*/ 309333 h 486094"/>
              <a:gd name="connsiteX48" fmla="*/ 4075708 w 6050676"/>
              <a:gd name="connsiteY48" fmla="*/ 292336 h 486094"/>
              <a:gd name="connsiteX49" fmla="*/ 4208279 w 6050676"/>
              <a:gd name="connsiteY49" fmla="*/ 248146 h 486094"/>
              <a:gd name="connsiteX50" fmla="*/ 4395239 w 6050676"/>
              <a:gd name="connsiteY50" fmla="*/ 261743 h 486094"/>
              <a:gd name="connsiteX51" fmla="*/ 4442828 w 6050676"/>
              <a:gd name="connsiteY51" fmla="*/ 292336 h 486094"/>
              <a:gd name="connsiteX52" fmla="*/ 4456425 w 6050676"/>
              <a:gd name="connsiteY52" fmla="*/ 295736 h 486094"/>
              <a:gd name="connsiteX53" fmla="*/ 4476821 w 6050676"/>
              <a:gd name="connsiteY53" fmla="*/ 302534 h 486094"/>
              <a:gd name="connsiteX54" fmla="*/ 4521834 w 6050676"/>
              <a:gd name="connsiteY54" fmla="*/ 334854 h 486094"/>
              <a:gd name="connsiteX55" fmla="*/ 4574035 w 6050676"/>
              <a:gd name="connsiteY55" fmla="*/ 357959 h 486094"/>
              <a:gd name="connsiteX56" fmla="*/ 4636134 w 6050676"/>
              <a:gd name="connsiteY56" fmla="*/ 356285 h 486094"/>
              <a:gd name="connsiteX57" fmla="*/ 4718168 w 6050676"/>
              <a:gd name="connsiteY57" fmla="*/ 356922 h 486094"/>
              <a:gd name="connsiteX58" fmla="*/ 4795678 w 6050676"/>
              <a:gd name="connsiteY58" fmla="*/ 349141 h 486094"/>
              <a:gd name="connsiteX59" fmla="*/ 4881332 w 6050676"/>
              <a:gd name="connsiteY59" fmla="*/ 326496 h 486094"/>
              <a:gd name="connsiteX60" fmla="*/ 5052619 w 6050676"/>
              <a:gd name="connsiteY60" fmla="*/ 349623 h 486094"/>
              <a:gd name="connsiteX61" fmla="*/ 5119528 w 6050676"/>
              <a:gd name="connsiteY61" fmla="*/ 339616 h 486094"/>
              <a:gd name="connsiteX62" fmla="*/ 5166870 w 6050676"/>
              <a:gd name="connsiteY62" fmla="*/ 343325 h 486094"/>
              <a:gd name="connsiteX63" fmla="*/ 5201279 w 6050676"/>
              <a:gd name="connsiteY63" fmla="*/ 332794 h 486094"/>
              <a:gd name="connsiteX64" fmla="*/ 5499997 w 6050676"/>
              <a:gd name="connsiteY64" fmla="*/ 333128 h 486094"/>
              <a:gd name="connsiteX65" fmla="*/ 5725797 w 6050676"/>
              <a:gd name="connsiteY65" fmla="*/ 344014 h 486094"/>
              <a:gd name="connsiteX66" fmla="*/ 5748143 w 6050676"/>
              <a:gd name="connsiteY66" fmla="*/ 329728 h 486094"/>
              <a:gd name="connsiteX67" fmla="*/ 5815554 w 6050676"/>
              <a:gd name="connsiteY67" fmla="*/ 332794 h 486094"/>
              <a:gd name="connsiteX68" fmla="*/ 5894092 w 6050676"/>
              <a:gd name="connsiteY68" fmla="*/ 310355 h 486094"/>
              <a:gd name="connsiteX69" fmla="*/ 5982691 w 6050676"/>
              <a:gd name="connsiteY69" fmla="*/ 322930 h 486094"/>
              <a:gd name="connsiteX70" fmla="*/ 6050676 w 6050676"/>
              <a:gd name="connsiteY70" fmla="*/ 326329 h 486094"/>
              <a:gd name="connsiteX71" fmla="*/ 6016684 w 6050676"/>
              <a:gd name="connsiteY71" fmla="*/ 472497 h 486094"/>
              <a:gd name="connsiteX72" fmla="*/ 5805930 w 6050676"/>
              <a:gd name="connsiteY72" fmla="*/ 452102 h 486094"/>
              <a:gd name="connsiteX73" fmla="*/ 5652870 w 6050676"/>
              <a:gd name="connsiteY73" fmla="*/ 470234 h 486094"/>
              <a:gd name="connsiteX74" fmla="*/ 5537868 w 6050676"/>
              <a:gd name="connsiteY74" fmla="*/ 470234 h 486094"/>
              <a:gd name="connsiteX75" fmla="*/ 5442210 w 6050676"/>
              <a:gd name="connsiteY75" fmla="*/ 448702 h 486094"/>
              <a:gd name="connsiteX76" fmla="*/ 5224657 w 6050676"/>
              <a:gd name="connsiteY76" fmla="*/ 448702 h 486094"/>
              <a:gd name="connsiteX77" fmla="*/ 5122679 w 6050676"/>
              <a:gd name="connsiteY77" fmla="*/ 482695 h 486094"/>
              <a:gd name="connsiteX78" fmla="*/ 5044496 w 6050676"/>
              <a:gd name="connsiteY78" fmla="*/ 479296 h 486094"/>
              <a:gd name="connsiteX79" fmla="*/ 4932321 w 6050676"/>
              <a:gd name="connsiteY79" fmla="*/ 462299 h 486094"/>
              <a:gd name="connsiteX80" fmla="*/ 4874534 w 6050676"/>
              <a:gd name="connsiteY80" fmla="*/ 455501 h 486094"/>
              <a:gd name="connsiteX81" fmla="*/ 4816746 w 6050676"/>
              <a:gd name="connsiteY81" fmla="*/ 455501 h 486094"/>
              <a:gd name="connsiteX82" fmla="*/ 4748761 w 6050676"/>
              <a:gd name="connsiteY82" fmla="*/ 455501 h 486094"/>
              <a:gd name="connsiteX83" fmla="*/ 4694373 w 6050676"/>
              <a:gd name="connsiteY83" fmla="*/ 469098 h 486094"/>
              <a:gd name="connsiteX84" fmla="*/ 4667179 w 6050676"/>
              <a:gd name="connsiteY84" fmla="*/ 482695 h 486094"/>
              <a:gd name="connsiteX85" fmla="*/ 4527810 w 6050676"/>
              <a:gd name="connsiteY85" fmla="*/ 486094 h 486094"/>
              <a:gd name="connsiteX86" fmla="*/ 4497216 w 6050676"/>
              <a:gd name="connsiteY86" fmla="*/ 482695 h 486094"/>
              <a:gd name="connsiteX87" fmla="*/ 4487018 w 6050676"/>
              <a:gd name="connsiteY87" fmla="*/ 445637 h 486094"/>
              <a:gd name="connsiteX88" fmla="*/ 4365417 w 6050676"/>
              <a:gd name="connsiteY88" fmla="*/ 400112 h 486094"/>
              <a:gd name="connsiteX89" fmla="*/ 4293261 w 6050676"/>
              <a:gd name="connsiteY89" fmla="*/ 404512 h 486094"/>
              <a:gd name="connsiteX90" fmla="*/ 4170888 w 6050676"/>
              <a:gd name="connsiteY90" fmla="*/ 448702 h 486094"/>
              <a:gd name="connsiteX91" fmla="*/ 4153891 w 6050676"/>
              <a:gd name="connsiteY91" fmla="*/ 472497 h 486094"/>
              <a:gd name="connsiteX92" fmla="*/ 4143694 w 6050676"/>
              <a:gd name="connsiteY92" fmla="*/ 479296 h 486094"/>
              <a:gd name="connsiteX93" fmla="*/ 4079274 w 6050676"/>
              <a:gd name="connsiteY93" fmla="*/ 457617 h 486094"/>
              <a:gd name="connsiteX94" fmla="*/ 3943137 w 6050676"/>
              <a:gd name="connsiteY94" fmla="*/ 452102 h 486094"/>
              <a:gd name="connsiteX95" fmla="*/ 3888749 w 6050676"/>
              <a:gd name="connsiteY95" fmla="*/ 448702 h 486094"/>
              <a:gd name="connsiteX96" fmla="*/ 3769775 w 6050676"/>
              <a:gd name="connsiteY96" fmla="*/ 428307 h 486094"/>
              <a:gd name="connsiteX97" fmla="*/ 3756752 w 6050676"/>
              <a:gd name="connsiteY97" fmla="*/ 405722 h 486094"/>
              <a:gd name="connsiteX98" fmla="*/ 3711988 w 6050676"/>
              <a:gd name="connsiteY98" fmla="*/ 424907 h 486094"/>
              <a:gd name="connsiteX99" fmla="*/ 3633805 w 6050676"/>
              <a:gd name="connsiteY99" fmla="*/ 407911 h 486094"/>
              <a:gd name="connsiteX100" fmla="*/ 3510838 w 6050676"/>
              <a:gd name="connsiteY100" fmla="*/ 303035 h 486094"/>
              <a:gd name="connsiteX101" fmla="*/ 3378861 w 6050676"/>
              <a:gd name="connsiteY101" fmla="*/ 251545 h 486094"/>
              <a:gd name="connsiteX102" fmla="*/ 3304077 w 6050676"/>
              <a:gd name="connsiteY102" fmla="*/ 316131 h 486094"/>
              <a:gd name="connsiteX103" fmla="*/ 3168107 w 6050676"/>
              <a:gd name="connsiteY103" fmla="*/ 360322 h 486094"/>
              <a:gd name="connsiteX104" fmla="*/ 3032137 w 6050676"/>
              <a:gd name="connsiteY104" fmla="*/ 312732 h 486094"/>
              <a:gd name="connsiteX105" fmla="*/ 2984547 w 6050676"/>
              <a:gd name="connsiteY105" fmla="*/ 295736 h 486094"/>
              <a:gd name="connsiteX106" fmla="*/ 2960752 w 6050676"/>
              <a:gd name="connsiteY106" fmla="*/ 292336 h 486094"/>
              <a:gd name="connsiteX107" fmla="*/ 2834980 w 6050676"/>
              <a:gd name="connsiteY107" fmla="*/ 261743 h 486094"/>
              <a:gd name="connsiteX108" fmla="*/ 2780592 w 6050676"/>
              <a:gd name="connsiteY108" fmla="*/ 265142 h 486094"/>
              <a:gd name="connsiteX109" fmla="*/ 2760196 w 6050676"/>
              <a:gd name="connsiteY109" fmla="*/ 268542 h 486094"/>
              <a:gd name="connsiteX110" fmla="*/ 2705808 w 6050676"/>
              <a:gd name="connsiteY110" fmla="*/ 275340 h 486094"/>
              <a:gd name="connsiteX111" fmla="*/ 2671815 w 6050676"/>
              <a:gd name="connsiteY111" fmla="*/ 275340 h 486094"/>
              <a:gd name="connsiteX112" fmla="*/ 2593633 w 6050676"/>
              <a:gd name="connsiteY112" fmla="*/ 251545 h 486094"/>
              <a:gd name="connsiteX113" fmla="*/ 2546043 w 6050676"/>
              <a:gd name="connsiteY113" fmla="*/ 244747 h 486094"/>
              <a:gd name="connsiteX114" fmla="*/ 2454263 w 6050676"/>
              <a:gd name="connsiteY114" fmla="*/ 241348 h 486094"/>
              <a:gd name="connsiteX115" fmla="*/ 2328491 w 6050676"/>
              <a:gd name="connsiteY115" fmla="*/ 237948 h 486094"/>
              <a:gd name="connsiteX116" fmla="*/ 2202718 w 6050676"/>
              <a:gd name="connsiteY116" fmla="*/ 220952 h 486094"/>
              <a:gd name="connsiteX117" fmla="*/ 2172125 w 6050676"/>
              <a:gd name="connsiteY117" fmla="*/ 220952 h 486094"/>
              <a:gd name="connsiteX118" fmla="*/ 2090543 w 6050676"/>
              <a:gd name="connsiteY118" fmla="*/ 197157 h 486094"/>
              <a:gd name="connsiteX119" fmla="*/ 1937576 w 6050676"/>
              <a:gd name="connsiteY119" fmla="*/ 234549 h 486094"/>
              <a:gd name="connsiteX120" fmla="*/ 1703027 w 6050676"/>
              <a:gd name="connsiteY120" fmla="*/ 234549 h 486094"/>
              <a:gd name="connsiteX121" fmla="*/ 1529665 w 6050676"/>
              <a:gd name="connsiteY121" fmla="*/ 244747 h 486094"/>
              <a:gd name="connsiteX122" fmla="*/ 1332508 w 6050676"/>
              <a:gd name="connsiteY122" fmla="*/ 246438 h 486094"/>
              <a:gd name="connsiteX123" fmla="*/ 1087762 w 6050676"/>
              <a:gd name="connsiteY123" fmla="*/ 282139 h 486094"/>
              <a:gd name="connsiteX124" fmla="*/ 968788 w 6050676"/>
              <a:gd name="connsiteY124" fmla="*/ 278739 h 486094"/>
              <a:gd name="connsiteX125" fmla="*/ 849814 w 6050676"/>
              <a:gd name="connsiteY125" fmla="*/ 305934 h 486094"/>
              <a:gd name="connsiteX126" fmla="*/ 786354 w 6050676"/>
              <a:gd name="connsiteY126" fmla="*/ 352428 h 486094"/>
              <a:gd name="connsiteX127" fmla="*/ 734239 w 6050676"/>
              <a:gd name="connsiteY127" fmla="*/ 370519 h 486094"/>
              <a:gd name="connsiteX128" fmla="*/ 662938 w 6050676"/>
              <a:gd name="connsiteY128" fmla="*/ 400112 h 486094"/>
              <a:gd name="connsiteX129" fmla="*/ 574474 w 6050676"/>
              <a:gd name="connsiteY129" fmla="*/ 384116 h 486094"/>
              <a:gd name="connsiteX130" fmla="*/ 438838 w 6050676"/>
              <a:gd name="connsiteY130" fmla="*/ 354378 h 486094"/>
              <a:gd name="connsiteX131" fmla="*/ 370519 w 6050676"/>
              <a:gd name="connsiteY131" fmla="*/ 278739 h 486094"/>
              <a:gd name="connsiteX132" fmla="*/ 326328 w 6050676"/>
              <a:gd name="connsiteY132" fmla="*/ 268542 h 486094"/>
              <a:gd name="connsiteX133" fmla="*/ 214153 w 6050676"/>
              <a:gd name="connsiteY133" fmla="*/ 180161 h 486094"/>
              <a:gd name="connsiteX134" fmla="*/ 180494 w 6050676"/>
              <a:gd name="connsiteY134" fmla="*/ 153280 h 486094"/>
              <a:gd name="connsiteX135" fmla="*/ 105377 w 6050676"/>
              <a:gd name="connsiteY135" fmla="*/ 125773 h 486094"/>
              <a:gd name="connsiteX136" fmla="*/ 33992 w 6050676"/>
              <a:gd name="connsiteY136" fmla="*/ 64586 h 486094"/>
              <a:gd name="connsiteX137" fmla="*/ 0 w 6050676"/>
              <a:gd name="connsiteY137" fmla="*/ 0 h 486094"/>
              <a:gd name="connsiteX0" fmla="*/ 0 w 6050676"/>
              <a:gd name="connsiteY0" fmla="*/ 0 h 486094"/>
              <a:gd name="connsiteX1" fmla="*/ 210754 w 6050676"/>
              <a:gd name="connsiteY1" fmla="*/ 129172 h 486094"/>
              <a:gd name="connsiteX2" fmla="*/ 385252 w 6050676"/>
              <a:gd name="connsiteY2" fmla="*/ 223402 h 486094"/>
              <a:gd name="connsiteX3" fmla="*/ 539522 w 6050676"/>
              <a:gd name="connsiteY3" fmla="*/ 285110 h 486094"/>
              <a:gd name="connsiteX4" fmla="*/ 604326 w 6050676"/>
              <a:gd name="connsiteY4" fmla="*/ 331345 h 486094"/>
              <a:gd name="connsiteX5" fmla="*/ 792027 w 6050676"/>
              <a:gd name="connsiteY5" fmla="*/ 282139 h 486094"/>
              <a:gd name="connsiteX6" fmla="*/ 862087 w 6050676"/>
              <a:gd name="connsiteY6" fmla="*/ 240232 h 486094"/>
              <a:gd name="connsiteX7" fmla="*/ 938195 w 6050676"/>
              <a:gd name="connsiteY7" fmla="*/ 217553 h 486094"/>
              <a:gd name="connsiteX8" fmla="*/ 1078547 w 6050676"/>
              <a:gd name="connsiteY8" fmla="*/ 199123 h 486094"/>
              <a:gd name="connsiteX9" fmla="*/ 1131952 w 6050676"/>
              <a:gd name="connsiteY9" fmla="*/ 207355 h 486094"/>
              <a:gd name="connsiteX10" fmla="*/ 1312113 w 6050676"/>
              <a:gd name="connsiteY10" fmla="*/ 183133 h 486094"/>
              <a:gd name="connsiteX11" fmla="*/ 1357153 w 6050676"/>
              <a:gd name="connsiteY11" fmla="*/ 170548 h 486094"/>
              <a:gd name="connsiteX12" fmla="*/ 1410691 w 6050676"/>
              <a:gd name="connsiteY12" fmla="*/ 168347 h 486094"/>
              <a:gd name="connsiteX13" fmla="*/ 1556265 w 6050676"/>
              <a:gd name="connsiteY13" fmla="*/ 162144 h 486094"/>
              <a:gd name="connsiteX14" fmla="*/ 1730221 w 6050676"/>
              <a:gd name="connsiteY14" fmla="*/ 156366 h 486094"/>
              <a:gd name="connsiteX15" fmla="*/ 1764214 w 6050676"/>
              <a:gd name="connsiteY15" fmla="*/ 156366 h 486094"/>
              <a:gd name="connsiteX16" fmla="*/ 1881028 w 6050676"/>
              <a:gd name="connsiteY16" fmla="*/ 149116 h 486094"/>
              <a:gd name="connsiteX17" fmla="*/ 1923979 w 6050676"/>
              <a:gd name="connsiteY17" fmla="*/ 156366 h 486094"/>
              <a:gd name="connsiteX18" fmla="*/ 1968169 w 6050676"/>
              <a:gd name="connsiteY18" fmla="*/ 146168 h 486094"/>
              <a:gd name="connsiteX19" fmla="*/ 2025957 w 6050676"/>
              <a:gd name="connsiteY19" fmla="*/ 125773 h 486094"/>
              <a:gd name="connsiteX20" fmla="*/ 2110938 w 6050676"/>
              <a:gd name="connsiteY20" fmla="*/ 95180 h 486094"/>
              <a:gd name="connsiteX21" fmla="*/ 2141531 w 6050676"/>
              <a:gd name="connsiteY21" fmla="*/ 98579 h 486094"/>
              <a:gd name="connsiteX22" fmla="*/ 2183447 w 6050676"/>
              <a:gd name="connsiteY22" fmla="*/ 113398 h 486094"/>
              <a:gd name="connsiteX23" fmla="*/ 2274102 w 6050676"/>
              <a:gd name="connsiteY23" fmla="*/ 125773 h 486094"/>
              <a:gd name="connsiteX24" fmla="*/ 2436922 w 6050676"/>
              <a:gd name="connsiteY24" fmla="*/ 120993 h 486094"/>
              <a:gd name="connsiteX25" fmla="*/ 2573237 w 6050676"/>
              <a:gd name="connsiteY25" fmla="*/ 160093 h 486094"/>
              <a:gd name="connsiteX26" fmla="*/ 2616834 w 6050676"/>
              <a:gd name="connsiteY26" fmla="*/ 165785 h 486094"/>
              <a:gd name="connsiteX27" fmla="*/ 2678614 w 6050676"/>
              <a:gd name="connsiteY27" fmla="*/ 190359 h 486094"/>
              <a:gd name="connsiteX28" fmla="*/ 2719405 w 6050676"/>
              <a:gd name="connsiteY28" fmla="*/ 190359 h 486094"/>
              <a:gd name="connsiteX29" fmla="*/ 2923360 w 6050676"/>
              <a:gd name="connsiteY29" fmla="*/ 207355 h 486094"/>
              <a:gd name="connsiteX30" fmla="*/ 2957353 w 6050676"/>
              <a:gd name="connsiteY30" fmla="*/ 224351 h 486094"/>
              <a:gd name="connsiteX31" fmla="*/ 2984547 w 6050676"/>
              <a:gd name="connsiteY31" fmla="*/ 241348 h 486094"/>
              <a:gd name="connsiteX32" fmla="*/ 3004943 w 6050676"/>
              <a:gd name="connsiteY32" fmla="*/ 248146 h 486094"/>
              <a:gd name="connsiteX33" fmla="*/ 3127316 w 6050676"/>
              <a:gd name="connsiteY33" fmla="*/ 295736 h 486094"/>
              <a:gd name="connsiteX34" fmla="*/ 3202099 w 6050676"/>
              <a:gd name="connsiteY34" fmla="*/ 295736 h 486094"/>
              <a:gd name="connsiteX35" fmla="*/ 3249689 w 6050676"/>
              <a:gd name="connsiteY35" fmla="*/ 285538 h 486094"/>
              <a:gd name="connsiteX36" fmla="*/ 3276883 w 6050676"/>
              <a:gd name="connsiteY36" fmla="*/ 271941 h 486094"/>
              <a:gd name="connsiteX37" fmla="*/ 3381260 w 6050676"/>
              <a:gd name="connsiteY37" fmla="*/ 156313 h 486094"/>
              <a:gd name="connsiteX38" fmla="*/ 3419652 w 6050676"/>
              <a:gd name="connsiteY38" fmla="*/ 183560 h 486094"/>
              <a:gd name="connsiteX39" fmla="*/ 3463842 w 6050676"/>
              <a:gd name="connsiteY39" fmla="*/ 200557 h 486094"/>
              <a:gd name="connsiteX40" fmla="*/ 3664398 w 6050676"/>
              <a:gd name="connsiteY40" fmla="*/ 295736 h 486094"/>
              <a:gd name="connsiteX41" fmla="*/ 3701790 w 6050676"/>
              <a:gd name="connsiteY41" fmla="*/ 299135 h 486094"/>
              <a:gd name="connsiteX42" fmla="*/ 3718786 w 6050676"/>
              <a:gd name="connsiteY42" fmla="*/ 302534 h 486094"/>
              <a:gd name="connsiteX43" fmla="*/ 3759578 w 6050676"/>
              <a:gd name="connsiteY43" fmla="*/ 309333 h 486094"/>
              <a:gd name="connsiteX44" fmla="*/ 3800369 w 6050676"/>
              <a:gd name="connsiteY44" fmla="*/ 312732 h 486094"/>
              <a:gd name="connsiteX45" fmla="*/ 3888749 w 6050676"/>
              <a:gd name="connsiteY45" fmla="*/ 319531 h 486094"/>
              <a:gd name="connsiteX46" fmla="*/ 3946537 w 6050676"/>
              <a:gd name="connsiteY46" fmla="*/ 319531 h 486094"/>
              <a:gd name="connsiteX47" fmla="*/ 3983928 w 6050676"/>
              <a:gd name="connsiteY47" fmla="*/ 309333 h 486094"/>
              <a:gd name="connsiteX48" fmla="*/ 4075708 w 6050676"/>
              <a:gd name="connsiteY48" fmla="*/ 292336 h 486094"/>
              <a:gd name="connsiteX49" fmla="*/ 4208279 w 6050676"/>
              <a:gd name="connsiteY49" fmla="*/ 248146 h 486094"/>
              <a:gd name="connsiteX50" fmla="*/ 4392858 w 6050676"/>
              <a:gd name="connsiteY50" fmla="*/ 273649 h 486094"/>
              <a:gd name="connsiteX51" fmla="*/ 4442828 w 6050676"/>
              <a:gd name="connsiteY51" fmla="*/ 292336 h 486094"/>
              <a:gd name="connsiteX52" fmla="*/ 4456425 w 6050676"/>
              <a:gd name="connsiteY52" fmla="*/ 295736 h 486094"/>
              <a:gd name="connsiteX53" fmla="*/ 4476821 w 6050676"/>
              <a:gd name="connsiteY53" fmla="*/ 302534 h 486094"/>
              <a:gd name="connsiteX54" fmla="*/ 4521834 w 6050676"/>
              <a:gd name="connsiteY54" fmla="*/ 334854 h 486094"/>
              <a:gd name="connsiteX55" fmla="*/ 4574035 w 6050676"/>
              <a:gd name="connsiteY55" fmla="*/ 357959 h 486094"/>
              <a:gd name="connsiteX56" fmla="*/ 4636134 w 6050676"/>
              <a:gd name="connsiteY56" fmla="*/ 356285 h 486094"/>
              <a:gd name="connsiteX57" fmla="*/ 4718168 w 6050676"/>
              <a:gd name="connsiteY57" fmla="*/ 356922 h 486094"/>
              <a:gd name="connsiteX58" fmla="*/ 4795678 w 6050676"/>
              <a:gd name="connsiteY58" fmla="*/ 349141 h 486094"/>
              <a:gd name="connsiteX59" fmla="*/ 4881332 w 6050676"/>
              <a:gd name="connsiteY59" fmla="*/ 326496 h 486094"/>
              <a:gd name="connsiteX60" fmla="*/ 5052619 w 6050676"/>
              <a:gd name="connsiteY60" fmla="*/ 349623 h 486094"/>
              <a:gd name="connsiteX61" fmla="*/ 5119528 w 6050676"/>
              <a:gd name="connsiteY61" fmla="*/ 339616 h 486094"/>
              <a:gd name="connsiteX62" fmla="*/ 5166870 w 6050676"/>
              <a:gd name="connsiteY62" fmla="*/ 343325 h 486094"/>
              <a:gd name="connsiteX63" fmla="*/ 5201279 w 6050676"/>
              <a:gd name="connsiteY63" fmla="*/ 332794 h 486094"/>
              <a:gd name="connsiteX64" fmla="*/ 5499997 w 6050676"/>
              <a:gd name="connsiteY64" fmla="*/ 333128 h 486094"/>
              <a:gd name="connsiteX65" fmla="*/ 5725797 w 6050676"/>
              <a:gd name="connsiteY65" fmla="*/ 344014 h 486094"/>
              <a:gd name="connsiteX66" fmla="*/ 5748143 w 6050676"/>
              <a:gd name="connsiteY66" fmla="*/ 329728 h 486094"/>
              <a:gd name="connsiteX67" fmla="*/ 5815554 w 6050676"/>
              <a:gd name="connsiteY67" fmla="*/ 332794 h 486094"/>
              <a:gd name="connsiteX68" fmla="*/ 5894092 w 6050676"/>
              <a:gd name="connsiteY68" fmla="*/ 310355 h 486094"/>
              <a:gd name="connsiteX69" fmla="*/ 5982691 w 6050676"/>
              <a:gd name="connsiteY69" fmla="*/ 322930 h 486094"/>
              <a:gd name="connsiteX70" fmla="*/ 6050676 w 6050676"/>
              <a:gd name="connsiteY70" fmla="*/ 326329 h 486094"/>
              <a:gd name="connsiteX71" fmla="*/ 6016684 w 6050676"/>
              <a:gd name="connsiteY71" fmla="*/ 472497 h 486094"/>
              <a:gd name="connsiteX72" fmla="*/ 5805930 w 6050676"/>
              <a:gd name="connsiteY72" fmla="*/ 452102 h 486094"/>
              <a:gd name="connsiteX73" fmla="*/ 5652870 w 6050676"/>
              <a:gd name="connsiteY73" fmla="*/ 470234 h 486094"/>
              <a:gd name="connsiteX74" fmla="*/ 5537868 w 6050676"/>
              <a:gd name="connsiteY74" fmla="*/ 470234 h 486094"/>
              <a:gd name="connsiteX75" fmla="*/ 5442210 w 6050676"/>
              <a:gd name="connsiteY75" fmla="*/ 448702 h 486094"/>
              <a:gd name="connsiteX76" fmla="*/ 5224657 w 6050676"/>
              <a:gd name="connsiteY76" fmla="*/ 448702 h 486094"/>
              <a:gd name="connsiteX77" fmla="*/ 5122679 w 6050676"/>
              <a:gd name="connsiteY77" fmla="*/ 482695 h 486094"/>
              <a:gd name="connsiteX78" fmla="*/ 5044496 w 6050676"/>
              <a:gd name="connsiteY78" fmla="*/ 479296 h 486094"/>
              <a:gd name="connsiteX79" fmla="*/ 4932321 w 6050676"/>
              <a:gd name="connsiteY79" fmla="*/ 462299 h 486094"/>
              <a:gd name="connsiteX80" fmla="*/ 4874534 w 6050676"/>
              <a:gd name="connsiteY80" fmla="*/ 455501 h 486094"/>
              <a:gd name="connsiteX81" fmla="*/ 4816746 w 6050676"/>
              <a:gd name="connsiteY81" fmla="*/ 455501 h 486094"/>
              <a:gd name="connsiteX82" fmla="*/ 4748761 w 6050676"/>
              <a:gd name="connsiteY82" fmla="*/ 455501 h 486094"/>
              <a:gd name="connsiteX83" fmla="*/ 4694373 w 6050676"/>
              <a:gd name="connsiteY83" fmla="*/ 469098 h 486094"/>
              <a:gd name="connsiteX84" fmla="*/ 4667179 w 6050676"/>
              <a:gd name="connsiteY84" fmla="*/ 482695 h 486094"/>
              <a:gd name="connsiteX85" fmla="*/ 4527810 w 6050676"/>
              <a:gd name="connsiteY85" fmla="*/ 486094 h 486094"/>
              <a:gd name="connsiteX86" fmla="*/ 4497216 w 6050676"/>
              <a:gd name="connsiteY86" fmla="*/ 482695 h 486094"/>
              <a:gd name="connsiteX87" fmla="*/ 4487018 w 6050676"/>
              <a:gd name="connsiteY87" fmla="*/ 445637 h 486094"/>
              <a:gd name="connsiteX88" fmla="*/ 4365417 w 6050676"/>
              <a:gd name="connsiteY88" fmla="*/ 400112 h 486094"/>
              <a:gd name="connsiteX89" fmla="*/ 4293261 w 6050676"/>
              <a:gd name="connsiteY89" fmla="*/ 404512 h 486094"/>
              <a:gd name="connsiteX90" fmla="*/ 4170888 w 6050676"/>
              <a:gd name="connsiteY90" fmla="*/ 448702 h 486094"/>
              <a:gd name="connsiteX91" fmla="*/ 4153891 w 6050676"/>
              <a:gd name="connsiteY91" fmla="*/ 472497 h 486094"/>
              <a:gd name="connsiteX92" fmla="*/ 4143694 w 6050676"/>
              <a:gd name="connsiteY92" fmla="*/ 479296 h 486094"/>
              <a:gd name="connsiteX93" fmla="*/ 4079274 w 6050676"/>
              <a:gd name="connsiteY93" fmla="*/ 457617 h 486094"/>
              <a:gd name="connsiteX94" fmla="*/ 3943137 w 6050676"/>
              <a:gd name="connsiteY94" fmla="*/ 452102 h 486094"/>
              <a:gd name="connsiteX95" fmla="*/ 3888749 w 6050676"/>
              <a:gd name="connsiteY95" fmla="*/ 448702 h 486094"/>
              <a:gd name="connsiteX96" fmla="*/ 3769775 w 6050676"/>
              <a:gd name="connsiteY96" fmla="*/ 428307 h 486094"/>
              <a:gd name="connsiteX97" fmla="*/ 3756752 w 6050676"/>
              <a:gd name="connsiteY97" fmla="*/ 405722 h 486094"/>
              <a:gd name="connsiteX98" fmla="*/ 3711988 w 6050676"/>
              <a:gd name="connsiteY98" fmla="*/ 424907 h 486094"/>
              <a:gd name="connsiteX99" fmla="*/ 3633805 w 6050676"/>
              <a:gd name="connsiteY99" fmla="*/ 407911 h 486094"/>
              <a:gd name="connsiteX100" fmla="*/ 3510838 w 6050676"/>
              <a:gd name="connsiteY100" fmla="*/ 303035 h 486094"/>
              <a:gd name="connsiteX101" fmla="*/ 3378861 w 6050676"/>
              <a:gd name="connsiteY101" fmla="*/ 251545 h 486094"/>
              <a:gd name="connsiteX102" fmla="*/ 3304077 w 6050676"/>
              <a:gd name="connsiteY102" fmla="*/ 316131 h 486094"/>
              <a:gd name="connsiteX103" fmla="*/ 3168107 w 6050676"/>
              <a:gd name="connsiteY103" fmla="*/ 360322 h 486094"/>
              <a:gd name="connsiteX104" fmla="*/ 3032137 w 6050676"/>
              <a:gd name="connsiteY104" fmla="*/ 312732 h 486094"/>
              <a:gd name="connsiteX105" fmla="*/ 2984547 w 6050676"/>
              <a:gd name="connsiteY105" fmla="*/ 295736 h 486094"/>
              <a:gd name="connsiteX106" fmla="*/ 2960752 w 6050676"/>
              <a:gd name="connsiteY106" fmla="*/ 292336 h 486094"/>
              <a:gd name="connsiteX107" fmla="*/ 2834980 w 6050676"/>
              <a:gd name="connsiteY107" fmla="*/ 261743 h 486094"/>
              <a:gd name="connsiteX108" fmla="*/ 2780592 w 6050676"/>
              <a:gd name="connsiteY108" fmla="*/ 265142 h 486094"/>
              <a:gd name="connsiteX109" fmla="*/ 2760196 w 6050676"/>
              <a:gd name="connsiteY109" fmla="*/ 268542 h 486094"/>
              <a:gd name="connsiteX110" fmla="*/ 2705808 w 6050676"/>
              <a:gd name="connsiteY110" fmla="*/ 275340 h 486094"/>
              <a:gd name="connsiteX111" fmla="*/ 2671815 w 6050676"/>
              <a:gd name="connsiteY111" fmla="*/ 275340 h 486094"/>
              <a:gd name="connsiteX112" fmla="*/ 2593633 w 6050676"/>
              <a:gd name="connsiteY112" fmla="*/ 251545 h 486094"/>
              <a:gd name="connsiteX113" fmla="*/ 2546043 w 6050676"/>
              <a:gd name="connsiteY113" fmla="*/ 244747 h 486094"/>
              <a:gd name="connsiteX114" fmla="*/ 2454263 w 6050676"/>
              <a:gd name="connsiteY114" fmla="*/ 241348 h 486094"/>
              <a:gd name="connsiteX115" fmla="*/ 2328491 w 6050676"/>
              <a:gd name="connsiteY115" fmla="*/ 237948 h 486094"/>
              <a:gd name="connsiteX116" fmla="*/ 2202718 w 6050676"/>
              <a:gd name="connsiteY116" fmla="*/ 220952 h 486094"/>
              <a:gd name="connsiteX117" fmla="*/ 2172125 w 6050676"/>
              <a:gd name="connsiteY117" fmla="*/ 220952 h 486094"/>
              <a:gd name="connsiteX118" fmla="*/ 2090543 w 6050676"/>
              <a:gd name="connsiteY118" fmla="*/ 197157 h 486094"/>
              <a:gd name="connsiteX119" fmla="*/ 1937576 w 6050676"/>
              <a:gd name="connsiteY119" fmla="*/ 234549 h 486094"/>
              <a:gd name="connsiteX120" fmla="*/ 1703027 w 6050676"/>
              <a:gd name="connsiteY120" fmla="*/ 234549 h 486094"/>
              <a:gd name="connsiteX121" fmla="*/ 1529665 w 6050676"/>
              <a:gd name="connsiteY121" fmla="*/ 244747 h 486094"/>
              <a:gd name="connsiteX122" fmla="*/ 1332508 w 6050676"/>
              <a:gd name="connsiteY122" fmla="*/ 246438 h 486094"/>
              <a:gd name="connsiteX123" fmla="*/ 1087762 w 6050676"/>
              <a:gd name="connsiteY123" fmla="*/ 282139 h 486094"/>
              <a:gd name="connsiteX124" fmla="*/ 968788 w 6050676"/>
              <a:gd name="connsiteY124" fmla="*/ 278739 h 486094"/>
              <a:gd name="connsiteX125" fmla="*/ 849814 w 6050676"/>
              <a:gd name="connsiteY125" fmla="*/ 305934 h 486094"/>
              <a:gd name="connsiteX126" fmla="*/ 786354 w 6050676"/>
              <a:gd name="connsiteY126" fmla="*/ 352428 h 486094"/>
              <a:gd name="connsiteX127" fmla="*/ 734239 w 6050676"/>
              <a:gd name="connsiteY127" fmla="*/ 370519 h 486094"/>
              <a:gd name="connsiteX128" fmla="*/ 662938 w 6050676"/>
              <a:gd name="connsiteY128" fmla="*/ 400112 h 486094"/>
              <a:gd name="connsiteX129" fmla="*/ 574474 w 6050676"/>
              <a:gd name="connsiteY129" fmla="*/ 384116 h 486094"/>
              <a:gd name="connsiteX130" fmla="*/ 438838 w 6050676"/>
              <a:gd name="connsiteY130" fmla="*/ 354378 h 486094"/>
              <a:gd name="connsiteX131" fmla="*/ 370519 w 6050676"/>
              <a:gd name="connsiteY131" fmla="*/ 278739 h 486094"/>
              <a:gd name="connsiteX132" fmla="*/ 326328 w 6050676"/>
              <a:gd name="connsiteY132" fmla="*/ 268542 h 486094"/>
              <a:gd name="connsiteX133" fmla="*/ 214153 w 6050676"/>
              <a:gd name="connsiteY133" fmla="*/ 180161 h 486094"/>
              <a:gd name="connsiteX134" fmla="*/ 180494 w 6050676"/>
              <a:gd name="connsiteY134" fmla="*/ 153280 h 486094"/>
              <a:gd name="connsiteX135" fmla="*/ 105377 w 6050676"/>
              <a:gd name="connsiteY135" fmla="*/ 125773 h 486094"/>
              <a:gd name="connsiteX136" fmla="*/ 33992 w 6050676"/>
              <a:gd name="connsiteY136" fmla="*/ 64586 h 486094"/>
              <a:gd name="connsiteX137" fmla="*/ 0 w 6050676"/>
              <a:gd name="connsiteY137" fmla="*/ 0 h 486094"/>
              <a:gd name="connsiteX0" fmla="*/ 0 w 6050676"/>
              <a:gd name="connsiteY0" fmla="*/ 0 h 486094"/>
              <a:gd name="connsiteX1" fmla="*/ 210754 w 6050676"/>
              <a:gd name="connsiteY1" fmla="*/ 129172 h 486094"/>
              <a:gd name="connsiteX2" fmla="*/ 385252 w 6050676"/>
              <a:gd name="connsiteY2" fmla="*/ 223402 h 486094"/>
              <a:gd name="connsiteX3" fmla="*/ 539522 w 6050676"/>
              <a:gd name="connsiteY3" fmla="*/ 285110 h 486094"/>
              <a:gd name="connsiteX4" fmla="*/ 604326 w 6050676"/>
              <a:gd name="connsiteY4" fmla="*/ 331345 h 486094"/>
              <a:gd name="connsiteX5" fmla="*/ 792027 w 6050676"/>
              <a:gd name="connsiteY5" fmla="*/ 282139 h 486094"/>
              <a:gd name="connsiteX6" fmla="*/ 862087 w 6050676"/>
              <a:gd name="connsiteY6" fmla="*/ 240232 h 486094"/>
              <a:gd name="connsiteX7" fmla="*/ 938195 w 6050676"/>
              <a:gd name="connsiteY7" fmla="*/ 217553 h 486094"/>
              <a:gd name="connsiteX8" fmla="*/ 1078547 w 6050676"/>
              <a:gd name="connsiteY8" fmla="*/ 199123 h 486094"/>
              <a:gd name="connsiteX9" fmla="*/ 1131952 w 6050676"/>
              <a:gd name="connsiteY9" fmla="*/ 207355 h 486094"/>
              <a:gd name="connsiteX10" fmla="*/ 1312113 w 6050676"/>
              <a:gd name="connsiteY10" fmla="*/ 183133 h 486094"/>
              <a:gd name="connsiteX11" fmla="*/ 1357153 w 6050676"/>
              <a:gd name="connsiteY11" fmla="*/ 170548 h 486094"/>
              <a:gd name="connsiteX12" fmla="*/ 1410691 w 6050676"/>
              <a:gd name="connsiteY12" fmla="*/ 168347 h 486094"/>
              <a:gd name="connsiteX13" fmla="*/ 1556265 w 6050676"/>
              <a:gd name="connsiteY13" fmla="*/ 162144 h 486094"/>
              <a:gd name="connsiteX14" fmla="*/ 1730221 w 6050676"/>
              <a:gd name="connsiteY14" fmla="*/ 156366 h 486094"/>
              <a:gd name="connsiteX15" fmla="*/ 1764214 w 6050676"/>
              <a:gd name="connsiteY15" fmla="*/ 156366 h 486094"/>
              <a:gd name="connsiteX16" fmla="*/ 1881028 w 6050676"/>
              <a:gd name="connsiteY16" fmla="*/ 149116 h 486094"/>
              <a:gd name="connsiteX17" fmla="*/ 1923979 w 6050676"/>
              <a:gd name="connsiteY17" fmla="*/ 156366 h 486094"/>
              <a:gd name="connsiteX18" fmla="*/ 1968169 w 6050676"/>
              <a:gd name="connsiteY18" fmla="*/ 146168 h 486094"/>
              <a:gd name="connsiteX19" fmla="*/ 2025957 w 6050676"/>
              <a:gd name="connsiteY19" fmla="*/ 125773 h 486094"/>
              <a:gd name="connsiteX20" fmla="*/ 2110938 w 6050676"/>
              <a:gd name="connsiteY20" fmla="*/ 95180 h 486094"/>
              <a:gd name="connsiteX21" fmla="*/ 2141531 w 6050676"/>
              <a:gd name="connsiteY21" fmla="*/ 98579 h 486094"/>
              <a:gd name="connsiteX22" fmla="*/ 2183447 w 6050676"/>
              <a:gd name="connsiteY22" fmla="*/ 113398 h 486094"/>
              <a:gd name="connsiteX23" fmla="*/ 2274102 w 6050676"/>
              <a:gd name="connsiteY23" fmla="*/ 125773 h 486094"/>
              <a:gd name="connsiteX24" fmla="*/ 2436922 w 6050676"/>
              <a:gd name="connsiteY24" fmla="*/ 120993 h 486094"/>
              <a:gd name="connsiteX25" fmla="*/ 2573237 w 6050676"/>
              <a:gd name="connsiteY25" fmla="*/ 160093 h 486094"/>
              <a:gd name="connsiteX26" fmla="*/ 2616834 w 6050676"/>
              <a:gd name="connsiteY26" fmla="*/ 165785 h 486094"/>
              <a:gd name="connsiteX27" fmla="*/ 2678614 w 6050676"/>
              <a:gd name="connsiteY27" fmla="*/ 190359 h 486094"/>
              <a:gd name="connsiteX28" fmla="*/ 2719405 w 6050676"/>
              <a:gd name="connsiteY28" fmla="*/ 190359 h 486094"/>
              <a:gd name="connsiteX29" fmla="*/ 2923360 w 6050676"/>
              <a:gd name="connsiteY29" fmla="*/ 207355 h 486094"/>
              <a:gd name="connsiteX30" fmla="*/ 2957353 w 6050676"/>
              <a:gd name="connsiteY30" fmla="*/ 224351 h 486094"/>
              <a:gd name="connsiteX31" fmla="*/ 2984547 w 6050676"/>
              <a:gd name="connsiteY31" fmla="*/ 241348 h 486094"/>
              <a:gd name="connsiteX32" fmla="*/ 3004943 w 6050676"/>
              <a:gd name="connsiteY32" fmla="*/ 248146 h 486094"/>
              <a:gd name="connsiteX33" fmla="*/ 3127316 w 6050676"/>
              <a:gd name="connsiteY33" fmla="*/ 295736 h 486094"/>
              <a:gd name="connsiteX34" fmla="*/ 3202099 w 6050676"/>
              <a:gd name="connsiteY34" fmla="*/ 295736 h 486094"/>
              <a:gd name="connsiteX35" fmla="*/ 3249689 w 6050676"/>
              <a:gd name="connsiteY35" fmla="*/ 285538 h 486094"/>
              <a:gd name="connsiteX36" fmla="*/ 3276883 w 6050676"/>
              <a:gd name="connsiteY36" fmla="*/ 271941 h 486094"/>
              <a:gd name="connsiteX37" fmla="*/ 3381260 w 6050676"/>
              <a:gd name="connsiteY37" fmla="*/ 156313 h 486094"/>
              <a:gd name="connsiteX38" fmla="*/ 3419652 w 6050676"/>
              <a:gd name="connsiteY38" fmla="*/ 183560 h 486094"/>
              <a:gd name="connsiteX39" fmla="*/ 3463842 w 6050676"/>
              <a:gd name="connsiteY39" fmla="*/ 200557 h 486094"/>
              <a:gd name="connsiteX40" fmla="*/ 3664398 w 6050676"/>
              <a:gd name="connsiteY40" fmla="*/ 295736 h 486094"/>
              <a:gd name="connsiteX41" fmla="*/ 3701790 w 6050676"/>
              <a:gd name="connsiteY41" fmla="*/ 299135 h 486094"/>
              <a:gd name="connsiteX42" fmla="*/ 3718786 w 6050676"/>
              <a:gd name="connsiteY42" fmla="*/ 302534 h 486094"/>
              <a:gd name="connsiteX43" fmla="*/ 3759578 w 6050676"/>
              <a:gd name="connsiteY43" fmla="*/ 309333 h 486094"/>
              <a:gd name="connsiteX44" fmla="*/ 3800369 w 6050676"/>
              <a:gd name="connsiteY44" fmla="*/ 312732 h 486094"/>
              <a:gd name="connsiteX45" fmla="*/ 3888749 w 6050676"/>
              <a:gd name="connsiteY45" fmla="*/ 319531 h 486094"/>
              <a:gd name="connsiteX46" fmla="*/ 3946537 w 6050676"/>
              <a:gd name="connsiteY46" fmla="*/ 319531 h 486094"/>
              <a:gd name="connsiteX47" fmla="*/ 3983928 w 6050676"/>
              <a:gd name="connsiteY47" fmla="*/ 309333 h 486094"/>
              <a:gd name="connsiteX48" fmla="*/ 4075708 w 6050676"/>
              <a:gd name="connsiteY48" fmla="*/ 292336 h 486094"/>
              <a:gd name="connsiteX49" fmla="*/ 4208279 w 6050676"/>
              <a:gd name="connsiteY49" fmla="*/ 248146 h 486094"/>
              <a:gd name="connsiteX50" fmla="*/ 4392858 w 6050676"/>
              <a:gd name="connsiteY50" fmla="*/ 273649 h 486094"/>
              <a:gd name="connsiteX51" fmla="*/ 4442828 w 6050676"/>
              <a:gd name="connsiteY51" fmla="*/ 292336 h 486094"/>
              <a:gd name="connsiteX52" fmla="*/ 4456425 w 6050676"/>
              <a:gd name="connsiteY52" fmla="*/ 295736 h 486094"/>
              <a:gd name="connsiteX53" fmla="*/ 4476821 w 6050676"/>
              <a:gd name="connsiteY53" fmla="*/ 302534 h 486094"/>
              <a:gd name="connsiteX54" fmla="*/ 4521834 w 6050676"/>
              <a:gd name="connsiteY54" fmla="*/ 334854 h 486094"/>
              <a:gd name="connsiteX55" fmla="*/ 4574035 w 6050676"/>
              <a:gd name="connsiteY55" fmla="*/ 357959 h 486094"/>
              <a:gd name="connsiteX56" fmla="*/ 4636134 w 6050676"/>
              <a:gd name="connsiteY56" fmla="*/ 356285 h 486094"/>
              <a:gd name="connsiteX57" fmla="*/ 4718168 w 6050676"/>
              <a:gd name="connsiteY57" fmla="*/ 356922 h 486094"/>
              <a:gd name="connsiteX58" fmla="*/ 4795678 w 6050676"/>
              <a:gd name="connsiteY58" fmla="*/ 349141 h 486094"/>
              <a:gd name="connsiteX59" fmla="*/ 4881332 w 6050676"/>
              <a:gd name="connsiteY59" fmla="*/ 326496 h 486094"/>
              <a:gd name="connsiteX60" fmla="*/ 5052619 w 6050676"/>
              <a:gd name="connsiteY60" fmla="*/ 349623 h 486094"/>
              <a:gd name="connsiteX61" fmla="*/ 5119528 w 6050676"/>
              <a:gd name="connsiteY61" fmla="*/ 339616 h 486094"/>
              <a:gd name="connsiteX62" fmla="*/ 5166870 w 6050676"/>
              <a:gd name="connsiteY62" fmla="*/ 343325 h 486094"/>
              <a:gd name="connsiteX63" fmla="*/ 5201279 w 6050676"/>
              <a:gd name="connsiteY63" fmla="*/ 332794 h 486094"/>
              <a:gd name="connsiteX64" fmla="*/ 5499997 w 6050676"/>
              <a:gd name="connsiteY64" fmla="*/ 333128 h 486094"/>
              <a:gd name="connsiteX65" fmla="*/ 5725797 w 6050676"/>
              <a:gd name="connsiteY65" fmla="*/ 344014 h 486094"/>
              <a:gd name="connsiteX66" fmla="*/ 5748143 w 6050676"/>
              <a:gd name="connsiteY66" fmla="*/ 329728 h 486094"/>
              <a:gd name="connsiteX67" fmla="*/ 5815554 w 6050676"/>
              <a:gd name="connsiteY67" fmla="*/ 332794 h 486094"/>
              <a:gd name="connsiteX68" fmla="*/ 5894092 w 6050676"/>
              <a:gd name="connsiteY68" fmla="*/ 310355 h 486094"/>
              <a:gd name="connsiteX69" fmla="*/ 5982691 w 6050676"/>
              <a:gd name="connsiteY69" fmla="*/ 322930 h 486094"/>
              <a:gd name="connsiteX70" fmla="*/ 6050676 w 6050676"/>
              <a:gd name="connsiteY70" fmla="*/ 326329 h 486094"/>
              <a:gd name="connsiteX71" fmla="*/ 6016684 w 6050676"/>
              <a:gd name="connsiteY71" fmla="*/ 472497 h 486094"/>
              <a:gd name="connsiteX72" fmla="*/ 5805930 w 6050676"/>
              <a:gd name="connsiteY72" fmla="*/ 452102 h 486094"/>
              <a:gd name="connsiteX73" fmla="*/ 5652870 w 6050676"/>
              <a:gd name="connsiteY73" fmla="*/ 470234 h 486094"/>
              <a:gd name="connsiteX74" fmla="*/ 5537868 w 6050676"/>
              <a:gd name="connsiteY74" fmla="*/ 470234 h 486094"/>
              <a:gd name="connsiteX75" fmla="*/ 5442210 w 6050676"/>
              <a:gd name="connsiteY75" fmla="*/ 448702 h 486094"/>
              <a:gd name="connsiteX76" fmla="*/ 5224657 w 6050676"/>
              <a:gd name="connsiteY76" fmla="*/ 448702 h 486094"/>
              <a:gd name="connsiteX77" fmla="*/ 5122679 w 6050676"/>
              <a:gd name="connsiteY77" fmla="*/ 482695 h 486094"/>
              <a:gd name="connsiteX78" fmla="*/ 5044496 w 6050676"/>
              <a:gd name="connsiteY78" fmla="*/ 479296 h 486094"/>
              <a:gd name="connsiteX79" fmla="*/ 4932321 w 6050676"/>
              <a:gd name="connsiteY79" fmla="*/ 462299 h 486094"/>
              <a:gd name="connsiteX80" fmla="*/ 4876915 w 6050676"/>
              <a:gd name="connsiteY80" fmla="*/ 426926 h 486094"/>
              <a:gd name="connsiteX81" fmla="*/ 4816746 w 6050676"/>
              <a:gd name="connsiteY81" fmla="*/ 455501 h 486094"/>
              <a:gd name="connsiteX82" fmla="*/ 4748761 w 6050676"/>
              <a:gd name="connsiteY82" fmla="*/ 455501 h 486094"/>
              <a:gd name="connsiteX83" fmla="*/ 4694373 w 6050676"/>
              <a:gd name="connsiteY83" fmla="*/ 469098 h 486094"/>
              <a:gd name="connsiteX84" fmla="*/ 4667179 w 6050676"/>
              <a:gd name="connsiteY84" fmla="*/ 482695 h 486094"/>
              <a:gd name="connsiteX85" fmla="*/ 4527810 w 6050676"/>
              <a:gd name="connsiteY85" fmla="*/ 486094 h 486094"/>
              <a:gd name="connsiteX86" fmla="*/ 4497216 w 6050676"/>
              <a:gd name="connsiteY86" fmla="*/ 482695 h 486094"/>
              <a:gd name="connsiteX87" fmla="*/ 4487018 w 6050676"/>
              <a:gd name="connsiteY87" fmla="*/ 445637 h 486094"/>
              <a:gd name="connsiteX88" fmla="*/ 4365417 w 6050676"/>
              <a:gd name="connsiteY88" fmla="*/ 400112 h 486094"/>
              <a:gd name="connsiteX89" fmla="*/ 4293261 w 6050676"/>
              <a:gd name="connsiteY89" fmla="*/ 404512 h 486094"/>
              <a:gd name="connsiteX90" fmla="*/ 4170888 w 6050676"/>
              <a:gd name="connsiteY90" fmla="*/ 448702 h 486094"/>
              <a:gd name="connsiteX91" fmla="*/ 4153891 w 6050676"/>
              <a:gd name="connsiteY91" fmla="*/ 472497 h 486094"/>
              <a:gd name="connsiteX92" fmla="*/ 4143694 w 6050676"/>
              <a:gd name="connsiteY92" fmla="*/ 479296 h 486094"/>
              <a:gd name="connsiteX93" fmla="*/ 4079274 w 6050676"/>
              <a:gd name="connsiteY93" fmla="*/ 457617 h 486094"/>
              <a:gd name="connsiteX94" fmla="*/ 3943137 w 6050676"/>
              <a:gd name="connsiteY94" fmla="*/ 452102 h 486094"/>
              <a:gd name="connsiteX95" fmla="*/ 3888749 w 6050676"/>
              <a:gd name="connsiteY95" fmla="*/ 448702 h 486094"/>
              <a:gd name="connsiteX96" fmla="*/ 3769775 w 6050676"/>
              <a:gd name="connsiteY96" fmla="*/ 428307 h 486094"/>
              <a:gd name="connsiteX97" fmla="*/ 3756752 w 6050676"/>
              <a:gd name="connsiteY97" fmla="*/ 405722 h 486094"/>
              <a:gd name="connsiteX98" fmla="*/ 3711988 w 6050676"/>
              <a:gd name="connsiteY98" fmla="*/ 424907 h 486094"/>
              <a:gd name="connsiteX99" fmla="*/ 3633805 w 6050676"/>
              <a:gd name="connsiteY99" fmla="*/ 407911 h 486094"/>
              <a:gd name="connsiteX100" fmla="*/ 3510838 w 6050676"/>
              <a:gd name="connsiteY100" fmla="*/ 303035 h 486094"/>
              <a:gd name="connsiteX101" fmla="*/ 3378861 w 6050676"/>
              <a:gd name="connsiteY101" fmla="*/ 251545 h 486094"/>
              <a:gd name="connsiteX102" fmla="*/ 3304077 w 6050676"/>
              <a:gd name="connsiteY102" fmla="*/ 316131 h 486094"/>
              <a:gd name="connsiteX103" fmla="*/ 3168107 w 6050676"/>
              <a:gd name="connsiteY103" fmla="*/ 360322 h 486094"/>
              <a:gd name="connsiteX104" fmla="*/ 3032137 w 6050676"/>
              <a:gd name="connsiteY104" fmla="*/ 312732 h 486094"/>
              <a:gd name="connsiteX105" fmla="*/ 2984547 w 6050676"/>
              <a:gd name="connsiteY105" fmla="*/ 295736 h 486094"/>
              <a:gd name="connsiteX106" fmla="*/ 2960752 w 6050676"/>
              <a:gd name="connsiteY106" fmla="*/ 292336 h 486094"/>
              <a:gd name="connsiteX107" fmla="*/ 2834980 w 6050676"/>
              <a:gd name="connsiteY107" fmla="*/ 261743 h 486094"/>
              <a:gd name="connsiteX108" fmla="*/ 2780592 w 6050676"/>
              <a:gd name="connsiteY108" fmla="*/ 265142 h 486094"/>
              <a:gd name="connsiteX109" fmla="*/ 2760196 w 6050676"/>
              <a:gd name="connsiteY109" fmla="*/ 268542 h 486094"/>
              <a:gd name="connsiteX110" fmla="*/ 2705808 w 6050676"/>
              <a:gd name="connsiteY110" fmla="*/ 275340 h 486094"/>
              <a:gd name="connsiteX111" fmla="*/ 2671815 w 6050676"/>
              <a:gd name="connsiteY111" fmla="*/ 275340 h 486094"/>
              <a:gd name="connsiteX112" fmla="*/ 2593633 w 6050676"/>
              <a:gd name="connsiteY112" fmla="*/ 251545 h 486094"/>
              <a:gd name="connsiteX113" fmla="*/ 2546043 w 6050676"/>
              <a:gd name="connsiteY113" fmla="*/ 244747 h 486094"/>
              <a:gd name="connsiteX114" fmla="*/ 2454263 w 6050676"/>
              <a:gd name="connsiteY114" fmla="*/ 241348 h 486094"/>
              <a:gd name="connsiteX115" fmla="*/ 2328491 w 6050676"/>
              <a:gd name="connsiteY115" fmla="*/ 237948 h 486094"/>
              <a:gd name="connsiteX116" fmla="*/ 2202718 w 6050676"/>
              <a:gd name="connsiteY116" fmla="*/ 220952 h 486094"/>
              <a:gd name="connsiteX117" fmla="*/ 2172125 w 6050676"/>
              <a:gd name="connsiteY117" fmla="*/ 220952 h 486094"/>
              <a:gd name="connsiteX118" fmla="*/ 2090543 w 6050676"/>
              <a:gd name="connsiteY118" fmla="*/ 197157 h 486094"/>
              <a:gd name="connsiteX119" fmla="*/ 1937576 w 6050676"/>
              <a:gd name="connsiteY119" fmla="*/ 234549 h 486094"/>
              <a:gd name="connsiteX120" fmla="*/ 1703027 w 6050676"/>
              <a:gd name="connsiteY120" fmla="*/ 234549 h 486094"/>
              <a:gd name="connsiteX121" fmla="*/ 1529665 w 6050676"/>
              <a:gd name="connsiteY121" fmla="*/ 244747 h 486094"/>
              <a:gd name="connsiteX122" fmla="*/ 1332508 w 6050676"/>
              <a:gd name="connsiteY122" fmla="*/ 246438 h 486094"/>
              <a:gd name="connsiteX123" fmla="*/ 1087762 w 6050676"/>
              <a:gd name="connsiteY123" fmla="*/ 282139 h 486094"/>
              <a:gd name="connsiteX124" fmla="*/ 968788 w 6050676"/>
              <a:gd name="connsiteY124" fmla="*/ 278739 h 486094"/>
              <a:gd name="connsiteX125" fmla="*/ 849814 w 6050676"/>
              <a:gd name="connsiteY125" fmla="*/ 305934 h 486094"/>
              <a:gd name="connsiteX126" fmla="*/ 786354 w 6050676"/>
              <a:gd name="connsiteY126" fmla="*/ 352428 h 486094"/>
              <a:gd name="connsiteX127" fmla="*/ 734239 w 6050676"/>
              <a:gd name="connsiteY127" fmla="*/ 370519 h 486094"/>
              <a:gd name="connsiteX128" fmla="*/ 662938 w 6050676"/>
              <a:gd name="connsiteY128" fmla="*/ 400112 h 486094"/>
              <a:gd name="connsiteX129" fmla="*/ 574474 w 6050676"/>
              <a:gd name="connsiteY129" fmla="*/ 384116 h 486094"/>
              <a:gd name="connsiteX130" fmla="*/ 438838 w 6050676"/>
              <a:gd name="connsiteY130" fmla="*/ 354378 h 486094"/>
              <a:gd name="connsiteX131" fmla="*/ 370519 w 6050676"/>
              <a:gd name="connsiteY131" fmla="*/ 278739 h 486094"/>
              <a:gd name="connsiteX132" fmla="*/ 326328 w 6050676"/>
              <a:gd name="connsiteY132" fmla="*/ 268542 h 486094"/>
              <a:gd name="connsiteX133" fmla="*/ 214153 w 6050676"/>
              <a:gd name="connsiteY133" fmla="*/ 180161 h 486094"/>
              <a:gd name="connsiteX134" fmla="*/ 180494 w 6050676"/>
              <a:gd name="connsiteY134" fmla="*/ 153280 h 486094"/>
              <a:gd name="connsiteX135" fmla="*/ 105377 w 6050676"/>
              <a:gd name="connsiteY135" fmla="*/ 125773 h 486094"/>
              <a:gd name="connsiteX136" fmla="*/ 33992 w 6050676"/>
              <a:gd name="connsiteY136" fmla="*/ 64586 h 486094"/>
              <a:gd name="connsiteX137" fmla="*/ 0 w 6050676"/>
              <a:gd name="connsiteY137" fmla="*/ 0 h 486094"/>
              <a:gd name="connsiteX0" fmla="*/ 0 w 6050676"/>
              <a:gd name="connsiteY0" fmla="*/ 0 h 486094"/>
              <a:gd name="connsiteX1" fmla="*/ 210754 w 6050676"/>
              <a:gd name="connsiteY1" fmla="*/ 129172 h 486094"/>
              <a:gd name="connsiteX2" fmla="*/ 385252 w 6050676"/>
              <a:gd name="connsiteY2" fmla="*/ 223402 h 486094"/>
              <a:gd name="connsiteX3" fmla="*/ 539522 w 6050676"/>
              <a:gd name="connsiteY3" fmla="*/ 285110 h 486094"/>
              <a:gd name="connsiteX4" fmla="*/ 604326 w 6050676"/>
              <a:gd name="connsiteY4" fmla="*/ 331345 h 486094"/>
              <a:gd name="connsiteX5" fmla="*/ 792027 w 6050676"/>
              <a:gd name="connsiteY5" fmla="*/ 282139 h 486094"/>
              <a:gd name="connsiteX6" fmla="*/ 862087 w 6050676"/>
              <a:gd name="connsiteY6" fmla="*/ 240232 h 486094"/>
              <a:gd name="connsiteX7" fmla="*/ 938195 w 6050676"/>
              <a:gd name="connsiteY7" fmla="*/ 217553 h 486094"/>
              <a:gd name="connsiteX8" fmla="*/ 1078547 w 6050676"/>
              <a:gd name="connsiteY8" fmla="*/ 199123 h 486094"/>
              <a:gd name="connsiteX9" fmla="*/ 1131952 w 6050676"/>
              <a:gd name="connsiteY9" fmla="*/ 207355 h 486094"/>
              <a:gd name="connsiteX10" fmla="*/ 1312113 w 6050676"/>
              <a:gd name="connsiteY10" fmla="*/ 183133 h 486094"/>
              <a:gd name="connsiteX11" fmla="*/ 1357153 w 6050676"/>
              <a:gd name="connsiteY11" fmla="*/ 170548 h 486094"/>
              <a:gd name="connsiteX12" fmla="*/ 1410691 w 6050676"/>
              <a:gd name="connsiteY12" fmla="*/ 168347 h 486094"/>
              <a:gd name="connsiteX13" fmla="*/ 1556265 w 6050676"/>
              <a:gd name="connsiteY13" fmla="*/ 162144 h 486094"/>
              <a:gd name="connsiteX14" fmla="*/ 1730221 w 6050676"/>
              <a:gd name="connsiteY14" fmla="*/ 156366 h 486094"/>
              <a:gd name="connsiteX15" fmla="*/ 1764214 w 6050676"/>
              <a:gd name="connsiteY15" fmla="*/ 156366 h 486094"/>
              <a:gd name="connsiteX16" fmla="*/ 1881028 w 6050676"/>
              <a:gd name="connsiteY16" fmla="*/ 149116 h 486094"/>
              <a:gd name="connsiteX17" fmla="*/ 1923979 w 6050676"/>
              <a:gd name="connsiteY17" fmla="*/ 156366 h 486094"/>
              <a:gd name="connsiteX18" fmla="*/ 1968169 w 6050676"/>
              <a:gd name="connsiteY18" fmla="*/ 146168 h 486094"/>
              <a:gd name="connsiteX19" fmla="*/ 2025957 w 6050676"/>
              <a:gd name="connsiteY19" fmla="*/ 125773 h 486094"/>
              <a:gd name="connsiteX20" fmla="*/ 2110938 w 6050676"/>
              <a:gd name="connsiteY20" fmla="*/ 95180 h 486094"/>
              <a:gd name="connsiteX21" fmla="*/ 2141531 w 6050676"/>
              <a:gd name="connsiteY21" fmla="*/ 98579 h 486094"/>
              <a:gd name="connsiteX22" fmla="*/ 2183447 w 6050676"/>
              <a:gd name="connsiteY22" fmla="*/ 113398 h 486094"/>
              <a:gd name="connsiteX23" fmla="*/ 2274102 w 6050676"/>
              <a:gd name="connsiteY23" fmla="*/ 125773 h 486094"/>
              <a:gd name="connsiteX24" fmla="*/ 2436922 w 6050676"/>
              <a:gd name="connsiteY24" fmla="*/ 120993 h 486094"/>
              <a:gd name="connsiteX25" fmla="*/ 2573237 w 6050676"/>
              <a:gd name="connsiteY25" fmla="*/ 160093 h 486094"/>
              <a:gd name="connsiteX26" fmla="*/ 2616834 w 6050676"/>
              <a:gd name="connsiteY26" fmla="*/ 165785 h 486094"/>
              <a:gd name="connsiteX27" fmla="*/ 2678614 w 6050676"/>
              <a:gd name="connsiteY27" fmla="*/ 190359 h 486094"/>
              <a:gd name="connsiteX28" fmla="*/ 2719405 w 6050676"/>
              <a:gd name="connsiteY28" fmla="*/ 190359 h 486094"/>
              <a:gd name="connsiteX29" fmla="*/ 2923360 w 6050676"/>
              <a:gd name="connsiteY29" fmla="*/ 207355 h 486094"/>
              <a:gd name="connsiteX30" fmla="*/ 2957353 w 6050676"/>
              <a:gd name="connsiteY30" fmla="*/ 224351 h 486094"/>
              <a:gd name="connsiteX31" fmla="*/ 2984547 w 6050676"/>
              <a:gd name="connsiteY31" fmla="*/ 241348 h 486094"/>
              <a:gd name="connsiteX32" fmla="*/ 3004943 w 6050676"/>
              <a:gd name="connsiteY32" fmla="*/ 248146 h 486094"/>
              <a:gd name="connsiteX33" fmla="*/ 3127316 w 6050676"/>
              <a:gd name="connsiteY33" fmla="*/ 295736 h 486094"/>
              <a:gd name="connsiteX34" fmla="*/ 3202099 w 6050676"/>
              <a:gd name="connsiteY34" fmla="*/ 295736 h 486094"/>
              <a:gd name="connsiteX35" fmla="*/ 3249689 w 6050676"/>
              <a:gd name="connsiteY35" fmla="*/ 285538 h 486094"/>
              <a:gd name="connsiteX36" fmla="*/ 3276883 w 6050676"/>
              <a:gd name="connsiteY36" fmla="*/ 271941 h 486094"/>
              <a:gd name="connsiteX37" fmla="*/ 3381260 w 6050676"/>
              <a:gd name="connsiteY37" fmla="*/ 156313 h 486094"/>
              <a:gd name="connsiteX38" fmla="*/ 3419652 w 6050676"/>
              <a:gd name="connsiteY38" fmla="*/ 183560 h 486094"/>
              <a:gd name="connsiteX39" fmla="*/ 3463842 w 6050676"/>
              <a:gd name="connsiteY39" fmla="*/ 200557 h 486094"/>
              <a:gd name="connsiteX40" fmla="*/ 3664398 w 6050676"/>
              <a:gd name="connsiteY40" fmla="*/ 295736 h 486094"/>
              <a:gd name="connsiteX41" fmla="*/ 3701790 w 6050676"/>
              <a:gd name="connsiteY41" fmla="*/ 299135 h 486094"/>
              <a:gd name="connsiteX42" fmla="*/ 3718786 w 6050676"/>
              <a:gd name="connsiteY42" fmla="*/ 302534 h 486094"/>
              <a:gd name="connsiteX43" fmla="*/ 3759578 w 6050676"/>
              <a:gd name="connsiteY43" fmla="*/ 309333 h 486094"/>
              <a:gd name="connsiteX44" fmla="*/ 3800369 w 6050676"/>
              <a:gd name="connsiteY44" fmla="*/ 312732 h 486094"/>
              <a:gd name="connsiteX45" fmla="*/ 3888749 w 6050676"/>
              <a:gd name="connsiteY45" fmla="*/ 319531 h 486094"/>
              <a:gd name="connsiteX46" fmla="*/ 3946537 w 6050676"/>
              <a:gd name="connsiteY46" fmla="*/ 319531 h 486094"/>
              <a:gd name="connsiteX47" fmla="*/ 3983928 w 6050676"/>
              <a:gd name="connsiteY47" fmla="*/ 309333 h 486094"/>
              <a:gd name="connsiteX48" fmla="*/ 4075708 w 6050676"/>
              <a:gd name="connsiteY48" fmla="*/ 292336 h 486094"/>
              <a:gd name="connsiteX49" fmla="*/ 4208279 w 6050676"/>
              <a:gd name="connsiteY49" fmla="*/ 248146 h 486094"/>
              <a:gd name="connsiteX50" fmla="*/ 4392858 w 6050676"/>
              <a:gd name="connsiteY50" fmla="*/ 273649 h 486094"/>
              <a:gd name="connsiteX51" fmla="*/ 4442828 w 6050676"/>
              <a:gd name="connsiteY51" fmla="*/ 292336 h 486094"/>
              <a:gd name="connsiteX52" fmla="*/ 4456425 w 6050676"/>
              <a:gd name="connsiteY52" fmla="*/ 295736 h 486094"/>
              <a:gd name="connsiteX53" fmla="*/ 4476821 w 6050676"/>
              <a:gd name="connsiteY53" fmla="*/ 302534 h 486094"/>
              <a:gd name="connsiteX54" fmla="*/ 4521834 w 6050676"/>
              <a:gd name="connsiteY54" fmla="*/ 334854 h 486094"/>
              <a:gd name="connsiteX55" fmla="*/ 4574035 w 6050676"/>
              <a:gd name="connsiteY55" fmla="*/ 357959 h 486094"/>
              <a:gd name="connsiteX56" fmla="*/ 4636134 w 6050676"/>
              <a:gd name="connsiteY56" fmla="*/ 356285 h 486094"/>
              <a:gd name="connsiteX57" fmla="*/ 4718168 w 6050676"/>
              <a:gd name="connsiteY57" fmla="*/ 356922 h 486094"/>
              <a:gd name="connsiteX58" fmla="*/ 4795678 w 6050676"/>
              <a:gd name="connsiteY58" fmla="*/ 349141 h 486094"/>
              <a:gd name="connsiteX59" fmla="*/ 4881332 w 6050676"/>
              <a:gd name="connsiteY59" fmla="*/ 326496 h 486094"/>
              <a:gd name="connsiteX60" fmla="*/ 5052619 w 6050676"/>
              <a:gd name="connsiteY60" fmla="*/ 349623 h 486094"/>
              <a:gd name="connsiteX61" fmla="*/ 5119528 w 6050676"/>
              <a:gd name="connsiteY61" fmla="*/ 339616 h 486094"/>
              <a:gd name="connsiteX62" fmla="*/ 5166870 w 6050676"/>
              <a:gd name="connsiteY62" fmla="*/ 343325 h 486094"/>
              <a:gd name="connsiteX63" fmla="*/ 5201279 w 6050676"/>
              <a:gd name="connsiteY63" fmla="*/ 332794 h 486094"/>
              <a:gd name="connsiteX64" fmla="*/ 5499997 w 6050676"/>
              <a:gd name="connsiteY64" fmla="*/ 333128 h 486094"/>
              <a:gd name="connsiteX65" fmla="*/ 5725797 w 6050676"/>
              <a:gd name="connsiteY65" fmla="*/ 344014 h 486094"/>
              <a:gd name="connsiteX66" fmla="*/ 5748143 w 6050676"/>
              <a:gd name="connsiteY66" fmla="*/ 329728 h 486094"/>
              <a:gd name="connsiteX67" fmla="*/ 5815554 w 6050676"/>
              <a:gd name="connsiteY67" fmla="*/ 332794 h 486094"/>
              <a:gd name="connsiteX68" fmla="*/ 5894092 w 6050676"/>
              <a:gd name="connsiteY68" fmla="*/ 310355 h 486094"/>
              <a:gd name="connsiteX69" fmla="*/ 5982691 w 6050676"/>
              <a:gd name="connsiteY69" fmla="*/ 322930 h 486094"/>
              <a:gd name="connsiteX70" fmla="*/ 6050676 w 6050676"/>
              <a:gd name="connsiteY70" fmla="*/ 326329 h 486094"/>
              <a:gd name="connsiteX71" fmla="*/ 6016684 w 6050676"/>
              <a:gd name="connsiteY71" fmla="*/ 472497 h 486094"/>
              <a:gd name="connsiteX72" fmla="*/ 5805930 w 6050676"/>
              <a:gd name="connsiteY72" fmla="*/ 452102 h 486094"/>
              <a:gd name="connsiteX73" fmla="*/ 5652870 w 6050676"/>
              <a:gd name="connsiteY73" fmla="*/ 470234 h 486094"/>
              <a:gd name="connsiteX74" fmla="*/ 5537868 w 6050676"/>
              <a:gd name="connsiteY74" fmla="*/ 470234 h 486094"/>
              <a:gd name="connsiteX75" fmla="*/ 5442210 w 6050676"/>
              <a:gd name="connsiteY75" fmla="*/ 448702 h 486094"/>
              <a:gd name="connsiteX76" fmla="*/ 5224657 w 6050676"/>
              <a:gd name="connsiteY76" fmla="*/ 448702 h 486094"/>
              <a:gd name="connsiteX77" fmla="*/ 5122679 w 6050676"/>
              <a:gd name="connsiteY77" fmla="*/ 482695 h 486094"/>
              <a:gd name="connsiteX78" fmla="*/ 5044496 w 6050676"/>
              <a:gd name="connsiteY78" fmla="*/ 479296 h 486094"/>
              <a:gd name="connsiteX79" fmla="*/ 4932321 w 6050676"/>
              <a:gd name="connsiteY79" fmla="*/ 462299 h 486094"/>
              <a:gd name="connsiteX80" fmla="*/ 4876915 w 6050676"/>
              <a:gd name="connsiteY80" fmla="*/ 426926 h 486094"/>
              <a:gd name="connsiteX81" fmla="*/ 4816746 w 6050676"/>
              <a:gd name="connsiteY81" fmla="*/ 455501 h 486094"/>
              <a:gd name="connsiteX82" fmla="*/ 4748761 w 6050676"/>
              <a:gd name="connsiteY82" fmla="*/ 455501 h 486094"/>
              <a:gd name="connsiteX83" fmla="*/ 4694373 w 6050676"/>
              <a:gd name="connsiteY83" fmla="*/ 469098 h 486094"/>
              <a:gd name="connsiteX84" fmla="*/ 4667179 w 6050676"/>
              <a:gd name="connsiteY84" fmla="*/ 482695 h 486094"/>
              <a:gd name="connsiteX85" fmla="*/ 4527810 w 6050676"/>
              <a:gd name="connsiteY85" fmla="*/ 486094 h 486094"/>
              <a:gd name="connsiteX86" fmla="*/ 4497216 w 6050676"/>
              <a:gd name="connsiteY86" fmla="*/ 482695 h 486094"/>
              <a:gd name="connsiteX87" fmla="*/ 4487018 w 6050676"/>
              <a:gd name="connsiteY87" fmla="*/ 445637 h 486094"/>
              <a:gd name="connsiteX88" fmla="*/ 4365417 w 6050676"/>
              <a:gd name="connsiteY88" fmla="*/ 400112 h 486094"/>
              <a:gd name="connsiteX89" fmla="*/ 4293261 w 6050676"/>
              <a:gd name="connsiteY89" fmla="*/ 404512 h 486094"/>
              <a:gd name="connsiteX90" fmla="*/ 4170888 w 6050676"/>
              <a:gd name="connsiteY90" fmla="*/ 448702 h 486094"/>
              <a:gd name="connsiteX91" fmla="*/ 4153891 w 6050676"/>
              <a:gd name="connsiteY91" fmla="*/ 472497 h 486094"/>
              <a:gd name="connsiteX92" fmla="*/ 4143694 w 6050676"/>
              <a:gd name="connsiteY92" fmla="*/ 479296 h 486094"/>
              <a:gd name="connsiteX93" fmla="*/ 4079274 w 6050676"/>
              <a:gd name="connsiteY93" fmla="*/ 457617 h 486094"/>
              <a:gd name="connsiteX94" fmla="*/ 3943137 w 6050676"/>
              <a:gd name="connsiteY94" fmla="*/ 452102 h 486094"/>
              <a:gd name="connsiteX95" fmla="*/ 3888749 w 6050676"/>
              <a:gd name="connsiteY95" fmla="*/ 448702 h 486094"/>
              <a:gd name="connsiteX96" fmla="*/ 3769775 w 6050676"/>
              <a:gd name="connsiteY96" fmla="*/ 428307 h 486094"/>
              <a:gd name="connsiteX97" fmla="*/ 3756752 w 6050676"/>
              <a:gd name="connsiteY97" fmla="*/ 405722 h 486094"/>
              <a:gd name="connsiteX98" fmla="*/ 3711988 w 6050676"/>
              <a:gd name="connsiteY98" fmla="*/ 424907 h 486094"/>
              <a:gd name="connsiteX99" fmla="*/ 3633805 w 6050676"/>
              <a:gd name="connsiteY99" fmla="*/ 407911 h 486094"/>
              <a:gd name="connsiteX100" fmla="*/ 3510838 w 6050676"/>
              <a:gd name="connsiteY100" fmla="*/ 303035 h 486094"/>
              <a:gd name="connsiteX101" fmla="*/ 3378861 w 6050676"/>
              <a:gd name="connsiteY101" fmla="*/ 251545 h 486094"/>
              <a:gd name="connsiteX102" fmla="*/ 3304077 w 6050676"/>
              <a:gd name="connsiteY102" fmla="*/ 316131 h 486094"/>
              <a:gd name="connsiteX103" fmla="*/ 3168107 w 6050676"/>
              <a:gd name="connsiteY103" fmla="*/ 360322 h 486094"/>
              <a:gd name="connsiteX104" fmla="*/ 3032137 w 6050676"/>
              <a:gd name="connsiteY104" fmla="*/ 312732 h 486094"/>
              <a:gd name="connsiteX105" fmla="*/ 2984547 w 6050676"/>
              <a:gd name="connsiteY105" fmla="*/ 295736 h 486094"/>
              <a:gd name="connsiteX106" fmla="*/ 2960752 w 6050676"/>
              <a:gd name="connsiteY106" fmla="*/ 292336 h 486094"/>
              <a:gd name="connsiteX107" fmla="*/ 2834980 w 6050676"/>
              <a:gd name="connsiteY107" fmla="*/ 261743 h 486094"/>
              <a:gd name="connsiteX108" fmla="*/ 2780592 w 6050676"/>
              <a:gd name="connsiteY108" fmla="*/ 265142 h 486094"/>
              <a:gd name="connsiteX109" fmla="*/ 2760196 w 6050676"/>
              <a:gd name="connsiteY109" fmla="*/ 268542 h 486094"/>
              <a:gd name="connsiteX110" fmla="*/ 2705808 w 6050676"/>
              <a:gd name="connsiteY110" fmla="*/ 275340 h 486094"/>
              <a:gd name="connsiteX111" fmla="*/ 2671815 w 6050676"/>
              <a:gd name="connsiteY111" fmla="*/ 275340 h 486094"/>
              <a:gd name="connsiteX112" fmla="*/ 2593633 w 6050676"/>
              <a:gd name="connsiteY112" fmla="*/ 251545 h 486094"/>
              <a:gd name="connsiteX113" fmla="*/ 2546043 w 6050676"/>
              <a:gd name="connsiteY113" fmla="*/ 244747 h 486094"/>
              <a:gd name="connsiteX114" fmla="*/ 2454263 w 6050676"/>
              <a:gd name="connsiteY114" fmla="*/ 241348 h 486094"/>
              <a:gd name="connsiteX115" fmla="*/ 2328491 w 6050676"/>
              <a:gd name="connsiteY115" fmla="*/ 237948 h 486094"/>
              <a:gd name="connsiteX116" fmla="*/ 2202718 w 6050676"/>
              <a:gd name="connsiteY116" fmla="*/ 220952 h 486094"/>
              <a:gd name="connsiteX117" fmla="*/ 2172125 w 6050676"/>
              <a:gd name="connsiteY117" fmla="*/ 220952 h 486094"/>
              <a:gd name="connsiteX118" fmla="*/ 2090543 w 6050676"/>
              <a:gd name="connsiteY118" fmla="*/ 197157 h 486094"/>
              <a:gd name="connsiteX119" fmla="*/ 1937576 w 6050676"/>
              <a:gd name="connsiteY119" fmla="*/ 234549 h 486094"/>
              <a:gd name="connsiteX120" fmla="*/ 1703027 w 6050676"/>
              <a:gd name="connsiteY120" fmla="*/ 234549 h 486094"/>
              <a:gd name="connsiteX121" fmla="*/ 1529665 w 6050676"/>
              <a:gd name="connsiteY121" fmla="*/ 244747 h 486094"/>
              <a:gd name="connsiteX122" fmla="*/ 1332508 w 6050676"/>
              <a:gd name="connsiteY122" fmla="*/ 246438 h 486094"/>
              <a:gd name="connsiteX123" fmla="*/ 1087762 w 6050676"/>
              <a:gd name="connsiteY123" fmla="*/ 282139 h 486094"/>
              <a:gd name="connsiteX124" fmla="*/ 968788 w 6050676"/>
              <a:gd name="connsiteY124" fmla="*/ 278739 h 486094"/>
              <a:gd name="connsiteX125" fmla="*/ 849814 w 6050676"/>
              <a:gd name="connsiteY125" fmla="*/ 305934 h 486094"/>
              <a:gd name="connsiteX126" fmla="*/ 786354 w 6050676"/>
              <a:gd name="connsiteY126" fmla="*/ 352428 h 486094"/>
              <a:gd name="connsiteX127" fmla="*/ 734239 w 6050676"/>
              <a:gd name="connsiteY127" fmla="*/ 370519 h 486094"/>
              <a:gd name="connsiteX128" fmla="*/ 662938 w 6050676"/>
              <a:gd name="connsiteY128" fmla="*/ 400112 h 486094"/>
              <a:gd name="connsiteX129" fmla="*/ 574474 w 6050676"/>
              <a:gd name="connsiteY129" fmla="*/ 384116 h 486094"/>
              <a:gd name="connsiteX130" fmla="*/ 438838 w 6050676"/>
              <a:gd name="connsiteY130" fmla="*/ 354378 h 486094"/>
              <a:gd name="connsiteX131" fmla="*/ 370519 w 6050676"/>
              <a:gd name="connsiteY131" fmla="*/ 278739 h 486094"/>
              <a:gd name="connsiteX132" fmla="*/ 326328 w 6050676"/>
              <a:gd name="connsiteY132" fmla="*/ 268542 h 486094"/>
              <a:gd name="connsiteX133" fmla="*/ 214153 w 6050676"/>
              <a:gd name="connsiteY133" fmla="*/ 180161 h 486094"/>
              <a:gd name="connsiteX134" fmla="*/ 180494 w 6050676"/>
              <a:gd name="connsiteY134" fmla="*/ 153280 h 486094"/>
              <a:gd name="connsiteX135" fmla="*/ 105377 w 6050676"/>
              <a:gd name="connsiteY135" fmla="*/ 125773 h 486094"/>
              <a:gd name="connsiteX136" fmla="*/ 33992 w 6050676"/>
              <a:gd name="connsiteY136" fmla="*/ 64586 h 486094"/>
              <a:gd name="connsiteX137" fmla="*/ 0 w 6050676"/>
              <a:gd name="connsiteY137" fmla="*/ 0 h 486094"/>
              <a:gd name="connsiteX0" fmla="*/ 0 w 6050676"/>
              <a:gd name="connsiteY0" fmla="*/ 0 h 486094"/>
              <a:gd name="connsiteX1" fmla="*/ 210754 w 6050676"/>
              <a:gd name="connsiteY1" fmla="*/ 129172 h 486094"/>
              <a:gd name="connsiteX2" fmla="*/ 385252 w 6050676"/>
              <a:gd name="connsiteY2" fmla="*/ 223402 h 486094"/>
              <a:gd name="connsiteX3" fmla="*/ 539522 w 6050676"/>
              <a:gd name="connsiteY3" fmla="*/ 285110 h 486094"/>
              <a:gd name="connsiteX4" fmla="*/ 604326 w 6050676"/>
              <a:gd name="connsiteY4" fmla="*/ 331345 h 486094"/>
              <a:gd name="connsiteX5" fmla="*/ 792027 w 6050676"/>
              <a:gd name="connsiteY5" fmla="*/ 282139 h 486094"/>
              <a:gd name="connsiteX6" fmla="*/ 862087 w 6050676"/>
              <a:gd name="connsiteY6" fmla="*/ 240232 h 486094"/>
              <a:gd name="connsiteX7" fmla="*/ 938195 w 6050676"/>
              <a:gd name="connsiteY7" fmla="*/ 217553 h 486094"/>
              <a:gd name="connsiteX8" fmla="*/ 1078547 w 6050676"/>
              <a:gd name="connsiteY8" fmla="*/ 199123 h 486094"/>
              <a:gd name="connsiteX9" fmla="*/ 1131952 w 6050676"/>
              <a:gd name="connsiteY9" fmla="*/ 207355 h 486094"/>
              <a:gd name="connsiteX10" fmla="*/ 1312113 w 6050676"/>
              <a:gd name="connsiteY10" fmla="*/ 183133 h 486094"/>
              <a:gd name="connsiteX11" fmla="*/ 1357153 w 6050676"/>
              <a:gd name="connsiteY11" fmla="*/ 170548 h 486094"/>
              <a:gd name="connsiteX12" fmla="*/ 1410691 w 6050676"/>
              <a:gd name="connsiteY12" fmla="*/ 168347 h 486094"/>
              <a:gd name="connsiteX13" fmla="*/ 1556265 w 6050676"/>
              <a:gd name="connsiteY13" fmla="*/ 162144 h 486094"/>
              <a:gd name="connsiteX14" fmla="*/ 1730221 w 6050676"/>
              <a:gd name="connsiteY14" fmla="*/ 156366 h 486094"/>
              <a:gd name="connsiteX15" fmla="*/ 1764214 w 6050676"/>
              <a:gd name="connsiteY15" fmla="*/ 156366 h 486094"/>
              <a:gd name="connsiteX16" fmla="*/ 1881028 w 6050676"/>
              <a:gd name="connsiteY16" fmla="*/ 149116 h 486094"/>
              <a:gd name="connsiteX17" fmla="*/ 1923979 w 6050676"/>
              <a:gd name="connsiteY17" fmla="*/ 156366 h 486094"/>
              <a:gd name="connsiteX18" fmla="*/ 1968169 w 6050676"/>
              <a:gd name="connsiteY18" fmla="*/ 146168 h 486094"/>
              <a:gd name="connsiteX19" fmla="*/ 2025957 w 6050676"/>
              <a:gd name="connsiteY19" fmla="*/ 125773 h 486094"/>
              <a:gd name="connsiteX20" fmla="*/ 2110938 w 6050676"/>
              <a:gd name="connsiteY20" fmla="*/ 95180 h 486094"/>
              <a:gd name="connsiteX21" fmla="*/ 2141531 w 6050676"/>
              <a:gd name="connsiteY21" fmla="*/ 98579 h 486094"/>
              <a:gd name="connsiteX22" fmla="*/ 2183447 w 6050676"/>
              <a:gd name="connsiteY22" fmla="*/ 113398 h 486094"/>
              <a:gd name="connsiteX23" fmla="*/ 2274102 w 6050676"/>
              <a:gd name="connsiteY23" fmla="*/ 125773 h 486094"/>
              <a:gd name="connsiteX24" fmla="*/ 2436922 w 6050676"/>
              <a:gd name="connsiteY24" fmla="*/ 120993 h 486094"/>
              <a:gd name="connsiteX25" fmla="*/ 2573237 w 6050676"/>
              <a:gd name="connsiteY25" fmla="*/ 160093 h 486094"/>
              <a:gd name="connsiteX26" fmla="*/ 2616834 w 6050676"/>
              <a:gd name="connsiteY26" fmla="*/ 165785 h 486094"/>
              <a:gd name="connsiteX27" fmla="*/ 2678614 w 6050676"/>
              <a:gd name="connsiteY27" fmla="*/ 190359 h 486094"/>
              <a:gd name="connsiteX28" fmla="*/ 2719405 w 6050676"/>
              <a:gd name="connsiteY28" fmla="*/ 190359 h 486094"/>
              <a:gd name="connsiteX29" fmla="*/ 2923360 w 6050676"/>
              <a:gd name="connsiteY29" fmla="*/ 207355 h 486094"/>
              <a:gd name="connsiteX30" fmla="*/ 2957353 w 6050676"/>
              <a:gd name="connsiteY30" fmla="*/ 224351 h 486094"/>
              <a:gd name="connsiteX31" fmla="*/ 2984547 w 6050676"/>
              <a:gd name="connsiteY31" fmla="*/ 241348 h 486094"/>
              <a:gd name="connsiteX32" fmla="*/ 3004943 w 6050676"/>
              <a:gd name="connsiteY32" fmla="*/ 248146 h 486094"/>
              <a:gd name="connsiteX33" fmla="*/ 3127316 w 6050676"/>
              <a:gd name="connsiteY33" fmla="*/ 295736 h 486094"/>
              <a:gd name="connsiteX34" fmla="*/ 3202099 w 6050676"/>
              <a:gd name="connsiteY34" fmla="*/ 295736 h 486094"/>
              <a:gd name="connsiteX35" fmla="*/ 3249689 w 6050676"/>
              <a:gd name="connsiteY35" fmla="*/ 285538 h 486094"/>
              <a:gd name="connsiteX36" fmla="*/ 3276883 w 6050676"/>
              <a:gd name="connsiteY36" fmla="*/ 271941 h 486094"/>
              <a:gd name="connsiteX37" fmla="*/ 3381260 w 6050676"/>
              <a:gd name="connsiteY37" fmla="*/ 156313 h 486094"/>
              <a:gd name="connsiteX38" fmla="*/ 3419652 w 6050676"/>
              <a:gd name="connsiteY38" fmla="*/ 183560 h 486094"/>
              <a:gd name="connsiteX39" fmla="*/ 3463842 w 6050676"/>
              <a:gd name="connsiteY39" fmla="*/ 200557 h 486094"/>
              <a:gd name="connsiteX40" fmla="*/ 3664398 w 6050676"/>
              <a:gd name="connsiteY40" fmla="*/ 295736 h 486094"/>
              <a:gd name="connsiteX41" fmla="*/ 3701790 w 6050676"/>
              <a:gd name="connsiteY41" fmla="*/ 299135 h 486094"/>
              <a:gd name="connsiteX42" fmla="*/ 3718786 w 6050676"/>
              <a:gd name="connsiteY42" fmla="*/ 302534 h 486094"/>
              <a:gd name="connsiteX43" fmla="*/ 3759578 w 6050676"/>
              <a:gd name="connsiteY43" fmla="*/ 309333 h 486094"/>
              <a:gd name="connsiteX44" fmla="*/ 3800369 w 6050676"/>
              <a:gd name="connsiteY44" fmla="*/ 312732 h 486094"/>
              <a:gd name="connsiteX45" fmla="*/ 3888749 w 6050676"/>
              <a:gd name="connsiteY45" fmla="*/ 319531 h 486094"/>
              <a:gd name="connsiteX46" fmla="*/ 3946537 w 6050676"/>
              <a:gd name="connsiteY46" fmla="*/ 319531 h 486094"/>
              <a:gd name="connsiteX47" fmla="*/ 3983928 w 6050676"/>
              <a:gd name="connsiteY47" fmla="*/ 309333 h 486094"/>
              <a:gd name="connsiteX48" fmla="*/ 4075708 w 6050676"/>
              <a:gd name="connsiteY48" fmla="*/ 292336 h 486094"/>
              <a:gd name="connsiteX49" fmla="*/ 4208279 w 6050676"/>
              <a:gd name="connsiteY49" fmla="*/ 248146 h 486094"/>
              <a:gd name="connsiteX50" fmla="*/ 4392858 w 6050676"/>
              <a:gd name="connsiteY50" fmla="*/ 273649 h 486094"/>
              <a:gd name="connsiteX51" fmla="*/ 4442828 w 6050676"/>
              <a:gd name="connsiteY51" fmla="*/ 292336 h 486094"/>
              <a:gd name="connsiteX52" fmla="*/ 4456425 w 6050676"/>
              <a:gd name="connsiteY52" fmla="*/ 295736 h 486094"/>
              <a:gd name="connsiteX53" fmla="*/ 4476821 w 6050676"/>
              <a:gd name="connsiteY53" fmla="*/ 302534 h 486094"/>
              <a:gd name="connsiteX54" fmla="*/ 4521834 w 6050676"/>
              <a:gd name="connsiteY54" fmla="*/ 334854 h 486094"/>
              <a:gd name="connsiteX55" fmla="*/ 4574035 w 6050676"/>
              <a:gd name="connsiteY55" fmla="*/ 357959 h 486094"/>
              <a:gd name="connsiteX56" fmla="*/ 4636134 w 6050676"/>
              <a:gd name="connsiteY56" fmla="*/ 356285 h 486094"/>
              <a:gd name="connsiteX57" fmla="*/ 4718168 w 6050676"/>
              <a:gd name="connsiteY57" fmla="*/ 356922 h 486094"/>
              <a:gd name="connsiteX58" fmla="*/ 4795678 w 6050676"/>
              <a:gd name="connsiteY58" fmla="*/ 349141 h 486094"/>
              <a:gd name="connsiteX59" fmla="*/ 4881332 w 6050676"/>
              <a:gd name="connsiteY59" fmla="*/ 326496 h 486094"/>
              <a:gd name="connsiteX60" fmla="*/ 5052619 w 6050676"/>
              <a:gd name="connsiteY60" fmla="*/ 349623 h 486094"/>
              <a:gd name="connsiteX61" fmla="*/ 5119528 w 6050676"/>
              <a:gd name="connsiteY61" fmla="*/ 339616 h 486094"/>
              <a:gd name="connsiteX62" fmla="*/ 5166870 w 6050676"/>
              <a:gd name="connsiteY62" fmla="*/ 343325 h 486094"/>
              <a:gd name="connsiteX63" fmla="*/ 5201279 w 6050676"/>
              <a:gd name="connsiteY63" fmla="*/ 332794 h 486094"/>
              <a:gd name="connsiteX64" fmla="*/ 5499997 w 6050676"/>
              <a:gd name="connsiteY64" fmla="*/ 333128 h 486094"/>
              <a:gd name="connsiteX65" fmla="*/ 5725797 w 6050676"/>
              <a:gd name="connsiteY65" fmla="*/ 344014 h 486094"/>
              <a:gd name="connsiteX66" fmla="*/ 5748143 w 6050676"/>
              <a:gd name="connsiteY66" fmla="*/ 329728 h 486094"/>
              <a:gd name="connsiteX67" fmla="*/ 5815554 w 6050676"/>
              <a:gd name="connsiteY67" fmla="*/ 332794 h 486094"/>
              <a:gd name="connsiteX68" fmla="*/ 5894092 w 6050676"/>
              <a:gd name="connsiteY68" fmla="*/ 310355 h 486094"/>
              <a:gd name="connsiteX69" fmla="*/ 5982691 w 6050676"/>
              <a:gd name="connsiteY69" fmla="*/ 322930 h 486094"/>
              <a:gd name="connsiteX70" fmla="*/ 6050676 w 6050676"/>
              <a:gd name="connsiteY70" fmla="*/ 326329 h 486094"/>
              <a:gd name="connsiteX71" fmla="*/ 6016684 w 6050676"/>
              <a:gd name="connsiteY71" fmla="*/ 472497 h 486094"/>
              <a:gd name="connsiteX72" fmla="*/ 5805930 w 6050676"/>
              <a:gd name="connsiteY72" fmla="*/ 452102 h 486094"/>
              <a:gd name="connsiteX73" fmla="*/ 5652870 w 6050676"/>
              <a:gd name="connsiteY73" fmla="*/ 470234 h 486094"/>
              <a:gd name="connsiteX74" fmla="*/ 5537868 w 6050676"/>
              <a:gd name="connsiteY74" fmla="*/ 470234 h 486094"/>
              <a:gd name="connsiteX75" fmla="*/ 5442210 w 6050676"/>
              <a:gd name="connsiteY75" fmla="*/ 448702 h 486094"/>
              <a:gd name="connsiteX76" fmla="*/ 5224657 w 6050676"/>
              <a:gd name="connsiteY76" fmla="*/ 448702 h 486094"/>
              <a:gd name="connsiteX77" fmla="*/ 5122679 w 6050676"/>
              <a:gd name="connsiteY77" fmla="*/ 482695 h 486094"/>
              <a:gd name="connsiteX78" fmla="*/ 5044496 w 6050676"/>
              <a:gd name="connsiteY78" fmla="*/ 479296 h 486094"/>
              <a:gd name="connsiteX79" fmla="*/ 4932321 w 6050676"/>
              <a:gd name="connsiteY79" fmla="*/ 462299 h 486094"/>
              <a:gd name="connsiteX80" fmla="*/ 4876915 w 6050676"/>
              <a:gd name="connsiteY80" fmla="*/ 426926 h 486094"/>
              <a:gd name="connsiteX81" fmla="*/ 4807221 w 6050676"/>
              <a:gd name="connsiteY81" fmla="*/ 429307 h 486094"/>
              <a:gd name="connsiteX82" fmla="*/ 4748761 w 6050676"/>
              <a:gd name="connsiteY82" fmla="*/ 455501 h 486094"/>
              <a:gd name="connsiteX83" fmla="*/ 4694373 w 6050676"/>
              <a:gd name="connsiteY83" fmla="*/ 469098 h 486094"/>
              <a:gd name="connsiteX84" fmla="*/ 4667179 w 6050676"/>
              <a:gd name="connsiteY84" fmla="*/ 482695 h 486094"/>
              <a:gd name="connsiteX85" fmla="*/ 4527810 w 6050676"/>
              <a:gd name="connsiteY85" fmla="*/ 486094 h 486094"/>
              <a:gd name="connsiteX86" fmla="*/ 4497216 w 6050676"/>
              <a:gd name="connsiteY86" fmla="*/ 482695 h 486094"/>
              <a:gd name="connsiteX87" fmla="*/ 4487018 w 6050676"/>
              <a:gd name="connsiteY87" fmla="*/ 445637 h 486094"/>
              <a:gd name="connsiteX88" fmla="*/ 4365417 w 6050676"/>
              <a:gd name="connsiteY88" fmla="*/ 400112 h 486094"/>
              <a:gd name="connsiteX89" fmla="*/ 4293261 w 6050676"/>
              <a:gd name="connsiteY89" fmla="*/ 404512 h 486094"/>
              <a:gd name="connsiteX90" fmla="*/ 4170888 w 6050676"/>
              <a:gd name="connsiteY90" fmla="*/ 448702 h 486094"/>
              <a:gd name="connsiteX91" fmla="*/ 4153891 w 6050676"/>
              <a:gd name="connsiteY91" fmla="*/ 472497 h 486094"/>
              <a:gd name="connsiteX92" fmla="*/ 4143694 w 6050676"/>
              <a:gd name="connsiteY92" fmla="*/ 479296 h 486094"/>
              <a:gd name="connsiteX93" fmla="*/ 4079274 w 6050676"/>
              <a:gd name="connsiteY93" fmla="*/ 457617 h 486094"/>
              <a:gd name="connsiteX94" fmla="*/ 3943137 w 6050676"/>
              <a:gd name="connsiteY94" fmla="*/ 452102 h 486094"/>
              <a:gd name="connsiteX95" fmla="*/ 3888749 w 6050676"/>
              <a:gd name="connsiteY95" fmla="*/ 448702 h 486094"/>
              <a:gd name="connsiteX96" fmla="*/ 3769775 w 6050676"/>
              <a:gd name="connsiteY96" fmla="*/ 428307 h 486094"/>
              <a:gd name="connsiteX97" fmla="*/ 3756752 w 6050676"/>
              <a:gd name="connsiteY97" fmla="*/ 405722 h 486094"/>
              <a:gd name="connsiteX98" fmla="*/ 3711988 w 6050676"/>
              <a:gd name="connsiteY98" fmla="*/ 424907 h 486094"/>
              <a:gd name="connsiteX99" fmla="*/ 3633805 w 6050676"/>
              <a:gd name="connsiteY99" fmla="*/ 407911 h 486094"/>
              <a:gd name="connsiteX100" fmla="*/ 3510838 w 6050676"/>
              <a:gd name="connsiteY100" fmla="*/ 303035 h 486094"/>
              <a:gd name="connsiteX101" fmla="*/ 3378861 w 6050676"/>
              <a:gd name="connsiteY101" fmla="*/ 251545 h 486094"/>
              <a:gd name="connsiteX102" fmla="*/ 3304077 w 6050676"/>
              <a:gd name="connsiteY102" fmla="*/ 316131 h 486094"/>
              <a:gd name="connsiteX103" fmla="*/ 3168107 w 6050676"/>
              <a:gd name="connsiteY103" fmla="*/ 360322 h 486094"/>
              <a:gd name="connsiteX104" fmla="*/ 3032137 w 6050676"/>
              <a:gd name="connsiteY104" fmla="*/ 312732 h 486094"/>
              <a:gd name="connsiteX105" fmla="*/ 2984547 w 6050676"/>
              <a:gd name="connsiteY105" fmla="*/ 295736 h 486094"/>
              <a:gd name="connsiteX106" fmla="*/ 2960752 w 6050676"/>
              <a:gd name="connsiteY106" fmla="*/ 292336 h 486094"/>
              <a:gd name="connsiteX107" fmla="*/ 2834980 w 6050676"/>
              <a:gd name="connsiteY107" fmla="*/ 261743 h 486094"/>
              <a:gd name="connsiteX108" fmla="*/ 2780592 w 6050676"/>
              <a:gd name="connsiteY108" fmla="*/ 265142 h 486094"/>
              <a:gd name="connsiteX109" fmla="*/ 2760196 w 6050676"/>
              <a:gd name="connsiteY109" fmla="*/ 268542 h 486094"/>
              <a:gd name="connsiteX110" fmla="*/ 2705808 w 6050676"/>
              <a:gd name="connsiteY110" fmla="*/ 275340 h 486094"/>
              <a:gd name="connsiteX111" fmla="*/ 2671815 w 6050676"/>
              <a:gd name="connsiteY111" fmla="*/ 275340 h 486094"/>
              <a:gd name="connsiteX112" fmla="*/ 2593633 w 6050676"/>
              <a:gd name="connsiteY112" fmla="*/ 251545 h 486094"/>
              <a:gd name="connsiteX113" fmla="*/ 2546043 w 6050676"/>
              <a:gd name="connsiteY113" fmla="*/ 244747 h 486094"/>
              <a:gd name="connsiteX114" fmla="*/ 2454263 w 6050676"/>
              <a:gd name="connsiteY114" fmla="*/ 241348 h 486094"/>
              <a:gd name="connsiteX115" fmla="*/ 2328491 w 6050676"/>
              <a:gd name="connsiteY115" fmla="*/ 237948 h 486094"/>
              <a:gd name="connsiteX116" fmla="*/ 2202718 w 6050676"/>
              <a:gd name="connsiteY116" fmla="*/ 220952 h 486094"/>
              <a:gd name="connsiteX117" fmla="*/ 2172125 w 6050676"/>
              <a:gd name="connsiteY117" fmla="*/ 220952 h 486094"/>
              <a:gd name="connsiteX118" fmla="*/ 2090543 w 6050676"/>
              <a:gd name="connsiteY118" fmla="*/ 197157 h 486094"/>
              <a:gd name="connsiteX119" fmla="*/ 1937576 w 6050676"/>
              <a:gd name="connsiteY119" fmla="*/ 234549 h 486094"/>
              <a:gd name="connsiteX120" fmla="*/ 1703027 w 6050676"/>
              <a:gd name="connsiteY120" fmla="*/ 234549 h 486094"/>
              <a:gd name="connsiteX121" fmla="*/ 1529665 w 6050676"/>
              <a:gd name="connsiteY121" fmla="*/ 244747 h 486094"/>
              <a:gd name="connsiteX122" fmla="*/ 1332508 w 6050676"/>
              <a:gd name="connsiteY122" fmla="*/ 246438 h 486094"/>
              <a:gd name="connsiteX123" fmla="*/ 1087762 w 6050676"/>
              <a:gd name="connsiteY123" fmla="*/ 282139 h 486094"/>
              <a:gd name="connsiteX124" fmla="*/ 968788 w 6050676"/>
              <a:gd name="connsiteY124" fmla="*/ 278739 h 486094"/>
              <a:gd name="connsiteX125" fmla="*/ 849814 w 6050676"/>
              <a:gd name="connsiteY125" fmla="*/ 305934 h 486094"/>
              <a:gd name="connsiteX126" fmla="*/ 786354 w 6050676"/>
              <a:gd name="connsiteY126" fmla="*/ 352428 h 486094"/>
              <a:gd name="connsiteX127" fmla="*/ 734239 w 6050676"/>
              <a:gd name="connsiteY127" fmla="*/ 370519 h 486094"/>
              <a:gd name="connsiteX128" fmla="*/ 662938 w 6050676"/>
              <a:gd name="connsiteY128" fmla="*/ 400112 h 486094"/>
              <a:gd name="connsiteX129" fmla="*/ 574474 w 6050676"/>
              <a:gd name="connsiteY129" fmla="*/ 384116 h 486094"/>
              <a:gd name="connsiteX130" fmla="*/ 438838 w 6050676"/>
              <a:gd name="connsiteY130" fmla="*/ 354378 h 486094"/>
              <a:gd name="connsiteX131" fmla="*/ 370519 w 6050676"/>
              <a:gd name="connsiteY131" fmla="*/ 278739 h 486094"/>
              <a:gd name="connsiteX132" fmla="*/ 326328 w 6050676"/>
              <a:gd name="connsiteY132" fmla="*/ 268542 h 486094"/>
              <a:gd name="connsiteX133" fmla="*/ 214153 w 6050676"/>
              <a:gd name="connsiteY133" fmla="*/ 180161 h 486094"/>
              <a:gd name="connsiteX134" fmla="*/ 180494 w 6050676"/>
              <a:gd name="connsiteY134" fmla="*/ 153280 h 486094"/>
              <a:gd name="connsiteX135" fmla="*/ 105377 w 6050676"/>
              <a:gd name="connsiteY135" fmla="*/ 125773 h 486094"/>
              <a:gd name="connsiteX136" fmla="*/ 33992 w 6050676"/>
              <a:gd name="connsiteY136" fmla="*/ 64586 h 486094"/>
              <a:gd name="connsiteX137" fmla="*/ 0 w 6050676"/>
              <a:gd name="connsiteY137" fmla="*/ 0 h 486094"/>
              <a:gd name="connsiteX0" fmla="*/ 0 w 6050676"/>
              <a:gd name="connsiteY0" fmla="*/ 0 h 484382"/>
              <a:gd name="connsiteX1" fmla="*/ 210754 w 6050676"/>
              <a:gd name="connsiteY1" fmla="*/ 129172 h 484382"/>
              <a:gd name="connsiteX2" fmla="*/ 385252 w 6050676"/>
              <a:gd name="connsiteY2" fmla="*/ 223402 h 484382"/>
              <a:gd name="connsiteX3" fmla="*/ 539522 w 6050676"/>
              <a:gd name="connsiteY3" fmla="*/ 285110 h 484382"/>
              <a:gd name="connsiteX4" fmla="*/ 604326 w 6050676"/>
              <a:gd name="connsiteY4" fmla="*/ 331345 h 484382"/>
              <a:gd name="connsiteX5" fmla="*/ 792027 w 6050676"/>
              <a:gd name="connsiteY5" fmla="*/ 282139 h 484382"/>
              <a:gd name="connsiteX6" fmla="*/ 862087 w 6050676"/>
              <a:gd name="connsiteY6" fmla="*/ 240232 h 484382"/>
              <a:gd name="connsiteX7" fmla="*/ 938195 w 6050676"/>
              <a:gd name="connsiteY7" fmla="*/ 217553 h 484382"/>
              <a:gd name="connsiteX8" fmla="*/ 1078547 w 6050676"/>
              <a:gd name="connsiteY8" fmla="*/ 199123 h 484382"/>
              <a:gd name="connsiteX9" fmla="*/ 1131952 w 6050676"/>
              <a:gd name="connsiteY9" fmla="*/ 207355 h 484382"/>
              <a:gd name="connsiteX10" fmla="*/ 1312113 w 6050676"/>
              <a:gd name="connsiteY10" fmla="*/ 183133 h 484382"/>
              <a:gd name="connsiteX11" fmla="*/ 1357153 w 6050676"/>
              <a:gd name="connsiteY11" fmla="*/ 170548 h 484382"/>
              <a:gd name="connsiteX12" fmla="*/ 1410691 w 6050676"/>
              <a:gd name="connsiteY12" fmla="*/ 168347 h 484382"/>
              <a:gd name="connsiteX13" fmla="*/ 1556265 w 6050676"/>
              <a:gd name="connsiteY13" fmla="*/ 162144 h 484382"/>
              <a:gd name="connsiteX14" fmla="*/ 1730221 w 6050676"/>
              <a:gd name="connsiteY14" fmla="*/ 156366 h 484382"/>
              <a:gd name="connsiteX15" fmla="*/ 1764214 w 6050676"/>
              <a:gd name="connsiteY15" fmla="*/ 156366 h 484382"/>
              <a:gd name="connsiteX16" fmla="*/ 1881028 w 6050676"/>
              <a:gd name="connsiteY16" fmla="*/ 149116 h 484382"/>
              <a:gd name="connsiteX17" fmla="*/ 1923979 w 6050676"/>
              <a:gd name="connsiteY17" fmla="*/ 156366 h 484382"/>
              <a:gd name="connsiteX18" fmla="*/ 1968169 w 6050676"/>
              <a:gd name="connsiteY18" fmla="*/ 146168 h 484382"/>
              <a:gd name="connsiteX19" fmla="*/ 2025957 w 6050676"/>
              <a:gd name="connsiteY19" fmla="*/ 125773 h 484382"/>
              <a:gd name="connsiteX20" fmla="*/ 2110938 w 6050676"/>
              <a:gd name="connsiteY20" fmla="*/ 95180 h 484382"/>
              <a:gd name="connsiteX21" fmla="*/ 2141531 w 6050676"/>
              <a:gd name="connsiteY21" fmla="*/ 98579 h 484382"/>
              <a:gd name="connsiteX22" fmla="*/ 2183447 w 6050676"/>
              <a:gd name="connsiteY22" fmla="*/ 113398 h 484382"/>
              <a:gd name="connsiteX23" fmla="*/ 2274102 w 6050676"/>
              <a:gd name="connsiteY23" fmla="*/ 125773 h 484382"/>
              <a:gd name="connsiteX24" fmla="*/ 2436922 w 6050676"/>
              <a:gd name="connsiteY24" fmla="*/ 120993 h 484382"/>
              <a:gd name="connsiteX25" fmla="*/ 2573237 w 6050676"/>
              <a:gd name="connsiteY25" fmla="*/ 160093 h 484382"/>
              <a:gd name="connsiteX26" fmla="*/ 2616834 w 6050676"/>
              <a:gd name="connsiteY26" fmla="*/ 165785 h 484382"/>
              <a:gd name="connsiteX27" fmla="*/ 2678614 w 6050676"/>
              <a:gd name="connsiteY27" fmla="*/ 190359 h 484382"/>
              <a:gd name="connsiteX28" fmla="*/ 2719405 w 6050676"/>
              <a:gd name="connsiteY28" fmla="*/ 190359 h 484382"/>
              <a:gd name="connsiteX29" fmla="*/ 2923360 w 6050676"/>
              <a:gd name="connsiteY29" fmla="*/ 207355 h 484382"/>
              <a:gd name="connsiteX30" fmla="*/ 2957353 w 6050676"/>
              <a:gd name="connsiteY30" fmla="*/ 224351 h 484382"/>
              <a:gd name="connsiteX31" fmla="*/ 2984547 w 6050676"/>
              <a:gd name="connsiteY31" fmla="*/ 241348 h 484382"/>
              <a:gd name="connsiteX32" fmla="*/ 3004943 w 6050676"/>
              <a:gd name="connsiteY32" fmla="*/ 248146 h 484382"/>
              <a:gd name="connsiteX33" fmla="*/ 3127316 w 6050676"/>
              <a:gd name="connsiteY33" fmla="*/ 295736 h 484382"/>
              <a:gd name="connsiteX34" fmla="*/ 3202099 w 6050676"/>
              <a:gd name="connsiteY34" fmla="*/ 295736 h 484382"/>
              <a:gd name="connsiteX35" fmla="*/ 3249689 w 6050676"/>
              <a:gd name="connsiteY35" fmla="*/ 285538 h 484382"/>
              <a:gd name="connsiteX36" fmla="*/ 3276883 w 6050676"/>
              <a:gd name="connsiteY36" fmla="*/ 271941 h 484382"/>
              <a:gd name="connsiteX37" fmla="*/ 3381260 w 6050676"/>
              <a:gd name="connsiteY37" fmla="*/ 156313 h 484382"/>
              <a:gd name="connsiteX38" fmla="*/ 3419652 w 6050676"/>
              <a:gd name="connsiteY38" fmla="*/ 183560 h 484382"/>
              <a:gd name="connsiteX39" fmla="*/ 3463842 w 6050676"/>
              <a:gd name="connsiteY39" fmla="*/ 200557 h 484382"/>
              <a:gd name="connsiteX40" fmla="*/ 3664398 w 6050676"/>
              <a:gd name="connsiteY40" fmla="*/ 295736 h 484382"/>
              <a:gd name="connsiteX41" fmla="*/ 3701790 w 6050676"/>
              <a:gd name="connsiteY41" fmla="*/ 299135 h 484382"/>
              <a:gd name="connsiteX42" fmla="*/ 3718786 w 6050676"/>
              <a:gd name="connsiteY42" fmla="*/ 302534 h 484382"/>
              <a:gd name="connsiteX43" fmla="*/ 3759578 w 6050676"/>
              <a:gd name="connsiteY43" fmla="*/ 309333 h 484382"/>
              <a:gd name="connsiteX44" fmla="*/ 3800369 w 6050676"/>
              <a:gd name="connsiteY44" fmla="*/ 312732 h 484382"/>
              <a:gd name="connsiteX45" fmla="*/ 3888749 w 6050676"/>
              <a:gd name="connsiteY45" fmla="*/ 319531 h 484382"/>
              <a:gd name="connsiteX46" fmla="*/ 3946537 w 6050676"/>
              <a:gd name="connsiteY46" fmla="*/ 319531 h 484382"/>
              <a:gd name="connsiteX47" fmla="*/ 3983928 w 6050676"/>
              <a:gd name="connsiteY47" fmla="*/ 309333 h 484382"/>
              <a:gd name="connsiteX48" fmla="*/ 4075708 w 6050676"/>
              <a:gd name="connsiteY48" fmla="*/ 292336 h 484382"/>
              <a:gd name="connsiteX49" fmla="*/ 4208279 w 6050676"/>
              <a:gd name="connsiteY49" fmla="*/ 248146 h 484382"/>
              <a:gd name="connsiteX50" fmla="*/ 4392858 w 6050676"/>
              <a:gd name="connsiteY50" fmla="*/ 273649 h 484382"/>
              <a:gd name="connsiteX51" fmla="*/ 4442828 w 6050676"/>
              <a:gd name="connsiteY51" fmla="*/ 292336 h 484382"/>
              <a:gd name="connsiteX52" fmla="*/ 4456425 w 6050676"/>
              <a:gd name="connsiteY52" fmla="*/ 295736 h 484382"/>
              <a:gd name="connsiteX53" fmla="*/ 4476821 w 6050676"/>
              <a:gd name="connsiteY53" fmla="*/ 302534 h 484382"/>
              <a:gd name="connsiteX54" fmla="*/ 4521834 w 6050676"/>
              <a:gd name="connsiteY54" fmla="*/ 334854 h 484382"/>
              <a:gd name="connsiteX55" fmla="*/ 4574035 w 6050676"/>
              <a:gd name="connsiteY55" fmla="*/ 357959 h 484382"/>
              <a:gd name="connsiteX56" fmla="*/ 4636134 w 6050676"/>
              <a:gd name="connsiteY56" fmla="*/ 356285 h 484382"/>
              <a:gd name="connsiteX57" fmla="*/ 4718168 w 6050676"/>
              <a:gd name="connsiteY57" fmla="*/ 356922 h 484382"/>
              <a:gd name="connsiteX58" fmla="*/ 4795678 w 6050676"/>
              <a:gd name="connsiteY58" fmla="*/ 349141 h 484382"/>
              <a:gd name="connsiteX59" fmla="*/ 4881332 w 6050676"/>
              <a:gd name="connsiteY59" fmla="*/ 326496 h 484382"/>
              <a:gd name="connsiteX60" fmla="*/ 5052619 w 6050676"/>
              <a:gd name="connsiteY60" fmla="*/ 349623 h 484382"/>
              <a:gd name="connsiteX61" fmla="*/ 5119528 w 6050676"/>
              <a:gd name="connsiteY61" fmla="*/ 339616 h 484382"/>
              <a:gd name="connsiteX62" fmla="*/ 5166870 w 6050676"/>
              <a:gd name="connsiteY62" fmla="*/ 343325 h 484382"/>
              <a:gd name="connsiteX63" fmla="*/ 5201279 w 6050676"/>
              <a:gd name="connsiteY63" fmla="*/ 332794 h 484382"/>
              <a:gd name="connsiteX64" fmla="*/ 5499997 w 6050676"/>
              <a:gd name="connsiteY64" fmla="*/ 333128 h 484382"/>
              <a:gd name="connsiteX65" fmla="*/ 5725797 w 6050676"/>
              <a:gd name="connsiteY65" fmla="*/ 344014 h 484382"/>
              <a:gd name="connsiteX66" fmla="*/ 5748143 w 6050676"/>
              <a:gd name="connsiteY66" fmla="*/ 329728 h 484382"/>
              <a:gd name="connsiteX67" fmla="*/ 5815554 w 6050676"/>
              <a:gd name="connsiteY67" fmla="*/ 332794 h 484382"/>
              <a:gd name="connsiteX68" fmla="*/ 5894092 w 6050676"/>
              <a:gd name="connsiteY68" fmla="*/ 310355 h 484382"/>
              <a:gd name="connsiteX69" fmla="*/ 5982691 w 6050676"/>
              <a:gd name="connsiteY69" fmla="*/ 322930 h 484382"/>
              <a:gd name="connsiteX70" fmla="*/ 6050676 w 6050676"/>
              <a:gd name="connsiteY70" fmla="*/ 326329 h 484382"/>
              <a:gd name="connsiteX71" fmla="*/ 6016684 w 6050676"/>
              <a:gd name="connsiteY71" fmla="*/ 472497 h 484382"/>
              <a:gd name="connsiteX72" fmla="*/ 5805930 w 6050676"/>
              <a:gd name="connsiteY72" fmla="*/ 452102 h 484382"/>
              <a:gd name="connsiteX73" fmla="*/ 5652870 w 6050676"/>
              <a:gd name="connsiteY73" fmla="*/ 470234 h 484382"/>
              <a:gd name="connsiteX74" fmla="*/ 5537868 w 6050676"/>
              <a:gd name="connsiteY74" fmla="*/ 470234 h 484382"/>
              <a:gd name="connsiteX75" fmla="*/ 5442210 w 6050676"/>
              <a:gd name="connsiteY75" fmla="*/ 448702 h 484382"/>
              <a:gd name="connsiteX76" fmla="*/ 5224657 w 6050676"/>
              <a:gd name="connsiteY76" fmla="*/ 448702 h 484382"/>
              <a:gd name="connsiteX77" fmla="*/ 5122679 w 6050676"/>
              <a:gd name="connsiteY77" fmla="*/ 482695 h 484382"/>
              <a:gd name="connsiteX78" fmla="*/ 5044496 w 6050676"/>
              <a:gd name="connsiteY78" fmla="*/ 479296 h 484382"/>
              <a:gd name="connsiteX79" fmla="*/ 4932321 w 6050676"/>
              <a:gd name="connsiteY79" fmla="*/ 462299 h 484382"/>
              <a:gd name="connsiteX80" fmla="*/ 4876915 w 6050676"/>
              <a:gd name="connsiteY80" fmla="*/ 426926 h 484382"/>
              <a:gd name="connsiteX81" fmla="*/ 4807221 w 6050676"/>
              <a:gd name="connsiteY81" fmla="*/ 429307 h 484382"/>
              <a:gd name="connsiteX82" fmla="*/ 4748761 w 6050676"/>
              <a:gd name="connsiteY82" fmla="*/ 455501 h 484382"/>
              <a:gd name="connsiteX83" fmla="*/ 4694373 w 6050676"/>
              <a:gd name="connsiteY83" fmla="*/ 469098 h 484382"/>
              <a:gd name="connsiteX84" fmla="*/ 4667179 w 6050676"/>
              <a:gd name="connsiteY84" fmla="*/ 482695 h 484382"/>
              <a:gd name="connsiteX85" fmla="*/ 4575435 w 6050676"/>
              <a:gd name="connsiteY85" fmla="*/ 469425 h 484382"/>
              <a:gd name="connsiteX86" fmla="*/ 4497216 w 6050676"/>
              <a:gd name="connsiteY86" fmla="*/ 482695 h 484382"/>
              <a:gd name="connsiteX87" fmla="*/ 4487018 w 6050676"/>
              <a:gd name="connsiteY87" fmla="*/ 445637 h 484382"/>
              <a:gd name="connsiteX88" fmla="*/ 4365417 w 6050676"/>
              <a:gd name="connsiteY88" fmla="*/ 400112 h 484382"/>
              <a:gd name="connsiteX89" fmla="*/ 4293261 w 6050676"/>
              <a:gd name="connsiteY89" fmla="*/ 404512 h 484382"/>
              <a:gd name="connsiteX90" fmla="*/ 4170888 w 6050676"/>
              <a:gd name="connsiteY90" fmla="*/ 448702 h 484382"/>
              <a:gd name="connsiteX91" fmla="*/ 4153891 w 6050676"/>
              <a:gd name="connsiteY91" fmla="*/ 472497 h 484382"/>
              <a:gd name="connsiteX92" fmla="*/ 4143694 w 6050676"/>
              <a:gd name="connsiteY92" fmla="*/ 479296 h 484382"/>
              <a:gd name="connsiteX93" fmla="*/ 4079274 w 6050676"/>
              <a:gd name="connsiteY93" fmla="*/ 457617 h 484382"/>
              <a:gd name="connsiteX94" fmla="*/ 3943137 w 6050676"/>
              <a:gd name="connsiteY94" fmla="*/ 452102 h 484382"/>
              <a:gd name="connsiteX95" fmla="*/ 3888749 w 6050676"/>
              <a:gd name="connsiteY95" fmla="*/ 448702 h 484382"/>
              <a:gd name="connsiteX96" fmla="*/ 3769775 w 6050676"/>
              <a:gd name="connsiteY96" fmla="*/ 428307 h 484382"/>
              <a:gd name="connsiteX97" fmla="*/ 3756752 w 6050676"/>
              <a:gd name="connsiteY97" fmla="*/ 405722 h 484382"/>
              <a:gd name="connsiteX98" fmla="*/ 3711988 w 6050676"/>
              <a:gd name="connsiteY98" fmla="*/ 424907 h 484382"/>
              <a:gd name="connsiteX99" fmla="*/ 3633805 w 6050676"/>
              <a:gd name="connsiteY99" fmla="*/ 407911 h 484382"/>
              <a:gd name="connsiteX100" fmla="*/ 3510838 w 6050676"/>
              <a:gd name="connsiteY100" fmla="*/ 303035 h 484382"/>
              <a:gd name="connsiteX101" fmla="*/ 3378861 w 6050676"/>
              <a:gd name="connsiteY101" fmla="*/ 251545 h 484382"/>
              <a:gd name="connsiteX102" fmla="*/ 3304077 w 6050676"/>
              <a:gd name="connsiteY102" fmla="*/ 316131 h 484382"/>
              <a:gd name="connsiteX103" fmla="*/ 3168107 w 6050676"/>
              <a:gd name="connsiteY103" fmla="*/ 360322 h 484382"/>
              <a:gd name="connsiteX104" fmla="*/ 3032137 w 6050676"/>
              <a:gd name="connsiteY104" fmla="*/ 312732 h 484382"/>
              <a:gd name="connsiteX105" fmla="*/ 2984547 w 6050676"/>
              <a:gd name="connsiteY105" fmla="*/ 295736 h 484382"/>
              <a:gd name="connsiteX106" fmla="*/ 2960752 w 6050676"/>
              <a:gd name="connsiteY106" fmla="*/ 292336 h 484382"/>
              <a:gd name="connsiteX107" fmla="*/ 2834980 w 6050676"/>
              <a:gd name="connsiteY107" fmla="*/ 261743 h 484382"/>
              <a:gd name="connsiteX108" fmla="*/ 2780592 w 6050676"/>
              <a:gd name="connsiteY108" fmla="*/ 265142 h 484382"/>
              <a:gd name="connsiteX109" fmla="*/ 2760196 w 6050676"/>
              <a:gd name="connsiteY109" fmla="*/ 268542 h 484382"/>
              <a:gd name="connsiteX110" fmla="*/ 2705808 w 6050676"/>
              <a:gd name="connsiteY110" fmla="*/ 275340 h 484382"/>
              <a:gd name="connsiteX111" fmla="*/ 2671815 w 6050676"/>
              <a:gd name="connsiteY111" fmla="*/ 275340 h 484382"/>
              <a:gd name="connsiteX112" fmla="*/ 2593633 w 6050676"/>
              <a:gd name="connsiteY112" fmla="*/ 251545 h 484382"/>
              <a:gd name="connsiteX113" fmla="*/ 2546043 w 6050676"/>
              <a:gd name="connsiteY113" fmla="*/ 244747 h 484382"/>
              <a:gd name="connsiteX114" fmla="*/ 2454263 w 6050676"/>
              <a:gd name="connsiteY114" fmla="*/ 241348 h 484382"/>
              <a:gd name="connsiteX115" fmla="*/ 2328491 w 6050676"/>
              <a:gd name="connsiteY115" fmla="*/ 237948 h 484382"/>
              <a:gd name="connsiteX116" fmla="*/ 2202718 w 6050676"/>
              <a:gd name="connsiteY116" fmla="*/ 220952 h 484382"/>
              <a:gd name="connsiteX117" fmla="*/ 2172125 w 6050676"/>
              <a:gd name="connsiteY117" fmla="*/ 220952 h 484382"/>
              <a:gd name="connsiteX118" fmla="*/ 2090543 w 6050676"/>
              <a:gd name="connsiteY118" fmla="*/ 197157 h 484382"/>
              <a:gd name="connsiteX119" fmla="*/ 1937576 w 6050676"/>
              <a:gd name="connsiteY119" fmla="*/ 234549 h 484382"/>
              <a:gd name="connsiteX120" fmla="*/ 1703027 w 6050676"/>
              <a:gd name="connsiteY120" fmla="*/ 234549 h 484382"/>
              <a:gd name="connsiteX121" fmla="*/ 1529665 w 6050676"/>
              <a:gd name="connsiteY121" fmla="*/ 244747 h 484382"/>
              <a:gd name="connsiteX122" fmla="*/ 1332508 w 6050676"/>
              <a:gd name="connsiteY122" fmla="*/ 246438 h 484382"/>
              <a:gd name="connsiteX123" fmla="*/ 1087762 w 6050676"/>
              <a:gd name="connsiteY123" fmla="*/ 282139 h 484382"/>
              <a:gd name="connsiteX124" fmla="*/ 968788 w 6050676"/>
              <a:gd name="connsiteY124" fmla="*/ 278739 h 484382"/>
              <a:gd name="connsiteX125" fmla="*/ 849814 w 6050676"/>
              <a:gd name="connsiteY125" fmla="*/ 305934 h 484382"/>
              <a:gd name="connsiteX126" fmla="*/ 786354 w 6050676"/>
              <a:gd name="connsiteY126" fmla="*/ 352428 h 484382"/>
              <a:gd name="connsiteX127" fmla="*/ 734239 w 6050676"/>
              <a:gd name="connsiteY127" fmla="*/ 370519 h 484382"/>
              <a:gd name="connsiteX128" fmla="*/ 662938 w 6050676"/>
              <a:gd name="connsiteY128" fmla="*/ 400112 h 484382"/>
              <a:gd name="connsiteX129" fmla="*/ 574474 w 6050676"/>
              <a:gd name="connsiteY129" fmla="*/ 384116 h 484382"/>
              <a:gd name="connsiteX130" fmla="*/ 438838 w 6050676"/>
              <a:gd name="connsiteY130" fmla="*/ 354378 h 484382"/>
              <a:gd name="connsiteX131" fmla="*/ 370519 w 6050676"/>
              <a:gd name="connsiteY131" fmla="*/ 278739 h 484382"/>
              <a:gd name="connsiteX132" fmla="*/ 326328 w 6050676"/>
              <a:gd name="connsiteY132" fmla="*/ 268542 h 484382"/>
              <a:gd name="connsiteX133" fmla="*/ 214153 w 6050676"/>
              <a:gd name="connsiteY133" fmla="*/ 180161 h 484382"/>
              <a:gd name="connsiteX134" fmla="*/ 180494 w 6050676"/>
              <a:gd name="connsiteY134" fmla="*/ 153280 h 484382"/>
              <a:gd name="connsiteX135" fmla="*/ 105377 w 6050676"/>
              <a:gd name="connsiteY135" fmla="*/ 125773 h 484382"/>
              <a:gd name="connsiteX136" fmla="*/ 33992 w 6050676"/>
              <a:gd name="connsiteY136" fmla="*/ 64586 h 484382"/>
              <a:gd name="connsiteX137" fmla="*/ 0 w 6050676"/>
              <a:gd name="connsiteY137" fmla="*/ 0 h 484382"/>
              <a:gd name="connsiteX0" fmla="*/ 0 w 6050676"/>
              <a:gd name="connsiteY0" fmla="*/ 0 h 484382"/>
              <a:gd name="connsiteX1" fmla="*/ 210754 w 6050676"/>
              <a:gd name="connsiteY1" fmla="*/ 129172 h 484382"/>
              <a:gd name="connsiteX2" fmla="*/ 385252 w 6050676"/>
              <a:gd name="connsiteY2" fmla="*/ 223402 h 484382"/>
              <a:gd name="connsiteX3" fmla="*/ 539522 w 6050676"/>
              <a:gd name="connsiteY3" fmla="*/ 285110 h 484382"/>
              <a:gd name="connsiteX4" fmla="*/ 604326 w 6050676"/>
              <a:gd name="connsiteY4" fmla="*/ 331345 h 484382"/>
              <a:gd name="connsiteX5" fmla="*/ 792027 w 6050676"/>
              <a:gd name="connsiteY5" fmla="*/ 282139 h 484382"/>
              <a:gd name="connsiteX6" fmla="*/ 862087 w 6050676"/>
              <a:gd name="connsiteY6" fmla="*/ 240232 h 484382"/>
              <a:gd name="connsiteX7" fmla="*/ 938195 w 6050676"/>
              <a:gd name="connsiteY7" fmla="*/ 217553 h 484382"/>
              <a:gd name="connsiteX8" fmla="*/ 1078547 w 6050676"/>
              <a:gd name="connsiteY8" fmla="*/ 199123 h 484382"/>
              <a:gd name="connsiteX9" fmla="*/ 1131952 w 6050676"/>
              <a:gd name="connsiteY9" fmla="*/ 207355 h 484382"/>
              <a:gd name="connsiteX10" fmla="*/ 1312113 w 6050676"/>
              <a:gd name="connsiteY10" fmla="*/ 183133 h 484382"/>
              <a:gd name="connsiteX11" fmla="*/ 1357153 w 6050676"/>
              <a:gd name="connsiteY11" fmla="*/ 170548 h 484382"/>
              <a:gd name="connsiteX12" fmla="*/ 1410691 w 6050676"/>
              <a:gd name="connsiteY12" fmla="*/ 168347 h 484382"/>
              <a:gd name="connsiteX13" fmla="*/ 1556265 w 6050676"/>
              <a:gd name="connsiteY13" fmla="*/ 162144 h 484382"/>
              <a:gd name="connsiteX14" fmla="*/ 1730221 w 6050676"/>
              <a:gd name="connsiteY14" fmla="*/ 156366 h 484382"/>
              <a:gd name="connsiteX15" fmla="*/ 1764214 w 6050676"/>
              <a:gd name="connsiteY15" fmla="*/ 156366 h 484382"/>
              <a:gd name="connsiteX16" fmla="*/ 1881028 w 6050676"/>
              <a:gd name="connsiteY16" fmla="*/ 149116 h 484382"/>
              <a:gd name="connsiteX17" fmla="*/ 1923979 w 6050676"/>
              <a:gd name="connsiteY17" fmla="*/ 156366 h 484382"/>
              <a:gd name="connsiteX18" fmla="*/ 1968169 w 6050676"/>
              <a:gd name="connsiteY18" fmla="*/ 146168 h 484382"/>
              <a:gd name="connsiteX19" fmla="*/ 2025957 w 6050676"/>
              <a:gd name="connsiteY19" fmla="*/ 125773 h 484382"/>
              <a:gd name="connsiteX20" fmla="*/ 2110938 w 6050676"/>
              <a:gd name="connsiteY20" fmla="*/ 95180 h 484382"/>
              <a:gd name="connsiteX21" fmla="*/ 2141531 w 6050676"/>
              <a:gd name="connsiteY21" fmla="*/ 98579 h 484382"/>
              <a:gd name="connsiteX22" fmla="*/ 2183447 w 6050676"/>
              <a:gd name="connsiteY22" fmla="*/ 113398 h 484382"/>
              <a:gd name="connsiteX23" fmla="*/ 2274102 w 6050676"/>
              <a:gd name="connsiteY23" fmla="*/ 125773 h 484382"/>
              <a:gd name="connsiteX24" fmla="*/ 2436922 w 6050676"/>
              <a:gd name="connsiteY24" fmla="*/ 120993 h 484382"/>
              <a:gd name="connsiteX25" fmla="*/ 2573237 w 6050676"/>
              <a:gd name="connsiteY25" fmla="*/ 160093 h 484382"/>
              <a:gd name="connsiteX26" fmla="*/ 2616834 w 6050676"/>
              <a:gd name="connsiteY26" fmla="*/ 165785 h 484382"/>
              <a:gd name="connsiteX27" fmla="*/ 2678614 w 6050676"/>
              <a:gd name="connsiteY27" fmla="*/ 190359 h 484382"/>
              <a:gd name="connsiteX28" fmla="*/ 2719405 w 6050676"/>
              <a:gd name="connsiteY28" fmla="*/ 190359 h 484382"/>
              <a:gd name="connsiteX29" fmla="*/ 2923360 w 6050676"/>
              <a:gd name="connsiteY29" fmla="*/ 207355 h 484382"/>
              <a:gd name="connsiteX30" fmla="*/ 2957353 w 6050676"/>
              <a:gd name="connsiteY30" fmla="*/ 224351 h 484382"/>
              <a:gd name="connsiteX31" fmla="*/ 2984547 w 6050676"/>
              <a:gd name="connsiteY31" fmla="*/ 241348 h 484382"/>
              <a:gd name="connsiteX32" fmla="*/ 3004943 w 6050676"/>
              <a:gd name="connsiteY32" fmla="*/ 248146 h 484382"/>
              <a:gd name="connsiteX33" fmla="*/ 3127316 w 6050676"/>
              <a:gd name="connsiteY33" fmla="*/ 295736 h 484382"/>
              <a:gd name="connsiteX34" fmla="*/ 3202099 w 6050676"/>
              <a:gd name="connsiteY34" fmla="*/ 295736 h 484382"/>
              <a:gd name="connsiteX35" fmla="*/ 3249689 w 6050676"/>
              <a:gd name="connsiteY35" fmla="*/ 285538 h 484382"/>
              <a:gd name="connsiteX36" fmla="*/ 3276883 w 6050676"/>
              <a:gd name="connsiteY36" fmla="*/ 271941 h 484382"/>
              <a:gd name="connsiteX37" fmla="*/ 3381260 w 6050676"/>
              <a:gd name="connsiteY37" fmla="*/ 156313 h 484382"/>
              <a:gd name="connsiteX38" fmla="*/ 3419652 w 6050676"/>
              <a:gd name="connsiteY38" fmla="*/ 183560 h 484382"/>
              <a:gd name="connsiteX39" fmla="*/ 3463842 w 6050676"/>
              <a:gd name="connsiteY39" fmla="*/ 200557 h 484382"/>
              <a:gd name="connsiteX40" fmla="*/ 3664398 w 6050676"/>
              <a:gd name="connsiteY40" fmla="*/ 295736 h 484382"/>
              <a:gd name="connsiteX41" fmla="*/ 3701790 w 6050676"/>
              <a:gd name="connsiteY41" fmla="*/ 299135 h 484382"/>
              <a:gd name="connsiteX42" fmla="*/ 3718786 w 6050676"/>
              <a:gd name="connsiteY42" fmla="*/ 302534 h 484382"/>
              <a:gd name="connsiteX43" fmla="*/ 3759578 w 6050676"/>
              <a:gd name="connsiteY43" fmla="*/ 309333 h 484382"/>
              <a:gd name="connsiteX44" fmla="*/ 3800369 w 6050676"/>
              <a:gd name="connsiteY44" fmla="*/ 312732 h 484382"/>
              <a:gd name="connsiteX45" fmla="*/ 3888749 w 6050676"/>
              <a:gd name="connsiteY45" fmla="*/ 319531 h 484382"/>
              <a:gd name="connsiteX46" fmla="*/ 3946537 w 6050676"/>
              <a:gd name="connsiteY46" fmla="*/ 319531 h 484382"/>
              <a:gd name="connsiteX47" fmla="*/ 3983928 w 6050676"/>
              <a:gd name="connsiteY47" fmla="*/ 309333 h 484382"/>
              <a:gd name="connsiteX48" fmla="*/ 4075708 w 6050676"/>
              <a:gd name="connsiteY48" fmla="*/ 292336 h 484382"/>
              <a:gd name="connsiteX49" fmla="*/ 4208279 w 6050676"/>
              <a:gd name="connsiteY49" fmla="*/ 248146 h 484382"/>
              <a:gd name="connsiteX50" fmla="*/ 4392858 w 6050676"/>
              <a:gd name="connsiteY50" fmla="*/ 273649 h 484382"/>
              <a:gd name="connsiteX51" fmla="*/ 4442828 w 6050676"/>
              <a:gd name="connsiteY51" fmla="*/ 292336 h 484382"/>
              <a:gd name="connsiteX52" fmla="*/ 4456425 w 6050676"/>
              <a:gd name="connsiteY52" fmla="*/ 295736 h 484382"/>
              <a:gd name="connsiteX53" fmla="*/ 4476821 w 6050676"/>
              <a:gd name="connsiteY53" fmla="*/ 302534 h 484382"/>
              <a:gd name="connsiteX54" fmla="*/ 4521834 w 6050676"/>
              <a:gd name="connsiteY54" fmla="*/ 334854 h 484382"/>
              <a:gd name="connsiteX55" fmla="*/ 4574035 w 6050676"/>
              <a:gd name="connsiteY55" fmla="*/ 357959 h 484382"/>
              <a:gd name="connsiteX56" fmla="*/ 4636134 w 6050676"/>
              <a:gd name="connsiteY56" fmla="*/ 356285 h 484382"/>
              <a:gd name="connsiteX57" fmla="*/ 4718168 w 6050676"/>
              <a:gd name="connsiteY57" fmla="*/ 356922 h 484382"/>
              <a:gd name="connsiteX58" fmla="*/ 4795678 w 6050676"/>
              <a:gd name="connsiteY58" fmla="*/ 349141 h 484382"/>
              <a:gd name="connsiteX59" fmla="*/ 4881332 w 6050676"/>
              <a:gd name="connsiteY59" fmla="*/ 326496 h 484382"/>
              <a:gd name="connsiteX60" fmla="*/ 5052619 w 6050676"/>
              <a:gd name="connsiteY60" fmla="*/ 349623 h 484382"/>
              <a:gd name="connsiteX61" fmla="*/ 5119528 w 6050676"/>
              <a:gd name="connsiteY61" fmla="*/ 339616 h 484382"/>
              <a:gd name="connsiteX62" fmla="*/ 5166870 w 6050676"/>
              <a:gd name="connsiteY62" fmla="*/ 343325 h 484382"/>
              <a:gd name="connsiteX63" fmla="*/ 5201279 w 6050676"/>
              <a:gd name="connsiteY63" fmla="*/ 332794 h 484382"/>
              <a:gd name="connsiteX64" fmla="*/ 5499997 w 6050676"/>
              <a:gd name="connsiteY64" fmla="*/ 333128 h 484382"/>
              <a:gd name="connsiteX65" fmla="*/ 5725797 w 6050676"/>
              <a:gd name="connsiteY65" fmla="*/ 344014 h 484382"/>
              <a:gd name="connsiteX66" fmla="*/ 5748143 w 6050676"/>
              <a:gd name="connsiteY66" fmla="*/ 329728 h 484382"/>
              <a:gd name="connsiteX67" fmla="*/ 5815554 w 6050676"/>
              <a:gd name="connsiteY67" fmla="*/ 332794 h 484382"/>
              <a:gd name="connsiteX68" fmla="*/ 5894092 w 6050676"/>
              <a:gd name="connsiteY68" fmla="*/ 310355 h 484382"/>
              <a:gd name="connsiteX69" fmla="*/ 5982691 w 6050676"/>
              <a:gd name="connsiteY69" fmla="*/ 322930 h 484382"/>
              <a:gd name="connsiteX70" fmla="*/ 6050676 w 6050676"/>
              <a:gd name="connsiteY70" fmla="*/ 326329 h 484382"/>
              <a:gd name="connsiteX71" fmla="*/ 6016684 w 6050676"/>
              <a:gd name="connsiteY71" fmla="*/ 472497 h 484382"/>
              <a:gd name="connsiteX72" fmla="*/ 5805930 w 6050676"/>
              <a:gd name="connsiteY72" fmla="*/ 452102 h 484382"/>
              <a:gd name="connsiteX73" fmla="*/ 5652870 w 6050676"/>
              <a:gd name="connsiteY73" fmla="*/ 470234 h 484382"/>
              <a:gd name="connsiteX74" fmla="*/ 5537868 w 6050676"/>
              <a:gd name="connsiteY74" fmla="*/ 470234 h 484382"/>
              <a:gd name="connsiteX75" fmla="*/ 5442210 w 6050676"/>
              <a:gd name="connsiteY75" fmla="*/ 448702 h 484382"/>
              <a:gd name="connsiteX76" fmla="*/ 5224657 w 6050676"/>
              <a:gd name="connsiteY76" fmla="*/ 448702 h 484382"/>
              <a:gd name="connsiteX77" fmla="*/ 5122679 w 6050676"/>
              <a:gd name="connsiteY77" fmla="*/ 482695 h 484382"/>
              <a:gd name="connsiteX78" fmla="*/ 5044496 w 6050676"/>
              <a:gd name="connsiteY78" fmla="*/ 479296 h 484382"/>
              <a:gd name="connsiteX79" fmla="*/ 4932321 w 6050676"/>
              <a:gd name="connsiteY79" fmla="*/ 462299 h 484382"/>
              <a:gd name="connsiteX80" fmla="*/ 4876915 w 6050676"/>
              <a:gd name="connsiteY80" fmla="*/ 426926 h 484382"/>
              <a:gd name="connsiteX81" fmla="*/ 4807221 w 6050676"/>
              <a:gd name="connsiteY81" fmla="*/ 429307 h 484382"/>
              <a:gd name="connsiteX82" fmla="*/ 4748761 w 6050676"/>
              <a:gd name="connsiteY82" fmla="*/ 455501 h 484382"/>
              <a:gd name="connsiteX83" fmla="*/ 4694373 w 6050676"/>
              <a:gd name="connsiteY83" fmla="*/ 469098 h 484382"/>
              <a:gd name="connsiteX84" fmla="*/ 4667179 w 6050676"/>
              <a:gd name="connsiteY84" fmla="*/ 461264 h 484382"/>
              <a:gd name="connsiteX85" fmla="*/ 4575435 w 6050676"/>
              <a:gd name="connsiteY85" fmla="*/ 469425 h 484382"/>
              <a:gd name="connsiteX86" fmla="*/ 4497216 w 6050676"/>
              <a:gd name="connsiteY86" fmla="*/ 482695 h 484382"/>
              <a:gd name="connsiteX87" fmla="*/ 4487018 w 6050676"/>
              <a:gd name="connsiteY87" fmla="*/ 445637 h 484382"/>
              <a:gd name="connsiteX88" fmla="*/ 4365417 w 6050676"/>
              <a:gd name="connsiteY88" fmla="*/ 400112 h 484382"/>
              <a:gd name="connsiteX89" fmla="*/ 4293261 w 6050676"/>
              <a:gd name="connsiteY89" fmla="*/ 404512 h 484382"/>
              <a:gd name="connsiteX90" fmla="*/ 4170888 w 6050676"/>
              <a:gd name="connsiteY90" fmla="*/ 448702 h 484382"/>
              <a:gd name="connsiteX91" fmla="*/ 4153891 w 6050676"/>
              <a:gd name="connsiteY91" fmla="*/ 472497 h 484382"/>
              <a:gd name="connsiteX92" fmla="*/ 4143694 w 6050676"/>
              <a:gd name="connsiteY92" fmla="*/ 479296 h 484382"/>
              <a:gd name="connsiteX93" fmla="*/ 4079274 w 6050676"/>
              <a:gd name="connsiteY93" fmla="*/ 457617 h 484382"/>
              <a:gd name="connsiteX94" fmla="*/ 3943137 w 6050676"/>
              <a:gd name="connsiteY94" fmla="*/ 452102 h 484382"/>
              <a:gd name="connsiteX95" fmla="*/ 3888749 w 6050676"/>
              <a:gd name="connsiteY95" fmla="*/ 448702 h 484382"/>
              <a:gd name="connsiteX96" fmla="*/ 3769775 w 6050676"/>
              <a:gd name="connsiteY96" fmla="*/ 428307 h 484382"/>
              <a:gd name="connsiteX97" fmla="*/ 3756752 w 6050676"/>
              <a:gd name="connsiteY97" fmla="*/ 405722 h 484382"/>
              <a:gd name="connsiteX98" fmla="*/ 3711988 w 6050676"/>
              <a:gd name="connsiteY98" fmla="*/ 424907 h 484382"/>
              <a:gd name="connsiteX99" fmla="*/ 3633805 w 6050676"/>
              <a:gd name="connsiteY99" fmla="*/ 407911 h 484382"/>
              <a:gd name="connsiteX100" fmla="*/ 3510838 w 6050676"/>
              <a:gd name="connsiteY100" fmla="*/ 303035 h 484382"/>
              <a:gd name="connsiteX101" fmla="*/ 3378861 w 6050676"/>
              <a:gd name="connsiteY101" fmla="*/ 251545 h 484382"/>
              <a:gd name="connsiteX102" fmla="*/ 3304077 w 6050676"/>
              <a:gd name="connsiteY102" fmla="*/ 316131 h 484382"/>
              <a:gd name="connsiteX103" fmla="*/ 3168107 w 6050676"/>
              <a:gd name="connsiteY103" fmla="*/ 360322 h 484382"/>
              <a:gd name="connsiteX104" fmla="*/ 3032137 w 6050676"/>
              <a:gd name="connsiteY104" fmla="*/ 312732 h 484382"/>
              <a:gd name="connsiteX105" fmla="*/ 2984547 w 6050676"/>
              <a:gd name="connsiteY105" fmla="*/ 295736 h 484382"/>
              <a:gd name="connsiteX106" fmla="*/ 2960752 w 6050676"/>
              <a:gd name="connsiteY106" fmla="*/ 292336 h 484382"/>
              <a:gd name="connsiteX107" fmla="*/ 2834980 w 6050676"/>
              <a:gd name="connsiteY107" fmla="*/ 261743 h 484382"/>
              <a:gd name="connsiteX108" fmla="*/ 2780592 w 6050676"/>
              <a:gd name="connsiteY108" fmla="*/ 265142 h 484382"/>
              <a:gd name="connsiteX109" fmla="*/ 2760196 w 6050676"/>
              <a:gd name="connsiteY109" fmla="*/ 268542 h 484382"/>
              <a:gd name="connsiteX110" fmla="*/ 2705808 w 6050676"/>
              <a:gd name="connsiteY110" fmla="*/ 275340 h 484382"/>
              <a:gd name="connsiteX111" fmla="*/ 2671815 w 6050676"/>
              <a:gd name="connsiteY111" fmla="*/ 275340 h 484382"/>
              <a:gd name="connsiteX112" fmla="*/ 2593633 w 6050676"/>
              <a:gd name="connsiteY112" fmla="*/ 251545 h 484382"/>
              <a:gd name="connsiteX113" fmla="*/ 2546043 w 6050676"/>
              <a:gd name="connsiteY113" fmla="*/ 244747 h 484382"/>
              <a:gd name="connsiteX114" fmla="*/ 2454263 w 6050676"/>
              <a:gd name="connsiteY114" fmla="*/ 241348 h 484382"/>
              <a:gd name="connsiteX115" fmla="*/ 2328491 w 6050676"/>
              <a:gd name="connsiteY115" fmla="*/ 237948 h 484382"/>
              <a:gd name="connsiteX116" fmla="*/ 2202718 w 6050676"/>
              <a:gd name="connsiteY116" fmla="*/ 220952 h 484382"/>
              <a:gd name="connsiteX117" fmla="*/ 2172125 w 6050676"/>
              <a:gd name="connsiteY117" fmla="*/ 220952 h 484382"/>
              <a:gd name="connsiteX118" fmla="*/ 2090543 w 6050676"/>
              <a:gd name="connsiteY118" fmla="*/ 197157 h 484382"/>
              <a:gd name="connsiteX119" fmla="*/ 1937576 w 6050676"/>
              <a:gd name="connsiteY119" fmla="*/ 234549 h 484382"/>
              <a:gd name="connsiteX120" fmla="*/ 1703027 w 6050676"/>
              <a:gd name="connsiteY120" fmla="*/ 234549 h 484382"/>
              <a:gd name="connsiteX121" fmla="*/ 1529665 w 6050676"/>
              <a:gd name="connsiteY121" fmla="*/ 244747 h 484382"/>
              <a:gd name="connsiteX122" fmla="*/ 1332508 w 6050676"/>
              <a:gd name="connsiteY122" fmla="*/ 246438 h 484382"/>
              <a:gd name="connsiteX123" fmla="*/ 1087762 w 6050676"/>
              <a:gd name="connsiteY123" fmla="*/ 282139 h 484382"/>
              <a:gd name="connsiteX124" fmla="*/ 968788 w 6050676"/>
              <a:gd name="connsiteY124" fmla="*/ 278739 h 484382"/>
              <a:gd name="connsiteX125" fmla="*/ 849814 w 6050676"/>
              <a:gd name="connsiteY125" fmla="*/ 305934 h 484382"/>
              <a:gd name="connsiteX126" fmla="*/ 786354 w 6050676"/>
              <a:gd name="connsiteY126" fmla="*/ 352428 h 484382"/>
              <a:gd name="connsiteX127" fmla="*/ 734239 w 6050676"/>
              <a:gd name="connsiteY127" fmla="*/ 370519 h 484382"/>
              <a:gd name="connsiteX128" fmla="*/ 662938 w 6050676"/>
              <a:gd name="connsiteY128" fmla="*/ 400112 h 484382"/>
              <a:gd name="connsiteX129" fmla="*/ 574474 w 6050676"/>
              <a:gd name="connsiteY129" fmla="*/ 384116 h 484382"/>
              <a:gd name="connsiteX130" fmla="*/ 438838 w 6050676"/>
              <a:gd name="connsiteY130" fmla="*/ 354378 h 484382"/>
              <a:gd name="connsiteX131" fmla="*/ 370519 w 6050676"/>
              <a:gd name="connsiteY131" fmla="*/ 278739 h 484382"/>
              <a:gd name="connsiteX132" fmla="*/ 326328 w 6050676"/>
              <a:gd name="connsiteY132" fmla="*/ 268542 h 484382"/>
              <a:gd name="connsiteX133" fmla="*/ 214153 w 6050676"/>
              <a:gd name="connsiteY133" fmla="*/ 180161 h 484382"/>
              <a:gd name="connsiteX134" fmla="*/ 180494 w 6050676"/>
              <a:gd name="connsiteY134" fmla="*/ 153280 h 484382"/>
              <a:gd name="connsiteX135" fmla="*/ 105377 w 6050676"/>
              <a:gd name="connsiteY135" fmla="*/ 125773 h 484382"/>
              <a:gd name="connsiteX136" fmla="*/ 33992 w 6050676"/>
              <a:gd name="connsiteY136" fmla="*/ 64586 h 484382"/>
              <a:gd name="connsiteX137" fmla="*/ 0 w 6050676"/>
              <a:gd name="connsiteY137" fmla="*/ 0 h 484382"/>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3447 w 6050676"/>
              <a:gd name="connsiteY22" fmla="*/ 113398 h 482695"/>
              <a:gd name="connsiteX23" fmla="*/ 2274102 w 6050676"/>
              <a:gd name="connsiteY23" fmla="*/ 125773 h 482695"/>
              <a:gd name="connsiteX24" fmla="*/ 2436922 w 6050676"/>
              <a:gd name="connsiteY24" fmla="*/ 120993 h 482695"/>
              <a:gd name="connsiteX25" fmla="*/ 2573237 w 6050676"/>
              <a:gd name="connsiteY25" fmla="*/ 160093 h 482695"/>
              <a:gd name="connsiteX26" fmla="*/ 2616834 w 6050676"/>
              <a:gd name="connsiteY26" fmla="*/ 165785 h 482695"/>
              <a:gd name="connsiteX27" fmla="*/ 2678614 w 6050676"/>
              <a:gd name="connsiteY27" fmla="*/ 190359 h 482695"/>
              <a:gd name="connsiteX28" fmla="*/ 2719405 w 6050676"/>
              <a:gd name="connsiteY28" fmla="*/ 190359 h 482695"/>
              <a:gd name="connsiteX29" fmla="*/ 2923360 w 6050676"/>
              <a:gd name="connsiteY29" fmla="*/ 207355 h 482695"/>
              <a:gd name="connsiteX30" fmla="*/ 2957353 w 6050676"/>
              <a:gd name="connsiteY30" fmla="*/ 224351 h 482695"/>
              <a:gd name="connsiteX31" fmla="*/ 2984547 w 6050676"/>
              <a:gd name="connsiteY31" fmla="*/ 241348 h 482695"/>
              <a:gd name="connsiteX32" fmla="*/ 3004943 w 6050676"/>
              <a:gd name="connsiteY32" fmla="*/ 248146 h 482695"/>
              <a:gd name="connsiteX33" fmla="*/ 3127316 w 6050676"/>
              <a:gd name="connsiteY33" fmla="*/ 295736 h 482695"/>
              <a:gd name="connsiteX34" fmla="*/ 3202099 w 6050676"/>
              <a:gd name="connsiteY34" fmla="*/ 295736 h 482695"/>
              <a:gd name="connsiteX35" fmla="*/ 3249689 w 6050676"/>
              <a:gd name="connsiteY35" fmla="*/ 285538 h 482695"/>
              <a:gd name="connsiteX36" fmla="*/ 3276883 w 6050676"/>
              <a:gd name="connsiteY36" fmla="*/ 271941 h 482695"/>
              <a:gd name="connsiteX37" fmla="*/ 3381260 w 6050676"/>
              <a:gd name="connsiteY37" fmla="*/ 156313 h 482695"/>
              <a:gd name="connsiteX38" fmla="*/ 3419652 w 6050676"/>
              <a:gd name="connsiteY38" fmla="*/ 183560 h 482695"/>
              <a:gd name="connsiteX39" fmla="*/ 3463842 w 6050676"/>
              <a:gd name="connsiteY39" fmla="*/ 200557 h 482695"/>
              <a:gd name="connsiteX40" fmla="*/ 3664398 w 6050676"/>
              <a:gd name="connsiteY40" fmla="*/ 295736 h 482695"/>
              <a:gd name="connsiteX41" fmla="*/ 3701790 w 6050676"/>
              <a:gd name="connsiteY41" fmla="*/ 299135 h 482695"/>
              <a:gd name="connsiteX42" fmla="*/ 3718786 w 6050676"/>
              <a:gd name="connsiteY42" fmla="*/ 302534 h 482695"/>
              <a:gd name="connsiteX43" fmla="*/ 3759578 w 6050676"/>
              <a:gd name="connsiteY43" fmla="*/ 309333 h 482695"/>
              <a:gd name="connsiteX44" fmla="*/ 3800369 w 6050676"/>
              <a:gd name="connsiteY44" fmla="*/ 312732 h 482695"/>
              <a:gd name="connsiteX45" fmla="*/ 3888749 w 6050676"/>
              <a:gd name="connsiteY45" fmla="*/ 319531 h 482695"/>
              <a:gd name="connsiteX46" fmla="*/ 3946537 w 6050676"/>
              <a:gd name="connsiteY46" fmla="*/ 319531 h 482695"/>
              <a:gd name="connsiteX47" fmla="*/ 3983928 w 6050676"/>
              <a:gd name="connsiteY47" fmla="*/ 309333 h 482695"/>
              <a:gd name="connsiteX48" fmla="*/ 4075708 w 6050676"/>
              <a:gd name="connsiteY48" fmla="*/ 292336 h 482695"/>
              <a:gd name="connsiteX49" fmla="*/ 4208279 w 6050676"/>
              <a:gd name="connsiteY49" fmla="*/ 248146 h 482695"/>
              <a:gd name="connsiteX50" fmla="*/ 4392858 w 6050676"/>
              <a:gd name="connsiteY50" fmla="*/ 273649 h 482695"/>
              <a:gd name="connsiteX51" fmla="*/ 4442828 w 6050676"/>
              <a:gd name="connsiteY51" fmla="*/ 292336 h 482695"/>
              <a:gd name="connsiteX52" fmla="*/ 4456425 w 6050676"/>
              <a:gd name="connsiteY52" fmla="*/ 295736 h 482695"/>
              <a:gd name="connsiteX53" fmla="*/ 4476821 w 6050676"/>
              <a:gd name="connsiteY53" fmla="*/ 302534 h 482695"/>
              <a:gd name="connsiteX54" fmla="*/ 4521834 w 6050676"/>
              <a:gd name="connsiteY54" fmla="*/ 334854 h 482695"/>
              <a:gd name="connsiteX55" fmla="*/ 4574035 w 6050676"/>
              <a:gd name="connsiteY55" fmla="*/ 357959 h 482695"/>
              <a:gd name="connsiteX56" fmla="*/ 4636134 w 6050676"/>
              <a:gd name="connsiteY56" fmla="*/ 356285 h 482695"/>
              <a:gd name="connsiteX57" fmla="*/ 4718168 w 6050676"/>
              <a:gd name="connsiteY57" fmla="*/ 356922 h 482695"/>
              <a:gd name="connsiteX58" fmla="*/ 4795678 w 6050676"/>
              <a:gd name="connsiteY58" fmla="*/ 349141 h 482695"/>
              <a:gd name="connsiteX59" fmla="*/ 4881332 w 6050676"/>
              <a:gd name="connsiteY59" fmla="*/ 326496 h 482695"/>
              <a:gd name="connsiteX60" fmla="*/ 5052619 w 6050676"/>
              <a:gd name="connsiteY60" fmla="*/ 349623 h 482695"/>
              <a:gd name="connsiteX61" fmla="*/ 5119528 w 6050676"/>
              <a:gd name="connsiteY61" fmla="*/ 339616 h 482695"/>
              <a:gd name="connsiteX62" fmla="*/ 5166870 w 6050676"/>
              <a:gd name="connsiteY62" fmla="*/ 343325 h 482695"/>
              <a:gd name="connsiteX63" fmla="*/ 5201279 w 6050676"/>
              <a:gd name="connsiteY63" fmla="*/ 332794 h 482695"/>
              <a:gd name="connsiteX64" fmla="*/ 5499997 w 6050676"/>
              <a:gd name="connsiteY64" fmla="*/ 333128 h 482695"/>
              <a:gd name="connsiteX65" fmla="*/ 5725797 w 6050676"/>
              <a:gd name="connsiteY65" fmla="*/ 344014 h 482695"/>
              <a:gd name="connsiteX66" fmla="*/ 5748143 w 6050676"/>
              <a:gd name="connsiteY66" fmla="*/ 329728 h 482695"/>
              <a:gd name="connsiteX67" fmla="*/ 5815554 w 6050676"/>
              <a:gd name="connsiteY67" fmla="*/ 332794 h 482695"/>
              <a:gd name="connsiteX68" fmla="*/ 5894092 w 6050676"/>
              <a:gd name="connsiteY68" fmla="*/ 310355 h 482695"/>
              <a:gd name="connsiteX69" fmla="*/ 5982691 w 6050676"/>
              <a:gd name="connsiteY69" fmla="*/ 322930 h 482695"/>
              <a:gd name="connsiteX70" fmla="*/ 6050676 w 6050676"/>
              <a:gd name="connsiteY70" fmla="*/ 326329 h 482695"/>
              <a:gd name="connsiteX71" fmla="*/ 6016684 w 6050676"/>
              <a:gd name="connsiteY71" fmla="*/ 472497 h 482695"/>
              <a:gd name="connsiteX72" fmla="*/ 5805930 w 6050676"/>
              <a:gd name="connsiteY72" fmla="*/ 452102 h 482695"/>
              <a:gd name="connsiteX73" fmla="*/ 5652870 w 6050676"/>
              <a:gd name="connsiteY73" fmla="*/ 470234 h 482695"/>
              <a:gd name="connsiteX74" fmla="*/ 5537868 w 6050676"/>
              <a:gd name="connsiteY74" fmla="*/ 470234 h 482695"/>
              <a:gd name="connsiteX75" fmla="*/ 5442210 w 6050676"/>
              <a:gd name="connsiteY75" fmla="*/ 448702 h 482695"/>
              <a:gd name="connsiteX76" fmla="*/ 5224657 w 6050676"/>
              <a:gd name="connsiteY76" fmla="*/ 448702 h 482695"/>
              <a:gd name="connsiteX77" fmla="*/ 5122679 w 6050676"/>
              <a:gd name="connsiteY77" fmla="*/ 482695 h 482695"/>
              <a:gd name="connsiteX78" fmla="*/ 5044496 w 6050676"/>
              <a:gd name="connsiteY78" fmla="*/ 479296 h 482695"/>
              <a:gd name="connsiteX79" fmla="*/ 4932321 w 6050676"/>
              <a:gd name="connsiteY79" fmla="*/ 462299 h 482695"/>
              <a:gd name="connsiteX80" fmla="*/ 4876915 w 6050676"/>
              <a:gd name="connsiteY80" fmla="*/ 426926 h 482695"/>
              <a:gd name="connsiteX81" fmla="*/ 4807221 w 6050676"/>
              <a:gd name="connsiteY81" fmla="*/ 429307 h 482695"/>
              <a:gd name="connsiteX82" fmla="*/ 4748761 w 6050676"/>
              <a:gd name="connsiteY82" fmla="*/ 455501 h 482695"/>
              <a:gd name="connsiteX83" fmla="*/ 4694373 w 6050676"/>
              <a:gd name="connsiteY83" fmla="*/ 469098 h 482695"/>
              <a:gd name="connsiteX84" fmla="*/ 4667179 w 6050676"/>
              <a:gd name="connsiteY84" fmla="*/ 461264 h 482695"/>
              <a:gd name="connsiteX85" fmla="*/ 4575435 w 6050676"/>
              <a:gd name="connsiteY85" fmla="*/ 469425 h 482695"/>
              <a:gd name="connsiteX86" fmla="*/ 4506741 w 6050676"/>
              <a:gd name="connsiteY86" fmla="*/ 468407 h 482695"/>
              <a:gd name="connsiteX87" fmla="*/ 4487018 w 6050676"/>
              <a:gd name="connsiteY87" fmla="*/ 445637 h 482695"/>
              <a:gd name="connsiteX88" fmla="*/ 4365417 w 6050676"/>
              <a:gd name="connsiteY88" fmla="*/ 400112 h 482695"/>
              <a:gd name="connsiteX89" fmla="*/ 4293261 w 6050676"/>
              <a:gd name="connsiteY89" fmla="*/ 404512 h 482695"/>
              <a:gd name="connsiteX90" fmla="*/ 4170888 w 6050676"/>
              <a:gd name="connsiteY90" fmla="*/ 448702 h 482695"/>
              <a:gd name="connsiteX91" fmla="*/ 4153891 w 6050676"/>
              <a:gd name="connsiteY91" fmla="*/ 472497 h 482695"/>
              <a:gd name="connsiteX92" fmla="*/ 4143694 w 6050676"/>
              <a:gd name="connsiteY92" fmla="*/ 479296 h 482695"/>
              <a:gd name="connsiteX93" fmla="*/ 4079274 w 6050676"/>
              <a:gd name="connsiteY93" fmla="*/ 457617 h 482695"/>
              <a:gd name="connsiteX94" fmla="*/ 3943137 w 6050676"/>
              <a:gd name="connsiteY94" fmla="*/ 452102 h 482695"/>
              <a:gd name="connsiteX95" fmla="*/ 3888749 w 6050676"/>
              <a:gd name="connsiteY95" fmla="*/ 448702 h 482695"/>
              <a:gd name="connsiteX96" fmla="*/ 3769775 w 6050676"/>
              <a:gd name="connsiteY96" fmla="*/ 428307 h 482695"/>
              <a:gd name="connsiteX97" fmla="*/ 3756752 w 6050676"/>
              <a:gd name="connsiteY97" fmla="*/ 405722 h 482695"/>
              <a:gd name="connsiteX98" fmla="*/ 3711988 w 6050676"/>
              <a:gd name="connsiteY98" fmla="*/ 424907 h 482695"/>
              <a:gd name="connsiteX99" fmla="*/ 3633805 w 6050676"/>
              <a:gd name="connsiteY99" fmla="*/ 407911 h 482695"/>
              <a:gd name="connsiteX100" fmla="*/ 3510838 w 6050676"/>
              <a:gd name="connsiteY100" fmla="*/ 303035 h 482695"/>
              <a:gd name="connsiteX101" fmla="*/ 3378861 w 6050676"/>
              <a:gd name="connsiteY101" fmla="*/ 251545 h 482695"/>
              <a:gd name="connsiteX102" fmla="*/ 3304077 w 6050676"/>
              <a:gd name="connsiteY102" fmla="*/ 316131 h 482695"/>
              <a:gd name="connsiteX103" fmla="*/ 3168107 w 6050676"/>
              <a:gd name="connsiteY103" fmla="*/ 360322 h 482695"/>
              <a:gd name="connsiteX104" fmla="*/ 3032137 w 6050676"/>
              <a:gd name="connsiteY104" fmla="*/ 312732 h 482695"/>
              <a:gd name="connsiteX105" fmla="*/ 2984547 w 6050676"/>
              <a:gd name="connsiteY105" fmla="*/ 295736 h 482695"/>
              <a:gd name="connsiteX106" fmla="*/ 2960752 w 6050676"/>
              <a:gd name="connsiteY106" fmla="*/ 292336 h 482695"/>
              <a:gd name="connsiteX107" fmla="*/ 2834980 w 6050676"/>
              <a:gd name="connsiteY107" fmla="*/ 261743 h 482695"/>
              <a:gd name="connsiteX108" fmla="*/ 2780592 w 6050676"/>
              <a:gd name="connsiteY108" fmla="*/ 265142 h 482695"/>
              <a:gd name="connsiteX109" fmla="*/ 2760196 w 6050676"/>
              <a:gd name="connsiteY109" fmla="*/ 268542 h 482695"/>
              <a:gd name="connsiteX110" fmla="*/ 2705808 w 6050676"/>
              <a:gd name="connsiteY110" fmla="*/ 275340 h 482695"/>
              <a:gd name="connsiteX111" fmla="*/ 2671815 w 6050676"/>
              <a:gd name="connsiteY111" fmla="*/ 275340 h 482695"/>
              <a:gd name="connsiteX112" fmla="*/ 2593633 w 6050676"/>
              <a:gd name="connsiteY112" fmla="*/ 251545 h 482695"/>
              <a:gd name="connsiteX113" fmla="*/ 2546043 w 6050676"/>
              <a:gd name="connsiteY113" fmla="*/ 244747 h 482695"/>
              <a:gd name="connsiteX114" fmla="*/ 2454263 w 6050676"/>
              <a:gd name="connsiteY114" fmla="*/ 241348 h 482695"/>
              <a:gd name="connsiteX115" fmla="*/ 2328491 w 6050676"/>
              <a:gd name="connsiteY115" fmla="*/ 237948 h 482695"/>
              <a:gd name="connsiteX116" fmla="*/ 2202718 w 6050676"/>
              <a:gd name="connsiteY116" fmla="*/ 220952 h 482695"/>
              <a:gd name="connsiteX117" fmla="*/ 2172125 w 6050676"/>
              <a:gd name="connsiteY117" fmla="*/ 220952 h 482695"/>
              <a:gd name="connsiteX118" fmla="*/ 2090543 w 6050676"/>
              <a:gd name="connsiteY118" fmla="*/ 197157 h 482695"/>
              <a:gd name="connsiteX119" fmla="*/ 1937576 w 6050676"/>
              <a:gd name="connsiteY119" fmla="*/ 234549 h 482695"/>
              <a:gd name="connsiteX120" fmla="*/ 1703027 w 6050676"/>
              <a:gd name="connsiteY120" fmla="*/ 234549 h 482695"/>
              <a:gd name="connsiteX121" fmla="*/ 1529665 w 6050676"/>
              <a:gd name="connsiteY121" fmla="*/ 244747 h 482695"/>
              <a:gd name="connsiteX122" fmla="*/ 1332508 w 6050676"/>
              <a:gd name="connsiteY122" fmla="*/ 246438 h 482695"/>
              <a:gd name="connsiteX123" fmla="*/ 1087762 w 6050676"/>
              <a:gd name="connsiteY123" fmla="*/ 282139 h 482695"/>
              <a:gd name="connsiteX124" fmla="*/ 968788 w 6050676"/>
              <a:gd name="connsiteY124" fmla="*/ 278739 h 482695"/>
              <a:gd name="connsiteX125" fmla="*/ 849814 w 6050676"/>
              <a:gd name="connsiteY125" fmla="*/ 305934 h 482695"/>
              <a:gd name="connsiteX126" fmla="*/ 786354 w 6050676"/>
              <a:gd name="connsiteY126" fmla="*/ 352428 h 482695"/>
              <a:gd name="connsiteX127" fmla="*/ 734239 w 6050676"/>
              <a:gd name="connsiteY127" fmla="*/ 370519 h 482695"/>
              <a:gd name="connsiteX128" fmla="*/ 662938 w 6050676"/>
              <a:gd name="connsiteY128" fmla="*/ 400112 h 482695"/>
              <a:gd name="connsiteX129" fmla="*/ 574474 w 6050676"/>
              <a:gd name="connsiteY129" fmla="*/ 384116 h 482695"/>
              <a:gd name="connsiteX130" fmla="*/ 438838 w 6050676"/>
              <a:gd name="connsiteY130" fmla="*/ 354378 h 482695"/>
              <a:gd name="connsiteX131" fmla="*/ 370519 w 6050676"/>
              <a:gd name="connsiteY131" fmla="*/ 278739 h 482695"/>
              <a:gd name="connsiteX132" fmla="*/ 326328 w 6050676"/>
              <a:gd name="connsiteY132" fmla="*/ 268542 h 482695"/>
              <a:gd name="connsiteX133" fmla="*/ 214153 w 6050676"/>
              <a:gd name="connsiteY133" fmla="*/ 180161 h 482695"/>
              <a:gd name="connsiteX134" fmla="*/ 180494 w 6050676"/>
              <a:gd name="connsiteY134" fmla="*/ 153280 h 482695"/>
              <a:gd name="connsiteX135" fmla="*/ 105377 w 6050676"/>
              <a:gd name="connsiteY135" fmla="*/ 125773 h 482695"/>
              <a:gd name="connsiteX136" fmla="*/ 33992 w 6050676"/>
              <a:gd name="connsiteY136" fmla="*/ 64586 h 482695"/>
              <a:gd name="connsiteX137" fmla="*/ 0 w 6050676"/>
              <a:gd name="connsiteY137"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3447 w 6050676"/>
              <a:gd name="connsiteY22" fmla="*/ 113398 h 482695"/>
              <a:gd name="connsiteX23" fmla="*/ 2274102 w 6050676"/>
              <a:gd name="connsiteY23" fmla="*/ 125773 h 482695"/>
              <a:gd name="connsiteX24" fmla="*/ 2436922 w 6050676"/>
              <a:gd name="connsiteY24" fmla="*/ 120993 h 482695"/>
              <a:gd name="connsiteX25" fmla="*/ 2573237 w 6050676"/>
              <a:gd name="connsiteY25" fmla="*/ 160093 h 482695"/>
              <a:gd name="connsiteX26" fmla="*/ 2616834 w 6050676"/>
              <a:gd name="connsiteY26" fmla="*/ 165785 h 482695"/>
              <a:gd name="connsiteX27" fmla="*/ 2678614 w 6050676"/>
              <a:gd name="connsiteY27" fmla="*/ 190359 h 482695"/>
              <a:gd name="connsiteX28" fmla="*/ 2719405 w 6050676"/>
              <a:gd name="connsiteY28" fmla="*/ 190359 h 482695"/>
              <a:gd name="connsiteX29" fmla="*/ 2923360 w 6050676"/>
              <a:gd name="connsiteY29" fmla="*/ 207355 h 482695"/>
              <a:gd name="connsiteX30" fmla="*/ 2957353 w 6050676"/>
              <a:gd name="connsiteY30" fmla="*/ 224351 h 482695"/>
              <a:gd name="connsiteX31" fmla="*/ 2984547 w 6050676"/>
              <a:gd name="connsiteY31" fmla="*/ 241348 h 482695"/>
              <a:gd name="connsiteX32" fmla="*/ 3004943 w 6050676"/>
              <a:gd name="connsiteY32" fmla="*/ 248146 h 482695"/>
              <a:gd name="connsiteX33" fmla="*/ 3127316 w 6050676"/>
              <a:gd name="connsiteY33" fmla="*/ 295736 h 482695"/>
              <a:gd name="connsiteX34" fmla="*/ 3202099 w 6050676"/>
              <a:gd name="connsiteY34" fmla="*/ 295736 h 482695"/>
              <a:gd name="connsiteX35" fmla="*/ 3249689 w 6050676"/>
              <a:gd name="connsiteY35" fmla="*/ 285538 h 482695"/>
              <a:gd name="connsiteX36" fmla="*/ 3276883 w 6050676"/>
              <a:gd name="connsiteY36" fmla="*/ 271941 h 482695"/>
              <a:gd name="connsiteX37" fmla="*/ 3381260 w 6050676"/>
              <a:gd name="connsiteY37" fmla="*/ 156313 h 482695"/>
              <a:gd name="connsiteX38" fmla="*/ 3419652 w 6050676"/>
              <a:gd name="connsiteY38" fmla="*/ 183560 h 482695"/>
              <a:gd name="connsiteX39" fmla="*/ 3463842 w 6050676"/>
              <a:gd name="connsiteY39" fmla="*/ 200557 h 482695"/>
              <a:gd name="connsiteX40" fmla="*/ 3664398 w 6050676"/>
              <a:gd name="connsiteY40" fmla="*/ 295736 h 482695"/>
              <a:gd name="connsiteX41" fmla="*/ 3701790 w 6050676"/>
              <a:gd name="connsiteY41" fmla="*/ 299135 h 482695"/>
              <a:gd name="connsiteX42" fmla="*/ 3718786 w 6050676"/>
              <a:gd name="connsiteY42" fmla="*/ 302534 h 482695"/>
              <a:gd name="connsiteX43" fmla="*/ 3759578 w 6050676"/>
              <a:gd name="connsiteY43" fmla="*/ 309333 h 482695"/>
              <a:gd name="connsiteX44" fmla="*/ 3800369 w 6050676"/>
              <a:gd name="connsiteY44" fmla="*/ 312732 h 482695"/>
              <a:gd name="connsiteX45" fmla="*/ 3888749 w 6050676"/>
              <a:gd name="connsiteY45" fmla="*/ 319531 h 482695"/>
              <a:gd name="connsiteX46" fmla="*/ 3946537 w 6050676"/>
              <a:gd name="connsiteY46" fmla="*/ 319531 h 482695"/>
              <a:gd name="connsiteX47" fmla="*/ 3983928 w 6050676"/>
              <a:gd name="connsiteY47" fmla="*/ 309333 h 482695"/>
              <a:gd name="connsiteX48" fmla="*/ 4075708 w 6050676"/>
              <a:gd name="connsiteY48" fmla="*/ 292336 h 482695"/>
              <a:gd name="connsiteX49" fmla="*/ 4208279 w 6050676"/>
              <a:gd name="connsiteY49" fmla="*/ 248146 h 482695"/>
              <a:gd name="connsiteX50" fmla="*/ 4392858 w 6050676"/>
              <a:gd name="connsiteY50" fmla="*/ 273649 h 482695"/>
              <a:gd name="connsiteX51" fmla="*/ 4442828 w 6050676"/>
              <a:gd name="connsiteY51" fmla="*/ 292336 h 482695"/>
              <a:gd name="connsiteX52" fmla="*/ 4456425 w 6050676"/>
              <a:gd name="connsiteY52" fmla="*/ 295736 h 482695"/>
              <a:gd name="connsiteX53" fmla="*/ 4476821 w 6050676"/>
              <a:gd name="connsiteY53" fmla="*/ 302534 h 482695"/>
              <a:gd name="connsiteX54" fmla="*/ 4521834 w 6050676"/>
              <a:gd name="connsiteY54" fmla="*/ 334854 h 482695"/>
              <a:gd name="connsiteX55" fmla="*/ 4574035 w 6050676"/>
              <a:gd name="connsiteY55" fmla="*/ 357959 h 482695"/>
              <a:gd name="connsiteX56" fmla="*/ 4636134 w 6050676"/>
              <a:gd name="connsiteY56" fmla="*/ 356285 h 482695"/>
              <a:gd name="connsiteX57" fmla="*/ 4718168 w 6050676"/>
              <a:gd name="connsiteY57" fmla="*/ 356922 h 482695"/>
              <a:gd name="connsiteX58" fmla="*/ 4795678 w 6050676"/>
              <a:gd name="connsiteY58" fmla="*/ 349141 h 482695"/>
              <a:gd name="connsiteX59" fmla="*/ 4881332 w 6050676"/>
              <a:gd name="connsiteY59" fmla="*/ 326496 h 482695"/>
              <a:gd name="connsiteX60" fmla="*/ 5052619 w 6050676"/>
              <a:gd name="connsiteY60" fmla="*/ 349623 h 482695"/>
              <a:gd name="connsiteX61" fmla="*/ 5119528 w 6050676"/>
              <a:gd name="connsiteY61" fmla="*/ 339616 h 482695"/>
              <a:gd name="connsiteX62" fmla="*/ 5166870 w 6050676"/>
              <a:gd name="connsiteY62" fmla="*/ 343325 h 482695"/>
              <a:gd name="connsiteX63" fmla="*/ 5201279 w 6050676"/>
              <a:gd name="connsiteY63" fmla="*/ 332794 h 482695"/>
              <a:gd name="connsiteX64" fmla="*/ 5499997 w 6050676"/>
              <a:gd name="connsiteY64" fmla="*/ 333128 h 482695"/>
              <a:gd name="connsiteX65" fmla="*/ 5725797 w 6050676"/>
              <a:gd name="connsiteY65" fmla="*/ 344014 h 482695"/>
              <a:gd name="connsiteX66" fmla="*/ 5748143 w 6050676"/>
              <a:gd name="connsiteY66" fmla="*/ 329728 h 482695"/>
              <a:gd name="connsiteX67" fmla="*/ 5815554 w 6050676"/>
              <a:gd name="connsiteY67" fmla="*/ 332794 h 482695"/>
              <a:gd name="connsiteX68" fmla="*/ 5894092 w 6050676"/>
              <a:gd name="connsiteY68" fmla="*/ 310355 h 482695"/>
              <a:gd name="connsiteX69" fmla="*/ 5982691 w 6050676"/>
              <a:gd name="connsiteY69" fmla="*/ 322930 h 482695"/>
              <a:gd name="connsiteX70" fmla="*/ 6050676 w 6050676"/>
              <a:gd name="connsiteY70" fmla="*/ 326329 h 482695"/>
              <a:gd name="connsiteX71" fmla="*/ 6016684 w 6050676"/>
              <a:gd name="connsiteY71" fmla="*/ 472497 h 482695"/>
              <a:gd name="connsiteX72" fmla="*/ 5805930 w 6050676"/>
              <a:gd name="connsiteY72" fmla="*/ 452102 h 482695"/>
              <a:gd name="connsiteX73" fmla="*/ 5652870 w 6050676"/>
              <a:gd name="connsiteY73" fmla="*/ 470234 h 482695"/>
              <a:gd name="connsiteX74" fmla="*/ 5537868 w 6050676"/>
              <a:gd name="connsiteY74" fmla="*/ 470234 h 482695"/>
              <a:gd name="connsiteX75" fmla="*/ 5442210 w 6050676"/>
              <a:gd name="connsiteY75" fmla="*/ 448702 h 482695"/>
              <a:gd name="connsiteX76" fmla="*/ 5224657 w 6050676"/>
              <a:gd name="connsiteY76" fmla="*/ 448702 h 482695"/>
              <a:gd name="connsiteX77" fmla="*/ 5122679 w 6050676"/>
              <a:gd name="connsiteY77" fmla="*/ 482695 h 482695"/>
              <a:gd name="connsiteX78" fmla="*/ 5044496 w 6050676"/>
              <a:gd name="connsiteY78" fmla="*/ 479296 h 482695"/>
              <a:gd name="connsiteX79" fmla="*/ 4932321 w 6050676"/>
              <a:gd name="connsiteY79" fmla="*/ 462299 h 482695"/>
              <a:gd name="connsiteX80" fmla="*/ 4876915 w 6050676"/>
              <a:gd name="connsiteY80" fmla="*/ 426926 h 482695"/>
              <a:gd name="connsiteX81" fmla="*/ 4807221 w 6050676"/>
              <a:gd name="connsiteY81" fmla="*/ 429307 h 482695"/>
              <a:gd name="connsiteX82" fmla="*/ 4748761 w 6050676"/>
              <a:gd name="connsiteY82" fmla="*/ 455501 h 482695"/>
              <a:gd name="connsiteX83" fmla="*/ 4694373 w 6050676"/>
              <a:gd name="connsiteY83" fmla="*/ 469098 h 482695"/>
              <a:gd name="connsiteX84" fmla="*/ 4667179 w 6050676"/>
              <a:gd name="connsiteY84" fmla="*/ 461264 h 482695"/>
              <a:gd name="connsiteX85" fmla="*/ 4575435 w 6050676"/>
              <a:gd name="connsiteY85" fmla="*/ 469425 h 482695"/>
              <a:gd name="connsiteX86" fmla="*/ 4506741 w 6050676"/>
              <a:gd name="connsiteY86" fmla="*/ 468407 h 482695"/>
              <a:gd name="connsiteX87" fmla="*/ 4487018 w 6050676"/>
              <a:gd name="connsiteY87" fmla="*/ 445637 h 482695"/>
              <a:gd name="connsiteX88" fmla="*/ 4360655 w 6050676"/>
              <a:gd name="connsiteY88" fmla="*/ 383443 h 482695"/>
              <a:gd name="connsiteX89" fmla="*/ 4293261 w 6050676"/>
              <a:gd name="connsiteY89" fmla="*/ 404512 h 482695"/>
              <a:gd name="connsiteX90" fmla="*/ 4170888 w 6050676"/>
              <a:gd name="connsiteY90" fmla="*/ 448702 h 482695"/>
              <a:gd name="connsiteX91" fmla="*/ 4153891 w 6050676"/>
              <a:gd name="connsiteY91" fmla="*/ 472497 h 482695"/>
              <a:gd name="connsiteX92" fmla="*/ 4143694 w 6050676"/>
              <a:gd name="connsiteY92" fmla="*/ 479296 h 482695"/>
              <a:gd name="connsiteX93" fmla="*/ 4079274 w 6050676"/>
              <a:gd name="connsiteY93" fmla="*/ 457617 h 482695"/>
              <a:gd name="connsiteX94" fmla="*/ 3943137 w 6050676"/>
              <a:gd name="connsiteY94" fmla="*/ 452102 h 482695"/>
              <a:gd name="connsiteX95" fmla="*/ 3888749 w 6050676"/>
              <a:gd name="connsiteY95" fmla="*/ 448702 h 482695"/>
              <a:gd name="connsiteX96" fmla="*/ 3769775 w 6050676"/>
              <a:gd name="connsiteY96" fmla="*/ 428307 h 482695"/>
              <a:gd name="connsiteX97" fmla="*/ 3756752 w 6050676"/>
              <a:gd name="connsiteY97" fmla="*/ 405722 h 482695"/>
              <a:gd name="connsiteX98" fmla="*/ 3711988 w 6050676"/>
              <a:gd name="connsiteY98" fmla="*/ 424907 h 482695"/>
              <a:gd name="connsiteX99" fmla="*/ 3633805 w 6050676"/>
              <a:gd name="connsiteY99" fmla="*/ 407911 h 482695"/>
              <a:gd name="connsiteX100" fmla="*/ 3510838 w 6050676"/>
              <a:gd name="connsiteY100" fmla="*/ 303035 h 482695"/>
              <a:gd name="connsiteX101" fmla="*/ 3378861 w 6050676"/>
              <a:gd name="connsiteY101" fmla="*/ 251545 h 482695"/>
              <a:gd name="connsiteX102" fmla="*/ 3304077 w 6050676"/>
              <a:gd name="connsiteY102" fmla="*/ 316131 h 482695"/>
              <a:gd name="connsiteX103" fmla="*/ 3168107 w 6050676"/>
              <a:gd name="connsiteY103" fmla="*/ 360322 h 482695"/>
              <a:gd name="connsiteX104" fmla="*/ 3032137 w 6050676"/>
              <a:gd name="connsiteY104" fmla="*/ 312732 h 482695"/>
              <a:gd name="connsiteX105" fmla="*/ 2984547 w 6050676"/>
              <a:gd name="connsiteY105" fmla="*/ 295736 h 482695"/>
              <a:gd name="connsiteX106" fmla="*/ 2960752 w 6050676"/>
              <a:gd name="connsiteY106" fmla="*/ 292336 h 482695"/>
              <a:gd name="connsiteX107" fmla="*/ 2834980 w 6050676"/>
              <a:gd name="connsiteY107" fmla="*/ 261743 h 482695"/>
              <a:gd name="connsiteX108" fmla="*/ 2780592 w 6050676"/>
              <a:gd name="connsiteY108" fmla="*/ 265142 h 482695"/>
              <a:gd name="connsiteX109" fmla="*/ 2760196 w 6050676"/>
              <a:gd name="connsiteY109" fmla="*/ 268542 h 482695"/>
              <a:gd name="connsiteX110" fmla="*/ 2705808 w 6050676"/>
              <a:gd name="connsiteY110" fmla="*/ 275340 h 482695"/>
              <a:gd name="connsiteX111" fmla="*/ 2671815 w 6050676"/>
              <a:gd name="connsiteY111" fmla="*/ 275340 h 482695"/>
              <a:gd name="connsiteX112" fmla="*/ 2593633 w 6050676"/>
              <a:gd name="connsiteY112" fmla="*/ 251545 h 482695"/>
              <a:gd name="connsiteX113" fmla="*/ 2546043 w 6050676"/>
              <a:gd name="connsiteY113" fmla="*/ 244747 h 482695"/>
              <a:gd name="connsiteX114" fmla="*/ 2454263 w 6050676"/>
              <a:gd name="connsiteY114" fmla="*/ 241348 h 482695"/>
              <a:gd name="connsiteX115" fmla="*/ 2328491 w 6050676"/>
              <a:gd name="connsiteY115" fmla="*/ 237948 h 482695"/>
              <a:gd name="connsiteX116" fmla="*/ 2202718 w 6050676"/>
              <a:gd name="connsiteY116" fmla="*/ 220952 h 482695"/>
              <a:gd name="connsiteX117" fmla="*/ 2172125 w 6050676"/>
              <a:gd name="connsiteY117" fmla="*/ 220952 h 482695"/>
              <a:gd name="connsiteX118" fmla="*/ 2090543 w 6050676"/>
              <a:gd name="connsiteY118" fmla="*/ 197157 h 482695"/>
              <a:gd name="connsiteX119" fmla="*/ 1937576 w 6050676"/>
              <a:gd name="connsiteY119" fmla="*/ 234549 h 482695"/>
              <a:gd name="connsiteX120" fmla="*/ 1703027 w 6050676"/>
              <a:gd name="connsiteY120" fmla="*/ 234549 h 482695"/>
              <a:gd name="connsiteX121" fmla="*/ 1529665 w 6050676"/>
              <a:gd name="connsiteY121" fmla="*/ 244747 h 482695"/>
              <a:gd name="connsiteX122" fmla="*/ 1332508 w 6050676"/>
              <a:gd name="connsiteY122" fmla="*/ 246438 h 482695"/>
              <a:gd name="connsiteX123" fmla="*/ 1087762 w 6050676"/>
              <a:gd name="connsiteY123" fmla="*/ 282139 h 482695"/>
              <a:gd name="connsiteX124" fmla="*/ 968788 w 6050676"/>
              <a:gd name="connsiteY124" fmla="*/ 278739 h 482695"/>
              <a:gd name="connsiteX125" fmla="*/ 849814 w 6050676"/>
              <a:gd name="connsiteY125" fmla="*/ 305934 h 482695"/>
              <a:gd name="connsiteX126" fmla="*/ 786354 w 6050676"/>
              <a:gd name="connsiteY126" fmla="*/ 352428 h 482695"/>
              <a:gd name="connsiteX127" fmla="*/ 734239 w 6050676"/>
              <a:gd name="connsiteY127" fmla="*/ 370519 h 482695"/>
              <a:gd name="connsiteX128" fmla="*/ 662938 w 6050676"/>
              <a:gd name="connsiteY128" fmla="*/ 400112 h 482695"/>
              <a:gd name="connsiteX129" fmla="*/ 574474 w 6050676"/>
              <a:gd name="connsiteY129" fmla="*/ 384116 h 482695"/>
              <a:gd name="connsiteX130" fmla="*/ 438838 w 6050676"/>
              <a:gd name="connsiteY130" fmla="*/ 354378 h 482695"/>
              <a:gd name="connsiteX131" fmla="*/ 370519 w 6050676"/>
              <a:gd name="connsiteY131" fmla="*/ 278739 h 482695"/>
              <a:gd name="connsiteX132" fmla="*/ 326328 w 6050676"/>
              <a:gd name="connsiteY132" fmla="*/ 268542 h 482695"/>
              <a:gd name="connsiteX133" fmla="*/ 214153 w 6050676"/>
              <a:gd name="connsiteY133" fmla="*/ 180161 h 482695"/>
              <a:gd name="connsiteX134" fmla="*/ 180494 w 6050676"/>
              <a:gd name="connsiteY134" fmla="*/ 153280 h 482695"/>
              <a:gd name="connsiteX135" fmla="*/ 105377 w 6050676"/>
              <a:gd name="connsiteY135" fmla="*/ 125773 h 482695"/>
              <a:gd name="connsiteX136" fmla="*/ 33992 w 6050676"/>
              <a:gd name="connsiteY136" fmla="*/ 64586 h 482695"/>
              <a:gd name="connsiteX137" fmla="*/ 0 w 6050676"/>
              <a:gd name="connsiteY137"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3447 w 6050676"/>
              <a:gd name="connsiteY22" fmla="*/ 113398 h 482695"/>
              <a:gd name="connsiteX23" fmla="*/ 2274102 w 6050676"/>
              <a:gd name="connsiteY23" fmla="*/ 125773 h 482695"/>
              <a:gd name="connsiteX24" fmla="*/ 2436922 w 6050676"/>
              <a:gd name="connsiteY24" fmla="*/ 120993 h 482695"/>
              <a:gd name="connsiteX25" fmla="*/ 2573237 w 6050676"/>
              <a:gd name="connsiteY25" fmla="*/ 160093 h 482695"/>
              <a:gd name="connsiteX26" fmla="*/ 2616834 w 6050676"/>
              <a:gd name="connsiteY26" fmla="*/ 165785 h 482695"/>
              <a:gd name="connsiteX27" fmla="*/ 2678614 w 6050676"/>
              <a:gd name="connsiteY27" fmla="*/ 190359 h 482695"/>
              <a:gd name="connsiteX28" fmla="*/ 2719405 w 6050676"/>
              <a:gd name="connsiteY28" fmla="*/ 190359 h 482695"/>
              <a:gd name="connsiteX29" fmla="*/ 2923360 w 6050676"/>
              <a:gd name="connsiteY29" fmla="*/ 207355 h 482695"/>
              <a:gd name="connsiteX30" fmla="*/ 2957353 w 6050676"/>
              <a:gd name="connsiteY30" fmla="*/ 224351 h 482695"/>
              <a:gd name="connsiteX31" fmla="*/ 2984547 w 6050676"/>
              <a:gd name="connsiteY31" fmla="*/ 241348 h 482695"/>
              <a:gd name="connsiteX32" fmla="*/ 3004943 w 6050676"/>
              <a:gd name="connsiteY32" fmla="*/ 248146 h 482695"/>
              <a:gd name="connsiteX33" fmla="*/ 3127316 w 6050676"/>
              <a:gd name="connsiteY33" fmla="*/ 295736 h 482695"/>
              <a:gd name="connsiteX34" fmla="*/ 3202099 w 6050676"/>
              <a:gd name="connsiteY34" fmla="*/ 295736 h 482695"/>
              <a:gd name="connsiteX35" fmla="*/ 3249689 w 6050676"/>
              <a:gd name="connsiteY35" fmla="*/ 285538 h 482695"/>
              <a:gd name="connsiteX36" fmla="*/ 3276883 w 6050676"/>
              <a:gd name="connsiteY36" fmla="*/ 271941 h 482695"/>
              <a:gd name="connsiteX37" fmla="*/ 3381260 w 6050676"/>
              <a:gd name="connsiteY37" fmla="*/ 156313 h 482695"/>
              <a:gd name="connsiteX38" fmla="*/ 3419652 w 6050676"/>
              <a:gd name="connsiteY38" fmla="*/ 183560 h 482695"/>
              <a:gd name="connsiteX39" fmla="*/ 3463842 w 6050676"/>
              <a:gd name="connsiteY39" fmla="*/ 200557 h 482695"/>
              <a:gd name="connsiteX40" fmla="*/ 3664398 w 6050676"/>
              <a:gd name="connsiteY40" fmla="*/ 295736 h 482695"/>
              <a:gd name="connsiteX41" fmla="*/ 3701790 w 6050676"/>
              <a:gd name="connsiteY41" fmla="*/ 299135 h 482695"/>
              <a:gd name="connsiteX42" fmla="*/ 3718786 w 6050676"/>
              <a:gd name="connsiteY42" fmla="*/ 302534 h 482695"/>
              <a:gd name="connsiteX43" fmla="*/ 3759578 w 6050676"/>
              <a:gd name="connsiteY43" fmla="*/ 309333 h 482695"/>
              <a:gd name="connsiteX44" fmla="*/ 3800369 w 6050676"/>
              <a:gd name="connsiteY44" fmla="*/ 312732 h 482695"/>
              <a:gd name="connsiteX45" fmla="*/ 3888749 w 6050676"/>
              <a:gd name="connsiteY45" fmla="*/ 319531 h 482695"/>
              <a:gd name="connsiteX46" fmla="*/ 3946537 w 6050676"/>
              <a:gd name="connsiteY46" fmla="*/ 319531 h 482695"/>
              <a:gd name="connsiteX47" fmla="*/ 3983928 w 6050676"/>
              <a:gd name="connsiteY47" fmla="*/ 309333 h 482695"/>
              <a:gd name="connsiteX48" fmla="*/ 4075708 w 6050676"/>
              <a:gd name="connsiteY48" fmla="*/ 292336 h 482695"/>
              <a:gd name="connsiteX49" fmla="*/ 4208279 w 6050676"/>
              <a:gd name="connsiteY49" fmla="*/ 248146 h 482695"/>
              <a:gd name="connsiteX50" fmla="*/ 4392858 w 6050676"/>
              <a:gd name="connsiteY50" fmla="*/ 273649 h 482695"/>
              <a:gd name="connsiteX51" fmla="*/ 4442828 w 6050676"/>
              <a:gd name="connsiteY51" fmla="*/ 292336 h 482695"/>
              <a:gd name="connsiteX52" fmla="*/ 4456425 w 6050676"/>
              <a:gd name="connsiteY52" fmla="*/ 295736 h 482695"/>
              <a:gd name="connsiteX53" fmla="*/ 4476821 w 6050676"/>
              <a:gd name="connsiteY53" fmla="*/ 302534 h 482695"/>
              <a:gd name="connsiteX54" fmla="*/ 4521834 w 6050676"/>
              <a:gd name="connsiteY54" fmla="*/ 334854 h 482695"/>
              <a:gd name="connsiteX55" fmla="*/ 4574035 w 6050676"/>
              <a:gd name="connsiteY55" fmla="*/ 357959 h 482695"/>
              <a:gd name="connsiteX56" fmla="*/ 4636134 w 6050676"/>
              <a:gd name="connsiteY56" fmla="*/ 356285 h 482695"/>
              <a:gd name="connsiteX57" fmla="*/ 4718168 w 6050676"/>
              <a:gd name="connsiteY57" fmla="*/ 356922 h 482695"/>
              <a:gd name="connsiteX58" fmla="*/ 4795678 w 6050676"/>
              <a:gd name="connsiteY58" fmla="*/ 349141 h 482695"/>
              <a:gd name="connsiteX59" fmla="*/ 4881332 w 6050676"/>
              <a:gd name="connsiteY59" fmla="*/ 326496 h 482695"/>
              <a:gd name="connsiteX60" fmla="*/ 5052619 w 6050676"/>
              <a:gd name="connsiteY60" fmla="*/ 349623 h 482695"/>
              <a:gd name="connsiteX61" fmla="*/ 5119528 w 6050676"/>
              <a:gd name="connsiteY61" fmla="*/ 339616 h 482695"/>
              <a:gd name="connsiteX62" fmla="*/ 5166870 w 6050676"/>
              <a:gd name="connsiteY62" fmla="*/ 343325 h 482695"/>
              <a:gd name="connsiteX63" fmla="*/ 5201279 w 6050676"/>
              <a:gd name="connsiteY63" fmla="*/ 332794 h 482695"/>
              <a:gd name="connsiteX64" fmla="*/ 5499997 w 6050676"/>
              <a:gd name="connsiteY64" fmla="*/ 333128 h 482695"/>
              <a:gd name="connsiteX65" fmla="*/ 5725797 w 6050676"/>
              <a:gd name="connsiteY65" fmla="*/ 344014 h 482695"/>
              <a:gd name="connsiteX66" fmla="*/ 5748143 w 6050676"/>
              <a:gd name="connsiteY66" fmla="*/ 329728 h 482695"/>
              <a:gd name="connsiteX67" fmla="*/ 5815554 w 6050676"/>
              <a:gd name="connsiteY67" fmla="*/ 332794 h 482695"/>
              <a:gd name="connsiteX68" fmla="*/ 5894092 w 6050676"/>
              <a:gd name="connsiteY68" fmla="*/ 310355 h 482695"/>
              <a:gd name="connsiteX69" fmla="*/ 5982691 w 6050676"/>
              <a:gd name="connsiteY69" fmla="*/ 322930 h 482695"/>
              <a:gd name="connsiteX70" fmla="*/ 6050676 w 6050676"/>
              <a:gd name="connsiteY70" fmla="*/ 326329 h 482695"/>
              <a:gd name="connsiteX71" fmla="*/ 6016684 w 6050676"/>
              <a:gd name="connsiteY71" fmla="*/ 472497 h 482695"/>
              <a:gd name="connsiteX72" fmla="*/ 5805930 w 6050676"/>
              <a:gd name="connsiteY72" fmla="*/ 452102 h 482695"/>
              <a:gd name="connsiteX73" fmla="*/ 5652870 w 6050676"/>
              <a:gd name="connsiteY73" fmla="*/ 470234 h 482695"/>
              <a:gd name="connsiteX74" fmla="*/ 5537868 w 6050676"/>
              <a:gd name="connsiteY74" fmla="*/ 470234 h 482695"/>
              <a:gd name="connsiteX75" fmla="*/ 5442210 w 6050676"/>
              <a:gd name="connsiteY75" fmla="*/ 448702 h 482695"/>
              <a:gd name="connsiteX76" fmla="*/ 5224657 w 6050676"/>
              <a:gd name="connsiteY76" fmla="*/ 448702 h 482695"/>
              <a:gd name="connsiteX77" fmla="*/ 5122679 w 6050676"/>
              <a:gd name="connsiteY77" fmla="*/ 482695 h 482695"/>
              <a:gd name="connsiteX78" fmla="*/ 5044496 w 6050676"/>
              <a:gd name="connsiteY78" fmla="*/ 479296 h 482695"/>
              <a:gd name="connsiteX79" fmla="*/ 4932321 w 6050676"/>
              <a:gd name="connsiteY79" fmla="*/ 462299 h 482695"/>
              <a:gd name="connsiteX80" fmla="*/ 4876915 w 6050676"/>
              <a:gd name="connsiteY80" fmla="*/ 426926 h 482695"/>
              <a:gd name="connsiteX81" fmla="*/ 4807221 w 6050676"/>
              <a:gd name="connsiteY81" fmla="*/ 429307 h 482695"/>
              <a:gd name="connsiteX82" fmla="*/ 4748761 w 6050676"/>
              <a:gd name="connsiteY82" fmla="*/ 455501 h 482695"/>
              <a:gd name="connsiteX83" fmla="*/ 4694373 w 6050676"/>
              <a:gd name="connsiteY83" fmla="*/ 469098 h 482695"/>
              <a:gd name="connsiteX84" fmla="*/ 4667179 w 6050676"/>
              <a:gd name="connsiteY84" fmla="*/ 461264 h 482695"/>
              <a:gd name="connsiteX85" fmla="*/ 4575435 w 6050676"/>
              <a:gd name="connsiteY85" fmla="*/ 469425 h 482695"/>
              <a:gd name="connsiteX86" fmla="*/ 4506741 w 6050676"/>
              <a:gd name="connsiteY86" fmla="*/ 468407 h 482695"/>
              <a:gd name="connsiteX87" fmla="*/ 4487018 w 6050676"/>
              <a:gd name="connsiteY87" fmla="*/ 445637 h 482695"/>
              <a:gd name="connsiteX88" fmla="*/ 4360655 w 6050676"/>
              <a:gd name="connsiteY88" fmla="*/ 383443 h 482695"/>
              <a:gd name="connsiteX89" fmla="*/ 4281355 w 6050676"/>
              <a:gd name="connsiteY89" fmla="*/ 390224 h 482695"/>
              <a:gd name="connsiteX90" fmla="*/ 4170888 w 6050676"/>
              <a:gd name="connsiteY90" fmla="*/ 448702 h 482695"/>
              <a:gd name="connsiteX91" fmla="*/ 4153891 w 6050676"/>
              <a:gd name="connsiteY91" fmla="*/ 472497 h 482695"/>
              <a:gd name="connsiteX92" fmla="*/ 4143694 w 6050676"/>
              <a:gd name="connsiteY92" fmla="*/ 479296 h 482695"/>
              <a:gd name="connsiteX93" fmla="*/ 4079274 w 6050676"/>
              <a:gd name="connsiteY93" fmla="*/ 457617 h 482695"/>
              <a:gd name="connsiteX94" fmla="*/ 3943137 w 6050676"/>
              <a:gd name="connsiteY94" fmla="*/ 452102 h 482695"/>
              <a:gd name="connsiteX95" fmla="*/ 3888749 w 6050676"/>
              <a:gd name="connsiteY95" fmla="*/ 448702 h 482695"/>
              <a:gd name="connsiteX96" fmla="*/ 3769775 w 6050676"/>
              <a:gd name="connsiteY96" fmla="*/ 428307 h 482695"/>
              <a:gd name="connsiteX97" fmla="*/ 3756752 w 6050676"/>
              <a:gd name="connsiteY97" fmla="*/ 405722 h 482695"/>
              <a:gd name="connsiteX98" fmla="*/ 3711988 w 6050676"/>
              <a:gd name="connsiteY98" fmla="*/ 424907 h 482695"/>
              <a:gd name="connsiteX99" fmla="*/ 3633805 w 6050676"/>
              <a:gd name="connsiteY99" fmla="*/ 407911 h 482695"/>
              <a:gd name="connsiteX100" fmla="*/ 3510838 w 6050676"/>
              <a:gd name="connsiteY100" fmla="*/ 303035 h 482695"/>
              <a:gd name="connsiteX101" fmla="*/ 3378861 w 6050676"/>
              <a:gd name="connsiteY101" fmla="*/ 251545 h 482695"/>
              <a:gd name="connsiteX102" fmla="*/ 3304077 w 6050676"/>
              <a:gd name="connsiteY102" fmla="*/ 316131 h 482695"/>
              <a:gd name="connsiteX103" fmla="*/ 3168107 w 6050676"/>
              <a:gd name="connsiteY103" fmla="*/ 360322 h 482695"/>
              <a:gd name="connsiteX104" fmla="*/ 3032137 w 6050676"/>
              <a:gd name="connsiteY104" fmla="*/ 312732 h 482695"/>
              <a:gd name="connsiteX105" fmla="*/ 2984547 w 6050676"/>
              <a:gd name="connsiteY105" fmla="*/ 295736 h 482695"/>
              <a:gd name="connsiteX106" fmla="*/ 2960752 w 6050676"/>
              <a:gd name="connsiteY106" fmla="*/ 292336 h 482695"/>
              <a:gd name="connsiteX107" fmla="*/ 2834980 w 6050676"/>
              <a:gd name="connsiteY107" fmla="*/ 261743 h 482695"/>
              <a:gd name="connsiteX108" fmla="*/ 2780592 w 6050676"/>
              <a:gd name="connsiteY108" fmla="*/ 265142 h 482695"/>
              <a:gd name="connsiteX109" fmla="*/ 2760196 w 6050676"/>
              <a:gd name="connsiteY109" fmla="*/ 268542 h 482695"/>
              <a:gd name="connsiteX110" fmla="*/ 2705808 w 6050676"/>
              <a:gd name="connsiteY110" fmla="*/ 275340 h 482695"/>
              <a:gd name="connsiteX111" fmla="*/ 2671815 w 6050676"/>
              <a:gd name="connsiteY111" fmla="*/ 275340 h 482695"/>
              <a:gd name="connsiteX112" fmla="*/ 2593633 w 6050676"/>
              <a:gd name="connsiteY112" fmla="*/ 251545 h 482695"/>
              <a:gd name="connsiteX113" fmla="*/ 2546043 w 6050676"/>
              <a:gd name="connsiteY113" fmla="*/ 244747 h 482695"/>
              <a:gd name="connsiteX114" fmla="*/ 2454263 w 6050676"/>
              <a:gd name="connsiteY114" fmla="*/ 241348 h 482695"/>
              <a:gd name="connsiteX115" fmla="*/ 2328491 w 6050676"/>
              <a:gd name="connsiteY115" fmla="*/ 237948 h 482695"/>
              <a:gd name="connsiteX116" fmla="*/ 2202718 w 6050676"/>
              <a:gd name="connsiteY116" fmla="*/ 220952 h 482695"/>
              <a:gd name="connsiteX117" fmla="*/ 2172125 w 6050676"/>
              <a:gd name="connsiteY117" fmla="*/ 220952 h 482695"/>
              <a:gd name="connsiteX118" fmla="*/ 2090543 w 6050676"/>
              <a:gd name="connsiteY118" fmla="*/ 197157 h 482695"/>
              <a:gd name="connsiteX119" fmla="*/ 1937576 w 6050676"/>
              <a:gd name="connsiteY119" fmla="*/ 234549 h 482695"/>
              <a:gd name="connsiteX120" fmla="*/ 1703027 w 6050676"/>
              <a:gd name="connsiteY120" fmla="*/ 234549 h 482695"/>
              <a:gd name="connsiteX121" fmla="*/ 1529665 w 6050676"/>
              <a:gd name="connsiteY121" fmla="*/ 244747 h 482695"/>
              <a:gd name="connsiteX122" fmla="*/ 1332508 w 6050676"/>
              <a:gd name="connsiteY122" fmla="*/ 246438 h 482695"/>
              <a:gd name="connsiteX123" fmla="*/ 1087762 w 6050676"/>
              <a:gd name="connsiteY123" fmla="*/ 282139 h 482695"/>
              <a:gd name="connsiteX124" fmla="*/ 968788 w 6050676"/>
              <a:gd name="connsiteY124" fmla="*/ 278739 h 482695"/>
              <a:gd name="connsiteX125" fmla="*/ 849814 w 6050676"/>
              <a:gd name="connsiteY125" fmla="*/ 305934 h 482695"/>
              <a:gd name="connsiteX126" fmla="*/ 786354 w 6050676"/>
              <a:gd name="connsiteY126" fmla="*/ 352428 h 482695"/>
              <a:gd name="connsiteX127" fmla="*/ 734239 w 6050676"/>
              <a:gd name="connsiteY127" fmla="*/ 370519 h 482695"/>
              <a:gd name="connsiteX128" fmla="*/ 662938 w 6050676"/>
              <a:gd name="connsiteY128" fmla="*/ 400112 h 482695"/>
              <a:gd name="connsiteX129" fmla="*/ 574474 w 6050676"/>
              <a:gd name="connsiteY129" fmla="*/ 384116 h 482695"/>
              <a:gd name="connsiteX130" fmla="*/ 438838 w 6050676"/>
              <a:gd name="connsiteY130" fmla="*/ 354378 h 482695"/>
              <a:gd name="connsiteX131" fmla="*/ 370519 w 6050676"/>
              <a:gd name="connsiteY131" fmla="*/ 278739 h 482695"/>
              <a:gd name="connsiteX132" fmla="*/ 326328 w 6050676"/>
              <a:gd name="connsiteY132" fmla="*/ 268542 h 482695"/>
              <a:gd name="connsiteX133" fmla="*/ 214153 w 6050676"/>
              <a:gd name="connsiteY133" fmla="*/ 180161 h 482695"/>
              <a:gd name="connsiteX134" fmla="*/ 180494 w 6050676"/>
              <a:gd name="connsiteY134" fmla="*/ 153280 h 482695"/>
              <a:gd name="connsiteX135" fmla="*/ 105377 w 6050676"/>
              <a:gd name="connsiteY135" fmla="*/ 125773 h 482695"/>
              <a:gd name="connsiteX136" fmla="*/ 33992 w 6050676"/>
              <a:gd name="connsiteY136" fmla="*/ 64586 h 482695"/>
              <a:gd name="connsiteX137" fmla="*/ 0 w 6050676"/>
              <a:gd name="connsiteY137"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3447 w 6050676"/>
              <a:gd name="connsiteY22" fmla="*/ 113398 h 482695"/>
              <a:gd name="connsiteX23" fmla="*/ 2274102 w 6050676"/>
              <a:gd name="connsiteY23" fmla="*/ 125773 h 482695"/>
              <a:gd name="connsiteX24" fmla="*/ 2436922 w 6050676"/>
              <a:gd name="connsiteY24" fmla="*/ 120993 h 482695"/>
              <a:gd name="connsiteX25" fmla="*/ 2573237 w 6050676"/>
              <a:gd name="connsiteY25" fmla="*/ 160093 h 482695"/>
              <a:gd name="connsiteX26" fmla="*/ 2616834 w 6050676"/>
              <a:gd name="connsiteY26" fmla="*/ 165785 h 482695"/>
              <a:gd name="connsiteX27" fmla="*/ 2678614 w 6050676"/>
              <a:gd name="connsiteY27" fmla="*/ 190359 h 482695"/>
              <a:gd name="connsiteX28" fmla="*/ 2719405 w 6050676"/>
              <a:gd name="connsiteY28" fmla="*/ 190359 h 482695"/>
              <a:gd name="connsiteX29" fmla="*/ 2923360 w 6050676"/>
              <a:gd name="connsiteY29" fmla="*/ 207355 h 482695"/>
              <a:gd name="connsiteX30" fmla="*/ 2957353 w 6050676"/>
              <a:gd name="connsiteY30" fmla="*/ 224351 h 482695"/>
              <a:gd name="connsiteX31" fmla="*/ 2984547 w 6050676"/>
              <a:gd name="connsiteY31" fmla="*/ 241348 h 482695"/>
              <a:gd name="connsiteX32" fmla="*/ 3004943 w 6050676"/>
              <a:gd name="connsiteY32" fmla="*/ 248146 h 482695"/>
              <a:gd name="connsiteX33" fmla="*/ 3127316 w 6050676"/>
              <a:gd name="connsiteY33" fmla="*/ 295736 h 482695"/>
              <a:gd name="connsiteX34" fmla="*/ 3202099 w 6050676"/>
              <a:gd name="connsiteY34" fmla="*/ 295736 h 482695"/>
              <a:gd name="connsiteX35" fmla="*/ 3249689 w 6050676"/>
              <a:gd name="connsiteY35" fmla="*/ 285538 h 482695"/>
              <a:gd name="connsiteX36" fmla="*/ 3276883 w 6050676"/>
              <a:gd name="connsiteY36" fmla="*/ 271941 h 482695"/>
              <a:gd name="connsiteX37" fmla="*/ 3381260 w 6050676"/>
              <a:gd name="connsiteY37" fmla="*/ 156313 h 482695"/>
              <a:gd name="connsiteX38" fmla="*/ 3419652 w 6050676"/>
              <a:gd name="connsiteY38" fmla="*/ 183560 h 482695"/>
              <a:gd name="connsiteX39" fmla="*/ 3463842 w 6050676"/>
              <a:gd name="connsiteY39" fmla="*/ 200557 h 482695"/>
              <a:gd name="connsiteX40" fmla="*/ 3664398 w 6050676"/>
              <a:gd name="connsiteY40" fmla="*/ 295736 h 482695"/>
              <a:gd name="connsiteX41" fmla="*/ 3701790 w 6050676"/>
              <a:gd name="connsiteY41" fmla="*/ 299135 h 482695"/>
              <a:gd name="connsiteX42" fmla="*/ 3718786 w 6050676"/>
              <a:gd name="connsiteY42" fmla="*/ 302534 h 482695"/>
              <a:gd name="connsiteX43" fmla="*/ 3759578 w 6050676"/>
              <a:gd name="connsiteY43" fmla="*/ 309333 h 482695"/>
              <a:gd name="connsiteX44" fmla="*/ 3800369 w 6050676"/>
              <a:gd name="connsiteY44" fmla="*/ 312732 h 482695"/>
              <a:gd name="connsiteX45" fmla="*/ 3888749 w 6050676"/>
              <a:gd name="connsiteY45" fmla="*/ 319531 h 482695"/>
              <a:gd name="connsiteX46" fmla="*/ 3946537 w 6050676"/>
              <a:gd name="connsiteY46" fmla="*/ 319531 h 482695"/>
              <a:gd name="connsiteX47" fmla="*/ 3983928 w 6050676"/>
              <a:gd name="connsiteY47" fmla="*/ 309333 h 482695"/>
              <a:gd name="connsiteX48" fmla="*/ 4075708 w 6050676"/>
              <a:gd name="connsiteY48" fmla="*/ 292336 h 482695"/>
              <a:gd name="connsiteX49" fmla="*/ 4208279 w 6050676"/>
              <a:gd name="connsiteY49" fmla="*/ 248146 h 482695"/>
              <a:gd name="connsiteX50" fmla="*/ 4392858 w 6050676"/>
              <a:gd name="connsiteY50" fmla="*/ 273649 h 482695"/>
              <a:gd name="connsiteX51" fmla="*/ 4442828 w 6050676"/>
              <a:gd name="connsiteY51" fmla="*/ 292336 h 482695"/>
              <a:gd name="connsiteX52" fmla="*/ 4456425 w 6050676"/>
              <a:gd name="connsiteY52" fmla="*/ 295736 h 482695"/>
              <a:gd name="connsiteX53" fmla="*/ 4476821 w 6050676"/>
              <a:gd name="connsiteY53" fmla="*/ 302534 h 482695"/>
              <a:gd name="connsiteX54" fmla="*/ 4521834 w 6050676"/>
              <a:gd name="connsiteY54" fmla="*/ 334854 h 482695"/>
              <a:gd name="connsiteX55" fmla="*/ 4574035 w 6050676"/>
              <a:gd name="connsiteY55" fmla="*/ 357959 h 482695"/>
              <a:gd name="connsiteX56" fmla="*/ 4636134 w 6050676"/>
              <a:gd name="connsiteY56" fmla="*/ 356285 h 482695"/>
              <a:gd name="connsiteX57" fmla="*/ 4718168 w 6050676"/>
              <a:gd name="connsiteY57" fmla="*/ 356922 h 482695"/>
              <a:gd name="connsiteX58" fmla="*/ 4795678 w 6050676"/>
              <a:gd name="connsiteY58" fmla="*/ 349141 h 482695"/>
              <a:gd name="connsiteX59" fmla="*/ 4881332 w 6050676"/>
              <a:gd name="connsiteY59" fmla="*/ 326496 h 482695"/>
              <a:gd name="connsiteX60" fmla="*/ 5052619 w 6050676"/>
              <a:gd name="connsiteY60" fmla="*/ 349623 h 482695"/>
              <a:gd name="connsiteX61" fmla="*/ 5119528 w 6050676"/>
              <a:gd name="connsiteY61" fmla="*/ 339616 h 482695"/>
              <a:gd name="connsiteX62" fmla="*/ 5166870 w 6050676"/>
              <a:gd name="connsiteY62" fmla="*/ 343325 h 482695"/>
              <a:gd name="connsiteX63" fmla="*/ 5201279 w 6050676"/>
              <a:gd name="connsiteY63" fmla="*/ 332794 h 482695"/>
              <a:gd name="connsiteX64" fmla="*/ 5499997 w 6050676"/>
              <a:gd name="connsiteY64" fmla="*/ 333128 h 482695"/>
              <a:gd name="connsiteX65" fmla="*/ 5725797 w 6050676"/>
              <a:gd name="connsiteY65" fmla="*/ 344014 h 482695"/>
              <a:gd name="connsiteX66" fmla="*/ 5748143 w 6050676"/>
              <a:gd name="connsiteY66" fmla="*/ 329728 h 482695"/>
              <a:gd name="connsiteX67" fmla="*/ 5815554 w 6050676"/>
              <a:gd name="connsiteY67" fmla="*/ 332794 h 482695"/>
              <a:gd name="connsiteX68" fmla="*/ 5894092 w 6050676"/>
              <a:gd name="connsiteY68" fmla="*/ 310355 h 482695"/>
              <a:gd name="connsiteX69" fmla="*/ 5982691 w 6050676"/>
              <a:gd name="connsiteY69" fmla="*/ 322930 h 482695"/>
              <a:gd name="connsiteX70" fmla="*/ 6050676 w 6050676"/>
              <a:gd name="connsiteY70" fmla="*/ 326329 h 482695"/>
              <a:gd name="connsiteX71" fmla="*/ 6016684 w 6050676"/>
              <a:gd name="connsiteY71" fmla="*/ 472497 h 482695"/>
              <a:gd name="connsiteX72" fmla="*/ 5805930 w 6050676"/>
              <a:gd name="connsiteY72" fmla="*/ 452102 h 482695"/>
              <a:gd name="connsiteX73" fmla="*/ 5652870 w 6050676"/>
              <a:gd name="connsiteY73" fmla="*/ 470234 h 482695"/>
              <a:gd name="connsiteX74" fmla="*/ 5537868 w 6050676"/>
              <a:gd name="connsiteY74" fmla="*/ 470234 h 482695"/>
              <a:gd name="connsiteX75" fmla="*/ 5442210 w 6050676"/>
              <a:gd name="connsiteY75" fmla="*/ 448702 h 482695"/>
              <a:gd name="connsiteX76" fmla="*/ 5224657 w 6050676"/>
              <a:gd name="connsiteY76" fmla="*/ 448702 h 482695"/>
              <a:gd name="connsiteX77" fmla="*/ 5122679 w 6050676"/>
              <a:gd name="connsiteY77" fmla="*/ 482695 h 482695"/>
              <a:gd name="connsiteX78" fmla="*/ 5044496 w 6050676"/>
              <a:gd name="connsiteY78" fmla="*/ 479296 h 482695"/>
              <a:gd name="connsiteX79" fmla="*/ 4932321 w 6050676"/>
              <a:gd name="connsiteY79" fmla="*/ 462299 h 482695"/>
              <a:gd name="connsiteX80" fmla="*/ 4876915 w 6050676"/>
              <a:gd name="connsiteY80" fmla="*/ 426926 h 482695"/>
              <a:gd name="connsiteX81" fmla="*/ 4807221 w 6050676"/>
              <a:gd name="connsiteY81" fmla="*/ 429307 h 482695"/>
              <a:gd name="connsiteX82" fmla="*/ 4748761 w 6050676"/>
              <a:gd name="connsiteY82" fmla="*/ 455501 h 482695"/>
              <a:gd name="connsiteX83" fmla="*/ 4694373 w 6050676"/>
              <a:gd name="connsiteY83" fmla="*/ 469098 h 482695"/>
              <a:gd name="connsiteX84" fmla="*/ 4667179 w 6050676"/>
              <a:gd name="connsiteY84" fmla="*/ 461264 h 482695"/>
              <a:gd name="connsiteX85" fmla="*/ 4575435 w 6050676"/>
              <a:gd name="connsiteY85" fmla="*/ 469425 h 482695"/>
              <a:gd name="connsiteX86" fmla="*/ 4506741 w 6050676"/>
              <a:gd name="connsiteY86" fmla="*/ 468407 h 482695"/>
              <a:gd name="connsiteX87" fmla="*/ 4487018 w 6050676"/>
              <a:gd name="connsiteY87" fmla="*/ 445637 h 482695"/>
              <a:gd name="connsiteX88" fmla="*/ 4360655 w 6050676"/>
              <a:gd name="connsiteY88" fmla="*/ 383443 h 482695"/>
              <a:gd name="connsiteX89" fmla="*/ 4281355 w 6050676"/>
              <a:gd name="connsiteY89" fmla="*/ 390224 h 482695"/>
              <a:gd name="connsiteX90" fmla="*/ 4170888 w 6050676"/>
              <a:gd name="connsiteY90" fmla="*/ 410602 h 482695"/>
              <a:gd name="connsiteX91" fmla="*/ 4153891 w 6050676"/>
              <a:gd name="connsiteY91" fmla="*/ 472497 h 482695"/>
              <a:gd name="connsiteX92" fmla="*/ 4143694 w 6050676"/>
              <a:gd name="connsiteY92" fmla="*/ 479296 h 482695"/>
              <a:gd name="connsiteX93" fmla="*/ 4079274 w 6050676"/>
              <a:gd name="connsiteY93" fmla="*/ 457617 h 482695"/>
              <a:gd name="connsiteX94" fmla="*/ 3943137 w 6050676"/>
              <a:gd name="connsiteY94" fmla="*/ 452102 h 482695"/>
              <a:gd name="connsiteX95" fmla="*/ 3888749 w 6050676"/>
              <a:gd name="connsiteY95" fmla="*/ 448702 h 482695"/>
              <a:gd name="connsiteX96" fmla="*/ 3769775 w 6050676"/>
              <a:gd name="connsiteY96" fmla="*/ 428307 h 482695"/>
              <a:gd name="connsiteX97" fmla="*/ 3756752 w 6050676"/>
              <a:gd name="connsiteY97" fmla="*/ 405722 h 482695"/>
              <a:gd name="connsiteX98" fmla="*/ 3711988 w 6050676"/>
              <a:gd name="connsiteY98" fmla="*/ 424907 h 482695"/>
              <a:gd name="connsiteX99" fmla="*/ 3633805 w 6050676"/>
              <a:gd name="connsiteY99" fmla="*/ 407911 h 482695"/>
              <a:gd name="connsiteX100" fmla="*/ 3510838 w 6050676"/>
              <a:gd name="connsiteY100" fmla="*/ 303035 h 482695"/>
              <a:gd name="connsiteX101" fmla="*/ 3378861 w 6050676"/>
              <a:gd name="connsiteY101" fmla="*/ 251545 h 482695"/>
              <a:gd name="connsiteX102" fmla="*/ 3304077 w 6050676"/>
              <a:gd name="connsiteY102" fmla="*/ 316131 h 482695"/>
              <a:gd name="connsiteX103" fmla="*/ 3168107 w 6050676"/>
              <a:gd name="connsiteY103" fmla="*/ 360322 h 482695"/>
              <a:gd name="connsiteX104" fmla="*/ 3032137 w 6050676"/>
              <a:gd name="connsiteY104" fmla="*/ 312732 h 482695"/>
              <a:gd name="connsiteX105" fmla="*/ 2984547 w 6050676"/>
              <a:gd name="connsiteY105" fmla="*/ 295736 h 482695"/>
              <a:gd name="connsiteX106" fmla="*/ 2960752 w 6050676"/>
              <a:gd name="connsiteY106" fmla="*/ 292336 h 482695"/>
              <a:gd name="connsiteX107" fmla="*/ 2834980 w 6050676"/>
              <a:gd name="connsiteY107" fmla="*/ 261743 h 482695"/>
              <a:gd name="connsiteX108" fmla="*/ 2780592 w 6050676"/>
              <a:gd name="connsiteY108" fmla="*/ 265142 h 482695"/>
              <a:gd name="connsiteX109" fmla="*/ 2760196 w 6050676"/>
              <a:gd name="connsiteY109" fmla="*/ 268542 h 482695"/>
              <a:gd name="connsiteX110" fmla="*/ 2705808 w 6050676"/>
              <a:gd name="connsiteY110" fmla="*/ 275340 h 482695"/>
              <a:gd name="connsiteX111" fmla="*/ 2671815 w 6050676"/>
              <a:gd name="connsiteY111" fmla="*/ 275340 h 482695"/>
              <a:gd name="connsiteX112" fmla="*/ 2593633 w 6050676"/>
              <a:gd name="connsiteY112" fmla="*/ 251545 h 482695"/>
              <a:gd name="connsiteX113" fmla="*/ 2546043 w 6050676"/>
              <a:gd name="connsiteY113" fmla="*/ 244747 h 482695"/>
              <a:gd name="connsiteX114" fmla="*/ 2454263 w 6050676"/>
              <a:gd name="connsiteY114" fmla="*/ 241348 h 482695"/>
              <a:gd name="connsiteX115" fmla="*/ 2328491 w 6050676"/>
              <a:gd name="connsiteY115" fmla="*/ 237948 h 482695"/>
              <a:gd name="connsiteX116" fmla="*/ 2202718 w 6050676"/>
              <a:gd name="connsiteY116" fmla="*/ 220952 h 482695"/>
              <a:gd name="connsiteX117" fmla="*/ 2172125 w 6050676"/>
              <a:gd name="connsiteY117" fmla="*/ 220952 h 482695"/>
              <a:gd name="connsiteX118" fmla="*/ 2090543 w 6050676"/>
              <a:gd name="connsiteY118" fmla="*/ 197157 h 482695"/>
              <a:gd name="connsiteX119" fmla="*/ 1937576 w 6050676"/>
              <a:gd name="connsiteY119" fmla="*/ 234549 h 482695"/>
              <a:gd name="connsiteX120" fmla="*/ 1703027 w 6050676"/>
              <a:gd name="connsiteY120" fmla="*/ 234549 h 482695"/>
              <a:gd name="connsiteX121" fmla="*/ 1529665 w 6050676"/>
              <a:gd name="connsiteY121" fmla="*/ 244747 h 482695"/>
              <a:gd name="connsiteX122" fmla="*/ 1332508 w 6050676"/>
              <a:gd name="connsiteY122" fmla="*/ 246438 h 482695"/>
              <a:gd name="connsiteX123" fmla="*/ 1087762 w 6050676"/>
              <a:gd name="connsiteY123" fmla="*/ 282139 h 482695"/>
              <a:gd name="connsiteX124" fmla="*/ 968788 w 6050676"/>
              <a:gd name="connsiteY124" fmla="*/ 278739 h 482695"/>
              <a:gd name="connsiteX125" fmla="*/ 849814 w 6050676"/>
              <a:gd name="connsiteY125" fmla="*/ 305934 h 482695"/>
              <a:gd name="connsiteX126" fmla="*/ 786354 w 6050676"/>
              <a:gd name="connsiteY126" fmla="*/ 352428 h 482695"/>
              <a:gd name="connsiteX127" fmla="*/ 734239 w 6050676"/>
              <a:gd name="connsiteY127" fmla="*/ 370519 h 482695"/>
              <a:gd name="connsiteX128" fmla="*/ 662938 w 6050676"/>
              <a:gd name="connsiteY128" fmla="*/ 400112 h 482695"/>
              <a:gd name="connsiteX129" fmla="*/ 574474 w 6050676"/>
              <a:gd name="connsiteY129" fmla="*/ 384116 h 482695"/>
              <a:gd name="connsiteX130" fmla="*/ 438838 w 6050676"/>
              <a:gd name="connsiteY130" fmla="*/ 354378 h 482695"/>
              <a:gd name="connsiteX131" fmla="*/ 370519 w 6050676"/>
              <a:gd name="connsiteY131" fmla="*/ 278739 h 482695"/>
              <a:gd name="connsiteX132" fmla="*/ 326328 w 6050676"/>
              <a:gd name="connsiteY132" fmla="*/ 268542 h 482695"/>
              <a:gd name="connsiteX133" fmla="*/ 214153 w 6050676"/>
              <a:gd name="connsiteY133" fmla="*/ 180161 h 482695"/>
              <a:gd name="connsiteX134" fmla="*/ 180494 w 6050676"/>
              <a:gd name="connsiteY134" fmla="*/ 153280 h 482695"/>
              <a:gd name="connsiteX135" fmla="*/ 105377 w 6050676"/>
              <a:gd name="connsiteY135" fmla="*/ 125773 h 482695"/>
              <a:gd name="connsiteX136" fmla="*/ 33992 w 6050676"/>
              <a:gd name="connsiteY136" fmla="*/ 64586 h 482695"/>
              <a:gd name="connsiteX137" fmla="*/ 0 w 6050676"/>
              <a:gd name="connsiteY137"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3447 w 6050676"/>
              <a:gd name="connsiteY22" fmla="*/ 113398 h 482695"/>
              <a:gd name="connsiteX23" fmla="*/ 2274102 w 6050676"/>
              <a:gd name="connsiteY23" fmla="*/ 125773 h 482695"/>
              <a:gd name="connsiteX24" fmla="*/ 2436922 w 6050676"/>
              <a:gd name="connsiteY24" fmla="*/ 120993 h 482695"/>
              <a:gd name="connsiteX25" fmla="*/ 2573237 w 6050676"/>
              <a:gd name="connsiteY25" fmla="*/ 160093 h 482695"/>
              <a:gd name="connsiteX26" fmla="*/ 2616834 w 6050676"/>
              <a:gd name="connsiteY26" fmla="*/ 165785 h 482695"/>
              <a:gd name="connsiteX27" fmla="*/ 2678614 w 6050676"/>
              <a:gd name="connsiteY27" fmla="*/ 190359 h 482695"/>
              <a:gd name="connsiteX28" fmla="*/ 2719405 w 6050676"/>
              <a:gd name="connsiteY28" fmla="*/ 190359 h 482695"/>
              <a:gd name="connsiteX29" fmla="*/ 2923360 w 6050676"/>
              <a:gd name="connsiteY29" fmla="*/ 207355 h 482695"/>
              <a:gd name="connsiteX30" fmla="*/ 2957353 w 6050676"/>
              <a:gd name="connsiteY30" fmla="*/ 224351 h 482695"/>
              <a:gd name="connsiteX31" fmla="*/ 2984547 w 6050676"/>
              <a:gd name="connsiteY31" fmla="*/ 241348 h 482695"/>
              <a:gd name="connsiteX32" fmla="*/ 3004943 w 6050676"/>
              <a:gd name="connsiteY32" fmla="*/ 248146 h 482695"/>
              <a:gd name="connsiteX33" fmla="*/ 3127316 w 6050676"/>
              <a:gd name="connsiteY33" fmla="*/ 295736 h 482695"/>
              <a:gd name="connsiteX34" fmla="*/ 3202099 w 6050676"/>
              <a:gd name="connsiteY34" fmla="*/ 295736 h 482695"/>
              <a:gd name="connsiteX35" fmla="*/ 3249689 w 6050676"/>
              <a:gd name="connsiteY35" fmla="*/ 285538 h 482695"/>
              <a:gd name="connsiteX36" fmla="*/ 3276883 w 6050676"/>
              <a:gd name="connsiteY36" fmla="*/ 271941 h 482695"/>
              <a:gd name="connsiteX37" fmla="*/ 3381260 w 6050676"/>
              <a:gd name="connsiteY37" fmla="*/ 156313 h 482695"/>
              <a:gd name="connsiteX38" fmla="*/ 3419652 w 6050676"/>
              <a:gd name="connsiteY38" fmla="*/ 183560 h 482695"/>
              <a:gd name="connsiteX39" fmla="*/ 3463842 w 6050676"/>
              <a:gd name="connsiteY39" fmla="*/ 200557 h 482695"/>
              <a:gd name="connsiteX40" fmla="*/ 3664398 w 6050676"/>
              <a:gd name="connsiteY40" fmla="*/ 295736 h 482695"/>
              <a:gd name="connsiteX41" fmla="*/ 3701790 w 6050676"/>
              <a:gd name="connsiteY41" fmla="*/ 299135 h 482695"/>
              <a:gd name="connsiteX42" fmla="*/ 3718786 w 6050676"/>
              <a:gd name="connsiteY42" fmla="*/ 302534 h 482695"/>
              <a:gd name="connsiteX43" fmla="*/ 3759578 w 6050676"/>
              <a:gd name="connsiteY43" fmla="*/ 309333 h 482695"/>
              <a:gd name="connsiteX44" fmla="*/ 3800369 w 6050676"/>
              <a:gd name="connsiteY44" fmla="*/ 312732 h 482695"/>
              <a:gd name="connsiteX45" fmla="*/ 3888749 w 6050676"/>
              <a:gd name="connsiteY45" fmla="*/ 319531 h 482695"/>
              <a:gd name="connsiteX46" fmla="*/ 3946537 w 6050676"/>
              <a:gd name="connsiteY46" fmla="*/ 319531 h 482695"/>
              <a:gd name="connsiteX47" fmla="*/ 3983928 w 6050676"/>
              <a:gd name="connsiteY47" fmla="*/ 309333 h 482695"/>
              <a:gd name="connsiteX48" fmla="*/ 4075708 w 6050676"/>
              <a:gd name="connsiteY48" fmla="*/ 292336 h 482695"/>
              <a:gd name="connsiteX49" fmla="*/ 4208279 w 6050676"/>
              <a:gd name="connsiteY49" fmla="*/ 248146 h 482695"/>
              <a:gd name="connsiteX50" fmla="*/ 4392858 w 6050676"/>
              <a:gd name="connsiteY50" fmla="*/ 273649 h 482695"/>
              <a:gd name="connsiteX51" fmla="*/ 4442828 w 6050676"/>
              <a:gd name="connsiteY51" fmla="*/ 292336 h 482695"/>
              <a:gd name="connsiteX52" fmla="*/ 4456425 w 6050676"/>
              <a:gd name="connsiteY52" fmla="*/ 295736 h 482695"/>
              <a:gd name="connsiteX53" fmla="*/ 4476821 w 6050676"/>
              <a:gd name="connsiteY53" fmla="*/ 302534 h 482695"/>
              <a:gd name="connsiteX54" fmla="*/ 4521834 w 6050676"/>
              <a:gd name="connsiteY54" fmla="*/ 334854 h 482695"/>
              <a:gd name="connsiteX55" fmla="*/ 4574035 w 6050676"/>
              <a:gd name="connsiteY55" fmla="*/ 357959 h 482695"/>
              <a:gd name="connsiteX56" fmla="*/ 4636134 w 6050676"/>
              <a:gd name="connsiteY56" fmla="*/ 356285 h 482695"/>
              <a:gd name="connsiteX57" fmla="*/ 4718168 w 6050676"/>
              <a:gd name="connsiteY57" fmla="*/ 356922 h 482695"/>
              <a:gd name="connsiteX58" fmla="*/ 4795678 w 6050676"/>
              <a:gd name="connsiteY58" fmla="*/ 349141 h 482695"/>
              <a:gd name="connsiteX59" fmla="*/ 4881332 w 6050676"/>
              <a:gd name="connsiteY59" fmla="*/ 326496 h 482695"/>
              <a:gd name="connsiteX60" fmla="*/ 5052619 w 6050676"/>
              <a:gd name="connsiteY60" fmla="*/ 349623 h 482695"/>
              <a:gd name="connsiteX61" fmla="*/ 5119528 w 6050676"/>
              <a:gd name="connsiteY61" fmla="*/ 339616 h 482695"/>
              <a:gd name="connsiteX62" fmla="*/ 5166870 w 6050676"/>
              <a:gd name="connsiteY62" fmla="*/ 343325 h 482695"/>
              <a:gd name="connsiteX63" fmla="*/ 5201279 w 6050676"/>
              <a:gd name="connsiteY63" fmla="*/ 332794 h 482695"/>
              <a:gd name="connsiteX64" fmla="*/ 5499997 w 6050676"/>
              <a:gd name="connsiteY64" fmla="*/ 333128 h 482695"/>
              <a:gd name="connsiteX65" fmla="*/ 5725797 w 6050676"/>
              <a:gd name="connsiteY65" fmla="*/ 344014 h 482695"/>
              <a:gd name="connsiteX66" fmla="*/ 5748143 w 6050676"/>
              <a:gd name="connsiteY66" fmla="*/ 329728 h 482695"/>
              <a:gd name="connsiteX67" fmla="*/ 5815554 w 6050676"/>
              <a:gd name="connsiteY67" fmla="*/ 332794 h 482695"/>
              <a:gd name="connsiteX68" fmla="*/ 5894092 w 6050676"/>
              <a:gd name="connsiteY68" fmla="*/ 310355 h 482695"/>
              <a:gd name="connsiteX69" fmla="*/ 5982691 w 6050676"/>
              <a:gd name="connsiteY69" fmla="*/ 322930 h 482695"/>
              <a:gd name="connsiteX70" fmla="*/ 6050676 w 6050676"/>
              <a:gd name="connsiteY70" fmla="*/ 326329 h 482695"/>
              <a:gd name="connsiteX71" fmla="*/ 6016684 w 6050676"/>
              <a:gd name="connsiteY71" fmla="*/ 472497 h 482695"/>
              <a:gd name="connsiteX72" fmla="*/ 5805930 w 6050676"/>
              <a:gd name="connsiteY72" fmla="*/ 452102 h 482695"/>
              <a:gd name="connsiteX73" fmla="*/ 5652870 w 6050676"/>
              <a:gd name="connsiteY73" fmla="*/ 470234 h 482695"/>
              <a:gd name="connsiteX74" fmla="*/ 5537868 w 6050676"/>
              <a:gd name="connsiteY74" fmla="*/ 470234 h 482695"/>
              <a:gd name="connsiteX75" fmla="*/ 5442210 w 6050676"/>
              <a:gd name="connsiteY75" fmla="*/ 448702 h 482695"/>
              <a:gd name="connsiteX76" fmla="*/ 5224657 w 6050676"/>
              <a:gd name="connsiteY76" fmla="*/ 448702 h 482695"/>
              <a:gd name="connsiteX77" fmla="*/ 5122679 w 6050676"/>
              <a:gd name="connsiteY77" fmla="*/ 482695 h 482695"/>
              <a:gd name="connsiteX78" fmla="*/ 5044496 w 6050676"/>
              <a:gd name="connsiteY78" fmla="*/ 479296 h 482695"/>
              <a:gd name="connsiteX79" fmla="*/ 4932321 w 6050676"/>
              <a:gd name="connsiteY79" fmla="*/ 462299 h 482695"/>
              <a:gd name="connsiteX80" fmla="*/ 4876915 w 6050676"/>
              <a:gd name="connsiteY80" fmla="*/ 426926 h 482695"/>
              <a:gd name="connsiteX81" fmla="*/ 4807221 w 6050676"/>
              <a:gd name="connsiteY81" fmla="*/ 429307 h 482695"/>
              <a:gd name="connsiteX82" fmla="*/ 4748761 w 6050676"/>
              <a:gd name="connsiteY82" fmla="*/ 455501 h 482695"/>
              <a:gd name="connsiteX83" fmla="*/ 4694373 w 6050676"/>
              <a:gd name="connsiteY83" fmla="*/ 469098 h 482695"/>
              <a:gd name="connsiteX84" fmla="*/ 4667179 w 6050676"/>
              <a:gd name="connsiteY84" fmla="*/ 461264 h 482695"/>
              <a:gd name="connsiteX85" fmla="*/ 4575435 w 6050676"/>
              <a:gd name="connsiteY85" fmla="*/ 469425 h 482695"/>
              <a:gd name="connsiteX86" fmla="*/ 4506741 w 6050676"/>
              <a:gd name="connsiteY86" fmla="*/ 468407 h 482695"/>
              <a:gd name="connsiteX87" fmla="*/ 4487018 w 6050676"/>
              <a:gd name="connsiteY87" fmla="*/ 445637 h 482695"/>
              <a:gd name="connsiteX88" fmla="*/ 4360655 w 6050676"/>
              <a:gd name="connsiteY88" fmla="*/ 383443 h 482695"/>
              <a:gd name="connsiteX89" fmla="*/ 4281355 w 6050676"/>
              <a:gd name="connsiteY89" fmla="*/ 390224 h 482695"/>
              <a:gd name="connsiteX90" fmla="*/ 4170888 w 6050676"/>
              <a:gd name="connsiteY90" fmla="*/ 410602 h 482695"/>
              <a:gd name="connsiteX91" fmla="*/ 4132460 w 6050676"/>
              <a:gd name="connsiteY91" fmla="*/ 408203 h 482695"/>
              <a:gd name="connsiteX92" fmla="*/ 4143694 w 6050676"/>
              <a:gd name="connsiteY92" fmla="*/ 479296 h 482695"/>
              <a:gd name="connsiteX93" fmla="*/ 4079274 w 6050676"/>
              <a:gd name="connsiteY93" fmla="*/ 457617 h 482695"/>
              <a:gd name="connsiteX94" fmla="*/ 3943137 w 6050676"/>
              <a:gd name="connsiteY94" fmla="*/ 452102 h 482695"/>
              <a:gd name="connsiteX95" fmla="*/ 3888749 w 6050676"/>
              <a:gd name="connsiteY95" fmla="*/ 448702 h 482695"/>
              <a:gd name="connsiteX96" fmla="*/ 3769775 w 6050676"/>
              <a:gd name="connsiteY96" fmla="*/ 428307 h 482695"/>
              <a:gd name="connsiteX97" fmla="*/ 3756752 w 6050676"/>
              <a:gd name="connsiteY97" fmla="*/ 405722 h 482695"/>
              <a:gd name="connsiteX98" fmla="*/ 3711988 w 6050676"/>
              <a:gd name="connsiteY98" fmla="*/ 424907 h 482695"/>
              <a:gd name="connsiteX99" fmla="*/ 3633805 w 6050676"/>
              <a:gd name="connsiteY99" fmla="*/ 407911 h 482695"/>
              <a:gd name="connsiteX100" fmla="*/ 3510838 w 6050676"/>
              <a:gd name="connsiteY100" fmla="*/ 303035 h 482695"/>
              <a:gd name="connsiteX101" fmla="*/ 3378861 w 6050676"/>
              <a:gd name="connsiteY101" fmla="*/ 251545 h 482695"/>
              <a:gd name="connsiteX102" fmla="*/ 3304077 w 6050676"/>
              <a:gd name="connsiteY102" fmla="*/ 316131 h 482695"/>
              <a:gd name="connsiteX103" fmla="*/ 3168107 w 6050676"/>
              <a:gd name="connsiteY103" fmla="*/ 360322 h 482695"/>
              <a:gd name="connsiteX104" fmla="*/ 3032137 w 6050676"/>
              <a:gd name="connsiteY104" fmla="*/ 312732 h 482695"/>
              <a:gd name="connsiteX105" fmla="*/ 2984547 w 6050676"/>
              <a:gd name="connsiteY105" fmla="*/ 295736 h 482695"/>
              <a:gd name="connsiteX106" fmla="*/ 2960752 w 6050676"/>
              <a:gd name="connsiteY106" fmla="*/ 292336 h 482695"/>
              <a:gd name="connsiteX107" fmla="*/ 2834980 w 6050676"/>
              <a:gd name="connsiteY107" fmla="*/ 261743 h 482695"/>
              <a:gd name="connsiteX108" fmla="*/ 2780592 w 6050676"/>
              <a:gd name="connsiteY108" fmla="*/ 265142 h 482695"/>
              <a:gd name="connsiteX109" fmla="*/ 2760196 w 6050676"/>
              <a:gd name="connsiteY109" fmla="*/ 268542 h 482695"/>
              <a:gd name="connsiteX110" fmla="*/ 2705808 w 6050676"/>
              <a:gd name="connsiteY110" fmla="*/ 275340 h 482695"/>
              <a:gd name="connsiteX111" fmla="*/ 2671815 w 6050676"/>
              <a:gd name="connsiteY111" fmla="*/ 275340 h 482695"/>
              <a:gd name="connsiteX112" fmla="*/ 2593633 w 6050676"/>
              <a:gd name="connsiteY112" fmla="*/ 251545 h 482695"/>
              <a:gd name="connsiteX113" fmla="*/ 2546043 w 6050676"/>
              <a:gd name="connsiteY113" fmla="*/ 244747 h 482695"/>
              <a:gd name="connsiteX114" fmla="*/ 2454263 w 6050676"/>
              <a:gd name="connsiteY114" fmla="*/ 241348 h 482695"/>
              <a:gd name="connsiteX115" fmla="*/ 2328491 w 6050676"/>
              <a:gd name="connsiteY115" fmla="*/ 237948 h 482695"/>
              <a:gd name="connsiteX116" fmla="*/ 2202718 w 6050676"/>
              <a:gd name="connsiteY116" fmla="*/ 220952 h 482695"/>
              <a:gd name="connsiteX117" fmla="*/ 2172125 w 6050676"/>
              <a:gd name="connsiteY117" fmla="*/ 220952 h 482695"/>
              <a:gd name="connsiteX118" fmla="*/ 2090543 w 6050676"/>
              <a:gd name="connsiteY118" fmla="*/ 197157 h 482695"/>
              <a:gd name="connsiteX119" fmla="*/ 1937576 w 6050676"/>
              <a:gd name="connsiteY119" fmla="*/ 234549 h 482695"/>
              <a:gd name="connsiteX120" fmla="*/ 1703027 w 6050676"/>
              <a:gd name="connsiteY120" fmla="*/ 234549 h 482695"/>
              <a:gd name="connsiteX121" fmla="*/ 1529665 w 6050676"/>
              <a:gd name="connsiteY121" fmla="*/ 244747 h 482695"/>
              <a:gd name="connsiteX122" fmla="*/ 1332508 w 6050676"/>
              <a:gd name="connsiteY122" fmla="*/ 246438 h 482695"/>
              <a:gd name="connsiteX123" fmla="*/ 1087762 w 6050676"/>
              <a:gd name="connsiteY123" fmla="*/ 282139 h 482695"/>
              <a:gd name="connsiteX124" fmla="*/ 968788 w 6050676"/>
              <a:gd name="connsiteY124" fmla="*/ 278739 h 482695"/>
              <a:gd name="connsiteX125" fmla="*/ 849814 w 6050676"/>
              <a:gd name="connsiteY125" fmla="*/ 305934 h 482695"/>
              <a:gd name="connsiteX126" fmla="*/ 786354 w 6050676"/>
              <a:gd name="connsiteY126" fmla="*/ 352428 h 482695"/>
              <a:gd name="connsiteX127" fmla="*/ 734239 w 6050676"/>
              <a:gd name="connsiteY127" fmla="*/ 370519 h 482695"/>
              <a:gd name="connsiteX128" fmla="*/ 662938 w 6050676"/>
              <a:gd name="connsiteY128" fmla="*/ 400112 h 482695"/>
              <a:gd name="connsiteX129" fmla="*/ 574474 w 6050676"/>
              <a:gd name="connsiteY129" fmla="*/ 384116 h 482695"/>
              <a:gd name="connsiteX130" fmla="*/ 438838 w 6050676"/>
              <a:gd name="connsiteY130" fmla="*/ 354378 h 482695"/>
              <a:gd name="connsiteX131" fmla="*/ 370519 w 6050676"/>
              <a:gd name="connsiteY131" fmla="*/ 278739 h 482695"/>
              <a:gd name="connsiteX132" fmla="*/ 326328 w 6050676"/>
              <a:gd name="connsiteY132" fmla="*/ 268542 h 482695"/>
              <a:gd name="connsiteX133" fmla="*/ 214153 w 6050676"/>
              <a:gd name="connsiteY133" fmla="*/ 180161 h 482695"/>
              <a:gd name="connsiteX134" fmla="*/ 180494 w 6050676"/>
              <a:gd name="connsiteY134" fmla="*/ 153280 h 482695"/>
              <a:gd name="connsiteX135" fmla="*/ 105377 w 6050676"/>
              <a:gd name="connsiteY135" fmla="*/ 125773 h 482695"/>
              <a:gd name="connsiteX136" fmla="*/ 33992 w 6050676"/>
              <a:gd name="connsiteY136" fmla="*/ 64586 h 482695"/>
              <a:gd name="connsiteX137" fmla="*/ 0 w 6050676"/>
              <a:gd name="connsiteY137"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3447 w 6050676"/>
              <a:gd name="connsiteY22" fmla="*/ 113398 h 482695"/>
              <a:gd name="connsiteX23" fmla="*/ 2274102 w 6050676"/>
              <a:gd name="connsiteY23" fmla="*/ 125773 h 482695"/>
              <a:gd name="connsiteX24" fmla="*/ 2436922 w 6050676"/>
              <a:gd name="connsiteY24" fmla="*/ 120993 h 482695"/>
              <a:gd name="connsiteX25" fmla="*/ 2573237 w 6050676"/>
              <a:gd name="connsiteY25" fmla="*/ 160093 h 482695"/>
              <a:gd name="connsiteX26" fmla="*/ 2616834 w 6050676"/>
              <a:gd name="connsiteY26" fmla="*/ 165785 h 482695"/>
              <a:gd name="connsiteX27" fmla="*/ 2678614 w 6050676"/>
              <a:gd name="connsiteY27" fmla="*/ 190359 h 482695"/>
              <a:gd name="connsiteX28" fmla="*/ 2719405 w 6050676"/>
              <a:gd name="connsiteY28" fmla="*/ 190359 h 482695"/>
              <a:gd name="connsiteX29" fmla="*/ 2923360 w 6050676"/>
              <a:gd name="connsiteY29" fmla="*/ 207355 h 482695"/>
              <a:gd name="connsiteX30" fmla="*/ 2957353 w 6050676"/>
              <a:gd name="connsiteY30" fmla="*/ 224351 h 482695"/>
              <a:gd name="connsiteX31" fmla="*/ 2984547 w 6050676"/>
              <a:gd name="connsiteY31" fmla="*/ 241348 h 482695"/>
              <a:gd name="connsiteX32" fmla="*/ 3004943 w 6050676"/>
              <a:gd name="connsiteY32" fmla="*/ 248146 h 482695"/>
              <a:gd name="connsiteX33" fmla="*/ 3127316 w 6050676"/>
              <a:gd name="connsiteY33" fmla="*/ 295736 h 482695"/>
              <a:gd name="connsiteX34" fmla="*/ 3202099 w 6050676"/>
              <a:gd name="connsiteY34" fmla="*/ 295736 h 482695"/>
              <a:gd name="connsiteX35" fmla="*/ 3249689 w 6050676"/>
              <a:gd name="connsiteY35" fmla="*/ 285538 h 482695"/>
              <a:gd name="connsiteX36" fmla="*/ 3276883 w 6050676"/>
              <a:gd name="connsiteY36" fmla="*/ 271941 h 482695"/>
              <a:gd name="connsiteX37" fmla="*/ 3381260 w 6050676"/>
              <a:gd name="connsiteY37" fmla="*/ 156313 h 482695"/>
              <a:gd name="connsiteX38" fmla="*/ 3419652 w 6050676"/>
              <a:gd name="connsiteY38" fmla="*/ 183560 h 482695"/>
              <a:gd name="connsiteX39" fmla="*/ 3463842 w 6050676"/>
              <a:gd name="connsiteY39" fmla="*/ 200557 h 482695"/>
              <a:gd name="connsiteX40" fmla="*/ 3664398 w 6050676"/>
              <a:gd name="connsiteY40" fmla="*/ 295736 h 482695"/>
              <a:gd name="connsiteX41" fmla="*/ 3701790 w 6050676"/>
              <a:gd name="connsiteY41" fmla="*/ 299135 h 482695"/>
              <a:gd name="connsiteX42" fmla="*/ 3718786 w 6050676"/>
              <a:gd name="connsiteY42" fmla="*/ 302534 h 482695"/>
              <a:gd name="connsiteX43" fmla="*/ 3759578 w 6050676"/>
              <a:gd name="connsiteY43" fmla="*/ 309333 h 482695"/>
              <a:gd name="connsiteX44" fmla="*/ 3800369 w 6050676"/>
              <a:gd name="connsiteY44" fmla="*/ 312732 h 482695"/>
              <a:gd name="connsiteX45" fmla="*/ 3888749 w 6050676"/>
              <a:gd name="connsiteY45" fmla="*/ 319531 h 482695"/>
              <a:gd name="connsiteX46" fmla="*/ 3946537 w 6050676"/>
              <a:gd name="connsiteY46" fmla="*/ 319531 h 482695"/>
              <a:gd name="connsiteX47" fmla="*/ 3983928 w 6050676"/>
              <a:gd name="connsiteY47" fmla="*/ 309333 h 482695"/>
              <a:gd name="connsiteX48" fmla="*/ 4075708 w 6050676"/>
              <a:gd name="connsiteY48" fmla="*/ 292336 h 482695"/>
              <a:gd name="connsiteX49" fmla="*/ 4208279 w 6050676"/>
              <a:gd name="connsiteY49" fmla="*/ 248146 h 482695"/>
              <a:gd name="connsiteX50" fmla="*/ 4392858 w 6050676"/>
              <a:gd name="connsiteY50" fmla="*/ 273649 h 482695"/>
              <a:gd name="connsiteX51" fmla="*/ 4442828 w 6050676"/>
              <a:gd name="connsiteY51" fmla="*/ 292336 h 482695"/>
              <a:gd name="connsiteX52" fmla="*/ 4456425 w 6050676"/>
              <a:gd name="connsiteY52" fmla="*/ 295736 h 482695"/>
              <a:gd name="connsiteX53" fmla="*/ 4476821 w 6050676"/>
              <a:gd name="connsiteY53" fmla="*/ 302534 h 482695"/>
              <a:gd name="connsiteX54" fmla="*/ 4521834 w 6050676"/>
              <a:gd name="connsiteY54" fmla="*/ 334854 h 482695"/>
              <a:gd name="connsiteX55" fmla="*/ 4574035 w 6050676"/>
              <a:gd name="connsiteY55" fmla="*/ 357959 h 482695"/>
              <a:gd name="connsiteX56" fmla="*/ 4636134 w 6050676"/>
              <a:gd name="connsiteY56" fmla="*/ 356285 h 482695"/>
              <a:gd name="connsiteX57" fmla="*/ 4718168 w 6050676"/>
              <a:gd name="connsiteY57" fmla="*/ 356922 h 482695"/>
              <a:gd name="connsiteX58" fmla="*/ 4795678 w 6050676"/>
              <a:gd name="connsiteY58" fmla="*/ 349141 h 482695"/>
              <a:gd name="connsiteX59" fmla="*/ 4881332 w 6050676"/>
              <a:gd name="connsiteY59" fmla="*/ 326496 h 482695"/>
              <a:gd name="connsiteX60" fmla="*/ 5052619 w 6050676"/>
              <a:gd name="connsiteY60" fmla="*/ 349623 h 482695"/>
              <a:gd name="connsiteX61" fmla="*/ 5119528 w 6050676"/>
              <a:gd name="connsiteY61" fmla="*/ 339616 h 482695"/>
              <a:gd name="connsiteX62" fmla="*/ 5166870 w 6050676"/>
              <a:gd name="connsiteY62" fmla="*/ 343325 h 482695"/>
              <a:gd name="connsiteX63" fmla="*/ 5201279 w 6050676"/>
              <a:gd name="connsiteY63" fmla="*/ 332794 h 482695"/>
              <a:gd name="connsiteX64" fmla="*/ 5499997 w 6050676"/>
              <a:gd name="connsiteY64" fmla="*/ 333128 h 482695"/>
              <a:gd name="connsiteX65" fmla="*/ 5725797 w 6050676"/>
              <a:gd name="connsiteY65" fmla="*/ 344014 h 482695"/>
              <a:gd name="connsiteX66" fmla="*/ 5748143 w 6050676"/>
              <a:gd name="connsiteY66" fmla="*/ 329728 h 482695"/>
              <a:gd name="connsiteX67" fmla="*/ 5815554 w 6050676"/>
              <a:gd name="connsiteY67" fmla="*/ 332794 h 482695"/>
              <a:gd name="connsiteX68" fmla="*/ 5894092 w 6050676"/>
              <a:gd name="connsiteY68" fmla="*/ 310355 h 482695"/>
              <a:gd name="connsiteX69" fmla="*/ 5982691 w 6050676"/>
              <a:gd name="connsiteY69" fmla="*/ 322930 h 482695"/>
              <a:gd name="connsiteX70" fmla="*/ 6050676 w 6050676"/>
              <a:gd name="connsiteY70" fmla="*/ 326329 h 482695"/>
              <a:gd name="connsiteX71" fmla="*/ 6016684 w 6050676"/>
              <a:gd name="connsiteY71" fmla="*/ 472497 h 482695"/>
              <a:gd name="connsiteX72" fmla="*/ 5805930 w 6050676"/>
              <a:gd name="connsiteY72" fmla="*/ 452102 h 482695"/>
              <a:gd name="connsiteX73" fmla="*/ 5652870 w 6050676"/>
              <a:gd name="connsiteY73" fmla="*/ 470234 h 482695"/>
              <a:gd name="connsiteX74" fmla="*/ 5537868 w 6050676"/>
              <a:gd name="connsiteY74" fmla="*/ 470234 h 482695"/>
              <a:gd name="connsiteX75" fmla="*/ 5442210 w 6050676"/>
              <a:gd name="connsiteY75" fmla="*/ 448702 h 482695"/>
              <a:gd name="connsiteX76" fmla="*/ 5224657 w 6050676"/>
              <a:gd name="connsiteY76" fmla="*/ 448702 h 482695"/>
              <a:gd name="connsiteX77" fmla="*/ 5122679 w 6050676"/>
              <a:gd name="connsiteY77" fmla="*/ 482695 h 482695"/>
              <a:gd name="connsiteX78" fmla="*/ 5044496 w 6050676"/>
              <a:gd name="connsiteY78" fmla="*/ 479296 h 482695"/>
              <a:gd name="connsiteX79" fmla="*/ 4932321 w 6050676"/>
              <a:gd name="connsiteY79" fmla="*/ 462299 h 482695"/>
              <a:gd name="connsiteX80" fmla="*/ 4876915 w 6050676"/>
              <a:gd name="connsiteY80" fmla="*/ 426926 h 482695"/>
              <a:gd name="connsiteX81" fmla="*/ 4807221 w 6050676"/>
              <a:gd name="connsiteY81" fmla="*/ 429307 h 482695"/>
              <a:gd name="connsiteX82" fmla="*/ 4748761 w 6050676"/>
              <a:gd name="connsiteY82" fmla="*/ 455501 h 482695"/>
              <a:gd name="connsiteX83" fmla="*/ 4694373 w 6050676"/>
              <a:gd name="connsiteY83" fmla="*/ 469098 h 482695"/>
              <a:gd name="connsiteX84" fmla="*/ 4667179 w 6050676"/>
              <a:gd name="connsiteY84" fmla="*/ 461264 h 482695"/>
              <a:gd name="connsiteX85" fmla="*/ 4575435 w 6050676"/>
              <a:gd name="connsiteY85" fmla="*/ 469425 h 482695"/>
              <a:gd name="connsiteX86" fmla="*/ 4506741 w 6050676"/>
              <a:gd name="connsiteY86" fmla="*/ 468407 h 482695"/>
              <a:gd name="connsiteX87" fmla="*/ 4487018 w 6050676"/>
              <a:gd name="connsiteY87" fmla="*/ 445637 h 482695"/>
              <a:gd name="connsiteX88" fmla="*/ 4360655 w 6050676"/>
              <a:gd name="connsiteY88" fmla="*/ 383443 h 482695"/>
              <a:gd name="connsiteX89" fmla="*/ 4281355 w 6050676"/>
              <a:gd name="connsiteY89" fmla="*/ 390224 h 482695"/>
              <a:gd name="connsiteX90" fmla="*/ 4170888 w 6050676"/>
              <a:gd name="connsiteY90" fmla="*/ 410602 h 482695"/>
              <a:gd name="connsiteX91" fmla="*/ 4132460 w 6050676"/>
              <a:gd name="connsiteY91" fmla="*/ 408203 h 482695"/>
              <a:gd name="connsiteX92" fmla="*/ 4103213 w 6050676"/>
              <a:gd name="connsiteY92" fmla="*/ 434052 h 482695"/>
              <a:gd name="connsiteX93" fmla="*/ 4079274 w 6050676"/>
              <a:gd name="connsiteY93" fmla="*/ 457617 h 482695"/>
              <a:gd name="connsiteX94" fmla="*/ 3943137 w 6050676"/>
              <a:gd name="connsiteY94" fmla="*/ 452102 h 482695"/>
              <a:gd name="connsiteX95" fmla="*/ 3888749 w 6050676"/>
              <a:gd name="connsiteY95" fmla="*/ 448702 h 482695"/>
              <a:gd name="connsiteX96" fmla="*/ 3769775 w 6050676"/>
              <a:gd name="connsiteY96" fmla="*/ 428307 h 482695"/>
              <a:gd name="connsiteX97" fmla="*/ 3756752 w 6050676"/>
              <a:gd name="connsiteY97" fmla="*/ 405722 h 482695"/>
              <a:gd name="connsiteX98" fmla="*/ 3711988 w 6050676"/>
              <a:gd name="connsiteY98" fmla="*/ 424907 h 482695"/>
              <a:gd name="connsiteX99" fmla="*/ 3633805 w 6050676"/>
              <a:gd name="connsiteY99" fmla="*/ 407911 h 482695"/>
              <a:gd name="connsiteX100" fmla="*/ 3510838 w 6050676"/>
              <a:gd name="connsiteY100" fmla="*/ 303035 h 482695"/>
              <a:gd name="connsiteX101" fmla="*/ 3378861 w 6050676"/>
              <a:gd name="connsiteY101" fmla="*/ 251545 h 482695"/>
              <a:gd name="connsiteX102" fmla="*/ 3304077 w 6050676"/>
              <a:gd name="connsiteY102" fmla="*/ 316131 h 482695"/>
              <a:gd name="connsiteX103" fmla="*/ 3168107 w 6050676"/>
              <a:gd name="connsiteY103" fmla="*/ 360322 h 482695"/>
              <a:gd name="connsiteX104" fmla="*/ 3032137 w 6050676"/>
              <a:gd name="connsiteY104" fmla="*/ 312732 h 482695"/>
              <a:gd name="connsiteX105" fmla="*/ 2984547 w 6050676"/>
              <a:gd name="connsiteY105" fmla="*/ 295736 h 482695"/>
              <a:gd name="connsiteX106" fmla="*/ 2960752 w 6050676"/>
              <a:gd name="connsiteY106" fmla="*/ 292336 h 482695"/>
              <a:gd name="connsiteX107" fmla="*/ 2834980 w 6050676"/>
              <a:gd name="connsiteY107" fmla="*/ 261743 h 482695"/>
              <a:gd name="connsiteX108" fmla="*/ 2780592 w 6050676"/>
              <a:gd name="connsiteY108" fmla="*/ 265142 h 482695"/>
              <a:gd name="connsiteX109" fmla="*/ 2760196 w 6050676"/>
              <a:gd name="connsiteY109" fmla="*/ 268542 h 482695"/>
              <a:gd name="connsiteX110" fmla="*/ 2705808 w 6050676"/>
              <a:gd name="connsiteY110" fmla="*/ 275340 h 482695"/>
              <a:gd name="connsiteX111" fmla="*/ 2671815 w 6050676"/>
              <a:gd name="connsiteY111" fmla="*/ 275340 h 482695"/>
              <a:gd name="connsiteX112" fmla="*/ 2593633 w 6050676"/>
              <a:gd name="connsiteY112" fmla="*/ 251545 h 482695"/>
              <a:gd name="connsiteX113" fmla="*/ 2546043 w 6050676"/>
              <a:gd name="connsiteY113" fmla="*/ 244747 h 482695"/>
              <a:gd name="connsiteX114" fmla="*/ 2454263 w 6050676"/>
              <a:gd name="connsiteY114" fmla="*/ 241348 h 482695"/>
              <a:gd name="connsiteX115" fmla="*/ 2328491 w 6050676"/>
              <a:gd name="connsiteY115" fmla="*/ 237948 h 482695"/>
              <a:gd name="connsiteX116" fmla="*/ 2202718 w 6050676"/>
              <a:gd name="connsiteY116" fmla="*/ 220952 h 482695"/>
              <a:gd name="connsiteX117" fmla="*/ 2172125 w 6050676"/>
              <a:gd name="connsiteY117" fmla="*/ 220952 h 482695"/>
              <a:gd name="connsiteX118" fmla="*/ 2090543 w 6050676"/>
              <a:gd name="connsiteY118" fmla="*/ 197157 h 482695"/>
              <a:gd name="connsiteX119" fmla="*/ 1937576 w 6050676"/>
              <a:gd name="connsiteY119" fmla="*/ 234549 h 482695"/>
              <a:gd name="connsiteX120" fmla="*/ 1703027 w 6050676"/>
              <a:gd name="connsiteY120" fmla="*/ 234549 h 482695"/>
              <a:gd name="connsiteX121" fmla="*/ 1529665 w 6050676"/>
              <a:gd name="connsiteY121" fmla="*/ 244747 h 482695"/>
              <a:gd name="connsiteX122" fmla="*/ 1332508 w 6050676"/>
              <a:gd name="connsiteY122" fmla="*/ 246438 h 482695"/>
              <a:gd name="connsiteX123" fmla="*/ 1087762 w 6050676"/>
              <a:gd name="connsiteY123" fmla="*/ 282139 h 482695"/>
              <a:gd name="connsiteX124" fmla="*/ 968788 w 6050676"/>
              <a:gd name="connsiteY124" fmla="*/ 278739 h 482695"/>
              <a:gd name="connsiteX125" fmla="*/ 849814 w 6050676"/>
              <a:gd name="connsiteY125" fmla="*/ 305934 h 482695"/>
              <a:gd name="connsiteX126" fmla="*/ 786354 w 6050676"/>
              <a:gd name="connsiteY126" fmla="*/ 352428 h 482695"/>
              <a:gd name="connsiteX127" fmla="*/ 734239 w 6050676"/>
              <a:gd name="connsiteY127" fmla="*/ 370519 h 482695"/>
              <a:gd name="connsiteX128" fmla="*/ 662938 w 6050676"/>
              <a:gd name="connsiteY128" fmla="*/ 400112 h 482695"/>
              <a:gd name="connsiteX129" fmla="*/ 574474 w 6050676"/>
              <a:gd name="connsiteY129" fmla="*/ 384116 h 482695"/>
              <a:gd name="connsiteX130" fmla="*/ 438838 w 6050676"/>
              <a:gd name="connsiteY130" fmla="*/ 354378 h 482695"/>
              <a:gd name="connsiteX131" fmla="*/ 370519 w 6050676"/>
              <a:gd name="connsiteY131" fmla="*/ 278739 h 482695"/>
              <a:gd name="connsiteX132" fmla="*/ 326328 w 6050676"/>
              <a:gd name="connsiteY132" fmla="*/ 268542 h 482695"/>
              <a:gd name="connsiteX133" fmla="*/ 214153 w 6050676"/>
              <a:gd name="connsiteY133" fmla="*/ 180161 h 482695"/>
              <a:gd name="connsiteX134" fmla="*/ 180494 w 6050676"/>
              <a:gd name="connsiteY134" fmla="*/ 153280 h 482695"/>
              <a:gd name="connsiteX135" fmla="*/ 105377 w 6050676"/>
              <a:gd name="connsiteY135" fmla="*/ 125773 h 482695"/>
              <a:gd name="connsiteX136" fmla="*/ 33992 w 6050676"/>
              <a:gd name="connsiteY136" fmla="*/ 64586 h 482695"/>
              <a:gd name="connsiteX137" fmla="*/ 0 w 6050676"/>
              <a:gd name="connsiteY137"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3447 w 6050676"/>
              <a:gd name="connsiteY22" fmla="*/ 113398 h 482695"/>
              <a:gd name="connsiteX23" fmla="*/ 2274102 w 6050676"/>
              <a:gd name="connsiteY23" fmla="*/ 125773 h 482695"/>
              <a:gd name="connsiteX24" fmla="*/ 2436922 w 6050676"/>
              <a:gd name="connsiteY24" fmla="*/ 120993 h 482695"/>
              <a:gd name="connsiteX25" fmla="*/ 2573237 w 6050676"/>
              <a:gd name="connsiteY25" fmla="*/ 160093 h 482695"/>
              <a:gd name="connsiteX26" fmla="*/ 2616834 w 6050676"/>
              <a:gd name="connsiteY26" fmla="*/ 165785 h 482695"/>
              <a:gd name="connsiteX27" fmla="*/ 2678614 w 6050676"/>
              <a:gd name="connsiteY27" fmla="*/ 190359 h 482695"/>
              <a:gd name="connsiteX28" fmla="*/ 2719405 w 6050676"/>
              <a:gd name="connsiteY28" fmla="*/ 190359 h 482695"/>
              <a:gd name="connsiteX29" fmla="*/ 2923360 w 6050676"/>
              <a:gd name="connsiteY29" fmla="*/ 207355 h 482695"/>
              <a:gd name="connsiteX30" fmla="*/ 2957353 w 6050676"/>
              <a:gd name="connsiteY30" fmla="*/ 224351 h 482695"/>
              <a:gd name="connsiteX31" fmla="*/ 2984547 w 6050676"/>
              <a:gd name="connsiteY31" fmla="*/ 241348 h 482695"/>
              <a:gd name="connsiteX32" fmla="*/ 3004943 w 6050676"/>
              <a:gd name="connsiteY32" fmla="*/ 248146 h 482695"/>
              <a:gd name="connsiteX33" fmla="*/ 3127316 w 6050676"/>
              <a:gd name="connsiteY33" fmla="*/ 295736 h 482695"/>
              <a:gd name="connsiteX34" fmla="*/ 3202099 w 6050676"/>
              <a:gd name="connsiteY34" fmla="*/ 295736 h 482695"/>
              <a:gd name="connsiteX35" fmla="*/ 3249689 w 6050676"/>
              <a:gd name="connsiteY35" fmla="*/ 285538 h 482695"/>
              <a:gd name="connsiteX36" fmla="*/ 3276883 w 6050676"/>
              <a:gd name="connsiteY36" fmla="*/ 271941 h 482695"/>
              <a:gd name="connsiteX37" fmla="*/ 3381260 w 6050676"/>
              <a:gd name="connsiteY37" fmla="*/ 156313 h 482695"/>
              <a:gd name="connsiteX38" fmla="*/ 3419652 w 6050676"/>
              <a:gd name="connsiteY38" fmla="*/ 183560 h 482695"/>
              <a:gd name="connsiteX39" fmla="*/ 3463842 w 6050676"/>
              <a:gd name="connsiteY39" fmla="*/ 200557 h 482695"/>
              <a:gd name="connsiteX40" fmla="*/ 3664398 w 6050676"/>
              <a:gd name="connsiteY40" fmla="*/ 295736 h 482695"/>
              <a:gd name="connsiteX41" fmla="*/ 3701790 w 6050676"/>
              <a:gd name="connsiteY41" fmla="*/ 299135 h 482695"/>
              <a:gd name="connsiteX42" fmla="*/ 3718786 w 6050676"/>
              <a:gd name="connsiteY42" fmla="*/ 302534 h 482695"/>
              <a:gd name="connsiteX43" fmla="*/ 3759578 w 6050676"/>
              <a:gd name="connsiteY43" fmla="*/ 309333 h 482695"/>
              <a:gd name="connsiteX44" fmla="*/ 3800369 w 6050676"/>
              <a:gd name="connsiteY44" fmla="*/ 312732 h 482695"/>
              <a:gd name="connsiteX45" fmla="*/ 3888749 w 6050676"/>
              <a:gd name="connsiteY45" fmla="*/ 319531 h 482695"/>
              <a:gd name="connsiteX46" fmla="*/ 3946537 w 6050676"/>
              <a:gd name="connsiteY46" fmla="*/ 319531 h 482695"/>
              <a:gd name="connsiteX47" fmla="*/ 3983928 w 6050676"/>
              <a:gd name="connsiteY47" fmla="*/ 309333 h 482695"/>
              <a:gd name="connsiteX48" fmla="*/ 4075708 w 6050676"/>
              <a:gd name="connsiteY48" fmla="*/ 292336 h 482695"/>
              <a:gd name="connsiteX49" fmla="*/ 4208279 w 6050676"/>
              <a:gd name="connsiteY49" fmla="*/ 248146 h 482695"/>
              <a:gd name="connsiteX50" fmla="*/ 4392858 w 6050676"/>
              <a:gd name="connsiteY50" fmla="*/ 273649 h 482695"/>
              <a:gd name="connsiteX51" fmla="*/ 4442828 w 6050676"/>
              <a:gd name="connsiteY51" fmla="*/ 292336 h 482695"/>
              <a:gd name="connsiteX52" fmla="*/ 4456425 w 6050676"/>
              <a:gd name="connsiteY52" fmla="*/ 295736 h 482695"/>
              <a:gd name="connsiteX53" fmla="*/ 4476821 w 6050676"/>
              <a:gd name="connsiteY53" fmla="*/ 302534 h 482695"/>
              <a:gd name="connsiteX54" fmla="*/ 4521834 w 6050676"/>
              <a:gd name="connsiteY54" fmla="*/ 334854 h 482695"/>
              <a:gd name="connsiteX55" fmla="*/ 4574035 w 6050676"/>
              <a:gd name="connsiteY55" fmla="*/ 357959 h 482695"/>
              <a:gd name="connsiteX56" fmla="*/ 4636134 w 6050676"/>
              <a:gd name="connsiteY56" fmla="*/ 356285 h 482695"/>
              <a:gd name="connsiteX57" fmla="*/ 4718168 w 6050676"/>
              <a:gd name="connsiteY57" fmla="*/ 356922 h 482695"/>
              <a:gd name="connsiteX58" fmla="*/ 4795678 w 6050676"/>
              <a:gd name="connsiteY58" fmla="*/ 349141 h 482695"/>
              <a:gd name="connsiteX59" fmla="*/ 4881332 w 6050676"/>
              <a:gd name="connsiteY59" fmla="*/ 326496 h 482695"/>
              <a:gd name="connsiteX60" fmla="*/ 5052619 w 6050676"/>
              <a:gd name="connsiteY60" fmla="*/ 349623 h 482695"/>
              <a:gd name="connsiteX61" fmla="*/ 5119528 w 6050676"/>
              <a:gd name="connsiteY61" fmla="*/ 339616 h 482695"/>
              <a:gd name="connsiteX62" fmla="*/ 5166870 w 6050676"/>
              <a:gd name="connsiteY62" fmla="*/ 343325 h 482695"/>
              <a:gd name="connsiteX63" fmla="*/ 5201279 w 6050676"/>
              <a:gd name="connsiteY63" fmla="*/ 332794 h 482695"/>
              <a:gd name="connsiteX64" fmla="*/ 5499997 w 6050676"/>
              <a:gd name="connsiteY64" fmla="*/ 333128 h 482695"/>
              <a:gd name="connsiteX65" fmla="*/ 5725797 w 6050676"/>
              <a:gd name="connsiteY65" fmla="*/ 344014 h 482695"/>
              <a:gd name="connsiteX66" fmla="*/ 5748143 w 6050676"/>
              <a:gd name="connsiteY66" fmla="*/ 329728 h 482695"/>
              <a:gd name="connsiteX67" fmla="*/ 5815554 w 6050676"/>
              <a:gd name="connsiteY67" fmla="*/ 332794 h 482695"/>
              <a:gd name="connsiteX68" fmla="*/ 5894092 w 6050676"/>
              <a:gd name="connsiteY68" fmla="*/ 310355 h 482695"/>
              <a:gd name="connsiteX69" fmla="*/ 5982691 w 6050676"/>
              <a:gd name="connsiteY69" fmla="*/ 322930 h 482695"/>
              <a:gd name="connsiteX70" fmla="*/ 6050676 w 6050676"/>
              <a:gd name="connsiteY70" fmla="*/ 326329 h 482695"/>
              <a:gd name="connsiteX71" fmla="*/ 6016684 w 6050676"/>
              <a:gd name="connsiteY71" fmla="*/ 472497 h 482695"/>
              <a:gd name="connsiteX72" fmla="*/ 5805930 w 6050676"/>
              <a:gd name="connsiteY72" fmla="*/ 452102 h 482695"/>
              <a:gd name="connsiteX73" fmla="*/ 5652870 w 6050676"/>
              <a:gd name="connsiteY73" fmla="*/ 470234 h 482695"/>
              <a:gd name="connsiteX74" fmla="*/ 5537868 w 6050676"/>
              <a:gd name="connsiteY74" fmla="*/ 470234 h 482695"/>
              <a:gd name="connsiteX75" fmla="*/ 5442210 w 6050676"/>
              <a:gd name="connsiteY75" fmla="*/ 448702 h 482695"/>
              <a:gd name="connsiteX76" fmla="*/ 5224657 w 6050676"/>
              <a:gd name="connsiteY76" fmla="*/ 448702 h 482695"/>
              <a:gd name="connsiteX77" fmla="*/ 5122679 w 6050676"/>
              <a:gd name="connsiteY77" fmla="*/ 482695 h 482695"/>
              <a:gd name="connsiteX78" fmla="*/ 5044496 w 6050676"/>
              <a:gd name="connsiteY78" fmla="*/ 479296 h 482695"/>
              <a:gd name="connsiteX79" fmla="*/ 4932321 w 6050676"/>
              <a:gd name="connsiteY79" fmla="*/ 462299 h 482695"/>
              <a:gd name="connsiteX80" fmla="*/ 4876915 w 6050676"/>
              <a:gd name="connsiteY80" fmla="*/ 426926 h 482695"/>
              <a:gd name="connsiteX81" fmla="*/ 4807221 w 6050676"/>
              <a:gd name="connsiteY81" fmla="*/ 429307 h 482695"/>
              <a:gd name="connsiteX82" fmla="*/ 4748761 w 6050676"/>
              <a:gd name="connsiteY82" fmla="*/ 455501 h 482695"/>
              <a:gd name="connsiteX83" fmla="*/ 4694373 w 6050676"/>
              <a:gd name="connsiteY83" fmla="*/ 469098 h 482695"/>
              <a:gd name="connsiteX84" fmla="*/ 4667179 w 6050676"/>
              <a:gd name="connsiteY84" fmla="*/ 461264 h 482695"/>
              <a:gd name="connsiteX85" fmla="*/ 4575435 w 6050676"/>
              <a:gd name="connsiteY85" fmla="*/ 469425 h 482695"/>
              <a:gd name="connsiteX86" fmla="*/ 4506741 w 6050676"/>
              <a:gd name="connsiteY86" fmla="*/ 468407 h 482695"/>
              <a:gd name="connsiteX87" fmla="*/ 4487018 w 6050676"/>
              <a:gd name="connsiteY87" fmla="*/ 445637 h 482695"/>
              <a:gd name="connsiteX88" fmla="*/ 4360655 w 6050676"/>
              <a:gd name="connsiteY88" fmla="*/ 383443 h 482695"/>
              <a:gd name="connsiteX89" fmla="*/ 4281355 w 6050676"/>
              <a:gd name="connsiteY89" fmla="*/ 390224 h 482695"/>
              <a:gd name="connsiteX90" fmla="*/ 4170888 w 6050676"/>
              <a:gd name="connsiteY90" fmla="*/ 410602 h 482695"/>
              <a:gd name="connsiteX91" fmla="*/ 4132460 w 6050676"/>
              <a:gd name="connsiteY91" fmla="*/ 408203 h 482695"/>
              <a:gd name="connsiteX92" fmla="*/ 4103213 w 6050676"/>
              <a:gd name="connsiteY92" fmla="*/ 434052 h 482695"/>
              <a:gd name="connsiteX93" fmla="*/ 4079274 w 6050676"/>
              <a:gd name="connsiteY93" fmla="*/ 457617 h 482695"/>
              <a:gd name="connsiteX94" fmla="*/ 3943137 w 6050676"/>
              <a:gd name="connsiteY94" fmla="*/ 452102 h 482695"/>
              <a:gd name="connsiteX95" fmla="*/ 3888749 w 6050676"/>
              <a:gd name="connsiteY95" fmla="*/ 448702 h 482695"/>
              <a:gd name="connsiteX96" fmla="*/ 3834069 w 6050676"/>
              <a:gd name="connsiteY96" fmla="*/ 411639 h 482695"/>
              <a:gd name="connsiteX97" fmla="*/ 3756752 w 6050676"/>
              <a:gd name="connsiteY97" fmla="*/ 405722 h 482695"/>
              <a:gd name="connsiteX98" fmla="*/ 3711988 w 6050676"/>
              <a:gd name="connsiteY98" fmla="*/ 424907 h 482695"/>
              <a:gd name="connsiteX99" fmla="*/ 3633805 w 6050676"/>
              <a:gd name="connsiteY99" fmla="*/ 407911 h 482695"/>
              <a:gd name="connsiteX100" fmla="*/ 3510838 w 6050676"/>
              <a:gd name="connsiteY100" fmla="*/ 303035 h 482695"/>
              <a:gd name="connsiteX101" fmla="*/ 3378861 w 6050676"/>
              <a:gd name="connsiteY101" fmla="*/ 251545 h 482695"/>
              <a:gd name="connsiteX102" fmla="*/ 3304077 w 6050676"/>
              <a:gd name="connsiteY102" fmla="*/ 316131 h 482695"/>
              <a:gd name="connsiteX103" fmla="*/ 3168107 w 6050676"/>
              <a:gd name="connsiteY103" fmla="*/ 360322 h 482695"/>
              <a:gd name="connsiteX104" fmla="*/ 3032137 w 6050676"/>
              <a:gd name="connsiteY104" fmla="*/ 312732 h 482695"/>
              <a:gd name="connsiteX105" fmla="*/ 2984547 w 6050676"/>
              <a:gd name="connsiteY105" fmla="*/ 295736 h 482695"/>
              <a:gd name="connsiteX106" fmla="*/ 2960752 w 6050676"/>
              <a:gd name="connsiteY106" fmla="*/ 292336 h 482695"/>
              <a:gd name="connsiteX107" fmla="*/ 2834980 w 6050676"/>
              <a:gd name="connsiteY107" fmla="*/ 261743 h 482695"/>
              <a:gd name="connsiteX108" fmla="*/ 2780592 w 6050676"/>
              <a:gd name="connsiteY108" fmla="*/ 265142 h 482695"/>
              <a:gd name="connsiteX109" fmla="*/ 2760196 w 6050676"/>
              <a:gd name="connsiteY109" fmla="*/ 268542 h 482695"/>
              <a:gd name="connsiteX110" fmla="*/ 2705808 w 6050676"/>
              <a:gd name="connsiteY110" fmla="*/ 275340 h 482695"/>
              <a:gd name="connsiteX111" fmla="*/ 2671815 w 6050676"/>
              <a:gd name="connsiteY111" fmla="*/ 275340 h 482695"/>
              <a:gd name="connsiteX112" fmla="*/ 2593633 w 6050676"/>
              <a:gd name="connsiteY112" fmla="*/ 251545 h 482695"/>
              <a:gd name="connsiteX113" fmla="*/ 2546043 w 6050676"/>
              <a:gd name="connsiteY113" fmla="*/ 244747 h 482695"/>
              <a:gd name="connsiteX114" fmla="*/ 2454263 w 6050676"/>
              <a:gd name="connsiteY114" fmla="*/ 241348 h 482695"/>
              <a:gd name="connsiteX115" fmla="*/ 2328491 w 6050676"/>
              <a:gd name="connsiteY115" fmla="*/ 237948 h 482695"/>
              <a:gd name="connsiteX116" fmla="*/ 2202718 w 6050676"/>
              <a:gd name="connsiteY116" fmla="*/ 220952 h 482695"/>
              <a:gd name="connsiteX117" fmla="*/ 2172125 w 6050676"/>
              <a:gd name="connsiteY117" fmla="*/ 220952 h 482695"/>
              <a:gd name="connsiteX118" fmla="*/ 2090543 w 6050676"/>
              <a:gd name="connsiteY118" fmla="*/ 197157 h 482695"/>
              <a:gd name="connsiteX119" fmla="*/ 1937576 w 6050676"/>
              <a:gd name="connsiteY119" fmla="*/ 234549 h 482695"/>
              <a:gd name="connsiteX120" fmla="*/ 1703027 w 6050676"/>
              <a:gd name="connsiteY120" fmla="*/ 234549 h 482695"/>
              <a:gd name="connsiteX121" fmla="*/ 1529665 w 6050676"/>
              <a:gd name="connsiteY121" fmla="*/ 244747 h 482695"/>
              <a:gd name="connsiteX122" fmla="*/ 1332508 w 6050676"/>
              <a:gd name="connsiteY122" fmla="*/ 246438 h 482695"/>
              <a:gd name="connsiteX123" fmla="*/ 1087762 w 6050676"/>
              <a:gd name="connsiteY123" fmla="*/ 282139 h 482695"/>
              <a:gd name="connsiteX124" fmla="*/ 968788 w 6050676"/>
              <a:gd name="connsiteY124" fmla="*/ 278739 h 482695"/>
              <a:gd name="connsiteX125" fmla="*/ 849814 w 6050676"/>
              <a:gd name="connsiteY125" fmla="*/ 305934 h 482695"/>
              <a:gd name="connsiteX126" fmla="*/ 786354 w 6050676"/>
              <a:gd name="connsiteY126" fmla="*/ 352428 h 482695"/>
              <a:gd name="connsiteX127" fmla="*/ 734239 w 6050676"/>
              <a:gd name="connsiteY127" fmla="*/ 370519 h 482695"/>
              <a:gd name="connsiteX128" fmla="*/ 662938 w 6050676"/>
              <a:gd name="connsiteY128" fmla="*/ 400112 h 482695"/>
              <a:gd name="connsiteX129" fmla="*/ 574474 w 6050676"/>
              <a:gd name="connsiteY129" fmla="*/ 384116 h 482695"/>
              <a:gd name="connsiteX130" fmla="*/ 438838 w 6050676"/>
              <a:gd name="connsiteY130" fmla="*/ 354378 h 482695"/>
              <a:gd name="connsiteX131" fmla="*/ 370519 w 6050676"/>
              <a:gd name="connsiteY131" fmla="*/ 278739 h 482695"/>
              <a:gd name="connsiteX132" fmla="*/ 326328 w 6050676"/>
              <a:gd name="connsiteY132" fmla="*/ 268542 h 482695"/>
              <a:gd name="connsiteX133" fmla="*/ 214153 w 6050676"/>
              <a:gd name="connsiteY133" fmla="*/ 180161 h 482695"/>
              <a:gd name="connsiteX134" fmla="*/ 180494 w 6050676"/>
              <a:gd name="connsiteY134" fmla="*/ 153280 h 482695"/>
              <a:gd name="connsiteX135" fmla="*/ 105377 w 6050676"/>
              <a:gd name="connsiteY135" fmla="*/ 125773 h 482695"/>
              <a:gd name="connsiteX136" fmla="*/ 33992 w 6050676"/>
              <a:gd name="connsiteY136" fmla="*/ 64586 h 482695"/>
              <a:gd name="connsiteX137" fmla="*/ 0 w 6050676"/>
              <a:gd name="connsiteY137"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3447 w 6050676"/>
              <a:gd name="connsiteY22" fmla="*/ 113398 h 482695"/>
              <a:gd name="connsiteX23" fmla="*/ 2274102 w 6050676"/>
              <a:gd name="connsiteY23" fmla="*/ 125773 h 482695"/>
              <a:gd name="connsiteX24" fmla="*/ 2436922 w 6050676"/>
              <a:gd name="connsiteY24" fmla="*/ 120993 h 482695"/>
              <a:gd name="connsiteX25" fmla="*/ 2573237 w 6050676"/>
              <a:gd name="connsiteY25" fmla="*/ 160093 h 482695"/>
              <a:gd name="connsiteX26" fmla="*/ 2616834 w 6050676"/>
              <a:gd name="connsiteY26" fmla="*/ 165785 h 482695"/>
              <a:gd name="connsiteX27" fmla="*/ 2678614 w 6050676"/>
              <a:gd name="connsiteY27" fmla="*/ 190359 h 482695"/>
              <a:gd name="connsiteX28" fmla="*/ 2719405 w 6050676"/>
              <a:gd name="connsiteY28" fmla="*/ 190359 h 482695"/>
              <a:gd name="connsiteX29" fmla="*/ 2923360 w 6050676"/>
              <a:gd name="connsiteY29" fmla="*/ 207355 h 482695"/>
              <a:gd name="connsiteX30" fmla="*/ 2957353 w 6050676"/>
              <a:gd name="connsiteY30" fmla="*/ 224351 h 482695"/>
              <a:gd name="connsiteX31" fmla="*/ 2984547 w 6050676"/>
              <a:gd name="connsiteY31" fmla="*/ 241348 h 482695"/>
              <a:gd name="connsiteX32" fmla="*/ 3004943 w 6050676"/>
              <a:gd name="connsiteY32" fmla="*/ 248146 h 482695"/>
              <a:gd name="connsiteX33" fmla="*/ 3127316 w 6050676"/>
              <a:gd name="connsiteY33" fmla="*/ 295736 h 482695"/>
              <a:gd name="connsiteX34" fmla="*/ 3202099 w 6050676"/>
              <a:gd name="connsiteY34" fmla="*/ 295736 h 482695"/>
              <a:gd name="connsiteX35" fmla="*/ 3249689 w 6050676"/>
              <a:gd name="connsiteY35" fmla="*/ 285538 h 482695"/>
              <a:gd name="connsiteX36" fmla="*/ 3276883 w 6050676"/>
              <a:gd name="connsiteY36" fmla="*/ 271941 h 482695"/>
              <a:gd name="connsiteX37" fmla="*/ 3381260 w 6050676"/>
              <a:gd name="connsiteY37" fmla="*/ 156313 h 482695"/>
              <a:gd name="connsiteX38" fmla="*/ 3419652 w 6050676"/>
              <a:gd name="connsiteY38" fmla="*/ 183560 h 482695"/>
              <a:gd name="connsiteX39" fmla="*/ 3463842 w 6050676"/>
              <a:gd name="connsiteY39" fmla="*/ 200557 h 482695"/>
              <a:gd name="connsiteX40" fmla="*/ 3664398 w 6050676"/>
              <a:gd name="connsiteY40" fmla="*/ 295736 h 482695"/>
              <a:gd name="connsiteX41" fmla="*/ 3701790 w 6050676"/>
              <a:gd name="connsiteY41" fmla="*/ 299135 h 482695"/>
              <a:gd name="connsiteX42" fmla="*/ 3718786 w 6050676"/>
              <a:gd name="connsiteY42" fmla="*/ 302534 h 482695"/>
              <a:gd name="connsiteX43" fmla="*/ 3759578 w 6050676"/>
              <a:gd name="connsiteY43" fmla="*/ 309333 h 482695"/>
              <a:gd name="connsiteX44" fmla="*/ 3800369 w 6050676"/>
              <a:gd name="connsiteY44" fmla="*/ 312732 h 482695"/>
              <a:gd name="connsiteX45" fmla="*/ 3888749 w 6050676"/>
              <a:gd name="connsiteY45" fmla="*/ 319531 h 482695"/>
              <a:gd name="connsiteX46" fmla="*/ 3946537 w 6050676"/>
              <a:gd name="connsiteY46" fmla="*/ 319531 h 482695"/>
              <a:gd name="connsiteX47" fmla="*/ 3983928 w 6050676"/>
              <a:gd name="connsiteY47" fmla="*/ 309333 h 482695"/>
              <a:gd name="connsiteX48" fmla="*/ 4075708 w 6050676"/>
              <a:gd name="connsiteY48" fmla="*/ 292336 h 482695"/>
              <a:gd name="connsiteX49" fmla="*/ 4208279 w 6050676"/>
              <a:gd name="connsiteY49" fmla="*/ 248146 h 482695"/>
              <a:gd name="connsiteX50" fmla="*/ 4392858 w 6050676"/>
              <a:gd name="connsiteY50" fmla="*/ 273649 h 482695"/>
              <a:gd name="connsiteX51" fmla="*/ 4442828 w 6050676"/>
              <a:gd name="connsiteY51" fmla="*/ 292336 h 482695"/>
              <a:gd name="connsiteX52" fmla="*/ 4456425 w 6050676"/>
              <a:gd name="connsiteY52" fmla="*/ 295736 h 482695"/>
              <a:gd name="connsiteX53" fmla="*/ 4476821 w 6050676"/>
              <a:gd name="connsiteY53" fmla="*/ 302534 h 482695"/>
              <a:gd name="connsiteX54" fmla="*/ 4521834 w 6050676"/>
              <a:gd name="connsiteY54" fmla="*/ 334854 h 482695"/>
              <a:gd name="connsiteX55" fmla="*/ 4574035 w 6050676"/>
              <a:gd name="connsiteY55" fmla="*/ 357959 h 482695"/>
              <a:gd name="connsiteX56" fmla="*/ 4636134 w 6050676"/>
              <a:gd name="connsiteY56" fmla="*/ 356285 h 482695"/>
              <a:gd name="connsiteX57" fmla="*/ 4718168 w 6050676"/>
              <a:gd name="connsiteY57" fmla="*/ 356922 h 482695"/>
              <a:gd name="connsiteX58" fmla="*/ 4795678 w 6050676"/>
              <a:gd name="connsiteY58" fmla="*/ 349141 h 482695"/>
              <a:gd name="connsiteX59" fmla="*/ 4881332 w 6050676"/>
              <a:gd name="connsiteY59" fmla="*/ 326496 h 482695"/>
              <a:gd name="connsiteX60" fmla="*/ 5052619 w 6050676"/>
              <a:gd name="connsiteY60" fmla="*/ 349623 h 482695"/>
              <a:gd name="connsiteX61" fmla="*/ 5119528 w 6050676"/>
              <a:gd name="connsiteY61" fmla="*/ 339616 h 482695"/>
              <a:gd name="connsiteX62" fmla="*/ 5166870 w 6050676"/>
              <a:gd name="connsiteY62" fmla="*/ 343325 h 482695"/>
              <a:gd name="connsiteX63" fmla="*/ 5201279 w 6050676"/>
              <a:gd name="connsiteY63" fmla="*/ 332794 h 482695"/>
              <a:gd name="connsiteX64" fmla="*/ 5499997 w 6050676"/>
              <a:gd name="connsiteY64" fmla="*/ 333128 h 482695"/>
              <a:gd name="connsiteX65" fmla="*/ 5725797 w 6050676"/>
              <a:gd name="connsiteY65" fmla="*/ 344014 h 482695"/>
              <a:gd name="connsiteX66" fmla="*/ 5748143 w 6050676"/>
              <a:gd name="connsiteY66" fmla="*/ 329728 h 482695"/>
              <a:gd name="connsiteX67" fmla="*/ 5815554 w 6050676"/>
              <a:gd name="connsiteY67" fmla="*/ 332794 h 482695"/>
              <a:gd name="connsiteX68" fmla="*/ 5894092 w 6050676"/>
              <a:gd name="connsiteY68" fmla="*/ 310355 h 482695"/>
              <a:gd name="connsiteX69" fmla="*/ 5982691 w 6050676"/>
              <a:gd name="connsiteY69" fmla="*/ 322930 h 482695"/>
              <a:gd name="connsiteX70" fmla="*/ 6050676 w 6050676"/>
              <a:gd name="connsiteY70" fmla="*/ 326329 h 482695"/>
              <a:gd name="connsiteX71" fmla="*/ 6016684 w 6050676"/>
              <a:gd name="connsiteY71" fmla="*/ 472497 h 482695"/>
              <a:gd name="connsiteX72" fmla="*/ 5805930 w 6050676"/>
              <a:gd name="connsiteY72" fmla="*/ 452102 h 482695"/>
              <a:gd name="connsiteX73" fmla="*/ 5652870 w 6050676"/>
              <a:gd name="connsiteY73" fmla="*/ 470234 h 482695"/>
              <a:gd name="connsiteX74" fmla="*/ 5537868 w 6050676"/>
              <a:gd name="connsiteY74" fmla="*/ 470234 h 482695"/>
              <a:gd name="connsiteX75" fmla="*/ 5442210 w 6050676"/>
              <a:gd name="connsiteY75" fmla="*/ 448702 h 482695"/>
              <a:gd name="connsiteX76" fmla="*/ 5224657 w 6050676"/>
              <a:gd name="connsiteY76" fmla="*/ 448702 h 482695"/>
              <a:gd name="connsiteX77" fmla="*/ 5122679 w 6050676"/>
              <a:gd name="connsiteY77" fmla="*/ 482695 h 482695"/>
              <a:gd name="connsiteX78" fmla="*/ 5044496 w 6050676"/>
              <a:gd name="connsiteY78" fmla="*/ 479296 h 482695"/>
              <a:gd name="connsiteX79" fmla="*/ 4932321 w 6050676"/>
              <a:gd name="connsiteY79" fmla="*/ 462299 h 482695"/>
              <a:gd name="connsiteX80" fmla="*/ 4876915 w 6050676"/>
              <a:gd name="connsiteY80" fmla="*/ 426926 h 482695"/>
              <a:gd name="connsiteX81" fmla="*/ 4807221 w 6050676"/>
              <a:gd name="connsiteY81" fmla="*/ 429307 h 482695"/>
              <a:gd name="connsiteX82" fmla="*/ 4748761 w 6050676"/>
              <a:gd name="connsiteY82" fmla="*/ 455501 h 482695"/>
              <a:gd name="connsiteX83" fmla="*/ 4694373 w 6050676"/>
              <a:gd name="connsiteY83" fmla="*/ 469098 h 482695"/>
              <a:gd name="connsiteX84" fmla="*/ 4667179 w 6050676"/>
              <a:gd name="connsiteY84" fmla="*/ 461264 h 482695"/>
              <a:gd name="connsiteX85" fmla="*/ 4575435 w 6050676"/>
              <a:gd name="connsiteY85" fmla="*/ 469425 h 482695"/>
              <a:gd name="connsiteX86" fmla="*/ 4506741 w 6050676"/>
              <a:gd name="connsiteY86" fmla="*/ 468407 h 482695"/>
              <a:gd name="connsiteX87" fmla="*/ 4487018 w 6050676"/>
              <a:gd name="connsiteY87" fmla="*/ 445637 h 482695"/>
              <a:gd name="connsiteX88" fmla="*/ 4360655 w 6050676"/>
              <a:gd name="connsiteY88" fmla="*/ 383443 h 482695"/>
              <a:gd name="connsiteX89" fmla="*/ 4281355 w 6050676"/>
              <a:gd name="connsiteY89" fmla="*/ 390224 h 482695"/>
              <a:gd name="connsiteX90" fmla="*/ 4170888 w 6050676"/>
              <a:gd name="connsiteY90" fmla="*/ 410602 h 482695"/>
              <a:gd name="connsiteX91" fmla="*/ 4132460 w 6050676"/>
              <a:gd name="connsiteY91" fmla="*/ 408203 h 482695"/>
              <a:gd name="connsiteX92" fmla="*/ 4103213 w 6050676"/>
              <a:gd name="connsiteY92" fmla="*/ 434052 h 482695"/>
              <a:gd name="connsiteX93" fmla="*/ 4079274 w 6050676"/>
              <a:gd name="connsiteY93" fmla="*/ 457617 h 482695"/>
              <a:gd name="connsiteX94" fmla="*/ 3943137 w 6050676"/>
              <a:gd name="connsiteY94" fmla="*/ 452102 h 482695"/>
              <a:gd name="connsiteX95" fmla="*/ 3902709 w 6050676"/>
              <a:gd name="connsiteY95" fmla="*/ 437249 h 482695"/>
              <a:gd name="connsiteX96" fmla="*/ 3888749 w 6050676"/>
              <a:gd name="connsiteY96" fmla="*/ 448702 h 482695"/>
              <a:gd name="connsiteX97" fmla="*/ 3834069 w 6050676"/>
              <a:gd name="connsiteY97" fmla="*/ 411639 h 482695"/>
              <a:gd name="connsiteX98" fmla="*/ 3756752 w 6050676"/>
              <a:gd name="connsiteY98" fmla="*/ 405722 h 482695"/>
              <a:gd name="connsiteX99" fmla="*/ 3711988 w 6050676"/>
              <a:gd name="connsiteY99" fmla="*/ 424907 h 482695"/>
              <a:gd name="connsiteX100" fmla="*/ 3633805 w 6050676"/>
              <a:gd name="connsiteY100" fmla="*/ 407911 h 482695"/>
              <a:gd name="connsiteX101" fmla="*/ 3510838 w 6050676"/>
              <a:gd name="connsiteY101" fmla="*/ 303035 h 482695"/>
              <a:gd name="connsiteX102" fmla="*/ 3378861 w 6050676"/>
              <a:gd name="connsiteY102" fmla="*/ 251545 h 482695"/>
              <a:gd name="connsiteX103" fmla="*/ 3304077 w 6050676"/>
              <a:gd name="connsiteY103" fmla="*/ 316131 h 482695"/>
              <a:gd name="connsiteX104" fmla="*/ 3168107 w 6050676"/>
              <a:gd name="connsiteY104" fmla="*/ 360322 h 482695"/>
              <a:gd name="connsiteX105" fmla="*/ 3032137 w 6050676"/>
              <a:gd name="connsiteY105" fmla="*/ 312732 h 482695"/>
              <a:gd name="connsiteX106" fmla="*/ 2984547 w 6050676"/>
              <a:gd name="connsiteY106" fmla="*/ 295736 h 482695"/>
              <a:gd name="connsiteX107" fmla="*/ 2960752 w 6050676"/>
              <a:gd name="connsiteY107" fmla="*/ 292336 h 482695"/>
              <a:gd name="connsiteX108" fmla="*/ 2834980 w 6050676"/>
              <a:gd name="connsiteY108" fmla="*/ 261743 h 482695"/>
              <a:gd name="connsiteX109" fmla="*/ 2780592 w 6050676"/>
              <a:gd name="connsiteY109" fmla="*/ 265142 h 482695"/>
              <a:gd name="connsiteX110" fmla="*/ 2760196 w 6050676"/>
              <a:gd name="connsiteY110" fmla="*/ 268542 h 482695"/>
              <a:gd name="connsiteX111" fmla="*/ 2705808 w 6050676"/>
              <a:gd name="connsiteY111" fmla="*/ 275340 h 482695"/>
              <a:gd name="connsiteX112" fmla="*/ 2671815 w 6050676"/>
              <a:gd name="connsiteY112" fmla="*/ 275340 h 482695"/>
              <a:gd name="connsiteX113" fmla="*/ 2593633 w 6050676"/>
              <a:gd name="connsiteY113" fmla="*/ 251545 h 482695"/>
              <a:gd name="connsiteX114" fmla="*/ 2546043 w 6050676"/>
              <a:gd name="connsiteY114" fmla="*/ 244747 h 482695"/>
              <a:gd name="connsiteX115" fmla="*/ 2454263 w 6050676"/>
              <a:gd name="connsiteY115" fmla="*/ 241348 h 482695"/>
              <a:gd name="connsiteX116" fmla="*/ 2328491 w 6050676"/>
              <a:gd name="connsiteY116" fmla="*/ 237948 h 482695"/>
              <a:gd name="connsiteX117" fmla="*/ 2202718 w 6050676"/>
              <a:gd name="connsiteY117" fmla="*/ 220952 h 482695"/>
              <a:gd name="connsiteX118" fmla="*/ 2172125 w 6050676"/>
              <a:gd name="connsiteY118" fmla="*/ 220952 h 482695"/>
              <a:gd name="connsiteX119" fmla="*/ 2090543 w 6050676"/>
              <a:gd name="connsiteY119" fmla="*/ 197157 h 482695"/>
              <a:gd name="connsiteX120" fmla="*/ 1937576 w 6050676"/>
              <a:gd name="connsiteY120" fmla="*/ 234549 h 482695"/>
              <a:gd name="connsiteX121" fmla="*/ 1703027 w 6050676"/>
              <a:gd name="connsiteY121" fmla="*/ 234549 h 482695"/>
              <a:gd name="connsiteX122" fmla="*/ 1529665 w 6050676"/>
              <a:gd name="connsiteY122" fmla="*/ 244747 h 482695"/>
              <a:gd name="connsiteX123" fmla="*/ 1332508 w 6050676"/>
              <a:gd name="connsiteY123" fmla="*/ 246438 h 482695"/>
              <a:gd name="connsiteX124" fmla="*/ 1087762 w 6050676"/>
              <a:gd name="connsiteY124" fmla="*/ 282139 h 482695"/>
              <a:gd name="connsiteX125" fmla="*/ 968788 w 6050676"/>
              <a:gd name="connsiteY125" fmla="*/ 278739 h 482695"/>
              <a:gd name="connsiteX126" fmla="*/ 849814 w 6050676"/>
              <a:gd name="connsiteY126" fmla="*/ 305934 h 482695"/>
              <a:gd name="connsiteX127" fmla="*/ 786354 w 6050676"/>
              <a:gd name="connsiteY127" fmla="*/ 352428 h 482695"/>
              <a:gd name="connsiteX128" fmla="*/ 734239 w 6050676"/>
              <a:gd name="connsiteY128" fmla="*/ 370519 h 482695"/>
              <a:gd name="connsiteX129" fmla="*/ 662938 w 6050676"/>
              <a:gd name="connsiteY129" fmla="*/ 400112 h 482695"/>
              <a:gd name="connsiteX130" fmla="*/ 574474 w 6050676"/>
              <a:gd name="connsiteY130" fmla="*/ 384116 h 482695"/>
              <a:gd name="connsiteX131" fmla="*/ 438838 w 6050676"/>
              <a:gd name="connsiteY131" fmla="*/ 354378 h 482695"/>
              <a:gd name="connsiteX132" fmla="*/ 370519 w 6050676"/>
              <a:gd name="connsiteY132" fmla="*/ 278739 h 482695"/>
              <a:gd name="connsiteX133" fmla="*/ 326328 w 6050676"/>
              <a:gd name="connsiteY133" fmla="*/ 268542 h 482695"/>
              <a:gd name="connsiteX134" fmla="*/ 214153 w 6050676"/>
              <a:gd name="connsiteY134" fmla="*/ 180161 h 482695"/>
              <a:gd name="connsiteX135" fmla="*/ 180494 w 6050676"/>
              <a:gd name="connsiteY135" fmla="*/ 153280 h 482695"/>
              <a:gd name="connsiteX136" fmla="*/ 105377 w 6050676"/>
              <a:gd name="connsiteY136" fmla="*/ 125773 h 482695"/>
              <a:gd name="connsiteX137" fmla="*/ 33992 w 6050676"/>
              <a:gd name="connsiteY137" fmla="*/ 64586 h 482695"/>
              <a:gd name="connsiteX138" fmla="*/ 0 w 6050676"/>
              <a:gd name="connsiteY138"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3447 w 6050676"/>
              <a:gd name="connsiteY22" fmla="*/ 113398 h 482695"/>
              <a:gd name="connsiteX23" fmla="*/ 2274102 w 6050676"/>
              <a:gd name="connsiteY23" fmla="*/ 125773 h 482695"/>
              <a:gd name="connsiteX24" fmla="*/ 2436922 w 6050676"/>
              <a:gd name="connsiteY24" fmla="*/ 120993 h 482695"/>
              <a:gd name="connsiteX25" fmla="*/ 2573237 w 6050676"/>
              <a:gd name="connsiteY25" fmla="*/ 160093 h 482695"/>
              <a:gd name="connsiteX26" fmla="*/ 2616834 w 6050676"/>
              <a:gd name="connsiteY26" fmla="*/ 165785 h 482695"/>
              <a:gd name="connsiteX27" fmla="*/ 2678614 w 6050676"/>
              <a:gd name="connsiteY27" fmla="*/ 190359 h 482695"/>
              <a:gd name="connsiteX28" fmla="*/ 2719405 w 6050676"/>
              <a:gd name="connsiteY28" fmla="*/ 190359 h 482695"/>
              <a:gd name="connsiteX29" fmla="*/ 2923360 w 6050676"/>
              <a:gd name="connsiteY29" fmla="*/ 207355 h 482695"/>
              <a:gd name="connsiteX30" fmla="*/ 2957353 w 6050676"/>
              <a:gd name="connsiteY30" fmla="*/ 224351 h 482695"/>
              <a:gd name="connsiteX31" fmla="*/ 2984547 w 6050676"/>
              <a:gd name="connsiteY31" fmla="*/ 241348 h 482695"/>
              <a:gd name="connsiteX32" fmla="*/ 3004943 w 6050676"/>
              <a:gd name="connsiteY32" fmla="*/ 248146 h 482695"/>
              <a:gd name="connsiteX33" fmla="*/ 3127316 w 6050676"/>
              <a:gd name="connsiteY33" fmla="*/ 295736 h 482695"/>
              <a:gd name="connsiteX34" fmla="*/ 3202099 w 6050676"/>
              <a:gd name="connsiteY34" fmla="*/ 295736 h 482695"/>
              <a:gd name="connsiteX35" fmla="*/ 3249689 w 6050676"/>
              <a:gd name="connsiteY35" fmla="*/ 285538 h 482695"/>
              <a:gd name="connsiteX36" fmla="*/ 3276883 w 6050676"/>
              <a:gd name="connsiteY36" fmla="*/ 271941 h 482695"/>
              <a:gd name="connsiteX37" fmla="*/ 3381260 w 6050676"/>
              <a:gd name="connsiteY37" fmla="*/ 156313 h 482695"/>
              <a:gd name="connsiteX38" fmla="*/ 3419652 w 6050676"/>
              <a:gd name="connsiteY38" fmla="*/ 183560 h 482695"/>
              <a:gd name="connsiteX39" fmla="*/ 3463842 w 6050676"/>
              <a:gd name="connsiteY39" fmla="*/ 200557 h 482695"/>
              <a:gd name="connsiteX40" fmla="*/ 3664398 w 6050676"/>
              <a:gd name="connsiteY40" fmla="*/ 295736 h 482695"/>
              <a:gd name="connsiteX41" fmla="*/ 3701790 w 6050676"/>
              <a:gd name="connsiteY41" fmla="*/ 299135 h 482695"/>
              <a:gd name="connsiteX42" fmla="*/ 3718786 w 6050676"/>
              <a:gd name="connsiteY42" fmla="*/ 302534 h 482695"/>
              <a:gd name="connsiteX43" fmla="*/ 3759578 w 6050676"/>
              <a:gd name="connsiteY43" fmla="*/ 309333 h 482695"/>
              <a:gd name="connsiteX44" fmla="*/ 3800369 w 6050676"/>
              <a:gd name="connsiteY44" fmla="*/ 312732 h 482695"/>
              <a:gd name="connsiteX45" fmla="*/ 3888749 w 6050676"/>
              <a:gd name="connsiteY45" fmla="*/ 319531 h 482695"/>
              <a:gd name="connsiteX46" fmla="*/ 3946537 w 6050676"/>
              <a:gd name="connsiteY46" fmla="*/ 319531 h 482695"/>
              <a:gd name="connsiteX47" fmla="*/ 3983928 w 6050676"/>
              <a:gd name="connsiteY47" fmla="*/ 309333 h 482695"/>
              <a:gd name="connsiteX48" fmla="*/ 4075708 w 6050676"/>
              <a:gd name="connsiteY48" fmla="*/ 292336 h 482695"/>
              <a:gd name="connsiteX49" fmla="*/ 4208279 w 6050676"/>
              <a:gd name="connsiteY49" fmla="*/ 248146 h 482695"/>
              <a:gd name="connsiteX50" fmla="*/ 4392858 w 6050676"/>
              <a:gd name="connsiteY50" fmla="*/ 273649 h 482695"/>
              <a:gd name="connsiteX51" fmla="*/ 4442828 w 6050676"/>
              <a:gd name="connsiteY51" fmla="*/ 292336 h 482695"/>
              <a:gd name="connsiteX52" fmla="*/ 4456425 w 6050676"/>
              <a:gd name="connsiteY52" fmla="*/ 295736 h 482695"/>
              <a:gd name="connsiteX53" fmla="*/ 4476821 w 6050676"/>
              <a:gd name="connsiteY53" fmla="*/ 302534 h 482695"/>
              <a:gd name="connsiteX54" fmla="*/ 4521834 w 6050676"/>
              <a:gd name="connsiteY54" fmla="*/ 334854 h 482695"/>
              <a:gd name="connsiteX55" fmla="*/ 4574035 w 6050676"/>
              <a:gd name="connsiteY55" fmla="*/ 357959 h 482695"/>
              <a:gd name="connsiteX56" fmla="*/ 4636134 w 6050676"/>
              <a:gd name="connsiteY56" fmla="*/ 356285 h 482695"/>
              <a:gd name="connsiteX57" fmla="*/ 4718168 w 6050676"/>
              <a:gd name="connsiteY57" fmla="*/ 356922 h 482695"/>
              <a:gd name="connsiteX58" fmla="*/ 4795678 w 6050676"/>
              <a:gd name="connsiteY58" fmla="*/ 349141 h 482695"/>
              <a:gd name="connsiteX59" fmla="*/ 4881332 w 6050676"/>
              <a:gd name="connsiteY59" fmla="*/ 326496 h 482695"/>
              <a:gd name="connsiteX60" fmla="*/ 5052619 w 6050676"/>
              <a:gd name="connsiteY60" fmla="*/ 349623 h 482695"/>
              <a:gd name="connsiteX61" fmla="*/ 5119528 w 6050676"/>
              <a:gd name="connsiteY61" fmla="*/ 339616 h 482695"/>
              <a:gd name="connsiteX62" fmla="*/ 5166870 w 6050676"/>
              <a:gd name="connsiteY62" fmla="*/ 343325 h 482695"/>
              <a:gd name="connsiteX63" fmla="*/ 5201279 w 6050676"/>
              <a:gd name="connsiteY63" fmla="*/ 332794 h 482695"/>
              <a:gd name="connsiteX64" fmla="*/ 5499997 w 6050676"/>
              <a:gd name="connsiteY64" fmla="*/ 333128 h 482695"/>
              <a:gd name="connsiteX65" fmla="*/ 5725797 w 6050676"/>
              <a:gd name="connsiteY65" fmla="*/ 344014 h 482695"/>
              <a:gd name="connsiteX66" fmla="*/ 5748143 w 6050676"/>
              <a:gd name="connsiteY66" fmla="*/ 329728 h 482695"/>
              <a:gd name="connsiteX67" fmla="*/ 5815554 w 6050676"/>
              <a:gd name="connsiteY67" fmla="*/ 332794 h 482695"/>
              <a:gd name="connsiteX68" fmla="*/ 5894092 w 6050676"/>
              <a:gd name="connsiteY68" fmla="*/ 310355 h 482695"/>
              <a:gd name="connsiteX69" fmla="*/ 5982691 w 6050676"/>
              <a:gd name="connsiteY69" fmla="*/ 322930 h 482695"/>
              <a:gd name="connsiteX70" fmla="*/ 6050676 w 6050676"/>
              <a:gd name="connsiteY70" fmla="*/ 326329 h 482695"/>
              <a:gd name="connsiteX71" fmla="*/ 6016684 w 6050676"/>
              <a:gd name="connsiteY71" fmla="*/ 472497 h 482695"/>
              <a:gd name="connsiteX72" fmla="*/ 5805930 w 6050676"/>
              <a:gd name="connsiteY72" fmla="*/ 452102 h 482695"/>
              <a:gd name="connsiteX73" fmla="*/ 5652870 w 6050676"/>
              <a:gd name="connsiteY73" fmla="*/ 470234 h 482695"/>
              <a:gd name="connsiteX74" fmla="*/ 5537868 w 6050676"/>
              <a:gd name="connsiteY74" fmla="*/ 470234 h 482695"/>
              <a:gd name="connsiteX75" fmla="*/ 5442210 w 6050676"/>
              <a:gd name="connsiteY75" fmla="*/ 448702 h 482695"/>
              <a:gd name="connsiteX76" fmla="*/ 5224657 w 6050676"/>
              <a:gd name="connsiteY76" fmla="*/ 448702 h 482695"/>
              <a:gd name="connsiteX77" fmla="*/ 5122679 w 6050676"/>
              <a:gd name="connsiteY77" fmla="*/ 482695 h 482695"/>
              <a:gd name="connsiteX78" fmla="*/ 5044496 w 6050676"/>
              <a:gd name="connsiteY78" fmla="*/ 479296 h 482695"/>
              <a:gd name="connsiteX79" fmla="*/ 4932321 w 6050676"/>
              <a:gd name="connsiteY79" fmla="*/ 462299 h 482695"/>
              <a:gd name="connsiteX80" fmla="*/ 4876915 w 6050676"/>
              <a:gd name="connsiteY80" fmla="*/ 426926 h 482695"/>
              <a:gd name="connsiteX81" fmla="*/ 4807221 w 6050676"/>
              <a:gd name="connsiteY81" fmla="*/ 429307 h 482695"/>
              <a:gd name="connsiteX82" fmla="*/ 4748761 w 6050676"/>
              <a:gd name="connsiteY82" fmla="*/ 455501 h 482695"/>
              <a:gd name="connsiteX83" fmla="*/ 4694373 w 6050676"/>
              <a:gd name="connsiteY83" fmla="*/ 469098 h 482695"/>
              <a:gd name="connsiteX84" fmla="*/ 4667179 w 6050676"/>
              <a:gd name="connsiteY84" fmla="*/ 461264 h 482695"/>
              <a:gd name="connsiteX85" fmla="*/ 4575435 w 6050676"/>
              <a:gd name="connsiteY85" fmla="*/ 469425 h 482695"/>
              <a:gd name="connsiteX86" fmla="*/ 4506741 w 6050676"/>
              <a:gd name="connsiteY86" fmla="*/ 468407 h 482695"/>
              <a:gd name="connsiteX87" fmla="*/ 4487018 w 6050676"/>
              <a:gd name="connsiteY87" fmla="*/ 445637 h 482695"/>
              <a:gd name="connsiteX88" fmla="*/ 4360655 w 6050676"/>
              <a:gd name="connsiteY88" fmla="*/ 383443 h 482695"/>
              <a:gd name="connsiteX89" fmla="*/ 4281355 w 6050676"/>
              <a:gd name="connsiteY89" fmla="*/ 390224 h 482695"/>
              <a:gd name="connsiteX90" fmla="*/ 4170888 w 6050676"/>
              <a:gd name="connsiteY90" fmla="*/ 410602 h 482695"/>
              <a:gd name="connsiteX91" fmla="*/ 4132460 w 6050676"/>
              <a:gd name="connsiteY91" fmla="*/ 408203 h 482695"/>
              <a:gd name="connsiteX92" fmla="*/ 4103213 w 6050676"/>
              <a:gd name="connsiteY92" fmla="*/ 434052 h 482695"/>
              <a:gd name="connsiteX93" fmla="*/ 4079274 w 6050676"/>
              <a:gd name="connsiteY93" fmla="*/ 457617 h 482695"/>
              <a:gd name="connsiteX94" fmla="*/ 3943137 w 6050676"/>
              <a:gd name="connsiteY94" fmla="*/ 452102 h 482695"/>
              <a:gd name="connsiteX95" fmla="*/ 3902709 w 6050676"/>
              <a:gd name="connsiteY95" fmla="*/ 437249 h 482695"/>
              <a:gd name="connsiteX96" fmla="*/ 3888749 w 6050676"/>
              <a:gd name="connsiteY96" fmla="*/ 448702 h 482695"/>
              <a:gd name="connsiteX97" fmla="*/ 3834069 w 6050676"/>
              <a:gd name="connsiteY97" fmla="*/ 411639 h 482695"/>
              <a:gd name="connsiteX98" fmla="*/ 3756752 w 6050676"/>
              <a:gd name="connsiteY98" fmla="*/ 405722 h 482695"/>
              <a:gd name="connsiteX99" fmla="*/ 3711988 w 6050676"/>
              <a:gd name="connsiteY99" fmla="*/ 424907 h 482695"/>
              <a:gd name="connsiteX100" fmla="*/ 3633805 w 6050676"/>
              <a:gd name="connsiteY100" fmla="*/ 407911 h 482695"/>
              <a:gd name="connsiteX101" fmla="*/ 3510838 w 6050676"/>
              <a:gd name="connsiteY101" fmla="*/ 303035 h 482695"/>
              <a:gd name="connsiteX102" fmla="*/ 3378861 w 6050676"/>
              <a:gd name="connsiteY102" fmla="*/ 251545 h 482695"/>
              <a:gd name="connsiteX103" fmla="*/ 3304077 w 6050676"/>
              <a:gd name="connsiteY103" fmla="*/ 316131 h 482695"/>
              <a:gd name="connsiteX104" fmla="*/ 3163345 w 6050676"/>
              <a:gd name="connsiteY104" fmla="*/ 369847 h 482695"/>
              <a:gd name="connsiteX105" fmla="*/ 3032137 w 6050676"/>
              <a:gd name="connsiteY105" fmla="*/ 312732 h 482695"/>
              <a:gd name="connsiteX106" fmla="*/ 2984547 w 6050676"/>
              <a:gd name="connsiteY106" fmla="*/ 295736 h 482695"/>
              <a:gd name="connsiteX107" fmla="*/ 2960752 w 6050676"/>
              <a:gd name="connsiteY107" fmla="*/ 292336 h 482695"/>
              <a:gd name="connsiteX108" fmla="*/ 2834980 w 6050676"/>
              <a:gd name="connsiteY108" fmla="*/ 261743 h 482695"/>
              <a:gd name="connsiteX109" fmla="*/ 2780592 w 6050676"/>
              <a:gd name="connsiteY109" fmla="*/ 265142 h 482695"/>
              <a:gd name="connsiteX110" fmla="*/ 2760196 w 6050676"/>
              <a:gd name="connsiteY110" fmla="*/ 268542 h 482695"/>
              <a:gd name="connsiteX111" fmla="*/ 2705808 w 6050676"/>
              <a:gd name="connsiteY111" fmla="*/ 275340 h 482695"/>
              <a:gd name="connsiteX112" fmla="*/ 2671815 w 6050676"/>
              <a:gd name="connsiteY112" fmla="*/ 275340 h 482695"/>
              <a:gd name="connsiteX113" fmla="*/ 2593633 w 6050676"/>
              <a:gd name="connsiteY113" fmla="*/ 251545 h 482695"/>
              <a:gd name="connsiteX114" fmla="*/ 2546043 w 6050676"/>
              <a:gd name="connsiteY114" fmla="*/ 244747 h 482695"/>
              <a:gd name="connsiteX115" fmla="*/ 2454263 w 6050676"/>
              <a:gd name="connsiteY115" fmla="*/ 241348 h 482695"/>
              <a:gd name="connsiteX116" fmla="*/ 2328491 w 6050676"/>
              <a:gd name="connsiteY116" fmla="*/ 237948 h 482695"/>
              <a:gd name="connsiteX117" fmla="*/ 2202718 w 6050676"/>
              <a:gd name="connsiteY117" fmla="*/ 220952 h 482695"/>
              <a:gd name="connsiteX118" fmla="*/ 2172125 w 6050676"/>
              <a:gd name="connsiteY118" fmla="*/ 220952 h 482695"/>
              <a:gd name="connsiteX119" fmla="*/ 2090543 w 6050676"/>
              <a:gd name="connsiteY119" fmla="*/ 197157 h 482695"/>
              <a:gd name="connsiteX120" fmla="*/ 1937576 w 6050676"/>
              <a:gd name="connsiteY120" fmla="*/ 234549 h 482695"/>
              <a:gd name="connsiteX121" fmla="*/ 1703027 w 6050676"/>
              <a:gd name="connsiteY121" fmla="*/ 234549 h 482695"/>
              <a:gd name="connsiteX122" fmla="*/ 1529665 w 6050676"/>
              <a:gd name="connsiteY122" fmla="*/ 244747 h 482695"/>
              <a:gd name="connsiteX123" fmla="*/ 1332508 w 6050676"/>
              <a:gd name="connsiteY123" fmla="*/ 246438 h 482695"/>
              <a:gd name="connsiteX124" fmla="*/ 1087762 w 6050676"/>
              <a:gd name="connsiteY124" fmla="*/ 282139 h 482695"/>
              <a:gd name="connsiteX125" fmla="*/ 968788 w 6050676"/>
              <a:gd name="connsiteY125" fmla="*/ 278739 h 482695"/>
              <a:gd name="connsiteX126" fmla="*/ 849814 w 6050676"/>
              <a:gd name="connsiteY126" fmla="*/ 305934 h 482695"/>
              <a:gd name="connsiteX127" fmla="*/ 786354 w 6050676"/>
              <a:gd name="connsiteY127" fmla="*/ 352428 h 482695"/>
              <a:gd name="connsiteX128" fmla="*/ 734239 w 6050676"/>
              <a:gd name="connsiteY128" fmla="*/ 370519 h 482695"/>
              <a:gd name="connsiteX129" fmla="*/ 662938 w 6050676"/>
              <a:gd name="connsiteY129" fmla="*/ 400112 h 482695"/>
              <a:gd name="connsiteX130" fmla="*/ 574474 w 6050676"/>
              <a:gd name="connsiteY130" fmla="*/ 384116 h 482695"/>
              <a:gd name="connsiteX131" fmla="*/ 438838 w 6050676"/>
              <a:gd name="connsiteY131" fmla="*/ 354378 h 482695"/>
              <a:gd name="connsiteX132" fmla="*/ 370519 w 6050676"/>
              <a:gd name="connsiteY132" fmla="*/ 278739 h 482695"/>
              <a:gd name="connsiteX133" fmla="*/ 326328 w 6050676"/>
              <a:gd name="connsiteY133" fmla="*/ 268542 h 482695"/>
              <a:gd name="connsiteX134" fmla="*/ 214153 w 6050676"/>
              <a:gd name="connsiteY134" fmla="*/ 180161 h 482695"/>
              <a:gd name="connsiteX135" fmla="*/ 180494 w 6050676"/>
              <a:gd name="connsiteY135" fmla="*/ 153280 h 482695"/>
              <a:gd name="connsiteX136" fmla="*/ 105377 w 6050676"/>
              <a:gd name="connsiteY136" fmla="*/ 125773 h 482695"/>
              <a:gd name="connsiteX137" fmla="*/ 33992 w 6050676"/>
              <a:gd name="connsiteY137" fmla="*/ 64586 h 482695"/>
              <a:gd name="connsiteX138" fmla="*/ 0 w 6050676"/>
              <a:gd name="connsiteY138"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3447 w 6050676"/>
              <a:gd name="connsiteY22" fmla="*/ 113398 h 482695"/>
              <a:gd name="connsiteX23" fmla="*/ 2274102 w 6050676"/>
              <a:gd name="connsiteY23" fmla="*/ 125773 h 482695"/>
              <a:gd name="connsiteX24" fmla="*/ 2436922 w 6050676"/>
              <a:gd name="connsiteY24" fmla="*/ 120993 h 482695"/>
              <a:gd name="connsiteX25" fmla="*/ 2573237 w 6050676"/>
              <a:gd name="connsiteY25" fmla="*/ 160093 h 482695"/>
              <a:gd name="connsiteX26" fmla="*/ 2616834 w 6050676"/>
              <a:gd name="connsiteY26" fmla="*/ 165785 h 482695"/>
              <a:gd name="connsiteX27" fmla="*/ 2678614 w 6050676"/>
              <a:gd name="connsiteY27" fmla="*/ 190359 h 482695"/>
              <a:gd name="connsiteX28" fmla="*/ 2719405 w 6050676"/>
              <a:gd name="connsiteY28" fmla="*/ 190359 h 482695"/>
              <a:gd name="connsiteX29" fmla="*/ 2923360 w 6050676"/>
              <a:gd name="connsiteY29" fmla="*/ 207355 h 482695"/>
              <a:gd name="connsiteX30" fmla="*/ 2957353 w 6050676"/>
              <a:gd name="connsiteY30" fmla="*/ 224351 h 482695"/>
              <a:gd name="connsiteX31" fmla="*/ 2984547 w 6050676"/>
              <a:gd name="connsiteY31" fmla="*/ 241348 h 482695"/>
              <a:gd name="connsiteX32" fmla="*/ 3004943 w 6050676"/>
              <a:gd name="connsiteY32" fmla="*/ 248146 h 482695"/>
              <a:gd name="connsiteX33" fmla="*/ 3127316 w 6050676"/>
              <a:gd name="connsiteY33" fmla="*/ 295736 h 482695"/>
              <a:gd name="connsiteX34" fmla="*/ 3202099 w 6050676"/>
              <a:gd name="connsiteY34" fmla="*/ 295736 h 482695"/>
              <a:gd name="connsiteX35" fmla="*/ 3249689 w 6050676"/>
              <a:gd name="connsiteY35" fmla="*/ 285538 h 482695"/>
              <a:gd name="connsiteX36" fmla="*/ 3276883 w 6050676"/>
              <a:gd name="connsiteY36" fmla="*/ 271941 h 482695"/>
              <a:gd name="connsiteX37" fmla="*/ 3381260 w 6050676"/>
              <a:gd name="connsiteY37" fmla="*/ 156313 h 482695"/>
              <a:gd name="connsiteX38" fmla="*/ 3419652 w 6050676"/>
              <a:gd name="connsiteY38" fmla="*/ 183560 h 482695"/>
              <a:gd name="connsiteX39" fmla="*/ 3463842 w 6050676"/>
              <a:gd name="connsiteY39" fmla="*/ 200557 h 482695"/>
              <a:gd name="connsiteX40" fmla="*/ 3664398 w 6050676"/>
              <a:gd name="connsiteY40" fmla="*/ 295736 h 482695"/>
              <a:gd name="connsiteX41" fmla="*/ 3701790 w 6050676"/>
              <a:gd name="connsiteY41" fmla="*/ 299135 h 482695"/>
              <a:gd name="connsiteX42" fmla="*/ 3718786 w 6050676"/>
              <a:gd name="connsiteY42" fmla="*/ 302534 h 482695"/>
              <a:gd name="connsiteX43" fmla="*/ 3759578 w 6050676"/>
              <a:gd name="connsiteY43" fmla="*/ 309333 h 482695"/>
              <a:gd name="connsiteX44" fmla="*/ 3800369 w 6050676"/>
              <a:gd name="connsiteY44" fmla="*/ 312732 h 482695"/>
              <a:gd name="connsiteX45" fmla="*/ 3888749 w 6050676"/>
              <a:gd name="connsiteY45" fmla="*/ 319531 h 482695"/>
              <a:gd name="connsiteX46" fmla="*/ 3946537 w 6050676"/>
              <a:gd name="connsiteY46" fmla="*/ 319531 h 482695"/>
              <a:gd name="connsiteX47" fmla="*/ 3983928 w 6050676"/>
              <a:gd name="connsiteY47" fmla="*/ 309333 h 482695"/>
              <a:gd name="connsiteX48" fmla="*/ 4075708 w 6050676"/>
              <a:gd name="connsiteY48" fmla="*/ 292336 h 482695"/>
              <a:gd name="connsiteX49" fmla="*/ 4208279 w 6050676"/>
              <a:gd name="connsiteY49" fmla="*/ 248146 h 482695"/>
              <a:gd name="connsiteX50" fmla="*/ 4392858 w 6050676"/>
              <a:gd name="connsiteY50" fmla="*/ 273649 h 482695"/>
              <a:gd name="connsiteX51" fmla="*/ 4442828 w 6050676"/>
              <a:gd name="connsiteY51" fmla="*/ 292336 h 482695"/>
              <a:gd name="connsiteX52" fmla="*/ 4456425 w 6050676"/>
              <a:gd name="connsiteY52" fmla="*/ 295736 h 482695"/>
              <a:gd name="connsiteX53" fmla="*/ 4476821 w 6050676"/>
              <a:gd name="connsiteY53" fmla="*/ 302534 h 482695"/>
              <a:gd name="connsiteX54" fmla="*/ 4521834 w 6050676"/>
              <a:gd name="connsiteY54" fmla="*/ 334854 h 482695"/>
              <a:gd name="connsiteX55" fmla="*/ 4574035 w 6050676"/>
              <a:gd name="connsiteY55" fmla="*/ 357959 h 482695"/>
              <a:gd name="connsiteX56" fmla="*/ 4636134 w 6050676"/>
              <a:gd name="connsiteY56" fmla="*/ 356285 h 482695"/>
              <a:gd name="connsiteX57" fmla="*/ 4718168 w 6050676"/>
              <a:gd name="connsiteY57" fmla="*/ 356922 h 482695"/>
              <a:gd name="connsiteX58" fmla="*/ 4795678 w 6050676"/>
              <a:gd name="connsiteY58" fmla="*/ 349141 h 482695"/>
              <a:gd name="connsiteX59" fmla="*/ 4881332 w 6050676"/>
              <a:gd name="connsiteY59" fmla="*/ 326496 h 482695"/>
              <a:gd name="connsiteX60" fmla="*/ 5052619 w 6050676"/>
              <a:gd name="connsiteY60" fmla="*/ 349623 h 482695"/>
              <a:gd name="connsiteX61" fmla="*/ 5119528 w 6050676"/>
              <a:gd name="connsiteY61" fmla="*/ 339616 h 482695"/>
              <a:gd name="connsiteX62" fmla="*/ 5166870 w 6050676"/>
              <a:gd name="connsiteY62" fmla="*/ 343325 h 482695"/>
              <a:gd name="connsiteX63" fmla="*/ 5201279 w 6050676"/>
              <a:gd name="connsiteY63" fmla="*/ 332794 h 482695"/>
              <a:gd name="connsiteX64" fmla="*/ 5499997 w 6050676"/>
              <a:gd name="connsiteY64" fmla="*/ 333128 h 482695"/>
              <a:gd name="connsiteX65" fmla="*/ 5725797 w 6050676"/>
              <a:gd name="connsiteY65" fmla="*/ 344014 h 482695"/>
              <a:gd name="connsiteX66" fmla="*/ 5748143 w 6050676"/>
              <a:gd name="connsiteY66" fmla="*/ 329728 h 482695"/>
              <a:gd name="connsiteX67" fmla="*/ 5815554 w 6050676"/>
              <a:gd name="connsiteY67" fmla="*/ 332794 h 482695"/>
              <a:gd name="connsiteX68" fmla="*/ 5894092 w 6050676"/>
              <a:gd name="connsiteY68" fmla="*/ 310355 h 482695"/>
              <a:gd name="connsiteX69" fmla="*/ 5982691 w 6050676"/>
              <a:gd name="connsiteY69" fmla="*/ 322930 h 482695"/>
              <a:gd name="connsiteX70" fmla="*/ 6050676 w 6050676"/>
              <a:gd name="connsiteY70" fmla="*/ 326329 h 482695"/>
              <a:gd name="connsiteX71" fmla="*/ 6016684 w 6050676"/>
              <a:gd name="connsiteY71" fmla="*/ 472497 h 482695"/>
              <a:gd name="connsiteX72" fmla="*/ 5805930 w 6050676"/>
              <a:gd name="connsiteY72" fmla="*/ 452102 h 482695"/>
              <a:gd name="connsiteX73" fmla="*/ 5652870 w 6050676"/>
              <a:gd name="connsiteY73" fmla="*/ 470234 h 482695"/>
              <a:gd name="connsiteX74" fmla="*/ 5537868 w 6050676"/>
              <a:gd name="connsiteY74" fmla="*/ 470234 h 482695"/>
              <a:gd name="connsiteX75" fmla="*/ 5442210 w 6050676"/>
              <a:gd name="connsiteY75" fmla="*/ 448702 h 482695"/>
              <a:gd name="connsiteX76" fmla="*/ 5224657 w 6050676"/>
              <a:gd name="connsiteY76" fmla="*/ 448702 h 482695"/>
              <a:gd name="connsiteX77" fmla="*/ 5122679 w 6050676"/>
              <a:gd name="connsiteY77" fmla="*/ 482695 h 482695"/>
              <a:gd name="connsiteX78" fmla="*/ 5044496 w 6050676"/>
              <a:gd name="connsiteY78" fmla="*/ 479296 h 482695"/>
              <a:gd name="connsiteX79" fmla="*/ 4932321 w 6050676"/>
              <a:gd name="connsiteY79" fmla="*/ 462299 h 482695"/>
              <a:gd name="connsiteX80" fmla="*/ 4876915 w 6050676"/>
              <a:gd name="connsiteY80" fmla="*/ 426926 h 482695"/>
              <a:gd name="connsiteX81" fmla="*/ 4807221 w 6050676"/>
              <a:gd name="connsiteY81" fmla="*/ 429307 h 482695"/>
              <a:gd name="connsiteX82" fmla="*/ 4748761 w 6050676"/>
              <a:gd name="connsiteY82" fmla="*/ 455501 h 482695"/>
              <a:gd name="connsiteX83" fmla="*/ 4694373 w 6050676"/>
              <a:gd name="connsiteY83" fmla="*/ 469098 h 482695"/>
              <a:gd name="connsiteX84" fmla="*/ 4667179 w 6050676"/>
              <a:gd name="connsiteY84" fmla="*/ 461264 h 482695"/>
              <a:gd name="connsiteX85" fmla="*/ 4575435 w 6050676"/>
              <a:gd name="connsiteY85" fmla="*/ 469425 h 482695"/>
              <a:gd name="connsiteX86" fmla="*/ 4506741 w 6050676"/>
              <a:gd name="connsiteY86" fmla="*/ 468407 h 482695"/>
              <a:gd name="connsiteX87" fmla="*/ 4487018 w 6050676"/>
              <a:gd name="connsiteY87" fmla="*/ 445637 h 482695"/>
              <a:gd name="connsiteX88" fmla="*/ 4360655 w 6050676"/>
              <a:gd name="connsiteY88" fmla="*/ 383443 h 482695"/>
              <a:gd name="connsiteX89" fmla="*/ 4281355 w 6050676"/>
              <a:gd name="connsiteY89" fmla="*/ 390224 h 482695"/>
              <a:gd name="connsiteX90" fmla="*/ 4170888 w 6050676"/>
              <a:gd name="connsiteY90" fmla="*/ 410602 h 482695"/>
              <a:gd name="connsiteX91" fmla="*/ 4132460 w 6050676"/>
              <a:gd name="connsiteY91" fmla="*/ 408203 h 482695"/>
              <a:gd name="connsiteX92" fmla="*/ 4103213 w 6050676"/>
              <a:gd name="connsiteY92" fmla="*/ 434052 h 482695"/>
              <a:gd name="connsiteX93" fmla="*/ 4079274 w 6050676"/>
              <a:gd name="connsiteY93" fmla="*/ 457617 h 482695"/>
              <a:gd name="connsiteX94" fmla="*/ 3943137 w 6050676"/>
              <a:gd name="connsiteY94" fmla="*/ 452102 h 482695"/>
              <a:gd name="connsiteX95" fmla="*/ 3902709 w 6050676"/>
              <a:gd name="connsiteY95" fmla="*/ 437249 h 482695"/>
              <a:gd name="connsiteX96" fmla="*/ 3888749 w 6050676"/>
              <a:gd name="connsiteY96" fmla="*/ 448702 h 482695"/>
              <a:gd name="connsiteX97" fmla="*/ 3834069 w 6050676"/>
              <a:gd name="connsiteY97" fmla="*/ 411639 h 482695"/>
              <a:gd name="connsiteX98" fmla="*/ 3756752 w 6050676"/>
              <a:gd name="connsiteY98" fmla="*/ 405722 h 482695"/>
              <a:gd name="connsiteX99" fmla="*/ 3711988 w 6050676"/>
              <a:gd name="connsiteY99" fmla="*/ 424907 h 482695"/>
              <a:gd name="connsiteX100" fmla="*/ 3633805 w 6050676"/>
              <a:gd name="connsiteY100" fmla="*/ 407911 h 482695"/>
              <a:gd name="connsiteX101" fmla="*/ 3510838 w 6050676"/>
              <a:gd name="connsiteY101" fmla="*/ 303035 h 482695"/>
              <a:gd name="connsiteX102" fmla="*/ 3378861 w 6050676"/>
              <a:gd name="connsiteY102" fmla="*/ 251545 h 482695"/>
              <a:gd name="connsiteX103" fmla="*/ 3304077 w 6050676"/>
              <a:gd name="connsiteY103" fmla="*/ 316131 h 482695"/>
              <a:gd name="connsiteX104" fmla="*/ 3163345 w 6050676"/>
              <a:gd name="connsiteY104" fmla="*/ 369847 h 482695"/>
              <a:gd name="connsiteX105" fmla="*/ 3032137 w 6050676"/>
              <a:gd name="connsiteY105" fmla="*/ 312732 h 482695"/>
              <a:gd name="connsiteX106" fmla="*/ 2984547 w 6050676"/>
              <a:gd name="connsiteY106" fmla="*/ 295736 h 482695"/>
              <a:gd name="connsiteX107" fmla="*/ 2960752 w 6050676"/>
              <a:gd name="connsiteY107" fmla="*/ 292336 h 482695"/>
              <a:gd name="connsiteX108" fmla="*/ 2834980 w 6050676"/>
              <a:gd name="connsiteY108" fmla="*/ 261743 h 482695"/>
              <a:gd name="connsiteX109" fmla="*/ 2780592 w 6050676"/>
              <a:gd name="connsiteY109" fmla="*/ 265142 h 482695"/>
              <a:gd name="connsiteX110" fmla="*/ 2760196 w 6050676"/>
              <a:gd name="connsiteY110" fmla="*/ 268542 h 482695"/>
              <a:gd name="connsiteX111" fmla="*/ 2705808 w 6050676"/>
              <a:gd name="connsiteY111" fmla="*/ 275340 h 482695"/>
              <a:gd name="connsiteX112" fmla="*/ 2671815 w 6050676"/>
              <a:gd name="connsiteY112" fmla="*/ 275340 h 482695"/>
              <a:gd name="connsiteX113" fmla="*/ 2593633 w 6050676"/>
              <a:gd name="connsiteY113" fmla="*/ 251545 h 482695"/>
              <a:gd name="connsiteX114" fmla="*/ 2546043 w 6050676"/>
              <a:gd name="connsiteY114" fmla="*/ 244747 h 482695"/>
              <a:gd name="connsiteX115" fmla="*/ 2454263 w 6050676"/>
              <a:gd name="connsiteY115" fmla="*/ 241348 h 482695"/>
              <a:gd name="connsiteX116" fmla="*/ 2328491 w 6050676"/>
              <a:gd name="connsiteY116" fmla="*/ 237948 h 482695"/>
              <a:gd name="connsiteX117" fmla="*/ 2202718 w 6050676"/>
              <a:gd name="connsiteY117" fmla="*/ 220952 h 482695"/>
              <a:gd name="connsiteX118" fmla="*/ 2172125 w 6050676"/>
              <a:gd name="connsiteY118" fmla="*/ 220952 h 482695"/>
              <a:gd name="connsiteX119" fmla="*/ 2090543 w 6050676"/>
              <a:gd name="connsiteY119" fmla="*/ 197157 h 482695"/>
              <a:gd name="connsiteX120" fmla="*/ 1937576 w 6050676"/>
              <a:gd name="connsiteY120" fmla="*/ 234549 h 482695"/>
              <a:gd name="connsiteX121" fmla="*/ 1703027 w 6050676"/>
              <a:gd name="connsiteY121" fmla="*/ 234549 h 482695"/>
              <a:gd name="connsiteX122" fmla="*/ 1529665 w 6050676"/>
              <a:gd name="connsiteY122" fmla="*/ 244747 h 482695"/>
              <a:gd name="connsiteX123" fmla="*/ 1332508 w 6050676"/>
              <a:gd name="connsiteY123" fmla="*/ 246438 h 482695"/>
              <a:gd name="connsiteX124" fmla="*/ 1087762 w 6050676"/>
              <a:gd name="connsiteY124" fmla="*/ 282139 h 482695"/>
              <a:gd name="connsiteX125" fmla="*/ 968788 w 6050676"/>
              <a:gd name="connsiteY125" fmla="*/ 278739 h 482695"/>
              <a:gd name="connsiteX126" fmla="*/ 849814 w 6050676"/>
              <a:gd name="connsiteY126" fmla="*/ 305934 h 482695"/>
              <a:gd name="connsiteX127" fmla="*/ 786354 w 6050676"/>
              <a:gd name="connsiteY127" fmla="*/ 352428 h 482695"/>
              <a:gd name="connsiteX128" fmla="*/ 734239 w 6050676"/>
              <a:gd name="connsiteY128" fmla="*/ 370519 h 482695"/>
              <a:gd name="connsiteX129" fmla="*/ 662938 w 6050676"/>
              <a:gd name="connsiteY129" fmla="*/ 400112 h 482695"/>
              <a:gd name="connsiteX130" fmla="*/ 574474 w 6050676"/>
              <a:gd name="connsiteY130" fmla="*/ 384116 h 482695"/>
              <a:gd name="connsiteX131" fmla="*/ 438838 w 6050676"/>
              <a:gd name="connsiteY131" fmla="*/ 354378 h 482695"/>
              <a:gd name="connsiteX132" fmla="*/ 370519 w 6050676"/>
              <a:gd name="connsiteY132" fmla="*/ 278739 h 482695"/>
              <a:gd name="connsiteX133" fmla="*/ 326328 w 6050676"/>
              <a:gd name="connsiteY133" fmla="*/ 268542 h 482695"/>
              <a:gd name="connsiteX134" fmla="*/ 214153 w 6050676"/>
              <a:gd name="connsiteY134" fmla="*/ 180161 h 482695"/>
              <a:gd name="connsiteX135" fmla="*/ 180494 w 6050676"/>
              <a:gd name="connsiteY135" fmla="*/ 153280 h 482695"/>
              <a:gd name="connsiteX136" fmla="*/ 105377 w 6050676"/>
              <a:gd name="connsiteY136" fmla="*/ 125773 h 482695"/>
              <a:gd name="connsiteX137" fmla="*/ 33992 w 6050676"/>
              <a:gd name="connsiteY137" fmla="*/ 64586 h 482695"/>
              <a:gd name="connsiteX138" fmla="*/ 0 w 6050676"/>
              <a:gd name="connsiteY138"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3447 w 6050676"/>
              <a:gd name="connsiteY22" fmla="*/ 113398 h 482695"/>
              <a:gd name="connsiteX23" fmla="*/ 2274102 w 6050676"/>
              <a:gd name="connsiteY23" fmla="*/ 125773 h 482695"/>
              <a:gd name="connsiteX24" fmla="*/ 2436922 w 6050676"/>
              <a:gd name="connsiteY24" fmla="*/ 120993 h 482695"/>
              <a:gd name="connsiteX25" fmla="*/ 2573237 w 6050676"/>
              <a:gd name="connsiteY25" fmla="*/ 160093 h 482695"/>
              <a:gd name="connsiteX26" fmla="*/ 2616834 w 6050676"/>
              <a:gd name="connsiteY26" fmla="*/ 165785 h 482695"/>
              <a:gd name="connsiteX27" fmla="*/ 2678614 w 6050676"/>
              <a:gd name="connsiteY27" fmla="*/ 190359 h 482695"/>
              <a:gd name="connsiteX28" fmla="*/ 2719405 w 6050676"/>
              <a:gd name="connsiteY28" fmla="*/ 190359 h 482695"/>
              <a:gd name="connsiteX29" fmla="*/ 2923360 w 6050676"/>
              <a:gd name="connsiteY29" fmla="*/ 207355 h 482695"/>
              <a:gd name="connsiteX30" fmla="*/ 2957353 w 6050676"/>
              <a:gd name="connsiteY30" fmla="*/ 224351 h 482695"/>
              <a:gd name="connsiteX31" fmla="*/ 2984547 w 6050676"/>
              <a:gd name="connsiteY31" fmla="*/ 241348 h 482695"/>
              <a:gd name="connsiteX32" fmla="*/ 3004943 w 6050676"/>
              <a:gd name="connsiteY32" fmla="*/ 248146 h 482695"/>
              <a:gd name="connsiteX33" fmla="*/ 3127316 w 6050676"/>
              <a:gd name="connsiteY33" fmla="*/ 295736 h 482695"/>
              <a:gd name="connsiteX34" fmla="*/ 3202099 w 6050676"/>
              <a:gd name="connsiteY34" fmla="*/ 295736 h 482695"/>
              <a:gd name="connsiteX35" fmla="*/ 3249689 w 6050676"/>
              <a:gd name="connsiteY35" fmla="*/ 285538 h 482695"/>
              <a:gd name="connsiteX36" fmla="*/ 3276883 w 6050676"/>
              <a:gd name="connsiteY36" fmla="*/ 271941 h 482695"/>
              <a:gd name="connsiteX37" fmla="*/ 3381260 w 6050676"/>
              <a:gd name="connsiteY37" fmla="*/ 156313 h 482695"/>
              <a:gd name="connsiteX38" fmla="*/ 3419652 w 6050676"/>
              <a:gd name="connsiteY38" fmla="*/ 183560 h 482695"/>
              <a:gd name="connsiteX39" fmla="*/ 3463842 w 6050676"/>
              <a:gd name="connsiteY39" fmla="*/ 200557 h 482695"/>
              <a:gd name="connsiteX40" fmla="*/ 3664398 w 6050676"/>
              <a:gd name="connsiteY40" fmla="*/ 295736 h 482695"/>
              <a:gd name="connsiteX41" fmla="*/ 3701790 w 6050676"/>
              <a:gd name="connsiteY41" fmla="*/ 299135 h 482695"/>
              <a:gd name="connsiteX42" fmla="*/ 3718786 w 6050676"/>
              <a:gd name="connsiteY42" fmla="*/ 302534 h 482695"/>
              <a:gd name="connsiteX43" fmla="*/ 3759578 w 6050676"/>
              <a:gd name="connsiteY43" fmla="*/ 309333 h 482695"/>
              <a:gd name="connsiteX44" fmla="*/ 3800369 w 6050676"/>
              <a:gd name="connsiteY44" fmla="*/ 312732 h 482695"/>
              <a:gd name="connsiteX45" fmla="*/ 3888749 w 6050676"/>
              <a:gd name="connsiteY45" fmla="*/ 319531 h 482695"/>
              <a:gd name="connsiteX46" fmla="*/ 3946537 w 6050676"/>
              <a:gd name="connsiteY46" fmla="*/ 319531 h 482695"/>
              <a:gd name="connsiteX47" fmla="*/ 3983928 w 6050676"/>
              <a:gd name="connsiteY47" fmla="*/ 309333 h 482695"/>
              <a:gd name="connsiteX48" fmla="*/ 4075708 w 6050676"/>
              <a:gd name="connsiteY48" fmla="*/ 292336 h 482695"/>
              <a:gd name="connsiteX49" fmla="*/ 4208279 w 6050676"/>
              <a:gd name="connsiteY49" fmla="*/ 248146 h 482695"/>
              <a:gd name="connsiteX50" fmla="*/ 4392858 w 6050676"/>
              <a:gd name="connsiteY50" fmla="*/ 273649 h 482695"/>
              <a:gd name="connsiteX51" fmla="*/ 4442828 w 6050676"/>
              <a:gd name="connsiteY51" fmla="*/ 292336 h 482695"/>
              <a:gd name="connsiteX52" fmla="*/ 4456425 w 6050676"/>
              <a:gd name="connsiteY52" fmla="*/ 295736 h 482695"/>
              <a:gd name="connsiteX53" fmla="*/ 4476821 w 6050676"/>
              <a:gd name="connsiteY53" fmla="*/ 302534 h 482695"/>
              <a:gd name="connsiteX54" fmla="*/ 4521834 w 6050676"/>
              <a:gd name="connsiteY54" fmla="*/ 334854 h 482695"/>
              <a:gd name="connsiteX55" fmla="*/ 4574035 w 6050676"/>
              <a:gd name="connsiteY55" fmla="*/ 357959 h 482695"/>
              <a:gd name="connsiteX56" fmla="*/ 4636134 w 6050676"/>
              <a:gd name="connsiteY56" fmla="*/ 356285 h 482695"/>
              <a:gd name="connsiteX57" fmla="*/ 4718168 w 6050676"/>
              <a:gd name="connsiteY57" fmla="*/ 356922 h 482695"/>
              <a:gd name="connsiteX58" fmla="*/ 4795678 w 6050676"/>
              <a:gd name="connsiteY58" fmla="*/ 349141 h 482695"/>
              <a:gd name="connsiteX59" fmla="*/ 4881332 w 6050676"/>
              <a:gd name="connsiteY59" fmla="*/ 326496 h 482695"/>
              <a:gd name="connsiteX60" fmla="*/ 5052619 w 6050676"/>
              <a:gd name="connsiteY60" fmla="*/ 349623 h 482695"/>
              <a:gd name="connsiteX61" fmla="*/ 5119528 w 6050676"/>
              <a:gd name="connsiteY61" fmla="*/ 339616 h 482695"/>
              <a:gd name="connsiteX62" fmla="*/ 5166870 w 6050676"/>
              <a:gd name="connsiteY62" fmla="*/ 343325 h 482695"/>
              <a:gd name="connsiteX63" fmla="*/ 5201279 w 6050676"/>
              <a:gd name="connsiteY63" fmla="*/ 332794 h 482695"/>
              <a:gd name="connsiteX64" fmla="*/ 5499997 w 6050676"/>
              <a:gd name="connsiteY64" fmla="*/ 333128 h 482695"/>
              <a:gd name="connsiteX65" fmla="*/ 5725797 w 6050676"/>
              <a:gd name="connsiteY65" fmla="*/ 344014 h 482695"/>
              <a:gd name="connsiteX66" fmla="*/ 5748143 w 6050676"/>
              <a:gd name="connsiteY66" fmla="*/ 329728 h 482695"/>
              <a:gd name="connsiteX67" fmla="*/ 5815554 w 6050676"/>
              <a:gd name="connsiteY67" fmla="*/ 332794 h 482695"/>
              <a:gd name="connsiteX68" fmla="*/ 5894092 w 6050676"/>
              <a:gd name="connsiteY68" fmla="*/ 310355 h 482695"/>
              <a:gd name="connsiteX69" fmla="*/ 5982691 w 6050676"/>
              <a:gd name="connsiteY69" fmla="*/ 322930 h 482695"/>
              <a:gd name="connsiteX70" fmla="*/ 6050676 w 6050676"/>
              <a:gd name="connsiteY70" fmla="*/ 326329 h 482695"/>
              <a:gd name="connsiteX71" fmla="*/ 6016684 w 6050676"/>
              <a:gd name="connsiteY71" fmla="*/ 472497 h 482695"/>
              <a:gd name="connsiteX72" fmla="*/ 5805930 w 6050676"/>
              <a:gd name="connsiteY72" fmla="*/ 452102 h 482695"/>
              <a:gd name="connsiteX73" fmla="*/ 5652870 w 6050676"/>
              <a:gd name="connsiteY73" fmla="*/ 470234 h 482695"/>
              <a:gd name="connsiteX74" fmla="*/ 5537868 w 6050676"/>
              <a:gd name="connsiteY74" fmla="*/ 470234 h 482695"/>
              <a:gd name="connsiteX75" fmla="*/ 5442210 w 6050676"/>
              <a:gd name="connsiteY75" fmla="*/ 448702 h 482695"/>
              <a:gd name="connsiteX76" fmla="*/ 5224657 w 6050676"/>
              <a:gd name="connsiteY76" fmla="*/ 448702 h 482695"/>
              <a:gd name="connsiteX77" fmla="*/ 5122679 w 6050676"/>
              <a:gd name="connsiteY77" fmla="*/ 482695 h 482695"/>
              <a:gd name="connsiteX78" fmla="*/ 5044496 w 6050676"/>
              <a:gd name="connsiteY78" fmla="*/ 479296 h 482695"/>
              <a:gd name="connsiteX79" fmla="*/ 4932321 w 6050676"/>
              <a:gd name="connsiteY79" fmla="*/ 462299 h 482695"/>
              <a:gd name="connsiteX80" fmla="*/ 4876915 w 6050676"/>
              <a:gd name="connsiteY80" fmla="*/ 426926 h 482695"/>
              <a:gd name="connsiteX81" fmla="*/ 4807221 w 6050676"/>
              <a:gd name="connsiteY81" fmla="*/ 429307 h 482695"/>
              <a:gd name="connsiteX82" fmla="*/ 4748761 w 6050676"/>
              <a:gd name="connsiteY82" fmla="*/ 455501 h 482695"/>
              <a:gd name="connsiteX83" fmla="*/ 4694373 w 6050676"/>
              <a:gd name="connsiteY83" fmla="*/ 469098 h 482695"/>
              <a:gd name="connsiteX84" fmla="*/ 4667179 w 6050676"/>
              <a:gd name="connsiteY84" fmla="*/ 461264 h 482695"/>
              <a:gd name="connsiteX85" fmla="*/ 4575435 w 6050676"/>
              <a:gd name="connsiteY85" fmla="*/ 469425 h 482695"/>
              <a:gd name="connsiteX86" fmla="*/ 4506741 w 6050676"/>
              <a:gd name="connsiteY86" fmla="*/ 468407 h 482695"/>
              <a:gd name="connsiteX87" fmla="*/ 4487018 w 6050676"/>
              <a:gd name="connsiteY87" fmla="*/ 445637 h 482695"/>
              <a:gd name="connsiteX88" fmla="*/ 4360655 w 6050676"/>
              <a:gd name="connsiteY88" fmla="*/ 383443 h 482695"/>
              <a:gd name="connsiteX89" fmla="*/ 4281355 w 6050676"/>
              <a:gd name="connsiteY89" fmla="*/ 390224 h 482695"/>
              <a:gd name="connsiteX90" fmla="*/ 4170888 w 6050676"/>
              <a:gd name="connsiteY90" fmla="*/ 410602 h 482695"/>
              <a:gd name="connsiteX91" fmla="*/ 4132460 w 6050676"/>
              <a:gd name="connsiteY91" fmla="*/ 408203 h 482695"/>
              <a:gd name="connsiteX92" fmla="*/ 4103213 w 6050676"/>
              <a:gd name="connsiteY92" fmla="*/ 434052 h 482695"/>
              <a:gd name="connsiteX93" fmla="*/ 4079274 w 6050676"/>
              <a:gd name="connsiteY93" fmla="*/ 457617 h 482695"/>
              <a:gd name="connsiteX94" fmla="*/ 3943137 w 6050676"/>
              <a:gd name="connsiteY94" fmla="*/ 452102 h 482695"/>
              <a:gd name="connsiteX95" fmla="*/ 3902709 w 6050676"/>
              <a:gd name="connsiteY95" fmla="*/ 437249 h 482695"/>
              <a:gd name="connsiteX96" fmla="*/ 3888749 w 6050676"/>
              <a:gd name="connsiteY96" fmla="*/ 448702 h 482695"/>
              <a:gd name="connsiteX97" fmla="*/ 3834069 w 6050676"/>
              <a:gd name="connsiteY97" fmla="*/ 411639 h 482695"/>
              <a:gd name="connsiteX98" fmla="*/ 3756752 w 6050676"/>
              <a:gd name="connsiteY98" fmla="*/ 405722 h 482695"/>
              <a:gd name="connsiteX99" fmla="*/ 3711988 w 6050676"/>
              <a:gd name="connsiteY99" fmla="*/ 424907 h 482695"/>
              <a:gd name="connsiteX100" fmla="*/ 3633805 w 6050676"/>
              <a:gd name="connsiteY100" fmla="*/ 407911 h 482695"/>
              <a:gd name="connsiteX101" fmla="*/ 3510838 w 6050676"/>
              <a:gd name="connsiteY101" fmla="*/ 303035 h 482695"/>
              <a:gd name="connsiteX102" fmla="*/ 3378861 w 6050676"/>
              <a:gd name="connsiteY102" fmla="*/ 251545 h 482695"/>
              <a:gd name="connsiteX103" fmla="*/ 3304077 w 6050676"/>
              <a:gd name="connsiteY103" fmla="*/ 316131 h 482695"/>
              <a:gd name="connsiteX104" fmla="*/ 3255009 w 6050676"/>
              <a:gd name="connsiteY104" fmla="*/ 346761 h 482695"/>
              <a:gd name="connsiteX105" fmla="*/ 3163345 w 6050676"/>
              <a:gd name="connsiteY105" fmla="*/ 369847 h 482695"/>
              <a:gd name="connsiteX106" fmla="*/ 3032137 w 6050676"/>
              <a:gd name="connsiteY106" fmla="*/ 312732 h 482695"/>
              <a:gd name="connsiteX107" fmla="*/ 2984547 w 6050676"/>
              <a:gd name="connsiteY107" fmla="*/ 295736 h 482695"/>
              <a:gd name="connsiteX108" fmla="*/ 2960752 w 6050676"/>
              <a:gd name="connsiteY108" fmla="*/ 292336 h 482695"/>
              <a:gd name="connsiteX109" fmla="*/ 2834980 w 6050676"/>
              <a:gd name="connsiteY109" fmla="*/ 261743 h 482695"/>
              <a:gd name="connsiteX110" fmla="*/ 2780592 w 6050676"/>
              <a:gd name="connsiteY110" fmla="*/ 265142 h 482695"/>
              <a:gd name="connsiteX111" fmla="*/ 2760196 w 6050676"/>
              <a:gd name="connsiteY111" fmla="*/ 268542 h 482695"/>
              <a:gd name="connsiteX112" fmla="*/ 2705808 w 6050676"/>
              <a:gd name="connsiteY112" fmla="*/ 275340 h 482695"/>
              <a:gd name="connsiteX113" fmla="*/ 2671815 w 6050676"/>
              <a:gd name="connsiteY113" fmla="*/ 275340 h 482695"/>
              <a:gd name="connsiteX114" fmla="*/ 2593633 w 6050676"/>
              <a:gd name="connsiteY114" fmla="*/ 251545 h 482695"/>
              <a:gd name="connsiteX115" fmla="*/ 2546043 w 6050676"/>
              <a:gd name="connsiteY115" fmla="*/ 244747 h 482695"/>
              <a:gd name="connsiteX116" fmla="*/ 2454263 w 6050676"/>
              <a:gd name="connsiteY116" fmla="*/ 241348 h 482695"/>
              <a:gd name="connsiteX117" fmla="*/ 2328491 w 6050676"/>
              <a:gd name="connsiteY117" fmla="*/ 237948 h 482695"/>
              <a:gd name="connsiteX118" fmla="*/ 2202718 w 6050676"/>
              <a:gd name="connsiteY118" fmla="*/ 220952 h 482695"/>
              <a:gd name="connsiteX119" fmla="*/ 2172125 w 6050676"/>
              <a:gd name="connsiteY119" fmla="*/ 220952 h 482695"/>
              <a:gd name="connsiteX120" fmla="*/ 2090543 w 6050676"/>
              <a:gd name="connsiteY120" fmla="*/ 197157 h 482695"/>
              <a:gd name="connsiteX121" fmla="*/ 1937576 w 6050676"/>
              <a:gd name="connsiteY121" fmla="*/ 234549 h 482695"/>
              <a:gd name="connsiteX122" fmla="*/ 1703027 w 6050676"/>
              <a:gd name="connsiteY122" fmla="*/ 234549 h 482695"/>
              <a:gd name="connsiteX123" fmla="*/ 1529665 w 6050676"/>
              <a:gd name="connsiteY123" fmla="*/ 244747 h 482695"/>
              <a:gd name="connsiteX124" fmla="*/ 1332508 w 6050676"/>
              <a:gd name="connsiteY124" fmla="*/ 246438 h 482695"/>
              <a:gd name="connsiteX125" fmla="*/ 1087762 w 6050676"/>
              <a:gd name="connsiteY125" fmla="*/ 282139 h 482695"/>
              <a:gd name="connsiteX126" fmla="*/ 968788 w 6050676"/>
              <a:gd name="connsiteY126" fmla="*/ 278739 h 482695"/>
              <a:gd name="connsiteX127" fmla="*/ 849814 w 6050676"/>
              <a:gd name="connsiteY127" fmla="*/ 305934 h 482695"/>
              <a:gd name="connsiteX128" fmla="*/ 786354 w 6050676"/>
              <a:gd name="connsiteY128" fmla="*/ 352428 h 482695"/>
              <a:gd name="connsiteX129" fmla="*/ 734239 w 6050676"/>
              <a:gd name="connsiteY129" fmla="*/ 370519 h 482695"/>
              <a:gd name="connsiteX130" fmla="*/ 662938 w 6050676"/>
              <a:gd name="connsiteY130" fmla="*/ 400112 h 482695"/>
              <a:gd name="connsiteX131" fmla="*/ 574474 w 6050676"/>
              <a:gd name="connsiteY131" fmla="*/ 384116 h 482695"/>
              <a:gd name="connsiteX132" fmla="*/ 438838 w 6050676"/>
              <a:gd name="connsiteY132" fmla="*/ 354378 h 482695"/>
              <a:gd name="connsiteX133" fmla="*/ 370519 w 6050676"/>
              <a:gd name="connsiteY133" fmla="*/ 278739 h 482695"/>
              <a:gd name="connsiteX134" fmla="*/ 326328 w 6050676"/>
              <a:gd name="connsiteY134" fmla="*/ 268542 h 482695"/>
              <a:gd name="connsiteX135" fmla="*/ 214153 w 6050676"/>
              <a:gd name="connsiteY135" fmla="*/ 180161 h 482695"/>
              <a:gd name="connsiteX136" fmla="*/ 180494 w 6050676"/>
              <a:gd name="connsiteY136" fmla="*/ 153280 h 482695"/>
              <a:gd name="connsiteX137" fmla="*/ 105377 w 6050676"/>
              <a:gd name="connsiteY137" fmla="*/ 125773 h 482695"/>
              <a:gd name="connsiteX138" fmla="*/ 33992 w 6050676"/>
              <a:gd name="connsiteY138" fmla="*/ 64586 h 482695"/>
              <a:gd name="connsiteX139" fmla="*/ 0 w 6050676"/>
              <a:gd name="connsiteY139"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3447 w 6050676"/>
              <a:gd name="connsiteY22" fmla="*/ 113398 h 482695"/>
              <a:gd name="connsiteX23" fmla="*/ 2274102 w 6050676"/>
              <a:gd name="connsiteY23" fmla="*/ 125773 h 482695"/>
              <a:gd name="connsiteX24" fmla="*/ 2436922 w 6050676"/>
              <a:gd name="connsiteY24" fmla="*/ 120993 h 482695"/>
              <a:gd name="connsiteX25" fmla="*/ 2573237 w 6050676"/>
              <a:gd name="connsiteY25" fmla="*/ 160093 h 482695"/>
              <a:gd name="connsiteX26" fmla="*/ 2616834 w 6050676"/>
              <a:gd name="connsiteY26" fmla="*/ 165785 h 482695"/>
              <a:gd name="connsiteX27" fmla="*/ 2678614 w 6050676"/>
              <a:gd name="connsiteY27" fmla="*/ 190359 h 482695"/>
              <a:gd name="connsiteX28" fmla="*/ 2719405 w 6050676"/>
              <a:gd name="connsiteY28" fmla="*/ 190359 h 482695"/>
              <a:gd name="connsiteX29" fmla="*/ 2923360 w 6050676"/>
              <a:gd name="connsiteY29" fmla="*/ 207355 h 482695"/>
              <a:gd name="connsiteX30" fmla="*/ 2957353 w 6050676"/>
              <a:gd name="connsiteY30" fmla="*/ 224351 h 482695"/>
              <a:gd name="connsiteX31" fmla="*/ 2984547 w 6050676"/>
              <a:gd name="connsiteY31" fmla="*/ 241348 h 482695"/>
              <a:gd name="connsiteX32" fmla="*/ 3004943 w 6050676"/>
              <a:gd name="connsiteY32" fmla="*/ 248146 h 482695"/>
              <a:gd name="connsiteX33" fmla="*/ 3069272 w 6050676"/>
              <a:gd name="connsiteY33" fmla="*/ 261036 h 482695"/>
              <a:gd name="connsiteX34" fmla="*/ 3127316 w 6050676"/>
              <a:gd name="connsiteY34" fmla="*/ 295736 h 482695"/>
              <a:gd name="connsiteX35" fmla="*/ 3202099 w 6050676"/>
              <a:gd name="connsiteY35" fmla="*/ 295736 h 482695"/>
              <a:gd name="connsiteX36" fmla="*/ 3249689 w 6050676"/>
              <a:gd name="connsiteY36" fmla="*/ 285538 h 482695"/>
              <a:gd name="connsiteX37" fmla="*/ 3276883 w 6050676"/>
              <a:gd name="connsiteY37" fmla="*/ 271941 h 482695"/>
              <a:gd name="connsiteX38" fmla="*/ 3381260 w 6050676"/>
              <a:gd name="connsiteY38" fmla="*/ 156313 h 482695"/>
              <a:gd name="connsiteX39" fmla="*/ 3419652 w 6050676"/>
              <a:gd name="connsiteY39" fmla="*/ 183560 h 482695"/>
              <a:gd name="connsiteX40" fmla="*/ 3463842 w 6050676"/>
              <a:gd name="connsiteY40" fmla="*/ 200557 h 482695"/>
              <a:gd name="connsiteX41" fmla="*/ 3664398 w 6050676"/>
              <a:gd name="connsiteY41" fmla="*/ 295736 h 482695"/>
              <a:gd name="connsiteX42" fmla="*/ 3701790 w 6050676"/>
              <a:gd name="connsiteY42" fmla="*/ 299135 h 482695"/>
              <a:gd name="connsiteX43" fmla="*/ 3718786 w 6050676"/>
              <a:gd name="connsiteY43" fmla="*/ 302534 h 482695"/>
              <a:gd name="connsiteX44" fmla="*/ 3759578 w 6050676"/>
              <a:gd name="connsiteY44" fmla="*/ 309333 h 482695"/>
              <a:gd name="connsiteX45" fmla="*/ 3800369 w 6050676"/>
              <a:gd name="connsiteY45" fmla="*/ 312732 h 482695"/>
              <a:gd name="connsiteX46" fmla="*/ 3888749 w 6050676"/>
              <a:gd name="connsiteY46" fmla="*/ 319531 h 482695"/>
              <a:gd name="connsiteX47" fmla="*/ 3946537 w 6050676"/>
              <a:gd name="connsiteY47" fmla="*/ 319531 h 482695"/>
              <a:gd name="connsiteX48" fmla="*/ 3983928 w 6050676"/>
              <a:gd name="connsiteY48" fmla="*/ 309333 h 482695"/>
              <a:gd name="connsiteX49" fmla="*/ 4075708 w 6050676"/>
              <a:gd name="connsiteY49" fmla="*/ 292336 h 482695"/>
              <a:gd name="connsiteX50" fmla="*/ 4208279 w 6050676"/>
              <a:gd name="connsiteY50" fmla="*/ 248146 h 482695"/>
              <a:gd name="connsiteX51" fmla="*/ 4392858 w 6050676"/>
              <a:gd name="connsiteY51" fmla="*/ 273649 h 482695"/>
              <a:gd name="connsiteX52" fmla="*/ 4442828 w 6050676"/>
              <a:gd name="connsiteY52" fmla="*/ 292336 h 482695"/>
              <a:gd name="connsiteX53" fmla="*/ 4456425 w 6050676"/>
              <a:gd name="connsiteY53" fmla="*/ 295736 h 482695"/>
              <a:gd name="connsiteX54" fmla="*/ 4476821 w 6050676"/>
              <a:gd name="connsiteY54" fmla="*/ 302534 h 482695"/>
              <a:gd name="connsiteX55" fmla="*/ 4521834 w 6050676"/>
              <a:gd name="connsiteY55" fmla="*/ 334854 h 482695"/>
              <a:gd name="connsiteX56" fmla="*/ 4574035 w 6050676"/>
              <a:gd name="connsiteY56" fmla="*/ 357959 h 482695"/>
              <a:gd name="connsiteX57" fmla="*/ 4636134 w 6050676"/>
              <a:gd name="connsiteY57" fmla="*/ 356285 h 482695"/>
              <a:gd name="connsiteX58" fmla="*/ 4718168 w 6050676"/>
              <a:gd name="connsiteY58" fmla="*/ 356922 h 482695"/>
              <a:gd name="connsiteX59" fmla="*/ 4795678 w 6050676"/>
              <a:gd name="connsiteY59" fmla="*/ 349141 h 482695"/>
              <a:gd name="connsiteX60" fmla="*/ 4881332 w 6050676"/>
              <a:gd name="connsiteY60" fmla="*/ 326496 h 482695"/>
              <a:gd name="connsiteX61" fmla="*/ 5052619 w 6050676"/>
              <a:gd name="connsiteY61" fmla="*/ 349623 h 482695"/>
              <a:gd name="connsiteX62" fmla="*/ 5119528 w 6050676"/>
              <a:gd name="connsiteY62" fmla="*/ 339616 h 482695"/>
              <a:gd name="connsiteX63" fmla="*/ 5166870 w 6050676"/>
              <a:gd name="connsiteY63" fmla="*/ 343325 h 482695"/>
              <a:gd name="connsiteX64" fmla="*/ 5201279 w 6050676"/>
              <a:gd name="connsiteY64" fmla="*/ 332794 h 482695"/>
              <a:gd name="connsiteX65" fmla="*/ 5499997 w 6050676"/>
              <a:gd name="connsiteY65" fmla="*/ 333128 h 482695"/>
              <a:gd name="connsiteX66" fmla="*/ 5725797 w 6050676"/>
              <a:gd name="connsiteY66" fmla="*/ 344014 h 482695"/>
              <a:gd name="connsiteX67" fmla="*/ 5748143 w 6050676"/>
              <a:gd name="connsiteY67" fmla="*/ 329728 h 482695"/>
              <a:gd name="connsiteX68" fmla="*/ 5815554 w 6050676"/>
              <a:gd name="connsiteY68" fmla="*/ 332794 h 482695"/>
              <a:gd name="connsiteX69" fmla="*/ 5894092 w 6050676"/>
              <a:gd name="connsiteY69" fmla="*/ 310355 h 482695"/>
              <a:gd name="connsiteX70" fmla="*/ 5982691 w 6050676"/>
              <a:gd name="connsiteY70" fmla="*/ 322930 h 482695"/>
              <a:gd name="connsiteX71" fmla="*/ 6050676 w 6050676"/>
              <a:gd name="connsiteY71" fmla="*/ 326329 h 482695"/>
              <a:gd name="connsiteX72" fmla="*/ 6016684 w 6050676"/>
              <a:gd name="connsiteY72" fmla="*/ 472497 h 482695"/>
              <a:gd name="connsiteX73" fmla="*/ 5805930 w 6050676"/>
              <a:gd name="connsiteY73" fmla="*/ 452102 h 482695"/>
              <a:gd name="connsiteX74" fmla="*/ 5652870 w 6050676"/>
              <a:gd name="connsiteY74" fmla="*/ 470234 h 482695"/>
              <a:gd name="connsiteX75" fmla="*/ 5537868 w 6050676"/>
              <a:gd name="connsiteY75" fmla="*/ 470234 h 482695"/>
              <a:gd name="connsiteX76" fmla="*/ 5442210 w 6050676"/>
              <a:gd name="connsiteY76" fmla="*/ 448702 h 482695"/>
              <a:gd name="connsiteX77" fmla="*/ 5224657 w 6050676"/>
              <a:gd name="connsiteY77" fmla="*/ 448702 h 482695"/>
              <a:gd name="connsiteX78" fmla="*/ 5122679 w 6050676"/>
              <a:gd name="connsiteY78" fmla="*/ 482695 h 482695"/>
              <a:gd name="connsiteX79" fmla="*/ 5044496 w 6050676"/>
              <a:gd name="connsiteY79" fmla="*/ 479296 h 482695"/>
              <a:gd name="connsiteX80" fmla="*/ 4932321 w 6050676"/>
              <a:gd name="connsiteY80" fmla="*/ 462299 h 482695"/>
              <a:gd name="connsiteX81" fmla="*/ 4876915 w 6050676"/>
              <a:gd name="connsiteY81" fmla="*/ 426926 h 482695"/>
              <a:gd name="connsiteX82" fmla="*/ 4807221 w 6050676"/>
              <a:gd name="connsiteY82" fmla="*/ 429307 h 482695"/>
              <a:gd name="connsiteX83" fmla="*/ 4748761 w 6050676"/>
              <a:gd name="connsiteY83" fmla="*/ 455501 h 482695"/>
              <a:gd name="connsiteX84" fmla="*/ 4694373 w 6050676"/>
              <a:gd name="connsiteY84" fmla="*/ 469098 h 482695"/>
              <a:gd name="connsiteX85" fmla="*/ 4667179 w 6050676"/>
              <a:gd name="connsiteY85" fmla="*/ 461264 h 482695"/>
              <a:gd name="connsiteX86" fmla="*/ 4575435 w 6050676"/>
              <a:gd name="connsiteY86" fmla="*/ 469425 h 482695"/>
              <a:gd name="connsiteX87" fmla="*/ 4506741 w 6050676"/>
              <a:gd name="connsiteY87" fmla="*/ 468407 h 482695"/>
              <a:gd name="connsiteX88" fmla="*/ 4487018 w 6050676"/>
              <a:gd name="connsiteY88" fmla="*/ 445637 h 482695"/>
              <a:gd name="connsiteX89" fmla="*/ 4360655 w 6050676"/>
              <a:gd name="connsiteY89" fmla="*/ 383443 h 482695"/>
              <a:gd name="connsiteX90" fmla="*/ 4281355 w 6050676"/>
              <a:gd name="connsiteY90" fmla="*/ 390224 h 482695"/>
              <a:gd name="connsiteX91" fmla="*/ 4170888 w 6050676"/>
              <a:gd name="connsiteY91" fmla="*/ 410602 h 482695"/>
              <a:gd name="connsiteX92" fmla="*/ 4132460 w 6050676"/>
              <a:gd name="connsiteY92" fmla="*/ 408203 h 482695"/>
              <a:gd name="connsiteX93" fmla="*/ 4103213 w 6050676"/>
              <a:gd name="connsiteY93" fmla="*/ 434052 h 482695"/>
              <a:gd name="connsiteX94" fmla="*/ 4079274 w 6050676"/>
              <a:gd name="connsiteY94" fmla="*/ 457617 h 482695"/>
              <a:gd name="connsiteX95" fmla="*/ 3943137 w 6050676"/>
              <a:gd name="connsiteY95" fmla="*/ 452102 h 482695"/>
              <a:gd name="connsiteX96" fmla="*/ 3902709 w 6050676"/>
              <a:gd name="connsiteY96" fmla="*/ 437249 h 482695"/>
              <a:gd name="connsiteX97" fmla="*/ 3888749 w 6050676"/>
              <a:gd name="connsiteY97" fmla="*/ 448702 h 482695"/>
              <a:gd name="connsiteX98" fmla="*/ 3834069 w 6050676"/>
              <a:gd name="connsiteY98" fmla="*/ 411639 h 482695"/>
              <a:gd name="connsiteX99" fmla="*/ 3756752 w 6050676"/>
              <a:gd name="connsiteY99" fmla="*/ 405722 h 482695"/>
              <a:gd name="connsiteX100" fmla="*/ 3711988 w 6050676"/>
              <a:gd name="connsiteY100" fmla="*/ 424907 h 482695"/>
              <a:gd name="connsiteX101" fmla="*/ 3633805 w 6050676"/>
              <a:gd name="connsiteY101" fmla="*/ 407911 h 482695"/>
              <a:gd name="connsiteX102" fmla="*/ 3510838 w 6050676"/>
              <a:gd name="connsiteY102" fmla="*/ 303035 h 482695"/>
              <a:gd name="connsiteX103" fmla="*/ 3378861 w 6050676"/>
              <a:gd name="connsiteY103" fmla="*/ 251545 h 482695"/>
              <a:gd name="connsiteX104" fmla="*/ 3304077 w 6050676"/>
              <a:gd name="connsiteY104" fmla="*/ 316131 h 482695"/>
              <a:gd name="connsiteX105" fmla="*/ 3255009 w 6050676"/>
              <a:gd name="connsiteY105" fmla="*/ 346761 h 482695"/>
              <a:gd name="connsiteX106" fmla="*/ 3163345 w 6050676"/>
              <a:gd name="connsiteY106" fmla="*/ 369847 h 482695"/>
              <a:gd name="connsiteX107" fmla="*/ 3032137 w 6050676"/>
              <a:gd name="connsiteY107" fmla="*/ 312732 h 482695"/>
              <a:gd name="connsiteX108" fmla="*/ 2984547 w 6050676"/>
              <a:gd name="connsiteY108" fmla="*/ 295736 h 482695"/>
              <a:gd name="connsiteX109" fmla="*/ 2960752 w 6050676"/>
              <a:gd name="connsiteY109" fmla="*/ 292336 h 482695"/>
              <a:gd name="connsiteX110" fmla="*/ 2834980 w 6050676"/>
              <a:gd name="connsiteY110" fmla="*/ 261743 h 482695"/>
              <a:gd name="connsiteX111" fmla="*/ 2780592 w 6050676"/>
              <a:gd name="connsiteY111" fmla="*/ 265142 h 482695"/>
              <a:gd name="connsiteX112" fmla="*/ 2760196 w 6050676"/>
              <a:gd name="connsiteY112" fmla="*/ 268542 h 482695"/>
              <a:gd name="connsiteX113" fmla="*/ 2705808 w 6050676"/>
              <a:gd name="connsiteY113" fmla="*/ 275340 h 482695"/>
              <a:gd name="connsiteX114" fmla="*/ 2671815 w 6050676"/>
              <a:gd name="connsiteY114" fmla="*/ 275340 h 482695"/>
              <a:gd name="connsiteX115" fmla="*/ 2593633 w 6050676"/>
              <a:gd name="connsiteY115" fmla="*/ 251545 h 482695"/>
              <a:gd name="connsiteX116" fmla="*/ 2546043 w 6050676"/>
              <a:gd name="connsiteY116" fmla="*/ 244747 h 482695"/>
              <a:gd name="connsiteX117" fmla="*/ 2454263 w 6050676"/>
              <a:gd name="connsiteY117" fmla="*/ 241348 h 482695"/>
              <a:gd name="connsiteX118" fmla="*/ 2328491 w 6050676"/>
              <a:gd name="connsiteY118" fmla="*/ 237948 h 482695"/>
              <a:gd name="connsiteX119" fmla="*/ 2202718 w 6050676"/>
              <a:gd name="connsiteY119" fmla="*/ 220952 h 482695"/>
              <a:gd name="connsiteX120" fmla="*/ 2172125 w 6050676"/>
              <a:gd name="connsiteY120" fmla="*/ 220952 h 482695"/>
              <a:gd name="connsiteX121" fmla="*/ 2090543 w 6050676"/>
              <a:gd name="connsiteY121" fmla="*/ 197157 h 482695"/>
              <a:gd name="connsiteX122" fmla="*/ 1937576 w 6050676"/>
              <a:gd name="connsiteY122" fmla="*/ 234549 h 482695"/>
              <a:gd name="connsiteX123" fmla="*/ 1703027 w 6050676"/>
              <a:gd name="connsiteY123" fmla="*/ 234549 h 482695"/>
              <a:gd name="connsiteX124" fmla="*/ 1529665 w 6050676"/>
              <a:gd name="connsiteY124" fmla="*/ 244747 h 482695"/>
              <a:gd name="connsiteX125" fmla="*/ 1332508 w 6050676"/>
              <a:gd name="connsiteY125" fmla="*/ 246438 h 482695"/>
              <a:gd name="connsiteX126" fmla="*/ 1087762 w 6050676"/>
              <a:gd name="connsiteY126" fmla="*/ 282139 h 482695"/>
              <a:gd name="connsiteX127" fmla="*/ 968788 w 6050676"/>
              <a:gd name="connsiteY127" fmla="*/ 278739 h 482695"/>
              <a:gd name="connsiteX128" fmla="*/ 849814 w 6050676"/>
              <a:gd name="connsiteY128" fmla="*/ 305934 h 482695"/>
              <a:gd name="connsiteX129" fmla="*/ 786354 w 6050676"/>
              <a:gd name="connsiteY129" fmla="*/ 352428 h 482695"/>
              <a:gd name="connsiteX130" fmla="*/ 734239 w 6050676"/>
              <a:gd name="connsiteY130" fmla="*/ 370519 h 482695"/>
              <a:gd name="connsiteX131" fmla="*/ 662938 w 6050676"/>
              <a:gd name="connsiteY131" fmla="*/ 400112 h 482695"/>
              <a:gd name="connsiteX132" fmla="*/ 574474 w 6050676"/>
              <a:gd name="connsiteY132" fmla="*/ 384116 h 482695"/>
              <a:gd name="connsiteX133" fmla="*/ 438838 w 6050676"/>
              <a:gd name="connsiteY133" fmla="*/ 354378 h 482695"/>
              <a:gd name="connsiteX134" fmla="*/ 370519 w 6050676"/>
              <a:gd name="connsiteY134" fmla="*/ 278739 h 482695"/>
              <a:gd name="connsiteX135" fmla="*/ 326328 w 6050676"/>
              <a:gd name="connsiteY135" fmla="*/ 268542 h 482695"/>
              <a:gd name="connsiteX136" fmla="*/ 214153 w 6050676"/>
              <a:gd name="connsiteY136" fmla="*/ 180161 h 482695"/>
              <a:gd name="connsiteX137" fmla="*/ 180494 w 6050676"/>
              <a:gd name="connsiteY137" fmla="*/ 153280 h 482695"/>
              <a:gd name="connsiteX138" fmla="*/ 105377 w 6050676"/>
              <a:gd name="connsiteY138" fmla="*/ 125773 h 482695"/>
              <a:gd name="connsiteX139" fmla="*/ 33992 w 6050676"/>
              <a:gd name="connsiteY139" fmla="*/ 64586 h 482695"/>
              <a:gd name="connsiteX140" fmla="*/ 0 w 6050676"/>
              <a:gd name="connsiteY140"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3447 w 6050676"/>
              <a:gd name="connsiteY22" fmla="*/ 113398 h 482695"/>
              <a:gd name="connsiteX23" fmla="*/ 2269340 w 6050676"/>
              <a:gd name="connsiteY23" fmla="*/ 161492 h 482695"/>
              <a:gd name="connsiteX24" fmla="*/ 2436922 w 6050676"/>
              <a:gd name="connsiteY24" fmla="*/ 120993 h 482695"/>
              <a:gd name="connsiteX25" fmla="*/ 2573237 w 6050676"/>
              <a:gd name="connsiteY25" fmla="*/ 160093 h 482695"/>
              <a:gd name="connsiteX26" fmla="*/ 2616834 w 6050676"/>
              <a:gd name="connsiteY26" fmla="*/ 165785 h 482695"/>
              <a:gd name="connsiteX27" fmla="*/ 2678614 w 6050676"/>
              <a:gd name="connsiteY27" fmla="*/ 190359 h 482695"/>
              <a:gd name="connsiteX28" fmla="*/ 2719405 w 6050676"/>
              <a:gd name="connsiteY28" fmla="*/ 190359 h 482695"/>
              <a:gd name="connsiteX29" fmla="*/ 2923360 w 6050676"/>
              <a:gd name="connsiteY29" fmla="*/ 207355 h 482695"/>
              <a:gd name="connsiteX30" fmla="*/ 2957353 w 6050676"/>
              <a:gd name="connsiteY30" fmla="*/ 224351 h 482695"/>
              <a:gd name="connsiteX31" fmla="*/ 2984547 w 6050676"/>
              <a:gd name="connsiteY31" fmla="*/ 241348 h 482695"/>
              <a:gd name="connsiteX32" fmla="*/ 3004943 w 6050676"/>
              <a:gd name="connsiteY32" fmla="*/ 248146 h 482695"/>
              <a:gd name="connsiteX33" fmla="*/ 3069272 w 6050676"/>
              <a:gd name="connsiteY33" fmla="*/ 261036 h 482695"/>
              <a:gd name="connsiteX34" fmla="*/ 3127316 w 6050676"/>
              <a:gd name="connsiteY34" fmla="*/ 295736 h 482695"/>
              <a:gd name="connsiteX35" fmla="*/ 3202099 w 6050676"/>
              <a:gd name="connsiteY35" fmla="*/ 295736 h 482695"/>
              <a:gd name="connsiteX36" fmla="*/ 3249689 w 6050676"/>
              <a:gd name="connsiteY36" fmla="*/ 285538 h 482695"/>
              <a:gd name="connsiteX37" fmla="*/ 3276883 w 6050676"/>
              <a:gd name="connsiteY37" fmla="*/ 271941 h 482695"/>
              <a:gd name="connsiteX38" fmla="*/ 3381260 w 6050676"/>
              <a:gd name="connsiteY38" fmla="*/ 156313 h 482695"/>
              <a:gd name="connsiteX39" fmla="*/ 3419652 w 6050676"/>
              <a:gd name="connsiteY39" fmla="*/ 183560 h 482695"/>
              <a:gd name="connsiteX40" fmla="*/ 3463842 w 6050676"/>
              <a:gd name="connsiteY40" fmla="*/ 200557 h 482695"/>
              <a:gd name="connsiteX41" fmla="*/ 3664398 w 6050676"/>
              <a:gd name="connsiteY41" fmla="*/ 295736 h 482695"/>
              <a:gd name="connsiteX42" fmla="*/ 3701790 w 6050676"/>
              <a:gd name="connsiteY42" fmla="*/ 299135 h 482695"/>
              <a:gd name="connsiteX43" fmla="*/ 3718786 w 6050676"/>
              <a:gd name="connsiteY43" fmla="*/ 302534 h 482695"/>
              <a:gd name="connsiteX44" fmla="*/ 3759578 w 6050676"/>
              <a:gd name="connsiteY44" fmla="*/ 309333 h 482695"/>
              <a:gd name="connsiteX45" fmla="*/ 3800369 w 6050676"/>
              <a:gd name="connsiteY45" fmla="*/ 312732 h 482695"/>
              <a:gd name="connsiteX46" fmla="*/ 3888749 w 6050676"/>
              <a:gd name="connsiteY46" fmla="*/ 319531 h 482695"/>
              <a:gd name="connsiteX47" fmla="*/ 3946537 w 6050676"/>
              <a:gd name="connsiteY47" fmla="*/ 319531 h 482695"/>
              <a:gd name="connsiteX48" fmla="*/ 3983928 w 6050676"/>
              <a:gd name="connsiteY48" fmla="*/ 309333 h 482695"/>
              <a:gd name="connsiteX49" fmla="*/ 4075708 w 6050676"/>
              <a:gd name="connsiteY49" fmla="*/ 292336 h 482695"/>
              <a:gd name="connsiteX50" fmla="*/ 4208279 w 6050676"/>
              <a:gd name="connsiteY50" fmla="*/ 248146 h 482695"/>
              <a:gd name="connsiteX51" fmla="*/ 4392858 w 6050676"/>
              <a:gd name="connsiteY51" fmla="*/ 273649 h 482695"/>
              <a:gd name="connsiteX52" fmla="*/ 4442828 w 6050676"/>
              <a:gd name="connsiteY52" fmla="*/ 292336 h 482695"/>
              <a:gd name="connsiteX53" fmla="*/ 4456425 w 6050676"/>
              <a:gd name="connsiteY53" fmla="*/ 295736 h 482695"/>
              <a:gd name="connsiteX54" fmla="*/ 4476821 w 6050676"/>
              <a:gd name="connsiteY54" fmla="*/ 302534 h 482695"/>
              <a:gd name="connsiteX55" fmla="*/ 4521834 w 6050676"/>
              <a:gd name="connsiteY55" fmla="*/ 334854 h 482695"/>
              <a:gd name="connsiteX56" fmla="*/ 4574035 w 6050676"/>
              <a:gd name="connsiteY56" fmla="*/ 357959 h 482695"/>
              <a:gd name="connsiteX57" fmla="*/ 4636134 w 6050676"/>
              <a:gd name="connsiteY57" fmla="*/ 356285 h 482695"/>
              <a:gd name="connsiteX58" fmla="*/ 4718168 w 6050676"/>
              <a:gd name="connsiteY58" fmla="*/ 356922 h 482695"/>
              <a:gd name="connsiteX59" fmla="*/ 4795678 w 6050676"/>
              <a:gd name="connsiteY59" fmla="*/ 349141 h 482695"/>
              <a:gd name="connsiteX60" fmla="*/ 4881332 w 6050676"/>
              <a:gd name="connsiteY60" fmla="*/ 326496 h 482695"/>
              <a:gd name="connsiteX61" fmla="*/ 5052619 w 6050676"/>
              <a:gd name="connsiteY61" fmla="*/ 349623 h 482695"/>
              <a:gd name="connsiteX62" fmla="*/ 5119528 w 6050676"/>
              <a:gd name="connsiteY62" fmla="*/ 339616 h 482695"/>
              <a:gd name="connsiteX63" fmla="*/ 5166870 w 6050676"/>
              <a:gd name="connsiteY63" fmla="*/ 343325 h 482695"/>
              <a:gd name="connsiteX64" fmla="*/ 5201279 w 6050676"/>
              <a:gd name="connsiteY64" fmla="*/ 332794 h 482695"/>
              <a:gd name="connsiteX65" fmla="*/ 5499997 w 6050676"/>
              <a:gd name="connsiteY65" fmla="*/ 333128 h 482695"/>
              <a:gd name="connsiteX66" fmla="*/ 5725797 w 6050676"/>
              <a:gd name="connsiteY66" fmla="*/ 344014 h 482695"/>
              <a:gd name="connsiteX67" fmla="*/ 5748143 w 6050676"/>
              <a:gd name="connsiteY67" fmla="*/ 329728 h 482695"/>
              <a:gd name="connsiteX68" fmla="*/ 5815554 w 6050676"/>
              <a:gd name="connsiteY68" fmla="*/ 332794 h 482695"/>
              <a:gd name="connsiteX69" fmla="*/ 5894092 w 6050676"/>
              <a:gd name="connsiteY69" fmla="*/ 310355 h 482695"/>
              <a:gd name="connsiteX70" fmla="*/ 5982691 w 6050676"/>
              <a:gd name="connsiteY70" fmla="*/ 322930 h 482695"/>
              <a:gd name="connsiteX71" fmla="*/ 6050676 w 6050676"/>
              <a:gd name="connsiteY71" fmla="*/ 326329 h 482695"/>
              <a:gd name="connsiteX72" fmla="*/ 6016684 w 6050676"/>
              <a:gd name="connsiteY72" fmla="*/ 472497 h 482695"/>
              <a:gd name="connsiteX73" fmla="*/ 5805930 w 6050676"/>
              <a:gd name="connsiteY73" fmla="*/ 452102 h 482695"/>
              <a:gd name="connsiteX74" fmla="*/ 5652870 w 6050676"/>
              <a:gd name="connsiteY74" fmla="*/ 470234 h 482695"/>
              <a:gd name="connsiteX75" fmla="*/ 5537868 w 6050676"/>
              <a:gd name="connsiteY75" fmla="*/ 470234 h 482695"/>
              <a:gd name="connsiteX76" fmla="*/ 5442210 w 6050676"/>
              <a:gd name="connsiteY76" fmla="*/ 448702 h 482695"/>
              <a:gd name="connsiteX77" fmla="*/ 5224657 w 6050676"/>
              <a:gd name="connsiteY77" fmla="*/ 448702 h 482695"/>
              <a:gd name="connsiteX78" fmla="*/ 5122679 w 6050676"/>
              <a:gd name="connsiteY78" fmla="*/ 482695 h 482695"/>
              <a:gd name="connsiteX79" fmla="*/ 5044496 w 6050676"/>
              <a:gd name="connsiteY79" fmla="*/ 479296 h 482695"/>
              <a:gd name="connsiteX80" fmla="*/ 4932321 w 6050676"/>
              <a:gd name="connsiteY80" fmla="*/ 462299 h 482695"/>
              <a:gd name="connsiteX81" fmla="*/ 4876915 w 6050676"/>
              <a:gd name="connsiteY81" fmla="*/ 426926 h 482695"/>
              <a:gd name="connsiteX82" fmla="*/ 4807221 w 6050676"/>
              <a:gd name="connsiteY82" fmla="*/ 429307 h 482695"/>
              <a:gd name="connsiteX83" fmla="*/ 4748761 w 6050676"/>
              <a:gd name="connsiteY83" fmla="*/ 455501 h 482695"/>
              <a:gd name="connsiteX84" fmla="*/ 4694373 w 6050676"/>
              <a:gd name="connsiteY84" fmla="*/ 469098 h 482695"/>
              <a:gd name="connsiteX85" fmla="*/ 4667179 w 6050676"/>
              <a:gd name="connsiteY85" fmla="*/ 461264 h 482695"/>
              <a:gd name="connsiteX86" fmla="*/ 4575435 w 6050676"/>
              <a:gd name="connsiteY86" fmla="*/ 469425 h 482695"/>
              <a:gd name="connsiteX87" fmla="*/ 4506741 w 6050676"/>
              <a:gd name="connsiteY87" fmla="*/ 468407 h 482695"/>
              <a:gd name="connsiteX88" fmla="*/ 4487018 w 6050676"/>
              <a:gd name="connsiteY88" fmla="*/ 445637 h 482695"/>
              <a:gd name="connsiteX89" fmla="*/ 4360655 w 6050676"/>
              <a:gd name="connsiteY89" fmla="*/ 383443 h 482695"/>
              <a:gd name="connsiteX90" fmla="*/ 4281355 w 6050676"/>
              <a:gd name="connsiteY90" fmla="*/ 390224 h 482695"/>
              <a:gd name="connsiteX91" fmla="*/ 4170888 w 6050676"/>
              <a:gd name="connsiteY91" fmla="*/ 410602 h 482695"/>
              <a:gd name="connsiteX92" fmla="*/ 4132460 w 6050676"/>
              <a:gd name="connsiteY92" fmla="*/ 408203 h 482695"/>
              <a:gd name="connsiteX93" fmla="*/ 4103213 w 6050676"/>
              <a:gd name="connsiteY93" fmla="*/ 434052 h 482695"/>
              <a:gd name="connsiteX94" fmla="*/ 4079274 w 6050676"/>
              <a:gd name="connsiteY94" fmla="*/ 457617 h 482695"/>
              <a:gd name="connsiteX95" fmla="*/ 3943137 w 6050676"/>
              <a:gd name="connsiteY95" fmla="*/ 452102 h 482695"/>
              <a:gd name="connsiteX96" fmla="*/ 3902709 w 6050676"/>
              <a:gd name="connsiteY96" fmla="*/ 437249 h 482695"/>
              <a:gd name="connsiteX97" fmla="*/ 3888749 w 6050676"/>
              <a:gd name="connsiteY97" fmla="*/ 448702 h 482695"/>
              <a:gd name="connsiteX98" fmla="*/ 3834069 w 6050676"/>
              <a:gd name="connsiteY98" fmla="*/ 411639 h 482695"/>
              <a:gd name="connsiteX99" fmla="*/ 3756752 w 6050676"/>
              <a:gd name="connsiteY99" fmla="*/ 405722 h 482695"/>
              <a:gd name="connsiteX100" fmla="*/ 3711988 w 6050676"/>
              <a:gd name="connsiteY100" fmla="*/ 424907 h 482695"/>
              <a:gd name="connsiteX101" fmla="*/ 3633805 w 6050676"/>
              <a:gd name="connsiteY101" fmla="*/ 407911 h 482695"/>
              <a:gd name="connsiteX102" fmla="*/ 3510838 w 6050676"/>
              <a:gd name="connsiteY102" fmla="*/ 303035 h 482695"/>
              <a:gd name="connsiteX103" fmla="*/ 3378861 w 6050676"/>
              <a:gd name="connsiteY103" fmla="*/ 251545 h 482695"/>
              <a:gd name="connsiteX104" fmla="*/ 3304077 w 6050676"/>
              <a:gd name="connsiteY104" fmla="*/ 316131 h 482695"/>
              <a:gd name="connsiteX105" fmla="*/ 3255009 w 6050676"/>
              <a:gd name="connsiteY105" fmla="*/ 346761 h 482695"/>
              <a:gd name="connsiteX106" fmla="*/ 3163345 w 6050676"/>
              <a:gd name="connsiteY106" fmla="*/ 369847 h 482695"/>
              <a:gd name="connsiteX107" fmla="*/ 3032137 w 6050676"/>
              <a:gd name="connsiteY107" fmla="*/ 312732 h 482695"/>
              <a:gd name="connsiteX108" fmla="*/ 2984547 w 6050676"/>
              <a:gd name="connsiteY108" fmla="*/ 295736 h 482695"/>
              <a:gd name="connsiteX109" fmla="*/ 2960752 w 6050676"/>
              <a:gd name="connsiteY109" fmla="*/ 292336 h 482695"/>
              <a:gd name="connsiteX110" fmla="*/ 2834980 w 6050676"/>
              <a:gd name="connsiteY110" fmla="*/ 261743 h 482695"/>
              <a:gd name="connsiteX111" fmla="*/ 2780592 w 6050676"/>
              <a:gd name="connsiteY111" fmla="*/ 265142 h 482695"/>
              <a:gd name="connsiteX112" fmla="*/ 2760196 w 6050676"/>
              <a:gd name="connsiteY112" fmla="*/ 268542 h 482695"/>
              <a:gd name="connsiteX113" fmla="*/ 2705808 w 6050676"/>
              <a:gd name="connsiteY113" fmla="*/ 275340 h 482695"/>
              <a:gd name="connsiteX114" fmla="*/ 2671815 w 6050676"/>
              <a:gd name="connsiteY114" fmla="*/ 275340 h 482695"/>
              <a:gd name="connsiteX115" fmla="*/ 2593633 w 6050676"/>
              <a:gd name="connsiteY115" fmla="*/ 251545 h 482695"/>
              <a:gd name="connsiteX116" fmla="*/ 2546043 w 6050676"/>
              <a:gd name="connsiteY116" fmla="*/ 244747 h 482695"/>
              <a:gd name="connsiteX117" fmla="*/ 2454263 w 6050676"/>
              <a:gd name="connsiteY117" fmla="*/ 241348 h 482695"/>
              <a:gd name="connsiteX118" fmla="*/ 2328491 w 6050676"/>
              <a:gd name="connsiteY118" fmla="*/ 237948 h 482695"/>
              <a:gd name="connsiteX119" fmla="*/ 2202718 w 6050676"/>
              <a:gd name="connsiteY119" fmla="*/ 220952 h 482695"/>
              <a:gd name="connsiteX120" fmla="*/ 2172125 w 6050676"/>
              <a:gd name="connsiteY120" fmla="*/ 220952 h 482695"/>
              <a:gd name="connsiteX121" fmla="*/ 2090543 w 6050676"/>
              <a:gd name="connsiteY121" fmla="*/ 197157 h 482695"/>
              <a:gd name="connsiteX122" fmla="*/ 1937576 w 6050676"/>
              <a:gd name="connsiteY122" fmla="*/ 234549 h 482695"/>
              <a:gd name="connsiteX123" fmla="*/ 1703027 w 6050676"/>
              <a:gd name="connsiteY123" fmla="*/ 234549 h 482695"/>
              <a:gd name="connsiteX124" fmla="*/ 1529665 w 6050676"/>
              <a:gd name="connsiteY124" fmla="*/ 244747 h 482695"/>
              <a:gd name="connsiteX125" fmla="*/ 1332508 w 6050676"/>
              <a:gd name="connsiteY125" fmla="*/ 246438 h 482695"/>
              <a:gd name="connsiteX126" fmla="*/ 1087762 w 6050676"/>
              <a:gd name="connsiteY126" fmla="*/ 282139 h 482695"/>
              <a:gd name="connsiteX127" fmla="*/ 968788 w 6050676"/>
              <a:gd name="connsiteY127" fmla="*/ 278739 h 482695"/>
              <a:gd name="connsiteX128" fmla="*/ 849814 w 6050676"/>
              <a:gd name="connsiteY128" fmla="*/ 305934 h 482695"/>
              <a:gd name="connsiteX129" fmla="*/ 786354 w 6050676"/>
              <a:gd name="connsiteY129" fmla="*/ 352428 h 482695"/>
              <a:gd name="connsiteX130" fmla="*/ 734239 w 6050676"/>
              <a:gd name="connsiteY130" fmla="*/ 370519 h 482695"/>
              <a:gd name="connsiteX131" fmla="*/ 662938 w 6050676"/>
              <a:gd name="connsiteY131" fmla="*/ 400112 h 482695"/>
              <a:gd name="connsiteX132" fmla="*/ 574474 w 6050676"/>
              <a:gd name="connsiteY132" fmla="*/ 384116 h 482695"/>
              <a:gd name="connsiteX133" fmla="*/ 438838 w 6050676"/>
              <a:gd name="connsiteY133" fmla="*/ 354378 h 482695"/>
              <a:gd name="connsiteX134" fmla="*/ 370519 w 6050676"/>
              <a:gd name="connsiteY134" fmla="*/ 278739 h 482695"/>
              <a:gd name="connsiteX135" fmla="*/ 326328 w 6050676"/>
              <a:gd name="connsiteY135" fmla="*/ 268542 h 482695"/>
              <a:gd name="connsiteX136" fmla="*/ 214153 w 6050676"/>
              <a:gd name="connsiteY136" fmla="*/ 180161 h 482695"/>
              <a:gd name="connsiteX137" fmla="*/ 180494 w 6050676"/>
              <a:gd name="connsiteY137" fmla="*/ 153280 h 482695"/>
              <a:gd name="connsiteX138" fmla="*/ 105377 w 6050676"/>
              <a:gd name="connsiteY138" fmla="*/ 125773 h 482695"/>
              <a:gd name="connsiteX139" fmla="*/ 33992 w 6050676"/>
              <a:gd name="connsiteY139" fmla="*/ 64586 h 482695"/>
              <a:gd name="connsiteX140" fmla="*/ 0 w 6050676"/>
              <a:gd name="connsiteY140"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1066 w 6050676"/>
              <a:gd name="connsiteY22" fmla="*/ 130066 h 482695"/>
              <a:gd name="connsiteX23" fmla="*/ 2269340 w 6050676"/>
              <a:gd name="connsiteY23" fmla="*/ 161492 h 482695"/>
              <a:gd name="connsiteX24" fmla="*/ 2436922 w 6050676"/>
              <a:gd name="connsiteY24" fmla="*/ 120993 h 482695"/>
              <a:gd name="connsiteX25" fmla="*/ 2573237 w 6050676"/>
              <a:gd name="connsiteY25" fmla="*/ 160093 h 482695"/>
              <a:gd name="connsiteX26" fmla="*/ 2616834 w 6050676"/>
              <a:gd name="connsiteY26" fmla="*/ 165785 h 482695"/>
              <a:gd name="connsiteX27" fmla="*/ 2678614 w 6050676"/>
              <a:gd name="connsiteY27" fmla="*/ 190359 h 482695"/>
              <a:gd name="connsiteX28" fmla="*/ 2719405 w 6050676"/>
              <a:gd name="connsiteY28" fmla="*/ 190359 h 482695"/>
              <a:gd name="connsiteX29" fmla="*/ 2923360 w 6050676"/>
              <a:gd name="connsiteY29" fmla="*/ 207355 h 482695"/>
              <a:gd name="connsiteX30" fmla="*/ 2957353 w 6050676"/>
              <a:gd name="connsiteY30" fmla="*/ 224351 h 482695"/>
              <a:gd name="connsiteX31" fmla="*/ 2984547 w 6050676"/>
              <a:gd name="connsiteY31" fmla="*/ 241348 h 482695"/>
              <a:gd name="connsiteX32" fmla="*/ 3004943 w 6050676"/>
              <a:gd name="connsiteY32" fmla="*/ 248146 h 482695"/>
              <a:gd name="connsiteX33" fmla="*/ 3069272 w 6050676"/>
              <a:gd name="connsiteY33" fmla="*/ 261036 h 482695"/>
              <a:gd name="connsiteX34" fmla="*/ 3127316 w 6050676"/>
              <a:gd name="connsiteY34" fmla="*/ 295736 h 482695"/>
              <a:gd name="connsiteX35" fmla="*/ 3202099 w 6050676"/>
              <a:gd name="connsiteY35" fmla="*/ 295736 h 482695"/>
              <a:gd name="connsiteX36" fmla="*/ 3249689 w 6050676"/>
              <a:gd name="connsiteY36" fmla="*/ 285538 h 482695"/>
              <a:gd name="connsiteX37" fmla="*/ 3276883 w 6050676"/>
              <a:gd name="connsiteY37" fmla="*/ 271941 h 482695"/>
              <a:gd name="connsiteX38" fmla="*/ 3381260 w 6050676"/>
              <a:gd name="connsiteY38" fmla="*/ 156313 h 482695"/>
              <a:gd name="connsiteX39" fmla="*/ 3419652 w 6050676"/>
              <a:gd name="connsiteY39" fmla="*/ 183560 h 482695"/>
              <a:gd name="connsiteX40" fmla="*/ 3463842 w 6050676"/>
              <a:gd name="connsiteY40" fmla="*/ 200557 h 482695"/>
              <a:gd name="connsiteX41" fmla="*/ 3664398 w 6050676"/>
              <a:gd name="connsiteY41" fmla="*/ 295736 h 482695"/>
              <a:gd name="connsiteX42" fmla="*/ 3701790 w 6050676"/>
              <a:gd name="connsiteY42" fmla="*/ 299135 h 482695"/>
              <a:gd name="connsiteX43" fmla="*/ 3718786 w 6050676"/>
              <a:gd name="connsiteY43" fmla="*/ 302534 h 482695"/>
              <a:gd name="connsiteX44" fmla="*/ 3759578 w 6050676"/>
              <a:gd name="connsiteY44" fmla="*/ 309333 h 482695"/>
              <a:gd name="connsiteX45" fmla="*/ 3800369 w 6050676"/>
              <a:gd name="connsiteY45" fmla="*/ 312732 h 482695"/>
              <a:gd name="connsiteX46" fmla="*/ 3888749 w 6050676"/>
              <a:gd name="connsiteY46" fmla="*/ 319531 h 482695"/>
              <a:gd name="connsiteX47" fmla="*/ 3946537 w 6050676"/>
              <a:gd name="connsiteY47" fmla="*/ 319531 h 482695"/>
              <a:gd name="connsiteX48" fmla="*/ 3983928 w 6050676"/>
              <a:gd name="connsiteY48" fmla="*/ 309333 h 482695"/>
              <a:gd name="connsiteX49" fmla="*/ 4075708 w 6050676"/>
              <a:gd name="connsiteY49" fmla="*/ 292336 h 482695"/>
              <a:gd name="connsiteX50" fmla="*/ 4208279 w 6050676"/>
              <a:gd name="connsiteY50" fmla="*/ 248146 h 482695"/>
              <a:gd name="connsiteX51" fmla="*/ 4392858 w 6050676"/>
              <a:gd name="connsiteY51" fmla="*/ 273649 h 482695"/>
              <a:gd name="connsiteX52" fmla="*/ 4442828 w 6050676"/>
              <a:gd name="connsiteY52" fmla="*/ 292336 h 482695"/>
              <a:gd name="connsiteX53" fmla="*/ 4456425 w 6050676"/>
              <a:gd name="connsiteY53" fmla="*/ 295736 h 482695"/>
              <a:gd name="connsiteX54" fmla="*/ 4476821 w 6050676"/>
              <a:gd name="connsiteY54" fmla="*/ 302534 h 482695"/>
              <a:gd name="connsiteX55" fmla="*/ 4521834 w 6050676"/>
              <a:gd name="connsiteY55" fmla="*/ 334854 h 482695"/>
              <a:gd name="connsiteX56" fmla="*/ 4574035 w 6050676"/>
              <a:gd name="connsiteY56" fmla="*/ 357959 h 482695"/>
              <a:gd name="connsiteX57" fmla="*/ 4636134 w 6050676"/>
              <a:gd name="connsiteY57" fmla="*/ 356285 h 482695"/>
              <a:gd name="connsiteX58" fmla="*/ 4718168 w 6050676"/>
              <a:gd name="connsiteY58" fmla="*/ 356922 h 482695"/>
              <a:gd name="connsiteX59" fmla="*/ 4795678 w 6050676"/>
              <a:gd name="connsiteY59" fmla="*/ 349141 h 482695"/>
              <a:gd name="connsiteX60" fmla="*/ 4881332 w 6050676"/>
              <a:gd name="connsiteY60" fmla="*/ 326496 h 482695"/>
              <a:gd name="connsiteX61" fmla="*/ 5052619 w 6050676"/>
              <a:gd name="connsiteY61" fmla="*/ 349623 h 482695"/>
              <a:gd name="connsiteX62" fmla="*/ 5119528 w 6050676"/>
              <a:gd name="connsiteY62" fmla="*/ 339616 h 482695"/>
              <a:gd name="connsiteX63" fmla="*/ 5166870 w 6050676"/>
              <a:gd name="connsiteY63" fmla="*/ 343325 h 482695"/>
              <a:gd name="connsiteX64" fmla="*/ 5201279 w 6050676"/>
              <a:gd name="connsiteY64" fmla="*/ 332794 h 482695"/>
              <a:gd name="connsiteX65" fmla="*/ 5499997 w 6050676"/>
              <a:gd name="connsiteY65" fmla="*/ 333128 h 482695"/>
              <a:gd name="connsiteX66" fmla="*/ 5725797 w 6050676"/>
              <a:gd name="connsiteY66" fmla="*/ 344014 h 482695"/>
              <a:gd name="connsiteX67" fmla="*/ 5748143 w 6050676"/>
              <a:gd name="connsiteY67" fmla="*/ 329728 h 482695"/>
              <a:gd name="connsiteX68" fmla="*/ 5815554 w 6050676"/>
              <a:gd name="connsiteY68" fmla="*/ 332794 h 482695"/>
              <a:gd name="connsiteX69" fmla="*/ 5894092 w 6050676"/>
              <a:gd name="connsiteY69" fmla="*/ 310355 h 482695"/>
              <a:gd name="connsiteX70" fmla="*/ 5982691 w 6050676"/>
              <a:gd name="connsiteY70" fmla="*/ 322930 h 482695"/>
              <a:gd name="connsiteX71" fmla="*/ 6050676 w 6050676"/>
              <a:gd name="connsiteY71" fmla="*/ 326329 h 482695"/>
              <a:gd name="connsiteX72" fmla="*/ 6016684 w 6050676"/>
              <a:gd name="connsiteY72" fmla="*/ 472497 h 482695"/>
              <a:gd name="connsiteX73" fmla="*/ 5805930 w 6050676"/>
              <a:gd name="connsiteY73" fmla="*/ 452102 h 482695"/>
              <a:gd name="connsiteX74" fmla="*/ 5652870 w 6050676"/>
              <a:gd name="connsiteY74" fmla="*/ 470234 h 482695"/>
              <a:gd name="connsiteX75" fmla="*/ 5537868 w 6050676"/>
              <a:gd name="connsiteY75" fmla="*/ 470234 h 482695"/>
              <a:gd name="connsiteX76" fmla="*/ 5442210 w 6050676"/>
              <a:gd name="connsiteY76" fmla="*/ 448702 h 482695"/>
              <a:gd name="connsiteX77" fmla="*/ 5224657 w 6050676"/>
              <a:gd name="connsiteY77" fmla="*/ 448702 h 482695"/>
              <a:gd name="connsiteX78" fmla="*/ 5122679 w 6050676"/>
              <a:gd name="connsiteY78" fmla="*/ 482695 h 482695"/>
              <a:gd name="connsiteX79" fmla="*/ 5044496 w 6050676"/>
              <a:gd name="connsiteY79" fmla="*/ 479296 h 482695"/>
              <a:gd name="connsiteX80" fmla="*/ 4932321 w 6050676"/>
              <a:gd name="connsiteY80" fmla="*/ 462299 h 482695"/>
              <a:gd name="connsiteX81" fmla="*/ 4876915 w 6050676"/>
              <a:gd name="connsiteY81" fmla="*/ 426926 h 482695"/>
              <a:gd name="connsiteX82" fmla="*/ 4807221 w 6050676"/>
              <a:gd name="connsiteY82" fmla="*/ 429307 h 482695"/>
              <a:gd name="connsiteX83" fmla="*/ 4748761 w 6050676"/>
              <a:gd name="connsiteY83" fmla="*/ 455501 h 482695"/>
              <a:gd name="connsiteX84" fmla="*/ 4694373 w 6050676"/>
              <a:gd name="connsiteY84" fmla="*/ 469098 h 482695"/>
              <a:gd name="connsiteX85" fmla="*/ 4667179 w 6050676"/>
              <a:gd name="connsiteY85" fmla="*/ 461264 h 482695"/>
              <a:gd name="connsiteX86" fmla="*/ 4575435 w 6050676"/>
              <a:gd name="connsiteY86" fmla="*/ 469425 h 482695"/>
              <a:gd name="connsiteX87" fmla="*/ 4506741 w 6050676"/>
              <a:gd name="connsiteY87" fmla="*/ 468407 h 482695"/>
              <a:gd name="connsiteX88" fmla="*/ 4487018 w 6050676"/>
              <a:gd name="connsiteY88" fmla="*/ 445637 h 482695"/>
              <a:gd name="connsiteX89" fmla="*/ 4360655 w 6050676"/>
              <a:gd name="connsiteY89" fmla="*/ 383443 h 482695"/>
              <a:gd name="connsiteX90" fmla="*/ 4281355 w 6050676"/>
              <a:gd name="connsiteY90" fmla="*/ 390224 h 482695"/>
              <a:gd name="connsiteX91" fmla="*/ 4170888 w 6050676"/>
              <a:gd name="connsiteY91" fmla="*/ 410602 h 482695"/>
              <a:gd name="connsiteX92" fmla="*/ 4132460 w 6050676"/>
              <a:gd name="connsiteY92" fmla="*/ 408203 h 482695"/>
              <a:gd name="connsiteX93" fmla="*/ 4103213 w 6050676"/>
              <a:gd name="connsiteY93" fmla="*/ 434052 h 482695"/>
              <a:gd name="connsiteX94" fmla="*/ 4079274 w 6050676"/>
              <a:gd name="connsiteY94" fmla="*/ 457617 h 482695"/>
              <a:gd name="connsiteX95" fmla="*/ 3943137 w 6050676"/>
              <a:gd name="connsiteY95" fmla="*/ 452102 h 482695"/>
              <a:gd name="connsiteX96" fmla="*/ 3902709 w 6050676"/>
              <a:gd name="connsiteY96" fmla="*/ 437249 h 482695"/>
              <a:gd name="connsiteX97" fmla="*/ 3888749 w 6050676"/>
              <a:gd name="connsiteY97" fmla="*/ 448702 h 482695"/>
              <a:gd name="connsiteX98" fmla="*/ 3834069 w 6050676"/>
              <a:gd name="connsiteY98" fmla="*/ 411639 h 482695"/>
              <a:gd name="connsiteX99" fmla="*/ 3756752 w 6050676"/>
              <a:gd name="connsiteY99" fmla="*/ 405722 h 482695"/>
              <a:gd name="connsiteX100" fmla="*/ 3711988 w 6050676"/>
              <a:gd name="connsiteY100" fmla="*/ 424907 h 482695"/>
              <a:gd name="connsiteX101" fmla="*/ 3633805 w 6050676"/>
              <a:gd name="connsiteY101" fmla="*/ 407911 h 482695"/>
              <a:gd name="connsiteX102" fmla="*/ 3510838 w 6050676"/>
              <a:gd name="connsiteY102" fmla="*/ 303035 h 482695"/>
              <a:gd name="connsiteX103" fmla="*/ 3378861 w 6050676"/>
              <a:gd name="connsiteY103" fmla="*/ 251545 h 482695"/>
              <a:gd name="connsiteX104" fmla="*/ 3304077 w 6050676"/>
              <a:gd name="connsiteY104" fmla="*/ 316131 h 482695"/>
              <a:gd name="connsiteX105" fmla="*/ 3255009 w 6050676"/>
              <a:gd name="connsiteY105" fmla="*/ 346761 h 482695"/>
              <a:gd name="connsiteX106" fmla="*/ 3163345 w 6050676"/>
              <a:gd name="connsiteY106" fmla="*/ 369847 h 482695"/>
              <a:gd name="connsiteX107" fmla="*/ 3032137 w 6050676"/>
              <a:gd name="connsiteY107" fmla="*/ 312732 h 482695"/>
              <a:gd name="connsiteX108" fmla="*/ 2984547 w 6050676"/>
              <a:gd name="connsiteY108" fmla="*/ 295736 h 482695"/>
              <a:gd name="connsiteX109" fmla="*/ 2960752 w 6050676"/>
              <a:gd name="connsiteY109" fmla="*/ 292336 h 482695"/>
              <a:gd name="connsiteX110" fmla="*/ 2834980 w 6050676"/>
              <a:gd name="connsiteY110" fmla="*/ 261743 h 482695"/>
              <a:gd name="connsiteX111" fmla="*/ 2780592 w 6050676"/>
              <a:gd name="connsiteY111" fmla="*/ 265142 h 482695"/>
              <a:gd name="connsiteX112" fmla="*/ 2760196 w 6050676"/>
              <a:gd name="connsiteY112" fmla="*/ 268542 h 482695"/>
              <a:gd name="connsiteX113" fmla="*/ 2705808 w 6050676"/>
              <a:gd name="connsiteY113" fmla="*/ 275340 h 482695"/>
              <a:gd name="connsiteX114" fmla="*/ 2671815 w 6050676"/>
              <a:gd name="connsiteY114" fmla="*/ 275340 h 482695"/>
              <a:gd name="connsiteX115" fmla="*/ 2593633 w 6050676"/>
              <a:gd name="connsiteY115" fmla="*/ 251545 h 482695"/>
              <a:gd name="connsiteX116" fmla="*/ 2546043 w 6050676"/>
              <a:gd name="connsiteY116" fmla="*/ 244747 h 482695"/>
              <a:gd name="connsiteX117" fmla="*/ 2454263 w 6050676"/>
              <a:gd name="connsiteY117" fmla="*/ 241348 h 482695"/>
              <a:gd name="connsiteX118" fmla="*/ 2328491 w 6050676"/>
              <a:gd name="connsiteY118" fmla="*/ 237948 h 482695"/>
              <a:gd name="connsiteX119" fmla="*/ 2202718 w 6050676"/>
              <a:gd name="connsiteY119" fmla="*/ 220952 h 482695"/>
              <a:gd name="connsiteX120" fmla="*/ 2172125 w 6050676"/>
              <a:gd name="connsiteY120" fmla="*/ 220952 h 482695"/>
              <a:gd name="connsiteX121" fmla="*/ 2090543 w 6050676"/>
              <a:gd name="connsiteY121" fmla="*/ 197157 h 482695"/>
              <a:gd name="connsiteX122" fmla="*/ 1937576 w 6050676"/>
              <a:gd name="connsiteY122" fmla="*/ 234549 h 482695"/>
              <a:gd name="connsiteX123" fmla="*/ 1703027 w 6050676"/>
              <a:gd name="connsiteY123" fmla="*/ 234549 h 482695"/>
              <a:gd name="connsiteX124" fmla="*/ 1529665 w 6050676"/>
              <a:gd name="connsiteY124" fmla="*/ 244747 h 482695"/>
              <a:gd name="connsiteX125" fmla="*/ 1332508 w 6050676"/>
              <a:gd name="connsiteY125" fmla="*/ 246438 h 482695"/>
              <a:gd name="connsiteX126" fmla="*/ 1087762 w 6050676"/>
              <a:gd name="connsiteY126" fmla="*/ 282139 h 482695"/>
              <a:gd name="connsiteX127" fmla="*/ 968788 w 6050676"/>
              <a:gd name="connsiteY127" fmla="*/ 278739 h 482695"/>
              <a:gd name="connsiteX128" fmla="*/ 849814 w 6050676"/>
              <a:gd name="connsiteY128" fmla="*/ 305934 h 482695"/>
              <a:gd name="connsiteX129" fmla="*/ 786354 w 6050676"/>
              <a:gd name="connsiteY129" fmla="*/ 352428 h 482695"/>
              <a:gd name="connsiteX130" fmla="*/ 734239 w 6050676"/>
              <a:gd name="connsiteY130" fmla="*/ 370519 h 482695"/>
              <a:gd name="connsiteX131" fmla="*/ 662938 w 6050676"/>
              <a:gd name="connsiteY131" fmla="*/ 400112 h 482695"/>
              <a:gd name="connsiteX132" fmla="*/ 574474 w 6050676"/>
              <a:gd name="connsiteY132" fmla="*/ 384116 h 482695"/>
              <a:gd name="connsiteX133" fmla="*/ 438838 w 6050676"/>
              <a:gd name="connsiteY133" fmla="*/ 354378 h 482695"/>
              <a:gd name="connsiteX134" fmla="*/ 370519 w 6050676"/>
              <a:gd name="connsiteY134" fmla="*/ 278739 h 482695"/>
              <a:gd name="connsiteX135" fmla="*/ 326328 w 6050676"/>
              <a:gd name="connsiteY135" fmla="*/ 268542 h 482695"/>
              <a:gd name="connsiteX136" fmla="*/ 214153 w 6050676"/>
              <a:gd name="connsiteY136" fmla="*/ 180161 h 482695"/>
              <a:gd name="connsiteX137" fmla="*/ 180494 w 6050676"/>
              <a:gd name="connsiteY137" fmla="*/ 153280 h 482695"/>
              <a:gd name="connsiteX138" fmla="*/ 105377 w 6050676"/>
              <a:gd name="connsiteY138" fmla="*/ 125773 h 482695"/>
              <a:gd name="connsiteX139" fmla="*/ 33992 w 6050676"/>
              <a:gd name="connsiteY139" fmla="*/ 64586 h 482695"/>
              <a:gd name="connsiteX140" fmla="*/ 0 w 6050676"/>
              <a:gd name="connsiteY140"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1066 w 6050676"/>
              <a:gd name="connsiteY22" fmla="*/ 130066 h 482695"/>
              <a:gd name="connsiteX23" fmla="*/ 2269340 w 6050676"/>
              <a:gd name="connsiteY23" fmla="*/ 161492 h 482695"/>
              <a:gd name="connsiteX24" fmla="*/ 2425016 w 6050676"/>
              <a:gd name="connsiteY24" fmla="*/ 142424 h 482695"/>
              <a:gd name="connsiteX25" fmla="*/ 2573237 w 6050676"/>
              <a:gd name="connsiteY25" fmla="*/ 160093 h 482695"/>
              <a:gd name="connsiteX26" fmla="*/ 2616834 w 6050676"/>
              <a:gd name="connsiteY26" fmla="*/ 165785 h 482695"/>
              <a:gd name="connsiteX27" fmla="*/ 2678614 w 6050676"/>
              <a:gd name="connsiteY27" fmla="*/ 190359 h 482695"/>
              <a:gd name="connsiteX28" fmla="*/ 2719405 w 6050676"/>
              <a:gd name="connsiteY28" fmla="*/ 190359 h 482695"/>
              <a:gd name="connsiteX29" fmla="*/ 2923360 w 6050676"/>
              <a:gd name="connsiteY29" fmla="*/ 207355 h 482695"/>
              <a:gd name="connsiteX30" fmla="*/ 2957353 w 6050676"/>
              <a:gd name="connsiteY30" fmla="*/ 224351 h 482695"/>
              <a:gd name="connsiteX31" fmla="*/ 2984547 w 6050676"/>
              <a:gd name="connsiteY31" fmla="*/ 241348 h 482695"/>
              <a:gd name="connsiteX32" fmla="*/ 3004943 w 6050676"/>
              <a:gd name="connsiteY32" fmla="*/ 248146 h 482695"/>
              <a:gd name="connsiteX33" fmla="*/ 3069272 w 6050676"/>
              <a:gd name="connsiteY33" fmla="*/ 261036 h 482695"/>
              <a:gd name="connsiteX34" fmla="*/ 3127316 w 6050676"/>
              <a:gd name="connsiteY34" fmla="*/ 295736 h 482695"/>
              <a:gd name="connsiteX35" fmla="*/ 3202099 w 6050676"/>
              <a:gd name="connsiteY35" fmla="*/ 295736 h 482695"/>
              <a:gd name="connsiteX36" fmla="*/ 3249689 w 6050676"/>
              <a:gd name="connsiteY36" fmla="*/ 285538 h 482695"/>
              <a:gd name="connsiteX37" fmla="*/ 3276883 w 6050676"/>
              <a:gd name="connsiteY37" fmla="*/ 271941 h 482695"/>
              <a:gd name="connsiteX38" fmla="*/ 3381260 w 6050676"/>
              <a:gd name="connsiteY38" fmla="*/ 156313 h 482695"/>
              <a:gd name="connsiteX39" fmla="*/ 3419652 w 6050676"/>
              <a:gd name="connsiteY39" fmla="*/ 183560 h 482695"/>
              <a:gd name="connsiteX40" fmla="*/ 3463842 w 6050676"/>
              <a:gd name="connsiteY40" fmla="*/ 200557 h 482695"/>
              <a:gd name="connsiteX41" fmla="*/ 3664398 w 6050676"/>
              <a:gd name="connsiteY41" fmla="*/ 295736 h 482695"/>
              <a:gd name="connsiteX42" fmla="*/ 3701790 w 6050676"/>
              <a:gd name="connsiteY42" fmla="*/ 299135 h 482695"/>
              <a:gd name="connsiteX43" fmla="*/ 3718786 w 6050676"/>
              <a:gd name="connsiteY43" fmla="*/ 302534 h 482695"/>
              <a:gd name="connsiteX44" fmla="*/ 3759578 w 6050676"/>
              <a:gd name="connsiteY44" fmla="*/ 309333 h 482695"/>
              <a:gd name="connsiteX45" fmla="*/ 3800369 w 6050676"/>
              <a:gd name="connsiteY45" fmla="*/ 312732 h 482695"/>
              <a:gd name="connsiteX46" fmla="*/ 3888749 w 6050676"/>
              <a:gd name="connsiteY46" fmla="*/ 319531 h 482695"/>
              <a:gd name="connsiteX47" fmla="*/ 3946537 w 6050676"/>
              <a:gd name="connsiteY47" fmla="*/ 319531 h 482695"/>
              <a:gd name="connsiteX48" fmla="*/ 3983928 w 6050676"/>
              <a:gd name="connsiteY48" fmla="*/ 309333 h 482695"/>
              <a:gd name="connsiteX49" fmla="*/ 4075708 w 6050676"/>
              <a:gd name="connsiteY49" fmla="*/ 292336 h 482695"/>
              <a:gd name="connsiteX50" fmla="*/ 4208279 w 6050676"/>
              <a:gd name="connsiteY50" fmla="*/ 248146 h 482695"/>
              <a:gd name="connsiteX51" fmla="*/ 4392858 w 6050676"/>
              <a:gd name="connsiteY51" fmla="*/ 273649 h 482695"/>
              <a:gd name="connsiteX52" fmla="*/ 4442828 w 6050676"/>
              <a:gd name="connsiteY52" fmla="*/ 292336 h 482695"/>
              <a:gd name="connsiteX53" fmla="*/ 4456425 w 6050676"/>
              <a:gd name="connsiteY53" fmla="*/ 295736 h 482695"/>
              <a:gd name="connsiteX54" fmla="*/ 4476821 w 6050676"/>
              <a:gd name="connsiteY54" fmla="*/ 302534 h 482695"/>
              <a:gd name="connsiteX55" fmla="*/ 4521834 w 6050676"/>
              <a:gd name="connsiteY55" fmla="*/ 334854 h 482695"/>
              <a:gd name="connsiteX56" fmla="*/ 4574035 w 6050676"/>
              <a:gd name="connsiteY56" fmla="*/ 357959 h 482695"/>
              <a:gd name="connsiteX57" fmla="*/ 4636134 w 6050676"/>
              <a:gd name="connsiteY57" fmla="*/ 356285 h 482695"/>
              <a:gd name="connsiteX58" fmla="*/ 4718168 w 6050676"/>
              <a:gd name="connsiteY58" fmla="*/ 356922 h 482695"/>
              <a:gd name="connsiteX59" fmla="*/ 4795678 w 6050676"/>
              <a:gd name="connsiteY59" fmla="*/ 349141 h 482695"/>
              <a:gd name="connsiteX60" fmla="*/ 4881332 w 6050676"/>
              <a:gd name="connsiteY60" fmla="*/ 326496 h 482695"/>
              <a:gd name="connsiteX61" fmla="*/ 5052619 w 6050676"/>
              <a:gd name="connsiteY61" fmla="*/ 349623 h 482695"/>
              <a:gd name="connsiteX62" fmla="*/ 5119528 w 6050676"/>
              <a:gd name="connsiteY62" fmla="*/ 339616 h 482695"/>
              <a:gd name="connsiteX63" fmla="*/ 5166870 w 6050676"/>
              <a:gd name="connsiteY63" fmla="*/ 343325 h 482695"/>
              <a:gd name="connsiteX64" fmla="*/ 5201279 w 6050676"/>
              <a:gd name="connsiteY64" fmla="*/ 332794 h 482695"/>
              <a:gd name="connsiteX65" fmla="*/ 5499997 w 6050676"/>
              <a:gd name="connsiteY65" fmla="*/ 333128 h 482695"/>
              <a:gd name="connsiteX66" fmla="*/ 5725797 w 6050676"/>
              <a:gd name="connsiteY66" fmla="*/ 344014 h 482695"/>
              <a:gd name="connsiteX67" fmla="*/ 5748143 w 6050676"/>
              <a:gd name="connsiteY67" fmla="*/ 329728 h 482695"/>
              <a:gd name="connsiteX68" fmla="*/ 5815554 w 6050676"/>
              <a:gd name="connsiteY68" fmla="*/ 332794 h 482695"/>
              <a:gd name="connsiteX69" fmla="*/ 5894092 w 6050676"/>
              <a:gd name="connsiteY69" fmla="*/ 310355 h 482695"/>
              <a:gd name="connsiteX70" fmla="*/ 5982691 w 6050676"/>
              <a:gd name="connsiteY70" fmla="*/ 322930 h 482695"/>
              <a:gd name="connsiteX71" fmla="*/ 6050676 w 6050676"/>
              <a:gd name="connsiteY71" fmla="*/ 326329 h 482695"/>
              <a:gd name="connsiteX72" fmla="*/ 6016684 w 6050676"/>
              <a:gd name="connsiteY72" fmla="*/ 472497 h 482695"/>
              <a:gd name="connsiteX73" fmla="*/ 5805930 w 6050676"/>
              <a:gd name="connsiteY73" fmla="*/ 452102 h 482695"/>
              <a:gd name="connsiteX74" fmla="*/ 5652870 w 6050676"/>
              <a:gd name="connsiteY74" fmla="*/ 470234 h 482695"/>
              <a:gd name="connsiteX75" fmla="*/ 5537868 w 6050676"/>
              <a:gd name="connsiteY75" fmla="*/ 470234 h 482695"/>
              <a:gd name="connsiteX76" fmla="*/ 5442210 w 6050676"/>
              <a:gd name="connsiteY76" fmla="*/ 448702 h 482695"/>
              <a:gd name="connsiteX77" fmla="*/ 5224657 w 6050676"/>
              <a:gd name="connsiteY77" fmla="*/ 448702 h 482695"/>
              <a:gd name="connsiteX78" fmla="*/ 5122679 w 6050676"/>
              <a:gd name="connsiteY78" fmla="*/ 482695 h 482695"/>
              <a:gd name="connsiteX79" fmla="*/ 5044496 w 6050676"/>
              <a:gd name="connsiteY79" fmla="*/ 479296 h 482695"/>
              <a:gd name="connsiteX80" fmla="*/ 4932321 w 6050676"/>
              <a:gd name="connsiteY80" fmla="*/ 462299 h 482695"/>
              <a:gd name="connsiteX81" fmla="*/ 4876915 w 6050676"/>
              <a:gd name="connsiteY81" fmla="*/ 426926 h 482695"/>
              <a:gd name="connsiteX82" fmla="*/ 4807221 w 6050676"/>
              <a:gd name="connsiteY82" fmla="*/ 429307 h 482695"/>
              <a:gd name="connsiteX83" fmla="*/ 4748761 w 6050676"/>
              <a:gd name="connsiteY83" fmla="*/ 455501 h 482695"/>
              <a:gd name="connsiteX84" fmla="*/ 4694373 w 6050676"/>
              <a:gd name="connsiteY84" fmla="*/ 469098 h 482695"/>
              <a:gd name="connsiteX85" fmla="*/ 4667179 w 6050676"/>
              <a:gd name="connsiteY85" fmla="*/ 461264 h 482695"/>
              <a:gd name="connsiteX86" fmla="*/ 4575435 w 6050676"/>
              <a:gd name="connsiteY86" fmla="*/ 469425 h 482695"/>
              <a:gd name="connsiteX87" fmla="*/ 4506741 w 6050676"/>
              <a:gd name="connsiteY87" fmla="*/ 468407 h 482695"/>
              <a:gd name="connsiteX88" fmla="*/ 4487018 w 6050676"/>
              <a:gd name="connsiteY88" fmla="*/ 445637 h 482695"/>
              <a:gd name="connsiteX89" fmla="*/ 4360655 w 6050676"/>
              <a:gd name="connsiteY89" fmla="*/ 383443 h 482695"/>
              <a:gd name="connsiteX90" fmla="*/ 4281355 w 6050676"/>
              <a:gd name="connsiteY90" fmla="*/ 390224 h 482695"/>
              <a:gd name="connsiteX91" fmla="*/ 4170888 w 6050676"/>
              <a:gd name="connsiteY91" fmla="*/ 410602 h 482695"/>
              <a:gd name="connsiteX92" fmla="*/ 4132460 w 6050676"/>
              <a:gd name="connsiteY92" fmla="*/ 408203 h 482695"/>
              <a:gd name="connsiteX93" fmla="*/ 4103213 w 6050676"/>
              <a:gd name="connsiteY93" fmla="*/ 434052 h 482695"/>
              <a:gd name="connsiteX94" fmla="*/ 4079274 w 6050676"/>
              <a:gd name="connsiteY94" fmla="*/ 457617 h 482695"/>
              <a:gd name="connsiteX95" fmla="*/ 3943137 w 6050676"/>
              <a:gd name="connsiteY95" fmla="*/ 452102 h 482695"/>
              <a:gd name="connsiteX96" fmla="*/ 3902709 w 6050676"/>
              <a:gd name="connsiteY96" fmla="*/ 437249 h 482695"/>
              <a:gd name="connsiteX97" fmla="*/ 3888749 w 6050676"/>
              <a:gd name="connsiteY97" fmla="*/ 448702 h 482695"/>
              <a:gd name="connsiteX98" fmla="*/ 3834069 w 6050676"/>
              <a:gd name="connsiteY98" fmla="*/ 411639 h 482695"/>
              <a:gd name="connsiteX99" fmla="*/ 3756752 w 6050676"/>
              <a:gd name="connsiteY99" fmla="*/ 405722 h 482695"/>
              <a:gd name="connsiteX100" fmla="*/ 3711988 w 6050676"/>
              <a:gd name="connsiteY100" fmla="*/ 424907 h 482695"/>
              <a:gd name="connsiteX101" fmla="*/ 3633805 w 6050676"/>
              <a:gd name="connsiteY101" fmla="*/ 407911 h 482695"/>
              <a:gd name="connsiteX102" fmla="*/ 3510838 w 6050676"/>
              <a:gd name="connsiteY102" fmla="*/ 303035 h 482695"/>
              <a:gd name="connsiteX103" fmla="*/ 3378861 w 6050676"/>
              <a:gd name="connsiteY103" fmla="*/ 251545 h 482695"/>
              <a:gd name="connsiteX104" fmla="*/ 3304077 w 6050676"/>
              <a:gd name="connsiteY104" fmla="*/ 316131 h 482695"/>
              <a:gd name="connsiteX105" fmla="*/ 3255009 w 6050676"/>
              <a:gd name="connsiteY105" fmla="*/ 346761 h 482695"/>
              <a:gd name="connsiteX106" fmla="*/ 3163345 w 6050676"/>
              <a:gd name="connsiteY106" fmla="*/ 369847 h 482695"/>
              <a:gd name="connsiteX107" fmla="*/ 3032137 w 6050676"/>
              <a:gd name="connsiteY107" fmla="*/ 312732 h 482695"/>
              <a:gd name="connsiteX108" fmla="*/ 2984547 w 6050676"/>
              <a:gd name="connsiteY108" fmla="*/ 295736 h 482695"/>
              <a:gd name="connsiteX109" fmla="*/ 2960752 w 6050676"/>
              <a:gd name="connsiteY109" fmla="*/ 292336 h 482695"/>
              <a:gd name="connsiteX110" fmla="*/ 2834980 w 6050676"/>
              <a:gd name="connsiteY110" fmla="*/ 261743 h 482695"/>
              <a:gd name="connsiteX111" fmla="*/ 2780592 w 6050676"/>
              <a:gd name="connsiteY111" fmla="*/ 265142 h 482695"/>
              <a:gd name="connsiteX112" fmla="*/ 2760196 w 6050676"/>
              <a:gd name="connsiteY112" fmla="*/ 268542 h 482695"/>
              <a:gd name="connsiteX113" fmla="*/ 2705808 w 6050676"/>
              <a:gd name="connsiteY113" fmla="*/ 275340 h 482695"/>
              <a:gd name="connsiteX114" fmla="*/ 2671815 w 6050676"/>
              <a:gd name="connsiteY114" fmla="*/ 275340 h 482695"/>
              <a:gd name="connsiteX115" fmla="*/ 2593633 w 6050676"/>
              <a:gd name="connsiteY115" fmla="*/ 251545 h 482695"/>
              <a:gd name="connsiteX116" fmla="*/ 2546043 w 6050676"/>
              <a:gd name="connsiteY116" fmla="*/ 244747 h 482695"/>
              <a:gd name="connsiteX117" fmla="*/ 2454263 w 6050676"/>
              <a:gd name="connsiteY117" fmla="*/ 241348 h 482695"/>
              <a:gd name="connsiteX118" fmla="*/ 2328491 w 6050676"/>
              <a:gd name="connsiteY118" fmla="*/ 237948 h 482695"/>
              <a:gd name="connsiteX119" fmla="*/ 2202718 w 6050676"/>
              <a:gd name="connsiteY119" fmla="*/ 220952 h 482695"/>
              <a:gd name="connsiteX120" fmla="*/ 2172125 w 6050676"/>
              <a:gd name="connsiteY120" fmla="*/ 220952 h 482695"/>
              <a:gd name="connsiteX121" fmla="*/ 2090543 w 6050676"/>
              <a:gd name="connsiteY121" fmla="*/ 197157 h 482695"/>
              <a:gd name="connsiteX122" fmla="*/ 1937576 w 6050676"/>
              <a:gd name="connsiteY122" fmla="*/ 234549 h 482695"/>
              <a:gd name="connsiteX123" fmla="*/ 1703027 w 6050676"/>
              <a:gd name="connsiteY123" fmla="*/ 234549 h 482695"/>
              <a:gd name="connsiteX124" fmla="*/ 1529665 w 6050676"/>
              <a:gd name="connsiteY124" fmla="*/ 244747 h 482695"/>
              <a:gd name="connsiteX125" fmla="*/ 1332508 w 6050676"/>
              <a:gd name="connsiteY125" fmla="*/ 246438 h 482695"/>
              <a:gd name="connsiteX126" fmla="*/ 1087762 w 6050676"/>
              <a:gd name="connsiteY126" fmla="*/ 282139 h 482695"/>
              <a:gd name="connsiteX127" fmla="*/ 968788 w 6050676"/>
              <a:gd name="connsiteY127" fmla="*/ 278739 h 482695"/>
              <a:gd name="connsiteX128" fmla="*/ 849814 w 6050676"/>
              <a:gd name="connsiteY128" fmla="*/ 305934 h 482695"/>
              <a:gd name="connsiteX129" fmla="*/ 786354 w 6050676"/>
              <a:gd name="connsiteY129" fmla="*/ 352428 h 482695"/>
              <a:gd name="connsiteX130" fmla="*/ 734239 w 6050676"/>
              <a:gd name="connsiteY130" fmla="*/ 370519 h 482695"/>
              <a:gd name="connsiteX131" fmla="*/ 662938 w 6050676"/>
              <a:gd name="connsiteY131" fmla="*/ 400112 h 482695"/>
              <a:gd name="connsiteX132" fmla="*/ 574474 w 6050676"/>
              <a:gd name="connsiteY132" fmla="*/ 384116 h 482695"/>
              <a:gd name="connsiteX133" fmla="*/ 438838 w 6050676"/>
              <a:gd name="connsiteY133" fmla="*/ 354378 h 482695"/>
              <a:gd name="connsiteX134" fmla="*/ 370519 w 6050676"/>
              <a:gd name="connsiteY134" fmla="*/ 278739 h 482695"/>
              <a:gd name="connsiteX135" fmla="*/ 326328 w 6050676"/>
              <a:gd name="connsiteY135" fmla="*/ 268542 h 482695"/>
              <a:gd name="connsiteX136" fmla="*/ 214153 w 6050676"/>
              <a:gd name="connsiteY136" fmla="*/ 180161 h 482695"/>
              <a:gd name="connsiteX137" fmla="*/ 180494 w 6050676"/>
              <a:gd name="connsiteY137" fmla="*/ 153280 h 482695"/>
              <a:gd name="connsiteX138" fmla="*/ 105377 w 6050676"/>
              <a:gd name="connsiteY138" fmla="*/ 125773 h 482695"/>
              <a:gd name="connsiteX139" fmla="*/ 33992 w 6050676"/>
              <a:gd name="connsiteY139" fmla="*/ 64586 h 482695"/>
              <a:gd name="connsiteX140" fmla="*/ 0 w 6050676"/>
              <a:gd name="connsiteY140"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1066 w 6050676"/>
              <a:gd name="connsiteY22" fmla="*/ 130066 h 482695"/>
              <a:gd name="connsiteX23" fmla="*/ 2269340 w 6050676"/>
              <a:gd name="connsiteY23" fmla="*/ 161492 h 482695"/>
              <a:gd name="connsiteX24" fmla="*/ 2425016 w 6050676"/>
              <a:gd name="connsiteY24" fmla="*/ 142424 h 482695"/>
              <a:gd name="connsiteX25" fmla="*/ 2566093 w 6050676"/>
              <a:gd name="connsiteY25" fmla="*/ 191049 h 482695"/>
              <a:gd name="connsiteX26" fmla="*/ 2616834 w 6050676"/>
              <a:gd name="connsiteY26" fmla="*/ 165785 h 482695"/>
              <a:gd name="connsiteX27" fmla="*/ 2678614 w 6050676"/>
              <a:gd name="connsiteY27" fmla="*/ 190359 h 482695"/>
              <a:gd name="connsiteX28" fmla="*/ 2719405 w 6050676"/>
              <a:gd name="connsiteY28" fmla="*/ 190359 h 482695"/>
              <a:gd name="connsiteX29" fmla="*/ 2923360 w 6050676"/>
              <a:gd name="connsiteY29" fmla="*/ 207355 h 482695"/>
              <a:gd name="connsiteX30" fmla="*/ 2957353 w 6050676"/>
              <a:gd name="connsiteY30" fmla="*/ 224351 h 482695"/>
              <a:gd name="connsiteX31" fmla="*/ 2984547 w 6050676"/>
              <a:gd name="connsiteY31" fmla="*/ 241348 h 482695"/>
              <a:gd name="connsiteX32" fmla="*/ 3004943 w 6050676"/>
              <a:gd name="connsiteY32" fmla="*/ 248146 h 482695"/>
              <a:gd name="connsiteX33" fmla="*/ 3069272 w 6050676"/>
              <a:gd name="connsiteY33" fmla="*/ 261036 h 482695"/>
              <a:gd name="connsiteX34" fmla="*/ 3127316 w 6050676"/>
              <a:gd name="connsiteY34" fmla="*/ 295736 h 482695"/>
              <a:gd name="connsiteX35" fmla="*/ 3202099 w 6050676"/>
              <a:gd name="connsiteY35" fmla="*/ 295736 h 482695"/>
              <a:gd name="connsiteX36" fmla="*/ 3249689 w 6050676"/>
              <a:gd name="connsiteY36" fmla="*/ 285538 h 482695"/>
              <a:gd name="connsiteX37" fmla="*/ 3276883 w 6050676"/>
              <a:gd name="connsiteY37" fmla="*/ 271941 h 482695"/>
              <a:gd name="connsiteX38" fmla="*/ 3381260 w 6050676"/>
              <a:gd name="connsiteY38" fmla="*/ 156313 h 482695"/>
              <a:gd name="connsiteX39" fmla="*/ 3419652 w 6050676"/>
              <a:gd name="connsiteY39" fmla="*/ 183560 h 482695"/>
              <a:gd name="connsiteX40" fmla="*/ 3463842 w 6050676"/>
              <a:gd name="connsiteY40" fmla="*/ 200557 h 482695"/>
              <a:gd name="connsiteX41" fmla="*/ 3664398 w 6050676"/>
              <a:gd name="connsiteY41" fmla="*/ 295736 h 482695"/>
              <a:gd name="connsiteX42" fmla="*/ 3701790 w 6050676"/>
              <a:gd name="connsiteY42" fmla="*/ 299135 h 482695"/>
              <a:gd name="connsiteX43" fmla="*/ 3718786 w 6050676"/>
              <a:gd name="connsiteY43" fmla="*/ 302534 h 482695"/>
              <a:gd name="connsiteX44" fmla="*/ 3759578 w 6050676"/>
              <a:gd name="connsiteY44" fmla="*/ 309333 h 482695"/>
              <a:gd name="connsiteX45" fmla="*/ 3800369 w 6050676"/>
              <a:gd name="connsiteY45" fmla="*/ 312732 h 482695"/>
              <a:gd name="connsiteX46" fmla="*/ 3888749 w 6050676"/>
              <a:gd name="connsiteY46" fmla="*/ 319531 h 482695"/>
              <a:gd name="connsiteX47" fmla="*/ 3946537 w 6050676"/>
              <a:gd name="connsiteY47" fmla="*/ 319531 h 482695"/>
              <a:gd name="connsiteX48" fmla="*/ 3983928 w 6050676"/>
              <a:gd name="connsiteY48" fmla="*/ 309333 h 482695"/>
              <a:gd name="connsiteX49" fmla="*/ 4075708 w 6050676"/>
              <a:gd name="connsiteY49" fmla="*/ 292336 h 482695"/>
              <a:gd name="connsiteX50" fmla="*/ 4208279 w 6050676"/>
              <a:gd name="connsiteY50" fmla="*/ 248146 h 482695"/>
              <a:gd name="connsiteX51" fmla="*/ 4392858 w 6050676"/>
              <a:gd name="connsiteY51" fmla="*/ 273649 h 482695"/>
              <a:gd name="connsiteX52" fmla="*/ 4442828 w 6050676"/>
              <a:gd name="connsiteY52" fmla="*/ 292336 h 482695"/>
              <a:gd name="connsiteX53" fmla="*/ 4456425 w 6050676"/>
              <a:gd name="connsiteY53" fmla="*/ 295736 h 482695"/>
              <a:gd name="connsiteX54" fmla="*/ 4476821 w 6050676"/>
              <a:gd name="connsiteY54" fmla="*/ 302534 h 482695"/>
              <a:gd name="connsiteX55" fmla="*/ 4521834 w 6050676"/>
              <a:gd name="connsiteY55" fmla="*/ 334854 h 482695"/>
              <a:gd name="connsiteX56" fmla="*/ 4574035 w 6050676"/>
              <a:gd name="connsiteY56" fmla="*/ 357959 h 482695"/>
              <a:gd name="connsiteX57" fmla="*/ 4636134 w 6050676"/>
              <a:gd name="connsiteY57" fmla="*/ 356285 h 482695"/>
              <a:gd name="connsiteX58" fmla="*/ 4718168 w 6050676"/>
              <a:gd name="connsiteY58" fmla="*/ 356922 h 482695"/>
              <a:gd name="connsiteX59" fmla="*/ 4795678 w 6050676"/>
              <a:gd name="connsiteY59" fmla="*/ 349141 h 482695"/>
              <a:gd name="connsiteX60" fmla="*/ 4881332 w 6050676"/>
              <a:gd name="connsiteY60" fmla="*/ 326496 h 482695"/>
              <a:gd name="connsiteX61" fmla="*/ 5052619 w 6050676"/>
              <a:gd name="connsiteY61" fmla="*/ 349623 h 482695"/>
              <a:gd name="connsiteX62" fmla="*/ 5119528 w 6050676"/>
              <a:gd name="connsiteY62" fmla="*/ 339616 h 482695"/>
              <a:gd name="connsiteX63" fmla="*/ 5166870 w 6050676"/>
              <a:gd name="connsiteY63" fmla="*/ 343325 h 482695"/>
              <a:gd name="connsiteX64" fmla="*/ 5201279 w 6050676"/>
              <a:gd name="connsiteY64" fmla="*/ 332794 h 482695"/>
              <a:gd name="connsiteX65" fmla="*/ 5499997 w 6050676"/>
              <a:gd name="connsiteY65" fmla="*/ 333128 h 482695"/>
              <a:gd name="connsiteX66" fmla="*/ 5725797 w 6050676"/>
              <a:gd name="connsiteY66" fmla="*/ 344014 h 482695"/>
              <a:gd name="connsiteX67" fmla="*/ 5748143 w 6050676"/>
              <a:gd name="connsiteY67" fmla="*/ 329728 h 482695"/>
              <a:gd name="connsiteX68" fmla="*/ 5815554 w 6050676"/>
              <a:gd name="connsiteY68" fmla="*/ 332794 h 482695"/>
              <a:gd name="connsiteX69" fmla="*/ 5894092 w 6050676"/>
              <a:gd name="connsiteY69" fmla="*/ 310355 h 482695"/>
              <a:gd name="connsiteX70" fmla="*/ 5982691 w 6050676"/>
              <a:gd name="connsiteY70" fmla="*/ 322930 h 482695"/>
              <a:gd name="connsiteX71" fmla="*/ 6050676 w 6050676"/>
              <a:gd name="connsiteY71" fmla="*/ 326329 h 482695"/>
              <a:gd name="connsiteX72" fmla="*/ 6016684 w 6050676"/>
              <a:gd name="connsiteY72" fmla="*/ 472497 h 482695"/>
              <a:gd name="connsiteX73" fmla="*/ 5805930 w 6050676"/>
              <a:gd name="connsiteY73" fmla="*/ 452102 h 482695"/>
              <a:gd name="connsiteX74" fmla="*/ 5652870 w 6050676"/>
              <a:gd name="connsiteY74" fmla="*/ 470234 h 482695"/>
              <a:gd name="connsiteX75" fmla="*/ 5537868 w 6050676"/>
              <a:gd name="connsiteY75" fmla="*/ 470234 h 482695"/>
              <a:gd name="connsiteX76" fmla="*/ 5442210 w 6050676"/>
              <a:gd name="connsiteY76" fmla="*/ 448702 h 482695"/>
              <a:gd name="connsiteX77" fmla="*/ 5224657 w 6050676"/>
              <a:gd name="connsiteY77" fmla="*/ 448702 h 482695"/>
              <a:gd name="connsiteX78" fmla="*/ 5122679 w 6050676"/>
              <a:gd name="connsiteY78" fmla="*/ 482695 h 482695"/>
              <a:gd name="connsiteX79" fmla="*/ 5044496 w 6050676"/>
              <a:gd name="connsiteY79" fmla="*/ 479296 h 482695"/>
              <a:gd name="connsiteX80" fmla="*/ 4932321 w 6050676"/>
              <a:gd name="connsiteY80" fmla="*/ 462299 h 482695"/>
              <a:gd name="connsiteX81" fmla="*/ 4876915 w 6050676"/>
              <a:gd name="connsiteY81" fmla="*/ 426926 h 482695"/>
              <a:gd name="connsiteX82" fmla="*/ 4807221 w 6050676"/>
              <a:gd name="connsiteY82" fmla="*/ 429307 h 482695"/>
              <a:gd name="connsiteX83" fmla="*/ 4748761 w 6050676"/>
              <a:gd name="connsiteY83" fmla="*/ 455501 h 482695"/>
              <a:gd name="connsiteX84" fmla="*/ 4694373 w 6050676"/>
              <a:gd name="connsiteY84" fmla="*/ 469098 h 482695"/>
              <a:gd name="connsiteX85" fmla="*/ 4667179 w 6050676"/>
              <a:gd name="connsiteY85" fmla="*/ 461264 h 482695"/>
              <a:gd name="connsiteX86" fmla="*/ 4575435 w 6050676"/>
              <a:gd name="connsiteY86" fmla="*/ 469425 h 482695"/>
              <a:gd name="connsiteX87" fmla="*/ 4506741 w 6050676"/>
              <a:gd name="connsiteY87" fmla="*/ 468407 h 482695"/>
              <a:gd name="connsiteX88" fmla="*/ 4487018 w 6050676"/>
              <a:gd name="connsiteY88" fmla="*/ 445637 h 482695"/>
              <a:gd name="connsiteX89" fmla="*/ 4360655 w 6050676"/>
              <a:gd name="connsiteY89" fmla="*/ 383443 h 482695"/>
              <a:gd name="connsiteX90" fmla="*/ 4281355 w 6050676"/>
              <a:gd name="connsiteY90" fmla="*/ 390224 h 482695"/>
              <a:gd name="connsiteX91" fmla="*/ 4170888 w 6050676"/>
              <a:gd name="connsiteY91" fmla="*/ 410602 h 482695"/>
              <a:gd name="connsiteX92" fmla="*/ 4132460 w 6050676"/>
              <a:gd name="connsiteY92" fmla="*/ 408203 h 482695"/>
              <a:gd name="connsiteX93" fmla="*/ 4103213 w 6050676"/>
              <a:gd name="connsiteY93" fmla="*/ 434052 h 482695"/>
              <a:gd name="connsiteX94" fmla="*/ 4079274 w 6050676"/>
              <a:gd name="connsiteY94" fmla="*/ 457617 h 482695"/>
              <a:gd name="connsiteX95" fmla="*/ 3943137 w 6050676"/>
              <a:gd name="connsiteY95" fmla="*/ 452102 h 482695"/>
              <a:gd name="connsiteX96" fmla="*/ 3902709 w 6050676"/>
              <a:gd name="connsiteY96" fmla="*/ 437249 h 482695"/>
              <a:gd name="connsiteX97" fmla="*/ 3888749 w 6050676"/>
              <a:gd name="connsiteY97" fmla="*/ 448702 h 482695"/>
              <a:gd name="connsiteX98" fmla="*/ 3834069 w 6050676"/>
              <a:gd name="connsiteY98" fmla="*/ 411639 h 482695"/>
              <a:gd name="connsiteX99" fmla="*/ 3756752 w 6050676"/>
              <a:gd name="connsiteY99" fmla="*/ 405722 h 482695"/>
              <a:gd name="connsiteX100" fmla="*/ 3711988 w 6050676"/>
              <a:gd name="connsiteY100" fmla="*/ 424907 h 482695"/>
              <a:gd name="connsiteX101" fmla="*/ 3633805 w 6050676"/>
              <a:gd name="connsiteY101" fmla="*/ 407911 h 482695"/>
              <a:gd name="connsiteX102" fmla="*/ 3510838 w 6050676"/>
              <a:gd name="connsiteY102" fmla="*/ 303035 h 482695"/>
              <a:gd name="connsiteX103" fmla="*/ 3378861 w 6050676"/>
              <a:gd name="connsiteY103" fmla="*/ 251545 h 482695"/>
              <a:gd name="connsiteX104" fmla="*/ 3304077 w 6050676"/>
              <a:gd name="connsiteY104" fmla="*/ 316131 h 482695"/>
              <a:gd name="connsiteX105" fmla="*/ 3255009 w 6050676"/>
              <a:gd name="connsiteY105" fmla="*/ 346761 h 482695"/>
              <a:gd name="connsiteX106" fmla="*/ 3163345 w 6050676"/>
              <a:gd name="connsiteY106" fmla="*/ 369847 h 482695"/>
              <a:gd name="connsiteX107" fmla="*/ 3032137 w 6050676"/>
              <a:gd name="connsiteY107" fmla="*/ 312732 h 482695"/>
              <a:gd name="connsiteX108" fmla="*/ 2984547 w 6050676"/>
              <a:gd name="connsiteY108" fmla="*/ 295736 h 482695"/>
              <a:gd name="connsiteX109" fmla="*/ 2960752 w 6050676"/>
              <a:gd name="connsiteY109" fmla="*/ 292336 h 482695"/>
              <a:gd name="connsiteX110" fmla="*/ 2834980 w 6050676"/>
              <a:gd name="connsiteY110" fmla="*/ 261743 h 482695"/>
              <a:gd name="connsiteX111" fmla="*/ 2780592 w 6050676"/>
              <a:gd name="connsiteY111" fmla="*/ 265142 h 482695"/>
              <a:gd name="connsiteX112" fmla="*/ 2760196 w 6050676"/>
              <a:gd name="connsiteY112" fmla="*/ 268542 h 482695"/>
              <a:gd name="connsiteX113" fmla="*/ 2705808 w 6050676"/>
              <a:gd name="connsiteY113" fmla="*/ 275340 h 482695"/>
              <a:gd name="connsiteX114" fmla="*/ 2671815 w 6050676"/>
              <a:gd name="connsiteY114" fmla="*/ 275340 h 482695"/>
              <a:gd name="connsiteX115" fmla="*/ 2593633 w 6050676"/>
              <a:gd name="connsiteY115" fmla="*/ 251545 h 482695"/>
              <a:gd name="connsiteX116" fmla="*/ 2546043 w 6050676"/>
              <a:gd name="connsiteY116" fmla="*/ 244747 h 482695"/>
              <a:gd name="connsiteX117" fmla="*/ 2454263 w 6050676"/>
              <a:gd name="connsiteY117" fmla="*/ 241348 h 482695"/>
              <a:gd name="connsiteX118" fmla="*/ 2328491 w 6050676"/>
              <a:gd name="connsiteY118" fmla="*/ 237948 h 482695"/>
              <a:gd name="connsiteX119" fmla="*/ 2202718 w 6050676"/>
              <a:gd name="connsiteY119" fmla="*/ 220952 h 482695"/>
              <a:gd name="connsiteX120" fmla="*/ 2172125 w 6050676"/>
              <a:gd name="connsiteY120" fmla="*/ 220952 h 482695"/>
              <a:gd name="connsiteX121" fmla="*/ 2090543 w 6050676"/>
              <a:gd name="connsiteY121" fmla="*/ 197157 h 482695"/>
              <a:gd name="connsiteX122" fmla="*/ 1937576 w 6050676"/>
              <a:gd name="connsiteY122" fmla="*/ 234549 h 482695"/>
              <a:gd name="connsiteX123" fmla="*/ 1703027 w 6050676"/>
              <a:gd name="connsiteY123" fmla="*/ 234549 h 482695"/>
              <a:gd name="connsiteX124" fmla="*/ 1529665 w 6050676"/>
              <a:gd name="connsiteY124" fmla="*/ 244747 h 482695"/>
              <a:gd name="connsiteX125" fmla="*/ 1332508 w 6050676"/>
              <a:gd name="connsiteY125" fmla="*/ 246438 h 482695"/>
              <a:gd name="connsiteX126" fmla="*/ 1087762 w 6050676"/>
              <a:gd name="connsiteY126" fmla="*/ 282139 h 482695"/>
              <a:gd name="connsiteX127" fmla="*/ 968788 w 6050676"/>
              <a:gd name="connsiteY127" fmla="*/ 278739 h 482695"/>
              <a:gd name="connsiteX128" fmla="*/ 849814 w 6050676"/>
              <a:gd name="connsiteY128" fmla="*/ 305934 h 482695"/>
              <a:gd name="connsiteX129" fmla="*/ 786354 w 6050676"/>
              <a:gd name="connsiteY129" fmla="*/ 352428 h 482695"/>
              <a:gd name="connsiteX130" fmla="*/ 734239 w 6050676"/>
              <a:gd name="connsiteY130" fmla="*/ 370519 h 482695"/>
              <a:gd name="connsiteX131" fmla="*/ 662938 w 6050676"/>
              <a:gd name="connsiteY131" fmla="*/ 400112 h 482695"/>
              <a:gd name="connsiteX132" fmla="*/ 574474 w 6050676"/>
              <a:gd name="connsiteY132" fmla="*/ 384116 h 482695"/>
              <a:gd name="connsiteX133" fmla="*/ 438838 w 6050676"/>
              <a:gd name="connsiteY133" fmla="*/ 354378 h 482695"/>
              <a:gd name="connsiteX134" fmla="*/ 370519 w 6050676"/>
              <a:gd name="connsiteY134" fmla="*/ 278739 h 482695"/>
              <a:gd name="connsiteX135" fmla="*/ 326328 w 6050676"/>
              <a:gd name="connsiteY135" fmla="*/ 268542 h 482695"/>
              <a:gd name="connsiteX136" fmla="*/ 214153 w 6050676"/>
              <a:gd name="connsiteY136" fmla="*/ 180161 h 482695"/>
              <a:gd name="connsiteX137" fmla="*/ 180494 w 6050676"/>
              <a:gd name="connsiteY137" fmla="*/ 153280 h 482695"/>
              <a:gd name="connsiteX138" fmla="*/ 105377 w 6050676"/>
              <a:gd name="connsiteY138" fmla="*/ 125773 h 482695"/>
              <a:gd name="connsiteX139" fmla="*/ 33992 w 6050676"/>
              <a:gd name="connsiteY139" fmla="*/ 64586 h 482695"/>
              <a:gd name="connsiteX140" fmla="*/ 0 w 6050676"/>
              <a:gd name="connsiteY140"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1066 w 6050676"/>
              <a:gd name="connsiteY22" fmla="*/ 130066 h 482695"/>
              <a:gd name="connsiteX23" fmla="*/ 2269340 w 6050676"/>
              <a:gd name="connsiteY23" fmla="*/ 161492 h 482695"/>
              <a:gd name="connsiteX24" fmla="*/ 2425016 w 6050676"/>
              <a:gd name="connsiteY24" fmla="*/ 142424 h 482695"/>
              <a:gd name="connsiteX25" fmla="*/ 2566093 w 6050676"/>
              <a:gd name="connsiteY25" fmla="*/ 191049 h 482695"/>
              <a:gd name="connsiteX26" fmla="*/ 2631121 w 6050676"/>
              <a:gd name="connsiteY26" fmla="*/ 194360 h 482695"/>
              <a:gd name="connsiteX27" fmla="*/ 2678614 w 6050676"/>
              <a:gd name="connsiteY27" fmla="*/ 190359 h 482695"/>
              <a:gd name="connsiteX28" fmla="*/ 2719405 w 6050676"/>
              <a:gd name="connsiteY28" fmla="*/ 190359 h 482695"/>
              <a:gd name="connsiteX29" fmla="*/ 2923360 w 6050676"/>
              <a:gd name="connsiteY29" fmla="*/ 207355 h 482695"/>
              <a:gd name="connsiteX30" fmla="*/ 2957353 w 6050676"/>
              <a:gd name="connsiteY30" fmla="*/ 224351 h 482695"/>
              <a:gd name="connsiteX31" fmla="*/ 2984547 w 6050676"/>
              <a:gd name="connsiteY31" fmla="*/ 241348 h 482695"/>
              <a:gd name="connsiteX32" fmla="*/ 3004943 w 6050676"/>
              <a:gd name="connsiteY32" fmla="*/ 248146 h 482695"/>
              <a:gd name="connsiteX33" fmla="*/ 3069272 w 6050676"/>
              <a:gd name="connsiteY33" fmla="*/ 261036 h 482695"/>
              <a:gd name="connsiteX34" fmla="*/ 3127316 w 6050676"/>
              <a:gd name="connsiteY34" fmla="*/ 295736 h 482695"/>
              <a:gd name="connsiteX35" fmla="*/ 3202099 w 6050676"/>
              <a:gd name="connsiteY35" fmla="*/ 295736 h 482695"/>
              <a:gd name="connsiteX36" fmla="*/ 3249689 w 6050676"/>
              <a:gd name="connsiteY36" fmla="*/ 285538 h 482695"/>
              <a:gd name="connsiteX37" fmla="*/ 3276883 w 6050676"/>
              <a:gd name="connsiteY37" fmla="*/ 271941 h 482695"/>
              <a:gd name="connsiteX38" fmla="*/ 3381260 w 6050676"/>
              <a:gd name="connsiteY38" fmla="*/ 156313 h 482695"/>
              <a:gd name="connsiteX39" fmla="*/ 3419652 w 6050676"/>
              <a:gd name="connsiteY39" fmla="*/ 183560 h 482695"/>
              <a:gd name="connsiteX40" fmla="*/ 3463842 w 6050676"/>
              <a:gd name="connsiteY40" fmla="*/ 200557 h 482695"/>
              <a:gd name="connsiteX41" fmla="*/ 3664398 w 6050676"/>
              <a:gd name="connsiteY41" fmla="*/ 295736 h 482695"/>
              <a:gd name="connsiteX42" fmla="*/ 3701790 w 6050676"/>
              <a:gd name="connsiteY42" fmla="*/ 299135 h 482695"/>
              <a:gd name="connsiteX43" fmla="*/ 3718786 w 6050676"/>
              <a:gd name="connsiteY43" fmla="*/ 302534 h 482695"/>
              <a:gd name="connsiteX44" fmla="*/ 3759578 w 6050676"/>
              <a:gd name="connsiteY44" fmla="*/ 309333 h 482695"/>
              <a:gd name="connsiteX45" fmla="*/ 3800369 w 6050676"/>
              <a:gd name="connsiteY45" fmla="*/ 312732 h 482695"/>
              <a:gd name="connsiteX46" fmla="*/ 3888749 w 6050676"/>
              <a:gd name="connsiteY46" fmla="*/ 319531 h 482695"/>
              <a:gd name="connsiteX47" fmla="*/ 3946537 w 6050676"/>
              <a:gd name="connsiteY47" fmla="*/ 319531 h 482695"/>
              <a:gd name="connsiteX48" fmla="*/ 3983928 w 6050676"/>
              <a:gd name="connsiteY48" fmla="*/ 309333 h 482695"/>
              <a:gd name="connsiteX49" fmla="*/ 4075708 w 6050676"/>
              <a:gd name="connsiteY49" fmla="*/ 292336 h 482695"/>
              <a:gd name="connsiteX50" fmla="*/ 4208279 w 6050676"/>
              <a:gd name="connsiteY50" fmla="*/ 248146 h 482695"/>
              <a:gd name="connsiteX51" fmla="*/ 4392858 w 6050676"/>
              <a:gd name="connsiteY51" fmla="*/ 273649 h 482695"/>
              <a:gd name="connsiteX52" fmla="*/ 4442828 w 6050676"/>
              <a:gd name="connsiteY52" fmla="*/ 292336 h 482695"/>
              <a:gd name="connsiteX53" fmla="*/ 4456425 w 6050676"/>
              <a:gd name="connsiteY53" fmla="*/ 295736 h 482695"/>
              <a:gd name="connsiteX54" fmla="*/ 4476821 w 6050676"/>
              <a:gd name="connsiteY54" fmla="*/ 302534 h 482695"/>
              <a:gd name="connsiteX55" fmla="*/ 4521834 w 6050676"/>
              <a:gd name="connsiteY55" fmla="*/ 334854 h 482695"/>
              <a:gd name="connsiteX56" fmla="*/ 4574035 w 6050676"/>
              <a:gd name="connsiteY56" fmla="*/ 357959 h 482695"/>
              <a:gd name="connsiteX57" fmla="*/ 4636134 w 6050676"/>
              <a:gd name="connsiteY57" fmla="*/ 356285 h 482695"/>
              <a:gd name="connsiteX58" fmla="*/ 4718168 w 6050676"/>
              <a:gd name="connsiteY58" fmla="*/ 356922 h 482695"/>
              <a:gd name="connsiteX59" fmla="*/ 4795678 w 6050676"/>
              <a:gd name="connsiteY59" fmla="*/ 349141 h 482695"/>
              <a:gd name="connsiteX60" fmla="*/ 4881332 w 6050676"/>
              <a:gd name="connsiteY60" fmla="*/ 326496 h 482695"/>
              <a:gd name="connsiteX61" fmla="*/ 5052619 w 6050676"/>
              <a:gd name="connsiteY61" fmla="*/ 349623 h 482695"/>
              <a:gd name="connsiteX62" fmla="*/ 5119528 w 6050676"/>
              <a:gd name="connsiteY62" fmla="*/ 339616 h 482695"/>
              <a:gd name="connsiteX63" fmla="*/ 5166870 w 6050676"/>
              <a:gd name="connsiteY63" fmla="*/ 343325 h 482695"/>
              <a:gd name="connsiteX64" fmla="*/ 5201279 w 6050676"/>
              <a:gd name="connsiteY64" fmla="*/ 332794 h 482695"/>
              <a:gd name="connsiteX65" fmla="*/ 5499997 w 6050676"/>
              <a:gd name="connsiteY65" fmla="*/ 333128 h 482695"/>
              <a:gd name="connsiteX66" fmla="*/ 5725797 w 6050676"/>
              <a:gd name="connsiteY66" fmla="*/ 344014 h 482695"/>
              <a:gd name="connsiteX67" fmla="*/ 5748143 w 6050676"/>
              <a:gd name="connsiteY67" fmla="*/ 329728 h 482695"/>
              <a:gd name="connsiteX68" fmla="*/ 5815554 w 6050676"/>
              <a:gd name="connsiteY68" fmla="*/ 332794 h 482695"/>
              <a:gd name="connsiteX69" fmla="*/ 5894092 w 6050676"/>
              <a:gd name="connsiteY69" fmla="*/ 310355 h 482695"/>
              <a:gd name="connsiteX70" fmla="*/ 5982691 w 6050676"/>
              <a:gd name="connsiteY70" fmla="*/ 322930 h 482695"/>
              <a:gd name="connsiteX71" fmla="*/ 6050676 w 6050676"/>
              <a:gd name="connsiteY71" fmla="*/ 326329 h 482695"/>
              <a:gd name="connsiteX72" fmla="*/ 6016684 w 6050676"/>
              <a:gd name="connsiteY72" fmla="*/ 472497 h 482695"/>
              <a:gd name="connsiteX73" fmla="*/ 5805930 w 6050676"/>
              <a:gd name="connsiteY73" fmla="*/ 452102 h 482695"/>
              <a:gd name="connsiteX74" fmla="*/ 5652870 w 6050676"/>
              <a:gd name="connsiteY74" fmla="*/ 470234 h 482695"/>
              <a:gd name="connsiteX75" fmla="*/ 5537868 w 6050676"/>
              <a:gd name="connsiteY75" fmla="*/ 470234 h 482695"/>
              <a:gd name="connsiteX76" fmla="*/ 5442210 w 6050676"/>
              <a:gd name="connsiteY76" fmla="*/ 448702 h 482695"/>
              <a:gd name="connsiteX77" fmla="*/ 5224657 w 6050676"/>
              <a:gd name="connsiteY77" fmla="*/ 448702 h 482695"/>
              <a:gd name="connsiteX78" fmla="*/ 5122679 w 6050676"/>
              <a:gd name="connsiteY78" fmla="*/ 482695 h 482695"/>
              <a:gd name="connsiteX79" fmla="*/ 5044496 w 6050676"/>
              <a:gd name="connsiteY79" fmla="*/ 479296 h 482695"/>
              <a:gd name="connsiteX80" fmla="*/ 4932321 w 6050676"/>
              <a:gd name="connsiteY80" fmla="*/ 462299 h 482695"/>
              <a:gd name="connsiteX81" fmla="*/ 4876915 w 6050676"/>
              <a:gd name="connsiteY81" fmla="*/ 426926 h 482695"/>
              <a:gd name="connsiteX82" fmla="*/ 4807221 w 6050676"/>
              <a:gd name="connsiteY82" fmla="*/ 429307 h 482695"/>
              <a:gd name="connsiteX83" fmla="*/ 4748761 w 6050676"/>
              <a:gd name="connsiteY83" fmla="*/ 455501 h 482695"/>
              <a:gd name="connsiteX84" fmla="*/ 4694373 w 6050676"/>
              <a:gd name="connsiteY84" fmla="*/ 469098 h 482695"/>
              <a:gd name="connsiteX85" fmla="*/ 4667179 w 6050676"/>
              <a:gd name="connsiteY85" fmla="*/ 461264 h 482695"/>
              <a:gd name="connsiteX86" fmla="*/ 4575435 w 6050676"/>
              <a:gd name="connsiteY86" fmla="*/ 469425 h 482695"/>
              <a:gd name="connsiteX87" fmla="*/ 4506741 w 6050676"/>
              <a:gd name="connsiteY87" fmla="*/ 468407 h 482695"/>
              <a:gd name="connsiteX88" fmla="*/ 4487018 w 6050676"/>
              <a:gd name="connsiteY88" fmla="*/ 445637 h 482695"/>
              <a:gd name="connsiteX89" fmla="*/ 4360655 w 6050676"/>
              <a:gd name="connsiteY89" fmla="*/ 383443 h 482695"/>
              <a:gd name="connsiteX90" fmla="*/ 4281355 w 6050676"/>
              <a:gd name="connsiteY90" fmla="*/ 390224 h 482695"/>
              <a:gd name="connsiteX91" fmla="*/ 4170888 w 6050676"/>
              <a:gd name="connsiteY91" fmla="*/ 410602 h 482695"/>
              <a:gd name="connsiteX92" fmla="*/ 4132460 w 6050676"/>
              <a:gd name="connsiteY92" fmla="*/ 408203 h 482695"/>
              <a:gd name="connsiteX93" fmla="*/ 4103213 w 6050676"/>
              <a:gd name="connsiteY93" fmla="*/ 434052 h 482695"/>
              <a:gd name="connsiteX94" fmla="*/ 4079274 w 6050676"/>
              <a:gd name="connsiteY94" fmla="*/ 457617 h 482695"/>
              <a:gd name="connsiteX95" fmla="*/ 3943137 w 6050676"/>
              <a:gd name="connsiteY95" fmla="*/ 452102 h 482695"/>
              <a:gd name="connsiteX96" fmla="*/ 3902709 w 6050676"/>
              <a:gd name="connsiteY96" fmla="*/ 437249 h 482695"/>
              <a:gd name="connsiteX97" fmla="*/ 3888749 w 6050676"/>
              <a:gd name="connsiteY97" fmla="*/ 448702 h 482695"/>
              <a:gd name="connsiteX98" fmla="*/ 3834069 w 6050676"/>
              <a:gd name="connsiteY98" fmla="*/ 411639 h 482695"/>
              <a:gd name="connsiteX99" fmla="*/ 3756752 w 6050676"/>
              <a:gd name="connsiteY99" fmla="*/ 405722 h 482695"/>
              <a:gd name="connsiteX100" fmla="*/ 3711988 w 6050676"/>
              <a:gd name="connsiteY100" fmla="*/ 424907 h 482695"/>
              <a:gd name="connsiteX101" fmla="*/ 3633805 w 6050676"/>
              <a:gd name="connsiteY101" fmla="*/ 407911 h 482695"/>
              <a:gd name="connsiteX102" fmla="*/ 3510838 w 6050676"/>
              <a:gd name="connsiteY102" fmla="*/ 303035 h 482695"/>
              <a:gd name="connsiteX103" fmla="*/ 3378861 w 6050676"/>
              <a:gd name="connsiteY103" fmla="*/ 251545 h 482695"/>
              <a:gd name="connsiteX104" fmla="*/ 3304077 w 6050676"/>
              <a:gd name="connsiteY104" fmla="*/ 316131 h 482695"/>
              <a:gd name="connsiteX105" fmla="*/ 3255009 w 6050676"/>
              <a:gd name="connsiteY105" fmla="*/ 346761 h 482695"/>
              <a:gd name="connsiteX106" fmla="*/ 3163345 w 6050676"/>
              <a:gd name="connsiteY106" fmla="*/ 369847 h 482695"/>
              <a:gd name="connsiteX107" fmla="*/ 3032137 w 6050676"/>
              <a:gd name="connsiteY107" fmla="*/ 312732 h 482695"/>
              <a:gd name="connsiteX108" fmla="*/ 2984547 w 6050676"/>
              <a:gd name="connsiteY108" fmla="*/ 295736 h 482695"/>
              <a:gd name="connsiteX109" fmla="*/ 2960752 w 6050676"/>
              <a:gd name="connsiteY109" fmla="*/ 292336 h 482695"/>
              <a:gd name="connsiteX110" fmla="*/ 2834980 w 6050676"/>
              <a:gd name="connsiteY110" fmla="*/ 261743 h 482695"/>
              <a:gd name="connsiteX111" fmla="*/ 2780592 w 6050676"/>
              <a:gd name="connsiteY111" fmla="*/ 265142 h 482695"/>
              <a:gd name="connsiteX112" fmla="*/ 2760196 w 6050676"/>
              <a:gd name="connsiteY112" fmla="*/ 268542 h 482695"/>
              <a:gd name="connsiteX113" fmla="*/ 2705808 w 6050676"/>
              <a:gd name="connsiteY113" fmla="*/ 275340 h 482695"/>
              <a:gd name="connsiteX114" fmla="*/ 2671815 w 6050676"/>
              <a:gd name="connsiteY114" fmla="*/ 275340 h 482695"/>
              <a:gd name="connsiteX115" fmla="*/ 2593633 w 6050676"/>
              <a:gd name="connsiteY115" fmla="*/ 251545 h 482695"/>
              <a:gd name="connsiteX116" fmla="*/ 2546043 w 6050676"/>
              <a:gd name="connsiteY116" fmla="*/ 244747 h 482695"/>
              <a:gd name="connsiteX117" fmla="*/ 2454263 w 6050676"/>
              <a:gd name="connsiteY117" fmla="*/ 241348 h 482695"/>
              <a:gd name="connsiteX118" fmla="*/ 2328491 w 6050676"/>
              <a:gd name="connsiteY118" fmla="*/ 237948 h 482695"/>
              <a:gd name="connsiteX119" fmla="*/ 2202718 w 6050676"/>
              <a:gd name="connsiteY119" fmla="*/ 220952 h 482695"/>
              <a:gd name="connsiteX120" fmla="*/ 2172125 w 6050676"/>
              <a:gd name="connsiteY120" fmla="*/ 220952 h 482695"/>
              <a:gd name="connsiteX121" fmla="*/ 2090543 w 6050676"/>
              <a:gd name="connsiteY121" fmla="*/ 197157 h 482695"/>
              <a:gd name="connsiteX122" fmla="*/ 1937576 w 6050676"/>
              <a:gd name="connsiteY122" fmla="*/ 234549 h 482695"/>
              <a:gd name="connsiteX123" fmla="*/ 1703027 w 6050676"/>
              <a:gd name="connsiteY123" fmla="*/ 234549 h 482695"/>
              <a:gd name="connsiteX124" fmla="*/ 1529665 w 6050676"/>
              <a:gd name="connsiteY124" fmla="*/ 244747 h 482695"/>
              <a:gd name="connsiteX125" fmla="*/ 1332508 w 6050676"/>
              <a:gd name="connsiteY125" fmla="*/ 246438 h 482695"/>
              <a:gd name="connsiteX126" fmla="*/ 1087762 w 6050676"/>
              <a:gd name="connsiteY126" fmla="*/ 282139 h 482695"/>
              <a:gd name="connsiteX127" fmla="*/ 968788 w 6050676"/>
              <a:gd name="connsiteY127" fmla="*/ 278739 h 482695"/>
              <a:gd name="connsiteX128" fmla="*/ 849814 w 6050676"/>
              <a:gd name="connsiteY128" fmla="*/ 305934 h 482695"/>
              <a:gd name="connsiteX129" fmla="*/ 786354 w 6050676"/>
              <a:gd name="connsiteY129" fmla="*/ 352428 h 482695"/>
              <a:gd name="connsiteX130" fmla="*/ 734239 w 6050676"/>
              <a:gd name="connsiteY130" fmla="*/ 370519 h 482695"/>
              <a:gd name="connsiteX131" fmla="*/ 662938 w 6050676"/>
              <a:gd name="connsiteY131" fmla="*/ 400112 h 482695"/>
              <a:gd name="connsiteX132" fmla="*/ 574474 w 6050676"/>
              <a:gd name="connsiteY132" fmla="*/ 384116 h 482695"/>
              <a:gd name="connsiteX133" fmla="*/ 438838 w 6050676"/>
              <a:gd name="connsiteY133" fmla="*/ 354378 h 482695"/>
              <a:gd name="connsiteX134" fmla="*/ 370519 w 6050676"/>
              <a:gd name="connsiteY134" fmla="*/ 278739 h 482695"/>
              <a:gd name="connsiteX135" fmla="*/ 326328 w 6050676"/>
              <a:gd name="connsiteY135" fmla="*/ 268542 h 482695"/>
              <a:gd name="connsiteX136" fmla="*/ 214153 w 6050676"/>
              <a:gd name="connsiteY136" fmla="*/ 180161 h 482695"/>
              <a:gd name="connsiteX137" fmla="*/ 180494 w 6050676"/>
              <a:gd name="connsiteY137" fmla="*/ 153280 h 482695"/>
              <a:gd name="connsiteX138" fmla="*/ 105377 w 6050676"/>
              <a:gd name="connsiteY138" fmla="*/ 125773 h 482695"/>
              <a:gd name="connsiteX139" fmla="*/ 33992 w 6050676"/>
              <a:gd name="connsiteY139" fmla="*/ 64586 h 482695"/>
              <a:gd name="connsiteX140" fmla="*/ 0 w 6050676"/>
              <a:gd name="connsiteY140"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1066 w 6050676"/>
              <a:gd name="connsiteY22" fmla="*/ 130066 h 482695"/>
              <a:gd name="connsiteX23" fmla="*/ 2269340 w 6050676"/>
              <a:gd name="connsiteY23" fmla="*/ 161492 h 482695"/>
              <a:gd name="connsiteX24" fmla="*/ 2425016 w 6050676"/>
              <a:gd name="connsiteY24" fmla="*/ 142424 h 482695"/>
              <a:gd name="connsiteX25" fmla="*/ 2566093 w 6050676"/>
              <a:gd name="connsiteY25" fmla="*/ 191049 h 482695"/>
              <a:gd name="connsiteX26" fmla="*/ 2631121 w 6050676"/>
              <a:gd name="connsiteY26" fmla="*/ 194360 h 482695"/>
              <a:gd name="connsiteX27" fmla="*/ 2692901 w 6050676"/>
              <a:gd name="connsiteY27" fmla="*/ 214171 h 482695"/>
              <a:gd name="connsiteX28" fmla="*/ 2719405 w 6050676"/>
              <a:gd name="connsiteY28" fmla="*/ 190359 h 482695"/>
              <a:gd name="connsiteX29" fmla="*/ 2923360 w 6050676"/>
              <a:gd name="connsiteY29" fmla="*/ 207355 h 482695"/>
              <a:gd name="connsiteX30" fmla="*/ 2957353 w 6050676"/>
              <a:gd name="connsiteY30" fmla="*/ 224351 h 482695"/>
              <a:gd name="connsiteX31" fmla="*/ 2984547 w 6050676"/>
              <a:gd name="connsiteY31" fmla="*/ 241348 h 482695"/>
              <a:gd name="connsiteX32" fmla="*/ 3004943 w 6050676"/>
              <a:gd name="connsiteY32" fmla="*/ 248146 h 482695"/>
              <a:gd name="connsiteX33" fmla="*/ 3069272 w 6050676"/>
              <a:gd name="connsiteY33" fmla="*/ 261036 h 482695"/>
              <a:gd name="connsiteX34" fmla="*/ 3127316 w 6050676"/>
              <a:gd name="connsiteY34" fmla="*/ 295736 h 482695"/>
              <a:gd name="connsiteX35" fmla="*/ 3202099 w 6050676"/>
              <a:gd name="connsiteY35" fmla="*/ 295736 h 482695"/>
              <a:gd name="connsiteX36" fmla="*/ 3249689 w 6050676"/>
              <a:gd name="connsiteY36" fmla="*/ 285538 h 482695"/>
              <a:gd name="connsiteX37" fmla="*/ 3276883 w 6050676"/>
              <a:gd name="connsiteY37" fmla="*/ 271941 h 482695"/>
              <a:gd name="connsiteX38" fmla="*/ 3381260 w 6050676"/>
              <a:gd name="connsiteY38" fmla="*/ 156313 h 482695"/>
              <a:gd name="connsiteX39" fmla="*/ 3419652 w 6050676"/>
              <a:gd name="connsiteY39" fmla="*/ 183560 h 482695"/>
              <a:gd name="connsiteX40" fmla="*/ 3463842 w 6050676"/>
              <a:gd name="connsiteY40" fmla="*/ 200557 h 482695"/>
              <a:gd name="connsiteX41" fmla="*/ 3664398 w 6050676"/>
              <a:gd name="connsiteY41" fmla="*/ 295736 h 482695"/>
              <a:gd name="connsiteX42" fmla="*/ 3701790 w 6050676"/>
              <a:gd name="connsiteY42" fmla="*/ 299135 h 482695"/>
              <a:gd name="connsiteX43" fmla="*/ 3718786 w 6050676"/>
              <a:gd name="connsiteY43" fmla="*/ 302534 h 482695"/>
              <a:gd name="connsiteX44" fmla="*/ 3759578 w 6050676"/>
              <a:gd name="connsiteY44" fmla="*/ 309333 h 482695"/>
              <a:gd name="connsiteX45" fmla="*/ 3800369 w 6050676"/>
              <a:gd name="connsiteY45" fmla="*/ 312732 h 482695"/>
              <a:gd name="connsiteX46" fmla="*/ 3888749 w 6050676"/>
              <a:gd name="connsiteY46" fmla="*/ 319531 h 482695"/>
              <a:gd name="connsiteX47" fmla="*/ 3946537 w 6050676"/>
              <a:gd name="connsiteY47" fmla="*/ 319531 h 482695"/>
              <a:gd name="connsiteX48" fmla="*/ 3983928 w 6050676"/>
              <a:gd name="connsiteY48" fmla="*/ 309333 h 482695"/>
              <a:gd name="connsiteX49" fmla="*/ 4075708 w 6050676"/>
              <a:gd name="connsiteY49" fmla="*/ 292336 h 482695"/>
              <a:gd name="connsiteX50" fmla="*/ 4208279 w 6050676"/>
              <a:gd name="connsiteY50" fmla="*/ 248146 h 482695"/>
              <a:gd name="connsiteX51" fmla="*/ 4392858 w 6050676"/>
              <a:gd name="connsiteY51" fmla="*/ 273649 h 482695"/>
              <a:gd name="connsiteX52" fmla="*/ 4442828 w 6050676"/>
              <a:gd name="connsiteY52" fmla="*/ 292336 h 482695"/>
              <a:gd name="connsiteX53" fmla="*/ 4456425 w 6050676"/>
              <a:gd name="connsiteY53" fmla="*/ 295736 h 482695"/>
              <a:gd name="connsiteX54" fmla="*/ 4476821 w 6050676"/>
              <a:gd name="connsiteY54" fmla="*/ 302534 h 482695"/>
              <a:gd name="connsiteX55" fmla="*/ 4521834 w 6050676"/>
              <a:gd name="connsiteY55" fmla="*/ 334854 h 482695"/>
              <a:gd name="connsiteX56" fmla="*/ 4574035 w 6050676"/>
              <a:gd name="connsiteY56" fmla="*/ 357959 h 482695"/>
              <a:gd name="connsiteX57" fmla="*/ 4636134 w 6050676"/>
              <a:gd name="connsiteY57" fmla="*/ 356285 h 482695"/>
              <a:gd name="connsiteX58" fmla="*/ 4718168 w 6050676"/>
              <a:gd name="connsiteY58" fmla="*/ 356922 h 482695"/>
              <a:gd name="connsiteX59" fmla="*/ 4795678 w 6050676"/>
              <a:gd name="connsiteY59" fmla="*/ 349141 h 482695"/>
              <a:gd name="connsiteX60" fmla="*/ 4881332 w 6050676"/>
              <a:gd name="connsiteY60" fmla="*/ 326496 h 482695"/>
              <a:gd name="connsiteX61" fmla="*/ 5052619 w 6050676"/>
              <a:gd name="connsiteY61" fmla="*/ 349623 h 482695"/>
              <a:gd name="connsiteX62" fmla="*/ 5119528 w 6050676"/>
              <a:gd name="connsiteY62" fmla="*/ 339616 h 482695"/>
              <a:gd name="connsiteX63" fmla="*/ 5166870 w 6050676"/>
              <a:gd name="connsiteY63" fmla="*/ 343325 h 482695"/>
              <a:gd name="connsiteX64" fmla="*/ 5201279 w 6050676"/>
              <a:gd name="connsiteY64" fmla="*/ 332794 h 482695"/>
              <a:gd name="connsiteX65" fmla="*/ 5499997 w 6050676"/>
              <a:gd name="connsiteY65" fmla="*/ 333128 h 482695"/>
              <a:gd name="connsiteX66" fmla="*/ 5725797 w 6050676"/>
              <a:gd name="connsiteY66" fmla="*/ 344014 h 482695"/>
              <a:gd name="connsiteX67" fmla="*/ 5748143 w 6050676"/>
              <a:gd name="connsiteY67" fmla="*/ 329728 h 482695"/>
              <a:gd name="connsiteX68" fmla="*/ 5815554 w 6050676"/>
              <a:gd name="connsiteY68" fmla="*/ 332794 h 482695"/>
              <a:gd name="connsiteX69" fmla="*/ 5894092 w 6050676"/>
              <a:gd name="connsiteY69" fmla="*/ 310355 h 482695"/>
              <a:gd name="connsiteX70" fmla="*/ 5982691 w 6050676"/>
              <a:gd name="connsiteY70" fmla="*/ 322930 h 482695"/>
              <a:gd name="connsiteX71" fmla="*/ 6050676 w 6050676"/>
              <a:gd name="connsiteY71" fmla="*/ 326329 h 482695"/>
              <a:gd name="connsiteX72" fmla="*/ 6016684 w 6050676"/>
              <a:gd name="connsiteY72" fmla="*/ 472497 h 482695"/>
              <a:gd name="connsiteX73" fmla="*/ 5805930 w 6050676"/>
              <a:gd name="connsiteY73" fmla="*/ 452102 h 482695"/>
              <a:gd name="connsiteX74" fmla="*/ 5652870 w 6050676"/>
              <a:gd name="connsiteY74" fmla="*/ 470234 h 482695"/>
              <a:gd name="connsiteX75" fmla="*/ 5537868 w 6050676"/>
              <a:gd name="connsiteY75" fmla="*/ 470234 h 482695"/>
              <a:gd name="connsiteX76" fmla="*/ 5442210 w 6050676"/>
              <a:gd name="connsiteY76" fmla="*/ 448702 h 482695"/>
              <a:gd name="connsiteX77" fmla="*/ 5224657 w 6050676"/>
              <a:gd name="connsiteY77" fmla="*/ 448702 h 482695"/>
              <a:gd name="connsiteX78" fmla="*/ 5122679 w 6050676"/>
              <a:gd name="connsiteY78" fmla="*/ 482695 h 482695"/>
              <a:gd name="connsiteX79" fmla="*/ 5044496 w 6050676"/>
              <a:gd name="connsiteY79" fmla="*/ 479296 h 482695"/>
              <a:gd name="connsiteX80" fmla="*/ 4932321 w 6050676"/>
              <a:gd name="connsiteY80" fmla="*/ 462299 h 482695"/>
              <a:gd name="connsiteX81" fmla="*/ 4876915 w 6050676"/>
              <a:gd name="connsiteY81" fmla="*/ 426926 h 482695"/>
              <a:gd name="connsiteX82" fmla="*/ 4807221 w 6050676"/>
              <a:gd name="connsiteY82" fmla="*/ 429307 h 482695"/>
              <a:gd name="connsiteX83" fmla="*/ 4748761 w 6050676"/>
              <a:gd name="connsiteY83" fmla="*/ 455501 h 482695"/>
              <a:gd name="connsiteX84" fmla="*/ 4694373 w 6050676"/>
              <a:gd name="connsiteY84" fmla="*/ 469098 h 482695"/>
              <a:gd name="connsiteX85" fmla="*/ 4667179 w 6050676"/>
              <a:gd name="connsiteY85" fmla="*/ 461264 h 482695"/>
              <a:gd name="connsiteX86" fmla="*/ 4575435 w 6050676"/>
              <a:gd name="connsiteY86" fmla="*/ 469425 h 482695"/>
              <a:gd name="connsiteX87" fmla="*/ 4506741 w 6050676"/>
              <a:gd name="connsiteY87" fmla="*/ 468407 h 482695"/>
              <a:gd name="connsiteX88" fmla="*/ 4487018 w 6050676"/>
              <a:gd name="connsiteY88" fmla="*/ 445637 h 482695"/>
              <a:gd name="connsiteX89" fmla="*/ 4360655 w 6050676"/>
              <a:gd name="connsiteY89" fmla="*/ 383443 h 482695"/>
              <a:gd name="connsiteX90" fmla="*/ 4281355 w 6050676"/>
              <a:gd name="connsiteY90" fmla="*/ 390224 h 482695"/>
              <a:gd name="connsiteX91" fmla="*/ 4170888 w 6050676"/>
              <a:gd name="connsiteY91" fmla="*/ 410602 h 482695"/>
              <a:gd name="connsiteX92" fmla="*/ 4132460 w 6050676"/>
              <a:gd name="connsiteY92" fmla="*/ 408203 h 482695"/>
              <a:gd name="connsiteX93" fmla="*/ 4103213 w 6050676"/>
              <a:gd name="connsiteY93" fmla="*/ 434052 h 482695"/>
              <a:gd name="connsiteX94" fmla="*/ 4079274 w 6050676"/>
              <a:gd name="connsiteY94" fmla="*/ 457617 h 482695"/>
              <a:gd name="connsiteX95" fmla="*/ 3943137 w 6050676"/>
              <a:gd name="connsiteY95" fmla="*/ 452102 h 482695"/>
              <a:gd name="connsiteX96" fmla="*/ 3902709 w 6050676"/>
              <a:gd name="connsiteY96" fmla="*/ 437249 h 482695"/>
              <a:gd name="connsiteX97" fmla="*/ 3888749 w 6050676"/>
              <a:gd name="connsiteY97" fmla="*/ 448702 h 482695"/>
              <a:gd name="connsiteX98" fmla="*/ 3834069 w 6050676"/>
              <a:gd name="connsiteY98" fmla="*/ 411639 h 482695"/>
              <a:gd name="connsiteX99" fmla="*/ 3756752 w 6050676"/>
              <a:gd name="connsiteY99" fmla="*/ 405722 h 482695"/>
              <a:gd name="connsiteX100" fmla="*/ 3711988 w 6050676"/>
              <a:gd name="connsiteY100" fmla="*/ 424907 h 482695"/>
              <a:gd name="connsiteX101" fmla="*/ 3633805 w 6050676"/>
              <a:gd name="connsiteY101" fmla="*/ 407911 h 482695"/>
              <a:gd name="connsiteX102" fmla="*/ 3510838 w 6050676"/>
              <a:gd name="connsiteY102" fmla="*/ 303035 h 482695"/>
              <a:gd name="connsiteX103" fmla="*/ 3378861 w 6050676"/>
              <a:gd name="connsiteY103" fmla="*/ 251545 h 482695"/>
              <a:gd name="connsiteX104" fmla="*/ 3304077 w 6050676"/>
              <a:gd name="connsiteY104" fmla="*/ 316131 h 482695"/>
              <a:gd name="connsiteX105" fmla="*/ 3255009 w 6050676"/>
              <a:gd name="connsiteY105" fmla="*/ 346761 h 482695"/>
              <a:gd name="connsiteX106" fmla="*/ 3163345 w 6050676"/>
              <a:gd name="connsiteY106" fmla="*/ 369847 h 482695"/>
              <a:gd name="connsiteX107" fmla="*/ 3032137 w 6050676"/>
              <a:gd name="connsiteY107" fmla="*/ 312732 h 482695"/>
              <a:gd name="connsiteX108" fmla="*/ 2984547 w 6050676"/>
              <a:gd name="connsiteY108" fmla="*/ 295736 h 482695"/>
              <a:gd name="connsiteX109" fmla="*/ 2960752 w 6050676"/>
              <a:gd name="connsiteY109" fmla="*/ 292336 h 482695"/>
              <a:gd name="connsiteX110" fmla="*/ 2834980 w 6050676"/>
              <a:gd name="connsiteY110" fmla="*/ 261743 h 482695"/>
              <a:gd name="connsiteX111" fmla="*/ 2780592 w 6050676"/>
              <a:gd name="connsiteY111" fmla="*/ 265142 h 482695"/>
              <a:gd name="connsiteX112" fmla="*/ 2760196 w 6050676"/>
              <a:gd name="connsiteY112" fmla="*/ 268542 h 482695"/>
              <a:gd name="connsiteX113" fmla="*/ 2705808 w 6050676"/>
              <a:gd name="connsiteY113" fmla="*/ 275340 h 482695"/>
              <a:gd name="connsiteX114" fmla="*/ 2671815 w 6050676"/>
              <a:gd name="connsiteY114" fmla="*/ 275340 h 482695"/>
              <a:gd name="connsiteX115" fmla="*/ 2593633 w 6050676"/>
              <a:gd name="connsiteY115" fmla="*/ 251545 h 482695"/>
              <a:gd name="connsiteX116" fmla="*/ 2546043 w 6050676"/>
              <a:gd name="connsiteY116" fmla="*/ 244747 h 482695"/>
              <a:gd name="connsiteX117" fmla="*/ 2454263 w 6050676"/>
              <a:gd name="connsiteY117" fmla="*/ 241348 h 482695"/>
              <a:gd name="connsiteX118" fmla="*/ 2328491 w 6050676"/>
              <a:gd name="connsiteY118" fmla="*/ 237948 h 482695"/>
              <a:gd name="connsiteX119" fmla="*/ 2202718 w 6050676"/>
              <a:gd name="connsiteY119" fmla="*/ 220952 h 482695"/>
              <a:gd name="connsiteX120" fmla="*/ 2172125 w 6050676"/>
              <a:gd name="connsiteY120" fmla="*/ 220952 h 482695"/>
              <a:gd name="connsiteX121" fmla="*/ 2090543 w 6050676"/>
              <a:gd name="connsiteY121" fmla="*/ 197157 h 482695"/>
              <a:gd name="connsiteX122" fmla="*/ 1937576 w 6050676"/>
              <a:gd name="connsiteY122" fmla="*/ 234549 h 482695"/>
              <a:gd name="connsiteX123" fmla="*/ 1703027 w 6050676"/>
              <a:gd name="connsiteY123" fmla="*/ 234549 h 482695"/>
              <a:gd name="connsiteX124" fmla="*/ 1529665 w 6050676"/>
              <a:gd name="connsiteY124" fmla="*/ 244747 h 482695"/>
              <a:gd name="connsiteX125" fmla="*/ 1332508 w 6050676"/>
              <a:gd name="connsiteY125" fmla="*/ 246438 h 482695"/>
              <a:gd name="connsiteX126" fmla="*/ 1087762 w 6050676"/>
              <a:gd name="connsiteY126" fmla="*/ 282139 h 482695"/>
              <a:gd name="connsiteX127" fmla="*/ 968788 w 6050676"/>
              <a:gd name="connsiteY127" fmla="*/ 278739 h 482695"/>
              <a:gd name="connsiteX128" fmla="*/ 849814 w 6050676"/>
              <a:gd name="connsiteY128" fmla="*/ 305934 h 482695"/>
              <a:gd name="connsiteX129" fmla="*/ 786354 w 6050676"/>
              <a:gd name="connsiteY129" fmla="*/ 352428 h 482695"/>
              <a:gd name="connsiteX130" fmla="*/ 734239 w 6050676"/>
              <a:gd name="connsiteY130" fmla="*/ 370519 h 482695"/>
              <a:gd name="connsiteX131" fmla="*/ 662938 w 6050676"/>
              <a:gd name="connsiteY131" fmla="*/ 400112 h 482695"/>
              <a:gd name="connsiteX132" fmla="*/ 574474 w 6050676"/>
              <a:gd name="connsiteY132" fmla="*/ 384116 h 482695"/>
              <a:gd name="connsiteX133" fmla="*/ 438838 w 6050676"/>
              <a:gd name="connsiteY133" fmla="*/ 354378 h 482695"/>
              <a:gd name="connsiteX134" fmla="*/ 370519 w 6050676"/>
              <a:gd name="connsiteY134" fmla="*/ 278739 h 482695"/>
              <a:gd name="connsiteX135" fmla="*/ 326328 w 6050676"/>
              <a:gd name="connsiteY135" fmla="*/ 268542 h 482695"/>
              <a:gd name="connsiteX136" fmla="*/ 214153 w 6050676"/>
              <a:gd name="connsiteY136" fmla="*/ 180161 h 482695"/>
              <a:gd name="connsiteX137" fmla="*/ 180494 w 6050676"/>
              <a:gd name="connsiteY137" fmla="*/ 153280 h 482695"/>
              <a:gd name="connsiteX138" fmla="*/ 105377 w 6050676"/>
              <a:gd name="connsiteY138" fmla="*/ 125773 h 482695"/>
              <a:gd name="connsiteX139" fmla="*/ 33992 w 6050676"/>
              <a:gd name="connsiteY139" fmla="*/ 64586 h 482695"/>
              <a:gd name="connsiteX140" fmla="*/ 0 w 6050676"/>
              <a:gd name="connsiteY140"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1066 w 6050676"/>
              <a:gd name="connsiteY22" fmla="*/ 130066 h 482695"/>
              <a:gd name="connsiteX23" fmla="*/ 2269340 w 6050676"/>
              <a:gd name="connsiteY23" fmla="*/ 161492 h 482695"/>
              <a:gd name="connsiteX24" fmla="*/ 2425016 w 6050676"/>
              <a:gd name="connsiteY24" fmla="*/ 142424 h 482695"/>
              <a:gd name="connsiteX25" fmla="*/ 2566093 w 6050676"/>
              <a:gd name="connsiteY25" fmla="*/ 191049 h 482695"/>
              <a:gd name="connsiteX26" fmla="*/ 2631121 w 6050676"/>
              <a:gd name="connsiteY26" fmla="*/ 194360 h 482695"/>
              <a:gd name="connsiteX27" fmla="*/ 2692901 w 6050676"/>
              <a:gd name="connsiteY27" fmla="*/ 214171 h 482695"/>
              <a:gd name="connsiteX28" fmla="*/ 2736074 w 6050676"/>
              <a:gd name="connsiteY28" fmla="*/ 214172 h 482695"/>
              <a:gd name="connsiteX29" fmla="*/ 2923360 w 6050676"/>
              <a:gd name="connsiteY29" fmla="*/ 207355 h 482695"/>
              <a:gd name="connsiteX30" fmla="*/ 2957353 w 6050676"/>
              <a:gd name="connsiteY30" fmla="*/ 224351 h 482695"/>
              <a:gd name="connsiteX31" fmla="*/ 2984547 w 6050676"/>
              <a:gd name="connsiteY31" fmla="*/ 241348 h 482695"/>
              <a:gd name="connsiteX32" fmla="*/ 3004943 w 6050676"/>
              <a:gd name="connsiteY32" fmla="*/ 248146 h 482695"/>
              <a:gd name="connsiteX33" fmla="*/ 3069272 w 6050676"/>
              <a:gd name="connsiteY33" fmla="*/ 261036 h 482695"/>
              <a:gd name="connsiteX34" fmla="*/ 3127316 w 6050676"/>
              <a:gd name="connsiteY34" fmla="*/ 295736 h 482695"/>
              <a:gd name="connsiteX35" fmla="*/ 3202099 w 6050676"/>
              <a:gd name="connsiteY35" fmla="*/ 295736 h 482695"/>
              <a:gd name="connsiteX36" fmla="*/ 3249689 w 6050676"/>
              <a:gd name="connsiteY36" fmla="*/ 285538 h 482695"/>
              <a:gd name="connsiteX37" fmla="*/ 3276883 w 6050676"/>
              <a:gd name="connsiteY37" fmla="*/ 271941 h 482695"/>
              <a:gd name="connsiteX38" fmla="*/ 3381260 w 6050676"/>
              <a:gd name="connsiteY38" fmla="*/ 156313 h 482695"/>
              <a:gd name="connsiteX39" fmla="*/ 3419652 w 6050676"/>
              <a:gd name="connsiteY39" fmla="*/ 183560 h 482695"/>
              <a:gd name="connsiteX40" fmla="*/ 3463842 w 6050676"/>
              <a:gd name="connsiteY40" fmla="*/ 200557 h 482695"/>
              <a:gd name="connsiteX41" fmla="*/ 3664398 w 6050676"/>
              <a:gd name="connsiteY41" fmla="*/ 295736 h 482695"/>
              <a:gd name="connsiteX42" fmla="*/ 3701790 w 6050676"/>
              <a:gd name="connsiteY42" fmla="*/ 299135 h 482695"/>
              <a:gd name="connsiteX43" fmla="*/ 3718786 w 6050676"/>
              <a:gd name="connsiteY43" fmla="*/ 302534 h 482695"/>
              <a:gd name="connsiteX44" fmla="*/ 3759578 w 6050676"/>
              <a:gd name="connsiteY44" fmla="*/ 309333 h 482695"/>
              <a:gd name="connsiteX45" fmla="*/ 3800369 w 6050676"/>
              <a:gd name="connsiteY45" fmla="*/ 312732 h 482695"/>
              <a:gd name="connsiteX46" fmla="*/ 3888749 w 6050676"/>
              <a:gd name="connsiteY46" fmla="*/ 319531 h 482695"/>
              <a:gd name="connsiteX47" fmla="*/ 3946537 w 6050676"/>
              <a:gd name="connsiteY47" fmla="*/ 319531 h 482695"/>
              <a:gd name="connsiteX48" fmla="*/ 3983928 w 6050676"/>
              <a:gd name="connsiteY48" fmla="*/ 309333 h 482695"/>
              <a:gd name="connsiteX49" fmla="*/ 4075708 w 6050676"/>
              <a:gd name="connsiteY49" fmla="*/ 292336 h 482695"/>
              <a:gd name="connsiteX50" fmla="*/ 4208279 w 6050676"/>
              <a:gd name="connsiteY50" fmla="*/ 248146 h 482695"/>
              <a:gd name="connsiteX51" fmla="*/ 4392858 w 6050676"/>
              <a:gd name="connsiteY51" fmla="*/ 273649 h 482695"/>
              <a:gd name="connsiteX52" fmla="*/ 4442828 w 6050676"/>
              <a:gd name="connsiteY52" fmla="*/ 292336 h 482695"/>
              <a:gd name="connsiteX53" fmla="*/ 4456425 w 6050676"/>
              <a:gd name="connsiteY53" fmla="*/ 295736 h 482695"/>
              <a:gd name="connsiteX54" fmla="*/ 4476821 w 6050676"/>
              <a:gd name="connsiteY54" fmla="*/ 302534 h 482695"/>
              <a:gd name="connsiteX55" fmla="*/ 4521834 w 6050676"/>
              <a:gd name="connsiteY55" fmla="*/ 334854 h 482695"/>
              <a:gd name="connsiteX56" fmla="*/ 4574035 w 6050676"/>
              <a:gd name="connsiteY56" fmla="*/ 357959 h 482695"/>
              <a:gd name="connsiteX57" fmla="*/ 4636134 w 6050676"/>
              <a:gd name="connsiteY57" fmla="*/ 356285 h 482695"/>
              <a:gd name="connsiteX58" fmla="*/ 4718168 w 6050676"/>
              <a:gd name="connsiteY58" fmla="*/ 356922 h 482695"/>
              <a:gd name="connsiteX59" fmla="*/ 4795678 w 6050676"/>
              <a:gd name="connsiteY59" fmla="*/ 349141 h 482695"/>
              <a:gd name="connsiteX60" fmla="*/ 4881332 w 6050676"/>
              <a:gd name="connsiteY60" fmla="*/ 326496 h 482695"/>
              <a:gd name="connsiteX61" fmla="*/ 5052619 w 6050676"/>
              <a:gd name="connsiteY61" fmla="*/ 349623 h 482695"/>
              <a:gd name="connsiteX62" fmla="*/ 5119528 w 6050676"/>
              <a:gd name="connsiteY62" fmla="*/ 339616 h 482695"/>
              <a:gd name="connsiteX63" fmla="*/ 5166870 w 6050676"/>
              <a:gd name="connsiteY63" fmla="*/ 343325 h 482695"/>
              <a:gd name="connsiteX64" fmla="*/ 5201279 w 6050676"/>
              <a:gd name="connsiteY64" fmla="*/ 332794 h 482695"/>
              <a:gd name="connsiteX65" fmla="*/ 5499997 w 6050676"/>
              <a:gd name="connsiteY65" fmla="*/ 333128 h 482695"/>
              <a:gd name="connsiteX66" fmla="*/ 5725797 w 6050676"/>
              <a:gd name="connsiteY66" fmla="*/ 344014 h 482695"/>
              <a:gd name="connsiteX67" fmla="*/ 5748143 w 6050676"/>
              <a:gd name="connsiteY67" fmla="*/ 329728 h 482695"/>
              <a:gd name="connsiteX68" fmla="*/ 5815554 w 6050676"/>
              <a:gd name="connsiteY68" fmla="*/ 332794 h 482695"/>
              <a:gd name="connsiteX69" fmla="*/ 5894092 w 6050676"/>
              <a:gd name="connsiteY69" fmla="*/ 310355 h 482695"/>
              <a:gd name="connsiteX70" fmla="*/ 5982691 w 6050676"/>
              <a:gd name="connsiteY70" fmla="*/ 322930 h 482695"/>
              <a:gd name="connsiteX71" fmla="*/ 6050676 w 6050676"/>
              <a:gd name="connsiteY71" fmla="*/ 326329 h 482695"/>
              <a:gd name="connsiteX72" fmla="*/ 6016684 w 6050676"/>
              <a:gd name="connsiteY72" fmla="*/ 472497 h 482695"/>
              <a:gd name="connsiteX73" fmla="*/ 5805930 w 6050676"/>
              <a:gd name="connsiteY73" fmla="*/ 452102 h 482695"/>
              <a:gd name="connsiteX74" fmla="*/ 5652870 w 6050676"/>
              <a:gd name="connsiteY74" fmla="*/ 470234 h 482695"/>
              <a:gd name="connsiteX75" fmla="*/ 5537868 w 6050676"/>
              <a:gd name="connsiteY75" fmla="*/ 470234 h 482695"/>
              <a:gd name="connsiteX76" fmla="*/ 5442210 w 6050676"/>
              <a:gd name="connsiteY76" fmla="*/ 448702 h 482695"/>
              <a:gd name="connsiteX77" fmla="*/ 5224657 w 6050676"/>
              <a:gd name="connsiteY77" fmla="*/ 448702 h 482695"/>
              <a:gd name="connsiteX78" fmla="*/ 5122679 w 6050676"/>
              <a:gd name="connsiteY78" fmla="*/ 482695 h 482695"/>
              <a:gd name="connsiteX79" fmla="*/ 5044496 w 6050676"/>
              <a:gd name="connsiteY79" fmla="*/ 479296 h 482695"/>
              <a:gd name="connsiteX80" fmla="*/ 4932321 w 6050676"/>
              <a:gd name="connsiteY80" fmla="*/ 462299 h 482695"/>
              <a:gd name="connsiteX81" fmla="*/ 4876915 w 6050676"/>
              <a:gd name="connsiteY81" fmla="*/ 426926 h 482695"/>
              <a:gd name="connsiteX82" fmla="*/ 4807221 w 6050676"/>
              <a:gd name="connsiteY82" fmla="*/ 429307 h 482695"/>
              <a:gd name="connsiteX83" fmla="*/ 4748761 w 6050676"/>
              <a:gd name="connsiteY83" fmla="*/ 455501 h 482695"/>
              <a:gd name="connsiteX84" fmla="*/ 4694373 w 6050676"/>
              <a:gd name="connsiteY84" fmla="*/ 469098 h 482695"/>
              <a:gd name="connsiteX85" fmla="*/ 4667179 w 6050676"/>
              <a:gd name="connsiteY85" fmla="*/ 461264 h 482695"/>
              <a:gd name="connsiteX86" fmla="*/ 4575435 w 6050676"/>
              <a:gd name="connsiteY86" fmla="*/ 469425 h 482695"/>
              <a:gd name="connsiteX87" fmla="*/ 4506741 w 6050676"/>
              <a:gd name="connsiteY87" fmla="*/ 468407 h 482695"/>
              <a:gd name="connsiteX88" fmla="*/ 4487018 w 6050676"/>
              <a:gd name="connsiteY88" fmla="*/ 445637 h 482695"/>
              <a:gd name="connsiteX89" fmla="*/ 4360655 w 6050676"/>
              <a:gd name="connsiteY89" fmla="*/ 383443 h 482695"/>
              <a:gd name="connsiteX90" fmla="*/ 4281355 w 6050676"/>
              <a:gd name="connsiteY90" fmla="*/ 390224 h 482695"/>
              <a:gd name="connsiteX91" fmla="*/ 4170888 w 6050676"/>
              <a:gd name="connsiteY91" fmla="*/ 410602 h 482695"/>
              <a:gd name="connsiteX92" fmla="*/ 4132460 w 6050676"/>
              <a:gd name="connsiteY92" fmla="*/ 408203 h 482695"/>
              <a:gd name="connsiteX93" fmla="*/ 4103213 w 6050676"/>
              <a:gd name="connsiteY93" fmla="*/ 434052 h 482695"/>
              <a:gd name="connsiteX94" fmla="*/ 4079274 w 6050676"/>
              <a:gd name="connsiteY94" fmla="*/ 457617 h 482695"/>
              <a:gd name="connsiteX95" fmla="*/ 3943137 w 6050676"/>
              <a:gd name="connsiteY95" fmla="*/ 452102 h 482695"/>
              <a:gd name="connsiteX96" fmla="*/ 3902709 w 6050676"/>
              <a:gd name="connsiteY96" fmla="*/ 437249 h 482695"/>
              <a:gd name="connsiteX97" fmla="*/ 3888749 w 6050676"/>
              <a:gd name="connsiteY97" fmla="*/ 448702 h 482695"/>
              <a:gd name="connsiteX98" fmla="*/ 3834069 w 6050676"/>
              <a:gd name="connsiteY98" fmla="*/ 411639 h 482695"/>
              <a:gd name="connsiteX99" fmla="*/ 3756752 w 6050676"/>
              <a:gd name="connsiteY99" fmla="*/ 405722 h 482695"/>
              <a:gd name="connsiteX100" fmla="*/ 3711988 w 6050676"/>
              <a:gd name="connsiteY100" fmla="*/ 424907 h 482695"/>
              <a:gd name="connsiteX101" fmla="*/ 3633805 w 6050676"/>
              <a:gd name="connsiteY101" fmla="*/ 407911 h 482695"/>
              <a:gd name="connsiteX102" fmla="*/ 3510838 w 6050676"/>
              <a:gd name="connsiteY102" fmla="*/ 303035 h 482695"/>
              <a:gd name="connsiteX103" fmla="*/ 3378861 w 6050676"/>
              <a:gd name="connsiteY103" fmla="*/ 251545 h 482695"/>
              <a:gd name="connsiteX104" fmla="*/ 3304077 w 6050676"/>
              <a:gd name="connsiteY104" fmla="*/ 316131 h 482695"/>
              <a:gd name="connsiteX105" fmla="*/ 3255009 w 6050676"/>
              <a:gd name="connsiteY105" fmla="*/ 346761 h 482695"/>
              <a:gd name="connsiteX106" fmla="*/ 3163345 w 6050676"/>
              <a:gd name="connsiteY106" fmla="*/ 369847 h 482695"/>
              <a:gd name="connsiteX107" fmla="*/ 3032137 w 6050676"/>
              <a:gd name="connsiteY107" fmla="*/ 312732 h 482695"/>
              <a:gd name="connsiteX108" fmla="*/ 2984547 w 6050676"/>
              <a:gd name="connsiteY108" fmla="*/ 295736 h 482695"/>
              <a:gd name="connsiteX109" fmla="*/ 2960752 w 6050676"/>
              <a:gd name="connsiteY109" fmla="*/ 292336 h 482695"/>
              <a:gd name="connsiteX110" fmla="*/ 2834980 w 6050676"/>
              <a:gd name="connsiteY110" fmla="*/ 261743 h 482695"/>
              <a:gd name="connsiteX111" fmla="*/ 2780592 w 6050676"/>
              <a:gd name="connsiteY111" fmla="*/ 265142 h 482695"/>
              <a:gd name="connsiteX112" fmla="*/ 2760196 w 6050676"/>
              <a:gd name="connsiteY112" fmla="*/ 268542 h 482695"/>
              <a:gd name="connsiteX113" fmla="*/ 2705808 w 6050676"/>
              <a:gd name="connsiteY113" fmla="*/ 275340 h 482695"/>
              <a:gd name="connsiteX114" fmla="*/ 2671815 w 6050676"/>
              <a:gd name="connsiteY114" fmla="*/ 275340 h 482695"/>
              <a:gd name="connsiteX115" fmla="*/ 2593633 w 6050676"/>
              <a:gd name="connsiteY115" fmla="*/ 251545 h 482695"/>
              <a:gd name="connsiteX116" fmla="*/ 2546043 w 6050676"/>
              <a:gd name="connsiteY116" fmla="*/ 244747 h 482695"/>
              <a:gd name="connsiteX117" fmla="*/ 2454263 w 6050676"/>
              <a:gd name="connsiteY117" fmla="*/ 241348 h 482695"/>
              <a:gd name="connsiteX118" fmla="*/ 2328491 w 6050676"/>
              <a:gd name="connsiteY118" fmla="*/ 237948 h 482695"/>
              <a:gd name="connsiteX119" fmla="*/ 2202718 w 6050676"/>
              <a:gd name="connsiteY119" fmla="*/ 220952 h 482695"/>
              <a:gd name="connsiteX120" fmla="*/ 2172125 w 6050676"/>
              <a:gd name="connsiteY120" fmla="*/ 220952 h 482695"/>
              <a:gd name="connsiteX121" fmla="*/ 2090543 w 6050676"/>
              <a:gd name="connsiteY121" fmla="*/ 197157 h 482695"/>
              <a:gd name="connsiteX122" fmla="*/ 1937576 w 6050676"/>
              <a:gd name="connsiteY122" fmla="*/ 234549 h 482695"/>
              <a:gd name="connsiteX123" fmla="*/ 1703027 w 6050676"/>
              <a:gd name="connsiteY123" fmla="*/ 234549 h 482695"/>
              <a:gd name="connsiteX124" fmla="*/ 1529665 w 6050676"/>
              <a:gd name="connsiteY124" fmla="*/ 244747 h 482695"/>
              <a:gd name="connsiteX125" fmla="*/ 1332508 w 6050676"/>
              <a:gd name="connsiteY125" fmla="*/ 246438 h 482695"/>
              <a:gd name="connsiteX126" fmla="*/ 1087762 w 6050676"/>
              <a:gd name="connsiteY126" fmla="*/ 282139 h 482695"/>
              <a:gd name="connsiteX127" fmla="*/ 968788 w 6050676"/>
              <a:gd name="connsiteY127" fmla="*/ 278739 h 482695"/>
              <a:gd name="connsiteX128" fmla="*/ 849814 w 6050676"/>
              <a:gd name="connsiteY128" fmla="*/ 305934 h 482695"/>
              <a:gd name="connsiteX129" fmla="*/ 786354 w 6050676"/>
              <a:gd name="connsiteY129" fmla="*/ 352428 h 482695"/>
              <a:gd name="connsiteX130" fmla="*/ 734239 w 6050676"/>
              <a:gd name="connsiteY130" fmla="*/ 370519 h 482695"/>
              <a:gd name="connsiteX131" fmla="*/ 662938 w 6050676"/>
              <a:gd name="connsiteY131" fmla="*/ 400112 h 482695"/>
              <a:gd name="connsiteX132" fmla="*/ 574474 w 6050676"/>
              <a:gd name="connsiteY132" fmla="*/ 384116 h 482695"/>
              <a:gd name="connsiteX133" fmla="*/ 438838 w 6050676"/>
              <a:gd name="connsiteY133" fmla="*/ 354378 h 482695"/>
              <a:gd name="connsiteX134" fmla="*/ 370519 w 6050676"/>
              <a:gd name="connsiteY134" fmla="*/ 278739 h 482695"/>
              <a:gd name="connsiteX135" fmla="*/ 326328 w 6050676"/>
              <a:gd name="connsiteY135" fmla="*/ 268542 h 482695"/>
              <a:gd name="connsiteX136" fmla="*/ 214153 w 6050676"/>
              <a:gd name="connsiteY136" fmla="*/ 180161 h 482695"/>
              <a:gd name="connsiteX137" fmla="*/ 180494 w 6050676"/>
              <a:gd name="connsiteY137" fmla="*/ 153280 h 482695"/>
              <a:gd name="connsiteX138" fmla="*/ 105377 w 6050676"/>
              <a:gd name="connsiteY138" fmla="*/ 125773 h 482695"/>
              <a:gd name="connsiteX139" fmla="*/ 33992 w 6050676"/>
              <a:gd name="connsiteY139" fmla="*/ 64586 h 482695"/>
              <a:gd name="connsiteX140" fmla="*/ 0 w 6050676"/>
              <a:gd name="connsiteY140"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1066 w 6050676"/>
              <a:gd name="connsiteY22" fmla="*/ 130066 h 482695"/>
              <a:gd name="connsiteX23" fmla="*/ 2269340 w 6050676"/>
              <a:gd name="connsiteY23" fmla="*/ 161492 h 482695"/>
              <a:gd name="connsiteX24" fmla="*/ 2425016 w 6050676"/>
              <a:gd name="connsiteY24" fmla="*/ 142424 h 482695"/>
              <a:gd name="connsiteX25" fmla="*/ 2566093 w 6050676"/>
              <a:gd name="connsiteY25" fmla="*/ 191049 h 482695"/>
              <a:gd name="connsiteX26" fmla="*/ 2631121 w 6050676"/>
              <a:gd name="connsiteY26" fmla="*/ 194360 h 482695"/>
              <a:gd name="connsiteX27" fmla="*/ 2692901 w 6050676"/>
              <a:gd name="connsiteY27" fmla="*/ 214171 h 482695"/>
              <a:gd name="connsiteX28" fmla="*/ 2736074 w 6050676"/>
              <a:gd name="connsiteY28" fmla="*/ 214172 h 482695"/>
              <a:gd name="connsiteX29" fmla="*/ 2859722 w 6050676"/>
              <a:gd name="connsiteY29" fmla="*/ 191980 h 482695"/>
              <a:gd name="connsiteX30" fmla="*/ 2923360 w 6050676"/>
              <a:gd name="connsiteY30" fmla="*/ 207355 h 482695"/>
              <a:gd name="connsiteX31" fmla="*/ 2957353 w 6050676"/>
              <a:gd name="connsiteY31" fmla="*/ 224351 h 482695"/>
              <a:gd name="connsiteX32" fmla="*/ 2984547 w 6050676"/>
              <a:gd name="connsiteY32" fmla="*/ 241348 h 482695"/>
              <a:gd name="connsiteX33" fmla="*/ 3004943 w 6050676"/>
              <a:gd name="connsiteY33" fmla="*/ 248146 h 482695"/>
              <a:gd name="connsiteX34" fmla="*/ 3069272 w 6050676"/>
              <a:gd name="connsiteY34" fmla="*/ 261036 h 482695"/>
              <a:gd name="connsiteX35" fmla="*/ 3127316 w 6050676"/>
              <a:gd name="connsiteY35" fmla="*/ 295736 h 482695"/>
              <a:gd name="connsiteX36" fmla="*/ 3202099 w 6050676"/>
              <a:gd name="connsiteY36" fmla="*/ 295736 h 482695"/>
              <a:gd name="connsiteX37" fmla="*/ 3249689 w 6050676"/>
              <a:gd name="connsiteY37" fmla="*/ 285538 h 482695"/>
              <a:gd name="connsiteX38" fmla="*/ 3276883 w 6050676"/>
              <a:gd name="connsiteY38" fmla="*/ 271941 h 482695"/>
              <a:gd name="connsiteX39" fmla="*/ 3381260 w 6050676"/>
              <a:gd name="connsiteY39" fmla="*/ 156313 h 482695"/>
              <a:gd name="connsiteX40" fmla="*/ 3419652 w 6050676"/>
              <a:gd name="connsiteY40" fmla="*/ 183560 h 482695"/>
              <a:gd name="connsiteX41" fmla="*/ 3463842 w 6050676"/>
              <a:gd name="connsiteY41" fmla="*/ 200557 h 482695"/>
              <a:gd name="connsiteX42" fmla="*/ 3664398 w 6050676"/>
              <a:gd name="connsiteY42" fmla="*/ 295736 h 482695"/>
              <a:gd name="connsiteX43" fmla="*/ 3701790 w 6050676"/>
              <a:gd name="connsiteY43" fmla="*/ 299135 h 482695"/>
              <a:gd name="connsiteX44" fmla="*/ 3718786 w 6050676"/>
              <a:gd name="connsiteY44" fmla="*/ 302534 h 482695"/>
              <a:gd name="connsiteX45" fmla="*/ 3759578 w 6050676"/>
              <a:gd name="connsiteY45" fmla="*/ 309333 h 482695"/>
              <a:gd name="connsiteX46" fmla="*/ 3800369 w 6050676"/>
              <a:gd name="connsiteY46" fmla="*/ 312732 h 482695"/>
              <a:gd name="connsiteX47" fmla="*/ 3888749 w 6050676"/>
              <a:gd name="connsiteY47" fmla="*/ 319531 h 482695"/>
              <a:gd name="connsiteX48" fmla="*/ 3946537 w 6050676"/>
              <a:gd name="connsiteY48" fmla="*/ 319531 h 482695"/>
              <a:gd name="connsiteX49" fmla="*/ 3983928 w 6050676"/>
              <a:gd name="connsiteY49" fmla="*/ 309333 h 482695"/>
              <a:gd name="connsiteX50" fmla="*/ 4075708 w 6050676"/>
              <a:gd name="connsiteY50" fmla="*/ 292336 h 482695"/>
              <a:gd name="connsiteX51" fmla="*/ 4208279 w 6050676"/>
              <a:gd name="connsiteY51" fmla="*/ 248146 h 482695"/>
              <a:gd name="connsiteX52" fmla="*/ 4392858 w 6050676"/>
              <a:gd name="connsiteY52" fmla="*/ 273649 h 482695"/>
              <a:gd name="connsiteX53" fmla="*/ 4442828 w 6050676"/>
              <a:gd name="connsiteY53" fmla="*/ 292336 h 482695"/>
              <a:gd name="connsiteX54" fmla="*/ 4456425 w 6050676"/>
              <a:gd name="connsiteY54" fmla="*/ 295736 h 482695"/>
              <a:gd name="connsiteX55" fmla="*/ 4476821 w 6050676"/>
              <a:gd name="connsiteY55" fmla="*/ 302534 h 482695"/>
              <a:gd name="connsiteX56" fmla="*/ 4521834 w 6050676"/>
              <a:gd name="connsiteY56" fmla="*/ 334854 h 482695"/>
              <a:gd name="connsiteX57" fmla="*/ 4574035 w 6050676"/>
              <a:gd name="connsiteY57" fmla="*/ 357959 h 482695"/>
              <a:gd name="connsiteX58" fmla="*/ 4636134 w 6050676"/>
              <a:gd name="connsiteY58" fmla="*/ 356285 h 482695"/>
              <a:gd name="connsiteX59" fmla="*/ 4718168 w 6050676"/>
              <a:gd name="connsiteY59" fmla="*/ 356922 h 482695"/>
              <a:gd name="connsiteX60" fmla="*/ 4795678 w 6050676"/>
              <a:gd name="connsiteY60" fmla="*/ 349141 h 482695"/>
              <a:gd name="connsiteX61" fmla="*/ 4881332 w 6050676"/>
              <a:gd name="connsiteY61" fmla="*/ 326496 h 482695"/>
              <a:gd name="connsiteX62" fmla="*/ 5052619 w 6050676"/>
              <a:gd name="connsiteY62" fmla="*/ 349623 h 482695"/>
              <a:gd name="connsiteX63" fmla="*/ 5119528 w 6050676"/>
              <a:gd name="connsiteY63" fmla="*/ 339616 h 482695"/>
              <a:gd name="connsiteX64" fmla="*/ 5166870 w 6050676"/>
              <a:gd name="connsiteY64" fmla="*/ 343325 h 482695"/>
              <a:gd name="connsiteX65" fmla="*/ 5201279 w 6050676"/>
              <a:gd name="connsiteY65" fmla="*/ 332794 h 482695"/>
              <a:gd name="connsiteX66" fmla="*/ 5499997 w 6050676"/>
              <a:gd name="connsiteY66" fmla="*/ 333128 h 482695"/>
              <a:gd name="connsiteX67" fmla="*/ 5725797 w 6050676"/>
              <a:gd name="connsiteY67" fmla="*/ 344014 h 482695"/>
              <a:gd name="connsiteX68" fmla="*/ 5748143 w 6050676"/>
              <a:gd name="connsiteY68" fmla="*/ 329728 h 482695"/>
              <a:gd name="connsiteX69" fmla="*/ 5815554 w 6050676"/>
              <a:gd name="connsiteY69" fmla="*/ 332794 h 482695"/>
              <a:gd name="connsiteX70" fmla="*/ 5894092 w 6050676"/>
              <a:gd name="connsiteY70" fmla="*/ 310355 h 482695"/>
              <a:gd name="connsiteX71" fmla="*/ 5982691 w 6050676"/>
              <a:gd name="connsiteY71" fmla="*/ 322930 h 482695"/>
              <a:gd name="connsiteX72" fmla="*/ 6050676 w 6050676"/>
              <a:gd name="connsiteY72" fmla="*/ 326329 h 482695"/>
              <a:gd name="connsiteX73" fmla="*/ 6016684 w 6050676"/>
              <a:gd name="connsiteY73" fmla="*/ 472497 h 482695"/>
              <a:gd name="connsiteX74" fmla="*/ 5805930 w 6050676"/>
              <a:gd name="connsiteY74" fmla="*/ 452102 h 482695"/>
              <a:gd name="connsiteX75" fmla="*/ 5652870 w 6050676"/>
              <a:gd name="connsiteY75" fmla="*/ 470234 h 482695"/>
              <a:gd name="connsiteX76" fmla="*/ 5537868 w 6050676"/>
              <a:gd name="connsiteY76" fmla="*/ 470234 h 482695"/>
              <a:gd name="connsiteX77" fmla="*/ 5442210 w 6050676"/>
              <a:gd name="connsiteY77" fmla="*/ 448702 h 482695"/>
              <a:gd name="connsiteX78" fmla="*/ 5224657 w 6050676"/>
              <a:gd name="connsiteY78" fmla="*/ 448702 h 482695"/>
              <a:gd name="connsiteX79" fmla="*/ 5122679 w 6050676"/>
              <a:gd name="connsiteY79" fmla="*/ 482695 h 482695"/>
              <a:gd name="connsiteX80" fmla="*/ 5044496 w 6050676"/>
              <a:gd name="connsiteY80" fmla="*/ 479296 h 482695"/>
              <a:gd name="connsiteX81" fmla="*/ 4932321 w 6050676"/>
              <a:gd name="connsiteY81" fmla="*/ 462299 h 482695"/>
              <a:gd name="connsiteX82" fmla="*/ 4876915 w 6050676"/>
              <a:gd name="connsiteY82" fmla="*/ 426926 h 482695"/>
              <a:gd name="connsiteX83" fmla="*/ 4807221 w 6050676"/>
              <a:gd name="connsiteY83" fmla="*/ 429307 h 482695"/>
              <a:gd name="connsiteX84" fmla="*/ 4748761 w 6050676"/>
              <a:gd name="connsiteY84" fmla="*/ 455501 h 482695"/>
              <a:gd name="connsiteX85" fmla="*/ 4694373 w 6050676"/>
              <a:gd name="connsiteY85" fmla="*/ 469098 h 482695"/>
              <a:gd name="connsiteX86" fmla="*/ 4667179 w 6050676"/>
              <a:gd name="connsiteY86" fmla="*/ 461264 h 482695"/>
              <a:gd name="connsiteX87" fmla="*/ 4575435 w 6050676"/>
              <a:gd name="connsiteY87" fmla="*/ 469425 h 482695"/>
              <a:gd name="connsiteX88" fmla="*/ 4506741 w 6050676"/>
              <a:gd name="connsiteY88" fmla="*/ 468407 h 482695"/>
              <a:gd name="connsiteX89" fmla="*/ 4487018 w 6050676"/>
              <a:gd name="connsiteY89" fmla="*/ 445637 h 482695"/>
              <a:gd name="connsiteX90" fmla="*/ 4360655 w 6050676"/>
              <a:gd name="connsiteY90" fmla="*/ 383443 h 482695"/>
              <a:gd name="connsiteX91" fmla="*/ 4281355 w 6050676"/>
              <a:gd name="connsiteY91" fmla="*/ 390224 h 482695"/>
              <a:gd name="connsiteX92" fmla="*/ 4170888 w 6050676"/>
              <a:gd name="connsiteY92" fmla="*/ 410602 h 482695"/>
              <a:gd name="connsiteX93" fmla="*/ 4132460 w 6050676"/>
              <a:gd name="connsiteY93" fmla="*/ 408203 h 482695"/>
              <a:gd name="connsiteX94" fmla="*/ 4103213 w 6050676"/>
              <a:gd name="connsiteY94" fmla="*/ 434052 h 482695"/>
              <a:gd name="connsiteX95" fmla="*/ 4079274 w 6050676"/>
              <a:gd name="connsiteY95" fmla="*/ 457617 h 482695"/>
              <a:gd name="connsiteX96" fmla="*/ 3943137 w 6050676"/>
              <a:gd name="connsiteY96" fmla="*/ 452102 h 482695"/>
              <a:gd name="connsiteX97" fmla="*/ 3902709 w 6050676"/>
              <a:gd name="connsiteY97" fmla="*/ 437249 h 482695"/>
              <a:gd name="connsiteX98" fmla="*/ 3888749 w 6050676"/>
              <a:gd name="connsiteY98" fmla="*/ 448702 h 482695"/>
              <a:gd name="connsiteX99" fmla="*/ 3834069 w 6050676"/>
              <a:gd name="connsiteY99" fmla="*/ 411639 h 482695"/>
              <a:gd name="connsiteX100" fmla="*/ 3756752 w 6050676"/>
              <a:gd name="connsiteY100" fmla="*/ 405722 h 482695"/>
              <a:gd name="connsiteX101" fmla="*/ 3711988 w 6050676"/>
              <a:gd name="connsiteY101" fmla="*/ 424907 h 482695"/>
              <a:gd name="connsiteX102" fmla="*/ 3633805 w 6050676"/>
              <a:gd name="connsiteY102" fmla="*/ 407911 h 482695"/>
              <a:gd name="connsiteX103" fmla="*/ 3510838 w 6050676"/>
              <a:gd name="connsiteY103" fmla="*/ 303035 h 482695"/>
              <a:gd name="connsiteX104" fmla="*/ 3378861 w 6050676"/>
              <a:gd name="connsiteY104" fmla="*/ 251545 h 482695"/>
              <a:gd name="connsiteX105" fmla="*/ 3304077 w 6050676"/>
              <a:gd name="connsiteY105" fmla="*/ 316131 h 482695"/>
              <a:gd name="connsiteX106" fmla="*/ 3255009 w 6050676"/>
              <a:gd name="connsiteY106" fmla="*/ 346761 h 482695"/>
              <a:gd name="connsiteX107" fmla="*/ 3163345 w 6050676"/>
              <a:gd name="connsiteY107" fmla="*/ 369847 h 482695"/>
              <a:gd name="connsiteX108" fmla="*/ 3032137 w 6050676"/>
              <a:gd name="connsiteY108" fmla="*/ 312732 h 482695"/>
              <a:gd name="connsiteX109" fmla="*/ 2984547 w 6050676"/>
              <a:gd name="connsiteY109" fmla="*/ 295736 h 482695"/>
              <a:gd name="connsiteX110" fmla="*/ 2960752 w 6050676"/>
              <a:gd name="connsiteY110" fmla="*/ 292336 h 482695"/>
              <a:gd name="connsiteX111" fmla="*/ 2834980 w 6050676"/>
              <a:gd name="connsiteY111" fmla="*/ 261743 h 482695"/>
              <a:gd name="connsiteX112" fmla="*/ 2780592 w 6050676"/>
              <a:gd name="connsiteY112" fmla="*/ 265142 h 482695"/>
              <a:gd name="connsiteX113" fmla="*/ 2760196 w 6050676"/>
              <a:gd name="connsiteY113" fmla="*/ 268542 h 482695"/>
              <a:gd name="connsiteX114" fmla="*/ 2705808 w 6050676"/>
              <a:gd name="connsiteY114" fmla="*/ 275340 h 482695"/>
              <a:gd name="connsiteX115" fmla="*/ 2671815 w 6050676"/>
              <a:gd name="connsiteY115" fmla="*/ 275340 h 482695"/>
              <a:gd name="connsiteX116" fmla="*/ 2593633 w 6050676"/>
              <a:gd name="connsiteY116" fmla="*/ 251545 h 482695"/>
              <a:gd name="connsiteX117" fmla="*/ 2546043 w 6050676"/>
              <a:gd name="connsiteY117" fmla="*/ 244747 h 482695"/>
              <a:gd name="connsiteX118" fmla="*/ 2454263 w 6050676"/>
              <a:gd name="connsiteY118" fmla="*/ 241348 h 482695"/>
              <a:gd name="connsiteX119" fmla="*/ 2328491 w 6050676"/>
              <a:gd name="connsiteY119" fmla="*/ 237948 h 482695"/>
              <a:gd name="connsiteX120" fmla="*/ 2202718 w 6050676"/>
              <a:gd name="connsiteY120" fmla="*/ 220952 h 482695"/>
              <a:gd name="connsiteX121" fmla="*/ 2172125 w 6050676"/>
              <a:gd name="connsiteY121" fmla="*/ 220952 h 482695"/>
              <a:gd name="connsiteX122" fmla="*/ 2090543 w 6050676"/>
              <a:gd name="connsiteY122" fmla="*/ 197157 h 482695"/>
              <a:gd name="connsiteX123" fmla="*/ 1937576 w 6050676"/>
              <a:gd name="connsiteY123" fmla="*/ 234549 h 482695"/>
              <a:gd name="connsiteX124" fmla="*/ 1703027 w 6050676"/>
              <a:gd name="connsiteY124" fmla="*/ 234549 h 482695"/>
              <a:gd name="connsiteX125" fmla="*/ 1529665 w 6050676"/>
              <a:gd name="connsiteY125" fmla="*/ 244747 h 482695"/>
              <a:gd name="connsiteX126" fmla="*/ 1332508 w 6050676"/>
              <a:gd name="connsiteY126" fmla="*/ 246438 h 482695"/>
              <a:gd name="connsiteX127" fmla="*/ 1087762 w 6050676"/>
              <a:gd name="connsiteY127" fmla="*/ 282139 h 482695"/>
              <a:gd name="connsiteX128" fmla="*/ 968788 w 6050676"/>
              <a:gd name="connsiteY128" fmla="*/ 278739 h 482695"/>
              <a:gd name="connsiteX129" fmla="*/ 849814 w 6050676"/>
              <a:gd name="connsiteY129" fmla="*/ 305934 h 482695"/>
              <a:gd name="connsiteX130" fmla="*/ 786354 w 6050676"/>
              <a:gd name="connsiteY130" fmla="*/ 352428 h 482695"/>
              <a:gd name="connsiteX131" fmla="*/ 734239 w 6050676"/>
              <a:gd name="connsiteY131" fmla="*/ 370519 h 482695"/>
              <a:gd name="connsiteX132" fmla="*/ 662938 w 6050676"/>
              <a:gd name="connsiteY132" fmla="*/ 400112 h 482695"/>
              <a:gd name="connsiteX133" fmla="*/ 574474 w 6050676"/>
              <a:gd name="connsiteY133" fmla="*/ 384116 h 482695"/>
              <a:gd name="connsiteX134" fmla="*/ 438838 w 6050676"/>
              <a:gd name="connsiteY134" fmla="*/ 354378 h 482695"/>
              <a:gd name="connsiteX135" fmla="*/ 370519 w 6050676"/>
              <a:gd name="connsiteY135" fmla="*/ 278739 h 482695"/>
              <a:gd name="connsiteX136" fmla="*/ 326328 w 6050676"/>
              <a:gd name="connsiteY136" fmla="*/ 268542 h 482695"/>
              <a:gd name="connsiteX137" fmla="*/ 214153 w 6050676"/>
              <a:gd name="connsiteY137" fmla="*/ 180161 h 482695"/>
              <a:gd name="connsiteX138" fmla="*/ 180494 w 6050676"/>
              <a:gd name="connsiteY138" fmla="*/ 153280 h 482695"/>
              <a:gd name="connsiteX139" fmla="*/ 105377 w 6050676"/>
              <a:gd name="connsiteY139" fmla="*/ 125773 h 482695"/>
              <a:gd name="connsiteX140" fmla="*/ 33992 w 6050676"/>
              <a:gd name="connsiteY140" fmla="*/ 64586 h 482695"/>
              <a:gd name="connsiteX141" fmla="*/ 0 w 6050676"/>
              <a:gd name="connsiteY141"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1066 w 6050676"/>
              <a:gd name="connsiteY22" fmla="*/ 130066 h 482695"/>
              <a:gd name="connsiteX23" fmla="*/ 2269340 w 6050676"/>
              <a:gd name="connsiteY23" fmla="*/ 161492 h 482695"/>
              <a:gd name="connsiteX24" fmla="*/ 2425016 w 6050676"/>
              <a:gd name="connsiteY24" fmla="*/ 142424 h 482695"/>
              <a:gd name="connsiteX25" fmla="*/ 2566093 w 6050676"/>
              <a:gd name="connsiteY25" fmla="*/ 191049 h 482695"/>
              <a:gd name="connsiteX26" fmla="*/ 2631121 w 6050676"/>
              <a:gd name="connsiteY26" fmla="*/ 194360 h 482695"/>
              <a:gd name="connsiteX27" fmla="*/ 2692901 w 6050676"/>
              <a:gd name="connsiteY27" fmla="*/ 214171 h 482695"/>
              <a:gd name="connsiteX28" fmla="*/ 2736074 w 6050676"/>
              <a:gd name="connsiteY28" fmla="*/ 214172 h 482695"/>
              <a:gd name="connsiteX29" fmla="*/ 2859722 w 6050676"/>
              <a:gd name="connsiteY29" fmla="*/ 191980 h 482695"/>
              <a:gd name="connsiteX30" fmla="*/ 2923360 w 6050676"/>
              <a:gd name="connsiteY30" fmla="*/ 207355 h 482695"/>
              <a:gd name="connsiteX31" fmla="*/ 2957353 w 6050676"/>
              <a:gd name="connsiteY31" fmla="*/ 224351 h 482695"/>
              <a:gd name="connsiteX32" fmla="*/ 2984547 w 6050676"/>
              <a:gd name="connsiteY32" fmla="*/ 241348 h 482695"/>
              <a:gd name="connsiteX33" fmla="*/ 3004943 w 6050676"/>
              <a:gd name="connsiteY33" fmla="*/ 248146 h 482695"/>
              <a:gd name="connsiteX34" fmla="*/ 3069272 w 6050676"/>
              <a:gd name="connsiteY34" fmla="*/ 261036 h 482695"/>
              <a:gd name="connsiteX35" fmla="*/ 3127316 w 6050676"/>
              <a:gd name="connsiteY35" fmla="*/ 295736 h 482695"/>
              <a:gd name="connsiteX36" fmla="*/ 3202099 w 6050676"/>
              <a:gd name="connsiteY36" fmla="*/ 295736 h 482695"/>
              <a:gd name="connsiteX37" fmla="*/ 3249689 w 6050676"/>
              <a:gd name="connsiteY37" fmla="*/ 285538 h 482695"/>
              <a:gd name="connsiteX38" fmla="*/ 3276883 w 6050676"/>
              <a:gd name="connsiteY38" fmla="*/ 271941 h 482695"/>
              <a:gd name="connsiteX39" fmla="*/ 3381260 w 6050676"/>
              <a:gd name="connsiteY39" fmla="*/ 156313 h 482695"/>
              <a:gd name="connsiteX40" fmla="*/ 3419652 w 6050676"/>
              <a:gd name="connsiteY40" fmla="*/ 183560 h 482695"/>
              <a:gd name="connsiteX41" fmla="*/ 3463842 w 6050676"/>
              <a:gd name="connsiteY41" fmla="*/ 200557 h 482695"/>
              <a:gd name="connsiteX42" fmla="*/ 3664398 w 6050676"/>
              <a:gd name="connsiteY42" fmla="*/ 295736 h 482695"/>
              <a:gd name="connsiteX43" fmla="*/ 3701790 w 6050676"/>
              <a:gd name="connsiteY43" fmla="*/ 299135 h 482695"/>
              <a:gd name="connsiteX44" fmla="*/ 3718786 w 6050676"/>
              <a:gd name="connsiteY44" fmla="*/ 302534 h 482695"/>
              <a:gd name="connsiteX45" fmla="*/ 3759578 w 6050676"/>
              <a:gd name="connsiteY45" fmla="*/ 309333 h 482695"/>
              <a:gd name="connsiteX46" fmla="*/ 3800369 w 6050676"/>
              <a:gd name="connsiteY46" fmla="*/ 312732 h 482695"/>
              <a:gd name="connsiteX47" fmla="*/ 3888749 w 6050676"/>
              <a:gd name="connsiteY47" fmla="*/ 319531 h 482695"/>
              <a:gd name="connsiteX48" fmla="*/ 3946537 w 6050676"/>
              <a:gd name="connsiteY48" fmla="*/ 319531 h 482695"/>
              <a:gd name="connsiteX49" fmla="*/ 3983928 w 6050676"/>
              <a:gd name="connsiteY49" fmla="*/ 309333 h 482695"/>
              <a:gd name="connsiteX50" fmla="*/ 4075708 w 6050676"/>
              <a:gd name="connsiteY50" fmla="*/ 292336 h 482695"/>
              <a:gd name="connsiteX51" fmla="*/ 4208279 w 6050676"/>
              <a:gd name="connsiteY51" fmla="*/ 248146 h 482695"/>
              <a:gd name="connsiteX52" fmla="*/ 4392858 w 6050676"/>
              <a:gd name="connsiteY52" fmla="*/ 273649 h 482695"/>
              <a:gd name="connsiteX53" fmla="*/ 4442828 w 6050676"/>
              <a:gd name="connsiteY53" fmla="*/ 292336 h 482695"/>
              <a:gd name="connsiteX54" fmla="*/ 4456425 w 6050676"/>
              <a:gd name="connsiteY54" fmla="*/ 295736 h 482695"/>
              <a:gd name="connsiteX55" fmla="*/ 4476821 w 6050676"/>
              <a:gd name="connsiteY55" fmla="*/ 302534 h 482695"/>
              <a:gd name="connsiteX56" fmla="*/ 4521834 w 6050676"/>
              <a:gd name="connsiteY56" fmla="*/ 334854 h 482695"/>
              <a:gd name="connsiteX57" fmla="*/ 4574035 w 6050676"/>
              <a:gd name="connsiteY57" fmla="*/ 357959 h 482695"/>
              <a:gd name="connsiteX58" fmla="*/ 4636134 w 6050676"/>
              <a:gd name="connsiteY58" fmla="*/ 356285 h 482695"/>
              <a:gd name="connsiteX59" fmla="*/ 4718168 w 6050676"/>
              <a:gd name="connsiteY59" fmla="*/ 356922 h 482695"/>
              <a:gd name="connsiteX60" fmla="*/ 4795678 w 6050676"/>
              <a:gd name="connsiteY60" fmla="*/ 349141 h 482695"/>
              <a:gd name="connsiteX61" fmla="*/ 4881332 w 6050676"/>
              <a:gd name="connsiteY61" fmla="*/ 326496 h 482695"/>
              <a:gd name="connsiteX62" fmla="*/ 5052619 w 6050676"/>
              <a:gd name="connsiteY62" fmla="*/ 349623 h 482695"/>
              <a:gd name="connsiteX63" fmla="*/ 5119528 w 6050676"/>
              <a:gd name="connsiteY63" fmla="*/ 339616 h 482695"/>
              <a:gd name="connsiteX64" fmla="*/ 5166870 w 6050676"/>
              <a:gd name="connsiteY64" fmla="*/ 343325 h 482695"/>
              <a:gd name="connsiteX65" fmla="*/ 5201279 w 6050676"/>
              <a:gd name="connsiteY65" fmla="*/ 332794 h 482695"/>
              <a:gd name="connsiteX66" fmla="*/ 5499997 w 6050676"/>
              <a:gd name="connsiteY66" fmla="*/ 333128 h 482695"/>
              <a:gd name="connsiteX67" fmla="*/ 5725797 w 6050676"/>
              <a:gd name="connsiteY67" fmla="*/ 344014 h 482695"/>
              <a:gd name="connsiteX68" fmla="*/ 5748143 w 6050676"/>
              <a:gd name="connsiteY68" fmla="*/ 329728 h 482695"/>
              <a:gd name="connsiteX69" fmla="*/ 5815554 w 6050676"/>
              <a:gd name="connsiteY69" fmla="*/ 332794 h 482695"/>
              <a:gd name="connsiteX70" fmla="*/ 5894092 w 6050676"/>
              <a:gd name="connsiteY70" fmla="*/ 310355 h 482695"/>
              <a:gd name="connsiteX71" fmla="*/ 5982691 w 6050676"/>
              <a:gd name="connsiteY71" fmla="*/ 322930 h 482695"/>
              <a:gd name="connsiteX72" fmla="*/ 6050676 w 6050676"/>
              <a:gd name="connsiteY72" fmla="*/ 326329 h 482695"/>
              <a:gd name="connsiteX73" fmla="*/ 6016684 w 6050676"/>
              <a:gd name="connsiteY73" fmla="*/ 472497 h 482695"/>
              <a:gd name="connsiteX74" fmla="*/ 5805930 w 6050676"/>
              <a:gd name="connsiteY74" fmla="*/ 452102 h 482695"/>
              <a:gd name="connsiteX75" fmla="*/ 5652870 w 6050676"/>
              <a:gd name="connsiteY75" fmla="*/ 470234 h 482695"/>
              <a:gd name="connsiteX76" fmla="*/ 5537868 w 6050676"/>
              <a:gd name="connsiteY76" fmla="*/ 470234 h 482695"/>
              <a:gd name="connsiteX77" fmla="*/ 5442210 w 6050676"/>
              <a:gd name="connsiteY77" fmla="*/ 448702 h 482695"/>
              <a:gd name="connsiteX78" fmla="*/ 5224657 w 6050676"/>
              <a:gd name="connsiteY78" fmla="*/ 448702 h 482695"/>
              <a:gd name="connsiteX79" fmla="*/ 5122679 w 6050676"/>
              <a:gd name="connsiteY79" fmla="*/ 482695 h 482695"/>
              <a:gd name="connsiteX80" fmla="*/ 5044496 w 6050676"/>
              <a:gd name="connsiteY80" fmla="*/ 479296 h 482695"/>
              <a:gd name="connsiteX81" fmla="*/ 4932321 w 6050676"/>
              <a:gd name="connsiteY81" fmla="*/ 462299 h 482695"/>
              <a:gd name="connsiteX82" fmla="*/ 4876915 w 6050676"/>
              <a:gd name="connsiteY82" fmla="*/ 426926 h 482695"/>
              <a:gd name="connsiteX83" fmla="*/ 4807221 w 6050676"/>
              <a:gd name="connsiteY83" fmla="*/ 429307 h 482695"/>
              <a:gd name="connsiteX84" fmla="*/ 4748761 w 6050676"/>
              <a:gd name="connsiteY84" fmla="*/ 455501 h 482695"/>
              <a:gd name="connsiteX85" fmla="*/ 4694373 w 6050676"/>
              <a:gd name="connsiteY85" fmla="*/ 469098 h 482695"/>
              <a:gd name="connsiteX86" fmla="*/ 4667179 w 6050676"/>
              <a:gd name="connsiteY86" fmla="*/ 461264 h 482695"/>
              <a:gd name="connsiteX87" fmla="*/ 4575435 w 6050676"/>
              <a:gd name="connsiteY87" fmla="*/ 469425 h 482695"/>
              <a:gd name="connsiteX88" fmla="*/ 4506741 w 6050676"/>
              <a:gd name="connsiteY88" fmla="*/ 468407 h 482695"/>
              <a:gd name="connsiteX89" fmla="*/ 4487018 w 6050676"/>
              <a:gd name="connsiteY89" fmla="*/ 445637 h 482695"/>
              <a:gd name="connsiteX90" fmla="*/ 4360655 w 6050676"/>
              <a:gd name="connsiteY90" fmla="*/ 383443 h 482695"/>
              <a:gd name="connsiteX91" fmla="*/ 4281355 w 6050676"/>
              <a:gd name="connsiteY91" fmla="*/ 390224 h 482695"/>
              <a:gd name="connsiteX92" fmla="*/ 4170888 w 6050676"/>
              <a:gd name="connsiteY92" fmla="*/ 410602 h 482695"/>
              <a:gd name="connsiteX93" fmla="*/ 4132460 w 6050676"/>
              <a:gd name="connsiteY93" fmla="*/ 408203 h 482695"/>
              <a:gd name="connsiteX94" fmla="*/ 4103213 w 6050676"/>
              <a:gd name="connsiteY94" fmla="*/ 434052 h 482695"/>
              <a:gd name="connsiteX95" fmla="*/ 4079274 w 6050676"/>
              <a:gd name="connsiteY95" fmla="*/ 457617 h 482695"/>
              <a:gd name="connsiteX96" fmla="*/ 3943137 w 6050676"/>
              <a:gd name="connsiteY96" fmla="*/ 452102 h 482695"/>
              <a:gd name="connsiteX97" fmla="*/ 3902709 w 6050676"/>
              <a:gd name="connsiteY97" fmla="*/ 437249 h 482695"/>
              <a:gd name="connsiteX98" fmla="*/ 3888749 w 6050676"/>
              <a:gd name="connsiteY98" fmla="*/ 448702 h 482695"/>
              <a:gd name="connsiteX99" fmla="*/ 3834069 w 6050676"/>
              <a:gd name="connsiteY99" fmla="*/ 411639 h 482695"/>
              <a:gd name="connsiteX100" fmla="*/ 3756752 w 6050676"/>
              <a:gd name="connsiteY100" fmla="*/ 405722 h 482695"/>
              <a:gd name="connsiteX101" fmla="*/ 3711988 w 6050676"/>
              <a:gd name="connsiteY101" fmla="*/ 424907 h 482695"/>
              <a:gd name="connsiteX102" fmla="*/ 3633805 w 6050676"/>
              <a:gd name="connsiteY102" fmla="*/ 407911 h 482695"/>
              <a:gd name="connsiteX103" fmla="*/ 3510838 w 6050676"/>
              <a:gd name="connsiteY103" fmla="*/ 303035 h 482695"/>
              <a:gd name="connsiteX104" fmla="*/ 3378861 w 6050676"/>
              <a:gd name="connsiteY104" fmla="*/ 251545 h 482695"/>
              <a:gd name="connsiteX105" fmla="*/ 3304077 w 6050676"/>
              <a:gd name="connsiteY105" fmla="*/ 316131 h 482695"/>
              <a:gd name="connsiteX106" fmla="*/ 3255009 w 6050676"/>
              <a:gd name="connsiteY106" fmla="*/ 346761 h 482695"/>
              <a:gd name="connsiteX107" fmla="*/ 3163345 w 6050676"/>
              <a:gd name="connsiteY107" fmla="*/ 369847 h 482695"/>
              <a:gd name="connsiteX108" fmla="*/ 3032137 w 6050676"/>
              <a:gd name="connsiteY108" fmla="*/ 312732 h 482695"/>
              <a:gd name="connsiteX109" fmla="*/ 2984547 w 6050676"/>
              <a:gd name="connsiteY109" fmla="*/ 295736 h 482695"/>
              <a:gd name="connsiteX110" fmla="*/ 2960752 w 6050676"/>
              <a:gd name="connsiteY110" fmla="*/ 292336 h 482695"/>
              <a:gd name="connsiteX111" fmla="*/ 2834980 w 6050676"/>
              <a:gd name="connsiteY111" fmla="*/ 261743 h 482695"/>
              <a:gd name="connsiteX112" fmla="*/ 2780592 w 6050676"/>
              <a:gd name="connsiteY112" fmla="*/ 265142 h 482695"/>
              <a:gd name="connsiteX113" fmla="*/ 2760196 w 6050676"/>
              <a:gd name="connsiteY113" fmla="*/ 268542 h 482695"/>
              <a:gd name="connsiteX114" fmla="*/ 2705808 w 6050676"/>
              <a:gd name="connsiteY114" fmla="*/ 275340 h 482695"/>
              <a:gd name="connsiteX115" fmla="*/ 2671815 w 6050676"/>
              <a:gd name="connsiteY115" fmla="*/ 275340 h 482695"/>
              <a:gd name="connsiteX116" fmla="*/ 2593633 w 6050676"/>
              <a:gd name="connsiteY116" fmla="*/ 251545 h 482695"/>
              <a:gd name="connsiteX117" fmla="*/ 2546043 w 6050676"/>
              <a:gd name="connsiteY117" fmla="*/ 244747 h 482695"/>
              <a:gd name="connsiteX118" fmla="*/ 2454263 w 6050676"/>
              <a:gd name="connsiteY118" fmla="*/ 241348 h 482695"/>
              <a:gd name="connsiteX119" fmla="*/ 2328491 w 6050676"/>
              <a:gd name="connsiteY119" fmla="*/ 237948 h 482695"/>
              <a:gd name="connsiteX120" fmla="*/ 2202718 w 6050676"/>
              <a:gd name="connsiteY120" fmla="*/ 220952 h 482695"/>
              <a:gd name="connsiteX121" fmla="*/ 2172125 w 6050676"/>
              <a:gd name="connsiteY121" fmla="*/ 220952 h 482695"/>
              <a:gd name="connsiteX122" fmla="*/ 2090543 w 6050676"/>
              <a:gd name="connsiteY122" fmla="*/ 197157 h 482695"/>
              <a:gd name="connsiteX123" fmla="*/ 1937576 w 6050676"/>
              <a:gd name="connsiteY123" fmla="*/ 234549 h 482695"/>
              <a:gd name="connsiteX124" fmla="*/ 1703027 w 6050676"/>
              <a:gd name="connsiteY124" fmla="*/ 234549 h 482695"/>
              <a:gd name="connsiteX125" fmla="*/ 1529665 w 6050676"/>
              <a:gd name="connsiteY125" fmla="*/ 244747 h 482695"/>
              <a:gd name="connsiteX126" fmla="*/ 1332508 w 6050676"/>
              <a:gd name="connsiteY126" fmla="*/ 246438 h 482695"/>
              <a:gd name="connsiteX127" fmla="*/ 1087762 w 6050676"/>
              <a:gd name="connsiteY127" fmla="*/ 282139 h 482695"/>
              <a:gd name="connsiteX128" fmla="*/ 968788 w 6050676"/>
              <a:gd name="connsiteY128" fmla="*/ 278739 h 482695"/>
              <a:gd name="connsiteX129" fmla="*/ 849814 w 6050676"/>
              <a:gd name="connsiteY129" fmla="*/ 305934 h 482695"/>
              <a:gd name="connsiteX130" fmla="*/ 786354 w 6050676"/>
              <a:gd name="connsiteY130" fmla="*/ 352428 h 482695"/>
              <a:gd name="connsiteX131" fmla="*/ 734239 w 6050676"/>
              <a:gd name="connsiteY131" fmla="*/ 370519 h 482695"/>
              <a:gd name="connsiteX132" fmla="*/ 662938 w 6050676"/>
              <a:gd name="connsiteY132" fmla="*/ 400112 h 482695"/>
              <a:gd name="connsiteX133" fmla="*/ 574474 w 6050676"/>
              <a:gd name="connsiteY133" fmla="*/ 384116 h 482695"/>
              <a:gd name="connsiteX134" fmla="*/ 438838 w 6050676"/>
              <a:gd name="connsiteY134" fmla="*/ 354378 h 482695"/>
              <a:gd name="connsiteX135" fmla="*/ 370519 w 6050676"/>
              <a:gd name="connsiteY135" fmla="*/ 278739 h 482695"/>
              <a:gd name="connsiteX136" fmla="*/ 326328 w 6050676"/>
              <a:gd name="connsiteY136" fmla="*/ 268542 h 482695"/>
              <a:gd name="connsiteX137" fmla="*/ 214153 w 6050676"/>
              <a:gd name="connsiteY137" fmla="*/ 180161 h 482695"/>
              <a:gd name="connsiteX138" fmla="*/ 180494 w 6050676"/>
              <a:gd name="connsiteY138" fmla="*/ 153280 h 482695"/>
              <a:gd name="connsiteX139" fmla="*/ 105377 w 6050676"/>
              <a:gd name="connsiteY139" fmla="*/ 125773 h 482695"/>
              <a:gd name="connsiteX140" fmla="*/ 33992 w 6050676"/>
              <a:gd name="connsiteY140" fmla="*/ 64586 h 482695"/>
              <a:gd name="connsiteX141" fmla="*/ 0 w 6050676"/>
              <a:gd name="connsiteY141"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1066 w 6050676"/>
              <a:gd name="connsiteY22" fmla="*/ 130066 h 482695"/>
              <a:gd name="connsiteX23" fmla="*/ 2269340 w 6050676"/>
              <a:gd name="connsiteY23" fmla="*/ 161492 h 482695"/>
              <a:gd name="connsiteX24" fmla="*/ 2425016 w 6050676"/>
              <a:gd name="connsiteY24" fmla="*/ 142424 h 482695"/>
              <a:gd name="connsiteX25" fmla="*/ 2566093 w 6050676"/>
              <a:gd name="connsiteY25" fmla="*/ 191049 h 482695"/>
              <a:gd name="connsiteX26" fmla="*/ 2631121 w 6050676"/>
              <a:gd name="connsiteY26" fmla="*/ 194360 h 482695"/>
              <a:gd name="connsiteX27" fmla="*/ 2692901 w 6050676"/>
              <a:gd name="connsiteY27" fmla="*/ 214171 h 482695"/>
              <a:gd name="connsiteX28" fmla="*/ 2736074 w 6050676"/>
              <a:gd name="connsiteY28" fmla="*/ 214172 h 482695"/>
              <a:gd name="connsiteX29" fmla="*/ 2859722 w 6050676"/>
              <a:gd name="connsiteY29" fmla="*/ 191980 h 482695"/>
              <a:gd name="connsiteX30" fmla="*/ 2923360 w 6050676"/>
              <a:gd name="connsiteY30" fmla="*/ 207355 h 482695"/>
              <a:gd name="connsiteX31" fmla="*/ 2957353 w 6050676"/>
              <a:gd name="connsiteY31" fmla="*/ 224351 h 482695"/>
              <a:gd name="connsiteX32" fmla="*/ 2984547 w 6050676"/>
              <a:gd name="connsiteY32" fmla="*/ 241348 h 482695"/>
              <a:gd name="connsiteX33" fmla="*/ 3004943 w 6050676"/>
              <a:gd name="connsiteY33" fmla="*/ 248146 h 482695"/>
              <a:gd name="connsiteX34" fmla="*/ 3069272 w 6050676"/>
              <a:gd name="connsiteY34" fmla="*/ 261036 h 482695"/>
              <a:gd name="connsiteX35" fmla="*/ 3127316 w 6050676"/>
              <a:gd name="connsiteY35" fmla="*/ 295736 h 482695"/>
              <a:gd name="connsiteX36" fmla="*/ 3202099 w 6050676"/>
              <a:gd name="connsiteY36" fmla="*/ 295736 h 482695"/>
              <a:gd name="connsiteX37" fmla="*/ 3249689 w 6050676"/>
              <a:gd name="connsiteY37" fmla="*/ 285538 h 482695"/>
              <a:gd name="connsiteX38" fmla="*/ 3276883 w 6050676"/>
              <a:gd name="connsiteY38" fmla="*/ 271941 h 482695"/>
              <a:gd name="connsiteX39" fmla="*/ 3381260 w 6050676"/>
              <a:gd name="connsiteY39" fmla="*/ 156313 h 482695"/>
              <a:gd name="connsiteX40" fmla="*/ 3419652 w 6050676"/>
              <a:gd name="connsiteY40" fmla="*/ 183560 h 482695"/>
              <a:gd name="connsiteX41" fmla="*/ 3463842 w 6050676"/>
              <a:gd name="connsiteY41" fmla="*/ 200557 h 482695"/>
              <a:gd name="connsiteX42" fmla="*/ 3664398 w 6050676"/>
              <a:gd name="connsiteY42" fmla="*/ 295736 h 482695"/>
              <a:gd name="connsiteX43" fmla="*/ 3701790 w 6050676"/>
              <a:gd name="connsiteY43" fmla="*/ 299135 h 482695"/>
              <a:gd name="connsiteX44" fmla="*/ 3718786 w 6050676"/>
              <a:gd name="connsiteY44" fmla="*/ 302534 h 482695"/>
              <a:gd name="connsiteX45" fmla="*/ 3759578 w 6050676"/>
              <a:gd name="connsiteY45" fmla="*/ 309333 h 482695"/>
              <a:gd name="connsiteX46" fmla="*/ 3800369 w 6050676"/>
              <a:gd name="connsiteY46" fmla="*/ 312732 h 482695"/>
              <a:gd name="connsiteX47" fmla="*/ 3888749 w 6050676"/>
              <a:gd name="connsiteY47" fmla="*/ 319531 h 482695"/>
              <a:gd name="connsiteX48" fmla="*/ 3946537 w 6050676"/>
              <a:gd name="connsiteY48" fmla="*/ 319531 h 482695"/>
              <a:gd name="connsiteX49" fmla="*/ 3983928 w 6050676"/>
              <a:gd name="connsiteY49" fmla="*/ 309333 h 482695"/>
              <a:gd name="connsiteX50" fmla="*/ 4075708 w 6050676"/>
              <a:gd name="connsiteY50" fmla="*/ 292336 h 482695"/>
              <a:gd name="connsiteX51" fmla="*/ 4208279 w 6050676"/>
              <a:gd name="connsiteY51" fmla="*/ 248146 h 482695"/>
              <a:gd name="connsiteX52" fmla="*/ 4392858 w 6050676"/>
              <a:gd name="connsiteY52" fmla="*/ 273649 h 482695"/>
              <a:gd name="connsiteX53" fmla="*/ 4442828 w 6050676"/>
              <a:gd name="connsiteY53" fmla="*/ 292336 h 482695"/>
              <a:gd name="connsiteX54" fmla="*/ 4456425 w 6050676"/>
              <a:gd name="connsiteY54" fmla="*/ 295736 h 482695"/>
              <a:gd name="connsiteX55" fmla="*/ 4476821 w 6050676"/>
              <a:gd name="connsiteY55" fmla="*/ 302534 h 482695"/>
              <a:gd name="connsiteX56" fmla="*/ 4521834 w 6050676"/>
              <a:gd name="connsiteY56" fmla="*/ 334854 h 482695"/>
              <a:gd name="connsiteX57" fmla="*/ 4574035 w 6050676"/>
              <a:gd name="connsiteY57" fmla="*/ 357959 h 482695"/>
              <a:gd name="connsiteX58" fmla="*/ 4636134 w 6050676"/>
              <a:gd name="connsiteY58" fmla="*/ 356285 h 482695"/>
              <a:gd name="connsiteX59" fmla="*/ 4718168 w 6050676"/>
              <a:gd name="connsiteY59" fmla="*/ 356922 h 482695"/>
              <a:gd name="connsiteX60" fmla="*/ 4795678 w 6050676"/>
              <a:gd name="connsiteY60" fmla="*/ 349141 h 482695"/>
              <a:gd name="connsiteX61" fmla="*/ 4881332 w 6050676"/>
              <a:gd name="connsiteY61" fmla="*/ 326496 h 482695"/>
              <a:gd name="connsiteX62" fmla="*/ 5052619 w 6050676"/>
              <a:gd name="connsiteY62" fmla="*/ 349623 h 482695"/>
              <a:gd name="connsiteX63" fmla="*/ 5119528 w 6050676"/>
              <a:gd name="connsiteY63" fmla="*/ 339616 h 482695"/>
              <a:gd name="connsiteX64" fmla="*/ 5166870 w 6050676"/>
              <a:gd name="connsiteY64" fmla="*/ 343325 h 482695"/>
              <a:gd name="connsiteX65" fmla="*/ 5201279 w 6050676"/>
              <a:gd name="connsiteY65" fmla="*/ 332794 h 482695"/>
              <a:gd name="connsiteX66" fmla="*/ 5499997 w 6050676"/>
              <a:gd name="connsiteY66" fmla="*/ 333128 h 482695"/>
              <a:gd name="connsiteX67" fmla="*/ 5725797 w 6050676"/>
              <a:gd name="connsiteY67" fmla="*/ 344014 h 482695"/>
              <a:gd name="connsiteX68" fmla="*/ 5748143 w 6050676"/>
              <a:gd name="connsiteY68" fmla="*/ 329728 h 482695"/>
              <a:gd name="connsiteX69" fmla="*/ 5815554 w 6050676"/>
              <a:gd name="connsiteY69" fmla="*/ 332794 h 482695"/>
              <a:gd name="connsiteX70" fmla="*/ 5894092 w 6050676"/>
              <a:gd name="connsiteY70" fmla="*/ 310355 h 482695"/>
              <a:gd name="connsiteX71" fmla="*/ 5982691 w 6050676"/>
              <a:gd name="connsiteY71" fmla="*/ 322930 h 482695"/>
              <a:gd name="connsiteX72" fmla="*/ 6050676 w 6050676"/>
              <a:gd name="connsiteY72" fmla="*/ 326329 h 482695"/>
              <a:gd name="connsiteX73" fmla="*/ 6016684 w 6050676"/>
              <a:gd name="connsiteY73" fmla="*/ 472497 h 482695"/>
              <a:gd name="connsiteX74" fmla="*/ 5805930 w 6050676"/>
              <a:gd name="connsiteY74" fmla="*/ 452102 h 482695"/>
              <a:gd name="connsiteX75" fmla="*/ 5652870 w 6050676"/>
              <a:gd name="connsiteY75" fmla="*/ 470234 h 482695"/>
              <a:gd name="connsiteX76" fmla="*/ 5537868 w 6050676"/>
              <a:gd name="connsiteY76" fmla="*/ 470234 h 482695"/>
              <a:gd name="connsiteX77" fmla="*/ 5442210 w 6050676"/>
              <a:gd name="connsiteY77" fmla="*/ 448702 h 482695"/>
              <a:gd name="connsiteX78" fmla="*/ 5224657 w 6050676"/>
              <a:gd name="connsiteY78" fmla="*/ 448702 h 482695"/>
              <a:gd name="connsiteX79" fmla="*/ 5122679 w 6050676"/>
              <a:gd name="connsiteY79" fmla="*/ 482695 h 482695"/>
              <a:gd name="connsiteX80" fmla="*/ 5044496 w 6050676"/>
              <a:gd name="connsiteY80" fmla="*/ 479296 h 482695"/>
              <a:gd name="connsiteX81" fmla="*/ 4932321 w 6050676"/>
              <a:gd name="connsiteY81" fmla="*/ 462299 h 482695"/>
              <a:gd name="connsiteX82" fmla="*/ 4876915 w 6050676"/>
              <a:gd name="connsiteY82" fmla="*/ 426926 h 482695"/>
              <a:gd name="connsiteX83" fmla="*/ 4807221 w 6050676"/>
              <a:gd name="connsiteY83" fmla="*/ 429307 h 482695"/>
              <a:gd name="connsiteX84" fmla="*/ 4748761 w 6050676"/>
              <a:gd name="connsiteY84" fmla="*/ 455501 h 482695"/>
              <a:gd name="connsiteX85" fmla="*/ 4694373 w 6050676"/>
              <a:gd name="connsiteY85" fmla="*/ 469098 h 482695"/>
              <a:gd name="connsiteX86" fmla="*/ 4667179 w 6050676"/>
              <a:gd name="connsiteY86" fmla="*/ 461264 h 482695"/>
              <a:gd name="connsiteX87" fmla="*/ 4575435 w 6050676"/>
              <a:gd name="connsiteY87" fmla="*/ 469425 h 482695"/>
              <a:gd name="connsiteX88" fmla="*/ 4506741 w 6050676"/>
              <a:gd name="connsiteY88" fmla="*/ 468407 h 482695"/>
              <a:gd name="connsiteX89" fmla="*/ 4487018 w 6050676"/>
              <a:gd name="connsiteY89" fmla="*/ 445637 h 482695"/>
              <a:gd name="connsiteX90" fmla="*/ 4360655 w 6050676"/>
              <a:gd name="connsiteY90" fmla="*/ 383443 h 482695"/>
              <a:gd name="connsiteX91" fmla="*/ 4281355 w 6050676"/>
              <a:gd name="connsiteY91" fmla="*/ 390224 h 482695"/>
              <a:gd name="connsiteX92" fmla="*/ 4170888 w 6050676"/>
              <a:gd name="connsiteY92" fmla="*/ 410602 h 482695"/>
              <a:gd name="connsiteX93" fmla="*/ 4132460 w 6050676"/>
              <a:gd name="connsiteY93" fmla="*/ 408203 h 482695"/>
              <a:gd name="connsiteX94" fmla="*/ 4103213 w 6050676"/>
              <a:gd name="connsiteY94" fmla="*/ 434052 h 482695"/>
              <a:gd name="connsiteX95" fmla="*/ 4079274 w 6050676"/>
              <a:gd name="connsiteY95" fmla="*/ 457617 h 482695"/>
              <a:gd name="connsiteX96" fmla="*/ 3943137 w 6050676"/>
              <a:gd name="connsiteY96" fmla="*/ 452102 h 482695"/>
              <a:gd name="connsiteX97" fmla="*/ 3902709 w 6050676"/>
              <a:gd name="connsiteY97" fmla="*/ 437249 h 482695"/>
              <a:gd name="connsiteX98" fmla="*/ 3888749 w 6050676"/>
              <a:gd name="connsiteY98" fmla="*/ 448702 h 482695"/>
              <a:gd name="connsiteX99" fmla="*/ 3834069 w 6050676"/>
              <a:gd name="connsiteY99" fmla="*/ 411639 h 482695"/>
              <a:gd name="connsiteX100" fmla="*/ 3756752 w 6050676"/>
              <a:gd name="connsiteY100" fmla="*/ 405722 h 482695"/>
              <a:gd name="connsiteX101" fmla="*/ 3711988 w 6050676"/>
              <a:gd name="connsiteY101" fmla="*/ 424907 h 482695"/>
              <a:gd name="connsiteX102" fmla="*/ 3633805 w 6050676"/>
              <a:gd name="connsiteY102" fmla="*/ 407911 h 482695"/>
              <a:gd name="connsiteX103" fmla="*/ 3510838 w 6050676"/>
              <a:gd name="connsiteY103" fmla="*/ 303035 h 482695"/>
              <a:gd name="connsiteX104" fmla="*/ 3378861 w 6050676"/>
              <a:gd name="connsiteY104" fmla="*/ 251545 h 482695"/>
              <a:gd name="connsiteX105" fmla="*/ 3304077 w 6050676"/>
              <a:gd name="connsiteY105" fmla="*/ 316131 h 482695"/>
              <a:gd name="connsiteX106" fmla="*/ 3255009 w 6050676"/>
              <a:gd name="connsiteY106" fmla="*/ 346761 h 482695"/>
              <a:gd name="connsiteX107" fmla="*/ 3163345 w 6050676"/>
              <a:gd name="connsiteY107" fmla="*/ 369847 h 482695"/>
              <a:gd name="connsiteX108" fmla="*/ 3032137 w 6050676"/>
              <a:gd name="connsiteY108" fmla="*/ 312732 h 482695"/>
              <a:gd name="connsiteX109" fmla="*/ 2984547 w 6050676"/>
              <a:gd name="connsiteY109" fmla="*/ 295736 h 482695"/>
              <a:gd name="connsiteX110" fmla="*/ 2960752 w 6050676"/>
              <a:gd name="connsiteY110" fmla="*/ 292336 h 482695"/>
              <a:gd name="connsiteX111" fmla="*/ 2834980 w 6050676"/>
              <a:gd name="connsiteY111" fmla="*/ 261743 h 482695"/>
              <a:gd name="connsiteX112" fmla="*/ 2780592 w 6050676"/>
              <a:gd name="connsiteY112" fmla="*/ 265142 h 482695"/>
              <a:gd name="connsiteX113" fmla="*/ 2760196 w 6050676"/>
              <a:gd name="connsiteY113" fmla="*/ 268542 h 482695"/>
              <a:gd name="connsiteX114" fmla="*/ 2705808 w 6050676"/>
              <a:gd name="connsiteY114" fmla="*/ 275340 h 482695"/>
              <a:gd name="connsiteX115" fmla="*/ 2671815 w 6050676"/>
              <a:gd name="connsiteY115" fmla="*/ 275340 h 482695"/>
              <a:gd name="connsiteX116" fmla="*/ 2593633 w 6050676"/>
              <a:gd name="connsiteY116" fmla="*/ 251545 h 482695"/>
              <a:gd name="connsiteX117" fmla="*/ 2546043 w 6050676"/>
              <a:gd name="connsiteY117" fmla="*/ 244747 h 482695"/>
              <a:gd name="connsiteX118" fmla="*/ 2459026 w 6050676"/>
              <a:gd name="connsiteY118" fmla="*/ 212773 h 482695"/>
              <a:gd name="connsiteX119" fmla="*/ 2328491 w 6050676"/>
              <a:gd name="connsiteY119" fmla="*/ 237948 h 482695"/>
              <a:gd name="connsiteX120" fmla="*/ 2202718 w 6050676"/>
              <a:gd name="connsiteY120" fmla="*/ 220952 h 482695"/>
              <a:gd name="connsiteX121" fmla="*/ 2172125 w 6050676"/>
              <a:gd name="connsiteY121" fmla="*/ 220952 h 482695"/>
              <a:gd name="connsiteX122" fmla="*/ 2090543 w 6050676"/>
              <a:gd name="connsiteY122" fmla="*/ 197157 h 482695"/>
              <a:gd name="connsiteX123" fmla="*/ 1937576 w 6050676"/>
              <a:gd name="connsiteY123" fmla="*/ 234549 h 482695"/>
              <a:gd name="connsiteX124" fmla="*/ 1703027 w 6050676"/>
              <a:gd name="connsiteY124" fmla="*/ 234549 h 482695"/>
              <a:gd name="connsiteX125" fmla="*/ 1529665 w 6050676"/>
              <a:gd name="connsiteY125" fmla="*/ 244747 h 482695"/>
              <a:gd name="connsiteX126" fmla="*/ 1332508 w 6050676"/>
              <a:gd name="connsiteY126" fmla="*/ 246438 h 482695"/>
              <a:gd name="connsiteX127" fmla="*/ 1087762 w 6050676"/>
              <a:gd name="connsiteY127" fmla="*/ 282139 h 482695"/>
              <a:gd name="connsiteX128" fmla="*/ 968788 w 6050676"/>
              <a:gd name="connsiteY128" fmla="*/ 278739 h 482695"/>
              <a:gd name="connsiteX129" fmla="*/ 849814 w 6050676"/>
              <a:gd name="connsiteY129" fmla="*/ 305934 h 482695"/>
              <a:gd name="connsiteX130" fmla="*/ 786354 w 6050676"/>
              <a:gd name="connsiteY130" fmla="*/ 352428 h 482695"/>
              <a:gd name="connsiteX131" fmla="*/ 734239 w 6050676"/>
              <a:gd name="connsiteY131" fmla="*/ 370519 h 482695"/>
              <a:gd name="connsiteX132" fmla="*/ 662938 w 6050676"/>
              <a:gd name="connsiteY132" fmla="*/ 400112 h 482695"/>
              <a:gd name="connsiteX133" fmla="*/ 574474 w 6050676"/>
              <a:gd name="connsiteY133" fmla="*/ 384116 h 482695"/>
              <a:gd name="connsiteX134" fmla="*/ 438838 w 6050676"/>
              <a:gd name="connsiteY134" fmla="*/ 354378 h 482695"/>
              <a:gd name="connsiteX135" fmla="*/ 370519 w 6050676"/>
              <a:gd name="connsiteY135" fmla="*/ 278739 h 482695"/>
              <a:gd name="connsiteX136" fmla="*/ 326328 w 6050676"/>
              <a:gd name="connsiteY136" fmla="*/ 268542 h 482695"/>
              <a:gd name="connsiteX137" fmla="*/ 214153 w 6050676"/>
              <a:gd name="connsiteY137" fmla="*/ 180161 h 482695"/>
              <a:gd name="connsiteX138" fmla="*/ 180494 w 6050676"/>
              <a:gd name="connsiteY138" fmla="*/ 153280 h 482695"/>
              <a:gd name="connsiteX139" fmla="*/ 105377 w 6050676"/>
              <a:gd name="connsiteY139" fmla="*/ 125773 h 482695"/>
              <a:gd name="connsiteX140" fmla="*/ 33992 w 6050676"/>
              <a:gd name="connsiteY140" fmla="*/ 64586 h 482695"/>
              <a:gd name="connsiteX141" fmla="*/ 0 w 6050676"/>
              <a:gd name="connsiteY141"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1066 w 6050676"/>
              <a:gd name="connsiteY22" fmla="*/ 130066 h 482695"/>
              <a:gd name="connsiteX23" fmla="*/ 2269340 w 6050676"/>
              <a:gd name="connsiteY23" fmla="*/ 161492 h 482695"/>
              <a:gd name="connsiteX24" fmla="*/ 2425016 w 6050676"/>
              <a:gd name="connsiteY24" fmla="*/ 142424 h 482695"/>
              <a:gd name="connsiteX25" fmla="*/ 2566093 w 6050676"/>
              <a:gd name="connsiteY25" fmla="*/ 191049 h 482695"/>
              <a:gd name="connsiteX26" fmla="*/ 2631121 w 6050676"/>
              <a:gd name="connsiteY26" fmla="*/ 194360 h 482695"/>
              <a:gd name="connsiteX27" fmla="*/ 2692901 w 6050676"/>
              <a:gd name="connsiteY27" fmla="*/ 214171 h 482695"/>
              <a:gd name="connsiteX28" fmla="*/ 2736074 w 6050676"/>
              <a:gd name="connsiteY28" fmla="*/ 214172 h 482695"/>
              <a:gd name="connsiteX29" fmla="*/ 2859722 w 6050676"/>
              <a:gd name="connsiteY29" fmla="*/ 191980 h 482695"/>
              <a:gd name="connsiteX30" fmla="*/ 2923360 w 6050676"/>
              <a:gd name="connsiteY30" fmla="*/ 207355 h 482695"/>
              <a:gd name="connsiteX31" fmla="*/ 2957353 w 6050676"/>
              <a:gd name="connsiteY31" fmla="*/ 224351 h 482695"/>
              <a:gd name="connsiteX32" fmla="*/ 2984547 w 6050676"/>
              <a:gd name="connsiteY32" fmla="*/ 241348 h 482695"/>
              <a:gd name="connsiteX33" fmla="*/ 3004943 w 6050676"/>
              <a:gd name="connsiteY33" fmla="*/ 248146 h 482695"/>
              <a:gd name="connsiteX34" fmla="*/ 3069272 w 6050676"/>
              <a:gd name="connsiteY34" fmla="*/ 261036 h 482695"/>
              <a:gd name="connsiteX35" fmla="*/ 3127316 w 6050676"/>
              <a:gd name="connsiteY35" fmla="*/ 295736 h 482695"/>
              <a:gd name="connsiteX36" fmla="*/ 3202099 w 6050676"/>
              <a:gd name="connsiteY36" fmla="*/ 295736 h 482695"/>
              <a:gd name="connsiteX37" fmla="*/ 3249689 w 6050676"/>
              <a:gd name="connsiteY37" fmla="*/ 285538 h 482695"/>
              <a:gd name="connsiteX38" fmla="*/ 3276883 w 6050676"/>
              <a:gd name="connsiteY38" fmla="*/ 271941 h 482695"/>
              <a:gd name="connsiteX39" fmla="*/ 3381260 w 6050676"/>
              <a:gd name="connsiteY39" fmla="*/ 156313 h 482695"/>
              <a:gd name="connsiteX40" fmla="*/ 3419652 w 6050676"/>
              <a:gd name="connsiteY40" fmla="*/ 183560 h 482695"/>
              <a:gd name="connsiteX41" fmla="*/ 3463842 w 6050676"/>
              <a:gd name="connsiteY41" fmla="*/ 200557 h 482695"/>
              <a:gd name="connsiteX42" fmla="*/ 3664398 w 6050676"/>
              <a:gd name="connsiteY42" fmla="*/ 295736 h 482695"/>
              <a:gd name="connsiteX43" fmla="*/ 3701790 w 6050676"/>
              <a:gd name="connsiteY43" fmla="*/ 299135 h 482695"/>
              <a:gd name="connsiteX44" fmla="*/ 3718786 w 6050676"/>
              <a:gd name="connsiteY44" fmla="*/ 302534 h 482695"/>
              <a:gd name="connsiteX45" fmla="*/ 3759578 w 6050676"/>
              <a:gd name="connsiteY45" fmla="*/ 309333 h 482695"/>
              <a:gd name="connsiteX46" fmla="*/ 3800369 w 6050676"/>
              <a:gd name="connsiteY46" fmla="*/ 312732 h 482695"/>
              <a:gd name="connsiteX47" fmla="*/ 3888749 w 6050676"/>
              <a:gd name="connsiteY47" fmla="*/ 319531 h 482695"/>
              <a:gd name="connsiteX48" fmla="*/ 3946537 w 6050676"/>
              <a:gd name="connsiteY48" fmla="*/ 319531 h 482695"/>
              <a:gd name="connsiteX49" fmla="*/ 3983928 w 6050676"/>
              <a:gd name="connsiteY49" fmla="*/ 309333 h 482695"/>
              <a:gd name="connsiteX50" fmla="*/ 4075708 w 6050676"/>
              <a:gd name="connsiteY50" fmla="*/ 292336 h 482695"/>
              <a:gd name="connsiteX51" fmla="*/ 4208279 w 6050676"/>
              <a:gd name="connsiteY51" fmla="*/ 248146 h 482695"/>
              <a:gd name="connsiteX52" fmla="*/ 4392858 w 6050676"/>
              <a:gd name="connsiteY52" fmla="*/ 273649 h 482695"/>
              <a:gd name="connsiteX53" fmla="*/ 4442828 w 6050676"/>
              <a:gd name="connsiteY53" fmla="*/ 292336 h 482695"/>
              <a:gd name="connsiteX54" fmla="*/ 4456425 w 6050676"/>
              <a:gd name="connsiteY54" fmla="*/ 295736 h 482695"/>
              <a:gd name="connsiteX55" fmla="*/ 4476821 w 6050676"/>
              <a:gd name="connsiteY55" fmla="*/ 302534 h 482695"/>
              <a:gd name="connsiteX56" fmla="*/ 4521834 w 6050676"/>
              <a:gd name="connsiteY56" fmla="*/ 334854 h 482695"/>
              <a:gd name="connsiteX57" fmla="*/ 4574035 w 6050676"/>
              <a:gd name="connsiteY57" fmla="*/ 357959 h 482695"/>
              <a:gd name="connsiteX58" fmla="*/ 4636134 w 6050676"/>
              <a:gd name="connsiteY58" fmla="*/ 356285 h 482695"/>
              <a:gd name="connsiteX59" fmla="*/ 4718168 w 6050676"/>
              <a:gd name="connsiteY59" fmla="*/ 356922 h 482695"/>
              <a:gd name="connsiteX60" fmla="*/ 4795678 w 6050676"/>
              <a:gd name="connsiteY60" fmla="*/ 349141 h 482695"/>
              <a:gd name="connsiteX61" fmla="*/ 4881332 w 6050676"/>
              <a:gd name="connsiteY61" fmla="*/ 326496 h 482695"/>
              <a:gd name="connsiteX62" fmla="*/ 5052619 w 6050676"/>
              <a:gd name="connsiteY62" fmla="*/ 349623 h 482695"/>
              <a:gd name="connsiteX63" fmla="*/ 5119528 w 6050676"/>
              <a:gd name="connsiteY63" fmla="*/ 339616 h 482695"/>
              <a:gd name="connsiteX64" fmla="*/ 5166870 w 6050676"/>
              <a:gd name="connsiteY64" fmla="*/ 343325 h 482695"/>
              <a:gd name="connsiteX65" fmla="*/ 5201279 w 6050676"/>
              <a:gd name="connsiteY65" fmla="*/ 332794 h 482695"/>
              <a:gd name="connsiteX66" fmla="*/ 5499997 w 6050676"/>
              <a:gd name="connsiteY66" fmla="*/ 333128 h 482695"/>
              <a:gd name="connsiteX67" fmla="*/ 5725797 w 6050676"/>
              <a:gd name="connsiteY67" fmla="*/ 344014 h 482695"/>
              <a:gd name="connsiteX68" fmla="*/ 5748143 w 6050676"/>
              <a:gd name="connsiteY68" fmla="*/ 329728 h 482695"/>
              <a:gd name="connsiteX69" fmla="*/ 5815554 w 6050676"/>
              <a:gd name="connsiteY69" fmla="*/ 332794 h 482695"/>
              <a:gd name="connsiteX70" fmla="*/ 5894092 w 6050676"/>
              <a:gd name="connsiteY70" fmla="*/ 310355 h 482695"/>
              <a:gd name="connsiteX71" fmla="*/ 5982691 w 6050676"/>
              <a:gd name="connsiteY71" fmla="*/ 322930 h 482695"/>
              <a:gd name="connsiteX72" fmla="*/ 6050676 w 6050676"/>
              <a:gd name="connsiteY72" fmla="*/ 326329 h 482695"/>
              <a:gd name="connsiteX73" fmla="*/ 6016684 w 6050676"/>
              <a:gd name="connsiteY73" fmla="*/ 472497 h 482695"/>
              <a:gd name="connsiteX74" fmla="*/ 5805930 w 6050676"/>
              <a:gd name="connsiteY74" fmla="*/ 452102 h 482695"/>
              <a:gd name="connsiteX75" fmla="*/ 5652870 w 6050676"/>
              <a:gd name="connsiteY75" fmla="*/ 470234 h 482695"/>
              <a:gd name="connsiteX76" fmla="*/ 5537868 w 6050676"/>
              <a:gd name="connsiteY76" fmla="*/ 470234 h 482695"/>
              <a:gd name="connsiteX77" fmla="*/ 5442210 w 6050676"/>
              <a:gd name="connsiteY77" fmla="*/ 448702 h 482695"/>
              <a:gd name="connsiteX78" fmla="*/ 5224657 w 6050676"/>
              <a:gd name="connsiteY78" fmla="*/ 448702 h 482695"/>
              <a:gd name="connsiteX79" fmla="*/ 5122679 w 6050676"/>
              <a:gd name="connsiteY79" fmla="*/ 482695 h 482695"/>
              <a:gd name="connsiteX80" fmla="*/ 5044496 w 6050676"/>
              <a:gd name="connsiteY80" fmla="*/ 479296 h 482695"/>
              <a:gd name="connsiteX81" fmla="*/ 4932321 w 6050676"/>
              <a:gd name="connsiteY81" fmla="*/ 462299 h 482695"/>
              <a:gd name="connsiteX82" fmla="*/ 4876915 w 6050676"/>
              <a:gd name="connsiteY82" fmla="*/ 426926 h 482695"/>
              <a:gd name="connsiteX83" fmla="*/ 4807221 w 6050676"/>
              <a:gd name="connsiteY83" fmla="*/ 429307 h 482695"/>
              <a:gd name="connsiteX84" fmla="*/ 4748761 w 6050676"/>
              <a:gd name="connsiteY84" fmla="*/ 455501 h 482695"/>
              <a:gd name="connsiteX85" fmla="*/ 4694373 w 6050676"/>
              <a:gd name="connsiteY85" fmla="*/ 469098 h 482695"/>
              <a:gd name="connsiteX86" fmla="*/ 4667179 w 6050676"/>
              <a:gd name="connsiteY86" fmla="*/ 461264 h 482695"/>
              <a:gd name="connsiteX87" fmla="*/ 4575435 w 6050676"/>
              <a:gd name="connsiteY87" fmla="*/ 469425 h 482695"/>
              <a:gd name="connsiteX88" fmla="*/ 4506741 w 6050676"/>
              <a:gd name="connsiteY88" fmla="*/ 468407 h 482695"/>
              <a:gd name="connsiteX89" fmla="*/ 4487018 w 6050676"/>
              <a:gd name="connsiteY89" fmla="*/ 445637 h 482695"/>
              <a:gd name="connsiteX90" fmla="*/ 4360655 w 6050676"/>
              <a:gd name="connsiteY90" fmla="*/ 383443 h 482695"/>
              <a:gd name="connsiteX91" fmla="*/ 4281355 w 6050676"/>
              <a:gd name="connsiteY91" fmla="*/ 390224 h 482695"/>
              <a:gd name="connsiteX92" fmla="*/ 4170888 w 6050676"/>
              <a:gd name="connsiteY92" fmla="*/ 410602 h 482695"/>
              <a:gd name="connsiteX93" fmla="*/ 4132460 w 6050676"/>
              <a:gd name="connsiteY93" fmla="*/ 408203 h 482695"/>
              <a:gd name="connsiteX94" fmla="*/ 4103213 w 6050676"/>
              <a:gd name="connsiteY94" fmla="*/ 434052 h 482695"/>
              <a:gd name="connsiteX95" fmla="*/ 4079274 w 6050676"/>
              <a:gd name="connsiteY95" fmla="*/ 457617 h 482695"/>
              <a:gd name="connsiteX96" fmla="*/ 3943137 w 6050676"/>
              <a:gd name="connsiteY96" fmla="*/ 452102 h 482695"/>
              <a:gd name="connsiteX97" fmla="*/ 3902709 w 6050676"/>
              <a:gd name="connsiteY97" fmla="*/ 437249 h 482695"/>
              <a:gd name="connsiteX98" fmla="*/ 3888749 w 6050676"/>
              <a:gd name="connsiteY98" fmla="*/ 448702 h 482695"/>
              <a:gd name="connsiteX99" fmla="*/ 3834069 w 6050676"/>
              <a:gd name="connsiteY99" fmla="*/ 411639 h 482695"/>
              <a:gd name="connsiteX100" fmla="*/ 3756752 w 6050676"/>
              <a:gd name="connsiteY100" fmla="*/ 405722 h 482695"/>
              <a:gd name="connsiteX101" fmla="*/ 3711988 w 6050676"/>
              <a:gd name="connsiteY101" fmla="*/ 424907 h 482695"/>
              <a:gd name="connsiteX102" fmla="*/ 3633805 w 6050676"/>
              <a:gd name="connsiteY102" fmla="*/ 407911 h 482695"/>
              <a:gd name="connsiteX103" fmla="*/ 3510838 w 6050676"/>
              <a:gd name="connsiteY103" fmla="*/ 303035 h 482695"/>
              <a:gd name="connsiteX104" fmla="*/ 3378861 w 6050676"/>
              <a:gd name="connsiteY104" fmla="*/ 251545 h 482695"/>
              <a:gd name="connsiteX105" fmla="*/ 3304077 w 6050676"/>
              <a:gd name="connsiteY105" fmla="*/ 316131 h 482695"/>
              <a:gd name="connsiteX106" fmla="*/ 3255009 w 6050676"/>
              <a:gd name="connsiteY106" fmla="*/ 346761 h 482695"/>
              <a:gd name="connsiteX107" fmla="*/ 3163345 w 6050676"/>
              <a:gd name="connsiteY107" fmla="*/ 369847 h 482695"/>
              <a:gd name="connsiteX108" fmla="*/ 3032137 w 6050676"/>
              <a:gd name="connsiteY108" fmla="*/ 312732 h 482695"/>
              <a:gd name="connsiteX109" fmla="*/ 2984547 w 6050676"/>
              <a:gd name="connsiteY109" fmla="*/ 295736 h 482695"/>
              <a:gd name="connsiteX110" fmla="*/ 2960752 w 6050676"/>
              <a:gd name="connsiteY110" fmla="*/ 292336 h 482695"/>
              <a:gd name="connsiteX111" fmla="*/ 2834980 w 6050676"/>
              <a:gd name="connsiteY111" fmla="*/ 261743 h 482695"/>
              <a:gd name="connsiteX112" fmla="*/ 2780592 w 6050676"/>
              <a:gd name="connsiteY112" fmla="*/ 265142 h 482695"/>
              <a:gd name="connsiteX113" fmla="*/ 2760196 w 6050676"/>
              <a:gd name="connsiteY113" fmla="*/ 268542 h 482695"/>
              <a:gd name="connsiteX114" fmla="*/ 2705808 w 6050676"/>
              <a:gd name="connsiteY114" fmla="*/ 275340 h 482695"/>
              <a:gd name="connsiteX115" fmla="*/ 2671815 w 6050676"/>
              <a:gd name="connsiteY115" fmla="*/ 275340 h 482695"/>
              <a:gd name="connsiteX116" fmla="*/ 2593633 w 6050676"/>
              <a:gd name="connsiteY116" fmla="*/ 251545 h 482695"/>
              <a:gd name="connsiteX117" fmla="*/ 2546043 w 6050676"/>
              <a:gd name="connsiteY117" fmla="*/ 244747 h 482695"/>
              <a:gd name="connsiteX118" fmla="*/ 2459026 w 6050676"/>
              <a:gd name="connsiteY118" fmla="*/ 212773 h 482695"/>
              <a:gd name="connsiteX119" fmla="*/ 2330872 w 6050676"/>
              <a:gd name="connsiteY119" fmla="*/ 199848 h 482695"/>
              <a:gd name="connsiteX120" fmla="*/ 2202718 w 6050676"/>
              <a:gd name="connsiteY120" fmla="*/ 220952 h 482695"/>
              <a:gd name="connsiteX121" fmla="*/ 2172125 w 6050676"/>
              <a:gd name="connsiteY121" fmla="*/ 220952 h 482695"/>
              <a:gd name="connsiteX122" fmla="*/ 2090543 w 6050676"/>
              <a:gd name="connsiteY122" fmla="*/ 197157 h 482695"/>
              <a:gd name="connsiteX123" fmla="*/ 1937576 w 6050676"/>
              <a:gd name="connsiteY123" fmla="*/ 234549 h 482695"/>
              <a:gd name="connsiteX124" fmla="*/ 1703027 w 6050676"/>
              <a:gd name="connsiteY124" fmla="*/ 234549 h 482695"/>
              <a:gd name="connsiteX125" fmla="*/ 1529665 w 6050676"/>
              <a:gd name="connsiteY125" fmla="*/ 244747 h 482695"/>
              <a:gd name="connsiteX126" fmla="*/ 1332508 w 6050676"/>
              <a:gd name="connsiteY126" fmla="*/ 246438 h 482695"/>
              <a:gd name="connsiteX127" fmla="*/ 1087762 w 6050676"/>
              <a:gd name="connsiteY127" fmla="*/ 282139 h 482695"/>
              <a:gd name="connsiteX128" fmla="*/ 968788 w 6050676"/>
              <a:gd name="connsiteY128" fmla="*/ 278739 h 482695"/>
              <a:gd name="connsiteX129" fmla="*/ 849814 w 6050676"/>
              <a:gd name="connsiteY129" fmla="*/ 305934 h 482695"/>
              <a:gd name="connsiteX130" fmla="*/ 786354 w 6050676"/>
              <a:gd name="connsiteY130" fmla="*/ 352428 h 482695"/>
              <a:gd name="connsiteX131" fmla="*/ 734239 w 6050676"/>
              <a:gd name="connsiteY131" fmla="*/ 370519 h 482695"/>
              <a:gd name="connsiteX132" fmla="*/ 662938 w 6050676"/>
              <a:gd name="connsiteY132" fmla="*/ 400112 h 482695"/>
              <a:gd name="connsiteX133" fmla="*/ 574474 w 6050676"/>
              <a:gd name="connsiteY133" fmla="*/ 384116 h 482695"/>
              <a:gd name="connsiteX134" fmla="*/ 438838 w 6050676"/>
              <a:gd name="connsiteY134" fmla="*/ 354378 h 482695"/>
              <a:gd name="connsiteX135" fmla="*/ 370519 w 6050676"/>
              <a:gd name="connsiteY135" fmla="*/ 278739 h 482695"/>
              <a:gd name="connsiteX136" fmla="*/ 326328 w 6050676"/>
              <a:gd name="connsiteY136" fmla="*/ 268542 h 482695"/>
              <a:gd name="connsiteX137" fmla="*/ 214153 w 6050676"/>
              <a:gd name="connsiteY137" fmla="*/ 180161 h 482695"/>
              <a:gd name="connsiteX138" fmla="*/ 180494 w 6050676"/>
              <a:gd name="connsiteY138" fmla="*/ 153280 h 482695"/>
              <a:gd name="connsiteX139" fmla="*/ 105377 w 6050676"/>
              <a:gd name="connsiteY139" fmla="*/ 125773 h 482695"/>
              <a:gd name="connsiteX140" fmla="*/ 33992 w 6050676"/>
              <a:gd name="connsiteY140" fmla="*/ 64586 h 482695"/>
              <a:gd name="connsiteX141" fmla="*/ 0 w 6050676"/>
              <a:gd name="connsiteY141"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1066 w 6050676"/>
              <a:gd name="connsiteY22" fmla="*/ 130066 h 482695"/>
              <a:gd name="connsiteX23" fmla="*/ 2269340 w 6050676"/>
              <a:gd name="connsiteY23" fmla="*/ 161492 h 482695"/>
              <a:gd name="connsiteX24" fmla="*/ 2425016 w 6050676"/>
              <a:gd name="connsiteY24" fmla="*/ 142424 h 482695"/>
              <a:gd name="connsiteX25" fmla="*/ 2566093 w 6050676"/>
              <a:gd name="connsiteY25" fmla="*/ 191049 h 482695"/>
              <a:gd name="connsiteX26" fmla="*/ 2631121 w 6050676"/>
              <a:gd name="connsiteY26" fmla="*/ 194360 h 482695"/>
              <a:gd name="connsiteX27" fmla="*/ 2692901 w 6050676"/>
              <a:gd name="connsiteY27" fmla="*/ 214171 h 482695"/>
              <a:gd name="connsiteX28" fmla="*/ 2736074 w 6050676"/>
              <a:gd name="connsiteY28" fmla="*/ 214172 h 482695"/>
              <a:gd name="connsiteX29" fmla="*/ 2859722 w 6050676"/>
              <a:gd name="connsiteY29" fmla="*/ 191980 h 482695"/>
              <a:gd name="connsiteX30" fmla="*/ 2923360 w 6050676"/>
              <a:gd name="connsiteY30" fmla="*/ 207355 h 482695"/>
              <a:gd name="connsiteX31" fmla="*/ 2957353 w 6050676"/>
              <a:gd name="connsiteY31" fmla="*/ 224351 h 482695"/>
              <a:gd name="connsiteX32" fmla="*/ 2984547 w 6050676"/>
              <a:gd name="connsiteY32" fmla="*/ 241348 h 482695"/>
              <a:gd name="connsiteX33" fmla="*/ 3004943 w 6050676"/>
              <a:gd name="connsiteY33" fmla="*/ 248146 h 482695"/>
              <a:gd name="connsiteX34" fmla="*/ 3069272 w 6050676"/>
              <a:gd name="connsiteY34" fmla="*/ 261036 h 482695"/>
              <a:gd name="connsiteX35" fmla="*/ 3127316 w 6050676"/>
              <a:gd name="connsiteY35" fmla="*/ 295736 h 482695"/>
              <a:gd name="connsiteX36" fmla="*/ 3202099 w 6050676"/>
              <a:gd name="connsiteY36" fmla="*/ 295736 h 482695"/>
              <a:gd name="connsiteX37" fmla="*/ 3249689 w 6050676"/>
              <a:gd name="connsiteY37" fmla="*/ 285538 h 482695"/>
              <a:gd name="connsiteX38" fmla="*/ 3276883 w 6050676"/>
              <a:gd name="connsiteY38" fmla="*/ 271941 h 482695"/>
              <a:gd name="connsiteX39" fmla="*/ 3381260 w 6050676"/>
              <a:gd name="connsiteY39" fmla="*/ 156313 h 482695"/>
              <a:gd name="connsiteX40" fmla="*/ 3419652 w 6050676"/>
              <a:gd name="connsiteY40" fmla="*/ 183560 h 482695"/>
              <a:gd name="connsiteX41" fmla="*/ 3463842 w 6050676"/>
              <a:gd name="connsiteY41" fmla="*/ 200557 h 482695"/>
              <a:gd name="connsiteX42" fmla="*/ 3664398 w 6050676"/>
              <a:gd name="connsiteY42" fmla="*/ 295736 h 482695"/>
              <a:gd name="connsiteX43" fmla="*/ 3701790 w 6050676"/>
              <a:gd name="connsiteY43" fmla="*/ 299135 h 482695"/>
              <a:gd name="connsiteX44" fmla="*/ 3718786 w 6050676"/>
              <a:gd name="connsiteY44" fmla="*/ 302534 h 482695"/>
              <a:gd name="connsiteX45" fmla="*/ 3759578 w 6050676"/>
              <a:gd name="connsiteY45" fmla="*/ 309333 h 482695"/>
              <a:gd name="connsiteX46" fmla="*/ 3800369 w 6050676"/>
              <a:gd name="connsiteY46" fmla="*/ 312732 h 482695"/>
              <a:gd name="connsiteX47" fmla="*/ 3888749 w 6050676"/>
              <a:gd name="connsiteY47" fmla="*/ 319531 h 482695"/>
              <a:gd name="connsiteX48" fmla="*/ 3946537 w 6050676"/>
              <a:gd name="connsiteY48" fmla="*/ 319531 h 482695"/>
              <a:gd name="connsiteX49" fmla="*/ 3983928 w 6050676"/>
              <a:gd name="connsiteY49" fmla="*/ 309333 h 482695"/>
              <a:gd name="connsiteX50" fmla="*/ 4075708 w 6050676"/>
              <a:gd name="connsiteY50" fmla="*/ 292336 h 482695"/>
              <a:gd name="connsiteX51" fmla="*/ 4208279 w 6050676"/>
              <a:gd name="connsiteY51" fmla="*/ 248146 h 482695"/>
              <a:gd name="connsiteX52" fmla="*/ 4392858 w 6050676"/>
              <a:gd name="connsiteY52" fmla="*/ 273649 h 482695"/>
              <a:gd name="connsiteX53" fmla="*/ 4442828 w 6050676"/>
              <a:gd name="connsiteY53" fmla="*/ 292336 h 482695"/>
              <a:gd name="connsiteX54" fmla="*/ 4456425 w 6050676"/>
              <a:gd name="connsiteY54" fmla="*/ 295736 h 482695"/>
              <a:gd name="connsiteX55" fmla="*/ 4476821 w 6050676"/>
              <a:gd name="connsiteY55" fmla="*/ 302534 h 482695"/>
              <a:gd name="connsiteX56" fmla="*/ 4521834 w 6050676"/>
              <a:gd name="connsiteY56" fmla="*/ 334854 h 482695"/>
              <a:gd name="connsiteX57" fmla="*/ 4574035 w 6050676"/>
              <a:gd name="connsiteY57" fmla="*/ 357959 h 482695"/>
              <a:gd name="connsiteX58" fmla="*/ 4636134 w 6050676"/>
              <a:gd name="connsiteY58" fmla="*/ 356285 h 482695"/>
              <a:gd name="connsiteX59" fmla="*/ 4718168 w 6050676"/>
              <a:gd name="connsiteY59" fmla="*/ 356922 h 482695"/>
              <a:gd name="connsiteX60" fmla="*/ 4795678 w 6050676"/>
              <a:gd name="connsiteY60" fmla="*/ 349141 h 482695"/>
              <a:gd name="connsiteX61" fmla="*/ 4881332 w 6050676"/>
              <a:gd name="connsiteY61" fmla="*/ 326496 h 482695"/>
              <a:gd name="connsiteX62" fmla="*/ 5052619 w 6050676"/>
              <a:gd name="connsiteY62" fmla="*/ 349623 h 482695"/>
              <a:gd name="connsiteX63" fmla="*/ 5119528 w 6050676"/>
              <a:gd name="connsiteY63" fmla="*/ 339616 h 482695"/>
              <a:gd name="connsiteX64" fmla="*/ 5166870 w 6050676"/>
              <a:gd name="connsiteY64" fmla="*/ 343325 h 482695"/>
              <a:gd name="connsiteX65" fmla="*/ 5201279 w 6050676"/>
              <a:gd name="connsiteY65" fmla="*/ 332794 h 482695"/>
              <a:gd name="connsiteX66" fmla="*/ 5499997 w 6050676"/>
              <a:gd name="connsiteY66" fmla="*/ 333128 h 482695"/>
              <a:gd name="connsiteX67" fmla="*/ 5725797 w 6050676"/>
              <a:gd name="connsiteY67" fmla="*/ 344014 h 482695"/>
              <a:gd name="connsiteX68" fmla="*/ 5748143 w 6050676"/>
              <a:gd name="connsiteY68" fmla="*/ 329728 h 482695"/>
              <a:gd name="connsiteX69" fmla="*/ 5815554 w 6050676"/>
              <a:gd name="connsiteY69" fmla="*/ 332794 h 482695"/>
              <a:gd name="connsiteX70" fmla="*/ 5894092 w 6050676"/>
              <a:gd name="connsiteY70" fmla="*/ 310355 h 482695"/>
              <a:gd name="connsiteX71" fmla="*/ 5982691 w 6050676"/>
              <a:gd name="connsiteY71" fmla="*/ 322930 h 482695"/>
              <a:gd name="connsiteX72" fmla="*/ 6050676 w 6050676"/>
              <a:gd name="connsiteY72" fmla="*/ 326329 h 482695"/>
              <a:gd name="connsiteX73" fmla="*/ 6016684 w 6050676"/>
              <a:gd name="connsiteY73" fmla="*/ 472497 h 482695"/>
              <a:gd name="connsiteX74" fmla="*/ 5805930 w 6050676"/>
              <a:gd name="connsiteY74" fmla="*/ 452102 h 482695"/>
              <a:gd name="connsiteX75" fmla="*/ 5652870 w 6050676"/>
              <a:gd name="connsiteY75" fmla="*/ 470234 h 482695"/>
              <a:gd name="connsiteX76" fmla="*/ 5537868 w 6050676"/>
              <a:gd name="connsiteY76" fmla="*/ 470234 h 482695"/>
              <a:gd name="connsiteX77" fmla="*/ 5442210 w 6050676"/>
              <a:gd name="connsiteY77" fmla="*/ 448702 h 482695"/>
              <a:gd name="connsiteX78" fmla="*/ 5224657 w 6050676"/>
              <a:gd name="connsiteY78" fmla="*/ 448702 h 482695"/>
              <a:gd name="connsiteX79" fmla="*/ 5122679 w 6050676"/>
              <a:gd name="connsiteY79" fmla="*/ 482695 h 482695"/>
              <a:gd name="connsiteX80" fmla="*/ 5044496 w 6050676"/>
              <a:gd name="connsiteY80" fmla="*/ 479296 h 482695"/>
              <a:gd name="connsiteX81" fmla="*/ 4932321 w 6050676"/>
              <a:gd name="connsiteY81" fmla="*/ 462299 h 482695"/>
              <a:gd name="connsiteX82" fmla="*/ 4876915 w 6050676"/>
              <a:gd name="connsiteY82" fmla="*/ 426926 h 482695"/>
              <a:gd name="connsiteX83" fmla="*/ 4807221 w 6050676"/>
              <a:gd name="connsiteY83" fmla="*/ 429307 h 482695"/>
              <a:gd name="connsiteX84" fmla="*/ 4748761 w 6050676"/>
              <a:gd name="connsiteY84" fmla="*/ 455501 h 482695"/>
              <a:gd name="connsiteX85" fmla="*/ 4694373 w 6050676"/>
              <a:gd name="connsiteY85" fmla="*/ 469098 h 482695"/>
              <a:gd name="connsiteX86" fmla="*/ 4667179 w 6050676"/>
              <a:gd name="connsiteY86" fmla="*/ 461264 h 482695"/>
              <a:gd name="connsiteX87" fmla="*/ 4575435 w 6050676"/>
              <a:gd name="connsiteY87" fmla="*/ 469425 h 482695"/>
              <a:gd name="connsiteX88" fmla="*/ 4506741 w 6050676"/>
              <a:gd name="connsiteY88" fmla="*/ 468407 h 482695"/>
              <a:gd name="connsiteX89" fmla="*/ 4487018 w 6050676"/>
              <a:gd name="connsiteY89" fmla="*/ 445637 h 482695"/>
              <a:gd name="connsiteX90" fmla="*/ 4360655 w 6050676"/>
              <a:gd name="connsiteY90" fmla="*/ 383443 h 482695"/>
              <a:gd name="connsiteX91" fmla="*/ 4281355 w 6050676"/>
              <a:gd name="connsiteY91" fmla="*/ 390224 h 482695"/>
              <a:gd name="connsiteX92" fmla="*/ 4170888 w 6050676"/>
              <a:gd name="connsiteY92" fmla="*/ 410602 h 482695"/>
              <a:gd name="connsiteX93" fmla="*/ 4132460 w 6050676"/>
              <a:gd name="connsiteY93" fmla="*/ 408203 h 482695"/>
              <a:gd name="connsiteX94" fmla="*/ 4103213 w 6050676"/>
              <a:gd name="connsiteY94" fmla="*/ 434052 h 482695"/>
              <a:gd name="connsiteX95" fmla="*/ 4079274 w 6050676"/>
              <a:gd name="connsiteY95" fmla="*/ 457617 h 482695"/>
              <a:gd name="connsiteX96" fmla="*/ 3943137 w 6050676"/>
              <a:gd name="connsiteY96" fmla="*/ 452102 h 482695"/>
              <a:gd name="connsiteX97" fmla="*/ 3902709 w 6050676"/>
              <a:gd name="connsiteY97" fmla="*/ 437249 h 482695"/>
              <a:gd name="connsiteX98" fmla="*/ 3888749 w 6050676"/>
              <a:gd name="connsiteY98" fmla="*/ 448702 h 482695"/>
              <a:gd name="connsiteX99" fmla="*/ 3834069 w 6050676"/>
              <a:gd name="connsiteY99" fmla="*/ 411639 h 482695"/>
              <a:gd name="connsiteX100" fmla="*/ 3756752 w 6050676"/>
              <a:gd name="connsiteY100" fmla="*/ 405722 h 482695"/>
              <a:gd name="connsiteX101" fmla="*/ 3711988 w 6050676"/>
              <a:gd name="connsiteY101" fmla="*/ 424907 h 482695"/>
              <a:gd name="connsiteX102" fmla="*/ 3633805 w 6050676"/>
              <a:gd name="connsiteY102" fmla="*/ 407911 h 482695"/>
              <a:gd name="connsiteX103" fmla="*/ 3510838 w 6050676"/>
              <a:gd name="connsiteY103" fmla="*/ 303035 h 482695"/>
              <a:gd name="connsiteX104" fmla="*/ 3378861 w 6050676"/>
              <a:gd name="connsiteY104" fmla="*/ 251545 h 482695"/>
              <a:gd name="connsiteX105" fmla="*/ 3304077 w 6050676"/>
              <a:gd name="connsiteY105" fmla="*/ 316131 h 482695"/>
              <a:gd name="connsiteX106" fmla="*/ 3255009 w 6050676"/>
              <a:gd name="connsiteY106" fmla="*/ 346761 h 482695"/>
              <a:gd name="connsiteX107" fmla="*/ 3163345 w 6050676"/>
              <a:gd name="connsiteY107" fmla="*/ 369847 h 482695"/>
              <a:gd name="connsiteX108" fmla="*/ 3032137 w 6050676"/>
              <a:gd name="connsiteY108" fmla="*/ 312732 h 482695"/>
              <a:gd name="connsiteX109" fmla="*/ 2984547 w 6050676"/>
              <a:gd name="connsiteY109" fmla="*/ 295736 h 482695"/>
              <a:gd name="connsiteX110" fmla="*/ 2960752 w 6050676"/>
              <a:gd name="connsiteY110" fmla="*/ 292336 h 482695"/>
              <a:gd name="connsiteX111" fmla="*/ 2834980 w 6050676"/>
              <a:gd name="connsiteY111" fmla="*/ 261743 h 482695"/>
              <a:gd name="connsiteX112" fmla="*/ 2780592 w 6050676"/>
              <a:gd name="connsiteY112" fmla="*/ 265142 h 482695"/>
              <a:gd name="connsiteX113" fmla="*/ 2760196 w 6050676"/>
              <a:gd name="connsiteY113" fmla="*/ 268542 h 482695"/>
              <a:gd name="connsiteX114" fmla="*/ 2705808 w 6050676"/>
              <a:gd name="connsiteY114" fmla="*/ 275340 h 482695"/>
              <a:gd name="connsiteX115" fmla="*/ 2671815 w 6050676"/>
              <a:gd name="connsiteY115" fmla="*/ 275340 h 482695"/>
              <a:gd name="connsiteX116" fmla="*/ 2593633 w 6050676"/>
              <a:gd name="connsiteY116" fmla="*/ 251545 h 482695"/>
              <a:gd name="connsiteX117" fmla="*/ 2546043 w 6050676"/>
              <a:gd name="connsiteY117" fmla="*/ 244747 h 482695"/>
              <a:gd name="connsiteX118" fmla="*/ 2459026 w 6050676"/>
              <a:gd name="connsiteY118" fmla="*/ 212773 h 482695"/>
              <a:gd name="connsiteX119" fmla="*/ 2330872 w 6050676"/>
              <a:gd name="connsiteY119" fmla="*/ 199848 h 482695"/>
              <a:gd name="connsiteX120" fmla="*/ 2204878 w 6050676"/>
              <a:gd name="connsiteY120" fmla="*/ 172930 h 482695"/>
              <a:gd name="connsiteX121" fmla="*/ 2202718 w 6050676"/>
              <a:gd name="connsiteY121" fmla="*/ 220952 h 482695"/>
              <a:gd name="connsiteX122" fmla="*/ 2172125 w 6050676"/>
              <a:gd name="connsiteY122" fmla="*/ 220952 h 482695"/>
              <a:gd name="connsiteX123" fmla="*/ 2090543 w 6050676"/>
              <a:gd name="connsiteY123" fmla="*/ 197157 h 482695"/>
              <a:gd name="connsiteX124" fmla="*/ 1937576 w 6050676"/>
              <a:gd name="connsiteY124" fmla="*/ 234549 h 482695"/>
              <a:gd name="connsiteX125" fmla="*/ 1703027 w 6050676"/>
              <a:gd name="connsiteY125" fmla="*/ 234549 h 482695"/>
              <a:gd name="connsiteX126" fmla="*/ 1529665 w 6050676"/>
              <a:gd name="connsiteY126" fmla="*/ 244747 h 482695"/>
              <a:gd name="connsiteX127" fmla="*/ 1332508 w 6050676"/>
              <a:gd name="connsiteY127" fmla="*/ 246438 h 482695"/>
              <a:gd name="connsiteX128" fmla="*/ 1087762 w 6050676"/>
              <a:gd name="connsiteY128" fmla="*/ 282139 h 482695"/>
              <a:gd name="connsiteX129" fmla="*/ 968788 w 6050676"/>
              <a:gd name="connsiteY129" fmla="*/ 278739 h 482695"/>
              <a:gd name="connsiteX130" fmla="*/ 849814 w 6050676"/>
              <a:gd name="connsiteY130" fmla="*/ 305934 h 482695"/>
              <a:gd name="connsiteX131" fmla="*/ 786354 w 6050676"/>
              <a:gd name="connsiteY131" fmla="*/ 352428 h 482695"/>
              <a:gd name="connsiteX132" fmla="*/ 734239 w 6050676"/>
              <a:gd name="connsiteY132" fmla="*/ 370519 h 482695"/>
              <a:gd name="connsiteX133" fmla="*/ 662938 w 6050676"/>
              <a:gd name="connsiteY133" fmla="*/ 400112 h 482695"/>
              <a:gd name="connsiteX134" fmla="*/ 574474 w 6050676"/>
              <a:gd name="connsiteY134" fmla="*/ 384116 h 482695"/>
              <a:gd name="connsiteX135" fmla="*/ 438838 w 6050676"/>
              <a:gd name="connsiteY135" fmla="*/ 354378 h 482695"/>
              <a:gd name="connsiteX136" fmla="*/ 370519 w 6050676"/>
              <a:gd name="connsiteY136" fmla="*/ 278739 h 482695"/>
              <a:gd name="connsiteX137" fmla="*/ 326328 w 6050676"/>
              <a:gd name="connsiteY137" fmla="*/ 268542 h 482695"/>
              <a:gd name="connsiteX138" fmla="*/ 214153 w 6050676"/>
              <a:gd name="connsiteY138" fmla="*/ 180161 h 482695"/>
              <a:gd name="connsiteX139" fmla="*/ 180494 w 6050676"/>
              <a:gd name="connsiteY139" fmla="*/ 153280 h 482695"/>
              <a:gd name="connsiteX140" fmla="*/ 105377 w 6050676"/>
              <a:gd name="connsiteY140" fmla="*/ 125773 h 482695"/>
              <a:gd name="connsiteX141" fmla="*/ 33992 w 6050676"/>
              <a:gd name="connsiteY141" fmla="*/ 64586 h 482695"/>
              <a:gd name="connsiteX142" fmla="*/ 0 w 6050676"/>
              <a:gd name="connsiteY142"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1066 w 6050676"/>
              <a:gd name="connsiteY22" fmla="*/ 130066 h 482695"/>
              <a:gd name="connsiteX23" fmla="*/ 2269340 w 6050676"/>
              <a:gd name="connsiteY23" fmla="*/ 161492 h 482695"/>
              <a:gd name="connsiteX24" fmla="*/ 2425016 w 6050676"/>
              <a:gd name="connsiteY24" fmla="*/ 142424 h 482695"/>
              <a:gd name="connsiteX25" fmla="*/ 2566093 w 6050676"/>
              <a:gd name="connsiteY25" fmla="*/ 191049 h 482695"/>
              <a:gd name="connsiteX26" fmla="*/ 2631121 w 6050676"/>
              <a:gd name="connsiteY26" fmla="*/ 194360 h 482695"/>
              <a:gd name="connsiteX27" fmla="*/ 2692901 w 6050676"/>
              <a:gd name="connsiteY27" fmla="*/ 214171 h 482695"/>
              <a:gd name="connsiteX28" fmla="*/ 2736074 w 6050676"/>
              <a:gd name="connsiteY28" fmla="*/ 214172 h 482695"/>
              <a:gd name="connsiteX29" fmla="*/ 2859722 w 6050676"/>
              <a:gd name="connsiteY29" fmla="*/ 191980 h 482695"/>
              <a:gd name="connsiteX30" fmla="*/ 2923360 w 6050676"/>
              <a:gd name="connsiteY30" fmla="*/ 207355 h 482695"/>
              <a:gd name="connsiteX31" fmla="*/ 2957353 w 6050676"/>
              <a:gd name="connsiteY31" fmla="*/ 224351 h 482695"/>
              <a:gd name="connsiteX32" fmla="*/ 2984547 w 6050676"/>
              <a:gd name="connsiteY32" fmla="*/ 241348 h 482695"/>
              <a:gd name="connsiteX33" fmla="*/ 3004943 w 6050676"/>
              <a:gd name="connsiteY33" fmla="*/ 248146 h 482695"/>
              <a:gd name="connsiteX34" fmla="*/ 3069272 w 6050676"/>
              <a:gd name="connsiteY34" fmla="*/ 261036 h 482695"/>
              <a:gd name="connsiteX35" fmla="*/ 3127316 w 6050676"/>
              <a:gd name="connsiteY35" fmla="*/ 295736 h 482695"/>
              <a:gd name="connsiteX36" fmla="*/ 3202099 w 6050676"/>
              <a:gd name="connsiteY36" fmla="*/ 295736 h 482695"/>
              <a:gd name="connsiteX37" fmla="*/ 3249689 w 6050676"/>
              <a:gd name="connsiteY37" fmla="*/ 285538 h 482695"/>
              <a:gd name="connsiteX38" fmla="*/ 3276883 w 6050676"/>
              <a:gd name="connsiteY38" fmla="*/ 271941 h 482695"/>
              <a:gd name="connsiteX39" fmla="*/ 3381260 w 6050676"/>
              <a:gd name="connsiteY39" fmla="*/ 156313 h 482695"/>
              <a:gd name="connsiteX40" fmla="*/ 3419652 w 6050676"/>
              <a:gd name="connsiteY40" fmla="*/ 183560 h 482695"/>
              <a:gd name="connsiteX41" fmla="*/ 3463842 w 6050676"/>
              <a:gd name="connsiteY41" fmla="*/ 200557 h 482695"/>
              <a:gd name="connsiteX42" fmla="*/ 3664398 w 6050676"/>
              <a:gd name="connsiteY42" fmla="*/ 295736 h 482695"/>
              <a:gd name="connsiteX43" fmla="*/ 3701790 w 6050676"/>
              <a:gd name="connsiteY43" fmla="*/ 299135 h 482695"/>
              <a:gd name="connsiteX44" fmla="*/ 3718786 w 6050676"/>
              <a:gd name="connsiteY44" fmla="*/ 302534 h 482695"/>
              <a:gd name="connsiteX45" fmla="*/ 3759578 w 6050676"/>
              <a:gd name="connsiteY45" fmla="*/ 309333 h 482695"/>
              <a:gd name="connsiteX46" fmla="*/ 3800369 w 6050676"/>
              <a:gd name="connsiteY46" fmla="*/ 312732 h 482695"/>
              <a:gd name="connsiteX47" fmla="*/ 3888749 w 6050676"/>
              <a:gd name="connsiteY47" fmla="*/ 319531 h 482695"/>
              <a:gd name="connsiteX48" fmla="*/ 3946537 w 6050676"/>
              <a:gd name="connsiteY48" fmla="*/ 319531 h 482695"/>
              <a:gd name="connsiteX49" fmla="*/ 3983928 w 6050676"/>
              <a:gd name="connsiteY49" fmla="*/ 309333 h 482695"/>
              <a:gd name="connsiteX50" fmla="*/ 4075708 w 6050676"/>
              <a:gd name="connsiteY50" fmla="*/ 292336 h 482695"/>
              <a:gd name="connsiteX51" fmla="*/ 4208279 w 6050676"/>
              <a:gd name="connsiteY51" fmla="*/ 248146 h 482695"/>
              <a:gd name="connsiteX52" fmla="*/ 4392858 w 6050676"/>
              <a:gd name="connsiteY52" fmla="*/ 273649 h 482695"/>
              <a:gd name="connsiteX53" fmla="*/ 4442828 w 6050676"/>
              <a:gd name="connsiteY53" fmla="*/ 292336 h 482695"/>
              <a:gd name="connsiteX54" fmla="*/ 4456425 w 6050676"/>
              <a:gd name="connsiteY54" fmla="*/ 295736 h 482695"/>
              <a:gd name="connsiteX55" fmla="*/ 4476821 w 6050676"/>
              <a:gd name="connsiteY55" fmla="*/ 302534 h 482695"/>
              <a:gd name="connsiteX56" fmla="*/ 4521834 w 6050676"/>
              <a:gd name="connsiteY56" fmla="*/ 334854 h 482695"/>
              <a:gd name="connsiteX57" fmla="*/ 4574035 w 6050676"/>
              <a:gd name="connsiteY57" fmla="*/ 357959 h 482695"/>
              <a:gd name="connsiteX58" fmla="*/ 4636134 w 6050676"/>
              <a:gd name="connsiteY58" fmla="*/ 356285 h 482695"/>
              <a:gd name="connsiteX59" fmla="*/ 4718168 w 6050676"/>
              <a:gd name="connsiteY59" fmla="*/ 356922 h 482695"/>
              <a:gd name="connsiteX60" fmla="*/ 4795678 w 6050676"/>
              <a:gd name="connsiteY60" fmla="*/ 349141 h 482695"/>
              <a:gd name="connsiteX61" fmla="*/ 4881332 w 6050676"/>
              <a:gd name="connsiteY61" fmla="*/ 326496 h 482695"/>
              <a:gd name="connsiteX62" fmla="*/ 5052619 w 6050676"/>
              <a:gd name="connsiteY62" fmla="*/ 349623 h 482695"/>
              <a:gd name="connsiteX63" fmla="*/ 5119528 w 6050676"/>
              <a:gd name="connsiteY63" fmla="*/ 339616 h 482695"/>
              <a:gd name="connsiteX64" fmla="*/ 5166870 w 6050676"/>
              <a:gd name="connsiteY64" fmla="*/ 343325 h 482695"/>
              <a:gd name="connsiteX65" fmla="*/ 5201279 w 6050676"/>
              <a:gd name="connsiteY65" fmla="*/ 332794 h 482695"/>
              <a:gd name="connsiteX66" fmla="*/ 5499997 w 6050676"/>
              <a:gd name="connsiteY66" fmla="*/ 333128 h 482695"/>
              <a:gd name="connsiteX67" fmla="*/ 5725797 w 6050676"/>
              <a:gd name="connsiteY67" fmla="*/ 344014 h 482695"/>
              <a:gd name="connsiteX68" fmla="*/ 5748143 w 6050676"/>
              <a:gd name="connsiteY68" fmla="*/ 329728 h 482695"/>
              <a:gd name="connsiteX69" fmla="*/ 5815554 w 6050676"/>
              <a:gd name="connsiteY69" fmla="*/ 332794 h 482695"/>
              <a:gd name="connsiteX70" fmla="*/ 5894092 w 6050676"/>
              <a:gd name="connsiteY70" fmla="*/ 310355 h 482695"/>
              <a:gd name="connsiteX71" fmla="*/ 5982691 w 6050676"/>
              <a:gd name="connsiteY71" fmla="*/ 322930 h 482695"/>
              <a:gd name="connsiteX72" fmla="*/ 6050676 w 6050676"/>
              <a:gd name="connsiteY72" fmla="*/ 326329 h 482695"/>
              <a:gd name="connsiteX73" fmla="*/ 6016684 w 6050676"/>
              <a:gd name="connsiteY73" fmla="*/ 472497 h 482695"/>
              <a:gd name="connsiteX74" fmla="*/ 5805930 w 6050676"/>
              <a:gd name="connsiteY74" fmla="*/ 452102 h 482695"/>
              <a:gd name="connsiteX75" fmla="*/ 5652870 w 6050676"/>
              <a:gd name="connsiteY75" fmla="*/ 470234 h 482695"/>
              <a:gd name="connsiteX76" fmla="*/ 5537868 w 6050676"/>
              <a:gd name="connsiteY76" fmla="*/ 470234 h 482695"/>
              <a:gd name="connsiteX77" fmla="*/ 5442210 w 6050676"/>
              <a:gd name="connsiteY77" fmla="*/ 448702 h 482695"/>
              <a:gd name="connsiteX78" fmla="*/ 5224657 w 6050676"/>
              <a:gd name="connsiteY78" fmla="*/ 448702 h 482695"/>
              <a:gd name="connsiteX79" fmla="*/ 5122679 w 6050676"/>
              <a:gd name="connsiteY79" fmla="*/ 482695 h 482695"/>
              <a:gd name="connsiteX80" fmla="*/ 5044496 w 6050676"/>
              <a:gd name="connsiteY80" fmla="*/ 479296 h 482695"/>
              <a:gd name="connsiteX81" fmla="*/ 4932321 w 6050676"/>
              <a:gd name="connsiteY81" fmla="*/ 462299 h 482695"/>
              <a:gd name="connsiteX82" fmla="*/ 4876915 w 6050676"/>
              <a:gd name="connsiteY82" fmla="*/ 426926 h 482695"/>
              <a:gd name="connsiteX83" fmla="*/ 4807221 w 6050676"/>
              <a:gd name="connsiteY83" fmla="*/ 429307 h 482695"/>
              <a:gd name="connsiteX84" fmla="*/ 4748761 w 6050676"/>
              <a:gd name="connsiteY84" fmla="*/ 455501 h 482695"/>
              <a:gd name="connsiteX85" fmla="*/ 4694373 w 6050676"/>
              <a:gd name="connsiteY85" fmla="*/ 469098 h 482695"/>
              <a:gd name="connsiteX86" fmla="*/ 4667179 w 6050676"/>
              <a:gd name="connsiteY86" fmla="*/ 461264 h 482695"/>
              <a:gd name="connsiteX87" fmla="*/ 4575435 w 6050676"/>
              <a:gd name="connsiteY87" fmla="*/ 469425 h 482695"/>
              <a:gd name="connsiteX88" fmla="*/ 4506741 w 6050676"/>
              <a:gd name="connsiteY88" fmla="*/ 468407 h 482695"/>
              <a:gd name="connsiteX89" fmla="*/ 4487018 w 6050676"/>
              <a:gd name="connsiteY89" fmla="*/ 445637 h 482695"/>
              <a:gd name="connsiteX90" fmla="*/ 4360655 w 6050676"/>
              <a:gd name="connsiteY90" fmla="*/ 383443 h 482695"/>
              <a:gd name="connsiteX91" fmla="*/ 4281355 w 6050676"/>
              <a:gd name="connsiteY91" fmla="*/ 390224 h 482695"/>
              <a:gd name="connsiteX92" fmla="*/ 4170888 w 6050676"/>
              <a:gd name="connsiteY92" fmla="*/ 410602 h 482695"/>
              <a:gd name="connsiteX93" fmla="*/ 4132460 w 6050676"/>
              <a:gd name="connsiteY93" fmla="*/ 408203 h 482695"/>
              <a:gd name="connsiteX94" fmla="*/ 4103213 w 6050676"/>
              <a:gd name="connsiteY94" fmla="*/ 434052 h 482695"/>
              <a:gd name="connsiteX95" fmla="*/ 4079274 w 6050676"/>
              <a:gd name="connsiteY95" fmla="*/ 457617 h 482695"/>
              <a:gd name="connsiteX96" fmla="*/ 3943137 w 6050676"/>
              <a:gd name="connsiteY96" fmla="*/ 452102 h 482695"/>
              <a:gd name="connsiteX97" fmla="*/ 3902709 w 6050676"/>
              <a:gd name="connsiteY97" fmla="*/ 437249 h 482695"/>
              <a:gd name="connsiteX98" fmla="*/ 3888749 w 6050676"/>
              <a:gd name="connsiteY98" fmla="*/ 448702 h 482695"/>
              <a:gd name="connsiteX99" fmla="*/ 3834069 w 6050676"/>
              <a:gd name="connsiteY99" fmla="*/ 411639 h 482695"/>
              <a:gd name="connsiteX100" fmla="*/ 3756752 w 6050676"/>
              <a:gd name="connsiteY100" fmla="*/ 405722 h 482695"/>
              <a:gd name="connsiteX101" fmla="*/ 3711988 w 6050676"/>
              <a:gd name="connsiteY101" fmla="*/ 424907 h 482695"/>
              <a:gd name="connsiteX102" fmla="*/ 3633805 w 6050676"/>
              <a:gd name="connsiteY102" fmla="*/ 407911 h 482695"/>
              <a:gd name="connsiteX103" fmla="*/ 3510838 w 6050676"/>
              <a:gd name="connsiteY103" fmla="*/ 303035 h 482695"/>
              <a:gd name="connsiteX104" fmla="*/ 3378861 w 6050676"/>
              <a:gd name="connsiteY104" fmla="*/ 251545 h 482695"/>
              <a:gd name="connsiteX105" fmla="*/ 3304077 w 6050676"/>
              <a:gd name="connsiteY105" fmla="*/ 316131 h 482695"/>
              <a:gd name="connsiteX106" fmla="*/ 3255009 w 6050676"/>
              <a:gd name="connsiteY106" fmla="*/ 346761 h 482695"/>
              <a:gd name="connsiteX107" fmla="*/ 3163345 w 6050676"/>
              <a:gd name="connsiteY107" fmla="*/ 369847 h 482695"/>
              <a:gd name="connsiteX108" fmla="*/ 3032137 w 6050676"/>
              <a:gd name="connsiteY108" fmla="*/ 312732 h 482695"/>
              <a:gd name="connsiteX109" fmla="*/ 2984547 w 6050676"/>
              <a:gd name="connsiteY109" fmla="*/ 295736 h 482695"/>
              <a:gd name="connsiteX110" fmla="*/ 2960752 w 6050676"/>
              <a:gd name="connsiteY110" fmla="*/ 292336 h 482695"/>
              <a:gd name="connsiteX111" fmla="*/ 2834980 w 6050676"/>
              <a:gd name="connsiteY111" fmla="*/ 261743 h 482695"/>
              <a:gd name="connsiteX112" fmla="*/ 2780592 w 6050676"/>
              <a:gd name="connsiteY112" fmla="*/ 265142 h 482695"/>
              <a:gd name="connsiteX113" fmla="*/ 2760196 w 6050676"/>
              <a:gd name="connsiteY113" fmla="*/ 268542 h 482695"/>
              <a:gd name="connsiteX114" fmla="*/ 2705808 w 6050676"/>
              <a:gd name="connsiteY114" fmla="*/ 275340 h 482695"/>
              <a:gd name="connsiteX115" fmla="*/ 2671815 w 6050676"/>
              <a:gd name="connsiteY115" fmla="*/ 275340 h 482695"/>
              <a:gd name="connsiteX116" fmla="*/ 2593633 w 6050676"/>
              <a:gd name="connsiteY116" fmla="*/ 251545 h 482695"/>
              <a:gd name="connsiteX117" fmla="*/ 2546043 w 6050676"/>
              <a:gd name="connsiteY117" fmla="*/ 244747 h 482695"/>
              <a:gd name="connsiteX118" fmla="*/ 2459026 w 6050676"/>
              <a:gd name="connsiteY118" fmla="*/ 212773 h 482695"/>
              <a:gd name="connsiteX119" fmla="*/ 2330872 w 6050676"/>
              <a:gd name="connsiteY119" fmla="*/ 199848 h 482695"/>
              <a:gd name="connsiteX120" fmla="*/ 2204878 w 6050676"/>
              <a:gd name="connsiteY120" fmla="*/ 172930 h 482695"/>
              <a:gd name="connsiteX121" fmla="*/ 2169381 w 6050676"/>
              <a:gd name="connsiteY121" fmla="*/ 166183 h 482695"/>
              <a:gd name="connsiteX122" fmla="*/ 2172125 w 6050676"/>
              <a:gd name="connsiteY122" fmla="*/ 220952 h 482695"/>
              <a:gd name="connsiteX123" fmla="*/ 2090543 w 6050676"/>
              <a:gd name="connsiteY123" fmla="*/ 197157 h 482695"/>
              <a:gd name="connsiteX124" fmla="*/ 1937576 w 6050676"/>
              <a:gd name="connsiteY124" fmla="*/ 234549 h 482695"/>
              <a:gd name="connsiteX125" fmla="*/ 1703027 w 6050676"/>
              <a:gd name="connsiteY125" fmla="*/ 234549 h 482695"/>
              <a:gd name="connsiteX126" fmla="*/ 1529665 w 6050676"/>
              <a:gd name="connsiteY126" fmla="*/ 244747 h 482695"/>
              <a:gd name="connsiteX127" fmla="*/ 1332508 w 6050676"/>
              <a:gd name="connsiteY127" fmla="*/ 246438 h 482695"/>
              <a:gd name="connsiteX128" fmla="*/ 1087762 w 6050676"/>
              <a:gd name="connsiteY128" fmla="*/ 282139 h 482695"/>
              <a:gd name="connsiteX129" fmla="*/ 968788 w 6050676"/>
              <a:gd name="connsiteY129" fmla="*/ 278739 h 482695"/>
              <a:gd name="connsiteX130" fmla="*/ 849814 w 6050676"/>
              <a:gd name="connsiteY130" fmla="*/ 305934 h 482695"/>
              <a:gd name="connsiteX131" fmla="*/ 786354 w 6050676"/>
              <a:gd name="connsiteY131" fmla="*/ 352428 h 482695"/>
              <a:gd name="connsiteX132" fmla="*/ 734239 w 6050676"/>
              <a:gd name="connsiteY132" fmla="*/ 370519 h 482695"/>
              <a:gd name="connsiteX133" fmla="*/ 662938 w 6050676"/>
              <a:gd name="connsiteY133" fmla="*/ 400112 h 482695"/>
              <a:gd name="connsiteX134" fmla="*/ 574474 w 6050676"/>
              <a:gd name="connsiteY134" fmla="*/ 384116 h 482695"/>
              <a:gd name="connsiteX135" fmla="*/ 438838 w 6050676"/>
              <a:gd name="connsiteY135" fmla="*/ 354378 h 482695"/>
              <a:gd name="connsiteX136" fmla="*/ 370519 w 6050676"/>
              <a:gd name="connsiteY136" fmla="*/ 278739 h 482695"/>
              <a:gd name="connsiteX137" fmla="*/ 326328 w 6050676"/>
              <a:gd name="connsiteY137" fmla="*/ 268542 h 482695"/>
              <a:gd name="connsiteX138" fmla="*/ 214153 w 6050676"/>
              <a:gd name="connsiteY138" fmla="*/ 180161 h 482695"/>
              <a:gd name="connsiteX139" fmla="*/ 180494 w 6050676"/>
              <a:gd name="connsiteY139" fmla="*/ 153280 h 482695"/>
              <a:gd name="connsiteX140" fmla="*/ 105377 w 6050676"/>
              <a:gd name="connsiteY140" fmla="*/ 125773 h 482695"/>
              <a:gd name="connsiteX141" fmla="*/ 33992 w 6050676"/>
              <a:gd name="connsiteY141" fmla="*/ 64586 h 482695"/>
              <a:gd name="connsiteX142" fmla="*/ 0 w 6050676"/>
              <a:gd name="connsiteY142"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1066 w 6050676"/>
              <a:gd name="connsiteY22" fmla="*/ 130066 h 482695"/>
              <a:gd name="connsiteX23" fmla="*/ 2269340 w 6050676"/>
              <a:gd name="connsiteY23" fmla="*/ 161492 h 482695"/>
              <a:gd name="connsiteX24" fmla="*/ 2425016 w 6050676"/>
              <a:gd name="connsiteY24" fmla="*/ 142424 h 482695"/>
              <a:gd name="connsiteX25" fmla="*/ 2566093 w 6050676"/>
              <a:gd name="connsiteY25" fmla="*/ 191049 h 482695"/>
              <a:gd name="connsiteX26" fmla="*/ 2631121 w 6050676"/>
              <a:gd name="connsiteY26" fmla="*/ 194360 h 482695"/>
              <a:gd name="connsiteX27" fmla="*/ 2692901 w 6050676"/>
              <a:gd name="connsiteY27" fmla="*/ 214171 h 482695"/>
              <a:gd name="connsiteX28" fmla="*/ 2736074 w 6050676"/>
              <a:gd name="connsiteY28" fmla="*/ 214172 h 482695"/>
              <a:gd name="connsiteX29" fmla="*/ 2859722 w 6050676"/>
              <a:gd name="connsiteY29" fmla="*/ 191980 h 482695"/>
              <a:gd name="connsiteX30" fmla="*/ 2923360 w 6050676"/>
              <a:gd name="connsiteY30" fmla="*/ 207355 h 482695"/>
              <a:gd name="connsiteX31" fmla="*/ 2957353 w 6050676"/>
              <a:gd name="connsiteY31" fmla="*/ 224351 h 482695"/>
              <a:gd name="connsiteX32" fmla="*/ 2984547 w 6050676"/>
              <a:gd name="connsiteY32" fmla="*/ 241348 h 482695"/>
              <a:gd name="connsiteX33" fmla="*/ 3004943 w 6050676"/>
              <a:gd name="connsiteY33" fmla="*/ 248146 h 482695"/>
              <a:gd name="connsiteX34" fmla="*/ 3069272 w 6050676"/>
              <a:gd name="connsiteY34" fmla="*/ 261036 h 482695"/>
              <a:gd name="connsiteX35" fmla="*/ 3127316 w 6050676"/>
              <a:gd name="connsiteY35" fmla="*/ 295736 h 482695"/>
              <a:gd name="connsiteX36" fmla="*/ 3202099 w 6050676"/>
              <a:gd name="connsiteY36" fmla="*/ 295736 h 482695"/>
              <a:gd name="connsiteX37" fmla="*/ 3249689 w 6050676"/>
              <a:gd name="connsiteY37" fmla="*/ 285538 h 482695"/>
              <a:gd name="connsiteX38" fmla="*/ 3276883 w 6050676"/>
              <a:gd name="connsiteY38" fmla="*/ 271941 h 482695"/>
              <a:gd name="connsiteX39" fmla="*/ 3381260 w 6050676"/>
              <a:gd name="connsiteY39" fmla="*/ 156313 h 482695"/>
              <a:gd name="connsiteX40" fmla="*/ 3419652 w 6050676"/>
              <a:gd name="connsiteY40" fmla="*/ 183560 h 482695"/>
              <a:gd name="connsiteX41" fmla="*/ 3463842 w 6050676"/>
              <a:gd name="connsiteY41" fmla="*/ 200557 h 482695"/>
              <a:gd name="connsiteX42" fmla="*/ 3664398 w 6050676"/>
              <a:gd name="connsiteY42" fmla="*/ 295736 h 482695"/>
              <a:gd name="connsiteX43" fmla="*/ 3701790 w 6050676"/>
              <a:gd name="connsiteY43" fmla="*/ 299135 h 482695"/>
              <a:gd name="connsiteX44" fmla="*/ 3718786 w 6050676"/>
              <a:gd name="connsiteY44" fmla="*/ 302534 h 482695"/>
              <a:gd name="connsiteX45" fmla="*/ 3759578 w 6050676"/>
              <a:gd name="connsiteY45" fmla="*/ 309333 h 482695"/>
              <a:gd name="connsiteX46" fmla="*/ 3800369 w 6050676"/>
              <a:gd name="connsiteY46" fmla="*/ 312732 h 482695"/>
              <a:gd name="connsiteX47" fmla="*/ 3888749 w 6050676"/>
              <a:gd name="connsiteY47" fmla="*/ 319531 h 482695"/>
              <a:gd name="connsiteX48" fmla="*/ 3946537 w 6050676"/>
              <a:gd name="connsiteY48" fmla="*/ 319531 h 482695"/>
              <a:gd name="connsiteX49" fmla="*/ 3983928 w 6050676"/>
              <a:gd name="connsiteY49" fmla="*/ 309333 h 482695"/>
              <a:gd name="connsiteX50" fmla="*/ 4075708 w 6050676"/>
              <a:gd name="connsiteY50" fmla="*/ 292336 h 482695"/>
              <a:gd name="connsiteX51" fmla="*/ 4208279 w 6050676"/>
              <a:gd name="connsiteY51" fmla="*/ 248146 h 482695"/>
              <a:gd name="connsiteX52" fmla="*/ 4392858 w 6050676"/>
              <a:gd name="connsiteY52" fmla="*/ 273649 h 482695"/>
              <a:gd name="connsiteX53" fmla="*/ 4442828 w 6050676"/>
              <a:gd name="connsiteY53" fmla="*/ 292336 h 482695"/>
              <a:gd name="connsiteX54" fmla="*/ 4456425 w 6050676"/>
              <a:gd name="connsiteY54" fmla="*/ 295736 h 482695"/>
              <a:gd name="connsiteX55" fmla="*/ 4476821 w 6050676"/>
              <a:gd name="connsiteY55" fmla="*/ 302534 h 482695"/>
              <a:gd name="connsiteX56" fmla="*/ 4521834 w 6050676"/>
              <a:gd name="connsiteY56" fmla="*/ 334854 h 482695"/>
              <a:gd name="connsiteX57" fmla="*/ 4574035 w 6050676"/>
              <a:gd name="connsiteY57" fmla="*/ 357959 h 482695"/>
              <a:gd name="connsiteX58" fmla="*/ 4636134 w 6050676"/>
              <a:gd name="connsiteY58" fmla="*/ 356285 h 482695"/>
              <a:gd name="connsiteX59" fmla="*/ 4718168 w 6050676"/>
              <a:gd name="connsiteY59" fmla="*/ 356922 h 482695"/>
              <a:gd name="connsiteX60" fmla="*/ 4795678 w 6050676"/>
              <a:gd name="connsiteY60" fmla="*/ 349141 h 482695"/>
              <a:gd name="connsiteX61" fmla="*/ 4881332 w 6050676"/>
              <a:gd name="connsiteY61" fmla="*/ 326496 h 482695"/>
              <a:gd name="connsiteX62" fmla="*/ 5052619 w 6050676"/>
              <a:gd name="connsiteY62" fmla="*/ 349623 h 482695"/>
              <a:gd name="connsiteX63" fmla="*/ 5119528 w 6050676"/>
              <a:gd name="connsiteY63" fmla="*/ 339616 h 482695"/>
              <a:gd name="connsiteX64" fmla="*/ 5166870 w 6050676"/>
              <a:gd name="connsiteY64" fmla="*/ 343325 h 482695"/>
              <a:gd name="connsiteX65" fmla="*/ 5201279 w 6050676"/>
              <a:gd name="connsiteY65" fmla="*/ 332794 h 482695"/>
              <a:gd name="connsiteX66" fmla="*/ 5499997 w 6050676"/>
              <a:gd name="connsiteY66" fmla="*/ 333128 h 482695"/>
              <a:gd name="connsiteX67" fmla="*/ 5725797 w 6050676"/>
              <a:gd name="connsiteY67" fmla="*/ 344014 h 482695"/>
              <a:gd name="connsiteX68" fmla="*/ 5748143 w 6050676"/>
              <a:gd name="connsiteY68" fmla="*/ 329728 h 482695"/>
              <a:gd name="connsiteX69" fmla="*/ 5815554 w 6050676"/>
              <a:gd name="connsiteY69" fmla="*/ 332794 h 482695"/>
              <a:gd name="connsiteX70" fmla="*/ 5894092 w 6050676"/>
              <a:gd name="connsiteY70" fmla="*/ 310355 h 482695"/>
              <a:gd name="connsiteX71" fmla="*/ 5982691 w 6050676"/>
              <a:gd name="connsiteY71" fmla="*/ 322930 h 482695"/>
              <a:gd name="connsiteX72" fmla="*/ 6050676 w 6050676"/>
              <a:gd name="connsiteY72" fmla="*/ 326329 h 482695"/>
              <a:gd name="connsiteX73" fmla="*/ 6016684 w 6050676"/>
              <a:gd name="connsiteY73" fmla="*/ 472497 h 482695"/>
              <a:gd name="connsiteX74" fmla="*/ 5805930 w 6050676"/>
              <a:gd name="connsiteY74" fmla="*/ 452102 h 482695"/>
              <a:gd name="connsiteX75" fmla="*/ 5652870 w 6050676"/>
              <a:gd name="connsiteY75" fmla="*/ 470234 h 482695"/>
              <a:gd name="connsiteX76" fmla="*/ 5537868 w 6050676"/>
              <a:gd name="connsiteY76" fmla="*/ 470234 h 482695"/>
              <a:gd name="connsiteX77" fmla="*/ 5442210 w 6050676"/>
              <a:gd name="connsiteY77" fmla="*/ 448702 h 482695"/>
              <a:gd name="connsiteX78" fmla="*/ 5224657 w 6050676"/>
              <a:gd name="connsiteY78" fmla="*/ 448702 h 482695"/>
              <a:gd name="connsiteX79" fmla="*/ 5122679 w 6050676"/>
              <a:gd name="connsiteY79" fmla="*/ 482695 h 482695"/>
              <a:gd name="connsiteX80" fmla="*/ 5044496 w 6050676"/>
              <a:gd name="connsiteY80" fmla="*/ 479296 h 482695"/>
              <a:gd name="connsiteX81" fmla="*/ 4932321 w 6050676"/>
              <a:gd name="connsiteY81" fmla="*/ 462299 h 482695"/>
              <a:gd name="connsiteX82" fmla="*/ 4876915 w 6050676"/>
              <a:gd name="connsiteY82" fmla="*/ 426926 h 482695"/>
              <a:gd name="connsiteX83" fmla="*/ 4807221 w 6050676"/>
              <a:gd name="connsiteY83" fmla="*/ 429307 h 482695"/>
              <a:gd name="connsiteX84" fmla="*/ 4748761 w 6050676"/>
              <a:gd name="connsiteY84" fmla="*/ 455501 h 482695"/>
              <a:gd name="connsiteX85" fmla="*/ 4694373 w 6050676"/>
              <a:gd name="connsiteY85" fmla="*/ 469098 h 482695"/>
              <a:gd name="connsiteX86" fmla="*/ 4667179 w 6050676"/>
              <a:gd name="connsiteY86" fmla="*/ 461264 h 482695"/>
              <a:gd name="connsiteX87" fmla="*/ 4575435 w 6050676"/>
              <a:gd name="connsiteY87" fmla="*/ 469425 h 482695"/>
              <a:gd name="connsiteX88" fmla="*/ 4506741 w 6050676"/>
              <a:gd name="connsiteY88" fmla="*/ 468407 h 482695"/>
              <a:gd name="connsiteX89" fmla="*/ 4487018 w 6050676"/>
              <a:gd name="connsiteY89" fmla="*/ 445637 h 482695"/>
              <a:gd name="connsiteX90" fmla="*/ 4360655 w 6050676"/>
              <a:gd name="connsiteY90" fmla="*/ 383443 h 482695"/>
              <a:gd name="connsiteX91" fmla="*/ 4281355 w 6050676"/>
              <a:gd name="connsiteY91" fmla="*/ 390224 h 482695"/>
              <a:gd name="connsiteX92" fmla="*/ 4170888 w 6050676"/>
              <a:gd name="connsiteY92" fmla="*/ 410602 h 482695"/>
              <a:gd name="connsiteX93" fmla="*/ 4132460 w 6050676"/>
              <a:gd name="connsiteY93" fmla="*/ 408203 h 482695"/>
              <a:gd name="connsiteX94" fmla="*/ 4103213 w 6050676"/>
              <a:gd name="connsiteY94" fmla="*/ 434052 h 482695"/>
              <a:gd name="connsiteX95" fmla="*/ 4079274 w 6050676"/>
              <a:gd name="connsiteY95" fmla="*/ 457617 h 482695"/>
              <a:gd name="connsiteX96" fmla="*/ 3943137 w 6050676"/>
              <a:gd name="connsiteY96" fmla="*/ 452102 h 482695"/>
              <a:gd name="connsiteX97" fmla="*/ 3902709 w 6050676"/>
              <a:gd name="connsiteY97" fmla="*/ 437249 h 482695"/>
              <a:gd name="connsiteX98" fmla="*/ 3888749 w 6050676"/>
              <a:gd name="connsiteY98" fmla="*/ 448702 h 482695"/>
              <a:gd name="connsiteX99" fmla="*/ 3834069 w 6050676"/>
              <a:gd name="connsiteY99" fmla="*/ 411639 h 482695"/>
              <a:gd name="connsiteX100" fmla="*/ 3756752 w 6050676"/>
              <a:gd name="connsiteY100" fmla="*/ 405722 h 482695"/>
              <a:gd name="connsiteX101" fmla="*/ 3711988 w 6050676"/>
              <a:gd name="connsiteY101" fmla="*/ 424907 h 482695"/>
              <a:gd name="connsiteX102" fmla="*/ 3633805 w 6050676"/>
              <a:gd name="connsiteY102" fmla="*/ 407911 h 482695"/>
              <a:gd name="connsiteX103" fmla="*/ 3510838 w 6050676"/>
              <a:gd name="connsiteY103" fmla="*/ 303035 h 482695"/>
              <a:gd name="connsiteX104" fmla="*/ 3378861 w 6050676"/>
              <a:gd name="connsiteY104" fmla="*/ 251545 h 482695"/>
              <a:gd name="connsiteX105" fmla="*/ 3304077 w 6050676"/>
              <a:gd name="connsiteY105" fmla="*/ 316131 h 482695"/>
              <a:gd name="connsiteX106" fmla="*/ 3255009 w 6050676"/>
              <a:gd name="connsiteY106" fmla="*/ 346761 h 482695"/>
              <a:gd name="connsiteX107" fmla="*/ 3163345 w 6050676"/>
              <a:gd name="connsiteY107" fmla="*/ 369847 h 482695"/>
              <a:gd name="connsiteX108" fmla="*/ 3032137 w 6050676"/>
              <a:gd name="connsiteY108" fmla="*/ 312732 h 482695"/>
              <a:gd name="connsiteX109" fmla="*/ 2984547 w 6050676"/>
              <a:gd name="connsiteY109" fmla="*/ 295736 h 482695"/>
              <a:gd name="connsiteX110" fmla="*/ 2960752 w 6050676"/>
              <a:gd name="connsiteY110" fmla="*/ 292336 h 482695"/>
              <a:gd name="connsiteX111" fmla="*/ 2834980 w 6050676"/>
              <a:gd name="connsiteY111" fmla="*/ 261743 h 482695"/>
              <a:gd name="connsiteX112" fmla="*/ 2780592 w 6050676"/>
              <a:gd name="connsiteY112" fmla="*/ 265142 h 482695"/>
              <a:gd name="connsiteX113" fmla="*/ 2760196 w 6050676"/>
              <a:gd name="connsiteY113" fmla="*/ 268542 h 482695"/>
              <a:gd name="connsiteX114" fmla="*/ 2705808 w 6050676"/>
              <a:gd name="connsiteY114" fmla="*/ 275340 h 482695"/>
              <a:gd name="connsiteX115" fmla="*/ 2671815 w 6050676"/>
              <a:gd name="connsiteY115" fmla="*/ 275340 h 482695"/>
              <a:gd name="connsiteX116" fmla="*/ 2593633 w 6050676"/>
              <a:gd name="connsiteY116" fmla="*/ 251545 h 482695"/>
              <a:gd name="connsiteX117" fmla="*/ 2546043 w 6050676"/>
              <a:gd name="connsiteY117" fmla="*/ 244747 h 482695"/>
              <a:gd name="connsiteX118" fmla="*/ 2459026 w 6050676"/>
              <a:gd name="connsiteY118" fmla="*/ 212773 h 482695"/>
              <a:gd name="connsiteX119" fmla="*/ 2330872 w 6050676"/>
              <a:gd name="connsiteY119" fmla="*/ 199848 h 482695"/>
              <a:gd name="connsiteX120" fmla="*/ 2204878 w 6050676"/>
              <a:gd name="connsiteY120" fmla="*/ 172930 h 482695"/>
              <a:gd name="connsiteX121" fmla="*/ 2169381 w 6050676"/>
              <a:gd name="connsiteY121" fmla="*/ 166183 h 482695"/>
              <a:gd name="connsiteX122" fmla="*/ 2143550 w 6050676"/>
              <a:gd name="connsiteY122" fmla="*/ 168564 h 482695"/>
              <a:gd name="connsiteX123" fmla="*/ 2090543 w 6050676"/>
              <a:gd name="connsiteY123" fmla="*/ 197157 h 482695"/>
              <a:gd name="connsiteX124" fmla="*/ 1937576 w 6050676"/>
              <a:gd name="connsiteY124" fmla="*/ 234549 h 482695"/>
              <a:gd name="connsiteX125" fmla="*/ 1703027 w 6050676"/>
              <a:gd name="connsiteY125" fmla="*/ 234549 h 482695"/>
              <a:gd name="connsiteX126" fmla="*/ 1529665 w 6050676"/>
              <a:gd name="connsiteY126" fmla="*/ 244747 h 482695"/>
              <a:gd name="connsiteX127" fmla="*/ 1332508 w 6050676"/>
              <a:gd name="connsiteY127" fmla="*/ 246438 h 482695"/>
              <a:gd name="connsiteX128" fmla="*/ 1087762 w 6050676"/>
              <a:gd name="connsiteY128" fmla="*/ 282139 h 482695"/>
              <a:gd name="connsiteX129" fmla="*/ 968788 w 6050676"/>
              <a:gd name="connsiteY129" fmla="*/ 278739 h 482695"/>
              <a:gd name="connsiteX130" fmla="*/ 849814 w 6050676"/>
              <a:gd name="connsiteY130" fmla="*/ 305934 h 482695"/>
              <a:gd name="connsiteX131" fmla="*/ 786354 w 6050676"/>
              <a:gd name="connsiteY131" fmla="*/ 352428 h 482695"/>
              <a:gd name="connsiteX132" fmla="*/ 734239 w 6050676"/>
              <a:gd name="connsiteY132" fmla="*/ 370519 h 482695"/>
              <a:gd name="connsiteX133" fmla="*/ 662938 w 6050676"/>
              <a:gd name="connsiteY133" fmla="*/ 400112 h 482695"/>
              <a:gd name="connsiteX134" fmla="*/ 574474 w 6050676"/>
              <a:gd name="connsiteY134" fmla="*/ 384116 h 482695"/>
              <a:gd name="connsiteX135" fmla="*/ 438838 w 6050676"/>
              <a:gd name="connsiteY135" fmla="*/ 354378 h 482695"/>
              <a:gd name="connsiteX136" fmla="*/ 370519 w 6050676"/>
              <a:gd name="connsiteY136" fmla="*/ 278739 h 482695"/>
              <a:gd name="connsiteX137" fmla="*/ 326328 w 6050676"/>
              <a:gd name="connsiteY137" fmla="*/ 268542 h 482695"/>
              <a:gd name="connsiteX138" fmla="*/ 214153 w 6050676"/>
              <a:gd name="connsiteY138" fmla="*/ 180161 h 482695"/>
              <a:gd name="connsiteX139" fmla="*/ 180494 w 6050676"/>
              <a:gd name="connsiteY139" fmla="*/ 153280 h 482695"/>
              <a:gd name="connsiteX140" fmla="*/ 105377 w 6050676"/>
              <a:gd name="connsiteY140" fmla="*/ 125773 h 482695"/>
              <a:gd name="connsiteX141" fmla="*/ 33992 w 6050676"/>
              <a:gd name="connsiteY141" fmla="*/ 64586 h 482695"/>
              <a:gd name="connsiteX142" fmla="*/ 0 w 6050676"/>
              <a:gd name="connsiteY142"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1066 w 6050676"/>
              <a:gd name="connsiteY22" fmla="*/ 130066 h 482695"/>
              <a:gd name="connsiteX23" fmla="*/ 2269340 w 6050676"/>
              <a:gd name="connsiteY23" fmla="*/ 161492 h 482695"/>
              <a:gd name="connsiteX24" fmla="*/ 2425016 w 6050676"/>
              <a:gd name="connsiteY24" fmla="*/ 142424 h 482695"/>
              <a:gd name="connsiteX25" fmla="*/ 2566093 w 6050676"/>
              <a:gd name="connsiteY25" fmla="*/ 191049 h 482695"/>
              <a:gd name="connsiteX26" fmla="*/ 2631121 w 6050676"/>
              <a:gd name="connsiteY26" fmla="*/ 194360 h 482695"/>
              <a:gd name="connsiteX27" fmla="*/ 2692901 w 6050676"/>
              <a:gd name="connsiteY27" fmla="*/ 214171 h 482695"/>
              <a:gd name="connsiteX28" fmla="*/ 2736074 w 6050676"/>
              <a:gd name="connsiteY28" fmla="*/ 214172 h 482695"/>
              <a:gd name="connsiteX29" fmla="*/ 2859722 w 6050676"/>
              <a:gd name="connsiteY29" fmla="*/ 191980 h 482695"/>
              <a:gd name="connsiteX30" fmla="*/ 2923360 w 6050676"/>
              <a:gd name="connsiteY30" fmla="*/ 207355 h 482695"/>
              <a:gd name="connsiteX31" fmla="*/ 2957353 w 6050676"/>
              <a:gd name="connsiteY31" fmla="*/ 224351 h 482695"/>
              <a:gd name="connsiteX32" fmla="*/ 2984547 w 6050676"/>
              <a:gd name="connsiteY32" fmla="*/ 241348 h 482695"/>
              <a:gd name="connsiteX33" fmla="*/ 3004943 w 6050676"/>
              <a:gd name="connsiteY33" fmla="*/ 248146 h 482695"/>
              <a:gd name="connsiteX34" fmla="*/ 3069272 w 6050676"/>
              <a:gd name="connsiteY34" fmla="*/ 261036 h 482695"/>
              <a:gd name="connsiteX35" fmla="*/ 3127316 w 6050676"/>
              <a:gd name="connsiteY35" fmla="*/ 295736 h 482695"/>
              <a:gd name="connsiteX36" fmla="*/ 3202099 w 6050676"/>
              <a:gd name="connsiteY36" fmla="*/ 295736 h 482695"/>
              <a:gd name="connsiteX37" fmla="*/ 3249689 w 6050676"/>
              <a:gd name="connsiteY37" fmla="*/ 285538 h 482695"/>
              <a:gd name="connsiteX38" fmla="*/ 3276883 w 6050676"/>
              <a:gd name="connsiteY38" fmla="*/ 271941 h 482695"/>
              <a:gd name="connsiteX39" fmla="*/ 3381260 w 6050676"/>
              <a:gd name="connsiteY39" fmla="*/ 156313 h 482695"/>
              <a:gd name="connsiteX40" fmla="*/ 3419652 w 6050676"/>
              <a:gd name="connsiteY40" fmla="*/ 183560 h 482695"/>
              <a:gd name="connsiteX41" fmla="*/ 3463842 w 6050676"/>
              <a:gd name="connsiteY41" fmla="*/ 200557 h 482695"/>
              <a:gd name="connsiteX42" fmla="*/ 3664398 w 6050676"/>
              <a:gd name="connsiteY42" fmla="*/ 295736 h 482695"/>
              <a:gd name="connsiteX43" fmla="*/ 3701790 w 6050676"/>
              <a:gd name="connsiteY43" fmla="*/ 299135 h 482695"/>
              <a:gd name="connsiteX44" fmla="*/ 3718786 w 6050676"/>
              <a:gd name="connsiteY44" fmla="*/ 302534 h 482695"/>
              <a:gd name="connsiteX45" fmla="*/ 3759578 w 6050676"/>
              <a:gd name="connsiteY45" fmla="*/ 309333 h 482695"/>
              <a:gd name="connsiteX46" fmla="*/ 3800369 w 6050676"/>
              <a:gd name="connsiteY46" fmla="*/ 312732 h 482695"/>
              <a:gd name="connsiteX47" fmla="*/ 3888749 w 6050676"/>
              <a:gd name="connsiteY47" fmla="*/ 319531 h 482695"/>
              <a:gd name="connsiteX48" fmla="*/ 3946537 w 6050676"/>
              <a:gd name="connsiteY48" fmla="*/ 319531 h 482695"/>
              <a:gd name="connsiteX49" fmla="*/ 3983928 w 6050676"/>
              <a:gd name="connsiteY49" fmla="*/ 309333 h 482695"/>
              <a:gd name="connsiteX50" fmla="*/ 4075708 w 6050676"/>
              <a:gd name="connsiteY50" fmla="*/ 292336 h 482695"/>
              <a:gd name="connsiteX51" fmla="*/ 4208279 w 6050676"/>
              <a:gd name="connsiteY51" fmla="*/ 248146 h 482695"/>
              <a:gd name="connsiteX52" fmla="*/ 4392858 w 6050676"/>
              <a:gd name="connsiteY52" fmla="*/ 273649 h 482695"/>
              <a:gd name="connsiteX53" fmla="*/ 4442828 w 6050676"/>
              <a:gd name="connsiteY53" fmla="*/ 292336 h 482695"/>
              <a:gd name="connsiteX54" fmla="*/ 4456425 w 6050676"/>
              <a:gd name="connsiteY54" fmla="*/ 295736 h 482695"/>
              <a:gd name="connsiteX55" fmla="*/ 4476821 w 6050676"/>
              <a:gd name="connsiteY55" fmla="*/ 302534 h 482695"/>
              <a:gd name="connsiteX56" fmla="*/ 4521834 w 6050676"/>
              <a:gd name="connsiteY56" fmla="*/ 334854 h 482695"/>
              <a:gd name="connsiteX57" fmla="*/ 4574035 w 6050676"/>
              <a:gd name="connsiteY57" fmla="*/ 357959 h 482695"/>
              <a:gd name="connsiteX58" fmla="*/ 4636134 w 6050676"/>
              <a:gd name="connsiteY58" fmla="*/ 356285 h 482695"/>
              <a:gd name="connsiteX59" fmla="*/ 4718168 w 6050676"/>
              <a:gd name="connsiteY59" fmla="*/ 356922 h 482695"/>
              <a:gd name="connsiteX60" fmla="*/ 4795678 w 6050676"/>
              <a:gd name="connsiteY60" fmla="*/ 349141 h 482695"/>
              <a:gd name="connsiteX61" fmla="*/ 4881332 w 6050676"/>
              <a:gd name="connsiteY61" fmla="*/ 326496 h 482695"/>
              <a:gd name="connsiteX62" fmla="*/ 5052619 w 6050676"/>
              <a:gd name="connsiteY62" fmla="*/ 349623 h 482695"/>
              <a:gd name="connsiteX63" fmla="*/ 5119528 w 6050676"/>
              <a:gd name="connsiteY63" fmla="*/ 339616 h 482695"/>
              <a:gd name="connsiteX64" fmla="*/ 5166870 w 6050676"/>
              <a:gd name="connsiteY64" fmla="*/ 343325 h 482695"/>
              <a:gd name="connsiteX65" fmla="*/ 5201279 w 6050676"/>
              <a:gd name="connsiteY65" fmla="*/ 332794 h 482695"/>
              <a:gd name="connsiteX66" fmla="*/ 5499997 w 6050676"/>
              <a:gd name="connsiteY66" fmla="*/ 333128 h 482695"/>
              <a:gd name="connsiteX67" fmla="*/ 5725797 w 6050676"/>
              <a:gd name="connsiteY67" fmla="*/ 344014 h 482695"/>
              <a:gd name="connsiteX68" fmla="*/ 5748143 w 6050676"/>
              <a:gd name="connsiteY68" fmla="*/ 329728 h 482695"/>
              <a:gd name="connsiteX69" fmla="*/ 5815554 w 6050676"/>
              <a:gd name="connsiteY69" fmla="*/ 332794 h 482695"/>
              <a:gd name="connsiteX70" fmla="*/ 5894092 w 6050676"/>
              <a:gd name="connsiteY70" fmla="*/ 310355 h 482695"/>
              <a:gd name="connsiteX71" fmla="*/ 5982691 w 6050676"/>
              <a:gd name="connsiteY71" fmla="*/ 322930 h 482695"/>
              <a:gd name="connsiteX72" fmla="*/ 6050676 w 6050676"/>
              <a:gd name="connsiteY72" fmla="*/ 326329 h 482695"/>
              <a:gd name="connsiteX73" fmla="*/ 6016684 w 6050676"/>
              <a:gd name="connsiteY73" fmla="*/ 472497 h 482695"/>
              <a:gd name="connsiteX74" fmla="*/ 5805930 w 6050676"/>
              <a:gd name="connsiteY74" fmla="*/ 452102 h 482695"/>
              <a:gd name="connsiteX75" fmla="*/ 5652870 w 6050676"/>
              <a:gd name="connsiteY75" fmla="*/ 470234 h 482695"/>
              <a:gd name="connsiteX76" fmla="*/ 5537868 w 6050676"/>
              <a:gd name="connsiteY76" fmla="*/ 470234 h 482695"/>
              <a:gd name="connsiteX77" fmla="*/ 5442210 w 6050676"/>
              <a:gd name="connsiteY77" fmla="*/ 448702 h 482695"/>
              <a:gd name="connsiteX78" fmla="*/ 5224657 w 6050676"/>
              <a:gd name="connsiteY78" fmla="*/ 448702 h 482695"/>
              <a:gd name="connsiteX79" fmla="*/ 5122679 w 6050676"/>
              <a:gd name="connsiteY79" fmla="*/ 482695 h 482695"/>
              <a:gd name="connsiteX80" fmla="*/ 5044496 w 6050676"/>
              <a:gd name="connsiteY80" fmla="*/ 479296 h 482695"/>
              <a:gd name="connsiteX81" fmla="*/ 4932321 w 6050676"/>
              <a:gd name="connsiteY81" fmla="*/ 462299 h 482695"/>
              <a:gd name="connsiteX82" fmla="*/ 4876915 w 6050676"/>
              <a:gd name="connsiteY82" fmla="*/ 426926 h 482695"/>
              <a:gd name="connsiteX83" fmla="*/ 4807221 w 6050676"/>
              <a:gd name="connsiteY83" fmla="*/ 429307 h 482695"/>
              <a:gd name="connsiteX84" fmla="*/ 4748761 w 6050676"/>
              <a:gd name="connsiteY84" fmla="*/ 455501 h 482695"/>
              <a:gd name="connsiteX85" fmla="*/ 4694373 w 6050676"/>
              <a:gd name="connsiteY85" fmla="*/ 469098 h 482695"/>
              <a:gd name="connsiteX86" fmla="*/ 4667179 w 6050676"/>
              <a:gd name="connsiteY86" fmla="*/ 461264 h 482695"/>
              <a:gd name="connsiteX87" fmla="*/ 4575435 w 6050676"/>
              <a:gd name="connsiteY87" fmla="*/ 469425 h 482695"/>
              <a:gd name="connsiteX88" fmla="*/ 4506741 w 6050676"/>
              <a:gd name="connsiteY88" fmla="*/ 468407 h 482695"/>
              <a:gd name="connsiteX89" fmla="*/ 4487018 w 6050676"/>
              <a:gd name="connsiteY89" fmla="*/ 445637 h 482695"/>
              <a:gd name="connsiteX90" fmla="*/ 4360655 w 6050676"/>
              <a:gd name="connsiteY90" fmla="*/ 383443 h 482695"/>
              <a:gd name="connsiteX91" fmla="*/ 4281355 w 6050676"/>
              <a:gd name="connsiteY91" fmla="*/ 390224 h 482695"/>
              <a:gd name="connsiteX92" fmla="*/ 4170888 w 6050676"/>
              <a:gd name="connsiteY92" fmla="*/ 410602 h 482695"/>
              <a:gd name="connsiteX93" fmla="*/ 4132460 w 6050676"/>
              <a:gd name="connsiteY93" fmla="*/ 408203 h 482695"/>
              <a:gd name="connsiteX94" fmla="*/ 4103213 w 6050676"/>
              <a:gd name="connsiteY94" fmla="*/ 434052 h 482695"/>
              <a:gd name="connsiteX95" fmla="*/ 4079274 w 6050676"/>
              <a:gd name="connsiteY95" fmla="*/ 457617 h 482695"/>
              <a:gd name="connsiteX96" fmla="*/ 3943137 w 6050676"/>
              <a:gd name="connsiteY96" fmla="*/ 452102 h 482695"/>
              <a:gd name="connsiteX97" fmla="*/ 3902709 w 6050676"/>
              <a:gd name="connsiteY97" fmla="*/ 437249 h 482695"/>
              <a:gd name="connsiteX98" fmla="*/ 3888749 w 6050676"/>
              <a:gd name="connsiteY98" fmla="*/ 448702 h 482695"/>
              <a:gd name="connsiteX99" fmla="*/ 3834069 w 6050676"/>
              <a:gd name="connsiteY99" fmla="*/ 411639 h 482695"/>
              <a:gd name="connsiteX100" fmla="*/ 3756752 w 6050676"/>
              <a:gd name="connsiteY100" fmla="*/ 405722 h 482695"/>
              <a:gd name="connsiteX101" fmla="*/ 3711988 w 6050676"/>
              <a:gd name="connsiteY101" fmla="*/ 424907 h 482695"/>
              <a:gd name="connsiteX102" fmla="*/ 3633805 w 6050676"/>
              <a:gd name="connsiteY102" fmla="*/ 407911 h 482695"/>
              <a:gd name="connsiteX103" fmla="*/ 3510838 w 6050676"/>
              <a:gd name="connsiteY103" fmla="*/ 303035 h 482695"/>
              <a:gd name="connsiteX104" fmla="*/ 3378861 w 6050676"/>
              <a:gd name="connsiteY104" fmla="*/ 251545 h 482695"/>
              <a:gd name="connsiteX105" fmla="*/ 3304077 w 6050676"/>
              <a:gd name="connsiteY105" fmla="*/ 316131 h 482695"/>
              <a:gd name="connsiteX106" fmla="*/ 3255009 w 6050676"/>
              <a:gd name="connsiteY106" fmla="*/ 346761 h 482695"/>
              <a:gd name="connsiteX107" fmla="*/ 3163345 w 6050676"/>
              <a:gd name="connsiteY107" fmla="*/ 369847 h 482695"/>
              <a:gd name="connsiteX108" fmla="*/ 3032137 w 6050676"/>
              <a:gd name="connsiteY108" fmla="*/ 312732 h 482695"/>
              <a:gd name="connsiteX109" fmla="*/ 2984547 w 6050676"/>
              <a:gd name="connsiteY109" fmla="*/ 295736 h 482695"/>
              <a:gd name="connsiteX110" fmla="*/ 2960752 w 6050676"/>
              <a:gd name="connsiteY110" fmla="*/ 292336 h 482695"/>
              <a:gd name="connsiteX111" fmla="*/ 2834980 w 6050676"/>
              <a:gd name="connsiteY111" fmla="*/ 261743 h 482695"/>
              <a:gd name="connsiteX112" fmla="*/ 2780592 w 6050676"/>
              <a:gd name="connsiteY112" fmla="*/ 265142 h 482695"/>
              <a:gd name="connsiteX113" fmla="*/ 2760196 w 6050676"/>
              <a:gd name="connsiteY113" fmla="*/ 268542 h 482695"/>
              <a:gd name="connsiteX114" fmla="*/ 2705808 w 6050676"/>
              <a:gd name="connsiteY114" fmla="*/ 275340 h 482695"/>
              <a:gd name="connsiteX115" fmla="*/ 2671815 w 6050676"/>
              <a:gd name="connsiteY115" fmla="*/ 275340 h 482695"/>
              <a:gd name="connsiteX116" fmla="*/ 2593633 w 6050676"/>
              <a:gd name="connsiteY116" fmla="*/ 251545 h 482695"/>
              <a:gd name="connsiteX117" fmla="*/ 2546043 w 6050676"/>
              <a:gd name="connsiteY117" fmla="*/ 244747 h 482695"/>
              <a:gd name="connsiteX118" fmla="*/ 2459026 w 6050676"/>
              <a:gd name="connsiteY118" fmla="*/ 212773 h 482695"/>
              <a:gd name="connsiteX119" fmla="*/ 2330872 w 6050676"/>
              <a:gd name="connsiteY119" fmla="*/ 199848 h 482695"/>
              <a:gd name="connsiteX120" fmla="*/ 2204878 w 6050676"/>
              <a:gd name="connsiteY120" fmla="*/ 172930 h 482695"/>
              <a:gd name="connsiteX121" fmla="*/ 2169381 w 6050676"/>
              <a:gd name="connsiteY121" fmla="*/ 166183 h 482695"/>
              <a:gd name="connsiteX122" fmla="*/ 2143550 w 6050676"/>
              <a:gd name="connsiteY122" fmla="*/ 168564 h 482695"/>
              <a:gd name="connsiteX123" fmla="*/ 2090543 w 6050676"/>
              <a:gd name="connsiteY123" fmla="*/ 197157 h 482695"/>
              <a:gd name="connsiteX124" fmla="*/ 1937576 w 6050676"/>
              <a:gd name="connsiteY124" fmla="*/ 234549 h 482695"/>
              <a:gd name="connsiteX125" fmla="*/ 1859597 w 6050676"/>
              <a:gd name="connsiteY125" fmla="*/ 237224 h 482695"/>
              <a:gd name="connsiteX126" fmla="*/ 1703027 w 6050676"/>
              <a:gd name="connsiteY126" fmla="*/ 234549 h 482695"/>
              <a:gd name="connsiteX127" fmla="*/ 1529665 w 6050676"/>
              <a:gd name="connsiteY127" fmla="*/ 244747 h 482695"/>
              <a:gd name="connsiteX128" fmla="*/ 1332508 w 6050676"/>
              <a:gd name="connsiteY128" fmla="*/ 246438 h 482695"/>
              <a:gd name="connsiteX129" fmla="*/ 1087762 w 6050676"/>
              <a:gd name="connsiteY129" fmla="*/ 282139 h 482695"/>
              <a:gd name="connsiteX130" fmla="*/ 968788 w 6050676"/>
              <a:gd name="connsiteY130" fmla="*/ 278739 h 482695"/>
              <a:gd name="connsiteX131" fmla="*/ 849814 w 6050676"/>
              <a:gd name="connsiteY131" fmla="*/ 305934 h 482695"/>
              <a:gd name="connsiteX132" fmla="*/ 786354 w 6050676"/>
              <a:gd name="connsiteY132" fmla="*/ 352428 h 482695"/>
              <a:gd name="connsiteX133" fmla="*/ 734239 w 6050676"/>
              <a:gd name="connsiteY133" fmla="*/ 370519 h 482695"/>
              <a:gd name="connsiteX134" fmla="*/ 662938 w 6050676"/>
              <a:gd name="connsiteY134" fmla="*/ 400112 h 482695"/>
              <a:gd name="connsiteX135" fmla="*/ 574474 w 6050676"/>
              <a:gd name="connsiteY135" fmla="*/ 384116 h 482695"/>
              <a:gd name="connsiteX136" fmla="*/ 438838 w 6050676"/>
              <a:gd name="connsiteY136" fmla="*/ 354378 h 482695"/>
              <a:gd name="connsiteX137" fmla="*/ 370519 w 6050676"/>
              <a:gd name="connsiteY137" fmla="*/ 278739 h 482695"/>
              <a:gd name="connsiteX138" fmla="*/ 326328 w 6050676"/>
              <a:gd name="connsiteY138" fmla="*/ 268542 h 482695"/>
              <a:gd name="connsiteX139" fmla="*/ 214153 w 6050676"/>
              <a:gd name="connsiteY139" fmla="*/ 180161 h 482695"/>
              <a:gd name="connsiteX140" fmla="*/ 180494 w 6050676"/>
              <a:gd name="connsiteY140" fmla="*/ 153280 h 482695"/>
              <a:gd name="connsiteX141" fmla="*/ 105377 w 6050676"/>
              <a:gd name="connsiteY141" fmla="*/ 125773 h 482695"/>
              <a:gd name="connsiteX142" fmla="*/ 33992 w 6050676"/>
              <a:gd name="connsiteY142" fmla="*/ 64586 h 482695"/>
              <a:gd name="connsiteX143" fmla="*/ 0 w 6050676"/>
              <a:gd name="connsiteY143"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1066 w 6050676"/>
              <a:gd name="connsiteY22" fmla="*/ 130066 h 482695"/>
              <a:gd name="connsiteX23" fmla="*/ 2269340 w 6050676"/>
              <a:gd name="connsiteY23" fmla="*/ 161492 h 482695"/>
              <a:gd name="connsiteX24" fmla="*/ 2425016 w 6050676"/>
              <a:gd name="connsiteY24" fmla="*/ 142424 h 482695"/>
              <a:gd name="connsiteX25" fmla="*/ 2566093 w 6050676"/>
              <a:gd name="connsiteY25" fmla="*/ 191049 h 482695"/>
              <a:gd name="connsiteX26" fmla="*/ 2631121 w 6050676"/>
              <a:gd name="connsiteY26" fmla="*/ 194360 h 482695"/>
              <a:gd name="connsiteX27" fmla="*/ 2692901 w 6050676"/>
              <a:gd name="connsiteY27" fmla="*/ 214171 h 482695"/>
              <a:gd name="connsiteX28" fmla="*/ 2736074 w 6050676"/>
              <a:gd name="connsiteY28" fmla="*/ 214172 h 482695"/>
              <a:gd name="connsiteX29" fmla="*/ 2859722 w 6050676"/>
              <a:gd name="connsiteY29" fmla="*/ 191980 h 482695"/>
              <a:gd name="connsiteX30" fmla="*/ 2923360 w 6050676"/>
              <a:gd name="connsiteY30" fmla="*/ 207355 h 482695"/>
              <a:gd name="connsiteX31" fmla="*/ 2957353 w 6050676"/>
              <a:gd name="connsiteY31" fmla="*/ 224351 h 482695"/>
              <a:gd name="connsiteX32" fmla="*/ 2984547 w 6050676"/>
              <a:gd name="connsiteY32" fmla="*/ 241348 h 482695"/>
              <a:gd name="connsiteX33" fmla="*/ 3004943 w 6050676"/>
              <a:gd name="connsiteY33" fmla="*/ 248146 h 482695"/>
              <a:gd name="connsiteX34" fmla="*/ 3069272 w 6050676"/>
              <a:gd name="connsiteY34" fmla="*/ 261036 h 482695"/>
              <a:gd name="connsiteX35" fmla="*/ 3127316 w 6050676"/>
              <a:gd name="connsiteY35" fmla="*/ 295736 h 482695"/>
              <a:gd name="connsiteX36" fmla="*/ 3202099 w 6050676"/>
              <a:gd name="connsiteY36" fmla="*/ 295736 h 482695"/>
              <a:gd name="connsiteX37" fmla="*/ 3249689 w 6050676"/>
              <a:gd name="connsiteY37" fmla="*/ 285538 h 482695"/>
              <a:gd name="connsiteX38" fmla="*/ 3276883 w 6050676"/>
              <a:gd name="connsiteY38" fmla="*/ 271941 h 482695"/>
              <a:gd name="connsiteX39" fmla="*/ 3381260 w 6050676"/>
              <a:gd name="connsiteY39" fmla="*/ 156313 h 482695"/>
              <a:gd name="connsiteX40" fmla="*/ 3419652 w 6050676"/>
              <a:gd name="connsiteY40" fmla="*/ 183560 h 482695"/>
              <a:gd name="connsiteX41" fmla="*/ 3463842 w 6050676"/>
              <a:gd name="connsiteY41" fmla="*/ 200557 h 482695"/>
              <a:gd name="connsiteX42" fmla="*/ 3664398 w 6050676"/>
              <a:gd name="connsiteY42" fmla="*/ 295736 h 482695"/>
              <a:gd name="connsiteX43" fmla="*/ 3701790 w 6050676"/>
              <a:gd name="connsiteY43" fmla="*/ 299135 h 482695"/>
              <a:gd name="connsiteX44" fmla="*/ 3718786 w 6050676"/>
              <a:gd name="connsiteY44" fmla="*/ 302534 h 482695"/>
              <a:gd name="connsiteX45" fmla="*/ 3759578 w 6050676"/>
              <a:gd name="connsiteY45" fmla="*/ 309333 h 482695"/>
              <a:gd name="connsiteX46" fmla="*/ 3800369 w 6050676"/>
              <a:gd name="connsiteY46" fmla="*/ 312732 h 482695"/>
              <a:gd name="connsiteX47" fmla="*/ 3888749 w 6050676"/>
              <a:gd name="connsiteY47" fmla="*/ 319531 h 482695"/>
              <a:gd name="connsiteX48" fmla="*/ 3946537 w 6050676"/>
              <a:gd name="connsiteY48" fmla="*/ 319531 h 482695"/>
              <a:gd name="connsiteX49" fmla="*/ 3983928 w 6050676"/>
              <a:gd name="connsiteY49" fmla="*/ 309333 h 482695"/>
              <a:gd name="connsiteX50" fmla="*/ 4075708 w 6050676"/>
              <a:gd name="connsiteY50" fmla="*/ 292336 h 482695"/>
              <a:gd name="connsiteX51" fmla="*/ 4208279 w 6050676"/>
              <a:gd name="connsiteY51" fmla="*/ 248146 h 482695"/>
              <a:gd name="connsiteX52" fmla="*/ 4392858 w 6050676"/>
              <a:gd name="connsiteY52" fmla="*/ 273649 h 482695"/>
              <a:gd name="connsiteX53" fmla="*/ 4442828 w 6050676"/>
              <a:gd name="connsiteY53" fmla="*/ 292336 h 482695"/>
              <a:gd name="connsiteX54" fmla="*/ 4456425 w 6050676"/>
              <a:gd name="connsiteY54" fmla="*/ 295736 h 482695"/>
              <a:gd name="connsiteX55" fmla="*/ 4476821 w 6050676"/>
              <a:gd name="connsiteY55" fmla="*/ 302534 h 482695"/>
              <a:gd name="connsiteX56" fmla="*/ 4521834 w 6050676"/>
              <a:gd name="connsiteY56" fmla="*/ 334854 h 482695"/>
              <a:gd name="connsiteX57" fmla="*/ 4574035 w 6050676"/>
              <a:gd name="connsiteY57" fmla="*/ 357959 h 482695"/>
              <a:gd name="connsiteX58" fmla="*/ 4636134 w 6050676"/>
              <a:gd name="connsiteY58" fmla="*/ 356285 h 482695"/>
              <a:gd name="connsiteX59" fmla="*/ 4718168 w 6050676"/>
              <a:gd name="connsiteY59" fmla="*/ 356922 h 482695"/>
              <a:gd name="connsiteX60" fmla="*/ 4795678 w 6050676"/>
              <a:gd name="connsiteY60" fmla="*/ 349141 h 482695"/>
              <a:gd name="connsiteX61" fmla="*/ 4881332 w 6050676"/>
              <a:gd name="connsiteY61" fmla="*/ 326496 h 482695"/>
              <a:gd name="connsiteX62" fmla="*/ 5052619 w 6050676"/>
              <a:gd name="connsiteY62" fmla="*/ 349623 h 482695"/>
              <a:gd name="connsiteX63" fmla="*/ 5119528 w 6050676"/>
              <a:gd name="connsiteY63" fmla="*/ 339616 h 482695"/>
              <a:gd name="connsiteX64" fmla="*/ 5166870 w 6050676"/>
              <a:gd name="connsiteY64" fmla="*/ 343325 h 482695"/>
              <a:gd name="connsiteX65" fmla="*/ 5201279 w 6050676"/>
              <a:gd name="connsiteY65" fmla="*/ 332794 h 482695"/>
              <a:gd name="connsiteX66" fmla="*/ 5499997 w 6050676"/>
              <a:gd name="connsiteY66" fmla="*/ 333128 h 482695"/>
              <a:gd name="connsiteX67" fmla="*/ 5725797 w 6050676"/>
              <a:gd name="connsiteY67" fmla="*/ 344014 h 482695"/>
              <a:gd name="connsiteX68" fmla="*/ 5748143 w 6050676"/>
              <a:gd name="connsiteY68" fmla="*/ 329728 h 482695"/>
              <a:gd name="connsiteX69" fmla="*/ 5815554 w 6050676"/>
              <a:gd name="connsiteY69" fmla="*/ 332794 h 482695"/>
              <a:gd name="connsiteX70" fmla="*/ 5894092 w 6050676"/>
              <a:gd name="connsiteY70" fmla="*/ 310355 h 482695"/>
              <a:gd name="connsiteX71" fmla="*/ 5982691 w 6050676"/>
              <a:gd name="connsiteY71" fmla="*/ 322930 h 482695"/>
              <a:gd name="connsiteX72" fmla="*/ 6050676 w 6050676"/>
              <a:gd name="connsiteY72" fmla="*/ 326329 h 482695"/>
              <a:gd name="connsiteX73" fmla="*/ 6016684 w 6050676"/>
              <a:gd name="connsiteY73" fmla="*/ 472497 h 482695"/>
              <a:gd name="connsiteX74" fmla="*/ 5805930 w 6050676"/>
              <a:gd name="connsiteY74" fmla="*/ 452102 h 482695"/>
              <a:gd name="connsiteX75" fmla="*/ 5652870 w 6050676"/>
              <a:gd name="connsiteY75" fmla="*/ 470234 h 482695"/>
              <a:gd name="connsiteX76" fmla="*/ 5537868 w 6050676"/>
              <a:gd name="connsiteY76" fmla="*/ 470234 h 482695"/>
              <a:gd name="connsiteX77" fmla="*/ 5442210 w 6050676"/>
              <a:gd name="connsiteY77" fmla="*/ 448702 h 482695"/>
              <a:gd name="connsiteX78" fmla="*/ 5224657 w 6050676"/>
              <a:gd name="connsiteY78" fmla="*/ 448702 h 482695"/>
              <a:gd name="connsiteX79" fmla="*/ 5122679 w 6050676"/>
              <a:gd name="connsiteY79" fmla="*/ 482695 h 482695"/>
              <a:gd name="connsiteX80" fmla="*/ 5044496 w 6050676"/>
              <a:gd name="connsiteY80" fmla="*/ 479296 h 482695"/>
              <a:gd name="connsiteX81" fmla="*/ 4932321 w 6050676"/>
              <a:gd name="connsiteY81" fmla="*/ 462299 h 482695"/>
              <a:gd name="connsiteX82" fmla="*/ 4876915 w 6050676"/>
              <a:gd name="connsiteY82" fmla="*/ 426926 h 482695"/>
              <a:gd name="connsiteX83" fmla="*/ 4807221 w 6050676"/>
              <a:gd name="connsiteY83" fmla="*/ 429307 h 482695"/>
              <a:gd name="connsiteX84" fmla="*/ 4748761 w 6050676"/>
              <a:gd name="connsiteY84" fmla="*/ 455501 h 482695"/>
              <a:gd name="connsiteX85" fmla="*/ 4694373 w 6050676"/>
              <a:gd name="connsiteY85" fmla="*/ 469098 h 482695"/>
              <a:gd name="connsiteX86" fmla="*/ 4667179 w 6050676"/>
              <a:gd name="connsiteY86" fmla="*/ 461264 h 482695"/>
              <a:gd name="connsiteX87" fmla="*/ 4575435 w 6050676"/>
              <a:gd name="connsiteY87" fmla="*/ 469425 h 482695"/>
              <a:gd name="connsiteX88" fmla="*/ 4506741 w 6050676"/>
              <a:gd name="connsiteY88" fmla="*/ 468407 h 482695"/>
              <a:gd name="connsiteX89" fmla="*/ 4487018 w 6050676"/>
              <a:gd name="connsiteY89" fmla="*/ 445637 h 482695"/>
              <a:gd name="connsiteX90" fmla="*/ 4360655 w 6050676"/>
              <a:gd name="connsiteY90" fmla="*/ 383443 h 482695"/>
              <a:gd name="connsiteX91" fmla="*/ 4281355 w 6050676"/>
              <a:gd name="connsiteY91" fmla="*/ 390224 h 482695"/>
              <a:gd name="connsiteX92" fmla="*/ 4170888 w 6050676"/>
              <a:gd name="connsiteY92" fmla="*/ 410602 h 482695"/>
              <a:gd name="connsiteX93" fmla="*/ 4132460 w 6050676"/>
              <a:gd name="connsiteY93" fmla="*/ 408203 h 482695"/>
              <a:gd name="connsiteX94" fmla="*/ 4103213 w 6050676"/>
              <a:gd name="connsiteY94" fmla="*/ 434052 h 482695"/>
              <a:gd name="connsiteX95" fmla="*/ 4079274 w 6050676"/>
              <a:gd name="connsiteY95" fmla="*/ 457617 h 482695"/>
              <a:gd name="connsiteX96" fmla="*/ 3943137 w 6050676"/>
              <a:gd name="connsiteY96" fmla="*/ 452102 h 482695"/>
              <a:gd name="connsiteX97" fmla="*/ 3902709 w 6050676"/>
              <a:gd name="connsiteY97" fmla="*/ 437249 h 482695"/>
              <a:gd name="connsiteX98" fmla="*/ 3888749 w 6050676"/>
              <a:gd name="connsiteY98" fmla="*/ 448702 h 482695"/>
              <a:gd name="connsiteX99" fmla="*/ 3834069 w 6050676"/>
              <a:gd name="connsiteY99" fmla="*/ 411639 h 482695"/>
              <a:gd name="connsiteX100" fmla="*/ 3756752 w 6050676"/>
              <a:gd name="connsiteY100" fmla="*/ 405722 h 482695"/>
              <a:gd name="connsiteX101" fmla="*/ 3711988 w 6050676"/>
              <a:gd name="connsiteY101" fmla="*/ 424907 h 482695"/>
              <a:gd name="connsiteX102" fmla="*/ 3633805 w 6050676"/>
              <a:gd name="connsiteY102" fmla="*/ 407911 h 482695"/>
              <a:gd name="connsiteX103" fmla="*/ 3510838 w 6050676"/>
              <a:gd name="connsiteY103" fmla="*/ 303035 h 482695"/>
              <a:gd name="connsiteX104" fmla="*/ 3378861 w 6050676"/>
              <a:gd name="connsiteY104" fmla="*/ 251545 h 482695"/>
              <a:gd name="connsiteX105" fmla="*/ 3304077 w 6050676"/>
              <a:gd name="connsiteY105" fmla="*/ 316131 h 482695"/>
              <a:gd name="connsiteX106" fmla="*/ 3255009 w 6050676"/>
              <a:gd name="connsiteY106" fmla="*/ 346761 h 482695"/>
              <a:gd name="connsiteX107" fmla="*/ 3163345 w 6050676"/>
              <a:gd name="connsiteY107" fmla="*/ 369847 h 482695"/>
              <a:gd name="connsiteX108" fmla="*/ 3032137 w 6050676"/>
              <a:gd name="connsiteY108" fmla="*/ 312732 h 482695"/>
              <a:gd name="connsiteX109" fmla="*/ 2984547 w 6050676"/>
              <a:gd name="connsiteY109" fmla="*/ 295736 h 482695"/>
              <a:gd name="connsiteX110" fmla="*/ 2960752 w 6050676"/>
              <a:gd name="connsiteY110" fmla="*/ 292336 h 482695"/>
              <a:gd name="connsiteX111" fmla="*/ 2834980 w 6050676"/>
              <a:gd name="connsiteY111" fmla="*/ 261743 h 482695"/>
              <a:gd name="connsiteX112" fmla="*/ 2780592 w 6050676"/>
              <a:gd name="connsiteY112" fmla="*/ 265142 h 482695"/>
              <a:gd name="connsiteX113" fmla="*/ 2760196 w 6050676"/>
              <a:gd name="connsiteY113" fmla="*/ 268542 h 482695"/>
              <a:gd name="connsiteX114" fmla="*/ 2705808 w 6050676"/>
              <a:gd name="connsiteY114" fmla="*/ 275340 h 482695"/>
              <a:gd name="connsiteX115" fmla="*/ 2671815 w 6050676"/>
              <a:gd name="connsiteY115" fmla="*/ 275340 h 482695"/>
              <a:gd name="connsiteX116" fmla="*/ 2593633 w 6050676"/>
              <a:gd name="connsiteY116" fmla="*/ 251545 h 482695"/>
              <a:gd name="connsiteX117" fmla="*/ 2546043 w 6050676"/>
              <a:gd name="connsiteY117" fmla="*/ 244747 h 482695"/>
              <a:gd name="connsiteX118" fmla="*/ 2459026 w 6050676"/>
              <a:gd name="connsiteY118" fmla="*/ 212773 h 482695"/>
              <a:gd name="connsiteX119" fmla="*/ 2330872 w 6050676"/>
              <a:gd name="connsiteY119" fmla="*/ 199848 h 482695"/>
              <a:gd name="connsiteX120" fmla="*/ 2204878 w 6050676"/>
              <a:gd name="connsiteY120" fmla="*/ 172930 h 482695"/>
              <a:gd name="connsiteX121" fmla="*/ 2169381 w 6050676"/>
              <a:gd name="connsiteY121" fmla="*/ 166183 h 482695"/>
              <a:gd name="connsiteX122" fmla="*/ 2143550 w 6050676"/>
              <a:gd name="connsiteY122" fmla="*/ 168564 h 482695"/>
              <a:gd name="connsiteX123" fmla="*/ 2090543 w 6050676"/>
              <a:gd name="connsiteY123" fmla="*/ 197157 h 482695"/>
              <a:gd name="connsiteX124" fmla="*/ 1937576 w 6050676"/>
              <a:gd name="connsiteY124" fmla="*/ 234549 h 482695"/>
              <a:gd name="connsiteX125" fmla="*/ 1859597 w 6050676"/>
              <a:gd name="connsiteY125" fmla="*/ 237224 h 482695"/>
              <a:gd name="connsiteX126" fmla="*/ 1703027 w 6050676"/>
              <a:gd name="connsiteY126" fmla="*/ 234549 h 482695"/>
              <a:gd name="connsiteX127" fmla="*/ 1635759 w 6050676"/>
              <a:gd name="connsiteY127" fmla="*/ 234842 h 482695"/>
              <a:gd name="connsiteX128" fmla="*/ 1529665 w 6050676"/>
              <a:gd name="connsiteY128" fmla="*/ 244747 h 482695"/>
              <a:gd name="connsiteX129" fmla="*/ 1332508 w 6050676"/>
              <a:gd name="connsiteY129" fmla="*/ 246438 h 482695"/>
              <a:gd name="connsiteX130" fmla="*/ 1087762 w 6050676"/>
              <a:gd name="connsiteY130" fmla="*/ 282139 h 482695"/>
              <a:gd name="connsiteX131" fmla="*/ 968788 w 6050676"/>
              <a:gd name="connsiteY131" fmla="*/ 278739 h 482695"/>
              <a:gd name="connsiteX132" fmla="*/ 849814 w 6050676"/>
              <a:gd name="connsiteY132" fmla="*/ 305934 h 482695"/>
              <a:gd name="connsiteX133" fmla="*/ 786354 w 6050676"/>
              <a:gd name="connsiteY133" fmla="*/ 352428 h 482695"/>
              <a:gd name="connsiteX134" fmla="*/ 734239 w 6050676"/>
              <a:gd name="connsiteY134" fmla="*/ 370519 h 482695"/>
              <a:gd name="connsiteX135" fmla="*/ 662938 w 6050676"/>
              <a:gd name="connsiteY135" fmla="*/ 400112 h 482695"/>
              <a:gd name="connsiteX136" fmla="*/ 574474 w 6050676"/>
              <a:gd name="connsiteY136" fmla="*/ 384116 h 482695"/>
              <a:gd name="connsiteX137" fmla="*/ 438838 w 6050676"/>
              <a:gd name="connsiteY137" fmla="*/ 354378 h 482695"/>
              <a:gd name="connsiteX138" fmla="*/ 370519 w 6050676"/>
              <a:gd name="connsiteY138" fmla="*/ 278739 h 482695"/>
              <a:gd name="connsiteX139" fmla="*/ 326328 w 6050676"/>
              <a:gd name="connsiteY139" fmla="*/ 268542 h 482695"/>
              <a:gd name="connsiteX140" fmla="*/ 214153 w 6050676"/>
              <a:gd name="connsiteY140" fmla="*/ 180161 h 482695"/>
              <a:gd name="connsiteX141" fmla="*/ 180494 w 6050676"/>
              <a:gd name="connsiteY141" fmla="*/ 153280 h 482695"/>
              <a:gd name="connsiteX142" fmla="*/ 105377 w 6050676"/>
              <a:gd name="connsiteY142" fmla="*/ 125773 h 482695"/>
              <a:gd name="connsiteX143" fmla="*/ 33992 w 6050676"/>
              <a:gd name="connsiteY143" fmla="*/ 64586 h 482695"/>
              <a:gd name="connsiteX144" fmla="*/ 0 w 6050676"/>
              <a:gd name="connsiteY144"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1066 w 6050676"/>
              <a:gd name="connsiteY22" fmla="*/ 130066 h 482695"/>
              <a:gd name="connsiteX23" fmla="*/ 2269340 w 6050676"/>
              <a:gd name="connsiteY23" fmla="*/ 161492 h 482695"/>
              <a:gd name="connsiteX24" fmla="*/ 2425016 w 6050676"/>
              <a:gd name="connsiteY24" fmla="*/ 142424 h 482695"/>
              <a:gd name="connsiteX25" fmla="*/ 2566093 w 6050676"/>
              <a:gd name="connsiteY25" fmla="*/ 191049 h 482695"/>
              <a:gd name="connsiteX26" fmla="*/ 2631121 w 6050676"/>
              <a:gd name="connsiteY26" fmla="*/ 194360 h 482695"/>
              <a:gd name="connsiteX27" fmla="*/ 2692901 w 6050676"/>
              <a:gd name="connsiteY27" fmla="*/ 214171 h 482695"/>
              <a:gd name="connsiteX28" fmla="*/ 2736074 w 6050676"/>
              <a:gd name="connsiteY28" fmla="*/ 214172 h 482695"/>
              <a:gd name="connsiteX29" fmla="*/ 2859722 w 6050676"/>
              <a:gd name="connsiteY29" fmla="*/ 191980 h 482695"/>
              <a:gd name="connsiteX30" fmla="*/ 2923360 w 6050676"/>
              <a:gd name="connsiteY30" fmla="*/ 207355 h 482695"/>
              <a:gd name="connsiteX31" fmla="*/ 2957353 w 6050676"/>
              <a:gd name="connsiteY31" fmla="*/ 224351 h 482695"/>
              <a:gd name="connsiteX32" fmla="*/ 2984547 w 6050676"/>
              <a:gd name="connsiteY32" fmla="*/ 241348 h 482695"/>
              <a:gd name="connsiteX33" fmla="*/ 3004943 w 6050676"/>
              <a:gd name="connsiteY33" fmla="*/ 248146 h 482695"/>
              <a:gd name="connsiteX34" fmla="*/ 3069272 w 6050676"/>
              <a:gd name="connsiteY34" fmla="*/ 261036 h 482695"/>
              <a:gd name="connsiteX35" fmla="*/ 3127316 w 6050676"/>
              <a:gd name="connsiteY35" fmla="*/ 295736 h 482695"/>
              <a:gd name="connsiteX36" fmla="*/ 3202099 w 6050676"/>
              <a:gd name="connsiteY36" fmla="*/ 295736 h 482695"/>
              <a:gd name="connsiteX37" fmla="*/ 3249689 w 6050676"/>
              <a:gd name="connsiteY37" fmla="*/ 285538 h 482695"/>
              <a:gd name="connsiteX38" fmla="*/ 3276883 w 6050676"/>
              <a:gd name="connsiteY38" fmla="*/ 271941 h 482695"/>
              <a:gd name="connsiteX39" fmla="*/ 3381260 w 6050676"/>
              <a:gd name="connsiteY39" fmla="*/ 156313 h 482695"/>
              <a:gd name="connsiteX40" fmla="*/ 3419652 w 6050676"/>
              <a:gd name="connsiteY40" fmla="*/ 183560 h 482695"/>
              <a:gd name="connsiteX41" fmla="*/ 3463842 w 6050676"/>
              <a:gd name="connsiteY41" fmla="*/ 200557 h 482695"/>
              <a:gd name="connsiteX42" fmla="*/ 3664398 w 6050676"/>
              <a:gd name="connsiteY42" fmla="*/ 295736 h 482695"/>
              <a:gd name="connsiteX43" fmla="*/ 3701790 w 6050676"/>
              <a:gd name="connsiteY43" fmla="*/ 299135 h 482695"/>
              <a:gd name="connsiteX44" fmla="*/ 3718786 w 6050676"/>
              <a:gd name="connsiteY44" fmla="*/ 302534 h 482695"/>
              <a:gd name="connsiteX45" fmla="*/ 3759578 w 6050676"/>
              <a:gd name="connsiteY45" fmla="*/ 309333 h 482695"/>
              <a:gd name="connsiteX46" fmla="*/ 3800369 w 6050676"/>
              <a:gd name="connsiteY46" fmla="*/ 312732 h 482695"/>
              <a:gd name="connsiteX47" fmla="*/ 3888749 w 6050676"/>
              <a:gd name="connsiteY47" fmla="*/ 319531 h 482695"/>
              <a:gd name="connsiteX48" fmla="*/ 3946537 w 6050676"/>
              <a:gd name="connsiteY48" fmla="*/ 319531 h 482695"/>
              <a:gd name="connsiteX49" fmla="*/ 3983928 w 6050676"/>
              <a:gd name="connsiteY49" fmla="*/ 309333 h 482695"/>
              <a:gd name="connsiteX50" fmla="*/ 4075708 w 6050676"/>
              <a:gd name="connsiteY50" fmla="*/ 292336 h 482695"/>
              <a:gd name="connsiteX51" fmla="*/ 4208279 w 6050676"/>
              <a:gd name="connsiteY51" fmla="*/ 248146 h 482695"/>
              <a:gd name="connsiteX52" fmla="*/ 4392858 w 6050676"/>
              <a:gd name="connsiteY52" fmla="*/ 273649 h 482695"/>
              <a:gd name="connsiteX53" fmla="*/ 4442828 w 6050676"/>
              <a:gd name="connsiteY53" fmla="*/ 292336 h 482695"/>
              <a:gd name="connsiteX54" fmla="*/ 4456425 w 6050676"/>
              <a:gd name="connsiteY54" fmla="*/ 295736 h 482695"/>
              <a:gd name="connsiteX55" fmla="*/ 4476821 w 6050676"/>
              <a:gd name="connsiteY55" fmla="*/ 302534 h 482695"/>
              <a:gd name="connsiteX56" fmla="*/ 4521834 w 6050676"/>
              <a:gd name="connsiteY56" fmla="*/ 334854 h 482695"/>
              <a:gd name="connsiteX57" fmla="*/ 4574035 w 6050676"/>
              <a:gd name="connsiteY57" fmla="*/ 357959 h 482695"/>
              <a:gd name="connsiteX58" fmla="*/ 4636134 w 6050676"/>
              <a:gd name="connsiteY58" fmla="*/ 356285 h 482695"/>
              <a:gd name="connsiteX59" fmla="*/ 4718168 w 6050676"/>
              <a:gd name="connsiteY59" fmla="*/ 356922 h 482695"/>
              <a:gd name="connsiteX60" fmla="*/ 4795678 w 6050676"/>
              <a:gd name="connsiteY60" fmla="*/ 349141 h 482695"/>
              <a:gd name="connsiteX61" fmla="*/ 4881332 w 6050676"/>
              <a:gd name="connsiteY61" fmla="*/ 326496 h 482695"/>
              <a:gd name="connsiteX62" fmla="*/ 5052619 w 6050676"/>
              <a:gd name="connsiteY62" fmla="*/ 349623 h 482695"/>
              <a:gd name="connsiteX63" fmla="*/ 5119528 w 6050676"/>
              <a:gd name="connsiteY63" fmla="*/ 339616 h 482695"/>
              <a:gd name="connsiteX64" fmla="*/ 5166870 w 6050676"/>
              <a:gd name="connsiteY64" fmla="*/ 343325 h 482695"/>
              <a:gd name="connsiteX65" fmla="*/ 5201279 w 6050676"/>
              <a:gd name="connsiteY65" fmla="*/ 332794 h 482695"/>
              <a:gd name="connsiteX66" fmla="*/ 5499997 w 6050676"/>
              <a:gd name="connsiteY66" fmla="*/ 333128 h 482695"/>
              <a:gd name="connsiteX67" fmla="*/ 5725797 w 6050676"/>
              <a:gd name="connsiteY67" fmla="*/ 344014 h 482695"/>
              <a:gd name="connsiteX68" fmla="*/ 5748143 w 6050676"/>
              <a:gd name="connsiteY68" fmla="*/ 329728 h 482695"/>
              <a:gd name="connsiteX69" fmla="*/ 5815554 w 6050676"/>
              <a:gd name="connsiteY69" fmla="*/ 332794 h 482695"/>
              <a:gd name="connsiteX70" fmla="*/ 5894092 w 6050676"/>
              <a:gd name="connsiteY70" fmla="*/ 310355 h 482695"/>
              <a:gd name="connsiteX71" fmla="*/ 5982691 w 6050676"/>
              <a:gd name="connsiteY71" fmla="*/ 322930 h 482695"/>
              <a:gd name="connsiteX72" fmla="*/ 6050676 w 6050676"/>
              <a:gd name="connsiteY72" fmla="*/ 326329 h 482695"/>
              <a:gd name="connsiteX73" fmla="*/ 6016684 w 6050676"/>
              <a:gd name="connsiteY73" fmla="*/ 472497 h 482695"/>
              <a:gd name="connsiteX74" fmla="*/ 5805930 w 6050676"/>
              <a:gd name="connsiteY74" fmla="*/ 452102 h 482695"/>
              <a:gd name="connsiteX75" fmla="*/ 5652870 w 6050676"/>
              <a:gd name="connsiteY75" fmla="*/ 470234 h 482695"/>
              <a:gd name="connsiteX76" fmla="*/ 5537868 w 6050676"/>
              <a:gd name="connsiteY76" fmla="*/ 470234 h 482695"/>
              <a:gd name="connsiteX77" fmla="*/ 5442210 w 6050676"/>
              <a:gd name="connsiteY77" fmla="*/ 448702 h 482695"/>
              <a:gd name="connsiteX78" fmla="*/ 5224657 w 6050676"/>
              <a:gd name="connsiteY78" fmla="*/ 448702 h 482695"/>
              <a:gd name="connsiteX79" fmla="*/ 5122679 w 6050676"/>
              <a:gd name="connsiteY79" fmla="*/ 482695 h 482695"/>
              <a:gd name="connsiteX80" fmla="*/ 5044496 w 6050676"/>
              <a:gd name="connsiteY80" fmla="*/ 479296 h 482695"/>
              <a:gd name="connsiteX81" fmla="*/ 4932321 w 6050676"/>
              <a:gd name="connsiteY81" fmla="*/ 462299 h 482695"/>
              <a:gd name="connsiteX82" fmla="*/ 4876915 w 6050676"/>
              <a:gd name="connsiteY82" fmla="*/ 426926 h 482695"/>
              <a:gd name="connsiteX83" fmla="*/ 4807221 w 6050676"/>
              <a:gd name="connsiteY83" fmla="*/ 429307 h 482695"/>
              <a:gd name="connsiteX84" fmla="*/ 4748761 w 6050676"/>
              <a:gd name="connsiteY84" fmla="*/ 455501 h 482695"/>
              <a:gd name="connsiteX85" fmla="*/ 4694373 w 6050676"/>
              <a:gd name="connsiteY85" fmla="*/ 469098 h 482695"/>
              <a:gd name="connsiteX86" fmla="*/ 4667179 w 6050676"/>
              <a:gd name="connsiteY86" fmla="*/ 461264 h 482695"/>
              <a:gd name="connsiteX87" fmla="*/ 4575435 w 6050676"/>
              <a:gd name="connsiteY87" fmla="*/ 469425 h 482695"/>
              <a:gd name="connsiteX88" fmla="*/ 4506741 w 6050676"/>
              <a:gd name="connsiteY88" fmla="*/ 468407 h 482695"/>
              <a:gd name="connsiteX89" fmla="*/ 4487018 w 6050676"/>
              <a:gd name="connsiteY89" fmla="*/ 445637 h 482695"/>
              <a:gd name="connsiteX90" fmla="*/ 4360655 w 6050676"/>
              <a:gd name="connsiteY90" fmla="*/ 383443 h 482695"/>
              <a:gd name="connsiteX91" fmla="*/ 4281355 w 6050676"/>
              <a:gd name="connsiteY91" fmla="*/ 390224 h 482695"/>
              <a:gd name="connsiteX92" fmla="*/ 4170888 w 6050676"/>
              <a:gd name="connsiteY92" fmla="*/ 410602 h 482695"/>
              <a:gd name="connsiteX93" fmla="*/ 4132460 w 6050676"/>
              <a:gd name="connsiteY93" fmla="*/ 408203 h 482695"/>
              <a:gd name="connsiteX94" fmla="*/ 4103213 w 6050676"/>
              <a:gd name="connsiteY94" fmla="*/ 434052 h 482695"/>
              <a:gd name="connsiteX95" fmla="*/ 4079274 w 6050676"/>
              <a:gd name="connsiteY95" fmla="*/ 457617 h 482695"/>
              <a:gd name="connsiteX96" fmla="*/ 3943137 w 6050676"/>
              <a:gd name="connsiteY96" fmla="*/ 452102 h 482695"/>
              <a:gd name="connsiteX97" fmla="*/ 3902709 w 6050676"/>
              <a:gd name="connsiteY97" fmla="*/ 437249 h 482695"/>
              <a:gd name="connsiteX98" fmla="*/ 3888749 w 6050676"/>
              <a:gd name="connsiteY98" fmla="*/ 448702 h 482695"/>
              <a:gd name="connsiteX99" fmla="*/ 3834069 w 6050676"/>
              <a:gd name="connsiteY99" fmla="*/ 411639 h 482695"/>
              <a:gd name="connsiteX100" fmla="*/ 3756752 w 6050676"/>
              <a:gd name="connsiteY100" fmla="*/ 405722 h 482695"/>
              <a:gd name="connsiteX101" fmla="*/ 3711988 w 6050676"/>
              <a:gd name="connsiteY101" fmla="*/ 424907 h 482695"/>
              <a:gd name="connsiteX102" fmla="*/ 3633805 w 6050676"/>
              <a:gd name="connsiteY102" fmla="*/ 407911 h 482695"/>
              <a:gd name="connsiteX103" fmla="*/ 3510838 w 6050676"/>
              <a:gd name="connsiteY103" fmla="*/ 303035 h 482695"/>
              <a:gd name="connsiteX104" fmla="*/ 3378861 w 6050676"/>
              <a:gd name="connsiteY104" fmla="*/ 251545 h 482695"/>
              <a:gd name="connsiteX105" fmla="*/ 3304077 w 6050676"/>
              <a:gd name="connsiteY105" fmla="*/ 316131 h 482695"/>
              <a:gd name="connsiteX106" fmla="*/ 3255009 w 6050676"/>
              <a:gd name="connsiteY106" fmla="*/ 346761 h 482695"/>
              <a:gd name="connsiteX107" fmla="*/ 3163345 w 6050676"/>
              <a:gd name="connsiteY107" fmla="*/ 369847 h 482695"/>
              <a:gd name="connsiteX108" fmla="*/ 3032137 w 6050676"/>
              <a:gd name="connsiteY108" fmla="*/ 312732 h 482695"/>
              <a:gd name="connsiteX109" fmla="*/ 2984547 w 6050676"/>
              <a:gd name="connsiteY109" fmla="*/ 295736 h 482695"/>
              <a:gd name="connsiteX110" fmla="*/ 2960752 w 6050676"/>
              <a:gd name="connsiteY110" fmla="*/ 292336 h 482695"/>
              <a:gd name="connsiteX111" fmla="*/ 2834980 w 6050676"/>
              <a:gd name="connsiteY111" fmla="*/ 261743 h 482695"/>
              <a:gd name="connsiteX112" fmla="*/ 2780592 w 6050676"/>
              <a:gd name="connsiteY112" fmla="*/ 265142 h 482695"/>
              <a:gd name="connsiteX113" fmla="*/ 2760196 w 6050676"/>
              <a:gd name="connsiteY113" fmla="*/ 268542 h 482695"/>
              <a:gd name="connsiteX114" fmla="*/ 2705808 w 6050676"/>
              <a:gd name="connsiteY114" fmla="*/ 275340 h 482695"/>
              <a:gd name="connsiteX115" fmla="*/ 2671815 w 6050676"/>
              <a:gd name="connsiteY115" fmla="*/ 275340 h 482695"/>
              <a:gd name="connsiteX116" fmla="*/ 2593633 w 6050676"/>
              <a:gd name="connsiteY116" fmla="*/ 251545 h 482695"/>
              <a:gd name="connsiteX117" fmla="*/ 2546043 w 6050676"/>
              <a:gd name="connsiteY117" fmla="*/ 244747 h 482695"/>
              <a:gd name="connsiteX118" fmla="*/ 2459026 w 6050676"/>
              <a:gd name="connsiteY118" fmla="*/ 212773 h 482695"/>
              <a:gd name="connsiteX119" fmla="*/ 2330872 w 6050676"/>
              <a:gd name="connsiteY119" fmla="*/ 199848 h 482695"/>
              <a:gd name="connsiteX120" fmla="*/ 2204878 w 6050676"/>
              <a:gd name="connsiteY120" fmla="*/ 172930 h 482695"/>
              <a:gd name="connsiteX121" fmla="*/ 2169381 w 6050676"/>
              <a:gd name="connsiteY121" fmla="*/ 166183 h 482695"/>
              <a:gd name="connsiteX122" fmla="*/ 2143550 w 6050676"/>
              <a:gd name="connsiteY122" fmla="*/ 168564 h 482695"/>
              <a:gd name="connsiteX123" fmla="*/ 2090543 w 6050676"/>
              <a:gd name="connsiteY123" fmla="*/ 197157 h 482695"/>
              <a:gd name="connsiteX124" fmla="*/ 1937576 w 6050676"/>
              <a:gd name="connsiteY124" fmla="*/ 234549 h 482695"/>
              <a:gd name="connsiteX125" fmla="*/ 1859597 w 6050676"/>
              <a:gd name="connsiteY125" fmla="*/ 237224 h 482695"/>
              <a:gd name="connsiteX126" fmla="*/ 1703027 w 6050676"/>
              <a:gd name="connsiteY126" fmla="*/ 234549 h 482695"/>
              <a:gd name="connsiteX127" fmla="*/ 1635759 w 6050676"/>
              <a:gd name="connsiteY127" fmla="*/ 234842 h 482695"/>
              <a:gd name="connsiteX128" fmla="*/ 1561941 w 6050676"/>
              <a:gd name="connsiteY128" fmla="*/ 230080 h 482695"/>
              <a:gd name="connsiteX129" fmla="*/ 1529665 w 6050676"/>
              <a:gd name="connsiteY129" fmla="*/ 244747 h 482695"/>
              <a:gd name="connsiteX130" fmla="*/ 1332508 w 6050676"/>
              <a:gd name="connsiteY130" fmla="*/ 246438 h 482695"/>
              <a:gd name="connsiteX131" fmla="*/ 1087762 w 6050676"/>
              <a:gd name="connsiteY131" fmla="*/ 282139 h 482695"/>
              <a:gd name="connsiteX132" fmla="*/ 968788 w 6050676"/>
              <a:gd name="connsiteY132" fmla="*/ 278739 h 482695"/>
              <a:gd name="connsiteX133" fmla="*/ 849814 w 6050676"/>
              <a:gd name="connsiteY133" fmla="*/ 305934 h 482695"/>
              <a:gd name="connsiteX134" fmla="*/ 786354 w 6050676"/>
              <a:gd name="connsiteY134" fmla="*/ 352428 h 482695"/>
              <a:gd name="connsiteX135" fmla="*/ 734239 w 6050676"/>
              <a:gd name="connsiteY135" fmla="*/ 370519 h 482695"/>
              <a:gd name="connsiteX136" fmla="*/ 662938 w 6050676"/>
              <a:gd name="connsiteY136" fmla="*/ 400112 h 482695"/>
              <a:gd name="connsiteX137" fmla="*/ 574474 w 6050676"/>
              <a:gd name="connsiteY137" fmla="*/ 384116 h 482695"/>
              <a:gd name="connsiteX138" fmla="*/ 438838 w 6050676"/>
              <a:gd name="connsiteY138" fmla="*/ 354378 h 482695"/>
              <a:gd name="connsiteX139" fmla="*/ 370519 w 6050676"/>
              <a:gd name="connsiteY139" fmla="*/ 278739 h 482695"/>
              <a:gd name="connsiteX140" fmla="*/ 326328 w 6050676"/>
              <a:gd name="connsiteY140" fmla="*/ 268542 h 482695"/>
              <a:gd name="connsiteX141" fmla="*/ 214153 w 6050676"/>
              <a:gd name="connsiteY141" fmla="*/ 180161 h 482695"/>
              <a:gd name="connsiteX142" fmla="*/ 180494 w 6050676"/>
              <a:gd name="connsiteY142" fmla="*/ 153280 h 482695"/>
              <a:gd name="connsiteX143" fmla="*/ 105377 w 6050676"/>
              <a:gd name="connsiteY143" fmla="*/ 125773 h 482695"/>
              <a:gd name="connsiteX144" fmla="*/ 33992 w 6050676"/>
              <a:gd name="connsiteY144" fmla="*/ 64586 h 482695"/>
              <a:gd name="connsiteX145" fmla="*/ 0 w 6050676"/>
              <a:gd name="connsiteY145"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1066 w 6050676"/>
              <a:gd name="connsiteY22" fmla="*/ 130066 h 482695"/>
              <a:gd name="connsiteX23" fmla="*/ 2269340 w 6050676"/>
              <a:gd name="connsiteY23" fmla="*/ 161492 h 482695"/>
              <a:gd name="connsiteX24" fmla="*/ 2425016 w 6050676"/>
              <a:gd name="connsiteY24" fmla="*/ 142424 h 482695"/>
              <a:gd name="connsiteX25" fmla="*/ 2566093 w 6050676"/>
              <a:gd name="connsiteY25" fmla="*/ 191049 h 482695"/>
              <a:gd name="connsiteX26" fmla="*/ 2631121 w 6050676"/>
              <a:gd name="connsiteY26" fmla="*/ 194360 h 482695"/>
              <a:gd name="connsiteX27" fmla="*/ 2692901 w 6050676"/>
              <a:gd name="connsiteY27" fmla="*/ 214171 h 482695"/>
              <a:gd name="connsiteX28" fmla="*/ 2736074 w 6050676"/>
              <a:gd name="connsiteY28" fmla="*/ 214172 h 482695"/>
              <a:gd name="connsiteX29" fmla="*/ 2859722 w 6050676"/>
              <a:gd name="connsiteY29" fmla="*/ 191980 h 482695"/>
              <a:gd name="connsiteX30" fmla="*/ 2923360 w 6050676"/>
              <a:gd name="connsiteY30" fmla="*/ 207355 h 482695"/>
              <a:gd name="connsiteX31" fmla="*/ 2957353 w 6050676"/>
              <a:gd name="connsiteY31" fmla="*/ 224351 h 482695"/>
              <a:gd name="connsiteX32" fmla="*/ 2984547 w 6050676"/>
              <a:gd name="connsiteY32" fmla="*/ 241348 h 482695"/>
              <a:gd name="connsiteX33" fmla="*/ 3004943 w 6050676"/>
              <a:gd name="connsiteY33" fmla="*/ 248146 h 482695"/>
              <a:gd name="connsiteX34" fmla="*/ 3069272 w 6050676"/>
              <a:gd name="connsiteY34" fmla="*/ 261036 h 482695"/>
              <a:gd name="connsiteX35" fmla="*/ 3127316 w 6050676"/>
              <a:gd name="connsiteY35" fmla="*/ 295736 h 482695"/>
              <a:gd name="connsiteX36" fmla="*/ 3202099 w 6050676"/>
              <a:gd name="connsiteY36" fmla="*/ 295736 h 482695"/>
              <a:gd name="connsiteX37" fmla="*/ 3249689 w 6050676"/>
              <a:gd name="connsiteY37" fmla="*/ 285538 h 482695"/>
              <a:gd name="connsiteX38" fmla="*/ 3276883 w 6050676"/>
              <a:gd name="connsiteY38" fmla="*/ 271941 h 482695"/>
              <a:gd name="connsiteX39" fmla="*/ 3381260 w 6050676"/>
              <a:gd name="connsiteY39" fmla="*/ 156313 h 482695"/>
              <a:gd name="connsiteX40" fmla="*/ 3419652 w 6050676"/>
              <a:gd name="connsiteY40" fmla="*/ 183560 h 482695"/>
              <a:gd name="connsiteX41" fmla="*/ 3463842 w 6050676"/>
              <a:gd name="connsiteY41" fmla="*/ 200557 h 482695"/>
              <a:gd name="connsiteX42" fmla="*/ 3664398 w 6050676"/>
              <a:gd name="connsiteY42" fmla="*/ 295736 h 482695"/>
              <a:gd name="connsiteX43" fmla="*/ 3701790 w 6050676"/>
              <a:gd name="connsiteY43" fmla="*/ 299135 h 482695"/>
              <a:gd name="connsiteX44" fmla="*/ 3718786 w 6050676"/>
              <a:gd name="connsiteY44" fmla="*/ 302534 h 482695"/>
              <a:gd name="connsiteX45" fmla="*/ 3759578 w 6050676"/>
              <a:gd name="connsiteY45" fmla="*/ 309333 h 482695"/>
              <a:gd name="connsiteX46" fmla="*/ 3800369 w 6050676"/>
              <a:gd name="connsiteY46" fmla="*/ 312732 h 482695"/>
              <a:gd name="connsiteX47" fmla="*/ 3888749 w 6050676"/>
              <a:gd name="connsiteY47" fmla="*/ 319531 h 482695"/>
              <a:gd name="connsiteX48" fmla="*/ 3946537 w 6050676"/>
              <a:gd name="connsiteY48" fmla="*/ 319531 h 482695"/>
              <a:gd name="connsiteX49" fmla="*/ 3983928 w 6050676"/>
              <a:gd name="connsiteY49" fmla="*/ 309333 h 482695"/>
              <a:gd name="connsiteX50" fmla="*/ 4075708 w 6050676"/>
              <a:gd name="connsiteY50" fmla="*/ 292336 h 482695"/>
              <a:gd name="connsiteX51" fmla="*/ 4208279 w 6050676"/>
              <a:gd name="connsiteY51" fmla="*/ 248146 h 482695"/>
              <a:gd name="connsiteX52" fmla="*/ 4392858 w 6050676"/>
              <a:gd name="connsiteY52" fmla="*/ 273649 h 482695"/>
              <a:gd name="connsiteX53" fmla="*/ 4442828 w 6050676"/>
              <a:gd name="connsiteY53" fmla="*/ 292336 h 482695"/>
              <a:gd name="connsiteX54" fmla="*/ 4456425 w 6050676"/>
              <a:gd name="connsiteY54" fmla="*/ 295736 h 482695"/>
              <a:gd name="connsiteX55" fmla="*/ 4476821 w 6050676"/>
              <a:gd name="connsiteY55" fmla="*/ 302534 h 482695"/>
              <a:gd name="connsiteX56" fmla="*/ 4521834 w 6050676"/>
              <a:gd name="connsiteY56" fmla="*/ 334854 h 482695"/>
              <a:gd name="connsiteX57" fmla="*/ 4574035 w 6050676"/>
              <a:gd name="connsiteY57" fmla="*/ 357959 h 482695"/>
              <a:gd name="connsiteX58" fmla="*/ 4636134 w 6050676"/>
              <a:gd name="connsiteY58" fmla="*/ 356285 h 482695"/>
              <a:gd name="connsiteX59" fmla="*/ 4718168 w 6050676"/>
              <a:gd name="connsiteY59" fmla="*/ 356922 h 482695"/>
              <a:gd name="connsiteX60" fmla="*/ 4795678 w 6050676"/>
              <a:gd name="connsiteY60" fmla="*/ 349141 h 482695"/>
              <a:gd name="connsiteX61" fmla="*/ 4881332 w 6050676"/>
              <a:gd name="connsiteY61" fmla="*/ 326496 h 482695"/>
              <a:gd name="connsiteX62" fmla="*/ 5052619 w 6050676"/>
              <a:gd name="connsiteY62" fmla="*/ 349623 h 482695"/>
              <a:gd name="connsiteX63" fmla="*/ 5119528 w 6050676"/>
              <a:gd name="connsiteY63" fmla="*/ 339616 h 482695"/>
              <a:gd name="connsiteX64" fmla="*/ 5166870 w 6050676"/>
              <a:gd name="connsiteY64" fmla="*/ 343325 h 482695"/>
              <a:gd name="connsiteX65" fmla="*/ 5201279 w 6050676"/>
              <a:gd name="connsiteY65" fmla="*/ 332794 h 482695"/>
              <a:gd name="connsiteX66" fmla="*/ 5499997 w 6050676"/>
              <a:gd name="connsiteY66" fmla="*/ 333128 h 482695"/>
              <a:gd name="connsiteX67" fmla="*/ 5725797 w 6050676"/>
              <a:gd name="connsiteY67" fmla="*/ 344014 h 482695"/>
              <a:gd name="connsiteX68" fmla="*/ 5748143 w 6050676"/>
              <a:gd name="connsiteY68" fmla="*/ 329728 h 482695"/>
              <a:gd name="connsiteX69" fmla="*/ 5815554 w 6050676"/>
              <a:gd name="connsiteY69" fmla="*/ 332794 h 482695"/>
              <a:gd name="connsiteX70" fmla="*/ 5894092 w 6050676"/>
              <a:gd name="connsiteY70" fmla="*/ 310355 h 482695"/>
              <a:gd name="connsiteX71" fmla="*/ 5982691 w 6050676"/>
              <a:gd name="connsiteY71" fmla="*/ 322930 h 482695"/>
              <a:gd name="connsiteX72" fmla="*/ 6050676 w 6050676"/>
              <a:gd name="connsiteY72" fmla="*/ 326329 h 482695"/>
              <a:gd name="connsiteX73" fmla="*/ 6016684 w 6050676"/>
              <a:gd name="connsiteY73" fmla="*/ 472497 h 482695"/>
              <a:gd name="connsiteX74" fmla="*/ 5805930 w 6050676"/>
              <a:gd name="connsiteY74" fmla="*/ 452102 h 482695"/>
              <a:gd name="connsiteX75" fmla="*/ 5652870 w 6050676"/>
              <a:gd name="connsiteY75" fmla="*/ 470234 h 482695"/>
              <a:gd name="connsiteX76" fmla="*/ 5537868 w 6050676"/>
              <a:gd name="connsiteY76" fmla="*/ 470234 h 482695"/>
              <a:gd name="connsiteX77" fmla="*/ 5442210 w 6050676"/>
              <a:gd name="connsiteY77" fmla="*/ 448702 h 482695"/>
              <a:gd name="connsiteX78" fmla="*/ 5224657 w 6050676"/>
              <a:gd name="connsiteY78" fmla="*/ 448702 h 482695"/>
              <a:gd name="connsiteX79" fmla="*/ 5122679 w 6050676"/>
              <a:gd name="connsiteY79" fmla="*/ 482695 h 482695"/>
              <a:gd name="connsiteX80" fmla="*/ 5044496 w 6050676"/>
              <a:gd name="connsiteY80" fmla="*/ 479296 h 482695"/>
              <a:gd name="connsiteX81" fmla="*/ 4932321 w 6050676"/>
              <a:gd name="connsiteY81" fmla="*/ 462299 h 482695"/>
              <a:gd name="connsiteX82" fmla="*/ 4876915 w 6050676"/>
              <a:gd name="connsiteY82" fmla="*/ 426926 h 482695"/>
              <a:gd name="connsiteX83" fmla="*/ 4807221 w 6050676"/>
              <a:gd name="connsiteY83" fmla="*/ 429307 h 482695"/>
              <a:gd name="connsiteX84" fmla="*/ 4748761 w 6050676"/>
              <a:gd name="connsiteY84" fmla="*/ 455501 h 482695"/>
              <a:gd name="connsiteX85" fmla="*/ 4694373 w 6050676"/>
              <a:gd name="connsiteY85" fmla="*/ 469098 h 482695"/>
              <a:gd name="connsiteX86" fmla="*/ 4667179 w 6050676"/>
              <a:gd name="connsiteY86" fmla="*/ 461264 h 482695"/>
              <a:gd name="connsiteX87" fmla="*/ 4575435 w 6050676"/>
              <a:gd name="connsiteY87" fmla="*/ 469425 h 482695"/>
              <a:gd name="connsiteX88" fmla="*/ 4506741 w 6050676"/>
              <a:gd name="connsiteY88" fmla="*/ 468407 h 482695"/>
              <a:gd name="connsiteX89" fmla="*/ 4487018 w 6050676"/>
              <a:gd name="connsiteY89" fmla="*/ 445637 h 482695"/>
              <a:gd name="connsiteX90" fmla="*/ 4360655 w 6050676"/>
              <a:gd name="connsiteY90" fmla="*/ 383443 h 482695"/>
              <a:gd name="connsiteX91" fmla="*/ 4281355 w 6050676"/>
              <a:gd name="connsiteY91" fmla="*/ 390224 h 482695"/>
              <a:gd name="connsiteX92" fmla="*/ 4170888 w 6050676"/>
              <a:gd name="connsiteY92" fmla="*/ 410602 h 482695"/>
              <a:gd name="connsiteX93" fmla="*/ 4132460 w 6050676"/>
              <a:gd name="connsiteY93" fmla="*/ 408203 h 482695"/>
              <a:gd name="connsiteX94" fmla="*/ 4103213 w 6050676"/>
              <a:gd name="connsiteY94" fmla="*/ 434052 h 482695"/>
              <a:gd name="connsiteX95" fmla="*/ 4079274 w 6050676"/>
              <a:gd name="connsiteY95" fmla="*/ 457617 h 482695"/>
              <a:gd name="connsiteX96" fmla="*/ 3943137 w 6050676"/>
              <a:gd name="connsiteY96" fmla="*/ 452102 h 482695"/>
              <a:gd name="connsiteX97" fmla="*/ 3902709 w 6050676"/>
              <a:gd name="connsiteY97" fmla="*/ 437249 h 482695"/>
              <a:gd name="connsiteX98" fmla="*/ 3888749 w 6050676"/>
              <a:gd name="connsiteY98" fmla="*/ 448702 h 482695"/>
              <a:gd name="connsiteX99" fmla="*/ 3834069 w 6050676"/>
              <a:gd name="connsiteY99" fmla="*/ 411639 h 482695"/>
              <a:gd name="connsiteX100" fmla="*/ 3756752 w 6050676"/>
              <a:gd name="connsiteY100" fmla="*/ 405722 h 482695"/>
              <a:gd name="connsiteX101" fmla="*/ 3711988 w 6050676"/>
              <a:gd name="connsiteY101" fmla="*/ 424907 h 482695"/>
              <a:gd name="connsiteX102" fmla="*/ 3633805 w 6050676"/>
              <a:gd name="connsiteY102" fmla="*/ 407911 h 482695"/>
              <a:gd name="connsiteX103" fmla="*/ 3510838 w 6050676"/>
              <a:gd name="connsiteY103" fmla="*/ 303035 h 482695"/>
              <a:gd name="connsiteX104" fmla="*/ 3378861 w 6050676"/>
              <a:gd name="connsiteY104" fmla="*/ 251545 h 482695"/>
              <a:gd name="connsiteX105" fmla="*/ 3304077 w 6050676"/>
              <a:gd name="connsiteY105" fmla="*/ 316131 h 482695"/>
              <a:gd name="connsiteX106" fmla="*/ 3255009 w 6050676"/>
              <a:gd name="connsiteY106" fmla="*/ 346761 h 482695"/>
              <a:gd name="connsiteX107" fmla="*/ 3163345 w 6050676"/>
              <a:gd name="connsiteY107" fmla="*/ 369847 h 482695"/>
              <a:gd name="connsiteX108" fmla="*/ 3032137 w 6050676"/>
              <a:gd name="connsiteY108" fmla="*/ 312732 h 482695"/>
              <a:gd name="connsiteX109" fmla="*/ 2984547 w 6050676"/>
              <a:gd name="connsiteY109" fmla="*/ 295736 h 482695"/>
              <a:gd name="connsiteX110" fmla="*/ 2960752 w 6050676"/>
              <a:gd name="connsiteY110" fmla="*/ 292336 h 482695"/>
              <a:gd name="connsiteX111" fmla="*/ 2834980 w 6050676"/>
              <a:gd name="connsiteY111" fmla="*/ 261743 h 482695"/>
              <a:gd name="connsiteX112" fmla="*/ 2780592 w 6050676"/>
              <a:gd name="connsiteY112" fmla="*/ 265142 h 482695"/>
              <a:gd name="connsiteX113" fmla="*/ 2760196 w 6050676"/>
              <a:gd name="connsiteY113" fmla="*/ 268542 h 482695"/>
              <a:gd name="connsiteX114" fmla="*/ 2705808 w 6050676"/>
              <a:gd name="connsiteY114" fmla="*/ 275340 h 482695"/>
              <a:gd name="connsiteX115" fmla="*/ 2671815 w 6050676"/>
              <a:gd name="connsiteY115" fmla="*/ 275340 h 482695"/>
              <a:gd name="connsiteX116" fmla="*/ 2593633 w 6050676"/>
              <a:gd name="connsiteY116" fmla="*/ 251545 h 482695"/>
              <a:gd name="connsiteX117" fmla="*/ 2546043 w 6050676"/>
              <a:gd name="connsiteY117" fmla="*/ 244747 h 482695"/>
              <a:gd name="connsiteX118" fmla="*/ 2459026 w 6050676"/>
              <a:gd name="connsiteY118" fmla="*/ 212773 h 482695"/>
              <a:gd name="connsiteX119" fmla="*/ 2330872 w 6050676"/>
              <a:gd name="connsiteY119" fmla="*/ 199848 h 482695"/>
              <a:gd name="connsiteX120" fmla="*/ 2204878 w 6050676"/>
              <a:gd name="connsiteY120" fmla="*/ 172930 h 482695"/>
              <a:gd name="connsiteX121" fmla="*/ 2169381 w 6050676"/>
              <a:gd name="connsiteY121" fmla="*/ 166183 h 482695"/>
              <a:gd name="connsiteX122" fmla="*/ 2143550 w 6050676"/>
              <a:gd name="connsiteY122" fmla="*/ 168564 h 482695"/>
              <a:gd name="connsiteX123" fmla="*/ 2090543 w 6050676"/>
              <a:gd name="connsiteY123" fmla="*/ 197157 h 482695"/>
              <a:gd name="connsiteX124" fmla="*/ 1937576 w 6050676"/>
              <a:gd name="connsiteY124" fmla="*/ 234549 h 482695"/>
              <a:gd name="connsiteX125" fmla="*/ 1859597 w 6050676"/>
              <a:gd name="connsiteY125" fmla="*/ 237224 h 482695"/>
              <a:gd name="connsiteX126" fmla="*/ 1703027 w 6050676"/>
              <a:gd name="connsiteY126" fmla="*/ 234549 h 482695"/>
              <a:gd name="connsiteX127" fmla="*/ 1635759 w 6050676"/>
              <a:gd name="connsiteY127" fmla="*/ 234842 h 482695"/>
              <a:gd name="connsiteX128" fmla="*/ 1561941 w 6050676"/>
              <a:gd name="connsiteY128" fmla="*/ 230080 h 482695"/>
              <a:gd name="connsiteX129" fmla="*/ 1510615 w 6050676"/>
              <a:gd name="connsiteY129" fmla="*/ 230460 h 482695"/>
              <a:gd name="connsiteX130" fmla="*/ 1332508 w 6050676"/>
              <a:gd name="connsiteY130" fmla="*/ 246438 h 482695"/>
              <a:gd name="connsiteX131" fmla="*/ 1087762 w 6050676"/>
              <a:gd name="connsiteY131" fmla="*/ 282139 h 482695"/>
              <a:gd name="connsiteX132" fmla="*/ 968788 w 6050676"/>
              <a:gd name="connsiteY132" fmla="*/ 278739 h 482695"/>
              <a:gd name="connsiteX133" fmla="*/ 849814 w 6050676"/>
              <a:gd name="connsiteY133" fmla="*/ 305934 h 482695"/>
              <a:gd name="connsiteX134" fmla="*/ 786354 w 6050676"/>
              <a:gd name="connsiteY134" fmla="*/ 352428 h 482695"/>
              <a:gd name="connsiteX135" fmla="*/ 734239 w 6050676"/>
              <a:gd name="connsiteY135" fmla="*/ 370519 h 482695"/>
              <a:gd name="connsiteX136" fmla="*/ 662938 w 6050676"/>
              <a:gd name="connsiteY136" fmla="*/ 400112 h 482695"/>
              <a:gd name="connsiteX137" fmla="*/ 574474 w 6050676"/>
              <a:gd name="connsiteY137" fmla="*/ 384116 h 482695"/>
              <a:gd name="connsiteX138" fmla="*/ 438838 w 6050676"/>
              <a:gd name="connsiteY138" fmla="*/ 354378 h 482695"/>
              <a:gd name="connsiteX139" fmla="*/ 370519 w 6050676"/>
              <a:gd name="connsiteY139" fmla="*/ 278739 h 482695"/>
              <a:gd name="connsiteX140" fmla="*/ 326328 w 6050676"/>
              <a:gd name="connsiteY140" fmla="*/ 268542 h 482695"/>
              <a:gd name="connsiteX141" fmla="*/ 214153 w 6050676"/>
              <a:gd name="connsiteY141" fmla="*/ 180161 h 482695"/>
              <a:gd name="connsiteX142" fmla="*/ 180494 w 6050676"/>
              <a:gd name="connsiteY142" fmla="*/ 153280 h 482695"/>
              <a:gd name="connsiteX143" fmla="*/ 105377 w 6050676"/>
              <a:gd name="connsiteY143" fmla="*/ 125773 h 482695"/>
              <a:gd name="connsiteX144" fmla="*/ 33992 w 6050676"/>
              <a:gd name="connsiteY144" fmla="*/ 64586 h 482695"/>
              <a:gd name="connsiteX145" fmla="*/ 0 w 6050676"/>
              <a:gd name="connsiteY145"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1066 w 6050676"/>
              <a:gd name="connsiteY22" fmla="*/ 130066 h 482695"/>
              <a:gd name="connsiteX23" fmla="*/ 2269340 w 6050676"/>
              <a:gd name="connsiteY23" fmla="*/ 161492 h 482695"/>
              <a:gd name="connsiteX24" fmla="*/ 2425016 w 6050676"/>
              <a:gd name="connsiteY24" fmla="*/ 142424 h 482695"/>
              <a:gd name="connsiteX25" fmla="*/ 2566093 w 6050676"/>
              <a:gd name="connsiteY25" fmla="*/ 191049 h 482695"/>
              <a:gd name="connsiteX26" fmla="*/ 2631121 w 6050676"/>
              <a:gd name="connsiteY26" fmla="*/ 194360 h 482695"/>
              <a:gd name="connsiteX27" fmla="*/ 2692901 w 6050676"/>
              <a:gd name="connsiteY27" fmla="*/ 214171 h 482695"/>
              <a:gd name="connsiteX28" fmla="*/ 2736074 w 6050676"/>
              <a:gd name="connsiteY28" fmla="*/ 214172 h 482695"/>
              <a:gd name="connsiteX29" fmla="*/ 2859722 w 6050676"/>
              <a:gd name="connsiteY29" fmla="*/ 191980 h 482695"/>
              <a:gd name="connsiteX30" fmla="*/ 2923360 w 6050676"/>
              <a:gd name="connsiteY30" fmla="*/ 207355 h 482695"/>
              <a:gd name="connsiteX31" fmla="*/ 2957353 w 6050676"/>
              <a:gd name="connsiteY31" fmla="*/ 224351 h 482695"/>
              <a:gd name="connsiteX32" fmla="*/ 2984547 w 6050676"/>
              <a:gd name="connsiteY32" fmla="*/ 241348 h 482695"/>
              <a:gd name="connsiteX33" fmla="*/ 3004943 w 6050676"/>
              <a:gd name="connsiteY33" fmla="*/ 248146 h 482695"/>
              <a:gd name="connsiteX34" fmla="*/ 3069272 w 6050676"/>
              <a:gd name="connsiteY34" fmla="*/ 261036 h 482695"/>
              <a:gd name="connsiteX35" fmla="*/ 3127316 w 6050676"/>
              <a:gd name="connsiteY35" fmla="*/ 295736 h 482695"/>
              <a:gd name="connsiteX36" fmla="*/ 3202099 w 6050676"/>
              <a:gd name="connsiteY36" fmla="*/ 295736 h 482695"/>
              <a:gd name="connsiteX37" fmla="*/ 3249689 w 6050676"/>
              <a:gd name="connsiteY37" fmla="*/ 285538 h 482695"/>
              <a:gd name="connsiteX38" fmla="*/ 3276883 w 6050676"/>
              <a:gd name="connsiteY38" fmla="*/ 271941 h 482695"/>
              <a:gd name="connsiteX39" fmla="*/ 3381260 w 6050676"/>
              <a:gd name="connsiteY39" fmla="*/ 156313 h 482695"/>
              <a:gd name="connsiteX40" fmla="*/ 3419652 w 6050676"/>
              <a:gd name="connsiteY40" fmla="*/ 183560 h 482695"/>
              <a:gd name="connsiteX41" fmla="*/ 3463842 w 6050676"/>
              <a:gd name="connsiteY41" fmla="*/ 200557 h 482695"/>
              <a:gd name="connsiteX42" fmla="*/ 3664398 w 6050676"/>
              <a:gd name="connsiteY42" fmla="*/ 295736 h 482695"/>
              <a:gd name="connsiteX43" fmla="*/ 3701790 w 6050676"/>
              <a:gd name="connsiteY43" fmla="*/ 299135 h 482695"/>
              <a:gd name="connsiteX44" fmla="*/ 3718786 w 6050676"/>
              <a:gd name="connsiteY44" fmla="*/ 302534 h 482695"/>
              <a:gd name="connsiteX45" fmla="*/ 3759578 w 6050676"/>
              <a:gd name="connsiteY45" fmla="*/ 309333 h 482695"/>
              <a:gd name="connsiteX46" fmla="*/ 3800369 w 6050676"/>
              <a:gd name="connsiteY46" fmla="*/ 312732 h 482695"/>
              <a:gd name="connsiteX47" fmla="*/ 3888749 w 6050676"/>
              <a:gd name="connsiteY47" fmla="*/ 319531 h 482695"/>
              <a:gd name="connsiteX48" fmla="*/ 3946537 w 6050676"/>
              <a:gd name="connsiteY48" fmla="*/ 319531 h 482695"/>
              <a:gd name="connsiteX49" fmla="*/ 3983928 w 6050676"/>
              <a:gd name="connsiteY49" fmla="*/ 309333 h 482695"/>
              <a:gd name="connsiteX50" fmla="*/ 4075708 w 6050676"/>
              <a:gd name="connsiteY50" fmla="*/ 292336 h 482695"/>
              <a:gd name="connsiteX51" fmla="*/ 4208279 w 6050676"/>
              <a:gd name="connsiteY51" fmla="*/ 248146 h 482695"/>
              <a:gd name="connsiteX52" fmla="*/ 4392858 w 6050676"/>
              <a:gd name="connsiteY52" fmla="*/ 273649 h 482695"/>
              <a:gd name="connsiteX53" fmla="*/ 4442828 w 6050676"/>
              <a:gd name="connsiteY53" fmla="*/ 292336 h 482695"/>
              <a:gd name="connsiteX54" fmla="*/ 4456425 w 6050676"/>
              <a:gd name="connsiteY54" fmla="*/ 295736 h 482695"/>
              <a:gd name="connsiteX55" fmla="*/ 4476821 w 6050676"/>
              <a:gd name="connsiteY55" fmla="*/ 302534 h 482695"/>
              <a:gd name="connsiteX56" fmla="*/ 4521834 w 6050676"/>
              <a:gd name="connsiteY56" fmla="*/ 334854 h 482695"/>
              <a:gd name="connsiteX57" fmla="*/ 4574035 w 6050676"/>
              <a:gd name="connsiteY57" fmla="*/ 357959 h 482695"/>
              <a:gd name="connsiteX58" fmla="*/ 4636134 w 6050676"/>
              <a:gd name="connsiteY58" fmla="*/ 356285 h 482695"/>
              <a:gd name="connsiteX59" fmla="*/ 4718168 w 6050676"/>
              <a:gd name="connsiteY59" fmla="*/ 356922 h 482695"/>
              <a:gd name="connsiteX60" fmla="*/ 4795678 w 6050676"/>
              <a:gd name="connsiteY60" fmla="*/ 349141 h 482695"/>
              <a:gd name="connsiteX61" fmla="*/ 4881332 w 6050676"/>
              <a:gd name="connsiteY61" fmla="*/ 326496 h 482695"/>
              <a:gd name="connsiteX62" fmla="*/ 5052619 w 6050676"/>
              <a:gd name="connsiteY62" fmla="*/ 349623 h 482695"/>
              <a:gd name="connsiteX63" fmla="*/ 5119528 w 6050676"/>
              <a:gd name="connsiteY63" fmla="*/ 339616 h 482695"/>
              <a:gd name="connsiteX64" fmla="*/ 5166870 w 6050676"/>
              <a:gd name="connsiteY64" fmla="*/ 343325 h 482695"/>
              <a:gd name="connsiteX65" fmla="*/ 5201279 w 6050676"/>
              <a:gd name="connsiteY65" fmla="*/ 332794 h 482695"/>
              <a:gd name="connsiteX66" fmla="*/ 5499997 w 6050676"/>
              <a:gd name="connsiteY66" fmla="*/ 333128 h 482695"/>
              <a:gd name="connsiteX67" fmla="*/ 5725797 w 6050676"/>
              <a:gd name="connsiteY67" fmla="*/ 344014 h 482695"/>
              <a:gd name="connsiteX68" fmla="*/ 5748143 w 6050676"/>
              <a:gd name="connsiteY68" fmla="*/ 329728 h 482695"/>
              <a:gd name="connsiteX69" fmla="*/ 5815554 w 6050676"/>
              <a:gd name="connsiteY69" fmla="*/ 332794 h 482695"/>
              <a:gd name="connsiteX70" fmla="*/ 5894092 w 6050676"/>
              <a:gd name="connsiteY70" fmla="*/ 310355 h 482695"/>
              <a:gd name="connsiteX71" fmla="*/ 5982691 w 6050676"/>
              <a:gd name="connsiteY71" fmla="*/ 322930 h 482695"/>
              <a:gd name="connsiteX72" fmla="*/ 6050676 w 6050676"/>
              <a:gd name="connsiteY72" fmla="*/ 326329 h 482695"/>
              <a:gd name="connsiteX73" fmla="*/ 6016684 w 6050676"/>
              <a:gd name="connsiteY73" fmla="*/ 472497 h 482695"/>
              <a:gd name="connsiteX74" fmla="*/ 5805930 w 6050676"/>
              <a:gd name="connsiteY74" fmla="*/ 452102 h 482695"/>
              <a:gd name="connsiteX75" fmla="*/ 5652870 w 6050676"/>
              <a:gd name="connsiteY75" fmla="*/ 470234 h 482695"/>
              <a:gd name="connsiteX76" fmla="*/ 5537868 w 6050676"/>
              <a:gd name="connsiteY76" fmla="*/ 470234 h 482695"/>
              <a:gd name="connsiteX77" fmla="*/ 5442210 w 6050676"/>
              <a:gd name="connsiteY77" fmla="*/ 448702 h 482695"/>
              <a:gd name="connsiteX78" fmla="*/ 5224657 w 6050676"/>
              <a:gd name="connsiteY78" fmla="*/ 448702 h 482695"/>
              <a:gd name="connsiteX79" fmla="*/ 5122679 w 6050676"/>
              <a:gd name="connsiteY79" fmla="*/ 482695 h 482695"/>
              <a:gd name="connsiteX80" fmla="*/ 5044496 w 6050676"/>
              <a:gd name="connsiteY80" fmla="*/ 479296 h 482695"/>
              <a:gd name="connsiteX81" fmla="*/ 4932321 w 6050676"/>
              <a:gd name="connsiteY81" fmla="*/ 462299 h 482695"/>
              <a:gd name="connsiteX82" fmla="*/ 4876915 w 6050676"/>
              <a:gd name="connsiteY82" fmla="*/ 426926 h 482695"/>
              <a:gd name="connsiteX83" fmla="*/ 4807221 w 6050676"/>
              <a:gd name="connsiteY83" fmla="*/ 429307 h 482695"/>
              <a:gd name="connsiteX84" fmla="*/ 4748761 w 6050676"/>
              <a:gd name="connsiteY84" fmla="*/ 455501 h 482695"/>
              <a:gd name="connsiteX85" fmla="*/ 4694373 w 6050676"/>
              <a:gd name="connsiteY85" fmla="*/ 469098 h 482695"/>
              <a:gd name="connsiteX86" fmla="*/ 4667179 w 6050676"/>
              <a:gd name="connsiteY86" fmla="*/ 461264 h 482695"/>
              <a:gd name="connsiteX87" fmla="*/ 4575435 w 6050676"/>
              <a:gd name="connsiteY87" fmla="*/ 469425 h 482695"/>
              <a:gd name="connsiteX88" fmla="*/ 4506741 w 6050676"/>
              <a:gd name="connsiteY88" fmla="*/ 468407 h 482695"/>
              <a:gd name="connsiteX89" fmla="*/ 4487018 w 6050676"/>
              <a:gd name="connsiteY89" fmla="*/ 445637 h 482695"/>
              <a:gd name="connsiteX90" fmla="*/ 4360655 w 6050676"/>
              <a:gd name="connsiteY90" fmla="*/ 383443 h 482695"/>
              <a:gd name="connsiteX91" fmla="*/ 4281355 w 6050676"/>
              <a:gd name="connsiteY91" fmla="*/ 390224 h 482695"/>
              <a:gd name="connsiteX92" fmla="*/ 4170888 w 6050676"/>
              <a:gd name="connsiteY92" fmla="*/ 410602 h 482695"/>
              <a:gd name="connsiteX93" fmla="*/ 4132460 w 6050676"/>
              <a:gd name="connsiteY93" fmla="*/ 408203 h 482695"/>
              <a:gd name="connsiteX94" fmla="*/ 4103213 w 6050676"/>
              <a:gd name="connsiteY94" fmla="*/ 434052 h 482695"/>
              <a:gd name="connsiteX95" fmla="*/ 4079274 w 6050676"/>
              <a:gd name="connsiteY95" fmla="*/ 457617 h 482695"/>
              <a:gd name="connsiteX96" fmla="*/ 3943137 w 6050676"/>
              <a:gd name="connsiteY96" fmla="*/ 452102 h 482695"/>
              <a:gd name="connsiteX97" fmla="*/ 3902709 w 6050676"/>
              <a:gd name="connsiteY97" fmla="*/ 437249 h 482695"/>
              <a:gd name="connsiteX98" fmla="*/ 3888749 w 6050676"/>
              <a:gd name="connsiteY98" fmla="*/ 448702 h 482695"/>
              <a:gd name="connsiteX99" fmla="*/ 3834069 w 6050676"/>
              <a:gd name="connsiteY99" fmla="*/ 411639 h 482695"/>
              <a:gd name="connsiteX100" fmla="*/ 3756752 w 6050676"/>
              <a:gd name="connsiteY100" fmla="*/ 405722 h 482695"/>
              <a:gd name="connsiteX101" fmla="*/ 3711988 w 6050676"/>
              <a:gd name="connsiteY101" fmla="*/ 424907 h 482695"/>
              <a:gd name="connsiteX102" fmla="*/ 3633805 w 6050676"/>
              <a:gd name="connsiteY102" fmla="*/ 407911 h 482695"/>
              <a:gd name="connsiteX103" fmla="*/ 3510838 w 6050676"/>
              <a:gd name="connsiteY103" fmla="*/ 303035 h 482695"/>
              <a:gd name="connsiteX104" fmla="*/ 3378861 w 6050676"/>
              <a:gd name="connsiteY104" fmla="*/ 251545 h 482695"/>
              <a:gd name="connsiteX105" fmla="*/ 3304077 w 6050676"/>
              <a:gd name="connsiteY105" fmla="*/ 316131 h 482695"/>
              <a:gd name="connsiteX106" fmla="*/ 3255009 w 6050676"/>
              <a:gd name="connsiteY106" fmla="*/ 346761 h 482695"/>
              <a:gd name="connsiteX107" fmla="*/ 3163345 w 6050676"/>
              <a:gd name="connsiteY107" fmla="*/ 369847 h 482695"/>
              <a:gd name="connsiteX108" fmla="*/ 3032137 w 6050676"/>
              <a:gd name="connsiteY108" fmla="*/ 312732 h 482695"/>
              <a:gd name="connsiteX109" fmla="*/ 2984547 w 6050676"/>
              <a:gd name="connsiteY109" fmla="*/ 295736 h 482695"/>
              <a:gd name="connsiteX110" fmla="*/ 2960752 w 6050676"/>
              <a:gd name="connsiteY110" fmla="*/ 292336 h 482695"/>
              <a:gd name="connsiteX111" fmla="*/ 2834980 w 6050676"/>
              <a:gd name="connsiteY111" fmla="*/ 261743 h 482695"/>
              <a:gd name="connsiteX112" fmla="*/ 2780592 w 6050676"/>
              <a:gd name="connsiteY112" fmla="*/ 265142 h 482695"/>
              <a:gd name="connsiteX113" fmla="*/ 2760196 w 6050676"/>
              <a:gd name="connsiteY113" fmla="*/ 268542 h 482695"/>
              <a:gd name="connsiteX114" fmla="*/ 2705808 w 6050676"/>
              <a:gd name="connsiteY114" fmla="*/ 275340 h 482695"/>
              <a:gd name="connsiteX115" fmla="*/ 2671815 w 6050676"/>
              <a:gd name="connsiteY115" fmla="*/ 275340 h 482695"/>
              <a:gd name="connsiteX116" fmla="*/ 2593633 w 6050676"/>
              <a:gd name="connsiteY116" fmla="*/ 251545 h 482695"/>
              <a:gd name="connsiteX117" fmla="*/ 2546043 w 6050676"/>
              <a:gd name="connsiteY117" fmla="*/ 244747 h 482695"/>
              <a:gd name="connsiteX118" fmla="*/ 2459026 w 6050676"/>
              <a:gd name="connsiteY118" fmla="*/ 212773 h 482695"/>
              <a:gd name="connsiteX119" fmla="*/ 2330872 w 6050676"/>
              <a:gd name="connsiteY119" fmla="*/ 199848 h 482695"/>
              <a:gd name="connsiteX120" fmla="*/ 2204878 w 6050676"/>
              <a:gd name="connsiteY120" fmla="*/ 172930 h 482695"/>
              <a:gd name="connsiteX121" fmla="*/ 2169381 w 6050676"/>
              <a:gd name="connsiteY121" fmla="*/ 166183 h 482695"/>
              <a:gd name="connsiteX122" fmla="*/ 2143550 w 6050676"/>
              <a:gd name="connsiteY122" fmla="*/ 168564 h 482695"/>
              <a:gd name="connsiteX123" fmla="*/ 2090543 w 6050676"/>
              <a:gd name="connsiteY123" fmla="*/ 197157 h 482695"/>
              <a:gd name="connsiteX124" fmla="*/ 1937576 w 6050676"/>
              <a:gd name="connsiteY124" fmla="*/ 234549 h 482695"/>
              <a:gd name="connsiteX125" fmla="*/ 1859597 w 6050676"/>
              <a:gd name="connsiteY125" fmla="*/ 237224 h 482695"/>
              <a:gd name="connsiteX126" fmla="*/ 1703027 w 6050676"/>
              <a:gd name="connsiteY126" fmla="*/ 234549 h 482695"/>
              <a:gd name="connsiteX127" fmla="*/ 1635759 w 6050676"/>
              <a:gd name="connsiteY127" fmla="*/ 234842 h 482695"/>
              <a:gd name="connsiteX128" fmla="*/ 1561941 w 6050676"/>
              <a:gd name="connsiteY128" fmla="*/ 230080 h 482695"/>
              <a:gd name="connsiteX129" fmla="*/ 1510615 w 6050676"/>
              <a:gd name="connsiteY129" fmla="*/ 230460 h 482695"/>
              <a:gd name="connsiteX130" fmla="*/ 1332508 w 6050676"/>
              <a:gd name="connsiteY130" fmla="*/ 246438 h 482695"/>
              <a:gd name="connsiteX131" fmla="*/ 1123791 w 6050676"/>
              <a:gd name="connsiteY131" fmla="*/ 265799 h 482695"/>
              <a:gd name="connsiteX132" fmla="*/ 1087762 w 6050676"/>
              <a:gd name="connsiteY132" fmla="*/ 282139 h 482695"/>
              <a:gd name="connsiteX133" fmla="*/ 968788 w 6050676"/>
              <a:gd name="connsiteY133" fmla="*/ 278739 h 482695"/>
              <a:gd name="connsiteX134" fmla="*/ 849814 w 6050676"/>
              <a:gd name="connsiteY134" fmla="*/ 305934 h 482695"/>
              <a:gd name="connsiteX135" fmla="*/ 786354 w 6050676"/>
              <a:gd name="connsiteY135" fmla="*/ 352428 h 482695"/>
              <a:gd name="connsiteX136" fmla="*/ 734239 w 6050676"/>
              <a:gd name="connsiteY136" fmla="*/ 370519 h 482695"/>
              <a:gd name="connsiteX137" fmla="*/ 662938 w 6050676"/>
              <a:gd name="connsiteY137" fmla="*/ 400112 h 482695"/>
              <a:gd name="connsiteX138" fmla="*/ 574474 w 6050676"/>
              <a:gd name="connsiteY138" fmla="*/ 384116 h 482695"/>
              <a:gd name="connsiteX139" fmla="*/ 438838 w 6050676"/>
              <a:gd name="connsiteY139" fmla="*/ 354378 h 482695"/>
              <a:gd name="connsiteX140" fmla="*/ 370519 w 6050676"/>
              <a:gd name="connsiteY140" fmla="*/ 278739 h 482695"/>
              <a:gd name="connsiteX141" fmla="*/ 326328 w 6050676"/>
              <a:gd name="connsiteY141" fmla="*/ 268542 h 482695"/>
              <a:gd name="connsiteX142" fmla="*/ 214153 w 6050676"/>
              <a:gd name="connsiteY142" fmla="*/ 180161 h 482695"/>
              <a:gd name="connsiteX143" fmla="*/ 180494 w 6050676"/>
              <a:gd name="connsiteY143" fmla="*/ 153280 h 482695"/>
              <a:gd name="connsiteX144" fmla="*/ 105377 w 6050676"/>
              <a:gd name="connsiteY144" fmla="*/ 125773 h 482695"/>
              <a:gd name="connsiteX145" fmla="*/ 33992 w 6050676"/>
              <a:gd name="connsiteY145" fmla="*/ 64586 h 482695"/>
              <a:gd name="connsiteX146" fmla="*/ 0 w 6050676"/>
              <a:gd name="connsiteY146"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1066 w 6050676"/>
              <a:gd name="connsiteY22" fmla="*/ 130066 h 482695"/>
              <a:gd name="connsiteX23" fmla="*/ 2269340 w 6050676"/>
              <a:gd name="connsiteY23" fmla="*/ 161492 h 482695"/>
              <a:gd name="connsiteX24" fmla="*/ 2425016 w 6050676"/>
              <a:gd name="connsiteY24" fmla="*/ 142424 h 482695"/>
              <a:gd name="connsiteX25" fmla="*/ 2566093 w 6050676"/>
              <a:gd name="connsiteY25" fmla="*/ 191049 h 482695"/>
              <a:gd name="connsiteX26" fmla="*/ 2631121 w 6050676"/>
              <a:gd name="connsiteY26" fmla="*/ 194360 h 482695"/>
              <a:gd name="connsiteX27" fmla="*/ 2692901 w 6050676"/>
              <a:gd name="connsiteY27" fmla="*/ 214171 h 482695"/>
              <a:gd name="connsiteX28" fmla="*/ 2736074 w 6050676"/>
              <a:gd name="connsiteY28" fmla="*/ 214172 h 482695"/>
              <a:gd name="connsiteX29" fmla="*/ 2859722 w 6050676"/>
              <a:gd name="connsiteY29" fmla="*/ 191980 h 482695"/>
              <a:gd name="connsiteX30" fmla="*/ 2923360 w 6050676"/>
              <a:gd name="connsiteY30" fmla="*/ 207355 h 482695"/>
              <a:gd name="connsiteX31" fmla="*/ 2957353 w 6050676"/>
              <a:gd name="connsiteY31" fmla="*/ 224351 h 482695"/>
              <a:gd name="connsiteX32" fmla="*/ 2984547 w 6050676"/>
              <a:gd name="connsiteY32" fmla="*/ 241348 h 482695"/>
              <a:gd name="connsiteX33" fmla="*/ 3004943 w 6050676"/>
              <a:gd name="connsiteY33" fmla="*/ 248146 h 482695"/>
              <a:gd name="connsiteX34" fmla="*/ 3069272 w 6050676"/>
              <a:gd name="connsiteY34" fmla="*/ 261036 h 482695"/>
              <a:gd name="connsiteX35" fmla="*/ 3127316 w 6050676"/>
              <a:gd name="connsiteY35" fmla="*/ 295736 h 482695"/>
              <a:gd name="connsiteX36" fmla="*/ 3202099 w 6050676"/>
              <a:gd name="connsiteY36" fmla="*/ 295736 h 482695"/>
              <a:gd name="connsiteX37" fmla="*/ 3249689 w 6050676"/>
              <a:gd name="connsiteY37" fmla="*/ 285538 h 482695"/>
              <a:gd name="connsiteX38" fmla="*/ 3276883 w 6050676"/>
              <a:gd name="connsiteY38" fmla="*/ 271941 h 482695"/>
              <a:gd name="connsiteX39" fmla="*/ 3381260 w 6050676"/>
              <a:gd name="connsiteY39" fmla="*/ 156313 h 482695"/>
              <a:gd name="connsiteX40" fmla="*/ 3419652 w 6050676"/>
              <a:gd name="connsiteY40" fmla="*/ 183560 h 482695"/>
              <a:gd name="connsiteX41" fmla="*/ 3463842 w 6050676"/>
              <a:gd name="connsiteY41" fmla="*/ 200557 h 482695"/>
              <a:gd name="connsiteX42" fmla="*/ 3664398 w 6050676"/>
              <a:gd name="connsiteY42" fmla="*/ 295736 h 482695"/>
              <a:gd name="connsiteX43" fmla="*/ 3701790 w 6050676"/>
              <a:gd name="connsiteY43" fmla="*/ 299135 h 482695"/>
              <a:gd name="connsiteX44" fmla="*/ 3718786 w 6050676"/>
              <a:gd name="connsiteY44" fmla="*/ 302534 h 482695"/>
              <a:gd name="connsiteX45" fmla="*/ 3759578 w 6050676"/>
              <a:gd name="connsiteY45" fmla="*/ 309333 h 482695"/>
              <a:gd name="connsiteX46" fmla="*/ 3800369 w 6050676"/>
              <a:gd name="connsiteY46" fmla="*/ 312732 h 482695"/>
              <a:gd name="connsiteX47" fmla="*/ 3888749 w 6050676"/>
              <a:gd name="connsiteY47" fmla="*/ 319531 h 482695"/>
              <a:gd name="connsiteX48" fmla="*/ 3946537 w 6050676"/>
              <a:gd name="connsiteY48" fmla="*/ 319531 h 482695"/>
              <a:gd name="connsiteX49" fmla="*/ 3983928 w 6050676"/>
              <a:gd name="connsiteY49" fmla="*/ 309333 h 482695"/>
              <a:gd name="connsiteX50" fmla="*/ 4075708 w 6050676"/>
              <a:gd name="connsiteY50" fmla="*/ 292336 h 482695"/>
              <a:gd name="connsiteX51" fmla="*/ 4208279 w 6050676"/>
              <a:gd name="connsiteY51" fmla="*/ 248146 h 482695"/>
              <a:gd name="connsiteX52" fmla="*/ 4392858 w 6050676"/>
              <a:gd name="connsiteY52" fmla="*/ 273649 h 482695"/>
              <a:gd name="connsiteX53" fmla="*/ 4442828 w 6050676"/>
              <a:gd name="connsiteY53" fmla="*/ 292336 h 482695"/>
              <a:gd name="connsiteX54" fmla="*/ 4456425 w 6050676"/>
              <a:gd name="connsiteY54" fmla="*/ 295736 h 482695"/>
              <a:gd name="connsiteX55" fmla="*/ 4476821 w 6050676"/>
              <a:gd name="connsiteY55" fmla="*/ 302534 h 482695"/>
              <a:gd name="connsiteX56" fmla="*/ 4521834 w 6050676"/>
              <a:gd name="connsiteY56" fmla="*/ 334854 h 482695"/>
              <a:gd name="connsiteX57" fmla="*/ 4574035 w 6050676"/>
              <a:gd name="connsiteY57" fmla="*/ 357959 h 482695"/>
              <a:gd name="connsiteX58" fmla="*/ 4636134 w 6050676"/>
              <a:gd name="connsiteY58" fmla="*/ 356285 h 482695"/>
              <a:gd name="connsiteX59" fmla="*/ 4718168 w 6050676"/>
              <a:gd name="connsiteY59" fmla="*/ 356922 h 482695"/>
              <a:gd name="connsiteX60" fmla="*/ 4795678 w 6050676"/>
              <a:gd name="connsiteY60" fmla="*/ 349141 h 482695"/>
              <a:gd name="connsiteX61" fmla="*/ 4881332 w 6050676"/>
              <a:gd name="connsiteY61" fmla="*/ 326496 h 482695"/>
              <a:gd name="connsiteX62" fmla="*/ 5052619 w 6050676"/>
              <a:gd name="connsiteY62" fmla="*/ 349623 h 482695"/>
              <a:gd name="connsiteX63" fmla="*/ 5119528 w 6050676"/>
              <a:gd name="connsiteY63" fmla="*/ 339616 h 482695"/>
              <a:gd name="connsiteX64" fmla="*/ 5166870 w 6050676"/>
              <a:gd name="connsiteY64" fmla="*/ 343325 h 482695"/>
              <a:gd name="connsiteX65" fmla="*/ 5201279 w 6050676"/>
              <a:gd name="connsiteY65" fmla="*/ 332794 h 482695"/>
              <a:gd name="connsiteX66" fmla="*/ 5499997 w 6050676"/>
              <a:gd name="connsiteY66" fmla="*/ 333128 h 482695"/>
              <a:gd name="connsiteX67" fmla="*/ 5725797 w 6050676"/>
              <a:gd name="connsiteY67" fmla="*/ 344014 h 482695"/>
              <a:gd name="connsiteX68" fmla="*/ 5748143 w 6050676"/>
              <a:gd name="connsiteY68" fmla="*/ 329728 h 482695"/>
              <a:gd name="connsiteX69" fmla="*/ 5815554 w 6050676"/>
              <a:gd name="connsiteY69" fmla="*/ 332794 h 482695"/>
              <a:gd name="connsiteX70" fmla="*/ 5894092 w 6050676"/>
              <a:gd name="connsiteY70" fmla="*/ 310355 h 482695"/>
              <a:gd name="connsiteX71" fmla="*/ 5982691 w 6050676"/>
              <a:gd name="connsiteY71" fmla="*/ 322930 h 482695"/>
              <a:gd name="connsiteX72" fmla="*/ 6050676 w 6050676"/>
              <a:gd name="connsiteY72" fmla="*/ 326329 h 482695"/>
              <a:gd name="connsiteX73" fmla="*/ 6016684 w 6050676"/>
              <a:gd name="connsiteY73" fmla="*/ 472497 h 482695"/>
              <a:gd name="connsiteX74" fmla="*/ 5805930 w 6050676"/>
              <a:gd name="connsiteY74" fmla="*/ 452102 h 482695"/>
              <a:gd name="connsiteX75" fmla="*/ 5652870 w 6050676"/>
              <a:gd name="connsiteY75" fmla="*/ 470234 h 482695"/>
              <a:gd name="connsiteX76" fmla="*/ 5537868 w 6050676"/>
              <a:gd name="connsiteY76" fmla="*/ 470234 h 482695"/>
              <a:gd name="connsiteX77" fmla="*/ 5442210 w 6050676"/>
              <a:gd name="connsiteY77" fmla="*/ 448702 h 482695"/>
              <a:gd name="connsiteX78" fmla="*/ 5224657 w 6050676"/>
              <a:gd name="connsiteY78" fmla="*/ 448702 h 482695"/>
              <a:gd name="connsiteX79" fmla="*/ 5122679 w 6050676"/>
              <a:gd name="connsiteY79" fmla="*/ 482695 h 482695"/>
              <a:gd name="connsiteX80" fmla="*/ 5044496 w 6050676"/>
              <a:gd name="connsiteY80" fmla="*/ 479296 h 482695"/>
              <a:gd name="connsiteX81" fmla="*/ 4932321 w 6050676"/>
              <a:gd name="connsiteY81" fmla="*/ 462299 h 482695"/>
              <a:gd name="connsiteX82" fmla="*/ 4876915 w 6050676"/>
              <a:gd name="connsiteY82" fmla="*/ 426926 h 482695"/>
              <a:gd name="connsiteX83" fmla="*/ 4807221 w 6050676"/>
              <a:gd name="connsiteY83" fmla="*/ 429307 h 482695"/>
              <a:gd name="connsiteX84" fmla="*/ 4748761 w 6050676"/>
              <a:gd name="connsiteY84" fmla="*/ 455501 h 482695"/>
              <a:gd name="connsiteX85" fmla="*/ 4694373 w 6050676"/>
              <a:gd name="connsiteY85" fmla="*/ 469098 h 482695"/>
              <a:gd name="connsiteX86" fmla="*/ 4667179 w 6050676"/>
              <a:gd name="connsiteY86" fmla="*/ 461264 h 482695"/>
              <a:gd name="connsiteX87" fmla="*/ 4575435 w 6050676"/>
              <a:gd name="connsiteY87" fmla="*/ 469425 h 482695"/>
              <a:gd name="connsiteX88" fmla="*/ 4506741 w 6050676"/>
              <a:gd name="connsiteY88" fmla="*/ 468407 h 482695"/>
              <a:gd name="connsiteX89" fmla="*/ 4487018 w 6050676"/>
              <a:gd name="connsiteY89" fmla="*/ 445637 h 482695"/>
              <a:gd name="connsiteX90" fmla="*/ 4360655 w 6050676"/>
              <a:gd name="connsiteY90" fmla="*/ 383443 h 482695"/>
              <a:gd name="connsiteX91" fmla="*/ 4281355 w 6050676"/>
              <a:gd name="connsiteY91" fmla="*/ 390224 h 482695"/>
              <a:gd name="connsiteX92" fmla="*/ 4170888 w 6050676"/>
              <a:gd name="connsiteY92" fmla="*/ 410602 h 482695"/>
              <a:gd name="connsiteX93" fmla="*/ 4132460 w 6050676"/>
              <a:gd name="connsiteY93" fmla="*/ 408203 h 482695"/>
              <a:gd name="connsiteX94" fmla="*/ 4103213 w 6050676"/>
              <a:gd name="connsiteY94" fmla="*/ 434052 h 482695"/>
              <a:gd name="connsiteX95" fmla="*/ 4079274 w 6050676"/>
              <a:gd name="connsiteY95" fmla="*/ 457617 h 482695"/>
              <a:gd name="connsiteX96" fmla="*/ 3943137 w 6050676"/>
              <a:gd name="connsiteY96" fmla="*/ 452102 h 482695"/>
              <a:gd name="connsiteX97" fmla="*/ 3902709 w 6050676"/>
              <a:gd name="connsiteY97" fmla="*/ 437249 h 482695"/>
              <a:gd name="connsiteX98" fmla="*/ 3888749 w 6050676"/>
              <a:gd name="connsiteY98" fmla="*/ 448702 h 482695"/>
              <a:gd name="connsiteX99" fmla="*/ 3834069 w 6050676"/>
              <a:gd name="connsiteY99" fmla="*/ 411639 h 482695"/>
              <a:gd name="connsiteX100" fmla="*/ 3756752 w 6050676"/>
              <a:gd name="connsiteY100" fmla="*/ 405722 h 482695"/>
              <a:gd name="connsiteX101" fmla="*/ 3711988 w 6050676"/>
              <a:gd name="connsiteY101" fmla="*/ 424907 h 482695"/>
              <a:gd name="connsiteX102" fmla="*/ 3633805 w 6050676"/>
              <a:gd name="connsiteY102" fmla="*/ 407911 h 482695"/>
              <a:gd name="connsiteX103" fmla="*/ 3510838 w 6050676"/>
              <a:gd name="connsiteY103" fmla="*/ 303035 h 482695"/>
              <a:gd name="connsiteX104" fmla="*/ 3378861 w 6050676"/>
              <a:gd name="connsiteY104" fmla="*/ 251545 h 482695"/>
              <a:gd name="connsiteX105" fmla="*/ 3304077 w 6050676"/>
              <a:gd name="connsiteY105" fmla="*/ 316131 h 482695"/>
              <a:gd name="connsiteX106" fmla="*/ 3255009 w 6050676"/>
              <a:gd name="connsiteY106" fmla="*/ 346761 h 482695"/>
              <a:gd name="connsiteX107" fmla="*/ 3163345 w 6050676"/>
              <a:gd name="connsiteY107" fmla="*/ 369847 h 482695"/>
              <a:gd name="connsiteX108" fmla="*/ 3032137 w 6050676"/>
              <a:gd name="connsiteY108" fmla="*/ 312732 h 482695"/>
              <a:gd name="connsiteX109" fmla="*/ 2984547 w 6050676"/>
              <a:gd name="connsiteY109" fmla="*/ 295736 h 482695"/>
              <a:gd name="connsiteX110" fmla="*/ 2960752 w 6050676"/>
              <a:gd name="connsiteY110" fmla="*/ 292336 h 482695"/>
              <a:gd name="connsiteX111" fmla="*/ 2834980 w 6050676"/>
              <a:gd name="connsiteY111" fmla="*/ 261743 h 482695"/>
              <a:gd name="connsiteX112" fmla="*/ 2780592 w 6050676"/>
              <a:gd name="connsiteY112" fmla="*/ 265142 h 482695"/>
              <a:gd name="connsiteX113" fmla="*/ 2760196 w 6050676"/>
              <a:gd name="connsiteY113" fmla="*/ 268542 h 482695"/>
              <a:gd name="connsiteX114" fmla="*/ 2705808 w 6050676"/>
              <a:gd name="connsiteY114" fmla="*/ 275340 h 482695"/>
              <a:gd name="connsiteX115" fmla="*/ 2671815 w 6050676"/>
              <a:gd name="connsiteY115" fmla="*/ 275340 h 482695"/>
              <a:gd name="connsiteX116" fmla="*/ 2593633 w 6050676"/>
              <a:gd name="connsiteY116" fmla="*/ 251545 h 482695"/>
              <a:gd name="connsiteX117" fmla="*/ 2546043 w 6050676"/>
              <a:gd name="connsiteY117" fmla="*/ 244747 h 482695"/>
              <a:gd name="connsiteX118" fmla="*/ 2459026 w 6050676"/>
              <a:gd name="connsiteY118" fmla="*/ 212773 h 482695"/>
              <a:gd name="connsiteX119" fmla="*/ 2330872 w 6050676"/>
              <a:gd name="connsiteY119" fmla="*/ 199848 h 482695"/>
              <a:gd name="connsiteX120" fmla="*/ 2204878 w 6050676"/>
              <a:gd name="connsiteY120" fmla="*/ 172930 h 482695"/>
              <a:gd name="connsiteX121" fmla="*/ 2169381 w 6050676"/>
              <a:gd name="connsiteY121" fmla="*/ 166183 h 482695"/>
              <a:gd name="connsiteX122" fmla="*/ 2143550 w 6050676"/>
              <a:gd name="connsiteY122" fmla="*/ 168564 h 482695"/>
              <a:gd name="connsiteX123" fmla="*/ 2090543 w 6050676"/>
              <a:gd name="connsiteY123" fmla="*/ 197157 h 482695"/>
              <a:gd name="connsiteX124" fmla="*/ 1937576 w 6050676"/>
              <a:gd name="connsiteY124" fmla="*/ 234549 h 482695"/>
              <a:gd name="connsiteX125" fmla="*/ 1859597 w 6050676"/>
              <a:gd name="connsiteY125" fmla="*/ 237224 h 482695"/>
              <a:gd name="connsiteX126" fmla="*/ 1703027 w 6050676"/>
              <a:gd name="connsiteY126" fmla="*/ 234549 h 482695"/>
              <a:gd name="connsiteX127" fmla="*/ 1635759 w 6050676"/>
              <a:gd name="connsiteY127" fmla="*/ 234842 h 482695"/>
              <a:gd name="connsiteX128" fmla="*/ 1561941 w 6050676"/>
              <a:gd name="connsiteY128" fmla="*/ 230080 h 482695"/>
              <a:gd name="connsiteX129" fmla="*/ 1510615 w 6050676"/>
              <a:gd name="connsiteY129" fmla="*/ 230460 h 482695"/>
              <a:gd name="connsiteX130" fmla="*/ 1332508 w 6050676"/>
              <a:gd name="connsiteY130" fmla="*/ 246438 h 482695"/>
              <a:gd name="connsiteX131" fmla="*/ 1123791 w 6050676"/>
              <a:gd name="connsiteY131" fmla="*/ 265799 h 482695"/>
              <a:gd name="connsiteX132" fmla="*/ 1080618 w 6050676"/>
              <a:gd name="connsiteY132" fmla="*/ 263089 h 482695"/>
              <a:gd name="connsiteX133" fmla="*/ 968788 w 6050676"/>
              <a:gd name="connsiteY133" fmla="*/ 278739 h 482695"/>
              <a:gd name="connsiteX134" fmla="*/ 849814 w 6050676"/>
              <a:gd name="connsiteY134" fmla="*/ 305934 h 482695"/>
              <a:gd name="connsiteX135" fmla="*/ 786354 w 6050676"/>
              <a:gd name="connsiteY135" fmla="*/ 352428 h 482695"/>
              <a:gd name="connsiteX136" fmla="*/ 734239 w 6050676"/>
              <a:gd name="connsiteY136" fmla="*/ 370519 h 482695"/>
              <a:gd name="connsiteX137" fmla="*/ 662938 w 6050676"/>
              <a:gd name="connsiteY137" fmla="*/ 400112 h 482695"/>
              <a:gd name="connsiteX138" fmla="*/ 574474 w 6050676"/>
              <a:gd name="connsiteY138" fmla="*/ 384116 h 482695"/>
              <a:gd name="connsiteX139" fmla="*/ 438838 w 6050676"/>
              <a:gd name="connsiteY139" fmla="*/ 354378 h 482695"/>
              <a:gd name="connsiteX140" fmla="*/ 370519 w 6050676"/>
              <a:gd name="connsiteY140" fmla="*/ 278739 h 482695"/>
              <a:gd name="connsiteX141" fmla="*/ 326328 w 6050676"/>
              <a:gd name="connsiteY141" fmla="*/ 268542 h 482695"/>
              <a:gd name="connsiteX142" fmla="*/ 214153 w 6050676"/>
              <a:gd name="connsiteY142" fmla="*/ 180161 h 482695"/>
              <a:gd name="connsiteX143" fmla="*/ 180494 w 6050676"/>
              <a:gd name="connsiteY143" fmla="*/ 153280 h 482695"/>
              <a:gd name="connsiteX144" fmla="*/ 105377 w 6050676"/>
              <a:gd name="connsiteY144" fmla="*/ 125773 h 482695"/>
              <a:gd name="connsiteX145" fmla="*/ 33992 w 6050676"/>
              <a:gd name="connsiteY145" fmla="*/ 64586 h 482695"/>
              <a:gd name="connsiteX146" fmla="*/ 0 w 6050676"/>
              <a:gd name="connsiteY146"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1066 w 6050676"/>
              <a:gd name="connsiteY22" fmla="*/ 130066 h 482695"/>
              <a:gd name="connsiteX23" fmla="*/ 2269340 w 6050676"/>
              <a:gd name="connsiteY23" fmla="*/ 161492 h 482695"/>
              <a:gd name="connsiteX24" fmla="*/ 2425016 w 6050676"/>
              <a:gd name="connsiteY24" fmla="*/ 142424 h 482695"/>
              <a:gd name="connsiteX25" fmla="*/ 2566093 w 6050676"/>
              <a:gd name="connsiteY25" fmla="*/ 191049 h 482695"/>
              <a:gd name="connsiteX26" fmla="*/ 2631121 w 6050676"/>
              <a:gd name="connsiteY26" fmla="*/ 194360 h 482695"/>
              <a:gd name="connsiteX27" fmla="*/ 2692901 w 6050676"/>
              <a:gd name="connsiteY27" fmla="*/ 214171 h 482695"/>
              <a:gd name="connsiteX28" fmla="*/ 2736074 w 6050676"/>
              <a:gd name="connsiteY28" fmla="*/ 214172 h 482695"/>
              <a:gd name="connsiteX29" fmla="*/ 2859722 w 6050676"/>
              <a:gd name="connsiteY29" fmla="*/ 191980 h 482695"/>
              <a:gd name="connsiteX30" fmla="*/ 2923360 w 6050676"/>
              <a:gd name="connsiteY30" fmla="*/ 207355 h 482695"/>
              <a:gd name="connsiteX31" fmla="*/ 2957353 w 6050676"/>
              <a:gd name="connsiteY31" fmla="*/ 224351 h 482695"/>
              <a:gd name="connsiteX32" fmla="*/ 2984547 w 6050676"/>
              <a:gd name="connsiteY32" fmla="*/ 241348 h 482695"/>
              <a:gd name="connsiteX33" fmla="*/ 3004943 w 6050676"/>
              <a:gd name="connsiteY33" fmla="*/ 248146 h 482695"/>
              <a:gd name="connsiteX34" fmla="*/ 3069272 w 6050676"/>
              <a:gd name="connsiteY34" fmla="*/ 261036 h 482695"/>
              <a:gd name="connsiteX35" fmla="*/ 3127316 w 6050676"/>
              <a:gd name="connsiteY35" fmla="*/ 295736 h 482695"/>
              <a:gd name="connsiteX36" fmla="*/ 3202099 w 6050676"/>
              <a:gd name="connsiteY36" fmla="*/ 295736 h 482695"/>
              <a:gd name="connsiteX37" fmla="*/ 3249689 w 6050676"/>
              <a:gd name="connsiteY37" fmla="*/ 285538 h 482695"/>
              <a:gd name="connsiteX38" fmla="*/ 3276883 w 6050676"/>
              <a:gd name="connsiteY38" fmla="*/ 271941 h 482695"/>
              <a:gd name="connsiteX39" fmla="*/ 3381260 w 6050676"/>
              <a:gd name="connsiteY39" fmla="*/ 156313 h 482695"/>
              <a:gd name="connsiteX40" fmla="*/ 3419652 w 6050676"/>
              <a:gd name="connsiteY40" fmla="*/ 183560 h 482695"/>
              <a:gd name="connsiteX41" fmla="*/ 3463842 w 6050676"/>
              <a:gd name="connsiteY41" fmla="*/ 200557 h 482695"/>
              <a:gd name="connsiteX42" fmla="*/ 3664398 w 6050676"/>
              <a:gd name="connsiteY42" fmla="*/ 295736 h 482695"/>
              <a:gd name="connsiteX43" fmla="*/ 3701790 w 6050676"/>
              <a:gd name="connsiteY43" fmla="*/ 299135 h 482695"/>
              <a:gd name="connsiteX44" fmla="*/ 3718786 w 6050676"/>
              <a:gd name="connsiteY44" fmla="*/ 302534 h 482695"/>
              <a:gd name="connsiteX45" fmla="*/ 3759578 w 6050676"/>
              <a:gd name="connsiteY45" fmla="*/ 309333 h 482695"/>
              <a:gd name="connsiteX46" fmla="*/ 3800369 w 6050676"/>
              <a:gd name="connsiteY46" fmla="*/ 312732 h 482695"/>
              <a:gd name="connsiteX47" fmla="*/ 3888749 w 6050676"/>
              <a:gd name="connsiteY47" fmla="*/ 319531 h 482695"/>
              <a:gd name="connsiteX48" fmla="*/ 3946537 w 6050676"/>
              <a:gd name="connsiteY48" fmla="*/ 319531 h 482695"/>
              <a:gd name="connsiteX49" fmla="*/ 3983928 w 6050676"/>
              <a:gd name="connsiteY49" fmla="*/ 309333 h 482695"/>
              <a:gd name="connsiteX50" fmla="*/ 4075708 w 6050676"/>
              <a:gd name="connsiteY50" fmla="*/ 292336 h 482695"/>
              <a:gd name="connsiteX51" fmla="*/ 4208279 w 6050676"/>
              <a:gd name="connsiteY51" fmla="*/ 248146 h 482695"/>
              <a:gd name="connsiteX52" fmla="*/ 4392858 w 6050676"/>
              <a:gd name="connsiteY52" fmla="*/ 273649 h 482695"/>
              <a:gd name="connsiteX53" fmla="*/ 4442828 w 6050676"/>
              <a:gd name="connsiteY53" fmla="*/ 292336 h 482695"/>
              <a:gd name="connsiteX54" fmla="*/ 4456425 w 6050676"/>
              <a:gd name="connsiteY54" fmla="*/ 295736 h 482695"/>
              <a:gd name="connsiteX55" fmla="*/ 4476821 w 6050676"/>
              <a:gd name="connsiteY55" fmla="*/ 302534 h 482695"/>
              <a:gd name="connsiteX56" fmla="*/ 4521834 w 6050676"/>
              <a:gd name="connsiteY56" fmla="*/ 334854 h 482695"/>
              <a:gd name="connsiteX57" fmla="*/ 4574035 w 6050676"/>
              <a:gd name="connsiteY57" fmla="*/ 357959 h 482695"/>
              <a:gd name="connsiteX58" fmla="*/ 4636134 w 6050676"/>
              <a:gd name="connsiteY58" fmla="*/ 356285 h 482695"/>
              <a:gd name="connsiteX59" fmla="*/ 4718168 w 6050676"/>
              <a:gd name="connsiteY59" fmla="*/ 356922 h 482695"/>
              <a:gd name="connsiteX60" fmla="*/ 4795678 w 6050676"/>
              <a:gd name="connsiteY60" fmla="*/ 349141 h 482695"/>
              <a:gd name="connsiteX61" fmla="*/ 4881332 w 6050676"/>
              <a:gd name="connsiteY61" fmla="*/ 326496 h 482695"/>
              <a:gd name="connsiteX62" fmla="*/ 5052619 w 6050676"/>
              <a:gd name="connsiteY62" fmla="*/ 349623 h 482695"/>
              <a:gd name="connsiteX63" fmla="*/ 5119528 w 6050676"/>
              <a:gd name="connsiteY63" fmla="*/ 339616 h 482695"/>
              <a:gd name="connsiteX64" fmla="*/ 5166870 w 6050676"/>
              <a:gd name="connsiteY64" fmla="*/ 343325 h 482695"/>
              <a:gd name="connsiteX65" fmla="*/ 5201279 w 6050676"/>
              <a:gd name="connsiteY65" fmla="*/ 332794 h 482695"/>
              <a:gd name="connsiteX66" fmla="*/ 5499997 w 6050676"/>
              <a:gd name="connsiteY66" fmla="*/ 333128 h 482695"/>
              <a:gd name="connsiteX67" fmla="*/ 5725797 w 6050676"/>
              <a:gd name="connsiteY67" fmla="*/ 344014 h 482695"/>
              <a:gd name="connsiteX68" fmla="*/ 5748143 w 6050676"/>
              <a:gd name="connsiteY68" fmla="*/ 329728 h 482695"/>
              <a:gd name="connsiteX69" fmla="*/ 5815554 w 6050676"/>
              <a:gd name="connsiteY69" fmla="*/ 332794 h 482695"/>
              <a:gd name="connsiteX70" fmla="*/ 5894092 w 6050676"/>
              <a:gd name="connsiteY70" fmla="*/ 310355 h 482695"/>
              <a:gd name="connsiteX71" fmla="*/ 5982691 w 6050676"/>
              <a:gd name="connsiteY71" fmla="*/ 322930 h 482695"/>
              <a:gd name="connsiteX72" fmla="*/ 6050676 w 6050676"/>
              <a:gd name="connsiteY72" fmla="*/ 326329 h 482695"/>
              <a:gd name="connsiteX73" fmla="*/ 6016684 w 6050676"/>
              <a:gd name="connsiteY73" fmla="*/ 472497 h 482695"/>
              <a:gd name="connsiteX74" fmla="*/ 5805930 w 6050676"/>
              <a:gd name="connsiteY74" fmla="*/ 452102 h 482695"/>
              <a:gd name="connsiteX75" fmla="*/ 5652870 w 6050676"/>
              <a:gd name="connsiteY75" fmla="*/ 470234 h 482695"/>
              <a:gd name="connsiteX76" fmla="*/ 5537868 w 6050676"/>
              <a:gd name="connsiteY76" fmla="*/ 470234 h 482695"/>
              <a:gd name="connsiteX77" fmla="*/ 5442210 w 6050676"/>
              <a:gd name="connsiteY77" fmla="*/ 448702 h 482695"/>
              <a:gd name="connsiteX78" fmla="*/ 5224657 w 6050676"/>
              <a:gd name="connsiteY78" fmla="*/ 448702 h 482695"/>
              <a:gd name="connsiteX79" fmla="*/ 5122679 w 6050676"/>
              <a:gd name="connsiteY79" fmla="*/ 482695 h 482695"/>
              <a:gd name="connsiteX80" fmla="*/ 5044496 w 6050676"/>
              <a:gd name="connsiteY80" fmla="*/ 479296 h 482695"/>
              <a:gd name="connsiteX81" fmla="*/ 4932321 w 6050676"/>
              <a:gd name="connsiteY81" fmla="*/ 462299 h 482695"/>
              <a:gd name="connsiteX82" fmla="*/ 4876915 w 6050676"/>
              <a:gd name="connsiteY82" fmla="*/ 426926 h 482695"/>
              <a:gd name="connsiteX83" fmla="*/ 4807221 w 6050676"/>
              <a:gd name="connsiteY83" fmla="*/ 429307 h 482695"/>
              <a:gd name="connsiteX84" fmla="*/ 4748761 w 6050676"/>
              <a:gd name="connsiteY84" fmla="*/ 455501 h 482695"/>
              <a:gd name="connsiteX85" fmla="*/ 4694373 w 6050676"/>
              <a:gd name="connsiteY85" fmla="*/ 469098 h 482695"/>
              <a:gd name="connsiteX86" fmla="*/ 4667179 w 6050676"/>
              <a:gd name="connsiteY86" fmla="*/ 461264 h 482695"/>
              <a:gd name="connsiteX87" fmla="*/ 4575435 w 6050676"/>
              <a:gd name="connsiteY87" fmla="*/ 469425 h 482695"/>
              <a:gd name="connsiteX88" fmla="*/ 4506741 w 6050676"/>
              <a:gd name="connsiteY88" fmla="*/ 468407 h 482695"/>
              <a:gd name="connsiteX89" fmla="*/ 4487018 w 6050676"/>
              <a:gd name="connsiteY89" fmla="*/ 445637 h 482695"/>
              <a:gd name="connsiteX90" fmla="*/ 4360655 w 6050676"/>
              <a:gd name="connsiteY90" fmla="*/ 383443 h 482695"/>
              <a:gd name="connsiteX91" fmla="*/ 4281355 w 6050676"/>
              <a:gd name="connsiteY91" fmla="*/ 390224 h 482695"/>
              <a:gd name="connsiteX92" fmla="*/ 4170888 w 6050676"/>
              <a:gd name="connsiteY92" fmla="*/ 410602 h 482695"/>
              <a:gd name="connsiteX93" fmla="*/ 4132460 w 6050676"/>
              <a:gd name="connsiteY93" fmla="*/ 408203 h 482695"/>
              <a:gd name="connsiteX94" fmla="*/ 4103213 w 6050676"/>
              <a:gd name="connsiteY94" fmla="*/ 434052 h 482695"/>
              <a:gd name="connsiteX95" fmla="*/ 4079274 w 6050676"/>
              <a:gd name="connsiteY95" fmla="*/ 457617 h 482695"/>
              <a:gd name="connsiteX96" fmla="*/ 3943137 w 6050676"/>
              <a:gd name="connsiteY96" fmla="*/ 452102 h 482695"/>
              <a:gd name="connsiteX97" fmla="*/ 3902709 w 6050676"/>
              <a:gd name="connsiteY97" fmla="*/ 437249 h 482695"/>
              <a:gd name="connsiteX98" fmla="*/ 3888749 w 6050676"/>
              <a:gd name="connsiteY98" fmla="*/ 448702 h 482695"/>
              <a:gd name="connsiteX99" fmla="*/ 3834069 w 6050676"/>
              <a:gd name="connsiteY99" fmla="*/ 411639 h 482695"/>
              <a:gd name="connsiteX100" fmla="*/ 3756752 w 6050676"/>
              <a:gd name="connsiteY100" fmla="*/ 405722 h 482695"/>
              <a:gd name="connsiteX101" fmla="*/ 3711988 w 6050676"/>
              <a:gd name="connsiteY101" fmla="*/ 424907 h 482695"/>
              <a:gd name="connsiteX102" fmla="*/ 3633805 w 6050676"/>
              <a:gd name="connsiteY102" fmla="*/ 407911 h 482695"/>
              <a:gd name="connsiteX103" fmla="*/ 3510838 w 6050676"/>
              <a:gd name="connsiteY103" fmla="*/ 303035 h 482695"/>
              <a:gd name="connsiteX104" fmla="*/ 3378861 w 6050676"/>
              <a:gd name="connsiteY104" fmla="*/ 251545 h 482695"/>
              <a:gd name="connsiteX105" fmla="*/ 3304077 w 6050676"/>
              <a:gd name="connsiteY105" fmla="*/ 316131 h 482695"/>
              <a:gd name="connsiteX106" fmla="*/ 3255009 w 6050676"/>
              <a:gd name="connsiteY106" fmla="*/ 346761 h 482695"/>
              <a:gd name="connsiteX107" fmla="*/ 3163345 w 6050676"/>
              <a:gd name="connsiteY107" fmla="*/ 369847 h 482695"/>
              <a:gd name="connsiteX108" fmla="*/ 3032137 w 6050676"/>
              <a:gd name="connsiteY108" fmla="*/ 312732 h 482695"/>
              <a:gd name="connsiteX109" fmla="*/ 2984547 w 6050676"/>
              <a:gd name="connsiteY109" fmla="*/ 295736 h 482695"/>
              <a:gd name="connsiteX110" fmla="*/ 2960752 w 6050676"/>
              <a:gd name="connsiteY110" fmla="*/ 292336 h 482695"/>
              <a:gd name="connsiteX111" fmla="*/ 2834980 w 6050676"/>
              <a:gd name="connsiteY111" fmla="*/ 261743 h 482695"/>
              <a:gd name="connsiteX112" fmla="*/ 2780592 w 6050676"/>
              <a:gd name="connsiteY112" fmla="*/ 265142 h 482695"/>
              <a:gd name="connsiteX113" fmla="*/ 2760196 w 6050676"/>
              <a:gd name="connsiteY113" fmla="*/ 268542 h 482695"/>
              <a:gd name="connsiteX114" fmla="*/ 2705808 w 6050676"/>
              <a:gd name="connsiteY114" fmla="*/ 275340 h 482695"/>
              <a:gd name="connsiteX115" fmla="*/ 2671815 w 6050676"/>
              <a:gd name="connsiteY115" fmla="*/ 275340 h 482695"/>
              <a:gd name="connsiteX116" fmla="*/ 2593633 w 6050676"/>
              <a:gd name="connsiteY116" fmla="*/ 251545 h 482695"/>
              <a:gd name="connsiteX117" fmla="*/ 2546043 w 6050676"/>
              <a:gd name="connsiteY117" fmla="*/ 244747 h 482695"/>
              <a:gd name="connsiteX118" fmla="*/ 2459026 w 6050676"/>
              <a:gd name="connsiteY118" fmla="*/ 212773 h 482695"/>
              <a:gd name="connsiteX119" fmla="*/ 2330872 w 6050676"/>
              <a:gd name="connsiteY119" fmla="*/ 199848 h 482695"/>
              <a:gd name="connsiteX120" fmla="*/ 2204878 w 6050676"/>
              <a:gd name="connsiteY120" fmla="*/ 172930 h 482695"/>
              <a:gd name="connsiteX121" fmla="*/ 2169381 w 6050676"/>
              <a:gd name="connsiteY121" fmla="*/ 166183 h 482695"/>
              <a:gd name="connsiteX122" fmla="*/ 2143550 w 6050676"/>
              <a:gd name="connsiteY122" fmla="*/ 168564 h 482695"/>
              <a:gd name="connsiteX123" fmla="*/ 2090543 w 6050676"/>
              <a:gd name="connsiteY123" fmla="*/ 197157 h 482695"/>
              <a:gd name="connsiteX124" fmla="*/ 1937576 w 6050676"/>
              <a:gd name="connsiteY124" fmla="*/ 234549 h 482695"/>
              <a:gd name="connsiteX125" fmla="*/ 1859597 w 6050676"/>
              <a:gd name="connsiteY125" fmla="*/ 237224 h 482695"/>
              <a:gd name="connsiteX126" fmla="*/ 1703027 w 6050676"/>
              <a:gd name="connsiteY126" fmla="*/ 234549 h 482695"/>
              <a:gd name="connsiteX127" fmla="*/ 1635759 w 6050676"/>
              <a:gd name="connsiteY127" fmla="*/ 234842 h 482695"/>
              <a:gd name="connsiteX128" fmla="*/ 1561941 w 6050676"/>
              <a:gd name="connsiteY128" fmla="*/ 230080 h 482695"/>
              <a:gd name="connsiteX129" fmla="*/ 1510615 w 6050676"/>
              <a:gd name="connsiteY129" fmla="*/ 230460 h 482695"/>
              <a:gd name="connsiteX130" fmla="*/ 1332508 w 6050676"/>
              <a:gd name="connsiteY130" fmla="*/ 246438 h 482695"/>
              <a:gd name="connsiteX131" fmla="*/ 1123791 w 6050676"/>
              <a:gd name="connsiteY131" fmla="*/ 265799 h 482695"/>
              <a:gd name="connsiteX132" fmla="*/ 1080618 w 6050676"/>
              <a:gd name="connsiteY132" fmla="*/ 263089 h 482695"/>
              <a:gd name="connsiteX133" fmla="*/ 999966 w 6050676"/>
              <a:gd name="connsiteY133" fmla="*/ 265799 h 482695"/>
              <a:gd name="connsiteX134" fmla="*/ 968788 w 6050676"/>
              <a:gd name="connsiteY134" fmla="*/ 278739 h 482695"/>
              <a:gd name="connsiteX135" fmla="*/ 849814 w 6050676"/>
              <a:gd name="connsiteY135" fmla="*/ 305934 h 482695"/>
              <a:gd name="connsiteX136" fmla="*/ 786354 w 6050676"/>
              <a:gd name="connsiteY136" fmla="*/ 352428 h 482695"/>
              <a:gd name="connsiteX137" fmla="*/ 734239 w 6050676"/>
              <a:gd name="connsiteY137" fmla="*/ 370519 h 482695"/>
              <a:gd name="connsiteX138" fmla="*/ 662938 w 6050676"/>
              <a:gd name="connsiteY138" fmla="*/ 400112 h 482695"/>
              <a:gd name="connsiteX139" fmla="*/ 574474 w 6050676"/>
              <a:gd name="connsiteY139" fmla="*/ 384116 h 482695"/>
              <a:gd name="connsiteX140" fmla="*/ 438838 w 6050676"/>
              <a:gd name="connsiteY140" fmla="*/ 354378 h 482695"/>
              <a:gd name="connsiteX141" fmla="*/ 370519 w 6050676"/>
              <a:gd name="connsiteY141" fmla="*/ 278739 h 482695"/>
              <a:gd name="connsiteX142" fmla="*/ 326328 w 6050676"/>
              <a:gd name="connsiteY142" fmla="*/ 268542 h 482695"/>
              <a:gd name="connsiteX143" fmla="*/ 214153 w 6050676"/>
              <a:gd name="connsiteY143" fmla="*/ 180161 h 482695"/>
              <a:gd name="connsiteX144" fmla="*/ 180494 w 6050676"/>
              <a:gd name="connsiteY144" fmla="*/ 153280 h 482695"/>
              <a:gd name="connsiteX145" fmla="*/ 105377 w 6050676"/>
              <a:gd name="connsiteY145" fmla="*/ 125773 h 482695"/>
              <a:gd name="connsiteX146" fmla="*/ 33992 w 6050676"/>
              <a:gd name="connsiteY146" fmla="*/ 64586 h 482695"/>
              <a:gd name="connsiteX147" fmla="*/ 0 w 6050676"/>
              <a:gd name="connsiteY147"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1066 w 6050676"/>
              <a:gd name="connsiteY22" fmla="*/ 130066 h 482695"/>
              <a:gd name="connsiteX23" fmla="*/ 2269340 w 6050676"/>
              <a:gd name="connsiteY23" fmla="*/ 161492 h 482695"/>
              <a:gd name="connsiteX24" fmla="*/ 2425016 w 6050676"/>
              <a:gd name="connsiteY24" fmla="*/ 142424 h 482695"/>
              <a:gd name="connsiteX25" fmla="*/ 2566093 w 6050676"/>
              <a:gd name="connsiteY25" fmla="*/ 191049 h 482695"/>
              <a:gd name="connsiteX26" fmla="*/ 2631121 w 6050676"/>
              <a:gd name="connsiteY26" fmla="*/ 194360 h 482695"/>
              <a:gd name="connsiteX27" fmla="*/ 2692901 w 6050676"/>
              <a:gd name="connsiteY27" fmla="*/ 214171 h 482695"/>
              <a:gd name="connsiteX28" fmla="*/ 2736074 w 6050676"/>
              <a:gd name="connsiteY28" fmla="*/ 214172 h 482695"/>
              <a:gd name="connsiteX29" fmla="*/ 2859722 w 6050676"/>
              <a:gd name="connsiteY29" fmla="*/ 191980 h 482695"/>
              <a:gd name="connsiteX30" fmla="*/ 2923360 w 6050676"/>
              <a:gd name="connsiteY30" fmla="*/ 207355 h 482695"/>
              <a:gd name="connsiteX31" fmla="*/ 2957353 w 6050676"/>
              <a:gd name="connsiteY31" fmla="*/ 224351 h 482695"/>
              <a:gd name="connsiteX32" fmla="*/ 2984547 w 6050676"/>
              <a:gd name="connsiteY32" fmla="*/ 241348 h 482695"/>
              <a:gd name="connsiteX33" fmla="*/ 3004943 w 6050676"/>
              <a:gd name="connsiteY33" fmla="*/ 248146 h 482695"/>
              <a:gd name="connsiteX34" fmla="*/ 3069272 w 6050676"/>
              <a:gd name="connsiteY34" fmla="*/ 261036 h 482695"/>
              <a:gd name="connsiteX35" fmla="*/ 3127316 w 6050676"/>
              <a:gd name="connsiteY35" fmla="*/ 295736 h 482695"/>
              <a:gd name="connsiteX36" fmla="*/ 3202099 w 6050676"/>
              <a:gd name="connsiteY36" fmla="*/ 295736 h 482695"/>
              <a:gd name="connsiteX37" fmla="*/ 3249689 w 6050676"/>
              <a:gd name="connsiteY37" fmla="*/ 285538 h 482695"/>
              <a:gd name="connsiteX38" fmla="*/ 3276883 w 6050676"/>
              <a:gd name="connsiteY38" fmla="*/ 271941 h 482695"/>
              <a:gd name="connsiteX39" fmla="*/ 3381260 w 6050676"/>
              <a:gd name="connsiteY39" fmla="*/ 156313 h 482695"/>
              <a:gd name="connsiteX40" fmla="*/ 3419652 w 6050676"/>
              <a:gd name="connsiteY40" fmla="*/ 183560 h 482695"/>
              <a:gd name="connsiteX41" fmla="*/ 3463842 w 6050676"/>
              <a:gd name="connsiteY41" fmla="*/ 200557 h 482695"/>
              <a:gd name="connsiteX42" fmla="*/ 3664398 w 6050676"/>
              <a:gd name="connsiteY42" fmla="*/ 295736 h 482695"/>
              <a:gd name="connsiteX43" fmla="*/ 3701790 w 6050676"/>
              <a:gd name="connsiteY43" fmla="*/ 299135 h 482695"/>
              <a:gd name="connsiteX44" fmla="*/ 3718786 w 6050676"/>
              <a:gd name="connsiteY44" fmla="*/ 302534 h 482695"/>
              <a:gd name="connsiteX45" fmla="*/ 3759578 w 6050676"/>
              <a:gd name="connsiteY45" fmla="*/ 309333 h 482695"/>
              <a:gd name="connsiteX46" fmla="*/ 3800369 w 6050676"/>
              <a:gd name="connsiteY46" fmla="*/ 312732 h 482695"/>
              <a:gd name="connsiteX47" fmla="*/ 3888749 w 6050676"/>
              <a:gd name="connsiteY47" fmla="*/ 319531 h 482695"/>
              <a:gd name="connsiteX48" fmla="*/ 3946537 w 6050676"/>
              <a:gd name="connsiteY48" fmla="*/ 319531 h 482695"/>
              <a:gd name="connsiteX49" fmla="*/ 3983928 w 6050676"/>
              <a:gd name="connsiteY49" fmla="*/ 309333 h 482695"/>
              <a:gd name="connsiteX50" fmla="*/ 4075708 w 6050676"/>
              <a:gd name="connsiteY50" fmla="*/ 292336 h 482695"/>
              <a:gd name="connsiteX51" fmla="*/ 4208279 w 6050676"/>
              <a:gd name="connsiteY51" fmla="*/ 248146 h 482695"/>
              <a:gd name="connsiteX52" fmla="*/ 4392858 w 6050676"/>
              <a:gd name="connsiteY52" fmla="*/ 273649 h 482695"/>
              <a:gd name="connsiteX53" fmla="*/ 4442828 w 6050676"/>
              <a:gd name="connsiteY53" fmla="*/ 292336 h 482695"/>
              <a:gd name="connsiteX54" fmla="*/ 4456425 w 6050676"/>
              <a:gd name="connsiteY54" fmla="*/ 295736 h 482695"/>
              <a:gd name="connsiteX55" fmla="*/ 4476821 w 6050676"/>
              <a:gd name="connsiteY55" fmla="*/ 302534 h 482695"/>
              <a:gd name="connsiteX56" fmla="*/ 4521834 w 6050676"/>
              <a:gd name="connsiteY56" fmla="*/ 334854 h 482695"/>
              <a:gd name="connsiteX57" fmla="*/ 4559934 w 6050676"/>
              <a:gd name="connsiteY57" fmla="*/ 346761 h 482695"/>
              <a:gd name="connsiteX58" fmla="*/ 4574035 w 6050676"/>
              <a:gd name="connsiteY58" fmla="*/ 357959 h 482695"/>
              <a:gd name="connsiteX59" fmla="*/ 4636134 w 6050676"/>
              <a:gd name="connsiteY59" fmla="*/ 356285 h 482695"/>
              <a:gd name="connsiteX60" fmla="*/ 4718168 w 6050676"/>
              <a:gd name="connsiteY60" fmla="*/ 356922 h 482695"/>
              <a:gd name="connsiteX61" fmla="*/ 4795678 w 6050676"/>
              <a:gd name="connsiteY61" fmla="*/ 349141 h 482695"/>
              <a:gd name="connsiteX62" fmla="*/ 4881332 w 6050676"/>
              <a:gd name="connsiteY62" fmla="*/ 326496 h 482695"/>
              <a:gd name="connsiteX63" fmla="*/ 5052619 w 6050676"/>
              <a:gd name="connsiteY63" fmla="*/ 349623 h 482695"/>
              <a:gd name="connsiteX64" fmla="*/ 5119528 w 6050676"/>
              <a:gd name="connsiteY64" fmla="*/ 339616 h 482695"/>
              <a:gd name="connsiteX65" fmla="*/ 5166870 w 6050676"/>
              <a:gd name="connsiteY65" fmla="*/ 343325 h 482695"/>
              <a:gd name="connsiteX66" fmla="*/ 5201279 w 6050676"/>
              <a:gd name="connsiteY66" fmla="*/ 332794 h 482695"/>
              <a:gd name="connsiteX67" fmla="*/ 5499997 w 6050676"/>
              <a:gd name="connsiteY67" fmla="*/ 333128 h 482695"/>
              <a:gd name="connsiteX68" fmla="*/ 5725797 w 6050676"/>
              <a:gd name="connsiteY68" fmla="*/ 344014 h 482695"/>
              <a:gd name="connsiteX69" fmla="*/ 5748143 w 6050676"/>
              <a:gd name="connsiteY69" fmla="*/ 329728 h 482695"/>
              <a:gd name="connsiteX70" fmla="*/ 5815554 w 6050676"/>
              <a:gd name="connsiteY70" fmla="*/ 332794 h 482695"/>
              <a:gd name="connsiteX71" fmla="*/ 5894092 w 6050676"/>
              <a:gd name="connsiteY71" fmla="*/ 310355 h 482695"/>
              <a:gd name="connsiteX72" fmla="*/ 5982691 w 6050676"/>
              <a:gd name="connsiteY72" fmla="*/ 322930 h 482695"/>
              <a:gd name="connsiteX73" fmla="*/ 6050676 w 6050676"/>
              <a:gd name="connsiteY73" fmla="*/ 326329 h 482695"/>
              <a:gd name="connsiteX74" fmla="*/ 6016684 w 6050676"/>
              <a:gd name="connsiteY74" fmla="*/ 472497 h 482695"/>
              <a:gd name="connsiteX75" fmla="*/ 5805930 w 6050676"/>
              <a:gd name="connsiteY75" fmla="*/ 452102 h 482695"/>
              <a:gd name="connsiteX76" fmla="*/ 5652870 w 6050676"/>
              <a:gd name="connsiteY76" fmla="*/ 470234 h 482695"/>
              <a:gd name="connsiteX77" fmla="*/ 5537868 w 6050676"/>
              <a:gd name="connsiteY77" fmla="*/ 470234 h 482695"/>
              <a:gd name="connsiteX78" fmla="*/ 5442210 w 6050676"/>
              <a:gd name="connsiteY78" fmla="*/ 448702 h 482695"/>
              <a:gd name="connsiteX79" fmla="*/ 5224657 w 6050676"/>
              <a:gd name="connsiteY79" fmla="*/ 448702 h 482695"/>
              <a:gd name="connsiteX80" fmla="*/ 5122679 w 6050676"/>
              <a:gd name="connsiteY80" fmla="*/ 482695 h 482695"/>
              <a:gd name="connsiteX81" fmla="*/ 5044496 w 6050676"/>
              <a:gd name="connsiteY81" fmla="*/ 479296 h 482695"/>
              <a:gd name="connsiteX82" fmla="*/ 4932321 w 6050676"/>
              <a:gd name="connsiteY82" fmla="*/ 462299 h 482695"/>
              <a:gd name="connsiteX83" fmla="*/ 4876915 w 6050676"/>
              <a:gd name="connsiteY83" fmla="*/ 426926 h 482695"/>
              <a:gd name="connsiteX84" fmla="*/ 4807221 w 6050676"/>
              <a:gd name="connsiteY84" fmla="*/ 429307 h 482695"/>
              <a:gd name="connsiteX85" fmla="*/ 4748761 w 6050676"/>
              <a:gd name="connsiteY85" fmla="*/ 455501 h 482695"/>
              <a:gd name="connsiteX86" fmla="*/ 4694373 w 6050676"/>
              <a:gd name="connsiteY86" fmla="*/ 469098 h 482695"/>
              <a:gd name="connsiteX87" fmla="*/ 4667179 w 6050676"/>
              <a:gd name="connsiteY87" fmla="*/ 461264 h 482695"/>
              <a:gd name="connsiteX88" fmla="*/ 4575435 w 6050676"/>
              <a:gd name="connsiteY88" fmla="*/ 469425 h 482695"/>
              <a:gd name="connsiteX89" fmla="*/ 4506741 w 6050676"/>
              <a:gd name="connsiteY89" fmla="*/ 468407 h 482695"/>
              <a:gd name="connsiteX90" fmla="*/ 4487018 w 6050676"/>
              <a:gd name="connsiteY90" fmla="*/ 445637 h 482695"/>
              <a:gd name="connsiteX91" fmla="*/ 4360655 w 6050676"/>
              <a:gd name="connsiteY91" fmla="*/ 383443 h 482695"/>
              <a:gd name="connsiteX92" fmla="*/ 4281355 w 6050676"/>
              <a:gd name="connsiteY92" fmla="*/ 390224 h 482695"/>
              <a:gd name="connsiteX93" fmla="*/ 4170888 w 6050676"/>
              <a:gd name="connsiteY93" fmla="*/ 410602 h 482695"/>
              <a:gd name="connsiteX94" fmla="*/ 4132460 w 6050676"/>
              <a:gd name="connsiteY94" fmla="*/ 408203 h 482695"/>
              <a:gd name="connsiteX95" fmla="*/ 4103213 w 6050676"/>
              <a:gd name="connsiteY95" fmla="*/ 434052 h 482695"/>
              <a:gd name="connsiteX96" fmla="*/ 4079274 w 6050676"/>
              <a:gd name="connsiteY96" fmla="*/ 457617 h 482695"/>
              <a:gd name="connsiteX97" fmla="*/ 3943137 w 6050676"/>
              <a:gd name="connsiteY97" fmla="*/ 452102 h 482695"/>
              <a:gd name="connsiteX98" fmla="*/ 3902709 w 6050676"/>
              <a:gd name="connsiteY98" fmla="*/ 437249 h 482695"/>
              <a:gd name="connsiteX99" fmla="*/ 3888749 w 6050676"/>
              <a:gd name="connsiteY99" fmla="*/ 448702 h 482695"/>
              <a:gd name="connsiteX100" fmla="*/ 3834069 w 6050676"/>
              <a:gd name="connsiteY100" fmla="*/ 411639 h 482695"/>
              <a:gd name="connsiteX101" fmla="*/ 3756752 w 6050676"/>
              <a:gd name="connsiteY101" fmla="*/ 405722 h 482695"/>
              <a:gd name="connsiteX102" fmla="*/ 3711988 w 6050676"/>
              <a:gd name="connsiteY102" fmla="*/ 424907 h 482695"/>
              <a:gd name="connsiteX103" fmla="*/ 3633805 w 6050676"/>
              <a:gd name="connsiteY103" fmla="*/ 407911 h 482695"/>
              <a:gd name="connsiteX104" fmla="*/ 3510838 w 6050676"/>
              <a:gd name="connsiteY104" fmla="*/ 303035 h 482695"/>
              <a:gd name="connsiteX105" fmla="*/ 3378861 w 6050676"/>
              <a:gd name="connsiteY105" fmla="*/ 251545 h 482695"/>
              <a:gd name="connsiteX106" fmla="*/ 3304077 w 6050676"/>
              <a:gd name="connsiteY106" fmla="*/ 316131 h 482695"/>
              <a:gd name="connsiteX107" fmla="*/ 3255009 w 6050676"/>
              <a:gd name="connsiteY107" fmla="*/ 346761 h 482695"/>
              <a:gd name="connsiteX108" fmla="*/ 3163345 w 6050676"/>
              <a:gd name="connsiteY108" fmla="*/ 369847 h 482695"/>
              <a:gd name="connsiteX109" fmla="*/ 3032137 w 6050676"/>
              <a:gd name="connsiteY109" fmla="*/ 312732 h 482695"/>
              <a:gd name="connsiteX110" fmla="*/ 2984547 w 6050676"/>
              <a:gd name="connsiteY110" fmla="*/ 295736 h 482695"/>
              <a:gd name="connsiteX111" fmla="*/ 2960752 w 6050676"/>
              <a:gd name="connsiteY111" fmla="*/ 292336 h 482695"/>
              <a:gd name="connsiteX112" fmla="*/ 2834980 w 6050676"/>
              <a:gd name="connsiteY112" fmla="*/ 261743 h 482695"/>
              <a:gd name="connsiteX113" fmla="*/ 2780592 w 6050676"/>
              <a:gd name="connsiteY113" fmla="*/ 265142 h 482695"/>
              <a:gd name="connsiteX114" fmla="*/ 2760196 w 6050676"/>
              <a:gd name="connsiteY114" fmla="*/ 268542 h 482695"/>
              <a:gd name="connsiteX115" fmla="*/ 2705808 w 6050676"/>
              <a:gd name="connsiteY115" fmla="*/ 275340 h 482695"/>
              <a:gd name="connsiteX116" fmla="*/ 2671815 w 6050676"/>
              <a:gd name="connsiteY116" fmla="*/ 275340 h 482695"/>
              <a:gd name="connsiteX117" fmla="*/ 2593633 w 6050676"/>
              <a:gd name="connsiteY117" fmla="*/ 251545 h 482695"/>
              <a:gd name="connsiteX118" fmla="*/ 2546043 w 6050676"/>
              <a:gd name="connsiteY118" fmla="*/ 244747 h 482695"/>
              <a:gd name="connsiteX119" fmla="*/ 2459026 w 6050676"/>
              <a:gd name="connsiteY119" fmla="*/ 212773 h 482695"/>
              <a:gd name="connsiteX120" fmla="*/ 2330872 w 6050676"/>
              <a:gd name="connsiteY120" fmla="*/ 199848 h 482695"/>
              <a:gd name="connsiteX121" fmla="*/ 2204878 w 6050676"/>
              <a:gd name="connsiteY121" fmla="*/ 172930 h 482695"/>
              <a:gd name="connsiteX122" fmla="*/ 2169381 w 6050676"/>
              <a:gd name="connsiteY122" fmla="*/ 166183 h 482695"/>
              <a:gd name="connsiteX123" fmla="*/ 2143550 w 6050676"/>
              <a:gd name="connsiteY123" fmla="*/ 168564 h 482695"/>
              <a:gd name="connsiteX124" fmla="*/ 2090543 w 6050676"/>
              <a:gd name="connsiteY124" fmla="*/ 197157 h 482695"/>
              <a:gd name="connsiteX125" fmla="*/ 1937576 w 6050676"/>
              <a:gd name="connsiteY125" fmla="*/ 234549 h 482695"/>
              <a:gd name="connsiteX126" fmla="*/ 1859597 w 6050676"/>
              <a:gd name="connsiteY126" fmla="*/ 237224 h 482695"/>
              <a:gd name="connsiteX127" fmla="*/ 1703027 w 6050676"/>
              <a:gd name="connsiteY127" fmla="*/ 234549 h 482695"/>
              <a:gd name="connsiteX128" fmla="*/ 1635759 w 6050676"/>
              <a:gd name="connsiteY128" fmla="*/ 234842 h 482695"/>
              <a:gd name="connsiteX129" fmla="*/ 1561941 w 6050676"/>
              <a:gd name="connsiteY129" fmla="*/ 230080 h 482695"/>
              <a:gd name="connsiteX130" fmla="*/ 1510615 w 6050676"/>
              <a:gd name="connsiteY130" fmla="*/ 230460 h 482695"/>
              <a:gd name="connsiteX131" fmla="*/ 1332508 w 6050676"/>
              <a:gd name="connsiteY131" fmla="*/ 246438 h 482695"/>
              <a:gd name="connsiteX132" fmla="*/ 1123791 w 6050676"/>
              <a:gd name="connsiteY132" fmla="*/ 265799 h 482695"/>
              <a:gd name="connsiteX133" fmla="*/ 1080618 w 6050676"/>
              <a:gd name="connsiteY133" fmla="*/ 263089 h 482695"/>
              <a:gd name="connsiteX134" fmla="*/ 999966 w 6050676"/>
              <a:gd name="connsiteY134" fmla="*/ 265799 h 482695"/>
              <a:gd name="connsiteX135" fmla="*/ 968788 w 6050676"/>
              <a:gd name="connsiteY135" fmla="*/ 278739 h 482695"/>
              <a:gd name="connsiteX136" fmla="*/ 849814 w 6050676"/>
              <a:gd name="connsiteY136" fmla="*/ 305934 h 482695"/>
              <a:gd name="connsiteX137" fmla="*/ 786354 w 6050676"/>
              <a:gd name="connsiteY137" fmla="*/ 352428 h 482695"/>
              <a:gd name="connsiteX138" fmla="*/ 734239 w 6050676"/>
              <a:gd name="connsiteY138" fmla="*/ 370519 h 482695"/>
              <a:gd name="connsiteX139" fmla="*/ 662938 w 6050676"/>
              <a:gd name="connsiteY139" fmla="*/ 400112 h 482695"/>
              <a:gd name="connsiteX140" fmla="*/ 574474 w 6050676"/>
              <a:gd name="connsiteY140" fmla="*/ 384116 h 482695"/>
              <a:gd name="connsiteX141" fmla="*/ 438838 w 6050676"/>
              <a:gd name="connsiteY141" fmla="*/ 354378 h 482695"/>
              <a:gd name="connsiteX142" fmla="*/ 370519 w 6050676"/>
              <a:gd name="connsiteY142" fmla="*/ 278739 h 482695"/>
              <a:gd name="connsiteX143" fmla="*/ 326328 w 6050676"/>
              <a:gd name="connsiteY143" fmla="*/ 268542 h 482695"/>
              <a:gd name="connsiteX144" fmla="*/ 214153 w 6050676"/>
              <a:gd name="connsiteY144" fmla="*/ 180161 h 482695"/>
              <a:gd name="connsiteX145" fmla="*/ 180494 w 6050676"/>
              <a:gd name="connsiteY145" fmla="*/ 153280 h 482695"/>
              <a:gd name="connsiteX146" fmla="*/ 105377 w 6050676"/>
              <a:gd name="connsiteY146" fmla="*/ 125773 h 482695"/>
              <a:gd name="connsiteX147" fmla="*/ 33992 w 6050676"/>
              <a:gd name="connsiteY147" fmla="*/ 64586 h 482695"/>
              <a:gd name="connsiteX148" fmla="*/ 0 w 6050676"/>
              <a:gd name="connsiteY148"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1066 w 6050676"/>
              <a:gd name="connsiteY22" fmla="*/ 130066 h 482695"/>
              <a:gd name="connsiteX23" fmla="*/ 2269340 w 6050676"/>
              <a:gd name="connsiteY23" fmla="*/ 161492 h 482695"/>
              <a:gd name="connsiteX24" fmla="*/ 2425016 w 6050676"/>
              <a:gd name="connsiteY24" fmla="*/ 142424 h 482695"/>
              <a:gd name="connsiteX25" fmla="*/ 2566093 w 6050676"/>
              <a:gd name="connsiteY25" fmla="*/ 191049 h 482695"/>
              <a:gd name="connsiteX26" fmla="*/ 2631121 w 6050676"/>
              <a:gd name="connsiteY26" fmla="*/ 194360 h 482695"/>
              <a:gd name="connsiteX27" fmla="*/ 2692901 w 6050676"/>
              <a:gd name="connsiteY27" fmla="*/ 214171 h 482695"/>
              <a:gd name="connsiteX28" fmla="*/ 2736074 w 6050676"/>
              <a:gd name="connsiteY28" fmla="*/ 214172 h 482695"/>
              <a:gd name="connsiteX29" fmla="*/ 2859722 w 6050676"/>
              <a:gd name="connsiteY29" fmla="*/ 191980 h 482695"/>
              <a:gd name="connsiteX30" fmla="*/ 2923360 w 6050676"/>
              <a:gd name="connsiteY30" fmla="*/ 207355 h 482695"/>
              <a:gd name="connsiteX31" fmla="*/ 2957353 w 6050676"/>
              <a:gd name="connsiteY31" fmla="*/ 224351 h 482695"/>
              <a:gd name="connsiteX32" fmla="*/ 2984547 w 6050676"/>
              <a:gd name="connsiteY32" fmla="*/ 241348 h 482695"/>
              <a:gd name="connsiteX33" fmla="*/ 3004943 w 6050676"/>
              <a:gd name="connsiteY33" fmla="*/ 248146 h 482695"/>
              <a:gd name="connsiteX34" fmla="*/ 3069272 w 6050676"/>
              <a:gd name="connsiteY34" fmla="*/ 261036 h 482695"/>
              <a:gd name="connsiteX35" fmla="*/ 3127316 w 6050676"/>
              <a:gd name="connsiteY35" fmla="*/ 295736 h 482695"/>
              <a:gd name="connsiteX36" fmla="*/ 3202099 w 6050676"/>
              <a:gd name="connsiteY36" fmla="*/ 295736 h 482695"/>
              <a:gd name="connsiteX37" fmla="*/ 3249689 w 6050676"/>
              <a:gd name="connsiteY37" fmla="*/ 285538 h 482695"/>
              <a:gd name="connsiteX38" fmla="*/ 3276883 w 6050676"/>
              <a:gd name="connsiteY38" fmla="*/ 271941 h 482695"/>
              <a:gd name="connsiteX39" fmla="*/ 3381260 w 6050676"/>
              <a:gd name="connsiteY39" fmla="*/ 156313 h 482695"/>
              <a:gd name="connsiteX40" fmla="*/ 3419652 w 6050676"/>
              <a:gd name="connsiteY40" fmla="*/ 183560 h 482695"/>
              <a:gd name="connsiteX41" fmla="*/ 3463842 w 6050676"/>
              <a:gd name="connsiteY41" fmla="*/ 200557 h 482695"/>
              <a:gd name="connsiteX42" fmla="*/ 3664398 w 6050676"/>
              <a:gd name="connsiteY42" fmla="*/ 295736 h 482695"/>
              <a:gd name="connsiteX43" fmla="*/ 3701790 w 6050676"/>
              <a:gd name="connsiteY43" fmla="*/ 299135 h 482695"/>
              <a:gd name="connsiteX44" fmla="*/ 3718786 w 6050676"/>
              <a:gd name="connsiteY44" fmla="*/ 302534 h 482695"/>
              <a:gd name="connsiteX45" fmla="*/ 3759578 w 6050676"/>
              <a:gd name="connsiteY45" fmla="*/ 309333 h 482695"/>
              <a:gd name="connsiteX46" fmla="*/ 3800369 w 6050676"/>
              <a:gd name="connsiteY46" fmla="*/ 312732 h 482695"/>
              <a:gd name="connsiteX47" fmla="*/ 3888749 w 6050676"/>
              <a:gd name="connsiteY47" fmla="*/ 319531 h 482695"/>
              <a:gd name="connsiteX48" fmla="*/ 3946537 w 6050676"/>
              <a:gd name="connsiteY48" fmla="*/ 319531 h 482695"/>
              <a:gd name="connsiteX49" fmla="*/ 3983928 w 6050676"/>
              <a:gd name="connsiteY49" fmla="*/ 309333 h 482695"/>
              <a:gd name="connsiteX50" fmla="*/ 4075708 w 6050676"/>
              <a:gd name="connsiteY50" fmla="*/ 292336 h 482695"/>
              <a:gd name="connsiteX51" fmla="*/ 4208279 w 6050676"/>
              <a:gd name="connsiteY51" fmla="*/ 248146 h 482695"/>
              <a:gd name="connsiteX52" fmla="*/ 4283709 w 6050676"/>
              <a:gd name="connsiteY52" fmla="*/ 251511 h 482695"/>
              <a:gd name="connsiteX53" fmla="*/ 4392858 w 6050676"/>
              <a:gd name="connsiteY53" fmla="*/ 273649 h 482695"/>
              <a:gd name="connsiteX54" fmla="*/ 4442828 w 6050676"/>
              <a:gd name="connsiteY54" fmla="*/ 292336 h 482695"/>
              <a:gd name="connsiteX55" fmla="*/ 4456425 w 6050676"/>
              <a:gd name="connsiteY55" fmla="*/ 295736 h 482695"/>
              <a:gd name="connsiteX56" fmla="*/ 4476821 w 6050676"/>
              <a:gd name="connsiteY56" fmla="*/ 302534 h 482695"/>
              <a:gd name="connsiteX57" fmla="*/ 4521834 w 6050676"/>
              <a:gd name="connsiteY57" fmla="*/ 334854 h 482695"/>
              <a:gd name="connsiteX58" fmla="*/ 4559934 w 6050676"/>
              <a:gd name="connsiteY58" fmla="*/ 346761 h 482695"/>
              <a:gd name="connsiteX59" fmla="*/ 4574035 w 6050676"/>
              <a:gd name="connsiteY59" fmla="*/ 357959 h 482695"/>
              <a:gd name="connsiteX60" fmla="*/ 4636134 w 6050676"/>
              <a:gd name="connsiteY60" fmla="*/ 356285 h 482695"/>
              <a:gd name="connsiteX61" fmla="*/ 4718168 w 6050676"/>
              <a:gd name="connsiteY61" fmla="*/ 356922 h 482695"/>
              <a:gd name="connsiteX62" fmla="*/ 4795678 w 6050676"/>
              <a:gd name="connsiteY62" fmla="*/ 349141 h 482695"/>
              <a:gd name="connsiteX63" fmla="*/ 4881332 w 6050676"/>
              <a:gd name="connsiteY63" fmla="*/ 326496 h 482695"/>
              <a:gd name="connsiteX64" fmla="*/ 5052619 w 6050676"/>
              <a:gd name="connsiteY64" fmla="*/ 349623 h 482695"/>
              <a:gd name="connsiteX65" fmla="*/ 5119528 w 6050676"/>
              <a:gd name="connsiteY65" fmla="*/ 339616 h 482695"/>
              <a:gd name="connsiteX66" fmla="*/ 5166870 w 6050676"/>
              <a:gd name="connsiteY66" fmla="*/ 343325 h 482695"/>
              <a:gd name="connsiteX67" fmla="*/ 5201279 w 6050676"/>
              <a:gd name="connsiteY67" fmla="*/ 332794 h 482695"/>
              <a:gd name="connsiteX68" fmla="*/ 5499997 w 6050676"/>
              <a:gd name="connsiteY68" fmla="*/ 333128 h 482695"/>
              <a:gd name="connsiteX69" fmla="*/ 5725797 w 6050676"/>
              <a:gd name="connsiteY69" fmla="*/ 344014 h 482695"/>
              <a:gd name="connsiteX70" fmla="*/ 5748143 w 6050676"/>
              <a:gd name="connsiteY70" fmla="*/ 329728 h 482695"/>
              <a:gd name="connsiteX71" fmla="*/ 5815554 w 6050676"/>
              <a:gd name="connsiteY71" fmla="*/ 332794 h 482695"/>
              <a:gd name="connsiteX72" fmla="*/ 5894092 w 6050676"/>
              <a:gd name="connsiteY72" fmla="*/ 310355 h 482695"/>
              <a:gd name="connsiteX73" fmla="*/ 5982691 w 6050676"/>
              <a:gd name="connsiteY73" fmla="*/ 322930 h 482695"/>
              <a:gd name="connsiteX74" fmla="*/ 6050676 w 6050676"/>
              <a:gd name="connsiteY74" fmla="*/ 326329 h 482695"/>
              <a:gd name="connsiteX75" fmla="*/ 6016684 w 6050676"/>
              <a:gd name="connsiteY75" fmla="*/ 472497 h 482695"/>
              <a:gd name="connsiteX76" fmla="*/ 5805930 w 6050676"/>
              <a:gd name="connsiteY76" fmla="*/ 452102 h 482695"/>
              <a:gd name="connsiteX77" fmla="*/ 5652870 w 6050676"/>
              <a:gd name="connsiteY77" fmla="*/ 470234 h 482695"/>
              <a:gd name="connsiteX78" fmla="*/ 5537868 w 6050676"/>
              <a:gd name="connsiteY78" fmla="*/ 470234 h 482695"/>
              <a:gd name="connsiteX79" fmla="*/ 5442210 w 6050676"/>
              <a:gd name="connsiteY79" fmla="*/ 448702 h 482695"/>
              <a:gd name="connsiteX80" fmla="*/ 5224657 w 6050676"/>
              <a:gd name="connsiteY80" fmla="*/ 448702 h 482695"/>
              <a:gd name="connsiteX81" fmla="*/ 5122679 w 6050676"/>
              <a:gd name="connsiteY81" fmla="*/ 482695 h 482695"/>
              <a:gd name="connsiteX82" fmla="*/ 5044496 w 6050676"/>
              <a:gd name="connsiteY82" fmla="*/ 479296 h 482695"/>
              <a:gd name="connsiteX83" fmla="*/ 4932321 w 6050676"/>
              <a:gd name="connsiteY83" fmla="*/ 462299 h 482695"/>
              <a:gd name="connsiteX84" fmla="*/ 4876915 w 6050676"/>
              <a:gd name="connsiteY84" fmla="*/ 426926 h 482695"/>
              <a:gd name="connsiteX85" fmla="*/ 4807221 w 6050676"/>
              <a:gd name="connsiteY85" fmla="*/ 429307 h 482695"/>
              <a:gd name="connsiteX86" fmla="*/ 4748761 w 6050676"/>
              <a:gd name="connsiteY86" fmla="*/ 455501 h 482695"/>
              <a:gd name="connsiteX87" fmla="*/ 4694373 w 6050676"/>
              <a:gd name="connsiteY87" fmla="*/ 469098 h 482695"/>
              <a:gd name="connsiteX88" fmla="*/ 4667179 w 6050676"/>
              <a:gd name="connsiteY88" fmla="*/ 461264 h 482695"/>
              <a:gd name="connsiteX89" fmla="*/ 4575435 w 6050676"/>
              <a:gd name="connsiteY89" fmla="*/ 469425 h 482695"/>
              <a:gd name="connsiteX90" fmla="*/ 4506741 w 6050676"/>
              <a:gd name="connsiteY90" fmla="*/ 468407 h 482695"/>
              <a:gd name="connsiteX91" fmla="*/ 4487018 w 6050676"/>
              <a:gd name="connsiteY91" fmla="*/ 445637 h 482695"/>
              <a:gd name="connsiteX92" fmla="*/ 4360655 w 6050676"/>
              <a:gd name="connsiteY92" fmla="*/ 383443 h 482695"/>
              <a:gd name="connsiteX93" fmla="*/ 4281355 w 6050676"/>
              <a:gd name="connsiteY93" fmla="*/ 390224 h 482695"/>
              <a:gd name="connsiteX94" fmla="*/ 4170888 w 6050676"/>
              <a:gd name="connsiteY94" fmla="*/ 410602 h 482695"/>
              <a:gd name="connsiteX95" fmla="*/ 4132460 w 6050676"/>
              <a:gd name="connsiteY95" fmla="*/ 408203 h 482695"/>
              <a:gd name="connsiteX96" fmla="*/ 4103213 w 6050676"/>
              <a:gd name="connsiteY96" fmla="*/ 434052 h 482695"/>
              <a:gd name="connsiteX97" fmla="*/ 4079274 w 6050676"/>
              <a:gd name="connsiteY97" fmla="*/ 457617 h 482695"/>
              <a:gd name="connsiteX98" fmla="*/ 3943137 w 6050676"/>
              <a:gd name="connsiteY98" fmla="*/ 452102 h 482695"/>
              <a:gd name="connsiteX99" fmla="*/ 3902709 w 6050676"/>
              <a:gd name="connsiteY99" fmla="*/ 437249 h 482695"/>
              <a:gd name="connsiteX100" fmla="*/ 3888749 w 6050676"/>
              <a:gd name="connsiteY100" fmla="*/ 448702 h 482695"/>
              <a:gd name="connsiteX101" fmla="*/ 3834069 w 6050676"/>
              <a:gd name="connsiteY101" fmla="*/ 411639 h 482695"/>
              <a:gd name="connsiteX102" fmla="*/ 3756752 w 6050676"/>
              <a:gd name="connsiteY102" fmla="*/ 405722 h 482695"/>
              <a:gd name="connsiteX103" fmla="*/ 3711988 w 6050676"/>
              <a:gd name="connsiteY103" fmla="*/ 424907 h 482695"/>
              <a:gd name="connsiteX104" fmla="*/ 3633805 w 6050676"/>
              <a:gd name="connsiteY104" fmla="*/ 407911 h 482695"/>
              <a:gd name="connsiteX105" fmla="*/ 3510838 w 6050676"/>
              <a:gd name="connsiteY105" fmla="*/ 303035 h 482695"/>
              <a:gd name="connsiteX106" fmla="*/ 3378861 w 6050676"/>
              <a:gd name="connsiteY106" fmla="*/ 251545 h 482695"/>
              <a:gd name="connsiteX107" fmla="*/ 3304077 w 6050676"/>
              <a:gd name="connsiteY107" fmla="*/ 316131 h 482695"/>
              <a:gd name="connsiteX108" fmla="*/ 3255009 w 6050676"/>
              <a:gd name="connsiteY108" fmla="*/ 346761 h 482695"/>
              <a:gd name="connsiteX109" fmla="*/ 3163345 w 6050676"/>
              <a:gd name="connsiteY109" fmla="*/ 369847 h 482695"/>
              <a:gd name="connsiteX110" fmla="*/ 3032137 w 6050676"/>
              <a:gd name="connsiteY110" fmla="*/ 312732 h 482695"/>
              <a:gd name="connsiteX111" fmla="*/ 2984547 w 6050676"/>
              <a:gd name="connsiteY111" fmla="*/ 295736 h 482695"/>
              <a:gd name="connsiteX112" fmla="*/ 2960752 w 6050676"/>
              <a:gd name="connsiteY112" fmla="*/ 292336 h 482695"/>
              <a:gd name="connsiteX113" fmla="*/ 2834980 w 6050676"/>
              <a:gd name="connsiteY113" fmla="*/ 261743 h 482695"/>
              <a:gd name="connsiteX114" fmla="*/ 2780592 w 6050676"/>
              <a:gd name="connsiteY114" fmla="*/ 265142 h 482695"/>
              <a:gd name="connsiteX115" fmla="*/ 2760196 w 6050676"/>
              <a:gd name="connsiteY115" fmla="*/ 268542 h 482695"/>
              <a:gd name="connsiteX116" fmla="*/ 2705808 w 6050676"/>
              <a:gd name="connsiteY116" fmla="*/ 275340 h 482695"/>
              <a:gd name="connsiteX117" fmla="*/ 2671815 w 6050676"/>
              <a:gd name="connsiteY117" fmla="*/ 275340 h 482695"/>
              <a:gd name="connsiteX118" fmla="*/ 2593633 w 6050676"/>
              <a:gd name="connsiteY118" fmla="*/ 251545 h 482695"/>
              <a:gd name="connsiteX119" fmla="*/ 2546043 w 6050676"/>
              <a:gd name="connsiteY119" fmla="*/ 244747 h 482695"/>
              <a:gd name="connsiteX120" fmla="*/ 2459026 w 6050676"/>
              <a:gd name="connsiteY120" fmla="*/ 212773 h 482695"/>
              <a:gd name="connsiteX121" fmla="*/ 2330872 w 6050676"/>
              <a:gd name="connsiteY121" fmla="*/ 199848 h 482695"/>
              <a:gd name="connsiteX122" fmla="*/ 2204878 w 6050676"/>
              <a:gd name="connsiteY122" fmla="*/ 172930 h 482695"/>
              <a:gd name="connsiteX123" fmla="*/ 2169381 w 6050676"/>
              <a:gd name="connsiteY123" fmla="*/ 166183 h 482695"/>
              <a:gd name="connsiteX124" fmla="*/ 2143550 w 6050676"/>
              <a:gd name="connsiteY124" fmla="*/ 168564 h 482695"/>
              <a:gd name="connsiteX125" fmla="*/ 2090543 w 6050676"/>
              <a:gd name="connsiteY125" fmla="*/ 197157 h 482695"/>
              <a:gd name="connsiteX126" fmla="*/ 1937576 w 6050676"/>
              <a:gd name="connsiteY126" fmla="*/ 234549 h 482695"/>
              <a:gd name="connsiteX127" fmla="*/ 1859597 w 6050676"/>
              <a:gd name="connsiteY127" fmla="*/ 237224 h 482695"/>
              <a:gd name="connsiteX128" fmla="*/ 1703027 w 6050676"/>
              <a:gd name="connsiteY128" fmla="*/ 234549 h 482695"/>
              <a:gd name="connsiteX129" fmla="*/ 1635759 w 6050676"/>
              <a:gd name="connsiteY129" fmla="*/ 234842 h 482695"/>
              <a:gd name="connsiteX130" fmla="*/ 1561941 w 6050676"/>
              <a:gd name="connsiteY130" fmla="*/ 230080 h 482695"/>
              <a:gd name="connsiteX131" fmla="*/ 1510615 w 6050676"/>
              <a:gd name="connsiteY131" fmla="*/ 230460 h 482695"/>
              <a:gd name="connsiteX132" fmla="*/ 1332508 w 6050676"/>
              <a:gd name="connsiteY132" fmla="*/ 246438 h 482695"/>
              <a:gd name="connsiteX133" fmla="*/ 1123791 w 6050676"/>
              <a:gd name="connsiteY133" fmla="*/ 265799 h 482695"/>
              <a:gd name="connsiteX134" fmla="*/ 1080618 w 6050676"/>
              <a:gd name="connsiteY134" fmla="*/ 263089 h 482695"/>
              <a:gd name="connsiteX135" fmla="*/ 999966 w 6050676"/>
              <a:gd name="connsiteY135" fmla="*/ 265799 h 482695"/>
              <a:gd name="connsiteX136" fmla="*/ 968788 w 6050676"/>
              <a:gd name="connsiteY136" fmla="*/ 278739 h 482695"/>
              <a:gd name="connsiteX137" fmla="*/ 849814 w 6050676"/>
              <a:gd name="connsiteY137" fmla="*/ 305934 h 482695"/>
              <a:gd name="connsiteX138" fmla="*/ 786354 w 6050676"/>
              <a:gd name="connsiteY138" fmla="*/ 352428 h 482695"/>
              <a:gd name="connsiteX139" fmla="*/ 734239 w 6050676"/>
              <a:gd name="connsiteY139" fmla="*/ 370519 h 482695"/>
              <a:gd name="connsiteX140" fmla="*/ 662938 w 6050676"/>
              <a:gd name="connsiteY140" fmla="*/ 400112 h 482695"/>
              <a:gd name="connsiteX141" fmla="*/ 574474 w 6050676"/>
              <a:gd name="connsiteY141" fmla="*/ 384116 h 482695"/>
              <a:gd name="connsiteX142" fmla="*/ 438838 w 6050676"/>
              <a:gd name="connsiteY142" fmla="*/ 354378 h 482695"/>
              <a:gd name="connsiteX143" fmla="*/ 370519 w 6050676"/>
              <a:gd name="connsiteY143" fmla="*/ 278739 h 482695"/>
              <a:gd name="connsiteX144" fmla="*/ 326328 w 6050676"/>
              <a:gd name="connsiteY144" fmla="*/ 268542 h 482695"/>
              <a:gd name="connsiteX145" fmla="*/ 214153 w 6050676"/>
              <a:gd name="connsiteY145" fmla="*/ 180161 h 482695"/>
              <a:gd name="connsiteX146" fmla="*/ 180494 w 6050676"/>
              <a:gd name="connsiteY146" fmla="*/ 153280 h 482695"/>
              <a:gd name="connsiteX147" fmla="*/ 105377 w 6050676"/>
              <a:gd name="connsiteY147" fmla="*/ 125773 h 482695"/>
              <a:gd name="connsiteX148" fmla="*/ 33992 w 6050676"/>
              <a:gd name="connsiteY148" fmla="*/ 64586 h 482695"/>
              <a:gd name="connsiteX149" fmla="*/ 0 w 6050676"/>
              <a:gd name="connsiteY149"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1066 w 6050676"/>
              <a:gd name="connsiteY22" fmla="*/ 130066 h 482695"/>
              <a:gd name="connsiteX23" fmla="*/ 2269340 w 6050676"/>
              <a:gd name="connsiteY23" fmla="*/ 161492 h 482695"/>
              <a:gd name="connsiteX24" fmla="*/ 2425016 w 6050676"/>
              <a:gd name="connsiteY24" fmla="*/ 142424 h 482695"/>
              <a:gd name="connsiteX25" fmla="*/ 2566093 w 6050676"/>
              <a:gd name="connsiteY25" fmla="*/ 191049 h 482695"/>
              <a:gd name="connsiteX26" fmla="*/ 2631121 w 6050676"/>
              <a:gd name="connsiteY26" fmla="*/ 194360 h 482695"/>
              <a:gd name="connsiteX27" fmla="*/ 2692901 w 6050676"/>
              <a:gd name="connsiteY27" fmla="*/ 214171 h 482695"/>
              <a:gd name="connsiteX28" fmla="*/ 2736074 w 6050676"/>
              <a:gd name="connsiteY28" fmla="*/ 214172 h 482695"/>
              <a:gd name="connsiteX29" fmla="*/ 2859722 w 6050676"/>
              <a:gd name="connsiteY29" fmla="*/ 191980 h 482695"/>
              <a:gd name="connsiteX30" fmla="*/ 2923360 w 6050676"/>
              <a:gd name="connsiteY30" fmla="*/ 207355 h 482695"/>
              <a:gd name="connsiteX31" fmla="*/ 2957353 w 6050676"/>
              <a:gd name="connsiteY31" fmla="*/ 224351 h 482695"/>
              <a:gd name="connsiteX32" fmla="*/ 2984547 w 6050676"/>
              <a:gd name="connsiteY32" fmla="*/ 241348 h 482695"/>
              <a:gd name="connsiteX33" fmla="*/ 3004943 w 6050676"/>
              <a:gd name="connsiteY33" fmla="*/ 248146 h 482695"/>
              <a:gd name="connsiteX34" fmla="*/ 3069272 w 6050676"/>
              <a:gd name="connsiteY34" fmla="*/ 261036 h 482695"/>
              <a:gd name="connsiteX35" fmla="*/ 3127316 w 6050676"/>
              <a:gd name="connsiteY35" fmla="*/ 295736 h 482695"/>
              <a:gd name="connsiteX36" fmla="*/ 3202099 w 6050676"/>
              <a:gd name="connsiteY36" fmla="*/ 295736 h 482695"/>
              <a:gd name="connsiteX37" fmla="*/ 3249689 w 6050676"/>
              <a:gd name="connsiteY37" fmla="*/ 285538 h 482695"/>
              <a:gd name="connsiteX38" fmla="*/ 3276883 w 6050676"/>
              <a:gd name="connsiteY38" fmla="*/ 271941 h 482695"/>
              <a:gd name="connsiteX39" fmla="*/ 3381260 w 6050676"/>
              <a:gd name="connsiteY39" fmla="*/ 156313 h 482695"/>
              <a:gd name="connsiteX40" fmla="*/ 3419652 w 6050676"/>
              <a:gd name="connsiteY40" fmla="*/ 183560 h 482695"/>
              <a:gd name="connsiteX41" fmla="*/ 3463842 w 6050676"/>
              <a:gd name="connsiteY41" fmla="*/ 200557 h 482695"/>
              <a:gd name="connsiteX42" fmla="*/ 3664398 w 6050676"/>
              <a:gd name="connsiteY42" fmla="*/ 295736 h 482695"/>
              <a:gd name="connsiteX43" fmla="*/ 3701790 w 6050676"/>
              <a:gd name="connsiteY43" fmla="*/ 299135 h 482695"/>
              <a:gd name="connsiteX44" fmla="*/ 3718786 w 6050676"/>
              <a:gd name="connsiteY44" fmla="*/ 302534 h 482695"/>
              <a:gd name="connsiteX45" fmla="*/ 3759578 w 6050676"/>
              <a:gd name="connsiteY45" fmla="*/ 309333 h 482695"/>
              <a:gd name="connsiteX46" fmla="*/ 3800369 w 6050676"/>
              <a:gd name="connsiteY46" fmla="*/ 312732 h 482695"/>
              <a:gd name="connsiteX47" fmla="*/ 3888749 w 6050676"/>
              <a:gd name="connsiteY47" fmla="*/ 319531 h 482695"/>
              <a:gd name="connsiteX48" fmla="*/ 3946537 w 6050676"/>
              <a:gd name="connsiteY48" fmla="*/ 319531 h 482695"/>
              <a:gd name="connsiteX49" fmla="*/ 3983928 w 6050676"/>
              <a:gd name="connsiteY49" fmla="*/ 309333 h 482695"/>
              <a:gd name="connsiteX50" fmla="*/ 4075708 w 6050676"/>
              <a:gd name="connsiteY50" fmla="*/ 292336 h 482695"/>
              <a:gd name="connsiteX51" fmla="*/ 4208279 w 6050676"/>
              <a:gd name="connsiteY51" fmla="*/ 248146 h 482695"/>
              <a:gd name="connsiteX52" fmla="*/ 4283709 w 6050676"/>
              <a:gd name="connsiteY52" fmla="*/ 251511 h 482695"/>
              <a:gd name="connsiteX53" fmla="*/ 4392858 w 6050676"/>
              <a:gd name="connsiteY53" fmla="*/ 273649 h 482695"/>
              <a:gd name="connsiteX54" fmla="*/ 4442828 w 6050676"/>
              <a:gd name="connsiteY54" fmla="*/ 292336 h 482695"/>
              <a:gd name="connsiteX55" fmla="*/ 4456425 w 6050676"/>
              <a:gd name="connsiteY55" fmla="*/ 295736 h 482695"/>
              <a:gd name="connsiteX56" fmla="*/ 4476821 w 6050676"/>
              <a:gd name="connsiteY56" fmla="*/ 302534 h 482695"/>
              <a:gd name="connsiteX57" fmla="*/ 4521834 w 6050676"/>
              <a:gd name="connsiteY57" fmla="*/ 334854 h 482695"/>
              <a:gd name="connsiteX58" fmla="*/ 4559934 w 6050676"/>
              <a:gd name="connsiteY58" fmla="*/ 346761 h 482695"/>
              <a:gd name="connsiteX59" fmla="*/ 4574035 w 6050676"/>
              <a:gd name="connsiteY59" fmla="*/ 357959 h 482695"/>
              <a:gd name="connsiteX60" fmla="*/ 4636134 w 6050676"/>
              <a:gd name="connsiteY60" fmla="*/ 356285 h 482695"/>
              <a:gd name="connsiteX61" fmla="*/ 4718168 w 6050676"/>
              <a:gd name="connsiteY61" fmla="*/ 356922 h 482695"/>
              <a:gd name="connsiteX62" fmla="*/ 4795678 w 6050676"/>
              <a:gd name="connsiteY62" fmla="*/ 349141 h 482695"/>
              <a:gd name="connsiteX63" fmla="*/ 4881332 w 6050676"/>
              <a:gd name="connsiteY63" fmla="*/ 326496 h 482695"/>
              <a:gd name="connsiteX64" fmla="*/ 5052619 w 6050676"/>
              <a:gd name="connsiteY64" fmla="*/ 349623 h 482695"/>
              <a:gd name="connsiteX65" fmla="*/ 5119528 w 6050676"/>
              <a:gd name="connsiteY65" fmla="*/ 339616 h 482695"/>
              <a:gd name="connsiteX66" fmla="*/ 5166870 w 6050676"/>
              <a:gd name="connsiteY66" fmla="*/ 343325 h 482695"/>
              <a:gd name="connsiteX67" fmla="*/ 5201279 w 6050676"/>
              <a:gd name="connsiteY67" fmla="*/ 332794 h 482695"/>
              <a:gd name="connsiteX68" fmla="*/ 5499997 w 6050676"/>
              <a:gd name="connsiteY68" fmla="*/ 333128 h 482695"/>
              <a:gd name="connsiteX69" fmla="*/ 5725797 w 6050676"/>
              <a:gd name="connsiteY69" fmla="*/ 344014 h 482695"/>
              <a:gd name="connsiteX70" fmla="*/ 5748143 w 6050676"/>
              <a:gd name="connsiteY70" fmla="*/ 329728 h 482695"/>
              <a:gd name="connsiteX71" fmla="*/ 5815554 w 6050676"/>
              <a:gd name="connsiteY71" fmla="*/ 332794 h 482695"/>
              <a:gd name="connsiteX72" fmla="*/ 5894092 w 6050676"/>
              <a:gd name="connsiteY72" fmla="*/ 310355 h 482695"/>
              <a:gd name="connsiteX73" fmla="*/ 5982691 w 6050676"/>
              <a:gd name="connsiteY73" fmla="*/ 322930 h 482695"/>
              <a:gd name="connsiteX74" fmla="*/ 6050676 w 6050676"/>
              <a:gd name="connsiteY74" fmla="*/ 326329 h 482695"/>
              <a:gd name="connsiteX75" fmla="*/ 6016684 w 6050676"/>
              <a:gd name="connsiteY75" fmla="*/ 472497 h 482695"/>
              <a:gd name="connsiteX76" fmla="*/ 5805930 w 6050676"/>
              <a:gd name="connsiteY76" fmla="*/ 452102 h 482695"/>
              <a:gd name="connsiteX77" fmla="*/ 5652870 w 6050676"/>
              <a:gd name="connsiteY77" fmla="*/ 470234 h 482695"/>
              <a:gd name="connsiteX78" fmla="*/ 5537868 w 6050676"/>
              <a:gd name="connsiteY78" fmla="*/ 470234 h 482695"/>
              <a:gd name="connsiteX79" fmla="*/ 5442210 w 6050676"/>
              <a:gd name="connsiteY79" fmla="*/ 448702 h 482695"/>
              <a:gd name="connsiteX80" fmla="*/ 5224657 w 6050676"/>
              <a:gd name="connsiteY80" fmla="*/ 448702 h 482695"/>
              <a:gd name="connsiteX81" fmla="*/ 5122679 w 6050676"/>
              <a:gd name="connsiteY81" fmla="*/ 482695 h 482695"/>
              <a:gd name="connsiteX82" fmla="*/ 5044496 w 6050676"/>
              <a:gd name="connsiteY82" fmla="*/ 479296 h 482695"/>
              <a:gd name="connsiteX83" fmla="*/ 4932321 w 6050676"/>
              <a:gd name="connsiteY83" fmla="*/ 462299 h 482695"/>
              <a:gd name="connsiteX84" fmla="*/ 4876915 w 6050676"/>
              <a:gd name="connsiteY84" fmla="*/ 426926 h 482695"/>
              <a:gd name="connsiteX85" fmla="*/ 4807221 w 6050676"/>
              <a:gd name="connsiteY85" fmla="*/ 429307 h 482695"/>
              <a:gd name="connsiteX86" fmla="*/ 4748761 w 6050676"/>
              <a:gd name="connsiteY86" fmla="*/ 455501 h 482695"/>
              <a:gd name="connsiteX87" fmla="*/ 4694373 w 6050676"/>
              <a:gd name="connsiteY87" fmla="*/ 469098 h 482695"/>
              <a:gd name="connsiteX88" fmla="*/ 4667179 w 6050676"/>
              <a:gd name="connsiteY88" fmla="*/ 461264 h 482695"/>
              <a:gd name="connsiteX89" fmla="*/ 4575435 w 6050676"/>
              <a:gd name="connsiteY89" fmla="*/ 469425 h 482695"/>
              <a:gd name="connsiteX90" fmla="*/ 4506741 w 6050676"/>
              <a:gd name="connsiteY90" fmla="*/ 468407 h 482695"/>
              <a:gd name="connsiteX91" fmla="*/ 4487018 w 6050676"/>
              <a:gd name="connsiteY91" fmla="*/ 445637 h 482695"/>
              <a:gd name="connsiteX92" fmla="*/ 4360655 w 6050676"/>
              <a:gd name="connsiteY92" fmla="*/ 383443 h 482695"/>
              <a:gd name="connsiteX93" fmla="*/ 4281355 w 6050676"/>
              <a:gd name="connsiteY93" fmla="*/ 390224 h 482695"/>
              <a:gd name="connsiteX94" fmla="*/ 4170888 w 6050676"/>
              <a:gd name="connsiteY94" fmla="*/ 410602 h 482695"/>
              <a:gd name="connsiteX95" fmla="*/ 4132460 w 6050676"/>
              <a:gd name="connsiteY95" fmla="*/ 408203 h 482695"/>
              <a:gd name="connsiteX96" fmla="*/ 4103213 w 6050676"/>
              <a:gd name="connsiteY96" fmla="*/ 434052 h 482695"/>
              <a:gd name="connsiteX97" fmla="*/ 4079274 w 6050676"/>
              <a:gd name="connsiteY97" fmla="*/ 457617 h 482695"/>
              <a:gd name="connsiteX98" fmla="*/ 3943137 w 6050676"/>
              <a:gd name="connsiteY98" fmla="*/ 452102 h 482695"/>
              <a:gd name="connsiteX99" fmla="*/ 3902709 w 6050676"/>
              <a:gd name="connsiteY99" fmla="*/ 437249 h 482695"/>
              <a:gd name="connsiteX100" fmla="*/ 3888749 w 6050676"/>
              <a:gd name="connsiteY100" fmla="*/ 448702 h 482695"/>
              <a:gd name="connsiteX101" fmla="*/ 3834069 w 6050676"/>
              <a:gd name="connsiteY101" fmla="*/ 411639 h 482695"/>
              <a:gd name="connsiteX102" fmla="*/ 3756752 w 6050676"/>
              <a:gd name="connsiteY102" fmla="*/ 405722 h 482695"/>
              <a:gd name="connsiteX103" fmla="*/ 3711988 w 6050676"/>
              <a:gd name="connsiteY103" fmla="*/ 424907 h 482695"/>
              <a:gd name="connsiteX104" fmla="*/ 3633805 w 6050676"/>
              <a:gd name="connsiteY104" fmla="*/ 407911 h 482695"/>
              <a:gd name="connsiteX105" fmla="*/ 3510838 w 6050676"/>
              <a:gd name="connsiteY105" fmla="*/ 303035 h 482695"/>
              <a:gd name="connsiteX106" fmla="*/ 3378861 w 6050676"/>
              <a:gd name="connsiteY106" fmla="*/ 251545 h 482695"/>
              <a:gd name="connsiteX107" fmla="*/ 3304077 w 6050676"/>
              <a:gd name="connsiteY107" fmla="*/ 316131 h 482695"/>
              <a:gd name="connsiteX108" fmla="*/ 3255009 w 6050676"/>
              <a:gd name="connsiteY108" fmla="*/ 346761 h 482695"/>
              <a:gd name="connsiteX109" fmla="*/ 3163345 w 6050676"/>
              <a:gd name="connsiteY109" fmla="*/ 369847 h 482695"/>
              <a:gd name="connsiteX110" fmla="*/ 3032137 w 6050676"/>
              <a:gd name="connsiteY110" fmla="*/ 312732 h 482695"/>
              <a:gd name="connsiteX111" fmla="*/ 2984547 w 6050676"/>
              <a:gd name="connsiteY111" fmla="*/ 295736 h 482695"/>
              <a:gd name="connsiteX112" fmla="*/ 2960752 w 6050676"/>
              <a:gd name="connsiteY112" fmla="*/ 292336 h 482695"/>
              <a:gd name="connsiteX113" fmla="*/ 2834980 w 6050676"/>
              <a:gd name="connsiteY113" fmla="*/ 261743 h 482695"/>
              <a:gd name="connsiteX114" fmla="*/ 2780592 w 6050676"/>
              <a:gd name="connsiteY114" fmla="*/ 265142 h 482695"/>
              <a:gd name="connsiteX115" fmla="*/ 2760196 w 6050676"/>
              <a:gd name="connsiteY115" fmla="*/ 268542 h 482695"/>
              <a:gd name="connsiteX116" fmla="*/ 2705808 w 6050676"/>
              <a:gd name="connsiteY116" fmla="*/ 275340 h 482695"/>
              <a:gd name="connsiteX117" fmla="*/ 2671815 w 6050676"/>
              <a:gd name="connsiteY117" fmla="*/ 275340 h 482695"/>
              <a:gd name="connsiteX118" fmla="*/ 2593633 w 6050676"/>
              <a:gd name="connsiteY118" fmla="*/ 251545 h 482695"/>
              <a:gd name="connsiteX119" fmla="*/ 2546043 w 6050676"/>
              <a:gd name="connsiteY119" fmla="*/ 244747 h 482695"/>
              <a:gd name="connsiteX120" fmla="*/ 2459026 w 6050676"/>
              <a:gd name="connsiteY120" fmla="*/ 212773 h 482695"/>
              <a:gd name="connsiteX121" fmla="*/ 2330872 w 6050676"/>
              <a:gd name="connsiteY121" fmla="*/ 199848 h 482695"/>
              <a:gd name="connsiteX122" fmla="*/ 2204878 w 6050676"/>
              <a:gd name="connsiteY122" fmla="*/ 172930 h 482695"/>
              <a:gd name="connsiteX123" fmla="*/ 2169381 w 6050676"/>
              <a:gd name="connsiteY123" fmla="*/ 166183 h 482695"/>
              <a:gd name="connsiteX124" fmla="*/ 2143550 w 6050676"/>
              <a:gd name="connsiteY124" fmla="*/ 168564 h 482695"/>
              <a:gd name="connsiteX125" fmla="*/ 2090543 w 6050676"/>
              <a:gd name="connsiteY125" fmla="*/ 197157 h 482695"/>
              <a:gd name="connsiteX126" fmla="*/ 1937576 w 6050676"/>
              <a:gd name="connsiteY126" fmla="*/ 234549 h 482695"/>
              <a:gd name="connsiteX127" fmla="*/ 1859597 w 6050676"/>
              <a:gd name="connsiteY127" fmla="*/ 237224 h 482695"/>
              <a:gd name="connsiteX128" fmla="*/ 1703027 w 6050676"/>
              <a:gd name="connsiteY128" fmla="*/ 234549 h 482695"/>
              <a:gd name="connsiteX129" fmla="*/ 1635759 w 6050676"/>
              <a:gd name="connsiteY129" fmla="*/ 234842 h 482695"/>
              <a:gd name="connsiteX130" fmla="*/ 1561941 w 6050676"/>
              <a:gd name="connsiteY130" fmla="*/ 230080 h 482695"/>
              <a:gd name="connsiteX131" fmla="*/ 1510615 w 6050676"/>
              <a:gd name="connsiteY131" fmla="*/ 230460 h 482695"/>
              <a:gd name="connsiteX132" fmla="*/ 1332508 w 6050676"/>
              <a:gd name="connsiteY132" fmla="*/ 246438 h 482695"/>
              <a:gd name="connsiteX133" fmla="*/ 1123791 w 6050676"/>
              <a:gd name="connsiteY133" fmla="*/ 265799 h 482695"/>
              <a:gd name="connsiteX134" fmla="*/ 1080618 w 6050676"/>
              <a:gd name="connsiteY134" fmla="*/ 263089 h 482695"/>
              <a:gd name="connsiteX135" fmla="*/ 999966 w 6050676"/>
              <a:gd name="connsiteY135" fmla="*/ 265799 h 482695"/>
              <a:gd name="connsiteX136" fmla="*/ 968788 w 6050676"/>
              <a:gd name="connsiteY136" fmla="*/ 278739 h 482695"/>
              <a:gd name="connsiteX137" fmla="*/ 849814 w 6050676"/>
              <a:gd name="connsiteY137" fmla="*/ 305934 h 482695"/>
              <a:gd name="connsiteX138" fmla="*/ 786354 w 6050676"/>
              <a:gd name="connsiteY138" fmla="*/ 352428 h 482695"/>
              <a:gd name="connsiteX139" fmla="*/ 734239 w 6050676"/>
              <a:gd name="connsiteY139" fmla="*/ 370519 h 482695"/>
              <a:gd name="connsiteX140" fmla="*/ 662938 w 6050676"/>
              <a:gd name="connsiteY140" fmla="*/ 400112 h 482695"/>
              <a:gd name="connsiteX141" fmla="*/ 574474 w 6050676"/>
              <a:gd name="connsiteY141" fmla="*/ 384116 h 482695"/>
              <a:gd name="connsiteX142" fmla="*/ 438838 w 6050676"/>
              <a:gd name="connsiteY142" fmla="*/ 354378 h 482695"/>
              <a:gd name="connsiteX143" fmla="*/ 370519 w 6050676"/>
              <a:gd name="connsiteY143" fmla="*/ 278739 h 482695"/>
              <a:gd name="connsiteX144" fmla="*/ 326328 w 6050676"/>
              <a:gd name="connsiteY144" fmla="*/ 268542 h 482695"/>
              <a:gd name="connsiteX145" fmla="*/ 214153 w 6050676"/>
              <a:gd name="connsiteY145" fmla="*/ 180161 h 482695"/>
              <a:gd name="connsiteX146" fmla="*/ 180494 w 6050676"/>
              <a:gd name="connsiteY146" fmla="*/ 153280 h 482695"/>
              <a:gd name="connsiteX147" fmla="*/ 105377 w 6050676"/>
              <a:gd name="connsiteY147" fmla="*/ 125773 h 482695"/>
              <a:gd name="connsiteX148" fmla="*/ 33992 w 6050676"/>
              <a:gd name="connsiteY148" fmla="*/ 64586 h 482695"/>
              <a:gd name="connsiteX149" fmla="*/ 0 w 6050676"/>
              <a:gd name="connsiteY149"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1066 w 6050676"/>
              <a:gd name="connsiteY22" fmla="*/ 130066 h 482695"/>
              <a:gd name="connsiteX23" fmla="*/ 2269340 w 6050676"/>
              <a:gd name="connsiteY23" fmla="*/ 161492 h 482695"/>
              <a:gd name="connsiteX24" fmla="*/ 2425016 w 6050676"/>
              <a:gd name="connsiteY24" fmla="*/ 142424 h 482695"/>
              <a:gd name="connsiteX25" fmla="*/ 2566093 w 6050676"/>
              <a:gd name="connsiteY25" fmla="*/ 191049 h 482695"/>
              <a:gd name="connsiteX26" fmla="*/ 2631121 w 6050676"/>
              <a:gd name="connsiteY26" fmla="*/ 194360 h 482695"/>
              <a:gd name="connsiteX27" fmla="*/ 2692901 w 6050676"/>
              <a:gd name="connsiteY27" fmla="*/ 214171 h 482695"/>
              <a:gd name="connsiteX28" fmla="*/ 2736074 w 6050676"/>
              <a:gd name="connsiteY28" fmla="*/ 214172 h 482695"/>
              <a:gd name="connsiteX29" fmla="*/ 2859722 w 6050676"/>
              <a:gd name="connsiteY29" fmla="*/ 191980 h 482695"/>
              <a:gd name="connsiteX30" fmla="*/ 2923360 w 6050676"/>
              <a:gd name="connsiteY30" fmla="*/ 207355 h 482695"/>
              <a:gd name="connsiteX31" fmla="*/ 2957353 w 6050676"/>
              <a:gd name="connsiteY31" fmla="*/ 224351 h 482695"/>
              <a:gd name="connsiteX32" fmla="*/ 2984547 w 6050676"/>
              <a:gd name="connsiteY32" fmla="*/ 241348 h 482695"/>
              <a:gd name="connsiteX33" fmla="*/ 3004943 w 6050676"/>
              <a:gd name="connsiteY33" fmla="*/ 248146 h 482695"/>
              <a:gd name="connsiteX34" fmla="*/ 3069272 w 6050676"/>
              <a:gd name="connsiteY34" fmla="*/ 261036 h 482695"/>
              <a:gd name="connsiteX35" fmla="*/ 3127316 w 6050676"/>
              <a:gd name="connsiteY35" fmla="*/ 295736 h 482695"/>
              <a:gd name="connsiteX36" fmla="*/ 3202099 w 6050676"/>
              <a:gd name="connsiteY36" fmla="*/ 295736 h 482695"/>
              <a:gd name="connsiteX37" fmla="*/ 3249689 w 6050676"/>
              <a:gd name="connsiteY37" fmla="*/ 285538 h 482695"/>
              <a:gd name="connsiteX38" fmla="*/ 3276883 w 6050676"/>
              <a:gd name="connsiteY38" fmla="*/ 271941 h 482695"/>
              <a:gd name="connsiteX39" fmla="*/ 3381260 w 6050676"/>
              <a:gd name="connsiteY39" fmla="*/ 156313 h 482695"/>
              <a:gd name="connsiteX40" fmla="*/ 3419652 w 6050676"/>
              <a:gd name="connsiteY40" fmla="*/ 183560 h 482695"/>
              <a:gd name="connsiteX41" fmla="*/ 3463842 w 6050676"/>
              <a:gd name="connsiteY41" fmla="*/ 200557 h 482695"/>
              <a:gd name="connsiteX42" fmla="*/ 3664398 w 6050676"/>
              <a:gd name="connsiteY42" fmla="*/ 295736 h 482695"/>
              <a:gd name="connsiteX43" fmla="*/ 3701790 w 6050676"/>
              <a:gd name="connsiteY43" fmla="*/ 299135 h 482695"/>
              <a:gd name="connsiteX44" fmla="*/ 3718786 w 6050676"/>
              <a:gd name="connsiteY44" fmla="*/ 302534 h 482695"/>
              <a:gd name="connsiteX45" fmla="*/ 3759578 w 6050676"/>
              <a:gd name="connsiteY45" fmla="*/ 309333 h 482695"/>
              <a:gd name="connsiteX46" fmla="*/ 3800369 w 6050676"/>
              <a:gd name="connsiteY46" fmla="*/ 312732 h 482695"/>
              <a:gd name="connsiteX47" fmla="*/ 3888749 w 6050676"/>
              <a:gd name="connsiteY47" fmla="*/ 319531 h 482695"/>
              <a:gd name="connsiteX48" fmla="*/ 3946537 w 6050676"/>
              <a:gd name="connsiteY48" fmla="*/ 319531 h 482695"/>
              <a:gd name="connsiteX49" fmla="*/ 3983928 w 6050676"/>
              <a:gd name="connsiteY49" fmla="*/ 309333 h 482695"/>
              <a:gd name="connsiteX50" fmla="*/ 4075708 w 6050676"/>
              <a:gd name="connsiteY50" fmla="*/ 292336 h 482695"/>
              <a:gd name="connsiteX51" fmla="*/ 4208279 w 6050676"/>
              <a:gd name="connsiteY51" fmla="*/ 248146 h 482695"/>
              <a:gd name="connsiteX52" fmla="*/ 4283709 w 6050676"/>
              <a:gd name="connsiteY52" fmla="*/ 251511 h 482695"/>
              <a:gd name="connsiteX53" fmla="*/ 4367053 w 6050676"/>
              <a:gd name="connsiteY53" fmla="*/ 277705 h 482695"/>
              <a:gd name="connsiteX54" fmla="*/ 4392858 w 6050676"/>
              <a:gd name="connsiteY54" fmla="*/ 273649 h 482695"/>
              <a:gd name="connsiteX55" fmla="*/ 4442828 w 6050676"/>
              <a:gd name="connsiteY55" fmla="*/ 292336 h 482695"/>
              <a:gd name="connsiteX56" fmla="*/ 4456425 w 6050676"/>
              <a:gd name="connsiteY56" fmla="*/ 295736 h 482695"/>
              <a:gd name="connsiteX57" fmla="*/ 4476821 w 6050676"/>
              <a:gd name="connsiteY57" fmla="*/ 302534 h 482695"/>
              <a:gd name="connsiteX58" fmla="*/ 4521834 w 6050676"/>
              <a:gd name="connsiteY58" fmla="*/ 334854 h 482695"/>
              <a:gd name="connsiteX59" fmla="*/ 4559934 w 6050676"/>
              <a:gd name="connsiteY59" fmla="*/ 346761 h 482695"/>
              <a:gd name="connsiteX60" fmla="*/ 4574035 w 6050676"/>
              <a:gd name="connsiteY60" fmla="*/ 357959 h 482695"/>
              <a:gd name="connsiteX61" fmla="*/ 4636134 w 6050676"/>
              <a:gd name="connsiteY61" fmla="*/ 356285 h 482695"/>
              <a:gd name="connsiteX62" fmla="*/ 4718168 w 6050676"/>
              <a:gd name="connsiteY62" fmla="*/ 356922 h 482695"/>
              <a:gd name="connsiteX63" fmla="*/ 4795678 w 6050676"/>
              <a:gd name="connsiteY63" fmla="*/ 349141 h 482695"/>
              <a:gd name="connsiteX64" fmla="*/ 4881332 w 6050676"/>
              <a:gd name="connsiteY64" fmla="*/ 326496 h 482695"/>
              <a:gd name="connsiteX65" fmla="*/ 5052619 w 6050676"/>
              <a:gd name="connsiteY65" fmla="*/ 349623 h 482695"/>
              <a:gd name="connsiteX66" fmla="*/ 5119528 w 6050676"/>
              <a:gd name="connsiteY66" fmla="*/ 339616 h 482695"/>
              <a:gd name="connsiteX67" fmla="*/ 5166870 w 6050676"/>
              <a:gd name="connsiteY67" fmla="*/ 343325 h 482695"/>
              <a:gd name="connsiteX68" fmla="*/ 5201279 w 6050676"/>
              <a:gd name="connsiteY68" fmla="*/ 332794 h 482695"/>
              <a:gd name="connsiteX69" fmla="*/ 5499997 w 6050676"/>
              <a:gd name="connsiteY69" fmla="*/ 333128 h 482695"/>
              <a:gd name="connsiteX70" fmla="*/ 5725797 w 6050676"/>
              <a:gd name="connsiteY70" fmla="*/ 344014 h 482695"/>
              <a:gd name="connsiteX71" fmla="*/ 5748143 w 6050676"/>
              <a:gd name="connsiteY71" fmla="*/ 329728 h 482695"/>
              <a:gd name="connsiteX72" fmla="*/ 5815554 w 6050676"/>
              <a:gd name="connsiteY72" fmla="*/ 332794 h 482695"/>
              <a:gd name="connsiteX73" fmla="*/ 5894092 w 6050676"/>
              <a:gd name="connsiteY73" fmla="*/ 310355 h 482695"/>
              <a:gd name="connsiteX74" fmla="*/ 5982691 w 6050676"/>
              <a:gd name="connsiteY74" fmla="*/ 322930 h 482695"/>
              <a:gd name="connsiteX75" fmla="*/ 6050676 w 6050676"/>
              <a:gd name="connsiteY75" fmla="*/ 326329 h 482695"/>
              <a:gd name="connsiteX76" fmla="*/ 6016684 w 6050676"/>
              <a:gd name="connsiteY76" fmla="*/ 472497 h 482695"/>
              <a:gd name="connsiteX77" fmla="*/ 5805930 w 6050676"/>
              <a:gd name="connsiteY77" fmla="*/ 452102 h 482695"/>
              <a:gd name="connsiteX78" fmla="*/ 5652870 w 6050676"/>
              <a:gd name="connsiteY78" fmla="*/ 470234 h 482695"/>
              <a:gd name="connsiteX79" fmla="*/ 5537868 w 6050676"/>
              <a:gd name="connsiteY79" fmla="*/ 470234 h 482695"/>
              <a:gd name="connsiteX80" fmla="*/ 5442210 w 6050676"/>
              <a:gd name="connsiteY80" fmla="*/ 448702 h 482695"/>
              <a:gd name="connsiteX81" fmla="*/ 5224657 w 6050676"/>
              <a:gd name="connsiteY81" fmla="*/ 448702 h 482695"/>
              <a:gd name="connsiteX82" fmla="*/ 5122679 w 6050676"/>
              <a:gd name="connsiteY82" fmla="*/ 482695 h 482695"/>
              <a:gd name="connsiteX83" fmla="*/ 5044496 w 6050676"/>
              <a:gd name="connsiteY83" fmla="*/ 479296 h 482695"/>
              <a:gd name="connsiteX84" fmla="*/ 4932321 w 6050676"/>
              <a:gd name="connsiteY84" fmla="*/ 462299 h 482695"/>
              <a:gd name="connsiteX85" fmla="*/ 4876915 w 6050676"/>
              <a:gd name="connsiteY85" fmla="*/ 426926 h 482695"/>
              <a:gd name="connsiteX86" fmla="*/ 4807221 w 6050676"/>
              <a:gd name="connsiteY86" fmla="*/ 429307 h 482695"/>
              <a:gd name="connsiteX87" fmla="*/ 4748761 w 6050676"/>
              <a:gd name="connsiteY87" fmla="*/ 455501 h 482695"/>
              <a:gd name="connsiteX88" fmla="*/ 4694373 w 6050676"/>
              <a:gd name="connsiteY88" fmla="*/ 469098 h 482695"/>
              <a:gd name="connsiteX89" fmla="*/ 4667179 w 6050676"/>
              <a:gd name="connsiteY89" fmla="*/ 461264 h 482695"/>
              <a:gd name="connsiteX90" fmla="*/ 4575435 w 6050676"/>
              <a:gd name="connsiteY90" fmla="*/ 469425 h 482695"/>
              <a:gd name="connsiteX91" fmla="*/ 4506741 w 6050676"/>
              <a:gd name="connsiteY91" fmla="*/ 468407 h 482695"/>
              <a:gd name="connsiteX92" fmla="*/ 4487018 w 6050676"/>
              <a:gd name="connsiteY92" fmla="*/ 445637 h 482695"/>
              <a:gd name="connsiteX93" fmla="*/ 4360655 w 6050676"/>
              <a:gd name="connsiteY93" fmla="*/ 383443 h 482695"/>
              <a:gd name="connsiteX94" fmla="*/ 4281355 w 6050676"/>
              <a:gd name="connsiteY94" fmla="*/ 390224 h 482695"/>
              <a:gd name="connsiteX95" fmla="*/ 4170888 w 6050676"/>
              <a:gd name="connsiteY95" fmla="*/ 410602 h 482695"/>
              <a:gd name="connsiteX96" fmla="*/ 4132460 w 6050676"/>
              <a:gd name="connsiteY96" fmla="*/ 408203 h 482695"/>
              <a:gd name="connsiteX97" fmla="*/ 4103213 w 6050676"/>
              <a:gd name="connsiteY97" fmla="*/ 434052 h 482695"/>
              <a:gd name="connsiteX98" fmla="*/ 4079274 w 6050676"/>
              <a:gd name="connsiteY98" fmla="*/ 457617 h 482695"/>
              <a:gd name="connsiteX99" fmla="*/ 3943137 w 6050676"/>
              <a:gd name="connsiteY99" fmla="*/ 452102 h 482695"/>
              <a:gd name="connsiteX100" fmla="*/ 3902709 w 6050676"/>
              <a:gd name="connsiteY100" fmla="*/ 437249 h 482695"/>
              <a:gd name="connsiteX101" fmla="*/ 3888749 w 6050676"/>
              <a:gd name="connsiteY101" fmla="*/ 448702 h 482695"/>
              <a:gd name="connsiteX102" fmla="*/ 3834069 w 6050676"/>
              <a:gd name="connsiteY102" fmla="*/ 411639 h 482695"/>
              <a:gd name="connsiteX103" fmla="*/ 3756752 w 6050676"/>
              <a:gd name="connsiteY103" fmla="*/ 405722 h 482695"/>
              <a:gd name="connsiteX104" fmla="*/ 3711988 w 6050676"/>
              <a:gd name="connsiteY104" fmla="*/ 424907 h 482695"/>
              <a:gd name="connsiteX105" fmla="*/ 3633805 w 6050676"/>
              <a:gd name="connsiteY105" fmla="*/ 407911 h 482695"/>
              <a:gd name="connsiteX106" fmla="*/ 3510838 w 6050676"/>
              <a:gd name="connsiteY106" fmla="*/ 303035 h 482695"/>
              <a:gd name="connsiteX107" fmla="*/ 3378861 w 6050676"/>
              <a:gd name="connsiteY107" fmla="*/ 251545 h 482695"/>
              <a:gd name="connsiteX108" fmla="*/ 3304077 w 6050676"/>
              <a:gd name="connsiteY108" fmla="*/ 316131 h 482695"/>
              <a:gd name="connsiteX109" fmla="*/ 3255009 w 6050676"/>
              <a:gd name="connsiteY109" fmla="*/ 346761 h 482695"/>
              <a:gd name="connsiteX110" fmla="*/ 3163345 w 6050676"/>
              <a:gd name="connsiteY110" fmla="*/ 369847 h 482695"/>
              <a:gd name="connsiteX111" fmla="*/ 3032137 w 6050676"/>
              <a:gd name="connsiteY111" fmla="*/ 312732 h 482695"/>
              <a:gd name="connsiteX112" fmla="*/ 2984547 w 6050676"/>
              <a:gd name="connsiteY112" fmla="*/ 295736 h 482695"/>
              <a:gd name="connsiteX113" fmla="*/ 2960752 w 6050676"/>
              <a:gd name="connsiteY113" fmla="*/ 292336 h 482695"/>
              <a:gd name="connsiteX114" fmla="*/ 2834980 w 6050676"/>
              <a:gd name="connsiteY114" fmla="*/ 261743 h 482695"/>
              <a:gd name="connsiteX115" fmla="*/ 2780592 w 6050676"/>
              <a:gd name="connsiteY115" fmla="*/ 265142 h 482695"/>
              <a:gd name="connsiteX116" fmla="*/ 2760196 w 6050676"/>
              <a:gd name="connsiteY116" fmla="*/ 268542 h 482695"/>
              <a:gd name="connsiteX117" fmla="*/ 2705808 w 6050676"/>
              <a:gd name="connsiteY117" fmla="*/ 275340 h 482695"/>
              <a:gd name="connsiteX118" fmla="*/ 2671815 w 6050676"/>
              <a:gd name="connsiteY118" fmla="*/ 275340 h 482695"/>
              <a:gd name="connsiteX119" fmla="*/ 2593633 w 6050676"/>
              <a:gd name="connsiteY119" fmla="*/ 251545 h 482695"/>
              <a:gd name="connsiteX120" fmla="*/ 2546043 w 6050676"/>
              <a:gd name="connsiteY120" fmla="*/ 244747 h 482695"/>
              <a:gd name="connsiteX121" fmla="*/ 2459026 w 6050676"/>
              <a:gd name="connsiteY121" fmla="*/ 212773 h 482695"/>
              <a:gd name="connsiteX122" fmla="*/ 2330872 w 6050676"/>
              <a:gd name="connsiteY122" fmla="*/ 199848 h 482695"/>
              <a:gd name="connsiteX123" fmla="*/ 2204878 w 6050676"/>
              <a:gd name="connsiteY123" fmla="*/ 172930 h 482695"/>
              <a:gd name="connsiteX124" fmla="*/ 2169381 w 6050676"/>
              <a:gd name="connsiteY124" fmla="*/ 166183 h 482695"/>
              <a:gd name="connsiteX125" fmla="*/ 2143550 w 6050676"/>
              <a:gd name="connsiteY125" fmla="*/ 168564 h 482695"/>
              <a:gd name="connsiteX126" fmla="*/ 2090543 w 6050676"/>
              <a:gd name="connsiteY126" fmla="*/ 197157 h 482695"/>
              <a:gd name="connsiteX127" fmla="*/ 1937576 w 6050676"/>
              <a:gd name="connsiteY127" fmla="*/ 234549 h 482695"/>
              <a:gd name="connsiteX128" fmla="*/ 1859597 w 6050676"/>
              <a:gd name="connsiteY128" fmla="*/ 237224 h 482695"/>
              <a:gd name="connsiteX129" fmla="*/ 1703027 w 6050676"/>
              <a:gd name="connsiteY129" fmla="*/ 234549 h 482695"/>
              <a:gd name="connsiteX130" fmla="*/ 1635759 w 6050676"/>
              <a:gd name="connsiteY130" fmla="*/ 234842 h 482695"/>
              <a:gd name="connsiteX131" fmla="*/ 1561941 w 6050676"/>
              <a:gd name="connsiteY131" fmla="*/ 230080 h 482695"/>
              <a:gd name="connsiteX132" fmla="*/ 1510615 w 6050676"/>
              <a:gd name="connsiteY132" fmla="*/ 230460 h 482695"/>
              <a:gd name="connsiteX133" fmla="*/ 1332508 w 6050676"/>
              <a:gd name="connsiteY133" fmla="*/ 246438 h 482695"/>
              <a:gd name="connsiteX134" fmla="*/ 1123791 w 6050676"/>
              <a:gd name="connsiteY134" fmla="*/ 265799 h 482695"/>
              <a:gd name="connsiteX135" fmla="*/ 1080618 w 6050676"/>
              <a:gd name="connsiteY135" fmla="*/ 263089 h 482695"/>
              <a:gd name="connsiteX136" fmla="*/ 999966 w 6050676"/>
              <a:gd name="connsiteY136" fmla="*/ 265799 h 482695"/>
              <a:gd name="connsiteX137" fmla="*/ 968788 w 6050676"/>
              <a:gd name="connsiteY137" fmla="*/ 278739 h 482695"/>
              <a:gd name="connsiteX138" fmla="*/ 849814 w 6050676"/>
              <a:gd name="connsiteY138" fmla="*/ 305934 h 482695"/>
              <a:gd name="connsiteX139" fmla="*/ 786354 w 6050676"/>
              <a:gd name="connsiteY139" fmla="*/ 352428 h 482695"/>
              <a:gd name="connsiteX140" fmla="*/ 734239 w 6050676"/>
              <a:gd name="connsiteY140" fmla="*/ 370519 h 482695"/>
              <a:gd name="connsiteX141" fmla="*/ 662938 w 6050676"/>
              <a:gd name="connsiteY141" fmla="*/ 400112 h 482695"/>
              <a:gd name="connsiteX142" fmla="*/ 574474 w 6050676"/>
              <a:gd name="connsiteY142" fmla="*/ 384116 h 482695"/>
              <a:gd name="connsiteX143" fmla="*/ 438838 w 6050676"/>
              <a:gd name="connsiteY143" fmla="*/ 354378 h 482695"/>
              <a:gd name="connsiteX144" fmla="*/ 370519 w 6050676"/>
              <a:gd name="connsiteY144" fmla="*/ 278739 h 482695"/>
              <a:gd name="connsiteX145" fmla="*/ 326328 w 6050676"/>
              <a:gd name="connsiteY145" fmla="*/ 268542 h 482695"/>
              <a:gd name="connsiteX146" fmla="*/ 214153 w 6050676"/>
              <a:gd name="connsiteY146" fmla="*/ 180161 h 482695"/>
              <a:gd name="connsiteX147" fmla="*/ 180494 w 6050676"/>
              <a:gd name="connsiteY147" fmla="*/ 153280 h 482695"/>
              <a:gd name="connsiteX148" fmla="*/ 105377 w 6050676"/>
              <a:gd name="connsiteY148" fmla="*/ 125773 h 482695"/>
              <a:gd name="connsiteX149" fmla="*/ 33992 w 6050676"/>
              <a:gd name="connsiteY149" fmla="*/ 64586 h 482695"/>
              <a:gd name="connsiteX150" fmla="*/ 0 w 6050676"/>
              <a:gd name="connsiteY150"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1066 w 6050676"/>
              <a:gd name="connsiteY22" fmla="*/ 130066 h 482695"/>
              <a:gd name="connsiteX23" fmla="*/ 2269340 w 6050676"/>
              <a:gd name="connsiteY23" fmla="*/ 161492 h 482695"/>
              <a:gd name="connsiteX24" fmla="*/ 2425016 w 6050676"/>
              <a:gd name="connsiteY24" fmla="*/ 142424 h 482695"/>
              <a:gd name="connsiteX25" fmla="*/ 2566093 w 6050676"/>
              <a:gd name="connsiteY25" fmla="*/ 191049 h 482695"/>
              <a:gd name="connsiteX26" fmla="*/ 2631121 w 6050676"/>
              <a:gd name="connsiteY26" fmla="*/ 194360 h 482695"/>
              <a:gd name="connsiteX27" fmla="*/ 2692901 w 6050676"/>
              <a:gd name="connsiteY27" fmla="*/ 214171 h 482695"/>
              <a:gd name="connsiteX28" fmla="*/ 2736074 w 6050676"/>
              <a:gd name="connsiteY28" fmla="*/ 214172 h 482695"/>
              <a:gd name="connsiteX29" fmla="*/ 2859722 w 6050676"/>
              <a:gd name="connsiteY29" fmla="*/ 191980 h 482695"/>
              <a:gd name="connsiteX30" fmla="*/ 2923360 w 6050676"/>
              <a:gd name="connsiteY30" fmla="*/ 207355 h 482695"/>
              <a:gd name="connsiteX31" fmla="*/ 2957353 w 6050676"/>
              <a:gd name="connsiteY31" fmla="*/ 224351 h 482695"/>
              <a:gd name="connsiteX32" fmla="*/ 2984547 w 6050676"/>
              <a:gd name="connsiteY32" fmla="*/ 241348 h 482695"/>
              <a:gd name="connsiteX33" fmla="*/ 3004943 w 6050676"/>
              <a:gd name="connsiteY33" fmla="*/ 248146 h 482695"/>
              <a:gd name="connsiteX34" fmla="*/ 3069272 w 6050676"/>
              <a:gd name="connsiteY34" fmla="*/ 261036 h 482695"/>
              <a:gd name="connsiteX35" fmla="*/ 3127316 w 6050676"/>
              <a:gd name="connsiteY35" fmla="*/ 295736 h 482695"/>
              <a:gd name="connsiteX36" fmla="*/ 3202099 w 6050676"/>
              <a:gd name="connsiteY36" fmla="*/ 295736 h 482695"/>
              <a:gd name="connsiteX37" fmla="*/ 3249689 w 6050676"/>
              <a:gd name="connsiteY37" fmla="*/ 285538 h 482695"/>
              <a:gd name="connsiteX38" fmla="*/ 3276883 w 6050676"/>
              <a:gd name="connsiteY38" fmla="*/ 271941 h 482695"/>
              <a:gd name="connsiteX39" fmla="*/ 3381260 w 6050676"/>
              <a:gd name="connsiteY39" fmla="*/ 156313 h 482695"/>
              <a:gd name="connsiteX40" fmla="*/ 3419652 w 6050676"/>
              <a:gd name="connsiteY40" fmla="*/ 183560 h 482695"/>
              <a:gd name="connsiteX41" fmla="*/ 3463842 w 6050676"/>
              <a:gd name="connsiteY41" fmla="*/ 200557 h 482695"/>
              <a:gd name="connsiteX42" fmla="*/ 3664398 w 6050676"/>
              <a:gd name="connsiteY42" fmla="*/ 295736 h 482695"/>
              <a:gd name="connsiteX43" fmla="*/ 3701790 w 6050676"/>
              <a:gd name="connsiteY43" fmla="*/ 299135 h 482695"/>
              <a:gd name="connsiteX44" fmla="*/ 3718786 w 6050676"/>
              <a:gd name="connsiteY44" fmla="*/ 302534 h 482695"/>
              <a:gd name="connsiteX45" fmla="*/ 3759578 w 6050676"/>
              <a:gd name="connsiteY45" fmla="*/ 309333 h 482695"/>
              <a:gd name="connsiteX46" fmla="*/ 3800369 w 6050676"/>
              <a:gd name="connsiteY46" fmla="*/ 312732 h 482695"/>
              <a:gd name="connsiteX47" fmla="*/ 3888749 w 6050676"/>
              <a:gd name="connsiteY47" fmla="*/ 319531 h 482695"/>
              <a:gd name="connsiteX48" fmla="*/ 3946537 w 6050676"/>
              <a:gd name="connsiteY48" fmla="*/ 319531 h 482695"/>
              <a:gd name="connsiteX49" fmla="*/ 3983928 w 6050676"/>
              <a:gd name="connsiteY49" fmla="*/ 309333 h 482695"/>
              <a:gd name="connsiteX50" fmla="*/ 4075708 w 6050676"/>
              <a:gd name="connsiteY50" fmla="*/ 292336 h 482695"/>
              <a:gd name="connsiteX51" fmla="*/ 4208279 w 6050676"/>
              <a:gd name="connsiteY51" fmla="*/ 248146 h 482695"/>
              <a:gd name="connsiteX52" fmla="*/ 4283709 w 6050676"/>
              <a:gd name="connsiteY52" fmla="*/ 251511 h 482695"/>
              <a:gd name="connsiteX53" fmla="*/ 4367053 w 6050676"/>
              <a:gd name="connsiteY53" fmla="*/ 277705 h 482695"/>
              <a:gd name="connsiteX54" fmla="*/ 4392858 w 6050676"/>
              <a:gd name="connsiteY54" fmla="*/ 273649 h 482695"/>
              <a:gd name="connsiteX55" fmla="*/ 4409916 w 6050676"/>
              <a:gd name="connsiteY55" fmla="*/ 272942 h 482695"/>
              <a:gd name="connsiteX56" fmla="*/ 4442828 w 6050676"/>
              <a:gd name="connsiteY56" fmla="*/ 292336 h 482695"/>
              <a:gd name="connsiteX57" fmla="*/ 4456425 w 6050676"/>
              <a:gd name="connsiteY57" fmla="*/ 295736 h 482695"/>
              <a:gd name="connsiteX58" fmla="*/ 4476821 w 6050676"/>
              <a:gd name="connsiteY58" fmla="*/ 302534 h 482695"/>
              <a:gd name="connsiteX59" fmla="*/ 4521834 w 6050676"/>
              <a:gd name="connsiteY59" fmla="*/ 334854 h 482695"/>
              <a:gd name="connsiteX60" fmla="*/ 4559934 w 6050676"/>
              <a:gd name="connsiteY60" fmla="*/ 346761 h 482695"/>
              <a:gd name="connsiteX61" fmla="*/ 4574035 w 6050676"/>
              <a:gd name="connsiteY61" fmla="*/ 357959 h 482695"/>
              <a:gd name="connsiteX62" fmla="*/ 4636134 w 6050676"/>
              <a:gd name="connsiteY62" fmla="*/ 356285 h 482695"/>
              <a:gd name="connsiteX63" fmla="*/ 4718168 w 6050676"/>
              <a:gd name="connsiteY63" fmla="*/ 356922 h 482695"/>
              <a:gd name="connsiteX64" fmla="*/ 4795678 w 6050676"/>
              <a:gd name="connsiteY64" fmla="*/ 349141 h 482695"/>
              <a:gd name="connsiteX65" fmla="*/ 4881332 w 6050676"/>
              <a:gd name="connsiteY65" fmla="*/ 326496 h 482695"/>
              <a:gd name="connsiteX66" fmla="*/ 5052619 w 6050676"/>
              <a:gd name="connsiteY66" fmla="*/ 349623 h 482695"/>
              <a:gd name="connsiteX67" fmla="*/ 5119528 w 6050676"/>
              <a:gd name="connsiteY67" fmla="*/ 339616 h 482695"/>
              <a:gd name="connsiteX68" fmla="*/ 5166870 w 6050676"/>
              <a:gd name="connsiteY68" fmla="*/ 343325 h 482695"/>
              <a:gd name="connsiteX69" fmla="*/ 5201279 w 6050676"/>
              <a:gd name="connsiteY69" fmla="*/ 332794 h 482695"/>
              <a:gd name="connsiteX70" fmla="*/ 5499997 w 6050676"/>
              <a:gd name="connsiteY70" fmla="*/ 333128 h 482695"/>
              <a:gd name="connsiteX71" fmla="*/ 5725797 w 6050676"/>
              <a:gd name="connsiteY71" fmla="*/ 344014 h 482695"/>
              <a:gd name="connsiteX72" fmla="*/ 5748143 w 6050676"/>
              <a:gd name="connsiteY72" fmla="*/ 329728 h 482695"/>
              <a:gd name="connsiteX73" fmla="*/ 5815554 w 6050676"/>
              <a:gd name="connsiteY73" fmla="*/ 332794 h 482695"/>
              <a:gd name="connsiteX74" fmla="*/ 5894092 w 6050676"/>
              <a:gd name="connsiteY74" fmla="*/ 310355 h 482695"/>
              <a:gd name="connsiteX75" fmla="*/ 5982691 w 6050676"/>
              <a:gd name="connsiteY75" fmla="*/ 322930 h 482695"/>
              <a:gd name="connsiteX76" fmla="*/ 6050676 w 6050676"/>
              <a:gd name="connsiteY76" fmla="*/ 326329 h 482695"/>
              <a:gd name="connsiteX77" fmla="*/ 6016684 w 6050676"/>
              <a:gd name="connsiteY77" fmla="*/ 472497 h 482695"/>
              <a:gd name="connsiteX78" fmla="*/ 5805930 w 6050676"/>
              <a:gd name="connsiteY78" fmla="*/ 452102 h 482695"/>
              <a:gd name="connsiteX79" fmla="*/ 5652870 w 6050676"/>
              <a:gd name="connsiteY79" fmla="*/ 470234 h 482695"/>
              <a:gd name="connsiteX80" fmla="*/ 5537868 w 6050676"/>
              <a:gd name="connsiteY80" fmla="*/ 470234 h 482695"/>
              <a:gd name="connsiteX81" fmla="*/ 5442210 w 6050676"/>
              <a:gd name="connsiteY81" fmla="*/ 448702 h 482695"/>
              <a:gd name="connsiteX82" fmla="*/ 5224657 w 6050676"/>
              <a:gd name="connsiteY82" fmla="*/ 448702 h 482695"/>
              <a:gd name="connsiteX83" fmla="*/ 5122679 w 6050676"/>
              <a:gd name="connsiteY83" fmla="*/ 482695 h 482695"/>
              <a:gd name="connsiteX84" fmla="*/ 5044496 w 6050676"/>
              <a:gd name="connsiteY84" fmla="*/ 479296 h 482695"/>
              <a:gd name="connsiteX85" fmla="*/ 4932321 w 6050676"/>
              <a:gd name="connsiteY85" fmla="*/ 462299 h 482695"/>
              <a:gd name="connsiteX86" fmla="*/ 4876915 w 6050676"/>
              <a:gd name="connsiteY86" fmla="*/ 426926 h 482695"/>
              <a:gd name="connsiteX87" fmla="*/ 4807221 w 6050676"/>
              <a:gd name="connsiteY87" fmla="*/ 429307 h 482695"/>
              <a:gd name="connsiteX88" fmla="*/ 4748761 w 6050676"/>
              <a:gd name="connsiteY88" fmla="*/ 455501 h 482695"/>
              <a:gd name="connsiteX89" fmla="*/ 4694373 w 6050676"/>
              <a:gd name="connsiteY89" fmla="*/ 469098 h 482695"/>
              <a:gd name="connsiteX90" fmla="*/ 4667179 w 6050676"/>
              <a:gd name="connsiteY90" fmla="*/ 461264 h 482695"/>
              <a:gd name="connsiteX91" fmla="*/ 4575435 w 6050676"/>
              <a:gd name="connsiteY91" fmla="*/ 469425 h 482695"/>
              <a:gd name="connsiteX92" fmla="*/ 4506741 w 6050676"/>
              <a:gd name="connsiteY92" fmla="*/ 468407 h 482695"/>
              <a:gd name="connsiteX93" fmla="*/ 4487018 w 6050676"/>
              <a:gd name="connsiteY93" fmla="*/ 445637 h 482695"/>
              <a:gd name="connsiteX94" fmla="*/ 4360655 w 6050676"/>
              <a:gd name="connsiteY94" fmla="*/ 383443 h 482695"/>
              <a:gd name="connsiteX95" fmla="*/ 4281355 w 6050676"/>
              <a:gd name="connsiteY95" fmla="*/ 390224 h 482695"/>
              <a:gd name="connsiteX96" fmla="*/ 4170888 w 6050676"/>
              <a:gd name="connsiteY96" fmla="*/ 410602 h 482695"/>
              <a:gd name="connsiteX97" fmla="*/ 4132460 w 6050676"/>
              <a:gd name="connsiteY97" fmla="*/ 408203 h 482695"/>
              <a:gd name="connsiteX98" fmla="*/ 4103213 w 6050676"/>
              <a:gd name="connsiteY98" fmla="*/ 434052 h 482695"/>
              <a:gd name="connsiteX99" fmla="*/ 4079274 w 6050676"/>
              <a:gd name="connsiteY99" fmla="*/ 457617 h 482695"/>
              <a:gd name="connsiteX100" fmla="*/ 3943137 w 6050676"/>
              <a:gd name="connsiteY100" fmla="*/ 452102 h 482695"/>
              <a:gd name="connsiteX101" fmla="*/ 3902709 w 6050676"/>
              <a:gd name="connsiteY101" fmla="*/ 437249 h 482695"/>
              <a:gd name="connsiteX102" fmla="*/ 3888749 w 6050676"/>
              <a:gd name="connsiteY102" fmla="*/ 448702 h 482695"/>
              <a:gd name="connsiteX103" fmla="*/ 3834069 w 6050676"/>
              <a:gd name="connsiteY103" fmla="*/ 411639 h 482695"/>
              <a:gd name="connsiteX104" fmla="*/ 3756752 w 6050676"/>
              <a:gd name="connsiteY104" fmla="*/ 405722 h 482695"/>
              <a:gd name="connsiteX105" fmla="*/ 3711988 w 6050676"/>
              <a:gd name="connsiteY105" fmla="*/ 424907 h 482695"/>
              <a:gd name="connsiteX106" fmla="*/ 3633805 w 6050676"/>
              <a:gd name="connsiteY106" fmla="*/ 407911 h 482695"/>
              <a:gd name="connsiteX107" fmla="*/ 3510838 w 6050676"/>
              <a:gd name="connsiteY107" fmla="*/ 303035 h 482695"/>
              <a:gd name="connsiteX108" fmla="*/ 3378861 w 6050676"/>
              <a:gd name="connsiteY108" fmla="*/ 251545 h 482695"/>
              <a:gd name="connsiteX109" fmla="*/ 3304077 w 6050676"/>
              <a:gd name="connsiteY109" fmla="*/ 316131 h 482695"/>
              <a:gd name="connsiteX110" fmla="*/ 3255009 w 6050676"/>
              <a:gd name="connsiteY110" fmla="*/ 346761 h 482695"/>
              <a:gd name="connsiteX111" fmla="*/ 3163345 w 6050676"/>
              <a:gd name="connsiteY111" fmla="*/ 369847 h 482695"/>
              <a:gd name="connsiteX112" fmla="*/ 3032137 w 6050676"/>
              <a:gd name="connsiteY112" fmla="*/ 312732 h 482695"/>
              <a:gd name="connsiteX113" fmla="*/ 2984547 w 6050676"/>
              <a:gd name="connsiteY113" fmla="*/ 295736 h 482695"/>
              <a:gd name="connsiteX114" fmla="*/ 2960752 w 6050676"/>
              <a:gd name="connsiteY114" fmla="*/ 292336 h 482695"/>
              <a:gd name="connsiteX115" fmla="*/ 2834980 w 6050676"/>
              <a:gd name="connsiteY115" fmla="*/ 261743 h 482695"/>
              <a:gd name="connsiteX116" fmla="*/ 2780592 w 6050676"/>
              <a:gd name="connsiteY116" fmla="*/ 265142 h 482695"/>
              <a:gd name="connsiteX117" fmla="*/ 2760196 w 6050676"/>
              <a:gd name="connsiteY117" fmla="*/ 268542 h 482695"/>
              <a:gd name="connsiteX118" fmla="*/ 2705808 w 6050676"/>
              <a:gd name="connsiteY118" fmla="*/ 275340 h 482695"/>
              <a:gd name="connsiteX119" fmla="*/ 2671815 w 6050676"/>
              <a:gd name="connsiteY119" fmla="*/ 275340 h 482695"/>
              <a:gd name="connsiteX120" fmla="*/ 2593633 w 6050676"/>
              <a:gd name="connsiteY120" fmla="*/ 251545 h 482695"/>
              <a:gd name="connsiteX121" fmla="*/ 2546043 w 6050676"/>
              <a:gd name="connsiteY121" fmla="*/ 244747 h 482695"/>
              <a:gd name="connsiteX122" fmla="*/ 2459026 w 6050676"/>
              <a:gd name="connsiteY122" fmla="*/ 212773 h 482695"/>
              <a:gd name="connsiteX123" fmla="*/ 2330872 w 6050676"/>
              <a:gd name="connsiteY123" fmla="*/ 199848 h 482695"/>
              <a:gd name="connsiteX124" fmla="*/ 2204878 w 6050676"/>
              <a:gd name="connsiteY124" fmla="*/ 172930 h 482695"/>
              <a:gd name="connsiteX125" fmla="*/ 2169381 w 6050676"/>
              <a:gd name="connsiteY125" fmla="*/ 166183 h 482695"/>
              <a:gd name="connsiteX126" fmla="*/ 2143550 w 6050676"/>
              <a:gd name="connsiteY126" fmla="*/ 168564 h 482695"/>
              <a:gd name="connsiteX127" fmla="*/ 2090543 w 6050676"/>
              <a:gd name="connsiteY127" fmla="*/ 197157 h 482695"/>
              <a:gd name="connsiteX128" fmla="*/ 1937576 w 6050676"/>
              <a:gd name="connsiteY128" fmla="*/ 234549 h 482695"/>
              <a:gd name="connsiteX129" fmla="*/ 1859597 w 6050676"/>
              <a:gd name="connsiteY129" fmla="*/ 237224 h 482695"/>
              <a:gd name="connsiteX130" fmla="*/ 1703027 w 6050676"/>
              <a:gd name="connsiteY130" fmla="*/ 234549 h 482695"/>
              <a:gd name="connsiteX131" fmla="*/ 1635759 w 6050676"/>
              <a:gd name="connsiteY131" fmla="*/ 234842 h 482695"/>
              <a:gd name="connsiteX132" fmla="*/ 1561941 w 6050676"/>
              <a:gd name="connsiteY132" fmla="*/ 230080 h 482695"/>
              <a:gd name="connsiteX133" fmla="*/ 1510615 w 6050676"/>
              <a:gd name="connsiteY133" fmla="*/ 230460 h 482695"/>
              <a:gd name="connsiteX134" fmla="*/ 1332508 w 6050676"/>
              <a:gd name="connsiteY134" fmla="*/ 246438 h 482695"/>
              <a:gd name="connsiteX135" fmla="*/ 1123791 w 6050676"/>
              <a:gd name="connsiteY135" fmla="*/ 265799 h 482695"/>
              <a:gd name="connsiteX136" fmla="*/ 1080618 w 6050676"/>
              <a:gd name="connsiteY136" fmla="*/ 263089 h 482695"/>
              <a:gd name="connsiteX137" fmla="*/ 999966 w 6050676"/>
              <a:gd name="connsiteY137" fmla="*/ 265799 h 482695"/>
              <a:gd name="connsiteX138" fmla="*/ 968788 w 6050676"/>
              <a:gd name="connsiteY138" fmla="*/ 278739 h 482695"/>
              <a:gd name="connsiteX139" fmla="*/ 849814 w 6050676"/>
              <a:gd name="connsiteY139" fmla="*/ 305934 h 482695"/>
              <a:gd name="connsiteX140" fmla="*/ 786354 w 6050676"/>
              <a:gd name="connsiteY140" fmla="*/ 352428 h 482695"/>
              <a:gd name="connsiteX141" fmla="*/ 734239 w 6050676"/>
              <a:gd name="connsiteY141" fmla="*/ 370519 h 482695"/>
              <a:gd name="connsiteX142" fmla="*/ 662938 w 6050676"/>
              <a:gd name="connsiteY142" fmla="*/ 400112 h 482695"/>
              <a:gd name="connsiteX143" fmla="*/ 574474 w 6050676"/>
              <a:gd name="connsiteY143" fmla="*/ 384116 h 482695"/>
              <a:gd name="connsiteX144" fmla="*/ 438838 w 6050676"/>
              <a:gd name="connsiteY144" fmla="*/ 354378 h 482695"/>
              <a:gd name="connsiteX145" fmla="*/ 370519 w 6050676"/>
              <a:gd name="connsiteY145" fmla="*/ 278739 h 482695"/>
              <a:gd name="connsiteX146" fmla="*/ 326328 w 6050676"/>
              <a:gd name="connsiteY146" fmla="*/ 268542 h 482695"/>
              <a:gd name="connsiteX147" fmla="*/ 214153 w 6050676"/>
              <a:gd name="connsiteY147" fmla="*/ 180161 h 482695"/>
              <a:gd name="connsiteX148" fmla="*/ 180494 w 6050676"/>
              <a:gd name="connsiteY148" fmla="*/ 153280 h 482695"/>
              <a:gd name="connsiteX149" fmla="*/ 105377 w 6050676"/>
              <a:gd name="connsiteY149" fmla="*/ 125773 h 482695"/>
              <a:gd name="connsiteX150" fmla="*/ 33992 w 6050676"/>
              <a:gd name="connsiteY150" fmla="*/ 64586 h 482695"/>
              <a:gd name="connsiteX151" fmla="*/ 0 w 6050676"/>
              <a:gd name="connsiteY151"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1066 w 6050676"/>
              <a:gd name="connsiteY22" fmla="*/ 130066 h 482695"/>
              <a:gd name="connsiteX23" fmla="*/ 2269340 w 6050676"/>
              <a:gd name="connsiteY23" fmla="*/ 161492 h 482695"/>
              <a:gd name="connsiteX24" fmla="*/ 2425016 w 6050676"/>
              <a:gd name="connsiteY24" fmla="*/ 142424 h 482695"/>
              <a:gd name="connsiteX25" fmla="*/ 2566093 w 6050676"/>
              <a:gd name="connsiteY25" fmla="*/ 191049 h 482695"/>
              <a:gd name="connsiteX26" fmla="*/ 2631121 w 6050676"/>
              <a:gd name="connsiteY26" fmla="*/ 194360 h 482695"/>
              <a:gd name="connsiteX27" fmla="*/ 2692901 w 6050676"/>
              <a:gd name="connsiteY27" fmla="*/ 214171 h 482695"/>
              <a:gd name="connsiteX28" fmla="*/ 2736074 w 6050676"/>
              <a:gd name="connsiteY28" fmla="*/ 214172 h 482695"/>
              <a:gd name="connsiteX29" fmla="*/ 2859722 w 6050676"/>
              <a:gd name="connsiteY29" fmla="*/ 191980 h 482695"/>
              <a:gd name="connsiteX30" fmla="*/ 2923360 w 6050676"/>
              <a:gd name="connsiteY30" fmla="*/ 207355 h 482695"/>
              <a:gd name="connsiteX31" fmla="*/ 2957353 w 6050676"/>
              <a:gd name="connsiteY31" fmla="*/ 224351 h 482695"/>
              <a:gd name="connsiteX32" fmla="*/ 2984547 w 6050676"/>
              <a:gd name="connsiteY32" fmla="*/ 241348 h 482695"/>
              <a:gd name="connsiteX33" fmla="*/ 3004943 w 6050676"/>
              <a:gd name="connsiteY33" fmla="*/ 248146 h 482695"/>
              <a:gd name="connsiteX34" fmla="*/ 3069272 w 6050676"/>
              <a:gd name="connsiteY34" fmla="*/ 261036 h 482695"/>
              <a:gd name="connsiteX35" fmla="*/ 3127316 w 6050676"/>
              <a:gd name="connsiteY35" fmla="*/ 295736 h 482695"/>
              <a:gd name="connsiteX36" fmla="*/ 3202099 w 6050676"/>
              <a:gd name="connsiteY36" fmla="*/ 295736 h 482695"/>
              <a:gd name="connsiteX37" fmla="*/ 3249689 w 6050676"/>
              <a:gd name="connsiteY37" fmla="*/ 285538 h 482695"/>
              <a:gd name="connsiteX38" fmla="*/ 3276883 w 6050676"/>
              <a:gd name="connsiteY38" fmla="*/ 271941 h 482695"/>
              <a:gd name="connsiteX39" fmla="*/ 3381260 w 6050676"/>
              <a:gd name="connsiteY39" fmla="*/ 156313 h 482695"/>
              <a:gd name="connsiteX40" fmla="*/ 3419652 w 6050676"/>
              <a:gd name="connsiteY40" fmla="*/ 183560 h 482695"/>
              <a:gd name="connsiteX41" fmla="*/ 3463842 w 6050676"/>
              <a:gd name="connsiteY41" fmla="*/ 200557 h 482695"/>
              <a:gd name="connsiteX42" fmla="*/ 3664398 w 6050676"/>
              <a:gd name="connsiteY42" fmla="*/ 295736 h 482695"/>
              <a:gd name="connsiteX43" fmla="*/ 3701790 w 6050676"/>
              <a:gd name="connsiteY43" fmla="*/ 299135 h 482695"/>
              <a:gd name="connsiteX44" fmla="*/ 3718786 w 6050676"/>
              <a:gd name="connsiteY44" fmla="*/ 302534 h 482695"/>
              <a:gd name="connsiteX45" fmla="*/ 3759578 w 6050676"/>
              <a:gd name="connsiteY45" fmla="*/ 309333 h 482695"/>
              <a:gd name="connsiteX46" fmla="*/ 3800369 w 6050676"/>
              <a:gd name="connsiteY46" fmla="*/ 312732 h 482695"/>
              <a:gd name="connsiteX47" fmla="*/ 3888749 w 6050676"/>
              <a:gd name="connsiteY47" fmla="*/ 319531 h 482695"/>
              <a:gd name="connsiteX48" fmla="*/ 3946537 w 6050676"/>
              <a:gd name="connsiteY48" fmla="*/ 319531 h 482695"/>
              <a:gd name="connsiteX49" fmla="*/ 3983928 w 6050676"/>
              <a:gd name="connsiteY49" fmla="*/ 309333 h 482695"/>
              <a:gd name="connsiteX50" fmla="*/ 4075708 w 6050676"/>
              <a:gd name="connsiteY50" fmla="*/ 292336 h 482695"/>
              <a:gd name="connsiteX51" fmla="*/ 4140834 w 6050676"/>
              <a:gd name="connsiteY51" fmla="*/ 265799 h 482695"/>
              <a:gd name="connsiteX52" fmla="*/ 4208279 w 6050676"/>
              <a:gd name="connsiteY52" fmla="*/ 248146 h 482695"/>
              <a:gd name="connsiteX53" fmla="*/ 4283709 w 6050676"/>
              <a:gd name="connsiteY53" fmla="*/ 251511 h 482695"/>
              <a:gd name="connsiteX54" fmla="*/ 4367053 w 6050676"/>
              <a:gd name="connsiteY54" fmla="*/ 277705 h 482695"/>
              <a:gd name="connsiteX55" fmla="*/ 4392858 w 6050676"/>
              <a:gd name="connsiteY55" fmla="*/ 273649 h 482695"/>
              <a:gd name="connsiteX56" fmla="*/ 4409916 w 6050676"/>
              <a:gd name="connsiteY56" fmla="*/ 272942 h 482695"/>
              <a:gd name="connsiteX57" fmla="*/ 4442828 w 6050676"/>
              <a:gd name="connsiteY57" fmla="*/ 292336 h 482695"/>
              <a:gd name="connsiteX58" fmla="*/ 4456425 w 6050676"/>
              <a:gd name="connsiteY58" fmla="*/ 295736 h 482695"/>
              <a:gd name="connsiteX59" fmla="*/ 4476821 w 6050676"/>
              <a:gd name="connsiteY59" fmla="*/ 302534 h 482695"/>
              <a:gd name="connsiteX60" fmla="*/ 4521834 w 6050676"/>
              <a:gd name="connsiteY60" fmla="*/ 334854 h 482695"/>
              <a:gd name="connsiteX61" fmla="*/ 4559934 w 6050676"/>
              <a:gd name="connsiteY61" fmla="*/ 346761 h 482695"/>
              <a:gd name="connsiteX62" fmla="*/ 4574035 w 6050676"/>
              <a:gd name="connsiteY62" fmla="*/ 357959 h 482695"/>
              <a:gd name="connsiteX63" fmla="*/ 4636134 w 6050676"/>
              <a:gd name="connsiteY63" fmla="*/ 356285 h 482695"/>
              <a:gd name="connsiteX64" fmla="*/ 4718168 w 6050676"/>
              <a:gd name="connsiteY64" fmla="*/ 356922 h 482695"/>
              <a:gd name="connsiteX65" fmla="*/ 4795678 w 6050676"/>
              <a:gd name="connsiteY65" fmla="*/ 349141 h 482695"/>
              <a:gd name="connsiteX66" fmla="*/ 4881332 w 6050676"/>
              <a:gd name="connsiteY66" fmla="*/ 326496 h 482695"/>
              <a:gd name="connsiteX67" fmla="*/ 5052619 w 6050676"/>
              <a:gd name="connsiteY67" fmla="*/ 349623 h 482695"/>
              <a:gd name="connsiteX68" fmla="*/ 5119528 w 6050676"/>
              <a:gd name="connsiteY68" fmla="*/ 339616 h 482695"/>
              <a:gd name="connsiteX69" fmla="*/ 5166870 w 6050676"/>
              <a:gd name="connsiteY69" fmla="*/ 343325 h 482695"/>
              <a:gd name="connsiteX70" fmla="*/ 5201279 w 6050676"/>
              <a:gd name="connsiteY70" fmla="*/ 332794 h 482695"/>
              <a:gd name="connsiteX71" fmla="*/ 5499997 w 6050676"/>
              <a:gd name="connsiteY71" fmla="*/ 333128 h 482695"/>
              <a:gd name="connsiteX72" fmla="*/ 5725797 w 6050676"/>
              <a:gd name="connsiteY72" fmla="*/ 344014 h 482695"/>
              <a:gd name="connsiteX73" fmla="*/ 5748143 w 6050676"/>
              <a:gd name="connsiteY73" fmla="*/ 329728 h 482695"/>
              <a:gd name="connsiteX74" fmla="*/ 5815554 w 6050676"/>
              <a:gd name="connsiteY74" fmla="*/ 332794 h 482695"/>
              <a:gd name="connsiteX75" fmla="*/ 5894092 w 6050676"/>
              <a:gd name="connsiteY75" fmla="*/ 310355 h 482695"/>
              <a:gd name="connsiteX76" fmla="*/ 5982691 w 6050676"/>
              <a:gd name="connsiteY76" fmla="*/ 322930 h 482695"/>
              <a:gd name="connsiteX77" fmla="*/ 6050676 w 6050676"/>
              <a:gd name="connsiteY77" fmla="*/ 326329 h 482695"/>
              <a:gd name="connsiteX78" fmla="*/ 6016684 w 6050676"/>
              <a:gd name="connsiteY78" fmla="*/ 472497 h 482695"/>
              <a:gd name="connsiteX79" fmla="*/ 5805930 w 6050676"/>
              <a:gd name="connsiteY79" fmla="*/ 452102 h 482695"/>
              <a:gd name="connsiteX80" fmla="*/ 5652870 w 6050676"/>
              <a:gd name="connsiteY80" fmla="*/ 470234 h 482695"/>
              <a:gd name="connsiteX81" fmla="*/ 5537868 w 6050676"/>
              <a:gd name="connsiteY81" fmla="*/ 470234 h 482695"/>
              <a:gd name="connsiteX82" fmla="*/ 5442210 w 6050676"/>
              <a:gd name="connsiteY82" fmla="*/ 448702 h 482695"/>
              <a:gd name="connsiteX83" fmla="*/ 5224657 w 6050676"/>
              <a:gd name="connsiteY83" fmla="*/ 448702 h 482695"/>
              <a:gd name="connsiteX84" fmla="*/ 5122679 w 6050676"/>
              <a:gd name="connsiteY84" fmla="*/ 482695 h 482695"/>
              <a:gd name="connsiteX85" fmla="*/ 5044496 w 6050676"/>
              <a:gd name="connsiteY85" fmla="*/ 479296 h 482695"/>
              <a:gd name="connsiteX86" fmla="*/ 4932321 w 6050676"/>
              <a:gd name="connsiteY86" fmla="*/ 462299 h 482695"/>
              <a:gd name="connsiteX87" fmla="*/ 4876915 w 6050676"/>
              <a:gd name="connsiteY87" fmla="*/ 426926 h 482695"/>
              <a:gd name="connsiteX88" fmla="*/ 4807221 w 6050676"/>
              <a:gd name="connsiteY88" fmla="*/ 429307 h 482695"/>
              <a:gd name="connsiteX89" fmla="*/ 4748761 w 6050676"/>
              <a:gd name="connsiteY89" fmla="*/ 455501 h 482695"/>
              <a:gd name="connsiteX90" fmla="*/ 4694373 w 6050676"/>
              <a:gd name="connsiteY90" fmla="*/ 469098 h 482695"/>
              <a:gd name="connsiteX91" fmla="*/ 4667179 w 6050676"/>
              <a:gd name="connsiteY91" fmla="*/ 461264 h 482695"/>
              <a:gd name="connsiteX92" fmla="*/ 4575435 w 6050676"/>
              <a:gd name="connsiteY92" fmla="*/ 469425 h 482695"/>
              <a:gd name="connsiteX93" fmla="*/ 4506741 w 6050676"/>
              <a:gd name="connsiteY93" fmla="*/ 468407 h 482695"/>
              <a:gd name="connsiteX94" fmla="*/ 4487018 w 6050676"/>
              <a:gd name="connsiteY94" fmla="*/ 445637 h 482695"/>
              <a:gd name="connsiteX95" fmla="*/ 4360655 w 6050676"/>
              <a:gd name="connsiteY95" fmla="*/ 383443 h 482695"/>
              <a:gd name="connsiteX96" fmla="*/ 4281355 w 6050676"/>
              <a:gd name="connsiteY96" fmla="*/ 390224 h 482695"/>
              <a:gd name="connsiteX97" fmla="*/ 4170888 w 6050676"/>
              <a:gd name="connsiteY97" fmla="*/ 410602 h 482695"/>
              <a:gd name="connsiteX98" fmla="*/ 4132460 w 6050676"/>
              <a:gd name="connsiteY98" fmla="*/ 408203 h 482695"/>
              <a:gd name="connsiteX99" fmla="*/ 4103213 w 6050676"/>
              <a:gd name="connsiteY99" fmla="*/ 434052 h 482695"/>
              <a:gd name="connsiteX100" fmla="*/ 4079274 w 6050676"/>
              <a:gd name="connsiteY100" fmla="*/ 457617 h 482695"/>
              <a:gd name="connsiteX101" fmla="*/ 3943137 w 6050676"/>
              <a:gd name="connsiteY101" fmla="*/ 452102 h 482695"/>
              <a:gd name="connsiteX102" fmla="*/ 3902709 w 6050676"/>
              <a:gd name="connsiteY102" fmla="*/ 437249 h 482695"/>
              <a:gd name="connsiteX103" fmla="*/ 3888749 w 6050676"/>
              <a:gd name="connsiteY103" fmla="*/ 448702 h 482695"/>
              <a:gd name="connsiteX104" fmla="*/ 3834069 w 6050676"/>
              <a:gd name="connsiteY104" fmla="*/ 411639 h 482695"/>
              <a:gd name="connsiteX105" fmla="*/ 3756752 w 6050676"/>
              <a:gd name="connsiteY105" fmla="*/ 405722 h 482695"/>
              <a:gd name="connsiteX106" fmla="*/ 3711988 w 6050676"/>
              <a:gd name="connsiteY106" fmla="*/ 424907 h 482695"/>
              <a:gd name="connsiteX107" fmla="*/ 3633805 w 6050676"/>
              <a:gd name="connsiteY107" fmla="*/ 407911 h 482695"/>
              <a:gd name="connsiteX108" fmla="*/ 3510838 w 6050676"/>
              <a:gd name="connsiteY108" fmla="*/ 303035 h 482695"/>
              <a:gd name="connsiteX109" fmla="*/ 3378861 w 6050676"/>
              <a:gd name="connsiteY109" fmla="*/ 251545 h 482695"/>
              <a:gd name="connsiteX110" fmla="*/ 3304077 w 6050676"/>
              <a:gd name="connsiteY110" fmla="*/ 316131 h 482695"/>
              <a:gd name="connsiteX111" fmla="*/ 3255009 w 6050676"/>
              <a:gd name="connsiteY111" fmla="*/ 346761 h 482695"/>
              <a:gd name="connsiteX112" fmla="*/ 3163345 w 6050676"/>
              <a:gd name="connsiteY112" fmla="*/ 369847 h 482695"/>
              <a:gd name="connsiteX113" fmla="*/ 3032137 w 6050676"/>
              <a:gd name="connsiteY113" fmla="*/ 312732 h 482695"/>
              <a:gd name="connsiteX114" fmla="*/ 2984547 w 6050676"/>
              <a:gd name="connsiteY114" fmla="*/ 295736 h 482695"/>
              <a:gd name="connsiteX115" fmla="*/ 2960752 w 6050676"/>
              <a:gd name="connsiteY115" fmla="*/ 292336 h 482695"/>
              <a:gd name="connsiteX116" fmla="*/ 2834980 w 6050676"/>
              <a:gd name="connsiteY116" fmla="*/ 261743 h 482695"/>
              <a:gd name="connsiteX117" fmla="*/ 2780592 w 6050676"/>
              <a:gd name="connsiteY117" fmla="*/ 265142 h 482695"/>
              <a:gd name="connsiteX118" fmla="*/ 2760196 w 6050676"/>
              <a:gd name="connsiteY118" fmla="*/ 268542 h 482695"/>
              <a:gd name="connsiteX119" fmla="*/ 2705808 w 6050676"/>
              <a:gd name="connsiteY119" fmla="*/ 275340 h 482695"/>
              <a:gd name="connsiteX120" fmla="*/ 2671815 w 6050676"/>
              <a:gd name="connsiteY120" fmla="*/ 275340 h 482695"/>
              <a:gd name="connsiteX121" fmla="*/ 2593633 w 6050676"/>
              <a:gd name="connsiteY121" fmla="*/ 251545 h 482695"/>
              <a:gd name="connsiteX122" fmla="*/ 2546043 w 6050676"/>
              <a:gd name="connsiteY122" fmla="*/ 244747 h 482695"/>
              <a:gd name="connsiteX123" fmla="*/ 2459026 w 6050676"/>
              <a:gd name="connsiteY123" fmla="*/ 212773 h 482695"/>
              <a:gd name="connsiteX124" fmla="*/ 2330872 w 6050676"/>
              <a:gd name="connsiteY124" fmla="*/ 199848 h 482695"/>
              <a:gd name="connsiteX125" fmla="*/ 2204878 w 6050676"/>
              <a:gd name="connsiteY125" fmla="*/ 172930 h 482695"/>
              <a:gd name="connsiteX126" fmla="*/ 2169381 w 6050676"/>
              <a:gd name="connsiteY126" fmla="*/ 166183 h 482695"/>
              <a:gd name="connsiteX127" fmla="*/ 2143550 w 6050676"/>
              <a:gd name="connsiteY127" fmla="*/ 168564 h 482695"/>
              <a:gd name="connsiteX128" fmla="*/ 2090543 w 6050676"/>
              <a:gd name="connsiteY128" fmla="*/ 197157 h 482695"/>
              <a:gd name="connsiteX129" fmla="*/ 1937576 w 6050676"/>
              <a:gd name="connsiteY129" fmla="*/ 234549 h 482695"/>
              <a:gd name="connsiteX130" fmla="*/ 1859597 w 6050676"/>
              <a:gd name="connsiteY130" fmla="*/ 237224 h 482695"/>
              <a:gd name="connsiteX131" fmla="*/ 1703027 w 6050676"/>
              <a:gd name="connsiteY131" fmla="*/ 234549 h 482695"/>
              <a:gd name="connsiteX132" fmla="*/ 1635759 w 6050676"/>
              <a:gd name="connsiteY132" fmla="*/ 234842 h 482695"/>
              <a:gd name="connsiteX133" fmla="*/ 1561941 w 6050676"/>
              <a:gd name="connsiteY133" fmla="*/ 230080 h 482695"/>
              <a:gd name="connsiteX134" fmla="*/ 1510615 w 6050676"/>
              <a:gd name="connsiteY134" fmla="*/ 230460 h 482695"/>
              <a:gd name="connsiteX135" fmla="*/ 1332508 w 6050676"/>
              <a:gd name="connsiteY135" fmla="*/ 246438 h 482695"/>
              <a:gd name="connsiteX136" fmla="*/ 1123791 w 6050676"/>
              <a:gd name="connsiteY136" fmla="*/ 265799 h 482695"/>
              <a:gd name="connsiteX137" fmla="*/ 1080618 w 6050676"/>
              <a:gd name="connsiteY137" fmla="*/ 263089 h 482695"/>
              <a:gd name="connsiteX138" fmla="*/ 999966 w 6050676"/>
              <a:gd name="connsiteY138" fmla="*/ 265799 h 482695"/>
              <a:gd name="connsiteX139" fmla="*/ 968788 w 6050676"/>
              <a:gd name="connsiteY139" fmla="*/ 278739 h 482695"/>
              <a:gd name="connsiteX140" fmla="*/ 849814 w 6050676"/>
              <a:gd name="connsiteY140" fmla="*/ 305934 h 482695"/>
              <a:gd name="connsiteX141" fmla="*/ 786354 w 6050676"/>
              <a:gd name="connsiteY141" fmla="*/ 352428 h 482695"/>
              <a:gd name="connsiteX142" fmla="*/ 734239 w 6050676"/>
              <a:gd name="connsiteY142" fmla="*/ 370519 h 482695"/>
              <a:gd name="connsiteX143" fmla="*/ 662938 w 6050676"/>
              <a:gd name="connsiteY143" fmla="*/ 400112 h 482695"/>
              <a:gd name="connsiteX144" fmla="*/ 574474 w 6050676"/>
              <a:gd name="connsiteY144" fmla="*/ 384116 h 482695"/>
              <a:gd name="connsiteX145" fmla="*/ 438838 w 6050676"/>
              <a:gd name="connsiteY145" fmla="*/ 354378 h 482695"/>
              <a:gd name="connsiteX146" fmla="*/ 370519 w 6050676"/>
              <a:gd name="connsiteY146" fmla="*/ 278739 h 482695"/>
              <a:gd name="connsiteX147" fmla="*/ 326328 w 6050676"/>
              <a:gd name="connsiteY147" fmla="*/ 268542 h 482695"/>
              <a:gd name="connsiteX148" fmla="*/ 214153 w 6050676"/>
              <a:gd name="connsiteY148" fmla="*/ 180161 h 482695"/>
              <a:gd name="connsiteX149" fmla="*/ 180494 w 6050676"/>
              <a:gd name="connsiteY149" fmla="*/ 153280 h 482695"/>
              <a:gd name="connsiteX150" fmla="*/ 105377 w 6050676"/>
              <a:gd name="connsiteY150" fmla="*/ 125773 h 482695"/>
              <a:gd name="connsiteX151" fmla="*/ 33992 w 6050676"/>
              <a:gd name="connsiteY151" fmla="*/ 64586 h 482695"/>
              <a:gd name="connsiteX152" fmla="*/ 0 w 6050676"/>
              <a:gd name="connsiteY152"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1066 w 6050676"/>
              <a:gd name="connsiteY22" fmla="*/ 130066 h 482695"/>
              <a:gd name="connsiteX23" fmla="*/ 2269340 w 6050676"/>
              <a:gd name="connsiteY23" fmla="*/ 161492 h 482695"/>
              <a:gd name="connsiteX24" fmla="*/ 2425016 w 6050676"/>
              <a:gd name="connsiteY24" fmla="*/ 142424 h 482695"/>
              <a:gd name="connsiteX25" fmla="*/ 2566093 w 6050676"/>
              <a:gd name="connsiteY25" fmla="*/ 191049 h 482695"/>
              <a:gd name="connsiteX26" fmla="*/ 2631121 w 6050676"/>
              <a:gd name="connsiteY26" fmla="*/ 194360 h 482695"/>
              <a:gd name="connsiteX27" fmla="*/ 2692901 w 6050676"/>
              <a:gd name="connsiteY27" fmla="*/ 214171 h 482695"/>
              <a:gd name="connsiteX28" fmla="*/ 2736074 w 6050676"/>
              <a:gd name="connsiteY28" fmla="*/ 214172 h 482695"/>
              <a:gd name="connsiteX29" fmla="*/ 2859722 w 6050676"/>
              <a:gd name="connsiteY29" fmla="*/ 191980 h 482695"/>
              <a:gd name="connsiteX30" fmla="*/ 2923360 w 6050676"/>
              <a:gd name="connsiteY30" fmla="*/ 207355 h 482695"/>
              <a:gd name="connsiteX31" fmla="*/ 2957353 w 6050676"/>
              <a:gd name="connsiteY31" fmla="*/ 224351 h 482695"/>
              <a:gd name="connsiteX32" fmla="*/ 2984547 w 6050676"/>
              <a:gd name="connsiteY32" fmla="*/ 241348 h 482695"/>
              <a:gd name="connsiteX33" fmla="*/ 3004943 w 6050676"/>
              <a:gd name="connsiteY33" fmla="*/ 248146 h 482695"/>
              <a:gd name="connsiteX34" fmla="*/ 3069272 w 6050676"/>
              <a:gd name="connsiteY34" fmla="*/ 261036 h 482695"/>
              <a:gd name="connsiteX35" fmla="*/ 3127316 w 6050676"/>
              <a:gd name="connsiteY35" fmla="*/ 295736 h 482695"/>
              <a:gd name="connsiteX36" fmla="*/ 3202099 w 6050676"/>
              <a:gd name="connsiteY36" fmla="*/ 295736 h 482695"/>
              <a:gd name="connsiteX37" fmla="*/ 3249689 w 6050676"/>
              <a:gd name="connsiteY37" fmla="*/ 285538 h 482695"/>
              <a:gd name="connsiteX38" fmla="*/ 3276883 w 6050676"/>
              <a:gd name="connsiteY38" fmla="*/ 271941 h 482695"/>
              <a:gd name="connsiteX39" fmla="*/ 3381260 w 6050676"/>
              <a:gd name="connsiteY39" fmla="*/ 156313 h 482695"/>
              <a:gd name="connsiteX40" fmla="*/ 3419652 w 6050676"/>
              <a:gd name="connsiteY40" fmla="*/ 183560 h 482695"/>
              <a:gd name="connsiteX41" fmla="*/ 3463842 w 6050676"/>
              <a:gd name="connsiteY41" fmla="*/ 200557 h 482695"/>
              <a:gd name="connsiteX42" fmla="*/ 3664398 w 6050676"/>
              <a:gd name="connsiteY42" fmla="*/ 295736 h 482695"/>
              <a:gd name="connsiteX43" fmla="*/ 3701790 w 6050676"/>
              <a:gd name="connsiteY43" fmla="*/ 299135 h 482695"/>
              <a:gd name="connsiteX44" fmla="*/ 3718786 w 6050676"/>
              <a:gd name="connsiteY44" fmla="*/ 302534 h 482695"/>
              <a:gd name="connsiteX45" fmla="*/ 3759578 w 6050676"/>
              <a:gd name="connsiteY45" fmla="*/ 309333 h 482695"/>
              <a:gd name="connsiteX46" fmla="*/ 3800369 w 6050676"/>
              <a:gd name="connsiteY46" fmla="*/ 312732 h 482695"/>
              <a:gd name="connsiteX47" fmla="*/ 3888749 w 6050676"/>
              <a:gd name="connsiteY47" fmla="*/ 319531 h 482695"/>
              <a:gd name="connsiteX48" fmla="*/ 3946537 w 6050676"/>
              <a:gd name="connsiteY48" fmla="*/ 319531 h 482695"/>
              <a:gd name="connsiteX49" fmla="*/ 3983928 w 6050676"/>
              <a:gd name="connsiteY49" fmla="*/ 309333 h 482695"/>
              <a:gd name="connsiteX50" fmla="*/ 4047966 w 6050676"/>
              <a:gd name="connsiteY50" fmla="*/ 320567 h 482695"/>
              <a:gd name="connsiteX51" fmla="*/ 4075708 w 6050676"/>
              <a:gd name="connsiteY51" fmla="*/ 292336 h 482695"/>
              <a:gd name="connsiteX52" fmla="*/ 4140834 w 6050676"/>
              <a:gd name="connsiteY52" fmla="*/ 265799 h 482695"/>
              <a:gd name="connsiteX53" fmla="*/ 4208279 w 6050676"/>
              <a:gd name="connsiteY53" fmla="*/ 248146 h 482695"/>
              <a:gd name="connsiteX54" fmla="*/ 4283709 w 6050676"/>
              <a:gd name="connsiteY54" fmla="*/ 251511 h 482695"/>
              <a:gd name="connsiteX55" fmla="*/ 4367053 w 6050676"/>
              <a:gd name="connsiteY55" fmla="*/ 277705 h 482695"/>
              <a:gd name="connsiteX56" fmla="*/ 4392858 w 6050676"/>
              <a:gd name="connsiteY56" fmla="*/ 273649 h 482695"/>
              <a:gd name="connsiteX57" fmla="*/ 4409916 w 6050676"/>
              <a:gd name="connsiteY57" fmla="*/ 272942 h 482695"/>
              <a:gd name="connsiteX58" fmla="*/ 4442828 w 6050676"/>
              <a:gd name="connsiteY58" fmla="*/ 292336 h 482695"/>
              <a:gd name="connsiteX59" fmla="*/ 4456425 w 6050676"/>
              <a:gd name="connsiteY59" fmla="*/ 295736 h 482695"/>
              <a:gd name="connsiteX60" fmla="*/ 4476821 w 6050676"/>
              <a:gd name="connsiteY60" fmla="*/ 302534 h 482695"/>
              <a:gd name="connsiteX61" fmla="*/ 4521834 w 6050676"/>
              <a:gd name="connsiteY61" fmla="*/ 334854 h 482695"/>
              <a:gd name="connsiteX62" fmla="*/ 4559934 w 6050676"/>
              <a:gd name="connsiteY62" fmla="*/ 346761 h 482695"/>
              <a:gd name="connsiteX63" fmla="*/ 4574035 w 6050676"/>
              <a:gd name="connsiteY63" fmla="*/ 357959 h 482695"/>
              <a:gd name="connsiteX64" fmla="*/ 4636134 w 6050676"/>
              <a:gd name="connsiteY64" fmla="*/ 356285 h 482695"/>
              <a:gd name="connsiteX65" fmla="*/ 4718168 w 6050676"/>
              <a:gd name="connsiteY65" fmla="*/ 356922 h 482695"/>
              <a:gd name="connsiteX66" fmla="*/ 4795678 w 6050676"/>
              <a:gd name="connsiteY66" fmla="*/ 349141 h 482695"/>
              <a:gd name="connsiteX67" fmla="*/ 4881332 w 6050676"/>
              <a:gd name="connsiteY67" fmla="*/ 326496 h 482695"/>
              <a:gd name="connsiteX68" fmla="*/ 5052619 w 6050676"/>
              <a:gd name="connsiteY68" fmla="*/ 349623 h 482695"/>
              <a:gd name="connsiteX69" fmla="*/ 5119528 w 6050676"/>
              <a:gd name="connsiteY69" fmla="*/ 339616 h 482695"/>
              <a:gd name="connsiteX70" fmla="*/ 5166870 w 6050676"/>
              <a:gd name="connsiteY70" fmla="*/ 343325 h 482695"/>
              <a:gd name="connsiteX71" fmla="*/ 5201279 w 6050676"/>
              <a:gd name="connsiteY71" fmla="*/ 332794 h 482695"/>
              <a:gd name="connsiteX72" fmla="*/ 5499997 w 6050676"/>
              <a:gd name="connsiteY72" fmla="*/ 333128 h 482695"/>
              <a:gd name="connsiteX73" fmla="*/ 5725797 w 6050676"/>
              <a:gd name="connsiteY73" fmla="*/ 344014 h 482695"/>
              <a:gd name="connsiteX74" fmla="*/ 5748143 w 6050676"/>
              <a:gd name="connsiteY74" fmla="*/ 329728 h 482695"/>
              <a:gd name="connsiteX75" fmla="*/ 5815554 w 6050676"/>
              <a:gd name="connsiteY75" fmla="*/ 332794 h 482695"/>
              <a:gd name="connsiteX76" fmla="*/ 5894092 w 6050676"/>
              <a:gd name="connsiteY76" fmla="*/ 310355 h 482695"/>
              <a:gd name="connsiteX77" fmla="*/ 5982691 w 6050676"/>
              <a:gd name="connsiteY77" fmla="*/ 322930 h 482695"/>
              <a:gd name="connsiteX78" fmla="*/ 6050676 w 6050676"/>
              <a:gd name="connsiteY78" fmla="*/ 326329 h 482695"/>
              <a:gd name="connsiteX79" fmla="*/ 6016684 w 6050676"/>
              <a:gd name="connsiteY79" fmla="*/ 472497 h 482695"/>
              <a:gd name="connsiteX80" fmla="*/ 5805930 w 6050676"/>
              <a:gd name="connsiteY80" fmla="*/ 452102 h 482695"/>
              <a:gd name="connsiteX81" fmla="*/ 5652870 w 6050676"/>
              <a:gd name="connsiteY81" fmla="*/ 470234 h 482695"/>
              <a:gd name="connsiteX82" fmla="*/ 5537868 w 6050676"/>
              <a:gd name="connsiteY82" fmla="*/ 470234 h 482695"/>
              <a:gd name="connsiteX83" fmla="*/ 5442210 w 6050676"/>
              <a:gd name="connsiteY83" fmla="*/ 448702 h 482695"/>
              <a:gd name="connsiteX84" fmla="*/ 5224657 w 6050676"/>
              <a:gd name="connsiteY84" fmla="*/ 448702 h 482695"/>
              <a:gd name="connsiteX85" fmla="*/ 5122679 w 6050676"/>
              <a:gd name="connsiteY85" fmla="*/ 482695 h 482695"/>
              <a:gd name="connsiteX86" fmla="*/ 5044496 w 6050676"/>
              <a:gd name="connsiteY86" fmla="*/ 479296 h 482695"/>
              <a:gd name="connsiteX87" fmla="*/ 4932321 w 6050676"/>
              <a:gd name="connsiteY87" fmla="*/ 462299 h 482695"/>
              <a:gd name="connsiteX88" fmla="*/ 4876915 w 6050676"/>
              <a:gd name="connsiteY88" fmla="*/ 426926 h 482695"/>
              <a:gd name="connsiteX89" fmla="*/ 4807221 w 6050676"/>
              <a:gd name="connsiteY89" fmla="*/ 429307 h 482695"/>
              <a:gd name="connsiteX90" fmla="*/ 4748761 w 6050676"/>
              <a:gd name="connsiteY90" fmla="*/ 455501 h 482695"/>
              <a:gd name="connsiteX91" fmla="*/ 4694373 w 6050676"/>
              <a:gd name="connsiteY91" fmla="*/ 469098 h 482695"/>
              <a:gd name="connsiteX92" fmla="*/ 4667179 w 6050676"/>
              <a:gd name="connsiteY92" fmla="*/ 461264 h 482695"/>
              <a:gd name="connsiteX93" fmla="*/ 4575435 w 6050676"/>
              <a:gd name="connsiteY93" fmla="*/ 469425 h 482695"/>
              <a:gd name="connsiteX94" fmla="*/ 4506741 w 6050676"/>
              <a:gd name="connsiteY94" fmla="*/ 468407 h 482695"/>
              <a:gd name="connsiteX95" fmla="*/ 4487018 w 6050676"/>
              <a:gd name="connsiteY95" fmla="*/ 445637 h 482695"/>
              <a:gd name="connsiteX96" fmla="*/ 4360655 w 6050676"/>
              <a:gd name="connsiteY96" fmla="*/ 383443 h 482695"/>
              <a:gd name="connsiteX97" fmla="*/ 4281355 w 6050676"/>
              <a:gd name="connsiteY97" fmla="*/ 390224 h 482695"/>
              <a:gd name="connsiteX98" fmla="*/ 4170888 w 6050676"/>
              <a:gd name="connsiteY98" fmla="*/ 410602 h 482695"/>
              <a:gd name="connsiteX99" fmla="*/ 4132460 w 6050676"/>
              <a:gd name="connsiteY99" fmla="*/ 408203 h 482695"/>
              <a:gd name="connsiteX100" fmla="*/ 4103213 w 6050676"/>
              <a:gd name="connsiteY100" fmla="*/ 434052 h 482695"/>
              <a:gd name="connsiteX101" fmla="*/ 4079274 w 6050676"/>
              <a:gd name="connsiteY101" fmla="*/ 457617 h 482695"/>
              <a:gd name="connsiteX102" fmla="*/ 3943137 w 6050676"/>
              <a:gd name="connsiteY102" fmla="*/ 452102 h 482695"/>
              <a:gd name="connsiteX103" fmla="*/ 3902709 w 6050676"/>
              <a:gd name="connsiteY103" fmla="*/ 437249 h 482695"/>
              <a:gd name="connsiteX104" fmla="*/ 3888749 w 6050676"/>
              <a:gd name="connsiteY104" fmla="*/ 448702 h 482695"/>
              <a:gd name="connsiteX105" fmla="*/ 3834069 w 6050676"/>
              <a:gd name="connsiteY105" fmla="*/ 411639 h 482695"/>
              <a:gd name="connsiteX106" fmla="*/ 3756752 w 6050676"/>
              <a:gd name="connsiteY106" fmla="*/ 405722 h 482695"/>
              <a:gd name="connsiteX107" fmla="*/ 3711988 w 6050676"/>
              <a:gd name="connsiteY107" fmla="*/ 424907 h 482695"/>
              <a:gd name="connsiteX108" fmla="*/ 3633805 w 6050676"/>
              <a:gd name="connsiteY108" fmla="*/ 407911 h 482695"/>
              <a:gd name="connsiteX109" fmla="*/ 3510838 w 6050676"/>
              <a:gd name="connsiteY109" fmla="*/ 303035 h 482695"/>
              <a:gd name="connsiteX110" fmla="*/ 3378861 w 6050676"/>
              <a:gd name="connsiteY110" fmla="*/ 251545 h 482695"/>
              <a:gd name="connsiteX111" fmla="*/ 3304077 w 6050676"/>
              <a:gd name="connsiteY111" fmla="*/ 316131 h 482695"/>
              <a:gd name="connsiteX112" fmla="*/ 3255009 w 6050676"/>
              <a:gd name="connsiteY112" fmla="*/ 346761 h 482695"/>
              <a:gd name="connsiteX113" fmla="*/ 3163345 w 6050676"/>
              <a:gd name="connsiteY113" fmla="*/ 369847 h 482695"/>
              <a:gd name="connsiteX114" fmla="*/ 3032137 w 6050676"/>
              <a:gd name="connsiteY114" fmla="*/ 312732 h 482695"/>
              <a:gd name="connsiteX115" fmla="*/ 2984547 w 6050676"/>
              <a:gd name="connsiteY115" fmla="*/ 295736 h 482695"/>
              <a:gd name="connsiteX116" fmla="*/ 2960752 w 6050676"/>
              <a:gd name="connsiteY116" fmla="*/ 292336 h 482695"/>
              <a:gd name="connsiteX117" fmla="*/ 2834980 w 6050676"/>
              <a:gd name="connsiteY117" fmla="*/ 261743 h 482695"/>
              <a:gd name="connsiteX118" fmla="*/ 2780592 w 6050676"/>
              <a:gd name="connsiteY118" fmla="*/ 265142 h 482695"/>
              <a:gd name="connsiteX119" fmla="*/ 2760196 w 6050676"/>
              <a:gd name="connsiteY119" fmla="*/ 268542 h 482695"/>
              <a:gd name="connsiteX120" fmla="*/ 2705808 w 6050676"/>
              <a:gd name="connsiteY120" fmla="*/ 275340 h 482695"/>
              <a:gd name="connsiteX121" fmla="*/ 2671815 w 6050676"/>
              <a:gd name="connsiteY121" fmla="*/ 275340 h 482695"/>
              <a:gd name="connsiteX122" fmla="*/ 2593633 w 6050676"/>
              <a:gd name="connsiteY122" fmla="*/ 251545 h 482695"/>
              <a:gd name="connsiteX123" fmla="*/ 2546043 w 6050676"/>
              <a:gd name="connsiteY123" fmla="*/ 244747 h 482695"/>
              <a:gd name="connsiteX124" fmla="*/ 2459026 w 6050676"/>
              <a:gd name="connsiteY124" fmla="*/ 212773 h 482695"/>
              <a:gd name="connsiteX125" fmla="*/ 2330872 w 6050676"/>
              <a:gd name="connsiteY125" fmla="*/ 199848 h 482695"/>
              <a:gd name="connsiteX126" fmla="*/ 2204878 w 6050676"/>
              <a:gd name="connsiteY126" fmla="*/ 172930 h 482695"/>
              <a:gd name="connsiteX127" fmla="*/ 2169381 w 6050676"/>
              <a:gd name="connsiteY127" fmla="*/ 166183 h 482695"/>
              <a:gd name="connsiteX128" fmla="*/ 2143550 w 6050676"/>
              <a:gd name="connsiteY128" fmla="*/ 168564 h 482695"/>
              <a:gd name="connsiteX129" fmla="*/ 2090543 w 6050676"/>
              <a:gd name="connsiteY129" fmla="*/ 197157 h 482695"/>
              <a:gd name="connsiteX130" fmla="*/ 1937576 w 6050676"/>
              <a:gd name="connsiteY130" fmla="*/ 234549 h 482695"/>
              <a:gd name="connsiteX131" fmla="*/ 1859597 w 6050676"/>
              <a:gd name="connsiteY131" fmla="*/ 237224 h 482695"/>
              <a:gd name="connsiteX132" fmla="*/ 1703027 w 6050676"/>
              <a:gd name="connsiteY132" fmla="*/ 234549 h 482695"/>
              <a:gd name="connsiteX133" fmla="*/ 1635759 w 6050676"/>
              <a:gd name="connsiteY133" fmla="*/ 234842 h 482695"/>
              <a:gd name="connsiteX134" fmla="*/ 1561941 w 6050676"/>
              <a:gd name="connsiteY134" fmla="*/ 230080 h 482695"/>
              <a:gd name="connsiteX135" fmla="*/ 1510615 w 6050676"/>
              <a:gd name="connsiteY135" fmla="*/ 230460 h 482695"/>
              <a:gd name="connsiteX136" fmla="*/ 1332508 w 6050676"/>
              <a:gd name="connsiteY136" fmla="*/ 246438 h 482695"/>
              <a:gd name="connsiteX137" fmla="*/ 1123791 w 6050676"/>
              <a:gd name="connsiteY137" fmla="*/ 265799 h 482695"/>
              <a:gd name="connsiteX138" fmla="*/ 1080618 w 6050676"/>
              <a:gd name="connsiteY138" fmla="*/ 263089 h 482695"/>
              <a:gd name="connsiteX139" fmla="*/ 999966 w 6050676"/>
              <a:gd name="connsiteY139" fmla="*/ 265799 h 482695"/>
              <a:gd name="connsiteX140" fmla="*/ 968788 w 6050676"/>
              <a:gd name="connsiteY140" fmla="*/ 278739 h 482695"/>
              <a:gd name="connsiteX141" fmla="*/ 849814 w 6050676"/>
              <a:gd name="connsiteY141" fmla="*/ 305934 h 482695"/>
              <a:gd name="connsiteX142" fmla="*/ 786354 w 6050676"/>
              <a:gd name="connsiteY142" fmla="*/ 352428 h 482695"/>
              <a:gd name="connsiteX143" fmla="*/ 734239 w 6050676"/>
              <a:gd name="connsiteY143" fmla="*/ 370519 h 482695"/>
              <a:gd name="connsiteX144" fmla="*/ 662938 w 6050676"/>
              <a:gd name="connsiteY144" fmla="*/ 400112 h 482695"/>
              <a:gd name="connsiteX145" fmla="*/ 574474 w 6050676"/>
              <a:gd name="connsiteY145" fmla="*/ 384116 h 482695"/>
              <a:gd name="connsiteX146" fmla="*/ 438838 w 6050676"/>
              <a:gd name="connsiteY146" fmla="*/ 354378 h 482695"/>
              <a:gd name="connsiteX147" fmla="*/ 370519 w 6050676"/>
              <a:gd name="connsiteY147" fmla="*/ 278739 h 482695"/>
              <a:gd name="connsiteX148" fmla="*/ 326328 w 6050676"/>
              <a:gd name="connsiteY148" fmla="*/ 268542 h 482695"/>
              <a:gd name="connsiteX149" fmla="*/ 214153 w 6050676"/>
              <a:gd name="connsiteY149" fmla="*/ 180161 h 482695"/>
              <a:gd name="connsiteX150" fmla="*/ 180494 w 6050676"/>
              <a:gd name="connsiteY150" fmla="*/ 153280 h 482695"/>
              <a:gd name="connsiteX151" fmla="*/ 105377 w 6050676"/>
              <a:gd name="connsiteY151" fmla="*/ 125773 h 482695"/>
              <a:gd name="connsiteX152" fmla="*/ 33992 w 6050676"/>
              <a:gd name="connsiteY152" fmla="*/ 64586 h 482695"/>
              <a:gd name="connsiteX153" fmla="*/ 0 w 6050676"/>
              <a:gd name="connsiteY153"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1066 w 6050676"/>
              <a:gd name="connsiteY22" fmla="*/ 130066 h 482695"/>
              <a:gd name="connsiteX23" fmla="*/ 2269340 w 6050676"/>
              <a:gd name="connsiteY23" fmla="*/ 161492 h 482695"/>
              <a:gd name="connsiteX24" fmla="*/ 2425016 w 6050676"/>
              <a:gd name="connsiteY24" fmla="*/ 142424 h 482695"/>
              <a:gd name="connsiteX25" fmla="*/ 2566093 w 6050676"/>
              <a:gd name="connsiteY25" fmla="*/ 191049 h 482695"/>
              <a:gd name="connsiteX26" fmla="*/ 2631121 w 6050676"/>
              <a:gd name="connsiteY26" fmla="*/ 194360 h 482695"/>
              <a:gd name="connsiteX27" fmla="*/ 2692901 w 6050676"/>
              <a:gd name="connsiteY27" fmla="*/ 214171 h 482695"/>
              <a:gd name="connsiteX28" fmla="*/ 2736074 w 6050676"/>
              <a:gd name="connsiteY28" fmla="*/ 214172 h 482695"/>
              <a:gd name="connsiteX29" fmla="*/ 2859722 w 6050676"/>
              <a:gd name="connsiteY29" fmla="*/ 191980 h 482695"/>
              <a:gd name="connsiteX30" fmla="*/ 2923360 w 6050676"/>
              <a:gd name="connsiteY30" fmla="*/ 207355 h 482695"/>
              <a:gd name="connsiteX31" fmla="*/ 2957353 w 6050676"/>
              <a:gd name="connsiteY31" fmla="*/ 224351 h 482695"/>
              <a:gd name="connsiteX32" fmla="*/ 2984547 w 6050676"/>
              <a:gd name="connsiteY32" fmla="*/ 241348 h 482695"/>
              <a:gd name="connsiteX33" fmla="*/ 3004943 w 6050676"/>
              <a:gd name="connsiteY33" fmla="*/ 248146 h 482695"/>
              <a:gd name="connsiteX34" fmla="*/ 3069272 w 6050676"/>
              <a:gd name="connsiteY34" fmla="*/ 261036 h 482695"/>
              <a:gd name="connsiteX35" fmla="*/ 3127316 w 6050676"/>
              <a:gd name="connsiteY35" fmla="*/ 295736 h 482695"/>
              <a:gd name="connsiteX36" fmla="*/ 3202099 w 6050676"/>
              <a:gd name="connsiteY36" fmla="*/ 295736 h 482695"/>
              <a:gd name="connsiteX37" fmla="*/ 3249689 w 6050676"/>
              <a:gd name="connsiteY37" fmla="*/ 285538 h 482695"/>
              <a:gd name="connsiteX38" fmla="*/ 3276883 w 6050676"/>
              <a:gd name="connsiteY38" fmla="*/ 271941 h 482695"/>
              <a:gd name="connsiteX39" fmla="*/ 3381260 w 6050676"/>
              <a:gd name="connsiteY39" fmla="*/ 156313 h 482695"/>
              <a:gd name="connsiteX40" fmla="*/ 3419652 w 6050676"/>
              <a:gd name="connsiteY40" fmla="*/ 183560 h 482695"/>
              <a:gd name="connsiteX41" fmla="*/ 3463842 w 6050676"/>
              <a:gd name="connsiteY41" fmla="*/ 200557 h 482695"/>
              <a:gd name="connsiteX42" fmla="*/ 3664398 w 6050676"/>
              <a:gd name="connsiteY42" fmla="*/ 295736 h 482695"/>
              <a:gd name="connsiteX43" fmla="*/ 3701790 w 6050676"/>
              <a:gd name="connsiteY43" fmla="*/ 299135 h 482695"/>
              <a:gd name="connsiteX44" fmla="*/ 3718786 w 6050676"/>
              <a:gd name="connsiteY44" fmla="*/ 302534 h 482695"/>
              <a:gd name="connsiteX45" fmla="*/ 3759578 w 6050676"/>
              <a:gd name="connsiteY45" fmla="*/ 309333 h 482695"/>
              <a:gd name="connsiteX46" fmla="*/ 3800369 w 6050676"/>
              <a:gd name="connsiteY46" fmla="*/ 312732 h 482695"/>
              <a:gd name="connsiteX47" fmla="*/ 3888749 w 6050676"/>
              <a:gd name="connsiteY47" fmla="*/ 319531 h 482695"/>
              <a:gd name="connsiteX48" fmla="*/ 3946537 w 6050676"/>
              <a:gd name="connsiteY48" fmla="*/ 319531 h 482695"/>
              <a:gd name="connsiteX49" fmla="*/ 3983928 w 6050676"/>
              <a:gd name="connsiteY49" fmla="*/ 309333 h 482695"/>
              <a:gd name="connsiteX50" fmla="*/ 4047966 w 6050676"/>
              <a:gd name="connsiteY50" fmla="*/ 320567 h 482695"/>
              <a:gd name="connsiteX51" fmla="*/ 4075708 w 6050676"/>
              <a:gd name="connsiteY51" fmla="*/ 292336 h 482695"/>
              <a:gd name="connsiteX52" fmla="*/ 4140834 w 6050676"/>
              <a:gd name="connsiteY52" fmla="*/ 265799 h 482695"/>
              <a:gd name="connsiteX53" fmla="*/ 4208279 w 6050676"/>
              <a:gd name="connsiteY53" fmla="*/ 248146 h 482695"/>
              <a:gd name="connsiteX54" fmla="*/ 4283709 w 6050676"/>
              <a:gd name="connsiteY54" fmla="*/ 251511 h 482695"/>
              <a:gd name="connsiteX55" fmla="*/ 4367053 w 6050676"/>
              <a:gd name="connsiteY55" fmla="*/ 277705 h 482695"/>
              <a:gd name="connsiteX56" fmla="*/ 4392858 w 6050676"/>
              <a:gd name="connsiteY56" fmla="*/ 273649 h 482695"/>
              <a:gd name="connsiteX57" fmla="*/ 4409916 w 6050676"/>
              <a:gd name="connsiteY57" fmla="*/ 272942 h 482695"/>
              <a:gd name="connsiteX58" fmla="*/ 4442828 w 6050676"/>
              <a:gd name="connsiteY58" fmla="*/ 292336 h 482695"/>
              <a:gd name="connsiteX59" fmla="*/ 4456425 w 6050676"/>
              <a:gd name="connsiteY59" fmla="*/ 295736 h 482695"/>
              <a:gd name="connsiteX60" fmla="*/ 4476821 w 6050676"/>
              <a:gd name="connsiteY60" fmla="*/ 302534 h 482695"/>
              <a:gd name="connsiteX61" fmla="*/ 4521834 w 6050676"/>
              <a:gd name="connsiteY61" fmla="*/ 334854 h 482695"/>
              <a:gd name="connsiteX62" fmla="*/ 4559934 w 6050676"/>
              <a:gd name="connsiteY62" fmla="*/ 346761 h 482695"/>
              <a:gd name="connsiteX63" fmla="*/ 4574035 w 6050676"/>
              <a:gd name="connsiteY63" fmla="*/ 357959 h 482695"/>
              <a:gd name="connsiteX64" fmla="*/ 4636134 w 6050676"/>
              <a:gd name="connsiteY64" fmla="*/ 356285 h 482695"/>
              <a:gd name="connsiteX65" fmla="*/ 4718168 w 6050676"/>
              <a:gd name="connsiteY65" fmla="*/ 356922 h 482695"/>
              <a:gd name="connsiteX66" fmla="*/ 4795678 w 6050676"/>
              <a:gd name="connsiteY66" fmla="*/ 349141 h 482695"/>
              <a:gd name="connsiteX67" fmla="*/ 4881332 w 6050676"/>
              <a:gd name="connsiteY67" fmla="*/ 326496 h 482695"/>
              <a:gd name="connsiteX68" fmla="*/ 5052619 w 6050676"/>
              <a:gd name="connsiteY68" fmla="*/ 349623 h 482695"/>
              <a:gd name="connsiteX69" fmla="*/ 5119528 w 6050676"/>
              <a:gd name="connsiteY69" fmla="*/ 339616 h 482695"/>
              <a:gd name="connsiteX70" fmla="*/ 5166870 w 6050676"/>
              <a:gd name="connsiteY70" fmla="*/ 343325 h 482695"/>
              <a:gd name="connsiteX71" fmla="*/ 5201279 w 6050676"/>
              <a:gd name="connsiteY71" fmla="*/ 332794 h 482695"/>
              <a:gd name="connsiteX72" fmla="*/ 5499997 w 6050676"/>
              <a:gd name="connsiteY72" fmla="*/ 333128 h 482695"/>
              <a:gd name="connsiteX73" fmla="*/ 5725797 w 6050676"/>
              <a:gd name="connsiteY73" fmla="*/ 344014 h 482695"/>
              <a:gd name="connsiteX74" fmla="*/ 5748143 w 6050676"/>
              <a:gd name="connsiteY74" fmla="*/ 329728 h 482695"/>
              <a:gd name="connsiteX75" fmla="*/ 5815554 w 6050676"/>
              <a:gd name="connsiteY75" fmla="*/ 332794 h 482695"/>
              <a:gd name="connsiteX76" fmla="*/ 5894092 w 6050676"/>
              <a:gd name="connsiteY76" fmla="*/ 310355 h 482695"/>
              <a:gd name="connsiteX77" fmla="*/ 5982691 w 6050676"/>
              <a:gd name="connsiteY77" fmla="*/ 322930 h 482695"/>
              <a:gd name="connsiteX78" fmla="*/ 6050676 w 6050676"/>
              <a:gd name="connsiteY78" fmla="*/ 326329 h 482695"/>
              <a:gd name="connsiteX79" fmla="*/ 6016684 w 6050676"/>
              <a:gd name="connsiteY79" fmla="*/ 472497 h 482695"/>
              <a:gd name="connsiteX80" fmla="*/ 5805930 w 6050676"/>
              <a:gd name="connsiteY80" fmla="*/ 452102 h 482695"/>
              <a:gd name="connsiteX81" fmla="*/ 5652870 w 6050676"/>
              <a:gd name="connsiteY81" fmla="*/ 470234 h 482695"/>
              <a:gd name="connsiteX82" fmla="*/ 5537868 w 6050676"/>
              <a:gd name="connsiteY82" fmla="*/ 470234 h 482695"/>
              <a:gd name="connsiteX83" fmla="*/ 5442210 w 6050676"/>
              <a:gd name="connsiteY83" fmla="*/ 448702 h 482695"/>
              <a:gd name="connsiteX84" fmla="*/ 5224657 w 6050676"/>
              <a:gd name="connsiteY84" fmla="*/ 448702 h 482695"/>
              <a:gd name="connsiteX85" fmla="*/ 5122679 w 6050676"/>
              <a:gd name="connsiteY85" fmla="*/ 482695 h 482695"/>
              <a:gd name="connsiteX86" fmla="*/ 5044496 w 6050676"/>
              <a:gd name="connsiteY86" fmla="*/ 479296 h 482695"/>
              <a:gd name="connsiteX87" fmla="*/ 4932321 w 6050676"/>
              <a:gd name="connsiteY87" fmla="*/ 462299 h 482695"/>
              <a:gd name="connsiteX88" fmla="*/ 4876915 w 6050676"/>
              <a:gd name="connsiteY88" fmla="*/ 426926 h 482695"/>
              <a:gd name="connsiteX89" fmla="*/ 4807221 w 6050676"/>
              <a:gd name="connsiteY89" fmla="*/ 429307 h 482695"/>
              <a:gd name="connsiteX90" fmla="*/ 4748761 w 6050676"/>
              <a:gd name="connsiteY90" fmla="*/ 455501 h 482695"/>
              <a:gd name="connsiteX91" fmla="*/ 4694373 w 6050676"/>
              <a:gd name="connsiteY91" fmla="*/ 469098 h 482695"/>
              <a:gd name="connsiteX92" fmla="*/ 4667179 w 6050676"/>
              <a:gd name="connsiteY92" fmla="*/ 461264 h 482695"/>
              <a:gd name="connsiteX93" fmla="*/ 4575435 w 6050676"/>
              <a:gd name="connsiteY93" fmla="*/ 469425 h 482695"/>
              <a:gd name="connsiteX94" fmla="*/ 4506741 w 6050676"/>
              <a:gd name="connsiteY94" fmla="*/ 468407 h 482695"/>
              <a:gd name="connsiteX95" fmla="*/ 4487018 w 6050676"/>
              <a:gd name="connsiteY95" fmla="*/ 445637 h 482695"/>
              <a:gd name="connsiteX96" fmla="*/ 4360655 w 6050676"/>
              <a:gd name="connsiteY96" fmla="*/ 383443 h 482695"/>
              <a:gd name="connsiteX97" fmla="*/ 4281355 w 6050676"/>
              <a:gd name="connsiteY97" fmla="*/ 390224 h 482695"/>
              <a:gd name="connsiteX98" fmla="*/ 4170888 w 6050676"/>
              <a:gd name="connsiteY98" fmla="*/ 410602 h 482695"/>
              <a:gd name="connsiteX99" fmla="*/ 4132460 w 6050676"/>
              <a:gd name="connsiteY99" fmla="*/ 408203 h 482695"/>
              <a:gd name="connsiteX100" fmla="*/ 4103213 w 6050676"/>
              <a:gd name="connsiteY100" fmla="*/ 434052 h 482695"/>
              <a:gd name="connsiteX101" fmla="*/ 4079274 w 6050676"/>
              <a:gd name="connsiteY101" fmla="*/ 457617 h 482695"/>
              <a:gd name="connsiteX102" fmla="*/ 3943137 w 6050676"/>
              <a:gd name="connsiteY102" fmla="*/ 452102 h 482695"/>
              <a:gd name="connsiteX103" fmla="*/ 3902709 w 6050676"/>
              <a:gd name="connsiteY103" fmla="*/ 437249 h 482695"/>
              <a:gd name="connsiteX104" fmla="*/ 3888749 w 6050676"/>
              <a:gd name="connsiteY104" fmla="*/ 448702 h 482695"/>
              <a:gd name="connsiteX105" fmla="*/ 3834069 w 6050676"/>
              <a:gd name="connsiteY105" fmla="*/ 411639 h 482695"/>
              <a:gd name="connsiteX106" fmla="*/ 3773421 w 6050676"/>
              <a:gd name="connsiteY106" fmla="*/ 429535 h 482695"/>
              <a:gd name="connsiteX107" fmla="*/ 3711988 w 6050676"/>
              <a:gd name="connsiteY107" fmla="*/ 424907 h 482695"/>
              <a:gd name="connsiteX108" fmla="*/ 3633805 w 6050676"/>
              <a:gd name="connsiteY108" fmla="*/ 407911 h 482695"/>
              <a:gd name="connsiteX109" fmla="*/ 3510838 w 6050676"/>
              <a:gd name="connsiteY109" fmla="*/ 303035 h 482695"/>
              <a:gd name="connsiteX110" fmla="*/ 3378861 w 6050676"/>
              <a:gd name="connsiteY110" fmla="*/ 251545 h 482695"/>
              <a:gd name="connsiteX111" fmla="*/ 3304077 w 6050676"/>
              <a:gd name="connsiteY111" fmla="*/ 316131 h 482695"/>
              <a:gd name="connsiteX112" fmla="*/ 3255009 w 6050676"/>
              <a:gd name="connsiteY112" fmla="*/ 346761 h 482695"/>
              <a:gd name="connsiteX113" fmla="*/ 3163345 w 6050676"/>
              <a:gd name="connsiteY113" fmla="*/ 369847 h 482695"/>
              <a:gd name="connsiteX114" fmla="*/ 3032137 w 6050676"/>
              <a:gd name="connsiteY114" fmla="*/ 312732 h 482695"/>
              <a:gd name="connsiteX115" fmla="*/ 2984547 w 6050676"/>
              <a:gd name="connsiteY115" fmla="*/ 295736 h 482695"/>
              <a:gd name="connsiteX116" fmla="*/ 2960752 w 6050676"/>
              <a:gd name="connsiteY116" fmla="*/ 292336 h 482695"/>
              <a:gd name="connsiteX117" fmla="*/ 2834980 w 6050676"/>
              <a:gd name="connsiteY117" fmla="*/ 261743 h 482695"/>
              <a:gd name="connsiteX118" fmla="*/ 2780592 w 6050676"/>
              <a:gd name="connsiteY118" fmla="*/ 265142 h 482695"/>
              <a:gd name="connsiteX119" fmla="*/ 2760196 w 6050676"/>
              <a:gd name="connsiteY119" fmla="*/ 268542 h 482695"/>
              <a:gd name="connsiteX120" fmla="*/ 2705808 w 6050676"/>
              <a:gd name="connsiteY120" fmla="*/ 275340 h 482695"/>
              <a:gd name="connsiteX121" fmla="*/ 2671815 w 6050676"/>
              <a:gd name="connsiteY121" fmla="*/ 275340 h 482695"/>
              <a:gd name="connsiteX122" fmla="*/ 2593633 w 6050676"/>
              <a:gd name="connsiteY122" fmla="*/ 251545 h 482695"/>
              <a:gd name="connsiteX123" fmla="*/ 2546043 w 6050676"/>
              <a:gd name="connsiteY123" fmla="*/ 244747 h 482695"/>
              <a:gd name="connsiteX124" fmla="*/ 2459026 w 6050676"/>
              <a:gd name="connsiteY124" fmla="*/ 212773 h 482695"/>
              <a:gd name="connsiteX125" fmla="*/ 2330872 w 6050676"/>
              <a:gd name="connsiteY125" fmla="*/ 199848 h 482695"/>
              <a:gd name="connsiteX126" fmla="*/ 2204878 w 6050676"/>
              <a:gd name="connsiteY126" fmla="*/ 172930 h 482695"/>
              <a:gd name="connsiteX127" fmla="*/ 2169381 w 6050676"/>
              <a:gd name="connsiteY127" fmla="*/ 166183 h 482695"/>
              <a:gd name="connsiteX128" fmla="*/ 2143550 w 6050676"/>
              <a:gd name="connsiteY128" fmla="*/ 168564 h 482695"/>
              <a:gd name="connsiteX129" fmla="*/ 2090543 w 6050676"/>
              <a:gd name="connsiteY129" fmla="*/ 197157 h 482695"/>
              <a:gd name="connsiteX130" fmla="*/ 1937576 w 6050676"/>
              <a:gd name="connsiteY130" fmla="*/ 234549 h 482695"/>
              <a:gd name="connsiteX131" fmla="*/ 1859597 w 6050676"/>
              <a:gd name="connsiteY131" fmla="*/ 237224 h 482695"/>
              <a:gd name="connsiteX132" fmla="*/ 1703027 w 6050676"/>
              <a:gd name="connsiteY132" fmla="*/ 234549 h 482695"/>
              <a:gd name="connsiteX133" fmla="*/ 1635759 w 6050676"/>
              <a:gd name="connsiteY133" fmla="*/ 234842 h 482695"/>
              <a:gd name="connsiteX134" fmla="*/ 1561941 w 6050676"/>
              <a:gd name="connsiteY134" fmla="*/ 230080 h 482695"/>
              <a:gd name="connsiteX135" fmla="*/ 1510615 w 6050676"/>
              <a:gd name="connsiteY135" fmla="*/ 230460 h 482695"/>
              <a:gd name="connsiteX136" fmla="*/ 1332508 w 6050676"/>
              <a:gd name="connsiteY136" fmla="*/ 246438 h 482695"/>
              <a:gd name="connsiteX137" fmla="*/ 1123791 w 6050676"/>
              <a:gd name="connsiteY137" fmla="*/ 265799 h 482695"/>
              <a:gd name="connsiteX138" fmla="*/ 1080618 w 6050676"/>
              <a:gd name="connsiteY138" fmla="*/ 263089 h 482695"/>
              <a:gd name="connsiteX139" fmla="*/ 999966 w 6050676"/>
              <a:gd name="connsiteY139" fmla="*/ 265799 h 482695"/>
              <a:gd name="connsiteX140" fmla="*/ 968788 w 6050676"/>
              <a:gd name="connsiteY140" fmla="*/ 278739 h 482695"/>
              <a:gd name="connsiteX141" fmla="*/ 849814 w 6050676"/>
              <a:gd name="connsiteY141" fmla="*/ 305934 h 482695"/>
              <a:gd name="connsiteX142" fmla="*/ 786354 w 6050676"/>
              <a:gd name="connsiteY142" fmla="*/ 352428 h 482695"/>
              <a:gd name="connsiteX143" fmla="*/ 734239 w 6050676"/>
              <a:gd name="connsiteY143" fmla="*/ 370519 h 482695"/>
              <a:gd name="connsiteX144" fmla="*/ 662938 w 6050676"/>
              <a:gd name="connsiteY144" fmla="*/ 400112 h 482695"/>
              <a:gd name="connsiteX145" fmla="*/ 574474 w 6050676"/>
              <a:gd name="connsiteY145" fmla="*/ 384116 h 482695"/>
              <a:gd name="connsiteX146" fmla="*/ 438838 w 6050676"/>
              <a:gd name="connsiteY146" fmla="*/ 354378 h 482695"/>
              <a:gd name="connsiteX147" fmla="*/ 370519 w 6050676"/>
              <a:gd name="connsiteY147" fmla="*/ 278739 h 482695"/>
              <a:gd name="connsiteX148" fmla="*/ 326328 w 6050676"/>
              <a:gd name="connsiteY148" fmla="*/ 268542 h 482695"/>
              <a:gd name="connsiteX149" fmla="*/ 214153 w 6050676"/>
              <a:gd name="connsiteY149" fmla="*/ 180161 h 482695"/>
              <a:gd name="connsiteX150" fmla="*/ 180494 w 6050676"/>
              <a:gd name="connsiteY150" fmla="*/ 153280 h 482695"/>
              <a:gd name="connsiteX151" fmla="*/ 105377 w 6050676"/>
              <a:gd name="connsiteY151" fmla="*/ 125773 h 482695"/>
              <a:gd name="connsiteX152" fmla="*/ 33992 w 6050676"/>
              <a:gd name="connsiteY152" fmla="*/ 64586 h 482695"/>
              <a:gd name="connsiteX153" fmla="*/ 0 w 6050676"/>
              <a:gd name="connsiteY153"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1066 w 6050676"/>
              <a:gd name="connsiteY22" fmla="*/ 130066 h 482695"/>
              <a:gd name="connsiteX23" fmla="*/ 2269340 w 6050676"/>
              <a:gd name="connsiteY23" fmla="*/ 161492 h 482695"/>
              <a:gd name="connsiteX24" fmla="*/ 2425016 w 6050676"/>
              <a:gd name="connsiteY24" fmla="*/ 142424 h 482695"/>
              <a:gd name="connsiteX25" fmla="*/ 2566093 w 6050676"/>
              <a:gd name="connsiteY25" fmla="*/ 191049 h 482695"/>
              <a:gd name="connsiteX26" fmla="*/ 2631121 w 6050676"/>
              <a:gd name="connsiteY26" fmla="*/ 194360 h 482695"/>
              <a:gd name="connsiteX27" fmla="*/ 2692901 w 6050676"/>
              <a:gd name="connsiteY27" fmla="*/ 214171 h 482695"/>
              <a:gd name="connsiteX28" fmla="*/ 2736074 w 6050676"/>
              <a:gd name="connsiteY28" fmla="*/ 214172 h 482695"/>
              <a:gd name="connsiteX29" fmla="*/ 2859722 w 6050676"/>
              <a:gd name="connsiteY29" fmla="*/ 191980 h 482695"/>
              <a:gd name="connsiteX30" fmla="*/ 2923360 w 6050676"/>
              <a:gd name="connsiteY30" fmla="*/ 207355 h 482695"/>
              <a:gd name="connsiteX31" fmla="*/ 2957353 w 6050676"/>
              <a:gd name="connsiteY31" fmla="*/ 224351 h 482695"/>
              <a:gd name="connsiteX32" fmla="*/ 2984547 w 6050676"/>
              <a:gd name="connsiteY32" fmla="*/ 241348 h 482695"/>
              <a:gd name="connsiteX33" fmla="*/ 3004943 w 6050676"/>
              <a:gd name="connsiteY33" fmla="*/ 248146 h 482695"/>
              <a:gd name="connsiteX34" fmla="*/ 3069272 w 6050676"/>
              <a:gd name="connsiteY34" fmla="*/ 261036 h 482695"/>
              <a:gd name="connsiteX35" fmla="*/ 3127316 w 6050676"/>
              <a:gd name="connsiteY35" fmla="*/ 295736 h 482695"/>
              <a:gd name="connsiteX36" fmla="*/ 3202099 w 6050676"/>
              <a:gd name="connsiteY36" fmla="*/ 295736 h 482695"/>
              <a:gd name="connsiteX37" fmla="*/ 3249689 w 6050676"/>
              <a:gd name="connsiteY37" fmla="*/ 285538 h 482695"/>
              <a:gd name="connsiteX38" fmla="*/ 3276883 w 6050676"/>
              <a:gd name="connsiteY38" fmla="*/ 271941 h 482695"/>
              <a:gd name="connsiteX39" fmla="*/ 3381260 w 6050676"/>
              <a:gd name="connsiteY39" fmla="*/ 156313 h 482695"/>
              <a:gd name="connsiteX40" fmla="*/ 3419652 w 6050676"/>
              <a:gd name="connsiteY40" fmla="*/ 183560 h 482695"/>
              <a:gd name="connsiteX41" fmla="*/ 3463842 w 6050676"/>
              <a:gd name="connsiteY41" fmla="*/ 200557 h 482695"/>
              <a:gd name="connsiteX42" fmla="*/ 3664398 w 6050676"/>
              <a:gd name="connsiteY42" fmla="*/ 295736 h 482695"/>
              <a:gd name="connsiteX43" fmla="*/ 3701790 w 6050676"/>
              <a:gd name="connsiteY43" fmla="*/ 299135 h 482695"/>
              <a:gd name="connsiteX44" fmla="*/ 3718786 w 6050676"/>
              <a:gd name="connsiteY44" fmla="*/ 302534 h 482695"/>
              <a:gd name="connsiteX45" fmla="*/ 3759578 w 6050676"/>
              <a:gd name="connsiteY45" fmla="*/ 309333 h 482695"/>
              <a:gd name="connsiteX46" fmla="*/ 3800369 w 6050676"/>
              <a:gd name="connsiteY46" fmla="*/ 312732 h 482695"/>
              <a:gd name="connsiteX47" fmla="*/ 3888749 w 6050676"/>
              <a:gd name="connsiteY47" fmla="*/ 319531 h 482695"/>
              <a:gd name="connsiteX48" fmla="*/ 3946537 w 6050676"/>
              <a:gd name="connsiteY48" fmla="*/ 319531 h 482695"/>
              <a:gd name="connsiteX49" fmla="*/ 3983928 w 6050676"/>
              <a:gd name="connsiteY49" fmla="*/ 309333 h 482695"/>
              <a:gd name="connsiteX50" fmla="*/ 4047966 w 6050676"/>
              <a:gd name="connsiteY50" fmla="*/ 320567 h 482695"/>
              <a:gd name="connsiteX51" fmla="*/ 4075708 w 6050676"/>
              <a:gd name="connsiteY51" fmla="*/ 292336 h 482695"/>
              <a:gd name="connsiteX52" fmla="*/ 4140834 w 6050676"/>
              <a:gd name="connsiteY52" fmla="*/ 265799 h 482695"/>
              <a:gd name="connsiteX53" fmla="*/ 4208279 w 6050676"/>
              <a:gd name="connsiteY53" fmla="*/ 248146 h 482695"/>
              <a:gd name="connsiteX54" fmla="*/ 4283709 w 6050676"/>
              <a:gd name="connsiteY54" fmla="*/ 251511 h 482695"/>
              <a:gd name="connsiteX55" fmla="*/ 4367053 w 6050676"/>
              <a:gd name="connsiteY55" fmla="*/ 277705 h 482695"/>
              <a:gd name="connsiteX56" fmla="*/ 4392858 w 6050676"/>
              <a:gd name="connsiteY56" fmla="*/ 273649 h 482695"/>
              <a:gd name="connsiteX57" fmla="*/ 4409916 w 6050676"/>
              <a:gd name="connsiteY57" fmla="*/ 272942 h 482695"/>
              <a:gd name="connsiteX58" fmla="*/ 4442828 w 6050676"/>
              <a:gd name="connsiteY58" fmla="*/ 292336 h 482695"/>
              <a:gd name="connsiteX59" fmla="*/ 4456425 w 6050676"/>
              <a:gd name="connsiteY59" fmla="*/ 295736 h 482695"/>
              <a:gd name="connsiteX60" fmla="*/ 4476821 w 6050676"/>
              <a:gd name="connsiteY60" fmla="*/ 302534 h 482695"/>
              <a:gd name="connsiteX61" fmla="*/ 4521834 w 6050676"/>
              <a:gd name="connsiteY61" fmla="*/ 334854 h 482695"/>
              <a:gd name="connsiteX62" fmla="*/ 4559934 w 6050676"/>
              <a:gd name="connsiteY62" fmla="*/ 346761 h 482695"/>
              <a:gd name="connsiteX63" fmla="*/ 4574035 w 6050676"/>
              <a:gd name="connsiteY63" fmla="*/ 357959 h 482695"/>
              <a:gd name="connsiteX64" fmla="*/ 4636134 w 6050676"/>
              <a:gd name="connsiteY64" fmla="*/ 356285 h 482695"/>
              <a:gd name="connsiteX65" fmla="*/ 4718168 w 6050676"/>
              <a:gd name="connsiteY65" fmla="*/ 356922 h 482695"/>
              <a:gd name="connsiteX66" fmla="*/ 4795678 w 6050676"/>
              <a:gd name="connsiteY66" fmla="*/ 349141 h 482695"/>
              <a:gd name="connsiteX67" fmla="*/ 4881332 w 6050676"/>
              <a:gd name="connsiteY67" fmla="*/ 326496 h 482695"/>
              <a:gd name="connsiteX68" fmla="*/ 5052619 w 6050676"/>
              <a:gd name="connsiteY68" fmla="*/ 349623 h 482695"/>
              <a:gd name="connsiteX69" fmla="*/ 5119528 w 6050676"/>
              <a:gd name="connsiteY69" fmla="*/ 339616 h 482695"/>
              <a:gd name="connsiteX70" fmla="*/ 5166870 w 6050676"/>
              <a:gd name="connsiteY70" fmla="*/ 343325 h 482695"/>
              <a:gd name="connsiteX71" fmla="*/ 5201279 w 6050676"/>
              <a:gd name="connsiteY71" fmla="*/ 332794 h 482695"/>
              <a:gd name="connsiteX72" fmla="*/ 5499997 w 6050676"/>
              <a:gd name="connsiteY72" fmla="*/ 333128 h 482695"/>
              <a:gd name="connsiteX73" fmla="*/ 5725797 w 6050676"/>
              <a:gd name="connsiteY73" fmla="*/ 344014 h 482695"/>
              <a:gd name="connsiteX74" fmla="*/ 5748143 w 6050676"/>
              <a:gd name="connsiteY74" fmla="*/ 329728 h 482695"/>
              <a:gd name="connsiteX75" fmla="*/ 5815554 w 6050676"/>
              <a:gd name="connsiteY75" fmla="*/ 332794 h 482695"/>
              <a:gd name="connsiteX76" fmla="*/ 5894092 w 6050676"/>
              <a:gd name="connsiteY76" fmla="*/ 310355 h 482695"/>
              <a:gd name="connsiteX77" fmla="*/ 5982691 w 6050676"/>
              <a:gd name="connsiteY77" fmla="*/ 322930 h 482695"/>
              <a:gd name="connsiteX78" fmla="*/ 6050676 w 6050676"/>
              <a:gd name="connsiteY78" fmla="*/ 326329 h 482695"/>
              <a:gd name="connsiteX79" fmla="*/ 6016684 w 6050676"/>
              <a:gd name="connsiteY79" fmla="*/ 472497 h 482695"/>
              <a:gd name="connsiteX80" fmla="*/ 5805930 w 6050676"/>
              <a:gd name="connsiteY80" fmla="*/ 452102 h 482695"/>
              <a:gd name="connsiteX81" fmla="*/ 5652870 w 6050676"/>
              <a:gd name="connsiteY81" fmla="*/ 470234 h 482695"/>
              <a:gd name="connsiteX82" fmla="*/ 5537868 w 6050676"/>
              <a:gd name="connsiteY82" fmla="*/ 470234 h 482695"/>
              <a:gd name="connsiteX83" fmla="*/ 5442210 w 6050676"/>
              <a:gd name="connsiteY83" fmla="*/ 448702 h 482695"/>
              <a:gd name="connsiteX84" fmla="*/ 5224657 w 6050676"/>
              <a:gd name="connsiteY84" fmla="*/ 448702 h 482695"/>
              <a:gd name="connsiteX85" fmla="*/ 5122679 w 6050676"/>
              <a:gd name="connsiteY85" fmla="*/ 482695 h 482695"/>
              <a:gd name="connsiteX86" fmla="*/ 5044496 w 6050676"/>
              <a:gd name="connsiteY86" fmla="*/ 479296 h 482695"/>
              <a:gd name="connsiteX87" fmla="*/ 4932321 w 6050676"/>
              <a:gd name="connsiteY87" fmla="*/ 462299 h 482695"/>
              <a:gd name="connsiteX88" fmla="*/ 4876915 w 6050676"/>
              <a:gd name="connsiteY88" fmla="*/ 426926 h 482695"/>
              <a:gd name="connsiteX89" fmla="*/ 4807221 w 6050676"/>
              <a:gd name="connsiteY89" fmla="*/ 429307 h 482695"/>
              <a:gd name="connsiteX90" fmla="*/ 4748761 w 6050676"/>
              <a:gd name="connsiteY90" fmla="*/ 455501 h 482695"/>
              <a:gd name="connsiteX91" fmla="*/ 4694373 w 6050676"/>
              <a:gd name="connsiteY91" fmla="*/ 469098 h 482695"/>
              <a:gd name="connsiteX92" fmla="*/ 4667179 w 6050676"/>
              <a:gd name="connsiteY92" fmla="*/ 461264 h 482695"/>
              <a:gd name="connsiteX93" fmla="*/ 4575435 w 6050676"/>
              <a:gd name="connsiteY93" fmla="*/ 469425 h 482695"/>
              <a:gd name="connsiteX94" fmla="*/ 4506741 w 6050676"/>
              <a:gd name="connsiteY94" fmla="*/ 468407 h 482695"/>
              <a:gd name="connsiteX95" fmla="*/ 4487018 w 6050676"/>
              <a:gd name="connsiteY95" fmla="*/ 445637 h 482695"/>
              <a:gd name="connsiteX96" fmla="*/ 4360655 w 6050676"/>
              <a:gd name="connsiteY96" fmla="*/ 383443 h 482695"/>
              <a:gd name="connsiteX97" fmla="*/ 4281355 w 6050676"/>
              <a:gd name="connsiteY97" fmla="*/ 390224 h 482695"/>
              <a:gd name="connsiteX98" fmla="*/ 4170888 w 6050676"/>
              <a:gd name="connsiteY98" fmla="*/ 410602 h 482695"/>
              <a:gd name="connsiteX99" fmla="*/ 4132460 w 6050676"/>
              <a:gd name="connsiteY99" fmla="*/ 408203 h 482695"/>
              <a:gd name="connsiteX100" fmla="*/ 4103213 w 6050676"/>
              <a:gd name="connsiteY100" fmla="*/ 434052 h 482695"/>
              <a:gd name="connsiteX101" fmla="*/ 4079274 w 6050676"/>
              <a:gd name="connsiteY101" fmla="*/ 457617 h 482695"/>
              <a:gd name="connsiteX102" fmla="*/ 3943137 w 6050676"/>
              <a:gd name="connsiteY102" fmla="*/ 452102 h 482695"/>
              <a:gd name="connsiteX103" fmla="*/ 3902709 w 6050676"/>
              <a:gd name="connsiteY103" fmla="*/ 437249 h 482695"/>
              <a:gd name="connsiteX104" fmla="*/ 3888749 w 6050676"/>
              <a:gd name="connsiteY104" fmla="*/ 448702 h 482695"/>
              <a:gd name="connsiteX105" fmla="*/ 3834069 w 6050676"/>
              <a:gd name="connsiteY105" fmla="*/ 430689 h 482695"/>
              <a:gd name="connsiteX106" fmla="*/ 3773421 w 6050676"/>
              <a:gd name="connsiteY106" fmla="*/ 429535 h 482695"/>
              <a:gd name="connsiteX107" fmla="*/ 3711988 w 6050676"/>
              <a:gd name="connsiteY107" fmla="*/ 424907 h 482695"/>
              <a:gd name="connsiteX108" fmla="*/ 3633805 w 6050676"/>
              <a:gd name="connsiteY108" fmla="*/ 407911 h 482695"/>
              <a:gd name="connsiteX109" fmla="*/ 3510838 w 6050676"/>
              <a:gd name="connsiteY109" fmla="*/ 303035 h 482695"/>
              <a:gd name="connsiteX110" fmla="*/ 3378861 w 6050676"/>
              <a:gd name="connsiteY110" fmla="*/ 251545 h 482695"/>
              <a:gd name="connsiteX111" fmla="*/ 3304077 w 6050676"/>
              <a:gd name="connsiteY111" fmla="*/ 316131 h 482695"/>
              <a:gd name="connsiteX112" fmla="*/ 3255009 w 6050676"/>
              <a:gd name="connsiteY112" fmla="*/ 346761 h 482695"/>
              <a:gd name="connsiteX113" fmla="*/ 3163345 w 6050676"/>
              <a:gd name="connsiteY113" fmla="*/ 369847 h 482695"/>
              <a:gd name="connsiteX114" fmla="*/ 3032137 w 6050676"/>
              <a:gd name="connsiteY114" fmla="*/ 312732 h 482695"/>
              <a:gd name="connsiteX115" fmla="*/ 2984547 w 6050676"/>
              <a:gd name="connsiteY115" fmla="*/ 295736 h 482695"/>
              <a:gd name="connsiteX116" fmla="*/ 2960752 w 6050676"/>
              <a:gd name="connsiteY116" fmla="*/ 292336 h 482695"/>
              <a:gd name="connsiteX117" fmla="*/ 2834980 w 6050676"/>
              <a:gd name="connsiteY117" fmla="*/ 261743 h 482695"/>
              <a:gd name="connsiteX118" fmla="*/ 2780592 w 6050676"/>
              <a:gd name="connsiteY118" fmla="*/ 265142 h 482695"/>
              <a:gd name="connsiteX119" fmla="*/ 2760196 w 6050676"/>
              <a:gd name="connsiteY119" fmla="*/ 268542 h 482695"/>
              <a:gd name="connsiteX120" fmla="*/ 2705808 w 6050676"/>
              <a:gd name="connsiteY120" fmla="*/ 275340 h 482695"/>
              <a:gd name="connsiteX121" fmla="*/ 2671815 w 6050676"/>
              <a:gd name="connsiteY121" fmla="*/ 275340 h 482695"/>
              <a:gd name="connsiteX122" fmla="*/ 2593633 w 6050676"/>
              <a:gd name="connsiteY122" fmla="*/ 251545 h 482695"/>
              <a:gd name="connsiteX123" fmla="*/ 2546043 w 6050676"/>
              <a:gd name="connsiteY123" fmla="*/ 244747 h 482695"/>
              <a:gd name="connsiteX124" fmla="*/ 2459026 w 6050676"/>
              <a:gd name="connsiteY124" fmla="*/ 212773 h 482695"/>
              <a:gd name="connsiteX125" fmla="*/ 2330872 w 6050676"/>
              <a:gd name="connsiteY125" fmla="*/ 199848 h 482695"/>
              <a:gd name="connsiteX126" fmla="*/ 2204878 w 6050676"/>
              <a:gd name="connsiteY126" fmla="*/ 172930 h 482695"/>
              <a:gd name="connsiteX127" fmla="*/ 2169381 w 6050676"/>
              <a:gd name="connsiteY127" fmla="*/ 166183 h 482695"/>
              <a:gd name="connsiteX128" fmla="*/ 2143550 w 6050676"/>
              <a:gd name="connsiteY128" fmla="*/ 168564 h 482695"/>
              <a:gd name="connsiteX129" fmla="*/ 2090543 w 6050676"/>
              <a:gd name="connsiteY129" fmla="*/ 197157 h 482695"/>
              <a:gd name="connsiteX130" fmla="*/ 1937576 w 6050676"/>
              <a:gd name="connsiteY130" fmla="*/ 234549 h 482695"/>
              <a:gd name="connsiteX131" fmla="*/ 1859597 w 6050676"/>
              <a:gd name="connsiteY131" fmla="*/ 237224 h 482695"/>
              <a:gd name="connsiteX132" fmla="*/ 1703027 w 6050676"/>
              <a:gd name="connsiteY132" fmla="*/ 234549 h 482695"/>
              <a:gd name="connsiteX133" fmla="*/ 1635759 w 6050676"/>
              <a:gd name="connsiteY133" fmla="*/ 234842 h 482695"/>
              <a:gd name="connsiteX134" fmla="*/ 1561941 w 6050676"/>
              <a:gd name="connsiteY134" fmla="*/ 230080 h 482695"/>
              <a:gd name="connsiteX135" fmla="*/ 1510615 w 6050676"/>
              <a:gd name="connsiteY135" fmla="*/ 230460 h 482695"/>
              <a:gd name="connsiteX136" fmla="*/ 1332508 w 6050676"/>
              <a:gd name="connsiteY136" fmla="*/ 246438 h 482695"/>
              <a:gd name="connsiteX137" fmla="*/ 1123791 w 6050676"/>
              <a:gd name="connsiteY137" fmla="*/ 265799 h 482695"/>
              <a:gd name="connsiteX138" fmla="*/ 1080618 w 6050676"/>
              <a:gd name="connsiteY138" fmla="*/ 263089 h 482695"/>
              <a:gd name="connsiteX139" fmla="*/ 999966 w 6050676"/>
              <a:gd name="connsiteY139" fmla="*/ 265799 h 482695"/>
              <a:gd name="connsiteX140" fmla="*/ 968788 w 6050676"/>
              <a:gd name="connsiteY140" fmla="*/ 278739 h 482695"/>
              <a:gd name="connsiteX141" fmla="*/ 849814 w 6050676"/>
              <a:gd name="connsiteY141" fmla="*/ 305934 h 482695"/>
              <a:gd name="connsiteX142" fmla="*/ 786354 w 6050676"/>
              <a:gd name="connsiteY142" fmla="*/ 352428 h 482695"/>
              <a:gd name="connsiteX143" fmla="*/ 734239 w 6050676"/>
              <a:gd name="connsiteY143" fmla="*/ 370519 h 482695"/>
              <a:gd name="connsiteX144" fmla="*/ 662938 w 6050676"/>
              <a:gd name="connsiteY144" fmla="*/ 400112 h 482695"/>
              <a:gd name="connsiteX145" fmla="*/ 574474 w 6050676"/>
              <a:gd name="connsiteY145" fmla="*/ 384116 h 482695"/>
              <a:gd name="connsiteX146" fmla="*/ 438838 w 6050676"/>
              <a:gd name="connsiteY146" fmla="*/ 354378 h 482695"/>
              <a:gd name="connsiteX147" fmla="*/ 370519 w 6050676"/>
              <a:gd name="connsiteY147" fmla="*/ 278739 h 482695"/>
              <a:gd name="connsiteX148" fmla="*/ 326328 w 6050676"/>
              <a:gd name="connsiteY148" fmla="*/ 268542 h 482695"/>
              <a:gd name="connsiteX149" fmla="*/ 214153 w 6050676"/>
              <a:gd name="connsiteY149" fmla="*/ 180161 h 482695"/>
              <a:gd name="connsiteX150" fmla="*/ 180494 w 6050676"/>
              <a:gd name="connsiteY150" fmla="*/ 153280 h 482695"/>
              <a:gd name="connsiteX151" fmla="*/ 105377 w 6050676"/>
              <a:gd name="connsiteY151" fmla="*/ 125773 h 482695"/>
              <a:gd name="connsiteX152" fmla="*/ 33992 w 6050676"/>
              <a:gd name="connsiteY152" fmla="*/ 64586 h 482695"/>
              <a:gd name="connsiteX153" fmla="*/ 0 w 6050676"/>
              <a:gd name="connsiteY153"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1066 w 6050676"/>
              <a:gd name="connsiteY22" fmla="*/ 130066 h 482695"/>
              <a:gd name="connsiteX23" fmla="*/ 2269340 w 6050676"/>
              <a:gd name="connsiteY23" fmla="*/ 161492 h 482695"/>
              <a:gd name="connsiteX24" fmla="*/ 2425016 w 6050676"/>
              <a:gd name="connsiteY24" fmla="*/ 142424 h 482695"/>
              <a:gd name="connsiteX25" fmla="*/ 2566093 w 6050676"/>
              <a:gd name="connsiteY25" fmla="*/ 191049 h 482695"/>
              <a:gd name="connsiteX26" fmla="*/ 2631121 w 6050676"/>
              <a:gd name="connsiteY26" fmla="*/ 194360 h 482695"/>
              <a:gd name="connsiteX27" fmla="*/ 2692901 w 6050676"/>
              <a:gd name="connsiteY27" fmla="*/ 214171 h 482695"/>
              <a:gd name="connsiteX28" fmla="*/ 2736074 w 6050676"/>
              <a:gd name="connsiteY28" fmla="*/ 214172 h 482695"/>
              <a:gd name="connsiteX29" fmla="*/ 2859722 w 6050676"/>
              <a:gd name="connsiteY29" fmla="*/ 191980 h 482695"/>
              <a:gd name="connsiteX30" fmla="*/ 2923360 w 6050676"/>
              <a:gd name="connsiteY30" fmla="*/ 207355 h 482695"/>
              <a:gd name="connsiteX31" fmla="*/ 2957353 w 6050676"/>
              <a:gd name="connsiteY31" fmla="*/ 224351 h 482695"/>
              <a:gd name="connsiteX32" fmla="*/ 2984547 w 6050676"/>
              <a:gd name="connsiteY32" fmla="*/ 241348 h 482695"/>
              <a:gd name="connsiteX33" fmla="*/ 3004943 w 6050676"/>
              <a:gd name="connsiteY33" fmla="*/ 248146 h 482695"/>
              <a:gd name="connsiteX34" fmla="*/ 3069272 w 6050676"/>
              <a:gd name="connsiteY34" fmla="*/ 261036 h 482695"/>
              <a:gd name="connsiteX35" fmla="*/ 3127316 w 6050676"/>
              <a:gd name="connsiteY35" fmla="*/ 295736 h 482695"/>
              <a:gd name="connsiteX36" fmla="*/ 3202099 w 6050676"/>
              <a:gd name="connsiteY36" fmla="*/ 295736 h 482695"/>
              <a:gd name="connsiteX37" fmla="*/ 3249689 w 6050676"/>
              <a:gd name="connsiteY37" fmla="*/ 285538 h 482695"/>
              <a:gd name="connsiteX38" fmla="*/ 3276883 w 6050676"/>
              <a:gd name="connsiteY38" fmla="*/ 271941 h 482695"/>
              <a:gd name="connsiteX39" fmla="*/ 3381260 w 6050676"/>
              <a:gd name="connsiteY39" fmla="*/ 156313 h 482695"/>
              <a:gd name="connsiteX40" fmla="*/ 3419652 w 6050676"/>
              <a:gd name="connsiteY40" fmla="*/ 183560 h 482695"/>
              <a:gd name="connsiteX41" fmla="*/ 3463842 w 6050676"/>
              <a:gd name="connsiteY41" fmla="*/ 200557 h 482695"/>
              <a:gd name="connsiteX42" fmla="*/ 3664398 w 6050676"/>
              <a:gd name="connsiteY42" fmla="*/ 295736 h 482695"/>
              <a:gd name="connsiteX43" fmla="*/ 3701790 w 6050676"/>
              <a:gd name="connsiteY43" fmla="*/ 299135 h 482695"/>
              <a:gd name="connsiteX44" fmla="*/ 3718786 w 6050676"/>
              <a:gd name="connsiteY44" fmla="*/ 302534 h 482695"/>
              <a:gd name="connsiteX45" fmla="*/ 3759578 w 6050676"/>
              <a:gd name="connsiteY45" fmla="*/ 309333 h 482695"/>
              <a:gd name="connsiteX46" fmla="*/ 3800369 w 6050676"/>
              <a:gd name="connsiteY46" fmla="*/ 312732 h 482695"/>
              <a:gd name="connsiteX47" fmla="*/ 3888749 w 6050676"/>
              <a:gd name="connsiteY47" fmla="*/ 319531 h 482695"/>
              <a:gd name="connsiteX48" fmla="*/ 3946537 w 6050676"/>
              <a:gd name="connsiteY48" fmla="*/ 319531 h 482695"/>
              <a:gd name="connsiteX49" fmla="*/ 3983928 w 6050676"/>
              <a:gd name="connsiteY49" fmla="*/ 309333 h 482695"/>
              <a:gd name="connsiteX50" fmla="*/ 4047966 w 6050676"/>
              <a:gd name="connsiteY50" fmla="*/ 320567 h 482695"/>
              <a:gd name="connsiteX51" fmla="*/ 4075708 w 6050676"/>
              <a:gd name="connsiteY51" fmla="*/ 292336 h 482695"/>
              <a:gd name="connsiteX52" fmla="*/ 4140834 w 6050676"/>
              <a:gd name="connsiteY52" fmla="*/ 265799 h 482695"/>
              <a:gd name="connsiteX53" fmla="*/ 4208279 w 6050676"/>
              <a:gd name="connsiteY53" fmla="*/ 248146 h 482695"/>
              <a:gd name="connsiteX54" fmla="*/ 4283709 w 6050676"/>
              <a:gd name="connsiteY54" fmla="*/ 251511 h 482695"/>
              <a:gd name="connsiteX55" fmla="*/ 4367053 w 6050676"/>
              <a:gd name="connsiteY55" fmla="*/ 277705 h 482695"/>
              <a:gd name="connsiteX56" fmla="*/ 4392858 w 6050676"/>
              <a:gd name="connsiteY56" fmla="*/ 273649 h 482695"/>
              <a:gd name="connsiteX57" fmla="*/ 4409916 w 6050676"/>
              <a:gd name="connsiteY57" fmla="*/ 272942 h 482695"/>
              <a:gd name="connsiteX58" fmla="*/ 4442828 w 6050676"/>
              <a:gd name="connsiteY58" fmla="*/ 292336 h 482695"/>
              <a:gd name="connsiteX59" fmla="*/ 4456425 w 6050676"/>
              <a:gd name="connsiteY59" fmla="*/ 295736 h 482695"/>
              <a:gd name="connsiteX60" fmla="*/ 4476821 w 6050676"/>
              <a:gd name="connsiteY60" fmla="*/ 302534 h 482695"/>
              <a:gd name="connsiteX61" fmla="*/ 4521834 w 6050676"/>
              <a:gd name="connsiteY61" fmla="*/ 334854 h 482695"/>
              <a:gd name="connsiteX62" fmla="*/ 4559934 w 6050676"/>
              <a:gd name="connsiteY62" fmla="*/ 346761 h 482695"/>
              <a:gd name="connsiteX63" fmla="*/ 4574035 w 6050676"/>
              <a:gd name="connsiteY63" fmla="*/ 357959 h 482695"/>
              <a:gd name="connsiteX64" fmla="*/ 4636134 w 6050676"/>
              <a:gd name="connsiteY64" fmla="*/ 356285 h 482695"/>
              <a:gd name="connsiteX65" fmla="*/ 4718168 w 6050676"/>
              <a:gd name="connsiteY65" fmla="*/ 356922 h 482695"/>
              <a:gd name="connsiteX66" fmla="*/ 4795678 w 6050676"/>
              <a:gd name="connsiteY66" fmla="*/ 349141 h 482695"/>
              <a:gd name="connsiteX67" fmla="*/ 4881332 w 6050676"/>
              <a:gd name="connsiteY67" fmla="*/ 326496 h 482695"/>
              <a:gd name="connsiteX68" fmla="*/ 5052619 w 6050676"/>
              <a:gd name="connsiteY68" fmla="*/ 349623 h 482695"/>
              <a:gd name="connsiteX69" fmla="*/ 5119528 w 6050676"/>
              <a:gd name="connsiteY69" fmla="*/ 339616 h 482695"/>
              <a:gd name="connsiteX70" fmla="*/ 5166870 w 6050676"/>
              <a:gd name="connsiteY70" fmla="*/ 343325 h 482695"/>
              <a:gd name="connsiteX71" fmla="*/ 5201279 w 6050676"/>
              <a:gd name="connsiteY71" fmla="*/ 332794 h 482695"/>
              <a:gd name="connsiteX72" fmla="*/ 5499997 w 6050676"/>
              <a:gd name="connsiteY72" fmla="*/ 333128 h 482695"/>
              <a:gd name="connsiteX73" fmla="*/ 5725797 w 6050676"/>
              <a:gd name="connsiteY73" fmla="*/ 344014 h 482695"/>
              <a:gd name="connsiteX74" fmla="*/ 5748143 w 6050676"/>
              <a:gd name="connsiteY74" fmla="*/ 329728 h 482695"/>
              <a:gd name="connsiteX75" fmla="*/ 5815554 w 6050676"/>
              <a:gd name="connsiteY75" fmla="*/ 332794 h 482695"/>
              <a:gd name="connsiteX76" fmla="*/ 5894092 w 6050676"/>
              <a:gd name="connsiteY76" fmla="*/ 310355 h 482695"/>
              <a:gd name="connsiteX77" fmla="*/ 5982691 w 6050676"/>
              <a:gd name="connsiteY77" fmla="*/ 322930 h 482695"/>
              <a:gd name="connsiteX78" fmla="*/ 6050676 w 6050676"/>
              <a:gd name="connsiteY78" fmla="*/ 326329 h 482695"/>
              <a:gd name="connsiteX79" fmla="*/ 6016684 w 6050676"/>
              <a:gd name="connsiteY79" fmla="*/ 472497 h 482695"/>
              <a:gd name="connsiteX80" fmla="*/ 5805930 w 6050676"/>
              <a:gd name="connsiteY80" fmla="*/ 452102 h 482695"/>
              <a:gd name="connsiteX81" fmla="*/ 5652870 w 6050676"/>
              <a:gd name="connsiteY81" fmla="*/ 470234 h 482695"/>
              <a:gd name="connsiteX82" fmla="*/ 5537868 w 6050676"/>
              <a:gd name="connsiteY82" fmla="*/ 470234 h 482695"/>
              <a:gd name="connsiteX83" fmla="*/ 5442210 w 6050676"/>
              <a:gd name="connsiteY83" fmla="*/ 448702 h 482695"/>
              <a:gd name="connsiteX84" fmla="*/ 5224657 w 6050676"/>
              <a:gd name="connsiteY84" fmla="*/ 448702 h 482695"/>
              <a:gd name="connsiteX85" fmla="*/ 5122679 w 6050676"/>
              <a:gd name="connsiteY85" fmla="*/ 482695 h 482695"/>
              <a:gd name="connsiteX86" fmla="*/ 5044496 w 6050676"/>
              <a:gd name="connsiteY86" fmla="*/ 479296 h 482695"/>
              <a:gd name="connsiteX87" fmla="*/ 4932321 w 6050676"/>
              <a:gd name="connsiteY87" fmla="*/ 462299 h 482695"/>
              <a:gd name="connsiteX88" fmla="*/ 4876915 w 6050676"/>
              <a:gd name="connsiteY88" fmla="*/ 426926 h 482695"/>
              <a:gd name="connsiteX89" fmla="*/ 4807221 w 6050676"/>
              <a:gd name="connsiteY89" fmla="*/ 429307 h 482695"/>
              <a:gd name="connsiteX90" fmla="*/ 4748761 w 6050676"/>
              <a:gd name="connsiteY90" fmla="*/ 455501 h 482695"/>
              <a:gd name="connsiteX91" fmla="*/ 4694373 w 6050676"/>
              <a:gd name="connsiteY91" fmla="*/ 469098 h 482695"/>
              <a:gd name="connsiteX92" fmla="*/ 4667179 w 6050676"/>
              <a:gd name="connsiteY92" fmla="*/ 461264 h 482695"/>
              <a:gd name="connsiteX93" fmla="*/ 4575435 w 6050676"/>
              <a:gd name="connsiteY93" fmla="*/ 469425 h 482695"/>
              <a:gd name="connsiteX94" fmla="*/ 4506741 w 6050676"/>
              <a:gd name="connsiteY94" fmla="*/ 468407 h 482695"/>
              <a:gd name="connsiteX95" fmla="*/ 4487018 w 6050676"/>
              <a:gd name="connsiteY95" fmla="*/ 445637 h 482695"/>
              <a:gd name="connsiteX96" fmla="*/ 4360655 w 6050676"/>
              <a:gd name="connsiteY96" fmla="*/ 383443 h 482695"/>
              <a:gd name="connsiteX97" fmla="*/ 4281355 w 6050676"/>
              <a:gd name="connsiteY97" fmla="*/ 390224 h 482695"/>
              <a:gd name="connsiteX98" fmla="*/ 4170888 w 6050676"/>
              <a:gd name="connsiteY98" fmla="*/ 410602 h 482695"/>
              <a:gd name="connsiteX99" fmla="*/ 4132460 w 6050676"/>
              <a:gd name="connsiteY99" fmla="*/ 408203 h 482695"/>
              <a:gd name="connsiteX100" fmla="*/ 4103213 w 6050676"/>
              <a:gd name="connsiteY100" fmla="*/ 434052 h 482695"/>
              <a:gd name="connsiteX101" fmla="*/ 4079274 w 6050676"/>
              <a:gd name="connsiteY101" fmla="*/ 457617 h 482695"/>
              <a:gd name="connsiteX102" fmla="*/ 3943137 w 6050676"/>
              <a:gd name="connsiteY102" fmla="*/ 452102 h 482695"/>
              <a:gd name="connsiteX103" fmla="*/ 3902709 w 6050676"/>
              <a:gd name="connsiteY103" fmla="*/ 437249 h 482695"/>
              <a:gd name="connsiteX104" fmla="*/ 3888749 w 6050676"/>
              <a:gd name="connsiteY104" fmla="*/ 448702 h 482695"/>
              <a:gd name="connsiteX105" fmla="*/ 3834069 w 6050676"/>
              <a:gd name="connsiteY105" fmla="*/ 430689 h 482695"/>
              <a:gd name="connsiteX106" fmla="*/ 3773421 w 6050676"/>
              <a:gd name="connsiteY106" fmla="*/ 429535 h 482695"/>
              <a:gd name="connsiteX107" fmla="*/ 3711988 w 6050676"/>
              <a:gd name="connsiteY107" fmla="*/ 424907 h 482695"/>
              <a:gd name="connsiteX108" fmla="*/ 3683634 w 6050676"/>
              <a:gd name="connsiteY108" fmla="*/ 437249 h 482695"/>
              <a:gd name="connsiteX109" fmla="*/ 3633805 w 6050676"/>
              <a:gd name="connsiteY109" fmla="*/ 407911 h 482695"/>
              <a:gd name="connsiteX110" fmla="*/ 3510838 w 6050676"/>
              <a:gd name="connsiteY110" fmla="*/ 303035 h 482695"/>
              <a:gd name="connsiteX111" fmla="*/ 3378861 w 6050676"/>
              <a:gd name="connsiteY111" fmla="*/ 251545 h 482695"/>
              <a:gd name="connsiteX112" fmla="*/ 3304077 w 6050676"/>
              <a:gd name="connsiteY112" fmla="*/ 316131 h 482695"/>
              <a:gd name="connsiteX113" fmla="*/ 3255009 w 6050676"/>
              <a:gd name="connsiteY113" fmla="*/ 346761 h 482695"/>
              <a:gd name="connsiteX114" fmla="*/ 3163345 w 6050676"/>
              <a:gd name="connsiteY114" fmla="*/ 369847 h 482695"/>
              <a:gd name="connsiteX115" fmla="*/ 3032137 w 6050676"/>
              <a:gd name="connsiteY115" fmla="*/ 312732 h 482695"/>
              <a:gd name="connsiteX116" fmla="*/ 2984547 w 6050676"/>
              <a:gd name="connsiteY116" fmla="*/ 295736 h 482695"/>
              <a:gd name="connsiteX117" fmla="*/ 2960752 w 6050676"/>
              <a:gd name="connsiteY117" fmla="*/ 292336 h 482695"/>
              <a:gd name="connsiteX118" fmla="*/ 2834980 w 6050676"/>
              <a:gd name="connsiteY118" fmla="*/ 261743 h 482695"/>
              <a:gd name="connsiteX119" fmla="*/ 2780592 w 6050676"/>
              <a:gd name="connsiteY119" fmla="*/ 265142 h 482695"/>
              <a:gd name="connsiteX120" fmla="*/ 2760196 w 6050676"/>
              <a:gd name="connsiteY120" fmla="*/ 268542 h 482695"/>
              <a:gd name="connsiteX121" fmla="*/ 2705808 w 6050676"/>
              <a:gd name="connsiteY121" fmla="*/ 275340 h 482695"/>
              <a:gd name="connsiteX122" fmla="*/ 2671815 w 6050676"/>
              <a:gd name="connsiteY122" fmla="*/ 275340 h 482695"/>
              <a:gd name="connsiteX123" fmla="*/ 2593633 w 6050676"/>
              <a:gd name="connsiteY123" fmla="*/ 251545 h 482695"/>
              <a:gd name="connsiteX124" fmla="*/ 2546043 w 6050676"/>
              <a:gd name="connsiteY124" fmla="*/ 244747 h 482695"/>
              <a:gd name="connsiteX125" fmla="*/ 2459026 w 6050676"/>
              <a:gd name="connsiteY125" fmla="*/ 212773 h 482695"/>
              <a:gd name="connsiteX126" fmla="*/ 2330872 w 6050676"/>
              <a:gd name="connsiteY126" fmla="*/ 199848 h 482695"/>
              <a:gd name="connsiteX127" fmla="*/ 2204878 w 6050676"/>
              <a:gd name="connsiteY127" fmla="*/ 172930 h 482695"/>
              <a:gd name="connsiteX128" fmla="*/ 2169381 w 6050676"/>
              <a:gd name="connsiteY128" fmla="*/ 166183 h 482695"/>
              <a:gd name="connsiteX129" fmla="*/ 2143550 w 6050676"/>
              <a:gd name="connsiteY129" fmla="*/ 168564 h 482695"/>
              <a:gd name="connsiteX130" fmla="*/ 2090543 w 6050676"/>
              <a:gd name="connsiteY130" fmla="*/ 197157 h 482695"/>
              <a:gd name="connsiteX131" fmla="*/ 1937576 w 6050676"/>
              <a:gd name="connsiteY131" fmla="*/ 234549 h 482695"/>
              <a:gd name="connsiteX132" fmla="*/ 1859597 w 6050676"/>
              <a:gd name="connsiteY132" fmla="*/ 237224 h 482695"/>
              <a:gd name="connsiteX133" fmla="*/ 1703027 w 6050676"/>
              <a:gd name="connsiteY133" fmla="*/ 234549 h 482695"/>
              <a:gd name="connsiteX134" fmla="*/ 1635759 w 6050676"/>
              <a:gd name="connsiteY134" fmla="*/ 234842 h 482695"/>
              <a:gd name="connsiteX135" fmla="*/ 1561941 w 6050676"/>
              <a:gd name="connsiteY135" fmla="*/ 230080 h 482695"/>
              <a:gd name="connsiteX136" fmla="*/ 1510615 w 6050676"/>
              <a:gd name="connsiteY136" fmla="*/ 230460 h 482695"/>
              <a:gd name="connsiteX137" fmla="*/ 1332508 w 6050676"/>
              <a:gd name="connsiteY137" fmla="*/ 246438 h 482695"/>
              <a:gd name="connsiteX138" fmla="*/ 1123791 w 6050676"/>
              <a:gd name="connsiteY138" fmla="*/ 265799 h 482695"/>
              <a:gd name="connsiteX139" fmla="*/ 1080618 w 6050676"/>
              <a:gd name="connsiteY139" fmla="*/ 263089 h 482695"/>
              <a:gd name="connsiteX140" fmla="*/ 999966 w 6050676"/>
              <a:gd name="connsiteY140" fmla="*/ 265799 h 482695"/>
              <a:gd name="connsiteX141" fmla="*/ 968788 w 6050676"/>
              <a:gd name="connsiteY141" fmla="*/ 278739 h 482695"/>
              <a:gd name="connsiteX142" fmla="*/ 849814 w 6050676"/>
              <a:gd name="connsiteY142" fmla="*/ 305934 h 482695"/>
              <a:gd name="connsiteX143" fmla="*/ 786354 w 6050676"/>
              <a:gd name="connsiteY143" fmla="*/ 352428 h 482695"/>
              <a:gd name="connsiteX144" fmla="*/ 734239 w 6050676"/>
              <a:gd name="connsiteY144" fmla="*/ 370519 h 482695"/>
              <a:gd name="connsiteX145" fmla="*/ 662938 w 6050676"/>
              <a:gd name="connsiteY145" fmla="*/ 400112 h 482695"/>
              <a:gd name="connsiteX146" fmla="*/ 574474 w 6050676"/>
              <a:gd name="connsiteY146" fmla="*/ 384116 h 482695"/>
              <a:gd name="connsiteX147" fmla="*/ 438838 w 6050676"/>
              <a:gd name="connsiteY147" fmla="*/ 354378 h 482695"/>
              <a:gd name="connsiteX148" fmla="*/ 370519 w 6050676"/>
              <a:gd name="connsiteY148" fmla="*/ 278739 h 482695"/>
              <a:gd name="connsiteX149" fmla="*/ 326328 w 6050676"/>
              <a:gd name="connsiteY149" fmla="*/ 268542 h 482695"/>
              <a:gd name="connsiteX150" fmla="*/ 214153 w 6050676"/>
              <a:gd name="connsiteY150" fmla="*/ 180161 h 482695"/>
              <a:gd name="connsiteX151" fmla="*/ 180494 w 6050676"/>
              <a:gd name="connsiteY151" fmla="*/ 153280 h 482695"/>
              <a:gd name="connsiteX152" fmla="*/ 105377 w 6050676"/>
              <a:gd name="connsiteY152" fmla="*/ 125773 h 482695"/>
              <a:gd name="connsiteX153" fmla="*/ 33992 w 6050676"/>
              <a:gd name="connsiteY153" fmla="*/ 64586 h 482695"/>
              <a:gd name="connsiteX154" fmla="*/ 0 w 6050676"/>
              <a:gd name="connsiteY154"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1066 w 6050676"/>
              <a:gd name="connsiteY22" fmla="*/ 130066 h 482695"/>
              <a:gd name="connsiteX23" fmla="*/ 2269340 w 6050676"/>
              <a:gd name="connsiteY23" fmla="*/ 161492 h 482695"/>
              <a:gd name="connsiteX24" fmla="*/ 2425016 w 6050676"/>
              <a:gd name="connsiteY24" fmla="*/ 142424 h 482695"/>
              <a:gd name="connsiteX25" fmla="*/ 2566093 w 6050676"/>
              <a:gd name="connsiteY25" fmla="*/ 191049 h 482695"/>
              <a:gd name="connsiteX26" fmla="*/ 2631121 w 6050676"/>
              <a:gd name="connsiteY26" fmla="*/ 194360 h 482695"/>
              <a:gd name="connsiteX27" fmla="*/ 2692901 w 6050676"/>
              <a:gd name="connsiteY27" fmla="*/ 214171 h 482695"/>
              <a:gd name="connsiteX28" fmla="*/ 2736074 w 6050676"/>
              <a:gd name="connsiteY28" fmla="*/ 214172 h 482695"/>
              <a:gd name="connsiteX29" fmla="*/ 2859722 w 6050676"/>
              <a:gd name="connsiteY29" fmla="*/ 191980 h 482695"/>
              <a:gd name="connsiteX30" fmla="*/ 2923360 w 6050676"/>
              <a:gd name="connsiteY30" fmla="*/ 207355 h 482695"/>
              <a:gd name="connsiteX31" fmla="*/ 2957353 w 6050676"/>
              <a:gd name="connsiteY31" fmla="*/ 224351 h 482695"/>
              <a:gd name="connsiteX32" fmla="*/ 2984547 w 6050676"/>
              <a:gd name="connsiteY32" fmla="*/ 241348 h 482695"/>
              <a:gd name="connsiteX33" fmla="*/ 3004943 w 6050676"/>
              <a:gd name="connsiteY33" fmla="*/ 248146 h 482695"/>
              <a:gd name="connsiteX34" fmla="*/ 3069272 w 6050676"/>
              <a:gd name="connsiteY34" fmla="*/ 261036 h 482695"/>
              <a:gd name="connsiteX35" fmla="*/ 3127316 w 6050676"/>
              <a:gd name="connsiteY35" fmla="*/ 295736 h 482695"/>
              <a:gd name="connsiteX36" fmla="*/ 3202099 w 6050676"/>
              <a:gd name="connsiteY36" fmla="*/ 295736 h 482695"/>
              <a:gd name="connsiteX37" fmla="*/ 3249689 w 6050676"/>
              <a:gd name="connsiteY37" fmla="*/ 285538 h 482695"/>
              <a:gd name="connsiteX38" fmla="*/ 3276883 w 6050676"/>
              <a:gd name="connsiteY38" fmla="*/ 271941 h 482695"/>
              <a:gd name="connsiteX39" fmla="*/ 3381260 w 6050676"/>
              <a:gd name="connsiteY39" fmla="*/ 156313 h 482695"/>
              <a:gd name="connsiteX40" fmla="*/ 3419652 w 6050676"/>
              <a:gd name="connsiteY40" fmla="*/ 183560 h 482695"/>
              <a:gd name="connsiteX41" fmla="*/ 3463842 w 6050676"/>
              <a:gd name="connsiteY41" fmla="*/ 200557 h 482695"/>
              <a:gd name="connsiteX42" fmla="*/ 3664398 w 6050676"/>
              <a:gd name="connsiteY42" fmla="*/ 295736 h 482695"/>
              <a:gd name="connsiteX43" fmla="*/ 3701790 w 6050676"/>
              <a:gd name="connsiteY43" fmla="*/ 299135 h 482695"/>
              <a:gd name="connsiteX44" fmla="*/ 3718786 w 6050676"/>
              <a:gd name="connsiteY44" fmla="*/ 302534 h 482695"/>
              <a:gd name="connsiteX45" fmla="*/ 3759578 w 6050676"/>
              <a:gd name="connsiteY45" fmla="*/ 309333 h 482695"/>
              <a:gd name="connsiteX46" fmla="*/ 3800369 w 6050676"/>
              <a:gd name="connsiteY46" fmla="*/ 312732 h 482695"/>
              <a:gd name="connsiteX47" fmla="*/ 3888749 w 6050676"/>
              <a:gd name="connsiteY47" fmla="*/ 319531 h 482695"/>
              <a:gd name="connsiteX48" fmla="*/ 3946537 w 6050676"/>
              <a:gd name="connsiteY48" fmla="*/ 319531 h 482695"/>
              <a:gd name="connsiteX49" fmla="*/ 3983928 w 6050676"/>
              <a:gd name="connsiteY49" fmla="*/ 309333 h 482695"/>
              <a:gd name="connsiteX50" fmla="*/ 4047966 w 6050676"/>
              <a:gd name="connsiteY50" fmla="*/ 320567 h 482695"/>
              <a:gd name="connsiteX51" fmla="*/ 4075708 w 6050676"/>
              <a:gd name="connsiteY51" fmla="*/ 292336 h 482695"/>
              <a:gd name="connsiteX52" fmla="*/ 4140834 w 6050676"/>
              <a:gd name="connsiteY52" fmla="*/ 265799 h 482695"/>
              <a:gd name="connsiteX53" fmla="*/ 4208279 w 6050676"/>
              <a:gd name="connsiteY53" fmla="*/ 248146 h 482695"/>
              <a:gd name="connsiteX54" fmla="*/ 4283709 w 6050676"/>
              <a:gd name="connsiteY54" fmla="*/ 251511 h 482695"/>
              <a:gd name="connsiteX55" fmla="*/ 4367053 w 6050676"/>
              <a:gd name="connsiteY55" fmla="*/ 277705 h 482695"/>
              <a:gd name="connsiteX56" fmla="*/ 4392858 w 6050676"/>
              <a:gd name="connsiteY56" fmla="*/ 273649 h 482695"/>
              <a:gd name="connsiteX57" fmla="*/ 4409916 w 6050676"/>
              <a:gd name="connsiteY57" fmla="*/ 272942 h 482695"/>
              <a:gd name="connsiteX58" fmla="*/ 4442828 w 6050676"/>
              <a:gd name="connsiteY58" fmla="*/ 292336 h 482695"/>
              <a:gd name="connsiteX59" fmla="*/ 4456425 w 6050676"/>
              <a:gd name="connsiteY59" fmla="*/ 295736 h 482695"/>
              <a:gd name="connsiteX60" fmla="*/ 4476821 w 6050676"/>
              <a:gd name="connsiteY60" fmla="*/ 302534 h 482695"/>
              <a:gd name="connsiteX61" fmla="*/ 4521834 w 6050676"/>
              <a:gd name="connsiteY61" fmla="*/ 334854 h 482695"/>
              <a:gd name="connsiteX62" fmla="*/ 4559934 w 6050676"/>
              <a:gd name="connsiteY62" fmla="*/ 346761 h 482695"/>
              <a:gd name="connsiteX63" fmla="*/ 4574035 w 6050676"/>
              <a:gd name="connsiteY63" fmla="*/ 357959 h 482695"/>
              <a:gd name="connsiteX64" fmla="*/ 4636134 w 6050676"/>
              <a:gd name="connsiteY64" fmla="*/ 356285 h 482695"/>
              <a:gd name="connsiteX65" fmla="*/ 4718168 w 6050676"/>
              <a:gd name="connsiteY65" fmla="*/ 356922 h 482695"/>
              <a:gd name="connsiteX66" fmla="*/ 4795678 w 6050676"/>
              <a:gd name="connsiteY66" fmla="*/ 349141 h 482695"/>
              <a:gd name="connsiteX67" fmla="*/ 4881332 w 6050676"/>
              <a:gd name="connsiteY67" fmla="*/ 326496 h 482695"/>
              <a:gd name="connsiteX68" fmla="*/ 5052619 w 6050676"/>
              <a:gd name="connsiteY68" fmla="*/ 349623 h 482695"/>
              <a:gd name="connsiteX69" fmla="*/ 5119528 w 6050676"/>
              <a:gd name="connsiteY69" fmla="*/ 339616 h 482695"/>
              <a:gd name="connsiteX70" fmla="*/ 5166870 w 6050676"/>
              <a:gd name="connsiteY70" fmla="*/ 343325 h 482695"/>
              <a:gd name="connsiteX71" fmla="*/ 5201279 w 6050676"/>
              <a:gd name="connsiteY71" fmla="*/ 332794 h 482695"/>
              <a:gd name="connsiteX72" fmla="*/ 5499997 w 6050676"/>
              <a:gd name="connsiteY72" fmla="*/ 333128 h 482695"/>
              <a:gd name="connsiteX73" fmla="*/ 5725797 w 6050676"/>
              <a:gd name="connsiteY73" fmla="*/ 344014 h 482695"/>
              <a:gd name="connsiteX74" fmla="*/ 5748143 w 6050676"/>
              <a:gd name="connsiteY74" fmla="*/ 329728 h 482695"/>
              <a:gd name="connsiteX75" fmla="*/ 5815554 w 6050676"/>
              <a:gd name="connsiteY75" fmla="*/ 332794 h 482695"/>
              <a:gd name="connsiteX76" fmla="*/ 5894092 w 6050676"/>
              <a:gd name="connsiteY76" fmla="*/ 310355 h 482695"/>
              <a:gd name="connsiteX77" fmla="*/ 5982691 w 6050676"/>
              <a:gd name="connsiteY77" fmla="*/ 322930 h 482695"/>
              <a:gd name="connsiteX78" fmla="*/ 6050676 w 6050676"/>
              <a:gd name="connsiteY78" fmla="*/ 326329 h 482695"/>
              <a:gd name="connsiteX79" fmla="*/ 6016684 w 6050676"/>
              <a:gd name="connsiteY79" fmla="*/ 472497 h 482695"/>
              <a:gd name="connsiteX80" fmla="*/ 5805930 w 6050676"/>
              <a:gd name="connsiteY80" fmla="*/ 452102 h 482695"/>
              <a:gd name="connsiteX81" fmla="*/ 5652870 w 6050676"/>
              <a:gd name="connsiteY81" fmla="*/ 470234 h 482695"/>
              <a:gd name="connsiteX82" fmla="*/ 5537868 w 6050676"/>
              <a:gd name="connsiteY82" fmla="*/ 470234 h 482695"/>
              <a:gd name="connsiteX83" fmla="*/ 5442210 w 6050676"/>
              <a:gd name="connsiteY83" fmla="*/ 448702 h 482695"/>
              <a:gd name="connsiteX84" fmla="*/ 5224657 w 6050676"/>
              <a:gd name="connsiteY84" fmla="*/ 448702 h 482695"/>
              <a:gd name="connsiteX85" fmla="*/ 5122679 w 6050676"/>
              <a:gd name="connsiteY85" fmla="*/ 482695 h 482695"/>
              <a:gd name="connsiteX86" fmla="*/ 5044496 w 6050676"/>
              <a:gd name="connsiteY86" fmla="*/ 479296 h 482695"/>
              <a:gd name="connsiteX87" fmla="*/ 4932321 w 6050676"/>
              <a:gd name="connsiteY87" fmla="*/ 462299 h 482695"/>
              <a:gd name="connsiteX88" fmla="*/ 4876915 w 6050676"/>
              <a:gd name="connsiteY88" fmla="*/ 426926 h 482695"/>
              <a:gd name="connsiteX89" fmla="*/ 4807221 w 6050676"/>
              <a:gd name="connsiteY89" fmla="*/ 429307 h 482695"/>
              <a:gd name="connsiteX90" fmla="*/ 4748761 w 6050676"/>
              <a:gd name="connsiteY90" fmla="*/ 455501 h 482695"/>
              <a:gd name="connsiteX91" fmla="*/ 4694373 w 6050676"/>
              <a:gd name="connsiteY91" fmla="*/ 469098 h 482695"/>
              <a:gd name="connsiteX92" fmla="*/ 4667179 w 6050676"/>
              <a:gd name="connsiteY92" fmla="*/ 461264 h 482695"/>
              <a:gd name="connsiteX93" fmla="*/ 4575435 w 6050676"/>
              <a:gd name="connsiteY93" fmla="*/ 469425 h 482695"/>
              <a:gd name="connsiteX94" fmla="*/ 4506741 w 6050676"/>
              <a:gd name="connsiteY94" fmla="*/ 468407 h 482695"/>
              <a:gd name="connsiteX95" fmla="*/ 4487018 w 6050676"/>
              <a:gd name="connsiteY95" fmla="*/ 445637 h 482695"/>
              <a:gd name="connsiteX96" fmla="*/ 4360655 w 6050676"/>
              <a:gd name="connsiteY96" fmla="*/ 383443 h 482695"/>
              <a:gd name="connsiteX97" fmla="*/ 4281355 w 6050676"/>
              <a:gd name="connsiteY97" fmla="*/ 390224 h 482695"/>
              <a:gd name="connsiteX98" fmla="*/ 4170888 w 6050676"/>
              <a:gd name="connsiteY98" fmla="*/ 410602 h 482695"/>
              <a:gd name="connsiteX99" fmla="*/ 4132460 w 6050676"/>
              <a:gd name="connsiteY99" fmla="*/ 408203 h 482695"/>
              <a:gd name="connsiteX100" fmla="*/ 4103213 w 6050676"/>
              <a:gd name="connsiteY100" fmla="*/ 434052 h 482695"/>
              <a:gd name="connsiteX101" fmla="*/ 4079274 w 6050676"/>
              <a:gd name="connsiteY101" fmla="*/ 457617 h 482695"/>
              <a:gd name="connsiteX102" fmla="*/ 3943137 w 6050676"/>
              <a:gd name="connsiteY102" fmla="*/ 452102 h 482695"/>
              <a:gd name="connsiteX103" fmla="*/ 3902709 w 6050676"/>
              <a:gd name="connsiteY103" fmla="*/ 437249 h 482695"/>
              <a:gd name="connsiteX104" fmla="*/ 3888749 w 6050676"/>
              <a:gd name="connsiteY104" fmla="*/ 448702 h 482695"/>
              <a:gd name="connsiteX105" fmla="*/ 3834069 w 6050676"/>
              <a:gd name="connsiteY105" fmla="*/ 430689 h 482695"/>
              <a:gd name="connsiteX106" fmla="*/ 3773421 w 6050676"/>
              <a:gd name="connsiteY106" fmla="*/ 429535 h 482695"/>
              <a:gd name="connsiteX107" fmla="*/ 3711988 w 6050676"/>
              <a:gd name="connsiteY107" fmla="*/ 424907 h 482695"/>
              <a:gd name="connsiteX108" fmla="*/ 3683634 w 6050676"/>
              <a:gd name="connsiteY108" fmla="*/ 437249 h 482695"/>
              <a:gd name="connsiteX109" fmla="*/ 3633805 w 6050676"/>
              <a:gd name="connsiteY109" fmla="*/ 407911 h 482695"/>
              <a:gd name="connsiteX110" fmla="*/ 3510838 w 6050676"/>
              <a:gd name="connsiteY110" fmla="*/ 303035 h 482695"/>
              <a:gd name="connsiteX111" fmla="*/ 3385978 w 6050676"/>
              <a:gd name="connsiteY111" fmla="*/ 232461 h 482695"/>
              <a:gd name="connsiteX112" fmla="*/ 3378861 w 6050676"/>
              <a:gd name="connsiteY112" fmla="*/ 251545 h 482695"/>
              <a:gd name="connsiteX113" fmla="*/ 3304077 w 6050676"/>
              <a:gd name="connsiteY113" fmla="*/ 316131 h 482695"/>
              <a:gd name="connsiteX114" fmla="*/ 3255009 w 6050676"/>
              <a:gd name="connsiteY114" fmla="*/ 346761 h 482695"/>
              <a:gd name="connsiteX115" fmla="*/ 3163345 w 6050676"/>
              <a:gd name="connsiteY115" fmla="*/ 369847 h 482695"/>
              <a:gd name="connsiteX116" fmla="*/ 3032137 w 6050676"/>
              <a:gd name="connsiteY116" fmla="*/ 312732 h 482695"/>
              <a:gd name="connsiteX117" fmla="*/ 2984547 w 6050676"/>
              <a:gd name="connsiteY117" fmla="*/ 295736 h 482695"/>
              <a:gd name="connsiteX118" fmla="*/ 2960752 w 6050676"/>
              <a:gd name="connsiteY118" fmla="*/ 292336 h 482695"/>
              <a:gd name="connsiteX119" fmla="*/ 2834980 w 6050676"/>
              <a:gd name="connsiteY119" fmla="*/ 261743 h 482695"/>
              <a:gd name="connsiteX120" fmla="*/ 2780592 w 6050676"/>
              <a:gd name="connsiteY120" fmla="*/ 265142 h 482695"/>
              <a:gd name="connsiteX121" fmla="*/ 2760196 w 6050676"/>
              <a:gd name="connsiteY121" fmla="*/ 268542 h 482695"/>
              <a:gd name="connsiteX122" fmla="*/ 2705808 w 6050676"/>
              <a:gd name="connsiteY122" fmla="*/ 275340 h 482695"/>
              <a:gd name="connsiteX123" fmla="*/ 2671815 w 6050676"/>
              <a:gd name="connsiteY123" fmla="*/ 275340 h 482695"/>
              <a:gd name="connsiteX124" fmla="*/ 2593633 w 6050676"/>
              <a:gd name="connsiteY124" fmla="*/ 251545 h 482695"/>
              <a:gd name="connsiteX125" fmla="*/ 2546043 w 6050676"/>
              <a:gd name="connsiteY125" fmla="*/ 244747 h 482695"/>
              <a:gd name="connsiteX126" fmla="*/ 2459026 w 6050676"/>
              <a:gd name="connsiteY126" fmla="*/ 212773 h 482695"/>
              <a:gd name="connsiteX127" fmla="*/ 2330872 w 6050676"/>
              <a:gd name="connsiteY127" fmla="*/ 199848 h 482695"/>
              <a:gd name="connsiteX128" fmla="*/ 2204878 w 6050676"/>
              <a:gd name="connsiteY128" fmla="*/ 172930 h 482695"/>
              <a:gd name="connsiteX129" fmla="*/ 2169381 w 6050676"/>
              <a:gd name="connsiteY129" fmla="*/ 166183 h 482695"/>
              <a:gd name="connsiteX130" fmla="*/ 2143550 w 6050676"/>
              <a:gd name="connsiteY130" fmla="*/ 168564 h 482695"/>
              <a:gd name="connsiteX131" fmla="*/ 2090543 w 6050676"/>
              <a:gd name="connsiteY131" fmla="*/ 197157 h 482695"/>
              <a:gd name="connsiteX132" fmla="*/ 1937576 w 6050676"/>
              <a:gd name="connsiteY132" fmla="*/ 234549 h 482695"/>
              <a:gd name="connsiteX133" fmla="*/ 1859597 w 6050676"/>
              <a:gd name="connsiteY133" fmla="*/ 237224 h 482695"/>
              <a:gd name="connsiteX134" fmla="*/ 1703027 w 6050676"/>
              <a:gd name="connsiteY134" fmla="*/ 234549 h 482695"/>
              <a:gd name="connsiteX135" fmla="*/ 1635759 w 6050676"/>
              <a:gd name="connsiteY135" fmla="*/ 234842 h 482695"/>
              <a:gd name="connsiteX136" fmla="*/ 1561941 w 6050676"/>
              <a:gd name="connsiteY136" fmla="*/ 230080 h 482695"/>
              <a:gd name="connsiteX137" fmla="*/ 1510615 w 6050676"/>
              <a:gd name="connsiteY137" fmla="*/ 230460 h 482695"/>
              <a:gd name="connsiteX138" fmla="*/ 1332508 w 6050676"/>
              <a:gd name="connsiteY138" fmla="*/ 246438 h 482695"/>
              <a:gd name="connsiteX139" fmla="*/ 1123791 w 6050676"/>
              <a:gd name="connsiteY139" fmla="*/ 265799 h 482695"/>
              <a:gd name="connsiteX140" fmla="*/ 1080618 w 6050676"/>
              <a:gd name="connsiteY140" fmla="*/ 263089 h 482695"/>
              <a:gd name="connsiteX141" fmla="*/ 999966 w 6050676"/>
              <a:gd name="connsiteY141" fmla="*/ 265799 h 482695"/>
              <a:gd name="connsiteX142" fmla="*/ 968788 w 6050676"/>
              <a:gd name="connsiteY142" fmla="*/ 278739 h 482695"/>
              <a:gd name="connsiteX143" fmla="*/ 849814 w 6050676"/>
              <a:gd name="connsiteY143" fmla="*/ 305934 h 482695"/>
              <a:gd name="connsiteX144" fmla="*/ 786354 w 6050676"/>
              <a:gd name="connsiteY144" fmla="*/ 352428 h 482695"/>
              <a:gd name="connsiteX145" fmla="*/ 734239 w 6050676"/>
              <a:gd name="connsiteY145" fmla="*/ 370519 h 482695"/>
              <a:gd name="connsiteX146" fmla="*/ 662938 w 6050676"/>
              <a:gd name="connsiteY146" fmla="*/ 400112 h 482695"/>
              <a:gd name="connsiteX147" fmla="*/ 574474 w 6050676"/>
              <a:gd name="connsiteY147" fmla="*/ 384116 h 482695"/>
              <a:gd name="connsiteX148" fmla="*/ 438838 w 6050676"/>
              <a:gd name="connsiteY148" fmla="*/ 354378 h 482695"/>
              <a:gd name="connsiteX149" fmla="*/ 370519 w 6050676"/>
              <a:gd name="connsiteY149" fmla="*/ 278739 h 482695"/>
              <a:gd name="connsiteX150" fmla="*/ 326328 w 6050676"/>
              <a:gd name="connsiteY150" fmla="*/ 268542 h 482695"/>
              <a:gd name="connsiteX151" fmla="*/ 214153 w 6050676"/>
              <a:gd name="connsiteY151" fmla="*/ 180161 h 482695"/>
              <a:gd name="connsiteX152" fmla="*/ 180494 w 6050676"/>
              <a:gd name="connsiteY152" fmla="*/ 153280 h 482695"/>
              <a:gd name="connsiteX153" fmla="*/ 105377 w 6050676"/>
              <a:gd name="connsiteY153" fmla="*/ 125773 h 482695"/>
              <a:gd name="connsiteX154" fmla="*/ 33992 w 6050676"/>
              <a:gd name="connsiteY154" fmla="*/ 64586 h 482695"/>
              <a:gd name="connsiteX155" fmla="*/ 0 w 6050676"/>
              <a:gd name="connsiteY155"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1066 w 6050676"/>
              <a:gd name="connsiteY22" fmla="*/ 130066 h 482695"/>
              <a:gd name="connsiteX23" fmla="*/ 2269340 w 6050676"/>
              <a:gd name="connsiteY23" fmla="*/ 161492 h 482695"/>
              <a:gd name="connsiteX24" fmla="*/ 2425016 w 6050676"/>
              <a:gd name="connsiteY24" fmla="*/ 142424 h 482695"/>
              <a:gd name="connsiteX25" fmla="*/ 2566093 w 6050676"/>
              <a:gd name="connsiteY25" fmla="*/ 191049 h 482695"/>
              <a:gd name="connsiteX26" fmla="*/ 2631121 w 6050676"/>
              <a:gd name="connsiteY26" fmla="*/ 194360 h 482695"/>
              <a:gd name="connsiteX27" fmla="*/ 2692901 w 6050676"/>
              <a:gd name="connsiteY27" fmla="*/ 214171 h 482695"/>
              <a:gd name="connsiteX28" fmla="*/ 2736074 w 6050676"/>
              <a:gd name="connsiteY28" fmla="*/ 214172 h 482695"/>
              <a:gd name="connsiteX29" fmla="*/ 2859722 w 6050676"/>
              <a:gd name="connsiteY29" fmla="*/ 191980 h 482695"/>
              <a:gd name="connsiteX30" fmla="*/ 2923360 w 6050676"/>
              <a:gd name="connsiteY30" fmla="*/ 207355 h 482695"/>
              <a:gd name="connsiteX31" fmla="*/ 2957353 w 6050676"/>
              <a:gd name="connsiteY31" fmla="*/ 224351 h 482695"/>
              <a:gd name="connsiteX32" fmla="*/ 2984547 w 6050676"/>
              <a:gd name="connsiteY32" fmla="*/ 241348 h 482695"/>
              <a:gd name="connsiteX33" fmla="*/ 3004943 w 6050676"/>
              <a:gd name="connsiteY33" fmla="*/ 248146 h 482695"/>
              <a:gd name="connsiteX34" fmla="*/ 3069272 w 6050676"/>
              <a:gd name="connsiteY34" fmla="*/ 261036 h 482695"/>
              <a:gd name="connsiteX35" fmla="*/ 3127316 w 6050676"/>
              <a:gd name="connsiteY35" fmla="*/ 295736 h 482695"/>
              <a:gd name="connsiteX36" fmla="*/ 3202099 w 6050676"/>
              <a:gd name="connsiteY36" fmla="*/ 295736 h 482695"/>
              <a:gd name="connsiteX37" fmla="*/ 3249689 w 6050676"/>
              <a:gd name="connsiteY37" fmla="*/ 285538 h 482695"/>
              <a:gd name="connsiteX38" fmla="*/ 3276883 w 6050676"/>
              <a:gd name="connsiteY38" fmla="*/ 271941 h 482695"/>
              <a:gd name="connsiteX39" fmla="*/ 3381260 w 6050676"/>
              <a:gd name="connsiteY39" fmla="*/ 156313 h 482695"/>
              <a:gd name="connsiteX40" fmla="*/ 3419652 w 6050676"/>
              <a:gd name="connsiteY40" fmla="*/ 183560 h 482695"/>
              <a:gd name="connsiteX41" fmla="*/ 3463842 w 6050676"/>
              <a:gd name="connsiteY41" fmla="*/ 200557 h 482695"/>
              <a:gd name="connsiteX42" fmla="*/ 3664398 w 6050676"/>
              <a:gd name="connsiteY42" fmla="*/ 295736 h 482695"/>
              <a:gd name="connsiteX43" fmla="*/ 3701790 w 6050676"/>
              <a:gd name="connsiteY43" fmla="*/ 299135 h 482695"/>
              <a:gd name="connsiteX44" fmla="*/ 3718786 w 6050676"/>
              <a:gd name="connsiteY44" fmla="*/ 302534 h 482695"/>
              <a:gd name="connsiteX45" fmla="*/ 3759578 w 6050676"/>
              <a:gd name="connsiteY45" fmla="*/ 309333 h 482695"/>
              <a:gd name="connsiteX46" fmla="*/ 3800369 w 6050676"/>
              <a:gd name="connsiteY46" fmla="*/ 312732 h 482695"/>
              <a:gd name="connsiteX47" fmla="*/ 3888749 w 6050676"/>
              <a:gd name="connsiteY47" fmla="*/ 319531 h 482695"/>
              <a:gd name="connsiteX48" fmla="*/ 3946537 w 6050676"/>
              <a:gd name="connsiteY48" fmla="*/ 319531 h 482695"/>
              <a:gd name="connsiteX49" fmla="*/ 3983928 w 6050676"/>
              <a:gd name="connsiteY49" fmla="*/ 309333 h 482695"/>
              <a:gd name="connsiteX50" fmla="*/ 4047966 w 6050676"/>
              <a:gd name="connsiteY50" fmla="*/ 320567 h 482695"/>
              <a:gd name="connsiteX51" fmla="*/ 4075708 w 6050676"/>
              <a:gd name="connsiteY51" fmla="*/ 292336 h 482695"/>
              <a:gd name="connsiteX52" fmla="*/ 4140834 w 6050676"/>
              <a:gd name="connsiteY52" fmla="*/ 265799 h 482695"/>
              <a:gd name="connsiteX53" fmla="*/ 4208279 w 6050676"/>
              <a:gd name="connsiteY53" fmla="*/ 248146 h 482695"/>
              <a:gd name="connsiteX54" fmla="*/ 4283709 w 6050676"/>
              <a:gd name="connsiteY54" fmla="*/ 251511 h 482695"/>
              <a:gd name="connsiteX55" fmla="*/ 4367053 w 6050676"/>
              <a:gd name="connsiteY55" fmla="*/ 277705 h 482695"/>
              <a:gd name="connsiteX56" fmla="*/ 4392858 w 6050676"/>
              <a:gd name="connsiteY56" fmla="*/ 273649 h 482695"/>
              <a:gd name="connsiteX57" fmla="*/ 4409916 w 6050676"/>
              <a:gd name="connsiteY57" fmla="*/ 272942 h 482695"/>
              <a:gd name="connsiteX58" fmla="*/ 4442828 w 6050676"/>
              <a:gd name="connsiteY58" fmla="*/ 292336 h 482695"/>
              <a:gd name="connsiteX59" fmla="*/ 4456425 w 6050676"/>
              <a:gd name="connsiteY59" fmla="*/ 295736 h 482695"/>
              <a:gd name="connsiteX60" fmla="*/ 4476821 w 6050676"/>
              <a:gd name="connsiteY60" fmla="*/ 302534 h 482695"/>
              <a:gd name="connsiteX61" fmla="*/ 4521834 w 6050676"/>
              <a:gd name="connsiteY61" fmla="*/ 334854 h 482695"/>
              <a:gd name="connsiteX62" fmla="*/ 4559934 w 6050676"/>
              <a:gd name="connsiteY62" fmla="*/ 346761 h 482695"/>
              <a:gd name="connsiteX63" fmla="*/ 4574035 w 6050676"/>
              <a:gd name="connsiteY63" fmla="*/ 357959 h 482695"/>
              <a:gd name="connsiteX64" fmla="*/ 4636134 w 6050676"/>
              <a:gd name="connsiteY64" fmla="*/ 356285 h 482695"/>
              <a:gd name="connsiteX65" fmla="*/ 4718168 w 6050676"/>
              <a:gd name="connsiteY65" fmla="*/ 356922 h 482695"/>
              <a:gd name="connsiteX66" fmla="*/ 4795678 w 6050676"/>
              <a:gd name="connsiteY66" fmla="*/ 349141 h 482695"/>
              <a:gd name="connsiteX67" fmla="*/ 4881332 w 6050676"/>
              <a:gd name="connsiteY67" fmla="*/ 326496 h 482695"/>
              <a:gd name="connsiteX68" fmla="*/ 5052619 w 6050676"/>
              <a:gd name="connsiteY68" fmla="*/ 349623 h 482695"/>
              <a:gd name="connsiteX69" fmla="*/ 5119528 w 6050676"/>
              <a:gd name="connsiteY69" fmla="*/ 339616 h 482695"/>
              <a:gd name="connsiteX70" fmla="*/ 5166870 w 6050676"/>
              <a:gd name="connsiteY70" fmla="*/ 343325 h 482695"/>
              <a:gd name="connsiteX71" fmla="*/ 5201279 w 6050676"/>
              <a:gd name="connsiteY71" fmla="*/ 332794 h 482695"/>
              <a:gd name="connsiteX72" fmla="*/ 5499997 w 6050676"/>
              <a:gd name="connsiteY72" fmla="*/ 333128 h 482695"/>
              <a:gd name="connsiteX73" fmla="*/ 5725797 w 6050676"/>
              <a:gd name="connsiteY73" fmla="*/ 344014 h 482695"/>
              <a:gd name="connsiteX74" fmla="*/ 5748143 w 6050676"/>
              <a:gd name="connsiteY74" fmla="*/ 329728 h 482695"/>
              <a:gd name="connsiteX75" fmla="*/ 5815554 w 6050676"/>
              <a:gd name="connsiteY75" fmla="*/ 332794 h 482695"/>
              <a:gd name="connsiteX76" fmla="*/ 5894092 w 6050676"/>
              <a:gd name="connsiteY76" fmla="*/ 310355 h 482695"/>
              <a:gd name="connsiteX77" fmla="*/ 5982691 w 6050676"/>
              <a:gd name="connsiteY77" fmla="*/ 322930 h 482695"/>
              <a:gd name="connsiteX78" fmla="*/ 6050676 w 6050676"/>
              <a:gd name="connsiteY78" fmla="*/ 326329 h 482695"/>
              <a:gd name="connsiteX79" fmla="*/ 6016684 w 6050676"/>
              <a:gd name="connsiteY79" fmla="*/ 472497 h 482695"/>
              <a:gd name="connsiteX80" fmla="*/ 5805930 w 6050676"/>
              <a:gd name="connsiteY80" fmla="*/ 452102 h 482695"/>
              <a:gd name="connsiteX81" fmla="*/ 5652870 w 6050676"/>
              <a:gd name="connsiteY81" fmla="*/ 470234 h 482695"/>
              <a:gd name="connsiteX82" fmla="*/ 5537868 w 6050676"/>
              <a:gd name="connsiteY82" fmla="*/ 470234 h 482695"/>
              <a:gd name="connsiteX83" fmla="*/ 5442210 w 6050676"/>
              <a:gd name="connsiteY83" fmla="*/ 448702 h 482695"/>
              <a:gd name="connsiteX84" fmla="*/ 5224657 w 6050676"/>
              <a:gd name="connsiteY84" fmla="*/ 448702 h 482695"/>
              <a:gd name="connsiteX85" fmla="*/ 5122679 w 6050676"/>
              <a:gd name="connsiteY85" fmla="*/ 482695 h 482695"/>
              <a:gd name="connsiteX86" fmla="*/ 5044496 w 6050676"/>
              <a:gd name="connsiteY86" fmla="*/ 479296 h 482695"/>
              <a:gd name="connsiteX87" fmla="*/ 4932321 w 6050676"/>
              <a:gd name="connsiteY87" fmla="*/ 462299 h 482695"/>
              <a:gd name="connsiteX88" fmla="*/ 4876915 w 6050676"/>
              <a:gd name="connsiteY88" fmla="*/ 426926 h 482695"/>
              <a:gd name="connsiteX89" fmla="*/ 4807221 w 6050676"/>
              <a:gd name="connsiteY89" fmla="*/ 429307 h 482695"/>
              <a:gd name="connsiteX90" fmla="*/ 4748761 w 6050676"/>
              <a:gd name="connsiteY90" fmla="*/ 455501 h 482695"/>
              <a:gd name="connsiteX91" fmla="*/ 4694373 w 6050676"/>
              <a:gd name="connsiteY91" fmla="*/ 469098 h 482695"/>
              <a:gd name="connsiteX92" fmla="*/ 4667179 w 6050676"/>
              <a:gd name="connsiteY92" fmla="*/ 461264 h 482695"/>
              <a:gd name="connsiteX93" fmla="*/ 4575435 w 6050676"/>
              <a:gd name="connsiteY93" fmla="*/ 469425 h 482695"/>
              <a:gd name="connsiteX94" fmla="*/ 4506741 w 6050676"/>
              <a:gd name="connsiteY94" fmla="*/ 468407 h 482695"/>
              <a:gd name="connsiteX95" fmla="*/ 4487018 w 6050676"/>
              <a:gd name="connsiteY95" fmla="*/ 445637 h 482695"/>
              <a:gd name="connsiteX96" fmla="*/ 4360655 w 6050676"/>
              <a:gd name="connsiteY96" fmla="*/ 383443 h 482695"/>
              <a:gd name="connsiteX97" fmla="*/ 4281355 w 6050676"/>
              <a:gd name="connsiteY97" fmla="*/ 390224 h 482695"/>
              <a:gd name="connsiteX98" fmla="*/ 4170888 w 6050676"/>
              <a:gd name="connsiteY98" fmla="*/ 410602 h 482695"/>
              <a:gd name="connsiteX99" fmla="*/ 4132460 w 6050676"/>
              <a:gd name="connsiteY99" fmla="*/ 408203 h 482695"/>
              <a:gd name="connsiteX100" fmla="*/ 4103213 w 6050676"/>
              <a:gd name="connsiteY100" fmla="*/ 434052 h 482695"/>
              <a:gd name="connsiteX101" fmla="*/ 4079274 w 6050676"/>
              <a:gd name="connsiteY101" fmla="*/ 457617 h 482695"/>
              <a:gd name="connsiteX102" fmla="*/ 3943137 w 6050676"/>
              <a:gd name="connsiteY102" fmla="*/ 452102 h 482695"/>
              <a:gd name="connsiteX103" fmla="*/ 3902709 w 6050676"/>
              <a:gd name="connsiteY103" fmla="*/ 437249 h 482695"/>
              <a:gd name="connsiteX104" fmla="*/ 3888749 w 6050676"/>
              <a:gd name="connsiteY104" fmla="*/ 448702 h 482695"/>
              <a:gd name="connsiteX105" fmla="*/ 3834069 w 6050676"/>
              <a:gd name="connsiteY105" fmla="*/ 430689 h 482695"/>
              <a:gd name="connsiteX106" fmla="*/ 3773421 w 6050676"/>
              <a:gd name="connsiteY106" fmla="*/ 429535 h 482695"/>
              <a:gd name="connsiteX107" fmla="*/ 3711988 w 6050676"/>
              <a:gd name="connsiteY107" fmla="*/ 424907 h 482695"/>
              <a:gd name="connsiteX108" fmla="*/ 3683634 w 6050676"/>
              <a:gd name="connsiteY108" fmla="*/ 437249 h 482695"/>
              <a:gd name="connsiteX109" fmla="*/ 3633805 w 6050676"/>
              <a:gd name="connsiteY109" fmla="*/ 407911 h 482695"/>
              <a:gd name="connsiteX110" fmla="*/ 3510838 w 6050676"/>
              <a:gd name="connsiteY110" fmla="*/ 303035 h 482695"/>
              <a:gd name="connsiteX111" fmla="*/ 3457416 w 6050676"/>
              <a:gd name="connsiteY111" fmla="*/ 303899 h 482695"/>
              <a:gd name="connsiteX112" fmla="*/ 3385978 w 6050676"/>
              <a:gd name="connsiteY112" fmla="*/ 232461 h 482695"/>
              <a:gd name="connsiteX113" fmla="*/ 3378861 w 6050676"/>
              <a:gd name="connsiteY113" fmla="*/ 251545 h 482695"/>
              <a:gd name="connsiteX114" fmla="*/ 3304077 w 6050676"/>
              <a:gd name="connsiteY114" fmla="*/ 316131 h 482695"/>
              <a:gd name="connsiteX115" fmla="*/ 3255009 w 6050676"/>
              <a:gd name="connsiteY115" fmla="*/ 346761 h 482695"/>
              <a:gd name="connsiteX116" fmla="*/ 3163345 w 6050676"/>
              <a:gd name="connsiteY116" fmla="*/ 369847 h 482695"/>
              <a:gd name="connsiteX117" fmla="*/ 3032137 w 6050676"/>
              <a:gd name="connsiteY117" fmla="*/ 312732 h 482695"/>
              <a:gd name="connsiteX118" fmla="*/ 2984547 w 6050676"/>
              <a:gd name="connsiteY118" fmla="*/ 295736 h 482695"/>
              <a:gd name="connsiteX119" fmla="*/ 2960752 w 6050676"/>
              <a:gd name="connsiteY119" fmla="*/ 292336 h 482695"/>
              <a:gd name="connsiteX120" fmla="*/ 2834980 w 6050676"/>
              <a:gd name="connsiteY120" fmla="*/ 261743 h 482695"/>
              <a:gd name="connsiteX121" fmla="*/ 2780592 w 6050676"/>
              <a:gd name="connsiteY121" fmla="*/ 265142 h 482695"/>
              <a:gd name="connsiteX122" fmla="*/ 2760196 w 6050676"/>
              <a:gd name="connsiteY122" fmla="*/ 268542 h 482695"/>
              <a:gd name="connsiteX123" fmla="*/ 2705808 w 6050676"/>
              <a:gd name="connsiteY123" fmla="*/ 275340 h 482695"/>
              <a:gd name="connsiteX124" fmla="*/ 2671815 w 6050676"/>
              <a:gd name="connsiteY124" fmla="*/ 275340 h 482695"/>
              <a:gd name="connsiteX125" fmla="*/ 2593633 w 6050676"/>
              <a:gd name="connsiteY125" fmla="*/ 251545 h 482695"/>
              <a:gd name="connsiteX126" fmla="*/ 2546043 w 6050676"/>
              <a:gd name="connsiteY126" fmla="*/ 244747 h 482695"/>
              <a:gd name="connsiteX127" fmla="*/ 2459026 w 6050676"/>
              <a:gd name="connsiteY127" fmla="*/ 212773 h 482695"/>
              <a:gd name="connsiteX128" fmla="*/ 2330872 w 6050676"/>
              <a:gd name="connsiteY128" fmla="*/ 199848 h 482695"/>
              <a:gd name="connsiteX129" fmla="*/ 2204878 w 6050676"/>
              <a:gd name="connsiteY129" fmla="*/ 172930 h 482695"/>
              <a:gd name="connsiteX130" fmla="*/ 2169381 w 6050676"/>
              <a:gd name="connsiteY130" fmla="*/ 166183 h 482695"/>
              <a:gd name="connsiteX131" fmla="*/ 2143550 w 6050676"/>
              <a:gd name="connsiteY131" fmla="*/ 168564 h 482695"/>
              <a:gd name="connsiteX132" fmla="*/ 2090543 w 6050676"/>
              <a:gd name="connsiteY132" fmla="*/ 197157 h 482695"/>
              <a:gd name="connsiteX133" fmla="*/ 1937576 w 6050676"/>
              <a:gd name="connsiteY133" fmla="*/ 234549 h 482695"/>
              <a:gd name="connsiteX134" fmla="*/ 1859597 w 6050676"/>
              <a:gd name="connsiteY134" fmla="*/ 237224 h 482695"/>
              <a:gd name="connsiteX135" fmla="*/ 1703027 w 6050676"/>
              <a:gd name="connsiteY135" fmla="*/ 234549 h 482695"/>
              <a:gd name="connsiteX136" fmla="*/ 1635759 w 6050676"/>
              <a:gd name="connsiteY136" fmla="*/ 234842 h 482695"/>
              <a:gd name="connsiteX137" fmla="*/ 1561941 w 6050676"/>
              <a:gd name="connsiteY137" fmla="*/ 230080 h 482695"/>
              <a:gd name="connsiteX138" fmla="*/ 1510615 w 6050676"/>
              <a:gd name="connsiteY138" fmla="*/ 230460 h 482695"/>
              <a:gd name="connsiteX139" fmla="*/ 1332508 w 6050676"/>
              <a:gd name="connsiteY139" fmla="*/ 246438 h 482695"/>
              <a:gd name="connsiteX140" fmla="*/ 1123791 w 6050676"/>
              <a:gd name="connsiteY140" fmla="*/ 265799 h 482695"/>
              <a:gd name="connsiteX141" fmla="*/ 1080618 w 6050676"/>
              <a:gd name="connsiteY141" fmla="*/ 263089 h 482695"/>
              <a:gd name="connsiteX142" fmla="*/ 999966 w 6050676"/>
              <a:gd name="connsiteY142" fmla="*/ 265799 h 482695"/>
              <a:gd name="connsiteX143" fmla="*/ 968788 w 6050676"/>
              <a:gd name="connsiteY143" fmla="*/ 278739 h 482695"/>
              <a:gd name="connsiteX144" fmla="*/ 849814 w 6050676"/>
              <a:gd name="connsiteY144" fmla="*/ 305934 h 482695"/>
              <a:gd name="connsiteX145" fmla="*/ 786354 w 6050676"/>
              <a:gd name="connsiteY145" fmla="*/ 352428 h 482695"/>
              <a:gd name="connsiteX146" fmla="*/ 734239 w 6050676"/>
              <a:gd name="connsiteY146" fmla="*/ 370519 h 482695"/>
              <a:gd name="connsiteX147" fmla="*/ 662938 w 6050676"/>
              <a:gd name="connsiteY147" fmla="*/ 400112 h 482695"/>
              <a:gd name="connsiteX148" fmla="*/ 574474 w 6050676"/>
              <a:gd name="connsiteY148" fmla="*/ 384116 h 482695"/>
              <a:gd name="connsiteX149" fmla="*/ 438838 w 6050676"/>
              <a:gd name="connsiteY149" fmla="*/ 354378 h 482695"/>
              <a:gd name="connsiteX150" fmla="*/ 370519 w 6050676"/>
              <a:gd name="connsiteY150" fmla="*/ 278739 h 482695"/>
              <a:gd name="connsiteX151" fmla="*/ 326328 w 6050676"/>
              <a:gd name="connsiteY151" fmla="*/ 268542 h 482695"/>
              <a:gd name="connsiteX152" fmla="*/ 214153 w 6050676"/>
              <a:gd name="connsiteY152" fmla="*/ 180161 h 482695"/>
              <a:gd name="connsiteX153" fmla="*/ 180494 w 6050676"/>
              <a:gd name="connsiteY153" fmla="*/ 153280 h 482695"/>
              <a:gd name="connsiteX154" fmla="*/ 105377 w 6050676"/>
              <a:gd name="connsiteY154" fmla="*/ 125773 h 482695"/>
              <a:gd name="connsiteX155" fmla="*/ 33992 w 6050676"/>
              <a:gd name="connsiteY155" fmla="*/ 64586 h 482695"/>
              <a:gd name="connsiteX156" fmla="*/ 0 w 6050676"/>
              <a:gd name="connsiteY156"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1066 w 6050676"/>
              <a:gd name="connsiteY22" fmla="*/ 130066 h 482695"/>
              <a:gd name="connsiteX23" fmla="*/ 2269340 w 6050676"/>
              <a:gd name="connsiteY23" fmla="*/ 161492 h 482695"/>
              <a:gd name="connsiteX24" fmla="*/ 2425016 w 6050676"/>
              <a:gd name="connsiteY24" fmla="*/ 142424 h 482695"/>
              <a:gd name="connsiteX25" fmla="*/ 2566093 w 6050676"/>
              <a:gd name="connsiteY25" fmla="*/ 191049 h 482695"/>
              <a:gd name="connsiteX26" fmla="*/ 2631121 w 6050676"/>
              <a:gd name="connsiteY26" fmla="*/ 194360 h 482695"/>
              <a:gd name="connsiteX27" fmla="*/ 2692901 w 6050676"/>
              <a:gd name="connsiteY27" fmla="*/ 214171 h 482695"/>
              <a:gd name="connsiteX28" fmla="*/ 2736074 w 6050676"/>
              <a:gd name="connsiteY28" fmla="*/ 214172 h 482695"/>
              <a:gd name="connsiteX29" fmla="*/ 2859722 w 6050676"/>
              <a:gd name="connsiteY29" fmla="*/ 191980 h 482695"/>
              <a:gd name="connsiteX30" fmla="*/ 2923360 w 6050676"/>
              <a:gd name="connsiteY30" fmla="*/ 207355 h 482695"/>
              <a:gd name="connsiteX31" fmla="*/ 2957353 w 6050676"/>
              <a:gd name="connsiteY31" fmla="*/ 224351 h 482695"/>
              <a:gd name="connsiteX32" fmla="*/ 2984547 w 6050676"/>
              <a:gd name="connsiteY32" fmla="*/ 241348 h 482695"/>
              <a:gd name="connsiteX33" fmla="*/ 3004943 w 6050676"/>
              <a:gd name="connsiteY33" fmla="*/ 248146 h 482695"/>
              <a:gd name="connsiteX34" fmla="*/ 3069272 w 6050676"/>
              <a:gd name="connsiteY34" fmla="*/ 261036 h 482695"/>
              <a:gd name="connsiteX35" fmla="*/ 3127316 w 6050676"/>
              <a:gd name="connsiteY35" fmla="*/ 295736 h 482695"/>
              <a:gd name="connsiteX36" fmla="*/ 3202099 w 6050676"/>
              <a:gd name="connsiteY36" fmla="*/ 295736 h 482695"/>
              <a:gd name="connsiteX37" fmla="*/ 3249689 w 6050676"/>
              <a:gd name="connsiteY37" fmla="*/ 285538 h 482695"/>
              <a:gd name="connsiteX38" fmla="*/ 3276883 w 6050676"/>
              <a:gd name="connsiteY38" fmla="*/ 271941 h 482695"/>
              <a:gd name="connsiteX39" fmla="*/ 3381260 w 6050676"/>
              <a:gd name="connsiteY39" fmla="*/ 156313 h 482695"/>
              <a:gd name="connsiteX40" fmla="*/ 3419652 w 6050676"/>
              <a:gd name="connsiteY40" fmla="*/ 183560 h 482695"/>
              <a:gd name="connsiteX41" fmla="*/ 3463842 w 6050676"/>
              <a:gd name="connsiteY41" fmla="*/ 200557 h 482695"/>
              <a:gd name="connsiteX42" fmla="*/ 3664398 w 6050676"/>
              <a:gd name="connsiteY42" fmla="*/ 295736 h 482695"/>
              <a:gd name="connsiteX43" fmla="*/ 3701790 w 6050676"/>
              <a:gd name="connsiteY43" fmla="*/ 299135 h 482695"/>
              <a:gd name="connsiteX44" fmla="*/ 3718786 w 6050676"/>
              <a:gd name="connsiteY44" fmla="*/ 302534 h 482695"/>
              <a:gd name="connsiteX45" fmla="*/ 3759578 w 6050676"/>
              <a:gd name="connsiteY45" fmla="*/ 309333 h 482695"/>
              <a:gd name="connsiteX46" fmla="*/ 3800369 w 6050676"/>
              <a:gd name="connsiteY46" fmla="*/ 312732 h 482695"/>
              <a:gd name="connsiteX47" fmla="*/ 3888749 w 6050676"/>
              <a:gd name="connsiteY47" fmla="*/ 319531 h 482695"/>
              <a:gd name="connsiteX48" fmla="*/ 3946537 w 6050676"/>
              <a:gd name="connsiteY48" fmla="*/ 319531 h 482695"/>
              <a:gd name="connsiteX49" fmla="*/ 3983928 w 6050676"/>
              <a:gd name="connsiteY49" fmla="*/ 309333 h 482695"/>
              <a:gd name="connsiteX50" fmla="*/ 4047966 w 6050676"/>
              <a:gd name="connsiteY50" fmla="*/ 320567 h 482695"/>
              <a:gd name="connsiteX51" fmla="*/ 4075708 w 6050676"/>
              <a:gd name="connsiteY51" fmla="*/ 292336 h 482695"/>
              <a:gd name="connsiteX52" fmla="*/ 4140834 w 6050676"/>
              <a:gd name="connsiteY52" fmla="*/ 265799 h 482695"/>
              <a:gd name="connsiteX53" fmla="*/ 4208279 w 6050676"/>
              <a:gd name="connsiteY53" fmla="*/ 248146 h 482695"/>
              <a:gd name="connsiteX54" fmla="*/ 4283709 w 6050676"/>
              <a:gd name="connsiteY54" fmla="*/ 251511 h 482695"/>
              <a:gd name="connsiteX55" fmla="*/ 4367053 w 6050676"/>
              <a:gd name="connsiteY55" fmla="*/ 277705 h 482695"/>
              <a:gd name="connsiteX56" fmla="*/ 4392858 w 6050676"/>
              <a:gd name="connsiteY56" fmla="*/ 273649 h 482695"/>
              <a:gd name="connsiteX57" fmla="*/ 4409916 w 6050676"/>
              <a:gd name="connsiteY57" fmla="*/ 272942 h 482695"/>
              <a:gd name="connsiteX58" fmla="*/ 4442828 w 6050676"/>
              <a:gd name="connsiteY58" fmla="*/ 292336 h 482695"/>
              <a:gd name="connsiteX59" fmla="*/ 4456425 w 6050676"/>
              <a:gd name="connsiteY59" fmla="*/ 295736 h 482695"/>
              <a:gd name="connsiteX60" fmla="*/ 4476821 w 6050676"/>
              <a:gd name="connsiteY60" fmla="*/ 302534 h 482695"/>
              <a:gd name="connsiteX61" fmla="*/ 4521834 w 6050676"/>
              <a:gd name="connsiteY61" fmla="*/ 334854 h 482695"/>
              <a:gd name="connsiteX62" fmla="*/ 4559934 w 6050676"/>
              <a:gd name="connsiteY62" fmla="*/ 346761 h 482695"/>
              <a:gd name="connsiteX63" fmla="*/ 4574035 w 6050676"/>
              <a:gd name="connsiteY63" fmla="*/ 357959 h 482695"/>
              <a:gd name="connsiteX64" fmla="*/ 4636134 w 6050676"/>
              <a:gd name="connsiteY64" fmla="*/ 356285 h 482695"/>
              <a:gd name="connsiteX65" fmla="*/ 4718168 w 6050676"/>
              <a:gd name="connsiteY65" fmla="*/ 356922 h 482695"/>
              <a:gd name="connsiteX66" fmla="*/ 4795678 w 6050676"/>
              <a:gd name="connsiteY66" fmla="*/ 349141 h 482695"/>
              <a:gd name="connsiteX67" fmla="*/ 4881332 w 6050676"/>
              <a:gd name="connsiteY67" fmla="*/ 326496 h 482695"/>
              <a:gd name="connsiteX68" fmla="*/ 5052619 w 6050676"/>
              <a:gd name="connsiteY68" fmla="*/ 349623 h 482695"/>
              <a:gd name="connsiteX69" fmla="*/ 5119528 w 6050676"/>
              <a:gd name="connsiteY69" fmla="*/ 339616 h 482695"/>
              <a:gd name="connsiteX70" fmla="*/ 5166870 w 6050676"/>
              <a:gd name="connsiteY70" fmla="*/ 343325 h 482695"/>
              <a:gd name="connsiteX71" fmla="*/ 5201279 w 6050676"/>
              <a:gd name="connsiteY71" fmla="*/ 332794 h 482695"/>
              <a:gd name="connsiteX72" fmla="*/ 5499997 w 6050676"/>
              <a:gd name="connsiteY72" fmla="*/ 333128 h 482695"/>
              <a:gd name="connsiteX73" fmla="*/ 5725797 w 6050676"/>
              <a:gd name="connsiteY73" fmla="*/ 344014 h 482695"/>
              <a:gd name="connsiteX74" fmla="*/ 5748143 w 6050676"/>
              <a:gd name="connsiteY74" fmla="*/ 329728 h 482695"/>
              <a:gd name="connsiteX75" fmla="*/ 5815554 w 6050676"/>
              <a:gd name="connsiteY75" fmla="*/ 332794 h 482695"/>
              <a:gd name="connsiteX76" fmla="*/ 5894092 w 6050676"/>
              <a:gd name="connsiteY76" fmla="*/ 310355 h 482695"/>
              <a:gd name="connsiteX77" fmla="*/ 5982691 w 6050676"/>
              <a:gd name="connsiteY77" fmla="*/ 322930 h 482695"/>
              <a:gd name="connsiteX78" fmla="*/ 6050676 w 6050676"/>
              <a:gd name="connsiteY78" fmla="*/ 326329 h 482695"/>
              <a:gd name="connsiteX79" fmla="*/ 6016684 w 6050676"/>
              <a:gd name="connsiteY79" fmla="*/ 472497 h 482695"/>
              <a:gd name="connsiteX80" fmla="*/ 5805930 w 6050676"/>
              <a:gd name="connsiteY80" fmla="*/ 452102 h 482695"/>
              <a:gd name="connsiteX81" fmla="*/ 5652870 w 6050676"/>
              <a:gd name="connsiteY81" fmla="*/ 470234 h 482695"/>
              <a:gd name="connsiteX82" fmla="*/ 5537868 w 6050676"/>
              <a:gd name="connsiteY82" fmla="*/ 470234 h 482695"/>
              <a:gd name="connsiteX83" fmla="*/ 5442210 w 6050676"/>
              <a:gd name="connsiteY83" fmla="*/ 448702 h 482695"/>
              <a:gd name="connsiteX84" fmla="*/ 5224657 w 6050676"/>
              <a:gd name="connsiteY84" fmla="*/ 448702 h 482695"/>
              <a:gd name="connsiteX85" fmla="*/ 5122679 w 6050676"/>
              <a:gd name="connsiteY85" fmla="*/ 482695 h 482695"/>
              <a:gd name="connsiteX86" fmla="*/ 5044496 w 6050676"/>
              <a:gd name="connsiteY86" fmla="*/ 479296 h 482695"/>
              <a:gd name="connsiteX87" fmla="*/ 4932321 w 6050676"/>
              <a:gd name="connsiteY87" fmla="*/ 462299 h 482695"/>
              <a:gd name="connsiteX88" fmla="*/ 4876915 w 6050676"/>
              <a:gd name="connsiteY88" fmla="*/ 426926 h 482695"/>
              <a:gd name="connsiteX89" fmla="*/ 4807221 w 6050676"/>
              <a:gd name="connsiteY89" fmla="*/ 429307 h 482695"/>
              <a:gd name="connsiteX90" fmla="*/ 4748761 w 6050676"/>
              <a:gd name="connsiteY90" fmla="*/ 455501 h 482695"/>
              <a:gd name="connsiteX91" fmla="*/ 4694373 w 6050676"/>
              <a:gd name="connsiteY91" fmla="*/ 469098 h 482695"/>
              <a:gd name="connsiteX92" fmla="*/ 4667179 w 6050676"/>
              <a:gd name="connsiteY92" fmla="*/ 461264 h 482695"/>
              <a:gd name="connsiteX93" fmla="*/ 4575435 w 6050676"/>
              <a:gd name="connsiteY93" fmla="*/ 469425 h 482695"/>
              <a:gd name="connsiteX94" fmla="*/ 4506741 w 6050676"/>
              <a:gd name="connsiteY94" fmla="*/ 468407 h 482695"/>
              <a:gd name="connsiteX95" fmla="*/ 4487018 w 6050676"/>
              <a:gd name="connsiteY95" fmla="*/ 445637 h 482695"/>
              <a:gd name="connsiteX96" fmla="*/ 4360655 w 6050676"/>
              <a:gd name="connsiteY96" fmla="*/ 383443 h 482695"/>
              <a:gd name="connsiteX97" fmla="*/ 4281355 w 6050676"/>
              <a:gd name="connsiteY97" fmla="*/ 390224 h 482695"/>
              <a:gd name="connsiteX98" fmla="*/ 4170888 w 6050676"/>
              <a:gd name="connsiteY98" fmla="*/ 410602 h 482695"/>
              <a:gd name="connsiteX99" fmla="*/ 4132460 w 6050676"/>
              <a:gd name="connsiteY99" fmla="*/ 408203 h 482695"/>
              <a:gd name="connsiteX100" fmla="*/ 4103213 w 6050676"/>
              <a:gd name="connsiteY100" fmla="*/ 434052 h 482695"/>
              <a:gd name="connsiteX101" fmla="*/ 4079274 w 6050676"/>
              <a:gd name="connsiteY101" fmla="*/ 457617 h 482695"/>
              <a:gd name="connsiteX102" fmla="*/ 3943137 w 6050676"/>
              <a:gd name="connsiteY102" fmla="*/ 452102 h 482695"/>
              <a:gd name="connsiteX103" fmla="*/ 3902709 w 6050676"/>
              <a:gd name="connsiteY103" fmla="*/ 437249 h 482695"/>
              <a:gd name="connsiteX104" fmla="*/ 3888749 w 6050676"/>
              <a:gd name="connsiteY104" fmla="*/ 448702 h 482695"/>
              <a:gd name="connsiteX105" fmla="*/ 3834069 w 6050676"/>
              <a:gd name="connsiteY105" fmla="*/ 430689 h 482695"/>
              <a:gd name="connsiteX106" fmla="*/ 3773421 w 6050676"/>
              <a:gd name="connsiteY106" fmla="*/ 429535 h 482695"/>
              <a:gd name="connsiteX107" fmla="*/ 3711988 w 6050676"/>
              <a:gd name="connsiteY107" fmla="*/ 424907 h 482695"/>
              <a:gd name="connsiteX108" fmla="*/ 3683634 w 6050676"/>
              <a:gd name="connsiteY108" fmla="*/ 437249 h 482695"/>
              <a:gd name="connsiteX109" fmla="*/ 3633805 w 6050676"/>
              <a:gd name="connsiteY109" fmla="*/ 407911 h 482695"/>
              <a:gd name="connsiteX110" fmla="*/ 3513219 w 6050676"/>
              <a:gd name="connsiteY110" fmla="*/ 319704 h 482695"/>
              <a:gd name="connsiteX111" fmla="*/ 3457416 w 6050676"/>
              <a:gd name="connsiteY111" fmla="*/ 303899 h 482695"/>
              <a:gd name="connsiteX112" fmla="*/ 3385978 w 6050676"/>
              <a:gd name="connsiteY112" fmla="*/ 232461 h 482695"/>
              <a:gd name="connsiteX113" fmla="*/ 3378861 w 6050676"/>
              <a:gd name="connsiteY113" fmla="*/ 251545 h 482695"/>
              <a:gd name="connsiteX114" fmla="*/ 3304077 w 6050676"/>
              <a:gd name="connsiteY114" fmla="*/ 316131 h 482695"/>
              <a:gd name="connsiteX115" fmla="*/ 3255009 w 6050676"/>
              <a:gd name="connsiteY115" fmla="*/ 346761 h 482695"/>
              <a:gd name="connsiteX116" fmla="*/ 3163345 w 6050676"/>
              <a:gd name="connsiteY116" fmla="*/ 369847 h 482695"/>
              <a:gd name="connsiteX117" fmla="*/ 3032137 w 6050676"/>
              <a:gd name="connsiteY117" fmla="*/ 312732 h 482695"/>
              <a:gd name="connsiteX118" fmla="*/ 2984547 w 6050676"/>
              <a:gd name="connsiteY118" fmla="*/ 295736 h 482695"/>
              <a:gd name="connsiteX119" fmla="*/ 2960752 w 6050676"/>
              <a:gd name="connsiteY119" fmla="*/ 292336 h 482695"/>
              <a:gd name="connsiteX120" fmla="*/ 2834980 w 6050676"/>
              <a:gd name="connsiteY120" fmla="*/ 261743 h 482695"/>
              <a:gd name="connsiteX121" fmla="*/ 2780592 w 6050676"/>
              <a:gd name="connsiteY121" fmla="*/ 265142 h 482695"/>
              <a:gd name="connsiteX122" fmla="*/ 2760196 w 6050676"/>
              <a:gd name="connsiteY122" fmla="*/ 268542 h 482695"/>
              <a:gd name="connsiteX123" fmla="*/ 2705808 w 6050676"/>
              <a:gd name="connsiteY123" fmla="*/ 275340 h 482695"/>
              <a:gd name="connsiteX124" fmla="*/ 2671815 w 6050676"/>
              <a:gd name="connsiteY124" fmla="*/ 275340 h 482695"/>
              <a:gd name="connsiteX125" fmla="*/ 2593633 w 6050676"/>
              <a:gd name="connsiteY125" fmla="*/ 251545 h 482695"/>
              <a:gd name="connsiteX126" fmla="*/ 2546043 w 6050676"/>
              <a:gd name="connsiteY126" fmla="*/ 244747 h 482695"/>
              <a:gd name="connsiteX127" fmla="*/ 2459026 w 6050676"/>
              <a:gd name="connsiteY127" fmla="*/ 212773 h 482695"/>
              <a:gd name="connsiteX128" fmla="*/ 2330872 w 6050676"/>
              <a:gd name="connsiteY128" fmla="*/ 199848 h 482695"/>
              <a:gd name="connsiteX129" fmla="*/ 2204878 w 6050676"/>
              <a:gd name="connsiteY129" fmla="*/ 172930 h 482695"/>
              <a:gd name="connsiteX130" fmla="*/ 2169381 w 6050676"/>
              <a:gd name="connsiteY130" fmla="*/ 166183 h 482695"/>
              <a:gd name="connsiteX131" fmla="*/ 2143550 w 6050676"/>
              <a:gd name="connsiteY131" fmla="*/ 168564 h 482695"/>
              <a:gd name="connsiteX132" fmla="*/ 2090543 w 6050676"/>
              <a:gd name="connsiteY132" fmla="*/ 197157 h 482695"/>
              <a:gd name="connsiteX133" fmla="*/ 1937576 w 6050676"/>
              <a:gd name="connsiteY133" fmla="*/ 234549 h 482695"/>
              <a:gd name="connsiteX134" fmla="*/ 1859597 w 6050676"/>
              <a:gd name="connsiteY134" fmla="*/ 237224 h 482695"/>
              <a:gd name="connsiteX135" fmla="*/ 1703027 w 6050676"/>
              <a:gd name="connsiteY135" fmla="*/ 234549 h 482695"/>
              <a:gd name="connsiteX136" fmla="*/ 1635759 w 6050676"/>
              <a:gd name="connsiteY136" fmla="*/ 234842 h 482695"/>
              <a:gd name="connsiteX137" fmla="*/ 1561941 w 6050676"/>
              <a:gd name="connsiteY137" fmla="*/ 230080 h 482695"/>
              <a:gd name="connsiteX138" fmla="*/ 1510615 w 6050676"/>
              <a:gd name="connsiteY138" fmla="*/ 230460 h 482695"/>
              <a:gd name="connsiteX139" fmla="*/ 1332508 w 6050676"/>
              <a:gd name="connsiteY139" fmla="*/ 246438 h 482695"/>
              <a:gd name="connsiteX140" fmla="*/ 1123791 w 6050676"/>
              <a:gd name="connsiteY140" fmla="*/ 265799 h 482695"/>
              <a:gd name="connsiteX141" fmla="*/ 1080618 w 6050676"/>
              <a:gd name="connsiteY141" fmla="*/ 263089 h 482695"/>
              <a:gd name="connsiteX142" fmla="*/ 999966 w 6050676"/>
              <a:gd name="connsiteY142" fmla="*/ 265799 h 482695"/>
              <a:gd name="connsiteX143" fmla="*/ 968788 w 6050676"/>
              <a:gd name="connsiteY143" fmla="*/ 278739 h 482695"/>
              <a:gd name="connsiteX144" fmla="*/ 849814 w 6050676"/>
              <a:gd name="connsiteY144" fmla="*/ 305934 h 482695"/>
              <a:gd name="connsiteX145" fmla="*/ 786354 w 6050676"/>
              <a:gd name="connsiteY145" fmla="*/ 352428 h 482695"/>
              <a:gd name="connsiteX146" fmla="*/ 734239 w 6050676"/>
              <a:gd name="connsiteY146" fmla="*/ 370519 h 482695"/>
              <a:gd name="connsiteX147" fmla="*/ 662938 w 6050676"/>
              <a:gd name="connsiteY147" fmla="*/ 400112 h 482695"/>
              <a:gd name="connsiteX148" fmla="*/ 574474 w 6050676"/>
              <a:gd name="connsiteY148" fmla="*/ 384116 h 482695"/>
              <a:gd name="connsiteX149" fmla="*/ 438838 w 6050676"/>
              <a:gd name="connsiteY149" fmla="*/ 354378 h 482695"/>
              <a:gd name="connsiteX150" fmla="*/ 370519 w 6050676"/>
              <a:gd name="connsiteY150" fmla="*/ 278739 h 482695"/>
              <a:gd name="connsiteX151" fmla="*/ 326328 w 6050676"/>
              <a:gd name="connsiteY151" fmla="*/ 268542 h 482695"/>
              <a:gd name="connsiteX152" fmla="*/ 214153 w 6050676"/>
              <a:gd name="connsiteY152" fmla="*/ 180161 h 482695"/>
              <a:gd name="connsiteX153" fmla="*/ 180494 w 6050676"/>
              <a:gd name="connsiteY153" fmla="*/ 153280 h 482695"/>
              <a:gd name="connsiteX154" fmla="*/ 105377 w 6050676"/>
              <a:gd name="connsiteY154" fmla="*/ 125773 h 482695"/>
              <a:gd name="connsiteX155" fmla="*/ 33992 w 6050676"/>
              <a:gd name="connsiteY155" fmla="*/ 64586 h 482695"/>
              <a:gd name="connsiteX156" fmla="*/ 0 w 6050676"/>
              <a:gd name="connsiteY156"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1066 w 6050676"/>
              <a:gd name="connsiteY22" fmla="*/ 130066 h 482695"/>
              <a:gd name="connsiteX23" fmla="*/ 2269340 w 6050676"/>
              <a:gd name="connsiteY23" fmla="*/ 161492 h 482695"/>
              <a:gd name="connsiteX24" fmla="*/ 2425016 w 6050676"/>
              <a:gd name="connsiteY24" fmla="*/ 142424 h 482695"/>
              <a:gd name="connsiteX25" fmla="*/ 2566093 w 6050676"/>
              <a:gd name="connsiteY25" fmla="*/ 191049 h 482695"/>
              <a:gd name="connsiteX26" fmla="*/ 2631121 w 6050676"/>
              <a:gd name="connsiteY26" fmla="*/ 194360 h 482695"/>
              <a:gd name="connsiteX27" fmla="*/ 2692901 w 6050676"/>
              <a:gd name="connsiteY27" fmla="*/ 214171 h 482695"/>
              <a:gd name="connsiteX28" fmla="*/ 2736074 w 6050676"/>
              <a:gd name="connsiteY28" fmla="*/ 214172 h 482695"/>
              <a:gd name="connsiteX29" fmla="*/ 2859722 w 6050676"/>
              <a:gd name="connsiteY29" fmla="*/ 191980 h 482695"/>
              <a:gd name="connsiteX30" fmla="*/ 2923360 w 6050676"/>
              <a:gd name="connsiteY30" fmla="*/ 207355 h 482695"/>
              <a:gd name="connsiteX31" fmla="*/ 2957353 w 6050676"/>
              <a:gd name="connsiteY31" fmla="*/ 224351 h 482695"/>
              <a:gd name="connsiteX32" fmla="*/ 2984547 w 6050676"/>
              <a:gd name="connsiteY32" fmla="*/ 241348 h 482695"/>
              <a:gd name="connsiteX33" fmla="*/ 3004943 w 6050676"/>
              <a:gd name="connsiteY33" fmla="*/ 248146 h 482695"/>
              <a:gd name="connsiteX34" fmla="*/ 3069272 w 6050676"/>
              <a:gd name="connsiteY34" fmla="*/ 261036 h 482695"/>
              <a:gd name="connsiteX35" fmla="*/ 3127316 w 6050676"/>
              <a:gd name="connsiteY35" fmla="*/ 295736 h 482695"/>
              <a:gd name="connsiteX36" fmla="*/ 3202099 w 6050676"/>
              <a:gd name="connsiteY36" fmla="*/ 295736 h 482695"/>
              <a:gd name="connsiteX37" fmla="*/ 3249689 w 6050676"/>
              <a:gd name="connsiteY37" fmla="*/ 285538 h 482695"/>
              <a:gd name="connsiteX38" fmla="*/ 3276883 w 6050676"/>
              <a:gd name="connsiteY38" fmla="*/ 271941 h 482695"/>
              <a:gd name="connsiteX39" fmla="*/ 3381260 w 6050676"/>
              <a:gd name="connsiteY39" fmla="*/ 156313 h 482695"/>
              <a:gd name="connsiteX40" fmla="*/ 3419652 w 6050676"/>
              <a:gd name="connsiteY40" fmla="*/ 183560 h 482695"/>
              <a:gd name="connsiteX41" fmla="*/ 3463842 w 6050676"/>
              <a:gd name="connsiteY41" fmla="*/ 200557 h 482695"/>
              <a:gd name="connsiteX42" fmla="*/ 3664398 w 6050676"/>
              <a:gd name="connsiteY42" fmla="*/ 295736 h 482695"/>
              <a:gd name="connsiteX43" fmla="*/ 3701790 w 6050676"/>
              <a:gd name="connsiteY43" fmla="*/ 299135 h 482695"/>
              <a:gd name="connsiteX44" fmla="*/ 3718786 w 6050676"/>
              <a:gd name="connsiteY44" fmla="*/ 302534 h 482695"/>
              <a:gd name="connsiteX45" fmla="*/ 3759578 w 6050676"/>
              <a:gd name="connsiteY45" fmla="*/ 309333 h 482695"/>
              <a:gd name="connsiteX46" fmla="*/ 3800369 w 6050676"/>
              <a:gd name="connsiteY46" fmla="*/ 312732 h 482695"/>
              <a:gd name="connsiteX47" fmla="*/ 3888749 w 6050676"/>
              <a:gd name="connsiteY47" fmla="*/ 319531 h 482695"/>
              <a:gd name="connsiteX48" fmla="*/ 3946537 w 6050676"/>
              <a:gd name="connsiteY48" fmla="*/ 319531 h 482695"/>
              <a:gd name="connsiteX49" fmla="*/ 3983928 w 6050676"/>
              <a:gd name="connsiteY49" fmla="*/ 309333 h 482695"/>
              <a:gd name="connsiteX50" fmla="*/ 4047966 w 6050676"/>
              <a:gd name="connsiteY50" fmla="*/ 320567 h 482695"/>
              <a:gd name="connsiteX51" fmla="*/ 4075708 w 6050676"/>
              <a:gd name="connsiteY51" fmla="*/ 292336 h 482695"/>
              <a:gd name="connsiteX52" fmla="*/ 4140834 w 6050676"/>
              <a:gd name="connsiteY52" fmla="*/ 265799 h 482695"/>
              <a:gd name="connsiteX53" fmla="*/ 4208279 w 6050676"/>
              <a:gd name="connsiteY53" fmla="*/ 248146 h 482695"/>
              <a:gd name="connsiteX54" fmla="*/ 4283709 w 6050676"/>
              <a:gd name="connsiteY54" fmla="*/ 251511 h 482695"/>
              <a:gd name="connsiteX55" fmla="*/ 4367053 w 6050676"/>
              <a:gd name="connsiteY55" fmla="*/ 277705 h 482695"/>
              <a:gd name="connsiteX56" fmla="*/ 4392858 w 6050676"/>
              <a:gd name="connsiteY56" fmla="*/ 273649 h 482695"/>
              <a:gd name="connsiteX57" fmla="*/ 4409916 w 6050676"/>
              <a:gd name="connsiteY57" fmla="*/ 272942 h 482695"/>
              <a:gd name="connsiteX58" fmla="*/ 4442828 w 6050676"/>
              <a:gd name="connsiteY58" fmla="*/ 292336 h 482695"/>
              <a:gd name="connsiteX59" fmla="*/ 4456425 w 6050676"/>
              <a:gd name="connsiteY59" fmla="*/ 295736 h 482695"/>
              <a:gd name="connsiteX60" fmla="*/ 4476821 w 6050676"/>
              <a:gd name="connsiteY60" fmla="*/ 302534 h 482695"/>
              <a:gd name="connsiteX61" fmla="*/ 4521834 w 6050676"/>
              <a:gd name="connsiteY61" fmla="*/ 334854 h 482695"/>
              <a:gd name="connsiteX62" fmla="*/ 4559934 w 6050676"/>
              <a:gd name="connsiteY62" fmla="*/ 346761 h 482695"/>
              <a:gd name="connsiteX63" fmla="*/ 4574035 w 6050676"/>
              <a:gd name="connsiteY63" fmla="*/ 357959 h 482695"/>
              <a:gd name="connsiteX64" fmla="*/ 4636134 w 6050676"/>
              <a:gd name="connsiteY64" fmla="*/ 356285 h 482695"/>
              <a:gd name="connsiteX65" fmla="*/ 4718168 w 6050676"/>
              <a:gd name="connsiteY65" fmla="*/ 356922 h 482695"/>
              <a:gd name="connsiteX66" fmla="*/ 4795678 w 6050676"/>
              <a:gd name="connsiteY66" fmla="*/ 349141 h 482695"/>
              <a:gd name="connsiteX67" fmla="*/ 4881332 w 6050676"/>
              <a:gd name="connsiteY67" fmla="*/ 326496 h 482695"/>
              <a:gd name="connsiteX68" fmla="*/ 5052619 w 6050676"/>
              <a:gd name="connsiteY68" fmla="*/ 349623 h 482695"/>
              <a:gd name="connsiteX69" fmla="*/ 5119528 w 6050676"/>
              <a:gd name="connsiteY69" fmla="*/ 339616 h 482695"/>
              <a:gd name="connsiteX70" fmla="*/ 5166870 w 6050676"/>
              <a:gd name="connsiteY70" fmla="*/ 343325 h 482695"/>
              <a:gd name="connsiteX71" fmla="*/ 5201279 w 6050676"/>
              <a:gd name="connsiteY71" fmla="*/ 332794 h 482695"/>
              <a:gd name="connsiteX72" fmla="*/ 5499997 w 6050676"/>
              <a:gd name="connsiteY72" fmla="*/ 333128 h 482695"/>
              <a:gd name="connsiteX73" fmla="*/ 5725797 w 6050676"/>
              <a:gd name="connsiteY73" fmla="*/ 344014 h 482695"/>
              <a:gd name="connsiteX74" fmla="*/ 5748143 w 6050676"/>
              <a:gd name="connsiteY74" fmla="*/ 329728 h 482695"/>
              <a:gd name="connsiteX75" fmla="*/ 5815554 w 6050676"/>
              <a:gd name="connsiteY75" fmla="*/ 332794 h 482695"/>
              <a:gd name="connsiteX76" fmla="*/ 5894092 w 6050676"/>
              <a:gd name="connsiteY76" fmla="*/ 310355 h 482695"/>
              <a:gd name="connsiteX77" fmla="*/ 5982691 w 6050676"/>
              <a:gd name="connsiteY77" fmla="*/ 322930 h 482695"/>
              <a:gd name="connsiteX78" fmla="*/ 6050676 w 6050676"/>
              <a:gd name="connsiteY78" fmla="*/ 326329 h 482695"/>
              <a:gd name="connsiteX79" fmla="*/ 6016684 w 6050676"/>
              <a:gd name="connsiteY79" fmla="*/ 472497 h 482695"/>
              <a:gd name="connsiteX80" fmla="*/ 5805930 w 6050676"/>
              <a:gd name="connsiteY80" fmla="*/ 452102 h 482695"/>
              <a:gd name="connsiteX81" fmla="*/ 5652870 w 6050676"/>
              <a:gd name="connsiteY81" fmla="*/ 470234 h 482695"/>
              <a:gd name="connsiteX82" fmla="*/ 5537868 w 6050676"/>
              <a:gd name="connsiteY82" fmla="*/ 470234 h 482695"/>
              <a:gd name="connsiteX83" fmla="*/ 5442210 w 6050676"/>
              <a:gd name="connsiteY83" fmla="*/ 448702 h 482695"/>
              <a:gd name="connsiteX84" fmla="*/ 5224657 w 6050676"/>
              <a:gd name="connsiteY84" fmla="*/ 448702 h 482695"/>
              <a:gd name="connsiteX85" fmla="*/ 5122679 w 6050676"/>
              <a:gd name="connsiteY85" fmla="*/ 482695 h 482695"/>
              <a:gd name="connsiteX86" fmla="*/ 5044496 w 6050676"/>
              <a:gd name="connsiteY86" fmla="*/ 479296 h 482695"/>
              <a:gd name="connsiteX87" fmla="*/ 4932321 w 6050676"/>
              <a:gd name="connsiteY87" fmla="*/ 462299 h 482695"/>
              <a:gd name="connsiteX88" fmla="*/ 4876915 w 6050676"/>
              <a:gd name="connsiteY88" fmla="*/ 426926 h 482695"/>
              <a:gd name="connsiteX89" fmla="*/ 4807221 w 6050676"/>
              <a:gd name="connsiteY89" fmla="*/ 429307 h 482695"/>
              <a:gd name="connsiteX90" fmla="*/ 4748761 w 6050676"/>
              <a:gd name="connsiteY90" fmla="*/ 455501 h 482695"/>
              <a:gd name="connsiteX91" fmla="*/ 4694373 w 6050676"/>
              <a:gd name="connsiteY91" fmla="*/ 469098 h 482695"/>
              <a:gd name="connsiteX92" fmla="*/ 4667179 w 6050676"/>
              <a:gd name="connsiteY92" fmla="*/ 461264 h 482695"/>
              <a:gd name="connsiteX93" fmla="*/ 4575435 w 6050676"/>
              <a:gd name="connsiteY93" fmla="*/ 469425 h 482695"/>
              <a:gd name="connsiteX94" fmla="*/ 4506741 w 6050676"/>
              <a:gd name="connsiteY94" fmla="*/ 468407 h 482695"/>
              <a:gd name="connsiteX95" fmla="*/ 4487018 w 6050676"/>
              <a:gd name="connsiteY95" fmla="*/ 445637 h 482695"/>
              <a:gd name="connsiteX96" fmla="*/ 4360655 w 6050676"/>
              <a:gd name="connsiteY96" fmla="*/ 383443 h 482695"/>
              <a:gd name="connsiteX97" fmla="*/ 4281355 w 6050676"/>
              <a:gd name="connsiteY97" fmla="*/ 390224 h 482695"/>
              <a:gd name="connsiteX98" fmla="*/ 4170888 w 6050676"/>
              <a:gd name="connsiteY98" fmla="*/ 410602 h 482695"/>
              <a:gd name="connsiteX99" fmla="*/ 4132460 w 6050676"/>
              <a:gd name="connsiteY99" fmla="*/ 408203 h 482695"/>
              <a:gd name="connsiteX100" fmla="*/ 4103213 w 6050676"/>
              <a:gd name="connsiteY100" fmla="*/ 434052 h 482695"/>
              <a:gd name="connsiteX101" fmla="*/ 4079274 w 6050676"/>
              <a:gd name="connsiteY101" fmla="*/ 457617 h 482695"/>
              <a:gd name="connsiteX102" fmla="*/ 3943137 w 6050676"/>
              <a:gd name="connsiteY102" fmla="*/ 452102 h 482695"/>
              <a:gd name="connsiteX103" fmla="*/ 3902709 w 6050676"/>
              <a:gd name="connsiteY103" fmla="*/ 437249 h 482695"/>
              <a:gd name="connsiteX104" fmla="*/ 3888749 w 6050676"/>
              <a:gd name="connsiteY104" fmla="*/ 448702 h 482695"/>
              <a:gd name="connsiteX105" fmla="*/ 3834069 w 6050676"/>
              <a:gd name="connsiteY105" fmla="*/ 430689 h 482695"/>
              <a:gd name="connsiteX106" fmla="*/ 3773421 w 6050676"/>
              <a:gd name="connsiteY106" fmla="*/ 429535 h 482695"/>
              <a:gd name="connsiteX107" fmla="*/ 3711988 w 6050676"/>
              <a:gd name="connsiteY107" fmla="*/ 424907 h 482695"/>
              <a:gd name="connsiteX108" fmla="*/ 3683634 w 6050676"/>
              <a:gd name="connsiteY108" fmla="*/ 437249 h 482695"/>
              <a:gd name="connsiteX109" fmla="*/ 3633805 w 6050676"/>
              <a:gd name="connsiteY109" fmla="*/ 407911 h 482695"/>
              <a:gd name="connsiteX110" fmla="*/ 3513219 w 6050676"/>
              <a:gd name="connsiteY110" fmla="*/ 319704 h 482695"/>
              <a:gd name="connsiteX111" fmla="*/ 3457416 w 6050676"/>
              <a:gd name="connsiteY111" fmla="*/ 303899 h 482695"/>
              <a:gd name="connsiteX112" fmla="*/ 3385978 w 6050676"/>
              <a:gd name="connsiteY112" fmla="*/ 232461 h 482695"/>
              <a:gd name="connsiteX113" fmla="*/ 3378861 w 6050676"/>
              <a:gd name="connsiteY113" fmla="*/ 251545 h 482695"/>
              <a:gd name="connsiteX114" fmla="*/ 3304077 w 6050676"/>
              <a:gd name="connsiteY114" fmla="*/ 316131 h 482695"/>
              <a:gd name="connsiteX115" fmla="*/ 3255009 w 6050676"/>
              <a:gd name="connsiteY115" fmla="*/ 346761 h 482695"/>
              <a:gd name="connsiteX116" fmla="*/ 3163345 w 6050676"/>
              <a:gd name="connsiteY116" fmla="*/ 369847 h 482695"/>
              <a:gd name="connsiteX117" fmla="*/ 3032137 w 6050676"/>
              <a:gd name="connsiteY117" fmla="*/ 312732 h 482695"/>
              <a:gd name="connsiteX118" fmla="*/ 2984547 w 6050676"/>
              <a:gd name="connsiteY118" fmla="*/ 295736 h 482695"/>
              <a:gd name="connsiteX119" fmla="*/ 2960752 w 6050676"/>
              <a:gd name="connsiteY119" fmla="*/ 292336 h 482695"/>
              <a:gd name="connsiteX120" fmla="*/ 2834980 w 6050676"/>
              <a:gd name="connsiteY120" fmla="*/ 261743 h 482695"/>
              <a:gd name="connsiteX121" fmla="*/ 2780592 w 6050676"/>
              <a:gd name="connsiteY121" fmla="*/ 265142 h 482695"/>
              <a:gd name="connsiteX122" fmla="*/ 2760196 w 6050676"/>
              <a:gd name="connsiteY122" fmla="*/ 268542 h 482695"/>
              <a:gd name="connsiteX123" fmla="*/ 2705808 w 6050676"/>
              <a:gd name="connsiteY123" fmla="*/ 275340 h 482695"/>
              <a:gd name="connsiteX124" fmla="*/ 2671815 w 6050676"/>
              <a:gd name="connsiteY124" fmla="*/ 275340 h 482695"/>
              <a:gd name="connsiteX125" fmla="*/ 2593633 w 6050676"/>
              <a:gd name="connsiteY125" fmla="*/ 251545 h 482695"/>
              <a:gd name="connsiteX126" fmla="*/ 2546043 w 6050676"/>
              <a:gd name="connsiteY126" fmla="*/ 244747 h 482695"/>
              <a:gd name="connsiteX127" fmla="*/ 2459026 w 6050676"/>
              <a:gd name="connsiteY127" fmla="*/ 212773 h 482695"/>
              <a:gd name="connsiteX128" fmla="*/ 2330872 w 6050676"/>
              <a:gd name="connsiteY128" fmla="*/ 199848 h 482695"/>
              <a:gd name="connsiteX129" fmla="*/ 2204878 w 6050676"/>
              <a:gd name="connsiteY129" fmla="*/ 172930 h 482695"/>
              <a:gd name="connsiteX130" fmla="*/ 2169381 w 6050676"/>
              <a:gd name="connsiteY130" fmla="*/ 166183 h 482695"/>
              <a:gd name="connsiteX131" fmla="*/ 2143550 w 6050676"/>
              <a:gd name="connsiteY131" fmla="*/ 168564 h 482695"/>
              <a:gd name="connsiteX132" fmla="*/ 2090543 w 6050676"/>
              <a:gd name="connsiteY132" fmla="*/ 197157 h 482695"/>
              <a:gd name="connsiteX133" fmla="*/ 1937576 w 6050676"/>
              <a:gd name="connsiteY133" fmla="*/ 234549 h 482695"/>
              <a:gd name="connsiteX134" fmla="*/ 1859597 w 6050676"/>
              <a:gd name="connsiteY134" fmla="*/ 237224 h 482695"/>
              <a:gd name="connsiteX135" fmla="*/ 1703027 w 6050676"/>
              <a:gd name="connsiteY135" fmla="*/ 234549 h 482695"/>
              <a:gd name="connsiteX136" fmla="*/ 1635759 w 6050676"/>
              <a:gd name="connsiteY136" fmla="*/ 234842 h 482695"/>
              <a:gd name="connsiteX137" fmla="*/ 1561941 w 6050676"/>
              <a:gd name="connsiteY137" fmla="*/ 230080 h 482695"/>
              <a:gd name="connsiteX138" fmla="*/ 1510615 w 6050676"/>
              <a:gd name="connsiteY138" fmla="*/ 230460 h 482695"/>
              <a:gd name="connsiteX139" fmla="*/ 1332508 w 6050676"/>
              <a:gd name="connsiteY139" fmla="*/ 246438 h 482695"/>
              <a:gd name="connsiteX140" fmla="*/ 1123791 w 6050676"/>
              <a:gd name="connsiteY140" fmla="*/ 265799 h 482695"/>
              <a:gd name="connsiteX141" fmla="*/ 1080618 w 6050676"/>
              <a:gd name="connsiteY141" fmla="*/ 263089 h 482695"/>
              <a:gd name="connsiteX142" fmla="*/ 999966 w 6050676"/>
              <a:gd name="connsiteY142" fmla="*/ 265799 h 482695"/>
              <a:gd name="connsiteX143" fmla="*/ 968788 w 6050676"/>
              <a:gd name="connsiteY143" fmla="*/ 278739 h 482695"/>
              <a:gd name="connsiteX144" fmla="*/ 849814 w 6050676"/>
              <a:gd name="connsiteY144" fmla="*/ 305934 h 482695"/>
              <a:gd name="connsiteX145" fmla="*/ 786354 w 6050676"/>
              <a:gd name="connsiteY145" fmla="*/ 352428 h 482695"/>
              <a:gd name="connsiteX146" fmla="*/ 734239 w 6050676"/>
              <a:gd name="connsiteY146" fmla="*/ 370519 h 482695"/>
              <a:gd name="connsiteX147" fmla="*/ 662938 w 6050676"/>
              <a:gd name="connsiteY147" fmla="*/ 400112 h 482695"/>
              <a:gd name="connsiteX148" fmla="*/ 574474 w 6050676"/>
              <a:gd name="connsiteY148" fmla="*/ 384116 h 482695"/>
              <a:gd name="connsiteX149" fmla="*/ 438838 w 6050676"/>
              <a:gd name="connsiteY149" fmla="*/ 354378 h 482695"/>
              <a:gd name="connsiteX150" fmla="*/ 370519 w 6050676"/>
              <a:gd name="connsiteY150" fmla="*/ 278739 h 482695"/>
              <a:gd name="connsiteX151" fmla="*/ 326328 w 6050676"/>
              <a:gd name="connsiteY151" fmla="*/ 268542 h 482695"/>
              <a:gd name="connsiteX152" fmla="*/ 214153 w 6050676"/>
              <a:gd name="connsiteY152" fmla="*/ 180161 h 482695"/>
              <a:gd name="connsiteX153" fmla="*/ 180494 w 6050676"/>
              <a:gd name="connsiteY153" fmla="*/ 153280 h 482695"/>
              <a:gd name="connsiteX154" fmla="*/ 105377 w 6050676"/>
              <a:gd name="connsiteY154" fmla="*/ 125773 h 482695"/>
              <a:gd name="connsiteX155" fmla="*/ 33992 w 6050676"/>
              <a:gd name="connsiteY155" fmla="*/ 64586 h 482695"/>
              <a:gd name="connsiteX156" fmla="*/ 0 w 6050676"/>
              <a:gd name="connsiteY156"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1066 w 6050676"/>
              <a:gd name="connsiteY22" fmla="*/ 130066 h 482695"/>
              <a:gd name="connsiteX23" fmla="*/ 2269340 w 6050676"/>
              <a:gd name="connsiteY23" fmla="*/ 161492 h 482695"/>
              <a:gd name="connsiteX24" fmla="*/ 2425016 w 6050676"/>
              <a:gd name="connsiteY24" fmla="*/ 142424 h 482695"/>
              <a:gd name="connsiteX25" fmla="*/ 2566093 w 6050676"/>
              <a:gd name="connsiteY25" fmla="*/ 191049 h 482695"/>
              <a:gd name="connsiteX26" fmla="*/ 2631121 w 6050676"/>
              <a:gd name="connsiteY26" fmla="*/ 194360 h 482695"/>
              <a:gd name="connsiteX27" fmla="*/ 2692901 w 6050676"/>
              <a:gd name="connsiteY27" fmla="*/ 214171 h 482695"/>
              <a:gd name="connsiteX28" fmla="*/ 2736074 w 6050676"/>
              <a:gd name="connsiteY28" fmla="*/ 214172 h 482695"/>
              <a:gd name="connsiteX29" fmla="*/ 2859722 w 6050676"/>
              <a:gd name="connsiteY29" fmla="*/ 191980 h 482695"/>
              <a:gd name="connsiteX30" fmla="*/ 2923360 w 6050676"/>
              <a:gd name="connsiteY30" fmla="*/ 207355 h 482695"/>
              <a:gd name="connsiteX31" fmla="*/ 2957353 w 6050676"/>
              <a:gd name="connsiteY31" fmla="*/ 224351 h 482695"/>
              <a:gd name="connsiteX32" fmla="*/ 2984547 w 6050676"/>
              <a:gd name="connsiteY32" fmla="*/ 241348 h 482695"/>
              <a:gd name="connsiteX33" fmla="*/ 3004943 w 6050676"/>
              <a:gd name="connsiteY33" fmla="*/ 248146 h 482695"/>
              <a:gd name="connsiteX34" fmla="*/ 3069272 w 6050676"/>
              <a:gd name="connsiteY34" fmla="*/ 261036 h 482695"/>
              <a:gd name="connsiteX35" fmla="*/ 3127316 w 6050676"/>
              <a:gd name="connsiteY35" fmla="*/ 295736 h 482695"/>
              <a:gd name="connsiteX36" fmla="*/ 3202099 w 6050676"/>
              <a:gd name="connsiteY36" fmla="*/ 295736 h 482695"/>
              <a:gd name="connsiteX37" fmla="*/ 3249689 w 6050676"/>
              <a:gd name="connsiteY37" fmla="*/ 285538 h 482695"/>
              <a:gd name="connsiteX38" fmla="*/ 3276883 w 6050676"/>
              <a:gd name="connsiteY38" fmla="*/ 271941 h 482695"/>
              <a:gd name="connsiteX39" fmla="*/ 3381260 w 6050676"/>
              <a:gd name="connsiteY39" fmla="*/ 156313 h 482695"/>
              <a:gd name="connsiteX40" fmla="*/ 3419652 w 6050676"/>
              <a:gd name="connsiteY40" fmla="*/ 183560 h 482695"/>
              <a:gd name="connsiteX41" fmla="*/ 3463842 w 6050676"/>
              <a:gd name="connsiteY41" fmla="*/ 200557 h 482695"/>
              <a:gd name="connsiteX42" fmla="*/ 3664398 w 6050676"/>
              <a:gd name="connsiteY42" fmla="*/ 295736 h 482695"/>
              <a:gd name="connsiteX43" fmla="*/ 3701790 w 6050676"/>
              <a:gd name="connsiteY43" fmla="*/ 299135 h 482695"/>
              <a:gd name="connsiteX44" fmla="*/ 3718786 w 6050676"/>
              <a:gd name="connsiteY44" fmla="*/ 302534 h 482695"/>
              <a:gd name="connsiteX45" fmla="*/ 3759578 w 6050676"/>
              <a:gd name="connsiteY45" fmla="*/ 309333 h 482695"/>
              <a:gd name="connsiteX46" fmla="*/ 3800369 w 6050676"/>
              <a:gd name="connsiteY46" fmla="*/ 312732 h 482695"/>
              <a:gd name="connsiteX47" fmla="*/ 3888749 w 6050676"/>
              <a:gd name="connsiteY47" fmla="*/ 319531 h 482695"/>
              <a:gd name="connsiteX48" fmla="*/ 3946537 w 6050676"/>
              <a:gd name="connsiteY48" fmla="*/ 319531 h 482695"/>
              <a:gd name="connsiteX49" fmla="*/ 3983928 w 6050676"/>
              <a:gd name="connsiteY49" fmla="*/ 309333 h 482695"/>
              <a:gd name="connsiteX50" fmla="*/ 4047966 w 6050676"/>
              <a:gd name="connsiteY50" fmla="*/ 320567 h 482695"/>
              <a:gd name="connsiteX51" fmla="*/ 4075708 w 6050676"/>
              <a:gd name="connsiteY51" fmla="*/ 292336 h 482695"/>
              <a:gd name="connsiteX52" fmla="*/ 4140834 w 6050676"/>
              <a:gd name="connsiteY52" fmla="*/ 265799 h 482695"/>
              <a:gd name="connsiteX53" fmla="*/ 4208279 w 6050676"/>
              <a:gd name="connsiteY53" fmla="*/ 248146 h 482695"/>
              <a:gd name="connsiteX54" fmla="*/ 4283709 w 6050676"/>
              <a:gd name="connsiteY54" fmla="*/ 251511 h 482695"/>
              <a:gd name="connsiteX55" fmla="*/ 4367053 w 6050676"/>
              <a:gd name="connsiteY55" fmla="*/ 277705 h 482695"/>
              <a:gd name="connsiteX56" fmla="*/ 4392858 w 6050676"/>
              <a:gd name="connsiteY56" fmla="*/ 273649 h 482695"/>
              <a:gd name="connsiteX57" fmla="*/ 4409916 w 6050676"/>
              <a:gd name="connsiteY57" fmla="*/ 272942 h 482695"/>
              <a:gd name="connsiteX58" fmla="*/ 4442828 w 6050676"/>
              <a:gd name="connsiteY58" fmla="*/ 292336 h 482695"/>
              <a:gd name="connsiteX59" fmla="*/ 4456425 w 6050676"/>
              <a:gd name="connsiteY59" fmla="*/ 295736 h 482695"/>
              <a:gd name="connsiteX60" fmla="*/ 4476821 w 6050676"/>
              <a:gd name="connsiteY60" fmla="*/ 302534 h 482695"/>
              <a:gd name="connsiteX61" fmla="*/ 4521834 w 6050676"/>
              <a:gd name="connsiteY61" fmla="*/ 334854 h 482695"/>
              <a:gd name="connsiteX62" fmla="*/ 4559934 w 6050676"/>
              <a:gd name="connsiteY62" fmla="*/ 346761 h 482695"/>
              <a:gd name="connsiteX63" fmla="*/ 4574035 w 6050676"/>
              <a:gd name="connsiteY63" fmla="*/ 357959 h 482695"/>
              <a:gd name="connsiteX64" fmla="*/ 4636134 w 6050676"/>
              <a:gd name="connsiteY64" fmla="*/ 356285 h 482695"/>
              <a:gd name="connsiteX65" fmla="*/ 4718168 w 6050676"/>
              <a:gd name="connsiteY65" fmla="*/ 356922 h 482695"/>
              <a:gd name="connsiteX66" fmla="*/ 4795678 w 6050676"/>
              <a:gd name="connsiteY66" fmla="*/ 349141 h 482695"/>
              <a:gd name="connsiteX67" fmla="*/ 4881332 w 6050676"/>
              <a:gd name="connsiteY67" fmla="*/ 326496 h 482695"/>
              <a:gd name="connsiteX68" fmla="*/ 5052619 w 6050676"/>
              <a:gd name="connsiteY68" fmla="*/ 349623 h 482695"/>
              <a:gd name="connsiteX69" fmla="*/ 5119528 w 6050676"/>
              <a:gd name="connsiteY69" fmla="*/ 339616 h 482695"/>
              <a:gd name="connsiteX70" fmla="*/ 5166870 w 6050676"/>
              <a:gd name="connsiteY70" fmla="*/ 343325 h 482695"/>
              <a:gd name="connsiteX71" fmla="*/ 5201279 w 6050676"/>
              <a:gd name="connsiteY71" fmla="*/ 332794 h 482695"/>
              <a:gd name="connsiteX72" fmla="*/ 5499997 w 6050676"/>
              <a:gd name="connsiteY72" fmla="*/ 333128 h 482695"/>
              <a:gd name="connsiteX73" fmla="*/ 5725797 w 6050676"/>
              <a:gd name="connsiteY73" fmla="*/ 344014 h 482695"/>
              <a:gd name="connsiteX74" fmla="*/ 5748143 w 6050676"/>
              <a:gd name="connsiteY74" fmla="*/ 329728 h 482695"/>
              <a:gd name="connsiteX75" fmla="*/ 5815554 w 6050676"/>
              <a:gd name="connsiteY75" fmla="*/ 332794 h 482695"/>
              <a:gd name="connsiteX76" fmla="*/ 5894092 w 6050676"/>
              <a:gd name="connsiteY76" fmla="*/ 310355 h 482695"/>
              <a:gd name="connsiteX77" fmla="*/ 5982691 w 6050676"/>
              <a:gd name="connsiteY77" fmla="*/ 322930 h 482695"/>
              <a:gd name="connsiteX78" fmla="*/ 6050676 w 6050676"/>
              <a:gd name="connsiteY78" fmla="*/ 326329 h 482695"/>
              <a:gd name="connsiteX79" fmla="*/ 6016684 w 6050676"/>
              <a:gd name="connsiteY79" fmla="*/ 472497 h 482695"/>
              <a:gd name="connsiteX80" fmla="*/ 5805930 w 6050676"/>
              <a:gd name="connsiteY80" fmla="*/ 452102 h 482695"/>
              <a:gd name="connsiteX81" fmla="*/ 5652870 w 6050676"/>
              <a:gd name="connsiteY81" fmla="*/ 470234 h 482695"/>
              <a:gd name="connsiteX82" fmla="*/ 5537868 w 6050676"/>
              <a:gd name="connsiteY82" fmla="*/ 470234 h 482695"/>
              <a:gd name="connsiteX83" fmla="*/ 5442210 w 6050676"/>
              <a:gd name="connsiteY83" fmla="*/ 448702 h 482695"/>
              <a:gd name="connsiteX84" fmla="*/ 5224657 w 6050676"/>
              <a:gd name="connsiteY84" fmla="*/ 448702 h 482695"/>
              <a:gd name="connsiteX85" fmla="*/ 5122679 w 6050676"/>
              <a:gd name="connsiteY85" fmla="*/ 482695 h 482695"/>
              <a:gd name="connsiteX86" fmla="*/ 5044496 w 6050676"/>
              <a:gd name="connsiteY86" fmla="*/ 479296 h 482695"/>
              <a:gd name="connsiteX87" fmla="*/ 4932321 w 6050676"/>
              <a:gd name="connsiteY87" fmla="*/ 462299 h 482695"/>
              <a:gd name="connsiteX88" fmla="*/ 4876915 w 6050676"/>
              <a:gd name="connsiteY88" fmla="*/ 426926 h 482695"/>
              <a:gd name="connsiteX89" fmla="*/ 4807221 w 6050676"/>
              <a:gd name="connsiteY89" fmla="*/ 429307 h 482695"/>
              <a:gd name="connsiteX90" fmla="*/ 4748761 w 6050676"/>
              <a:gd name="connsiteY90" fmla="*/ 455501 h 482695"/>
              <a:gd name="connsiteX91" fmla="*/ 4694373 w 6050676"/>
              <a:gd name="connsiteY91" fmla="*/ 469098 h 482695"/>
              <a:gd name="connsiteX92" fmla="*/ 4667179 w 6050676"/>
              <a:gd name="connsiteY92" fmla="*/ 461264 h 482695"/>
              <a:gd name="connsiteX93" fmla="*/ 4575435 w 6050676"/>
              <a:gd name="connsiteY93" fmla="*/ 469425 h 482695"/>
              <a:gd name="connsiteX94" fmla="*/ 4506741 w 6050676"/>
              <a:gd name="connsiteY94" fmla="*/ 468407 h 482695"/>
              <a:gd name="connsiteX95" fmla="*/ 4487018 w 6050676"/>
              <a:gd name="connsiteY95" fmla="*/ 445637 h 482695"/>
              <a:gd name="connsiteX96" fmla="*/ 4360655 w 6050676"/>
              <a:gd name="connsiteY96" fmla="*/ 383443 h 482695"/>
              <a:gd name="connsiteX97" fmla="*/ 4281355 w 6050676"/>
              <a:gd name="connsiteY97" fmla="*/ 390224 h 482695"/>
              <a:gd name="connsiteX98" fmla="*/ 4170888 w 6050676"/>
              <a:gd name="connsiteY98" fmla="*/ 410602 h 482695"/>
              <a:gd name="connsiteX99" fmla="*/ 4132460 w 6050676"/>
              <a:gd name="connsiteY99" fmla="*/ 408203 h 482695"/>
              <a:gd name="connsiteX100" fmla="*/ 4103213 w 6050676"/>
              <a:gd name="connsiteY100" fmla="*/ 434052 h 482695"/>
              <a:gd name="connsiteX101" fmla="*/ 4079274 w 6050676"/>
              <a:gd name="connsiteY101" fmla="*/ 457617 h 482695"/>
              <a:gd name="connsiteX102" fmla="*/ 3943137 w 6050676"/>
              <a:gd name="connsiteY102" fmla="*/ 452102 h 482695"/>
              <a:gd name="connsiteX103" fmla="*/ 3902709 w 6050676"/>
              <a:gd name="connsiteY103" fmla="*/ 437249 h 482695"/>
              <a:gd name="connsiteX104" fmla="*/ 3888749 w 6050676"/>
              <a:gd name="connsiteY104" fmla="*/ 448702 h 482695"/>
              <a:gd name="connsiteX105" fmla="*/ 3834069 w 6050676"/>
              <a:gd name="connsiteY105" fmla="*/ 430689 h 482695"/>
              <a:gd name="connsiteX106" fmla="*/ 3773421 w 6050676"/>
              <a:gd name="connsiteY106" fmla="*/ 429535 h 482695"/>
              <a:gd name="connsiteX107" fmla="*/ 3711988 w 6050676"/>
              <a:gd name="connsiteY107" fmla="*/ 424907 h 482695"/>
              <a:gd name="connsiteX108" fmla="*/ 3683634 w 6050676"/>
              <a:gd name="connsiteY108" fmla="*/ 437249 h 482695"/>
              <a:gd name="connsiteX109" fmla="*/ 3633805 w 6050676"/>
              <a:gd name="connsiteY109" fmla="*/ 407911 h 482695"/>
              <a:gd name="connsiteX110" fmla="*/ 3564572 w 6050676"/>
              <a:gd name="connsiteY110" fmla="*/ 375336 h 482695"/>
              <a:gd name="connsiteX111" fmla="*/ 3513219 w 6050676"/>
              <a:gd name="connsiteY111" fmla="*/ 319704 h 482695"/>
              <a:gd name="connsiteX112" fmla="*/ 3457416 w 6050676"/>
              <a:gd name="connsiteY112" fmla="*/ 303899 h 482695"/>
              <a:gd name="connsiteX113" fmla="*/ 3385978 w 6050676"/>
              <a:gd name="connsiteY113" fmla="*/ 232461 h 482695"/>
              <a:gd name="connsiteX114" fmla="*/ 3378861 w 6050676"/>
              <a:gd name="connsiteY114" fmla="*/ 251545 h 482695"/>
              <a:gd name="connsiteX115" fmla="*/ 3304077 w 6050676"/>
              <a:gd name="connsiteY115" fmla="*/ 316131 h 482695"/>
              <a:gd name="connsiteX116" fmla="*/ 3255009 w 6050676"/>
              <a:gd name="connsiteY116" fmla="*/ 346761 h 482695"/>
              <a:gd name="connsiteX117" fmla="*/ 3163345 w 6050676"/>
              <a:gd name="connsiteY117" fmla="*/ 369847 h 482695"/>
              <a:gd name="connsiteX118" fmla="*/ 3032137 w 6050676"/>
              <a:gd name="connsiteY118" fmla="*/ 312732 h 482695"/>
              <a:gd name="connsiteX119" fmla="*/ 2984547 w 6050676"/>
              <a:gd name="connsiteY119" fmla="*/ 295736 h 482695"/>
              <a:gd name="connsiteX120" fmla="*/ 2960752 w 6050676"/>
              <a:gd name="connsiteY120" fmla="*/ 292336 h 482695"/>
              <a:gd name="connsiteX121" fmla="*/ 2834980 w 6050676"/>
              <a:gd name="connsiteY121" fmla="*/ 261743 h 482695"/>
              <a:gd name="connsiteX122" fmla="*/ 2780592 w 6050676"/>
              <a:gd name="connsiteY122" fmla="*/ 265142 h 482695"/>
              <a:gd name="connsiteX123" fmla="*/ 2760196 w 6050676"/>
              <a:gd name="connsiteY123" fmla="*/ 268542 h 482695"/>
              <a:gd name="connsiteX124" fmla="*/ 2705808 w 6050676"/>
              <a:gd name="connsiteY124" fmla="*/ 275340 h 482695"/>
              <a:gd name="connsiteX125" fmla="*/ 2671815 w 6050676"/>
              <a:gd name="connsiteY125" fmla="*/ 275340 h 482695"/>
              <a:gd name="connsiteX126" fmla="*/ 2593633 w 6050676"/>
              <a:gd name="connsiteY126" fmla="*/ 251545 h 482695"/>
              <a:gd name="connsiteX127" fmla="*/ 2546043 w 6050676"/>
              <a:gd name="connsiteY127" fmla="*/ 244747 h 482695"/>
              <a:gd name="connsiteX128" fmla="*/ 2459026 w 6050676"/>
              <a:gd name="connsiteY128" fmla="*/ 212773 h 482695"/>
              <a:gd name="connsiteX129" fmla="*/ 2330872 w 6050676"/>
              <a:gd name="connsiteY129" fmla="*/ 199848 h 482695"/>
              <a:gd name="connsiteX130" fmla="*/ 2204878 w 6050676"/>
              <a:gd name="connsiteY130" fmla="*/ 172930 h 482695"/>
              <a:gd name="connsiteX131" fmla="*/ 2169381 w 6050676"/>
              <a:gd name="connsiteY131" fmla="*/ 166183 h 482695"/>
              <a:gd name="connsiteX132" fmla="*/ 2143550 w 6050676"/>
              <a:gd name="connsiteY132" fmla="*/ 168564 h 482695"/>
              <a:gd name="connsiteX133" fmla="*/ 2090543 w 6050676"/>
              <a:gd name="connsiteY133" fmla="*/ 197157 h 482695"/>
              <a:gd name="connsiteX134" fmla="*/ 1937576 w 6050676"/>
              <a:gd name="connsiteY134" fmla="*/ 234549 h 482695"/>
              <a:gd name="connsiteX135" fmla="*/ 1859597 w 6050676"/>
              <a:gd name="connsiteY135" fmla="*/ 237224 h 482695"/>
              <a:gd name="connsiteX136" fmla="*/ 1703027 w 6050676"/>
              <a:gd name="connsiteY136" fmla="*/ 234549 h 482695"/>
              <a:gd name="connsiteX137" fmla="*/ 1635759 w 6050676"/>
              <a:gd name="connsiteY137" fmla="*/ 234842 h 482695"/>
              <a:gd name="connsiteX138" fmla="*/ 1561941 w 6050676"/>
              <a:gd name="connsiteY138" fmla="*/ 230080 h 482695"/>
              <a:gd name="connsiteX139" fmla="*/ 1510615 w 6050676"/>
              <a:gd name="connsiteY139" fmla="*/ 230460 h 482695"/>
              <a:gd name="connsiteX140" fmla="*/ 1332508 w 6050676"/>
              <a:gd name="connsiteY140" fmla="*/ 246438 h 482695"/>
              <a:gd name="connsiteX141" fmla="*/ 1123791 w 6050676"/>
              <a:gd name="connsiteY141" fmla="*/ 265799 h 482695"/>
              <a:gd name="connsiteX142" fmla="*/ 1080618 w 6050676"/>
              <a:gd name="connsiteY142" fmla="*/ 263089 h 482695"/>
              <a:gd name="connsiteX143" fmla="*/ 999966 w 6050676"/>
              <a:gd name="connsiteY143" fmla="*/ 265799 h 482695"/>
              <a:gd name="connsiteX144" fmla="*/ 968788 w 6050676"/>
              <a:gd name="connsiteY144" fmla="*/ 278739 h 482695"/>
              <a:gd name="connsiteX145" fmla="*/ 849814 w 6050676"/>
              <a:gd name="connsiteY145" fmla="*/ 305934 h 482695"/>
              <a:gd name="connsiteX146" fmla="*/ 786354 w 6050676"/>
              <a:gd name="connsiteY146" fmla="*/ 352428 h 482695"/>
              <a:gd name="connsiteX147" fmla="*/ 734239 w 6050676"/>
              <a:gd name="connsiteY147" fmla="*/ 370519 h 482695"/>
              <a:gd name="connsiteX148" fmla="*/ 662938 w 6050676"/>
              <a:gd name="connsiteY148" fmla="*/ 400112 h 482695"/>
              <a:gd name="connsiteX149" fmla="*/ 574474 w 6050676"/>
              <a:gd name="connsiteY149" fmla="*/ 384116 h 482695"/>
              <a:gd name="connsiteX150" fmla="*/ 438838 w 6050676"/>
              <a:gd name="connsiteY150" fmla="*/ 354378 h 482695"/>
              <a:gd name="connsiteX151" fmla="*/ 370519 w 6050676"/>
              <a:gd name="connsiteY151" fmla="*/ 278739 h 482695"/>
              <a:gd name="connsiteX152" fmla="*/ 326328 w 6050676"/>
              <a:gd name="connsiteY152" fmla="*/ 268542 h 482695"/>
              <a:gd name="connsiteX153" fmla="*/ 214153 w 6050676"/>
              <a:gd name="connsiteY153" fmla="*/ 180161 h 482695"/>
              <a:gd name="connsiteX154" fmla="*/ 180494 w 6050676"/>
              <a:gd name="connsiteY154" fmla="*/ 153280 h 482695"/>
              <a:gd name="connsiteX155" fmla="*/ 105377 w 6050676"/>
              <a:gd name="connsiteY155" fmla="*/ 125773 h 482695"/>
              <a:gd name="connsiteX156" fmla="*/ 33992 w 6050676"/>
              <a:gd name="connsiteY156" fmla="*/ 64586 h 482695"/>
              <a:gd name="connsiteX157" fmla="*/ 0 w 6050676"/>
              <a:gd name="connsiteY157"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1066 w 6050676"/>
              <a:gd name="connsiteY22" fmla="*/ 130066 h 482695"/>
              <a:gd name="connsiteX23" fmla="*/ 2269340 w 6050676"/>
              <a:gd name="connsiteY23" fmla="*/ 161492 h 482695"/>
              <a:gd name="connsiteX24" fmla="*/ 2425016 w 6050676"/>
              <a:gd name="connsiteY24" fmla="*/ 142424 h 482695"/>
              <a:gd name="connsiteX25" fmla="*/ 2566093 w 6050676"/>
              <a:gd name="connsiteY25" fmla="*/ 191049 h 482695"/>
              <a:gd name="connsiteX26" fmla="*/ 2631121 w 6050676"/>
              <a:gd name="connsiteY26" fmla="*/ 194360 h 482695"/>
              <a:gd name="connsiteX27" fmla="*/ 2692901 w 6050676"/>
              <a:gd name="connsiteY27" fmla="*/ 214171 h 482695"/>
              <a:gd name="connsiteX28" fmla="*/ 2736074 w 6050676"/>
              <a:gd name="connsiteY28" fmla="*/ 214172 h 482695"/>
              <a:gd name="connsiteX29" fmla="*/ 2859722 w 6050676"/>
              <a:gd name="connsiteY29" fmla="*/ 191980 h 482695"/>
              <a:gd name="connsiteX30" fmla="*/ 2923360 w 6050676"/>
              <a:gd name="connsiteY30" fmla="*/ 207355 h 482695"/>
              <a:gd name="connsiteX31" fmla="*/ 2957353 w 6050676"/>
              <a:gd name="connsiteY31" fmla="*/ 224351 h 482695"/>
              <a:gd name="connsiteX32" fmla="*/ 2984547 w 6050676"/>
              <a:gd name="connsiteY32" fmla="*/ 241348 h 482695"/>
              <a:gd name="connsiteX33" fmla="*/ 3004943 w 6050676"/>
              <a:gd name="connsiteY33" fmla="*/ 248146 h 482695"/>
              <a:gd name="connsiteX34" fmla="*/ 3069272 w 6050676"/>
              <a:gd name="connsiteY34" fmla="*/ 261036 h 482695"/>
              <a:gd name="connsiteX35" fmla="*/ 3127316 w 6050676"/>
              <a:gd name="connsiteY35" fmla="*/ 295736 h 482695"/>
              <a:gd name="connsiteX36" fmla="*/ 3202099 w 6050676"/>
              <a:gd name="connsiteY36" fmla="*/ 295736 h 482695"/>
              <a:gd name="connsiteX37" fmla="*/ 3249689 w 6050676"/>
              <a:gd name="connsiteY37" fmla="*/ 285538 h 482695"/>
              <a:gd name="connsiteX38" fmla="*/ 3276883 w 6050676"/>
              <a:gd name="connsiteY38" fmla="*/ 271941 h 482695"/>
              <a:gd name="connsiteX39" fmla="*/ 3381260 w 6050676"/>
              <a:gd name="connsiteY39" fmla="*/ 156313 h 482695"/>
              <a:gd name="connsiteX40" fmla="*/ 3419652 w 6050676"/>
              <a:gd name="connsiteY40" fmla="*/ 183560 h 482695"/>
              <a:gd name="connsiteX41" fmla="*/ 3463842 w 6050676"/>
              <a:gd name="connsiteY41" fmla="*/ 200557 h 482695"/>
              <a:gd name="connsiteX42" fmla="*/ 3664398 w 6050676"/>
              <a:gd name="connsiteY42" fmla="*/ 295736 h 482695"/>
              <a:gd name="connsiteX43" fmla="*/ 3701790 w 6050676"/>
              <a:gd name="connsiteY43" fmla="*/ 299135 h 482695"/>
              <a:gd name="connsiteX44" fmla="*/ 3718786 w 6050676"/>
              <a:gd name="connsiteY44" fmla="*/ 302534 h 482695"/>
              <a:gd name="connsiteX45" fmla="*/ 3759578 w 6050676"/>
              <a:gd name="connsiteY45" fmla="*/ 309333 h 482695"/>
              <a:gd name="connsiteX46" fmla="*/ 3800369 w 6050676"/>
              <a:gd name="connsiteY46" fmla="*/ 312732 h 482695"/>
              <a:gd name="connsiteX47" fmla="*/ 3888749 w 6050676"/>
              <a:gd name="connsiteY47" fmla="*/ 319531 h 482695"/>
              <a:gd name="connsiteX48" fmla="*/ 3946537 w 6050676"/>
              <a:gd name="connsiteY48" fmla="*/ 319531 h 482695"/>
              <a:gd name="connsiteX49" fmla="*/ 3983928 w 6050676"/>
              <a:gd name="connsiteY49" fmla="*/ 309333 h 482695"/>
              <a:gd name="connsiteX50" fmla="*/ 4047966 w 6050676"/>
              <a:gd name="connsiteY50" fmla="*/ 320567 h 482695"/>
              <a:gd name="connsiteX51" fmla="*/ 4075708 w 6050676"/>
              <a:gd name="connsiteY51" fmla="*/ 292336 h 482695"/>
              <a:gd name="connsiteX52" fmla="*/ 4140834 w 6050676"/>
              <a:gd name="connsiteY52" fmla="*/ 265799 h 482695"/>
              <a:gd name="connsiteX53" fmla="*/ 4208279 w 6050676"/>
              <a:gd name="connsiteY53" fmla="*/ 248146 h 482695"/>
              <a:gd name="connsiteX54" fmla="*/ 4283709 w 6050676"/>
              <a:gd name="connsiteY54" fmla="*/ 251511 h 482695"/>
              <a:gd name="connsiteX55" fmla="*/ 4367053 w 6050676"/>
              <a:gd name="connsiteY55" fmla="*/ 277705 h 482695"/>
              <a:gd name="connsiteX56" fmla="*/ 4392858 w 6050676"/>
              <a:gd name="connsiteY56" fmla="*/ 273649 h 482695"/>
              <a:gd name="connsiteX57" fmla="*/ 4409916 w 6050676"/>
              <a:gd name="connsiteY57" fmla="*/ 272942 h 482695"/>
              <a:gd name="connsiteX58" fmla="*/ 4442828 w 6050676"/>
              <a:gd name="connsiteY58" fmla="*/ 292336 h 482695"/>
              <a:gd name="connsiteX59" fmla="*/ 4456425 w 6050676"/>
              <a:gd name="connsiteY59" fmla="*/ 295736 h 482695"/>
              <a:gd name="connsiteX60" fmla="*/ 4476821 w 6050676"/>
              <a:gd name="connsiteY60" fmla="*/ 302534 h 482695"/>
              <a:gd name="connsiteX61" fmla="*/ 4521834 w 6050676"/>
              <a:gd name="connsiteY61" fmla="*/ 334854 h 482695"/>
              <a:gd name="connsiteX62" fmla="*/ 4559934 w 6050676"/>
              <a:gd name="connsiteY62" fmla="*/ 346761 h 482695"/>
              <a:gd name="connsiteX63" fmla="*/ 4574035 w 6050676"/>
              <a:gd name="connsiteY63" fmla="*/ 357959 h 482695"/>
              <a:gd name="connsiteX64" fmla="*/ 4636134 w 6050676"/>
              <a:gd name="connsiteY64" fmla="*/ 356285 h 482695"/>
              <a:gd name="connsiteX65" fmla="*/ 4718168 w 6050676"/>
              <a:gd name="connsiteY65" fmla="*/ 356922 h 482695"/>
              <a:gd name="connsiteX66" fmla="*/ 4795678 w 6050676"/>
              <a:gd name="connsiteY66" fmla="*/ 349141 h 482695"/>
              <a:gd name="connsiteX67" fmla="*/ 4881332 w 6050676"/>
              <a:gd name="connsiteY67" fmla="*/ 326496 h 482695"/>
              <a:gd name="connsiteX68" fmla="*/ 5052619 w 6050676"/>
              <a:gd name="connsiteY68" fmla="*/ 349623 h 482695"/>
              <a:gd name="connsiteX69" fmla="*/ 5119528 w 6050676"/>
              <a:gd name="connsiteY69" fmla="*/ 339616 h 482695"/>
              <a:gd name="connsiteX70" fmla="*/ 5166870 w 6050676"/>
              <a:gd name="connsiteY70" fmla="*/ 343325 h 482695"/>
              <a:gd name="connsiteX71" fmla="*/ 5201279 w 6050676"/>
              <a:gd name="connsiteY71" fmla="*/ 332794 h 482695"/>
              <a:gd name="connsiteX72" fmla="*/ 5499997 w 6050676"/>
              <a:gd name="connsiteY72" fmla="*/ 333128 h 482695"/>
              <a:gd name="connsiteX73" fmla="*/ 5725797 w 6050676"/>
              <a:gd name="connsiteY73" fmla="*/ 344014 h 482695"/>
              <a:gd name="connsiteX74" fmla="*/ 5748143 w 6050676"/>
              <a:gd name="connsiteY74" fmla="*/ 329728 h 482695"/>
              <a:gd name="connsiteX75" fmla="*/ 5815554 w 6050676"/>
              <a:gd name="connsiteY75" fmla="*/ 332794 h 482695"/>
              <a:gd name="connsiteX76" fmla="*/ 5894092 w 6050676"/>
              <a:gd name="connsiteY76" fmla="*/ 310355 h 482695"/>
              <a:gd name="connsiteX77" fmla="*/ 5982691 w 6050676"/>
              <a:gd name="connsiteY77" fmla="*/ 322930 h 482695"/>
              <a:gd name="connsiteX78" fmla="*/ 6050676 w 6050676"/>
              <a:gd name="connsiteY78" fmla="*/ 326329 h 482695"/>
              <a:gd name="connsiteX79" fmla="*/ 6016684 w 6050676"/>
              <a:gd name="connsiteY79" fmla="*/ 472497 h 482695"/>
              <a:gd name="connsiteX80" fmla="*/ 5805930 w 6050676"/>
              <a:gd name="connsiteY80" fmla="*/ 452102 h 482695"/>
              <a:gd name="connsiteX81" fmla="*/ 5652870 w 6050676"/>
              <a:gd name="connsiteY81" fmla="*/ 470234 h 482695"/>
              <a:gd name="connsiteX82" fmla="*/ 5537868 w 6050676"/>
              <a:gd name="connsiteY82" fmla="*/ 470234 h 482695"/>
              <a:gd name="connsiteX83" fmla="*/ 5442210 w 6050676"/>
              <a:gd name="connsiteY83" fmla="*/ 448702 h 482695"/>
              <a:gd name="connsiteX84" fmla="*/ 5224657 w 6050676"/>
              <a:gd name="connsiteY84" fmla="*/ 448702 h 482695"/>
              <a:gd name="connsiteX85" fmla="*/ 5122679 w 6050676"/>
              <a:gd name="connsiteY85" fmla="*/ 482695 h 482695"/>
              <a:gd name="connsiteX86" fmla="*/ 5044496 w 6050676"/>
              <a:gd name="connsiteY86" fmla="*/ 479296 h 482695"/>
              <a:gd name="connsiteX87" fmla="*/ 4932321 w 6050676"/>
              <a:gd name="connsiteY87" fmla="*/ 462299 h 482695"/>
              <a:gd name="connsiteX88" fmla="*/ 4876915 w 6050676"/>
              <a:gd name="connsiteY88" fmla="*/ 426926 h 482695"/>
              <a:gd name="connsiteX89" fmla="*/ 4807221 w 6050676"/>
              <a:gd name="connsiteY89" fmla="*/ 429307 h 482695"/>
              <a:gd name="connsiteX90" fmla="*/ 4748761 w 6050676"/>
              <a:gd name="connsiteY90" fmla="*/ 455501 h 482695"/>
              <a:gd name="connsiteX91" fmla="*/ 4694373 w 6050676"/>
              <a:gd name="connsiteY91" fmla="*/ 469098 h 482695"/>
              <a:gd name="connsiteX92" fmla="*/ 4667179 w 6050676"/>
              <a:gd name="connsiteY92" fmla="*/ 461264 h 482695"/>
              <a:gd name="connsiteX93" fmla="*/ 4575435 w 6050676"/>
              <a:gd name="connsiteY93" fmla="*/ 469425 h 482695"/>
              <a:gd name="connsiteX94" fmla="*/ 4506741 w 6050676"/>
              <a:gd name="connsiteY94" fmla="*/ 468407 h 482695"/>
              <a:gd name="connsiteX95" fmla="*/ 4487018 w 6050676"/>
              <a:gd name="connsiteY95" fmla="*/ 445637 h 482695"/>
              <a:gd name="connsiteX96" fmla="*/ 4360655 w 6050676"/>
              <a:gd name="connsiteY96" fmla="*/ 383443 h 482695"/>
              <a:gd name="connsiteX97" fmla="*/ 4281355 w 6050676"/>
              <a:gd name="connsiteY97" fmla="*/ 390224 h 482695"/>
              <a:gd name="connsiteX98" fmla="*/ 4170888 w 6050676"/>
              <a:gd name="connsiteY98" fmla="*/ 410602 h 482695"/>
              <a:gd name="connsiteX99" fmla="*/ 4132460 w 6050676"/>
              <a:gd name="connsiteY99" fmla="*/ 408203 h 482695"/>
              <a:gd name="connsiteX100" fmla="*/ 4103213 w 6050676"/>
              <a:gd name="connsiteY100" fmla="*/ 434052 h 482695"/>
              <a:gd name="connsiteX101" fmla="*/ 4079274 w 6050676"/>
              <a:gd name="connsiteY101" fmla="*/ 457617 h 482695"/>
              <a:gd name="connsiteX102" fmla="*/ 3943137 w 6050676"/>
              <a:gd name="connsiteY102" fmla="*/ 452102 h 482695"/>
              <a:gd name="connsiteX103" fmla="*/ 3902709 w 6050676"/>
              <a:gd name="connsiteY103" fmla="*/ 437249 h 482695"/>
              <a:gd name="connsiteX104" fmla="*/ 3888749 w 6050676"/>
              <a:gd name="connsiteY104" fmla="*/ 448702 h 482695"/>
              <a:gd name="connsiteX105" fmla="*/ 3834069 w 6050676"/>
              <a:gd name="connsiteY105" fmla="*/ 430689 h 482695"/>
              <a:gd name="connsiteX106" fmla="*/ 3773421 w 6050676"/>
              <a:gd name="connsiteY106" fmla="*/ 429535 h 482695"/>
              <a:gd name="connsiteX107" fmla="*/ 3711988 w 6050676"/>
              <a:gd name="connsiteY107" fmla="*/ 424907 h 482695"/>
              <a:gd name="connsiteX108" fmla="*/ 3683634 w 6050676"/>
              <a:gd name="connsiteY108" fmla="*/ 437249 h 482695"/>
              <a:gd name="connsiteX109" fmla="*/ 3633805 w 6050676"/>
              <a:gd name="connsiteY109" fmla="*/ 407911 h 482695"/>
              <a:gd name="connsiteX110" fmla="*/ 3609816 w 6050676"/>
              <a:gd name="connsiteY110" fmla="*/ 403911 h 482695"/>
              <a:gd name="connsiteX111" fmla="*/ 3564572 w 6050676"/>
              <a:gd name="connsiteY111" fmla="*/ 375336 h 482695"/>
              <a:gd name="connsiteX112" fmla="*/ 3513219 w 6050676"/>
              <a:gd name="connsiteY112" fmla="*/ 319704 h 482695"/>
              <a:gd name="connsiteX113" fmla="*/ 3457416 w 6050676"/>
              <a:gd name="connsiteY113" fmla="*/ 303899 h 482695"/>
              <a:gd name="connsiteX114" fmla="*/ 3385978 w 6050676"/>
              <a:gd name="connsiteY114" fmla="*/ 232461 h 482695"/>
              <a:gd name="connsiteX115" fmla="*/ 3378861 w 6050676"/>
              <a:gd name="connsiteY115" fmla="*/ 251545 h 482695"/>
              <a:gd name="connsiteX116" fmla="*/ 3304077 w 6050676"/>
              <a:gd name="connsiteY116" fmla="*/ 316131 h 482695"/>
              <a:gd name="connsiteX117" fmla="*/ 3255009 w 6050676"/>
              <a:gd name="connsiteY117" fmla="*/ 346761 h 482695"/>
              <a:gd name="connsiteX118" fmla="*/ 3163345 w 6050676"/>
              <a:gd name="connsiteY118" fmla="*/ 369847 h 482695"/>
              <a:gd name="connsiteX119" fmla="*/ 3032137 w 6050676"/>
              <a:gd name="connsiteY119" fmla="*/ 312732 h 482695"/>
              <a:gd name="connsiteX120" fmla="*/ 2984547 w 6050676"/>
              <a:gd name="connsiteY120" fmla="*/ 295736 h 482695"/>
              <a:gd name="connsiteX121" fmla="*/ 2960752 w 6050676"/>
              <a:gd name="connsiteY121" fmla="*/ 292336 h 482695"/>
              <a:gd name="connsiteX122" fmla="*/ 2834980 w 6050676"/>
              <a:gd name="connsiteY122" fmla="*/ 261743 h 482695"/>
              <a:gd name="connsiteX123" fmla="*/ 2780592 w 6050676"/>
              <a:gd name="connsiteY123" fmla="*/ 265142 h 482695"/>
              <a:gd name="connsiteX124" fmla="*/ 2760196 w 6050676"/>
              <a:gd name="connsiteY124" fmla="*/ 268542 h 482695"/>
              <a:gd name="connsiteX125" fmla="*/ 2705808 w 6050676"/>
              <a:gd name="connsiteY125" fmla="*/ 275340 h 482695"/>
              <a:gd name="connsiteX126" fmla="*/ 2671815 w 6050676"/>
              <a:gd name="connsiteY126" fmla="*/ 275340 h 482695"/>
              <a:gd name="connsiteX127" fmla="*/ 2593633 w 6050676"/>
              <a:gd name="connsiteY127" fmla="*/ 251545 h 482695"/>
              <a:gd name="connsiteX128" fmla="*/ 2546043 w 6050676"/>
              <a:gd name="connsiteY128" fmla="*/ 244747 h 482695"/>
              <a:gd name="connsiteX129" fmla="*/ 2459026 w 6050676"/>
              <a:gd name="connsiteY129" fmla="*/ 212773 h 482695"/>
              <a:gd name="connsiteX130" fmla="*/ 2330872 w 6050676"/>
              <a:gd name="connsiteY130" fmla="*/ 199848 h 482695"/>
              <a:gd name="connsiteX131" fmla="*/ 2204878 w 6050676"/>
              <a:gd name="connsiteY131" fmla="*/ 172930 h 482695"/>
              <a:gd name="connsiteX132" fmla="*/ 2169381 w 6050676"/>
              <a:gd name="connsiteY132" fmla="*/ 166183 h 482695"/>
              <a:gd name="connsiteX133" fmla="*/ 2143550 w 6050676"/>
              <a:gd name="connsiteY133" fmla="*/ 168564 h 482695"/>
              <a:gd name="connsiteX134" fmla="*/ 2090543 w 6050676"/>
              <a:gd name="connsiteY134" fmla="*/ 197157 h 482695"/>
              <a:gd name="connsiteX135" fmla="*/ 1937576 w 6050676"/>
              <a:gd name="connsiteY135" fmla="*/ 234549 h 482695"/>
              <a:gd name="connsiteX136" fmla="*/ 1859597 w 6050676"/>
              <a:gd name="connsiteY136" fmla="*/ 237224 h 482695"/>
              <a:gd name="connsiteX137" fmla="*/ 1703027 w 6050676"/>
              <a:gd name="connsiteY137" fmla="*/ 234549 h 482695"/>
              <a:gd name="connsiteX138" fmla="*/ 1635759 w 6050676"/>
              <a:gd name="connsiteY138" fmla="*/ 234842 h 482695"/>
              <a:gd name="connsiteX139" fmla="*/ 1561941 w 6050676"/>
              <a:gd name="connsiteY139" fmla="*/ 230080 h 482695"/>
              <a:gd name="connsiteX140" fmla="*/ 1510615 w 6050676"/>
              <a:gd name="connsiteY140" fmla="*/ 230460 h 482695"/>
              <a:gd name="connsiteX141" fmla="*/ 1332508 w 6050676"/>
              <a:gd name="connsiteY141" fmla="*/ 246438 h 482695"/>
              <a:gd name="connsiteX142" fmla="*/ 1123791 w 6050676"/>
              <a:gd name="connsiteY142" fmla="*/ 265799 h 482695"/>
              <a:gd name="connsiteX143" fmla="*/ 1080618 w 6050676"/>
              <a:gd name="connsiteY143" fmla="*/ 263089 h 482695"/>
              <a:gd name="connsiteX144" fmla="*/ 999966 w 6050676"/>
              <a:gd name="connsiteY144" fmla="*/ 265799 h 482695"/>
              <a:gd name="connsiteX145" fmla="*/ 968788 w 6050676"/>
              <a:gd name="connsiteY145" fmla="*/ 278739 h 482695"/>
              <a:gd name="connsiteX146" fmla="*/ 849814 w 6050676"/>
              <a:gd name="connsiteY146" fmla="*/ 305934 h 482695"/>
              <a:gd name="connsiteX147" fmla="*/ 786354 w 6050676"/>
              <a:gd name="connsiteY147" fmla="*/ 352428 h 482695"/>
              <a:gd name="connsiteX148" fmla="*/ 734239 w 6050676"/>
              <a:gd name="connsiteY148" fmla="*/ 370519 h 482695"/>
              <a:gd name="connsiteX149" fmla="*/ 662938 w 6050676"/>
              <a:gd name="connsiteY149" fmla="*/ 400112 h 482695"/>
              <a:gd name="connsiteX150" fmla="*/ 574474 w 6050676"/>
              <a:gd name="connsiteY150" fmla="*/ 384116 h 482695"/>
              <a:gd name="connsiteX151" fmla="*/ 438838 w 6050676"/>
              <a:gd name="connsiteY151" fmla="*/ 354378 h 482695"/>
              <a:gd name="connsiteX152" fmla="*/ 370519 w 6050676"/>
              <a:gd name="connsiteY152" fmla="*/ 278739 h 482695"/>
              <a:gd name="connsiteX153" fmla="*/ 326328 w 6050676"/>
              <a:gd name="connsiteY153" fmla="*/ 268542 h 482695"/>
              <a:gd name="connsiteX154" fmla="*/ 214153 w 6050676"/>
              <a:gd name="connsiteY154" fmla="*/ 180161 h 482695"/>
              <a:gd name="connsiteX155" fmla="*/ 180494 w 6050676"/>
              <a:gd name="connsiteY155" fmla="*/ 153280 h 482695"/>
              <a:gd name="connsiteX156" fmla="*/ 105377 w 6050676"/>
              <a:gd name="connsiteY156" fmla="*/ 125773 h 482695"/>
              <a:gd name="connsiteX157" fmla="*/ 33992 w 6050676"/>
              <a:gd name="connsiteY157" fmla="*/ 64586 h 482695"/>
              <a:gd name="connsiteX158" fmla="*/ 0 w 6050676"/>
              <a:gd name="connsiteY158"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1066 w 6050676"/>
              <a:gd name="connsiteY22" fmla="*/ 130066 h 482695"/>
              <a:gd name="connsiteX23" fmla="*/ 2269340 w 6050676"/>
              <a:gd name="connsiteY23" fmla="*/ 161492 h 482695"/>
              <a:gd name="connsiteX24" fmla="*/ 2425016 w 6050676"/>
              <a:gd name="connsiteY24" fmla="*/ 142424 h 482695"/>
              <a:gd name="connsiteX25" fmla="*/ 2566093 w 6050676"/>
              <a:gd name="connsiteY25" fmla="*/ 191049 h 482695"/>
              <a:gd name="connsiteX26" fmla="*/ 2631121 w 6050676"/>
              <a:gd name="connsiteY26" fmla="*/ 194360 h 482695"/>
              <a:gd name="connsiteX27" fmla="*/ 2692901 w 6050676"/>
              <a:gd name="connsiteY27" fmla="*/ 214171 h 482695"/>
              <a:gd name="connsiteX28" fmla="*/ 2736074 w 6050676"/>
              <a:gd name="connsiteY28" fmla="*/ 214172 h 482695"/>
              <a:gd name="connsiteX29" fmla="*/ 2859722 w 6050676"/>
              <a:gd name="connsiteY29" fmla="*/ 191980 h 482695"/>
              <a:gd name="connsiteX30" fmla="*/ 2923360 w 6050676"/>
              <a:gd name="connsiteY30" fmla="*/ 207355 h 482695"/>
              <a:gd name="connsiteX31" fmla="*/ 2957353 w 6050676"/>
              <a:gd name="connsiteY31" fmla="*/ 224351 h 482695"/>
              <a:gd name="connsiteX32" fmla="*/ 2984547 w 6050676"/>
              <a:gd name="connsiteY32" fmla="*/ 241348 h 482695"/>
              <a:gd name="connsiteX33" fmla="*/ 3004943 w 6050676"/>
              <a:gd name="connsiteY33" fmla="*/ 248146 h 482695"/>
              <a:gd name="connsiteX34" fmla="*/ 3069272 w 6050676"/>
              <a:gd name="connsiteY34" fmla="*/ 261036 h 482695"/>
              <a:gd name="connsiteX35" fmla="*/ 3127316 w 6050676"/>
              <a:gd name="connsiteY35" fmla="*/ 295736 h 482695"/>
              <a:gd name="connsiteX36" fmla="*/ 3202099 w 6050676"/>
              <a:gd name="connsiteY36" fmla="*/ 295736 h 482695"/>
              <a:gd name="connsiteX37" fmla="*/ 3249689 w 6050676"/>
              <a:gd name="connsiteY37" fmla="*/ 285538 h 482695"/>
              <a:gd name="connsiteX38" fmla="*/ 3276883 w 6050676"/>
              <a:gd name="connsiteY38" fmla="*/ 271941 h 482695"/>
              <a:gd name="connsiteX39" fmla="*/ 3381260 w 6050676"/>
              <a:gd name="connsiteY39" fmla="*/ 156313 h 482695"/>
              <a:gd name="connsiteX40" fmla="*/ 3419652 w 6050676"/>
              <a:gd name="connsiteY40" fmla="*/ 183560 h 482695"/>
              <a:gd name="connsiteX41" fmla="*/ 3463842 w 6050676"/>
              <a:gd name="connsiteY41" fmla="*/ 200557 h 482695"/>
              <a:gd name="connsiteX42" fmla="*/ 3664398 w 6050676"/>
              <a:gd name="connsiteY42" fmla="*/ 295736 h 482695"/>
              <a:gd name="connsiteX43" fmla="*/ 3701790 w 6050676"/>
              <a:gd name="connsiteY43" fmla="*/ 299135 h 482695"/>
              <a:gd name="connsiteX44" fmla="*/ 3718786 w 6050676"/>
              <a:gd name="connsiteY44" fmla="*/ 302534 h 482695"/>
              <a:gd name="connsiteX45" fmla="*/ 3759578 w 6050676"/>
              <a:gd name="connsiteY45" fmla="*/ 309333 h 482695"/>
              <a:gd name="connsiteX46" fmla="*/ 3800369 w 6050676"/>
              <a:gd name="connsiteY46" fmla="*/ 312732 h 482695"/>
              <a:gd name="connsiteX47" fmla="*/ 3888749 w 6050676"/>
              <a:gd name="connsiteY47" fmla="*/ 319531 h 482695"/>
              <a:gd name="connsiteX48" fmla="*/ 3946537 w 6050676"/>
              <a:gd name="connsiteY48" fmla="*/ 319531 h 482695"/>
              <a:gd name="connsiteX49" fmla="*/ 3983928 w 6050676"/>
              <a:gd name="connsiteY49" fmla="*/ 309333 h 482695"/>
              <a:gd name="connsiteX50" fmla="*/ 4047966 w 6050676"/>
              <a:gd name="connsiteY50" fmla="*/ 320567 h 482695"/>
              <a:gd name="connsiteX51" fmla="*/ 4075708 w 6050676"/>
              <a:gd name="connsiteY51" fmla="*/ 292336 h 482695"/>
              <a:gd name="connsiteX52" fmla="*/ 4140834 w 6050676"/>
              <a:gd name="connsiteY52" fmla="*/ 265799 h 482695"/>
              <a:gd name="connsiteX53" fmla="*/ 4208279 w 6050676"/>
              <a:gd name="connsiteY53" fmla="*/ 248146 h 482695"/>
              <a:gd name="connsiteX54" fmla="*/ 4283709 w 6050676"/>
              <a:gd name="connsiteY54" fmla="*/ 251511 h 482695"/>
              <a:gd name="connsiteX55" fmla="*/ 4367053 w 6050676"/>
              <a:gd name="connsiteY55" fmla="*/ 277705 h 482695"/>
              <a:gd name="connsiteX56" fmla="*/ 4392858 w 6050676"/>
              <a:gd name="connsiteY56" fmla="*/ 273649 h 482695"/>
              <a:gd name="connsiteX57" fmla="*/ 4409916 w 6050676"/>
              <a:gd name="connsiteY57" fmla="*/ 272942 h 482695"/>
              <a:gd name="connsiteX58" fmla="*/ 4442828 w 6050676"/>
              <a:gd name="connsiteY58" fmla="*/ 292336 h 482695"/>
              <a:gd name="connsiteX59" fmla="*/ 4456425 w 6050676"/>
              <a:gd name="connsiteY59" fmla="*/ 295736 h 482695"/>
              <a:gd name="connsiteX60" fmla="*/ 4476821 w 6050676"/>
              <a:gd name="connsiteY60" fmla="*/ 302534 h 482695"/>
              <a:gd name="connsiteX61" fmla="*/ 4521834 w 6050676"/>
              <a:gd name="connsiteY61" fmla="*/ 334854 h 482695"/>
              <a:gd name="connsiteX62" fmla="*/ 4559934 w 6050676"/>
              <a:gd name="connsiteY62" fmla="*/ 346761 h 482695"/>
              <a:gd name="connsiteX63" fmla="*/ 4574035 w 6050676"/>
              <a:gd name="connsiteY63" fmla="*/ 357959 h 482695"/>
              <a:gd name="connsiteX64" fmla="*/ 4636134 w 6050676"/>
              <a:gd name="connsiteY64" fmla="*/ 356285 h 482695"/>
              <a:gd name="connsiteX65" fmla="*/ 4718168 w 6050676"/>
              <a:gd name="connsiteY65" fmla="*/ 356922 h 482695"/>
              <a:gd name="connsiteX66" fmla="*/ 4795678 w 6050676"/>
              <a:gd name="connsiteY66" fmla="*/ 349141 h 482695"/>
              <a:gd name="connsiteX67" fmla="*/ 4881332 w 6050676"/>
              <a:gd name="connsiteY67" fmla="*/ 326496 h 482695"/>
              <a:gd name="connsiteX68" fmla="*/ 5052619 w 6050676"/>
              <a:gd name="connsiteY68" fmla="*/ 349623 h 482695"/>
              <a:gd name="connsiteX69" fmla="*/ 5119528 w 6050676"/>
              <a:gd name="connsiteY69" fmla="*/ 339616 h 482695"/>
              <a:gd name="connsiteX70" fmla="*/ 5166870 w 6050676"/>
              <a:gd name="connsiteY70" fmla="*/ 343325 h 482695"/>
              <a:gd name="connsiteX71" fmla="*/ 5201279 w 6050676"/>
              <a:gd name="connsiteY71" fmla="*/ 332794 h 482695"/>
              <a:gd name="connsiteX72" fmla="*/ 5499997 w 6050676"/>
              <a:gd name="connsiteY72" fmla="*/ 333128 h 482695"/>
              <a:gd name="connsiteX73" fmla="*/ 5725797 w 6050676"/>
              <a:gd name="connsiteY73" fmla="*/ 344014 h 482695"/>
              <a:gd name="connsiteX74" fmla="*/ 5748143 w 6050676"/>
              <a:gd name="connsiteY74" fmla="*/ 329728 h 482695"/>
              <a:gd name="connsiteX75" fmla="*/ 5815554 w 6050676"/>
              <a:gd name="connsiteY75" fmla="*/ 332794 h 482695"/>
              <a:gd name="connsiteX76" fmla="*/ 5894092 w 6050676"/>
              <a:gd name="connsiteY76" fmla="*/ 310355 h 482695"/>
              <a:gd name="connsiteX77" fmla="*/ 5982691 w 6050676"/>
              <a:gd name="connsiteY77" fmla="*/ 322930 h 482695"/>
              <a:gd name="connsiteX78" fmla="*/ 6050676 w 6050676"/>
              <a:gd name="connsiteY78" fmla="*/ 326329 h 482695"/>
              <a:gd name="connsiteX79" fmla="*/ 6016684 w 6050676"/>
              <a:gd name="connsiteY79" fmla="*/ 472497 h 482695"/>
              <a:gd name="connsiteX80" fmla="*/ 5805930 w 6050676"/>
              <a:gd name="connsiteY80" fmla="*/ 452102 h 482695"/>
              <a:gd name="connsiteX81" fmla="*/ 5652870 w 6050676"/>
              <a:gd name="connsiteY81" fmla="*/ 470234 h 482695"/>
              <a:gd name="connsiteX82" fmla="*/ 5537868 w 6050676"/>
              <a:gd name="connsiteY82" fmla="*/ 470234 h 482695"/>
              <a:gd name="connsiteX83" fmla="*/ 5442210 w 6050676"/>
              <a:gd name="connsiteY83" fmla="*/ 448702 h 482695"/>
              <a:gd name="connsiteX84" fmla="*/ 5224657 w 6050676"/>
              <a:gd name="connsiteY84" fmla="*/ 448702 h 482695"/>
              <a:gd name="connsiteX85" fmla="*/ 5122679 w 6050676"/>
              <a:gd name="connsiteY85" fmla="*/ 482695 h 482695"/>
              <a:gd name="connsiteX86" fmla="*/ 5044496 w 6050676"/>
              <a:gd name="connsiteY86" fmla="*/ 479296 h 482695"/>
              <a:gd name="connsiteX87" fmla="*/ 4932321 w 6050676"/>
              <a:gd name="connsiteY87" fmla="*/ 462299 h 482695"/>
              <a:gd name="connsiteX88" fmla="*/ 4876915 w 6050676"/>
              <a:gd name="connsiteY88" fmla="*/ 426926 h 482695"/>
              <a:gd name="connsiteX89" fmla="*/ 4807221 w 6050676"/>
              <a:gd name="connsiteY89" fmla="*/ 429307 h 482695"/>
              <a:gd name="connsiteX90" fmla="*/ 4748761 w 6050676"/>
              <a:gd name="connsiteY90" fmla="*/ 455501 h 482695"/>
              <a:gd name="connsiteX91" fmla="*/ 4694373 w 6050676"/>
              <a:gd name="connsiteY91" fmla="*/ 469098 h 482695"/>
              <a:gd name="connsiteX92" fmla="*/ 4667179 w 6050676"/>
              <a:gd name="connsiteY92" fmla="*/ 461264 h 482695"/>
              <a:gd name="connsiteX93" fmla="*/ 4575435 w 6050676"/>
              <a:gd name="connsiteY93" fmla="*/ 469425 h 482695"/>
              <a:gd name="connsiteX94" fmla="*/ 4506741 w 6050676"/>
              <a:gd name="connsiteY94" fmla="*/ 468407 h 482695"/>
              <a:gd name="connsiteX95" fmla="*/ 4487018 w 6050676"/>
              <a:gd name="connsiteY95" fmla="*/ 445637 h 482695"/>
              <a:gd name="connsiteX96" fmla="*/ 4360655 w 6050676"/>
              <a:gd name="connsiteY96" fmla="*/ 383443 h 482695"/>
              <a:gd name="connsiteX97" fmla="*/ 4281355 w 6050676"/>
              <a:gd name="connsiteY97" fmla="*/ 390224 h 482695"/>
              <a:gd name="connsiteX98" fmla="*/ 4170888 w 6050676"/>
              <a:gd name="connsiteY98" fmla="*/ 410602 h 482695"/>
              <a:gd name="connsiteX99" fmla="*/ 4132460 w 6050676"/>
              <a:gd name="connsiteY99" fmla="*/ 408203 h 482695"/>
              <a:gd name="connsiteX100" fmla="*/ 4103213 w 6050676"/>
              <a:gd name="connsiteY100" fmla="*/ 434052 h 482695"/>
              <a:gd name="connsiteX101" fmla="*/ 4079274 w 6050676"/>
              <a:gd name="connsiteY101" fmla="*/ 457617 h 482695"/>
              <a:gd name="connsiteX102" fmla="*/ 3943137 w 6050676"/>
              <a:gd name="connsiteY102" fmla="*/ 452102 h 482695"/>
              <a:gd name="connsiteX103" fmla="*/ 3902709 w 6050676"/>
              <a:gd name="connsiteY103" fmla="*/ 437249 h 482695"/>
              <a:gd name="connsiteX104" fmla="*/ 3888749 w 6050676"/>
              <a:gd name="connsiteY104" fmla="*/ 448702 h 482695"/>
              <a:gd name="connsiteX105" fmla="*/ 3834069 w 6050676"/>
              <a:gd name="connsiteY105" fmla="*/ 430689 h 482695"/>
              <a:gd name="connsiteX106" fmla="*/ 3773421 w 6050676"/>
              <a:gd name="connsiteY106" fmla="*/ 429535 h 482695"/>
              <a:gd name="connsiteX107" fmla="*/ 3711988 w 6050676"/>
              <a:gd name="connsiteY107" fmla="*/ 424907 h 482695"/>
              <a:gd name="connsiteX108" fmla="*/ 3683634 w 6050676"/>
              <a:gd name="connsiteY108" fmla="*/ 437249 h 482695"/>
              <a:gd name="connsiteX109" fmla="*/ 3633805 w 6050676"/>
              <a:gd name="connsiteY109" fmla="*/ 407911 h 482695"/>
              <a:gd name="connsiteX110" fmla="*/ 3619341 w 6050676"/>
              <a:gd name="connsiteY110" fmla="*/ 418199 h 482695"/>
              <a:gd name="connsiteX111" fmla="*/ 3564572 w 6050676"/>
              <a:gd name="connsiteY111" fmla="*/ 375336 h 482695"/>
              <a:gd name="connsiteX112" fmla="*/ 3513219 w 6050676"/>
              <a:gd name="connsiteY112" fmla="*/ 319704 h 482695"/>
              <a:gd name="connsiteX113" fmla="*/ 3457416 w 6050676"/>
              <a:gd name="connsiteY113" fmla="*/ 303899 h 482695"/>
              <a:gd name="connsiteX114" fmla="*/ 3385978 w 6050676"/>
              <a:gd name="connsiteY114" fmla="*/ 232461 h 482695"/>
              <a:gd name="connsiteX115" fmla="*/ 3378861 w 6050676"/>
              <a:gd name="connsiteY115" fmla="*/ 251545 h 482695"/>
              <a:gd name="connsiteX116" fmla="*/ 3304077 w 6050676"/>
              <a:gd name="connsiteY116" fmla="*/ 316131 h 482695"/>
              <a:gd name="connsiteX117" fmla="*/ 3255009 w 6050676"/>
              <a:gd name="connsiteY117" fmla="*/ 346761 h 482695"/>
              <a:gd name="connsiteX118" fmla="*/ 3163345 w 6050676"/>
              <a:gd name="connsiteY118" fmla="*/ 369847 h 482695"/>
              <a:gd name="connsiteX119" fmla="*/ 3032137 w 6050676"/>
              <a:gd name="connsiteY119" fmla="*/ 312732 h 482695"/>
              <a:gd name="connsiteX120" fmla="*/ 2984547 w 6050676"/>
              <a:gd name="connsiteY120" fmla="*/ 295736 h 482695"/>
              <a:gd name="connsiteX121" fmla="*/ 2960752 w 6050676"/>
              <a:gd name="connsiteY121" fmla="*/ 292336 h 482695"/>
              <a:gd name="connsiteX122" fmla="*/ 2834980 w 6050676"/>
              <a:gd name="connsiteY122" fmla="*/ 261743 h 482695"/>
              <a:gd name="connsiteX123" fmla="*/ 2780592 w 6050676"/>
              <a:gd name="connsiteY123" fmla="*/ 265142 h 482695"/>
              <a:gd name="connsiteX124" fmla="*/ 2760196 w 6050676"/>
              <a:gd name="connsiteY124" fmla="*/ 268542 h 482695"/>
              <a:gd name="connsiteX125" fmla="*/ 2705808 w 6050676"/>
              <a:gd name="connsiteY125" fmla="*/ 275340 h 482695"/>
              <a:gd name="connsiteX126" fmla="*/ 2671815 w 6050676"/>
              <a:gd name="connsiteY126" fmla="*/ 275340 h 482695"/>
              <a:gd name="connsiteX127" fmla="*/ 2593633 w 6050676"/>
              <a:gd name="connsiteY127" fmla="*/ 251545 h 482695"/>
              <a:gd name="connsiteX128" fmla="*/ 2546043 w 6050676"/>
              <a:gd name="connsiteY128" fmla="*/ 244747 h 482695"/>
              <a:gd name="connsiteX129" fmla="*/ 2459026 w 6050676"/>
              <a:gd name="connsiteY129" fmla="*/ 212773 h 482695"/>
              <a:gd name="connsiteX130" fmla="*/ 2330872 w 6050676"/>
              <a:gd name="connsiteY130" fmla="*/ 199848 h 482695"/>
              <a:gd name="connsiteX131" fmla="*/ 2204878 w 6050676"/>
              <a:gd name="connsiteY131" fmla="*/ 172930 h 482695"/>
              <a:gd name="connsiteX132" fmla="*/ 2169381 w 6050676"/>
              <a:gd name="connsiteY132" fmla="*/ 166183 h 482695"/>
              <a:gd name="connsiteX133" fmla="*/ 2143550 w 6050676"/>
              <a:gd name="connsiteY133" fmla="*/ 168564 h 482695"/>
              <a:gd name="connsiteX134" fmla="*/ 2090543 w 6050676"/>
              <a:gd name="connsiteY134" fmla="*/ 197157 h 482695"/>
              <a:gd name="connsiteX135" fmla="*/ 1937576 w 6050676"/>
              <a:gd name="connsiteY135" fmla="*/ 234549 h 482695"/>
              <a:gd name="connsiteX136" fmla="*/ 1859597 w 6050676"/>
              <a:gd name="connsiteY136" fmla="*/ 237224 h 482695"/>
              <a:gd name="connsiteX137" fmla="*/ 1703027 w 6050676"/>
              <a:gd name="connsiteY137" fmla="*/ 234549 h 482695"/>
              <a:gd name="connsiteX138" fmla="*/ 1635759 w 6050676"/>
              <a:gd name="connsiteY138" fmla="*/ 234842 h 482695"/>
              <a:gd name="connsiteX139" fmla="*/ 1561941 w 6050676"/>
              <a:gd name="connsiteY139" fmla="*/ 230080 h 482695"/>
              <a:gd name="connsiteX140" fmla="*/ 1510615 w 6050676"/>
              <a:gd name="connsiteY140" fmla="*/ 230460 h 482695"/>
              <a:gd name="connsiteX141" fmla="*/ 1332508 w 6050676"/>
              <a:gd name="connsiteY141" fmla="*/ 246438 h 482695"/>
              <a:gd name="connsiteX142" fmla="*/ 1123791 w 6050676"/>
              <a:gd name="connsiteY142" fmla="*/ 265799 h 482695"/>
              <a:gd name="connsiteX143" fmla="*/ 1080618 w 6050676"/>
              <a:gd name="connsiteY143" fmla="*/ 263089 h 482695"/>
              <a:gd name="connsiteX144" fmla="*/ 999966 w 6050676"/>
              <a:gd name="connsiteY144" fmla="*/ 265799 h 482695"/>
              <a:gd name="connsiteX145" fmla="*/ 968788 w 6050676"/>
              <a:gd name="connsiteY145" fmla="*/ 278739 h 482695"/>
              <a:gd name="connsiteX146" fmla="*/ 849814 w 6050676"/>
              <a:gd name="connsiteY146" fmla="*/ 305934 h 482695"/>
              <a:gd name="connsiteX147" fmla="*/ 786354 w 6050676"/>
              <a:gd name="connsiteY147" fmla="*/ 352428 h 482695"/>
              <a:gd name="connsiteX148" fmla="*/ 734239 w 6050676"/>
              <a:gd name="connsiteY148" fmla="*/ 370519 h 482695"/>
              <a:gd name="connsiteX149" fmla="*/ 662938 w 6050676"/>
              <a:gd name="connsiteY149" fmla="*/ 400112 h 482695"/>
              <a:gd name="connsiteX150" fmla="*/ 574474 w 6050676"/>
              <a:gd name="connsiteY150" fmla="*/ 384116 h 482695"/>
              <a:gd name="connsiteX151" fmla="*/ 438838 w 6050676"/>
              <a:gd name="connsiteY151" fmla="*/ 354378 h 482695"/>
              <a:gd name="connsiteX152" fmla="*/ 370519 w 6050676"/>
              <a:gd name="connsiteY152" fmla="*/ 278739 h 482695"/>
              <a:gd name="connsiteX153" fmla="*/ 326328 w 6050676"/>
              <a:gd name="connsiteY153" fmla="*/ 268542 h 482695"/>
              <a:gd name="connsiteX154" fmla="*/ 214153 w 6050676"/>
              <a:gd name="connsiteY154" fmla="*/ 180161 h 482695"/>
              <a:gd name="connsiteX155" fmla="*/ 180494 w 6050676"/>
              <a:gd name="connsiteY155" fmla="*/ 153280 h 482695"/>
              <a:gd name="connsiteX156" fmla="*/ 105377 w 6050676"/>
              <a:gd name="connsiteY156" fmla="*/ 125773 h 482695"/>
              <a:gd name="connsiteX157" fmla="*/ 33992 w 6050676"/>
              <a:gd name="connsiteY157" fmla="*/ 64586 h 482695"/>
              <a:gd name="connsiteX158" fmla="*/ 0 w 6050676"/>
              <a:gd name="connsiteY158"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1066 w 6050676"/>
              <a:gd name="connsiteY22" fmla="*/ 130066 h 482695"/>
              <a:gd name="connsiteX23" fmla="*/ 2269340 w 6050676"/>
              <a:gd name="connsiteY23" fmla="*/ 161492 h 482695"/>
              <a:gd name="connsiteX24" fmla="*/ 2425016 w 6050676"/>
              <a:gd name="connsiteY24" fmla="*/ 142424 h 482695"/>
              <a:gd name="connsiteX25" fmla="*/ 2566093 w 6050676"/>
              <a:gd name="connsiteY25" fmla="*/ 191049 h 482695"/>
              <a:gd name="connsiteX26" fmla="*/ 2631121 w 6050676"/>
              <a:gd name="connsiteY26" fmla="*/ 194360 h 482695"/>
              <a:gd name="connsiteX27" fmla="*/ 2692901 w 6050676"/>
              <a:gd name="connsiteY27" fmla="*/ 214171 h 482695"/>
              <a:gd name="connsiteX28" fmla="*/ 2736074 w 6050676"/>
              <a:gd name="connsiteY28" fmla="*/ 214172 h 482695"/>
              <a:gd name="connsiteX29" fmla="*/ 2859722 w 6050676"/>
              <a:gd name="connsiteY29" fmla="*/ 191980 h 482695"/>
              <a:gd name="connsiteX30" fmla="*/ 2923360 w 6050676"/>
              <a:gd name="connsiteY30" fmla="*/ 207355 h 482695"/>
              <a:gd name="connsiteX31" fmla="*/ 2957353 w 6050676"/>
              <a:gd name="connsiteY31" fmla="*/ 224351 h 482695"/>
              <a:gd name="connsiteX32" fmla="*/ 2984547 w 6050676"/>
              <a:gd name="connsiteY32" fmla="*/ 241348 h 482695"/>
              <a:gd name="connsiteX33" fmla="*/ 3004943 w 6050676"/>
              <a:gd name="connsiteY33" fmla="*/ 248146 h 482695"/>
              <a:gd name="connsiteX34" fmla="*/ 3069272 w 6050676"/>
              <a:gd name="connsiteY34" fmla="*/ 261036 h 482695"/>
              <a:gd name="connsiteX35" fmla="*/ 3127316 w 6050676"/>
              <a:gd name="connsiteY35" fmla="*/ 295736 h 482695"/>
              <a:gd name="connsiteX36" fmla="*/ 3202099 w 6050676"/>
              <a:gd name="connsiteY36" fmla="*/ 295736 h 482695"/>
              <a:gd name="connsiteX37" fmla="*/ 3249689 w 6050676"/>
              <a:gd name="connsiteY37" fmla="*/ 285538 h 482695"/>
              <a:gd name="connsiteX38" fmla="*/ 3276883 w 6050676"/>
              <a:gd name="connsiteY38" fmla="*/ 271941 h 482695"/>
              <a:gd name="connsiteX39" fmla="*/ 3381260 w 6050676"/>
              <a:gd name="connsiteY39" fmla="*/ 156313 h 482695"/>
              <a:gd name="connsiteX40" fmla="*/ 3419652 w 6050676"/>
              <a:gd name="connsiteY40" fmla="*/ 183560 h 482695"/>
              <a:gd name="connsiteX41" fmla="*/ 3463842 w 6050676"/>
              <a:gd name="connsiteY41" fmla="*/ 200557 h 482695"/>
              <a:gd name="connsiteX42" fmla="*/ 3664398 w 6050676"/>
              <a:gd name="connsiteY42" fmla="*/ 295736 h 482695"/>
              <a:gd name="connsiteX43" fmla="*/ 3701790 w 6050676"/>
              <a:gd name="connsiteY43" fmla="*/ 299135 h 482695"/>
              <a:gd name="connsiteX44" fmla="*/ 3718786 w 6050676"/>
              <a:gd name="connsiteY44" fmla="*/ 302534 h 482695"/>
              <a:gd name="connsiteX45" fmla="*/ 3759578 w 6050676"/>
              <a:gd name="connsiteY45" fmla="*/ 309333 h 482695"/>
              <a:gd name="connsiteX46" fmla="*/ 3800369 w 6050676"/>
              <a:gd name="connsiteY46" fmla="*/ 312732 h 482695"/>
              <a:gd name="connsiteX47" fmla="*/ 3888749 w 6050676"/>
              <a:gd name="connsiteY47" fmla="*/ 319531 h 482695"/>
              <a:gd name="connsiteX48" fmla="*/ 3946537 w 6050676"/>
              <a:gd name="connsiteY48" fmla="*/ 319531 h 482695"/>
              <a:gd name="connsiteX49" fmla="*/ 3983928 w 6050676"/>
              <a:gd name="connsiteY49" fmla="*/ 309333 h 482695"/>
              <a:gd name="connsiteX50" fmla="*/ 4047966 w 6050676"/>
              <a:gd name="connsiteY50" fmla="*/ 320567 h 482695"/>
              <a:gd name="connsiteX51" fmla="*/ 4075708 w 6050676"/>
              <a:gd name="connsiteY51" fmla="*/ 292336 h 482695"/>
              <a:gd name="connsiteX52" fmla="*/ 4140834 w 6050676"/>
              <a:gd name="connsiteY52" fmla="*/ 265799 h 482695"/>
              <a:gd name="connsiteX53" fmla="*/ 4208279 w 6050676"/>
              <a:gd name="connsiteY53" fmla="*/ 248146 h 482695"/>
              <a:gd name="connsiteX54" fmla="*/ 4283709 w 6050676"/>
              <a:gd name="connsiteY54" fmla="*/ 251511 h 482695"/>
              <a:gd name="connsiteX55" fmla="*/ 4367053 w 6050676"/>
              <a:gd name="connsiteY55" fmla="*/ 277705 h 482695"/>
              <a:gd name="connsiteX56" fmla="*/ 4392858 w 6050676"/>
              <a:gd name="connsiteY56" fmla="*/ 273649 h 482695"/>
              <a:gd name="connsiteX57" fmla="*/ 4409916 w 6050676"/>
              <a:gd name="connsiteY57" fmla="*/ 272942 h 482695"/>
              <a:gd name="connsiteX58" fmla="*/ 4442828 w 6050676"/>
              <a:gd name="connsiteY58" fmla="*/ 292336 h 482695"/>
              <a:gd name="connsiteX59" fmla="*/ 4456425 w 6050676"/>
              <a:gd name="connsiteY59" fmla="*/ 295736 h 482695"/>
              <a:gd name="connsiteX60" fmla="*/ 4476821 w 6050676"/>
              <a:gd name="connsiteY60" fmla="*/ 302534 h 482695"/>
              <a:gd name="connsiteX61" fmla="*/ 4521834 w 6050676"/>
              <a:gd name="connsiteY61" fmla="*/ 334854 h 482695"/>
              <a:gd name="connsiteX62" fmla="*/ 4559934 w 6050676"/>
              <a:gd name="connsiteY62" fmla="*/ 346761 h 482695"/>
              <a:gd name="connsiteX63" fmla="*/ 4574035 w 6050676"/>
              <a:gd name="connsiteY63" fmla="*/ 357959 h 482695"/>
              <a:gd name="connsiteX64" fmla="*/ 4636134 w 6050676"/>
              <a:gd name="connsiteY64" fmla="*/ 356285 h 482695"/>
              <a:gd name="connsiteX65" fmla="*/ 4718168 w 6050676"/>
              <a:gd name="connsiteY65" fmla="*/ 356922 h 482695"/>
              <a:gd name="connsiteX66" fmla="*/ 4795678 w 6050676"/>
              <a:gd name="connsiteY66" fmla="*/ 349141 h 482695"/>
              <a:gd name="connsiteX67" fmla="*/ 4881332 w 6050676"/>
              <a:gd name="connsiteY67" fmla="*/ 326496 h 482695"/>
              <a:gd name="connsiteX68" fmla="*/ 5052619 w 6050676"/>
              <a:gd name="connsiteY68" fmla="*/ 349623 h 482695"/>
              <a:gd name="connsiteX69" fmla="*/ 5119528 w 6050676"/>
              <a:gd name="connsiteY69" fmla="*/ 339616 h 482695"/>
              <a:gd name="connsiteX70" fmla="*/ 5166870 w 6050676"/>
              <a:gd name="connsiteY70" fmla="*/ 343325 h 482695"/>
              <a:gd name="connsiteX71" fmla="*/ 5201279 w 6050676"/>
              <a:gd name="connsiteY71" fmla="*/ 332794 h 482695"/>
              <a:gd name="connsiteX72" fmla="*/ 5499997 w 6050676"/>
              <a:gd name="connsiteY72" fmla="*/ 333128 h 482695"/>
              <a:gd name="connsiteX73" fmla="*/ 5725797 w 6050676"/>
              <a:gd name="connsiteY73" fmla="*/ 344014 h 482695"/>
              <a:gd name="connsiteX74" fmla="*/ 5748143 w 6050676"/>
              <a:gd name="connsiteY74" fmla="*/ 329728 h 482695"/>
              <a:gd name="connsiteX75" fmla="*/ 5815554 w 6050676"/>
              <a:gd name="connsiteY75" fmla="*/ 332794 h 482695"/>
              <a:gd name="connsiteX76" fmla="*/ 5894092 w 6050676"/>
              <a:gd name="connsiteY76" fmla="*/ 310355 h 482695"/>
              <a:gd name="connsiteX77" fmla="*/ 5982691 w 6050676"/>
              <a:gd name="connsiteY77" fmla="*/ 322930 h 482695"/>
              <a:gd name="connsiteX78" fmla="*/ 6050676 w 6050676"/>
              <a:gd name="connsiteY78" fmla="*/ 326329 h 482695"/>
              <a:gd name="connsiteX79" fmla="*/ 6016684 w 6050676"/>
              <a:gd name="connsiteY79" fmla="*/ 472497 h 482695"/>
              <a:gd name="connsiteX80" fmla="*/ 5805930 w 6050676"/>
              <a:gd name="connsiteY80" fmla="*/ 452102 h 482695"/>
              <a:gd name="connsiteX81" fmla="*/ 5652870 w 6050676"/>
              <a:gd name="connsiteY81" fmla="*/ 470234 h 482695"/>
              <a:gd name="connsiteX82" fmla="*/ 5537868 w 6050676"/>
              <a:gd name="connsiteY82" fmla="*/ 470234 h 482695"/>
              <a:gd name="connsiteX83" fmla="*/ 5442210 w 6050676"/>
              <a:gd name="connsiteY83" fmla="*/ 448702 h 482695"/>
              <a:gd name="connsiteX84" fmla="*/ 5224657 w 6050676"/>
              <a:gd name="connsiteY84" fmla="*/ 448702 h 482695"/>
              <a:gd name="connsiteX85" fmla="*/ 5122679 w 6050676"/>
              <a:gd name="connsiteY85" fmla="*/ 482695 h 482695"/>
              <a:gd name="connsiteX86" fmla="*/ 5044496 w 6050676"/>
              <a:gd name="connsiteY86" fmla="*/ 479296 h 482695"/>
              <a:gd name="connsiteX87" fmla="*/ 4932321 w 6050676"/>
              <a:gd name="connsiteY87" fmla="*/ 462299 h 482695"/>
              <a:gd name="connsiteX88" fmla="*/ 4876915 w 6050676"/>
              <a:gd name="connsiteY88" fmla="*/ 426926 h 482695"/>
              <a:gd name="connsiteX89" fmla="*/ 4807221 w 6050676"/>
              <a:gd name="connsiteY89" fmla="*/ 429307 h 482695"/>
              <a:gd name="connsiteX90" fmla="*/ 4748761 w 6050676"/>
              <a:gd name="connsiteY90" fmla="*/ 455501 h 482695"/>
              <a:gd name="connsiteX91" fmla="*/ 4694373 w 6050676"/>
              <a:gd name="connsiteY91" fmla="*/ 469098 h 482695"/>
              <a:gd name="connsiteX92" fmla="*/ 4667179 w 6050676"/>
              <a:gd name="connsiteY92" fmla="*/ 461264 h 482695"/>
              <a:gd name="connsiteX93" fmla="*/ 4575435 w 6050676"/>
              <a:gd name="connsiteY93" fmla="*/ 469425 h 482695"/>
              <a:gd name="connsiteX94" fmla="*/ 4506741 w 6050676"/>
              <a:gd name="connsiteY94" fmla="*/ 468407 h 482695"/>
              <a:gd name="connsiteX95" fmla="*/ 4487018 w 6050676"/>
              <a:gd name="connsiteY95" fmla="*/ 445637 h 482695"/>
              <a:gd name="connsiteX96" fmla="*/ 4360655 w 6050676"/>
              <a:gd name="connsiteY96" fmla="*/ 383443 h 482695"/>
              <a:gd name="connsiteX97" fmla="*/ 4281355 w 6050676"/>
              <a:gd name="connsiteY97" fmla="*/ 390224 h 482695"/>
              <a:gd name="connsiteX98" fmla="*/ 4170888 w 6050676"/>
              <a:gd name="connsiteY98" fmla="*/ 410602 h 482695"/>
              <a:gd name="connsiteX99" fmla="*/ 4132460 w 6050676"/>
              <a:gd name="connsiteY99" fmla="*/ 408203 h 482695"/>
              <a:gd name="connsiteX100" fmla="*/ 4103213 w 6050676"/>
              <a:gd name="connsiteY100" fmla="*/ 434052 h 482695"/>
              <a:gd name="connsiteX101" fmla="*/ 4079274 w 6050676"/>
              <a:gd name="connsiteY101" fmla="*/ 457617 h 482695"/>
              <a:gd name="connsiteX102" fmla="*/ 3943137 w 6050676"/>
              <a:gd name="connsiteY102" fmla="*/ 452102 h 482695"/>
              <a:gd name="connsiteX103" fmla="*/ 3902709 w 6050676"/>
              <a:gd name="connsiteY103" fmla="*/ 437249 h 482695"/>
              <a:gd name="connsiteX104" fmla="*/ 3888749 w 6050676"/>
              <a:gd name="connsiteY104" fmla="*/ 448702 h 482695"/>
              <a:gd name="connsiteX105" fmla="*/ 3834069 w 6050676"/>
              <a:gd name="connsiteY105" fmla="*/ 430689 h 482695"/>
              <a:gd name="connsiteX106" fmla="*/ 3773421 w 6050676"/>
              <a:gd name="connsiteY106" fmla="*/ 429535 h 482695"/>
              <a:gd name="connsiteX107" fmla="*/ 3711988 w 6050676"/>
              <a:gd name="connsiteY107" fmla="*/ 424907 h 482695"/>
              <a:gd name="connsiteX108" fmla="*/ 3683634 w 6050676"/>
              <a:gd name="connsiteY108" fmla="*/ 437249 h 482695"/>
              <a:gd name="connsiteX109" fmla="*/ 3652855 w 6050676"/>
              <a:gd name="connsiteY109" fmla="*/ 438868 h 482695"/>
              <a:gd name="connsiteX110" fmla="*/ 3619341 w 6050676"/>
              <a:gd name="connsiteY110" fmla="*/ 418199 h 482695"/>
              <a:gd name="connsiteX111" fmla="*/ 3564572 w 6050676"/>
              <a:gd name="connsiteY111" fmla="*/ 375336 h 482695"/>
              <a:gd name="connsiteX112" fmla="*/ 3513219 w 6050676"/>
              <a:gd name="connsiteY112" fmla="*/ 319704 h 482695"/>
              <a:gd name="connsiteX113" fmla="*/ 3457416 w 6050676"/>
              <a:gd name="connsiteY113" fmla="*/ 303899 h 482695"/>
              <a:gd name="connsiteX114" fmla="*/ 3385978 w 6050676"/>
              <a:gd name="connsiteY114" fmla="*/ 232461 h 482695"/>
              <a:gd name="connsiteX115" fmla="*/ 3378861 w 6050676"/>
              <a:gd name="connsiteY115" fmla="*/ 251545 h 482695"/>
              <a:gd name="connsiteX116" fmla="*/ 3304077 w 6050676"/>
              <a:gd name="connsiteY116" fmla="*/ 316131 h 482695"/>
              <a:gd name="connsiteX117" fmla="*/ 3255009 w 6050676"/>
              <a:gd name="connsiteY117" fmla="*/ 346761 h 482695"/>
              <a:gd name="connsiteX118" fmla="*/ 3163345 w 6050676"/>
              <a:gd name="connsiteY118" fmla="*/ 369847 h 482695"/>
              <a:gd name="connsiteX119" fmla="*/ 3032137 w 6050676"/>
              <a:gd name="connsiteY119" fmla="*/ 312732 h 482695"/>
              <a:gd name="connsiteX120" fmla="*/ 2984547 w 6050676"/>
              <a:gd name="connsiteY120" fmla="*/ 295736 h 482695"/>
              <a:gd name="connsiteX121" fmla="*/ 2960752 w 6050676"/>
              <a:gd name="connsiteY121" fmla="*/ 292336 h 482695"/>
              <a:gd name="connsiteX122" fmla="*/ 2834980 w 6050676"/>
              <a:gd name="connsiteY122" fmla="*/ 261743 h 482695"/>
              <a:gd name="connsiteX123" fmla="*/ 2780592 w 6050676"/>
              <a:gd name="connsiteY123" fmla="*/ 265142 h 482695"/>
              <a:gd name="connsiteX124" fmla="*/ 2760196 w 6050676"/>
              <a:gd name="connsiteY124" fmla="*/ 268542 h 482695"/>
              <a:gd name="connsiteX125" fmla="*/ 2705808 w 6050676"/>
              <a:gd name="connsiteY125" fmla="*/ 275340 h 482695"/>
              <a:gd name="connsiteX126" fmla="*/ 2671815 w 6050676"/>
              <a:gd name="connsiteY126" fmla="*/ 275340 h 482695"/>
              <a:gd name="connsiteX127" fmla="*/ 2593633 w 6050676"/>
              <a:gd name="connsiteY127" fmla="*/ 251545 h 482695"/>
              <a:gd name="connsiteX128" fmla="*/ 2546043 w 6050676"/>
              <a:gd name="connsiteY128" fmla="*/ 244747 h 482695"/>
              <a:gd name="connsiteX129" fmla="*/ 2459026 w 6050676"/>
              <a:gd name="connsiteY129" fmla="*/ 212773 h 482695"/>
              <a:gd name="connsiteX130" fmla="*/ 2330872 w 6050676"/>
              <a:gd name="connsiteY130" fmla="*/ 199848 h 482695"/>
              <a:gd name="connsiteX131" fmla="*/ 2204878 w 6050676"/>
              <a:gd name="connsiteY131" fmla="*/ 172930 h 482695"/>
              <a:gd name="connsiteX132" fmla="*/ 2169381 w 6050676"/>
              <a:gd name="connsiteY132" fmla="*/ 166183 h 482695"/>
              <a:gd name="connsiteX133" fmla="*/ 2143550 w 6050676"/>
              <a:gd name="connsiteY133" fmla="*/ 168564 h 482695"/>
              <a:gd name="connsiteX134" fmla="*/ 2090543 w 6050676"/>
              <a:gd name="connsiteY134" fmla="*/ 197157 h 482695"/>
              <a:gd name="connsiteX135" fmla="*/ 1937576 w 6050676"/>
              <a:gd name="connsiteY135" fmla="*/ 234549 h 482695"/>
              <a:gd name="connsiteX136" fmla="*/ 1859597 w 6050676"/>
              <a:gd name="connsiteY136" fmla="*/ 237224 h 482695"/>
              <a:gd name="connsiteX137" fmla="*/ 1703027 w 6050676"/>
              <a:gd name="connsiteY137" fmla="*/ 234549 h 482695"/>
              <a:gd name="connsiteX138" fmla="*/ 1635759 w 6050676"/>
              <a:gd name="connsiteY138" fmla="*/ 234842 h 482695"/>
              <a:gd name="connsiteX139" fmla="*/ 1561941 w 6050676"/>
              <a:gd name="connsiteY139" fmla="*/ 230080 h 482695"/>
              <a:gd name="connsiteX140" fmla="*/ 1510615 w 6050676"/>
              <a:gd name="connsiteY140" fmla="*/ 230460 h 482695"/>
              <a:gd name="connsiteX141" fmla="*/ 1332508 w 6050676"/>
              <a:gd name="connsiteY141" fmla="*/ 246438 h 482695"/>
              <a:gd name="connsiteX142" fmla="*/ 1123791 w 6050676"/>
              <a:gd name="connsiteY142" fmla="*/ 265799 h 482695"/>
              <a:gd name="connsiteX143" fmla="*/ 1080618 w 6050676"/>
              <a:gd name="connsiteY143" fmla="*/ 263089 h 482695"/>
              <a:gd name="connsiteX144" fmla="*/ 999966 w 6050676"/>
              <a:gd name="connsiteY144" fmla="*/ 265799 h 482695"/>
              <a:gd name="connsiteX145" fmla="*/ 968788 w 6050676"/>
              <a:gd name="connsiteY145" fmla="*/ 278739 h 482695"/>
              <a:gd name="connsiteX146" fmla="*/ 849814 w 6050676"/>
              <a:gd name="connsiteY146" fmla="*/ 305934 h 482695"/>
              <a:gd name="connsiteX147" fmla="*/ 786354 w 6050676"/>
              <a:gd name="connsiteY147" fmla="*/ 352428 h 482695"/>
              <a:gd name="connsiteX148" fmla="*/ 734239 w 6050676"/>
              <a:gd name="connsiteY148" fmla="*/ 370519 h 482695"/>
              <a:gd name="connsiteX149" fmla="*/ 662938 w 6050676"/>
              <a:gd name="connsiteY149" fmla="*/ 400112 h 482695"/>
              <a:gd name="connsiteX150" fmla="*/ 574474 w 6050676"/>
              <a:gd name="connsiteY150" fmla="*/ 384116 h 482695"/>
              <a:gd name="connsiteX151" fmla="*/ 438838 w 6050676"/>
              <a:gd name="connsiteY151" fmla="*/ 354378 h 482695"/>
              <a:gd name="connsiteX152" fmla="*/ 370519 w 6050676"/>
              <a:gd name="connsiteY152" fmla="*/ 278739 h 482695"/>
              <a:gd name="connsiteX153" fmla="*/ 326328 w 6050676"/>
              <a:gd name="connsiteY153" fmla="*/ 268542 h 482695"/>
              <a:gd name="connsiteX154" fmla="*/ 214153 w 6050676"/>
              <a:gd name="connsiteY154" fmla="*/ 180161 h 482695"/>
              <a:gd name="connsiteX155" fmla="*/ 180494 w 6050676"/>
              <a:gd name="connsiteY155" fmla="*/ 153280 h 482695"/>
              <a:gd name="connsiteX156" fmla="*/ 105377 w 6050676"/>
              <a:gd name="connsiteY156" fmla="*/ 125773 h 482695"/>
              <a:gd name="connsiteX157" fmla="*/ 33992 w 6050676"/>
              <a:gd name="connsiteY157" fmla="*/ 64586 h 482695"/>
              <a:gd name="connsiteX158" fmla="*/ 0 w 6050676"/>
              <a:gd name="connsiteY158"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1066 w 6050676"/>
              <a:gd name="connsiteY22" fmla="*/ 130066 h 482695"/>
              <a:gd name="connsiteX23" fmla="*/ 2269340 w 6050676"/>
              <a:gd name="connsiteY23" fmla="*/ 161492 h 482695"/>
              <a:gd name="connsiteX24" fmla="*/ 2425016 w 6050676"/>
              <a:gd name="connsiteY24" fmla="*/ 142424 h 482695"/>
              <a:gd name="connsiteX25" fmla="*/ 2566093 w 6050676"/>
              <a:gd name="connsiteY25" fmla="*/ 191049 h 482695"/>
              <a:gd name="connsiteX26" fmla="*/ 2631121 w 6050676"/>
              <a:gd name="connsiteY26" fmla="*/ 194360 h 482695"/>
              <a:gd name="connsiteX27" fmla="*/ 2692901 w 6050676"/>
              <a:gd name="connsiteY27" fmla="*/ 214171 h 482695"/>
              <a:gd name="connsiteX28" fmla="*/ 2736074 w 6050676"/>
              <a:gd name="connsiteY28" fmla="*/ 214172 h 482695"/>
              <a:gd name="connsiteX29" fmla="*/ 2859722 w 6050676"/>
              <a:gd name="connsiteY29" fmla="*/ 191980 h 482695"/>
              <a:gd name="connsiteX30" fmla="*/ 2923360 w 6050676"/>
              <a:gd name="connsiteY30" fmla="*/ 207355 h 482695"/>
              <a:gd name="connsiteX31" fmla="*/ 2957353 w 6050676"/>
              <a:gd name="connsiteY31" fmla="*/ 224351 h 482695"/>
              <a:gd name="connsiteX32" fmla="*/ 2984547 w 6050676"/>
              <a:gd name="connsiteY32" fmla="*/ 241348 h 482695"/>
              <a:gd name="connsiteX33" fmla="*/ 3004943 w 6050676"/>
              <a:gd name="connsiteY33" fmla="*/ 248146 h 482695"/>
              <a:gd name="connsiteX34" fmla="*/ 3069272 w 6050676"/>
              <a:gd name="connsiteY34" fmla="*/ 261036 h 482695"/>
              <a:gd name="connsiteX35" fmla="*/ 3127316 w 6050676"/>
              <a:gd name="connsiteY35" fmla="*/ 295736 h 482695"/>
              <a:gd name="connsiteX36" fmla="*/ 3202099 w 6050676"/>
              <a:gd name="connsiteY36" fmla="*/ 295736 h 482695"/>
              <a:gd name="connsiteX37" fmla="*/ 3249689 w 6050676"/>
              <a:gd name="connsiteY37" fmla="*/ 285538 h 482695"/>
              <a:gd name="connsiteX38" fmla="*/ 3276883 w 6050676"/>
              <a:gd name="connsiteY38" fmla="*/ 271941 h 482695"/>
              <a:gd name="connsiteX39" fmla="*/ 3381260 w 6050676"/>
              <a:gd name="connsiteY39" fmla="*/ 156313 h 482695"/>
              <a:gd name="connsiteX40" fmla="*/ 3419652 w 6050676"/>
              <a:gd name="connsiteY40" fmla="*/ 183560 h 482695"/>
              <a:gd name="connsiteX41" fmla="*/ 3463842 w 6050676"/>
              <a:gd name="connsiteY41" fmla="*/ 200557 h 482695"/>
              <a:gd name="connsiteX42" fmla="*/ 3664398 w 6050676"/>
              <a:gd name="connsiteY42" fmla="*/ 295736 h 482695"/>
              <a:gd name="connsiteX43" fmla="*/ 3701790 w 6050676"/>
              <a:gd name="connsiteY43" fmla="*/ 299135 h 482695"/>
              <a:gd name="connsiteX44" fmla="*/ 3718786 w 6050676"/>
              <a:gd name="connsiteY44" fmla="*/ 302534 h 482695"/>
              <a:gd name="connsiteX45" fmla="*/ 3759578 w 6050676"/>
              <a:gd name="connsiteY45" fmla="*/ 309333 h 482695"/>
              <a:gd name="connsiteX46" fmla="*/ 3800369 w 6050676"/>
              <a:gd name="connsiteY46" fmla="*/ 312732 h 482695"/>
              <a:gd name="connsiteX47" fmla="*/ 3888749 w 6050676"/>
              <a:gd name="connsiteY47" fmla="*/ 319531 h 482695"/>
              <a:gd name="connsiteX48" fmla="*/ 3946537 w 6050676"/>
              <a:gd name="connsiteY48" fmla="*/ 319531 h 482695"/>
              <a:gd name="connsiteX49" fmla="*/ 3983928 w 6050676"/>
              <a:gd name="connsiteY49" fmla="*/ 309333 h 482695"/>
              <a:gd name="connsiteX50" fmla="*/ 4047966 w 6050676"/>
              <a:gd name="connsiteY50" fmla="*/ 320567 h 482695"/>
              <a:gd name="connsiteX51" fmla="*/ 4075708 w 6050676"/>
              <a:gd name="connsiteY51" fmla="*/ 292336 h 482695"/>
              <a:gd name="connsiteX52" fmla="*/ 4140834 w 6050676"/>
              <a:gd name="connsiteY52" fmla="*/ 265799 h 482695"/>
              <a:gd name="connsiteX53" fmla="*/ 4208279 w 6050676"/>
              <a:gd name="connsiteY53" fmla="*/ 248146 h 482695"/>
              <a:gd name="connsiteX54" fmla="*/ 4283709 w 6050676"/>
              <a:gd name="connsiteY54" fmla="*/ 251511 h 482695"/>
              <a:gd name="connsiteX55" fmla="*/ 4367053 w 6050676"/>
              <a:gd name="connsiteY55" fmla="*/ 277705 h 482695"/>
              <a:gd name="connsiteX56" fmla="*/ 4392858 w 6050676"/>
              <a:gd name="connsiteY56" fmla="*/ 273649 h 482695"/>
              <a:gd name="connsiteX57" fmla="*/ 4409916 w 6050676"/>
              <a:gd name="connsiteY57" fmla="*/ 272942 h 482695"/>
              <a:gd name="connsiteX58" fmla="*/ 4442828 w 6050676"/>
              <a:gd name="connsiteY58" fmla="*/ 292336 h 482695"/>
              <a:gd name="connsiteX59" fmla="*/ 4456425 w 6050676"/>
              <a:gd name="connsiteY59" fmla="*/ 295736 h 482695"/>
              <a:gd name="connsiteX60" fmla="*/ 4476821 w 6050676"/>
              <a:gd name="connsiteY60" fmla="*/ 302534 h 482695"/>
              <a:gd name="connsiteX61" fmla="*/ 4521834 w 6050676"/>
              <a:gd name="connsiteY61" fmla="*/ 334854 h 482695"/>
              <a:gd name="connsiteX62" fmla="*/ 4559934 w 6050676"/>
              <a:gd name="connsiteY62" fmla="*/ 346761 h 482695"/>
              <a:gd name="connsiteX63" fmla="*/ 4574035 w 6050676"/>
              <a:gd name="connsiteY63" fmla="*/ 357959 h 482695"/>
              <a:gd name="connsiteX64" fmla="*/ 4636134 w 6050676"/>
              <a:gd name="connsiteY64" fmla="*/ 356285 h 482695"/>
              <a:gd name="connsiteX65" fmla="*/ 4718168 w 6050676"/>
              <a:gd name="connsiteY65" fmla="*/ 356922 h 482695"/>
              <a:gd name="connsiteX66" fmla="*/ 4795678 w 6050676"/>
              <a:gd name="connsiteY66" fmla="*/ 349141 h 482695"/>
              <a:gd name="connsiteX67" fmla="*/ 4881332 w 6050676"/>
              <a:gd name="connsiteY67" fmla="*/ 326496 h 482695"/>
              <a:gd name="connsiteX68" fmla="*/ 5052619 w 6050676"/>
              <a:gd name="connsiteY68" fmla="*/ 349623 h 482695"/>
              <a:gd name="connsiteX69" fmla="*/ 5119528 w 6050676"/>
              <a:gd name="connsiteY69" fmla="*/ 339616 h 482695"/>
              <a:gd name="connsiteX70" fmla="*/ 5166870 w 6050676"/>
              <a:gd name="connsiteY70" fmla="*/ 343325 h 482695"/>
              <a:gd name="connsiteX71" fmla="*/ 5201279 w 6050676"/>
              <a:gd name="connsiteY71" fmla="*/ 332794 h 482695"/>
              <a:gd name="connsiteX72" fmla="*/ 5499997 w 6050676"/>
              <a:gd name="connsiteY72" fmla="*/ 333128 h 482695"/>
              <a:gd name="connsiteX73" fmla="*/ 5725797 w 6050676"/>
              <a:gd name="connsiteY73" fmla="*/ 344014 h 482695"/>
              <a:gd name="connsiteX74" fmla="*/ 5748143 w 6050676"/>
              <a:gd name="connsiteY74" fmla="*/ 329728 h 482695"/>
              <a:gd name="connsiteX75" fmla="*/ 5815554 w 6050676"/>
              <a:gd name="connsiteY75" fmla="*/ 332794 h 482695"/>
              <a:gd name="connsiteX76" fmla="*/ 5894092 w 6050676"/>
              <a:gd name="connsiteY76" fmla="*/ 310355 h 482695"/>
              <a:gd name="connsiteX77" fmla="*/ 5982691 w 6050676"/>
              <a:gd name="connsiteY77" fmla="*/ 322930 h 482695"/>
              <a:gd name="connsiteX78" fmla="*/ 6050676 w 6050676"/>
              <a:gd name="connsiteY78" fmla="*/ 326329 h 482695"/>
              <a:gd name="connsiteX79" fmla="*/ 6016684 w 6050676"/>
              <a:gd name="connsiteY79" fmla="*/ 472497 h 482695"/>
              <a:gd name="connsiteX80" fmla="*/ 5805930 w 6050676"/>
              <a:gd name="connsiteY80" fmla="*/ 452102 h 482695"/>
              <a:gd name="connsiteX81" fmla="*/ 5652870 w 6050676"/>
              <a:gd name="connsiteY81" fmla="*/ 470234 h 482695"/>
              <a:gd name="connsiteX82" fmla="*/ 5537868 w 6050676"/>
              <a:gd name="connsiteY82" fmla="*/ 470234 h 482695"/>
              <a:gd name="connsiteX83" fmla="*/ 5442210 w 6050676"/>
              <a:gd name="connsiteY83" fmla="*/ 448702 h 482695"/>
              <a:gd name="connsiteX84" fmla="*/ 5224657 w 6050676"/>
              <a:gd name="connsiteY84" fmla="*/ 448702 h 482695"/>
              <a:gd name="connsiteX85" fmla="*/ 5122679 w 6050676"/>
              <a:gd name="connsiteY85" fmla="*/ 482695 h 482695"/>
              <a:gd name="connsiteX86" fmla="*/ 5044496 w 6050676"/>
              <a:gd name="connsiteY86" fmla="*/ 479296 h 482695"/>
              <a:gd name="connsiteX87" fmla="*/ 4932321 w 6050676"/>
              <a:gd name="connsiteY87" fmla="*/ 462299 h 482695"/>
              <a:gd name="connsiteX88" fmla="*/ 4876915 w 6050676"/>
              <a:gd name="connsiteY88" fmla="*/ 426926 h 482695"/>
              <a:gd name="connsiteX89" fmla="*/ 4807221 w 6050676"/>
              <a:gd name="connsiteY89" fmla="*/ 429307 h 482695"/>
              <a:gd name="connsiteX90" fmla="*/ 4748761 w 6050676"/>
              <a:gd name="connsiteY90" fmla="*/ 455501 h 482695"/>
              <a:gd name="connsiteX91" fmla="*/ 4694373 w 6050676"/>
              <a:gd name="connsiteY91" fmla="*/ 469098 h 482695"/>
              <a:gd name="connsiteX92" fmla="*/ 4667179 w 6050676"/>
              <a:gd name="connsiteY92" fmla="*/ 461264 h 482695"/>
              <a:gd name="connsiteX93" fmla="*/ 4575435 w 6050676"/>
              <a:gd name="connsiteY93" fmla="*/ 469425 h 482695"/>
              <a:gd name="connsiteX94" fmla="*/ 4506741 w 6050676"/>
              <a:gd name="connsiteY94" fmla="*/ 468407 h 482695"/>
              <a:gd name="connsiteX95" fmla="*/ 4487018 w 6050676"/>
              <a:gd name="connsiteY95" fmla="*/ 445637 h 482695"/>
              <a:gd name="connsiteX96" fmla="*/ 4360655 w 6050676"/>
              <a:gd name="connsiteY96" fmla="*/ 383443 h 482695"/>
              <a:gd name="connsiteX97" fmla="*/ 4281355 w 6050676"/>
              <a:gd name="connsiteY97" fmla="*/ 390224 h 482695"/>
              <a:gd name="connsiteX98" fmla="*/ 4170888 w 6050676"/>
              <a:gd name="connsiteY98" fmla="*/ 410602 h 482695"/>
              <a:gd name="connsiteX99" fmla="*/ 4132460 w 6050676"/>
              <a:gd name="connsiteY99" fmla="*/ 408203 h 482695"/>
              <a:gd name="connsiteX100" fmla="*/ 4103213 w 6050676"/>
              <a:gd name="connsiteY100" fmla="*/ 434052 h 482695"/>
              <a:gd name="connsiteX101" fmla="*/ 4079274 w 6050676"/>
              <a:gd name="connsiteY101" fmla="*/ 457617 h 482695"/>
              <a:gd name="connsiteX102" fmla="*/ 3943137 w 6050676"/>
              <a:gd name="connsiteY102" fmla="*/ 452102 h 482695"/>
              <a:gd name="connsiteX103" fmla="*/ 3902709 w 6050676"/>
              <a:gd name="connsiteY103" fmla="*/ 437249 h 482695"/>
              <a:gd name="connsiteX104" fmla="*/ 3888749 w 6050676"/>
              <a:gd name="connsiteY104" fmla="*/ 448702 h 482695"/>
              <a:gd name="connsiteX105" fmla="*/ 3834069 w 6050676"/>
              <a:gd name="connsiteY105" fmla="*/ 430689 h 482695"/>
              <a:gd name="connsiteX106" fmla="*/ 3773421 w 6050676"/>
              <a:gd name="connsiteY106" fmla="*/ 429535 h 482695"/>
              <a:gd name="connsiteX107" fmla="*/ 3711988 w 6050676"/>
              <a:gd name="connsiteY107" fmla="*/ 424907 h 482695"/>
              <a:gd name="connsiteX108" fmla="*/ 3690778 w 6050676"/>
              <a:gd name="connsiteY108" fmla="*/ 444392 h 482695"/>
              <a:gd name="connsiteX109" fmla="*/ 3652855 w 6050676"/>
              <a:gd name="connsiteY109" fmla="*/ 438868 h 482695"/>
              <a:gd name="connsiteX110" fmla="*/ 3619341 w 6050676"/>
              <a:gd name="connsiteY110" fmla="*/ 418199 h 482695"/>
              <a:gd name="connsiteX111" fmla="*/ 3564572 w 6050676"/>
              <a:gd name="connsiteY111" fmla="*/ 375336 h 482695"/>
              <a:gd name="connsiteX112" fmla="*/ 3513219 w 6050676"/>
              <a:gd name="connsiteY112" fmla="*/ 319704 h 482695"/>
              <a:gd name="connsiteX113" fmla="*/ 3457416 w 6050676"/>
              <a:gd name="connsiteY113" fmla="*/ 303899 h 482695"/>
              <a:gd name="connsiteX114" fmla="*/ 3385978 w 6050676"/>
              <a:gd name="connsiteY114" fmla="*/ 232461 h 482695"/>
              <a:gd name="connsiteX115" fmla="*/ 3378861 w 6050676"/>
              <a:gd name="connsiteY115" fmla="*/ 251545 h 482695"/>
              <a:gd name="connsiteX116" fmla="*/ 3304077 w 6050676"/>
              <a:gd name="connsiteY116" fmla="*/ 316131 h 482695"/>
              <a:gd name="connsiteX117" fmla="*/ 3255009 w 6050676"/>
              <a:gd name="connsiteY117" fmla="*/ 346761 h 482695"/>
              <a:gd name="connsiteX118" fmla="*/ 3163345 w 6050676"/>
              <a:gd name="connsiteY118" fmla="*/ 369847 h 482695"/>
              <a:gd name="connsiteX119" fmla="*/ 3032137 w 6050676"/>
              <a:gd name="connsiteY119" fmla="*/ 312732 h 482695"/>
              <a:gd name="connsiteX120" fmla="*/ 2984547 w 6050676"/>
              <a:gd name="connsiteY120" fmla="*/ 295736 h 482695"/>
              <a:gd name="connsiteX121" fmla="*/ 2960752 w 6050676"/>
              <a:gd name="connsiteY121" fmla="*/ 292336 h 482695"/>
              <a:gd name="connsiteX122" fmla="*/ 2834980 w 6050676"/>
              <a:gd name="connsiteY122" fmla="*/ 261743 h 482695"/>
              <a:gd name="connsiteX123" fmla="*/ 2780592 w 6050676"/>
              <a:gd name="connsiteY123" fmla="*/ 265142 h 482695"/>
              <a:gd name="connsiteX124" fmla="*/ 2760196 w 6050676"/>
              <a:gd name="connsiteY124" fmla="*/ 268542 h 482695"/>
              <a:gd name="connsiteX125" fmla="*/ 2705808 w 6050676"/>
              <a:gd name="connsiteY125" fmla="*/ 275340 h 482695"/>
              <a:gd name="connsiteX126" fmla="*/ 2671815 w 6050676"/>
              <a:gd name="connsiteY126" fmla="*/ 275340 h 482695"/>
              <a:gd name="connsiteX127" fmla="*/ 2593633 w 6050676"/>
              <a:gd name="connsiteY127" fmla="*/ 251545 h 482695"/>
              <a:gd name="connsiteX128" fmla="*/ 2546043 w 6050676"/>
              <a:gd name="connsiteY128" fmla="*/ 244747 h 482695"/>
              <a:gd name="connsiteX129" fmla="*/ 2459026 w 6050676"/>
              <a:gd name="connsiteY129" fmla="*/ 212773 h 482695"/>
              <a:gd name="connsiteX130" fmla="*/ 2330872 w 6050676"/>
              <a:gd name="connsiteY130" fmla="*/ 199848 h 482695"/>
              <a:gd name="connsiteX131" fmla="*/ 2204878 w 6050676"/>
              <a:gd name="connsiteY131" fmla="*/ 172930 h 482695"/>
              <a:gd name="connsiteX132" fmla="*/ 2169381 w 6050676"/>
              <a:gd name="connsiteY132" fmla="*/ 166183 h 482695"/>
              <a:gd name="connsiteX133" fmla="*/ 2143550 w 6050676"/>
              <a:gd name="connsiteY133" fmla="*/ 168564 h 482695"/>
              <a:gd name="connsiteX134" fmla="*/ 2090543 w 6050676"/>
              <a:gd name="connsiteY134" fmla="*/ 197157 h 482695"/>
              <a:gd name="connsiteX135" fmla="*/ 1937576 w 6050676"/>
              <a:gd name="connsiteY135" fmla="*/ 234549 h 482695"/>
              <a:gd name="connsiteX136" fmla="*/ 1859597 w 6050676"/>
              <a:gd name="connsiteY136" fmla="*/ 237224 h 482695"/>
              <a:gd name="connsiteX137" fmla="*/ 1703027 w 6050676"/>
              <a:gd name="connsiteY137" fmla="*/ 234549 h 482695"/>
              <a:gd name="connsiteX138" fmla="*/ 1635759 w 6050676"/>
              <a:gd name="connsiteY138" fmla="*/ 234842 h 482695"/>
              <a:gd name="connsiteX139" fmla="*/ 1561941 w 6050676"/>
              <a:gd name="connsiteY139" fmla="*/ 230080 h 482695"/>
              <a:gd name="connsiteX140" fmla="*/ 1510615 w 6050676"/>
              <a:gd name="connsiteY140" fmla="*/ 230460 h 482695"/>
              <a:gd name="connsiteX141" fmla="*/ 1332508 w 6050676"/>
              <a:gd name="connsiteY141" fmla="*/ 246438 h 482695"/>
              <a:gd name="connsiteX142" fmla="*/ 1123791 w 6050676"/>
              <a:gd name="connsiteY142" fmla="*/ 265799 h 482695"/>
              <a:gd name="connsiteX143" fmla="*/ 1080618 w 6050676"/>
              <a:gd name="connsiteY143" fmla="*/ 263089 h 482695"/>
              <a:gd name="connsiteX144" fmla="*/ 999966 w 6050676"/>
              <a:gd name="connsiteY144" fmla="*/ 265799 h 482695"/>
              <a:gd name="connsiteX145" fmla="*/ 968788 w 6050676"/>
              <a:gd name="connsiteY145" fmla="*/ 278739 h 482695"/>
              <a:gd name="connsiteX146" fmla="*/ 849814 w 6050676"/>
              <a:gd name="connsiteY146" fmla="*/ 305934 h 482695"/>
              <a:gd name="connsiteX147" fmla="*/ 786354 w 6050676"/>
              <a:gd name="connsiteY147" fmla="*/ 352428 h 482695"/>
              <a:gd name="connsiteX148" fmla="*/ 734239 w 6050676"/>
              <a:gd name="connsiteY148" fmla="*/ 370519 h 482695"/>
              <a:gd name="connsiteX149" fmla="*/ 662938 w 6050676"/>
              <a:gd name="connsiteY149" fmla="*/ 400112 h 482695"/>
              <a:gd name="connsiteX150" fmla="*/ 574474 w 6050676"/>
              <a:gd name="connsiteY150" fmla="*/ 384116 h 482695"/>
              <a:gd name="connsiteX151" fmla="*/ 438838 w 6050676"/>
              <a:gd name="connsiteY151" fmla="*/ 354378 h 482695"/>
              <a:gd name="connsiteX152" fmla="*/ 370519 w 6050676"/>
              <a:gd name="connsiteY152" fmla="*/ 278739 h 482695"/>
              <a:gd name="connsiteX153" fmla="*/ 326328 w 6050676"/>
              <a:gd name="connsiteY153" fmla="*/ 268542 h 482695"/>
              <a:gd name="connsiteX154" fmla="*/ 214153 w 6050676"/>
              <a:gd name="connsiteY154" fmla="*/ 180161 h 482695"/>
              <a:gd name="connsiteX155" fmla="*/ 180494 w 6050676"/>
              <a:gd name="connsiteY155" fmla="*/ 153280 h 482695"/>
              <a:gd name="connsiteX156" fmla="*/ 105377 w 6050676"/>
              <a:gd name="connsiteY156" fmla="*/ 125773 h 482695"/>
              <a:gd name="connsiteX157" fmla="*/ 33992 w 6050676"/>
              <a:gd name="connsiteY157" fmla="*/ 64586 h 482695"/>
              <a:gd name="connsiteX158" fmla="*/ 0 w 6050676"/>
              <a:gd name="connsiteY158"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1066 w 6050676"/>
              <a:gd name="connsiteY22" fmla="*/ 130066 h 482695"/>
              <a:gd name="connsiteX23" fmla="*/ 2269340 w 6050676"/>
              <a:gd name="connsiteY23" fmla="*/ 161492 h 482695"/>
              <a:gd name="connsiteX24" fmla="*/ 2425016 w 6050676"/>
              <a:gd name="connsiteY24" fmla="*/ 142424 h 482695"/>
              <a:gd name="connsiteX25" fmla="*/ 2566093 w 6050676"/>
              <a:gd name="connsiteY25" fmla="*/ 191049 h 482695"/>
              <a:gd name="connsiteX26" fmla="*/ 2631121 w 6050676"/>
              <a:gd name="connsiteY26" fmla="*/ 194360 h 482695"/>
              <a:gd name="connsiteX27" fmla="*/ 2692901 w 6050676"/>
              <a:gd name="connsiteY27" fmla="*/ 214171 h 482695"/>
              <a:gd name="connsiteX28" fmla="*/ 2736074 w 6050676"/>
              <a:gd name="connsiteY28" fmla="*/ 214172 h 482695"/>
              <a:gd name="connsiteX29" fmla="*/ 2859722 w 6050676"/>
              <a:gd name="connsiteY29" fmla="*/ 191980 h 482695"/>
              <a:gd name="connsiteX30" fmla="*/ 2923360 w 6050676"/>
              <a:gd name="connsiteY30" fmla="*/ 207355 h 482695"/>
              <a:gd name="connsiteX31" fmla="*/ 2957353 w 6050676"/>
              <a:gd name="connsiteY31" fmla="*/ 224351 h 482695"/>
              <a:gd name="connsiteX32" fmla="*/ 2984547 w 6050676"/>
              <a:gd name="connsiteY32" fmla="*/ 241348 h 482695"/>
              <a:gd name="connsiteX33" fmla="*/ 3004943 w 6050676"/>
              <a:gd name="connsiteY33" fmla="*/ 248146 h 482695"/>
              <a:gd name="connsiteX34" fmla="*/ 3069272 w 6050676"/>
              <a:gd name="connsiteY34" fmla="*/ 261036 h 482695"/>
              <a:gd name="connsiteX35" fmla="*/ 3127316 w 6050676"/>
              <a:gd name="connsiteY35" fmla="*/ 295736 h 482695"/>
              <a:gd name="connsiteX36" fmla="*/ 3202099 w 6050676"/>
              <a:gd name="connsiteY36" fmla="*/ 295736 h 482695"/>
              <a:gd name="connsiteX37" fmla="*/ 3249689 w 6050676"/>
              <a:gd name="connsiteY37" fmla="*/ 285538 h 482695"/>
              <a:gd name="connsiteX38" fmla="*/ 3276883 w 6050676"/>
              <a:gd name="connsiteY38" fmla="*/ 271941 h 482695"/>
              <a:gd name="connsiteX39" fmla="*/ 3381260 w 6050676"/>
              <a:gd name="connsiteY39" fmla="*/ 156313 h 482695"/>
              <a:gd name="connsiteX40" fmla="*/ 3419652 w 6050676"/>
              <a:gd name="connsiteY40" fmla="*/ 183560 h 482695"/>
              <a:gd name="connsiteX41" fmla="*/ 3463842 w 6050676"/>
              <a:gd name="connsiteY41" fmla="*/ 200557 h 482695"/>
              <a:gd name="connsiteX42" fmla="*/ 3664398 w 6050676"/>
              <a:gd name="connsiteY42" fmla="*/ 295736 h 482695"/>
              <a:gd name="connsiteX43" fmla="*/ 3701790 w 6050676"/>
              <a:gd name="connsiteY43" fmla="*/ 299135 h 482695"/>
              <a:gd name="connsiteX44" fmla="*/ 3718786 w 6050676"/>
              <a:gd name="connsiteY44" fmla="*/ 302534 h 482695"/>
              <a:gd name="connsiteX45" fmla="*/ 3759578 w 6050676"/>
              <a:gd name="connsiteY45" fmla="*/ 309333 h 482695"/>
              <a:gd name="connsiteX46" fmla="*/ 3800369 w 6050676"/>
              <a:gd name="connsiteY46" fmla="*/ 312732 h 482695"/>
              <a:gd name="connsiteX47" fmla="*/ 3888749 w 6050676"/>
              <a:gd name="connsiteY47" fmla="*/ 319531 h 482695"/>
              <a:gd name="connsiteX48" fmla="*/ 3946537 w 6050676"/>
              <a:gd name="connsiteY48" fmla="*/ 319531 h 482695"/>
              <a:gd name="connsiteX49" fmla="*/ 3983928 w 6050676"/>
              <a:gd name="connsiteY49" fmla="*/ 309333 h 482695"/>
              <a:gd name="connsiteX50" fmla="*/ 4047966 w 6050676"/>
              <a:gd name="connsiteY50" fmla="*/ 320567 h 482695"/>
              <a:gd name="connsiteX51" fmla="*/ 4075708 w 6050676"/>
              <a:gd name="connsiteY51" fmla="*/ 292336 h 482695"/>
              <a:gd name="connsiteX52" fmla="*/ 4140834 w 6050676"/>
              <a:gd name="connsiteY52" fmla="*/ 265799 h 482695"/>
              <a:gd name="connsiteX53" fmla="*/ 4208279 w 6050676"/>
              <a:gd name="connsiteY53" fmla="*/ 248146 h 482695"/>
              <a:gd name="connsiteX54" fmla="*/ 4283709 w 6050676"/>
              <a:gd name="connsiteY54" fmla="*/ 251511 h 482695"/>
              <a:gd name="connsiteX55" fmla="*/ 4367053 w 6050676"/>
              <a:gd name="connsiteY55" fmla="*/ 277705 h 482695"/>
              <a:gd name="connsiteX56" fmla="*/ 4392858 w 6050676"/>
              <a:gd name="connsiteY56" fmla="*/ 273649 h 482695"/>
              <a:gd name="connsiteX57" fmla="*/ 4409916 w 6050676"/>
              <a:gd name="connsiteY57" fmla="*/ 272942 h 482695"/>
              <a:gd name="connsiteX58" fmla="*/ 4442828 w 6050676"/>
              <a:gd name="connsiteY58" fmla="*/ 292336 h 482695"/>
              <a:gd name="connsiteX59" fmla="*/ 4456425 w 6050676"/>
              <a:gd name="connsiteY59" fmla="*/ 295736 h 482695"/>
              <a:gd name="connsiteX60" fmla="*/ 4476821 w 6050676"/>
              <a:gd name="connsiteY60" fmla="*/ 302534 h 482695"/>
              <a:gd name="connsiteX61" fmla="*/ 4521834 w 6050676"/>
              <a:gd name="connsiteY61" fmla="*/ 334854 h 482695"/>
              <a:gd name="connsiteX62" fmla="*/ 4559934 w 6050676"/>
              <a:gd name="connsiteY62" fmla="*/ 346761 h 482695"/>
              <a:gd name="connsiteX63" fmla="*/ 4574035 w 6050676"/>
              <a:gd name="connsiteY63" fmla="*/ 357959 h 482695"/>
              <a:gd name="connsiteX64" fmla="*/ 4636134 w 6050676"/>
              <a:gd name="connsiteY64" fmla="*/ 356285 h 482695"/>
              <a:gd name="connsiteX65" fmla="*/ 4718168 w 6050676"/>
              <a:gd name="connsiteY65" fmla="*/ 356922 h 482695"/>
              <a:gd name="connsiteX66" fmla="*/ 4795678 w 6050676"/>
              <a:gd name="connsiteY66" fmla="*/ 349141 h 482695"/>
              <a:gd name="connsiteX67" fmla="*/ 4881332 w 6050676"/>
              <a:gd name="connsiteY67" fmla="*/ 326496 h 482695"/>
              <a:gd name="connsiteX68" fmla="*/ 5052619 w 6050676"/>
              <a:gd name="connsiteY68" fmla="*/ 349623 h 482695"/>
              <a:gd name="connsiteX69" fmla="*/ 5119528 w 6050676"/>
              <a:gd name="connsiteY69" fmla="*/ 339616 h 482695"/>
              <a:gd name="connsiteX70" fmla="*/ 5166870 w 6050676"/>
              <a:gd name="connsiteY70" fmla="*/ 343325 h 482695"/>
              <a:gd name="connsiteX71" fmla="*/ 5201279 w 6050676"/>
              <a:gd name="connsiteY71" fmla="*/ 332794 h 482695"/>
              <a:gd name="connsiteX72" fmla="*/ 5499997 w 6050676"/>
              <a:gd name="connsiteY72" fmla="*/ 333128 h 482695"/>
              <a:gd name="connsiteX73" fmla="*/ 5725797 w 6050676"/>
              <a:gd name="connsiteY73" fmla="*/ 344014 h 482695"/>
              <a:gd name="connsiteX74" fmla="*/ 5748143 w 6050676"/>
              <a:gd name="connsiteY74" fmla="*/ 329728 h 482695"/>
              <a:gd name="connsiteX75" fmla="*/ 5815554 w 6050676"/>
              <a:gd name="connsiteY75" fmla="*/ 332794 h 482695"/>
              <a:gd name="connsiteX76" fmla="*/ 5894092 w 6050676"/>
              <a:gd name="connsiteY76" fmla="*/ 310355 h 482695"/>
              <a:gd name="connsiteX77" fmla="*/ 5982691 w 6050676"/>
              <a:gd name="connsiteY77" fmla="*/ 322930 h 482695"/>
              <a:gd name="connsiteX78" fmla="*/ 6050676 w 6050676"/>
              <a:gd name="connsiteY78" fmla="*/ 326329 h 482695"/>
              <a:gd name="connsiteX79" fmla="*/ 6016684 w 6050676"/>
              <a:gd name="connsiteY79" fmla="*/ 472497 h 482695"/>
              <a:gd name="connsiteX80" fmla="*/ 5805930 w 6050676"/>
              <a:gd name="connsiteY80" fmla="*/ 452102 h 482695"/>
              <a:gd name="connsiteX81" fmla="*/ 5652870 w 6050676"/>
              <a:gd name="connsiteY81" fmla="*/ 470234 h 482695"/>
              <a:gd name="connsiteX82" fmla="*/ 5537868 w 6050676"/>
              <a:gd name="connsiteY82" fmla="*/ 470234 h 482695"/>
              <a:gd name="connsiteX83" fmla="*/ 5442210 w 6050676"/>
              <a:gd name="connsiteY83" fmla="*/ 448702 h 482695"/>
              <a:gd name="connsiteX84" fmla="*/ 5224657 w 6050676"/>
              <a:gd name="connsiteY84" fmla="*/ 448702 h 482695"/>
              <a:gd name="connsiteX85" fmla="*/ 5122679 w 6050676"/>
              <a:gd name="connsiteY85" fmla="*/ 482695 h 482695"/>
              <a:gd name="connsiteX86" fmla="*/ 5044496 w 6050676"/>
              <a:gd name="connsiteY86" fmla="*/ 479296 h 482695"/>
              <a:gd name="connsiteX87" fmla="*/ 4932321 w 6050676"/>
              <a:gd name="connsiteY87" fmla="*/ 462299 h 482695"/>
              <a:gd name="connsiteX88" fmla="*/ 4876915 w 6050676"/>
              <a:gd name="connsiteY88" fmla="*/ 426926 h 482695"/>
              <a:gd name="connsiteX89" fmla="*/ 4807221 w 6050676"/>
              <a:gd name="connsiteY89" fmla="*/ 429307 h 482695"/>
              <a:gd name="connsiteX90" fmla="*/ 4748761 w 6050676"/>
              <a:gd name="connsiteY90" fmla="*/ 455501 h 482695"/>
              <a:gd name="connsiteX91" fmla="*/ 4694373 w 6050676"/>
              <a:gd name="connsiteY91" fmla="*/ 469098 h 482695"/>
              <a:gd name="connsiteX92" fmla="*/ 4667179 w 6050676"/>
              <a:gd name="connsiteY92" fmla="*/ 461264 h 482695"/>
              <a:gd name="connsiteX93" fmla="*/ 4575435 w 6050676"/>
              <a:gd name="connsiteY93" fmla="*/ 469425 h 482695"/>
              <a:gd name="connsiteX94" fmla="*/ 4506741 w 6050676"/>
              <a:gd name="connsiteY94" fmla="*/ 468407 h 482695"/>
              <a:gd name="connsiteX95" fmla="*/ 4487018 w 6050676"/>
              <a:gd name="connsiteY95" fmla="*/ 445637 h 482695"/>
              <a:gd name="connsiteX96" fmla="*/ 4360655 w 6050676"/>
              <a:gd name="connsiteY96" fmla="*/ 383443 h 482695"/>
              <a:gd name="connsiteX97" fmla="*/ 4281355 w 6050676"/>
              <a:gd name="connsiteY97" fmla="*/ 390224 h 482695"/>
              <a:gd name="connsiteX98" fmla="*/ 4170888 w 6050676"/>
              <a:gd name="connsiteY98" fmla="*/ 410602 h 482695"/>
              <a:gd name="connsiteX99" fmla="*/ 4132460 w 6050676"/>
              <a:gd name="connsiteY99" fmla="*/ 408203 h 482695"/>
              <a:gd name="connsiteX100" fmla="*/ 4103213 w 6050676"/>
              <a:gd name="connsiteY100" fmla="*/ 434052 h 482695"/>
              <a:gd name="connsiteX101" fmla="*/ 4079274 w 6050676"/>
              <a:gd name="connsiteY101" fmla="*/ 457617 h 482695"/>
              <a:gd name="connsiteX102" fmla="*/ 3943137 w 6050676"/>
              <a:gd name="connsiteY102" fmla="*/ 452102 h 482695"/>
              <a:gd name="connsiteX103" fmla="*/ 3902709 w 6050676"/>
              <a:gd name="connsiteY103" fmla="*/ 437249 h 482695"/>
              <a:gd name="connsiteX104" fmla="*/ 3888749 w 6050676"/>
              <a:gd name="connsiteY104" fmla="*/ 448702 h 482695"/>
              <a:gd name="connsiteX105" fmla="*/ 3834069 w 6050676"/>
              <a:gd name="connsiteY105" fmla="*/ 430689 h 482695"/>
              <a:gd name="connsiteX106" fmla="*/ 3773421 w 6050676"/>
              <a:gd name="connsiteY106" fmla="*/ 429535 h 482695"/>
              <a:gd name="connsiteX107" fmla="*/ 3735800 w 6050676"/>
              <a:gd name="connsiteY107" fmla="*/ 441576 h 482695"/>
              <a:gd name="connsiteX108" fmla="*/ 3690778 w 6050676"/>
              <a:gd name="connsiteY108" fmla="*/ 444392 h 482695"/>
              <a:gd name="connsiteX109" fmla="*/ 3652855 w 6050676"/>
              <a:gd name="connsiteY109" fmla="*/ 438868 h 482695"/>
              <a:gd name="connsiteX110" fmla="*/ 3619341 w 6050676"/>
              <a:gd name="connsiteY110" fmla="*/ 418199 h 482695"/>
              <a:gd name="connsiteX111" fmla="*/ 3564572 w 6050676"/>
              <a:gd name="connsiteY111" fmla="*/ 375336 h 482695"/>
              <a:gd name="connsiteX112" fmla="*/ 3513219 w 6050676"/>
              <a:gd name="connsiteY112" fmla="*/ 319704 h 482695"/>
              <a:gd name="connsiteX113" fmla="*/ 3457416 w 6050676"/>
              <a:gd name="connsiteY113" fmla="*/ 303899 h 482695"/>
              <a:gd name="connsiteX114" fmla="*/ 3385978 w 6050676"/>
              <a:gd name="connsiteY114" fmla="*/ 232461 h 482695"/>
              <a:gd name="connsiteX115" fmla="*/ 3378861 w 6050676"/>
              <a:gd name="connsiteY115" fmla="*/ 251545 h 482695"/>
              <a:gd name="connsiteX116" fmla="*/ 3304077 w 6050676"/>
              <a:gd name="connsiteY116" fmla="*/ 316131 h 482695"/>
              <a:gd name="connsiteX117" fmla="*/ 3255009 w 6050676"/>
              <a:gd name="connsiteY117" fmla="*/ 346761 h 482695"/>
              <a:gd name="connsiteX118" fmla="*/ 3163345 w 6050676"/>
              <a:gd name="connsiteY118" fmla="*/ 369847 h 482695"/>
              <a:gd name="connsiteX119" fmla="*/ 3032137 w 6050676"/>
              <a:gd name="connsiteY119" fmla="*/ 312732 h 482695"/>
              <a:gd name="connsiteX120" fmla="*/ 2984547 w 6050676"/>
              <a:gd name="connsiteY120" fmla="*/ 295736 h 482695"/>
              <a:gd name="connsiteX121" fmla="*/ 2960752 w 6050676"/>
              <a:gd name="connsiteY121" fmla="*/ 292336 h 482695"/>
              <a:gd name="connsiteX122" fmla="*/ 2834980 w 6050676"/>
              <a:gd name="connsiteY122" fmla="*/ 261743 h 482695"/>
              <a:gd name="connsiteX123" fmla="*/ 2780592 w 6050676"/>
              <a:gd name="connsiteY123" fmla="*/ 265142 h 482695"/>
              <a:gd name="connsiteX124" fmla="*/ 2760196 w 6050676"/>
              <a:gd name="connsiteY124" fmla="*/ 268542 h 482695"/>
              <a:gd name="connsiteX125" fmla="*/ 2705808 w 6050676"/>
              <a:gd name="connsiteY125" fmla="*/ 275340 h 482695"/>
              <a:gd name="connsiteX126" fmla="*/ 2671815 w 6050676"/>
              <a:gd name="connsiteY126" fmla="*/ 275340 h 482695"/>
              <a:gd name="connsiteX127" fmla="*/ 2593633 w 6050676"/>
              <a:gd name="connsiteY127" fmla="*/ 251545 h 482695"/>
              <a:gd name="connsiteX128" fmla="*/ 2546043 w 6050676"/>
              <a:gd name="connsiteY128" fmla="*/ 244747 h 482695"/>
              <a:gd name="connsiteX129" fmla="*/ 2459026 w 6050676"/>
              <a:gd name="connsiteY129" fmla="*/ 212773 h 482695"/>
              <a:gd name="connsiteX130" fmla="*/ 2330872 w 6050676"/>
              <a:gd name="connsiteY130" fmla="*/ 199848 h 482695"/>
              <a:gd name="connsiteX131" fmla="*/ 2204878 w 6050676"/>
              <a:gd name="connsiteY131" fmla="*/ 172930 h 482695"/>
              <a:gd name="connsiteX132" fmla="*/ 2169381 w 6050676"/>
              <a:gd name="connsiteY132" fmla="*/ 166183 h 482695"/>
              <a:gd name="connsiteX133" fmla="*/ 2143550 w 6050676"/>
              <a:gd name="connsiteY133" fmla="*/ 168564 h 482695"/>
              <a:gd name="connsiteX134" fmla="*/ 2090543 w 6050676"/>
              <a:gd name="connsiteY134" fmla="*/ 197157 h 482695"/>
              <a:gd name="connsiteX135" fmla="*/ 1937576 w 6050676"/>
              <a:gd name="connsiteY135" fmla="*/ 234549 h 482695"/>
              <a:gd name="connsiteX136" fmla="*/ 1859597 w 6050676"/>
              <a:gd name="connsiteY136" fmla="*/ 237224 h 482695"/>
              <a:gd name="connsiteX137" fmla="*/ 1703027 w 6050676"/>
              <a:gd name="connsiteY137" fmla="*/ 234549 h 482695"/>
              <a:gd name="connsiteX138" fmla="*/ 1635759 w 6050676"/>
              <a:gd name="connsiteY138" fmla="*/ 234842 h 482695"/>
              <a:gd name="connsiteX139" fmla="*/ 1561941 w 6050676"/>
              <a:gd name="connsiteY139" fmla="*/ 230080 h 482695"/>
              <a:gd name="connsiteX140" fmla="*/ 1510615 w 6050676"/>
              <a:gd name="connsiteY140" fmla="*/ 230460 h 482695"/>
              <a:gd name="connsiteX141" fmla="*/ 1332508 w 6050676"/>
              <a:gd name="connsiteY141" fmla="*/ 246438 h 482695"/>
              <a:gd name="connsiteX142" fmla="*/ 1123791 w 6050676"/>
              <a:gd name="connsiteY142" fmla="*/ 265799 h 482695"/>
              <a:gd name="connsiteX143" fmla="*/ 1080618 w 6050676"/>
              <a:gd name="connsiteY143" fmla="*/ 263089 h 482695"/>
              <a:gd name="connsiteX144" fmla="*/ 999966 w 6050676"/>
              <a:gd name="connsiteY144" fmla="*/ 265799 h 482695"/>
              <a:gd name="connsiteX145" fmla="*/ 968788 w 6050676"/>
              <a:gd name="connsiteY145" fmla="*/ 278739 h 482695"/>
              <a:gd name="connsiteX146" fmla="*/ 849814 w 6050676"/>
              <a:gd name="connsiteY146" fmla="*/ 305934 h 482695"/>
              <a:gd name="connsiteX147" fmla="*/ 786354 w 6050676"/>
              <a:gd name="connsiteY147" fmla="*/ 352428 h 482695"/>
              <a:gd name="connsiteX148" fmla="*/ 734239 w 6050676"/>
              <a:gd name="connsiteY148" fmla="*/ 370519 h 482695"/>
              <a:gd name="connsiteX149" fmla="*/ 662938 w 6050676"/>
              <a:gd name="connsiteY149" fmla="*/ 400112 h 482695"/>
              <a:gd name="connsiteX150" fmla="*/ 574474 w 6050676"/>
              <a:gd name="connsiteY150" fmla="*/ 384116 h 482695"/>
              <a:gd name="connsiteX151" fmla="*/ 438838 w 6050676"/>
              <a:gd name="connsiteY151" fmla="*/ 354378 h 482695"/>
              <a:gd name="connsiteX152" fmla="*/ 370519 w 6050676"/>
              <a:gd name="connsiteY152" fmla="*/ 278739 h 482695"/>
              <a:gd name="connsiteX153" fmla="*/ 326328 w 6050676"/>
              <a:gd name="connsiteY153" fmla="*/ 268542 h 482695"/>
              <a:gd name="connsiteX154" fmla="*/ 214153 w 6050676"/>
              <a:gd name="connsiteY154" fmla="*/ 180161 h 482695"/>
              <a:gd name="connsiteX155" fmla="*/ 180494 w 6050676"/>
              <a:gd name="connsiteY155" fmla="*/ 153280 h 482695"/>
              <a:gd name="connsiteX156" fmla="*/ 105377 w 6050676"/>
              <a:gd name="connsiteY156" fmla="*/ 125773 h 482695"/>
              <a:gd name="connsiteX157" fmla="*/ 33992 w 6050676"/>
              <a:gd name="connsiteY157" fmla="*/ 64586 h 482695"/>
              <a:gd name="connsiteX158" fmla="*/ 0 w 6050676"/>
              <a:gd name="connsiteY158"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1066 w 6050676"/>
              <a:gd name="connsiteY22" fmla="*/ 130066 h 482695"/>
              <a:gd name="connsiteX23" fmla="*/ 2269340 w 6050676"/>
              <a:gd name="connsiteY23" fmla="*/ 161492 h 482695"/>
              <a:gd name="connsiteX24" fmla="*/ 2425016 w 6050676"/>
              <a:gd name="connsiteY24" fmla="*/ 142424 h 482695"/>
              <a:gd name="connsiteX25" fmla="*/ 2566093 w 6050676"/>
              <a:gd name="connsiteY25" fmla="*/ 191049 h 482695"/>
              <a:gd name="connsiteX26" fmla="*/ 2631121 w 6050676"/>
              <a:gd name="connsiteY26" fmla="*/ 194360 h 482695"/>
              <a:gd name="connsiteX27" fmla="*/ 2692901 w 6050676"/>
              <a:gd name="connsiteY27" fmla="*/ 214171 h 482695"/>
              <a:gd name="connsiteX28" fmla="*/ 2736074 w 6050676"/>
              <a:gd name="connsiteY28" fmla="*/ 214172 h 482695"/>
              <a:gd name="connsiteX29" fmla="*/ 2859722 w 6050676"/>
              <a:gd name="connsiteY29" fmla="*/ 191980 h 482695"/>
              <a:gd name="connsiteX30" fmla="*/ 2923360 w 6050676"/>
              <a:gd name="connsiteY30" fmla="*/ 207355 h 482695"/>
              <a:gd name="connsiteX31" fmla="*/ 2957353 w 6050676"/>
              <a:gd name="connsiteY31" fmla="*/ 224351 h 482695"/>
              <a:gd name="connsiteX32" fmla="*/ 2984547 w 6050676"/>
              <a:gd name="connsiteY32" fmla="*/ 241348 h 482695"/>
              <a:gd name="connsiteX33" fmla="*/ 3004943 w 6050676"/>
              <a:gd name="connsiteY33" fmla="*/ 248146 h 482695"/>
              <a:gd name="connsiteX34" fmla="*/ 3069272 w 6050676"/>
              <a:gd name="connsiteY34" fmla="*/ 261036 h 482695"/>
              <a:gd name="connsiteX35" fmla="*/ 3127316 w 6050676"/>
              <a:gd name="connsiteY35" fmla="*/ 295736 h 482695"/>
              <a:gd name="connsiteX36" fmla="*/ 3202099 w 6050676"/>
              <a:gd name="connsiteY36" fmla="*/ 295736 h 482695"/>
              <a:gd name="connsiteX37" fmla="*/ 3249689 w 6050676"/>
              <a:gd name="connsiteY37" fmla="*/ 285538 h 482695"/>
              <a:gd name="connsiteX38" fmla="*/ 3276883 w 6050676"/>
              <a:gd name="connsiteY38" fmla="*/ 271941 h 482695"/>
              <a:gd name="connsiteX39" fmla="*/ 3381260 w 6050676"/>
              <a:gd name="connsiteY39" fmla="*/ 156313 h 482695"/>
              <a:gd name="connsiteX40" fmla="*/ 3419652 w 6050676"/>
              <a:gd name="connsiteY40" fmla="*/ 183560 h 482695"/>
              <a:gd name="connsiteX41" fmla="*/ 3463842 w 6050676"/>
              <a:gd name="connsiteY41" fmla="*/ 200557 h 482695"/>
              <a:gd name="connsiteX42" fmla="*/ 3664398 w 6050676"/>
              <a:gd name="connsiteY42" fmla="*/ 295736 h 482695"/>
              <a:gd name="connsiteX43" fmla="*/ 3701790 w 6050676"/>
              <a:gd name="connsiteY43" fmla="*/ 299135 h 482695"/>
              <a:gd name="connsiteX44" fmla="*/ 3718786 w 6050676"/>
              <a:gd name="connsiteY44" fmla="*/ 302534 h 482695"/>
              <a:gd name="connsiteX45" fmla="*/ 3759578 w 6050676"/>
              <a:gd name="connsiteY45" fmla="*/ 309333 h 482695"/>
              <a:gd name="connsiteX46" fmla="*/ 3800369 w 6050676"/>
              <a:gd name="connsiteY46" fmla="*/ 312732 h 482695"/>
              <a:gd name="connsiteX47" fmla="*/ 3888749 w 6050676"/>
              <a:gd name="connsiteY47" fmla="*/ 319531 h 482695"/>
              <a:gd name="connsiteX48" fmla="*/ 3946537 w 6050676"/>
              <a:gd name="connsiteY48" fmla="*/ 319531 h 482695"/>
              <a:gd name="connsiteX49" fmla="*/ 3983928 w 6050676"/>
              <a:gd name="connsiteY49" fmla="*/ 309333 h 482695"/>
              <a:gd name="connsiteX50" fmla="*/ 4047966 w 6050676"/>
              <a:gd name="connsiteY50" fmla="*/ 320567 h 482695"/>
              <a:gd name="connsiteX51" fmla="*/ 4075708 w 6050676"/>
              <a:gd name="connsiteY51" fmla="*/ 292336 h 482695"/>
              <a:gd name="connsiteX52" fmla="*/ 4140834 w 6050676"/>
              <a:gd name="connsiteY52" fmla="*/ 265799 h 482695"/>
              <a:gd name="connsiteX53" fmla="*/ 4208279 w 6050676"/>
              <a:gd name="connsiteY53" fmla="*/ 248146 h 482695"/>
              <a:gd name="connsiteX54" fmla="*/ 4283709 w 6050676"/>
              <a:gd name="connsiteY54" fmla="*/ 251511 h 482695"/>
              <a:gd name="connsiteX55" fmla="*/ 4367053 w 6050676"/>
              <a:gd name="connsiteY55" fmla="*/ 277705 h 482695"/>
              <a:gd name="connsiteX56" fmla="*/ 4392858 w 6050676"/>
              <a:gd name="connsiteY56" fmla="*/ 273649 h 482695"/>
              <a:gd name="connsiteX57" fmla="*/ 4409916 w 6050676"/>
              <a:gd name="connsiteY57" fmla="*/ 272942 h 482695"/>
              <a:gd name="connsiteX58" fmla="*/ 4442828 w 6050676"/>
              <a:gd name="connsiteY58" fmla="*/ 292336 h 482695"/>
              <a:gd name="connsiteX59" fmla="*/ 4456425 w 6050676"/>
              <a:gd name="connsiteY59" fmla="*/ 295736 h 482695"/>
              <a:gd name="connsiteX60" fmla="*/ 4476821 w 6050676"/>
              <a:gd name="connsiteY60" fmla="*/ 302534 h 482695"/>
              <a:gd name="connsiteX61" fmla="*/ 4521834 w 6050676"/>
              <a:gd name="connsiteY61" fmla="*/ 334854 h 482695"/>
              <a:gd name="connsiteX62" fmla="*/ 4559934 w 6050676"/>
              <a:gd name="connsiteY62" fmla="*/ 346761 h 482695"/>
              <a:gd name="connsiteX63" fmla="*/ 4574035 w 6050676"/>
              <a:gd name="connsiteY63" fmla="*/ 357959 h 482695"/>
              <a:gd name="connsiteX64" fmla="*/ 4636134 w 6050676"/>
              <a:gd name="connsiteY64" fmla="*/ 356285 h 482695"/>
              <a:gd name="connsiteX65" fmla="*/ 4718168 w 6050676"/>
              <a:gd name="connsiteY65" fmla="*/ 356922 h 482695"/>
              <a:gd name="connsiteX66" fmla="*/ 4795678 w 6050676"/>
              <a:gd name="connsiteY66" fmla="*/ 349141 h 482695"/>
              <a:gd name="connsiteX67" fmla="*/ 4881332 w 6050676"/>
              <a:gd name="connsiteY67" fmla="*/ 326496 h 482695"/>
              <a:gd name="connsiteX68" fmla="*/ 5052619 w 6050676"/>
              <a:gd name="connsiteY68" fmla="*/ 349623 h 482695"/>
              <a:gd name="connsiteX69" fmla="*/ 5119528 w 6050676"/>
              <a:gd name="connsiteY69" fmla="*/ 339616 h 482695"/>
              <a:gd name="connsiteX70" fmla="*/ 5166870 w 6050676"/>
              <a:gd name="connsiteY70" fmla="*/ 343325 h 482695"/>
              <a:gd name="connsiteX71" fmla="*/ 5201279 w 6050676"/>
              <a:gd name="connsiteY71" fmla="*/ 332794 h 482695"/>
              <a:gd name="connsiteX72" fmla="*/ 5499997 w 6050676"/>
              <a:gd name="connsiteY72" fmla="*/ 333128 h 482695"/>
              <a:gd name="connsiteX73" fmla="*/ 5725797 w 6050676"/>
              <a:gd name="connsiteY73" fmla="*/ 344014 h 482695"/>
              <a:gd name="connsiteX74" fmla="*/ 5748143 w 6050676"/>
              <a:gd name="connsiteY74" fmla="*/ 329728 h 482695"/>
              <a:gd name="connsiteX75" fmla="*/ 5815554 w 6050676"/>
              <a:gd name="connsiteY75" fmla="*/ 332794 h 482695"/>
              <a:gd name="connsiteX76" fmla="*/ 5894092 w 6050676"/>
              <a:gd name="connsiteY76" fmla="*/ 310355 h 482695"/>
              <a:gd name="connsiteX77" fmla="*/ 5982691 w 6050676"/>
              <a:gd name="connsiteY77" fmla="*/ 322930 h 482695"/>
              <a:gd name="connsiteX78" fmla="*/ 6050676 w 6050676"/>
              <a:gd name="connsiteY78" fmla="*/ 326329 h 482695"/>
              <a:gd name="connsiteX79" fmla="*/ 6016684 w 6050676"/>
              <a:gd name="connsiteY79" fmla="*/ 472497 h 482695"/>
              <a:gd name="connsiteX80" fmla="*/ 5805930 w 6050676"/>
              <a:gd name="connsiteY80" fmla="*/ 452102 h 482695"/>
              <a:gd name="connsiteX81" fmla="*/ 5652870 w 6050676"/>
              <a:gd name="connsiteY81" fmla="*/ 470234 h 482695"/>
              <a:gd name="connsiteX82" fmla="*/ 5537868 w 6050676"/>
              <a:gd name="connsiteY82" fmla="*/ 470234 h 482695"/>
              <a:gd name="connsiteX83" fmla="*/ 5442210 w 6050676"/>
              <a:gd name="connsiteY83" fmla="*/ 448702 h 482695"/>
              <a:gd name="connsiteX84" fmla="*/ 5224657 w 6050676"/>
              <a:gd name="connsiteY84" fmla="*/ 448702 h 482695"/>
              <a:gd name="connsiteX85" fmla="*/ 5122679 w 6050676"/>
              <a:gd name="connsiteY85" fmla="*/ 482695 h 482695"/>
              <a:gd name="connsiteX86" fmla="*/ 5044496 w 6050676"/>
              <a:gd name="connsiteY86" fmla="*/ 479296 h 482695"/>
              <a:gd name="connsiteX87" fmla="*/ 4932321 w 6050676"/>
              <a:gd name="connsiteY87" fmla="*/ 462299 h 482695"/>
              <a:gd name="connsiteX88" fmla="*/ 4876915 w 6050676"/>
              <a:gd name="connsiteY88" fmla="*/ 426926 h 482695"/>
              <a:gd name="connsiteX89" fmla="*/ 4807221 w 6050676"/>
              <a:gd name="connsiteY89" fmla="*/ 429307 h 482695"/>
              <a:gd name="connsiteX90" fmla="*/ 4748761 w 6050676"/>
              <a:gd name="connsiteY90" fmla="*/ 455501 h 482695"/>
              <a:gd name="connsiteX91" fmla="*/ 4694373 w 6050676"/>
              <a:gd name="connsiteY91" fmla="*/ 469098 h 482695"/>
              <a:gd name="connsiteX92" fmla="*/ 4667179 w 6050676"/>
              <a:gd name="connsiteY92" fmla="*/ 461264 h 482695"/>
              <a:gd name="connsiteX93" fmla="*/ 4575435 w 6050676"/>
              <a:gd name="connsiteY93" fmla="*/ 469425 h 482695"/>
              <a:gd name="connsiteX94" fmla="*/ 4506741 w 6050676"/>
              <a:gd name="connsiteY94" fmla="*/ 468407 h 482695"/>
              <a:gd name="connsiteX95" fmla="*/ 4487018 w 6050676"/>
              <a:gd name="connsiteY95" fmla="*/ 445637 h 482695"/>
              <a:gd name="connsiteX96" fmla="*/ 4360655 w 6050676"/>
              <a:gd name="connsiteY96" fmla="*/ 383443 h 482695"/>
              <a:gd name="connsiteX97" fmla="*/ 4326572 w 6050676"/>
              <a:gd name="connsiteY97" fmla="*/ 370574 h 482695"/>
              <a:gd name="connsiteX98" fmla="*/ 4281355 w 6050676"/>
              <a:gd name="connsiteY98" fmla="*/ 390224 h 482695"/>
              <a:gd name="connsiteX99" fmla="*/ 4170888 w 6050676"/>
              <a:gd name="connsiteY99" fmla="*/ 410602 h 482695"/>
              <a:gd name="connsiteX100" fmla="*/ 4132460 w 6050676"/>
              <a:gd name="connsiteY100" fmla="*/ 408203 h 482695"/>
              <a:gd name="connsiteX101" fmla="*/ 4103213 w 6050676"/>
              <a:gd name="connsiteY101" fmla="*/ 434052 h 482695"/>
              <a:gd name="connsiteX102" fmla="*/ 4079274 w 6050676"/>
              <a:gd name="connsiteY102" fmla="*/ 457617 h 482695"/>
              <a:gd name="connsiteX103" fmla="*/ 3943137 w 6050676"/>
              <a:gd name="connsiteY103" fmla="*/ 452102 h 482695"/>
              <a:gd name="connsiteX104" fmla="*/ 3902709 w 6050676"/>
              <a:gd name="connsiteY104" fmla="*/ 437249 h 482695"/>
              <a:gd name="connsiteX105" fmla="*/ 3888749 w 6050676"/>
              <a:gd name="connsiteY105" fmla="*/ 448702 h 482695"/>
              <a:gd name="connsiteX106" fmla="*/ 3834069 w 6050676"/>
              <a:gd name="connsiteY106" fmla="*/ 430689 h 482695"/>
              <a:gd name="connsiteX107" fmla="*/ 3773421 w 6050676"/>
              <a:gd name="connsiteY107" fmla="*/ 429535 h 482695"/>
              <a:gd name="connsiteX108" fmla="*/ 3735800 w 6050676"/>
              <a:gd name="connsiteY108" fmla="*/ 441576 h 482695"/>
              <a:gd name="connsiteX109" fmla="*/ 3690778 w 6050676"/>
              <a:gd name="connsiteY109" fmla="*/ 444392 h 482695"/>
              <a:gd name="connsiteX110" fmla="*/ 3652855 w 6050676"/>
              <a:gd name="connsiteY110" fmla="*/ 438868 h 482695"/>
              <a:gd name="connsiteX111" fmla="*/ 3619341 w 6050676"/>
              <a:gd name="connsiteY111" fmla="*/ 418199 h 482695"/>
              <a:gd name="connsiteX112" fmla="*/ 3564572 w 6050676"/>
              <a:gd name="connsiteY112" fmla="*/ 375336 h 482695"/>
              <a:gd name="connsiteX113" fmla="*/ 3513219 w 6050676"/>
              <a:gd name="connsiteY113" fmla="*/ 319704 h 482695"/>
              <a:gd name="connsiteX114" fmla="*/ 3457416 w 6050676"/>
              <a:gd name="connsiteY114" fmla="*/ 303899 h 482695"/>
              <a:gd name="connsiteX115" fmla="*/ 3385978 w 6050676"/>
              <a:gd name="connsiteY115" fmla="*/ 232461 h 482695"/>
              <a:gd name="connsiteX116" fmla="*/ 3378861 w 6050676"/>
              <a:gd name="connsiteY116" fmla="*/ 251545 h 482695"/>
              <a:gd name="connsiteX117" fmla="*/ 3304077 w 6050676"/>
              <a:gd name="connsiteY117" fmla="*/ 316131 h 482695"/>
              <a:gd name="connsiteX118" fmla="*/ 3255009 w 6050676"/>
              <a:gd name="connsiteY118" fmla="*/ 346761 h 482695"/>
              <a:gd name="connsiteX119" fmla="*/ 3163345 w 6050676"/>
              <a:gd name="connsiteY119" fmla="*/ 369847 h 482695"/>
              <a:gd name="connsiteX120" fmla="*/ 3032137 w 6050676"/>
              <a:gd name="connsiteY120" fmla="*/ 312732 h 482695"/>
              <a:gd name="connsiteX121" fmla="*/ 2984547 w 6050676"/>
              <a:gd name="connsiteY121" fmla="*/ 295736 h 482695"/>
              <a:gd name="connsiteX122" fmla="*/ 2960752 w 6050676"/>
              <a:gd name="connsiteY122" fmla="*/ 292336 h 482695"/>
              <a:gd name="connsiteX123" fmla="*/ 2834980 w 6050676"/>
              <a:gd name="connsiteY123" fmla="*/ 261743 h 482695"/>
              <a:gd name="connsiteX124" fmla="*/ 2780592 w 6050676"/>
              <a:gd name="connsiteY124" fmla="*/ 265142 h 482695"/>
              <a:gd name="connsiteX125" fmla="*/ 2760196 w 6050676"/>
              <a:gd name="connsiteY125" fmla="*/ 268542 h 482695"/>
              <a:gd name="connsiteX126" fmla="*/ 2705808 w 6050676"/>
              <a:gd name="connsiteY126" fmla="*/ 275340 h 482695"/>
              <a:gd name="connsiteX127" fmla="*/ 2671815 w 6050676"/>
              <a:gd name="connsiteY127" fmla="*/ 275340 h 482695"/>
              <a:gd name="connsiteX128" fmla="*/ 2593633 w 6050676"/>
              <a:gd name="connsiteY128" fmla="*/ 251545 h 482695"/>
              <a:gd name="connsiteX129" fmla="*/ 2546043 w 6050676"/>
              <a:gd name="connsiteY129" fmla="*/ 244747 h 482695"/>
              <a:gd name="connsiteX130" fmla="*/ 2459026 w 6050676"/>
              <a:gd name="connsiteY130" fmla="*/ 212773 h 482695"/>
              <a:gd name="connsiteX131" fmla="*/ 2330872 w 6050676"/>
              <a:gd name="connsiteY131" fmla="*/ 199848 h 482695"/>
              <a:gd name="connsiteX132" fmla="*/ 2204878 w 6050676"/>
              <a:gd name="connsiteY132" fmla="*/ 172930 h 482695"/>
              <a:gd name="connsiteX133" fmla="*/ 2169381 w 6050676"/>
              <a:gd name="connsiteY133" fmla="*/ 166183 h 482695"/>
              <a:gd name="connsiteX134" fmla="*/ 2143550 w 6050676"/>
              <a:gd name="connsiteY134" fmla="*/ 168564 h 482695"/>
              <a:gd name="connsiteX135" fmla="*/ 2090543 w 6050676"/>
              <a:gd name="connsiteY135" fmla="*/ 197157 h 482695"/>
              <a:gd name="connsiteX136" fmla="*/ 1937576 w 6050676"/>
              <a:gd name="connsiteY136" fmla="*/ 234549 h 482695"/>
              <a:gd name="connsiteX137" fmla="*/ 1859597 w 6050676"/>
              <a:gd name="connsiteY137" fmla="*/ 237224 h 482695"/>
              <a:gd name="connsiteX138" fmla="*/ 1703027 w 6050676"/>
              <a:gd name="connsiteY138" fmla="*/ 234549 h 482695"/>
              <a:gd name="connsiteX139" fmla="*/ 1635759 w 6050676"/>
              <a:gd name="connsiteY139" fmla="*/ 234842 h 482695"/>
              <a:gd name="connsiteX140" fmla="*/ 1561941 w 6050676"/>
              <a:gd name="connsiteY140" fmla="*/ 230080 h 482695"/>
              <a:gd name="connsiteX141" fmla="*/ 1510615 w 6050676"/>
              <a:gd name="connsiteY141" fmla="*/ 230460 h 482695"/>
              <a:gd name="connsiteX142" fmla="*/ 1332508 w 6050676"/>
              <a:gd name="connsiteY142" fmla="*/ 246438 h 482695"/>
              <a:gd name="connsiteX143" fmla="*/ 1123791 w 6050676"/>
              <a:gd name="connsiteY143" fmla="*/ 265799 h 482695"/>
              <a:gd name="connsiteX144" fmla="*/ 1080618 w 6050676"/>
              <a:gd name="connsiteY144" fmla="*/ 263089 h 482695"/>
              <a:gd name="connsiteX145" fmla="*/ 999966 w 6050676"/>
              <a:gd name="connsiteY145" fmla="*/ 265799 h 482695"/>
              <a:gd name="connsiteX146" fmla="*/ 968788 w 6050676"/>
              <a:gd name="connsiteY146" fmla="*/ 278739 h 482695"/>
              <a:gd name="connsiteX147" fmla="*/ 849814 w 6050676"/>
              <a:gd name="connsiteY147" fmla="*/ 305934 h 482695"/>
              <a:gd name="connsiteX148" fmla="*/ 786354 w 6050676"/>
              <a:gd name="connsiteY148" fmla="*/ 352428 h 482695"/>
              <a:gd name="connsiteX149" fmla="*/ 734239 w 6050676"/>
              <a:gd name="connsiteY149" fmla="*/ 370519 h 482695"/>
              <a:gd name="connsiteX150" fmla="*/ 662938 w 6050676"/>
              <a:gd name="connsiteY150" fmla="*/ 400112 h 482695"/>
              <a:gd name="connsiteX151" fmla="*/ 574474 w 6050676"/>
              <a:gd name="connsiteY151" fmla="*/ 384116 h 482695"/>
              <a:gd name="connsiteX152" fmla="*/ 438838 w 6050676"/>
              <a:gd name="connsiteY152" fmla="*/ 354378 h 482695"/>
              <a:gd name="connsiteX153" fmla="*/ 370519 w 6050676"/>
              <a:gd name="connsiteY153" fmla="*/ 278739 h 482695"/>
              <a:gd name="connsiteX154" fmla="*/ 326328 w 6050676"/>
              <a:gd name="connsiteY154" fmla="*/ 268542 h 482695"/>
              <a:gd name="connsiteX155" fmla="*/ 214153 w 6050676"/>
              <a:gd name="connsiteY155" fmla="*/ 180161 h 482695"/>
              <a:gd name="connsiteX156" fmla="*/ 180494 w 6050676"/>
              <a:gd name="connsiteY156" fmla="*/ 153280 h 482695"/>
              <a:gd name="connsiteX157" fmla="*/ 105377 w 6050676"/>
              <a:gd name="connsiteY157" fmla="*/ 125773 h 482695"/>
              <a:gd name="connsiteX158" fmla="*/ 33992 w 6050676"/>
              <a:gd name="connsiteY158" fmla="*/ 64586 h 482695"/>
              <a:gd name="connsiteX159" fmla="*/ 0 w 6050676"/>
              <a:gd name="connsiteY159"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1066 w 6050676"/>
              <a:gd name="connsiteY22" fmla="*/ 130066 h 482695"/>
              <a:gd name="connsiteX23" fmla="*/ 2269340 w 6050676"/>
              <a:gd name="connsiteY23" fmla="*/ 161492 h 482695"/>
              <a:gd name="connsiteX24" fmla="*/ 2425016 w 6050676"/>
              <a:gd name="connsiteY24" fmla="*/ 142424 h 482695"/>
              <a:gd name="connsiteX25" fmla="*/ 2566093 w 6050676"/>
              <a:gd name="connsiteY25" fmla="*/ 191049 h 482695"/>
              <a:gd name="connsiteX26" fmla="*/ 2631121 w 6050676"/>
              <a:gd name="connsiteY26" fmla="*/ 194360 h 482695"/>
              <a:gd name="connsiteX27" fmla="*/ 2692901 w 6050676"/>
              <a:gd name="connsiteY27" fmla="*/ 214171 h 482695"/>
              <a:gd name="connsiteX28" fmla="*/ 2736074 w 6050676"/>
              <a:gd name="connsiteY28" fmla="*/ 214172 h 482695"/>
              <a:gd name="connsiteX29" fmla="*/ 2859722 w 6050676"/>
              <a:gd name="connsiteY29" fmla="*/ 191980 h 482695"/>
              <a:gd name="connsiteX30" fmla="*/ 2923360 w 6050676"/>
              <a:gd name="connsiteY30" fmla="*/ 207355 h 482695"/>
              <a:gd name="connsiteX31" fmla="*/ 2957353 w 6050676"/>
              <a:gd name="connsiteY31" fmla="*/ 224351 h 482695"/>
              <a:gd name="connsiteX32" fmla="*/ 2984547 w 6050676"/>
              <a:gd name="connsiteY32" fmla="*/ 241348 h 482695"/>
              <a:gd name="connsiteX33" fmla="*/ 3004943 w 6050676"/>
              <a:gd name="connsiteY33" fmla="*/ 248146 h 482695"/>
              <a:gd name="connsiteX34" fmla="*/ 3069272 w 6050676"/>
              <a:gd name="connsiteY34" fmla="*/ 261036 h 482695"/>
              <a:gd name="connsiteX35" fmla="*/ 3127316 w 6050676"/>
              <a:gd name="connsiteY35" fmla="*/ 295736 h 482695"/>
              <a:gd name="connsiteX36" fmla="*/ 3202099 w 6050676"/>
              <a:gd name="connsiteY36" fmla="*/ 295736 h 482695"/>
              <a:gd name="connsiteX37" fmla="*/ 3249689 w 6050676"/>
              <a:gd name="connsiteY37" fmla="*/ 285538 h 482695"/>
              <a:gd name="connsiteX38" fmla="*/ 3276883 w 6050676"/>
              <a:gd name="connsiteY38" fmla="*/ 271941 h 482695"/>
              <a:gd name="connsiteX39" fmla="*/ 3381260 w 6050676"/>
              <a:gd name="connsiteY39" fmla="*/ 156313 h 482695"/>
              <a:gd name="connsiteX40" fmla="*/ 3419652 w 6050676"/>
              <a:gd name="connsiteY40" fmla="*/ 183560 h 482695"/>
              <a:gd name="connsiteX41" fmla="*/ 3463842 w 6050676"/>
              <a:gd name="connsiteY41" fmla="*/ 200557 h 482695"/>
              <a:gd name="connsiteX42" fmla="*/ 3664398 w 6050676"/>
              <a:gd name="connsiteY42" fmla="*/ 295736 h 482695"/>
              <a:gd name="connsiteX43" fmla="*/ 3701790 w 6050676"/>
              <a:gd name="connsiteY43" fmla="*/ 299135 h 482695"/>
              <a:gd name="connsiteX44" fmla="*/ 3718786 w 6050676"/>
              <a:gd name="connsiteY44" fmla="*/ 302534 h 482695"/>
              <a:gd name="connsiteX45" fmla="*/ 3759578 w 6050676"/>
              <a:gd name="connsiteY45" fmla="*/ 309333 h 482695"/>
              <a:gd name="connsiteX46" fmla="*/ 3800369 w 6050676"/>
              <a:gd name="connsiteY46" fmla="*/ 312732 h 482695"/>
              <a:gd name="connsiteX47" fmla="*/ 3888749 w 6050676"/>
              <a:gd name="connsiteY47" fmla="*/ 319531 h 482695"/>
              <a:gd name="connsiteX48" fmla="*/ 3946537 w 6050676"/>
              <a:gd name="connsiteY48" fmla="*/ 319531 h 482695"/>
              <a:gd name="connsiteX49" fmla="*/ 3983928 w 6050676"/>
              <a:gd name="connsiteY49" fmla="*/ 309333 h 482695"/>
              <a:gd name="connsiteX50" fmla="*/ 4047966 w 6050676"/>
              <a:gd name="connsiteY50" fmla="*/ 320567 h 482695"/>
              <a:gd name="connsiteX51" fmla="*/ 4075708 w 6050676"/>
              <a:gd name="connsiteY51" fmla="*/ 292336 h 482695"/>
              <a:gd name="connsiteX52" fmla="*/ 4140834 w 6050676"/>
              <a:gd name="connsiteY52" fmla="*/ 265799 h 482695"/>
              <a:gd name="connsiteX53" fmla="*/ 4208279 w 6050676"/>
              <a:gd name="connsiteY53" fmla="*/ 248146 h 482695"/>
              <a:gd name="connsiteX54" fmla="*/ 4283709 w 6050676"/>
              <a:gd name="connsiteY54" fmla="*/ 251511 h 482695"/>
              <a:gd name="connsiteX55" fmla="*/ 4367053 w 6050676"/>
              <a:gd name="connsiteY55" fmla="*/ 277705 h 482695"/>
              <a:gd name="connsiteX56" fmla="*/ 4392858 w 6050676"/>
              <a:gd name="connsiteY56" fmla="*/ 273649 h 482695"/>
              <a:gd name="connsiteX57" fmla="*/ 4409916 w 6050676"/>
              <a:gd name="connsiteY57" fmla="*/ 272942 h 482695"/>
              <a:gd name="connsiteX58" fmla="*/ 4442828 w 6050676"/>
              <a:gd name="connsiteY58" fmla="*/ 292336 h 482695"/>
              <a:gd name="connsiteX59" fmla="*/ 4456425 w 6050676"/>
              <a:gd name="connsiteY59" fmla="*/ 295736 h 482695"/>
              <a:gd name="connsiteX60" fmla="*/ 4476821 w 6050676"/>
              <a:gd name="connsiteY60" fmla="*/ 302534 h 482695"/>
              <a:gd name="connsiteX61" fmla="*/ 4521834 w 6050676"/>
              <a:gd name="connsiteY61" fmla="*/ 334854 h 482695"/>
              <a:gd name="connsiteX62" fmla="*/ 4559934 w 6050676"/>
              <a:gd name="connsiteY62" fmla="*/ 346761 h 482695"/>
              <a:gd name="connsiteX63" fmla="*/ 4574035 w 6050676"/>
              <a:gd name="connsiteY63" fmla="*/ 357959 h 482695"/>
              <a:gd name="connsiteX64" fmla="*/ 4636134 w 6050676"/>
              <a:gd name="connsiteY64" fmla="*/ 356285 h 482695"/>
              <a:gd name="connsiteX65" fmla="*/ 4718168 w 6050676"/>
              <a:gd name="connsiteY65" fmla="*/ 356922 h 482695"/>
              <a:gd name="connsiteX66" fmla="*/ 4795678 w 6050676"/>
              <a:gd name="connsiteY66" fmla="*/ 349141 h 482695"/>
              <a:gd name="connsiteX67" fmla="*/ 4881332 w 6050676"/>
              <a:gd name="connsiteY67" fmla="*/ 326496 h 482695"/>
              <a:gd name="connsiteX68" fmla="*/ 5052619 w 6050676"/>
              <a:gd name="connsiteY68" fmla="*/ 349623 h 482695"/>
              <a:gd name="connsiteX69" fmla="*/ 5119528 w 6050676"/>
              <a:gd name="connsiteY69" fmla="*/ 339616 h 482695"/>
              <a:gd name="connsiteX70" fmla="*/ 5166870 w 6050676"/>
              <a:gd name="connsiteY70" fmla="*/ 343325 h 482695"/>
              <a:gd name="connsiteX71" fmla="*/ 5201279 w 6050676"/>
              <a:gd name="connsiteY71" fmla="*/ 332794 h 482695"/>
              <a:gd name="connsiteX72" fmla="*/ 5499997 w 6050676"/>
              <a:gd name="connsiteY72" fmla="*/ 333128 h 482695"/>
              <a:gd name="connsiteX73" fmla="*/ 5725797 w 6050676"/>
              <a:gd name="connsiteY73" fmla="*/ 344014 h 482695"/>
              <a:gd name="connsiteX74" fmla="*/ 5748143 w 6050676"/>
              <a:gd name="connsiteY74" fmla="*/ 329728 h 482695"/>
              <a:gd name="connsiteX75" fmla="*/ 5815554 w 6050676"/>
              <a:gd name="connsiteY75" fmla="*/ 332794 h 482695"/>
              <a:gd name="connsiteX76" fmla="*/ 5894092 w 6050676"/>
              <a:gd name="connsiteY76" fmla="*/ 310355 h 482695"/>
              <a:gd name="connsiteX77" fmla="*/ 5982691 w 6050676"/>
              <a:gd name="connsiteY77" fmla="*/ 322930 h 482695"/>
              <a:gd name="connsiteX78" fmla="*/ 6050676 w 6050676"/>
              <a:gd name="connsiteY78" fmla="*/ 326329 h 482695"/>
              <a:gd name="connsiteX79" fmla="*/ 6016684 w 6050676"/>
              <a:gd name="connsiteY79" fmla="*/ 472497 h 482695"/>
              <a:gd name="connsiteX80" fmla="*/ 5805930 w 6050676"/>
              <a:gd name="connsiteY80" fmla="*/ 452102 h 482695"/>
              <a:gd name="connsiteX81" fmla="*/ 5652870 w 6050676"/>
              <a:gd name="connsiteY81" fmla="*/ 470234 h 482695"/>
              <a:gd name="connsiteX82" fmla="*/ 5537868 w 6050676"/>
              <a:gd name="connsiteY82" fmla="*/ 470234 h 482695"/>
              <a:gd name="connsiteX83" fmla="*/ 5442210 w 6050676"/>
              <a:gd name="connsiteY83" fmla="*/ 448702 h 482695"/>
              <a:gd name="connsiteX84" fmla="*/ 5224657 w 6050676"/>
              <a:gd name="connsiteY84" fmla="*/ 448702 h 482695"/>
              <a:gd name="connsiteX85" fmla="*/ 5122679 w 6050676"/>
              <a:gd name="connsiteY85" fmla="*/ 482695 h 482695"/>
              <a:gd name="connsiteX86" fmla="*/ 5044496 w 6050676"/>
              <a:gd name="connsiteY86" fmla="*/ 479296 h 482695"/>
              <a:gd name="connsiteX87" fmla="*/ 4932321 w 6050676"/>
              <a:gd name="connsiteY87" fmla="*/ 462299 h 482695"/>
              <a:gd name="connsiteX88" fmla="*/ 4876915 w 6050676"/>
              <a:gd name="connsiteY88" fmla="*/ 426926 h 482695"/>
              <a:gd name="connsiteX89" fmla="*/ 4807221 w 6050676"/>
              <a:gd name="connsiteY89" fmla="*/ 429307 h 482695"/>
              <a:gd name="connsiteX90" fmla="*/ 4748761 w 6050676"/>
              <a:gd name="connsiteY90" fmla="*/ 455501 h 482695"/>
              <a:gd name="connsiteX91" fmla="*/ 4694373 w 6050676"/>
              <a:gd name="connsiteY91" fmla="*/ 469098 h 482695"/>
              <a:gd name="connsiteX92" fmla="*/ 4667179 w 6050676"/>
              <a:gd name="connsiteY92" fmla="*/ 461264 h 482695"/>
              <a:gd name="connsiteX93" fmla="*/ 4575435 w 6050676"/>
              <a:gd name="connsiteY93" fmla="*/ 469425 h 482695"/>
              <a:gd name="connsiteX94" fmla="*/ 4506741 w 6050676"/>
              <a:gd name="connsiteY94" fmla="*/ 468407 h 482695"/>
              <a:gd name="connsiteX95" fmla="*/ 4487018 w 6050676"/>
              <a:gd name="connsiteY95" fmla="*/ 445637 h 482695"/>
              <a:gd name="connsiteX96" fmla="*/ 4360655 w 6050676"/>
              <a:gd name="connsiteY96" fmla="*/ 383443 h 482695"/>
              <a:gd name="connsiteX97" fmla="*/ 4326572 w 6050676"/>
              <a:gd name="connsiteY97" fmla="*/ 370574 h 482695"/>
              <a:gd name="connsiteX98" fmla="*/ 4281355 w 6050676"/>
              <a:gd name="connsiteY98" fmla="*/ 390224 h 482695"/>
              <a:gd name="connsiteX99" fmla="*/ 4209891 w 6050676"/>
              <a:gd name="connsiteY99" fmla="*/ 415817 h 482695"/>
              <a:gd name="connsiteX100" fmla="*/ 4170888 w 6050676"/>
              <a:gd name="connsiteY100" fmla="*/ 410602 h 482695"/>
              <a:gd name="connsiteX101" fmla="*/ 4132460 w 6050676"/>
              <a:gd name="connsiteY101" fmla="*/ 408203 h 482695"/>
              <a:gd name="connsiteX102" fmla="*/ 4103213 w 6050676"/>
              <a:gd name="connsiteY102" fmla="*/ 434052 h 482695"/>
              <a:gd name="connsiteX103" fmla="*/ 4079274 w 6050676"/>
              <a:gd name="connsiteY103" fmla="*/ 457617 h 482695"/>
              <a:gd name="connsiteX104" fmla="*/ 3943137 w 6050676"/>
              <a:gd name="connsiteY104" fmla="*/ 452102 h 482695"/>
              <a:gd name="connsiteX105" fmla="*/ 3902709 w 6050676"/>
              <a:gd name="connsiteY105" fmla="*/ 437249 h 482695"/>
              <a:gd name="connsiteX106" fmla="*/ 3888749 w 6050676"/>
              <a:gd name="connsiteY106" fmla="*/ 448702 h 482695"/>
              <a:gd name="connsiteX107" fmla="*/ 3834069 w 6050676"/>
              <a:gd name="connsiteY107" fmla="*/ 430689 h 482695"/>
              <a:gd name="connsiteX108" fmla="*/ 3773421 w 6050676"/>
              <a:gd name="connsiteY108" fmla="*/ 429535 h 482695"/>
              <a:gd name="connsiteX109" fmla="*/ 3735800 w 6050676"/>
              <a:gd name="connsiteY109" fmla="*/ 441576 h 482695"/>
              <a:gd name="connsiteX110" fmla="*/ 3690778 w 6050676"/>
              <a:gd name="connsiteY110" fmla="*/ 444392 h 482695"/>
              <a:gd name="connsiteX111" fmla="*/ 3652855 w 6050676"/>
              <a:gd name="connsiteY111" fmla="*/ 438868 h 482695"/>
              <a:gd name="connsiteX112" fmla="*/ 3619341 w 6050676"/>
              <a:gd name="connsiteY112" fmla="*/ 418199 h 482695"/>
              <a:gd name="connsiteX113" fmla="*/ 3564572 w 6050676"/>
              <a:gd name="connsiteY113" fmla="*/ 375336 h 482695"/>
              <a:gd name="connsiteX114" fmla="*/ 3513219 w 6050676"/>
              <a:gd name="connsiteY114" fmla="*/ 319704 h 482695"/>
              <a:gd name="connsiteX115" fmla="*/ 3457416 w 6050676"/>
              <a:gd name="connsiteY115" fmla="*/ 303899 h 482695"/>
              <a:gd name="connsiteX116" fmla="*/ 3385978 w 6050676"/>
              <a:gd name="connsiteY116" fmla="*/ 232461 h 482695"/>
              <a:gd name="connsiteX117" fmla="*/ 3378861 w 6050676"/>
              <a:gd name="connsiteY117" fmla="*/ 251545 h 482695"/>
              <a:gd name="connsiteX118" fmla="*/ 3304077 w 6050676"/>
              <a:gd name="connsiteY118" fmla="*/ 316131 h 482695"/>
              <a:gd name="connsiteX119" fmla="*/ 3255009 w 6050676"/>
              <a:gd name="connsiteY119" fmla="*/ 346761 h 482695"/>
              <a:gd name="connsiteX120" fmla="*/ 3163345 w 6050676"/>
              <a:gd name="connsiteY120" fmla="*/ 369847 h 482695"/>
              <a:gd name="connsiteX121" fmla="*/ 3032137 w 6050676"/>
              <a:gd name="connsiteY121" fmla="*/ 312732 h 482695"/>
              <a:gd name="connsiteX122" fmla="*/ 2984547 w 6050676"/>
              <a:gd name="connsiteY122" fmla="*/ 295736 h 482695"/>
              <a:gd name="connsiteX123" fmla="*/ 2960752 w 6050676"/>
              <a:gd name="connsiteY123" fmla="*/ 292336 h 482695"/>
              <a:gd name="connsiteX124" fmla="*/ 2834980 w 6050676"/>
              <a:gd name="connsiteY124" fmla="*/ 261743 h 482695"/>
              <a:gd name="connsiteX125" fmla="*/ 2780592 w 6050676"/>
              <a:gd name="connsiteY125" fmla="*/ 265142 h 482695"/>
              <a:gd name="connsiteX126" fmla="*/ 2760196 w 6050676"/>
              <a:gd name="connsiteY126" fmla="*/ 268542 h 482695"/>
              <a:gd name="connsiteX127" fmla="*/ 2705808 w 6050676"/>
              <a:gd name="connsiteY127" fmla="*/ 275340 h 482695"/>
              <a:gd name="connsiteX128" fmla="*/ 2671815 w 6050676"/>
              <a:gd name="connsiteY128" fmla="*/ 275340 h 482695"/>
              <a:gd name="connsiteX129" fmla="*/ 2593633 w 6050676"/>
              <a:gd name="connsiteY129" fmla="*/ 251545 h 482695"/>
              <a:gd name="connsiteX130" fmla="*/ 2546043 w 6050676"/>
              <a:gd name="connsiteY130" fmla="*/ 244747 h 482695"/>
              <a:gd name="connsiteX131" fmla="*/ 2459026 w 6050676"/>
              <a:gd name="connsiteY131" fmla="*/ 212773 h 482695"/>
              <a:gd name="connsiteX132" fmla="*/ 2330872 w 6050676"/>
              <a:gd name="connsiteY132" fmla="*/ 199848 h 482695"/>
              <a:gd name="connsiteX133" fmla="*/ 2204878 w 6050676"/>
              <a:gd name="connsiteY133" fmla="*/ 172930 h 482695"/>
              <a:gd name="connsiteX134" fmla="*/ 2169381 w 6050676"/>
              <a:gd name="connsiteY134" fmla="*/ 166183 h 482695"/>
              <a:gd name="connsiteX135" fmla="*/ 2143550 w 6050676"/>
              <a:gd name="connsiteY135" fmla="*/ 168564 h 482695"/>
              <a:gd name="connsiteX136" fmla="*/ 2090543 w 6050676"/>
              <a:gd name="connsiteY136" fmla="*/ 197157 h 482695"/>
              <a:gd name="connsiteX137" fmla="*/ 1937576 w 6050676"/>
              <a:gd name="connsiteY137" fmla="*/ 234549 h 482695"/>
              <a:gd name="connsiteX138" fmla="*/ 1859597 w 6050676"/>
              <a:gd name="connsiteY138" fmla="*/ 237224 h 482695"/>
              <a:gd name="connsiteX139" fmla="*/ 1703027 w 6050676"/>
              <a:gd name="connsiteY139" fmla="*/ 234549 h 482695"/>
              <a:gd name="connsiteX140" fmla="*/ 1635759 w 6050676"/>
              <a:gd name="connsiteY140" fmla="*/ 234842 h 482695"/>
              <a:gd name="connsiteX141" fmla="*/ 1561941 w 6050676"/>
              <a:gd name="connsiteY141" fmla="*/ 230080 h 482695"/>
              <a:gd name="connsiteX142" fmla="*/ 1510615 w 6050676"/>
              <a:gd name="connsiteY142" fmla="*/ 230460 h 482695"/>
              <a:gd name="connsiteX143" fmla="*/ 1332508 w 6050676"/>
              <a:gd name="connsiteY143" fmla="*/ 246438 h 482695"/>
              <a:gd name="connsiteX144" fmla="*/ 1123791 w 6050676"/>
              <a:gd name="connsiteY144" fmla="*/ 265799 h 482695"/>
              <a:gd name="connsiteX145" fmla="*/ 1080618 w 6050676"/>
              <a:gd name="connsiteY145" fmla="*/ 263089 h 482695"/>
              <a:gd name="connsiteX146" fmla="*/ 999966 w 6050676"/>
              <a:gd name="connsiteY146" fmla="*/ 265799 h 482695"/>
              <a:gd name="connsiteX147" fmla="*/ 968788 w 6050676"/>
              <a:gd name="connsiteY147" fmla="*/ 278739 h 482695"/>
              <a:gd name="connsiteX148" fmla="*/ 849814 w 6050676"/>
              <a:gd name="connsiteY148" fmla="*/ 305934 h 482695"/>
              <a:gd name="connsiteX149" fmla="*/ 786354 w 6050676"/>
              <a:gd name="connsiteY149" fmla="*/ 352428 h 482695"/>
              <a:gd name="connsiteX150" fmla="*/ 734239 w 6050676"/>
              <a:gd name="connsiteY150" fmla="*/ 370519 h 482695"/>
              <a:gd name="connsiteX151" fmla="*/ 662938 w 6050676"/>
              <a:gd name="connsiteY151" fmla="*/ 400112 h 482695"/>
              <a:gd name="connsiteX152" fmla="*/ 574474 w 6050676"/>
              <a:gd name="connsiteY152" fmla="*/ 384116 h 482695"/>
              <a:gd name="connsiteX153" fmla="*/ 438838 w 6050676"/>
              <a:gd name="connsiteY153" fmla="*/ 354378 h 482695"/>
              <a:gd name="connsiteX154" fmla="*/ 370519 w 6050676"/>
              <a:gd name="connsiteY154" fmla="*/ 278739 h 482695"/>
              <a:gd name="connsiteX155" fmla="*/ 326328 w 6050676"/>
              <a:gd name="connsiteY155" fmla="*/ 268542 h 482695"/>
              <a:gd name="connsiteX156" fmla="*/ 214153 w 6050676"/>
              <a:gd name="connsiteY156" fmla="*/ 180161 h 482695"/>
              <a:gd name="connsiteX157" fmla="*/ 180494 w 6050676"/>
              <a:gd name="connsiteY157" fmla="*/ 153280 h 482695"/>
              <a:gd name="connsiteX158" fmla="*/ 105377 w 6050676"/>
              <a:gd name="connsiteY158" fmla="*/ 125773 h 482695"/>
              <a:gd name="connsiteX159" fmla="*/ 33992 w 6050676"/>
              <a:gd name="connsiteY159" fmla="*/ 64586 h 482695"/>
              <a:gd name="connsiteX160" fmla="*/ 0 w 6050676"/>
              <a:gd name="connsiteY160"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1066 w 6050676"/>
              <a:gd name="connsiteY22" fmla="*/ 130066 h 482695"/>
              <a:gd name="connsiteX23" fmla="*/ 2269340 w 6050676"/>
              <a:gd name="connsiteY23" fmla="*/ 161492 h 482695"/>
              <a:gd name="connsiteX24" fmla="*/ 2425016 w 6050676"/>
              <a:gd name="connsiteY24" fmla="*/ 142424 h 482695"/>
              <a:gd name="connsiteX25" fmla="*/ 2566093 w 6050676"/>
              <a:gd name="connsiteY25" fmla="*/ 191049 h 482695"/>
              <a:gd name="connsiteX26" fmla="*/ 2631121 w 6050676"/>
              <a:gd name="connsiteY26" fmla="*/ 194360 h 482695"/>
              <a:gd name="connsiteX27" fmla="*/ 2692901 w 6050676"/>
              <a:gd name="connsiteY27" fmla="*/ 214171 h 482695"/>
              <a:gd name="connsiteX28" fmla="*/ 2736074 w 6050676"/>
              <a:gd name="connsiteY28" fmla="*/ 214172 h 482695"/>
              <a:gd name="connsiteX29" fmla="*/ 2859722 w 6050676"/>
              <a:gd name="connsiteY29" fmla="*/ 191980 h 482695"/>
              <a:gd name="connsiteX30" fmla="*/ 2923360 w 6050676"/>
              <a:gd name="connsiteY30" fmla="*/ 207355 h 482695"/>
              <a:gd name="connsiteX31" fmla="*/ 2957353 w 6050676"/>
              <a:gd name="connsiteY31" fmla="*/ 224351 h 482695"/>
              <a:gd name="connsiteX32" fmla="*/ 2984547 w 6050676"/>
              <a:gd name="connsiteY32" fmla="*/ 241348 h 482695"/>
              <a:gd name="connsiteX33" fmla="*/ 3004943 w 6050676"/>
              <a:gd name="connsiteY33" fmla="*/ 248146 h 482695"/>
              <a:gd name="connsiteX34" fmla="*/ 3069272 w 6050676"/>
              <a:gd name="connsiteY34" fmla="*/ 261036 h 482695"/>
              <a:gd name="connsiteX35" fmla="*/ 3127316 w 6050676"/>
              <a:gd name="connsiteY35" fmla="*/ 295736 h 482695"/>
              <a:gd name="connsiteX36" fmla="*/ 3202099 w 6050676"/>
              <a:gd name="connsiteY36" fmla="*/ 295736 h 482695"/>
              <a:gd name="connsiteX37" fmla="*/ 3249689 w 6050676"/>
              <a:gd name="connsiteY37" fmla="*/ 285538 h 482695"/>
              <a:gd name="connsiteX38" fmla="*/ 3276883 w 6050676"/>
              <a:gd name="connsiteY38" fmla="*/ 271941 h 482695"/>
              <a:gd name="connsiteX39" fmla="*/ 3381260 w 6050676"/>
              <a:gd name="connsiteY39" fmla="*/ 156313 h 482695"/>
              <a:gd name="connsiteX40" fmla="*/ 3419652 w 6050676"/>
              <a:gd name="connsiteY40" fmla="*/ 183560 h 482695"/>
              <a:gd name="connsiteX41" fmla="*/ 3463842 w 6050676"/>
              <a:gd name="connsiteY41" fmla="*/ 200557 h 482695"/>
              <a:gd name="connsiteX42" fmla="*/ 3664398 w 6050676"/>
              <a:gd name="connsiteY42" fmla="*/ 295736 h 482695"/>
              <a:gd name="connsiteX43" fmla="*/ 3701790 w 6050676"/>
              <a:gd name="connsiteY43" fmla="*/ 299135 h 482695"/>
              <a:gd name="connsiteX44" fmla="*/ 3718786 w 6050676"/>
              <a:gd name="connsiteY44" fmla="*/ 302534 h 482695"/>
              <a:gd name="connsiteX45" fmla="*/ 3759578 w 6050676"/>
              <a:gd name="connsiteY45" fmla="*/ 309333 h 482695"/>
              <a:gd name="connsiteX46" fmla="*/ 3800369 w 6050676"/>
              <a:gd name="connsiteY46" fmla="*/ 312732 h 482695"/>
              <a:gd name="connsiteX47" fmla="*/ 3888749 w 6050676"/>
              <a:gd name="connsiteY47" fmla="*/ 319531 h 482695"/>
              <a:gd name="connsiteX48" fmla="*/ 3946537 w 6050676"/>
              <a:gd name="connsiteY48" fmla="*/ 319531 h 482695"/>
              <a:gd name="connsiteX49" fmla="*/ 3983928 w 6050676"/>
              <a:gd name="connsiteY49" fmla="*/ 309333 h 482695"/>
              <a:gd name="connsiteX50" fmla="*/ 4047966 w 6050676"/>
              <a:gd name="connsiteY50" fmla="*/ 320567 h 482695"/>
              <a:gd name="connsiteX51" fmla="*/ 4075708 w 6050676"/>
              <a:gd name="connsiteY51" fmla="*/ 292336 h 482695"/>
              <a:gd name="connsiteX52" fmla="*/ 4140834 w 6050676"/>
              <a:gd name="connsiteY52" fmla="*/ 265799 h 482695"/>
              <a:gd name="connsiteX53" fmla="*/ 4208279 w 6050676"/>
              <a:gd name="connsiteY53" fmla="*/ 248146 h 482695"/>
              <a:gd name="connsiteX54" fmla="*/ 4283709 w 6050676"/>
              <a:gd name="connsiteY54" fmla="*/ 251511 h 482695"/>
              <a:gd name="connsiteX55" fmla="*/ 4367053 w 6050676"/>
              <a:gd name="connsiteY55" fmla="*/ 277705 h 482695"/>
              <a:gd name="connsiteX56" fmla="*/ 4392858 w 6050676"/>
              <a:gd name="connsiteY56" fmla="*/ 273649 h 482695"/>
              <a:gd name="connsiteX57" fmla="*/ 4409916 w 6050676"/>
              <a:gd name="connsiteY57" fmla="*/ 272942 h 482695"/>
              <a:gd name="connsiteX58" fmla="*/ 4442828 w 6050676"/>
              <a:gd name="connsiteY58" fmla="*/ 292336 h 482695"/>
              <a:gd name="connsiteX59" fmla="*/ 4456425 w 6050676"/>
              <a:gd name="connsiteY59" fmla="*/ 295736 h 482695"/>
              <a:gd name="connsiteX60" fmla="*/ 4476821 w 6050676"/>
              <a:gd name="connsiteY60" fmla="*/ 302534 h 482695"/>
              <a:gd name="connsiteX61" fmla="*/ 4521834 w 6050676"/>
              <a:gd name="connsiteY61" fmla="*/ 334854 h 482695"/>
              <a:gd name="connsiteX62" fmla="*/ 4559934 w 6050676"/>
              <a:gd name="connsiteY62" fmla="*/ 346761 h 482695"/>
              <a:gd name="connsiteX63" fmla="*/ 4574035 w 6050676"/>
              <a:gd name="connsiteY63" fmla="*/ 357959 h 482695"/>
              <a:gd name="connsiteX64" fmla="*/ 4636134 w 6050676"/>
              <a:gd name="connsiteY64" fmla="*/ 356285 h 482695"/>
              <a:gd name="connsiteX65" fmla="*/ 4718168 w 6050676"/>
              <a:gd name="connsiteY65" fmla="*/ 356922 h 482695"/>
              <a:gd name="connsiteX66" fmla="*/ 4795678 w 6050676"/>
              <a:gd name="connsiteY66" fmla="*/ 349141 h 482695"/>
              <a:gd name="connsiteX67" fmla="*/ 4881332 w 6050676"/>
              <a:gd name="connsiteY67" fmla="*/ 326496 h 482695"/>
              <a:gd name="connsiteX68" fmla="*/ 5052619 w 6050676"/>
              <a:gd name="connsiteY68" fmla="*/ 349623 h 482695"/>
              <a:gd name="connsiteX69" fmla="*/ 5119528 w 6050676"/>
              <a:gd name="connsiteY69" fmla="*/ 339616 h 482695"/>
              <a:gd name="connsiteX70" fmla="*/ 5166870 w 6050676"/>
              <a:gd name="connsiteY70" fmla="*/ 343325 h 482695"/>
              <a:gd name="connsiteX71" fmla="*/ 5201279 w 6050676"/>
              <a:gd name="connsiteY71" fmla="*/ 332794 h 482695"/>
              <a:gd name="connsiteX72" fmla="*/ 5499997 w 6050676"/>
              <a:gd name="connsiteY72" fmla="*/ 333128 h 482695"/>
              <a:gd name="connsiteX73" fmla="*/ 5725797 w 6050676"/>
              <a:gd name="connsiteY73" fmla="*/ 344014 h 482695"/>
              <a:gd name="connsiteX74" fmla="*/ 5748143 w 6050676"/>
              <a:gd name="connsiteY74" fmla="*/ 329728 h 482695"/>
              <a:gd name="connsiteX75" fmla="*/ 5815554 w 6050676"/>
              <a:gd name="connsiteY75" fmla="*/ 332794 h 482695"/>
              <a:gd name="connsiteX76" fmla="*/ 5894092 w 6050676"/>
              <a:gd name="connsiteY76" fmla="*/ 310355 h 482695"/>
              <a:gd name="connsiteX77" fmla="*/ 5982691 w 6050676"/>
              <a:gd name="connsiteY77" fmla="*/ 322930 h 482695"/>
              <a:gd name="connsiteX78" fmla="*/ 6050676 w 6050676"/>
              <a:gd name="connsiteY78" fmla="*/ 326329 h 482695"/>
              <a:gd name="connsiteX79" fmla="*/ 6016684 w 6050676"/>
              <a:gd name="connsiteY79" fmla="*/ 472497 h 482695"/>
              <a:gd name="connsiteX80" fmla="*/ 5805930 w 6050676"/>
              <a:gd name="connsiteY80" fmla="*/ 452102 h 482695"/>
              <a:gd name="connsiteX81" fmla="*/ 5652870 w 6050676"/>
              <a:gd name="connsiteY81" fmla="*/ 470234 h 482695"/>
              <a:gd name="connsiteX82" fmla="*/ 5537868 w 6050676"/>
              <a:gd name="connsiteY82" fmla="*/ 470234 h 482695"/>
              <a:gd name="connsiteX83" fmla="*/ 5442210 w 6050676"/>
              <a:gd name="connsiteY83" fmla="*/ 448702 h 482695"/>
              <a:gd name="connsiteX84" fmla="*/ 5224657 w 6050676"/>
              <a:gd name="connsiteY84" fmla="*/ 448702 h 482695"/>
              <a:gd name="connsiteX85" fmla="*/ 5122679 w 6050676"/>
              <a:gd name="connsiteY85" fmla="*/ 482695 h 482695"/>
              <a:gd name="connsiteX86" fmla="*/ 5044496 w 6050676"/>
              <a:gd name="connsiteY86" fmla="*/ 479296 h 482695"/>
              <a:gd name="connsiteX87" fmla="*/ 4932321 w 6050676"/>
              <a:gd name="connsiteY87" fmla="*/ 462299 h 482695"/>
              <a:gd name="connsiteX88" fmla="*/ 4876915 w 6050676"/>
              <a:gd name="connsiteY88" fmla="*/ 426926 h 482695"/>
              <a:gd name="connsiteX89" fmla="*/ 4807221 w 6050676"/>
              <a:gd name="connsiteY89" fmla="*/ 429307 h 482695"/>
              <a:gd name="connsiteX90" fmla="*/ 4748761 w 6050676"/>
              <a:gd name="connsiteY90" fmla="*/ 455501 h 482695"/>
              <a:gd name="connsiteX91" fmla="*/ 4694373 w 6050676"/>
              <a:gd name="connsiteY91" fmla="*/ 469098 h 482695"/>
              <a:gd name="connsiteX92" fmla="*/ 4667179 w 6050676"/>
              <a:gd name="connsiteY92" fmla="*/ 461264 h 482695"/>
              <a:gd name="connsiteX93" fmla="*/ 4575435 w 6050676"/>
              <a:gd name="connsiteY93" fmla="*/ 469425 h 482695"/>
              <a:gd name="connsiteX94" fmla="*/ 4528172 w 6050676"/>
              <a:gd name="connsiteY94" fmla="*/ 454119 h 482695"/>
              <a:gd name="connsiteX95" fmla="*/ 4487018 w 6050676"/>
              <a:gd name="connsiteY95" fmla="*/ 445637 h 482695"/>
              <a:gd name="connsiteX96" fmla="*/ 4360655 w 6050676"/>
              <a:gd name="connsiteY96" fmla="*/ 383443 h 482695"/>
              <a:gd name="connsiteX97" fmla="*/ 4326572 w 6050676"/>
              <a:gd name="connsiteY97" fmla="*/ 370574 h 482695"/>
              <a:gd name="connsiteX98" fmla="*/ 4281355 w 6050676"/>
              <a:gd name="connsiteY98" fmla="*/ 390224 h 482695"/>
              <a:gd name="connsiteX99" fmla="*/ 4209891 w 6050676"/>
              <a:gd name="connsiteY99" fmla="*/ 415817 h 482695"/>
              <a:gd name="connsiteX100" fmla="*/ 4170888 w 6050676"/>
              <a:gd name="connsiteY100" fmla="*/ 410602 h 482695"/>
              <a:gd name="connsiteX101" fmla="*/ 4132460 w 6050676"/>
              <a:gd name="connsiteY101" fmla="*/ 408203 h 482695"/>
              <a:gd name="connsiteX102" fmla="*/ 4103213 w 6050676"/>
              <a:gd name="connsiteY102" fmla="*/ 434052 h 482695"/>
              <a:gd name="connsiteX103" fmla="*/ 4079274 w 6050676"/>
              <a:gd name="connsiteY103" fmla="*/ 457617 h 482695"/>
              <a:gd name="connsiteX104" fmla="*/ 3943137 w 6050676"/>
              <a:gd name="connsiteY104" fmla="*/ 452102 h 482695"/>
              <a:gd name="connsiteX105" fmla="*/ 3902709 w 6050676"/>
              <a:gd name="connsiteY105" fmla="*/ 437249 h 482695"/>
              <a:gd name="connsiteX106" fmla="*/ 3888749 w 6050676"/>
              <a:gd name="connsiteY106" fmla="*/ 448702 h 482695"/>
              <a:gd name="connsiteX107" fmla="*/ 3834069 w 6050676"/>
              <a:gd name="connsiteY107" fmla="*/ 430689 h 482695"/>
              <a:gd name="connsiteX108" fmla="*/ 3773421 w 6050676"/>
              <a:gd name="connsiteY108" fmla="*/ 429535 h 482695"/>
              <a:gd name="connsiteX109" fmla="*/ 3735800 w 6050676"/>
              <a:gd name="connsiteY109" fmla="*/ 441576 h 482695"/>
              <a:gd name="connsiteX110" fmla="*/ 3690778 w 6050676"/>
              <a:gd name="connsiteY110" fmla="*/ 444392 h 482695"/>
              <a:gd name="connsiteX111" fmla="*/ 3652855 w 6050676"/>
              <a:gd name="connsiteY111" fmla="*/ 438868 h 482695"/>
              <a:gd name="connsiteX112" fmla="*/ 3619341 w 6050676"/>
              <a:gd name="connsiteY112" fmla="*/ 418199 h 482695"/>
              <a:gd name="connsiteX113" fmla="*/ 3564572 w 6050676"/>
              <a:gd name="connsiteY113" fmla="*/ 375336 h 482695"/>
              <a:gd name="connsiteX114" fmla="*/ 3513219 w 6050676"/>
              <a:gd name="connsiteY114" fmla="*/ 319704 h 482695"/>
              <a:gd name="connsiteX115" fmla="*/ 3457416 w 6050676"/>
              <a:gd name="connsiteY115" fmla="*/ 303899 h 482695"/>
              <a:gd name="connsiteX116" fmla="*/ 3385978 w 6050676"/>
              <a:gd name="connsiteY116" fmla="*/ 232461 h 482695"/>
              <a:gd name="connsiteX117" fmla="*/ 3378861 w 6050676"/>
              <a:gd name="connsiteY117" fmla="*/ 251545 h 482695"/>
              <a:gd name="connsiteX118" fmla="*/ 3304077 w 6050676"/>
              <a:gd name="connsiteY118" fmla="*/ 316131 h 482695"/>
              <a:gd name="connsiteX119" fmla="*/ 3255009 w 6050676"/>
              <a:gd name="connsiteY119" fmla="*/ 346761 h 482695"/>
              <a:gd name="connsiteX120" fmla="*/ 3163345 w 6050676"/>
              <a:gd name="connsiteY120" fmla="*/ 369847 h 482695"/>
              <a:gd name="connsiteX121" fmla="*/ 3032137 w 6050676"/>
              <a:gd name="connsiteY121" fmla="*/ 312732 h 482695"/>
              <a:gd name="connsiteX122" fmla="*/ 2984547 w 6050676"/>
              <a:gd name="connsiteY122" fmla="*/ 295736 h 482695"/>
              <a:gd name="connsiteX123" fmla="*/ 2960752 w 6050676"/>
              <a:gd name="connsiteY123" fmla="*/ 292336 h 482695"/>
              <a:gd name="connsiteX124" fmla="*/ 2834980 w 6050676"/>
              <a:gd name="connsiteY124" fmla="*/ 261743 h 482695"/>
              <a:gd name="connsiteX125" fmla="*/ 2780592 w 6050676"/>
              <a:gd name="connsiteY125" fmla="*/ 265142 h 482695"/>
              <a:gd name="connsiteX126" fmla="*/ 2760196 w 6050676"/>
              <a:gd name="connsiteY126" fmla="*/ 268542 h 482695"/>
              <a:gd name="connsiteX127" fmla="*/ 2705808 w 6050676"/>
              <a:gd name="connsiteY127" fmla="*/ 275340 h 482695"/>
              <a:gd name="connsiteX128" fmla="*/ 2671815 w 6050676"/>
              <a:gd name="connsiteY128" fmla="*/ 275340 h 482695"/>
              <a:gd name="connsiteX129" fmla="*/ 2593633 w 6050676"/>
              <a:gd name="connsiteY129" fmla="*/ 251545 h 482695"/>
              <a:gd name="connsiteX130" fmla="*/ 2546043 w 6050676"/>
              <a:gd name="connsiteY130" fmla="*/ 244747 h 482695"/>
              <a:gd name="connsiteX131" fmla="*/ 2459026 w 6050676"/>
              <a:gd name="connsiteY131" fmla="*/ 212773 h 482695"/>
              <a:gd name="connsiteX132" fmla="*/ 2330872 w 6050676"/>
              <a:gd name="connsiteY132" fmla="*/ 199848 h 482695"/>
              <a:gd name="connsiteX133" fmla="*/ 2204878 w 6050676"/>
              <a:gd name="connsiteY133" fmla="*/ 172930 h 482695"/>
              <a:gd name="connsiteX134" fmla="*/ 2169381 w 6050676"/>
              <a:gd name="connsiteY134" fmla="*/ 166183 h 482695"/>
              <a:gd name="connsiteX135" fmla="*/ 2143550 w 6050676"/>
              <a:gd name="connsiteY135" fmla="*/ 168564 h 482695"/>
              <a:gd name="connsiteX136" fmla="*/ 2090543 w 6050676"/>
              <a:gd name="connsiteY136" fmla="*/ 197157 h 482695"/>
              <a:gd name="connsiteX137" fmla="*/ 1937576 w 6050676"/>
              <a:gd name="connsiteY137" fmla="*/ 234549 h 482695"/>
              <a:gd name="connsiteX138" fmla="*/ 1859597 w 6050676"/>
              <a:gd name="connsiteY138" fmla="*/ 237224 h 482695"/>
              <a:gd name="connsiteX139" fmla="*/ 1703027 w 6050676"/>
              <a:gd name="connsiteY139" fmla="*/ 234549 h 482695"/>
              <a:gd name="connsiteX140" fmla="*/ 1635759 w 6050676"/>
              <a:gd name="connsiteY140" fmla="*/ 234842 h 482695"/>
              <a:gd name="connsiteX141" fmla="*/ 1561941 w 6050676"/>
              <a:gd name="connsiteY141" fmla="*/ 230080 h 482695"/>
              <a:gd name="connsiteX142" fmla="*/ 1510615 w 6050676"/>
              <a:gd name="connsiteY142" fmla="*/ 230460 h 482695"/>
              <a:gd name="connsiteX143" fmla="*/ 1332508 w 6050676"/>
              <a:gd name="connsiteY143" fmla="*/ 246438 h 482695"/>
              <a:gd name="connsiteX144" fmla="*/ 1123791 w 6050676"/>
              <a:gd name="connsiteY144" fmla="*/ 265799 h 482695"/>
              <a:gd name="connsiteX145" fmla="*/ 1080618 w 6050676"/>
              <a:gd name="connsiteY145" fmla="*/ 263089 h 482695"/>
              <a:gd name="connsiteX146" fmla="*/ 999966 w 6050676"/>
              <a:gd name="connsiteY146" fmla="*/ 265799 h 482695"/>
              <a:gd name="connsiteX147" fmla="*/ 968788 w 6050676"/>
              <a:gd name="connsiteY147" fmla="*/ 278739 h 482695"/>
              <a:gd name="connsiteX148" fmla="*/ 849814 w 6050676"/>
              <a:gd name="connsiteY148" fmla="*/ 305934 h 482695"/>
              <a:gd name="connsiteX149" fmla="*/ 786354 w 6050676"/>
              <a:gd name="connsiteY149" fmla="*/ 352428 h 482695"/>
              <a:gd name="connsiteX150" fmla="*/ 734239 w 6050676"/>
              <a:gd name="connsiteY150" fmla="*/ 370519 h 482695"/>
              <a:gd name="connsiteX151" fmla="*/ 662938 w 6050676"/>
              <a:gd name="connsiteY151" fmla="*/ 400112 h 482695"/>
              <a:gd name="connsiteX152" fmla="*/ 574474 w 6050676"/>
              <a:gd name="connsiteY152" fmla="*/ 384116 h 482695"/>
              <a:gd name="connsiteX153" fmla="*/ 438838 w 6050676"/>
              <a:gd name="connsiteY153" fmla="*/ 354378 h 482695"/>
              <a:gd name="connsiteX154" fmla="*/ 370519 w 6050676"/>
              <a:gd name="connsiteY154" fmla="*/ 278739 h 482695"/>
              <a:gd name="connsiteX155" fmla="*/ 326328 w 6050676"/>
              <a:gd name="connsiteY155" fmla="*/ 268542 h 482695"/>
              <a:gd name="connsiteX156" fmla="*/ 214153 w 6050676"/>
              <a:gd name="connsiteY156" fmla="*/ 180161 h 482695"/>
              <a:gd name="connsiteX157" fmla="*/ 180494 w 6050676"/>
              <a:gd name="connsiteY157" fmla="*/ 153280 h 482695"/>
              <a:gd name="connsiteX158" fmla="*/ 105377 w 6050676"/>
              <a:gd name="connsiteY158" fmla="*/ 125773 h 482695"/>
              <a:gd name="connsiteX159" fmla="*/ 33992 w 6050676"/>
              <a:gd name="connsiteY159" fmla="*/ 64586 h 482695"/>
              <a:gd name="connsiteX160" fmla="*/ 0 w 6050676"/>
              <a:gd name="connsiteY160"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1066 w 6050676"/>
              <a:gd name="connsiteY22" fmla="*/ 130066 h 482695"/>
              <a:gd name="connsiteX23" fmla="*/ 2269340 w 6050676"/>
              <a:gd name="connsiteY23" fmla="*/ 161492 h 482695"/>
              <a:gd name="connsiteX24" fmla="*/ 2425016 w 6050676"/>
              <a:gd name="connsiteY24" fmla="*/ 142424 h 482695"/>
              <a:gd name="connsiteX25" fmla="*/ 2566093 w 6050676"/>
              <a:gd name="connsiteY25" fmla="*/ 191049 h 482695"/>
              <a:gd name="connsiteX26" fmla="*/ 2631121 w 6050676"/>
              <a:gd name="connsiteY26" fmla="*/ 194360 h 482695"/>
              <a:gd name="connsiteX27" fmla="*/ 2692901 w 6050676"/>
              <a:gd name="connsiteY27" fmla="*/ 214171 h 482695"/>
              <a:gd name="connsiteX28" fmla="*/ 2736074 w 6050676"/>
              <a:gd name="connsiteY28" fmla="*/ 214172 h 482695"/>
              <a:gd name="connsiteX29" fmla="*/ 2859722 w 6050676"/>
              <a:gd name="connsiteY29" fmla="*/ 191980 h 482695"/>
              <a:gd name="connsiteX30" fmla="*/ 2923360 w 6050676"/>
              <a:gd name="connsiteY30" fmla="*/ 207355 h 482695"/>
              <a:gd name="connsiteX31" fmla="*/ 2957353 w 6050676"/>
              <a:gd name="connsiteY31" fmla="*/ 224351 h 482695"/>
              <a:gd name="connsiteX32" fmla="*/ 2984547 w 6050676"/>
              <a:gd name="connsiteY32" fmla="*/ 241348 h 482695"/>
              <a:gd name="connsiteX33" fmla="*/ 3004943 w 6050676"/>
              <a:gd name="connsiteY33" fmla="*/ 248146 h 482695"/>
              <a:gd name="connsiteX34" fmla="*/ 3069272 w 6050676"/>
              <a:gd name="connsiteY34" fmla="*/ 261036 h 482695"/>
              <a:gd name="connsiteX35" fmla="*/ 3127316 w 6050676"/>
              <a:gd name="connsiteY35" fmla="*/ 295736 h 482695"/>
              <a:gd name="connsiteX36" fmla="*/ 3202099 w 6050676"/>
              <a:gd name="connsiteY36" fmla="*/ 295736 h 482695"/>
              <a:gd name="connsiteX37" fmla="*/ 3249689 w 6050676"/>
              <a:gd name="connsiteY37" fmla="*/ 285538 h 482695"/>
              <a:gd name="connsiteX38" fmla="*/ 3276883 w 6050676"/>
              <a:gd name="connsiteY38" fmla="*/ 271941 h 482695"/>
              <a:gd name="connsiteX39" fmla="*/ 3381260 w 6050676"/>
              <a:gd name="connsiteY39" fmla="*/ 156313 h 482695"/>
              <a:gd name="connsiteX40" fmla="*/ 3419652 w 6050676"/>
              <a:gd name="connsiteY40" fmla="*/ 183560 h 482695"/>
              <a:gd name="connsiteX41" fmla="*/ 3463842 w 6050676"/>
              <a:gd name="connsiteY41" fmla="*/ 200557 h 482695"/>
              <a:gd name="connsiteX42" fmla="*/ 3664398 w 6050676"/>
              <a:gd name="connsiteY42" fmla="*/ 295736 h 482695"/>
              <a:gd name="connsiteX43" fmla="*/ 3701790 w 6050676"/>
              <a:gd name="connsiteY43" fmla="*/ 299135 h 482695"/>
              <a:gd name="connsiteX44" fmla="*/ 3718786 w 6050676"/>
              <a:gd name="connsiteY44" fmla="*/ 302534 h 482695"/>
              <a:gd name="connsiteX45" fmla="*/ 3759578 w 6050676"/>
              <a:gd name="connsiteY45" fmla="*/ 309333 h 482695"/>
              <a:gd name="connsiteX46" fmla="*/ 3800369 w 6050676"/>
              <a:gd name="connsiteY46" fmla="*/ 312732 h 482695"/>
              <a:gd name="connsiteX47" fmla="*/ 3888749 w 6050676"/>
              <a:gd name="connsiteY47" fmla="*/ 319531 h 482695"/>
              <a:gd name="connsiteX48" fmla="*/ 3946537 w 6050676"/>
              <a:gd name="connsiteY48" fmla="*/ 319531 h 482695"/>
              <a:gd name="connsiteX49" fmla="*/ 3983928 w 6050676"/>
              <a:gd name="connsiteY49" fmla="*/ 309333 h 482695"/>
              <a:gd name="connsiteX50" fmla="*/ 4047966 w 6050676"/>
              <a:gd name="connsiteY50" fmla="*/ 320567 h 482695"/>
              <a:gd name="connsiteX51" fmla="*/ 4075708 w 6050676"/>
              <a:gd name="connsiteY51" fmla="*/ 292336 h 482695"/>
              <a:gd name="connsiteX52" fmla="*/ 4140834 w 6050676"/>
              <a:gd name="connsiteY52" fmla="*/ 265799 h 482695"/>
              <a:gd name="connsiteX53" fmla="*/ 4208279 w 6050676"/>
              <a:gd name="connsiteY53" fmla="*/ 248146 h 482695"/>
              <a:gd name="connsiteX54" fmla="*/ 4283709 w 6050676"/>
              <a:gd name="connsiteY54" fmla="*/ 251511 h 482695"/>
              <a:gd name="connsiteX55" fmla="*/ 4367053 w 6050676"/>
              <a:gd name="connsiteY55" fmla="*/ 277705 h 482695"/>
              <a:gd name="connsiteX56" fmla="*/ 4392858 w 6050676"/>
              <a:gd name="connsiteY56" fmla="*/ 273649 h 482695"/>
              <a:gd name="connsiteX57" fmla="*/ 4409916 w 6050676"/>
              <a:gd name="connsiteY57" fmla="*/ 272942 h 482695"/>
              <a:gd name="connsiteX58" fmla="*/ 4442828 w 6050676"/>
              <a:gd name="connsiteY58" fmla="*/ 292336 h 482695"/>
              <a:gd name="connsiteX59" fmla="*/ 4456425 w 6050676"/>
              <a:gd name="connsiteY59" fmla="*/ 295736 h 482695"/>
              <a:gd name="connsiteX60" fmla="*/ 4476821 w 6050676"/>
              <a:gd name="connsiteY60" fmla="*/ 302534 h 482695"/>
              <a:gd name="connsiteX61" fmla="*/ 4521834 w 6050676"/>
              <a:gd name="connsiteY61" fmla="*/ 334854 h 482695"/>
              <a:gd name="connsiteX62" fmla="*/ 4559934 w 6050676"/>
              <a:gd name="connsiteY62" fmla="*/ 346761 h 482695"/>
              <a:gd name="connsiteX63" fmla="*/ 4574035 w 6050676"/>
              <a:gd name="connsiteY63" fmla="*/ 357959 h 482695"/>
              <a:gd name="connsiteX64" fmla="*/ 4636134 w 6050676"/>
              <a:gd name="connsiteY64" fmla="*/ 356285 h 482695"/>
              <a:gd name="connsiteX65" fmla="*/ 4718168 w 6050676"/>
              <a:gd name="connsiteY65" fmla="*/ 356922 h 482695"/>
              <a:gd name="connsiteX66" fmla="*/ 4795678 w 6050676"/>
              <a:gd name="connsiteY66" fmla="*/ 349141 h 482695"/>
              <a:gd name="connsiteX67" fmla="*/ 4881332 w 6050676"/>
              <a:gd name="connsiteY67" fmla="*/ 326496 h 482695"/>
              <a:gd name="connsiteX68" fmla="*/ 5052619 w 6050676"/>
              <a:gd name="connsiteY68" fmla="*/ 349623 h 482695"/>
              <a:gd name="connsiteX69" fmla="*/ 5119528 w 6050676"/>
              <a:gd name="connsiteY69" fmla="*/ 339616 h 482695"/>
              <a:gd name="connsiteX70" fmla="*/ 5166870 w 6050676"/>
              <a:gd name="connsiteY70" fmla="*/ 343325 h 482695"/>
              <a:gd name="connsiteX71" fmla="*/ 5201279 w 6050676"/>
              <a:gd name="connsiteY71" fmla="*/ 332794 h 482695"/>
              <a:gd name="connsiteX72" fmla="*/ 5252878 w 6050676"/>
              <a:gd name="connsiteY72" fmla="*/ 339617 h 482695"/>
              <a:gd name="connsiteX73" fmla="*/ 5499997 w 6050676"/>
              <a:gd name="connsiteY73" fmla="*/ 333128 h 482695"/>
              <a:gd name="connsiteX74" fmla="*/ 5725797 w 6050676"/>
              <a:gd name="connsiteY74" fmla="*/ 344014 h 482695"/>
              <a:gd name="connsiteX75" fmla="*/ 5748143 w 6050676"/>
              <a:gd name="connsiteY75" fmla="*/ 329728 h 482695"/>
              <a:gd name="connsiteX76" fmla="*/ 5815554 w 6050676"/>
              <a:gd name="connsiteY76" fmla="*/ 332794 h 482695"/>
              <a:gd name="connsiteX77" fmla="*/ 5894092 w 6050676"/>
              <a:gd name="connsiteY77" fmla="*/ 310355 h 482695"/>
              <a:gd name="connsiteX78" fmla="*/ 5982691 w 6050676"/>
              <a:gd name="connsiteY78" fmla="*/ 322930 h 482695"/>
              <a:gd name="connsiteX79" fmla="*/ 6050676 w 6050676"/>
              <a:gd name="connsiteY79" fmla="*/ 326329 h 482695"/>
              <a:gd name="connsiteX80" fmla="*/ 6016684 w 6050676"/>
              <a:gd name="connsiteY80" fmla="*/ 472497 h 482695"/>
              <a:gd name="connsiteX81" fmla="*/ 5805930 w 6050676"/>
              <a:gd name="connsiteY81" fmla="*/ 452102 h 482695"/>
              <a:gd name="connsiteX82" fmla="*/ 5652870 w 6050676"/>
              <a:gd name="connsiteY82" fmla="*/ 470234 h 482695"/>
              <a:gd name="connsiteX83" fmla="*/ 5537868 w 6050676"/>
              <a:gd name="connsiteY83" fmla="*/ 470234 h 482695"/>
              <a:gd name="connsiteX84" fmla="*/ 5442210 w 6050676"/>
              <a:gd name="connsiteY84" fmla="*/ 448702 h 482695"/>
              <a:gd name="connsiteX85" fmla="*/ 5224657 w 6050676"/>
              <a:gd name="connsiteY85" fmla="*/ 448702 h 482695"/>
              <a:gd name="connsiteX86" fmla="*/ 5122679 w 6050676"/>
              <a:gd name="connsiteY86" fmla="*/ 482695 h 482695"/>
              <a:gd name="connsiteX87" fmla="*/ 5044496 w 6050676"/>
              <a:gd name="connsiteY87" fmla="*/ 479296 h 482695"/>
              <a:gd name="connsiteX88" fmla="*/ 4932321 w 6050676"/>
              <a:gd name="connsiteY88" fmla="*/ 462299 h 482695"/>
              <a:gd name="connsiteX89" fmla="*/ 4876915 w 6050676"/>
              <a:gd name="connsiteY89" fmla="*/ 426926 h 482695"/>
              <a:gd name="connsiteX90" fmla="*/ 4807221 w 6050676"/>
              <a:gd name="connsiteY90" fmla="*/ 429307 h 482695"/>
              <a:gd name="connsiteX91" fmla="*/ 4748761 w 6050676"/>
              <a:gd name="connsiteY91" fmla="*/ 455501 h 482695"/>
              <a:gd name="connsiteX92" fmla="*/ 4694373 w 6050676"/>
              <a:gd name="connsiteY92" fmla="*/ 469098 h 482695"/>
              <a:gd name="connsiteX93" fmla="*/ 4667179 w 6050676"/>
              <a:gd name="connsiteY93" fmla="*/ 461264 h 482695"/>
              <a:gd name="connsiteX94" fmla="*/ 4575435 w 6050676"/>
              <a:gd name="connsiteY94" fmla="*/ 469425 h 482695"/>
              <a:gd name="connsiteX95" fmla="*/ 4528172 w 6050676"/>
              <a:gd name="connsiteY95" fmla="*/ 454119 h 482695"/>
              <a:gd name="connsiteX96" fmla="*/ 4487018 w 6050676"/>
              <a:gd name="connsiteY96" fmla="*/ 445637 h 482695"/>
              <a:gd name="connsiteX97" fmla="*/ 4360655 w 6050676"/>
              <a:gd name="connsiteY97" fmla="*/ 383443 h 482695"/>
              <a:gd name="connsiteX98" fmla="*/ 4326572 w 6050676"/>
              <a:gd name="connsiteY98" fmla="*/ 370574 h 482695"/>
              <a:gd name="connsiteX99" fmla="*/ 4281355 w 6050676"/>
              <a:gd name="connsiteY99" fmla="*/ 390224 h 482695"/>
              <a:gd name="connsiteX100" fmla="*/ 4209891 w 6050676"/>
              <a:gd name="connsiteY100" fmla="*/ 415817 h 482695"/>
              <a:gd name="connsiteX101" fmla="*/ 4170888 w 6050676"/>
              <a:gd name="connsiteY101" fmla="*/ 410602 h 482695"/>
              <a:gd name="connsiteX102" fmla="*/ 4132460 w 6050676"/>
              <a:gd name="connsiteY102" fmla="*/ 408203 h 482695"/>
              <a:gd name="connsiteX103" fmla="*/ 4103213 w 6050676"/>
              <a:gd name="connsiteY103" fmla="*/ 434052 h 482695"/>
              <a:gd name="connsiteX104" fmla="*/ 4079274 w 6050676"/>
              <a:gd name="connsiteY104" fmla="*/ 457617 h 482695"/>
              <a:gd name="connsiteX105" fmla="*/ 3943137 w 6050676"/>
              <a:gd name="connsiteY105" fmla="*/ 452102 h 482695"/>
              <a:gd name="connsiteX106" fmla="*/ 3902709 w 6050676"/>
              <a:gd name="connsiteY106" fmla="*/ 437249 h 482695"/>
              <a:gd name="connsiteX107" fmla="*/ 3888749 w 6050676"/>
              <a:gd name="connsiteY107" fmla="*/ 448702 h 482695"/>
              <a:gd name="connsiteX108" fmla="*/ 3834069 w 6050676"/>
              <a:gd name="connsiteY108" fmla="*/ 430689 h 482695"/>
              <a:gd name="connsiteX109" fmla="*/ 3773421 w 6050676"/>
              <a:gd name="connsiteY109" fmla="*/ 429535 h 482695"/>
              <a:gd name="connsiteX110" fmla="*/ 3735800 w 6050676"/>
              <a:gd name="connsiteY110" fmla="*/ 441576 h 482695"/>
              <a:gd name="connsiteX111" fmla="*/ 3690778 w 6050676"/>
              <a:gd name="connsiteY111" fmla="*/ 444392 h 482695"/>
              <a:gd name="connsiteX112" fmla="*/ 3652855 w 6050676"/>
              <a:gd name="connsiteY112" fmla="*/ 438868 h 482695"/>
              <a:gd name="connsiteX113" fmla="*/ 3619341 w 6050676"/>
              <a:gd name="connsiteY113" fmla="*/ 418199 h 482695"/>
              <a:gd name="connsiteX114" fmla="*/ 3564572 w 6050676"/>
              <a:gd name="connsiteY114" fmla="*/ 375336 h 482695"/>
              <a:gd name="connsiteX115" fmla="*/ 3513219 w 6050676"/>
              <a:gd name="connsiteY115" fmla="*/ 319704 h 482695"/>
              <a:gd name="connsiteX116" fmla="*/ 3457416 w 6050676"/>
              <a:gd name="connsiteY116" fmla="*/ 303899 h 482695"/>
              <a:gd name="connsiteX117" fmla="*/ 3385978 w 6050676"/>
              <a:gd name="connsiteY117" fmla="*/ 232461 h 482695"/>
              <a:gd name="connsiteX118" fmla="*/ 3378861 w 6050676"/>
              <a:gd name="connsiteY118" fmla="*/ 251545 h 482695"/>
              <a:gd name="connsiteX119" fmla="*/ 3304077 w 6050676"/>
              <a:gd name="connsiteY119" fmla="*/ 316131 h 482695"/>
              <a:gd name="connsiteX120" fmla="*/ 3255009 w 6050676"/>
              <a:gd name="connsiteY120" fmla="*/ 346761 h 482695"/>
              <a:gd name="connsiteX121" fmla="*/ 3163345 w 6050676"/>
              <a:gd name="connsiteY121" fmla="*/ 369847 h 482695"/>
              <a:gd name="connsiteX122" fmla="*/ 3032137 w 6050676"/>
              <a:gd name="connsiteY122" fmla="*/ 312732 h 482695"/>
              <a:gd name="connsiteX123" fmla="*/ 2984547 w 6050676"/>
              <a:gd name="connsiteY123" fmla="*/ 295736 h 482695"/>
              <a:gd name="connsiteX124" fmla="*/ 2960752 w 6050676"/>
              <a:gd name="connsiteY124" fmla="*/ 292336 h 482695"/>
              <a:gd name="connsiteX125" fmla="*/ 2834980 w 6050676"/>
              <a:gd name="connsiteY125" fmla="*/ 261743 h 482695"/>
              <a:gd name="connsiteX126" fmla="*/ 2780592 w 6050676"/>
              <a:gd name="connsiteY126" fmla="*/ 265142 h 482695"/>
              <a:gd name="connsiteX127" fmla="*/ 2760196 w 6050676"/>
              <a:gd name="connsiteY127" fmla="*/ 268542 h 482695"/>
              <a:gd name="connsiteX128" fmla="*/ 2705808 w 6050676"/>
              <a:gd name="connsiteY128" fmla="*/ 275340 h 482695"/>
              <a:gd name="connsiteX129" fmla="*/ 2671815 w 6050676"/>
              <a:gd name="connsiteY129" fmla="*/ 275340 h 482695"/>
              <a:gd name="connsiteX130" fmla="*/ 2593633 w 6050676"/>
              <a:gd name="connsiteY130" fmla="*/ 251545 h 482695"/>
              <a:gd name="connsiteX131" fmla="*/ 2546043 w 6050676"/>
              <a:gd name="connsiteY131" fmla="*/ 244747 h 482695"/>
              <a:gd name="connsiteX132" fmla="*/ 2459026 w 6050676"/>
              <a:gd name="connsiteY132" fmla="*/ 212773 h 482695"/>
              <a:gd name="connsiteX133" fmla="*/ 2330872 w 6050676"/>
              <a:gd name="connsiteY133" fmla="*/ 199848 h 482695"/>
              <a:gd name="connsiteX134" fmla="*/ 2204878 w 6050676"/>
              <a:gd name="connsiteY134" fmla="*/ 172930 h 482695"/>
              <a:gd name="connsiteX135" fmla="*/ 2169381 w 6050676"/>
              <a:gd name="connsiteY135" fmla="*/ 166183 h 482695"/>
              <a:gd name="connsiteX136" fmla="*/ 2143550 w 6050676"/>
              <a:gd name="connsiteY136" fmla="*/ 168564 h 482695"/>
              <a:gd name="connsiteX137" fmla="*/ 2090543 w 6050676"/>
              <a:gd name="connsiteY137" fmla="*/ 197157 h 482695"/>
              <a:gd name="connsiteX138" fmla="*/ 1937576 w 6050676"/>
              <a:gd name="connsiteY138" fmla="*/ 234549 h 482695"/>
              <a:gd name="connsiteX139" fmla="*/ 1859597 w 6050676"/>
              <a:gd name="connsiteY139" fmla="*/ 237224 h 482695"/>
              <a:gd name="connsiteX140" fmla="*/ 1703027 w 6050676"/>
              <a:gd name="connsiteY140" fmla="*/ 234549 h 482695"/>
              <a:gd name="connsiteX141" fmla="*/ 1635759 w 6050676"/>
              <a:gd name="connsiteY141" fmla="*/ 234842 h 482695"/>
              <a:gd name="connsiteX142" fmla="*/ 1561941 w 6050676"/>
              <a:gd name="connsiteY142" fmla="*/ 230080 h 482695"/>
              <a:gd name="connsiteX143" fmla="*/ 1510615 w 6050676"/>
              <a:gd name="connsiteY143" fmla="*/ 230460 h 482695"/>
              <a:gd name="connsiteX144" fmla="*/ 1332508 w 6050676"/>
              <a:gd name="connsiteY144" fmla="*/ 246438 h 482695"/>
              <a:gd name="connsiteX145" fmla="*/ 1123791 w 6050676"/>
              <a:gd name="connsiteY145" fmla="*/ 265799 h 482695"/>
              <a:gd name="connsiteX146" fmla="*/ 1080618 w 6050676"/>
              <a:gd name="connsiteY146" fmla="*/ 263089 h 482695"/>
              <a:gd name="connsiteX147" fmla="*/ 999966 w 6050676"/>
              <a:gd name="connsiteY147" fmla="*/ 265799 h 482695"/>
              <a:gd name="connsiteX148" fmla="*/ 968788 w 6050676"/>
              <a:gd name="connsiteY148" fmla="*/ 278739 h 482695"/>
              <a:gd name="connsiteX149" fmla="*/ 849814 w 6050676"/>
              <a:gd name="connsiteY149" fmla="*/ 305934 h 482695"/>
              <a:gd name="connsiteX150" fmla="*/ 786354 w 6050676"/>
              <a:gd name="connsiteY150" fmla="*/ 352428 h 482695"/>
              <a:gd name="connsiteX151" fmla="*/ 734239 w 6050676"/>
              <a:gd name="connsiteY151" fmla="*/ 370519 h 482695"/>
              <a:gd name="connsiteX152" fmla="*/ 662938 w 6050676"/>
              <a:gd name="connsiteY152" fmla="*/ 400112 h 482695"/>
              <a:gd name="connsiteX153" fmla="*/ 574474 w 6050676"/>
              <a:gd name="connsiteY153" fmla="*/ 384116 h 482695"/>
              <a:gd name="connsiteX154" fmla="*/ 438838 w 6050676"/>
              <a:gd name="connsiteY154" fmla="*/ 354378 h 482695"/>
              <a:gd name="connsiteX155" fmla="*/ 370519 w 6050676"/>
              <a:gd name="connsiteY155" fmla="*/ 278739 h 482695"/>
              <a:gd name="connsiteX156" fmla="*/ 326328 w 6050676"/>
              <a:gd name="connsiteY156" fmla="*/ 268542 h 482695"/>
              <a:gd name="connsiteX157" fmla="*/ 214153 w 6050676"/>
              <a:gd name="connsiteY157" fmla="*/ 180161 h 482695"/>
              <a:gd name="connsiteX158" fmla="*/ 180494 w 6050676"/>
              <a:gd name="connsiteY158" fmla="*/ 153280 h 482695"/>
              <a:gd name="connsiteX159" fmla="*/ 105377 w 6050676"/>
              <a:gd name="connsiteY159" fmla="*/ 125773 h 482695"/>
              <a:gd name="connsiteX160" fmla="*/ 33992 w 6050676"/>
              <a:gd name="connsiteY160" fmla="*/ 64586 h 482695"/>
              <a:gd name="connsiteX161" fmla="*/ 0 w 6050676"/>
              <a:gd name="connsiteY161"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1066 w 6050676"/>
              <a:gd name="connsiteY22" fmla="*/ 130066 h 482695"/>
              <a:gd name="connsiteX23" fmla="*/ 2269340 w 6050676"/>
              <a:gd name="connsiteY23" fmla="*/ 161492 h 482695"/>
              <a:gd name="connsiteX24" fmla="*/ 2425016 w 6050676"/>
              <a:gd name="connsiteY24" fmla="*/ 142424 h 482695"/>
              <a:gd name="connsiteX25" fmla="*/ 2566093 w 6050676"/>
              <a:gd name="connsiteY25" fmla="*/ 191049 h 482695"/>
              <a:gd name="connsiteX26" fmla="*/ 2631121 w 6050676"/>
              <a:gd name="connsiteY26" fmla="*/ 194360 h 482695"/>
              <a:gd name="connsiteX27" fmla="*/ 2692901 w 6050676"/>
              <a:gd name="connsiteY27" fmla="*/ 214171 h 482695"/>
              <a:gd name="connsiteX28" fmla="*/ 2736074 w 6050676"/>
              <a:gd name="connsiteY28" fmla="*/ 214172 h 482695"/>
              <a:gd name="connsiteX29" fmla="*/ 2859722 w 6050676"/>
              <a:gd name="connsiteY29" fmla="*/ 191980 h 482695"/>
              <a:gd name="connsiteX30" fmla="*/ 2923360 w 6050676"/>
              <a:gd name="connsiteY30" fmla="*/ 207355 h 482695"/>
              <a:gd name="connsiteX31" fmla="*/ 2957353 w 6050676"/>
              <a:gd name="connsiteY31" fmla="*/ 224351 h 482695"/>
              <a:gd name="connsiteX32" fmla="*/ 2984547 w 6050676"/>
              <a:gd name="connsiteY32" fmla="*/ 241348 h 482695"/>
              <a:gd name="connsiteX33" fmla="*/ 3004943 w 6050676"/>
              <a:gd name="connsiteY33" fmla="*/ 248146 h 482695"/>
              <a:gd name="connsiteX34" fmla="*/ 3069272 w 6050676"/>
              <a:gd name="connsiteY34" fmla="*/ 261036 h 482695"/>
              <a:gd name="connsiteX35" fmla="*/ 3127316 w 6050676"/>
              <a:gd name="connsiteY35" fmla="*/ 295736 h 482695"/>
              <a:gd name="connsiteX36" fmla="*/ 3202099 w 6050676"/>
              <a:gd name="connsiteY36" fmla="*/ 295736 h 482695"/>
              <a:gd name="connsiteX37" fmla="*/ 3249689 w 6050676"/>
              <a:gd name="connsiteY37" fmla="*/ 285538 h 482695"/>
              <a:gd name="connsiteX38" fmla="*/ 3276883 w 6050676"/>
              <a:gd name="connsiteY38" fmla="*/ 271941 h 482695"/>
              <a:gd name="connsiteX39" fmla="*/ 3381260 w 6050676"/>
              <a:gd name="connsiteY39" fmla="*/ 156313 h 482695"/>
              <a:gd name="connsiteX40" fmla="*/ 3419652 w 6050676"/>
              <a:gd name="connsiteY40" fmla="*/ 183560 h 482695"/>
              <a:gd name="connsiteX41" fmla="*/ 3463842 w 6050676"/>
              <a:gd name="connsiteY41" fmla="*/ 200557 h 482695"/>
              <a:gd name="connsiteX42" fmla="*/ 3664398 w 6050676"/>
              <a:gd name="connsiteY42" fmla="*/ 295736 h 482695"/>
              <a:gd name="connsiteX43" fmla="*/ 3701790 w 6050676"/>
              <a:gd name="connsiteY43" fmla="*/ 299135 h 482695"/>
              <a:gd name="connsiteX44" fmla="*/ 3718786 w 6050676"/>
              <a:gd name="connsiteY44" fmla="*/ 302534 h 482695"/>
              <a:gd name="connsiteX45" fmla="*/ 3759578 w 6050676"/>
              <a:gd name="connsiteY45" fmla="*/ 309333 h 482695"/>
              <a:gd name="connsiteX46" fmla="*/ 3800369 w 6050676"/>
              <a:gd name="connsiteY46" fmla="*/ 312732 h 482695"/>
              <a:gd name="connsiteX47" fmla="*/ 3888749 w 6050676"/>
              <a:gd name="connsiteY47" fmla="*/ 319531 h 482695"/>
              <a:gd name="connsiteX48" fmla="*/ 3946537 w 6050676"/>
              <a:gd name="connsiteY48" fmla="*/ 319531 h 482695"/>
              <a:gd name="connsiteX49" fmla="*/ 3983928 w 6050676"/>
              <a:gd name="connsiteY49" fmla="*/ 309333 h 482695"/>
              <a:gd name="connsiteX50" fmla="*/ 4047966 w 6050676"/>
              <a:gd name="connsiteY50" fmla="*/ 320567 h 482695"/>
              <a:gd name="connsiteX51" fmla="*/ 4075708 w 6050676"/>
              <a:gd name="connsiteY51" fmla="*/ 292336 h 482695"/>
              <a:gd name="connsiteX52" fmla="*/ 4140834 w 6050676"/>
              <a:gd name="connsiteY52" fmla="*/ 265799 h 482695"/>
              <a:gd name="connsiteX53" fmla="*/ 4208279 w 6050676"/>
              <a:gd name="connsiteY53" fmla="*/ 248146 h 482695"/>
              <a:gd name="connsiteX54" fmla="*/ 4283709 w 6050676"/>
              <a:gd name="connsiteY54" fmla="*/ 251511 h 482695"/>
              <a:gd name="connsiteX55" fmla="*/ 4367053 w 6050676"/>
              <a:gd name="connsiteY55" fmla="*/ 277705 h 482695"/>
              <a:gd name="connsiteX56" fmla="*/ 4392858 w 6050676"/>
              <a:gd name="connsiteY56" fmla="*/ 273649 h 482695"/>
              <a:gd name="connsiteX57" fmla="*/ 4409916 w 6050676"/>
              <a:gd name="connsiteY57" fmla="*/ 272942 h 482695"/>
              <a:gd name="connsiteX58" fmla="*/ 4442828 w 6050676"/>
              <a:gd name="connsiteY58" fmla="*/ 292336 h 482695"/>
              <a:gd name="connsiteX59" fmla="*/ 4456425 w 6050676"/>
              <a:gd name="connsiteY59" fmla="*/ 295736 h 482695"/>
              <a:gd name="connsiteX60" fmla="*/ 4476821 w 6050676"/>
              <a:gd name="connsiteY60" fmla="*/ 302534 h 482695"/>
              <a:gd name="connsiteX61" fmla="*/ 4521834 w 6050676"/>
              <a:gd name="connsiteY61" fmla="*/ 334854 h 482695"/>
              <a:gd name="connsiteX62" fmla="*/ 4559934 w 6050676"/>
              <a:gd name="connsiteY62" fmla="*/ 346761 h 482695"/>
              <a:gd name="connsiteX63" fmla="*/ 4574035 w 6050676"/>
              <a:gd name="connsiteY63" fmla="*/ 357959 h 482695"/>
              <a:gd name="connsiteX64" fmla="*/ 4636134 w 6050676"/>
              <a:gd name="connsiteY64" fmla="*/ 356285 h 482695"/>
              <a:gd name="connsiteX65" fmla="*/ 4718168 w 6050676"/>
              <a:gd name="connsiteY65" fmla="*/ 356922 h 482695"/>
              <a:gd name="connsiteX66" fmla="*/ 4795678 w 6050676"/>
              <a:gd name="connsiteY66" fmla="*/ 349141 h 482695"/>
              <a:gd name="connsiteX67" fmla="*/ 4881332 w 6050676"/>
              <a:gd name="connsiteY67" fmla="*/ 326496 h 482695"/>
              <a:gd name="connsiteX68" fmla="*/ 5052619 w 6050676"/>
              <a:gd name="connsiteY68" fmla="*/ 349623 h 482695"/>
              <a:gd name="connsiteX69" fmla="*/ 5119528 w 6050676"/>
              <a:gd name="connsiteY69" fmla="*/ 339616 h 482695"/>
              <a:gd name="connsiteX70" fmla="*/ 5166870 w 6050676"/>
              <a:gd name="connsiteY70" fmla="*/ 343325 h 482695"/>
              <a:gd name="connsiteX71" fmla="*/ 5201279 w 6050676"/>
              <a:gd name="connsiteY71" fmla="*/ 332794 h 482695"/>
              <a:gd name="connsiteX72" fmla="*/ 5252878 w 6050676"/>
              <a:gd name="connsiteY72" fmla="*/ 339617 h 482695"/>
              <a:gd name="connsiteX73" fmla="*/ 5499997 w 6050676"/>
              <a:gd name="connsiteY73" fmla="*/ 333128 h 482695"/>
              <a:gd name="connsiteX74" fmla="*/ 5655309 w 6050676"/>
              <a:gd name="connsiteY74" fmla="*/ 346761 h 482695"/>
              <a:gd name="connsiteX75" fmla="*/ 5725797 w 6050676"/>
              <a:gd name="connsiteY75" fmla="*/ 344014 h 482695"/>
              <a:gd name="connsiteX76" fmla="*/ 5748143 w 6050676"/>
              <a:gd name="connsiteY76" fmla="*/ 329728 h 482695"/>
              <a:gd name="connsiteX77" fmla="*/ 5815554 w 6050676"/>
              <a:gd name="connsiteY77" fmla="*/ 332794 h 482695"/>
              <a:gd name="connsiteX78" fmla="*/ 5894092 w 6050676"/>
              <a:gd name="connsiteY78" fmla="*/ 310355 h 482695"/>
              <a:gd name="connsiteX79" fmla="*/ 5982691 w 6050676"/>
              <a:gd name="connsiteY79" fmla="*/ 322930 h 482695"/>
              <a:gd name="connsiteX80" fmla="*/ 6050676 w 6050676"/>
              <a:gd name="connsiteY80" fmla="*/ 326329 h 482695"/>
              <a:gd name="connsiteX81" fmla="*/ 6016684 w 6050676"/>
              <a:gd name="connsiteY81" fmla="*/ 472497 h 482695"/>
              <a:gd name="connsiteX82" fmla="*/ 5805930 w 6050676"/>
              <a:gd name="connsiteY82" fmla="*/ 452102 h 482695"/>
              <a:gd name="connsiteX83" fmla="*/ 5652870 w 6050676"/>
              <a:gd name="connsiteY83" fmla="*/ 470234 h 482695"/>
              <a:gd name="connsiteX84" fmla="*/ 5537868 w 6050676"/>
              <a:gd name="connsiteY84" fmla="*/ 470234 h 482695"/>
              <a:gd name="connsiteX85" fmla="*/ 5442210 w 6050676"/>
              <a:gd name="connsiteY85" fmla="*/ 448702 h 482695"/>
              <a:gd name="connsiteX86" fmla="*/ 5224657 w 6050676"/>
              <a:gd name="connsiteY86" fmla="*/ 448702 h 482695"/>
              <a:gd name="connsiteX87" fmla="*/ 5122679 w 6050676"/>
              <a:gd name="connsiteY87" fmla="*/ 482695 h 482695"/>
              <a:gd name="connsiteX88" fmla="*/ 5044496 w 6050676"/>
              <a:gd name="connsiteY88" fmla="*/ 479296 h 482695"/>
              <a:gd name="connsiteX89" fmla="*/ 4932321 w 6050676"/>
              <a:gd name="connsiteY89" fmla="*/ 462299 h 482695"/>
              <a:gd name="connsiteX90" fmla="*/ 4876915 w 6050676"/>
              <a:gd name="connsiteY90" fmla="*/ 426926 h 482695"/>
              <a:gd name="connsiteX91" fmla="*/ 4807221 w 6050676"/>
              <a:gd name="connsiteY91" fmla="*/ 429307 h 482695"/>
              <a:gd name="connsiteX92" fmla="*/ 4748761 w 6050676"/>
              <a:gd name="connsiteY92" fmla="*/ 455501 h 482695"/>
              <a:gd name="connsiteX93" fmla="*/ 4694373 w 6050676"/>
              <a:gd name="connsiteY93" fmla="*/ 469098 h 482695"/>
              <a:gd name="connsiteX94" fmla="*/ 4667179 w 6050676"/>
              <a:gd name="connsiteY94" fmla="*/ 461264 h 482695"/>
              <a:gd name="connsiteX95" fmla="*/ 4575435 w 6050676"/>
              <a:gd name="connsiteY95" fmla="*/ 469425 h 482695"/>
              <a:gd name="connsiteX96" fmla="*/ 4528172 w 6050676"/>
              <a:gd name="connsiteY96" fmla="*/ 454119 h 482695"/>
              <a:gd name="connsiteX97" fmla="*/ 4487018 w 6050676"/>
              <a:gd name="connsiteY97" fmla="*/ 445637 h 482695"/>
              <a:gd name="connsiteX98" fmla="*/ 4360655 w 6050676"/>
              <a:gd name="connsiteY98" fmla="*/ 383443 h 482695"/>
              <a:gd name="connsiteX99" fmla="*/ 4326572 w 6050676"/>
              <a:gd name="connsiteY99" fmla="*/ 370574 h 482695"/>
              <a:gd name="connsiteX100" fmla="*/ 4281355 w 6050676"/>
              <a:gd name="connsiteY100" fmla="*/ 390224 h 482695"/>
              <a:gd name="connsiteX101" fmla="*/ 4209891 w 6050676"/>
              <a:gd name="connsiteY101" fmla="*/ 415817 h 482695"/>
              <a:gd name="connsiteX102" fmla="*/ 4170888 w 6050676"/>
              <a:gd name="connsiteY102" fmla="*/ 410602 h 482695"/>
              <a:gd name="connsiteX103" fmla="*/ 4132460 w 6050676"/>
              <a:gd name="connsiteY103" fmla="*/ 408203 h 482695"/>
              <a:gd name="connsiteX104" fmla="*/ 4103213 w 6050676"/>
              <a:gd name="connsiteY104" fmla="*/ 434052 h 482695"/>
              <a:gd name="connsiteX105" fmla="*/ 4079274 w 6050676"/>
              <a:gd name="connsiteY105" fmla="*/ 457617 h 482695"/>
              <a:gd name="connsiteX106" fmla="*/ 3943137 w 6050676"/>
              <a:gd name="connsiteY106" fmla="*/ 452102 h 482695"/>
              <a:gd name="connsiteX107" fmla="*/ 3902709 w 6050676"/>
              <a:gd name="connsiteY107" fmla="*/ 437249 h 482695"/>
              <a:gd name="connsiteX108" fmla="*/ 3888749 w 6050676"/>
              <a:gd name="connsiteY108" fmla="*/ 448702 h 482695"/>
              <a:gd name="connsiteX109" fmla="*/ 3834069 w 6050676"/>
              <a:gd name="connsiteY109" fmla="*/ 430689 h 482695"/>
              <a:gd name="connsiteX110" fmla="*/ 3773421 w 6050676"/>
              <a:gd name="connsiteY110" fmla="*/ 429535 h 482695"/>
              <a:gd name="connsiteX111" fmla="*/ 3735800 w 6050676"/>
              <a:gd name="connsiteY111" fmla="*/ 441576 h 482695"/>
              <a:gd name="connsiteX112" fmla="*/ 3690778 w 6050676"/>
              <a:gd name="connsiteY112" fmla="*/ 444392 h 482695"/>
              <a:gd name="connsiteX113" fmla="*/ 3652855 w 6050676"/>
              <a:gd name="connsiteY113" fmla="*/ 438868 h 482695"/>
              <a:gd name="connsiteX114" fmla="*/ 3619341 w 6050676"/>
              <a:gd name="connsiteY114" fmla="*/ 418199 h 482695"/>
              <a:gd name="connsiteX115" fmla="*/ 3564572 w 6050676"/>
              <a:gd name="connsiteY115" fmla="*/ 375336 h 482695"/>
              <a:gd name="connsiteX116" fmla="*/ 3513219 w 6050676"/>
              <a:gd name="connsiteY116" fmla="*/ 319704 h 482695"/>
              <a:gd name="connsiteX117" fmla="*/ 3457416 w 6050676"/>
              <a:gd name="connsiteY117" fmla="*/ 303899 h 482695"/>
              <a:gd name="connsiteX118" fmla="*/ 3385978 w 6050676"/>
              <a:gd name="connsiteY118" fmla="*/ 232461 h 482695"/>
              <a:gd name="connsiteX119" fmla="*/ 3378861 w 6050676"/>
              <a:gd name="connsiteY119" fmla="*/ 251545 h 482695"/>
              <a:gd name="connsiteX120" fmla="*/ 3304077 w 6050676"/>
              <a:gd name="connsiteY120" fmla="*/ 316131 h 482695"/>
              <a:gd name="connsiteX121" fmla="*/ 3255009 w 6050676"/>
              <a:gd name="connsiteY121" fmla="*/ 346761 h 482695"/>
              <a:gd name="connsiteX122" fmla="*/ 3163345 w 6050676"/>
              <a:gd name="connsiteY122" fmla="*/ 369847 h 482695"/>
              <a:gd name="connsiteX123" fmla="*/ 3032137 w 6050676"/>
              <a:gd name="connsiteY123" fmla="*/ 312732 h 482695"/>
              <a:gd name="connsiteX124" fmla="*/ 2984547 w 6050676"/>
              <a:gd name="connsiteY124" fmla="*/ 295736 h 482695"/>
              <a:gd name="connsiteX125" fmla="*/ 2960752 w 6050676"/>
              <a:gd name="connsiteY125" fmla="*/ 292336 h 482695"/>
              <a:gd name="connsiteX126" fmla="*/ 2834980 w 6050676"/>
              <a:gd name="connsiteY126" fmla="*/ 261743 h 482695"/>
              <a:gd name="connsiteX127" fmla="*/ 2780592 w 6050676"/>
              <a:gd name="connsiteY127" fmla="*/ 265142 h 482695"/>
              <a:gd name="connsiteX128" fmla="*/ 2760196 w 6050676"/>
              <a:gd name="connsiteY128" fmla="*/ 268542 h 482695"/>
              <a:gd name="connsiteX129" fmla="*/ 2705808 w 6050676"/>
              <a:gd name="connsiteY129" fmla="*/ 275340 h 482695"/>
              <a:gd name="connsiteX130" fmla="*/ 2671815 w 6050676"/>
              <a:gd name="connsiteY130" fmla="*/ 275340 h 482695"/>
              <a:gd name="connsiteX131" fmla="*/ 2593633 w 6050676"/>
              <a:gd name="connsiteY131" fmla="*/ 251545 h 482695"/>
              <a:gd name="connsiteX132" fmla="*/ 2546043 w 6050676"/>
              <a:gd name="connsiteY132" fmla="*/ 244747 h 482695"/>
              <a:gd name="connsiteX133" fmla="*/ 2459026 w 6050676"/>
              <a:gd name="connsiteY133" fmla="*/ 212773 h 482695"/>
              <a:gd name="connsiteX134" fmla="*/ 2330872 w 6050676"/>
              <a:gd name="connsiteY134" fmla="*/ 199848 h 482695"/>
              <a:gd name="connsiteX135" fmla="*/ 2204878 w 6050676"/>
              <a:gd name="connsiteY135" fmla="*/ 172930 h 482695"/>
              <a:gd name="connsiteX136" fmla="*/ 2169381 w 6050676"/>
              <a:gd name="connsiteY136" fmla="*/ 166183 h 482695"/>
              <a:gd name="connsiteX137" fmla="*/ 2143550 w 6050676"/>
              <a:gd name="connsiteY137" fmla="*/ 168564 h 482695"/>
              <a:gd name="connsiteX138" fmla="*/ 2090543 w 6050676"/>
              <a:gd name="connsiteY138" fmla="*/ 197157 h 482695"/>
              <a:gd name="connsiteX139" fmla="*/ 1937576 w 6050676"/>
              <a:gd name="connsiteY139" fmla="*/ 234549 h 482695"/>
              <a:gd name="connsiteX140" fmla="*/ 1859597 w 6050676"/>
              <a:gd name="connsiteY140" fmla="*/ 237224 h 482695"/>
              <a:gd name="connsiteX141" fmla="*/ 1703027 w 6050676"/>
              <a:gd name="connsiteY141" fmla="*/ 234549 h 482695"/>
              <a:gd name="connsiteX142" fmla="*/ 1635759 w 6050676"/>
              <a:gd name="connsiteY142" fmla="*/ 234842 h 482695"/>
              <a:gd name="connsiteX143" fmla="*/ 1561941 w 6050676"/>
              <a:gd name="connsiteY143" fmla="*/ 230080 h 482695"/>
              <a:gd name="connsiteX144" fmla="*/ 1510615 w 6050676"/>
              <a:gd name="connsiteY144" fmla="*/ 230460 h 482695"/>
              <a:gd name="connsiteX145" fmla="*/ 1332508 w 6050676"/>
              <a:gd name="connsiteY145" fmla="*/ 246438 h 482695"/>
              <a:gd name="connsiteX146" fmla="*/ 1123791 w 6050676"/>
              <a:gd name="connsiteY146" fmla="*/ 265799 h 482695"/>
              <a:gd name="connsiteX147" fmla="*/ 1080618 w 6050676"/>
              <a:gd name="connsiteY147" fmla="*/ 263089 h 482695"/>
              <a:gd name="connsiteX148" fmla="*/ 999966 w 6050676"/>
              <a:gd name="connsiteY148" fmla="*/ 265799 h 482695"/>
              <a:gd name="connsiteX149" fmla="*/ 968788 w 6050676"/>
              <a:gd name="connsiteY149" fmla="*/ 278739 h 482695"/>
              <a:gd name="connsiteX150" fmla="*/ 849814 w 6050676"/>
              <a:gd name="connsiteY150" fmla="*/ 305934 h 482695"/>
              <a:gd name="connsiteX151" fmla="*/ 786354 w 6050676"/>
              <a:gd name="connsiteY151" fmla="*/ 352428 h 482695"/>
              <a:gd name="connsiteX152" fmla="*/ 734239 w 6050676"/>
              <a:gd name="connsiteY152" fmla="*/ 370519 h 482695"/>
              <a:gd name="connsiteX153" fmla="*/ 662938 w 6050676"/>
              <a:gd name="connsiteY153" fmla="*/ 400112 h 482695"/>
              <a:gd name="connsiteX154" fmla="*/ 574474 w 6050676"/>
              <a:gd name="connsiteY154" fmla="*/ 384116 h 482695"/>
              <a:gd name="connsiteX155" fmla="*/ 438838 w 6050676"/>
              <a:gd name="connsiteY155" fmla="*/ 354378 h 482695"/>
              <a:gd name="connsiteX156" fmla="*/ 370519 w 6050676"/>
              <a:gd name="connsiteY156" fmla="*/ 278739 h 482695"/>
              <a:gd name="connsiteX157" fmla="*/ 326328 w 6050676"/>
              <a:gd name="connsiteY157" fmla="*/ 268542 h 482695"/>
              <a:gd name="connsiteX158" fmla="*/ 214153 w 6050676"/>
              <a:gd name="connsiteY158" fmla="*/ 180161 h 482695"/>
              <a:gd name="connsiteX159" fmla="*/ 180494 w 6050676"/>
              <a:gd name="connsiteY159" fmla="*/ 153280 h 482695"/>
              <a:gd name="connsiteX160" fmla="*/ 105377 w 6050676"/>
              <a:gd name="connsiteY160" fmla="*/ 125773 h 482695"/>
              <a:gd name="connsiteX161" fmla="*/ 33992 w 6050676"/>
              <a:gd name="connsiteY161" fmla="*/ 64586 h 482695"/>
              <a:gd name="connsiteX162" fmla="*/ 0 w 6050676"/>
              <a:gd name="connsiteY162"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1066 w 6050676"/>
              <a:gd name="connsiteY22" fmla="*/ 130066 h 482695"/>
              <a:gd name="connsiteX23" fmla="*/ 2269340 w 6050676"/>
              <a:gd name="connsiteY23" fmla="*/ 161492 h 482695"/>
              <a:gd name="connsiteX24" fmla="*/ 2425016 w 6050676"/>
              <a:gd name="connsiteY24" fmla="*/ 142424 h 482695"/>
              <a:gd name="connsiteX25" fmla="*/ 2566093 w 6050676"/>
              <a:gd name="connsiteY25" fmla="*/ 191049 h 482695"/>
              <a:gd name="connsiteX26" fmla="*/ 2631121 w 6050676"/>
              <a:gd name="connsiteY26" fmla="*/ 194360 h 482695"/>
              <a:gd name="connsiteX27" fmla="*/ 2692901 w 6050676"/>
              <a:gd name="connsiteY27" fmla="*/ 214171 h 482695"/>
              <a:gd name="connsiteX28" fmla="*/ 2736074 w 6050676"/>
              <a:gd name="connsiteY28" fmla="*/ 214172 h 482695"/>
              <a:gd name="connsiteX29" fmla="*/ 2859722 w 6050676"/>
              <a:gd name="connsiteY29" fmla="*/ 191980 h 482695"/>
              <a:gd name="connsiteX30" fmla="*/ 2923360 w 6050676"/>
              <a:gd name="connsiteY30" fmla="*/ 207355 h 482695"/>
              <a:gd name="connsiteX31" fmla="*/ 2957353 w 6050676"/>
              <a:gd name="connsiteY31" fmla="*/ 224351 h 482695"/>
              <a:gd name="connsiteX32" fmla="*/ 2984547 w 6050676"/>
              <a:gd name="connsiteY32" fmla="*/ 241348 h 482695"/>
              <a:gd name="connsiteX33" fmla="*/ 3004943 w 6050676"/>
              <a:gd name="connsiteY33" fmla="*/ 248146 h 482695"/>
              <a:gd name="connsiteX34" fmla="*/ 3069272 w 6050676"/>
              <a:gd name="connsiteY34" fmla="*/ 261036 h 482695"/>
              <a:gd name="connsiteX35" fmla="*/ 3127316 w 6050676"/>
              <a:gd name="connsiteY35" fmla="*/ 295736 h 482695"/>
              <a:gd name="connsiteX36" fmla="*/ 3202099 w 6050676"/>
              <a:gd name="connsiteY36" fmla="*/ 295736 h 482695"/>
              <a:gd name="connsiteX37" fmla="*/ 3249689 w 6050676"/>
              <a:gd name="connsiteY37" fmla="*/ 285538 h 482695"/>
              <a:gd name="connsiteX38" fmla="*/ 3276883 w 6050676"/>
              <a:gd name="connsiteY38" fmla="*/ 271941 h 482695"/>
              <a:gd name="connsiteX39" fmla="*/ 3381260 w 6050676"/>
              <a:gd name="connsiteY39" fmla="*/ 156313 h 482695"/>
              <a:gd name="connsiteX40" fmla="*/ 3419652 w 6050676"/>
              <a:gd name="connsiteY40" fmla="*/ 183560 h 482695"/>
              <a:gd name="connsiteX41" fmla="*/ 3463842 w 6050676"/>
              <a:gd name="connsiteY41" fmla="*/ 200557 h 482695"/>
              <a:gd name="connsiteX42" fmla="*/ 3664398 w 6050676"/>
              <a:gd name="connsiteY42" fmla="*/ 295736 h 482695"/>
              <a:gd name="connsiteX43" fmla="*/ 3701790 w 6050676"/>
              <a:gd name="connsiteY43" fmla="*/ 299135 h 482695"/>
              <a:gd name="connsiteX44" fmla="*/ 3718786 w 6050676"/>
              <a:gd name="connsiteY44" fmla="*/ 302534 h 482695"/>
              <a:gd name="connsiteX45" fmla="*/ 3759578 w 6050676"/>
              <a:gd name="connsiteY45" fmla="*/ 309333 h 482695"/>
              <a:gd name="connsiteX46" fmla="*/ 3800369 w 6050676"/>
              <a:gd name="connsiteY46" fmla="*/ 312732 h 482695"/>
              <a:gd name="connsiteX47" fmla="*/ 3888749 w 6050676"/>
              <a:gd name="connsiteY47" fmla="*/ 319531 h 482695"/>
              <a:gd name="connsiteX48" fmla="*/ 3946537 w 6050676"/>
              <a:gd name="connsiteY48" fmla="*/ 319531 h 482695"/>
              <a:gd name="connsiteX49" fmla="*/ 3983928 w 6050676"/>
              <a:gd name="connsiteY49" fmla="*/ 309333 h 482695"/>
              <a:gd name="connsiteX50" fmla="*/ 4047966 w 6050676"/>
              <a:gd name="connsiteY50" fmla="*/ 320567 h 482695"/>
              <a:gd name="connsiteX51" fmla="*/ 4075708 w 6050676"/>
              <a:gd name="connsiteY51" fmla="*/ 292336 h 482695"/>
              <a:gd name="connsiteX52" fmla="*/ 4140834 w 6050676"/>
              <a:gd name="connsiteY52" fmla="*/ 265799 h 482695"/>
              <a:gd name="connsiteX53" fmla="*/ 4208279 w 6050676"/>
              <a:gd name="connsiteY53" fmla="*/ 248146 h 482695"/>
              <a:gd name="connsiteX54" fmla="*/ 4283709 w 6050676"/>
              <a:gd name="connsiteY54" fmla="*/ 251511 h 482695"/>
              <a:gd name="connsiteX55" fmla="*/ 4367053 w 6050676"/>
              <a:gd name="connsiteY55" fmla="*/ 277705 h 482695"/>
              <a:gd name="connsiteX56" fmla="*/ 4392858 w 6050676"/>
              <a:gd name="connsiteY56" fmla="*/ 273649 h 482695"/>
              <a:gd name="connsiteX57" fmla="*/ 4409916 w 6050676"/>
              <a:gd name="connsiteY57" fmla="*/ 272942 h 482695"/>
              <a:gd name="connsiteX58" fmla="*/ 4442828 w 6050676"/>
              <a:gd name="connsiteY58" fmla="*/ 292336 h 482695"/>
              <a:gd name="connsiteX59" fmla="*/ 4456425 w 6050676"/>
              <a:gd name="connsiteY59" fmla="*/ 295736 h 482695"/>
              <a:gd name="connsiteX60" fmla="*/ 4476821 w 6050676"/>
              <a:gd name="connsiteY60" fmla="*/ 302534 h 482695"/>
              <a:gd name="connsiteX61" fmla="*/ 4521834 w 6050676"/>
              <a:gd name="connsiteY61" fmla="*/ 334854 h 482695"/>
              <a:gd name="connsiteX62" fmla="*/ 4559934 w 6050676"/>
              <a:gd name="connsiteY62" fmla="*/ 346761 h 482695"/>
              <a:gd name="connsiteX63" fmla="*/ 4574035 w 6050676"/>
              <a:gd name="connsiteY63" fmla="*/ 357959 h 482695"/>
              <a:gd name="connsiteX64" fmla="*/ 4636134 w 6050676"/>
              <a:gd name="connsiteY64" fmla="*/ 356285 h 482695"/>
              <a:gd name="connsiteX65" fmla="*/ 4718168 w 6050676"/>
              <a:gd name="connsiteY65" fmla="*/ 356922 h 482695"/>
              <a:gd name="connsiteX66" fmla="*/ 4795678 w 6050676"/>
              <a:gd name="connsiteY66" fmla="*/ 349141 h 482695"/>
              <a:gd name="connsiteX67" fmla="*/ 4881332 w 6050676"/>
              <a:gd name="connsiteY67" fmla="*/ 326496 h 482695"/>
              <a:gd name="connsiteX68" fmla="*/ 5052619 w 6050676"/>
              <a:gd name="connsiteY68" fmla="*/ 349623 h 482695"/>
              <a:gd name="connsiteX69" fmla="*/ 5119528 w 6050676"/>
              <a:gd name="connsiteY69" fmla="*/ 339616 h 482695"/>
              <a:gd name="connsiteX70" fmla="*/ 5166870 w 6050676"/>
              <a:gd name="connsiteY70" fmla="*/ 343325 h 482695"/>
              <a:gd name="connsiteX71" fmla="*/ 5201279 w 6050676"/>
              <a:gd name="connsiteY71" fmla="*/ 332794 h 482695"/>
              <a:gd name="connsiteX72" fmla="*/ 5252878 w 6050676"/>
              <a:gd name="connsiteY72" fmla="*/ 339617 h 482695"/>
              <a:gd name="connsiteX73" fmla="*/ 5499997 w 6050676"/>
              <a:gd name="connsiteY73" fmla="*/ 333128 h 482695"/>
              <a:gd name="connsiteX74" fmla="*/ 5543391 w 6050676"/>
              <a:gd name="connsiteY74" fmla="*/ 344380 h 482695"/>
              <a:gd name="connsiteX75" fmla="*/ 5655309 w 6050676"/>
              <a:gd name="connsiteY75" fmla="*/ 346761 h 482695"/>
              <a:gd name="connsiteX76" fmla="*/ 5725797 w 6050676"/>
              <a:gd name="connsiteY76" fmla="*/ 344014 h 482695"/>
              <a:gd name="connsiteX77" fmla="*/ 5748143 w 6050676"/>
              <a:gd name="connsiteY77" fmla="*/ 329728 h 482695"/>
              <a:gd name="connsiteX78" fmla="*/ 5815554 w 6050676"/>
              <a:gd name="connsiteY78" fmla="*/ 332794 h 482695"/>
              <a:gd name="connsiteX79" fmla="*/ 5894092 w 6050676"/>
              <a:gd name="connsiteY79" fmla="*/ 310355 h 482695"/>
              <a:gd name="connsiteX80" fmla="*/ 5982691 w 6050676"/>
              <a:gd name="connsiteY80" fmla="*/ 322930 h 482695"/>
              <a:gd name="connsiteX81" fmla="*/ 6050676 w 6050676"/>
              <a:gd name="connsiteY81" fmla="*/ 326329 h 482695"/>
              <a:gd name="connsiteX82" fmla="*/ 6016684 w 6050676"/>
              <a:gd name="connsiteY82" fmla="*/ 472497 h 482695"/>
              <a:gd name="connsiteX83" fmla="*/ 5805930 w 6050676"/>
              <a:gd name="connsiteY83" fmla="*/ 452102 h 482695"/>
              <a:gd name="connsiteX84" fmla="*/ 5652870 w 6050676"/>
              <a:gd name="connsiteY84" fmla="*/ 470234 h 482695"/>
              <a:gd name="connsiteX85" fmla="*/ 5537868 w 6050676"/>
              <a:gd name="connsiteY85" fmla="*/ 470234 h 482695"/>
              <a:gd name="connsiteX86" fmla="*/ 5442210 w 6050676"/>
              <a:gd name="connsiteY86" fmla="*/ 448702 h 482695"/>
              <a:gd name="connsiteX87" fmla="*/ 5224657 w 6050676"/>
              <a:gd name="connsiteY87" fmla="*/ 448702 h 482695"/>
              <a:gd name="connsiteX88" fmla="*/ 5122679 w 6050676"/>
              <a:gd name="connsiteY88" fmla="*/ 482695 h 482695"/>
              <a:gd name="connsiteX89" fmla="*/ 5044496 w 6050676"/>
              <a:gd name="connsiteY89" fmla="*/ 479296 h 482695"/>
              <a:gd name="connsiteX90" fmla="*/ 4932321 w 6050676"/>
              <a:gd name="connsiteY90" fmla="*/ 462299 h 482695"/>
              <a:gd name="connsiteX91" fmla="*/ 4876915 w 6050676"/>
              <a:gd name="connsiteY91" fmla="*/ 426926 h 482695"/>
              <a:gd name="connsiteX92" fmla="*/ 4807221 w 6050676"/>
              <a:gd name="connsiteY92" fmla="*/ 429307 h 482695"/>
              <a:gd name="connsiteX93" fmla="*/ 4748761 w 6050676"/>
              <a:gd name="connsiteY93" fmla="*/ 455501 h 482695"/>
              <a:gd name="connsiteX94" fmla="*/ 4694373 w 6050676"/>
              <a:gd name="connsiteY94" fmla="*/ 469098 h 482695"/>
              <a:gd name="connsiteX95" fmla="*/ 4667179 w 6050676"/>
              <a:gd name="connsiteY95" fmla="*/ 461264 h 482695"/>
              <a:gd name="connsiteX96" fmla="*/ 4575435 w 6050676"/>
              <a:gd name="connsiteY96" fmla="*/ 469425 h 482695"/>
              <a:gd name="connsiteX97" fmla="*/ 4528172 w 6050676"/>
              <a:gd name="connsiteY97" fmla="*/ 454119 h 482695"/>
              <a:gd name="connsiteX98" fmla="*/ 4487018 w 6050676"/>
              <a:gd name="connsiteY98" fmla="*/ 445637 h 482695"/>
              <a:gd name="connsiteX99" fmla="*/ 4360655 w 6050676"/>
              <a:gd name="connsiteY99" fmla="*/ 383443 h 482695"/>
              <a:gd name="connsiteX100" fmla="*/ 4326572 w 6050676"/>
              <a:gd name="connsiteY100" fmla="*/ 370574 h 482695"/>
              <a:gd name="connsiteX101" fmla="*/ 4281355 w 6050676"/>
              <a:gd name="connsiteY101" fmla="*/ 390224 h 482695"/>
              <a:gd name="connsiteX102" fmla="*/ 4209891 w 6050676"/>
              <a:gd name="connsiteY102" fmla="*/ 415817 h 482695"/>
              <a:gd name="connsiteX103" fmla="*/ 4170888 w 6050676"/>
              <a:gd name="connsiteY103" fmla="*/ 410602 h 482695"/>
              <a:gd name="connsiteX104" fmla="*/ 4132460 w 6050676"/>
              <a:gd name="connsiteY104" fmla="*/ 408203 h 482695"/>
              <a:gd name="connsiteX105" fmla="*/ 4103213 w 6050676"/>
              <a:gd name="connsiteY105" fmla="*/ 434052 h 482695"/>
              <a:gd name="connsiteX106" fmla="*/ 4079274 w 6050676"/>
              <a:gd name="connsiteY106" fmla="*/ 457617 h 482695"/>
              <a:gd name="connsiteX107" fmla="*/ 3943137 w 6050676"/>
              <a:gd name="connsiteY107" fmla="*/ 452102 h 482695"/>
              <a:gd name="connsiteX108" fmla="*/ 3902709 w 6050676"/>
              <a:gd name="connsiteY108" fmla="*/ 437249 h 482695"/>
              <a:gd name="connsiteX109" fmla="*/ 3888749 w 6050676"/>
              <a:gd name="connsiteY109" fmla="*/ 448702 h 482695"/>
              <a:gd name="connsiteX110" fmla="*/ 3834069 w 6050676"/>
              <a:gd name="connsiteY110" fmla="*/ 430689 h 482695"/>
              <a:gd name="connsiteX111" fmla="*/ 3773421 w 6050676"/>
              <a:gd name="connsiteY111" fmla="*/ 429535 h 482695"/>
              <a:gd name="connsiteX112" fmla="*/ 3735800 w 6050676"/>
              <a:gd name="connsiteY112" fmla="*/ 441576 h 482695"/>
              <a:gd name="connsiteX113" fmla="*/ 3690778 w 6050676"/>
              <a:gd name="connsiteY113" fmla="*/ 444392 h 482695"/>
              <a:gd name="connsiteX114" fmla="*/ 3652855 w 6050676"/>
              <a:gd name="connsiteY114" fmla="*/ 438868 h 482695"/>
              <a:gd name="connsiteX115" fmla="*/ 3619341 w 6050676"/>
              <a:gd name="connsiteY115" fmla="*/ 418199 h 482695"/>
              <a:gd name="connsiteX116" fmla="*/ 3564572 w 6050676"/>
              <a:gd name="connsiteY116" fmla="*/ 375336 h 482695"/>
              <a:gd name="connsiteX117" fmla="*/ 3513219 w 6050676"/>
              <a:gd name="connsiteY117" fmla="*/ 319704 h 482695"/>
              <a:gd name="connsiteX118" fmla="*/ 3457416 w 6050676"/>
              <a:gd name="connsiteY118" fmla="*/ 303899 h 482695"/>
              <a:gd name="connsiteX119" fmla="*/ 3385978 w 6050676"/>
              <a:gd name="connsiteY119" fmla="*/ 232461 h 482695"/>
              <a:gd name="connsiteX120" fmla="*/ 3378861 w 6050676"/>
              <a:gd name="connsiteY120" fmla="*/ 251545 h 482695"/>
              <a:gd name="connsiteX121" fmla="*/ 3304077 w 6050676"/>
              <a:gd name="connsiteY121" fmla="*/ 316131 h 482695"/>
              <a:gd name="connsiteX122" fmla="*/ 3255009 w 6050676"/>
              <a:gd name="connsiteY122" fmla="*/ 346761 h 482695"/>
              <a:gd name="connsiteX123" fmla="*/ 3163345 w 6050676"/>
              <a:gd name="connsiteY123" fmla="*/ 369847 h 482695"/>
              <a:gd name="connsiteX124" fmla="*/ 3032137 w 6050676"/>
              <a:gd name="connsiteY124" fmla="*/ 312732 h 482695"/>
              <a:gd name="connsiteX125" fmla="*/ 2984547 w 6050676"/>
              <a:gd name="connsiteY125" fmla="*/ 295736 h 482695"/>
              <a:gd name="connsiteX126" fmla="*/ 2960752 w 6050676"/>
              <a:gd name="connsiteY126" fmla="*/ 292336 h 482695"/>
              <a:gd name="connsiteX127" fmla="*/ 2834980 w 6050676"/>
              <a:gd name="connsiteY127" fmla="*/ 261743 h 482695"/>
              <a:gd name="connsiteX128" fmla="*/ 2780592 w 6050676"/>
              <a:gd name="connsiteY128" fmla="*/ 265142 h 482695"/>
              <a:gd name="connsiteX129" fmla="*/ 2760196 w 6050676"/>
              <a:gd name="connsiteY129" fmla="*/ 268542 h 482695"/>
              <a:gd name="connsiteX130" fmla="*/ 2705808 w 6050676"/>
              <a:gd name="connsiteY130" fmla="*/ 275340 h 482695"/>
              <a:gd name="connsiteX131" fmla="*/ 2671815 w 6050676"/>
              <a:gd name="connsiteY131" fmla="*/ 275340 h 482695"/>
              <a:gd name="connsiteX132" fmla="*/ 2593633 w 6050676"/>
              <a:gd name="connsiteY132" fmla="*/ 251545 h 482695"/>
              <a:gd name="connsiteX133" fmla="*/ 2546043 w 6050676"/>
              <a:gd name="connsiteY133" fmla="*/ 244747 h 482695"/>
              <a:gd name="connsiteX134" fmla="*/ 2459026 w 6050676"/>
              <a:gd name="connsiteY134" fmla="*/ 212773 h 482695"/>
              <a:gd name="connsiteX135" fmla="*/ 2330872 w 6050676"/>
              <a:gd name="connsiteY135" fmla="*/ 199848 h 482695"/>
              <a:gd name="connsiteX136" fmla="*/ 2204878 w 6050676"/>
              <a:gd name="connsiteY136" fmla="*/ 172930 h 482695"/>
              <a:gd name="connsiteX137" fmla="*/ 2169381 w 6050676"/>
              <a:gd name="connsiteY137" fmla="*/ 166183 h 482695"/>
              <a:gd name="connsiteX138" fmla="*/ 2143550 w 6050676"/>
              <a:gd name="connsiteY138" fmla="*/ 168564 h 482695"/>
              <a:gd name="connsiteX139" fmla="*/ 2090543 w 6050676"/>
              <a:gd name="connsiteY139" fmla="*/ 197157 h 482695"/>
              <a:gd name="connsiteX140" fmla="*/ 1937576 w 6050676"/>
              <a:gd name="connsiteY140" fmla="*/ 234549 h 482695"/>
              <a:gd name="connsiteX141" fmla="*/ 1859597 w 6050676"/>
              <a:gd name="connsiteY141" fmla="*/ 237224 h 482695"/>
              <a:gd name="connsiteX142" fmla="*/ 1703027 w 6050676"/>
              <a:gd name="connsiteY142" fmla="*/ 234549 h 482695"/>
              <a:gd name="connsiteX143" fmla="*/ 1635759 w 6050676"/>
              <a:gd name="connsiteY143" fmla="*/ 234842 h 482695"/>
              <a:gd name="connsiteX144" fmla="*/ 1561941 w 6050676"/>
              <a:gd name="connsiteY144" fmla="*/ 230080 h 482695"/>
              <a:gd name="connsiteX145" fmla="*/ 1510615 w 6050676"/>
              <a:gd name="connsiteY145" fmla="*/ 230460 h 482695"/>
              <a:gd name="connsiteX146" fmla="*/ 1332508 w 6050676"/>
              <a:gd name="connsiteY146" fmla="*/ 246438 h 482695"/>
              <a:gd name="connsiteX147" fmla="*/ 1123791 w 6050676"/>
              <a:gd name="connsiteY147" fmla="*/ 265799 h 482695"/>
              <a:gd name="connsiteX148" fmla="*/ 1080618 w 6050676"/>
              <a:gd name="connsiteY148" fmla="*/ 263089 h 482695"/>
              <a:gd name="connsiteX149" fmla="*/ 999966 w 6050676"/>
              <a:gd name="connsiteY149" fmla="*/ 265799 h 482695"/>
              <a:gd name="connsiteX150" fmla="*/ 968788 w 6050676"/>
              <a:gd name="connsiteY150" fmla="*/ 278739 h 482695"/>
              <a:gd name="connsiteX151" fmla="*/ 849814 w 6050676"/>
              <a:gd name="connsiteY151" fmla="*/ 305934 h 482695"/>
              <a:gd name="connsiteX152" fmla="*/ 786354 w 6050676"/>
              <a:gd name="connsiteY152" fmla="*/ 352428 h 482695"/>
              <a:gd name="connsiteX153" fmla="*/ 734239 w 6050676"/>
              <a:gd name="connsiteY153" fmla="*/ 370519 h 482695"/>
              <a:gd name="connsiteX154" fmla="*/ 662938 w 6050676"/>
              <a:gd name="connsiteY154" fmla="*/ 400112 h 482695"/>
              <a:gd name="connsiteX155" fmla="*/ 574474 w 6050676"/>
              <a:gd name="connsiteY155" fmla="*/ 384116 h 482695"/>
              <a:gd name="connsiteX156" fmla="*/ 438838 w 6050676"/>
              <a:gd name="connsiteY156" fmla="*/ 354378 h 482695"/>
              <a:gd name="connsiteX157" fmla="*/ 370519 w 6050676"/>
              <a:gd name="connsiteY157" fmla="*/ 278739 h 482695"/>
              <a:gd name="connsiteX158" fmla="*/ 326328 w 6050676"/>
              <a:gd name="connsiteY158" fmla="*/ 268542 h 482695"/>
              <a:gd name="connsiteX159" fmla="*/ 214153 w 6050676"/>
              <a:gd name="connsiteY159" fmla="*/ 180161 h 482695"/>
              <a:gd name="connsiteX160" fmla="*/ 180494 w 6050676"/>
              <a:gd name="connsiteY160" fmla="*/ 153280 h 482695"/>
              <a:gd name="connsiteX161" fmla="*/ 105377 w 6050676"/>
              <a:gd name="connsiteY161" fmla="*/ 125773 h 482695"/>
              <a:gd name="connsiteX162" fmla="*/ 33992 w 6050676"/>
              <a:gd name="connsiteY162" fmla="*/ 64586 h 482695"/>
              <a:gd name="connsiteX163" fmla="*/ 0 w 6050676"/>
              <a:gd name="connsiteY163" fmla="*/ 0 h 482695"/>
              <a:gd name="connsiteX0" fmla="*/ 0 w 6050676"/>
              <a:gd name="connsiteY0" fmla="*/ 0 h 482695"/>
              <a:gd name="connsiteX1" fmla="*/ 210754 w 6050676"/>
              <a:gd name="connsiteY1" fmla="*/ 129172 h 482695"/>
              <a:gd name="connsiteX2" fmla="*/ 385252 w 6050676"/>
              <a:gd name="connsiteY2" fmla="*/ 223402 h 482695"/>
              <a:gd name="connsiteX3" fmla="*/ 539522 w 6050676"/>
              <a:gd name="connsiteY3" fmla="*/ 285110 h 482695"/>
              <a:gd name="connsiteX4" fmla="*/ 604326 w 6050676"/>
              <a:gd name="connsiteY4" fmla="*/ 331345 h 482695"/>
              <a:gd name="connsiteX5" fmla="*/ 792027 w 6050676"/>
              <a:gd name="connsiteY5" fmla="*/ 282139 h 482695"/>
              <a:gd name="connsiteX6" fmla="*/ 862087 w 6050676"/>
              <a:gd name="connsiteY6" fmla="*/ 240232 h 482695"/>
              <a:gd name="connsiteX7" fmla="*/ 938195 w 6050676"/>
              <a:gd name="connsiteY7" fmla="*/ 217553 h 482695"/>
              <a:gd name="connsiteX8" fmla="*/ 1078547 w 6050676"/>
              <a:gd name="connsiteY8" fmla="*/ 199123 h 482695"/>
              <a:gd name="connsiteX9" fmla="*/ 1131952 w 6050676"/>
              <a:gd name="connsiteY9" fmla="*/ 207355 h 482695"/>
              <a:gd name="connsiteX10" fmla="*/ 1312113 w 6050676"/>
              <a:gd name="connsiteY10" fmla="*/ 183133 h 482695"/>
              <a:gd name="connsiteX11" fmla="*/ 1357153 w 6050676"/>
              <a:gd name="connsiteY11" fmla="*/ 170548 h 482695"/>
              <a:gd name="connsiteX12" fmla="*/ 1410691 w 6050676"/>
              <a:gd name="connsiteY12" fmla="*/ 168347 h 482695"/>
              <a:gd name="connsiteX13" fmla="*/ 1556265 w 6050676"/>
              <a:gd name="connsiteY13" fmla="*/ 162144 h 482695"/>
              <a:gd name="connsiteX14" fmla="*/ 1730221 w 6050676"/>
              <a:gd name="connsiteY14" fmla="*/ 156366 h 482695"/>
              <a:gd name="connsiteX15" fmla="*/ 1764214 w 6050676"/>
              <a:gd name="connsiteY15" fmla="*/ 156366 h 482695"/>
              <a:gd name="connsiteX16" fmla="*/ 1881028 w 6050676"/>
              <a:gd name="connsiteY16" fmla="*/ 149116 h 482695"/>
              <a:gd name="connsiteX17" fmla="*/ 1923979 w 6050676"/>
              <a:gd name="connsiteY17" fmla="*/ 156366 h 482695"/>
              <a:gd name="connsiteX18" fmla="*/ 1968169 w 6050676"/>
              <a:gd name="connsiteY18" fmla="*/ 146168 h 482695"/>
              <a:gd name="connsiteX19" fmla="*/ 2025957 w 6050676"/>
              <a:gd name="connsiteY19" fmla="*/ 125773 h 482695"/>
              <a:gd name="connsiteX20" fmla="*/ 2110938 w 6050676"/>
              <a:gd name="connsiteY20" fmla="*/ 95180 h 482695"/>
              <a:gd name="connsiteX21" fmla="*/ 2141531 w 6050676"/>
              <a:gd name="connsiteY21" fmla="*/ 98579 h 482695"/>
              <a:gd name="connsiteX22" fmla="*/ 2181066 w 6050676"/>
              <a:gd name="connsiteY22" fmla="*/ 130066 h 482695"/>
              <a:gd name="connsiteX23" fmla="*/ 2269340 w 6050676"/>
              <a:gd name="connsiteY23" fmla="*/ 161492 h 482695"/>
              <a:gd name="connsiteX24" fmla="*/ 2425016 w 6050676"/>
              <a:gd name="connsiteY24" fmla="*/ 142424 h 482695"/>
              <a:gd name="connsiteX25" fmla="*/ 2566093 w 6050676"/>
              <a:gd name="connsiteY25" fmla="*/ 191049 h 482695"/>
              <a:gd name="connsiteX26" fmla="*/ 2631121 w 6050676"/>
              <a:gd name="connsiteY26" fmla="*/ 194360 h 482695"/>
              <a:gd name="connsiteX27" fmla="*/ 2692901 w 6050676"/>
              <a:gd name="connsiteY27" fmla="*/ 214171 h 482695"/>
              <a:gd name="connsiteX28" fmla="*/ 2736074 w 6050676"/>
              <a:gd name="connsiteY28" fmla="*/ 214172 h 482695"/>
              <a:gd name="connsiteX29" fmla="*/ 2859722 w 6050676"/>
              <a:gd name="connsiteY29" fmla="*/ 191980 h 482695"/>
              <a:gd name="connsiteX30" fmla="*/ 2923360 w 6050676"/>
              <a:gd name="connsiteY30" fmla="*/ 207355 h 482695"/>
              <a:gd name="connsiteX31" fmla="*/ 2957353 w 6050676"/>
              <a:gd name="connsiteY31" fmla="*/ 224351 h 482695"/>
              <a:gd name="connsiteX32" fmla="*/ 2984547 w 6050676"/>
              <a:gd name="connsiteY32" fmla="*/ 241348 h 482695"/>
              <a:gd name="connsiteX33" fmla="*/ 3004943 w 6050676"/>
              <a:gd name="connsiteY33" fmla="*/ 248146 h 482695"/>
              <a:gd name="connsiteX34" fmla="*/ 3069272 w 6050676"/>
              <a:gd name="connsiteY34" fmla="*/ 261036 h 482695"/>
              <a:gd name="connsiteX35" fmla="*/ 3127316 w 6050676"/>
              <a:gd name="connsiteY35" fmla="*/ 295736 h 482695"/>
              <a:gd name="connsiteX36" fmla="*/ 3202099 w 6050676"/>
              <a:gd name="connsiteY36" fmla="*/ 295736 h 482695"/>
              <a:gd name="connsiteX37" fmla="*/ 3249689 w 6050676"/>
              <a:gd name="connsiteY37" fmla="*/ 285538 h 482695"/>
              <a:gd name="connsiteX38" fmla="*/ 3276883 w 6050676"/>
              <a:gd name="connsiteY38" fmla="*/ 271941 h 482695"/>
              <a:gd name="connsiteX39" fmla="*/ 3381260 w 6050676"/>
              <a:gd name="connsiteY39" fmla="*/ 156313 h 482695"/>
              <a:gd name="connsiteX40" fmla="*/ 3419652 w 6050676"/>
              <a:gd name="connsiteY40" fmla="*/ 183560 h 482695"/>
              <a:gd name="connsiteX41" fmla="*/ 3463842 w 6050676"/>
              <a:gd name="connsiteY41" fmla="*/ 200557 h 482695"/>
              <a:gd name="connsiteX42" fmla="*/ 3664398 w 6050676"/>
              <a:gd name="connsiteY42" fmla="*/ 295736 h 482695"/>
              <a:gd name="connsiteX43" fmla="*/ 3701790 w 6050676"/>
              <a:gd name="connsiteY43" fmla="*/ 299135 h 482695"/>
              <a:gd name="connsiteX44" fmla="*/ 3718786 w 6050676"/>
              <a:gd name="connsiteY44" fmla="*/ 302534 h 482695"/>
              <a:gd name="connsiteX45" fmla="*/ 3759578 w 6050676"/>
              <a:gd name="connsiteY45" fmla="*/ 309333 h 482695"/>
              <a:gd name="connsiteX46" fmla="*/ 3800369 w 6050676"/>
              <a:gd name="connsiteY46" fmla="*/ 312732 h 482695"/>
              <a:gd name="connsiteX47" fmla="*/ 3888749 w 6050676"/>
              <a:gd name="connsiteY47" fmla="*/ 319531 h 482695"/>
              <a:gd name="connsiteX48" fmla="*/ 3946537 w 6050676"/>
              <a:gd name="connsiteY48" fmla="*/ 319531 h 482695"/>
              <a:gd name="connsiteX49" fmla="*/ 3983928 w 6050676"/>
              <a:gd name="connsiteY49" fmla="*/ 309333 h 482695"/>
              <a:gd name="connsiteX50" fmla="*/ 4047966 w 6050676"/>
              <a:gd name="connsiteY50" fmla="*/ 320567 h 482695"/>
              <a:gd name="connsiteX51" fmla="*/ 4075708 w 6050676"/>
              <a:gd name="connsiteY51" fmla="*/ 292336 h 482695"/>
              <a:gd name="connsiteX52" fmla="*/ 4140834 w 6050676"/>
              <a:gd name="connsiteY52" fmla="*/ 265799 h 482695"/>
              <a:gd name="connsiteX53" fmla="*/ 4208279 w 6050676"/>
              <a:gd name="connsiteY53" fmla="*/ 248146 h 482695"/>
              <a:gd name="connsiteX54" fmla="*/ 4283709 w 6050676"/>
              <a:gd name="connsiteY54" fmla="*/ 251511 h 482695"/>
              <a:gd name="connsiteX55" fmla="*/ 4367053 w 6050676"/>
              <a:gd name="connsiteY55" fmla="*/ 277705 h 482695"/>
              <a:gd name="connsiteX56" fmla="*/ 4392858 w 6050676"/>
              <a:gd name="connsiteY56" fmla="*/ 273649 h 482695"/>
              <a:gd name="connsiteX57" fmla="*/ 4409916 w 6050676"/>
              <a:gd name="connsiteY57" fmla="*/ 272942 h 482695"/>
              <a:gd name="connsiteX58" fmla="*/ 4442828 w 6050676"/>
              <a:gd name="connsiteY58" fmla="*/ 292336 h 482695"/>
              <a:gd name="connsiteX59" fmla="*/ 4456425 w 6050676"/>
              <a:gd name="connsiteY59" fmla="*/ 295736 h 482695"/>
              <a:gd name="connsiteX60" fmla="*/ 4476821 w 6050676"/>
              <a:gd name="connsiteY60" fmla="*/ 302534 h 482695"/>
              <a:gd name="connsiteX61" fmla="*/ 4521834 w 6050676"/>
              <a:gd name="connsiteY61" fmla="*/ 334854 h 482695"/>
              <a:gd name="connsiteX62" fmla="*/ 4559934 w 6050676"/>
              <a:gd name="connsiteY62" fmla="*/ 346761 h 482695"/>
              <a:gd name="connsiteX63" fmla="*/ 4574035 w 6050676"/>
              <a:gd name="connsiteY63" fmla="*/ 357959 h 482695"/>
              <a:gd name="connsiteX64" fmla="*/ 4636134 w 6050676"/>
              <a:gd name="connsiteY64" fmla="*/ 356285 h 482695"/>
              <a:gd name="connsiteX65" fmla="*/ 4718168 w 6050676"/>
              <a:gd name="connsiteY65" fmla="*/ 356922 h 482695"/>
              <a:gd name="connsiteX66" fmla="*/ 4795678 w 6050676"/>
              <a:gd name="connsiteY66" fmla="*/ 349141 h 482695"/>
              <a:gd name="connsiteX67" fmla="*/ 4881332 w 6050676"/>
              <a:gd name="connsiteY67" fmla="*/ 326496 h 482695"/>
              <a:gd name="connsiteX68" fmla="*/ 5052619 w 6050676"/>
              <a:gd name="connsiteY68" fmla="*/ 349623 h 482695"/>
              <a:gd name="connsiteX69" fmla="*/ 5119528 w 6050676"/>
              <a:gd name="connsiteY69" fmla="*/ 339616 h 482695"/>
              <a:gd name="connsiteX70" fmla="*/ 5166870 w 6050676"/>
              <a:gd name="connsiteY70" fmla="*/ 343325 h 482695"/>
              <a:gd name="connsiteX71" fmla="*/ 5201279 w 6050676"/>
              <a:gd name="connsiteY71" fmla="*/ 332794 h 482695"/>
              <a:gd name="connsiteX72" fmla="*/ 5252878 w 6050676"/>
              <a:gd name="connsiteY72" fmla="*/ 339617 h 482695"/>
              <a:gd name="connsiteX73" fmla="*/ 5499997 w 6050676"/>
              <a:gd name="connsiteY73" fmla="*/ 333128 h 482695"/>
              <a:gd name="connsiteX74" fmla="*/ 5543391 w 6050676"/>
              <a:gd name="connsiteY74" fmla="*/ 344380 h 482695"/>
              <a:gd name="connsiteX75" fmla="*/ 5655309 w 6050676"/>
              <a:gd name="connsiteY75" fmla="*/ 346761 h 482695"/>
              <a:gd name="connsiteX76" fmla="*/ 5725797 w 6050676"/>
              <a:gd name="connsiteY76" fmla="*/ 344014 h 482695"/>
              <a:gd name="connsiteX77" fmla="*/ 5748143 w 6050676"/>
              <a:gd name="connsiteY77" fmla="*/ 329728 h 482695"/>
              <a:gd name="connsiteX78" fmla="*/ 5815554 w 6050676"/>
              <a:gd name="connsiteY78" fmla="*/ 332794 h 482695"/>
              <a:gd name="connsiteX79" fmla="*/ 5894092 w 6050676"/>
              <a:gd name="connsiteY79" fmla="*/ 310355 h 482695"/>
              <a:gd name="connsiteX80" fmla="*/ 5982691 w 6050676"/>
              <a:gd name="connsiteY80" fmla="*/ 322930 h 482695"/>
              <a:gd name="connsiteX81" fmla="*/ 6050676 w 6050676"/>
              <a:gd name="connsiteY81" fmla="*/ 326329 h 482695"/>
              <a:gd name="connsiteX82" fmla="*/ 6016684 w 6050676"/>
              <a:gd name="connsiteY82" fmla="*/ 472497 h 482695"/>
              <a:gd name="connsiteX83" fmla="*/ 5967253 w 6050676"/>
              <a:gd name="connsiteY83" fmla="*/ 468205 h 482695"/>
              <a:gd name="connsiteX84" fmla="*/ 5805930 w 6050676"/>
              <a:gd name="connsiteY84" fmla="*/ 452102 h 482695"/>
              <a:gd name="connsiteX85" fmla="*/ 5652870 w 6050676"/>
              <a:gd name="connsiteY85" fmla="*/ 470234 h 482695"/>
              <a:gd name="connsiteX86" fmla="*/ 5537868 w 6050676"/>
              <a:gd name="connsiteY86" fmla="*/ 470234 h 482695"/>
              <a:gd name="connsiteX87" fmla="*/ 5442210 w 6050676"/>
              <a:gd name="connsiteY87" fmla="*/ 448702 h 482695"/>
              <a:gd name="connsiteX88" fmla="*/ 5224657 w 6050676"/>
              <a:gd name="connsiteY88" fmla="*/ 448702 h 482695"/>
              <a:gd name="connsiteX89" fmla="*/ 5122679 w 6050676"/>
              <a:gd name="connsiteY89" fmla="*/ 482695 h 482695"/>
              <a:gd name="connsiteX90" fmla="*/ 5044496 w 6050676"/>
              <a:gd name="connsiteY90" fmla="*/ 479296 h 482695"/>
              <a:gd name="connsiteX91" fmla="*/ 4932321 w 6050676"/>
              <a:gd name="connsiteY91" fmla="*/ 462299 h 482695"/>
              <a:gd name="connsiteX92" fmla="*/ 4876915 w 6050676"/>
              <a:gd name="connsiteY92" fmla="*/ 426926 h 482695"/>
              <a:gd name="connsiteX93" fmla="*/ 4807221 w 6050676"/>
              <a:gd name="connsiteY93" fmla="*/ 429307 h 482695"/>
              <a:gd name="connsiteX94" fmla="*/ 4748761 w 6050676"/>
              <a:gd name="connsiteY94" fmla="*/ 455501 h 482695"/>
              <a:gd name="connsiteX95" fmla="*/ 4694373 w 6050676"/>
              <a:gd name="connsiteY95" fmla="*/ 469098 h 482695"/>
              <a:gd name="connsiteX96" fmla="*/ 4667179 w 6050676"/>
              <a:gd name="connsiteY96" fmla="*/ 461264 h 482695"/>
              <a:gd name="connsiteX97" fmla="*/ 4575435 w 6050676"/>
              <a:gd name="connsiteY97" fmla="*/ 469425 h 482695"/>
              <a:gd name="connsiteX98" fmla="*/ 4528172 w 6050676"/>
              <a:gd name="connsiteY98" fmla="*/ 454119 h 482695"/>
              <a:gd name="connsiteX99" fmla="*/ 4487018 w 6050676"/>
              <a:gd name="connsiteY99" fmla="*/ 445637 h 482695"/>
              <a:gd name="connsiteX100" fmla="*/ 4360655 w 6050676"/>
              <a:gd name="connsiteY100" fmla="*/ 383443 h 482695"/>
              <a:gd name="connsiteX101" fmla="*/ 4326572 w 6050676"/>
              <a:gd name="connsiteY101" fmla="*/ 370574 h 482695"/>
              <a:gd name="connsiteX102" fmla="*/ 4281355 w 6050676"/>
              <a:gd name="connsiteY102" fmla="*/ 390224 h 482695"/>
              <a:gd name="connsiteX103" fmla="*/ 4209891 w 6050676"/>
              <a:gd name="connsiteY103" fmla="*/ 415817 h 482695"/>
              <a:gd name="connsiteX104" fmla="*/ 4170888 w 6050676"/>
              <a:gd name="connsiteY104" fmla="*/ 410602 h 482695"/>
              <a:gd name="connsiteX105" fmla="*/ 4132460 w 6050676"/>
              <a:gd name="connsiteY105" fmla="*/ 408203 h 482695"/>
              <a:gd name="connsiteX106" fmla="*/ 4103213 w 6050676"/>
              <a:gd name="connsiteY106" fmla="*/ 434052 h 482695"/>
              <a:gd name="connsiteX107" fmla="*/ 4079274 w 6050676"/>
              <a:gd name="connsiteY107" fmla="*/ 457617 h 482695"/>
              <a:gd name="connsiteX108" fmla="*/ 3943137 w 6050676"/>
              <a:gd name="connsiteY108" fmla="*/ 452102 h 482695"/>
              <a:gd name="connsiteX109" fmla="*/ 3902709 w 6050676"/>
              <a:gd name="connsiteY109" fmla="*/ 437249 h 482695"/>
              <a:gd name="connsiteX110" fmla="*/ 3888749 w 6050676"/>
              <a:gd name="connsiteY110" fmla="*/ 448702 h 482695"/>
              <a:gd name="connsiteX111" fmla="*/ 3834069 w 6050676"/>
              <a:gd name="connsiteY111" fmla="*/ 430689 h 482695"/>
              <a:gd name="connsiteX112" fmla="*/ 3773421 w 6050676"/>
              <a:gd name="connsiteY112" fmla="*/ 429535 h 482695"/>
              <a:gd name="connsiteX113" fmla="*/ 3735800 w 6050676"/>
              <a:gd name="connsiteY113" fmla="*/ 441576 h 482695"/>
              <a:gd name="connsiteX114" fmla="*/ 3690778 w 6050676"/>
              <a:gd name="connsiteY114" fmla="*/ 444392 h 482695"/>
              <a:gd name="connsiteX115" fmla="*/ 3652855 w 6050676"/>
              <a:gd name="connsiteY115" fmla="*/ 438868 h 482695"/>
              <a:gd name="connsiteX116" fmla="*/ 3619341 w 6050676"/>
              <a:gd name="connsiteY116" fmla="*/ 418199 h 482695"/>
              <a:gd name="connsiteX117" fmla="*/ 3564572 w 6050676"/>
              <a:gd name="connsiteY117" fmla="*/ 375336 h 482695"/>
              <a:gd name="connsiteX118" fmla="*/ 3513219 w 6050676"/>
              <a:gd name="connsiteY118" fmla="*/ 319704 h 482695"/>
              <a:gd name="connsiteX119" fmla="*/ 3457416 w 6050676"/>
              <a:gd name="connsiteY119" fmla="*/ 303899 h 482695"/>
              <a:gd name="connsiteX120" fmla="*/ 3385978 w 6050676"/>
              <a:gd name="connsiteY120" fmla="*/ 232461 h 482695"/>
              <a:gd name="connsiteX121" fmla="*/ 3378861 w 6050676"/>
              <a:gd name="connsiteY121" fmla="*/ 251545 h 482695"/>
              <a:gd name="connsiteX122" fmla="*/ 3304077 w 6050676"/>
              <a:gd name="connsiteY122" fmla="*/ 316131 h 482695"/>
              <a:gd name="connsiteX123" fmla="*/ 3255009 w 6050676"/>
              <a:gd name="connsiteY123" fmla="*/ 346761 h 482695"/>
              <a:gd name="connsiteX124" fmla="*/ 3163345 w 6050676"/>
              <a:gd name="connsiteY124" fmla="*/ 369847 h 482695"/>
              <a:gd name="connsiteX125" fmla="*/ 3032137 w 6050676"/>
              <a:gd name="connsiteY125" fmla="*/ 312732 h 482695"/>
              <a:gd name="connsiteX126" fmla="*/ 2984547 w 6050676"/>
              <a:gd name="connsiteY126" fmla="*/ 295736 h 482695"/>
              <a:gd name="connsiteX127" fmla="*/ 2960752 w 6050676"/>
              <a:gd name="connsiteY127" fmla="*/ 292336 h 482695"/>
              <a:gd name="connsiteX128" fmla="*/ 2834980 w 6050676"/>
              <a:gd name="connsiteY128" fmla="*/ 261743 h 482695"/>
              <a:gd name="connsiteX129" fmla="*/ 2780592 w 6050676"/>
              <a:gd name="connsiteY129" fmla="*/ 265142 h 482695"/>
              <a:gd name="connsiteX130" fmla="*/ 2760196 w 6050676"/>
              <a:gd name="connsiteY130" fmla="*/ 268542 h 482695"/>
              <a:gd name="connsiteX131" fmla="*/ 2705808 w 6050676"/>
              <a:gd name="connsiteY131" fmla="*/ 275340 h 482695"/>
              <a:gd name="connsiteX132" fmla="*/ 2671815 w 6050676"/>
              <a:gd name="connsiteY132" fmla="*/ 275340 h 482695"/>
              <a:gd name="connsiteX133" fmla="*/ 2593633 w 6050676"/>
              <a:gd name="connsiteY133" fmla="*/ 251545 h 482695"/>
              <a:gd name="connsiteX134" fmla="*/ 2546043 w 6050676"/>
              <a:gd name="connsiteY134" fmla="*/ 244747 h 482695"/>
              <a:gd name="connsiteX135" fmla="*/ 2459026 w 6050676"/>
              <a:gd name="connsiteY135" fmla="*/ 212773 h 482695"/>
              <a:gd name="connsiteX136" fmla="*/ 2330872 w 6050676"/>
              <a:gd name="connsiteY136" fmla="*/ 199848 h 482695"/>
              <a:gd name="connsiteX137" fmla="*/ 2204878 w 6050676"/>
              <a:gd name="connsiteY137" fmla="*/ 172930 h 482695"/>
              <a:gd name="connsiteX138" fmla="*/ 2169381 w 6050676"/>
              <a:gd name="connsiteY138" fmla="*/ 166183 h 482695"/>
              <a:gd name="connsiteX139" fmla="*/ 2143550 w 6050676"/>
              <a:gd name="connsiteY139" fmla="*/ 168564 h 482695"/>
              <a:gd name="connsiteX140" fmla="*/ 2090543 w 6050676"/>
              <a:gd name="connsiteY140" fmla="*/ 197157 h 482695"/>
              <a:gd name="connsiteX141" fmla="*/ 1937576 w 6050676"/>
              <a:gd name="connsiteY141" fmla="*/ 234549 h 482695"/>
              <a:gd name="connsiteX142" fmla="*/ 1859597 w 6050676"/>
              <a:gd name="connsiteY142" fmla="*/ 237224 h 482695"/>
              <a:gd name="connsiteX143" fmla="*/ 1703027 w 6050676"/>
              <a:gd name="connsiteY143" fmla="*/ 234549 h 482695"/>
              <a:gd name="connsiteX144" fmla="*/ 1635759 w 6050676"/>
              <a:gd name="connsiteY144" fmla="*/ 234842 h 482695"/>
              <a:gd name="connsiteX145" fmla="*/ 1561941 w 6050676"/>
              <a:gd name="connsiteY145" fmla="*/ 230080 h 482695"/>
              <a:gd name="connsiteX146" fmla="*/ 1510615 w 6050676"/>
              <a:gd name="connsiteY146" fmla="*/ 230460 h 482695"/>
              <a:gd name="connsiteX147" fmla="*/ 1332508 w 6050676"/>
              <a:gd name="connsiteY147" fmla="*/ 246438 h 482695"/>
              <a:gd name="connsiteX148" fmla="*/ 1123791 w 6050676"/>
              <a:gd name="connsiteY148" fmla="*/ 265799 h 482695"/>
              <a:gd name="connsiteX149" fmla="*/ 1080618 w 6050676"/>
              <a:gd name="connsiteY149" fmla="*/ 263089 h 482695"/>
              <a:gd name="connsiteX150" fmla="*/ 999966 w 6050676"/>
              <a:gd name="connsiteY150" fmla="*/ 265799 h 482695"/>
              <a:gd name="connsiteX151" fmla="*/ 968788 w 6050676"/>
              <a:gd name="connsiteY151" fmla="*/ 278739 h 482695"/>
              <a:gd name="connsiteX152" fmla="*/ 849814 w 6050676"/>
              <a:gd name="connsiteY152" fmla="*/ 305934 h 482695"/>
              <a:gd name="connsiteX153" fmla="*/ 786354 w 6050676"/>
              <a:gd name="connsiteY153" fmla="*/ 352428 h 482695"/>
              <a:gd name="connsiteX154" fmla="*/ 734239 w 6050676"/>
              <a:gd name="connsiteY154" fmla="*/ 370519 h 482695"/>
              <a:gd name="connsiteX155" fmla="*/ 662938 w 6050676"/>
              <a:gd name="connsiteY155" fmla="*/ 400112 h 482695"/>
              <a:gd name="connsiteX156" fmla="*/ 574474 w 6050676"/>
              <a:gd name="connsiteY156" fmla="*/ 384116 h 482695"/>
              <a:gd name="connsiteX157" fmla="*/ 438838 w 6050676"/>
              <a:gd name="connsiteY157" fmla="*/ 354378 h 482695"/>
              <a:gd name="connsiteX158" fmla="*/ 370519 w 6050676"/>
              <a:gd name="connsiteY158" fmla="*/ 278739 h 482695"/>
              <a:gd name="connsiteX159" fmla="*/ 326328 w 6050676"/>
              <a:gd name="connsiteY159" fmla="*/ 268542 h 482695"/>
              <a:gd name="connsiteX160" fmla="*/ 214153 w 6050676"/>
              <a:gd name="connsiteY160" fmla="*/ 180161 h 482695"/>
              <a:gd name="connsiteX161" fmla="*/ 180494 w 6050676"/>
              <a:gd name="connsiteY161" fmla="*/ 153280 h 482695"/>
              <a:gd name="connsiteX162" fmla="*/ 105377 w 6050676"/>
              <a:gd name="connsiteY162" fmla="*/ 125773 h 482695"/>
              <a:gd name="connsiteX163" fmla="*/ 33992 w 6050676"/>
              <a:gd name="connsiteY163" fmla="*/ 64586 h 482695"/>
              <a:gd name="connsiteX164" fmla="*/ 0 w 6050676"/>
              <a:gd name="connsiteY164" fmla="*/ 0 h 482695"/>
              <a:gd name="connsiteX0" fmla="*/ 0 w 6029245"/>
              <a:gd name="connsiteY0" fmla="*/ 0 h 482695"/>
              <a:gd name="connsiteX1" fmla="*/ 210754 w 6029245"/>
              <a:gd name="connsiteY1" fmla="*/ 129172 h 482695"/>
              <a:gd name="connsiteX2" fmla="*/ 385252 w 6029245"/>
              <a:gd name="connsiteY2" fmla="*/ 223402 h 482695"/>
              <a:gd name="connsiteX3" fmla="*/ 539522 w 6029245"/>
              <a:gd name="connsiteY3" fmla="*/ 285110 h 482695"/>
              <a:gd name="connsiteX4" fmla="*/ 604326 w 6029245"/>
              <a:gd name="connsiteY4" fmla="*/ 331345 h 482695"/>
              <a:gd name="connsiteX5" fmla="*/ 792027 w 6029245"/>
              <a:gd name="connsiteY5" fmla="*/ 282139 h 482695"/>
              <a:gd name="connsiteX6" fmla="*/ 862087 w 6029245"/>
              <a:gd name="connsiteY6" fmla="*/ 240232 h 482695"/>
              <a:gd name="connsiteX7" fmla="*/ 938195 w 6029245"/>
              <a:gd name="connsiteY7" fmla="*/ 217553 h 482695"/>
              <a:gd name="connsiteX8" fmla="*/ 1078547 w 6029245"/>
              <a:gd name="connsiteY8" fmla="*/ 199123 h 482695"/>
              <a:gd name="connsiteX9" fmla="*/ 1131952 w 6029245"/>
              <a:gd name="connsiteY9" fmla="*/ 207355 h 482695"/>
              <a:gd name="connsiteX10" fmla="*/ 1312113 w 6029245"/>
              <a:gd name="connsiteY10" fmla="*/ 183133 h 482695"/>
              <a:gd name="connsiteX11" fmla="*/ 1357153 w 6029245"/>
              <a:gd name="connsiteY11" fmla="*/ 170548 h 482695"/>
              <a:gd name="connsiteX12" fmla="*/ 1410691 w 6029245"/>
              <a:gd name="connsiteY12" fmla="*/ 168347 h 482695"/>
              <a:gd name="connsiteX13" fmla="*/ 1556265 w 6029245"/>
              <a:gd name="connsiteY13" fmla="*/ 162144 h 482695"/>
              <a:gd name="connsiteX14" fmla="*/ 1730221 w 6029245"/>
              <a:gd name="connsiteY14" fmla="*/ 156366 h 482695"/>
              <a:gd name="connsiteX15" fmla="*/ 1764214 w 6029245"/>
              <a:gd name="connsiteY15" fmla="*/ 156366 h 482695"/>
              <a:gd name="connsiteX16" fmla="*/ 1881028 w 6029245"/>
              <a:gd name="connsiteY16" fmla="*/ 149116 h 482695"/>
              <a:gd name="connsiteX17" fmla="*/ 1923979 w 6029245"/>
              <a:gd name="connsiteY17" fmla="*/ 156366 h 482695"/>
              <a:gd name="connsiteX18" fmla="*/ 1968169 w 6029245"/>
              <a:gd name="connsiteY18" fmla="*/ 146168 h 482695"/>
              <a:gd name="connsiteX19" fmla="*/ 2025957 w 6029245"/>
              <a:gd name="connsiteY19" fmla="*/ 125773 h 482695"/>
              <a:gd name="connsiteX20" fmla="*/ 2110938 w 6029245"/>
              <a:gd name="connsiteY20" fmla="*/ 95180 h 482695"/>
              <a:gd name="connsiteX21" fmla="*/ 2141531 w 6029245"/>
              <a:gd name="connsiteY21" fmla="*/ 98579 h 482695"/>
              <a:gd name="connsiteX22" fmla="*/ 2181066 w 6029245"/>
              <a:gd name="connsiteY22" fmla="*/ 130066 h 482695"/>
              <a:gd name="connsiteX23" fmla="*/ 2269340 w 6029245"/>
              <a:gd name="connsiteY23" fmla="*/ 161492 h 482695"/>
              <a:gd name="connsiteX24" fmla="*/ 2425016 w 6029245"/>
              <a:gd name="connsiteY24" fmla="*/ 142424 h 482695"/>
              <a:gd name="connsiteX25" fmla="*/ 2566093 w 6029245"/>
              <a:gd name="connsiteY25" fmla="*/ 191049 h 482695"/>
              <a:gd name="connsiteX26" fmla="*/ 2631121 w 6029245"/>
              <a:gd name="connsiteY26" fmla="*/ 194360 h 482695"/>
              <a:gd name="connsiteX27" fmla="*/ 2692901 w 6029245"/>
              <a:gd name="connsiteY27" fmla="*/ 214171 h 482695"/>
              <a:gd name="connsiteX28" fmla="*/ 2736074 w 6029245"/>
              <a:gd name="connsiteY28" fmla="*/ 214172 h 482695"/>
              <a:gd name="connsiteX29" fmla="*/ 2859722 w 6029245"/>
              <a:gd name="connsiteY29" fmla="*/ 191980 h 482695"/>
              <a:gd name="connsiteX30" fmla="*/ 2923360 w 6029245"/>
              <a:gd name="connsiteY30" fmla="*/ 207355 h 482695"/>
              <a:gd name="connsiteX31" fmla="*/ 2957353 w 6029245"/>
              <a:gd name="connsiteY31" fmla="*/ 224351 h 482695"/>
              <a:gd name="connsiteX32" fmla="*/ 2984547 w 6029245"/>
              <a:gd name="connsiteY32" fmla="*/ 241348 h 482695"/>
              <a:gd name="connsiteX33" fmla="*/ 3004943 w 6029245"/>
              <a:gd name="connsiteY33" fmla="*/ 248146 h 482695"/>
              <a:gd name="connsiteX34" fmla="*/ 3069272 w 6029245"/>
              <a:gd name="connsiteY34" fmla="*/ 261036 h 482695"/>
              <a:gd name="connsiteX35" fmla="*/ 3127316 w 6029245"/>
              <a:gd name="connsiteY35" fmla="*/ 295736 h 482695"/>
              <a:gd name="connsiteX36" fmla="*/ 3202099 w 6029245"/>
              <a:gd name="connsiteY36" fmla="*/ 295736 h 482695"/>
              <a:gd name="connsiteX37" fmla="*/ 3249689 w 6029245"/>
              <a:gd name="connsiteY37" fmla="*/ 285538 h 482695"/>
              <a:gd name="connsiteX38" fmla="*/ 3276883 w 6029245"/>
              <a:gd name="connsiteY38" fmla="*/ 271941 h 482695"/>
              <a:gd name="connsiteX39" fmla="*/ 3381260 w 6029245"/>
              <a:gd name="connsiteY39" fmla="*/ 156313 h 482695"/>
              <a:gd name="connsiteX40" fmla="*/ 3419652 w 6029245"/>
              <a:gd name="connsiteY40" fmla="*/ 183560 h 482695"/>
              <a:gd name="connsiteX41" fmla="*/ 3463842 w 6029245"/>
              <a:gd name="connsiteY41" fmla="*/ 200557 h 482695"/>
              <a:gd name="connsiteX42" fmla="*/ 3664398 w 6029245"/>
              <a:gd name="connsiteY42" fmla="*/ 295736 h 482695"/>
              <a:gd name="connsiteX43" fmla="*/ 3701790 w 6029245"/>
              <a:gd name="connsiteY43" fmla="*/ 299135 h 482695"/>
              <a:gd name="connsiteX44" fmla="*/ 3718786 w 6029245"/>
              <a:gd name="connsiteY44" fmla="*/ 302534 h 482695"/>
              <a:gd name="connsiteX45" fmla="*/ 3759578 w 6029245"/>
              <a:gd name="connsiteY45" fmla="*/ 309333 h 482695"/>
              <a:gd name="connsiteX46" fmla="*/ 3800369 w 6029245"/>
              <a:gd name="connsiteY46" fmla="*/ 312732 h 482695"/>
              <a:gd name="connsiteX47" fmla="*/ 3888749 w 6029245"/>
              <a:gd name="connsiteY47" fmla="*/ 319531 h 482695"/>
              <a:gd name="connsiteX48" fmla="*/ 3946537 w 6029245"/>
              <a:gd name="connsiteY48" fmla="*/ 319531 h 482695"/>
              <a:gd name="connsiteX49" fmla="*/ 3983928 w 6029245"/>
              <a:gd name="connsiteY49" fmla="*/ 309333 h 482695"/>
              <a:gd name="connsiteX50" fmla="*/ 4047966 w 6029245"/>
              <a:gd name="connsiteY50" fmla="*/ 320567 h 482695"/>
              <a:gd name="connsiteX51" fmla="*/ 4075708 w 6029245"/>
              <a:gd name="connsiteY51" fmla="*/ 292336 h 482695"/>
              <a:gd name="connsiteX52" fmla="*/ 4140834 w 6029245"/>
              <a:gd name="connsiteY52" fmla="*/ 265799 h 482695"/>
              <a:gd name="connsiteX53" fmla="*/ 4208279 w 6029245"/>
              <a:gd name="connsiteY53" fmla="*/ 248146 h 482695"/>
              <a:gd name="connsiteX54" fmla="*/ 4283709 w 6029245"/>
              <a:gd name="connsiteY54" fmla="*/ 251511 h 482695"/>
              <a:gd name="connsiteX55" fmla="*/ 4367053 w 6029245"/>
              <a:gd name="connsiteY55" fmla="*/ 277705 h 482695"/>
              <a:gd name="connsiteX56" fmla="*/ 4392858 w 6029245"/>
              <a:gd name="connsiteY56" fmla="*/ 273649 h 482695"/>
              <a:gd name="connsiteX57" fmla="*/ 4409916 w 6029245"/>
              <a:gd name="connsiteY57" fmla="*/ 272942 h 482695"/>
              <a:gd name="connsiteX58" fmla="*/ 4442828 w 6029245"/>
              <a:gd name="connsiteY58" fmla="*/ 292336 h 482695"/>
              <a:gd name="connsiteX59" fmla="*/ 4456425 w 6029245"/>
              <a:gd name="connsiteY59" fmla="*/ 295736 h 482695"/>
              <a:gd name="connsiteX60" fmla="*/ 4476821 w 6029245"/>
              <a:gd name="connsiteY60" fmla="*/ 302534 h 482695"/>
              <a:gd name="connsiteX61" fmla="*/ 4521834 w 6029245"/>
              <a:gd name="connsiteY61" fmla="*/ 334854 h 482695"/>
              <a:gd name="connsiteX62" fmla="*/ 4559934 w 6029245"/>
              <a:gd name="connsiteY62" fmla="*/ 346761 h 482695"/>
              <a:gd name="connsiteX63" fmla="*/ 4574035 w 6029245"/>
              <a:gd name="connsiteY63" fmla="*/ 357959 h 482695"/>
              <a:gd name="connsiteX64" fmla="*/ 4636134 w 6029245"/>
              <a:gd name="connsiteY64" fmla="*/ 356285 h 482695"/>
              <a:gd name="connsiteX65" fmla="*/ 4718168 w 6029245"/>
              <a:gd name="connsiteY65" fmla="*/ 356922 h 482695"/>
              <a:gd name="connsiteX66" fmla="*/ 4795678 w 6029245"/>
              <a:gd name="connsiteY66" fmla="*/ 349141 h 482695"/>
              <a:gd name="connsiteX67" fmla="*/ 4881332 w 6029245"/>
              <a:gd name="connsiteY67" fmla="*/ 326496 h 482695"/>
              <a:gd name="connsiteX68" fmla="*/ 5052619 w 6029245"/>
              <a:gd name="connsiteY68" fmla="*/ 349623 h 482695"/>
              <a:gd name="connsiteX69" fmla="*/ 5119528 w 6029245"/>
              <a:gd name="connsiteY69" fmla="*/ 339616 h 482695"/>
              <a:gd name="connsiteX70" fmla="*/ 5166870 w 6029245"/>
              <a:gd name="connsiteY70" fmla="*/ 343325 h 482695"/>
              <a:gd name="connsiteX71" fmla="*/ 5201279 w 6029245"/>
              <a:gd name="connsiteY71" fmla="*/ 332794 h 482695"/>
              <a:gd name="connsiteX72" fmla="*/ 5252878 w 6029245"/>
              <a:gd name="connsiteY72" fmla="*/ 339617 h 482695"/>
              <a:gd name="connsiteX73" fmla="*/ 5499997 w 6029245"/>
              <a:gd name="connsiteY73" fmla="*/ 333128 h 482695"/>
              <a:gd name="connsiteX74" fmla="*/ 5543391 w 6029245"/>
              <a:gd name="connsiteY74" fmla="*/ 344380 h 482695"/>
              <a:gd name="connsiteX75" fmla="*/ 5655309 w 6029245"/>
              <a:gd name="connsiteY75" fmla="*/ 346761 h 482695"/>
              <a:gd name="connsiteX76" fmla="*/ 5725797 w 6029245"/>
              <a:gd name="connsiteY76" fmla="*/ 344014 h 482695"/>
              <a:gd name="connsiteX77" fmla="*/ 5748143 w 6029245"/>
              <a:gd name="connsiteY77" fmla="*/ 329728 h 482695"/>
              <a:gd name="connsiteX78" fmla="*/ 5815554 w 6029245"/>
              <a:gd name="connsiteY78" fmla="*/ 332794 h 482695"/>
              <a:gd name="connsiteX79" fmla="*/ 5894092 w 6029245"/>
              <a:gd name="connsiteY79" fmla="*/ 310355 h 482695"/>
              <a:gd name="connsiteX80" fmla="*/ 5982691 w 6029245"/>
              <a:gd name="connsiteY80" fmla="*/ 322930 h 482695"/>
              <a:gd name="connsiteX81" fmla="*/ 6029245 w 6029245"/>
              <a:gd name="connsiteY81" fmla="*/ 326329 h 482695"/>
              <a:gd name="connsiteX82" fmla="*/ 6016684 w 6029245"/>
              <a:gd name="connsiteY82" fmla="*/ 472497 h 482695"/>
              <a:gd name="connsiteX83" fmla="*/ 5967253 w 6029245"/>
              <a:gd name="connsiteY83" fmla="*/ 468205 h 482695"/>
              <a:gd name="connsiteX84" fmla="*/ 5805930 w 6029245"/>
              <a:gd name="connsiteY84" fmla="*/ 452102 h 482695"/>
              <a:gd name="connsiteX85" fmla="*/ 5652870 w 6029245"/>
              <a:gd name="connsiteY85" fmla="*/ 470234 h 482695"/>
              <a:gd name="connsiteX86" fmla="*/ 5537868 w 6029245"/>
              <a:gd name="connsiteY86" fmla="*/ 470234 h 482695"/>
              <a:gd name="connsiteX87" fmla="*/ 5442210 w 6029245"/>
              <a:gd name="connsiteY87" fmla="*/ 448702 h 482695"/>
              <a:gd name="connsiteX88" fmla="*/ 5224657 w 6029245"/>
              <a:gd name="connsiteY88" fmla="*/ 448702 h 482695"/>
              <a:gd name="connsiteX89" fmla="*/ 5122679 w 6029245"/>
              <a:gd name="connsiteY89" fmla="*/ 482695 h 482695"/>
              <a:gd name="connsiteX90" fmla="*/ 5044496 w 6029245"/>
              <a:gd name="connsiteY90" fmla="*/ 479296 h 482695"/>
              <a:gd name="connsiteX91" fmla="*/ 4932321 w 6029245"/>
              <a:gd name="connsiteY91" fmla="*/ 462299 h 482695"/>
              <a:gd name="connsiteX92" fmla="*/ 4876915 w 6029245"/>
              <a:gd name="connsiteY92" fmla="*/ 426926 h 482695"/>
              <a:gd name="connsiteX93" fmla="*/ 4807221 w 6029245"/>
              <a:gd name="connsiteY93" fmla="*/ 429307 h 482695"/>
              <a:gd name="connsiteX94" fmla="*/ 4748761 w 6029245"/>
              <a:gd name="connsiteY94" fmla="*/ 455501 h 482695"/>
              <a:gd name="connsiteX95" fmla="*/ 4694373 w 6029245"/>
              <a:gd name="connsiteY95" fmla="*/ 469098 h 482695"/>
              <a:gd name="connsiteX96" fmla="*/ 4667179 w 6029245"/>
              <a:gd name="connsiteY96" fmla="*/ 461264 h 482695"/>
              <a:gd name="connsiteX97" fmla="*/ 4575435 w 6029245"/>
              <a:gd name="connsiteY97" fmla="*/ 469425 h 482695"/>
              <a:gd name="connsiteX98" fmla="*/ 4528172 w 6029245"/>
              <a:gd name="connsiteY98" fmla="*/ 454119 h 482695"/>
              <a:gd name="connsiteX99" fmla="*/ 4487018 w 6029245"/>
              <a:gd name="connsiteY99" fmla="*/ 445637 h 482695"/>
              <a:gd name="connsiteX100" fmla="*/ 4360655 w 6029245"/>
              <a:gd name="connsiteY100" fmla="*/ 383443 h 482695"/>
              <a:gd name="connsiteX101" fmla="*/ 4326572 w 6029245"/>
              <a:gd name="connsiteY101" fmla="*/ 370574 h 482695"/>
              <a:gd name="connsiteX102" fmla="*/ 4281355 w 6029245"/>
              <a:gd name="connsiteY102" fmla="*/ 390224 h 482695"/>
              <a:gd name="connsiteX103" fmla="*/ 4209891 w 6029245"/>
              <a:gd name="connsiteY103" fmla="*/ 415817 h 482695"/>
              <a:gd name="connsiteX104" fmla="*/ 4170888 w 6029245"/>
              <a:gd name="connsiteY104" fmla="*/ 410602 h 482695"/>
              <a:gd name="connsiteX105" fmla="*/ 4132460 w 6029245"/>
              <a:gd name="connsiteY105" fmla="*/ 408203 h 482695"/>
              <a:gd name="connsiteX106" fmla="*/ 4103213 w 6029245"/>
              <a:gd name="connsiteY106" fmla="*/ 434052 h 482695"/>
              <a:gd name="connsiteX107" fmla="*/ 4079274 w 6029245"/>
              <a:gd name="connsiteY107" fmla="*/ 457617 h 482695"/>
              <a:gd name="connsiteX108" fmla="*/ 3943137 w 6029245"/>
              <a:gd name="connsiteY108" fmla="*/ 452102 h 482695"/>
              <a:gd name="connsiteX109" fmla="*/ 3902709 w 6029245"/>
              <a:gd name="connsiteY109" fmla="*/ 437249 h 482695"/>
              <a:gd name="connsiteX110" fmla="*/ 3888749 w 6029245"/>
              <a:gd name="connsiteY110" fmla="*/ 448702 h 482695"/>
              <a:gd name="connsiteX111" fmla="*/ 3834069 w 6029245"/>
              <a:gd name="connsiteY111" fmla="*/ 430689 h 482695"/>
              <a:gd name="connsiteX112" fmla="*/ 3773421 w 6029245"/>
              <a:gd name="connsiteY112" fmla="*/ 429535 h 482695"/>
              <a:gd name="connsiteX113" fmla="*/ 3735800 w 6029245"/>
              <a:gd name="connsiteY113" fmla="*/ 441576 h 482695"/>
              <a:gd name="connsiteX114" fmla="*/ 3690778 w 6029245"/>
              <a:gd name="connsiteY114" fmla="*/ 444392 h 482695"/>
              <a:gd name="connsiteX115" fmla="*/ 3652855 w 6029245"/>
              <a:gd name="connsiteY115" fmla="*/ 438868 h 482695"/>
              <a:gd name="connsiteX116" fmla="*/ 3619341 w 6029245"/>
              <a:gd name="connsiteY116" fmla="*/ 418199 h 482695"/>
              <a:gd name="connsiteX117" fmla="*/ 3564572 w 6029245"/>
              <a:gd name="connsiteY117" fmla="*/ 375336 h 482695"/>
              <a:gd name="connsiteX118" fmla="*/ 3513219 w 6029245"/>
              <a:gd name="connsiteY118" fmla="*/ 319704 h 482695"/>
              <a:gd name="connsiteX119" fmla="*/ 3457416 w 6029245"/>
              <a:gd name="connsiteY119" fmla="*/ 303899 h 482695"/>
              <a:gd name="connsiteX120" fmla="*/ 3385978 w 6029245"/>
              <a:gd name="connsiteY120" fmla="*/ 232461 h 482695"/>
              <a:gd name="connsiteX121" fmla="*/ 3378861 w 6029245"/>
              <a:gd name="connsiteY121" fmla="*/ 251545 h 482695"/>
              <a:gd name="connsiteX122" fmla="*/ 3304077 w 6029245"/>
              <a:gd name="connsiteY122" fmla="*/ 316131 h 482695"/>
              <a:gd name="connsiteX123" fmla="*/ 3255009 w 6029245"/>
              <a:gd name="connsiteY123" fmla="*/ 346761 h 482695"/>
              <a:gd name="connsiteX124" fmla="*/ 3163345 w 6029245"/>
              <a:gd name="connsiteY124" fmla="*/ 369847 h 482695"/>
              <a:gd name="connsiteX125" fmla="*/ 3032137 w 6029245"/>
              <a:gd name="connsiteY125" fmla="*/ 312732 h 482695"/>
              <a:gd name="connsiteX126" fmla="*/ 2984547 w 6029245"/>
              <a:gd name="connsiteY126" fmla="*/ 295736 h 482695"/>
              <a:gd name="connsiteX127" fmla="*/ 2960752 w 6029245"/>
              <a:gd name="connsiteY127" fmla="*/ 292336 h 482695"/>
              <a:gd name="connsiteX128" fmla="*/ 2834980 w 6029245"/>
              <a:gd name="connsiteY128" fmla="*/ 261743 h 482695"/>
              <a:gd name="connsiteX129" fmla="*/ 2780592 w 6029245"/>
              <a:gd name="connsiteY129" fmla="*/ 265142 h 482695"/>
              <a:gd name="connsiteX130" fmla="*/ 2760196 w 6029245"/>
              <a:gd name="connsiteY130" fmla="*/ 268542 h 482695"/>
              <a:gd name="connsiteX131" fmla="*/ 2705808 w 6029245"/>
              <a:gd name="connsiteY131" fmla="*/ 275340 h 482695"/>
              <a:gd name="connsiteX132" fmla="*/ 2671815 w 6029245"/>
              <a:gd name="connsiteY132" fmla="*/ 275340 h 482695"/>
              <a:gd name="connsiteX133" fmla="*/ 2593633 w 6029245"/>
              <a:gd name="connsiteY133" fmla="*/ 251545 h 482695"/>
              <a:gd name="connsiteX134" fmla="*/ 2546043 w 6029245"/>
              <a:gd name="connsiteY134" fmla="*/ 244747 h 482695"/>
              <a:gd name="connsiteX135" fmla="*/ 2459026 w 6029245"/>
              <a:gd name="connsiteY135" fmla="*/ 212773 h 482695"/>
              <a:gd name="connsiteX136" fmla="*/ 2330872 w 6029245"/>
              <a:gd name="connsiteY136" fmla="*/ 199848 h 482695"/>
              <a:gd name="connsiteX137" fmla="*/ 2204878 w 6029245"/>
              <a:gd name="connsiteY137" fmla="*/ 172930 h 482695"/>
              <a:gd name="connsiteX138" fmla="*/ 2169381 w 6029245"/>
              <a:gd name="connsiteY138" fmla="*/ 166183 h 482695"/>
              <a:gd name="connsiteX139" fmla="*/ 2143550 w 6029245"/>
              <a:gd name="connsiteY139" fmla="*/ 168564 h 482695"/>
              <a:gd name="connsiteX140" fmla="*/ 2090543 w 6029245"/>
              <a:gd name="connsiteY140" fmla="*/ 197157 h 482695"/>
              <a:gd name="connsiteX141" fmla="*/ 1937576 w 6029245"/>
              <a:gd name="connsiteY141" fmla="*/ 234549 h 482695"/>
              <a:gd name="connsiteX142" fmla="*/ 1859597 w 6029245"/>
              <a:gd name="connsiteY142" fmla="*/ 237224 h 482695"/>
              <a:gd name="connsiteX143" fmla="*/ 1703027 w 6029245"/>
              <a:gd name="connsiteY143" fmla="*/ 234549 h 482695"/>
              <a:gd name="connsiteX144" fmla="*/ 1635759 w 6029245"/>
              <a:gd name="connsiteY144" fmla="*/ 234842 h 482695"/>
              <a:gd name="connsiteX145" fmla="*/ 1561941 w 6029245"/>
              <a:gd name="connsiteY145" fmla="*/ 230080 h 482695"/>
              <a:gd name="connsiteX146" fmla="*/ 1510615 w 6029245"/>
              <a:gd name="connsiteY146" fmla="*/ 230460 h 482695"/>
              <a:gd name="connsiteX147" fmla="*/ 1332508 w 6029245"/>
              <a:gd name="connsiteY147" fmla="*/ 246438 h 482695"/>
              <a:gd name="connsiteX148" fmla="*/ 1123791 w 6029245"/>
              <a:gd name="connsiteY148" fmla="*/ 265799 h 482695"/>
              <a:gd name="connsiteX149" fmla="*/ 1080618 w 6029245"/>
              <a:gd name="connsiteY149" fmla="*/ 263089 h 482695"/>
              <a:gd name="connsiteX150" fmla="*/ 999966 w 6029245"/>
              <a:gd name="connsiteY150" fmla="*/ 265799 h 482695"/>
              <a:gd name="connsiteX151" fmla="*/ 968788 w 6029245"/>
              <a:gd name="connsiteY151" fmla="*/ 278739 h 482695"/>
              <a:gd name="connsiteX152" fmla="*/ 849814 w 6029245"/>
              <a:gd name="connsiteY152" fmla="*/ 305934 h 482695"/>
              <a:gd name="connsiteX153" fmla="*/ 786354 w 6029245"/>
              <a:gd name="connsiteY153" fmla="*/ 352428 h 482695"/>
              <a:gd name="connsiteX154" fmla="*/ 734239 w 6029245"/>
              <a:gd name="connsiteY154" fmla="*/ 370519 h 482695"/>
              <a:gd name="connsiteX155" fmla="*/ 662938 w 6029245"/>
              <a:gd name="connsiteY155" fmla="*/ 400112 h 482695"/>
              <a:gd name="connsiteX156" fmla="*/ 574474 w 6029245"/>
              <a:gd name="connsiteY156" fmla="*/ 384116 h 482695"/>
              <a:gd name="connsiteX157" fmla="*/ 438838 w 6029245"/>
              <a:gd name="connsiteY157" fmla="*/ 354378 h 482695"/>
              <a:gd name="connsiteX158" fmla="*/ 370519 w 6029245"/>
              <a:gd name="connsiteY158" fmla="*/ 278739 h 482695"/>
              <a:gd name="connsiteX159" fmla="*/ 326328 w 6029245"/>
              <a:gd name="connsiteY159" fmla="*/ 268542 h 482695"/>
              <a:gd name="connsiteX160" fmla="*/ 214153 w 6029245"/>
              <a:gd name="connsiteY160" fmla="*/ 180161 h 482695"/>
              <a:gd name="connsiteX161" fmla="*/ 180494 w 6029245"/>
              <a:gd name="connsiteY161" fmla="*/ 153280 h 482695"/>
              <a:gd name="connsiteX162" fmla="*/ 105377 w 6029245"/>
              <a:gd name="connsiteY162" fmla="*/ 125773 h 482695"/>
              <a:gd name="connsiteX163" fmla="*/ 33992 w 6029245"/>
              <a:gd name="connsiteY163" fmla="*/ 64586 h 482695"/>
              <a:gd name="connsiteX164" fmla="*/ 0 w 6029245"/>
              <a:gd name="connsiteY164" fmla="*/ 0 h 482695"/>
              <a:gd name="connsiteX0" fmla="*/ 0 w 6029245"/>
              <a:gd name="connsiteY0" fmla="*/ 0 h 482695"/>
              <a:gd name="connsiteX1" fmla="*/ 210754 w 6029245"/>
              <a:gd name="connsiteY1" fmla="*/ 129172 h 482695"/>
              <a:gd name="connsiteX2" fmla="*/ 385252 w 6029245"/>
              <a:gd name="connsiteY2" fmla="*/ 223402 h 482695"/>
              <a:gd name="connsiteX3" fmla="*/ 539522 w 6029245"/>
              <a:gd name="connsiteY3" fmla="*/ 285110 h 482695"/>
              <a:gd name="connsiteX4" fmla="*/ 604326 w 6029245"/>
              <a:gd name="connsiteY4" fmla="*/ 331345 h 482695"/>
              <a:gd name="connsiteX5" fmla="*/ 792027 w 6029245"/>
              <a:gd name="connsiteY5" fmla="*/ 282139 h 482695"/>
              <a:gd name="connsiteX6" fmla="*/ 862087 w 6029245"/>
              <a:gd name="connsiteY6" fmla="*/ 240232 h 482695"/>
              <a:gd name="connsiteX7" fmla="*/ 938195 w 6029245"/>
              <a:gd name="connsiteY7" fmla="*/ 217553 h 482695"/>
              <a:gd name="connsiteX8" fmla="*/ 1078547 w 6029245"/>
              <a:gd name="connsiteY8" fmla="*/ 199123 h 482695"/>
              <a:gd name="connsiteX9" fmla="*/ 1131952 w 6029245"/>
              <a:gd name="connsiteY9" fmla="*/ 207355 h 482695"/>
              <a:gd name="connsiteX10" fmla="*/ 1312113 w 6029245"/>
              <a:gd name="connsiteY10" fmla="*/ 183133 h 482695"/>
              <a:gd name="connsiteX11" fmla="*/ 1357153 w 6029245"/>
              <a:gd name="connsiteY11" fmla="*/ 170548 h 482695"/>
              <a:gd name="connsiteX12" fmla="*/ 1410691 w 6029245"/>
              <a:gd name="connsiteY12" fmla="*/ 168347 h 482695"/>
              <a:gd name="connsiteX13" fmla="*/ 1556265 w 6029245"/>
              <a:gd name="connsiteY13" fmla="*/ 162144 h 482695"/>
              <a:gd name="connsiteX14" fmla="*/ 1730221 w 6029245"/>
              <a:gd name="connsiteY14" fmla="*/ 156366 h 482695"/>
              <a:gd name="connsiteX15" fmla="*/ 1764214 w 6029245"/>
              <a:gd name="connsiteY15" fmla="*/ 156366 h 482695"/>
              <a:gd name="connsiteX16" fmla="*/ 1881028 w 6029245"/>
              <a:gd name="connsiteY16" fmla="*/ 149116 h 482695"/>
              <a:gd name="connsiteX17" fmla="*/ 1923979 w 6029245"/>
              <a:gd name="connsiteY17" fmla="*/ 156366 h 482695"/>
              <a:gd name="connsiteX18" fmla="*/ 1968169 w 6029245"/>
              <a:gd name="connsiteY18" fmla="*/ 146168 h 482695"/>
              <a:gd name="connsiteX19" fmla="*/ 2025957 w 6029245"/>
              <a:gd name="connsiteY19" fmla="*/ 125773 h 482695"/>
              <a:gd name="connsiteX20" fmla="*/ 2110938 w 6029245"/>
              <a:gd name="connsiteY20" fmla="*/ 95180 h 482695"/>
              <a:gd name="connsiteX21" fmla="*/ 2141531 w 6029245"/>
              <a:gd name="connsiteY21" fmla="*/ 98579 h 482695"/>
              <a:gd name="connsiteX22" fmla="*/ 2181066 w 6029245"/>
              <a:gd name="connsiteY22" fmla="*/ 130066 h 482695"/>
              <a:gd name="connsiteX23" fmla="*/ 2269340 w 6029245"/>
              <a:gd name="connsiteY23" fmla="*/ 161492 h 482695"/>
              <a:gd name="connsiteX24" fmla="*/ 2425016 w 6029245"/>
              <a:gd name="connsiteY24" fmla="*/ 142424 h 482695"/>
              <a:gd name="connsiteX25" fmla="*/ 2566093 w 6029245"/>
              <a:gd name="connsiteY25" fmla="*/ 191049 h 482695"/>
              <a:gd name="connsiteX26" fmla="*/ 2631121 w 6029245"/>
              <a:gd name="connsiteY26" fmla="*/ 194360 h 482695"/>
              <a:gd name="connsiteX27" fmla="*/ 2692901 w 6029245"/>
              <a:gd name="connsiteY27" fmla="*/ 214171 h 482695"/>
              <a:gd name="connsiteX28" fmla="*/ 2736074 w 6029245"/>
              <a:gd name="connsiteY28" fmla="*/ 214172 h 482695"/>
              <a:gd name="connsiteX29" fmla="*/ 2859722 w 6029245"/>
              <a:gd name="connsiteY29" fmla="*/ 191980 h 482695"/>
              <a:gd name="connsiteX30" fmla="*/ 2923360 w 6029245"/>
              <a:gd name="connsiteY30" fmla="*/ 207355 h 482695"/>
              <a:gd name="connsiteX31" fmla="*/ 2957353 w 6029245"/>
              <a:gd name="connsiteY31" fmla="*/ 224351 h 482695"/>
              <a:gd name="connsiteX32" fmla="*/ 2984547 w 6029245"/>
              <a:gd name="connsiteY32" fmla="*/ 241348 h 482695"/>
              <a:gd name="connsiteX33" fmla="*/ 3004943 w 6029245"/>
              <a:gd name="connsiteY33" fmla="*/ 248146 h 482695"/>
              <a:gd name="connsiteX34" fmla="*/ 3069272 w 6029245"/>
              <a:gd name="connsiteY34" fmla="*/ 261036 h 482695"/>
              <a:gd name="connsiteX35" fmla="*/ 3127316 w 6029245"/>
              <a:gd name="connsiteY35" fmla="*/ 295736 h 482695"/>
              <a:gd name="connsiteX36" fmla="*/ 3202099 w 6029245"/>
              <a:gd name="connsiteY36" fmla="*/ 295736 h 482695"/>
              <a:gd name="connsiteX37" fmla="*/ 3249689 w 6029245"/>
              <a:gd name="connsiteY37" fmla="*/ 285538 h 482695"/>
              <a:gd name="connsiteX38" fmla="*/ 3276883 w 6029245"/>
              <a:gd name="connsiteY38" fmla="*/ 271941 h 482695"/>
              <a:gd name="connsiteX39" fmla="*/ 3381260 w 6029245"/>
              <a:gd name="connsiteY39" fmla="*/ 156313 h 482695"/>
              <a:gd name="connsiteX40" fmla="*/ 3419652 w 6029245"/>
              <a:gd name="connsiteY40" fmla="*/ 183560 h 482695"/>
              <a:gd name="connsiteX41" fmla="*/ 3463842 w 6029245"/>
              <a:gd name="connsiteY41" fmla="*/ 200557 h 482695"/>
              <a:gd name="connsiteX42" fmla="*/ 3664398 w 6029245"/>
              <a:gd name="connsiteY42" fmla="*/ 295736 h 482695"/>
              <a:gd name="connsiteX43" fmla="*/ 3701790 w 6029245"/>
              <a:gd name="connsiteY43" fmla="*/ 299135 h 482695"/>
              <a:gd name="connsiteX44" fmla="*/ 3718786 w 6029245"/>
              <a:gd name="connsiteY44" fmla="*/ 302534 h 482695"/>
              <a:gd name="connsiteX45" fmla="*/ 3759578 w 6029245"/>
              <a:gd name="connsiteY45" fmla="*/ 309333 h 482695"/>
              <a:gd name="connsiteX46" fmla="*/ 3800369 w 6029245"/>
              <a:gd name="connsiteY46" fmla="*/ 312732 h 482695"/>
              <a:gd name="connsiteX47" fmla="*/ 3888749 w 6029245"/>
              <a:gd name="connsiteY47" fmla="*/ 319531 h 482695"/>
              <a:gd name="connsiteX48" fmla="*/ 3946537 w 6029245"/>
              <a:gd name="connsiteY48" fmla="*/ 319531 h 482695"/>
              <a:gd name="connsiteX49" fmla="*/ 3983928 w 6029245"/>
              <a:gd name="connsiteY49" fmla="*/ 309333 h 482695"/>
              <a:gd name="connsiteX50" fmla="*/ 4047966 w 6029245"/>
              <a:gd name="connsiteY50" fmla="*/ 320567 h 482695"/>
              <a:gd name="connsiteX51" fmla="*/ 4075708 w 6029245"/>
              <a:gd name="connsiteY51" fmla="*/ 292336 h 482695"/>
              <a:gd name="connsiteX52" fmla="*/ 4140834 w 6029245"/>
              <a:gd name="connsiteY52" fmla="*/ 265799 h 482695"/>
              <a:gd name="connsiteX53" fmla="*/ 4208279 w 6029245"/>
              <a:gd name="connsiteY53" fmla="*/ 248146 h 482695"/>
              <a:gd name="connsiteX54" fmla="*/ 4283709 w 6029245"/>
              <a:gd name="connsiteY54" fmla="*/ 251511 h 482695"/>
              <a:gd name="connsiteX55" fmla="*/ 4367053 w 6029245"/>
              <a:gd name="connsiteY55" fmla="*/ 277705 h 482695"/>
              <a:gd name="connsiteX56" fmla="*/ 4392858 w 6029245"/>
              <a:gd name="connsiteY56" fmla="*/ 273649 h 482695"/>
              <a:gd name="connsiteX57" fmla="*/ 4409916 w 6029245"/>
              <a:gd name="connsiteY57" fmla="*/ 272942 h 482695"/>
              <a:gd name="connsiteX58" fmla="*/ 4442828 w 6029245"/>
              <a:gd name="connsiteY58" fmla="*/ 292336 h 482695"/>
              <a:gd name="connsiteX59" fmla="*/ 4456425 w 6029245"/>
              <a:gd name="connsiteY59" fmla="*/ 295736 h 482695"/>
              <a:gd name="connsiteX60" fmla="*/ 4476821 w 6029245"/>
              <a:gd name="connsiteY60" fmla="*/ 302534 h 482695"/>
              <a:gd name="connsiteX61" fmla="*/ 4521834 w 6029245"/>
              <a:gd name="connsiteY61" fmla="*/ 334854 h 482695"/>
              <a:gd name="connsiteX62" fmla="*/ 4559934 w 6029245"/>
              <a:gd name="connsiteY62" fmla="*/ 346761 h 482695"/>
              <a:gd name="connsiteX63" fmla="*/ 4574035 w 6029245"/>
              <a:gd name="connsiteY63" fmla="*/ 357959 h 482695"/>
              <a:gd name="connsiteX64" fmla="*/ 4636134 w 6029245"/>
              <a:gd name="connsiteY64" fmla="*/ 356285 h 482695"/>
              <a:gd name="connsiteX65" fmla="*/ 4718168 w 6029245"/>
              <a:gd name="connsiteY65" fmla="*/ 356922 h 482695"/>
              <a:gd name="connsiteX66" fmla="*/ 4795678 w 6029245"/>
              <a:gd name="connsiteY66" fmla="*/ 349141 h 482695"/>
              <a:gd name="connsiteX67" fmla="*/ 4881332 w 6029245"/>
              <a:gd name="connsiteY67" fmla="*/ 326496 h 482695"/>
              <a:gd name="connsiteX68" fmla="*/ 5052619 w 6029245"/>
              <a:gd name="connsiteY68" fmla="*/ 349623 h 482695"/>
              <a:gd name="connsiteX69" fmla="*/ 5119528 w 6029245"/>
              <a:gd name="connsiteY69" fmla="*/ 339616 h 482695"/>
              <a:gd name="connsiteX70" fmla="*/ 5166870 w 6029245"/>
              <a:gd name="connsiteY70" fmla="*/ 343325 h 482695"/>
              <a:gd name="connsiteX71" fmla="*/ 5201279 w 6029245"/>
              <a:gd name="connsiteY71" fmla="*/ 332794 h 482695"/>
              <a:gd name="connsiteX72" fmla="*/ 5252878 w 6029245"/>
              <a:gd name="connsiteY72" fmla="*/ 339617 h 482695"/>
              <a:gd name="connsiteX73" fmla="*/ 5499997 w 6029245"/>
              <a:gd name="connsiteY73" fmla="*/ 333128 h 482695"/>
              <a:gd name="connsiteX74" fmla="*/ 5543391 w 6029245"/>
              <a:gd name="connsiteY74" fmla="*/ 344380 h 482695"/>
              <a:gd name="connsiteX75" fmla="*/ 5655309 w 6029245"/>
              <a:gd name="connsiteY75" fmla="*/ 346761 h 482695"/>
              <a:gd name="connsiteX76" fmla="*/ 5725797 w 6029245"/>
              <a:gd name="connsiteY76" fmla="*/ 344014 h 482695"/>
              <a:gd name="connsiteX77" fmla="*/ 5748143 w 6029245"/>
              <a:gd name="connsiteY77" fmla="*/ 329728 h 482695"/>
              <a:gd name="connsiteX78" fmla="*/ 5815554 w 6029245"/>
              <a:gd name="connsiteY78" fmla="*/ 332794 h 482695"/>
              <a:gd name="connsiteX79" fmla="*/ 5894092 w 6029245"/>
              <a:gd name="connsiteY79" fmla="*/ 310355 h 482695"/>
              <a:gd name="connsiteX80" fmla="*/ 5982691 w 6029245"/>
              <a:gd name="connsiteY80" fmla="*/ 322930 h 482695"/>
              <a:gd name="connsiteX81" fmla="*/ 6029245 w 6029245"/>
              <a:gd name="connsiteY81" fmla="*/ 326329 h 482695"/>
              <a:gd name="connsiteX82" fmla="*/ 6026209 w 6029245"/>
              <a:gd name="connsiteY82" fmla="*/ 470116 h 482695"/>
              <a:gd name="connsiteX83" fmla="*/ 5967253 w 6029245"/>
              <a:gd name="connsiteY83" fmla="*/ 468205 h 482695"/>
              <a:gd name="connsiteX84" fmla="*/ 5805930 w 6029245"/>
              <a:gd name="connsiteY84" fmla="*/ 452102 h 482695"/>
              <a:gd name="connsiteX85" fmla="*/ 5652870 w 6029245"/>
              <a:gd name="connsiteY85" fmla="*/ 470234 h 482695"/>
              <a:gd name="connsiteX86" fmla="*/ 5537868 w 6029245"/>
              <a:gd name="connsiteY86" fmla="*/ 470234 h 482695"/>
              <a:gd name="connsiteX87" fmla="*/ 5442210 w 6029245"/>
              <a:gd name="connsiteY87" fmla="*/ 448702 h 482695"/>
              <a:gd name="connsiteX88" fmla="*/ 5224657 w 6029245"/>
              <a:gd name="connsiteY88" fmla="*/ 448702 h 482695"/>
              <a:gd name="connsiteX89" fmla="*/ 5122679 w 6029245"/>
              <a:gd name="connsiteY89" fmla="*/ 482695 h 482695"/>
              <a:gd name="connsiteX90" fmla="*/ 5044496 w 6029245"/>
              <a:gd name="connsiteY90" fmla="*/ 479296 h 482695"/>
              <a:gd name="connsiteX91" fmla="*/ 4932321 w 6029245"/>
              <a:gd name="connsiteY91" fmla="*/ 462299 h 482695"/>
              <a:gd name="connsiteX92" fmla="*/ 4876915 w 6029245"/>
              <a:gd name="connsiteY92" fmla="*/ 426926 h 482695"/>
              <a:gd name="connsiteX93" fmla="*/ 4807221 w 6029245"/>
              <a:gd name="connsiteY93" fmla="*/ 429307 h 482695"/>
              <a:gd name="connsiteX94" fmla="*/ 4748761 w 6029245"/>
              <a:gd name="connsiteY94" fmla="*/ 455501 h 482695"/>
              <a:gd name="connsiteX95" fmla="*/ 4694373 w 6029245"/>
              <a:gd name="connsiteY95" fmla="*/ 469098 h 482695"/>
              <a:gd name="connsiteX96" fmla="*/ 4667179 w 6029245"/>
              <a:gd name="connsiteY96" fmla="*/ 461264 h 482695"/>
              <a:gd name="connsiteX97" fmla="*/ 4575435 w 6029245"/>
              <a:gd name="connsiteY97" fmla="*/ 469425 h 482695"/>
              <a:gd name="connsiteX98" fmla="*/ 4528172 w 6029245"/>
              <a:gd name="connsiteY98" fmla="*/ 454119 h 482695"/>
              <a:gd name="connsiteX99" fmla="*/ 4487018 w 6029245"/>
              <a:gd name="connsiteY99" fmla="*/ 445637 h 482695"/>
              <a:gd name="connsiteX100" fmla="*/ 4360655 w 6029245"/>
              <a:gd name="connsiteY100" fmla="*/ 383443 h 482695"/>
              <a:gd name="connsiteX101" fmla="*/ 4326572 w 6029245"/>
              <a:gd name="connsiteY101" fmla="*/ 370574 h 482695"/>
              <a:gd name="connsiteX102" fmla="*/ 4281355 w 6029245"/>
              <a:gd name="connsiteY102" fmla="*/ 390224 h 482695"/>
              <a:gd name="connsiteX103" fmla="*/ 4209891 w 6029245"/>
              <a:gd name="connsiteY103" fmla="*/ 415817 h 482695"/>
              <a:gd name="connsiteX104" fmla="*/ 4170888 w 6029245"/>
              <a:gd name="connsiteY104" fmla="*/ 410602 h 482695"/>
              <a:gd name="connsiteX105" fmla="*/ 4132460 w 6029245"/>
              <a:gd name="connsiteY105" fmla="*/ 408203 h 482695"/>
              <a:gd name="connsiteX106" fmla="*/ 4103213 w 6029245"/>
              <a:gd name="connsiteY106" fmla="*/ 434052 h 482695"/>
              <a:gd name="connsiteX107" fmla="*/ 4079274 w 6029245"/>
              <a:gd name="connsiteY107" fmla="*/ 457617 h 482695"/>
              <a:gd name="connsiteX108" fmla="*/ 3943137 w 6029245"/>
              <a:gd name="connsiteY108" fmla="*/ 452102 h 482695"/>
              <a:gd name="connsiteX109" fmla="*/ 3902709 w 6029245"/>
              <a:gd name="connsiteY109" fmla="*/ 437249 h 482695"/>
              <a:gd name="connsiteX110" fmla="*/ 3888749 w 6029245"/>
              <a:gd name="connsiteY110" fmla="*/ 448702 h 482695"/>
              <a:gd name="connsiteX111" fmla="*/ 3834069 w 6029245"/>
              <a:gd name="connsiteY111" fmla="*/ 430689 h 482695"/>
              <a:gd name="connsiteX112" fmla="*/ 3773421 w 6029245"/>
              <a:gd name="connsiteY112" fmla="*/ 429535 h 482695"/>
              <a:gd name="connsiteX113" fmla="*/ 3735800 w 6029245"/>
              <a:gd name="connsiteY113" fmla="*/ 441576 h 482695"/>
              <a:gd name="connsiteX114" fmla="*/ 3690778 w 6029245"/>
              <a:gd name="connsiteY114" fmla="*/ 444392 h 482695"/>
              <a:gd name="connsiteX115" fmla="*/ 3652855 w 6029245"/>
              <a:gd name="connsiteY115" fmla="*/ 438868 h 482695"/>
              <a:gd name="connsiteX116" fmla="*/ 3619341 w 6029245"/>
              <a:gd name="connsiteY116" fmla="*/ 418199 h 482695"/>
              <a:gd name="connsiteX117" fmla="*/ 3564572 w 6029245"/>
              <a:gd name="connsiteY117" fmla="*/ 375336 h 482695"/>
              <a:gd name="connsiteX118" fmla="*/ 3513219 w 6029245"/>
              <a:gd name="connsiteY118" fmla="*/ 319704 h 482695"/>
              <a:gd name="connsiteX119" fmla="*/ 3457416 w 6029245"/>
              <a:gd name="connsiteY119" fmla="*/ 303899 h 482695"/>
              <a:gd name="connsiteX120" fmla="*/ 3385978 w 6029245"/>
              <a:gd name="connsiteY120" fmla="*/ 232461 h 482695"/>
              <a:gd name="connsiteX121" fmla="*/ 3378861 w 6029245"/>
              <a:gd name="connsiteY121" fmla="*/ 251545 h 482695"/>
              <a:gd name="connsiteX122" fmla="*/ 3304077 w 6029245"/>
              <a:gd name="connsiteY122" fmla="*/ 316131 h 482695"/>
              <a:gd name="connsiteX123" fmla="*/ 3255009 w 6029245"/>
              <a:gd name="connsiteY123" fmla="*/ 346761 h 482695"/>
              <a:gd name="connsiteX124" fmla="*/ 3163345 w 6029245"/>
              <a:gd name="connsiteY124" fmla="*/ 369847 h 482695"/>
              <a:gd name="connsiteX125" fmla="*/ 3032137 w 6029245"/>
              <a:gd name="connsiteY125" fmla="*/ 312732 h 482695"/>
              <a:gd name="connsiteX126" fmla="*/ 2984547 w 6029245"/>
              <a:gd name="connsiteY126" fmla="*/ 295736 h 482695"/>
              <a:gd name="connsiteX127" fmla="*/ 2960752 w 6029245"/>
              <a:gd name="connsiteY127" fmla="*/ 292336 h 482695"/>
              <a:gd name="connsiteX128" fmla="*/ 2834980 w 6029245"/>
              <a:gd name="connsiteY128" fmla="*/ 261743 h 482695"/>
              <a:gd name="connsiteX129" fmla="*/ 2780592 w 6029245"/>
              <a:gd name="connsiteY129" fmla="*/ 265142 h 482695"/>
              <a:gd name="connsiteX130" fmla="*/ 2760196 w 6029245"/>
              <a:gd name="connsiteY130" fmla="*/ 268542 h 482695"/>
              <a:gd name="connsiteX131" fmla="*/ 2705808 w 6029245"/>
              <a:gd name="connsiteY131" fmla="*/ 275340 h 482695"/>
              <a:gd name="connsiteX132" fmla="*/ 2671815 w 6029245"/>
              <a:gd name="connsiteY132" fmla="*/ 275340 h 482695"/>
              <a:gd name="connsiteX133" fmla="*/ 2593633 w 6029245"/>
              <a:gd name="connsiteY133" fmla="*/ 251545 h 482695"/>
              <a:gd name="connsiteX134" fmla="*/ 2546043 w 6029245"/>
              <a:gd name="connsiteY134" fmla="*/ 244747 h 482695"/>
              <a:gd name="connsiteX135" fmla="*/ 2459026 w 6029245"/>
              <a:gd name="connsiteY135" fmla="*/ 212773 h 482695"/>
              <a:gd name="connsiteX136" fmla="*/ 2330872 w 6029245"/>
              <a:gd name="connsiteY136" fmla="*/ 199848 h 482695"/>
              <a:gd name="connsiteX137" fmla="*/ 2204878 w 6029245"/>
              <a:gd name="connsiteY137" fmla="*/ 172930 h 482695"/>
              <a:gd name="connsiteX138" fmla="*/ 2169381 w 6029245"/>
              <a:gd name="connsiteY138" fmla="*/ 166183 h 482695"/>
              <a:gd name="connsiteX139" fmla="*/ 2143550 w 6029245"/>
              <a:gd name="connsiteY139" fmla="*/ 168564 h 482695"/>
              <a:gd name="connsiteX140" fmla="*/ 2090543 w 6029245"/>
              <a:gd name="connsiteY140" fmla="*/ 197157 h 482695"/>
              <a:gd name="connsiteX141" fmla="*/ 1937576 w 6029245"/>
              <a:gd name="connsiteY141" fmla="*/ 234549 h 482695"/>
              <a:gd name="connsiteX142" fmla="*/ 1859597 w 6029245"/>
              <a:gd name="connsiteY142" fmla="*/ 237224 h 482695"/>
              <a:gd name="connsiteX143" fmla="*/ 1703027 w 6029245"/>
              <a:gd name="connsiteY143" fmla="*/ 234549 h 482695"/>
              <a:gd name="connsiteX144" fmla="*/ 1635759 w 6029245"/>
              <a:gd name="connsiteY144" fmla="*/ 234842 h 482695"/>
              <a:gd name="connsiteX145" fmla="*/ 1561941 w 6029245"/>
              <a:gd name="connsiteY145" fmla="*/ 230080 h 482695"/>
              <a:gd name="connsiteX146" fmla="*/ 1510615 w 6029245"/>
              <a:gd name="connsiteY146" fmla="*/ 230460 h 482695"/>
              <a:gd name="connsiteX147" fmla="*/ 1332508 w 6029245"/>
              <a:gd name="connsiteY147" fmla="*/ 246438 h 482695"/>
              <a:gd name="connsiteX148" fmla="*/ 1123791 w 6029245"/>
              <a:gd name="connsiteY148" fmla="*/ 265799 h 482695"/>
              <a:gd name="connsiteX149" fmla="*/ 1080618 w 6029245"/>
              <a:gd name="connsiteY149" fmla="*/ 263089 h 482695"/>
              <a:gd name="connsiteX150" fmla="*/ 999966 w 6029245"/>
              <a:gd name="connsiteY150" fmla="*/ 265799 h 482695"/>
              <a:gd name="connsiteX151" fmla="*/ 968788 w 6029245"/>
              <a:gd name="connsiteY151" fmla="*/ 278739 h 482695"/>
              <a:gd name="connsiteX152" fmla="*/ 849814 w 6029245"/>
              <a:gd name="connsiteY152" fmla="*/ 305934 h 482695"/>
              <a:gd name="connsiteX153" fmla="*/ 786354 w 6029245"/>
              <a:gd name="connsiteY153" fmla="*/ 352428 h 482695"/>
              <a:gd name="connsiteX154" fmla="*/ 734239 w 6029245"/>
              <a:gd name="connsiteY154" fmla="*/ 370519 h 482695"/>
              <a:gd name="connsiteX155" fmla="*/ 662938 w 6029245"/>
              <a:gd name="connsiteY155" fmla="*/ 400112 h 482695"/>
              <a:gd name="connsiteX156" fmla="*/ 574474 w 6029245"/>
              <a:gd name="connsiteY156" fmla="*/ 384116 h 482695"/>
              <a:gd name="connsiteX157" fmla="*/ 438838 w 6029245"/>
              <a:gd name="connsiteY157" fmla="*/ 354378 h 482695"/>
              <a:gd name="connsiteX158" fmla="*/ 370519 w 6029245"/>
              <a:gd name="connsiteY158" fmla="*/ 278739 h 482695"/>
              <a:gd name="connsiteX159" fmla="*/ 326328 w 6029245"/>
              <a:gd name="connsiteY159" fmla="*/ 268542 h 482695"/>
              <a:gd name="connsiteX160" fmla="*/ 214153 w 6029245"/>
              <a:gd name="connsiteY160" fmla="*/ 180161 h 482695"/>
              <a:gd name="connsiteX161" fmla="*/ 180494 w 6029245"/>
              <a:gd name="connsiteY161" fmla="*/ 153280 h 482695"/>
              <a:gd name="connsiteX162" fmla="*/ 105377 w 6029245"/>
              <a:gd name="connsiteY162" fmla="*/ 125773 h 482695"/>
              <a:gd name="connsiteX163" fmla="*/ 33992 w 6029245"/>
              <a:gd name="connsiteY163" fmla="*/ 64586 h 482695"/>
              <a:gd name="connsiteX164" fmla="*/ 0 w 6029245"/>
              <a:gd name="connsiteY164" fmla="*/ 0 h 482695"/>
              <a:gd name="connsiteX0" fmla="*/ 0 w 6029245"/>
              <a:gd name="connsiteY0" fmla="*/ 0 h 482695"/>
              <a:gd name="connsiteX1" fmla="*/ 210754 w 6029245"/>
              <a:gd name="connsiteY1" fmla="*/ 129172 h 482695"/>
              <a:gd name="connsiteX2" fmla="*/ 385252 w 6029245"/>
              <a:gd name="connsiteY2" fmla="*/ 223402 h 482695"/>
              <a:gd name="connsiteX3" fmla="*/ 539522 w 6029245"/>
              <a:gd name="connsiteY3" fmla="*/ 285110 h 482695"/>
              <a:gd name="connsiteX4" fmla="*/ 604326 w 6029245"/>
              <a:gd name="connsiteY4" fmla="*/ 331345 h 482695"/>
              <a:gd name="connsiteX5" fmla="*/ 792027 w 6029245"/>
              <a:gd name="connsiteY5" fmla="*/ 282139 h 482695"/>
              <a:gd name="connsiteX6" fmla="*/ 862087 w 6029245"/>
              <a:gd name="connsiteY6" fmla="*/ 240232 h 482695"/>
              <a:gd name="connsiteX7" fmla="*/ 938195 w 6029245"/>
              <a:gd name="connsiteY7" fmla="*/ 217553 h 482695"/>
              <a:gd name="connsiteX8" fmla="*/ 1078547 w 6029245"/>
              <a:gd name="connsiteY8" fmla="*/ 199123 h 482695"/>
              <a:gd name="connsiteX9" fmla="*/ 1131952 w 6029245"/>
              <a:gd name="connsiteY9" fmla="*/ 207355 h 482695"/>
              <a:gd name="connsiteX10" fmla="*/ 1312113 w 6029245"/>
              <a:gd name="connsiteY10" fmla="*/ 183133 h 482695"/>
              <a:gd name="connsiteX11" fmla="*/ 1357153 w 6029245"/>
              <a:gd name="connsiteY11" fmla="*/ 170548 h 482695"/>
              <a:gd name="connsiteX12" fmla="*/ 1410691 w 6029245"/>
              <a:gd name="connsiteY12" fmla="*/ 168347 h 482695"/>
              <a:gd name="connsiteX13" fmla="*/ 1556265 w 6029245"/>
              <a:gd name="connsiteY13" fmla="*/ 162144 h 482695"/>
              <a:gd name="connsiteX14" fmla="*/ 1730221 w 6029245"/>
              <a:gd name="connsiteY14" fmla="*/ 156366 h 482695"/>
              <a:gd name="connsiteX15" fmla="*/ 1764214 w 6029245"/>
              <a:gd name="connsiteY15" fmla="*/ 156366 h 482695"/>
              <a:gd name="connsiteX16" fmla="*/ 1881028 w 6029245"/>
              <a:gd name="connsiteY16" fmla="*/ 149116 h 482695"/>
              <a:gd name="connsiteX17" fmla="*/ 1923979 w 6029245"/>
              <a:gd name="connsiteY17" fmla="*/ 156366 h 482695"/>
              <a:gd name="connsiteX18" fmla="*/ 1968169 w 6029245"/>
              <a:gd name="connsiteY18" fmla="*/ 146168 h 482695"/>
              <a:gd name="connsiteX19" fmla="*/ 2025957 w 6029245"/>
              <a:gd name="connsiteY19" fmla="*/ 125773 h 482695"/>
              <a:gd name="connsiteX20" fmla="*/ 2110938 w 6029245"/>
              <a:gd name="connsiteY20" fmla="*/ 95180 h 482695"/>
              <a:gd name="connsiteX21" fmla="*/ 2141531 w 6029245"/>
              <a:gd name="connsiteY21" fmla="*/ 98579 h 482695"/>
              <a:gd name="connsiteX22" fmla="*/ 2181066 w 6029245"/>
              <a:gd name="connsiteY22" fmla="*/ 130066 h 482695"/>
              <a:gd name="connsiteX23" fmla="*/ 2269340 w 6029245"/>
              <a:gd name="connsiteY23" fmla="*/ 161492 h 482695"/>
              <a:gd name="connsiteX24" fmla="*/ 2425016 w 6029245"/>
              <a:gd name="connsiteY24" fmla="*/ 142424 h 482695"/>
              <a:gd name="connsiteX25" fmla="*/ 2566093 w 6029245"/>
              <a:gd name="connsiteY25" fmla="*/ 191049 h 482695"/>
              <a:gd name="connsiteX26" fmla="*/ 2631121 w 6029245"/>
              <a:gd name="connsiteY26" fmla="*/ 194360 h 482695"/>
              <a:gd name="connsiteX27" fmla="*/ 2692901 w 6029245"/>
              <a:gd name="connsiteY27" fmla="*/ 214171 h 482695"/>
              <a:gd name="connsiteX28" fmla="*/ 2736074 w 6029245"/>
              <a:gd name="connsiteY28" fmla="*/ 214172 h 482695"/>
              <a:gd name="connsiteX29" fmla="*/ 2859722 w 6029245"/>
              <a:gd name="connsiteY29" fmla="*/ 191980 h 482695"/>
              <a:gd name="connsiteX30" fmla="*/ 2923360 w 6029245"/>
              <a:gd name="connsiteY30" fmla="*/ 207355 h 482695"/>
              <a:gd name="connsiteX31" fmla="*/ 2957353 w 6029245"/>
              <a:gd name="connsiteY31" fmla="*/ 224351 h 482695"/>
              <a:gd name="connsiteX32" fmla="*/ 2984547 w 6029245"/>
              <a:gd name="connsiteY32" fmla="*/ 241348 h 482695"/>
              <a:gd name="connsiteX33" fmla="*/ 3004943 w 6029245"/>
              <a:gd name="connsiteY33" fmla="*/ 248146 h 482695"/>
              <a:gd name="connsiteX34" fmla="*/ 3069272 w 6029245"/>
              <a:gd name="connsiteY34" fmla="*/ 261036 h 482695"/>
              <a:gd name="connsiteX35" fmla="*/ 3127316 w 6029245"/>
              <a:gd name="connsiteY35" fmla="*/ 295736 h 482695"/>
              <a:gd name="connsiteX36" fmla="*/ 3202099 w 6029245"/>
              <a:gd name="connsiteY36" fmla="*/ 295736 h 482695"/>
              <a:gd name="connsiteX37" fmla="*/ 3249689 w 6029245"/>
              <a:gd name="connsiteY37" fmla="*/ 285538 h 482695"/>
              <a:gd name="connsiteX38" fmla="*/ 3276883 w 6029245"/>
              <a:gd name="connsiteY38" fmla="*/ 271941 h 482695"/>
              <a:gd name="connsiteX39" fmla="*/ 3381260 w 6029245"/>
              <a:gd name="connsiteY39" fmla="*/ 156313 h 482695"/>
              <a:gd name="connsiteX40" fmla="*/ 3419652 w 6029245"/>
              <a:gd name="connsiteY40" fmla="*/ 183560 h 482695"/>
              <a:gd name="connsiteX41" fmla="*/ 3463842 w 6029245"/>
              <a:gd name="connsiteY41" fmla="*/ 200557 h 482695"/>
              <a:gd name="connsiteX42" fmla="*/ 3664398 w 6029245"/>
              <a:gd name="connsiteY42" fmla="*/ 295736 h 482695"/>
              <a:gd name="connsiteX43" fmla="*/ 3701790 w 6029245"/>
              <a:gd name="connsiteY43" fmla="*/ 299135 h 482695"/>
              <a:gd name="connsiteX44" fmla="*/ 3718786 w 6029245"/>
              <a:gd name="connsiteY44" fmla="*/ 302534 h 482695"/>
              <a:gd name="connsiteX45" fmla="*/ 3759578 w 6029245"/>
              <a:gd name="connsiteY45" fmla="*/ 309333 h 482695"/>
              <a:gd name="connsiteX46" fmla="*/ 3800369 w 6029245"/>
              <a:gd name="connsiteY46" fmla="*/ 312732 h 482695"/>
              <a:gd name="connsiteX47" fmla="*/ 3888749 w 6029245"/>
              <a:gd name="connsiteY47" fmla="*/ 319531 h 482695"/>
              <a:gd name="connsiteX48" fmla="*/ 3946537 w 6029245"/>
              <a:gd name="connsiteY48" fmla="*/ 319531 h 482695"/>
              <a:gd name="connsiteX49" fmla="*/ 3983928 w 6029245"/>
              <a:gd name="connsiteY49" fmla="*/ 309333 h 482695"/>
              <a:gd name="connsiteX50" fmla="*/ 4047966 w 6029245"/>
              <a:gd name="connsiteY50" fmla="*/ 320567 h 482695"/>
              <a:gd name="connsiteX51" fmla="*/ 4075708 w 6029245"/>
              <a:gd name="connsiteY51" fmla="*/ 292336 h 482695"/>
              <a:gd name="connsiteX52" fmla="*/ 4140834 w 6029245"/>
              <a:gd name="connsiteY52" fmla="*/ 265799 h 482695"/>
              <a:gd name="connsiteX53" fmla="*/ 4208279 w 6029245"/>
              <a:gd name="connsiteY53" fmla="*/ 248146 h 482695"/>
              <a:gd name="connsiteX54" fmla="*/ 4283709 w 6029245"/>
              <a:gd name="connsiteY54" fmla="*/ 251511 h 482695"/>
              <a:gd name="connsiteX55" fmla="*/ 4367053 w 6029245"/>
              <a:gd name="connsiteY55" fmla="*/ 277705 h 482695"/>
              <a:gd name="connsiteX56" fmla="*/ 4392858 w 6029245"/>
              <a:gd name="connsiteY56" fmla="*/ 273649 h 482695"/>
              <a:gd name="connsiteX57" fmla="*/ 4409916 w 6029245"/>
              <a:gd name="connsiteY57" fmla="*/ 272942 h 482695"/>
              <a:gd name="connsiteX58" fmla="*/ 4442828 w 6029245"/>
              <a:gd name="connsiteY58" fmla="*/ 292336 h 482695"/>
              <a:gd name="connsiteX59" fmla="*/ 4456425 w 6029245"/>
              <a:gd name="connsiteY59" fmla="*/ 295736 h 482695"/>
              <a:gd name="connsiteX60" fmla="*/ 4476821 w 6029245"/>
              <a:gd name="connsiteY60" fmla="*/ 302534 h 482695"/>
              <a:gd name="connsiteX61" fmla="*/ 4521834 w 6029245"/>
              <a:gd name="connsiteY61" fmla="*/ 334854 h 482695"/>
              <a:gd name="connsiteX62" fmla="*/ 4559934 w 6029245"/>
              <a:gd name="connsiteY62" fmla="*/ 346761 h 482695"/>
              <a:gd name="connsiteX63" fmla="*/ 4574035 w 6029245"/>
              <a:gd name="connsiteY63" fmla="*/ 357959 h 482695"/>
              <a:gd name="connsiteX64" fmla="*/ 4636134 w 6029245"/>
              <a:gd name="connsiteY64" fmla="*/ 356285 h 482695"/>
              <a:gd name="connsiteX65" fmla="*/ 4718168 w 6029245"/>
              <a:gd name="connsiteY65" fmla="*/ 356922 h 482695"/>
              <a:gd name="connsiteX66" fmla="*/ 4795678 w 6029245"/>
              <a:gd name="connsiteY66" fmla="*/ 349141 h 482695"/>
              <a:gd name="connsiteX67" fmla="*/ 4881332 w 6029245"/>
              <a:gd name="connsiteY67" fmla="*/ 326496 h 482695"/>
              <a:gd name="connsiteX68" fmla="*/ 5052619 w 6029245"/>
              <a:gd name="connsiteY68" fmla="*/ 349623 h 482695"/>
              <a:gd name="connsiteX69" fmla="*/ 5119528 w 6029245"/>
              <a:gd name="connsiteY69" fmla="*/ 339616 h 482695"/>
              <a:gd name="connsiteX70" fmla="*/ 5166870 w 6029245"/>
              <a:gd name="connsiteY70" fmla="*/ 343325 h 482695"/>
              <a:gd name="connsiteX71" fmla="*/ 5201279 w 6029245"/>
              <a:gd name="connsiteY71" fmla="*/ 332794 h 482695"/>
              <a:gd name="connsiteX72" fmla="*/ 5252878 w 6029245"/>
              <a:gd name="connsiteY72" fmla="*/ 339617 h 482695"/>
              <a:gd name="connsiteX73" fmla="*/ 5499997 w 6029245"/>
              <a:gd name="connsiteY73" fmla="*/ 333128 h 482695"/>
              <a:gd name="connsiteX74" fmla="*/ 5543391 w 6029245"/>
              <a:gd name="connsiteY74" fmla="*/ 344380 h 482695"/>
              <a:gd name="connsiteX75" fmla="*/ 5655309 w 6029245"/>
              <a:gd name="connsiteY75" fmla="*/ 346761 h 482695"/>
              <a:gd name="connsiteX76" fmla="*/ 5725797 w 6029245"/>
              <a:gd name="connsiteY76" fmla="*/ 344014 h 482695"/>
              <a:gd name="connsiteX77" fmla="*/ 5748143 w 6029245"/>
              <a:gd name="connsiteY77" fmla="*/ 329728 h 482695"/>
              <a:gd name="connsiteX78" fmla="*/ 5815554 w 6029245"/>
              <a:gd name="connsiteY78" fmla="*/ 332794 h 482695"/>
              <a:gd name="connsiteX79" fmla="*/ 5894092 w 6029245"/>
              <a:gd name="connsiteY79" fmla="*/ 310355 h 482695"/>
              <a:gd name="connsiteX80" fmla="*/ 5952967 w 6029245"/>
              <a:gd name="connsiteY80" fmla="*/ 322949 h 482695"/>
              <a:gd name="connsiteX81" fmla="*/ 5982691 w 6029245"/>
              <a:gd name="connsiteY81" fmla="*/ 322930 h 482695"/>
              <a:gd name="connsiteX82" fmla="*/ 6029245 w 6029245"/>
              <a:gd name="connsiteY82" fmla="*/ 326329 h 482695"/>
              <a:gd name="connsiteX83" fmla="*/ 6026209 w 6029245"/>
              <a:gd name="connsiteY83" fmla="*/ 470116 h 482695"/>
              <a:gd name="connsiteX84" fmla="*/ 5967253 w 6029245"/>
              <a:gd name="connsiteY84" fmla="*/ 468205 h 482695"/>
              <a:gd name="connsiteX85" fmla="*/ 5805930 w 6029245"/>
              <a:gd name="connsiteY85" fmla="*/ 452102 h 482695"/>
              <a:gd name="connsiteX86" fmla="*/ 5652870 w 6029245"/>
              <a:gd name="connsiteY86" fmla="*/ 470234 h 482695"/>
              <a:gd name="connsiteX87" fmla="*/ 5537868 w 6029245"/>
              <a:gd name="connsiteY87" fmla="*/ 470234 h 482695"/>
              <a:gd name="connsiteX88" fmla="*/ 5442210 w 6029245"/>
              <a:gd name="connsiteY88" fmla="*/ 448702 h 482695"/>
              <a:gd name="connsiteX89" fmla="*/ 5224657 w 6029245"/>
              <a:gd name="connsiteY89" fmla="*/ 448702 h 482695"/>
              <a:gd name="connsiteX90" fmla="*/ 5122679 w 6029245"/>
              <a:gd name="connsiteY90" fmla="*/ 482695 h 482695"/>
              <a:gd name="connsiteX91" fmla="*/ 5044496 w 6029245"/>
              <a:gd name="connsiteY91" fmla="*/ 479296 h 482695"/>
              <a:gd name="connsiteX92" fmla="*/ 4932321 w 6029245"/>
              <a:gd name="connsiteY92" fmla="*/ 462299 h 482695"/>
              <a:gd name="connsiteX93" fmla="*/ 4876915 w 6029245"/>
              <a:gd name="connsiteY93" fmla="*/ 426926 h 482695"/>
              <a:gd name="connsiteX94" fmla="*/ 4807221 w 6029245"/>
              <a:gd name="connsiteY94" fmla="*/ 429307 h 482695"/>
              <a:gd name="connsiteX95" fmla="*/ 4748761 w 6029245"/>
              <a:gd name="connsiteY95" fmla="*/ 455501 h 482695"/>
              <a:gd name="connsiteX96" fmla="*/ 4694373 w 6029245"/>
              <a:gd name="connsiteY96" fmla="*/ 469098 h 482695"/>
              <a:gd name="connsiteX97" fmla="*/ 4667179 w 6029245"/>
              <a:gd name="connsiteY97" fmla="*/ 461264 h 482695"/>
              <a:gd name="connsiteX98" fmla="*/ 4575435 w 6029245"/>
              <a:gd name="connsiteY98" fmla="*/ 469425 h 482695"/>
              <a:gd name="connsiteX99" fmla="*/ 4528172 w 6029245"/>
              <a:gd name="connsiteY99" fmla="*/ 454119 h 482695"/>
              <a:gd name="connsiteX100" fmla="*/ 4487018 w 6029245"/>
              <a:gd name="connsiteY100" fmla="*/ 445637 h 482695"/>
              <a:gd name="connsiteX101" fmla="*/ 4360655 w 6029245"/>
              <a:gd name="connsiteY101" fmla="*/ 383443 h 482695"/>
              <a:gd name="connsiteX102" fmla="*/ 4326572 w 6029245"/>
              <a:gd name="connsiteY102" fmla="*/ 370574 h 482695"/>
              <a:gd name="connsiteX103" fmla="*/ 4281355 w 6029245"/>
              <a:gd name="connsiteY103" fmla="*/ 390224 h 482695"/>
              <a:gd name="connsiteX104" fmla="*/ 4209891 w 6029245"/>
              <a:gd name="connsiteY104" fmla="*/ 415817 h 482695"/>
              <a:gd name="connsiteX105" fmla="*/ 4170888 w 6029245"/>
              <a:gd name="connsiteY105" fmla="*/ 410602 h 482695"/>
              <a:gd name="connsiteX106" fmla="*/ 4132460 w 6029245"/>
              <a:gd name="connsiteY106" fmla="*/ 408203 h 482695"/>
              <a:gd name="connsiteX107" fmla="*/ 4103213 w 6029245"/>
              <a:gd name="connsiteY107" fmla="*/ 434052 h 482695"/>
              <a:gd name="connsiteX108" fmla="*/ 4079274 w 6029245"/>
              <a:gd name="connsiteY108" fmla="*/ 457617 h 482695"/>
              <a:gd name="connsiteX109" fmla="*/ 3943137 w 6029245"/>
              <a:gd name="connsiteY109" fmla="*/ 452102 h 482695"/>
              <a:gd name="connsiteX110" fmla="*/ 3902709 w 6029245"/>
              <a:gd name="connsiteY110" fmla="*/ 437249 h 482695"/>
              <a:gd name="connsiteX111" fmla="*/ 3888749 w 6029245"/>
              <a:gd name="connsiteY111" fmla="*/ 448702 h 482695"/>
              <a:gd name="connsiteX112" fmla="*/ 3834069 w 6029245"/>
              <a:gd name="connsiteY112" fmla="*/ 430689 h 482695"/>
              <a:gd name="connsiteX113" fmla="*/ 3773421 w 6029245"/>
              <a:gd name="connsiteY113" fmla="*/ 429535 h 482695"/>
              <a:gd name="connsiteX114" fmla="*/ 3735800 w 6029245"/>
              <a:gd name="connsiteY114" fmla="*/ 441576 h 482695"/>
              <a:gd name="connsiteX115" fmla="*/ 3690778 w 6029245"/>
              <a:gd name="connsiteY115" fmla="*/ 444392 h 482695"/>
              <a:gd name="connsiteX116" fmla="*/ 3652855 w 6029245"/>
              <a:gd name="connsiteY116" fmla="*/ 438868 h 482695"/>
              <a:gd name="connsiteX117" fmla="*/ 3619341 w 6029245"/>
              <a:gd name="connsiteY117" fmla="*/ 418199 h 482695"/>
              <a:gd name="connsiteX118" fmla="*/ 3564572 w 6029245"/>
              <a:gd name="connsiteY118" fmla="*/ 375336 h 482695"/>
              <a:gd name="connsiteX119" fmla="*/ 3513219 w 6029245"/>
              <a:gd name="connsiteY119" fmla="*/ 319704 h 482695"/>
              <a:gd name="connsiteX120" fmla="*/ 3457416 w 6029245"/>
              <a:gd name="connsiteY120" fmla="*/ 303899 h 482695"/>
              <a:gd name="connsiteX121" fmla="*/ 3385978 w 6029245"/>
              <a:gd name="connsiteY121" fmla="*/ 232461 h 482695"/>
              <a:gd name="connsiteX122" fmla="*/ 3378861 w 6029245"/>
              <a:gd name="connsiteY122" fmla="*/ 251545 h 482695"/>
              <a:gd name="connsiteX123" fmla="*/ 3304077 w 6029245"/>
              <a:gd name="connsiteY123" fmla="*/ 316131 h 482695"/>
              <a:gd name="connsiteX124" fmla="*/ 3255009 w 6029245"/>
              <a:gd name="connsiteY124" fmla="*/ 346761 h 482695"/>
              <a:gd name="connsiteX125" fmla="*/ 3163345 w 6029245"/>
              <a:gd name="connsiteY125" fmla="*/ 369847 h 482695"/>
              <a:gd name="connsiteX126" fmla="*/ 3032137 w 6029245"/>
              <a:gd name="connsiteY126" fmla="*/ 312732 h 482695"/>
              <a:gd name="connsiteX127" fmla="*/ 2984547 w 6029245"/>
              <a:gd name="connsiteY127" fmla="*/ 295736 h 482695"/>
              <a:gd name="connsiteX128" fmla="*/ 2960752 w 6029245"/>
              <a:gd name="connsiteY128" fmla="*/ 292336 h 482695"/>
              <a:gd name="connsiteX129" fmla="*/ 2834980 w 6029245"/>
              <a:gd name="connsiteY129" fmla="*/ 261743 h 482695"/>
              <a:gd name="connsiteX130" fmla="*/ 2780592 w 6029245"/>
              <a:gd name="connsiteY130" fmla="*/ 265142 h 482695"/>
              <a:gd name="connsiteX131" fmla="*/ 2760196 w 6029245"/>
              <a:gd name="connsiteY131" fmla="*/ 268542 h 482695"/>
              <a:gd name="connsiteX132" fmla="*/ 2705808 w 6029245"/>
              <a:gd name="connsiteY132" fmla="*/ 275340 h 482695"/>
              <a:gd name="connsiteX133" fmla="*/ 2671815 w 6029245"/>
              <a:gd name="connsiteY133" fmla="*/ 275340 h 482695"/>
              <a:gd name="connsiteX134" fmla="*/ 2593633 w 6029245"/>
              <a:gd name="connsiteY134" fmla="*/ 251545 h 482695"/>
              <a:gd name="connsiteX135" fmla="*/ 2546043 w 6029245"/>
              <a:gd name="connsiteY135" fmla="*/ 244747 h 482695"/>
              <a:gd name="connsiteX136" fmla="*/ 2459026 w 6029245"/>
              <a:gd name="connsiteY136" fmla="*/ 212773 h 482695"/>
              <a:gd name="connsiteX137" fmla="*/ 2330872 w 6029245"/>
              <a:gd name="connsiteY137" fmla="*/ 199848 h 482695"/>
              <a:gd name="connsiteX138" fmla="*/ 2204878 w 6029245"/>
              <a:gd name="connsiteY138" fmla="*/ 172930 h 482695"/>
              <a:gd name="connsiteX139" fmla="*/ 2169381 w 6029245"/>
              <a:gd name="connsiteY139" fmla="*/ 166183 h 482695"/>
              <a:gd name="connsiteX140" fmla="*/ 2143550 w 6029245"/>
              <a:gd name="connsiteY140" fmla="*/ 168564 h 482695"/>
              <a:gd name="connsiteX141" fmla="*/ 2090543 w 6029245"/>
              <a:gd name="connsiteY141" fmla="*/ 197157 h 482695"/>
              <a:gd name="connsiteX142" fmla="*/ 1937576 w 6029245"/>
              <a:gd name="connsiteY142" fmla="*/ 234549 h 482695"/>
              <a:gd name="connsiteX143" fmla="*/ 1859597 w 6029245"/>
              <a:gd name="connsiteY143" fmla="*/ 237224 h 482695"/>
              <a:gd name="connsiteX144" fmla="*/ 1703027 w 6029245"/>
              <a:gd name="connsiteY144" fmla="*/ 234549 h 482695"/>
              <a:gd name="connsiteX145" fmla="*/ 1635759 w 6029245"/>
              <a:gd name="connsiteY145" fmla="*/ 234842 h 482695"/>
              <a:gd name="connsiteX146" fmla="*/ 1561941 w 6029245"/>
              <a:gd name="connsiteY146" fmla="*/ 230080 h 482695"/>
              <a:gd name="connsiteX147" fmla="*/ 1510615 w 6029245"/>
              <a:gd name="connsiteY147" fmla="*/ 230460 h 482695"/>
              <a:gd name="connsiteX148" fmla="*/ 1332508 w 6029245"/>
              <a:gd name="connsiteY148" fmla="*/ 246438 h 482695"/>
              <a:gd name="connsiteX149" fmla="*/ 1123791 w 6029245"/>
              <a:gd name="connsiteY149" fmla="*/ 265799 h 482695"/>
              <a:gd name="connsiteX150" fmla="*/ 1080618 w 6029245"/>
              <a:gd name="connsiteY150" fmla="*/ 263089 h 482695"/>
              <a:gd name="connsiteX151" fmla="*/ 999966 w 6029245"/>
              <a:gd name="connsiteY151" fmla="*/ 265799 h 482695"/>
              <a:gd name="connsiteX152" fmla="*/ 968788 w 6029245"/>
              <a:gd name="connsiteY152" fmla="*/ 278739 h 482695"/>
              <a:gd name="connsiteX153" fmla="*/ 849814 w 6029245"/>
              <a:gd name="connsiteY153" fmla="*/ 305934 h 482695"/>
              <a:gd name="connsiteX154" fmla="*/ 786354 w 6029245"/>
              <a:gd name="connsiteY154" fmla="*/ 352428 h 482695"/>
              <a:gd name="connsiteX155" fmla="*/ 734239 w 6029245"/>
              <a:gd name="connsiteY155" fmla="*/ 370519 h 482695"/>
              <a:gd name="connsiteX156" fmla="*/ 662938 w 6029245"/>
              <a:gd name="connsiteY156" fmla="*/ 400112 h 482695"/>
              <a:gd name="connsiteX157" fmla="*/ 574474 w 6029245"/>
              <a:gd name="connsiteY157" fmla="*/ 384116 h 482695"/>
              <a:gd name="connsiteX158" fmla="*/ 438838 w 6029245"/>
              <a:gd name="connsiteY158" fmla="*/ 354378 h 482695"/>
              <a:gd name="connsiteX159" fmla="*/ 370519 w 6029245"/>
              <a:gd name="connsiteY159" fmla="*/ 278739 h 482695"/>
              <a:gd name="connsiteX160" fmla="*/ 326328 w 6029245"/>
              <a:gd name="connsiteY160" fmla="*/ 268542 h 482695"/>
              <a:gd name="connsiteX161" fmla="*/ 214153 w 6029245"/>
              <a:gd name="connsiteY161" fmla="*/ 180161 h 482695"/>
              <a:gd name="connsiteX162" fmla="*/ 180494 w 6029245"/>
              <a:gd name="connsiteY162" fmla="*/ 153280 h 482695"/>
              <a:gd name="connsiteX163" fmla="*/ 105377 w 6029245"/>
              <a:gd name="connsiteY163" fmla="*/ 125773 h 482695"/>
              <a:gd name="connsiteX164" fmla="*/ 33992 w 6029245"/>
              <a:gd name="connsiteY164" fmla="*/ 64586 h 482695"/>
              <a:gd name="connsiteX165" fmla="*/ 0 w 6029245"/>
              <a:gd name="connsiteY165" fmla="*/ 0 h 482695"/>
              <a:gd name="connsiteX0" fmla="*/ 0 w 6029245"/>
              <a:gd name="connsiteY0" fmla="*/ 0 h 482695"/>
              <a:gd name="connsiteX1" fmla="*/ 210754 w 6029245"/>
              <a:gd name="connsiteY1" fmla="*/ 129172 h 482695"/>
              <a:gd name="connsiteX2" fmla="*/ 385252 w 6029245"/>
              <a:gd name="connsiteY2" fmla="*/ 223402 h 482695"/>
              <a:gd name="connsiteX3" fmla="*/ 539522 w 6029245"/>
              <a:gd name="connsiteY3" fmla="*/ 285110 h 482695"/>
              <a:gd name="connsiteX4" fmla="*/ 604326 w 6029245"/>
              <a:gd name="connsiteY4" fmla="*/ 331345 h 482695"/>
              <a:gd name="connsiteX5" fmla="*/ 792027 w 6029245"/>
              <a:gd name="connsiteY5" fmla="*/ 282139 h 482695"/>
              <a:gd name="connsiteX6" fmla="*/ 862087 w 6029245"/>
              <a:gd name="connsiteY6" fmla="*/ 240232 h 482695"/>
              <a:gd name="connsiteX7" fmla="*/ 938195 w 6029245"/>
              <a:gd name="connsiteY7" fmla="*/ 217553 h 482695"/>
              <a:gd name="connsiteX8" fmla="*/ 1078547 w 6029245"/>
              <a:gd name="connsiteY8" fmla="*/ 199123 h 482695"/>
              <a:gd name="connsiteX9" fmla="*/ 1131952 w 6029245"/>
              <a:gd name="connsiteY9" fmla="*/ 207355 h 482695"/>
              <a:gd name="connsiteX10" fmla="*/ 1312113 w 6029245"/>
              <a:gd name="connsiteY10" fmla="*/ 183133 h 482695"/>
              <a:gd name="connsiteX11" fmla="*/ 1357153 w 6029245"/>
              <a:gd name="connsiteY11" fmla="*/ 170548 h 482695"/>
              <a:gd name="connsiteX12" fmla="*/ 1410691 w 6029245"/>
              <a:gd name="connsiteY12" fmla="*/ 168347 h 482695"/>
              <a:gd name="connsiteX13" fmla="*/ 1556265 w 6029245"/>
              <a:gd name="connsiteY13" fmla="*/ 162144 h 482695"/>
              <a:gd name="connsiteX14" fmla="*/ 1730221 w 6029245"/>
              <a:gd name="connsiteY14" fmla="*/ 156366 h 482695"/>
              <a:gd name="connsiteX15" fmla="*/ 1764214 w 6029245"/>
              <a:gd name="connsiteY15" fmla="*/ 156366 h 482695"/>
              <a:gd name="connsiteX16" fmla="*/ 1881028 w 6029245"/>
              <a:gd name="connsiteY16" fmla="*/ 149116 h 482695"/>
              <a:gd name="connsiteX17" fmla="*/ 1923979 w 6029245"/>
              <a:gd name="connsiteY17" fmla="*/ 156366 h 482695"/>
              <a:gd name="connsiteX18" fmla="*/ 1968169 w 6029245"/>
              <a:gd name="connsiteY18" fmla="*/ 146168 h 482695"/>
              <a:gd name="connsiteX19" fmla="*/ 2025957 w 6029245"/>
              <a:gd name="connsiteY19" fmla="*/ 125773 h 482695"/>
              <a:gd name="connsiteX20" fmla="*/ 2110938 w 6029245"/>
              <a:gd name="connsiteY20" fmla="*/ 95180 h 482695"/>
              <a:gd name="connsiteX21" fmla="*/ 2141531 w 6029245"/>
              <a:gd name="connsiteY21" fmla="*/ 98579 h 482695"/>
              <a:gd name="connsiteX22" fmla="*/ 2181066 w 6029245"/>
              <a:gd name="connsiteY22" fmla="*/ 130066 h 482695"/>
              <a:gd name="connsiteX23" fmla="*/ 2269340 w 6029245"/>
              <a:gd name="connsiteY23" fmla="*/ 161492 h 482695"/>
              <a:gd name="connsiteX24" fmla="*/ 2425016 w 6029245"/>
              <a:gd name="connsiteY24" fmla="*/ 142424 h 482695"/>
              <a:gd name="connsiteX25" fmla="*/ 2566093 w 6029245"/>
              <a:gd name="connsiteY25" fmla="*/ 191049 h 482695"/>
              <a:gd name="connsiteX26" fmla="*/ 2631121 w 6029245"/>
              <a:gd name="connsiteY26" fmla="*/ 194360 h 482695"/>
              <a:gd name="connsiteX27" fmla="*/ 2692901 w 6029245"/>
              <a:gd name="connsiteY27" fmla="*/ 214171 h 482695"/>
              <a:gd name="connsiteX28" fmla="*/ 2736074 w 6029245"/>
              <a:gd name="connsiteY28" fmla="*/ 214172 h 482695"/>
              <a:gd name="connsiteX29" fmla="*/ 2859722 w 6029245"/>
              <a:gd name="connsiteY29" fmla="*/ 191980 h 482695"/>
              <a:gd name="connsiteX30" fmla="*/ 2923360 w 6029245"/>
              <a:gd name="connsiteY30" fmla="*/ 207355 h 482695"/>
              <a:gd name="connsiteX31" fmla="*/ 2957353 w 6029245"/>
              <a:gd name="connsiteY31" fmla="*/ 224351 h 482695"/>
              <a:gd name="connsiteX32" fmla="*/ 2984547 w 6029245"/>
              <a:gd name="connsiteY32" fmla="*/ 241348 h 482695"/>
              <a:gd name="connsiteX33" fmla="*/ 3004943 w 6029245"/>
              <a:gd name="connsiteY33" fmla="*/ 248146 h 482695"/>
              <a:gd name="connsiteX34" fmla="*/ 3069272 w 6029245"/>
              <a:gd name="connsiteY34" fmla="*/ 261036 h 482695"/>
              <a:gd name="connsiteX35" fmla="*/ 3127316 w 6029245"/>
              <a:gd name="connsiteY35" fmla="*/ 295736 h 482695"/>
              <a:gd name="connsiteX36" fmla="*/ 3202099 w 6029245"/>
              <a:gd name="connsiteY36" fmla="*/ 295736 h 482695"/>
              <a:gd name="connsiteX37" fmla="*/ 3249689 w 6029245"/>
              <a:gd name="connsiteY37" fmla="*/ 285538 h 482695"/>
              <a:gd name="connsiteX38" fmla="*/ 3276883 w 6029245"/>
              <a:gd name="connsiteY38" fmla="*/ 271941 h 482695"/>
              <a:gd name="connsiteX39" fmla="*/ 3381260 w 6029245"/>
              <a:gd name="connsiteY39" fmla="*/ 156313 h 482695"/>
              <a:gd name="connsiteX40" fmla="*/ 3419652 w 6029245"/>
              <a:gd name="connsiteY40" fmla="*/ 183560 h 482695"/>
              <a:gd name="connsiteX41" fmla="*/ 3463842 w 6029245"/>
              <a:gd name="connsiteY41" fmla="*/ 200557 h 482695"/>
              <a:gd name="connsiteX42" fmla="*/ 3664398 w 6029245"/>
              <a:gd name="connsiteY42" fmla="*/ 295736 h 482695"/>
              <a:gd name="connsiteX43" fmla="*/ 3701790 w 6029245"/>
              <a:gd name="connsiteY43" fmla="*/ 299135 h 482695"/>
              <a:gd name="connsiteX44" fmla="*/ 3718786 w 6029245"/>
              <a:gd name="connsiteY44" fmla="*/ 302534 h 482695"/>
              <a:gd name="connsiteX45" fmla="*/ 3759578 w 6029245"/>
              <a:gd name="connsiteY45" fmla="*/ 309333 h 482695"/>
              <a:gd name="connsiteX46" fmla="*/ 3800369 w 6029245"/>
              <a:gd name="connsiteY46" fmla="*/ 312732 h 482695"/>
              <a:gd name="connsiteX47" fmla="*/ 3888749 w 6029245"/>
              <a:gd name="connsiteY47" fmla="*/ 319531 h 482695"/>
              <a:gd name="connsiteX48" fmla="*/ 3946537 w 6029245"/>
              <a:gd name="connsiteY48" fmla="*/ 319531 h 482695"/>
              <a:gd name="connsiteX49" fmla="*/ 3983928 w 6029245"/>
              <a:gd name="connsiteY49" fmla="*/ 309333 h 482695"/>
              <a:gd name="connsiteX50" fmla="*/ 4047966 w 6029245"/>
              <a:gd name="connsiteY50" fmla="*/ 320567 h 482695"/>
              <a:gd name="connsiteX51" fmla="*/ 4075708 w 6029245"/>
              <a:gd name="connsiteY51" fmla="*/ 292336 h 482695"/>
              <a:gd name="connsiteX52" fmla="*/ 4140834 w 6029245"/>
              <a:gd name="connsiteY52" fmla="*/ 265799 h 482695"/>
              <a:gd name="connsiteX53" fmla="*/ 4208279 w 6029245"/>
              <a:gd name="connsiteY53" fmla="*/ 248146 h 482695"/>
              <a:gd name="connsiteX54" fmla="*/ 4283709 w 6029245"/>
              <a:gd name="connsiteY54" fmla="*/ 251511 h 482695"/>
              <a:gd name="connsiteX55" fmla="*/ 4367053 w 6029245"/>
              <a:gd name="connsiteY55" fmla="*/ 277705 h 482695"/>
              <a:gd name="connsiteX56" fmla="*/ 4392858 w 6029245"/>
              <a:gd name="connsiteY56" fmla="*/ 273649 h 482695"/>
              <a:gd name="connsiteX57" fmla="*/ 4409916 w 6029245"/>
              <a:gd name="connsiteY57" fmla="*/ 272942 h 482695"/>
              <a:gd name="connsiteX58" fmla="*/ 4442828 w 6029245"/>
              <a:gd name="connsiteY58" fmla="*/ 292336 h 482695"/>
              <a:gd name="connsiteX59" fmla="*/ 4456425 w 6029245"/>
              <a:gd name="connsiteY59" fmla="*/ 295736 h 482695"/>
              <a:gd name="connsiteX60" fmla="*/ 4476821 w 6029245"/>
              <a:gd name="connsiteY60" fmla="*/ 302534 h 482695"/>
              <a:gd name="connsiteX61" fmla="*/ 4521834 w 6029245"/>
              <a:gd name="connsiteY61" fmla="*/ 334854 h 482695"/>
              <a:gd name="connsiteX62" fmla="*/ 4559934 w 6029245"/>
              <a:gd name="connsiteY62" fmla="*/ 346761 h 482695"/>
              <a:gd name="connsiteX63" fmla="*/ 4574035 w 6029245"/>
              <a:gd name="connsiteY63" fmla="*/ 357959 h 482695"/>
              <a:gd name="connsiteX64" fmla="*/ 4636134 w 6029245"/>
              <a:gd name="connsiteY64" fmla="*/ 356285 h 482695"/>
              <a:gd name="connsiteX65" fmla="*/ 4681379 w 6029245"/>
              <a:gd name="connsiteY65" fmla="*/ 341999 h 482695"/>
              <a:gd name="connsiteX66" fmla="*/ 4718168 w 6029245"/>
              <a:gd name="connsiteY66" fmla="*/ 356922 h 482695"/>
              <a:gd name="connsiteX67" fmla="*/ 4795678 w 6029245"/>
              <a:gd name="connsiteY67" fmla="*/ 349141 h 482695"/>
              <a:gd name="connsiteX68" fmla="*/ 4881332 w 6029245"/>
              <a:gd name="connsiteY68" fmla="*/ 326496 h 482695"/>
              <a:gd name="connsiteX69" fmla="*/ 5052619 w 6029245"/>
              <a:gd name="connsiteY69" fmla="*/ 349623 h 482695"/>
              <a:gd name="connsiteX70" fmla="*/ 5119528 w 6029245"/>
              <a:gd name="connsiteY70" fmla="*/ 339616 h 482695"/>
              <a:gd name="connsiteX71" fmla="*/ 5166870 w 6029245"/>
              <a:gd name="connsiteY71" fmla="*/ 343325 h 482695"/>
              <a:gd name="connsiteX72" fmla="*/ 5201279 w 6029245"/>
              <a:gd name="connsiteY72" fmla="*/ 332794 h 482695"/>
              <a:gd name="connsiteX73" fmla="*/ 5252878 w 6029245"/>
              <a:gd name="connsiteY73" fmla="*/ 339617 h 482695"/>
              <a:gd name="connsiteX74" fmla="*/ 5499997 w 6029245"/>
              <a:gd name="connsiteY74" fmla="*/ 333128 h 482695"/>
              <a:gd name="connsiteX75" fmla="*/ 5543391 w 6029245"/>
              <a:gd name="connsiteY75" fmla="*/ 344380 h 482695"/>
              <a:gd name="connsiteX76" fmla="*/ 5655309 w 6029245"/>
              <a:gd name="connsiteY76" fmla="*/ 346761 h 482695"/>
              <a:gd name="connsiteX77" fmla="*/ 5725797 w 6029245"/>
              <a:gd name="connsiteY77" fmla="*/ 344014 h 482695"/>
              <a:gd name="connsiteX78" fmla="*/ 5748143 w 6029245"/>
              <a:gd name="connsiteY78" fmla="*/ 329728 h 482695"/>
              <a:gd name="connsiteX79" fmla="*/ 5815554 w 6029245"/>
              <a:gd name="connsiteY79" fmla="*/ 332794 h 482695"/>
              <a:gd name="connsiteX80" fmla="*/ 5894092 w 6029245"/>
              <a:gd name="connsiteY80" fmla="*/ 310355 h 482695"/>
              <a:gd name="connsiteX81" fmla="*/ 5952967 w 6029245"/>
              <a:gd name="connsiteY81" fmla="*/ 322949 h 482695"/>
              <a:gd name="connsiteX82" fmla="*/ 5982691 w 6029245"/>
              <a:gd name="connsiteY82" fmla="*/ 322930 h 482695"/>
              <a:gd name="connsiteX83" fmla="*/ 6029245 w 6029245"/>
              <a:gd name="connsiteY83" fmla="*/ 326329 h 482695"/>
              <a:gd name="connsiteX84" fmla="*/ 6026209 w 6029245"/>
              <a:gd name="connsiteY84" fmla="*/ 470116 h 482695"/>
              <a:gd name="connsiteX85" fmla="*/ 5967253 w 6029245"/>
              <a:gd name="connsiteY85" fmla="*/ 468205 h 482695"/>
              <a:gd name="connsiteX86" fmla="*/ 5805930 w 6029245"/>
              <a:gd name="connsiteY86" fmla="*/ 452102 h 482695"/>
              <a:gd name="connsiteX87" fmla="*/ 5652870 w 6029245"/>
              <a:gd name="connsiteY87" fmla="*/ 470234 h 482695"/>
              <a:gd name="connsiteX88" fmla="*/ 5537868 w 6029245"/>
              <a:gd name="connsiteY88" fmla="*/ 470234 h 482695"/>
              <a:gd name="connsiteX89" fmla="*/ 5442210 w 6029245"/>
              <a:gd name="connsiteY89" fmla="*/ 448702 h 482695"/>
              <a:gd name="connsiteX90" fmla="*/ 5224657 w 6029245"/>
              <a:gd name="connsiteY90" fmla="*/ 448702 h 482695"/>
              <a:gd name="connsiteX91" fmla="*/ 5122679 w 6029245"/>
              <a:gd name="connsiteY91" fmla="*/ 482695 h 482695"/>
              <a:gd name="connsiteX92" fmla="*/ 5044496 w 6029245"/>
              <a:gd name="connsiteY92" fmla="*/ 479296 h 482695"/>
              <a:gd name="connsiteX93" fmla="*/ 4932321 w 6029245"/>
              <a:gd name="connsiteY93" fmla="*/ 462299 h 482695"/>
              <a:gd name="connsiteX94" fmla="*/ 4876915 w 6029245"/>
              <a:gd name="connsiteY94" fmla="*/ 426926 h 482695"/>
              <a:gd name="connsiteX95" fmla="*/ 4807221 w 6029245"/>
              <a:gd name="connsiteY95" fmla="*/ 429307 h 482695"/>
              <a:gd name="connsiteX96" fmla="*/ 4748761 w 6029245"/>
              <a:gd name="connsiteY96" fmla="*/ 455501 h 482695"/>
              <a:gd name="connsiteX97" fmla="*/ 4694373 w 6029245"/>
              <a:gd name="connsiteY97" fmla="*/ 469098 h 482695"/>
              <a:gd name="connsiteX98" fmla="*/ 4667179 w 6029245"/>
              <a:gd name="connsiteY98" fmla="*/ 461264 h 482695"/>
              <a:gd name="connsiteX99" fmla="*/ 4575435 w 6029245"/>
              <a:gd name="connsiteY99" fmla="*/ 469425 h 482695"/>
              <a:gd name="connsiteX100" fmla="*/ 4528172 w 6029245"/>
              <a:gd name="connsiteY100" fmla="*/ 454119 h 482695"/>
              <a:gd name="connsiteX101" fmla="*/ 4487018 w 6029245"/>
              <a:gd name="connsiteY101" fmla="*/ 445637 h 482695"/>
              <a:gd name="connsiteX102" fmla="*/ 4360655 w 6029245"/>
              <a:gd name="connsiteY102" fmla="*/ 383443 h 482695"/>
              <a:gd name="connsiteX103" fmla="*/ 4326572 w 6029245"/>
              <a:gd name="connsiteY103" fmla="*/ 370574 h 482695"/>
              <a:gd name="connsiteX104" fmla="*/ 4281355 w 6029245"/>
              <a:gd name="connsiteY104" fmla="*/ 390224 h 482695"/>
              <a:gd name="connsiteX105" fmla="*/ 4209891 w 6029245"/>
              <a:gd name="connsiteY105" fmla="*/ 415817 h 482695"/>
              <a:gd name="connsiteX106" fmla="*/ 4170888 w 6029245"/>
              <a:gd name="connsiteY106" fmla="*/ 410602 h 482695"/>
              <a:gd name="connsiteX107" fmla="*/ 4132460 w 6029245"/>
              <a:gd name="connsiteY107" fmla="*/ 408203 h 482695"/>
              <a:gd name="connsiteX108" fmla="*/ 4103213 w 6029245"/>
              <a:gd name="connsiteY108" fmla="*/ 434052 h 482695"/>
              <a:gd name="connsiteX109" fmla="*/ 4079274 w 6029245"/>
              <a:gd name="connsiteY109" fmla="*/ 457617 h 482695"/>
              <a:gd name="connsiteX110" fmla="*/ 3943137 w 6029245"/>
              <a:gd name="connsiteY110" fmla="*/ 452102 h 482695"/>
              <a:gd name="connsiteX111" fmla="*/ 3902709 w 6029245"/>
              <a:gd name="connsiteY111" fmla="*/ 437249 h 482695"/>
              <a:gd name="connsiteX112" fmla="*/ 3888749 w 6029245"/>
              <a:gd name="connsiteY112" fmla="*/ 448702 h 482695"/>
              <a:gd name="connsiteX113" fmla="*/ 3834069 w 6029245"/>
              <a:gd name="connsiteY113" fmla="*/ 430689 h 482695"/>
              <a:gd name="connsiteX114" fmla="*/ 3773421 w 6029245"/>
              <a:gd name="connsiteY114" fmla="*/ 429535 h 482695"/>
              <a:gd name="connsiteX115" fmla="*/ 3735800 w 6029245"/>
              <a:gd name="connsiteY115" fmla="*/ 441576 h 482695"/>
              <a:gd name="connsiteX116" fmla="*/ 3690778 w 6029245"/>
              <a:gd name="connsiteY116" fmla="*/ 444392 h 482695"/>
              <a:gd name="connsiteX117" fmla="*/ 3652855 w 6029245"/>
              <a:gd name="connsiteY117" fmla="*/ 438868 h 482695"/>
              <a:gd name="connsiteX118" fmla="*/ 3619341 w 6029245"/>
              <a:gd name="connsiteY118" fmla="*/ 418199 h 482695"/>
              <a:gd name="connsiteX119" fmla="*/ 3564572 w 6029245"/>
              <a:gd name="connsiteY119" fmla="*/ 375336 h 482695"/>
              <a:gd name="connsiteX120" fmla="*/ 3513219 w 6029245"/>
              <a:gd name="connsiteY120" fmla="*/ 319704 h 482695"/>
              <a:gd name="connsiteX121" fmla="*/ 3457416 w 6029245"/>
              <a:gd name="connsiteY121" fmla="*/ 303899 h 482695"/>
              <a:gd name="connsiteX122" fmla="*/ 3385978 w 6029245"/>
              <a:gd name="connsiteY122" fmla="*/ 232461 h 482695"/>
              <a:gd name="connsiteX123" fmla="*/ 3378861 w 6029245"/>
              <a:gd name="connsiteY123" fmla="*/ 251545 h 482695"/>
              <a:gd name="connsiteX124" fmla="*/ 3304077 w 6029245"/>
              <a:gd name="connsiteY124" fmla="*/ 316131 h 482695"/>
              <a:gd name="connsiteX125" fmla="*/ 3255009 w 6029245"/>
              <a:gd name="connsiteY125" fmla="*/ 346761 h 482695"/>
              <a:gd name="connsiteX126" fmla="*/ 3163345 w 6029245"/>
              <a:gd name="connsiteY126" fmla="*/ 369847 h 482695"/>
              <a:gd name="connsiteX127" fmla="*/ 3032137 w 6029245"/>
              <a:gd name="connsiteY127" fmla="*/ 312732 h 482695"/>
              <a:gd name="connsiteX128" fmla="*/ 2984547 w 6029245"/>
              <a:gd name="connsiteY128" fmla="*/ 295736 h 482695"/>
              <a:gd name="connsiteX129" fmla="*/ 2960752 w 6029245"/>
              <a:gd name="connsiteY129" fmla="*/ 292336 h 482695"/>
              <a:gd name="connsiteX130" fmla="*/ 2834980 w 6029245"/>
              <a:gd name="connsiteY130" fmla="*/ 261743 h 482695"/>
              <a:gd name="connsiteX131" fmla="*/ 2780592 w 6029245"/>
              <a:gd name="connsiteY131" fmla="*/ 265142 h 482695"/>
              <a:gd name="connsiteX132" fmla="*/ 2760196 w 6029245"/>
              <a:gd name="connsiteY132" fmla="*/ 268542 h 482695"/>
              <a:gd name="connsiteX133" fmla="*/ 2705808 w 6029245"/>
              <a:gd name="connsiteY133" fmla="*/ 275340 h 482695"/>
              <a:gd name="connsiteX134" fmla="*/ 2671815 w 6029245"/>
              <a:gd name="connsiteY134" fmla="*/ 275340 h 482695"/>
              <a:gd name="connsiteX135" fmla="*/ 2593633 w 6029245"/>
              <a:gd name="connsiteY135" fmla="*/ 251545 h 482695"/>
              <a:gd name="connsiteX136" fmla="*/ 2546043 w 6029245"/>
              <a:gd name="connsiteY136" fmla="*/ 244747 h 482695"/>
              <a:gd name="connsiteX137" fmla="*/ 2459026 w 6029245"/>
              <a:gd name="connsiteY137" fmla="*/ 212773 h 482695"/>
              <a:gd name="connsiteX138" fmla="*/ 2330872 w 6029245"/>
              <a:gd name="connsiteY138" fmla="*/ 199848 h 482695"/>
              <a:gd name="connsiteX139" fmla="*/ 2204878 w 6029245"/>
              <a:gd name="connsiteY139" fmla="*/ 172930 h 482695"/>
              <a:gd name="connsiteX140" fmla="*/ 2169381 w 6029245"/>
              <a:gd name="connsiteY140" fmla="*/ 166183 h 482695"/>
              <a:gd name="connsiteX141" fmla="*/ 2143550 w 6029245"/>
              <a:gd name="connsiteY141" fmla="*/ 168564 h 482695"/>
              <a:gd name="connsiteX142" fmla="*/ 2090543 w 6029245"/>
              <a:gd name="connsiteY142" fmla="*/ 197157 h 482695"/>
              <a:gd name="connsiteX143" fmla="*/ 1937576 w 6029245"/>
              <a:gd name="connsiteY143" fmla="*/ 234549 h 482695"/>
              <a:gd name="connsiteX144" fmla="*/ 1859597 w 6029245"/>
              <a:gd name="connsiteY144" fmla="*/ 237224 h 482695"/>
              <a:gd name="connsiteX145" fmla="*/ 1703027 w 6029245"/>
              <a:gd name="connsiteY145" fmla="*/ 234549 h 482695"/>
              <a:gd name="connsiteX146" fmla="*/ 1635759 w 6029245"/>
              <a:gd name="connsiteY146" fmla="*/ 234842 h 482695"/>
              <a:gd name="connsiteX147" fmla="*/ 1561941 w 6029245"/>
              <a:gd name="connsiteY147" fmla="*/ 230080 h 482695"/>
              <a:gd name="connsiteX148" fmla="*/ 1510615 w 6029245"/>
              <a:gd name="connsiteY148" fmla="*/ 230460 h 482695"/>
              <a:gd name="connsiteX149" fmla="*/ 1332508 w 6029245"/>
              <a:gd name="connsiteY149" fmla="*/ 246438 h 482695"/>
              <a:gd name="connsiteX150" fmla="*/ 1123791 w 6029245"/>
              <a:gd name="connsiteY150" fmla="*/ 265799 h 482695"/>
              <a:gd name="connsiteX151" fmla="*/ 1080618 w 6029245"/>
              <a:gd name="connsiteY151" fmla="*/ 263089 h 482695"/>
              <a:gd name="connsiteX152" fmla="*/ 999966 w 6029245"/>
              <a:gd name="connsiteY152" fmla="*/ 265799 h 482695"/>
              <a:gd name="connsiteX153" fmla="*/ 968788 w 6029245"/>
              <a:gd name="connsiteY153" fmla="*/ 278739 h 482695"/>
              <a:gd name="connsiteX154" fmla="*/ 849814 w 6029245"/>
              <a:gd name="connsiteY154" fmla="*/ 305934 h 482695"/>
              <a:gd name="connsiteX155" fmla="*/ 786354 w 6029245"/>
              <a:gd name="connsiteY155" fmla="*/ 352428 h 482695"/>
              <a:gd name="connsiteX156" fmla="*/ 734239 w 6029245"/>
              <a:gd name="connsiteY156" fmla="*/ 370519 h 482695"/>
              <a:gd name="connsiteX157" fmla="*/ 662938 w 6029245"/>
              <a:gd name="connsiteY157" fmla="*/ 400112 h 482695"/>
              <a:gd name="connsiteX158" fmla="*/ 574474 w 6029245"/>
              <a:gd name="connsiteY158" fmla="*/ 384116 h 482695"/>
              <a:gd name="connsiteX159" fmla="*/ 438838 w 6029245"/>
              <a:gd name="connsiteY159" fmla="*/ 354378 h 482695"/>
              <a:gd name="connsiteX160" fmla="*/ 370519 w 6029245"/>
              <a:gd name="connsiteY160" fmla="*/ 278739 h 482695"/>
              <a:gd name="connsiteX161" fmla="*/ 326328 w 6029245"/>
              <a:gd name="connsiteY161" fmla="*/ 268542 h 482695"/>
              <a:gd name="connsiteX162" fmla="*/ 214153 w 6029245"/>
              <a:gd name="connsiteY162" fmla="*/ 180161 h 482695"/>
              <a:gd name="connsiteX163" fmla="*/ 180494 w 6029245"/>
              <a:gd name="connsiteY163" fmla="*/ 153280 h 482695"/>
              <a:gd name="connsiteX164" fmla="*/ 105377 w 6029245"/>
              <a:gd name="connsiteY164" fmla="*/ 125773 h 482695"/>
              <a:gd name="connsiteX165" fmla="*/ 33992 w 6029245"/>
              <a:gd name="connsiteY165" fmla="*/ 64586 h 482695"/>
              <a:gd name="connsiteX166" fmla="*/ 0 w 6029245"/>
              <a:gd name="connsiteY166" fmla="*/ 0 h 482695"/>
              <a:gd name="connsiteX0" fmla="*/ 0 w 6029245"/>
              <a:gd name="connsiteY0" fmla="*/ 0 h 482695"/>
              <a:gd name="connsiteX1" fmla="*/ 210754 w 6029245"/>
              <a:gd name="connsiteY1" fmla="*/ 129172 h 482695"/>
              <a:gd name="connsiteX2" fmla="*/ 385252 w 6029245"/>
              <a:gd name="connsiteY2" fmla="*/ 223402 h 482695"/>
              <a:gd name="connsiteX3" fmla="*/ 539522 w 6029245"/>
              <a:gd name="connsiteY3" fmla="*/ 285110 h 482695"/>
              <a:gd name="connsiteX4" fmla="*/ 604326 w 6029245"/>
              <a:gd name="connsiteY4" fmla="*/ 331345 h 482695"/>
              <a:gd name="connsiteX5" fmla="*/ 792027 w 6029245"/>
              <a:gd name="connsiteY5" fmla="*/ 282139 h 482695"/>
              <a:gd name="connsiteX6" fmla="*/ 862087 w 6029245"/>
              <a:gd name="connsiteY6" fmla="*/ 240232 h 482695"/>
              <a:gd name="connsiteX7" fmla="*/ 938195 w 6029245"/>
              <a:gd name="connsiteY7" fmla="*/ 217553 h 482695"/>
              <a:gd name="connsiteX8" fmla="*/ 1078547 w 6029245"/>
              <a:gd name="connsiteY8" fmla="*/ 199123 h 482695"/>
              <a:gd name="connsiteX9" fmla="*/ 1131952 w 6029245"/>
              <a:gd name="connsiteY9" fmla="*/ 207355 h 482695"/>
              <a:gd name="connsiteX10" fmla="*/ 1312113 w 6029245"/>
              <a:gd name="connsiteY10" fmla="*/ 183133 h 482695"/>
              <a:gd name="connsiteX11" fmla="*/ 1357153 w 6029245"/>
              <a:gd name="connsiteY11" fmla="*/ 170548 h 482695"/>
              <a:gd name="connsiteX12" fmla="*/ 1410691 w 6029245"/>
              <a:gd name="connsiteY12" fmla="*/ 168347 h 482695"/>
              <a:gd name="connsiteX13" fmla="*/ 1556265 w 6029245"/>
              <a:gd name="connsiteY13" fmla="*/ 162144 h 482695"/>
              <a:gd name="connsiteX14" fmla="*/ 1730221 w 6029245"/>
              <a:gd name="connsiteY14" fmla="*/ 156366 h 482695"/>
              <a:gd name="connsiteX15" fmla="*/ 1764214 w 6029245"/>
              <a:gd name="connsiteY15" fmla="*/ 156366 h 482695"/>
              <a:gd name="connsiteX16" fmla="*/ 1881028 w 6029245"/>
              <a:gd name="connsiteY16" fmla="*/ 149116 h 482695"/>
              <a:gd name="connsiteX17" fmla="*/ 1923979 w 6029245"/>
              <a:gd name="connsiteY17" fmla="*/ 156366 h 482695"/>
              <a:gd name="connsiteX18" fmla="*/ 1968169 w 6029245"/>
              <a:gd name="connsiteY18" fmla="*/ 146168 h 482695"/>
              <a:gd name="connsiteX19" fmla="*/ 2025957 w 6029245"/>
              <a:gd name="connsiteY19" fmla="*/ 125773 h 482695"/>
              <a:gd name="connsiteX20" fmla="*/ 2110938 w 6029245"/>
              <a:gd name="connsiteY20" fmla="*/ 95180 h 482695"/>
              <a:gd name="connsiteX21" fmla="*/ 2141531 w 6029245"/>
              <a:gd name="connsiteY21" fmla="*/ 98579 h 482695"/>
              <a:gd name="connsiteX22" fmla="*/ 2181066 w 6029245"/>
              <a:gd name="connsiteY22" fmla="*/ 130066 h 482695"/>
              <a:gd name="connsiteX23" fmla="*/ 2269340 w 6029245"/>
              <a:gd name="connsiteY23" fmla="*/ 161492 h 482695"/>
              <a:gd name="connsiteX24" fmla="*/ 2425016 w 6029245"/>
              <a:gd name="connsiteY24" fmla="*/ 142424 h 482695"/>
              <a:gd name="connsiteX25" fmla="*/ 2566093 w 6029245"/>
              <a:gd name="connsiteY25" fmla="*/ 191049 h 482695"/>
              <a:gd name="connsiteX26" fmla="*/ 2631121 w 6029245"/>
              <a:gd name="connsiteY26" fmla="*/ 194360 h 482695"/>
              <a:gd name="connsiteX27" fmla="*/ 2692901 w 6029245"/>
              <a:gd name="connsiteY27" fmla="*/ 214171 h 482695"/>
              <a:gd name="connsiteX28" fmla="*/ 2736074 w 6029245"/>
              <a:gd name="connsiteY28" fmla="*/ 214172 h 482695"/>
              <a:gd name="connsiteX29" fmla="*/ 2859722 w 6029245"/>
              <a:gd name="connsiteY29" fmla="*/ 191980 h 482695"/>
              <a:gd name="connsiteX30" fmla="*/ 2923360 w 6029245"/>
              <a:gd name="connsiteY30" fmla="*/ 207355 h 482695"/>
              <a:gd name="connsiteX31" fmla="*/ 2957353 w 6029245"/>
              <a:gd name="connsiteY31" fmla="*/ 224351 h 482695"/>
              <a:gd name="connsiteX32" fmla="*/ 2984547 w 6029245"/>
              <a:gd name="connsiteY32" fmla="*/ 241348 h 482695"/>
              <a:gd name="connsiteX33" fmla="*/ 3004943 w 6029245"/>
              <a:gd name="connsiteY33" fmla="*/ 248146 h 482695"/>
              <a:gd name="connsiteX34" fmla="*/ 3069272 w 6029245"/>
              <a:gd name="connsiteY34" fmla="*/ 261036 h 482695"/>
              <a:gd name="connsiteX35" fmla="*/ 3127316 w 6029245"/>
              <a:gd name="connsiteY35" fmla="*/ 295736 h 482695"/>
              <a:gd name="connsiteX36" fmla="*/ 3202099 w 6029245"/>
              <a:gd name="connsiteY36" fmla="*/ 295736 h 482695"/>
              <a:gd name="connsiteX37" fmla="*/ 3249689 w 6029245"/>
              <a:gd name="connsiteY37" fmla="*/ 285538 h 482695"/>
              <a:gd name="connsiteX38" fmla="*/ 3276883 w 6029245"/>
              <a:gd name="connsiteY38" fmla="*/ 271941 h 482695"/>
              <a:gd name="connsiteX39" fmla="*/ 3381260 w 6029245"/>
              <a:gd name="connsiteY39" fmla="*/ 156313 h 482695"/>
              <a:gd name="connsiteX40" fmla="*/ 3419652 w 6029245"/>
              <a:gd name="connsiteY40" fmla="*/ 183560 h 482695"/>
              <a:gd name="connsiteX41" fmla="*/ 3463842 w 6029245"/>
              <a:gd name="connsiteY41" fmla="*/ 200557 h 482695"/>
              <a:gd name="connsiteX42" fmla="*/ 3664398 w 6029245"/>
              <a:gd name="connsiteY42" fmla="*/ 295736 h 482695"/>
              <a:gd name="connsiteX43" fmla="*/ 3701790 w 6029245"/>
              <a:gd name="connsiteY43" fmla="*/ 299135 h 482695"/>
              <a:gd name="connsiteX44" fmla="*/ 3718786 w 6029245"/>
              <a:gd name="connsiteY44" fmla="*/ 302534 h 482695"/>
              <a:gd name="connsiteX45" fmla="*/ 3759578 w 6029245"/>
              <a:gd name="connsiteY45" fmla="*/ 309333 h 482695"/>
              <a:gd name="connsiteX46" fmla="*/ 3800369 w 6029245"/>
              <a:gd name="connsiteY46" fmla="*/ 312732 h 482695"/>
              <a:gd name="connsiteX47" fmla="*/ 3888749 w 6029245"/>
              <a:gd name="connsiteY47" fmla="*/ 319531 h 482695"/>
              <a:gd name="connsiteX48" fmla="*/ 3946537 w 6029245"/>
              <a:gd name="connsiteY48" fmla="*/ 319531 h 482695"/>
              <a:gd name="connsiteX49" fmla="*/ 3983928 w 6029245"/>
              <a:gd name="connsiteY49" fmla="*/ 309333 h 482695"/>
              <a:gd name="connsiteX50" fmla="*/ 4047966 w 6029245"/>
              <a:gd name="connsiteY50" fmla="*/ 320567 h 482695"/>
              <a:gd name="connsiteX51" fmla="*/ 4075708 w 6029245"/>
              <a:gd name="connsiteY51" fmla="*/ 292336 h 482695"/>
              <a:gd name="connsiteX52" fmla="*/ 4140834 w 6029245"/>
              <a:gd name="connsiteY52" fmla="*/ 265799 h 482695"/>
              <a:gd name="connsiteX53" fmla="*/ 4208279 w 6029245"/>
              <a:gd name="connsiteY53" fmla="*/ 248146 h 482695"/>
              <a:gd name="connsiteX54" fmla="*/ 4283709 w 6029245"/>
              <a:gd name="connsiteY54" fmla="*/ 251511 h 482695"/>
              <a:gd name="connsiteX55" fmla="*/ 4367053 w 6029245"/>
              <a:gd name="connsiteY55" fmla="*/ 277705 h 482695"/>
              <a:gd name="connsiteX56" fmla="*/ 4392858 w 6029245"/>
              <a:gd name="connsiteY56" fmla="*/ 273649 h 482695"/>
              <a:gd name="connsiteX57" fmla="*/ 4409916 w 6029245"/>
              <a:gd name="connsiteY57" fmla="*/ 272942 h 482695"/>
              <a:gd name="connsiteX58" fmla="*/ 4442828 w 6029245"/>
              <a:gd name="connsiteY58" fmla="*/ 292336 h 482695"/>
              <a:gd name="connsiteX59" fmla="*/ 4456425 w 6029245"/>
              <a:gd name="connsiteY59" fmla="*/ 295736 h 482695"/>
              <a:gd name="connsiteX60" fmla="*/ 4476821 w 6029245"/>
              <a:gd name="connsiteY60" fmla="*/ 302534 h 482695"/>
              <a:gd name="connsiteX61" fmla="*/ 4521834 w 6029245"/>
              <a:gd name="connsiteY61" fmla="*/ 334854 h 482695"/>
              <a:gd name="connsiteX62" fmla="*/ 4562315 w 6029245"/>
              <a:gd name="connsiteY62" fmla="*/ 339617 h 482695"/>
              <a:gd name="connsiteX63" fmla="*/ 4574035 w 6029245"/>
              <a:gd name="connsiteY63" fmla="*/ 357959 h 482695"/>
              <a:gd name="connsiteX64" fmla="*/ 4636134 w 6029245"/>
              <a:gd name="connsiteY64" fmla="*/ 356285 h 482695"/>
              <a:gd name="connsiteX65" fmla="*/ 4681379 w 6029245"/>
              <a:gd name="connsiteY65" fmla="*/ 341999 h 482695"/>
              <a:gd name="connsiteX66" fmla="*/ 4718168 w 6029245"/>
              <a:gd name="connsiteY66" fmla="*/ 356922 h 482695"/>
              <a:gd name="connsiteX67" fmla="*/ 4795678 w 6029245"/>
              <a:gd name="connsiteY67" fmla="*/ 349141 h 482695"/>
              <a:gd name="connsiteX68" fmla="*/ 4881332 w 6029245"/>
              <a:gd name="connsiteY68" fmla="*/ 326496 h 482695"/>
              <a:gd name="connsiteX69" fmla="*/ 5052619 w 6029245"/>
              <a:gd name="connsiteY69" fmla="*/ 349623 h 482695"/>
              <a:gd name="connsiteX70" fmla="*/ 5119528 w 6029245"/>
              <a:gd name="connsiteY70" fmla="*/ 339616 h 482695"/>
              <a:gd name="connsiteX71" fmla="*/ 5166870 w 6029245"/>
              <a:gd name="connsiteY71" fmla="*/ 343325 h 482695"/>
              <a:gd name="connsiteX72" fmla="*/ 5201279 w 6029245"/>
              <a:gd name="connsiteY72" fmla="*/ 332794 h 482695"/>
              <a:gd name="connsiteX73" fmla="*/ 5252878 w 6029245"/>
              <a:gd name="connsiteY73" fmla="*/ 339617 h 482695"/>
              <a:gd name="connsiteX74" fmla="*/ 5499997 w 6029245"/>
              <a:gd name="connsiteY74" fmla="*/ 333128 h 482695"/>
              <a:gd name="connsiteX75" fmla="*/ 5543391 w 6029245"/>
              <a:gd name="connsiteY75" fmla="*/ 344380 h 482695"/>
              <a:gd name="connsiteX76" fmla="*/ 5655309 w 6029245"/>
              <a:gd name="connsiteY76" fmla="*/ 346761 h 482695"/>
              <a:gd name="connsiteX77" fmla="*/ 5725797 w 6029245"/>
              <a:gd name="connsiteY77" fmla="*/ 344014 h 482695"/>
              <a:gd name="connsiteX78" fmla="*/ 5748143 w 6029245"/>
              <a:gd name="connsiteY78" fmla="*/ 329728 h 482695"/>
              <a:gd name="connsiteX79" fmla="*/ 5815554 w 6029245"/>
              <a:gd name="connsiteY79" fmla="*/ 332794 h 482695"/>
              <a:gd name="connsiteX80" fmla="*/ 5894092 w 6029245"/>
              <a:gd name="connsiteY80" fmla="*/ 310355 h 482695"/>
              <a:gd name="connsiteX81" fmla="*/ 5952967 w 6029245"/>
              <a:gd name="connsiteY81" fmla="*/ 322949 h 482695"/>
              <a:gd name="connsiteX82" fmla="*/ 5982691 w 6029245"/>
              <a:gd name="connsiteY82" fmla="*/ 322930 h 482695"/>
              <a:gd name="connsiteX83" fmla="*/ 6029245 w 6029245"/>
              <a:gd name="connsiteY83" fmla="*/ 326329 h 482695"/>
              <a:gd name="connsiteX84" fmla="*/ 6026209 w 6029245"/>
              <a:gd name="connsiteY84" fmla="*/ 470116 h 482695"/>
              <a:gd name="connsiteX85" fmla="*/ 5967253 w 6029245"/>
              <a:gd name="connsiteY85" fmla="*/ 468205 h 482695"/>
              <a:gd name="connsiteX86" fmla="*/ 5805930 w 6029245"/>
              <a:gd name="connsiteY86" fmla="*/ 452102 h 482695"/>
              <a:gd name="connsiteX87" fmla="*/ 5652870 w 6029245"/>
              <a:gd name="connsiteY87" fmla="*/ 470234 h 482695"/>
              <a:gd name="connsiteX88" fmla="*/ 5537868 w 6029245"/>
              <a:gd name="connsiteY88" fmla="*/ 470234 h 482695"/>
              <a:gd name="connsiteX89" fmla="*/ 5442210 w 6029245"/>
              <a:gd name="connsiteY89" fmla="*/ 448702 h 482695"/>
              <a:gd name="connsiteX90" fmla="*/ 5224657 w 6029245"/>
              <a:gd name="connsiteY90" fmla="*/ 448702 h 482695"/>
              <a:gd name="connsiteX91" fmla="*/ 5122679 w 6029245"/>
              <a:gd name="connsiteY91" fmla="*/ 482695 h 482695"/>
              <a:gd name="connsiteX92" fmla="*/ 5044496 w 6029245"/>
              <a:gd name="connsiteY92" fmla="*/ 479296 h 482695"/>
              <a:gd name="connsiteX93" fmla="*/ 4932321 w 6029245"/>
              <a:gd name="connsiteY93" fmla="*/ 462299 h 482695"/>
              <a:gd name="connsiteX94" fmla="*/ 4876915 w 6029245"/>
              <a:gd name="connsiteY94" fmla="*/ 426926 h 482695"/>
              <a:gd name="connsiteX95" fmla="*/ 4807221 w 6029245"/>
              <a:gd name="connsiteY95" fmla="*/ 429307 h 482695"/>
              <a:gd name="connsiteX96" fmla="*/ 4748761 w 6029245"/>
              <a:gd name="connsiteY96" fmla="*/ 455501 h 482695"/>
              <a:gd name="connsiteX97" fmla="*/ 4694373 w 6029245"/>
              <a:gd name="connsiteY97" fmla="*/ 469098 h 482695"/>
              <a:gd name="connsiteX98" fmla="*/ 4667179 w 6029245"/>
              <a:gd name="connsiteY98" fmla="*/ 461264 h 482695"/>
              <a:gd name="connsiteX99" fmla="*/ 4575435 w 6029245"/>
              <a:gd name="connsiteY99" fmla="*/ 469425 h 482695"/>
              <a:gd name="connsiteX100" fmla="*/ 4528172 w 6029245"/>
              <a:gd name="connsiteY100" fmla="*/ 454119 h 482695"/>
              <a:gd name="connsiteX101" fmla="*/ 4487018 w 6029245"/>
              <a:gd name="connsiteY101" fmla="*/ 445637 h 482695"/>
              <a:gd name="connsiteX102" fmla="*/ 4360655 w 6029245"/>
              <a:gd name="connsiteY102" fmla="*/ 383443 h 482695"/>
              <a:gd name="connsiteX103" fmla="*/ 4326572 w 6029245"/>
              <a:gd name="connsiteY103" fmla="*/ 370574 h 482695"/>
              <a:gd name="connsiteX104" fmla="*/ 4281355 w 6029245"/>
              <a:gd name="connsiteY104" fmla="*/ 390224 h 482695"/>
              <a:gd name="connsiteX105" fmla="*/ 4209891 w 6029245"/>
              <a:gd name="connsiteY105" fmla="*/ 415817 h 482695"/>
              <a:gd name="connsiteX106" fmla="*/ 4170888 w 6029245"/>
              <a:gd name="connsiteY106" fmla="*/ 410602 h 482695"/>
              <a:gd name="connsiteX107" fmla="*/ 4132460 w 6029245"/>
              <a:gd name="connsiteY107" fmla="*/ 408203 h 482695"/>
              <a:gd name="connsiteX108" fmla="*/ 4103213 w 6029245"/>
              <a:gd name="connsiteY108" fmla="*/ 434052 h 482695"/>
              <a:gd name="connsiteX109" fmla="*/ 4079274 w 6029245"/>
              <a:gd name="connsiteY109" fmla="*/ 457617 h 482695"/>
              <a:gd name="connsiteX110" fmla="*/ 3943137 w 6029245"/>
              <a:gd name="connsiteY110" fmla="*/ 452102 h 482695"/>
              <a:gd name="connsiteX111" fmla="*/ 3902709 w 6029245"/>
              <a:gd name="connsiteY111" fmla="*/ 437249 h 482695"/>
              <a:gd name="connsiteX112" fmla="*/ 3888749 w 6029245"/>
              <a:gd name="connsiteY112" fmla="*/ 448702 h 482695"/>
              <a:gd name="connsiteX113" fmla="*/ 3834069 w 6029245"/>
              <a:gd name="connsiteY113" fmla="*/ 430689 h 482695"/>
              <a:gd name="connsiteX114" fmla="*/ 3773421 w 6029245"/>
              <a:gd name="connsiteY114" fmla="*/ 429535 h 482695"/>
              <a:gd name="connsiteX115" fmla="*/ 3735800 w 6029245"/>
              <a:gd name="connsiteY115" fmla="*/ 441576 h 482695"/>
              <a:gd name="connsiteX116" fmla="*/ 3690778 w 6029245"/>
              <a:gd name="connsiteY116" fmla="*/ 444392 h 482695"/>
              <a:gd name="connsiteX117" fmla="*/ 3652855 w 6029245"/>
              <a:gd name="connsiteY117" fmla="*/ 438868 h 482695"/>
              <a:gd name="connsiteX118" fmla="*/ 3619341 w 6029245"/>
              <a:gd name="connsiteY118" fmla="*/ 418199 h 482695"/>
              <a:gd name="connsiteX119" fmla="*/ 3564572 w 6029245"/>
              <a:gd name="connsiteY119" fmla="*/ 375336 h 482695"/>
              <a:gd name="connsiteX120" fmla="*/ 3513219 w 6029245"/>
              <a:gd name="connsiteY120" fmla="*/ 319704 h 482695"/>
              <a:gd name="connsiteX121" fmla="*/ 3457416 w 6029245"/>
              <a:gd name="connsiteY121" fmla="*/ 303899 h 482695"/>
              <a:gd name="connsiteX122" fmla="*/ 3385978 w 6029245"/>
              <a:gd name="connsiteY122" fmla="*/ 232461 h 482695"/>
              <a:gd name="connsiteX123" fmla="*/ 3378861 w 6029245"/>
              <a:gd name="connsiteY123" fmla="*/ 251545 h 482695"/>
              <a:gd name="connsiteX124" fmla="*/ 3304077 w 6029245"/>
              <a:gd name="connsiteY124" fmla="*/ 316131 h 482695"/>
              <a:gd name="connsiteX125" fmla="*/ 3255009 w 6029245"/>
              <a:gd name="connsiteY125" fmla="*/ 346761 h 482695"/>
              <a:gd name="connsiteX126" fmla="*/ 3163345 w 6029245"/>
              <a:gd name="connsiteY126" fmla="*/ 369847 h 482695"/>
              <a:gd name="connsiteX127" fmla="*/ 3032137 w 6029245"/>
              <a:gd name="connsiteY127" fmla="*/ 312732 h 482695"/>
              <a:gd name="connsiteX128" fmla="*/ 2984547 w 6029245"/>
              <a:gd name="connsiteY128" fmla="*/ 295736 h 482695"/>
              <a:gd name="connsiteX129" fmla="*/ 2960752 w 6029245"/>
              <a:gd name="connsiteY129" fmla="*/ 292336 h 482695"/>
              <a:gd name="connsiteX130" fmla="*/ 2834980 w 6029245"/>
              <a:gd name="connsiteY130" fmla="*/ 261743 h 482695"/>
              <a:gd name="connsiteX131" fmla="*/ 2780592 w 6029245"/>
              <a:gd name="connsiteY131" fmla="*/ 265142 h 482695"/>
              <a:gd name="connsiteX132" fmla="*/ 2760196 w 6029245"/>
              <a:gd name="connsiteY132" fmla="*/ 268542 h 482695"/>
              <a:gd name="connsiteX133" fmla="*/ 2705808 w 6029245"/>
              <a:gd name="connsiteY133" fmla="*/ 275340 h 482695"/>
              <a:gd name="connsiteX134" fmla="*/ 2671815 w 6029245"/>
              <a:gd name="connsiteY134" fmla="*/ 275340 h 482695"/>
              <a:gd name="connsiteX135" fmla="*/ 2593633 w 6029245"/>
              <a:gd name="connsiteY135" fmla="*/ 251545 h 482695"/>
              <a:gd name="connsiteX136" fmla="*/ 2546043 w 6029245"/>
              <a:gd name="connsiteY136" fmla="*/ 244747 h 482695"/>
              <a:gd name="connsiteX137" fmla="*/ 2459026 w 6029245"/>
              <a:gd name="connsiteY137" fmla="*/ 212773 h 482695"/>
              <a:gd name="connsiteX138" fmla="*/ 2330872 w 6029245"/>
              <a:gd name="connsiteY138" fmla="*/ 199848 h 482695"/>
              <a:gd name="connsiteX139" fmla="*/ 2204878 w 6029245"/>
              <a:gd name="connsiteY139" fmla="*/ 172930 h 482695"/>
              <a:gd name="connsiteX140" fmla="*/ 2169381 w 6029245"/>
              <a:gd name="connsiteY140" fmla="*/ 166183 h 482695"/>
              <a:gd name="connsiteX141" fmla="*/ 2143550 w 6029245"/>
              <a:gd name="connsiteY141" fmla="*/ 168564 h 482695"/>
              <a:gd name="connsiteX142" fmla="*/ 2090543 w 6029245"/>
              <a:gd name="connsiteY142" fmla="*/ 197157 h 482695"/>
              <a:gd name="connsiteX143" fmla="*/ 1937576 w 6029245"/>
              <a:gd name="connsiteY143" fmla="*/ 234549 h 482695"/>
              <a:gd name="connsiteX144" fmla="*/ 1859597 w 6029245"/>
              <a:gd name="connsiteY144" fmla="*/ 237224 h 482695"/>
              <a:gd name="connsiteX145" fmla="*/ 1703027 w 6029245"/>
              <a:gd name="connsiteY145" fmla="*/ 234549 h 482695"/>
              <a:gd name="connsiteX146" fmla="*/ 1635759 w 6029245"/>
              <a:gd name="connsiteY146" fmla="*/ 234842 h 482695"/>
              <a:gd name="connsiteX147" fmla="*/ 1561941 w 6029245"/>
              <a:gd name="connsiteY147" fmla="*/ 230080 h 482695"/>
              <a:gd name="connsiteX148" fmla="*/ 1510615 w 6029245"/>
              <a:gd name="connsiteY148" fmla="*/ 230460 h 482695"/>
              <a:gd name="connsiteX149" fmla="*/ 1332508 w 6029245"/>
              <a:gd name="connsiteY149" fmla="*/ 246438 h 482695"/>
              <a:gd name="connsiteX150" fmla="*/ 1123791 w 6029245"/>
              <a:gd name="connsiteY150" fmla="*/ 265799 h 482695"/>
              <a:gd name="connsiteX151" fmla="*/ 1080618 w 6029245"/>
              <a:gd name="connsiteY151" fmla="*/ 263089 h 482695"/>
              <a:gd name="connsiteX152" fmla="*/ 999966 w 6029245"/>
              <a:gd name="connsiteY152" fmla="*/ 265799 h 482695"/>
              <a:gd name="connsiteX153" fmla="*/ 968788 w 6029245"/>
              <a:gd name="connsiteY153" fmla="*/ 278739 h 482695"/>
              <a:gd name="connsiteX154" fmla="*/ 849814 w 6029245"/>
              <a:gd name="connsiteY154" fmla="*/ 305934 h 482695"/>
              <a:gd name="connsiteX155" fmla="*/ 786354 w 6029245"/>
              <a:gd name="connsiteY155" fmla="*/ 352428 h 482695"/>
              <a:gd name="connsiteX156" fmla="*/ 734239 w 6029245"/>
              <a:gd name="connsiteY156" fmla="*/ 370519 h 482695"/>
              <a:gd name="connsiteX157" fmla="*/ 662938 w 6029245"/>
              <a:gd name="connsiteY157" fmla="*/ 400112 h 482695"/>
              <a:gd name="connsiteX158" fmla="*/ 574474 w 6029245"/>
              <a:gd name="connsiteY158" fmla="*/ 384116 h 482695"/>
              <a:gd name="connsiteX159" fmla="*/ 438838 w 6029245"/>
              <a:gd name="connsiteY159" fmla="*/ 354378 h 482695"/>
              <a:gd name="connsiteX160" fmla="*/ 370519 w 6029245"/>
              <a:gd name="connsiteY160" fmla="*/ 278739 h 482695"/>
              <a:gd name="connsiteX161" fmla="*/ 326328 w 6029245"/>
              <a:gd name="connsiteY161" fmla="*/ 268542 h 482695"/>
              <a:gd name="connsiteX162" fmla="*/ 214153 w 6029245"/>
              <a:gd name="connsiteY162" fmla="*/ 180161 h 482695"/>
              <a:gd name="connsiteX163" fmla="*/ 180494 w 6029245"/>
              <a:gd name="connsiteY163" fmla="*/ 153280 h 482695"/>
              <a:gd name="connsiteX164" fmla="*/ 105377 w 6029245"/>
              <a:gd name="connsiteY164" fmla="*/ 125773 h 482695"/>
              <a:gd name="connsiteX165" fmla="*/ 33992 w 6029245"/>
              <a:gd name="connsiteY165" fmla="*/ 64586 h 482695"/>
              <a:gd name="connsiteX166" fmla="*/ 0 w 6029245"/>
              <a:gd name="connsiteY166" fmla="*/ 0 h 482695"/>
              <a:gd name="connsiteX0" fmla="*/ 0 w 6029245"/>
              <a:gd name="connsiteY0" fmla="*/ 0 h 482695"/>
              <a:gd name="connsiteX1" fmla="*/ 210754 w 6029245"/>
              <a:gd name="connsiteY1" fmla="*/ 129172 h 482695"/>
              <a:gd name="connsiteX2" fmla="*/ 385252 w 6029245"/>
              <a:gd name="connsiteY2" fmla="*/ 223402 h 482695"/>
              <a:gd name="connsiteX3" fmla="*/ 539522 w 6029245"/>
              <a:gd name="connsiteY3" fmla="*/ 285110 h 482695"/>
              <a:gd name="connsiteX4" fmla="*/ 604326 w 6029245"/>
              <a:gd name="connsiteY4" fmla="*/ 331345 h 482695"/>
              <a:gd name="connsiteX5" fmla="*/ 792027 w 6029245"/>
              <a:gd name="connsiteY5" fmla="*/ 282139 h 482695"/>
              <a:gd name="connsiteX6" fmla="*/ 862087 w 6029245"/>
              <a:gd name="connsiteY6" fmla="*/ 240232 h 482695"/>
              <a:gd name="connsiteX7" fmla="*/ 938195 w 6029245"/>
              <a:gd name="connsiteY7" fmla="*/ 217553 h 482695"/>
              <a:gd name="connsiteX8" fmla="*/ 1078547 w 6029245"/>
              <a:gd name="connsiteY8" fmla="*/ 199123 h 482695"/>
              <a:gd name="connsiteX9" fmla="*/ 1131952 w 6029245"/>
              <a:gd name="connsiteY9" fmla="*/ 207355 h 482695"/>
              <a:gd name="connsiteX10" fmla="*/ 1312113 w 6029245"/>
              <a:gd name="connsiteY10" fmla="*/ 183133 h 482695"/>
              <a:gd name="connsiteX11" fmla="*/ 1357153 w 6029245"/>
              <a:gd name="connsiteY11" fmla="*/ 170548 h 482695"/>
              <a:gd name="connsiteX12" fmla="*/ 1410691 w 6029245"/>
              <a:gd name="connsiteY12" fmla="*/ 168347 h 482695"/>
              <a:gd name="connsiteX13" fmla="*/ 1556265 w 6029245"/>
              <a:gd name="connsiteY13" fmla="*/ 162144 h 482695"/>
              <a:gd name="connsiteX14" fmla="*/ 1730221 w 6029245"/>
              <a:gd name="connsiteY14" fmla="*/ 156366 h 482695"/>
              <a:gd name="connsiteX15" fmla="*/ 1764214 w 6029245"/>
              <a:gd name="connsiteY15" fmla="*/ 156366 h 482695"/>
              <a:gd name="connsiteX16" fmla="*/ 1881028 w 6029245"/>
              <a:gd name="connsiteY16" fmla="*/ 149116 h 482695"/>
              <a:gd name="connsiteX17" fmla="*/ 1923979 w 6029245"/>
              <a:gd name="connsiteY17" fmla="*/ 156366 h 482695"/>
              <a:gd name="connsiteX18" fmla="*/ 1968169 w 6029245"/>
              <a:gd name="connsiteY18" fmla="*/ 146168 h 482695"/>
              <a:gd name="connsiteX19" fmla="*/ 2025957 w 6029245"/>
              <a:gd name="connsiteY19" fmla="*/ 125773 h 482695"/>
              <a:gd name="connsiteX20" fmla="*/ 2110938 w 6029245"/>
              <a:gd name="connsiteY20" fmla="*/ 95180 h 482695"/>
              <a:gd name="connsiteX21" fmla="*/ 2141531 w 6029245"/>
              <a:gd name="connsiteY21" fmla="*/ 98579 h 482695"/>
              <a:gd name="connsiteX22" fmla="*/ 2181066 w 6029245"/>
              <a:gd name="connsiteY22" fmla="*/ 130066 h 482695"/>
              <a:gd name="connsiteX23" fmla="*/ 2269340 w 6029245"/>
              <a:gd name="connsiteY23" fmla="*/ 161492 h 482695"/>
              <a:gd name="connsiteX24" fmla="*/ 2425016 w 6029245"/>
              <a:gd name="connsiteY24" fmla="*/ 142424 h 482695"/>
              <a:gd name="connsiteX25" fmla="*/ 2566093 w 6029245"/>
              <a:gd name="connsiteY25" fmla="*/ 191049 h 482695"/>
              <a:gd name="connsiteX26" fmla="*/ 2631121 w 6029245"/>
              <a:gd name="connsiteY26" fmla="*/ 194360 h 482695"/>
              <a:gd name="connsiteX27" fmla="*/ 2692901 w 6029245"/>
              <a:gd name="connsiteY27" fmla="*/ 214171 h 482695"/>
              <a:gd name="connsiteX28" fmla="*/ 2736074 w 6029245"/>
              <a:gd name="connsiteY28" fmla="*/ 214172 h 482695"/>
              <a:gd name="connsiteX29" fmla="*/ 2859722 w 6029245"/>
              <a:gd name="connsiteY29" fmla="*/ 191980 h 482695"/>
              <a:gd name="connsiteX30" fmla="*/ 2923360 w 6029245"/>
              <a:gd name="connsiteY30" fmla="*/ 207355 h 482695"/>
              <a:gd name="connsiteX31" fmla="*/ 2957353 w 6029245"/>
              <a:gd name="connsiteY31" fmla="*/ 224351 h 482695"/>
              <a:gd name="connsiteX32" fmla="*/ 2984547 w 6029245"/>
              <a:gd name="connsiteY32" fmla="*/ 241348 h 482695"/>
              <a:gd name="connsiteX33" fmla="*/ 3004943 w 6029245"/>
              <a:gd name="connsiteY33" fmla="*/ 248146 h 482695"/>
              <a:gd name="connsiteX34" fmla="*/ 3069272 w 6029245"/>
              <a:gd name="connsiteY34" fmla="*/ 261036 h 482695"/>
              <a:gd name="connsiteX35" fmla="*/ 3127316 w 6029245"/>
              <a:gd name="connsiteY35" fmla="*/ 295736 h 482695"/>
              <a:gd name="connsiteX36" fmla="*/ 3202099 w 6029245"/>
              <a:gd name="connsiteY36" fmla="*/ 295736 h 482695"/>
              <a:gd name="connsiteX37" fmla="*/ 3249689 w 6029245"/>
              <a:gd name="connsiteY37" fmla="*/ 285538 h 482695"/>
              <a:gd name="connsiteX38" fmla="*/ 3276883 w 6029245"/>
              <a:gd name="connsiteY38" fmla="*/ 271941 h 482695"/>
              <a:gd name="connsiteX39" fmla="*/ 3381260 w 6029245"/>
              <a:gd name="connsiteY39" fmla="*/ 156313 h 482695"/>
              <a:gd name="connsiteX40" fmla="*/ 3419652 w 6029245"/>
              <a:gd name="connsiteY40" fmla="*/ 183560 h 482695"/>
              <a:gd name="connsiteX41" fmla="*/ 3463842 w 6029245"/>
              <a:gd name="connsiteY41" fmla="*/ 200557 h 482695"/>
              <a:gd name="connsiteX42" fmla="*/ 3664398 w 6029245"/>
              <a:gd name="connsiteY42" fmla="*/ 295736 h 482695"/>
              <a:gd name="connsiteX43" fmla="*/ 3701790 w 6029245"/>
              <a:gd name="connsiteY43" fmla="*/ 299135 h 482695"/>
              <a:gd name="connsiteX44" fmla="*/ 3718786 w 6029245"/>
              <a:gd name="connsiteY44" fmla="*/ 302534 h 482695"/>
              <a:gd name="connsiteX45" fmla="*/ 3759578 w 6029245"/>
              <a:gd name="connsiteY45" fmla="*/ 309333 h 482695"/>
              <a:gd name="connsiteX46" fmla="*/ 3800369 w 6029245"/>
              <a:gd name="connsiteY46" fmla="*/ 312732 h 482695"/>
              <a:gd name="connsiteX47" fmla="*/ 3888749 w 6029245"/>
              <a:gd name="connsiteY47" fmla="*/ 319531 h 482695"/>
              <a:gd name="connsiteX48" fmla="*/ 3946537 w 6029245"/>
              <a:gd name="connsiteY48" fmla="*/ 319531 h 482695"/>
              <a:gd name="connsiteX49" fmla="*/ 3983928 w 6029245"/>
              <a:gd name="connsiteY49" fmla="*/ 309333 h 482695"/>
              <a:gd name="connsiteX50" fmla="*/ 4047966 w 6029245"/>
              <a:gd name="connsiteY50" fmla="*/ 320567 h 482695"/>
              <a:gd name="connsiteX51" fmla="*/ 4075708 w 6029245"/>
              <a:gd name="connsiteY51" fmla="*/ 292336 h 482695"/>
              <a:gd name="connsiteX52" fmla="*/ 4140834 w 6029245"/>
              <a:gd name="connsiteY52" fmla="*/ 265799 h 482695"/>
              <a:gd name="connsiteX53" fmla="*/ 4208279 w 6029245"/>
              <a:gd name="connsiteY53" fmla="*/ 248146 h 482695"/>
              <a:gd name="connsiteX54" fmla="*/ 4283709 w 6029245"/>
              <a:gd name="connsiteY54" fmla="*/ 251511 h 482695"/>
              <a:gd name="connsiteX55" fmla="*/ 4367053 w 6029245"/>
              <a:gd name="connsiteY55" fmla="*/ 277705 h 482695"/>
              <a:gd name="connsiteX56" fmla="*/ 4392858 w 6029245"/>
              <a:gd name="connsiteY56" fmla="*/ 273649 h 482695"/>
              <a:gd name="connsiteX57" fmla="*/ 4409916 w 6029245"/>
              <a:gd name="connsiteY57" fmla="*/ 272942 h 482695"/>
              <a:gd name="connsiteX58" fmla="*/ 4442828 w 6029245"/>
              <a:gd name="connsiteY58" fmla="*/ 292336 h 482695"/>
              <a:gd name="connsiteX59" fmla="*/ 4456425 w 6029245"/>
              <a:gd name="connsiteY59" fmla="*/ 295736 h 482695"/>
              <a:gd name="connsiteX60" fmla="*/ 4476821 w 6029245"/>
              <a:gd name="connsiteY60" fmla="*/ 302534 h 482695"/>
              <a:gd name="connsiteX61" fmla="*/ 4521834 w 6029245"/>
              <a:gd name="connsiteY61" fmla="*/ 334854 h 482695"/>
              <a:gd name="connsiteX62" fmla="*/ 4562315 w 6029245"/>
              <a:gd name="connsiteY62" fmla="*/ 339617 h 482695"/>
              <a:gd name="connsiteX63" fmla="*/ 4578798 w 6029245"/>
              <a:gd name="connsiteY63" fmla="*/ 350815 h 482695"/>
              <a:gd name="connsiteX64" fmla="*/ 4636134 w 6029245"/>
              <a:gd name="connsiteY64" fmla="*/ 356285 h 482695"/>
              <a:gd name="connsiteX65" fmla="*/ 4681379 w 6029245"/>
              <a:gd name="connsiteY65" fmla="*/ 341999 h 482695"/>
              <a:gd name="connsiteX66" fmla="*/ 4718168 w 6029245"/>
              <a:gd name="connsiteY66" fmla="*/ 356922 h 482695"/>
              <a:gd name="connsiteX67" fmla="*/ 4795678 w 6029245"/>
              <a:gd name="connsiteY67" fmla="*/ 349141 h 482695"/>
              <a:gd name="connsiteX68" fmla="*/ 4881332 w 6029245"/>
              <a:gd name="connsiteY68" fmla="*/ 326496 h 482695"/>
              <a:gd name="connsiteX69" fmla="*/ 5052619 w 6029245"/>
              <a:gd name="connsiteY69" fmla="*/ 349623 h 482695"/>
              <a:gd name="connsiteX70" fmla="*/ 5119528 w 6029245"/>
              <a:gd name="connsiteY70" fmla="*/ 339616 h 482695"/>
              <a:gd name="connsiteX71" fmla="*/ 5166870 w 6029245"/>
              <a:gd name="connsiteY71" fmla="*/ 343325 h 482695"/>
              <a:gd name="connsiteX72" fmla="*/ 5201279 w 6029245"/>
              <a:gd name="connsiteY72" fmla="*/ 332794 h 482695"/>
              <a:gd name="connsiteX73" fmla="*/ 5252878 w 6029245"/>
              <a:gd name="connsiteY73" fmla="*/ 339617 h 482695"/>
              <a:gd name="connsiteX74" fmla="*/ 5499997 w 6029245"/>
              <a:gd name="connsiteY74" fmla="*/ 333128 h 482695"/>
              <a:gd name="connsiteX75" fmla="*/ 5543391 w 6029245"/>
              <a:gd name="connsiteY75" fmla="*/ 344380 h 482695"/>
              <a:gd name="connsiteX76" fmla="*/ 5655309 w 6029245"/>
              <a:gd name="connsiteY76" fmla="*/ 346761 h 482695"/>
              <a:gd name="connsiteX77" fmla="*/ 5725797 w 6029245"/>
              <a:gd name="connsiteY77" fmla="*/ 344014 h 482695"/>
              <a:gd name="connsiteX78" fmla="*/ 5748143 w 6029245"/>
              <a:gd name="connsiteY78" fmla="*/ 329728 h 482695"/>
              <a:gd name="connsiteX79" fmla="*/ 5815554 w 6029245"/>
              <a:gd name="connsiteY79" fmla="*/ 332794 h 482695"/>
              <a:gd name="connsiteX80" fmla="*/ 5894092 w 6029245"/>
              <a:gd name="connsiteY80" fmla="*/ 310355 h 482695"/>
              <a:gd name="connsiteX81" fmla="*/ 5952967 w 6029245"/>
              <a:gd name="connsiteY81" fmla="*/ 322949 h 482695"/>
              <a:gd name="connsiteX82" fmla="*/ 5982691 w 6029245"/>
              <a:gd name="connsiteY82" fmla="*/ 322930 h 482695"/>
              <a:gd name="connsiteX83" fmla="*/ 6029245 w 6029245"/>
              <a:gd name="connsiteY83" fmla="*/ 326329 h 482695"/>
              <a:gd name="connsiteX84" fmla="*/ 6026209 w 6029245"/>
              <a:gd name="connsiteY84" fmla="*/ 470116 h 482695"/>
              <a:gd name="connsiteX85" fmla="*/ 5967253 w 6029245"/>
              <a:gd name="connsiteY85" fmla="*/ 468205 h 482695"/>
              <a:gd name="connsiteX86" fmla="*/ 5805930 w 6029245"/>
              <a:gd name="connsiteY86" fmla="*/ 452102 h 482695"/>
              <a:gd name="connsiteX87" fmla="*/ 5652870 w 6029245"/>
              <a:gd name="connsiteY87" fmla="*/ 470234 h 482695"/>
              <a:gd name="connsiteX88" fmla="*/ 5537868 w 6029245"/>
              <a:gd name="connsiteY88" fmla="*/ 470234 h 482695"/>
              <a:gd name="connsiteX89" fmla="*/ 5442210 w 6029245"/>
              <a:gd name="connsiteY89" fmla="*/ 448702 h 482695"/>
              <a:gd name="connsiteX90" fmla="*/ 5224657 w 6029245"/>
              <a:gd name="connsiteY90" fmla="*/ 448702 h 482695"/>
              <a:gd name="connsiteX91" fmla="*/ 5122679 w 6029245"/>
              <a:gd name="connsiteY91" fmla="*/ 482695 h 482695"/>
              <a:gd name="connsiteX92" fmla="*/ 5044496 w 6029245"/>
              <a:gd name="connsiteY92" fmla="*/ 479296 h 482695"/>
              <a:gd name="connsiteX93" fmla="*/ 4932321 w 6029245"/>
              <a:gd name="connsiteY93" fmla="*/ 462299 h 482695"/>
              <a:gd name="connsiteX94" fmla="*/ 4876915 w 6029245"/>
              <a:gd name="connsiteY94" fmla="*/ 426926 h 482695"/>
              <a:gd name="connsiteX95" fmla="*/ 4807221 w 6029245"/>
              <a:gd name="connsiteY95" fmla="*/ 429307 h 482695"/>
              <a:gd name="connsiteX96" fmla="*/ 4748761 w 6029245"/>
              <a:gd name="connsiteY96" fmla="*/ 455501 h 482695"/>
              <a:gd name="connsiteX97" fmla="*/ 4694373 w 6029245"/>
              <a:gd name="connsiteY97" fmla="*/ 469098 h 482695"/>
              <a:gd name="connsiteX98" fmla="*/ 4667179 w 6029245"/>
              <a:gd name="connsiteY98" fmla="*/ 461264 h 482695"/>
              <a:gd name="connsiteX99" fmla="*/ 4575435 w 6029245"/>
              <a:gd name="connsiteY99" fmla="*/ 469425 h 482695"/>
              <a:gd name="connsiteX100" fmla="*/ 4528172 w 6029245"/>
              <a:gd name="connsiteY100" fmla="*/ 454119 h 482695"/>
              <a:gd name="connsiteX101" fmla="*/ 4487018 w 6029245"/>
              <a:gd name="connsiteY101" fmla="*/ 445637 h 482695"/>
              <a:gd name="connsiteX102" fmla="*/ 4360655 w 6029245"/>
              <a:gd name="connsiteY102" fmla="*/ 383443 h 482695"/>
              <a:gd name="connsiteX103" fmla="*/ 4326572 w 6029245"/>
              <a:gd name="connsiteY103" fmla="*/ 370574 h 482695"/>
              <a:gd name="connsiteX104" fmla="*/ 4281355 w 6029245"/>
              <a:gd name="connsiteY104" fmla="*/ 390224 h 482695"/>
              <a:gd name="connsiteX105" fmla="*/ 4209891 w 6029245"/>
              <a:gd name="connsiteY105" fmla="*/ 415817 h 482695"/>
              <a:gd name="connsiteX106" fmla="*/ 4170888 w 6029245"/>
              <a:gd name="connsiteY106" fmla="*/ 410602 h 482695"/>
              <a:gd name="connsiteX107" fmla="*/ 4132460 w 6029245"/>
              <a:gd name="connsiteY107" fmla="*/ 408203 h 482695"/>
              <a:gd name="connsiteX108" fmla="*/ 4103213 w 6029245"/>
              <a:gd name="connsiteY108" fmla="*/ 434052 h 482695"/>
              <a:gd name="connsiteX109" fmla="*/ 4079274 w 6029245"/>
              <a:gd name="connsiteY109" fmla="*/ 457617 h 482695"/>
              <a:gd name="connsiteX110" fmla="*/ 3943137 w 6029245"/>
              <a:gd name="connsiteY110" fmla="*/ 452102 h 482695"/>
              <a:gd name="connsiteX111" fmla="*/ 3902709 w 6029245"/>
              <a:gd name="connsiteY111" fmla="*/ 437249 h 482695"/>
              <a:gd name="connsiteX112" fmla="*/ 3888749 w 6029245"/>
              <a:gd name="connsiteY112" fmla="*/ 448702 h 482695"/>
              <a:gd name="connsiteX113" fmla="*/ 3834069 w 6029245"/>
              <a:gd name="connsiteY113" fmla="*/ 430689 h 482695"/>
              <a:gd name="connsiteX114" fmla="*/ 3773421 w 6029245"/>
              <a:gd name="connsiteY114" fmla="*/ 429535 h 482695"/>
              <a:gd name="connsiteX115" fmla="*/ 3735800 w 6029245"/>
              <a:gd name="connsiteY115" fmla="*/ 441576 h 482695"/>
              <a:gd name="connsiteX116" fmla="*/ 3690778 w 6029245"/>
              <a:gd name="connsiteY116" fmla="*/ 444392 h 482695"/>
              <a:gd name="connsiteX117" fmla="*/ 3652855 w 6029245"/>
              <a:gd name="connsiteY117" fmla="*/ 438868 h 482695"/>
              <a:gd name="connsiteX118" fmla="*/ 3619341 w 6029245"/>
              <a:gd name="connsiteY118" fmla="*/ 418199 h 482695"/>
              <a:gd name="connsiteX119" fmla="*/ 3564572 w 6029245"/>
              <a:gd name="connsiteY119" fmla="*/ 375336 h 482695"/>
              <a:gd name="connsiteX120" fmla="*/ 3513219 w 6029245"/>
              <a:gd name="connsiteY120" fmla="*/ 319704 h 482695"/>
              <a:gd name="connsiteX121" fmla="*/ 3457416 w 6029245"/>
              <a:gd name="connsiteY121" fmla="*/ 303899 h 482695"/>
              <a:gd name="connsiteX122" fmla="*/ 3385978 w 6029245"/>
              <a:gd name="connsiteY122" fmla="*/ 232461 h 482695"/>
              <a:gd name="connsiteX123" fmla="*/ 3378861 w 6029245"/>
              <a:gd name="connsiteY123" fmla="*/ 251545 h 482695"/>
              <a:gd name="connsiteX124" fmla="*/ 3304077 w 6029245"/>
              <a:gd name="connsiteY124" fmla="*/ 316131 h 482695"/>
              <a:gd name="connsiteX125" fmla="*/ 3255009 w 6029245"/>
              <a:gd name="connsiteY125" fmla="*/ 346761 h 482695"/>
              <a:gd name="connsiteX126" fmla="*/ 3163345 w 6029245"/>
              <a:gd name="connsiteY126" fmla="*/ 369847 h 482695"/>
              <a:gd name="connsiteX127" fmla="*/ 3032137 w 6029245"/>
              <a:gd name="connsiteY127" fmla="*/ 312732 h 482695"/>
              <a:gd name="connsiteX128" fmla="*/ 2984547 w 6029245"/>
              <a:gd name="connsiteY128" fmla="*/ 295736 h 482695"/>
              <a:gd name="connsiteX129" fmla="*/ 2960752 w 6029245"/>
              <a:gd name="connsiteY129" fmla="*/ 292336 h 482695"/>
              <a:gd name="connsiteX130" fmla="*/ 2834980 w 6029245"/>
              <a:gd name="connsiteY130" fmla="*/ 261743 h 482695"/>
              <a:gd name="connsiteX131" fmla="*/ 2780592 w 6029245"/>
              <a:gd name="connsiteY131" fmla="*/ 265142 h 482695"/>
              <a:gd name="connsiteX132" fmla="*/ 2760196 w 6029245"/>
              <a:gd name="connsiteY132" fmla="*/ 268542 h 482695"/>
              <a:gd name="connsiteX133" fmla="*/ 2705808 w 6029245"/>
              <a:gd name="connsiteY133" fmla="*/ 275340 h 482695"/>
              <a:gd name="connsiteX134" fmla="*/ 2671815 w 6029245"/>
              <a:gd name="connsiteY134" fmla="*/ 275340 h 482695"/>
              <a:gd name="connsiteX135" fmla="*/ 2593633 w 6029245"/>
              <a:gd name="connsiteY135" fmla="*/ 251545 h 482695"/>
              <a:gd name="connsiteX136" fmla="*/ 2546043 w 6029245"/>
              <a:gd name="connsiteY136" fmla="*/ 244747 h 482695"/>
              <a:gd name="connsiteX137" fmla="*/ 2459026 w 6029245"/>
              <a:gd name="connsiteY137" fmla="*/ 212773 h 482695"/>
              <a:gd name="connsiteX138" fmla="*/ 2330872 w 6029245"/>
              <a:gd name="connsiteY138" fmla="*/ 199848 h 482695"/>
              <a:gd name="connsiteX139" fmla="*/ 2204878 w 6029245"/>
              <a:gd name="connsiteY139" fmla="*/ 172930 h 482695"/>
              <a:gd name="connsiteX140" fmla="*/ 2169381 w 6029245"/>
              <a:gd name="connsiteY140" fmla="*/ 166183 h 482695"/>
              <a:gd name="connsiteX141" fmla="*/ 2143550 w 6029245"/>
              <a:gd name="connsiteY141" fmla="*/ 168564 h 482695"/>
              <a:gd name="connsiteX142" fmla="*/ 2090543 w 6029245"/>
              <a:gd name="connsiteY142" fmla="*/ 197157 h 482695"/>
              <a:gd name="connsiteX143" fmla="*/ 1937576 w 6029245"/>
              <a:gd name="connsiteY143" fmla="*/ 234549 h 482695"/>
              <a:gd name="connsiteX144" fmla="*/ 1859597 w 6029245"/>
              <a:gd name="connsiteY144" fmla="*/ 237224 h 482695"/>
              <a:gd name="connsiteX145" fmla="*/ 1703027 w 6029245"/>
              <a:gd name="connsiteY145" fmla="*/ 234549 h 482695"/>
              <a:gd name="connsiteX146" fmla="*/ 1635759 w 6029245"/>
              <a:gd name="connsiteY146" fmla="*/ 234842 h 482695"/>
              <a:gd name="connsiteX147" fmla="*/ 1561941 w 6029245"/>
              <a:gd name="connsiteY147" fmla="*/ 230080 h 482695"/>
              <a:gd name="connsiteX148" fmla="*/ 1510615 w 6029245"/>
              <a:gd name="connsiteY148" fmla="*/ 230460 h 482695"/>
              <a:gd name="connsiteX149" fmla="*/ 1332508 w 6029245"/>
              <a:gd name="connsiteY149" fmla="*/ 246438 h 482695"/>
              <a:gd name="connsiteX150" fmla="*/ 1123791 w 6029245"/>
              <a:gd name="connsiteY150" fmla="*/ 265799 h 482695"/>
              <a:gd name="connsiteX151" fmla="*/ 1080618 w 6029245"/>
              <a:gd name="connsiteY151" fmla="*/ 263089 h 482695"/>
              <a:gd name="connsiteX152" fmla="*/ 999966 w 6029245"/>
              <a:gd name="connsiteY152" fmla="*/ 265799 h 482695"/>
              <a:gd name="connsiteX153" fmla="*/ 968788 w 6029245"/>
              <a:gd name="connsiteY153" fmla="*/ 278739 h 482695"/>
              <a:gd name="connsiteX154" fmla="*/ 849814 w 6029245"/>
              <a:gd name="connsiteY154" fmla="*/ 305934 h 482695"/>
              <a:gd name="connsiteX155" fmla="*/ 786354 w 6029245"/>
              <a:gd name="connsiteY155" fmla="*/ 352428 h 482695"/>
              <a:gd name="connsiteX156" fmla="*/ 734239 w 6029245"/>
              <a:gd name="connsiteY156" fmla="*/ 370519 h 482695"/>
              <a:gd name="connsiteX157" fmla="*/ 662938 w 6029245"/>
              <a:gd name="connsiteY157" fmla="*/ 400112 h 482695"/>
              <a:gd name="connsiteX158" fmla="*/ 574474 w 6029245"/>
              <a:gd name="connsiteY158" fmla="*/ 384116 h 482695"/>
              <a:gd name="connsiteX159" fmla="*/ 438838 w 6029245"/>
              <a:gd name="connsiteY159" fmla="*/ 354378 h 482695"/>
              <a:gd name="connsiteX160" fmla="*/ 370519 w 6029245"/>
              <a:gd name="connsiteY160" fmla="*/ 278739 h 482695"/>
              <a:gd name="connsiteX161" fmla="*/ 326328 w 6029245"/>
              <a:gd name="connsiteY161" fmla="*/ 268542 h 482695"/>
              <a:gd name="connsiteX162" fmla="*/ 214153 w 6029245"/>
              <a:gd name="connsiteY162" fmla="*/ 180161 h 482695"/>
              <a:gd name="connsiteX163" fmla="*/ 180494 w 6029245"/>
              <a:gd name="connsiteY163" fmla="*/ 153280 h 482695"/>
              <a:gd name="connsiteX164" fmla="*/ 105377 w 6029245"/>
              <a:gd name="connsiteY164" fmla="*/ 125773 h 482695"/>
              <a:gd name="connsiteX165" fmla="*/ 33992 w 6029245"/>
              <a:gd name="connsiteY165" fmla="*/ 64586 h 482695"/>
              <a:gd name="connsiteX166" fmla="*/ 0 w 6029245"/>
              <a:gd name="connsiteY166" fmla="*/ 0 h 482695"/>
              <a:gd name="connsiteX0" fmla="*/ 0 w 6029245"/>
              <a:gd name="connsiteY0" fmla="*/ 0 h 482695"/>
              <a:gd name="connsiteX1" fmla="*/ 210754 w 6029245"/>
              <a:gd name="connsiteY1" fmla="*/ 129172 h 482695"/>
              <a:gd name="connsiteX2" fmla="*/ 385252 w 6029245"/>
              <a:gd name="connsiteY2" fmla="*/ 223402 h 482695"/>
              <a:gd name="connsiteX3" fmla="*/ 539522 w 6029245"/>
              <a:gd name="connsiteY3" fmla="*/ 285110 h 482695"/>
              <a:gd name="connsiteX4" fmla="*/ 604326 w 6029245"/>
              <a:gd name="connsiteY4" fmla="*/ 331345 h 482695"/>
              <a:gd name="connsiteX5" fmla="*/ 792027 w 6029245"/>
              <a:gd name="connsiteY5" fmla="*/ 282139 h 482695"/>
              <a:gd name="connsiteX6" fmla="*/ 862087 w 6029245"/>
              <a:gd name="connsiteY6" fmla="*/ 240232 h 482695"/>
              <a:gd name="connsiteX7" fmla="*/ 938195 w 6029245"/>
              <a:gd name="connsiteY7" fmla="*/ 217553 h 482695"/>
              <a:gd name="connsiteX8" fmla="*/ 1078547 w 6029245"/>
              <a:gd name="connsiteY8" fmla="*/ 199123 h 482695"/>
              <a:gd name="connsiteX9" fmla="*/ 1131952 w 6029245"/>
              <a:gd name="connsiteY9" fmla="*/ 207355 h 482695"/>
              <a:gd name="connsiteX10" fmla="*/ 1312113 w 6029245"/>
              <a:gd name="connsiteY10" fmla="*/ 183133 h 482695"/>
              <a:gd name="connsiteX11" fmla="*/ 1357153 w 6029245"/>
              <a:gd name="connsiteY11" fmla="*/ 170548 h 482695"/>
              <a:gd name="connsiteX12" fmla="*/ 1410691 w 6029245"/>
              <a:gd name="connsiteY12" fmla="*/ 168347 h 482695"/>
              <a:gd name="connsiteX13" fmla="*/ 1556265 w 6029245"/>
              <a:gd name="connsiteY13" fmla="*/ 162144 h 482695"/>
              <a:gd name="connsiteX14" fmla="*/ 1730221 w 6029245"/>
              <a:gd name="connsiteY14" fmla="*/ 156366 h 482695"/>
              <a:gd name="connsiteX15" fmla="*/ 1764214 w 6029245"/>
              <a:gd name="connsiteY15" fmla="*/ 156366 h 482695"/>
              <a:gd name="connsiteX16" fmla="*/ 1881028 w 6029245"/>
              <a:gd name="connsiteY16" fmla="*/ 149116 h 482695"/>
              <a:gd name="connsiteX17" fmla="*/ 1923979 w 6029245"/>
              <a:gd name="connsiteY17" fmla="*/ 156366 h 482695"/>
              <a:gd name="connsiteX18" fmla="*/ 1968169 w 6029245"/>
              <a:gd name="connsiteY18" fmla="*/ 146168 h 482695"/>
              <a:gd name="connsiteX19" fmla="*/ 2025957 w 6029245"/>
              <a:gd name="connsiteY19" fmla="*/ 125773 h 482695"/>
              <a:gd name="connsiteX20" fmla="*/ 2110938 w 6029245"/>
              <a:gd name="connsiteY20" fmla="*/ 95180 h 482695"/>
              <a:gd name="connsiteX21" fmla="*/ 2141531 w 6029245"/>
              <a:gd name="connsiteY21" fmla="*/ 98579 h 482695"/>
              <a:gd name="connsiteX22" fmla="*/ 2181066 w 6029245"/>
              <a:gd name="connsiteY22" fmla="*/ 130066 h 482695"/>
              <a:gd name="connsiteX23" fmla="*/ 2269340 w 6029245"/>
              <a:gd name="connsiteY23" fmla="*/ 161492 h 482695"/>
              <a:gd name="connsiteX24" fmla="*/ 2425016 w 6029245"/>
              <a:gd name="connsiteY24" fmla="*/ 142424 h 482695"/>
              <a:gd name="connsiteX25" fmla="*/ 2566093 w 6029245"/>
              <a:gd name="connsiteY25" fmla="*/ 191049 h 482695"/>
              <a:gd name="connsiteX26" fmla="*/ 2631121 w 6029245"/>
              <a:gd name="connsiteY26" fmla="*/ 194360 h 482695"/>
              <a:gd name="connsiteX27" fmla="*/ 2692901 w 6029245"/>
              <a:gd name="connsiteY27" fmla="*/ 214171 h 482695"/>
              <a:gd name="connsiteX28" fmla="*/ 2736074 w 6029245"/>
              <a:gd name="connsiteY28" fmla="*/ 214172 h 482695"/>
              <a:gd name="connsiteX29" fmla="*/ 2859722 w 6029245"/>
              <a:gd name="connsiteY29" fmla="*/ 191980 h 482695"/>
              <a:gd name="connsiteX30" fmla="*/ 2923360 w 6029245"/>
              <a:gd name="connsiteY30" fmla="*/ 207355 h 482695"/>
              <a:gd name="connsiteX31" fmla="*/ 2957353 w 6029245"/>
              <a:gd name="connsiteY31" fmla="*/ 224351 h 482695"/>
              <a:gd name="connsiteX32" fmla="*/ 2984547 w 6029245"/>
              <a:gd name="connsiteY32" fmla="*/ 241348 h 482695"/>
              <a:gd name="connsiteX33" fmla="*/ 3004943 w 6029245"/>
              <a:gd name="connsiteY33" fmla="*/ 248146 h 482695"/>
              <a:gd name="connsiteX34" fmla="*/ 3069272 w 6029245"/>
              <a:gd name="connsiteY34" fmla="*/ 261036 h 482695"/>
              <a:gd name="connsiteX35" fmla="*/ 3127316 w 6029245"/>
              <a:gd name="connsiteY35" fmla="*/ 295736 h 482695"/>
              <a:gd name="connsiteX36" fmla="*/ 3202099 w 6029245"/>
              <a:gd name="connsiteY36" fmla="*/ 295736 h 482695"/>
              <a:gd name="connsiteX37" fmla="*/ 3249689 w 6029245"/>
              <a:gd name="connsiteY37" fmla="*/ 285538 h 482695"/>
              <a:gd name="connsiteX38" fmla="*/ 3276883 w 6029245"/>
              <a:gd name="connsiteY38" fmla="*/ 271941 h 482695"/>
              <a:gd name="connsiteX39" fmla="*/ 3381260 w 6029245"/>
              <a:gd name="connsiteY39" fmla="*/ 156313 h 482695"/>
              <a:gd name="connsiteX40" fmla="*/ 3419652 w 6029245"/>
              <a:gd name="connsiteY40" fmla="*/ 183560 h 482695"/>
              <a:gd name="connsiteX41" fmla="*/ 3463842 w 6029245"/>
              <a:gd name="connsiteY41" fmla="*/ 200557 h 482695"/>
              <a:gd name="connsiteX42" fmla="*/ 3664398 w 6029245"/>
              <a:gd name="connsiteY42" fmla="*/ 295736 h 482695"/>
              <a:gd name="connsiteX43" fmla="*/ 3701790 w 6029245"/>
              <a:gd name="connsiteY43" fmla="*/ 299135 h 482695"/>
              <a:gd name="connsiteX44" fmla="*/ 3718786 w 6029245"/>
              <a:gd name="connsiteY44" fmla="*/ 302534 h 482695"/>
              <a:gd name="connsiteX45" fmla="*/ 3759578 w 6029245"/>
              <a:gd name="connsiteY45" fmla="*/ 309333 h 482695"/>
              <a:gd name="connsiteX46" fmla="*/ 3800369 w 6029245"/>
              <a:gd name="connsiteY46" fmla="*/ 312732 h 482695"/>
              <a:gd name="connsiteX47" fmla="*/ 3850323 w 6029245"/>
              <a:gd name="connsiteY47" fmla="*/ 303899 h 482695"/>
              <a:gd name="connsiteX48" fmla="*/ 3888749 w 6029245"/>
              <a:gd name="connsiteY48" fmla="*/ 319531 h 482695"/>
              <a:gd name="connsiteX49" fmla="*/ 3946537 w 6029245"/>
              <a:gd name="connsiteY49" fmla="*/ 319531 h 482695"/>
              <a:gd name="connsiteX50" fmla="*/ 3983928 w 6029245"/>
              <a:gd name="connsiteY50" fmla="*/ 309333 h 482695"/>
              <a:gd name="connsiteX51" fmla="*/ 4047966 w 6029245"/>
              <a:gd name="connsiteY51" fmla="*/ 320567 h 482695"/>
              <a:gd name="connsiteX52" fmla="*/ 4075708 w 6029245"/>
              <a:gd name="connsiteY52" fmla="*/ 292336 h 482695"/>
              <a:gd name="connsiteX53" fmla="*/ 4140834 w 6029245"/>
              <a:gd name="connsiteY53" fmla="*/ 265799 h 482695"/>
              <a:gd name="connsiteX54" fmla="*/ 4208279 w 6029245"/>
              <a:gd name="connsiteY54" fmla="*/ 248146 h 482695"/>
              <a:gd name="connsiteX55" fmla="*/ 4283709 w 6029245"/>
              <a:gd name="connsiteY55" fmla="*/ 251511 h 482695"/>
              <a:gd name="connsiteX56" fmla="*/ 4367053 w 6029245"/>
              <a:gd name="connsiteY56" fmla="*/ 277705 h 482695"/>
              <a:gd name="connsiteX57" fmla="*/ 4392858 w 6029245"/>
              <a:gd name="connsiteY57" fmla="*/ 273649 h 482695"/>
              <a:gd name="connsiteX58" fmla="*/ 4409916 w 6029245"/>
              <a:gd name="connsiteY58" fmla="*/ 272942 h 482695"/>
              <a:gd name="connsiteX59" fmla="*/ 4442828 w 6029245"/>
              <a:gd name="connsiteY59" fmla="*/ 292336 h 482695"/>
              <a:gd name="connsiteX60" fmla="*/ 4456425 w 6029245"/>
              <a:gd name="connsiteY60" fmla="*/ 295736 h 482695"/>
              <a:gd name="connsiteX61" fmla="*/ 4476821 w 6029245"/>
              <a:gd name="connsiteY61" fmla="*/ 302534 h 482695"/>
              <a:gd name="connsiteX62" fmla="*/ 4521834 w 6029245"/>
              <a:gd name="connsiteY62" fmla="*/ 334854 h 482695"/>
              <a:gd name="connsiteX63" fmla="*/ 4562315 w 6029245"/>
              <a:gd name="connsiteY63" fmla="*/ 339617 h 482695"/>
              <a:gd name="connsiteX64" fmla="*/ 4578798 w 6029245"/>
              <a:gd name="connsiteY64" fmla="*/ 350815 h 482695"/>
              <a:gd name="connsiteX65" fmla="*/ 4636134 w 6029245"/>
              <a:gd name="connsiteY65" fmla="*/ 356285 h 482695"/>
              <a:gd name="connsiteX66" fmla="*/ 4681379 w 6029245"/>
              <a:gd name="connsiteY66" fmla="*/ 341999 h 482695"/>
              <a:gd name="connsiteX67" fmla="*/ 4718168 w 6029245"/>
              <a:gd name="connsiteY67" fmla="*/ 356922 h 482695"/>
              <a:gd name="connsiteX68" fmla="*/ 4795678 w 6029245"/>
              <a:gd name="connsiteY68" fmla="*/ 349141 h 482695"/>
              <a:gd name="connsiteX69" fmla="*/ 4881332 w 6029245"/>
              <a:gd name="connsiteY69" fmla="*/ 326496 h 482695"/>
              <a:gd name="connsiteX70" fmla="*/ 5052619 w 6029245"/>
              <a:gd name="connsiteY70" fmla="*/ 349623 h 482695"/>
              <a:gd name="connsiteX71" fmla="*/ 5119528 w 6029245"/>
              <a:gd name="connsiteY71" fmla="*/ 339616 h 482695"/>
              <a:gd name="connsiteX72" fmla="*/ 5166870 w 6029245"/>
              <a:gd name="connsiteY72" fmla="*/ 343325 h 482695"/>
              <a:gd name="connsiteX73" fmla="*/ 5201279 w 6029245"/>
              <a:gd name="connsiteY73" fmla="*/ 332794 h 482695"/>
              <a:gd name="connsiteX74" fmla="*/ 5252878 w 6029245"/>
              <a:gd name="connsiteY74" fmla="*/ 339617 h 482695"/>
              <a:gd name="connsiteX75" fmla="*/ 5499997 w 6029245"/>
              <a:gd name="connsiteY75" fmla="*/ 333128 h 482695"/>
              <a:gd name="connsiteX76" fmla="*/ 5543391 w 6029245"/>
              <a:gd name="connsiteY76" fmla="*/ 344380 h 482695"/>
              <a:gd name="connsiteX77" fmla="*/ 5655309 w 6029245"/>
              <a:gd name="connsiteY77" fmla="*/ 346761 h 482695"/>
              <a:gd name="connsiteX78" fmla="*/ 5725797 w 6029245"/>
              <a:gd name="connsiteY78" fmla="*/ 344014 h 482695"/>
              <a:gd name="connsiteX79" fmla="*/ 5748143 w 6029245"/>
              <a:gd name="connsiteY79" fmla="*/ 329728 h 482695"/>
              <a:gd name="connsiteX80" fmla="*/ 5815554 w 6029245"/>
              <a:gd name="connsiteY80" fmla="*/ 332794 h 482695"/>
              <a:gd name="connsiteX81" fmla="*/ 5894092 w 6029245"/>
              <a:gd name="connsiteY81" fmla="*/ 310355 h 482695"/>
              <a:gd name="connsiteX82" fmla="*/ 5952967 w 6029245"/>
              <a:gd name="connsiteY82" fmla="*/ 322949 h 482695"/>
              <a:gd name="connsiteX83" fmla="*/ 5982691 w 6029245"/>
              <a:gd name="connsiteY83" fmla="*/ 322930 h 482695"/>
              <a:gd name="connsiteX84" fmla="*/ 6029245 w 6029245"/>
              <a:gd name="connsiteY84" fmla="*/ 326329 h 482695"/>
              <a:gd name="connsiteX85" fmla="*/ 6026209 w 6029245"/>
              <a:gd name="connsiteY85" fmla="*/ 470116 h 482695"/>
              <a:gd name="connsiteX86" fmla="*/ 5967253 w 6029245"/>
              <a:gd name="connsiteY86" fmla="*/ 468205 h 482695"/>
              <a:gd name="connsiteX87" fmla="*/ 5805930 w 6029245"/>
              <a:gd name="connsiteY87" fmla="*/ 452102 h 482695"/>
              <a:gd name="connsiteX88" fmla="*/ 5652870 w 6029245"/>
              <a:gd name="connsiteY88" fmla="*/ 470234 h 482695"/>
              <a:gd name="connsiteX89" fmla="*/ 5537868 w 6029245"/>
              <a:gd name="connsiteY89" fmla="*/ 470234 h 482695"/>
              <a:gd name="connsiteX90" fmla="*/ 5442210 w 6029245"/>
              <a:gd name="connsiteY90" fmla="*/ 448702 h 482695"/>
              <a:gd name="connsiteX91" fmla="*/ 5224657 w 6029245"/>
              <a:gd name="connsiteY91" fmla="*/ 448702 h 482695"/>
              <a:gd name="connsiteX92" fmla="*/ 5122679 w 6029245"/>
              <a:gd name="connsiteY92" fmla="*/ 482695 h 482695"/>
              <a:gd name="connsiteX93" fmla="*/ 5044496 w 6029245"/>
              <a:gd name="connsiteY93" fmla="*/ 479296 h 482695"/>
              <a:gd name="connsiteX94" fmla="*/ 4932321 w 6029245"/>
              <a:gd name="connsiteY94" fmla="*/ 462299 h 482695"/>
              <a:gd name="connsiteX95" fmla="*/ 4876915 w 6029245"/>
              <a:gd name="connsiteY95" fmla="*/ 426926 h 482695"/>
              <a:gd name="connsiteX96" fmla="*/ 4807221 w 6029245"/>
              <a:gd name="connsiteY96" fmla="*/ 429307 h 482695"/>
              <a:gd name="connsiteX97" fmla="*/ 4748761 w 6029245"/>
              <a:gd name="connsiteY97" fmla="*/ 455501 h 482695"/>
              <a:gd name="connsiteX98" fmla="*/ 4694373 w 6029245"/>
              <a:gd name="connsiteY98" fmla="*/ 469098 h 482695"/>
              <a:gd name="connsiteX99" fmla="*/ 4667179 w 6029245"/>
              <a:gd name="connsiteY99" fmla="*/ 461264 h 482695"/>
              <a:gd name="connsiteX100" fmla="*/ 4575435 w 6029245"/>
              <a:gd name="connsiteY100" fmla="*/ 469425 h 482695"/>
              <a:gd name="connsiteX101" fmla="*/ 4528172 w 6029245"/>
              <a:gd name="connsiteY101" fmla="*/ 454119 h 482695"/>
              <a:gd name="connsiteX102" fmla="*/ 4487018 w 6029245"/>
              <a:gd name="connsiteY102" fmla="*/ 445637 h 482695"/>
              <a:gd name="connsiteX103" fmla="*/ 4360655 w 6029245"/>
              <a:gd name="connsiteY103" fmla="*/ 383443 h 482695"/>
              <a:gd name="connsiteX104" fmla="*/ 4326572 w 6029245"/>
              <a:gd name="connsiteY104" fmla="*/ 370574 h 482695"/>
              <a:gd name="connsiteX105" fmla="*/ 4281355 w 6029245"/>
              <a:gd name="connsiteY105" fmla="*/ 390224 h 482695"/>
              <a:gd name="connsiteX106" fmla="*/ 4209891 w 6029245"/>
              <a:gd name="connsiteY106" fmla="*/ 415817 h 482695"/>
              <a:gd name="connsiteX107" fmla="*/ 4170888 w 6029245"/>
              <a:gd name="connsiteY107" fmla="*/ 410602 h 482695"/>
              <a:gd name="connsiteX108" fmla="*/ 4132460 w 6029245"/>
              <a:gd name="connsiteY108" fmla="*/ 408203 h 482695"/>
              <a:gd name="connsiteX109" fmla="*/ 4103213 w 6029245"/>
              <a:gd name="connsiteY109" fmla="*/ 434052 h 482695"/>
              <a:gd name="connsiteX110" fmla="*/ 4079274 w 6029245"/>
              <a:gd name="connsiteY110" fmla="*/ 457617 h 482695"/>
              <a:gd name="connsiteX111" fmla="*/ 3943137 w 6029245"/>
              <a:gd name="connsiteY111" fmla="*/ 452102 h 482695"/>
              <a:gd name="connsiteX112" fmla="*/ 3902709 w 6029245"/>
              <a:gd name="connsiteY112" fmla="*/ 437249 h 482695"/>
              <a:gd name="connsiteX113" fmla="*/ 3888749 w 6029245"/>
              <a:gd name="connsiteY113" fmla="*/ 448702 h 482695"/>
              <a:gd name="connsiteX114" fmla="*/ 3834069 w 6029245"/>
              <a:gd name="connsiteY114" fmla="*/ 430689 h 482695"/>
              <a:gd name="connsiteX115" fmla="*/ 3773421 w 6029245"/>
              <a:gd name="connsiteY115" fmla="*/ 429535 h 482695"/>
              <a:gd name="connsiteX116" fmla="*/ 3735800 w 6029245"/>
              <a:gd name="connsiteY116" fmla="*/ 441576 h 482695"/>
              <a:gd name="connsiteX117" fmla="*/ 3690778 w 6029245"/>
              <a:gd name="connsiteY117" fmla="*/ 444392 h 482695"/>
              <a:gd name="connsiteX118" fmla="*/ 3652855 w 6029245"/>
              <a:gd name="connsiteY118" fmla="*/ 438868 h 482695"/>
              <a:gd name="connsiteX119" fmla="*/ 3619341 w 6029245"/>
              <a:gd name="connsiteY119" fmla="*/ 418199 h 482695"/>
              <a:gd name="connsiteX120" fmla="*/ 3564572 w 6029245"/>
              <a:gd name="connsiteY120" fmla="*/ 375336 h 482695"/>
              <a:gd name="connsiteX121" fmla="*/ 3513219 w 6029245"/>
              <a:gd name="connsiteY121" fmla="*/ 319704 h 482695"/>
              <a:gd name="connsiteX122" fmla="*/ 3457416 w 6029245"/>
              <a:gd name="connsiteY122" fmla="*/ 303899 h 482695"/>
              <a:gd name="connsiteX123" fmla="*/ 3385978 w 6029245"/>
              <a:gd name="connsiteY123" fmla="*/ 232461 h 482695"/>
              <a:gd name="connsiteX124" fmla="*/ 3378861 w 6029245"/>
              <a:gd name="connsiteY124" fmla="*/ 251545 h 482695"/>
              <a:gd name="connsiteX125" fmla="*/ 3304077 w 6029245"/>
              <a:gd name="connsiteY125" fmla="*/ 316131 h 482695"/>
              <a:gd name="connsiteX126" fmla="*/ 3255009 w 6029245"/>
              <a:gd name="connsiteY126" fmla="*/ 346761 h 482695"/>
              <a:gd name="connsiteX127" fmla="*/ 3163345 w 6029245"/>
              <a:gd name="connsiteY127" fmla="*/ 369847 h 482695"/>
              <a:gd name="connsiteX128" fmla="*/ 3032137 w 6029245"/>
              <a:gd name="connsiteY128" fmla="*/ 312732 h 482695"/>
              <a:gd name="connsiteX129" fmla="*/ 2984547 w 6029245"/>
              <a:gd name="connsiteY129" fmla="*/ 295736 h 482695"/>
              <a:gd name="connsiteX130" fmla="*/ 2960752 w 6029245"/>
              <a:gd name="connsiteY130" fmla="*/ 292336 h 482695"/>
              <a:gd name="connsiteX131" fmla="*/ 2834980 w 6029245"/>
              <a:gd name="connsiteY131" fmla="*/ 261743 h 482695"/>
              <a:gd name="connsiteX132" fmla="*/ 2780592 w 6029245"/>
              <a:gd name="connsiteY132" fmla="*/ 265142 h 482695"/>
              <a:gd name="connsiteX133" fmla="*/ 2760196 w 6029245"/>
              <a:gd name="connsiteY133" fmla="*/ 268542 h 482695"/>
              <a:gd name="connsiteX134" fmla="*/ 2705808 w 6029245"/>
              <a:gd name="connsiteY134" fmla="*/ 275340 h 482695"/>
              <a:gd name="connsiteX135" fmla="*/ 2671815 w 6029245"/>
              <a:gd name="connsiteY135" fmla="*/ 275340 h 482695"/>
              <a:gd name="connsiteX136" fmla="*/ 2593633 w 6029245"/>
              <a:gd name="connsiteY136" fmla="*/ 251545 h 482695"/>
              <a:gd name="connsiteX137" fmla="*/ 2546043 w 6029245"/>
              <a:gd name="connsiteY137" fmla="*/ 244747 h 482695"/>
              <a:gd name="connsiteX138" fmla="*/ 2459026 w 6029245"/>
              <a:gd name="connsiteY138" fmla="*/ 212773 h 482695"/>
              <a:gd name="connsiteX139" fmla="*/ 2330872 w 6029245"/>
              <a:gd name="connsiteY139" fmla="*/ 199848 h 482695"/>
              <a:gd name="connsiteX140" fmla="*/ 2204878 w 6029245"/>
              <a:gd name="connsiteY140" fmla="*/ 172930 h 482695"/>
              <a:gd name="connsiteX141" fmla="*/ 2169381 w 6029245"/>
              <a:gd name="connsiteY141" fmla="*/ 166183 h 482695"/>
              <a:gd name="connsiteX142" fmla="*/ 2143550 w 6029245"/>
              <a:gd name="connsiteY142" fmla="*/ 168564 h 482695"/>
              <a:gd name="connsiteX143" fmla="*/ 2090543 w 6029245"/>
              <a:gd name="connsiteY143" fmla="*/ 197157 h 482695"/>
              <a:gd name="connsiteX144" fmla="*/ 1937576 w 6029245"/>
              <a:gd name="connsiteY144" fmla="*/ 234549 h 482695"/>
              <a:gd name="connsiteX145" fmla="*/ 1859597 w 6029245"/>
              <a:gd name="connsiteY145" fmla="*/ 237224 h 482695"/>
              <a:gd name="connsiteX146" fmla="*/ 1703027 w 6029245"/>
              <a:gd name="connsiteY146" fmla="*/ 234549 h 482695"/>
              <a:gd name="connsiteX147" fmla="*/ 1635759 w 6029245"/>
              <a:gd name="connsiteY147" fmla="*/ 234842 h 482695"/>
              <a:gd name="connsiteX148" fmla="*/ 1561941 w 6029245"/>
              <a:gd name="connsiteY148" fmla="*/ 230080 h 482695"/>
              <a:gd name="connsiteX149" fmla="*/ 1510615 w 6029245"/>
              <a:gd name="connsiteY149" fmla="*/ 230460 h 482695"/>
              <a:gd name="connsiteX150" fmla="*/ 1332508 w 6029245"/>
              <a:gd name="connsiteY150" fmla="*/ 246438 h 482695"/>
              <a:gd name="connsiteX151" fmla="*/ 1123791 w 6029245"/>
              <a:gd name="connsiteY151" fmla="*/ 265799 h 482695"/>
              <a:gd name="connsiteX152" fmla="*/ 1080618 w 6029245"/>
              <a:gd name="connsiteY152" fmla="*/ 263089 h 482695"/>
              <a:gd name="connsiteX153" fmla="*/ 999966 w 6029245"/>
              <a:gd name="connsiteY153" fmla="*/ 265799 h 482695"/>
              <a:gd name="connsiteX154" fmla="*/ 968788 w 6029245"/>
              <a:gd name="connsiteY154" fmla="*/ 278739 h 482695"/>
              <a:gd name="connsiteX155" fmla="*/ 849814 w 6029245"/>
              <a:gd name="connsiteY155" fmla="*/ 305934 h 482695"/>
              <a:gd name="connsiteX156" fmla="*/ 786354 w 6029245"/>
              <a:gd name="connsiteY156" fmla="*/ 352428 h 482695"/>
              <a:gd name="connsiteX157" fmla="*/ 734239 w 6029245"/>
              <a:gd name="connsiteY157" fmla="*/ 370519 h 482695"/>
              <a:gd name="connsiteX158" fmla="*/ 662938 w 6029245"/>
              <a:gd name="connsiteY158" fmla="*/ 400112 h 482695"/>
              <a:gd name="connsiteX159" fmla="*/ 574474 w 6029245"/>
              <a:gd name="connsiteY159" fmla="*/ 384116 h 482695"/>
              <a:gd name="connsiteX160" fmla="*/ 438838 w 6029245"/>
              <a:gd name="connsiteY160" fmla="*/ 354378 h 482695"/>
              <a:gd name="connsiteX161" fmla="*/ 370519 w 6029245"/>
              <a:gd name="connsiteY161" fmla="*/ 278739 h 482695"/>
              <a:gd name="connsiteX162" fmla="*/ 326328 w 6029245"/>
              <a:gd name="connsiteY162" fmla="*/ 268542 h 482695"/>
              <a:gd name="connsiteX163" fmla="*/ 214153 w 6029245"/>
              <a:gd name="connsiteY163" fmla="*/ 180161 h 482695"/>
              <a:gd name="connsiteX164" fmla="*/ 180494 w 6029245"/>
              <a:gd name="connsiteY164" fmla="*/ 153280 h 482695"/>
              <a:gd name="connsiteX165" fmla="*/ 105377 w 6029245"/>
              <a:gd name="connsiteY165" fmla="*/ 125773 h 482695"/>
              <a:gd name="connsiteX166" fmla="*/ 33992 w 6029245"/>
              <a:gd name="connsiteY166" fmla="*/ 64586 h 482695"/>
              <a:gd name="connsiteX167" fmla="*/ 0 w 6029245"/>
              <a:gd name="connsiteY167" fmla="*/ 0 h 482695"/>
              <a:gd name="connsiteX0" fmla="*/ 0 w 6029245"/>
              <a:gd name="connsiteY0" fmla="*/ 0 h 482695"/>
              <a:gd name="connsiteX1" fmla="*/ 210754 w 6029245"/>
              <a:gd name="connsiteY1" fmla="*/ 129172 h 482695"/>
              <a:gd name="connsiteX2" fmla="*/ 385252 w 6029245"/>
              <a:gd name="connsiteY2" fmla="*/ 223402 h 482695"/>
              <a:gd name="connsiteX3" fmla="*/ 539522 w 6029245"/>
              <a:gd name="connsiteY3" fmla="*/ 285110 h 482695"/>
              <a:gd name="connsiteX4" fmla="*/ 604326 w 6029245"/>
              <a:gd name="connsiteY4" fmla="*/ 331345 h 482695"/>
              <a:gd name="connsiteX5" fmla="*/ 792027 w 6029245"/>
              <a:gd name="connsiteY5" fmla="*/ 282139 h 482695"/>
              <a:gd name="connsiteX6" fmla="*/ 862087 w 6029245"/>
              <a:gd name="connsiteY6" fmla="*/ 240232 h 482695"/>
              <a:gd name="connsiteX7" fmla="*/ 938195 w 6029245"/>
              <a:gd name="connsiteY7" fmla="*/ 217553 h 482695"/>
              <a:gd name="connsiteX8" fmla="*/ 1078547 w 6029245"/>
              <a:gd name="connsiteY8" fmla="*/ 199123 h 482695"/>
              <a:gd name="connsiteX9" fmla="*/ 1131952 w 6029245"/>
              <a:gd name="connsiteY9" fmla="*/ 207355 h 482695"/>
              <a:gd name="connsiteX10" fmla="*/ 1312113 w 6029245"/>
              <a:gd name="connsiteY10" fmla="*/ 183133 h 482695"/>
              <a:gd name="connsiteX11" fmla="*/ 1357153 w 6029245"/>
              <a:gd name="connsiteY11" fmla="*/ 170548 h 482695"/>
              <a:gd name="connsiteX12" fmla="*/ 1410691 w 6029245"/>
              <a:gd name="connsiteY12" fmla="*/ 168347 h 482695"/>
              <a:gd name="connsiteX13" fmla="*/ 1556265 w 6029245"/>
              <a:gd name="connsiteY13" fmla="*/ 162144 h 482695"/>
              <a:gd name="connsiteX14" fmla="*/ 1730221 w 6029245"/>
              <a:gd name="connsiteY14" fmla="*/ 156366 h 482695"/>
              <a:gd name="connsiteX15" fmla="*/ 1764214 w 6029245"/>
              <a:gd name="connsiteY15" fmla="*/ 156366 h 482695"/>
              <a:gd name="connsiteX16" fmla="*/ 1881028 w 6029245"/>
              <a:gd name="connsiteY16" fmla="*/ 149116 h 482695"/>
              <a:gd name="connsiteX17" fmla="*/ 1923979 w 6029245"/>
              <a:gd name="connsiteY17" fmla="*/ 156366 h 482695"/>
              <a:gd name="connsiteX18" fmla="*/ 1968169 w 6029245"/>
              <a:gd name="connsiteY18" fmla="*/ 146168 h 482695"/>
              <a:gd name="connsiteX19" fmla="*/ 2025957 w 6029245"/>
              <a:gd name="connsiteY19" fmla="*/ 125773 h 482695"/>
              <a:gd name="connsiteX20" fmla="*/ 2110938 w 6029245"/>
              <a:gd name="connsiteY20" fmla="*/ 95180 h 482695"/>
              <a:gd name="connsiteX21" fmla="*/ 2141531 w 6029245"/>
              <a:gd name="connsiteY21" fmla="*/ 98579 h 482695"/>
              <a:gd name="connsiteX22" fmla="*/ 2181066 w 6029245"/>
              <a:gd name="connsiteY22" fmla="*/ 130066 h 482695"/>
              <a:gd name="connsiteX23" fmla="*/ 2269340 w 6029245"/>
              <a:gd name="connsiteY23" fmla="*/ 161492 h 482695"/>
              <a:gd name="connsiteX24" fmla="*/ 2425016 w 6029245"/>
              <a:gd name="connsiteY24" fmla="*/ 142424 h 482695"/>
              <a:gd name="connsiteX25" fmla="*/ 2566093 w 6029245"/>
              <a:gd name="connsiteY25" fmla="*/ 191049 h 482695"/>
              <a:gd name="connsiteX26" fmla="*/ 2631121 w 6029245"/>
              <a:gd name="connsiteY26" fmla="*/ 194360 h 482695"/>
              <a:gd name="connsiteX27" fmla="*/ 2692901 w 6029245"/>
              <a:gd name="connsiteY27" fmla="*/ 214171 h 482695"/>
              <a:gd name="connsiteX28" fmla="*/ 2736074 w 6029245"/>
              <a:gd name="connsiteY28" fmla="*/ 214172 h 482695"/>
              <a:gd name="connsiteX29" fmla="*/ 2859722 w 6029245"/>
              <a:gd name="connsiteY29" fmla="*/ 191980 h 482695"/>
              <a:gd name="connsiteX30" fmla="*/ 2923360 w 6029245"/>
              <a:gd name="connsiteY30" fmla="*/ 207355 h 482695"/>
              <a:gd name="connsiteX31" fmla="*/ 2957353 w 6029245"/>
              <a:gd name="connsiteY31" fmla="*/ 224351 h 482695"/>
              <a:gd name="connsiteX32" fmla="*/ 2984547 w 6029245"/>
              <a:gd name="connsiteY32" fmla="*/ 241348 h 482695"/>
              <a:gd name="connsiteX33" fmla="*/ 3004943 w 6029245"/>
              <a:gd name="connsiteY33" fmla="*/ 248146 h 482695"/>
              <a:gd name="connsiteX34" fmla="*/ 3069272 w 6029245"/>
              <a:gd name="connsiteY34" fmla="*/ 261036 h 482695"/>
              <a:gd name="connsiteX35" fmla="*/ 3127316 w 6029245"/>
              <a:gd name="connsiteY35" fmla="*/ 295736 h 482695"/>
              <a:gd name="connsiteX36" fmla="*/ 3202099 w 6029245"/>
              <a:gd name="connsiteY36" fmla="*/ 295736 h 482695"/>
              <a:gd name="connsiteX37" fmla="*/ 3249689 w 6029245"/>
              <a:gd name="connsiteY37" fmla="*/ 285538 h 482695"/>
              <a:gd name="connsiteX38" fmla="*/ 3276883 w 6029245"/>
              <a:gd name="connsiteY38" fmla="*/ 271941 h 482695"/>
              <a:gd name="connsiteX39" fmla="*/ 3381260 w 6029245"/>
              <a:gd name="connsiteY39" fmla="*/ 156313 h 482695"/>
              <a:gd name="connsiteX40" fmla="*/ 3419652 w 6029245"/>
              <a:gd name="connsiteY40" fmla="*/ 183560 h 482695"/>
              <a:gd name="connsiteX41" fmla="*/ 3463842 w 6029245"/>
              <a:gd name="connsiteY41" fmla="*/ 200557 h 482695"/>
              <a:gd name="connsiteX42" fmla="*/ 3664398 w 6029245"/>
              <a:gd name="connsiteY42" fmla="*/ 295736 h 482695"/>
              <a:gd name="connsiteX43" fmla="*/ 3701790 w 6029245"/>
              <a:gd name="connsiteY43" fmla="*/ 299135 h 482695"/>
              <a:gd name="connsiteX44" fmla="*/ 3718786 w 6029245"/>
              <a:gd name="connsiteY44" fmla="*/ 302534 h 482695"/>
              <a:gd name="connsiteX45" fmla="*/ 3759578 w 6029245"/>
              <a:gd name="connsiteY45" fmla="*/ 309333 h 482695"/>
              <a:gd name="connsiteX46" fmla="*/ 3797988 w 6029245"/>
              <a:gd name="connsiteY46" fmla="*/ 291301 h 482695"/>
              <a:gd name="connsiteX47" fmla="*/ 3850323 w 6029245"/>
              <a:gd name="connsiteY47" fmla="*/ 303899 h 482695"/>
              <a:gd name="connsiteX48" fmla="*/ 3888749 w 6029245"/>
              <a:gd name="connsiteY48" fmla="*/ 319531 h 482695"/>
              <a:gd name="connsiteX49" fmla="*/ 3946537 w 6029245"/>
              <a:gd name="connsiteY49" fmla="*/ 319531 h 482695"/>
              <a:gd name="connsiteX50" fmla="*/ 3983928 w 6029245"/>
              <a:gd name="connsiteY50" fmla="*/ 309333 h 482695"/>
              <a:gd name="connsiteX51" fmla="*/ 4047966 w 6029245"/>
              <a:gd name="connsiteY51" fmla="*/ 320567 h 482695"/>
              <a:gd name="connsiteX52" fmla="*/ 4075708 w 6029245"/>
              <a:gd name="connsiteY52" fmla="*/ 292336 h 482695"/>
              <a:gd name="connsiteX53" fmla="*/ 4140834 w 6029245"/>
              <a:gd name="connsiteY53" fmla="*/ 265799 h 482695"/>
              <a:gd name="connsiteX54" fmla="*/ 4208279 w 6029245"/>
              <a:gd name="connsiteY54" fmla="*/ 248146 h 482695"/>
              <a:gd name="connsiteX55" fmla="*/ 4283709 w 6029245"/>
              <a:gd name="connsiteY55" fmla="*/ 251511 h 482695"/>
              <a:gd name="connsiteX56" fmla="*/ 4367053 w 6029245"/>
              <a:gd name="connsiteY56" fmla="*/ 277705 h 482695"/>
              <a:gd name="connsiteX57" fmla="*/ 4392858 w 6029245"/>
              <a:gd name="connsiteY57" fmla="*/ 273649 h 482695"/>
              <a:gd name="connsiteX58" fmla="*/ 4409916 w 6029245"/>
              <a:gd name="connsiteY58" fmla="*/ 272942 h 482695"/>
              <a:gd name="connsiteX59" fmla="*/ 4442828 w 6029245"/>
              <a:gd name="connsiteY59" fmla="*/ 292336 h 482695"/>
              <a:gd name="connsiteX60" fmla="*/ 4456425 w 6029245"/>
              <a:gd name="connsiteY60" fmla="*/ 295736 h 482695"/>
              <a:gd name="connsiteX61" fmla="*/ 4476821 w 6029245"/>
              <a:gd name="connsiteY61" fmla="*/ 302534 h 482695"/>
              <a:gd name="connsiteX62" fmla="*/ 4521834 w 6029245"/>
              <a:gd name="connsiteY62" fmla="*/ 334854 h 482695"/>
              <a:gd name="connsiteX63" fmla="*/ 4562315 w 6029245"/>
              <a:gd name="connsiteY63" fmla="*/ 339617 h 482695"/>
              <a:gd name="connsiteX64" fmla="*/ 4578798 w 6029245"/>
              <a:gd name="connsiteY64" fmla="*/ 350815 h 482695"/>
              <a:gd name="connsiteX65" fmla="*/ 4636134 w 6029245"/>
              <a:gd name="connsiteY65" fmla="*/ 356285 h 482695"/>
              <a:gd name="connsiteX66" fmla="*/ 4681379 w 6029245"/>
              <a:gd name="connsiteY66" fmla="*/ 341999 h 482695"/>
              <a:gd name="connsiteX67" fmla="*/ 4718168 w 6029245"/>
              <a:gd name="connsiteY67" fmla="*/ 356922 h 482695"/>
              <a:gd name="connsiteX68" fmla="*/ 4795678 w 6029245"/>
              <a:gd name="connsiteY68" fmla="*/ 349141 h 482695"/>
              <a:gd name="connsiteX69" fmla="*/ 4881332 w 6029245"/>
              <a:gd name="connsiteY69" fmla="*/ 326496 h 482695"/>
              <a:gd name="connsiteX70" fmla="*/ 5052619 w 6029245"/>
              <a:gd name="connsiteY70" fmla="*/ 349623 h 482695"/>
              <a:gd name="connsiteX71" fmla="*/ 5119528 w 6029245"/>
              <a:gd name="connsiteY71" fmla="*/ 339616 h 482695"/>
              <a:gd name="connsiteX72" fmla="*/ 5166870 w 6029245"/>
              <a:gd name="connsiteY72" fmla="*/ 343325 h 482695"/>
              <a:gd name="connsiteX73" fmla="*/ 5201279 w 6029245"/>
              <a:gd name="connsiteY73" fmla="*/ 332794 h 482695"/>
              <a:gd name="connsiteX74" fmla="*/ 5252878 w 6029245"/>
              <a:gd name="connsiteY74" fmla="*/ 339617 h 482695"/>
              <a:gd name="connsiteX75" fmla="*/ 5499997 w 6029245"/>
              <a:gd name="connsiteY75" fmla="*/ 333128 h 482695"/>
              <a:gd name="connsiteX76" fmla="*/ 5543391 w 6029245"/>
              <a:gd name="connsiteY76" fmla="*/ 344380 h 482695"/>
              <a:gd name="connsiteX77" fmla="*/ 5655309 w 6029245"/>
              <a:gd name="connsiteY77" fmla="*/ 346761 h 482695"/>
              <a:gd name="connsiteX78" fmla="*/ 5725797 w 6029245"/>
              <a:gd name="connsiteY78" fmla="*/ 344014 h 482695"/>
              <a:gd name="connsiteX79" fmla="*/ 5748143 w 6029245"/>
              <a:gd name="connsiteY79" fmla="*/ 329728 h 482695"/>
              <a:gd name="connsiteX80" fmla="*/ 5815554 w 6029245"/>
              <a:gd name="connsiteY80" fmla="*/ 332794 h 482695"/>
              <a:gd name="connsiteX81" fmla="*/ 5894092 w 6029245"/>
              <a:gd name="connsiteY81" fmla="*/ 310355 h 482695"/>
              <a:gd name="connsiteX82" fmla="*/ 5952967 w 6029245"/>
              <a:gd name="connsiteY82" fmla="*/ 322949 h 482695"/>
              <a:gd name="connsiteX83" fmla="*/ 5982691 w 6029245"/>
              <a:gd name="connsiteY83" fmla="*/ 322930 h 482695"/>
              <a:gd name="connsiteX84" fmla="*/ 6029245 w 6029245"/>
              <a:gd name="connsiteY84" fmla="*/ 326329 h 482695"/>
              <a:gd name="connsiteX85" fmla="*/ 6026209 w 6029245"/>
              <a:gd name="connsiteY85" fmla="*/ 470116 h 482695"/>
              <a:gd name="connsiteX86" fmla="*/ 5967253 w 6029245"/>
              <a:gd name="connsiteY86" fmla="*/ 468205 h 482695"/>
              <a:gd name="connsiteX87" fmla="*/ 5805930 w 6029245"/>
              <a:gd name="connsiteY87" fmla="*/ 452102 h 482695"/>
              <a:gd name="connsiteX88" fmla="*/ 5652870 w 6029245"/>
              <a:gd name="connsiteY88" fmla="*/ 470234 h 482695"/>
              <a:gd name="connsiteX89" fmla="*/ 5537868 w 6029245"/>
              <a:gd name="connsiteY89" fmla="*/ 470234 h 482695"/>
              <a:gd name="connsiteX90" fmla="*/ 5442210 w 6029245"/>
              <a:gd name="connsiteY90" fmla="*/ 448702 h 482695"/>
              <a:gd name="connsiteX91" fmla="*/ 5224657 w 6029245"/>
              <a:gd name="connsiteY91" fmla="*/ 448702 h 482695"/>
              <a:gd name="connsiteX92" fmla="*/ 5122679 w 6029245"/>
              <a:gd name="connsiteY92" fmla="*/ 482695 h 482695"/>
              <a:gd name="connsiteX93" fmla="*/ 5044496 w 6029245"/>
              <a:gd name="connsiteY93" fmla="*/ 479296 h 482695"/>
              <a:gd name="connsiteX94" fmla="*/ 4932321 w 6029245"/>
              <a:gd name="connsiteY94" fmla="*/ 462299 h 482695"/>
              <a:gd name="connsiteX95" fmla="*/ 4876915 w 6029245"/>
              <a:gd name="connsiteY95" fmla="*/ 426926 h 482695"/>
              <a:gd name="connsiteX96" fmla="*/ 4807221 w 6029245"/>
              <a:gd name="connsiteY96" fmla="*/ 429307 h 482695"/>
              <a:gd name="connsiteX97" fmla="*/ 4748761 w 6029245"/>
              <a:gd name="connsiteY97" fmla="*/ 455501 h 482695"/>
              <a:gd name="connsiteX98" fmla="*/ 4694373 w 6029245"/>
              <a:gd name="connsiteY98" fmla="*/ 469098 h 482695"/>
              <a:gd name="connsiteX99" fmla="*/ 4667179 w 6029245"/>
              <a:gd name="connsiteY99" fmla="*/ 461264 h 482695"/>
              <a:gd name="connsiteX100" fmla="*/ 4575435 w 6029245"/>
              <a:gd name="connsiteY100" fmla="*/ 469425 h 482695"/>
              <a:gd name="connsiteX101" fmla="*/ 4528172 w 6029245"/>
              <a:gd name="connsiteY101" fmla="*/ 454119 h 482695"/>
              <a:gd name="connsiteX102" fmla="*/ 4487018 w 6029245"/>
              <a:gd name="connsiteY102" fmla="*/ 445637 h 482695"/>
              <a:gd name="connsiteX103" fmla="*/ 4360655 w 6029245"/>
              <a:gd name="connsiteY103" fmla="*/ 383443 h 482695"/>
              <a:gd name="connsiteX104" fmla="*/ 4326572 w 6029245"/>
              <a:gd name="connsiteY104" fmla="*/ 370574 h 482695"/>
              <a:gd name="connsiteX105" fmla="*/ 4281355 w 6029245"/>
              <a:gd name="connsiteY105" fmla="*/ 390224 h 482695"/>
              <a:gd name="connsiteX106" fmla="*/ 4209891 w 6029245"/>
              <a:gd name="connsiteY106" fmla="*/ 415817 h 482695"/>
              <a:gd name="connsiteX107" fmla="*/ 4170888 w 6029245"/>
              <a:gd name="connsiteY107" fmla="*/ 410602 h 482695"/>
              <a:gd name="connsiteX108" fmla="*/ 4132460 w 6029245"/>
              <a:gd name="connsiteY108" fmla="*/ 408203 h 482695"/>
              <a:gd name="connsiteX109" fmla="*/ 4103213 w 6029245"/>
              <a:gd name="connsiteY109" fmla="*/ 434052 h 482695"/>
              <a:gd name="connsiteX110" fmla="*/ 4079274 w 6029245"/>
              <a:gd name="connsiteY110" fmla="*/ 457617 h 482695"/>
              <a:gd name="connsiteX111" fmla="*/ 3943137 w 6029245"/>
              <a:gd name="connsiteY111" fmla="*/ 452102 h 482695"/>
              <a:gd name="connsiteX112" fmla="*/ 3902709 w 6029245"/>
              <a:gd name="connsiteY112" fmla="*/ 437249 h 482695"/>
              <a:gd name="connsiteX113" fmla="*/ 3888749 w 6029245"/>
              <a:gd name="connsiteY113" fmla="*/ 448702 h 482695"/>
              <a:gd name="connsiteX114" fmla="*/ 3834069 w 6029245"/>
              <a:gd name="connsiteY114" fmla="*/ 430689 h 482695"/>
              <a:gd name="connsiteX115" fmla="*/ 3773421 w 6029245"/>
              <a:gd name="connsiteY115" fmla="*/ 429535 h 482695"/>
              <a:gd name="connsiteX116" fmla="*/ 3735800 w 6029245"/>
              <a:gd name="connsiteY116" fmla="*/ 441576 h 482695"/>
              <a:gd name="connsiteX117" fmla="*/ 3690778 w 6029245"/>
              <a:gd name="connsiteY117" fmla="*/ 444392 h 482695"/>
              <a:gd name="connsiteX118" fmla="*/ 3652855 w 6029245"/>
              <a:gd name="connsiteY118" fmla="*/ 438868 h 482695"/>
              <a:gd name="connsiteX119" fmla="*/ 3619341 w 6029245"/>
              <a:gd name="connsiteY119" fmla="*/ 418199 h 482695"/>
              <a:gd name="connsiteX120" fmla="*/ 3564572 w 6029245"/>
              <a:gd name="connsiteY120" fmla="*/ 375336 h 482695"/>
              <a:gd name="connsiteX121" fmla="*/ 3513219 w 6029245"/>
              <a:gd name="connsiteY121" fmla="*/ 319704 h 482695"/>
              <a:gd name="connsiteX122" fmla="*/ 3457416 w 6029245"/>
              <a:gd name="connsiteY122" fmla="*/ 303899 h 482695"/>
              <a:gd name="connsiteX123" fmla="*/ 3385978 w 6029245"/>
              <a:gd name="connsiteY123" fmla="*/ 232461 h 482695"/>
              <a:gd name="connsiteX124" fmla="*/ 3378861 w 6029245"/>
              <a:gd name="connsiteY124" fmla="*/ 251545 h 482695"/>
              <a:gd name="connsiteX125" fmla="*/ 3304077 w 6029245"/>
              <a:gd name="connsiteY125" fmla="*/ 316131 h 482695"/>
              <a:gd name="connsiteX126" fmla="*/ 3255009 w 6029245"/>
              <a:gd name="connsiteY126" fmla="*/ 346761 h 482695"/>
              <a:gd name="connsiteX127" fmla="*/ 3163345 w 6029245"/>
              <a:gd name="connsiteY127" fmla="*/ 369847 h 482695"/>
              <a:gd name="connsiteX128" fmla="*/ 3032137 w 6029245"/>
              <a:gd name="connsiteY128" fmla="*/ 312732 h 482695"/>
              <a:gd name="connsiteX129" fmla="*/ 2984547 w 6029245"/>
              <a:gd name="connsiteY129" fmla="*/ 295736 h 482695"/>
              <a:gd name="connsiteX130" fmla="*/ 2960752 w 6029245"/>
              <a:gd name="connsiteY130" fmla="*/ 292336 h 482695"/>
              <a:gd name="connsiteX131" fmla="*/ 2834980 w 6029245"/>
              <a:gd name="connsiteY131" fmla="*/ 261743 h 482695"/>
              <a:gd name="connsiteX132" fmla="*/ 2780592 w 6029245"/>
              <a:gd name="connsiteY132" fmla="*/ 265142 h 482695"/>
              <a:gd name="connsiteX133" fmla="*/ 2760196 w 6029245"/>
              <a:gd name="connsiteY133" fmla="*/ 268542 h 482695"/>
              <a:gd name="connsiteX134" fmla="*/ 2705808 w 6029245"/>
              <a:gd name="connsiteY134" fmla="*/ 275340 h 482695"/>
              <a:gd name="connsiteX135" fmla="*/ 2671815 w 6029245"/>
              <a:gd name="connsiteY135" fmla="*/ 275340 h 482695"/>
              <a:gd name="connsiteX136" fmla="*/ 2593633 w 6029245"/>
              <a:gd name="connsiteY136" fmla="*/ 251545 h 482695"/>
              <a:gd name="connsiteX137" fmla="*/ 2546043 w 6029245"/>
              <a:gd name="connsiteY137" fmla="*/ 244747 h 482695"/>
              <a:gd name="connsiteX138" fmla="*/ 2459026 w 6029245"/>
              <a:gd name="connsiteY138" fmla="*/ 212773 h 482695"/>
              <a:gd name="connsiteX139" fmla="*/ 2330872 w 6029245"/>
              <a:gd name="connsiteY139" fmla="*/ 199848 h 482695"/>
              <a:gd name="connsiteX140" fmla="*/ 2204878 w 6029245"/>
              <a:gd name="connsiteY140" fmla="*/ 172930 h 482695"/>
              <a:gd name="connsiteX141" fmla="*/ 2169381 w 6029245"/>
              <a:gd name="connsiteY141" fmla="*/ 166183 h 482695"/>
              <a:gd name="connsiteX142" fmla="*/ 2143550 w 6029245"/>
              <a:gd name="connsiteY142" fmla="*/ 168564 h 482695"/>
              <a:gd name="connsiteX143" fmla="*/ 2090543 w 6029245"/>
              <a:gd name="connsiteY143" fmla="*/ 197157 h 482695"/>
              <a:gd name="connsiteX144" fmla="*/ 1937576 w 6029245"/>
              <a:gd name="connsiteY144" fmla="*/ 234549 h 482695"/>
              <a:gd name="connsiteX145" fmla="*/ 1859597 w 6029245"/>
              <a:gd name="connsiteY145" fmla="*/ 237224 h 482695"/>
              <a:gd name="connsiteX146" fmla="*/ 1703027 w 6029245"/>
              <a:gd name="connsiteY146" fmla="*/ 234549 h 482695"/>
              <a:gd name="connsiteX147" fmla="*/ 1635759 w 6029245"/>
              <a:gd name="connsiteY147" fmla="*/ 234842 h 482695"/>
              <a:gd name="connsiteX148" fmla="*/ 1561941 w 6029245"/>
              <a:gd name="connsiteY148" fmla="*/ 230080 h 482695"/>
              <a:gd name="connsiteX149" fmla="*/ 1510615 w 6029245"/>
              <a:gd name="connsiteY149" fmla="*/ 230460 h 482695"/>
              <a:gd name="connsiteX150" fmla="*/ 1332508 w 6029245"/>
              <a:gd name="connsiteY150" fmla="*/ 246438 h 482695"/>
              <a:gd name="connsiteX151" fmla="*/ 1123791 w 6029245"/>
              <a:gd name="connsiteY151" fmla="*/ 265799 h 482695"/>
              <a:gd name="connsiteX152" fmla="*/ 1080618 w 6029245"/>
              <a:gd name="connsiteY152" fmla="*/ 263089 h 482695"/>
              <a:gd name="connsiteX153" fmla="*/ 999966 w 6029245"/>
              <a:gd name="connsiteY153" fmla="*/ 265799 h 482695"/>
              <a:gd name="connsiteX154" fmla="*/ 968788 w 6029245"/>
              <a:gd name="connsiteY154" fmla="*/ 278739 h 482695"/>
              <a:gd name="connsiteX155" fmla="*/ 849814 w 6029245"/>
              <a:gd name="connsiteY155" fmla="*/ 305934 h 482695"/>
              <a:gd name="connsiteX156" fmla="*/ 786354 w 6029245"/>
              <a:gd name="connsiteY156" fmla="*/ 352428 h 482695"/>
              <a:gd name="connsiteX157" fmla="*/ 734239 w 6029245"/>
              <a:gd name="connsiteY157" fmla="*/ 370519 h 482695"/>
              <a:gd name="connsiteX158" fmla="*/ 662938 w 6029245"/>
              <a:gd name="connsiteY158" fmla="*/ 400112 h 482695"/>
              <a:gd name="connsiteX159" fmla="*/ 574474 w 6029245"/>
              <a:gd name="connsiteY159" fmla="*/ 384116 h 482695"/>
              <a:gd name="connsiteX160" fmla="*/ 438838 w 6029245"/>
              <a:gd name="connsiteY160" fmla="*/ 354378 h 482695"/>
              <a:gd name="connsiteX161" fmla="*/ 370519 w 6029245"/>
              <a:gd name="connsiteY161" fmla="*/ 278739 h 482695"/>
              <a:gd name="connsiteX162" fmla="*/ 326328 w 6029245"/>
              <a:gd name="connsiteY162" fmla="*/ 268542 h 482695"/>
              <a:gd name="connsiteX163" fmla="*/ 214153 w 6029245"/>
              <a:gd name="connsiteY163" fmla="*/ 180161 h 482695"/>
              <a:gd name="connsiteX164" fmla="*/ 180494 w 6029245"/>
              <a:gd name="connsiteY164" fmla="*/ 153280 h 482695"/>
              <a:gd name="connsiteX165" fmla="*/ 105377 w 6029245"/>
              <a:gd name="connsiteY165" fmla="*/ 125773 h 482695"/>
              <a:gd name="connsiteX166" fmla="*/ 33992 w 6029245"/>
              <a:gd name="connsiteY166" fmla="*/ 64586 h 482695"/>
              <a:gd name="connsiteX167" fmla="*/ 0 w 6029245"/>
              <a:gd name="connsiteY167" fmla="*/ 0 h 482695"/>
              <a:gd name="connsiteX0" fmla="*/ 0 w 6029245"/>
              <a:gd name="connsiteY0" fmla="*/ 0 h 482695"/>
              <a:gd name="connsiteX1" fmla="*/ 210754 w 6029245"/>
              <a:gd name="connsiteY1" fmla="*/ 129172 h 482695"/>
              <a:gd name="connsiteX2" fmla="*/ 385252 w 6029245"/>
              <a:gd name="connsiteY2" fmla="*/ 223402 h 482695"/>
              <a:gd name="connsiteX3" fmla="*/ 539522 w 6029245"/>
              <a:gd name="connsiteY3" fmla="*/ 285110 h 482695"/>
              <a:gd name="connsiteX4" fmla="*/ 604326 w 6029245"/>
              <a:gd name="connsiteY4" fmla="*/ 331345 h 482695"/>
              <a:gd name="connsiteX5" fmla="*/ 792027 w 6029245"/>
              <a:gd name="connsiteY5" fmla="*/ 282139 h 482695"/>
              <a:gd name="connsiteX6" fmla="*/ 862087 w 6029245"/>
              <a:gd name="connsiteY6" fmla="*/ 240232 h 482695"/>
              <a:gd name="connsiteX7" fmla="*/ 938195 w 6029245"/>
              <a:gd name="connsiteY7" fmla="*/ 217553 h 482695"/>
              <a:gd name="connsiteX8" fmla="*/ 1078547 w 6029245"/>
              <a:gd name="connsiteY8" fmla="*/ 199123 h 482695"/>
              <a:gd name="connsiteX9" fmla="*/ 1131952 w 6029245"/>
              <a:gd name="connsiteY9" fmla="*/ 207355 h 482695"/>
              <a:gd name="connsiteX10" fmla="*/ 1312113 w 6029245"/>
              <a:gd name="connsiteY10" fmla="*/ 183133 h 482695"/>
              <a:gd name="connsiteX11" fmla="*/ 1357153 w 6029245"/>
              <a:gd name="connsiteY11" fmla="*/ 170548 h 482695"/>
              <a:gd name="connsiteX12" fmla="*/ 1410691 w 6029245"/>
              <a:gd name="connsiteY12" fmla="*/ 168347 h 482695"/>
              <a:gd name="connsiteX13" fmla="*/ 1556265 w 6029245"/>
              <a:gd name="connsiteY13" fmla="*/ 162144 h 482695"/>
              <a:gd name="connsiteX14" fmla="*/ 1730221 w 6029245"/>
              <a:gd name="connsiteY14" fmla="*/ 156366 h 482695"/>
              <a:gd name="connsiteX15" fmla="*/ 1764214 w 6029245"/>
              <a:gd name="connsiteY15" fmla="*/ 156366 h 482695"/>
              <a:gd name="connsiteX16" fmla="*/ 1881028 w 6029245"/>
              <a:gd name="connsiteY16" fmla="*/ 149116 h 482695"/>
              <a:gd name="connsiteX17" fmla="*/ 1923979 w 6029245"/>
              <a:gd name="connsiteY17" fmla="*/ 156366 h 482695"/>
              <a:gd name="connsiteX18" fmla="*/ 1968169 w 6029245"/>
              <a:gd name="connsiteY18" fmla="*/ 146168 h 482695"/>
              <a:gd name="connsiteX19" fmla="*/ 2025957 w 6029245"/>
              <a:gd name="connsiteY19" fmla="*/ 125773 h 482695"/>
              <a:gd name="connsiteX20" fmla="*/ 2110938 w 6029245"/>
              <a:gd name="connsiteY20" fmla="*/ 95180 h 482695"/>
              <a:gd name="connsiteX21" fmla="*/ 2141531 w 6029245"/>
              <a:gd name="connsiteY21" fmla="*/ 98579 h 482695"/>
              <a:gd name="connsiteX22" fmla="*/ 2181066 w 6029245"/>
              <a:gd name="connsiteY22" fmla="*/ 130066 h 482695"/>
              <a:gd name="connsiteX23" fmla="*/ 2269340 w 6029245"/>
              <a:gd name="connsiteY23" fmla="*/ 161492 h 482695"/>
              <a:gd name="connsiteX24" fmla="*/ 2425016 w 6029245"/>
              <a:gd name="connsiteY24" fmla="*/ 142424 h 482695"/>
              <a:gd name="connsiteX25" fmla="*/ 2566093 w 6029245"/>
              <a:gd name="connsiteY25" fmla="*/ 191049 h 482695"/>
              <a:gd name="connsiteX26" fmla="*/ 2631121 w 6029245"/>
              <a:gd name="connsiteY26" fmla="*/ 194360 h 482695"/>
              <a:gd name="connsiteX27" fmla="*/ 2692901 w 6029245"/>
              <a:gd name="connsiteY27" fmla="*/ 214171 h 482695"/>
              <a:gd name="connsiteX28" fmla="*/ 2736074 w 6029245"/>
              <a:gd name="connsiteY28" fmla="*/ 214172 h 482695"/>
              <a:gd name="connsiteX29" fmla="*/ 2859722 w 6029245"/>
              <a:gd name="connsiteY29" fmla="*/ 191980 h 482695"/>
              <a:gd name="connsiteX30" fmla="*/ 2923360 w 6029245"/>
              <a:gd name="connsiteY30" fmla="*/ 207355 h 482695"/>
              <a:gd name="connsiteX31" fmla="*/ 2957353 w 6029245"/>
              <a:gd name="connsiteY31" fmla="*/ 224351 h 482695"/>
              <a:gd name="connsiteX32" fmla="*/ 2984547 w 6029245"/>
              <a:gd name="connsiteY32" fmla="*/ 241348 h 482695"/>
              <a:gd name="connsiteX33" fmla="*/ 3004943 w 6029245"/>
              <a:gd name="connsiteY33" fmla="*/ 248146 h 482695"/>
              <a:gd name="connsiteX34" fmla="*/ 3069272 w 6029245"/>
              <a:gd name="connsiteY34" fmla="*/ 261036 h 482695"/>
              <a:gd name="connsiteX35" fmla="*/ 3127316 w 6029245"/>
              <a:gd name="connsiteY35" fmla="*/ 295736 h 482695"/>
              <a:gd name="connsiteX36" fmla="*/ 3202099 w 6029245"/>
              <a:gd name="connsiteY36" fmla="*/ 295736 h 482695"/>
              <a:gd name="connsiteX37" fmla="*/ 3249689 w 6029245"/>
              <a:gd name="connsiteY37" fmla="*/ 285538 h 482695"/>
              <a:gd name="connsiteX38" fmla="*/ 3276883 w 6029245"/>
              <a:gd name="connsiteY38" fmla="*/ 271941 h 482695"/>
              <a:gd name="connsiteX39" fmla="*/ 3381260 w 6029245"/>
              <a:gd name="connsiteY39" fmla="*/ 156313 h 482695"/>
              <a:gd name="connsiteX40" fmla="*/ 3419652 w 6029245"/>
              <a:gd name="connsiteY40" fmla="*/ 183560 h 482695"/>
              <a:gd name="connsiteX41" fmla="*/ 3463842 w 6029245"/>
              <a:gd name="connsiteY41" fmla="*/ 200557 h 482695"/>
              <a:gd name="connsiteX42" fmla="*/ 3664398 w 6029245"/>
              <a:gd name="connsiteY42" fmla="*/ 295736 h 482695"/>
              <a:gd name="connsiteX43" fmla="*/ 3701790 w 6029245"/>
              <a:gd name="connsiteY43" fmla="*/ 299135 h 482695"/>
              <a:gd name="connsiteX44" fmla="*/ 3718786 w 6029245"/>
              <a:gd name="connsiteY44" fmla="*/ 302534 h 482695"/>
              <a:gd name="connsiteX45" fmla="*/ 3752434 w 6029245"/>
              <a:gd name="connsiteY45" fmla="*/ 299808 h 482695"/>
              <a:gd name="connsiteX46" fmla="*/ 3797988 w 6029245"/>
              <a:gd name="connsiteY46" fmla="*/ 291301 h 482695"/>
              <a:gd name="connsiteX47" fmla="*/ 3850323 w 6029245"/>
              <a:gd name="connsiteY47" fmla="*/ 303899 h 482695"/>
              <a:gd name="connsiteX48" fmla="*/ 3888749 w 6029245"/>
              <a:gd name="connsiteY48" fmla="*/ 319531 h 482695"/>
              <a:gd name="connsiteX49" fmla="*/ 3946537 w 6029245"/>
              <a:gd name="connsiteY49" fmla="*/ 319531 h 482695"/>
              <a:gd name="connsiteX50" fmla="*/ 3983928 w 6029245"/>
              <a:gd name="connsiteY50" fmla="*/ 309333 h 482695"/>
              <a:gd name="connsiteX51" fmla="*/ 4047966 w 6029245"/>
              <a:gd name="connsiteY51" fmla="*/ 320567 h 482695"/>
              <a:gd name="connsiteX52" fmla="*/ 4075708 w 6029245"/>
              <a:gd name="connsiteY52" fmla="*/ 292336 h 482695"/>
              <a:gd name="connsiteX53" fmla="*/ 4140834 w 6029245"/>
              <a:gd name="connsiteY53" fmla="*/ 265799 h 482695"/>
              <a:gd name="connsiteX54" fmla="*/ 4208279 w 6029245"/>
              <a:gd name="connsiteY54" fmla="*/ 248146 h 482695"/>
              <a:gd name="connsiteX55" fmla="*/ 4283709 w 6029245"/>
              <a:gd name="connsiteY55" fmla="*/ 251511 h 482695"/>
              <a:gd name="connsiteX56" fmla="*/ 4367053 w 6029245"/>
              <a:gd name="connsiteY56" fmla="*/ 277705 h 482695"/>
              <a:gd name="connsiteX57" fmla="*/ 4392858 w 6029245"/>
              <a:gd name="connsiteY57" fmla="*/ 273649 h 482695"/>
              <a:gd name="connsiteX58" fmla="*/ 4409916 w 6029245"/>
              <a:gd name="connsiteY58" fmla="*/ 272942 h 482695"/>
              <a:gd name="connsiteX59" fmla="*/ 4442828 w 6029245"/>
              <a:gd name="connsiteY59" fmla="*/ 292336 h 482695"/>
              <a:gd name="connsiteX60" fmla="*/ 4456425 w 6029245"/>
              <a:gd name="connsiteY60" fmla="*/ 295736 h 482695"/>
              <a:gd name="connsiteX61" fmla="*/ 4476821 w 6029245"/>
              <a:gd name="connsiteY61" fmla="*/ 302534 h 482695"/>
              <a:gd name="connsiteX62" fmla="*/ 4521834 w 6029245"/>
              <a:gd name="connsiteY62" fmla="*/ 334854 h 482695"/>
              <a:gd name="connsiteX63" fmla="*/ 4562315 w 6029245"/>
              <a:gd name="connsiteY63" fmla="*/ 339617 h 482695"/>
              <a:gd name="connsiteX64" fmla="*/ 4578798 w 6029245"/>
              <a:gd name="connsiteY64" fmla="*/ 350815 h 482695"/>
              <a:gd name="connsiteX65" fmla="*/ 4636134 w 6029245"/>
              <a:gd name="connsiteY65" fmla="*/ 356285 h 482695"/>
              <a:gd name="connsiteX66" fmla="*/ 4681379 w 6029245"/>
              <a:gd name="connsiteY66" fmla="*/ 341999 h 482695"/>
              <a:gd name="connsiteX67" fmla="*/ 4718168 w 6029245"/>
              <a:gd name="connsiteY67" fmla="*/ 356922 h 482695"/>
              <a:gd name="connsiteX68" fmla="*/ 4795678 w 6029245"/>
              <a:gd name="connsiteY68" fmla="*/ 349141 h 482695"/>
              <a:gd name="connsiteX69" fmla="*/ 4881332 w 6029245"/>
              <a:gd name="connsiteY69" fmla="*/ 326496 h 482695"/>
              <a:gd name="connsiteX70" fmla="*/ 5052619 w 6029245"/>
              <a:gd name="connsiteY70" fmla="*/ 349623 h 482695"/>
              <a:gd name="connsiteX71" fmla="*/ 5119528 w 6029245"/>
              <a:gd name="connsiteY71" fmla="*/ 339616 h 482695"/>
              <a:gd name="connsiteX72" fmla="*/ 5166870 w 6029245"/>
              <a:gd name="connsiteY72" fmla="*/ 343325 h 482695"/>
              <a:gd name="connsiteX73" fmla="*/ 5201279 w 6029245"/>
              <a:gd name="connsiteY73" fmla="*/ 332794 h 482695"/>
              <a:gd name="connsiteX74" fmla="*/ 5252878 w 6029245"/>
              <a:gd name="connsiteY74" fmla="*/ 339617 h 482695"/>
              <a:gd name="connsiteX75" fmla="*/ 5499997 w 6029245"/>
              <a:gd name="connsiteY75" fmla="*/ 333128 h 482695"/>
              <a:gd name="connsiteX76" fmla="*/ 5543391 w 6029245"/>
              <a:gd name="connsiteY76" fmla="*/ 344380 h 482695"/>
              <a:gd name="connsiteX77" fmla="*/ 5655309 w 6029245"/>
              <a:gd name="connsiteY77" fmla="*/ 346761 h 482695"/>
              <a:gd name="connsiteX78" fmla="*/ 5725797 w 6029245"/>
              <a:gd name="connsiteY78" fmla="*/ 344014 h 482695"/>
              <a:gd name="connsiteX79" fmla="*/ 5748143 w 6029245"/>
              <a:gd name="connsiteY79" fmla="*/ 329728 h 482695"/>
              <a:gd name="connsiteX80" fmla="*/ 5815554 w 6029245"/>
              <a:gd name="connsiteY80" fmla="*/ 332794 h 482695"/>
              <a:gd name="connsiteX81" fmla="*/ 5894092 w 6029245"/>
              <a:gd name="connsiteY81" fmla="*/ 310355 h 482695"/>
              <a:gd name="connsiteX82" fmla="*/ 5952967 w 6029245"/>
              <a:gd name="connsiteY82" fmla="*/ 322949 h 482695"/>
              <a:gd name="connsiteX83" fmla="*/ 5982691 w 6029245"/>
              <a:gd name="connsiteY83" fmla="*/ 322930 h 482695"/>
              <a:gd name="connsiteX84" fmla="*/ 6029245 w 6029245"/>
              <a:gd name="connsiteY84" fmla="*/ 326329 h 482695"/>
              <a:gd name="connsiteX85" fmla="*/ 6026209 w 6029245"/>
              <a:gd name="connsiteY85" fmla="*/ 470116 h 482695"/>
              <a:gd name="connsiteX86" fmla="*/ 5967253 w 6029245"/>
              <a:gd name="connsiteY86" fmla="*/ 468205 h 482695"/>
              <a:gd name="connsiteX87" fmla="*/ 5805930 w 6029245"/>
              <a:gd name="connsiteY87" fmla="*/ 452102 h 482695"/>
              <a:gd name="connsiteX88" fmla="*/ 5652870 w 6029245"/>
              <a:gd name="connsiteY88" fmla="*/ 470234 h 482695"/>
              <a:gd name="connsiteX89" fmla="*/ 5537868 w 6029245"/>
              <a:gd name="connsiteY89" fmla="*/ 470234 h 482695"/>
              <a:gd name="connsiteX90" fmla="*/ 5442210 w 6029245"/>
              <a:gd name="connsiteY90" fmla="*/ 448702 h 482695"/>
              <a:gd name="connsiteX91" fmla="*/ 5224657 w 6029245"/>
              <a:gd name="connsiteY91" fmla="*/ 448702 h 482695"/>
              <a:gd name="connsiteX92" fmla="*/ 5122679 w 6029245"/>
              <a:gd name="connsiteY92" fmla="*/ 482695 h 482695"/>
              <a:gd name="connsiteX93" fmla="*/ 5044496 w 6029245"/>
              <a:gd name="connsiteY93" fmla="*/ 479296 h 482695"/>
              <a:gd name="connsiteX94" fmla="*/ 4932321 w 6029245"/>
              <a:gd name="connsiteY94" fmla="*/ 462299 h 482695"/>
              <a:gd name="connsiteX95" fmla="*/ 4876915 w 6029245"/>
              <a:gd name="connsiteY95" fmla="*/ 426926 h 482695"/>
              <a:gd name="connsiteX96" fmla="*/ 4807221 w 6029245"/>
              <a:gd name="connsiteY96" fmla="*/ 429307 h 482695"/>
              <a:gd name="connsiteX97" fmla="*/ 4748761 w 6029245"/>
              <a:gd name="connsiteY97" fmla="*/ 455501 h 482695"/>
              <a:gd name="connsiteX98" fmla="*/ 4694373 w 6029245"/>
              <a:gd name="connsiteY98" fmla="*/ 469098 h 482695"/>
              <a:gd name="connsiteX99" fmla="*/ 4667179 w 6029245"/>
              <a:gd name="connsiteY99" fmla="*/ 461264 h 482695"/>
              <a:gd name="connsiteX100" fmla="*/ 4575435 w 6029245"/>
              <a:gd name="connsiteY100" fmla="*/ 469425 h 482695"/>
              <a:gd name="connsiteX101" fmla="*/ 4528172 w 6029245"/>
              <a:gd name="connsiteY101" fmla="*/ 454119 h 482695"/>
              <a:gd name="connsiteX102" fmla="*/ 4487018 w 6029245"/>
              <a:gd name="connsiteY102" fmla="*/ 445637 h 482695"/>
              <a:gd name="connsiteX103" fmla="*/ 4360655 w 6029245"/>
              <a:gd name="connsiteY103" fmla="*/ 383443 h 482695"/>
              <a:gd name="connsiteX104" fmla="*/ 4326572 w 6029245"/>
              <a:gd name="connsiteY104" fmla="*/ 370574 h 482695"/>
              <a:gd name="connsiteX105" fmla="*/ 4281355 w 6029245"/>
              <a:gd name="connsiteY105" fmla="*/ 390224 h 482695"/>
              <a:gd name="connsiteX106" fmla="*/ 4209891 w 6029245"/>
              <a:gd name="connsiteY106" fmla="*/ 415817 h 482695"/>
              <a:gd name="connsiteX107" fmla="*/ 4170888 w 6029245"/>
              <a:gd name="connsiteY107" fmla="*/ 410602 h 482695"/>
              <a:gd name="connsiteX108" fmla="*/ 4132460 w 6029245"/>
              <a:gd name="connsiteY108" fmla="*/ 408203 h 482695"/>
              <a:gd name="connsiteX109" fmla="*/ 4103213 w 6029245"/>
              <a:gd name="connsiteY109" fmla="*/ 434052 h 482695"/>
              <a:gd name="connsiteX110" fmla="*/ 4079274 w 6029245"/>
              <a:gd name="connsiteY110" fmla="*/ 457617 h 482695"/>
              <a:gd name="connsiteX111" fmla="*/ 3943137 w 6029245"/>
              <a:gd name="connsiteY111" fmla="*/ 452102 h 482695"/>
              <a:gd name="connsiteX112" fmla="*/ 3902709 w 6029245"/>
              <a:gd name="connsiteY112" fmla="*/ 437249 h 482695"/>
              <a:gd name="connsiteX113" fmla="*/ 3888749 w 6029245"/>
              <a:gd name="connsiteY113" fmla="*/ 448702 h 482695"/>
              <a:gd name="connsiteX114" fmla="*/ 3834069 w 6029245"/>
              <a:gd name="connsiteY114" fmla="*/ 430689 h 482695"/>
              <a:gd name="connsiteX115" fmla="*/ 3773421 w 6029245"/>
              <a:gd name="connsiteY115" fmla="*/ 429535 h 482695"/>
              <a:gd name="connsiteX116" fmla="*/ 3735800 w 6029245"/>
              <a:gd name="connsiteY116" fmla="*/ 441576 h 482695"/>
              <a:gd name="connsiteX117" fmla="*/ 3690778 w 6029245"/>
              <a:gd name="connsiteY117" fmla="*/ 444392 h 482695"/>
              <a:gd name="connsiteX118" fmla="*/ 3652855 w 6029245"/>
              <a:gd name="connsiteY118" fmla="*/ 438868 h 482695"/>
              <a:gd name="connsiteX119" fmla="*/ 3619341 w 6029245"/>
              <a:gd name="connsiteY119" fmla="*/ 418199 h 482695"/>
              <a:gd name="connsiteX120" fmla="*/ 3564572 w 6029245"/>
              <a:gd name="connsiteY120" fmla="*/ 375336 h 482695"/>
              <a:gd name="connsiteX121" fmla="*/ 3513219 w 6029245"/>
              <a:gd name="connsiteY121" fmla="*/ 319704 h 482695"/>
              <a:gd name="connsiteX122" fmla="*/ 3457416 w 6029245"/>
              <a:gd name="connsiteY122" fmla="*/ 303899 h 482695"/>
              <a:gd name="connsiteX123" fmla="*/ 3385978 w 6029245"/>
              <a:gd name="connsiteY123" fmla="*/ 232461 h 482695"/>
              <a:gd name="connsiteX124" fmla="*/ 3378861 w 6029245"/>
              <a:gd name="connsiteY124" fmla="*/ 251545 h 482695"/>
              <a:gd name="connsiteX125" fmla="*/ 3304077 w 6029245"/>
              <a:gd name="connsiteY125" fmla="*/ 316131 h 482695"/>
              <a:gd name="connsiteX126" fmla="*/ 3255009 w 6029245"/>
              <a:gd name="connsiteY126" fmla="*/ 346761 h 482695"/>
              <a:gd name="connsiteX127" fmla="*/ 3163345 w 6029245"/>
              <a:gd name="connsiteY127" fmla="*/ 369847 h 482695"/>
              <a:gd name="connsiteX128" fmla="*/ 3032137 w 6029245"/>
              <a:gd name="connsiteY128" fmla="*/ 312732 h 482695"/>
              <a:gd name="connsiteX129" fmla="*/ 2984547 w 6029245"/>
              <a:gd name="connsiteY129" fmla="*/ 295736 h 482695"/>
              <a:gd name="connsiteX130" fmla="*/ 2960752 w 6029245"/>
              <a:gd name="connsiteY130" fmla="*/ 292336 h 482695"/>
              <a:gd name="connsiteX131" fmla="*/ 2834980 w 6029245"/>
              <a:gd name="connsiteY131" fmla="*/ 261743 h 482695"/>
              <a:gd name="connsiteX132" fmla="*/ 2780592 w 6029245"/>
              <a:gd name="connsiteY132" fmla="*/ 265142 h 482695"/>
              <a:gd name="connsiteX133" fmla="*/ 2760196 w 6029245"/>
              <a:gd name="connsiteY133" fmla="*/ 268542 h 482695"/>
              <a:gd name="connsiteX134" fmla="*/ 2705808 w 6029245"/>
              <a:gd name="connsiteY134" fmla="*/ 275340 h 482695"/>
              <a:gd name="connsiteX135" fmla="*/ 2671815 w 6029245"/>
              <a:gd name="connsiteY135" fmla="*/ 275340 h 482695"/>
              <a:gd name="connsiteX136" fmla="*/ 2593633 w 6029245"/>
              <a:gd name="connsiteY136" fmla="*/ 251545 h 482695"/>
              <a:gd name="connsiteX137" fmla="*/ 2546043 w 6029245"/>
              <a:gd name="connsiteY137" fmla="*/ 244747 h 482695"/>
              <a:gd name="connsiteX138" fmla="*/ 2459026 w 6029245"/>
              <a:gd name="connsiteY138" fmla="*/ 212773 h 482695"/>
              <a:gd name="connsiteX139" fmla="*/ 2330872 w 6029245"/>
              <a:gd name="connsiteY139" fmla="*/ 199848 h 482695"/>
              <a:gd name="connsiteX140" fmla="*/ 2204878 w 6029245"/>
              <a:gd name="connsiteY140" fmla="*/ 172930 h 482695"/>
              <a:gd name="connsiteX141" fmla="*/ 2169381 w 6029245"/>
              <a:gd name="connsiteY141" fmla="*/ 166183 h 482695"/>
              <a:gd name="connsiteX142" fmla="*/ 2143550 w 6029245"/>
              <a:gd name="connsiteY142" fmla="*/ 168564 h 482695"/>
              <a:gd name="connsiteX143" fmla="*/ 2090543 w 6029245"/>
              <a:gd name="connsiteY143" fmla="*/ 197157 h 482695"/>
              <a:gd name="connsiteX144" fmla="*/ 1937576 w 6029245"/>
              <a:gd name="connsiteY144" fmla="*/ 234549 h 482695"/>
              <a:gd name="connsiteX145" fmla="*/ 1859597 w 6029245"/>
              <a:gd name="connsiteY145" fmla="*/ 237224 h 482695"/>
              <a:gd name="connsiteX146" fmla="*/ 1703027 w 6029245"/>
              <a:gd name="connsiteY146" fmla="*/ 234549 h 482695"/>
              <a:gd name="connsiteX147" fmla="*/ 1635759 w 6029245"/>
              <a:gd name="connsiteY147" fmla="*/ 234842 h 482695"/>
              <a:gd name="connsiteX148" fmla="*/ 1561941 w 6029245"/>
              <a:gd name="connsiteY148" fmla="*/ 230080 h 482695"/>
              <a:gd name="connsiteX149" fmla="*/ 1510615 w 6029245"/>
              <a:gd name="connsiteY149" fmla="*/ 230460 h 482695"/>
              <a:gd name="connsiteX150" fmla="*/ 1332508 w 6029245"/>
              <a:gd name="connsiteY150" fmla="*/ 246438 h 482695"/>
              <a:gd name="connsiteX151" fmla="*/ 1123791 w 6029245"/>
              <a:gd name="connsiteY151" fmla="*/ 265799 h 482695"/>
              <a:gd name="connsiteX152" fmla="*/ 1080618 w 6029245"/>
              <a:gd name="connsiteY152" fmla="*/ 263089 h 482695"/>
              <a:gd name="connsiteX153" fmla="*/ 999966 w 6029245"/>
              <a:gd name="connsiteY153" fmla="*/ 265799 h 482695"/>
              <a:gd name="connsiteX154" fmla="*/ 968788 w 6029245"/>
              <a:gd name="connsiteY154" fmla="*/ 278739 h 482695"/>
              <a:gd name="connsiteX155" fmla="*/ 849814 w 6029245"/>
              <a:gd name="connsiteY155" fmla="*/ 305934 h 482695"/>
              <a:gd name="connsiteX156" fmla="*/ 786354 w 6029245"/>
              <a:gd name="connsiteY156" fmla="*/ 352428 h 482695"/>
              <a:gd name="connsiteX157" fmla="*/ 734239 w 6029245"/>
              <a:gd name="connsiteY157" fmla="*/ 370519 h 482695"/>
              <a:gd name="connsiteX158" fmla="*/ 662938 w 6029245"/>
              <a:gd name="connsiteY158" fmla="*/ 400112 h 482695"/>
              <a:gd name="connsiteX159" fmla="*/ 574474 w 6029245"/>
              <a:gd name="connsiteY159" fmla="*/ 384116 h 482695"/>
              <a:gd name="connsiteX160" fmla="*/ 438838 w 6029245"/>
              <a:gd name="connsiteY160" fmla="*/ 354378 h 482695"/>
              <a:gd name="connsiteX161" fmla="*/ 370519 w 6029245"/>
              <a:gd name="connsiteY161" fmla="*/ 278739 h 482695"/>
              <a:gd name="connsiteX162" fmla="*/ 326328 w 6029245"/>
              <a:gd name="connsiteY162" fmla="*/ 268542 h 482695"/>
              <a:gd name="connsiteX163" fmla="*/ 214153 w 6029245"/>
              <a:gd name="connsiteY163" fmla="*/ 180161 h 482695"/>
              <a:gd name="connsiteX164" fmla="*/ 180494 w 6029245"/>
              <a:gd name="connsiteY164" fmla="*/ 153280 h 482695"/>
              <a:gd name="connsiteX165" fmla="*/ 105377 w 6029245"/>
              <a:gd name="connsiteY165" fmla="*/ 125773 h 482695"/>
              <a:gd name="connsiteX166" fmla="*/ 33992 w 6029245"/>
              <a:gd name="connsiteY166" fmla="*/ 64586 h 482695"/>
              <a:gd name="connsiteX167" fmla="*/ 0 w 6029245"/>
              <a:gd name="connsiteY167" fmla="*/ 0 h 482695"/>
              <a:gd name="connsiteX0" fmla="*/ 0 w 6029245"/>
              <a:gd name="connsiteY0" fmla="*/ 0 h 482695"/>
              <a:gd name="connsiteX1" fmla="*/ 210754 w 6029245"/>
              <a:gd name="connsiteY1" fmla="*/ 129172 h 482695"/>
              <a:gd name="connsiteX2" fmla="*/ 385252 w 6029245"/>
              <a:gd name="connsiteY2" fmla="*/ 223402 h 482695"/>
              <a:gd name="connsiteX3" fmla="*/ 539522 w 6029245"/>
              <a:gd name="connsiteY3" fmla="*/ 285110 h 482695"/>
              <a:gd name="connsiteX4" fmla="*/ 604326 w 6029245"/>
              <a:gd name="connsiteY4" fmla="*/ 331345 h 482695"/>
              <a:gd name="connsiteX5" fmla="*/ 792027 w 6029245"/>
              <a:gd name="connsiteY5" fmla="*/ 282139 h 482695"/>
              <a:gd name="connsiteX6" fmla="*/ 862087 w 6029245"/>
              <a:gd name="connsiteY6" fmla="*/ 240232 h 482695"/>
              <a:gd name="connsiteX7" fmla="*/ 938195 w 6029245"/>
              <a:gd name="connsiteY7" fmla="*/ 217553 h 482695"/>
              <a:gd name="connsiteX8" fmla="*/ 1078547 w 6029245"/>
              <a:gd name="connsiteY8" fmla="*/ 199123 h 482695"/>
              <a:gd name="connsiteX9" fmla="*/ 1131952 w 6029245"/>
              <a:gd name="connsiteY9" fmla="*/ 207355 h 482695"/>
              <a:gd name="connsiteX10" fmla="*/ 1312113 w 6029245"/>
              <a:gd name="connsiteY10" fmla="*/ 183133 h 482695"/>
              <a:gd name="connsiteX11" fmla="*/ 1357153 w 6029245"/>
              <a:gd name="connsiteY11" fmla="*/ 170548 h 482695"/>
              <a:gd name="connsiteX12" fmla="*/ 1410691 w 6029245"/>
              <a:gd name="connsiteY12" fmla="*/ 168347 h 482695"/>
              <a:gd name="connsiteX13" fmla="*/ 1556265 w 6029245"/>
              <a:gd name="connsiteY13" fmla="*/ 162144 h 482695"/>
              <a:gd name="connsiteX14" fmla="*/ 1730221 w 6029245"/>
              <a:gd name="connsiteY14" fmla="*/ 156366 h 482695"/>
              <a:gd name="connsiteX15" fmla="*/ 1764214 w 6029245"/>
              <a:gd name="connsiteY15" fmla="*/ 156366 h 482695"/>
              <a:gd name="connsiteX16" fmla="*/ 1881028 w 6029245"/>
              <a:gd name="connsiteY16" fmla="*/ 149116 h 482695"/>
              <a:gd name="connsiteX17" fmla="*/ 1923979 w 6029245"/>
              <a:gd name="connsiteY17" fmla="*/ 156366 h 482695"/>
              <a:gd name="connsiteX18" fmla="*/ 1968169 w 6029245"/>
              <a:gd name="connsiteY18" fmla="*/ 146168 h 482695"/>
              <a:gd name="connsiteX19" fmla="*/ 2025957 w 6029245"/>
              <a:gd name="connsiteY19" fmla="*/ 125773 h 482695"/>
              <a:gd name="connsiteX20" fmla="*/ 2110938 w 6029245"/>
              <a:gd name="connsiteY20" fmla="*/ 95180 h 482695"/>
              <a:gd name="connsiteX21" fmla="*/ 2141531 w 6029245"/>
              <a:gd name="connsiteY21" fmla="*/ 98579 h 482695"/>
              <a:gd name="connsiteX22" fmla="*/ 2181066 w 6029245"/>
              <a:gd name="connsiteY22" fmla="*/ 130066 h 482695"/>
              <a:gd name="connsiteX23" fmla="*/ 2269340 w 6029245"/>
              <a:gd name="connsiteY23" fmla="*/ 161492 h 482695"/>
              <a:gd name="connsiteX24" fmla="*/ 2425016 w 6029245"/>
              <a:gd name="connsiteY24" fmla="*/ 142424 h 482695"/>
              <a:gd name="connsiteX25" fmla="*/ 2566093 w 6029245"/>
              <a:gd name="connsiteY25" fmla="*/ 191049 h 482695"/>
              <a:gd name="connsiteX26" fmla="*/ 2631121 w 6029245"/>
              <a:gd name="connsiteY26" fmla="*/ 194360 h 482695"/>
              <a:gd name="connsiteX27" fmla="*/ 2692901 w 6029245"/>
              <a:gd name="connsiteY27" fmla="*/ 214171 h 482695"/>
              <a:gd name="connsiteX28" fmla="*/ 2736074 w 6029245"/>
              <a:gd name="connsiteY28" fmla="*/ 214172 h 482695"/>
              <a:gd name="connsiteX29" fmla="*/ 2781142 w 6029245"/>
              <a:gd name="connsiteY29" fmla="*/ 215792 h 482695"/>
              <a:gd name="connsiteX30" fmla="*/ 2859722 w 6029245"/>
              <a:gd name="connsiteY30" fmla="*/ 191980 h 482695"/>
              <a:gd name="connsiteX31" fmla="*/ 2923360 w 6029245"/>
              <a:gd name="connsiteY31" fmla="*/ 207355 h 482695"/>
              <a:gd name="connsiteX32" fmla="*/ 2957353 w 6029245"/>
              <a:gd name="connsiteY32" fmla="*/ 224351 h 482695"/>
              <a:gd name="connsiteX33" fmla="*/ 2984547 w 6029245"/>
              <a:gd name="connsiteY33" fmla="*/ 241348 h 482695"/>
              <a:gd name="connsiteX34" fmla="*/ 3004943 w 6029245"/>
              <a:gd name="connsiteY34" fmla="*/ 248146 h 482695"/>
              <a:gd name="connsiteX35" fmla="*/ 3069272 w 6029245"/>
              <a:gd name="connsiteY35" fmla="*/ 261036 h 482695"/>
              <a:gd name="connsiteX36" fmla="*/ 3127316 w 6029245"/>
              <a:gd name="connsiteY36" fmla="*/ 295736 h 482695"/>
              <a:gd name="connsiteX37" fmla="*/ 3202099 w 6029245"/>
              <a:gd name="connsiteY37" fmla="*/ 295736 h 482695"/>
              <a:gd name="connsiteX38" fmla="*/ 3249689 w 6029245"/>
              <a:gd name="connsiteY38" fmla="*/ 285538 h 482695"/>
              <a:gd name="connsiteX39" fmla="*/ 3276883 w 6029245"/>
              <a:gd name="connsiteY39" fmla="*/ 271941 h 482695"/>
              <a:gd name="connsiteX40" fmla="*/ 3381260 w 6029245"/>
              <a:gd name="connsiteY40" fmla="*/ 156313 h 482695"/>
              <a:gd name="connsiteX41" fmla="*/ 3419652 w 6029245"/>
              <a:gd name="connsiteY41" fmla="*/ 183560 h 482695"/>
              <a:gd name="connsiteX42" fmla="*/ 3463842 w 6029245"/>
              <a:gd name="connsiteY42" fmla="*/ 200557 h 482695"/>
              <a:gd name="connsiteX43" fmla="*/ 3664398 w 6029245"/>
              <a:gd name="connsiteY43" fmla="*/ 295736 h 482695"/>
              <a:gd name="connsiteX44" fmla="*/ 3701790 w 6029245"/>
              <a:gd name="connsiteY44" fmla="*/ 299135 h 482695"/>
              <a:gd name="connsiteX45" fmla="*/ 3718786 w 6029245"/>
              <a:gd name="connsiteY45" fmla="*/ 302534 h 482695"/>
              <a:gd name="connsiteX46" fmla="*/ 3752434 w 6029245"/>
              <a:gd name="connsiteY46" fmla="*/ 299808 h 482695"/>
              <a:gd name="connsiteX47" fmla="*/ 3797988 w 6029245"/>
              <a:gd name="connsiteY47" fmla="*/ 291301 h 482695"/>
              <a:gd name="connsiteX48" fmla="*/ 3850323 w 6029245"/>
              <a:gd name="connsiteY48" fmla="*/ 303899 h 482695"/>
              <a:gd name="connsiteX49" fmla="*/ 3888749 w 6029245"/>
              <a:gd name="connsiteY49" fmla="*/ 319531 h 482695"/>
              <a:gd name="connsiteX50" fmla="*/ 3946537 w 6029245"/>
              <a:gd name="connsiteY50" fmla="*/ 319531 h 482695"/>
              <a:gd name="connsiteX51" fmla="*/ 3983928 w 6029245"/>
              <a:gd name="connsiteY51" fmla="*/ 309333 h 482695"/>
              <a:gd name="connsiteX52" fmla="*/ 4047966 w 6029245"/>
              <a:gd name="connsiteY52" fmla="*/ 320567 h 482695"/>
              <a:gd name="connsiteX53" fmla="*/ 4075708 w 6029245"/>
              <a:gd name="connsiteY53" fmla="*/ 292336 h 482695"/>
              <a:gd name="connsiteX54" fmla="*/ 4140834 w 6029245"/>
              <a:gd name="connsiteY54" fmla="*/ 265799 h 482695"/>
              <a:gd name="connsiteX55" fmla="*/ 4208279 w 6029245"/>
              <a:gd name="connsiteY55" fmla="*/ 248146 h 482695"/>
              <a:gd name="connsiteX56" fmla="*/ 4283709 w 6029245"/>
              <a:gd name="connsiteY56" fmla="*/ 251511 h 482695"/>
              <a:gd name="connsiteX57" fmla="*/ 4367053 w 6029245"/>
              <a:gd name="connsiteY57" fmla="*/ 277705 h 482695"/>
              <a:gd name="connsiteX58" fmla="*/ 4392858 w 6029245"/>
              <a:gd name="connsiteY58" fmla="*/ 273649 h 482695"/>
              <a:gd name="connsiteX59" fmla="*/ 4409916 w 6029245"/>
              <a:gd name="connsiteY59" fmla="*/ 272942 h 482695"/>
              <a:gd name="connsiteX60" fmla="*/ 4442828 w 6029245"/>
              <a:gd name="connsiteY60" fmla="*/ 292336 h 482695"/>
              <a:gd name="connsiteX61" fmla="*/ 4456425 w 6029245"/>
              <a:gd name="connsiteY61" fmla="*/ 295736 h 482695"/>
              <a:gd name="connsiteX62" fmla="*/ 4476821 w 6029245"/>
              <a:gd name="connsiteY62" fmla="*/ 302534 h 482695"/>
              <a:gd name="connsiteX63" fmla="*/ 4521834 w 6029245"/>
              <a:gd name="connsiteY63" fmla="*/ 334854 h 482695"/>
              <a:gd name="connsiteX64" fmla="*/ 4562315 w 6029245"/>
              <a:gd name="connsiteY64" fmla="*/ 339617 h 482695"/>
              <a:gd name="connsiteX65" fmla="*/ 4578798 w 6029245"/>
              <a:gd name="connsiteY65" fmla="*/ 350815 h 482695"/>
              <a:gd name="connsiteX66" fmla="*/ 4636134 w 6029245"/>
              <a:gd name="connsiteY66" fmla="*/ 356285 h 482695"/>
              <a:gd name="connsiteX67" fmla="*/ 4681379 w 6029245"/>
              <a:gd name="connsiteY67" fmla="*/ 341999 h 482695"/>
              <a:gd name="connsiteX68" fmla="*/ 4718168 w 6029245"/>
              <a:gd name="connsiteY68" fmla="*/ 356922 h 482695"/>
              <a:gd name="connsiteX69" fmla="*/ 4795678 w 6029245"/>
              <a:gd name="connsiteY69" fmla="*/ 349141 h 482695"/>
              <a:gd name="connsiteX70" fmla="*/ 4881332 w 6029245"/>
              <a:gd name="connsiteY70" fmla="*/ 326496 h 482695"/>
              <a:gd name="connsiteX71" fmla="*/ 5052619 w 6029245"/>
              <a:gd name="connsiteY71" fmla="*/ 349623 h 482695"/>
              <a:gd name="connsiteX72" fmla="*/ 5119528 w 6029245"/>
              <a:gd name="connsiteY72" fmla="*/ 339616 h 482695"/>
              <a:gd name="connsiteX73" fmla="*/ 5166870 w 6029245"/>
              <a:gd name="connsiteY73" fmla="*/ 343325 h 482695"/>
              <a:gd name="connsiteX74" fmla="*/ 5201279 w 6029245"/>
              <a:gd name="connsiteY74" fmla="*/ 332794 h 482695"/>
              <a:gd name="connsiteX75" fmla="*/ 5252878 w 6029245"/>
              <a:gd name="connsiteY75" fmla="*/ 339617 h 482695"/>
              <a:gd name="connsiteX76" fmla="*/ 5499997 w 6029245"/>
              <a:gd name="connsiteY76" fmla="*/ 333128 h 482695"/>
              <a:gd name="connsiteX77" fmla="*/ 5543391 w 6029245"/>
              <a:gd name="connsiteY77" fmla="*/ 344380 h 482695"/>
              <a:gd name="connsiteX78" fmla="*/ 5655309 w 6029245"/>
              <a:gd name="connsiteY78" fmla="*/ 346761 h 482695"/>
              <a:gd name="connsiteX79" fmla="*/ 5725797 w 6029245"/>
              <a:gd name="connsiteY79" fmla="*/ 344014 h 482695"/>
              <a:gd name="connsiteX80" fmla="*/ 5748143 w 6029245"/>
              <a:gd name="connsiteY80" fmla="*/ 329728 h 482695"/>
              <a:gd name="connsiteX81" fmla="*/ 5815554 w 6029245"/>
              <a:gd name="connsiteY81" fmla="*/ 332794 h 482695"/>
              <a:gd name="connsiteX82" fmla="*/ 5894092 w 6029245"/>
              <a:gd name="connsiteY82" fmla="*/ 310355 h 482695"/>
              <a:gd name="connsiteX83" fmla="*/ 5952967 w 6029245"/>
              <a:gd name="connsiteY83" fmla="*/ 322949 h 482695"/>
              <a:gd name="connsiteX84" fmla="*/ 5982691 w 6029245"/>
              <a:gd name="connsiteY84" fmla="*/ 322930 h 482695"/>
              <a:gd name="connsiteX85" fmla="*/ 6029245 w 6029245"/>
              <a:gd name="connsiteY85" fmla="*/ 326329 h 482695"/>
              <a:gd name="connsiteX86" fmla="*/ 6026209 w 6029245"/>
              <a:gd name="connsiteY86" fmla="*/ 470116 h 482695"/>
              <a:gd name="connsiteX87" fmla="*/ 5967253 w 6029245"/>
              <a:gd name="connsiteY87" fmla="*/ 468205 h 482695"/>
              <a:gd name="connsiteX88" fmla="*/ 5805930 w 6029245"/>
              <a:gd name="connsiteY88" fmla="*/ 452102 h 482695"/>
              <a:gd name="connsiteX89" fmla="*/ 5652870 w 6029245"/>
              <a:gd name="connsiteY89" fmla="*/ 470234 h 482695"/>
              <a:gd name="connsiteX90" fmla="*/ 5537868 w 6029245"/>
              <a:gd name="connsiteY90" fmla="*/ 470234 h 482695"/>
              <a:gd name="connsiteX91" fmla="*/ 5442210 w 6029245"/>
              <a:gd name="connsiteY91" fmla="*/ 448702 h 482695"/>
              <a:gd name="connsiteX92" fmla="*/ 5224657 w 6029245"/>
              <a:gd name="connsiteY92" fmla="*/ 448702 h 482695"/>
              <a:gd name="connsiteX93" fmla="*/ 5122679 w 6029245"/>
              <a:gd name="connsiteY93" fmla="*/ 482695 h 482695"/>
              <a:gd name="connsiteX94" fmla="*/ 5044496 w 6029245"/>
              <a:gd name="connsiteY94" fmla="*/ 479296 h 482695"/>
              <a:gd name="connsiteX95" fmla="*/ 4932321 w 6029245"/>
              <a:gd name="connsiteY95" fmla="*/ 462299 h 482695"/>
              <a:gd name="connsiteX96" fmla="*/ 4876915 w 6029245"/>
              <a:gd name="connsiteY96" fmla="*/ 426926 h 482695"/>
              <a:gd name="connsiteX97" fmla="*/ 4807221 w 6029245"/>
              <a:gd name="connsiteY97" fmla="*/ 429307 h 482695"/>
              <a:gd name="connsiteX98" fmla="*/ 4748761 w 6029245"/>
              <a:gd name="connsiteY98" fmla="*/ 455501 h 482695"/>
              <a:gd name="connsiteX99" fmla="*/ 4694373 w 6029245"/>
              <a:gd name="connsiteY99" fmla="*/ 469098 h 482695"/>
              <a:gd name="connsiteX100" fmla="*/ 4667179 w 6029245"/>
              <a:gd name="connsiteY100" fmla="*/ 461264 h 482695"/>
              <a:gd name="connsiteX101" fmla="*/ 4575435 w 6029245"/>
              <a:gd name="connsiteY101" fmla="*/ 469425 h 482695"/>
              <a:gd name="connsiteX102" fmla="*/ 4528172 w 6029245"/>
              <a:gd name="connsiteY102" fmla="*/ 454119 h 482695"/>
              <a:gd name="connsiteX103" fmla="*/ 4487018 w 6029245"/>
              <a:gd name="connsiteY103" fmla="*/ 445637 h 482695"/>
              <a:gd name="connsiteX104" fmla="*/ 4360655 w 6029245"/>
              <a:gd name="connsiteY104" fmla="*/ 383443 h 482695"/>
              <a:gd name="connsiteX105" fmla="*/ 4326572 w 6029245"/>
              <a:gd name="connsiteY105" fmla="*/ 370574 h 482695"/>
              <a:gd name="connsiteX106" fmla="*/ 4281355 w 6029245"/>
              <a:gd name="connsiteY106" fmla="*/ 390224 h 482695"/>
              <a:gd name="connsiteX107" fmla="*/ 4209891 w 6029245"/>
              <a:gd name="connsiteY107" fmla="*/ 415817 h 482695"/>
              <a:gd name="connsiteX108" fmla="*/ 4170888 w 6029245"/>
              <a:gd name="connsiteY108" fmla="*/ 410602 h 482695"/>
              <a:gd name="connsiteX109" fmla="*/ 4132460 w 6029245"/>
              <a:gd name="connsiteY109" fmla="*/ 408203 h 482695"/>
              <a:gd name="connsiteX110" fmla="*/ 4103213 w 6029245"/>
              <a:gd name="connsiteY110" fmla="*/ 434052 h 482695"/>
              <a:gd name="connsiteX111" fmla="*/ 4079274 w 6029245"/>
              <a:gd name="connsiteY111" fmla="*/ 457617 h 482695"/>
              <a:gd name="connsiteX112" fmla="*/ 3943137 w 6029245"/>
              <a:gd name="connsiteY112" fmla="*/ 452102 h 482695"/>
              <a:gd name="connsiteX113" fmla="*/ 3902709 w 6029245"/>
              <a:gd name="connsiteY113" fmla="*/ 437249 h 482695"/>
              <a:gd name="connsiteX114" fmla="*/ 3888749 w 6029245"/>
              <a:gd name="connsiteY114" fmla="*/ 448702 h 482695"/>
              <a:gd name="connsiteX115" fmla="*/ 3834069 w 6029245"/>
              <a:gd name="connsiteY115" fmla="*/ 430689 h 482695"/>
              <a:gd name="connsiteX116" fmla="*/ 3773421 w 6029245"/>
              <a:gd name="connsiteY116" fmla="*/ 429535 h 482695"/>
              <a:gd name="connsiteX117" fmla="*/ 3735800 w 6029245"/>
              <a:gd name="connsiteY117" fmla="*/ 441576 h 482695"/>
              <a:gd name="connsiteX118" fmla="*/ 3690778 w 6029245"/>
              <a:gd name="connsiteY118" fmla="*/ 444392 h 482695"/>
              <a:gd name="connsiteX119" fmla="*/ 3652855 w 6029245"/>
              <a:gd name="connsiteY119" fmla="*/ 438868 h 482695"/>
              <a:gd name="connsiteX120" fmla="*/ 3619341 w 6029245"/>
              <a:gd name="connsiteY120" fmla="*/ 418199 h 482695"/>
              <a:gd name="connsiteX121" fmla="*/ 3564572 w 6029245"/>
              <a:gd name="connsiteY121" fmla="*/ 375336 h 482695"/>
              <a:gd name="connsiteX122" fmla="*/ 3513219 w 6029245"/>
              <a:gd name="connsiteY122" fmla="*/ 319704 h 482695"/>
              <a:gd name="connsiteX123" fmla="*/ 3457416 w 6029245"/>
              <a:gd name="connsiteY123" fmla="*/ 303899 h 482695"/>
              <a:gd name="connsiteX124" fmla="*/ 3385978 w 6029245"/>
              <a:gd name="connsiteY124" fmla="*/ 232461 h 482695"/>
              <a:gd name="connsiteX125" fmla="*/ 3378861 w 6029245"/>
              <a:gd name="connsiteY125" fmla="*/ 251545 h 482695"/>
              <a:gd name="connsiteX126" fmla="*/ 3304077 w 6029245"/>
              <a:gd name="connsiteY126" fmla="*/ 316131 h 482695"/>
              <a:gd name="connsiteX127" fmla="*/ 3255009 w 6029245"/>
              <a:gd name="connsiteY127" fmla="*/ 346761 h 482695"/>
              <a:gd name="connsiteX128" fmla="*/ 3163345 w 6029245"/>
              <a:gd name="connsiteY128" fmla="*/ 369847 h 482695"/>
              <a:gd name="connsiteX129" fmla="*/ 3032137 w 6029245"/>
              <a:gd name="connsiteY129" fmla="*/ 312732 h 482695"/>
              <a:gd name="connsiteX130" fmla="*/ 2984547 w 6029245"/>
              <a:gd name="connsiteY130" fmla="*/ 295736 h 482695"/>
              <a:gd name="connsiteX131" fmla="*/ 2960752 w 6029245"/>
              <a:gd name="connsiteY131" fmla="*/ 292336 h 482695"/>
              <a:gd name="connsiteX132" fmla="*/ 2834980 w 6029245"/>
              <a:gd name="connsiteY132" fmla="*/ 261743 h 482695"/>
              <a:gd name="connsiteX133" fmla="*/ 2780592 w 6029245"/>
              <a:gd name="connsiteY133" fmla="*/ 265142 h 482695"/>
              <a:gd name="connsiteX134" fmla="*/ 2760196 w 6029245"/>
              <a:gd name="connsiteY134" fmla="*/ 268542 h 482695"/>
              <a:gd name="connsiteX135" fmla="*/ 2705808 w 6029245"/>
              <a:gd name="connsiteY135" fmla="*/ 275340 h 482695"/>
              <a:gd name="connsiteX136" fmla="*/ 2671815 w 6029245"/>
              <a:gd name="connsiteY136" fmla="*/ 275340 h 482695"/>
              <a:gd name="connsiteX137" fmla="*/ 2593633 w 6029245"/>
              <a:gd name="connsiteY137" fmla="*/ 251545 h 482695"/>
              <a:gd name="connsiteX138" fmla="*/ 2546043 w 6029245"/>
              <a:gd name="connsiteY138" fmla="*/ 244747 h 482695"/>
              <a:gd name="connsiteX139" fmla="*/ 2459026 w 6029245"/>
              <a:gd name="connsiteY139" fmla="*/ 212773 h 482695"/>
              <a:gd name="connsiteX140" fmla="*/ 2330872 w 6029245"/>
              <a:gd name="connsiteY140" fmla="*/ 199848 h 482695"/>
              <a:gd name="connsiteX141" fmla="*/ 2204878 w 6029245"/>
              <a:gd name="connsiteY141" fmla="*/ 172930 h 482695"/>
              <a:gd name="connsiteX142" fmla="*/ 2169381 w 6029245"/>
              <a:gd name="connsiteY142" fmla="*/ 166183 h 482695"/>
              <a:gd name="connsiteX143" fmla="*/ 2143550 w 6029245"/>
              <a:gd name="connsiteY143" fmla="*/ 168564 h 482695"/>
              <a:gd name="connsiteX144" fmla="*/ 2090543 w 6029245"/>
              <a:gd name="connsiteY144" fmla="*/ 197157 h 482695"/>
              <a:gd name="connsiteX145" fmla="*/ 1937576 w 6029245"/>
              <a:gd name="connsiteY145" fmla="*/ 234549 h 482695"/>
              <a:gd name="connsiteX146" fmla="*/ 1859597 w 6029245"/>
              <a:gd name="connsiteY146" fmla="*/ 237224 h 482695"/>
              <a:gd name="connsiteX147" fmla="*/ 1703027 w 6029245"/>
              <a:gd name="connsiteY147" fmla="*/ 234549 h 482695"/>
              <a:gd name="connsiteX148" fmla="*/ 1635759 w 6029245"/>
              <a:gd name="connsiteY148" fmla="*/ 234842 h 482695"/>
              <a:gd name="connsiteX149" fmla="*/ 1561941 w 6029245"/>
              <a:gd name="connsiteY149" fmla="*/ 230080 h 482695"/>
              <a:gd name="connsiteX150" fmla="*/ 1510615 w 6029245"/>
              <a:gd name="connsiteY150" fmla="*/ 230460 h 482695"/>
              <a:gd name="connsiteX151" fmla="*/ 1332508 w 6029245"/>
              <a:gd name="connsiteY151" fmla="*/ 246438 h 482695"/>
              <a:gd name="connsiteX152" fmla="*/ 1123791 w 6029245"/>
              <a:gd name="connsiteY152" fmla="*/ 265799 h 482695"/>
              <a:gd name="connsiteX153" fmla="*/ 1080618 w 6029245"/>
              <a:gd name="connsiteY153" fmla="*/ 263089 h 482695"/>
              <a:gd name="connsiteX154" fmla="*/ 999966 w 6029245"/>
              <a:gd name="connsiteY154" fmla="*/ 265799 h 482695"/>
              <a:gd name="connsiteX155" fmla="*/ 968788 w 6029245"/>
              <a:gd name="connsiteY155" fmla="*/ 278739 h 482695"/>
              <a:gd name="connsiteX156" fmla="*/ 849814 w 6029245"/>
              <a:gd name="connsiteY156" fmla="*/ 305934 h 482695"/>
              <a:gd name="connsiteX157" fmla="*/ 786354 w 6029245"/>
              <a:gd name="connsiteY157" fmla="*/ 352428 h 482695"/>
              <a:gd name="connsiteX158" fmla="*/ 734239 w 6029245"/>
              <a:gd name="connsiteY158" fmla="*/ 370519 h 482695"/>
              <a:gd name="connsiteX159" fmla="*/ 662938 w 6029245"/>
              <a:gd name="connsiteY159" fmla="*/ 400112 h 482695"/>
              <a:gd name="connsiteX160" fmla="*/ 574474 w 6029245"/>
              <a:gd name="connsiteY160" fmla="*/ 384116 h 482695"/>
              <a:gd name="connsiteX161" fmla="*/ 438838 w 6029245"/>
              <a:gd name="connsiteY161" fmla="*/ 354378 h 482695"/>
              <a:gd name="connsiteX162" fmla="*/ 370519 w 6029245"/>
              <a:gd name="connsiteY162" fmla="*/ 278739 h 482695"/>
              <a:gd name="connsiteX163" fmla="*/ 326328 w 6029245"/>
              <a:gd name="connsiteY163" fmla="*/ 268542 h 482695"/>
              <a:gd name="connsiteX164" fmla="*/ 214153 w 6029245"/>
              <a:gd name="connsiteY164" fmla="*/ 180161 h 482695"/>
              <a:gd name="connsiteX165" fmla="*/ 180494 w 6029245"/>
              <a:gd name="connsiteY165" fmla="*/ 153280 h 482695"/>
              <a:gd name="connsiteX166" fmla="*/ 105377 w 6029245"/>
              <a:gd name="connsiteY166" fmla="*/ 125773 h 482695"/>
              <a:gd name="connsiteX167" fmla="*/ 33992 w 6029245"/>
              <a:gd name="connsiteY167" fmla="*/ 64586 h 482695"/>
              <a:gd name="connsiteX168" fmla="*/ 0 w 6029245"/>
              <a:gd name="connsiteY168" fmla="*/ 0 h 482695"/>
              <a:gd name="connsiteX0" fmla="*/ 0 w 6029245"/>
              <a:gd name="connsiteY0" fmla="*/ 0 h 482695"/>
              <a:gd name="connsiteX1" fmla="*/ 210754 w 6029245"/>
              <a:gd name="connsiteY1" fmla="*/ 129172 h 482695"/>
              <a:gd name="connsiteX2" fmla="*/ 385252 w 6029245"/>
              <a:gd name="connsiteY2" fmla="*/ 223402 h 482695"/>
              <a:gd name="connsiteX3" fmla="*/ 539522 w 6029245"/>
              <a:gd name="connsiteY3" fmla="*/ 285110 h 482695"/>
              <a:gd name="connsiteX4" fmla="*/ 604326 w 6029245"/>
              <a:gd name="connsiteY4" fmla="*/ 331345 h 482695"/>
              <a:gd name="connsiteX5" fmla="*/ 792027 w 6029245"/>
              <a:gd name="connsiteY5" fmla="*/ 282139 h 482695"/>
              <a:gd name="connsiteX6" fmla="*/ 862087 w 6029245"/>
              <a:gd name="connsiteY6" fmla="*/ 240232 h 482695"/>
              <a:gd name="connsiteX7" fmla="*/ 938195 w 6029245"/>
              <a:gd name="connsiteY7" fmla="*/ 217553 h 482695"/>
              <a:gd name="connsiteX8" fmla="*/ 1078547 w 6029245"/>
              <a:gd name="connsiteY8" fmla="*/ 199123 h 482695"/>
              <a:gd name="connsiteX9" fmla="*/ 1131952 w 6029245"/>
              <a:gd name="connsiteY9" fmla="*/ 207355 h 482695"/>
              <a:gd name="connsiteX10" fmla="*/ 1312113 w 6029245"/>
              <a:gd name="connsiteY10" fmla="*/ 183133 h 482695"/>
              <a:gd name="connsiteX11" fmla="*/ 1357153 w 6029245"/>
              <a:gd name="connsiteY11" fmla="*/ 170548 h 482695"/>
              <a:gd name="connsiteX12" fmla="*/ 1410691 w 6029245"/>
              <a:gd name="connsiteY12" fmla="*/ 168347 h 482695"/>
              <a:gd name="connsiteX13" fmla="*/ 1556265 w 6029245"/>
              <a:gd name="connsiteY13" fmla="*/ 162144 h 482695"/>
              <a:gd name="connsiteX14" fmla="*/ 1730221 w 6029245"/>
              <a:gd name="connsiteY14" fmla="*/ 156366 h 482695"/>
              <a:gd name="connsiteX15" fmla="*/ 1764214 w 6029245"/>
              <a:gd name="connsiteY15" fmla="*/ 156366 h 482695"/>
              <a:gd name="connsiteX16" fmla="*/ 1881028 w 6029245"/>
              <a:gd name="connsiteY16" fmla="*/ 149116 h 482695"/>
              <a:gd name="connsiteX17" fmla="*/ 1923979 w 6029245"/>
              <a:gd name="connsiteY17" fmla="*/ 156366 h 482695"/>
              <a:gd name="connsiteX18" fmla="*/ 1968169 w 6029245"/>
              <a:gd name="connsiteY18" fmla="*/ 146168 h 482695"/>
              <a:gd name="connsiteX19" fmla="*/ 2025957 w 6029245"/>
              <a:gd name="connsiteY19" fmla="*/ 125773 h 482695"/>
              <a:gd name="connsiteX20" fmla="*/ 2110938 w 6029245"/>
              <a:gd name="connsiteY20" fmla="*/ 95180 h 482695"/>
              <a:gd name="connsiteX21" fmla="*/ 2141531 w 6029245"/>
              <a:gd name="connsiteY21" fmla="*/ 98579 h 482695"/>
              <a:gd name="connsiteX22" fmla="*/ 2181066 w 6029245"/>
              <a:gd name="connsiteY22" fmla="*/ 130066 h 482695"/>
              <a:gd name="connsiteX23" fmla="*/ 2269340 w 6029245"/>
              <a:gd name="connsiteY23" fmla="*/ 144823 h 482695"/>
              <a:gd name="connsiteX24" fmla="*/ 2425016 w 6029245"/>
              <a:gd name="connsiteY24" fmla="*/ 142424 h 482695"/>
              <a:gd name="connsiteX25" fmla="*/ 2566093 w 6029245"/>
              <a:gd name="connsiteY25" fmla="*/ 191049 h 482695"/>
              <a:gd name="connsiteX26" fmla="*/ 2631121 w 6029245"/>
              <a:gd name="connsiteY26" fmla="*/ 194360 h 482695"/>
              <a:gd name="connsiteX27" fmla="*/ 2692901 w 6029245"/>
              <a:gd name="connsiteY27" fmla="*/ 214171 h 482695"/>
              <a:gd name="connsiteX28" fmla="*/ 2736074 w 6029245"/>
              <a:gd name="connsiteY28" fmla="*/ 214172 h 482695"/>
              <a:gd name="connsiteX29" fmla="*/ 2781142 w 6029245"/>
              <a:gd name="connsiteY29" fmla="*/ 215792 h 482695"/>
              <a:gd name="connsiteX30" fmla="*/ 2859722 w 6029245"/>
              <a:gd name="connsiteY30" fmla="*/ 191980 h 482695"/>
              <a:gd name="connsiteX31" fmla="*/ 2923360 w 6029245"/>
              <a:gd name="connsiteY31" fmla="*/ 207355 h 482695"/>
              <a:gd name="connsiteX32" fmla="*/ 2957353 w 6029245"/>
              <a:gd name="connsiteY32" fmla="*/ 224351 h 482695"/>
              <a:gd name="connsiteX33" fmla="*/ 2984547 w 6029245"/>
              <a:gd name="connsiteY33" fmla="*/ 241348 h 482695"/>
              <a:gd name="connsiteX34" fmla="*/ 3004943 w 6029245"/>
              <a:gd name="connsiteY34" fmla="*/ 248146 h 482695"/>
              <a:gd name="connsiteX35" fmla="*/ 3069272 w 6029245"/>
              <a:gd name="connsiteY35" fmla="*/ 261036 h 482695"/>
              <a:gd name="connsiteX36" fmla="*/ 3127316 w 6029245"/>
              <a:gd name="connsiteY36" fmla="*/ 295736 h 482695"/>
              <a:gd name="connsiteX37" fmla="*/ 3202099 w 6029245"/>
              <a:gd name="connsiteY37" fmla="*/ 295736 h 482695"/>
              <a:gd name="connsiteX38" fmla="*/ 3249689 w 6029245"/>
              <a:gd name="connsiteY38" fmla="*/ 285538 h 482695"/>
              <a:gd name="connsiteX39" fmla="*/ 3276883 w 6029245"/>
              <a:gd name="connsiteY39" fmla="*/ 271941 h 482695"/>
              <a:gd name="connsiteX40" fmla="*/ 3381260 w 6029245"/>
              <a:gd name="connsiteY40" fmla="*/ 156313 h 482695"/>
              <a:gd name="connsiteX41" fmla="*/ 3419652 w 6029245"/>
              <a:gd name="connsiteY41" fmla="*/ 183560 h 482695"/>
              <a:gd name="connsiteX42" fmla="*/ 3463842 w 6029245"/>
              <a:gd name="connsiteY42" fmla="*/ 200557 h 482695"/>
              <a:gd name="connsiteX43" fmla="*/ 3664398 w 6029245"/>
              <a:gd name="connsiteY43" fmla="*/ 295736 h 482695"/>
              <a:gd name="connsiteX44" fmla="*/ 3701790 w 6029245"/>
              <a:gd name="connsiteY44" fmla="*/ 299135 h 482695"/>
              <a:gd name="connsiteX45" fmla="*/ 3718786 w 6029245"/>
              <a:gd name="connsiteY45" fmla="*/ 302534 h 482695"/>
              <a:gd name="connsiteX46" fmla="*/ 3752434 w 6029245"/>
              <a:gd name="connsiteY46" fmla="*/ 299808 h 482695"/>
              <a:gd name="connsiteX47" fmla="*/ 3797988 w 6029245"/>
              <a:gd name="connsiteY47" fmla="*/ 291301 h 482695"/>
              <a:gd name="connsiteX48" fmla="*/ 3850323 w 6029245"/>
              <a:gd name="connsiteY48" fmla="*/ 303899 h 482695"/>
              <a:gd name="connsiteX49" fmla="*/ 3888749 w 6029245"/>
              <a:gd name="connsiteY49" fmla="*/ 319531 h 482695"/>
              <a:gd name="connsiteX50" fmla="*/ 3946537 w 6029245"/>
              <a:gd name="connsiteY50" fmla="*/ 319531 h 482695"/>
              <a:gd name="connsiteX51" fmla="*/ 3983928 w 6029245"/>
              <a:gd name="connsiteY51" fmla="*/ 309333 h 482695"/>
              <a:gd name="connsiteX52" fmla="*/ 4047966 w 6029245"/>
              <a:gd name="connsiteY52" fmla="*/ 320567 h 482695"/>
              <a:gd name="connsiteX53" fmla="*/ 4075708 w 6029245"/>
              <a:gd name="connsiteY53" fmla="*/ 292336 h 482695"/>
              <a:gd name="connsiteX54" fmla="*/ 4140834 w 6029245"/>
              <a:gd name="connsiteY54" fmla="*/ 265799 h 482695"/>
              <a:gd name="connsiteX55" fmla="*/ 4208279 w 6029245"/>
              <a:gd name="connsiteY55" fmla="*/ 248146 h 482695"/>
              <a:gd name="connsiteX56" fmla="*/ 4283709 w 6029245"/>
              <a:gd name="connsiteY56" fmla="*/ 251511 h 482695"/>
              <a:gd name="connsiteX57" fmla="*/ 4367053 w 6029245"/>
              <a:gd name="connsiteY57" fmla="*/ 277705 h 482695"/>
              <a:gd name="connsiteX58" fmla="*/ 4392858 w 6029245"/>
              <a:gd name="connsiteY58" fmla="*/ 273649 h 482695"/>
              <a:gd name="connsiteX59" fmla="*/ 4409916 w 6029245"/>
              <a:gd name="connsiteY59" fmla="*/ 272942 h 482695"/>
              <a:gd name="connsiteX60" fmla="*/ 4442828 w 6029245"/>
              <a:gd name="connsiteY60" fmla="*/ 292336 h 482695"/>
              <a:gd name="connsiteX61" fmla="*/ 4456425 w 6029245"/>
              <a:gd name="connsiteY61" fmla="*/ 295736 h 482695"/>
              <a:gd name="connsiteX62" fmla="*/ 4476821 w 6029245"/>
              <a:gd name="connsiteY62" fmla="*/ 302534 h 482695"/>
              <a:gd name="connsiteX63" fmla="*/ 4521834 w 6029245"/>
              <a:gd name="connsiteY63" fmla="*/ 334854 h 482695"/>
              <a:gd name="connsiteX64" fmla="*/ 4562315 w 6029245"/>
              <a:gd name="connsiteY64" fmla="*/ 339617 h 482695"/>
              <a:gd name="connsiteX65" fmla="*/ 4578798 w 6029245"/>
              <a:gd name="connsiteY65" fmla="*/ 350815 h 482695"/>
              <a:gd name="connsiteX66" fmla="*/ 4636134 w 6029245"/>
              <a:gd name="connsiteY66" fmla="*/ 356285 h 482695"/>
              <a:gd name="connsiteX67" fmla="*/ 4681379 w 6029245"/>
              <a:gd name="connsiteY67" fmla="*/ 341999 h 482695"/>
              <a:gd name="connsiteX68" fmla="*/ 4718168 w 6029245"/>
              <a:gd name="connsiteY68" fmla="*/ 356922 h 482695"/>
              <a:gd name="connsiteX69" fmla="*/ 4795678 w 6029245"/>
              <a:gd name="connsiteY69" fmla="*/ 349141 h 482695"/>
              <a:gd name="connsiteX70" fmla="*/ 4881332 w 6029245"/>
              <a:gd name="connsiteY70" fmla="*/ 326496 h 482695"/>
              <a:gd name="connsiteX71" fmla="*/ 5052619 w 6029245"/>
              <a:gd name="connsiteY71" fmla="*/ 349623 h 482695"/>
              <a:gd name="connsiteX72" fmla="*/ 5119528 w 6029245"/>
              <a:gd name="connsiteY72" fmla="*/ 339616 h 482695"/>
              <a:gd name="connsiteX73" fmla="*/ 5166870 w 6029245"/>
              <a:gd name="connsiteY73" fmla="*/ 343325 h 482695"/>
              <a:gd name="connsiteX74" fmla="*/ 5201279 w 6029245"/>
              <a:gd name="connsiteY74" fmla="*/ 332794 h 482695"/>
              <a:gd name="connsiteX75" fmla="*/ 5252878 w 6029245"/>
              <a:gd name="connsiteY75" fmla="*/ 339617 h 482695"/>
              <a:gd name="connsiteX76" fmla="*/ 5499997 w 6029245"/>
              <a:gd name="connsiteY76" fmla="*/ 333128 h 482695"/>
              <a:gd name="connsiteX77" fmla="*/ 5543391 w 6029245"/>
              <a:gd name="connsiteY77" fmla="*/ 344380 h 482695"/>
              <a:gd name="connsiteX78" fmla="*/ 5655309 w 6029245"/>
              <a:gd name="connsiteY78" fmla="*/ 346761 h 482695"/>
              <a:gd name="connsiteX79" fmla="*/ 5725797 w 6029245"/>
              <a:gd name="connsiteY79" fmla="*/ 344014 h 482695"/>
              <a:gd name="connsiteX80" fmla="*/ 5748143 w 6029245"/>
              <a:gd name="connsiteY80" fmla="*/ 329728 h 482695"/>
              <a:gd name="connsiteX81" fmla="*/ 5815554 w 6029245"/>
              <a:gd name="connsiteY81" fmla="*/ 332794 h 482695"/>
              <a:gd name="connsiteX82" fmla="*/ 5894092 w 6029245"/>
              <a:gd name="connsiteY82" fmla="*/ 310355 h 482695"/>
              <a:gd name="connsiteX83" fmla="*/ 5952967 w 6029245"/>
              <a:gd name="connsiteY83" fmla="*/ 322949 h 482695"/>
              <a:gd name="connsiteX84" fmla="*/ 5982691 w 6029245"/>
              <a:gd name="connsiteY84" fmla="*/ 322930 h 482695"/>
              <a:gd name="connsiteX85" fmla="*/ 6029245 w 6029245"/>
              <a:gd name="connsiteY85" fmla="*/ 326329 h 482695"/>
              <a:gd name="connsiteX86" fmla="*/ 6026209 w 6029245"/>
              <a:gd name="connsiteY86" fmla="*/ 470116 h 482695"/>
              <a:gd name="connsiteX87" fmla="*/ 5967253 w 6029245"/>
              <a:gd name="connsiteY87" fmla="*/ 468205 h 482695"/>
              <a:gd name="connsiteX88" fmla="*/ 5805930 w 6029245"/>
              <a:gd name="connsiteY88" fmla="*/ 452102 h 482695"/>
              <a:gd name="connsiteX89" fmla="*/ 5652870 w 6029245"/>
              <a:gd name="connsiteY89" fmla="*/ 470234 h 482695"/>
              <a:gd name="connsiteX90" fmla="*/ 5537868 w 6029245"/>
              <a:gd name="connsiteY90" fmla="*/ 470234 h 482695"/>
              <a:gd name="connsiteX91" fmla="*/ 5442210 w 6029245"/>
              <a:gd name="connsiteY91" fmla="*/ 448702 h 482695"/>
              <a:gd name="connsiteX92" fmla="*/ 5224657 w 6029245"/>
              <a:gd name="connsiteY92" fmla="*/ 448702 h 482695"/>
              <a:gd name="connsiteX93" fmla="*/ 5122679 w 6029245"/>
              <a:gd name="connsiteY93" fmla="*/ 482695 h 482695"/>
              <a:gd name="connsiteX94" fmla="*/ 5044496 w 6029245"/>
              <a:gd name="connsiteY94" fmla="*/ 479296 h 482695"/>
              <a:gd name="connsiteX95" fmla="*/ 4932321 w 6029245"/>
              <a:gd name="connsiteY95" fmla="*/ 462299 h 482695"/>
              <a:gd name="connsiteX96" fmla="*/ 4876915 w 6029245"/>
              <a:gd name="connsiteY96" fmla="*/ 426926 h 482695"/>
              <a:gd name="connsiteX97" fmla="*/ 4807221 w 6029245"/>
              <a:gd name="connsiteY97" fmla="*/ 429307 h 482695"/>
              <a:gd name="connsiteX98" fmla="*/ 4748761 w 6029245"/>
              <a:gd name="connsiteY98" fmla="*/ 455501 h 482695"/>
              <a:gd name="connsiteX99" fmla="*/ 4694373 w 6029245"/>
              <a:gd name="connsiteY99" fmla="*/ 469098 h 482695"/>
              <a:gd name="connsiteX100" fmla="*/ 4667179 w 6029245"/>
              <a:gd name="connsiteY100" fmla="*/ 461264 h 482695"/>
              <a:gd name="connsiteX101" fmla="*/ 4575435 w 6029245"/>
              <a:gd name="connsiteY101" fmla="*/ 469425 h 482695"/>
              <a:gd name="connsiteX102" fmla="*/ 4528172 w 6029245"/>
              <a:gd name="connsiteY102" fmla="*/ 454119 h 482695"/>
              <a:gd name="connsiteX103" fmla="*/ 4487018 w 6029245"/>
              <a:gd name="connsiteY103" fmla="*/ 445637 h 482695"/>
              <a:gd name="connsiteX104" fmla="*/ 4360655 w 6029245"/>
              <a:gd name="connsiteY104" fmla="*/ 383443 h 482695"/>
              <a:gd name="connsiteX105" fmla="*/ 4326572 w 6029245"/>
              <a:gd name="connsiteY105" fmla="*/ 370574 h 482695"/>
              <a:gd name="connsiteX106" fmla="*/ 4281355 w 6029245"/>
              <a:gd name="connsiteY106" fmla="*/ 390224 h 482695"/>
              <a:gd name="connsiteX107" fmla="*/ 4209891 w 6029245"/>
              <a:gd name="connsiteY107" fmla="*/ 415817 h 482695"/>
              <a:gd name="connsiteX108" fmla="*/ 4170888 w 6029245"/>
              <a:gd name="connsiteY108" fmla="*/ 410602 h 482695"/>
              <a:gd name="connsiteX109" fmla="*/ 4132460 w 6029245"/>
              <a:gd name="connsiteY109" fmla="*/ 408203 h 482695"/>
              <a:gd name="connsiteX110" fmla="*/ 4103213 w 6029245"/>
              <a:gd name="connsiteY110" fmla="*/ 434052 h 482695"/>
              <a:gd name="connsiteX111" fmla="*/ 4079274 w 6029245"/>
              <a:gd name="connsiteY111" fmla="*/ 457617 h 482695"/>
              <a:gd name="connsiteX112" fmla="*/ 3943137 w 6029245"/>
              <a:gd name="connsiteY112" fmla="*/ 452102 h 482695"/>
              <a:gd name="connsiteX113" fmla="*/ 3902709 w 6029245"/>
              <a:gd name="connsiteY113" fmla="*/ 437249 h 482695"/>
              <a:gd name="connsiteX114" fmla="*/ 3888749 w 6029245"/>
              <a:gd name="connsiteY114" fmla="*/ 448702 h 482695"/>
              <a:gd name="connsiteX115" fmla="*/ 3834069 w 6029245"/>
              <a:gd name="connsiteY115" fmla="*/ 430689 h 482695"/>
              <a:gd name="connsiteX116" fmla="*/ 3773421 w 6029245"/>
              <a:gd name="connsiteY116" fmla="*/ 429535 h 482695"/>
              <a:gd name="connsiteX117" fmla="*/ 3735800 w 6029245"/>
              <a:gd name="connsiteY117" fmla="*/ 441576 h 482695"/>
              <a:gd name="connsiteX118" fmla="*/ 3690778 w 6029245"/>
              <a:gd name="connsiteY118" fmla="*/ 444392 h 482695"/>
              <a:gd name="connsiteX119" fmla="*/ 3652855 w 6029245"/>
              <a:gd name="connsiteY119" fmla="*/ 438868 h 482695"/>
              <a:gd name="connsiteX120" fmla="*/ 3619341 w 6029245"/>
              <a:gd name="connsiteY120" fmla="*/ 418199 h 482695"/>
              <a:gd name="connsiteX121" fmla="*/ 3564572 w 6029245"/>
              <a:gd name="connsiteY121" fmla="*/ 375336 h 482695"/>
              <a:gd name="connsiteX122" fmla="*/ 3513219 w 6029245"/>
              <a:gd name="connsiteY122" fmla="*/ 319704 h 482695"/>
              <a:gd name="connsiteX123" fmla="*/ 3457416 w 6029245"/>
              <a:gd name="connsiteY123" fmla="*/ 303899 h 482695"/>
              <a:gd name="connsiteX124" fmla="*/ 3385978 w 6029245"/>
              <a:gd name="connsiteY124" fmla="*/ 232461 h 482695"/>
              <a:gd name="connsiteX125" fmla="*/ 3378861 w 6029245"/>
              <a:gd name="connsiteY125" fmla="*/ 251545 h 482695"/>
              <a:gd name="connsiteX126" fmla="*/ 3304077 w 6029245"/>
              <a:gd name="connsiteY126" fmla="*/ 316131 h 482695"/>
              <a:gd name="connsiteX127" fmla="*/ 3255009 w 6029245"/>
              <a:gd name="connsiteY127" fmla="*/ 346761 h 482695"/>
              <a:gd name="connsiteX128" fmla="*/ 3163345 w 6029245"/>
              <a:gd name="connsiteY128" fmla="*/ 369847 h 482695"/>
              <a:gd name="connsiteX129" fmla="*/ 3032137 w 6029245"/>
              <a:gd name="connsiteY129" fmla="*/ 312732 h 482695"/>
              <a:gd name="connsiteX130" fmla="*/ 2984547 w 6029245"/>
              <a:gd name="connsiteY130" fmla="*/ 295736 h 482695"/>
              <a:gd name="connsiteX131" fmla="*/ 2960752 w 6029245"/>
              <a:gd name="connsiteY131" fmla="*/ 292336 h 482695"/>
              <a:gd name="connsiteX132" fmla="*/ 2834980 w 6029245"/>
              <a:gd name="connsiteY132" fmla="*/ 261743 h 482695"/>
              <a:gd name="connsiteX133" fmla="*/ 2780592 w 6029245"/>
              <a:gd name="connsiteY133" fmla="*/ 265142 h 482695"/>
              <a:gd name="connsiteX134" fmla="*/ 2760196 w 6029245"/>
              <a:gd name="connsiteY134" fmla="*/ 268542 h 482695"/>
              <a:gd name="connsiteX135" fmla="*/ 2705808 w 6029245"/>
              <a:gd name="connsiteY135" fmla="*/ 275340 h 482695"/>
              <a:gd name="connsiteX136" fmla="*/ 2671815 w 6029245"/>
              <a:gd name="connsiteY136" fmla="*/ 275340 h 482695"/>
              <a:gd name="connsiteX137" fmla="*/ 2593633 w 6029245"/>
              <a:gd name="connsiteY137" fmla="*/ 251545 h 482695"/>
              <a:gd name="connsiteX138" fmla="*/ 2546043 w 6029245"/>
              <a:gd name="connsiteY138" fmla="*/ 244747 h 482695"/>
              <a:gd name="connsiteX139" fmla="*/ 2459026 w 6029245"/>
              <a:gd name="connsiteY139" fmla="*/ 212773 h 482695"/>
              <a:gd name="connsiteX140" fmla="*/ 2330872 w 6029245"/>
              <a:gd name="connsiteY140" fmla="*/ 199848 h 482695"/>
              <a:gd name="connsiteX141" fmla="*/ 2204878 w 6029245"/>
              <a:gd name="connsiteY141" fmla="*/ 172930 h 482695"/>
              <a:gd name="connsiteX142" fmla="*/ 2169381 w 6029245"/>
              <a:gd name="connsiteY142" fmla="*/ 166183 h 482695"/>
              <a:gd name="connsiteX143" fmla="*/ 2143550 w 6029245"/>
              <a:gd name="connsiteY143" fmla="*/ 168564 h 482695"/>
              <a:gd name="connsiteX144" fmla="*/ 2090543 w 6029245"/>
              <a:gd name="connsiteY144" fmla="*/ 197157 h 482695"/>
              <a:gd name="connsiteX145" fmla="*/ 1937576 w 6029245"/>
              <a:gd name="connsiteY145" fmla="*/ 234549 h 482695"/>
              <a:gd name="connsiteX146" fmla="*/ 1859597 w 6029245"/>
              <a:gd name="connsiteY146" fmla="*/ 237224 h 482695"/>
              <a:gd name="connsiteX147" fmla="*/ 1703027 w 6029245"/>
              <a:gd name="connsiteY147" fmla="*/ 234549 h 482695"/>
              <a:gd name="connsiteX148" fmla="*/ 1635759 w 6029245"/>
              <a:gd name="connsiteY148" fmla="*/ 234842 h 482695"/>
              <a:gd name="connsiteX149" fmla="*/ 1561941 w 6029245"/>
              <a:gd name="connsiteY149" fmla="*/ 230080 h 482695"/>
              <a:gd name="connsiteX150" fmla="*/ 1510615 w 6029245"/>
              <a:gd name="connsiteY150" fmla="*/ 230460 h 482695"/>
              <a:gd name="connsiteX151" fmla="*/ 1332508 w 6029245"/>
              <a:gd name="connsiteY151" fmla="*/ 246438 h 482695"/>
              <a:gd name="connsiteX152" fmla="*/ 1123791 w 6029245"/>
              <a:gd name="connsiteY152" fmla="*/ 265799 h 482695"/>
              <a:gd name="connsiteX153" fmla="*/ 1080618 w 6029245"/>
              <a:gd name="connsiteY153" fmla="*/ 263089 h 482695"/>
              <a:gd name="connsiteX154" fmla="*/ 999966 w 6029245"/>
              <a:gd name="connsiteY154" fmla="*/ 265799 h 482695"/>
              <a:gd name="connsiteX155" fmla="*/ 968788 w 6029245"/>
              <a:gd name="connsiteY155" fmla="*/ 278739 h 482695"/>
              <a:gd name="connsiteX156" fmla="*/ 849814 w 6029245"/>
              <a:gd name="connsiteY156" fmla="*/ 305934 h 482695"/>
              <a:gd name="connsiteX157" fmla="*/ 786354 w 6029245"/>
              <a:gd name="connsiteY157" fmla="*/ 352428 h 482695"/>
              <a:gd name="connsiteX158" fmla="*/ 734239 w 6029245"/>
              <a:gd name="connsiteY158" fmla="*/ 370519 h 482695"/>
              <a:gd name="connsiteX159" fmla="*/ 662938 w 6029245"/>
              <a:gd name="connsiteY159" fmla="*/ 400112 h 482695"/>
              <a:gd name="connsiteX160" fmla="*/ 574474 w 6029245"/>
              <a:gd name="connsiteY160" fmla="*/ 384116 h 482695"/>
              <a:gd name="connsiteX161" fmla="*/ 438838 w 6029245"/>
              <a:gd name="connsiteY161" fmla="*/ 354378 h 482695"/>
              <a:gd name="connsiteX162" fmla="*/ 370519 w 6029245"/>
              <a:gd name="connsiteY162" fmla="*/ 278739 h 482695"/>
              <a:gd name="connsiteX163" fmla="*/ 326328 w 6029245"/>
              <a:gd name="connsiteY163" fmla="*/ 268542 h 482695"/>
              <a:gd name="connsiteX164" fmla="*/ 214153 w 6029245"/>
              <a:gd name="connsiteY164" fmla="*/ 180161 h 482695"/>
              <a:gd name="connsiteX165" fmla="*/ 180494 w 6029245"/>
              <a:gd name="connsiteY165" fmla="*/ 153280 h 482695"/>
              <a:gd name="connsiteX166" fmla="*/ 105377 w 6029245"/>
              <a:gd name="connsiteY166" fmla="*/ 125773 h 482695"/>
              <a:gd name="connsiteX167" fmla="*/ 33992 w 6029245"/>
              <a:gd name="connsiteY167" fmla="*/ 64586 h 482695"/>
              <a:gd name="connsiteX168" fmla="*/ 0 w 6029245"/>
              <a:gd name="connsiteY168" fmla="*/ 0 h 482695"/>
              <a:gd name="connsiteX0" fmla="*/ 0 w 6029245"/>
              <a:gd name="connsiteY0" fmla="*/ 0 h 482695"/>
              <a:gd name="connsiteX1" fmla="*/ 210754 w 6029245"/>
              <a:gd name="connsiteY1" fmla="*/ 129172 h 482695"/>
              <a:gd name="connsiteX2" fmla="*/ 385252 w 6029245"/>
              <a:gd name="connsiteY2" fmla="*/ 223402 h 482695"/>
              <a:gd name="connsiteX3" fmla="*/ 539522 w 6029245"/>
              <a:gd name="connsiteY3" fmla="*/ 285110 h 482695"/>
              <a:gd name="connsiteX4" fmla="*/ 604326 w 6029245"/>
              <a:gd name="connsiteY4" fmla="*/ 331345 h 482695"/>
              <a:gd name="connsiteX5" fmla="*/ 792027 w 6029245"/>
              <a:gd name="connsiteY5" fmla="*/ 282139 h 482695"/>
              <a:gd name="connsiteX6" fmla="*/ 862087 w 6029245"/>
              <a:gd name="connsiteY6" fmla="*/ 240232 h 482695"/>
              <a:gd name="connsiteX7" fmla="*/ 938195 w 6029245"/>
              <a:gd name="connsiteY7" fmla="*/ 217553 h 482695"/>
              <a:gd name="connsiteX8" fmla="*/ 1078547 w 6029245"/>
              <a:gd name="connsiteY8" fmla="*/ 199123 h 482695"/>
              <a:gd name="connsiteX9" fmla="*/ 1131952 w 6029245"/>
              <a:gd name="connsiteY9" fmla="*/ 207355 h 482695"/>
              <a:gd name="connsiteX10" fmla="*/ 1312113 w 6029245"/>
              <a:gd name="connsiteY10" fmla="*/ 183133 h 482695"/>
              <a:gd name="connsiteX11" fmla="*/ 1357153 w 6029245"/>
              <a:gd name="connsiteY11" fmla="*/ 170548 h 482695"/>
              <a:gd name="connsiteX12" fmla="*/ 1410691 w 6029245"/>
              <a:gd name="connsiteY12" fmla="*/ 168347 h 482695"/>
              <a:gd name="connsiteX13" fmla="*/ 1556265 w 6029245"/>
              <a:gd name="connsiteY13" fmla="*/ 162144 h 482695"/>
              <a:gd name="connsiteX14" fmla="*/ 1730221 w 6029245"/>
              <a:gd name="connsiteY14" fmla="*/ 156366 h 482695"/>
              <a:gd name="connsiteX15" fmla="*/ 1764214 w 6029245"/>
              <a:gd name="connsiteY15" fmla="*/ 156366 h 482695"/>
              <a:gd name="connsiteX16" fmla="*/ 1881028 w 6029245"/>
              <a:gd name="connsiteY16" fmla="*/ 149116 h 482695"/>
              <a:gd name="connsiteX17" fmla="*/ 1923979 w 6029245"/>
              <a:gd name="connsiteY17" fmla="*/ 156366 h 482695"/>
              <a:gd name="connsiteX18" fmla="*/ 1968169 w 6029245"/>
              <a:gd name="connsiteY18" fmla="*/ 146168 h 482695"/>
              <a:gd name="connsiteX19" fmla="*/ 2025957 w 6029245"/>
              <a:gd name="connsiteY19" fmla="*/ 125773 h 482695"/>
              <a:gd name="connsiteX20" fmla="*/ 2110938 w 6029245"/>
              <a:gd name="connsiteY20" fmla="*/ 95180 h 482695"/>
              <a:gd name="connsiteX21" fmla="*/ 2141531 w 6029245"/>
              <a:gd name="connsiteY21" fmla="*/ 98579 h 482695"/>
              <a:gd name="connsiteX22" fmla="*/ 2185828 w 6029245"/>
              <a:gd name="connsiteY22" fmla="*/ 113397 h 482695"/>
              <a:gd name="connsiteX23" fmla="*/ 2269340 w 6029245"/>
              <a:gd name="connsiteY23" fmla="*/ 144823 h 482695"/>
              <a:gd name="connsiteX24" fmla="*/ 2425016 w 6029245"/>
              <a:gd name="connsiteY24" fmla="*/ 142424 h 482695"/>
              <a:gd name="connsiteX25" fmla="*/ 2566093 w 6029245"/>
              <a:gd name="connsiteY25" fmla="*/ 191049 h 482695"/>
              <a:gd name="connsiteX26" fmla="*/ 2631121 w 6029245"/>
              <a:gd name="connsiteY26" fmla="*/ 194360 h 482695"/>
              <a:gd name="connsiteX27" fmla="*/ 2692901 w 6029245"/>
              <a:gd name="connsiteY27" fmla="*/ 214171 h 482695"/>
              <a:gd name="connsiteX28" fmla="*/ 2736074 w 6029245"/>
              <a:gd name="connsiteY28" fmla="*/ 214172 h 482695"/>
              <a:gd name="connsiteX29" fmla="*/ 2781142 w 6029245"/>
              <a:gd name="connsiteY29" fmla="*/ 215792 h 482695"/>
              <a:gd name="connsiteX30" fmla="*/ 2859722 w 6029245"/>
              <a:gd name="connsiteY30" fmla="*/ 191980 h 482695"/>
              <a:gd name="connsiteX31" fmla="*/ 2923360 w 6029245"/>
              <a:gd name="connsiteY31" fmla="*/ 207355 h 482695"/>
              <a:gd name="connsiteX32" fmla="*/ 2957353 w 6029245"/>
              <a:gd name="connsiteY32" fmla="*/ 224351 h 482695"/>
              <a:gd name="connsiteX33" fmla="*/ 2984547 w 6029245"/>
              <a:gd name="connsiteY33" fmla="*/ 241348 h 482695"/>
              <a:gd name="connsiteX34" fmla="*/ 3004943 w 6029245"/>
              <a:gd name="connsiteY34" fmla="*/ 248146 h 482695"/>
              <a:gd name="connsiteX35" fmla="*/ 3069272 w 6029245"/>
              <a:gd name="connsiteY35" fmla="*/ 261036 h 482695"/>
              <a:gd name="connsiteX36" fmla="*/ 3127316 w 6029245"/>
              <a:gd name="connsiteY36" fmla="*/ 295736 h 482695"/>
              <a:gd name="connsiteX37" fmla="*/ 3202099 w 6029245"/>
              <a:gd name="connsiteY37" fmla="*/ 295736 h 482695"/>
              <a:gd name="connsiteX38" fmla="*/ 3249689 w 6029245"/>
              <a:gd name="connsiteY38" fmla="*/ 285538 h 482695"/>
              <a:gd name="connsiteX39" fmla="*/ 3276883 w 6029245"/>
              <a:gd name="connsiteY39" fmla="*/ 271941 h 482695"/>
              <a:gd name="connsiteX40" fmla="*/ 3381260 w 6029245"/>
              <a:gd name="connsiteY40" fmla="*/ 156313 h 482695"/>
              <a:gd name="connsiteX41" fmla="*/ 3419652 w 6029245"/>
              <a:gd name="connsiteY41" fmla="*/ 183560 h 482695"/>
              <a:gd name="connsiteX42" fmla="*/ 3463842 w 6029245"/>
              <a:gd name="connsiteY42" fmla="*/ 200557 h 482695"/>
              <a:gd name="connsiteX43" fmla="*/ 3664398 w 6029245"/>
              <a:gd name="connsiteY43" fmla="*/ 295736 h 482695"/>
              <a:gd name="connsiteX44" fmla="*/ 3701790 w 6029245"/>
              <a:gd name="connsiteY44" fmla="*/ 299135 h 482695"/>
              <a:gd name="connsiteX45" fmla="*/ 3718786 w 6029245"/>
              <a:gd name="connsiteY45" fmla="*/ 302534 h 482695"/>
              <a:gd name="connsiteX46" fmla="*/ 3752434 w 6029245"/>
              <a:gd name="connsiteY46" fmla="*/ 299808 h 482695"/>
              <a:gd name="connsiteX47" fmla="*/ 3797988 w 6029245"/>
              <a:gd name="connsiteY47" fmla="*/ 291301 h 482695"/>
              <a:gd name="connsiteX48" fmla="*/ 3850323 w 6029245"/>
              <a:gd name="connsiteY48" fmla="*/ 303899 h 482695"/>
              <a:gd name="connsiteX49" fmla="*/ 3888749 w 6029245"/>
              <a:gd name="connsiteY49" fmla="*/ 319531 h 482695"/>
              <a:gd name="connsiteX50" fmla="*/ 3946537 w 6029245"/>
              <a:gd name="connsiteY50" fmla="*/ 319531 h 482695"/>
              <a:gd name="connsiteX51" fmla="*/ 3983928 w 6029245"/>
              <a:gd name="connsiteY51" fmla="*/ 309333 h 482695"/>
              <a:gd name="connsiteX52" fmla="*/ 4047966 w 6029245"/>
              <a:gd name="connsiteY52" fmla="*/ 320567 h 482695"/>
              <a:gd name="connsiteX53" fmla="*/ 4075708 w 6029245"/>
              <a:gd name="connsiteY53" fmla="*/ 292336 h 482695"/>
              <a:gd name="connsiteX54" fmla="*/ 4140834 w 6029245"/>
              <a:gd name="connsiteY54" fmla="*/ 265799 h 482695"/>
              <a:gd name="connsiteX55" fmla="*/ 4208279 w 6029245"/>
              <a:gd name="connsiteY55" fmla="*/ 248146 h 482695"/>
              <a:gd name="connsiteX56" fmla="*/ 4283709 w 6029245"/>
              <a:gd name="connsiteY56" fmla="*/ 251511 h 482695"/>
              <a:gd name="connsiteX57" fmla="*/ 4367053 w 6029245"/>
              <a:gd name="connsiteY57" fmla="*/ 277705 h 482695"/>
              <a:gd name="connsiteX58" fmla="*/ 4392858 w 6029245"/>
              <a:gd name="connsiteY58" fmla="*/ 273649 h 482695"/>
              <a:gd name="connsiteX59" fmla="*/ 4409916 w 6029245"/>
              <a:gd name="connsiteY59" fmla="*/ 272942 h 482695"/>
              <a:gd name="connsiteX60" fmla="*/ 4442828 w 6029245"/>
              <a:gd name="connsiteY60" fmla="*/ 292336 h 482695"/>
              <a:gd name="connsiteX61" fmla="*/ 4456425 w 6029245"/>
              <a:gd name="connsiteY61" fmla="*/ 295736 h 482695"/>
              <a:gd name="connsiteX62" fmla="*/ 4476821 w 6029245"/>
              <a:gd name="connsiteY62" fmla="*/ 302534 h 482695"/>
              <a:gd name="connsiteX63" fmla="*/ 4521834 w 6029245"/>
              <a:gd name="connsiteY63" fmla="*/ 334854 h 482695"/>
              <a:gd name="connsiteX64" fmla="*/ 4562315 w 6029245"/>
              <a:gd name="connsiteY64" fmla="*/ 339617 h 482695"/>
              <a:gd name="connsiteX65" fmla="*/ 4578798 w 6029245"/>
              <a:gd name="connsiteY65" fmla="*/ 350815 h 482695"/>
              <a:gd name="connsiteX66" fmla="*/ 4636134 w 6029245"/>
              <a:gd name="connsiteY66" fmla="*/ 356285 h 482695"/>
              <a:gd name="connsiteX67" fmla="*/ 4681379 w 6029245"/>
              <a:gd name="connsiteY67" fmla="*/ 341999 h 482695"/>
              <a:gd name="connsiteX68" fmla="*/ 4718168 w 6029245"/>
              <a:gd name="connsiteY68" fmla="*/ 356922 h 482695"/>
              <a:gd name="connsiteX69" fmla="*/ 4795678 w 6029245"/>
              <a:gd name="connsiteY69" fmla="*/ 349141 h 482695"/>
              <a:gd name="connsiteX70" fmla="*/ 4881332 w 6029245"/>
              <a:gd name="connsiteY70" fmla="*/ 326496 h 482695"/>
              <a:gd name="connsiteX71" fmla="*/ 5052619 w 6029245"/>
              <a:gd name="connsiteY71" fmla="*/ 349623 h 482695"/>
              <a:gd name="connsiteX72" fmla="*/ 5119528 w 6029245"/>
              <a:gd name="connsiteY72" fmla="*/ 339616 h 482695"/>
              <a:gd name="connsiteX73" fmla="*/ 5166870 w 6029245"/>
              <a:gd name="connsiteY73" fmla="*/ 343325 h 482695"/>
              <a:gd name="connsiteX74" fmla="*/ 5201279 w 6029245"/>
              <a:gd name="connsiteY74" fmla="*/ 332794 h 482695"/>
              <a:gd name="connsiteX75" fmla="*/ 5252878 w 6029245"/>
              <a:gd name="connsiteY75" fmla="*/ 339617 h 482695"/>
              <a:gd name="connsiteX76" fmla="*/ 5499997 w 6029245"/>
              <a:gd name="connsiteY76" fmla="*/ 333128 h 482695"/>
              <a:gd name="connsiteX77" fmla="*/ 5543391 w 6029245"/>
              <a:gd name="connsiteY77" fmla="*/ 344380 h 482695"/>
              <a:gd name="connsiteX78" fmla="*/ 5655309 w 6029245"/>
              <a:gd name="connsiteY78" fmla="*/ 346761 h 482695"/>
              <a:gd name="connsiteX79" fmla="*/ 5725797 w 6029245"/>
              <a:gd name="connsiteY79" fmla="*/ 344014 h 482695"/>
              <a:gd name="connsiteX80" fmla="*/ 5748143 w 6029245"/>
              <a:gd name="connsiteY80" fmla="*/ 329728 h 482695"/>
              <a:gd name="connsiteX81" fmla="*/ 5815554 w 6029245"/>
              <a:gd name="connsiteY81" fmla="*/ 332794 h 482695"/>
              <a:gd name="connsiteX82" fmla="*/ 5894092 w 6029245"/>
              <a:gd name="connsiteY82" fmla="*/ 310355 h 482695"/>
              <a:gd name="connsiteX83" fmla="*/ 5952967 w 6029245"/>
              <a:gd name="connsiteY83" fmla="*/ 322949 h 482695"/>
              <a:gd name="connsiteX84" fmla="*/ 5982691 w 6029245"/>
              <a:gd name="connsiteY84" fmla="*/ 322930 h 482695"/>
              <a:gd name="connsiteX85" fmla="*/ 6029245 w 6029245"/>
              <a:gd name="connsiteY85" fmla="*/ 326329 h 482695"/>
              <a:gd name="connsiteX86" fmla="*/ 6026209 w 6029245"/>
              <a:gd name="connsiteY86" fmla="*/ 470116 h 482695"/>
              <a:gd name="connsiteX87" fmla="*/ 5967253 w 6029245"/>
              <a:gd name="connsiteY87" fmla="*/ 468205 h 482695"/>
              <a:gd name="connsiteX88" fmla="*/ 5805930 w 6029245"/>
              <a:gd name="connsiteY88" fmla="*/ 452102 h 482695"/>
              <a:gd name="connsiteX89" fmla="*/ 5652870 w 6029245"/>
              <a:gd name="connsiteY89" fmla="*/ 470234 h 482695"/>
              <a:gd name="connsiteX90" fmla="*/ 5537868 w 6029245"/>
              <a:gd name="connsiteY90" fmla="*/ 470234 h 482695"/>
              <a:gd name="connsiteX91" fmla="*/ 5442210 w 6029245"/>
              <a:gd name="connsiteY91" fmla="*/ 448702 h 482695"/>
              <a:gd name="connsiteX92" fmla="*/ 5224657 w 6029245"/>
              <a:gd name="connsiteY92" fmla="*/ 448702 h 482695"/>
              <a:gd name="connsiteX93" fmla="*/ 5122679 w 6029245"/>
              <a:gd name="connsiteY93" fmla="*/ 482695 h 482695"/>
              <a:gd name="connsiteX94" fmla="*/ 5044496 w 6029245"/>
              <a:gd name="connsiteY94" fmla="*/ 479296 h 482695"/>
              <a:gd name="connsiteX95" fmla="*/ 4932321 w 6029245"/>
              <a:gd name="connsiteY95" fmla="*/ 462299 h 482695"/>
              <a:gd name="connsiteX96" fmla="*/ 4876915 w 6029245"/>
              <a:gd name="connsiteY96" fmla="*/ 426926 h 482695"/>
              <a:gd name="connsiteX97" fmla="*/ 4807221 w 6029245"/>
              <a:gd name="connsiteY97" fmla="*/ 429307 h 482695"/>
              <a:gd name="connsiteX98" fmla="*/ 4748761 w 6029245"/>
              <a:gd name="connsiteY98" fmla="*/ 455501 h 482695"/>
              <a:gd name="connsiteX99" fmla="*/ 4694373 w 6029245"/>
              <a:gd name="connsiteY99" fmla="*/ 469098 h 482695"/>
              <a:gd name="connsiteX100" fmla="*/ 4667179 w 6029245"/>
              <a:gd name="connsiteY100" fmla="*/ 461264 h 482695"/>
              <a:gd name="connsiteX101" fmla="*/ 4575435 w 6029245"/>
              <a:gd name="connsiteY101" fmla="*/ 469425 h 482695"/>
              <a:gd name="connsiteX102" fmla="*/ 4528172 w 6029245"/>
              <a:gd name="connsiteY102" fmla="*/ 454119 h 482695"/>
              <a:gd name="connsiteX103" fmla="*/ 4487018 w 6029245"/>
              <a:gd name="connsiteY103" fmla="*/ 445637 h 482695"/>
              <a:gd name="connsiteX104" fmla="*/ 4360655 w 6029245"/>
              <a:gd name="connsiteY104" fmla="*/ 383443 h 482695"/>
              <a:gd name="connsiteX105" fmla="*/ 4326572 w 6029245"/>
              <a:gd name="connsiteY105" fmla="*/ 370574 h 482695"/>
              <a:gd name="connsiteX106" fmla="*/ 4281355 w 6029245"/>
              <a:gd name="connsiteY106" fmla="*/ 390224 h 482695"/>
              <a:gd name="connsiteX107" fmla="*/ 4209891 w 6029245"/>
              <a:gd name="connsiteY107" fmla="*/ 415817 h 482695"/>
              <a:gd name="connsiteX108" fmla="*/ 4170888 w 6029245"/>
              <a:gd name="connsiteY108" fmla="*/ 410602 h 482695"/>
              <a:gd name="connsiteX109" fmla="*/ 4132460 w 6029245"/>
              <a:gd name="connsiteY109" fmla="*/ 408203 h 482695"/>
              <a:gd name="connsiteX110" fmla="*/ 4103213 w 6029245"/>
              <a:gd name="connsiteY110" fmla="*/ 434052 h 482695"/>
              <a:gd name="connsiteX111" fmla="*/ 4079274 w 6029245"/>
              <a:gd name="connsiteY111" fmla="*/ 457617 h 482695"/>
              <a:gd name="connsiteX112" fmla="*/ 3943137 w 6029245"/>
              <a:gd name="connsiteY112" fmla="*/ 452102 h 482695"/>
              <a:gd name="connsiteX113" fmla="*/ 3902709 w 6029245"/>
              <a:gd name="connsiteY113" fmla="*/ 437249 h 482695"/>
              <a:gd name="connsiteX114" fmla="*/ 3888749 w 6029245"/>
              <a:gd name="connsiteY114" fmla="*/ 448702 h 482695"/>
              <a:gd name="connsiteX115" fmla="*/ 3834069 w 6029245"/>
              <a:gd name="connsiteY115" fmla="*/ 430689 h 482695"/>
              <a:gd name="connsiteX116" fmla="*/ 3773421 w 6029245"/>
              <a:gd name="connsiteY116" fmla="*/ 429535 h 482695"/>
              <a:gd name="connsiteX117" fmla="*/ 3735800 w 6029245"/>
              <a:gd name="connsiteY117" fmla="*/ 441576 h 482695"/>
              <a:gd name="connsiteX118" fmla="*/ 3690778 w 6029245"/>
              <a:gd name="connsiteY118" fmla="*/ 444392 h 482695"/>
              <a:gd name="connsiteX119" fmla="*/ 3652855 w 6029245"/>
              <a:gd name="connsiteY119" fmla="*/ 438868 h 482695"/>
              <a:gd name="connsiteX120" fmla="*/ 3619341 w 6029245"/>
              <a:gd name="connsiteY120" fmla="*/ 418199 h 482695"/>
              <a:gd name="connsiteX121" fmla="*/ 3564572 w 6029245"/>
              <a:gd name="connsiteY121" fmla="*/ 375336 h 482695"/>
              <a:gd name="connsiteX122" fmla="*/ 3513219 w 6029245"/>
              <a:gd name="connsiteY122" fmla="*/ 319704 h 482695"/>
              <a:gd name="connsiteX123" fmla="*/ 3457416 w 6029245"/>
              <a:gd name="connsiteY123" fmla="*/ 303899 h 482695"/>
              <a:gd name="connsiteX124" fmla="*/ 3385978 w 6029245"/>
              <a:gd name="connsiteY124" fmla="*/ 232461 h 482695"/>
              <a:gd name="connsiteX125" fmla="*/ 3378861 w 6029245"/>
              <a:gd name="connsiteY125" fmla="*/ 251545 h 482695"/>
              <a:gd name="connsiteX126" fmla="*/ 3304077 w 6029245"/>
              <a:gd name="connsiteY126" fmla="*/ 316131 h 482695"/>
              <a:gd name="connsiteX127" fmla="*/ 3255009 w 6029245"/>
              <a:gd name="connsiteY127" fmla="*/ 346761 h 482695"/>
              <a:gd name="connsiteX128" fmla="*/ 3163345 w 6029245"/>
              <a:gd name="connsiteY128" fmla="*/ 369847 h 482695"/>
              <a:gd name="connsiteX129" fmla="*/ 3032137 w 6029245"/>
              <a:gd name="connsiteY129" fmla="*/ 312732 h 482695"/>
              <a:gd name="connsiteX130" fmla="*/ 2984547 w 6029245"/>
              <a:gd name="connsiteY130" fmla="*/ 295736 h 482695"/>
              <a:gd name="connsiteX131" fmla="*/ 2960752 w 6029245"/>
              <a:gd name="connsiteY131" fmla="*/ 292336 h 482695"/>
              <a:gd name="connsiteX132" fmla="*/ 2834980 w 6029245"/>
              <a:gd name="connsiteY132" fmla="*/ 261743 h 482695"/>
              <a:gd name="connsiteX133" fmla="*/ 2780592 w 6029245"/>
              <a:gd name="connsiteY133" fmla="*/ 265142 h 482695"/>
              <a:gd name="connsiteX134" fmla="*/ 2760196 w 6029245"/>
              <a:gd name="connsiteY134" fmla="*/ 268542 h 482695"/>
              <a:gd name="connsiteX135" fmla="*/ 2705808 w 6029245"/>
              <a:gd name="connsiteY135" fmla="*/ 275340 h 482695"/>
              <a:gd name="connsiteX136" fmla="*/ 2671815 w 6029245"/>
              <a:gd name="connsiteY136" fmla="*/ 275340 h 482695"/>
              <a:gd name="connsiteX137" fmla="*/ 2593633 w 6029245"/>
              <a:gd name="connsiteY137" fmla="*/ 251545 h 482695"/>
              <a:gd name="connsiteX138" fmla="*/ 2546043 w 6029245"/>
              <a:gd name="connsiteY138" fmla="*/ 244747 h 482695"/>
              <a:gd name="connsiteX139" fmla="*/ 2459026 w 6029245"/>
              <a:gd name="connsiteY139" fmla="*/ 212773 h 482695"/>
              <a:gd name="connsiteX140" fmla="*/ 2330872 w 6029245"/>
              <a:gd name="connsiteY140" fmla="*/ 199848 h 482695"/>
              <a:gd name="connsiteX141" fmla="*/ 2204878 w 6029245"/>
              <a:gd name="connsiteY141" fmla="*/ 172930 h 482695"/>
              <a:gd name="connsiteX142" fmla="*/ 2169381 w 6029245"/>
              <a:gd name="connsiteY142" fmla="*/ 166183 h 482695"/>
              <a:gd name="connsiteX143" fmla="*/ 2143550 w 6029245"/>
              <a:gd name="connsiteY143" fmla="*/ 168564 h 482695"/>
              <a:gd name="connsiteX144" fmla="*/ 2090543 w 6029245"/>
              <a:gd name="connsiteY144" fmla="*/ 197157 h 482695"/>
              <a:gd name="connsiteX145" fmla="*/ 1937576 w 6029245"/>
              <a:gd name="connsiteY145" fmla="*/ 234549 h 482695"/>
              <a:gd name="connsiteX146" fmla="*/ 1859597 w 6029245"/>
              <a:gd name="connsiteY146" fmla="*/ 237224 h 482695"/>
              <a:gd name="connsiteX147" fmla="*/ 1703027 w 6029245"/>
              <a:gd name="connsiteY147" fmla="*/ 234549 h 482695"/>
              <a:gd name="connsiteX148" fmla="*/ 1635759 w 6029245"/>
              <a:gd name="connsiteY148" fmla="*/ 234842 h 482695"/>
              <a:gd name="connsiteX149" fmla="*/ 1561941 w 6029245"/>
              <a:gd name="connsiteY149" fmla="*/ 230080 h 482695"/>
              <a:gd name="connsiteX150" fmla="*/ 1510615 w 6029245"/>
              <a:gd name="connsiteY150" fmla="*/ 230460 h 482695"/>
              <a:gd name="connsiteX151" fmla="*/ 1332508 w 6029245"/>
              <a:gd name="connsiteY151" fmla="*/ 246438 h 482695"/>
              <a:gd name="connsiteX152" fmla="*/ 1123791 w 6029245"/>
              <a:gd name="connsiteY152" fmla="*/ 265799 h 482695"/>
              <a:gd name="connsiteX153" fmla="*/ 1080618 w 6029245"/>
              <a:gd name="connsiteY153" fmla="*/ 263089 h 482695"/>
              <a:gd name="connsiteX154" fmla="*/ 999966 w 6029245"/>
              <a:gd name="connsiteY154" fmla="*/ 265799 h 482695"/>
              <a:gd name="connsiteX155" fmla="*/ 968788 w 6029245"/>
              <a:gd name="connsiteY155" fmla="*/ 278739 h 482695"/>
              <a:gd name="connsiteX156" fmla="*/ 849814 w 6029245"/>
              <a:gd name="connsiteY156" fmla="*/ 305934 h 482695"/>
              <a:gd name="connsiteX157" fmla="*/ 786354 w 6029245"/>
              <a:gd name="connsiteY157" fmla="*/ 352428 h 482695"/>
              <a:gd name="connsiteX158" fmla="*/ 734239 w 6029245"/>
              <a:gd name="connsiteY158" fmla="*/ 370519 h 482695"/>
              <a:gd name="connsiteX159" fmla="*/ 662938 w 6029245"/>
              <a:gd name="connsiteY159" fmla="*/ 400112 h 482695"/>
              <a:gd name="connsiteX160" fmla="*/ 574474 w 6029245"/>
              <a:gd name="connsiteY160" fmla="*/ 384116 h 482695"/>
              <a:gd name="connsiteX161" fmla="*/ 438838 w 6029245"/>
              <a:gd name="connsiteY161" fmla="*/ 354378 h 482695"/>
              <a:gd name="connsiteX162" fmla="*/ 370519 w 6029245"/>
              <a:gd name="connsiteY162" fmla="*/ 278739 h 482695"/>
              <a:gd name="connsiteX163" fmla="*/ 326328 w 6029245"/>
              <a:gd name="connsiteY163" fmla="*/ 268542 h 482695"/>
              <a:gd name="connsiteX164" fmla="*/ 214153 w 6029245"/>
              <a:gd name="connsiteY164" fmla="*/ 180161 h 482695"/>
              <a:gd name="connsiteX165" fmla="*/ 180494 w 6029245"/>
              <a:gd name="connsiteY165" fmla="*/ 153280 h 482695"/>
              <a:gd name="connsiteX166" fmla="*/ 105377 w 6029245"/>
              <a:gd name="connsiteY166" fmla="*/ 125773 h 482695"/>
              <a:gd name="connsiteX167" fmla="*/ 33992 w 6029245"/>
              <a:gd name="connsiteY167" fmla="*/ 64586 h 482695"/>
              <a:gd name="connsiteX168" fmla="*/ 0 w 6029245"/>
              <a:gd name="connsiteY168" fmla="*/ 0 h 482695"/>
              <a:gd name="connsiteX0" fmla="*/ 0 w 6029245"/>
              <a:gd name="connsiteY0" fmla="*/ 0 h 482695"/>
              <a:gd name="connsiteX1" fmla="*/ 210754 w 6029245"/>
              <a:gd name="connsiteY1" fmla="*/ 129172 h 482695"/>
              <a:gd name="connsiteX2" fmla="*/ 385252 w 6029245"/>
              <a:gd name="connsiteY2" fmla="*/ 223402 h 482695"/>
              <a:gd name="connsiteX3" fmla="*/ 539522 w 6029245"/>
              <a:gd name="connsiteY3" fmla="*/ 285110 h 482695"/>
              <a:gd name="connsiteX4" fmla="*/ 604326 w 6029245"/>
              <a:gd name="connsiteY4" fmla="*/ 331345 h 482695"/>
              <a:gd name="connsiteX5" fmla="*/ 792027 w 6029245"/>
              <a:gd name="connsiteY5" fmla="*/ 282139 h 482695"/>
              <a:gd name="connsiteX6" fmla="*/ 862087 w 6029245"/>
              <a:gd name="connsiteY6" fmla="*/ 240232 h 482695"/>
              <a:gd name="connsiteX7" fmla="*/ 938195 w 6029245"/>
              <a:gd name="connsiteY7" fmla="*/ 217553 h 482695"/>
              <a:gd name="connsiteX8" fmla="*/ 1078547 w 6029245"/>
              <a:gd name="connsiteY8" fmla="*/ 199123 h 482695"/>
              <a:gd name="connsiteX9" fmla="*/ 1131952 w 6029245"/>
              <a:gd name="connsiteY9" fmla="*/ 207355 h 482695"/>
              <a:gd name="connsiteX10" fmla="*/ 1312113 w 6029245"/>
              <a:gd name="connsiteY10" fmla="*/ 183133 h 482695"/>
              <a:gd name="connsiteX11" fmla="*/ 1357153 w 6029245"/>
              <a:gd name="connsiteY11" fmla="*/ 170548 h 482695"/>
              <a:gd name="connsiteX12" fmla="*/ 1410691 w 6029245"/>
              <a:gd name="connsiteY12" fmla="*/ 168347 h 482695"/>
              <a:gd name="connsiteX13" fmla="*/ 1556265 w 6029245"/>
              <a:gd name="connsiteY13" fmla="*/ 162144 h 482695"/>
              <a:gd name="connsiteX14" fmla="*/ 1730221 w 6029245"/>
              <a:gd name="connsiteY14" fmla="*/ 156366 h 482695"/>
              <a:gd name="connsiteX15" fmla="*/ 1764214 w 6029245"/>
              <a:gd name="connsiteY15" fmla="*/ 156366 h 482695"/>
              <a:gd name="connsiteX16" fmla="*/ 1881028 w 6029245"/>
              <a:gd name="connsiteY16" fmla="*/ 149116 h 482695"/>
              <a:gd name="connsiteX17" fmla="*/ 1923979 w 6029245"/>
              <a:gd name="connsiteY17" fmla="*/ 156366 h 482695"/>
              <a:gd name="connsiteX18" fmla="*/ 1968169 w 6029245"/>
              <a:gd name="connsiteY18" fmla="*/ 146168 h 482695"/>
              <a:gd name="connsiteX19" fmla="*/ 2025957 w 6029245"/>
              <a:gd name="connsiteY19" fmla="*/ 125773 h 482695"/>
              <a:gd name="connsiteX20" fmla="*/ 2110938 w 6029245"/>
              <a:gd name="connsiteY20" fmla="*/ 95180 h 482695"/>
              <a:gd name="connsiteX21" fmla="*/ 2141531 w 6029245"/>
              <a:gd name="connsiteY21" fmla="*/ 98579 h 482695"/>
              <a:gd name="connsiteX22" fmla="*/ 2185828 w 6029245"/>
              <a:gd name="connsiteY22" fmla="*/ 113397 h 482695"/>
              <a:gd name="connsiteX23" fmla="*/ 2274103 w 6029245"/>
              <a:gd name="connsiteY23" fmla="*/ 132916 h 482695"/>
              <a:gd name="connsiteX24" fmla="*/ 2425016 w 6029245"/>
              <a:gd name="connsiteY24" fmla="*/ 142424 h 482695"/>
              <a:gd name="connsiteX25" fmla="*/ 2566093 w 6029245"/>
              <a:gd name="connsiteY25" fmla="*/ 191049 h 482695"/>
              <a:gd name="connsiteX26" fmla="*/ 2631121 w 6029245"/>
              <a:gd name="connsiteY26" fmla="*/ 194360 h 482695"/>
              <a:gd name="connsiteX27" fmla="*/ 2692901 w 6029245"/>
              <a:gd name="connsiteY27" fmla="*/ 214171 h 482695"/>
              <a:gd name="connsiteX28" fmla="*/ 2736074 w 6029245"/>
              <a:gd name="connsiteY28" fmla="*/ 214172 h 482695"/>
              <a:gd name="connsiteX29" fmla="*/ 2781142 w 6029245"/>
              <a:gd name="connsiteY29" fmla="*/ 215792 h 482695"/>
              <a:gd name="connsiteX30" fmla="*/ 2859722 w 6029245"/>
              <a:gd name="connsiteY30" fmla="*/ 191980 h 482695"/>
              <a:gd name="connsiteX31" fmla="*/ 2923360 w 6029245"/>
              <a:gd name="connsiteY31" fmla="*/ 207355 h 482695"/>
              <a:gd name="connsiteX32" fmla="*/ 2957353 w 6029245"/>
              <a:gd name="connsiteY32" fmla="*/ 224351 h 482695"/>
              <a:gd name="connsiteX33" fmla="*/ 2984547 w 6029245"/>
              <a:gd name="connsiteY33" fmla="*/ 241348 h 482695"/>
              <a:gd name="connsiteX34" fmla="*/ 3004943 w 6029245"/>
              <a:gd name="connsiteY34" fmla="*/ 248146 h 482695"/>
              <a:gd name="connsiteX35" fmla="*/ 3069272 w 6029245"/>
              <a:gd name="connsiteY35" fmla="*/ 261036 h 482695"/>
              <a:gd name="connsiteX36" fmla="*/ 3127316 w 6029245"/>
              <a:gd name="connsiteY36" fmla="*/ 295736 h 482695"/>
              <a:gd name="connsiteX37" fmla="*/ 3202099 w 6029245"/>
              <a:gd name="connsiteY37" fmla="*/ 295736 h 482695"/>
              <a:gd name="connsiteX38" fmla="*/ 3249689 w 6029245"/>
              <a:gd name="connsiteY38" fmla="*/ 285538 h 482695"/>
              <a:gd name="connsiteX39" fmla="*/ 3276883 w 6029245"/>
              <a:gd name="connsiteY39" fmla="*/ 271941 h 482695"/>
              <a:gd name="connsiteX40" fmla="*/ 3381260 w 6029245"/>
              <a:gd name="connsiteY40" fmla="*/ 156313 h 482695"/>
              <a:gd name="connsiteX41" fmla="*/ 3419652 w 6029245"/>
              <a:gd name="connsiteY41" fmla="*/ 183560 h 482695"/>
              <a:gd name="connsiteX42" fmla="*/ 3463842 w 6029245"/>
              <a:gd name="connsiteY42" fmla="*/ 200557 h 482695"/>
              <a:gd name="connsiteX43" fmla="*/ 3664398 w 6029245"/>
              <a:gd name="connsiteY43" fmla="*/ 295736 h 482695"/>
              <a:gd name="connsiteX44" fmla="*/ 3701790 w 6029245"/>
              <a:gd name="connsiteY44" fmla="*/ 299135 h 482695"/>
              <a:gd name="connsiteX45" fmla="*/ 3718786 w 6029245"/>
              <a:gd name="connsiteY45" fmla="*/ 302534 h 482695"/>
              <a:gd name="connsiteX46" fmla="*/ 3752434 w 6029245"/>
              <a:gd name="connsiteY46" fmla="*/ 299808 h 482695"/>
              <a:gd name="connsiteX47" fmla="*/ 3797988 w 6029245"/>
              <a:gd name="connsiteY47" fmla="*/ 291301 h 482695"/>
              <a:gd name="connsiteX48" fmla="*/ 3850323 w 6029245"/>
              <a:gd name="connsiteY48" fmla="*/ 303899 h 482695"/>
              <a:gd name="connsiteX49" fmla="*/ 3888749 w 6029245"/>
              <a:gd name="connsiteY49" fmla="*/ 319531 h 482695"/>
              <a:gd name="connsiteX50" fmla="*/ 3946537 w 6029245"/>
              <a:gd name="connsiteY50" fmla="*/ 319531 h 482695"/>
              <a:gd name="connsiteX51" fmla="*/ 3983928 w 6029245"/>
              <a:gd name="connsiteY51" fmla="*/ 309333 h 482695"/>
              <a:gd name="connsiteX52" fmla="*/ 4047966 w 6029245"/>
              <a:gd name="connsiteY52" fmla="*/ 320567 h 482695"/>
              <a:gd name="connsiteX53" fmla="*/ 4075708 w 6029245"/>
              <a:gd name="connsiteY53" fmla="*/ 292336 h 482695"/>
              <a:gd name="connsiteX54" fmla="*/ 4140834 w 6029245"/>
              <a:gd name="connsiteY54" fmla="*/ 265799 h 482695"/>
              <a:gd name="connsiteX55" fmla="*/ 4208279 w 6029245"/>
              <a:gd name="connsiteY55" fmla="*/ 248146 h 482695"/>
              <a:gd name="connsiteX56" fmla="*/ 4283709 w 6029245"/>
              <a:gd name="connsiteY56" fmla="*/ 251511 h 482695"/>
              <a:gd name="connsiteX57" fmla="*/ 4367053 w 6029245"/>
              <a:gd name="connsiteY57" fmla="*/ 277705 h 482695"/>
              <a:gd name="connsiteX58" fmla="*/ 4392858 w 6029245"/>
              <a:gd name="connsiteY58" fmla="*/ 273649 h 482695"/>
              <a:gd name="connsiteX59" fmla="*/ 4409916 w 6029245"/>
              <a:gd name="connsiteY59" fmla="*/ 272942 h 482695"/>
              <a:gd name="connsiteX60" fmla="*/ 4442828 w 6029245"/>
              <a:gd name="connsiteY60" fmla="*/ 292336 h 482695"/>
              <a:gd name="connsiteX61" fmla="*/ 4456425 w 6029245"/>
              <a:gd name="connsiteY61" fmla="*/ 295736 h 482695"/>
              <a:gd name="connsiteX62" fmla="*/ 4476821 w 6029245"/>
              <a:gd name="connsiteY62" fmla="*/ 302534 h 482695"/>
              <a:gd name="connsiteX63" fmla="*/ 4521834 w 6029245"/>
              <a:gd name="connsiteY63" fmla="*/ 334854 h 482695"/>
              <a:gd name="connsiteX64" fmla="*/ 4562315 w 6029245"/>
              <a:gd name="connsiteY64" fmla="*/ 339617 h 482695"/>
              <a:gd name="connsiteX65" fmla="*/ 4578798 w 6029245"/>
              <a:gd name="connsiteY65" fmla="*/ 350815 h 482695"/>
              <a:gd name="connsiteX66" fmla="*/ 4636134 w 6029245"/>
              <a:gd name="connsiteY66" fmla="*/ 356285 h 482695"/>
              <a:gd name="connsiteX67" fmla="*/ 4681379 w 6029245"/>
              <a:gd name="connsiteY67" fmla="*/ 341999 h 482695"/>
              <a:gd name="connsiteX68" fmla="*/ 4718168 w 6029245"/>
              <a:gd name="connsiteY68" fmla="*/ 356922 h 482695"/>
              <a:gd name="connsiteX69" fmla="*/ 4795678 w 6029245"/>
              <a:gd name="connsiteY69" fmla="*/ 349141 h 482695"/>
              <a:gd name="connsiteX70" fmla="*/ 4881332 w 6029245"/>
              <a:gd name="connsiteY70" fmla="*/ 326496 h 482695"/>
              <a:gd name="connsiteX71" fmla="*/ 5052619 w 6029245"/>
              <a:gd name="connsiteY71" fmla="*/ 349623 h 482695"/>
              <a:gd name="connsiteX72" fmla="*/ 5119528 w 6029245"/>
              <a:gd name="connsiteY72" fmla="*/ 339616 h 482695"/>
              <a:gd name="connsiteX73" fmla="*/ 5166870 w 6029245"/>
              <a:gd name="connsiteY73" fmla="*/ 343325 h 482695"/>
              <a:gd name="connsiteX74" fmla="*/ 5201279 w 6029245"/>
              <a:gd name="connsiteY74" fmla="*/ 332794 h 482695"/>
              <a:gd name="connsiteX75" fmla="*/ 5252878 w 6029245"/>
              <a:gd name="connsiteY75" fmla="*/ 339617 h 482695"/>
              <a:gd name="connsiteX76" fmla="*/ 5499997 w 6029245"/>
              <a:gd name="connsiteY76" fmla="*/ 333128 h 482695"/>
              <a:gd name="connsiteX77" fmla="*/ 5543391 w 6029245"/>
              <a:gd name="connsiteY77" fmla="*/ 344380 h 482695"/>
              <a:gd name="connsiteX78" fmla="*/ 5655309 w 6029245"/>
              <a:gd name="connsiteY78" fmla="*/ 346761 h 482695"/>
              <a:gd name="connsiteX79" fmla="*/ 5725797 w 6029245"/>
              <a:gd name="connsiteY79" fmla="*/ 344014 h 482695"/>
              <a:gd name="connsiteX80" fmla="*/ 5748143 w 6029245"/>
              <a:gd name="connsiteY80" fmla="*/ 329728 h 482695"/>
              <a:gd name="connsiteX81" fmla="*/ 5815554 w 6029245"/>
              <a:gd name="connsiteY81" fmla="*/ 332794 h 482695"/>
              <a:gd name="connsiteX82" fmla="*/ 5894092 w 6029245"/>
              <a:gd name="connsiteY82" fmla="*/ 310355 h 482695"/>
              <a:gd name="connsiteX83" fmla="*/ 5952967 w 6029245"/>
              <a:gd name="connsiteY83" fmla="*/ 322949 h 482695"/>
              <a:gd name="connsiteX84" fmla="*/ 5982691 w 6029245"/>
              <a:gd name="connsiteY84" fmla="*/ 322930 h 482695"/>
              <a:gd name="connsiteX85" fmla="*/ 6029245 w 6029245"/>
              <a:gd name="connsiteY85" fmla="*/ 326329 h 482695"/>
              <a:gd name="connsiteX86" fmla="*/ 6026209 w 6029245"/>
              <a:gd name="connsiteY86" fmla="*/ 470116 h 482695"/>
              <a:gd name="connsiteX87" fmla="*/ 5967253 w 6029245"/>
              <a:gd name="connsiteY87" fmla="*/ 468205 h 482695"/>
              <a:gd name="connsiteX88" fmla="*/ 5805930 w 6029245"/>
              <a:gd name="connsiteY88" fmla="*/ 452102 h 482695"/>
              <a:gd name="connsiteX89" fmla="*/ 5652870 w 6029245"/>
              <a:gd name="connsiteY89" fmla="*/ 470234 h 482695"/>
              <a:gd name="connsiteX90" fmla="*/ 5537868 w 6029245"/>
              <a:gd name="connsiteY90" fmla="*/ 470234 h 482695"/>
              <a:gd name="connsiteX91" fmla="*/ 5442210 w 6029245"/>
              <a:gd name="connsiteY91" fmla="*/ 448702 h 482695"/>
              <a:gd name="connsiteX92" fmla="*/ 5224657 w 6029245"/>
              <a:gd name="connsiteY92" fmla="*/ 448702 h 482695"/>
              <a:gd name="connsiteX93" fmla="*/ 5122679 w 6029245"/>
              <a:gd name="connsiteY93" fmla="*/ 482695 h 482695"/>
              <a:gd name="connsiteX94" fmla="*/ 5044496 w 6029245"/>
              <a:gd name="connsiteY94" fmla="*/ 479296 h 482695"/>
              <a:gd name="connsiteX95" fmla="*/ 4932321 w 6029245"/>
              <a:gd name="connsiteY95" fmla="*/ 462299 h 482695"/>
              <a:gd name="connsiteX96" fmla="*/ 4876915 w 6029245"/>
              <a:gd name="connsiteY96" fmla="*/ 426926 h 482695"/>
              <a:gd name="connsiteX97" fmla="*/ 4807221 w 6029245"/>
              <a:gd name="connsiteY97" fmla="*/ 429307 h 482695"/>
              <a:gd name="connsiteX98" fmla="*/ 4748761 w 6029245"/>
              <a:gd name="connsiteY98" fmla="*/ 455501 h 482695"/>
              <a:gd name="connsiteX99" fmla="*/ 4694373 w 6029245"/>
              <a:gd name="connsiteY99" fmla="*/ 469098 h 482695"/>
              <a:gd name="connsiteX100" fmla="*/ 4667179 w 6029245"/>
              <a:gd name="connsiteY100" fmla="*/ 461264 h 482695"/>
              <a:gd name="connsiteX101" fmla="*/ 4575435 w 6029245"/>
              <a:gd name="connsiteY101" fmla="*/ 469425 h 482695"/>
              <a:gd name="connsiteX102" fmla="*/ 4528172 w 6029245"/>
              <a:gd name="connsiteY102" fmla="*/ 454119 h 482695"/>
              <a:gd name="connsiteX103" fmla="*/ 4487018 w 6029245"/>
              <a:gd name="connsiteY103" fmla="*/ 445637 h 482695"/>
              <a:gd name="connsiteX104" fmla="*/ 4360655 w 6029245"/>
              <a:gd name="connsiteY104" fmla="*/ 383443 h 482695"/>
              <a:gd name="connsiteX105" fmla="*/ 4326572 w 6029245"/>
              <a:gd name="connsiteY105" fmla="*/ 370574 h 482695"/>
              <a:gd name="connsiteX106" fmla="*/ 4281355 w 6029245"/>
              <a:gd name="connsiteY106" fmla="*/ 390224 h 482695"/>
              <a:gd name="connsiteX107" fmla="*/ 4209891 w 6029245"/>
              <a:gd name="connsiteY107" fmla="*/ 415817 h 482695"/>
              <a:gd name="connsiteX108" fmla="*/ 4170888 w 6029245"/>
              <a:gd name="connsiteY108" fmla="*/ 410602 h 482695"/>
              <a:gd name="connsiteX109" fmla="*/ 4132460 w 6029245"/>
              <a:gd name="connsiteY109" fmla="*/ 408203 h 482695"/>
              <a:gd name="connsiteX110" fmla="*/ 4103213 w 6029245"/>
              <a:gd name="connsiteY110" fmla="*/ 434052 h 482695"/>
              <a:gd name="connsiteX111" fmla="*/ 4079274 w 6029245"/>
              <a:gd name="connsiteY111" fmla="*/ 457617 h 482695"/>
              <a:gd name="connsiteX112" fmla="*/ 3943137 w 6029245"/>
              <a:gd name="connsiteY112" fmla="*/ 452102 h 482695"/>
              <a:gd name="connsiteX113" fmla="*/ 3902709 w 6029245"/>
              <a:gd name="connsiteY113" fmla="*/ 437249 h 482695"/>
              <a:gd name="connsiteX114" fmla="*/ 3888749 w 6029245"/>
              <a:gd name="connsiteY114" fmla="*/ 448702 h 482695"/>
              <a:gd name="connsiteX115" fmla="*/ 3834069 w 6029245"/>
              <a:gd name="connsiteY115" fmla="*/ 430689 h 482695"/>
              <a:gd name="connsiteX116" fmla="*/ 3773421 w 6029245"/>
              <a:gd name="connsiteY116" fmla="*/ 429535 h 482695"/>
              <a:gd name="connsiteX117" fmla="*/ 3735800 w 6029245"/>
              <a:gd name="connsiteY117" fmla="*/ 441576 h 482695"/>
              <a:gd name="connsiteX118" fmla="*/ 3690778 w 6029245"/>
              <a:gd name="connsiteY118" fmla="*/ 444392 h 482695"/>
              <a:gd name="connsiteX119" fmla="*/ 3652855 w 6029245"/>
              <a:gd name="connsiteY119" fmla="*/ 438868 h 482695"/>
              <a:gd name="connsiteX120" fmla="*/ 3619341 w 6029245"/>
              <a:gd name="connsiteY120" fmla="*/ 418199 h 482695"/>
              <a:gd name="connsiteX121" fmla="*/ 3564572 w 6029245"/>
              <a:gd name="connsiteY121" fmla="*/ 375336 h 482695"/>
              <a:gd name="connsiteX122" fmla="*/ 3513219 w 6029245"/>
              <a:gd name="connsiteY122" fmla="*/ 319704 h 482695"/>
              <a:gd name="connsiteX123" fmla="*/ 3457416 w 6029245"/>
              <a:gd name="connsiteY123" fmla="*/ 303899 h 482695"/>
              <a:gd name="connsiteX124" fmla="*/ 3385978 w 6029245"/>
              <a:gd name="connsiteY124" fmla="*/ 232461 h 482695"/>
              <a:gd name="connsiteX125" fmla="*/ 3378861 w 6029245"/>
              <a:gd name="connsiteY125" fmla="*/ 251545 h 482695"/>
              <a:gd name="connsiteX126" fmla="*/ 3304077 w 6029245"/>
              <a:gd name="connsiteY126" fmla="*/ 316131 h 482695"/>
              <a:gd name="connsiteX127" fmla="*/ 3255009 w 6029245"/>
              <a:gd name="connsiteY127" fmla="*/ 346761 h 482695"/>
              <a:gd name="connsiteX128" fmla="*/ 3163345 w 6029245"/>
              <a:gd name="connsiteY128" fmla="*/ 369847 h 482695"/>
              <a:gd name="connsiteX129" fmla="*/ 3032137 w 6029245"/>
              <a:gd name="connsiteY129" fmla="*/ 312732 h 482695"/>
              <a:gd name="connsiteX130" fmla="*/ 2984547 w 6029245"/>
              <a:gd name="connsiteY130" fmla="*/ 295736 h 482695"/>
              <a:gd name="connsiteX131" fmla="*/ 2960752 w 6029245"/>
              <a:gd name="connsiteY131" fmla="*/ 292336 h 482695"/>
              <a:gd name="connsiteX132" fmla="*/ 2834980 w 6029245"/>
              <a:gd name="connsiteY132" fmla="*/ 261743 h 482695"/>
              <a:gd name="connsiteX133" fmla="*/ 2780592 w 6029245"/>
              <a:gd name="connsiteY133" fmla="*/ 265142 h 482695"/>
              <a:gd name="connsiteX134" fmla="*/ 2760196 w 6029245"/>
              <a:gd name="connsiteY134" fmla="*/ 268542 h 482695"/>
              <a:gd name="connsiteX135" fmla="*/ 2705808 w 6029245"/>
              <a:gd name="connsiteY135" fmla="*/ 275340 h 482695"/>
              <a:gd name="connsiteX136" fmla="*/ 2671815 w 6029245"/>
              <a:gd name="connsiteY136" fmla="*/ 275340 h 482695"/>
              <a:gd name="connsiteX137" fmla="*/ 2593633 w 6029245"/>
              <a:gd name="connsiteY137" fmla="*/ 251545 h 482695"/>
              <a:gd name="connsiteX138" fmla="*/ 2546043 w 6029245"/>
              <a:gd name="connsiteY138" fmla="*/ 244747 h 482695"/>
              <a:gd name="connsiteX139" fmla="*/ 2459026 w 6029245"/>
              <a:gd name="connsiteY139" fmla="*/ 212773 h 482695"/>
              <a:gd name="connsiteX140" fmla="*/ 2330872 w 6029245"/>
              <a:gd name="connsiteY140" fmla="*/ 199848 h 482695"/>
              <a:gd name="connsiteX141" fmla="*/ 2204878 w 6029245"/>
              <a:gd name="connsiteY141" fmla="*/ 172930 h 482695"/>
              <a:gd name="connsiteX142" fmla="*/ 2169381 w 6029245"/>
              <a:gd name="connsiteY142" fmla="*/ 166183 h 482695"/>
              <a:gd name="connsiteX143" fmla="*/ 2143550 w 6029245"/>
              <a:gd name="connsiteY143" fmla="*/ 168564 h 482695"/>
              <a:gd name="connsiteX144" fmla="*/ 2090543 w 6029245"/>
              <a:gd name="connsiteY144" fmla="*/ 197157 h 482695"/>
              <a:gd name="connsiteX145" fmla="*/ 1937576 w 6029245"/>
              <a:gd name="connsiteY145" fmla="*/ 234549 h 482695"/>
              <a:gd name="connsiteX146" fmla="*/ 1859597 w 6029245"/>
              <a:gd name="connsiteY146" fmla="*/ 237224 h 482695"/>
              <a:gd name="connsiteX147" fmla="*/ 1703027 w 6029245"/>
              <a:gd name="connsiteY147" fmla="*/ 234549 h 482695"/>
              <a:gd name="connsiteX148" fmla="*/ 1635759 w 6029245"/>
              <a:gd name="connsiteY148" fmla="*/ 234842 h 482695"/>
              <a:gd name="connsiteX149" fmla="*/ 1561941 w 6029245"/>
              <a:gd name="connsiteY149" fmla="*/ 230080 h 482695"/>
              <a:gd name="connsiteX150" fmla="*/ 1510615 w 6029245"/>
              <a:gd name="connsiteY150" fmla="*/ 230460 h 482695"/>
              <a:gd name="connsiteX151" fmla="*/ 1332508 w 6029245"/>
              <a:gd name="connsiteY151" fmla="*/ 246438 h 482695"/>
              <a:gd name="connsiteX152" fmla="*/ 1123791 w 6029245"/>
              <a:gd name="connsiteY152" fmla="*/ 265799 h 482695"/>
              <a:gd name="connsiteX153" fmla="*/ 1080618 w 6029245"/>
              <a:gd name="connsiteY153" fmla="*/ 263089 h 482695"/>
              <a:gd name="connsiteX154" fmla="*/ 999966 w 6029245"/>
              <a:gd name="connsiteY154" fmla="*/ 265799 h 482695"/>
              <a:gd name="connsiteX155" fmla="*/ 968788 w 6029245"/>
              <a:gd name="connsiteY155" fmla="*/ 278739 h 482695"/>
              <a:gd name="connsiteX156" fmla="*/ 849814 w 6029245"/>
              <a:gd name="connsiteY156" fmla="*/ 305934 h 482695"/>
              <a:gd name="connsiteX157" fmla="*/ 786354 w 6029245"/>
              <a:gd name="connsiteY157" fmla="*/ 352428 h 482695"/>
              <a:gd name="connsiteX158" fmla="*/ 734239 w 6029245"/>
              <a:gd name="connsiteY158" fmla="*/ 370519 h 482695"/>
              <a:gd name="connsiteX159" fmla="*/ 662938 w 6029245"/>
              <a:gd name="connsiteY159" fmla="*/ 400112 h 482695"/>
              <a:gd name="connsiteX160" fmla="*/ 574474 w 6029245"/>
              <a:gd name="connsiteY160" fmla="*/ 384116 h 482695"/>
              <a:gd name="connsiteX161" fmla="*/ 438838 w 6029245"/>
              <a:gd name="connsiteY161" fmla="*/ 354378 h 482695"/>
              <a:gd name="connsiteX162" fmla="*/ 370519 w 6029245"/>
              <a:gd name="connsiteY162" fmla="*/ 278739 h 482695"/>
              <a:gd name="connsiteX163" fmla="*/ 326328 w 6029245"/>
              <a:gd name="connsiteY163" fmla="*/ 268542 h 482695"/>
              <a:gd name="connsiteX164" fmla="*/ 214153 w 6029245"/>
              <a:gd name="connsiteY164" fmla="*/ 180161 h 482695"/>
              <a:gd name="connsiteX165" fmla="*/ 180494 w 6029245"/>
              <a:gd name="connsiteY165" fmla="*/ 153280 h 482695"/>
              <a:gd name="connsiteX166" fmla="*/ 105377 w 6029245"/>
              <a:gd name="connsiteY166" fmla="*/ 125773 h 482695"/>
              <a:gd name="connsiteX167" fmla="*/ 33992 w 6029245"/>
              <a:gd name="connsiteY167" fmla="*/ 64586 h 482695"/>
              <a:gd name="connsiteX168" fmla="*/ 0 w 6029245"/>
              <a:gd name="connsiteY168" fmla="*/ 0 h 482695"/>
              <a:gd name="connsiteX0" fmla="*/ 0 w 6029245"/>
              <a:gd name="connsiteY0" fmla="*/ 0 h 482695"/>
              <a:gd name="connsiteX1" fmla="*/ 210754 w 6029245"/>
              <a:gd name="connsiteY1" fmla="*/ 129172 h 482695"/>
              <a:gd name="connsiteX2" fmla="*/ 385252 w 6029245"/>
              <a:gd name="connsiteY2" fmla="*/ 223402 h 482695"/>
              <a:gd name="connsiteX3" fmla="*/ 539522 w 6029245"/>
              <a:gd name="connsiteY3" fmla="*/ 285110 h 482695"/>
              <a:gd name="connsiteX4" fmla="*/ 604326 w 6029245"/>
              <a:gd name="connsiteY4" fmla="*/ 331345 h 482695"/>
              <a:gd name="connsiteX5" fmla="*/ 792027 w 6029245"/>
              <a:gd name="connsiteY5" fmla="*/ 282139 h 482695"/>
              <a:gd name="connsiteX6" fmla="*/ 862087 w 6029245"/>
              <a:gd name="connsiteY6" fmla="*/ 240232 h 482695"/>
              <a:gd name="connsiteX7" fmla="*/ 938195 w 6029245"/>
              <a:gd name="connsiteY7" fmla="*/ 217553 h 482695"/>
              <a:gd name="connsiteX8" fmla="*/ 1078547 w 6029245"/>
              <a:gd name="connsiteY8" fmla="*/ 199123 h 482695"/>
              <a:gd name="connsiteX9" fmla="*/ 1131952 w 6029245"/>
              <a:gd name="connsiteY9" fmla="*/ 207355 h 482695"/>
              <a:gd name="connsiteX10" fmla="*/ 1312113 w 6029245"/>
              <a:gd name="connsiteY10" fmla="*/ 183133 h 482695"/>
              <a:gd name="connsiteX11" fmla="*/ 1357153 w 6029245"/>
              <a:gd name="connsiteY11" fmla="*/ 170548 h 482695"/>
              <a:gd name="connsiteX12" fmla="*/ 1410691 w 6029245"/>
              <a:gd name="connsiteY12" fmla="*/ 168347 h 482695"/>
              <a:gd name="connsiteX13" fmla="*/ 1556265 w 6029245"/>
              <a:gd name="connsiteY13" fmla="*/ 162144 h 482695"/>
              <a:gd name="connsiteX14" fmla="*/ 1730221 w 6029245"/>
              <a:gd name="connsiteY14" fmla="*/ 156366 h 482695"/>
              <a:gd name="connsiteX15" fmla="*/ 1764214 w 6029245"/>
              <a:gd name="connsiteY15" fmla="*/ 156366 h 482695"/>
              <a:gd name="connsiteX16" fmla="*/ 1881028 w 6029245"/>
              <a:gd name="connsiteY16" fmla="*/ 149116 h 482695"/>
              <a:gd name="connsiteX17" fmla="*/ 1923979 w 6029245"/>
              <a:gd name="connsiteY17" fmla="*/ 156366 h 482695"/>
              <a:gd name="connsiteX18" fmla="*/ 1968169 w 6029245"/>
              <a:gd name="connsiteY18" fmla="*/ 146168 h 482695"/>
              <a:gd name="connsiteX19" fmla="*/ 2025957 w 6029245"/>
              <a:gd name="connsiteY19" fmla="*/ 125773 h 482695"/>
              <a:gd name="connsiteX20" fmla="*/ 2110938 w 6029245"/>
              <a:gd name="connsiteY20" fmla="*/ 95180 h 482695"/>
              <a:gd name="connsiteX21" fmla="*/ 2141531 w 6029245"/>
              <a:gd name="connsiteY21" fmla="*/ 98579 h 482695"/>
              <a:gd name="connsiteX22" fmla="*/ 2185828 w 6029245"/>
              <a:gd name="connsiteY22" fmla="*/ 113397 h 482695"/>
              <a:gd name="connsiteX23" fmla="*/ 2274103 w 6029245"/>
              <a:gd name="connsiteY23" fmla="*/ 132916 h 482695"/>
              <a:gd name="connsiteX24" fmla="*/ 2425016 w 6029245"/>
              <a:gd name="connsiteY24" fmla="*/ 142424 h 482695"/>
              <a:gd name="connsiteX25" fmla="*/ 2566093 w 6029245"/>
              <a:gd name="connsiteY25" fmla="*/ 191049 h 482695"/>
              <a:gd name="connsiteX26" fmla="*/ 2631121 w 6029245"/>
              <a:gd name="connsiteY26" fmla="*/ 194360 h 482695"/>
              <a:gd name="connsiteX27" fmla="*/ 2664460 w 6029245"/>
              <a:gd name="connsiteY27" fmla="*/ 199124 h 482695"/>
              <a:gd name="connsiteX28" fmla="*/ 2692901 w 6029245"/>
              <a:gd name="connsiteY28" fmla="*/ 214171 h 482695"/>
              <a:gd name="connsiteX29" fmla="*/ 2736074 w 6029245"/>
              <a:gd name="connsiteY29" fmla="*/ 214172 h 482695"/>
              <a:gd name="connsiteX30" fmla="*/ 2781142 w 6029245"/>
              <a:gd name="connsiteY30" fmla="*/ 215792 h 482695"/>
              <a:gd name="connsiteX31" fmla="*/ 2859722 w 6029245"/>
              <a:gd name="connsiteY31" fmla="*/ 191980 h 482695"/>
              <a:gd name="connsiteX32" fmla="*/ 2923360 w 6029245"/>
              <a:gd name="connsiteY32" fmla="*/ 207355 h 482695"/>
              <a:gd name="connsiteX33" fmla="*/ 2957353 w 6029245"/>
              <a:gd name="connsiteY33" fmla="*/ 224351 h 482695"/>
              <a:gd name="connsiteX34" fmla="*/ 2984547 w 6029245"/>
              <a:gd name="connsiteY34" fmla="*/ 241348 h 482695"/>
              <a:gd name="connsiteX35" fmla="*/ 3004943 w 6029245"/>
              <a:gd name="connsiteY35" fmla="*/ 248146 h 482695"/>
              <a:gd name="connsiteX36" fmla="*/ 3069272 w 6029245"/>
              <a:gd name="connsiteY36" fmla="*/ 261036 h 482695"/>
              <a:gd name="connsiteX37" fmla="*/ 3127316 w 6029245"/>
              <a:gd name="connsiteY37" fmla="*/ 295736 h 482695"/>
              <a:gd name="connsiteX38" fmla="*/ 3202099 w 6029245"/>
              <a:gd name="connsiteY38" fmla="*/ 295736 h 482695"/>
              <a:gd name="connsiteX39" fmla="*/ 3249689 w 6029245"/>
              <a:gd name="connsiteY39" fmla="*/ 285538 h 482695"/>
              <a:gd name="connsiteX40" fmla="*/ 3276883 w 6029245"/>
              <a:gd name="connsiteY40" fmla="*/ 271941 h 482695"/>
              <a:gd name="connsiteX41" fmla="*/ 3381260 w 6029245"/>
              <a:gd name="connsiteY41" fmla="*/ 156313 h 482695"/>
              <a:gd name="connsiteX42" fmla="*/ 3419652 w 6029245"/>
              <a:gd name="connsiteY42" fmla="*/ 183560 h 482695"/>
              <a:gd name="connsiteX43" fmla="*/ 3463842 w 6029245"/>
              <a:gd name="connsiteY43" fmla="*/ 200557 h 482695"/>
              <a:gd name="connsiteX44" fmla="*/ 3664398 w 6029245"/>
              <a:gd name="connsiteY44" fmla="*/ 295736 h 482695"/>
              <a:gd name="connsiteX45" fmla="*/ 3701790 w 6029245"/>
              <a:gd name="connsiteY45" fmla="*/ 299135 h 482695"/>
              <a:gd name="connsiteX46" fmla="*/ 3718786 w 6029245"/>
              <a:gd name="connsiteY46" fmla="*/ 302534 h 482695"/>
              <a:gd name="connsiteX47" fmla="*/ 3752434 w 6029245"/>
              <a:gd name="connsiteY47" fmla="*/ 299808 h 482695"/>
              <a:gd name="connsiteX48" fmla="*/ 3797988 w 6029245"/>
              <a:gd name="connsiteY48" fmla="*/ 291301 h 482695"/>
              <a:gd name="connsiteX49" fmla="*/ 3850323 w 6029245"/>
              <a:gd name="connsiteY49" fmla="*/ 303899 h 482695"/>
              <a:gd name="connsiteX50" fmla="*/ 3888749 w 6029245"/>
              <a:gd name="connsiteY50" fmla="*/ 319531 h 482695"/>
              <a:gd name="connsiteX51" fmla="*/ 3946537 w 6029245"/>
              <a:gd name="connsiteY51" fmla="*/ 319531 h 482695"/>
              <a:gd name="connsiteX52" fmla="*/ 3983928 w 6029245"/>
              <a:gd name="connsiteY52" fmla="*/ 309333 h 482695"/>
              <a:gd name="connsiteX53" fmla="*/ 4047966 w 6029245"/>
              <a:gd name="connsiteY53" fmla="*/ 320567 h 482695"/>
              <a:gd name="connsiteX54" fmla="*/ 4075708 w 6029245"/>
              <a:gd name="connsiteY54" fmla="*/ 292336 h 482695"/>
              <a:gd name="connsiteX55" fmla="*/ 4140834 w 6029245"/>
              <a:gd name="connsiteY55" fmla="*/ 265799 h 482695"/>
              <a:gd name="connsiteX56" fmla="*/ 4208279 w 6029245"/>
              <a:gd name="connsiteY56" fmla="*/ 248146 h 482695"/>
              <a:gd name="connsiteX57" fmla="*/ 4283709 w 6029245"/>
              <a:gd name="connsiteY57" fmla="*/ 251511 h 482695"/>
              <a:gd name="connsiteX58" fmla="*/ 4367053 w 6029245"/>
              <a:gd name="connsiteY58" fmla="*/ 277705 h 482695"/>
              <a:gd name="connsiteX59" fmla="*/ 4392858 w 6029245"/>
              <a:gd name="connsiteY59" fmla="*/ 273649 h 482695"/>
              <a:gd name="connsiteX60" fmla="*/ 4409916 w 6029245"/>
              <a:gd name="connsiteY60" fmla="*/ 272942 h 482695"/>
              <a:gd name="connsiteX61" fmla="*/ 4442828 w 6029245"/>
              <a:gd name="connsiteY61" fmla="*/ 292336 h 482695"/>
              <a:gd name="connsiteX62" fmla="*/ 4456425 w 6029245"/>
              <a:gd name="connsiteY62" fmla="*/ 295736 h 482695"/>
              <a:gd name="connsiteX63" fmla="*/ 4476821 w 6029245"/>
              <a:gd name="connsiteY63" fmla="*/ 302534 h 482695"/>
              <a:gd name="connsiteX64" fmla="*/ 4521834 w 6029245"/>
              <a:gd name="connsiteY64" fmla="*/ 334854 h 482695"/>
              <a:gd name="connsiteX65" fmla="*/ 4562315 w 6029245"/>
              <a:gd name="connsiteY65" fmla="*/ 339617 h 482695"/>
              <a:gd name="connsiteX66" fmla="*/ 4578798 w 6029245"/>
              <a:gd name="connsiteY66" fmla="*/ 350815 h 482695"/>
              <a:gd name="connsiteX67" fmla="*/ 4636134 w 6029245"/>
              <a:gd name="connsiteY67" fmla="*/ 356285 h 482695"/>
              <a:gd name="connsiteX68" fmla="*/ 4681379 w 6029245"/>
              <a:gd name="connsiteY68" fmla="*/ 341999 h 482695"/>
              <a:gd name="connsiteX69" fmla="*/ 4718168 w 6029245"/>
              <a:gd name="connsiteY69" fmla="*/ 356922 h 482695"/>
              <a:gd name="connsiteX70" fmla="*/ 4795678 w 6029245"/>
              <a:gd name="connsiteY70" fmla="*/ 349141 h 482695"/>
              <a:gd name="connsiteX71" fmla="*/ 4881332 w 6029245"/>
              <a:gd name="connsiteY71" fmla="*/ 326496 h 482695"/>
              <a:gd name="connsiteX72" fmla="*/ 5052619 w 6029245"/>
              <a:gd name="connsiteY72" fmla="*/ 349623 h 482695"/>
              <a:gd name="connsiteX73" fmla="*/ 5119528 w 6029245"/>
              <a:gd name="connsiteY73" fmla="*/ 339616 h 482695"/>
              <a:gd name="connsiteX74" fmla="*/ 5166870 w 6029245"/>
              <a:gd name="connsiteY74" fmla="*/ 343325 h 482695"/>
              <a:gd name="connsiteX75" fmla="*/ 5201279 w 6029245"/>
              <a:gd name="connsiteY75" fmla="*/ 332794 h 482695"/>
              <a:gd name="connsiteX76" fmla="*/ 5252878 w 6029245"/>
              <a:gd name="connsiteY76" fmla="*/ 339617 h 482695"/>
              <a:gd name="connsiteX77" fmla="*/ 5499997 w 6029245"/>
              <a:gd name="connsiteY77" fmla="*/ 333128 h 482695"/>
              <a:gd name="connsiteX78" fmla="*/ 5543391 w 6029245"/>
              <a:gd name="connsiteY78" fmla="*/ 344380 h 482695"/>
              <a:gd name="connsiteX79" fmla="*/ 5655309 w 6029245"/>
              <a:gd name="connsiteY79" fmla="*/ 346761 h 482695"/>
              <a:gd name="connsiteX80" fmla="*/ 5725797 w 6029245"/>
              <a:gd name="connsiteY80" fmla="*/ 344014 h 482695"/>
              <a:gd name="connsiteX81" fmla="*/ 5748143 w 6029245"/>
              <a:gd name="connsiteY81" fmla="*/ 329728 h 482695"/>
              <a:gd name="connsiteX82" fmla="*/ 5815554 w 6029245"/>
              <a:gd name="connsiteY82" fmla="*/ 332794 h 482695"/>
              <a:gd name="connsiteX83" fmla="*/ 5894092 w 6029245"/>
              <a:gd name="connsiteY83" fmla="*/ 310355 h 482695"/>
              <a:gd name="connsiteX84" fmla="*/ 5952967 w 6029245"/>
              <a:gd name="connsiteY84" fmla="*/ 322949 h 482695"/>
              <a:gd name="connsiteX85" fmla="*/ 5982691 w 6029245"/>
              <a:gd name="connsiteY85" fmla="*/ 322930 h 482695"/>
              <a:gd name="connsiteX86" fmla="*/ 6029245 w 6029245"/>
              <a:gd name="connsiteY86" fmla="*/ 326329 h 482695"/>
              <a:gd name="connsiteX87" fmla="*/ 6026209 w 6029245"/>
              <a:gd name="connsiteY87" fmla="*/ 470116 h 482695"/>
              <a:gd name="connsiteX88" fmla="*/ 5967253 w 6029245"/>
              <a:gd name="connsiteY88" fmla="*/ 468205 h 482695"/>
              <a:gd name="connsiteX89" fmla="*/ 5805930 w 6029245"/>
              <a:gd name="connsiteY89" fmla="*/ 452102 h 482695"/>
              <a:gd name="connsiteX90" fmla="*/ 5652870 w 6029245"/>
              <a:gd name="connsiteY90" fmla="*/ 470234 h 482695"/>
              <a:gd name="connsiteX91" fmla="*/ 5537868 w 6029245"/>
              <a:gd name="connsiteY91" fmla="*/ 470234 h 482695"/>
              <a:gd name="connsiteX92" fmla="*/ 5442210 w 6029245"/>
              <a:gd name="connsiteY92" fmla="*/ 448702 h 482695"/>
              <a:gd name="connsiteX93" fmla="*/ 5224657 w 6029245"/>
              <a:gd name="connsiteY93" fmla="*/ 448702 h 482695"/>
              <a:gd name="connsiteX94" fmla="*/ 5122679 w 6029245"/>
              <a:gd name="connsiteY94" fmla="*/ 482695 h 482695"/>
              <a:gd name="connsiteX95" fmla="*/ 5044496 w 6029245"/>
              <a:gd name="connsiteY95" fmla="*/ 479296 h 482695"/>
              <a:gd name="connsiteX96" fmla="*/ 4932321 w 6029245"/>
              <a:gd name="connsiteY96" fmla="*/ 462299 h 482695"/>
              <a:gd name="connsiteX97" fmla="*/ 4876915 w 6029245"/>
              <a:gd name="connsiteY97" fmla="*/ 426926 h 482695"/>
              <a:gd name="connsiteX98" fmla="*/ 4807221 w 6029245"/>
              <a:gd name="connsiteY98" fmla="*/ 429307 h 482695"/>
              <a:gd name="connsiteX99" fmla="*/ 4748761 w 6029245"/>
              <a:gd name="connsiteY99" fmla="*/ 455501 h 482695"/>
              <a:gd name="connsiteX100" fmla="*/ 4694373 w 6029245"/>
              <a:gd name="connsiteY100" fmla="*/ 469098 h 482695"/>
              <a:gd name="connsiteX101" fmla="*/ 4667179 w 6029245"/>
              <a:gd name="connsiteY101" fmla="*/ 461264 h 482695"/>
              <a:gd name="connsiteX102" fmla="*/ 4575435 w 6029245"/>
              <a:gd name="connsiteY102" fmla="*/ 469425 h 482695"/>
              <a:gd name="connsiteX103" fmla="*/ 4528172 w 6029245"/>
              <a:gd name="connsiteY103" fmla="*/ 454119 h 482695"/>
              <a:gd name="connsiteX104" fmla="*/ 4487018 w 6029245"/>
              <a:gd name="connsiteY104" fmla="*/ 445637 h 482695"/>
              <a:gd name="connsiteX105" fmla="*/ 4360655 w 6029245"/>
              <a:gd name="connsiteY105" fmla="*/ 383443 h 482695"/>
              <a:gd name="connsiteX106" fmla="*/ 4326572 w 6029245"/>
              <a:gd name="connsiteY106" fmla="*/ 370574 h 482695"/>
              <a:gd name="connsiteX107" fmla="*/ 4281355 w 6029245"/>
              <a:gd name="connsiteY107" fmla="*/ 390224 h 482695"/>
              <a:gd name="connsiteX108" fmla="*/ 4209891 w 6029245"/>
              <a:gd name="connsiteY108" fmla="*/ 415817 h 482695"/>
              <a:gd name="connsiteX109" fmla="*/ 4170888 w 6029245"/>
              <a:gd name="connsiteY109" fmla="*/ 410602 h 482695"/>
              <a:gd name="connsiteX110" fmla="*/ 4132460 w 6029245"/>
              <a:gd name="connsiteY110" fmla="*/ 408203 h 482695"/>
              <a:gd name="connsiteX111" fmla="*/ 4103213 w 6029245"/>
              <a:gd name="connsiteY111" fmla="*/ 434052 h 482695"/>
              <a:gd name="connsiteX112" fmla="*/ 4079274 w 6029245"/>
              <a:gd name="connsiteY112" fmla="*/ 457617 h 482695"/>
              <a:gd name="connsiteX113" fmla="*/ 3943137 w 6029245"/>
              <a:gd name="connsiteY113" fmla="*/ 452102 h 482695"/>
              <a:gd name="connsiteX114" fmla="*/ 3902709 w 6029245"/>
              <a:gd name="connsiteY114" fmla="*/ 437249 h 482695"/>
              <a:gd name="connsiteX115" fmla="*/ 3888749 w 6029245"/>
              <a:gd name="connsiteY115" fmla="*/ 448702 h 482695"/>
              <a:gd name="connsiteX116" fmla="*/ 3834069 w 6029245"/>
              <a:gd name="connsiteY116" fmla="*/ 430689 h 482695"/>
              <a:gd name="connsiteX117" fmla="*/ 3773421 w 6029245"/>
              <a:gd name="connsiteY117" fmla="*/ 429535 h 482695"/>
              <a:gd name="connsiteX118" fmla="*/ 3735800 w 6029245"/>
              <a:gd name="connsiteY118" fmla="*/ 441576 h 482695"/>
              <a:gd name="connsiteX119" fmla="*/ 3690778 w 6029245"/>
              <a:gd name="connsiteY119" fmla="*/ 444392 h 482695"/>
              <a:gd name="connsiteX120" fmla="*/ 3652855 w 6029245"/>
              <a:gd name="connsiteY120" fmla="*/ 438868 h 482695"/>
              <a:gd name="connsiteX121" fmla="*/ 3619341 w 6029245"/>
              <a:gd name="connsiteY121" fmla="*/ 418199 h 482695"/>
              <a:gd name="connsiteX122" fmla="*/ 3564572 w 6029245"/>
              <a:gd name="connsiteY122" fmla="*/ 375336 h 482695"/>
              <a:gd name="connsiteX123" fmla="*/ 3513219 w 6029245"/>
              <a:gd name="connsiteY123" fmla="*/ 319704 h 482695"/>
              <a:gd name="connsiteX124" fmla="*/ 3457416 w 6029245"/>
              <a:gd name="connsiteY124" fmla="*/ 303899 h 482695"/>
              <a:gd name="connsiteX125" fmla="*/ 3385978 w 6029245"/>
              <a:gd name="connsiteY125" fmla="*/ 232461 h 482695"/>
              <a:gd name="connsiteX126" fmla="*/ 3378861 w 6029245"/>
              <a:gd name="connsiteY126" fmla="*/ 251545 h 482695"/>
              <a:gd name="connsiteX127" fmla="*/ 3304077 w 6029245"/>
              <a:gd name="connsiteY127" fmla="*/ 316131 h 482695"/>
              <a:gd name="connsiteX128" fmla="*/ 3255009 w 6029245"/>
              <a:gd name="connsiteY128" fmla="*/ 346761 h 482695"/>
              <a:gd name="connsiteX129" fmla="*/ 3163345 w 6029245"/>
              <a:gd name="connsiteY129" fmla="*/ 369847 h 482695"/>
              <a:gd name="connsiteX130" fmla="*/ 3032137 w 6029245"/>
              <a:gd name="connsiteY130" fmla="*/ 312732 h 482695"/>
              <a:gd name="connsiteX131" fmla="*/ 2984547 w 6029245"/>
              <a:gd name="connsiteY131" fmla="*/ 295736 h 482695"/>
              <a:gd name="connsiteX132" fmla="*/ 2960752 w 6029245"/>
              <a:gd name="connsiteY132" fmla="*/ 292336 h 482695"/>
              <a:gd name="connsiteX133" fmla="*/ 2834980 w 6029245"/>
              <a:gd name="connsiteY133" fmla="*/ 261743 h 482695"/>
              <a:gd name="connsiteX134" fmla="*/ 2780592 w 6029245"/>
              <a:gd name="connsiteY134" fmla="*/ 265142 h 482695"/>
              <a:gd name="connsiteX135" fmla="*/ 2760196 w 6029245"/>
              <a:gd name="connsiteY135" fmla="*/ 268542 h 482695"/>
              <a:gd name="connsiteX136" fmla="*/ 2705808 w 6029245"/>
              <a:gd name="connsiteY136" fmla="*/ 275340 h 482695"/>
              <a:gd name="connsiteX137" fmla="*/ 2671815 w 6029245"/>
              <a:gd name="connsiteY137" fmla="*/ 275340 h 482695"/>
              <a:gd name="connsiteX138" fmla="*/ 2593633 w 6029245"/>
              <a:gd name="connsiteY138" fmla="*/ 251545 h 482695"/>
              <a:gd name="connsiteX139" fmla="*/ 2546043 w 6029245"/>
              <a:gd name="connsiteY139" fmla="*/ 244747 h 482695"/>
              <a:gd name="connsiteX140" fmla="*/ 2459026 w 6029245"/>
              <a:gd name="connsiteY140" fmla="*/ 212773 h 482695"/>
              <a:gd name="connsiteX141" fmla="*/ 2330872 w 6029245"/>
              <a:gd name="connsiteY141" fmla="*/ 199848 h 482695"/>
              <a:gd name="connsiteX142" fmla="*/ 2204878 w 6029245"/>
              <a:gd name="connsiteY142" fmla="*/ 172930 h 482695"/>
              <a:gd name="connsiteX143" fmla="*/ 2169381 w 6029245"/>
              <a:gd name="connsiteY143" fmla="*/ 166183 h 482695"/>
              <a:gd name="connsiteX144" fmla="*/ 2143550 w 6029245"/>
              <a:gd name="connsiteY144" fmla="*/ 168564 h 482695"/>
              <a:gd name="connsiteX145" fmla="*/ 2090543 w 6029245"/>
              <a:gd name="connsiteY145" fmla="*/ 197157 h 482695"/>
              <a:gd name="connsiteX146" fmla="*/ 1937576 w 6029245"/>
              <a:gd name="connsiteY146" fmla="*/ 234549 h 482695"/>
              <a:gd name="connsiteX147" fmla="*/ 1859597 w 6029245"/>
              <a:gd name="connsiteY147" fmla="*/ 237224 h 482695"/>
              <a:gd name="connsiteX148" fmla="*/ 1703027 w 6029245"/>
              <a:gd name="connsiteY148" fmla="*/ 234549 h 482695"/>
              <a:gd name="connsiteX149" fmla="*/ 1635759 w 6029245"/>
              <a:gd name="connsiteY149" fmla="*/ 234842 h 482695"/>
              <a:gd name="connsiteX150" fmla="*/ 1561941 w 6029245"/>
              <a:gd name="connsiteY150" fmla="*/ 230080 h 482695"/>
              <a:gd name="connsiteX151" fmla="*/ 1510615 w 6029245"/>
              <a:gd name="connsiteY151" fmla="*/ 230460 h 482695"/>
              <a:gd name="connsiteX152" fmla="*/ 1332508 w 6029245"/>
              <a:gd name="connsiteY152" fmla="*/ 246438 h 482695"/>
              <a:gd name="connsiteX153" fmla="*/ 1123791 w 6029245"/>
              <a:gd name="connsiteY153" fmla="*/ 265799 h 482695"/>
              <a:gd name="connsiteX154" fmla="*/ 1080618 w 6029245"/>
              <a:gd name="connsiteY154" fmla="*/ 263089 h 482695"/>
              <a:gd name="connsiteX155" fmla="*/ 999966 w 6029245"/>
              <a:gd name="connsiteY155" fmla="*/ 265799 h 482695"/>
              <a:gd name="connsiteX156" fmla="*/ 968788 w 6029245"/>
              <a:gd name="connsiteY156" fmla="*/ 278739 h 482695"/>
              <a:gd name="connsiteX157" fmla="*/ 849814 w 6029245"/>
              <a:gd name="connsiteY157" fmla="*/ 305934 h 482695"/>
              <a:gd name="connsiteX158" fmla="*/ 786354 w 6029245"/>
              <a:gd name="connsiteY158" fmla="*/ 352428 h 482695"/>
              <a:gd name="connsiteX159" fmla="*/ 734239 w 6029245"/>
              <a:gd name="connsiteY159" fmla="*/ 370519 h 482695"/>
              <a:gd name="connsiteX160" fmla="*/ 662938 w 6029245"/>
              <a:gd name="connsiteY160" fmla="*/ 400112 h 482695"/>
              <a:gd name="connsiteX161" fmla="*/ 574474 w 6029245"/>
              <a:gd name="connsiteY161" fmla="*/ 384116 h 482695"/>
              <a:gd name="connsiteX162" fmla="*/ 438838 w 6029245"/>
              <a:gd name="connsiteY162" fmla="*/ 354378 h 482695"/>
              <a:gd name="connsiteX163" fmla="*/ 370519 w 6029245"/>
              <a:gd name="connsiteY163" fmla="*/ 278739 h 482695"/>
              <a:gd name="connsiteX164" fmla="*/ 326328 w 6029245"/>
              <a:gd name="connsiteY164" fmla="*/ 268542 h 482695"/>
              <a:gd name="connsiteX165" fmla="*/ 214153 w 6029245"/>
              <a:gd name="connsiteY165" fmla="*/ 180161 h 482695"/>
              <a:gd name="connsiteX166" fmla="*/ 180494 w 6029245"/>
              <a:gd name="connsiteY166" fmla="*/ 153280 h 482695"/>
              <a:gd name="connsiteX167" fmla="*/ 105377 w 6029245"/>
              <a:gd name="connsiteY167" fmla="*/ 125773 h 482695"/>
              <a:gd name="connsiteX168" fmla="*/ 33992 w 6029245"/>
              <a:gd name="connsiteY168" fmla="*/ 64586 h 482695"/>
              <a:gd name="connsiteX169" fmla="*/ 0 w 6029245"/>
              <a:gd name="connsiteY169" fmla="*/ 0 h 482695"/>
              <a:gd name="connsiteX0" fmla="*/ 0 w 6029245"/>
              <a:gd name="connsiteY0" fmla="*/ 0 h 482695"/>
              <a:gd name="connsiteX1" fmla="*/ 210754 w 6029245"/>
              <a:gd name="connsiteY1" fmla="*/ 129172 h 482695"/>
              <a:gd name="connsiteX2" fmla="*/ 385252 w 6029245"/>
              <a:gd name="connsiteY2" fmla="*/ 223402 h 482695"/>
              <a:gd name="connsiteX3" fmla="*/ 539522 w 6029245"/>
              <a:gd name="connsiteY3" fmla="*/ 285110 h 482695"/>
              <a:gd name="connsiteX4" fmla="*/ 604326 w 6029245"/>
              <a:gd name="connsiteY4" fmla="*/ 331345 h 482695"/>
              <a:gd name="connsiteX5" fmla="*/ 792027 w 6029245"/>
              <a:gd name="connsiteY5" fmla="*/ 282139 h 482695"/>
              <a:gd name="connsiteX6" fmla="*/ 862087 w 6029245"/>
              <a:gd name="connsiteY6" fmla="*/ 240232 h 482695"/>
              <a:gd name="connsiteX7" fmla="*/ 938195 w 6029245"/>
              <a:gd name="connsiteY7" fmla="*/ 217553 h 482695"/>
              <a:gd name="connsiteX8" fmla="*/ 1078547 w 6029245"/>
              <a:gd name="connsiteY8" fmla="*/ 199123 h 482695"/>
              <a:gd name="connsiteX9" fmla="*/ 1131952 w 6029245"/>
              <a:gd name="connsiteY9" fmla="*/ 207355 h 482695"/>
              <a:gd name="connsiteX10" fmla="*/ 1312113 w 6029245"/>
              <a:gd name="connsiteY10" fmla="*/ 183133 h 482695"/>
              <a:gd name="connsiteX11" fmla="*/ 1357153 w 6029245"/>
              <a:gd name="connsiteY11" fmla="*/ 170548 h 482695"/>
              <a:gd name="connsiteX12" fmla="*/ 1410691 w 6029245"/>
              <a:gd name="connsiteY12" fmla="*/ 168347 h 482695"/>
              <a:gd name="connsiteX13" fmla="*/ 1556265 w 6029245"/>
              <a:gd name="connsiteY13" fmla="*/ 162144 h 482695"/>
              <a:gd name="connsiteX14" fmla="*/ 1730221 w 6029245"/>
              <a:gd name="connsiteY14" fmla="*/ 156366 h 482695"/>
              <a:gd name="connsiteX15" fmla="*/ 1764214 w 6029245"/>
              <a:gd name="connsiteY15" fmla="*/ 156366 h 482695"/>
              <a:gd name="connsiteX16" fmla="*/ 1881028 w 6029245"/>
              <a:gd name="connsiteY16" fmla="*/ 149116 h 482695"/>
              <a:gd name="connsiteX17" fmla="*/ 1923979 w 6029245"/>
              <a:gd name="connsiteY17" fmla="*/ 156366 h 482695"/>
              <a:gd name="connsiteX18" fmla="*/ 1968169 w 6029245"/>
              <a:gd name="connsiteY18" fmla="*/ 146168 h 482695"/>
              <a:gd name="connsiteX19" fmla="*/ 2025957 w 6029245"/>
              <a:gd name="connsiteY19" fmla="*/ 125773 h 482695"/>
              <a:gd name="connsiteX20" fmla="*/ 2110938 w 6029245"/>
              <a:gd name="connsiteY20" fmla="*/ 95180 h 482695"/>
              <a:gd name="connsiteX21" fmla="*/ 2141531 w 6029245"/>
              <a:gd name="connsiteY21" fmla="*/ 98579 h 482695"/>
              <a:gd name="connsiteX22" fmla="*/ 2185828 w 6029245"/>
              <a:gd name="connsiteY22" fmla="*/ 113397 h 482695"/>
              <a:gd name="connsiteX23" fmla="*/ 2274103 w 6029245"/>
              <a:gd name="connsiteY23" fmla="*/ 132916 h 482695"/>
              <a:gd name="connsiteX24" fmla="*/ 2304892 w 6029245"/>
              <a:gd name="connsiteY24" fmla="*/ 144355 h 482695"/>
              <a:gd name="connsiteX25" fmla="*/ 2425016 w 6029245"/>
              <a:gd name="connsiteY25" fmla="*/ 142424 h 482695"/>
              <a:gd name="connsiteX26" fmla="*/ 2566093 w 6029245"/>
              <a:gd name="connsiteY26" fmla="*/ 191049 h 482695"/>
              <a:gd name="connsiteX27" fmla="*/ 2631121 w 6029245"/>
              <a:gd name="connsiteY27" fmla="*/ 194360 h 482695"/>
              <a:gd name="connsiteX28" fmla="*/ 2664460 w 6029245"/>
              <a:gd name="connsiteY28" fmla="*/ 199124 h 482695"/>
              <a:gd name="connsiteX29" fmla="*/ 2692901 w 6029245"/>
              <a:gd name="connsiteY29" fmla="*/ 214171 h 482695"/>
              <a:gd name="connsiteX30" fmla="*/ 2736074 w 6029245"/>
              <a:gd name="connsiteY30" fmla="*/ 214172 h 482695"/>
              <a:gd name="connsiteX31" fmla="*/ 2781142 w 6029245"/>
              <a:gd name="connsiteY31" fmla="*/ 215792 h 482695"/>
              <a:gd name="connsiteX32" fmla="*/ 2859722 w 6029245"/>
              <a:gd name="connsiteY32" fmla="*/ 191980 h 482695"/>
              <a:gd name="connsiteX33" fmla="*/ 2923360 w 6029245"/>
              <a:gd name="connsiteY33" fmla="*/ 207355 h 482695"/>
              <a:gd name="connsiteX34" fmla="*/ 2957353 w 6029245"/>
              <a:gd name="connsiteY34" fmla="*/ 224351 h 482695"/>
              <a:gd name="connsiteX35" fmla="*/ 2984547 w 6029245"/>
              <a:gd name="connsiteY35" fmla="*/ 241348 h 482695"/>
              <a:gd name="connsiteX36" fmla="*/ 3004943 w 6029245"/>
              <a:gd name="connsiteY36" fmla="*/ 248146 h 482695"/>
              <a:gd name="connsiteX37" fmla="*/ 3069272 w 6029245"/>
              <a:gd name="connsiteY37" fmla="*/ 261036 h 482695"/>
              <a:gd name="connsiteX38" fmla="*/ 3127316 w 6029245"/>
              <a:gd name="connsiteY38" fmla="*/ 295736 h 482695"/>
              <a:gd name="connsiteX39" fmla="*/ 3202099 w 6029245"/>
              <a:gd name="connsiteY39" fmla="*/ 295736 h 482695"/>
              <a:gd name="connsiteX40" fmla="*/ 3249689 w 6029245"/>
              <a:gd name="connsiteY40" fmla="*/ 285538 h 482695"/>
              <a:gd name="connsiteX41" fmla="*/ 3276883 w 6029245"/>
              <a:gd name="connsiteY41" fmla="*/ 271941 h 482695"/>
              <a:gd name="connsiteX42" fmla="*/ 3381260 w 6029245"/>
              <a:gd name="connsiteY42" fmla="*/ 156313 h 482695"/>
              <a:gd name="connsiteX43" fmla="*/ 3419652 w 6029245"/>
              <a:gd name="connsiteY43" fmla="*/ 183560 h 482695"/>
              <a:gd name="connsiteX44" fmla="*/ 3463842 w 6029245"/>
              <a:gd name="connsiteY44" fmla="*/ 200557 h 482695"/>
              <a:gd name="connsiteX45" fmla="*/ 3664398 w 6029245"/>
              <a:gd name="connsiteY45" fmla="*/ 295736 h 482695"/>
              <a:gd name="connsiteX46" fmla="*/ 3701790 w 6029245"/>
              <a:gd name="connsiteY46" fmla="*/ 299135 h 482695"/>
              <a:gd name="connsiteX47" fmla="*/ 3718786 w 6029245"/>
              <a:gd name="connsiteY47" fmla="*/ 302534 h 482695"/>
              <a:gd name="connsiteX48" fmla="*/ 3752434 w 6029245"/>
              <a:gd name="connsiteY48" fmla="*/ 299808 h 482695"/>
              <a:gd name="connsiteX49" fmla="*/ 3797988 w 6029245"/>
              <a:gd name="connsiteY49" fmla="*/ 291301 h 482695"/>
              <a:gd name="connsiteX50" fmla="*/ 3850323 w 6029245"/>
              <a:gd name="connsiteY50" fmla="*/ 303899 h 482695"/>
              <a:gd name="connsiteX51" fmla="*/ 3888749 w 6029245"/>
              <a:gd name="connsiteY51" fmla="*/ 319531 h 482695"/>
              <a:gd name="connsiteX52" fmla="*/ 3946537 w 6029245"/>
              <a:gd name="connsiteY52" fmla="*/ 319531 h 482695"/>
              <a:gd name="connsiteX53" fmla="*/ 3983928 w 6029245"/>
              <a:gd name="connsiteY53" fmla="*/ 309333 h 482695"/>
              <a:gd name="connsiteX54" fmla="*/ 4047966 w 6029245"/>
              <a:gd name="connsiteY54" fmla="*/ 320567 h 482695"/>
              <a:gd name="connsiteX55" fmla="*/ 4075708 w 6029245"/>
              <a:gd name="connsiteY55" fmla="*/ 292336 h 482695"/>
              <a:gd name="connsiteX56" fmla="*/ 4140834 w 6029245"/>
              <a:gd name="connsiteY56" fmla="*/ 265799 h 482695"/>
              <a:gd name="connsiteX57" fmla="*/ 4208279 w 6029245"/>
              <a:gd name="connsiteY57" fmla="*/ 248146 h 482695"/>
              <a:gd name="connsiteX58" fmla="*/ 4283709 w 6029245"/>
              <a:gd name="connsiteY58" fmla="*/ 251511 h 482695"/>
              <a:gd name="connsiteX59" fmla="*/ 4367053 w 6029245"/>
              <a:gd name="connsiteY59" fmla="*/ 277705 h 482695"/>
              <a:gd name="connsiteX60" fmla="*/ 4392858 w 6029245"/>
              <a:gd name="connsiteY60" fmla="*/ 273649 h 482695"/>
              <a:gd name="connsiteX61" fmla="*/ 4409916 w 6029245"/>
              <a:gd name="connsiteY61" fmla="*/ 272942 h 482695"/>
              <a:gd name="connsiteX62" fmla="*/ 4442828 w 6029245"/>
              <a:gd name="connsiteY62" fmla="*/ 292336 h 482695"/>
              <a:gd name="connsiteX63" fmla="*/ 4456425 w 6029245"/>
              <a:gd name="connsiteY63" fmla="*/ 295736 h 482695"/>
              <a:gd name="connsiteX64" fmla="*/ 4476821 w 6029245"/>
              <a:gd name="connsiteY64" fmla="*/ 302534 h 482695"/>
              <a:gd name="connsiteX65" fmla="*/ 4521834 w 6029245"/>
              <a:gd name="connsiteY65" fmla="*/ 334854 h 482695"/>
              <a:gd name="connsiteX66" fmla="*/ 4562315 w 6029245"/>
              <a:gd name="connsiteY66" fmla="*/ 339617 h 482695"/>
              <a:gd name="connsiteX67" fmla="*/ 4578798 w 6029245"/>
              <a:gd name="connsiteY67" fmla="*/ 350815 h 482695"/>
              <a:gd name="connsiteX68" fmla="*/ 4636134 w 6029245"/>
              <a:gd name="connsiteY68" fmla="*/ 356285 h 482695"/>
              <a:gd name="connsiteX69" fmla="*/ 4681379 w 6029245"/>
              <a:gd name="connsiteY69" fmla="*/ 341999 h 482695"/>
              <a:gd name="connsiteX70" fmla="*/ 4718168 w 6029245"/>
              <a:gd name="connsiteY70" fmla="*/ 356922 h 482695"/>
              <a:gd name="connsiteX71" fmla="*/ 4795678 w 6029245"/>
              <a:gd name="connsiteY71" fmla="*/ 349141 h 482695"/>
              <a:gd name="connsiteX72" fmla="*/ 4881332 w 6029245"/>
              <a:gd name="connsiteY72" fmla="*/ 326496 h 482695"/>
              <a:gd name="connsiteX73" fmla="*/ 5052619 w 6029245"/>
              <a:gd name="connsiteY73" fmla="*/ 349623 h 482695"/>
              <a:gd name="connsiteX74" fmla="*/ 5119528 w 6029245"/>
              <a:gd name="connsiteY74" fmla="*/ 339616 h 482695"/>
              <a:gd name="connsiteX75" fmla="*/ 5166870 w 6029245"/>
              <a:gd name="connsiteY75" fmla="*/ 343325 h 482695"/>
              <a:gd name="connsiteX76" fmla="*/ 5201279 w 6029245"/>
              <a:gd name="connsiteY76" fmla="*/ 332794 h 482695"/>
              <a:gd name="connsiteX77" fmla="*/ 5252878 w 6029245"/>
              <a:gd name="connsiteY77" fmla="*/ 339617 h 482695"/>
              <a:gd name="connsiteX78" fmla="*/ 5499997 w 6029245"/>
              <a:gd name="connsiteY78" fmla="*/ 333128 h 482695"/>
              <a:gd name="connsiteX79" fmla="*/ 5543391 w 6029245"/>
              <a:gd name="connsiteY79" fmla="*/ 344380 h 482695"/>
              <a:gd name="connsiteX80" fmla="*/ 5655309 w 6029245"/>
              <a:gd name="connsiteY80" fmla="*/ 346761 h 482695"/>
              <a:gd name="connsiteX81" fmla="*/ 5725797 w 6029245"/>
              <a:gd name="connsiteY81" fmla="*/ 344014 h 482695"/>
              <a:gd name="connsiteX82" fmla="*/ 5748143 w 6029245"/>
              <a:gd name="connsiteY82" fmla="*/ 329728 h 482695"/>
              <a:gd name="connsiteX83" fmla="*/ 5815554 w 6029245"/>
              <a:gd name="connsiteY83" fmla="*/ 332794 h 482695"/>
              <a:gd name="connsiteX84" fmla="*/ 5894092 w 6029245"/>
              <a:gd name="connsiteY84" fmla="*/ 310355 h 482695"/>
              <a:gd name="connsiteX85" fmla="*/ 5952967 w 6029245"/>
              <a:gd name="connsiteY85" fmla="*/ 322949 h 482695"/>
              <a:gd name="connsiteX86" fmla="*/ 5982691 w 6029245"/>
              <a:gd name="connsiteY86" fmla="*/ 322930 h 482695"/>
              <a:gd name="connsiteX87" fmla="*/ 6029245 w 6029245"/>
              <a:gd name="connsiteY87" fmla="*/ 326329 h 482695"/>
              <a:gd name="connsiteX88" fmla="*/ 6026209 w 6029245"/>
              <a:gd name="connsiteY88" fmla="*/ 470116 h 482695"/>
              <a:gd name="connsiteX89" fmla="*/ 5967253 w 6029245"/>
              <a:gd name="connsiteY89" fmla="*/ 468205 h 482695"/>
              <a:gd name="connsiteX90" fmla="*/ 5805930 w 6029245"/>
              <a:gd name="connsiteY90" fmla="*/ 452102 h 482695"/>
              <a:gd name="connsiteX91" fmla="*/ 5652870 w 6029245"/>
              <a:gd name="connsiteY91" fmla="*/ 470234 h 482695"/>
              <a:gd name="connsiteX92" fmla="*/ 5537868 w 6029245"/>
              <a:gd name="connsiteY92" fmla="*/ 470234 h 482695"/>
              <a:gd name="connsiteX93" fmla="*/ 5442210 w 6029245"/>
              <a:gd name="connsiteY93" fmla="*/ 448702 h 482695"/>
              <a:gd name="connsiteX94" fmla="*/ 5224657 w 6029245"/>
              <a:gd name="connsiteY94" fmla="*/ 448702 h 482695"/>
              <a:gd name="connsiteX95" fmla="*/ 5122679 w 6029245"/>
              <a:gd name="connsiteY95" fmla="*/ 482695 h 482695"/>
              <a:gd name="connsiteX96" fmla="*/ 5044496 w 6029245"/>
              <a:gd name="connsiteY96" fmla="*/ 479296 h 482695"/>
              <a:gd name="connsiteX97" fmla="*/ 4932321 w 6029245"/>
              <a:gd name="connsiteY97" fmla="*/ 462299 h 482695"/>
              <a:gd name="connsiteX98" fmla="*/ 4876915 w 6029245"/>
              <a:gd name="connsiteY98" fmla="*/ 426926 h 482695"/>
              <a:gd name="connsiteX99" fmla="*/ 4807221 w 6029245"/>
              <a:gd name="connsiteY99" fmla="*/ 429307 h 482695"/>
              <a:gd name="connsiteX100" fmla="*/ 4748761 w 6029245"/>
              <a:gd name="connsiteY100" fmla="*/ 455501 h 482695"/>
              <a:gd name="connsiteX101" fmla="*/ 4694373 w 6029245"/>
              <a:gd name="connsiteY101" fmla="*/ 469098 h 482695"/>
              <a:gd name="connsiteX102" fmla="*/ 4667179 w 6029245"/>
              <a:gd name="connsiteY102" fmla="*/ 461264 h 482695"/>
              <a:gd name="connsiteX103" fmla="*/ 4575435 w 6029245"/>
              <a:gd name="connsiteY103" fmla="*/ 469425 h 482695"/>
              <a:gd name="connsiteX104" fmla="*/ 4528172 w 6029245"/>
              <a:gd name="connsiteY104" fmla="*/ 454119 h 482695"/>
              <a:gd name="connsiteX105" fmla="*/ 4487018 w 6029245"/>
              <a:gd name="connsiteY105" fmla="*/ 445637 h 482695"/>
              <a:gd name="connsiteX106" fmla="*/ 4360655 w 6029245"/>
              <a:gd name="connsiteY106" fmla="*/ 383443 h 482695"/>
              <a:gd name="connsiteX107" fmla="*/ 4326572 w 6029245"/>
              <a:gd name="connsiteY107" fmla="*/ 370574 h 482695"/>
              <a:gd name="connsiteX108" fmla="*/ 4281355 w 6029245"/>
              <a:gd name="connsiteY108" fmla="*/ 390224 h 482695"/>
              <a:gd name="connsiteX109" fmla="*/ 4209891 w 6029245"/>
              <a:gd name="connsiteY109" fmla="*/ 415817 h 482695"/>
              <a:gd name="connsiteX110" fmla="*/ 4170888 w 6029245"/>
              <a:gd name="connsiteY110" fmla="*/ 410602 h 482695"/>
              <a:gd name="connsiteX111" fmla="*/ 4132460 w 6029245"/>
              <a:gd name="connsiteY111" fmla="*/ 408203 h 482695"/>
              <a:gd name="connsiteX112" fmla="*/ 4103213 w 6029245"/>
              <a:gd name="connsiteY112" fmla="*/ 434052 h 482695"/>
              <a:gd name="connsiteX113" fmla="*/ 4079274 w 6029245"/>
              <a:gd name="connsiteY113" fmla="*/ 457617 h 482695"/>
              <a:gd name="connsiteX114" fmla="*/ 3943137 w 6029245"/>
              <a:gd name="connsiteY114" fmla="*/ 452102 h 482695"/>
              <a:gd name="connsiteX115" fmla="*/ 3902709 w 6029245"/>
              <a:gd name="connsiteY115" fmla="*/ 437249 h 482695"/>
              <a:gd name="connsiteX116" fmla="*/ 3888749 w 6029245"/>
              <a:gd name="connsiteY116" fmla="*/ 448702 h 482695"/>
              <a:gd name="connsiteX117" fmla="*/ 3834069 w 6029245"/>
              <a:gd name="connsiteY117" fmla="*/ 430689 h 482695"/>
              <a:gd name="connsiteX118" fmla="*/ 3773421 w 6029245"/>
              <a:gd name="connsiteY118" fmla="*/ 429535 h 482695"/>
              <a:gd name="connsiteX119" fmla="*/ 3735800 w 6029245"/>
              <a:gd name="connsiteY119" fmla="*/ 441576 h 482695"/>
              <a:gd name="connsiteX120" fmla="*/ 3690778 w 6029245"/>
              <a:gd name="connsiteY120" fmla="*/ 444392 h 482695"/>
              <a:gd name="connsiteX121" fmla="*/ 3652855 w 6029245"/>
              <a:gd name="connsiteY121" fmla="*/ 438868 h 482695"/>
              <a:gd name="connsiteX122" fmla="*/ 3619341 w 6029245"/>
              <a:gd name="connsiteY122" fmla="*/ 418199 h 482695"/>
              <a:gd name="connsiteX123" fmla="*/ 3564572 w 6029245"/>
              <a:gd name="connsiteY123" fmla="*/ 375336 h 482695"/>
              <a:gd name="connsiteX124" fmla="*/ 3513219 w 6029245"/>
              <a:gd name="connsiteY124" fmla="*/ 319704 h 482695"/>
              <a:gd name="connsiteX125" fmla="*/ 3457416 w 6029245"/>
              <a:gd name="connsiteY125" fmla="*/ 303899 h 482695"/>
              <a:gd name="connsiteX126" fmla="*/ 3385978 w 6029245"/>
              <a:gd name="connsiteY126" fmla="*/ 232461 h 482695"/>
              <a:gd name="connsiteX127" fmla="*/ 3378861 w 6029245"/>
              <a:gd name="connsiteY127" fmla="*/ 251545 h 482695"/>
              <a:gd name="connsiteX128" fmla="*/ 3304077 w 6029245"/>
              <a:gd name="connsiteY128" fmla="*/ 316131 h 482695"/>
              <a:gd name="connsiteX129" fmla="*/ 3255009 w 6029245"/>
              <a:gd name="connsiteY129" fmla="*/ 346761 h 482695"/>
              <a:gd name="connsiteX130" fmla="*/ 3163345 w 6029245"/>
              <a:gd name="connsiteY130" fmla="*/ 369847 h 482695"/>
              <a:gd name="connsiteX131" fmla="*/ 3032137 w 6029245"/>
              <a:gd name="connsiteY131" fmla="*/ 312732 h 482695"/>
              <a:gd name="connsiteX132" fmla="*/ 2984547 w 6029245"/>
              <a:gd name="connsiteY132" fmla="*/ 295736 h 482695"/>
              <a:gd name="connsiteX133" fmla="*/ 2960752 w 6029245"/>
              <a:gd name="connsiteY133" fmla="*/ 292336 h 482695"/>
              <a:gd name="connsiteX134" fmla="*/ 2834980 w 6029245"/>
              <a:gd name="connsiteY134" fmla="*/ 261743 h 482695"/>
              <a:gd name="connsiteX135" fmla="*/ 2780592 w 6029245"/>
              <a:gd name="connsiteY135" fmla="*/ 265142 h 482695"/>
              <a:gd name="connsiteX136" fmla="*/ 2760196 w 6029245"/>
              <a:gd name="connsiteY136" fmla="*/ 268542 h 482695"/>
              <a:gd name="connsiteX137" fmla="*/ 2705808 w 6029245"/>
              <a:gd name="connsiteY137" fmla="*/ 275340 h 482695"/>
              <a:gd name="connsiteX138" fmla="*/ 2671815 w 6029245"/>
              <a:gd name="connsiteY138" fmla="*/ 275340 h 482695"/>
              <a:gd name="connsiteX139" fmla="*/ 2593633 w 6029245"/>
              <a:gd name="connsiteY139" fmla="*/ 251545 h 482695"/>
              <a:gd name="connsiteX140" fmla="*/ 2546043 w 6029245"/>
              <a:gd name="connsiteY140" fmla="*/ 244747 h 482695"/>
              <a:gd name="connsiteX141" fmla="*/ 2459026 w 6029245"/>
              <a:gd name="connsiteY141" fmla="*/ 212773 h 482695"/>
              <a:gd name="connsiteX142" fmla="*/ 2330872 w 6029245"/>
              <a:gd name="connsiteY142" fmla="*/ 199848 h 482695"/>
              <a:gd name="connsiteX143" fmla="*/ 2204878 w 6029245"/>
              <a:gd name="connsiteY143" fmla="*/ 172930 h 482695"/>
              <a:gd name="connsiteX144" fmla="*/ 2169381 w 6029245"/>
              <a:gd name="connsiteY144" fmla="*/ 166183 h 482695"/>
              <a:gd name="connsiteX145" fmla="*/ 2143550 w 6029245"/>
              <a:gd name="connsiteY145" fmla="*/ 168564 h 482695"/>
              <a:gd name="connsiteX146" fmla="*/ 2090543 w 6029245"/>
              <a:gd name="connsiteY146" fmla="*/ 197157 h 482695"/>
              <a:gd name="connsiteX147" fmla="*/ 1937576 w 6029245"/>
              <a:gd name="connsiteY147" fmla="*/ 234549 h 482695"/>
              <a:gd name="connsiteX148" fmla="*/ 1859597 w 6029245"/>
              <a:gd name="connsiteY148" fmla="*/ 237224 h 482695"/>
              <a:gd name="connsiteX149" fmla="*/ 1703027 w 6029245"/>
              <a:gd name="connsiteY149" fmla="*/ 234549 h 482695"/>
              <a:gd name="connsiteX150" fmla="*/ 1635759 w 6029245"/>
              <a:gd name="connsiteY150" fmla="*/ 234842 h 482695"/>
              <a:gd name="connsiteX151" fmla="*/ 1561941 w 6029245"/>
              <a:gd name="connsiteY151" fmla="*/ 230080 h 482695"/>
              <a:gd name="connsiteX152" fmla="*/ 1510615 w 6029245"/>
              <a:gd name="connsiteY152" fmla="*/ 230460 h 482695"/>
              <a:gd name="connsiteX153" fmla="*/ 1332508 w 6029245"/>
              <a:gd name="connsiteY153" fmla="*/ 246438 h 482695"/>
              <a:gd name="connsiteX154" fmla="*/ 1123791 w 6029245"/>
              <a:gd name="connsiteY154" fmla="*/ 265799 h 482695"/>
              <a:gd name="connsiteX155" fmla="*/ 1080618 w 6029245"/>
              <a:gd name="connsiteY155" fmla="*/ 263089 h 482695"/>
              <a:gd name="connsiteX156" fmla="*/ 999966 w 6029245"/>
              <a:gd name="connsiteY156" fmla="*/ 265799 h 482695"/>
              <a:gd name="connsiteX157" fmla="*/ 968788 w 6029245"/>
              <a:gd name="connsiteY157" fmla="*/ 278739 h 482695"/>
              <a:gd name="connsiteX158" fmla="*/ 849814 w 6029245"/>
              <a:gd name="connsiteY158" fmla="*/ 305934 h 482695"/>
              <a:gd name="connsiteX159" fmla="*/ 786354 w 6029245"/>
              <a:gd name="connsiteY159" fmla="*/ 352428 h 482695"/>
              <a:gd name="connsiteX160" fmla="*/ 734239 w 6029245"/>
              <a:gd name="connsiteY160" fmla="*/ 370519 h 482695"/>
              <a:gd name="connsiteX161" fmla="*/ 662938 w 6029245"/>
              <a:gd name="connsiteY161" fmla="*/ 400112 h 482695"/>
              <a:gd name="connsiteX162" fmla="*/ 574474 w 6029245"/>
              <a:gd name="connsiteY162" fmla="*/ 384116 h 482695"/>
              <a:gd name="connsiteX163" fmla="*/ 438838 w 6029245"/>
              <a:gd name="connsiteY163" fmla="*/ 354378 h 482695"/>
              <a:gd name="connsiteX164" fmla="*/ 370519 w 6029245"/>
              <a:gd name="connsiteY164" fmla="*/ 278739 h 482695"/>
              <a:gd name="connsiteX165" fmla="*/ 326328 w 6029245"/>
              <a:gd name="connsiteY165" fmla="*/ 268542 h 482695"/>
              <a:gd name="connsiteX166" fmla="*/ 214153 w 6029245"/>
              <a:gd name="connsiteY166" fmla="*/ 180161 h 482695"/>
              <a:gd name="connsiteX167" fmla="*/ 180494 w 6029245"/>
              <a:gd name="connsiteY167" fmla="*/ 153280 h 482695"/>
              <a:gd name="connsiteX168" fmla="*/ 105377 w 6029245"/>
              <a:gd name="connsiteY168" fmla="*/ 125773 h 482695"/>
              <a:gd name="connsiteX169" fmla="*/ 33992 w 6029245"/>
              <a:gd name="connsiteY169" fmla="*/ 64586 h 482695"/>
              <a:gd name="connsiteX170" fmla="*/ 0 w 6029245"/>
              <a:gd name="connsiteY170" fmla="*/ 0 h 482695"/>
              <a:gd name="connsiteX0" fmla="*/ 0 w 6029245"/>
              <a:gd name="connsiteY0" fmla="*/ 0 h 482695"/>
              <a:gd name="connsiteX1" fmla="*/ 210754 w 6029245"/>
              <a:gd name="connsiteY1" fmla="*/ 129172 h 482695"/>
              <a:gd name="connsiteX2" fmla="*/ 385252 w 6029245"/>
              <a:gd name="connsiteY2" fmla="*/ 223402 h 482695"/>
              <a:gd name="connsiteX3" fmla="*/ 539522 w 6029245"/>
              <a:gd name="connsiteY3" fmla="*/ 285110 h 482695"/>
              <a:gd name="connsiteX4" fmla="*/ 604326 w 6029245"/>
              <a:gd name="connsiteY4" fmla="*/ 331345 h 482695"/>
              <a:gd name="connsiteX5" fmla="*/ 792027 w 6029245"/>
              <a:gd name="connsiteY5" fmla="*/ 282139 h 482695"/>
              <a:gd name="connsiteX6" fmla="*/ 862087 w 6029245"/>
              <a:gd name="connsiteY6" fmla="*/ 240232 h 482695"/>
              <a:gd name="connsiteX7" fmla="*/ 938195 w 6029245"/>
              <a:gd name="connsiteY7" fmla="*/ 217553 h 482695"/>
              <a:gd name="connsiteX8" fmla="*/ 1078547 w 6029245"/>
              <a:gd name="connsiteY8" fmla="*/ 199123 h 482695"/>
              <a:gd name="connsiteX9" fmla="*/ 1131952 w 6029245"/>
              <a:gd name="connsiteY9" fmla="*/ 207355 h 482695"/>
              <a:gd name="connsiteX10" fmla="*/ 1312113 w 6029245"/>
              <a:gd name="connsiteY10" fmla="*/ 183133 h 482695"/>
              <a:gd name="connsiteX11" fmla="*/ 1357153 w 6029245"/>
              <a:gd name="connsiteY11" fmla="*/ 170548 h 482695"/>
              <a:gd name="connsiteX12" fmla="*/ 1410691 w 6029245"/>
              <a:gd name="connsiteY12" fmla="*/ 168347 h 482695"/>
              <a:gd name="connsiteX13" fmla="*/ 1556265 w 6029245"/>
              <a:gd name="connsiteY13" fmla="*/ 162144 h 482695"/>
              <a:gd name="connsiteX14" fmla="*/ 1730221 w 6029245"/>
              <a:gd name="connsiteY14" fmla="*/ 156366 h 482695"/>
              <a:gd name="connsiteX15" fmla="*/ 1764214 w 6029245"/>
              <a:gd name="connsiteY15" fmla="*/ 156366 h 482695"/>
              <a:gd name="connsiteX16" fmla="*/ 1881028 w 6029245"/>
              <a:gd name="connsiteY16" fmla="*/ 149116 h 482695"/>
              <a:gd name="connsiteX17" fmla="*/ 1923979 w 6029245"/>
              <a:gd name="connsiteY17" fmla="*/ 156366 h 482695"/>
              <a:gd name="connsiteX18" fmla="*/ 1968169 w 6029245"/>
              <a:gd name="connsiteY18" fmla="*/ 146168 h 482695"/>
              <a:gd name="connsiteX19" fmla="*/ 2025957 w 6029245"/>
              <a:gd name="connsiteY19" fmla="*/ 125773 h 482695"/>
              <a:gd name="connsiteX20" fmla="*/ 2110938 w 6029245"/>
              <a:gd name="connsiteY20" fmla="*/ 95180 h 482695"/>
              <a:gd name="connsiteX21" fmla="*/ 2141531 w 6029245"/>
              <a:gd name="connsiteY21" fmla="*/ 98579 h 482695"/>
              <a:gd name="connsiteX22" fmla="*/ 2185828 w 6029245"/>
              <a:gd name="connsiteY22" fmla="*/ 113397 h 482695"/>
              <a:gd name="connsiteX23" fmla="*/ 2242979 w 6029245"/>
              <a:gd name="connsiteY23" fmla="*/ 130067 h 482695"/>
              <a:gd name="connsiteX24" fmla="*/ 2274103 w 6029245"/>
              <a:gd name="connsiteY24" fmla="*/ 132916 h 482695"/>
              <a:gd name="connsiteX25" fmla="*/ 2304892 w 6029245"/>
              <a:gd name="connsiteY25" fmla="*/ 144355 h 482695"/>
              <a:gd name="connsiteX26" fmla="*/ 2425016 w 6029245"/>
              <a:gd name="connsiteY26" fmla="*/ 142424 h 482695"/>
              <a:gd name="connsiteX27" fmla="*/ 2566093 w 6029245"/>
              <a:gd name="connsiteY27" fmla="*/ 191049 h 482695"/>
              <a:gd name="connsiteX28" fmla="*/ 2631121 w 6029245"/>
              <a:gd name="connsiteY28" fmla="*/ 194360 h 482695"/>
              <a:gd name="connsiteX29" fmla="*/ 2664460 w 6029245"/>
              <a:gd name="connsiteY29" fmla="*/ 199124 h 482695"/>
              <a:gd name="connsiteX30" fmla="*/ 2692901 w 6029245"/>
              <a:gd name="connsiteY30" fmla="*/ 214171 h 482695"/>
              <a:gd name="connsiteX31" fmla="*/ 2736074 w 6029245"/>
              <a:gd name="connsiteY31" fmla="*/ 214172 h 482695"/>
              <a:gd name="connsiteX32" fmla="*/ 2781142 w 6029245"/>
              <a:gd name="connsiteY32" fmla="*/ 215792 h 482695"/>
              <a:gd name="connsiteX33" fmla="*/ 2859722 w 6029245"/>
              <a:gd name="connsiteY33" fmla="*/ 191980 h 482695"/>
              <a:gd name="connsiteX34" fmla="*/ 2923360 w 6029245"/>
              <a:gd name="connsiteY34" fmla="*/ 207355 h 482695"/>
              <a:gd name="connsiteX35" fmla="*/ 2957353 w 6029245"/>
              <a:gd name="connsiteY35" fmla="*/ 224351 h 482695"/>
              <a:gd name="connsiteX36" fmla="*/ 2984547 w 6029245"/>
              <a:gd name="connsiteY36" fmla="*/ 241348 h 482695"/>
              <a:gd name="connsiteX37" fmla="*/ 3004943 w 6029245"/>
              <a:gd name="connsiteY37" fmla="*/ 248146 h 482695"/>
              <a:gd name="connsiteX38" fmla="*/ 3069272 w 6029245"/>
              <a:gd name="connsiteY38" fmla="*/ 261036 h 482695"/>
              <a:gd name="connsiteX39" fmla="*/ 3127316 w 6029245"/>
              <a:gd name="connsiteY39" fmla="*/ 295736 h 482695"/>
              <a:gd name="connsiteX40" fmla="*/ 3202099 w 6029245"/>
              <a:gd name="connsiteY40" fmla="*/ 295736 h 482695"/>
              <a:gd name="connsiteX41" fmla="*/ 3249689 w 6029245"/>
              <a:gd name="connsiteY41" fmla="*/ 285538 h 482695"/>
              <a:gd name="connsiteX42" fmla="*/ 3276883 w 6029245"/>
              <a:gd name="connsiteY42" fmla="*/ 271941 h 482695"/>
              <a:gd name="connsiteX43" fmla="*/ 3381260 w 6029245"/>
              <a:gd name="connsiteY43" fmla="*/ 156313 h 482695"/>
              <a:gd name="connsiteX44" fmla="*/ 3419652 w 6029245"/>
              <a:gd name="connsiteY44" fmla="*/ 183560 h 482695"/>
              <a:gd name="connsiteX45" fmla="*/ 3463842 w 6029245"/>
              <a:gd name="connsiteY45" fmla="*/ 200557 h 482695"/>
              <a:gd name="connsiteX46" fmla="*/ 3664398 w 6029245"/>
              <a:gd name="connsiteY46" fmla="*/ 295736 h 482695"/>
              <a:gd name="connsiteX47" fmla="*/ 3701790 w 6029245"/>
              <a:gd name="connsiteY47" fmla="*/ 299135 h 482695"/>
              <a:gd name="connsiteX48" fmla="*/ 3718786 w 6029245"/>
              <a:gd name="connsiteY48" fmla="*/ 302534 h 482695"/>
              <a:gd name="connsiteX49" fmla="*/ 3752434 w 6029245"/>
              <a:gd name="connsiteY49" fmla="*/ 299808 h 482695"/>
              <a:gd name="connsiteX50" fmla="*/ 3797988 w 6029245"/>
              <a:gd name="connsiteY50" fmla="*/ 291301 h 482695"/>
              <a:gd name="connsiteX51" fmla="*/ 3850323 w 6029245"/>
              <a:gd name="connsiteY51" fmla="*/ 303899 h 482695"/>
              <a:gd name="connsiteX52" fmla="*/ 3888749 w 6029245"/>
              <a:gd name="connsiteY52" fmla="*/ 319531 h 482695"/>
              <a:gd name="connsiteX53" fmla="*/ 3946537 w 6029245"/>
              <a:gd name="connsiteY53" fmla="*/ 319531 h 482695"/>
              <a:gd name="connsiteX54" fmla="*/ 3983928 w 6029245"/>
              <a:gd name="connsiteY54" fmla="*/ 309333 h 482695"/>
              <a:gd name="connsiteX55" fmla="*/ 4047966 w 6029245"/>
              <a:gd name="connsiteY55" fmla="*/ 320567 h 482695"/>
              <a:gd name="connsiteX56" fmla="*/ 4075708 w 6029245"/>
              <a:gd name="connsiteY56" fmla="*/ 292336 h 482695"/>
              <a:gd name="connsiteX57" fmla="*/ 4140834 w 6029245"/>
              <a:gd name="connsiteY57" fmla="*/ 265799 h 482695"/>
              <a:gd name="connsiteX58" fmla="*/ 4208279 w 6029245"/>
              <a:gd name="connsiteY58" fmla="*/ 248146 h 482695"/>
              <a:gd name="connsiteX59" fmla="*/ 4283709 w 6029245"/>
              <a:gd name="connsiteY59" fmla="*/ 251511 h 482695"/>
              <a:gd name="connsiteX60" fmla="*/ 4367053 w 6029245"/>
              <a:gd name="connsiteY60" fmla="*/ 277705 h 482695"/>
              <a:gd name="connsiteX61" fmla="*/ 4392858 w 6029245"/>
              <a:gd name="connsiteY61" fmla="*/ 273649 h 482695"/>
              <a:gd name="connsiteX62" fmla="*/ 4409916 w 6029245"/>
              <a:gd name="connsiteY62" fmla="*/ 272942 h 482695"/>
              <a:gd name="connsiteX63" fmla="*/ 4442828 w 6029245"/>
              <a:gd name="connsiteY63" fmla="*/ 292336 h 482695"/>
              <a:gd name="connsiteX64" fmla="*/ 4456425 w 6029245"/>
              <a:gd name="connsiteY64" fmla="*/ 295736 h 482695"/>
              <a:gd name="connsiteX65" fmla="*/ 4476821 w 6029245"/>
              <a:gd name="connsiteY65" fmla="*/ 302534 h 482695"/>
              <a:gd name="connsiteX66" fmla="*/ 4521834 w 6029245"/>
              <a:gd name="connsiteY66" fmla="*/ 334854 h 482695"/>
              <a:gd name="connsiteX67" fmla="*/ 4562315 w 6029245"/>
              <a:gd name="connsiteY67" fmla="*/ 339617 h 482695"/>
              <a:gd name="connsiteX68" fmla="*/ 4578798 w 6029245"/>
              <a:gd name="connsiteY68" fmla="*/ 350815 h 482695"/>
              <a:gd name="connsiteX69" fmla="*/ 4636134 w 6029245"/>
              <a:gd name="connsiteY69" fmla="*/ 356285 h 482695"/>
              <a:gd name="connsiteX70" fmla="*/ 4681379 w 6029245"/>
              <a:gd name="connsiteY70" fmla="*/ 341999 h 482695"/>
              <a:gd name="connsiteX71" fmla="*/ 4718168 w 6029245"/>
              <a:gd name="connsiteY71" fmla="*/ 356922 h 482695"/>
              <a:gd name="connsiteX72" fmla="*/ 4795678 w 6029245"/>
              <a:gd name="connsiteY72" fmla="*/ 349141 h 482695"/>
              <a:gd name="connsiteX73" fmla="*/ 4881332 w 6029245"/>
              <a:gd name="connsiteY73" fmla="*/ 326496 h 482695"/>
              <a:gd name="connsiteX74" fmla="*/ 5052619 w 6029245"/>
              <a:gd name="connsiteY74" fmla="*/ 349623 h 482695"/>
              <a:gd name="connsiteX75" fmla="*/ 5119528 w 6029245"/>
              <a:gd name="connsiteY75" fmla="*/ 339616 h 482695"/>
              <a:gd name="connsiteX76" fmla="*/ 5166870 w 6029245"/>
              <a:gd name="connsiteY76" fmla="*/ 343325 h 482695"/>
              <a:gd name="connsiteX77" fmla="*/ 5201279 w 6029245"/>
              <a:gd name="connsiteY77" fmla="*/ 332794 h 482695"/>
              <a:gd name="connsiteX78" fmla="*/ 5252878 w 6029245"/>
              <a:gd name="connsiteY78" fmla="*/ 339617 h 482695"/>
              <a:gd name="connsiteX79" fmla="*/ 5499997 w 6029245"/>
              <a:gd name="connsiteY79" fmla="*/ 333128 h 482695"/>
              <a:gd name="connsiteX80" fmla="*/ 5543391 w 6029245"/>
              <a:gd name="connsiteY80" fmla="*/ 344380 h 482695"/>
              <a:gd name="connsiteX81" fmla="*/ 5655309 w 6029245"/>
              <a:gd name="connsiteY81" fmla="*/ 346761 h 482695"/>
              <a:gd name="connsiteX82" fmla="*/ 5725797 w 6029245"/>
              <a:gd name="connsiteY82" fmla="*/ 344014 h 482695"/>
              <a:gd name="connsiteX83" fmla="*/ 5748143 w 6029245"/>
              <a:gd name="connsiteY83" fmla="*/ 329728 h 482695"/>
              <a:gd name="connsiteX84" fmla="*/ 5815554 w 6029245"/>
              <a:gd name="connsiteY84" fmla="*/ 332794 h 482695"/>
              <a:gd name="connsiteX85" fmla="*/ 5894092 w 6029245"/>
              <a:gd name="connsiteY85" fmla="*/ 310355 h 482695"/>
              <a:gd name="connsiteX86" fmla="*/ 5952967 w 6029245"/>
              <a:gd name="connsiteY86" fmla="*/ 322949 h 482695"/>
              <a:gd name="connsiteX87" fmla="*/ 5982691 w 6029245"/>
              <a:gd name="connsiteY87" fmla="*/ 322930 h 482695"/>
              <a:gd name="connsiteX88" fmla="*/ 6029245 w 6029245"/>
              <a:gd name="connsiteY88" fmla="*/ 326329 h 482695"/>
              <a:gd name="connsiteX89" fmla="*/ 6026209 w 6029245"/>
              <a:gd name="connsiteY89" fmla="*/ 470116 h 482695"/>
              <a:gd name="connsiteX90" fmla="*/ 5967253 w 6029245"/>
              <a:gd name="connsiteY90" fmla="*/ 468205 h 482695"/>
              <a:gd name="connsiteX91" fmla="*/ 5805930 w 6029245"/>
              <a:gd name="connsiteY91" fmla="*/ 452102 h 482695"/>
              <a:gd name="connsiteX92" fmla="*/ 5652870 w 6029245"/>
              <a:gd name="connsiteY92" fmla="*/ 470234 h 482695"/>
              <a:gd name="connsiteX93" fmla="*/ 5537868 w 6029245"/>
              <a:gd name="connsiteY93" fmla="*/ 470234 h 482695"/>
              <a:gd name="connsiteX94" fmla="*/ 5442210 w 6029245"/>
              <a:gd name="connsiteY94" fmla="*/ 448702 h 482695"/>
              <a:gd name="connsiteX95" fmla="*/ 5224657 w 6029245"/>
              <a:gd name="connsiteY95" fmla="*/ 448702 h 482695"/>
              <a:gd name="connsiteX96" fmla="*/ 5122679 w 6029245"/>
              <a:gd name="connsiteY96" fmla="*/ 482695 h 482695"/>
              <a:gd name="connsiteX97" fmla="*/ 5044496 w 6029245"/>
              <a:gd name="connsiteY97" fmla="*/ 479296 h 482695"/>
              <a:gd name="connsiteX98" fmla="*/ 4932321 w 6029245"/>
              <a:gd name="connsiteY98" fmla="*/ 462299 h 482695"/>
              <a:gd name="connsiteX99" fmla="*/ 4876915 w 6029245"/>
              <a:gd name="connsiteY99" fmla="*/ 426926 h 482695"/>
              <a:gd name="connsiteX100" fmla="*/ 4807221 w 6029245"/>
              <a:gd name="connsiteY100" fmla="*/ 429307 h 482695"/>
              <a:gd name="connsiteX101" fmla="*/ 4748761 w 6029245"/>
              <a:gd name="connsiteY101" fmla="*/ 455501 h 482695"/>
              <a:gd name="connsiteX102" fmla="*/ 4694373 w 6029245"/>
              <a:gd name="connsiteY102" fmla="*/ 469098 h 482695"/>
              <a:gd name="connsiteX103" fmla="*/ 4667179 w 6029245"/>
              <a:gd name="connsiteY103" fmla="*/ 461264 h 482695"/>
              <a:gd name="connsiteX104" fmla="*/ 4575435 w 6029245"/>
              <a:gd name="connsiteY104" fmla="*/ 469425 h 482695"/>
              <a:gd name="connsiteX105" fmla="*/ 4528172 w 6029245"/>
              <a:gd name="connsiteY105" fmla="*/ 454119 h 482695"/>
              <a:gd name="connsiteX106" fmla="*/ 4487018 w 6029245"/>
              <a:gd name="connsiteY106" fmla="*/ 445637 h 482695"/>
              <a:gd name="connsiteX107" fmla="*/ 4360655 w 6029245"/>
              <a:gd name="connsiteY107" fmla="*/ 383443 h 482695"/>
              <a:gd name="connsiteX108" fmla="*/ 4326572 w 6029245"/>
              <a:gd name="connsiteY108" fmla="*/ 370574 h 482695"/>
              <a:gd name="connsiteX109" fmla="*/ 4281355 w 6029245"/>
              <a:gd name="connsiteY109" fmla="*/ 390224 h 482695"/>
              <a:gd name="connsiteX110" fmla="*/ 4209891 w 6029245"/>
              <a:gd name="connsiteY110" fmla="*/ 415817 h 482695"/>
              <a:gd name="connsiteX111" fmla="*/ 4170888 w 6029245"/>
              <a:gd name="connsiteY111" fmla="*/ 410602 h 482695"/>
              <a:gd name="connsiteX112" fmla="*/ 4132460 w 6029245"/>
              <a:gd name="connsiteY112" fmla="*/ 408203 h 482695"/>
              <a:gd name="connsiteX113" fmla="*/ 4103213 w 6029245"/>
              <a:gd name="connsiteY113" fmla="*/ 434052 h 482695"/>
              <a:gd name="connsiteX114" fmla="*/ 4079274 w 6029245"/>
              <a:gd name="connsiteY114" fmla="*/ 457617 h 482695"/>
              <a:gd name="connsiteX115" fmla="*/ 3943137 w 6029245"/>
              <a:gd name="connsiteY115" fmla="*/ 452102 h 482695"/>
              <a:gd name="connsiteX116" fmla="*/ 3902709 w 6029245"/>
              <a:gd name="connsiteY116" fmla="*/ 437249 h 482695"/>
              <a:gd name="connsiteX117" fmla="*/ 3888749 w 6029245"/>
              <a:gd name="connsiteY117" fmla="*/ 448702 h 482695"/>
              <a:gd name="connsiteX118" fmla="*/ 3834069 w 6029245"/>
              <a:gd name="connsiteY118" fmla="*/ 430689 h 482695"/>
              <a:gd name="connsiteX119" fmla="*/ 3773421 w 6029245"/>
              <a:gd name="connsiteY119" fmla="*/ 429535 h 482695"/>
              <a:gd name="connsiteX120" fmla="*/ 3735800 w 6029245"/>
              <a:gd name="connsiteY120" fmla="*/ 441576 h 482695"/>
              <a:gd name="connsiteX121" fmla="*/ 3690778 w 6029245"/>
              <a:gd name="connsiteY121" fmla="*/ 444392 h 482695"/>
              <a:gd name="connsiteX122" fmla="*/ 3652855 w 6029245"/>
              <a:gd name="connsiteY122" fmla="*/ 438868 h 482695"/>
              <a:gd name="connsiteX123" fmla="*/ 3619341 w 6029245"/>
              <a:gd name="connsiteY123" fmla="*/ 418199 h 482695"/>
              <a:gd name="connsiteX124" fmla="*/ 3564572 w 6029245"/>
              <a:gd name="connsiteY124" fmla="*/ 375336 h 482695"/>
              <a:gd name="connsiteX125" fmla="*/ 3513219 w 6029245"/>
              <a:gd name="connsiteY125" fmla="*/ 319704 h 482695"/>
              <a:gd name="connsiteX126" fmla="*/ 3457416 w 6029245"/>
              <a:gd name="connsiteY126" fmla="*/ 303899 h 482695"/>
              <a:gd name="connsiteX127" fmla="*/ 3385978 w 6029245"/>
              <a:gd name="connsiteY127" fmla="*/ 232461 h 482695"/>
              <a:gd name="connsiteX128" fmla="*/ 3378861 w 6029245"/>
              <a:gd name="connsiteY128" fmla="*/ 251545 h 482695"/>
              <a:gd name="connsiteX129" fmla="*/ 3304077 w 6029245"/>
              <a:gd name="connsiteY129" fmla="*/ 316131 h 482695"/>
              <a:gd name="connsiteX130" fmla="*/ 3255009 w 6029245"/>
              <a:gd name="connsiteY130" fmla="*/ 346761 h 482695"/>
              <a:gd name="connsiteX131" fmla="*/ 3163345 w 6029245"/>
              <a:gd name="connsiteY131" fmla="*/ 369847 h 482695"/>
              <a:gd name="connsiteX132" fmla="*/ 3032137 w 6029245"/>
              <a:gd name="connsiteY132" fmla="*/ 312732 h 482695"/>
              <a:gd name="connsiteX133" fmla="*/ 2984547 w 6029245"/>
              <a:gd name="connsiteY133" fmla="*/ 295736 h 482695"/>
              <a:gd name="connsiteX134" fmla="*/ 2960752 w 6029245"/>
              <a:gd name="connsiteY134" fmla="*/ 292336 h 482695"/>
              <a:gd name="connsiteX135" fmla="*/ 2834980 w 6029245"/>
              <a:gd name="connsiteY135" fmla="*/ 261743 h 482695"/>
              <a:gd name="connsiteX136" fmla="*/ 2780592 w 6029245"/>
              <a:gd name="connsiteY136" fmla="*/ 265142 h 482695"/>
              <a:gd name="connsiteX137" fmla="*/ 2760196 w 6029245"/>
              <a:gd name="connsiteY137" fmla="*/ 268542 h 482695"/>
              <a:gd name="connsiteX138" fmla="*/ 2705808 w 6029245"/>
              <a:gd name="connsiteY138" fmla="*/ 275340 h 482695"/>
              <a:gd name="connsiteX139" fmla="*/ 2671815 w 6029245"/>
              <a:gd name="connsiteY139" fmla="*/ 275340 h 482695"/>
              <a:gd name="connsiteX140" fmla="*/ 2593633 w 6029245"/>
              <a:gd name="connsiteY140" fmla="*/ 251545 h 482695"/>
              <a:gd name="connsiteX141" fmla="*/ 2546043 w 6029245"/>
              <a:gd name="connsiteY141" fmla="*/ 244747 h 482695"/>
              <a:gd name="connsiteX142" fmla="*/ 2459026 w 6029245"/>
              <a:gd name="connsiteY142" fmla="*/ 212773 h 482695"/>
              <a:gd name="connsiteX143" fmla="*/ 2330872 w 6029245"/>
              <a:gd name="connsiteY143" fmla="*/ 199848 h 482695"/>
              <a:gd name="connsiteX144" fmla="*/ 2204878 w 6029245"/>
              <a:gd name="connsiteY144" fmla="*/ 172930 h 482695"/>
              <a:gd name="connsiteX145" fmla="*/ 2169381 w 6029245"/>
              <a:gd name="connsiteY145" fmla="*/ 166183 h 482695"/>
              <a:gd name="connsiteX146" fmla="*/ 2143550 w 6029245"/>
              <a:gd name="connsiteY146" fmla="*/ 168564 h 482695"/>
              <a:gd name="connsiteX147" fmla="*/ 2090543 w 6029245"/>
              <a:gd name="connsiteY147" fmla="*/ 197157 h 482695"/>
              <a:gd name="connsiteX148" fmla="*/ 1937576 w 6029245"/>
              <a:gd name="connsiteY148" fmla="*/ 234549 h 482695"/>
              <a:gd name="connsiteX149" fmla="*/ 1859597 w 6029245"/>
              <a:gd name="connsiteY149" fmla="*/ 237224 h 482695"/>
              <a:gd name="connsiteX150" fmla="*/ 1703027 w 6029245"/>
              <a:gd name="connsiteY150" fmla="*/ 234549 h 482695"/>
              <a:gd name="connsiteX151" fmla="*/ 1635759 w 6029245"/>
              <a:gd name="connsiteY151" fmla="*/ 234842 h 482695"/>
              <a:gd name="connsiteX152" fmla="*/ 1561941 w 6029245"/>
              <a:gd name="connsiteY152" fmla="*/ 230080 h 482695"/>
              <a:gd name="connsiteX153" fmla="*/ 1510615 w 6029245"/>
              <a:gd name="connsiteY153" fmla="*/ 230460 h 482695"/>
              <a:gd name="connsiteX154" fmla="*/ 1332508 w 6029245"/>
              <a:gd name="connsiteY154" fmla="*/ 246438 h 482695"/>
              <a:gd name="connsiteX155" fmla="*/ 1123791 w 6029245"/>
              <a:gd name="connsiteY155" fmla="*/ 265799 h 482695"/>
              <a:gd name="connsiteX156" fmla="*/ 1080618 w 6029245"/>
              <a:gd name="connsiteY156" fmla="*/ 263089 h 482695"/>
              <a:gd name="connsiteX157" fmla="*/ 999966 w 6029245"/>
              <a:gd name="connsiteY157" fmla="*/ 265799 h 482695"/>
              <a:gd name="connsiteX158" fmla="*/ 968788 w 6029245"/>
              <a:gd name="connsiteY158" fmla="*/ 278739 h 482695"/>
              <a:gd name="connsiteX159" fmla="*/ 849814 w 6029245"/>
              <a:gd name="connsiteY159" fmla="*/ 305934 h 482695"/>
              <a:gd name="connsiteX160" fmla="*/ 786354 w 6029245"/>
              <a:gd name="connsiteY160" fmla="*/ 352428 h 482695"/>
              <a:gd name="connsiteX161" fmla="*/ 734239 w 6029245"/>
              <a:gd name="connsiteY161" fmla="*/ 370519 h 482695"/>
              <a:gd name="connsiteX162" fmla="*/ 662938 w 6029245"/>
              <a:gd name="connsiteY162" fmla="*/ 400112 h 482695"/>
              <a:gd name="connsiteX163" fmla="*/ 574474 w 6029245"/>
              <a:gd name="connsiteY163" fmla="*/ 384116 h 482695"/>
              <a:gd name="connsiteX164" fmla="*/ 438838 w 6029245"/>
              <a:gd name="connsiteY164" fmla="*/ 354378 h 482695"/>
              <a:gd name="connsiteX165" fmla="*/ 370519 w 6029245"/>
              <a:gd name="connsiteY165" fmla="*/ 278739 h 482695"/>
              <a:gd name="connsiteX166" fmla="*/ 326328 w 6029245"/>
              <a:gd name="connsiteY166" fmla="*/ 268542 h 482695"/>
              <a:gd name="connsiteX167" fmla="*/ 214153 w 6029245"/>
              <a:gd name="connsiteY167" fmla="*/ 180161 h 482695"/>
              <a:gd name="connsiteX168" fmla="*/ 180494 w 6029245"/>
              <a:gd name="connsiteY168" fmla="*/ 153280 h 482695"/>
              <a:gd name="connsiteX169" fmla="*/ 105377 w 6029245"/>
              <a:gd name="connsiteY169" fmla="*/ 125773 h 482695"/>
              <a:gd name="connsiteX170" fmla="*/ 33992 w 6029245"/>
              <a:gd name="connsiteY170" fmla="*/ 64586 h 482695"/>
              <a:gd name="connsiteX171" fmla="*/ 0 w 6029245"/>
              <a:gd name="connsiteY171" fmla="*/ 0 h 482695"/>
              <a:gd name="connsiteX0" fmla="*/ 0 w 6029245"/>
              <a:gd name="connsiteY0" fmla="*/ 0 h 482695"/>
              <a:gd name="connsiteX1" fmla="*/ 210754 w 6029245"/>
              <a:gd name="connsiteY1" fmla="*/ 129172 h 482695"/>
              <a:gd name="connsiteX2" fmla="*/ 385252 w 6029245"/>
              <a:gd name="connsiteY2" fmla="*/ 223402 h 482695"/>
              <a:gd name="connsiteX3" fmla="*/ 539522 w 6029245"/>
              <a:gd name="connsiteY3" fmla="*/ 285110 h 482695"/>
              <a:gd name="connsiteX4" fmla="*/ 604326 w 6029245"/>
              <a:gd name="connsiteY4" fmla="*/ 331345 h 482695"/>
              <a:gd name="connsiteX5" fmla="*/ 792027 w 6029245"/>
              <a:gd name="connsiteY5" fmla="*/ 282139 h 482695"/>
              <a:gd name="connsiteX6" fmla="*/ 862087 w 6029245"/>
              <a:gd name="connsiteY6" fmla="*/ 240232 h 482695"/>
              <a:gd name="connsiteX7" fmla="*/ 938195 w 6029245"/>
              <a:gd name="connsiteY7" fmla="*/ 217553 h 482695"/>
              <a:gd name="connsiteX8" fmla="*/ 1078547 w 6029245"/>
              <a:gd name="connsiteY8" fmla="*/ 199123 h 482695"/>
              <a:gd name="connsiteX9" fmla="*/ 1131952 w 6029245"/>
              <a:gd name="connsiteY9" fmla="*/ 207355 h 482695"/>
              <a:gd name="connsiteX10" fmla="*/ 1312113 w 6029245"/>
              <a:gd name="connsiteY10" fmla="*/ 183133 h 482695"/>
              <a:gd name="connsiteX11" fmla="*/ 1357153 w 6029245"/>
              <a:gd name="connsiteY11" fmla="*/ 170548 h 482695"/>
              <a:gd name="connsiteX12" fmla="*/ 1410691 w 6029245"/>
              <a:gd name="connsiteY12" fmla="*/ 168347 h 482695"/>
              <a:gd name="connsiteX13" fmla="*/ 1556265 w 6029245"/>
              <a:gd name="connsiteY13" fmla="*/ 162144 h 482695"/>
              <a:gd name="connsiteX14" fmla="*/ 1730221 w 6029245"/>
              <a:gd name="connsiteY14" fmla="*/ 156366 h 482695"/>
              <a:gd name="connsiteX15" fmla="*/ 1764214 w 6029245"/>
              <a:gd name="connsiteY15" fmla="*/ 156366 h 482695"/>
              <a:gd name="connsiteX16" fmla="*/ 1881028 w 6029245"/>
              <a:gd name="connsiteY16" fmla="*/ 149116 h 482695"/>
              <a:gd name="connsiteX17" fmla="*/ 1923979 w 6029245"/>
              <a:gd name="connsiteY17" fmla="*/ 156366 h 482695"/>
              <a:gd name="connsiteX18" fmla="*/ 1968169 w 6029245"/>
              <a:gd name="connsiteY18" fmla="*/ 146168 h 482695"/>
              <a:gd name="connsiteX19" fmla="*/ 2025957 w 6029245"/>
              <a:gd name="connsiteY19" fmla="*/ 125773 h 482695"/>
              <a:gd name="connsiteX20" fmla="*/ 2110938 w 6029245"/>
              <a:gd name="connsiteY20" fmla="*/ 95180 h 482695"/>
              <a:gd name="connsiteX21" fmla="*/ 2141531 w 6029245"/>
              <a:gd name="connsiteY21" fmla="*/ 98579 h 482695"/>
              <a:gd name="connsiteX22" fmla="*/ 2185828 w 6029245"/>
              <a:gd name="connsiteY22" fmla="*/ 113397 h 482695"/>
              <a:gd name="connsiteX23" fmla="*/ 2242979 w 6029245"/>
              <a:gd name="connsiteY23" fmla="*/ 130067 h 482695"/>
              <a:gd name="connsiteX24" fmla="*/ 2274103 w 6029245"/>
              <a:gd name="connsiteY24" fmla="*/ 132916 h 482695"/>
              <a:gd name="connsiteX25" fmla="*/ 2304892 w 6029245"/>
              <a:gd name="connsiteY25" fmla="*/ 144355 h 482695"/>
              <a:gd name="connsiteX26" fmla="*/ 2425016 w 6029245"/>
              <a:gd name="connsiteY26" fmla="*/ 142424 h 482695"/>
              <a:gd name="connsiteX27" fmla="*/ 2566093 w 6029245"/>
              <a:gd name="connsiteY27" fmla="*/ 191049 h 482695"/>
              <a:gd name="connsiteX28" fmla="*/ 2631121 w 6029245"/>
              <a:gd name="connsiteY28" fmla="*/ 194360 h 482695"/>
              <a:gd name="connsiteX29" fmla="*/ 2664460 w 6029245"/>
              <a:gd name="connsiteY29" fmla="*/ 199124 h 482695"/>
              <a:gd name="connsiteX30" fmla="*/ 2692901 w 6029245"/>
              <a:gd name="connsiteY30" fmla="*/ 214171 h 482695"/>
              <a:gd name="connsiteX31" fmla="*/ 2736074 w 6029245"/>
              <a:gd name="connsiteY31" fmla="*/ 214172 h 482695"/>
              <a:gd name="connsiteX32" fmla="*/ 2781142 w 6029245"/>
              <a:gd name="connsiteY32" fmla="*/ 215792 h 482695"/>
              <a:gd name="connsiteX33" fmla="*/ 2859722 w 6029245"/>
              <a:gd name="connsiteY33" fmla="*/ 191980 h 482695"/>
              <a:gd name="connsiteX34" fmla="*/ 2923360 w 6029245"/>
              <a:gd name="connsiteY34" fmla="*/ 207355 h 482695"/>
              <a:gd name="connsiteX35" fmla="*/ 2957353 w 6029245"/>
              <a:gd name="connsiteY35" fmla="*/ 224351 h 482695"/>
              <a:gd name="connsiteX36" fmla="*/ 2984547 w 6029245"/>
              <a:gd name="connsiteY36" fmla="*/ 241348 h 482695"/>
              <a:gd name="connsiteX37" fmla="*/ 3004943 w 6029245"/>
              <a:gd name="connsiteY37" fmla="*/ 248146 h 482695"/>
              <a:gd name="connsiteX38" fmla="*/ 3069272 w 6029245"/>
              <a:gd name="connsiteY38" fmla="*/ 261036 h 482695"/>
              <a:gd name="connsiteX39" fmla="*/ 3127316 w 6029245"/>
              <a:gd name="connsiteY39" fmla="*/ 295736 h 482695"/>
              <a:gd name="connsiteX40" fmla="*/ 3202099 w 6029245"/>
              <a:gd name="connsiteY40" fmla="*/ 295736 h 482695"/>
              <a:gd name="connsiteX41" fmla="*/ 3249689 w 6029245"/>
              <a:gd name="connsiteY41" fmla="*/ 285538 h 482695"/>
              <a:gd name="connsiteX42" fmla="*/ 3276883 w 6029245"/>
              <a:gd name="connsiteY42" fmla="*/ 271941 h 482695"/>
              <a:gd name="connsiteX43" fmla="*/ 3381260 w 6029245"/>
              <a:gd name="connsiteY43" fmla="*/ 156313 h 482695"/>
              <a:gd name="connsiteX44" fmla="*/ 3419652 w 6029245"/>
              <a:gd name="connsiteY44" fmla="*/ 183560 h 482695"/>
              <a:gd name="connsiteX45" fmla="*/ 3463842 w 6029245"/>
              <a:gd name="connsiteY45" fmla="*/ 200557 h 482695"/>
              <a:gd name="connsiteX46" fmla="*/ 3507423 w 6029245"/>
              <a:gd name="connsiteY46" fmla="*/ 230080 h 482695"/>
              <a:gd name="connsiteX47" fmla="*/ 3664398 w 6029245"/>
              <a:gd name="connsiteY47" fmla="*/ 295736 h 482695"/>
              <a:gd name="connsiteX48" fmla="*/ 3701790 w 6029245"/>
              <a:gd name="connsiteY48" fmla="*/ 299135 h 482695"/>
              <a:gd name="connsiteX49" fmla="*/ 3718786 w 6029245"/>
              <a:gd name="connsiteY49" fmla="*/ 302534 h 482695"/>
              <a:gd name="connsiteX50" fmla="*/ 3752434 w 6029245"/>
              <a:gd name="connsiteY50" fmla="*/ 299808 h 482695"/>
              <a:gd name="connsiteX51" fmla="*/ 3797988 w 6029245"/>
              <a:gd name="connsiteY51" fmla="*/ 291301 h 482695"/>
              <a:gd name="connsiteX52" fmla="*/ 3850323 w 6029245"/>
              <a:gd name="connsiteY52" fmla="*/ 303899 h 482695"/>
              <a:gd name="connsiteX53" fmla="*/ 3888749 w 6029245"/>
              <a:gd name="connsiteY53" fmla="*/ 319531 h 482695"/>
              <a:gd name="connsiteX54" fmla="*/ 3946537 w 6029245"/>
              <a:gd name="connsiteY54" fmla="*/ 319531 h 482695"/>
              <a:gd name="connsiteX55" fmla="*/ 3983928 w 6029245"/>
              <a:gd name="connsiteY55" fmla="*/ 309333 h 482695"/>
              <a:gd name="connsiteX56" fmla="*/ 4047966 w 6029245"/>
              <a:gd name="connsiteY56" fmla="*/ 320567 h 482695"/>
              <a:gd name="connsiteX57" fmla="*/ 4075708 w 6029245"/>
              <a:gd name="connsiteY57" fmla="*/ 292336 h 482695"/>
              <a:gd name="connsiteX58" fmla="*/ 4140834 w 6029245"/>
              <a:gd name="connsiteY58" fmla="*/ 265799 h 482695"/>
              <a:gd name="connsiteX59" fmla="*/ 4208279 w 6029245"/>
              <a:gd name="connsiteY59" fmla="*/ 248146 h 482695"/>
              <a:gd name="connsiteX60" fmla="*/ 4283709 w 6029245"/>
              <a:gd name="connsiteY60" fmla="*/ 251511 h 482695"/>
              <a:gd name="connsiteX61" fmla="*/ 4367053 w 6029245"/>
              <a:gd name="connsiteY61" fmla="*/ 277705 h 482695"/>
              <a:gd name="connsiteX62" fmla="*/ 4392858 w 6029245"/>
              <a:gd name="connsiteY62" fmla="*/ 273649 h 482695"/>
              <a:gd name="connsiteX63" fmla="*/ 4409916 w 6029245"/>
              <a:gd name="connsiteY63" fmla="*/ 272942 h 482695"/>
              <a:gd name="connsiteX64" fmla="*/ 4442828 w 6029245"/>
              <a:gd name="connsiteY64" fmla="*/ 292336 h 482695"/>
              <a:gd name="connsiteX65" fmla="*/ 4456425 w 6029245"/>
              <a:gd name="connsiteY65" fmla="*/ 295736 h 482695"/>
              <a:gd name="connsiteX66" fmla="*/ 4476821 w 6029245"/>
              <a:gd name="connsiteY66" fmla="*/ 302534 h 482695"/>
              <a:gd name="connsiteX67" fmla="*/ 4521834 w 6029245"/>
              <a:gd name="connsiteY67" fmla="*/ 334854 h 482695"/>
              <a:gd name="connsiteX68" fmla="*/ 4562315 w 6029245"/>
              <a:gd name="connsiteY68" fmla="*/ 339617 h 482695"/>
              <a:gd name="connsiteX69" fmla="*/ 4578798 w 6029245"/>
              <a:gd name="connsiteY69" fmla="*/ 350815 h 482695"/>
              <a:gd name="connsiteX70" fmla="*/ 4636134 w 6029245"/>
              <a:gd name="connsiteY70" fmla="*/ 356285 h 482695"/>
              <a:gd name="connsiteX71" fmla="*/ 4681379 w 6029245"/>
              <a:gd name="connsiteY71" fmla="*/ 341999 h 482695"/>
              <a:gd name="connsiteX72" fmla="*/ 4718168 w 6029245"/>
              <a:gd name="connsiteY72" fmla="*/ 356922 h 482695"/>
              <a:gd name="connsiteX73" fmla="*/ 4795678 w 6029245"/>
              <a:gd name="connsiteY73" fmla="*/ 349141 h 482695"/>
              <a:gd name="connsiteX74" fmla="*/ 4881332 w 6029245"/>
              <a:gd name="connsiteY74" fmla="*/ 326496 h 482695"/>
              <a:gd name="connsiteX75" fmla="*/ 5052619 w 6029245"/>
              <a:gd name="connsiteY75" fmla="*/ 349623 h 482695"/>
              <a:gd name="connsiteX76" fmla="*/ 5119528 w 6029245"/>
              <a:gd name="connsiteY76" fmla="*/ 339616 h 482695"/>
              <a:gd name="connsiteX77" fmla="*/ 5166870 w 6029245"/>
              <a:gd name="connsiteY77" fmla="*/ 343325 h 482695"/>
              <a:gd name="connsiteX78" fmla="*/ 5201279 w 6029245"/>
              <a:gd name="connsiteY78" fmla="*/ 332794 h 482695"/>
              <a:gd name="connsiteX79" fmla="*/ 5252878 w 6029245"/>
              <a:gd name="connsiteY79" fmla="*/ 339617 h 482695"/>
              <a:gd name="connsiteX80" fmla="*/ 5499997 w 6029245"/>
              <a:gd name="connsiteY80" fmla="*/ 333128 h 482695"/>
              <a:gd name="connsiteX81" fmla="*/ 5543391 w 6029245"/>
              <a:gd name="connsiteY81" fmla="*/ 344380 h 482695"/>
              <a:gd name="connsiteX82" fmla="*/ 5655309 w 6029245"/>
              <a:gd name="connsiteY82" fmla="*/ 346761 h 482695"/>
              <a:gd name="connsiteX83" fmla="*/ 5725797 w 6029245"/>
              <a:gd name="connsiteY83" fmla="*/ 344014 h 482695"/>
              <a:gd name="connsiteX84" fmla="*/ 5748143 w 6029245"/>
              <a:gd name="connsiteY84" fmla="*/ 329728 h 482695"/>
              <a:gd name="connsiteX85" fmla="*/ 5815554 w 6029245"/>
              <a:gd name="connsiteY85" fmla="*/ 332794 h 482695"/>
              <a:gd name="connsiteX86" fmla="*/ 5894092 w 6029245"/>
              <a:gd name="connsiteY86" fmla="*/ 310355 h 482695"/>
              <a:gd name="connsiteX87" fmla="*/ 5952967 w 6029245"/>
              <a:gd name="connsiteY87" fmla="*/ 322949 h 482695"/>
              <a:gd name="connsiteX88" fmla="*/ 5982691 w 6029245"/>
              <a:gd name="connsiteY88" fmla="*/ 322930 h 482695"/>
              <a:gd name="connsiteX89" fmla="*/ 6029245 w 6029245"/>
              <a:gd name="connsiteY89" fmla="*/ 326329 h 482695"/>
              <a:gd name="connsiteX90" fmla="*/ 6026209 w 6029245"/>
              <a:gd name="connsiteY90" fmla="*/ 470116 h 482695"/>
              <a:gd name="connsiteX91" fmla="*/ 5967253 w 6029245"/>
              <a:gd name="connsiteY91" fmla="*/ 468205 h 482695"/>
              <a:gd name="connsiteX92" fmla="*/ 5805930 w 6029245"/>
              <a:gd name="connsiteY92" fmla="*/ 452102 h 482695"/>
              <a:gd name="connsiteX93" fmla="*/ 5652870 w 6029245"/>
              <a:gd name="connsiteY93" fmla="*/ 470234 h 482695"/>
              <a:gd name="connsiteX94" fmla="*/ 5537868 w 6029245"/>
              <a:gd name="connsiteY94" fmla="*/ 470234 h 482695"/>
              <a:gd name="connsiteX95" fmla="*/ 5442210 w 6029245"/>
              <a:gd name="connsiteY95" fmla="*/ 448702 h 482695"/>
              <a:gd name="connsiteX96" fmla="*/ 5224657 w 6029245"/>
              <a:gd name="connsiteY96" fmla="*/ 448702 h 482695"/>
              <a:gd name="connsiteX97" fmla="*/ 5122679 w 6029245"/>
              <a:gd name="connsiteY97" fmla="*/ 482695 h 482695"/>
              <a:gd name="connsiteX98" fmla="*/ 5044496 w 6029245"/>
              <a:gd name="connsiteY98" fmla="*/ 479296 h 482695"/>
              <a:gd name="connsiteX99" fmla="*/ 4932321 w 6029245"/>
              <a:gd name="connsiteY99" fmla="*/ 462299 h 482695"/>
              <a:gd name="connsiteX100" fmla="*/ 4876915 w 6029245"/>
              <a:gd name="connsiteY100" fmla="*/ 426926 h 482695"/>
              <a:gd name="connsiteX101" fmla="*/ 4807221 w 6029245"/>
              <a:gd name="connsiteY101" fmla="*/ 429307 h 482695"/>
              <a:gd name="connsiteX102" fmla="*/ 4748761 w 6029245"/>
              <a:gd name="connsiteY102" fmla="*/ 455501 h 482695"/>
              <a:gd name="connsiteX103" fmla="*/ 4694373 w 6029245"/>
              <a:gd name="connsiteY103" fmla="*/ 469098 h 482695"/>
              <a:gd name="connsiteX104" fmla="*/ 4667179 w 6029245"/>
              <a:gd name="connsiteY104" fmla="*/ 461264 h 482695"/>
              <a:gd name="connsiteX105" fmla="*/ 4575435 w 6029245"/>
              <a:gd name="connsiteY105" fmla="*/ 469425 h 482695"/>
              <a:gd name="connsiteX106" fmla="*/ 4528172 w 6029245"/>
              <a:gd name="connsiteY106" fmla="*/ 454119 h 482695"/>
              <a:gd name="connsiteX107" fmla="*/ 4487018 w 6029245"/>
              <a:gd name="connsiteY107" fmla="*/ 445637 h 482695"/>
              <a:gd name="connsiteX108" fmla="*/ 4360655 w 6029245"/>
              <a:gd name="connsiteY108" fmla="*/ 383443 h 482695"/>
              <a:gd name="connsiteX109" fmla="*/ 4326572 w 6029245"/>
              <a:gd name="connsiteY109" fmla="*/ 370574 h 482695"/>
              <a:gd name="connsiteX110" fmla="*/ 4281355 w 6029245"/>
              <a:gd name="connsiteY110" fmla="*/ 390224 h 482695"/>
              <a:gd name="connsiteX111" fmla="*/ 4209891 w 6029245"/>
              <a:gd name="connsiteY111" fmla="*/ 415817 h 482695"/>
              <a:gd name="connsiteX112" fmla="*/ 4170888 w 6029245"/>
              <a:gd name="connsiteY112" fmla="*/ 410602 h 482695"/>
              <a:gd name="connsiteX113" fmla="*/ 4132460 w 6029245"/>
              <a:gd name="connsiteY113" fmla="*/ 408203 h 482695"/>
              <a:gd name="connsiteX114" fmla="*/ 4103213 w 6029245"/>
              <a:gd name="connsiteY114" fmla="*/ 434052 h 482695"/>
              <a:gd name="connsiteX115" fmla="*/ 4079274 w 6029245"/>
              <a:gd name="connsiteY115" fmla="*/ 457617 h 482695"/>
              <a:gd name="connsiteX116" fmla="*/ 3943137 w 6029245"/>
              <a:gd name="connsiteY116" fmla="*/ 452102 h 482695"/>
              <a:gd name="connsiteX117" fmla="*/ 3902709 w 6029245"/>
              <a:gd name="connsiteY117" fmla="*/ 437249 h 482695"/>
              <a:gd name="connsiteX118" fmla="*/ 3888749 w 6029245"/>
              <a:gd name="connsiteY118" fmla="*/ 448702 h 482695"/>
              <a:gd name="connsiteX119" fmla="*/ 3834069 w 6029245"/>
              <a:gd name="connsiteY119" fmla="*/ 430689 h 482695"/>
              <a:gd name="connsiteX120" fmla="*/ 3773421 w 6029245"/>
              <a:gd name="connsiteY120" fmla="*/ 429535 h 482695"/>
              <a:gd name="connsiteX121" fmla="*/ 3735800 w 6029245"/>
              <a:gd name="connsiteY121" fmla="*/ 441576 h 482695"/>
              <a:gd name="connsiteX122" fmla="*/ 3690778 w 6029245"/>
              <a:gd name="connsiteY122" fmla="*/ 444392 h 482695"/>
              <a:gd name="connsiteX123" fmla="*/ 3652855 w 6029245"/>
              <a:gd name="connsiteY123" fmla="*/ 438868 h 482695"/>
              <a:gd name="connsiteX124" fmla="*/ 3619341 w 6029245"/>
              <a:gd name="connsiteY124" fmla="*/ 418199 h 482695"/>
              <a:gd name="connsiteX125" fmla="*/ 3564572 w 6029245"/>
              <a:gd name="connsiteY125" fmla="*/ 375336 h 482695"/>
              <a:gd name="connsiteX126" fmla="*/ 3513219 w 6029245"/>
              <a:gd name="connsiteY126" fmla="*/ 319704 h 482695"/>
              <a:gd name="connsiteX127" fmla="*/ 3457416 w 6029245"/>
              <a:gd name="connsiteY127" fmla="*/ 303899 h 482695"/>
              <a:gd name="connsiteX128" fmla="*/ 3385978 w 6029245"/>
              <a:gd name="connsiteY128" fmla="*/ 232461 h 482695"/>
              <a:gd name="connsiteX129" fmla="*/ 3378861 w 6029245"/>
              <a:gd name="connsiteY129" fmla="*/ 251545 h 482695"/>
              <a:gd name="connsiteX130" fmla="*/ 3304077 w 6029245"/>
              <a:gd name="connsiteY130" fmla="*/ 316131 h 482695"/>
              <a:gd name="connsiteX131" fmla="*/ 3255009 w 6029245"/>
              <a:gd name="connsiteY131" fmla="*/ 346761 h 482695"/>
              <a:gd name="connsiteX132" fmla="*/ 3163345 w 6029245"/>
              <a:gd name="connsiteY132" fmla="*/ 369847 h 482695"/>
              <a:gd name="connsiteX133" fmla="*/ 3032137 w 6029245"/>
              <a:gd name="connsiteY133" fmla="*/ 312732 h 482695"/>
              <a:gd name="connsiteX134" fmla="*/ 2984547 w 6029245"/>
              <a:gd name="connsiteY134" fmla="*/ 295736 h 482695"/>
              <a:gd name="connsiteX135" fmla="*/ 2960752 w 6029245"/>
              <a:gd name="connsiteY135" fmla="*/ 292336 h 482695"/>
              <a:gd name="connsiteX136" fmla="*/ 2834980 w 6029245"/>
              <a:gd name="connsiteY136" fmla="*/ 261743 h 482695"/>
              <a:gd name="connsiteX137" fmla="*/ 2780592 w 6029245"/>
              <a:gd name="connsiteY137" fmla="*/ 265142 h 482695"/>
              <a:gd name="connsiteX138" fmla="*/ 2760196 w 6029245"/>
              <a:gd name="connsiteY138" fmla="*/ 268542 h 482695"/>
              <a:gd name="connsiteX139" fmla="*/ 2705808 w 6029245"/>
              <a:gd name="connsiteY139" fmla="*/ 275340 h 482695"/>
              <a:gd name="connsiteX140" fmla="*/ 2671815 w 6029245"/>
              <a:gd name="connsiteY140" fmla="*/ 275340 h 482695"/>
              <a:gd name="connsiteX141" fmla="*/ 2593633 w 6029245"/>
              <a:gd name="connsiteY141" fmla="*/ 251545 h 482695"/>
              <a:gd name="connsiteX142" fmla="*/ 2546043 w 6029245"/>
              <a:gd name="connsiteY142" fmla="*/ 244747 h 482695"/>
              <a:gd name="connsiteX143" fmla="*/ 2459026 w 6029245"/>
              <a:gd name="connsiteY143" fmla="*/ 212773 h 482695"/>
              <a:gd name="connsiteX144" fmla="*/ 2330872 w 6029245"/>
              <a:gd name="connsiteY144" fmla="*/ 199848 h 482695"/>
              <a:gd name="connsiteX145" fmla="*/ 2204878 w 6029245"/>
              <a:gd name="connsiteY145" fmla="*/ 172930 h 482695"/>
              <a:gd name="connsiteX146" fmla="*/ 2169381 w 6029245"/>
              <a:gd name="connsiteY146" fmla="*/ 166183 h 482695"/>
              <a:gd name="connsiteX147" fmla="*/ 2143550 w 6029245"/>
              <a:gd name="connsiteY147" fmla="*/ 168564 h 482695"/>
              <a:gd name="connsiteX148" fmla="*/ 2090543 w 6029245"/>
              <a:gd name="connsiteY148" fmla="*/ 197157 h 482695"/>
              <a:gd name="connsiteX149" fmla="*/ 1937576 w 6029245"/>
              <a:gd name="connsiteY149" fmla="*/ 234549 h 482695"/>
              <a:gd name="connsiteX150" fmla="*/ 1859597 w 6029245"/>
              <a:gd name="connsiteY150" fmla="*/ 237224 h 482695"/>
              <a:gd name="connsiteX151" fmla="*/ 1703027 w 6029245"/>
              <a:gd name="connsiteY151" fmla="*/ 234549 h 482695"/>
              <a:gd name="connsiteX152" fmla="*/ 1635759 w 6029245"/>
              <a:gd name="connsiteY152" fmla="*/ 234842 h 482695"/>
              <a:gd name="connsiteX153" fmla="*/ 1561941 w 6029245"/>
              <a:gd name="connsiteY153" fmla="*/ 230080 h 482695"/>
              <a:gd name="connsiteX154" fmla="*/ 1510615 w 6029245"/>
              <a:gd name="connsiteY154" fmla="*/ 230460 h 482695"/>
              <a:gd name="connsiteX155" fmla="*/ 1332508 w 6029245"/>
              <a:gd name="connsiteY155" fmla="*/ 246438 h 482695"/>
              <a:gd name="connsiteX156" fmla="*/ 1123791 w 6029245"/>
              <a:gd name="connsiteY156" fmla="*/ 265799 h 482695"/>
              <a:gd name="connsiteX157" fmla="*/ 1080618 w 6029245"/>
              <a:gd name="connsiteY157" fmla="*/ 263089 h 482695"/>
              <a:gd name="connsiteX158" fmla="*/ 999966 w 6029245"/>
              <a:gd name="connsiteY158" fmla="*/ 265799 h 482695"/>
              <a:gd name="connsiteX159" fmla="*/ 968788 w 6029245"/>
              <a:gd name="connsiteY159" fmla="*/ 278739 h 482695"/>
              <a:gd name="connsiteX160" fmla="*/ 849814 w 6029245"/>
              <a:gd name="connsiteY160" fmla="*/ 305934 h 482695"/>
              <a:gd name="connsiteX161" fmla="*/ 786354 w 6029245"/>
              <a:gd name="connsiteY161" fmla="*/ 352428 h 482695"/>
              <a:gd name="connsiteX162" fmla="*/ 734239 w 6029245"/>
              <a:gd name="connsiteY162" fmla="*/ 370519 h 482695"/>
              <a:gd name="connsiteX163" fmla="*/ 662938 w 6029245"/>
              <a:gd name="connsiteY163" fmla="*/ 400112 h 482695"/>
              <a:gd name="connsiteX164" fmla="*/ 574474 w 6029245"/>
              <a:gd name="connsiteY164" fmla="*/ 384116 h 482695"/>
              <a:gd name="connsiteX165" fmla="*/ 438838 w 6029245"/>
              <a:gd name="connsiteY165" fmla="*/ 354378 h 482695"/>
              <a:gd name="connsiteX166" fmla="*/ 370519 w 6029245"/>
              <a:gd name="connsiteY166" fmla="*/ 278739 h 482695"/>
              <a:gd name="connsiteX167" fmla="*/ 326328 w 6029245"/>
              <a:gd name="connsiteY167" fmla="*/ 268542 h 482695"/>
              <a:gd name="connsiteX168" fmla="*/ 214153 w 6029245"/>
              <a:gd name="connsiteY168" fmla="*/ 180161 h 482695"/>
              <a:gd name="connsiteX169" fmla="*/ 180494 w 6029245"/>
              <a:gd name="connsiteY169" fmla="*/ 153280 h 482695"/>
              <a:gd name="connsiteX170" fmla="*/ 105377 w 6029245"/>
              <a:gd name="connsiteY170" fmla="*/ 125773 h 482695"/>
              <a:gd name="connsiteX171" fmla="*/ 33992 w 6029245"/>
              <a:gd name="connsiteY171" fmla="*/ 64586 h 482695"/>
              <a:gd name="connsiteX172" fmla="*/ 0 w 6029245"/>
              <a:gd name="connsiteY172" fmla="*/ 0 h 482695"/>
              <a:gd name="connsiteX0" fmla="*/ 0 w 6029245"/>
              <a:gd name="connsiteY0" fmla="*/ 0 h 482695"/>
              <a:gd name="connsiteX1" fmla="*/ 210754 w 6029245"/>
              <a:gd name="connsiteY1" fmla="*/ 129172 h 482695"/>
              <a:gd name="connsiteX2" fmla="*/ 385252 w 6029245"/>
              <a:gd name="connsiteY2" fmla="*/ 223402 h 482695"/>
              <a:gd name="connsiteX3" fmla="*/ 539522 w 6029245"/>
              <a:gd name="connsiteY3" fmla="*/ 285110 h 482695"/>
              <a:gd name="connsiteX4" fmla="*/ 604326 w 6029245"/>
              <a:gd name="connsiteY4" fmla="*/ 331345 h 482695"/>
              <a:gd name="connsiteX5" fmla="*/ 792027 w 6029245"/>
              <a:gd name="connsiteY5" fmla="*/ 282139 h 482695"/>
              <a:gd name="connsiteX6" fmla="*/ 862087 w 6029245"/>
              <a:gd name="connsiteY6" fmla="*/ 240232 h 482695"/>
              <a:gd name="connsiteX7" fmla="*/ 938195 w 6029245"/>
              <a:gd name="connsiteY7" fmla="*/ 217553 h 482695"/>
              <a:gd name="connsiteX8" fmla="*/ 1078547 w 6029245"/>
              <a:gd name="connsiteY8" fmla="*/ 199123 h 482695"/>
              <a:gd name="connsiteX9" fmla="*/ 1131952 w 6029245"/>
              <a:gd name="connsiteY9" fmla="*/ 207355 h 482695"/>
              <a:gd name="connsiteX10" fmla="*/ 1312113 w 6029245"/>
              <a:gd name="connsiteY10" fmla="*/ 183133 h 482695"/>
              <a:gd name="connsiteX11" fmla="*/ 1357153 w 6029245"/>
              <a:gd name="connsiteY11" fmla="*/ 170548 h 482695"/>
              <a:gd name="connsiteX12" fmla="*/ 1410691 w 6029245"/>
              <a:gd name="connsiteY12" fmla="*/ 168347 h 482695"/>
              <a:gd name="connsiteX13" fmla="*/ 1556265 w 6029245"/>
              <a:gd name="connsiteY13" fmla="*/ 162144 h 482695"/>
              <a:gd name="connsiteX14" fmla="*/ 1730221 w 6029245"/>
              <a:gd name="connsiteY14" fmla="*/ 156366 h 482695"/>
              <a:gd name="connsiteX15" fmla="*/ 1764214 w 6029245"/>
              <a:gd name="connsiteY15" fmla="*/ 156366 h 482695"/>
              <a:gd name="connsiteX16" fmla="*/ 1881028 w 6029245"/>
              <a:gd name="connsiteY16" fmla="*/ 149116 h 482695"/>
              <a:gd name="connsiteX17" fmla="*/ 1923979 w 6029245"/>
              <a:gd name="connsiteY17" fmla="*/ 156366 h 482695"/>
              <a:gd name="connsiteX18" fmla="*/ 1968169 w 6029245"/>
              <a:gd name="connsiteY18" fmla="*/ 146168 h 482695"/>
              <a:gd name="connsiteX19" fmla="*/ 2025957 w 6029245"/>
              <a:gd name="connsiteY19" fmla="*/ 125773 h 482695"/>
              <a:gd name="connsiteX20" fmla="*/ 2110938 w 6029245"/>
              <a:gd name="connsiteY20" fmla="*/ 95180 h 482695"/>
              <a:gd name="connsiteX21" fmla="*/ 2141531 w 6029245"/>
              <a:gd name="connsiteY21" fmla="*/ 98579 h 482695"/>
              <a:gd name="connsiteX22" fmla="*/ 2185828 w 6029245"/>
              <a:gd name="connsiteY22" fmla="*/ 113397 h 482695"/>
              <a:gd name="connsiteX23" fmla="*/ 2242979 w 6029245"/>
              <a:gd name="connsiteY23" fmla="*/ 130067 h 482695"/>
              <a:gd name="connsiteX24" fmla="*/ 2274103 w 6029245"/>
              <a:gd name="connsiteY24" fmla="*/ 132916 h 482695"/>
              <a:gd name="connsiteX25" fmla="*/ 2304892 w 6029245"/>
              <a:gd name="connsiteY25" fmla="*/ 144355 h 482695"/>
              <a:gd name="connsiteX26" fmla="*/ 2425016 w 6029245"/>
              <a:gd name="connsiteY26" fmla="*/ 142424 h 482695"/>
              <a:gd name="connsiteX27" fmla="*/ 2566093 w 6029245"/>
              <a:gd name="connsiteY27" fmla="*/ 191049 h 482695"/>
              <a:gd name="connsiteX28" fmla="*/ 2631121 w 6029245"/>
              <a:gd name="connsiteY28" fmla="*/ 194360 h 482695"/>
              <a:gd name="connsiteX29" fmla="*/ 2664460 w 6029245"/>
              <a:gd name="connsiteY29" fmla="*/ 199124 h 482695"/>
              <a:gd name="connsiteX30" fmla="*/ 2692901 w 6029245"/>
              <a:gd name="connsiteY30" fmla="*/ 214171 h 482695"/>
              <a:gd name="connsiteX31" fmla="*/ 2736074 w 6029245"/>
              <a:gd name="connsiteY31" fmla="*/ 214172 h 482695"/>
              <a:gd name="connsiteX32" fmla="*/ 2781142 w 6029245"/>
              <a:gd name="connsiteY32" fmla="*/ 215792 h 482695"/>
              <a:gd name="connsiteX33" fmla="*/ 2859722 w 6029245"/>
              <a:gd name="connsiteY33" fmla="*/ 191980 h 482695"/>
              <a:gd name="connsiteX34" fmla="*/ 2923360 w 6029245"/>
              <a:gd name="connsiteY34" fmla="*/ 207355 h 482695"/>
              <a:gd name="connsiteX35" fmla="*/ 2957353 w 6029245"/>
              <a:gd name="connsiteY35" fmla="*/ 224351 h 482695"/>
              <a:gd name="connsiteX36" fmla="*/ 2984547 w 6029245"/>
              <a:gd name="connsiteY36" fmla="*/ 241348 h 482695"/>
              <a:gd name="connsiteX37" fmla="*/ 3004943 w 6029245"/>
              <a:gd name="connsiteY37" fmla="*/ 248146 h 482695"/>
              <a:gd name="connsiteX38" fmla="*/ 3069272 w 6029245"/>
              <a:gd name="connsiteY38" fmla="*/ 261036 h 482695"/>
              <a:gd name="connsiteX39" fmla="*/ 3127316 w 6029245"/>
              <a:gd name="connsiteY39" fmla="*/ 295736 h 482695"/>
              <a:gd name="connsiteX40" fmla="*/ 3202099 w 6029245"/>
              <a:gd name="connsiteY40" fmla="*/ 295736 h 482695"/>
              <a:gd name="connsiteX41" fmla="*/ 3249689 w 6029245"/>
              <a:gd name="connsiteY41" fmla="*/ 285538 h 482695"/>
              <a:gd name="connsiteX42" fmla="*/ 3276883 w 6029245"/>
              <a:gd name="connsiteY42" fmla="*/ 271941 h 482695"/>
              <a:gd name="connsiteX43" fmla="*/ 3381260 w 6029245"/>
              <a:gd name="connsiteY43" fmla="*/ 156313 h 482695"/>
              <a:gd name="connsiteX44" fmla="*/ 3419652 w 6029245"/>
              <a:gd name="connsiteY44" fmla="*/ 183560 h 482695"/>
              <a:gd name="connsiteX45" fmla="*/ 3463842 w 6029245"/>
              <a:gd name="connsiteY45" fmla="*/ 200557 h 482695"/>
              <a:gd name="connsiteX46" fmla="*/ 3507423 w 6029245"/>
              <a:gd name="connsiteY46" fmla="*/ 230080 h 482695"/>
              <a:gd name="connsiteX47" fmla="*/ 3533617 w 6029245"/>
              <a:gd name="connsiteY47" fmla="*/ 234842 h 482695"/>
              <a:gd name="connsiteX48" fmla="*/ 3664398 w 6029245"/>
              <a:gd name="connsiteY48" fmla="*/ 295736 h 482695"/>
              <a:gd name="connsiteX49" fmla="*/ 3701790 w 6029245"/>
              <a:gd name="connsiteY49" fmla="*/ 299135 h 482695"/>
              <a:gd name="connsiteX50" fmla="*/ 3718786 w 6029245"/>
              <a:gd name="connsiteY50" fmla="*/ 302534 h 482695"/>
              <a:gd name="connsiteX51" fmla="*/ 3752434 w 6029245"/>
              <a:gd name="connsiteY51" fmla="*/ 299808 h 482695"/>
              <a:gd name="connsiteX52" fmla="*/ 3797988 w 6029245"/>
              <a:gd name="connsiteY52" fmla="*/ 291301 h 482695"/>
              <a:gd name="connsiteX53" fmla="*/ 3850323 w 6029245"/>
              <a:gd name="connsiteY53" fmla="*/ 303899 h 482695"/>
              <a:gd name="connsiteX54" fmla="*/ 3888749 w 6029245"/>
              <a:gd name="connsiteY54" fmla="*/ 319531 h 482695"/>
              <a:gd name="connsiteX55" fmla="*/ 3946537 w 6029245"/>
              <a:gd name="connsiteY55" fmla="*/ 319531 h 482695"/>
              <a:gd name="connsiteX56" fmla="*/ 3983928 w 6029245"/>
              <a:gd name="connsiteY56" fmla="*/ 309333 h 482695"/>
              <a:gd name="connsiteX57" fmla="*/ 4047966 w 6029245"/>
              <a:gd name="connsiteY57" fmla="*/ 320567 h 482695"/>
              <a:gd name="connsiteX58" fmla="*/ 4075708 w 6029245"/>
              <a:gd name="connsiteY58" fmla="*/ 292336 h 482695"/>
              <a:gd name="connsiteX59" fmla="*/ 4140834 w 6029245"/>
              <a:gd name="connsiteY59" fmla="*/ 265799 h 482695"/>
              <a:gd name="connsiteX60" fmla="*/ 4208279 w 6029245"/>
              <a:gd name="connsiteY60" fmla="*/ 248146 h 482695"/>
              <a:gd name="connsiteX61" fmla="*/ 4283709 w 6029245"/>
              <a:gd name="connsiteY61" fmla="*/ 251511 h 482695"/>
              <a:gd name="connsiteX62" fmla="*/ 4367053 w 6029245"/>
              <a:gd name="connsiteY62" fmla="*/ 277705 h 482695"/>
              <a:gd name="connsiteX63" fmla="*/ 4392858 w 6029245"/>
              <a:gd name="connsiteY63" fmla="*/ 273649 h 482695"/>
              <a:gd name="connsiteX64" fmla="*/ 4409916 w 6029245"/>
              <a:gd name="connsiteY64" fmla="*/ 272942 h 482695"/>
              <a:gd name="connsiteX65" fmla="*/ 4442828 w 6029245"/>
              <a:gd name="connsiteY65" fmla="*/ 292336 h 482695"/>
              <a:gd name="connsiteX66" fmla="*/ 4456425 w 6029245"/>
              <a:gd name="connsiteY66" fmla="*/ 295736 h 482695"/>
              <a:gd name="connsiteX67" fmla="*/ 4476821 w 6029245"/>
              <a:gd name="connsiteY67" fmla="*/ 302534 h 482695"/>
              <a:gd name="connsiteX68" fmla="*/ 4521834 w 6029245"/>
              <a:gd name="connsiteY68" fmla="*/ 334854 h 482695"/>
              <a:gd name="connsiteX69" fmla="*/ 4562315 w 6029245"/>
              <a:gd name="connsiteY69" fmla="*/ 339617 h 482695"/>
              <a:gd name="connsiteX70" fmla="*/ 4578798 w 6029245"/>
              <a:gd name="connsiteY70" fmla="*/ 350815 h 482695"/>
              <a:gd name="connsiteX71" fmla="*/ 4636134 w 6029245"/>
              <a:gd name="connsiteY71" fmla="*/ 356285 h 482695"/>
              <a:gd name="connsiteX72" fmla="*/ 4681379 w 6029245"/>
              <a:gd name="connsiteY72" fmla="*/ 341999 h 482695"/>
              <a:gd name="connsiteX73" fmla="*/ 4718168 w 6029245"/>
              <a:gd name="connsiteY73" fmla="*/ 356922 h 482695"/>
              <a:gd name="connsiteX74" fmla="*/ 4795678 w 6029245"/>
              <a:gd name="connsiteY74" fmla="*/ 349141 h 482695"/>
              <a:gd name="connsiteX75" fmla="*/ 4881332 w 6029245"/>
              <a:gd name="connsiteY75" fmla="*/ 326496 h 482695"/>
              <a:gd name="connsiteX76" fmla="*/ 5052619 w 6029245"/>
              <a:gd name="connsiteY76" fmla="*/ 349623 h 482695"/>
              <a:gd name="connsiteX77" fmla="*/ 5119528 w 6029245"/>
              <a:gd name="connsiteY77" fmla="*/ 339616 h 482695"/>
              <a:gd name="connsiteX78" fmla="*/ 5166870 w 6029245"/>
              <a:gd name="connsiteY78" fmla="*/ 343325 h 482695"/>
              <a:gd name="connsiteX79" fmla="*/ 5201279 w 6029245"/>
              <a:gd name="connsiteY79" fmla="*/ 332794 h 482695"/>
              <a:gd name="connsiteX80" fmla="*/ 5252878 w 6029245"/>
              <a:gd name="connsiteY80" fmla="*/ 339617 h 482695"/>
              <a:gd name="connsiteX81" fmla="*/ 5499997 w 6029245"/>
              <a:gd name="connsiteY81" fmla="*/ 333128 h 482695"/>
              <a:gd name="connsiteX82" fmla="*/ 5543391 w 6029245"/>
              <a:gd name="connsiteY82" fmla="*/ 344380 h 482695"/>
              <a:gd name="connsiteX83" fmla="*/ 5655309 w 6029245"/>
              <a:gd name="connsiteY83" fmla="*/ 346761 h 482695"/>
              <a:gd name="connsiteX84" fmla="*/ 5725797 w 6029245"/>
              <a:gd name="connsiteY84" fmla="*/ 344014 h 482695"/>
              <a:gd name="connsiteX85" fmla="*/ 5748143 w 6029245"/>
              <a:gd name="connsiteY85" fmla="*/ 329728 h 482695"/>
              <a:gd name="connsiteX86" fmla="*/ 5815554 w 6029245"/>
              <a:gd name="connsiteY86" fmla="*/ 332794 h 482695"/>
              <a:gd name="connsiteX87" fmla="*/ 5894092 w 6029245"/>
              <a:gd name="connsiteY87" fmla="*/ 310355 h 482695"/>
              <a:gd name="connsiteX88" fmla="*/ 5952967 w 6029245"/>
              <a:gd name="connsiteY88" fmla="*/ 322949 h 482695"/>
              <a:gd name="connsiteX89" fmla="*/ 5982691 w 6029245"/>
              <a:gd name="connsiteY89" fmla="*/ 322930 h 482695"/>
              <a:gd name="connsiteX90" fmla="*/ 6029245 w 6029245"/>
              <a:gd name="connsiteY90" fmla="*/ 326329 h 482695"/>
              <a:gd name="connsiteX91" fmla="*/ 6026209 w 6029245"/>
              <a:gd name="connsiteY91" fmla="*/ 470116 h 482695"/>
              <a:gd name="connsiteX92" fmla="*/ 5967253 w 6029245"/>
              <a:gd name="connsiteY92" fmla="*/ 468205 h 482695"/>
              <a:gd name="connsiteX93" fmla="*/ 5805930 w 6029245"/>
              <a:gd name="connsiteY93" fmla="*/ 452102 h 482695"/>
              <a:gd name="connsiteX94" fmla="*/ 5652870 w 6029245"/>
              <a:gd name="connsiteY94" fmla="*/ 470234 h 482695"/>
              <a:gd name="connsiteX95" fmla="*/ 5537868 w 6029245"/>
              <a:gd name="connsiteY95" fmla="*/ 470234 h 482695"/>
              <a:gd name="connsiteX96" fmla="*/ 5442210 w 6029245"/>
              <a:gd name="connsiteY96" fmla="*/ 448702 h 482695"/>
              <a:gd name="connsiteX97" fmla="*/ 5224657 w 6029245"/>
              <a:gd name="connsiteY97" fmla="*/ 448702 h 482695"/>
              <a:gd name="connsiteX98" fmla="*/ 5122679 w 6029245"/>
              <a:gd name="connsiteY98" fmla="*/ 482695 h 482695"/>
              <a:gd name="connsiteX99" fmla="*/ 5044496 w 6029245"/>
              <a:gd name="connsiteY99" fmla="*/ 479296 h 482695"/>
              <a:gd name="connsiteX100" fmla="*/ 4932321 w 6029245"/>
              <a:gd name="connsiteY100" fmla="*/ 462299 h 482695"/>
              <a:gd name="connsiteX101" fmla="*/ 4876915 w 6029245"/>
              <a:gd name="connsiteY101" fmla="*/ 426926 h 482695"/>
              <a:gd name="connsiteX102" fmla="*/ 4807221 w 6029245"/>
              <a:gd name="connsiteY102" fmla="*/ 429307 h 482695"/>
              <a:gd name="connsiteX103" fmla="*/ 4748761 w 6029245"/>
              <a:gd name="connsiteY103" fmla="*/ 455501 h 482695"/>
              <a:gd name="connsiteX104" fmla="*/ 4694373 w 6029245"/>
              <a:gd name="connsiteY104" fmla="*/ 469098 h 482695"/>
              <a:gd name="connsiteX105" fmla="*/ 4667179 w 6029245"/>
              <a:gd name="connsiteY105" fmla="*/ 461264 h 482695"/>
              <a:gd name="connsiteX106" fmla="*/ 4575435 w 6029245"/>
              <a:gd name="connsiteY106" fmla="*/ 469425 h 482695"/>
              <a:gd name="connsiteX107" fmla="*/ 4528172 w 6029245"/>
              <a:gd name="connsiteY107" fmla="*/ 454119 h 482695"/>
              <a:gd name="connsiteX108" fmla="*/ 4487018 w 6029245"/>
              <a:gd name="connsiteY108" fmla="*/ 445637 h 482695"/>
              <a:gd name="connsiteX109" fmla="*/ 4360655 w 6029245"/>
              <a:gd name="connsiteY109" fmla="*/ 383443 h 482695"/>
              <a:gd name="connsiteX110" fmla="*/ 4326572 w 6029245"/>
              <a:gd name="connsiteY110" fmla="*/ 370574 h 482695"/>
              <a:gd name="connsiteX111" fmla="*/ 4281355 w 6029245"/>
              <a:gd name="connsiteY111" fmla="*/ 390224 h 482695"/>
              <a:gd name="connsiteX112" fmla="*/ 4209891 w 6029245"/>
              <a:gd name="connsiteY112" fmla="*/ 415817 h 482695"/>
              <a:gd name="connsiteX113" fmla="*/ 4170888 w 6029245"/>
              <a:gd name="connsiteY113" fmla="*/ 410602 h 482695"/>
              <a:gd name="connsiteX114" fmla="*/ 4132460 w 6029245"/>
              <a:gd name="connsiteY114" fmla="*/ 408203 h 482695"/>
              <a:gd name="connsiteX115" fmla="*/ 4103213 w 6029245"/>
              <a:gd name="connsiteY115" fmla="*/ 434052 h 482695"/>
              <a:gd name="connsiteX116" fmla="*/ 4079274 w 6029245"/>
              <a:gd name="connsiteY116" fmla="*/ 457617 h 482695"/>
              <a:gd name="connsiteX117" fmla="*/ 3943137 w 6029245"/>
              <a:gd name="connsiteY117" fmla="*/ 452102 h 482695"/>
              <a:gd name="connsiteX118" fmla="*/ 3902709 w 6029245"/>
              <a:gd name="connsiteY118" fmla="*/ 437249 h 482695"/>
              <a:gd name="connsiteX119" fmla="*/ 3888749 w 6029245"/>
              <a:gd name="connsiteY119" fmla="*/ 448702 h 482695"/>
              <a:gd name="connsiteX120" fmla="*/ 3834069 w 6029245"/>
              <a:gd name="connsiteY120" fmla="*/ 430689 h 482695"/>
              <a:gd name="connsiteX121" fmla="*/ 3773421 w 6029245"/>
              <a:gd name="connsiteY121" fmla="*/ 429535 h 482695"/>
              <a:gd name="connsiteX122" fmla="*/ 3735800 w 6029245"/>
              <a:gd name="connsiteY122" fmla="*/ 441576 h 482695"/>
              <a:gd name="connsiteX123" fmla="*/ 3690778 w 6029245"/>
              <a:gd name="connsiteY123" fmla="*/ 444392 h 482695"/>
              <a:gd name="connsiteX124" fmla="*/ 3652855 w 6029245"/>
              <a:gd name="connsiteY124" fmla="*/ 438868 h 482695"/>
              <a:gd name="connsiteX125" fmla="*/ 3619341 w 6029245"/>
              <a:gd name="connsiteY125" fmla="*/ 418199 h 482695"/>
              <a:gd name="connsiteX126" fmla="*/ 3564572 w 6029245"/>
              <a:gd name="connsiteY126" fmla="*/ 375336 h 482695"/>
              <a:gd name="connsiteX127" fmla="*/ 3513219 w 6029245"/>
              <a:gd name="connsiteY127" fmla="*/ 319704 h 482695"/>
              <a:gd name="connsiteX128" fmla="*/ 3457416 w 6029245"/>
              <a:gd name="connsiteY128" fmla="*/ 303899 h 482695"/>
              <a:gd name="connsiteX129" fmla="*/ 3385978 w 6029245"/>
              <a:gd name="connsiteY129" fmla="*/ 232461 h 482695"/>
              <a:gd name="connsiteX130" fmla="*/ 3378861 w 6029245"/>
              <a:gd name="connsiteY130" fmla="*/ 251545 h 482695"/>
              <a:gd name="connsiteX131" fmla="*/ 3304077 w 6029245"/>
              <a:gd name="connsiteY131" fmla="*/ 316131 h 482695"/>
              <a:gd name="connsiteX132" fmla="*/ 3255009 w 6029245"/>
              <a:gd name="connsiteY132" fmla="*/ 346761 h 482695"/>
              <a:gd name="connsiteX133" fmla="*/ 3163345 w 6029245"/>
              <a:gd name="connsiteY133" fmla="*/ 369847 h 482695"/>
              <a:gd name="connsiteX134" fmla="*/ 3032137 w 6029245"/>
              <a:gd name="connsiteY134" fmla="*/ 312732 h 482695"/>
              <a:gd name="connsiteX135" fmla="*/ 2984547 w 6029245"/>
              <a:gd name="connsiteY135" fmla="*/ 295736 h 482695"/>
              <a:gd name="connsiteX136" fmla="*/ 2960752 w 6029245"/>
              <a:gd name="connsiteY136" fmla="*/ 292336 h 482695"/>
              <a:gd name="connsiteX137" fmla="*/ 2834980 w 6029245"/>
              <a:gd name="connsiteY137" fmla="*/ 261743 h 482695"/>
              <a:gd name="connsiteX138" fmla="*/ 2780592 w 6029245"/>
              <a:gd name="connsiteY138" fmla="*/ 265142 h 482695"/>
              <a:gd name="connsiteX139" fmla="*/ 2760196 w 6029245"/>
              <a:gd name="connsiteY139" fmla="*/ 268542 h 482695"/>
              <a:gd name="connsiteX140" fmla="*/ 2705808 w 6029245"/>
              <a:gd name="connsiteY140" fmla="*/ 275340 h 482695"/>
              <a:gd name="connsiteX141" fmla="*/ 2671815 w 6029245"/>
              <a:gd name="connsiteY141" fmla="*/ 275340 h 482695"/>
              <a:gd name="connsiteX142" fmla="*/ 2593633 w 6029245"/>
              <a:gd name="connsiteY142" fmla="*/ 251545 h 482695"/>
              <a:gd name="connsiteX143" fmla="*/ 2546043 w 6029245"/>
              <a:gd name="connsiteY143" fmla="*/ 244747 h 482695"/>
              <a:gd name="connsiteX144" fmla="*/ 2459026 w 6029245"/>
              <a:gd name="connsiteY144" fmla="*/ 212773 h 482695"/>
              <a:gd name="connsiteX145" fmla="*/ 2330872 w 6029245"/>
              <a:gd name="connsiteY145" fmla="*/ 199848 h 482695"/>
              <a:gd name="connsiteX146" fmla="*/ 2204878 w 6029245"/>
              <a:gd name="connsiteY146" fmla="*/ 172930 h 482695"/>
              <a:gd name="connsiteX147" fmla="*/ 2169381 w 6029245"/>
              <a:gd name="connsiteY147" fmla="*/ 166183 h 482695"/>
              <a:gd name="connsiteX148" fmla="*/ 2143550 w 6029245"/>
              <a:gd name="connsiteY148" fmla="*/ 168564 h 482695"/>
              <a:gd name="connsiteX149" fmla="*/ 2090543 w 6029245"/>
              <a:gd name="connsiteY149" fmla="*/ 197157 h 482695"/>
              <a:gd name="connsiteX150" fmla="*/ 1937576 w 6029245"/>
              <a:gd name="connsiteY150" fmla="*/ 234549 h 482695"/>
              <a:gd name="connsiteX151" fmla="*/ 1859597 w 6029245"/>
              <a:gd name="connsiteY151" fmla="*/ 237224 h 482695"/>
              <a:gd name="connsiteX152" fmla="*/ 1703027 w 6029245"/>
              <a:gd name="connsiteY152" fmla="*/ 234549 h 482695"/>
              <a:gd name="connsiteX153" fmla="*/ 1635759 w 6029245"/>
              <a:gd name="connsiteY153" fmla="*/ 234842 h 482695"/>
              <a:gd name="connsiteX154" fmla="*/ 1561941 w 6029245"/>
              <a:gd name="connsiteY154" fmla="*/ 230080 h 482695"/>
              <a:gd name="connsiteX155" fmla="*/ 1510615 w 6029245"/>
              <a:gd name="connsiteY155" fmla="*/ 230460 h 482695"/>
              <a:gd name="connsiteX156" fmla="*/ 1332508 w 6029245"/>
              <a:gd name="connsiteY156" fmla="*/ 246438 h 482695"/>
              <a:gd name="connsiteX157" fmla="*/ 1123791 w 6029245"/>
              <a:gd name="connsiteY157" fmla="*/ 265799 h 482695"/>
              <a:gd name="connsiteX158" fmla="*/ 1080618 w 6029245"/>
              <a:gd name="connsiteY158" fmla="*/ 263089 h 482695"/>
              <a:gd name="connsiteX159" fmla="*/ 999966 w 6029245"/>
              <a:gd name="connsiteY159" fmla="*/ 265799 h 482695"/>
              <a:gd name="connsiteX160" fmla="*/ 968788 w 6029245"/>
              <a:gd name="connsiteY160" fmla="*/ 278739 h 482695"/>
              <a:gd name="connsiteX161" fmla="*/ 849814 w 6029245"/>
              <a:gd name="connsiteY161" fmla="*/ 305934 h 482695"/>
              <a:gd name="connsiteX162" fmla="*/ 786354 w 6029245"/>
              <a:gd name="connsiteY162" fmla="*/ 352428 h 482695"/>
              <a:gd name="connsiteX163" fmla="*/ 734239 w 6029245"/>
              <a:gd name="connsiteY163" fmla="*/ 370519 h 482695"/>
              <a:gd name="connsiteX164" fmla="*/ 662938 w 6029245"/>
              <a:gd name="connsiteY164" fmla="*/ 400112 h 482695"/>
              <a:gd name="connsiteX165" fmla="*/ 574474 w 6029245"/>
              <a:gd name="connsiteY165" fmla="*/ 384116 h 482695"/>
              <a:gd name="connsiteX166" fmla="*/ 438838 w 6029245"/>
              <a:gd name="connsiteY166" fmla="*/ 354378 h 482695"/>
              <a:gd name="connsiteX167" fmla="*/ 370519 w 6029245"/>
              <a:gd name="connsiteY167" fmla="*/ 278739 h 482695"/>
              <a:gd name="connsiteX168" fmla="*/ 326328 w 6029245"/>
              <a:gd name="connsiteY168" fmla="*/ 268542 h 482695"/>
              <a:gd name="connsiteX169" fmla="*/ 214153 w 6029245"/>
              <a:gd name="connsiteY169" fmla="*/ 180161 h 482695"/>
              <a:gd name="connsiteX170" fmla="*/ 180494 w 6029245"/>
              <a:gd name="connsiteY170" fmla="*/ 153280 h 482695"/>
              <a:gd name="connsiteX171" fmla="*/ 105377 w 6029245"/>
              <a:gd name="connsiteY171" fmla="*/ 125773 h 482695"/>
              <a:gd name="connsiteX172" fmla="*/ 33992 w 6029245"/>
              <a:gd name="connsiteY172" fmla="*/ 64586 h 482695"/>
              <a:gd name="connsiteX173" fmla="*/ 0 w 6029245"/>
              <a:gd name="connsiteY173" fmla="*/ 0 h 482695"/>
              <a:gd name="connsiteX0" fmla="*/ 0 w 6029245"/>
              <a:gd name="connsiteY0" fmla="*/ 0 h 482695"/>
              <a:gd name="connsiteX1" fmla="*/ 210754 w 6029245"/>
              <a:gd name="connsiteY1" fmla="*/ 129172 h 482695"/>
              <a:gd name="connsiteX2" fmla="*/ 385252 w 6029245"/>
              <a:gd name="connsiteY2" fmla="*/ 223402 h 482695"/>
              <a:gd name="connsiteX3" fmla="*/ 539522 w 6029245"/>
              <a:gd name="connsiteY3" fmla="*/ 285110 h 482695"/>
              <a:gd name="connsiteX4" fmla="*/ 604326 w 6029245"/>
              <a:gd name="connsiteY4" fmla="*/ 331345 h 482695"/>
              <a:gd name="connsiteX5" fmla="*/ 792027 w 6029245"/>
              <a:gd name="connsiteY5" fmla="*/ 282139 h 482695"/>
              <a:gd name="connsiteX6" fmla="*/ 862087 w 6029245"/>
              <a:gd name="connsiteY6" fmla="*/ 240232 h 482695"/>
              <a:gd name="connsiteX7" fmla="*/ 938195 w 6029245"/>
              <a:gd name="connsiteY7" fmla="*/ 217553 h 482695"/>
              <a:gd name="connsiteX8" fmla="*/ 1078547 w 6029245"/>
              <a:gd name="connsiteY8" fmla="*/ 199123 h 482695"/>
              <a:gd name="connsiteX9" fmla="*/ 1131952 w 6029245"/>
              <a:gd name="connsiteY9" fmla="*/ 207355 h 482695"/>
              <a:gd name="connsiteX10" fmla="*/ 1312113 w 6029245"/>
              <a:gd name="connsiteY10" fmla="*/ 183133 h 482695"/>
              <a:gd name="connsiteX11" fmla="*/ 1357153 w 6029245"/>
              <a:gd name="connsiteY11" fmla="*/ 170548 h 482695"/>
              <a:gd name="connsiteX12" fmla="*/ 1410691 w 6029245"/>
              <a:gd name="connsiteY12" fmla="*/ 168347 h 482695"/>
              <a:gd name="connsiteX13" fmla="*/ 1556265 w 6029245"/>
              <a:gd name="connsiteY13" fmla="*/ 162144 h 482695"/>
              <a:gd name="connsiteX14" fmla="*/ 1730221 w 6029245"/>
              <a:gd name="connsiteY14" fmla="*/ 156366 h 482695"/>
              <a:gd name="connsiteX15" fmla="*/ 1764214 w 6029245"/>
              <a:gd name="connsiteY15" fmla="*/ 156366 h 482695"/>
              <a:gd name="connsiteX16" fmla="*/ 1881028 w 6029245"/>
              <a:gd name="connsiteY16" fmla="*/ 149116 h 482695"/>
              <a:gd name="connsiteX17" fmla="*/ 1923979 w 6029245"/>
              <a:gd name="connsiteY17" fmla="*/ 156366 h 482695"/>
              <a:gd name="connsiteX18" fmla="*/ 1968169 w 6029245"/>
              <a:gd name="connsiteY18" fmla="*/ 146168 h 482695"/>
              <a:gd name="connsiteX19" fmla="*/ 2025957 w 6029245"/>
              <a:gd name="connsiteY19" fmla="*/ 125773 h 482695"/>
              <a:gd name="connsiteX20" fmla="*/ 2110938 w 6029245"/>
              <a:gd name="connsiteY20" fmla="*/ 95180 h 482695"/>
              <a:gd name="connsiteX21" fmla="*/ 2141531 w 6029245"/>
              <a:gd name="connsiteY21" fmla="*/ 98579 h 482695"/>
              <a:gd name="connsiteX22" fmla="*/ 2185828 w 6029245"/>
              <a:gd name="connsiteY22" fmla="*/ 113397 h 482695"/>
              <a:gd name="connsiteX23" fmla="*/ 2242979 w 6029245"/>
              <a:gd name="connsiteY23" fmla="*/ 130067 h 482695"/>
              <a:gd name="connsiteX24" fmla="*/ 2274103 w 6029245"/>
              <a:gd name="connsiteY24" fmla="*/ 132916 h 482695"/>
              <a:gd name="connsiteX25" fmla="*/ 2304892 w 6029245"/>
              <a:gd name="connsiteY25" fmla="*/ 144355 h 482695"/>
              <a:gd name="connsiteX26" fmla="*/ 2425016 w 6029245"/>
              <a:gd name="connsiteY26" fmla="*/ 142424 h 482695"/>
              <a:gd name="connsiteX27" fmla="*/ 2566093 w 6029245"/>
              <a:gd name="connsiteY27" fmla="*/ 191049 h 482695"/>
              <a:gd name="connsiteX28" fmla="*/ 2631121 w 6029245"/>
              <a:gd name="connsiteY28" fmla="*/ 194360 h 482695"/>
              <a:gd name="connsiteX29" fmla="*/ 2664460 w 6029245"/>
              <a:gd name="connsiteY29" fmla="*/ 199124 h 482695"/>
              <a:gd name="connsiteX30" fmla="*/ 2692901 w 6029245"/>
              <a:gd name="connsiteY30" fmla="*/ 214171 h 482695"/>
              <a:gd name="connsiteX31" fmla="*/ 2736074 w 6029245"/>
              <a:gd name="connsiteY31" fmla="*/ 214172 h 482695"/>
              <a:gd name="connsiteX32" fmla="*/ 2781142 w 6029245"/>
              <a:gd name="connsiteY32" fmla="*/ 215792 h 482695"/>
              <a:gd name="connsiteX33" fmla="*/ 2859722 w 6029245"/>
              <a:gd name="connsiteY33" fmla="*/ 191980 h 482695"/>
              <a:gd name="connsiteX34" fmla="*/ 2923360 w 6029245"/>
              <a:gd name="connsiteY34" fmla="*/ 207355 h 482695"/>
              <a:gd name="connsiteX35" fmla="*/ 2957353 w 6029245"/>
              <a:gd name="connsiteY35" fmla="*/ 224351 h 482695"/>
              <a:gd name="connsiteX36" fmla="*/ 2984547 w 6029245"/>
              <a:gd name="connsiteY36" fmla="*/ 241348 h 482695"/>
              <a:gd name="connsiteX37" fmla="*/ 3004943 w 6029245"/>
              <a:gd name="connsiteY37" fmla="*/ 248146 h 482695"/>
              <a:gd name="connsiteX38" fmla="*/ 3069272 w 6029245"/>
              <a:gd name="connsiteY38" fmla="*/ 261036 h 482695"/>
              <a:gd name="connsiteX39" fmla="*/ 3127316 w 6029245"/>
              <a:gd name="connsiteY39" fmla="*/ 295736 h 482695"/>
              <a:gd name="connsiteX40" fmla="*/ 3202099 w 6029245"/>
              <a:gd name="connsiteY40" fmla="*/ 295736 h 482695"/>
              <a:gd name="connsiteX41" fmla="*/ 3249689 w 6029245"/>
              <a:gd name="connsiteY41" fmla="*/ 285538 h 482695"/>
              <a:gd name="connsiteX42" fmla="*/ 3276883 w 6029245"/>
              <a:gd name="connsiteY42" fmla="*/ 271941 h 482695"/>
              <a:gd name="connsiteX43" fmla="*/ 3381260 w 6029245"/>
              <a:gd name="connsiteY43" fmla="*/ 156313 h 482695"/>
              <a:gd name="connsiteX44" fmla="*/ 3419652 w 6029245"/>
              <a:gd name="connsiteY44" fmla="*/ 183560 h 482695"/>
              <a:gd name="connsiteX45" fmla="*/ 3463842 w 6029245"/>
              <a:gd name="connsiteY45" fmla="*/ 200557 h 482695"/>
              <a:gd name="connsiteX46" fmla="*/ 3507423 w 6029245"/>
              <a:gd name="connsiteY46" fmla="*/ 230080 h 482695"/>
              <a:gd name="connsiteX47" fmla="*/ 3533617 w 6029245"/>
              <a:gd name="connsiteY47" fmla="*/ 234842 h 482695"/>
              <a:gd name="connsiteX48" fmla="*/ 3664398 w 6029245"/>
              <a:gd name="connsiteY48" fmla="*/ 295736 h 482695"/>
              <a:gd name="connsiteX49" fmla="*/ 3701790 w 6029245"/>
              <a:gd name="connsiteY49" fmla="*/ 299135 h 482695"/>
              <a:gd name="connsiteX50" fmla="*/ 3718786 w 6029245"/>
              <a:gd name="connsiteY50" fmla="*/ 302534 h 482695"/>
              <a:gd name="connsiteX51" fmla="*/ 3752434 w 6029245"/>
              <a:gd name="connsiteY51" fmla="*/ 299808 h 482695"/>
              <a:gd name="connsiteX52" fmla="*/ 3797988 w 6029245"/>
              <a:gd name="connsiteY52" fmla="*/ 291301 h 482695"/>
              <a:gd name="connsiteX53" fmla="*/ 3850323 w 6029245"/>
              <a:gd name="connsiteY53" fmla="*/ 303899 h 482695"/>
              <a:gd name="connsiteX54" fmla="*/ 3888749 w 6029245"/>
              <a:gd name="connsiteY54" fmla="*/ 319531 h 482695"/>
              <a:gd name="connsiteX55" fmla="*/ 3946537 w 6029245"/>
              <a:gd name="connsiteY55" fmla="*/ 319531 h 482695"/>
              <a:gd name="connsiteX56" fmla="*/ 3983928 w 6029245"/>
              <a:gd name="connsiteY56" fmla="*/ 309333 h 482695"/>
              <a:gd name="connsiteX57" fmla="*/ 4047966 w 6029245"/>
              <a:gd name="connsiteY57" fmla="*/ 320567 h 482695"/>
              <a:gd name="connsiteX58" fmla="*/ 4075708 w 6029245"/>
              <a:gd name="connsiteY58" fmla="*/ 292336 h 482695"/>
              <a:gd name="connsiteX59" fmla="*/ 4140834 w 6029245"/>
              <a:gd name="connsiteY59" fmla="*/ 265799 h 482695"/>
              <a:gd name="connsiteX60" fmla="*/ 4208279 w 6029245"/>
              <a:gd name="connsiteY60" fmla="*/ 248146 h 482695"/>
              <a:gd name="connsiteX61" fmla="*/ 4283709 w 6029245"/>
              <a:gd name="connsiteY61" fmla="*/ 251511 h 482695"/>
              <a:gd name="connsiteX62" fmla="*/ 4367053 w 6029245"/>
              <a:gd name="connsiteY62" fmla="*/ 277705 h 482695"/>
              <a:gd name="connsiteX63" fmla="*/ 4392858 w 6029245"/>
              <a:gd name="connsiteY63" fmla="*/ 273649 h 482695"/>
              <a:gd name="connsiteX64" fmla="*/ 4409916 w 6029245"/>
              <a:gd name="connsiteY64" fmla="*/ 272942 h 482695"/>
              <a:gd name="connsiteX65" fmla="*/ 4442828 w 6029245"/>
              <a:gd name="connsiteY65" fmla="*/ 292336 h 482695"/>
              <a:gd name="connsiteX66" fmla="*/ 4456425 w 6029245"/>
              <a:gd name="connsiteY66" fmla="*/ 295736 h 482695"/>
              <a:gd name="connsiteX67" fmla="*/ 4476821 w 6029245"/>
              <a:gd name="connsiteY67" fmla="*/ 302534 h 482695"/>
              <a:gd name="connsiteX68" fmla="*/ 4521834 w 6029245"/>
              <a:gd name="connsiteY68" fmla="*/ 334854 h 482695"/>
              <a:gd name="connsiteX69" fmla="*/ 4562315 w 6029245"/>
              <a:gd name="connsiteY69" fmla="*/ 339617 h 482695"/>
              <a:gd name="connsiteX70" fmla="*/ 4578798 w 6029245"/>
              <a:gd name="connsiteY70" fmla="*/ 350815 h 482695"/>
              <a:gd name="connsiteX71" fmla="*/ 4636134 w 6029245"/>
              <a:gd name="connsiteY71" fmla="*/ 356285 h 482695"/>
              <a:gd name="connsiteX72" fmla="*/ 4681379 w 6029245"/>
              <a:gd name="connsiteY72" fmla="*/ 341999 h 482695"/>
              <a:gd name="connsiteX73" fmla="*/ 4718168 w 6029245"/>
              <a:gd name="connsiteY73" fmla="*/ 356922 h 482695"/>
              <a:gd name="connsiteX74" fmla="*/ 4795678 w 6029245"/>
              <a:gd name="connsiteY74" fmla="*/ 349141 h 482695"/>
              <a:gd name="connsiteX75" fmla="*/ 4881332 w 6029245"/>
              <a:gd name="connsiteY75" fmla="*/ 326496 h 482695"/>
              <a:gd name="connsiteX76" fmla="*/ 5052619 w 6029245"/>
              <a:gd name="connsiteY76" fmla="*/ 349623 h 482695"/>
              <a:gd name="connsiteX77" fmla="*/ 5119528 w 6029245"/>
              <a:gd name="connsiteY77" fmla="*/ 339616 h 482695"/>
              <a:gd name="connsiteX78" fmla="*/ 5166870 w 6029245"/>
              <a:gd name="connsiteY78" fmla="*/ 343325 h 482695"/>
              <a:gd name="connsiteX79" fmla="*/ 5201279 w 6029245"/>
              <a:gd name="connsiteY79" fmla="*/ 332794 h 482695"/>
              <a:gd name="connsiteX80" fmla="*/ 5252878 w 6029245"/>
              <a:gd name="connsiteY80" fmla="*/ 339617 h 482695"/>
              <a:gd name="connsiteX81" fmla="*/ 5499997 w 6029245"/>
              <a:gd name="connsiteY81" fmla="*/ 333128 h 482695"/>
              <a:gd name="connsiteX82" fmla="*/ 5543391 w 6029245"/>
              <a:gd name="connsiteY82" fmla="*/ 344380 h 482695"/>
              <a:gd name="connsiteX83" fmla="*/ 5655309 w 6029245"/>
              <a:gd name="connsiteY83" fmla="*/ 346761 h 482695"/>
              <a:gd name="connsiteX84" fmla="*/ 5725797 w 6029245"/>
              <a:gd name="connsiteY84" fmla="*/ 344014 h 482695"/>
              <a:gd name="connsiteX85" fmla="*/ 5748143 w 6029245"/>
              <a:gd name="connsiteY85" fmla="*/ 329728 h 482695"/>
              <a:gd name="connsiteX86" fmla="*/ 5815554 w 6029245"/>
              <a:gd name="connsiteY86" fmla="*/ 332794 h 482695"/>
              <a:gd name="connsiteX87" fmla="*/ 5894092 w 6029245"/>
              <a:gd name="connsiteY87" fmla="*/ 310355 h 482695"/>
              <a:gd name="connsiteX88" fmla="*/ 5952967 w 6029245"/>
              <a:gd name="connsiteY88" fmla="*/ 322949 h 482695"/>
              <a:gd name="connsiteX89" fmla="*/ 5982691 w 6029245"/>
              <a:gd name="connsiteY89" fmla="*/ 322930 h 482695"/>
              <a:gd name="connsiteX90" fmla="*/ 6029245 w 6029245"/>
              <a:gd name="connsiteY90" fmla="*/ 326329 h 482695"/>
              <a:gd name="connsiteX91" fmla="*/ 6026209 w 6029245"/>
              <a:gd name="connsiteY91" fmla="*/ 470116 h 482695"/>
              <a:gd name="connsiteX92" fmla="*/ 5967253 w 6029245"/>
              <a:gd name="connsiteY92" fmla="*/ 468205 h 482695"/>
              <a:gd name="connsiteX93" fmla="*/ 5805930 w 6029245"/>
              <a:gd name="connsiteY93" fmla="*/ 452102 h 482695"/>
              <a:gd name="connsiteX94" fmla="*/ 5652870 w 6029245"/>
              <a:gd name="connsiteY94" fmla="*/ 470234 h 482695"/>
              <a:gd name="connsiteX95" fmla="*/ 5537868 w 6029245"/>
              <a:gd name="connsiteY95" fmla="*/ 470234 h 482695"/>
              <a:gd name="connsiteX96" fmla="*/ 5442210 w 6029245"/>
              <a:gd name="connsiteY96" fmla="*/ 448702 h 482695"/>
              <a:gd name="connsiteX97" fmla="*/ 5224657 w 6029245"/>
              <a:gd name="connsiteY97" fmla="*/ 448702 h 482695"/>
              <a:gd name="connsiteX98" fmla="*/ 5122679 w 6029245"/>
              <a:gd name="connsiteY98" fmla="*/ 482695 h 482695"/>
              <a:gd name="connsiteX99" fmla="*/ 5044496 w 6029245"/>
              <a:gd name="connsiteY99" fmla="*/ 479296 h 482695"/>
              <a:gd name="connsiteX100" fmla="*/ 4932321 w 6029245"/>
              <a:gd name="connsiteY100" fmla="*/ 462299 h 482695"/>
              <a:gd name="connsiteX101" fmla="*/ 4876915 w 6029245"/>
              <a:gd name="connsiteY101" fmla="*/ 426926 h 482695"/>
              <a:gd name="connsiteX102" fmla="*/ 4807221 w 6029245"/>
              <a:gd name="connsiteY102" fmla="*/ 429307 h 482695"/>
              <a:gd name="connsiteX103" fmla="*/ 4748761 w 6029245"/>
              <a:gd name="connsiteY103" fmla="*/ 455501 h 482695"/>
              <a:gd name="connsiteX104" fmla="*/ 4694373 w 6029245"/>
              <a:gd name="connsiteY104" fmla="*/ 469098 h 482695"/>
              <a:gd name="connsiteX105" fmla="*/ 4667179 w 6029245"/>
              <a:gd name="connsiteY105" fmla="*/ 461264 h 482695"/>
              <a:gd name="connsiteX106" fmla="*/ 4575435 w 6029245"/>
              <a:gd name="connsiteY106" fmla="*/ 469425 h 482695"/>
              <a:gd name="connsiteX107" fmla="*/ 4528172 w 6029245"/>
              <a:gd name="connsiteY107" fmla="*/ 454119 h 482695"/>
              <a:gd name="connsiteX108" fmla="*/ 4487018 w 6029245"/>
              <a:gd name="connsiteY108" fmla="*/ 445637 h 482695"/>
              <a:gd name="connsiteX109" fmla="*/ 4360655 w 6029245"/>
              <a:gd name="connsiteY109" fmla="*/ 383443 h 482695"/>
              <a:gd name="connsiteX110" fmla="*/ 4326572 w 6029245"/>
              <a:gd name="connsiteY110" fmla="*/ 370574 h 482695"/>
              <a:gd name="connsiteX111" fmla="*/ 4281355 w 6029245"/>
              <a:gd name="connsiteY111" fmla="*/ 390224 h 482695"/>
              <a:gd name="connsiteX112" fmla="*/ 4209891 w 6029245"/>
              <a:gd name="connsiteY112" fmla="*/ 415817 h 482695"/>
              <a:gd name="connsiteX113" fmla="*/ 4170888 w 6029245"/>
              <a:gd name="connsiteY113" fmla="*/ 410602 h 482695"/>
              <a:gd name="connsiteX114" fmla="*/ 4132460 w 6029245"/>
              <a:gd name="connsiteY114" fmla="*/ 408203 h 482695"/>
              <a:gd name="connsiteX115" fmla="*/ 4103213 w 6029245"/>
              <a:gd name="connsiteY115" fmla="*/ 434052 h 482695"/>
              <a:gd name="connsiteX116" fmla="*/ 4079274 w 6029245"/>
              <a:gd name="connsiteY116" fmla="*/ 457617 h 482695"/>
              <a:gd name="connsiteX117" fmla="*/ 3943137 w 6029245"/>
              <a:gd name="connsiteY117" fmla="*/ 452102 h 482695"/>
              <a:gd name="connsiteX118" fmla="*/ 3902709 w 6029245"/>
              <a:gd name="connsiteY118" fmla="*/ 437249 h 482695"/>
              <a:gd name="connsiteX119" fmla="*/ 3888749 w 6029245"/>
              <a:gd name="connsiteY119" fmla="*/ 448702 h 482695"/>
              <a:gd name="connsiteX120" fmla="*/ 3834069 w 6029245"/>
              <a:gd name="connsiteY120" fmla="*/ 430689 h 482695"/>
              <a:gd name="connsiteX121" fmla="*/ 3773421 w 6029245"/>
              <a:gd name="connsiteY121" fmla="*/ 429535 h 482695"/>
              <a:gd name="connsiteX122" fmla="*/ 3735800 w 6029245"/>
              <a:gd name="connsiteY122" fmla="*/ 441576 h 482695"/>
              <a:gd name="connsiteX123" fmla="*/ 3690778 w 6029245"/>
              <a:gd name="connsiteY123" fmla="*/ 444392 h 482695"/>
              <a:gd name="connsiteX124" fmla="*/ 3652855 w 6029245"/>
              <a:gd name="connsiteY124" fmla="*/ 438868 h 482695"/>
              <a:gd name="connsiteX125" fmla="*/ 3619341 w 6029245"/>
              <a:gd name="connsiteY125" fmla="*/ 418199 h 482695"/>
              <a:gd name="connsiteX126" fmla="*/ 3564572 w 6029245"/>
              <a:gd name="connsiteY126" fmla="*/ 375336 h 482695"/>
              <a:gd name="connsiteX127" fmla="*/ 3513219 w 6029245"/>
              <a:gd name="connsiteY127" fmla="*/ 319704 h 482695"/>
              <a:gd name="connsiteX128" fmla="*/ 3457416 w 6029245"/>
              <a:gd name="connsiteY128" fmla="*/ 303899 h 482695"/>
              <a:gd name="connsiteX129" fmla="*/ 3385978 w 6029245"/>
              <a:gd name="connsiteY129" fmla="*/ 232461 h 482695"/>
              <a:gd name="connsiteX130" fmla="*/ 3378861 w 6029245"/>
              <a:gd name="connsiteY130" fmla="*/ 251545 h 482695"/>
              <a:gd name="connsiteX131" fmla="*/ 3304077 w 6029245"/>
              <a:gd name="connsiteY131" fmla="*/ 316131 h 482695"/>
              <a:gd name="connsiteX132" fmla="*/ 3255009 w 6029245"/>
              <a:gd name="connsiteY132" fmla="*/ 346761 h 482695"/>
              <a:gd name="connsiteX133" fmla="*/ 3163345 w 6029245"/>
              <a:gd name="connsiteY133" fmla="*/ 369847 h 482695"/>
              <a:gd name="connsiteX134" fmla="*/ 3032137 w 6029245"/>
              <a:gd name="connsiteY134" fmla="*/ 312732 h 482695"/>
              <a:gd name="connsiteX135" fmla="*/ 2984547 w 6029245"/>
              <a:gd name="connsiteY135" fmla="*/ 295736 h 482695"/>
              <a:gd name="connsiteX136" fmla="*/ 2960752 w 6029245"/>
              <a:gd name="connsiteY136" fmla="*/ 292336 h 482695"/>
              <a:gd name="connsiteX137" fmla="*/ 2834980 w 6029245"/>
              <a:gd name="connsiteY137" fmla="*/ 261743 h 482695"/>
              <a:gd name="connsiteX138" fmla="*/ 2780592 w 6029245"/>
              <a:gd name="connsiteY138" fmla="*/ 265142 h 482695"/>
              <a:gd name="connsiteX139" fmla="*/ 2760196 w 6029245"/>
              <a:gd name="connsiteY139" fmla="*/ 268542 h 482695"/>
              <a:gd name="connsiteX140" fmla="*/ 2705808 w 6029245"/>
              <a:gd name="connsiteY140" fmla="*/ 275340 h 482695"/>
              <a:gd name="connsiteX141" fmla="*/ 2671815 w 6029245"/>
              <a:gd name="connsiteY141" fmla="*/ 275340 h 482695"/>
              <a:gd name="connsiteX142" fmla="*/ 2593633 w 6029245"/>
              <a:gd name="connsiteY142" fmla="*/ 251545 h 482695"/>
              <a:gd name="connsiteX143" fmla="*/ 2546043 w 6029245"/>
              <a:gd name="connsiteY143" fmla="*/ 244747 h 482695"/>
              <a:gd name="connsiteX144" fmla="*/ 2459026 w 6029245"/>
              <a:gd name="connsiteY144" fmla="*/ 212773 h 482695"/>
              <a:gd name="connsiteX145" fmla="*/ 2330872 w 6029245"/>
              <a:gd name="connsiteY145" fmla="*/ 199848 h 482695"/>
              <a:gd name="connsiteX146" fmla="*/ 2204878 w 6029245"/>
              <a:gd name="connsiteY146" fmla="*/ 172930 h 482695"/>
              <a:gd name="connsiteX147" fmla="*/ 2169381 w 6029245"/>
              <a:gd name="connsiteY147" fmla="*/ 166183 h 482695"/>
              <a:gd name="connsiteX148" fmla="*/ 2143550 w 6029245"/>
              <a:gd name="connsiteY148" fmla="*/ 168564 h 482695"/>
              <a:gd name="connsiteX149" fmla="*/ 2090543 w 6029245"/>
              <a:gd name="connsiteY149" fmla="*/ 197157 h 482695"/>
              <a:gd name="connsiteX150" fmla="*/ 1937576 w 6029245"/>
              <a:gd name="connsiteY150" fmla="*/ 234549 h 482695"/>
              <a:gd name="connsiteX151" fmla="*/ 1859597 w 6029245"/>
              <a:gd name="connsiteY151" fmla="*/ 237224 h 482695"/>
              <a:gd name="connsiteX152" fmla="*/ 1703027 w 6029245"/>
              <a:gd name="connsiteY152" fmla="*/ 234549 h 482695"/>
              <a:gd name="connsiteX153" fmla="*/ 1635759 w 6029245"/>
              <a:gd name="connsiteY153" fmla="*/ 234842 h 482695"/>
              <a:gd name="connsiteX154" fmla="*/ 1561941 w 6029245"/>
              <a:gd name="connsiteY154" fmla="*/ 230080 h 482695"/>
              <a:gd name="connsiteX155" fmla="*/ 1510615 w 6029245"/>
              <a:gd name="connsiteY155" fmla="*/ 230460 h 482695"/>
              <a:gd name="connsiteX156" fmla="*/ 1421448 w 6029245"/>
              <a:gd name="connsiteY156" fmla="*/ 227699 h 482695"/>
              <a:gd name="connsiteX157" fmla="*/ 1332508 w 6029245"/>
              <a:gd name="connsiteY157" fmla="*/ 246438 h 482695"/>
              <a:gd name="connsiteX158" fmla="*/ 1123791 w 6029245"/>
              <a:gd name="connsiteY158" fmla="*/ 265799 h 482695"/>
              <a:gd name="connsiteX159" fmla="*/ 1080618 w 6029245"/>
              <a:gd name="connsiteY159" fmla="*/ 263089 h 482695"/>
              <a:gd name="connsiteX160" fmla="*/ 999966 w 6029245"/>
              <a:gd name="connsiteY160" fmla="*/ 265799 h 482695"/>
              <a:gd name="connsiteX161" fmla="*/ 968788 w 6029245"/>
              <a:gd name="connsiteY161" fmla="*/ 278739 h 482695"/>
              <a:gd name="connsiteX162" fmla="*/ 849814 w 6029245"/>
              <a:gd name="connsiteY162" fmla="*/ 305934 h 482695"/>
              <a:gd name="connsiteX163" fmla="*/ 786354 w 6029245"/>
              <a:gd name="connsiteY163" fmla="*/ 352428 h 482695"/>
              <a:gd name="connsiteX164" fmla="*/ 734239 w 6029245"/>
              <a:gd name="connsiteY164" fmla="*/ 370519 h 482695"/>
              <a:gd name="connsiteX165" fmla="*/ 662938 w 6029245"/>
              <a:gd name="connsiteY165" fmla="*/ 400112 h 482695"/>
              <a:gd name="connsiteX166" fmla="*/ 574474 w 6029245"/>
              <a:gd name="connsiteY166" fmla="*/ 384116 h 482695"/>
              <a:gd name="connsiteX167" fmla="*/ 438838 w 6029245"/>
              <a:gd name="connsiteY167" fmla="*/ 354378 h 482695"/>
              <a:gd name="connsiteX168" fmla="*/ 370519 w 6029245"/>
              <a:gd name="connsiteY168" fmla="*/ 278739 h 482695"/>
              <a:gd name="connsiteX169" fmla="*/ 326328 w 6029245"/>
              <a:gd name="connsiteY169" fmla="*/ 268542 h 482695"/>
              <a:gd name="connsiteX170" fmla="*/ 214153 w 6029245"/>
              <a:gd name="connsiteY170" fmla="*/ 180161 h 482695"/>
              <a:gd name="connsiteX171" fmla="*/ 180494 w 6029245"/>
              <a:gd name="connsiteY171" fmla="*/ 153280 h 482695"/>
              <a:gd name="connsiteX172" fmla="*/ 105377 w 6029245"/>
              <a:gd name="connsiteY172" fmla="*/ 125773 h 482695"/>
              <a:gd name="connsiteX173" fmla="*/ 33992 w 6029245"/>
              <a:gd name="connsiteY173" fmla="*/ 64586 h 482695"/>
              <a:gd name="connsiteX174" fmla="*/ 0 w 6029245"/>
              <a:gd name="connsiteY174" fmla="*/ 0 h 482695"/>
              <a:gd name="connsiteX0" fmla="*/ 0 w 6029245"/>
              <a:gd name="connsiteY0" fmla="*/ 0 h 482695"/>
              <a:gd name="connsiteX1" fmla="*/ 210754 w 6029245"/>
              <a:gd name="connsiteY1" fmla="*/ 129172 h 482695"/>
              <a:gd name="connsiteX2" fmla="*/ 385252 w 6029245"/>
              <a:gd name="connsiteY2" fmla="*/ 223402 h 482695"/>
              <a:gd name="connsiteX3" fmla="*/ 539522 w 6029245"/>
              <a:gd name="connsiteY3" fmla="*/ 285110 h 482695"/>
              <a:gd name="connsiteX4" fmla="*/ 604326 w 6029245"/>
              <a:gd name="connsiteY4" fmla="*/ 331345 h 482695"/>
              <a:gd name="connsiteX5" fmla="*/ 792027 w 6029245"/>
              <a:gd name="connsiteY5" fmla="*/ 282139 h 482695"/>
              <a:gd name="connsiteX6" fmla="*/ 862087 w 6029245"/>
              <a:gd name="connsiteY6" fmla="*/ 240232 h 482695"/>
              <a:gd name="connsiteX7" fmla="*/ 938195 w 6029245"/>
              <a:gd name="connsiteY7" fmla="*/ 217553 h 482695"/>
              <a:gd name="connsiteX8" fmla="*/ 1078547 w 6029245"/>
              <a:gd name="connsiteY8" fmla="*/ 199123 h 482695"/>
              <a:gd name="connsiteX9" fmla="*/ 1131952 w 6029245"/>
              <a:gd name="connsiteY9" fmla="*/ 207355 h 482695"/>
              <a:gd name="connsiteX10" fmla="*/ 1312113 w 6029245"/>
              <a:gd name="connsiteY10" fmla="*/ 183133 h 482695"/>
              <a:gd name="connsiteX11" fmla="*/ 1357153 w 6029245"/>
              <a:gd name="connsiteY11" fmla="*/ 170548 h 482695"/>
              <a:gd name="connsiteX12" fmla="*/ 1410691 w 6029245"/>
              <a:gd name="connsiteY12" fmla="*/ 168347 h 482695"/>
              <a:gd name="connsiteX13" fmla="*/ 1556265 w 6029245"/>
              <a:gd name="connsiteY13" fmla="*/ 162144 h 482695"/>
              <a:gd name="connsiteX14" fmla="*/ 1730221 w 6029245"/>
              <a:gd name="connsiteY14" fmla="*/ 156366 h 482695"/>
              <a:gd name="connsiteX15" fmla="*/ 1764214 w 6029245"/>
              <a:gd name="connsiteY15" fmla="*/ 156366 h 482695"/>
              <a:gd name="connsiteX16" fmla="*/ 1881028 w 6029245"/>
              <a:gd name="connsiteY16" fmla="*/ 149116 h 482695"/>
              <a:gd name="connsiteX17" fmla="*/ 1923979 w 6029245"/>
              <a:gd name="connsiteY17" fmla="*/ 156366 h 482695"/>
              <a:gd name="connsiteX18" fmla="*/ 1968169 w 6029245"/>
              <a:gd name="connsiteY18" fmla="*/ 146168 h 482695"/>
              <a:gd name="connsiteX19" fmla="*/ 2025957 w 6029245"/>
              <a:gd name="connsiteY19" fmla="*/ 125773 h 482695"/>
              <a:gd name="connsiteX20" fmla="*/ 2110938 w 6029245"/>
              <a:gd name="connsiteY20" fmla="*/ 95180 h 482695"/>
              <a:gd name="connsiteX21" fmla="*/ 2141531 w 6029245"/>
              <a:gd name="connsiteY21" fmla="*/ 98579 h 482695"/>
              <a:gd name="connsiteX22" fmla="*/ 2185828 w 6029245"/>
              <a:gd name="connsiteY22" fmla="*/ 113397 h 482695"/>
              <a:gd name="connsiteX23" fmla="*/ 2242979 w 6029245"/>
              <a:gd name="connsiteY23" fmla="*/ 130067 h 482695"/>
              <a:gd name="connsiteX24" fmla="*/ 2274103 w 6029245"/>
              <a:gd name="connsiteY24" fmla="*/ 132916 h 482695"/>
              <a:gd name="connsiteX25" fmla="*/ 2304892 w 6029245"/>
              <a:gd name="connsiteY25" fmla="*/ 144355 h 482695"/>
              <a:gd name="connsiteX26" fmla="*/ 2425016 w 6029245"/>
              <a:gd name="connsiteY26" fmla="*/ 142424 h 482695"/>
              <a:gd name="connsiteX27" fmla="*/ 2566093 w 6029245"/>
              <a:gd name="connsiteY27" fmla="*/ 191049 h 482695"/>
              <a:gd name="connsiteX28" fmla="*/ 2631121 w 6029245"/>
              <a:gd name="connsiteY28" fmla="*/ 194360 h 482695"/>
              <a:gd name="connsiteX29" fmla="*/ 2664460 w 6029245"/>
              <a:gd name="connsiteY29" fmla="*/ 199124 h 482695"/>
              <a:gd name="connsiteX30" fmla="*/ 2692901 w 6029245"/>
              <a:gd name="connsiteY30" fmla="*/ 214171 h 482695"/>
              <a:gd name="connsiteX31" fmla="*/ 2736074 w 6029245"/>
              <a:gd name="connsiteY31" fmla="*/ 214172 h 482695"/>
              <a:gd name="connsiteX32" fmla="*/ 2781142 w 6029245"/>
              <a:gd name="connsiteY32" fmla="*/ 215792 h 482695"/>
              <a:gd name="connsiteX33" fmla="*/ 2859722 w 6029245"/>
              <a:gd name="connsiteY33" fmla="*/ 191980 h 482695"/>
              <a:gd name="connsiteX34" fmla="*/ 2923360 w 6029245"/>
              <a:gd name="connsiteY34" fmla="*/ 207355 h 482695"/>
              <a:gd name="connsiteX35" fmla="*/ 2957353 w 6029245"/>
              <a:gd name="connsiteY35" fmla="*/ 224351 h 482695"/>
              <a:gd name="connsiteX36" fmla="*/ 2984547 w 6029245"/>
              <a:gd name="connsiteY36" fmla="*/ 241348 h 482695"/>
              <a:gd name="connsiteX37" fmla="*/ 3004943 w 6029245"/>
              <a:gd name="connsiteY37" fmla="*/ 248146 h 482695"/>
              <a:gd name="connsiteX38" fmla="*/ 3069272 w 6029245"/>
              <a:gd name="connsiteY38" fmla="*/ 261036 h 482695"/>
              <a:gd name="connsiteX39" fmla="*/ 3127316 w 6029245"/>
              <a:gd name="connsiteY39" fmla="*/ 295736 h 482695"/>
              <a:gd name="connsiteX40" fmla="*/ 3202099 w 6029245"/>
              <a:gd name="connsiteY40" fmla="*/ 295736 h 482695"/>
              <a:gd name="connsiteX41" fmla="*/ 3249689 w 6029245"/>
              <a:gd name="connsiteY41" fmla="*/ 285538 h 482695"/>
              <a:gd name="connsiteX42" fmla="*/ 3276883 w 6029245"/>
              <a:gd name="connsiteY42" fmla="*/ 271941 h 482695"/>
              <a:gd name="connsiteX43" fmla="*/ 3381260 w 6029245"/>
              <a:gd name="connsiteY43" fmla="*/ 156313 h 482695"/>
              <a:gd name="connsiteX44" fmla="*/ 3419652 w 6029245"/>
              <a:gd name="connsiteY44" fmla="*/ 183560 h 482695"/>
              <a:gd name="connsiteX45" fmla="*/ 3463842 w 6029245"/>
              <a:gd name="connsiteY45" fmla="*/ 200557 h 482695"/>
              <a:gd name="connsiteX46" fmla="*/ 3507423 w 6029245"/>
              <a:gd name="connsiteY46" fmla="*/ 230080 h 482695"/>
              <a:gd name="connsiteX47" fmla="*/ 3533617 w 6029245"/>
              <a:gd name="connsiteY47" fmla="*/ 234842 h 482695"/>
              <a:gd name="connsiteX48" fmla="*/ 3664398 w 6029245"/>
              <a:gd name="connsiteY48" fmla="*/ 295736 h 482695"/>
              <a:gd name="connsiteX49" fmla="*/ 3701790 w 6029245"/>
              <a:gd name="connsiteY49" fmla="*/ 299135 h 482695"/>
              <a:gd name="connsiteX50" fmla="*/ 3718786 w 6029245"/>
              <a:gd name="connsiteY50" fmla="*/ 302534 h 482695"/>
              <a:gd name="connsiteX51" fmla="*/ 3752434 w 6029245"/>
              <a:gd name="connsiteY51" fmla="*/ 299808 h 482695"/>
              <a:gd name="connsiteX52" fmla="*/ 3797988 w 6029245"/>
              <a:gd name="connsiteY52" fmla="*/ 291301 h 482695"/>
              <a:gd name="connsiteX53" fmla="*/ 3850323 w 6029245"/>
              <a:gd name="connsiteY53" fmla="*/ 303899 h 482695"/>
              <a:gd name="connsiteX54" fmla="*/ 3888749 w 6029245"/>
              <a:gd name="connsiteY54" fmla="*/ 319531 h 482695"/>
              <a:gd name="connsiteX55" fmla="*/ 3946537 w 6029245"/>
              <a:gd name="connsiteY55" fmla="*/ 319531 h 482695"/>
              <a:gd name="connsiteX56" fmla="*/ 3983928 w 6029245"/>
              <a:gd name="connsiteY56" fmla="*/ 309333 h 482695"/>
              <a:gd name="connsiteX57" fmla="*/ 4047966 w 6029245"/>
              <a:gd name="connsiteY57" fmla="*/ 320567 h 482695"/>
              <a:gd name="connsiteX58" fmla="*/ 4075708 w 6029245"/>
              <a:gd name="connsiteY58" fmla="*/ 292336 h 482695"/>
              <a:gd name="connsiteX59" fmla="*/ 4140834 w 6029245"/>
              <a:gd name="connsiteY59" fmla="*/ 265799 h 482695"/>
              <a:gd name="connsiteX60" fmla="*/ 4208279 w 6029245"/>
              <a:gd name="connsiteY60" fmla="*/ 248146 h 482695"/>
              <a:gd name="connsiteX61" fmla="*/ 4283709 w 6029245"/>
              <a:gd name="connsiteY61" fmla="*/ 251511 h 482695"/>
              <a:gd name="connsiteX62" fmla="*/ 4367053 w 6029245"/>
              <a:gd name="connsiteY62" fmla="*/ 277705 h 482695"/>
              <a:gd name="connsiteX63" fmla="*/ 4392858 w 6029245"/>
              <a:gd name="connsiteY63" fmla="*/ 273649 h 482695"/>
              <a:gd name="connsiteX64" fmla="*/ 4409916 w 6029245"/>
              <a:gd name="connsiteY64" fmla="*/ 272942 h 482695"/>
              <a:gd name="connsiteX65" fmla="*/ 4442828 w 6029245"/>
              <a:gd name="connsiteY65" fmla="*/ 292336 h 482695"/>
              <a:gd name="connsiteX66" fmla="*/ 4456425 w 6029245"/>
              <a:gd name="connsiteY66" fmla="*/ 295736 h 482695"/>
              <a:gd name="connsiteX67" fmla="*/ 4476821 w 6029245"/>
              <a:gd name="connsiteY67" fmla="*/ 302534 h 482695"/>
              <a:gd name="connsiteX68" fmla="*/ 4521834 w 6029245"/>
              <a:gd name="connsiteY68" fmla="*/ 334854 h 482695"/>
              <a:gd name="connsiteX69" fmla="*/ 4562315 w 6029245"/>
              <a:gd name="connsiteY69" fmla="*/ 339617 h 482695"/>
              <a:gd name="connsiteX70" fmla="*/ 4578798 w 6029245"/>
              <a:gd name="connsiteY70" fmla="*/ 350815 h 482695"/>
              <a:gd name="connsiteX71" fmla="*/ 4636134 w 6029245"/>
              <a:gd name="connsiteY71" fmla="*/ 356285 h 482695"/>
              <a:gd name="connsiteX72" fmla="*/ 4681379 w 6029245"/>
              <a:gd name="connsiteY72" fmla="*/ 341999 h 482695"/>
              <a:gd name="connsiteX73" fmla="*/ 4718168 w 6029245"/>
              <a:gd name="connsiteY73" fmla="*/ 356922 h 482695"/>
              <a:gd name="connsiteX74" fmla="*/ 4795678 w 6029245"/>
              <a:gd name="connsiteY74" fmla="*/ 349141 h 482695"/>
              <a:gd name="connsiteX75" fmla="*/ 4881332 w 6029245"/>
              <a:gd name="connsiteY75" fmla="*/ 326496 h 482695"/>
              <a:gd name="connsiteX76" fmla="*/ 5052619 w 6029245"/>
              <a:gd name="connsiteY76" fmla="*/ 349623 h 482695"/>
              <a:gd name="connsiteX77" fmla="*/ 5119528 w 6029245"/>
              <a:gd name="connsiteY77" fmla="*/ 339616 h 482695"/>
              <a:gd name="connsiteX78" fmla="*/ 5166870 w 6029245"/>
              <a:gd name="connsiteY78" fmla="*/ 343325 h 482695"/>
              <a:gd name="connsiteX79" fmla="*/ 5201279 w 6029245"/>
              <a:gd name="connsiteY79" fmla="*/ 332794 h 482695"/>
              <a:gd name="connsiteX80" fmla="*/ 5252878 w 6029245"/>
              <a:gd name="connsiteY80" fmla="*/ 339617 h 482695"/>
              <a:gd name="connsiteX81" fmla="*/ 5499997 w 6029245"/>
              <a:gd name="connsiteY81" fmla="*/ 333128 h 482695"/>
              <a:gd name="connsiteX82" fmla="*/ 5543391 w 6029245"/>
              <a:gd name="connsiteY82" fmla="*/ 344380 h 482695"/>
              <a:gd name="connsiteX83" fmla="*/ 5655309 w 6029245"/>
              <a:gd name="connsiteY83" fmla="*/ 346761 h 482695"/>
              <a:gd name="connsiteX84" fmla="*/ 5725797 w 6029245"/>
              <a:gd name="connsiteY84" fmla="*/ 344014 h 482695"/>
              <a:gd name="connsiteX85" fmla="*/ 5748143 w 6029245"/>
              <a:gd name="connsiteY85" fmla="*/ 329728 h 482695"/>
              <a:gd name="connsiteX86" fmla="*/ 5815554 w 6029245"/>
              <a:gd name="connsiteY86" fmla="*/ 332794 h 482695"/>
              <a:gd name="connsiteX87" fmla="*/ 5894092 w 6029245"/>
              <a:gd name="connsiteY87" fmla="*/ 310355 h 482695"/>
              <a:gd name="connsiteX88" fmla="*/ 5952967 w 6029245"/>
              <a:gd name="connsiteY88" fmla="*/ 322949 h 482695"/>
              <a:gd name="connsiteX89" fmla="*/ 5982691 w 6029245"/>
              <a:gd name="connsiteY89" fmla="*/ 322930 h 482695"/>
              <a:gd name="connsiteX90" fmla="*/ 6029245 w 6029245"/>
              <a:gd name="connsiteY90" fmla="*/ 326329 h 482695"/>
              <a:gd name="connsiteX91" fmla="*/ 6026209 w 6029245"/>
              <a:gd name="connsiteY91" fmla="*/ 470116 h 482695"/>
              <a:gd name="connsiteX92" fmla="*/ 5967253 w 6029245"/>
              <a:gd name="connsiteY92" fmla="*/ 468205 h 482695"/>
              <a:gd name="connsiteX93" fmla="*/ 5805930 w 6029245"/>
              <a:gd name="connsiteY93" fmla="*/ 452102 h 482695"/>
              <a:gd name="connsiteX94" fmla="*/ 5652870 w 6029245"/>
              <a:gd name="connsiteY94" fmla="*/ 470234 h 482695"/>
              <a:gd name="connsiteX95" fmla="*/ 5537868 w 6029245"/>
              <a:gd name="connsiteY95" fmla="*/ 470234 h 482695"/>
              <a:gd name="connsiteX96" fmla="*/ 5442210 w 6029245"/>
              <a:gd name="connsiteY96" fmla="*/ 448702 h 482695"/>
              <a:gd name="connsiteX97" fmla="*/ 5224657 w 6029245"/>
              <a:gd name="connsiteY97" fmla="*/ 448702 h 482695"/>
              <a:gd name="connsiteX98" fmla="*/ 5122679 w 6029245"/>
              <a:gd name="connsiteY98" fmla="*/ 482695 h 482695"/>
              <a:gd name="connsiteX99" fmla="*/ 5044496 w 6029245"/>
              <a:gd name="connsiteY99" fmla="*/ 479296 h 482695"/>
              <a:gd name="connsiteX100" fmla="*/ 4932321 w 6029245"/>
              <a:gd name="connsiteY100" fmla="*/ 462299 h 482695"/>
              <a:gd name="connsiteX101" fmla="*/ 4876915 w 6029245"/>
              <a:gd name="connsiteY101" fmla="*/ 426926 h 482695"/>
              <a:gd name="connsiteX102" fmla="*/ 4807221 w 6029245"/>
              <a:gd name="connsiteY102" fmla="*/ 429307 h 482695"/>
              <a:gd name="connsiteX103" fmla="*/ 4748761 w 6029245"/>
              <a:gd name="connsiteY103" fmla="*/ 455501 h 482695"/>
              <a:gd name="connsiteX104" fmla="*/ 4694373 w 6029245"/>
              <a:gd name="connsiteY104" fmla="*/ 469098 h 482695"/>
              <a:gd name="connsiteX105" fmla="*/ 4667179 w 6029245"/>
              <a:gd name="connsiteY105" fmla="*/ 461264 h 482695"/>
              <a:gd name="connsiteX106" fmla="*/ 4575435 w 6029245"/>
              <a:gd name="connsiteY106" fmla="*/ 469425 h 482695"/>
              <a:gd name="connsiteX107" fmla="*/ 4528172 w 6029245"/>
              <a:gd name="connsiteY107" fmla="*/ 454119 h 482695"/>
              <a:gd name="connsiteX108" fmla="*/ 4487018 w 6029245"/>
              <a:gd name="connsiteY108" fmla="*/ 445637 h 482695"/>
              <a:gd name="connsiteX109" fmla="*/ 4360655 w 6029245"/>
              <a:gd name="connsiteY109" fmla="*/ 383443 h 482695"/>
              <a:gd name="connsiteX110" fmla="*/ 4326572 w 6029245"/>
              <a:gd name="connsiteY110" fmla="*/ 370574 h 482695"/>
              <a:gd name="connsiteX111" fmla="*/ 4281355 w 6029245"/>
              <a:gd name="connsiteY111" fmla="*/ 390224 h 482695"/>
              <a:gd name="connsiteX112" fmla="*/ 4209891 w 6029245"/>
              <a:gd name="connsiteY112" fmla="*/ 415817 h 482695"/>
              <a:gd name="connsiteX113" fmla="*/ 4170888 w 6029245"/>
              <a:gd name="connsiteY113" fmla="*/ 410602 h 482695"/>
              <a:gd name="connsiteX114" fmla="*/ 4132460 w 6029245"/>
              <a:gd name="connsiteY114" fmla="*/ 408203 h 482695"/>
              <a:gd name="connsiteX115" fmla="*/ 4103213 w 6029245"/>
              <a:gd name="connsiteY115" fmla="*/ 434052 h 482695"/>
              <a:gd name="connsiteX116" fmla="*/ 4079274 w 6029245"/>
              <a:gd name="connsiteY116" fmla="*/ 457617 h 482695"/>
              <a:gd name="connsiteX117" fmla="*/ 3943137 w 6029245"/>
              <a:gd name="connsiteY117" fmla="*/ 452102 h 482695"/>
              <a:gd name="connsiteX118" fmla="*/ 3902709 w 6029245"/>
              <a:gd name="connsiteY118" fmla="*/ 437249 h 482695"/>
              <a:gd name="connsiteX119" fmla="*/ 3888749 w 6029245"/>
              <a:gd name="connsiteY119" fmla="*/ 448702 h 482695"/>
              <a:gd name="connsiteX120" fmla="*/ 3834069 w 6029245"/>
              <a:gd name="connsiteY120" fmla="*/ 430689 h 482695"/>
              <a:gd name="connsiteX121" fmla="*/ 3773421 w 6029245"/>
              <a:gd name="connsiteY121" fmla="*/ 429535 h 482695"/>
              <a:gd name="connsiteX122" fmla="*/ 3735800 w 6029245"/>
              <a:gd name="connsiteY122" fmla="*/ 441576 h 482695"/>
              <a:gd name="connsiteX123" fmla="*/ 3690778 w 6029245"/>
              <a:gd name="connsiteY123" fmla="*/ 444392 h 482695"/>
              <a:gd name="connsiteX124" fmla="*/ 3652855 w 6029245"/>
              <a:gd name="connsiteY124" fmla="*/ 438868 h 482695"/>
              <a:gd name="connsiteX125" fmla="*/ 3619341 w 6029245"/>
              <a:gd name="connsiteY125" fmla="*/ 418199 h 482695"/>
              <a:gd name="connsiteX126" fmla="*/ 3564572 w 6029245"/>
              <a:gd name="connsiteY126" fmla="*/ 375336 h 482695"/>
              <a:gd name="connsiteX127" fmla="*/ 3513219 w 6029245"/>
              <a:gd name="connsiteY127" fmla="*/ 319704 h 482695"/>
              <a:gd name="connsiteX128" fmla="*/ 3457416 w 6029245"/>
              <a:gd name="connsiteY128" fmla="*/ 303899 h 482695"/>
              <a:gd name="connsiteX129" fmla="*/ 3385978 w 6029245"/>
              <a:gd name="connsiteY129" fmla="*/ 232461 h 482695"/>
              <a:gd name="connsiteX130" fmla="*/ 3378861 w 6029245"/>
              <a:gd name="connsiteY130" fmla="*/ 251545 h 482695"/>
              <a:gd name="connsiteX131" fmla="*/ 3304077 w 6029245"/>
              <a:gd name="connsiteY131" fmla="*/ 316131 h 482695"/>
              <a:gd name="connsiteX132" fmla="*/ 3255009 w 6029245"/>
              <a:gd name="connsiteY132" fmla="*/ 346761 h 482695"/>
              <a:gd name="connsiteX133" fmla="*/ 3163345 w 6029245"/>
              <a:gd name="connsiteY133" fmla="*/ 369847 h 482695"/>
              <a:gd name="connsiteX134" fmla="*/ 3032137 w 6029245"/>
              <a:gd name="connsiteY134" fmla="*/ 312732 h 482695"/>
              <a:gd name="connsiteX135" fmla="*/ 2984547 w 6029245"/>
              <a:gd name="connsiteY135" fmla="*/ 295736 h 482695"/>
              <a:gd name="connsiteX136" fmla="*/ 2960752 w 6029245"/>
              <a:gd name="connsiteY136" fmla="*/ 292336 h 482695"/>
              <a:gd name="connsiteX137" fmla="*/ 2834980 w 6029245"/>
              <a:gd name="connsiteY137" fmla="*/ 261743 h 482695"/>
              <a:gd name="connsiteX138" fmla="*/ 2780592 w 6029245"/>
              <a:gd name="connsiteY138" fmla="*/ 265142 h 482695"/>
              <a:gd name="connsiteX139" fmla="*/ 2760196 w 6029245"/>
              <a:gd name="connsiteY139" fmla="*/ 268542 h 482695"/>
              <a:gd name="connsiteX140" fmla="*/ 2705808 w 6029245"/>
              <a:gd name="connsiteY140" fmla="*/ 275340 h 482695"/>
              <a:gd name="connsiteX141" fmla="*/ 2671815 w 6029245"/>
              <a:gd name="connsiteY141" fmla="*/ 275340 h 482695"/>
              <a:gd name="connsiteX142" fmla="*/ 2593633 w 6029245"/>
              <a:gd name="connsiteY142" fmla="*/ 251545 h 482695"/>
              <a:gd name="connsiteX143" fmla="*/ 2546043 w 6029245"/>
              <a:gd name="connsiteY143" fmla="*/ 244747 h 482695"/>
              <a:gd name="connsiteX144" fmla="*/ 2459026 w 6029245"/>
              <a:gd name="connsiteY144" fmla="*/ 212773 h 482695"/>
              <a:gd name="connsiteX145" fmla="*/ 2330872 w 6029245"/>
              <a:gd name="connsiteY145" fmla="*/ 199848 h 482695"/>
              <a:gd name="connsiteX146" fmla="*/ 2204878 w 6029245"/>
              <a:gd name="connsiteY146" fmla="*/ 172930 h 482695"/>
              <a:gd name="connsiteX147" fmla="*/ 2169381 w 6029245"/>
              <a:gd name="connsiteY147" fmla="*/ 166183 h 482695"/>
              <a:gd name="connsiteX148" fmla="*/ 2143550 w 6029245"/>
              <a:gd name="connsiteY148" fmla="*/ 168564 h 482695"/>
              <a:gd name="connsiteX149" fmla="*/ 2090543 w 6029245"/>
              <a:gd name="connsiteY149" fmla="*/ 197157 h 482695"/>
              <a:gd name="connsiteX150" fmla="*/ 1937576 w 6029245"/>
              <a:gd name="connsiteY150" fmla="*/ 234549 h 482695"/>
              <a:gd name="connsiteX151" fmla="*/ 1859597 w 6029245"/>
              <a:gd name="connsiteY151" fmla="*/ 225317 h 482695"/>
              <a:gd name="connsiteX152" fmla="*/ 1703027 w 6029245"/>
              <a:gd name="connsiteY152" fmla="*/ 234549 h 482695"/>
              <a:gd name="connsiteX153" fmla="*/ 1635759 w 6029245"/>
              <a:gd name="connsiteY153" fmla="*/ 234842 h 482695"/>
              <a:gd name="connsiteX154" fmla="*/ 1561941 w 6029245"/>
              <a:gd name="connsiteY154" fmla="*/ 230080 h 482695"/>
              <a:gd name="connsiteX155" fmla="*/ 1510615 w 6029245"/>
              <a:gd name="connsiteY155" fmla="*/ 230460 h 482695"/>
              <a:gd name="connsiteX156" fmla="*/ 1421448 w 6029245"/>
              <a:gd name="connsiteY156" fmla="*/ 227699 h 482695"/>
              <a:gd name="connsiteX157" fmla="*/ 1332508 w 6029245"/>
              <a:gd name="connsiteY157" fmla="*/ 246438 h 482695"/>
              <a:gd name="connsiteX158" fmla="*/ 1123791 w 6029245"/>
              <a:gd name="connsiteY158" fmla="*/ 265799 h 482695"/>
              <a:gd name="connsiteX159" fmla="*/ 1080618 w 6029245"/>
              <a:gd name="connsiteY159" fmla="*/ 263089 h 482695"/>
              <a:gd name="connsiteX160" fmla="*/ 999966 w 6029245"/>
              <a:gd name="connsiteY160" fmla="*/ 265799 h 482695"/>
              <a:gd name="connsiteX161" fmla="*/ 968788 w 6029245"/>
              <a:gd name="connsiteY161" fmla="*/ 278739 h 482695"/>
              <a:gd name="connsiteX162" fmla="*/ 849814 w 6029245"/>
              <a:gd name="connsiteY162" fmla="*/ 305934 h 482695"/>
              <a:gd name="connsiteX163" fmla="*/ 786354 w 6029245"/>
              <a:gd name="connsiteY163" fmla="*/ 352428 h 482695"/>
              <a:gd name="connsiteX164" fmla="*/ 734239 w 6029245"/>
              <a:gd name="connsiteY164" fmla="*/ 370519 h 482695"/>
              <a:gd name="connsiteX165" fmla="*/ 662938 w 6029245"/>
              <a:gd name="connsiteY165" fmla="*/ 400112 h 482695"/>
              <a:gd name="connsiteX166" fmla="*/ 574474 w 6029245"/>
              <a:gd name="connsiteY166" fmla="*/ 384116 h 482695"/>
              <a:gd name="connsiteX167" fmla="*/ 438838 w 6029245"/>
              <a:gd name="connsiteY167" fmla="*/ 354378 h 482695"/>
              <a:gd name="connsiteX168" fmla="*/ 370519 w 6029245"/>
              <a:gd name="connsiteY168" fmla="*/ 278739 h 482695"/>
              <a:gd name="connsiteX169" fmla="*/ 326328 w 6029245"/>
              <a:gd name="connsiteY169" fmla="*/ 268542 h 482695"/>
              <a:gd name="connsiteX170" fmla="*/ 214153 w 6029245"/>
              <a:gd name="connsiteY170" fmla="*/ 180161 h 482695"/>
              <a:gd name="connsiteX171" fmla="*/ 180494 w 6029245"/>
              <a:gd name="connsiteY171" fmla="*/ 153280 h 482695"/>
              <a:gd name="connsiteX172" fmla="*/ 105377 w 6029245"/>
              <a:gd name="connsiteY172" fmla="*/ 125773 h 482695"/>
              <a:gd name="connsiteX173" fmla="*/ 33992 w 6029245"/>
              <a:gd name="connsiteY173" fmla="*/ 64586 h 482695"/>
              <a:gd name="connsiteX174" fmla="*/ 0 w 6029245"/>
              <a:gd name="connsiteY174" fmla="*/ 0 h 482695"/>
              <a:gd name="connsiteX0" fmla="*/ 0 w 6029245"/>
              <a:gd name="connsiteY0" fmla="*/ 0 h 482695"/>
              <a:gd name="connsiteX1" fmla="*/ 210754 w 6029245"/>
              <a:gd name="connsiteY1" fmla="*/ 129172 h 482695"/>
              <a:gd name="connsiteX2" fmla="*/ 385252 w 6029245"/>
              <a:gd name="connsiteY2" fmla="*/ 223402 h 482695"/>
              <a:gd name="connsiteX3" fmla="*/ 539522 w 6029245"/>
              <a:gd name="connsiteY3" fmla="*/ 285110 h 482695"/>
              <a:gd name="connsiteX4" fmla="*/ 604326 w 6029245"/>
              <a:gd name="connsiteY4" fmla="*/ 331345 h 482695"/>
              <a:gd name="connsiteX5" fmla="*/ 792027 w 6029245"/>
              <a:gd name="connsiteY5" fmla="*/ 282139 h 482695"/>
              <a:gd name="connsiteX6" fmla="*/ 862087 w 6029245"/>
              <a:gd name="connsiteY6" fmla="*/ 240232 h 482695"/>
              <a:gd name="connsiteX7" fmla="*/ 938195 w 6029245"/>
              <a:gd name="connsiteY7" fmla="*/ 217553 h 482695"/>
              <a:gd name="connsiteX8" fmla="*/ 1078547 w 6029245"/>
              <a:gd name="connsiteY8" fmla="*/ 199123 h 482695"/>
              <a:gd name="connsiteX9" fmla="*/ 1131952 w 6029245"/>
              <a:gd name="connsiteY9" fmla="*/ 207355 h 482695"/>
              <a:gd name="connsiteX10" fmla="*/ 1312113 w 6029245"/>
              <a:gd name="connsiteY10" fmla="*/ 183133 h 482695"/>
              <a:gd name="connsiteX11" fmla="*/ 1357153 w 6029245"/>
              <a:gd name="connsiteY11" fmla="*/ 170548 h 482695"/>
              <a:gd name="connsiteX12" fmla="*/ 1410691 w 6029245"/>
              <a:gd name="connsiteY12" fmla="*/ 168347 h 482695"/>
              <a:gd name="connsiteX13" fmla="*/ 1556265 w 6029245"/>
              <a:gd name="connsiteY13" fmla="*/ 162144 h 482695"/>
              <a:gd name="connsiteX14" fmla="*/ 1730221 w 6029245"/>
              <a:gd name="connsiteY14" fmla="*/ 156366 h 482695"/>
              <a:gd name="connsiteX15" fmla="*/ 1764214 w 6029245"/>
              <a:gd name="connsiteY15" fmla="*/ 156366 h 482695"/>
              <a:gd name="connsiteX16" fmla="*/ 1881028 w 6029245"/>
              <a:gd name="connsiteY16" fmla="*/ 149116 h 482695"/>
              <a:gd name="connsiteX17" fmla="*/ 1923979 w 6029245"/>
              <a:gd name="connsiteY17" fmla="*/ 156366 h 482695"/>
              <a:gd name="connsiteX18" fmla="*/ 1968169 w 6029245"/>
              <a:gd name="connsiteY18" fmla="*/ 146168 h 482695"/>
              <a:gd name="connsiteX19" fmla="*/ 2025957 w 6029245"/>
              <a:gd name="connsiteY19" fmla="*/ 125773 h 482695"/>
              <a:gd name="connsiteX20" fmla="*/ 2110938 w 6029245"/>
              <a:gd name="connsiteY20" fmla="*/ 95180 h 482695"/>
              <a:gd name="connsiteX21" fmla="*/ 2141531 w 6029245"/>
              <a:gd name="connsiteY21" fmla="*/ 98579 h 482695"/>
              <a:gd name="connsiteX22" fmla="*/ 2185828 w 6029245"/>
              <a:gd name="connsiteY22" fmla="*/ 113397 h 482695"/>
              <a:gd name="connsiteX23" fmla="*/ 2242979 w 6029245"/>
              <a:gd name="connsiteY23" fmla="*/ 130067 h 482695"/>
              <a:gd name="connsiteX24" fmla="*/ 2274103 w 6029245"/>
              <a:gd name="connsiteY24" fmla="*/ 132916 h 482695"/>
              <a:gd name="connsiteX25" fmla="*/ 2304892 w 6029245"/>
              <a:gd name="connsiteY25" fmla="*/ 144355 h 482695"/>
              <a:gd name="connsiteX26" fmla="*/ 2425016 w 6029245"/>
              <a:gd name="connsiteY26" fmla="*/ 142424 h 482695"/>
              <a:gd name="connsiteX27" fmla="*/ 2566093 w 6029245"/>
              <a:gd name="connsiteY27" fmla="*/ 191049 h 482695"/>
              <a:gd name="connsiteX28" fmla="*/ 2631121 w 6029245"/>
              <a:gd name="connsiteY28" fmla="*/ 194360 h 482695"/>
              <a:gd name="connsiteX29" fmla="*/ 2664460 w 6029245"/>
              <a:gd name="connsiteY29" fmla="*/ 199124 h 482695"/>
              <a:gd name="connsiteX30" fmla="*/ 2692901 w 6029245"/>
              <a:gd name="connsiteY30" fmla="*/ 214171 h 482695"/>
              <a:gd name="connsiteX31" fmla="*/ 2736074 w 6029245"/>
              <a:gd name="connsiteY31" fmla="*/ 214172 h 482695"/>
              <a:gd name="connsiteX32" fmla="*/ 2781142 w 6029245"/>
              <a:gd name="connsiteY32" fmla="*/ 215792 h 482695"/>
              <a:gd name="connsiteX33" fmla="*/ 2859722 w 6029245"/>
              <a:gd name="connsiteY33" fmla="*/ 191980 h 482695"/>
              <a:gd name="connsiteX34" fmla="*/ 2923360 w 6029245"/>
              <a:gd name="connsiteY34" fmla="*/ 207355 h 482695"/>
              <a:gd name="connsiteX35" fmla="*/ 2957353 w 6029245"/>
              <a:gd name="connsiteY35" fmla="*/ 224351 h 482695"/>
              <a:gd name="connsiteX36" fmla="*/ 2984547 w 6029245"/>
              <a:gd name="connsiteY36" fmla="*/ 241348 h 482695"/>
              <a:gd name="connsiteX37" fmla="*/ 3004943 w 6029245"/>
              <a:gd name="connsiteY37" fmla="*/ 248146 h 482695"/>
              <a:gd name="connsiteX38" fmla="*/ 3069272 w 6029245"/>
              <a:gd name="connsiteY38" fmla="*/ 261036 h 482695"/>
              <a:gd name="connsiteX39" fmla="*/ 3127316 w 6029245"/>
              <a:gd name="connsiteY39" fmla="*/ 295736 h 482695"/>
              <a:gd name="connsiteX40" fmla="*/ 3202099 w 6029245"/>
              <a:gd name="connsiteY40" fmla="*/ 295736 h 482695"/>
              <a:gd name="connsiteX41" fmla="*/ 3249689 w 6029245"/>
              <a:gd name="connsiteY41" fmla="*/ 285538 h 482695"/>
              <a:gd name="connsiteX42" fmla="*/ 3276883 w 6029245"/>
              <a:gd name="connsiteY42" fmla="*/ 271941 h 482695"/>
              <a:gd name="connsiteX43" fmla="*/ 3381260 w 6029245"/>
              <a:gd name="connsiteY43" fmla="*/ 156313 h 482695"/>
              <a:gd name="connsiteX44" fmla="*/ 3419652 w 6029245"/>
              <a:gd name="connsiteY44" fmla="*/ 183560 h 482695"/>
              <a:gd name="connsiteX45" fmla="*/ 3463842 w 6029245"/>
              <a:gd name="connsiteY45" fmla="*/ 200557 h 482695"/>
              <a:gd name="connsiteX46" fmla="*/ 3507423 w 6029245"/>
              <a:gd name="connsiteY46" fmla="*/ 230080 h 482695"/>
              <a:gd name="connsiteX47" fmla="*/ 3533617 w 6029245"/>
              <a:gd name="connsiteY47" fmla="*/ 234842 h 482695"/>
              <a:gd name="connsiteX48" fmla="*/ 3664398 w 6029245"/>
              <a:gd name="connsiteY48" fmla="*/ 295736 h 482695"/>
              <a:gd name="connsiteX49" fmla="*/ 3701790 w 6029245"/>
              <a:gd name="connsiteY49" fmla="*/ 299135 h 482695"/>
              <a:gd name="connsiteX50" fmla="*/ 3718786 w 6029245"/>
              <a:gd name="connsiteY50" fmla="*/ 302534 h 482695"/>
              <a:gd name="connsiteX51" fmla="*/ 3752434 w 6029245"/>
              <a:gd name="connsiteY51" fmla="*/ 299808 h 482695"/>
              <a:gd name="connsiteX52" fmla="*/ 3797988 w 6029245"/>
              <a:gd name="connsiteY52" fmla="*/ 291301 h 482695"/>
              <a:gd name="connsiteX53" fmla="*/ 3850323 w 6029245"/>
              <a:gd name="connsiteY53" fmla="*/ 303899 h 482695"/>
              <a:gd name="connsiteX54" fmla="*/ 3888749 w 6029245"/>
              <a:gd name="connsiteY54" fmla="*/ 319531 h 482695"/>
              <a:gd name="connsiteX55" fmla="*/ 3946537 w 6029245"/>
              <a:gd name="connsiteY55" fmla="*/ 319531 h 482695"/>
              <a:gd name="connsiteX56" fmla="*/ 3983928 w 6029245"/>
              <a:gd name="connsiteY56" fmla="*/ 309333 h 482695"/>
              <a:gd name="connsiteX57" fmla="*/ 4047966 w 6029245"/>
              <a:gd name="connsiteY57" fmla="*/ 320567 h 482695"/>
              <a:gd name="connsiteX58" fmla="*/ 4075708 w 6029245"/>
              <a:gd name="connsiteY58" fmla="*/ 292336 h 482695"/>
              <a:gd name="connsiteX59" fmla="*/ 4140834 w 6029245"/>
              <a:gd name="connsiteY59" fmla="*/ 265799 h 482695"/>
              <a:gd name="connsiteX60" fmla="*/ 4208279 w 6029245"/>
              <a:gd name="connsiteY60" fmla="*/ 248146 h 482695"/>
              <a:gd name="connsiteX61" fmla="*/ 4283709 w 6029245"/>
              <a:gd name="connsiteY61" fmla="*/ 251511 h 482695"/>
              <a:gd name="connsiteX62" fmla="*/ 4367053 w 6029245"/>
              <a:gd name="connsiteY62" fmla="*/ 277705 h 482695"/>
              <a:gd name="connsiteX63" fmla="*/ 4392858 w 6029245"/>
              <a:gd name="connsiteY63" fmla="*/ 273649 h 482695"/>
              <a:gd name="connsiteX64" fmla="*/ 4409916 w 6029245"/>
              <a:gd name="connsiteY64" fmla="*/ 272942 h 482695"/>
              <a:gd name="connsiteX65" fmla="*/ 4442828 w 6029245"/>
              <a:gd name="connsiteY65" fmla="*/ 292336 h 482695"/>
              <a:gd name="connsiteX66" fmla="*/ 4456425 w 6029245"/>
              <a:gd name="connsiteY66" fmla="*/ 295736 h 482695"/>
              <a:gd name="connsiteX67" fmla="*/ 4476821 w 6029245"/>
              <a:gd name="connsiteY67" fmla="*/ 302534 h 482695"/>
              <a:gd name="connsiteX68" fmla="*/ 4521834 w 6029245"/>
              <a:gd name="connsiteY68" fmla="*/ 334854 h 482695"/>
              <a:gd name="connsiteX69" fmla="*/ 4562315 w 6029245"/>
              <a:gd name="connsiteY69" fmla="*/ 339617 h 482695"/>
              <a:gd name="connsiteX70" fmla="*/ 4578798 w 6029245"/>
              <a:gd name="connsiteY70" fmla="*/ 350815 h 482695"/>
              <a:gd name="connsiteX71" fmla="*/ 4636134 w 6029245"/>
              <a:gd name="connsiteY71" fmla="*/ 356285 h 482695"/>
              <a:gd name="connsiteX72" fmla="*/ 4681379 w 6029245"/>
              <a:gd name="connsiteY72" fmla="*/ 341999 h 482695"/>
              <a:gd name="connsiteX73" fmla="*/ 4718168 w 6029245"/>
              <a:gd name="connsiteY73" fmla="*/ 356922 h 482695"/>
              <a:gd name="connsiteX74" fmla="*/ 4795678 w 6029245"/>
              <a:gd name="connsiteY74" fmla="*/ 349141 h 482695"/>
              <a:gd name="connsiteX75" fmla="*/ 4881332 w 6029245"/>
              <a:gd name="connsiteY75" fmla="*/ 326496 h 482695"/>
              <a:gd name="connsiteX76" fmla="*/ 5052619 w 6029245"/>
              <a:gd name="connsiteY76" fmla="*/ 349623 h 482695"/>
              <a:gd name="connsiteX77" fmla="*/ 5119528 w 6029245"/>
              <a:gd name="connsiteY77" fmla="*/ 339616 h 482695"/>
              <a:gd name="connsiteX78" fmla="*/ 5166870 w 6029245"/>
              <a:gd name="connsiteY78" fmla="*/ 343325 h 482695"/>
              <a:gd name="connsiteX79" fmla="*/ 5201279 w 6029245"/>
              <a:gd name="connsiteY79" fmla="*/ 332794 h 482695"/>
              <a:gd name="connsiteX80" fmla="*/ 5252878 w 6029245"/>
              <a:gd name="connsiteY80" fmla="*/ 339617 h 482695"/>
              <a:gd name="connsiteX81" fmla="*/ 5499997 w 6029245"/>
              <a:gd name="connsiteY81" fmla="*/ 333128 h 482695"/>
              <a:gd name="connsiteX82" fmla="*/ 5543391 w 6029245"/>
              <a:gd name="connsiteY82" fmla="*/ 344380 h 482695"/>
              <a:gd name="connsiteX83" fmla="*/ 5655309 w 6029245"/>
              <a:gd name="connsiteY83" fmla="*/ 346761 h 482695"/>
              <a:gd name="connsiteX84" fmla="*/ 5725797 w 6029245"/>
              <a:gd name="connsiteY84" fmla="*/ 344014 h 482695"/>
              <a:gd name="connsiteX85" fmla="*/ 5748143 w 6029245"/>
              <a:gd name="connsiteY85" fmla="*/ 329728 h 482695"/>
              <a:gd name="connsiteX86" fmla="*/ 5815554 w 6029245"/>
              <a:gd name="connsiteY86" fmla="*/ 332794 h 482695"/>
              <a:gd name="connsiteX87" fmla="*/ 5894092 w 6029245"/>
              <a:gd name="connsiteY87" fmla="*/ 310355 h 482695"/>
              <a:gd name="connsiteX88" fmla="*/ 5952967 w 6029245"/>
              <a:gd name="connsiteY88" fmla="*/ 322949 h 482695"/>
              <a:gd name="connsiteX89" fmla="*/ 5982691 w 6029245"/>
              <a:gd name="connsiteY89" fmla="*/ 322930 h 482695"/>
              <a:gd name="connsiteX90" fmla="*/ 6029245 w 6029245"/>
              <a:gd name="connsiteY90" fmla="*/ 326329 h 482695"/>
              <a:gd name="connsiteX91" fmla="*/ 6026209 w 6029245"/>
              <a:gd name="connsiteY91" fmla="*/ 470116 h 482695"/>
              <a:gd name="connsiteX92" fmla="*/ 5967253 w 6029245"/>
              <a:gd name="connsiteY92" fmla="*/ 468205 h 482695"/>
              <a:gd name="connsiteX93" fmla="*/ 5805930 w 6029245"/>
              <a:gd name="connsiteY93" fmla="*/ 452102 h 482695"/>
              <a:gd name="connsiteX94" fmla="*/ 5652870 w 6029245"/>
              <a:gd name="connsiteY94" fmla="*/ 470234 h 482695"/>
              <a:gd name="connsiteX95" fmla="*/ 5537868 w 6029245"/>
              <a:gd name="connsiteY95" fmla="*/ 470234 h 482695"/>
              <a:gd name="connsiteX96" fmla="*/ 5442210 w 6029245"/>
              <a:gd name="connsiteY96" fmla="*/ 448702 h 482695"/>
              <a:gd name="connsiteX97" fmla="*/ 5224657 w 6029245"/>
              <a:gd name="connsiteY97" fmla="*/ 448702 h 482695"/>
              <a:gd name="connsiteX98" fmla="*/ 5122679 w 6029245"/>
              <a:gd name="connsiteY98" fmla="*/ 482695 h 482695"/>
              <a:gd name="connsiteX99" fmla="*/ 5044496 w 6029245"/>
              <a:gd name="connsiteY99" fmla="*/ 479296 h 482695"/>
              <a:gd name="connsiteX100" fmla="*/ 4932321 w 6029245"/>
              <a:gd name="connsiteY100" fmla="*/ 462299 h 482695"/>
              <a:gd name="connsiteX101" fmla="*/ 4876915 w 6029245"/>
              <a:gd name="connsiteY101" fmla="*/ 426926 h 482695"/>
              <a:gd name="connsiteX102" fmla="*/ 4807221 w 6029245"/>
              <a:gd name="connsiteY102" fmla="*/ 429307 h 482695"/>
              <a:gd name="connsiteX103" fmla="*/ 4748761 w 6029245"/>
              <a:gd name="connsiteY103" fmla="*/ 455501 h 482695"/>
              <a:gd name="connsiteX104" fmla="*/ 4694373 w 6029245"/>
              <a:gd name="connsiteY104" fmla="*/ 469098 h 482695"/>
              <a:gd name="connsiteX105" fmla="*/ 4667179 w 6029245"/>
              <a:gd name="connsiteY105" fmla="*/ 461264 h 482695"/>
              <a:gd name="connsiteX106" fmla="*/ 4575435 w 6029245"/>
              <a:gd name="connsiteY106" fmla="*/ 469425 h 482695"/>
              <a:gd name="connsiteX107" fmla="*/ 4528172 w 6029245"/>
              <a:gd name="connsiteY107" fmla="*/ 454119 h 482695"/>
              <a:gd name="connsiteX108" fmla="*/ 4487018 w 6029245"/>
              <a:gd name="connsiteY108" fmla="*/ 445637 h 482695"/>
              <a:gd name="connsiteX109" fmla="*/ 4360655 w 6029245"/>
              <a:gd name="connsiteY109" fmla="*/ 383443 h 482695"/>
              <a:gd name="connsiteX110" fmla="*/ 4326572 w 6029245"/>
              <a:gd name="connsiteY110" fmla="*/ 370574 h 482695"/>
              <a:gd name="connsiteX111" fmla="*/ 4281355 w 6029245"/>
              <a:gd name="connsiteY111" fmla="*/ 390224 h 482695"/>
              <a:gd name="connsiteX112" fmla="*/ 4209891 w 6029245"/>
              <a:gd name="connsiteY112" fmla="*/ 415817 h 482695"/>
              <a:gd name="connsiteX113" fmla="*/ 4170888 w 6029245"/>
              <a:gd name="connsiteY113" fmla="*/ 410602 h 482695"/>
              <a:gd name="connsiteX114" fmla="*/ 4132460 w 6029245"/>
              <a:gd name="connsiteY114" fmla="*/ 408203 h 482695"/>
              <a:gd name="connsiteX115" fmla="*/ 4103213 w 6029245"/>
              <a:gd name="connsiteY115" fmla="*/ 434052 h 482695"/>
              <a:gd name="connsiteX116" fmla="*/ 4079274 w 6029245"/>
              <a:gd name="connsiteY116" fmla="*/ 457617 h 482695"/>
              <a:gd name="connsiteX117" fmla="*/ 3943137 w 6029245"/>
              <a:gd name="connsiteY117" fmla="*/ 452102 h 482695"/>
              <a:gd name="connsiteX118" fmla="*/ 3902709 w 6029245"/>
              <a:gd name="connsiteY118" fmla="*/ 437249 h 482695"/>
              <a:gd name="connsiteX119" fmla="*/ 3888749 w 6029245"/>
              <a:gd name="connsiteY119" fmla="*/ 448702 h 482695"/>
              <a:gd name="connsiteX120" fmla="*/ 3834069 w 6029245"/>
              <a:gd name="connsiteY120" fmla="*/ 430689 h 482695"/>
              <a:gd name="connsiteX121" fmla="*/ 3773421 w 6029245"/>
              <a:gd name="connsiteY121" fmla="*/ 429535 h 482695"/>
              <a:gd name="connsiteX122" fmla="*/ 3735800 w 6029245"/>
              <a:gd name="connsiteY122" fmla="*/ 441576 h 482695"/>
              <a:gd name="connsiteX123" fmla="*/ 3690778 w 6029245"/>
              <a:gd name="connsiteY123" fmla="*/ 444392 h 482695"/>
              <a:gd name="connsiteX124" fmla="*/ 3652855 w 6029245"/>
              <a:gd name="connsiteY124" fmla="*/ 438868 h 482695"/>
              <a:gd name="connsiteX125" fmla="*/ 3619341 w 6029245"/>
              <a:gd name="connsiteY125" fmla="*/ 418199 h 482695"/>
              <a:gd name="connsiteX126" fmla="*/ 3564572 w 6029245"/>
              <a:gd name="connsiteY126" fmla="*/ 375336 h 482695"/>
              <a:gd name="connsiteX127" fmla="*/ 3513219 w 6029245"/>
              <a:gd name="connsiteY127" fmla="*/ 319704 h 482695"/>
              <a:gd name="connsiteX128" fmla="*/ 3457416 w 6029245"/>
              <a:gd name="connsiteY128" fmla="*/ 303899 h 482695"/>
              <a:gd name="connsiteX129" fmla="*/ 3385978 w 6029245"/>
              <a:gd name="connsiteY129" fmla="*/ 232461 h 482695"/>
              <a:gd name="connsiteX130" fmla="*/ 3378861 w 6029245"/>
              <a:gd name="connsiteY130" fmla="*/ 251545 h 482695"/>
              <a:gd name="connsiteX131" fmla="*/ 3304077 w 6029245"/>
              <a:gd name="connsiteY131" fmla="*/ 316131 h 482695"/>
              <a:gd name="connsiteX132" fmla="*/ 3255009 w 6029245"/>
              <a:gd name="connsiteY132" fmla="*/ 346761 h 482695"/>
              <a:gd name="connsiteX133" fmla="*/ 3163345 w 6029245"/>
              <a:gd name="connsiteY133" fmla="*/ 369847 h 482695"/>
              <a:gd name="connsiteX134" fmla="*/ 3032137 w 6029245"/>
              <a:gd name="connsiteY134" fmla="*/ 312732 h 482695"/>
              <a:gd name="connsiteX135" fmla="*/ 2984547 w 6029245"/>
              <a:gd name="connsiteY135" fmla="*/ 295736 h 482695"/>
              <a:gd name="connsiteX136" fmla="*/ 2960752 w 6029245"/>
              <a:gd name="connsiteY136" fmla="*/ 292336 h 482695"/>
              <a:gd name="connsiteX137" fmla="*/ 2834980 w 6029245"/>
              <a:gd name="connsiteY137" fmla="*/ 261743 h 482695"/>
              <a:gd name="connsiteX138" fmla="*/ 2780592 w 6029245"/>
              <a:gd name="connsiteY138" fmla="*/ 265142 h 482695"/>
              <a:gd name="connsiteX139" fmla="*/ 2760196 w 6029245"/>
              <a:gd name="connsiteY139" fmla="*/ 268542 h 482695"/>
              <a:gd name="connsiteX140" fmla="*/ 2705808 w 6029245"/>
              <a:gd name="connsiteY140" fmla="*/ 275340 h 482695"/>
              <a:gd name="connsiteX141" fmla="*/ 2671815 w 6029245"/>
              <a:gd name="connsiteY141" fmla="*/ 275340 h 482695"/>
              <a:gd name="connsiteX142" fmla="*/ 2593633 w 6029245"/>
              <a:gd name="connsiteY142" fmla="*/ 251545 h 482695"/>
              <a:gd name="connsiteX143" fmla="*/ 2546043 w 6029245"/>
              <a:gd name="connsiteY143" fmla="*/ 244747 h 482695"/>
              <a:gd name="connsiteX144" fmla="*/ 2459026 w 6029245"/>
              <a:gd name="connsiteY144" fmla="*/ 212773 h 482695"/>
              <a:gd name="connsiteX145" fmla="*/ 2330872 w 6029245"/>
              <a:gd name="connsiteY145" fmla="*/ 199848 h 482695"/>
              <a:gd name="connsiteX146" fmla="*/ 2204878 w 6029245"/>
              <a:gd name="connsiteY146" fmla="*/ 172930 h 482695"/>
              <a:gd name="connsiteX147" fmla="*/ 2169381 w 6029245"/>
              <a:gd name="connsiteY147" fmla="*/ 166183 h 482695"/>
              <a:gd name="connsiteX148" fmla="*/ 2143550 w 6029245"/>
              <a:gd name="connsiteY148" fmla="*/ 168564 h 482695"/>
              <a:gd name="connsiteX149" fmla="*/ 2090543 w 6029245"/>
              <a:gd name="connsiteY149" fmla="*/ 197157 h 482695"/>
              <a:gd name="connsiteX150" fmla="*/ 1937576 w 6029245"/>
              <a:gd name="connsiteY150" fmla="*/ 234549 h 482695"/>
              <a:gd name="connsiteX151" fmla="*/ 1859597 w 6029245"/>
              <a:gd name="connsiteY151" fmla="*/ 225317 h 482695"/>
              <a:gd name="connsiteX152" fmla="*/ 1703027 w 6029245"/>
              <a:gd name="connsiteY152" fmla="*/ 234549 h 482695"/>
              <a:gd name="connsiteX153" fmla="*/ 1635759 w 6029245"/>
              <a:gd name="connsiteY153" fmla="*/ 234842 h 482695"/>
              <a:gd name="connsiteX154" fmla="*/ 1557179 w 6029245"/>
              <a:gd name="connsiteY154" fmla="*/ 215792 h 482695"/>
              <a:gd name="connsiteX155" fmla="*/ 1510615 w 6029245"/>
              <a:gd name="connsiteY155" fmla="*/ 230460 h 482695"/>
              <a:gd name="connsiteX156" fmla="*/ 1421448 w 6029245"/>
              <a:gd name="connsiteY156" fmla="*/ 227699 h 482695"/>
              <a:gd name="connsiteX157" fmla="*/ 1332508 w 6029245"/>
              <a:gd name="connsiteY157" fmla="*/ 246438 h 482695"/>
              <a:gd name="connsiteX158" fmla="*/ 1123791 w 6029245"/>
              <a:gd name="connsiteY158" fmla="*/ 265799 h 482695"/>
              <a:gd name="connsiteX159" fmla="*/ 1080618 w 6029245"/>
              <a:gd name="connsiteY159" fmla="*/ 263089 h 482695"/>
              <a:gd name="connsiteX160" fmla="*/ 999966 w 6029245"/>
              <a:gd name="connsiteY160" fmla="*/ 265799 h 482695"/>
              <a:gd name="connsiteX161" fmla="*/ 968788 w 6029245"/>
              <a:gd name="connsiteY161" fmla="*/ 278739 h 482695"/>
              <a:gd name="connsiteX162" fmla="*/ 849814 w 6029245"/>
              <a:gd name="connsiteY162" fmla="*/ 305934 h 482695"/>
              <a:gd name="connsiteX163" fmla="*/ 786354 w 6029245"/>
              <a:gd name="connsiteY163" fmla="*/ 352428 h 482695"/>
              <a:gd name="connsiteX164" fmla="*/ 734239 w 6029245"/>
              <a:gd name="connsiteY164" fmla="*/ 370519 h 482695"/>
              <a:gd name="connsiteX165" fmla="*/ 662938 w 6029245"/>
              <a:gd name="connsiteY165" fmla="*/ 400112 h 482695"/>
              <a:gd name="connsiteX166" fmla="*/ 574474 w 6029245"/>
              <a:gd name="connsiteY166" fmla="*/ 384116 h 482695"/>
              <a:gd name="connsiteX167" fmla="*/ 438838 w 6029245"/>
              <a:gd name="connsiteY167" fmla="*/ 354378 h 482695"/>
              <a:gd name="connsiteX168" fmla="*/ 370519 w 6029245"/>
              <a:gd name="connsiteY168" fmla="*/ 278739 h 482695"/>
              <a:gd name="connsiteX169" fmla="*/ 326328 w 6029245"/>
              <a:gd name="connsiteY169" fmla="*/ 268542 h 482695"/>
              <a:gd name="connsiteX170" fmla="*/ 214153 w 6029245"/>
              <a:gd name="connsiteY170" fmla="*/ 180161 h 482695"/>
              <a:gd name="connsiteX171" fmla="*/ 180494 w 6029245"/>
              <a:gd name="connsiteY171" fmla="*/ 153280 h 482695"/>
              <a:gd name="connsiteX172" fmla="*/ 105377 w 6029245"/>
              <a:gd name="connsiteY172" fmla="*/ 125773 h 482695"/>
              <a:gd name="connsiteX173" fmla="*/ 33992 w 6029245"/>
              <a:gd name="connsiteY173" fmla="*/ 64586 h 482695"/>
              <a:gd name="connsiteX174" fmla="*/ 0 w 6029245"/>
              <a:gd name="connsiteY174" fmla="*/ 0 h 482695"/>
              <a:gd name="connsiteX0" fmla="*/ 0 w 6029245"/>
              <a:gd name="connsiteY0" fmla="*/ 0 h 482695"/>
              <a:gd name="connsiteX1" fmla="*/ 210754 w 6029245"/>
              <a:gd name="connsiteY1" fmla="*/ 129172 h 482695"/>
              <a:gd name="connsiteX2" fmla="*/ 385252 w 6029245"/>
              <a:gd name="connsiteY2" fmla="*/ 223402 h 482695"/>
              <a:gd name="connsiteX3" fmla="*/ 539522 w 6029245"/>
              <a:gd name="connsiteY3" fmla="*/ 285110 h 482695"/>
              <a:gd name="connsiteX4" fmla="*/ 604326 w 6029245"/>
              <a:gd name="connsiteY4" fmla="*/ 331345 h 482695"/>
              <a:gd name="connsiteX5" fmla="*/ 792027 w 6029245"/>
              <a:gd name="connsiteY5" fmla="*/ 282139 h 482695"/>
              <a:gd name="connsiteX6" fmla="*/ 862087 w 6029245"/>
              <a:gd name="connsiteY6" fmla="*/ 240232 h 482695"/>
              <a:gd name="connsiteX7" fmla="*/ 938195 w 6029245"/>
              <a:gd name="connsiteY7" fmla="*/ 217553 h 482695"/>
              <a:gd name="connsiteX8" fmla="*/ 1078547 w 6029245"/>
              <a:gd name="connsiteY8" fmla="*/ 199123 h 482695"/>
              <a:gd name="connsiteX9" fmla="*/ 1131952 w 6029245"/>
              <a:gd name="connsiteY9" fmla="*/ 207355 h 482695"/>
              <a:gd name="connsiteX10" fmla="*/ 1312113 w 6029245"/>
              <a:gd name="connsiteY10" fmla="*/ 183133 h 482695"/>
              <a:gd name="connsiteX11" fmla="*/ 1357153 w 6029245"/>
              <a:gd name="connsiteY11" fmla="*/ 170548 h 482695"/>
              <a:gd name="connsiteX12" fmla="*/ 1410691 w 6029245"/>
              <a:gd name="connsiteY12" fmla="*/ 168347 h 482695"/>
              <a:gd name="connsiteX13" fmla="*/ 1556265 w 6029245"/>
              <a:gd name="connsiteY13" fmla="*/ 162144 h 482695"/>
              <a:gd name="connsiteX14" fmla="*/ 1730221 w 6029245"/>
              <a:gd name="connsiteY14" fmla="*/ 156366 h 482695"/>
              <a:gd name="connsiteX15" fmla="*/ 1764214 w 6029245"/>
              <a:gd name="connsiteY15" fmla="*/ 156366 h 482695"/>
              <a:gd name="connsiteX16" fmla="*/ 1881028 w 6029245"/>
              <a:gd name="connsiteY16" fmla="*/ 149116 h 482695"/>
              <a:gd name="connsiteX17" fmla="*/ 1923979 w 6029245"/>
              <a:gd name="connsiteY17" fmla="*/ 156366 h 482695"/>
              <a:gd name="connsiteX18" fmla="*/ 1968169 w 6029245"/>
              <a:gd name="connsiteY18" fmla="*/ 146168 h 482695"/>
              <a:gd name="connsiteX19" fmla="*/ 2025957 w 6029245"/>
              <a:gd name="connsiteY19" fmla="*/ 125773 h 482695"/>
              <a:gd name="connsiteX20" fmla="*/ 2110938 w 6029245"/>
              <a:gd name="connsiteY20" fmla="*/ 95180 h 482695"/>
              <a:gd name="connsiteX21" fmla="*/ 2141531 w 6029245"/>
              <a:gd name="connsiteY21" fmla="*/ 98579 h 482695"/>
              <a:gd name="connsiteX22" fmla="*/ 2185828 w 6029245"/>
              <a:gd name="connsiteY22" fmla="*/ 113397 h 482695"/>
              <a:gd name="connsiteX23" fmla="*/ 2242979 w 6029245"/>
              <a:gd name="connsiteY23" fmla="*/ 130067 h 482695"/>
              <a:gd name="connsiteX24" fmla="*/ 2274103 w 6029245"/>
              <a:gd name="connsiteY24" fmla="*/ 132916 h 482695"/>
              <a:gd name="connsiteX25" fmla="*/ 2304892 w 6029245"/>
              <a:gd name="connsiteY25" fmla="*/ 144355 h 482695"/>
              <a:gd name="connsiteX26" fmla="*/ 2425016 w 6029245"/>
              <a:gd name="connsiteY26" fmla="*/ 142424 h 482695"/>
              <a:gd name="connsiteX27" fmla="*/ 2566093 w 6029245"/>
              <a:gd name="connsiteY27" fmla="*/ 191049 h 482695"/>
              <a:gd name="connsiteX28" fmla="*/ 2631121 w 6029245"/>
              <a:gd name="connsiteY28" fmla="*/ 194360 h 482695"/>
              <a:gd name="connsiteX29" fmla="*/ 2664460 w 6029245"/>
              <a:gd name="connsiteY29" fmla="*/ 199124 h 482695"/>
              <a:gd name="connsiteX30" fmla="*/ 2692901 w 6029245"/>
              <a:gd name="connsiteY30" fmla="*/ 214171 h 482695"/>
              <a:gd name="connsiteX31" fmla="*/ 2736074 w 6029245"/>
              <a:gd name="connsiteY31" fmla="*/ 214172 h 482695"/>
              <a:gd name="connsiteX32" fmla="*/ 2781142 w 6029245"/>
              <a:gd name="connsiteY32" fmla="*/ 215792 h 482695"/>
              <a:gd name="connsiteX33" fmla="*/ 2859722 w 6029245"/>
              <a:gd name="connsiteY33" fmla="*/ 191980 h 482695"/>
              <a:gd name="connsiteX34" fmla="*/ 2923360 w 6029245"/>
              <a:gd name="connsiteY34" fmla="*/ 207355 h 482695"/>
              <a:gd name="connsiteX35" fmla="*/ 2957353 w 6029245"/>
              <a:gd name="connsiteY35" fmla="*/ 224351 h 482695"/>
              <a:gd name="connsiteX36" fmla="*/ 2984547 w 6029245"/>
              <a:gd name="connsiteY36" fmla="*/ 241348 h 482695"/>
              <a:gd name="connsiteX37" fmla="*/ 3004943 w 6029245"/>
              <a:gd name="connsiteY37" fmla="*/ 248146 h 482695"/>
              <a:gd name="connsiteX38" fmla="*/ 3069272 w 6029245"/>
              <a:gd name="connsiteY38" fmla="*/ 261036 h 482695"/>
              <a:gd name="connsiteX39" fmla="*/ 3127316 w 6029245"/>
              <a:gd name="connsiteY39" fmla="*/ 295736 h 482695"/>
              <a:gd name="connsiteX40" fmla="*/ 3202099 w 6029245"/>
              <a:gd name="connsiteY40" fmla="*/ 295736 h 482695"/>
              <a:gd name="connsiteX41" fmla="*/ 3249689 w 6029245"/>
              <a:gd name="connsiteY41" fmla="*/ 285538 h 482695"/>
              <a:gd name="connsiteX42" fmla="*/ 3276883 w 6029245"/>
              <a:gd name="connsiteY42" fmla="*/ 271941 h 482695"/>
              <a:gd name="connsiteX43" fmla="*/ 3381260 w 6029245"/>
              <a:gd name="connsiteY43" fmla="*/ 156313 h 482695"/>
              <a:gd name="connsiteX44" fmla="*/ 3419652 w 6029245"/>
              <a:gd name="connsiteY44" fmla="*/ 183560 h 482695"/>
              <a:gd name="connsiteX45" fmla="*/ 3463842 w 6029245"/>
              <a:gd name="connsiteY45" fmla="*/ 200557 h 482695"/>
              <a:gd name="connsiteX46" fmla="*/ 3507423 w 6029245"/>
              <a:gd name="connsiteY46" fmla="*/ 230080 h 482695"/>
              <a:gd name="connsiteX47" fmla="*/ 3533617 w 6029245"/>
              <a:gd name="connsiteY47" fmla="*/ 234842 h 482695"/>
              <a:gd name="connsiteX48" fmla="*/ 3664398 w 6029245"/>
              <a:gd name="connsiteY48" fmla="*/ 295736 h 482695"/>
              <a:gd name="connsiteX49" fmla="*/ 3701790 w 6029245"/>
              <a:gd name="connsiteY49" fmla="*/ 299135 h 482695"/>
              <a:gd name="connsiteX50" fmla="*/ 3718786 w 6029245"/>
              <a:gd name="connsiteY50" fmla="*/ 302534 h 482695"/>
              <a:gd name="connsiteX51" fmla="*/ 3752434 w 6029245"/>
              <a:gd name="connsiteY51" fmla="*/ 299808 h 482695"/>
              <a:gd name="connsiteX52" fmla="*/ 3797988 w 6029245"/>
              <a:gd name="connsiteY52" fmla="*/ 291301 h 482695"/>
              <a:gd name="connsiteX53" fmla="*/ 3850323 w 6029245"/>
              <a:gd name="connsiteY53" fmla="*/ 303899 h 482695"/>
              <a:gd name="connsiteX54" fmla="*/ 3888749 w 6029245"/>
              <a:gd name="connsiteY54" fmla="*/ 319531 h 482695"/>
              <a:gd name="connsiteX55" fmla="*/ 3946537 w 6029245"/>
              <a:gd name="connsiteY55" fmla="*/ 319531 h 482695"/>
              <a:gd name="connsiteX56" fmla="*/ 3983928 w 6029245"/>
              <a:gd name="connsiteY56" fmla="*/ 309333 h 482695"/>
              <a:gd name="connsiteX57" fmla="*/ 4047966 w 6029245"/>
              <a:gd name="connsiteY57" fmla="*/ 320567 h 482695"/>
              <a:gd name="connsiteX58" fmla="*/ 4075708 w 6029245"/>
              <a:gd name="connsiteY58" fmla="*/ 292336 h 482695"/>
              <a:gd name="connsiteX59" fmla="*/ 4140834 w 6029245"/>
              <a:gd name="connsiteY59" fmla="*/ 265799 h 482695"/>
              <a:gd name="connsiteX60" fmla="*/ 4208279 w 6029245"/>
              <a:gd name="connsiteY60" fmla="*/ 248146 h 482695"/>
              <a:gd name="connsiteX61" fmla="*/ 4283709 w 6029245"/>
              <a:gd name="connsiteY61" fmla="*/ 251511 h 482695"/>
              <a:gd name="connsiteX62" fmla="*/ 4367053 w 6029245"/>
              <a:gd name="connsiteY62" fmla="*/ 277705 h 482695"/>
              <a:gd name="connsiteX63" fmla="*/ 4392858 w 6029245"/>
              <a:gd name="connsiteY63" fmla="*/ 273649 h 482695"/>
              <a:gd name="connsiteX64" fmla="*/ 4409916 w 6029245"/>
              <a:gd name="connsiteY64" fmla="*/ 272942 h 482695"/>
              <a:gd name="connsiteX65" fmla="*/ 4442828 w 6029245"/>
              <a:gd name="connsiteY65" fmla="*/ 292336 h 482695"/>
              <a:gd name="connsiteX66" fmla="*/ 4456425 w 6029245"/>
              <a:gd name="connsiteY66" fmla="*/ 295736 h 482695"/>
              <a:gd name="connsiteX67" fmla="*/ 4476821 w 6029245"/>
              <a:gd name="connsiteY67" fmla="*/ 302534 h 482695"/>
              <a:gd name="connsiteX68" fmla="*/ 4521834 w 6029245"/>
              <a:gd name="connsiteY68" fmla="*/ 334854 h 482695"/>
              <a:gd name="connsiteX69" fmla="*/ 4562315 w 6029245"/>
              <a:gd name="connsiteY69" fmla="*/ 339617 h 482695"/>
              <a:gd name="connsiteX70" fmla="*/ 4578798 w 6029245"/>
              <a:gd name="connsiteY70" fmla="*/ 350815 h 482695"/>
              <a:gd name="connsiteX71" fmla="*/ 4636134 w 6029245"/>
              <a:gd name="connsiteY71" fmla="*/ 356285 h 482695"/>
              <a:gd name="connsiteX72" fmla="*/ 4681379 w 6029245"/>
              <a:gd name="connsiteY72" fmla="*/ 341999 h 482695"/>
              <a:gd name="connsiteX73" fmla="*/ 4718168 w 6029245"/>
              <a:gd name="connsiteY73" fmla="*/ 356922 h 482695"/>
              <a:gd name="connsiteX74" fmla="*/ 4795678 w 6029245"/>
              <a:gd name="connsiteY74" fmla="*/ 349141 h 482695"/>
              <a:gd name="connsiteX75" fmla="*/ 4881332 w 6029245"/>
              <a:gd name="connsiteY75" fmla="*/ 326496 h 482695"/>
              <a:gd name="connsiteX76" fmla="*/ 5052619 w 6029245"/>
              <a:gd name="connsiteY76" fmla="*/ 349623 h 482695"/>
              <a:gd name="connsiteX77" fmla="*/ 5119528 w 6029245"/>
              <a:gd name="connsiteY77" fmla="*/ 339616 h 482695"/>
              <a:gd name="connsiteX78" fmla="*/ 5166870 w 6029245"/>
              <a:gd name="connsiteY78" fmla="*/ 343325 h 482695"/>
              <a:gd name="connsiteX79" fmla="*/ 5201279 w 6029245"/>
              <a:gd name="connsiteY79" fmla="*/ 332794 h 482695"/>
              <a:gd name="connsiteX80" fmla="*/ 5252878 w 6029245"/>
              <a:gd name="connsiteY80" fmla="*/ 339617 h 482695"/>
              <a:gd name="connsiteX81" fmla="*/ 5499997 w 6029245"/>
              <a:gd name="connsiteY81" fmla="*/ 333128 h 482695"/>
              <a:gd name="connsiteX82" fmla="*/ 5543391 w 6029245"/>
              <a:gd name="connsiteY82" fmla="*/ 344380 h 482695"/>
              <a:gd name="connsiteX83" fmla="*/ 5655309 w 6029245"/>
              <a:gd name="connsiteY83" fmla="*/ 346761 h 482695"/>
              <a:gd name="connsiteX84" fmla="*/ 5725797 w 6029245"/>
              <a:gd name="connsiteY84" fmla="*/ 344014 h 482695"/>
              <a:gd name="connsiteX85" fmla="*/ 5748143 w 6029245"/>
              <a:gd name="connsiteY85" fmla="*/ 329728 h 482695"/>
              <a:gd name="connsiteX86" fmla="*/ 5815554 w 6029245"/>
              <a:gd name="connsiteY86" fmla="*/ 332794 h 482695"/>
              <a:gd name="connsiteX87" fmla="*/ 5894092 w 6029245"/>
              <a:gd name="connsiteY87" fmla="*/ 310355 h 482695"/>
              <a:gd name="connsiteX88" fmla="*/ 5952967 w 6029245"/>
              <a:gd name="connsiteY88" fmla="*/ 322949 h 482695"/>
              <a:gd name="connsiteX89" fmla="*/ 5982691 w 6029245"/>
              <a:gd name="connsiteY89" fmla="*/ 322930 h 482695"/>
              <a:gd name="connsiteX90" fmla="*/ 6029245 w 6029245"/>
              <a:gd name="connsiteY90" fmla="*/ 326329 h 482695"/>
              <a:gd name="connsiteX91" fmla="*/ 6026209 w 6029245"/>
              <a:gd name="connsiteY91" fmla="*/ 470116 h 482695"/>
              <a:gd name="connsiteX92" fmla="*/ 5967253 w 6029245"/>
              <a:gd name="connsiteY92" fmla="*/ 468205 h 482695"/>
              <a:gd name="connsiteX93" fmla="*/ 5805930 w 6029245"/>
              <a:gd name="connsiteY93" fmla="*/ 452102 h 482695"/>
              <a:gd name="connsiteX94" fmla="*/ 5652870 w 6029245"/>
              <a:gd name="connsiteY94" fmla="*/ 470234 h 482695"/>
              <a:gd name="connsiteX95" fmla="*/ 5537868 w 6029245"/>
              <a:gd name="connsiteY95" fmla="*/ 470234 h 482695"/>
              <a:gd name="connsiteX96" fmla="*/ 5442210 w 6029245"/>
              <a:gd name="connsiteY96" fmla="*/ 448702 h 482695"/>
              <a:gd name="connsiteX97" fmla="*/ 5224657 w 6029245"/>
              <a:gd name="connsiteY97" fmla="*/ 448702 h 482695"/>
              <a:gd name="connsiteX98" fmla="*/ 5122679 w 6029245"/>
              <a:gd name="connsiteY98" fmla="*/ 482695 h 482695"/>
              <a:gd name="connsiteX99" fmla="*/ 5044496 w 6029245"/>
              <a:gd name="connsiteY99" fmla="*/ 479296 h 482695"/>
              <a:gd name="connsiteX100" fmla="*/ 4932321 w 6029245"/>
              <a:gd name="connsiteY100" fmla="*/ 462299 h 482695"/>
              <a:gd name="connsiteX101" fmla="*/ 4876915 w 6029245"/>
              <a:gd name="connsiteY101" fmla="*/ 426926 h 482695"/>
              <a:gd name="connsiteX102" fmla="*/ 4807221 w 6029245"/>
              <a:gd name="connsiteY102" fmla="*/ 429307 h 482695"/>
              <a:gd name="connsiteX103" fmla="*/ 4748761 w 6029245"/>
              <a:gd name="connsiteY103" fmla="*/ 455501 h 482695"/>
              <a:gd name="connsiteX104" fmla="*/ 4694373 w 6029245"/>
              <a:gd name="connsiteY104" fmla="*/ 469098 h 482695"/>
              <a:gd name="connsiteX105" fmla="*/ 4667179 w 6029245"/>
              <a:gd name="connsiteY105" fmla="*/ 461264 h 482695"/>
              <a:gd name="connsiteX106" fmla="*/ 4575435 w 6029245"/>
              <a:gd name="connsiteY106" fmla="*/ 469425 h 482695"/>
              <a:gd name="connsiteX107" fmla="*/ 4528172 w 6029245"/>
              <a:gd name="connsiteY107" fmla="*/ 454119 h 482695"/>
              <a:gd name="connsiteX108" fmla="*/ 4487018 w 6029245"/>
              <a:gd name="connsiteY108" fmla="*/ 445637 h 482695"/>
              <a:gd name="connsiteX109" fmla="*/ 4360655 w 6029245"/>
              <a:gd name="connsiteY109" fmla="*/ 383443 h 482695"/>
              <a:gd name="connsiteX110" fmla="*/ 4326572 w 6029245"/>
              <a:gd name="connsiteY110" fmla="*/ 370574 h 482695"/>
              <a:gd name="connsiteX111" fmla="*/ 4281355 w 6029245"/>
              <a:gd name="connsiteY111" fmla="*/ 390224 h 482695"/>
              <a:gd name="connsiteX112" fmla="*/ 4209891 w 6029245"/>
              <a:gd name="connsiteY112" fmla="*/ 415817 h 482695"/>
              <a:gd name="connsiteX113" fmla="*/ 4170888 w 6029245"/>
              <a:gd name="connsiteY113" fmla="*/ 410602 h 482695"/>
              <a:gd name="connsiteX114" fmla="*/ 4132460 w 6029245"/>
              <a:gd name="connsiteY114" fmla="*/ 408203 h 482695"/>
              <a:gd name="connsiteX115" fmla="*/ 4103213 w 6029245"/>
              <a:gd name="connsiteY115" fmla="*/ 434052 h 482695"/>
              <a:gd name="connsiteX116" fmla="*/ 4079274 w 6029245"/>
              <a:gd name="connsiteY116" fmla="*/ 457617 h 482695"/>
              <a:gd name="connsiteX117" fmla="*/ 3943137 w 6029245"/>
              <a:gd name="connsiteY117" fmla="*/ 452102 h 482695"/>
              <a:gd name="connsiteX118" fmla="*/ 3902709 w 6029245"/>
              <a:gd name="connsiteY118" fmla="*/ 437249 h 482695"/>
              <a:gd name="connsiteX119" fmla="*/ 3888749 w 6029245"/>
              <a:gd name="connsiteY119" fmla="*/ 448702 h 482695"/>
              <a:gd name="connsiteX120" fmla="*/ 3834069 w 6029245"/>
              <a:gd name="connsiteY120" fmla="*/ 430689 h 482695"/>
              <a:gd name="connsiteX121" fmla="*/ 3773421 w 6029245"/>
              <a:gd name="connsiteY121" fmla="*/ 429535 h 482695"/>
              <a:gd name="connsiteX122" fmla="*/ 3735800 w 6029245"/>
              <a:gd name="connsiteY122" fmla="*/ 441576 h 482695"/>
              <a:gd name="connsiteX123" fmla="*/ 3690778 w 6029245"/>
              <a:gd name="connsiteY123" fmla="*/ 444392 h 482695"/>
              <a:gd name="connsiteX124" fmla="*/ 3652855 w 6029245"/>
              <a:gd name="connsiteY124" fmla="*/ 438868 h 482695"/>
              <a:gd name="connsiteX125" fmla="*/ 3619341 w 6029245"/>
              <a:gd name="connsiteY125" fmla="*/ 418199 h 482695"/>
              <a:gd name="connsiteX126" fmla="*/ 3564572 w 6029245"/>
              <a:gd name="connsiteY126" fmla="*/ 375336 h 482695"/>
              <a:gd name="connsiteX127" fmla="*/ 3513219 w 6029245"/>
              <a:gd name="connsiteY127" fmla="*/ 319704 h 482695"/>
              <a:gd name="connsiteX128" fmla="*/ 3457416 w 6029245"/>
              <a:gd name="connsiteY128" fmla="*/ 303899 h 482695"/>
              <a:gd name="connsiteX129" fmla="*/ 3385978 w 6029245"/>
              <a:gd name="connsiteY129" fmla="*/ 232461 h 482695"/>
              <a:gd name="connsiteX130" fmla="*/ 3378861 w 6029245"/>
              <a:gd name="connsiteY130" fmla="*/ 251545 h 482695"/>
              <a:gd name="connsiteX131" fmla="*/ 3304077 w 6029245"/>
              <a:gd name="connsiteY131" fmla="*/ 316131 h 482695"/>
              <a:gd name="connsiteX132" fmla="*/ 3255009 w 6029245"/>
              <a:gd name="connsiteY132" fmla="*/ 346761 h 482695"/>
              <a:gd name="connsiteX133" fmla="*/ 3163345 w 6029245"/>
              <a:gd name="connsiteY133" fmla="*/ 369847 h 482695"/>
              <a:gd name="connsiteX134" fmla="*/ 3032137 w 6029245"/>
              <a:gd name="connsiteY134" fmla="*/ 312732 h 482695"/>
              <a:gd name="connsiteX135" fmla="*/ 2984547 w 6029245"/>
              <a:gd name="connsiteY135" fmla="*/ 295736 h 482695"/>
              <a:gd name="connsiteX136" fmla="*/ 2960752 w 6029245"/>
              <a:gd name="connsiteY136" fmla="*/ 292336 h 482695"/>
              <a:gd name="connsiteX137" fmla="*/ 2834980 w 6029245"/>
              <a:gd name="connsiteY137" fmla="*/ 261743 h 482695"/>
              <a:gd name="connsiteX138" fmla="*/ 2780592 w 6029245"/>
              <a:gd name="connsiteY138" fmla="*/ 265142 h 482695"/>
              <a:gd name="connsiteX139" fmla="*/ 2760196 w 6029245"/>
              <a:gd name="connsiteY139" fmla="*/ 268542 h 482695"/>
              <a:gd name="connsiteX140" fmla="*/ 2705808 w 6029245"/>
              <a:gd name="connsiteY140" fmla="*/ 275340 h 482695"/>
              <a:gd name="connsiteX141" fmla="*/ 2671815 w 6029245"/>
              <a:gd name="connsiteY141" fmla="*/ 275340 h 482695"/>
              <a:gd name="connsiteX142" fmla="*/ 2593633 w 6029245"/>
              <a:gd name="connsiteY142" fmla="*/ 251545 h 482695"/>
              <a:gd name="connsiteX143" fmla="*/ 2546043 w 6029245"/>
              <a:gd name="connsiteY143" fmla="*/ 244747 h 482695"/>
              <a:gd name="connsiteX144" fmla="*/ 2459026 w 6029245"/>
              <a:gd name="connsiteY144" fmla="*/ 212773 h 482695"/>
              <a:gd name="connsiteX145" fmla="*/ 2330872 w 6029245"/>
              <a:gd name="connsiteY145" fmla="*/ 199848 h 482695"/>
              <a:gd name="connsiteX146" fmla="*/ 2204878 w 6029245"/>
              <a:gd name="connsiteY146" fmla="*/ 172930 h 482695"/>
              <a:gd name="connsiteX147" fmla="*/ 2169381 w 6029245"/>
              <a:gd name="connsiteY147" fmla="*/ 166183 h 482695"/>
              <a:gd name="connsiteX148" fmla="*/ 2143550 w 6029245"/>
              <a:gd name="connsiteY148" fmla="*/ 168564 h 482695"/>
              <a:gd name="connsiteX149" fmla="*/ 2090543 w 6029245"/>
              <a:gd name="connsiteY149" fmla="*/ 197157 h 482695"/>
              <a:gd name="connsiteX150" fmla="*/ 1937576 w 6029245"/>
              <a:gd name="connsiteY150" fmla="*/ 234549 h 482695"/>
              <a:gd name="connsiteX151" fmla="*/ 1859597 w 6029245"/>
              <a:gd name="connsiteY151" fmla="*/ 225317 h 482695"/>
              <a:gd name="connsiteX152" fmla="*/ 1703027 w 6029245"/>
              <a:gd name="connsiteY152" fmla="*/ 234549 h 482695"/>
              <a:gd name="connsiteX153" fmla="*/ 1635759 w 6029245"/>
              <a:gd name="connsiteY153" fmla="*/ 234842 h 482695"/>
              <a:gd name="connsiteX154" fmla="*/ 1557179 w 6029245"/>
              <a:gd name="connsiteY154" fmla="*/ 215792 h 482695"/>
              <a:gd name="connsiteX155" fmla="*/ 1508234 w 6029245"/>
              <a:gd name="connsiteY155" fmla="*/ 216173 h 482695"/>
              <a:gd name="connsiteX156" fmla="*/ 1421448 w 6029245"/>
              <a:gd name="connsiteY156" fmla="*/ 227699 h 482695"/>
              <a:gd name="connsiteX157" fmla="*/ 1332508 w 6029245"/>
              <a:gd name="connsiteY157" fmla="*/ 246438 h 482695"/>
              <a:gd name="connsiteX158" fmla="*/ 1123791 w 6029245"/>
              <a:gd name="connsiteY158" fmla="*/ 265799 h 482695"/>
              <a:gd name="connsiteX159" fmla="*/ 1080618 w 6029245"/>
              <a:gd name="connsiteY159" fmla="*/ 263089 h 482695"/>
              <a:gd name="connsiteX160" fmla="*/ 999966 w 6029245"/>
              <a:gd name="connsiteY160" fmla="*/ 265799 h 482695"/>
              <a:gd name="connsiteX161" fmla="*/ 968788 w 6029245"/>
              <a:gd name="connsiteY161" fmla="*/ 278739 h 482695"/>
              <a:gd name="connsiteX162" fmla="*/ 849814 w 6029245"/>
              <a:gd name="connsiteY162" fmla="*/ 305934 h 482695"/>
              <a:gd name="connsiteX163" fmla="*/ 786354 w 6029245"/>
              <a:gd name="connsiteY163" fmla="*/ 352428 h 482695"/>
              <a:gd name="connsiteX164" fmla="*/ 734239 w 6029245"/>
              <a:gd name="connsiteY164" fmla="*/ 370519 h 482695"/>
              <a:gd name="connsiteX165" fmla="*/ 662938 w 6029245"/>
              <a:gd name="connsiteY165" fmla="*/ 400112 h 482695"/>
              <a:gd name="connsiteX166" fmla="*/ 574474 w 6029245"/>
              <a:gd name="connsiteY166" fmla="*/ 384116 h 482695"/>
              <a:gd name="connsiteX167" fmla="*/ 438838 w 6029245"/>
              <a:gd name="connsiteY167" fmla="*/ 354378 h 482695"/>
              <a:gd name="connsiteX168" fmla="*/ 370519 w 6029245"/>
              <a:gd name="connsiteY168" fmla="*/ 278739 h 482695"/>
              <a:gd name="connsiteX169" fmla="*/ 326328 w 6029245"/>
              <a:gd name="connsiteY169" fmla="*/ 268542 h 482695"/>
              <a:gd name="connsiteX170" fmla="*/ 214153 w 6029245"/>
              <a:gd name="connsiteY170" fmla="*/ 180161 h 482695"/>
              <a:gd name="connsiteX171" fmla="*/ 180494 w 6029245"/>
              <a:gd name="connsiteY171" fmla="*/ 153280 h 482695"/>
              <a:gd name="connsiteX172" fmla="*/ 105377 w 6029245"/>
              <a:gd name="connsiteY172" fmla="*/ 125773 h 482695"/>
              <a:gd name="connsiteX173" fmla="*/ 33992 w 6029245"/>
              <a:gd name="connsiteY173" fmla="*/ 64586 h 482695"/>
              <a:gd name="connsiteX174" fmla="*/ 0 w 6029245"/>
              <a:gd name="connsiteY174" fmla="*/ 0 h 482695"/>
              <a:gd name="connsiteX0" fmla="*/ 0 w 6029245"/>
              <a:gd name="connsiteY0" fmla="*/ 0 h 482695"/>
              <a:gd name="connsiteX1" fmla="*/ 210754 w 6029245"/>
              <a:gd name="connsiteY1" fmla="*/ 129172 h 482695"/>
              <a:gd name="connsiteX2" fmla="*/ 385252 w 6029245"/>
              <a:gd name="connsiteY2" fmla="*/ 223402 h 482695"/>
              <a:gd name="connsiteX3" fmla="*/ 539522 w 6029245"/>
              <a:gd name="connsiteY3" fmla="*/ 285110 h 482695"/>
              <a:gd name="connsiteX4" fmla="*/ 604326 w 6029245"/>
              <a:gd name="connsiteY4" fmla="*/ 331345 h 482695"/>
              <a:gd name="connsiteX5" fmla="*/ 792027 w 6029245"/>
              <a:gd name="connsiteY5" fmla="*/ 282139 h 482695"/>
              <a:gd name="connsiteX6" fmla="*/ 862087 w 6029245"/>
              <a:gd name="connsiteY6" fmla="*/ 240232 h 482695"/>
              <a:gd name="connsiteX7" fmla="*/ 938195 w 6029245"/>
              <a:gd name="connsiteY7" fmla="*/ 217553 h 482695"/>
              <a:gd name="connsiteX8" fmla="*/ 1078547 w 6029245"/>
              <a:gd name="connsiteY8" fmla="*/ 199123 h 482695"/>
              <a:gd name="connsiteX9" fmla="*/ 1131952 w 6029245"/>
              <a:gd name="connsiteY9" fmla="*/ 207355 h 482695"/>
              <a:gd name="connsiteX10" fmla="*/ 1312113 w 6029245"/>
              <a:gd name="connsiteY10" fmla="*/ 183133 h 482695"/>
              <a:gd name="connsiteX11" fmla="*/ 1357153 w 6029245"/>
              <a:gd name="connsiteY11" fmla="*/ 170548 h 482695"/>
              <a:gd name="connsiteX12" fmla="*/ 1410691 w 6029245"/>
              <a:gd name="connsiteY12" fmla="*/ 168347 h 482695"/>
              <a:gd name="connsiteX13" fmla="*/ 1556265 w 6029245"/>
              <a:gd name="connsiteY13" fmla="*/ 162144 h 482695"/>
              <a:gd name="connsiteX14" fmla="*/ 1730221 w 6029245"/>
              <a:gd name="connsiteY14" fmla="*/ 156366 h 482695"/>
              <a:gd name="connsiteX15" fmla="*/ 1764214 w 6029245"/>
              <a:gd name="connsiteY15" fmla="*/ 156366 h 482695"/>
              <a:gd name="connsiteX16" fmla="*/ 1881028 w 6029245"/>
              <a:gd name="connsiteY16" fmla="*/ 149116 h 482695"/>
              <a:gd name="connsiteX17" fmla="*/ 1923979 w 6029245"/>
              <a:gd name="connsiteY17" fmla="*/ 156366 h 482695"/>
              <a:gd name="connsiteX18" fmla="*/ 1968169 w 6029245"/>
              <a:gd name="connsiteY18" fmla="*/ 146168 h 482695"/>
              <a:gd name="connsiteX19" fmla="*/ 2025957 w 6029245"/>
              <a:gd name="connsiteY19" fmla="*/ 125773 h 482695"/>
              <a:gd name="connsiteX20" fmla="*/ 2110938 w 6029245"/>
              <a:gd name="connsiteY20" fmla="*/ 95180 h 482695"/>
              <a:gd name="connsiteX21" fmla="*/ 2141531 w 6029245"/>
              <a:gd name="connsiteY21" fmla="*/ 98579 h 482695"/>
              <a:gd name="connsiteX22" fmla="*/ 2185828 w 6029245"/>
              <a:gd name="connsiteY22" fmla="*/ 113397 h 482695"/>
              <a:gd name="connsiteX23" fmla="*/ 2242979 w 6029245"/>
              <a:gd name="connsiteY23" fmla="*/ 130067 h 482695"/>
              <a:gd name="connsiteX24" fmla="*/ 2274103 w 6029245"/>
              <a:gd name="connsiteY24" fmla="*/ 132916 h 482695"/>
              <a:gd name="connsiteX25" fmla="*/ 2304892 w 6029245"/>
              <a:gd name="connsiteY25" fmla="*/ 144355 h 482695"/>
              <a:gd name="connsiteX26" fmla="*/ 2425016 w 6029245"/>
              <a:gd name="connsiteY26" fmla="*/ 142424 h 482695"/>
              <a:gd name="connsiteX27" fmla="*/ 2566093 w 6029245"/>
              <a:gd name="connsiteY27" fmla="*/ 191049 h 482695"/>
              <a:gd name="connsiteX28" fmla="*/ 2631121 w 6029245"/>
              <a:gd name="connsiteY28" fmla="*/ 194360 h 482695"/>
              <a:gd name="connsiteX29" fmla="*/ 2664460 w 6029245"/>
              <a:gd name="connsiteY29" fmla="*/ 199124 h 482695"/>
              <a:gd name="connsiteX30" fmla="*/ 2692901 w 6029245"/>
              <a:gd name="connsiteY30" fmla="*/ 214171 h 482695"/>
              <a:gd name="connsiteX31" fmla="*/ 2736074 w 6029245"/>
              <a:gd name="connsiteY31" fmla="*/ 214172 h 482695"/>
              <a:gd name="connsiteX32" fmla="*/ 2781142 w 6029245"/>
              <a:gd name="connsiteY32" fmla="*/ 215792 h 482695"/>
              <a:gd name="connsiteX33" fmla="*/ 2859722 w 6029245"/>
              <a:gd name="connsiteY33" fmla="*/ 191980 h 482695"/>
              <a:gd name="connsiteX34" fmla="*/ 2923360 w 6029245"/>
              <a:gd name="connsiteY34" fmla="*/ 207355 h 482695"/>
              <a:gd name="connsiteX35" fmla="*/ 2957353 w 6029245"/>
              <a:gd name="connsiteY35" fmla="*/ 224351 h 482695"/>
              <a:gd name="connsiteX36" fmla="*/ 2984547 w 6029245"/>
              <a:gd name="connsiteY36" fmla="*/ 241348 h 482695"/>
              <a:gd name="connsiteX37" fmla="*/ 3004943 w 6029245"/>
              <a:gd name="connsiteY37" fmla="*/ 248146 h 482695"/>
              <a:gd name="connsiteX38" fmla="*/ 3069272 w 6029245"/>
              <a:gd name="connsiteY38" fmla="*/ 261036 h 482695"/>
              <a:gd name="connsiteX39" fmla="*/ 3127316 w 6029245"/>
              <a:gd name="connsiteY39" fmla="*/ 295736 h 482695"/>
              <a:gd name="connsiteX40" fmla="*/ 3202099 w 6029245"/>
              <a:gd name="connsiteY40" fmla="*/ 295736 h 482695"/>
              <a:gd name="connsiteX41" fmla="*/ 3249689 w 6029245"/>
              <a:gd name="connsiteY41" fmla="*/ 285538 h 482695"/>
              <a:gd name="connsiteX42" fmla="*/ 3276883 w 6029245"/>
              <a:gd name="connsiteY42" fmla="*/ 271941 h 482695"/>
              <a:gd name="connsiteX43" fmla="*/ 3381260 w 6029245"/>
              <a:gd name="connsiteY43" fmla="*/ 156313 h 482695"/>
              <a:gd name="connsiteX44" fmla="*/ 3419652 w 6029245"/>
              <a:gd name="connsiteY44" fmla="*/ 183560 h 482695"/>
              <a:gd name="connsiteX45" fmla="*/ 3463842 w 6029245"/>
              <a:gd name="connsiteY45" fmla="*/ 200557 h 482695"/>
              <a:gd name="connsiteX46" fmla="*/ 3507423 w 6029245"/>
              <a:gd name="connsiteY46" fmla="*/ 230080 h 482695"/>
              <a:gd name="connsiteX47" fmla="*/ 3533617 w 6029245"/>
              <a:gd name="connsiteY47" fmla="*/ 234842 h 482695"/>
              <a:gd name="connsiteX48" fmla="*/ 3664398 w 6029245"/>
              <a:gd name="connsiteY48" fmla="*/ 295736 h 482695"/>
              <a:gd name="connsiteX49" fmla="*/ 3701790 w 6029245"/>
              <a:gd name="connsiteY49" fmla="*/ 299135 h 482695"/>
              <a:gd name="connsiteX50" fmla="*/ 3718786 w 6029245"/>
              <a:gd name="connsiteY50" fmla="*/ 302534 h 482695"/>
              <a:gd name="connsiteX51" fmla="*/ 3752434 w 6029245"/>
              <a:gd name="connsiteY51" fmla="*/ 299808 h 482695"/>
              <a:gd name="connsiteX52" fmla="*/ 3797988 w 6029245"/>
              <a:gd name="connsiteY52" fmla="*/ 291301 h 482695"/>
              <a:gd name="connsiteX53" fmla="*/ 3850323 w 6029245"/>
              <a:gd name="connsiteY53" fmla="*/ 303899 h 482695"/>
              <a:gd name="connsiteX54" fmla="*/ 3888749 w 6029245"/>
              <a:gd name="connsiteY54" fmla="*/ 319531 h 482695"/>
              <a:gd name="connsiteX55" fmla="*/ 3946537 w 6029245"/>
              <a:gd name="connsiteY55" fmla="*/ 319531 h 482695"/>
              <a:gd name="connsiteX56" fmla="*/ 3983928 w 6029245"/>
              <a:gd name="connsiteY56" fmla="*/ 309333 h 482695"/>
              <a:gd name="connsiteX57" fmla="*/ 4047966 w 6029245"/>
              <a:gd name="connsiteY57" fmla="*/ 320567 h 482695"/>
              <a:gd name="connsiteX58" fmla="*/ 4075708 w 6029245"/>
              <a:gd name="connsiteY58" fmla="*/ 292336 h 482695"/>
              <a:gd name="connsiteX59" fmla="*/ 4140834 w 6029245"/>
              <a:gd name="connsiteY59" fmla="*/ 265799 h 482695"/>
              <a:gd name="connsiteX60" fmla="*/ 4208279 w 6029245"/>
              <a:gd name="connsiteY60" fmla="*/ 248146 h 482695"/>
              <a:gd name="connsiteX61" fmla="*/ 4283709 w 6029245"/>
              <a:gd name="connsiteY61" fmla="*/ 251511 h 482695"/>
              <a:gd name="connsiteX62" fmla="*/ 4367053 w 6029245"/>
              <a:gd name="connsiteY62" fmla="*/ 277705 h 482695"/>
              <a:gd name="connsiteX63" fmla="*/ 4392858 w 6029245"/>
              <a:gd name="connsiteY63" fmla="*/ 273649 h 482695"/>
              <a:gd name="connsiteX64" fmla="*/ 4409916 w 6029245"/>
              <a:gd name="connsiteY64" fmla="*/ 272942 h 482695"/>
              <a:gd name="connsiteX65" fmla="*/ 4442828 w 6029245"/>
              <a:gd name="connsiteY65" fmla="*/ 292336 h 482695"/>
              <a:gd name="connsiteX66" fmla="*/ 4456425 w 6029245"/>
              <a:gd name="connsiteY66" fmla="*/ 295736 h 482695"/>
              <a:gd name="connsiteX67" fmla="*/ 4476821 w 6029245"/>
              <a:gd name="connsiteY67" fmla="*/ 302534 h 482695"/>
              <a:gd name="connsiteX68" fmla="*/ 4521834 w 6029245"/>
              <a:gd name="connsiteY68" fmla="*/ 334854 h 482695"/>
              <a:gd name="connsiteX69" fmla="*/ 4562315 w 6029245"/>
              <a:gd name="connsiteY69" fmla="*/ 339617 h 482695"/>
              <a:gd name="connsiteX70" fmla="*/ 4578798 w 6029245"/>
              <a:gd name="connsiteY70" fmla="*/ 350815 h 482695"/>
              <a:gd name="connsiteX71" fmla="*/ 4636134 w 6029245"/>
              <a:gd name="connsiteY71" fmla="*/ 356285 h 482695"/>
              <a:gd name="connsiteX72" fmla="*/ 4681379 w 6029245"/>
              <a:gd name="connsiteY72" fmla="*/ 341999 h 482695"/>
              <a:gd name="connsiteX73" fmla="*/ 4718168 w 6029245"/>
              <a:gd name="connsiteY73" fmla="*/ 356922 h 482695"/>
              <a:gd name="connsiteX74" fmla="*/ 4795678 w 6029245"/>
              <a:gd name="connsiteY74" fmla="*/ 349141 h 482695"/>
              <a:gd name="connsiteX75" fmla="*/ 4881332 w 6029245"/>
              <a:gd name="connsiteY75" fmla="*/ 326496 h 482695"/>
              <a:gd name="connsiteX76" fmla="*/ 5052619 w 6029245"/>
              <a:gd name="connsiteY76" fmla="*/ 349623 h 482695"/>
              <a:gd name="connsiteX77" fmla="*/ 5119528 w 6029245"/>
              <a:gd name="connsiteY77" fmla="*/ 339616 h 482695"/>
              <a:gd name="connsiteX78" fmla="*/ 5166870 w 6029245"/>
              <a:gd name="connsiteY78" fmla="*/ 343325 h 482695"/>
              <a:gd name="connsiteX79" fmla="*/ 5201279 w 6029245"/>
              <a:gd name="connsiteY79" fmla="*/ 332794 h 482695"/>
              <a:gd name="connsiteX80" fmla="*/ 5252878 w 6029245"/>
              <a:gd name="connsiteY80" fmla="*/ 339617 h 482695"/>
              <a:gd name="connsiteX81" fmla="*/ 5499997 w 6029245"/>
              <a:gd name="connsiteY81" fmla="*/ 333128 h 482695"/>
              <a:gd name="connsiteX82" fmla="*/ 5543391 w 6029245"/>
              <a:gd name="connsiteY82" fmla="*/ 344380 h 482695"/>
              <a:gd name="connsiteX83" fmla="*/ 5655309 w 6029245"/>
              <a:gd name="connsiteY83" fmla="*/ 346761 h 482695"/>
              <a:gd name="connsiteX84" fmla="*/ 5725797 w 6029245"/>
              <a:gd name="connsiteY84" fmla="*/ 344014 h 482695"/>
              <a:gd name="connsiteX85" fmla="*/ 5748143 w 6029245"/>
              <a:gd name="connsiteY85" fmla="*/ 329728 h 482695"/>
              <a:gd name="connsiteX86" fmla="*/ 5815554 w 6029245"/>
              <a:gd name="connsiteY86" fmla="*/ 332794 h 482695"/>
              <a:gd name="connsiteX87" fmla="*/ 5894092 w 6029245"/>
              <a:gd name="connsiteY87" fmla="*/ 310355 h 482695"/>
              <a:gd name="connsiteX88" fmla="*/ 5952967 w 6029245"/>
              <a:gd name="connsiteY88" fmla="*/ 322949 h 482695"/>
              <a:gd name="connsiteX89" fmla="*/ 5982691 w 6029245"/>
              <a:gd name="connsiteY89" fmla="*/ 322930 h 482695"/>
              <a:gd name="connsiteX90" fmla="*/ 6029245 w 6029245"/>
              <a:gd name="connsiteY90" fmla="*/ 326329 h 482695"/>
              <a:gd name="connsiteX91" fmla="*/ 6026209 w 6029245"/>
              <a:gd name="connsiteY91" fmla="*/ 470116 h 482695"/>
              <a:gd name="connsiteX92" fmla="*/ 5967253 w 6029245"/>
              <a:gd name="connsiteY92" fmla="*/ 468205 h 482695"/>
              <a:gd name="connsiteX93" fmla="*/ 5805930 w 6029245"/>
              <a:gd name="connsiteY93" fmla="*/ 452102 h 482695"/>
              <a:gd name="connsiteX94" fmla="*/ 5652870 w 6029245"/>
              <a:gd name="connsiteY94" fmla="*/ 470234 h 482695"/>
              <a:gd name="connsiteX95" fmla="*/ 5537868 w 6029245"/>
              <a:gd name="connsiteY95" fmla="*/ 470234 h 482695"/>
              <a:gd name="connsiteX96" fmla="*/ 5442210 w 6029245"/>
              <a:gd name="connsiteY96" fmla="*/ 448702 h 482695"/>
              <a:gd name="connsiteX97" fmla="*/ 5224657 w 6029245"/>
              <a:gd name="connsiteY97" fmla="*/ 448702 h 482695"/>
              <a:gd name="connsiteX98" fmla="*/ 5122679 w 6029245"/>
              <a:gd name="connsiteY98" fmla="*/ 482695 h 482695"/>
              <a:gd name="connsiteX99" fmla="*/ 5044496 w 6029245"/>
              <a:gd name="connsiteY99" fmla="*/ 479296 h 482695"/>
              <a:gd name="connsiteX100" fmla="*/ 4932321 w 6029245"/>
              <a:gd name="connsiteY100" fmla="*/ 462299 h 482695"/>
              <a:gd name="connsiteX101" fmla="*/ 4876915 w 6029245"/>
              <a:gd name="connsiteY101" fmla="*/ 426926 h 482695"/>
              <a:gd name="connsiteX102" fmla="*/ 4807221 w 6029245"/>
              <a:gd name="connsiteY102" fmla="*/ 429307 h 482695"/>
              <a:gd name="connsiteX103" fmla="*/ 4748761 w 6029245"/>
              <a:gd name="connsiteY103" fmla="*/ 455501 h 482695"/>
              <a:gd name="connsiteX104" fmla="*/ 4694373 w 6029245"/>
              <a:gd name="connsiteY104" fmla="*/ 469098 h 482695"/>
              <a:gd name="connsiteX105" fmla="*/ 4667179 w 6029245"/>
              <a:gd name="connsiteY105" fmla="*/ 461264 h 482695"/>
              <a:gd name="connsiteX106" fmla="*/ 4575435 w 6029245"/>
              <a:gd name="connsiteY106" fmla="*/ 469425 h 482695"/>
              <a:gd name="connsiteX107" fmla="*/ 4528172 w 6029245"/>
              <a:gd name="connsiteY107" fmla="*/ 454119 h 482695"/>
              <a:gd name="connsiteX108" fmla="*/ 4487018 w 6029245"/>
              <a:gd name="connsiteY108" fmla="*/ 445637 h 482695"/>
              <a:gd name="connsiteX109" fmla="*/ 4360655 w 6029245"/>
              <a:gd name="connsiteY109" fmla="*/ 383443 h 482695"/>
              <a:gd name="connsiteX110" fmla="*/ 4326572 w 6029245"/>
              <a:gd name="connsiteY110" fmla="*/ 370574 h 482695"/>
              <a:gd name="connsiteX111" fmla="*/ 4281355 w 6029245"/>
              <a:gd name="connsiteY111" fmla="*/ 390224 h 482695"/>
              <a:gd name="connsiteX112" fmla="*/ 4209891 w 6029245"/>
              <a:gd name="connsiteY112" fmla="*/ 415817 h 482695"/>
              <a:gd name="connsiteX113" fmla="*/ 4170888 w 6029245"/>
              <a:gd name="connsiteY113" fmla="*/ 410602 h 482695"/>
              <a:gd name="connsiteX114" fmla="*/ 4132460 w 6029245"/>
              <a:gd name="connsiteY114" fmla="*/ 408203 h 482695"/>
              <a:gd name="connsiteX115" fmla="*/ 4103213 w 6029245"/>
              <a:gd name="connsiteY115" fmla="*/ 434052 h 482695"/>
              <a:gd name="connsiteX116" fmla="*/ 4079274 w 6029245"/>
              <a:gd name="connsiteY116" fmla="*/ 457617 h 482695"/>
              <a:gd name="connsiteX117" fmla="*/ 3943137 w 6029245"/>
              <a:gd name="connsiteY117" fmla="*/ 452102 h 482695"/>
              <a:gd name="connsiteX118" fmla="*/ 3902709 w 6029245"/>
              <a:gd name="connsiteY118" fmla="*/ 437249 h 482695"/>
              <a:gd name="connsiteX119" fmla="*/ 3888749 w 6029245"/>
              <a:gd name="connsiteY119" fmla="*/ 448702 h 482695"/>
              <a:gd name="connsiteX120" fmla="*/ 3834069 w 6029245"/>
              <a:gd name="connsiteY120" fmla="*/ 430689 h 482695"/>
              <a:gd name="connsiteX121" fmla="*/ 3773421 w 6029245"/>
              <a:gd name="connsiteY121" fmla="*/ 429535 h 482695"/>
              <a:gd name="connsiteX122" fmla="*/ 3735800 w 6029245"/>
              <a:gd name="connsiteY122" fmla="*/ 441576 h 482695"/>
              <a:gd name="connsiteX123" fmla="*/ 3690778 w 6029245"/>
              <a:gd name="connsiteY123" fmla="*/ 444392 h 482695"/>
              <a:gd name="connsiteX124" fmla="*/ 3652855 w 6029245"/>
              <a:gd name="connsiteY124" fmla="*/ 438868 h 482695"/>
              <a:gd name="connsiteX125" fmla="*/ 3619341 w 6029245"/>
              <a:gd name="connsiteY125" fmla="*/ 418199 h 482695"/>
              <a:gd name="connsiteX126" fmla="*/ 3564572 w 6029245"/>
              <a:gd name="connsiteY126" fmla="*/ 375336 h 482695"/>
              <a:gd name="connsiteX127" fmla="*/ 3513219 w 6029245"/>
              <a:gd name="connsiteY127" fmla="*/ 319704 h 482695"/>
              <a:gd name="connsiteX128" fmla="*/ 3457416 w 6029245"/>
              <a:gd name="connsiteY128" fmla="*/ 303899 h 482695"/>
              <a:gd name="connsiteX129" fmla="*/ 3385978 w 6029245"/>
              <a:gd name="connsiteY129" fmla="*/ 232461 h 482695"/>
              <a:gd name="connsiteX130" fmla="*/ 3378861 w 6029245"/>
              <a:gd name="connsiteY130" fmla="*/ 251545 h 482695"/>
              <a:gd name="connsiteX131" fmla="*/ 3304077 w 6029245"/>
              <a:gd name="connsiteY131" fmla="*/ 316131 h 482695"/>
              <a:gd name="connsiteX132" fmla="*/ 3255009 w 6029245"/>
              <a:gd name="connsiteY132" fmla="*/ 346761 h 482695"/>
              <a:gd name="connsiteX133" fmla="*/ 3163345 w 6029245"/>
              <a:gd name="connsiteY133" fmla="*/ 369847 h 482695"/>
              <a:gd name="connsiteX134" fmla="*/ 3032137 w 6029245"/>
              <a:gd name="connsiteY134" fmla="*/ 312732 h 482695"/>
              <a:gd name="connsiteX135" fmla="*/ 2984547 w 6029245"/>
              <a:gd name="connsiteY135" fmla="*/ 295736 h 482695"/>
              <a:gd name="connsiteX136" fmla="*/ 2960752 w 6029245"/>
              <a:gd name="connsiteY136" fmla="*/ 292336 h 482695"/>
              <a:gd name="connsiteX137" fmla="*/ 2834980 w 6029245"/>
              <a:gd name="connsiteY137" fmla="*/ 261743 h 482695"/>
              <a:gd name="connsiteX138" fmla="*/ 2780592 w 6029245"/>
              <a:gd name="connsiteY138" fmla="*/ 265142 h 482695"/>
              <a:gd name="connsiteX139" fmla="*/ 2760196 w 6029245"/>
              <a:gd name="connsiteY139" fmla="*/ 268542 h 482695"/>
              <a:gd name="connsiteX140" fmla="*/ 2705808 w 6029245"/>
              <a:gd name="connsiteY140" fmla="*/ 275340 h 482695"/>
              <a:gd name="connsiteX141" fmla="*/ 2671815 w 6029245"/>
              <a:gd name="connsiteY141" fmla="*/ 275340 h 482695"/>
              <a:gd name="connsiteX142" fmla="*/ 2593633 w 6029245"/>
              <a:gd name="connsiteY142" fmla="*/ 251545 h 482695"/>
              <a:gd name="connsiteX143" fmla="*/ 2546043 w 6029245"/>
              <a:gd name="connsiteY143" fmla="*/ 244747 h 482695"/>
              <a:gd name="connsiteX144" fmla="*/ 2459026 w 6029245"/>
              <a:gd name="connsiteY144" fmla="*/ 212773 h 482695"/>
              <a:gd name="connsiteX145" fmla="*/ 2330872 w 6029245"/>
              <a:gd name="connsiteY145" fmla="*/ 199848 h 482695"/>
              <a:gd name="connsiteX146" fmla="*/ 2204878 w 6029245"/>
              <a:gd name="connsiteY146" fmla="*/ 172930 h 482695"/>
              <a:gd name="connsiteX147" fmla="*/ 2169381 w 6029245"/>
              <a:gd name="connsiteY147" fmla="*/ 166183 h 482695"/>
              <a:gd name="connsiteX148" fmla="*/ 2143550 w 6029245"/>
              <a:gd name="connsiteY148" fmla="*/ 168564 h 482695"/>
              <a:gd name="connsiteX149" fmla="*/ 2090543 w 6029245"/>
              <a:gd name="connsiteY149" fmla="*/ 197157 h 482695"/>
              <a:gd name="connsiteX150" fmla="*/ 1937576 w 6029245"/>
              <a:gd name="connsiteY150" fmla="*/ 234549 h 482695"/>
              <a:gd name="connsiteX151" fmla="*/ 1859597 w 6029245"/>
              <a:gd name="connsiteY151" fmla="*/ 225317 h 482695"/>
              <a:gd name="connsiteX152" fmla="*/ 1705408 w 6029245"/>
              <a:gd name="connsiteY152" fmla="*/ 220261 h 482695"/>
              <a:gd name="connsiteX153" fmla="*/ 1635759 w 6029245"/>
              <a:gd name="connsiteY153" fmla="*/ 234842 h 482695"/>
              <a:gd name="connsiteX154" fmla="*/ 1557179 w 6029245"/>
              <a:gd name="connsiteY154" fmla="*/ 215792 h 482695"/>
              <a:gd name="connsiteX155" fmla="*/ 1508234 w 6029245"/>
              <a:gd name="connsiteY155" fmla="*/ 216173 h 482695"/>
              <a:gd name="connsiteX156" fmla="*/ 1421448 w 6029245"/>
              <a:gd name="connsiteY156" fmla="*/ 227699 h 482695"/>
              <a:gd name="connsiteX157" fmla="*/ 1332508 w 6029245"/>
              <a:gd name="connsiteY157" fmla="*/ 246438 h 482695"/>
              <a:gd name="connsiteX158" fmla="*/ 1123791 w 6029245"/>
              <a:gd name="connsiteY158" fmla="*/ 265799 h 482695"/>
              <a:gd name="connsiteX159" fmla="*/ 1080618 w 6029245"/>
              <a:gd name="connsiteY159" fmla="*/ 263089 h 482695"/>
              <a:gd name="connsiteX160" fmla="*/ 999966 w 6029245"/>
              <a:gd name="connsiteY160" fmla="*/ 265799 h 482695"/>
              <a:gd name="connsiteX161" fmla="*/ 968788 w 6029245"/>
              <a:gd name="connsiteY161" fmla="*/ 278739 h 482695"/>
              <a:gd name="connsiteX162" fmla="*/ 849814 w 6029245"/>
              <a:gd name="connsiteY162" fmla="*/ 305934 h 482695"/>
              <a:gd name="connsiteX163" fmla="*/ 786354 w 6029245"/>
              <a:gd name="connsiteY163" fmla="*/ 352428 h 482695"/>
              <a:gd name="connsiteX164" fmla="*/ 734239 w 6029245"/>
              <a:gd name="connsiteY164" fmla="*/ 370519 h 482695"/>
              <a:gd name="connsiteX165" fmla="*/ 662938 w 6029245"/>
              <a:gd name="connsiteY165" fmla="*/ 400112 h 482695"/>
              <a:gd name="connsiteX166" fmla="*/ 574474 w 6029245"/>
              <a:gd name="connsiteY166" fmla="*/ 384116 h 482695"/>
              <a:gd name="connsiteX167" fmla="*/ 438838 w 6029245"/>
              <a:gd name="connsiteY167" fmla="*/ 354378 h 482695"/>
              <a:gd name="connsiteX168" fmla="*/ 370519 w 6029245"/>
              <a:gd name="connsiteY168" fmla="*/ 278739 h 482695"/>
              <a:gd name="connsiteX169" fmla="*/ 326328 w 6029245"/>
              <a:gd name="connsiteY169" fmla="*/ 268542 h 482695"/>
              <a:gd name="connsiteX170" fmla="*/ 214153 w 6029245"/>
              <a:gd name="connsiteY170" fmla="*/ 180161 h 482695"/>
              <a:gd name="connsiteX171" fmla="*/ 180494 w 6029245"/>
              <a:gd name="connsiteY171" fmla="*/ 153280 h 482695"/>
              <a:gd name="connsiteX172" fmla="*/ 105377 w 6029245"/>
              <a:gd name="connsiteY172" fmla="*/ 125773 h 482695"/>
              <a:gd name="connsiteX173" fmla="*/ 33992 w 6029245"/>
              <a:gd name="connsiteY173" fmla="*/ 64586 h 482695"/>
              <a:gd name="connsiteX174" fmla="*/ 0 w 6029245"/>
              <a:gd name="connsiteY174" fmla="*/ 0 h 482695"/>
              <a:gd name="connsiteX0" fmla="*/ 0 w 6029245"/>
              <a:gd name="connsiteY0" fmla="*/ 0 h 482695"/>
              <a:gd name="connsiteX1" fmla="*/ 210754 w 6029245"/>
              <a:gd name="connsiteY1" fmla="*/ 129172 h 482695"/>
              <a:gd name="connsiteX2" fmla="*/ 385252 w 6029245"/>
              <a:gd name="connsiteY2" fmla="*/ 223402 h 482695"/>
              <a:gd name="connsiteX3" fmla="*/ 539522 w 6029245"/>
              <a:gd name="connsiteY3" fmla="*/ 285110 h 482695"/>
              <a:gd name="connsiteX4" fmla="*/ 604326 w 6029245"/>
              <a:gd name="connsiteY4" fmla="*/ 331345 h 482695"/>
              <a:gd name="connsiteX5" fmla="*/ 792027 w 6029245"/>
              <a:gd name="connsiteY5" fmla="*/ 282139 h 482695"/>
              <a:gd name="connsiteX6" fmla="*/ 862087 w 6029245"/>
              <a:gd name="connsiteY6" fmla="*/ 240232 h 482695"/>
              <a:gd name="connsiteX7" fmla="*/ 938195 w 6029245"/>
              <a:gd name="connsiteY7" fmla="*/ 217553 h 482695"/>
              <a:gd name="connsiteX8" fmla="*/ 1078547 w 6029245"/>
              <a:gd name="connsiteY8" fmla="*/ 199123 h 482695"/>
              <a:gd name="connsiteX9" fmla="*/ 1131952 w 6029245"/>
              <a:gd name="connsiteY9" fmla="*/ 207355 h 482695"/>
              <a:gd name="connsiteX10" fmla="*/ 1312113 w 6029245"/>
              <a:gd name="connsiteY10" fmla="*/ 183133 h 482695"/>
              <a:gd name="connsiteX11" fmla="*/ 1357153 w 6029245"/>
              <a:gd name="connsiteY11" fmla="*/ 170548 h 482695"/>
              <a:gd name="connsiteX12" fmla="*/ 1410691 w 6029245"/>
              <a:gd name="connsiteY12" fmla="*/ 168347 h 482695"/>
              <a:gd name="connsiteX13" fmla="*/ 1556265 w 6029245"/>
              <a:gd name="connsiteY13" fmla="*/ 162144 h 482695"/>
              <a:gd name="connsiteX14" fmla="*/ 1730221 w 6029245"/>
              <a:gd name="connsiteY14" fmla="*/ 156366 h 482695"/>
              <a:gd name="connsiteX15" fmla="*/ 1764214 w 6029245"/>
              <a:gd name="connsiteY15" fmla="*/ 156366 h 482695"/>
              <a:gd name="connsiteX16" fmla="*/ 1881028 w 6029245"/>
              <a:gd name="connsiteY16" fmla="*/ 149116 h 482695"/>
              <a:gd name="connsiteX17" fmla="*/ 1923979 w 6029245"/>
              <a:gd name="connsiteY17" fmla="*/ 156366 h 482695"/>
              <a:gd name="connsiteX18" fmla="*/ 1968169 w 6029245"/>
              <a:gd name="connsiteY18" fmla="*/ 146168 h 482695"/>
              <a:gd name="connsiteX19" fmla="*/ 2025957 w 6029245"/>
              <a:gd name="connsiteY19" fmla="*/ 125773 h 482695"/>
              <a:gd name="connsiteX20" fmla="*/ 2110938 w 6029245"/>
              <a:gd name="connsiteY20" fmla="*/ 95180 h 482695"/>
              <a:gd name="connsiteX21" fmla="*/ 2141531 w 6029245"/>
              <a:gd name="connsiteY21" fmla="*/ 98579 h 482695"/>
              <a:gd name="connsiteX22" fmla="*/ 2185828 w 6029245"/>
              <a:gd name="connsiteY22" fmla="*/ 113397 h 482695"/>
              <a:gd name="connsiteX23" fmla="*/ 2242979 w 6029245"/>
              <a:gd name="connsiteY23" fmla="*/ 130067 h 482695"/>
              <a:gd name="connsiteX24" fmla="*/ 2274103 w 6029245"/>
              <a:gd name="connsiteY24" fmla="*/ 132916 h 482695"/>
              <a:gd name="connsiteX25" fmla="*/ 2304892 w 6029245"/>
              <a:gd name="connsiteY25" fmla="*/ 144355 h 482695"/>
              <a:gd name="connsiteX26" fmla="*/ 2425016 w 6029245"/>
              <a:gd name="connsiteY26" fmla="*/ 142424 h 482695"/>
              <a:gd name="connsiteX27" fmla="*/ 2566093 w 6029245"/>
              <a:gd name="connsiteY27" fmla="*/ 191049 h 482695"/>
              <a:gd name="connsiteX28" fmla="*/ 2631121 w 6029245"/>
              <a:gd name="connsiteY28" fmla="*/ 194360 h 482695"/>
              <a:gd name="connsiteX29" fmla="*/ 2664460 w 6029245"/>
              <a:gd name="connsiteY29" fmla="*/ 199124 h 482695"/>
              <a:gd name="connsiteX30" fmla="*/ 2692901 w 6029245"/>
              <a:gd name="connsiteY30" fmla="*/ 214171 h 482695"/>
              <a:gd name="connsiteX31" fmla="*/ 2736074 w 6029245"/>
              <a:gd name="connsiteY31" fmla="*/ 214172 h 482695"/>
              <a:gd name="connsiteX32" fmla="*/ 2781142 w 6029245"/>
              <a:gd name="connsiteY32" fmla="*/ 215792 h 482695"/>
              <a:gd name="connsiteX33" fmla="*/ 2859722 w 6029245"/>
              <a:gd name="connsiteY33" fmla="*/ 191980 h 482695"/>
              <a:gd name="connsiteX34" fmla="*/ 2923360 w 6029245"/>
              <a:gd name="connsiteY34" fmla="*/ 207355 h 482695"/>
              <a:gd name="connsiteX35" fmla="*/ 2957353 w 6029245"/>
              <a:gd name="connsiteY35" fmla="*/ 224351 h 482695"/>
              <a:gd name="connsiteX36" fmla="*/ 2984547 w 6029245"/>
              <a:gd name="connsiteY36" fmla="*/ 241348 h 482695"/>
              <a:gd name="connsiteX37" fmla="*/ 3004943 w 6029245"/>
              <a:gd name="connsiteY37" fmla="*/ 248146 h 482695"/>
              <a:gd name="connsiteX38" fmla="*/ 3069272 w 6029245"/>
              <a:gd name="connsiteY38" fmla="*/ 261036 h 482695"/>
              <a:gd name="connsiteX39" fmla="*/ 3127316 w 6029245"/>
              <a:gd name="connsiteY39" fmla="*/ 295736 h 482695"/>
              <a:gd name="connsiteX40" fmla="*/ 3202099 w 6029245"/>
              <a:gd name="connsiteY40" fmla="*/ 295736 h 482695"/>
              <a:gd name="connsiteX41" fmla="*/ 3249689 w 6029245"/>
              <a:gd name="connsiteY41" fmla="*/ 285538 h 482695"/>
              <a:gd name="connsiteX42" fmla="*/ 3276883 w 6029245"/>
              <a:gd name="connsiteY42" fmla="*/ 271941 h 482695"/>
              <a:gd name="connsiteX43" fmla="*/ 3381260 w 6029245"/>
              <a:gd name="connsiteY43" fmla="*/ 156313 h 482695"/>
              <a:gd name="connsiteX44" fmla="*/ 3419652 w 6029245"/>
              <a:gd name="connsiteY44" fmla="*/ 183560 h 482695"/>
              <a:gd name="connsiteX45" fmla="*/ 3463842 w 6029245"/>
              <a:gd name="connsiteY45" fmla="*/ 200557 h 482695"/>
              <a:gd name="connsiteX46" fmla="*/ 3507423 w 6029245"/>
              <a:gd name="connsiteY46" fmla="*/ 230080 h 482695"/>
              <a:gd name="connsiteX47" fmla="*/ 3533617 w 6029245"/>
              <a:gd name="connsiteY47" fmla="*/ 234842 h 482695"/>
              <a:gd name="connsiteX48" fmla="*/ 3664398 w 6029245"/>
              <a:gd name="connsiteY48" fmla="*/ 295736 h 482695"/>
              <a:gd name="connsiteX49" fmla="*/ 3701790 w 6029245"/>
              <a:gd name="connsiteY49" fmla="*/ 299135 h 482695"/>
              <a:gd name="connsiteX50" fmla="*/ 3718786 w 6029245"/>
              <a:gd name="connsiteY50" fmla="*/ 302534 h 482695"/>
              <a:gd name="connsiteX51" fmla="*/ 3752434 w 6029245"/>
              <a:gd name="connsiteY51" fmla="*/ 299808 h 482695"/>
              <a:gd name="connsiteX52" fmla="*/ 3797988 w 6029245"/>
              <a:gd name="connsiteY52" fmla="*/ 291301 h 482695"/>
              <a:gd name="connsiteX53" fmla="*/ 3850323 w 6029245"/>
              <a:gd name="connsiteY53" fmla="*/ 303899 h 482695"/>
              <a:gd name="connsiteX54" fmla="*/ 3888749 w 6029245"/>
              <a:gd name="connsiteY54" fmla="*/ 319531 h 482695"/>
              <a:gd name="connsiteX55" fmla="*/ 3946537 w 6029245"/>
              <a:gd name="connsiteY55" fmla="*/ 319531 h 482695"/>
              <a:gd name="connsiteX56" fmla="*/ 3983928 w 6029245"/>
              <a:gd name="connsiteY56" fmla="*/ 309333 h 482695"/>
              <a:gd name="connsiteX57" fmla="*/ 4047966 w 6029245"/>
              <a:gd name="connsiteY57" fmla="*/ 320567 h 482695"/>
              <a:gd name="connsiteX58" fmla="*/ 4075708 w 6029245"/>
              <a:gd name="connsiteY58" fmla="*/ 292336 h 482695"/>
              <a:gd name="connsiteX59" fmla="*/ 4140834 w 6029245"/>
              <a:gd name="connsiteY59" fmla="*/ 265799 h 482695"/>
              <a:gd name="connsiteX60" fmla="*/ 4208279 w 6029245"/>
              <a:gd name="connsiteY60" fmla="*/ 248146 h 482695"/>
              <a:gd name="connsiteX61" fmla="*/ 4283709 w 6029245"/>
              <a:gd name="connsiteY61" fmla="*/ 251511 h 482695"/>
              <a:gd name="connsiteX62" fmla="*/ 4367053 w 6029245"/>
              <a:gd name="connsiteY62" fmla="*/ 277705 h 482695"/>
              <a:gd name="connsiteX63" fmla="*/ 4392858 w 6029245"/>
              <a:gd name="connsiteY63" fmla="*/ 273649 h 482695"/>
              <a:gd name="connsiteX64" fmla="*/ 4409916 w 6029245"/>
              <a:gd name="connsiteY64" fmla="*/ 272942 h 482695"/>
              <a:gd name="connsiteX65" fmla="*/ 4442828 w 6029245"/>
              <a:gd name="connsiteY65" fmla="*/ 292336 h 482695"/>
              <a:gd name="connsiteX66" fmla="*/ 4456425 w 6029245"/>
              <a:gd name="connsiteY66" fmla="*/ 295736 h 482695"/>
              <a:gd name="connsiteX67" fmla="*/ 4476821 w 6029245"/>
              <a:gd name="connsiteY67" fmla="*/ 302534 h 482695"/>
              <a:gd name="connsiteX68" fmla="*/ 4521834 w 6029245"/>
              <a:gd name="connsiteY68" fmla="*/ 334854 h 482695"/>
              <a:gd name="connsiteX69" fmla="*/ 4562315 w 6029245"/>
              <a:gd name="connsiteY69" fmla="*/ 339617 h 482695"/>
              <a:gd name="connsiteX70" fmla="*/ 4578798 w 6029245"/>
              <a:gd name="connsiteY70" fmla="*/ 350815 h 482695"/>
              <a:gd name="connsiteX71" fmla="*/ 4636134 w 6029245"/>
              <a:gd name="connsiteY71" fmla="*/ 356285 h 482695"/>
              <a:gd name="connsiteX72" fmla="*/ 4681379 w 6029245"/>
              <a:gd name="connsiteY72" fmla="*/ 341999 h 482695"/>
              <a:gd name="connsiteX73" fmla="*/ 4718168 w 6029245"/>
              <a:gd name="connsiteY73" fmla="*/ 356922 h 482695"/>
              <a:gd name="connsiteX74" fmla="*/ 4795678 w 6029245"/>
              <a:gd name="connsiteY74" fmla="*/ 349141 h 482695"/>
              <a:gd name="connsiteX75" fmla="*/ 4881332 w 6029245"/>
              <a:gd name="connsiteY75" fmla="*/ 326496 h 482695"/>
              <a:gd name="connsiteX76" fmla="*/ 5052619 w 6029245"/>
              <a:gd name="connsiteY76" fmla="*/ 349623 h 482695"/>
              <a:gd name="connsiteX77" fmla="*/ 5119528 w 6029245"/>
              <a:gd name="connsiteY77" fmla="*/ 339616 h 482695"/>
              <a:gd name="connsiteX78" fmla="*/ 5166870 w 6029245"/>
              <a:gd name="connsiteY78" fmla="*/ 343325 h 482695"/>
              <a:gd name="connsiteX79" fmla="*/ 5201279 w 6029245"/>
              <a:gd name="connsiteY79" fmla="*/ 332794 h 482695"/>
              <a:gd name="connsiteX80" fmla="*/ 5252878 w 6029245"/>
              <a:gd name="connsiteY80" fmla="*/ 339617 h 482695"/>
              <a:gd name="connsiteX81" fmla="*/ 5499997 w 6029245"/>
              <a:gd name="connsiteY81" fmla="*/ 333128 h 482695"/>
              <a:gd name="connsiteX82" fmla="*/ 5543391 w 6029245"/>
              <a:gd name="connsiteY82" fmla="*/ 344380 h 482695"/>
              <a:gd name="connsiteX83" fmla="*/ 5655309 w 6029245"/>
              <a:gd name="connsiteY83" fmla="*/ 346761 h 482695"/>
              <a:gd name="connsiteX84" fmla="*/ 5725797 w 6029245"/>
              <a:gd name="connsiteY84" fmla="*/ 344014 h 482695"/>
              <a:gd name="connsiteX85" fmla="*/ 5748143 w 6029245"/>
              <a:gd name="connsiteY85" fmla="*/ 329728 h 482695"/>
              <a:gd name="connsiteX86" fmla="*/ 5815554 w 6029245"/>
              <a:gd name="connsiteY86" fmla="*/ 332794 h 482695"/>
              <a:gd name="connsiteX87" fmla="*/ 5894092 w 6029245"/>
              <a:gd name="connsiteY87" fmla="*/ 310355 h 482695"/>
              <a:gd name="connsiteX88" fmla="*/ 5952967 w 6029245"/>
              <a:gd name="connsiteY88" fmla="*/ 322949 h 482695"/>
              <a:gd name="connsiteX89" fmla="*/ 5982691 w 6029245"/>
              <a:gd name="connsiteY89" fmla="*/ 322930 h 482695"/>
              <a:gd name="connsiteX90" fmla="*/ 6029245 w 6029245"/>
              <a:gd name="connsiteY90" fmla="*/ 326329 h 482695"/>
              <a:gd name="connsiteX91" fmla="*/ 6026209 w 6029245"/>
              <a:gd name="connsiteY91" fmla="*/ 470116 h 482695"/>
              <a:gd name="connsiteX92" fmla="*/ 5967253 w 6029245"/>
              <a:gd name="connsiteY92" fmla="*/ 468205 h 482695"/>
              <a:gd name="connsiteX93" fmla="*/ 5805930 w 6029245"/>
              <a:gd name="connsiteY93" fmla="*/ 452102 h 482695"/>
              <a:gd name="connsiteX94" fmla="*/ 5652870 w 6029245"/>
              <a:gd name="connsiteY94" fmla="*/ 470234 h 482695"/>
              <a:gd name="connsiteX95" fmla="*/ 5537868 w 6029245"/>
              <a:gd name="connsiteY95" fmla="*/ 470234 h 482695"/>
              <a:gd name="connsiteX96" fmla="*/ 5442210 w 6029245"/>
              <a:gd name="connsiteY96" fmla="*/ 448702 h 482695"/>
              <a:gd name="connsiteX97" fmla="*/ 5224657 w 6029245"/>
              <a:gd name="connsiteY97" fmla="*/ 448702 h 482695"/>
              <a:gd name="connsiteX98" fmla="*/ 5122679 w 6029245"/>
              <a:gd name="connsiteY98" fmla="*/ 482695 h 482695"/>
              <a:gd name="connsiteX99" fmla="*/ 5044496 w 6029245"/>
              <a:gd name="connsiteY99" fmla="*/ 479296 h 482695"/>
              <a:gd name="connsiteX100" fmla="*/ 4932321 w 6029245"/>
              <a:gd name="connsiteY100" fmla="*/ 462299 h 482695"/>
              <a:gd name="connsiteX101" fmla="*/ 4876915 w 6029245"/>
              <a:gd name="connsiteY101" fmla="*/ 426926 h 482695"/>
              <a:gd name="connsiteX102" fmla="*/ 4807221 w 6029245"/>
              <a:gd name="connsiteY102" fmla="*/ 429307 h 482695"/>
              <a:gd name="connsiteX103" fmla="*/ 4748761 w 6029245"/>
              <a:gd name="connsiteY103" fmla="*/ 455501 h 482695"/>
              <a:gd name="connsiteX104" fmla="*/ 4694373 w 6029245"/>
              <a:gd name="connsiteY104" fmla="*/ 469098 h 482695"/>
              <a:gd name="connsiteX105" fmla="*/ 4667179 w 6029245"/>
              <a:gd name="connsiteY105" fmla="*/ 461264 h 482695"/>
              <a:gd name="connsiteX106" fmla="*/ 4575435 w 6029245"/>
              <a:gd name="connsiteY106" fmla="*/ 469425 h 482695"/>
              <a:gd name="connsiteX107" fmla="*/ 4528172 w 6029245"/>
              <a:gd name="connsiteY107" fmla="*/ 454119 h 482695"/>
              <a:gd name="connsiteX108" fmla="*/ 4487018 w 6029245"/>
              <a:gd name="connsiteY108" fmla="*/ 445637 h 482695"/>
              <a:gd name="connsiteX109" fmla="*/ 4360655 w 6029245"/>
              <a:gd name="connsiteY109" fmla="*/ 383443 h 482695"/>
              <a:gd name="connsiteX110" fmla="*/ 4326572 w 6029245"/>
              <a:gd name="connsiteY110" fmla="*/ 370574 h 482695"/>
              <a:gd name="connsiteX111" fmla="*/ 4281355 w 6029245"/>
              <a:gd name="connsiteY111" fmla="*/ 390224 h 482695"/>
              <a:gd name="connsiteX112" fmla="*/ 4209891 w 6029245"/>
              <a:gd name="connsiteY112" fmla="*/ 415817 h 482695"/>
              <a:gd name="connsiteX113" fmla="*/ 4170888 w 6029245"/>
              <a:gd name="connsiteY113" fmla="*/ 410602 h 482695"/>
              <a:gd name="connsiteX114" fmla="*/ 4132460 w 6029245"/>
              <a:gd name="connsiteY114" fmla="*/ 408203 h 482695"/>
              <a:gd name="connsiteX115" fmla="*/ 4103213 w 6029245"/>
              <a:gd name="connsiteY115" fmla="*/ 434052 h 482695"/>
              <a:gd name="connsiteX116" fmla="*/ 4079274 w 6029245"/>
              <a:gd name="connsiteY116" fmla="*/ 457617 h 482695"/>
              <a:gd name="connsiteX117" fmla="*/ 3943137 w 6029245"/>
              <a:gd name="connsiteY117" fmla="*/ 452102 h 482695"/>
              <a:gd name="connsiteX118" fmla="*/ 3902709 w 6029245"/>
              <a:gd name="connsiteY118" fmla="*/ 437249 h 482695"/>
              <a:gd name="connsiteX119" fmla="*/ 3888749 w 6029245"/>
              <a:gd name="connsiteY119" fmla="*/ 448702 h 482695"/>
              <a:gd name="connsiteX120" fmla="*/ 3834069 w 6029245"/>
              <a:gd name="connsiteY120" fmla="*/ 430689 h 482695"/>
              <a:gd name="connsiteX121" fmla="*/ 3773421 w 6029245"/>
              <a:gd name="connsiteY121" fmla="*/ 429535 h 482695"/>
              <a:gd name="connsiteX122" fmla="*/ 3735800 w 6029245"/>
              <a:gd name="connsiteY122" fmla="*/ 441576 h 482695"/>
              <a:gd name="connsiteX123" fmla="*/ 3690778 w 6029245"/>
              <a:gd name="connsiteY123" fmla="*/ 444392 h 482695"/>
              <a:gd name="connsiteX124" fmla="*/ 3652855 w 6029245"/>
              <a:gd name="connsiteY124" fmla="*/ 438868 h 482695"/>
              <a:gd name="connsiteX125" fmla="*/ 3619341 w 6029245"/>
              <a:gd name="connsiteY125" fmla="*/ 418199 h 482695"/>
              <a:gd name="connsiteX126" fmla="*/ 3564572 w 6029245"/>
              <a:gd name="connsiteY126" fmla="*/ 375336 h 482695"/>
              <a:gd name="connsiteX127" fmla="*/ 3513219 w 6029245"/>
              <a:gd name="connsiteY127" fmla="*/ 319704 h 482695"/>
              <a:gd name="connsiteX128" fmla="*/ 3457416 w 6029245"/>
              <a:gd name="connsiteY128" fmla="*/ 303899 h 482695"/>
              <a:gd name="connsiteX129" fmla="*/ 3385978 w 6029245"/>
              <a:gd name="connsiteY129" fmla="*/ 232461 h 482695"/>
              <a:gd name="connsiteX130" fmla="*/ 3378861 w 6029245"/>
              <a:gd name="connsiteY130" fmla="*/ 251545 h 482695"/>
              <a:gd name="connsiteX131" fmla="*/ 3304077 w 6029245"/>
              <a:gd name="connsiteY131" fmla="*/ 316131 h 482695"/>
              <a:gd name="connsiteX132" fmla="*/ 3255009 w 6029245"/>
              <a:gd name="connsiteY132" fmla="*/ 346761 h 482695"/>
              <a:gd name="connsiteX133" fmla="*/ 3163345 w 6029245"/>
              <a:gd name="connsiteY133" fmla="*/ 369847 h 482695"/>
              <a:gd name="connsiteX134" fmla="*/ 3032137 w 6029245"/>
              <a:gd name="connsiteY134" fmla="*/ 312732 h 482695"/>
              <a:gd name="connsiteX135" fmla="*/ 2984547 w 6029245"/>
              <a:gd name="connsiteY135" fmla="*/ 295736 h 482695"/>
              <a:gd name="connsiteX136" fmla="*/ 2960752 w 6029245"/>
              <a:gd name="connsiteY136" fmla="*/ 292336 h 482695"/>
              <a:gd name="connsiteX137" fmla="*/ 2834980 w 6029245"/>
              <a:gd name="connsiteY137" fmla="*/ 261743 h 482695"/>
              <a:gd name="connsiteX138" fmla="*/ 2780592 w 6029245"/>
              <a:gd name="connsiteY138" fmla="*/ 265142 h 482695"/>
              <a:gd name="connsiteX139" fmla="*/ 2760196 w 6029245"/>
              <a:gd name="connsiteY139" fmla="*/ 268542 h 482695"/>
              <a:gd name="connsiteX140" fmla="*/ 2705808 w 6029245"/>
              <a:gd name="connsiteY140" fmla="*/ 275340 h 482695"/>
              <a:gd name="connsiteX141" fmla="*/ 2671815 w 6029245"/>
              <a:gd name="connsiteY141" fmla="*/ 275340 h 482695"/>
              <a:gd name="connsiteX142" fmla="*/ 2593633 w 6029245"/>
              <a:gd name="connsiteY142" fmla="*/ 251545 h 482695"/>
              <a:gd name="connsiteX143" fmla="*/ 2546043 w 6029245"/>
              <a:gd name="connsiteY143" fmla="*/ 244747 h 482695"/>
              <a:gd name="connsiteX144" fmla="*/ 2459026 w 6029245"/>
              <a:gd name="connsiteY144" fmla="*/ 212773 h 482695"/>
              <a:gd name="connsiteX145" fmla="*/ 2330872 w 6029245"/>
              <a:gd name="connsiteY145" fmla="*/ 199848 h 482695"/>
              <a:gd name="connsiteX146" fmla="*/ 2204878 w 6029245"/>
              <a:gd name="connsiteY146" fmla="*/ 172930 h 482695"/>
              <a:gd name="connsiteX147" fmla="*/ 2169381 w 6029245"/>
              <a:gd name="connsiteY147" fmla="*/ 166183 h 482695"/>
              <a:gd name="connsiteX148" fmla="*/ 2143550 w 6029245"/>
              <a:gd name="connsiteY148" fmla="*/ 168564 h 482695"/>
              <a:gd name="connsiteX149" fmla="*/ 2090543 w 6029245"/>
              <a:gd name="connsiteY149" fmla="*/ 197157 h 482695"/>
              <a:gd name="connsiteX150" fmla="*/ 1937576 w 6029245"/>
              <a:gd name="connsiteY150" fmla="*/ 234549 h 482695"/>
              <a:gd name="connsiteX151" fmla="*/ 1859597 w 6029245"/>
              <a:gd name="connsiteY151" fmla="*/ 225317 h 482695"/>
              <a:gd name="connsiteX152" fmla="*/ 1705408 w 6029245"/>
              <a:gd name="connsiteY152" fmla="*/ 220261 h 482695"/>
              <a:gd name="connsiteX153" fmla="*/ 1635759 w 6029245"/>
              <a:gd name="connsiteY153" fmla="*/ 225317 h 482695"/>
              <a:gd name="connsiteX154" fmla="*/ 1557179 w 6029245"/>
              <a:gd name="connsiteY154" fmla="*/ 215792 h 482695"/>
              <a:gd name="connsiteX155" fmla="*/ 1508234 w 6029245"/>
              <a:gd name="connsiteY155" fmla="*/ 216173 h 482695"/>
              <a:gd name="connsiteX156" fmla="*/ 1421448 w 6029245"/>
              <a:gd name="connsiteY156" fmla="*/ 227699 h 482695"/>
              <a:gd name="connsiteX157" fmla="*/ 1332508 w 6029245"/>
              <a:gd name="connsiteY157" fmla="*/ 246438 h 482695"/>
              <a:gd name="connsiteX158" fmla="*/ 1123791 w 6029245"/>
              <a:gd name="connsiteY158" fmla="*/ 265799 h 482695"/>
              <a:gd name="connsiteX159" fmla="*/ 1080618 w 6029245"/>
              <a:gd name="connsiteY159" fmla="*/ 263089 h 482695"/>
              <a:gd name="connsiteX160" fmla="*/ 999966 w 6029245"/>
              <a:gd name="connsiteY160" fmla="*/ 265799 h 482695"/>
              <a:gd name="connsiteX161" fmla="*/ 968788 w 6029245"/>
              <a:gd name="connsiteY161" fmla="*/ 278739 h 482695"/>
              <a:gd name="connsiteX162" fmla="*/ 849814 w 6029245"/>
              <a:gd name="connsiteY162" fmla="*/ 305934 h 482695"/>
              <a:gd name="connsiteX163" fmla="*/ 786354 w 6029245"/>
              <a:gd name="connsiteY163" fmla="*/ 352428 h 482695"/>
              <a:gd name="connsiteX164" fmla="*/ 734239 w 6029245"/>
              <a:gd name="connsiteY164" fmla="*/ 370519 h 482695"/>
              <a:gd name="connsiteX165" fmla="*/ 662938 w 6029245"/>
              <a:gd name="connsiteY165" fmla="*/ 400112 h 482695"/>
              <a:gd name="connsiteX166" fmla="*/ 574474 w 6029245"/>
              <a:gd name="connsiteY166" fmla="*/ 384116 h 482695"/>
              <a:gd name="connsiteX167" fmla="*/ 438838 w 6029245"/>
              <a:gd name="connsiteY167" fmla="*/ 354378 h 482695"/>
              <a:gd name="connsiteX168" fmla="*/ 370519 w 6029245"/>
              <a:gd name="connsiteY168" fmla="*/ 278739 h 482695"/>
              <a:gd name="connsiteX169" fmla="*/ 326328 w 6029245"/>
              <a:gd name="connsiteY169" fmla="*/ 268542 h 482695"/>
              <a:gd name="connsiteX170" fmla="*/ 214153 w 6029245"/>
              <a:gd name="connsiteY170" fmla="*/ 180161 h 482695"/>
              <a:gd name="connsiteX171" fmla="*/ 180494 w 6029245"/>
              <a:gd name="connsiteY171" fmla="*/ 153280 h 482695"/>
              <a:gd name="connsiteX172" fmla="*/ 105377 w 6029245"/>
              <a:gd name="connsiteY172" fmla="*/ 125773 h 482695"/>
              <a:gd name="connsiteX173" fmla="*/ 33992 w 6029245"/>
              <a:gd name="connsiteY173" fmla="*/ 64586 h 482695"/>
              <a:gd name="connsiteX174" fmla="*/ 0 w 6029245"/>
              <a:gd name="connsiteY174" fmla="*/ 0 h 482695"/>
              <a:gd name="connsiteX0" fmla="*/ 0 w 6029245"/>
              <a:gd name="connsiteY0" fmla="*/ 0 h 482695"/>
              <a:gd name="connsiteX1" fmla="*/ 210754 w 6029245"/>
              <a:gd name="connsiteY1" fmla="*/ 129172 h 482695"/>
              <a:gd name="connsiteX2" fmla="*/ 385252 w 6029245"/>
              <a:gd name="connsiteY2" fmla="*/ 223402 h 482695"/>
              <a:gd name="connsiteX3" fmla="*/ 539522 w 6029245"/>
              <a:gd name="connsiteY3" fmla="*/ 285110 h 482695"/>
              <a:gd name="connsiteX4" fmla="*/ 604326 w 6029245"/>
              <a:gd name="connsiteY4" fmla="*/ 331345 h 482695"/>
              <a:gd name="connsiteX5" fmla="*/ 792027 w 6029245"/>
              <a:gd name="connsiteY5" fmla="*/ 282139 h 482695"/>
              <a:gd name="connsiteX6" fmla="*/ 862087 w 6029245"/>
              <a:gd name="connsiteY6" fmla="*/ 240232 h 482695"/>
              <a:gd name="connsiteX7" fmla="*/ 938195 w 6029245"/>
              <a:gd name="connsiteY7" fmla="*/ 217553 h 482695"/>
              <a:gd name="connsiteX8" fmla="*/ 1078547 w 6029245"/>
              <a:gd name="connsiteY8" fmla="*/ 199123 h 482695"/>
              <a:gd name="connsiteX9" fmla="*/ 1131952 w 6029245"/>
              <a:gd name="connsiteY9" fmla="*/ 207355 h 482695"/>
              <a:gd name="connsiteX10" fmla="*/ 1312113 w 6029245"/>
              <a:gd name="connsiteY10" fmla="*/ 183133 h 482695"/>
              <a:gd name="connsiteX11" fmla="*/ 1357153 w 6029245"/>
              <a:gd name="connsiteY11" fmla="*/ 170548 h 482695"/>
              <a:gd name="connsiteX12" fmla="*/ 1410691 w 6029245"/>
              <a:gd name="connsiteY12" fmla="*/ 168347 h 482695"/>
              <a:gd name="connsiteX13" fmla="*/ 1556265 w 6029245"/>
              <a:gd name="connsiteY13" fmla="*/ 162144 h 482695"/>
              <a:gd name="connsiteX14" fmla="*/ 1730221 w 6029245"/>
              <a:gd name="connsiteY14" fmla="*/ 156366 h 482695"/>
              <a:gd name="connsiteX15" fmla="*/ 1764214 w 6029245"/>
              <a:gd name="connsiteY15" fmla="*/ 156366 h 482695"/>
              <a:gd name="connsiteX16" fmla="*/ 1881028 w 6029245"/>
              <a:gd name="connsiteY16" fmla="*/ 149116 h 482695"/>
              <a:gd name="connsiteX17" fmla="*/ 1923979 w 6029245"/>
              <a:gd name="connsiteY17" fmla="*/ 156366 h 482695"/>
              <a:gd name="connsiteX18" fmla="*/ 1968169 w 6029245"/>
              <a:gd name="connsiteY18" fmla="*/ 146168 h 482695"/>
              <a:gd name="connsiteX19" fmla="*/ 2025957 w 6029245"/>
              <a:gd name="connsiteY19" fmla="*/ 125773 h 482695"/>
              <a:gd name="connsiteX20" fmla="*/ 2110938 w 6029245"/>
              <a:gd name="connsiteY20" fmla="*/ 95180 h 482695"/>
              <a:gd name="connsiteX21" fmla="*/ 2141531 w 6029245"/>
              <a:gd name="connsiteY21" fmla="*/ 98579 h 482695"/>
              <a:gd name="connsiteX22" fmla="*/ 2185828 w 6029245"/>
              <a:gd name="connsiteY22" fmla="*/ 113397 h 482695"/>
              <a:gd name="connsiteX23" fmla="*/ 2242979 w 6029245"/>
              <a:gd name="connsiteY23" fmla="*/ 130067 h 482695"/>
              <a:gd name="connsiteX24" fmla="*/ 2274103 w 6029245"/>
              <a:gd name="connsiteY24" fmla="*/ 132916 h 482695"/>
              <a:gd name="connsiteX25" fmla="*/ 2304892 w 6029245"/>
              <a:gd name="connsiteY25" fmla="*/ 144355 h 482695"/>
              <a:gd name="connsiteX26" fmla="*/ 2425016 w 6029245"/>
              <a:gd name="connsiteY26" fmla="*/ 142424 h 482695"/>
              <a:gd name="connsiteX27" fmla="*/ 2566093 w 6029245"/>
              <a:gd name="connsiteY27" fmla="*/ 191049 h 482695"/>
              <a:gd name="connsiteX28" fmla="*/ 2631121 w 6029245"/>
              <a:gd name="connsiteY28" fmla="*/ 194360 h 482695"/>
              <a:gd name="connsiteX29" fmla="*/ 2664460 w 6029245"/>
              <a:gd name="connsiteY29" fmla="*/ 199124 h 482695"/>
              <a:gd name="connsiteX30" fmla="*/ 2692901 w 6029245"/>
              <a:gd name="connsiteY30" fmla="*/ 214171 h 482695"/>
              <a:gd name="connsiteX31" fmla="*/ 2736074 w 6029245"/>
              <a:gd name="connsiteY31" fmla="*/ 214172 h 482695"/>
              <a:gd name="connsiteX32" fmla="*/ 2781142 w 6029245"/>
              <a:gd name="connsiteY32" fmla="*/ 215792 h 482695"/>
              <a:gd name="connsiteX33" fmla="*/ 2859722 w 6029245"/>
              <a:gd name="connsiteY33" fmla="*/ 191980 h 482695"/>
              <a:gd name="connsiteX34" fmla="*/ 2923360 w 6029245"/>
              <a:gd name="connsiteY34" fmla="*/ 207355 h 482695"/>
              <a:gd name="connsiteX35" fmla="*/ 2957353 w 6029245"/>
              <a:gd name="connsiteY35" fmla="*/ 224351 h 482695"/>
              <a:gd name="connsiteX36" fmla="*/ 2984547 w 6029245"/>
              <a:gd name="connsiteY36" fmla="*/ 241348 h 482695"/>
              <a:gd name="connsiteX37" fmla="*/ 3004943 w 6029245"/>
              <a:gd name="connsiteY37" fmla="*/ 248146 h 482695"/>
              <a:gd name="connsiteX38" fmla="*/ 3069272 w 6029245"/>
              <a:gd name="connsiteY38" fmla="*/ 261036 h 482695"/>
              <a:gd name="connsiteX39" fmla="*/ 3127316 w 6029245"/>
              <a:gd name="connsiteY39" fmla="*/ 295736 h 482695"/>
              <a:gd name="connsiteX40" fmla="*/ 3202099 w 6029245"/>
              <a:gd name="connsiteY40" fmla="*/ 295736 h 482695"/>
              <a:gd name="connsiteX41" fmla="*/ 3249689 w 6029245"/>
              <a:gd name="connsiteY41" fmla="*/ 285538 h 482695"/>
              <a:gd name="connsiteX42" fmla="*/ 3276883 w 6029245"/>
              <a:gd name="connsiteY42" fmla="*/ 271941 h 482695"/>
              <a:gd name="connsiteX43" fmla="*/ 3381260 w 6029245"/>
              <a:gd name="connsiteY43" fmla="*/ 156313 h 482695"/>
              <a:gd name="connsiteX44" fmla="*/ 3419652 w 6029245"/>
              <a:gd name="connsiteY44" fmla="*/ 183560 h 482695"/>
              <a:gd name="connsiteX45" fmla="*/ 3463842 w 6029245"/>
              <a:gd name="connsiteY45" fmla="*/ 200557 h 482695"/>
              <a:gd name="connsiteX46" fmla="*/ 3507423 w 6029245"/>
              <a:gd name="connsiteY46" fmla="*/ 230080 h 482695"/>
              <a:gd name="connsiteX47" fmla="*/ 3533617 w 6029245"/>
              <a:gd name="connsiteY47" fmla="*/ 234842 h 482695"/>
              <a:gd name="connsiteX48" fmla="*/ 3664398 w 6029245"/>
              <a:gd name="connsiteY48" fmla="*/ 295736 h 482695"/>
              <a:gd name="connsiteX49" fmla="*/ 3701790 w 6029245"/>
              <a:gd name="connsiteY49" fmla="*/ 299135 h 482695"/>
              <a:gd name="connsiteX50" fmla="*/ 3718786 w 6029245"/>
              <a:gd name="connsiteY50" fmla="*/ 302534 h 482695"/>
              <a:gd name="connsiteX51" fmla="*/ 3752434 w 6029245"/>
              <a:gd name="connsiteY51" fmla="*/ 299808 h 482695"/>
              <a:gd name="connsiteX52" fmla="*/ 3797988 w 6029245"/>
              <a:gd name="connsiteY52" fmla="*/ 291301 h 482695"/>
              <a:gd name="connsiteX53" fmla="*/ 3850323 w 6029245"/>
              <a:gd name="connsiteY53" fmla="*/ 303899 h 482695"/>
              <a:gd name="connsiteX54" fmla="*/ 3888749 w 6029245"/>
              <a:gd name="connsiteY54" fmla="*/ 319531 h 482695"/>
              <a:gd name="connsiteX55" fmla="*/ 3946537 w 6029245"/>
              <a:gd name="connsiteY55" fmla="*/ 319531 h 482695"/>
              <a:gd name="connsiteX56" fmla="*/ 3983928 w 6029245"/>
              <a:gd name="connsiteY56" fmla="*/ 309333 h 482695"/>
              <a:gd name="connsiteX57" fmla="*/ 4047966 w 6029245"/>
              <a:gd name="connsiteY57" fmla="*/ 320567 h 482695"/>
              <a:gd name="connsiteX58" fmla="*/ 4075708 w 6029245"/>
              <a:gd name="connsiteY58" fmla="*/ 292336 h 482695"/>
              <a:gd name="connsiteX59" fmla="*/ 4140834 w 6029245"/>
              <a:gd name="connsiteY59" fmla="*/ 265799 h 482695"/>
              <a:gd name="connsiteX60" fmla="*/ 4208279 w 6029245"/>
              <a:gd name="connsiteY60" fmla="*/ 248146 h 482695"/>
              <a:gd name="connsiteX61" fmla="*/ 4283709 w 6029245"/>
              <a:gd name="connsiteY61" fmla="*/ 251511 h 482695"/>
              <a:gd name="connsiteX62" fmla="*/ 4367053 w 6029245"/>
              <a:gd name="connsiteY62" fmla="*/ 277705 h 482695"/>
              <a:gd name="connsiteX63" fmla="*/ 4392858 w 6029245"/>
              <a:gd name="connsiteY63" fmla="*/ 273649 h 482695"/>
              <a:gd name="connsiteX64" fmla="*/ 4409916 w 6029245"/>
              <a:gd name="connsiteY64" fmla="*/ 272942 h 482695"/>
              <a:gd name="connsiteX65" fmla="*/ 4442828 w 6029245"/>
              <a:gd name="connsiteY65" fmla="*/ 292336 h 482695"/>
              <a:gd name="connsiteX66" fmla="*/ 4456425 w 6029245"/>
              <a:gd name="connsiteY66" fmla="*/ 295736 h 482695"/>
              <a:gd name="connsiteX67" fmla="*/ 4476821 w 6029245"/>
              <a:gd name="connsiteY67" fmla="*/ 302534 h 482695"/>
              <a:gd name="connsiteX68" fmla="*/ 4521834 w 6029245"/>
              <a:gd name="connsiteY68" fmla="*/ 334854 h 482695"/>
              <a:gd name="connsiteX69" fmla="*/ 4562315 w 6029245"/>
              <a:gd name="connsiteY69" fmla="*/ 339617 h 482695"/>
              <a:gd name="connsiteX70" fmla="*/ 4578798 w 6029245"/>
              <a:gd name="connsiteY70" fmla="*/ 350815 h 482695"/>
              <a:gd name="connsiteX71" fmla="*/ 4636134 w 6029245"/>
              <a:gd name="connsiteY71" fmla="*/ 356285 h 482695"/>
              <a:gd name="connsiteX72" fmla="*/ 4681379 w 6029245"/>
              <a:gd name="connsiteY72" fmla="*/ 341999 h 482695"/>
              <a:gd name="connsiteX73" fmla="*/ 4718168 w 6029245"/>
              <a:gd name="connsiteY73" fmla="*/ 356922 h 482695"/>
              <a:gd name="connsiteX74" fmla="*/ 4795678 w 6029245"/>
              <a:gd name="connsiteY74" fmla="*/ 349141 h 482695"/>
              <a:gd name="connsiteX75" fmla="*/ 4881332 w 6029245"/>
              <a:gd name="connsiteY75" fmla="*/ 326496 h 482695"/>
              <a:gd name="connsiteX76" fmla="*/ 5052619 w 6029245"/>
              <a:gd name="connsiteY76" fmla="*/ 349623 h 482695"/>
              <a:gd name="connsiteX77" fmla="*/ 5119528 w 6029245"/>
              <a:gd name="connsiteY77" fmla="*/ 339616 h 482695"/>
              <a:gd name="connsiteX78" fmla="*/ 5166870 w 6029245"/>
              <a:gd name="connsiteY78" fmla="*/ 343325 h 482695"/>
              <a:gd name="connsiteX79" fmla="*/ 5201279 w 6029245"/>
              <a:gd name="connsiteY79" fmla="*/ 332794 h 482695"/>
              <a:gd name="connsiteX80" fmla="*/ 5252878 w 6029245"/>
              <a:gd name="connsiteY80" fmla="*/ 339617 h 482695"/>
              <a:gd name="connsiteX81" fmla="*/ 5499997 w 6029245"/>
              <a:gd name="connsiteY81" fmla="*/ 333128 h 482695"/>
              <a:gd name="connsiteX82" fmla="*/ 5543391 w 6029245"/>
              <a:gd name="connsiteY82" fmla="*/ 344380 h 482695"/>
              <a:gd name="connsiteX83" fmla="*/ 5655309 w 6029245"/>
              <a:gd name="connsiteY83" fmla="*/ 346761 h 482695"/>
              <a:gd name="connsiteX84" fmla="*/ 5725797 w 6029245"/>
              <a:gd name="connsiteY84" fmla="*/ 344014 h 482695"/>
              <a:gd name="connsiteX85" fmla="*/ 5748143 w 6029245"/>
              <a:gd name="connsiteY85" fmla="*/ 329728 h 482695"/>
              <a:gd name="connsiteX86" fmla="*/ 5815554 w 6029245"/>
              <a:gd name="connsiteY86" fmla="*/ 332794 h 482695"/>
              <a:gd name="connsiteX87" fmla="*/ 5894092 w 6029245"/>
              <a:gd name="connsiteY87" fmla="*/ 310355 h 482695"/>
              <a:gd name="connsiteX88" fmla="*/ 5952967 w 6029245"/>
              <a:gd name="connsiteY88" fmla="*/ 322949 h 482695"/>
              <a:gd name="connsiteX89" fmla="*/ 5982691 w 6029245"/>
              <a:gd name="connsiteY89" fmla="*/ 322930 h 482695"/>
              <a:gd name="connsiteX90" fmla="*/ 6029245 w 6029245"/>
              <a:gd name="connsiteY90" fmla="*/ 326329 h 482695"/>
              <a:gd name="connsiteX91" fmla="*/ 6026209 w 6029245"/>
              <a:gd name="connsiteY91" fmla="*/ 470116 h 482695"/>
              <a:gd name="connsiteX92" fmla="*/ 5967253 w 6029245"/>
              <a:gd name="connsiteY92" fmla="*/ 468205 h 482695"/>
              <a:gd name="connsiteX93" fmla="*/ 5805930 w 6029245"/>
              <a:gd name="connsiteY93" fmla="*/ 452102 h 482695"/>
              <a:gd name="connsiteX94" fmla="*/ 5652870 w 6029245"/>
              <a:gd name="connsiteY94" fmla="*/ 470234 h 482695"/>
              <a:gd name="connsiteX95" fmla="*/ 5537868 w 6029245"/>
              <a:gd name="connsiteY95" fmla="*/ 470234 h 482695"/>
              <a:gd name="connsiteX96" fmla="*/ 5442210 w 6029245"/>
              <a:gd name="connsiteY96" fmla="*/ 448702 h 482695"/>
              <a:gd name="connsiteX97" fmla="*/ 5224657 w 6029245"/>
              <a:gd name="connsiteY97" fmla="*/ 448702 h 482695"/>
              <a:gd name="connsiteX98" fmla="*/ 5122679 w 6029245"/>
              <a:gd name="connsiteY98" fmla="*/ 482695 h 482695"/>
              <a:gd name="connsiteX99" fmla="*/ 5044496 w 6029245"/>
              <a:gd name="connsiteY99" fmla="*/ 479296 h 482695"/>
              <a:gd name="connsiteX100" fmla="*/ 4932321 w 6029245"/>
              <a:gd name="connsiteY100" fmla="*/ 462299 h 482695"/>
              <a:gd name="connsiteX101" fmla="*/ 4876915 w 6029245"/>
              <a:gd name="connsiteY101" fmla="*/ 426926 h 482695"/>
              <a:gd name="connsiteX102" fmla="*/ 4807221 w 6029245"/>
              <a:gd name="connsiteY102" fmla="*/ 429307 h 482695"/>
              <a:gd name="connsiteX103" fmla="*/ 4748761 w 6029245"/>
              <a:gd name="connsiteY103" fmla="*/ 455501 h 482695"/>
              <a:gd name="connsiteX104" fmla="*/ 4694373 w 6029245"/>
              <a:gd name="connsiteY104" fmla="*/ 469098 h 482695"/>
              <a:gd name="connsiteX105" fmla="*/ 4667179 w 6029245"/>
              <a:gd name="connsiteY105" fmla="*/ 461264 h 482695"/>
              <a:gd name="connsiteX106" fmla="*/ 4575435 w 6029245"/>
              <a:gd name="connsiteY106" fmla="*/ 469425 h 482695"/>
              <a:gd name="connsiteX107" fmla="*/ 4528172 w 6029245"/>
              <a:gd name="connsiteY107" fmla="*/ 454119 h 482695"/>
              <a:gd name="connsiteX108" fmla="*/ 4487018 w 6029245"/>
              <a:gd name="connsiteY108" fmla="*/ 445637 h 482695"/>
              <a:gd name="connsiteX109" fmla="*/ 4360655 w 6029245"/>
              <a:gd name="connsiteY109" fmla="*/ 383443 h 482695"/>
              <a:gd name="connsiteX110" fmla="*/ 4326572 w 6029245"/>
              <a:gd name="connsiteY110" fmla="*/ 370574 h 482695"/>
              <a:gd name="connsiteX111" fmla="*/ 4281355 w 6029245"/>
              <a:gd name="connsiteY111" fmla="*/ 390224 h 482695"/>
              <a:gd name="connsiteX112" fmla="*/ 4209891 w 6029245"/>
              <a:gd name="connsiteY112" fmla="*/ 415817 h 482695"/>
              <a:gd name="connsiteX113" fmla="*/ 4170888 w 6029245"/>
              <a:gd name="connsiteY113" fmla="*/ 410602 h 482695"/>
              <a:gd name="connsiteX114" fmla="*/ 4132460 w 6029245"/>
              <a:gd name="connsiteY114" fmla="*/ 408203 h 482695"/>
              <a:gd name="connsiteX115" fmla="*/ 4103213 w 6029245"/>
              <a:gd name="connsiteY115" fmla="*/ 434052 h 482695"/>
              <a:gd name="connsiteX116" fmla="*/ 4079274 w 6029245"/>
              <a:gd name="connsiteY116" fmla="*/ 457617 h 482695"/>
              <a:gd name="connsiteX117" fmla="*/ 3943137 w 6029245"/>
              <a:gd name="connsiteY117" fmla="*/ 452102 h 482695"/>
              <a:gd name="connsiteX118" fmla="*/ 3902709 w 6029245"/>
              <a:gd name="connsiteY118" fmla="*/ 437249 h 482695"/>
              <a:gd name="connsiteX119" fmla="*/ 3888749 w 6029245"/>
              <a:gd name="connsiteY119" fmla="*/ 448702 h 482695"/>
              <a:gd name="connsiteX120" fmla="*/ 3834069 w 6029245"/>
              <a:gd name="connsiteY120" fmla="*/ 430689 h 482695"/>
              <a:gd name="connsiteX121" fmla="*/ 3773421 w 6029245"/>
              <a:gd name="connsiteY121" fmla="*/ 429535 h 482695"/>
              <a:gd name="connsiteX122" fmla="*/ 3735800 w 6029245"/>
              <a:gd name="connsiteY122" fmla="*/ 441576 h 482695"/>
              <a:gd name="connsiteX123" fmla="*/ 3690778 w 6029245"/>
              <a:gd name="connsiteY123" fmla="*/ 444392 h 482695"/>
              <a:gd name="connsiteX124" fmla="*/ 3652855 w 6029245"/>
              <a:gd name="connsiteY124" fmla="*/ 438868 h 482695"/>
              <a:gd name="connsiteX125" fmla="*/ 3619341 w 6029245"/>
              <a:gd name="connsiteY125" fmla="*/ 418199 h 482695"/>
              <a:gd name="connsiteX126" fmla="*/ 3564572 w 6029245"/>
              <a:gd name="connsiteY126" fmla="*/ 375336 h 482695"/>
              <a:gd name="connsiteX127" fmla="*/ 3513219 w 6029245"/>
              <a:gd name="connsiteY127" fmla="*/ 319704 h 482695"/>
              <a:gd name="connsiteX128" fmla="*/ 3457416 w 6029245"/>
              <a:gd name="connsiteY128" fmla="*/ 303899 h 482695"/>
              <a:gd name="connsiteX129" fmla="*/ 3385978 w 6029245"/>
              <a:gd name="connsiteY129" fmla="*/ 232461 h 482695"/>
              <a:gd name="connsiteX130" fmla="*/ 3378861 w 6029245"/>
              <a:gd name="connsiteY130" fmla="*/ 251545 h 482695"/>
              <a:gd name="connsiteX131" fmla="*/ 3304077 w 6029245"/>
              <a:gd name="connsiteY131" fmla="*/ 316131 h 482695"/>
              <a:gd name="connsiteX132" fmla="*/ 3255009 w 6029245"/>
              <a:gd name="connsiteY132" fmla="*/ 346761 h 482695"/>
              <a:gd name="connsiteX133" fmla="*/ 3163345 w 6029245"/>
              <a:gd name="connsiteY133" fmla="*/ 369847 h 482695"/>
              <a:gd name="connsiteX134" fmla="*/ 3032137 w 6029245"/>
              <a:gd name="connsiteY134" fmla="*/ 312732 h 482695"/>
              <a:gd name="connsiteX135" fmla="*/ 2984547 w 6029245"/>
              <a:gd name="connsiteY135" fmla="*/ 295736 h 482695"/>
              <a:gd name="connsiteX136" fmla="*/ 2960752 w 6029245"/>
              <a:gd name="connsiteY136" fmla="*/ 292336 h 482695"/>
              <a:gd name="connsiteX137" fmla="*/ 2834980 w 6029245"/>
              <a:gd name="connsiteY137" fmla="*/ 261743 h 482695"/>
              <a:gd name="connsiteX138" fmla="*/ 2780592 w 6029245"/>
              <a:gd name="connsiteY138" fmla="*/ 265142 h 482695"/>
              <a:gd name="connsiteX139" fmla="*/ 2760196 w 6029245"/>
              <a:gd name="connsiteY139" fmla="*/ 268542 h 482695"/>
              <a:gd name="connsiteX140" fmla="*/ 2705808 w 6029245"/>
              <a:gd name="connsiteY140" fmla="*/ 275340 h 482695"/>
              <a:gd name="connsiteX141" fmla="*/ 2671815 w 6029245"/>
              <a:gd name="connsiteY141" fmla="*/ 275340 h 482695"/>
              <a:gd name="connsiteX142" fmla="*/ 2593633 w 6029245"/>
              <a:gd name="connsiteY142" fmla="*/ 251545 h 482695"/>
              <a:gd name="connsiteX143" fmla="*/ 2546043 w 6029245"/>
              <a:gd name="connsiteY143" fmla="*/ 244747 h 482695"/>
              <a:gd name="connsiteX144" fmla="*/ 2459026 w 6029245"/>
              <a:gd name="connsiteY144" fmla="*/ 212773 h 482695"/>
              <a:gd name="connsiteX145" fmla="*/ 2330872 w 6029245"/>
              <a:gd name="connsiteY145" fmla="*/ 199848 h 482695"/>
              <a:gd name="connsiteX146" fmla="*/ 2204878 w 6029245"/>
              <a:gd name="connsiteY146" fmla="*/ 172930 h 482695"/>
              <a:gd name="connsiteX147" fmla="*/ 2169381 w 6029245"/>
              <a:gd name="connsiteY147" fmla="*/ 166183 h 482695"/>
              <a:gd name="connsiteX148" fmla="*/ 2143550 w 6029245"/>
              <a:gd name="connsiteY148" fmla="*/ 168564 h 482695"/>
              <a:gd name="connsiteX149" fmla="*/ 2090543 w 6029245"/>
              <a:gd name="connsiteY149" fmla="*/ 197157 h 482695"/>
              <a:gd name="connsiteX150" fmla="*/ 1937576 w 6029245"/>
              <a:gd name="connsiteY150" fmla="*/ 234549 h 482695"/>
              <a:gd name="connsiteX151" fmla="*/ 1859597 w 6029245"/>
              <a:gd name="connsiteY151" fmla="*/ 225317 h 482695"/>
              <a:gd name="connsiteX152" fmla="*/ 1705408 w 6029245"/>
              <a:gd name="connsiteY152" fmla="*/ 220261 h 482695"/>
              <a:gd name="connsiteX153" fmla="*/ 1635759 w 6029245"/>
              <a:gd name="connsiteY153" fmla="*/ 225317 h 482695"/>
              <a:gd name="connsiteX154" fmla="*/ 1557179 w 6029245"/>
              <a:gd name="connsiteY154" fmla="*/ 215792 h 482695"/>
              <a:gd name="connsiteX155" fmla="*/ 1508234 w 6029245"/>
              <a:gd name="connsiteY155" fmla="*/ 216173 h 482695"/>
              <a:gd name="connsiteX156" fmla="*/ 1421448 w 6029245"/>
              <a:gd name="connsiteY156" fmla="*/ 227699 h 482695"/>
              <a:gd name="connsiteX157" fmla="*/ 1332508 w 6029245"/>
              <a:gd name="connsiteY157" fmla="*/ 246438 h 482695"/>
              <a:gd name="connsiteX158" fmla="*/ 1223804 w 6029245"/>
              <a:gd name="connsiteY158" fmla="*/ 249130 h 482695"/>
              <a:gd name="connsiteX159" fmla="*/ 1123791 w 6029245"/>
              <a:gd name="connsiteY159" fmla="*/ 265799 h 482695"/>
              <a:gd name="connsiteX160" fmla="*/ 1080618 w 6029245"/>
              <a:gd name="connsiteY160" fmla="*/ 263089 h 482695"/>
              <a:gd name="connsiteX161" fmla="*/ 999966 w 6029245"/>
              <a:gd name="connsiteY161" fmla="*/ 265799 h 482695"/>
              <a:gd name="connsiteX162" fmla="*/ 968788 w 6029245"/>
              <a:gd name="connsiteY162" fmla="*/ 278739 h 482695"/>
              <a:gd name="connsiteX163" fmla="*/ 849814 w 6029245"/>
              <a:gd name="connsiteY163" fmla="*/ 305934 h 482695"/>
              <a:gd name="connsiteX164" fmla="*/ 786354 w 6029245"/>
              <a:gd name="connsiteY164" fmla="*/ 352428 h 482695"/>
              <a:gd name="connsiteX165" fmla="*/ 734239 w 6029245"/>
              <a:gd name="connsiteY165" fmla="*/ 370519 h 482695"/>
              <a:gd name="connsiteX166" fmla="*/ 662938 w 6029245"/>
              <a:gd name="connsiteY166" fmla="*/ 400112 h 482695"/>
              <a:gd name="connsiteX167" fmla="*/ 574474 w 6029245"/>
              <a:gd name="connsiteY167" fmla="*/ 384116 h 482695"/>
              <a:gd name="connsiteX168" fmla="*/ 438838 w 6029245"/>
              <a:gd name="connsiteY168" fmla="*/ 354378 h 482695"/>
              <a:gd name="connsiteX169" fmla="*/ 370519 w 6029245"/>
              <a:gd name="connsiteY169" fmla="*/ 278739 h 482695"/>
              <a:gd name="connsiteX170" fmla="*/ 326328 w 6029245"/>
              <a:gd name="connsiteY170" fmla="*/ 268542 h 482695"/>
              <a:gd name="connsiteX171" fmla="*/ 214153 w 6029245"/>
              <a:gd name="connsiteY171" fmla="*/ 180161 h 482695"/>
              <a:gd name="connsiteX172" fmla="*/ 180494 w 6029245"/>
              <a:gd name="connsiteY172" fmla="*/ 153280 h 482695"/>
              <a:gd name="connsiteX173" fmla="*/ 105377 w 6029245"/>
              <a:gd name="connsiteY173" fmla="*/ 125773 h 482695"/>
              <a:gd name="connsiteX174" fmla="*/ 33992 w 6029245"/>
              <a:gd name="connsiteY174" fmla="*/ 64586 h 482695"/>
              <a:gd name="connsiteX175" fmla="*/ 0 w 6029245"/>
              <a:gd name="connsiteY175" fmla="*/ 0 h 482695"/>
              <a:gd name="connsiteX0" fmla="*/ 0 w 6029245"/>
              <a:gd name="connsiteY0" fmla="*/ 0 h 482695"/>
              <a:gd name="connsiteX1" fmla="*/ 210754 w 6029245"/>
              <a:gd name="connsiteY1" fmla="*/ 129172 h 482695"/>
              <a:gd name="connsiteX2" fmla="*/ 385252 w 6029245"/>
              <a:gd name="connsiteY2" fmla="*/ 223402 h 482695"/>
              <a:gd name="connsiteX3" fmla="*/ 539522 w 6029245"/>
              <a:gd name="connsiteY3" fmla="*/ 285110 h 482695"/>
              <a:gd name="connsiteX4" fmla="*/ 604326 w 6029245"/>
              <a:gd name="connsiteY4" fmla="*/ 331345 h 482695"/>
              <a:gd name="connsiteX5" fmla="*/ 792027 w 6029245"/>
              <a:gd name="connsiteY5" fmla="*/ 282139 h 482695"/>
              <a:gd name="connsiteX6" fmla="*/ 862087 w 6029245"/>
              <a:gd name="connsiteY6" fmla="*/ 240232 h 482695"/>
              <a:gd name="connsiteX7" fmla="*/ 938195 w 6029245"/>
              <a:gd name="connsiteY7" fmla="*/ 217553 h 482695"/>
              <a:gd name="connsiteX8" fmla="*/ 1078547 w 6029245"/>
              <a:gd name="connsiteY8" fmla="*/ 199123 h 482695"/>
              <a:gd name="connsiteX9" fmla="*/ 1131952 w 6029245"/>
              <a:gd name="connsiteY9" fmla="*/ 207355 h 482695"/>
              <a:gd name="connsiteX10" fmla="*/ 1312113 w 6029245"/>
              <a:gd name="connsiteY10" fmla="*/ 183133 h 482695"/>
              <a:gd name="connsiteX11" fmla="*/ 1357153 w 6029245"/>
              <a:gd name="connsiteY11" fmla="*/ 170548 h 482695"/>
              <a:gd name="connsiteX12" fmla="*/ 1410691 w 6029245"/>
              <a:gd name="connsiteY12" fmla="*/ 168347 h 482695"/>
              <a:gd name="connsiteX13" fmla="*/ 1556265 w 6029245"/>
              <a:gd name="connsiteY13" fmla="*/ 162144 h 482695"/>
              <a:gd name="connsiteX14" fmla="*/ 1730221 w 6029245"/>
              <a:gd name="connsiteY14" fmla="*/ 156366 h 482695"/>
              <a:gd name="connsiteX15" fmla="*/ 1764214 w 6029245"/>
              <a:gd name="connsiteY15" fmla="*/ 156366 h 482695"/>
              <a:gd name="connsiteX16" fmla="*/ 1881028 w 6029245"/>
              <a:gd name="connsiteY16" fmla="*/ 149116 h 482695"/>
              <a:gd name="connsiteX17" fmla="*/ 1923979 w 6029245"/>
              <a:gd name="connsiteY17" fmla="*/ 156366 h 482695"/>
              <a:gd name="connsiteX18" fmla="*/ 1968169 w 6029245"/>
              <a:gd name="connsiteY18" fmla="*/ 146168 h 482695"/>
              <a:gd name="connsiteX19" fmla="*/ 2025957 w 6029245"/>
              <a:gd name="connsiteY19" fmla="*/ 125773 h 482695"/>
              <a:gd name="connsiteX20" fmla="*/ 2076292 w 6029245"/>
              <a:gd name="connsiteY20" fmla="*/ 127686 h 482695"/>
              <a:gd name="connsiteX21" fmla="*/ 2110938 w 6029245"/>
              <a:gd name="connsiteY21" fmla="*/ 95180 h 482695"/>
              <a:gd name="connsiteX22" fmla="*/ 2141531 w 6029245"/>
              <a:gd name="connsiteY22" fmla="*/ 98579 h 482695"/>
              <a:gd name="connsiteX23" fmla="*/ 2185828 w 6029245"/>
              <a:gd name="connsiteY23" fmla="*/ 113397 h 482695"/>
              <a:gd name="connsiteX24" fmla="*/ 2242979 w 6029245"/>
              <a:gd name="connsiteY24" fmla="*/ 130067 h 482695"/>
              <a:gd name="connsiteX25" fmla="*/ 2274103 w 6029245"/>
              <a:gd name="connsiteY25" fmla="*/ 132916 h 482695"/>
              <a:gd name="connsiteX26" fmla="*/ 2304892 w 6029245"/>
              <a:gd name="connsiteY26" fmla="*/ 144355 h 482695"/>
              <a:gd name="connsiteX27" fmla="*/ 2425016 w 6029245"/>
              <a:gd name="connsiteY27" fmla="*/ 142424 h 482695"/>
              <a:gd name="connsiteX28" fmla="*/ 2566093 w 6029245"/>
              <a:gd name="connsiteY28" fmla="*/ 191049 h 482695"/>
              <a:gd name="connsiteX29" fmla="*/ 2631121 w 6029245"/>
              <a:gd name="connsiteY29" fmla="*/ 194360 h 482695"/>
              <a:gd name="connsiteX30" fmla="*/ 2664460 w 6029245"/>
              <a:gd name="connsiteY30" fmla="*/ 199124 h 482695"/>
              <a:gd name="connsiteX31" fmla="*/ 2692901 w 6029245"/>
              <a:gd name="connsiteY31" fmla="*/ 214171 h 482695"/>
              <a:gd name="connsiteX32" fmla="*/ 2736074 w 6029245"/>
              <a:gd name="connsiteY32" fmla="*/ 214172 h 482695"/>
              <a:gd name="connsiteX33" fmla="*/ 2781142 w 6029245"/>
              <a:gd name="connsiteY33" fmla="*/ 215792 h 482695"/>
              <a:gd name="connsiteX34" fmla="*/ 2859722 w 6029245"/>
              <a:gd name="connsiteY34" fmla="*/ 191980 h 482695"/>
              <a:gd name="connsiteX35" fmla="*/ 2923360 w 6029245"/>
              <a:gd name="connsiteY35" fmla="*/ 207355 h 482695"/>
              <a:gd name="connsiteX36" fmla="*/ 2957353 w 6029245"/>
              <a:gd name="connsiteY36" fmla="*/ 224351 h 482695"/>
              <a:gd name="connsiteX37" fmla="*/ 2984547 w 6029245"/>
              <a:gd name="connsiteY37" fmla="*/ 241348 h 482695"/>
              <a:gd name="connsiteX38" fmla="*/ 3004943 w 6029245"/>
              <a:gd name="connsiteY38" fmla="*/ 248146 h 482695"/>
              <a:gd name="connsiteX39" fmla="*/ 3069272 w 6029245"/>
              <a:gd name="connsiteY39" fmla="*/ 261036 h 482695"/>
              <a:gd name="connsiteX40" fmla="*/ 3127316 w 6029245"/>
              <a:gd name="connsiteY40" fmla="*/ 295736 h 482695"/>
              <a:gd name="connsiteX41" fmla="*/ 3202099 w 6029245"/>
              <a:gd name="connsiteY41" fmla="*/ 295736 h 482695"/>
              <a:gd name="connsiteX42" fmla="*/ 3249689 w 6029245"/>
              <a:gd name="connsiteY42" fmla="*/ 285538 h 482695"/>
              <a:gd name="connsiteX43" fmla="*/ 3276883 w 6029245"/>
              <a:gd name="connsiteY43" fmla="*/ 271941 h 482695"/>
              <a:gd name="connsiteX44" fmla="*/ 3381260 w 6029245"/>
              <a:gd name="connsiteY44" fmla="*/ 156313 h 482695"/>
              <a:gd name="connsiteX45" fmla="*/ 3419652 w 6029245"/>
              <a:gd name="connsiteY45" fmla="*/ 183560 h 482695"/>
              <a:gd name="connsiteX46" fmla="*/ 3463842 w 6029245"/>
              <a:gd name="connsiteY46" fmla="*/ 200557 h 482695"/>
              <a:gd name="connsiteX47" fmla="*/ 3507423 w 6029245"/>
              <a:gd name="connsiteY47" fmla="*/ 230080 h 482695"/>
              <a:gd name="connsiteX48" fmla="*/ 3533617 w 6029245"/>
              <a:gd name="connsiteY48" fmla="*/ 234842 h 482695"/>
              <a:gd name="connsiteX49" fmla="*/ 3664398 w 6029245"/>
              <a:gd name="connsiteY49" fmla="*/ 295736 h 482695"/>
              <a:gd name="connsiteX50" fmla="*/ 3701790 w 6029245"/>
              <a:gd name="connsiteY50" fmla="*/ 299135 h 482695"/>
              <a:gd name="connsiteX51" fmla="*/ 3718786 w 6029245"/>
              <a:gd name="connsiteY51" fmla="*/ 302534 h 482695"/>
              <a:gd name="connsiteX52" fmla="*/ 3752434 w 6029245"/>
              <a:gd name="connsiteY52" fmla="*/ 299808 h 482695"/>
              <a:gd name="connsiteX53" fmla="*/ 3797988 w 6029245"/>
              <a:gd name="connsiteY53" fmla="*/ 291301 h 482695"/>
              <a:gd name="connsiteX54" fmla="*/ 3850323 w 6029245"/>
              <a:gd name="connsiteY54" fmla="*/ 303899 h 482695"/>
              <a:gd name="connsiteX55" fmla="*/ 3888749 w 6029245"/>
              <a:gd name="connsiteY55" fmla="*/ 319531 h 482695"/>
              <a:gd name="connsiteX56" fmla="*/ 3946537 w 6029245"/>
              <a:gd name="connsiteY56" fmla="*/ 319531 h 482695"/>
              <a:gd name="connsiteX57" fmla="*/ 3983928 w 6029245"/>
              <a:gd name="connsiteY57" fmla="*/ 309333 h 482695"/>
              <a:gd name="connsiteX58" fmla="*/ 4047966 w 6029245"/>
              <a:gd name="connsiteY58" fmla="*/ 320567 h 482695"/>
              <a:gd name="connsiteX59" fmla="*/ 4075708 w 6029245"/>
              <a:gd name="connsiteY59" fmla="*/ 292336 h 482695"/>
              <a:gd name="connsiteX60" fmla="*/ 4140834 w 6029245"/>
              <a:gd name="connsiteY60" fmla="*/ 265799 h 482695"/>
              <a:gd name="connsiteX61" fmla="*/ 4208279 w 6029245"/>
              <a:gd name="connsiteY61" fmla="*/ 248146 h 482695"/>
              <a:gd name="connsiteX62" fmla="*/ 4283709 w 6029245"/>
              <a:gd name="connsiteY62" fmla="*/ 251511 h 482695"/>
              <a:gd name="connsiteX63" fmla="*/ 4367053 w 6029245"/>
              <a:gd name="connsiteY63" fmla="*/ 277705 h 482695"/>
              <a:gd name="connsiteX64" fmla="*/ 4392858 w 6029245"/>
              <a:gd name="connsiteY64" fmla="*/ 273649 h 482695"/>
              <a:gd name="connsiteX65" fmla="*/ 4409916 w 6029245"/>
              <a:gd name="connsiteY65" fmla="*/ 272942 h 482695"/>
              <a:gd name="connsiteX66" fmla="*/ 4442828 w 6029245"/>
              <a:gd name="connsiteY66" fmla="*/ 292336 h 482695"/>
              <a:gd name="connsiteX67" fmla="*/ 4456425 w 6029245"/>
              <a:gd name="connsiteY67" fmla="*/ 295736 h 482695"/>
              <a:gd name="connsiteX68" fmla="*/ 4476821 w 6029245"/>
              <a:gd name="connsiteY68" fmla="*/ 302534 h 482695"/>
              <a:gd name="connsiteX69" fmla="*/ 4521834 w 6029245"/>
              <a:gd name="connsiteY69" fmla="*/ 334854 h 482695"/>
              <a:gd name="connsiteX70" fmla="*/ 4562315 w 6029245"/>
              <a:gd name="connsiteY70" fmla="*/ 339617 h 482695"/>
              <a:gd name="connsiteX71" fmla="*/ 4578798 w 6029245"/>
              <a:gd name="connsiteY71" fmla="*/ 350815 h 482695"/>
              <a:gd name="connsiteX72" fmla="*/ 4636134 w 6029245"/>
              <a:gd name="connsiteY72" fmla="*/ 356285 h 482695"/>
              <a:gd name="connsiteX73" fmla="*/ 4681379 w 6029245"/>
              <a:gd name="connsiteY73" fmla="*/ 341999 h 482695"/>
              <a:gd name="connsiteX74" fmla="*/ 4718168 w 6029245"/>
              <a:gd name="connsiteY74" fmla="*/ 356922 h 482695"/>
              <a:gd name="connsiteX75" fmla="*/ 4795678 w 6029245"/>
              <a:gd name="connsiteY75" fmla="*/ 349141 h 482695"/>
              <a:gd name="connsiteX76" fmla="*/ 4881332 w 6029245"/>
              <a:gd name="connsiteY76" fmla="*/ 326496 h 482695"/>
              <a:gd name="connsiteX77" fmla="*/ 5052619 w 6029245"/>
              <a:gd name="connsiteY77" fmla="*/ 349623 h 482695"/>
              <a:gd name="connsiteX78" fmla="*/ 5119528 w 6029245"/>
              <a:gd name="connsiteY78" fmla="*/ 339616 h 482695"/>
              <a:gd name="connsiteX79" fmla="*/ 5166870 w 6029245"/>
              <a:gd name="connsiteY79" fmla="*/ 343325 h 482695"/>
              <a:gd name="connsiteX80" fmla="*/ 5201279 w 6029245"/>
              <a:gd name="connsiteY80" fmla="*/ 332794 h 482695"/>
              <a:gd name="connsiteX81" fmla="*/ 5252878 w 6029245"/>
              <a:gd name="connsiteY81" fmla="*/ 339617 h 482695"/>
              <a:gd name="connsiteX82" fmla="*/ 5499997 w 6029245"/>
              <a:gd name="connsiteY82" fmla="*/ 333128 h 482695"/>
              <a:gd name="connsiteX83" fmla="*/ 5543391 w 6029245"/>
              <a:gd name="connsiteY83" fmla="*/ 344380 h 482695"/>
              <a:gd name="connsiteX84" fmla="*/ 5655309 w 6029245"/>
              <a:gd name="connsiteY84" fmla="*/ 346761 h 482695"/>
              <a:gd name="connsiteX85" fmla="*/ 5725797 w 6029245"/>
              <a:gd name="connsiteY85" fmla="*/ 344014 h 482695"/>
              <a:gd name="connsiteX86" fmla="*/ 5748143 w 6029245"/>
              <a:gd name="connsiteY86" fmla="*/ 329728 h 482695"/>
              <a:gd name="connsiteX87" fmla="*/ 5815554 w 6029245"/>
              <a:gd name="connsiteY87" fmla="*/ 332794 h 482695"/>
              <a:gd name="connsiteX88" fmla="*/ 5894092 w 6029245"/>
              <a:gd name="connsiteY88" fmla="*/ 310355 h 482695"/>
              <a:gd name="connsiteX89" fmla="*/ 5952967 w 6029245"/>
              <a:gd name="connsiteY89" fmla="*/ 322949 h 482695"/>
              <a:gd name="connsiteX90" fmla="*/ 5982691 w 6029245"/>
              <a:gd name="connsiteY90" fmla="*/ 322930 h 482695"/>
              <a:gd name="connsiteX91" fmla="*/ 6029245 w 6029245"/>
              <a:gd name="connsiteY91" fmla="*/ 326329 h 482695"/>
              <a:gd name="connsiteX92" fmla="*/ 6026209 w 6029245"/>
              <a:gd name="connsiteY92" fmla="*/ 470116 h 482695"/>
              <a:gd name="connsiteX93" fmla="*/ 5967253 w 6029245"/>
              <a:gd name="connsiteY93" fmla="*/ 468205 h 482695"/>
              <a:gd name="connsiteX94" fmla="*/ 5805930 w 6029245"/>
              <a:gd name="connsiteY94" fmla="*/ 452102 h 482695"/>
              <a:gd name="connsiteX95" fmla="*/ 5652870 w 6029245"/>
              <a:gd name="connsiteY95" fmla="*/ 470234 h 482695"/>
              <a:gd name="connsiteX96" fmla="*/ 5537868 w 6029245"/>
              <a:gd name="connsiteY96" fmla="*/ 470234 h 482695"/>
              <a:gd name="connsiteX97" fmla="*/ 5442210 w 6029245"/>
              <a:gd name="connsiteY97" fmla="*/ 448702 h 482695"/>
              <a:gd name="connsiteX98" fmla="*/ 5224657 w 6029245"/>
              <a:gd name="connsiteY98" fmla="*/ 448702 h 482695"/>
              <a:gd name="connsiteX99" fmla="*/ 5122679 w 6029245"/>
              <a:gd name="connsiteY99" fmla="*/ 482695 h 482695"/>
              <a:gd name="connsiteX100" fmla="*/ 5044496 w 6029245"/>
              <a:gd name="connsiteY100" fmla="*/ 479296 h 482695"/>
              <a:gd name="connsiteX101" fmla="*/ 4932321 w 6029245"/>
              <a:gd name="connsiteY101" fmla="*/ 462299 h 482695"/>
              <a:gd name="connsiteX102" fmla="*/ 4876915 w 6029245"/>
              <a:gd name="connsiteY102" fmla="*/ 426926 h 482695"/>
              <a:gd name="connsiteX103" fmla="*/ 4807221 w 6029245"/>
              <a:gd name="connsiteY103" fmla="*/ 429307 h 482695"/>
              <a:gd name="connsiteX104" fmla="*/ 4748761 w 6029245"/>
              <a:gd name="connsiteY104" fmla="*/ 455501 h 482695"/>
              <a:gd name="connsiteX105" fmla="*/ 4694373 w 6029245"/>
              <a:gd name="connsiteY105" fmla="*/ 469098 h 482695"/>
              <a:gd name="connsiteX106" fmla="*/ 4667179 w 6029245"/>
              <a:gd name="connsiteY106" fmla="*/ 461264 h 482695"/>
              <a:gd name="connsiteX107" fmla="*/ 4575435 w 6029245"/>
              <a:gd name="connsiteY107" fmla="*/ 469425 h 482695"/>
              <a:gd name="connsiteX108" fmla="*/ 4528172 w 6029245"/>
              <a:gd name="connsiteY108" fmla="*/ 454119 h 482695"/>
              <a:gd name="connsiteX109" fmla="*/ 4487018 w 6029245"/>
              <a:gd name="connsiteY109" fmla="*/ 445637 h 482695"/>
              <a:gd name="connsiteX110" fmla="*/ 4360655 w 6029245"/>
              <a:gd name="connsiteY110" fmla="*/ 383443 h 482695"/>
              <a:gd name="connsiteX111" fmla="*/ 4326572 w 6029245"/>
              <a:gd name="connsiteY111" fmla="*/ 370574 h 482695"/>
              <a:gd name="connsiteX112" fmla="*/ 4281355 w 6029245"/>
              <a:gd name="connsiteY112" fmla="*/ 390224 h 482695"/>
              <a:gd name="connsiteX113" fmla="*/ 4209891 w 6029245"/>
              <a:gd name="connsiteY113" fmla="*/ 415817 h 482695"/>
              <a:gd name="connsiteX114" fmla="*/ 4170888 w 6029245"/>
              <a:gd name="connsiteY114" fmla="*/ 410602 h 482695"/>
              <a:gd name="connsiteX115" fmla="*/ 4132460 w 6029245"/>
              <a:gd name="connsiteY115" fmla="*/ 408203 h 482695"/>
              <a:gd name="connsiteX116" fmla="*/ 4103213 w 6029245"/>
              <a:gd name="connsiteY116" fmla="*/ 434052 h 482695"/>
              <a:gd name="connsiteX117" fmla="*/ 4079274 w 6029245"/>
              <a:gd name="connsiteY117" fmla="*/ 457617 h 482695"/>
              <a:gd name="connsiteX118" fmla="*/ 3943137 w 6029245"/>
              <a:gd name="connsiteY118" fmla="*/ 452102 h 482695"/>
              <a:gd name="connsiteX119" fmla="*/ 3902709 w 6029245"/>
              <a:gd name="connsiteY119" fmla="*/ 437249 h 482695"/>
              <a:gd name="connsiteX120" fmla="*/ 3888749 w 6029245"/>
              <a:gd name="connsiteY120" fmla="*/ 448702 h 482695"/>
              <a:gd name="connsiteX121" fmla="*/ 3834069 w 6029245"/>
              <a:gd name="connsiteY121" fmla="*/ 430689 h 482695"/>
              <a:gd name="connsiteX122" fmla="*/ 3773421 w 6029245"/>
              <a:gd name="connsiteY122" fmla="*/ 429535 h 482695"/>
              <a:gd name="connsiteX123" fmla="*/ 3735800 w 6029245"/>
              <a:gd name="connsiteY123" fmla="*/ 441576 h 482695"/>
              <a:gd name="connsiteX124" fmla="*/ 3690778 w 6029245"/>
              <a:gd name="connsiteY124" fmla="*/ 444392 h 482695"/>
              <a:gd name="connsiteX125" fmla="*/ 3652855 w 6029245"/>
              <a:gd name="connsiteY125" fmla="*/ 438868 h 482695"/>
              <a:gd name="connsiteX126" fmla="*/ 3619341 w 6029245"/>
              <a:gd name="connsiteY126" fmla="*/ 418199 h 482695"/>
              <a:gd name="connsiteX127" fmla="*/ 3564572 w 6029245"/>
              <a:gd name="connsiteY127" fmla="*/ 375336 h 482695"/>
              <a:gd name="connsiteX128" fmla="*/ 3513219 w 6029245"/>
              <a:gd name="connsiteY128" fmla="*/ 319704 h 482695"/>
              <a:gd name="connsiteX129" fmla="*/ 3457416 w 6029245"/>
              <a:gd name="connsiteY129" fmla="*/ 303899 h 482695"/>
              <a:gd name="connsiteX130" fmla="*/ 3385978 w 6029245"/>
              <a:gd name="connsiteY130" fmla="*/ 232461 h 482695"/>
              <a:gd name="connsiteX131" fmla="*/ 3378861 w 6029245"/>
              <a:gd name="connsiteY131" fmla="*/ 251545 h 482695"/>
              <a:gd name="connsiteX132" fmla="*/ 3304077 w 6029245"/>
              <a:gd name="connsiteY132" fmla="*/ 316131 h 482695"/>
              <a:gd name="connsiteX133" fmla="*/ 3255009 w 6029245"/>
              <a:gd name="connsiteY133" fmla="*/ 346761 h 482695"/>
              <a:gd name="connsiteX134" fmla="*/ 3163345 w 6029245"/>
              <a:gd name="connsiteY134" fmla="*/ 369847 h 482695"/>
              <a:gd name="connsiteX135" fmla="*/ 3032137 w 6029245"/>
              <a:gd name="connsiteY135" fmla="*/ 312732 h 482695"/>
              <a:gd name="connsiteX136" fmla="*/ 2984547 w 6029245"/>
              <a:gd name="connsiteY136" fmla="*/ 295736 h 482695"/>
              <a:gd name="connsiteX137" fmla="*/ 2960752 w 6029245"/>
              <a:gd name="connsiteY137" fmla="*/ 292336 h 482695"/>
              <a:gd name="connsiteX138" fmla="*/ 2834980 w 6029245"/>
              <a:gd name="connsiteY138" fmla="*/ 261743 h 482695"/>
              <a:gd name="connsiteX139" fmla="*/ 2780592 w 6029245"/>
              <a:gd name="connsiteY139" fmla="*/ 265142 h 482695"/>
              <a:gd name="connsiteX140" fmla="*/ 2760196 w 6029245"/>
              <a:gd name="connsiteY140" fmla="*/ 268542 h 482695"/>
              <a:gd name="connsiteX141" fmla="*/ 2705808 w 6029245"/>
              <a:gd name="connsiteY141" fmla="*/ 275340 h 482695"/>
              <a:gd name="connsiteX142" fmla="*/ 2671815 w 6029245"/>
              <a:gd name="connsiteY142" fmla="*/ 275340 h 482695"/>
              <a:gd name="connsiteX143" fmla="*/ 2593633 w 6029245"/>
              <a:gd name="connsiteY143" fmla="*/ 251545 h 482695"/>
              <a:gd name="connsiteX144" fmla="*/ 2546043 w 6029245"/>
              <a:gd name="connsiteY144" fmla="*/ 244747 h 482695"/>
              <a:gd name="connsiteX145" fmla="*/ 2459026 w 6029245"/>
              <a:gd name="connsiteY145" fmla="*/ 212773 h 482695"/>
              <a:gd name="connsiteX146" fmla="*/ 2330872 w 6029245"/>
              <a:gd name="connsiteY146" fmla="*/ 199848 h 482695"/>
              <a:gd name="connsiteX147" fmla="*/ 2204878 w 6029245"/>
              <a:gd name="connsiteY147" fmla="*/ 172930 h 482695"/>
              <a:gd name="connsiteX148" fmla="*/ 2169381 w 6029245"/>
              <a:gd name="connsiteY148" fmla="*/ 166183 h 482695"/>
              <a:gd name="connsiteX149" fmla="*/ 2143550 w 6029245"/>
              <a:gd name="connsiteY149" fmla="*/ 168564 h 482695"/>
              <a:gd name="connsiteX150" fmla="*/ 2090543 w 6029245"/>
              <a:gd name="connsiteY150" fmla="*/ 197157 h 482695"/>
              <a:gd name="connsiteX151" fmla="*/ 1937576 w 6029245"/>
              <a:gd name="connsiteY151" fmla="*/ 234549 h 482695"/>
              <a:gd name="connsiteX152" fmla="*/ 1859597 w 6029245"/>
              <a:gd name="connsiteY152" fmla="*/ 225317 h 482695"/>
              <a:gd name="connsiteX153" fmla="*/ 1705408 w 6029245"/>
              <a:gd name="connsiteY153" fmla="*/ 220261 h 482695"/>
              <a:gd name="connsiteX154" fmla="*/ 1635759 w 6029245"/>
              <a:gd name="connsiteY154" fmla="*/ 225317 h 482695"/>
              <a:gd name="connsiteX155" fmla="*/ 1557179 w 6029245"/>
              <a:gd name="connsiteY155" fmla="*/ 215792 h 482695"/>
              <a:gd name="connsiteX156" fmla="*/ 1508234 w 6029245"/>
              <a:gd name="connsiteY156" fmla="*/ 216173 h 482695"/>
              <a:gd name="connsiteX157" fmla="*/ 1421448 w 6029245"/>
              <a:gd name="connsiteY157" fmla="*/ 227699 h 482695"/>
              <a:gd name="connsiteX158" fmla="*/ 1332508 w 6029245"/>
              <a:gd name="connsiteY158" fmla="*/ 246438 h 482695"/>
              <a:gd name="connsiteX159" fmla="*/ 1223804 w 6029245"/>
              <a:gd name="connsiteY159" fmla="*/ 249130 h 482695"/>
              <a:gd name="connsiteX160" fmla="*/ 1123791 w 6029245"/>
              <a:gd name="connsiteY160" fmla="*/ 265799 h 482695"/>
              <a:gd name="connsiteX161" fmla="*/ 1080618 w 6029245"/>
              <a:gd name="connsiteY161" fmla="*/ 263089 h 482695"/>
              <a:gd name="connsiteX162" fmla="*/ 999966 w 6029245"/>
              <a:gd name="connsiteY162" fmla="*/ 265799 h 482695"/>
              <a:gd name="connsiteX163" fmla="*/ 968788 w 6029245"/>
              <a:gd name="connsiteY163" fmla="*/ 278739 h 482695"/>
              <a:gd name="connsiteX164" fmla="*/ 849814 w 6029245"/>
              <a:gd name="connsiteY164" fmla="*/ 305934 h 482695"/>
              <a:gd name="connsiteX165" fmla="*/ 786354 w 6029245"/>
              <a:gd name="connsiteY165" fmla="*/ 352428 h 482695"/>
              <a:gd name="connsiteX166" fmla="*/ 734239 w 6029245"/>
              <a:gd name="connsiteY166" fmla="*/ 370519 h 482695"/>
              <a:gd name="connsiteX167" fmla="*/ 662938 w 6029245"/>
              <a:gd name="connsiteY167" fmla="*/ 400112 h 482695"/>
              <a:gd name="connsiteX168" fmla="*/ 574474 w 6029245"/>
              <a:gd name="connsiteY168" fmla="*/ 384116 h 482695"/>
              <a:gd name="connsiteX169" fmla="*/ 438838 w 6029245"/>
              <a:gd name="connsiteY169" fmla="*/ 354378 h 482695"/>
              <a:gd name="connsiteX170" fmla="*/ 370519 w 6029245"/>
              <a:gd name="connsiteY170" fmla="*/ 278739 h 482695"/>
              <a:gd name="connsiteX171" fmla="*/ 326328 w 6029245"/>
              <a:gd name="connsiteY171" fmla="*/ 268542 h 482695"/>
              <a:gd name="connsiteX172" fmla="*/ 214153 w 6029245"/>
              <a:gd name="connsiteY172" fmla="*/ 180161 h 482695"/>
              <a:gd name="connsiteX173" fmla="*/ 180494 w 6029245"/>
              <a:gd name="connsiteY173" fmla="*/ 153280 h 482695"/>
              <a:gd name="connsiteX174" fmla="*/ 105377 w 6029245"/>
              <a:gd name="connsiteY174" fmla="*/ 125773 h 482695"/>
              <a:gd name="connsiteX175" fmla="*/ 33992 w 6029245"/>
              <a:gd name="connsiteY175" fmla="*/ 64586 h 482695"/>
              <a:gd name="connsiteX176" fmla="*/ 0 w 6029245"/>
              <a:gd name="connsiteY176" fmla="*/ 0 h 482695"/>
              <a:gd name="connsiteX0" fmla="*/ 0 w 6029245"/>
              <a:gd name="connsiteY0" fmla="*/ 0 h 482695"/>
              <a:gd name="connsiteX1" fmla="*/ 210754 w 6029245"/>
              <a:gd name="connsiteY1" fmla="*/ 129172 h 482695"/>
              <a:gd name="connsiteX2" fmla="*/ 385252 w 6029245"/>
              <a:gd name="connsiteY2" fmla="*/ 223402 h 482695"/>
              <a:gd name="connsiteX3" fmla="*/ 539522 w 6029245"/>
              <a:gd name="connsiteY3" fmla="*/ 285110 h 482695"/>
              <a:gd name="connsiteX4" fmla="*/ 604326 w 6029245"/>
              <a:gd name="connsiteY4" fmla="*/ 331345 h 482695"/>
              <a:gd name="connsiteX5" fmla="*/ 792027 w 6029245"/>
              <a:gd name="connsiteY5" fmla="*/ 282139 h 482695"/>
              <a:gd name="connsiteX6" fmla="*/ 862087 w 6029245"/>
              <a:gd name="connsiteY6" fmla="*/ 240232 h 482695"/>
              <a:gd name="connsiteX7" fmla="*/ 938195 w 6029245"/>
              <a:gd name="connsiteY7" fmla="*/ 217553 h 482695"/>
              <a:gd name="connsiteX8" fmla="*/ 1078547 w 6029245"/>
              <a:gd name="connsiteY8" fmla="*/ 199123 h 482695"/>
              <a:gd name="connsiteX9" fmla="*/ 1131952 w 6029245"/>
              <a:gd name="connsiteY9" fmla="*/ 207355 h 482695"/>
              <a:gd name="connsiteX10" fmla="*/ 1312113 w 6029245"/>
              <a:gd name="connsiteY10" fmla="*/ 183133 h 482695"/>
              <a:gd name="connsiteX11" fmla="*/ 1357153 w 6029245"/>
              <a:gd name="connsiteY11" fmla="*/ 170548 h 482695"/>
              <a:gd name="connsiteX12" fmla="*/ 1410691 w 6029245"/>
              <a:gd name="connsiteY12" fmla="*/ 168347 h 482695"/>
              <a:gd name="connsiteX13" fmla="*/ 1556265 w 6029245"/>
              <a:gd name="connsiteY13" fmla="*/ 162144 h 482695"/>
              <a:gd name="connsiteX14" fmla="*/ 1626235 w 6029245"/>
              <a:gd name="connsiteY14" fmla="*/ 165786 h 482695"/>
              <a:gd name="connsiteX15" fmla="*/ 1730221 w 6029245"/>
              <a:gd name="connsiteY15" fmla="*/ 156366 h 482695"/>
              <a:gd name="connsiteX16" fmla="*/ 1764214 w 6029245"/>
              <a:gd name="connsiteY16" fmla="*/ 156366 h 482695"/>
              <a:gd name="connsiteX17" fmla="*/ 1881028 w 6029245"/>
              <a:gd name="connsiteY17" fmla="*/ 149116 h 482695"/>
              <a:gd name="connsiteX18" fmla="*/ 1923979 w 6029245"/>
              <a:gd name="connsiteY18" fmla="*/ 156366 h 482695"/>
              <a:gd name="connsiteX19" fmla="*/ 1968169 w 6029245"/>
              <a:gd name="connsiteY19" fmla="*/ 146168 h 482695"/>
              <a:gd name="connsiteX20" fmla="*/ 2025957 w 6029245"/>
              <a:gd name="connsiteY20" fmla="*/ 125773 h 482695"/>
              <a:gd name="connsiteX21" fmla="*/ 2076292 w 6029245"/>
              <a:gd name="connsiteY21" fmla="*/ 127686 h 482695"/>
              <a:gd name="connsiteX22" fmla="*/ 2110938 w 6029245"/>
              <a:gd name="connsiteY22" fmla="*/ 95180 h 482695"/>
              <a:gd name="connsiteX23" fmla="*/ 2141531 w 6029245"/>
              <a:gd name="connsiteY23" fmla="*/ 98579 h 482695"/>
              <a:gd name="connsiteX24" fmla="*/ 2185828 w 6029245"/>
              <a:gd name="connsiteY24" fmla="*/ 113397 h 482695"/>
              <a:gd name="connsiteX25" fmla="*/ 2242979 w 6029245"/>
              <a:gd name="connsiteY25" fmla="*/ 130067 h 482695"/>
              <a:gd name="connsiteX26" fmla="*/ 2274103 w 6029245"/>
              <a:gd name="connsiteY26" fmla="*/ 132916 h 482695"/>
              <a:gd name="connsiteX27" fmla="*/ 2304892 w 6029245"/>
              <a:gd name="connsiteY27" fmla="*/ 144355 h 482695"/>
              <a:gd name="connsiteX28" fmla="*/ 2425016 w 6029245"/>
              <a:gd name="connsiteY28" fmla="*/ 142424 h 482695"/>
              <a:gd name="connsiteX29" fmla="*/ 2566093 w 6029245"/>
              <a:gd name="connsiteY29" fmla="*/ 191049 h 482695"/>
              <a:gd name="connsiteX30" fmla="*/ 2631121 w 6029245"/>
              <a:gd name="connsiteY30" fmla="*/ 194360 h 482695"/>
              <a:gd name="connsiteX31" fmla="*/ 2664460 w 6029245"/>
              <a:gd name="connsiteY31" fmla="*/ 199124 h 482695"/>
              <a:gd name="connsiteX32" fmla="*/ 2692901 w 6029245"/>
              <a:gd name="connsiteY32" fmla="*/ 214171 h 482695"/>
              <a:gd name="connsiteX33" fmla="*/ 2736074 w 6029245"/>
              <a:gd name="connsiteY33" fmla="*/ 214172 h 482695"/>
              <a:gd name="connsiteX34" fmla="*/ 2781142 w 6029245"/>
              <a:gd name="connsiteY34" fmla="*/ 215792 h 482695"/>
              <a:gd name="connsiteX35" fmla="*/ 2859722 w 6029245"/>
              <a:gd name="connsiteY35" fmla="*/ 191980 h 482695"/>
              <a:gd name="connsiteX36" fmla="*/ 2923360 w 6029245"/>
              <a:gd name="connsiteY36" fmla="*/ 207355 h 482695"/>
              <a:gd name="connsiteX37" fmla="*/ 2957353 w 6029245"/>
              <a:gd name="connsiteY37" fmla="*/ 224351 h 482695"/>
              <a:gd name="connsiteX38" fmla="*/ 2984547 w 6029245"/>
              <a:gd name="connsiteY38" fmla="*/ 241348 h 482695"/>
              <a:gd name="connsiteX39" fmla="*/ 3004943 w 6029245"/>
              <a:gd name="connsiteY39" fmla="*/ 248146 h 482695"/>
              <a:gd name="connsiteX40" fmla="*/ 3069272 w 6029245"/>
              <a:gd name="connsiteY40" fmla="*/ 261036 h 482695"/>
              <a:gd name="connsiteX41" fmla="*/ 3127316 w 6029245"/>
              <a:gd name="connsiteY41" fmla="*/ 295736 h 482695"/>
              <a:gd name="connsiteX42" fmla="*/ 3202099 w 6029245"/>
              <a:gd name="connsiteY42" fmla="*/ 295736 h 482695"/>
              <a:gd name="connsiteX43" fmla="*/ 3249689 w 6029245"/>
              <a:gd name="connsiteY43" fmla="*/ 285538 h 482695"/>
              <a:gd name="connsiteX44" fmla="*/ 3276883 w 6029245"/>
              <a:gd name="connsiteY44" fmla="*/ 271941 h 482695"/>
              <a:gd name="connsiteX45" fmla="*/ 3381260 w 6029245"/>
              <a:gd name="connsiteY45" fmla="*/ 156313 h 482695"/>
              <a:gd name="connsiteX46" fmla="*/ 3419652 w 6029245"/>
              <a:gd name="connsiteY46" fmla="*/ 183560 h 482695"/>
              <a:gd name="connsiteX47" fmla="*/ 3463842 w 6029245"/>
              <a:gd name="connsiteY47" fmla="*/ 200557 h 482695"/>
              <a:gd name="connsiteX48" fmla="*/ 3507423 w 6029245"/>
              <a:gd name="connsiteY48" fmla="*/ 230080 h 482695"/>
              <a:gd name="connsiteX49" fmla="*/ 3533617 w 6029245"/>
              <a:gd name="connsiteY49" fmla="*/ 234842 h 482695"/>
              <a:gd name="connsiteX50" fmla="*/ 3664398 w 6029245"/>
              <a:gd name="connsiteY50" fmla="*/ 295736 h 482695"/>
              <a:gd name="connsiteX51" fmla="*/ 3701790 w 6029245"/>
              <a:gd name="connsiteY51" fmla="*/ 299135 h 482695"/>
              <a:gd name="connsiteX52" fmla="*/ 3718786 w 6029245"/>
              <a:gd name="connsiteY52" fmla="*/ 302534 h 482695"/>
              <a:gd name="connsiteX53" fmla="*/ 3752434 w 6029245"/>
              <a:gd name="connsiteY53" fmla="*/ 299808 h 482695"/>
              <a:gd name="connsiteX54" fmla="*/ 3797988 w 6029245"/>
              <a:gd name="connsiteY54" fmla="*/ 291301 h 482695"/>
              <a:gd name="connsiteX55" fmla="*/ 3850323 w 6029245"/>
              <a:gd name="connsiteY55" fmla="*/ 303899 h 482695"/>
              <a:gd name="connsiteX56" fmla="*/ 3888749 w 6029245"/>
              <a:gd name="connsiteY56" fmla="*/ 319531 h 482695"/>
              <a:gd name="connsiteX57" fmla="*/ 3946537 w 6029245"/>
              <a:gd name="connsiteY57" fmla="*/ 319531 h 482695"/>
              <a:gd name="connsiteX58" fmla="*/ 3983928 w 6029245"/>
              <a:gd name="connsiteY58" fmla="*/ 309333 h 482695"/>
              <a:gd name="connsiteX59" fmla="*/ 4047966 w 6029245"/>
              <a:gd name="connsiteY59" fmla="*/ 320567 h 482695"/>
              <a:gd name="connsiteX60" fmla="*/ 4075708 w 6029245"/>
              <a:gd name="connsiteY60" fmla="*/ 292336 h 482695"/>
              <a:gd name="connsiteX61" fmla="*/ 4140834 w 6029245"/>
              <a:gd name="connsiteY61" fmla="*/ 265799 h 482695"/>
              <a:gd name="connsiteX62" fmla="*/ 4208279 w 6029245"/>
              <a:gd name="connsiteY62" fmla="*/ 248146 h 482695"/>
              <a:gd name="connsiteX63" fmla="*/ 4283709 w 6029245"/>
              <a:gd name="connsiteY63" fmla="*/ 251511 h 482695"/>
              <a:gd name="connsiteX64" fmla="*/ 4367053 w 6029245"/>
              <a:gd name="connsiteY64" fmla="*/ 277705 h 482695"/>
              <a:gd name="connsiteX65" fmla="*/ 4392858 w 6029245"/>
              <a:gd name="connsiteY65" fmla="*/ 273649 h 482695"/>
              <a:gd name="connsiteX66" fmla="*/ 4409916 w 6029245"/>
              <a:gd name="connsiteY66" fmla="*/ 272942 h 482695"/>
              <a:gd name="connsiteX67" fmla="*/ 4442828 w 6029245"/>
              <a:gd name="connsiteY67" fmla="*/ 292336 h 482695"/>
              <a:gd name="connsiteX68" fmla="*/ 4456425 w 6029245"/>
              <a:gd name="connsiteY68" fmla="*/ 295736 h 482695"/>
              <a:gd name="connsiteX69" fmla="*/ 4476821 w 6029245"/>
              <a:gd name="connsiteY69" fmla="*/ 302534 h 482695"/>
              <a:gd name="connsiteX70" fmla="*/ 4521834 w 6029245"/>
              <a:gd name="connsiteY70" fmla="*/ 334854 h 482695"/>
              <a:gd name="connsiteX71" fmla="*/ 4562315 w 6029245"/>
              <a:gd name="connsiteY71" fmla="*/ 339617 h 482695"/>
              <a:gd name="connsiteX72" fmla="*/ 4578798 w 6029245"/>
              <a:gd name="connsiteY72" fmla="*/ 350815 h 482695"/>
              <a:gd name="connsiteX73" fmla="*/ 4636134 w 6029245"/>
              <a:gd name="connsiteY73" fmla="*/ 356285 h 482695"/>
              <a:gd name="connsiteX74" fmla="*/ 4681379 w 6029245"/>
              <a:gd name="connsiteY74" fmla="*/ 341999 h 482695"/>
              <a:gd name="connsiteX75" fmla="*/ 4718168 w 6029245"/>
              <a:gd name="connsiteY75" fmla="*/ 356922 h 482695"/>
              <a:gd name="connsiteX76" fmla="*/ 4795678 w 6029245"/>
              <a:gd name="connsiteY76" fmla="*/ 349141 h 482695"/>
              <a:gd name="connsiteX77" fmla="*/ 4881332 w 6029245"/>
              <a:gd name="connsiteY77" fmla="*/ 326496 h 482695"/>
              <a:gd name="connsiteX78" fmla="*/ 5052619 w 6029245"/>
              <a:gd name="connsiteY78" fmla="*/ 349623 h 482695"/>
              <a:gd name="connsiteX79" fmla="*/ 5119528 w 6029245"/>
              <a:gd name="connsiteY79" fmla="*/ 339616 h 482695"/>
              <a:gd name="connsiteX80" fmla="*/ 5166870 w 6029245"/>
              <a:gd name="connsiteY80" fmla="*/ 343325 h 482695"/>
              <a:gd name="connsiteX81" fmla="*/ 5201279 w 6029245"/>
              <a:gd name="connsiteY81" fmla="*/ 332794 h 482695"/>
              <a:gd name="connsiteX82" fmla="*/ 5252878 w 6029245"/>
              <a:gd name="connsiteY82" fmla="*/ 339617 h 482695"/>
              <a:gd name="connsiteX83" fmla="*/ 5499997 w 6029245"/>
              <a:gd name="connsiteY83" fmla="*/ 333128 h 482695"/>
              <a:gd name="connsiteX84" fmla="*/ 5543391 w 6029245"/>
              <a:gd name="connsiteY84" fmla="*/ 344380 h 482695"/>
              <a:gd name="connsiteX85" fmla="*/ 5655309 w 6029245"/>
              <a:gd name="connsiteY85" fmla="*/ 346761 h 482695"/>
              <a:gd name="connsiteX86" fmla="*/ 5725797 w 6029245"/>
              <a:gd name="connsiteY86" fmla="*/ 344014 h 482695"/>
              <a:gd name="connsiteX87" fmla="*/ 5748143 w 6029245"/>
              <a:gd name="connsiteY87" fmla="*/ 329728 h 482695"/>
              <a:gd name="connsiteX88" fmla="*/ 5815554 w 6029245"/>
              <a:gd name="connsiteY88" fmla="*/ 332794 h 482695"/>
              <a:gd name="connsiteX89" fmla="*/ 5894092 w 6029245"/>
              <a:gd name="connsiteY89" fmla="*/ 310355 h 482695"/>
              <a:gd name="connsiteX90" fmla="*/ 5952967 w 6029245"/>
              <a:gd name="connsiteY90" fmla="*/ 322949 h 482695"/>
              <a:gd name="connsiteX91" fmla="*/ 5982691 w 6029245"/>
              <a:gd name="connsiteY91" fmla="*/ 322930 h 482695"/>
              <a:gd name="connsiteX92" fmla="*/ 6029245 w 6029245"/>
              <a:gd name="connsiteY92" fmla="*/ 326329 h 482695"/>
              <a:gd name="connsiteX93" fmla="*/ 6026209 w 6029245"/>
              <a:gd name="connsiteY93" fmla="*/ 470116 h 482695"/>
              <a:gd name="connsiteX94" fmla="*/ 5967253 w 6029245"/>
              <a:gd name="connsiteY94" fmla="*/ 468205 h 482695"/>
              <a:gd name="connsiteX95" fmla="*/ 5805930 w 6029245"/>
              <a:gd name="connsiteY95" fmla="*/ 452102 h 482695"/>
              <a:gd name="connsiteX96" fmla="*/ 5652870 w 6029245"/>
              <a:gd name="connsiteY96" fmla="*/ 470234 h 482695"/>
              <a:gd name="connsiteX97" fmla="*/ 5537868 w 6029245"/>
              <a:gd name="connsiteY97" fmla="*/ 470234 h 482695"/>
              <a:gd name="connsiteX98" fmla="*/ 5442210 w 6029245"/>
              <a:gd name="connsiteY98" fmla="*/ 448702 h 482695"/>
              <a:gd name="connsiteX99" fmla="*/ 5224657 w 6029245"/>
              <a:gd name="connsiteY99" fmla="*/ 448702 h 482695"/>
              <a:gd name="connsiteX100" fmla="*/ 5122679 w 6029245"/>
              <a:gd name="connsiteY100" fmla="*/ 482695 h 482695"/>
              <a:gd name="connsiteX101" fmla="*/ 5044496 w 6029245"/>
              <a:gd name="connsiteY101" fmla="*/ 479296 h 482695"/>
              <a:gd name="connsiteX102" fmla="*/ 4932321 w 6029245"/>
              <a:gd name="connsiteY102" fmla="*/ 462299 h 482695"/>
              <a:gd name="connsiteX103" fmla="*/ 4876915 w 6029245"/>
              <a:gd name="connsiteY103" fmla="*/ 426926 h 482695"/>
              <a:gd name="connsiteX104" fmla="*/ 4807221 w 6029245"/>
              <a:gd name="connsiteY104" fmla="*/ 429307 h 482695"/>
              <a:gd name="connsiteX105" fmla="*/ 4748761 w 6029245"/>
              <a:gd name="connsiteY105" fmla="*/ 455501 h 482695"/>
              <a:gd name="connsiteX106" fmla="*/ 4694373 w 6029245"/>
              <a:gd name="connsiteY106" fmla="*/ 469098 h 482695"/>
              <a:gd name="connsiteX107" fmla="*/ 4667179 w 6029245"/>
              <a:gd name="connsiteY107" fmla="*/ 461264 h 482695"/>
              <a:gd name="connsiteX108" fmla="*/ 4575435 w 6029245"/>
              <a:gd name="connsiteY108" fmla="*/ 469425 h 482695"/>
              <a:gd name="connsiteX109" fmla="*/ 4528172 w 6029245"/>
              <a:gd name="connsiteY109" fmla="*/ 454119 h 482695"/>
              <a:gd name="connsiteX110" fmla="*/ 4487018 w 6029245"/>
              <a:gd name="connsiteY110" fmla="*/ 445637 h 482695"/>
              <a:gd name="connsiteX111" fmla="*/ 4360655 w 6029245"/>
              <a:gd name="connsiteY111" fmla="*/ 383443 h 482695"/>
              <a:gd name="connsiteX112" fmla="*/ 4326572 w 6029245"/>
              <a:gd name="connsiteY112" fmla="*/ 370574 h 482695"/>
              <a:gd name="connsiteX113" fmla="*/ 4281355 w 6029245"/>
              <a:gd name="connsiteY113" fmla="*/ 390224 h 482695"/>
              <a:gd name="connsiteX114" fmla="*/ 4209891 w 6029245"/>
              <a:gd name="connsiteY114" fmla="*/ 415817 h 482695"/>
              <a:gd name="connsiteX115" fmla="*/ 4170888 w 6029245"/>
              <a:gd name="connsiteY115" fmla="*/ 410602 h 482695"/>
              <a:gd name="connsiteX116" fmla="*/ 4132460 w 6029245"/>
              <a:gd name="connsiteY116" fmla="*/ 408203 h 482695"/>
              <a:gd name="connsiteX117" fmla="*/ 4103213 w 6029245"/>
              <a:gd name="connsiteY117" fmla="*/ 434052 h 482695"/>
              <a:gd name="connsiteX118" fmla="*/ 4079274 w 6029245"/>
              <a:gd name="connsiteY118" fmla="*/ 457617 h 482695"/>
              <a:gd name="connsiteX119" fmla="*/ 3943137 w 6029245"/>
              <a:gd name="connsiteY119" fmla="*/ 452102 h 482695"/>
              <a:gd name="connsiteX120" fmla="*/ 3902709 w 6029245"/>
              <a:gd name="connsiteY120" fmla="*/ 437249 h 482695"/>
              <a:gd name="connsiteX121" fmla="*/ 3888749 w 6029245"/>
              <a:gd name="connsiteY121" fmla="*/ 448702 h 482695"/>
              <a:gd name="connsiteX122" fmla="*/ 3834069 w 6029245"/>
              <a:gd name="connsiteY122" fmla="*/ 430689 h 482695"/>
              <a:gd name="connsiteX123" fmla="*/ 3773421 w 6029245"/>
              <a:gd name="connsiteY123" fmla="*/ 429535 h 482695"/>
              <a:gd name="connsiteX124" fmla="*/ 3735800 w 6029245"/>
              <a:gd name="connsiteY124" fmla="*/ 441576 h 482695"/>
              <a:gd name="connsiteX125" fmla="*/ 3690778 w 6029245"/>
              <a:gd name="connsiteY125" fmla="*/ 444392 h 482695"/>
              <a:gd name="connsiteX126" fmla="*/ 3652855 w 6029245"/>
              <a:gd name="connsiteY126" fmla="*/ 438868 h 482695"/>
              <a:gd name="connsiteX127" fmla="*/ 3619341 w 6029245"/>
              <a:gd name="connsiteY127" fmla="*/ 418199 h 482695"/>
              <a:gd name="connsiteX128" fmla="*/ 3564572 w 6029245"/>
              <a:gd name="connsiteY128" fmla="*/ 375336 h 482695"/>
              <a:gd name="connsiteX129" fmla="*/ 3513219 w 6029245"/>
              <a:gd name="connsiteY129" fmla="*/ 319704 h 482695"/>
              <a:gd name="connsiteX130" fmla="*/ 3457416 w 6029245"/>
              <a:gd name="connsiteY130" fmla="*/ 303899 h 482695"/>
              <a:gd name="connsiteX131" fmla="*/ 3385978 w 6029245"/>
              <a:gd name="connsiteY131" fmla="*/ 232461 h 482695"/>
              <a:gd name="connsiteX132" fmla="*/ 3378861 w 6029245"/>
              <a:gd name="connsiteY132" fmla="*/ 251545 h 482695"/>
              <a:gd name="connsiteX133" fmla="*/ 3304077 w 6029245"/>
              <a:gd name="connsiteY133" fmla="*/ 316131 h 482695"/>
              <a:gd name="connsiteX134" fmla="*/ 3255009 w 6029245"/>
              <a:gd name="connsiteY134" fmla="*/ 346761 h 482695"/>
              <a:gd name="connsiteX135" fmla="*/ 3163345 w 6029245"/>
              <a:gd name="connsiteY135" fmla="*/ 369847 h 482695"/>
              <a:gd name="connsiteX136" fmla="*/ 3032137 w 6029245"/>
              <a:gd name="connsiteY136" fmla="*/ 312732 h 482695"/>
              <a:gd name="connsiteX137" fmla="*/ 2984547 w 6029245"/>
              <a:gd name="connsiteY137" fmla="*/ 295736 h 482695"/>
              <a:gd name="connsiteX138" fmla="*/ 2960752 w 6029245"/>
              <a:gd name="connsiteY138" fmla="*/ 292336 h 482695"/>
              <a:gd name="connsiteX139" fmla="*/ 2834980 w 6029245"/>
              <a:gd name="connsiteY139" fmla="*/ 261743 h 482695"/>
              <a:gd name="connsiteX140" fmla="*/ 2780592 w 6029245"/>
              <a:gd name="connsiteY140" fmla="*/ 265142 h 482695"/>
              <a:gd name="connsiteX141" fmla="*/ 2760196 w 6029245"/>
              <a:gd name="connsiteY141" fmla="*/ 268542 h 482695"/>
              <a:gd name="connsiteX142" fmla="*/ 2705808 w 6029245"/>
              <a:gd name="connsiteY142" fmla="*/ 275340 h 482695"/>
              <a:gd name="connsiteX143" fmla="*/ 2671815 w 6029245"/>
              <a:gd name="connsiteY143" fmla="*/ 275340 h 482695"/>
              <a:gd name="connsiteX144" fmla="*/ 2593633 w 6029245"/>
              <a:gd name="connsiteY144" fmla="*/ 251545 h 482695"/>
              <a:gd name="connsiteX145" fmla="*/ 2546043 w 6029245"/>
              <a:gd name="connsiteY145" fmla="*/ 244747 h 482695"/>
              <a:gd name="connsiteX146" fmla="*/ 2459026 w 6029245"/>
              <a:gd name="connsiteY146" fmla="*/ 212773 h 482695"/>
              <a:gd name="connsiteX147" fmla="*/ 2330872 w 6029245"/>
              <a:gd name="connsiteY147" fmla="*/ 199848 h 482695"/>
              <a:gd name="connsiteX148" fmla="*/ 2204878 w 6029245"/>
              <a:gd name="connsiteY148" fmla="*/ 172930 h 482695"/>
              <a:gd name="connsiteX149" fmla="*/ 2169381 w 6029245"/>
              <a:gd name="connsiteY149" fmla="*/ 166183 h 482695"/>
              <a:gd name="connsiteX150" fmla="*/ 2143550 w 6029245"/>
              <a:gd name="connsiteY150" fmla="*/ 168564 h 482695"/>
              <a:gd name="connsiteX151" fmla="*/ 2090543 w 6029245"/>
              <a:gd name="connsiteY151" fmla="*/ 197157 h 482695"/>
              <a:gd name="connsiteX152" fmla="*/ 1937576 w 6029245"/>
              <a:gd name="connsiteY152" fmla="*/ 234549 h 482695"/>
              <a:gd name="connsiteX153" fmla="*/ 1859597 w 6029245"/>
              <a:gd name="connsiteY153" fmla="*/ 225317 h 482695"/>
              <a:gd name="connsiteX154" fmla="*/ 1705408 w 6029245"/>
              <a:gd name="connsiteY154" fmla="*/ 220261 h 482695"/>
              <a:gd name="connsiteX155" fmla="*/ 1635759 w 6029245"/>
              <a:gd name="connsiteY155" fmla="*/ 225317 h 482695"/>
              <a:gd name="connsiteX156" fmla="*/ 1557179 w 6029245"/>
              <a:gd name="connsiteY156" fmla="*/ 215792 h 482695"/>
              <a:gd name="connsiteX157" fmla="*/ 1508234 w 6029245"/>
              <a:gd name="connsiteY157" fmla="*/ 216173 h 482695"/>
              <a:gd name="connsiteX158" fmla="*/ 1421448 w 6029245"/>
              <a:gd name="connsiteY158" fmla="*/ 227699 h 482695"/>
              <a:gd name="connsiteX159" fmla="*/ 1332508 w 6029245"/>
              <a:gd name="connsiteY159" fmla="*/ 246438 h 482695"/>
              <a:gd name="connsiteX160" fmla="*/ 1223804 w 6029245"/>
              <a:gd name="connsiteY160" fmla="*/ 249130 h 482695"/>
              <a:gd name="connsiteX161" fmla="*/ 1123791 w 6029245"/>
              <a:gd name="connsiteY161" fmla="*/ 265799 h 482695"/>
              <a:gd name="connsiteX162" fmla="*/ 1080618 w 6029245"/>
              <a:gd name="connsiteY162" fmla="*/ 263089 h 482695"/>
              <a:gd name="connsiteX163" fmla="*/ 999966 w 6029245"/>
              <a:gd name="connsiteY163" fmla="*/ 265799 h 482695"/>
              <a:gd name="connsiteX164" fmla="*/ 968788 w 6029245"/>
              <a:gd name="connsiteY164" fmla="*/ 278739 h 482695"/>
              <a:gd name="connsiteX165" fmla="*/ 849814 w 6029245"/>
              <a:gd name="connsiteY165" fmla="*/ 305934 h 482695"/>
              <a:gd name="connsiteX166" fmla="*/ 786354 w 6029245"/>
              <a:gd name="connsiteY166" fmla="*/ 352428 h 482695"/>
              <a:gd name="connsiteX167" fmla="*/ 734239 w 6029245"/>
              <a:gd name="connsiteY167" fmla="*/ 370519 h 482695"/>
              <a:gd name="connsiteX168" fmla="*/ 662938 w 6029245"/>
              <a:gd name="connsiteY168" fmla="*/ 400112 h 482695"/>
              <a:gd name="connsiteX169" fmla="*/ 574474 w 6029245"/>
              <a:gd name="connsiteY169" fmla="*/ 384116 h 482695"/>
              <a:gd name="connsiteX170" fmla="*/ 438838 w 6029245"/>
              <a:gd name="connsiteY170" fmla="*/ 354378 h 482695"/>
              <a:gd name="connsiteX171" fmla="*/ 370519 w 6029245"/>
              <a:gd name="connsiteY171" fmla="*/ 278739 h 482695"/>
              <a:gd name="connsiteX172" fmla="*/ 326328 w 6029245"/>
              <a:gd name="connsiteY172" fmla="*/ 268542 h 482695"/>
              <a:gd name="connsiteX173" fmla="*/ 214153 w 6029245"/>
              <a:gd name="connsiteY173" fmla="*/ 180161 h 482695"/>
              <a:gd name="connsiteX174" fmla="*/ 180494 w 6029245"/>
              <a:gd name="connsiteY174" fmla="*/ 153280 h 482695"/>
              <a:gd name="connsiteX175" fmla="*/ 105377 w 6029245"/>
              <a:gd name="connsiteY175" fmla="*/ 125773 h 482695"/>
              <a:gd name="connsiteX176" fmla="*/ 33992 w 6029245"/>
              <a:gd name="connsiteY176" fmla="*/ 64586 h 482695"/>
              <a:gd name="connsiteX177" fmla="*/ 0 w 6029245"/>
              <a:gd name="connsiteY177" fmla="*/ 0 h 482695"/>
              <a:gd name="connsiteX0" fmla="*/ 0 w 6029245"/>
              <a:gd name="connsiteY0" fmla="*/ 0 h 482695"/>
              <a:gd name="connsiteX1" fmla="*/ 210754 w 6029245"/>
              <a:gd name="connsiteY1" fmla="*/ 129172 h 482695"/>
              <a:gd name="connsiteX2" fmla="*/ 385252 w 6029245"/>
              <a:gd name="connsiteY2" fmla="*/ 223402 h 482695"/>
              <a:gd name="connsiteX3" fmla="*/ 539522 w 6029245"/>
              <a:gd name="connsiteY3" fmla="*/ 285110 h 482695"/>
              <a:gd name="connsiteX4" fmla="*/ 604326 w 6029245"/>
              <a:gd name="connsiteY4" fmla="*/ 331345 h 482695"/>
              <a:gd name="connsiteX5" fmla="*/ 792027 w 6029245"/>
              <a:gd name="connsiteY5" fmla="*/ 282139 h 482695"/>
              <a:gd name="connsiteX6" fmla="*/ 862087 w 6029245"/>
              <a:gd name="connsiteY6" fmla="*/ 240232 h 482695"/>
              <a:gd name="connsiteX7" fmla="*/ 938195 w 6029245"/>
              <a:gd name="connsiteY7" fmla="*/ 217553 h 482695"/>
              <a:gd name="connsiteX8" fmla="*/ 1078547 w 6029245"/>
              <a:gd name="connsiteY8" fmla="*/ 199123 h 482695"/>
              <a:gd name="connsiteX9" fmla="*/ 1131952 w 6029245"/>
              <a:gd name="connsiteY9" fmla="*/ 207355 h 482695"/>
              <a:gd name="connsiteX10" fmla="*/ 1312113 w 6029245"/>
              <a:gd name="connsiteY10" fmla="*/ 183133 h 482695"/>
              <a:gd name="connsiteX11" fmla="*/ 1357153 w 6029245"/>
              <a:gd name="connsiteY11" fmla="*/ 170548 h 482695"/>
              <a:gd name="connsiteX12" fmla="*/ 1410691 w 6029245"/>
              <a:gd name="connsiteY12" fmla="*/ 168347 h 482695"/>
              <a:gd name="connsiteX13" fmla="*/ 1556265 w 6029245"/>
              <a:gd name="connsiteY13" fmla="*/ 162144 h 482695"/>
              <a:gd name="connsiteX14" fmla="*/ 1626235 w 6029245"/>
              <a:gd name="connsiteY14" fmla="*/ 165786 h 482695"/>
              <a:gd name="connsiteX15" fmla="*/ 1730221 w 6029245"/>
              <a:gd name="connsiteY15" fmla="*/ 156366 h 482695"/>
              <a:gd name="connsiteX16" fmla="*/ 1764214 w 6029245"/>
              <a:gd name="connsiteY16" fmla="*/ 156366 h 482695"/>
              <a:gd name="connsiteX17" fmla="*/ 1881028 w 6029245"/>
              <a:gd name="connsiteY17" fmla="*/ 149116 h 482695"/>
              <a:gd name="connsiteX18" fmla="*/ 1923979 w 6029245"/>
              <a:gd name="connsiteY18" fmla="*/ 156366 h 482695"/>
              <a:gd name="connsiteX19" fmla="*/ 1968169 w 6029245"/>
              <a:gd name="connsiteY19" fmla="*/ 146168 h 482695"/>
              <a:gd name="connsiteX20" fmla="*/ 2025957 w 6029245"/>
              <a:gd name="connsiteY20" fmla="*/ 125773 h 482695"/>
              <a:gd name="connsiteX21" fmla="*/ 2076292 w 6029245"/>
              <a:gd name="connsiteY21" fmla="*/ 127686 h 482695"/>
              <a:gd name="connsiteX22" fmla="*/ 2110938 w 6029245"/>
              <a:gd name="connsiteY22" fmla="*/ 95180 h 482695"/>
              <a:gd name="connsiteX23" fmla="*/ 2141531 w 6029245"/>
              <a:gd name="connsiteY23" fmla="*/ 98579 h 482695"/>
              <a:gd name="connsiteX24" fmla="*/ 2185828 w 6029245"/>
              <a:gd name="connsiteY24" fmla="*/ 113397 h 482695"/>
              <a:gd name="connsiteX25" fmla="*/ 2242979 w 6029245"/>
              <a:gd name="connsiteY25" fmla="*/ 130067 h 482695"/>
              <a:gd name="connsiteX26" fmla="*/ 2274103 w 6029245"/>
              <a:gd name="connsiteY26" fmla="*/ 132916 h 482695"/>
              <a:gd name="connsiteX27" fmla="*/ 2304892 w 6029245"/>
              <a:gd name="connsiteY27" fmla="*/ 144355 h 482695"/>
              <a:gd name="connsiteX28" fmla="*/ 2425016 w 6029245"/>
              <a:gd name="connsiteY28" fmla="*/ 142424 h 482695"/>
              <a:gd name="connsiteX29" fmla="*/ 2566093 w 6029245"/>
              <a:gd name="connsiteY29" fmla="*/ 191049 h 482695"/>
              <a:gd name="connsiteX30" fmla="*/ 2631121 w 6029245"/>
              <a:gd name="connsiteY30" fmla="*/ 194360 h 482695"/>
              <a:gd name="connsiteX31" fmla="*/ 2664460 w 6029245"/>
              <a:gd name="connsiteY31" fmla="*/ 199124 h 482695"/>
              <a:gd name="connsiteX32" fmla="*/ 2692901 w 6029245"/>
              <a:gd name="connsiteY32" fmla="*/ 214171 h 482695"/>
              <a:gd name="connsiteX33" fmla="*/ 2736074 w 6029245"/>
              <a:gd name="connsiteY33" fmla="*/ 214172 h 482695"/>
              <a:gd name="connsiteX34" fmla="*/ 2781142 w 6029245"/>
              <a:gd name="connsiteY34" fmla="*/ 215792 h 482695"/>
              <a:gd name="connsiteX35" fmla="*/ 2859722 w 6029245"/>
              <a:gd name="connsiteY35" fmla="*/ 191980 h 482695"/>
              <a:gd name="connsiteX36" fmla="*/ 2923360 w 6029245"/>
              <a:gd name="connsiteY36" fmla="*/ 207355 h 482695"/>
              <a:gd name="connsiteX37" fmla="*/ 2957353 w 6029245"/>
              <a:gd name="connsiteY37" fmla="*/ 224351 h 482695"/>
              <a:gd name="connsiteX38" fmla="*/ 2984547 w 6029245"/>
              <a:gd name="connsiteY38" fmla="*/ 241348 h 482695"/>
              <a:gd name="connsiteX39" fmla="*/ 3004943 w 6029245"/>
              <a:gd name="connsiteY39" fmla="*/ 248146 h 482695"/>
              <a:gd name="connsiteX40" fmla="*/ 3069272 w 6029245"/>
              <a:gd name="connsiteY40" fmla="*/ 261036 h 482695"/>
              <a:gd name="connsiteX41" fmla="*/ 3127316 w 6029245"/>
              <a:gd name="connsiteY41" fmla="*/ 295736 h 482695"/>
              <a:gd name="connsiteX42" fmla="*/ 3176429 w 6029245"/>
              <a:gd name="connsiteY42" fmla="*/ 299136 h 482695"/>
              <a:gd name="connsiteX43" fmla="*/ 3202099 w 6029245"/>
              <a:gd name="connsiteY43" fmla="*/ 295736 h 482695"/>
              <a:gd name="connsiteX44" fmla="*/ 3249689 w 6029245"/>
              <a:gd name="connsiteY44" fmla="*/ 285538 h 482695"/>
              <a:gd name="connsiteX45" fmla="*/ 3276883 w 6029245"/>
              <a:gd name="connsiteY45" fmla="*/ 271941 h 482695"/>
              <a:gd name="connsiteX46" fmla="*/ 3381260 w 6029245"/>
              <a:gd name="connsiteY46" fmla="*/ 156313 h 482695"/>
              <a:gd name="connsiteX47" fmla="*/ 3419652 w 6029245"/>
              <a:gd name="connsiteY47" fmla="*/ 183560 h 482695"/>
              <a:gd name="connsiteX48" fmla="*/ 3463842 w 6029245"/>
              <a:gd name="connsiteY48" fmla="*/ 200557 h 482695"/>
              <a:gd name="connsiteX49" fmla="*/ 3507423 w 6029245"/>
              <a:gd name="connsiteY49" fmla="*/ 230080 h 482695"/>
              <a:gd name="connsiteX50" fmla="*/ 3533617 w 6029245"/>
              <a:gd name="connsiteY50" fmla="*/ 234842 h 482695"/>
              <a:gd name="connsiteX51" fmla="*/ 3664398 w 6029245"/>
              <a:gd name="connsiteY51" fmla="*/ 295736 h 482695"/>
              <a:gd name="connsiteX52" fmla="*/ 3701790 w 6029245"/>
              <a:gd name="connsiteY52" fmla="*/ 299135 h 482695"/>
              <a:gd name="connsiteX53" fmla="*/ 3718786 w 6029245"/>
              <a:gd name="connsiteY53" fmla="*/ 302534 h 482695"/>
              <a:gd name="connsiteX54" fmla="*/ 3752434 w 6029245"/>
              <a:gd name="connsiteY54" fmla="*/ 299808 h 482695"/>
              <a:gd name="connsiteX55" fmla="*/ 3797988 w 6029245"/>
              <a:gd name="connsiteY55" fmla="*/ 291301 h 482695"/>
              <a:gd name="connsiteX56" fmla="*/ 3850323 w 6029245"/>
              <a:gd name="connsiteY56" fmla="*/ 303899 h 482695"/>
              <a:gd name="connsiteX57" fmla="*/ 3888749 w 6029245"/>
              <a:gd name="connsiteY57" fmla="*/ 319531 h 482695"/>
              <a:gd name="connsiteX58" fmla="*/ 3946537 w 6029245"/>
              <a:gd name="connsiteY58" fmla="*/ 319531 h 482695"/>
              <a:gd name="connsiteX59" fmla="*/ 3983928 w 6029245"/>
              <a:gd name="connsiteY59" fmla="*/ 309333 h 482695"/>
              <a:gd name="connsiteX60" fmla="*/ 4047966 w 6029245"/>
              <a:gd name="connsiteY60" fmla="*/ 320567 h 482695"/>
              <a:gd name="connsiteX61" fmla="*/ 4075708 w 6029245"/>
              <a:gd name="connsiteY61" fmla="*/ 292336 h 482695"/>
              <a:gd name="connsiteX62" fmla="*/ 4140834 w 6029245"/>
              <a:gd name="connsiteY62" fmla="*/ 265799 h 482695"/>
              <a:gd name="connsiteX63" fmla="*/ 4208279 w 6029245"/>
              <a:gd name="connsiteY63" fmla="*/ 248146 h 482695"/>
              <a:gd name="connsiteX64" fmla="*/ 4283709 w 6029245"/>
              <a:gd name="connsiteY64" fmla="*/ 251511 h 482695"/>
              <a:gd name="connsiteX65" fmla="*/ 4367053 w 6029245"/>
              <a:gd name="connsiteY65" fmla="*/ 277705 h 482695"/>
              <a:gd name="connsiteX66" fmla="*/ 4392858 w 6029245"/>
              <a:gd name="connsiteY66" fmla="*/ 273649 h 482695"/>
              <a:gd name="connsiteX67" fmla="*/ 4409916 w 6029245"/>
              <a:gd name="connsiteY67" fmla="*/ 272942 h 482695"/>
              <a:gd name="connsiteX68" fmla="*/ 4442828 w 6029245"/>
              <a:gd name="connsiteY68" fmla="*/ 292336 h 482695"/>
              <a:gd name="connsiteX69" fmla="*/ 4456425 w 6029245"/>
              <a:gd name="connsiteY69" fmla="*/ 295736 h 482695"/>
              <a:gd name="connsiteX70" fmla="*/ 4476821 w 6029245"/>
              <a:gd name="connsiteY70" fmla="*/ 302534 h 482695"/>
              <a:gd name="connsiteX71" fmla="*/ 4521834 w 6029245"/>
              <a:gd name="connsiteY71" fmla="*/ 334854 h 482695"/>
              <a:gd name="connsiteX72" fmla="*/ 4562315 w 6029245"/>
              <a:gd name="connsiteY72" fmla="*/ 339617 h 482695"/>
              <a:gd name="connsiteX73" fmla="*/ 4578798 w 6029245"/>
              <a:gd name="connsiteY73" fmla="*/ 350815 h 482695"/>
              <a:gd name="connsiteX74" fmla="*/ 4636134 w 6029245"/>
              <a:gd name="connsiteY74" fmla="*/ 356285 h 482695"/>
              <a:gd name="connsiteX75" fmla="*/ 4681379 w 6029245"/>
              <a:gd name="connsiteY75" fmla="*/ 341999 h 482695"/>
              <a:gd name="connsiteX76" fmla="*/ 4718168 w 6029245"/>
              <a:gd name="connsiteY76" fmla="*/ 356922 h 482695"/>
              <a:gd name="connsiteX77" fmla="*/ 4795678 w 6029245"/>
              <a:gd name="connsiteY77" fmla="*/ 349141 h 482695"/>
              <a:gd name="connsiteX78" fmla="*/ 4881332 w 6029245"/>
              <a:gd name="connsiteY78" fmla="*/ 326496 h 482695"/>
              <a:gd name="connsiteX79" fmla="*/ 5052619 w 6029245"/>
              <a:gd name="connsiteY79" fmla="*/ 349623 h 482695"/>
              <a:gd name="connsiteX80" fmla="*/ 5119528 w 6029245"/>
              <a:gd name="connsiteY80" fmla="*/ 339616 h 482695"/>
              <a:gd name="connsiteX81" fmla="*/ 5166870 w 6029245"/>
              <a:gd name="connsiteY81" fmla="*/ 343325 h 482695"/>
              <a:gd name="connsiteX82" fmla="*/ 5201279 w 6029245"/>
              <a:gd name="connsiteY82" fmla="*/ 332794 h 482695"/>
              <a:gd name="connsiteX83" fmla="*/ 5252878 w 6029245"/>
              <a:gd name="connsiteY83" fmla="*/ 339617 h 482695"/>
              <a:gd name="connsiteX84" fmla="*/ 5499997 w 6029245"/>
              <a:gd name="connsiteY84" fmla="*/ 333128 h 482695"/>
              <a:gd name="connsiteX85" fmla="*/ 5543391 w 6029245"/>
              <a:gd name="connsiteY85" fmla="*/ 344380 h 482695"/>
              <a:gd name="connsiteX86" fmla="*/ 5655309 w 6029245"/>
              <a:gd name="connsiteY86" fmla="*/ 346761 h 482695"/>
              <a:gd name="connsiteX87" fmla="*/ 5725797 w 6029245"/>
              <a:gd name="connsiteY87" fmla="*/ 344014 h 482695"/>
              <a:gd name="connsiteX88" fmla="*/ 5748143 w 6029245"/>
              <a:gd name="connsiteY88" fmla="*/ 329728 h 482695"/>
              <a:gd name="connsiteX89" fmla="*/ 5815554 w 6029245"/>
              <a:gd name="connsiteY89" fmla="*/ 332794 h 482695"/>
              <a:gd name="connsiteX90" fmla="*/ 5894092 w 6029245"/>
              <a:gd name="connsiteY90" fmla="*/ 310355 h 482695"/>
              <a:gd name="connsiteX91" fmla="*/ 5952967 w 6029245"/>
              <a:gd name="connsiteY91" fmla="*/ 322949 h 482695"/>
              <a:gd name="connsiteX92" fmla="*/ 5982691 w 6029245"/>
              <a:gd name="connsiteY92" fmla="*/ 322930 h 482695"/>
              <a:gd name="connsiteX93" fmla="*/ 6029245 w 6029245"/>
              <a:gd name="connsiteY93" fmla="*/ 326329 h 482695"/>
              <a:gd name="connsiteX94" fmla="*/ 6026209 w 6029245"/>
              <a:gd name="connsiteY94" fmla="*/ 470116 h 482695"/>
              <a:gd name="connsiteX95" fmla="*/ 5967253 w 6029245"/>
              <a:gd name="connsiteY95" fmla="*/ 468205 h 482695"/>
              <a:gd name="connsiteX96" fmla="*/ 5805930 w 6029245"/>
              <a:gd name="connsiteY96" fmla="*/ 452102 h 482695"/>
              <a:gd name="connsiteX97" fmla="*/ 5652870 w 6029245"/>
              <a:gd name="connsiteY97" fmla="*/ 470234 h 482695"/>
              <a:gd name="connsiteX98" fmla="*/ 5537868 w 6029245"/>
              <a:gd name="connsiteY98" fmla="*/ 470234 h 482695"/>
              <a:gd name="connsiteX99" fmla="*/ 5442210 w 6029245"/>
              <a:gd name="connsiteY99" fmla="*/ 448702 h 482695"/>
              <a:gd name="connsiteX100" fmla="*/ 5224657 w 6029245"/>
              <a:gd name="connsiteY100" fmla="*/ 448702 h 482695"/>
              <a:gd name="connsiteX101" fmla="*/ 5122679 w 6029245"/>
              <a:gd name="connsiteY101" fmla="*/ 482695 h 482695"/>
              <a:gd name="connsiteX102" fmla="*/ 5044496 w 6029245"/>
              <a:gd name="connsiteY102" fmla="*/ 479296 h 482695"/>
              <a:gd name="connsiteX103" fmla="*/ 4932321 w 6029245"/>
              <a:gd name="connsiteY103" fmla="*/ 462299 h 482695"/>
              <a:gd name="connsiteX104" fmla="*/ 4876915 w 6029245"/>
              <a:gd name="connsiteY104" fmla="*/ 426926 h 482695"/>
              <a:gd name="connsiteX105" fmla="*/ 4807221 w 6029245"/>
              <a:gd name="connsiteY105" fmla="*/ 429307 h 482695"/>
              <a:gd name="connsiteX106" fmla="*/ 4748761 w 6029245"/>
              <a:gd name="connsiteY106" fmla="*/ 455501 h 482695"/>
              <a:gd name="connsiteX107" fmla="*/ 4694373 w 6029245"/>
              <a:gd name="connsiteY107" fmla="*/ 469098 h 482695"/>
              <a:gd name="connsiteX108" fmla="*/ 4667179 w 6029245"/>
              <a:gd name="connsiteY108" fmla="*/ 461264 h 482695"/>
              <a:gd name="connsiteX109" fmla="*/ 4575435 w 6029245"/>
              <a:gd name="connsiteY109" fmla="*/ 469425 h 482695"/>
              <a:gd name="connsiteX110" fmla="*/ 4528172 w 6029245"/>
              <a:gd name="connsiteY110" fmla="*/ 454119 h 482695"/>
              <a:gd name="connsiteX111" fmla="*/ 4487018 w 6029245"/>
              <a:gd name="connsiteY111" fmla="*/ 445637 h 482695"/>
              <a:gd name="connsiteX112" fmla="*/ 4360655 w 6029245"/>
              <a:gd name="connsiteY112" fmla="*/ 383443 h 482695"/>
              <a:gd name="connsiteX113" fmla="*/ 4326572 w 6029245"/>
              <a:gd name="connsiteY113" fmla="*/ 370574 h 482695"/>
              <a:gd name="connsiteX114" fmla="*/ 4281355 w 6029245"/>
              <a:gd name="connsiteY114" fmla="*/ 390224 h 482695"/>
              <a:gd name="connsiteX115" fmla="*/ 4209891 w 6029245"/>
              <a:gd name="connsiteY115" fmla="*/ 415817 h 482695"/>
              <a:gd name="connsiteX116" fmla="*/ 4170888 w 6029245"/>
              <a:gd name="connsiteY116" fmla="*/ 410602 h 482695"/>
              <a:gd name="connsiteX117" fmla="*/ 4132460 w 6029245"/>
              <a:gd name="connsiteY117" fmla="*/ 408203 h 482695"/>
              <a:gd name="connsiteX118" fmla="*/ 4103213 w 6029245"/>
              <a:gd name="connsiteY118" fmla="*/ 434052 h 482695"/>
              <a:gd name="connsiteX119" fmla="*/ 4079274 w 6029245"/>
              <a:gd name="connsiteY119" fmla="*/ 457617 h 482695"/>
              <a:gd name="connsiteX120" fmla="*/ 3943137 w 6029245"/>
              <a:gd name="connsiteY120" fmla="*/ 452102 h 482695"/>
              <a:gd name="connsiteX121" fmla="*/ 3902709 w 6029245"/>
              <a:gd name="connsiteY121" fmla="*/ 437249 h 482695"/>
              <a:gd name="connsiteX122" fmla="*/ 3888749 w 6029245"/>
              <a:gd name="connsiteY122" fmla="*/ 448702 h 482695"/>
              <a:gd name="connsiteX123" fmla="*/ 3834069 w 6029245"/>
              <a:gd name="connsiteY123" fmla="*/ 430689 h 482695"/>
              <a:gd name="connsiteX124" fmla="*/ 3773421 w 6029245"/>
              <a:gd name="connsiteY124" fmla="*/ 429535 h 482695"/>
              <a:gd name="connsiteX125" fmla="*/ 3735800 w 6029245"/>
              <a:gd name="connsiteY125" fmla="*/ 441576 h 482695"/>
              <a:gd name="connsiteX126" fmla="*/ 3690778 w 6029245"/>
              <a:gd name="connsiteY126" fmla="*/ 444392 h 482695"/>
              <a:gd name="connsiteX127" fmla="*/ 3652855 w 6029245"/>
              <a:gd name="connsiteY127" fmla="*/ 438868 h 482695"/>
              <a:gd name="connsiteX128" fmla="*/ 3619341 w 6029245"/>
              <a:gd name="connsiteY128" fmla="*/ 418199 h 482695"/>
              <a:gd name="connsiteX129" fmla="*/ 3564572 w 6029245"/>
              <a:gd name="connsiteY129" fmla="*/ 375336 h 482695"/>
              <a:gd name="connsiteX130" fmla="*/ 3513219 w 6029245"/>
              <a:gd name="connsiteY130" fmla="*/ 319704 h 482695"/>
              <a:gd name="connsiteX131" fmla="*/ 3457416 w 6029245"/>
              <a:gd name="connsiteY131" fmla="*/ 303899 h 482695"/>
              <a:gd name="connsiteX132" fmla="*/ 3385978 w 6029245"/>
              <a:gd name="connsiteY132" fmla="*/ 232461 h 482695"/>
              <a:gd name="connsiteX133" fmla="*/ 3378861 w 6029245"/>
              <a:gd name="connsiteY133" fmla="*/ 251545 h 482695"/>
              <a:gd name="connsiteX134" fmla="*/ 3304077 w 6029245"/>
              <a:gd name="connsiteY134" fmla="*/ 316131 h 482695"/>
              <a:gd name="connsiteX135" fmla="*/ 3255009 w 6029245"/>
              <a:gd name="connsiteY135" fmla="*/ 346761 h 482695"/>
              <a:gd name="connsiteX136" fmla="*/ 3163345 w 6029245"/>
              <a:gd name="connsiteY136" fmla="*/ 369847 h 482695"/>
              <a:gd name="connsiteX137" fmla="*/ 3032137 w 6029245"/>
              <a:gd name="connsiteY137" fmla="*/ 312732 h 482695"/>
              <a:gd name="connsiteX138" fmla="*/ 2984547 w 6029245"/>
              <a:gd name="connsiteY138" fmla="*/ 295736 h 482695"/>
              <a:gd name="connsiteX139" fmla="*/ 2960752 w 6029245"/>
              <a:gd name="connsiteY139" fmla="*/ 292336 h 482695"/>
              <a:gd name="connsiteX140" fmla="*/ 2834980 w 6029245"/>
              <a:gd name="connsiteY140" fmla="*/ 261743 h 482695"/>
              <a:gd name="connsiteX141" fmla="*/ 2780592 w 6029245"/>
              <a:gd name="connsiteY141" fmla="*/ 265142 h 482695"/>
              <a:gd name="connsiteX142" fmla="*/ 2760196 w 6029245"/>
              <a:gd name="connsiteY142" fmla="*/ 268542 h 482695"/>
              <a:gd name="connsiteX143" fmla="*/ 2705808 w 6029245"/>
              <a:gd name="connsiteY143" fmla="*/ 275340 h 482695"/>
              <a:gd name="connsiteX144" fmla="*/ 2671815 w 6029245"/>
              <a:gd name="connsiteY144" fmla="*/ 275340 h 482695"/>
              <a:gd name="connsiteX145" fmla="*/ 2593633 w 6029245"/>
              <a:gd name="connsiteY145" fmla="*/ 251545 h 482695"/>
              <a:gd name="connsiteX146" fmla="*/ 2546043 w 6029245"/>
              <a:gd name="connsiteY146" fmla="*/ 244747 h 482695"/>
              <a:gd name="connsiteX147" fmla="*/ 2459026 w 6029245"/>
              <a:gd name="connsiteY147" fmla="*/ 212773 h 482695"/>
              <a:gd name="connsiteX148" fmla="*/ 2330872 w 6029245"/>
              <a:gd name="connsiteY148" fmla="*/ 199848 h 482695"/>
              <a:gd name="connsiteX149" fmla="*/ 2204878 w 6029245"/>
              <a:gd name="connsiteY149" fmla="*/ 172930 h 482695"/>
              <a:gd name="connsiteX150" fmla="*/ 2169381 w 6029245"/>
              <a:gd name="connsiteY150" fmla="*/ 166183 h 482695"/>
              <a:gd name="connsiteX151" fmla="*/ 2143550 w 6029245"/>
              <a:gd name="connsiteY151" fmla="*/ 168564 h 482695"/>
              <a:gd name="connsiteX152" fmla="*/ 2090543 w 6029245"/>
              <a:gd name="connsiteY152" fmla="*/ 197157 h 482695"/>
              <a:gd name="connsiteX153" fmla="*/ 1937576 w 6029245"/>
              <a:gd name="connsiteY153" fmla="*/ 234549 h 482695"/>
              <a:gd name="connsiteX154" fmla="*/ 1859597 w 6029245"/>
              <a:gd name="connsiteY154" fmla="*/ 225317 h 482695"/>
              <a:gd name="connsiteX155" fmla="*/ 1705408 w 6029245"/>
              <a:gd name="connsiteY155" fmla="*/ 220261 h 482695"/>
              <a:gd name="connsiteX156" fmla="*/ 1635759 w 6029245"/>
              <a:gd name="connsiteY156" fmla="*/ 225317 h 482695"/>
              <a:gd name="connsiteX157" fmla="*/ 1557179 w 6029245"/>
              <a:gd name="connsiteY157" fmla="*/ 215792 h 482695"/>
              <a:gd name="connsiteX158" fmla="*/ 1508234 w 6029245"/>
              <a:gd name="connsiteY158" fmla="*/ 216173 h 482695"/>
              <a:gd name="connsiteX159" fmla="*/ 1421448 w 6029245"/>
              <a:gd name="connsiteY159" fmla="*/ 227699 h 482695"/>
              <a:gd name="connsiteX160" fmla="*/ 1332508 w 6029245"/>
              <a:gd name="connsiteY160" fmla="*/ 246438 h 482695"/>
              <a:gd name="connsiteX161" fmla="*/ 1223804 w 6029245"/>
              <a:gd name="connsiteY161" fmla="*/ 249130 h 482695"/>
              <a:gd name="connsiteX162" fmla="*/ 1123791 w 6029245"/>
              <a:gd name="connsiteY162" fmla="*/ 265799 h 482695"/>
              <a:gd name="connsiteX163" fmla="*/ 1080618 w 6029245"/>
              <a:gd name="connsiteY163" fmla="*/ 263089 h 482695"/>
              <a:gd name="connsiteX164" fmla="*/ 999966 w 6029245"/>
              <a:gd name="connsiteY164" fmla="*/ 265799 h 482695"/>
              <a:gd name="connsiteX165" fmla="*/ 968788 w 6029245"/>
              <a:gd name="connsiteY165" fmla="*/ 278739 h 482695"/>
              <a:gd name="connsiteX166" fmla="*/ 849814 w 6029245"/>
              <a:gd name="connsiteY166" fmla="*/ 305934 h 482695"/>
              <a:gd name="connsiteX167" fmla="*/ 786354 w 6029245"/>
              <a:gd name="connsiteY167" fmla="*/ 352428 h 482695"/>
              <a:gd name="connsiteX168" fmla="*/ 734239 w 6029245"/>
              <a:gd name="connsiteY168" fmla="*/ 370519 h 482695"/>
              <a:gd name="connsiteX169" fmla="*/ 662938 w 6029245"/>
              <a:gd name="connsiteY169" fmla="*/ 400112 h 482695"/>
              <a:gd name="connsiteX170" fmla="*/ 574474 w 6029245"/>
              <a:gd name="connsiteY170" fmla="*/ 384116 h 482695"/>
              <a:gd name="connsiteX171" fmla="*/ 438838 w 6029245"/>
              <a:gd name="connsiteY171" fmla="*/ 354378 h 482695"/>
              <a:gd name="connsiteX172" fmla="*/ 370519 w 6029245"/>
              <a:gd name="connsiteY172" fmla="*/ 278739 h 482695"/>
              <a:gd name="connsiteX173" fmla="*/ 326328 w 6029245"/>
              <a:gd name="connsiteY173" fmla="*/ 268542 h 482695"/>
              <a:gd name="connsiteX174" fmla="*/ 214153 w 6029245"/>
              <a:gd name="connsiteY174" fmla="*/ 180161 h 482695"/>
              <a:gd name="connsiteX175" fmla="*/ 180494 w 6029245"/>
              <a:gd name="connsiteY175" fmla="*/ 153280 h 482695"/>
              <a:gd name="connsiteX176" fmla="*/ 105377 w 6029245"/>
              <a:gd name="connsiteY176" fmla="*/ 125773 h 482695"/>
              <a:gd name="connsiteX177" fmla="*/ 33992 w 6029245"/>
              <a:gd name="connsiteY177" fmla="*/ 64586 h 482695"/>
              <a:gd name="connsiteX178" fmla="*/ 0 w 6029245"/>
              <a:gd name="connsiteY178" fmla="*/ 0 h 482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6029245" h="482695">
                <a:moveTo>
                  <a:pt x="0" y="0"/>
                </a:moveTo>
                <a:lnTo>
                  <a:pt x="210754" y="129172"/>
                </a:lnTo>
                <a:cubicBezTo>
                  <a:pt x="268920" y="160582"/>
                  <a:pt x="318671" y="200406"/>
                  <a:pt x="385252" y="223402"/>
                </a:cubicBezTo>
                <a:lnTo>
                  <a:pt x="539522" y="285110"/>
                </a:lnTo>
                <a:lnTo>
                  <a:pt x="604326" y="331345"/>
                </a:lnTo>
                <a:lnTo>
                  <a:pt x="792027" y="282139"/>
                </a:lnTo>
                <a:lnTo>
                  <a:pt x="862087" y="240232"/>
                </a:lnTo>
                <a:lnTo>
                  <a:pt x="938195" y="217553"/>
                </a:lnTo>
                <a:lnTo>
                  <a:pt x="1078547" y="199123"/>
                </a:lnTo>
                <a:lnTo>
                  <a:pt x="1131952" y="207355"/>
                </a:lnTo>
                <a:lnTo>
                  <a:pt x="1312113" y="183133"/>
                </a:lnTo>
                <a:lnTo>
                  <a:pt x="1357153" y="170548"/>
                </a:lnTo>
                <a:lnTo>
                  <a:pt x="1410691" y="168347"/>
                </a:lnTo>
                <a:lnTo>
                  <a:pt x="1556265" y="162144"/>
                </a:lnTo>
                <a:lnTo>
                  <a:pt x="1626235" y="165786"/>
                </a:lnTo>
                <a:lnTo>
                  <a:pt x="1730221" y="156366"/>
                </a:lnTo>
                <a:lnTo>
                  <a:pt x="1764214" y="156366"/>
                </a:lnTo>
                <a:lnTo>
                  <a:pt x="1881028" y="149116"/>
                </a:lnTo>
                <a:lnTo>
                  <a:pt x="1923979" y="156366"/>
                </a:lnTo>
                <a:cubicBezTo>
                  <a:pt x="1963864" y="149115"/>
                  <a:pt x="1950041" y="155235"/>
                  <a:pt x="1968169" y="146168"/>
                </a:cubicBezTo>
                <a:lnTo>
                  <a:pt x="2025957" y="125773"/>
                </a:lnTo>
                <a:lnTo>
                  <a:pt x="2076292" y="127686"/>
                </a:lnTo>
                <a:lnTo>
                  <a:pt x="2110938" y="95180"/>
                </a:lnTo>
                <a:lnTo>
                  <a:pt x="2141531" y="98579"/>
                </a:lnTo>
                <a:lnTo>
                  <a:pt x="2185828" y="113397"/>
                </a:lnTo>
                <a:lnTo>
                  <a:pt x="2242979" y="130067"/>
                </a:lnTo>
                <a:lnTo>
                  <a:pt x="2274103" y="132916"/>
                </a:lnTo>
                <a:lnTo>
                  <a:pt x="2304892" y="144355"/>
                </a:lnTo>
                <a:lnTo>
                  <a:pt x="2425016" y="142424"/>
                </a:lnTo>
                <a:lnTo>
                  <a:pt x="2566093" y="191049"/>
                </a:lnTo>
                <a:lnTo>
                  <a:pt x="2631121" y="194360"/>
                </a:lnTo>
                <a:lnTo>
                  <a:pt x="2664460" y="199124"/>
                </a:lnTo>
                <a:lnTo>
                  <a:pt x="2692901" y="214171"/>
                </a:lnTo>
                <a:lnTo>
                  <a:pt x="2736074" y="214172"/>
                </a:lnTo>
                <a:cubicBezTo>
                  <a:pt x="2750384" y="213252"/>
                  <a:pt x="2760534" y="219491"/>
                  <a:pt x="2781142" y="215792"/>
                </a:cubicBezTo>
                <a:cubicBezTo>
                  <a:pt x="2801750" y="212093"/>
                  <a:pt x="2835622" y="192196"/>
                  <a:pt x="2859722" y="191980"/>
                </a:cubicBezTo>
                <a:lnTo>
                  <a:pt x="2923360" y="207355"/>
                </a:lnTo>
                <a:cubicBezTo>
                  <a:pt x="2934691" y="213020"/>
                  <a:pt x="2946279" y="218199"/>
                  <a:pt x="2957353" y="224351"/>
                </a:cubicBezTo>
                <a:cubicBezTo>
                  <a:pt x="2966697" y="229542"/>
                  <a:pt x="2974986" y="236567"/>
                  <a:pt x="2984547" y="241348"/>
                </a:cubicBezTo>
                <a:cubicBezTo>
                  <a:pt x="2990957" y="244553"/>
                  <a:pt x="3004943" y="248146"/>
                  <a:pt x="3004943" y="248146"/>
                </a:cubicBezTo>
                <a:lnTo>
                  <a:pt x="3069272" y="261036"/>
                </a:lnTo>
                <a:lnTo>
                  <a:pt x="3127316" y="295736"/>
                </a:lnTo>
                <a:lnTo>
                  <a:pt x="3176429" y="299136"/>
                </a:lnTo>
                <a:lnTo>
                  <a:pt x="3202099" y="295736"/>
                </a:lnTo>
                <a:lnTo>
                  <a:pt x="3249689" y="285538"/>
                </a:lnTo>
                <a:cubicBezTo>
                  <a:pt x="3277944" y="274942"/>
                  <a:pt x="3276883" y="285021"/>
                  <a:pt x="3276883" y="271941"/>
                </a:cubicBezTo>
                <a:cubicBezTo>
                  <a:pt x="3311675" y="233398"/>
                  <a:pt x="3344086" y="185331"/>
                  <a:pt x="3381260" y="156313"/>
                </a:cubicBezTo>
                <a:lnTo>
                  <a:pt x="3419652" y="183560"/>
                </a:lnTo>
                <a:lnTo>
                  <a:pt x="3463842" y="200557"/>
                </a:lnTo>
                <a:lnTo>
                  <a:pt x="3507423" y="230080"/>
                </a:lnTo>
                <a:lnTo>
                  <a:pt x="3533617" y="234842"/>
                </a:lnTo>
                <a:lnTo>
                  <a:pt x="3664398" y="295736"/>
                </a:lnTo>
                <a:cubicBezTo>
                  <a:pt x="3676862" y="296869"/>
                  <a:pt x="3689371" y="297583"/>
                  <a:pt x="3701790" y="299135"/>
                </a:cubicBezTo>
                <a:cubicBezTo>
                  <a:pt x="3707523" y="299852"/>
                  <a:pt x="3713096" y="301530"/>
                  <a:pt x="3718786" y="302534"/>
                </a:cubicBezTo>
                <a:cubicBezTo>
                  <a:pt x="3732361" y="304930"/>
                  <a:pt x="3738756" y="298098"/>
                  <a:pt x="3752434" y="299808"/>
                </a:cubicBezTo>
                <a:cubicBezTo>
                  <a:pt x="3765973" y="301500"/>
                  <a:pt x="3784391" y="290168"/>
                  <a:pt x="3797988" y="291301"/>
                </a:cubicBezTo>
                <a:cubicBezTo>
                  <a:pt x="3811525" y="292776"/>
                  <a:pt x="3835196" y="299194"/>
                  <a:pt x="3850323" y="303899"/>
                </a:cubicBezTo>
                <a:cubicBezTo>
                  <a:pt x="3865450" y="308604"/>
                  <a:pt x="3871126" y="319307"/>
                  <a:pt x="3888749" y="319531"/>
                </a:cubicBezTo>
                <a:lnTo>
                  <a:pt x="3946537" y="319531"/>
                </a:lnTo>
                <a:lnTo>
                  <a:pt x="3983928" y="309333"/>
                </a:lnTo>
                <a:lnTo>
                  <a:pt x="4047966" y="320567"/>
                </a:lnTo>
                <a:lnTo>
                  <a:pt x="4075708" y="292336"/>
                </a:lnTo>
                <a:lnTo>
                  <a:pt x="4140834" y="265799"/>
                </a:lnTo>
                <a:lnTo>
                  <a:pt x="4208279" y="248146"/>
                </a:lnTo>
                <a:lnTo>
                  <a:pt x="4283709" y="251511"/>
                </a:lnTo>
                <a:cubicBezTo>
                  <a:pt x="4310171" y="255247"/>
                  <a:pt x="4348862" y="274015"/>
                  <a:pt x="4367053" y="277705"/>
                </a:cubicBezTo>
                <a:cubicBezTo>
                  <a:pt x="4385245" y="281395"/>
                  <a:pt x="4385714" y="274443"/>
                  <a:pt x="4392858" y="273649"/>
                </a:cubicBezTo>
                <a:cubicBezTo>
                  <a:pt x="4400002" y="272855"/>
                  <a:pt x="4401588" y="269827"/>
                  <a:pt x="4409916" y="272942"/>
                </a:cubicBezTo>
                <a:cubicBezTo>
                  <a:pt x="4418244" y="276057"/>
                  <a:pt x="4435077" y="290522"/>
                  <a:pt x="4442828" y="292336"/>
                </a:cubicBezTo>
                <a:cubicBezTo>
                  <a:pt x="4447360" y="293469"/>
                  <a:pt x="4451950" y="294394"/>
                  <a:pt x="4456425" y="295736"/>
                </a:cubicBezTo>
                <a:cubicBezTo>
                  <a:pt x="4463289" y="297795"/>
                  <a:pt x="4476821" y="302534"/>
                  <a:pt x="4476821" y="302534"/>
                </a:cubicBezTo>
                <a:lnTo>
                  <a:pt x="4521834" y="334854"/>
                </a:lnTo>
                <a:lnTo>
                  <a:pt x="4562315" y="339617"/>
                </a:lnTo>
                <a:lnTo>
                  <a:pt x="4578798" y="350815"/>
                </a:lnTo>
                <a:lnTo>
                  <a:pt x="4636134" y="356285"/>
                </a:lnTo>
                <a:lnTo>
                  <a:pt x="4681379" y="341999"/>
                </a:lnTo>
                <a:lnTo>
                  <a:pt x="4718168" y="356922"/>
                </a:lnTo>
                <a:lnTo>
                  <a:pt x="4795678" y="349141"/>
                </a:lnTo>
                <a:lnTo>
                  <a:pt x="4881332" y="326496"/>
                </a:lnTo>
                <a:lnTo>
                  <a:pt x="5052619" y="349623"/>
                </a:lnTo>
                <a:lnTo>
                  <a:pt x="5119528" y="339616"/>
                </a:lnTo>
                <a:lnTo>
                  <a:pt x="5166870" y="343325"/>
                </a:lnTo>
                <a:lnTo>
                  <a:pt x="5201279" y="332794"/>
                </a:lnTo>
                <a:lnTo>
                  <a:pt x="5252878" y="339617"/>
                </a:lnTo>
                <a:lnTo>
                  <a:pt x="5499997" y="333128"/>
                </a:lnTo>
                <a:lnTo>
                  <a:pt x="5543391" y="344380"/>
                </a:lnTo>
                <a:lnTo>
                  <a:pt x="5655309" y="346761"/>
                </a:lnTo>
                <a:lnTo>
                  <a:pt x="5725797" y="344014"/>
                </a:lnTo>
                <a:lnTo>
                  <a:pt x="5748143" y="329728"/>
                </a:lnTo>
                <a:lnTo>
                  <a:pt x="5815554" y="332794"/>
                </a:lnTo>
                <a:lnTo>
                  <a:pt x="5894092" y="310355"/>
                </a:lnTo>
                <a:lnTo>
                  <a:pt x="5952967" y="322949"/>
                </a:lnTo>
                <a:lnTo>
                  <a:pt x="5982691" y="322930"/>
                </a:lnTo>
                <a:lnTo>
                  <a:pt x="6029245" y="326329"/>
                </a:lnTo>
                <a:lnTo>
                  <a:pt x="6026209" y="470116"/>
                </a:lnTo>
                <a:lnTo>
                  <a:pt x="5967253" y="468205"/>
                </a:lnTo>
                <a:lnTo>
                  <a:pt x="5805930" y="452102"/>
                </a:lnTo>
                <a:cubicBezTo>
                  <a:pt x="5754910" y="458146"/>
                  <a:pt x="5703890" y="455775"/>
                  <a:pt x="5652870" y="470234"/>
                </a:cubicBezTo>
                <a:lnTo>
                  <a:pt x="5537868" y="470234"/>
                </a:lnTo>
                <a:lnTo>
                  <a:pt x="5442210" y="448702"/>
                </a:lnTo>
                <a:lnTo>
                  <a:pt x="5224657" y="448702"/>
                </a:lnTo>
                <a:lnTo>
                  <a:pt x="5122679" y="482695"/>
                </a:lnTo>
                <a:lnTo>
                  <a:pt x="5044496" y="479296"/>
                </a:lnTo>
                <a:lnTo>
                  <a:pt x="4932321" y="462299"/>
                </a:lnTo>
                <a:lnTo>
                  <a:pt x="4876915" y="426926"/>
                </a:lnTo>
                <a:cubicBezTo>
                  <a:pt x="4840190" y="431689"/>
                  <a:pt x="4827277" y="419782"/>
                  <a:pt x="4807221" y="429307"/>
                </a:cubicBezTo>
                <a:lnTo>
                  <a:pt x="4748761" y="455501"/>
                </a:lnTo>
                <a:lnTo>
                  <a:pt x="4694373" y="469098"/>
                </a:lnTo>
                <a:cubicBezTo>
                  <a:pt x="4666118" y="479694"/>
                  <a:pt x="4667179" y="448184"/>
                  <a:pt x="4667179" y="461264"/>
                </a:cubicBezTo>
                <a:lnTo>
                  <a:pt x="4575435" y="469425"/>
                </a:lnTo>
                <a:cubicBezTo>
                  <a:pt x="4565237" y="468292"/>
                  <a:pt x="4538293" y="455806"/>
                  <a:pt x="4528172" y="454119"/>
                </a:cubicBezTo>
                <a:cubicBezTo>
                  <a:pt x="4524638" y="453530"/>
                  <a:pt x="4487018" y="445637"/>
                  <a:pt x="4487018" y="445637"/>
                </a:cubicBezTo>
                <a:lnTo>
                  <a:pt x="4360655" y="383443"/>
                </a:lnTo>
                <a:lnTo>
                  <a:pt x="4326572" y="370574"/>
                </a:lnTo>
                <a:lnTo>
                  <a:pt x="4281355" y="390224"/>
                </a:lnTo>
                <a:lnTo>
                  <a:pt x="4209891" y="415817"/>
                </a:lnTo>
                <a:lnTo>
                  <a:pt x="4170888" y="410602"/>
                </a:lnTo>
                <a:cubicBezTo>
                  <a:pt x="4165222" y="418534"/>
                  <a:pt x="4138936" y="400918"/>
                  <a:pt x="4132460" y="408203"/>
                </a:cubicBezTo>
                <a:cubicBezTo>
                  <a:pt x="4129746" y="411256"/>
                  <a:pt x="4103213" y="434052"/>
                  <a:pt x="4103213" y="434052"/>
                </a:cubicBezTo>
                <a:lnTo>
                  <a:pt x="4079274" y="457617"/>
                </a:lnTo>
                <a:lnTo>
                  <a:pt x="3943137" y="452102"/>
                </a:lnTo>
                <a:cubicBezTo>
                  <a:pt x="3913710" y="450295"/>
                  <a:pt x="3911774" y="437816"/>
                  <a:pt x="3902709" y="437249"/>
                </a:cubicBezTo>
                <a:cubicBezTo>
                  <a:pt x="3893644" y="436682"/>
                  <a:pt x="3900189" y="454558"/>
                  <a:pt x="3888749" y="448702"/>
                </a:cubicBezTo>
                <a:lnTo>
                  <a:pt x="3834069" y="430689"/>
                </a:lnTo>
                <a:cubicBezTo>
                  <a:pt x="3811602" y="426798"/>
                  <a:pt x="3789799" y="427721"/>
                  <a:pt x="3773421" y="429535"/>
                </a:cubicBezTo>
                <a:cubicBezTo>
                  <a:pt x="3757043" y="431349"/>
                  <a:pt x="3752352" y="443862"/>
                  <a:pt x="3735800" y="441576"/>
                </a:cubicBezTo>
                <a:lnTo>
                  <a:pt x="3690778" y="444392"/>
                </a:lnTo>
                <a:lnTo>
                  <a:pt x="3652855" y="438868"/>
                </a:lnTo>
                <a:lnTo>
                  <a:pt x="3619341" y="418199"/>
                </a:lnTo>
                <a:lnTo>
                  <a:pt x="3564572" y="375336"/>
                </a:lnTo>
                <a:lnTo>
                  <a:pt x="3513219" y="319704"/>
                </a:lnTo>
                <a:lnTo>
                  <a:pt x="3457416" y="303899"/>
                </a:lnTo>
                <a:lnTo>
                  <a:pt x="3385978" y="232461"/>
                </a:lnTo>
                <a:lnTo>
                  <a:pt x="3378861" y="251545"/>
                </a:lnTo>
                <a:lnTo>
                  <a:pt x="3304077" y="316131"/>
                </a:lnTo>
                <a:cubicBezTo>
                  <a:pt x="3283832" y="330016"/>
                  <a:pt x="3278464" y="337808"/>
                  <a:pt x="3255009" y="346761"/>
                </a:cubicBezTo>
                <a:cubicBezTo>
                  <a:pt x="3231554" y="355714"/>
                  <a:pt x="3200887" y="373534"/>
                  <a:pt x="3163345" y="369847"/>
                </a:cubicBezTo>
                <a:lnTo>
                  <a:pt x="3032137" y="312732"/>
                </a:lnTo>
                <a:cubicBezTo>
                  <a:pt x="3026638" y="310670"/>
                  <a:pt x="2993101" y="297710"/>
                  <a:pt x="2984547" y="295736"/>
                </a:cubicBezTo>
                <a:cubicBezTo>
                  <a:pt x="2976740" y="293934"/>
                  <a:pt x="2960752" y="292336"/>
                  <a:pt x="2960752" y="292336"/>
                </a:cubicBezTo>
                <a:lnTo>
                  <a:pt x="2834980" y="261743"/>
                </a:lnTo>
                <a:cubicBezTo>
                  <a:pt x="2816851" y="262876"/>
                  <a:pt x="2798675" y="263420"/>
                  <a:pt x="2780592" y="265142"/>
                </a:cubicBezTo>
                <a:cubicBezTo>
                  <a:pt x="2742561" y="268764"/>
                  <a:pt x="2773280" y="268542"/>
                  <a:pt x="2760196" y="268542"/>
                </a:cubicBezTo>
                <a:lnTo>
                  <a:pt x="2705808" y="275340"/>
                </a:lnTo>
                <a:lnTo>
                  <a:pt x="2671815" y="275340"/>
                </a:lnTo>
                <a:lnTo>
                  <a:pt x="2593633" y="251545"/>
                </a:lnTo>
                <a:cubicBezTo>
                  <a:pt x="2550316" y="247936"/>
                  <a:pt x="2565045" y="254248"/>
                  <a:pt x="2546043" y="244747"/>
                </a:cubicBezTo>
                <a:lnTo>
                  <a:pt x="2459026" y="212773"/>
                </a:lnTo>
                <a:cubicBezTo>
                  <a:pt x="2396901" y="205869"/>
                  <a:pt x="2436311" y="199848"/>
                  <a:pt x="2330872" y="199848"/>
                </a:cubicBezTo>
                <a:lnTo>
                  <a:pt x="2204878" y="172930"/>
                </a:lnTo>
                <a:lnTo>
                  <a:pt x="2169381" y="166183"/>
                </a:lnTo>
                <a:lnTo>
                  <a:pt x="2143550" y="168564"/>
                </a:lnTo>
                <a:lnTo>
                  <a:pt x="2090543" y="197157"/>
                </a:lnTo>
                <a:lnTo>
                  <a:pt x="1937576" y="234549"/>
                </a:lnTo>
                <a:lnTo>
                  <a:pt x="1859597" y="225317"/>
                </a:lnTo>
                <a:lnTo>
                  <a:pt x="1705408" y="220261"/>
                </a:lnTo>
                <a:lnTo>
                  <a:pt x="1635759" y="225317"/>
                </a:lnTo>
                <a:lnTo>
                  <a:pt x="1557179" y="215792"/>
                </a:lnTo>
                <a:lnTo>
                  <a:pt x="1508234" y="216173"/>
                </a:lnTo>
                <a:lnTo>
                  <a:pt x="1421448" y="227699"/>
                </a:lnTo>
                <a:lnTo>
                  <a:pt x="1332508" y="246438"/>
                </a:lnTo>
                <a:lnTo>
                  <a:pt x="1223804" y="249130"/>
                </a:lnTo>
                <a:lnTo>
                  <a:pt x="1123791" y="265799"/>
                </a:lnTo>
                <a:lnTo>
                  <a:pt x="1080618" y="263089"/>
                </a:lnTo>
                <a:lnTo>
                  <a:pt x="999966" y="265799"/>
                </a:lnTo>
                <a:lnTo>
                  <a:pt x="968788" y="278739"/>
                </a:lnTo>
                <a:lnTo>
                  <a:pt x="849814" y="305934"/>
                </a:lnTo>
                <a:lnTo>
                  <a:pt x="786354" y="352428"/>
                </a:lnTo>
                <a:lnTo>
                  <a:pt x="734239" y="370519"/>
                </a:lnTo>
                <a:lnTo>
                  <a:pt x="662938" y="400112"/>
                </a:lnTo>
                <a:lnTo>
                  <a:pt x="574474" y="384116"/>
                </a:lnTo>
                <a:lnTo>
                  <a:pt x="438838" y="354378"/>
                </a:lnTo>
                <a:lnTo>
                  <a:pt x="370519" y="278739"/>
                </a:lnTo>
                <a:lnTo>
                  <a:pt x="326328" y="268542"/>
                </a:lnTo>
                <a:lnTo>
                  <a:pt x="214153" y="180161"/>
                </a:lnTo>
                <a:lnTo>
                  <a:pt x="180494" y="153280"/>
                </a:lnTo>
                <a:lnTo>
                  <a:pt x="105377" y="125773"/>
                </a:lnTo>
                <a:lnTo>
                  <a:pt x="33992" y="64586"/>
                </a:lnTo>
                <a:lnTo>
                  <a:pt x="0" y="0"/>
                </a:lnTo>
                <a:close/>
              </a:path>
            </a:pathLst>
          </a:custGeom>
          <a:solidFill>
            <a:srgbClr val="FF00FF">
              <a:alpha val="36000"/>
            </a:srgbClr>
          </a:solidFill>
          <a:ln w="6350" cap="flat" cmpd="sng" algn="ctr">
            <a:solidFill>
              <a:schemeClr val="tx1"/>
            </a:solidFill>
            <a:prstDash val="sysDot"/>
            <a:round/>
            <a:headEnd type="triangle" w="med" len="med"/>
            <a:tailEnd type="triangle" w="med" len="med"/>
          </a:ln>
          <a:effectLst/>
        </p:spPr>
        <p:txBody>
          <a:bodyPr rtlCol="0" anchor="ctr"/>
          <a:lstStyle/>
          <a:p>
            <a:pPr algn="ctr"/>
            <a:endParaRPr lang="en-US"/>
          </a:p>
        </p:txBody>
      </p:sp>
      <p:pic>
        <p:nvPicPr>
          <p:cNvPr id="125954" name="Picture 2"/>
          <p:cNvPicPr>
            <a:picLocks noChangeAspect="1" noChangeArrowheads="1"/>
          </p:cNvPicPr>
          <p:nvPr>
            <p:custDataLst>
              <p:tags r:id="rId3"/>
            </p:custDataLst>
          </p:nvPr>
        </p:nvPicPr>
        <p:blipFill>
          <a:blip r:embed="rId109" cstate="print"/>
          <a:srcRect l="3780" t="15146" r="6027" b="12177"/>
          <a:stretch>
            <a:fillRect/>
          </a:stretch>
        </p:blipFill>
        <p:spPr bwMode="auto">
          <a:xfrm>
            <a:off x="249680" y="4011692"/>
            <a:ext cx="8714987" cy="2194567"/>
          </a:xfrm>
          <a:prstGeom prst="rect">
            <a:avLst/>
          </a:prstGeom>
          <a:noFill/>
          <a:ln w="9525">
            <a:solidFill>
              <a:schemeClr val="bg1"/>
            </a:solidFill>
            <a:miter lim="800000"/>
            <a:headEnd/>
            <a:tailEnd/>
          </a:ln>
        </p:spPr>
      </p:pic>
      <p:sp>
        <p:nvSpPr>
          <p:cNvPr id="3" name="Text Box 2054"/>
          <p:cNvSpPr txBox="1">
            <a:spLocks noChangeArrowheads="1"/>
          </p:cNvSpPr>
          <p:nvPr>
            <p:custDataLst>
              <p:tags r:id="rId4"/>
            </p:custDataLst>
          </p:nvPr>
        </p:nvSpPr>
        <p:spPr bwMode="auto">
          <a:xfrm>
            <a:off x="0" y="3991831"/>
            <a:ext cx="294906" cy="218626"/>
          </a:xfrm>
          <a:prstGeom prst="rect">
            <a:avLst/>
          </a:prstGeom>
          <a:noFill/>
          <a:ln w="9525">
            <a:noFill/>
            <a:miter lim="800000"/>
            <a:headEnd/>
            <a:tailEnd/>
          </a:ln>
        </p:spPr>
        <p:txBody>
          <a:bodyPr wrap="none" lIns="79352" tIns="39676" rIns="79352" bIns="39676">
            <a:spAutoFit/>
          </a:bodyPr>
          <a:lstStyle/>
          <a:p>
            <a:pPr algn="l" defTabSz="793750"/>
            <a:r>
              <a:rPr lang="nb-NO" sz="900" b="1" dirty="0">
                <a:cs typeface="Arial" pitchFamily="34" charset="0"/>
              </a:rPr>
              <a:t>2 -</a:t>
            </a:r>
            <a:endParaRPr lang="fr-FR" sz="900" b="1" dirty="0">
              <a:cs typeface="Arial" pitchFamily="34" charset="0"/>
            </a:endParaRPr>
          </a:p>
        </p:txBody>
      </p:sp>
      <p:sp>
        <p:nvSpPr>
          <p:cNvPr id="4" name="Text Box 2055"/>
          <p:cNvSpPr txBox="1">
            <a:spLocks noChangeArrowheads="1"/>
          </p:cNvSpPr>
          <p:nvPr>
            <p:custDataLst>
              <p:tags r:id="rId5"/>
            </p:custDataLst>
          </p:nvPr>
        </p:nvSpPr>
        <p:spPr bwMode="auto">
          <a:xfrm>
            <a:off x="0" y="4276208"/>
            <a:ext cx="294906" cy="218626"/>
          </a:xfrm>
          <a:prstGeom prst="rect">
            <a:avLst/>
          </a:prstGeom>
          <a:noFill/>
          <a:ln w="9525">
            <a:noFill/>
            <a:miter lim="800000"/>
            <a:headEnd/>
            <a:tailEnd/>
          </a:ln>
        </p:spPr>
        <p:txBody>
          <a:bodyPr wrap="none" lIns="79352" tIns="39676" rIns="79352" bIns="39676">
            <a:spAutoFit/>
          </a:bodyPr>
          <a:lstStyle/>
          <a:p>
            <a:pPr algn="l" defTabSz="793750"/>
            <a:r>
              <a:rPr lang="nb-NO" sz="900" b="1" dirty="0">
                <a:cs typeface="Arial" pitchFamily="34" charset="0"/>
              </a:rPr>
              <a:t>3 -</a:t>
            </a:r>
            <a:endParaRPr lang="fr-FR" sz="900" b="1" dirty="0">
              <a:cs typeface="Arial" pitchFamily="34" charset="0"/>
            </a:endParaRPr>
          </a:p>
        </p:txBody>
      </p:sp>
      <p:sp>
        <p:nvSpPr>
          <p:cNvPr id="5" name="Text Box 2056"/>
          <p:cNvSpPr txBox="1">
            <a:spLocks noChangeArrowheads="1"/>
          </p:cNvSpPr>
          <p:nvPr>
            <p:custDataLst>
              <p:tags r:id="rId6"/>
            </p:custDataLst>
          </p:nvPr>
        </p:nvSpPr>
        <p:spPr bwMode="auto">
          <a:xfrm>
            <a:off x="0" y="4560585"/>
            <a:ext cx="294906" cy="218626"/>
          </a:xfrm>
          <a:prstGeom prst="rect">
            <a:avLst/>
          </a:prstGeom>
          <a:noFill/>
          <a:ln w="9525">
            <a:noFill/>
            <a:miter lim="800000"/>
            <a:headEnd/>
            <a:tailEnd/>
          </a:ln>
        </p:spPr>
        <p:txBody>
          <a:bodyPr wrap="none" lIns="79352" tIns="39676" rIns="79352" bIns="39676">
            <a:spAutoFit/>
          </a:bodyPr>
          <a:lstStyle/>
          <a:p>
            <a:pPr algn="l" defTabSz="793750"/>
            <a:r>
              <a:rPr lang="nb-NO" sz="900" b="1" dirty="0">
                <a:cs typeface="Arial" pitchFamily="34" charset="0"/>
              </a:rPr>
              <a:t>4 -</a:t>
            </a:r>
            <a:endParaRPr lang="fr-FR" sz="900" b="1" dirty="0">
              <a:cs typeface="Arial" pitchFamily="34" charset="0"/>
            </a:endParaRPr>
          </a:p>
        </p:txBody>
      </p:sp>
      <p:sp>
        <p:nvSpPr>
          <p:cNvPr id="6" name="Text Box 2057"/>
          <p:cNvSpPr txBox="1">
            <a:spLocks noChangeArrowheads="1"/>
          </p:cNvSpPr>
          <p:nvPr>
            <p:custDataLst>
              <p:tags r:id="rId7"/>
            </p:custDataLst>
          </p:nvPr>
        </p:nvSpPr>
        <p:spPr bwMode="auto">
          <a:xfrm>
            <a:off x="0" y="4844962"/>
            <a:ext cx="294906" cy="218626"/>
          </a:xfrm>
          <a:prstGeom prst="rect">
            <a:avLst/>
          </a:prstGeom>
          <a:noFill/>
          <a:ln w="9525">
            <a:noFill/>
            <a:miter lim="800000"/>
            <a:headEnd/>
            <a:tailEnd/>
          </a:ln>
        </p:spPr>
        <p:txBody>
          <a:bodyPr wrap="none" lIns="79352" tIns="39676" rIns="79352" bIns="39676">
            <a:spAutoFit/>
          </a:bodyPr>
          <a:lstStyle/>
          <a:p>
            <a:pPr algn="l" defTabSz="793750"/>
            <a:r>
              <a:rPr lang="nb-NO" sz="900" b="1" dirty="0">
                <a:cs typeface="Arial" pitchFamily="34" charset="0"/>
              </a:rPr>
              <a:t>5 -</a:t>
            </a:r>
            <a:endParaRPr lang="fr-FR" sz="900" b="1" dirty="0">
              <a:cs typeface="Arial" pitchFamily="34" charset="0"/>
            </a:endParaRPr>
          </a:p>
        </p:txBody>
      </p:sp>
      <p:sp>
        <p:nvSpPr>
          <p:cNvPr id="7" name="Text Box 2058"/>
          <p:cNvSpPr txBox="1">
            <a:spLocks noChangeArrowheads="1"/>
          </p:cNvSpPr>
          <p:nvPr>
            <p:custDataLst>
              <p:tags r:id="rId8"/>
            </p:custDataLst>
          </p:nvPr>
        </p:nvSpPr>
        <p:spPr bwMode="auto">
          <a:xfrm>
            <a:off x="0" y="5129339"/>
            <a:ext cx="294906" cy="218626"/>
          </a:xfrm>
          <a:prstGeom prst="rect">
            <a:avLst/>
          </a:prstGeom>
          <a:noFill/>
          <a:ln w="9525">
            <a:noFill/>
            <a:miter lim="800000"/>
            <a:headEnd/>
            <a:tailEnd/>
          </a:ln>
        </p:spPr>
        <p:txBody>
          <a:bodyPr wrap="none" lIns="79352" tIns="39676" rIns="79352" bIns="39676">
            <a:spAutoFit/>
          </a:bodyPr>
          <a:lstStyle/>
          <a:p>
            <a:pPr algn="l" defTabSz="793750"/>
            <a:r>
              <a:rPr lang="nb-NO" sz="900" b="1" dirty="0">
                <a:cs typeface="Arial" pitchFamily="34" charset="0"/>
              </a:rPr>
              <a:t>6 -</a:t>
            </a:r>
            <a:endParaRPr lang="fr-FR" sz="900" b="1" dirty="0">
              <a:cs typeface="Arial" pitchFamily="34" charset="0"/>
            </a:endParaRPr>
          </a:p>
        </p:txBody>
      </p:sp>
      <p:sp>
        <p:nvSpPr>
          <p:cNvPr id="8" name="Text Box 2059"/>
          <p:cNvSpPr txBox="1">
            <a:spLocks noChangeArrowheads="1"/>
          </p:cNvSpPr>
          <p:nvPr>
            <p:custDataLst>
              <p:tags r:id="rId9"/>
            </p:custDataLst>
          </p:nvPr>
        </p:nvSpPr>
        <p:spPr bwMode="auto">
          <a:xfrm>
            <a:off x="0" y="5413716"/>
            <a:ext cx="294906" cy="218626"/>
          </a:xfrm>
          <a:prstGeom prst="rect">
            <a:avLst/>
          </a:prstGeom>
          <a:noFill/>
          <a:ln w="9525">
            <a:noFill/>
            <a:miter lim="800000"/>
            <a:headEnd/>
            <a:tailEnd/>
          </a:ln>
        </p:spPr>
        <p:txBody>
          <a:bodyPr wrap="none" lIns="79352" tIns="39676" rIns="79352" bIns="39676">
            <a:spAutoFit/>
          </a:bodyPr>
          <a:lstStyle/>
          <a:p>
            <a:pPr algn="l" defTabSz="793750"/>
            <a:r>
              <a:rPr lang="nb-NO" sz="900" b="1" dirty="0">
                <a:cs typeface="Arial" pitchFamily="34" charset="0"/>
              </a:rPr>
              <a:t>7 -</a:t>
            </a:r>
            <a:endParaRPr lang="fr-FR" sz="900" b="1" dirty="0">
              <a:cs typeface="Arial" pitchFamily="34" charset="0"/>
            </a:endParaRPr>
          </a:p>
        </p:txBody>
      </p:sp>
      <p:sp>
        <p:nvSpPr>
          <p:cNvPr id="9" name="Text Box 2075"/>
          <p:cNvSpPr txBox="1">
            <a:spLocks noChangeArrowheads="1"/>
          </p:cNvSpPr>
          <p:nvPr>
            <p:custDataLst>
              <p:tags r:id="rId10"/>
            </p:custDataLst>
          </p:nvPr>
        </p:nvSpPr>
        <p:spPr bwMode="auto">
          <a:xfrm>
            <a:off x="7184" y="5698093"/>
            <a:ext cx="287258" cy="230832"/>
          </a:xfrm>
          <a:prstGeom prst="rect">
            <a:avLst/>
          </a:prstGeom>
          <a:noFill/>
          <a:ln w="28575">
            <a:noFill/>
            <a:miter lim="800000"/>
            <a:headEnd/>
            <a:tailEnd/>
          </a:ln>
        </p:spPr>
        <p:txBody>
          <a:bodyPr wrap="none">
            <a:spAutoFit/>
          </a:bodyPr>
          <a:lstStyle/>
          <a:p>
            <a:r>
              <a:rPr lang="fr-FR" sz="900" dirty="0">
                <a:cs typeface="Arial" pitchFamily="34" charset="0"/>
              </a:rPr>
              <a:t>8-</a:t>
            </a:r>
          </a:p>
        </p:txBody>
      </p:sp>
      <p:sp>
        <p:nvSpPr>
          <p:cNvPr id="10" name="Text Box 2075"/>
          <p:cNvSpPr txBox="1">
            <a:spLocks noChangeArrowheads="1"/>
          </p:cNvSpPr>
          <p:nvPr>
            <p:custDataLst>
              <p:tags r:id="rId11"/>
            </p:custDataLst>
          </p:nvPr>
        </p:nvSpPr>
        <p:spPr bwMode="auto">
          <a:xfrm>
            <a:off x="7184" y="5994678"/>
            <a:ext cx="287258" cy="230832"/>
          </a:xfrm>
          <a:prstGeom prst="rect">
            <a:avLst/>
          </a:prstGeom>
          <a:noFill/>
          <a:ln w="28575">
            <a:noFill/>
            <a:miter lim="800000"/>
            <a:headEnd/>
            <a:tailEnd/>
          </a:ln>
        </p:spPr>
        <p:txBody>
          <a:bodyPr wrap="none">
            <a:spAutoFit/>
          </a:bodyPr>
          <a:lstStyle/>
          <a:p>
            <a:r>
              <a:rPr lang="fr-FR" sz="900" dirty="0">
                <a:cs typeface="Arial" pitchFamily="34" charset="0"/>
              </a:rPr>
              <a:t>9-</a:t>
            </a:r>
          </a:p>
        </p:txBody>
      </p:sp>
      <p:grpSp>
        <p:nvGrpSpPr>
          <p:cNvPr id="2" name="Group 40"/>
          <p:cNvGrpSpPr/>
          <p:nvPr>
            <p:custDataLst>
              <p:tags r:id="rId12"/>
            </p:custDataLst>
          </p:nvPr>
        </p:nvGrpSpPr>
        <p:grpSpPr>
          <a:xfrm>
            <a:off x="4363365" y="3591159"/>
            <a:ext cx="659155" cy="740569"/>
            <a:chOff x="4368127" y="3793332"/>
            <a:chExt cx="659155" cy="740569"/>
          </a:xfrm>
        </p:grpSpPr>
        <p:grpSp>
          <p:nvGrpSpPr>
            <p:cNvPr id="11" name="Group 13"/>
            <p:cNvGrpSpPr>
              <a:grpSpLocks/>
            </p:cNvGrpSpPr>
            <p:nvPr/>
          </p:nvGrpSpPr>
          <p:grpSpPr bwMode="auto">
            <a:xfrm>
              <a:off x="4644924" y="4024800"/>
              <a:ext cx="105560" cy="166248"/>
              <a:chOff x="4434" y="1340"/>
              <a:chExt cx="130" cy="308"/>
            </a:xfrm>
          </p:grpSpPr>
          <p:sp>
            <p:nvSpPr>
              <p:cNvPr id="13" name="Freeform 14"/>
              <p:cNvSpPr>
                <a:spLocks/>
              </p:cNvSpPr>
              <p:nvPr/>
            </p:nvSpPr>
            <p:spPr bwMode="auto">
              <a:xfrm>
                <a:off x="4445" y="1340"/>
                <a:ext cx="109" cy="307"/>
              </a:xfrm>
              <a:custGeom>
                <a:avLst/>
                <a:gdLst>
                  <a:gd name="T0" fmla="*/ 55 w 109"/>
                  <a:gd name="T1" fmla="*/ 0 h 307"/>
                  <a:gd name="T2" fmla="*/ 0 w 109"/>
                  <a:gd name="T3" fmla="*/ 306 h 307"/>
                  <a:gd name="T4" fmla="*/ 108 w 109"/>
                  <a:gd name="T5" fmla="*/ 306 h 307"/>
                  <a:gd name="T6" fmla="*/ 55 w 109"/>
                  <a:gd name="T7" fmla="*/ 0 h 307"/>
                  <a:gd name="T8" fmla="*/ 0 60000 65536"/>
                  <a:gd name="T9" fmla="*/ 0 60000 65536"/>
                  <a:gd name="T10" fmla="*/ 0 60000 65536"/>
                  <a:gd name="T11" fmla="*/ 0 60000 65536"/>
                  <a:gd name="T12" fmla="*/ 0 w 109"/>
                  <a:gd name="T13" fmla="*/ 0 h 307"/>
                  <a:gd name="T14" fmla="*/ 109 w 109"/>
                  <a:gd name="T15" fmla="*/ 307 h 307"/>
                </a:gdLst>
                <a:ahLst/>
                <a:cxnLst>
                  <a:cxn ang="T8">
                    <a:pos x="T0" y="T1"/>
                  </a:cxn>
                  <a:cxn ang="T9">
                    <a:pos x="T2" y="T3"/>
                  </a:cxn>
                  <a:cxn ang="T10">
                    <a:pos x="T4" y="T5"/>
                  </a:cxn>
                  <a:cxn ang="T11">
                    <a:pos x="T6" y="T7"/>
                  </a:cxn>
                </a:cxnLst>
                <a:rect l="T12" t="T13" r="T14" b="T15"/>
                <a:pathLst>
                  <a:path w="109" h="307">
                    <a:moveTo>
                      <a:pt x="55" y="0"/>
                    </a:moveTo>
                    <a:lnTo>
                      <a:pt x="0" y="306"/>
                    </a:lnTo>
                    <a:lnTo>
                      <a:pt x="108" y="306"/>
                    </a:lnTo>
                    <a:lnTo>
                      <a:pt x="55" y="0"/>
                    </a:lnTo>
                  </a:path>
                </a:pathLst>
              </a:custGeom>
              <a:noFill/>
              <a:ln w="6350" cap="rnd">
                <a:solidFill>
                  <a:schemeClr val="tx1"/>
                </a:solidFill>
                <a:round/>
                <a:headEnd type="none" w="sm" len="sm"/>
                <a:tailEnd type="none" w="sm" len="sm"/>
              </a:ln>
            </p:spPr>
            <p:txBody>
              <a:bodyPr/>
              <a:lstStyle/>
              <a:p>
                <a:endParaRPr lang="en-US"/>
              </a:p>
            </p:txBody>
          </p:sp>
          <p:sp>
            <p:nvSpPr>
              <p:cNvPr id="14" name="Line 15"/>
              <p:cNvSpPr>
                <a:spLocks noChangeShapeType="1"/>
              </p:cNvSpPr>
              <p:nvPr/>
            </p:nvSpPr>
            <p:spPr bwMode="auto">
              <a:xfrm>
                <a:off x="4434" y="1648"/>
                <a:ext cx="130" cy="0"/>
              </a:xfrm>
              <a:prstGeom prst="line">
                <a:avLst/>
              </a:prstGeom>
              <a:noFill/>
              <a:ln w="6350">
                <a:solidFill>
                  <a:schemeClr val="tx1"/>
                </a:solidFill>
                <a:round/>
                <a:headEnd type="none" w="sm" len="sm"/>
                <a:tailEnd type="none" w="sm" len="sm"/>
              </a:ln>
            </p:spPr>
            <p:txBody>
              <a:bodyPr/>
              <a:lstStyle/>
              <a:p>
                <a:endParaRPr lang="en-US"/>
              </a:p>
            </p:txBody>
          </p:sp>
          <p:sp>
            <p:nvSpPr>
              <p:cNvPr id="15" name="Line 16"/>
              <p:cNvSpPr>
                <a:spLocks noChangeShapeType="1"/>
              </p:cNvSpPr>
              <p:nvPr/>
            </p:nvSpPr>
            <p:spPr bwMode="auto">
              <a:xfrm>
                <a:off x="4486" y="1420"/>
                <a:ext cx="26" cy="0"/>
              </a:xfrm>
              <a:prstGeom prst="line">
                <a:avLst/>
              </a:prstGeom>
              <a:noFill/>
              <a:ln w="6350">
                <a:solidFill>
                  <a:schemeClr val="tx1"/>
                </a:solidFill>
                <a:round/>
                <a:headEnd type="none" w="sm" len="sm"/>
                <a:tailEnd type="none" w="sm" len="sm"/>
              </a:ln>
            </p:spPr>
            <p:txBody>
              <a:bodyPr/>
              <a:lstStyle/>
              <a:p>
                <a:endParaRPr lang="en-US"/>
              </a:p>
            </p:txBody>
          </p:sp>
          <p:sp>
            <p:nvSpPr>
              <p:cNvPr id="16" name="Line 17"/>
              <p:cNvSpPr>
                <a:spLocks noChangeShapeType="1"/>
              </p:cNvSpPr>
              <p:nvPr/>
            </p:nvSpPr>
            <p:spPr bwMode="auto">
              <a:xfrm>
                <a:off x="4472" y="1483"/>
                <a:ext cx="54" cy="0"/>
              </a:xfrm>
              <a:prstGeom prst="line">
                <a:avLst/>
              </a:prstGeom>
              <a:noFill/>
              <a:ln w="6350">
                <a:solidFill>
                  <a:schemeClr val="tx1"/>
                </a:solidFill>
                <a:round/>
                <a:headEnd type="none" w="sm" len="sm"/>
                <a:tailEnd type="none" w="sm" len="sm"/>
              </a:ln>
            </p:spPr>
            <p:txBody>
              <a:bodyPr/>
              <a:lstStyle/>
              <a:p>
                <a:endParaRPr lang="en-US"/>
              </a:p>
            </p:txBody>
          </p:sp>
          <p:sp>
            <p:nvSpPr>
              <p:cNvPr id="17" name="Line 18"/>
              <p:cNvSpPr>
                <a:spLocks noChangeShapeType="1"/>
              </p:cNvSpPr>
              <p:nvPr/>
            </p:nvSpPr>
            <p:spPr bwMode="auto">
              <a:xfrm flipH="1">
                <a:off x="4474" y="1417"/>
                <a:ext cx="35" cy="65"/>
              </a:xfrm>
              <a:prstGeom prst="line">
                <a:avLst/>
              </a:prstGeom>
              <a:noFill/>
              <a:ln w="6350">
                <a:solidFill>
                  <a:schemeClr val="tx1"/>
                </a:solidFill>
                <a:round/>
                <a:headEnd type="none" w="sm" len="sm"/>
                <a:tailEnd type="none" w="sm" len="sm"/>
              </a:ln>
            </p:spPr>
            <p:txBody>
              <a:bodyPr/>
              <a:lstStyle/>
              <a:p>
                <a:endParaRPr lang="en-US"/>
              </a:p>
            </p:txBody>
          </p:sp>
          <p:sp>
            <p:nvSpPr>
              <p:cNvPr id="18" name="Line 19"/>
              <p:cNvSpPr>
                <a:spLocks noChangeShapeType="1"/>
              </p:cNvSpPr>
              <p:nvPr/>
            </p:nvSpPr>
            <p:spPr bwMode="auto">
              <a:xfrm>
                <a:off x="4486" y="1417"/>
                <a:ext cx="36" cy="65"/>
              </a:xfrm>
              <a:prstGeom prst="line">
                <a:avLst/>
              </a:prstGeom>
              <a:noFill/>
              <a:ln w="6350">
                <a:solidFill>
                  <a:schemeClr val="tx1"/>
                </a:solidFill>
                <a:round/>
                <a:headEnd type="none" w="sm" len="sm"/>
                <a:tailEnd type="none" w="sm" len="sm"/>
              </a:ln>
            </p:spPr>
            <p:txBody>
              <a:bodyPr/>
              <a:lstStyle/>
              <a:p>
                <a:endParaRPr lang="en-US"/>
              </a:p>
            </p:txBody>
          </p:sp>
          <p:sp>
            <p:nvSpPr>
              <p:cNvPr id="19" name="Line 20"/>
              <p:cNvSpPr>
                <a:spLocks noChangeShapeType="1"/>
              </p:cNvSpPr>
              <p:nvPr/>
            </p:nvSpPr>
            <p:spPr bwMode="auto">
              <a:xfrm>
                <a:off x="4459" y="1560"/>
                <a:ext cx="74" cy="0"/>
              </a:xfrm>
              <a:prstGeom prst="line">
                <a:avLst/>
              </a:prstGeom>
              <a:noFill/>
              <a:ln w="6350">
                <a:solidFill>
                  <a:schemeClr val="tx1"/>
                </a:solidFill>
                <a:round/>
                <a:headEnd type="none" w="sm" len="sm"/>
                <a:tailEnd type="none" w="sm" len="sm"/>
              </a:ln>
            </p:spPr>
            <p:txBody>
              <a:bodyPr/>
              <a:lstStyle/>
              <a:p>
                <a:endParaRPr lang="en-US"/>
              </a:p>
            </p:txBody>
          </p:sp>
          <p:sp>
            <p:nvSpPr>
              <p:cNvPr id="20" name="Line 21"/>
              <p:cNvSpPr>
                <a:spLocks noChangeShapeType="1"/>
              </p:cNvSpPr>
              <p:nvPr/>
            </p:nvSpPr>
            <p:spPr bwMode="auto">
              <a:xfrm>
                <a:off x="4461" y="1558"/>
                <a:ext cx="88" cy="86"/>
              </a:xfrm>
              <a:prstGeom prst="line">
                <a:avLst/>
              </a:prstGeom>
              <a:noFill/>
              <a:ln w="6350">
                <a:solidFill>
                  <a:schemeClr val="tx1"/>
                </a:solidFill>
                <a:round/>
                <a:headEnd type="none" w="sm" len="sm"/>
                <a:tailEnd type="none" w="sm" len="sm"/>
              </a:ln>
            </p:spPr>
            <p:txBody>
              <a:bodyPr/>
              <a:lstStyle/>
              <a:p>
                <a:endParaRPr lang="en-US"/>
              </a:p>
            </p:txBody>
          </p:sp>
          <p:sp>
            <p:nvSpPr>
              <p:cNvPr id="21" name="Line 22"/>
              <p:cNvSpPr>
                <a:spLocks noChangeShapeType="1"/>
              </p:cNvSpPr>
              <p:nvPr/>
            </p:nvSpPr>
            <p:spPr bwMode="auto">
              <a:xfrm flipH="1">
                <a:off x="4445" y="1558"/>
                <a:ext cx="92" cy="86"/>
              </a:xfrm>
              <a:prstGeom prst="line">
                <a:avLst/>
              </a:prstGeom>
              <a:noFill/>
              <a:ln w="6350">
                <a:solidFill>
                  <a:schemeClr val="tx1"/>
                </a:solidFill>
                <a:round/>
                <a:headEnd type="none" w="sm" len="sm"/>
                <a:tailEnd type="none" w="sm" len="sm"/>
              </a:ln>
            </p:spPr>
            <p:txBody>
              <a:bodyPr/>
              <a:lstStyle/>
              <a:p>
                <a:endParaRPr lang="en-US"/>
              </a:p>
            </p:txBody>
          </p:sp>
          <p:sp>
            <p:nvSpPr>
              <p:cNvPr id="22" name="Line 23"/>
              <p:cNvSpPr>
                <a:spLocks noChangeShapeType="1"/>
              </p:cNvSpPr>
              <p:nvPr/>
            </p:nvSpPr>
            <p:spPr bwMode="auto">
              <a:xfrm>
                <a:off x="4474" y="1480"/>
                <a:ext cx="61" cy="78"/>
              </a:xfrm>
              <a:prstGeom prst="line">
                <a:avLst/>
              </a:prstGeom>
              <a:noFill/>
              <a:ln w="6350">
                <a:solidFill>
                  <a:schemeClr val="tx1"/>
                </a:solidFill>
                <a:round/>
                <a:headEnd type="none" w="sm" len="sm"/>
                <a:tailEnd type="none" w="sm" len="sm"/>
              </a:ln>
            </p:spPr>
            <p:txBody>
              <a:bodyPr/>
              <a:lstStyle/>
              <a:p>
                <a:endParaRPr lang="en-US"/>
              </a:p>
            </p:txBody>
          </p:sp>
          <p:sp>
            <p:nvSpPr>
              <p:cNvPr id="23" name="Line 24"/>
              <p:cNvSpPr>
                <a:spLocks noChangeShapeType="1"/>
              </p:cNvSpPr>
              <p:nvPr/>
            </p:nvSpPr>
            <p:spPr bwMode="auto">
              <a:xfrm flipH="1">
                <a:off x="4465" y="1480"/>
                <a:ext cx="61" cy="78"/>
              </a:xfrm>
              <a:prstGeom prst="line">
                <a:avLst/>
              </a:prstGeom>
              <a:noFill/>
              <a:ln w="6350">
                <a:solidFill>
                  <a:schemeClr val="tx1"/>
                </a:solidFill>
                <a:round/>
                <a:headEnd type="none" w="sm" len="sm"/>
                <a:tailEnd type="none" w="sm" len="sm"/>
              </a:ln>
            </p:spPr>
            <p:txBody>
              <a:bodyPr/>
              <a:lstStyle/>
              <a:p>
                <a:endParaRPr lang="en-US"/>
              </a:p>
            </p:txBody>
          </p:sp>
          <p:sp>
            <p:nvSpPr>
              <p:cNvPr id="24" name="Line 25"/>
              <p:cNvSpPr>
                <a:spLocks noChangeShapeType="1"/>
              </p:cNvSpPr>
              <p:nvPr/>
            </p:nvSpPr>
            <p:spPr bwMode="auto">
              <a:xfrm>
                <a:off x="4491" y="1348"/>
                <a:ext cx="16" cy="0"/>
              </a:xfrm>
              <a:prstGeom prst="line">
                <a:avLst/>
              </a:prstGeom>
              <a:noFill/>
              <a:ln w="6350">
                <a:solidFill>
                  <a:schemeClr val="tx1"/>
                </a:solidFill>
                <a:round/>
                <a:headEnd type="none" w="sm" len="sm"/>
                <a:tailEnd type="none" w="sm" len="sm"/>
              </a:ln>
            </p:spPr>
            <p:txBody>
              <a:bodyPr/>
              <a:lstStyle/>
              <a:p>
                <a:endParaRPr lang="en-US"/>
              </a:p>
            </p:txBody>
          </p:sp>
        </p:grpSp>
        <p:sp>
          <p:nvSpPr>
            <p:cNvPr id="38" name="Freeform 37"/>
            <p:cNvSpPr/>
            <p:nvPr/>
          </p:nvSpPr>
          <p:spPr bwMode="auto">
            <a:xfrm>
              <a:off x="4697467" y="4186238"/>
              <a:ext cx="475" cy="347663"/>
            </a:xfrm>
            <a:custGeom>
              <a:avLst/>
              <a:gdLst>
                <a:gd name="connsiteX0" fmla="*/ 2381 w 2381"/>
                <a:gd name="connsiteY0" fmla="*/ 0 h 321469"/>
                <a:gd name="connsiteX1" fmla="*/ 0 w 2381"/>
                <a:gd name="connsiteY1" fmla="*/ 321469 h 321469"/>
                <a:gd name="connsiteX0" fmla="*/ 104 w 104"/>
                <a:gd name="connsiteY0" fmla="*/ 0 h 9932"/>
                <a:gd name="connsiteX1" fmla="*/ 0 w 104"/>
                <a:gd name="connsiteY1" fmla="*/ 9932 h 9932"/>
              </a:gdLst>
              <a:ahLst/>
              <a:cxnLst>
                <a:cxn ang="0">
                  <a:pos x="connsiteX0" y="connsiteY0"/>
                </a:cxn>
                <a:cxn ang="0">
                  <a:pos x="connsiteX1" y="connsiteY1"/>
                </a:cxn>
              </a:cxnLst>
              <a:rect l="l" t="t" r="r" b="b"/>
              <a:pathLst>
                <a:path w="104" h="9932">
                  <a:moveTo>
                    <a:pt x="104" y="0"/>
                  </a:moveTo>
                  <a:cubicBezTo>
                    <a:pt x="69" y="3311"/>
                    <a:pt x="35" y="6621"/>
                    <a:pt x="0" y="9932"/>
                  </a:cubicBezTo>
                </a:path>
              </a:pathLst>
            </a:custGeom>
            <a:noFill/>
            <a:ln w="6350" cap="flat" cmpd="sng" algn="ctr">
              <a:solidFill>
                <a:schemeClr val="tx1"/>
              </a:solidFill>
              <a:prstDash val="solid"/>
              <a:round/>
              <a:headEnd type="none" w="med" len="med"/>
              <a:tailEnd type="none" w="sm" len="sm"/>
            </a:ln>
            <a:effectLst/>
          </p:spPr>
          <p:txBody>
            <a:bodyPr rtlCol="0" anchor="ctr"/>
            <a:lstStyle/>
            <a:p>
              <a:pPr algn="ctr"/>
              <a:endParaRPr lang="en-US"/>
            </a:p>
          </p:txBody>
        </p:sp>
        <p:sp>
          <p:nvSpPr>
            <p:cNvPr id="40" name="TextBox 39"/>
            <p:cNvSpPr txBox="1"/>
            <p:nvPr/>
          </p:nvSpPr>
          <p:spPr>
            <a:xfrm>
              <a:off x="4368127" y="3793332"/>
              <a:ext cx="659155" cy="230832"/>
            </a:xfrm>
            <a:prstGeom prst="rect">
              <a:avLst/>
            </a:prstGeom>
            <a:noFill/>
          </p:spPr>
          <p:txBody>
            <a:bodyPr wrap="none" rtlCol="0">
              <a:spAutoFit/>
            </a:bodyPr>
            <a:lstStyle/>
            <a:p>
              <a:r>
                <a:rPr lang="en-US" sz="900" b="1" dirty="0"/>
                <a:t>ODP 642</a:t>
              </a:r>
            </a:p>
          </p:txBody>
        </p:sp>
      </p:grpSp>
      <p:grpSp>
        <p:nvGrpSpPr>
          <p:cNvPr id="12" name="Group 13"/>
          <p:cNvGrpSpPr>
            <a:grpSpLocks/>
          </p:cNvGrpSpPr>
          <p:nvPr>
            <p:custDataLst>
              <p:tags r:id="rId13"/>
            </p:custDataLst>
          </p:nvPr>
        </p:nvGrpSpPr>
        <p:grpSpPr bwMode="auto">
          <a:xfrm>
            <a:off x="7604818" y="3822627"/>
            <a:ext cx="105560" cy="166248"/>
            <a:chOff x="4434" y="1340"/>
            <a:chExt cx="130" cy="308"/>
          </a:xfrm>
        </p:grpSpPr>
        <p:sp>
          <p:nvSpPr>
            <p:cNvPr id="46" name="Freeform 14"/>
            <p:cNvSpPr>
              <a:spLocks/>
            </p:cNvSpPr>
            <p:nvPr/>
          </p:nvSpPr>
          <p:spPr bwMode="auto">
            <a:xfrm>
              <a:off x="4445" y="1340"/>
              <a:ext cx="109" cy="307"/>
            </a:xfrm>
            <a:custGeom>
              <a:avLst/>
              <a:gdLst>
                <a:gd name="T0" fmla="*/ 55 w 109"/>
                <a:gd name="T1" fmla="*/ 0 h 307"/>
                <a:gd name="T2" fmla="*/ 0 w 109"/>
                <a:gd name="T3" fmla="*/ 306 h 307"/>
                <a:gd name="T4" fmla="*/ 108 w 109"/>
                <a:gd name="T5" fmla="*/ 306 h 307"/>
                <a:gd name="T6" fmla="*/ 55 w 109"/>
                <a:gd name="T7" fmla="*/ 0 h 307"/>
                <a:gd name="T8" fmla="*/ 0 60000 65536"/>
                <a:gd name="T9" fmla="*/ 0 60000 65536"/>
                <a:gd name="T10" fmla="*/ 0 60000 65536"/>
                <a:gd name="T11" fmla="*/ 0 60000 65536"/>
                <a:gd name="T12" fmla="*/ 0 w 109"/>
                <a:gd name="T13" fmla="*/ 0 h 307"/>
                <a:gd name="T14" fmla="*/ 109 w 109"/>
                <a:gd name="T15" fmla="*/ 307 h 307"/>
              </a:gdLst>
              <a:ahLst/>
              <a:cxnLst>
                <a:cxn ang="T8">
                  <a:pos x="T0" y="T1"/>
                </a:cxn>
                <a:cxn ang="T9">
                  <a:pos x="T2" y="T3"/>
                </a:cxn>
                <a:cxn ang="T10">
                  <a:pos x="T4" y="T5"/>
                </a:cxn>
                <a:cxn ang="T11">
                  <a:pos x="T6" y="T7"/>
                </a:cxn>
              </a:cxnLst>
              <a:rect l="T12" t="T13" r="T14" b="T15"/>
              <a:pathLst>
                <a:path w="109" h="307">
                  <a:moveTo>
                    <a:pt x="55" y="0"/>
                  </a:moveTo>
                  <a:lnTo>
                    <a:pt x="0" y="306"/>
                  </a:lnTo>
                  <a:lnTo>
                    <a:pt x="108" y="306"/>
                  </a:lnTo>
                  <a:lnTo>
                    <a:pt x="55" y="0"/>
                  </a:lnTo>
                </a:path>
              </a:pathLst>
            </a:custGeom>
            <a:noFill/>
            <a:ln w="6350" cap="rnd">
              <a:solidFill>
                <a:schemeClr val="tx1"/>
              </a:solidFill>
              <a:round/>
              <a:headEnd type="none" w="sm" len="sm"/>
              <a:tailEnd type="none" w="sm" len="sm"/>
            </a:ln>
          </p:spPr>
          <p:txBody>
            <a:bodyPr/>
            <a:lstStyle/>
            <a:p>
              <a:endParaRPr lang="en-US"/>
            </a:p>
          </p:txBody>
        </p:sp>
        <p:sp>
          <p:nvSpPr>
            <p:cNvPr id="47" name="Line 15"/>
            <p:cNvSpPr>
              <a:spLocks noChangeShapeType="1"/>
            </p:cNvSpPr>
            <p:nvPr/>
          </p:nvSpPr>
          <p:spPr bwMode="auto">
            <a:xfrm>
              <a:off x="4434" y="1648"/>
              <a:ext cx="130" cy="0"/>
            </a:xfrm>
            <a:prstGeom prst="line">
              <a:avLst/>
            </a:prstGeom>
            <a:noFill/>
            <a:ln w="6350">
              <a:solidFill>
                <a:schemeClr val="tx1"/>
              </a:solidFill>
              <a:round/>
              <a:headEnd type="none" w="sm" len="sm"/>
              <a:tailEnd type="none" w="sm" len="sm"/>
            </a:ln>
          </p:spPr>
          <p:txBody>
            <a:bodyPr/>
            <a:lstStyle/>
            <a:p>
              <a:endParaRPr lang="en-US"/>
            </a:p>
          </p:txBody>
        </p:sp>
        <p:sp>
          <p:nvSpPr>
            <p:cNvPr id="48" name="Line 16"/>
            <p:cNvSpPr>
              <a:spLocks noChangeShapeType="1"/>
            </p:cNvSpPr>
            <p:nvPr/>
          </p:nvSpPr>
          <p:spPr bwMode="auto">
            <a:xfrm>
              <a:off x="4486" y="1420"/>
              <a:ext cx="26" cy="0"/>
            </a:xfrm>
            <a:prstGeom prst="line">
              <a:avLst/>
            </a:prstGeom>
            <a:noFill/>
            <a:ln w="6350">
              <a:solidFill>
                <a:schemeClr val="tx1"/>
              </a:solidFill>
              <a:round/>
              <a:headEnd type="none" w="sm" len="sm"/>
              <a:tailEnd type="none" w="sm" len="sm"/>
            </a:ln>
          </p:spPr>
          <p:txBody>
            <a:bodyPr/>
            <a:lstStyle/>
            <a:p>
              <a:endParaRPr lang="en-US"/>
            </a:p>
          </p:txBody>
        </p:sp>
        <p:sp>
          <p:nvSpPr>
            <p:cNvPr id="49" name="Line 17"/>
            <p:cNvSpPr>
              <a:spLocks noChangeShapeType="1"/>
            </p:cNvSpPr>
            <p:nvPr/>
          </p:nvSpPr>
          <p:spPr bwMode="auto">
            <a:xfrm>
              <a:off x="4472" y="1483"/>
              <a:ext cx="54" cy="0"/>
            </a:xfrm>
            <a:prstGeom prst="line">
              <a:avLst/>
            </a:prstGeom>
            <a:noFill/>
            <a:ln w="6350">
              <a:solidFill>
                <a:schemeClr val="tx1"/>
              </a:solidFill>
              <a:round/>
              <a:headEnd type="none" w="sm" len="sm"/>
              <a:tailEnd type="none" w="sm" len="sm"/>
            </a:ln>
          </p:spPr>
          <p:txBody>
            <a:bodyPr/>
            <a:lstStyle/>
            <a:p>
              <a:endParaRPr lang="en-US"/>
            </a:p>
          </p:txBody>
        </p:sp>
        <p:sp>
          <p:nvSpPr>
            <p:cNvPr id="50" name="Line 18"/>
            <p:cNvSpPr>
              <a:spLocks noChangeShapeType="1"/>
            </p:cNvSpPr>
            <p:nvPr/>
          </p:nvSpPr>
          <p:spPr bwMode="auto">
            <a:xfrm flipH="1">
              <a:off x="4474" y="1417"/>
              <a:ext cx="35" cy="65"/>
            </a:xfrm>
            <a:prstGeom prst="line">
              <a:avLst/>
            </a:prstGeom>
            <a:noFill/>
            <a:ln w="6350">
              <a:solidFill>
                <a:schemeClr val="tx1"/>
              </a:solidFill>
              <a:round/>
              <a:headEnd type="none" w="sm" len="sm"/>
              <a:tailEnd type="none" w="sm" len="sm"/>
            </a:ln>
          </p:spPr>
          <p:txBody>
            <a:bodyPr/>
            <a:lstStyle/>
            <a:p>
              <a:endParaRPr lang="en-US"/>
            </a:p>
          </p:txBody>
        </p:sp>
        <p:sp>
          <p:nvSpPr>
            <p:cNvPr id="51" name="Line 19"/>
            <p:cNvSpPr>
              <a:spLocks noChangeShapeType="1"/>
            </p:cNvSpPr>
            <p:nvPr/>
          </p:nvSpPr>
          <p:spPr bwMode="auto">
            <a:xfrm>
              <a:off x="4486" y="1417"/>
              <a:ext cx="36" cy="65"/>
            </a:xfrm>
            <a:prstGeom prst="line">
              <a:avLst/>
            </a:prstGeom>
            <a:noFill/>
            <a:ln w="6350">
              <a:solidFill>
                <a:schemeClr val="tx1"/>
              </a:solidFill>
              <a:round/>
              <a:headEnd type="none" w="sm" len="sm"/>
              <a:tailEnd type="none" w="sm" len="sm"/>
            </a:ln>
          </p:spPr>
          <p:txBody>
            <a:bodyPr/>
            <a:lstStyle/>
            <a:p>
              <a:endParaRPr lang="en-US"/>
            </a:p>
          </p:txBody>
        </p:sp>
        <p:sp>
          <p:nvSpPr>
            <p:cNvPr id="52" name="Line 20"/>
            <p:cNvSpPr>
              <a:spLocks noChangeShapeType="1"/>
            </p:cNvSpPr>
            <p:nvPr/>
          </p:nvSpPr>
          <p:spPr bwMode="auto">
            <a:xfrm>
              <a:off x="4459" y="1560"/>
              <a:ext cx="74" cy="0"/>
            </a:xfrm>
            <a:prstGeom prst="line">
              <a:avLst/>
            </a:prstGeom>
            <a:noFill/>
            <a:ln w="6350">
              <a:solidFill>
                <a:schemeClr val="tx1"/>
              </a:solidFill>
              <a:round/>
              <a:headEnd type="none" w="sm" len="sm"/>
              <a:tailEnd type="none" w="sm" len="sm"/>
            </a:ln>
          </p:spPr>
          <p:txBody>
            <a:bodyPr/>
            <a:lstStyle/>
            <a:p>
              <a:endParaRPr lang="en-US"/>
            </a:p>
          </p:txBody>
        </p:sp>
        <p:sp>
          <p:nvSpPr>
            <p:cNvPr id="53" name="Line 21"/>
            <p:cNvSpPr>
              <a:spLocks noChangeShapeType="1"/>
            </p:cNvSpPr>
            <p:nvPr/>
          </p:nvSpPr>
          <p:spPr bwMode="auto">
            <a:xfrm>
              <a:off x="4461" y="1558"/>
              <a:ext cx="88" cy="86"/>
            </a:xfrm>
            <a:prstGeom prst="line">
              <a:avLst/>
            </a:prstGeom>
            <a:noFill/>
            <a:ln w="6350">
              <a:solidFill>
                <a:schemeClr val="tx1"/>
              </a:solidFill>
              <a:round/>
              <a:headEnd type="none" w="sm" len="sm"/>
              <a:tailEnd type="none" w="sm" len="sm"/>
            </a:ln>
          </p:spPr>
          <p:txBody>
            <a:bodyPr/>
            <a:lstStyle/>
            <a:p>
              <a:endParaRPr lang="en-US"/>
            </a:p>
          </p:txBody>
        </p:sp>
        <p:sp>
          <p:nvSpPr>
            <p:cNvPr id="54" name="Line 22"/>
            <p:cNvSpPr>
              <a:spLocks noChangeShapeType="1"/>
            </p:cNvSpPr>
            <p:nvPr/>
          </p:nvSpPr>
          <p:spPr bwMode="auto">
            <a:xfrm flipH="1">
              <a:off x="4445" y="1558"/>
              <a:ext cx="92" cy="86"/>
            </a:xfrm>
            <a:prstGeom prst="line">
              <a:avLst/>
            </a:prstGeom>
            <a:noFill/>
            <a:ln w="6350">
              <a:solidFill>
                <a:schemeClr val="tx1"/>
              </a:solidFill>
              <a:round/>
              <a:headEnd type="none" w="sm" len="sm"/>
              <a:tailEnd type="none" w="sm" len="sm"/>
            </a:ln>
          </p:spPr>
          <p:txBody>
            <a:bodyPr/>
            <a:lstStyle/>
            <a:p>
              <a:endParaRPr lang="en-US"/>
            </a:p>
          </p:txBody>
        </p:sp>
        <p:sp>
          <p:nvSpPr>
            <p:cNvPr id="55" name="Line 23"/>
            <p:cNvSpPr>
              <a:spLocks noChangeShapeType="1"/>
            </p:cNvSpPr>
            <p:nvPr/>
          </p:nvSpPr>
          <p:spPr bwMode="auto">
            <a:xfrm>
              <a:off x="4474" y="1480"/>
              <a:ext cx="61" cy="78"/>
            </a:xfrm>
            <a:prstGeom prst="line">
              <a:avLst/>
            </a:prstGeom>
            <a:noFill/>
            <a:ln w="6350">
              <a:solidFill>
                <a:schemeClr val="tx1"/>
              </a:solidFill>
              <a:round/>
              <a:headEnd type="none" w="sm" len="sm"/>
              <a:tailEnd type="none" w="sm" len="sm"/>
            </a:ln>
          </p:spPr>
          <p:txBody>
            <a:bodyPr/>
            <a:lstStyle/>
            <a:p>
              <a:endParaRPr lang="en-US"/>
            </a:p>
          </p:txBody>
        </p:sp>
        <p:sp>
          <p:nvSpPr>
            <p:cNvPr id="56" name="Line 24"/>
            <p:cNvSpPr>
              <a:spLocks noChangeShapeType="1"/>
            </p:cNvSpPr>
            <p:nvPr/>
          </p:nvSpPr>
          <p:spPr bwMode="auto">
            <a:xfrm flipH="1">
              <a:off x="4465" y="1480"/>
              <a:ext cx="61" cy="78"/>
            </a:xfrm>
            <a:prstGeom prst="line">
              <a:avLst/>
            </a:prstGeom>
            <a:noFill/>
            <a:ln w="6350">
              <a:solidFill>
                <a:schemeClr val="tx1"/>
              </a:solidFill>
              <a:round/>
              <a:headEnd type="none" w="sm" len="sm"/>
              <a:tailEnd type="none" w="sm" len="sm"/>
            </a:ln>
          </p:spPr>
          <p:txBody>
            <a:bodyPr/>
            <a:lstStyle/>
            <a:p>
              <a:endParaRPr lang="en-US"/>
            </a:p>
          </p:txBody>
        </p:sp>
        <p:sp>
          <p:nvSpPr>
            <p:cNvPr id="57" name="Line 25"/>
            <p:cNvSpPr>
              <a:spLocks noChangeShapeType="1"/>
            </p:cNvSpPr>
            <p:nvPr/>
          </p:nvSpPr>
          <p:spPr bwMode="auto">
            <a:xfrm>
              <a:off x="4491" y="1348"/>
              <a:ext cx="16" cy="0"/>
            </a:xfrm>
            <a:prstGeom prst="line">
              <a:avLst/>
            </a:prstGeom>
            <a:noFill/>
            <a:ln w="6350">
              <a:solidFill>
                <a:schemeClr val="tx1"/>
              </a:solidFill>
              <a:round/>
              <a:headEnd type="none" w="sm" len="sm"/>
              <a:tailEnd type="none" w="sm" len="sm"/>
            </a:ln>
          </p:spPr>
          <p:txBody>
            <a:bodyPr/>
            <a:lstStyle/>
            <a:p>
              <a:endParaRPr lang="en-US"/>
            </a:p>
          </p:txBody>
        </p:sp>
      </p:grpSp>
      <p:sp>
        <p:nvSpPr>
          <p:cNvPr id="44" name="Freeform 43"/>
          <p:cNvSpPr/>
          <p:nvPr>
            <p:custDataLst>
              <p:tags r:id="rId14"/>
            </p:custDataLst>
          </p:nvPr>
        </p:nvSpPr>
        <p:spPr bwMode="auto">
          <a:xfrm>
            <a:off x="7657836" y="3984066"/>
            <a:ext cx="1983" cy="763085"/>
          </a:xfrm>
          <a:custGeom>
            <a:avLst/>
            <a:gdLst>
              <a:gd name="connsiteX0" fmla="*/ 2381 w 2381"/>
              <a:gd name="connsiteY0" fmla="*/ 0 h 321469"/>
              <a:gd name="connsiteX1" fmla="*/ 0 w 2381"/>
              <a:gd name="connsiteY1" fmla="*/ 321469 h 321469"/>
              <a:gd name="connsiteX0" fmla="*/ 104 w 104"/>
              <a:gd name="connsiteY0" fmla="*/ 0 h 9932"/>
              <a:gd name="connsiteX1" fmla="*/ 0 w 104"/>
              <a:gd name="connsiteY1" fmla="*/ 9932 h 9932"/>
              <a:gd name="connsiteX0" fmla="*/ 0 w 559242"/>
              <a:gd name="connsiteY0" fmla="*/ 0 h 21454"/>
              <a:gd name="connsiteX1" fmla="*/ 559242 w 559242"/>
              <a:gd name="connsiteY1" fmla="*/ 21454 h 21454"/>
              <a:gd name="connsiteX0" fmla="*/ 0 w 41747"/>
              <a:gd name="connsiteY0" fmla="*/ 0 h 21949"/>
              <a:gd name="connsiteX1" fmla="*/ 41747 w 41747"/>
              <a:gd name="connsiteY1" fmla="*/ 21949 h 21949"/>
            </a:gdLst>
            <a:ahLst/>
            <a:cxnLst>
              <a:cxn ang="0">
                <a:pos x="connsiteX0" y="connsiteY0"/>
              </a:cxn>
              <a:cxn ang="0">
                <a:pos x="connsiteX1" y="connsiteY1"/>
              </a:cxn>
            </a:cxnLst>
            <a:rect l="l" t="t" r="r" b="b"/>
            <a:pathLst>
              <a:path w="41747" h="21949">
                <a:moveTo>
                  <a:pt x="0" y="0"/>
                </a:moveTo>
                <a:lnTo>
                  <a:pt x="41747" y="21949"/>
                </a:lnTo>
              </a:path>
            </a:pathLst>
          </a:custGeom>
          <a:noFill/>
          <a:ln w="6350" cap="flat" cmpd="sng" algn="ctr">
            <a:solidFill>
              <a:schemeClr val="tx1"/>
            </a:solidFill>
            <a:prstDash val="solid"/>
            <a:round/>
            <a:headEnd type="none" w="med" len="med"/>
            <a:tailEnd type="none" w="sm" len="sm"/>
          </a:ln>
          <a:effectLst/>
        </p:spPr>
        <p:txBody>
          <a:bodyPr rtlCol="0" anchor="ctr"/>
          <a:lstStyle/>
          <a:p>
            <a:pPr algn="ctr"/>
            <a:endParaRPr lang="en-US"/>
          </a:p>
        </p:txBody>
      </p:sp>
      <p:sp>
        <p:nvSpPr>
          <p:cNvPr id="45" name="TextBox 44"/>
          <p:cNvSpPr txBox="1"/>
          <p:nvPr>
            <p:custDataLst>
              <p:tags r:id="rId15"/>
            </p:custDataLst>
          </p:nvPr>
        </p:nvSpPr>
        <p:spPr>
          <a:xfrm>
            <a:off x="7305580" y="3591159"/>
            <a:ext cx="704039" cy="230832"/>
          </a:xfrm>
          <a:prstGeom prst="rect">
            <a:avLst/>
          </a:prstGeom>
          <a:noFill/>
        </p:spPr>
        <p:txBody>
          <a:bodyPr wrap="none" rtlCol="0">
            <a:spAutoFit/>
          </a:bodyPr>
          <a:lstStyle/>
          <a:p>
            <a:r>
              <a:rPr lang="en-US" sz="900" b="1" dirty="0"/>
              <a:t>6407/12-1</a:t>
            </a:r>
          </a:p>
        </p:txBody>
      </p:sp>
      <p:grpSp>
        <p:nvGrpSpPr>
          <p:cNvPr id="25" name="Group 13"/>
          <p:cNvGrpSpPr>
            <a:grpSpLocks/>
          </p:cNvGrpSpPr>
          <p:nvPr>
            <p:custDataLst>
              <p:tags r:id="rId16"/>
            </p:custDataLst>
          </p:nvPr>
        </p:nvGrpSpPr>
        <p:grpSpPr bwMode="auto">
          <a:xfrm>
            <a:off x="8631137" y="3822627"/>
            <a:ext cx="105560" cy="166248"/>
            <a:chOff x="4434" y="1340"/>
            <a:chExt cx="130" cy="308"/>
          </a:xfrm>
        </p:grpSpPr>
        <p:sp>
          <p:nvSpPr>
            <p:cNvPr id="62" name="Freeform 14"/>
            <p:cNvSpPr>
              <a:spLocks/>
            </p:cNvSpPr>
            <p:nvPr/>
          </p:nvSpPr>
          <p:spPr bwMode="auto">
            <a:xfrm>
              <a:off x="4445" y="1340"/>
              <a:ext cx="109" cy="307"/>
            </a:xfrm>
            <a:custGeom>
              <a:avLst/>
              <a:gdLst>
                <a:gd name="T0" fmla="*/ 55 w 109"/>
                <a:gd name="T1" fmla="*/ 0 h 307"/>
                <a:gd name="T2" fmla="*/ 0 w 109"/>
                <a:gd name="T3" fmla="*/ 306 h 307"/>
                <a:gd name="T4" fmla="*/ 108 w 109"/>
                <a:gd name="T5" fmla="*/ 306 h 307"/>
                <a:gd name="T6" fmla="*/ 55 w 109"/>
                <a:gd name="T7" fmla="*/ 0 h 307"/>
                <a:gd name="T8" fmla="*/ 0 60000 65536"/>
                <a:gd name="T9" fmla="*/ 0 60000 65536"/>
                <a:gd name="T10" fmla="*/ 0 60000 65536"/>
                <a:gd name="T11" fmla="*/ 0 60000 65536"/>
                <a:gd name="T12" fmla="*/ 0 w 109"/>
                <a:gd name="T13" fmla="*/ 0 h 307"/>
                <a:gd name="T14" fmla="*/ 109 w 109"/>
                <a:gd name="T15" fmla="*/ 307 h 307"/>
              </a:gdLst>
              <a:ahLst/>
              <a:cxnLst>
                <a:cxn ang="T8">
                  <a:pos x="T0" y="T1"/>
                </a:cxn>
                <a:cxn ang="T9">
                  <a:pos x="T2" y="T3"/>
                </a:cxn>
                <a:cxn ang="T10">
                  <a:pos x="T4" y="T5"/>
                </a:cxn>
                <a:cxn ang="T11">
                  <a:pos x="T6" y="T7"/>
                </a:cxn>
              </a:cxnLst>
              <a:rect l="T12" t="T13" r="T14" b="T15"/>
              <a:pathLst>
                <a:path w="109" h="307">
                  <a:moveTo>
                    <a:pt x="55" y="0"/>
                  </a:moveTo>
                  <a:lnTo>
                    <a:pt x="0" y="306"/>
                  </a:lnTo>
                  <a:lnTo>
                    <a:pt x="108" y="306"/>
                  </a:lnTo>
                  <a:lnTo>
                    <a:pt x="55" y="0"/>
                  </a:lnTo>
                </a:path>
              </a:pathLst>
            </a:custGeom>
            <a:noFill/>
            <a:ln w="6350" cap="rnd">
              <a:solidFill>
                <a:schemeClr val="tx1"/>
              </a:solidFill>
              <a:round/>
              <a:headEnd type="none" w="sm" len="sm"/>
              <a:tailEnd type="none" w="sm" len="sm"/>
            </a:ln>
          </p:spPr>
          <p:txBody>
            <a:bodyPr/>
            <a:lstStyle/>
            <a:p>
              <a:endParaRPr lang="en-US"/>
            </a:p>
          </p:txBody>
        </p:sp>
        <p:sp>
          <p:nvSpPr>
            <p:cNvPr id="63" name="Line 15"/>
            <p:cNvSpPr>
              <a:spLocks noChangeShapeType="1"/>
            </p:cNvSpPr>
            <p:nvPr/>
          </p:nvSpPr>
          <p:spPr bwMode="auto">
            <a:xfrm>
              <a:off x="4434" y="1648"/>
              <a:ext cx="130" cy="0"/>
            </a:xfrm>
            <a:prstGeom prst="line">
              <a:avLst/>
            </a:prstGeom>
            <a:noFill/>
            <a:ln w="6350">
              <a:solidFill>
                <a:schemeClr val="tx1"/>
              </a:solidFill>
              <a:round/>
              <a:headEnd type="none" w="sm" len="sm"/>
              <a:tailEnd type="none" w="sm" len="sm"/>
            </a:ln>
          </p:spPr>
          <p:txBody>
            <a:bodyPr/>
            <a:lstStyle/>
            <a:p>
              <a:endParaRPr lang="en-US"/>
            </a:p>
          </p:txBody>
        </p:sp>
        <p:sp>
          <p:nvSpPr>
            <p:cNvPr id="64" name="Line 16"/>
            <p:cNvSpPr>
              <a:spLocks noChangeShapeType="1"/>
            </p:cNvSpPr>
            <p:nvPr/>
          </p:nvSpPr>
          <p:spPr bwMode="auto">
            <a:xfrm>
              <a:off x="4486" y="1420"/>
              <a:ext cx="26" cy="0"/>
            </a:xfrm>
            <a:prstGeom prst="line">
              <a:avLst/>
            </a:prstGeom>
            <a:noFill/>
            <a:ln w="6350">
              <a:solidFill>
                <a:schemeClr val="tx1"/>
              </a:solidFill>
              <a:round/>
              <a:headEnd type="none" w="sm" len="sm"/>
              <a:tailEnd type="none" w="sm" len="sm"/>
            </a:ln>
          </p:spPr>
          <p:txBody>
            <a:bodyPr/>
            <a:lstStyle/>
            <a:p>
              <a:endParaRPr lang="en-US"/>
            </a:p>
          </p:txBody>
        </p:sp>
        <p:sp>
          <p:nvSpPr>
            <p:cNvPr id="65" name="Line 17"/>
            <p:cNvSpPr>
              <a:spLocks noChangeShapeType="1"/>
            </p:cNvSpPr>
            <p:nvPr/>
          </p:nvSpPr>
          <p:spPr bwMode="auto">
            <a:xfrm>
              <a:off x="4472" y="1483"/>
              <a:ext cx="54" cy="0"/>
            </a:xfrm>
            <a:prstGeom prst="line">
              <a:avLst/>
            </a:prstGeom>
            <a:noFill/>
            <a:ln w="6350">
              <a:solidFill>
                <a:schemeClr val="tx1"/>
              </a:solidFill>
              <a:round/>
              <a:headEnd type="none" w="sm" len="sm"/>
              <a:tailEnd type="none" w="sm" len="sm"/>
            </a:ln>
          </p:spPr>
          <p:txBody>
            <a:bodyPr/>
            <a:lstStyle/>
            <a:p>
              <a:endParaRPr lang="en-US"/>
            </a:p>
          </p:txBody>
        </p:sp>
        <p:sp>
          <p:nvSpPr>
            <p:cNvPr id="66" name="Line 18"/>
            <p:cNvSpPr>
              <a:spLocks noChangeShapeType="1"/>
            </p:cNvSpPr>
            <p:nvPr/>
          </p:nvSpPr>
          <p:spPr bwMode="auto">
            <a:xfrm flipH="1">
              <a:off x="4474" y="1417"/>
              <a:ext cx="35" cy="65"/>
            </a:xfrm>
            <a:prstGeom prst="line">
              <a:avLst/>
            </a:prstGeom>
            <a:noFill/>
            <a:ln w="6350">
              <a:solidFill>
                <a:schemeClr val="tx1"/>
              </a:solidFill>
              <a:round/>
              <a:headEnd type="none" w="sm" len="sm"/>
              <a:tailEnd type="none" w="sm" len="sm"/>
            </a:ln>
          </p:spPr>
          <p:txBody>
            <a:bodyPr/>
            <a:lstStyle/>
            <a:p>
              <a:endParaRPr lang="en-US"/>
            </a:p>
          </p:txBody>
        </p:sp>
        <p:sp>
          <p:nvSpPr>
            <p:cNvPr id="67" name="Line 19"/>
            <p:cNvSpPr>
              <a:spLocks noChangeShapeType="1"/>
            </p:cNvSpPr>
            <p:nvPr/>
          </p:nvSpPr>
          <p:spPr bwMode="auto">
            <a:xfrm>
              <a:off x="4486" y="1417"/>
              <a:ext cx="36" cy="65"/>
            </a:xfrm>
            <a:prstGeom prst="line">
              <a:avLst/>
            </a:prstGeom>
            <a:noFill/>
            <a:ln w="6350">
              <a:solidFill>
                <a:schemeClr val="tx1"/>
              </a:solidFill>
              <a:round/>
              <a:headEnd type="none" w="sm" len="sm"/>
              <a:tailEnd type="none" w="sm" len="sm"/>
            </a:ln>
          </p:spPr>
          <p:txBody>
            <a:bodyPr/>
            <a:lstStyle/>
            <a:p>
              <a:endParaRPr lang="en-US"/>
            </a:p>
          </p:txBody>
        </p:sp>
        <p:sp>
          <p:nvSpPr>
            <p:cNvPr id="68" name="Line 20"/>
            <p:cNvSpPr>
              <a:spLocks noChangeShapeType="1"/>
            </p:cNvSpPr>
            <p:nvPr/>
          </p:nvSpPr>
          <p:spPr bwMode="auto">
            <a:xfrm>
              <a:off x="4459" y="1560"/>
              <a:ext cx="74" cy="0"/>
            </a:xfrm>
            <a:prstGeom prst="line">
              <a:avLst/>
            </a:prstGeom>
            <a:noFill/>
            <a:ln w="6350">
              <a:solidFill>
                <a:schemeClr val="tx1"/>
              </a:solidFill>
              <a:round/>
              <a:headEnd type="none" w="sm" len="sm"/>
              <a:tailEnd type="none" w="sm" len="sm"/>
            </a:ln>
          </p:spPr>
          <p:txBody>
            <a:bodyPr/>
            <a:lstStyle/>
            <a:p>
              <a:endParaRPr lang="en-US"/>
            </a:p>
          </p:txBody>
        </p:sp>
        <p:sp>
          <p:nvSpPr>
            <p:cNvPr id="69" name="Line 21"/>
            <p:cNvSpPr>
              <a:spLocks noChangeShapeType="1"/>
            </p:cNvSpPr>
            <p:nvPr/>
          </p:nvSpPr>
          <p:spPr bwMode="auto">
            <a:xfrm>
              <a:off x="4461" y="1558"/>
              <a:ext cx="88" cy="86"/>
            </a:xfrm>
            <a:prstGeom prst="line">
              <a:avLst/>
            </a:prstGeom>
            <a:noFill/>
            <a:ln w="6350">
              <a:solidFill>
                <a:schemeClr val="tx1"/>
              </a:solidFill>
              <a:round/>
              <a:headEnd type="none" w="sm" len="sm"/>
              <a:tailEnd type="none" w="sm" len="sm"/>
            </a:ln>
          </p:spPr>
          <p:txBody>
            <a:bodyPr/>
            <a:lstStyle/>
            <a:p>
              <a:endParaRPr lang="en-US"/>
            </a:p>
          </p:txBody>
        </p:sp>
        <p:sp>
          <p:nvSpPr>
            <p:cNvPr id="70" name="Line 22"/>
            <p:cNvSpPr>
              <a:spLocks noChangeShapeType="1"/>
            </p:cNvSpPr>
            <p:nvPr/>
          </p:nvSpPr>
          <p:spPr bwMode="auto">
            <a:xfrm flipH="1">
              <a:off x="4445" y="1558"/>
              <a:ext cx="92" cy="86"/>
            </a:xfrm>
            <a:prstGeom prst="line">
              <a:avLst/>
            </a:prstGeom>
            <a:noFill/>
            <a:ln w="6350">
              <a:solidFill>
                <a:schemeClr val="tx1"/>
              </a:solidFill>
              <a:round/>
              <a:headEnd type="none" w="sm" len="sm"/>
              <a:tailEnd type="none" w="sm" len="sm"/>
            </a:ln>
          </p:spPr>
          <p:txBody>
            <a:bodyPr/>
            <a:lstStyle/>
            <a:p>
              <a:endParaRPr lang="en-US"/>
            </a:p>
          </p:txBody>
        </p:sp>
        <p:sp>
          <p:nvSpPr>
            <p:cNvPr id="71" name="Line 23"/>
            <p:cNvSpPr>
              <a:spLocks noChangeShapeType="1"/>
            </p:cNvSpPr>
            <p:nvPr/>
          </p:nvSpPr>
          <p:spPr bwMode="auto">
            <a:xfrm>
              <a:off x="4474" y="1480"/>
              <a:ext cx="61" cy="78"/>
            </a:xfrm>
            <a:prstGeom prst="line">
              <a:avLst/>
            </a:prstGeom>
            <a:noFill/>
            <a:ln w="6350">
              <a:solidFill>
                <a:schemeClr val="tx1"/>
              </a:solidFill>
              <a:round/>
              <a:headEnd type="none" w="sm" len="sm"/>
              <a:tailEnd type="none" w="sm" len="sm"/>
            </a:ln>
          </p:spPr>
          <p:txBody>
            <a:bodyPr/>
            <a:lstStyle/>
            <a:p>
              <a:endParaRPr lang="en-US"/>
            </a:p>
          </p:txBody>
        </p:sp>
        <p:sp>
          <p:nvSpPr>
            <p:cNvPr id="72" name="Line 24"/>
            <p:cNvSpPr>
              <a:spLocks noChangeShapeType="1"/>
            </p:cNvSpPr>
            <p:nvPr/>
          </p:nvSpPr>
          <p:spPr bwMode="auto">
            <a:xfrm flipH="1">
              <a:off x="4465" y="1480"/>
              <a:ext cx="61" cy="78"/>
            </a:xfrm>
            <a:prstGeom prst="line">
              <a:avLst/>
            </a:prstGeom>
            <a:noFill/>
            <a:ln w="6350">
              <a:solidFill>
                <a:schemeClr val="tx1"/>
              </a:solidFill>
              <a:round/>
              <a:headEnd type="none" w="sm" len="sm"/>
              <a:tailEnd type="none" w="sm" len="sm"/>
            </a:ln>
          </p:spPr>
          <p:txBody>
            <a:bodyPr/>
            <a:lstStyle/>
            <a:p>
              <a:endParaRPr lang="en-US"/>
            </a:p>
          </p:txBody>
        </p:sp>
        <p:sp>
          <p:nvSpPr>
            <p:cNvPr id="73" name="Line 25"/>
            <p:cNvSpPr>
              <a:spLocks noChangeShapeType="1"/>
            </p:cNvSpPr>
            <p:nvPr/>
          </p:nvSpPr>
          <p:spPr bwMode="auto">
            <a:xfrm>
              <a:off x="4491" y="1348"/>
              <a:ext cx="16" cy="0"/>
            </a:xfrm>
            <a:prstGeom prst="line">
              <a:avLst/>
            </a:prstGeom>
            <a:noFill/>
            <a:ln w="6350">
              <a:solidFill>
                <a:schemeClr val="tx1"/>
              </a:solidFill>
              <a:round/>
              <a:headEnd type="none" w="sm" len="sm"/>
              <a:tailEnd type="none" w="sm" len="sm"/>
            </a:ln>
          </p:spPr>
          <p:txBody>
            <a:bodyPr/>
            <a:lstStyle/>
            <a:p>
              <a:endParaRPr lang="en-US"/>
            </a:p>
          </p:txBody>
        </p:sp>
      </p:grpSp>
      <p:sp>
        <p:nvSpPr>
          <p:cNvPr id="60" name="Freeform 59"/>
          <p:cNvSpPr/>
          <p:nvPr>
            <p:custDataLst>
              <p:tags r:id="rId17"/>
            </p:custDataLst>
          </p:nvPr>
        </p:nvSpPr>
        <p:spPr bwMode="auto">
          <a:xfrm flipH="1">
            <a:off x="8682209" y="4001280"/>
            <a:ext cx="1472" cy="703075"/>
          </a:xfrm>
          <a:custGeom>
            <a:avLst/>
            <a:gdLst>
              <a:gd name="connsiteX0" fmla="*/ 2381 w 2381"/>
              <a:gd name="connsiteY0" fmla="*/ 0 h 321469"/>
              <a:gd name="connsiteX1" fmla="*/ 0 w 2381"/>
              <a:gd name="connsiteY1" fmla="*/ 321469 h 321469"/>
              <a:gd name="connsiteX0" fmla="*/ 104 w 104"/>
              <a:gd name="connsiteY0" fmla="*/ 0 h 9932"/>
              <a:gd name="connsiteX1" fmla="*/ 0 w 104"/>
              <a:gd name="connsiteY1" fmla="*/ 9932 h 9932"/>
              <a:gd name="connsiteX0" fmla="*/ 322 w 322"/>
              <a:gd name="connsiteY0" fmla="*/ 0 h 9761"/>
              <a:gd name="connsiteX1" fmla="*/ 0 w 322"/>
              <a:gd name="connsiteY1" fmla="*/ 9761 h 9761"/>
            </a:gdLst>
            <a:ahLst/>
            <a:cxnLst>
              <a:cxn ang="0">
                <a:pos x="connsiteX0" y="connsiteY0"/>
              </a:cxn>
              <a:cxn ang="0">
                <a:pos x="connsiteX1" y="connsiteY1"/>
              </a:cxn>
            </a:cxnLst>
            <a:rect l="l" t="t" r="r" b="b"/>
            <a:pathLst>
              <a:path w="322" h="9761">
                <a:moveTo>
                  <a:pt x="322" y="0"/>
                </a:moveTo>
                <a:cubicBezTo>
                  <a:pt x="215" y="3254"/>
                  <a:pt x="107" y="6507"/>
                  <a:pt x="0" y="9761"/>
                </a:cubicBezTo>
              </a:path>
            </a:pathLst>
          </a:custGeom>
          <a:noFill/>
          <a:ln w="6350" cap="flat" cmpd="sng" algn="ctr">
            <a:solidFill>
              <a:schemeClr val="tx1"/>
            </a:solidFill>
            <a:prstDash val="solid"/>
            <a:round/>
            <a:headEnd type="none" w="med" len="med"/>
            <a:tailEnd type="none" w="sm" len="sm"/>
          </a:ln>
          <a:effectLst/>
        </p:spPr>
        <p:txBody>
          <a:bodyPr rtlCol="0" anchor="ctr"/>
          <a:lstStyle/>
          <a:p>
            <a:pPr algn="ctr"/>
            <a:endParaRPr lang="en-US"/>
          </a:p>
        </p:txBody>
      </p:sp>
      <p:sp>
        <p:nvSpPr>
          <p:cNvPr id="61" name="TextBox 60"/>
          <p:cNvSpPr txBox="1"/>
          <p:nvPr>
            <p:custDataLst>
              <p:tags r:id="rId18"/>
            </p:custDataLst>
          </p:nvPr>
        </p:nvSpPr>
        <p:spPr>
          <a:xfrm>
            <a:off x="8331899" y="3591159"/>
            <a:ext cx="704039" cy="230832"/>
          </a:xfrm>
          <a:prstGeom prst="rect">
            <a:avLst/>
          </a:prstGeom>
          <a:noFill/>
        </p:spPr>
        <p:txBody>
          <a:bodyPr wrap="none" rtlCol="0">
            <a:spAutoFit/>
          </a:bodyPr>
          <a:lstStyle/>
          <a:p>
            <a:r>
              <a:rPr lang="en-US" sz="900" b="1" dirty="0"/>
              <a:t>6705/10-1</a:t>
            </a:r>
          </a:p>
        </p:txBody>
      </p:sp>
      <p:sp>
        <p:nvSpPr>
          <p:cNvPr id="75" name="Text Box 4"/>
          <p:cNvSpPr txBox="1">
            <a:spLocks noChangeArrowheads="1"/>
          </p:cNvSpPr>
          <p:nvPr>
            <p:custDataLst>
              <p:tags r:id="rId19"/>
            </p:custDataLst>
          </p:nvPr>
        </p:nvSpPr>
        <p:spPr bwMode="auto">
          <a:xfrm>
            <a:off x="0" y="0"/>
            <a:ext cx="9144000" cy="461665"/>
          </a:xfrm>
          <a:prstGeom prst="rect">
            <a:avLst/>
          </a:prstGeom>
          <a:solidFill>
            <a:srgbClr val="CC99FF"/>
          </a:solidFill>
          <a:ln w="9525">
            <a:noFill/>
            <a:miter lim="800000"/>
            <a:headEnd/>
            <a:tailEnd/>
          </a:ln>
        </p:spPr>
        <p:txBody>
          <a:bodyPr>
            <a:spAutoFit/>
          </a:bodyPr>
          <a:lstStyle/>
          <a:p>
            <a:pPr algn="l"/>
            <a:r>
              <a:rPr lang="nb-NO" b="1" dirty="0" err="1">
                <a:solidFill>
                  <a:schemeClr val="bg1"/>
                </a:solidFill>
                <a:effectLst>
                  <a:outerShdw blurRad="38100" dist="38100" dir="2700000" algn="tl">
                    <a:srgbClr val="000000">
                      <a:alpha val="43137"/>
                    </a:srgbClr>
                  </a:outerShdw>
                </a:effectLst>
              </a:rPr>
              <a:t>Onset</a:t>
            </a:r>
            <a:r>
              <a:rPr lang="nb-NO" b="1" dirty="0">
                <a:solidFill>
                  <a:schemeClr val="bg1"/>
                </a:solidFill>
                <a:effectLst>
                  <a:outerShdw blurRad="38100" dist="38100" dir="2700000" algn="tl">
                    <a:srgbClr val="000000">
                      <a:alpha val="43137"/>
                    </a:srgbClr>
                  </a:outerShdw>
                </a:effectLst>
              </a:rPr>
              <a:t> </a:t>
            </a:r>
            <a:r>
              <a:rPr lang="nb-NO" b="1" dirty="0" err="1">
                <a:solidFill>
                  <a:schemeClr val="bg1"/>
                </a:solidFill>
                <a:effectLst>
                  <a:outerShdw blurRad="38100" dist="38100" dir="2700000" algn="tl">
                    <a:srgbClr val="000000">
                      <a:alpha val="43137"/>
                    </a:srgbClr>
                  </a:outerShdw>
                </a:effectLst>
              </a:rPr>
              <a:t>of</a:t>
            </a:r>
            <a:r>
              <a:rPr lang="nb-NO" b="1" dirty="0">
                <a:solidFill>
                  <a:schemeClr val="bg1"/>
                </a:solidFill>
                <a:effectLst>
                  <a:outerShdw blurRad="38100" dist="38100" dir="2700000" algn="tl">
                    <a:srgbClr val="000000">
                      <a:alpha val="43137"/>
                    </a:srgbClr>
                  </a:outerShdw>
                </a:effectLst>
              </a:rPr>
              <a:t> </a:t>
            </a:r>
            <a:r>
              <a:rPr lang="nb-NO" b="1" dirty="0" err="1">
                <a:solidFill>
                  <a:schemeClr val="bg1"/>
                </a:solidFill>
                <a:effectLst>
                  <a:outerShdw blurRad="38100" dist="38100" dir="2700000" algn="tl">
                    <a:srgbClr val="000000">
                      <a:alpha val="43137"/>
                    </a:srgbClr>
                  </a:outerShdw>
                </a:effectLst>
              </a:rPr>
              <a:t>breakup</a:t>
            </a:r>
            <a:r>
              <a:rPr lang="nb-NO" b="1" dirty="0">
                <a:solidFill>
                  <a:schemeClr val="bg1"/>
                </a:solidFill>
                <a:effectLst>
                  <a:outerShdw blurRad="38100" dist="38100" dir="2700000" algn="tl">
                    <a:srgbClr val="000000">
                      <a:alpha val="43137"/>
                    </a:srgbClr>
                  </a:outerShdw>
                </a:effectLst>
              </a:rPr>
              <a:t>: timing </a:t>
            </a:r>
            <a:r>
              <a:rPr lang="nb-NO" b="1" dirty="0" err="1">
                <a:solidFill>
                  <a:schemeClr val="bg1"/>
                </a:solidFill>
                <a:effectLst>
                  <a:outerShdw blurRad="38100" dist="38100" dir="2700000" algn="tl">
                    <a:srgbClr val="000000">
                      <a:alpha val="43137"/>
                    </a:srgbClr>
                  </a:outerShdw>
                </a:effectLst>
              </a:rPr>
              <a:t>issues</a:t>
            </a:r>
            <a:r>
              <a:rPr lang="nb-NO" b="1" dirty="0">
                <a:solidFill>
                  <a:schemeClr val="bg1"/>
                </a:solidFill>
                <a:effectLst>
                  <a:outerShdw blurRad="38100" dist="38100" dir="2700000" algn="tl">
                    <a:srgbClr val="000000">
                      <a:alpha val="43137"/>
                    </a:srgbClr>
                  </a:outerShdw>
                </a:effectLst>
              </a:rPr>
              <a:t> and LCB/TR </a:t>
            </a:r>
            <a:r>
              <a:rPr lang="nb-NO" b="1" dirty="0" err="1">
                <a:solidFill>
                  <a:schemeClr val="bg1"/>
                </a:solidFill>
                <a:effectLst>
                  <a:outerShdw blurRad="38100" dist="38100" dir="2700000" algn="tl">
                    <a:srgbClr val="000000">
                      <a:alpha val="43137"/>
                    </a:srgbClr>
                  </a:outerShdw>
                </a:effectLst>
              </a:rPr>
              <a:t>discussion</a:t>
            </a:r>
            <a:endParaRPr lang="en-GB" sz="2000" b="1" dirty="0">
              <a:solidFill>
                <a:schemeClr val="bg1"/>
              </a:solidFill>
              <a:effectLst>
                <a:outerShdw blurRad="38100" dist="38100" dir="2700000" algn="tl">
                  <a:srgbClr val="000000">
                    <a:alpha val="43137"/>
                  </a:srgbClr>
                </a:outerShdw>
              </a:effectLst>
            </a:endParaRPr>
          </a:p>
        </p:txBody>
      </p:sp>
      <p:grpSp>
        <p:nvGrpSpPr>
          <p:cNvPr id="26" name="Group 13"/>
          <p:cNvGrpSpPr>
            <a:grpSpLocks/>
          </p:cNvGrpSpPr>
          <p:nvPr>
            <p:custDataLst>
              <p:tags r:id="rId20"/>
            </p:custDataLst>
          </p:nvPr>
        </p:nvGrpSpPr>
        <p:grpSpPr bwMode="auto">
          <a:xfrm>
            <a:off x="2772137" y="651096"/>
            <a:ext cx="105560" cy="166248"/>
            <a:chOff x="4434" y="1340"/>
            <a:chExt cx="130" cy="308"/>
          </a:xfrm>
        </p:grpSpPr>
        <p:sp>
          <p:nvSpPr>
            <p:cNvPr id="77" name="Freeform 14"/>
            <p:cNvSpPr>
              <a:spLocks/>
            </p:cNvSpPr>
            <p:nvPr/>
          </p:nvSpPr>
          <p:spPr bwMode="auto">
            <a:xfrm>
              <a:off x="4445" y="1340"/>
              <a:ext cx="109" cy="307"/>
            </a:xfrm>
            <a:custGeom>
              <a:avLst/>
              <a:gdLst>
                <a:gd name="T0" fmla="*/ 55 w 109"/>
                <a:gd name="T1" fmla="*/ 0 h 307"/>
                <a:gd name="T2" fmla="*/ 0 w 109"/>
                <a:gd name="T3" fmla="*/ 306 h 307"/>
                <a:gd name="T4" fmla="*/ 108 w 109"/>
                <a:gd name="T5" fmla="*/ 306 h 307"/>
                <a:gd name="T6" fmla="*/ 55 w 109"/>
                <a:gd name="T7" fmla="*/ 0 h 307"/>
                <a:gd name="T8" fmla="*/ 0 60000 65536"/>
                <a:gd name="T9" fmla="*/ 0 60000 65536"/>
                <a:gd name="T10" fmla="*/ 0 60000 65536"/>
                <a:gd name="T11" fmla="*/ 0 60000 65536"/>
                <a:gd name="T12" fmla="*/ 0 w 109"/>
                <a:gd name="T13" fmla="*/ 0 h 307"/>
                <a:gd name="T14" fmla="*/ 109 w 109"/>
                <a:gd name="T15" fmla="*/ 307 h 307"/>
              </a:gdLst>
              <a:ahLst/>
              <a:cxnLst>
                <a:cxn ang="T8">
                  <a:pos x="T0" y="T1"/>
                </a:cxn>
                <a:cxn ang="T9">
                  <a:pos x="T2" y="T3"/>
                </a:cxn>
                <a:cxn ang="T10">
                  <a:pos x="T4" y="T5"/>
                </a:cxn>
                <a:cxn ang="T11">
                  <a:pos x="T6" y="T7"/>
                </a:cxn>
              </a:cxnLst>
              <a:rect l="T12" t="T13" r="T14" b="T15"/>
              <a:pathLst>
                <a:path w="109" h="307">
                  <a:moveTo>
                    <a:pt x="55" y="0"/>
                  </a:moveTo>
                  <a:lnTo>
                    <a:pt x="0" y="306"/>
                  </a:lnTo>
                  <a:lnTo>
                    <a:pt x="108" y="306"/>
                  </a:lnTo>
                  <a:lnTo>
                    <a:pt x="55" y="0"/>
                  </a:lnTo>
                </a:path>
              </a:pathLst>
            </a:custGeom>
            <a:noFill/>
            <a:ln w="6350" cap="rnd">
              <a:solidFill>
                <a:schemeClr val="tx1"/>
              </a:solidFill>
              <a:round/>
              <a:headEnd type="none" w="sm" len="sm"/>
              <a:tailEnd type="none" w="sm" len="sm"/>
            </a:ln>
          </p:spPr>
          <p:txBody>
            <a:bodyPr/>
            <a:lstStyle/>
            <a:p>
              <a:endParaRPr lang="en-US"/>
            </a:p>
          </p:txBody>
        </p:sp>
        <p:sp>
          <p:nvSpPr>
            <p:cNvPr id="78" name="Line 15"/>
            <p:cNvSpPr>
              <a:spLocks noChangeShapeType="1"/>
            </p:cNvSpPr>
            <p:nvPr/>
          </p:nvSpPr>
          <p:spPr bwMode="auto">
            <a:xfrm>
              <a:off x="4434" y="1648"/>
              <a:ext cx="130" cy="0"/>
            </a:xfrm>
            <a:prstGeom prst="line">
              <a:avLst/>
            </a:prstGeom>
            <a:noFill/>
            <a:ln w="6350">
              <a:solidFill>
                <a:schemeClr val="tx1"/>
              </a:solidFill>
              <a:round/>
              <a:headEnd type="none" w="sm" len="sm"/>
              <a:tailEnd type="none" w="sm" len="sm"/>
            </a:ln>
          </p:spPr>
          <p:txBody>
            <a:bodyPr/>
            <a:lstStyle/>
            <a:p>
              <a:endParaRPr lang="en-US"/>
            </a:p>
          </p:txBody>
        </p:sp>
        <p:sp>
          <p:nvSpPr>
            <p:cNvPr id="79" name="Line 16"/>
            <p:cNvSpPr>
              <a:spLocks noChangeShapeType="1"/>
            </p:cNvSpPr>
            <p:nvPr/>
          </p:nvSpPr>
          <p:spPr bwMode="auto">
            <a:xfrm>
              <a:off x="4486" y="1420"/>
              <a:ext cx="26" cy="0"/>
            </a:xfrm>
            <a:prstGeom prst="line">
              <a:avLst/>
            </a:prstGeom>
            <a:noFill/>
            <a:ln w="6350">
              <a:solidFill>
                <a:schemeClr val="tx1"/>
              </a:solidFill>
              <a:round/>
              <a:headEnd type="none" w="sm" len="sm"/>
              <a:tailEnd type="none" w="sm" len="sm"/>
            </a:ln>
          </p:spPr>
          <p:txBody>
            <a:bodyPr/>
            <a:lstStyle/>
            <a:p>
              <a:endParaRPr lang="en-US"/>
            </a:p>
          </p:txBody>
        </p:sp>
        <p:sp>
          <p:nvSpPr>
            <p:cNvPr id="80" name="Line 17"/>
            <p:cNvSpPr>
              <a:spLocks noChangeShapeType="1"/>
            </p:cNvSpPr>
            <p:nvPr/>
          </p:nvSpPr>
          <p:spPr bwMode="auto">
            <a:xfrm>
              <a:off x="4472" y="1483"/>
              <a:ext cx="54" cy="0"/>
            </a:xfrm>
            <a:prstGeom prst="line">
              <a:avLst/>
            </a:prstGeom>
            <a:noFill/>
            <a:ln w="6350">
              <a:solidFill>
                <a:schemeClr val="tx1"/>
              </a:solidFill>
              <a:round/>
              <a:headEnd type="none" w="sm" len="sm"/>
              <a:tailEnd type="none" w="sm" len="sm"/>
            </a:ln>
          </p:spPr>
          <p:txBody>
            <a:bodyPr/>
            <a:lstStyle/>
            <a:p>
              <a:endParaRPr lang="en-US"/>
            </a:p>
          </p:txBody>
        </p:sp>
        <p:sp>
          <p:nvSpPr>
            <p:cNvPr id="81" name="Line 18"/>
            <p:cNvSpPr>
              <a:spLocks noChangeShapeType="1"/>
            </p:cNvSpPr>
            <p:nvPr/>
          </p:nvSpPr>
          <p:spPr bwMode="auto">
            <a:xfrm flipH="1">
              <a:off x="4474" y="1417"/>
              <a:ext cx="35" cy="65"/>
            </a:xfrm>
            <a:prstGeom prst="line">
              <a:avLst/>
            </a:prstGeom>
            <a:noFill/>
            <a:ln w="6350">
              <a:solidFill>
                <a:schemeClr val="tx1"/>
              </a:solidFill>
              <a:round/>
              <a:headEnd type="none" w="sm" len="sm"/>
              <a:tailEnd type="none" w="sm" len="sm"/>
            </a:ln>
          </p:spPr>
          <p:txBody>
            <a:bodyPr/>
            <a:lstStyle/>
            <a:p>
              <a:endParaRPr lang="en-US"/>
            </a:p>
          </p:txBody>
        </p:sp>
        <p:sp>
          <p:nvSpPr>
            <p:cNvPr id="82" name="Line 19"/>
            <p:cNvSpPr>
              <a:spLocks noChangeShapeType="1"/>
            </p:cNvSpPr>
            <p:nvPr/>
          </p:nvSpPr>
          <p:spPr bwMode="auto">
            <a:xfrm>
              <a:off x="4486" y="1417"/>
              <a:ext cx="36" cy="65"/>
            </a:xfrm>
            <a:prstGeom prst="line">
              <a:avLst/>
            </a:prstGeom>
            <a:noFill/>
            <a:ln w="6350">
              <a:solidFill>
                <a:schemeClr val="tx1"/>
              </a:solidFill>
              <a:round/>
              <a:headEnd type="none" w="sm" len="sm"/>
              <a:tailEnd type="none" w="sm" len="sm"/>
            </a:ln>
          </p:spPr>
          <p:txBody>
            <a:bodyPr/>
            <a:lstStyle/>
            <a:p>
              <a:endParaRPr lang="en-US"/>
            </a:p>
          </p:txBody>
        </p:sp>
        <p:sp>
          <p:nvSpPr>
            <p:cNvPr id="83" name="Line 20"/>
            <p:cNvSpPr>
              <a:spLocks noChangeShapeType="1"/>
            </p:cNvSpPr>
            <p:nvPr/>
          </p:nvSpPr>
          <p:spPr bwMode="auto">
            <a:xfrm>
              <a:off x="4459" y="1560"/>
              <a:ext cx="74" cy="0"/>
            </a:xfrm>
            <a:prstGeom prst="line">
              <a:avLst/>
            </a:prstGeom>
            <a:noFill/>
            <a:ln w="6350">
              <a:solidFill>
                <a:schemeClr val="tx1"/>
              </a:solidFill>
              <a:round/>
              <a:headEnd type="none" w="sm" len="sm"/>
              <a:tailEnd type="none" w="sm" len="sm"/>
            </a:ln>
          </p:spPr>
          <p:txBody>
            <a:bodyPr/>
            <a:lstStyle/>
            <a:p>
              <a:endParaRPr lang="en-US"/>
            </a:p>
          </p:txBody>
        </p:sp>
        <p:sp>
          <p:nvSpPr>
            <p:cNvPr id="84" name="Line 21"/>
            <p:cNvSpPr>
              <a:spLocks noChangeShapeType="1"/>
            </p:cNvSpPr>
            <p:nvPr/>
          </p:nvSpPr>
          <p:spPr bwMode="auto">
            <a:xfrm>
              <a:off x="4461" y="1558"/>
              <a:ext cx="88" cy="86"/>
            </a:xfrm>
            <a:prstGeom prst="line">
              <a:avLst/>
            </a:prstGeom>
            <a:noFill/>
            <a:ln w="6350">
              <a:solidFill>
                <a:schemeClr val="tx1"/>
              </a:solidFill>
              <a:round/>
              <a:headEnd type="none" w="sm" len="sm"/>
              <a:tailEnd type="none" w="sm" len="sm"/>
            </a:ln>
          </p:spPr>
          <p:txBody>
            <a:bodyPr/>
            <a:lstStyle/>
            <a:p>
              <a:endParaRPr lang="en-US"/>
            </a:p>
          </p:txBody>
        </p:sp>
        <p:sp>
          <p:nvSpPr>
            <p:cNvPr id="85" name="Line 22"/>
            <p:cNvSpPr>
              <a:spLocks noChangeShapeType="1"/>
            </p:cNvSpPr>
            <p:nvPr/>
          </p:nvSpPr>
          <p:spPr bwMode="auto">
            <a:xfrm flipH="1">
              <a:off x="4445" y="1558"/>
              <a:ext cx="92" cy="86"/>
            </a:xfrm>
            <a:prstGeom prst="line">
              <a:avLst/>
            </a:prstGeom>
            <a:noFill/>
            <a:ln w="6350">
              <a:solidFill>
                <a:schemeClr val="tx1"/>
              </a:solidFill>
              <a:round/>
              <a:headEnd type="none" w="sm" len="sm"/>
              <a:tailEnd type="none" w="sm" len="sm"/>
            </a:ln>
          </p:spPr>
          <p:txBody>
            <a:bodyPr/>
            <a:lstStyle/>
            <a:p>
              <a:endParaRPr lang="en-US"/>
            </a:p>
          </p:txBody>
        </p:sp>
        <p:sp>
          <p:nvSpPr>
            <p:cNvPr id="86" name="Line 23"/>
            <p:cNvSpPr>
              <a:spLocks noChangeShapeType="1"/>
            </p:cNvSpPr>
            <p:nvPr/>
          </p:nvSpPr>
          <p:spPr bwMode="auto">
            <a:xfrm>
              <a:off x="4474" y="1480"/>
              <a:ext cx="61" cy="78"/>
            </a:xfrm>
            <a:prstGeom prst="line">
              <a:avLst/>
            </a:prstGeom>
            <a:noFill/>
            <a:ln w="6350">
              <a:solidFill>
                <a:schemeClr val="tx1"/>
              </a:solidFill>
              <a:round/>
              <a:headEnd type="none" w="sm" len="sm"/>
              <a:tailEnd type="none" w="sm" len="sm"/>
            </a:ln>
          </p:spPr>
          <p:txBody>
            <a:bodyPr/>
            <a:lstStyle/>
            <a:p>
              <a:endParaRPr lang="en-US"/>
            </a:p>
          </p:txBody>
        </p:sp>
        <p:sp>
          <p:nvSpPr>
            <p:cNvPr id="87" name="Line 24"/>
            <p:cNvSpPr>
              <a:spLocks noChangeShapeType="1"/>
            </p:cNvSpPr>
            <p:nvPr/>
          </p:nvSpPr>
          <p:spPr bwMode="auto">
            <a:xfrm flipH="1">
              <a:off x="4465" y="1480"/>
              <a:ext cx="61" cy="78"/>
            </a:xfrm>
            <a:prstGeom prst="line">
              <a:avLst/>
            </a:prstGeom>
            <a:noFill/>
            <a:ln w="6350">
              <a:solidFill>
                <a:schemeClr val="tx1"/>
              </a:solidFill>
              <a:round/>
              <a:headEnd type="none" w="sm" len="sm"/>
              <a:tailEnd type="none" w="sm" len="sm"/>
            </a:ln>
          </p:spPr>
          <p:txBody>
            <a:bodyPr/>
            <a:lstStyle/>
            <a:p>
              <a:endParaRPr lang="en-US"/>
            </a:p>
          </p:txBody>
        </p:sp>
        <p:sp>
          <p:nvSpPr>
            <p:cNvPr id="88" name="Line 25"/>
            <p:cNvSpPr>
              <a:spLocks noChangeShapeType="1"/>
            </p:cNvSpPr>
            <p:nvPr/>
          </p:nvSpPr>
          <p:spPr bwMode="auto">
            <a:xfrm>
              <a:off x="4491" y="1348"/>
              <a:ext cx="16" cy="0"/>
            </a:xfrm>
            <a:prstGeom prst="line">
              <a:avLst/>
            </a:prstGeom>
            <a:noFill/>
            <a:ln w="6350">
              <a:solidFill>
                <a:schemeClr val="tx1"/>
              </a:solidFill>
              <a:round/>
              <a:headEnd type="none" w="sm" len="sm"/>
              <a:tailEnd type="none" w="sm" len="sm"/>
            </a:ln>
          </p:spPr>
          <p:txBody>
            <a:bodyPr/>
            <a:lstStyle/>
            <a:p>
              <a:endParaRPr lang="en-US"/>
            </a:p>
          </p:txBody>
        </p:sp>
      </p:grpSp>
      <p:sp>
        <p:nvSpPr>
          <p:cNvPr id="89" name="TextBox 88"/>
          <p:cNvSpPr txBox="1"/>
          <p:nvPr>
            <p:custDataLst>
              <p:tags r:id="rId21"/>
            </p:custDataLst>
          </p:nvPr>
        </p:nvSpPr>
        <p:spPr>
          <a:xfrm>
            <a:off x="2472899" y="485730"/>
            <a:ext cx="704039" cy="230832"/>
          </a:xfrm>
          <a:prstGeom prst="rect">
            <a:avLst/>
          </a:prstGeom>
          <a:noFill/>
        </p:spPr>
        <p:txBody>
          <a:bodyPr wrap="none" rtlCol="0">
            <a:spAutoFit/>
          </a:bodyPr>
          <a:lstStyle/>
          <a:p>
            <a:r>
              <a:rPr lang="en-US" sz="900" b="1" dirty="0"/>
              <a:t>6407/12-1</a:t>
            </a:r>
          </a:p>
        </p:txBody>
      </p:sp>
      <p:grpSp>
        <p:nvGrpSpPr>
          <p:cNvPr id="27" name="Group 13"/>
          <p:cNvGrpSpPr>
            <a:grpSpLocks/>
          </p:cNvGrpSpPr>
          <p:nvPr>
            <p:custDataLst>
              <p:tags r:id="rId22"/>
            </p:custDataLst>
          </p:nvPr>
        </p:nvGrpSpPr>
        <p:grpSpPr bwMode="auto">
          <a:xfrm>
            <a:off x="5927975" y="651096"/>
            <a:ext cx="105560" cy="166248"/>
            <a:chOff x="4434" y="1340"/>
            <a:chExt cx="130" cy="308"/>
          </a:xfrm>
        </p:grpSpPr>
        <p:sp>
          <p:nvSpPr>
            <p:cNvPr id="91" name="Freeform 14"/>
            <p:cNvSpPr>
              <a:spLocks/>
            </p:cNvSpPr>
            <p:nvPr/>
          </p:nvSpPr>
          <p:spPr bwMode="auto">
            <a:xfrm>
              <a:off x="4445" y="1340"/>
              <a:ext cx="109" cy="307"/>
            </a:xfrm>
            <a:custGeom>
              <a:avLst/>
              <a:gdLst>
                <a:gd name="T0" fmla="*/ 55 w 109"/>
                <a:gd name="T1" fmla="*/ 0 h 307"/>
                <a:gd name="T2" fmla="*/ 0 w 109"/>
                <a:gd name="T3" fmla="*/ 306 h 307"/>
                <a:gd name="T4" fmla="*/ 108 w 109"/>
                <a:gd name="T5" fmla="*/ 306 h 307"/>
                <a:gd name="T6" fmla="*/ 55 w 109"/>
                <a:gd name="T7" fmla="*/ 0 h 307"/>
                <a:gd name="T8" fmla="*/ 0 60000 65536"/>
                <a:gd name="T9" fmla="*/ 0 60000 65536"/>
                <a:gd name="T10" fmla="*/ 0 60000 65536"/>
                <a:gd name="T11" fmla="*/ 0 60000 65536"/>
                <a:gd name="T12" fmla="*/ 0 w 109"/>
                <a:gd name="T13" fmla="*/ 0 h 307"/>
                <a:gd name="T14" fmla="*/ 109 w 109"/>
                <a:gd name="T15" fmla="*/ 307 h 307"/>
              </a:gdLst>
              <a:ahLst/>
              <a:cxnLst>
                <a:cxn ang="T8">
                  <a:pos x="T0" y="T1"/>
                </a:cxn>
                <a:cxn ang="T9">
                  <a:pos x="T2" y="T3"/>
                </a:cxn>
                <a:cxn ang="T10">
                  <a:pos x="T4" y="T5"/>
                </a:cxn>
                <a:cxn ang="T11">
                  <a:pos x="T6" y="T7"/>
                </a:cxn>
              </a:cxnLst>
              <a:rect l="T12" t="T13" r="T14" b="T15"/>
              <a:pathLst>
                <a:path w="109" h="307">
                  <a:moveTo>
                    <a:pt x="55" y="0"/>
                  </a:moveTo>
                  <a:lnTo>
                    <a:pt x="0" y="306"/>
                  </a:lnTo>
                  <a:lnTo>
                    <a:pt x="108" y="306"/>
                  </a:lnTo>
                  <a:lnTo>
                    <a:pt x="55" y="0"/>
                  </a:lnTo>
                </a:path>
              </a:pathLst>
            </a:custGeom>
            <a:noFill/>
            <a:ln w="6350" cap="rnd">
              <a:solidFill>
                <a:schemeClr val="tx1"/>
              </a:solidFill>
              <a:round/>
              <a:headEnd type="none" w="sm" len="sm"/>
              <a:tailEnd type="none" w="sm" len="sm"/>
            </a:ln>
          </p:spPr>
          <p:txBody>
            <a:bodyPr/>
            <a:lstStyle/>
            <a:p>
              <a:endParaRPr lang="en-US"/>
            </a:p>
          </p:txBody>
        </p:sp>
        <p:sp>
          <p:nvSpPr>
            <p:cNvPr id="92" name="Line 15"/>
            <p:cNvSpPr>
              <a:spLocks noChangeShapeType="1"/>
            </p:cNvSpPr>
            <p:nvPr/>
          </p:nvSpPr>
          <p:spPr bwMode="auto">
            <a:xfrm>
              <a:off x="4434" y="1648"/>
              <a:ext cx="130" cy="0"/>
            </a:xfrm>
            <a:prstGeom prst="line">
              <a:avLst/>
            </a:prstGeom>
            <a:noFill/>
            <a:ln w="6350">
              <a:solidFill>
                <a:schemeClr val="tx1"/>
              </a:solidFill>
              <a:round/>
              <a:headEnd type="none" w="sm" len="sm"/>
              <a:tailEnd type="none" w="sm" len="sm"/>
            </a:ln>
          </p:spPr>
          <p:txBody>
            <a:bodyPr/>
            <a:lstStyle/>
            <a:p>
              <a:endParaRPr lang="en-US"/>
            </a:p>
          </p:txBody>
        </p:sp>
        <p:sp>
          <p:nvSpPr>
            <p:cNvPr id="93" name="Line 16"/>
            <p:cNvSpPr>
              <a:spLocks noChangeShapeType="1"/>
            </p:cNvSpPr>
            <p:nvPr/>
          </p:nvSpPr>
          <p:spPr bwMode="auto">
            <a:xfrm>
              <a:off x="4486" y="1420"/>
              <a:ext cx="26" cy="0"/>
            </a:xfrm>
            <a:prstGeom prst="line">
              <a:avLst/>
            </a:prstGeom>
            <a:noFill/>
            <a:ln w="6350">
              <a:solidFill>
                <a:schemeClr val="tx1"/>
              </a:solidFill>
              <a:round/>
              <a:headEnd type="none" w="sm" len="sm"/>
              <a:tailEnd type="none" w="sm" len="sm"/>
            </a:ln>
          </p:spPr>
          <p:txBody>
            <a:bodyPr/>
            <a:lstStyle/>
            <a:p>
              <a:endParaRPr lang="en-US"/>
            </a:p>
          </p:txBody>
        </p:sp>
        <p:sp>
          <p:nvSpPr>
            <p:cNvPr id="94" name="Line 17"/>
            <p:cNvSpPr>
              <a:spLocks noChangeShapeType="1"/>
            </p:cNvSpPr>
            <p:nvPr/>
          </p:nvSpPr>
          <p:spPr bwMode="auto">
            <a:xfrm>
              <a:off x="4472" y="1483"/>
              <a:ext cx="54" cy="0"/>
            </a:xfrm>
            <a:prstGeom prst="line">
              <a:avLst/>
            </a:prstGeom>
            <a:noFill/>
            <a:ln w="6350">
              <a:solidFill>
                <a:schemeClr val="tx1"/>
              </a:solidFill>
              <a:round/>
              <a:headEnd type="none" w="sm" len="sm"/>
              <a:tailEnd type="none" w="sm" len="sm"/>
            </a:ln>
          </p:spPr>
          <p:txBody>
            <a:bodyPr/>
            <a:lstStyle/>
            <a:p>
              <a:endParaRPr lang="en-US"/>
            </a:p>
          </p:txBody>
        </p:sp>
        <p:sp>
          <p:nvSpPr>
            <p:cNvPr id="95" name="Line 18"/>
            <p:cNvSpPr>
              <a:spLocks noChangeShapeType="1"/>
            </p:cNvSpPr>
            <p:nvPr/>
          </p:nvSpPr>
          <p:spPr bwMode="auto">
            <a:xfrm flipH="1">
              <a:off x="4474" y="1417"/>
              <a:ext cx="35" cy="65"/>
            </a:xfrm>
            <a:prstGeom prst="line">
              <a:avLst/>
            </a:prstGeom>
            <a:noFill/>
            <a:ln w="6350">
              <a:solidFill>
                <a:schemeClr val="tx1"/>
              </a:solidFill>
              <a:round/>
              <a:headEnd type="none" w="sm" len="sm"/>
              <a:tailEnd type="none" w="sm" len="sm"/>
            </a:ln>
          </p:spPr>
          <p:txBody>
            <a:bodyPr/>
            <a:lstStyle/>
            <a:p>
              <a:endParaRPr lang="en-US"/>
            </a:p>
          </p:txBody>
        </p:sp>
        <p:sp>
          <p:nvSpPr>
            <p:cNvPr id="96" name="Line 19"/>
            <p:cNvSpPr>
              <a:spLocks noChangeShapeType="1"/>
            </p:cNvSpPr>
            <p:nvPr/>
          </p:nvSpPr>
          <p:spPr bwMode="auto">
            <a:xfrm>
              <a:off x="4486" y="1417"/>
              <a:ext cx="36" cy="65"/>
            </a:xfrm>
            <a:prstGeom prst="line">
              <a:avLst/>
            </a:prstGeom>
            <a:noFill/>
            <a:ln w="6350">
              <a:solidFill>
                <a:schemeClr val="tx1"/>
              </a:solidFill>
              <a:round/>
              <a:headEnd type="none" w="sm" len="sm"/>
              <a:tailEnd type="none" w="sm" len="sm"/>
            </a:ln>
          </p:spPr>
          <p:txBody>
            <a:bodyPr/>
            <a:lstStyle/>
            <a:p>
              <a:endParaRPr lang="en-US"/>
            </a:p>
          </p:txBody>
        </p:sp>
        <p:sp>
          <p:nvSpPr>
            <p:cNvPr id="97" name="Line 20"/>
            <p:cNvSpPr>
              <a:spLocks noChangeShapeType="1"/>
            </p:cNvSpPr>
            <p:nvPr/>
          </p:nvSpPr>
          <p:spPr bwMode="auto">
            <a:xfrm>
              <a:off x="4459" y="1560"/>
              <a:ext cx="74" cy="0"/>
            </a:xfrm>
            <a:prstGeom prst="line">
              <a:avLst/>
            </a:prstGeom>
            <a:noFill/>
            <a:ln w="6350">
              <a:solidFill>
                <a:schemeClr val="tx1"/>
              </a:solidFill>
              <a:round/>
              <a:headEnd type="none" w="sm" len="sm"/>
              <a:tailEnd type="none" w="sm" len="sm"/>
            </a:ln>
          </p:spPr>
          <p:txBody>
            <a:bodyPr/>
            <a:lstStyle/>
            <a:p>
              <a:endParaRPr lang="en-US"/>
            </a:p>
          </p:txBody>
        </p:sp>
        <p:sp>
          <p:nvSpPr>
            <p:cNvPr id="98" name="Line 21"/>
            <p:cNvSpPr>
              <a:spLocks noChangeShapeType="1"/>
            </p:cNvSpPr>
            <p:nvPr/>
          </p:nvSpPr>
          <p:spPr bwMode="auto">
            <a:xfrm>
              <a:off x="4461" y="1558"/>
              <a:ext cx="88" cy="86"/>
            </a:xfrm>
            <a:prstGeom prst="line">
              <a:avLst/>
            </a:prstGeom>
            <a:noFill/>
            <a:ln w="6350">
              <a:solidFill>
                <a:schemeClr val="tx1"/>
              </a:solidFill>
              <a:round/>
              <a:headEnd type="none" w="sm" len="sm"/>
              <a:tailEnd type="none" w="sm" len="sm"/>
            </a:ln>
          </p:spPr>
          <p:txBody>
            <a:bodyPr/>
            <a:lstStyle/>
            <a:p>
              <a:endParaRPr lang="en-US"/>
            </a:p>
          </p:txBody>
        </p:sp>
        <p:sp>
          <p:nvSpPr>
            <p:cNvPr id="99" name="Line 22"/>
            <p:cNvSpPr>
              <a:spLocks noChangeShapeType="1"/>
            </p:cNvSpPr>
            <p:nvPr/>
          </p:nvSpPr>
          <p:spPr bwMode="auto">
            <a:xfrm flipH="1">
              <a:off x="4445" y="1558"/>
              <a:ext cx="92" cy="86"/>
            </a:xfrm>
            <a:prstGeom prst="line">
              <a:avLst/>
            </a:prstGeom>
            <a:noFill/>
            <a:ln w="6350">
              <a:solidFill>
                <a:schemeClr val="tx1"/>
              </a:solidFill>
              <a:round/>
              <a:headEnd type="none" w="sm" len="sm"/>
              <a:tailEnd type="none" w="sm" len="sm"/>
            </a:ln>
          </p:spPr>
          <p:txBody>
            <a:bodyPr/>
            <a:lstStyle/>
            <a:p>
              <a:endParaRPr lang="en-US"/>
            </a:p>
          </p:txBody>
        </p:sp>
        <p:sp>
          <p:nvSpPr>
            <p:cNvPr id="100" name="Line 23"/>
            <p:cNvSpPr>
              <a:spLocks noChangeShapeType="1"/>
            </p:cNvSpPr>
            <p:nvPr/>
          </p:nvSpPr>
          <p:spPr bwMode="auto">
            <a:xfrm>
              <a:off x="4474" y="1480"/>
              <a:ext cx="61" cy="78"/>
            </a:xfrm>
            <a:prstGeom prst="line">
              <a:avLst/>
            </a:prstGeom>
            <a:noFill/>
            <a:ln w="6350">
              <a:solidFill>
                <a:schemeClr val="tx1"/>
              </a:solidFill>
              <a:round/>
              <a:headEnd type="none" w="sm" len="sm"/>
              <a:tailEnd type="none" w="sm" len="sm"/>
            </a:ln>
          </p:spPr>
          <p:txBody>
            <a:bodyPr/>
            <a:lstStyle/>
            <a:p>
              <a:endParaRPr lang="en-US"/>
            </a:p>
          </p:txBody>
        </p:sp>
        <p:sp>
          <p:nvSpPr>
            <p:cNvPr id="101" name="Line 24"/>
            <p:cNvSpPr>
              <a:spLocks noChangeShapeType="1"/>
            </p:cNvSpPr>
            <p:nvPr/>
          </p:nvSpPr>
          <p:spPr bwMode="auto">
            <a:xfrm flipH="1">
              <a:off x="4465" y="1480"/>
              <a:ext cx="61" cy="78"/>
            </a:xfrm>
            <a:prstGeom prst="line">
              <a:avLst/>
            </a:prstGeom>
            <a:noFill/>
            <a:ln w="6350">
              <a:solidFill>
                <a:schemeClr val="tx1"/>
              </a:solidFill>
              <a:round/>
              <a:headEnd type="none" w="sm" len="sm"/>
              <a:tailEnd type="none" w="sm" len="sm"/>
            </a:ln>
          </p:spPr>
          <p:txBody>
            <a:bodyPr/>
            <a:lstStyle/>
            <a:p>
              <a:endParaRPr lang="en-US"/>
            </a:p>
          </p:txBody>
        </p:sp>
        <p:sp>
          <p:nvSpPr>
            <p:cNvPr id="102" name="Line 25"/>
            <p:cNvSpPr>
              <a:spLocks noChangeShapeType="1"/>
            </p:cNvSpPr>
            <p:nvPr/>
          </p:nvSpPr>
          <p:spPr bwMode="auto">
            <a:xfrm>
              <a:off x="4491" y="1348"/>
              <a:ext cx="16" cy="0"/>
            </a:xfrm>
            <a:prstGeom prst="line">
              <a:avLst/>
            </a:prstGeom>
            <a:noFill/>
            <a:ln w="6350">
              <a:solidFill>
                <a:schemeClr val="tx1"/>
              </a:solidFill>
              <a:round/>
              <a:headEnd type="none" w="sm" len="sm"/>
              <a:tailEnd type="none" w="sm" len="sm"/>
            </a:ln>
          </p:spPr>
          <p:txBody>
            <a:bodyPr/>
            <a:lstStyle/>
            <a:p>
              <a:endParaRPr lang="en-US"/>
            </a:p>
          </p:txBody>
        </p:sp>
      </p:grpSp>
      <p:sp>
        <p:nvSpPr>
          <p:cNvPr id="103" name="TextBox 102"/>
          <p:cNvSpPr txBox="1"/>
          <p:nvPr>
            <p:custDataLst>
              <p:tags r:id="rId23"/>
            </p:custDataLst>
          </p:nvPr>
        </p:nvSpPr>
        <p:spPr>
          <a:xfrm>
            <a:off x="5668161" y="485730"/>
            <a:ext cx="1107996" cy="230832"/>
          </a:xfrm>
          <a:prstGeom prst="rect">
            <a:avLst/>
          </a:prstGeom>
          <a:noFill/>
        </p:spPr>
        <p:txBody>
          <a:bodyPr wrap="none" rtlCol="0">
            <a:spAutoFit/>
          </a:bodyPr>
          <a:lstStyle/>
          <a:p>
            <a:r>
              <a:rPr lang="en-US" sz="900" b="1" dirty="0"/>
              <a:t>6705/10-1( </a:t>
            </a:r>
            <a:r>
              <a:rPr lang="en-US" sz="900" b="1" dirty="0" err="1"/>
              <a:t>Asterix</a:t>
            </a:r>
            <a:r>
              <a:rPr lang="en-US" sz="900" b="1" dirty="0"/>
              <a:t>)</a:t>
            </a:r>
          </a:p>
        </p:txBody>
      </p:sp>
      <p:sp>
        <p:nvSpPr>
          <p:cNvPr id="104" name="Freeform 103"/>
          <p:cNvSpPr/>
          <p:nvPr>
            <p:custDataLst>
              <p:tags r:id="rId24"/>
            </p:custDataLst>
          </p:nvPr>
        </p:nvSpPr>
        <p:spPr bwMode="auto">
          <a:xfrm>
            <a:off x="2824289" y="806925"/>
            <a:ext cx="865" cy="1415405"/>
          </a:xfrm>
          <a:custGeom>
            <a:avLst/>
            <a:gdLst>
              <a:gd name="connsiteX0" fmla="*/ 2381 w 2381"/>
              <a:gd name="connsiteY0" fmla="*/ 0 h 321469"/>
              <a:gd name="connsiteX1" fmla="*/ 0 w 2381"/>
              <a:gd name="connsiteY1" fmla="*/ 321469 h 321469"/>
              <a:gd name="connsiteX0" fmla="*/ 104 w 104"/>
              <a:gd name="connsiteY0" fmla="*/ 0 h 9932"/>
              <a:gd name="connsiteX1" fmla="*/ 0 w 104"/>
              <a:gd name="connsiteY1" fmla="*/ 9932 h 9932"/>
              <a:gd name="connsiteX0" fmla="*/ 0 w 559242"/>
              <a:gd name="connsiteY0" fmla="*/ 0 h 21454"/>
              <a:gd name="connsiteX1" fmla="*/ 559242 w 559242"/>
              <a:gd name="connsiteY1" fmla="*/ 21454 h 21454"/>
              <a:gd name="connsiteX0" fmla="*/ 0 w 41747"/>
              <a:gd name="connsiteY0" fmla="*/ 0 h 21949"/>
              <a:gd name="connsiteX1" fmla="*/ 41747 w 41747"/>
              <a:gd name="connsiteY1" fmla="*/ 21949 h 21949"/>
              <a:gd name="connsiteX0" fmla="*/ 18210 w 18210"/>
              <a:gd name="connsiteY0" fmla="*/ 0 h 40712"/>
              <a:gd name="connsiteX1" fmla="*/ 0 w 18210"/>
              <a:gd name="connsiteY1" fmla="*/ 40712 h 40712"/>
            </a:gdLst>
            <a:ahLst/>
            <a:cxnLst>
              <a:cxn ang="0">
                <a:pos x="connsiteX0" y="connsiteY0"/>
              </a:cxn>
              <a:cxn ang="0">
                <a:pos x="connsiteX1" y="connsiteY1"/>
              </a:cxn>
            </a:cxnLst>
            <a:rect l="l" t="t" r="r" b="b"/>
            <a:pathLst>
              <a:path w="18210" h="40712">
                <a:moveTo>
                  <a:pt x="18210" y="0"/>
                </a:moveTo>
                <a:lnTo>
                  <a:pt x="0" y="40712"/>
                </a:lnTo>
              </a:path>
            </a:pathLst>
          </a:custGeom>
          <a:noFill/>
          <a:ln w="6350" cap="flat" cmpd="sng" algn="ctr">
            <a:solidFill>
              <a:schemeClr val="tx1"/>
            </a:solidFill>
            <a:prstDash val="solid"/>
            <a:round/>
            <a:headEnd type="none" w="med" len="med"/>
            <a:tailEnd type="none" w="sm" len="sm"/>
          </a:ln>
          <a:effectLst/>
        </p:spPr>
        <p:txBody>
          <a:bodyPr rtlCol="0" anchor="ctr"/>
          <a:lstStyle/>
          <a:p>
            <a:pPr algn="ctr"/>
            <a:endParaRPr lang="en-US"/>
          </a:p>
        </p:txBody>
      </p:sp>
      <p:sp>
        <p:nvSpPr>
          <p:cNvPr id="106" name="TextBox 105"/>
          <p:cNvSpPr txBox="1"/>
          <p:nvPr>
            <p:custDataLst>
              <p:tags r:id="rId25"/>
            </p:custDataLst>
          </p:nvPr>
        </p:nvSpPr>
        <p:spPr>
          <a:xfrm>
            <a:off x="208435" y="3768980"/>
            <a:ext cx="330540" cy="276999"/>
          </a:xfrm>
          <a:prstGeom prst="rect">
            <a:avLst/>
          </a:prstGeom>
          <a:noFill/>
        </p:spPr>
        <p:txBody>
          <a:bodyPr wrap="none" rtlCol="0">
            <a:spAutoFit/>
          </a:bodyPr>
          <a:lstStyle/>
          <a:p>
            <a:r>
              <a:rPr lang="en-US" sz="1200" b="1" dirty="0"/>
              <a:t>W</a:t>
            </a:r>
          </a:p>
        </p:txBody>
      </p:sp>
      <p:sp>
        <p:nvSpPr>
          <p:cNvPr id="107" name="TextBox 106"/>
          <p:cNvSpPr txBox="1"/>
          <p:nvPr>
            <p:custDataLst>
              <p:tags r:id="rId26"/>
            </p:custDataLst>
          </p:nvPr>
        </p:nvSpPr>
        <p:spPr>
          <a:xfrm>
            <a:off x="8763540" y="3768980"/>
            <a:ext cx="287258" cy="276999"/>
          </a:xfrm>
          <a:prstGeom prst="rect">
            <a:avLst/>
          </a:prstGeom>
          <a:noFill/>
        </p:spPr>
        <p:txBody>
          <a:bodyPr wrap="none" rtlCol="0">
            <a:spAutoFit/>
          </a:bodyPr>
          <a:lstStyle/>
          <a:p>
            <a:r>
              <a:rPr lang="en-US" sz="1200" b="1" dirty="0"/>
              <a:t>E</a:t>
            </a:r>
          </a:p>
        </p:txBody>
      </p:sp>
      <p:sp>
        <p:nvSpPr>
          <p:cNvPr id="108" name="TextBox 107"/>
          <p:cNvSpPr txBox="1"/>
          <p:nvPr>
            <p:custDataLst>
              <p:tags r:id="rId27"/>
            </p:custDataLst>
          </p:nvPr>
        </p:nvSpPr>
        <p:spPr>
          <a:xfrm>
            <a:off x="5876967" y="1991118"/>
            <a:ext cx="389850" cy="184666"/>
          </a:xfrm>
          <a:prstGeom prst="rect">
            <a:avLst/>
          </a:prstGeom>
          <a:noFill/>
        </p:spPr>
        <p:txBody>
          <a:bodyPr wrap="none" rtlCol="0">
            <a:spAutoFit/>
          </a:bodyPr>
          <a:lstStyle/>
          <a:p>
            <a:pPr algn="l"/>
            <a:r>
              <a:rPr lang="en-US" sz="600" dirty="0">
                <a:solidFill>
                  <a:srgbClr val="FF0000"/>
                </a:solidFill>
                <a:effectLst>
                  <a:outerShdw blurRad="38100" dist="38100" dir="2700000" algn="tl">
                    <a:srgbClr val="000000">
                      <a:alpha val="43137"/>
                    </a:srgbClr>
                  </a:outerShdw>
                </a:effectLst>
              </a:rPr>
              <a:t>- BTU</a:t>
            </a:r>
          </a:p>
        </p:txBody>
      </p:sp>
      <p:sp>
        <p:nvSpPr>
          <p:cNvPr id="109" name="TextBox 108"/>
          <p:cNvSpPr txBox="1"/>
          <p:nvPr>
            <p:custDataLst>
              <p:tags r:id="rId28"/>
            </p:custDataLst>
          </p:nvPr>
        </p:nvSpPr>
        <p:spPr>
          <a:xfrm>
            <a:off x="5876967" y="1704997"/>
            <a:ext cx="1500732" cy="184666"/>
          </a:xfrm>
          <a:prstGeom prst="rect">
            <a:avLst/>
          </a:prstGeom>
          <a:noFill/>
        </p:spPr>
        <p:txBody>
          <a:bodyPr wrap="none" rtlCol="0">
            <a:spAutoFit/>
          </a:bodyPr>
          <a:lstStyle/>
          <a:p>
            <a:pPr algn="l">
              <a:buFontTx/>
              <a:buChar char="-"/>
            </a:pPr>
            <a:r>
              <a:rPr lang="en-US" sz="600" dirty="0">
                <a:solidFill>
                  <a:srgbClr val="FF00FF"/>
                </a:solidFill>
                <a:effectLst>
                  <a:outerShdw blurRad="38100" dist="38100" dir="2700000" algn="tl">
                    <a:srgbClr val="000000">
                      <a:alpha val="43137"/>
                    </a:srgbClr>
                  </a:outerShdw>
                </a:effectLst>
              </a:rPr>
              <a:t>Top Pal  Tang                    (~55.9 Ma, C24r)</a:t>
            </a:r>
          </a:p>
        </p:txBody>
      </p:sp>
      <p:sp>
        <p:nvSpPr>
          <p:cNvPr id="110" name="TextBox 109"/>
          <p:cNvSpPr txBox="1"/>
          <p:nvPr>
            <p:custDataLst>
              <p:tags r:id="rId29"/>
            </p:custDataLst>
          </p:nvPr>
        </p:nvSpPr>
        <p:spPr>
          <a:xfrm>
            <a:off x="5876967" y="1889092"/>
            <a:ext cx="1412566" cy="184666"/>
          </a:xfrm>
          <a:prstGeom prst="rect">
            <a:avLst/>
          </a:prstGeom>
          <a:noFill/>
        </p:spPr>
        <p:txBody>
          <a:bodyPr wrap="none" rtlCol="0">
            <a:spAutoFit/>
          </a:bodyPr>
          <a:lstStyle/>
          <a:p>
            <a:pPr algn="l"/>
            <a:r>
              <a:rPr lang="en-US" sz="600" dirty="0">
                <a:solidFill>
                  <a:srgbClr val="66FFFF"/>
                </a:solidFill>
                <a:effectLst>
                  <a:outerShdw blurRad="38100" dist="38100" dir="2700000" algn="tl">
                    <a:srgbClr val="000000">
                      <a:alpha val="43137"/>
                    </a:srgbClr>
                  </a:outerShdw>
                </a:effectLst>
              </a:rPr>
              <a:t>- </a:t>
            </a:r>
            <a:r>
              <a:rPr lang="en-US" sz="600" dirty="0" err="1">
                <a:solidFill>
                  <a:srgbClr val="66FFFF"/>
                </a:solidFill>
                <a:effectLst>
                  <a:outerShdw blurRad="38100" dist="38100" dir="2700000" algn="tl">
                    <a:srgbClr val="000000">
                      <a:alpha val="43137"/>
                    </a:srgbClr>
                  </a:outerShdw>
                </a:effectLst>
              </a:rPr>
              <a:t>Danian</a:t>
            </a:r>
            <a:r>
              <a:rPr lang="en-US" sz="600" dirty="0">
                <a:solidFill>
                  <a:srgbClr val="66FFFF"/>
                </a:solidFill>
                <a:effectLst>
                  <a:outerShdw blurRad="38100" dist="38100" dir="2700000" algn="tl">
                    <a:srgbClr val="000000">
                      <a:alpha val="43137"/>
                    </a:srgbClr>
                  </a:outerShdw>
                </a:effectLst>
              </a:rPr>
              <a:t>/</a:t>
            </a:r>
            <a:r>
              <a:rPr lang="en-US" sz="600" dirty="0" err="1">
                <a:solidFill>
                  <a:srgbClr val="66FFFF"/>
                </a:solidFill>
                <a:effectLst>
                  <a:outerShdw blurRad="38100" dist="38100" dir="2700000" algn="tl">
                    <a:srgbClr val="000000">
                      <a:alpha val="43137"/>
                    </a:srgbClr>
                  </a:outerShdw>
                </a:effectLst>
              </a:rPr>
              <a:t>Selandian</a:t>
            </a:r>
            <a:r>
              <a:rPr lang="en-US" sz="600" dirty="0">
                <a:solidFill>
                  <a:srgbClr val="66FFFF"/>
                </a:solidFill>
                <a:effectLst>
                  <a:outerShdw blurRad="38100" dist="38100" dir="2700000" algn="tl">
                    <a:srgbClr val="000000">
                      <a:alpha val="43137"/>
                    </a:srgbClr>
                  </a:outerShdw>
                </a:effectLst>
              </a:rPr>
              <a:t>           (~60 Ma, C26)</a:t>
            </a:r>
          </a:p>
        </p:txBody>
      </p:sp>
      <p:sp>
        <p:nvSpPr>
          <p:cNvPr id="111" name="TextBox 110"/>
          <p:cNvSpPr txBox="1"/>
          <p:nvPr>
            <p:custDataLst>
              <p:tags r:id="rId30"/>
            </p:custDataLst>
          </p:nvPr>
        </p:nvSpPr>
        <p:spPr>
          <a:xfrm>
            <a:off x="5876967" y="1779032"/>
            <a:ext cx="1499128" cy="184666"/>
          </a:xfrm>
          <a:prstGeom prst="rect">
            <a:avLst/>
          </a:prstGeom>
          <a:noFill/>
        </p:spPr>
        <p:txBody>
          <a:bodyPr wrap="none" rtlCol="0">
            <a:spAutoFit/>
          </a:bodyPr>
          <a:lstStyle/>
          <a:p>
            <a:pPr algn="l"/>
            <a:r>
              <a:rPr lang="en-US" sz="600" dirty="0">
                <a:solidFill>
                  <a:srgbClr val="CCCCFF"/>
                </a:solidFill>
                <a:effectLst>
                  <a:outerShdw blurRad="38100" dist="38100" dir="2700000" algn="tl">
                    <a:srgbClr val="000000">
                      <a:alpha val="43137"/>
                    </a:srgbClr>
                  </a:outerShdw>
                </a:effectLst>
              </a:rPr>
              <a:t>- </a:t>
            </a:r>
            <a:r>
              <a:rPr lang="en-US" sz="600" dirty="0" err="1">
                <a:solidFill>
                  <a:srgbClr val="CCCCFF"/>
                </a:solidFill>
                <a:effectLst>
                  <a:outerShdw blurRad="38100" dist="38100" dir="2700000" algn="tl">
                    <a:srgbClr val="000000">
                      <a:alpha val="43137"/>
                    </a:srgbClr>
                  </a:outerShdw>
                </a:effectLst>
              </a:rPr>
              <a:t>Thanetian</a:t>
            </a:r>
            <a:r>
              <a:rPr lang="en-US" sz="600" dirty="0">
                <a:solidFill>
                  <a:srgbClr val="CCCCFF"/>
                </a:solidFill>
                <a:effectLst>
                  <a:outerShdw blurRad="38100" dist="38100" dir="2700000" algn="tl">
                    <a:srgbClr val="000000">
                      <a:alpha val="43137"/>
                    </a:srgbClr>
                  </a:outerShdw>
                </a:effectLst>
              </a:rPr>
              <a:t>                        (C25-C24r) </a:t>
            </a:r>
            <a:r>
              <a:rPr lang="en-US" sz="600" dirty="0">
                <a:solidFill>
                  <a:srgbClr val="FF0000"/>
                </a:solidFill>
                <a:effectLst>
                  <a:outerShdw blurRad="38100" dist="38100" dir="2700000" algn="tl">
                    <a:srgbClr val="000000">
                      <a:alpha val="43137"/>
                    </a:srgbClr>
                  </a:outerShdw>
                </a:effectLst>
              </a:rPr>
              <a:t>LS</a:t>
            </a:r>
            <a:r>
              <a:rPr lang="en-US" sz="600" dirty="0">
                <a:effectLst>
                  <a:outerShdw blurRad="38100" dist="38100" dir="2700000" algn="tl">
                    <a:srgbClr val="000000">
                      <a:alpha val="43137"/>
                    </a:srgbClr>
                  </a:outerShdw>
                </a:effectLst>
              </a:rPr>
              <a:t>/US</a:t>
            </a:r>
          </a:p>
        </p:txBody>
      </p:sp>
      <p:sp>
        <p:nvSpPr>
          <p:cNvPr id="112" name="TextBox 111"/>
          <p:cNvSpPr txBox="1"/>
          <p:nvPr>
            <p:custDataLst>
              <p:tags r:id="rId31"/>
            </p:custDataLst>
          </p:nvPr>
        </p:nvSpPr>
        <p:spPr>
          <a:xfrm>
            <a:off x="5876967" y="2054091"/>
            <a:ext cx="691215" cy="184666"/>
          </a:xfrm>
          <a:prstGeom prst="rect">
            <a:avLst/>
          </a:prstGeom>
          <a:noFill/>
        </p:spPr>
        <p:txBody>
          <a:bodyPr wrap="none" rtlCol="0">
            <a:spAutoFit/>
          </a:bodyPr>
          <a:lstStyle/>
          <a:p>
            <a:pPr algn="l"/>
            <a:r>
              <a:rPr lang="en-US" sz="600" dirty="0">
                <a:solidFill>
                  <a:schemeClr val="accent2"/>
                </a:solidFill>
                <a:effectLst>
                  <a:outerShdw blurRad="38100" dist="38100" dir="2700000" algn="tl">
                    <a:srgbClr val="000000">
                      <a:alpha val="43137"/>
                    </a:srgbClr>
                  </a:outerShdw>
                </a:effectLst>
              </a:rPr>
              <a:t>- </a:t>
            </a:r>
            <a:r>
              <a:rPr lang="en-US" sz="600" dirty="0" err="1">
                <a:solidFill>
                  <a:schemeClr val="accent2"/>
                </a:solidFill>
                <a:effectLst>
                  <a:outerShdw blurRad="38100" dist="38100" dir="2700000" algn="tl">
                    <a:srgbClr val="000000">
                      <a:alpha val="43137"/>
                    </a:srgbClr>
                  </a:outerShdw>
                </a:effectLst>
              </a:rPr>
              <a:t>Maastrichtian</a:t>
            </a:r>
            <a:endParaRPr lang="en-US" sz="600" dirty="0">
              <a:solidFill>
                <a:schemeClr val="accent2"/>
              </a:solidFill>
              <a:effectLst>
                <a:outerShdw blurRad="38100" dist="38100" dir="2700000" algn="tl">
                  <a:srgbClr val="000000">
                    <a:alpha val="43137"/>
                  </a:srgbClr>
                </a:outerShdw>
              </a:effectLst>
            </a:endParaRPr>
          </a:p>
        </p:txBody>
      </p:sp>
      <p:sp>
        <p:nvSpPr>
          <p:cNvPr id="113" name="TextBox 112"/>
          <p:cNvSpPr txBox="1"/>
          <p:nvPr>
            <p:custDataLst>
              <p:tags r:id="rId32"/>
            </p:custDataLst>
          </p:nvPr>
        </p:nvSpPr>
        <p:spPr>
          <a:xfrm>
            <a:off x="5876967" y="2138728"/>
            <a:ext cx="734496" cy="184666"/>
          </a:xfrm>
          <a:prstGeom prst="rect">
            <a:avLst/>
          </a:prstGeom>
          <a:noFill/>
        </p:spPr>
        <p:txBody>
          <a:bodyPr wrap="none" rtlCol="0">
            <a:spAutoFit/>
          </a:bodyPr>
          <a:lstStyle/>
          <a:p>
            <a:pPr algn="l"/>
            <a:r>
              <a:rPr lang="en-US" sz="600" dirty="0">
                <a:solidFill>
                  <a:srgbClr val="FFFF00"/>
                </a:solidFill>
                <a:effectLst>
                  <a:outerShdw blurRad="38100" dist="38100" dir="2700000" algn="tl">
                    <a:srgbClr val="000000">
                      <a:alpha val="43137"/>
                    </a:srgbClr>
                  </a:outerShdw>
                </a:effectLst>
              </a:rPr>
              <a:t>- L. </a:t>
            </a:r>
            <a:r>
              <a:rPr lang="en-US" sz="600" dirty="0" err="1">
                <a:solidFill>
                  <a:srgbClr val="FFFF00"/>
                </a:solidFill>
                <a:effectLst>
                  <a:outerShdw blurRad="38100" dist="38100" dir="2700000" algn="tl">
                    <a:srgbClr val="000000">
                      <a:alpha val="43137"/>
                    </a:srgbClr>
                  </a:outerShdw>
                </a:effectLst>
              </a:rPr>
              <a:t>Campanian</a:t>
            </a:r>
            <a:endParaRPr lang="en-US" sz="600" dirty="0">
              <a:solidFill>
                <a:srgbClr val="FFFF00"/>
              </a:solidFill>
              <a:effectLst>
                <a:outerShdw blurRad="38100" dist="38100" dir="2700000" algn="tl">
                  <a:srgbClr val="000000">
                    <a:alpha val="43137"/>
                  </a:srgbClr>
                </a:outerShdw>
              </a:effectLst>
            </a:endParaRPr>
          </a:p>
        </p:txBody>
      </p:sp>
      <p:sp>
        <p:nvSpPr>
          <p:cNvPr id="114" name="TextBox 113"/>
          <p:cNvSpPr txBox="1"/>
          <p:nvPr>
            <p:custDataLst>
              <p:tags r:id="rId33"/>
            </p:custDataLst>
          </p:nvPr>
        </p:nvSpPr>
        <p:spPr>
          <a:xfrm>
            <a:off x="5876967" y="1594975"/>
            <a:ext cx="1470274" cy="184666"/>
          </a:xfrm>
          <a:prstGeom prst="rect">
            <a:avLst/>
          </a:prstGeom>
          <a:noFill/>
        </p:spPr>
        <p:txBody>
          <a:bodyPr wrap="none" rtlCol="0">
            <a:spAutoFit/>
          </a:bodyPr>
          <a:lstStyle/>
          <a:p>
            <a:pPr algn="l"/>
            <a:r>
              <a:rPr lang="en-US" sz="600" dirty="0">
                <a:solidFill>
                  <a:srgbClr val="CC00CC"/>
                </a:solidFill>
                <a:effectLst>
                  <a:outerShdw blurRad="38100" dist="38100" dir="2700000" algn="tl">
                    <a:srgbClr val="000000">
                      <a:alpha val="43137"/>
                    </a:srgbClr>
                  </a:outerShdw>
                </a:effectLst>
              </a:rPr>
              <a:t>-</a:t>
            </a:r>
            <a:r>
              <a:rPr lang="en-US" sz="600" dirty="0" err="1">
                <a:solidFill>
                  <a:srgbClr val="CC00CC"/>
                </a:solidFill>
                <a:effectLst>
                  <a:outerShdw blurRad="38100" dist="38100" dir="2700000" algn="tl">
                    <a:srgbClr val="000000">
                      <a:alpha val="43137"/>
                    </a:srgbClr>
                  </a:outerShdw>
                </a:effectLst>
              </a:rPr>
              <a:t>Ypreseian</a:t>
            </a:r>
            <a:r>
              <a:rPr lang="en-US" sz="600" dirty="0">
                <a:solidFill>
                  <a:srgbClr val="CC00CC"/>
                </a:solidFill>
                <a:effectLst>
                  <a:outerShdw blurRad="38100" dist="38100" dir="2700000" algn="tl">
                    <a:srgbClr val="000000">
                      <a:alpha val="43137"/>
                    </a:srgbClr>
                  </a:outerShdw>
                </a:effectLst>
              </a:rPr>
              <a:t> Tare                 (~54 Ma, C24B)</a:t>
            </a:r>
          </a:p>
        </p:txBody>
      </p:sp>
      <p:sp>
        <p:nvSpPr>
          <p:cNvPr id="115" name="TextBox 114"/>
          <p:cNvSpPr txBox="1"/>
          <p:nvPr>
            <p:custDataLst>
              <p:tags r:id="rId34"/>
            </p:custDataLst>
          </p:nvPr>
        </p:nvSpPr>
        <p:spPr>
          <a:xfrm>
            <a:off x="5876967" y="1424307"/>
            <a:ext cx="1444626" cy="184666"/>
          </a:xfrm>
          <a:prstGeom prst="rect">
            <a:avLst/>
          </a:prstGeom>
          <a:noFill/>
        </p:spPr>
        <p:txBody>
          <a:bodyPr wrap="none" rtlCol="0">
            <a:spAutoFit/>
          </a:bodyPr>
          <a:lstStyle/>
          <a:p>
            <a:pPr algn="l"/>
            <a:r>
              <a:rPr lang="en-US" sz="600" dirty="0">
                <a:solidFill>
                  <a:srgbClr val="92D050"/>
                </a:solidFill>
                <a:effectLst>
                  <a:outerShdw blurRad="38100" dist="38100" dir="2700000" algn="tl">
                    <a:srgbClr val="000000">
                      <a:alpha val="43137"/>
                    </a:srgbClr>
                  </a:outerShdw>
                </a:effectLst>
              </a:rPr>
              <a:t>- </a:t>
            </a:r>
            <a:r>
              <a:rPr lang="en-US" sz="600" dirty="0" err="1">
                <a:solidFill>
                  <a:srgbClr val="92D050"/>
                </a:solidFill>
                <a:effectLst>
                  <a:outerShdw blurRad="38100" dist="38100" dir="2700000" algn="tl">
                    <a:srgbClr val="000000">
                      <a:alpha val="43137"/>
                    </a:srgbClr>
                  </a:outerShdw>
                </a:effectLst>
              </a:rPr>
              <a:t>Mid.Eocene</a:t>
            </a:r>
            <a:r>
              <a:rPr lang="en-US" sz="600" dirty="0">
                <a:solidFill>
                  <a:srgbClr val="92D050"/>
                </a:solidFill>
                <a:effectLst>
                  <a:outerShdw blurRad="38100" dist="38100" dir="2700000" algn="tl">
                    <a:srgbClr val="000000">
                      <a:alpha val="43137"/>
                    </a:srgbClr>
                  </a:outerShdw>
                </a:effectLst>
              </a:rPr>
              <a:t>                     (~49 Ma, C22n)</a:t>
            </a:r>
          </a:p>
        </p:txBody>
      </p:sp>
      <p:sp>
        <p:nvSpPr>
          <p:cNvPr id="116" name="TextBox 115"/>
          <p:cNvSpPr txBox="1"/>
          <p:nvPr>
            <p:custDataLst>
              <p:tags r:id="rId35"/>
            </p:custDataLst>
          </p:nvPr>
        </p:nvSpPr>
        <p:spPr>
          <a:xfrm>
            <a:off x="5876967" y="1242208"/>
            <a:ext cx="644728" cy="184666"/>
          </a:xfrm>
          <a:prstGeom prst="rect">
            <a:avLst/>
          </a:prstGeom>
          <a:noFill/>
        </p:spPr>
        <p:txBody>
          <a:bodyPr wrap="none" rtlCol="0">
            <a:spAutoFit/>
          </a:bodyPr>
          <a:lstStyle/>
          <a:p>
            <a:pPr algn="l"/>
            <a:r>
              <a:rPr lang="en-US" sz="600" dirty="0">
                <a:solidFill>
                  <a:srgbClr val="92D050"/>
                </a:solidFill>
                <a:effectLst>
                  <a:outerShdw blurRad="38100" dist="38100" dir="2700000" algn="tl">
                    <a:srgbClr val="000000">
                      <a:alpha val="43137"/>
                    </a:srgbClr>
                  </a:outerShdw>
                </a:effectLst>
              </a:rPr>
              <a:t>- </a:t>
            </a:r>
            <a:r>
              <a:rPr lang="en-US" sz="600" dirty="0" err="1">
                <a:solidFill>
                  <a:srgbClr val="92D050"/>
                </a:solidFill>
                <a:effectLst>
                  <a:outerShdw blurRad="38100" dist="38100" dir="2700000" algn="tl">
                    <a:srgbClr val="000000">
                      <a:alpha val="43137"/>
                    </a:srgbClr>
                  </a:outerShdw>
                </a:effectLst>
              </a:rPr>
              <a:t>TopEocene</a:t>
            </a:r>
            <a:endParaRPr lang="en-US" sz="600" dirty="0">
              <a:solidFill>
                <a:srgbClr val="92D050"/>
              </a:solidFill>
              <a:effectLst>
                <a:outerShdw blurRad="38100" dist="38100" dir="2700000" algn="tl">
                  <a:srgbClr val="000000">
                    <a:alpha val="43137"/>
                  </a:srgbClr>
                </a:outerShdw>
              </a:effectLst>
            </a:endParaRPr>
          </a:p>
        </p:txBody>
      </p:sp>
      <p:sp>
        <p:nvSpPr>
          <p:cNvPr id="117" name="TextBox 116"/>
          <p:cNvSpPr txBox="1"/>
          <p:nvPr>
            <p:custDataLst>
              <p:tags r:id="rId36"/>
            </p:custDataLst>
          </p:nvPr>
        </p:nvSpPr>
        <p:spPr>
          <a:xfrm>
            <a:off x="5876967" y="982012"/>
            <a:ext cx="524503" cy="184666"/>
          </a:xfrm>
          <a:prstGeom prst="rect">
            <a:avLst/>
          </a:prstGeom>
          <a:noFill/>
        </p:spPr>
        <p:txBody>
          <a:bodyPr wrap="none" rtlCol="0">
            <a:spAutoFit/>
          </a:bodyPr>
          <a:lstStyle/>
          <a:p>
            <a:pPr algn="l"/>
            <a:r>
              <a:rPr lang="en-US" sz="600" dirty="0">
                <a:solidFill>
                  <a:srgbClr val="FFFF00"/>
                </a:solidFill>
                <a:effectLst>
                  <a:outerShdw blurRad="38100" dist="38100" dir="2700000" algn="tl">
                    <a:srgbClr val="000000">
                      <a:alpha val="43137"/>
                    </a:srgbClr>
                  </a:outerShdw>
                </a:effectLst>
              </a:rPr>
              <a:t>- Opal CT</a:t>
            </a:r>
          </a:p>
        </p:txBody>
      </p:sp>
      <p:sp>
        <p:nvSpPr>
          <p:cNvPr id="105" name="Freeform 104"/>
          <p:cNvSpPr/>
          <p:nvPr>
            <p:custDataLst>
              <p:tags r:id="rId37"/>
            </p:custDataLst>
          </p:nvPr>
        </p:nvSpPr>
        <p:spPr bwMode="auto">
          <a:xfrm flipH="1">
            <a:off x="5976861" y="824140"/>
            <a:ext cx="2185" cy="1478496"/>
          </a:xfrm>
          <a:custGeom>
            <a:avLst/>
            <a:gdLst>
              <a:gd name="connsiteX0" fmla="*/ 2381 w 2381"/>
              <a:gd name="connsiteY0" fmla="*/ 0 h 321469"/>
              <a:gd name="connsiteX1" fmla="*/ 0 w 2381"/>
              <a:gd name="connsiteY1" fmla="*/ 321469 h 321469"/>
              <a:gd name="connsiteX0" fmla="*/ 104 w 104"/>
              <a:gd name="connsiteY0" fmla="*/ 0 h 9932"/>
              <a:gd name="connsiteX1" fmla="*/ 0 w 104"/>
              <a:gd name="connsiteY1" fmla="*/ 9932 h 9932"/>
              <a:gd name="connsiteX0" fmla="*/ 322 w 322"/>
              <a:gd name="connsiteY0" fmla="*/ 0 h 9761"/>
              <a:gd name="connsiteX1" fmla="*/ 0 w 322"/>
              <a:gd name="connsiteY1" fmla="*/ 9761 h 9761"/>
              <a:gd name="connsiteX0" fmla="*/ 0 w 14844"/>
              <a:gd name="connsiteY0" fmla="*/ 0 h 21029"/>
              <a:gd name="connsiteX1" fmla="*/ 14844 w 14844"/>
              <a:gd name="connsiteY1" fmla="*/ 21029 h 21029"/>
            </a:gdLst>
            <a:ahLst/>
            <a:cxnLst>
              <a:cxn ang="0">
                <a:pos x="connsiteX0" y="connsiteY0"/>
              </a:cxn>
              <a:cxn ang="0">
                <a:pos x="connsiteX1" y="connsiteY1"/>
              </a:cxn>
            </a:cxnLst>
            <a:rect l="l" t="t" r="r" b="b"/>
            <a:pathLst>
              <a:path w="14844" h="21029">
                <a:moveTo>
                  <a:pt x="0" y="0"/>
                </a:moveTo>
                <a:lnTo>
                  <a:pt x="14844" y="21029"/>
                </a:lnTo>
              </a:path>
            </a:pathLst>
          </a:custGeom>
          <a:noFill/>
          <a:ln w="6350" cap="flat" cmpd="sng" algn="ctr">
            <a:solidFill>
              <a:schemeClr val="tx1"/>
            </a:solidFill>
            <a:prstDash val="solid"/>
            <a:round/>
            <a:headEnd type="none" w="med" len="med"/>
            <a:tailEnd type="none" w="sm" len="sm"/>
          </a:ln>
          <a:effectLst/>
        </p:spPr>
        <p:txBody>
          <a:bodyPr rtlCol="0" anchor="ctr"/>
          <a:lstStyle/>
          <a:p>
            <a:pPr algn="ctr"/>
            <a:endParaRPr lang="en-US"/>
          </a:p>
        </p:txBody>
      </p:sp>
      <p:sp>
        <p:nvSpPr>
          <p:cNvPr id="118" name="TextBox 117"/>
          <p:cNvSpPr txBox="1"/>
          <p:nvPr>
            <p:custDataLst>
              <p:tags r:id="rId38"/>
            </p:custDataLst>
          </p:nvPr>
        </p:nvSpPr>
        <p:spPr>
          <a:xfrm rot="2901030">
            <a:off x="4897123" y="2694443"/>
            <a:ext cx="378629" cy="261610"/>
          </a:xfrm>
          <a:prstGeom prst="rect">
            <a:avLst/>
          </a:prstGeom>
          <a:noFill/>
        </p:spPr>
        <p:txBody>
          <a:bodyPr wrap="none" rtlCol="0">
            <a:spAutoFit/>
          </a:bodyPr>
          <a:lstStyle/>
          <a:p>
            <a:r>
              <a:rPr lang="en-US" sz="1100" b="1" dirty="0">
                <a:solidFill>
                  <a:srgbClr val="FF00FF"/>
                </a:solidFill>
              </a:rPr>
              <a:t>sill</a:t>
            </a:r>
          </a:p>
        </p:txBody>
      </p:sp>
      <p:sp>
        <p:nvSpPr>
          <p:cNvPr id="119" name="TextBox 118"/>
          <p:cNvSpPr txBox="1"/>
          <p:nvPr>
            <p:custDataLst>
              <p:tags r:id="rId39"/>
            </p:custDataLst>
          </p:nvPr>
        </p:nvSpPr>
        <p:spPr>
          <a:xfrm>
            <a:off x="5879359" y="1360367"/>
            <a:ext cx="684803" cy="184666"/>
          </a:xfrm>
          <a:prstGeom prst="rect">
            <a:avLst/>
          </a:prstGeom>
          <a:noFill/>
        </p:spPr>
        <p:txBody>
          <a:bodyPr wrap="none" rtlCol="0">
            <a:spAutoFit/>
          </a:bodyPr>
          <a:lstStyle/>
          <a:p>
            <a:pPr algn="l"/>
            <a:r>
              <a:rPr lang="en-US" sz="600" dirty="0">
                <a:solidFill>
                  <a:srgbClr val="92D050"/>
                </a:solidFill>
                <a:effectLst>
                  <a:outerShdw blurRad="38100" dist="38100" dir="2700000" algn="tl">
                    <a:srgbClr val="000000">
                      <a:alpha val="43137"/>
                    </a:srgbClr>
                  </a:outerShdw>
                </a:effectLst>
              </a:rPr>
              <a:t>- Late Eocene </a:t>
            </a:r>
          </a:p>
        </p:txBody>
      </p:sp>
      <p:sp>
        <p:nvSpPr>
          <p:cNvPr id="131" name="TextBox 130"/>
          <p:cNvSpPr txBox="1"/>
          <p:nvPr>
            <p:custDataLst>
              <p:tags r:id="rId40"/>
            </p:custDataLst>
          </p:nvPr>
        </p:nvSpPr>
        <p:spPr>
          <a:xfrm>
            <a:off x="2730677" y="1485488"/>
            <a:ext cx="389850" cy="184666"/>
          </a:xfrm>
          <a:prstGeom prst="rect">
            <a:avLst/>
          </a:prstGeom>
          <a:noFill/>
        </p:spPr>
        <p:txBody>
          <a:bodyPr wrap="none" rtlCol="0">
            <a:spAutoFit/>
          </a:bodyPr>
          <a:lstStyle/>
          <a:p>
            <a:pPr algn="l"/>
            <a:r>
              <a:rPr lang="en-US" sz="600" dirty="0">
                <a:solidFill>
                  <a:srgbClr val="FF0000"/>
                </a:solidFill>
                <a:effectLst>
                  <a:outerShdw blurRad="38100" dist="38100" dir="2700000" algn="tl">
                    <a:srgbClr val="000000">
                      <a:alpha val="43137"/>
                    </a:srgbClr>
                  </a:outerShdw>
                </a:effectLst>
              </a:rPr>
              <a:t>- BTU</a:t>
            </a:r>
          </a:p>
        </p:txBody>
      </p:sp>
      <p:sp>
        <p:nvSpPr>
          <p:cNvPr id="132" name="TextBox 131"/>
          <p:cNvSpPr txBox="1"/>
          <p:nvPr>
            <p:custDataLst>
              <p:tags r:id="rId41"/>
            </p:custDataLst>
          </p:nvPr>
        </p:nvSpPr>
        <p:spPr>
          <a:xfrm>
            <a:off x="2123044" y="1465640"/>
            <a:ext cx="808235" cy="184666"/>
          </a:xfrm>
          <a:prstGeom prst="rect">
            <a:avLst/>
          </a:prstGeom>
          <a:noFill/>
        </p:spPr>
        <p:txBody>
          <a:bodyPr wrap="none" rtlCol="0">
            <a:spAutoFit/>
          </a:bodyPr>
          <a:lstStyle/>
          <a:p>
            <a:pPr algn="l"/>
            <a:r>
              <a:rPr lang="en-US" sz="600" dirty="0">
                <a:solidFill>
                  <a:srgbClr val="FF00FF"/>
                </a:solidFill>
                <a:effectLst>
                  <a:outerShdw blurRad="38100" dist="38100" dir="2700000" algn="tl">
                    <a:srgbClr val="000000">
                      <a:alpha val="43137"/>
                    </a:srgbClr>
                  </a:outerShdw>
                </a:effectLst>
              </a:rPr>
              <a:t>Top Pal-</a:t>
            </a:r>
            <a:r>
              <a:rPr lang="en-US" sz="600" dirty="0" err="1">
                <a:solidFill>
                  <a:srgbClr val="FF00FF"/>
                </a:solidFill>
                <a:effectLst>
                  <a:outerShdw blurRad="38100" dist="38100" dir="2700000" algn="tl">
                    <a:srgbClr val="000000">
                      <a:alpha val="43137"/>
                    </a:srgbClr>
                  </a:outerShdw>
                </a:effectLst>
              </a:rPr>
              <a:t>Ypresian</a:t>
            </a:r>
            <a:r>
              <a:rPr lang="en-US" sz="600" dirty="0">
                <a:solidFill>
                  <a:srgbClr val="FF00FF"/>
                </a:solidFill>
                <a:effectLst>
                  <a:outerShdw blurRad="38100" dist="38100" dir="2700000" algn="tl">
                    <a:srgbClr val="000000">
                      <a:alpha val="43137"/>
                    </a:srgbClr>
                  </a:outerShdw>
                </a:effectLst>
              </a:rPr>
              <a:t>-</a:t>
            </a:r>
          </a:p>
        </p:txBody>
      </p:sp>
      <p:sp>
        <p:nvSpPr>
          <p:cNvPr id="135" name="TextBox 134"/>
          <p:cNvSpPr txBox="1"/>
          <p:nvPr>
            <p:custDataLst>
              <p:tags r:id="rId42"/>
            </p:custDataLst>
          </p:nvPr>
        </p:nvSpPr>
        <p:spPr>
          <a:xfrm>
            <a:off x="2730640" y="1551304"/>
            <a:ext cx="691215" cy="184666"/>
          </a:xfrm>
          <a:prstGeom prst="rect">
            <a:avLst/>
          </a:prstGeom>
          <a:noFill/>
        </p:spPr>
        <p:txBody>
          <a:bodyPr wrap="none" rtlCol="0">
            <a:spAutoFit/>
          </a:bodyPr>
          <a:lstStyle/>
          <a:p>
            <a:pPr algn="l"/>
            <a:r>
              <a:rPr lang="en-US" sz="600" dirty="0">
                <a:solidFill>
                  <a:schemeClr val="accent2"/>
                </a:solidFill>
                <a:effectLst>
                  <a:outerShdw blurRad="38100" dist="38100" dir="2700000" algn="tl">
                    <a:srgbClr val="000000">
                      <a:alpha val="43137"/>
                    </a:srgbClr>
                  </a:outerShdw>
                </a:effectLst>
              </a:rPr>
              <a:t>- </a:t>
            </a:r>
            <a:r>
              <a:rPr lang="en-US" sz="600" dirty="0" err="1">
                <a:solidFill>
                  <a:schemeClr val="accent2"/>
                </a:solidFill>
                <a:effectLst>
                  <a:outerShdw blurRad="38100" dist="38100" dir="2700000" algn="tl">
                    <a:srgbClr val="000000">
                      <a:alpha val="43137"/>
                    </a:srgbClr>
                  </a:outerShdw>
                </a:effectLst>
              </a:rPr>
              <a:t>Maastrichtian</a:t>
            </a:r>
            <a:endParaRPr lang="en-US" sz="600" dirty="0">
              <a:solidFill>
                <a:schemeClr val="accent2"/>
              </a:solidFill>
              <a:effectLst>
                <a:outerShdw blurRad="38100" dist="38100" dir="2700000" algn="tl">
                  <a:srgbClr val="000000">
                    <a:alpha val="43137"/>
                  </a:srgbClr>
                </a:outerShdw>
              </a:effectLst>
            </a:endParaRPr>
          </a:p>
        </p:txBody>
      </p:sp>
      <p:sp>
        <p:nvSpPr>
          <p:cNvPr id="136" name="TextBox 135"/>
          <p:cNvSpPr txBox="1"/>
          <p:nvPr>
            <p:custDataLst>
              <p:tags r:id="rId43"/>
            </p:custDataLst>
          </p:nvPr>
        </p:nvSpPr>
        <p:spPr>
          <a:xfrm>
            <a:off x="2731677" y="1896410"/>
            <a:ext cx="734496" cy="184666"/>
          </a:xfrm>
          <a:prstGeom prst="rect">
            <a:avLst/>
          </a:prstGeom>
          <a:noFill/>
        </p:spPr>
        <p:txBody>
          <a:bodyPr wrap="none" rtlCol="0">
            <a:spAutoFit/>
          </a:bodyPr>
          <a:lstStyle/>
          <a:p>
            <a:pPr algn="l"/>
            <a:r>
              <a:rPr lang="en-US" sz="600" dirty="0">
                <a:solidFill>
                  <a:srgbClr val="FFFF00"/>
                </a:solidFill>
                <a:effectLst>
                  <a:outerShdw blurRad="38100" dist="38100" dir="2700000" algn="tl">
                    <a:srgbClr val="000000">
                      <a:alpha val="43137"/>
                    </a:srgbClr>
                  </a:outerShdw>
                </a:effectLst>
              </a:rPr>
              <a:t>- L. </a:t>
            </a:r>
            <a:r>
              <a:rPr lang="en-US" sz="600" dirty="0" err="1">
                <a:solidFill>
                  <a:srgbClr val="FFFF00"/>
                </a:solidFill>
                <a:effectLst>
                  <a:outerShdw blurRad="38100" dist="38100" dir="2700000" algn="tl">
                    <a:srgbClr val="000000">
                      <a:alpha val="43137"/>
                    </a:srgbClr>
                  </a:outerShdw>
                </a:effectLst>
              </a:rPr>
              <a:t>Campanian</a:t>
            </a:r>
            <a:endParaRPr lang="en-US" sz="600" dirty="0">
              <a:solidFill>
                <a:srgbClr val="FFFF00"/>
              </a:solidFill>
              <a:effectLst>
                <a:outerShdw blurRad="38100" dist="38100" dir="2700000" algn="tl">
                  <a:srgbClr val="000000">
                    <a:alpha val="43137"/>
                  </a:srgbClr>
                </a:outerShdw>
              </a:effectLst>
            </a:endParaRPr>
          </a:p>
        </p:txBody>
      </p:sp>
      <p:sp>
        <p:nvSpPr>
          <p:cNvPr id="137" name="TextBox 136"/>
          <p:cNvSpPr txBox="1"/>
          <p:nvPr>
            <p:custDataLst>
              <p:tags r:id="rId44"/>
            </p:custDataLst>
          </p:nvPr>
        </p:nvSpPr>
        <p:spPr>
          <a:xfrm>
            <a:off x="2739222" y="1368506"/>
            <a:ext cx="577402" cy="184666"/>
          </a:xfrm>
          <a:prstGeom prst="rect">
            <a:avLst/>
          </a:prstGeom>
          <a:noFill/>
        </p:spPr>
        <p:txBody>
          <a:bodyPr wrap="none" rtlCol="0">
            <a:spAutoFit/>
          </a:bodyPr>
          <a:lstStyle/>
          <a:p>
            <a:pPr algn="l"/>
            <a:r>
              <a:rPr lang="en-US" sz="600" dirty="0">
                <a:solidFill>
                  <a:srgbClr val="CC00CC"/>
                </a:solidFill>
                <a:effectLst>
                  <a:outerShdw blurRad="38100" dist="38100" dir="2700000" algn="tl">
                    <a:srgbClr val="000000">
                      <a:alpha val="43137"/>
                    </a:srgbClr>
                  </a:outerShdw>
                </a:effectLst>
              </a:rPr>
              <a:t>- </a:t>
            </a:r>
            <a:r>
              <a:rPr lang="en-US" sz="600" dirty="0" err="1">
                <a:solidFill>
                  <a:srgbClr val="CC00CC"/>
                </a:solidFill>
                <a:effectLst>
                  <a:outerShdw blurRad="38100" dist="38100" dir="2700000" algn="tl">
                    <a:srgbClr val="000000">
                      <a:alpha val="43137"/>
                    </a:srgbClr>
                  </a:outerShdw>
                </a:effectLst>
              </a:rPr>
              <a:t>E.Eocene</a:t>
            </a:r>
            <a:endParaRPr lang="en-US" sz="600" dirty="0">
              <a:solidFill>
                <a:srgbClr val="CC00CC"/>
              </a:solidFill>
              <a:effectLst>
                <a:outerShdw blurRad="38100" dist="38100" dir="2700000" algn="tl">
                  <a:srgbClr val="000000">
                    <a:alpha val="43137"/>
                  </a:srgbClr>
                </a:outerShdw>
              </a:effectLst>
            </a:endParaRPr>
          </a:p>
        </p:txBody>
      </p:sp>
      <p:sp>
        <p:nvSpPr>
          <p:cNvPr id="138" name="TextBox 137"/>
          <p:cNvSpPr txBox="1"/>
          <p:nvPr>
            <p:custDataLst>
              <p:tags r:id="rId45"/>
            </p:custDataLst>
          </p:nvPr>
        </p:nvSpPr>
        <p:spPr>
          <a:xfrm>
            <a:off x="2733498" y="1260493"/>
            <a:ext cx="657552" cy="184666"/>
          </a:xfrm>
          <a:prstGeom prst="rect">
            <a:avLst/>
          </a:prstGeom>
          <a:noFill/>
        </p:spPr>
        <p:txBody>
          <a:bodyPr wrap="none" rtlCol="0">
            <a:spAutoFit/>
          </a:bodyPr>
          <a:lstStyle/>
          <a:p>
            <a:pPr algn="l"/>
            <a:r>
              <a:rPr lang="en-US" sz="600" dirty="0">
                <a:solidFill>
                  <a:srgbClr val="92D050"/>
                </a:solidFill>
                <a:effectLst>
                  <a:outerShdw blurRad="38100" dist="38100" dir="2700000" algn="tl">
                    <a:srgbClr val="000000">
                      <a:alpha val="43137"/>
                    </a:srgbClr>
                  </a:outerShdw>
                </a:effectLst>
              </a:rPr>
              <a:t>- </a:t>
            </a:r>
            <a:r>
              <a:rPr lang="en-US" sz="600" dirty="0" err="1">
                <a:solidFill>
                  <a:srgbClr val="92D050"/>
                </a:solidFill>
                <a:effectLst>
                  <a:outerShdw blurRad="38100" dist="38100" dir="2700000" algn="tl">
                    <a:srgbClr val="000000">
                      <a:alpha val="43137"/>
                    </a:srgbClr>
                  </a:outerShdw>
                </a:effectLst>
              </a:rPr>
              <a:t>Mid.Eocene</a:t>
            </a:r>
            <a:endParaRPr lang="en-US" sz="600" dirty="0">
              <a:solidFill>
                <a:srgbClr val="92D050"/>
              </a:solidFill>
              <a:effectLst>
                <a:outerShdw blurRad="38100" dist="38100" dir="2700000" algn="tl">
                  <a:srgbClr val="000000">
                    <a:alpha val="43137"/>
                  </a:srgbClr>
                </a:outerShdw>
              </a:effectLst>
            </a:endParaRPr>
          </a:p>
        </p:txBody>
      </p:sp>
      <p:sp>
        <p:nvSpPr>
          <p:cNvPr id="139" name="TextBox 138"/>
          <p:cNvSpPr txBox="1"/>
          <p:nvPr>
            <p:custDataLst>
              <p:tags r:id="rId46"/>
            </p:custDataLst>
          </p:nvPr>
        </p:nvSpPr>
        <p:spPr>
          <a:xfrm>
            <a:off x="2733534" y="1075564"/>
            <a:ext cx="644728" cy="184666"/>
          </a:xfrm>
          <a:prstGeom prst="rect">
            <a:avLst/>
          </a:prstGeom>
          <a:noFill/>
        </p:spPr>
        <p:txBody>
          <a:bodyPr wrap="none" rtlCol="0">
            <a:spAutoFit/>
          </a:bodyPr>
          <a:lstStyle/>
          <a:p>
            <a:pPr algn="l"/>
            <a:r>
              <a:rPr lang="en-US" sz="600" dirty="0">
                <a:solidFill>
                  <a:srgbClr val="92D050"/>
                </a:solidFill>
                <a:effectLst>
                  <a:outerShdw blurRad="38100" dist="38100" dir="2700000" algn="tl">
                    <a:srgbClr val="000000">
                      <a:alpha val="43137"/>
                    </a:srgbClr>
                  </a:outerShdw>
                </a:effectLst>
              </a:rPr>
              <a:t>- </a:t>
            </a:r>
            <a:r>
              <a:rPr lang="en-US" sz="600" dirty="0" err="1">
                <a:solidFill>
                  <a:srgbClr val="92D050"/>
                </a:solidFill>
                <a:effectLst>
                  <a:outerShdw blurRad="38100" dist="38100" dir="2700000" algn="tl">
                    <a:srgbClr val="000000">
                      <a:alpha val="43137"/>
                    </a:srgbClr>
                  </a:outerShdw>
                </a:effectLst>
              </a:rPr>
              <a:t>TopEocene</a:t>
            </a:r>
            <a:endParaRPr lang="en-US" sz="600" dirty="0">
              <a:solidFill>
                <a:srgbClr val="92D050"/>
              </a:solidFill>
              <a:effectLst>
                <a:outerShdw blurRad="38100" dist="38100" dir="2700000" algn="tl">
                  <a:srgbClr val="000000">
                    <a:alpha val="43137"/>
                  </a:srgbClr>
                </a:outerShdw>
              </a:effectLst>
            </a:endParaRPr>
          </a:p>
        </p:txBody>
      </p:sp>
      <p:sp>
        <p:nvSpPr>
          <p:cNvPr id="141" name="TextBox 140"/>
          <p:cNvSpPr txBox="1"/>
          <p:nvPr>
            <p:custDataLst>
              <p:tags r:id="rId47"/>
            </p:custDataLst>
          </p:nvPr>
        </p:nvSpPr>
        <p:spPr>
          <a:xfrm>
            <a:off x="2733074" y="1199422"/>
            <a:ext cx="665567" cy="184666"/>
          </a:xfrm>
          <a:prstGeom prst="rect">
            <a:avLst/>
          </a:prstGeom>
          <a:noFill/>
        </p:spPr>
        <p:txBody>
          <a:bodyPr wrap="none" rtlCol="0">
            <a:spAutoFit/>
          </a:bodyPr>
          <a:lstStyle/>
          <a:p>
            <a:pPr algn="l"/>
            <a:r>
              <a:rPr lang="en-US" sz="600" dirty="0">
                <a:solidFill>
                  <a:srgbClr val="92D050"/>
                </a:solidFill>
                <a:effectLst>
                  <a:outerShdw blurRad="38100" dist="38100" dir="2700000" algn="tl">
                    <a:srgbClr val="000000">
                      <a:alpha val="43137"/>
                    </a:srgbClr>
                  </a:outerShdw>
                </a:effectLst>
              </a:rPr>
              <a:t>- Late Eocene</a:t>
            </a:r>
          </a:p>
        </p:txBody>
      </p:sp>
      <p:sp>
        <p:nvSpPr>
          <p:cNvPr id="147" name="Text Box 13"/>
          <p:cNvSpPr txBox="1">
            <a:spLocks noChangeArrowheads="1"/>
          </p:cNvSpPr>
          <p:nvPr>
            <p:custDataLst>
              <p:tags r:id="rId48"/>
            </p:custDataLst>
          </p:nvPr>
        </p:nvSpPr>
        <p:spPr bwMode="auto">
          <a:xfrm>
            <a:off x="7531100" y="592069"/>
            <a:ext cx="1612900" cy="3016210"/>
          </a:xfrm>
          <a:prstGeom prst="rect">
            <a:avLst/>
          </a:prstGeom>
          <a:noFill/>
          <a:ln w="28575">
            <a:noFill/>
            <a:miter lim="800000"/>
            <a:headEnd/>
            <a:tailEnd/>
          </a:ln>
        </p:spPr>
        <p:txBody>
          <a:bodyPr wrap="square">
            <a:spAutoFit/>
          </a:bodyPr>
          <a:lstStyle/>
          <a:p>
            <a:pPr algn="l"/>
            <a:r>
              <a:rPr lang="fr-FR" sz="1000" dirty="0">
                <a:cs typeface="Times New Roman" pitchFamily="18" charset="0"/>
              </a:rPr>
              <a:t>6704/12-1 and 6705/10-1 show a hiatus </a:t>
            </a:r>
            <a:r>
              <a:rPr lang="fr-FR" sz="1000" dirty="0" err="1">
                <a:cs typeface="Times New Roman" pitchFamily="18" charset="0"/>
              </a:rPr>
              <a:t>between</a:t>
            </a:r>
            <a:r>
              <a:rPr lang="fr-FR" sz="1000" dirty="0">
                <a:cs typeface="Times New Roman" pitchFamily="18" charset="0"/>
              </a:rPr>
              <a:t> </a:t>
            </a:r>
            <a:r>
              <a:rPr lang="fr-FR" sz="1000" dirty="0" err="1">
                <a:cs typeface="Times New Roman" pitchFamily="18" charset="0"/>
              </a:rPr>
              <a:t>Late</a:t>
            </a:r>
            <a:r>
              <a:rPr lang="fr-FR" sz="1000" dirty="0">
                <a:cs typeface="Times New Roman" pitchFamily="18" charset="0"/>
              </a:rPr>
              <a:t> </a:t>
            </a:r>
            <a:r>
              <a:rPr lang="fr-FR" sz="1000" dirty="0" err="1">
                <a:cs typeface="Times New Roman" pitchFamily="18" charset="0"/>
              </a:rPr>
              <a:t>Maastrichtian</a:t>
            </a:r>
            <a:r>
              <a:rPr lang="fr-FR" sz="1000" dirty="0">
                <a:cs typeface="Times New Roman" pitchFamily="18" charset="0"/>
              </a:rPr>
              <a:t>/</a:t>
            </a:r>
            <a:r>
              <a:rPr lang="fr-FR" sz="1000" dirty="0" err="1">
                <a:cs typeface="Times New Roman" pitchFamily="18" charset="0"/>
              </a:rPr>
              <a:t>Early</a:t>
            </a:r>
            <a:r>
              <a:rPr lang="fr-FR" sz="1000" dirty="0">
                <a:cs typeface="Times New Roman" pitchFamily="18" charset="0"/>
              </a:rPr>
              <a:t> </a:t>
            </a:r>
            <a:r>
              <a:rPr lang="fr-FR" sz="1000" dirty="0" err="1">
                <a:cs typeface="Times New Roman" pitchFamily="18" charset="0"/>
              </a:rPr>
              <a:t>Paleocene</a:t>
            </a:r>
            <a:r>
              <a:rPr lang="fr-FR" sz="1000" dirty="0">
                <a:cs typeface="Times New Roman" pitchFamily="18" charset="0"/>
              </a:rPr>
              <a:t> (~BTU </a:t>
            </a:r>
            <a:r>
              <a:rPr lang="fr-FR" sz="1000" dirty="0" err="1">
                <a:cs typeface="Times New Roman" pitchFamily="18" charset="0"/>
              </a:rPr>
              <a:t>Unc</a:t>
            </a:r>
            <a:r>
              <a:rPr lang="fr-FR" sz="1000" dirty="0">
                <a:cs typeface="Times New Roman" pitchFamily="18" charset="0"/>
              </a:rPr>
              <a:t>)</a:t>
            </a:r>
          </a:p>
          <a:p>
            <a:pPr algn="l"/>
            <a:endParaRPr lang="fr-FR" sz="1000" dirty="0">
              <a:cs typeface="Times New Roman" pitchFamily="18" charset="0"/>
            </a:endParaRPr>
          </a:p>
          <a:p>
            <a:pPr algn="l"/>
            <a:r>
              <a:rPr lang="en-IE" sz="1000" dirty="0"/>
              <a:t>I</a:t>
            </a:r>
            <a:r>
              <a:rPr lang="fr-FR" sz="1000" dirty="0" err="1"/>
              <a:t>nfluence</a:t>
            </a:r>
            <a:r>
              <a:rPr lang="fr-FR" sz="1000" dirty="0"/>
              <a:t> of the TR </a:t>
            </a:r>
            <a:r>
              <a:rPr lang="fr-FR" sz="1000" dirty="0" err="1"/>
              <a:t>before</a:t>
            </a:r>
            <a:r>
              <a:rPr lang="fr-FR" sz="1000" dirty="0"/>
              <a:t> </a:t>
            </a:r>
            <a:r>
              <a:rPr lang="fr-FR" sz="1000" dirty="0" err="1"/>
              <a:t>Early</a:t>
            </a:r>
            <a:r>
              <a:rPr lang="fr-FR" sz="1000" dirty="0"/>
              <a:t> </a:t>
            </a:r>
            <a:r>
              <a:rPr lang="fr-FR" sz="1000" dirty="0" err="1"/>
              <a:t>Eocene</a:t>
            </a:r>
            <a:r>
              <a:rPr lang="fr-FR" sz="1000" dirty="0"/>
              <a:t> and </a:t>
            </a:r>
            <a:r>
              <a:rPr lang="fr-FR" sz="1000" dirty="0" err="1"/>
              <a:t>Paleocene</a:t>
            </a:r>
            <a:endParaRPr lang="en-IE" sz="1000" i="1" dirty="0">
              <a:solidFill>
                <a:srgbClr val="FF0000"/>
              </a:solidFill>
              <a:cs typeface="Times New Roman" pitchFamily="18" charset="0"/>
            </a:endParaRPr>
          </a:p>
          <a:p>
            <a:pPr algn="l"/>
            <a:endParaRPr lang="fr-FR" sz="1000" dirty="0"/>
          </a:p>
          <a:p>
            <a:pPr algn="l"/>
            <a:r>
              <a:rPr lang="fr-FR" sz="1000" dirty="0">
                <a:cs typeface="Times New Roman" pitchFamily="18" charset="0"/>
              </a:rPr>
              <a:t>Tilt and </a:t>
            </a:r>
            <a:r>
              <a:rPr lang="fr-FR" sz="1000" dirty="0" err="1">
                <a:cs typeface="Times New Roman" pitchFamily="18" charset="0"/>
              </a:rPr>
              <a:t>faulting</a:t>
            </a:r>
            <a:r>
              <a:rPr lang="fr-FR" sz="1000" dirty="0">
                <a:cs typeface="Times New Roman" pitchFamily="18" charset="0"/>
              </a:rPr>
              <a:t> </a:t>
            </a:r>
            <a:r>
              <a:rPr lang="fr-FR" sz="1000" dirty="0" err="1">
                <a:cs typeface="Times New Roman" pitchFamily="18" charset="0"/>
              </a:rPr>
              <a:t>during</a:t>
            </a:r>
            <a:r>
              <a:rPr lang="fr-FR" sz="1000" dirty="0">
                <a:cs typeface="Times New Roman" pitchFamily="18" charset="0"/>
              </a:rPr>
              <a:t> </a:t>
            </a:r>
            <a:r>
              <a:rPr lang="fr-FR" sz="1000" dirty="0" err="1">
                <a:cs typeface="Times New Roman" pitchFamily="18" charset="0"/>
              </a:rPr>
              <a:t>Campanian</a:t>
            </a:r>
            <a:r>
              <a:rPr lang="fr-FR" sz="1000" dirty="0">
                <a:cs typeface="Times New Roman" pitchFamily="18" charset="0"/>
              </a:rPr>
              <a:t>-</a:t>
            </a:r>
            <a:r>
              <a:rPr lang="fr-FR" sz="1000" dirty="0" err="1">
                <a:cs typeface="Times New Roman" pitchFamily="18" charset="0"/>
              </a:rPr>
              <a:t>Maastrichtian</a:t>
            </a:r>
            <a:endParaRPr lang="fr-FR" sz="1000" dirty="0">
              <a:cs typeface="Times New Roman" pitchFamily="18" charset="0"/>
            </a:endParaRPr>
          </a:p>
          <a:p>
            <a:pPr algn="l"/>
            <a:endParaRPr lang="fr-FR" sz="1000" dirty="0">
              <a:cs typeface="Times New Roman" pitchFamily="18" charset="0"/>
            </a:endParaRPr>
          </a:p>
          <a:p>
            <a:pPr algn="l"/>
            <a:r>
              <a:rPr lang="fr-FR" sz="1000" dirty="0" err="1">
                <a:cs typeface="Times New Roman" pitchFamily="18" charset="0"/>
              </a:rPr>
              <a:t>Minor</a:t>
            </a:r>
            <a:r>
              <a:rPr lang="fr-FR" sz="1000" dirty="0">
                <a:cs typeface="Times New Roman" pitchFamily="18" charset="0"/>
              </a:rPr>
              <a:t> </a:t>
            </a:r>
            <a:r>
              <a:rPr lang="fr-FR" sz="1000" dirty="0" err="1">
                <a:cs typeface="Times New Roman" pitchFamily="18" charset="0"/>
              </a:rPr>
              <a:t>faulting</a:t>
            </a:r>
            <a:r>
              <a:rPr lang="fr-FR" sz="1000" dirty="0">
                <a:cs typeface="Times New Roman" pitchFamily="18" charset="0"/>
              </a:rPr>
              <a:t> </a:t>
            </a:r>
            <a:r>
              <a:rPr lang="fr-FR" sz="1000" dirty="0" err="1">
                <a:cs typeface="Times New Roman" pitchFamily="18" charset="0"/>
              </a:rPr>
              <a:t>during</a:t>
            </a:r>
            <a:r>
              <a:rPr lang="fr-FR" sz="1000" dirty="0">
                <a:cs typeface="Times New Roman" pitchFamily="18" charset="0"/>
              </a:rPr>
              <a:t> </a:t>
            </a:r>
            <a:r>
              <a:rPr lang="fr-FR" sz="1000" dirty="0" err="1">
                <a:cs typeface="Times New Roman" pitchFamily="18" charset="0"/>
              </a:rPr>
              <a:t>mid</a:t>
            </a:r>
            <a:r>
              <a:rPr lang="fr-FR" sz="1000" dirty="0">
                <a:cs typeface="Times New Roman" pitchFamily="18" charset="0"/>
              </a:rPr>
              <a:t>/</a:t>
            </a:r>
            <a:r>
              <a:rPr lang="fr-FR" sz="1000" dirty="0" err="1">
                <a:cs typeface="Times New Roman" pitchFamily="18" charset="0"/>
              </a:rPr>
              <a:t>Late</a:t>
            </a:r>
            <a:r>
              <a:rPr lang="fr-FR" sz="1000" dirty="0">
                <a:cs typeface="Times New Roman" pitchFamily="18" charset="0"/>
              </a:rPr>
              <a:t> Paleocene -&gt; migration of the </a:t>
            </a:r>
            <a:r>
              <a:rPr lang="fr-FR" sz="1000" dirty="0" err="1">
                <a:cs typeface="Times New Roman" pitchFamily="18" charset="0"/>
              </a:rPr>
              <a:t>deformation</a:t>
            </a:r>
            <a:endParaRPr lang="fr-FR" sz="1000" dirty="0">
              <a:cs typeface="Times New Roman" pitchFamily="18" charset="0"/>
            </a:endParaRPr>
          </a:p>
          <a:p>
            <a:pPr algn="l"/>
            <a:endParaRPr lang="fr-FR" sz="1000" dirty="0">
              <a:cs typeface="Times New Roman" pitchFamily="18" charset="0"/>
            </a:endParaRPr>
          </a:p>
          <a:p>
            <a:pPr algn="l"/>
            <a:endParaRPr lang="en-IE" sz="1000" dirty="0">
              <a:cs typeface="Times New Roman" pitchFamily="18" charset="0"/>
            </a:endParaRPr>
          </a:p>
        </p:txBody>
      </p:sp>
      <p:sp>
        <p:nvSpPr>
          <p:cNvPr id="148" name="TextBox 147"/>
          <p:cNvSpPr txBox="1"/>
          <p:nvPr>
            <p:custDataLst>
              <p:tags r:id="rId49"/>
            </p:custDataLst>
          </p:nvPr>
        </p:nvSpPr>
        <p:spPr>
          <a:xfrm>
            <a:off x="1725006" y="1604014"/>
            <a:ext cx="316112" cy="169277"/>
          </a:xfrm>
          <a:prstGeom prst="rect">
            <a:avLst/>
          </a:prstGeom>
          <a:noFill/>
        </p:spPr>
        <p:txBody>
          <a:bodyPr wrap="none" rtlCol="0">
            <a:spAutoFit/>
          </a:bodyPr>
          <a:lstStyle/>
          <a:p>
            <a:r>
              <a:rPr lang="en-US" sz="500" b="1" dirty="0">
                <a:solidFill>
                  <a:srgbClr val="FF0000"/>
                </a:solidFill>
                <a:effectLst>
                  <a:outerShdw blurRad="38100" dist="38100" dir="2700000" algn="tl">
                    <a:srgbClr val="000000">
                      <a:alpha val="43137"/>
                    </a:srgbClr>
                  </a:outerShdw>
                </a:effectLst>
              </a:rPr>
              <a:t>BTU</a:t>
            </a:r>
          </a:p>
        </p:txBody>
      </p:sp>
      <p:sp>
        <p:nvSpPr>
          <p:cNvPr id="149" name="TextBox 148"/>
          <p:cNvSpPr txBox="1"/>
          <p:nvPr>
            <p:custDataLst>
              <p:tags r:id="rId50"/>
            </p:custDataLst>
          </p:nvPr>
        </p:nvSpPr>
        <p:spPr>
          <a:xfrm>
            <a:off x="3289488" y="1615921"/>
            <a:ext cx="316112" cy="169277"/>
          </a:xfrm>
          <a:prstGeom prst="rect">
            <a:avLst/>
          </a:prstGeom>
          <a:noFill/>
        </p:spPr>
        <p:txBody>
          <a:bodyPr wrap="none" rtlCol="0">
            <a:spAutoFit/>
          </a:bodyPr>
          <a:lstStyle/>
          <a:p>
            <a:r>
              <a:rPr lang="en-US" sz="500" b="1" dirty="0">
                <a:solidFill>
                  <a:srgbClr val="FF0000"/>
                </a:solidFill>
                <a:effectLst>
                  <a:outerShdw blurRad="38100" dist="38100" dir="2700000" algn="tl">
                    <a:srgbClr val="000000">
                      <a:alpha val="43137"/>
                    </a:srgbClr>
                  </a:outerShdw>
                </a:effectLst>
              </a:rPr>
              <a:t>BTU</a:t>
            </a:r>
          </a:p>
        </p:txBody>
      </p:sp>
      <p:sp>
        <p:nvSpPr>
          <p:cNvPr id="150" name="TextBox 149"/>
          <p:cNvSpPr txBox="1"/>
          <p:nvPr>
            <p:custDataLst>
              <p:tags r:id="rId51"/>
            </p:custDataLst>
          </p:nvPr>
        </p:nvSpPr>
        <p:spPr>
          <a:xfrm>
            <a:off x="4563458" y="1849284"/>
            <a:ext cx="316112" cy="169277"/>
          </a:xfrm>
          <a:prstGeom prst="rect">
            <a:avLst/>
          </a:prstGeom>
          <a:noFill/>
        </p:spPr>
        <p:txBody>
          <a:bodyPr wrap="none" rtlCol="0">
            <a:spAutoFit/>
          </a:bodyPr>
          <a:lstStyle/>
          <a:p>
            <a:r>
              <a:rPr lang="en-US" sz="500" b="1" dirty="0">
                <a:solidFill>
                  <a:srgbClr val="FF0000"/>
                </a:solidFill>
                <a:effectLst>
                  <a:outerShdw blurRad="38100" dist="38100" dir="2700000" algn="tl">
                    <a:srgbClr val="000000">
                      <a:alpha val="43137"/>
                    </a:srgbClr>
                  </a:outerShdw>
                </a:effectLst>
              </a:rPr>
              <a:t>BTU</a:t>
            </a:r>
          </a:p>
        </p:txBody>
      </p:sp>
      <p:sp>
        <p:nvSpPr>
          <p:cNvPr id="151" name="TextBox 150"/>
          <p:cNvSpPr txBox="1"/>
          <p:nvPr>
            <p:custDataLst>
              <p:tags r:id="rId52"/>
            </p:custDataLst>
          </p:nvPr>
        </p:nvSpPr>
        <p:spPr>
          <a:xfrm>
            <a:off x="6634449" y="2032641"/>
            <a:ext cx="627096" cy="169277"/>
          </a:xfrm>
          <a:prstGeom prst="rect">
            <a:avLst/>
          </a:prstGeom>
          <a:noFill/>
        </p:spPr>
        <p:txBody>
          <a:bodyPr wrap="none" rtlCol="0">
            <a:spAutoFit/>
          </a:bodyPr>
          <a:lstStyle/>
          <a:p>
            <a:r>
              <a:rPr lang="en-US" sz="500" b="1" dirty="0">
                <a:solidFill>
                  <a:srgbClr val="FF0000"/>
                </a:solidFill>
                <a:effectLst>
                  <a:outerShdw blurRad="38100" dist="38100" dir="2700000" algn="tl">
                    <a:srgbClr val="000000">
                      <a:alpha val="43137"/>
                    </a:srgbClr>
                  </a:outerShdw>
                </a:effectLst>
              </a:rPr>
              <a:t>- BTU (~66 Ma)</a:t>
            </a:r>
          </a:p>
        </p:txBody>
      </p:sp>
      <p:sp>
        <p:nvSpPr>
          <p:cNvPr id="152" name="TextBox 151"/>
          <p:cNvSpPr txBox="1"/>
          <p:nvPr>
            <p:custDataLst>
              <p:tags r:id="rId53"/>
            </p:custDataLst>
          </p:nvPr>
        </p:nvSpPr>
        <p:spPr>
          <a:xfrm>
            <a:off x="4305541" y="1580995"/>
            <a:ext cx="885179" cy="261610"/>
          </a:xfrm>
          <a:prstGeom prst="rect">
            <a:avLst/>
          </a:prstGeom>
          <a:noFill/>
        </p:spPr>
        <p:txBody>
          <a:bodyPr wrap="none" rtlCol="0">
            <a:spAutoFit/>
          </a:bodyPr>
          <a:lstStyle/>
          <a:p>
            <a:r>
              <a:rPr lang="en-US" sz="1100" b="1" dirty="0" err="1">
                <a:solidFill>
                  <a:schemeClr val="bg1"/>
                </a:solidFill>
                <a:effectLst>
                  <a:outerShdw blurRad="38100" dist="38100" dir="2700000" algn="tl">
                    <a:srgbClr val="000000">
                      <a:alpha val="43137"/>
                    </a:srgbClr>
                  </a:outerShdw>
                </a:effectLst>
              </a:rPr>
              <a:t>Syn</a:t>
            </a:r>
            <a:r>
              <a:rPr lang="en-US" sz="1100" b="1" dirty="0">
                <a:solidFill>
                  <a:schemeClr val="bg1"/>
                </a:solidFill>
                <a:effectLst>
                  <a:outerShdw blurRad="38100" dist="38100" dir="2700000" algn="tl">
                    <a:srgbClr val="000000">
                      <a:alpha val="43137"/>
                    </a:srgbClr>
                  </a:outerShdw>
                </a:effectLst>
              </a:rPr>
              <a:t>-SDRS</a:t>
            </a:r>
          </a:p>
        </p:txBody>
      </p:sp>
      <p:sp>
        <p:nvSpPr>
          <p:cNvPr id="153" name="TextBox 152"/>
          <p:cNvSpPr txBox="1"/>
          <p:nvPr>
            <p:custDataLst>
              <p:tags r:id="rId54"/>
            </p:custDataLst>
          </p:nvPr>
        </p:nvSpPr>
        <p:spPr>
          <a:xfrm>
            <a:off x="4332982" y="4139812"/>
            <a:ext cx="397866" cy="276999"/>
          </a:xfrm>
          <a:prstGeom prst="rect">
            <a:avLst/>
          </a:prstGeom>
          <a:noFill/>
        </p:spPr>
        <p:txBody>
          <a:bodyPr wrap="none" rtlCol="0">
            <a:spAutoFit/>
          </a:bodyPr>
          <a:lstStyle/>
          <a:p>
            <a:r>
              <a:rPr lang="en-US" sz="1200" b="1" dirty="0"/>
              <a:t>US</a:t>
            </a:r>
          </a:p>
        </p:txBody>
      </p:sp>
      <p:sp>
        <p:nvSpPr>
          <p:cNvPr id="154" name="TextBox 153"/>
          <p:cNvSpPr txBox="1"/>
          <p:nvPr>
            <p:custDataLst>
              <p:tags r:id="rId55"/>
            </p:custDataLst>
          </p:nvPr>
        </p:nvSpPr>
        <p:spPr>
          <a:xfrm>
            <a:off x="4332982" y="4288554"/>
            <a:ext cx="381835" cy="276999"/>
          </a:xfrm>
          <a:prstGeom prst="rect">
            <a:avLst/>
          </a:prstGeom>
          <a:noFill/>
        </p:spPr>
        <p:txBody>
          <a:bodyPr wrap="none" rtlCol="0">
            <a:spAutoFit/>
          </a:bodyPr>
          <a:lstStyle/>
          <a:p>
            <a:r>
              <a:rPr lang="en-US" sz="1200" b="1" dirty="0">
                <a:solidFill>
                  <a:srgbClr val="FF0000"/>
                </a:solidFill>
              </a:rPr>
              <a:t>LS</a:t>
            </a:r>
          </a:p>
        </p:txBody>
      </p:sp>
      <p:sp>
        <p:nvSpPr>
          <p:cNvPr id="155" name="TextBox 154"/>
          <p:cNvSpPr txBox="1"/>
          <p:nvPr>
            <p:custDataLst>
              <p:tags r:id="rId56"/>
            </p:custDataLst>
          </p:nvPr>
        </p:nvSpPr>
        <p:spPr>
          <a:xfrm>
            <a:off x="0" y="6326184"/>
            <a:ext cx="9144000" cy="530915"/>
          </a:xfrm>
          <a:prstGeom prst="rect">
            <a:avLst/>
          </a:prstGeom>
          <a:solidFill>
            <a:schemeClr val="bg1"/>
          </a:solidFill>
        </p:spPr>
        <p:txBody>
          <a:bodyPr wrap="square" rtlCol="0">
            <a:spAutoFit/>
          </a:bodyPr>
          <a:lstStyle/>
          <a:p>
            <a:pPr algn="l"/>
            <a:r>
              <a:rPr lang="en-US" sz="900" b="1" dirty="0"/>
              <a:t>US: Upper series: transitional E-MORB Type -&gt; ODP/DSDP K-</a:t>
            </a:r>
            <a:r>
              <a:rPr lang="en-US" sz="900" b="1" dirty="0" err="1"/>
              <a:t>Ar</a:t>
            </a:r>
            <a:r>
              <a:rPr lang="en-US" sz="900" b="1" dirty="0"/>
              <a:t> Age: unclear (63 to 46 Ma) mostly </a:t>
            </a:r>
            <a:r>
              <a:rPr lang="en-US" sz="900" b="1" dirty="0" err="1"/>
              <a:t>biostratigraphy</a:t>
            </a:r>
            <a:r>
              <a:rPr lang="en-US" sz="900" b="1" dirty="0"/>
              <a:t> around 56-54 Ma (</a:t>
            </a:r>
            <a:r>
              <a:rPr lang="en-US" sz="900" b="1" dirty="0">
                <a:solidFill>
                  <a:srgbClr val="FF0000"/>
                </a:solidFill>
              </a:rPr>
              <a:t>Sinton et al., 1998</a:t>
            </a:r>
            <a:r>
              <a:rPr lang="en-US" sz="900" b="1" dirty="0"/>
              <a:t>) (C24r), </a:t>
            </a:r>
          </a:p>
          <a:p>
            <a:pPr algn="l"/>
            <a:r>
              <a:rPr lang="en-US" sz="900" b="1" dirty="0">
                <a:solidFill>
                  <a:srgbClr val="FF0000"/>
                </a:solidFill>
              </a:rPr>
              <a:t>LS: Lower series: </a:t>
            </a:r>
            <a:r>
              <a:rPr lang="en-US" sz="900" b="1" dirty="0" err="1">
                <a:solidFill>
                  <a:srgbClr val="FF0000"/>
                </a:solidFill>
              </a:rPr>
              <a:t>rhyolite</a:t>
            </a:r>
            <a:r>
              <a:rPr lang="en-US" sz="900" b="1" dirty="0">
                <a:solidFill>
                  <a:srgbClr val="FF0000"/>
                </a:solidFill>
              </a:rPr>
              <a:t>, ignimbrite, </a:t>
            </a:r>
            <a:r>
              <a:rPr lang="en-US" sz="900" b="1" dirty="0" err="1">
                <a:solidFill>
                  <a:srgbClr val="FF0000"/>
                </a:solidFill>
              </a:rPr>
              <a:t>andesite</a:t>
            </a:r>
            <a:r>
              <a:rPr lang="en-US" sz="900" b="1" dirty="0">
                <a:solidFill>
                  <a:srgbClr val="FF0000"/>
                </a:solidFill>
              </a:rPr>
              <a:t>, </a:t>
            </a:r>
            <a:r>
              <a:rPr lang="en-US" sz="900" b="1" dirty="0" err="1">
                <a:solidFill>
                  <a:srgbClr val="FF0000"/>
                </a:solidFill>
              </a:rPr>
              <a:t>dacite</a:t>
            </a:r>
            <a:r>
              <a:rPr lang="en-US" sz="900" b="1" dirty="0">
                <a:solidFill>
                  <a:srgbClr val="FF0000"/>
                </a:solidFill>
              </a:rPr>
              <a:t> -&gt; Age: 57.8 Ma  (</a:t>
            </a:r>
            <a:r>
              <a:rPr lang="en-US" sz="900" b="1" dirty="0" err="1">
                <a:solidFill>
                  <a:srgbClr val="FF0000"/>
                </a:solidFill>
              </a:rPr>
              <a:t>LeHuray</a:t>
            </a:r>
            <a:r>
              <a:rPr lang="en-US" sz="900" b="1" dirty="0">
                <a:solidFill>
                  <a:srgbClr val="FF0000"/>
                </a:solidFill>
              </a:rPr>
              <a:t> and Johnson, 1989; Sinton, 1998, Meyer et al., 2007)-</a:t>
            </a:r>
          </a:p>
          <a:p>
            <a:pPr algn="l"/>
            <a:r>
              <a:rPr lang="en-US" sz="1050" b="1" dirty="0">
                <a:solidFill>
                  <a:srgbClr val="FF0000"/>
                </a:solidFill>
              </a:rPr>
              <a:t>&gt; CONTINENTAL CONTAMINATION  and SUB-AERIAL VOLCANISM !! </a:t>
            </a:r>
          </a:p>
        </p:txBody>
      </p:sp>
      <p:sp>
        <p:nvSpPr>
          <p:cNvPr id="156" name="TextBox 155"/>
          <p:cNvSpPr txBox="1"/>
          <p:nvPr>
            <p:custDataLst>
              <p:tags r:id="rId57"/>
            </p:custDataLst>
          </p:nvPr>
        </p:nvSpPr>
        <p:spPr>
          <a:xfrm>
            <a:off x="672403" y="1625139"/>
            <a:ext cx="372218" cy="169277"/>
          </a:xfrm>
          <a:prstGeom prst="rect">
            <a:avLst/>
          </a:prstGeom>
          <a:noFill/>
        </p:spPr>
        <p:txBody>
          <a:bodyPr wrap="none" rtlCol="0">
            <a:spAutoFit/>
          </a:bodyPr>
          <a:lstStyle/>
          <a:p>
            <a:r>
              <a:rPr lang="en-US" sz="500" b="1" dirty="0">
                <a:solidFill>
                  <a:srgbClr val="FF0000"/>
                </a:solidFill>
                <a:effectLst>
                  <a:outerShdw blurRad="38100" dist="38100" dir="2700000" algn="tl">
                    <a:srgbClr val="000000">
                      <a:alpha val="43137"/>
                    </a:srgbClr>
                  </a:outerShdw>
                </a:effectLst>
              </a:rPr>
              <a:t>BTU ?</a:t>
            </a:r>
          </a:p>
        </p:txBody>
      </p:sp>
      <p:sp>
        <p:nvSpPr>
          <p:cNvPr id="157" name="Text Box 2063"/>
          <p:cNvSpPr txBox="1">
            <a:spLocks noChangeArrowheads="1"/>
          </p:cNvSpPr>
          <p:nvPr>
            <p:custDataLst>
              <p:tags r:id="rId58"/>
            </p:custDataLst>
          </p:nvPr>
        </p:nvSpPr>
        <p:spPr bwMode="auto">
          <a:xfrm rot="20654071">
            <a:off x="2484476" y="4783658"/>
            <a:ext cx="705275" cy="326348"/>
          </a:xfrm>
          <a:prstGeom prst="rect">
            <a:avLst/>
          </a:prstGeom>
          <a:noFill/>
          <a:ln w="9525">
            <a:noFill/>
            <a:miter lim="800000"/>
            <a:headEnd/>
            <a:tailEnd/>
          </a:ln>
        </p:spPr>
        <p:txBody>
          <a:bodyPr wrap="none" lIns="79352" tIns="39676" rIns="79352" bIns="39676">
            <a:spAutoFit/>
          </a:bodyPr>
          <a:lstStyle/>
          <a:p>
            <a:pPr algn="l" defTabSz="793750"/>
            <a:r>
              <a:rPr lang="nb-NO" sz="1600" b="1" dirty="0" err="1">
                <a:solidFill>
                  <a:schemeClr val="bg1"/>
                </a:solidFill>
              </a:rPr>
              <a:t>SDRs</a:t>
            </a:r>
            <a:endParaRPr lang="fr-FR" sz="1600" b="1" dirty="0">
              <a:solidFill>
                <a:schemeClr val="bg1"/>
              </a:solidFill>
            </a:endParaRPr>
          </a:p>
        </p:txBody>
      </p:sp>
      <p:sp>
        <p:nvSpPr>
          <p:cNvPr id="158" name="Text Box 2071"/>
          <p:cNvSpPr txBox="1">
            <a:spLocks noChangeArrowheads="1"/>
          </p:cNvSpPr>
          <p:nvPr>
            <p:custDataLst>
              <p:tags r:id="rId59"/>
            </p:custDataLst>
          </p:nvPr>
        </p:nvSpPr>
        <p:spPr bwMode="auto">
          <a:xfrm>
            <a:off x="8183110" y="5769332"/>
            <a:ext cx="590550" cy="457200"/>
          </a:xfrm>
          <a:prstGeom prst="rect">
            <a:avLst/>
          </a:prstGeom>
          <a:noFill/>
          <a:ln w="12700">
            <a:noFill/>
            <a:miter lim="800000"/>
            <a:headEnd/>
            <a:tailEnd/>
          </a:ln>
          <a:effectLst/>
        </p:spPr>
        <p:txBody>
          <a:bodyPr wrap="none">
            <a:spAutoFit/>
          </a:bodyPr>
          <a:lstStyle/>
          <a:p>
            <a:pPr>
              <a:defRPr/>
            </a:pPr>
            <a:r>
              <a:rPr lang="fr-FR" dirty="0">
                <a:solidFill>
                  <a:srgbClr val="FF0000"/>
                </a:solidFill>
                <a:effectLst>
                  <a:outerShdw blurRad="38100" dist="38100" dir="2700000" algn="tl">
                    <a:srgbClr val="C0C0C0"/>
                  </a:outerShdw>
                </a:effectLst>
              </a:rPr>
              <a:t>TR</a:t>
            </a:r>
          </a:p>
        </p:txBody>
      </p:sp>
      <p:sp>
        <p:nvSpPr>
          <p:cNvPr id="159" name="Text Box 2095"/>
          <p:cNvSpPr txBox="1">
            <a:spLocks noChangeArrowheads="1"/>
          </p:cNvSpPr>
          <p:nvPr>
            <p:custDataLst>
              <p:tags r:id="rId60"/>
            </p:custDataLst>
          </p:nvPr>
        </p:nvSpPr>
        <p:spPr bwMode="auto">
          <a:xfrm>
            <a:off x="7802551" y="4040607"/>
            <a:ext cx="688585" cy="276999"/>
          </a:xfrm>
          <a:prstGeom prst="rect">
            <a:avLst/>
          </a:prstGeom>
          <a:noFill/>
          <a:ln w="28575">
            <a:noFill/>
            <a:miter lim="800000"/>
            <a:headEnd/>
            <a:tailEnd/>
          </a:ln>
        </p:spPr>
        <p:txBody>
          <a:bodyPr wrap="none">
            <a:spAutoFit/>
          </a:bodyPr>
          <a:lstStyle/>
          <a:p>
            <a:r>
              <a:rPr lang="en-IE" sz="1200" dirty="0">
                <a:solidFill>
                  <a:srgbClr val="FFFF00"/>
                </a:solidFill>
              </a:rPr>
              <a:t>Tertiary</a:t>
            </a:r>
            <a:endParaRPr lang="fr-FR" sz="1200" dirty="0">
              <a:solidFill>
                <a:srgbClr val="FFFF00"/>
              </a:solidFill>
            </a:endParaRPr>
          </a:p>
        </p:txBody>
      </p:sp>
      <p:sp>
        <p:nvSpPr>
          <p:cNvPr id="160" name="Text Box 2096"/>
          <p:cNvSpPr txBox="1">
            <a:spLocks noChangeArrowheads="1"/>
          </p:cNvSpPr>
          <p:nvPr>
            <p:custDataLst>
              <p:tags r:id="rId61"/>
            </p:custDataLst>
          </p:nvPr>
        </p:nvSpPr>
        <p:spPr bwMode="auto">
          <a:xfrm rot="1703998">
            <a:off x="8117298" y="4851142"/>
            <a:ext cx="1026243" cy="261610"/>
          </a:xfrm>
          <a:prstGeom prst="rect">
            <a:avLst/>
          </a:prstGeom>
          <a:noFill/>
          <a:ln w="28575">
            <a:noFill/>
            <a:miter lim="800000"/>
            <a:headEnd/>
            <a:tailEnd/>
          </a:ln>
        </p:spPr>
        <p:txBody>
          <a:bodyPr wrap="none">
            <a:spAutoFit/>
          </a:bodyPr>
          <a:lstStyle/>
          <a:p>
            <a:pPr>
              <a:defRPr/>
            </a:pPr>
            <a:r>
              <a:rPr lang="en-IE" sz="1050" dirty="0">
                <a:solidFill>
                  <a:srgbClr val="00B050"/>
                </a:solidFill>
                <a:effectLst>
                  <a:outerShdw blurRad="38100" dist="38100" dir="2700000" algn="tl">
                    <a:srgbClr val="000000">
                      <a:alpha val="43137"/>
                    </a:srgbClr>
                  </a:outerShdw>
                </a:effectLst>
                <a:latin typeface="Arial" charset="0"/>
              </a:rPr>
              <a:t>Cretaceous &lt;</a:t>
            </a:r>
            <a:endParaRPr lang="fr-FR" sz="1050" dirty="0">
              <a:solidFill>
                <a:srgbClr val="00B050"/>
              </a:solidFill>
              <a:effectLst>
                <a:outerShdw blurRad="38100" dist="38100" dir="2700000" algn="tl">
                  <a:srgbClr val="000000">
                    <a:alpha val="43137"/>
                  </a:srgbClr>
                </a:outerShdw>
              </a:effectLst>
              <a:latin typeface="Arial" charset="0"/>
            </a:endParaRPr>
          </a:p>
        </p:txBody>
      </p:sp>
      <p:sp>
        <p:nvSpPr>
          <p:cNvPr id="162" name="TextBox 161"/>
          <p:cNvSpPr txBox="1"/>
          <p:nvPr>
            <p:custDataLst>
              <p:tags r:id="rId62"/>
            </p:custDataLst>
          </p:nvPr>
        </p:nvSpPr>
        <p:spPr>
          <a:xfrm rot="1994706">
            <a:off x="8188072" y="5335462"/>
            <a:ext cx="761748" cy="200055"/>
          </a:xfrm>
          <a:prstGeom prst="rect">
            <a:avLst/>
          </a:prstGeom>
          <a:noFill/>
        </p:spPr>
        <p:txBody>
          <a:bodyPr wrap="none" rtlCol="0">
            <a:spAutoFit/>
          </a:bodyPr>
          <a:lstStyle/>
          <a:p>
            <a:r>
              <a:rPr lang="en-US" sz="700" b="1" dirty="0" err="1"/>
              <a:t>Albian</a:t>
            </a:r>
            <a:r>
              <a:rPr lang="en-US" sz="700" b="1" dirty="0"/>
              <a:t>-BCU ?</a:t>
            </a:r>
          </a:p>
        </p:txBody>
      </p:sp>
      <p:sp>
        <p:nvSpPr>
          <p:cNvPr id="164" name="Freeform 163"/>
          <p:cNvSpPr/>
          <p:nvPr>
            <p:custDataLst>
              <p:tags r:id="rId63"/>
            </p:custDataLst>
          </p:nvPr>
        </p:nvSpPr>
        <p:spPr bwMode="auto">
          <a:xfrm>
            <a:off x="6612329" y="5604517"/>
            <a:ext cx="1589876" cy="351577"/>
          </a:xfrm>
          <a:custGeom>
            <a:avLst/>
            <a:gdLst>
              <a:gd name="connsiteX0" fmla="*/ 1702051 w 1702051"/>
              <a:gd name="connsiteY0" fmla="*/ 351577 h 351577"/>
              <a:gd name="connsiteX1" fmla="*/ 1548142 w 1702051"/>
              <a:gd name="connsiteY1" fmla="*/ 197668 h 351577"/>
              <a:gd name="connsiteX2" fmla="*/ 1434974 w 1702051"/>
              <a:gd name="connsiteY2" fmla="*/ 84500 h 351577"/>
              <a:gd name="connsiteX3" fmla="*/ 1299172 w 1702051"/>
              <a:gd name="connsiteY3" fmla="*/ 7545 h 351577"/>
              <a:gd name="connsiteX4" fmla="*/ 1145263 w 1702051"/>
              <a:gd name="connsiteY4" fmla="*/ 39232 h 351577"/>
              <a:gd name="connsiteX5" fmla="*/ 937034 w 1702051"/>
              <a:gd name="connsiteY5" fmla="*/ 3018 h 351577"/>
              <a:gd name="connsiteX6" fmla="*/ 823865 w 1702051"/>
              <a:gd name="connsiteY6" fmla="*/ 39232 h 351577"/>
              <a:gd name="connsiteX7" fmla="*/ 651849 w 1702051"/>
              <a:gd name="connsiteY7" fmla="*/ 39232 h 351577"/>
              <a:gd name="connsiteX8" fmla="*/ 529628 w 1702051"/>
              <a:gd name="connsiteY8" fmla="*/ 21125 h 351577"/>
              <a:gd name="connsiteX9" fmla="*/ 366665 w 1702051"/>
              <a:gd name="connsiteY9" fmla="*/ 48286 h 351577"/>
              <a:gd name="connsiteX10" fmla="*/ 167489 w 1702051"/>
              <a:gd name="connsiteY10" fmla="*/ 48286 h 351577"/>
              <a:gd name="connsiteX11" fmla="*/ 0 w 1702051"/>
              <a:gd name="connsiteY11" fmla="*/ 89026 h 351577"/>
              <a:gd name="connsiteX0" fmla="*/ 1702051 w 1702051"/>
              <a:gd name="connsiteY0" fmla="*/ 351577 h 351577"/>
              <a:gd name="connsiteX1" fmla="*/ 1548142 w 1702051"/>
              <a:gd name="connsiteY1" fmla="*/ 197668 h 351577"/>
              <a:gd name="connsiteX2" fmla="*/ 1434974 w 1702051"/>
              <a:gd name="connsiteY2" fmla="*/ 84500 h 351577"/>
              <a:gd name="connsiteX3" fmla="*/ 1299172 w 1702051"/>
              <a:gd name="connsiteY3" fmla="*/ 7545 h 351577"/>
              <a:gd name="connsiteX4" fmla="*/ 1145263 w 1702051"/>
              <a:gd name="connsiteY4" fmla="*/ 39232 h 351577"/>
              <a:gd name="connsiteX5" fmla="*/ 937034 w 1702051"/>
              <a:gd name="connsiteY5" fmla="*/ 3018 h 351577"/>
              <a:gd name="connsiteX6" fmla="*/ 823865 w 1702051"/>
              <a:gd name="connsiteY6" fmla="*/ 39232 h 351577"/>
              <a:gd name="connsiteX7" fmla="*/ 651849 w 1702051"/>
              <a:gd name="connsiteY7" fmla="*/ 39232 h 351577"/>
              <a:gd name="connsiteX8" fmla="*/ 529628 w 1702051"/>
              <a:gd name="connsiteY8" fmla="*/ 21125 h 351577"/>
              <a:gd name="connsiteX9" fmla="*/ 366665 w 1702051"/>
              <a:gd name="connsiteY9" fmla="*/ 48286 h 351577"/>
              <a:gd name="connsiteX10" fmla="*/ 266068 w 1702051"/>
              <a:gd name="connsiteY10" fmla="*/ 48286 h 351577"/>
              <a:gd name="connsiteX11" fmla="*/ 0 w 1702051"/>
              <a:gd name="connsiteY11" fmla="*/ 89026 h 351577"/>
              <a:gd name="connsiteX0" fmla="*/ 1589876 w 1589876"/>
              <a:gd name="connsiteY0" fmla="*/ 351577 h 351577"/>
              <a:gd name="connsiteX1" fmla="*/ 1435967 w 1589876"/>
              <a:gd name="connsiteY1" fmla="*/ 197668 h 351577"/>
              <a:gd name="connsiteX2" fmla="*/ 1322799 w 1589876"/>
              <a:gd name="connsiteY2" fmla="*/ 84500 h 351577"/>
              <a:gd name="connsiteX3" fmla="*/ 1186997 w 1589876"/>
              <a:gd name="connsiteY3" fmla="*/ 7545 h 351577"/>
              <a:gd name="connsiteX4" fmla="*/ 1033088 w 1589876"/>
              <a:gd name="connsiteY4" fmla="*/ 39232 h 351577"/>
              <a:gd name="connsiteX5" fmla="*/ 824859 w 1589876"/>
              <a:gd name="connsiteY5" fmla="*/ 3018 h 351577"/>
              <a:gd name="connsiteX6" fmla="*/ 711690 w 1589876"/>
              <a:gd name="connsiteY6" fmla="*/ 39232 h 351577"/>
              <a:gd name="connsiteX7" fmla="*/ 539674 w 1589876"/>
              <a:gd name="connsiteY7" fmla="*/ 39232 h 351577"/>
              <a:gd name="connsiteX8" fmla="*/ 417453 w 1589876"/>
              <a:gd name="connsiteY8" fmla="*/ 21125 h 351577"/>
              <a:gd name="connsiteX9" fmla="*/ 254490 w 1589876"/>
              <a:gd name="connsiteY9" fmla="*/ 48286 h 351577"/>
              <a:gd name="connsiteX10" fmla="*/ 153893 w 1589876"/>
              <a:gd name="connsiteY10" fmla="*/ 48286 h 351577"/>
              <a:gd name="connsiteX11" fmla="*/ 0 w 1589876"/>
              <a:gd name="connsiteY11" fmla="*/ 55034 h 35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89876" h="351577">
                <a:moveTo>
                  <a:pt x="1589876" y="351577"/>
                </a:moveTo>
                <a:lnTo>
                  <a:pt x="1435967" y="197668"/>
                </a:lnTo>
                <a:cubicBezTo>
                  <a:pt x="1391454" y="153155"/>
                  <a:pt x="1364294" y="116187"/>
                  <a:pt x="1322799" y="84500"/>
                </a:cubicBezTo>
                <a:cubicBezTo>
                  <a:pt x="1281304" y="52813"/>
                  <a:pt x="1235282" y="15090"/>
                  <a:pt x="1186997" y="7545"/>
                </a:cubicBezTo>
                <a:cubicBezTo>
                  <a:pt x="1138712" y="0"/>
                  <a:pt x="1093444" y="39987"/>
                  <a:pt x="1033088" y="39232"/>
                </a:cubicBezTo>
                <a:cubicBezTo>
                  <a:pt x="972732" y="38478"/>
                  <a:pt x="878425" y="3018"/>
                  <a:pt x="824859" y="3018"/>
                </a:cubicBezTo>
                <a:cubicBezTo>
                  <a:pt x="771293" y="3018"/>
                  <a:pt x="759221" y="33196"/>
                  <a:pt x="711690" y="39232"/>
                </a:cubicBezTo>
                <a:cubicBezTo>
                  <a:pt x="664159" y="45268"/>
                  <a:pt x="588713" y="42250"/>
                  <a:pt x="539674" y="39232"/>
                </a:cubicBezTo>
                <a:cubicBezTo>
                  <a:pt x="490635" y="36214"/>
                  <a:pt x="464984" y="19616"/>
                  <a:pt x="417453" y="21125"/>
                </a:cubicBezTo>
                <a:cubicBezTo>
                  <a:pt x="369922" y="22634"/>
                  <a:pt x="298417" y="43759"/>
                  <a:pt x="254490" y="48286"/>
                </a:cubicBezTo>
                <a:cubicBezTo>
                  <a:pt x="210563" y="52813"/>
                  <a:pt x="196308" y="47161"/>
                  <a:pt x="153893" y="48286"/>
                </a:cubicBezTo>
                <a:cubicBezTo>
                  <a:pt x="111478" y="49411"/>
                  <a:pt x="53189" y="38059"/>
                  <a:pt x="0" y="55034"/>
                </a:cubicBezTo>
              </a:path>
            </a:pathLst>
          </a:custGeom>
          <a:noFill/>
          <a:ln w="19050" cap="flat" cmpd="sng" algn="ctr">
            <a:solidFill>
              <a:srgbClr val="FF0000"/>
            </a:solidFill>
            <a:prstDash val="solid"/>
            <a:round/>
            <a:headEnd type="none" w="med" len="med"/>
            <a:tailEnd type="none" w="med" len="med"/>
          </a:ln>
          <a:effectLst/>
        </p:spPr>
        <p:txBody>
          <a:bodyPr rtlCol="0" anchor="ctr"/>
          <a:lstStyle/>
          <a:p>
            <a:pPr algn="ctr"/>
            <a:endParaRPr lang="en-US"/>
          </a:p>
        </p:txBody>
      </p:sp>
      <p:sp>
        <p:nvSpPr>
          <p:cNvPr id="165" name="TextBox 164"/>
          <p:cNvSpPr txBox="1"/>
          <p:nvPr>
            <p:custDataLst>
              <p:tags r:id="rId64"/>
            </p:custDataLst>
          </p:nvPr>
        </p:nvSpPr>
        <p:spPr>
          <a:xfrm>
            <a:off x="7075743" y="5661060"/>
            <a:ext cx="846706" cy="261610"/>
          </a:xfrm>
          <a:prstGeom prst="rect">
            <a:avLst/>
          </a:prstGeom>
          <a:noFill/>
        </p:spPr>
        <p:txBody>
          <a:bodyPr wrap="none" rtlCol="0">
            <a:spAutoFit/>
          </a:bodyPr>
          <a:lstStyle/>
          <a:p>
            <a:r>
              <a:rPr lang="en-US" sz="1100" b="1" dirty="0">
                <a:solidFill>
                  <a:srgbClr val="FF00FF"/>
                </a:solidFill>
              </a:rPr>
              <a:t>Vp&gt;7km/s</a:t>
            </a:r>
          </a:p>
        </p:txBody>
      </p:sp>
      <p:sp>
        <p:nvSpPr>
          <p:cNvPr id="133" name="Rectangle 132"/>
          <p:cNvSpPr/>
          <p:nvPr>
            <p:custDataLst>
              <p:tags r:id="rId65"/>
            </p:custDataLst>
          </p:nvPr>
        </p:nvSpPr>
        <p:spPr bwMode="auto">
          <a:xfrm>
            <a:off x="7105880" y="4274545"/>
            <a:ext cx="1905918" cy="837282"/>
          </a:xfrm>
          <a:prstGeom prst="rect">
            <a:avLst/>
          </a:prstGeom>
          <a:noFill/>
          <a:ln w="9525" cap="flat" cmpd="sng" algn="ctr">
            <a:solidFill>
              <a:schemeClr val="tx1"/>
            </a:solidFill>
            <a:prstDash val="solid"/>
            <a:round/>
            <a:headEnd type="none" w="med" len="med"/>
            <a:tailEnd type="none" w="med" len="med"/>
          </a:ln>
          <a:effectLst/>
        </p:spPr>
        <p:txBody>
          <a:bodyPr rtlCol="0" anchor="ctr"/>
          <a:lstStyle/>
          <a:p>
            <a:pPr algn="ctr"/>
            <a:endParaRPr lang="en-GB"/>
          </a:p>
        </p:txBody>
      </p:sp>
      <p:sp>
        <p:nvSpPr>
          <p:cNvPr id="134" name="TextBox 133"/>
          <p:cNvSpPr txBox="1"/>
          <p:nvPr>
            <p:custDataLst>
              <p:tags r:id="rId66"/>
            </p:custDataLst>
          </p:nvPr>
        </p:nvSpPr>
        <p:spPr>
          <a:xfrm>
            <a:off x="7584240" y="6209969"/>
            <a:ext cx="521297" cy="169277"/>
          </a:xfrm>
          <a:prstGeom prst="rect">
            <a:avLst/>
          </a:prstGeom>
          <a:noFill/>
        </p:spPr>
        <p:txBody>
          <a:bodyPr wrap="none" rtlCol="0">
            <a:spAutoFit/>
          </a:bodyPr>
          <a:lstStyle/>
          <a:p>
            <a:r>
              <a:rPr lang="en-US" sz="500" b="1" dirty="0"/>
              <a:t>3D-SG9604</a:t>
            </a:r>
          </a:p>
        </p:txBody>
      </p:sp>
      <p:sp>
        <p:nvSpPr>
          <p:cNvPr id="142" name="TextBox 141"/>
          <p:cNvSpPr txBox="1"/>
          <p:nvPr>
            <p:custDataLst>
              <p:tags r:id="rId67"/>
            </p:custDataLst>
          </p:nvPr>
        </p:nvSpPr>
        <p:spPr>
          <a:xfrm>
            <a:off x="8656366" y="6203343"/>
            <a:ext cx="453970" cy="169277"/>
          </a:xfrm>
          <a:prstGeom prst="rect">
            <a:avLst/>
          </a:prstGeom>
          <a:noFill/>
        </p:spPr>
        <p:txBody>
          <a:bodyPr wrap="none" rtlCol="0">
            <a:spAutoFit/>
          </a:bodyPr>
          <a:lstStyle/>
          <a:p>
            <a:r>
              <a:rPr lang="en-US" sz="500" b="1" dirty="0"/>
              <a:t>3D-GR02</a:t>
            </a:r>
          </a:p>
        </p:txBody>
      </p:sp>
      <p:sp>
        <p:nvSpPr>
          <p:cNvPr id="143" name="Text Box 2096"/>
          <p:cNvSpPr txBox="1">
            <a:spLocks noChangeArrowheads="1"/>
          </p:cNvSpPr>
          <p:nvPr>
            <p:custDataLst>
              <p:tags r:id="rId68"/>
            </p:custDataLst>
          </p:nvPr>
        </p:nvSpPr>
        <p:spPr bwMode="auto">
          <a:xfrm rot="961529">
            <a:off x="2578091" y="1707545"/>
            <a:ext cx="947695" cy="246221"/>
          </a:xfrm>
          <a:prstGeom prst="rect">
            <a:avLst/>
          </a:prstGeom>
          <a:noFill/>
          <a:ln w="28575">
            <a:noFill/>
            <a:miter lim="800000"/>
            <a:headEnd/>
            <a:tailEnd/>
          </a:ln>
        </p:spPr>
        <p:txBody>
          <a:bodyPr wrap="none">
            <a:spAutoFit/>
          </a:bodyPr>
          <a:lstStyle/>
          <a:p>
            <a:pPr>
              <a:defRPr/>
            </a:pPr>
            <a:r>
              <a:rPr lang="en-IE" sz="1000" dirty="0">
                <a:solidFill>
                  <a:srgbClr val="66FF33"/>
                </a:solidFill>
                <a:effectLst>
                  <a:outerShdw blurRad="38100" dist="38100" dir="2700000" algn="tl">
                    <a:srgbClr val="000000">
                      <a:alpha val="43137"/>
                    </a:srgbClr>
                  </a:outerShdw>
                </a:effectLst>
                <a:latin typeface="Arial" charset="0"/>
              </a:rPr>
              <a:t>Cretaceous &gt;</a:t>
            </a:r>
            <a:endParaRPr lang="fr-FR" sz="1000" dirty="0">
              <a:solidFill>
                <a:srgbClr val="66FF33"/>
              </a:solidFill>
              <a:effectLst>
                <a:outerShdw blurRad="38100" dist="38100" dir="2700000" algn="tl">
                  <a:srgbClr val="000000">
                    <a:alpha val="43137"/>
                  </a:srgbClr>
                </a:outerShdw>
              </a:effectLst>
              <a:latin typeface="Arial" charset="0"/>
            </a:endParaRPr>
          </a:p>
        </p:txBody>
      </p:sp>
      <p:sp>
        <p:nvSpPr>
          <p:cNvPr id="144" name="Text Box 2096"/>
          <p:cNvSpPr txBox="1">
            <a:spLocks noChangeArrowheads="1"/>
          </p:cNvSpPr>
          <p:nvPr>
            <p:custDataLst>
              <p:tags r:id="rId69"/>
            </p:custDataLst>
          </p:nvPr>
        </p:nvSpPr>
        <p:spPr bwMode="auto">
          <a:xfrm rot="2091189">
            <a:off x="5346025" y="2664130"/>
            <a:ext cx="1101584" cy="276999"/>
          </a:xfrm>
          <a:prstGeom prst="rect">
            <a:avLst/>
          </a:prstGeom>
          <a:noFill/>
          <a:ln w="28575">
            <a:noFill/>
            <a:miter lim="800000"/>
            <a:headEnd/>
            <a:tailEnd/>
          </a:ln>
        </p:spPr>
        <p:txBody>
          <a:bodyPr wrap="none">
            <a:spAutoFit/>
          </a:bodyPr>
          <a:lstStyle/>
          <a:p>
            <a:pPr>
              <a:defRPr/>
            </a:pPr>
            <a:r>
              <a:rPr lang="en-IE" sz="1200" dirty="0">
                <a:solidFill>
                  <a:srgbClr val="00B050"/>
                </a:solidFill>
                <a:effectLst>
                  <a:outerShdw blurRad="38100" dist="38100" dir="2700000" algn="tl">
                    <a:srgbClr val="000000">
                      <a:alpha val="43137"/>
                    </a:srgbClr>
                  </a:outerShdw>
                </a:effectLst>
                <a:latin typeface="Arial" charset="0"/>
              </a:rPr>
              <a:t>Cretaceous &lt;</a:t>
            </a:r>
            <a:endParaRPr lang="fr-FR" sz="1200" dirty="0">
              <a:solidFill>
                <a:srgbClr val="00B050"/>
              </a:solidFill>
              <a:effectLst>
                <a:outerShdw blurRad="38100" dist="38100" dir="2700000" algn="tl">
                  <a:srgbClr val="000000">
                    <a:alpha val="43137"/>
                  </a:srgbClr>
                </a:outerShdw>
              </a:effectLst>
              <a:latin typeface="Arial" charset="0"/>
            </a:endParaRPr>
          </a:p>
        </p:txBody>
      </p:sp>
      <p:sp>
        <p:nvSpPr>
          <p:cNvPr id="146" name="TextBox 145"/>
          <p:cNvSpPr txBox="1"/>
          <p:nvPr>
            <p:custDataLst>
              <p:tags r:id="rId70"/>
            </p:custDataLst>
          </p:nvPr>
        </p:nvSpPr>
        <p:spPr>
          <a:xfrm>
            <a:off x="5882255" y="2165285"/>
            <a:ext cx="788999" cy="184666"/>
          </a:xfrm>
          <a:prstGeom prst="rect">
            <a:avLst/>
          </a:prstGeom>
          <a:noFill/>
        </p:spPr>
        <p:txBody>
          <a:bodyPr wrap="none" rtlCol="0">
            <a:spAutoFit/>
          </a:bodyPr>
          <a:lstStyle/>
          <a:p>
            <a:pPr algn="l"/>
            <a:r>
              <a:rPr lang="en-US" sz="600" dirty="0">
                <a:solidFill>
                  <a:srgbClr val="FF9933"/>
                </a:solidFill>
                <a:effectLst>
                  <a:outerShdw blurRad="38100" dist="38100" dir="2700000" algn="tl">
                    <a:srgbClr val="000000">
                      <a:alpha val="43137"/>
                    </a:srgbClr>
                  </a:outerShdw>
                </a:effectLst>
              </a:rPr>
              <a:t>- </a:t>
            </a:r>
            <a:r>
              <a:rPr lang="en-US" sz="600" dirty="0" err="1">
                <a:solidFill>
                  <a:srgbClr val="FF9933"/>
                </a:solidFill>
                <a:effectLst>
                  <a:outerShdw blurRad="38100" dist="38100" dir="2700000" algn="tl">
                    <a:srgbClr val="000000">
                      <a:alpha val="43137"/>
                    </a:srgbClr>
                  </a:outerShdw>
                </a:effectLst>
              </a:rPr>
              <a:t>Ceno-Coniacian</a:t>
            </a:r>
            <a:endParaRPr lang="en-US" sz="600" dirty="0">
              <a:solidFill>
                <a:srgbClr val="FF9933"/>
              </a:solidFill>
              <a:effectLst>
                <a:outerShdw blurRad="38100" dist="38100" dir="2700000" algn="tl">
                  <a:srgbClr val="000000">
                    <a:alpha val="43137"/>
                  </a:srgbClr>
                </a:outerShdw>
              </a:effectLst>
            </a:endParaRPr>
          </a:p>
        </p:txBody>
      </p:sp>
      <p:sp>
        <p:nvSpPr>
          <p:cNvPr id="163" name="TextBox 162"/>
          <p:cNvSpPr txBox="1"/>
          <p:nvPr>
            <p:custDataLst>
              <p:tags r:id="rId71"/>
            </p:custDataLst>
          </p:nvPr>
        </p:nvSpPr>
        <p:spPr>
          <a:xfrm>
            <a:off x="6629661" y="2693748"/>
            <a:ext cx="788999" cy="184666"/>
          </a:xfrm>
          <a:prstGeom prst="rect">
            <a:avLst/>
          </a:prstGeom>
          <a:noFill/>
        </p:spPr>
        <p:txBody>
          <a:bodyPr wrap="none" rtlCol="0">
            <a:spAutoFit/>
          </a:bodyPr>
          <a:lstStyle/>
          <a:p>
            <a:pPr algn="l"/>
            <a:r>
              <a:rPr lang="en-US" sz="600" dirty="0">
                <a:solidFill>
                  <a:srgbClr val="FF9933"/>
                </a:solidFill>
                <a:effectLst>
                  <a:outerShdw blurRad="38100" dist="38100" dir="2700000" algn="tl">
                    <a:srgbClr val="000000">
                      <a:alpha val="43137"/>
                    </a:srgbClr>
                  </a:outerShdw>
                </a:effectLst>
              </a:rPr>
              <a:t>- </a:t>
            </a:r>
            <a:r>
              <a:rPr lang="en-US" sz="600" dirty="0" err="1">
                <a:solidFill>
                  <a:srgbClr val="FF9933"/>
                </a:solidFill>
                <a:effectLst>
                  <a:outerShdw blurRad="38100" dist="38100" dir="2700000" algn="tl">
                    <a:srgbClr val="000000">
                      <a:alpha val="43137"/>
                    </a:srgbClr>
                  </a:outerShdw>
                </a:effectLst>
              </a:rPr>
              <a:t>Ceno-Coniacian</a:t>
            </a:r>
            <a:endParaRPr lang="en-US" sz="600" dirty="0">
              <a:solidFill>
                <a:srgbClr val="FF9933"/>
              </a:solidFill>
              <a:effectLst>
                <a:outerShdw blurRad="38100" dist="38100" dir="2700000" algn="tl">
                  <a:srgbClr val="000000">
                    <a:alpha val="43137"/>
                  </a:srgbClr>
                </a:outerShdw>
              </a:effectLst>
            </a:endParaRPr>
          </a:p>
        </p:txBody>
      </p:sp>
      <p:sp>
        <p:nvSpPr>
          <p:cNvPr id="167" name="Text Box 2096"/>
          <p:cNvSpPr txBox="1">
            <a:spLocks noChangeArrowheads="1"/>
          </p:cNvSpPr>
          <p:nvPr>
            <p:custDataLst>
              <p:tags r:id="rId72"/>
            </p:custDataLst>
          </p:nvPr>
        </p:nvSpPr>
        <p:spPr bwMode="auto">
          <a:xfrm rot="1875887">
            <a:off x="6148170" y="2385167"/>
            <a:ext cx="800219" cy="215444"/>
          </a:xfrm>
          <a:prstGeom prst="rect">
            <a:avLst/>
          </a:prstGeom>
          <a:noFill/>
          <a:ln w="28575">
            <a:noFill/>
            <a:miter lim="800000"/>
            <a:headEnd/>
            <a:tailEnd/>
          </a:ln>
        </p:spPr>
        <p:txBody>
          <a:bodyPr wrap="none">
            <a:spAutoFit/>
          </a:bodyPr>
          <a:lstStyle/>
          <a:p>
            <a:pPr>
              <a:defRPr/>
            </a:pPr>
            <a:r>
              <a:rPr lang="en-IE" sz="800" dirty="0">
                <a:solidFill>
                  <a:srgbClr val="66FF33"/>
                </a:solidFill>
                <a:effectLst>
                  <a:outerShdw blurRad="38100" dist="38100" dir="2700000" algn="tl">
                    <a:srgbClr val="000000">
                      <a:alpha val="43137"/>
                    </a:srgbClr>
                  </a:outerShdw>
                </a:effectLst>
                <a:latin typeface="Arial" charset="0"/>
              </a:rPr>
              <a:t>Cretaceous &gt;</a:t>
            </a:r>
            <a:endParaRPr lang="fr-FR" sz="800" dirty="0">
              <a:solidFill>
                <a:srgbClr val="66FF33"/>
              </a:solidFill>
              <a:effectLst>
                <a:outerShdw blurRad="38100" dist="38100" dir="2700000" algn="tl">
                  <a:srgbClr val="000000">
                    <a:alpha val="43137"/>
                  </a:srgbClr>
                </a:outerShdw>
              </a:effectLst>
              <a:latin typeface="Arial" charset="0"/>
            </a:endParaRPr>
          </a:p>
        </p:txBody>
      </p:sp>
      <p:sp>
        <p:nvSpPr>
          <p:cNvPr id="169" name="Text Box 2096"/>
          <p:cNvSpPr txBox="1">
            <a:spLocks noChangeArrowheads="1"/>
          </p:cNvSpPr>
          <p:nvPr>
            <p:custDataLst>
              <p:tags r:id="rId73"/>
            </p:custDataLst>
          </p:nvPr>
        </p:nvSpPr>
        <p:spPr bwMode="auto">
          <a:xfrm>
            <a:off x="5369639" y="1816350"/>
            <a:ext cx="673582" cy="215444"/>
          </a:xfrm>
          <a:prstGeom prst="rect">
            <a:avLst/>
          </a:prstGeom>
          <a:noFill/>
          <a:ln w="28575">
            <a:noFill/>
            <a:miter lim="800000"/>
            <a:headEnd/>
            <a:tailEnd/>
          </a:ln>
        </p:spPr>
        <p:txBody>
          <a:bodyPr wrap="none">
            <a:spAutoFit/>
          </a:bodyPr>
          <a:lstStyle/>
          <a:p>
            <a:pPr>
              <a:defRPr/>
            </a:pPr>
            <a:r>
              <a:rPr lang="en-IE" sz="800" dirty="0" err="1">
                <a:solidFill>
                  <a:srgbClr val="CC6600"/>
                </a:solidFill>
                <a:effectLst>
                  <a:outerShdw blurRad="38100" dist="38100" dir="2700000" algn="tl">
                    <a:srgbClr val="000000">
                      <a:alpha val="43137"/>
                    </a:srgbClr>
                  </a:outerShdw>
                </a:effectLst>
                <a:latin typeface="Arial" charset="0"/>
              </a:rPr>
              <a:t>Paleocene</a:t>
            </a:r>
            <a:endParaRPr lang="fr-FR" sz="800" dirty="0">
              <a:solidFill>
                <a:srgbClr val="CC6600"/>
              </a:solidFill>
              <a:effectLst>
                <a:outerShdw blurRad="38100" dist="38100" dir="2700000" algn="tl">
                  <a:srgbClr val="000000">
                    <a:alpha val="43137"/>
                  </a:srgbClr>
                </a:outerShdw>
              </a:effectLst>
              <a:latin typeface="Arial" charset="0"/>
            </a:endParaRPr>
          </a:p>
        </p:txBody>
      </p:sp>
      <p:sp>
        <p:nvSpPr>
          <p:cNvPr id="170" name="Text Box 2096"/>
          <p:cNvSpPr txBox="1">
            <a:spLocks noChangeArrowheads="1"/>
          </p:cNvSpPr>
          <p:nvPr>
            <p:custDataLst>
              <p:tags r:id="rId74"/>
            </p:custDataLst>
          </p:nvPr>
        </p:nvSpPr>
        <p:spPr bwMode="auto">
          <a:xfrm>
            <a:off x="4045854" y="1021902"/>
            <a:ext cx="1404552" cy="338554"/>
          </a:xfrm>
          <a:prstGeom prst="rect">
            <a:avLst/>
          </a:prstGeom>
          <a:solidFill>
            <a:schemeClr val="bg1"/>
          </a:solidFill>
          <a:ln w="28575">
            <a:noFill/>
            <a:miter lim="800000"/>
            <a:headEnd/>
            <a:tailEnd/>
          </a:ln>
        </p:spPr>
        <p:txBody>
          <a:bodyPr wrap="none">
            <a:spAutoFit/>
          </a:bodyPr>
          <a:lstStyle/>
          <a:p>
            <a:pPr>
              <a:defRPr/>
            </a:pPr>
            <a:r>
              <a:rPr lang="en-IE" sz="1600" dirty="0">
                <a:solidFill>
                  <a:srgbClr val="00FFFF"/>
                </a:solidFill>
                <a:effectLst>
                  <a:outerShdw blurRad="38100" dist="38100" dir="2700000" algn="tl">
                    <a:srgbClr val="000000">
                      <a:alpha val="43137"/>
                    </a:srgbClr>
                  </a:outerShdw>
                </a:effectLst>
                <a:latin typeface="Arial" charset="0"/>
              </a:rPr>
              <a:t>Post-breakup</a:t>
            </a:r>
            <a:endParaRPr lang="fr-FR" sz="1600" dirty="0">
              <a:solidFill>
                <a:srgbClr val="00FFFF"/>
              </a:solidFill>
              <a:effectLst>
                <a:outerShdw blurRad="38100" dist="38100" dir="2700000" algn="tl">
                  <a:srgbClr val="000000">
                    <a:alpha val="43137"/>
                  </a:srgbClr>
                </a:outerShdw>
              </a:effectLst>
              <a:latin typeface="Arial" charset="0"/>
            </a:endParaRPr>
          </a:p>
        </p:txBody>
      </p:sp>
      <p:sp>
        <p:nvSpPr>
          <p:cNvPr id="173" name="Text Box 2096"/>
          <p:cNvSpPr txBox="1">
            <a:spLocks noChangeArrowheads="1"/>
          </p:cNvSpPr>
          <p:nvPr>
            <p:custDataLst>
              <p:tags r:id="rId75"/>
            </p:custDataLst>
          </p:nvPr>
        </p:nvSpPr>
        <p:spPr bwMode="auto">
          <a:xfrm rot="2007595">
            <a:off x="3827771" y="1909474"/>
            <a:ext cx="947695" cy="246221"/>
          </a:xfrm>
          <a:prstGeom prst="rect">
            <a:avLst/>
          </a:prstGeom>
          <a:noFill/>
          <a:ln w="28575">
            <a:noFill/>
            <a:miter lim="800000"/>
            <a:headEnd/>
            <a:tailEnd/>
          </a:ln>
        </p:spPr>
        <p:txBody>
          <a:bodyPr wrap="none">
            <a:spAutoFit/>
          </a:bodyPr>
          <a:lstStyle/>
          <a:p>
            <a:pPr>
              <a:defRPr/>
            </a:pPr>
            <a:r>
              <a:rPr lang="en-IE" sz="1000" dirty="0">
                <a:solidFill>
                  <a:srgbClr val="66FF33"/>
                </a:solidFill>
                <a:effectLst>
                  <a:outerShdw blurRad="38100" dist="38100" dir="2700000" algn="tl">
                    <a:srgbClr val="000000">
                      <a:alpha val="43137"/>
                    </a:srgbClr>
                  </a:outerShdw>
                </a:effectLst>
                <a:latin typeface="Arial" charset="0"/>
              </a:rPr>
              <a:t>Cretaceous &gt;</a:t>
            </a:r>
            <a:endParaRPr lang="fr-FR" sz="1000" dirty="0">
              <a:solidFill>
                <a:srgbClr val="66FF33"/>
              </a:solidFill>
              <a:effectLst>
                <a:outerShdw blurRad="38100" dist="38100" dir="2700000" algn="tl">
                  <a:srgbClr val="000000">
                    <a:alpha val="43137"/>
                  </a:srgbClr>
                </a:outerShdw>
              </a:effectLst>
              <a:latin typeface="Arial" charset="0"/>
            </a:endParaRPr>
          </a:p>
        </p:txBody>
      </p:sp>
      <p:sp>
        <p:nvSpPr>
          <p:cNvPr id="174" name="TextBox 173"/>
          <p:cNvSpPr txBox="1"/>
          <p:nvPr>
            <p:custDataLst>
              <p:tags r:id="rId76"/>
            </p:custDataLst>
          </p:nvPr>
        </p:nvSpPr>
        <p:spPr>
          <a:xfrm rot="21025854">
            <a:off x="3573964" y="4257446"/>
            <a:ext cx="710451" cy="215444"/>
          </a:xfrm>
          <a:prstGeom prst="rect">
            <a:avLst/>
          </a:prstGeom>
          <a:noFill/>
        </p:spPr>
        <p:txBody>
          <a:bodyPr wrap="none" rtlCol="0">
            <a:spAutoFit/>
          </a:bodyPr>
          <a:lstStyle/>
          <a:p>
            <a:r>
              <a:rPr lang="en-US" sz="800" b="1" dirty="0">
                <a:solidFill>
                  <a:schemeClr val="accent6">
                    <a:lumMod val="60000"/>
                    <a:lumOff val="40000"/>
                  </a:schemeClr>
                </a:solidFill>
              </a:rPr>
              <a:t>Top Basalt</a:t>
            </a:r>
          </a:p>
        </p:txBody>
      </p:sp>
      <p:sp>
        <p:nvSpPr>
          <p:cNvPr id="175" name="TextBox 174"/>
          <p:cNvSpPr txBox="1"/>
          <p:nvPr>
            <p:custDataLst>
              <p:tags r:id="rId77"/>
            </p:custDataLst>
          </p:nvPr>
        </p:nvSpPr>
        <p:spPr>
          <a:xfrm>
            <a:off x="546496" y="3731974"/>
            <a:ext cx="1374094" cy="276999"/>
          </a:xfrm>
          <a:prstGeom prst="rect">
            <a:avLst/>
          </a:prstGeom>
          <a:noFill/>
        </p:spPr>
        <p:txBody>
          <a:bodyPr wrap="none" rtlCol="0">
            <a:spAutoFit/>
          </a:bodyPr>
          <a:lstStyle/>
          <a:p>
            <a:r>
              <a:rPr lang="en-US" sz="1200" b="1" dirty="0"/>
              <a:t>Oceanic domain</a:t>
            </a:r>
          </a:p>
        </p:txBody>
      </p:sp>
      <p:sp>
        <p:nvSpPr>
          <p:cNvPr id="176" name="TextBox 175"/>
          <p:cNvSpPr txBox="1"/>
          <p:nvPr>
            <p:custDataLst>
              <p:tags r:id="rId78"/>
            </p:custDataLst>
          </p:nvPr>
        </p:nvSpPr>
        <p:spPr>
          <a:xfrm>
            <a:off x="2721210" y="3731974"/>
            <a:ext cx="1175130" cy="276999"/>
          </a:xfrm>
          <a:prstGeom prst="rect">
            <a:avLst/>
          </a:prstGeom>
          <a:noFill/>
        </p:spPr>
        <p:txBody>
          <a:bodyPr wrap="none" rtlCol="0">
            <a:spAutoFit/>
          </a:bodyPr>
          <a:lstStyle/>
          <a:p>
            <a:r>
              <a:rPr lang="en-US" sz="1200" b="1" dirty="0"/>
              <a:t>Volcanic COT</a:t>
            </a:r>
          </a:p>
        </p:txBody>
      </p:sp>
      <p:sp>
        <p:nvSpPr>
          <p:cNvPr id="177" name="TextBox 176"/>
          <p:cNvSpPr txBox="1"/>
          <p:nvPr>
            <p:custDataLst>
              <p:tags r:id="rId79"/>
            </p:custDataLst>
          </p:nvPr>
        </p:nvSpPr>
        <p:spPr>
          <a:xfrm>
            <a:off x="5723280" y="3731974"/>
            <a:ext cx="1624164" cy="276999"/>
          </a:xfrm>
          <a:prstGeom prst="rect">
            <a:avLst/>
          </a:prstGeom>
          <a:noFill/>
        </p:spPr>
        <p:txBody>
          <a:bodyPr wrap="none" rtlCol="0">
            <a:spAutoFit/>
          </a:bodyPr>
          <a:lstStyle/>
          <a:p>
            <a:r>
              <a:rPr lang="en-US" sz="1200" b="1" dirty="0"/>
              <a:t>Continental domain</a:t>
            </a:r>
          </a:p>
        </p:txBody>
      </p:sp>
      <p:sp>
        <p:nvSpPr>
          <p:cNvPr id="178" name="TextBox 177"/>
          <p:cNvSpPr txBox="1"/>
          <p:nvPr>
            <p:custDataLst>
              <p:tags r:id="rId80"/>
            </p:custDataLst>
          </p:nvPr>
        </p:nvSpPr>
        <p:spPr>
          <a:xfrm rot="18693804">
            <a:off x="4051525" y="4606814"/>
            <a:ext cx="428322" cy="261610"/>
          </a:xfrm>
          <a:prstGeom prst="rect">
            <a:avLst/>
          </a:prstGeom>
          <a:noFill/>
        </p:spPr>
        <p:txBody>
          <a:bodyPr wrap="none" rtlCol="0">
            <a:spAutoFit/>
          </a:bodyPr>
          <a:lstStyle/>
          <a:p>
            <a:r>
              <a:rPr lang="en-US" sz="1050" b="1" dirty="0"/>
              <a:t>“K”</a:t>
            </a:r>
          </a:p>
        </p:txBody>
      </p:sp>
      <p:sp>
        <p:nvSpPr>
          <p:cNvPr id="179" name="TextBox 178"/>
          <p:cNvSpPr txBox="1"/>
          <p:nvPr>
            <p:custDataLst>
              <p:tags r:id="rId81"/>
            </p:custDataLst>
          </p:nvPr>
        </p:nvSpPr>
        <p:spPr>
          <a:xfrm>
            <a:off x="2792841" y="5976520"/>
            <a:ext cx="814647" cy="253916"/>
          </a:xfrm>
          <a:prstGeom prst="rect">
            <a:avLst/>
          </a:prstGeom>
          <a:noFill/>
        </p:spPr>
        <p:txBody>
          <a:bodyPr wrap="none" rtlCol="0">
            <a:spAutoFit/>
          </a:bodyPr>
          <a:lstStyle/>
          <a:p>
            <a:r>
              <a:rPr lang="en-US" sz="1050" b="1" dirty="0">
                <a:solidFill>
                  <a:srgbClr val="CC00FF"/>
                </a:solidFill>
              </a:rPr>
              <a:t>Top OLCB ?</a:t>
            </a:r>
          </a:p>
        </p:txBody>
      </p:sp>
      <p:sp>
        <p:nvSpPr>
          <p:cNvPr id="180" name="Freeform 179"/>
          <p:cNvSpPr/>
          <p:nvPr>
            <p:custDataLst>
              <p:tags r:id="rId82"/>
            </p:custDataLst>
          </p:nvPr>
        </p:nvSpPr>
        <p:spPr bwMode="auto">
          <a:xfrm>
            <a:off x="1890979" y="5855818"/>
            <a:ext cx="1773936" cy="210312"/>
          </a:xfrm>
          <a:custGeom>
            <a:avLst/>
            <a:gdLst>
              <a:gd name="connsiteX0" fmla="*/ 1773936 w 1773936"/>
              <a:gd name="connsiteY0" fmla="*/ 179222 h 210312"/>
              <a:gd name="connsiteX1" fmla="*/ 1561795 w 1773936"/>
              <a:gd name="connsiteY1" fmla="*/ 91440 h 210312"/>
              <a:gd name="connsiteX2" fmla="*/ 1367943 w 1773936"/>
              <a:gd name="connsiteY2" fmla="*/ 76809 h 210312"/>
              <a:gd name="connsiteX3" fmla="*/ 1207008 w 1773936"/>
              <a:gd name="connsiteY3" fmla="*/ 76809 h 210312"/>
              <a:gd name="connsiteX4" fmla="*/ 994867 w 1773936"/>
              <a:gd name="connsiteY4" fmla="*/ 84124 h 210312"/>
              <a:gd name="connsiteX5" fmla="*/ 899770 w 1773936"/>
              <a:gd name="connsiteY5" fmla="*/ 146304 h 210312"/>
              <a:gd name="connsiteX6" fmla="*/ 830275 w 1773936"/>
              <a:gd name="connsiteY6" fmla="*/ 201168 h 210312"/>
              <a:gd name="connsiteX7" fmla="*/ 727863 w 1773936"/>
              <a:gd name="connsiteY7" fmla="*/ 201168 h 210312"/>
              <a:gd name="connsiteX8" fmla="*/ 581559 w 1773936"/>
              <a:gd name="connsiteY8" fmla="*/ 153619 h 210312"/>
              <a:gd name="connsiteX9" fmla="*/ 468173 w 1773936"/>
              <a:gd name="connsiteY9" fmla="*/ 117043 h 210312"/>
              <a:gd name="connsiteX10" fmla="*/ 310896 w 1773936"/>
              <a:gd name="connsiteY10" fmla="*/ 109728 h 210312"/>
              <a:gd name="connsiteX11" fmla="*/ 204826 w 1773936"/>
              <a:gd name="connsiteY11" fmla="*/ 25603 h 210312"/>
              <a:gd name="connsiteX12" fmla="*/ 120701 w 1773936"/>
              <a:gd name="connsiteY12" fmla="*/ 7315 h 210312"/>
              <a:gd name="connsiteX13" fmla="*/ 0 w 1773936"/>
              <a:gd name="connsiteY13" fmla="*/ 0 h 210312"/>
              <a:gd name="connsiteX14" fmla="*/ 0 w 1773936"/>
              <a:gd name="connsiteY14" fmla="*/ 0 h 21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73936" h="210312">
                <a:moveTo>
                  <a:pt x="1773936" y="179222"/>
                </a:moveTo>
                <a:cubicBezTo>
                  <a:pt x="1701698" y="143865"/>
                  <a:pt x="1629460" y="108509"/>
                  <a:pt x="1561795" y="91440"/>
                </a:cubicBezTo>
                <a:cubicBezTo>
                  <a:pt x="1494130" y="74371"/>
                  <a:pt x="1427074" y="79247"/>
                  <a:pt x="1367943" y="76809"/>
                </a:cubicBezTo>
                <a:cubicBezTo>
                  <a:pt x="1308812" y="74371"/>
                  <a:pt x="1269187" y="75590"/>
                  <a:pt x="1207008" y="76809"/>
                </a:cubicBezTo>
                <a:cubicBezTo>
                  <a:pt x="1144829" y="78028"/>
                  <a:pt x="1046073" y="72542"/>
                  <a:pt x="994867" y="84124"/>
                </a:cubicBezTo>
                <a:cubicBezTo>
                  <a:pt x="943661" y="95706"/>
                  <a:pt x="927202" y="126797"/>
                  <a:pt x="899770" y="146304"/>
                </a:cubicBezTo>
                <a:cubicBezTo>
                  <a:pt x="872338" y="165811"/>
                  <a:pt x="858926" y="192024"/>
                  <a:pt x="830275" y="201168"/>
                </a:cubicBezTo>
                <a:cubicBezTo>
                  <a:pt x="801624" y="210312"/>
                  <a:pt x="769316" y="209093"/>
                  <a:pt x="727863" y="201168"/>
                </a:cubicBezTo>
                <a:cubicBezTo>
                  <a:pt x="686410" y="193243"/>
                  <a:pt x="581559" y="153619"/>
                  <a:pt x="581559" y="153619"/>
                </a:cubicBezTo>
                <a:cubicBezTo>
                  <a:pt x="538277" y="139598"/>
                  <a:pt x="513284" y="124358"/>
                  <a:pt x="468173" y="117043"/>
                </a:cubicBezTo>
                <a:cubicBezTo>
                  <a:pt x="423063" y="109728"/>
                  <a:pt x="354787" y="124968"/>
                  <a:pt x="310896" y="109728"/>
                </a:cubicBezTo>
                <a:cubicBezTo>
                  <a:pt x="267005" y="94488"/>
                  <a:pt x="236525" y="42672"/>
                  <a:pt x="204826" y="25603"/>
                </a:cubicBezTo>
                <a:cubicBezTo>
                  <a:pt x="173127" y="8534"/>
                  <a:pt x="154839" y="11582"/>
                  <a:pt x="120701" y="7315"/>
                </a:cubicBezTo>
                <a:cubicBezTo>
                  <a:pt x="86563" y="3048"/>
                  <a:pt x="0" y="0"/>
                  <a:pt x="0" y="0"/>
                </a:cubicBezTo>
                <a:lnTo>
                  <a:pt x="0" y="0"/>
                </a:lnTo>
              </a:path>
            </a:pathLst>
          </a:custGeom>
          <a:noFill/>
          <a:ln w="19050" cap="flat" cmpd="sng" algn="ctr">
            <a:solidFill>
              <a:srgbClr val="CC00FF"/>
            </a:solidFill>
            <a:prstDash val="dash"/>
            <a:round/>
            <a:headEnd type="none" w="med" len="med"/>
            <a:tailEnd type="none" w="med" len="med"/>
          </a:ln>
          <a:effectLst/>
        </p:spPr>
        <p:txBody>
          <a:bodyPr rtlCol="0" anchor="ctr"/>
          <a:lstStyle/>
          <a:p>
            <a:pPr algn="ctr"/>
            <a:endParaRPr lang="en-US"/>
          </a:p>
        </p:txBody>
      </p:sp>
      <p:sp>
        <p:nvSpPr>
          <p:cNvPr id="183" name="Freeform 182"/>
          <p:cNvSpPr/>
          <p:nvPr>
            <p:custDataLst>
              <p:tags r:id="rId83"/>
            </p:custDataLst>
          </p:nvPr>
        </p:nvSpPr>
        <p:spPr bwMode="auto">
          <a:xfrm>
            <a:off x="4002976" y="5236464"/>
            <a:ext cx="2558757" cy="792920"/>
          </a:xfrm>
          <a:custGeom>
            <a:avLst/>
            <a:gdLst>
              <a:gd name="connsiteX0" fmla="*/ 2249424 w 2249424"/>
              <a:gd name="connsiteY0" fmla="*/ 399898 h 399898"/>
              <a:gd name="connsiteX1" fmla="*/ 2051914 w 2249424"/>
              <a:gd name="connsiteY1" fmla="*/ 337718 h 399898"/>
              <a:gd name="connsiteX2" fmla="*/ 1949501 w 2249424"/>
              <a:gd name="connsiteY2" fmla="*/ 275539 h 399898"/>
              <a:gd name="connsiteX3" fmla="*/ 1836116 w 2249424"/>
              <a:gd name="connsiteY3" fmla="*/ 253594 h 399898"/>
              <a:gd name="connsiteX4" fmla="*/ 1744676 w 2249424"/>
              <a:gd name="connsiteY4" fmla="*/ 187757 h 399898"/>
              <a:gd name="connsiteX5" fmla="*/ 1664208 w 2249424"/>
              <a:gd name="connsiteY5" fmla="*/ 118262 h 399898"/>
              <a:gd name="connsiteX6" fmla="*/ 1598372 w 2249424"/>
              <a:gd name="connsiteY6" fmla="*/ 63398 h 399898"/>
              <a:gd name="connsiteX7" fmla="*/ 1514247 w 2249424"/>
              <a:gd name="connsiteY7" fmla="*/ 30480 h 399898"/>
              <a:gd name="connsiteX8" fmla="*/ 1367943 w 2249424"/>
              <a:gd name="connsiteY8" fmla="*/ 1219 h 399898"/>
              <a:gd name="connsiteX9" fmla="*/ 1258215 w 2249424"/>
              <a:gd name="connsiteY9" fmla="*/ 23165 h 399898"/>
              <a:gd name="connsiteX10" fmla="*/ 1159460 w 2249424"/>
              <a:gd name="connsiteY10" fmla="*/ 37795 h 399898"/>
              <a:gd name="connsiteX11" fmla="*/ 947319 w 2249424"/>
              <a:gd name="connsiteY11" fmla="*/ 8534 h 399898"/>
              <a:gd name="connsiteX12" fmla="*/ 826618 w 2249424"/>
              <a:gd name="connsiteY12" fmla="*/ 23165 h 399898"/>
              <a:gd name="connsiteX13" fmla="*/ 782727 w 2249424"/>
              <a:gd name="connsiteY13" fmla="*/ 56083 h 399898"/>
              <a:gd name="connsiteX14" fmla="*/ 629108 w 2249424"/>
              <a:gd name="connsiteY14" fmla="*/ 92659 h 399898"/>
              <a:gd name="connsiteX15" fmla="*/ 566928 w 2249424"/>
              <a:gd name="connsiteY15" fmla="*/ 158496 h 399898"/>
              <a:gd name="connsiteX16" fmla="*/ 460858 w 2249424"/>
              <a:gd name="connsiteY16" fmla="*/ 187757 h 399898"/>
              <a:gd name="connsiteX17" fmla="*/ 354788 w 2249424"/>
              <a:gd name="connsiteY17" fmla="*/ 195072 h 399898"/>
              <a:gd name="connsiteX18" fmla="*/ 245060 w 2249424"/>
              <a:gd name="connsiteY18" fmla="*/ 217018 h 399898"/>
              <a:gd name="connsiteX19" fmla="*/ 160935 w 2249424"/>
              <a:gd name="connsiteY19" fmla="*/ 264566 h 399898"/>
              <a:gd name="connsiteX20" fmla="*/ 120701 w 2249424"/>
              <a:gd name="connsiteY20" fmla="*/ 304800 h 399898"/>
              <a:gd name="connsiteX21" fmla="*/ 0 w 2249424"/>
              <a:gd name="connsiteY21" fmla="*/ 381610 h 399898"/>
              <a:gd name="connsiteX0" fmla="*/ 2558757 w 2558757"/>
              <a:gd name="connsiteY0" fmla="*/ 399898 h 792920"/>
              <a:gd name="connsiteX1" fmla="*/ 2361247 w 2558757"/>
              <a:gd name="connsiteY1" fmla="*/ 337718 h 792920"/>
              <a:gd name="connsiteX2" fmla="*/ 2258834 w 2558757"/>
              <a:gd name="connsiteY2" fmla="*/ 275539 h 792920"/>
              <a:gd name="connsiteX3" fmla="*/ 2145449 w 2558757"/>
              <a:gd name="connsiteY3" fmla="*/ 253594 h 792920"/>
              <a:gd name="connsiteX4" fmla="*/ 2054009 w 2558757"/>
              <a:gd name="connsiteY4" fmla="*/ 187757 h 792920"/>
              <a:gd name="connsiteX5" fmla="*/ 1973541 w 2558757"/>
              <a:gd name="connsiteY5" fmla="*/ 118262 h 792920"/>
              <a:gd name="connsiteX6" fmla="*/ 1907705 w 2558757"/>
              <a:gd name="connsiteY6" fmla="*/ 63398 h 792920"/>
              <a:gd name="connsiteX7" fmla="*/ 1823580 w 2558757"/>
              <a:gd name="connsiteY7" fmla="*/ 30480 h 792920"/>
              <a:gd name="connsiteX8" fmla="*/ 1677276 w 2558757"/>
              <a:gd name="connsiteY8" fmla="*/ 1219 h 792920"/>
              <a:gd name="connsiteX9" fmla="*/ 1567548 w 2558757"/>
              <a:gd name="connsiteY9" fmla="*/ 23165 h 792920"/>
              <a:gd name="connsiteX10" fmla="*/ 1468793 w 2558757"/>
              <a:gd name="connsiteY10" fmla="*/ 37795 h 792920"/>
              <a:gd name="connsiteX11" fmla="*/ 1256652 w 2558757"/>
              <a:gd name="connsiteY11" fmla="*/ 8534 h 792920"/>
              <a:gd name="connsiteX12" fmla="*/ 1135951 w 2558757"/>
              <a:gd name="connsiteY12" fmla="*/ 23165 h 792920"/>
              <a:gd name="connsiteX13" fmla="*/ 1092060 w 2558757"/>
              <a:gd name="connsiteY13" fmla="*/ 56083 h 792920"/>
              <a:gd name="connsiteX14" fmla="*/ 938441 w 2558757"/>
              <a:gd name="connsiteY14" fmla="*/ 92659 h 792920"/>
              <a:gd name="connsiteX15" fmla="*/ 876261 w 2558757"/>
              <a:gd name="connsiteY15" fmla="*/ 158496 h 792920"/>
              <a:gd name="connsiteX16" fmla="*/ 770191 w 2558757"/>
              <a:gd name="connsiteY16" fmla="*/ 187757 h 792920"/>
              <a:gd name="connsiteX17" fmla="*/ 664121 w 2558757"/>
              <a:gd name="connsiteY17" fmla="*/ 195072 h 792920"/>
              <a:gd name="connsiteX18" fmla="*/ 554393 w 2558757"/>
              <a:gd name="connsiteY18" fmla="*/ 217018 h 792920"/>
              <a:gd name="connsiteX19" fmla="*/ 470268 w 2558757"/>
              <a:gd name="connsiteY19" fmla="*/ 264566 h 792920"/>
              <a:gd name="connsiteX20" fmla="*/ 430034 w 2558757"/>
              <a:gd name="connsiteY20" fmla="*/ 304800 h 792920"/>
              <a:gd name="connsiteX21" fmla="*/ 0 w 2558757"/>
              <a:gd name="connsiteY21" fmla="*/ 792920 h 792920"/>
              <a:gd name="connsiteX0" fmla="*/ 2558757 w 2558757"/>
              <a:gd name="connsiteY0" fmla="*/ 399898 h 792920"/>
              <a:gd name="connsiteX1" fmla="*/ 2361247 w 2558757"/>
              <a:gd name="connsiteY1" fmla="*/ 337718 h 792920"/>
              <a:gd name="connsiteX2" fmla="*/ 2258834 w 2558757"/>
              <a:gd name="connsiteY2" fmla="*/ 275539 h 792920"/>
              <a:gd name="connsiteX3" fmla="*/ 2145449 w 2558757"/>
              <a:gd name="connsiteY3" fmla="*/ 253594 h 792920"/>
              <a:gd name="connsiteX4" fmla="*/ 2054009 w 2558757"/>
              <a:gd name="connsiteY4" fmla="*/ 187757 h 792920"/>
              <a:gd name="connsiteX5" fmla="*/ 1973541 w 2558757"/>
              <a:gd name="connsiteY5" fmla="*/ 118262 h 792920"/>
              <a:gd name="connsiteX6" fmla="*/ 1907705 w 2558757"/>
              <a:gd name="connsiteY6" fmla="*/ 63398 h 792920"/>
              <a:gd name="connsiteX7" fmla="*/ 1823580 w 2558757"/>
              <a:gd name="connsiteY7" fmla="*/ 30480 h 792920"/>
              <a:gd name="connsiteX8" fmla="*/ 1677276 w 2558757"/>
              <a:gd name="connsiteY8" fmla="*/ 1219 h 792920"/>
              <a:gd name="connsiteX9" fmla="*/ 1567548 w 2558757"/>
              <a:gd name="connsiteY9" fmla="*/ 23165 h 792920"/>
              <a:gd name="connsiteX10" fmla="*/ 1468793 w 2558757"/>
              <a:gd name="connsiteY10" fmla="*/ 37795 h 792920"/>
              <a:gd name="connsiteX11" fmla="*/ 1256652 w 2558757"/>
              <a:gd name="connsiteY11" fmla="*/ 8534 h 792920"/>
              <a:gd name="connsiteX12" fmla="*/ 1135951 w 2558757"/>
              <a:gd name="connsiteY12" fmla="*/ 23165 h 792920"/>
              <a:gd name="connsiteX13" fmla="*/ 1092060 w 2558757"/>
              <a:gd name="connsiteY13" fmla="*/ 56083 h 792920"/>
              <a:gd name="connsiteX14" fmla="*/ 938441 w 2558757"/>
              <a:gd name="connsiteY14" fmla="*/ 92659 h 792920"/>
              <a:gd name="connsiteX15" fmla="*/ 876261 w 2558757"/>
              <a:gd name="connsiteY15" fmla="*/ 158496 h 792920"/>
              <a:gd name="connsiteX16" fmla="*/ 770191 w 2558757"/>
              <a:gd name="connsiteY16" fmla="*/ 187757 h 792920"/>
              <a:gd name="connsiteX17" fmla="*/ 664121 w 2558757"/>
              <a:gd name="connsiteY17" fmla="*/ 195072 h 792920"/>
              <a:gd name="connsiteX18" fmla="*/ 554393 w 2558757"/>
              <a:gd name="connsiteY18" fmla="*/ 217018 h 792920"/>
              <a:gd name="connsiteX19" fmla="*/ 470268 w 2558757"/>
              <a:gd name="connsiteY19" fmla="*/ 264566 h 792920"/>
              <a:gd name="connsiteX20" fmla="*/ 249874 w 2558757"/>
              <a:gd name="connsiteY20" fmla="*/ 338792 h 792920"/>
              <a:gd name="connsiteX21" fmla="*/ 0 w 2558757"/>
              <a:gd name="connsiteY21" fmla="*/ 792920 h 79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58757" h="792920">
                <a:moveTo>
                  <a:pt x="2558757" y="399898"/>
                </a:moveTo>
                <a:cubicBezTo>
                  <a:pt x="2484995" y="379171"/>
                  <a:pt x="2411234" y="358444"/>
                  <a:pt x="2361247" y="337718"/>
                </a:cubicBezTo>
                <a:cubicBezTo>
                  <a:pt x="2311260" y="316992"/>
                  <a:pt x="2294800" y="289560"/>
                  <a:pt x="2258834" y="275539"/>
                </a:cubicBezTo>
                <a:cubicBezTo>
                  <a:pt x="2222868" y="261518"/>
                  <a:pt x="2179587" y="268224"/>
                  <a:pt x="2145449" y="253594"/>
                </a:cubicBezTo>
                <a:cubicBezTo>
                  <a:pt x="2111311" y="238964"/>
                  <a:pt x="2082660" y="210312"/>
                  <a:pt x="2054009" y="187757"/>
                </a:cubicBezTo>
                <a:cubicBezTo>
                  <a:pt x="2025358" y="165202"/>
                  <a:pt x="1997925" y="138988"/>
                  <a:pt x="1973541" y="118262"/>
                </a:cubicBezTo>
                <a:cubicBezTo>
                  <a:pt x="1949157" y="97536"/>
                  <a:pt x="1932698" y="78028"/>
                  <a:pt x="1907705" y="63398"/>
                </a:cubicBezTo>
                <a:cubicBezTo>
                  <a:pt x="1882712" y="48768"/>
                  <a:pt x="1861985" y="40843"/>
                  <a:pt x="1823580" y="30480"/>
                </a:cubicBezTo>
                <a:cubicBezTo>
                  <a:pt x="1785175" y="20117"/>
                  <a:pt x="1719948" y="2438"/>
                  <a:pt x="1677276" y="1219"/>
                </a:cubicBezTo>
                <a:cubicBezTo>
                  <a:pt x="1634604" y="0"/>
                  <a:pt x="1602295" y="17069"/>
                  <a:pt x="1567548" y="23165"/>
                </a:cubicBezTo>
                <a:cubicBezTo>
                  <a:pt x="1532801" y="29261"/>
                  <a:pt x="1520609" y="40234"/>
                  <a:pt x="1468793" y="37795"/>
                </a:cubicBezTo>
                <a:cubicBezTo>
                  <a:pt x="1416977" y="35357"/>
                  <a:pt x="1312126" y="10972"/>
                  <a:pt x="1256652" y="8534"/>
                </a:cubicBezTo>
                <a:cubicBezTo>
                  <a:pt x="1201178" y="6096"/>
                  <a:pt x="1163383" y="15240"/>
                  <a:pt x="1135951" y="23165"/>
                </a:cubicBezTo>
                <a:cubicBezTo>
                  <a:pt x="1108519" y="31090"/>
                  <a:pt x="1124978" y="44501"/>
                  <a:pt x="1092060" y="56083"/>
                </a:cubicBezTo>
                <a:cubicBezTo>
                  <a:pt x="1059142" y="67665"/>
                  <a:pt x="974408" y="75590"/>
                  <a:pt x="938441" y="92659"/>
                </a:cubicBezTo>
                <a:cubicBezTo>
                  <a:pt x="902475" y="109728"/>
                  <a:pt x="904303" y="142646"/>
                  <a:pt x="876261" y="158496"/>
                </a:cubicBezTo>
                <a:cubicBezTo>
                  <a:pt x="848219" y="174346"/>
                  <a:pt x="805548" y="181661"/>
                  <a:pt x="770191" y="187757"/>
                </a:cubicBezTo>
                <a:cubicBezTo>
                  <a:pt x="734834" y="193853"/>
                  <a:pt x="700087" y="190195"/>
                  <a:pt x="664121" y="195072"/>
                </a:cubicBezTo>
                <a:cubicBezTo>
                  <a:pt x="628155" y="199949"/>
                  <a:pt x="586702" y="205436"/>
                  <a:pt x="554393" y="217018"/>
                </a:cubicBezTo>
                <a:cubicBezTo>
                  <a:pt x="522084" y="228600"/>
                  <a:pt x="521021" y="244270"/>
                  <a:pt x="470268" y="264566"/>
                </a:cubicBezTo>
                <a:cubicBezTo>
                  <a:pt x="419515" y="284862"/>
                  <a:pt x="328252" y="250733"/>
                  <a:pt x="249874" y="338792"/>
                </a:cubicBezTo>
                <a:cubicBezTo>
                  <a:pt x="171496" y="426851"/>
                  <a:pt x="46939" y="764268"/>
                  <a:pt x="0" y="792920"/>
                </a:cubicBezTo>
              </a:path>
            </a:pathLst>
          </a:custGeom>
          <a:noFill/>
          <a:ln w="19050" cap="flat" cmpd="sng" algn="ctr">
            <a:solidFill>
              <a:srgbClr val="FF0000"/>
            </a:solidFill>
            <a:prstDash val="sysDash"/>
            <a:round/>
            <a:headEnd type="none" w="med" len="med"/>
            <a:tailEnd type="none" w="med" len="med"/>
          </a:ln>
          <a:effectLst/>
        </p:spPr>
        <p:txBody>
          <a:bodyPr rtlCol="0" anchor="ctr"/>
          <a:lstStyle/>
          <a:p>
            <a:pPr algn="ctr"/>
            <a:endParaRPr lang="en-US"/>
          </a:p>
        </p:txBody>
      </p:sp>
      <p:sp>
        <p:nvSpPr>
          <p:cNvPr id="186" name="Freeform 185"/>
          <p:cNvSpPr/>
          <p:nvPr>
            <p:custDataLst>
              <p:tags r:id="rId84"/>
            </p:custDataLst>
          </p:nvPr>
        </p:nvSpPr>
        <p:spPr bwMode="auto">
          <a:xfrm>
            <a:off x="4114800" y="5841187"/>
            <a:ext cx="574243" cy="343815"/>
          </a:xfrm>
          <a:custGeom>
            <a:avLst/>
            <a:gdLst>
              <a:gd name="connsiteX0" fmla="*/ 574243 w 574243"/>
              <a:gd name="connsiteY0" fmla="*/ 0 h 343815"/>
              <a:gd name="connsiteX1" fmla="*/ 402336 w 574243"/>
              <a:gd name="connsiteY1" fmla="*/ 80467 h 343815"/>
              <a:gd name="connsiteX2" fmla="*/ 343814 w 574243"/>
              <a:gd name="connsiteY2" fmla="*/ 138989 h 343815"/>
              <a:gd name="connsiteX3" fmla="*/ 168250 w 574243"/>
              <a:gd name="connsiteY3" fmla="*/ 212141 h 343815"/>
              <a:gd name="connsiteX4" fmla="*/ 157277 w 574243"/>
              <a:gd name="connsiteY4" fmla="*/ 215799 h 343815"/>
              <a:gd name="connsiteX5" fmla="*/ 98755 w 574243"/>
              <a:gd name="connsiteY5" fmla="*/ 285293 h 343815"/>
              <a:gd name="connsiteX6" fmla="*/ 0 w 574243"/>
              <a:gd name="connsiteY6" fmla="*/ 343815 h 34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243" h="343815">
                <a:moveTo>
                  <a:pt x="574243" y="0"/>
                </a:moveTo>
                <a:cubicBezTo>
                  <a:pt x="507492" y="28651"/>
                  <a:pt x="440741" y="57302"/>
                  <a:pt x="402336" y="80467"/>
                </a:cubicBezTo>
                <a:cubicBezTo>
                  <a:pt x="363931" y="103632"/>
                  <a:pt x="382828" y="117043"/>
                  <a:pt x="343814" y="138989"/>
                </a:cubicBezTo>
                <a:cubicBezTo>
                  <a:pt x="304800" y="160935"/>
                  <a:pt x="199340" y="199339"/>
                  <a:pt x="168250" y="212141"/>
                </a:cubicBezTo>
                <a:cubicBezTo>
                  <a:pt x="137161" y="224943"/>
                  <a:pt x="168860" y="203607"/>
                  <a:pt x="157277" y="215799"/>
                </a:cubicBezTo>
                <a:cubicBezTo>
                  <a:pt x="145695" y="227991"/>
                  <a:pt x="124968" y="263957"/>
                  <a:pt x="98755" y="285293"/>
                </a:cubicBezTo>
                <a:cubicBezTo>
                  <a:pt x="72542" y="306629"/>
                  <a:pt x="36271" y="325222"/>
                  <a:pt x="0" y="343815"/>
                </a:cubicBezTo>
              </a:path>
            </a:pathLst>
          </a:custGeom>
          <a:noFill/>
          <a:ln w="19050" cap="flat" cmpd="sng" algn="ctr">
            <a:solidFill>
              <a:srgbClr val="CC00FF"/>
            </a:solidFill>
            <a:prstDash val="dash"/>
            <a:round/>
            <a:headEnd type="none" w="med" len="med"/>
            <a:tailEnd type="none" w="med" len="med"/>
          </a:ln>
          <a:effectLst/>
        </p:spPr>
        <p:txBody>
          <a:bodyPr rtlCol="0" anchor="ctr"/>
          <a:lstStyle/>
          <a:p>
            <a:pPr algn="ctr"/>
            <a:endParaRPr lang="en-US"/>
          </a:p>
        </p:txBody>
      </p:sp>
      <p:sp>
        <p:nvSpPr>
          <p:cNvPr id="187" name="TextBox 186"/>
          <p:cNvSpPr txBox="1"/>
          <p:nvPr>
            <p:custDataLst>
              <p:tags r:id="rId85"/>
            </p:custDataLst>
          </p:nvPr>
        </p:nvSpPr>
        <p:spPr>
          <a:xfrm>
            <a:off x="6153534" y="4601261"/>
            <a:ext cx="788998" cy="369332"/>
          </a:xfrm>
          <a:prstGeom prst="rect">
            <a:avLst/>
          </a:prstGeom>
          <a:noFill/>
        </p:spPr>
        <p:txBody>
          <a:bodyPr wrap="none" rtlCol="0">
            <a:spAutoFit/>
          </a:bodyPr>
          <a:lstStyle/>
          <a:p>
            <a:r>
              <a:rPr lang="en-US" sz="600" b="1" dirty="0"/>
              <a:t>Cretaceous &gt;</a:t>
            </a:r>
          </a:p>
          <a:p>
            <a:r>
              <a:rPr lang="en-US" sz="600" b="1" dirty="0"/>
              <a:t>Paleocene</a:t>
            </a:r>
          </a:p>
          <a:p>
            <a:r>
              <a:rPr lang="en-US" sz="600" b="1" dirty="0"/>
              <a:t>Volcanic basin ?</a:t>
            </a:r>
          </a:p>
        </p:txBody>
      </p:sp>
      <p:sp>
        <p:nvSpPr>
          <p:cNvPr id="189" name="TextBox 188"/>
          <p:cNvSpPr txBox="1"/>
          <p:nvPr>
            <p:custDataLst>
              <p:tags r:id="rId86"/>
            </p:custDataLst>
          </p:nvPr>
        </p:nvSpPr>
        <p:spPr>
          <a:xfrm>
            <a:off x="384073" y="4392778"/>
            <a:ext cx="587019" cy="276999"/>
          </a:xfrm>
          <a:prstGeom prst="rect">
            <a:avLst/>
          </a:prstGeom>
          <a:noFill/>
        </p:spPr>
        <p:txBody>
          <a:bodyPr wrap="none" rtlCol="0">
            <a:spAutoFit/>
          </a:bodyPr>
          <a:lstStyle/>
          <a:p>
            <a:r>
              <a:rPr lang="en-US" sz="1200" b="1" dirty="0"/>
              <a:t>JMFZ</a:t>
            </a:r>
          </a:p>
        </p:txBody>
      </p:sp>
      <p:sp>
        <p:nvSpPr>
          <p:cNvPr id="190" name="Freeform 189"/>
          <p:cNvSpPr/>
          <p:nvPr>
            <p:custDataLst>
              <p:tags r:id="rId87"/>
            </p:custDataLst>
          </p:nvPr>
        </p:nvSpPr>
        <p:spPr bwMode="auto">
          <a:xfrm>
            <a:off x="1068019" y="5700369"/>
            <a:ext cx="768096" cy="167031"/>
          </a:xfrm>
          <a:custGeom>
            <a:avLst/>
            <a:gdLst>
              <a:gd name="connsiteX0" fmla="*/ 768096 w 768096"/>
              <a:gd name="connsiteY0" fmla="*/ 155449 h 167031"/>
              <a:gd name="connsiteX1" fmla="*/ 555955 w 768096"/>
              <a:gd name="connsiteY1" fmla="*/ 148133 h 167031"/>
              <a:gd name="connsiteX2" fmla="*/ 405994 w 768096"/>
              <a:gd name="connsiteY2" fmla="*/ 159106 h 167031"/>
              <a:gd name="connsiteX3" fmla="*/ 256032 w 768096"/>
              <a:gd name="connsiteY3" fmla="*/ 100585 h 167031"/>
              <a:gd name="connsiteX4" fmla="*/ 117043 w 768096"/>
              <a:gd name="connsiteY4" fmla="*/ 42063 h 167031"/>
              <a:gd name="connsiteX5" fmla="*/ 43891 w 768096"/>
              <a:gd name="connsiteY5" fmla="*/ 12802 h 167031"/>
              <a:gd name="connsiteX6" fmla="*/ 10973 w 768096"/>
              <a:gd name="connsiteY6" fmla="*/ 1829 h 167031"/>
              <a:gd name="connsiteX7" fmla="*/ 0 w 768096"/>
              <a:gd name="connsiteY7" fmla="*/ 1829 h 167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8096" h="167031">
                <a:moveTo>
                  <a:pt x="768096" y="155449"/>
                </a:moveTo>
                <a:cubicBezTo>
                  <a:pt x="692200" y="151486"/>
                  <a:pt x="616305" y="147524"/>
                  <a:pt x="555955" y="148133"/>
                </a:cubicBezTo>
                <a:cubicBezTo>
                  <a:pt x="495605" y="148743"/>
                  <a:pt x="455981" y="167031"/>
                  <a:pt x="405994" y="159106"/>
                </a:cubicBezTo>
                <a:cubicBezTo>
                  <a:pt x="356007" y="151181"/>
                  <a:pt x="304190" y="120092"/>
                  <a:pt x="256032" y="100585"/>
                </a:cubicBezTo>
                <a:cubicBezTo>
                  <a:pt x="207874" y="81078"/>
                  <a:pt x="152400" y="56694"/>
                  <a:pt x="117043" y="42063"/>
                </a:cubicBezTo>
                <a:cubicBezTo>
                  <a:pt x="81686" y="27432"/>
                  <a:pt x="61569" y="19508"/>
                  <a:pt x="43891" y="12802"/>
                </a:cubicBezTo>
                <a:cubicBezTo>
                  <a:pt x="26213" y="6096"/>
                  <a:pt x="18288" y="3658"/>
                  <a:pt x="10973" y="1829"/>
                </a:cubicBezTo>
                <a:cubicBezTo>
                  <a:pt x="3658" y="0"/>
                  <a:pt x="1829" y="914"/>
                  <a:pt x="0" y="1829"/>
                </a:cubicBezTo>
              </a:path>
            </a:pathLst>
          </a:custGeom>
          <a:noFill/>
          <a:ln w="19050" cap="flat" cmpd="sng" algn="ctr">
            <a:solidFill>
              <a:srgbClr val="CC00FF"/>
            </a:solidFill>
            <a:prstDash val="dash"/>
            <a:round/>
            <a:headEnd type="none" w="med" len="med"/>
            <a:tailEnd type="none" w="med" len="med"/>
          </a:ln>
          <a:effectLst/>
        </p:spPr>
        <p:txBody>
          <a:bodyPr rtlCol="0" anchor="ctr"/>
          <a:lstStyle/>
          <a:p>
            <a:pPr algn="ctr"/>
            <a:endParaRPr lang="en-US"/>
          </a:p>
        </p:txBody>
      </p:sp>
      <p:sp>
        <p:nvSpPr>
          <p:cNvPr id="191" name="TextBox 190"/>
          <p:cNvSpPr txBox="1"/>
          <p:nvPr>
            <p:custDataLst>
              <p:tags r:id="rId88"/>
            </p:custDataLst>
          </p:nvPr>
        </p:nvSpPr>
        <p:spPr>
          <a:xfrm>
            <a:off x="6323553" y="5835556"/>
            <a:ext cx="889988" cy="369332"/>
          </a:xfrm>
          <a:prstGeom prst="rect">
            <a:avLst/>
          </a:prstGeom>
          <a:noFill/>
        </p:spPr>
        <p:txBody>
          <a:bodyPr wrap="none" rtlCol="0">
            <a:spAutoFit/>
          </a:bodyPr>
          <a:lstStyle/>
          <a:p>
            <a:r>
              <a:rPr lang="en-US" sz="1800" b="1" dirty="0">
                <a:solidFill>
                  <a:srgbClr val="FF00FF"/>
                </a:solidFill>
              </a:rPr>
              <a:t>CLCB </a:t>
            </a:r>
          </a:p>
        </p:txBody>
      </p:sp>
      <p:sp>
        <p:nvSpPr>
          <p:cNvPr id="193" name="TextBox 192"/>
          <p:cNvSpPr txBox="1"/>
          <p:nvPr>
            <p:custDataLst>
              <p:tags r:id="rId89"/>
            </p:custDataLst>
          </p:nvPr>
        </p:nvSpPr>
        <p:spPr>
          <a:xfrm rot="2295109">
            <a:off x="2874344" y="5162551"/>
            <a:ext cx="976549" cy="200055"/>
          </a:xfrm>
          <a:prstGeom prst="rect">
            <a:avLst/>
          </a:prstGeom>
          <a:noFill/>
        </p:spPr>
        <p:txBody>
          <a:bodyPr wrap="none" rtlCol="0">
            <a:spAutoFit/>
          </a:bodyPr>
          <a:lstStyle/>
          <a:p>
            <a:r>
              <a:rPr lang="en-US" sz="700" b="1" dirty="0">
                <a:solidFill>
                  <a:srgbClr val="FF00FF"/>
                </a:solidFill>
              </a:rPr>
              <a:t>Dike swarm, faults</a:t>
            </a:r>
          </a:p>
        </p:txBody>
      </p:sp>
      <p:sp>
        <p:nvSpPr>
          <p:cNvPr id="195" name="Up-Down Arrow 194"/>
          <p:cNvSpPr/>
          <p:nvPr>
            <p:custDataLst>
              <p:tags r:id="rId90"/>
            </p:custDataLst>
          </p:nvPr>
        </p:nvSpPr>
        <p:spPr bwMode="auto">
          <a:xfrm rot="5400000">
            <a:off x="1190625" y="4285412"/>
            <a:ext cx="88900" cy="223089"/>
          </a:xfrm>
          <a:prstGeom prst="upDownArrow">
            <a:avLst/>
          </a:prstGeom>
          <a:solidFill>
            <a:schemeClr val="accent2"/>
          </a:solidFill>
          <a:ln w="6350" cap="flat" cmpd="sng" algn="ctr">
            <a:solidFill>
              <a:srgbClr val="FF00FF"/>
            </a:solidFill>
            <a:prstDash val="solid"/>
            <a:round/>
            <a:headEnd type="none" w="med" len="med"/>
            <a:tailEnd type="none" w="med" len="med"/>
          </a:ln>
          <a:effectLst/>
        </p:spPr>
        <p:txBody>
          <a:bodyPr rtlCol="0" anchor="ctr"/>
          <a:lstStyle/>
          <a:p>
            <a:pPr algn="ctr"/>
            <a:endParaRPr lang="en-US"/>
          </a:p>
        </p:txBody>
      </p:sp>
      <p:sp>
        <p:nvSpPr>
          <p:cNvPr id="196" name="TextBox 195"/>
          <p:cNvSpPr txBox="1"/>
          <p:nvPr>
            <p:custDataLst>
              <p:tags r:id="rId91"/>
            </p:custDataLst>
          </p:nvPr>
        </p:nvSpPr>
        <p:spPr>
          <a:xfrm>
            <a:off x="818801" y="4095750"/>
            <a:ext cx="756937" cy="307777"/>
          </a:xfrm>
          <a:prstGeom prst="rect">
            <a:avLst/>
          </a:prstGeom>
          <a:noFill/>
        </p:spPr>
        <p:txBody>
          <a:bodyPr wrap="none" rtlCol="0">
            <a:spAutoFit/>
          </a:bodyPr>
          <a:lstStyle/>
          <a:p>
            <a:r>
              <a:rPr lang="en-US" sz="700" b="1" dirty="0"/>
              <a:t>Post-breakup</a:t>
            </a:r>
          </a:p>
          <a:p>
            <a:r>
              <a:rPr lang="en-US" sz="700" b="1" dirty="0"/>
              <a:t>propagator</a:t>
            </a:r>
          </a:p>
        </p:txBody>
      </p:sp>
      <p:sp>
        <p:nvSpPr>
          <p:cNvPr id="201" name="TextBox 200"/>
          <p:cNvSpPr txBox="1"/>
          <p:nvPr>
            <p:custDataLst>
              <p:tags r:id="rId92"/>
            </p:custDataLst>
          </p:nvPr>
        </p:nvSpPr>
        <p:spPr>
          <a:xfrm>
            <a:off x="5311309" y="3549650"/>
            <a:ext cx="1601722" cy="230832"/>
          </a:xfrm>
          <a:prstGeom prst="rect">
            <a:avLst/>
          </a:prstGeom>
          <a:noFill/>
        </p:spPr>
        <p:txBody>
          <a:bodyPr wrap="none" rtlCol="0">
            <a:spAutoFit/>
          </a:bodyPr>
          <a:lstStyle/>
          <a:p>
            <a:r>
              <a:rPr lang="en-US" sz="900" b="1" dirty="0"/>
              <a:t>Lava delta-</a:t>
            </a:r>
            <a:r>
              <a:rPr lang="en-US" sz="900" b="1" dirty="0" err="1"/>
              <a:t>paleoshoreline</a:t>
            </a:r>
            <a:endParaRPr lang="en-US" sz="900" b="1" dirty="0"/>
          </a:p>
        </p:txBody>
      </p:sp>
      <p:sp>
        <p:nvSpPr>
          <p:cNvPr id="205" name="TextBox 204"/>
          <p:cNvSpPr txBox="1"/>
          <p:nvPr>
            <p:custDataLst>
              <p:tags r:id="rId93"/>
            </p:custDataLst>
          </p:nvPr>
        </p:nvSpPr>
        <p:spPr>
          <a:xfrm>
            <a:off x="3694671" y="3317720"/>
            <a:ext cx="1208985" cy="369332"/>
          </a:xfrm>
          <a:prstGeom prst="rect">
            <a:avLst/>
          </a:prstGeom>
          <a:noFill/>
        </p:spPr>
        <p:txBody>
          <a:bodyPr wrap="none" rtlCol="0">
            <a:spAutoFit/>
          </a:bodyPr>
          <a:lstStyle/>
          <a:p>
            <a:pPr algn="ctr"/>
            <a:r>
              <a:rPr lang="en-US" sz="900" b="1" dirty="0"/>
              <a:t>Volcanic flexure zone</a:t>
            </a:r>
          </a:p>
          <a:p>
            <a:pPr algn="ctr"/>
            <a:r>
              <a:rPr lang="en-US" sz="900" b="1" dirty="0"/>
              <a:t>(magmatic necking)</a:t>
            </a:r>
          </a:p>
        </p:txBody>
      </p:sp>
      <p:sp>
        <p:nvSpPr>
          <p:cNvPr id="206" name="TextBox 205"/>
          <p:cNvSpPr txBox="1"/>
          <p:nvPr>
            <p:custDataLst>
              <p:tags r:id="rId94"/>
            </p:custDataLst>
          </p:nvPr>
        </p:nvSpPr>
        <p:spPr>
          <a:xfrm>
            <a:off x="5336088" y="4106752"/>
            <a:ext cx="535724" cy="253916"/>
          </a:xfrm>
          <a:prstGeom prst="rect">
            <a:avLst/>
          </a:prstGeom>
          <a:noFill/>
        </p:spPr>
        <p:txBody>
          <a:bodyPr wrap="none" rtlCol="0">
            <a:spAutoFit/>
          </a:bodyPr>
          <a:lstStyle/>
          <a:p>
            <a:r>
              <a:rPr lang="en-US" sz="1050" b="1" dirty="0"/>
              <a:t>“K” ?</a:t>
            </a:r>
          </a:p>
        </p:txBody>
      </p:sp>
      <p:sp>
        <p:nvSpPr>
          <p:cNvPr id="172" name="Freeform 171"/>
          <p:cNvSpPr/>
          <p:nvPr>
            <p:custDataLst>
              <p:tags r:id="rId95"/>
            </p:custDataLst>
          </p:nvPr>
        </p:nvSpPr>
        <p:spPr>
          <a:xfrm>
            <a:off x="3809412" y="4970947"/>
            <a:ext cx="201238" cy="278909"/>
          </a:xfrm>
          <a:custGeom>
            <a:avLst/>
            <a:gdLst>
              <a:gd name="connsiteX0" fmla="*/ 0 w 201238"/>
              <a:gd name="connsiteY0" fmla="*/ 0 h 278909"/>
              <a:gd name="connsiteX1" fmla="*/ 95323 w 201238"/>
              <a:gd name="connsiteY1" fmla="*/ 151811 h 278909"/>
              <a:gd name="connsiteX2" fmla="*/ 201238 w 201238"/>
              <a:gd name="connsiteY2" fmla="*/ 278909 h 278909"/>
            </a:gdLst>
            <a:ahLst/>
            <a:cxnLst>
              <a:cxn ang="0">
                <a:pos x="connsiteX0" y="connsiteY0"/>
              </a:cxn>
              <a:cxn ang="0">
                <a:pos x="connsiteX1" y="connsiteY1"/>
              </a:cxn>
              <a:cxn ang="0">
                <a:pos x="connsiteX2" y="connsiteY2"/>
              </a:cxn>
            </a:cxnLst>
            <a:rect l="l" t="t" r="r" b="b"/>
            <a:pathLst>
              <a:path w="201238" h="278909">
                <a:moveTo>
                  <a:pt x="0" y="0"/>
                </a:moveTo>
                <a:cubicBezTo>
                  <a:pt x="30891" y="52663"/>
                  <a:pt x="61783" y="105326"/>
                  <a:pt x="95323" y="151811"/>
                </a:cubicBezTo>
                <a:cubicBezTo>
                  <a:pt x="128863" y="198296"/>
                  <a:pt x="165050" y="238602"/>
                  <a:pt x="201238" y="278909"/>
                </a:cubicBezTo>
              </a:path>
            </a:pathLst>
          </a:custGeom>
          <a:ln>
            <a:solidFill>
              <a:srgbClr val="FF00FF"/>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1" name="Freeform 180"/>
          <p:cNvSpPr/>
          <p:nvPr>
            <p:custDataLst>
              <p:tags r:id="rId96"/>
            </p:custDataLst>
          </p:nvPr>
        </p:nvSpPr>
        <p:spPr>
          <a:xfrm>
            <a:off x="3650539" y="5055679"/>
            <a:ext cx="247135" cy="328336"/>
          </a:xfrm>
          <a:custGeom>
            <a:avLst/>
            <a:gdLst>
              <a:gd name="connsiteX0" fmla="*/ 0 w 247135"/>
              <a:gd name="connsiteY0" fmla="*/ 0 h 328336"/>
              <a:gd name="connsiteX1" fmla="*/ 169464 w 247135"/>
              <a:gd name="connsiteY1" fmla="*/ 225952 h 328336"/>
              <a:gd name="connsiteX2" fmla="*/ 247135 w 247135"/>
              <a:gd name="connsiteY2" fmla="*/ 328336 h 328336"/>
            </a:gdLst>
            <a:ahLst/>
            <a:cxnLst>
              <a:cxn ang="0">
                <a:pos x="connsiteX0" y="connsiteY0"/>
              </a:cxn>
              <a:cxn ang="0">
                <a:pos x="connsiteX1" y="connsiteY1"/>
              </a:cxn>
              <a:cxn ang="0">
                <a:pos x="connsiteX2" y="connsiteY2"/>
              </a:cxn>
            </a:cxnLst>
            <a:rect l="l" t="t" r="r" b="b"/>
            <a:pathLst>
              <a:path w="247135" h="328336">
                <a:moveTo>
                  <a:pt x="0" y="0"/>
                </a:moveTo>
                <a:lnTo>
                  <a:pt x="169464" y="225952"/>
                </a:lnTo>
                <a:cubicBezTo>
                  <a:pt x="210653" y="280675"/>
                  <a:pt x="228894" y="304505"/>
                  <a:pt x="247135" y="328336"/>
                </a:cubicBezTo>
              </a:path>
            </a:pathLst>
          </a:custGeom>
          <a:ln>
            <a:solidFill>
              <a:srgbClr val="FF00FF"/>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2" name="Freeform 181"/>
          <p:cNvSpPr/>
          <p:nvPr>
            <p:custDataLst>
              <p:tags r:id="rId97"/>
            </p:custDataLst>
          </p:nvPr>
        </p:nvSpPr>
        <p:spPr>
          <a:xfrm>
            <a:off x="3286897" y="4939172"/>
            <a:ext cx="395416" cy="458965"/>
          </a:xfrm>
          <a:custGeom>
            <a:avLst/>
            <a:gdLst>
              <a:gd name="connsiteX0" fmla="*/ 0 w 395416"/>
              <a:gd name="connsiteY0" fmla="*/ 0 h 458965"/>
              <a:gd name="connsiteX1" fmla="*/ 204769 w 395416"/>
              <a:gd name="connsiteY1" fmla="*/ 264788 h 458965"/>
              <a:gd name="connsiteX2" fmla="*/ 367172 w 395416"/>
              <a:gd name="connsiteY2" fmla="*/ 430721 h 458965"/>
              <a:gd name="connsiteX3" fmla="*/ 374234 w 395416"/>
              <a:gd name="connsiteY3" fmla="*/ 434252 h 458965"/>
            </a:gdLst>
            <a:ahLst/>
            <a:cxnLst>
              <a:cxn ang="0">
                <a:pos x="connsiteX0" y="connsiteY0"/>
              </a:cxn>
              <a:cxn ang="0">
                <a:pos x="connsiteX1" y="connsiteY1"/>
              </a:cxn>
              <a:cxn ang="0">
                <a:pos x="connsiteX2" y="connsiteY2"/>
              </a:cxn>
              <a:cxn ang="0">
                <a:pos x="connsiteX3" y="connsiteY3"/>
              </a:cxn>
            </a:cxnLst>
            <a:rect l="l" t="t" r="r" b="b"/>
            <a:pathLst>
              <a:path w="395416" h="458965">
                <a:moveTo>
                  <a:pt x="0" y="0"/>
                </a:moveTo>
                <a:cubicBezTo>
                  <a:pt x="71787" y="96500"/>
                  <a:pt x="143574" y="193001"/>
                  <a:pt x="204769" y="264788"/>
                </a:cubicBezTo>
                <a:cubicBezTo>
                  <a:pt x="265964" y="336575"/>
                  <a:pt x="338928" y="402477"/>
                  <a:pt x="367172" y="430721"/>
                </a:cubicBezTo>
                <a:cubicBezTo>
                  <a:pt x="395416" y="458965"/>
                  <a:pt x="384825" y="446608"/>
                  <a:pt x="374234" y="434252"/>
                </a:cubicBezTo>
              </a:path>
            </a:pathLst>
          </a:custGeom>
          <a:ln>
            <a:solidFill>
              <a:srgbClr val="FF00FF"/>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5" name="Freeform 184"/>
          <p:cNvSpPr/>
          <p:nvPr>
            <p:custDataLst>
              <p:tags r:id="rId98"/>
            </p:custDataLst>
          </p:nvPr>
        </p:nvSpPr>
        <p:spPr>
          <a:xfrm>
            <a:off x="3971815" y="5023904"/>
            <a:ext cx="123567" cy="190647"/>
          </a:xfrm>
          <a:custGeom>
            <a:avLst/>
            <a:gdLst>
              <a:gd name="connsiteX0" fmla="*/ 0 w 123567"/>
              <a:gd name="connsiteY0" fmla="*/ 0 h 190647"/>
              <a:gd name="connsiteX1" fmla="*/ 123567 w 123567"/>
              <a:gd name="connsiteY1" fmla="*/ 190647 h 190647"/>
            </a:gdLst>
            <a:ahLst/>
            <a:cxnLst>
              <a:cxn ang="0">
                <a:pos x="connsiteX0" y="connsiteY0"/>
              </a:cxn>
              <a:cxn ang="0">
                <a:pos x="connsiteX1" y="connsiteY1"/>
              </a:cxn>
            </a:cxnLst>
            <a:rect l="l" t="t" r="r" b="b"/>
            <a:pathLst>
              <a:path w="123567" h="190647">
                <a:moveTo>
                  <a:pt x="0" y="0"/>
                </a:moveTo>
                <a:lnTo>
                  <a:pt x="123567" y="190647"/>
                </a:lnTo>
              </a:path>
            </a:pathLst>
          </a:custGeom>
          <a:ln>
            <a:solidFill>
              <a:srgbClr val="FF00FF"/>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8" name="Freeform 187"/>
          <p:cNvSpPr/>
          <p:nvPr>
            <p:custDataLst>
              <p:tags r:id="rId99"/>
            </p:custDataLst>
          </p:nvPr>
        </p:nvSpPr>
        <p:spPr>
          <a:xfrm>
            <a:off x="3947101" y="4275438"/>
            <a:ext cx="762589" cy="1027376"/>
          </a:xfrm>
          <a:custGeom>
            <a:avLst/>
            <a:gdLst>
              <a:gd name="connsiteX0" fmla="*/ 762589 w 762589"/>
              <a:gd name="connsiteY0" fmla="*/ 0 h 1027376"/>
              <a:gd name="connsiteX1" fmla="*/ 660204 w 762589"/>
              <a:gd name="connsiteY1" fmla="*/ 74140 h 1027376"/>
              <a:gd name="connsiteX2" fmla="*/ 536636 w 762589"/>
              <a:gd name="connsiteY2" fmla="*/ 169464 h 1027376"/>
              <a:gd name="connsiteX3" fmla="*/ 409538 w 762589"/>
              <a:gd name="connsiteY3" fmla="*/ 321276 h 1027376"/>
              <a:gd name="connsiteX4" fmla="*/ 349520 w 762589"/>
              <a:gd name="connsiteY4" fmla="*/ 391886 h 1027376"/>
              <a:gd name="connsiteX5" fmla="*/ 222422 w 762589"/>
              <a:gd name="connsiteY5" fmla="*/ 568411 h 1027376"/>
              <a:gd name="connsiteX6" fmla="*/ 155342 w 762589"/>
              <a:gd name="connsiteY6" fmla="*/ 699039 h 1027376"/>
              <a:gd name="connsiteX7" fmla="*/ 91793 w 762589"/>
              <a:gd name="connsiteY7" fmla="*/ 829668 h 1027376"/>
              <a:gd name="connsiteX8" fmla="*/ 77671 w 762589"/>
              <a:gd name="connsiteY8" fmla="*/ 861442 h 1027376"/>
              <a:gd name="connsiteX9" fmla="*/ 0 w 762589"/>
              <a:gd name="connsiteY9" fmla="*/ 1027376 h 102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589" h="1027376">
                <a:moveTo>
                  <a:pt x="762589" y="0"/>
                </a:moveTo>
                <a:cubicBezTo>
                  <a:pt x="729931" y="23830"/>
                  <a:pt x="697863" y="45896"/>
                  <a:pt x="660204" y="74140"/>
                </a:cubicBezTo>
                <a:cubicBezTo>
                  <a:pt x="622545" y="102384"/>
                  <a:pt x="578414" y="128275"/>
                  <a:pt x="536636" y="169464"/>
                </a:cubicBezTo>
                <a:cubicBezTo>
                  <a:pt x="494858" y="210653"/>
                  <a:pt x="440724" y="284206"/>
                  <a:pt x="409538" y="321276"/>
                </a:cubicBezTo>
                <a:cubicBezTo>
                  <a:pt x="378352" y="358346"/>
                  <a:pt x="380706" y="350697"/>
                  <a:pt x="349520" y="391886"/>
                </a:cubicBezTo>
                <a:cubicBezTo>
                  <a:pt x="318334" y="433075"/>
                  <a:pt x="254785" y="517219"/>
                  <a:pt x="222422" y="568411"/>
                </a:cubicBezTo>
                <a:cubicBezTo>
                  <a:pt x="190059" y="619603"/>
                  <a:pt x="177113" y="655496"/>
                  <a:pt x="155342" y="699039"/>
                </a:cubicBezTo>
                <a:cubicBezTo>
                  <a:pt x="133571" y="742582"/>
                  <a:pt x="104738" y="802601"/>
                  <a:pt x="91793" y="829668"/>
                </a:cubicBezTo>
                <a:cubicBezTo>
                  <a:pt x="78848" y="856735"/>
                  <a:pt x="92970" y="828491"/>
                  <a:pt x="77671" y="861442"/>
                </a:cubicBezTo>
                <a:cubicBezTo>
                  <a:pt x="62372" y="894393"/>
                  <a:pt x="31186" y="960884"/>
                  <a:pt x="0" y="1027376"/>
                </a:cubicBezTo>
              </a:path>
            </a:pathLst>
          </a:custGeom>
          <a:ln>
            <a:solidFill>
              <a:srgbClr val="FF0000"/>
            </a:solidFill>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2" name="Freeform 191"/>
          <p:cNvSpPr/>
          <p:nvPr>
            <p:custDataLst>
              <p:tags r:id="rId100"/>
            </p:custDataLst>
          </p:nvPr>
        </p:nvSpPr>
        <p:spPr>
          <a:xfrm>
            <a:off x="4257785" y="4508451"/>
            <a:ext cx="162403" cy="123568"/>
          </a:xfrm>
          <a:custGeom>
            <a:avLst/>
            <a:gdLst>
              <a:gd name="connsiteX0" fmla="*/ 0 w 162403"/>
              <a:gd name="connsiteY0" fmla="*/ 123568 h 123568"/>
              <a:gd name="connsiteX1" fmla="*/ 162403 w 162403"/>
              <a:gd name="connsiteY1" fmla="*/ 0 h 123568"/>
            </a:gdLst>
            <a:ahLst/>
            <a:cxnLst>
              <a:cxn ang="0">
                <a:pos x="connsiteX0" y="connsiteY0"/>
              </a:cxn>
              <a:cxn ang="0">
                <a:pos x="connsiteX1" y="connsiteY1"/>
              </a:cxn>
            </a:cxnLst>
            <a:rect l="l" t="t" r="r" b="b"/>
            <a:pathLst>
              <a:path w="162403" h="123568">
                <a:moveTo>
                  <a:pt x="0" y="123568"/>
                </a:moveTo>
                <a:lnTo>
                  <a:pt x="162403" y="0"/>
                </a:lnTo>
              </a:path>
            </a:pathLst>
          </a:cu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4" name="Text Box 2096"/>
          <p:cNvSpPr txBox="1">
            <a:spLocks noChangeArrowheads="1"/>
          </p:cNvSpPr>
          <p:nvPr>
            <p:custDataLst>
              <p:tags r:id="rId101"/>
            </p:custDataLst>
          </p:nvPr>
        </p:nvSpPr>
        <p:spPr bwMode="auto">
          <a:xfrm>
            <a:off x="4091540" y="2942630"/>
            <a:ext cx="1313181" cy="338554"/>
          </a:xfrm>
          <a:prstGeom prst="rect">
            <a:avLst/>
          </a:prstGeom>
          <a:solidFill>
            <a:srgbClr val="00FFFF"/>
          </a:solidFill>
          <a:ln w="28575">
            <a:noFill/>
            <a:miter lim="800000"/>
            <a:headEnd/>
            <a:tailEnd/>
          </a:ln>
        </p:spPr>
        <p:txBody>
          <a:bodyPr wrap="none">
            <a:spAutoFit/>
          </a:bodyPr>
          <a:lstStyle/>
          <a:p>
            <a:pPr>
              <a:defRPr/>
            </a:pPr>
            <a:r>
              <a:rPr lang="en-IE" sz="1600" dirty="0">
                <a:solidFill>
                  <a:schemeClr val="bg1"/>
                </a:solidFill>
                <a:effectLst>
                  <a:outerShdw blurRad="38100" dist="38100" dir="2700000" algn="tl">
                    <a:srgbClr val="000000">
                      <a:alpha val="43137"/>
                    </a:srgbClr>
                  </a:outerShdw>
                </a:effectLst>
                <a:latin typeface="Arial" charset="0"/>
              </a:rPr>
              <a:t>Pre-breakup</a:t>
            </a:r>
            <a:endParaRPr lang="fr-FR" sz="1600" dirty="0">
              <a:solidFill>
                <a:schemeClr val="bg1"/>
              </a:solidFill>
              <a:effectLst>
                <a:outerShdw blurRad="38100" dist="38100" dir="2700000" algn="tl">
                  <a:srgbClr val="000000">
                    <a:alpha val="43137"/>
                  </a:srgbClr>
                </a:outerShdw>
              </a:effectLst>
              <a:latin typeface="Arial" charset="0"/>
            </a:endParaRPr>
          </a:p>
        </p:txBody>
      </p:sp>
      <p:cxnSp>
        <p:nvCxnSpPr>
          <p:cNvPr id="199" name="Straight Connector 198"/>
          <p:cNvCxnSpPr/>
          <p:nvPr>
            <p:custDataLst>
              <p:tags r:id="rId102"/>
            </p:custDataLst>
          </p:nvPr>
        </p:nvCxnSpPr>
        <p:spPr>
          <a:xfrm flipH="1">
            <a:off x="1910281" y="3717032"/>
            <a:ext cx="229859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02" name="TextBox 201"/>
          <p:cNvSpPr txBox="1"/>
          <p:nvPr>
            <p:custDataLst>
              <p:tags r:id="rId103"/>
            </p:custDataLst>
          </p:nvPr>
        </p:nvSpPr>
        <p:spPr>
          <a:xfrm>
            <a:off x="1035050" y="1879600"/>
            <a:ext cx="1398140" cy="253916"/>
          </a:xfrm>
          <a:prstGeom prst="rect">
            <a:avLst/>
          </a:prstGeom>
          <a:noFill/>
        </p:spPr>
        <p:txBody>
          <a:bodyPr wrap="none" rtlCol="0">
            <a:spAutoFit/>
          </a:bodyPr>
          <a:lstStyle/>
          <a:p>
            <a:r>
              <a:rPr lang="en-GB" sz="1050" dirty="0"/>
              <a:t>Early-Mid </a:t>
            </a:r>
            <a:r>
              <a:rPr lang="en-GB" sz="1050" dirty="0" err="1"/>
              <a:t>Paleocene</a:t>
            </a:r>
            <a:r>
              <a:rPr lang="en-GB" sz="1050" dirty="0"/>
              <a:t> ?</a:t>
            </a:r>
          </a:p>
        </p:txBody>
      </p:sp>
      <p:cxnSp>
        <p:nvCxnSpPr>
          <p:cNvPr id="204" name="Straight Arrow Connector 203"/>
          <p:cNvCxnSpPr/>
          <p:nvPr>
            <p:custDataLst>
              <p:tags r:id="rId104"/>
            </p:custDataLst>
          </p:nvPr>
        </p:nvCxnSpPr>
        <p:spPr>
          <a:xfrm flipV="1">
            <a:off x="1938953" y="1634539"/>
            <a:ext cx="138380" cy="279968"/>
          </a:xfrm>
          <a:prstGeom prst="straightConnector1">
            <a:avLst/>
          </a:prstGeom>
          <a:ln>
            <a:solidFill>
              <a:schemeClr val="tx1"/>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sp>
        <p:nvSpPr>
          <p:cNvPr id="200" name="TextBox 199"/>
          <p:cNvSpPr txBox="1"/>
          <p:nvPr>
            <p:custDataLst>
              <p:tags r:id="rId105"/>
            </p:custDataLst>
          </p:nvPr>
        </p:nvSpPr>
        <p:spPr>
          <a:xfrm rot="1111298">
            <a:off x="4992649" y="4924577"/>
            <a:ext cx="2541080" cy="307777"/>
          </a:xfrm>
          <a:prstGeom prst="rect">
            <a:avLst/>
          </a:prstGeom>
          <a:noFill/>
        </p:spPr>
        <p:txBody>
          <a:bodyPr wrap="none" rtlCol="0">
            <a:spAutoFit/>
          </a:bodyPr>
          <a:lstStyle/>
          <a:p>
            <a:r>
              <a:rPr lang="en-GB" sz="1400" b="1" dirty="0">
                <a:solidFill>
                  <a:srgbClr val="66FF66"/>
                </a:solidFill>
                <a:effectLst>
                  <a:outerShdw blurRad="38100" dist="38100" dir="2700000" algn="tl">
                    <a:srgbClr val="000000">
                      <a:alpha val="43137"/>
                    </a:srgbClr>
                  </a:outerShdw>
                </a:effectLst>
              </a:rPr>
              <a:t>No exhumed mantle here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5" descr="C:\Documents and Settings\lg\Desktop\MPG_Fig6color.jpg"/>
          <p:cNvPicPr>
            <a:picLocks noChangeAspect="1" noChangeArrowheads="1"/>
          </p:cNvPicPr>
          <p:nvPr>
            <p:custDataLst>
              <p:tags r:id="rId1"/>
            </p:custDataLst>
          </p:nvPr>
        </p:nvPicPr>
        <p:blipFill>
          <a:blip r:embed="rId13" cstate="print"/>
          <a:srcRect b="11584"/>
          <a:stretch>
            <a:fillRect/>
          </a:stretch>
        </p:blipFill>
        <p:spPr bwMode="auto">
          <a:xfrm>
            <a:off x="238125" y="627063"/>
            <a:ext cx="8697913" cy="4889500"/>
          </a:xfrm>
          <a:prstGeom prst="rect">
            <a:avLst/>
          </a:prstGeom>
          <a:noFill/>
          <a:ln w="9525">
            <a:noFill/>
            <a:miter lim="800000"/>
            <a:headEnd/>
            <a:tailEnd/>
          </a:ln>
        </p:spPr>
      </p:pic>
      <p:sp>
        <p:nvSpPr>
          <p:cNvPr id="45059" name="Text Box 32"/>
          <p:cNvSpPr txBox="1">
            <a:spLocks noChangeArrowheads="1"/>
          </p:cNvSpPr>
          <p:nvPr>
            <p:custDataLst>
              <p:tags r:id="rId2"/>
            </p:custDataLst>
          </p:nvPr>
        </p:nvSpPr>
        <p:spPr bwMode="auto">
          <a:xfrm>
            <a:off x="450850" y="776288"/>
            <a:ext cx="3846513" cy="584200"/>
          </a:xfrm>
          <a:prstGeom prst="rect">
            <a:avLst/>
          </a:prstGeom>
          <a:noFill/>
          <a:ln w="28575">
            <a:noFill/>
            <a:miter lim="800000"/>
            <a:headEnd/>
            <a:tailEnd/>
          </a:ln>
        </p:spPr>
        <p:txBody>
          <a:bodyPr wrap="none">
            <a:spAutoFit/>
          </a:bodyPr>
          <a:lstStyle/>
          <a:p>
            <a:r>
              <a:rPr lang="en-IE" sz="1600"/>
              <a:t>Eldholm et al., 1989; Mjelde et al., 1997;</a:t>
            </a:r>
          </a:p>
          <a:p>
            <a:r>
              <a:rPr lang="en-IE" sz="1600"/>
              <a:t>Skogseid et al., 2000</a:t>
            </a:r>
            <a:endParaRPr lang="en-GB" sz="1600"/>
          </a:p>
        </p:txBody>
      </p:sp>
      <p:sp>
        <p:nvSpPr>
          <p:cNvPr id="45060" name="Text Box 33"/>
          <p:cNvSpPr txBox="1">
            <a:spLocks noChangeArrowheads="1"/>
          </p:cNvSpPr>
          <p:nvPr>
            <p:custDataLst>
              <p:tags r:id="rId3"/>
            </p:custDataLst>
          </p:nvPr>
        </p:nvSpPr>
        <p:spPr bwMode="auto">
          <a:xfrm>
            <a:off x="1276350" y="3148013"/>
            <a:ext cx="2271713" cy="338137"/>
          </a:xfrm>
          <a:prstGeom prst="rect">
            <a:avLst/>
          </a:prstGeom>
          <a:noFill/>
          <a:ln w="28575">
            <a:noFill/>
            <a:miter lim="800000"/>
            <a:headEnd/>
            <a:tailEnd/>
          </a:ln>
        </p:spPr>
        <p:txBody>
          <a:bodyPr wrap="none">
            <a:spAutoFit/>
          </a:bodyPr>
          <a:lstStyle/>
          <a:p>
            <a:r>
              <a:rPr lang="en-IE" sz="1600" dirty="0"/>
              <a:t>Lundin and Doré, 1997</a:t>
            </a:r>
            <a:endParaRPr lang="en-GB" sz="1600" dirty="0"/>
          </a:p>
        </p:txBody>
      </p:sp>
      <p:sp>
        <p:nvSpPr>
          <p:cNvPr id="45061" name="Text Box 34"/>
          <p:cNvSpPr txBox="1">
            <a:spLocks noChangeArrowheads="1"/>
          </p:cNvSpPr>
          <p:nvPr>
            <p:custDataLst>
              <p:tags r:id="rId4"/>
            </p:custDataLst>
          </p:nvPr>
        </p:nvSpPr>
        <p:spPr bwMode="auto">
          <a:xfrm>
            <a:off x="5000481" y="776288"/>
            <a:ext cx="3568989" cy="338554"/>
          </a:xfrm>
          <a:prstGeom prst="rect">
            <a:avLst/>
          </a:prstGeom>
          <a:noFill/>
          <a:ln w="28575">
            <a:noFill/>
            <a:miter lim="800000"/>
            <a:headEnd/>
            <a:tailEnd/>
          </a:ln>
        </p:spPr>
        <p:txBody>
          <a:bodyPr wrap="none">
            <a:spAutoFit/>
          </a:bodyPr>
          <a:lstStyle/>
          <a:p>
            <a:r>
              <a:rPr lang="en-IE" sz="1600" dirty="0"/>
              <a:t>Walker et al., 1997, Ren et al., 2003</a:t>
            </a:r>
          </a:p>
        </p:txBody>
      </p:sp>
      <p:sp>
        <p:nvSpPr>
          <p:cNvPr id="45062" name="Text Box 35"/>
          <p:cNvSpPr txBox="1">
            <a:spLocks noChangeArrowheads="1"/>
          </p:cNvSpPr>
          <p:nvPr>
            <p:custDataLst>
              <p:tags r:id="rId5"/>
            </p:custDataLst>
          </p:nvPr>
        </p:nvSpPr>
        <p:spPr bwMode="auto">
          <a:xfrm>
            <a:off x="5448300" y="3148013"/>
            <a:ext cx="2673350" cy="338137"/>
          </a:xfrm>
          <a:prstGeom prst="rect">
            <a:avLst/>
          </a:prstGeom>
          <a:noFill/>
          <a:ln w="28575">
            <a:noFill/>
            <a:miter lim="800000"/>
            <a:headEnd/>
            <a:tailEnd/>
          </a:ln>
        </p:spPr>
        <p:txBody>
          <a:bodyPr wrap="none">
            <a:spAutoFit/>
          </a:bodyPr>
          <a:lstStyle/>
          <a:p>
            <a:r>
              <a:rPr lang="en-IE" sz="1600"/>
              <a:t>Gernigon et al., 2003, 2004</a:t>
            </a:r>
            <a:endParaRPr lang="en-GB" sz="1600"/>
          </a:p>
        </p:txBody>
      </p:sp>
      <p:sp>
        <p:nvSpPr>
          <p:cNvPr id="45063" name="Text Box 4"/>
          <p:cNvSpPr txBox="1">
            <a:spLocks noChangeArrowheads="1"/>
          </p:cNvSpPr>
          <p:nvPr>
            <p:custDataLst>
              <p:tags r:id="rId6"/>
            </p:custDataLst>
          </p:nvPr>
        </p:nvSpPr>
        <p:spPr bwMode="auto">
          <a:xfrm>
            <a:off x="0" y="0"/>
            <a:ext cx="9144000" cy="461665"/>
          </a:xfrm>
          <a:prstGeom prst="rect">
            <a:avLst/>
          </a:prstGeom>
          <a:solidFill>
            <a:srgbClr val="CC99FF"/>
          </a:solidFill>
          <a:ln w="9525">
            <a:noFill/>
            <a:miter lim="800000"/>
            <a:headEnd/>
            <a:tailEnd/>
          </a:ln>
        </p:spPr>
        <p:txBody>
          <a:bodyPr>
            <a:spAutoFit/>
          </a:bodyPr>
          <a:lstStyle/>
          <a:p>
            <a:pPr algn="l"/>
            <a:r>
              <a:rPr lang="nb-NO" dirty="0" err="1">
                <a:solidFill>
                  <a:schemeClr val="bg1"/>
                </a:solidFill>
              </a:rPr>
              <a:t>Lower</a:t>
            </a:r>
            <a:r>
              <a:rPr lang="nb-NO" dirty="0">
                <a:solidFill>
                  <a:schemeClr val="bg1"/>
                </a:solidFill>
              </a:rPr>
              <a:t> </a:t>
            </a:r>
            <a:r>
              <a:rPr lang="nb-NO" dirty="0" err="1">
                <a:solidFill>
                  <a:schemeClr val="bg1"/>
                </a:solidFill>
              </a:rPr>
              <a:t>crustal</a:t>
            </a:r>
            <a:r>
              <a:rPr lang="nb-NO" dirty="0">
                <a:solidFill>
                  <a:schemeClr val="bg1"/>
                </a:solidFill>
              </a:rPr>
              <a:t> </a:t>
            </a:r>
            <a:r>
              <a:rPr lang="nb-NO" dirty="0" err="1">
                <a:solidFill>
                  <a:schemeClr val="bg1"/>
                </a:solidFill>
              </a:rPr>
              <a:t>bodies</a:t>
            </a:r>
            <a:r>
              <a:rPr lang="nb-NO" dirty="0">
                <a:solidFill>
                  <a:schemeClr val="bg1"/>
                </a:solidFill>
              </a:rPr>
              <a:t> (Vp&gt;7km/s): </a:t>
            </a:r>
            <a:r>
              <a:rPr lang="nb-NO" dirty="0" err="1">
                <a:solidFill>
                  <a:schemeClr val="bg1"/>
                </a:solidFill>
              </a:rPr>
              <a:t>weigh</a:t>
            </a:r>
            <a:r>
              <a:rPr lang="nb-NO" dirty="0">
                <a:solidFill>
                  <a:schemeClr val="bg1"/>
                </a:solidFill>
              </a:rPr>
              <a:t> up </a:t>
            </a:r>
            <a:r>
              <a:rPr lang="nb-NO" dirty="0" err="1">
                <a:solidFill>
                  <a:schemeClr val="bg1"/>
                </a:solidFill>
              </a:rPr>
              <a:t>the</a:t>
            </a:r>
            <a:r>
              <a:rPr lang="nb-NO" dirty="0">
                <a:solidFill>
                  <a:schemeClr val="bg1"/>
                </a:solidFill>
              </a:rPr>
              <a:t> </a:t>
            </a:r>
            <a:r>
              <a:rPr lang="nb-NO" dirty="0" err="1">
                <a:solidFill>
                  <a:schemeClr val="bg1"/>
                </a:solidFill>
              </a:rPr>
              <a:t>pros</a:t>
            </a:r>
            <a:r>
              <a:rPr lang="nb-NO" dirty="0">
                <a:solidFill>
                  <a:schemeClr val="bg1"/>
                </a:solidFill>
              </a:rPr>
              <a:t> and </a:t>
            </a:r>
            <a:r>
              <a:rPr lang="nb-NO" dirty="0" err="1">
                <a:solidFill>
                  <a:schemeClr val="bg1"/>
                </a:solidFill>
              </a:rPr>
              <a:t>cons</a:t>
            </a:r>
            <a:endParaRPr lang="en-GB" sz="2000" dirty="0">
              <a:solidFill>
                <a:schemeClr val="bg1"/>
              </a:solidFill>
            </a:endParaRPr>
          </a:p>
        </p:txBody>
      </p:sp>
      <p:sp>
        <p:nvSpPr>
          <p:cNvPr id="45064" name="TextBox 9"/>
          <p:cNvSpPr txBox="1">
            <a:spLocks noChangeArrowheads="1"/>
          </p:cNvSpPr>
          <p:nvPr>
            <p:custDataLst>
              <p:tags r:id="rId7"/>
            </p:custDataLst>
          </p:nvPr>
        </p:nvSpPr>
        <p:spPr bwMode="auto">
          <a:xfrm>
            <a:off x="917575" y="5419725"/>
            <a:ext cx="2989263" cy="708025"/>
          </a:xfrm>
          <a:prstGeom prst="rect">
            <a:avLst/>
          </a:prstGeom>
          <a:noFill/>
          <a:ln w="9525">
            <a:noFill/>
            <a:miter lim="800000"/>
            <a:headEnd/>
            <a:tailEnd/>
          </a:ln>
        </p:spPr>
        <p:txBody>
          <a:bodyPr wrap="none">
            <a:spAutoFit/>
          </a:bodyPr>
          <a:lstStyle/>
          <a:p>
            <a:r>
              <a:rPr lang="en-GB" sz="2000" b="1" dirty="0">
                <a:solidFill>
                  <a:srgbClr val="FF0000"/>
                </a:solidFill>
              </a:rPr>
              <a:t>MAGMATIC MODELS</a:t>
            </a:r>
          </a:p>
          <a:p>
            <a:r>
              <a:rPr lang="en-GB" sz="2000" b="1" dirty="0">
                <a:solidFill>
                  <a:srgbClr val="FF0000"/>
                </a:solidFill>
              </a:rPr>
              <a:t>Previous interpretation</a:t>
            </a:r>
          </a:p>
        </p:txBody>
      </p:sp>
      <p:sp>
        <p:nvSpPr>
          <p:cNvPr id="45065" name="TextBox 11"/>
          <p:cNvSpPr txBox="1">
            <a:spLocks noChangeArrowheads="1"/>
          </p:cNvSpPr>
          <p:nvPr>
            <p:custDataLst>
              <p:tags r:id="rId8"/>
            </p:custDataLst>
          </p:nvPr>
        </p:nvSpPr>
        <p:spPr bwMode="auto">
          <a:xfrm>
            <a:off x="5146675" y="5419725"/>
            <a:ext cx="3373438" cy="708025"/>
          </a:xfrm>
          <a:prstGeom prst="rect">
            <a:avLst/>
          </a:prstGeom>
          <a:noFill/>
          <a:ln w="9525">
            <a:noFill/>
            <a:miter lim="800000"/>
            <a:headEnd/>
            <a:tailEnd/>
          </a:ln>
        </p:spPr>
        <p:txBody>
          <a:bodyPr wrap="none">
            <a:spAutoFit/>
          </a:bodyPr>
          <a:lstStyle/>
          <a:p>
            <a:r>
              <a:rPr lang="en-GB" sz="2000" b="1">
                <a:solidFill>
                  <a:srgbClr val="3333CC"/>
                </a:solidFill>
              </a:rPr>
              <a:t>MAGMA-POOR MODELS</a:t>
            </a:r>
          </a:p>
          <a:p>
            <a:r>
              <a:rPr lang="en-GB" sz="2000" b="1">
                <a:solidFill>
                  <a:srgbClr val="3333CC"/>
                </a:solidFill>
              </a:rPr>
              <a:t>Challenging interpretation</a:t>
            </a:r>
          </a:p>
        </p:txBody>
      </p:sp>
      <p:sp>
        <p:nvSpPr>
          <p:cNvPr id="45066" name="TextBox 11"/>
          <p:cNvSpPr txBox="1">
            <a:spLocks noChangeArrowheads="1"/>
          </p:cNvSpPr>
          <p:nvPr>
            <p:custDataLst>
              <p:tags r:id="rId9"/>
            </p:custDataLst>
          </p:nvPr>
        </p:nvSpPr>
        <p:spPr bwMode="auto">
          <a:xfrm>
            <a:off x="361950" y="6029325"/>
            <a:ext cx="184150" cy="338138"/>
          </a:xfrm>
          <a:prstGeom prst="rect">
            <a:avLst/>
          </a:prstGeom>
          <a:noFill/>
          <a:ln w="9525">
            <a:noFill/>
            <a:miter lim="800000"/>
            <a:headEnd/>
            <a:tailEnd/>
          </a:ln>
        </p:spPr>
        <p:txBody>
          <a:bodyPr wrap="none">
            <a:spAutoFit/>
          </a:bodyPr>
          <a:lstStyle/>
          <a:p>
            <a:endParaRPr lang="fr-FR" sz="1600" b="1"/>
          </a:p>
        </p:txBody>
      </p:sp>
      <p:sp>
        <p:nvSpPr>
          <p:cNvPr id="11" name="TextBox 10"/>
          <p:cNvSpPr txBox="1"/>
          <p:nvPr>
            <p:custDataLst>
              <p:tags r:id="rId10"/>
            </p:custDataLst>
          </p:nvPr>
        </p:nvSpPr>
        <p:spPr>
          <a:xfrm>
            <a:off x="0" y="6250129"/>
            <a:ext cx="9144000" cy="584775"/>
          </a:xfrm>
          <a:prstGeom prst="rect">
            <a:avLst/>
          </a:prstGeom>
          <a:noFill/>
        </p:spPr>
        <p:txBody>
          <a:bodyPr wrap="square" rtlCol="0">
            <a:spAutoFit/>
          </a:bodyPr>
          <a:lstStyle/>
          <a:p>
            <a:r>
              <a:rPr lang="en-GB" sz="1600" dirty="0"/>
              <a:t>Similar discussion we had in the outer Vøring Basin ~10 years ago. The problem is complex and depends on several parameters (thinning processes, timing, Temperature, water supply,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Box 17"/>
          <p:cNvSpPr txBox="1">
            <a:spLocks noChangeArrowheads="1"/>
          </p:cNvSpPr>
          <p:nvPr>
            <p:custDataLst>
              <p:tags r:id="rId1"/>
            </p:custDataLst>
          </p:nvPr>
        </p:nvSpPr>
        <p:spPr bwMode="auto">
          <a:xfrm>
            <a:off x="0" y="2982629"/>
            <a:ext cx="9144000" cy="4401205"/>
          </a:xfrm>
          <a:prstGeom prst="rect">
            <a:avLst/>
          </a:prstGeom>
          <a:solidFill>
            <a:schemeClr val="bg1"/>
          </a:solidFill>
          <a:ln w="9525">
            <a:noFill/>
            <a:miter lim="800000"/>
            <a:headEnd/>
            <a:tailEnd/>
          </a:ln>
          <a:effectLst>
            <a:outerShdw blurRad="50800" dist="38100" dir="13500000" algn="br" rotWithShape="0">
              <a:prstClr val="black">
                <a:alpha val="40000"/>
              </a:prstClr>
            </a:outerShdw>
          </a:effectLst>
        </p:spPr>
        <p:txBody>
          <a:bodyPr wrap="square">
            <a:spAutoFit/>
          </a:bodyPr>
          <a:lstStyle/>
          <a:p>
            <a:pPr algn="l">
              <a:buSzPct val="125000"/>
            </a:pPr>
            <a:r>
              <a:rPr lang="en-GB" sz="1400" b="1" dirty="0"/>
              <a:t> </a:t>
            </a:r>
          </a:p>
          <a:p>
            <a:pPr algn="l">
              <a:buSzPct val="125000"/>
            </a:pPr>
            <a:endParaRPr lang="en-GB" sz="1400" b="1" dirty="0"/>
          </a:p>
          <a:p>
            <a:pPr algn="l">
              <a:buSzPct val="125000"/>
            </a:pPr>
            <a:endParaRPr lang="en-GB" sz="1400" b="1" dirty="0"/>
          </a:p>
          <a:p>
            <a:pPr algn="l">
              <a:buSzPct val="125000"/>
            </a:pPr>
            <a:r>
              <a:rPr lang="en-GB" sz="1400" b="1" dirty="0">
                <a:solidFill>
                  <a:srgbClr val="FF0000"/>
                </a:solidFill>
              </a:rPr>
              <a:t>A magma-poor scenario in the outer Vøring is speculative (for me). Few geological and geophysical issues </a:t>
            </a:r>
          </a:p>
          <a:p>
            <a:pPr algn="l">
              <a:buSzPct val="125000"/>
            </a:pPr>
            <a:endParaRPr lang="en-GB" sz="1400" b="1" dirty="0"/>
          </a:p>
          <a:p>
            <a:pPr algn="l">
              <a:buSzPct val="125000"/>
              <a:buFontTx/>
              <a:buChar char="-"/>
            </a:pPr>
            <a:r>
              <a:rPr lang="en-GB" sz="1400" b="1" dirty="0"/>
              <a:t> Conceptual/fashion model ?, no clear evidence for that </a:t>
            </a:r>
          </a:p>
          <a:p>
            <a:pPr algn="l">
              <a:buSzPct val="125000"/>
              <a:buFontTx/>
              <a:buChar char="-"/>
            </a:pPr>
            <a:r>
              <a:rPr lang="en-GB" sz="1400" b="1" dirty="0"/>
              <a:t> No fault coupling, thicker sedimentation, fluid origin ?</a:t>
            </a:r>
          </a:p>
          <a:p>
            <a:pPr algn="l">
              <a:buSzPct val="125000"/>
              <a:buFontTx/>
              <a:buChar char="-"/>
            </a:pPr>
            <a:r>
              <a:rPr lang="en-GB" sz="1400" b="1" dirty="0"/>
              <a:t> To much crust to reach a real hyperextended feature</a:t>
            </a:r>
          </a:p>
          <a:p>
            <a:pPr algn="l">
              <a:buSzPct val="125000"/>
              <a:buFontTx/>
              <a:buChar char="-"/>
            </a:pPr>
            <a:r>
              <a:rPr lang="en-GB" sz="1400" b="1" dirty="0"/>
              <a:t> Like Møre, no continuum of deformation</a:t>
            </a:r>
          </a:p>
          <a:p>
            <a:pPr algn="l">
              <a:buSzPct val="125000"/>
              <a:buFontTx/>
              <a:buChar char="-"/>
            </a:pPr>
            <a:r>
              <a:rPr lang="en-GB" sz="1400" b="1" dirty="0"/>
              <a:t> No magnetic signature, why ?</a:t>
            </a:r>
          </a:p>
          <a:p>
            <a:pPr algn="l">
              <a:buSzPct val="125000"/>
              <a:buFontTx/>
              <a:buChar char="-"/>
            </a:pPr>
            <a:r>
              <a:rPr lang="en-GB" sz="1400" b="1" dirty="0"/>
              <a:t> Temperature versus serpentinisation</a:t>
            </a:r>
          </a:p>
          <a:p>
            <a:pPr algn="l">
              <a:buSzPct val="125000"/>
              <a:buFontTx/>
              <a:buChar char="-"/>
            </a:pPr>
            <a:r>
              <a:rPr lang="en-GB" sz="1400" b="1" dirty="0"/>
              <a:t> Magmatic rates !</a:t>
            </a:r>
          </a:p>
          <a:p>
            <a:pPr algn="l">
              <a:buSzPct val="125000"/>
              <a:buFontTx/>
              <a:buChar char="-"/>
            </a:pPr>
            <a:r>
              <a:rPr lang="en-GB" sz="1400" b="1" dirty="0"/>
              <a:t> Different palaeography-water depths</a:t>
            </a:r>
          </a:p>
          <a:p>
            <a:pPr algn="l">
              <a:buSzPct val="125000"/>
              <a:buFontTx/>
              <a:buChar char="-"/>
            </a:pPr>
            <a:r>
              <a:rPr lang="en-GB" sz="1400" b="1" dirty="0"/>
              <a:t> Evidence of continental contamination</a:t>
            </a:r>
          </a:p>
          <a:p>
            <a:pPr algn="l">
              <a:buSzPct val="125000"/>
              <a:buFontTx/>
              <a:buChar char="-"/>
            </a:pPr>
            <a:r>
              <a:rPr lang="en-GB" sz="1400" b="1" dirty="0"/>
              <a:t> Evidence of sub-basalt sediments (not serpentinised mantle !) (e.g. CVX survey)</a:t>
            </a:r>
          </a:p>
          <a:p>
            <a:pPr algn="l">
              <a:buSzPct val="125000"/>
              <a:buFontTx/>
              <a:buChar char="-"/>
            </a:pPr>
            <a:endParaRPr lang="en-GB" sz="1400" b="1" dirty="0"/>
          </a:p>
          <a:p>
            <a:pPr algn="l">
              <a:buSzPct val="125000"/>
              <a:buFontTx/>
              <a:buChar char="-"/>
            </a:pPr>
            <a:endParaRPr lang="en-GB" sz="1400" b="1" dirty="0"/>
          </a:p>
          <a:p>
            <a:pPr algn="l">
              <a:buSzPct val="125000"/>
              <a:buFontTx/>
              <a:buChar char="-"/>
            </a:pPr>
            <a:r>
              <a:rPr lang="en-GB" sz="1400" b="1" dirty="0">
                <a:solidFill>
                  <a:srgbClr val="3333FF"/>
                </a:solidFill>
              </a:rPr>
              <a:t>&gt;  Volcanic margins are fundamentally different from magma-poor margin !</a:t>
            </a:r>
          </a:p>
          <a:p>
            <a:pPr algn="l">
              <a:buSzPct val="125000"/>
            </a:pPr>
            <a:r>
              <a:rPr lang="en-GB" sz="1400" b="1" dirty="0">
                <a:solidFill>
                  <a:srgbClr val="3333FF"/>
                </a:solidFill>
              </a:rPr>
              <a:t>-&gt; The hyperextended model applied to the outer Møre/Vøring is also very ‘oil’ pessimistic </a:t>
            </a:r>
          </a:p>
        </p:txBody>
      </p:sp>
      <p:sp>
        <p:nvSpPr>
          <p:cNvPr id="12" name="Text Box 4"/>
          <p:cNvSpPr txBox="1">
            <a:spLocks noChangeArrowheads="1"/>
          </p:cNvSpPr>
          <p:nvPr>
            <p:custDataLst>
              <p:tags r:id="rId2"/>
            </p:custDataLst>
          </p:nvPr>
        </p:nvSpPr>
        <p:spPr bwMode="auto">
          <a:xfrm>
            <a:off x="0" y="0"/>
            <a:ext cx="9144000" cy="461665"/>
          </a:xfrm>
          <a:prstGeom prst="rect">
            <a:avLst/>
          </a:prstGeom>
          <a:solidFill>
            <a:srgbClr val="CC99FF"/>
          </a:solidFill>
          <a:ln w="9525">
            <a:noFill/>
            <a:miter lim="800000"/>
            <a:headEnd/>
            <a:tailEnd/>
          </a:ln>
          <a:effectLst/>
        </p:spPr>
        <p:txBody>
          <a:bodyPr>
            <a:spAutoFit/>
          </a:bodyPr>
          <a:lstStyle/>
          <a:p>
            <a:pPr algn="l">
              <a:defRPr/>
            </a:pPr>
            <a:r>
              <a:rPr lang="en-US" b="1" dirty="0">
                <a:solidFill>
                  <a:schemeClr val="bg1"/>
                </a:solidFill>
                <a:effectLst>
                  <a:outerShdw blurRad="38100" dist="38100" dir="2700000" algn="tl">
                    <a:srgbClr val="000000">
                      <a:alpha val="43137"/>
                    </a:srgbClr>
                  </a:outerShdw>
                </a:effectLst>
                <a:latin typeface="Arial" charset="0"/>
              </a:rPr>
              <a:t>Magma-poor model in the outer Vøring: fact or reality ?</a:t>
            </a:r>
          </a:p>
        </p:txBody>
      </p:sp>
      <p:pic>
        <p:nvPicPr>
          <p:cNvPr id="1026" name="Picture 2"/>
          <p:cNvPicPr>
            <a:picLocks noChangeAspect="1" noChangeArrowheads="1"/>
          </p:cNvPicPr>
          <p:nvPr>
            <p:custDataLst>
              <p:tags r:id="rId3"/>
            </p:custDataLst>
          </p:nvPr>
        </p:nvPicPr>
        <p:blipFill>
          <a:blip r:embed="rId9" cstate="print"/>
          <a:srcRect/>
          <a:stretch>
            <a:fillRect/>
          </a:stretch>
        </p:blipFill>
        <p:spPr bwMode="auto">
          <a:xfrm>
            <a:off x="0" y="585221"/>
            <a:ext cx="9143292" cy="2519485"/>
          </a:xfrm>
          <a:prstGeom prst="rect">
            <a:avLst/>
          </a:prstGeom>
          <a:noFill/>
          <a:ln w="9525">
            <a:noFill/>
            <a:miter lim="800000"/>
            <a:headEnd/>
            <a:tailEnd/>
          </a:ln>
        </p:spPr>
      </p:pic>
      <p:sp>
        <p:nvSpPr>
          <p:cNvPr id="63" name="TextBox 62"/>
          <p:cNvSpPr txBox="1"/>
          <p:nvPr>
            <p:custDataLst>
              <p:tags r:id="rId4"/>
            </p:custDataLst>
          </p:nvPr>
        </p:nvSpPr>
        <p:spPr>
          <a:xfrm>
            <a:off x="5808396" y="3083443"/>
            <a:ext cx="3044423" cy="276999"/>
          </a:xfrm>
          <a:prstGeom prst="rect">
            <a:avLst/>
          </a:prstGeom>
          <a:noFill/>
        </p:spPr>
        <p:txBody>
          <a:bodyPr wrap="none" rtlCol="0">
            <a:spAutoFit/>
          </a:bodyPr>
          <a:lstStyle/>
          <a:p>
            <a:r>
              <a:rPr lang="en-GB" sz="1200" b="1" i="1" dirty="0"/>
              <a:t>Peron-</a:t>
            </a:r>
            <a:r>
              <a:rPr lang="en-GB" sz="1200" b="1" i="1" dirty="0" err="1"/>
              <a:t>Pinvidic</a:t>
            </a:r>
            <a:r>
              <a:rPr lang="en-GB" sz="1200" b="1" i="1" dirty="0"/>
              <a:t> and </a:t>
            </a:r>
            <a:r>
              <a:rPr lang="en-GB" sz="1200" b="1" i="1" dirty="0" err="1"/>
              <a:t>Odmundsen</a:t>
            </a:r>
            <a:r>
              <a:rPr lang="en-GB" sz="1200" b="1" i="1" dirty="0"/>
              <a:t>, 2016</a:t>
            </a:r>
            <a:endParaRPr lang="en-US" sz="1200" b="1" i="1" dirty="0"/>
          </a:p>
        </p:txBody>
      </p:sp>
      <p:sp>
        <p:nvSpPr>
          <p:cNvPr id="64" name="TextBox 63"/>
          <p:cNvSpPr txBox="1"/>
          <p:nvPr>
            <p:custDataLst>
              <p:tags r:id="rId5"/>
            </p:custDataLst>
          </p:nvPr>
        </p:nvSpPr>
        <p:spPr>
          <a:xfrm>
            <a:off x="4568957" y="1180215"/>
            <a:ext cx="1083951" cy="338554"/>
          </a:xfrm>
          <a:prstGeom prst="rect">
            <a:avLst/>
          </a:prstGeom>
          <a:noFill/>
        </p:spPr>
        <p:txBody>
          <a:bodyPr wrap="none" rtlCol="0">
            <a:spAutoFit/>
          </a:bodyPr>
          <a:lstStyle/>
          <a:p>
            <a:r>
              <a:rPr lang="en-US" sz="1600" b="1" dirty="0" err="1">
                <a:solidFill>
                  <a:srgbClr val="00FFFF"/>
                </a:solidFill>
              </a:rPr>
              <a:t>Ygg</a:t>
            </a:r>
            <a:r>
              <a:rPr lang="en-US" sz="1600" b="1" dirty="0">
                <a:solidFill>
                  <a:srgbClr val="00FFFF"/>
                </a:solidFill>
              </a:rPr>
              <a:t> High</a:t>
            </a:r>
          </a:p>
        </p:txBody>
      </p:sp>
      <p:sp>
        <p:nvSpPr>
          <p:cNvPr id="65" name="TextBox 64"/>
          <p:cNvSpPr txBox="1"/>
          <p:nvPr>
            <p:custDataLst>
              <p:tags r:id="rId6"/>
            </p:custDataLst>
          </p:nvPr>
        </p:nvSpPr>
        <p:spPr>
          <a:xfrm>
            <a:off x="5881758" y="1180215"/>
            <a:ext cx="825868" cy="338554"/>
          </a:xfrm>
          <a:prstGeom prst="rect">
            <a:avLst/>
          </a:prstGeom>
          <a:noFill/>
        </p:spPr>
        <p:txBody>
          <a:bodyPr wrap="none" rtlCol="0">
            <a:spAutoFit/>
          </a:bodyPr>
          <a:lstStyle/>
          <a:p>
            <a:r>
              <a:rPr lang="en-US" sz="1600" b="1" dirty="0" err="1">
                <a:solidFill>
                  <a:srgbClr val="FF0000"/>
                </a:solidFill>
              </a:rPr>
              <a:t>Gjallar</a:t>
            </a:r>
            <a:endParaRPr lang="en-US" sz="1600" b="1" dirty="0">
              <a:solidFill>
                <a:srgbClr val="FF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volution_VRM_2015.jpg"/>
          <p:cNvPicPr>
            <a:picLocks noChangeAspect="1"/>
          </p:cNvPicPr>
          <p:nvPr>
            <p:custDataLst>
              <p:tags r:id="rId1"/>
            </p:custDataLst>
          </p:nvPr>
        </p:nvPicPr>
        <p:blipFill>
          <a:blip r:embed="rId8" cstate="print"/>
          <a:stretch>
            <a:fillRect/>
          </a:stretch>
        </p:blipFill>
        <p:spPr>
          <a:xfrm>
            <a:off x="0" y="168270"/>
            <a:ext cx="8923518" cy="6689730"/>
          </a:xfrm>
          <a:prstGeom prst="rect">
            <a:avLst/>
          </a:prstGeom>
        </p:spPr>
      </p:pic>
      <p:sp>
        <p:nvSpPr>
          <p:cNvPr id="26627" name="Text Box 4"/>
          <p:cNvSpPr txBox="1">
            <a:spLocks noChangeArrowheads="1"/>
          </p:cNvSpPr>
          <p:nvPr>
            <p:custDataLst>
              <p:tags r:id="rId2"/>
            </p:custDataLst>
          </p:nvPr>
        </p:nvSpPr>
        <p:spPr bwMode="auto">
          <a:xfrm>
            <a:off x="0" y="0"/>
            <a:ext cx="9144000" cy="461665"/>
          </a:xfrm>
          <a:prstGeom prst="rect">
            <a:avLst/>
          </a:prstGeom>
          <a:solidFill>
            <a:srgbClr val="CC99FF"/>
          </a:solidFill>
          <a:ln w="9525">
            <a:noFill/>
            <a:miter lim="800000"/>
            <a:headEnd/>
            <a:tailEnd/>
          </a:ln>
        </p:spPr>
        <p:txBody>
          <a:bodyPr>
            <a:spAutoFit/>
          </a:bodyPr>
          <a:lstStyle/>
          <a:p>
            <a:pPr algn="l"/>
            <a:r>
              <a:rPr lang="nb-NO" b="1" dirty="0" err="1">
                <a:solidFill>
                  <a:schemeClr val="bg1"/>
                </a:solidFill>
                <a:effectLst>
                  <a:outerShdw blurRad="38100" dist="38100" dir="2700000" algn="tl">
                    <a:srgbClr val="000000">
                      <a:alpha val="43137"/>
                    </a:srgbClr>
                  </a:outerShdw>
                </a:effectLst>
              </a:rPr>
              <a:t>Onset</a:t>
            </a:r>
            <a:r>
              <a:rPr lang="nb-NO" b="1" dirty="0">
                <a:solidFill>
                  <a:schemeClr val="bg1"/>
                </a:solidFill>
                <a:effectLst>
                  <a:outerShdw blurRad="38100" dist="38100" dir="2700000" algn="tl">
                    <a:srgbClr val="000000">
                      <a:alpha val="43137"/>
                    </a:srgbClr>
                  </a:outerShdw>
                </a:effectLst>
              </a:rPr>
              <a:t> </a:t>
            </a:r>
            <a:r>
              <a:rPr lang="nb-NO" b="1" dirty="0" err="1">
                <a:solidFill>
                  <a:schemeClr val="bg1"/>
                </a:solidFill>
                <a:effectLst>
                  <a:outerShdw blurRad="38100" dist="38100" dir="2700000" algn="tl">
                    <a:srgbClr val="000000">
                      <a:alpha val="43137"/>
                    </a:srgbClr>
                  </a:outerShdw>
                </a:effectLst>
              </a:rPr>
              <a:t>of</a:t>
            </a:r>
            <a:r>
              <a:rPr lang="nb-NO" b="1" dirty="0">
                <a:solidFill>
                  <a:schemeClr val="bg1"/>
                </a:solidFill>
                <a:effectLst>
                  <a:outerShdw blurRad="38100" dist="38100" dir="2700000" algn="tl">
                    <a:srgbClr val="000000">
                      <a:alpha val="43137"/>
                    </a:srgbClr>
                  </a:outerShdw>
                </a:effectLst>
              </a:rPr>
              <a:t> </a:t>
            </a:r>
            <a:r>
              <a:rPr lang="nb-NO" b="1" dirty="0" err="1">
                <a:solidFill>
                  <a:schemeClr val="bg1"/>
                </a:solidFill>
                <a:effectLst>
                  <a:outerShdw blurRad="38100" dist="38100" dir="2700000" algn="tl">
                    <a:srgbClr val="000000">
                      <a:alpha val="43137"/>
                    </a:srgbClr>
                  </a:outerShdw>
                </a:effectLst>
              </a:rPr>
              <a:t>breakup</a:t>
            </a:r>
            <a:r>
              <a:rPr lang="nb-NO" b="1" dirty="0">
                <a:solidFill>
                  <a:schemeClr val="bg1"/>
                </a:solidFill>
                <a:effectLst>
                  <a:outerShdw blurRad="38100" dist="38100" dir="2700000" algn="tl">
                    <a:srgbClr val="000000">
                      <a:alpha val="43137"/>
                    </a:srgbClr>
                  </a:outerShdw>
                </a:effectLst>
              </a:rPr>
              <a:t>: </a:t>
            </a:r>
            <a:r>
              <a:rPr lang="nb-NO" b="1" dirty="0" err="1">
                <a:solidFill>
                  <a:schemeClr val="bg1"/>
                </a:solidFill>
                <a:effectLst>
                  <a:outerShdw blurRad="38100" dist="38100" dir="2700000" algn="tl">
                    <a:srgbClr val="000000">
                      <a:alpha val="43137"/>
                    </a:srgbClr>
                  </a:outerShdw>
                </a:effectLst>
              </a:rPr>
              <a:t>diking</a:t>
            </a:r>
            <a:r>
              <a:rPr lang="nb-NO" b="1" dirty="0">
                <a:solidFill>
                  <a:schemeClr val="bg1"/>
                </a:solidFill>
                <a:effectLst>
                  <a:outerShdw blurRad="38100" dist="38100" dir="2700000" algn="tl">
                    <a:srgbClr val="000000">
                      <a:alpha val="43137"/>
                    </a:srgbClr>
                  </a:outerShdw>
                </a:effectLst>
              </a:rPr>
              <a:t>, </a:t>
            </a:r>
            <a:r>
              <a:rPr lang="nb-NO" b="1" dirty="0" err="1">
                <a:solidFill>
                  <a:schemeClr val="bg1"/>
                </a:solidFill>
                <a:effectLst>
                  <a:outerShdw blurRad="38100" dist="38100" dir="2700000" algn="tl">
                    <a:srgbClr val="000000">
                      <a:alpha val="43137"/>
                    </a:srgbClr>
                  </a:outerShdw>
                </a:effectLst>
              </a:rPr>
              <a:t>plumbing</a:t>
            </a:r>
            <a:r>
              <a:rPr lang="nb-NO" b="1" dirty="0">
                <a:solidFill>
                  <a:schemeClr val="bg1"/>
                </a:solidFill>
                <a:effectLst>
                  <a:outerShdw blurRad="38100" dist="38100" dir="2700000" algn="tl">
                    <a:srgbClr val="000000">
                      <a:alpha val="43137"/>
                    </a:srgbClr>
                  </a:outerShdw>
                </a:effectLst>
              </a:rPr>
              <a:t> and </a:t>
            </a:r>
            <a:r>
              <a:rPr lang="nb-NO" b="1" dirty="0" err="1">
                <a:solidFill>
                  <a:schemeClr val="bg1"/>
                </a:solidFill>
                <a:effectLst>
                  <a:outerShdw blurRad="38100" dist="38100" dir="2700000" algn="tl">
                    <a:srgbClr val="000000">
                      <a:alpha val="43137"/>
                    </a:srgbClr>
                  </a:outerShdw>
                </a:effectLst>
              </a:rPr>
              <a:t>magmatic</a:t>
            </a:r>
            <a:r>
              <a:rPr lang="nb-NO" b="1" dirty="0">
                <a:solidFill>
                  <a:schemeClr val="bg1"/>
                </a:solidFill>
                <a:effectLst>
                  <a:outerShdw blurRad="38100" dist="38100" dir="2700000" algn="tl">
                    <a:srgbClr val="000000">
                      <a:alpha val="43137"/>
                    </a:srgbClr>
                  </a:outerShdw>
                </a:effectLst>
              </a:rPr>
              <a:t> </a:t>
            </a:r>
            <a:r>
              <a:rPr lang="nb-NO" b="1" dirty="0" err="1">
                <a:solidFill>
                  <a:schemeClr val="bg1"/>
                </a:solidFill>
                <a:effectLst>
                  <a:outerShdw blurRad="38100" dist="38100" dir="2700000" algn="tl">
                    <a:srgbClr val="000000">
                      <a:alpha val="43137"/>
                    </a:srgbClr>
                  </a:outerShdw>
                </a:effectLst>
              </a:rPr>
              <a:t>necking</a:t>
            </a:r>
            <a:r>
              <a:rPr lang="nb-NO" b="1" dirty="0">
                <a:solidFill>
                  <a:schemeClr val="bg1"/>
                </a:solidFill>
                <a:effectLst>
                  <a:outerShdw blurRad="38100" dist="38100" dir="2700000" algn="tl">
                    <a:srgbClr val="000000">
                      <a:alpha val="43137"/>
                    </a:srgbClr>
                  </a:outerShdw>
                </a:effectLst>
              </a:rPr>
              <a:t>  </a:t>
            </a:r>
            <a:endParaRPr lang="en-GB" b="1" dirty="0">
              <a:solidFill>
                <a:schemeClr val="bg1"/>
              </a:solidFill>
              <a:effectLst>
                <a:outerShdw blurRad="38100" dist="38100" dir="2700000" algn="tl">
                  <a:srgbClr val="000000">
                    <a:alpha val="43137"/>
                  </a:srgbClr>
                </a:outerShdw>
              </a:effectLst>
            </a:endParaRPr>
          </a:p>
        </p:txBody>
      </p:sp>
      <p:sp>
        <p:nvSpPr>
          <p:cNvPr id="4" name="TextBox 3"/>
          <p:cNvSpPr txBox="1"/>
          <p:nvPr>
            <p:custDataLst>
              <p:tags r:id="rId3"/>
            </p:custDataLst>
          </p:nvPr>
        </p:nvSpPr>
        <p:spPr>
          <a:xfrm>
            <a:off x="4607182" y="6561951"/>
            <a:ext cx="4536818" cy="276999"/>
          </a:xfrm>
          <a:prstGeom prst="rect">
            <a:avLst/>
          </a:prstGeom>
          <a:solidFill>
            <a:schemeClr val="bg1"/>
          </a:solidFill>
        </p:spPr>
        <p:txBody>
          <a:bodyPr wrap="none" rtlCol="0">
            <a:spAutoFit/>
          </a:bodyPr>
          <a:lstStyle/>
          <a:p>
            <a:pPr algn="ctr"/>
            <a:r>
              <a:rPr lang="en-GB" sz="1200" i="1" dirty="0"/>
              <a:t>Onset of breakup scenario (modified after Gernigon et al., 2006)</a:t>
            </a:r>
          </a:p>
        </p:txBody>
      </p:sp>
      <p:sp>
        <p:nvSpPr>
          <p:cNvPr id="10" name="TextBox 9"/>
          <p:cNvSpPr txBox="1"/>
          <p:nvPr>
            <p:custDataLst>
              <p:tags r:id="rId4"/>
            </p:custDataLst>
          </p:nvPr>
        </p:nvSpPr>
        <p:spPr>
          <a:xfrm>
            <a:off x="-1" y="628649"/>
            <a:ext cx="2362201" cy="892552"/>
          </a:xfrm>
          <a:prstGeom prst="rect">
            <a:avLst/>
          </a:prstGeom>
          <a:solidFill>
            <a:schemeClr val="bg1"/>
          </a:solidFill>
        </p:spPr>
        <p:txBody>
          <a:bodyPr wrap="square" rtlCol="0">
            <a:spAutoFit/>
          </a:bodyPr>
          <a:lstStyle/>
          <a:p>
            <a:r>
              <a:rPr lang="en-GB" sz="1600" b="1" dirty="0"/>
              <a:t>Marginal Plateau</a:t>
            </a:r>
          </a:p>
          <a:p>
            <a:r>
              <a:rPr lang="en-GB" sz="1200" b="1" dirty="0"/>
              <a:t>(continental crust preserved)</a:t>
            </a:r>
          </a:p>
          <a:p>
            <a:r>
              <a:rPr lang="en-GB" sz="1200" b="1" dirty="0"/>
              <a:t>No clear ZECM</a:t>
            </a:r>
          </a:p>
          <a:p>
            <a:r>
              <a:rPr lang="en-GB" sz="1200" b="1" dirty="0"/>
              <a:t> </a:t>
            </a:r>
          </a:p>
        </p:txBody>
      </p:sp>
      <p:sp>
        <p:nvSpPr>
          <p:cNvPr id="6" name="TextBox 5"/>
          <p:cNvSpPr txBox="1"/>
          <p:nvPr>
            <p:custDataLst>
              <p:tags r:id="rId5"/>
            </p:custDataLst>
          </p:nvPr>
        </p:nvSpPr>
        <p:spPr>
          <a:xfrm rot="524378">
            <a:off x="4906327" y="516838"/>
            <a:ext cx="899605" cy="253916"/>
          </a:xfrm>
          <a:prstGeom prst="rect">
            <a:avLst/>
          </a:prstGeom>
          <a:noFill/>
        </p:spPr>
        <p:txBody>
          <a:bodyPr wrap="none" rtlCol="0">
            <a:spAutoFit/>
          </a:bodyPr>
          <a:lstStyle/>
          <a:p>
            <a:r>
              <a:rPr lang="en-GB" sz="1050" b="1" dirty="0">
                <a:solidFill>
                  <a:srgbClr val="FFFF00"/>
                </a:solidFill>
              </a:rPr>
              <a:t>decoupling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descr="Capture.JPG.jpeg"/>
          <p:cNvPicPr>
            <a:picLocks noChangeAspect="1"/>
          </p:cNvPicPr>
          <p:nvPr>
            <p:custDataLst>
              <p:tags r:id="rId1"/>
            </p:custDataLst>
          </p:nvPr>
        </p:nvPicPr>
        <p:blipFill>
          <a:blip r:embed="rId42" cstate="print"/>
          <a:srcRect l="12705"/>
          <a:stretch>
            <a:fillRect/>
          </a:stretch>
        </p:blipFill>
        <p:spPr>
          <a:xfrm>
            <a:off x="904875" y="466246"/>
            <a:ext cx="8239125" cy="6391754"/>
          </a:xfrm>
          <a:prstGeom prst="rect">
            <a:avLst/>
          </a:prstGeom>
        </p:spPr>
      </p:pic>
      <p:sp>
        <p:nvSpPr>
          <p:cNvPr id="8225" name="Text Box 21"/>
          <p:cNvSpPr txBox="1">
            <a:spLocks noChangeArrowheads="1"/>
          </p:cNvSpPr>
          <p:nvPr>
            <p:custDataLst>
              <p:tags r:id="rId2"/>
            </p:custDataLst>
          </p:nvPr>
        </p:nvSpPr>
        <p:spPr bwMode="auto">
          <a:xfrm>
            <a:off x="0" y="0"/>
            <a:ext cx="7577267" cy="461665"/>
          </a:xfrm>
          <a:prstGeom prst="rect">
            <a:avLst/>
          </a:prstGeom>
          <a:noFill/>
          <a:ln w="9525">
            <a:noFill/>
            <a:miter lim="800000"/>
            <a:headEnd/>
            <a:tailEnd/>
          </a:ln>
        </p:spPr>
        <p:txBody>
          <a:bodyPr wrap="none">
            <a:spAutoFit/>
          </a:bodyPr>
          <a:lstStyle/>
          <a:p>
            <a:r>
              <a:rPr lang="en-GB" sz="2400" dirty="0">
                <a:solidFill>
                  <a:schemeClr val="bg1"/>
                </a:solidFill>
              </a:rPr>
              <a:t>BASAR PROJECT: Regional setting – scientific issues</a:t>
            </a:r>
          </a:p>
        </p:txBody>
      </p:sp>
      <p:sp>
        <p:nvSpPr>
          <p:cNvPr id="48" name="Rectangle 47"/>
          <p:cNvSpPr/>
          <p:nvPr>
            <p:custDataLst>
              <p:tags r:id="rId3"/>
            </p:custDataLst>
          </p:nvPr>
        </p:nvSpPr>
        <p:spPr bwMode="auto">
          <a:xfrm>
            <a:off x="3066" y="6502388"/>
            <a:ext cx="230588" cy="355611"/>
          </a:xfrm>
          <a:prstGeom prst="rect">
            <a:avLst/>
          </a:prstGeom>
          <a:solidFill>
            <a:srgbClr val="B3E1B6"/>
          </a:solidFill>
          <a:ln w="12700" cap="flat" cmpd="sng" algn="ctr">
            <a:noFill/>
            <a:prstDash val="solid"/>
            <a:round/>
            <a:headEnd type="none" w="med" len="med"/>
            <a:tailEnd type="none" w="med" len="med"/>
          </a:ln>
          <a:effectLst/>
        </p:spPr>
        <p:txBody>
          <a:bodyPr rtlCol="0" anchor="ctr"/>
          <a:lstStyle/>
          <a:p>
            <a:pPr algn="ctr"/>
            <a:endParaRPr lang="en-GB"/>
          </a:p>
        </p:txBody>
      </p:sp>
      <p:sp>
        <p:nvSpPr>
          <p:cNvPr id="51" name="Rectangle 50"/>
          <p:cNvSpPr/>
          <p:nvPr>
            <p:custDataLst>
              <p:tags r:id="rId4"/>
            </p:custDataLst>
          </p:nvPr>
        </p:nvSpPr>
        <p:spPr bwMode="auto">
          <a:xfrm flipV="1">
            <a:off x="3066" y="5666980"/>
            <a:ext cx="230588" cy="840335"/>
          </a:xfrm>
          <a:prstGeom prst="rect">
            <a:avLst/>
          </a:prstGeom>
          <a:solidFill>
            <a:srgbClr val="CB8C37"/>
          </a:solidFill>
          <a:ln w="12700" cap="flat" cmpd="sng" algn="ctr">
            <a:noFill/>
            <a:prstDash val="solid"/>
            <a:round/>
            <a:headEnd type="none" w="med" len="med"/>
            <a:tailEnd type="none" w="med" len="med"/>
          </a:ln>
          <a:effectLst/>
        </p:spPr>
        <p:txBody>
          <a:bodyPr rtlCol="0" anchor="ctr"/>
          <a:lstStyle/>
          <a:p>
            <a:pPr algn="ctr"/>
            <a:endParaRPr lang="en-GB"/>
          </a:p>
        </p:txBody>
      </p:sp>
      <p:sp>
        <p:nvSpPr>
          <p:cNvPr id="52" name="Rectangle 51"/>
          <p:cNvSpPr/>
          <p:nvPr>
            <p:custDataLst>
              <p:tags r:id="rId5"/>
            </p:custDataLst>
          </p:nvPr>
        </p:nvSpPr>
        <p:spPr bwMode="auto">
          <a:xfrm flipV="1">
            <a:off x="3066" y="4835400"/>
            <a:ext cx="230588" cy="840335"/>
          </a:xfrm>
          <a:prstGeom prst="rect">
            <a:avLst/>
          </a:prstGeom>
          <a:solidFill>
            <a:srgbClr val="67A599"/>
          </a:solidFill>
          <a:ln w="12700" cap="flat" cmpd="sng" algn="ctr">
            <a:noFill/>
            <a:prstDash val="solid"/>
            <a:round/>
            <a:headEnd type="none" w="med" len="med"/>
            <a:tailEnd type="none" w="med" len="med"/>
          </a:ln>
          <a:effectLst/>
        </p:spPr>
        <p:txBody>
          <a:bodyPr rtlCol="0" anchor="ctr"/>
          <a:lstStyle/>
          <a:p>
            <a:pPr algn="ctr"/>
            <a:endParaRPr lang="en-GB"/>
          </a:p>
        </p:txBody>
      </p:sp>
      <p:sp>
        <p:nvSpPr>
          <p:cNvPr id="53" name="Rectangle 52"/>
          <p:cNvSpPr/>
          <p:nvPr>
            <p:custDataLst>
              <p:tags r:id="rId6"/>
            </p:custDataLst>
          </p:nvPr>
        </p:nvSpPr>
        <p:spPr bwMode="auto">
          <a:xfrm flipV="1">
            <a:off x="3066" y="4175387"/>
            <a:ext cx="230588" cy="672265"/>
          </a:xfrm>
          <a:prstGeom prst="rect">
            <a:avLst/>
          </a:prstGeom>
          <a:solidFill>
            <a:srgbClr val="F04028"/>
          </a:solidFill>
          <a:ln w="12700" cap="flat" cmpd="sng" algn="ctr">
            <a:noFill/>
            <a:prstDash val="solid"/>
            <a:round/>
            <a:headEnd type="none" w="med" len="med"/>
            <a:tailEnd type="none" w="med" len="med"/>
          </a:ln>
          <a:effectLst/>
        </p:spPr>
        <p:txBody>
          <a:bodyPr rtlCol="0" anchor="ctr"/>
          <a:lstStyle/>
          <a:p>
            <a:pPr algn="ctr"/>
            <a:endParaRPr lang="en-GB"/>
          </a:p>
        </p:txBody>
      </p:sp>
      <p:sp>
        <p:nvSpPr>
          <p:cNvPr id="54" name="Rectangle 53"/>
          <p:cNvSpPr/>
          <p:nvPr>
            <p:custDataLst>
              <p:tags r:id="rId7"/>
            </p:custDataLst>
          </p:nvPr>
        </p:nvSpPr>
        <p:spPr bwMode="auto">
          <a:xfrm flipV="1">
            <a:off x="3066" y="3474720"/>
            <a:ext cx="230588" cy="698916"/>
          </a:xfrm>
          <a:prstGeom prst="rect">
            <a:avLst/>
          </a:prstGeom>
          <a:solidFill>
            <a:srgbClr val="812B92"/>
          </a:solidFill>
          <a:ln w="12700" cap="flat" cmpd="sng" algn="ctr">
            <a:noFill/>
            <a:prstDash val="solid"/>
            <a:round/>
            <a:headEnd type="none" w="med" len="med"/>
            <a:tailEnd type="none" w="med" len="med"/>
          </a:ln>
          <a:effectLst/>
        </p:spPr>
        <p:txBody>
          <a:bodyPr rtlCol="0" anchor="ctr"/>
          <a:lstStyle/>
          <a:p>
            <a:pPr algn="ctr"/>
            <a:endParaRPr lang="en-GB"/>
          </a:p>
        </p:txBody>
      </p:sp>
      <p:sp>
        <p:nvSpPr>
          <p:cNvPr id="55" name="Rectangle 54"/>
          <p:cNvSpPr/>
          <p:nvPr>
            <p:custDataLst>
              <p:tags r:id="rId8"/>
            </p:custDataLst>
          </p:nvPr>
        </p:nvSpPr>
        <p:spPr bwMode="auto">
          <a:xfrm flipV="1">
            <a:off x="3066" y="2673292"/>
            <a:ext cx="230588" cy="807068"/>
          </a:xfrm>
          <a:prstGeom prst="rect">
            <a:avLst/>
          </a:prstGeom>
          <a:solidFill>
            <a:srgbClr val="34B2C9"/>
          </a:solidFill>
          <a:ln w="12700" cap="flat" cmpd="sng" algn="ctr">
            <a:noFill/>
            <a:prstDash val="solid"/>
            <a:round/>
            <a:headEnd type="none" w="med" len="med"/>
            <a:tailEnd type="none" w="med" len="med"/>
          </a:ln>
          <a:effectLst/>
        </p:spPr>
        <p:txBody>
          <a:bodyPr rtlCol="0" anchor="ctr"/>
          <a:lstStyle/>
          <a:p>
            <a:pPr algn="ctr"/>
            <a:endParaRPr lang="en-GB"/>
          </a:p>
        </p:txBody>
      </p:sp>
      <p:sp>
        <p:nvSpPr>
          <p:cNvPr id="56" name="Rectangle 55"/>
          <p:cNvSpPr/>
          <p:nvPr>
            <p:custDataLst>
              <p:tags r:id="rId9"/>
            </p:custDataLst>
          </p:nvPr>
        </p:nvSpPr>
        <p:spPr bwMode="auto">
          <a:xfrm flipV="1">
            <a:off x="3066" y="1549347"/>
            <a:ext cx="230588" cy="1151908"/>
          </a:xfrm>
          <a:prstGeom prst="rect">
            <a:avLst/>
          </a:prstGeom>
          <a:solidFill>
            <a:srgbClr val="7FC64E"/>
          </a:solidFill>
          <a:ln w="12700" cap="flat" cmpd="sng" algn="ctr">
            <a:noFill/>
            <a:prstDash val="solid"/>
            <a:round/>
            <a:headEnd type="none" w="med" len="med"/>
            <a:tailEnd type="none" w="med" len="med"/>
          </a:ln>
          <a:effectLst/>
        </p:spPr>
        <p:txBody>
          <a:bodyPr rtlCol="0" anchor="ctr"/>
          <a:lstStyle/>
          <a:p>
            <a:pPr algn="ctr"/>
            <a:endParaRPr lang="en-GB"/>
          </a:p>
        </p:txBody>
      </p:sp>
      <p:sp>
        <p:nvSpPr>
          <p:cNvPr id="57" name="Rectangle 56"/>
          <p:cNvSpPr/>
          <p:nvPr>
            <p:custDataLst>
              <p:tags r:id="rId10"/>
            </p:custDataLst>
          </p:nvPr>
        </p:nvSpPr>
        <p:spPr bwMode="auto">
          <a:xfrm flipV="1">
            <a:off x="3066" y="950608"/>
            <a:ext cx="230588" cy="599895"/>
          </a:xfrm>
          <a:prstGeom prst="rect">
            <a:avLst/>
          </a:prstGeom>
          <a:solidFill>
            <a:srgbClr val="FD9A52"/>
          </a:solidFill>
          <a:ln w="12700" cap="flat" cmpd="sng" algn="ctr">
            <a:noFill/>
            <a:prstDash val="solid"/>
            <a:round/>
            <a:headEnd type="none" w="med" len="med"/>
            <a:tailEnd type="none" w="med" len="med"/>
          </a:ln>
          <a:effectLst/>
        </p:spPr>
        <p:txBody>
          <a:bodyPr rtlCol="0" anchor="ctr"/>
          <a:lstStyle/>
          <a:p>
            <a:pPr algn="ctr"/>
            <a:endParaRPr lang="en-GB"/>
          </a:p>
        </p:txBody>
      </p:sp>
      <p:sp>
        <p:nvSpPr>
          <p:cNvPr id="59" name="Rectangle 58"/>
          <p:cNvSpPr/>
          <p:nvPr>
            <p:custDataLst>
              <p:tags r:id="rId11"/>
            </p:custDataLst>
          </p:nvPr>
        </p:nvSpPr>
        <p:spPr bwMode="auto">
          <a:xfrm flipV="1">
            <a:off x="3066" y="623101"/>
            <a:ext cx="230588" cy="334553"/>
          </a:xfrm>
          <a:prstGeom prst="rect">
            <a:avLst/>
          </a:prstGeom>
          <a:solidFill>
            <a:srgbClr val="FFE619"/>
          </a:solidFill>
          <a:ln w="12700" cap="flat" cmpd="sng" algn="ctr">
            <a:noFill/>
            <a:prstDash val="solid"/>
            <a:round/>
            <a:headEnd type="none" w="med" len="med"/>
            <a:tailEnd type="none" w="med" len="med"/>
          </a:ln>
          <a:effectLst/>
        </p:spPr>
        <p:txBody>
          <a:bodyPr rtlCol="0" anchor="ctr"/>
          <a:lstStyle/>
          <a:p>
            <a:pPr algn="ctr"/>
            <a:endParaRPr lang="en-GB"/>
          </a:p>
        </p:txBody>
      </p:sp>
      <p:sp>
        <p:nvSpPr>
          <p:cNvPr id="61" name="TextBox 60"/>
          <p:cNvSpPr txBox="1"/>
          <p:nvPr>
            <p:custDataLst>
              <p:tags r:id="rId12"/>
            </p:custDataLst>
          </p:nvPr>
        </p:nvSpPr>
        <p:spPr>
          <a:xfrm rot="16200000">
            <a:off x="-191302" y="1097519"/>
            <a:ext cx="619080" cy="276999"/>
          </a:xfrm>
          <a:prstGeom prst="rect">
            <a:avLst/>
          </a:prstGeom>
          <a:noFill/>
        </p:spPr>
        <p:txBody>
          <a:bodyPr wrap="none" rtlCol="0">
            <a:spAutoFit/>
          </a:bodyPr>
          <a:lstStyle/>
          <a:p>
            <a:pPr algn="l"/>
            <a:r>
              <a:rPr lang="en-GB" sz="1200" dirty="0" err="1"/>
              <a:t>Paleo</a:t>
            </a:r>
            <a:r>
              <a:rPr lang="en-GB" sz="1200" dirty="0"/>
              <a:t>.</a:t>
            </a:r>
          </a:p>
        </p:txBody>
      </p:sp>
      <p:sp>
        <p:nvSpPr>
          <p:cNvPr id="62" name="TextBox 61"/>
          <p:cNvSpPr txBox="1"/>
          <p:nvPr>
            <p:custDataLst>
              <p:tags r:id="rId13"/>
            </p:custDataLst>
          </p:nvPr>
        </p:nvSpPr>
        <p:spPr>
          <a:xfrm rot="16200000">
            <a:off x="-389113" y="1966429"/>
            <a:ext cx="968535" cy="276999"/>
          </a:xfrm>
          <a:prstGeom prst="rect">
            <a:avLst/>
          </a:prstGeom>
          <a:noFill/>
        </p:spPr>
        <p:txBody>
          <a:bodyPr wrap="none" rtlCol="0">
            <a:spAutoFit/>
          </a:bodyPr>
          <a:lstStyle/>
          <a:p>
            <a:pPr algn="l"/>
            <a:r>
              <a:rPr lang="en-GB" sz="1200" dirty="0"/>
              <a:t>Cretaceous</a:t>
            </a:r>
          </a:p>
        </p:txBody>
      </p:sp>
      <p:sp>
        <p:nvSpPr>
          <p:cNvPr id="64" name="TextBox 63"/>
          <p:cNvSpPr txBox="1"/>
          <p:nvPr>
            <p:custDataLst>
              <p:tags r:id="rId14"/>
            </p:custDataLst>
          </p:nvPr>
        </p:nvSpPr>
        <p:spPr>
          <a:xfrm rot="16200000">
            <a:off x="-278506" y="2953717"/>
            <a:ext cx="747320" cy="276999"/>
          </a:xfrm>
          <a:prstGeom prst="rect">
            <a:avLst/>
          </a:prstGeom>
          <a:noFill/>
        </p:spPr>
        <p:txBody>
          <a:bodyPr wrap="none" rtlCol="0">
            <a:spAutoFit/>
          </a:bodyPr>
          <a:lstStyle/>
          <a:p>
            <a:pPr algn="l"/>
            <a:r>
              <a:rPr lang="en-GB" sz="1200" dirty="0"/>
              <a:t>Jurassic</a:t>
            </a:r>
          </a:p>
        </p:txBody>
      </p:sp>
      <p:sp>
        <p:nvSpPr>
          <p:cNvPr id="65" name="TextBox 64"/>
          <p:cNvSpPr txBox="1"/>
          <p:nvPr>
            <p:custDataLst>
              <p:tags r:id="rId15"/>
            </p:custDataLst>
          </p:nvPr>
        </p:nvSpPr>
        <p:spPr>
          <a:xfrm rot="16200000">
            <a:off x="-258821" y="3686565"/>
            <a:ext cx="707951" cy="276999"/>
          </a:xfrm>
          <a:prstGeom prst="rect">
            <a:avLst/>
          </a:prstGeom>
          <a:noFill/>
        </p:spPr>
        <p:txBody>
          <a:bodyPr wrap="none" rtlCol="0">
            <a:spAutoFit/>
          </a:bodyPr>
          <a:lstStyle/>
          <a:p>
            <a:pPr algn="l"/>
            <a:r>
              <a:rPr lang="en-GB" sz="1200" dirty="0"/>
              <a:t>Triassic</a:t>
            </a:r>
          </a:p>
        </p:txBody>
      </p:sp>
      <p:sp>
        <p:nvSpPr>
          <p:cNvPr id="66" name="TextBox 65"/>
          <p:cNvSpPr txBox="1"/>
          <p:nvPr>
            <p:custDataLst>
              <p:tags r:id="rId16"/>
            </p:custDataLst>
          </p:nvPr>
        </p:nvSpPr>
        <p:spPr>
          <a:xfrm rot="16200000">
            <a:off x="-282513" y="4379656"/>
            <a:ext cx="755335" cy="276999"/>
          </a:xfrm>
          <a:prstGeom prst="rect">
            <a:avLst/>
          </a:prstGeom>
          <a:noFill/>
        </p:spPr>
        <p:txBody>
          <a:bodyPr wrap="none" rtlCol="0">
            <a:spAutoFit/>
          </a:bodyPr>
          <a:lstStyle/>
          <a:p>
            <a:pPr algn="l"/>
            <a:r>
              <a:rPr lang="en-GB" sz="1200" dirty="0"/>
              <a:t>Permian</a:t>
            </a:r>
          </a:p>
        </p:txBody>
      </p:sp>
      <p:sp>
        <p:nvSpPr>
          <p:cNvPr id="67" name="TextBox 66"/>
          <p:cNvSpPr txBox="1"/>
          <p:nvPr>
            <p:custDataLst>
              <p:tags r:id="rId17"/>
            </p:custDataLst>
          </p:nvPr>
        </p:nvSpPr>
        <p:spPr>
          <a:xfrm rot="16200000">
            <a:off x="-269690" y="5088650"/>
            <a:ext cx="729688" cy="276999"/>
          </a:xfrm>
          <a:prstGeom prst="rect">
            <a:avLst/>
          </a:prstGeom>
          <a:noFill/>
        </p:spPr>
        <p:txBody>
          <a:bodyPr wrap="none" rtlCol="0">
            <a:spAutoFit/>
          </a:bodyPr>
          <a:lstStyle/>
          <a:p>
            <a:pPr algn="l"/>
            <a:r>
              <a:rPr lang="en-GB" sz="1200" dirty="0"/>
              <a:t>Carbon.</a:t>
            </a:r>
          </a:p>
        </p:txBody>
      </p:sp>
      <p:sp>
        <p:nvSpPr>
          <p:cNvPr id="68" name="TextBox 67"/>
          <p:cNvSpPr txBox="1"/>
          <p:nvPr>
            <p:custDataLst>
              <p:tags r:id="rId18"/>
            </p:custDataLst>
          </p:nvPr>
        </p:nvSpPr>
        <p:spPr>
          <a:xfrm rot="16200000">
            <a:off x="-320184" y="5932813"/>
            <a:ext cx="830677" cy="276999"/>
          </a:xfrm>
          <a:prstGeom prst="rect">
            <a:avLst/>
          </a:prstGeom>
          <a:noFill/>
        </p:spPr>
        <p:txBody>
          <a:bodyPr wrap="none" rtlCol="0">
            <a:spAutoFit/>
          </a:bodyPr>
          <a:lstStyle/>
          <a:p>
            <a:pPr algn="l"/>
            <a:r>
              <a:rPr lang="en-GB" sz="1200" dirty="0"/>
              <a:t>Devonian</a:t>
            </a:r>
          </a:p>
        </p:txBody>
      </p:sp>
      <p:sp>
        <p:nvSpPr>
          <p:cNvPr id="70" name="TextBox 69"/>
          <p:cNvSpPr txBox="1"/>
          <p:nvPr>
            <p:custDataLst>
              <p:tags r:id="rId19"/>
            </p:custDataLst>
          </p:nvPr>
        </p:nvSpPr>
        <p:spPr>
          <a:xfrm rot="16200000">
            <a:off x="-115737" y="637671"/>
            <a:ext cx="508473" cy="276999"/>
          </a:xfrm>
          <a:prstGeom prst="rect">
            <a:avLst/>
          </a:prstGeom>
          <a:noFill/>
        </p:spPr>
        <p:txBody>
          <a:bodyPr wrap="none" rtlCol="0">
            <a:spAutoFit/>
          </a:bodyPr>
          <a:lstStyle/>
          <a:p>
            <a:pPr algn="l"/>
            <a:r>
              <a:rPr lang="en-GB" sz="1200" dirty="0"/>
              <a:t>Neo.</a:t>
            </a:r>
          </a:p>
        </p:txBody>
      </p:sp>
      <p:sp>
        <p:nvSpPr>
          <p:cNvPr id="71" name="Text Box 4"/>
          <p:cNvSpPr txBox="1">
            <a:spLocks noChangeArrowheads="1"/>
          </p:cNvSpPr>
          <p:nvPr>
            <p:custDataLst>
              <p:tags r:id="rId20"/>
            </p:custDataLst>
          </p:nvPr>
        </p:nvSpPr>
        <p:spPr bwMode="auto">
          <a:xfrm>
            <a:off x="0" y="0"/>
            <a:ext cx="9144000" cy="461963"/>
          </a:xfrm>
          <a:prstGeom prst="rect">
            <a:avLst/>
          </a:prstGeom>
          <a:solidFill>
            <a:srgbClr val="CC99FF"/>
          </a:solidFill>
          <a:ln w="9525">
            <a:noFill/>
            <a:miter lim="800000"/>
            <a:headEnd/>
            <a:tailEnd/>
          </a:ln>
          <a:effectLst/>
        </p:spPr>
        <p:txBody>
          <a:bodyPr>
            <a:spAutoFit/>
          </a:bodyPr>
          <a:lstStyle/>
          <a:p>
            <a:pPr algn="l">
              <a:defRPr/>
            </a:pPr>
            <a:r>
              <a:rPr lang="nb-NO" b="1" dirty="0" err="1">
                <a:solidFill>
                  <a:schemeClr val="bg1"/>
                </a:solidFill>
                <a:effectLst>
                  <a:outerShdw blurRad="38100" dist="38100" dir="2700000" algn="tl">
                    <a:srgbClr val="000000">
                      <a:alpha val="43137"/>
                    </a:srgbClr>
                  </a:outerShdw>
                </a:effectLst>
                <a:latin typeface="Arial" charset="0"/>
              </a:rPr>
              <a:t>Geological</a:t>
            </a:r>
            <a:r>
              <a:rPr lang="nb-NO" b="1" dirty="0">
                <a:solidFill>
                  <a:schemeClr val="bg1"/>
                </a:solidFill>
                <a:effectLst>
                  <a:outerShdw blurRad="38100" dist="38100" dir="2700000" algn="tl">
                    <a:srgbClr val="000000">
                      <a:alpha val="43137"/>
                    </a:srgbClr>
                  </a:outerShdw>
                </a:effectLst>
                <a:latin typeface="Arial" charset="0"/>
              </a:rPr>
              <a:t> setting: from Caledonides to </a:t>
            </a:r>
            <a:r>
              <a:rPr lang="nb-NO" b="1" dirty="0" err="1">
                <a:solidFill>
                  <a:schemeClr val="bg1"/>
                </a:solidFill>
                <a:effectLst>
                  <a:outerShdw blurRad="38100" dist="38100" dir="2700000" algn="tl">
                    <a:srgbClr val="000000">
                      <a:alpha val="43137"/>
                    </a:srgbClr>
                  </a:outerShdw>
                </a:effectLst>
                <a:latin typeface="Arial" charset="0"/>
              </a:rPr>
              <a:t>sea-floor</a:t>
            </a:r>
            <a:r>
              <a:rPr lang="nb-NO" b="1" dirty="0">
                <a:solidFill>
                  <a:schemeClr val="bg1"/>
                </a:solidFill>
                <a:effectLst>
                  <a:outerShdw blurRad="38100" dist="38100" dir="2700000" algn="tl">
                    <a:srgbClr val="000000">
                      <a:alpha val="43137"/>
                    </a:srgbClr>
                  </a:outerShdw>
                </a:effectLst>
                <a:latin typeface="Arial" charset="0"/>
              </a:rPr>
              <a:t> </a:t>
            </a:r>
            <a:r>
              <a:rPr lang="nb-NO" b="1" dirty="0" err="1">
                <a:solidFill>
                  <a:schemeClr val="bg1"/>
                </a:solidFill>
                <a:effectLst>
                  <a:outerShdw blurRad="38100" dist="38100" dir="2700000" algn="tl">
                    <a:srgbClr val="000000">
                      <a:alpha val="43137"/>
                    </a:srgbClr>
                  </a:outerShdw>
                </a:effectLst>
                <a:latin typeface="Arial" charset="0"/>
              </a:rPr>
              <a:t>spreading</a:t>
            </a:r>
            <a:endParaRPr lang="en-GB" b="1" dirty="0">
              <a:solidFill>
                <a:schemeClr val="bg1"/>
              </a:solidFill>
              <a:effectLst>
                <a:outerShdw blurRad="38100" dist="38100" dir="2700000" algn="tl">
                  <a:srgbClr val="000000">
                    <a:alpha val="43137"/>
                  </a:srgbClr>
                </a:outerShdw>
              </a:effectLst>
              <a:latin typeface="Arial" charset="0"/>
            </a:endParaRPr>
          </a:p>
        </p:txBody>
      </p:sp>
      <p:pic>
        <p:nvPicPr>
          <p:cNvPr id="1026" name="Picture 2"/>
          <p:cNvPicPr>
            <a:picLocks noChangeAspect="1" noChangeArrowheads="1"/>
          </p:cNvPicPr>
          <p:nvPr>
            <p:custDataLst>
              <p:tags r:id="rId21"/>
            </p:custDataLst>
          </p:nvPr>
        </p:nvPicPr>
        <p:blipFill>
          <a:blip r:embed="rId43" cstate="print"/>
          <a:srcRect/>
          <a:stretch>
            <a:fillRect/>
          </a:stretch>
        </p:blipFill>
        <p:spPr bwMode="auto">
          <a:xfrm>
            <a:off x="8037091" y="5724525"/>
            <a:ext cx="1106909" cy="1133475"/>
          </a:xfrm>
          <a:prstGeom prst="rect">
            <a:avLst/>
          </a:prstGeom>
          <a:noFill/>
          <a:ln w="9525">
            <a:noFill/>
            <a:miter lim="800000"/>
            <a:headEnd/>
            <a:tailEnd/>
          </a:ln>
        </p:spPr>
      </p:pic>
      <p:cxnSp>
        <p:nvCxnSpPr>
          <p:cNvPr id="29" name="Straight Connector 28"/>
          <p:cNvCxnSpPr/>
          <p:nvPr>
            <p:custDataLst>
              <p:tags r:id="rId22"/>
            </p:custDataLst>
          </p:nvPr>
        </p:nvCxnSpPr>
        <p:spPr bwMode="auto">
          <a:xfrm flipV="1">
            <a:off x="314325" y="5276850"/>
            <a:ext cx="0" cy="638175"/>
          </a:xfrm>
          <a:prstGeom prst="line">
            <a:avLst/>
          </a:prstGeom>
          <a:noFill/>
          <a:ln w="38100" cap="flat" cmpd="sng" algn="ctr">
            <a:solidFill>
              <a:srgbClr val="FF3300"/>
            </a:solidFill>
            <a:prstDash val="solid"/>
            <a:round/>
            <a:headEnd type="none" w="med" len="med"/>
            <a:tailEnd type="none" w="med" len="med"/>
          </a:ln>
          <a:effectLst/>
        </p:spPr>
      </p:cxnSp>
      <p:cxnSp>
        <p:nvCxnSpPr>
          <p:cNvPr id="30" name="Straight Connector 29"/>
          <p:cNvCxnSpPr/>
          <p:nvPr>
            <p:custDataLst>
              <p:tags r:id="rId23"/>
            </p:custDataLst>
          </p:nvPr>
        </p:nvCxnSpPr>
        <p:spPr bwMode="auto">
          <a:xfrm flipV="1">
            <a:off x="323850" y="3952875"/>
            <a:ext cx="0" cy="638175"/>
          </a:xfrm>
          <a:prstGeom prst="line">
            <a:avLst/>
          </a:prstGeom>
          <a:noFill/>
          <a:ln w="38100" cap="flat" cmpd="sng" algn="ctr">
            <a:solidFill>
              <a:srgbClr val="FF3300"/>
            </a:solidFill>
            <a:prstDash val="solid"/>
            <a:round/>
            <a:headEnd type="none" w="med" len="med"/>
            <a:tailEnd type="none" w="med" len="med"/>
          </a:ln>
          <a:effectLst/>
        </p:spPr>
      </p:cxnSp>
      <p:cxnSp>
        <p:nvCxnSpPr>
          <p:cNvPr id="31" name="Straight Connector 30"/>
          <p:cNvCxnSpPr/>
          <p:nvPr>
            <p:custDataLst>
              <p:tags r:id="rId24"/>
            </p:custDataLst>
          </p:nvPr>
        </p:nvCxnSpPr>
        <p:spPr bwMode="auto">
          <a:xfrm flipV="1">
            <a:off x="314325" y="2428875"/>
            <a:ext cx="0" cy="638175"/>
          </a:xfrm>
          <a:prstGeom prst="line">
            <a:avLst/>
          </a:prstGeom>
          <a:noFill/>
          <a:ln w="38100" cap="flat" cmpd="sng" algn="ctr">
            <a:solidFill>
              <a:srgbClr val="FF3300"/>
            </a:solidFill>
            <a:prstDash val="solid"/>
            <a:round/>
            <a:headEnd type="none" w="med" len="med"/>
            <a:tailEnd type="none" w="med" len="med"/>
          </a:ln>
          <a:effectLst/>
        </p:spPr>
      </p:cxnSp>
      <p:sp>
        <p:nvSpPr>
          <p:cNvPr id="36" name="TextBox 35"/>
          <p:cNvSpPr txBox="1"/>
          <p:nvPr>
            <p:custDataLst>
              <p:tags r:id="rId25"/>
            </p:custDataLst>
          </p:nvPr>
        </p:nvSpPr>
        <p:spPr>
          <a:xfrm rot="16200000">
            <a:off x="-1443022" y="3512524"/>
            <a:ext cx="3905236" cy="400110"/>
          </a:xfrm>
          <a:prstGeom prst="rect">
            <a:avLst/>
          </a:prstGeom>
          <a:noFill/>
        </p:spPr>
        <p:txBody>
          <a:bodyPr wrap="none" rtlCol="0">
            <a:spAutoFit/>
          </a:bodyPr>
          <a:lstStyle/>
          <a:p>
            <a:r>
              <a:rPr lang="en-GB" sz="2000" b="1" dirty="0">
                <a:solidFill>
                  <a:srgbClr val="FF0000"/>
                </a:solidFill>
              </a:rPr>
              <a:t>~300 My of episodic rift events</a:t>
            </a:r>
          </a:p>
        </p:txBody>
      </p:sp>
      <p:sp>
        <p:nvSpPr>
          <p:cNvPr id="39" name="TextBox 38"/>
          <p:cNvSpPr txBox="1"/>
          <p:nvPr>
            <p:custDataLst>
              <p:tags r:id="rId26"/>
            </p:custDataLst>
          </p:nvPr>
        </p:nvSpPr>
        <p:spPr>
          <a:xfrm rot="20757007">
            <a:off x="476377" y="600075"/>
            <a:ext cx="1479892" cy="338554"/>
          </a:xfrm>
          <a:prstGeom prst="rect">
            <a:avLst/>
          </a:prstGeom>
          <a:noFill/>
        </p:spPr>
        <p:txBody>
          <a:bodyPr wrap="none" rtlCol="0">
            <a:spAutoFit/>
          </a:bodyPr>
          <a:lstStyle/>
          <a:p>
            <a:r>
              <a:rPr lang="en-GB" sz="1600" b="1" dirty="0">
                <a:solidFill>
                  <a:srgbClr val="FFFF00"/>
                </a:solidFill>
                <a:effectLst>
                  <a:outerShdw blurRad="38100" dist="38100" dir="2700000" algn="tl">
                    <a:srgbClr val="000000">
                      <a:alpha val="43137"/>
                    </a:srgbClr>
                  </a:outerShdw>
                </a:effectLst>
              </a:rPr>
              <a:t>GREENLAND</a:t>
            </a:r>
          </a:p>
        </p:txBody>
      </p:sp>
      <p:sp>
        <p:nvSpPr>
          <p:cNvPr id="40" name="TextBox 39"/>
          <p:cNvSpPr txBox="1"/>
          <p:nvPr>
            <p:custDataLst>
              <p:tags r:id="rId27"/>
            </p:custDataLst>
          </p:nvPr>
        </p:nvSpPr>
        <p:spPr>
          <a:xfrm>
            <a:off x="1776675" y="3163790"/>
            <a:ext cx="891591" cy="338554"/>
          </a:xfrm>
          <a:prstGeom prst="rect">
            <a:avLst/>
          </a:prstGeom>
          <a:noFill/>
        </p:spPr>
        <p:txBody>
          <a:bodyPr wrap="none" rtlCol="0">
            <a:spAutoFit/>
          </a:bodyPr>
          <a:lstStyle/>
          <a:p>
            <a:r>
              <a:rPr lang="en-GB" sz="1600" b="1" dirty="0">
                <a:solidFill>
                  <a:srgbClr val="00CC00"/>
                </a:solidFill>
                <a:effectLst>
                  <a:outerShdw blurRad="38100" dist="38100" dir="2700000" algn="tl">
                    <a:srgbClr val="000000">
                      <a:alpha val="43137"/>
                    </a:srgbClr>
                  </a:outerShdw>
                </a:effectLst>
              </a:rPr>
              <a:t>Iceland</a:t>
            </a:r>
          </a:p>
        </p:txBody>
      </p:sp>
      <p:sp>
        <p:nvSpPr>
          <p:cNvPr id="41" name="TextBox 40"/>
          <p:cNvSpPr txBox="1"/>
          <p:nvPr>
            <p:custDataLst>
              <p:tags r:id="rId28"/>
            </p:custDataLst>
          </p:nvPr>
        </p:nvSpPr>
        <p:spPr>
          <a:xfrm>
            <a:off x="3211912" y="2628900"/>
            <a:ext cx="788999" cy="338554"/>
          </a:xfrm>
          <a:prstGeom prst="rect">
            <a:avLst/>
          </a:prstGeom>
          <a:noFill/>
        </p:spPr>
        <p:txBody>
          <a:bodyPr wrap="none" rtlCol="0">
            <a:spAutoFit/>
          </a:bodyPr>
          <a:lstStyle/>
          <a:p>
            <a:r>
              <a:rPr lang="en-GB" sz="1600" b="1" dirty="0">
                <a:solidFill>
                  <a:srgbClr val="FF0000"/>
                </a:solidFill>
                <a:effectLst>
                  <a:outerShdw blurRad="38100" dist="38100" dir="2700000" algn="tl">
                    <a:srgbClr val="000000">
                      <a:alpha val="43137"/>
                    </a:srgbClr>
                  </a:outerShdw>
                </a:effectLst>
              </a:rPr>
              <a:t>JMMC</a:t>
            </a:r>
          </a:p>
        </p:txBody>
      </p:sp>
      <p:sp>
        <p:nvSpPr>
          <p:cNvPr id="42" name="TextBox 41"/>
          <p:cNvSpPr txBox="1"/>
          <p:nvPr>
            <p:custDataLst>
              <p:tags r:id="rId29"/>
            </p:custDataLst>
          </p:nvPr>
        </p:nvSpPr>
        <p:spPr>
          <a:xfrm>
            <a:off x="5402363" y="3216634"/>
            <a:ext cx="833883" cy="338554"/>
          </a:xfrm>
          <a:prstGeom prst="rect">
            <a:avLst/>
          </a:prstGeom>
          <a:noFill/>
        </p:spPr>
        <p:txBody>
          <a:bodyPr wrap="none" rtlCol="0">
            <a:spAutoFit/>
          </a:bodyPr>
          <a:lstStyle/>
          <a:p>
            <a:r>
              <a:rPr lang="en-GB" sz="1600" b="1" dirty="0">
                <a:solidFill>
                  <a:srgbClr val="FF0000"/>
                </a:solidFill>
                <a:effectLst>
                  <a:outerShdw blurRad="38100" dist="38100" dir="2700000" algn="tl">
                    <a:srgbClr val="000000">
                      <a:alpha val="43137"/>
                    </a:srgbClr>
                  </a:outerShdw>
                </a:effectLst>
              </a:rPr>
              <a:t>Vøring</a:t>
            </a:r>
          </a:p>
        </p:txBody>
      </p:sp>
      <p:sp>
        <p:nvSpPr>
          <p:cNvPr id="43" name="TextBox 42"/>
          <p:cNvSpPr txBox="1"/>
          <p:nvPr>
            <p:custDataLst>
              <p:tags r:id="rId30"/>
            </p:custDataLst>
          </p:nvPr>
        </p:nvSpPr>
        <p:spPr>
          <a:xfrm>
            <a:off x="5149114" y="4224462"/>
            <a:ext cx="675185" cy="338554"/>
          </a:xfrm>
          <a:prstGeom prst="rect">
            <a:avLst/>
          </a:prstGeom>
          <a:noFill/>
        </p:spPr>
        <p:txBody>
          <a:bodyPr wrap="none" rtlCol="0">
            <a:spAutoFit/>
          </a:bodyPr>
          <a:lstStyle/>
          <a:p>
            <a:r>
              <a:rPr lang="en-GB" sz="1600" b="1" dirty="0">
                <a:solidFill>
                  <a:srgbClr val="FF0000"/>
                </a:solidFill>
                <a:effectLst>
                  <a:outerShdw blurRad="38100" dist="38100" dir="2700000" algn="tl">
                    <a:srgbClr val="000000">
                      <a:alpha val="43137"/>
                    </a:srgbClr>
                  </a:outerShdw>
                </a:effectLst>
              </a:rPr>
              <a:t>Møre</a:t>
            </a:r>
          </a:p>
        </p:txBody>
      </p:sp>
      <p:sp>
        <p:nvSpPr>
          <p:cNvPr id="45" name="TextBox 44"/>
          <p:cNvSpPr txBox="1"/>
          <p:nvPr>
            <p:custDataLst>
              <p:tags r:id="rId31"/>
            </p:custDataLst>
          </p:nvPr>
        </p:nvSpPr>
        <p:spPr>
          <a:xfrm>
            <a:off x="2486321" y="6057900"/>
            <a:ext cx="971740" cy="584775"/>
          </a:xfrm>
          <a:prstGeom prst="rect">
            <a:avLst/>
          </a:prstGeom>
          <a:noFill/>
        </p:spPr>
        <p:txBody>
          <a:bodyPr wrap="none" rtlCol="0">
            <a:spAutoFit/>
          </a:bodyPr>
          <a:lstStyle/>
          <a:p>
            <a:r>
              <a:rPr lang="en-GB" sz="1600" b="1" dirty="0">
                <a:solidFill>
                  <a:srgbClr val="0066FF"/>
                </a:solidFill>
                <a:effectLst>
                  <a:outerShdw blurRad="38100" dist="38100" dir="2700000" algn="tl">
                    <a:srgbClr val="000000">
                      <a:alpha val="43137"/>
                    </a:srgbClr>
                  </a:outerShdw>
                </a:effectLst>
              </a:rPr>
              <a:t>Rockall </a:t>
            </a:r>
          </a:p>
          <a:p>
            <a:r>
              <a:rPr lang="en-GB" sz="1600" b="1" dirty="0">
                <a:solidFill>
                  <a:srgbClr val="0066FF"/>
                </a:solidFill>
                <a:effectLst>
                  <a:outerShdw blurRad="38100" dist="38100" dir="2700000" algn="tl">
                    <a:srgbClr val="000000">
                      <a:alpha val="43137"/>
                    </a:srgbClr>
                  </a:outerShdw>
                </a:effectLst>
              </a:rPr>
              <a:t>Trough</a:t>
            </a:r>
          </a:p>
        </p:txBody>
      </p:sp>
      <p:sp>
        <p:nvSpPr>
          <p:cNvPr id="46" name="TextBox 45"/>
          <p:cNvSpPr txBox="1"/>
          <p:nvPr>
            <p:custDataLst>
              <p:tags r:id="rId32"/>
            </p:custDataLst>
          </p:nvPr>
        </p:nvSpPr>
        <p:spPr>
          <a:xfrm>
            <a:off x="4714452" y="5524500"/>
            <a:ext cx="1152880" cy="338554"/>
          </a:xfrm>
          <a:prstGeom prst="rect">
            <a:avLst/>
          </a:prstGeom>
          <a:noFill/>
        </p:spPr>
        <p:txBody>
          <a:bodyPr wrap="none" rtlCol="0">
            <a:spAutoFit/>
          </a:bodyPr>
          <a:lstStyle/>
          <a:p>
            <a:r>
              <a:rPr lang="en-GB" sz="1600" b="1" dirty="0">
                <a:solidFill>
                  <a:srgbClr val="0066FF"/>
                </a:solidFill>
                <a:effectLst>
                  <a:outerShdw blurRad="38100" dist="38100" dir="2700000" algn="tl">
                    <a:srgbClr val="000000">
                      <a:alpha val="43137"/>
                    </a:srgbClr>
                  </a:outerShdw>
                </a:effectLst>
              </a:rPr>
              <a:t>North Sea</a:t>
            </a:r>
          </a:p>
        </p:txBody>
      </p:sp>
      <p:cxnSp>
        <p:nvCxnSpPr>
          <p:cNvPr id="32" name="Straight Connector 31"/>
          <p:cNvCxnSpPr/>
          <p:nvPr>
            <p:custDataLst>
              <p:tags r:id="rId33"/>
            </p:custDataLst>
          </p:nvPr>
        </p:nvCxnSpPr>
        <p:spPr bwMode="auto">
          <a:xfrm flipV="1">
            <a:off x="304800" y="1476375"/>
            <a:ext cx="0" cy="419101"/>
          </a:xfrm>
          <a:prstGeom prst="line">
            <a:avLst/>
          </a:prstGeom>
          <a:noFill/>
          <a:ln w="38100" cap="flat" cmpd="sng" algn="ctr">
            <a:solidFill>
              <a:srgbClr val="FF3300"/>
            </a:solidFill>
            <a:prstDash val="solid"/>
            <a:round/>
            <a:headEnd type="none" w="med" len="med"/>
            <a:tailEnd type="none" w="med" len="med"/>
          </a:ln>
          <a:effectLst/>
        </p:spPr>
      </p:cxnSp>
      <p:sp>
        <p:nvSpPr>
          <p:cNvPr id="76" name="TextBox 75"/>
          <p:cNvSpPr txBox="1"/>
          <p:nvPr>
            <p:custDataLst>
              <p:tags r:id="rId34"/>
            </p:custDataLst>
          </p:nvPr>
        </p:nvSpPr>
        <p:spPr>
          <a:xfrm>
            <a:off x="1657636" y="5075730"/>
            <a:ext cx="615874" cy="338554"/>
          </a:xfrm>
          <a:prstGeom prst="rect">
            <a:avLst/>
          </a:prstGeom>
          <a:noFill/>
        </p:spPr>
        <p:txBody>
          <a:bodyPr wrap="none" rtlCol="0">
            <a:spAutoFit/>
          </a:bodyPr>
          <a:lstStyle/>
          <a:p>
            <a:r>
              <a:rPr lang="en-GB" sz="1600" b="1" dirty="0">
                <a:solidFill>
                  <a:srgbClr val="FFFFFF"/>
                </a:solidFill>
              </a:rPr>
              <a:t>SDR</a:t>
            </a:r>
          </a:p>
        </p:txBody>
      </p:sp>
      <p:sp>
        <p:nvSpPr>
          <p:cNvPr id="47" name="TextBox 46"/>
          <p:cNvSpPr txBox="1"/>
          <p:nvPr>
            <p:custDataLst>
              <p:tags r:id="rId35"/>
            </p:custDataLst>
          </p:nvPr>
        </p:nvSpPr>
        <p:spPr>
          <a:xfrm>
            <a:off x="3728340" y="4743734"/>
            <a:ext cx="704039" cy="461665"/>
          </a:xfrm>
          <a:prstGeom prst="rect">
            <a:avLst/>
          </a:prstGeom>
          <a:noFill/>
        </p:spPr>
        <p:txBody>
          <a:bodyPr wrap="none" rtlCol="0">
            <a:spAutoFit/>
          </a:bodyPr>
          <a:lstStyle/>
          <a:p>
            <a:r>
              <a:rPr lang="en-GB" sz="1200" dirty="0">
                <a:effectLst>
                  <a:outerShdw blurRad="38100" dist="38100" dir="2700000" algn="tl">
                    <a:srgbClr val="000000">
                      <a:alpha val="43137"/>
                    </a:srgbClr>
                  </a:outerShdw>
                </a:effectLst>
              </a:rPr>
              <a:t>Faroe</a:t>
            </a:r>
          </a:p>
          <a:p>
            <a:r>
              <a:rPr lang="en-GB" sz="1200" dirty="0">
                <a:effectLst>
                  <a:outerShdw blurRad="38100" dist="38100" dir="2700000" algn="tl">
                    <a:srgbClr val="000000">
                      <a:alpha val="43137"/>
                    </a:srgbClr>
                  </a:outerShdw>
                </a:effectLst>
              </a:rPr>
              <a:t>Plateau</a:t>
            </a:r>
          </a:p>
        </p:txBody>
      </p:sp>
      <p:sp>
        <p:nvSpPr>
          <p:cNvPr id="50" name="Rounded Rectangle 49"/>
          <p:cNvSpPr/>
          <p:nvPr>
            <p:custDataLst>
              <p:tags r:id="rId36"/>
            </p:custDataLst>
          </p:nvPr>
        </p:nvSpPr>
        <p:spPr bwMode="auto">
          <a:xfrm>
            <a:off x="332422" y="1169582"/>
            <a:ext cx="1446027" cy="372140"/>
          </a:xfrm>
          <a:prstGeom prst="roundRect">
            <a:avLst>
              <a:gd name="adj" fmla="val 47620"/>
            </a:avLst>
          </a:prstGeom>
          <a:solidFill>
            <a:srgbClr val="00FFFF"/>
          </a:solidFill>
          <a:ln w="28575" cap="flat" cmpd="sng" algn="ctr">
            <a:solidFill>
              <a:schemeClr val="bg1"/>
            </a:solidFill>
            <a:prstDash val="solid"/>
            <a:round/>
            <a:headEnd type="none" w="med" len="med"/>
            <a:tailEnd type="none" w="med" len="med"/>
          </a:ln>
          <a:effectLst/>
        </p:spPr>
        <p:txBody>
          <a:bodyPr rtlCol="0" anchor="ctr"/>
          <a:lstStyle/>
          <a:p>
            <a:pPr algn="ctr"/>
            <a:r>
              <a:rPr lang="en-GB" dirty="0">
                <a:solidFill>
                  <a:schemeClr val="bg1"/>
                </a:solidFill>
              </a:rPr>
              <a:t>breakup</a:t>
            </a:r>
          </a:p>
        </p:txBody>
      </p:sp>
      <p:sp>
        <p:nvSpPr>
          <p:cNvPr id="58" name="Rounded Rectangle 57"/>
          <p:cNvSpPr/>
          <p:nvPr>
            <p:custDataLst>
              <p:tags r:id="rId37"/>
            </p:custDataLst>
          </p:nvPr>
        </p:nvSpPr>
        <p:spPr bwMode="auto">
          <a:xfrm>
            <a:off x="332422" y="5915247"/>
            <a:ext cx="2016642" cy="372140"/>
          </a:xfrm>
          <a:prstGeom prst="roundRect">
            <a:avLst>
              <a:gd name="adj" fmla="val 47620"/>
            </a:avLst>
          </a:prstGeom>
          <a:solidFill>
            <a:schemeClr val="bg1"/>
          </a:solidFill>
          <a:ln w="28575" cap="flat" cmpd="sng" algn="ctr">
            <a:solidFill>
              <a:srgbClr val="00FFFF"/>
            </a:solidFill>
            <a:prstDash val="solid"/>
            <a:round/>
            <a:headEnd type="none" w="med" len="med"/>
            <a:tailEnd type="none" w="med" len="med"/>
          </a:ln>
          <a:effectLst/>
        </p:spPr>
        <p:txBody>
          <a:bodyPr rtlCol="0" anchor="ctr"/>
          <a:lstStyle/>
          <a:p>
            <a:pPr algn="ctr"/>
            <a:r>
              <a:rPr lang="en-GB" dirty="0">
                <a:solidFill>
                  <a:srgbClr val="00FFFF"/>
                </a:solidFill>
              </a:rPr>
              <a:t>Caledonides</a:t>
            </a:r>
          </a:p>
        </p:txBody>
      </p:sp>
      <p:sp>
        <p:nvSpPr>
          <p:cNvPr id="49" name="TextBox 48"/>
          <p:cNvSpPr txBox="1"/>
          <p:nvPr>
            <p:custDataLst>
              <p:tags r:id="rId38"/>
            </p:custDataLst>
          </p:nvPr>
        </p:nvSpPr>
        <p:spPr>
          <a:xfrm>
            <a:off x="886111" y="2046780"/>
            <a:ext cx="615874" cy="338554"/>
          </a:xfrm>
          <a:prstGeom prst="rect">
            <a:avLst/>
          </a:prstGeom>
          <a:noFill/>
        </p:spPr>
        <p:txBody>
          <a:bodyPr wrap="none" rtlCol="0">
            <a:spAutoFit/>
          </a:bodyPr>
          <a:lstStyle/>
          <a:p>
            <a:r>
              <a:rPr lang="en-GB" sz="1600" b="1" dirty="0">
                <a:solidFill>
                  <a:srgbClr val="FFFFFF"/>
                </a:solidFill>
              </a:rPr>
              <a:t>SDR</a:t>
            </a:r>
          </a:p>
        </p:txBody>
      </p:sp>
      <p:sp>
        <p:nvSpPr>
          <p:cNvPr id="38" name="TextBox 37"/>
          <p:cNvSpPr txBox="1"/>
          <p:nvPr>
            <p:custDataLst>
              <p:tags r:id="rId39"/>
            </p:custDataLst>
          </p:nvPr>
        </p:nvSpPr>
        <p:spPr>
          <a:xfrm rot="18848716">
            <a:off x="5880378" y="4385460"/>
            <a:ext cx="1312539" cy="400110"/>
          </a:xfrm>
          <a:prstGeom prst="rect">
            <a:avLst/>
          </a:prstGeom>
          <a:noFill/>
        </p:spPr>
        <p:txBody>
          <a:bodyPr wrap="none" rtlCol="0">
            <a:spAutoFit/>
          </a:bodyPr>
          <a:lstStyle/>
          <a:p>
            <a:r>
              <a:rPr lang="en-GB" sz="2000" b="1" dirty="0">
                <a:solidFill>
                  <a:srgbClr val="FFFF00"/>
                </a:solidFill>
                <a:effectLst>
                  <a:outerShdw blurRad="38100" dist="38100" dir="2700000" algn="tl">
                    <a:srgbClr val="000000">
                      <a:alpha val="43137"/>
                    </a:srgbClr>
                  </a:outerShdw>
                </a:effectLst>
              </a:rPr>
              <a:t>NORWAY</a:t>
            </a:r>
            <a:endParaRPr lang="en-GB" sz="1400" b="1" dirty="0">
              <a:solidFill>
                <a:srgbClr val="FFFF00"/>
              </a:solidFill>
              <a:effectLst>
                <a:outerShdw blurRad="38100" dist="38100" dir="2700000" algn="tl">
                  <a:srgbClr val="000000">
                    <a:alpha val="43137"/>
                  </a:srgbClr>
                </a:outerShdw>
              </a:effectLst>
            </a:endParaRPr>
          </a:p>
        </p:txBody>
      </p:sp>
      <p:cxnSp>
        <p:nvCxnSpPr>
          <p:cNvPr id="3" name="Straight Connector 2"/>
          <p:cNvCxnSpPr/>
          <p:nvPr/>
        </p:nvCxnSpPr>
        <p:spPr bwMode="auto">
          <a:xfrm flipH="1">
            <a:off x="1816100" y="2374900"/>
            <a:ext cx="1854200" cy="1574800"/>
          </a:xfrm>
          <a:prstGeom prst="line">
            <a:avLst/>
          </a:prstGeom>
          <a:noFill/>
          <a:ln w="38100" cap="flat" cmpd="sng" algn="ctr">
            <a:solidFill>
              <a:srgbClr val="FF0000"/>
            </a:solidFill>
            <a:prstDash val="solid"/>
            <a:round/>
            <a:headEnd type="oval" w="med" len="med"/>
            <a:tailEnd type="oval" w="med" len="med"/>
          </a:ln>
          <a:effectLst/>
        </p:spPr>
      </p:cxnSp>
      <p:cxnSp>
        <p:nvCxnSpPr>
          <p:cNvPr id="6" name="Straight Connector 5"/>
          <p:cNvCxnSpPr/>
          <p:nvPr/>
        </p:nvCxnSpPr>
        <p:spPr bwMode="auto">
          <a:xfrm flipH="1">
            <a:off x="3860800" y="1968500"/>
            <a:ext cx="241300" cy="2501900"/>
          </a:xfrm>
          <a:prstGeom prst="line">
            <a:avLst/>
          </a:prstGeom>
          <a:noFill/>
          <a:ln w="38100" cap="flat" cmpd="sng" algn="ctr">
            <a:solidFill>
              <a:srgbClr val="FF0000"/>
            </a:solidFill>
            <a:prstDash val="solid"/>
            <a:round/>
            <a:headEnd type="oval" w="med" len="med"/>
            <a:tailEnd type="oval" w="med" len="med"/>
          </a:ln>
          <a:effectLst/>
        </p:spPr>
      </p:cxnSp>
      <p:cxnSp>
        <p:nvCxnSpPr>
          <p:cNvPr id="8" name="Straight Connector 7"/>
          <p:cNvCxnSpPr/>
          <p:nvPr/>
        </p:nvCxnSpPr>
        <p:spPr bwMode="auto">
          <a:xfrm>
            <a:off x="1803400" y="3949700"/>
            <a:ext cx="2032000" cy="520700"/>
          </a:xfrm>
          <a:prstGeom prst="line">
            <a:avLst/>
          </a:prstGeom>
          <a:noFill/>
          <a:ln w="38100" cap="flat" cmpd="sng" algn="ctr">
            <a:solidFill>
              <a:srgbClr val="FF0000"/>
            </a:solidFill>
            <a:prstDash val="solid"/>
            <a:round/>
            <a:headEnd type="oval" w="med" len="med"/>
            <a:tailEnd type="oval" w="med" len="med"/>
          </a:ln>
          <a:effectLst/>
        </p:spPr>
      </p:cxnSp>
    </p:spTree>
  </p:cSld>
  <p:clrMapOvr>
    <a:masterClrMapping/>
  </p:clrMapOvr>
  <p:transition xmlns:p14="http://schemas.microsoft.com/office/powerpoint/2010/mai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custDataLst>
              <p:tags r:id="rId1"/>
            </p:custDataLst>
          </p:nvPr>
        </p:nvSpPr>
        <p:spPr bwMode="auto">
          <a:xfrm>
            <a:off x="0" y="0"/>
            <a:ext cx="9144000" cy="461963"/>
          </a:xfrm>
          <a:prstGeom prst="rect">
            <a:avLst/>
          </a:prstGeom>
          <a:solidFill>
            <a:srgbClr val="CC99FF"/>
          </a:solidFill>
          <a:ln w="9525">
            <a:noFill/>
            <a:miter lim="800000"/>
            <a:headEnd/>
            <a:tailEnd/>
          </a:ln>
          <a:effectLst/>
        </p:spPr>
        <p:txBody>
          <a:bodyPr>
            <a:spAutoFit/>
          </a:bodyPr>
          <a:lstStyle/>
          <a:p>
            <a:pPr algn="l">
              <a:defRPr/>
            </a:pPr>
            <a:r>
              <a:rPr lang="en-GB" b="1" dirty="0">
                <a:solidFill>
                  <a:schemeClr val="bg1"/>
                </a:solidFill>
                <a:effectLst>
                  <a:outerShdw blurRad="38100" dist="38100" dir="2700000" algn="tl">
                    <a:srgbClr val="000000">
                      <a:alpha val="43137"/>
                    </a:srgbClr>
                  </a:outerShdw>
                </a:effectLst>
                <a:latin typeface="Arial" charset="0"/>
              </a:rPr>
              <a:t>Conclusion: a complex rift to drift evolution</a:t>
            </a:r>
          </a:p>
        </p:txBody>
      </p:sp>
      <p:sp>
        <p:nvSpPr>
          <p:cNvPr id="4" name="TextBox 3"/>
          <p:cNvSpPr txBox="1"/>
          <p:nvPr>
            <p:custDataLst>
              <p:tags r:id="rId2"/>
            </p:custDataLst>
          </p:nvPr>
        </p:nvSpPr>
        <p:spPr>
          <a:xfrm>
            <a:off x="0" y="424910"/>
            <a:ext cx="9144001" cy="5647700"/>
          </a:xfrm>
          <a:prstGeom prst="rect">
            <a:avLst/>
          </a:prstGeom>
          <a:noFill/>
        </p:spPr>
        <p:txBody>
          <a:bodyPr wrap="square" rtlCol="0">
            <a:spAutoFit/>
          </a:bodyPr>
          <a:lstStyle/>
          <a:p>
            <a:pPr algn="l">
              <a:buSzPct val="150000"/>
              <a:defRPr/>
            </a:pPr>
            <a:endParaRPr lang="en-US" sz="1900" dirty="0"/>
          </a:p>
          <a:p>
            <a:pPr marL="177800" indent="-177800" algn="l">
              <a:buSzPct val="150000"/>
              <a:buFont typeface="Arial" pitchFamily="34" charset="0"/>
              <a:buChar char="•"/>
              <a:defRPr/>
            </a:pPr>
            <a:r>
              <a:rPr lang="en-IE" sz="1900" dirty="0">
                <a:ea typeface="Arial Unicode MS" pitchFamily="34" charset="-128"/>
                <a:cs typeface="Arial" pitchFamily="34" charset="0"/>
              </a:rPr>
              <a:t>Meaning of the LCB is the key to decipher in between the different rifted margin models – very complex and controversial issue</a:t>
            </a:r>
            <a:endParaRPr lang="en-US" sz="1900" dirty="0">
              <a:solidFill>
                <a:srgbClr val="FF0000"/>
              </a:solidFill>
            </a:endParaRPr>
          </a:p>
          <a:p>
            <a:pPr marL="177800" indent="-177800" algn="l">
              <a:buSzPct val="150000"/>
              <a:buFont typeface="Arial" pitchFamily="34" charset="0"/>
              <a:buChar char="•"/>
              <a:defRPr/>
            </a:pPr>
            <a:endParaRPr lang="nb-NO" sz="1900" dirty="0"/>
          </a:p>
          <a:p>
            <a:pPr marL="177800" indent="-177800" algn="l">
              <a:buSzPct val="150000"/>
              <a:buFont typeface="Arial" pitchFamily="34" charset="0"/>
              <a:buChar char="•"/>
              <a:defRPr/>
            </a:pPr>
            <a:r>
              <a:rPr lang="nb-NO" sz="1900" dirty="0"/>
              <a:t>A super-extended scenario is proposed for the ’failed’ part of the rifted margin</a:t>
            </a:r>
          </a:p>
          <a:p>
            <a:pPr marL="177800" indent="-177800" algn="l">
              <a:buSzPct val="150000"/>
              <a:buFont typeface="Arial" pitchFamily="34" charset="0"/>
              <a:buChar char="•"/>
              <a:defRPr/>
            </a:pPr>
            <a:endParaRPr lang="nb-NO" sz="1900" dirty="0"/>
          </a:p>
          <a:p>
            <a:pPr marL="177800" indent="-177800" algn="l">
              <a:buSzPct val="150000"/>
              <a:buFont typeface="Arial" pitchFamily="34" charset="0"/>
              <a:buChar char="•"/>
              <a:defRPr/>
            </a:pPr>
            <a:r>
              <a:rPr lang="nb-NO" sz="1900" dirty="0"/>
              <a:t> The volcanic margin (stricto-sensu) affected a distal domain partly preserved from the Late Jurassic-Early Cretaceous thinning phase -&gt;different system !</a:t>
            </a:r>
          </a:p>
          <a:p>
            <a:pPr marL="177800" indent="-177800" algn="l">
              <a:buSzPct val="150000"/>
              <a:buFont typeface="Arial" pitchFamily="34" charset="0"/>
              <a:buChar char="•"/>
              <a:defRPr/>
            </a:pPr>
            <a:endParaRPr lang="nb-NO" sz="1900" dirty="0">
              <a:solidFill>
                <a:srgbClr val="FF0000"/>
              </a:solidFill>
              <a:ea typeface="Arial Unicode MS" pitchFamily="34" charset="-128"/>
              <a:cs typeface="Arial" pitchFamily="34" charset="0"/>
            </a:endParaRPr>
          </a:p>
          <a:p>
            <a:pPr marL="177800" indent="-177800" algn="l">
              <a:buSzPct val="150000"/>
              <a:buFont typeface="Arial" pitchFamily="34" charset="0"/>
              <a:buChar char="•"/>
              <a:defRPr/>
            </a:pPr>
            <a:r>
              <a:rPr lang="en-IE" sz="1900" dirty="0">
                <a:solidFill>
                  <a:srgbClr val="FF0000"/>
                </a:solidFill>
                <a:ea typeface="Arial Unicode MS" pitchFamily="34" charset="-128"/>
                <a:cs typeface="Arial" pitchFamily="34" charset="0"/>
              </a:rPr>
              <a:t>No continuum of deformation , a specificity of the North Atlantic margin</a:t>
            </a:r>
            <a:endParaRPr lang="en-IE" sz="1900" dirty="0">
              <a:ea typeface="Arial Unicode MS" pitchFamily="34" charset="-128"/>
              <a:cs typeface="Arial" pitchFamily="34" charset="0"/>
            </a:endParaRPr>
          </a:p>
          <a:p>
            <a:pPr marL="177800" indent="-177800" algn="l">
              <a:buSzPct val="150000"/>
              <a:buFont typeface="Arial" pitchFamily="34" charset="0"/>
              <a:buChar char="•"/>
              <a:defRPr/>
            </a:pPr>
            <a:endParaRPr lang="en-IE" sz="1900" dirty="0">
              <a:ea typeface="Arial Unicode MS" pitchFamily="34" charset="-128"/>
              <a:cs typeface="Arial" pitchFamily="34" charset="0"/>
            </a:endParaRPr>
          </a:p>
          <a:p>
            <a:pPr marL="177800" indent="-177800" algn="l">
              <a:buSzPct val="150000"/>
              <a:buFont typeface="Arial" pitchFamily="34" charset="0"/>
              <a:buChar char="•"/>
              <a:defRPr/>
            </a:pPr>
            <a:r>
              <a:rPr lang="en-IE" sz="1900" dirty="0">
                <a:ea typeface="Arial Unicode MS" pitchFamily="34" charset="-128"/>
                <a:cs typeface="Arial" pitchFamily="34" charset="0"/>
              </a:rPr>
              <a:t>Continental breakup affected both thick and thinner crustal domains.</a:t>
            </a:r>
          </a:p>
          <a:p>
            <a:pPr marL="177800" indent="-177800" algn="l">
              <a:buSzPct val="150000"/>
              <a:buFont typeface="Arial" pitchFamily="34" charset="0"/>
              <a:buChar char="•"/>
              <a:defRPr/>
            </a:pPr>
            <a:endParaRPr lang="en-IE" sz="1900" dirty="0">
              <a:ea typeface="Arial Unicode MS" pitchFamily="34" charset="-128"/>
              <a:cs typeface="Arial" pitchFamily="34" charset="0"/>
            </a:endParaRPr>
          </a:p>
          <a:p>
            <a:pPr marL="177800" indent="-177800" algn="l">
              <a:buSzPct val="150000"/>
              <a:buFont typeface="Arial" pitchFamily="34" charset="0"/>
              <a:buChar char="•"/>
              <a:defRPr/>
            </a:pPr>
            <a:r>
              <a:rPr lang="en-IE" sz="1900" dirty="0">
                <a:ea typeface="Arial Unicode MS" pitchFamily="34" charset="-128"/>
                <a:cs typeface="Arial" pitchFamily="34" charset="0"/>
              </a:rPr>
              <a:t> </a:t>
            </a:r>
            <a:r>
              <a:rPr lang="en-IE" sz="1900" dirty="0">
                <a:solidFill>
                  <a:schemeClr val="accent2"/>
                </a:solidFill>
                <a:ea typeface="Arial Unicode MS" pitchFamily="34" charset="-128"/>
                <a:cs typeface="Arial" pitchFamily="34" charset="0"/>
              </a:rPr>
              <a:t>Locally too much continental crust to clearly support a large zone of exhumed and denudated serpentinised mantle in the outer part of the margin. </a:t>
            </a:r>
          </a:p>
          <a:p>
            <a:pPr marL="177800" indent="-177800" algn="l">
              <a:buSzPct val="150000"/>
              <a:defRPr/>
            </a:pPr>
            <a:endParaRPr lang="en-IE" sz="1900" dirty="0">
              <a:solidFill>
                <a:srgbClr val="3366FF"/>
              </a:solidFill>
              <a:ea typeface="Arial Unicode MS" pitchFamily="34" charset="-128"/>
              <a:cs typeface="Arial" pitchFamily="34" charset="0"/>
            </a:endParaRPr>
          </a:p>
          <a:p>
            <a:pPr marL="177800" indent="-177800" algn="l">
              <a:buSzPct val="150000"/>
              <a:buFont typeface="Arial" pitchFamily="34" charset="0"/>
              <a:buChar char="•"/>
              <a:defRPr/>
            </a:pPr>
            <a:r>
              <a:rPr lang="en-IE" sz="1900" dirty="0">
                <a:ea typeface="Arial Unicode MS" pitchFamily="34" charset="-128"/>
                <a:cs typeface="Arial" pitchFamily="34" charset="0"/>
              </a:rPr>
              <a:t>Breakup is probably sharp and magmato-tectonic processes (plumbing, diking) are most likely involved (cf. other volcanic margins worldwide)</a:t>
            </a:r>
          </a:p>
          <a:p>
            <a:pPr marL="177800" indent="-177800" algn="l">
              <a:buSzPct val="150000"/>
              <a:buFont typeface="Arial" pitchFamily="34" charset="0"/>
              <a:buChar char="•"/>
              <a:defRPr/>
            </a:pPr>
            <a:endParaRPr lang="en-IE" sz="1900" dirty="0">
              <a:ea typeface="Arial Unicode MS" pitchFamily="34" charset="-128"/>
              <a:cs typeface="Arial" pitchFamily="34" charset="0"/>
            </a:endParaRPr>
          </a:p>
        </p:txBody>
      </p:sp>
    </p:spTree>
    <p:extLst>
      <p:ext uri="{BB962C8B-B14F-4D97-AF65-F5344CB8AC3E}">
        <p14:creationId xmlns:p14="http://schemas.microsoft.com/office/powerpoint/2010/main" val="3699520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C:\Users\Gernigon_Laurent\AppData\Local\Microsoft\Windows\Temporary Internet Files\Content.IE5\KCZX8TRF\MC900417452[1].wmf"/>
          <p:cNvPicPr>
            <a:picLocks noChangeAspect="1" noChangeArrowheads="1"/>
          </p:cNvPicPr>
          <p:nvPr>
            <p:custDataLst>
              <p:tags r:id="rId1"/>
            </p:custDataLst>
          </p:nvPr>
        </p:nvPicPr>
        <p:blipFill>
          <a:blip r:embed="rId41" cstate="print"/>
          <a:srcRect/>
          <a:stretch>
            <a:fillRect/>
          </a:stretch>
        </p:blipFill>
        <p:spPr bwMode="auto">
          <a:xfrm>
            <a:off x="6934200" y="4940893"/>
            <a:ext cx="670723" cy="617440"/>
          </a:xfrm>
          <a:prstGeom prst="rect">
            <a:avLst/>
          </a:prstGeom>
          <a:noFill/>
        </p:spPr>
      </p:pic>
      <p:sp>
        <p:nvSpPr>
          <p:cNvPr id="6" name="Isosceles Triangle 5"/>
          <p:cNvSpPr/>
          <p:nvPr>
            <p:custDataLst>
              <p:tags r:id="rId2"/>
            </p:custDataLst>
          </p:nvPr>
        </p:nvSpPr>
        <p:spPr>
          <a:xfrm>
            <a:off x="2590800" y="1676400"/>
            <a:ext cx="4081272" cy="3581400"/>
          </a:xfrm>
          <a:prstGeom prst="triangle">
            <a:avLst/>
          </a:prstGeom>
          <a:solidFill>
            <a:srgbClr val="CC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3" descr="C:\Users\Gernigon_Laurent\AppData\Local\Microsoft\Windows\Temporary Internet Files\Content.IE5\KCZX8TRF\MC900417452[1].wmf"/>
          <p:cNvPicPr>
            <a:picLocks noChangeAspect="1" noChangeArrowheads="1"/>
          </p:cNvPicPr>
          <p:nvPr>
            <p:custDataLst>
              <p:tags r:id="rId3"/>
            </p:custDataLst>
          </p:nvPr>
        </p:nvPicPr>
        <p:blipFill>
          <a:blip r:embed="rId41" cstate="print"/>
          <a:srcRect/>
          <a:stretch>
            <a:fillRect/>
          </a:stretch>
        </p:blipFill>
        <p:spPr bwMode="auto">
          <a:xfrm>
            <a:off x="140898" y="4684144"/>
            <a:ext cx="1402554" cy="1291133"/>
          </a:xfrm>
          <a:prstGeom prst="rect">
            <a:avLst/>
          </a:prstGeom>
          <a:noFill/>
        </p:spPr>
      </p:pic>
      <p:pic>
        <p:nvPicPr>
          <p:cNvPr id="14" name="Picture 3" descr="C:\Users\Gernigon_Laurent\AppData\Local\Microsoft\Windows\Temporary Internet Files\Content.IE5\KCZX8TRF\MC900417452[1].wmf"/>
          <p:cNvPicPr>
            <a:picLocks noChangeAspect="1" noChangeArrowheads="1"/>
          </p:cNvPicPr>
          <p:nvPr>
            <p:custDataLst>
              <p:tags r:id="rId4"/>
            </p:custDataLst>
          </p:nvPr>
        </p:nvPicPr>
        <p:blipFill>
          <a:blip r:embed="rId41" cstate="print"/>
          <a:srcRect/>
          <a:stretch>
            <a:fillRect/>
          </a:stretch>
        </p:blipFill>
        <p:spPr bwMode="auto">
          <a:xfrm>
            <a:off x="7086600" y="5334000"/>
            <a:ext cx="740347" cy="681533"/>
          </a:xfrm>
          <a:prstGeom prst="rect">
            <a:avLst/>
          </a:prstGeom>
          <a:noFill/>
        </p:spPr>
      </p:pic>
      <p:pic>
        <p:nvPicPr>
          <p:cNvPr id="16" name="Picture 3" descr="C:\Users\Gernigon_Laurent\AppData\Local\Microsoft\Windows\Temporary Internet Files\Content.IE5\KCZX8TRF\MC900417452[1].wmf"/>
          <p:cNvPicPr>
            <a:picLocks noChangeAspect="1" noChangeArrowheads="1"/>
          </p:cNvPicPr>
          <p:nvPr>
            <p:custDataLst>
              <p:tags r:id="rId5"/>
            </p:custDataLst>
          </p:nvPr>
        </p:nvPicPr>
        <p:blipFill>
          <a:blip r:embed="rId41" cstate="print"/>
          <a:srcRect/>
          <a:stretch>
            <a:fillRect/>
          </a:stretch>
        </p:blipFill>
        <p:spPr bwMode="auto">
          <a:xfrm>
            <a:off x="1524000" y="5105400"/>
            <a:ext cx="1071451" cy="986333"/>
          </a:xfrm>
          <a:prstGeom prst="rect">
            <a:avLst/>
          </a:prstGeom>
          <a:noFill/>
        </p:spPr>
      </p:pic>
      <p:pic>
        <p:nvPicPr>
          <p:cNvPr id="17" name="Picture 3" descr="C:\Users\Gernigon_Laurent\AppData\Local\Microsoft\Windows\Temporary Internet Files\Content.IE5\KCZX8TRF\MC900417452[1].wmf"/>
          <p:cNvPicPr>
            <a:picLocks noChangeAspect="1" noChangeArrowheads="1"/>
          </p:cNvPicPr>
          <p:nvPr>
            <p:custDataLst>
              <p:tags r:id="rId6"/>
            </p:custDataLst>
          </p:nvPr>
        </p:nvPicPr>
        <p:blipFill>
          <a:blip r:embed="rId41" cstate="print"/>
          <a:srcRect/>
          <a:stretch>
            <a:fillRect/>
          </a:stretch>
        </p:blipFill>
        <p:spPr bwMode="auto">
          <a:xfrm>
            <a:off x="762000" y="5410200"/>
            <a:ext cx="842851" cy="775893"/>
          </a:xfrm>
          <a:prstGeom prst="rect">
            <a:avLst/>
          </a:prstGeom>
          <a:noFill/>
        </p:spPr>
      </p:pic>
      <p:pic>
        <p:nvPicPr>
          <p:cNvPr id="8" name="Picture 3" descr="C:\Users\Gernigon_Laurent\AppData\Local\Microsoft\Windows\Temporary Internet Files\Content.IE5\KCZX8TRF\MC900417452[1].wmf"/>
          <p:cNvPicPr>
            <a:picLocks noChangeAspect="1" noChangeArrowheads="1"/>
          </p:cNvPicPr>
          <p:nvPr>
            <p:custDataLst>
              <p:tags r:id="rId7"/>
            </p:custDataLst>
          </p:nvPr>
        </p:nvPicPr>
        <p:blipFill>
          <a:blip r:embed="rId41" cstate="print"/>
          <a:srcRect/>
          <a:stretch>
            <a:fillRect/>
          </a:stretch>
        </p:blipFill>
        <p:spPr bwMode="auto">
          <a:xfrm>
            <a:off x="7391400" y="4572000"/>
            <a:ext cx="1402554" cy="1291133"/>
          </a:xfrm>
          <a:prstGeom prst="rect">
            <a:avLst/>
          </a:prstGeom>
          <a:noFill/>
        </p:spPr>
      </p:pic>
      <p:pic>
        <p:nvPicPr>
          <p:cNvPr id="11" name="Picture 3" descr="C:\Users\Gernigon_Laurent\AppData\Local\Microsoft\Windows\Temporary Internet Files\Content.IE5\KCZX8TRF\MC900417452[1].wmf"/>
          <p:cNvPicPr>
            <a:picLocks noChangeAspect="1" noChangeArrowheads="1"/>
          </p:cNvPicPr>
          <p:nvPr>
            <p:custDataLst>
              <p:tags r:id="rId8"/>
            </p:custDataLst>
          </p:nvPr>
        </p:nvPicPr>
        <p:blipFill>
          <a:blip r:embed="rId41" cstate="print"/>
          <a:srcRect/>
          <a:stretch>
            <a:fillRect/>
          </a:stretch>
        </p:blipFill>
        <p:spPr bwMode="auto">
          <a:xfrm>
            <a:off x="3733800" y="5791200"/>
            <a:ext cx="842851" cy="775893"/>
          </a:xfrm>
          <a:prstGeom prst="rect">
            <a:avLst/>
          </a:prstGeom>
          <a:noFill/>
        </p:spPr>
      </p:pic>
      <p:pic>
        <p:nvPicPr>
          <p:cNvPr id="12" name="Picture 3" descr="C:\Users\Gernigon_Laurent\AppData\Local\Microsoft\Windows\Temporary Internet Files\Content.IE5\KCZX8TRF\MC900417452[1].wmf"/>
          <p:cNvPicPr>
            <a:picLocks noChangeAspect="1" noChangeArrowheads="1"/>
          </p:cNvPicPr>
          <p:nvPr>
            <p:custDataLst>
              <p:tags r:id="rId9"/>
            </p:custDataLst>
          </p:nvPr>
        </p:nvPicPr>
        <p:blipFill>
          <a:blip r:embed="rId41" cstate="print"/>
          <a:srcRect/>
          <a:stretch>
            <a:fillRect/>
          </a:stretch>
        </p:blipFill>
        <p:spPr bwMode="auto">
          <a:xfrm>
            <a:off x="1295400" y="4800600"/>
            <a:ext cx="842851" cy="775893"/>
          </a:xfrm>
          <a:prstGeom prst="rect">
            <a:avLst/>
          </a:prstGeom>
          <a:noFill/>
        </p:spPr>
      </p:pic>
      <p:pic>
        <p:nvPicPr>
          <p:cNvPr id="19" name="Picture 3" descr="C:\Users\Gernigon_Laurent\AppData\Local\Microsoft\Windows\Temporary Internet Files\Content.IE5\KCZX8TRF\MC900417452[1].wmf"/>
          <p:cNvPicPr>
            <a:picLocks noChangeAspect="1" noChangeArrowheads="1"/>
          </p:cNvPicPr>
          <p:nvPr>
            <p:custDataLst>
              <p:tags r:id="rId10"/>
            </p:custDataLst>
          </p:nvPr>
        </p:nvPicPr>
        <p:blipFill>
          <a:blip r:embed="rId41" cstate="print"/>
          <a:srcRect/>
          <a:stretch>
            <a:fillRect/>
          </a:stretch>
        </p:blipFill>
        <p:spPr bwMode="auto">
          <a:xfrm>
            <a:off x="7741446" y="4419600"/>
            <a:ext cx="1402554" cy="1291133"/>
          </a:xfrm>
          <a:prstGeom prst="rect">
            <a:avLst/>
          </a:prstGeom>
          <a:noFill/>
        </p:spPr>
      </p:pic>
      <p:pic>
        <p:nvPicPr>
          <p:cNvPr id="20" name="Picture 3" descr="C:\Users\Gernigon_Laurent\AppData\Local\Microsoft\Windows\Temporary Internet Files\Content.IE5\KCZX8TRF\MC900417452[1].wmf"/>
          <p:cNvPicPr>
            <a:picLocks noChangeAspect="1" noChangeArrowheads="1"/>
          </p:cNvPicPr>
          <p:nvPr>
            <p:custDataLst>
              <p:tags r:id="rId11"/>
            </p:custDataLst>
          </p:nvPr>
        </p:nvPicPr>
        <p:blipFill>
          <a:blip r:embed="rId41" cstate="print"/>
          <a:srcRect/>
          <a:stretch>
            <a:fillRect/>
          </a:stretch>
        </p:blipFill>
        <p:spPr bwMode="auto">
          <a:xfrm>
            <a:off x="4019909" y="586596"/>
            <a:ext cx="1402554" cy="1291133"/>
          </a:xfrm>
          <a:prstGeom prst="rect">
            <a:avLst/>
          </a:prstGeom>
          <a:noFill/>
        </p:spPr>
      </p:pic>
      <p:pic>
        <p:nvPicPr>
          <p:cNvPr id="21" name="Picture 3" descr="C:\Users\Gernigon_Laurent\AppData\Local\Microsoft\Windows\Temporary Internet Files\Content.IE5\KCZX8TRF\MC900417452[1].wmf"/>
          <p:cNvPicPr>
            <a:picLocks noChangeAspect="1" noChangeArrowheads="1"/>
          </p:cNvPicPr>
          <p:nvPr>
            <p:custDataLst>
              <p:tags r:id="rId12"/>
            </p:custDataLst>
          </p:nvPr>
        </p:nvPicPr>
        <p:blipFill>
          <a:blip r:embed="rId41" cstate="print"/>
          <a:srcRect/>
          <a:stretch>
            <a:fillRect/>
          </a:stretch>
        </p:blipFill>
        <p:spPr bwMode="auto">
          <a:xfrm>
            <a:off x="4699958" y="943154"/>
            <a:ext cx="1071451" cy="986333"/>
          </a:xfrm>
          <a:prstGeom prst="rect">
            <a:avLst/>
          </a:prstGeom>
          <a:noFill/>
        </p:spPr>
      </p:pic>
      <p:pic>
        <p:nvPicPr>
          <p:cNvPr id="22" name="Picture 3" descr="C:\Users\Gernigon_Laurent\AppData\Local\Microsoft\Windows\Temporary Internet Files\Content.IE5\KCZX8TRF\MC900417452[1].wmf"/>
          <p:cNvPicPr>
            <a:picLocks noChangeAspect="1" noChangeArrowheads="1"/>
          </p:cNvPicPr>
          <p:nvPr>
            <p:custDataLst>
              <p:tags r:id="rId13"/>
            </p:custDataLst>
          </p:nvPr>
        </p:nvPicPr>
        <p:blipFill>
          <a:blip r:embed="rId41" cstate="print"/>
          <a:srcRect/>
          <a:stretch>
            <a:fillRect/>
          </a:stretch>
        </p:blipFill>
        <p:spPr bwMode="auto">
          <a:xfrm>
            <a:off x="3709359" y="1115682"/>
            <a:ext cx="919051" cy="846040"/>
          </a:xfrm>
          <a:prstGeom prst="rect">
            <a:avLst/>
          </a:prstGeom>
          <a:noFill/>
        </p:spPr>
      </p:pic>
      <p:pic>
        <p:nvPicPr>
          <p:cNvPr id="23" name="Picture 3" descr="C:\Users\Gernigon_Laurent\AppData\Local\Microsoft\Windows\Temporary Internet Files\Content.IE5\KCZX8TRF\MC900417452[1].wmf"/>
          <p:cNvPicPr>
            <a:picLocks noChangeAspect="1" noChangeArrowheads="1"/>
          </p:cNvPicPr>
          <p:nvPr>
            <p:custDataLst>
              <p:tags r:id="rId14"/>
            </p:custDataLst>
          </p:nvPr>
        </p:nvPicPr>
        <p:blipFill>
          <a:blip r:embed="rId41" cstate="print"/>
          <a:srcRect/>
          <a:stretch>
            <a:fillRect/>
          </a:stretch>
        </p:blipFill>
        <p:spPr bwMode="auto">
          <a:xfrm>
            <a:off x="1404668" y="2678503"/>
            <a:ext cx="842851" cy="775893"/>
          </a:xfrm>
          <a:prstGeom prst="rect">
            <a:avLst/>
          </a:prstGeom>
          <a:noFill/>
        </p:spPr>
      </p:pic>
      <p:pic>
        <p:nvPicPr>
          <p:cNvPr id="24" name="Picture 3" descr="C:\Users\Gernigon_Laurent\AppData\Local\Microsoft\Windows\Temporary Internet Files\Content.IE5\KCZX8TRF\MC900417452[1].wmf"/>
          <p:cNvPicPr>
            <a:picLocks noChangeAspect="1" noChangeArrowheads="1"/>
          </p:cNvPicPr>
          <p:nvPr>
            <p:custDataLst>
              <p:tags r:id="rId15"/>
            </p:custDataLst>
          </p:nvPr>
        </p:nvPicPr>
        <p:blipFill>
          <a:blip r:embed="rId41" cstate="print"/>
          <a:srcRect/>
          <a:stretch>
            <a:fillRect/>
          </a:stretch>
        </p:blipFill>
        <p:spPr bwMode="auto">
          <a:xfrm>
            <a:off x="4572000" y="1371600"/>
            <a:ext cx="744983" cy="685800"/>
          </a:xfrm>
          <a:prstGeom prst="rect">
            <a:avLst/>
          </a:prstGeom>
          <a:noFill/>
        </p:spPr>
      </p:pic>
      <p:sp>
        <p:nvSpPr>
          <p:cNvPr id="25" name="TextBox 24"/>
          <p:cNvSpPr txBox="1"/>
          <p:nvPr>
            <p:custDataLst>
              <p:tags r:id="rId16"/>
            </p:custDataLst>
          </p:nvPr>
        </p:nvSpPr>
        <p:spPr>
          <a:xfrm>
            <a:off x="4326636" y="2819400"/>
            <a:ext cx="609600" cy="830997"/>
          </a:xfrm>
          <a:prstGeom prst="rect">
            <a:avLst/>
          </a:prstGeom>
          <a:noFill/>
        </p:spPr>
        <p:txBody>
          <a:bodyPr wrap="square" rtlCol="0">
            <a:spAutoFit/>
          </a:bodyPr>
          <a:lstStyle/>
          <a:p>
            <a:r>
              <a:rPr lang="en-GB" sz="4800" dirty="0">
                <a:effectLst>
                  <a:outerShdw blurRad="38100" dist="38100" dir="2700000" algn="tl">
                    <a:srgbClr val="000000">
                      <a:alpha val="43137"/>
                    </a:srgbClr>
                  </a:outerShdw>
                </a:effectLst>
              </a:rPr>
              <a:t>?</a:t>
            </a:r>
          </a:p>
        </p:txBody>
      </p:sp>
      <p:sp>
        <p:nvSpPr>
          <p:cNvPr id="26" name="TextBox 25"/>
          <p:cNvSpPr txBox="1"/>
          <p:nvPr>
            <p:custDataLst>
              <p:tags r:id="rId17"/>
            </p:custDataLst>
          </p:nvPr>
        </p:nvSpPr>
        <p:spPr>
          <a:xfrm>
            <a:off x="3249967" y="2057400"/>
            <a:ext cx="2762936" cy="584775"/>
          </a:xfrm>
          <a:prstGeom prst="rect">
            <a:avLst/>
          </a:prstGeom>
          <a:noFill/>
        </p:spPr>
        <p:txBody>
          <a:bodyPr wrap="none" rtlCol="0">
            <a:spAutoFit/>
          </a:bodyPr>
          <a:lstStyle/>
          <a:p>
            <a:pPr algn="ctr"/>
            <a:r>
              <a:rPr lang="en-GB" sz="1600" b="1" dirty="0">
                <a:effectLst>
                  <a:outerShdw blurRad="38100" dist="38100" dir="2700000" algn="tl">
                    <a:srgbClr val="000000">
                      <a:alpha val="43137"/>
                    </a:srgbClr>
                  </a:outerShdw>
                </a:effectLst>
              </a:rPr>
              <a:t>UNDERPLATING FASHION</a:t>
            </a:r>
          </a:p>
          <a:p>
            <a:pPr algn="ctr"/>
            <a:r>
              <a:rPr lang="en-GB" sz="1600" b="1" dirty="0">
                <a:effectLst>
                  <a:outerShdw blurRad="38100" dist="38100" dir="2700000" algn="tl">
                    <a:srgbClr val="000000">
                      <a:alpha val="43137"/>
                    </a:srgbClr>
                  </a:outerShdw>
                </a:effectLst>
              </a:rPr>
              <a:t>GROUP</a:t>
            </a:r>
          </a:p>
        </p:txBody>
      </p:sp>
      <p:sp>
        <p:nvSpPr>
          <p:cNvPr id="27" name="TextBox 26"/>
          <p:cNvSpPr txBox="1"/>
          <p:nvPr>
            <p:custDataLst>
              <p:tags r:id="rId18"/>
            </p:custDataLst>
          </p:nvPr>
        </p:nvSpPr>
        <p:spPr>
          <a:xfrm>
            <a:off x="6459360" y="3886200"/>
            <a:ext cx="2459198" cy="584775"/>
          </a:xfrm>
          <a:prstGeom prst="rect">
            <a:avLst/>
          </a:prstGeom>
          <a:noFill/>
        </p:spPr>
        <p:txBody>
          <a:bodyPr wrap="none" rtlCol="0">
            <a:spAutoFit/>
          </a:bodyPr>
          <a:lstStyle/>
          <a:p>
            <a:pPr algn="ctr"/>
            <a:r>
              <a:rPr lang="en-GB" sz="1600" b="1" dirty="0">
                <a:effectLst>
                  <a:outerShdw blurRad="38100" dist="38100" dir="2700000" algn="tl">
                    <a:srgbClr val="000000">
                      <a:alpha val="43137"/>
                    </a:srgbClr>
                  </a:outerShdw>
                </a:effectLst>
              </a:rPr>
              <a:t>SERPENTINE FASHION</a:t>
            </a:r>
          </a:p>
          <a:p>
            <a:pPr algn="ctr"/>
            <a:r>
              <a:rPr lang="en-GB" sz="1600" b="1" dirty="0">
                <a:effectLst>
                  <a:outerShdw blurRad="38100" dist="38100" dir="2700000" algn="tl">
                    <a:srgbClr val="000000">
                      <a:alpha val="43137"/>
                    </a:srgbClr>
                  </a:outerShdw>
                </a:effectLst>
              </a:rPr>
              <a:t>GROUP</a:t>
            </a:r>
          </a:p>
        </p:txBody>
      </p:sp>
      <p:sp>
        <p:nvSpPr>
          <p:cNvPr id="28" name="TextBox 27"/>
          <p:cNvSpPr txBox="1"/>
          <p:nvPr>
            <p:custDataLst>
              <p:tags r:id="rId19"/>
            </p:custDataLst>
          </p:nvPr>
        </p:nvSpPr>
        <p:spPr>
          <a:xfrm>
            <a:off x="-104804" y="3824377"/>
            <a:ext cx="2677208" cy="830997"/>
          </a:xfrm>
          <a:prstGeom prst="rect">
            <a:avLst/>
          </a:prstGeom>
          <a:noFill/>
        </p:spPr>
        <p:txBody>
          <a:bodyPr wrap="none" rtlCol="0">
            <a:spAutoFit/>
          </a:bodyPr>
          <a:lstStyle/>
          <a:p>
            <a:pPr algn="ctr"/>
            <a:r>
              <a:rPr lang="en-GB" sz="1600" b="1" dirty="0">
                <a:effectLst>
                  <a:outerShdw blurRad="38100" dist="38100" dir="2700000" algn="tl">
                    <a:srgbClr val="000000">
                      <a:alpha val="43137"/>
                    </a:srgbClr>
                  </a:outerShdw>
                </a:effectLst>
              </a:rPr>
              <a:t>MAGMA-MODERATE</a:t>
            </a:r>
          </a:p>
          <a:p>
            <a:pPr algn="ctr"/>
            <a:r>
              <a:rPr lang="en-GB" sz="1600" b="1" dirty="0">
                <a:effectLst>
                  <a:outerShdw blurRad="38100" dist="38100" dir="2700000" algn="tl">
                    <a:srgbClr val="000000">
                      <a:alpha val="43137"/>
                    </a:srgbClr>
                  </a:outerShdw>
                </a:effectLst>
              </a:rPr>
              <a:t>LOWER CRUST FASHION</a:t>
            </a:r>
          </a:p>
          <a:p>
            <a:pPr algn="ctr"/>
            <a:r>
              <a:rPr lang="en-GB" sz="1600" b="1" dirty="0">
                <a:effectLst>
                  <a:outerShdw blurRad="38100" dist="38100" dir="2700000" algn="tl">
                    <a:srgbClr val="000000">
                      <a:alpha val="43137"/>
                    </a:srgbClr>
                  </a:outerShdw>
                </a:effectLst>
              </a:rPr>
              <a:t>GROUP</a:t>
            </a:r>
          </a:p>
        </p:txBody>
      </p:sp>
      <p:pic>
        <p:nvPicPr>
          <p:cNvPr id="29" name="Picture 3" descr="C:\Users\Gernigon_Laurent\AppData\Local\Microsoft\Windows\Temporary Internet Files\Content.IE5\KCZX8TRF\MC900417452[1].wmf"/>
          <p:cNvPicPr>
            <a:picLocks noChangeAspect="1" noChangeArrowheads="1"/>
          </p:cNvPicPr>
          <p:nvPr>
            <p:custDataLst>
              <p:tags r:id="rId20"/>
            </p:custDataLst>
          </p:nvPr>
        </p:nvPicPr>
        <p:blipFill>
          <a:blip r:embed="rId41" cstate="print"/>
          <a:srcRect/>
          <a:stretch>
            <a:fillRect/>
          </a:stretch>
        </p:blipFill>
        <p:spPr bwMode="auto">
          <a:xfrm>
            <a:off x="6662954" y="2670734"/>
            <a:ext cx="842851" cy="775893"/>
          </a:xfrm>
          <a:prstGeom prst="rect">
            <a:avLst/>
          </a:prstGeom>
          <a:noFill/>
        </p:spPr>
      </p:pic>
      <p:sp>
        <p:nvSpPr>
          <p:cNvPr id="31" name="Freeform 30"/>
          <p:cNvSpPr/>
          <p:nvPr>
            <p:custDataLst>
              <p:tags r:id="rId21"/>
            </p:custDataLst>
          </p:nvPr>
        </p:nvSpPr>
        <p:spPr>
          <a:xfrm rot="300563">
            <a:off x="5676134" y="1821856"/>
            <a:ext cx="888274" cy="696686"/>
          </a:xfrm>
          <a:custGeom>
            <a:avLst/>
            <a:gdLst>
              <a:gd name="connsiteX0" fmla="*/ 0 w 888274"/>
              <a:gd name="connsiteY0" fmla="*/ 0 h 696686"/>
              <a:gd name="connsiteX1" fmla="*/ 566057 w 888274"/>
              <a:gd name="connsiteY1" fmla="*/ 330926 h 696686"/>
              <a:gd name="connsiteX2" fmla="*/ 888274 w 888274"/>
              <a:gd name="connsiteY2" fmla="*/ 696686 h 696686"/>
            </a:gdLst>
            <a:ahLst/>
            <a:cxnLst>
              <a:cxn ang="0">
                <a:pos x="connsiteX0" y="connsiteY0"/>
              </a:cxn>
              <a:cxn ang="0">
                <a:pos x="connsiteX1" y="connsiteY1"/>
              </a:cxn>
              <a:cxn ang="0">
                <a:pos x="connsiteX2" y="connsiteY2"/>
              </a:cxn>
            </a:cxnLst>
            <a:rect l="l" t="t" r="r" b="b"/>
            <a:pathLst>
              <a:path w="888274" h="696686">
                <a:moveTo>
                  <a:pt x="0" y="0"/>
                </a:moveTo>
                <a:cubicBezTo>
                  <a:pt x="209005" y="107406"/>
                  <a:pt x="418011" y="214812"/>
                  <a:pt x="566057" y="330926"/>
                </a:cubicBezTo>
                <a:cubicBezTo>
                  <a:pt x="714103" y="447040"/>
                  <a:pt x="801188" y="571863"/>
                  <a:pt x="888274" y="696686"/>
                </a:cubicBezTo>
              </a:path>
            </a:pathLst>
          </a:custGeom>
          <a:ln w="57150">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32" name="Picture 3" descr="C:\Users\Gernigon_Laurent\AppData\Local\Microsoft\Windows\Temporary Internet Files\Content.IE5\KCZX8TRF\MC900417452[1].wmf"/>
          <p:cNvPicPr>
            <a:picLocks noChangeAspect="1" noChangeArrowheads="1"/>
          </p:cNvPicPr>
          <p:nvPr>
            <p:custDataLst>
              <p:tags r:id="rId22"/>
            </p:custDataLst>
          </p:nvPr>
        </p:nvPicPr>
        <p:blipFill>
          <a:blip r:embed="rId41" cstate="print"/>
          <a:srcRect/>
          <a:stretch>
            <a:fillRect/>
          </a:stretch>
        </p:blipFill>
        <p:spPr bwMode="auto">
          <a:xfrm>
            <a:off x="6231521" y="2640113"/>
            <a:ext cx="511747" cy="471093"/>
          </a:xfrm>
          <a:prstGeom prst="rect">
            <a:avLst/>
          </a:prstGeom>
          <a:noFill/>
        </p:spPr>
      </p:pic>
      <p:sp>
        <p:nvSpPr>
          <p:cNvPr id="33" name="Freeform 32"/>
          <p:cNvSpPr/>
          <p:nvPr>
            <p:custDataLst>
              <p:tags r:id="rId23"/>
            </p:custDataLst>
          </p:nvPr>
        </p:nvSpPr>
        <p:spPr>
          <a:xfrm rot="935875">
            <a:off x="7419774" y="3461729"/>
            <a:ext cx="590340" cy="424594"/>
          </a:xfrm>
          <a:custGeom>
            <a:avLst/>
            <a:gdLst>
              <a:gd name="connsiteX0" fmla="*/ 0 w 888274"/>
              <a:gd name="connsiteY0" fmla="*/ 0 h 696686"/>
              <a:gd name="connsiteX1" fmla="*/ 566057 w 888274"/>
              <a:gd name="connsiteY1" fmla="*/ 330926 h 696686"/>
              <a:gd name="connsiteX2" fmla="*/ 888274 w 888274"/>
              <a:gd name="connsiteY2" fmla="*/ 696686 h 696686"/>
            </a:gdLst>
            <a:ahLst/>
            <a:cxnLst>
              <a:cxn ang="0">
                <a:pos x="connsiteX0" y="connsiteY0"/>
              </a:cxn>
              <a:cxn ang="0">
                <a:pos x="connsiteX1" y="connsiteY1"/>
              </a:cxn>
              <a:cxn ang="0">
                <a:pos x="connsiteX2" y="connsiteY2"/>
              </a:cxn>
            </a:cxnLst>
            <a:rect l="l" t="t" r="r" b="b"/>
            <a:pathLst>
              <a:path w="888274" h="696686">
                <a:moveTo>
                  <a:pt x="0" y="0"/>
                </a:moveTo>
                <a:cubicBezTo>
                  <a:pt x="209005" y="107406"/>
                  <a:pt x="418011" y="214812"/>
                  <a:pt x="566057" y="330926"/>
                </a:cubicBezTo>
                <a:cubicBezTo>
                  <a:pt x="714103" y="447040"/>
                  <a:pt x="801188" y="571863"/>
                  <a:pt x="888274" y="696686"/>
                </a:cubicBezTo>
              </a:path>
            </a:pathLst>
          </a:custGeom>
          <a:ln w="57150">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4" name="Freeform 33"/>
          <p:cNvSpPr/>
          <p:nvPr>
            <p:custDataLst>
              <p:tags r:id="rId24"/>
            </p:custDataLst>
          </p:nvPr>
        </p:nvSpPr>
        <p:spPr>
          <a:xfrm rot="5400000">
            <a:off x="2068219" y="2980350"/>
            <a:ext cx="888274" cy="696686"/>
          </a:xfrm>
          <a:custGeom>
            <a:avLst/>
            <a:gdLst>
              <a:gd name="connsiteX0" fmla="*/ 0 w 888274"/>
              <a:gd name="connsiteY0" fmla="*/ 0 h 696686"/>
              <a:gd name="connsiteX1" fmla="*/ 566057 w 888274"/>
              <a:gd name="connsiteY1" fmla="*/ 330926 h 696686"/>
              <a:gd name="connsiteX2" fmla="*/ 888274 w 888274"/>
              <a:gd name="connsiteY2" fmla="*/ 696686 h 696686"/>
            </a:gdLst>
            <a:ahLst/>
            <a:cxnLst>
              <a:cxn ang="0">
                <a:pos x="connsiteX0" y="connsiteY0"/>
              </a:cxn>
              <a:cxn ang="0">
                <a:pos x="connsiteX1" y="connsiteY1"/>
              </a:cxn>
              <a:cxn ang="0">
                <a:pos x="connsiteX2" y="connsiteY2"/>
              </a:cxn>
            </a:cxnLst>
            <a:rect l="l" t="t" r="r" b="b"/>
            <a:pathLst>
              <a:path w="888274" h="696686">
                <a:moveTo>
                  <a:pt x="0" y="0"/>
                </a:moveTo>
                <a:cubicBezTo>
                  <a:pt x="209005" y="107406"/>
                  <a:pt x="418011" y="214812"/>
                  <a:pt x="566057" y="330926"/>
                </a:cubicBezTo>
                <a:cubicBezTo>
                  <a:pt x="714103" y="447040"/>
                  <a:pt x="801188" y="571863"/>
                  <a:pt x="888274" y="696686"/>
                </a:cubicBezTo>
              </a:path>
            </a:pathLst>
          </a:custGeom>
          <a:ln w="57150">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 name="Freeform 37"/>
          <p:cNvSpPr/>
          <p:nvPr>
            <p:custDataLst>
              <p:tags r:id="rId25"/>
            </p:custDataLst>
          </p:nvPr>
        </p:nvSpPr>
        <p:spPr>
          <a:xfrm rot="5400000">
            <a:off x="2766738" y="1806699"/>
            <a:ext cx="888274" cy="696686"/>
          </a:xfrm>
          <a:custGeom>
            <a:avLst/>
            <a:gdLst>
              <a:gd name="connsiteX0" fmla="*/ 0 w 888274"/>
              <a:gd name="connsiteY0" fmla="*/ 0 h 696686"/>
              <a:gd name="connsiteX1" fmla="*/ 566057 w 888274"/>
              <a:gd name="connsiteY1" fmla="*/ 330926 h 696686"/>
              <a:gd name="connsiteX2" fmla="*/ 888274 w 888274"/>
              <a:gd name="connsiteY2" fmla="*/ 696686 h 696686"/>
            </a:gdLst>
            <a:ahLst/>
            <a:cxnLst>
              <a:cxn ang="0">
                <a:pos x="connsiteX0" y="connsiteY0"/>
              </a:cxn>
              <a:cxn ang="0">
                <a:pos x="connsiteX1" y="connsiteY1"/>
              </a:cxn>
              <a:cxn ang="0">
                <a:pos x="connsiteX2" y="connsiteY2"/>
              </a:cxn>
            </a:cxnLst>
            <a:rect l="l" t="t" r="r" b="b"/>
            <a:pathLst>
              <a:path w="888274" h="696686">
                <a:moveTo>
                  <a:pt x="0" y="0"/>
                </a:moveTo>
                <a:cubicBezTo>
                  <a:pt x="209005" y="107406"/>
                  <a:pt x="418011" y="214812"/>
                  <a:pt x="566057" y="330926"/>
                </a:cubicBezTo>
                <a:cubicBezTo>
                  <a:pt x="714103" y="447040"/>
                  <a:pt x="801188" y="571863"/>
                  <a:pt x="888274" y="696686"/>
                </a:cubicBezTo>
              </a:path>
            </a:pathLst>
          </a:custGeom>
          <a:ln w="57150">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0" name="TextBox 39"/>
          <p:cNvSpPr txBox="1"/>
          <p:nvPr>
            <p:custDataLst>
              <p:tags r:id="rId26"/>
            </p:custDataLst>
          </p:nvPr>
        </p:nvSpPr>
        <p:spPr>
          <a:xfrm>
            <a:off x="2270354" y="694706"/>
            <a:ext cx="1733167" cy="584775"/>
          </a:xfrm>
          <a:prstGeom prst="rect">
            <a:avLst/>
          </a:prstGeom>
          <a:noFill/>
        </p:spPr>
        <p:txBody>
          <a:bodyPr wrap="none" rtlCol="0">
            <a:spAutoFit/>
          </a:bodyPr>
          <a:lstStyle/>
          <a:p>
            <a:pPr algn="ctr"/>
            <a:r>
              <a:rPr lang="en-GB" sz="1600" i="1" dirty="0">
                <a:solidFill>
                  <a:srgbClr val="FF0000"/>
                </a:solidFill>
                <a:effectLst>
                  <a:outerShdw blurRad="38100" dist="38100" dir="2700000" algn="tl">
                    <a:srgbClr val="000000">
                      <a:alpha val="43137"/>
                    </a:srgbClr>
                  </a:outerShdw>
                </a:effectLst>
              </a:rPr>
              <a:t>70ies-early 90ies</a:t>
            </a:r>
          </a:p>
          <a:p>
            <a:pPr algn="ctr"/>
            <a:r>
              <a:rPr lang="en-GB" sz="1600" i="1" dirty="0">
                <a:solidFill>
                  <a:srgbClr val="FF0000"/>
                </a:solidFill>
                <a:effectLst>
                  <a:outerShdw blurRad="38100" dist="38100" dir="2700000" algn="tl">
                    <a:srgbClr val="000000">
                      <a:alpha val="43137"/>
                    </a:srgbClr>
                  </a:outerShdw>
                </a:effectLst>
              </a:rPr>
              <a:t>Dominant group</a:t>
            </a:r>
          </a:p>
        </p:txBody>
      </p:sp>
      <p:sp>
        <p:nvSpPr>
          <p:cNvPr id="41" name="TextBox 40"/>
          <p:cNvSpPr txBox="1"/>
          <p:nvPr>
            <p:custDataLst>
              <p:tags r:id="rId27"/>
            </p:custDataLst>
          </p:nvPr>
        </p:nvSpPr>
        <p:spPr>
          <a:xfrm>
            <a:off x="62742" y="6211669"/>
            <a:ext cx="2087430" cy="584775"/>
          </a:xfrm>
          <a:prstGeom prst="rect">
            <a:avLst/>
          </a:prstGeom>
          <a:noFill/>
        </p:spPr>
        <p:txBody>
          <a:bodyPr wrap="none" rtlCol="0">
            <a:spAutoFit/>
          </a:bodyPr>
          <a:lstStyle/>
          <a:p>
            <a:pPr algn="ctr"/>
            <a:r>
              <a:rPr lang="en-GB" sz="1600" i="1" dirty="0">
                <a:solidFill>
                  <a:srgbClr val="FF0000"/>
                </a:solidFill>
                <a:effectLst>
                  <a:outerShdw blurRad="38100" dist="38100" dir="2700000" algn="tl">
                    <a:srgbClr val="000000">
                      <a:alpha val="43137"/>
                    </a:srgbClr>
                  </a:outerShdw>
                </a:effectLst>
              </a:rPr>
              <a:t>1990-2005</a:t>
            </a:r>
          </a:p>
          <a:p>
            <a:pPr algn="ctr"/>
            <a:r>
              <a:rPr lang="en-GB" sz="1600" i="1" dirty="0">
                <a:solidFill>
                  <a:srgbClr val="FF0000"/>
                </a:solidFill>
                <a:effectLst>
                  <a:outerShdw blurRad="38100" dist="38100" dir="2700000" algn="tl">
                    <a:srgbClr val="000000">
                      <a:alpha val="43137"/>
                    </a:srgbClr>
                  </a:outerShdw>
                </a:effectLst>
              </a:rPr>
              <a:t>The growing minority</a:t>
            </a:r>
          </a:p>
        </p:txBody>
      </p:sp>
      <p:pic>
        <p:nvPicPr>
          <p:cNvPr id="42" name="Picture 3" descr="C:\Users\Gernigon_Laurent\AppData\Local\Microsoft\Windows\Temporary Internet Files\Content.IE5\KCZX8TRF\MC900417452[1].wmf"/>
          <p:cNvPicPr>
            <a:picLocks noChangeAspect="1" noChangeArrowheads="1"/>
          </p:cNvPicPr>
          <p:nvPr>
            <p:custDataLst>
              <p:tags r:id="rId28"/>
            </p:custDataLst>
          </p:nvPr>
        </p:nvPicPr>
        <p:blipFill>
          <a:blip r:embed="rId41" cstate="print"/>
          <a:srcRect/>
          <a:stretch>
            <a:fillRect/>
          </a:stretch>
        </p:blipFill>
        <p:spPr bwMode="auto">
          <a:xfrm>
            <a:off x="2303253" y="2508849"/>
            <a:ext cx="511747" cy="471093"/>
          </a:xfrm>
          <a:prstGeom prst="rect">
            <a:avLst/>
          </a:prstGeom>
          <a:noFill/>
        </p:spPr>
      </p:pic>
      <p:cxnSp>
        <p:nvCxnSpPr>
          <p:cNvPr id="47" name="Straight Arrow Connector 46"/>
          <p:cNvCxnSpPr/>
          <p:nvPr>
            <p:custDataLst>
              <p:tags r:id="rId29"/>
            </p:custDataLst>
          </p:nvPr>
        </p:nvCxnSpPr>
        <p:spPr>
          <a:xfrm flipH="1">
            <a:off x="2895600" y="4572000"/>
            <a:ext cx="990600" cy="457200"/>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custDataLst>
              <p:tags r:id="rId30"/>
            </p:custDataLst>
          </p:nvPr>
        </p:nvCxnSpPr>
        <p:spPr>
          <a:xfrm>
            <a:off x="5257800" y="4495800"/>
            <a:ext cx="990600" cy="609600"/>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custDataLst>
              <p:tags r:id="rId31"/>
            </p:custDataLst>
          </p:nvPr>
        </p:nvCxnSpPr>
        <p:spPr>
          <a:xfrm flipH="1">
            <a:off x="5181600" y="5791200"/>
            <a:ext cx="990600" cy="457200"/>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custDataLst>
              <p:tags r:id="rId32"/>
            </p:custDataLst>
          </p:nvPr>
        </p:nvCxnSpPr>
        <p:spPr>
          <a:xfrm flipH="1" flipV="1">
            <a:off x="2590800" y="5943600"/>
            <a:ext cx="990600" cy="152400"/>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custDataLst>
              <p:tags r:id="rId33"/>
            </p:custDataLst>
          </p:nvPr>
        </p:nvCxnSpPr>
        <p:spPr>
          <a:xfrm flipV="1">
            <a:off x="2819400" y="5486400"/>
            <a:ext cx="1219200" cy="76200"/>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custDataLst>
              <p:tags r:id="rId34"/>
            </p:custDataLst>
          </p:nvPr>
        </p:nvCxnSpPr>
        <p:spPr>
          <a:xfrm>
            <a:off x="5105400" y="5410200"/>
            <a:ext cx="1066800" cy="152400"/>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pic>
        <p:nvPicPr>
          <p:cNvPr id="66" name="Picture 3" descr="C:\Users\Gernigon_Laurent\AppData\Local\Microsoft\Windows\Temporary Internet Files\Content.IE5\KCZX8TRF\MC900417452[1].wmf"/>
          <p:cNvPicPr>
            <a:picLocks noChangeAspect="1" noChangeArrowheads="1"/>
          </p:cNvPicPr>
          <p:nvPr>
            <p:custDataLst>
              <p:tags r:id="rId35"/>
            </p:custDataLst>
          </p:nvPr>
        </p:nvPicPr>
        <p:blipFill>
          <a:blip r:embed="rId41" cstate="print"/>
          <a:srcRect/>
          <a:stretch>
            <a:fillRect/>
          </a:stretch>
        </p:blipFill>
        <p:spPr bwMode="auto">
          <a:xfrm>
            <a:off x="4669403" y="5672593"/>
            <a:ext cx="677299" cy="623493"/>
          </a:xfrm>
          <a:prstGeom prst="rect">
            <a:avLst/>
          </a:prstGeom>
          <a:noFill/>
        </p:spPr>
      </p:pic>
      <p:pic>
        <p:nvPicPr>
          <p:cNvPr id="9" name="Picture 3" descr="C:\Users\Gernigon_Laurent\AppData\Local\Microsoft\Windows\Temporary Internet Files\Content.IE5\KCZX8TRF\MC900417452[1].wmf"/>
          <p:cNvPicPr>
            <a:picLocks noChangeAspect="1" noChangeArrowheads="1"/>
          </p:cNvPicPr>
          <p:nvPr>
            <p:custDataLst>
              <p:tags r:id="rId36"/>
            </p:custDataLst>
          </p:nvPr>
        </p:nvPicPr>
        <p:blipFill>
          <a:blip r:embed="rId41" cstate="print"/>
          <a:srcRect/>
          <a:stretch>
            <a:fillRect/>
          </a:stretch>
        </p:blipFill>
        <p:spPr bwMode="auto">
          <a:xfrm>
            <a:off x="8001000" y="5257800"/>
            <a:ext cx="910535" cy="838200"/>
          </a:xfrm>
          <a:prstGeom prst="rect">
            <a:avLst/>
          </a:prstGeom>
          <a:noFill/>
        </p:spPr>
      </p:pic>
      <p:grpSp>
        <p:nvGrpSpPr>
          <p:cNvPr id="2" name="Group 120"/>
          <p:cNvGrpSpPr/>
          <p:nvPr>
            <p:custDataLst>
              <p:tags r:id="rId37"/>
            </p:custDataLst>
          </p:nvPr>
        </p:nvGrpSpPr>
        <p:grpSpPr>
          <a:xfrm>
            <a:off x="4051998" y="3505200"/>
            <a:ext cx="1158876" cy="1066801"/>
            <a:chOff x="4038600" y="3505200"/>
            <a:chExt cx="1158876" cy="1066801"/>
          </a:xfrm>
        </p:grpSpPr>
        <p:sp>
          <p:nvSpPr>
            <p:cNvPr id="1031" name="AutoShape 7"/>
            <p:cNvSpPr>
              <a:spLocks noChangeAspect="1" noChangeArrowheads="1" noTextEdit="1"/>
            </p:cNvSpPr>
            <p:nvPr/>
          </p:nvSpPr>
          <p:spPr bwMode="auto">
            <a:xfrm>
              <a:off x="4038600" y="3505200"/>
              <a:ext cx="1158875"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33" name="Freeform 9"/>
            <p:cNvSpPr>
              <a:spLocks/>
            </p:cNvSpPr>
            <p:nvPr/>
          </p:nvSpPr>
          <p:spPr bwMode="auto">
            <a:xfrm>
              <a:off x="4179888" y="4376738"/>
              <a:ext cx="192088" cy="195263"/>
            </a:xfrm>
            <a:custGeom>
              <a:avLst/>
              <a:gdLst/>
              <a:ahLst/>
              <a:cxnLst>
                <a:cxn ang="0">
                  <a:pos x="948" y="62"/>
                </a:cxn>
                <a:cxn ang="0">
                  <a:pos x="867" y="167"/>
                </a:cxn>
                <a:cxn ang="0">
                  <a:pos x="752" y="292"/>
                </a:cxn>
                <a:cxn ang="0">
                  <a:pos x="686" y="353"/>
                </a:cxn>
                <a:cxn ang="0">
                  <a:pos x="615" y="410"/>
                </a:cxn>
                <a:cxn ang="0">
                  <a:pos x="538" y="459"/>
                </a:cxn>
                <a:cxn ang="0">
                  <a:pos x="460" y="496"/>
                </a:cxn>
                <a:cxn ang="0">
                  <a:pos x="384" y="531"/>
                </a:cxn>
                <a:cxn ang="0">
                  <a:pos x="312" y="575"/>
                </a:cxn>
                <a:cxn ang="0">
                  <a:pos x="248" y="626"/>
                </a:cxn>
                <a:cxn ang="0">
                  <a:pos x="190" y="684"/>
                </a:cxn>
                <a:cxn ang="0">
                  <a:pos x="140" y="745"/>
                </a:cxn>
                <a:cxn ang="0">
                  <a:pos x="96" y="807"/>
                </a:cxn>
                <a:cxn ang="0">
                  <a:pos x="61" y="868"/>
                </a:cxn>
                <a:cxn ang="0">
                  <a:pos x="32" y="929"/>
                </a:cxn>
                <a:cxn ang="0">
                  <a:pos x="13" y="984"/>
                </a:cxn>
                <a:cxn ang="0">
                  <a:pos x="2" y="1033"/>
                </a:cxn>
                <a:cxn ang="0">
                  <a:pos x="0" y="1094"/>
                </a:cxn>
                <a:cxn ang="0">
                  <a:pos x="2" y="1251"/>
                </a:cxn>
                <a:cxn ang="0">
                  <a:pos x="6" y="1467"/>
                </a:cxn>
                <a:cxn ang="0">
                  <a:pos x="17" y="1699"/>
                </a:cxn>
                <a:cxn ang="0">
                  <a:pos x="34" y="1877"/>
                </a:cxn>
                <a:cxn ang="0">
                  <a:pos x="47" y="1965"/>
                </a:cxn>
                <a:cxn ang="0">
                  <a:pos x="65" y="2034"/>
                </a:cxn>
                <a:cxn ang="0">
                  <a:pos x="91" y="2089"/>
                </a:cxn>
                <a:cxn ang="0">
                  <a:pos x="142" y="2158"/>
                </a:cxn>
                <a:cxn ang="0">
                  <a:pos x="216" y="2236"/>
                </a:cxn>
                <a:cxn ang="0">
                  <a:pos x="308" y="2321"/>
                </a:cxn>
                <a:cxn ang="0">
                  <a:pos x="415" y="2408"/>
                </a:cxn>
                <a:cxn ang="0">
                  <a:pos x="530" y="2491"/>
                </a:cxn>
                <a:cxn ang="0">
                  <a:pos x="651" y="2565"/>
                </a:cxn>
                <a:cxn ang="0">
                  <a:pos x="772" y="2628"/>
                </a:cxn>
                <a:cxn ang="0">
                  <a:pos x="890" y="2672"/>
                </a:cxn>
                <a:cxn ang="0">
                  <a:pos x="999" y="2694"/>
                </a:cxn>
                <a:cxn ang="0">
                  <a:pos x="1096" y="2690"/>
                </a:cxn>
                <a:cxn ang="0">
                  <a:pos x="1278" y="2642"/>
                </a:cxn>
                <a:cxn ang="0">
                  <a:pos x="1457" y="2580"/>
                </a:cxn>
                <a:cxn ang="0">
                  <a:pos x="1542" y="2543"/>
                </a:cxn>
                <a:cxn ang="0">
                  <a:pos x="1623" y="2503"/>
                </a:cxn>
                <a:cxn ang="0">
                  <a:pos x="1700" y="2459"/>
                </a:cxn>
                <a:cxn ang="0">
                  <a:pos x="1769" y="2411"/>
                </a:cxn>
                <a:cxn ang="0">
                  <a:pos x="1830" y="2360"/>
                </a:cxn>
                <a:cxn ang="0">
                  <a:pos x="1882" y="2303"/>
                </a:cxn>
                <a:cxn ang="0">
                  <a:pos x="1945" y="2216"/>
                </a:cxn>
                <a:cxn ang="0">
                  <a:pos x="2111" y="1982"/>
                </a:cxn>
                <a:cxn ang="0">
                  <a:pos x="2291" y="1715"/>
                </a:cxn>
                <a:cxn ang="0">
                  <a:pos x="2401" y="1539"/>
                </a:cxn>
                <a:cxn ang="0">
                  <a:pos x="2503" y="1359"/>
                </a:cxn>
                <a:cxn ang="0">
                  <a:pos x="2588" y="1183"/>
                </a:cxn>
                <a:cxn ang="0">
                  <a:pos x="2649" y="1017"/>
                </a:cxn>
                <a:cxn ang="0">
                  <a:pos x="2678" y="867"/>
                </a:cxn>
                <a:cxn ang="0">
                  <a:pos x="2667" y="743"/>
                </a:cxn>
              </a:cxnLst>
              <a:rect l="0" t="0" r="r" b="b"/>
              <a:pathLst>
                <a:path w="2679" h="2696">
                  <a:moveTo>
                    <a:pt x="991" y="0"/>
                  </a:moveTo>
                  <a:lnTo>
                    <a:pt x="979" y="17"/>
                  </a:lnTo>
                  <a:lnTo>
                    <a:pt x="948" y="62"/>
                  </a:lnTo>
                  <a:lnTo>
                    <a:pt x="925" y="93"/>
                  </a:lnTo>
                  <a:lnTo>
                    <a:pt x="898" y="128"/>
                  </a:lnTo>
                  <a:lnTo>
                    <a:pt x="867" y="167"/>
                  </a:lnTo>
                  <a:lnTo>
                    <a:pt x="831" y="208"/>
                  </a:lnTo>
                  <a:lnTo>
                    <a:pt x="793" y="250"/>
                  </a:lnTo>
                  <a:lnTo>
                    <a:pt x="752" y="292"/>
                  </a:lnTo>
                  <a:lnTo>
                    <a:pt x="731" y="313"/>
                  </a:lnTo>
                  <a:lnTo>
                    <a:pt x="709" y="333"/>
                  </a:lnTo>
                  <a:lnTo>
                    <a:pt x="686" y="353"/>
                  </a:lnTo>
                  <a:lnTo>
                    <a:pt x="663" y="373"/>
                  </a:lnTo>
                  <a:lnTo>
                    <a:pt x="639" y="392"/>
                  </a:lnTo>
                  <a:lnTo>
                    <a:pt x="615" y="410"/>
                  </a:lnTo>
                  <a:lnTo>
                    <a:pt x="589" y="427"/>
                  </a:lnTo>
                  <a:lnTo>
                    <a:pt x="564" y="444"/>
                  </a:lnTo>
                  <a:lnTo>
                    <a:pt x="538" y="459"/>
                  </a:lnTo>
                  <a:lnTo>
                    <a:pt x="513" y="473"/>
                  </a:lnTo>
                  <a:lnTo>
                    <a:pt x="487" y="485"/>
                  </a:lnTo>
                  <a:lnTo>
                    <a:pt x="460" y="496"/>
                  </a:lnTo>
                  <a:lnTo>
                    <a:pt x="434" y="506"/>
                  </a:lnTo>
                  <a:lnTo>
                    <a:pt x="409" y="518"/>
                  </a:lnTo>
                  <a:lnTo>
                    <a:pt x="384" y="531"/>
                  </a:lnTo>
                  <a:lnTo>
                    <a:pt x="360" y="545"/>
                  </a:lnTo>
                  <a:lnTo>
                    <a:pt x="336" y="559"/>
                  </a:lnTo>
                  <a:lnTo>
                    <a:pt x="312" y="575"/>
                  </a:lnTo>
                  <a:lnTo>
                    <a:pt x="290" y="591"/>
                  </a:lnTo>
                  <a:lnTo>
                    <a:pt x="269" y="609"/>
                  </a:lnTo>
                  <a:lnTo>
                    <a:pt x="248" y="626"/>
                  </a:lnTo>
                  <a:lnTo>
                    <a:pt x="228" y="645"/>
                  </a:lnTo>
                  <a:lnTo>
                    <a:pt x="209" y="664"/>
                  </a:lnTo>
                  <a:lnTo>
                    <a:pt x="190" y="684"/>
                  </a:lnTo>
                  <a:lnTo>
                    <a:pt x="173" y="704"/>
                  </a:lnTo>
                  <a:lnTo>
                    <a:pt x="156" y="724"/>
                  </a:lnTo>
                  <a:lnTo>
                    <a:pt x="140" y="745"/>
                  </a:lnTo>
                  <a:lnTo>
                    <a:pt x="124" y="765"/>
                  </a:lnTo>
                  <a:lnTo>
                    <a:pt x="110" y="786"/>
                  </a:lnTo>
                  <a:lnTo>
                    <a:pt x="96" y="807"/>
                  </a:lnTo>
                  <a:lnTo>
                    <a:pt x="84" y="827"/>
                  </a:lnTo>
                  <a:lnTo>
                    <a:pt x="72" y="848"/>
                  </a:lnTo>
                  <a:lnTo>
                    <a:pt x="61" y="868"/>
                  </a:lnTo>
                  <a:lnTo>
                    <a:pt x="50" y="888"/>
                  </a:lnTo>
                  <a:lnTo>
                    <a:pt x="41" y="909"/>
                  </a:lnTo>
                  <a:lnTo>
                    <a:pt x="32" y="929"/>
                  </a:lnTo>
                  <a:lnTo>
                    <a:pt x="25" y="948"/>
                  </a:lnTo>
                  <a:lnTo>
                    <a:pt x="18" y="966"/>
                  </a:lnTo>
                  <a:lnTo>
                    <a:pt x="13" y="984"/>
                  </a:lnTo>
                  <a:lnTo>
                    <a:pt x="8" y="1001"/>
                  </a:lnTo>
                  <a:lnTo>
                    <a:pt x="5" y="1017"/>
                  </a:lnTo>
                  <a:lnTo>
                    <a:pt x="2" y="1033"/>
                  </a:lnTo>
                  <a:lnTo>
                    <a:pt x="1" y="1048"/>
                  </a:lnTo>
                  <a:lnTo>
                    <a:pt x="0" y="1061"/>
                  </a:lnTo>
                  <a:lnTo>
                    <a:pt x="0" y="1094"/>
                  </a:lnTo>
                  <a:lnTo>
                    <a:pt x="1" y="1137"/>
                  </a:lnTo>
                  <a:lnTo>
                    <a:pt x="1" y="1191"/>
                  </a:lnTo>
                  <a:lnTo>
                    <a:pt x="2" y="1251"/>
                  </a:lnTo>
                  <a:lnTo>
                    <a:pt x="3" y="1318"/>
                  </a:lnTo>
                  <a:lnTo>
                    <a:pt x="4" y="1391"/>
                  </a:lnTo>
                  <a:lnTo>
                    <a:pt x="6" y="1467"/>
                  </a:lnTo>
                  <a:lnTo>
                    <a:pt x="9" y="1544"/>
                  </a:lnTo>
                  <a:lnTo>
                    <a:pt x="13" y="1621"/>
                  </a:lnTo>
                  <a:lnTo>
                    <a:pt x="17" y="1699"/>
                  </a:lnTo>
                  <a:lnTo>
                    <a:pt x="23" y="1773"/>
                  </a:lnTo>
                  <a:lnTo>
                    <a:pt x="30" y="1843"/>
                  </a:lnTo>
                  <a:lnTo>
                    <a:pt x="34" y="1877"/>
                  </a:lnTo>
                  <a:lnTo>
                    <a:pt x="38" y="1908"/>
                  </a:lnTo>
                  <a:lnTo>
                    <a:pt x="42" y="1937"/>
                  </a:lnTo>
                  <a:lnTo>
                    <a:pt x="47" y="1965"/>
                  </a:lnTo>
                  <a:lnTo>
                    <a:pt x="53" y="1990"/>
                  </a:lnTo>
                  <a:lnTo>
                    <a:pt x="58" y="2014"/>
                  </a:lnTo>
                  <a:lnTo>
                    <a:pt x="65" y="2034"/>
                  </a:lnTo>
                  <a:lnTo>
                    <a:pt x="71" y="2052"/>
                  </a:lnTo>
                  <a:lnTo>
                    <a:pt x="80" y="2070"/>
                  </a:lnTo>
                  <a:lnTo>
                    <a:pt x="91" y="2089"/>
                  </a:lnTo>
                  <a:lnTo>
                    <a:pt x="105" y="2111"/>
                  </a:lnTo>
                  <a:lnTo>
                    <a:pt x="122" y="2134"/>
                  </a:lnTo>
                  <a:lnTo>
                    <a:pt x="142" y="2158"/>
                  </a:lnTo>
                  <a:lnTo>
                    <a:pt x="165" y="2183"/>
                  </a:lnTo>
                  <a:lnTo>
                    <a:pt x="189" y="2209"/>
                  </a:lnTo>
                  <a:lnTo>
                    <a:pt x="216" y="2236"/>
                  </a:lnTo>
                  <a:lnTo>
                    <a:pt x="245" y="2264"/>
                  </a:lnTo>
                  <a:lnTo>
                    <a:pt x="276" y="2292"/>
                  </a:lnTo>
                  <a:lnTo>
                    <a:pt x="308" y="2321"/>
                  </a:lnTo>
                  <a:lnTo>
                    <a:pt x="343" y="2351"/>
                  </a:lnTo>
                  <a:lnTo>
                    <a:pt x="378" y="2380"/>
                  </a:lnTo>
                  <a:lnTo>
                    <a:pt x="415" y="2408"/>
                  </a:lnTo>
                  <a:lnTo>
                    <a:pt x="452" y="2436"/>
                  </a:lnTo>
                  <a:lnTo>
                    <a:pt x="491" y="2464"/>
                  </a:lnTo>
                  <a:lnTo>
                    <a:pt x="530" y="2491"/>
                  </a:lnTo>
                  <a:lnTo>
                    <a:pt x="570" y="2517"/>
                  </a:lnTo>
                  <a:lnTo>
                    <a:pt x="611" y="2542"/>
                  </a:lnTo>
                  <a:lnTo>
                    <a:pt x="651" y="2565"/>
                  </a:lnTo>
                  <a:lnTo>
                    <a:pt x="692" y="2589"/>
                  </a:lnTo>
                  <a:lnTo>
                    <a:pt x="732" y="2609"/>
                  </a:lnTo>
                  <a:lnTo>
                    <a:pt x="772" y="2628"/>
                  </a:lnTo>
                  <a:lnTo>
                    <a:pt x="812" y="2645"/>
                  </a:lnTo>
                  <a:lnTo>
                    <a:pt x="851" y="2660"/>
                  </a:lnTo>
                  <a:lnTo>
                    <a:pt x="890" y="2672"/>
                  </a:lnTo>
                  <a:lnTo>
                    <a:pt x="928" y="2682"/>
                  </a:lnTo>
                  <a:lnTo>
                    <a:pt x="964" y="2690"/>
                  </a:lnTo>
                  <a:lnTo>
                    <a:pt x="999" y="2694"/>
                  </a:lnTo>
                  <a:lnTo>
                    <a:pt x="1033" y="2696"/>
                  </a:lnTo>
                  <a:lnTo>
                    <a:pt x="1065" y="2695"/>
                  </a:lnTo>
                  <a:lnTo>
                    <a:pt x="1096" y="2690"/>
                  </a:lnTo>
                  <a:lnTo>
                    <a:pt x="1157" y="2676"/>
                  </a:lnTo>
                  <a:lnTo>
                    <a:pt x="1217" y="2660"/>
                  </a:lnTo>
                  <a:lnTo>
                    <a:pt x="1278" y="2642"/>
                  </a:lnTo>
                  <a:lnTo>
                    <a:pt x="1338" y="2623"/>
                  </a:lnTo>
                  <a:lnTo>
                    <a:pt x="1397" y="2603"/>
                  </a:lnTo>
                  <a:lnTo>
                    <a:pt x="1457" y="2580"/>
                  </a:lnTo>
                  <a:lnTo>
                    <a:pt x="1486" y="2568"/>
                  </a:lnTo>
                  <a:lnTo>
                    <a:pt x="1514" y="2556"/>
                  </a:lnTo>
                  <a:lnTo>
                    <a:pt x="1542" y="2543"/>
                  </a:lnTo>
                  <a:lnTo>
                    <a:pt x="1570" y="2530"/>
                  </a:lnTo>
                  <a:lnTo>
                    <a:pt x="1597" y="2516"/>
                  </a:lnTo>
                  <a:lnTo>
                    <a:pt x="1623" y="2503"/>
                  </a:lnTo>
                  <a:lnTo>
                    <a:pt x="1649" y="2488"/>
                  </a:lnTo>
                  <a:lnTo>
                    <a:pt x="1675" y="2474"/>
                  </a:lnTo>
                  <a:lnTo>
                    <a:pt x="1700" y="2459"/>
                  </a:lnTo>
                  <a:lnTo>
                    <a:pt x="1724" y="2443"/>
                  </a:lnTo>
                  <a:lnTo>
                    <a:pt x="1747" y="2427"/>
                  </a:lnTo>
                  <a:lnTo>
                    <a:pt x="1769" y="2411"/>
                  </a:lnTo>
                  <a:lnTo>
                    <a:pt x="1790" y="2394"/>
                  </a:lnTo>
                  <a:lnTo>
                    <a:pt x="1810" y="2377"/>
                  </a:lnTo>
                  <a:lnTo>
                    <a:pt x="1830" y="2360"/>
                  </a:lnTo>
                  <a:lnTo>
                    <a:pt x="1848" y="2342"/>
                  </a:lnTo>
                  <a:lnTo>
                    <a:pt x="1865" y="2322"/>
                  </a:lnTo>
                  <a:lnTo>
                    <a:pt x="1882" y="2303"/>
                  </a:lnTo>
                  <a:lnTo>
                    <a:pt x="1897" y="2284"/>
                  </a:lnTo>
                  <a:lnTo>
                    <a:pt x="1911" y="2264"/>
                  </a:lnTo>
                  <a:lnTo>
                    <a:pt x="1945" y="2216"/>
                  </a:lnTo>
                  <a:lnTo>
                    <a:pt x="1991" y="2152"/>
                  </a:lnTo>
                  <a:lnTo>
                    <a:pt x="2047" y="2072"/>
                  </a:lnTo>
                  <a:lnTo>
                    <a:pt x="2111" y="1982"/>
                  </a:lnTo>
                  <a:lnTo>
                    <a:pt x="2181" y="1881"/>
                  </a:lnTo>
                  <a:lnTo>
                    <a:pt x="2255" y="1772"/>
                  </a:lnTo>
                  <a:lnTo>
                    <a:pt x="2291" y="1715"/>
                  </a:lnTo>
                  <a:lnTo>
                    <a:pt x="2328" y="1658"/>
                  </a:lnTo>
                  <a:lnTo>
                    <a:pt x="2365" y="1598"/>
                  </a:lnTo>
                  <a:lnTo>
                    <a:pt x="2401" y="1539"/>
                  </a:lnTo>
                  <a:lnTo>
                    <a:pt x="2436" y="1479"/>
                  </a:lnTo>
                  <a:lnTo>
                    <a:pt x="2471" y="1420"/>
                  </a:lnTo>
                  <a:lnTo>
                    <a:pt x="2503" y="1359"/>
                  </a:lnTo>
                  <a:lnTo>
                    <a:pt x="2533" y="1300"/>
                  </a:lnTo>
                  <a:lnTo>
                    <a:pt x="2562" y="1241"/>
                  </a:lnTo>
                  <a:lnTo>
                    <a:pt x="2588" y="1183"/>
                  </a:lnTo>
                  <a:lnTo>
                    <a:pt x="2611" y="1126"/>
                  </a:lnTo>
                  <a:lnTo>
                    <a:pt x="2632" y="1070"/>
                  </a:lnTo>
                  <a:lnTo>
                    <a:pt x="2649" y="1017"/>
                  </a:lnTo>
                  <a:lnTo>
                    <a:pt x="2662" y="965"/>
                  </a:lnTo>
                  <a:lnTo>
                    <a:pt x="2672" y="915"/>
                  </a:lnTo>
                  <a:lnTo>
                    <a:pt x="2678" y="867"/>
                  </a:lnTo>
                  <a:lnTo>
                    <a:pt x="2679" y="823"/>
                  </a:lnTo>
                  <a:lnTo>
                    <a:pt x="2675" y="781"/>
                  </a:lnTo>
                  <a:lnTo>
                    <a:pt x="2667" y="743"/>
                  </a:lnTo>
                  <a:lnTo>
                    <a:pt x="2653" y="708"/>
                  </a:lnTo>
                  <a:lnTo>
                    <a:pt x="991" y="0"/>
                  </a:lnTo>
                  <a:close/>
                </a:path>
              </a:pathLst>
            </a:custGeom>
            <a:solidFill>
              <a:srgbClr val="4F585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4" name="Freeform 10"/>
            <p:cNvSpPr>
              <a:spLocks/>
            </p:cNvSpPr>
            <p:nvPr/>
          </p:nvSpPr>
          <p:spPr bwMode="auto">
            <a:xfrm>
              <a:off x="4814888" y="4379913"/>
              <a:ext cx="188913" cy="177800"/>
            </a:xfrm>
            <a:custGeom>
              <a:avLst/>
              <a:gdLst/>
              <a:ahLst/>
              <a:cxnLst>
                <a:cxn ang="0">
                  <a:pos x="5" y="1249"/>
                </a:cxn>
                <a:cxn ang="0">
                  <a:pos x="44" y="1327"/>
                </a:cxn>
                <a:cxn ang="0">
                  <a:pos x="118" y="1465"/>
                </a:cxn>
                <a:cxn ang="0">
                  <a:pos x="190" y="1594"/>
                </a:cxn>
                <a:cxn ang="0">
                  <a:pos x="245" y="1687"/>
                </a:cxn>
                <a:cxn ang="0">
                  <a:pos x="304" y="1782"/>
                </a:cxn>
                <a:cxn ang="0">
                  <a:pos x="368" y="1879"/>
                </a:cxn>
                <a:cxn ang="0">
                  <a:pos x="434" y="1973"/>
                </a:cxn>
                <a:cxn ang="0">
                  <a:pos x="502" y="2062"/>
                </a:cxn>
                <a:cxn ang="0">
                  <a:pos x="572" y="2145"/>
                </a:cxn>
                <a:cxn ang="0">
                  <a:pos x="642" y="2217"/>
                </a:cxn>
                <a:cxn ang="0">
                  <a:pos x="712" y="2276"/>
                </a:cxn>
                <a:cxn ang="0">
                  <a:pos x="780" y="2321"/>
                </a:cxn>
                <a:cxn ang="0">
                  <a:pos x="846" y="2349"/>
                </a:cxn>
                <a:cxn ang="0">
                  <a:pos x="914" y="2372"/>
                </a:cxn>
                <a:cxn ang="0">
                  <a:pos x="981" y="2392"/>
                </a:cxn>
                <a:cxn ang="0">
                  <a:pos x="1048" y="2410"/>
                </a:cxn>
                <a:cxn ang="0">
                  <a:pos x="1115" y="2424"/>
                </a:cxn>
                <a:cxn ang="0">
                  <a:pos x="1181" y="2436"/>
                </a:cxn>
                <a:cxn ang="0">
                  <a:pos x="1246" y="2445"/>
                </a:cxn>
                <a:cxn ang="0">
                  <a:pos x="1309" y="2453"/>
                </a:cxn>
                <a:cxn ang="0">
                  <a:pos x="1400" y="2459"/>
                </a:cxn>
                <a:cxn ang="0">
                  <a:pos x="1513" y="2462"/>
                </a:cxn>
                <a:cxn ang="0">
                  <a:pos x="1613" y="2458"/>
                </a:cxn>
                <a:cxn ang="0">
                  <a:pos x="1698" y="2448"/>
                </a:cxn>
                <a:cxn ang="0">
                  <a:pos x="1751" y="2438"/>
                </a:cxn>
                <a:cxn ang="0">
                  <a:pos x="1791" y="2424"/>
                </a:cxn>
                <a:cxn ang="0">
                  <a:pos x="1837" y="2404"/>
                </a:cxn>
                <a:cxn ang="0">
                  <a:pos x="1888" y="2379"/>
                </a:cxn>
                <a:cxn ang="0">
                  <a:pos x="1973" y="2331"/>
                </a:cxn>
                <a:cxn ang="0">
                  <a:pos x="2095" y="2254"/>
                </a:cxn>
                <a:cxn ang="0">
                  <a:pos x="2220" y="2168"/>
                </a:cxn>
                <a:cxn ang="0">
                  <a:pos x="2343" y="2079"/>
                </a:cxn>
                <a:cxn ang="0">
                  <a:pos x="2454" y="1990"/>
                </a:cxn>
                <a:cxn ang="0">
                  <a:pos x="2546" y="1911"/>
                </a:cxn>
                <a:cxn ang="0">
                  <a:pos x="2598" y="1859"/>
                </a:cxn>
                <a:cxn ang="0">
                  <a:pos x="2619" y="1818"/>
                </a:cxn>
                <a:cxn ang="0">
                  <a:pos x="2630" y="1772"/>
                </a:cxn>
                <a:cxn ang="0">
                  <a:pos x="2632" y="1722"/>
                </a:cxn>
                <a:cxn ang="0">
                  <a:pos x="2625" y="1669"/>
                </a:cxn>
                <a:cxn ang="0">
                  <a:pos x="2613" y="1614"/>
                </a:cxn>
                <a:cxn ang="0">
                  <a:pos x="2595" y="1557"/>
                </a:cxn>
                <a:cxn ang="0">
                  <a:pos x="2573" y="1501"/>
                </a:cxn>
                <a:cxn ang="0">
                  <a:pos x="2548" y="1446"/>
                </a:cxn>
                <a:cxn ang="0">
                  <a:pos x="2522" y="1395"/>
                </a:cxn>
                <a:cxn ang="0">
                  <a:pos x="2482" y="1324"/>
                </a:cxn>
                <a:cxn ang="0">
                  <a:pos x="2420" y="1225"/>
                </a:cxn>
                <a:cxn ang="0">
                  <a:pos x="2397" y="1195"/>
                </a:cxn>
                <a:cxn ang="0">
                  <a:pos x="2337" y="1133"/>
                </a:cxn>
                <a:cxn ang="0">
                  <a:pos x="2231" y="1017"/>
                </a:cxn>
                <a:cxn ang="0">
                  <a:pos x="2132" y="905"/>
                </a:cxn>
                <a:cxn ang="0">
                  <a:pos x="2061" y="819"/>
                </a:cxn>
                <a:cxn ang="0">
                  <a:pos x="1989" y="729"/>
                </a:cxn>
                <a:cxn ang="0">
                  <a:pos x="1915" y="632"/>
                </a:cxn>
                <a:cxn ang="0">
                  <a:pos x="1845" y="534"/>
                </a:cxn>
                <a:cxn ang="0">
                  <a:pos x="1779" y="433"/>
                </a:cxn>
                <a:cxn ang="0">
                  <a:pos x="1720" y="332"/>
                </a:cxn>
                <a:cxn ang="0">
                  <a:pos x="1668" y="233"/>
                </a:cxn>
                <a:cxn ang="0">
                  <a:pos x="1627" y="136"/>
                </a:cxn>
                <a:cxn ang="0">
                  <a:pos x="1600" y="44"/>
                </a:cxn>
                <a:cxn ang="0">
                  <a:pos x="0" y="1239"/>
                </a:cxn>
              </a:cxnLst>
              <a:rect l="0" t="0" r="r" b="b"/>
              <a:pathLst>
                <a:path w="2632" h="2462">
                  <a:moveTo>
                    <a:pt x="0" y="1239"/>
                  </a:moveTo>
                  <a:lnTo>
                    <a:pt x="5" y="1249"/>
                  </a:lnTo>
                  <a:lnTo>
                    <a:pt x="20" y="1280"/>
                  </a:lnTo>
                  <a:lnTo>
                    <a:pt x="44" y="1327"/>
                  </a:lnTo>
                  <a:lnTo>
                    <a:pt x="77" y="1391"/>
                  </a:lnTo>
                  <a:lnTo>
                    <a:pt x="118" y="1465"/>
                  </a:lnTo>
                  <a:lnTo>
                    <a:pt x="164" y="1548"/>
                  </a:lnTo>
                  <a:lnTo>
                    <a:pt x="190" y="1594"/>
                  </a:lnTo>
                  <a:lnTo>
                    <a:pt x="216" y="1640"/>
                  </a:lnTo>
                  <a:lnTo>
                    <a:pt x="245" y="1687"/>
                  </a:lnTo>
                  <a:lnTo>
                    <a:pt x="274" y="1734"/>
                  </a:lnTo>
                  <a:lnTo>
                    <a:pt x="304" y="1782"/>
                  </a:lnTo>
                  <a:lnTo>
                    <a:pt x="335" y="1831"/>
                  </a:lnTo>
                  <a:lnTo>
                    <a:pt x="368" y="1879"/>
                  </a:lnTo>
                  <a:lnTo>
                    <a:pt x="401" y="1927"/>
                  </a:lnTo>
                  <a:lnTo>
                    <a:pt x="434" y="1973"/>
                  </a:lnTo>
                  <a:lnTo>
                    <a:pt x="468" y="2019"/>
                  </a:lnTo>
                  <a:lnTo>
                    <a:pt x="502" y="2062"/>
                  </a:lnTo>
                  <a:lnTo>
                    <a:pt x="537" y="2105"/>
                  </a:lnTo>
                  <a:lnTo>
                    <a:pt x="572" y="2145"/>
                  </a:lnTo>
                  <a:lnTo>
                    <a:pt x="607" y="2182"/>
                  </a:lnTo>
                  <a:lnTo>
                    <a:pt x="642" y="2217"/>
                  </a:lnTo>
                  <a:lnTo>
                    <a:pt x="677" y="2248"/>
                  </a:lnTo>
                  <a:lnTo>
                    <a:pt x="712" y="2276"/>
                  </a:lnTo>
                  <a:lnTo>
                    <a:pt x="746" y="2300"/>
                  </a:lnTo>
                  <a:lnTo>
                    <a:pt x="780" y="2321"/>
                  </a:lnTo>
                  <a:lnTo>
                    <a:pt x="813" y="2336"/>
                  </a:lnTo>
                  <a:lnTo>
                    <a:pt x="846" y="2349"/>
                  </a:lnTo>
                  <a:lnTo>
                    <a:pt x="880" y="2361"/>
                  </a:lnTo>
                  <a:lnTo>
                    <a:pt x="914" y="2372"/>
                  </a:lnTo>
                  <a:lnTo>
                    <a:pt x="948" y="2383"/>
                  </a:lnTo>
                  <a:lnTo>
                    <a:pt x="981" y="2392"/>
                  </a:lnTo>
                  <a:lnTo>
                    <a:pt x="1015" y="2401"/>
                  </a:lnTo>
                  <a:lnTo>
                    <a:pt x="1048" y="2410"/>
                  </a:lnTo>
                  <a:lnTo>
                    <a:pt x="1081" y="2417"/>
                  </a:lnTo>
                  <a:lnTo>
                    <a:pt x="1115" y="2424"/>
                  </a:lnTo>
                  <a:lnTo>
                    <a:pt x="1148" y="2430"/>
                  </a:lnTo>
                  <a:lnTo>
                    <a:pt x="1181" y="2436"/>
                  </a:lnTo>
                  <a:lnTo>
                    <a:pt x="1214" y="2441"/>
                  </a:lnTo>
                  <a:lnTo>
                    <a:pt x="1246" y="2445"/>
                  </a:lnTo>
                  <a:lnTo>
                    <a:pt x="1277" y="2449"/>
                  </a:lnTo>
                  <a:lnTo>
                    <a:pt x="1309" y="2453"/>
                  </a:lnTo>
                  <a:lnTo>
                    <a:pt x="1340" y="2455"/>
                  </a:lnTo>
                  <a:lnTo>
                    <a:pt x="1400" y="2459"/>
                  </a:lnTo>
                  <a:lnTo>
                    <a:pt x="1458" y="2461"/>
                  </a:lnTo>
                  <a:lnTo>
                    <a:pt x="1513" y="2462"/>
                  </a:lnTo>
                  <a:lnTo>
                    <a:pt x="1565" y="2460"/>
                  </a:lnTo>
                  <a:lnTo>
                    <a:pt x="1613" y="2458"/>
                  </a:lnTo>
                  <a:lnTo>
                    <a:pt x="1657" y="2454"/>
                  </a:lnTo>
                  <a:lnTo>
                    <a:pt x="1698" y="2448"/>
                  </a:lnTo>
                  <a:lnTo>
                    <a:pt x="1733" y="2442"/>
                  </a:lnTo>
                  <a:lnTo>
                    <a:pt x="1751" y="2438"/>
                  </a:lnTo>
                  <a:lnTo>
                    <a:pt x="1770" y="2432"/>
                  </a:lnTo>
                  <a:lnTo>
                    <a:pt x="1791" y="2424"/>
                  </a:lnTo>
                  <a:lnTo>
                    <a:pt x="1813" y="2415"/>
                  </a:lnTo>
                  <a:lnTo>
                    <a:pt x="1837" y="2404"/>
                  </a:lnTo>
                  <a:lnTo>
                    <a:pt x="1862" y="2392"/>
                  </a:lnTo>
                  <a:lnTo>
                    <a:pt x="1888" y="2379"/>
                  </a:lnTo>
                  <a:lnTo>
                    <a:pt x="1915" y="2364"/>
                  </a:lnTo>
                  <a:lnTo>
                    <a:pt x="1973" y="2331"/>
                  </a:lnTo>
                  <a:lnTo>
                    <a:pt x="2033" y="2293"/>
                  </a:lnTo>
                  <a:lnTo>
                    <a:pt x="2095" y="2254"/>
                  </a:lnTo>
                  <a:lnTo>
                    <a:pt x="2158" y="2212"/>
                  </a:lnTo>
                  <a:lnTo>
                    <a:pt x="2220" y="2168"/>
                  </a:lnTo>
                  <a:lnTo>
                    <a:pt x="2283" y="2123"/>
                  </a:lnTo>
                  <a:lnTo>
                    <a:pt x="2343" y="2079"/>
                  </a:lnTo>
                  <a:lnTo>
                    <a:pt x="2400" y="2033"/>
                  </a:lnTo>
                  <a:lnTo>
                    <a:pt x="2454" y="1990"/>
                  </a:lnTo>
                  <a:lnTo>
                    <a:pt x="2503" y="1949"/>
                  </a:lnTo>
                  <a:lnTo>
                    <a:pt x="2546" y="1911"/>
                  </a:lnTo>
                  <a:lnTo>
                    <a:pt x="2583" y="1876"/>
                  </a:lnTo>
                  <a:lnTo>
                    <a:pt x="2598" y="1859"/>
                  </a:lnTo>
                  <a:lnTo>
                    <a:pt x="2610" y="1839"/>
                  </a:lnTo>
                  <a:lnTo>
                    <a:pt x="2619" y="1818"/>
                  </a:lnTo>
                  <a:lnTo>
                    <a:pt x="2626" y="1796"/>
                  </a:lnTo>
                  <a:lnTo>
                    <a:pt x="2630" y="1772"/>
                  </a:lnTo>
                  <a:lnTo>
                    <a:pt x="2632" y="1748"/>
                  </a:lnTo>
                  <a:lnTo>
                    <a:pt x="2632" y="1722"/>
                  </a:lnTo>
                  <a:lnTo>
                    <a:pt x="2629" y="1696"/>
                  </a:lnTo>
                  <a:lnTo>
                    <a:pt x="2625" y="1669"/>
                  </a:lnTo>
                  <a:lnTo>
                    <a:pt x="2620" y="1642"/>
                  </a:lnTo>
                  <a:lnTo>
                    <a:pt x="2613" y="1614"/>
                  </a:lnTo>
                  <a:lnTo>
                    <a:pt x="2604" y="1585"/>
                  </a:lnTo>
                  <a:lnTo>
                    <a:pt x="2595" y="1557"/>
                  </a:lnTo>
                  <a:lnTo>
                    <a:pt x="2584" y="1529"/>
                  </a:lnTo>
                  <a:lnTo>
                    <a:pt x="2573" y="1501"/>
                  </a:lnTo>
                  <a:lnTo>
                    <a:pt x="2561" y="1473"/>
                  </a:lnTo>
                  <a:lnTo>
                    <a:pt x="2548" y="1446"/>
                  </a:lnTo>
                  <a:lnTo>
                    <a:pt x="2535" y="1420"/>
                  </a:lnTo>
                  <a:lnTo>
                    <a:pt x="2522" y="1395"/>
                  </a:lnTo>
                  <a:lnTo>
                    <a:pt x="2509" y="1370"/>
                  </a:lnTo>
                  <a:lnTo>
                    <a:pt x="2482" y="1324"/>
                  </a:lnTo>
                  <a:lnTo>
                    <a:pt x="2458" y="1284"/>
                  </a:lnTo>
                  <a:lnTo>
                    <a:pt x="2420" y="1225"/>
                  </a:lnTo>
                  <a:lnTo>
                    <a:pt x="2406" y="1204"/>
                  </a:lnTo>
                  <a:lnTo>
                    <a:pt x="2397" y="1195"/>
                  </a:lnTo>
                  <a:lnTo>
                    <a:pt x="2374" y="1171"/>
                  </a:lnTo>
                  <a:lnTo>
                    <a:pt x="2337" y="1133"/>
                  </a:lnTo>
                  <a:lnTo>
                    <a:pt x="2289" y="1080"/>
                  </a:lnTo>
                  <a:lnTo>
                    <a:pt x="2231" y="1017"/>
                  </a:lnTo>
                  <a:lnTo>
                    <a:pt x="2166" y="945"/>
                  </a:lnTo>
                  <a:lnTo>
                    <a:pt x="2132" y="905"/>
                  </a:lnTo>
                  <a:lnTo>
                    <a:pt x="2097" y="863"/>
                  </a:lnTo>
                  <a:lnTo>
                    <a:pt x="2061" y="819"/>
                  </a:lnTo>
                  <a:lnTo>
                    <a:pt x="2025" y="775"/>
                  </a:lnTo>
                  <a:lnTo>
                    <a:pt x="1989" y="729"/>
                  </a:lnTo>
                  <a:lnTo>
                    <a:pt x="1951" y="681"/>
                  </a:lnTo>
                  <a:lnTo>
                    <a:pt x="1915" y="632"/>
                  </a:lnTo>
                  <a:lnTo>
                    <a:pt x="1880" y="583"/>
                  </a:lnTo>
                  <a:lnTo>
                    <a:pt x="1845" y="534"/>
                  </a:lnTo>
                  <a:lnTo>
                    <a:pt x="1811" y="484"/>
                  </a:lnTo>
                  <a:lnTo>
                    <a:pt x="1779" y="433"/>
                  </a:lnTo>
                  <a:lnTo>
                    <a:pt x="1749" y="382"/>
                  </a:lnTo>
                  <a:lnTo>
                    <a:pt x="1720" y="332"/>
                  </a:lnTo>
                  <a:lnTo>
                    <a:pt x="1692" y="282"/>
                  </a:lnTo>
                  <a:lnTo>
                    <a:pt x="1668" y="233"/>
                  </a:lnTo>
                  <a:lnTo>
                    <a:pt x="1646" y="185"/>
                  </a:lnTo>
                  <a:lnTo>
                    <a:pt x="1627" y="136"/>
                  </a:lnTo>
                  <a:lnTo>
                    <a:pt x="1612" y="89"/>
                  </a:lnTo>
                  <a:lnTo>
                    <a:pt x="1600" y="44"/>
                  </a:lnTo>
                  <a:lnTo>
                    <a:pt x="1591" y="0"/>
                  </a:lnTo>
                  <a:lnTo>
                    <a:pt x="0" y="1239"/>
                  </a:lnTo>
                  <a:close/>
                </a:path>
              </a:pathLst>
            </a:custGeom>
            <a:solidFill>
              <a:srgbClr val="4F585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5" name="Freeform 11"/>
            <p:cNvSpPr>
              <a:spLocks/>
            </p:cNvSpPr>
            <p:nvPr/>
          </p:nvSpPr>
          <p:spPr bwMode="auto">
            <a:xfrm>
              <a:off x="4194175" y="4352925"/>
              <a:ext cx="180975" cy="182563"/>
            </a:xfrm>
            <a:custGeom>
              <a:avLst/>
              <a:gdLst/>
              <a:ahLst/>
              <a:cxnLst>
                <a:cxn ang="0">
                  <a:pos x="2483" y="225"/>
                </a:cxn>
                <a:cxn ang="0">
                  <a:pos x="2453" y="405"/>
                </a:cxn>
                <a:cxn ang="0">
                  <a:pos x="2413" y="602"/>
                </a:cxn>
                <a:cxn ang="0">
                  <a:pos x="2361" y="809"/>
                </a:cxn>
                <a:cxn ang="0">
                  <a:pos x="2299" y="1024"/>
                </a:cxn>
                <a:cxn ang="0">
                  <a:pos x="2225" y="1239"/>
                </a:cxn>
                <a:cxn ang="0">
                  <a:pos x="2140" y="1453"/>
                </a:cxn>
                <a:cxn ang="0">
                  <a:pos x="2044" y="1660"/>
                </a:cxn>
                <a:cxn ang="0">
                  <a:pos x="1935" y="1855"/>
                </a:cxn>
                <a:cxn ang="0">
                  <a:pos x="1816" y="2034"/>
                </a:cxn>
                <a:cxn ang="0">
                  <a:pos x="1683" y="2192"/>
                </a:cxn>
                <a:cxn ang="0">
                  <a:pos x="1539" y="2324"/>
                </a:cxn>
                <a:cxn ang="0">
                  <a:pos x="1382" y="2426"/>
                </a:cxn>
                <a:cxn ang="0">
                  <a:pos x="1213" y="2495"/>
                </a:cxn>
                <a:cxn ang="0">
                  <a:pos x="1030" y="2523"/>
                </a:cxn>
                <a:cxn ang="0">
                  <a:pos x="834" y="2507"/>
                </a:cxn>
                <a:cxn ang="0">
                  <a:pos x="688" y="2467"/>
                </a:cxn>
                <a:cxn ang="0">
                  <a:pos x="602" y="2430"/>
                </a:cxn>
                <a:cxn ang="0">
                  <a:pos x="518" y="2386"/>
                </a:cxn>
                <a:cxn ang="0">
                  <a:pos x="436" y="2333"/>
                </a:cxn>
                <a:cxn ang="0">
                  <a:pos x="356" y="2273"/>
                </a:cxn>
                <a:cxn ang="0">
                  <a:pos x="282" y="2206"/>
                </a:cxn>
                <a:cxn ang="0">
                  <a:pos x="214" y="2132"/>
                </a:cxn>
                <a:cxn ang="0">
                  <a:pos x="153" y="2053"/>
                </a:cxn>
                <a:cxn ang="0">
                  <a:pos x="100" y="1970"/>
                </a:cxn>
                <a:cxn ang="0">
                  <a:pos x="57" y="1882"/>
                </a:cxn>
                <a:cxn ang="0">
                  <a:pos x="26" y="1793"/>
                </a:cxn>
                <a:cxn ang="0">
                  <a:pos x="6" y="1699"/>
                </a:cxn>
                <a:cxn ang="0">
                  <a:pos x="0" y="1605"/>
                </a:cxn>
                <a:cxn ang="0">
                  <a:pos x="9" y="1510"/>
                </a:cxn>
                <a:cxn ang="0">
                  <a:pos x="34" y="1414"/>
                </a:cxn>
                <a:cxn ang="0">
                  <a:pos x="76" y="1320"/>
                </a:cxn>
                <a:cxn ang="0">
                  <a:pos x="115" y="1256"/>
                </a:cxn>
                <a:cxn ang="0">
                  <a:pos x="143" y="1223"/>
                </a:cxn>
                <a:cxn ang="0">
                  <a:pos x="172" y="1194"/>
                </a:cxn>
                <a:cxn ang="0">
                  <a:pos x="203" y="1169"/>
                </a:cxn>
                <a:cxn ang="0">
                  <a:pos x="236" y="1147"/>
                </a:cxn>
                <a:cxn ang="0">
                  <a:pos x="270" y="1127"/>
                </a:cxn>
                <a:cxn ang="0">
                  <a:pos x="324" y="1100"/>
                </a:cxn>
                <a:cxn ang="0">
                  <a:pos x="438" y="1053"/>
                </a:cxn>
                <a:cxn ang="0">
                  <a:pos x="551" y="1004"/>
                </a:cxn>
                <a:cxn ang="0">
                  <a:pos x="605" y="976"/>
                </a:cxn>
                <a:cxn ang="0">
                  <a:pos x="639" y="955"/>
                </a:cxn>
                <a:cxn ang="0">
                  <a:pos x="688" y="919"/>
                </a:cxn>
                <a:cxn ang="0">
                  <a:pos x="749" y="871"/>
                </a:cxn>
                <a:cxn ang="0">
                  <a:pos x="806" y="821"/>
                </a:cxn>
                <a:cxn ang="0">
                  <a:pos x="859" y="770"/>
                </a:cxn>
                <a:cxn ang="0">
                  <a:pos x="910" y="717"/>
                </a:cxn>
                <a:cxn ang="0">
                  <a:pos x="959" y="663"/>
                </a:cxn>
                <a:cxn ang="0">
                  <a:pos x="1005" y="608"/>
                </a:cxn>
                <a:cxn ang="0">
                  <a:pos x="1049" y="551"/>
                </a:cxn>
                <a:cxn ang="0">
                  <a:pos x="1090" y="492"/>
                </a:cxn>
                <a:cxn ang="0">
                  <a:pos x="1130" y="432"/>
                </a:cxn>
                <a:cxn ang="0">
                  <a:pos x="1187" y="339"/>
                </a:cxn>
                <a:cxn ang="0">
                  <a:pos x="1259" y="209"/>
                </a:cxn>
                <a:cxn ang="0">
                  <a:pos x="1329" y="72"/>
                </a:cxn>
                <a:cxn ang="0">
                  <a:pos x="2495" y="142"/>
                </a:cxn>
              </a:cxnLst>
              <a:rect l="0" t="0" r="r" b="b"/>
              <a:pathLst>
                <a:path w="2495" h="2523">
                  <a:moveTo>
                    <a:pt x="2495" y="142"/>
                  </a:moveTo>
                  <a:lnTo>
                    <a:pt x="2483" y="225"/>
                  </a:lnTo>
                  <a:lnTo>
                    <a:pt x="2470" y="313"/>
                  </a:lnTo>
                  <a:lnTo>
                    <a:pt x="2453" y="405"/>
                  </a:lnTo>
                  <a:lnTo>
                    <a:pt x="2434" y="501"/>
                  </a:lnTo>
                  <a:lnTo>
                    <a:pt x="2413" y="602"/>
                  </a:lnTo>
                  <a:lnTo>
                    <a:pt x="2388" y="704"/>
                  </a:lnTo>
                  <a:lnTo>
                    <a:pt x="2361" y="809"/>
                  </a:lnTo>
                  <a:lnTo>
                    <a:pt x="2332" y="915"/>
                  </a:lnTo>
                  <a:lnTo>
                    <a:pt x="2299" y="1024"/>
                  </a:lnTo>
                  <a:lnTo>
                    <a:pt x="2264" y="1131"/>
                  </a:lnTo>
                  <a:lnTo>
                    <a:pt x="2225" y="1239"/>
                  </a:lnTo>
                  <a:lnTo>
                    <a:pt x="2184" y="1347"/>
                  </a:lnTo>
                  <a:lnTo>
                    <a:pt x="2140" y="1453"/>
                  </a:lnTo>
                  <a:lnTo>
                    <a:pt x="2094" y="1558"/>
                  </a:lnTo>
                  <a:lnTo>
                    <a:pt x="2044" y="1660"/>
                  </a:lnTo>
                  <a:lnTo>
                    <a:pt x="1992" y="1760"/>
                  </a:lnTo>
                  <a:lnTo>
                    <a:pt x="1935" y="1855"/>
                  </a:lnTo>
                  <a:lnTo>
                    <a:pt x="1877" y="1947"/>
                  </a:lnTo>
                  <a:lnTo>
                    <a:pt x="1816" y="2034"/>
                  </a:lnTo>
                  <a:lnTo>
                    <a:pt x="1752" y="2116"/>
                  </a:lnTo>
                  <a:lnTo>
                    <a:pt x="1683" y="2192"/>
                  </a:lnTo>
                  <a:lnTo>
                    <a:pt x="1613" y="2262"/>
                  </a:lnTo>
                  <a:lnTo>
                    <a:pt x="1539" y="2324"/>
                  </a:lnTo>
                  <a:lnTo>
                    <a:pt x="1463" y="2379"/>
                  </a:lnTo>
                  <a:lnTo>
                    <a:pt x="1382" y="2426"/>
                  </a:lnTo>
                  <a:lnTo>
                    <a:pt x="1299" y="2465"/>
                  </a:lnTo>
                  <a:lnTo>
                    <a:pt x="1213" y="2495"/>
                  </a:lnTo>
                  <a:lnTo>
                    <a:pt x="1122" y="2514"/>
                  </a:lnTo>
                  <a:lnTo>
                    <a:pt x="1030" y="2523"/>
                  </a:lnTo>
                  <a:lnTo>
                    <a:pt x="934" y="2521"/>
                  </a:lnTo>
                  <a:lnTo>
                    <a:pt x="834" y="2507"/>
                  </a:lnTo>
                  <a:lnTo>
                    <a:pt x="731" y="2481"/>
                  </a:lnTo>
                  <a:lnTo>
                    <a:pt x="688" y="2467"/>
                  </a:lnTo>
                  <a:lnTo>
                    <a:pt x="645" y="2450"/>
                  </a:lnTo>
                  <a:lnTo>
                    <a:pt x="602" y="2430"/>
                  </a:lnTo>
                  <a:lnTo>
                    <a:pt x="560" y="2409"/>
                  </a:lnTo>
                  <a:lnTo>
                    <a:pt x="518" y="2386"/>
                  </a:lnTo>
                  <a:lnTo>
                    <a:pt x="476" y="2360"/>
                  </a:lnTo>
                  <a:lnTo>
                    <a:pt x="436" y="2333"/>
                  </a:lnTo>
                  <a:lnTo>
                    <a:pt x="396" y="2304"/>
                  </a:lnTo>
                  <a:lnTo>
                    <a:pt x="356" y="2273"/>
                  </a:lnTo>
                  <a:lnTo>
                    <a:pt x="318" y="2240"/>
                  </a:lnTo>
                  <a:lnTo>
                    <a:pt x="282" y="2206"/>
                  </a:lnTo>
                  <a:lnTo>
                    <a:pt x="247" y="2169"/>
                  </a:lnTo>
                  <a:lnTo>
                    <a:pt x="214" y="2132"/>
                  </a:lnTo>
                  <a:lnTo>
                    <a:pt x="183" y="2093"/>
                  </a:lnTo>
                  <a:lnTo>
                    <a:pt x="153" y="2053"/>
                  </a:lnTo>
                  <a:lnTo>
                    <a:pt x="126" y="2012"/>
                  </a:lnTo>
                  <a:lnTo>
                    <a:pt x="100" y="1970"/>
                  </a:lnTo>
                  <a:lnTo>
                    <a:pt x="77" y="1926"/>
                  </a:lnTo>
                  <a:lnTo>
                    <a:pt x="57" y="1882"/>
                  </a:lnTo>
                  <a:lnTo>
                    <a:pt x="40" y="1838"/>
                  </a:lnTo>
                  <a:lnTo>
                    <a:pt x="26" y="1793"/>
                  </a:lnTo>
                  <a:lnTo>
                    <a:pt x="14" y="1747"/>
                  </a:lnTo>
                  <a:lnTo>
                    <a:pt x="6" y="1699"/>
                  </a:lnTo>
                  <a:lnTo>
                    <a:pt x="2" y="1652"/>
                  </a:lnTo>
                  <a:lnTo>
                    <a:pt x="0" y="1605"/>
                  </a:lnTo>
                  <a:lnTo>
                    <a:pt x="3" y="1558"/>
                  </a:lnTo>
                  <a:lnTo>
                    <a:pt x="9" y="1510"/>
                  </a:lnTo>
                  <a:lnTo>
                    <a:pt x="19" y="1462"/>
                  </a:lnTo>
                  <a:lnTo>
                    <a:pt x="34" y="1414"/>
                  </a:lnTo>
                  <a:lnTo>
                    <a:pt x="52" y="1367"/>
                  </a:lnTo>
                  <a:lnTo>
                    <a:pt x="76" y="1320"/>
                  </a:lnTo>
                  <a:lnTo>
                    <a:pt x="103" y="1273"/>
                  </a:lnTo>
                  <a:lnTo>
                    <a:pt x="115" y="1256"/>
                  </a:lnTo>
                  <a:lnTo>
                    <a:pt x="129" y="1238"/>
                  </a:lnTo>
                  <a:lnTo>
                    <a:pt x="143" y="1223"/>
                  </a:lnTo>
                  <a:lnTo>
                    <a:pt x="157" y="1208"/>
                  </a:lnTo>
                  <a:lnTo>
                    <a:pt x="172" y="1194"/>
                  </a:lnTo>
                  <a:lnTo>
                    <a:pt x="187" y="1181"/>
                  </a:lnTo>
                  <a:lnTo>
                    <a:pt x="203" y="1169"/>
                  </a:lnTo>
                  <a:lnTo>
                    <a:pt x="219" y="1158"/>
                  </a:lnTo>
                  <a:lnTo>
                    <a:pt x="236" y="1147"/>
                  </a:lnTo>
                  <a:lnTo>
                    <a:pt x="253" y="1137"/>
                  </a:lnTo>
                  <a:lnTo>
                    <a:pt x="270" y="1127"/>
                  </a:lnTo>
                  <a:lnTo>
                    <a:pt x="288" y="1118"/>
                  </a:lnTo>
                  <a:lnTo>
                    <a:pt x="324" y="1100"/>
                  </a:lnTo>
                  <a:lnTo>
                    <a:pt x="362" y="1084"/>
                  </a:lnTo>
                  <a:lnTo>
                    <a:pt x="438" y="1053"/>
                  </a:lnTo>
                  <a:lnTo>
                    <a:pt x="514" y="1022"/>
                  </a:lnTo>
                  <a:lnTo>
                    <a:pt x="551" y="1004"/>
                  </a:lnTo>
                  <a:lnTo>
                    <a:pt x="587" y="986"/>
                  </a:lnTo>
                  <a:lnTo>
                    <a:pt x="605" y="976"/>
                  </a:lnTo>
                  <a:lnTo>
                    <a:pt x="622" y="966"/>
                  </a:lnTo>
                  <a:lnTo>
                    <a:pt x="639" y="955"/>
                  </a:lnTo>
                  <a:lnTo>
                    <a:pt x="657" y="943"/>
                  </a:lnTo>
                  <a:lnTo>
                    <a:pt x="688" y="919"/>
                  </a:lnTo>
                  <a:lnTo>
                    <a:pt x="719" y="895"/>
                  </a:lnTo>
                  <a:lnTo>
                    <a:pt x="749" y="871"/>
                  </a:lnTo>
                  <a:lnTo>
                    <a:pt x="778" y="846"/>
                  </a:lnTo>
                  <a:lnTo>
                    <a:pt x="806" y="821"/>
                  </a:lnTo>
                  <a:lnTo>
                    <a:pt x="833" y="796"/>
                  </a:lnTo>
                  <a:lnTo>
                    <a:pt x="859" y="770"/>
                  </a:lnTo>
                  <a:lnTo>
                    <a:pt x="885" y="743"/>
                  </a:lnTo>
                  <a:lnTo>
                    <a:pt x="910" y="717"/>
                  </a:lnTo>
                  <a:lnTo>
                    <a:pt x="936" y="690"/>
                  </a:lnTo>
                  <a:lnTo>
                    <a:pt x="959" y="663"/>
                  </a:lnTo>
                  <a:lnTo>
                    <a:pt x="983" y="635"/>
                  </a:lnTo>
                  <a:lnTo>
                    <a:pt x="1005" y="608"/>
                  </a:lnTo>
                  <a:lnTo>
                    <a:pt x="1027" y="579"/>
                  </a:lnTo>
                  <a:lnTo>
                    <a:pt x="1049" y="551"/>
                  </a:lnTo>
                  <a:lnTo>
                    <a:pt x="1070" y="521"/>
                  </a:lnTo>
                  <a:lnTo>
                    <a:pt x="1090" y="492"/>
                  </a:lnTo>
                  <a:lnTo>
                    <a:pt x="1110" y="462"/>
                  </a:lnTo>
                  <a:lnTo>
                    <a:pt x="1130" y="432"/>
                  </a:lnTo>
                  <a:lnTo>
                    <a:pt x="1149" y="401"/>
                  </a:lnTo>
                  <a:lnTo>
                    <a:pt x="1187" y="339"/>
                  </a:lnTo>
                  <a:lnTo>
                    <a:pt x="1224" y="274"/>
                  </a:lnTo>
                  <a:lnTo>
                    <a:pt x="1259" y="209"/>
                  </a:lnTo>
                  <a:lnTo>
                    <a:pt x="1294" y="141"/>
                  </a:lnTo>
                  <a:lnTo>
                    <a:pt x="1329" y="72"/>
                  </a:lnTo>
                  <a:lnTo>
                    <a:pt x="1363" y="0"/>
                  </a:lnTo>
                  <a:lnTo>
                    <a:pt x="2495" y="142"/>
                  </a:lnTo>
                  <a:close/>
                </a:path>
              </a:pathLst>
            </a:custGeom>
            <a:solidFill>
              <a:srgbClr val="E6C7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6" name="Freeform 12"/>
            <p:cNvSpPr>
              <a:spLocks/>
            </p:cNvSpPr>
            <p:nvPr/>
          </p:nvSpPr>
          <p:spPr bwMode="auto">
            <a:xfrm>
              <a:off x="4816475" y="4351338"/>
              <a:ext cx="160338" cy="190500"/>
            </a:xfrm>
            <a:custGeom>
              <a:avLst/>
              <a:gdLst/>
              <a:ahLst/>
              <a:cxnLst>
                <a:cxn ang="0">
                  <a:pos x="22" y="717"/>
                </a:cxn>
                <a:cxn ang="0">
                  <a:pos x="73" y="892"/>
                </a:cxn>
                <a:cxn ang="0">
                  <a:pos x="130" y="1082"/>
                </a:cxn>
                <a:cxn ang="0">
                  <a:pos x="196" y="1283"/>
                </a:cxn>
                <a:cxn ang="0">
                  <a:pos x="272" y="1487"/>
                </a:cxn>
                <a:cxn ang="0">
                  <a:pos x="358" y="1692"/>
                </a:cxn>
                <a:cxn ang="0">
                  <a:pos x="453" y="1890"/>
                </a:cxn>
                <a:cxn ang="0">
                  <a:pos x="559" y="2077"/>
                </a:cxn>
                <a:cxn ang="0">
                  <a:pos x="678" y="2246"/>
                </a:cxn>
                <a:cxn ang="0">
                  <a:pos x="807" y="2392"/>
                </a:cxn>
                <a:cxn ang="0">
                  <a:pos x="950" y="2510"/>
                </a:cxn>
                <a:cxn ang="0">
                  <a:pos x="1105" y="2594"/>
                </a:cxn>
                <a:cxn ang="0">
                  <a:pos x="1274" y="2639"/>
                </a:cxn>
                <a:cxn ang="0">
                  <a:pos x="1458" y="2639"/>
                </a:cxn>
                <a:cxn ang="0">
                  <a:pos x="1655" y="2589"/>
                </a:cxn>
                <a:cxn ang="0">
                  <a:pos x="1868" y="2484"/>
                </a:cxn>
                <a:cxn ang="0">
                  <a:pos x="2026" y="2373"/>
                </a:cxn>
                <a:cxn ang="0">
                  <a:pos x="2101" y="2306"/>
                </a:cxn>
                <a:cxn ang="0">
                  <a:pos x="2156" y="2243"/>
                </a:cxn>
                <a:cxn ang="0">
                  <a:pos x="2192" y="2181"/>
                </a:cxn>
                <a:cxn ang="0">
                  <a:pos x="2213" y="2122"/>
                </a:cxn>
                <a:cxn ang="0">
                  <a:pos x="2217" y="2065"/>
                </a:cxn>
                <a:cxn ang="0">
                  <a:pos x="2207" y="2009"/>
                </a:cxn>
                <a:cxn ang="0">
                  <a:pos x="2185" y="1952"/>
                </a:cxn>
                <a:cxn ang="0">
                  <a:pos x="2153" y="1896"/>
                </a:cxn>
                <a:cxn ang="0">
                  <a:pos x="2114" y="1839"/>
                </a:cxn>
                <a:cxn ang="0">
                  <a:pos x="2042" y="1751"/>
                </a:cxn>
                <a:cxn ang="0">
                  <a:pos x="1932" y="1627"/>
                </a:cxn>
                <a:cxn ang="0">
                  <a:pos x="1846" y="1526"/>
                </a:cxn>
                <a:cxn ang="0">
                  <a:pos x="1791" y="1453"/>
                </a:cxn>
                <a:cxn ang="0">
                  <a:pos x="1741" y="1379"/>
                </a:cxn>
                <a:cxn ang="0">
                  <a:pos x="1694" y="1303"/>
                </a:cxn>
                <a:cxn ang="0">
                  <a:pos x="1649" y="1222"/>
                </a:cxn>
                <a:cxn ang="0">
                  <a:pos x="1607" y="1138"/>
                </a:cxn>
                <a:cxn ang="0">
                  <a:pos x="1568" y="1052"/>
                </a:cxn>
                <a:cxn ang="0">
                  <a:pos x="1533" y="962"/>
                </a:cxn>
                <a:cxn ang="0">
                  <a:pos x="1501" y="871"/>
                </a:cxn>
                <a:cxn ang="0">
                  <a:pos x="1474" y="778"/>
                </a:cxn>
                <a:cxn ang="0">
                  <a:pos x="1452" y="685"/>
                </a:cxn>
                <a:cxn ang="0">
                  <a:pos x="1435" y="591"/>
                </a:cxn>
                <a:cxn ang="0">
                  <a:pos x="1424" y="496"/>
                </a:cxn>
                <a:cxn ang="0">
                  <a:pos x="1419" y="403"/>
                </a:cxn>
                <a:cxn ang="0">
                  <a:pos x="1421" y="310"/>
                </a:cxn>
                <a:cxn ang="0">
                  <a:pos x="1430" y="219"/>
                </a:cxn>
                <a:cxn ang="0">
                  <a:pos x="1446" y="130"/>
                </a:cxn>
                <a:cxn ang="0">
                  <a:pos x="1471" y="43"/>
                </a:cxn>
                <a:cxn ang="0">
                  <a:pos x="0" y="637"/>
                </a:cxn>
              </a:cxnLst>
              <a:rect l="0" t="0" r="r" b="b"/>
              <a:pathLst>
                <a:path w="2217" h="2645">
                  <a:moveTo>
                    <a:pt x="0" y="637"/>
                  </a:moveTo>
                  <a:lnTo>
                    <a:pt x="22" y="717"/>
                  </a:lnTo>
                  <a:lnTo>
                    <a:pt x="46" y="801"/>
                  </a:lnTo>
                  <a:lnTo>
                    <a:pt x="73" y="892"/>
                  </a:lnTo>
                  <a:lnTo>
                    <a:pt x="100" y="985"/>
                  </a:lnTo>
                  <a:lnTo>
                    <a:pt x="130" y="1082"/>
                  </a:lnTo>
                  <a:lnTo>
                    <a:pt x="162" y="1181"/>
                  </a:lnTo>
                  <a:lnTo>
                    <a:pt x="196" y="1283"/>
                  </a:lnTo>
                  <a:lnTo>
                    <a:pt x="233" y="1385"/>
                  </a:lnTo>
                  <a:lnTo>
                    <a:pt x="272" y="1487"/>
                  </a:lnTo>
                  <a:lnTo>
                    <a:pt x="313" y="1590"/>
                  </a:lnTo>
                  <a:lnTo>
                    <a:pt x="358" y="1692"/>
                  </a:lnTo>
                  <a:lnTo>
                    <a:pt x="404" y="1793"/>
                  </a:lnTo>
                  <a:lnTo>
                    <a:pt x="453" y="1890"/>
                  </a:lnTo>
                  <a:lnTo>
                    <a:pt x="505" y="1985"/>
                  </a:lnTo>
                  <a:lnTo>
                    <a:pt x="559" y="2077"/>
                  </a:lnTo>
                  <a:lnTo>
                    <a:pt x="618" y="2163"/>
                  </a:lnTo>
                  <a:lnTo>
                    <a:pt x="678" y="2246"/>
                  </a:lnTo>
                  <a:lnTo>
                    <a:pt x="741" y="2322"/>
                  </a:lnTo>
                  <a:lnTo>
                    <a:pt x="807" y="2392"/>
                  </a:lnTo>
                  <a:lnTo>
                    <a:pt x="878" y="2454"/>
                  </a:lnTo>
                  <a:lnTo>
                    <a:pt x="950" y="2510"/>
                  </a:lnTo>
                  <a:lnTo>
                    <a:pt x="1026" y="2557"/>
                  </a:lnTo>
                  <a:lnTo>
                    <a:pt x="1105" y="2594"/>
                  </a:lnTo>
                  <a:lnTo>
                    <a:pt x="1188" y="2622"/>
                  </a:lnTo>
                  <a:lnTo>
                    <a:pt x="1274" y="2639"/>
                  </a:lnTo>
                  <a:lnTo>
                    <a:pt x="1364" y="2645"/>
                  </a:lnTo>
                  <a:lnTo>
                    <a:pt x="1458" y="2639"/>
                  </a:lnTo>
                  <a:lnTo>
                    <a:pt x="1554" y="2621"/>
                  </a:lnTo>
                  <a:lnTo>
                    <a:pt x="1655" y="2589"/>
                  </a:lnTo>
                  <a:lnTo>
                    <a:pt x="1760" y="2544"/>
                  </a:lnTo>
                  <a:lnTo>
                    <a:pt x="1868" y="2484"/>
                  </a:lnTo>
                  <a:lnTo>
                    <a:pt x="1981" y="2408"/>
                  </a:lnTo>
                  <a:lnTo>
                    <a:pt x="2026" y="2373"/>
                  </a:lnTo>
                  <a:lnTo>
                    <a:pt x="2066" y="2339"/>
                  </a:lnTo>
                  <a:lnTo>
                    <a:pt x="2101" y="2306"/>
                  </a:lnTo>
                  <a:lnTo>
                    <a:pt x="2131" y="2274"/>
                  </a:lnTo>
                  <a:lnTo>
                    <a:pt x="2156" y="2243"/>
                  </a:lnTo>
                  <a:lnTo>
                    <a:pt x="2176" y="2211"/>
                  </a:lnTo>
                  <a:lnTo>
                    <a:pt x="2192" y="2181"/>
                  </a:lnTo>
                  <a:lnTo>
                    <a:pt x="2205" y="2151"/>
                  </a:lnTo>
                  <a:lnTo>
                    <a:pt x="2213" y="2122"/>
                  </a:lnTo>
                  <a:lnTo>
                    <a:pt x="2216" y="2093"/>
                  </a:lnTo>
                  <a:lnTo>
                    <a:pt x="2217" y="2065"/>
                  </a:lnTo>
                  <a:lnTo>
                    <a:pt x="2213" y="2037"/>
                  </a:lnTo>
                  <a:lnTo>
                    <a:pt x="2207" y="2009"/>
                  </a:lnTo>
                  <a:lnTo>
                    <a:pt x="2198" y="1980"/>
                  </a:lnTo>
                  <a:lnTo>
                    <a:pt x="2185" y="1952"/>
                  </a:lnTo>
                  <a:lnTo>
                    <a:pt x="2170" y="1924"/>
                  </a:lnTo>
                  <a:lnTo>
                    <a:pt x="2153" y="1896"/>
                  </a:lnTo>
                  <a:lnTo>
                    <a:pt x="2134" y="1868"/>
                  </a:lnTo>
                  <a:lnTo>
                    <a:pt x="2114" y="1839"/>
                  </a:lnTo>
                  <a:lnTo>
                    <a:pt x="2091" y="1810"/>
                  </a:lnTo>
                  <a:lnTo>
                    <a:pt x="2042" y="1751"/>
                  </a:lnTo>
                  <a:lnTo>
                    <a:pt x="1988" y="1690"/>
                  </a:lnTo>
                  <a:lnTo>
                    <a:pt x="1932" y="1627"/>
                  </a:lnTo>
                  <a:lnTo>
                    <a:pt x="1874" y="1561"/>
                  </a:lnTo>
                  <a:lnTo>
                    <a:pt x="1846" y="1526"/>
                  </a:lnTo>
                  <a:lnTo>
                    <a:pt x="1818" y="1490"/>
                  </a:lnTo>
                  <a:lnTo>
                    <a:pt x="1791" y="1453"/>
                  </a:lnTo>
                  <a:lnTo>
                    <a:pt x="1765" y="1416"/>
                  </a:lnTo>
                  <a:lnTo>
                    <a:pt x="1741" y="1379"/>
                  </a:lnTo>
                  <a:lnTo>
                    <a:pt x="1717" y="1342"/>
                  </a:lnTo>
                  <a:lnTo>
                    <a:pt x="1694" y="1303"/>
                  </a:lnTo>
                  <a:lnTo>
                    <a:pt x="1671" y="1262"/>
                  </a:lnTo>
                  <a:lnTo>
                    <a:pt x="1649" y="1222"/>
                  </a:lnTo>
                  <a:lnTo>
                    <a:pt x="1627" y="1181"/>
                  </a:lnTo>
                  <a:lnTo>
                    <a:pt x="1607" y="1138"/>
                  </a:lnTo>
                  <a:lnTo>
                    <a:pt x="1587" y="1095"/>
                  </a:lnTo>
                  <a:lnTo>
                    <a:pt x="1568" y="1052"/>
                  </a:lnTo>
                  <a:lnTo>
                    <a:pt x="1550" y="1007"/>
                  </a:lnTo>
                  <a:lnTo>
                    <a:pt x="1533" y="962"/>
                  </a:lnTo>
                  <a:lnTo>
                    <a:pt x="1516" y="917"/>
                  </a:lnTo>
                  <a:lnTo>
                    <a:pt x="1501" y="871"/>
                  </a:lnTo>
                  <a:lnTo>
                    <a:pt x="1487" y="825"/>
                  </a:lnTo>
                  <a:lnTo>
                    <a:pt x="1474" y="778"/>
                  </a:lnTo>
                  <a:lnTo>
                    <a:pt x="1463" y="731"/>
                  </a:lnTo>
                  <a:lnTo>
                    <a:pt x="1452" y="685"/>
                  </a:lnTo>
                  <a:lnTo>
                    <a:pt x="1443" y="638"/>
                  </a:lnTo>
                  <a:lnTo>
                    <a:pt x="1435" y="591"/>
                  </a:lnTo>
                  <a:lnTo>
                    <a:pt x="1429" y="543"/>
                  </a:lnTo>
                  <a:lnTo>
                    <a:pt x="1424" y="496"/>
                  </a:lnTo>
                  <a:lnTo>
                    <a:pt x="1421" y="449"/>
                  </a:lnTo>
                  <a:lnTo>
                    <a:pt x="1419" y="403"/>
                  </a:lnTo>
                  <a:lnTo>
                    <a:pt x="1419" y="356"/>
                  </a:lnTo>
                  <a:lnTo>
                    <a:pt x="1421" y="310"/>
                  </a:lnTo>
                  <a:lnTo>
                    <a:pt x="1425" y="264"/>
                  </a:lnTo>
                  <a:lnTo>
                    <a:pt x="1430" y="219"/>
                  </a:lnTo>
                  <a:lnTo>
                    <a:pt x="1437" y="174"/>
                  </a:lnTo>
                  <a:lnTo>
                    <a:pt x="1446" y="130"/>
                  </a:lnTo>
                  <a:lnTo>
                    <a:pt x="1457" y="85"/>
                  </a:lnTo>
                  <a:lnTo>
                    <a:pt x="1471" y="43"/>
                  </a:lnTo>
                  <a:lnTo>
                    <a:pt x="1486" y="0"/>
                  </a:lnTo>
                  <a:lnTo>
                    <a:pt x="0" y="637"/>
                  </a:lnTo>
                  <a:close/>
                </a:path>
              </a:pathLst>
            </a:custGeom>
            <a:solidFill>
              <a:srgbClr val="E6C7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7" name="Freeform 13"/>
            <p:cNvSpPr>
              <a:spLocks/>
            </p:cNvSpPr>
            <p:nvPr/>
          </p:nvSpPr>
          <p:spPr bwMode="auto">
            <a:xfrm>
              <a:off x="4038600" y="3505200"/>
              <a:ext cx="1127125" cy="1017588"/>
            </a:xfrm>
            <a:custGeom>
              <a:avLst/>
              <a:gdLst/>
              <a:ahLst/>
              <a:cxnLst>
                <a:cxn ang="0">
                  <a:pos x="2216" y="2700"/>
                </a:cxn>
                <a:cxn ang="0">
                  <a:pos x="2616" y="1892"/>
                </a:cxn>
                <a:cxn ang="0">
                  <a:pos x="3436" y="1359"/>
                </a:cxn>
                <a:cxn ang="0">
                  <a:pos x="4385" y="1241"/>
                </a:cxn>
                <a:cxn ang="0">
                  <a:pos x="4803" y="1647"/>
                </a:cxn>
                <a:cxn ang="0">
                  <a:pos x="5283" y="513"/>
                </a:cxn>
                <a:cxn ang="0">
                  <a:pos x="6034" y="170"/>
                </a:cxn>
                <a:cxn ang="0">
                  <a:pos x="6809" y="151"/>
                </a:cxn>
                <a:cxn ang="0">
                  <a:pos x="7385" y="445"/>
                </a:cxn>
                <a:cxn ang="0">
                  <a:pos x="7815" y="456"/>
                </a:cxn>
                <a:cxn ang="0">
                  <a:pos x="8156" y="60"/>
                </a:cxn>
                <a:cxn ang="0">
                  <a:pos x="8779" y="23"/>
                </a:cxn>
                <a:cxn ang="0">
                  <a:pos x="9213" y="342"/>
                </a:cxn>
                <a:cxn ang="0">
                  <a:pos x="9442" y="921"/>
                </a:cxn>
                <a:cxn ang="0">
                  <a:pos x="10162" y="378"/>
                </a:cxn>
                <a:cxn ang="0">
                  <a:pos x="10966" y="293"/>
                </a:cxn>
                <a:cxn ang="0">
                  <a:pos x="12019" y="824"/>
                </a:cxn>
                <a:cxn ang="0">
                  <a:pos x="12217" y="1518"/>
                </a:cxn>
                <a:cxn ang="0">
                  <a:pos x="12287" y="2033"/>
                </a:cxn>
                <a:cxn ang="0">
                  <a:pos x="12629" y="2095"/>
                </a:cxn>
                <a:cxn ang="0">
                  <a:pos x="13228" y="2163"/>
                </a:cxn>
                <a:cxn ang="0">
                  <a:pos x="14027" y="2843"/>
                </a:cxn>
                <a:cxn ang="0">
                  <a:pos x="14523" y="3693"/>
                </a:cxn>
                <a:cxn ang="0">
                  <a:pos x="14440" y="4409"/>
                </a:cxn>
                <a:cxn ang="0">
                  <a:pos x="14134" y="4918"/>
                </a:cxn>
                <a:cxn ang="0">
                  <a:pos x="14994" y="5276"/>
                </a:cxn>
                <a:cxn ang="0">
                  <a:pos x="15557" y="6392"/>
                </a:cxn>
                <a:cxn ang="0">
                  <a:pos x="15581" y="7452"/>
                </a:cxn>
                <a:cxn ang="0">
                  <a:pos x="15239" y="8036"/>
                </a:cxn>
                <a:cxn ang="0">
                  <a:pos x="14608" y="8253"/>
                </a:cxn>
                <a:cxn ang="0">
                  <a:pos x="14544" y="8445"/>
                </a:cxn>
                <a:cxn ang="0">
                  <a:pos x="15131" y="9179"/>
                </a:cxn>
                <a:cxn ang="0">
                  <a:pos x="14997" y="10168"/>
                </a:cxn>
                <a:cxn ang="0">
                  <a:pos x="14500" y="10612"/>
                </a:cxn>
                <a:cxn ang="0">
                  <a:pos x="13866" y="11070"/>
                </a:cxn>
                <a:cxn ang="0">
                  <a:pos x="13979" y="11838"/>
                </a:cxn>
                <a:cxn ang="0">
                  <a:pos x="12862" y="12355"/>
                </a:cxn>
                <a:cxn ang="0">
                  <a:pos x="11803" y="12453"/>
                </a:cxn>
                <a:cxn ang="0">
                  <a:pos x="11521" y="13104"/>
                </a:cxn>
                <a:cxn ang="0">
                  <a:pos x="9653" y="13942"/>
                </a:cxn>
                <a:cxn ang="0">
                  <a:pos x="8281" y="13874"/>
                </a:cxn>
                <a:cxn ang="0">
                  <a:pos x="7662" y="13336"/>
                </a:cxn>
                <a:cxn ang="0">
                  <a:pos x="6957" y="13975"/>
                </a:cxn>
                <a:cxn ang="0">
                  <a:pos x="5615" y="13900"/>
                </a:cxn>
                <a:cxn ang="0">
                  <a:pos x="4827" y="13551"/>
                </a:cxn>
                <a:cxn ang="0">
                  <a:pos x="4604" y="13198"/>
                </a:cxn>
                <a:cxn ang="0">
                  <a:pos x="4514" y="12760"/>
                </a:cxn>
                <a:cxn ang="0">
                  <a:pos x="3429" y="12610"/>
                </a:cxn>
                <a:cxn ang="0">
                  <a:pos x="2600" y="12063"/>
                </a:cxn>
                <a:cxn ang="0">
                  <a:pos x="2377" y="11559"/>
                </a:cxn>
                <a:cxn ang="0">
                  <a:pos x="2535" y="10989"/>
                </a:cxn>
                <a:cxn ang="0">
                  <a:pos x="1580" y="10737"/>
                </a:cxn>
                <a:cxn ang="0">
                  <a:pos x="884" y="9871"/>
                </a:cxn>
                <a:cxn ang="0">
                  <a:pos x="803" y="9235"/>
                </a:cxn>
                <a:cxn ang="0">
                  <a:pos x="1185" y="8484"/>
                </a:cxn>
                <a:cxn ang="0">
                  <a:pos x="302" y="8037"/>
                </a:cxn>
                <a:cxn ang="0">
                  <a:pos x="14" y="7380"/>
                </a:cxn>
                <a:cxn ang="0">
                  <a:pos x="199" y="6694"/>
                </a:cxn>
                <a:cxn ang="0">
                  <a:pos x="579" y="6238"/>
                </a:cxn>
                <a:cxn ang="0">
                  <a:pos x="699" y="5744"/>
                </a:cxn>
                <a:cxn ang="0">
                  <a:pos x="665" y="4881"/>
                </a:cxn>
                <a:cxn ang="0">
                  <a:pos x="1002" y="3938"/>
                </a:cxn>
                <a:cxn ang="0">
                  <a:pos x="1908" y="3449"/>
                </a:cxn>
              </a:cxnLst>
              <a:rect l="0" t="0" r="r" b="b"/>
              <a:pathLst>
                <a:path w="15630" h="14091">
                  <a:moveTo>
                    <a:pt x="2398" y="3381"/>
                  </a:moveTo>
                  <a:lnTo>
                    <a:pt x="2394" y="3375"/>
                  </a:lnTo>
                  <a:lnTo>
                    <a:pt x="2384" y="3356"/>
                  </a:lnTo>
                  <a:lnTo>
                    <a:pt x="2370" y="3325"/>
                  </a:lnTo>
                  <a:lnTo>
                    <a:pt x="2351" y="3284"/>
                  </a:lnTo>
                  <a:lnTo>
                    <a:pt x="2330" y="3234"/>
                  </a:lnTo>
                  <a:lnTo>
                    <a:pt x="2308" y="3174"/>
                  </a:lnTo>
                  <a:lnTo>
                    <a:pt x="2297" y="3142"/>
                  </a:lnTo>
                  <a:lnTo>
                    <a:pt x="2286" y="3108"/>
                  </a:lnTo>
                  <a:lnTo>
                    <a:pt x="2274" y="3072"/>
                  </a:lnTo>
                  <a:lnTo>
                    <a:pt x="2264" y="3035"/>
                  </a:lnTo>
                  <a:lnTo>
                    <a:pt x="2254" y="2997"/>
                  </a:lnTo>
                  <a:lnTo>
                    <a:pt x="2245" y="2957"/>
                  </a:lnTo>
                  <a:lnTo>
                    <a:pt x="2237" y="2916"/>
                  </a:lnTo>
                  <a:lnTo>
                    <a:pt x="2230" y="2874"/>
                  </a:lnTo>
                  <a:lnTo>
                    <a:pt x="2224" y="2832"/>
                  </a:lnTo>
                  <a:lnTo>
                    <a:pt x="2220" y="2789"/>
                  </a:lnTo>
                  <a:lnTo>
                    <a:pt x="2217" y="2745"/>
                  </a:lnTo>
                  <a:lnTo>
                    <a:pt x="2216" y="2700"/>
                  </a:lnTo>
                  <a:lnTo>
                    <a:pt x="2217" y="2655"/>
                  </a:lnTo>
                  <a:lnTo>
                    <a:pt x="2220" y="2610"/>
                  </a:lnTo>
                  <a:lnTo>
                    <a:pt x="2225" y="2566"/>
                  </a:lnTo>
                  <a:lnTo>
                    <a:pt x="2233" y="2521"/>
                  </a:lnTo>
                  <a:lnTo>
                    <a:pt x="2243" y="2475"/>
                  </a:lnTo>
                  <a:lnTo>
                    <a:pt x="2255" y="2431"/>
                  </a:lnTo>
                  <a:lnTo>
                    <a:pt x="2270" y="2387"/>
                  </a:lnTo>
                  <a:lnTo>
                    <a:pt x="2290" y="2344"/>
                  </a:lnTo>
                  <a:lnTo>
                    <a:pt x="2311" y="2301"/>
                  </a:lnTo>
                  <a:lnTo>
                    <a:pt x="2334" y="2257"/>
                  </a:lnTo>
                  <a:lnTo>
                    <a:pt x="2359" y="2215"/>
                  </a:lnTo>
                  <a:lnTo>
                    <a:pt x="2387" y="2173"/>
                  </a:lnTo>
                  <a:lnTo>
                    <a:pt x="2416" y="2131"/>
                  </a:lnTo>
                  <a:lnTo>
                    <a:pt x="2446" y="2090"/>
                  </a:lnTo>
                  <a:lnTo>
                    <a:pt x="2478" y="2049"/>
                  </a:lnTo>
                  <a:lnTo>
                    <a:pt x="2511" y="2008"/>
                  </a:lnTo>
                  <a:lnTo>
                    <a:pt x="2546" y="1968"/>
                  </a:lnTo>
                  <a:lnTo>
                    <a:pt x="2581" y="1929"/>
                  </a:lnTo>
                  <a:lnTo>
                    <a:pt x="2616" y="1892"/>
                  </a:lnTo>
                  <a:lnTo>
                    <a:pt x="2652" y="1855"/>
                  </a:lnTo>
                  <a:lnTo>
                    <a:pt x="2688" y="1819"/>
                  </a:lnTo>
                  <a:lnTo>
                    <a:pt x="2724" y="1783"/>
                  </a:lnTo>
                  <a:lnTo>
                    <a:pt x="2759" y="1749"/>
                  </a:lnTo>
                  <a:lnTo>
                    <a:pt x="2794" y="1717"/>
                  </a:lnTo>
                  <a:lnTo>
                    <a:pt x="2863" y="1657"/>
                  </a:lnTo>
                  <a:lnTo>
                    <a:pt x="2927" y="1602"/>
                  </a:lnTo>
                  <a:lnTo>
                    <a:pt x="2986" y="1554"/>
                  </a:lnTo>
                  <a:lnTo>
                    <a:pt x="3037" y="1513"/>
                  </a:lnTo>
                  <a:lnTo>
                    <a:pt x="3081" y="1480"/>
                  </a:lnTo>
                  <a:lnTo>
                    <a:pt x="3113" y="1456"/>
                  </a:lnTo>
                  <a:lnTo>
                    <a:pt x="3134" y="1441"/>
                  </a:lnTo>
                  <a:lnTo>
                    <a:pt x="3141" y="1436"/>
                  </a:lnTo>
                  <a:lnTo>
                    <a:pt x="3151" y="1433"/>
                  </a:lnTo>
                  <a:lnTo>
                    <a:pt x="3180" y="1425"/>
                  </a:lnTo>
                  <a:lnTo>
                    <a:pt x="3224" y="1413"/>
                  </a:lnTo>
                  <a:lnTo>
                    <a:pt x="3283" y="1398"/>
                  </a:lnTo>
                  <a:lnTo>
                    <a:pt x="3355" y="1379"/>
                  </a:lnTo>
                  <a:lnTo>
                    <a:pt x="3436" y="1359"/>
                  </a:lnTo>
                  <a:lnTo>
                    <a:pt x="3524" y="1338"/>
                  </a:lnTo>
                  <a:lnTo>
                    <a:pt x="3619" y="1316"/>
                  </a:lnTo>
                  <a:lnTo>
                    <a:pt x="3716" y="1294"/>
                  </a:lnTo>
                  <a:lnTo>
                    <a:pt x="3814" y="1274"/>
                  </a:lnTo>
                  <a:lnTo>
                    <a:pt x="3863" y="1265"/>
                  </a:lnTo>
                  <a:lnTo>
                    <a:pt x="3912" y="1256"/>
                  </a:lnTo>
                  <a:lnTo>
                    <a:pt x="3960" y="1248"/>
                  </a:lnTo>
                  <a:lnTo>
                    <a:pt x="4006" y="1241"/>
                  </a:lnTo>
                  <a:lnTo>
                    <a:pt x="4051" y="1235"/>
                  </a:lnTo>
                  <a:lnTo>
                    <a:pt x="4095" y="1229"/>
                  </a:lnTo>
                  <a:lnTo>
                    <a:pt x="4137" y="1225"/>
                  </a:lnTo>
                  <a:lnTo>
                    <a:pt x="4177" y="1222"/>
                  </a:lnTo>
                  <a:lnTo>
                    <a:pt x="4214" y="1220"/>
                  </a:lnTo>
                  <a:lnTo>
                    <a:pt x="4248" y="1219"/>
                  </a:lnTo>
                  <a:lnTo>
                    <a:pt x="4280" y="1220"/>
                  </a:lnTo>
                  <a:lnTo>
                    <a:pt x="4308" y="1223"/>
                  </a:lnTo>
                  <a:lnTo>
                    <a:pt x="4334" y="1227"/>
                  </a:lnTo>
                  <a:lnTo>
                    <a:pt x="4360" y="1233"/>
                  </a:lnTo>
                  <a:lnTo>
                    <a:pt x="4385" y="1241"/>
                  </a:lnTo>
                  <a:lnTo>
                    <a:pt x="4410" y="1251"/>
                  </a:lnTo>
                  <a:lnTo>
                    <a:pt x="4435" y="1262"/>
                  </a:lnTo>
                  <a:lnTo>
                    <a:pt x="4459" y="1275"/>
                  </a:lnTo>
                  <a:lnTo>
                    <a:pt x="4482" y="1289"/>
                  </a:lnTo>
                  <a:lnTo>
                    <a:pt x="4505" y="1304"/>
                  </a:lnTo>
                  <a:lnTo>
                    <a:pt x="4527" y="1321"/>
                  </a:lnTo>
                  <a:lnTo>
                    <a:pt x="4548" y="1338"/>
                  </a:lnTo>
                  <a:lnTo>
                    <a:pt x="4569" y="1355"/>
                  </a:lnTo>
                  <a:lnTo>
                    <a:pt x="4589" y="1373"/>
                  </a:lnTo>
                  <a:lnTo>
                    <a:pt x="4608" y="1392"/>
                  </a:lnTo>
                  <a:lnTo>
                    <a:pt x="4626" y="1410"/>
                  </a:lnTo>
                  <a:lnTo>
                    <a:pt x="4644" y="1429"/>
                  </a:lnTo>
                  <a:lnTo>
                    <a:pt x="4661" y="1448"/>
                  </a:lnTo>
                  <a:lnTo>
                    <a:pt x="4693" y="1486"/>
                  </a:lnTo>
                  <a:lnTo>
                    <a:pt x="4721" y="1522"/>
                  </a:lnTo>
                  <a:lnTo>
                    <a:pt x="4745" y="1557"/>
                  </a:lnTo>
                  <a:lnTo>
                    <a:pt x="4765" y="1586"/>
                  </a:lnTo>
                  <a:lnTo>
                    <a:pt x="4793" y="1631"/>
                  </a:lnTo>
                  <a:lnTo>
                    <a:pt x="4803" y="1647"/>
                  </a:lnTo>
                  <a:lnTo>
                    <a:pt x="4806" y="1636"/>
                  </a:lnTo>
                  <a:lnTo>
                    <a:pt x="4817" y="1603"/>
                  </a:lnTo>
                  <a:lnTo>
                    <a:pt x="4834" y="1552"/>
                  </a:lnTo>
                  <a:lnTo>
                    <a:pt x="4857" y="1484"/>
                  </a:lnTo>
                  <a:lnTo>
                    <a:pt x="4885" y="1404"/>
                  </a:lnTo>
                  <a:lnTo>
                    <a:pt x="4918" y="1313"/>
                  </a:lnTo>
                  <a:lnTo>
                    <a:pt x="4955" y="1214"/>
                  </a:lnTo>
                  <a:lnTo>
                    <a:pt x="4995" y="1111"/>
                  </a:lnTo>
                  <a:lnTo>
                    <a:pt x="5037" y="1006"/>
                  </a:lnTo>
                  <a:lnTo>
                    <a:pt x="5080" y="902"/>
                  </a:lnTo>
                  <a:lnTo>
                    <a:pt x="5103" y="851"/>
                  </a:lnTo>
                  <a:lnTo>
                    <a:pt x="5125" y="800"/>
                  </a:lnTo>
                  <a:lnTo>
                    <a:pt x="5148" y="752"/>
                  </a:lnTo>
                  <a:lnTo>
                    <a:pt x="5171" y="705"/>
                  </a:lnTo>
                  <a:lnTo>
                    <a:pt x="5193" y="661"/>
                  </a:lnTo>
                  <a:lnTo>
                    <a:pt x="5216" y="620"/>
                  </a:lnTo>
                  <a:lnTo>
                    <a:pt x="5239" y="580"/>
                  </a:lnTo>
                  <a:lnTo>
                    <a:pt x="5261" y="545"/>
                  </a:lnTo>
                  <a:lnTo>
                    <a:pt x="5283" y="513"/>
                  </a:lnTo>
                  <a:lnTo>
                    <a:pt x="5304" y="485"/>
                  </a:lnTo>
                  <a:lnTo>
                    <a:pt x="5325" y="461"/>
                  </a:lnTo>
                  <a:lnTo>
                    <a:pt x="5345" y="442"/>
                  </a:lnTo>
                  <a:lnTo>
                    <a:pt x="5366" y="426"/>
                  </a:lnTo>
                  <a:lnTo>
                    <a:pt x="5389" y="410"/>
                  </a:lnTo>
                  <a:lnTo>
                    <a:pt x="5415" y="394"/>
                  </a:lnTo>
                  <a:lnTo>
                    <a:pt x="5443" y="378"/>
                  </a:lnTo>
                  <a:lnTo>
                    <a:pt x="5472" y="363"/>
                  </a:lnTo>
                  <a:lnTo>
                    <a:pt x="5504" y="347"/>
                  </a:lnTo>
                  <a:lnTo>
                    <a:pt x="5537" y="332"/>
                  </a:lnTo>
                  <a:lnTo>
                    <a:pt x="5571" y="317"/>
                  </a:lnTo>
                  <a:lnTo>
                    <a:pt x="5606" y="303"/>
                  </a:lnTo>
                  <a:lnTo>
                    <a:pt x="5642" y="289"/>
                  </a:lnTo>
                  <a:lnTo>
                    <a:pt x="5680" y="275"/>
                  </a:lnTo>
                  <a:lnTo>
                    <a:pt x="5718" y="262"/>
                  </a:lnTo>
                  <a:lnTo>
                    <a:pt x="5797" y="237"/>
                  </a:lnTo>
                  <a:lnTo>
                    <a:pt x="5876" y="213"/>
                  </a:lnTo>
                  <a:lnTo>
                    <a:pt x="5955" y="190"/>
                  </a:lnTo>
                  <a:lnTo>
                    <a:pt x="6034" y="170"/>
                  </a:lnTo>
                  <a:lnTo>
                    <a:pt x="6109" y="151"/>
                  </a:lnTo>
                  <a:lnTo>
                    <a:pt x="6181" y="134"/>
                  </a:lnTo>
                  <a:lnTo>
                    <a:pt x="6247" y="120"/>
                  </a:lnTo>
                  <a:lnTo>
                    <a:pt x="6309" y="106"/>
                  </a:lnTo>
                  <a:lnTo>
                    <a:pt x="6362" y="96"/>
                  </a:lnTo>
                  <a:lnTo>
                    <a:pt x="6406" y="88"/>
                  </a:lnTo>
                  <a:lnTo>
                    <a:pt x="6427" y="86"/>
                  </a:lnTo>
                  <a:lnTo>
                    <a:pt x="6451" y="85"/>
                  </a:lnTo>
                  <a:lnTo>
                    <a:pt x="6476" y="85"/>
                  </a:lnTo>
                  <a:lnTo>
                    <a:pt x="6503" y="86"/>
                  </a:lnTo>
                  <a:lnTo>
                    <a:pt x="6532" y="89"/>
                  </a:lnTo>
                  <a:lnTo>
                    <a:pt x="6564" y="93"/>
                  </a:lnTo>
                  <a:lnTo>
                    <a:pt x="6596" y="98"/>
                  </a:lnTo>
                  <a:lnTo>
                    <a:pt x="6629" y="104"/>
                  </a:lnTo>
                  <a:lnTo>
                    <a:pt x="6664" y="111"/>
                  </a:lnTo>
                  <a:lnTo>
                    <a:pt x="6699" y="121"/>
                  </a:lnTo>
                  <a:lnTo>
                    <a:pt x="6735" y="130"/>
                  </a:lnTo>
                  <a:lnTo>
                    <a:pt x="6772" y="140"/>
                  </a:lnTo>
                  <a:lnTo>
                    <a:pt x="6809" y="151"/>
                  </a:lnTo>
                  <a:lnTo>
                    <a:pt x="6847" y="162"/>
                  </a:lnTo>
                  <a:lnTo>
                    <a:pt x="6885" y="174"/>
                  </a:lnTo>
                  <a:lnTo>
                    <a:pt x="6922" y="187"/>
                  </a:lnTo>
                  <a:lnTo>
                    <a:pt x="6960" y="201"/>
                  </a:lnTo>
                  <a:lnTo>
                    <a:pt x="6997" y="215"/>
                  </a:lnTo>
                  <a:lnTo>
                    <a:pt x="7033" y="230"/>
                  </a:lnTo>
                  <a:lnTo>
                    <a:pt x="7069" y="245"/>
                  </a:lnTo>
                  <a:lnTo>
                    <a:pt x="7105" y="261"/>
                  </a:lnTo>
                  <a:lnTo>
                    <a:pt x="7138" y="277"/>
                  </a:lnTo>
                  <a:lnTo>
                    <a:pt x="7171" y="293"/>
                  </a:lnTo>
                  <a:lnTo>
                    <a:pt x="7202" y="309"/>
                  </a:lnTo>
                  <a:lnTo>
                    <a:pt x="7232" y="326"/>
                  </a:lnTo>
                  <a:lnTo>
                    <a:pt x="7260" y="343"/>
                  </a:lnTo>
                  <a:lnTo>
                    <a:pt x="7286" y="361"/>
                  </a:lnTo>
                  <a:lnTo>
                    <a:pt x="7311" y="378"/>
                  </a:lnTo>
                  <a:lnTo>
                    <a:pt x="7333" y="395"/>
                  </a:lnTo>
                  <a:lnTo>
                    <a:pt x="7352" y="411"/>
                  </a:lnTo>
                  <a:lnTo>
                    <a:pt x="7371" y="428"/>
                  </a:lnTo>
                  <a:lnTo>
                    <a:pt x="7385" y="445"/>
                  </a:lnTo>
                  <a:lnTo>
                    <a:pt x="7440" y="513"/>
                  </a:lnTo>
                  <a:lnTo>
                    <a:pt x="7495" y="585"/>
                  </a:lnTo>
                  <a:lnTo>
                    <a:pt x="7548" y="657"/>
                  </a:lnTo>
                  <a:lnTo>
                    <a:pt x="7597" y="723"/>
                  </a:lnTo>
                  <a:lnTo>
                    <a:pt x="7640" y="781"/>
                  </a:lnTo>
                  <a:lnTo>
                    <a:pt x="7674" y="827"/>
                  </a:lnTo>
                  <a:lnTo>
                    <a:pt x="7696" y="859"/>
                  </a:lnTo>
                  <a:lnTo>
                    <a:pt x="7704" y="870"/>
                  </a:lnTo>
                  <a:lnTo>
                    <a:pt x="7705" y="863"/>
                  </a:lnTo>
                  <a:lnTo>
                    <a:pt x="7709" y="844"/>
                  </a:lnTo>
                  <a:lnTo>
                    <a:pt x="7715" y="812"/>
                  </a:lnTo>
                  <a:lnTo>
                    <a:pt x="7723" y="773"/>
                  </a:lnTo>
                  <a:lnTo>
                    <a:pt x="7735" y="725"/>
                  </a:lnTo>
                  <a:lnTo>
                    <a:pt x="7748" y="672"/>
                  </a:lnTo>
                  <a:lnTo>
                    <a:pt x="7764" y="613"/>
                  </a:lnTo>
                  <a:lnTo>
                    <a:pt x="7783" y="551"/>
                  </a:lnTo>
                  <a:lnTo>
                    <a:pt x="7793" y="519"/>
                  </a:lnTo>
                  <a:lnTo>
                    <a:pt x="7804" y="487"/>
                  </a:lnTo>
                  <a:lnTo>
                    <a:pt x="7815" y="456"/>
                  </a:lnTo>
                  <a:lnTo>
                    <a:pt x="7828" y="424"/>
                  </a:lnTo>
                  <a:lnTo>
                    <a:pt x="7840" y="393"/>
                  </a:lnTo>
                  <a:lnTo>
                    <a:pt x="7854" y="362"/>
                  </a:lnTo>
                  <a:lnTo>
                    <a:pt x="7867" y="331"/>
                  </a:lnTo>
                  <a:lnTo>
                    <a:pt x="7882" y="302"/>
                  </a:lnTo>
                  <a:lnTo>
                    <a:pt x="7898" y="274"/>
                  </a:lnTo>
                  <a:lnTo>
                    <a:pt x="7914" y="248"/>
                  </a:lnTo>
                  <a:lnTo>
                    <a:pt x="7930" y="222"/>
                  </a:lnTo>
                  <a:lnTo>
                    <a:pt x="7947" y="199"/>
                  </a:lnTo>
                  <a:lnTo>
                    <a:pt x="7965" y="178"/>
                  </a:lnTo>
                  <a:lnTo>
                    <a:pt x="7983" y="158"/>
                  </a:lnTo>
                  <a:lnTo>
                    <a:pt x="8002" y="141"/>
                  </a:lnTo>
                  <a:lnTo>
                    <a:pt x="8022" y="127"/>
                  </a:lnTo>
                  <a:lnTo>
                    <a:pt x="8042" y="113"/>
                  </a:lnTo>
                  <a:lnTo>
                    <a:pt x="8063" y="101"/>
                  </a:lnTo>
                  <a:lnTo>
                    <a:pt x="8085" y="90"/>
                  </a:lnTo>
                  <a:lnTo>
                    <a:pt x="8108" y="79"/>
                  </a:lnTo>
                  <a:lnTo>
                    <a:pt x="8132" y="69"/>
                  </a:lnTo>
                  <a:lnTo>
                    <a:pt x="8156" y="60"/>
                  </a:lnTo>
                  <a:lnTo>
                    <a:pt x="8182" y="52"/>
                  </a:lnTo>
                  <a:lnTo>
                    <a:pt x="8208" y="44"/>
                  </a:lnTo>
                  <a:lnTo>
                    <a:pt x="8233" y="38"/>
                  </a:lnTo>
                  <a:lnTo>
                    <a:pt x="8260" y="31"/>
                  </a:lnTo>
                  <a:lnTo>
                    <a:pt x="8286" y="26"/>
                  </a:lnTo>
                  <a:lnTo>
                    <a:pt x="8313" y="21"/>
                  </a:lnTo>
                  <a:lnTo>
                    <a:pt x="8339" y="16"/>
                  </a:lnTo>
                  <a:lnTo>
                    <a:pt x="8366" y="12"/>
                  </a:lnTo>
                  <a:lnTo>
                    <a:pt x="8393" y="9"/>
                  </a:lnTo>
                  <a:lnTo>
                    <a:pt x="8419" y="6"/>
                  </a:lnTo>
                  <a:lnTo>
                    <a:pt x="8472" y="2"/>
                  </a:lnTo>
                  <a:lnTo>
                    <a:pt x="8523" y="0"/>
                  </a:lnTo>
                  <a:lnTo>
                    <a:pt x="8572" y="0"/>
                  </a:lnTo>
                  <a:lnTo>
                    <a:pt x="8618" y="1"/>
                  </a:lnTo>
                  <a:lnTo>
                    <a:pt x="8661" y="4"/>
                  </a:lnTo>
                  <a:lnTo>
                    <a:pt x="8701" y="8"/>
                  </a:lnTo>
                  <a:lnTo>
                    <a:pt x="8736" y="13"/>
                  </a:lnTo>
                  <a:lnTo>
                    <a:pt x="8765" y="20"/>
                  </a:lnTo>
                  <a:lnTo>
                    <a:pt x="8779" y="23"/>
                  </a:lnTo>
                  <a:lnTo>
                    <a:pt x="8793" y="28"/>
                  </a:lnTo>
                  <a:lnTo>
                    <a:pt x="8809" y="34"/>
                  </a:lnTo>
                  <a:lnTo>
                    <a:pt x="8825" y="41"/>
                  </a:lnTo>
                  <a:lnTo>
                    <a:pt x="8860" y="57"/>
                  </a:lnTo>
                  <a:lnTo>
                    <a:pt x="8897" y="76"/>
                  </a:lnTo>
                  <a:lnTo>
                    <a:pt x="8935" y="98"/>
                  </a:lnTo>
                  <a:lnTo>
                    <a:pt x="8975" y="124"/>
                  </a:lnTo>
                  <a:lnTo>
                    <a:pt x="9014" y="150"/>
                  </a:lnTo>
                  <a:lnTo>
                    <a:pt x="9052" y="179"/>
                  </a:lnTo>
                  <a:lnTo>
                    <a:pt x="9071" y="195"/>
                  </a:lnTo>
                  <a:lnTo>
                    <a:pt x="9090" y="210"/>
                  </a:lnTo>
                  <a:lnTo>
                    <a:pt x="9107" y="226"/>
                  </a:lnTo>
                  <a:lnTo>
                    <a:pt x="9125" y="242"/>
                  </a:lnTo>
                  <a:lnTo>
                    <a:pt x="9142" y="258"/>
                  </a:lnTo>
                  <a:lnTo>
                    <a:pt x="9158" y="275"/>
                  </a:lnTo>
                  <a:lnTo>
                    <a:pt x="9173" y="292"/>
                  </a:lnTo>
                  <a:lnTo>
                    <a:pt x="9187" y="308"/>
                  </a:lnTo>
                  <a:lnTo>
                    <a:pt x="9200" y="325"/>
                  </a:lnTo>
                  <a:lnTo>
                    <a:pt x="9213" y="342"/>
                  </a:lnTo>
                  <a:lnTo>
                    <a:pt x="9224" y="361"/>
                  </a:lnTo>
                  <a:lnTo>
                    <a:pt x="9235" y="378"/>
                  </a:lnTo>
                  <a:lnTo>
                    <a:pt x="9243" y="395"/>
                  </a:lnTo>
                  <a:lnTo>
                    <a:pt x="9250" y="411"/>
                  </a:lnTo>
                  <a:lnTo>
                    <a:pt x="9256" y="428"/>
                  </a:lnTo>
                  <a:lnTo>
                    <a:pt x="9260" y="445"/>
                  </a:lnTo>
                  <a:lnTo>
                    <a:pt x="9267" y="481"/>
                  </a:lnTo>
                  <a:lnTo>
                    <a:pt x="9273" y="521"/>
                  </a:lnTo>
                  <a:lnTo>
                    <a:pt x="9280" y="565"/>
                  </a:lnTo>
                  <a:lnTo>
                    <a:pt x="9286" y="614"/>
                  </a:lnTo>
                  <a:lnTo>
                    <a:pt x="9298" y="712"/>
                  </a:lnTo>
                  <a:lnTo>
                    <a:pt x="9309" y="811"/>
                  </a:lnTo>
                  <a:lnTo>
                    <a:pt x="9318" y="902"/>
                  </a:lnTo>
                  <a:lnTo>
                    <a:pt x="9325" y="977"/>
                  </a:lnTo>
                  <a:lnTo>
                    <a:pt x="9329" y="1027"/>
                  </a:lnTo>
                  <a:lnTo>
                    <a:pt x="9331" y="1045"/>
                  </a:lnTo>
                  <a:lnTo>
                    <a:pt x="9351" y="1023"/>
                  </a:lnTo>
                  <a:lnTo>
                    <a:pt x="9405" y="962"/>
                  </a:lnTo>
                  <a:lnTo>
                    <a:pt x="9442" y="921"/>
                  </a:lnTo>
                  <a:lnTo>
                    <a:pt x="9485" y="875"/>
                  </a:lnTo>
                  <a:lnTo>
                    <a:pt x="9533" y="824"/>
                  </a:lnTo>
                  <a:lnTo>
                    <a:pt x="9583" y="771"/>
                  </a:lnTo>
                  <a:lnTo>
                    <a:pt x="9635" y="719"/>
                  </a:lnTo>
                  <a:lnTo>
                    <a:pt x="9688" y="666"/>
                  </a:lnTo>
                  <a:lnTo>
                    <a:pt x="9741" y="616"/>
                  </a:lnTo>
                  <a:lnTo>
                    <a:pt x="9794" y="568"/>
                  </a:lnTo>
                  <a:lnTo>
                    <a:pt x="9819" y="546"/>
                  </a:lnTo>
                  <a:lnTo>
                    <a:pt x="9843" y="526"/>
                  </a:lnTo>
                  <a:lnTo>
                    <a:pt x="9867" y="508"/>
                  </a:lnTo>
                  <a:lnTo>
                    <a:pt x="9889" y="491"/>
                  </a:lnTo>
                  <a:lnTo>
                    <a:pt x="9911" y="476"/>
                  </a:lnTo>
                  <a:lnTo>
                    <a:pt x="9931" y="463"/>
                  </a:lnTo>
                  <a:lnTo>
                    <a:pt x="9950" y="453"/>
                  </a:lnTo>
                  <a:lnTo>
                    <a:pt x="9967" y="445"/>
                  </a:lnTo>
                  <a:lnTo>
                    <a:pt x="10004" y="430"/>
                  </a:lnTo>
                  <a:lnTo>
                    <a:pt x="10051" y="414"/>
                  </a:lnTo>
                  <a:lnTo>
                    <a:pt x="10103" y="396"/>
                  </a:lnTo>
                  <a:lnTo>
                    <a:pt x="10162" y="378"/>
                  </a:lnTo>
                  <a:lnTo>
                    <a:pt x="10226" y="360"/>
                  </a:lnTo>
                  <a:lnTo>
                    <a:pt x="10294" y="340"/>
                  </a:lnTo>
                  <a:lnTo>
                    <a:pt x="10367" y="323"/>
                  </a:lnTo>
                  <a:lnTo>
                    <a:pt x="10440" y="307"/>
                  </a:lnTo>
                  <a:lnTo>
                    <a:pt x="10477" y="300"/>
                  </a:lnTo>
                  <a:lnTo>
                    <a:pt x="10515" y="293"/>
                  </a:lnTo>
                  <a:lnTo>
                    <a:pt x="10553" y="288"/>
                  </a:lnTo>
                  <a:lnTo>
                    <a:pt x="10591" y="282"/>
                  </a:lnTo>
                  <a:lnTo>
                    <a:pt x="10628" y="278"/>
                  </a:lnTo>
                  <a:lnTo>
                    <a:pt x="10665" y="274"/>
                  </a:lnTo>
                  <a:lnTo>
                    <a:pt x="10702" y="272"/>
                  </a:lnTo>
                  <a:lnTo>
                    <a:pt x="10738" y="270"/>
                  </a:lnTo>
                  <a:lnTo>
                    <a:pt x="10773" y="270"/>
                  </a:lnTo>
                  <a:lnTo>
                    <a:pt x="10808" y="270"/>
                  </a:lnTo>
                  <a:lnTo>
                    <a:pt x="10843" y="272"/>
                  </a:lnTo>
                  <a:lnTo>
                    <a:pt x="10875" y="275"/>
                  </a:lnTo>
                  <a:lnTo>
                    <a:pt x="10907" y="280"/>
                  </a:lnTo>
                  <a:lnTo>
                    <a:pt x="10937" y="286"/>
                  </a:lnTo>
                  <a:lnTo>
                    <a:pt x="10966" y="293"/>
                  </a:lnTo>
                  <a:lnTo>
                    <a:pt x="10993" y="302"/>
                  </a:lnTo>
                  <a:lnTo>
                    <a:pt x="11052" y="325"/>
                  </a:lnTo>
                  <a:lnTo>
                    <a:pt x="11121" y="353"/>
                  </a:lnTo>
                  <a:lnTo>
                    <a:pt x="11197" y="386"/>
                  </a:lnTo>
                  <a:lnTo>
                    <a:pt x="11280" y="422"/>
                  </a:lnTo>
                  <a:lnTo>
                    <a:pt x="11367" y="462"/>
                  </a:lnTo>
                  <a:lnTo>
                    <a:pt x="11457" y="504"/>
                  </a:lnTo>
                  <a:lnTo>
                    <a:pt x="11548" y="548"/>
                  </a:lnTo>
                  <a:lnTo>
                    <a:pt x="11639" y="594"/>
                  </a:lnTo>
                  <a:lnTo>
                    <a:pt x="11684" y="618"/>
                  </a:lnTo>
                  <a:lnTo>
                    <a:pt x="11727" y="642"/>
                  </a:lnTo>
                  <a:lnTo>
                    <a:pt x="11769" y="665"/>
                  </a:lnTo>
                  <a:lnTo>
                    <a:pt x="11811" y="688"/>
                  </a:lnTo>
                  <a:lnTo>
                    <a:pt x="11850" y="712"/>
                  </a:lnTo>
                  <a:lnTo>
                    <a:pt x="11888" y="735"/>
                  </a:lnTo>
                  <a:lnTo>
                    <a:pt x="11925" y="757"/>
                  </a:lnTo>
                  <a:lnTo>
                    <a:pt x="11959" y="780"/>
                  </a:lnTo>
                  <a:lnTo>
                    <a:pt x="11990" y="802"/>
                  </a:lnTo>
                  <a:lnTo>
                    <a:pt x="12019" y="824"/>
                  </a:lnTo>
                  <a:lnTo>
                    <a:pt x="12045" y="846"/>
                  </a:lnTo>
                  <a:lnTo>
                    <a:pt x="12068" y="866"/>
                  </a:lnTo>
                  <a:lnTo>
                    <a:pt x="12087" y="886"/>
                  </a:lnTo>
                  <a:lnTo>
                    <a:pt x="12103" y="904"/>
                  </a:lnTo>
                  <a:lnTo>
                    <a:pt x="12116" y="922"/>
                  </a:lnTo>
                  <a:lnTo>
                    <a:pt x="12124" y="939"/>
                  </a:lnTo>
                  <a:lnTo>
                    <a:pt x="12131" y="957"/>
                  </a:lnTo>
                  <a:lnTo>
                    <a:pt x="12137" y="975"/>
                  </a:lnTo>
                  <a:lnTo>
                    <a:pt x="12143" y="995"/>
                  </a:lnTo>
                  <a:lnTo>
                    <a:pt x="12148" y="1016"/>
                  </a:lnTo>
                  <a:lnTo>
                    <a:pt x="12158" y="1062"/>
                  </a:lnTo>
                  <a:lnTo>
                    <a:pt x="12167" y="1112"/>
                  </a:lnTo>
                  <a:lnTo>
                    <a:pt x="12174" y="1165"/>
                  </a:lnTo>
                  <a:lnTo>
                    <a:pt x="12183" y="1221"/>
                  </a:lnTo>
                  <a:lnTo>
                    <a:pt x="12190" y="1278"/>
                  </a:lnTo>
                  <a:lnTo>
                    <a:pt x="12196" y="1338"/>
                  </a:lnTo>
                  <a:lnTo>
                    <a:pt x="12203" y="1398"/>
                  </a:lnTo>
                  <a:lnTo>
                    <a:pt x="12210" y="1458"/>
                  </a:lnTo>
                  <a:lnTo>
                    <a:pt x="12217" y="1518"/>
                  </a:lnTo>
                  <a:lnTo>
                    <a:pt x="12225" y="1577"/>
                  </a:lnTo>
                  <a:lnTo>
                    <a:pt x="12233" y="1634"/>
                  </a:lnTo>
                  <a:lnTo>
                    <a:pt x="12243" y="1689"/>
                  </a:lnTo>
                  <a:lnTo>
                    <a:pt x="12249" y="1715"/>
                  </a:lnTo>
                  <a:lnTo>
                    <a:pt x="12254" y="1741"/>
                  </a:lnTo>
                  <a:lnTo>
                    <a:pt x="12260" y="1765"/>
                  </a:lnTo>
                  <a:lnTo>
                    <a:pt x="12267" y="1790"/>
                  </a:lnTo>
                  <a:lnTo>
                    <a:pt x="12273" y="1813"/>
                  </a:lnTo>
                  <a:lnTo>
                    <a:pt x="12278" y="1835"/>
                  </a:lnTo>
                  <a:lnTo>
                    <a:pt x="12282" y="1857"/>
                  </a:lnTo>
                  <a:lnTo>
                    <a:pt x="12286" y="1879"/>
                  </a:lnTo>
                  <a:lnTo>
                    <a:pt x="12288" y="1900"/>
                  </a:lnTo>
                  <a:lnTo>
                    <a:pt x="12290" y="1920"/>
                  </a:lnTo>
                  <a:lnTo>
                    <a:pt x="12291" y="1940"/>
                  </a:lnTo>
                  <a:lnTo>
                    <a:pt x="12291" y="1960"/>
                  </a:lnTo>
                  <a:lnTo>
                    <a:pt x="12291" y="1979"/>
                  </a:lnTo>
                  <a:lnTo>
                    <a:pt x="12290" y="1997"/>
                  </a:lnTo>
                  <a:lnTo>
                    <a:pt x="12289" y="2015"/>
                  </a:lnTo>
                  <a:lnTo>
                    <a:pt x="12287" y="2033"/>
                  </a:lnTo>
                  <a:lnTo>
                    <a:pt x="12282" y="2065"/>
                  </a:lnTo>
                  <a:lnTo>
                    <a:pt x="12276" y="2094"/>
                  </a:lnTo>
                  <a:lnTo>
                    <a:pt x="12269" y="2121"/>
                  </a:lnTo>
                  <a:lnTo>
                    <a:pt x="12262" y="2145"/>
                  </a:lnTo>
                  <a:lnTo>
                    <a:pt x="12254" y="2165"/>
                  </a:lnTo>
                  <a:lnTo>
                    <a:pt x="12247" y="2182"/>
                  </a:lnTo>
                  <a:lnTo>
                    <a:pt x="12236" y="2205"/>
                  </a:lnTo>
                  <a:lnTo>
                    <a:pt x="12232" y="2213"/>
                  </a:lnTo>
                  <a:lnTo>
                    <a:pt x="12237" y="2211"/>
                  </a:lnTo>
                  <a:lnTo>
                    <a:pt x="12251" y="2206"/>
                  </a:lnTo>
                  <a:lnTo>
                    <a:pt x="12273" y="2197"/>
                  </a:lnTo>
                  <a:lnTo>
                    <a:pt x="12303" y="2186"/>
                  </a:lnTo>
                  <a:lnTo>
                    <a:pt x="12340" y="2173"/>
                  </a:lnTo>
                  <a:lnTo>
                    <a:pt x="12382" y="2159"/>
                  </a:lnTo>
                  <a:lnTo>
                    <a:pt x="12430" y="2145"/>
                  </a:lnTo>
                  <a:lnTo>
                    <a:pt x="12484" y="2130"/>
                  </a:lnTo>
                  <a:lnTo>
                    <a:pt x="12540" y="2115"/>
                  </a:lnTo>
                  <a:lnTo>
                    <a:pt x="12599" y="2102"/>
                  </a:lnTo>
                  <a:lnTo>
                    <a:pt x="12629" y="2095"/>
                  </a:lnTo>
                  <a:lnTo>
                    <a:pt x="12660" y="2090"/>
                  </a:lnTo>
                  <a:lnTo>
                    <a:pt x="12692" y="2084"/>
                  </a:lnTo>
                  <a:lnTo>
                    <a:pt x="12724" y="2080"/>
                  </a:lnTo>
                  <a:lnTo>
                    <a:pt x="12756" y="2076"/>
                  </a:lnTo>
                  <a:lnTo>
                    <a:pt x="12787" y="2073"/>
                  </a:lnTo>
                  <a:lnTo>
                    <a:pt x="12819" y="2070"/>
                  </a:lnTo>
                  <a:lnTo>
                    <a:pt x="12851" y="2069"/>
                  </a:lnTo>
                  <a:lnTo>
                    <a:pt x="12882" y="2068"/>
                  </a:lnTo>
                  <a:lnTo>
                    <a:pt x="12913" y="2068"/>
                  </a:lnTo>
                  <a:lnTo>
                    <a:pt x="12944" y="2070"/>
                  </a:lnTo>
                  <a:lnTo>
                    <a:pt x="12974" y="2073"/>
                  </a:lnTo>
                  <a:lnTo>
                    <a:pt x="13005" y="2077"/>
                  </a:lnTo>
                  <a:lnTo>
                    <a:pt x="13035" y="2084"/>
                  </a:lnTo>
                  <a:lnTo>
                    <a:pt x="13066" y="2092"/>
                  </a:lnTo>
                  <a:lnTo>
                    <a:pt x="13098" y="2103"/>
                  </a:lnTo>
                  <a:lnTo>
                    <a:pt x="13130" y="2116"/>
                  </a:lnTo>
                  <a:lnTo>
                    <a:pt x="13163" y="2130"/>
                  </a:lnTo>
                  <a:lnTo>
                    <a:pt x="13195" y="2146"/>
                  </a:lnTo>
                  <a:lnTo>
                    <a:pt x="13228" y="2163"/>
                  </a:lnTo>
                  <a:lnTo>
                    <a:pt x="13263" y="2183"/>
                  </a:lnTo>
                  <a:lnTo>
                    <a:pt x="13296" y="2203"/>
                  </a:lnTo>
                  <a:lnTo>
                    <a:pt x="13330" y="2225"/>
                  </a:lnTo>
                  <a:lnTo>
                    <a:pt x="13364" y="2248"/>
                  </a:lnTo>
                  <a:lnTo>
                    <a:pt x="13398" y="2273"/>
                  </a:lnTo>
                  <a:lnTo>
                    <a:pt x="13432" y="2298"/>
                  </a:lnTo>
                  <a:lnTo>
                    <a:pt x="13466" y="2324"/>
                  </a:lnTo>
                  <a:lnTo>
                    <a:pt x="13500" y="2351"/>
                  </a:lnTo>
                  <a:lnTo>
                    <a:pt x="13535" y="2379"/>
                  </a:lnTo>
                  <a:lnTo>
                    <a:pt x="13568" y="2407"/>
                  </a:lnTo>
                  <a:lnTo>
                    <a:pt x="13602" y="2436"/>
                  </a:lnTo>
                  <a:lnTo>
                    <a:pt x="13635" y="2465"/>
                  </a:lnTo>
                  <a:lnTo>
                    <a:pt x="13701" y="2525"/>
                  </a:lnTo>
                  <a:lnTo>
                    <a:pt x="13765" y="2585"/>
                  </a:lnTo>
                  <a:lnTo>
                    <a:pt x="13828" y="2645"/>
                  </a:lnTo>
                  <a:lnTo>
                    <a:pt x="13888" y="2703"/>
                  </a:lnTo>
                  <a:lnTo>
                    <a:pt x="13945" y="2761"/>
                  </a:lnTo>
                  <a:lnTo>
                    <a:pt x="14000" y="2816"/>
                  </a:lnTo>
                  <a:lnTo>
                    <a:pt x="14027" y="2843"/>
                  </a:lnTo>
                  <a:lnTo>
                    <a:pt x="14055" y="2874"/>
                  </a:lnTo>
                  <a:lnTo>
                    <a:pt x="14083" y="2907"/>
                  </a:lnTo>
                  <a:lnTo>
                    <a:pt x="14112" y="2943"/>
                  </a:lnTo>
                  <a:lnTo>
                    <a:pt x="14140" y="2980"/>
                  </a:lnTo>
                  <a:lnTo>
                    <a:pt x="14169" y="3021"/>
                  </a:lnTo>
                  <a:lnTo>
                    <a:pt x="14199" y="3063"/>
                  </a:lnTo>
                  <a:lnTo>
                    <a:pt x="14228" y="3106"/>
                  </a:lnTo>
                  <a:lnTo>
                    <a:pt x="14256" y="3150"/>
                  </a:lnTo>
                  <a:lnTo>
                    <a:pt x="14285" y="3196"/>
                  </a:lnTo>
                  <a:lnTo>
                    <a:pt x="14313" y="3245"/>
                  </a:lnTo>
                  <a:lnTo>
                    <a:pt x="14341" y="3293"/>
                  </a:lnTo>
                  <a:lnTo>
                    <a:pt x="14368" y="3342"/>
                  </a:lnTo>
                  <a:lnTo>
                    <a:pt x="14393" y="3391"/>
                  </a:lnTo>
                  <a:lnTo>
                    <a:pt x="14418" y="3441"/>
                  </a:lnTo>
                  <a:lnTo>
                    <a:pt x="14442" y="3493"/>
                  </a:lnTo>
                  <a:lnTo>
                    <a:pt x="14464" y="3543"/>
                  </a:lnTo>
                  <a:lnTo>
                    <a:pt x="14486" y="3593"/>
                  </a:lnTo>
                  <a:lnTo>
                    <a:pt x="14505" y="3644"/>
                  </a:lnTo>
                  <a:lnTo>
                    <a:pt x="14523" y="3693"/>
                  </a:lnTo>
                  <a:lnTo>
                    <a:pt x="14539" y="3743"/>
                  </a:lnTo>
                  <a:lnTo>
                    <a:pt x="14554" y="3792"/>
                  </a:lnTo>
                  <a:lnTo>
                    <a:pt x="14566" y="3839"/>
                  </a:lnTo>
                  <a:lnTo>
                    <a:pt x="14576" y="3885"/>
                  </a:lnTo>
                  <a:lnTo>
                    <a:pt x="14584" y="3930"/>
                  </a:lnTo>
                  <a:lnTo>
                    <a:pt x="14591" y="3975"/>
                  </a:lnTo>
                  <a:lnTo>
                    <a:pt x="14594" y="4017"/>
                  </a:lnTo>
                  <a:lnTo>
                    <a:pt x="14594" y="4056"/>
                  </a:lnTo>
                  <a:lnTo>
                    <a:pt x="14592" y="4095"/>
                  </a:lnTo>
                  <a:lnTo>
                    <a:pt x="14585" y="4130"/>
                  </a:lnTo>
                  <a:lnTo>
                    <a:pt x="14577" y="4164"/>
                  </a:lnTo>
                  <a:lnTo>
                    <a:pt x="14565" y="4196"/>
                  </a:lnTo>
                  <a:lnTo>
                    <a:pt x="14551" y="4226"/>
                  </a:lnTo>
                  <a:lnTo>
                    <a:pt x="14536" y="4256"/>
                  </a:lnTo>
                  <a:lnTo>
                    <a:pt x="14519" y="4287"/>
                  </a:lnTo>
                  <a:lnTo>
                    <a:pt x="14501" y="4317"/>
                  </a:lnTo>
                  <a:lnTo>
                    <a:pt x="14481" y="4348"/>
                  </a:lnTo>
                  <a:lnTo>
                    <a:pt x="14461" y="4379"/>
                  </a:lnTo>
                  <a:lnTo>
                    <a:pt x="14440" y="4409"/>
                  </a:lnTo>
                  <a:lnTo>
                    <a:pt x="14418" y="4441"/>
                  </a:lnTo>
                  <a:lnTo>
                    <a:pt x="14395" y="4471"/>
                  </a:lnTo>
                  <a:lnTo>
                    <a:pt x="14372" y="4501"/>
                  </a:lnTo>
                  <a:lnTo>
                    <a:pt x="14349" y="4530"/>
                  </a:lnTo>
                  <a:lnTo>
                    <a:pt x="14325" y="4559"/>
                  </a:lnTo>
                  <a:lnTo>
                    <a:pt x="14277" y="4615"/>
                  </a:lnTo>
                  <a:lnTo>
                    <a:pt x="14230" y="4669"/>
                  </a:lnTo>
                  <a:lnTo>
                    <a:pt x="14185" y="4719"/>
                  </a:lnTo>
                  <a:lnTo>
                    <a:pt x="14142" y="4763"/>
                  </a:lnTo>
                  <a:lnTo>
                    <a:pt x="14103" y="4803"/>
                  </a:lnTo>
                  <a:lnTo>
                    <a:pt x="14069" y="4837"/>
                  </a:lnTo>
                  <a:lnTo>
                    <a:pt x="14040" y="4865"/>
                  </a:lnTo>
                  <a:lnTo>
                    <a:pt x="14018" y="4886"/>
                  </a:lnTo>
                  <a:lnTo>
                    <a:pt x="14005" y="4899"/>
                  </a:lnTo>
                  <a:lnTo>
                    <a:pt x="14000" y="4904"/>
                  </a:lnTo>
                  <a:lnTo>
                    <a:pt x="14009" y="4904"/>
                  </a:lnTo>
                  <a:lnTo>
                    <a:pt x="14035" y="4906"/>
                  </a:lnTo>
                  <a:lnTo>
                    <a:pt x="14078" y="4911"/>
                  </a:lnTo>
                  <a:lnTo>
                    <a:pt x="14134" y="4918"/>
                  </a:lnTo>
                  <a:lnTo>
                    <a:pt x="14166" y="4923"/>
                  </a:lnTo>
                  <a:lnTo>
                    <a:pt x="14201" y="4929"/>
                  </a:lnTo>
                  <a:lnTo>
                    <a:pt x="14238" y="4936"/>
                  </a:lnTo>
                  <a:lnTo>
                    <a:pt x="14278" y="4945"/>
                  </a:lnTo>
                  <a:lnTo>
                    <a:pt x="14319" y="4954"/>
                  </a:lnTo>
                  <a:lnTo>
                    <a:pt x="14364" y="4965"/>
                  </a:lnTo>
                  <a:lnTo>
                    <a:pt x="14409" y="4978"/>
                  </a:lnTo>
                  <a:lnTo>
                    <a:pt x="14455" y="4992"/>
                  </a:lnTo>
                  <a:lnTo>
                    <a:pt x="14503" y="5007"/>
                  </a:lnTo>
                  <a:lnTo>
                    <a:pt x="14551" y="5025"/>
                  </a:lnTo>
                  <a:lnTo>
                    <a:pt x="14602" y="5044"/>
                  </a:lnTo>
                  <a:lnTo>
                    <a:pt x="14651" y="5065"/>
                  </a:lnTo>
                  <a:lnTo>
                    <a:pt x="14701" y="5089"/>
                  </a:lnTo>
                  <a:lnTo>
                    <a:pt x="14751" y="5114"/>
                  </a:lnTo>
                  <a:lnTo>
                    <a:pt x="14801" y="5142"/>
                  </a:lnTo>
                  <a:lnTo>
                    <a:pt x="14850" y="5172"/>
                  </a:lnTo>
                  <a:lnTo>
                    <a:pt x="14899" y="5204"/>
                  </a:lnTo>
                  <a:lnTo>
                    <a:pt x="14947" y="5239"/>
                  </a:lnTo>
                  <a:lnTo>
                    <a:pt x="14994" y="5276"/>
                  </a:lnTo>
                  <a:lnTo>
                    <a:pt x="15039" y="5316"/>
                  </a:lnTo>
                  <a:lnTo>
                    <a:pt x="15083" y="5359"/>
                  </a:lnTo>
                  <a:lnTo>
                    <a:pt x="15125" y="5405"/>
                  </a:lnTo>
                  <a:lnTo>
                    <a:pt x="15165" y="5453"/>
                  </a:lnTo>
                  <a:lnTo>
                    <a:pt x="15203" y="5505"/>
                  </a:lnTo>
                  <a:lnTo>
                    <a:pt x="15238" y="5559"/>
                  </a:lnTo>
                  <a:lnTo>
                    <a:pt x="15272" y="5616"/>
                  </a:lnTo>
                  <a:lnTo>
                    <a:pt x="15304" y="5674"/>
                  </a:lnTo>
                  <a:lnTo>
                    <a:pt x="15335" y="5733"/>
                  </a:lnTo>
                  <a:lnTo>
                    <a:pt x="15364" y="5795"/>
                  </a:lnTo>
                  <a:lnTo>
                    <a:pt x="15393" y="5859"/>
                  </a:lnTo>
                  <a:lnTo>
                    <a:pt x="15418" y="5922"/>
                  </a:lnTo>
                  <a:lnTo>
                    <a:pt x="15443" y="5987"/>
                  </a:lnTo>
                  <a:lnTo>
                    <a:pt x="15466" y="6053"/>
                  </a:lnTo>
                  <a:lnTo>
                    <a:pt x="15487" y="6121"/>
                  </a:lnTo>
                  <a:lnTo>
                    <a:pt x="15506" y="6188"/>
                  </a:lnTo>
                  <a:lnTo>
                    <a:pt x="15525" y="6255"/>
                  </a:lnTo>
                  <a:lnTo>
                    <a:pt x="15541" y="6324"/>
                  </a:lnTo>
                  <a:lnTo>
                    <a:pt x="15557" y="6392"/>
                  </a:lnTo>
                  <a:lnTo>
                    <a:pt x="15570" y="6459"/>
                  </a:lnTo>
                  <a:lnTo>
                    <a:pt x="15583" y="6526"/>
                  </a:lnTo>
                  <a:lnTo>
                    <a:pt x="15593" y="6594"/>
                  </a:lnTo>
                  <a:lnTo>
                    <a:pt x="15603" y="6660"/>
                  </a:lnTo>
                  <a:lnTo>
                    <a:pt x="15611" y="6725"/>
                  </a:lnTo>
                  <a:lnTo>
                    <a:pt x="15617" y="6789"/>
                  </a:lnTo>
                  <a:lnTo>
                    <a:pt x="15623" y="6853"/>
                  </a:lnTo>
                  <a:lnTo>
                    <a:pt x="15626" y="6914"/>
                  </a:lnTo>
                  <a:lnTo>
                    <a:pt x="15629" y="6974"/>
                  </a:lnTo>
                  <a:lnTo>
                    <a:pt x="15630" y="7032"/>
                  </a:lnTo>
                  <a:lnTo>
                    <a:pt x="15630" y="7089"/>
                  </a:lnTo>
                  <a:lnTo>
                    <a:pt x="15628" y="7143"/>
                  </a:lnTo>
                  <a:lnTo>
                    <a:pt x="15625" y="7195"/>
                  </a:lnTo>
                  <a:lnTo>
                    <a:pt x="15621" y="7245"/>
                  </a:lnTo>
                  <a:lnTo>
                    <a:pt x="15616" y="7292"/>
                  </a:lnTo>
                  <a:lnTo>
                    <a:pt x="15609" y="7337"/>
                  </a:lnTo>
                  <a:lnTo>
                    <a:pt x="15601" y="7378"/>
                  </a:lnTo>
                  <a:lnTo>
                    <a:pt x="15592" y="7416"/>
                  </a:lnTo>
                  <a:lnTo>
                    <a:pt x="15581" y="7452"/>
                  </a:lnTo>
                  <a:lnTo>
                    <a:pt x="15569" y="7488"/>
                  </a:lnTo>
                  <a:lnTo>
                    <a:pt x="15556" y="7525"/>
                  </a:lnTo>
                  <a:lnTo>
                    <a:pt x="15543" y="7560"/>
                  </a:lnTo>
                  <a:lnTo>
                    <a:pt x="15528" y="7595"/>
                  </a:lnTo>
                  <a:lnTo>
                    <a:pt x="15512" y="7629"/>
                  </a:lnTo>
                  <a:lnTo>
                    <a:pt x="15496" y="7663"/>
                  </a:lnTo>
                  <a:lnTo>
                    <a:pt x="15478" y="7696"/>
                  </a:lnTo>
                  <a:lnTo>
                    <a:pt x="15461" y="7729"/>
                  </a:lnTo>
                  <a:lnTo>
                    <a:pt x="15442" y="7762"/>
                  </a:lnTo>
                  <a:lnTo>
                    <a:pt x="15423" y="7794"/>
                  </a:lnTo>
                  <a:lnTo>
                    <a:pt x="15404" y="7824"/>
                  </a:lnTo>
                  <a:lnTo>
                    <a:pt x="15383" y="7854"/>
                  </a:lnTo>
                  <a:lnTo>
                    <a:pt x="15362" y="7883"/>
                  </a:lnTo>
                  <a:lnTo>
                    <a:pt x="15342" y="7911"/>
                  </a:lnTo>
                  <a:lnTo>
                    <a:pt x="15321" y="7938"/>
                  </a:lnTo>
                  <a:lnTo>
                    <a:pt x="15301" y="7964"/>
                  </a:lnTo>
                  <a:lnTo>
                    <a:pt x="15280" y="7989"/>
                  </a:lnTo>
                  <a:lnTo>
                    <a:pt x="15259" y="8013"/>
                  </a:lnTo>
                  <a:lnTo>
                    <a:pt x="15239" y="8036"/>
                  </a:lnTo>
                  <a:lnTo>
                    <a:pt x="15218" y="8057"/>
                  </a:lnTo>
                  <a:lnTo>
                    <a:pt x="15198" y="8077"/>
                  </a:lnTo>
                  <a:lnTo>
                    <a:pt x="15178" y="8095"/>
                  </a:lnTo>
                  <a:lnTo>
                    <a:pt x="15159" y="8113"/>
                  </a:lnTo>
                  <a:lnTo>
                    <a:pt x="15140" y="8128"/>
                  </a:lnTo>
                  <a:lnTo>
                    <a:pt x="15121" y="8143"/>
                  </a:lnTo>
                  <a:lnTo>
                    <a:pt x="15103" y="8155"/>
                  </a:lnTo>
                  <a:lnTo>
                    <a:pt x="15086" y="8166"/>
                  </a:lnTo>
                  <a:lnTo>
                    <a:pt x="15069" y="8176"/>
                  </a:lnTo>
                  <a:lnTo>
                    <a:pt x="15054" y="8183"/>
                  </a:lnTo>
                  <a:lnTo>
                    <a:pt x="15039" y="8189"/>
                  </a:lnTo>
                  <a:lnTo>
                    <a:pt x="15026" y="8193"/>
                  </a:lnTo>
                  <a:lnTo>
                    <a:pt x="14992" y="8201"/>
                  </a:lnTo>
                  <a:lnTo>
                    <a:pt x="14947" y="8208"/>
                  </a:lnTo>
                  <a:lnTo>
                    <a:pt x="14892" y="8217"/>
                  </a:lnTo>
                  <a:lnTo>
                    <a:pt x="14828" y="8225"/>
                  </a:lnTo>
                  <a:lnTo>
                    <a:pt x="14758" y="8235"/>
                  </a:lnTo>
                  <a:lnTo>
                    <a:pt x="14684" y="8244"/>
                  </a:lnTo>
                  <a:lnTo>
                    <a:pt x="14608" y="8253"/>
                  </a:lnTo>
                  <a:lnTo>
                    <a:pt x="14530" y="8261"/>
                  </a:lnTo>
                  <a:lnTo>
                    <a:pt x="14455" y="8269"/>
                  </a:lnTo>
                  <a:lnTo>
                    <a:pt x="14384" y="8277"/>
                  </a:lnTo>
                  <a:lnTo>
                    <a:pt x="14318" y="8284"/>
                  </a:lnTo>
                  <a:lnTo>
                    <a:pt x="14259" y="8289"/>
                  </a:lnTo>
                  <a:lnTo>
                    <a:pt x="14211" y="8294"/>
                  </a:lnTo>
                  <a:lnTo>
                    <a:pt x="14174" y="8298"/>
                  </a:lnTo>
                  <a:lnTo>
                    <a:pt x="14150" y="8300"/>
                  </a:lnTo>
                  <a:lnTo>
                    <a:pt x="14142" y="8301"/>
                  </a:lnTo>
                  <a:lnTo>
                    <a:pt x="14153" y="8304"/>
                  </a:lnTo>
                  <a:lnTo>
                    <a:pt x="14184" y="8313"/>
                  </a:lnTo>
                  <a:lnTo>
                    <a:pt x="14233" y="8327"/>
                  </a:lnTo>
                  <a:lnTo>
                    <a:pt x="14296" y="8348"/>
                  </a:lnTo>
                  <a:lnTo>
                    <a:pt x="14333" y="8360"/>
                  </a:lnTo>
                  <a:lnTo>
                    <a:pt x="14371" y="8374"/>
                  </a:lnTo>
                  <a:lnTo>
                    <a:pt x="14412" y="8390"/>
                  </a:lnTo>
                  <a:lnTo>
                    <a:pt x="14455" y="8407"/>
                  </a:lnTo>
                  <a:lnTo>
                    <a:pt x="14499" y="8425"/>
                  </a:lnTo>
                  <a:lnTo>
                    <a:pt x="14544" y="8445"/>
                  </a:lnTo>
                  <a:lnTo>
                    <a:pt x="14591" y="8468"/>
                  </a:lnTo>
                  <a:lnTo>
                    <a:pt x="14637" y="8491"/>
                  </a:lnTo>
                  <a:lnTo>
                    <a:pt x="14683" y="8516"/>
                  </a:lnTo>
                  <a:lnTo>
                    <a:pt x="14729" y="8542"/>
                  </a:lnTo>
                  <a:lnTo>
                    <a:pt x="14774" y="8570"/>
                  </a:lnTo>
                  <a:lnTo>
                    <a:pt x="14818" y="8599"/>
                  </a:lnTo>
                  <a:lnTo>
                    <a:pt x="14861" y="8630"/>
                  </a:lnTo>
                  <a:lnTo>
                    <a:pt x="14902" y="8663"/>
                  </a:lnTo>
                  <a:lnTo>
                    <a:pt x="14941" y="8697"/>
                  </a:lnTo>
                  <a:lnTo>
                    <a:pt x="14977" y="8733"/>
                  </a:lnTo>
                  <a:lnTo>
                    <a:pt x="15010" y="8771"/>
                  </a:lnTo>
                  <a:lnTo>
                    <a:pt x="15040" y="8810"/>
                  </a:lnTo>
                  <a:lnTo>
                    <a:pt x="15066" y="8850"/>
                  </a:lnTo>
                  <a:lnTo>
                    <a:pt x="15089" y="8892"/>
                  </a:lnTo>
                  <a:lnTo>
                    <a:pt x="15107" y="8936"/>
                  </a:lnTo>
                  <a:lnTo>
                    <a:pt x="15120" y="8983"/>
                  </a:lnTo>
                  <a:lnTo>
                    <a:pt x="15129" y="9030"/>
                  </a:lnTo>
                  <a:lnTo>
                    <a:pt x="15132" y="9078"/>
                  </a:lnTo>
                  <a:lnTo>
                    <a:pt x="15131" y="9179"/>
                  </a:lnTo>
                  <a:lnTo>
                    <a:pt x="15128" y="9283"/>
                  </a:lnTo>
                  <a:lnTo>
                    <a:pt x="15126" y="9335"/>
                  </a:lnTo>
                  <a:lnTo>
                    <a:pt x="15124" y="9388"/>
                  </a:lnTo>
                  <a:lnTo>
                    <a:pt x="15120" y="9441"/>
                  </a:lnTo>
                  <a:lnTo>
                    <a:pt x="15116" y="9494"/>
                  </a:lnTo>
                  <a:lnTo>
                    <a:pt x="15112" y="9546"/>
                  </a:lnTo>
                  <a:lnTo>
                    <a:pt x="15107" y="9598"/>
                  </a:lnTo>
                  <a:lnTo>
                    <a:pt x="15102" y="9650"/>
                  </a:lnTo>
                  <a:lnTo>
                    <a:pt x="15096" y="9702"/>
                  </a:lnTo>
                  <a:lnTo>
                    <a:pt x="15089" y="9753"/>
                  </a:lnTo>
                  <a:lnTo>
                    <a:pt x="15082" y="9803"/>
                  </a:lnTo>
                  <a:lnTo>
                    <a:pt x="15074" y="9853"/>
                  </a:lnTo>
                  <a:lnTo>
                    <a:pt x="15065" y="9902"/>
                  </a:lnTo>
                  <a:lnTo>
                    <a:pt x="15055" y="9949"/>
                  </a:lnTo>
                  <a:lnTo>
                    <a:pt x="15045" y="9996"/>
                  </a:lnTo>
                  <a:lnTo>
                    <a:pt x="15034" y="10041"/>
                  </a:lnTo>
                  <a:lnTo>
                    <a:pt x="15022" y="10084"/>
                  </a:lnTo>
                  <a:lnTo>
                    <a:pt x="15010" y="10126"/>
                  </a:lnTo>
                  <a:lnTo>
                    <a:pt x="14997" y="10168"/>
                  </a:lnTo>
                  <a:lnTo>
                    <a:pt x="14982" y="10207"/>
                  </a:lnTo>
                  <a:lnTo>
                    <a:pt x="14967" y="10243"/>
                  </a:lnTo>
                  <a:lnTo>
                    <a:pt x="14951" y="10278"/>
                  </a:lnTo>
                  <a:lnTo>
                    <a:pt x="14935" y="10311"/>
                  </a:lnTo>
                  <a:lnTo>
                    <a:pt x="14917" y="10342"/>
                  </a:lnTo>
                  <a:lnTo>
                    <a:pt x="14898" y="10370"/>
                  </a:lnTo>
                  <a:lnTo>
                    <a:pt x="14879" y="10397"/>
                  </a:lnTo>
                  <a:lnTo>
                    <a:pt x="14858" y="10421"/>
                  </a:lnTo>
                  <a:lnTo>
                    <a:pt x="14835" y="10441"/>
                  </a:lnTo>
                  <a:lnTo>
                    <a:pt x="14813" y="10459"/>
                  </a:lnTo>
                  <a:lnTo>
                    <a:pt x="14788" y="10476"/>
                  </a:lnTo>
                  <a:lnTo>
                    <a:pt x="14760" y="10493"/>
                  </a:lnTo>
                  <a:lnTo>
                    <a:pt x="14730" y="10510"/>
                  </a:lnTo>
                  <a:lnTo>
                    <a:pt x="14697" y="10527"/>
                  </a:lnTo>
                  <a:lnTo>
                    <a:pt x="14661" y="10544"/>
                  </a:lnTo>
                  <a:lnTo>
                    <a:pt x="14624" y="10561"/>
                  </a:lnTo>
                  <a:lnTo>
                    <a:pt x="14583" y="10578"/>
                  </a:lnTo>
                  <a:lnTo>
                    <a:pt x="14543" y="10594"/>
                  </a:lnTo>
                  <a:lnTo>
                    <a:pt x="14500" y="10612"/>
                  </a:lnTo>
                  <a:lnTo>
                    <a:pt x="14457" y="10628"/>
                  </a:lnTo>
                  <a:lnTo>
                    <a:pt x="14413" y="10645"/>
                  </a:lnTo>
                  <a:lnTo>
                    <a:pt x="14369" y="10661"/>
                  </a:lnTo>
                  <a:lnTo>
                    <a:pt x="14278" y="10691"/>
                  </a:lnTo>
                  <a:lnTo>
                    <a:pt x="14190" y="10720"/>
                  </a:lnTo>
                  <a:lnTo>
                    <a:pt x="14104" y="10747"/>
                  </a:lnTo>
                  <a:lnTo>
                    <a:pt x="14022" y="10772"/>
                  </a:lnTo>
                  <a:lnTo>
                    <a:pt x="13948" y="10794"/>
                  </a:lnTo>
                  <a:lnTo>
                    <a:pt x="13883" y="10812"/>
                  </a:lnTo>
                  <a:lnTo>
                    <a:pt x="13829" y="10827"/>
                  </a:lnTo>
                  <a:lnTo>
                    <a:pt x="13788" y="10838"/>
                  </a:lnTo>
                  <a:lnTo>
                    <a:pt x="13761" y="10845"/>
                  </a:lnTo>
                  <a:lnTo>
                    <a:pt x="13752" y="10848"/>
                  </a:lnTo>
                  <a:lnTo>
                    <a:pt x="13756" y="10856"/>
                  </a:lnTo>
                  <a:lnTo>
                    <a:pt x="13768" y="10877"/>
                  </a:lnTo>
                  <a:lnTo>
                    <a:pt x="13788" y="10910"/>
                  </a:lnTo>
                  <a:lnTo>
                    <a:pt x="13811" y="10954"/>
                  </a:lnTo>
                  <a:lnTo>
                    <a:pt x="13837" y="11008"/>
                  </a:lnTo>
                  <a:lnTo>
                    <a:pt x="13866" y="11070"/>
                  </a:lnTo>
                  <a:lnTo>
                    <a:pt x="13881" y="11105"/>
                  </a:lnTo>
                  <a:lnTo>
                    <a:pt x="13896" y="11140"/>
                  </a:lnTo>
                  <a:lnTo>
                    <a:pt x="13910" y="11177"/>
                  </a:lnTo>
                  <a:lnTo>
                    <a:pt x="13925" y="11215"/>
                  </a:lnTo>
                  <a:lnTo>
                    <a:pt x="13938" y="11255"/>
                  </a:lnTo>
                  <a:lnTo>
                    <a:pt x="13951" y="11295"/>
                  </a:lnTo>
                  <a:lnTo>
                    <a:pt x="13963" y="11337"/>
                  </a:lnTo>
                  <a:lnTo>
                    <a:pt x="13975" y="11379"/>
                  </a:lnTo>
                  <a:lnTo>
                    <a:pt x="13985" y="11421"/>
                  </a:lnTo>
                  <a:lnTo>
                    <a:pt x="13993" y="11464"/>
                  </a:lnTo>
                  <a:lnTo>
                    <a:pt x="14000" y="11507"/>
                  </a:lnTo>
                  <a:lnTo>
                    <a:pt x="14005" y="11549"/>
                  </a:lnTo>
                  <a:lnTo>
                    <a:pt x="14009" y="11593"/>
                  </a:lnTo>
                  <a:lnTo>
                    <a:pt x="14010" y="11635"/>
                  </a:lnTo>
                  <a:lnTo>
                    <a:pt x="14009" y="11677"/>
                  </a:lnTo>
                  <a:lnTo>
                    <a:pt x="14006" y="11718"/>
                  </a:lnTo>
                  <a:lnTo>
                    <a:pt x="14000" y="11759"/>
                  </a:lnTo>
                  <a:lnTo>
                    <a:pt x="13991" y="11798"/>
                  </a:lnTo>
                  <a:lnTo>
                    <a:pt x="13979" y="11838"/>
                  </a:lnTo>
                  <a:lnTo>
                    <a:pt x="13964" y="11875"/>
                  </a:lnTo>
                  <a:lnTo>
                    <a:pt x="13944" y="11911"/>
                  </a:lnTo>
                  <a:lnTo>
                    <a:pt x="13917" y="11946"/>
                  </a:lnTo>
                  <a:lnTo>
                    <a:pt x="13884" y="11981"/>
                  </a:lnTo>
                  <a:lnTo>
                    <a:pt x="13845" y="12014"/>
                  </a:lnTo>
                  <a:lnTo>
                    <a:pt x="13799" y="12048"/>
                  </a:lnTo>
                  <a:lnTo>
                    <a:pt x="13748" y="12080"/>
                  </a:lnTo>
                  <a:lnTo>
                    <a:pt x="13692" y="12111"/>
                  </a:lnTo>
                  <a:lnTo>
                    <a:pt x="13632" y="12140"/>
                  </a:lnTo>
                  <a:lnTo>
                    <a:pt x="13568" y="12168"/>
                  </a:lnTo>
                  <a:lnTo>
                    <a:pt x="13499" y="12195"/>
                  </a:lnTo>
                  <a:lnTo>
                    <a:pt x="13428" y="12221"/>
                  </a:lnTo>
                  <a:lnTo>
                    <a:pt x="13353" y="12245"/>
                  </a:lnTo>
                  <a:lnTo>
                    <a:pt x="13276" y="12268"/>
                  </a:lnTo>
                  <a:lnTo>
                    <a:pt x="13196" y="12289"/>
                  </a:lnTo>
                  <a:lnTo>
                    <a:pt x="13115" y="12309"/>
                  </a:lnTo>
                  <a:lnTo>
                    <a:pt x="13032" y="12326"/>
                  </a:lnTo>
                  <a:lnTo>
                    <a:pt x="12947" y="12342"/>
                  </a:lnTo>
                  <a:lnTo>
                    <a:pt x="12862" y="12355"/>
                  </a:lnTo>
                  <a:lnTo>
                    <a:pt x="12777" y="12367"/>
                  </a:lnTo>
                  <a:lnTo>
                    <a:pt x="12691" y="12376"/>
                  </a:lnTo>
                  <a:lnTo>
                    <a:pt x="12606" y="12384"/>
                  </a:lnTo>
                  <a:lnTo>
                    <a:pt x="12523" y="12389"/>
                  </a:lnTo>
                  <a:lnTo>
                    <a:pt x="12439" y="12391"/>
                  </a:lnTo>
                  <a:lnTo>
                    <a:pt x="12358" y="12392"/>
                  </a:lnTo>
                  <a:lnTo>
                    <a:pt x="12278" y="12390"/>
                  </a:lnTo>
                  <a:lnTo>
                    <a:pt x="12201" y="12385"/>
                  </a:lnTo>
                  <a:lnTo>
                    <a:pt x="12126" y="12378"/>
                  </a:lnTo>
                  <a:lnTo>
                    <a:pt x="12055" y="12368"/>
                  </a:lnTo>
                  <a:lnTo>
                    <a:pt x="11987" y="12355"/>
                  </a:lnTo>
                  <a:lnTo>
                    <a:pt x="11923" y="12339"/>
                  </a:lnTo>
                  <a:lnTo>
                    <a:pt x="11862" y="12321"/>
                  </a:lnTo>
                  <a:lnTo>
                    <a:pt x="11807" y="12299"/>
                  </a:lnTo>
                  <a:lnTo>
                    <a:pt x="11807" y="12306"/>
                  </a:lnTo>
                  <a:lnTo>
                    <a:pt x="11807" y="12327"/>
                  </a:lnTo>
                  <a:lnTo>
                    <a:pt x="11807" y="12359"/>
                  </a:lnTo>
                  <a:lnTo>
                    <a:pt x="11806" y="12401"/>
                  </a:lnTo>
                  <a:lnTo>
                    <a:pt x="11803" y="12453"/>
                  </a:lnTo>
                  <a:lnTo>
                    <a:pt x="11797" y="12511"/>
                  </a:lnTo>
                  <a:lnTo>
                    <a:pt x="11793" y="12543"/>
                  </a:lnTo>
                  <a:lnTo>
                    <a:pt x="11788" y="12576"/>
                  </a:lnTo>
                  <a:lnTo>
                    <a:pt x="11783" y="12609"/>
                  </a:lnTo>
                  <a:lnTo>
                    <a:pt x="11776" y="12644"/>
                  </a:lnTo>
                  <a:lnTo>
                    <a:pt x="11768" y="12679"/>
                  </a:lnTo>
                  <a:lnTo>
                    <a:pt x="11759" y="12714"/>
                  </a:lnTo>
                  <a:lnTo>
                    <a:pt x="11748" y="12750"/>
                  </a:lnTo>
                  <a:lnTo>
                    <a:pt x="11736" y="12787"/>
                  </a:lnTo>
                  <a:lnTo>
                    <a:pt x="11723" y="12822"/>
                  </a:lnTo>
                  <a:lnTo>
                    <a:pt x="11708" y="12857"/>
                  </a:lnTo>
                  <a:lnTo>
                    <a:pt x="11691" y="12892"/>
                  </a:lnTo>
                  <a:lnTo>
                    <a:pt x="11673" y="12926"/>
                  </a:lnTo>
                  <a:lnTo>
                    <a:pt x="11653" y="12959"/>
                  </a:lnTo>
                  <a:lnTo>
                    <a:pt x="11630" y="12991"/>
                  </a:lnTo>
                  <a:lnTo>
                    <a:pt x="11606" y="13022"/>
                  </a:lnTo>
                  <a:lnTo>
                    <a:pt x="11580" y="13051"/>
                  </a:lnTo>
                  <a:lnTo>
                    <a:pt x="11551" y="13079"/>
                  </a:lnTo>
                  <a:lnTo>
                    <a:pt x="11521" y="13104"/>
                  </a:lnTo>
                  <a:lnTo>
                    <a:pt x="11488" y="13127"/>
                  </a:lnTo>
                  <a:lnTo>
                    <a:pt x="11453" y="13148"/>
                  </a:lnTo>
                  <a:lnTo>
                    <a:pt x="11365" y="13195"/>
                  </a:lnTo>
                  <a:lnTo>
                    <a:pt x="11250" y="13257"/>
                  </a:lnTo>
                  <a:lnTo>
                    <a:pt x="11111" y="13327"/>
                  </a:lnTo>
                  <a:lnTo>
                    <a:pt x="10950" y="13406"/>
                  </a:lnTo>
                  <a:lnTo>
                    <a:pt x="10864" y="13447"/>
                  </a:lnTo>
                  <a:lnTo>
                    <a:pt x="10773" y="13491"/>
                  </a:lnTo>
                  <a:lnTo>
                    <a:pt x="10679" y="13534"/>
                  </a:lnTo>
                  <a:lnTo>
                    <a:pt x="10583" y="13578"/>
                  </a:lnTo>
                  <a:lnTo>
                    <a:pt x="10483" y="13622"/>
                  </a:lnTo>
                  <a:lnTo>
                    <a:pt x="10382" y="13666"/>
                  </a:lnTo>
                  <a:lnTo>
                    <a:pt x="10279" y="13709"/>
                  </a:lnTo>
                  <a:lnTo>
                    <a:pt x="10175" y="13753"/>
                  </a:lnTo>
                  <a:lnTo>
                    <a:pt x="10071" y="13794"/>
                  </a:lnTo>
                  <a:lnTo>
                    <a:pt x="9965" y="13834"/>
                  </a:lnTo>
                  <a:lnTo>
                    <a:pt x="9861" y="13872"/>
                  </a:lnTo>
                  <a:lnTo>
                    <a:pt x="9756" y="13908"/>
                  </a:lnTo>
                  <a:lnTo>
                    <a:pt x="9653" y="13942"/>
                  </a:lnTo>
                  <a:lnTo>
                    <a:pt x="9552" y="13974"/>
                  </a:lnTo>
                  <a:lnTo>
                    <a:pt x="9451" y="14001"/>
                  </a:lnTo>
                  <a:lnTo>
                    <a:pt x="9354" y="14026"/>
                  </a:lnTo>
                  <a:lnTo>
                    <a:pt x="9260" y="14047"/>
                  </a:lnTo>
                  <a:lnTo>
                    <a:pt x="9168" y="14064"/>
                  </a:lnTo>
                  <a:lnTo>
                    <a:pt x="9081" y="14076"/>
                  </a:lnTo>
                  <a:lnTo>
                    <a:pt x="8997" y="14084"/>
                  </a:lnTo>
                  <a:lnTo>
                    <a:pt x="8917" y="14088"/>
                  </a:lnTo>
                  <a:lnTo>
                    <a:pt x="8844" y="14085"/>
                  </a:lnTo>
                  <a:lnTo>
                    <a:pt x="8775" y="14078"/>
                  </a:lnTo>
                  <a:lnTo>
                    <a:pt x="8713" y="14064"/>
                  </a:lnTo>
                  <a:lnTo>
                    <a:pt x="8653" y="14047"/>
                  </a:lnTo>
                  <a:lnTo>
                    <a:pt x="8596" y="14027"/>
                  </a:lnTo>
                  <a:lnTo>
                    <a:pt x="8540" y="14005"/>
                  </a:lnTo>
                  <a:lnTo>
                    <a:pt x="8485" y="13982"/>
                  </a:lnTo>
                  <a:lnTo>
                    <a:pt x="8432" y="13957"/>
                  </a:lnTo>
                  <a:lnTo>
                    <a:pt x="8379" y="13930"/>
                  </a:lnTo>
                  <a:lnTo>
                    <a:pt x="8329" y="13903"/>
                  </a:lnTo>
                  <a:lnTo>
                    <a:pt x="8281" y="13874"/>
                  </a:lnTo>
                  <a:lnTo>
                    <a:pt x="8234" y="13845"/>
                  </a:lnTo>
                  <a:lnTo>
                    <a:pt x="8188" y="13815"/>
                  </a:lnTo>
                  <a:lnTo>
                    <a:pt x="8144" y="13784"/>
                  </a:lnTo>
                  <a:lnTo>
                    <a:pt x="8102" y="13753"/>
                  </a:lnTo>
                  <a:lnTo>
                    <a:pt x="8061" y="13722"/>
                  </a:lnTo>
                  <a:lnTo>
                    <a:pt x="8023" y="13690"/>
                  </a:lnTo>
                  <a:lnTo>
                    <a:pt x="7986" y="13659"/>
                  </a:lnTo>
                  <a:lnTo>
                    <a:pt x="7952" y="13628"/>
                  </a:lnTo>
                  <a:lnTo>
                    <a:pt x="7919" y="13598"/>
                  </a:lnTo>
                  <a:lnTo>
                    <a:pt x="7886" y="13569"/>
                  </a:lnTo>
                  <a:lnTo>
                    <a:pt x="7857" y="13541"/>
                  </a:lnTo>
                  <a:lnTo>
                    <a:pt x="7830" y="13513"/>
                  </a:lnTo>
                  <a:lnTo>
                    <a:pt x="7782" y="13461"/>
                  </a:lnTo>
                  <a:lnTo>
                    <a:pt x="7742" y="13416"/>
                  </a:lnTo>
                  <a:lnTo>
                    <a:pt x="7710" y="13379"/>
                  </a:lnTo>
                  <a:lnTo>
                    <a:pt x="7687" y="13350"/>
                  </a:lnTo>
                  <a:lnTo>
                    <a:pt x="7673" y="13332"/>
                  </a:lnTo>
                  <a:lnTo>
                    <a:pt x="7668" y="13326"/>
                  </a:lnTo>
                  <a:lnTo>
                    <a:pt x="7662" y="13336"/>
                  </a:lnTo>
                  <a:lnTo>
                    <a:pt x="7642" y="13365"/>
                  </a:lnTo>
                  <a:lnTo>
                    <a:pt x="7627" y="13385"/>
                  </a:lnTo>
                  <a:lnTo>
                    <a:pt x="7610" y="13409"/>
                  </a:lnTo>
                  <a:lnTo>
                    <a:pt x="7589" y="13436"/>
                  </a:lnTo>
                  <a:lnTo>
                    <a:pt x="7566" y="13466"/>
                  </a:lnTo>
                  <a:lnTo>
                    <a:pt x="7540" y="13499"/>
                  </a:lnTo>
                  <a:lnTo>
                    <a:pt x="7511" y="13534"/>
                  </a:lnTo>
                  <a:lnTo>
                    <a:pt x="7479" y="13570"/>
                  </a:lnTo>
                  <a:lnTo>
                    <a:pt x="7444" y="13607"/>
                  </a:lnTo>
                  <a:lnTo>
                    <a:pt x="7407" y="13646"/>
                  </a:lnTo>
                  <a:lnTo>
                    <a:pt x="7367" y="13684"/>
                  </a:lnTo>
                  <a:lnTo>
                    <a:pt x="7324" y="13725"/>
                  </a:lnTo>
                  <a:lnTo>
                    <a:pt x="7279" y="13764"/>
                  </a:lnTo>
                  <a:lnTo>
                    <a:pt x="7231" y="13802"/>
                  </a:lnTo>
                  <a:lnTo>
                    <a:pt x="7181" y="13840"/>
                  </a:lnTo>
                  <a:lnTo>
                    <a:pt x="7129" y="13876"/>
                  </a:lnTo>
                  <a:lnTo>
                    <a:pt x="7073" y="13911"/>
                  </a:lnTo>
                  <a:lnTo>
                    <a:pt x="7017" y="13944"/>
                  </a:lnTo>
                  <a:lnTo>
                    <a:pt x="6957" y="13975"/>
                  </a:lnTo>
                  <a:lnTo>
                    <a:pt x="6896" y="14003"/>
                  </a:lnTo>
                  <a:lnTo>
                    <a:pt x="6833" y="14027"/>
                  </a:lnTo>
                  <a:lnTo>
                    <a:pt x="6766" y="14048"/>
                  </a:lnTo>
                  <a:lnTo>
                    <a:pt x="6699" y="14065"/>
                  </a:lnTo>
                  <a:lnTo>
                    <a:pt x="6630" y="14079"/>
                  </a:lnTo>
                  <a:lnTo>
                    <a:pt x="6557" y="14087"/>
                  </a:lnTo>
                  <a:lnTo>
                    <a:pt x="6484" y="14091"/>
                  </a:lnTo>
                  <a:lnTo>
                    <a:pt x="6409" y="14089"/>
                  </a:lnTo>
                  <a:lnTo>
                    <a:pt x="6332" y="14082"/>
                  </a:lnTo>
                  <a:lnTo>
                    <a:pt x="6253" y="14068"/>
                  </a:lnTo>
                  <a:lnTo>
                    <a:pt x="6175" y="14051"/>
                  </a:lnTo>
                  <a:lnTo>
                    <a:pt x="6098" y="14034"/>
                  </a:lnTo>
                  <a:lnTo>
                    <a:pt x="6024" y="14016"/>
                  </a:lnTo>
                  <a:lnTo>
                    <a:pt x="5950" y="13998"/>
                  </a:lnTo>
                  <a:lnTo>
                    <a:pt x="5879" y="13979"/>
                  </a:lnTo>
                  <a:lnTo>
                    <a:pt x="5810" y="13960"/>
                  </a:lnTo>
                  <a:lnTo>
                    <a:pt x="5743" y="13940"/>
                  </a:lnTo>
                  <a:lnTo>
                    <a:pt x="5678" y="13920"/>
                  </a:lnTo>
                  <a:lnTo>
                    <a:pt x="5615" y="13900"/>
                  </a:lnTo>
                  <a:lnTo>
                    <a:pt x="5554" y="13880"/>
                  </a:lnTo>
                  <a:lnTo>
                    <a:pt x="5496" y="13860"/>
                  </a:lnTo>
                  <a:lnTo>
                    <a:pt x="5438" y="13840"/>
                  </a:lnTo>
                  <a:lnTo>
                    <a:pt x="5383" y="13819"/>
                  </a:lnTo>
                  <a:lnTo>
                    <a:pt x="5331" y="13799"/>
                  </a:lnTo>
                  <a:lnTo>
                    <a:pt x="5281" y="13779"/>
                  </a:lnTo>
                  <a:lnTo>
                    <a:pt x="5233" y="13759"/>
                  </a:lnTo>
                  <a:lnTo>
                    <a:pt x="5186" y="13740"/>
                  </a:lnTo>
                  <a:lnTo>
                    <a:pt x="5142" y="13720"/>
                  </a:lnTo>
                  <a:lnTo>
                    <a:pt x="5100" y="13700"/>
                  </a:lnTo>
                  <a:lnTo>
                    <a:pt x="5061" y="13681"/>
                  </a:lnTo>
                  <a:lnTo>
                    <a:pt x="5024" y="13663"/>
                  </a:lnTo>
                  <a:lnTo>
                    <a:pt x="4989" y="13645"/>
                  </a:lnTo>
                  <a:lnTo>
                    <a:pt x="4956" y="13628"/>
                  </a:lnTo>
                  <a:lnTo>
                    <a:pt x="4925" y="13611"/>
                  </a:lnTo>
                  <a:lnTo>
                    <a:pt x="4897" y="13595"/>
                  </a:lnTo>
                  <a:lnTo>
                    <a:pt x="4871" y="13579"/>
                  </a:lnTo>
                  <a:lnTo>
                    <a:pt x="4848" y="13565"/>
                  </a:lnTo>
                  <a:lnTo>
                    <a:pt x="4827" y="13551"/>
                  </a:lnTo>
                  <a:lnTo>
                    <a:pt x="4809" y="13537"/>
                  </a:lnTo>
                  <a:lnTo>
                    <a:pt x="4793" y="13525"/>
                  </a:lnTo>
                  <a:lnTo>
                    <a:pt x="4779" y="13514"/>
                  </a:lnTo>
                  <a:lnTo>
                    <a:pt x="4768" y="13503"/>
                  </a:lnTo>
                  <a:lnTo>
                    <a:pt x="4758" y="13493"/>
                  </a:lnTo>
                  <a:lnTo>
                    <a:pt x="4748" y="13480"/>
                  </a:lnTo>
                  <a:lnTo>
                    <a:pt x="4737" y="13465"/>
                  </a:lnTo>
                  <a:lnTo>
                    <a:pt x="4726" y="13449"/>
                  </a:lnTo>
                  <a:lnTo>
                    <a:pt x="4714" y="13432"/>
                  </a:lnTo>
                  <a:lnTo>
                    <a:pt x="4703" y="13413"/>
                  </a:lnTo>
                  <a:lnTo>
                    <a:pt x="4692" y="13393"/>
                  </a:lnTo>
                  <a:lnTo>
                    <a:pt x="4679" y="13372"/>
                  </a:lnTo>
                  <a:lnTo>
                    <a:pt x="4668" y="13350"/>
                  </a:lnTo>
                  <a:lnTo>
                    <a:pt x="4657" y="13326"/>
                  </a:lnTo>
                  <a:lnTo>
                    <a:pt x="4646" y="13302"/>
                  </a:lnTo>
                  <a:lnTo>
                    <a:pt x="4635" y="13277"/>
                  </a:lnTo>
                  <a:lnTo>
                    <a:pt x="4624" y="13252"/>
                  </a:lnTo>
                  <a:lnTo>
                    <a:pt x="4614" y="13225"/>
                  </a:lnTo>
                  <a:lnTo>
                    <a:pt x="4604" y="13198"/>
                  </a:lnTo>
                  <a:lnTo>
                    <a:pt x="4595" y="13171"/>
                  </a:lnTo>
                  <a:lnTo>
                    <a:pt x="4586" y="13144"/>
                  </a:lnTo>
                  <a:lnTo>
                    <a:pt x="4578" y="13116"/>
                  </a:lnTo>
                  <a:lnTo>
                    <a:pt x="4570" y="13088"/>
                  </a:lnTo>
                  <a:lnTo>
                    <a:pt x="4564" y="13060"/>
                  </a:lnTo>
                  <a:lnTo>
                    <a:pt x="4557" y="13033"/>
                  </a:lnTo>
                  <a:lnTo>
                    <a:pt x="4552" y="13005"/>
                  </a:lnTo>
                  <a:lnTo>
                    <a:pt x="4547" y="12977"/>
                  </a:lnTo>
                  <a:lnTo>
                    <a:pt x="4544" y="12950"/>
                  </a:lnTo>
                  <a:lnTo>
                    <a:pt x="4541" y="12924"/>
                  </a:lnTo>
                  <a:lnTo>
                    <a:pt x="4540" y="12898"/>
                  </a:lnTo>
                  <a:lnTo>
                    <a:pt x="4539" y="12873"/>
                  </a:lnTo>
                  <a:lnTo>
                    <a:pt x="4540" y="12848"/>
                  </a:lnTo>
                  <a:lnTo>
                    <a:pt x="4542" y="12825"/>
                  </a:lnTo>
                  <a:lnTo>
                    <a:pt x="4545" y="12802"/>
                  </a:lnTo>
                  <a:lnTo>
                    <a:pt x="4550" y="12781"/>
                  </a:lnTo>
                  <a:lnTo>
                    <a:pt x="4556" y="12760"/>
                  </a:lnTo>
                  <a:lnTo>
                    <a:pt x="4545" y="12760"/>
                  </a:lnTo>
                  <a:lnTo>
                    <a:pt x="4514" y="12760"/>
                  </a:lnTo>
                  <a:lnTo>
                    <a:pt x="4465" y="12759"/>
                  </a:lnTo>
                  <a:lnTo>
                    <a:pt x="4400" y="12755"/>
                  </a:lnTo>
                  <a:lnTo>
                    <a:pt x="4322" y="12752"/>
                  </a:lnTo>
                  <a:lnTo>
                    <a:pt x="4233" y="12746"/>
                  </a:lnTo>
                  <a:lnTo>
                    <a:pt x="4185" y="12742"/>
                  </a:lnTo>
                  <a:lnTo>
                    <a:pt x="4134" y="12738"/>
                  </a:lnTo>
                  <a:lnTo>
                    <a:pt x="4082" y="12734"/>
                  </a:lnTo>
                  <a:lnTo>
                    <a:pt x="4029" y="12728"/>
                  </a:lnTo>
                  <a:lnTo>
                    <a:pt x="3975" y="12722"/>
                  </a:lnTo>
                  <a:lnTo>
                    <a:pt x="3920" y="12715"/>
                  </a:lnTo>
                  <a:lnTo>
                    <a:pt x="3863" y="12707"/>
                  </a:lnTo>
                  <a:lnTo>
                    <a:pt x="3807" y="12699"/>
                  </a:lnTo>
                  <a:lnTo>
                    <a:pt x="3751" y="12689"/>
                  </a:lnTo>
                  <a:lnTo>
                    <a:pt x="3695" y="12679"/>
                  </a:lnTo>
                  <a:lnTo>
                    <a:pt x="3640" y="12667"/>
                  </a:lnTo>
                  <a:lnTo>
                    <a:pt x="3585" y="12655"/>
                  </a:lnTo>
                  <a:lnTo>
                    <a:pt x="3531" y="12641"/>
                  </a:lnTo>
                  <a:lnTo>
                    <a:pt x="3479" y="12626"/>
                  </a:lnTo>
                  <a:lnTo>
                    <a:pt x="3429" y="12610"/>
                  </a:lnTo>
                  <a:lnTo>
                    <a:pt x="3381" y="12593"/>
                  </a:lnTo>
                  <a:lnTo>
                    <a:pt x="3333" y="12575"/>
                  </a:lnTo>
                  <a:lnTo>
                    <a:pt x="3290" y="12555"/>
                  </a:lnTo>
                  <a:lnTo>
                    <a:pt x="3249" y="12534"/>
                  </a:lnTo>
                  <a:lnTo>
                    <a:pt x="3211" y="12511"/>
                  </a:lnTo>
                  <a:lnTo>
                    <a:pt x="3139" y="12465"/>
                  </a:lnTo>
                  <a:lnTo>
                    <a:pt x="3068" y="12420"/>
                  </a:lnTo>
                  <a:lnTo>
                    <a:pt x="3001" y="12375"/>
                  </a:lnTo>
                  <a:lnTo>
                    <a:pt x="2935" y="12331"/>
                  </a:lnTo>
                  <a:lnTo>
                    <a:pt x="2872" y="12287"/>
                  </a:lnTo>
                  <a:lnTo>
                    <a:pt x="2812" y="12242"/>
                  </a:lnTo>
                  <a:lnTo>
                    <a:pt x="2781" y="12220"/>
                  </a:lnTo>
                  <a:lnTo>
                    <a:pt x="2753" y="12198"/>
                  </a:lnTo>
                  <a:lnTo>
                    <a:pt x="2725" y="12176"/>
                  </a:lnTo>
                  <a:lnTo>
                    <a:pt x="2699" y="12153"/>
                  </a:lnTo>
                  <a:lnTo>
                    <a:pt x="2672" y="12131"/>
                  </a:lnTo>
                  <a:lnTo>
                    <a:pt x="2647" y="12108"/>
                  </a:lnTo>
                  <a:lnTo>
                    <a:pt x="2623" y="12086"/>
                  </a:lnTo>
                  <a:lnTo>
                    <a:pt x="2600" y="12063"/>
                  </a:lnTo>
                  <a:lnTo>
                    <a:pt x="2577" y="12039"/>
                  </a:lnTo>
                  <a:lnTo>
                    <a:pt x="2556" y="12016"/>
                  </a:lnTo>
                  <a:lnTo>
                    <a:pt x="2534" y="11992"/>
                  </a:lnTo>
                  <a:lnTo>
                    <a:pt x="2515" y="11969"/>
                  </a:lnTo>
                  <a:lnTo>
                    <a:pt x="2496" y="11945"/>
                  </a:lnTo>
                  <a:lnTo>
                    <a:pt x="2479" y="11921"/>
                  </a:lnTo>
                  <a:lnTo>
                    <a:pt x="2462" y="11896"/>
                  </a:lnTo>
                  <a:lnTo>
                    <a:pt x="2447" y="11871"/>
                  </a:lnTo>
                  <a:lnTo>
                    <a:pt x="2433" y="11846"/>
                  </a:lnTo>
                  <a:lnTo>
                    <a:pt x="2420" y="11821"/>
                  </a:lnTo>
                  <a:lnTo>
                    <a:pt x="2408" y="11794"/>
                  </a:lnTo>
                  <a:lnTo>
                    <a:pt x="2398" y="11768"/>
                  </a:lnTo>
                  <a:lnTo>
                    <a:pt x="2389" y="11741"/>
                  </a:lnTo>
                  <a:lnTo>
                    <a:pt x="2382" y="11712"/>
                  </a:lnTo>
                  <a:lnTo>
                    <a:pt x="2378" y="11683"/>
                  </a:lnTo>
                  <a:lnTo>
                    <a:pt x="2375" y="11653"/>
                  </a:lnTo>
                  <a:lnTo>
                    <a:pt x="2374" y="11623"/>
                  </a:lnTo>
                  <a:lnTo>
                    <a:pt x="2375" y="11592"/>
                  </a:lnTo>
                  <a:lnTo>
                    <a:pt x="2377" y="11559"/>
                  </a:lnTo>
                  <a:lnTo>
                    <a:pt x="2381" y="11527"/>
                  </a:lnTo>
                  <a:lnTo>
                    <a:pt x="2386" y="11495"/>
                  </a:lnTo>
                  <a:lnTo>
                    <a:pt x="2392" y="11462"/>
                  </a:lnTo>
                  <a:lnTo>
                    <a:pt x="2399" y="11430"/>
                  </a:lnTo>
                  <a:lnTo>
                    <a:pt x="2407" y="11398"/>
                  </a:lnTo>
                  <a:lnTo>
                    <a:pt x="2416" y="11366"/>
                  </a:lnTo>
                  <a:lnTo>
                    <a:pt x="2426" y="11335"/>
                  </a:lnTo>
                  <a:lnTo>
                    <a:pt x="2436" y="11303"/>
                  </a:lnTo>
                  <a:lnTo>
                    <a:pt x="2446" y="11273"/>
                  </a:lnTo>
                  <a:lnTo>
                    <a:pt x="2468" y="11215"/>
                  </a:lnTo>
                  <a:lnTo>
                    <a:pt x="2490" y="11162"/>
                  </a:lnTo>
                  <a:lnTo>
                    <a:pt x="2512" y="11114"/>
                  </a:lnTo>
                  <a:lnTo>
                    <a:pt x="2532" y="11071"/>
                  </a:lnTo>
                  <a:lnTo>
                    <a:pt x="2550" y="11037"/>
                  </a:lnTo>
                  <a:lnTo>
                    <a:pt x="2563" y="11012"/>
                  </a:lnTo>
                  <a:lnTo>
                    <a:pt x="2572" y="10996"/>
                  </a:lnTo>
                  <a:lnTo>
                    <a:pt x="2575" y="10990"/>
                  </a:lnTo>
                  <a:lnTo>
                    <a:pt x="2565" y="10990"/>
                  </a:lnTo>
                  <a:lnTo>
                    <a:pt x="2535" y="10989"/>
                  </a:lnTo>
                  <a:lnTo>
                    <a:pt x="2489" y="10986"/>
                  </a:lnTo>
                  <a:lnTo>
                    <a:pt x="2429" y="10982"/>
                  </a:lnTo>
                  <a:lnTo>
                    <a:pt x="2394" y="10978"/>
                  </a:lnTo>
                  <a:lnTo>
                    <a:pt x="2356" y="10974"/>
                  </a:lnTo>
                  <a:lnTo>
                    <a:pt x="2315" y="10969"/>
                  </a:lnTo>
                  <a:lnTo>
                    <a:pt x="2270" y="10962"/>
                  </a:lnTo>
                  <a:lnTo>
                    <a:pt x="2224" y="10955"/>
                  </a:lnTo>
                  <a:lnTo>
                    <a:pt x="2176" y="10946"/>
                  </a:lnTo>
                  <a:lnTo>
                    <a:pt x="2126" y="10935"/>
                  </a:lnTo>
                  <a:lnTo>
                    <a:pt x="2075" y="10924"/>
                  </a:lnTo>
                  <a:lnTo>
                    <a:pt x="2022" y="10911"/>
                  </a:lnTo>
                  <a:lnTo>
                    <a:pt x="1968" y="10896"/>
                  </a:lnTo>
                  <a:lnTo>
                    <a:pt x="1913" y="10879"/>
                  </a:lnTo>
                  <a:lnTo>
                    <a:pt x="1858" y="10861"/>
                  </a:lnTo>
                  <a:lnTo>
                    <a:pt x="1802" y="10840"/>
                  </a:lnTo>
                  <a:lnTo>
                    <a:pt x="1746" y="10817"/>
                  </a:lnTo>
                  <a:lnTo>
                    <a:pt x="1690" y="10793"/>
                  </a:lnTo>
                  <a:lnTo>
                    <a:pt x="1634" y="10766"/>
                  </a:lnTo>
                  <a:lnTo>
                    <a:pt x="1580" y="10737"/>
                  </a:lnTo>
                  <a:lnTo>
                    <a:pt x="1526" y="10705"/>
                  </a:lnTo>
                  <a:lnTo>
                    <a:pt x="1473" y="10671"/>
                  </a:lnTo>
                  <a:lnTo>
                    <a:pt x="1420" y="10635"/>
                  </a:lnTo>
                  <a:lnTo>
                    <a:pt x="1370" y="10594"/>
                  </a:lnTo>
                  <a:lnTo>
                    <a:pt x="1322" y="10552"/>
                  </a:lnTo>
                  <a:lnTo>
                    <a:pt x="1275" y="10507"/>
                  </a:lnTo>
                  <a:lnTo>
                    <a:pt x="1231" y="10459"/>
                  </a:lnTo>
                  <a:lnTo>
                    <a:pt x="1188" y="10410"/>
                  </a:lnTo>
                  <a:lnTo>
                    <a:pt x="1149" y="10359"/>
                  </a:lnTo>
                  <a:lnTo>
                    <a:pt x="1113" y="10309"/>
                  </a:lnTo>
                  <a:lnTo>
                    <a:pt x="1079" y="10259"/>
                  </a:lnTo>
                  <a:lnTo>
                    <a:pt x="1047" y="10210"/>
                  </a:lnTo>
                  <a:lnTo>
                    <a:pt x="1018" y="10160"/>
                  </a:lnTo>
                  <a:lnTo>
                    <a:pt x="991" y="10110"/>
                  </a:lnTo>
                  <a:lnTo>
                    <a:pt x="966" y="10061"/>
                  </a:lnTo>
                  <a:lnTo>
                    <a:pt x="943" y="10013"/>
                  </a:lnTo>
                  <a:lnTo>
                    <a:pt x="921" y="9965"/>
                  </a:lnTo>
                  <a:lnTo>
                    <a:pt x="902" y="9918"/>
                  </a:lnTo>
                  <a:lnTo>
                    <a:pt x="884" y="9871"/>
                  </a:lnTo>
                  <a:lnTo>
                    <a:pt x="869" y="9825"/>
                  </a:lnTo>
                  <a:lnTo>
                    <a:pt x="855" y="9781"/>
                  </a:lnTo>
                  <a:lnTo>
                    <a:pt x="843" y="9737"/>
                  </a:lnTo>
                  <a:lnTo>
                    <a:pt x="832" y="9694"/>
                  </a:lnTo>
                  <a:lnTo>
                    <a:pt x="823" y="9652"/>
                  </a:lnTo>
                  <a:lnTo>
                    <a:pt x="815" y="9611"/>
                  </a:lnTo>
                  <a:lnTo>
                    <a:pt x="809" y="9572"/>
                  </a:lnTo>
                  <a:lnTo>
                    <a:pt x="803" y="9535"/>
                  </a:lnTo>
                  <a:lnTo>
                    <a:pt x="799" y="9498"/>
                  </a:lnTo>
                  <a:lnTo>
                    <a:pt x="796" y="9464"/>
                  </a:lnTo>
                  <a:lnTo>
                    <a:pt x="794" y="9431"/>
                  </a:lnTo>
                  <a:lnTo>
                    <a:pt x="793" y="9399"/>
                  </a:lnTo>
                  <a:lnTo>
                    <a:pt x="792" y="9369"/>
                  </a:lnTo>
                  <a:lnTo>
                    <a:pt x="793" y="9342"/>
                  </a:lnTo>
                  <a:lnTo>
                    <a:pt x="794" y="9316"/>
                  </a:lnTo>
                  <a:lnTo>
                    <a:pt x="795" y="9293"/>
                  </a:lnTo>
                  <a:lnTo>
                    <a:pt x="797" y="9271"/>
                  </a:lnTo>
                  <a:lnTo>
                    <a:pt x="800" y="9252"/>
                  </a:lnTo>
                  <a:lnTo>
                    <a:pt x="803" y="9235"/>
                  </a:lnTo>
                  <a:lnTo>
                    <a:pt x="806" y="9221"/>
                  </a:lnTo>
                  <a:lnTo>
                    <a:pt x="810" y="9207"/>
                  </a:lnTo>
                  <a:lnTo>
                    <a:pt x="816" y="9191"/>
                  </a:lnTo>
                  <a:lnTo>
                    <a:pt x="823" y="9173"/>
                  </a:lnTo>
                  <a:lnTo>
                    <a:pt x="831" y="9155"/>
                  </a:lnTo>
                  <a:lnTo>
                    <a:pt x="851" y="9115"/>
                  </a:lnTo>
                  <a:lnTo>
                    <a:pt x="876" y="9072"/>
                  </a:lnTo>
                  <a:lnTo>
                    <a:pt x="903" y="9027"/>
                  </a:lnTo>
                  <a:lnTo>
                    <a:pt x="933" y="8979"/>
                  </a:lnTo>
                  <a:lnTo>
                    <a:pt x="964" y="8931"/>
                  </a:lnTo>
                  <a:lnTo>
                    <a:pt x="996" y="8884"/>
                  </a:lnTo>
                  <a:lnTo>
                    <a:pt x="1057" y="8796"/>
                  </a:lnTo>
                  <a:lnTo>
                    <a:pt x="1109" y="8723"/>
                  </a:lnTo>
                  <a:lnTo>
                    <a:pt x="1145" y="8673"/>
                  </a:lnTo>
                  <a:lnTo>
                    <a:pt x="1159" y="8654"/>
                  </a:lnTo>
                  <a:lnTo>
                    <a:pt x="1266" y="8513"/>
                  </a:lnTo>
                  <a:lnTo>
                    <a:pt x="1256" y="8510"/>
                  </a:lnTo>
                  <a:lnTo>
                    <a:pt x="1229" y="8500"/>
                  </a:lnTo>
                  <a:lnTo>
                    <a:pt x="1185" y="8484"/>
                  </a:lnTo>
                  <a:lnTo>
                    <a:pt x="1129" y="8461"/>
                  </a:lnTo>
                  <a:lnTo>
                    <a:pt x="1062" y="8435"/>
                  </a:lnTo>
                  <a:lnTo>
                    <a:pt x="987" y="8405"/>
                  </a:lnTo>
                  <a:lnTo>
                    <a:pt x="905" y="8371"/>
                  </a:lnTo>
                  <a:lnTo>
                    <a:pt x="819" y="8334"/>
                  </a:lnTo>
                  <a:lnTo>
                    <a:pt x="776" y="8315"/>
                  </a:lnTo>
                  <a:lnTo>
                    <a:pt x="732" y="8294"/>
                  </a:lnTo>
                  <a:lnTo>
                    <a:pt x="689" y="8274"/>
                  </a:lnTo>
                  <a:lnTo>
                    <a:pt x="645" y="8253"/>
                  </a:lnTo>
                  <a:lnTo>
                    <a:pt x="603" y="8232"/>
                  </a:lnTo>
                  <a:lnTo>
                    <a:pt x="561" y="8209"/>
                  </a:lnTo>
                  <a:lnTo>
                    <a:pt x="521" y="8188"/>
                  </a:lnTo>
                  <a:lnTo>
                    <a:pt x="483" y="8166"/>
                  </a:lnTo>
                  <a:lnTo>
                    <a:pt x="447" y="8144"/>
                  </a:lnTo>
                  <a:lnTo>
                    <a:pt x="412" y="8122"/>
                  </a:lnTo>
                  <a:lnTo>
                    <a:pt x="380" y="8100"/>
                  </a:lnTo>
                  <a:lnTo>
                    <a:pt x="351" y="8079"/>
                  </a:lnTo>
                  <a:lnTo>
                    <a:pt x="325" y="8058"/>
                  </a:lnTo>
                  <a:lnTo>
                    <a:pt x="302" y="8037"/>
                  </a:lnTo>
                  <a:lnTo>
                    <a:pt x="283" y="8016"/>
                  </a:lnTo>
                  <a:lnTo>
                    <a:pt x="268" y="7996"/>
                  </a:lnTo>
                  <a:lnTo>
                    <a:pt x="240" y="7953"/>
                  </a:lnTo>
                  <a:lnTo>
                    <a:pt x="212" y="7905"/>
                  </a:lnTo>
                  <a:lnTo>
                    <a:pt x="184" y="7853"/>
                  </a:lnTo>
                  <a:lnTo>
                    <a:pt x="156" y="7797"/>
                  </a:lnTo>
                  <a:lnTo>
                    <a:pt x="142" y="7768"/>
                  </a:lnTo>
                  <a:lnTo>
                    <a:pt x="128" y="7737"/>
                  </a:lnTo>
                  <a:lnTo>
                    <a:pt x="114" y="7707"/>
                  </a:lnTo>
                  <a:lnTo>
                    <a:pt x="102" y="7675"/>
                  </a:lnTo>
                  <a:lnTo>
                    <a:pt x="89" y="7644"/>
                  </a:lnTo>
                  <a:lnTo>
                    <a:pt x="77" y="7612"/>
                  </a:lnTo>
                  <a:lnTo>
                    <a:pt x="66" y="7579"/>
                  </a:lnTo>
                  <a:lnTo>
                    <a:pt x="55" y="7546"/>
                  </a:lnTo>
                  <a:lnTo>
                    <a:pt x="45" y="7513"/>
                  </a:lnTo>
                  <a:lnTo>
                    <a:pt x="36" y="7479"/>
                  </a:lnTo>
                  <a:lnTo>
                    <a:pt x="28" y="7446"/>
                  </a:lnTo>
                  <a:lnTo>
                    <a:pt x="21" y="7413"/>
                  </a:lnTo>
                  <a:lnTo>
                    <a:pt x="14" y="7380"/>
                  </a:lnTo>
                  <a:lnTo>
                    <a:pt x="9" y="7347"/>
                  </a:lnTo>
                  <a:lnTo>
                    <a:pt x="5" y="7315"/>
                  </a:lnTo>
                  <a:lnTo>
                    <a:pt x="2" y="7282"/>
                  </a:lnTo>
                  <a:lnTo>
                    <a:pt x="0" y="7249"/>
                  </a:lnTo>
                  <a:lnTo>
                    <a:pt x="0" y="7218"/>
                  </a:lnTo>
                  <a:lnTo>
                    <a:pt x="1" y="7187"/>
                  </a:lnTo>
                  <a:lnTo>
                    <a:pt x="3" y="7157"/>
                  </a:lnTo>
                  <a:lnTo>
                    <a:pt x="7" y="7128"/>
                  </a:lnTo>
                  <a:lnTo>
                    <a:pt x="13" y="7099"/>
                  </a:lnTo>
                  <a:lnTo>
                    <a:pt x="20" y="7071"/>
                  </a:lnTo>
                  <a:lnTo>
                    <a:pt x="29" y="7044"/>
                  </a:lnTo>
                  <a:lnTo>
                    <a:pt x="40" y="7016"/>
                  </a:lnTo>
                  <a:lnTo>
                    <a:pt x="51" y="6989"/>
                  </a:lnTo>
                  <a:lnTo>
                    <a:pt x="63" y="6961"/>
                  </a:lnTo>
                  <a:lnTo>
                    <a:pt x="76" y="6932"/>
                  </a:lnTo>
                  <a:lnTo>
                    <a:pt x="103" y="6874"/>
                  </a:lnTo>
                  <a:lnTo>
                    <a:pt x="133" y="6814"/>
                  </a:lnTo>
                  <a:lnTo>
                    <a:pt x="166" y="6753"/>
                  </a:lnTo>
                  <a:lnTo>
                    <a:pt x="199" y="6694"/>
                  </a:lnTo>
                  <a:lnTo>
                    <a:pt x="233" y="6635"/>
                  </a:lnTo>
                  <a:lnTo>
                    <a:pt x="267" y="6578"/>
                  </a:lnTo>
                  <a:lnTo>
                    <a:pt x="302" y="6523"/>
                  </a:lnTo>
                  <a:lnTo>
                    <a:pt x="336" y="6472"/>
                  </a:lnTo>
                  <a:lnTo>
                    <a:pt x="369" y="6425"/>
                  </a:lnTo>
                  <a:lnTo>
                    <a:pt x="402" y="6382"/>
                  </a:lnTo>
                  <a:lnTo>
                    <a:pt x="417" y="6363"/>
                  </a:lnTo>
                  <a:lnTo>
                    <a:pt x="431" y="6344"/>
                  </a:lnTo>
                  <a:lnTo>
                    <a:pt x="446" y="6328"/>
                  </a:lnTo>
                  <a:lnTo>
                    <a:pt x="459" y="6312"/>
                  </a:lnTo>
                  <a:lnTo>
                    <a:pt x="472" y="6299"/>
                  </a:lnTo>
                  <a:lnTo>
                    <a:pt x="484" y="6287"/>
                  </a:lnTo>
                  <a:lnTo>
                    <a:pt x="495" y="6278"/>
                  </a:lnTo>
                  <a:lnTo>
                    <a:pt x="505" y="6270"/>
                  </a:lnTo>
                  <a:lnTo>
                    <a:pt x="516" y="6264"/>
                  </a:lnTo>
                  <a:lnTo>
                    <a:pt x="527" y="6258"/>
                  </a:lnTo>
                  <a:lnTo>
                    <a:pt x="539" y="6252"/>
                  </a:lnTo>
                  <a:lnTo>
                    <a:pt x="552" y="6247"/>
                  </a:lnTo>
                  <a:lnTo>
                    <a:pt x="579" y="6238"/>
                  </a:lnTo>
                  <a:lnTo>
                    <a:pt x="608" y="6229"/>
                  </a:lnTo>
                  <a:lnTo>
                    <a:pt x="638" y="6223"/>
                  </a:lnTo>
                  <a:lnTo>
                    <a:pt x="668" y="6217"/>
                  </a:lnTo>
                  <a:lnTo>
                    <a:pt x="700" y="6212"/>
                  </a:lnTo>
                  <a:lnTo>
                    <a:pt x="730" y="6209"/>
                  </a:lnTo>
                  <a:lnTo>
                    <a:pt x="786" y="6203"/>
                  </a:lnTo>
                  <a:lnTo>
                    <a:pt x="832" y="6201"/>
                  </a:lnTo>
                  <a:lnTo>
                    <a:pt x="863" y="6200"/>
                  </a:lnTo>
                  <a:lnTo>
                    <a:pt x="875" y="6200"/>
                  </a:lnTo>
                  <a:lnTo>
                    <a:pt x="870" y="6191"/>
                  </a:lnTo>
                  <a:lnTo>
                    <a:pt x="858" y="6164"/>
                  </a:lnTo>
                  <a:lnTo>
                    <a:pt x="840" y="6122"/>
                  </a:lnTo>
                  <a:lnTo>
                    <a:pt x="816" y="6066"/>
                  </a:lnTo>
                  <a:lnTo>
                    <a:pt x="789" y="5999"/>
                  </a:lnTo>
                  <a:lnTo>
                    <a:pt x="759" y="5922"/>
                  </a:lnTo>
                  <a:lnTo>
                    <a:pt x="744" y="5880"/>
                  </a:lnTo>
                  <a:lnTo>
                    <a:pt x="729" y="5836"/>
                  </a:lnTo>
                  <a:lnTo>
                    <a:pt x="714" y="5791"/>
                  </a:lnTo>
                  <a:lnTo>
                    <a:pt x="699" y="5744"/>
                  </a:lnTo>
                  <a:lnTo>
                    <a:pt x="684" y="5697"/>
                  </a:lnTo>
                  <a:lnTo>
                    <a:pt x="670" y="5648"/>
                  </a:lnTo>
                  <a:lnTo>
                    <a:pt x="656" y="5598"/>
                  </a:lnTo>
                  <a:lnTo>
                    <a:pt x="643" y="5548"/>
                  </a:lnTo>
                  <a:lnTo>
                    <a:pt x="632" y="5498"/>
                  </a:lnTo>
                  <a:lnTo>
                    <a:pt x="622" y="5449"/>
                  </a:lnTo>
                  <a:lnTo>
                    <a:pt x="613" y="5399"/>
                  </a:lnTo>
                  <a:lnTo>
                    <a:pt x="606" y="5349"/>
                  </a:lnTo>
                  <a:lnTo>
                    <a:pt x="601" y="5300"/>
                  </a:lnTo>
                  <a:lnTo>
                    <a:pt x="598" y="5252"/>
                  </a:lnTo>
                  <a:lnTo>
                    <a:pt x="596" y="5206"/>
                  </a:lnTo>
                  <a:lnTo>
                    <a:pt x="597" y="5160"/>
                  </a:lnTo>
                  <a:lnTo>
                    <a:pt x="601" y="5116"/>
                  </a:lnTo>
                  <a:lnTo>
                    <a:pt x="607" y="5074"/>
                  </a:lnTo>
                  <a:lnTo>
                    <a:pt x="616" y="5034"/>
                  </a:lnTo>
                  <a:lnTo>
                    <a:pt x="627" y="4996"/>
                  </a:lnTo>
                  <a:lnTo>
                    <a:pt x="640" y="4960"/>
                  </a:lnTo>
                  <a:lnTo>
                    <a:pt x="653" y="4921"/>
                  </a:lnTo>
                  <a:lnTo>
                    <a:pt x="665" y="4881"/>
                  </a:lnTo>
                  <a:lnTo>
                    <a:pt x="678" y="4841"/>
                  </a:lnTo>
                  <a:lnTo>
                    <a:pt x="701" y="4760"/>
                  </a:lnTo>
                  <a:lnTo>
                    <a:pt x="724" y="4675"/>
                  </a:lnTo>
                  <a:lnTo>
                    <a:pt x="747" y="4589"/>
                  </a:lnTo>
                  <a:lnTo>
                    <a:pt x="770" y="4504"/>
                  </a:lnTo>
                  <a:lnTo>
                    <a:pt x="793" y="4420"/>
                  </a:lnTo>
                  <a:lnTo>
                    <a:pt x="817" y="4337"/>
                  </a:lnTo>
                  <a:lnTo>
                    <a:pt x="830" y="4297"/>
                  </a:lnTo>
                  <a:lnTo>
                    <a:pt x="843" y="4258"/>
                  </a:lnTo>
                  <a:lnTo>
                    <a:pt x="856" y="4219"/>
                  </a:lnTo>
                  <a:lnTo>
                    <a:pt x="870" y="4182"/>
                  </a:lnTo>
                  <a:lnTo>
                    <a:pt x="884" y="4145"/>
                  </a:lnTo>
                  <a:lnTo>
                    <a:pt x="899" y="4111"/>
                  </a:lnTo>
                  <a:lnTo>
                    <a:pt x="914" y="4077"/>
                  </a:lnTo>
                  <a:lnTo>
                    <a:pt x="930" y="4046"/>
                  </a:lnTo>
                  <a:lnTo>
                    <a:pt x="948" y="4016"/>
                  </a:lnTo>
                  <a:lnTo>
                    <a:pt x="965" y="3988"/>
                  </a:lnTo>
                  <a:lnTo>
                    <a:pt x="983" y="3962"/>
                  </a:lnTo>
                  <a:lnTo>
                    <a:pt x="1002" y="3938"/>
                  </a:lnTo>
                  <a:lnTo>
                    <a:pt x="1022" y="3915"/>
                  </a:lnTo>
                  <a:lnTo>
                    <a:pt x="1043" y="3895"/>
                  </a:lnTo>
                  <a:lnTo>
                    <a:pt x="1064" y="3878"/>
                  </a:lnTo>
                  <a:lnTo>
                    <a:pt x="1087" y="3864"/>
                  </a:lnTo>
                  <a:lnTo>
                    <a:pt x="1137" y="3834"/>
                  </a:lnTo>
                  <a:lnTo>
                    <a:pt x="1196" y="3800"/>
                  </a:lnTo>
                  <a:lnTo>
                    <a:pt x="1264" y="3761"/>
                  </a:lnTo>
                  <a:lnTo>
                    <a:pt x="1337" y="3719"/>
                  </a:lnTo>
                  <a:lnTo>
                    <a:pt x="1415" y="3675"/>
                  </a:lnTo>
                  <a:lnTo>
                    <a:pt x="1499" y="3630"/>
                  </a:lnTo>
                  <a:lnTo>
                    <a:pt x="1542" y="3608"/>
                  </a:lnTo>
                  <a:lnTo>
                    <a:pt x="1586" y="3586"/>
                  </a:lnTo>
                  <a:lnTo>
                    <a:pt x="1630" y="3565"/>
                  </a:lnTo>
                  <a:lnTo>
                    <a:pt x="1676" y="3543"/>
                  </a:lnTo>
                  <a:lnTo>
                    <a:pt x="1721" y="3523"/>
                  </a:lnTo>
                  <a:lnTo>
                    <a:pt x="1769" y="3503"/>
                  </a:lnTo>
                  <a:lnTo>
                    <a:pt x="1815" y="3484"/>
                  </a:lnTo>
                  <a:lnTo>
                    <a:pt x="1862" y="3466"/>
                  </a:lnTo>
                  <a:lnTo>
                    <a:pt x="1908" y="3449"/>
                  </a:lnTo>
                  <a:lnTo>
                    <a:pt x="1955" y="3433"/>
                  </a:lnTo>
                  <a:lnTo>
                    <a:pt x="2002" y="3419"/>
                  </a:lnTo>
                  <a:lnTo>
                    <a:pt x="2049" y="3407"/>
                  </a:lnTo>
                  <a:lnTo>
                    <a:pt x="2095" y="3396"/>
                  </a:lnTo>
                  <a:lnTo>
                    <a:pt x="2140" y="3387"/>
                  </a:lnTo>
                  <a:lnTo>
                    <a:pt x="2185" y="3381"/>
                  </a:lnTo>
                  <a:lnTo>
                    <a:pt x="2229" y="3376"/>
                  </a:lnTo>
                  <a:lnTo>
                    <a:pt x="2273" y="3374"/>
                  </a:lnTo>
                  <a:lnTo>
                    <a:pt x="2316" y="3373"/>
                  </a:lnTo>
                  <a:lnTo>
                    <a:pt x="2358" y="3376"/>
                  </a:lnTo>
                  <a:lnTo>
                    <a:pt x="2398" y="3381"/>
                  </a:lnTo>
                  <a:close/>
                </a:path>
              </a:pathLst>
            </a:custGeom>
            <a:solidFill>
              <a:srgbClr val="4F585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8" name="Freeform 14"/>
            <p:cNvSpPr>
              <a:spLocks/>
            </p:cNvSpPr>
            <p:nvPr/>
          </p:nvSpPr>
          <p:spPr bwMode="auto">
            <a:xfrm>
              <a:off x="4078288" y="3527425"/>
              <a:ext cx="1062038" cy="973138"/>
            </a:xfrm>
            <a:custGeom>
              <a:avLst/>
              <a:gdLst/>
              <a:ahLst/>
              <a:cxnLst>
                <a:cxn ang="0">
                  <a:pos x="11422" y="1431"/>
                </a:cxn>
                <a:cxn ang="0">
                  <a:pos x="10751" y="479"/>
                </a:cxn>
                <a:cxn ang="0">
                  <a:pos x="9801" y="239"/>
                </a:cxn>
                <a:cxn ang="0">
                  <a:pos x="8980" y="837"/>
                </a:cxn>
                <a:cxn ang="0">
                  <a:pos x="8641" y="1016"/>
                </a:cxn>
                <a:cxn ang="0">
                  <a:pos x="8451" y="310"/>
                </a:cxn>
                <a:cxn ang="0">
                  <a:pos x="7850" y="7"/>
                </a:cxn>
                <a:cxn ang="0">
                  <a:pos x="7267" y="540"/>
                </a:cxn>
                <a:cxn ang="0">
                  <a:pos x="7176" y="1130"/>
                </a:cxn>
                <a:cxn ang="0">
                  <a:pos x="5750" y="262"/>
                </a:cxn>
                <a:cxn ang="0">
                  <a:pos x="4535" y="1537"/>
                </a:cxn>
                <a:cxn ang="0">
                  <a:pos x="4167" y="1506"/>
                </a:cxn>
                <a:cxn ang="0">
                  <a:pos x="3364" y="1211"/>
                </a:cxn>
                <a:cxn ang="0">
                  <a:pos x="2694" y="1391"/>
                </a:cxn>
                <a:cxn ang="0">
                  <a:pos x="2194" y="1864"/>
                </a:cxn>
                <a:cxn ang="0">
                  <a:pos x="1962" y="2446"/>
                </a:cxn>
                <a:cxn ang="0">
                  <a:pos x="2113" y="3071"/>
                </a:cxn>
                <a:cxn ang="0">
                  <a:pos x="2204" y="3581"/>
                </a:cxn>
                <a:cxn ang="0">
                  <a:pos x="1466" y="3440"/>
                </a:cxn>
                <a:cxn ang="0">
                  <a:pos x="857" y="4016"/>
                </a:cxn>
                <a:cxn ang="0">
                  <a:pos x="583" y="4891"/>
                </a:cxn>
                <a:cxn ang="0">
                  <a:pos x="714" y="5975"/>
                </a:cxn>
                <a:cxn ang="0">
                  <a:pos x="636" y="6214"/>
                </a:cxn>
                <a:cxn ang="0">
                  <a:pos x="84" y="6569"/>
                </a:cxn>
                <a:cxn ang="0">
                  <a:pos x="61" y="7380"/>
                </a:cxn>
                <a:cxn ang="0">
                  <a:pos x="503" y="7891"/>
                </a:cxn>
                <a:cxn ang="0">
                  <a:pos x="1185" y="8064"/>
                </a:cxn>
                <a:cxn ang="0">
                  <a:pos x="730" y="8558"/>
                </a:cxn>
                <a:cxn ang="0">
                  <a:pos x="683" y="9381"/>
                </a:cxn>
                <a:cxn ang="0">
                  <a:pos x="1054" y="10061"/>
                </a:cxn>
                <a:cxn ang="0">
                  <a:pos x="1625" y="10339"/>
                </a:cxn>
                <a:cxn ang="0">
                  <a:pos x="2125" y="10961"/>
                </a:cxn>
                <a:cxn ang="0">
                  <a:pos x="2285" y="11470"/>
                </a:cxn>
                <a:cxn ang="0">
                  <a:pos x="2852" y="11973"/>
                </a:cxn>
                <a:cxn ang="0">
                  <a:pos x="3775" y="12133"/>
                </a:cxn>
                <a:cxn ang="0">
                  <a:pos x="4279" y="12143"/>
                </a:cxn>
                <a:cxn ang="0">
                  <a:pos x="4556" y="13048"/>
                </a:cxn>
                <a:cxn ang="0">
                  <a:pos x="5508" y="13470"/>
                </a:cxn>
                <a:cxn ang="0">
                  <a:pos x="6415" y="13344"/>
                </a:cxn>
                <a:cxn ang="0">
                  <a:pos x="7108" y="12823"/>
                </a:cxn>
                <a:cxn ang="0">
                  <a:pos x="7286" y="12876"/>
                </a:cxn>
                <a:cxn ang="0">
                  <a:pos x="7715" y="13296"/>
                </a:cxn>
                <a:cxn ang="0">
                  <a:pos x="8277" y="13449"/>
                </a:cxn>
                <a:cxn ang="0">
                  <a:pos x="8996" y="13299"/>
                </a:cxn>
                <a:cxn ang="0">
                  <a:pos x="9949" y="12903"/>
                </a:cxn>
                <a:cxn ang="0">
                  <a:pos x="10902" y="12200"/>
                </a:cxn>
                <a:cxn ang="0">
                  <a:pos x="11102" y="11746"/>
                </a:cxn>
                <a:cxn ang="0">
                  <a:pos x="12741" y="11735"/>
                </a:cxn>
                <a:cxn ang="0">
                  <a:pos x="12853" y="10309"/>
                </a:cxn>
                <a:cxn ang="0">
                  <a:pos x="13507" y="10162"/>
                </a:cxn>
                <a:cxn ang="0">
                  <a:pos x="14137" y="9627"/>
                </a:cxn>
                <a:cxn ang="0">
                  <a:pos x="14169" y="8710"/>
                </a:cxn>
                <a:cxn ang="0">
                  <a:pos x="13528" y="8113"/>
                </a:cxn>
                <a:cxn ang="0">
                  <a:pos x="13486" y="7776"/>
                </a:cxn>
                <a:cxn ang="0">
                  <a:pos x="14381" y="7543"/>
                </a:cxn>
                <a:cxn ang="0">
                  <a:pos x="14711" y="6475"/>
                </a:cxn>
                <a:cxn ang="0">
                  <a:pos x="14280" y="5291"/>
                </a:cxn>
                <a:cxn ang="0">
                  <a:pos x="13144" y="4790"/>
                </a:cxn>
                <a:cxn ang="0">
                  <a:pos x="13562" y="3343"/>
                </a:cxn>
                <a:cxn ang="0">
                  <a:pos x="12074" y="2098"/>
                </a:cxn>
              </a:cxnLst>
              <a:rect l="0" t="0" r="r" b="b"/>
              <a:pathLst>
                <a:path w="14711" h="13474">
                  <a:moveTo>
                    <a:pt x="11482" y="2482"/>
                  </a:moveTo>
                  <a:lnTo>
                    <a:pt x="11504" y="2405"/>
                  </a:lnTo>
                  <a:lnTo>
                    <a:pt x="11521" y="2328"/>
                  </a:lnTo>
                  <a:lnTo>
                    <a:pt x="11533" y="2249"/>
                  </a:lnTo>
                  <a:lnTo>
                    <a:pt x="11541" y="2168"/>
                  </a:lnTo>
                  <a:lnTo>
                    <a:pt x="11543" y="2088"/>
                  </a:lnTo>
                  <a:lnTo>
                    <a:pt x="11542" y="2006"/>
                  </a:lnTo>
                  <a:lnTo>
                    <a:pt x="11536" y="1924"/>
                  </a:lnTo>
                  <a:lnTo>
                    <a:pt x="11527" y="1841"/>
                  </a:lnTo>
                  <a:lnTo>
                    <a:pt x="11513" y="1759"/>
                  </a:lnTo>
                  <a:lnTo>
                    <a:pt x="11495" y="1676"/>
                  </a:lnTo>
                  <a:lnTo>
                    <a:pt x="11474" y="1594"/>
                  </a:lnTo>
                  <a:lnTo>
                    <a:pt x="11450" y="1513"/>
                  </a:lnTo>
                  <a:lnTo>
                    <a:pt x="11422" y="1431"/>
                  </a:lnTo>
                  <a:lnTo>
                    <a:pt x="11390" y="1351"/>
                  </a:lnTo>
                  <a:lnTo>
                    <a:pt x="11355" y="1272"/>
                  </a:lnTo>
                  <a:lnTo>
                    <a:pt x="11318" y="1194"/>
                  </a:lnTo>
                  <a:lnTo>
                    <a:pt x="11277" y="1118"/>
                  </a:lnTo>
                  <a:lnTo>
                    <a:pt x="11235" y="1043"/>
                  </a:lnTo>
                  <a:lnTo>
                    <a:pt x="11189" y="970"/>
                  </a:lnTo>
                  <a:lnTo>
                    <a:pt x="11142" y="900"/>
                  </a:lnTo>
                  <a:lnTo>
                    <a:pt x="11091" y="831"/>
                  </a:lnTo>
                  <a:lnTo>
                    <a:pt x="11039" y="766"/>
                  </a:lnTo>
                  <a:lnTo>
                    <a:pt x="10985" y="702"/>
                  </a:lnTo>
                  <a:lnTo>
                    <a:pt x="10929" y="642"/>
                  </a:lnTo>
                  <a:lnTo>
                    <a:pt x="10871" y="584"/>
                  </a:lnTo>
                  <a:lnTo>
                    <a:pt x="10811" y="531"/>
                  </a:lnTo>
                  <a:lnTo>
                    <a:pt x="10751" y="479"/>
                  </a:lnTo>
                  <a:lnTo>
                    <a:pt x="10689" y="432"/>
                  </a:lnTo>
                  <a:lnTo>
                    <a:pt x="10627" y="390"/>
                  </a:lnTo>
                  <a:lnTo>
                    <a:pt x="10563" y="351"/>
                  </a:lnTo>
                  <a:lnTo>
                    <a:pt x="10497" y="316"/>
                  </a:lnTo>
                  <a:lnTo>
                    <a:pt x="10432" y="286"/>
                  </a:lnTo>
                  <a:lnTo>
                    <a:pt x="10361" y="258"/>
                  </a:lnTo>
                  <a:lnTo>
                    <a:pt x="10290" y="236"/>
                  </a:lnTo>
                  <a:lnTo>
                    <a:pt x="10219" y="221"/>
                  </a:lnTo>
                  <a:lnTo>
                    <a:pt x="10148" y="211"/>
                  </a:lnTo>
                  <a:lnTo>
                    <a:pt x="10078" y="207"/>
                  </a:lnTo>
                  <a:lnTo>
                    <a:pt x="10007" y="207"/>
                  </a:lnTo>
                  <a:lnTo>
                    <a:pt x="9938" y="213"/>
                  </a:lnTo>
                  <a:lnTo>
                    <a:pt x="9869" y="224"/>
                  </a:lnTo>
                  <a:lnTo>
                    <a:pt x="9801" y="239"/>
                  </a:lnTo>
                  <a:lnTo>
                    <a:pt x="9733" y="258"/>
                  </a:lnTo>
                  <a:lnTo>
                    <a:pt x="9666" y="283"/>
                  </a:lnTo>
                  <a:lnTo>
                    <a:pt x="9601" y="311"/>
                  </a:lnTo>
                  <a:lnTo>
                    <a:pt x="9537" y="343"/>
                  </a:lnTo>
                  <a:lnTo>
                    <a:pt x="9473" y="379"/>
                  </a:lnTo>
                  <a:lnTo>
                    <a:pt x="9412" y="418"/>
                  </a:lnTo>
                  <a:lnTo>
                    <a:pt x="9352" y="460"/>
                  </a:lnTo>
                  <a:lnTo>
                    <a:pt x="9293" y="506"/>
                  </a:lnTo>
                  <a:lnTo>
                    <a:pt x="9236" y="556"/>
                  </a:lnTo>
                  <a:lnTo>
                    <a:pt x="9180" y="607"/>
                  </a:lnTo>
                  <a:lnTo>
                    <a:pt x="9127" y="661"/>
                  </a:lnTo>
                  <a:lnTo>
                    <a:pt x="9076" y="717"/>
                  </a:lnTo>
                  <a:lnTo>
                    <a:pt x="9027" y="777"/>
                  </a:lnTo>
                  <a:lnTo>
                    <a:pt x="8980" y="837"/>
                  </a:lnTo>
                  <a:lnTo>
                    <a:pt x="8934" y="900"/>
                  </a:lnTo>
                  <a:lnTo>
                    <a:pt x="8892" y="964"/>
                  </a:lnTo>
                  <a:lnTo>
                    <a:pt x="8853" y="1031"/>
                  </a:lnTo>
                  <a:lnTo>
                    <a:pt x="8815" y="1097"/>
                  </a:lnTo>
                  <a:lnTo>
                    <a:pt x="8781" y="1165"/>
                  </a:lnTo>
                  <a:lnTo>
                    <a:pt x="8750" y="1234"/>
                  </a:lnTo>
                  <a:lnTo>
                    <a:pt x="8721" y="1305"/>
                  </a:lnTo>
                  <a:lnTo>
                    <a:pt x="8696" y="1375"/>
                  </a:lnTo>
                  <a:lnTo>
                    <a:pt x="8672" y="1446"/>
                  </a:lnTo>
                  <a:lnTo>
                    <a:pt x="8667" y="1361"/>
                  </a:lnTo>
                  <a:lnTo>
                    <a:pt x="8661" y="1269"/>
                  </a:lnTo>
                  <a:lnTo>
                    <a:pt x="8655" y="1170"/>
                  </a:lnTo>
                  <a:lnTo>
                    <a:pt x="8646" y="1068"/>
                  </a:lnTo>
                  <a:lnTo>
                    <a:pt x="8641" y="1016"/>
                  </a:lnTo>
                  <a:lnTo>
                    <a:pt x="8635" y="962"/>
                  </a:lnTo>
                  <a:lnTo>
                    <a:pt x="8628" y="909"/>
                  </a:lnTo>
                  <a:lnTo>
                    <a:pt x="8620" y="856"/>
                  </a:lnTo>
                  <a:lnTo>
                    <a:pt x="8612" y="803"/>
                  </a:lnTo>
                  <a:lnTo>
                    <a:pt x="8602" y="749"/>
                  </a:lnTo>
                  <a:lnTo>
                    <a:pt x="8591" y="696"/>
                  </a:lnTo>
                  <a:lnTo>
                    <a:pt x="8579" y="644"/>
                  </a:lnTo>
                  <a:lnTo>
                    <a:pt x="8565" y="593"/>
                  </a:lnTo>
                  <a:lnTo>
                    <a:pt x="8550" y="542"/>
                  </a:lnTo>
                  <a:lnTo>
                    <a:pt x="8534" y="492"/>
                  </a:lnTo>
                  <a:lnTo>
                    <a:pt x="8516" y="444"/>
                  </a:lnTo>
                  <a:lnTo>
                    <a:pt x="8496" y="398"/>
                  </a:lnTo>
                  <a:lnTo>
                    <a:pt x="8474" y="353"/>
                  </a:lnTo>
                  <a:lnTo>
                    <a:pt x="8451" y="310"/>
                  </a:lnTo>
                  <a:lnTo>
                    <a:pt x="8425" y="268"/>
                  </a:lnTo>
                  <a:lnTo>
                    <a:pt x="8396" y="229"/>
                  </a:lnTo>
                  <a:lnTo>
                    <a:pt x="8367" y="193"/>
                  </a:lnTo>
                  <a:lnTo>
                    <a:pt x="8335" y="159"/>
                  </a:lnTo>
                  <a:lnTo>
                    <a:pt x="8301" y="128"/>
                  </a:lnTo>
                  <a:lnTo>
                    <a:pt x="8264" y="100"/>
                  </a:lnTo>
                  <a:lnTo>
                    <a:pt x="8225" y="75"/>
                  </a:lnTo>
                  <a:lnTo>
                    <a:pt x="8183" y="53"/>
                  </a:lnTo>
                  <a:lnTo>
                    <a:pt x="8137" y="34"/>
                  </a:lnTo>
                  <a:lnTo>
                    <a:pt x="8078" y="16"/>
                  </a:lnTo>
                  <a:lnTo>
                    <a:pt x="8020" y="5"/>
                  </a:lnTo>
                  <a:lnTo>
                    <a:pt x="7962" y="0"/>
                  </a:lnTo>
                  <a:lnTo>
                    <a:pt x="7906" y="0"/>
                  </a:lnTo>
                  <a:lnTo>
                    <a:pt x="7850" y="7"/>
                  </a:lnTo>
                  <a:lnTo>
                    <a:pt x="7796" y="19"/>
                  </a:lnTo>
                  <a:lnTo>
                    <a:pt x="7744" y="36"/>
                  </a:lnTo>
                  <a:lnTo>
                    <a:pt x="7693" y="59"/>
                  </a:lnTo>
                  <a:lnTo>
                    <a:pt x="7644" y="85"/>
                  </a:lnTo>
                  <a:lnTo>
                    <a:pt x="7596" y="116"/>
                  </a:lnTo>
                  <a:lnTo>
                    <a:pt x="7550" y="151"/>
                  </a:lnTo>
                  <a:lnTo>
                    <a:pt x="7507" y="189"/>
                  </a:lnTo>
                  <a:lnTo>
                    <a:pt x="7465" y="231"/>
                  </a:lnTo>
                  <a:lnTo>
                    <a:pt x="7426" y="276"/>
                  </a:lnTo>
                  <a:lnTo>
                    <a:pt x="7390" y="325"/>
                  </a:lnTo>
                  <a:lnTo>
                    <a:pt x="7355" y="375"/>
                  </a:lnTo>
                  <a:lnTo>
                    <a:pt x="7322" y="428"/>
                  </a:lnTo>
                  <a:lnTo>
                    <a:pt x="7293" y="482"/>
                  </a:lnTo>
                  <a:lnTo>
                    <a:pt x="7267" y="540"/>
                  </a:lnTo>
                  <a:lnTo>
                    <a:pt x="7243" y="597"/>
                  </a:lnTo>
                  <a:lnTo>
                    <a:pt x="7223" y="656"/>
                  </a:lnTo>
                  <a:lnTo>
                    <a:pt x="7205" y="715"/>
                  </a:lnTo>
                  <a:lnTo>
                    <a:pt x="7191" y="776"/>
                  </a:lnTo>
                  <a:lnTo>
                    <a:pt x="7180" y="837"/>
                  </a:lnTo>
                  <a:lnTo>
                    <a:pt x="7172" y="897"/>
                  </a:lnTo>
                  <a:lnTo>
                    <a:pt x="7168" y="957"/>
                  </a:lnTo>
                  <a:lnTo>
                    <a:pt x="7168" y="1017"/>
                  </a:lnTo>
                  <a:lnTo>
                    <a:pt x="7171" y="1075"/>
                  </a:lnTo>
                  <a:lnTo>
                    <a:pt x="7179" y="1133"/>
                  </a:lnTo>
                  <a:lnTo>
                    <a:pt x="7190" y="1188"/>
                  </a:lnTo>
                  <a:lnTo>
                    <a:pt x="7205" y="1243"/>
                  </a:lnTo>
                  <a:lnTo>
                    <a:pt x="7225" y="1295"/>
                  </a:lnTo>
                  <a:lnTo>
                    <a:pt x="7176" y="1130"/>
                  </a:lnTo>
                  <a:lnTo>
                    <a:pt x="7117" y="980"/>
                  </a:lnTo>
                  <a:lnTo>
                    <a:pt x="7047" y="846"/>
                  </a:lnTo>
                  <a:lnTo>
                    <a:pt x="6968" y="725"/>
                  </a:lnTo>
                  <a:lnTo>
                    <a:pt x="6882" y="618"/>
                  </a:lnTo>
                  <a:lnTo>
                    <a:pt x="6787" y="526"/>
                  </a:lnTo>
                  <a:lnTo>
                    <a:pt x="6687" y="446"/>
                  </a:lnTo>
                  <a:lnTo>
                    <a:pt x="6581" y="380"/>
                  </a:lnTo>
                  <a:lnTo>
                    <a:pt x="6470" y="327"/>
                  </a:lnTo>
                  <a:lnTo>
                    <a:pt x="6355" y="287"/>
                  </a:lnTo>
                  <a:lnTo>
                    <a:pt x="6236" y="257"/>
                  </a:lnTo>
                  <a:lnTo>
                    <a:pt x="6116" y="241"/>
                  </a:lnTo>
                  <a:lnTo>
                    <a:pt x="5994" y="237"/>
                  </a:lnTo>
                  <a:lnTo>
                    <a:pt x="5872" y="244"/>
                  </a:lnTo>
                  <a:lnTo>
                    <a:pt x="5750" y="262"/>
                  </a:lnTo>
                  <a:lnTo>
                    <a:pt x="5628" y="292"/>
                  </a:lnTo>
                  <a:lnTo>
                    <a:pt x="5510" y="332"/>
                  </a:lnTo>
                  <a:lnTo>
                    <a:pt x="5393" y="382"/>
                  </a:lnTo>
                  <a:lnTo>
                    <a:pt x="5280" y="442"/>
                  </a:lnTo>
                  <a:lnTo>
                    <a:pt x="5171" y="512"/>
                  </a:lnTo>
                  <a:lnTo>
                    <a:pt x="5068" y="592"/>
                  </a:lnTo>
                  <a:lnTo>
                    <a:pt x="4972" y="680"/>
                  </a:lnTo>
                  <a:lnTo>
                    <a:pt x="4881" y="779"/>
                  </a:lnTo>
                  <a:lnTo>
                    <a:pt x="4799" y="885"/>
                  </a:lnTo>
                  <a:lnTo>
                    <a:pt x="4726" y="1000"/>
                  </a:lnTo>
                  <a:lnTo>
                    <a:pt x="4661" y="1122"/>
                  </a:lnTo>
                  <a:lnTo>
                    <a:pt x="4608" y="1254"/>
                  </a:lnTo>
                  <a:lnTo>
                    <a:pt x="4566" y="1391"/>
                  </a:lnTo>
                  <a:lnTo>
                    <a:pt x="4535" y="1537"/>
                  </a:lnTo>
                  <a:lnTo>
                    <a:pt x="4518" y="1689"/>
                  </a:lnTo>
                  <a:lnTo>
                    <a:pt x="4514" y="1848"/>
                  </a:lnTo>
                  <a:lnTo>
                    <a:pt x="4525" y="2014"/>
                  </a:lnTo>
                  <a:lnTo>
                    <a:pt x="4510" y="1960"/>
                  </a:lnTo>
                  <a:lnTo>
                    <a:pt x="4491" y="1907"/>
                  </a:lnTo>
                  <a:lnTo>
                    <a:pt x="4468" y="1856"/>
                  </a:lnTo>
                  <a:lnTo>
                    <a:pt x="4441" y="1806"/>
                  </a:lnTo>
                  <a:lnTo>
                    <a:pt x="4411" y="1758"/>
                  </a:lnTo>
                  <a:lnTo>
                    <a:pt x="4377" y="1711"/>
                  </a:lnTo>
                  <a:lnTo>
                    <a:pt x="4340" y="1666"/>
                  </a:lnTo>
                  <a:lnTo>
                    <a:pt x="4301" y="1624"/>
                  </a:lnTo>
                  <a:lnTo>
                    <a:pt x="4259" y="1582"/>
                  </a:lnTo>
                  <a:lnTo>
                    <a:pt x="4214" y="1543"/>
                  </a:lnTo>
                  <a:lnTo>
                    <a:pt x="4167" y="1506"/>
                  </a:lnTo>
                  <a:lnTo>
                    <a:pt x="4116" y="1469"/>
                  </a:lnTo>
                  <a:lnTo>
                    <a:pt x="4065" y="1436"/>
                  </a:lnTo>
                  <a:lnTo>
                    <a:pt x="4012" y="1405"/>
                  </a:lnTo>
                  <a:lnTo>
                    <a:pt x="3957" y="1375"/>
                  </a:lnTo>
                  <a:lnTo>
                    <a:pt x="3902" y="1348"/>
                  </a:lnTo>
                  <a:lnTo>
                    <a:pt x="3843" y="1323"/>
                  </a:lnTo>
                  <a:lnTo>
                    <a:pt x="3785" y="1301"/>
                  </a:lnTo>
                  <a:lnTo>
                    <a:pt x="3726" y="1281"/>
                  </a:lnTo>
                  <a:lnTo>
                    <a:pt x="3666" y="1263"/>
                  </a:lnTo>
                  <a:lnTo>
                    <a:pt x="3606" y="1248"/>
                  </a:lnTo>
                  <a:lnTo>
                    <a:pt x="3545" y="1234"/>
                  </a:lnTo>
                  <a:lnTo>
                    <a:pt x="3484" y="1224"/>
                  </a:lnTo>
                  <a:lnTo>
                    <a:pt x="3424" y="1216"/>
                  </a:lnTo>
                  <a:lnTo>
                    <a:pt x="3364" y="1211"/>
                  </a:lnTo>
                  <a:lnTo>
                    <a:pt x="3303" y="1209"/>
                  </a:lnTo>
                  <a:lnTo>
                    <a:pt x="3244" y="1210"/>
                  </a:lnTo>
                  <a:lnTo>
                    <a:pt x="3186" y="1213"/>
                  </a:lnTo>
                  <a:lnTo>
                    <a:pt x="3129" y="1220"/>
                  </a:lnTo>
                  <a:lnTo>
                    <a:pt x="3073" y="1229"/>
                  </a:lnTo>
                  <a:lnTo>
                    <a:pt x="3018" y="1243"/>
                  </a:lnTo>
                  <a:lnTo>
                    <a:pt x="2966" y="1258"/>
                  </a:lnTo>
                  <a:lnTo>
                    <a:pt x="2928" y="1272"/>
                  </a:lnTo>
                  <a:lnTo>
                    <a:pt x="2890" y="1287"/>
                  </a:lnTo>
                  <a:lnTo>
                    <a:pt x="2851" y="1304"/>
                  </a:lnTo>
                  <a:lnTo>
                    <a:pt x="2812" y="1324"/>
                  </a:lnTo>
                  <a:lnTo>
                    <a:pt x="2772" y="1345"/>
                  </a:lnTo>
                  <a:lnTo>
                    <a:pt x="2733" y="1367"/>
                  </a:lnTo>
                  <a:lnTo>
                    <a:pt x="2694" y="1391"/>
                  </a:lnTo>
                  <a:lnTo>
                    <a:pt x="2655" y="1417"/>
                  </a:lnTo>
                  <a:lnTo>
                    <a:pt x="2616" y="1445"/>
                  </a:lnTo>
                  <a:lnTo>
                    <a:pt x="2578" y="1473"/>
                  </a:lnTo>
                  <a:lnTo>
                    <a:pt x="2539" y="1505"/>
                  </a:lnTo>
                  <a:lnTo>
                    <a:pt x="2500" y="1536"/>
                  </a:lnTo>
                  <a:lnTo>
                    <a:pt x="2463" y="1568"/>
                  </a:lnTo>
                  <a:lnTo>
                    <a:pt x="2426" y="1602"/>
                  </a:lnTo>
                  <a:lnTo>
                    <a:pt x="2391" y="1637"/>
                  </a:lnTo>
                  <a:lnTo>
                    <a:pt x="2355" y="1672"/>
                  </a:lnTo>
                  <a:lnTo>
                    <a:pt x="2321" y="1709"/>
                  </a:lnTo>
                  <a:lnTo>
                    <a:pt x="2288" y="1747"/>
                  </a:lnTo>
                  <a:lnTo>
                    <a:pt x="2255" y="1786"/>
                  </a:lnTo>
                  <a:lnTo>
                    <a:pt x="2224" y="1824"/>
                  </a:lnTo>
                  <a:lnTo>
                    <a:pt x="2194" y="1864"/>
                  </a:lnTo>
                  <a:lnTo>
                    <a:pt x="2166" y="1904"/>
                  </a:lnTo>
                  <a:lnTo>
                    <a:pt x="2139" y="1944"/>
                  </a:lnTo>
                  <a:lnTo>
                    <a:pt x="2114" y="1986"/>
                  </a:lnTo>
                  <a:lnTo>
                    <a:pt x="2090" y="2027"/>
                  </a:lnTo>
                  <a:lnTo>
                    <a:pt x="2068" y="2068"/>
                  </a:lnTo>
                  <a:lnTo>
                    <a:pt x="2048" y="2110"/>
                  </a:lnTo>
                  <a:lnTo>
                    <a:pt x="2030" y="2151"/>
                  </a:lnTo>
                  <a:lnTo>
                    <a:pt x="2014" y="2194"/>
                  </a:lnTo>
                  <a:lnTo>
                    <a:pt x="2000" y="2235"/>
                  </a:lnTo>
                  <a:lnTo>
                    <a:pt x="1987" y="2276"/>
                  </a:lnTo>
                  <a:lnTo>
                    <a:pt x="1977" y="2317"/>
                  </a:lnTo>
                  <a:lnTo>
                    <a:pt x="1970" y="2360"/>
                  </a:lnTo>
                  <a:lnTo>
                    <a:pt x="1965" y="2402"/>
                  </a:lnTo>
                  <a:lnTo>
                    <a:pt x="1962" y="2446"/>
                  </a:lnTo>
                  <a:lnTo>
                    <a:pt x="1962" y="2488"/>
                  </a:lnTo>
                  <a:lnTo>
                    <a:pt x="1964" y="2530"/>
                  </a:lnTo>
                  <a:lnTo>
                    <a:pt x="1968" y="2572"/>
                  </a:lnTo>
                  <a:lnTo>
                    <a:pt x="1973" y="2614"/>
                  </a:lnTo>
                  <a:lnTo>
                    <a:pt x="1981" y="2656"/>
                  </a:lnTo>
                  <a:lnTo>
                    <a:pt x="1990" y="2699"/>
                  </a:lnTo>
                  <a:lnTo>
                    <a:pt x="2001" y="2740"/>
                  </a:lnTo>
                  <a:lnTo>
                    <a:pt x="2012" y="2782"/>
                  </a:lnTo>
                  <a:lnTo>
                    <a:pt x="2025" y="2823"/>
                  </a:lnTo>
                  <a:lnTo>
                    <a:pt x="2038" y="2865"/>
                  </a:lnTo>
                  <a:lnTo>
                    <a:pt x="2052" y="2907"/>
                  </a:lnTo>
                  <a:lnTo>
                    <a:pt x="2067" y="2948"/>
                  </a:lnTo>
                  <a:lnTo>
                    <a:pt x="2082" y="2989"/>
                  </a:lnTo>
                  <a:lnTo>
                    <a:pt x="2113" y="3071"/>
                  </a:lnTo>
                  <a:lnTo>
                    <a:pt x="2143" y="3153"/>
                  </a:lnTo>
                  <a:lnTo>
                    <a:pt x="2158" y="3194"/>
                  </a:lnTo>
                  <a:lnTo>
                    <a:pt x="2173" y="3234"/>
                  </a:lnTo>
                  <a:lnTo>
                    <a:pt x="2186" y="3275"/>
                  </a:lnTo>
                  <a:lnTo>
                    <a:pt x="2199" y="3315"/>
                  </a:lnTo>
                  <a:lnTo>
                    <a:pt x="2211" y="3356"/>
                  </a:lnTo>
                  <a:lnTo>
                    <a:pt x="2222" y="3397"/>
                  </a:lnTo>
                  <a:lnTo>
                    <a:pt x="2231" y="3437"/>
                  </a:lnTo>
                  <a:lnTo>
                    <a:pt x="2239" y="3477"/>
                  </a:lnTo>
                  <a:lnTo>
                    <a:pt x="2246" y="3517"/>
                  </a:lnTo>
                  <a:lnTo>
                    <a:pt x="2250" y="3557"/>
                  </a:lnTo>
                  <a:lnTo>
                    <a:pt x="2253" y="3597"/>
                  </a:lnTo>
                  <a:lnTo>
                    <a:pt x="2254" y="3638"/>
                  </a:lnTo>
                  <a:lnTo>
                    <a:pt x="2204" y="3581"/>
                  </a:lnTo>
                  <a:lnTo>
                    <a:pt x="2153" y="3532"/>
                  </a:lnTo>
                  <a:lnTo>
                    <a:pt x="2102" y="3490"/>
                  </a:lnTo>
                  <a:lnTo>
                    <a:pt x="2050" y="3455"/>
                  </a:lnTo>
                  <a:lnTo>
                    <a:pt x="1998" y="3426"/>
                  </a:lnTo>
                  <a:lnTo>
                    <a:pt x="1944" y="3404"/>
                  </a:lnTo>
                  <a:lnTo>
                    <a:pt x="1890" y="3387"/>
                  </a:lnTo>
                  <a:lnTo>
                    <a:pt x="1837" y="3376"/>
                  </a:lnTo>
                  <a:lnTo>
                    <a:pt x="1784" y="3370"/>
                  </a:lnTo>
                  <a:lnTo>
                    <a:pt x="1730" y="3370"/>
                  </a:lnTo>
                  <a:lnTo>
                    <a:pt x="1676" y="3375"/>
                  </a:lnTo>
                  <a:lnTo>
                    <a:pt x="1623" y="3386"/>
                  </a:lnTo>
                  <a:lnTo>
                    <a:pt x="1570" y="3400"/>
                  </a:lnTo>
                  <a:lnTo>
                    <a:pt x="1517" y="3418"/>
                  </a:lnTo>
                  <a:lnTo>
                    <a:pt x="1466" y="3440"/>
                  </a:lnTo>
                  <a:lnTo>
                    <a:pt x="1414" y="3465"/>
                  </a:lnTo>
                  <a:lnTo>
                    <a:pt x="1363" y="3494"/>
                  </a:lnTo>
                  <a:lnTo>
                    <a:pt x="1314" y="3527"/>
                  </a:lnTo>
                  <a:lnTo>
                    <a:pt x="1265" y="3562"/>
                  </a:lnTo>
                  <a:lnTo>
                    <a:pt x="1218" y="3599"/>
                  </a:lnTo>
                  <a:lnTo>
                    <a:pt x="1171" y="3640"/>
                  </a:lnTo>
                  <a:lnTo>
                    <a:pt x="1126" y="3683"/>
                  </a:lnTo>
                  <a:lnTo>
                    <a:pt x="1082" y="3727"/>
                  </a:lnTo>
                  <a:lnTo>
                    <a:pt x="1041" y="3772"/>
                  </a:lnTo>
                  <a:lnTo>
                    <a:pt x="1000" y="3819"/>
                  </a:lnTo>
                  <a:lnTo>
                    <a:pt x="962" y="3868"/>
                  </a:lnTo>
                  <a:lnTo>
                    <a:pt x="925" y="3917"/>
                  </a:lnTo>
                  <a:lnTo>
                    <a:pt x="889" y="3966"/>
                  </a:lnTo>
                  <a:lnTo>
                    <a:pt x="857" y="4016"/>
                  </a:lnTo>
                  <a:lnTo>
                    <a:pt x="826" y="4066"/>
                  </a:lnTo>
                  <a:lnTo>
                    <a:pt x="798" y="4116"/>
                  </a:lnTo>
                  <a:lnTo>
                    <a:pt x="773" y="4165"/>
                  </a:lnTo>
                  <a:lnTo>
                    <a:pt x="751" y="4210"/>
                  </a:lnTo>
                  <a:lnTo>
                    <a:pt x="730" y="4261"/>
                  </a:lnTo>
                  <a:lnTo>
                    <a:pt x="710" y="4317"/>
                  </a:lnTo>
                  <a:lnTo>
                    <a:pt x="690" y="4378"/>
                  </a:lnTo>
                  <a:lnTo>
                    <a:pt x="671" y="4442"/>
                  </a:lnTo>
                  <a:lnTo>
                    <a:pt x="652" y="4509"/>
                  </a:lnTo>
                  <a:lnTo>
                    <a:pt x="635" y="4581"/>
                  </a:lnTo>
                  <a:lnTo>
                    <a:pt x="620" y="4655"/>
                  </a:lnTo>
                  <a:lnTo>
                    <a:pt x="606" y="4731"/>
                  </a:lnTo>
                  <a:lnTo>
                    <a:pt x="594" y="4810"/>
                  </a:lnTo>
                  <a:lnTo>
                    <a:pt x="583" y="4891"/>
                  </a:lnTo>
                  <a:lnTo>
                    <a:pt x="575" y="4972"/>
                  </a:lnTo>
                  <a:lnTo>
                    <a:pt x="569" y="5055"/>
                  </a:lnTo>
                  <a:lnTo>
                    <a:pt x="564" y="5138"/>
                  </a:lnTo>
                  <a:lnTo>
                    <a:pt x="563" y="5221"/>
                  </a:lnTo>
                  <a:lnTo>
                    <a:pt x="564" y="5305"/>
                  </a:lnTo>
                  <a:lnTo>
                    <a:pt x="567" y="5387"/>
                  </a:lnTo>
                  <a:lnTo>
                    <a:pt x="574" y="5468"/>
                  </a:lnTo>
                  <a:lnTo>
                    <a:pt x="583" y="5549"/>
                  </a:lnTo>
                  <a:lnTo>
                    <a:pt x="596" y="5626"/>
                  </a:lnTo>
                  <a:lnTo>
                    <a:pt x="612" y="5702"/>
                  </a:lnTo>
                  <a:lnTo>
                    <a:pt x="632" y="5776"/>
                  </a:lnTo>
                  <a:lnTo>
                    <a:pt x="656" y="5846"/>
                  </a:lnTo>
                  <a:lnTo>
                    <a:pt x="683" y="5913"/>
                  </a:lnTo>
                  <a:lnTo>
                    <a:pt x="714" y="5975"/>
                  </a:lnTo>
                  <a:lnTo>
                    <a:pt x="749" y="6035"/>
                  </a:lnTo>
                  <a:lnTo>
                    <a:pt x="788" y="6089"/>
                  </a:lnTo>
                  <a:lnTo>
                    <a:pt x="832" y="6138"/>
                  </a:lnTo>
                  <a:lnTo>
                    <a:pt x="881" y="6182"/>
                  </a:lnTo>
                  <a:lnTo>
                    <a:pt x="935" y="6220"/>
                  </a:lnTo>
                  <a:lnTo>
                    <a:pt x="993" y="6253"/>
                  </a:lnTo>
                  <a:lnTo>
                    <a:pt x="1056" y="6279"/>
                  </a:lnTo>
                  <a:lnTo>
                    <a:pt x="992" y="6259"/>
                  </a:lnTo>
                  <a:lnTo>
                    <a:pt x="929" y="6242"/>
                  </a:lnTo>
                  <a:lnTo>
                    <a:pt x="867" y="6229"/>
                  </a:lnTo>
                  <a:lnTo>
                    <a:pt x="807" y="6220"/>
                  </a:lnTo>
                  <a:lnTo>
                    <a:pt x="748" y="6215"/>
                  </a:lnTo>
                  <a:lnTo>
                    <a:pt x="692" y="6213"/>
                  </a:lnTo>
                  <a:lnTo>
                    <a:pt x="636" y="6214"/>
                  </a:lnTo>
                  <a:lnTo>
                    <a:pt x="583" y="6219"/>
                  </a:lnTo>
                  <a:lnTo>
                    <a:pt x="531" y="6227"/>
                  </a:lnTo>
                  <a:lnTo>
                    <a:pt x="482" y="6238"/>
                  </a:lnTo>
                  <a:lnTo>
                    <a:pt x="435" y="6254"/>
                  </a:lnTo>
                  <a:lnTo>
                    <a:pt x="389" y="6272"/>
                  </a:lnTo>
                  <a:lnTo>
                    <a:pt x="345" y="6293"/>
                  </a:lnTo>
                  <a:lnTo>
                    <a:pt x="304" y="6317"/>
                  </a:lnTo>
                  <a:lnTo>
                    <a:pt x="265" y="6344"/>
                  </a:lnTo>
                  <a:lnTo>
                    <a:pt x="229" y="6374"/>
                  </a:lnTo>
                  <a:lnTo>
                    <a:pt x="195" y="6407"/>
                  </a:lnTo>
                  <a:lnTo>
                    <a:pt x="164" y="6443"/>
                  </a:lnTo>
                  <a:lnTo>
                    <a:pt x="135" y="6483"/>
                  </a:lnTo>
                  <a:lnTo>
                    <a:pt x="107" y="6525"/>
                  </a:lnTo>
                  <a:lnTo>
                    <a:pt x="84" y="6569"/>
                  </a:lnTo>
                  <a:lnTo>
                    <a:pt x="63" y="6616"/>
                  </a:lnTo>
                  <a:lnTo>
                    <a:pt x="45" y="6665"/>
                  </a:lnTo>
                  <a:lnTo>
                    <a:pt x="30" y="6718"/>
                  </a:lnTo>
                  <a:lnTo>
                    <a:pt x="18" y="6773"/>
                  </a:lnTo>
                  <a:lnTo>
                    <a:pt x="9" y="6830"/>
                  </a:lnTo>
                  <a:lnTo>
                    <a:pt x="3" y="6890"/>
                  </a:lnTo>
                  <a:lnTo>
                    <a:pt x="0" y="6952"/>
                  </a:lnTo>
                  <a:lnTo>
                    <a:pt x="0" y="7017"/>
                  </a:lnTo>
                  <a:lnTo>
                    <a:pt x="4" y="7084"/>
                  </a:lnTo>
                  <a:lnTo>
                    <a:pt x="11" y="7153"/>
                  </a:lnTo>
                  <a:lnTo>
                    <a:pt x="22" y="7225"/>
                  </a:lnTo>
                  <a:lnTo>
                    <a:pt x="32" y="7278"/>
                  </a:lnTo>
                  <a:lnTo>
                    <a:pt x="46" y="7330"/>
                  </a:lnTo>
                  <a:lnTo>
                    <a:pt x="61" y="7380"/>
                  </a:lnTo>
                  <a:lnTo>
                    <a:pt x="80" y="7428"/>
                  </a:lnTo>
                  <a:lnTo>
                    <a:pt x="100" y="7476"/>
                  </a:lnTo>
                  <a:lnTo>
                    <a:pt x="124" y="7520"/>
                  </a:lnTo>
                  <a:lnTo>
                    <a:pt x="149" y="7563"/>
                  </a:lnTo>
                  <a:lnTo>
                    <a:pt x="177" y="7604"/>
                  </a:lnTo>
                  <a:lnTo>
                    <a:pt x="206" y="7643"/>
                  </a:lnTo>
                  <a:lnTo>
                    <a:pt x="237" y="7681"/>
                  </a:lnTo>
                  <a:lnTo>
                    <a:pt x="270" y="7716"/>
                  </a:lnTo>
                  <a:lnTo>
                    <a:pt x="305" y="7750"/>
                  </a:lnTo>
                  <a:lnTo>
                    <a:pt x="341" y="7782"/>
                  </a:lnTo>
                  <a:lnTo>
                    <a:pt x="379" y="7812"/>
                  </a:lnTo>
                  <a:lnTo>
                    <a:pt x="420" y="7840"/>
                  </a:lnTo>
                  <a:lnTo>
                    <a:pt x="461" y="7867"/>
                  </a:lnTo>
                  <a:lnTo>
                    <a:pt x="503" y="7891"/>
                  </a:lnTo>
                  <a:lnTo>
                    <a:pt x="547" y="7916"/>
                  </a:lnTo>
                  <a:lnTo>
                    <a:pt x="591" y="7937"/>
                  </a:lnTo>
                  <a:lnTo>
                    <a:pt x="637" y="7957"/>
                  </a:lnTo>
                  <a:lnTo>
                    <a:pt x="685" y="7975"/>
                  </a:lnTo>
                  <a:lnTo>
                    <a:pt x="732" y="7991"/>
                  </a:lnTo>
                  <a:lnTo>
                    <a:pt x="781" y="8006"/>
                  </a:lnTo>
                  <a:lnTo>
                    <a:pt x="830" y="8019"/>
                  </a:lnTo>
                  <a:lnTo>
                    <a:pt x="879" y="8030"/>
                  </a:lnTo>
                  <a:lnTo>
                    <a:pt x="930" y="8040"/>
                  </a:lnTo>
                  <a:lnTo>
                    <a:pt x="981" y="8048"/>
                  </a:lnTo>
                  <a:lnTo>
                    <a:pt x="1032" y="8054"/>
                  </a:lnTo>
                  <a:lnTo>
                    <a:pt x="1083" y="8059"/>
                  </a:lnTo>
                  <a:lnTo>
                    <a:pt x="1134" y="8062"/>
                  </a:lnTo>
                  <a:lnTo>
                    <a:pt x="1185" y="8064"/>
                  </a:lnTo>
                  <a:lnTo>
                    <a:pt x="1238" y="8064"/>
                  </a:lnTo>
                  <a:lnTo>
                    <a:pt x="1179" y="8081"/>
                  </a:lnTo>
                  <a:lnTo>
                    <a:pt x="1125" y="8102"/>
                  </a:lnTo>
                  <a:lnTo>
                    <a:pt x="1074" y="8128"/>
                  </a:lnTo>
                  <a:lnTo>
                    <a:pt x="1026" y="8158"/>
                  </a:lnTo>
                  <a:lnTo>
                    <a:pt x="982" y="8191"/>
                  </a:lnTo>
                  <a:lnTo>
                    <a:pt x="940" y="8227"/>
                  </a:lnTo>
                  <a:lnTo>
                    <a:pt x="901" y="8267"/>
                  </a:lnTo>
                  <a:lnTo>
                    <a:pt x="865" y="8309"/>
                  </a:lnTo>
                  <a:lnTo>
                    <a:pt x="833" y="8354"/>
                  </a:lnTo>
                  <a:lnTo>
                    <a:pt x="803" y="8403"/>
                  </a:lnTo>
                  <a:lnTo>
                    <a:pt x="776" y="8453"/>
                  </a:lnTo>
                  <a:lnTo>
                    <a:pt x="752" y="8505"/>
                  </a:lnTo>
                  <a:lnTo>
                    <a:pt x="730" y="8558"/>
                  </a:lnTo>
                  <a:lnTo>
                    <a:pt x="711" y="8614"/>
                  </a:lnTo>
                  <a:lnTo>
                    <a:pt x="695" y="8671"/>
                  </a:lnTo>
                  <a:lnTo>
                    <a:pt x="681" y="8729"/>
                  </a:lnTo>
                  <a:lnTo>
                    <a:pt x="670" y="8788"/>
                  </a:lnTo>
                  <a:lnTo>
                    <a:pt x="661" y="8847"/>
                  </a:lnTo>
                  <a:lnTo>
                    <a:pt x="654" y="8908"/>
                  </a:lnTo>
                  <a:lnTo>
                    <a:pt x="650" y="8969"/>
                  </a:lnTo>
                  <a:lnTo>
                    <a:pt x="648" y="9029"/>
                  </a:lnTo>
                  <a:lnTo>
                    <a:pt x="648" y="9089"/>
                  </a:lnTo>
                  <a:lnTo>
                    <a:pt x="651" y="9150"/>
                  </a:lnTo>
                  <a:lnTo>
                    <a:pt x="657" y="9209"/>
                  </a:lnTo>
                  <a:lnTo>
                    <a:pt x="664" y="9267"/>
                  </a:lnTo>
                  <a:lnTo>
                    <a:pt x="672" y="9324"/>
                  </a:lnTo>
                  <a:lnTo>
                    <a:pt x="683" y="9381"/>
                  </a:lnTo>
                  <a:lnTo>
                    <a:pt x="696" y="9436"/>
                  </a:lnTo>
                  <a:lnTo>
                    <a:pt x="711" y="9488"/>
                  </a:lnTo>
                  <a:lnTo>
                    <a:pt x="727" y="9539"/>
                  </a:lnTo>
                  <a:lnTo>
                    <a:pt x="745" y="9589"/>
                  </a:lnTo>
                  <a:lnTo>
                    <a:pt x="765" y="9635"/>
                  </a:lnTo>
                  <a:lnTo>
                    <a:pt x="795" y="9697"/>
                  </a:lnTo>
                  <a:lnTo>
                    <a:pt x="825" y="9755"/>
                  </a:lnTo>
                  <a:lnTo>
                    <a:pt x="856" y="9809"/>
                  </a:lnTo>
                  <a:lnTo>
                    <a:pt x="887" y="9860"/>
                  </a:lnTo>
                  <a:lnTo>
                    <a:pt x="919" y="9906"/>
                  </a:lnTo>
                  <a:lnTo>
                    <a:pt x="953" y="9949"/>
                  </a:lnTo>
                  <a:lnTo>
                    <a:pt x="986" y="9989"/>
                  </a:lnTo>
                  <a:lnTo>
                    <a:pt x="1019" y="10026"/>
                  </a:lnTo>
                  <a:lnTo>
                    <a:pt x="1054" y="10061"/>
                  </a:lnTo>
                  <a:lnTo>
                    <a:pt x="1089" y="10092"/>
                  </a:lnTo>
                  <a:lnTo>
                    <a:pt x="1125" y="10121"/>
                  </a:lnTo>
                  <a:lnTo>
                    <a:pt x="1162" y="10147"/>
                  </a:lnTo>
                  <a:lnTo>
                    <a:pt x="1200" y="10171"/>
                  </a:lnTo>
                  <a:lnTo>
                    <a:pt x="1238" y="10194"/>
                  </a:lnTo>
                  <a:lnTo>
                    <a:pt x="1278" y="10214"/>
                  </a:lnTo>
                  <a:lnTo>
                    <a:pt x="1318" y="10233"/>
                  </a:lnTo>
                  <a:lnTo>
                    <a:pt x="1359" y="10251"/>
                  </a:lnTo>
                  <a:lnTo>
                    <a:pt x="1400" y="10267"/>
                  </a:lnTo>
                  <a:lnTo>
                    <a:pt x="1443" y="10283"/>
                  </a:lnTo>
                  <a:lnTo>
                    <a:pt x="1488" y="10298"/>
                  </a:lnTo>
                  <a:lnTo>
                    <a:pt x="1533" y="10312"/>
                  </a:lnTo>
                  <a:lnTo>
                    <a:pt x="1578" y="10325"/>
                  </a:lnTo>
                  <a:lnTo>
                    <a:pt x="1625" y="10339"/>
                  </a:lnTo>
                  <a:lnTo>
                    <a:pt x="1673" y="10352"/>
                  </a:lnTo>
                  <a:lnTo>
                    <a:pt x="1773" y="10378"/>
                  </a:lnTo>
                  <a:lnTo>
                    <a:pt x="1877" y="10406"/>
                  </a:lnTo>
                  <a:lnTo>
                    <a:pt x="1931" y="10422"/>
                  </a:lnTo>
                  <a:lnTo>
                    <a:pt x="1986" y="10438"/>
                  </a:lnTo>
                  <a:lnTo>
                    <a:pt x="2043" y="10455"/>
                  </a:lnTo>
                  <a:lnTo>
                    <a:pt x="2101" y="10474"/>
                  </a:lnTo>
                  <a:lnTo>
                    <a:pt x="2105" y="10574"/>
                  </a:lnTo>
                  <a:lnTo>
                    <a:pt x="2108" y="10667"/>
                  </a:lnTo>
                  <a:lnTo>
                    <a:pt x="2112" y="10755"/>
                  </a:lnTo>
                  <a:lnTo>
                    <a:pt x="2116" y="10841"/>
                  </a:lnTo>
                  <a:lnTo>
                    <a:pt x="2118" y="10882"/>
                  </a:lnTo>
                  <a:lnTo>
                    <a:pt x="2121" y="10922"/>
                  </a:lnTo>
                  <a:lnTo>
                    <a:pt x="2125" y="10961"/>
                  </a:lnTo>
                  <a:lnTo>
                    <a:pt x="2129" y="11000"/>
                  </a:lnTo>
                  <a:lnTo>
                    <a:pt x="2134" y="11039"/>
                  </a:lnTo>
                  <a:lnTo>
                    <a:pt x="2140" y="11076"/>
                  </a:lnTo>
                  <a:lnTo>
                    <a:pt x="2146" y="11113"/>
                  </a:lnTo>
                  <a:lnTo>
                    <a:pt x="2154" y="11150"/>
                  </a:lnTo>
                  <a:lnTo>
                    <a:pt x="2163" y="11186"/>
                  </a:lnTo>
                  <a:lnTo>
                    <a:pt x="2173" y="11222"/>
                  </a:lnTo>
                  <a:lnTo>
                    <a:pt x="2184" y="11258"/>
                  </a:lnTo>
                  <a:lnTo>
                    <a:pt x="2197" y="11294"/>
                  </a:lnTo>
                  <a:lnTo>
                    <a:pt x="2211" y="11329"/>
                  </a:lnTo>
                  <a:lnTo>
                    <a:pt x="2227" y="11364"/>
                  </a:lnTo>
                  <a:lnTo>
                    <a:pt x="2244" y="11400"/>
                  </a:lnTo>
                  <a:lnTo>
                    <a:pt x="2264" y="11435"/>
                  </a:lnTo>
                  <a:lnTo>
                    <a:pt x="2285" y="11470"/>
                  </a:lnTo>
                  <a:lnTo>
                    <a:pt x="2308" y="11507"/>
                  </a:lnTo>
                  <a:lnTo>
                    <a:pt x="2333" y="11543"/>
                  </a:lnTo>
                  <a:lnTo>
                    <a:pt x="2361" y="11579"/>
                  </a:lnTo>
                  <a:lnTo>
                    <a:pt x="2390" y="11616"/>
                  </a:lnTo>
                  <a:lnTo>
                    <a:pt x="2422" y="11653"/>
                  </a:lnTo>
                  <a:lnTo>
                    <a:pt x="2456" y="11690"/>
                  </a:lnTo>
                  <a:lnTo>
                    <a:pt x="2493" y="11729"/>
                  </a:lnTo>
                  <a:lnTo>
                    <a:pt x="2537" y="11770"/>
                  </a:lnTo>
                  <a:lnTo>
                    <a:pt x="2583" y="11809"/>
                  </a:lnTo>
                  <a:lnTo>
                    <a:pt x="2631" y="11846"/>
                  </a:lnTo>
                  <a:lnTo>
                    <a:pt x="2683" y="11881"/>
                  </a:lnTo>
                  <a:lnTo>
                    <a:pt x="2736" y="11913"/>
                  </a:lnTo>
                  <a:lnTo>
                    <a:pt x="2792" y="11944"/>
                  </a:lnTo>
                  <a:lnTo>
                    <a:pt x="2852" y="11973"/>
                  </a:lnTo>
                  <a:lnTo>
                    <a:pt x="2911" y="12000"/>
                  </a:lnTo>
                  <a:lnTo>
                    <a:pt x="2973" y="12024"/>
                  </a:lnTo>
                  <a:lnTo>
                    <a:pt x="3036" y="12046"/>
                  </a:lnTo>
                  <a:lnTo>
                    <a:pt x="3101" y="12065"/>
                  </a:lnTo>
                  <a:lnTo>
                    <a:pt x="3167" y="12082"/>
                  </a:lnTo>
                  <a:lnTo>
                    <a:pt x="3233" y="12098"/>
                  </a:lnTo>
                  <a:lnTo>
                    <a:pt x="3300" y="12110"/>
                  </a:lnTo>
                  <a:lnTo>
                    <a:pt x="3369" y="12121"/>
                  </a:lnTo>
                  <a:lnTo>
                    <a:pt x="3436" y="12129"/>
                  </a:lnTo>
                  <a:lnTo>
                    <a:pt x="3504" y="12134"/>
                  </a:lnTo>
                  <a:lnTo>
                    <a:pt x="3572" y="12138"/>
                  </a:lnTo>
                  <a:lnTo>
                    <a:pt x="3641" y="12139"/>
                  </a:lnTo>
                  <a:lnTo>
                    <a:pt x="3708" y="12137"/>
                  </a:lnTo>
                  <a:lnTo>
                    <a:pt x="3775" y="12133"/>
                  </a:lnTo>
                  <a:lnTo>
                    <a:pt x="3841" y="12126"/>
                  </a:lnTo>
                  <a:lnTo>
                    <a:pt x="3907" y="12117"/>
                  </a:lnTo>
                  <a:lnTo>
                    <a:pt x="3971" y="12105"/>
                  </a:lnTo>
                  <a:lnTo>
                    <a:pt x="4033" y="12091"/>
                  </a:lnTo>
                  <a:lnTo>
                    <a:pt x="4094" y="12074"/>
                  </a:lnTo>
                  <a:lnTo>
                    <a:pt x="4154" y="12055"/>
                  </a:lnTo>
                  <a:lnTo>
                    <a:pt x="4211" y="12033"/>
                  </a:lnTo>
                  <a:lnTo>
                    <a:pt x="4266" y="12008"/>
                  </a:lnTo>
                  <a:lnTo>
                    <a:pt x="4319" y="11980"/>
                  </a:lnTo>
                  <a:lnTo>
                    <a:pt x="4369" y="11949"/>
                  </a:lnTo>
                  <a:lnTo>
                    <a:pt x="4418" y="11916"/>
                  </a:lnTo>
                  <a:lnTo>
                    <a:pt x="4361" y="11993"/>
                  </a:lnTo>
                  <a:lnTo>
                    <a:pt x="4315" y="12068"/>
                  </a:lnTo>
                  <a:lnTo>
                    <a:pt x="4279" y="12143"/>
                  </a:lnTo>
                  <a:lnTo>
                    <a:pt x="4252" y="12218"/>
                  </a:lnTo>
                  <a:lnTo>
                    <a:pt x="4234" y="12290"/>
                  </a:lnTo>
                  <a:lnTo>
                    <a:pt x="4224" y="12362"/>
                  </a:lnTo>
                  <a:lnTo>
                    <a:pt x="4223" y="12433"/>
                  </a:lnTo>
                  <a:lnTo>
                    <a:pt x="4229" y="12503"/>
                  </a:lnTo>
                  <a:lnTo>
                    <a:pt x="4242" y="12570"/>
                  </a:lnTo>
                  <a:lnTo>
                    <a:pt x="4262" y="12636"/>
                  </a:lnTo>
                  <a:lnTo>
                    <a:pt x="4288" y="12702"/>
                  </a:lnTo>
                  <a:lnTo>
                    <a:pt x="4320" y="12764"/>
                  </a:lnTo>
                  <a:lnTo>
                    <a:pt x="4358" y="12825"/>
                  </a:lnTo>
                  <a:lnTo>
                    <a:pt x="4400" y="12884"/>
                  </a:lnTo>
                  <a:lnTo>
                    <a:pt x="4449" y="12941"/>
                  </a:lnTo>
                  <a:lnTo>
                    <a:pt x="4501" y="12996"/>
                  </a:lnTo>
                  <a:lnTo>
                    <a:pt x="4556" y="13048"/>
                  </a:lnTo>
                  <a:lnTo>
                    <a:pt x="4615" y="13097"/>
                  </a:lnTo>
                  <a:lnTo>
                    <a:pt x="4678" y="13144"/>
                  </a:lnTo>
                  <a:lnTo>
                    <a:pt x="4742" y="13190"/>
                  </a:lnTo>
                  <a:lnTo>
                    <a:pt x="4809" y="13231"/>
                  </a:lnTo>
                  <a:lnTo>
                    <a:pt x="4878" y="13270"/>
                  </a:lnTo>
                  <a:lnTo>
                    <a:pt x="4948" y="13306"/>
                  </a:lnTo>
                  <a:lnTo>
                    <a:pt x="5019" y="13338"/>
                  </a:lnTo>
                  <a:lnTo>
                    <a:pt x="5090" y="13367"/>
                  </a:lnTo>
                  <a:lnTo>
                    <a:pt x="5162" y="13393"/>
                  </a:lnTo>
                  <a:lnTo>
                    <a:pt x="5234" y="13417"/>
                  </a:lnTo>
                  <a:lnTo>
                    <a:pt x="5304" y="13436"/>
                  </a:lnTo>
                  <a:lnTo>
                    <a:pt x="5373" y="13451"/>
                  </a:lnTo>
                  <a:lnTo>
                    <a:pt x="5441" y="13462"/>
                  </a:lnTo>
                  <a:lnTo>
                    <a:pt x="5508" y="13470"/>
                  </a:lnTo>
                  <a:lnTo>
                    <a:pt x="5571" y="13473"/>
                  </a:lnTo>
                  <a:lnTo>
                    <a:pt x="5641" y="13474"/>
                  </a:lnTo>
                  <a:lnTo>
                    <a:pt x="5711" y="13473"/>
                  </a:lnTo>
                  <a:lnTo>
                    <a:pt x="5780" y="13471"/>
                  </a:lnTo>
                  <a:lnTo>
                    <a:pt x="5848" y="13466"/>
                  </a:lnTo>
                  <a:lnTo>
                    <a:pt x="5915" y="13460"/>
                  </a:lnTo>
                  <a:lnTo>
                    <a:pt x="5981" y="13453"/>
                  </a:lnTo>
                  <a:lnTo>
                    <a:pt x="6047" y="13443"/>
                  </a:lnTo>
                  <a:lnTo>
                    <a:pt x="6111" y="13431"/>
                  </a:lnTo>
                  <a:lnTo>
                    <a:pt x="6173" y="13418"/>
                  </a:lnTo>
                  <a:lnTo>
                    <a:pt x="6235" y="13403"/>
                  </a:lnTo>
                  <a:lnTo>
                    <a:pt x="6297" y="13385"/>
                  </a:lnTo>
                  <a:lnTo>
                    <a:pt x="6357" y="13365"/>
                  </a:lnTo>
                  <a:lnTo>
                    <a:pt x="6415" y="13344"/>
                  </a:lnTo>
                  <a:lnTo>
                    <a:pt x="6473" y="13321"/>
                  </a:lnTo>
                  <a:lnTo>
                    <a:pt x="6529" y="13296"/>
                  </a:lnTo>
                  <a:lnTo>
                    <a:pt x="6585" y="13269"/>
                  </a:lnTo>
                  <a:lnTo>
                    <a:pt x="6639" y="13239"/>
                  </a:lnTo>
                  <a:lnTo>
                    <a:pt x="6692" y="13208"/>
                  </a:lnTo>
                  <a:lnTo>
                    <a:pt x="6743" y="13174"/>
                  </a:lnTo>
                  <a:lnTo>
                    <a:pt x="6793" y="13137"/>
                  </a:lnTo>
                  <a:lnTo>
                    <a:pt x="6843" y="13099"/>
                  </a:lnTo>
                  <a:lnTo>
                    <a:pt x="6890" y="13059"/>
                  </a:lnTo>
                  <a:lnTo>
                    <a:pt x="6936" y="13017"/>
                  </a:lnTo>
                  <a:lnTo>
                    <a:pt x="6981" y="12972"/>
                  </a:lnTo>
                  <a:lnTo>
                    <a:pt x="7025" y="12925"/>
                  </a:lnTo>
                  <a:lnTo>
                    <a:pt x="7066" y="12875"/>
                  </a:lnTo>
                  <a:lnTo>
                    <a:pt x="7108" y="12823"/>
                  </a:lnTo>
                  <a:lnTo>
                    <a:pt x="7147" y="12769"/>
                  </a:lnTo>
                  <a:lnTo>
                    <a:pt x="7185" y="12712"/>
                  </a:lnTo>
                  <a:lnTo>
                    <a:pt x="7221" y="12652"/>
                  </a:lnTo>
                  <a:lnTo>
                    <a:pt x="7255" y="12591"/>
                  </a:lnTo>
                  <a:lnTo>
                    <a:pt x="7288" y="12527"/>
                  </a:lnTo>
                  <a:lnTo>
                    <a:pt x="7271" y="12567"/>
                  </a:lnTo>
                  <a:lnTo>
                    <a:pt x="7258" y="12607"/>
                  </a:lnTo>
                  <a:lnTo>
                    <a:pt x="7250" y="12646"/>
                  </a:lnTo>
                  <a:lnTo>
                    <a:pt x="7247" y="12687"/>
                  </a:lnTo>
                  <a:lnTo>
                    <a:pt x="7247" y="12725"/>
                  </a:lnTo>
                  <a:lnTo>
                    <a:pt x="7252" y="12764"/>
                  </a:lnTo>
                  <a:lnTo>
                    <a:pt x="7260" y="12802"/>
                  </a:lnTo>
                  <a:lnTo>
                    <a:pt x="7271" y="12839"/>
                  </a:lnTo>
                  <a:lnTo>
                    <a:pt x="7286" y="12876"/>
                  </a:lnTo>
                  <a:lnTo>
                    <a:pt x="7304" y="12912"/>
                  </a:lnTo>
                  <a:lnTo>
                    <a:pt x="7325" y="12948"/>
                  </a:lnTo>
                  <a:lnTo>
                    <a:pt x="7349" y="12983"/>
                  </a:lnTo>
                  <a:lnTo>
                    <a:pt x="7375" y="13016"/>
                  </a:lnTo>
                  <a:lnTo>
                    <a:pt x="7403" y="13049"/>
                  </a:lnTo>
                  <a:lnTo>
                    <a:pt x="7432" y="13081"/>
                  </a:lnTo>
                  <a:lnTo>
                    <a:pt x="7464" y="13112"/>
                  </a:lnTo>
                  <a:lnTo>
                    <a:pt x="7497" y="13142"/>
                  </a:lnTo>
                  <a:lnTo>
                    <a:pt x="7531" y="13171"/>
                  </a:lnTo>
                  <a:lnTo>
                    <a:pt x="7566" y="13199"/>
                  </a:lnTo>
                  <a:lnTo>
                    <a:pt x="7603" y="13225"/>
                  </a:lnTo>
                  <a:lnTo>
                    <a:pt x="7640" y="13250"/>
                  </a:lnTo>
                  <a:lnTo>
                    <a:pt x="7678" y="13274"/>
                  </a:lnTo>
                  <a:lnTo>
                    <a:pt x="7715" y="13296"/>
                  </a:lnTo>
                  <a:lnTo>
                    <a:pt x="7753" y="13316"/>
                  </a:lnTo>
                  <a:lnTo>
                    <a:pt x="7790" y="13336"/>
                  </a:lnTo>
                  <a:lnTo>
                    <a:pt x="7826" y="13353"/>
                  </a:lnTo>
                  <a:lnTo>
                    <a:pt x="7862" y="13369"/>
                  </a:lnTo>
                  <a:lnTo>
                    <a:pt x="7899" y="13384"/>
                  </a:lnTo>
                  <a:lnTo>
                    <a:pt x="7933" y="13396"/>
                  </a:lnTo>
                  <a:lnTo>
                    <a:pt x="7965" y="13408"/>
                  </a:lnTo>
                  <a:lnTo>
                    <a:pt x="7997" y="13417"/>
                  </a:lnTo>
                  <a:lnTo>
                    <a:pt x="8026" y="13424"/>
                  </a:lnTo>
                  <a:lnTo>
                    <a:pt x="8075" y="13433"/>
                  </a:lnTo>
                  <a:lnTo>
                    <a:pt x="8125" y="13440"/>
                  </a:lnTo>
                  <a:lnTo>
                    <a:pt x="8176" y="13445"/>
                  </a:lnTo>
                  <a:lnTo>
                    <a:pt x="8227" y="13448"/>
                  </a:lnTo>
                  <a:lnTo>
                    <a:pt x="8277" y="13449"/>
                  </a:lnTo>
                  <a:lnTo>
                    <a:pt x="8328" y="13447"/>
                  </a:lnTo>
                  <a:lnTo>
                    <a:pt x="8379" y="13444"/>
                  </a:lnTo>
                  <a:lnTo>
                    <a:pt x="8431" y="13439"/>
                  </a:lnTo>
                  <a:lnTo>
                    <a:pt x="8482" y="13433"/>
                  </a:lnTo>
                  <a:lnTo>
                    <a:pt x="8534" y="13425"/>
                  </a:lnTo>
                  <a:lnTo>
                    <a:pt x="8585" y="13416"/>
                  </a:lnTo>
                  <a:lnTo>
                    <a:pt x="8636" y="13405"/>
                  </a:lnTo>
                  <a:lnTo>
                    <a:pt x="8689" y="13392"/>
                  </a:lnTo>
                  <a:lnTo>
                    <a:pt x="8740" y="13379"/>
                  </a:lnTo>
                  <a:lnTo>
                    <a:pt x="8791" y="13364"/>
                  </a:lnTo>
                  <a:lnTo>
                    <a:pt x="8842" y="13349"/>
                  </a:lnTo>
                  <a:lnTo>
                    <a:pt x="8893" y="13333"/>
                  </a:lnTo>
                  <a:lnTo>
                    <a:pt x="8944" y="13317"/>
                  </a:lnTo>
                  <a:lnTo>
                    <a:pt x="8996" y="13299"/>
                  </a:lnTo>
                  <a:lnTo>
                    <a:pt x="9046" y="13281"/>
                  </a:lnTo>
                  <a:lnTo>
                    <a:pt x="9146" y="13244"/>
                  </a:lnTo>
                  <a:lnTo>
                    <a:pt x="9246" y="13206"/>
                  </a:lnTo>
                  <a:lnTo>
                    <a:pt x="9343" y="13167"/>
                  </a:lnTo>
                  <a:lnTo>
                    <a:pt x="9439" y="13128"/>
                  </a:lnTo>
                  <a:lnTo>
                    <a:pt x="9533" y="13091"/>
                  </a:lnTo>
                  <a:lnTo>
                    <a:pt x="9624" y="13056"/>
                  </a:lnTo>
                  <a:lnTo>
                    <a:pt x="9648" y="13047"/>
                  </a:lnTo>
                  <a:lnTo>
                    <a:pt x="9681" y="13033"/>
                  </a:lnTo>
                  <a:lnTo>
                    <a:pt x="9722" y="13015"/>
                  </a:lnTo>
                  <a:lnTo>
                    <a:pt x="9771" y="12993"/>
                  </a:lnTo>
                  <a:lnTo>
                    <a:pt x="9825" y="12967"/>
                  </a:lnTo>
                  <a:lnTo>
                    <a:pt x="9885" y="12937"/>
                  </a:lnTo>
                  <a:lnTo>
                    <a:pt x="9949" y="12903"/>
                  </a:lnTo>
                  <a:lnTo>
                    <a:pt x="10018" y="12867"/>
                  </a:lnTo>
                  <a:lnTo>
                    <a:pt x="10090" y="12828"/>
                  </a:lnTo>
                  <a:lnTo>
                    <a:pt x="10164" y="12786"/>
                  </a:lnTo>
                  <a:lnTo>
                    <a:pt x="10240" y="12742"/>
                  </a:lnTo>
                  <a:lnTo>
                    <a:pt x="10317" y="12695"/>
                  </a:lnTo>
                  <a:lnTo>
                    <a:pt x="10393" y="12645"/>
                  </a:lnTo>
                  <a:lnTo>
                    <a:pt x="10468" y="12595"/>
                  </a:lnTo>
                  <a:lnTo>
                    <a:pt x="10541" y="12542"/>
                  </a:lnTo>
                  <a:lnTo>
                    <a:pt x="10613" y="12488"/>
                  </a:lnTo>
                  <a:lnTo>
                    <a:pt x="10681" y="12431"/>
                  </a:lnTo>
                  <a:lnTo>
                    <a:pt x="10744" y="12375"/>
                  </a:lnTo>
                  <a:lnTo>
                    <a:pt x="10803" y="12318"/>
                  </a:lnTo>
                  <a:lnTo>
                    <a:pt x="10856" y="12259"/>
                  </a:lnTo>
                  <a:lnTo>
                    <a:pt x="10902" y="12200"/>
                  </a:lnTo>
                  <a:lnTo>
                    <a:pt x="10941" y="12141"/>
                  </a:lnTo>
                  <a:lnTo>
                    <a:pt x="10971" y="12082"/>
                  </a:lnTo>
                  <a:lnTo>
                    <a:pt x="10993" y="12023"/>
                  </a:lnTo>
                  <a:lnTo>
                    <a:pt x="11004" y="11964"/>
                  </a:lnTo>
                  <a:lnTo>
                    <a:pt x="11006" y="11906"/>
                  </a:lnTo>
                  <a:lnTo>
                    <a:pt x="10995" y="11849"/>
                  </a:lnTo>
                  <a:lnTo>
                    <a:pt x="10972" y="11792"/>
                  </a:lnTo>
                  <a:lnTo>
                    <a:pt x="10937" y="11737"/>
                  </a:lnTo>
                  <a:lnTo>
                    <a:pt x="10887" y="11683"/>
                  </a:lnTo>
                  <a:lnTo>
                    <a:pt x="10822" y="11631"/>
                  </a:lnTo>
                  <a:lnTo>
                    <a:pt x="10743" y="11580"/>
                  </a:lnTo>
                  <a:lnTo>
                    <a:pt x="10859" y="11641"/>
                  </a:lnTo>
                  <a:lnTo>
                    <a:pt x="10979" y="11696"/>
                  </a:lnTo>
                  <a:lnTo>
                    <a:pt x="11102" y="11746"/>
                  </a:lnTo>
                  <a:lnTo>
                    <a:pt x="11227" y="11788"/>
                  </a:lnTo>
                  <a:lnTo>
                    <a:pt x="11354" y="11824"/>
                  </a:lnTo>
                  <a:lnTo>
                    <a:pt x="11482" y="11853"/>
                  </a:lnTo>
                  <a:lnTo>
                    <a:pt x="11610" y="11876"/>
                  </a:lnTo>
                  <a:lnTo>
                    <a:pt x="11738" y="11893"/>
                  </a:lnTo>
                  <a:lnTo>
                    <a:pt x="11864" y="11902"/>
                  </a:lnTo>
                  <a:lnTo>
                    <a:pt x="11988" y="11906"/>
                  </a:lnTo>
                  <a:lnTo>
                    <a:pt x="12109" y="11902"/>
                  </a:lnTo>
                  <a:lnTo>
                    <a:pt x="12228" y="11892"/>
                  </a:lnTo>
                  <a:lnTo>
                    <a:pt x="12342" y="11874"/>
                  </a:lnTo>
                  <a:lnTo>
                    <a:pt x="12451" y="11850"/>
                  </a:lnTo>
                  <a:lnTo>
                    <a:pt x="12554" y="11819"/>
                  </a:lnTo>
                  <a:lnTo>
                    <a:pt x="12651" y="11781"/>
                  </a:lnTo>
                  <a:lnTo>
                    <a:pt x="12741" y="11735"/>
                  </a:lnTo>
                  <a:lnTo>
                    <a:pt x="12823" y="11682"/>
                  </a:lnTo>
                  <a:lnTo>
                    <a:pt x="12896" y="11622"/>
                  </a:lnTo>
                  <a:lnTo>
                    <a:pt x="12961" y="11555"/>
                  </a:lnTo>
                  <a:lnTo>
                    <a:pt x="13016" y="11479"/>
                  </a:lnTo>
                  <a:lnTo>
                    <a:pt x="13059" y="11397"/>
                  </a:lnTo>
                  <a:lnTo>
                    <a:pt x="13092" y="11308"/>
                  </a:lnTo>
                  <a:lnTo>
                    <a:pt x="13112" y="11209"/>
                  </a:lnTo>
                  <a:lnTo>
                    <a:pt x="13119" y="11105"/>
                  </a:lnTo>
                  <a:lnTo>
                    <a:pt x="13113" y="10991"/>
                  </a:lnTo>
                  <a:lnTo>
                    <a:pt x="13092" y="10871"/>
                  </a:lnTo>
                  <a:lnTo>
                    <a:pt x="13057" y="10742"/>
                  </a:lnTo>
                  <a:lnTo>
                    <a:pt x="13006" y="10606"/>
                  </a:lnTo>
                  <a:lnTo>
                    <a:pt x="12938" y="10461"/>
                  </a:lnTo>
                  <a:lnTo>
                    <a:pt x="12853" y="10309"/>
                  </a:lnTo>
                  <a:lnTo>
                    <a:pt x="12751" y="10148"/>
                  </a:lnTo>
                  <a:lnTo>
                    <a:pt x="12806" y="10171"/>
                  </a:lnTo>
                  <a:lnTo>
                    <a:pt x="12863" y="10190"/>
                  </a:lnTo>
                  <a:lnTo>
                    <a:pt x="12920" y="10206"/>
                  </a:lnTo>
                  <a:lnTo>
                    <a:pt x="12979" y="10217"/>
                  </a:lnTo>
                  <a:lnTo>
                    <a:pt x="13037" y="10225"/>
                  </a:lnTo>
                  <a:lnTo>
                    <a:pt x="13096" y="10229"/>
                  </a:lnTo>
                  <a:lnTo>
                    <a:pt x="13155" y="10229"/>
                  </a:lnTo>
                  <a:lnTo>
                    <a:pt x="13214" y="10226"/>
                  </a:lnTo>
                  <a:lnTo>
                    <a:pt x="13274" y="10220"/>
                  </a:lnTo>
                  <a:lnTo>
                    <a:pt x="13333" y="10210"/>
                  </a:lnTo>
                  <a:lnTo>
                    <a:pt x="13391" y="10197"/>
                  </a:lnTo>
                  <a:lnTo>
                    <a:pt x="13449" y="10181"/>
                  </a:lnTo>
                  <a:lnTo>
                    <a:pt x="13507" y="10162"/>
                  </a:lnTo>
                  <a:lnTo>
                    <a:pt x="13563" y="10140"/>
                  </a:lnTo>
                  <a:lnTo>
                    <a:pt x="13617" y="10115"/>
                  </a:lnTo>
                  <a:lnTo>
                    <a:pt x="13671" y="10087"/>
                  </a:lnTo>
                  <a:lnTo>
                    <a:pt x="13723" y="10056"/>
                  </a:lnTo>
                  <a:lnTo>
                    <a:pt x="13775" y="10023"/>
                  </a:lnTo>
                  <a:lnTo>
                    <a:pt x="13824" y="9988"/>
                  </a:lnTo>
                  <a:lnTo>
                    <a:pt x="13871" y="9950"/>
                  </a:lnTo>
                  <a:lnTo>
                    <a:pt x="13916" y="9910"/>
                  </a:lnTo>
                  <a:lnTo>
                    <a:pt x="13959" y="9868"/>
                  </a:lnTo>
                  <a:lnTo>
                    <a:pt x="14000" y="9823"/>
                  </a:lnTo>
                  <a:lnTo>
                    <a:pt x="14038" y="9776"/>
                  </a:lnTo>
                  <a:lnTo>
                    <a:pt x="14074" y="9728"/>
                  </a:lnTo>
                  <a:lnTo>
                    <a:pt x="14107" y="9678"/>
                  </a:lnTo>
                  <a:lnTo>
                    <a:pt x="14137" y="9627"/>
                  </a:lnTo>
                  <a:lnTo>
                    <a:pt x="14163" y="9572"/>
                  </a:lnTo>
                  <a:lnTo>
                    <a:pt x="14187" y="9518"/>
                  </a:lnTo>
                  <a:lnTo>
                    <a:pt x="14207" y="9461"/>
                  </a:lnTo>
                  <a:lnTo>
                    <a:pt x="14223" y="9404"/>
                  </a:lnTo>
                  <a:lnTo>
                    <a:pt x="14236" y="9345"/>
                  </a:lnTo>
                  <a:lnTo>
                    <a:pt x="14249" y="9259"/>
                  </a:lnTo>
                  <a:lnTo>
                    <a:pt x="14256" y="9177"/>
                  </a:lnTo>
                  <a:lnTo>
                    <a:pt x="14258" y="9099"/>
                  </a:lnTo>
                  <a:lnTo>
                    <a:pt x="14254" y="9026"/>
                  </a:lnTo>
                  <a:lnTo>
                    <a:pt x="14246" y="8956"/>
                  </a:lnTo>
                  <a:lnTo>
                    <a:pt x="14233" y="8890"/>
                  </a:lnTo>
                  <a:lnTo>
                    <a:pt x="14216" y="8826"/>
                  </a:lnTo>
                  <a:lnTo>
                    <a:pt x="14195" y="8766"/>
                  </a:lnTo>
                  <a:lnTo>
                    <a:pt x="14169" y="8710"/>
                  </a:lnTo>
                  <a:lnTo>
                    <a:pt x="14140" y="8656"/>
                  </a:lnTo>
                  <a:lnTo>
                    <a:pt x="14107" y="8603"/>
                  </a:lnTo>
                  <a:lnTo>
                    <a:pt x="14072" y="8554"/>
                  </a:lnTo>
                  <a:lnTo>
                    <a:pt x="14032" y="8507"/>
                  </a:lnTo>
                  <a:lnTo>
                    <a:pt x="13990" y="8462"/>
                  </a:lnTo>
                  <a:lnTo>
                    <a:pt x="13946" y="8419"/>
                  </a:lnTo>
                  <a:lnTo>
                    <a:pt x="13899" y="8376"/>
                  </a:lnTo>
                  <a:lnTo>
                    <a:pt x="13851" y="8336"/>
                  </a:lnTo>
                  <a:lnTo>
                    <a:pt x="13800" y="8297"/>
                  </a:lnTo>
                  <a:lnTo>
                    <a:pt x="13747" y="8259"/>
                  </a:lnTo>
                  <a:lnTo>
                    <a:pt x="13694" y="8222"/>
                  </a:lnTo>
                  <a:lnTo>
                    <a:pt x="13639" y="8186"/>
                  </a:lnTo>
                  <a:lnTo>
                    <a:pt x="13584" y="8149"/>
                  </a:lnTo>
                  <a:lnTo>
                    <a:pt x="13528" y="8113"/>
                  </a:lnTo>
                  <a:lnTo>
                    <a:pt x="13470" y="8077"/>
                  </a:lnTo>
                  <a:lnTo>
                    <a:pt x="13414" y="8041"/>
                  </a:lnTo>
                  <a:lnTo>
                    <a:pt x="13357" y="8005"/>
                  </a:lnTo>
                  <a:lnTo>
                    <a:pt x="13301" y="7968"/>
                  </a:lnTo>
                  <a:lnTo>
                    <a:pt x="13245" y="7931"/>
                  </a:lnTo>
                  <a:lnTo>
                    <a:pt x="13189" y="7891"/>
                  </a:lnTo>
                  <a:lnTo>
                    <a:pt x="13135" y="7852"/>
                  </a:lnTo>
                  <a:lnTo>
                    <a:pt x="13082" y="7811"/>
                  </a:lnTo>
                  <a:lnTo>
                    <a:pt x="13030" y="7769"/>
                  </a:lnTo>
                  <a:lnTo>
                    <a:pt x="13127" y="7771"/>
                  </a:lnTo>
                  <a:lnTo>
                    <a:pt x="13221" y="7774"/>
                  </a:lnTo>
                  <a:lnTo>
                    <a:pt x="13313" y="7775"/>
                  </a:lnTo>
                  <a:lnTo>
                    <a:pt x="13401" y="7776"/>
                  </a:lnTo>
                  <a:lnTo>
                    <a:pt x="13486" y="7776"/>
                  </a:lnTo>
                  <a:lnTo>
                    <a:pt x="13569" y="7774"/>
                  </a:lnTo>
                  <a:lnTo>
                    <a:pt x="13649" y="7771"/>
                  </a:lnTo>
                  <a:lnTo>
                    <a:pt x="13725" y="7767"/>
                  </a:lnTo>
                  <a:lnTo>
                    <a:pt x="13800" y="7760"/>
                  </a:lnTo>
                  <a:lnTo>
                    <a:pt x="13871" y="7752"/>
                  </a:lnTo>
                  <a:lnTo>
                    <a:pt x="13939" y="7741"/>
                  </a:lnTo>
                  <a:lnTo>
                    <a:pt x="14004" y="7728"/>
                  </a:lnTo>
                  <a:lnTo>
                    <a:pt x="14067" y="7711"/>
                  </a:lnTo>
                  <a:lnTo>
                    <a:pt x="14126" y="7692"/>
                  </a:lnTo>
                  <a:lnTo>
                    <a:pt x="14183" y="7669"/>
                  </a:lnTo>
                  <a:lnTo>
                    <a:pt x="14237" y="7643"/>
                  </a:lnTo>
                  <a:lnTo>
                    <a:pt x="14287" y="7614"/>
                  </a:lnTo>
                  <a:lnTo>
                    <a:pt x="14336" y="7581"/>
                  </a:lnTo>
                  <a:lnTo>
                    <a:pt x="14381" y="7543"/>
                  </a:lnTo>
                  <a:lnTo>
                    <a:pt x="14424" y="7502"/>
                  </a:lnTo>
                  <a:lnTo>
                    <a:pt x="14463" y="7456"/>
                  </a:lnTo>
                  <a:lnTo>
                    <a:pt x="14499" y="7404"/>
                  </a:lnTo>
                  <a:lnTo>
                    <a:pt x="14533" y="7348"/>
                  </a:lnTo>
                  <a:lnTo>
                    <a:pt x="14564" y="7287"/>
                  </a:lnTo>
                  <a:lnTo>
                    <a:pt x="14593" y="7221"/>
                  </a:lnTo>
                  <a:lnTo>
                    <a:pt x="14618" y="7148"/>
                  </a:lnTo>
                  <a:lnTo>
                    <a:pt x="14640" y="7071"/>
                  </a:lnTo>
                  <a:lnTo>
                    <a:pt x="14659" y="6987"/>
                  </a:lnTo>
                  <a:lnTo>
                    <a:pt x="14675" y="6896"/>
                  </a:lnTo>
                  <a:lnTo>
                    <a:pt x="14689" y="6800"/>
                  </a:lnTo>
                  <a:lnTo>
                    <a:pt x="14700" y="6696"/>
                  </a:lnTo>
                  <a:lnTo>
                    <a:pt x="14708" y="6586"/>
                  </a:lnTo>
                  <a:lnTo>
                    <a:pt x="14711" y="6475"/>
                  </a:lnTo>
                  <a:lnTo>
                    <a:pt x="14710" y="6369"/>
                  </a:lnTo>
                  <a:lnTo>
                    <a:pt x="14703" y="6266"/>
                  </a:lnTo>
                  <a:lnTo>
                    <a:pt x="14692" y="6166"/>
                  </a:lnTo>
                  <a:lnTo>
                    <a:pt x="14676" y="6070"/>
                  </a:lnTo>
                  <a:lnTo>
                    <a:pt x="14656" y="5976"/>
                  </a:lnTo>
                  <a:lnTo>
                    <a:pt x="14631" y="5887"/>
                  </a:lnTo>
                  <a:lnTo>
                    <a:pt x="14602" y="5800"/>
                  </a:lnTo>
                  <a:lnTo>
                    <a:pt x="14567" y="5717"/>
                  </a:lnTo>
                  <a:lnTo>
                    <a:pt x="14529" y="5638"/>
                  </a:lnTo>
                  <a:lnTo>
                    <a:pt x="14487" y="5562"/>
                  </a:lnTo>
                  <a:lnTo>
                    <a:pt x="14442" y="5488"/>
                  </a:lnTo>
                  <a:lnTo>
                    <a:pt x="14392" y="5419"/>
                  </a:lnTo>
                  <a:lnTo>
                    <a:pt x="14338" y="5354"/>
                  </a:lnTo>
                  <a:lnTo>
                    <a:pt x="14280" y="5291"/>
                  </a:lnTo>
                  <a:lnTo>
                    <a:pt x="14219" y="5232"/>
                  </a:lnTo>
                  <a:lnTo>
                    <a:pt x="14155" y="5177"/>
                  </a:lnTo>
                  <a:lnTo>
                    <a:pt x="14087" y="5125"/>
                  </a:lnTo>
                  <a:lnTo>
                    <a:pt x="14015" y="5077"/>
                  </a:lnTo>
                  <a:lnTo>
                    <a:pt x="13941" y="5031"/>
                  </a:lnTo>
                  <a:lnTo>
                    <a:pt x="13864" y="4990"/>
                  </a:lnTo>
                  <a:lnTo>
                    <a:pt x="13784" y="4953"/>
                  </a:lnTo>
                  <a:lnTo>
                    <a:pt x="13700" y="4919"/>
                  </a:lnTo>
                  <a:lnTo>
                    <a:pt x="13614" y="4888"/>
                  </a:lnTo>
                  <a:lnTo>
                    <a:pt x="13525" y="4862"/>
                  </a:lnTo>
                  <a:lnTo>
                    <a:pt x="13433" y="4839"/>
                  </a:lnTo>
                  <a:lnTo>
                    <a:pt x="13340" y="4819"/>
                  </a:lnTo>
                  <a:lnTo>
                    <a:pt x="13244" y="4802"/>
                  </a:lnTo>
                  <a:lnTo>
                    <a:pt x="13144" y="4790"/>
                  </a:lnTo>
                  <a:lnTo>
                    <a:pt x="13044" y="4781"/>
                  </a:lnTo>
                  <a:lnTo>
                    <a:pt x="12941" y="4776"/>
                  </a:lnTo>
                  <a:lnTo>
                    <a:pt x="12836" y="4775"/>
                  </a:lnTo>
                  <a:lnTo>
                    <a:pt x="13031" y="4668"/>
                  </a:lnTo>
                  <a:lnTo>
                    <a:pt x="13194" y="4552"/>
                  </a:lnTo>
                  <a:lnTo>
                    <a:pt x="13330" y="4431"/>
                  </a:lnTo>
                  <a:lnTo>
                    <a:pt x="13438" y="4303"/>
                  </a:lnTo>
                  <a:lnTo>
                    <a:pt x="13521" y="4172"/>
                  </a:lnTo>
                  <a:lnTo>
                    <a:pt x="13580" y="4037"/>
                  </a:lnTo>
                  <a:lnTo>
                    <a:pt x="13615" y="3900"/>
                  </a:lnTo>
                  <a:lnTo>
                    <a:pt x="13630" y="3760"/>
                  </a:lnTo>
                  <a:lnTo>
                    <a:pt x="13625" y="3621"/>
                  </a:lnTo>
                  <a:lnTo>
                    <a:pt x="13602" y="3481"/>
                  </a:lnTo>
                  <a:lnTo>
                    <a:pt x="13562" y="3343"/>
                  </a:lnTo>
                  <a:lnTo>
                    <a:pt x="13507" y="3208"/>
                  </a:lnTo>
                  <a:lnTo>
                    <a:pt x="13437" y="3075"/>
                  </a:lnTo>
                  <a:lnTo>
                    <a:pt x="13356" y="2947"/>
                  </a:lnTo>
                  <a:lnTo>
                    <a:pt x="13264" y="2824"/>
                  </a:lnTo>
                  <a:lnTo>
                    <a:pt x="13162" y="2708"/>
                  </a:lnTo>
                  <a:lnTo>
                    <a:pt x="13053" y="2598"/>
                  </a:lnTo>
                  <a:lnTo>
                    <a:pt x="12936" y="2497"/>
                  </a:lnTo>
                  <a:lnTo>
                    <a:pt x="12816" y="2404"/>
                  </a:lnTo>
                  <a:lnTo>
                    <a:pt x="12692" y="2323"/>
                  </a:lnTo>
                  <a:lnTo>
                    <a:pt x="12566" y="2252"/>
                  </a:lnTo>
                  <a:lnTo>
                    <a:pt x="12441" y="2193"/>
                  </a:lnTo>
                  <a:lnTo>
                    <a:pt x="12315" y="2147"/>
                  </a:lnTo>
                  <a:lnTo>
                    <a:pt x="12193" y="2115"/>
                  </a:lnTo>
                  <a:lnTo>
                    <a:pt x="12074" y="2098"/>
                  </a:lnTo>
                  <a:lnTo>
                    <a:pt x="11961" y="2097"/>
                  </a:lnTo>
                  <a:lnTo>
                    <a:pt x="11855" y="2113"/>
                  </a:lnTo>
                  <a:lnTo>
                    <a:pt x="11757" y="2147"/>
                  </a:lnTo>
                  <a:lnTo>
                    <a:pt x="11670" y="2201"/>
                  </a:lnTo>
                  <a:lnTo>
                    <a:pt x="11594" y="2273"/>
                  </a:lnTo>
                  <a:lnTo>
                    <a:pt x="11531" y="2366"/>
                  </a:lnTo>
                  <a:lnTo>
                    <a:pt x="11482" y="2482"/>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9" name="Freeform 15"/>
            <p:cNvSpPr>
              <a:spLocks/>
            </p:cNvSpPr>
            <p:nvPr/>
          </p:nvSpPr>
          <p:spPr bwMode="auto">
            <a:xfrm>
              <a:off x="4589463" y="4405313"/>
              <a:ext cx="20638" cy="61913"/>
            </a:xfrm>
            <a:custGeom>
              <a:avLst/>
              <a:gdLst/>
              <a:ahLst/>
              <a:cxnLst>
                <a:cxn ang="0">
                  <a:pos x="141" y="0"/>
                </a:cxn>
                <a:cxn ang="0">
                  <a:pos x="141" y="7"/>
                </a:cxn>
                <a:cxn ang="0">
                  <a:pos x="139" y="27"/>
                </a:cxn>
                <a:cxn ang="0">
                  <a:pos x="136" y="58"/>
                </a:cxn>
                <a:cxn ang="0">
                  <a:pos x="134" y="98"/>
                </a:cxn>
                <a:cxn ang="0">
                  <a:pos x="131" y="146"/>
                </a:cxn>
                <a:cxn ang="0">
                  <a:pos x="130" y="200"/>
                </a:cxn>
                <a:cxn ang="0">
                  <a:pos x="130" y="260"/>
                </a:cxn>
                <a:cxn ang="0">
                  <a:pos x="132" y="324"/>
                </a:cxn>
                <a:cxn ang="0">
                  <a:pos x="134" y="357"/>
                </a:cxn>
                <a:cxn ang="0">
                  <a:pos x="137" y="389"/>
                </a:cxn>
                <a:cxn ang="0">
                  <a:pos x="140" y="422"/>
                </a:cxn>
                <a:cxn ang="0">
                  <a:pos x="145" y="455"/>
                </a:cxn>
                <a:cxn ang="0">
                  <a:pos x="150" y="488"/>
                </a:cxn>
                <a:cxn ang="0">
                  <a:pos x="156" y="520"/>
                </a:cxn>
                <a:cxn ang="0">
                  <a:pos x="163" y="553"/>
                </a:cxn>
                <a:cxn ang="0">
                  <a:pos x="171" y="584"/>
                </a:cxn>
                <a:cxn ang="0">
                  <a:pos x="180" y="613"/>
                </a:cxn>
                <a:cxn ang="0">
                  <a:pos x="191" y="642"/>
                </a:cxn>
                <a:cxn ang="0">
                  <a:pos x="202" y="669"/>
                </a:cxn>
                <a:cxn ang="0">
                  <a:pos x="215" y="695"/>
                </a:cxn>
                <a:cxn ang="0">
                  <a:pos x="230" y="719"/>
                </a:cxn>
                <a:cxn ang="0">
                  <a:pos x="246" y="741"/>
                </a:cxn>
                <a:cxn ang="0">
                  <a:pos x="264" y="762"/>
                </a:cxn>
                <a:cxn ang="0">
                  <a:pos x="283" y="780"/>
                </a:cxn>
                <a:cxn ang="0">
                  <a:pos x="141" y="851"/>
                </a:cxn>
                <a:cxn ang="0">
                  <a:pos x="138" y="847"/>
                </a:cxn>
                <a:cxn ang="0">
                  <a:pos x="128" y="836"/>
                </a:cxn>
                <a:cxn ang="0">
                  <a:pos x="114" y="818"/>
                </a:cxn>
                <a:cxn ang="0">
                  <a:pos x="97" y="793"/>
                </a:cxn>
                <a:cxn ang="0">
                  <a:pos x="87" y="778"/>
                </a:cxn>
                <a:cxn ang="0">
                  <a:pos x="77" y="761"/>
                </a:cxn>
                <a:cxn ang="0">
                  <a:pos x="68" y="742"/>
                </a:cxn>
                <a:cxn ang="0">
                  <a:pos x="58" y="721"/>
                </a:cxn>
                <a:cxn ang="0">
                  <a:pos x="48" y="700"/>
                </a:cxn>
                <a:cxn ang="0">
                  <a:pos x="39" y="676"/>
                </a:cxn>
                <a:cxn ang="0">
                  <a:pos x="30" y="651"/>
                </a:cxn>
                <a:cxn ang="0">
                  <a:pos x="22" y="625"/>
                </a:cxn>
                <a:cxn ang="0">
                  <a:pos x="15" y="597"/>
                </a:cxn>
                <a:cxn ang="0">
                  <a:pos x="10" y="567"/>
                </a:cxn>
                <a:cxn ang="0">
                  <a:pos x="5" y="536"/>
                </a:cxn>
                <a:cxn ang="0">
                  <a:pos x="2" y="503"/>
                </a:cxn>
                <a:cxn ang="0">
                  <a:pos x="0" y="469"/>
                </a:cxn>
                <a:cxn ang="0">
                  <a:pos x="1" y="433"/>
                </a:cxn>
                <a:cxn ang="0">
                  <a:pos x="3" y="396"/>
                </a:cxn>
                <a:cxn ang="0">
                  <a:pos x="8" y="358"/>
                </a:cxn>
                <a:cxn ang="0">
                  <a:pos x="14" y="318"/>
                </a:cxn>
                <a:cxn ang="0">
                  <a:pos x="24" y="276"/>
                </a:cxn>
                <a:cxn ang="0">
                  <a:pos x="35" y="233"/>
                </a:cxn>
                <a:cxn ang="0">
                  <a:pos x="50" y="190"/>
                </a:cxn>
                <a:cxn ang="0">
                  <a:pos x="68" y="145"/>
                </a:cxn>
                <a:cxn ang="0">
                  <a:pos x="89" y="98"/>
                </a:cxn>
                <a:cxn ang="0">
                  <a:pos x="113" y="50"/>
                </a:cxn>
                <a:cxn ang="0">
                  <a:pos x="141" y="0"/>
                </a:cxn>
              </a:cxnLst>
              <a:rect l="0" t="0" r="r" b="b"/>
              <a:pathLst>
                <a:path w="283" h="851">
                  <a:moveTo>
                    <a:pt x="141" y="0"/>
                  </a:moveTo>
                  <a:lnTo>
                    <a:pt x="141" y="7"/>
                  </a:lnTo>
                  <a:lnTo>
                    <a:pt x="139" y="27"/>
                  </a:lnTo>
                  <a:lnTo>
                    <a:pt x="136" y="58"/>
                  </a:lnTo>
                  <a:lnTo>
                    <a:pt x="134" y="98"/>
                  </a:lnTo>
                  <a:lnTo>
                    <a:pt x="131" y="146"/>
                  </a:lnTo>
                  <a:lnTo>
                    <a:pt x="130" y="200"/>
                  </a:lnTo>
                  <a:lnTo>
                    <a:pt x="130" y="260"/>
                  </a:lnTo>
                  <a:lnTo>
                    <a:pt x="132" y="324"/>
                  </a:lnTo>
                  <a:lnTo>
                    <a:pt x="134" y="357"/>
                  </a:lnTo>
                  <a:lnTo>
                    <a:pt x="137" y="389"/>
                  </a:lnTo>
                  <a:lnTo>
                    <a:pt x="140" y="422"/>
                  </a:lnTo>
                  <a:lnTo>
                    <a:pt x="145" y="455"/>
                  </a:lnTo>
                  <a:lnTo>
                    <a:pt x="150" y="488"/>
                  </a:lnTo>
                  <a:lnTo>
                    <a:pt x="156" y="520"/>
                  </a:lnTo>
                  <a:lnTo>
                    <a:pt x="163" y="553"/>
                  </a:lnTo>
                  <a:lnTo>
                    <a:pt x="171" y="584"/>
                  </a:lnTo>
                  <a:lnTo>
                    <a:pt x="180" y="613"/>
                  </a:lnTo>
                  <a:lnTo>
                    <a:pt x="191" y="642"/>
                  </a:lnTo>
                  <a:lnTo>
                    <a:pt x="202" y="669"/>
                  </a:lnTo>
                  <a:lnTo>
                    <a:pt x="215" y="695"/>
                  </a:lnTo>
                  <a:lnTo>
                    <a:pt x="230" y="719"/>
                  </a:lnTo>
                  <a:lnTo>
                    <a:pt x="246" y="741"/>
                  </a:lnTo>
                  <a:lnTo>
                    <a:pt x="264" y="762"/>
                  </a:lnTo>
                  <a:lnTo>
                    <a:pt x="283" y="780"/>
                  </a:lnTo>
                  <a:lnTo>
                    <a:pt x="141" y="851"/>
                  </a:lnTo>
                  <a:lnTo>
                    <a:pt x="138" y="847"/>
                  </a:lnTo>
                  <a:lnTo>
                    <a:pt x="128" y="836"/>
                  </a:lnTo>
                  <a:lnTo>
                    <a:pt x="114" y="818"/>
                  </a:lnTo>
                  <a:lnTo>
                    <a:pt x="97" y="793"/>
                  </a:lnTo>
                  <a:lnTo>
                    <a:pt x="87" y="778"/>
                  </a:lnTo>
                  <a:lnTo>
                    <a:pt x="77" y="761"/>
                  </a:lnTo>
                  <a:lnTo>
                    <a:pt x="68" y="742"/>
                  </a:lnTo>
                  <a:lnTo>
                    <a:pt x="58" y="721"/>
                  </a:lnTo>
                  <a:lnTo>
                    <a:pt x="48" y="700"/>
                  </a:lnTo>
                  <a:lnTo>
                    <a:pt x="39" y="676"/>
                  </a:lnTo>
                  <a:lnTo>
                    <a:pt x="30" y="651"/>
                  </a:lnTo>
                  <a:lnTo>
                    <a:pt x="22" y="625"/>
                  </a:lnTo>
                  <a:lnTo>
                    <a:pt x="15" y="597"/>
                  </a:lnTo>
                  <a:lnTo>
                    <a:pt x="10" y="567"/>
                  </a:lnTo>
                  <a:lnTo>
                    <a:pt x="5" y="536"/>
                  </a:lnTo>
                  <a:lnTo>
                    <a:pt x="2" y="503"/>
                  </a:lnTo>
                  <a:lnTo>
                    <a:pt x="0" y="469"/>
                  </a:lnTo>
                  <a:lnTo>
                    <a:pt x="1" y="433"/>
                  </a:lnTo>
                  <a:lnTo>
                    <a:pt x="3" y="396"/>
                  </a:lnTo>
                  <a:lnTo>
                    <a:pt x="8" y="358"/>
                  </a:lnTo>
                  <a:lnTo>
                    <a:pt x="14" y="318"/>
                  </a:lnTo>
                  <a:lnTo>
                    <a:pt x="24" y="276"/>
                  </a:lnTo>
                  <a:lnTo>
                    <a:pt x="35" y="233"/>
                  </a:lnTo>
                  <a:lnTo>
                    <a:pt x="50" y="190"/>
                  </a:lnTo>
                  <a:lnTo>
                    <a:pt x="68" y="145"/>
                  </a:lnTo>
                  <a:lnTo>
                    <a:pt x="89" y="98"/>
                  </a:lnTo>
                  <a:lnTo>
                    <a:pt x="113" y="50"/>
                  </a:lnTo>
                  <a:lnTo>
                    <a:pt x="141" y="0"/>
                  </a:lnTo>
                  <a:close/>
                </a:path>
              </a:pathLst>
            </a:custGeom>
            <a:solidFill>
              <a:srgbClr val="4F585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0" name="Freeform 16"/>
            <p:cNvSpPr>
              <a:spLocks/>
            </p:cNvSpPr>
            <p:nvPr/>
          </p:nvSpPr>
          <p:spPr bwMode="auto">
            <a:xfrm>
              <a:off x="4265613" y="3956050"/>
              <a:ext cx="520700" cy="261938"/>
            </a:xfrm>
            <a:custGeom>
              <a:avLst/>
              <a:gdLst/>
              <a:ahLst/>
              <a:cxnLst>
                <a:cxn ang="0">
                  <a:pos x="411" y="71"/>
                </a:cxn>
                <a:cxn ang="0">
                  <a:pos x="279" y="339"/>
                </a:cxn>
                <a:cxn ang="0">
                  <a:pos x="178" y="565"/>
                </a:cxn>
                <a:cxn ang="0">
                  <a:pos x="104" y="758"/>
                </a:cxn>
                <a:cxn ang="0">
                  <a:pos x="44" y="950"/>
                </a:cxn>
                <a:cxn ang="0">
                  <a:pos x="7" y="1128"/>
                </a:cxn>
                <a:cxn ang="0">
                  <a:pos x="0" y="1295"/>
                </a:cxn>
                <a:cxn ang="0">
                  <a:pos x="15" y="1478"/>
                </a:cxn>
                <a:cxn ang="0">
                  <a:pos x="54" y="1675"/>
                </a:cxn>
                <a:cxn ang="0">
                  <a:pos x="116" y="1882"/>
                </a:cxn>
                <a:cxn ang="0">
                  <a:pos x="202" y="2091"/>
                </a:cxn>
                <a:cxn ang="0">
                  <a:pos x="314" y="2298"/>
                </a:cxn>
                <a:cxn ang="0">
                  <a:pos x="449" y="2497"/>
                </a:cxn>
                <a:cxn ang="0">
                  <a:pos x="611" y="2682"/>
                </a:cxn>
                <a:cxn ang="0">
                  <a:pos x="789" y="2850"/>
                </a:cxn>
                <a:cxn ang="0">
                  <a:pos x="962" y="3003"/>
                </a:cxn>
                <a:cxn ang="0">
                  <a:pos x="1140" y="3137"/>
                </a:cxn>
                <a:cxn ang="0">
                  <a:pos x="1328" y="3256"/>
                </a:cxn>
                <a:cxn ang="0">
                  <a:pos x="1533" y="3358"/>
                </a:cxn>
                <a:cxn ang="0">
                  <a:pos x="1763" y="3444"/>
                </a:cxn>
                <a:cxn ang="0">
                  <a:pos x="2024" y="3513"/>
                </a:cxn>
                <a:cxn ang="0">
                  <a:pos x="2325" y="3565"/>
                </a:cxn>
                <a:cxn ang="0">
                  <a:pos x="2668" y="3601"/>
                </a:cxn>
                <a:cxn ang="0">
                  <a:pos x="3035" y="3624"/>
                </a:cxn>
                <a:cxn ang="0">
                  <a:pos x="3412" y="3635"/>
                </a:cxn>
                <a:cxn ang="0">
                  <a:pos x="3786" y="3634"/>
                </a:cxn>
                <a:cxn ang="0">
                  <a:pos x="4140" y="3621"/>
                </a:cxn>
                <a:cxn ang="0">
                  <a:pos x="4460" y="3597"/>
                </a:cxn>
                <a:cxn ang="0">
                  <a:pos x="4733" y="3563"/>
                </a:cxn>
                <a:cxn ang="0">
                  <a:pos x="4944" y="3517"/>
                </a:cxn>
                <a:cxn ang="0">
                  <a:pos x="5120" y="3455"/>
                </a:cxn>
                <a:cxn ang="0">
                  <a:pos x="5347" y="3361"/>
                </a:cxn>
                <a:cxn ang="0">
                  <a:pos x="5610" y="3244"/>
                </a:cxn>
                <a:cxn ang="0">
                  <a:pos x="5890" y="3107"/>
                </a:cxn>
                <a:cxn ang="0">
                  <a:pos x="6167" y="2959"/>
                </a:cxn>
                <a:cxn ang="0">
                  <a:pos x="6421" y="2806"/>
                </a:cxn>
                <a:cxn ang="0">
                  <a:pos x="6631" y="2654"/>
                </a:cxn>
                <a:cxn ang="0">
                  <a:pos x="6781" y="2512"/>
                </a:cxn>
                <a:cxn ang="0">
                  <a:pos x="6870" y="2375"/>
                </a:cxn>
                <a:cxn ang="0">
                  <a:pos x="6946" y="2229"/>
                </a:cxn>
                <a:cxn ang="0">
                  <a:pos x="7010" y="2077"/>
                </a:cxn>
                <a:cxn ang="0">
                  <a:pos x="7100" y="1810"/>
                </a:cxn>
                <a:cxn ang="0">
                  <a:pos x="7176" y="1525"/>
                </a:cxn>
                <a:cxn ang="0">
                  <a:pos x="7224" y="1318"/>
                </a:cxn>
                <a:cxn ang="0">
                  <a:pos x="7232" y="1179"/>
                </a:cxn>
                <a:cxn ang="0">
                  <a:pos x="7222" y="1010"/>
                </a:cxn>
                <a:cxn ang="0">
                  <a:pos x="7191" y="781"/>
                </a:cxn>
                <a:cxn ang="0">
                  <a:pos x="7126" y="446"/>
                </a:cxn>
                <a:cxn ang="0">
                  <a:pos x="7083" y="258"/>
                </a:cxn>
              </a:cxnLst>
              <a:rect l="0" t="0" r="r" b="b"/>
              <a:pathLst>
                <a:path w="7232" h="3636">
                  <a:moveTo>
                    <a:pt x="449" y="0"/>
                  </a:moveTo>
                  <a:lnTo>
                    <a:pt x="444" y="9"/>
                  </a:lnTo>
                  <a:lnTo>
                    <a:pt x="431" y="33"/>
                  </a:lnTo>
                  <a:lnTo>
                    <a:pt x="411" y="71"/>
                  </a:lnTo>
                  <a:lnTo>
                    <a:pt x="384" y="124"/>
                  </a:lnTo>
                  <a:lnTo>
                    <a:pt x="353" y="186"/>
                  </a:lnTo>
                  <a:lnTo>
                    <a:pt x="317" y="258"/>
                  </a:lnTo>
                  <a:lnTo>
                    <a:pt x="279" y="339"/>
                  </a:lnTo>
                  <a:lnTo>
                    <a:pt x="239" y="425"/>
                  </a:lnTo>
                  <a:lnTo>
                    <a:pt x="219" y="471"/>
                  </a:lnTo>
                  <a:lnTo>
                    <a:pt x="198" y="517"/>
                  </a:lnTo>
                  <a:lnTo>
                    <a:pt x="178" y="565"/>
                  </a:lnTo>
                  <a:lnTo>
                    <a:pt x="159" y="613"/>
                  </a:lnTo>
                  <a:lnTo>
                    <a:pt x="140" y="661"/>
                  </a:lnTo>
                  <a:lnTo>
                    <a:pt x="121" y="709"/>
                  </a:lnTo>
                  <a:lnTo>
                    <a:pt x="104" y="758"/>
                  </a:lnTo>
                  <a:lnTo>
                    <a:pt x="87" y="807"/>
                  </a:lnTo>
                  <a:lnTo>
                    <a:pt x="71" y="856"/>
                  </a:lnTo>
                  <a:lnTo>
                    <a:pt x="57" y="903"/>
                  </a:lnTo>
                  <a:lnTo>
                    <a:pt x="44" y="950"/>
                  </a:lnTo>
                  <a:lnTo>
                    <a:pt x="32" y="996"/>
                  </a:lnTo>
                  <a:lnTo>
                    <a:pt x="22" y="1042"/>
                  </a:lnTo>
                  <a:lnTo>
                    <a:pt x="14" y="1086"/>
                  </a:lnTo>
                  <a:lnTo>
                    <a:pt x="7" y="1128"/>
                  </a:lnTo>
                  <a:lnTo>
                    <a:pt x="3" y="1169"/>
                  </a:lnTo>
                  <a:lnTo>
                    <a:pt x="1" y="1209"/>
                  </a:lnTo>
                  <a:lnTo>
                    <a:pt x="0" y="1251"/>
                  </a:lnTo>
                  <a:lnTo>
                    <a:pt x="0" y="1295"/>
                  </a:lnTo>
                  <a:lnTo>
                    <a:pt x="1" y="1339"/>
                  </a:lnTo>
                  <a:lnTo>
                    <a:pt x="5" y="1384"/>
                  </a:lnTo>
                  <a:lnTo>
                    <a:pt x="9" y="1430"/>
                  </a:lnTo>
                  <a:lnTo>
                    <a:pt x="15" y="1478"/>
                  </a:lnTo>
                  <a:lnTo>
                    <a:pt x="23" y="1527"/>
                  </a:lnTo>
                  <a:lnTo>
                    <a:pt x="32" y="1576"/>
                  </a:lnTo>
                  <a:lnTo>
                    <a:pt x="42" y="1625"/>
                  </a:lnTo>
                  <a:lnTo>
                    <a:pt x="54" y="1675"/>
                  </a:lnTo>
                  <a:lnTo>
                    <a:pt x="67" y="1726"/>
                  </a:lnTo>
                  <a:lnTo>
                    <a:pt x="82" y="1778"/>
                  </a:lnTo>
                  <a:lnTo>
                    <a:pt x="98" y="1830"/>
                  </a:lnTo>
                  <a:lnTo>
                    <a:pt x="116" y="1882"/>
                  </a:lnTo>
                  <a:lnTo>
                    <a:pt x="135" y="1933"/>
                  </a:lnTo>
                  <a:lnTo>
                    <a:pt x="156" y="1987"/>
                  </a:lnTo>
                  <a:lnTo>
                    <a:pt x="179" y="2039"/>
                  </a:lnTo>
                  <a:lnTo>
                    <a:pt x="202" y="2091"/>
                  </a:lnTo>
                  <a:lnTo>
                    <a:pt x="229" y="2143"/>
                  </a:lnTo>
                  <a:lnTo>
                    <a:pt x="256" y="2194"/>
                  </a:lnTo>
                  <a:lnTo>
                    <a:pt x="284" y="2247"/>
                  </a:lnTo>
                  <a:lnTo>
                    <a:pt x="314" y="2298"/>
                  </a:lnTo>
                  <a:lnTo>
                    <a:pt x="345" y="2348"/>
                  </a:lnTo>
                  <a:lnTo>
                    <a:pt x="379" y="2398"/>
                  </a:lnTo>
                  <a:lnTo>
                    <a:pt x="413" y="2447"/>
                  </a:lnTo>
                  <a:lnTo>
                    <a:pt x="449" y="2497"/>
                  </a:lnTo>
                  <a:lnTo>
                    <a:pt x="488" y="2544"/>
                  </a:lnTo>
                  <a:lnTo>
                    <a:pt x="527" y="2591"/>
                  </a:lnTo>
                  <a:lnTo>
                    <a:pt x="568" y="2637"/>
                  </a:lnTo>
                  <a:lnTo>
                    <a:pt x="611" y="2682"/>
                  </a:lnTo>
                  <a:lnTo>
                    <a:pt x="655" y="2726"/>
                  </a:lnTo>
                  <a:lnTo>
                    <a:pt x="700" y="2769"/>
                  </a:lnTo>
                  <a:lnTo>
                    <a:pt x="745" y="2810"/>
                  </a:lnTo>
                  <a:lnTo>
                    <a:pt x="789" y="2850"/>
                  </a:lnTo>
                  <a:lnTo>
                    <a:pt x="832" y="2890"/>
                  </a:lnTo>
                  <a:lnTo>
                    <a:pt x="875" y="2928"/>
                  </a:lnTo>
                  <a:lnTo>
                    <a:pt x="919" y="2966"/>
                  </a:lnTo>
                  <a:lnTo>
                    <a:pt x="962" y="3003"/>
                  </a:lnTo>
                  <a:lnTo>
                    <a:pt x="1006" y="3038"/>
                  </a:lnTo>
                  <a:lnTo>
                    <a:pt x="1051" y="3072"/>
                  </a:lnTo>
                  <a:lnTo>
                    <a:pt x="1095" y="3105"/>
                  </a:lnTo>
                  <a:lnTo>
                    <a:pt x="1140" y="3137"/>
                  </a:lnTo>
                  <a:lnTo>
                    <a:pt x="1186" y="3168"/>
                  </a:lnTo>
                  <a:lnTo>
                    <a:pt x="1232" y="3199"/>
                  </a:lnTo>
                  <a:lnTo>
                    <a:pt x="1280" y="3228"/>
                  </a:lnTo>
                  <a:lnTo>
                    <a:pt x="1328" y="3256"/>
                  </a:lnTo>
                  <a:lnTo>
                    <a:pt x="1377" y="3283"/>
                  </a:lnTo>
                  <a:lnTo>
                    <a:pt x="1428" y="3309"/>
                  </a:lnTo>
                  <a:lnTo>
                    <a:pt x="1479" y="3334"/>
                  </a:lnTo>
                  <a:lnTo>
                    <a:pt x="1533" y="3358"/>
                  </a:lnTo>
                  <a:lnTo>
                    <a:pt x="1588" y="3381"/>
                  </a:lnTo>
                  <a:lnTo>
                    <a:pt x="1644" y="3402"/>
                  </a:lnTo>
                  <a:lnTo>
                    <a:pt x="1703" y="3424"/>
                  </a:lnTo>
                  <a:lnTo>
                    <a:pt x="1763" y="3444"/>
                  </a:lnTo>
                  <a:lnTo>
                    <a:pt x="1826" y="3463"/>
                  </a:lnTo>
                  <a:lnTo>
                    <a:pt x="1890" y="3480"/>
                  </a:lnTo>
                  <a:lnTo>
                    <a:pt x="1956" y="3497"/>
                  </a:lnTo>
                  <a:lnTo>
                    <a:pt x="2024" y="3513"/>
                  </a:lnTo>
                  <a:lnTo>
                    <a:pt x="2096" y="3527"/>
                  </a:lnTo>
                  <a:lnTo>
                    <a:pt x="2170" y="3541"/>
                  </a:lnTo>
                  <a:lnTo>
                    <a:pt x="2246" y="3553"/>
                  </a:lnTo>
                  <a:lnTo>
                    <a:pt x="2325" y="3565"/>
                  </a:lnTo>
                  <a:lnTo>
                    <a:pt x="2408" y="3575"/>
                  </a:lnTo>
                  <a:lnTo>
                    <a:pt x="2493" y="3584"/>
                  </a:lnTo>
                  <a:lnTo>
                    <a:pt x="2579" y="3593"/>
                  </a:lnTo>
                  <a:lnTo>
                    <a:pt x="2668" y="3601"/>
                  </a:lnTo>
                  <a:lnTo>
                    <a:pt x="2758" y="3608"/>
                  </a:lnTo>
                  <a:lnTo>
                    <a:pt x="2849" y="3614"/>
                  </a:lnTo>
                  <a:lnTo>
                    <a:pt x="2942" y="3620"/>
                  </a:lnTo>
                  <a:lnTo>
                    <a:pt x="3035" y="3624"/>
                  </a:lnTo>
                  <a:lnTo>
                    <a:pt x="3129" y="3628"/>
                  </a:lnTo>
                  <a:lnTo>
                    <a:pt x="3224" y="3631"/>
                  </a:lnTo>
                  <a:lnTo>
                    <a:pt x="3318" y="3634"/>
                  </a:lnTo>
                  <a:lnTo>
                    <a:pt x="3412" y="3635"/>
                  </a:lnTo>
                  <a:lnTo>
                    <a:pt x="3507" y="3636"/>
                  </a:lnTo>
                  <a:lnTo>
                    <a:pt x="3601" y="3636"/>
                  </a:lnTo>
                  <a:lnTo>
                    <a:pt x="3694" y="3636"/>
                  </a:lnTo>
                  <a:lnTo>
                    <a:pt x="3786" y="3634"/>
                  </a:lnTo>
                  <a:lnTo>
                    <a:pt x="3877" y="3632"/>
                  </a:lnTo>
                  <a:lnTo>
                    <a:pt x="3967" y="3629"/>
                  </a:lnTo>
                  <a:lnTo>
                    <a:pt x="4054" y="3626"/>
                  </a:lnTo>
                  <a:lnTo>
                    <a:pt x="4140" y="3621"/>
                  </a:lnTo>
                  <a:lnTo>
                    <a:pt x="4224" y="3616"/>
                  </a:lnTo>
                  <a:lnTo>
                    <a:pt x="4306" y="3611"/>
                  </a:lnTo>
                  <a:lnTo>
                    <a:pt x="4384" y="3604"/>
                  </a:lnTo>
                  <a:lnTo>
                    <a:pt x="4460" y="3597"/>
                  </a:lnTo>
                  <a:lnTo>
                    <a:pt x="4534" y="3590"/>
                  </a:lnTo>
                  <a:lnTo>
                    <a:pt x="4604" y="3581"/>
                  </a:lnTo>
                  <a:lnTo>
                    <a:pt x="4670" y="3572"/>
                  </a:lnTo>
                  <a:lnTo>
                    <a:pt x="4733" y="3563"/>
                  </a:lnTo>
                  <a:lnTo>
                    <a:pt x="4793" y="3552"/>
                  </a:lnTo>
                  <a:lnTo>
                    <a:pt x="4847" y="3541"/>
                  </a:lnTo>
                  <a:lnTo>
                    <a:pt x="4898" y="3529"/>
                  </a:lnTo>
                  <a:lnTo>
                    <a:pt x="4944" y="3517"/>
                  </a:lnTo>
                  <a:lnTo>
                    <a:pt x="4985" y="3504"/>
                  </a:lnTo>
                  <a:lnTo>
                    <a:pt x="5025" y="3490"/>
                  </a:lnTo>
                  <a:lnTo>
                    <a:pt x="5071" y="3474"/>
                  </a:lnTo>
                  <a:lnTo>
                    <a:pt x="5120" y="3455"/>
                  </a:lnTo>
                  <a:lnTo>
                    <a:pt x="5172" y="3434"/>
                  </a:lnTo>
                  <a:lnTo>
                    <a:pt x="5227" y="3412"/>
                  </a:lnTo>
                  <a:lnTo>
                    <a:pt x="5285" y="3387"/>
                  </a:lnTo>
                  <a:lnTo>
                    <a:pt x="5347" y="3361"/>
                  </a:lnTo>
                  <a:lnTo>
                    <a:pt x="5410" y="3334"/>
                  </a:lnTo>
                  <a:lnTo>
                    <a:pt x="5475" y="3305"/>
                  </a:lnTo>
                  <a:lnTo>
                    <a:pt x="5541" y="3275"/>
                  </a:lnTo>
                  <a:lnTo>
                    <a:pt x="5610" y="3244"/>
                  </a:lnTo>
                  <a:lnTo>
                    <a:pt x="5679" y="3211"/>
                  </a:lnTo>
                  <a:lnTo>
                    <a:pt x="5749" y="3178"/>
                  </a:lnTo>
                  <a:lnTo>
                    <a:pt x="5819" y="3142"/>
                  </a:lnTo>
                  <a:lnTo>
                    <a:pt x="5890" y="3107"/>
                  </a:lnTo>
                  <a:lnTo>
                    <a:pt x="5960" y="3071"/>
                  </a:lnTo>
                  <a:lnTo>
                    <a:pt x="6029" y="3034"/>
                  </a:lnTo>
                  <a:lnTo>
                    <a:pt x="6099" y="2997"/>
                  </a:lnTo>
                  <a:lnTo>
                    <a:pt x="6167" y="2959"/>
                  </a:lnTo>
                  <a:lnTo>
                    <a:pt x="6233" y="2921"/>
                  </a:lnTo>
                  <a:lnTo>
                    <a:pt x="6297" y="2882"/>
                  </a:lnTo>
                  <a:lnTo>
                    <a:pt x="6360" y="2844"/>
                  </a:lnTo>
                  <a:lnTo>
                    <a:pt x="6421" y="2806"/>
                  </a:lnTo>
                  <a:lnTo>
                    <a:pt x="6478" y="2768"/>
                  </a:lnTo>
                  <a:lnTo>
                    <a:pt x="6532" y="2730"/>
                  </a:lnTo>
                  <a:lnTo>
                    <a:pt x="6584" y="2691"/>
                  </a:lnTo>
                  <a:lnTo>
                    <a:pt x="6631" y="2654"/>
                  </a:lnTo>
                  <a:lnTo>
                    <a:pt x="6676" y="2618"/>
                  </a:lnTo>
                  <a:lnTo>
                    <a:pt x="6716" y="2582"/>
                  </a:lnTo>
                  <a:lnTo>
                    <a:pt x="6751" y="2546"/>
                  </a:lnTo>
                  <a:lnTo>
                    <a:pt x="6781" y="2512"/>
                  </a:lnTo>
                  <a:lnTo>
                    <a:pt x="6806" y="2478"/>
                  </a:lnTo>
                  <a:lnTo>
                    <a:pt x="6828" y="2444"/>
                  </a:lnTo>
                  <a:lnTo>
                    <a:pt x="6849" y="2410"/>
                  </a:lnTo>
                  <a:lnTo>
                    <a:pt x="6870" y="2375"/>
                  </a:lnTo>
                  <a:lnTo>
                    <a:pt x="6890" y="2339"/>
                  </a:lnTo>
                  <a:lnTo>
                    <a:pt x="6910" y="2303"/>
                  </a:lnTo>
                  <a:lnTo>
                    <a:pt x="6928" y="2266"/>
                  </a:lnTo>
                  <a:lnTo>
                    <a:pt x="6946" y="2229"/>
                  </a:lnTo>
                  <a:lnTo>
                    <a:pt x="6963" y="2191"/>
                  </a:lnTo>
                  <a:lnTo>
                    <a:pt x="6979" y="2153"/>
                  </a:lnTo>
                  <a:lnTo>
                    <a:pt x="6995" y="2115"/>
                  </a:lnTo>
                  <a:lnTo>
                    <a:pt x="7010" y="2077"/>
                  </a:lnTo>
                  <a:lnTo>
                    <a:pt x="7024" y="2039"/>
                  </a:lnTo>
                  <a:lnTo>
                    <a:pt x="7052" y="1961"/>
                  </a:lnTo>
                  <a:lnTo>
                    <a:pt x="7077" y="1885"/>
                  </a:lnTo>
                  <a:lnTo>
                    <a:pt x="7100" y="1810"/>
                  </a:lnTo>
                  <a:lnTo>
                    <a:pt x="7121" y="1735"/>
                  </a:lnTo>
                  <a:lnTo>
                    <a:pt x="7140" y="1662"/>
                  </a:lnTo>
                  <a:lnTo>
                    <a:pt x="7158" y="1592"/>
                  </a:lnTo>
                  <a:lnTo>
                    <a:pt x="7176" y="1525"/>
                  </a:lnTo>
                  <a:lnTo>
                    <a:pt x="7191" y="1461"/>
                  </a:lnTo>
                  <a:lnTo>
                    <a:pt x="7205" y="1401"/>
                  </a:lnTo>
                  <a:lnTo>
                    <a:pt x="7219" y="1346"/>
                  </a:lnTo>
                  <a:lnTo>
                    <a:pt x="7224" y="1318"/>
                  </a:lnTo>
                  <a:lnTo>
                    <a:pt x="7228" y="1287"/>
                  </a:lnTo>
                  <a:lnTo>
                    <a:pt x="7231" y="1253"/>
                  </a:lnTo>
                  <a:lnTo>
                    <a:pt x="7232" y="1217"/>
                  </a:lnTo>
                  <a:lnTo>
                    <a:pt x="7232" y="1179"/>
                  </a:lnTo>
                  <a:lnTo>
                    <a:pt x="7231" y="1139"/>
                  </a:lnTo>
                  <a:lnTo>
                    <a:pt x="7229" y="1098"/>
                  </a:lnTo>
                  <a:lnTo>
                    <a:pt x="7226" y="1055"/>
                  </a:lnTo>
                  <a:lnTo>
                    <a:pt x="7222" y="1010"/>
                  </a:lnTo>
                  <a:lnTo>
                    <a:pt x="7217" y="965"/>
                  </a:lnTo>
                  <a:lnTo>
                    <a:pt x="7212" y="920"/>
                  </a:lnTo>
                  <a:lnTo>
                    <a:pt x="7205" y="874"/>
                  </a:lnTo>
                  <a:lnTo>
                    <a:pt x="7191" y="781"/>
                  </a:lnTo>
                  <a:lnTo>
                    <a:pt x="7176" y="691"/>
                  </a:lnTo>
                  <a:lnTo>
                    <a:pt x="7158" y="604"/>
                  </a:lnTo>
                  <a:lnTo>
                    <a:pt x="7142" y="521"/>
                  </a:lnTo>
                  <a:lnTo>
                    <a:pt x="7126" y="446"/>
                  </a:lnTo>
                  <a:lnTo>
                    <a:pt x="7112" y="380"/>
                  </a:lnTo>
                  <a:lnTo>
                    <a:pt x="7099" y="326"/>
                  </a:lnTo>
                  <a:lnTo>
                    <a:pt x="7089" y="284"/>
                  </a:lnTo>
                  <a:lnTo>
                    <a:pt x="7083" y="258"/>
                  </a:lnTo>
                  <a:lnTo>
                    <a:pt x="7081" y="249"/>
                  </a:lnTo>
                  <a:lnTo>
                    <a:pt x="449" y="0"/>
                  </a:lnTo>
                  <a:close/>
                </a:path>
              </a:pathLst>
            </a:custGeom>
            <a:solidFill>
              <a:srgbClr val="4F585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1" name="Freeform 17"/>
            <p:cNvSpPr>
              <a:spLocks/>
            </p:cNvSpPr>
            <p:nvPr/>
          </p:nvSpPr>
          <p:spPr bwMode="auto">
            <a:xfrm>
              <a:off x="4217988" y="3527425"/>
              <a:ext cx="922338" cy="973138"/>
            </a:xfrm>
            <a:custGeom>
              <a:avLst/>
              <a:gdLst/>
              <a:ahLst/>
              <a:cxnLst>
                <a:cxn ang="0">
                  <a:pos x="10609" y="11819"/>
                </a:cxn>
                <a:cxn ang="0">
                  <a:pos x="10908" y="10309"/>
                </a:cxn>
                <a:cxn ang="0">
                  <a:pos x="11672" y="10115"/>
                </a:cxn>
                <a:cxn ang="0">
                  <a:pos x="12278" y="9404"/>
                </a:cxn>
                <a:cxn ang="0">
                  <a:pos x="12001" y="8419"/>
                </a:cxn>
                <a:cxn ang="0">
                  <a:pos x="11137" y="7811"/>
                </a:cxn>
                <a:cxn ang="0">
                  <a:pos x="12238" y="7669"/>
                </a:cxn>
                <a:cxn ang="0">
                  <a:pos x="12755" y="6696"/>
                </a:cxn>
                <a:cxn ang="0">
                  <a:pos x="12335" y="5291"/>
                </a:cxn>
                <a:cxn ang="0">
                  <a:pos x="10996" y="4776"/>
                </a:cxn>
                <a:cxn ang="0">
                  <a:pos x="11319" y="2824"/>
                </a:cxn>
                <a:cxn ang="0">
                  <a:pos x="9586" y="2366"/>
                </a:cxn>
                <a:cxn ang="0">
                  <a:pos x="9410" y="1272"/>
                </a:cxn>
                <a:cxn ang="0">
                  <a:pos x="8552" y="316"/>
                </a:cxn>
                <a:cxn ang="0">
                  <a:pos x="7467" y="418"/>
                </a:cxn>
                <a:cxn ang="0">
                  <a:pos x="6751" y="1375"/>
                </a:cxn>
                <a:cxn ang="0">
                  <a:pos x="6589" y="492"/>
                </a:cxn>
                <a:cxn ang="0">
                  <a:pos x="6123" y="14"/>
                </a:cxn>
                <a:cxn ang="0">
                  <a:pos x="5779" y="46"/>
                </a:cxn>
                <a:cxn ang="0">
                  <a:pos x="5701" y="223"/>
                </a:cxn>
                <a:cxn ang="0">
                  <a:pos x="6077" y="1292"/>
                </a:cxn>
                <a:cxn ang="0">
                  <a:pos x="6121" y="2023"/>
                </a:cxn>
                <a:cxn ang="0">
                  <a:pos x="7230" y="1211"/>
                </a:cxn>
                <a:cxn ang="0">
                  <a:pos x="8487" y="1443"/>
                </a:cxn>
                <a:cxn ang="0">
                  <a:pos x="8945" y="2606"/>
                </a:cxn>
                <a:cxn ang="0">
                  <a:pos x="8730" y="3461"/>
                </a:cxn>
                <a:cxn ang="0">
                  <a:pos x="9646" y="3354"/>
                </a:cxn>
                <a:cxn ang="0">
                  <a:pos x="10285" y="4055"/>
                </a:cxn>
                <a:cxn ang="0">
                  <a:pos x="10047" y="4910"/>
                </a:cxn>
                <a:cxn ang="0">
                  <a:pos x="9781" y="5563"/>
                </a:cxn>
                <a:cxn ang="0">
                  <a:pos x="10661" y="5961"/>
                </a:cxn>
                <a:cxn ang="0">
                  <a:pos x="10901" y="6897"/>
                </a:cxn>
                <a:cxn ang="0">
                  <a:pos x="10177" y="7555"/>
                </a:cxn>
                <a:cxn ang="0">
                  <a:pos x="9660" y="7848"/>
                </a:cxn>
                <a:cxn ang="0">
                  <a:pos x="10518" y="8759"/>
                </a:cxn>
                <a:cxn ang="0">
                  <a:pos x="10426" y="9529"/>
                </a:cxn>
                <a:cxn ang="0">
                  <a:pos x="9695" y="9753"/>
                </a:cxn>
                <a:cxn ang="0">
                  <a:pos x="9658" y="10447"/>
                </a:cxn>
                <a:cxn ang="0">
                  <a:pos x="8701" y="10587"/>
                </a:cxn>
                <a:cxn ang="0">
                  <a:pos x="8227" y="11296"/>
                </a:cxn>
                <a:cxn ang="0">
                  <a:pos x="7572" y="12056"/>
                </a:cxn>
                <a:cxn ang="0">
                  <a:pos x="6442" y="12266"/>
                </a:cxn>
                <a:cxn ang="0">
                  <a:pos x="5578" y="11777"/>
                </a:cxn>
                <a:cxn ang="0">
                  <a:pos x="4522" y="12498"/>
                </a:cxn>
                <a:cxn ang="0">
                  <a:pos x="2600" y="11746"/>
                </a:cxn>
                <a:cxn ang="0">
                  <a:pos x="1572" y="11193"/>
                </a:cxn>
                <a:cxn ang="0">
                  <a:pos x="409" y="10790"/>
                </a:cxn>
                <a:cxn ang="0">
                  <a:pos x="58" y="10444"/>
                </a:cxn>
                <a:cxn ang="0">
                  <a:pos x="201" y="11113"/>
                </a:cxn>
                <a:cxn ang="0">
                  <a:pos x="511" y="11690"/>
                </a:cxn>
                <a:cxn ang="0">
                  <a:pos x="1424" y="12121"/>
                </a:cxn>
                <a:cxn ang="0">
                  <a:pos x="2424" y="11949"/>
                </a:cxn>
                <a:cxn ang="0">
                  <a:pos x="2504" y="12941"/>
                </a:cxn>
                <a:cxn ang="0">
                  <a:pos x="3563" y="13470"/>
                </a:cxn>
                <a:cxn ang="0">
                  <a:pos x="4584" y="13296"/>
                </a:cxn>
                <a:cxn ang="0">
                  <a:pos x="5310" y="12591"/>
                </a:cxn>
                <a:cxn ang="0">
                  <a:pos x="5487" y="13081"/>
                </a:cxn>
                <a:cxn ang="0">
                  <a:pos x="6052" y="13417"/>
                </a:cxn>
                <a:cxn ang="0">
                  <a:pos x="6846" y="13364"/>
                </a:cxn>
                <a:cxn ang="0">
                  <a:pos x="7880" y="12967"/>
                </a:cxn>
                <a:cxn ang="0">
                  <a:pos x="8957" y="12200"/>
                </a:cxn>
              </a:cxnLst>
              <a:rect l="0" t="0" r="r" b="b"/>
              <a:pathLst>
                <a:path w="12766" h="13474">
                  <a:moveTo>
                    <a:pt x="8798" y="11580"/>
                  </a:moveTo>
                  <a:lnTo>
                    <a:pt x="8914" y="11641"/>
                  </a:lnTo>
                  <a:lnTo>
                    <a:pt x="9034" y="11696"/>
                  </a:lnTo>
                  <a:lnTo>
                    <a:pt x="9157" y="11746"/>
                  </a:lnTo>
                  <a:lnTo>
                    <a:pt x="9282" y="11788"/>
                  </a:lnTo>
                  <a:lnTo>
                    <a:pt x="9409" y="11824"/>
                  </a:lnTo>
                  <a:lnTo>
                    <a:pt x="9537" y="11853"/>
                  </a:lnTo>
                  <a:lnTo>
                    <a:pt x="9665" y="11876"/>
                  </a:lnTo>
                  <a:lnTo>
                    <a:pt x="9793" y="11893"/>
                  </a:lnTo>
                  <a:lnTo>
                    <a:pt x="9919" y="11902"/>
                  </a:lnTo>
                  <a:lnTo>
                    <a:pt x="10043" y="11906"/>
                  </a:lnTo>
                  <a:lnTo>
                    <a:pt x="10164" y="11902"/>
                  </a:lnTo>
                  <a:lnTo>
                    <a:pt x="10283" y="11892"/>
                  </a:lnTo>
                  <a:lnTo>
                    <a:pt x="10397" y="11874"/>
                  </a:lnTo>
                  <a:lnTo>
                    <a:pt x="10506" y="11850"/>
                  </a:lnTo>
                  <a:lnTo>
                    <a:pt x="10609" y="11819"/>
                  </a:lnTo>
                  <a:lnTo>
                    <a:pt x="10706" y="11781"/>
                  </a:lnTo>
                  <a:lnTo>
                    <a:pt x="10796" y="11735"/>
                  </a:lnTo>
                  <a:lnTo>
                    <a:pt x="10878" y="11682"/>
                  </a:lnTo>
                  <a:lnTo>
                    <a:pt x="10951" y="11622"/>
                  </a:lnTo>
                  <a:lnTo>
                    <a:pt x="11016" y="11555"/>
                  </a:lnTo>
                  <a:lnTo>
                    <a:pt x="11071" y="11479"/>
                  </a:lnTo>
                  <a:lnTo>
                    <a:pt x="11114" y="11397"/>
                  </a:lnTo>
                  <a:lnTo>
                    <a:pt x="11147" y="11308"/>
                  </a:lnTo>
                  <a:lnTo>
                    <a:pt x="11167" y="11209"/>
                  </a:lnTo>
                  <a:lnTo>
                    <a:pt x="11174" y="11105"/>
                  </a:lnTo>
                  <a:lnTo>
                    <a:pt x="11168" y="10991"/>
                  </a:lnTo>
                  <a:lnTo>
                    <a:pt x="11147" y="10871"/>
                  </a:lnTo>
                  <a:lnTo>
                    <a:pt x="11112" y="10742"/>
                  </a:lnTo>
                  <a:lnTo>
                    <a:pt x="11061" y="10606"/>
                  </a:lnTo>
                  <a:lnTo>
                    <a:pt x="10993" y="10461"/>
                  </a:lnTo>
                  <a:lnTo>
                    <a:pt x="10908" y="10309"/>
                  </a:lnTo>
                  <a:lnTo>
                    <a:pt x="10806" y="10148"/>
                  </a:lnTo>
                  <a:lnTo>
                    <a:pt x="10861" y="10171"/>
                  </a:lnTo>
                  <a:lnTo>
                    <a:pt x="10918" y="10190"/>
                  </a:lnTo>
                  <a:lnTo>
                    <a:pt x="10975" y="10206"/>
                  </a:lnTo>
                  <a:lnTo>
                    <a:pt x="11034" y="10217"/>
                  </a:lnTo>
                  <a:lnTo>
                    <a:pt x="11092" y="10225"/>
                  </a:lnTo>
                  <a:lnTo>
                    <a:pt x="11151" y="10229"/>
                  </a:lnTo>
                  <a:lnTo>
                    <a:pt x="11210" y="10229"/>
                  </a:lnTo>
                  <a:lnTo>
                    <a:pt x="11269" y="10226"/>
                  </a:lnTo>
                  <a:lnTo>
                    <a:pt x="11329" y="10220"/>
                  </a:lnTo>
                  <a:lnTo>
                    <a:pt x="11388" y="10210"/>
                  </a:lnTo>
                  <a:lnTo>
                    <a:pt x="11446" y="10197"/>
                  </a:lnTo>
                  <a:lnTo>
                    <a:pt x="11504" y="10181"/>
                  </a:lnTo>
                  <a:lnTo>
                    <a:pt x="11562" y="10162"/>
                  </a:lnTo>
                  <a:lnTo>
                    <a:pt x="11618" y="10140"/>
                  </a:lnTo>
                  <a:lnTo>
                    <a:pt x="11672" y="10115"/>
                  </a:lnTo>
                  <a:lnTo>
                    <a:pt x="11726" y="10087"/>
                  </a:lnTo>
                  <a:lnTo>
                    <a:pt x="11778" y="10056"/>
                  </a:lnTo>
                  <a:lnTo>
                    <a:pt x="11830" y="10023"/>
                  </a:lnTo>
                  <a:lnTo>
                    <a:pt x="11879" y="9988"/>
                  </a:lnTo>
                  <a:lnTo>
                    <a:pt x="11926" y="9950"/>
                  </a:lnTo>
                  <a:lnTo>
                    <a:pt x="11971" y="9910"/>
                  </a:lnTo>
                  <a:lnTo>
                    <a:pt x="12014" y="9868"/>
                  </a:lnTo>
                  <a:lnTo>
                    <a:pt x="12055" y="9823"/>
                  </a:lnTo>
                  <a:lnTo>
                    <a:pt x="12093" y="9776"/>
                  </a:lnTo>
                  <a:lnTo>
                    <a:pt x="12129" y="9728"/>
                  </a:lnTo>
                  <a:lnTo>
                    <a:pt x="12162" y="9678"/>
                  </a:lnTo>
                  <a:lnTo>
                    <a:pt x="12192" y="9627"/>
                  </a:lnTo>
                  <a:lnTo>
                    <a:pt x="12218" y="9572"/>
                  </a:lnTo>
                  <a:lnTo>
                    <a:pt x="12242" y="9518"/>
                  </a:lnTo>
                  <a:lnTo>
                    <a:pt x="12262" y="9461"/>
                  </a:lnTo>
                  <a:lnTo>
                    <a:pt x="12278" y="9404"/>
                  </a:lnTo>
                  <a:lnTo>
                    <a:pt x="12291" y="9345"/>
                  </a:lnTo>
                  <a:lnTo>
                    <a:pt x="12304" y="9259"/>
                  </a:lnTo>
                  <a:lnTo>
                    <a:pt x="12311" y="9177"/>
                  </a:lnTo>
                  <a:lnTo>
                    <a:pt x="12313" y="9099"/>
                  </a:lnTo>
                  <a:lnTo>
                    <a:pt x="12309" y="9026"/>
                  </a:lnTo>
                  <a:lnTo>
                    <a:pt x="12301" y="8956"/>
                  </a:lnTo>
                  <a:lnTo>
                    <a:pt x="12288" y="8890"/>
                  </a:lnTo>
                  <a:lnTo>
                    <a:pt x="12271" y="8826"/>
                  </a:lnTo>
                  <a:lnTo>
                    <a:pt x="12250" y="8766"/>
                  </a:lnTo>
                  <a:lnTo>
                    <a:pt x="12224" y="8710"/>
                  </a:lnTo>
                  <a:lnTo>
                    <a:pt x="12195" y="8656"/>
                  </a:lnTo>
                  <a:lnTo>
                    <a:pt x="12162" y="8603"/>
                  </a:lnTo>
                  <a:lnTo>
                    <a:pt x="12127" y="8554"/>
                  </a:lnTo>
                  <a:lnTo>
                    <a:pt x="12087" y="8507"/>
                  </a:lnTo>
                  <a:lnTo>
                    <a:pt x="12045" y="8462"/>
                  </a:lnTo>
                  <a:lnTo>
                    <a:pt x="12001" y="8419"/>
                  </a:lnTo>
                  <a:lnTo>
                    <a:pt x="11954" y="8376"/>
                  </a:lnTo>
                  <a:lnTo>
                    <a:pt x="11906" y="8336"/>
                  </a:lnTo>
                  <a:lnTo>
                    <a:pt x="11855" y="8297"/>
                  </a:lnTo>
                  <a:lnTo>
                    <a:pt x="11802" y="8259"/>
                  </a:lnTo>
                  <a:lnTo>
                    <a:pt x="11749" y="8222"/>
                  </a:lnTo>
                  <a:lnTo>
                    <a:pt x="11694" y="8186"/>
                  </a:lnTo>
                  <a:lnTo>
                    <a:pt x="11639" y="8149"/>
                  </a:lnTo>
                  <a:lnTo>
                    <a:pt x="11583" y="8113"/>
                  </a:lnTo>
                  <a:lnTo>
                    <a:pt x="11525" y="8077"/>
                  </a:lnTo>
                  <a:lnTo>
                    <a:pt x="11469" y="8041"/>
                  </a:lnTo>
                  <a:lnTo>
                    <a:pt x="11412" y="8005"/>
                  </a:lnTo>
                  <a:lnTo>
                    <a:pt x="11356" y="7968"/>
                  </a:lnTo>
                  <a:lnTo>
                    <a:pt x="11300" y="7931"/>
                  </a:lnTo>
                  <a:lnTo>
                    <a:pt x="11244" y="7891"/>
                  </a:lnTo>
                  <a:lnTo>
                    <a:pt x="11190" y="7852"/>
                  </a:lnTo>
                  <a:lnTo>
                    <a:pt x="11137" y="7811"/>
                  </a:lnTo>
                  <a:lnTo>
                    <a:pt x="11085" y="7769"/>
                  </a:lnTo>
                  <a:lnTo>
                    <a:pt x="11182" y="7771"/>
                  </a:lnTo>
                  <a:lnTo>
                    <a:pt x="11276" y="7774"/>
                  </a:lnTo>
                  <a:lnTo>
                    <a:pt x="11368" y="7775"/>
                  </a:lnTo>
                  <a:lnTo>
                    <a:pt x="11456" y="7776"/>
                  </a:lnTo>
                  <a:lnTo>
                    <a:pt x="11541" y="7776"/>
                  </a:lnTo>
                  <a:lnTo>
                    <a:pt x="11624" y="7774"/>
                  </a:lnTo>
                  <a:lnTo>
                    <a:pt x="11704" y="7771"/>
                  </a:lnTo>
                  <a:lnTo>
                    <a:pt x="11780" y="7767"/>
                  </a:lnTo>
                  <a:lnTo>
                    <a:pt x="11855" y="7760"/>
                  </a:lnTo>
                  <a:lnTo>
                    <a:pt x="11926" y="7752"/>
                  </a:lnTo>
                  <a:lnTo>
                    <a:pt x="11994" y="7741"/>
                  </a:lnTo>
                  <a:lnTo>
                    <a:pt x="12059" y="7728"/>
                  </a:lnTo>
                  <a:lnTo>
                    <a:pt x="12122" y="7711"/>
                  </a:lnTo>
                  <a:lnTo>
                    <a:pt x="12181" y="7692"/>
                  </a:lnTo>
                  <a:lnTo>
                    <a:pt x="12238" y="7669"/>
                  </a:lnTo>
                  <a:lnTo>
                    <a:pt x="12292" y="7643"/>
                  </a:lnTo>
                  <a:lnTo>
                    <a:pt x="12342" y="7614"/>
                  </a:lnTo>
                  <a:lnTo>
                    <a:pt x="12391" y="7581"/>
                  </a:lnTo>
                  <a:lnTo>
                    <a:pt x="12436" y="7543"/>
                  </a:lnTo>
                  <a:lnTo>
                    <a:pt x="12479" y="7502"/>
                  </a:lnTo>
                  <a:lnTo>
                    <a:pt x="12518" y="7456"/>
                  </a:lnTo>
                  <a:lnTo>
                    <a:pt x="12554" y="7404"/>
                  </a:lnTo>
                  <a:lnTo>
                    <a:pt x="12588" y="7348"/>
                  </a:lnTo>
                  <a:lnTo>
                    <a:pt x="12619" y="7287"/>
                  </a:lnTo>
                  <a:lnTo>
                    <a:pt x="12648" y="7221"/>
                  </a:lnTo>
                  <a:lnTo>
                    <a:pt x="12673" y="7148"/>
                  </a:lnTo>
                  <a:lnTo>
                    <a:pt x="12695" y="7071"/>
                  </a:lnTo>
                  <a:lnTo>
                    <a:pt x="12714" y="6987"/>
                  </a:lnTo>
                  <a:lnTo>
                    <a:pt x="12730" y="6896"/>
                  </a:lnTo>
                  <a:lnTo>
                    <a:pt x="12744" y="6800"/>
                  </a:lnTo>
                  <a:lnTo>
                    <a:pt x="12755" y="6696"/>
                  </a:lnTo>
                  <a:lnTo>
                    <a:pt x="12763" y="6586"/>
                  </a:lnTo>
                  <a:lnTo>
                    <a:pt x="12766" y="6475"/>
                  </a:lnTo>
                  <a:lnTo>
                    <a:pt x="12765" y="6369"/>
                  </a:lnTo>
                  <a:lnTo>
                    <a:pt x="12758" y="6266"/>
                  </a:lnTo>
                  <a:lnTo>
                    <a:pt x="12747" y="6166"/>
                  </a:lnTo>
                  <a:lnTo>
                    <a:pt x="12731" y="6070"/>
                  </a:lnTo>
                  <a:lnTo>
                    <a:pt x="12711" y="5976"/>
                  </a:lnTo>
                  <a:lnTo>
                    <a:pt x="12686" y="5887"/>
                  </a:lnTo>
                  <a:lnTo>
                    <a:pt x="12657" y="5800"/>
                  </a:lnTo>
                  <a:lnTo>
                    <a:pt x="12622" y="5717"/>
                  </a:lnTo>
                  <a:lnTo>
                    <a:pt x="12584" y="5638"/>
                  </a:lnTo>
                  <a:lnTo>
                    <a:pt x="12542" y="5562"/>
                  </a:lnTo>
                  <a:lnTo>
                    <a:pt x="12497" y="5488"/>
                  </a:lnTo>
                  <a:lnTo>
                    <a:pt x="12447" y="5419"/>
                  </a:lnTo>
                  <a:lnTo>
                    <a:pt x="12393" y="5354"/>
                  </a:lnTo>
                  <a:lnTo>
                    <a:pt x="12335" y="5291"/>
                  </a:lnTo>
                  <a:lnTo>
                    <a:pt x="12274" y="5232"/>
                  </a:lnTo>
                  <a:lnTo>
                    <a:pt x="12210" y="5177"/>
                  </a:lnTo>
                  <a:lnTo>
                    <a:pt x="12142" y="5125"/>
                  </a:lnTo>
                  <a:lnTo>
                    <a:pt x="12070" y="5077"/>
                  </a:lnTo>
                  <a:lnTo>
                    <a:pt x="11996" y="5031"/>
                  </a:lnTo>
                  <a:lnTo>
                    <a:pt x="11919" y="4990"/>
                  </a:lnTo>
                  <a:lnTo>
                    <a:pt x="11839" y="4953"/>
                  </a:lnTo>
                  <a:lnTo>
                    <a:pt x="11755" y="4919"/>
                  </a:lnTo>
                  <a:lnTo>
                    <a:pt x="11669" y="4888"/>
                  </a:lnTo>
                  <a:lnTo>
                    <a:pt x="11580" y="4862"/>
                  </a:lnTo>
                  <a:lnTo>
                    <a:pt x="11488" y="4839"/>
                  </a:lnTo>
                  <a:lnTo>
                    <a:pt x="11395" y="4819"/>
                  </a:lnTo>
                  <a:lnTo>
                    <a:pt x="11299" y="4802"/>
                  </a:lnTo>
                  <a:lnTo>
                    <a:pt x="11199" y="4790"/>
                  </a:lnTo>
                  <a:lnTo>
                    <a:pt x="11099" y="4781"/>
                  </a:lnTo>
                  <a:lnTo>
                    <a:pt x="10996" y="4776"/>
                  </a:lnTo>
                  <a:lnTo>
                    <a:pt x="10891" y="4775"/>
                  </a:lnTo>
                  <a:lnTo>
                    <a:pt x="11086" y="4668"/>
                  </a:lnTo>
                  <a:lnTo>
                    <a:pt x="11249" y="4552"/>
                  </a:lnTo>
                  <a:lnTo>
                    <a:pt x="11385" y="4431"/>
                  </a:lnTo>
                  <a:lnTo>
                    <a:pt x="11493" y="4303"/>
                  </a:lnTo>
                  <a:lnTo>
                    <a:pt x="11576" y="4172"/>
                  </a:lnTo>
                  <a:lnTo>
                    <a:pt x="11635" y="4037"/>
                  </a:lnTo>
                  <a:lnTo>
                    <a:pt x="11670" y="3900"/>
                  </a:lnTo>
                  <a:lnTo>
                    <a:pt x="11685" y="3760"/>
                  </a:lnTo>
                  <a:lnTo>
                    <a:pt x="11680" y="3621"/>
                  </a:lnTo>
                  <a:lnTo>
                    <a:pt x="11657" y="3481"/>
                  </a:lnTo>
                  <a:lnTo>
                    <a:pt x="11617" y="3343"/>
                  </a:lnTo>
                  <a:lnTo>
                    <a:pt x="11562" y="3208"/>
                  </a:lnTo>
                  <a:lnTo>
                    <a:pt x="11492" y="3075"/>
                  </a:lnTo>
                  <a:lnTo>
                    <a:pt x="11411" y="2947"/>
                  </a:lnTo>
                  <a:lnTo>
                    <a:pt x="11319" y="2824"/>
                  </a:lnTo>
                  <a:lnTo>
                    <a:pt x="11217" y="2708"/>
                  </a:lnTo>
                  <a:lnTo>
                    <a:pt x="11108" y="2598"/>
                  </a:lnTo>
                  <a:lnTo>
                    <a:pt x="10991" y="2497"/>
                  </a:lnTo>
                  <a:lnTo>
                    <a:pt x="10871" y="2404"/>
                  </a:lnTo>
                  <a:lnTo>
                    <a:pt x="10747" y="2323"/>
                  </a:lnTo>
                  <a:lnTo>
                    <a:pt x="10621" y="2252"/>
                  </a:lnTo>
                  <a:lnTo>
                    <a:pt x="10496" y="2193"/>
                  </a:lnTo>
                  <a:lnTo>
                    <a:pt x="10370" y="2147"/>
                  </a:lnTo>
                  <a:lnTo>
                    <a:pt x="10248" y="2115"/>
                  </a:lnTo>
                  <a:lnTo>
                    <a:pt x="10129" y="2098"/>
                  </a:lnTo>
                  <a:lnTo>
                    <a:pt x="10016" y="2097"/>
                  </a:lnTo>
                  <a:lnTo>
                    <a:pt x="9910" y="2113"/>
                  </a:lnTo>
                  <a:lnTo>
                    <a:pt x="9812" y="2147"/>
                  </a:lnTo>
                  <a:lnTo>
                    <a:pt x="9725" y="2201"/>
                  </a:lnTo>
                  <a:lnTo>
                    <a:pt x="9649" y="2273"/>
                  </a:lnTo>
                  <a:lnTo>
                    <a:pt x="9586" y="2366"/>
                  </a:lnTo>
                  <a:lnTo>
                    <a:pt x="9537" y="2482"/>
                  </a:lnTo>
                  <a:lnTo>
                    <a:pt x="9559" y="2405"/>
                  </a:lnTo>
                  <a:lnTo>
                    <a:pt x="9576" y="2328"/>
                  </a:lnTo>
                  <a:lnTo>
                    <a:pt x="9588" y="2249"/>
                  </a:lnTo>
                  <a:lnTo>
                    <a:pt x="9596" y="2168"/>
                  </a:lnTo>
                  <a:lnTo>
                    <a:pt x="9598" y="2088"/>
                  </a:lnTo>
                  <a:lnTo>
                    <a:pt x="9597" y="2006"/>
                  </a:lnTo>
                  <a:lnTo>
                    <a:pt x="9591" y="1924"/>
                  </a:lnTo>
                  <a:lnTo>
                    <a:pt x="9582" y="1841"/>
                  </a:lnTo>
                  <a:lnTo>
                    <a:pt x="9568" y="1759"/>
                  </a:lnTo>
                  <a:lnTo>
                    <a:pt x="9550" y="1676"/>
                  </a:lnTo>
                  <a:lnTo>
                    <a:pt x="9529" y="1594"/>
                  </a:lnTo>
                  <a:lnTo>
                    <a:pt x="9505" y="1513"/>
                  </a:lnTo>
                  <a:lnTo>
                    <a:pt x="9477" y="1431"/>
                  </a:lnTo>
                  <a:lnTo>
                    <a:pt x="9445" y="1351"/>
                  </a:lnTo>
                  <a:lnTo>
                    <a:pt x="9410" y="1272"/>
                  </a:lnTo>
                  <a:lnTo>
                    <a:pt x="9373" y="1194"/>
                  </a:lnTo>
                  <a:lnTo>
                    <a:pt x="9332" y="1118"/>
                  </a:lnTo>
                  <a:lnTo>
                    <a:pt x="9290" y="1043"/>
                  </a:lnTo>
                  <a:lnTo>
                    <a:pt x="9244" y="970"/>
                  </a:lnTo>
                  <a:lnTo>
                    <a:pt x="9197" y="900"/>
                  </a:lnTo>
                  <a:lnTo>
                    <a:pt x="9146" y="831"/>
                  </a:lnTo>
                  <a:lnTo>
                    <a:pt x="9094" y="766"/>
                  </a:lnTo>
                  <a:lnTo>
                    <a:pt x="9040" y="702"/>
                  </a:lnTo>
                  <a:lnTo>
                    <a:pt x="8984" y="642"/>
                  </a:lnTo>
                  <a:lnTo>
                    <a:pt x="8926" y="584"/>
                  </a:lnTo>
                  <a:lnTo>
                    <a:pt x="8866" y="531"/>
                  </a:lnTo>
                  <a:lnTo>
                    <a:pt x="8806" y="479"/>
                  </a:lnTo>
                  <a:lnTo>
                    <a:pt x="8744" y="432"/>
                  </a:lnTo>
                  <a:lnTo>
                    <a:pt x="8682" y="390"/>
                  </a:lnTo>
                  <a:lnTo>
                    <a:pt x="8618" y="351"/>
                  </a:lnTo>
                  <a:lnTo>
                    <a:pt x="8552" y="316"/>
                  </a:lnTo>
                  <a:lnTo>
                    <a:pt x="8487" y="286"/>
                  </a:lnTo>
                  <a:lnTo>
                    <a:pt x="8416" y="258"/>
                  </a:lnTo>
                  <a:lnTo>
                    <a:pt x="8345" y="236"/>
                  </a:lnTo>
                  <a:lnTo>
                    <a:pt x="8274" y="221"/>
                  </a:lnTo>
                  <a:lnTo>
                    <a:pt x="8203" y="211"/>
                  </a:lnTo>
                  <a:lnTo>
                    <a:pt x="8133" y="207"/>
                  </a:lnTo>
                  <a:lnTo>
                    <a:pt x="8062" y="207"/>
                  </a:lnTo>
                  <a:lnTo>
                    <a:pt x="7993" y="213"/>
                  </a:lnTo>
                  <a:lnTo>
                    <a:pt x="7924" y="224"/>
                  </a:lnTo>
                  <a:lnTo>
                    <a:pt x="7856" y="239"/>
                  </a:lnTo>
                  <a:lnTo>
                    <a:pt x="7788" y="258"/>
                  </a:lnTo>
                  <a:lnTo>
                    <a:pt x="7721" y="283"/>
                  </a:lnTo>
                  <a:lnTo>
                    <a:pt x="7656" y="311"/>
                  </a:lnTo>
                  <a:lnTo>
                    <a:pt x="7592" y="343"/>
                  </a:lnTo>
                  <a:lnTo>
                    <a:pt x="7528" y="379"/>
                  </a:lnTo>
                  <a:lnTo>
                    <a:pt x="7467" y="418"/>
                  </a:lnTo>
                  <a:lnTo>
                    <a:pt x="7407" y="460"/>
                  </a:lnTo>
                  <a:lnTo>
                    <a:pt x="7348" y="506"/>
                  </a:lnTo>
                  <a:lnTo>
                    <a:pt x="7291" y="556"/>
                  </a:lnTo>
                  <a:lnTo>
                    <a:pt x="7235" y="607"/>
                  </a:lnTo>
                  <a:lnTo>
                    <a:pt x="7182" y="661"/>
                  </a:lnTo>
                  <a:lnTo>
                    <a:pt x="7131" y="717"/>
                  </a:lnTo>
                  <a:lnTo>
                    <a:pt x="7082" y="777"/>
                  </a:lnTo>
                  <a:lnTo>
                    <a:pt x="7035" y="837"/>
                  </a:lnTo>
                  <a:lnTo>
                    <a:pt x="6989" y="900"/>
                  </a:lnTo>
                  <a:lnTo>
                    <a:pt x="6947" y="964"/>
                  </a:lnTo>
                  <a:lnTo>
                    <a:pt x="6908" y="1031"/>
                  </a:lnTo>
                  <a:lnTo>
                    <a:pt x="6870" y="1097"/>
                  </a:lnTo>
                  <a:lnTo>
                    <a:pt x="6836" y="1165"/>
                  </a:lnTo>
                  <a:lnTo>
                    <a:pt x="6805" y="1234"/>
                  </a:lnTo>
                  <a:lnTo>
                    <a:pt x="6776" y="1305"/>
                  </a:lnTo>
                  <a:lnTo>
                    <a:pt x="6751" y="1375"/>
                  </a:lnTo>
                  <a:lnTo>
                    <a:pt x="6727" y="1446"/>
                  </a:lnTo>
                  <a:lnTo>
                    <a:pt x="6722" y="1361"/>
                  </a:lnTo>
                  <a:lnTo>
                    <a:pt x="6716" y="1269"/>
                  </a:lnTo>
                  <a:lnTo>
                    <a:pt x="6710" y="1170"/>
                  </a:lnTo>
                  <a:lnTo>
                    <a:pt x="6701" y="1068"/>
                  </a:lnTo>
                  <a:lnTo>
                    <a:pt x="6696" y="1016"/>
                  </a:lnTo>
                  <a:lnTo>
                    <a:pt x="6690" y="962"/>
                  </a:lnTo>
                  <a:lnTo>
                    <a:pt x="6683" y="909"/>
                  </a:lnTo>
                  <a:lnTo>
                    <a:pt x="6675" y="856"/>
                  </a:lnTo>
                  <a:lnTo>
                    <a:pt x="6667" y="803"/>
                  </a:lnTo>
                  <a:lnTo>
                    <a:pt x="6657" y="749"/>
                  </a:lnTo>
                  <a:lnTo>
                    <a:pt x="6646" y="696"/>
                  </a:lnTo>
                  <a:lnTo>
                    <a:pt x="6634" y="644"/>
                  </a:lnTo>
                  <a:lnTo>
                    <a:pt x="6620" y="593"/>
                  </a:lnTo>
                  <a:lnTo>
                    <a:pt x="6605" y="542"/>
                  </a:lnTo>
                  <a:lnTo>
                    <a:pt x="6589" y="492"/>
                  </a:lnTo>
                  <a:lnTo>
                    <a:pt x="6571" y="444"/>
                  </a:lnTo>
                  <a:lnTo>
                    <a:pt x="6551" y="398"/>
                  </a:lnTo>
                  <a:lnTo>
                    <a:pt x="6529" y="353"/>
                  </a:lnTo>
                  <a:lnTo>
                    <a:pt x="6506" y="310"/>
                  </a:lnTo>
                  <a:lnTo>
                    <a:pt x="6480" y="268"/>
                  </a:lnTo>
                  <a:lnTo>
                    <a:pt x="6451" y="229"/>
                  </a:lnTo>
                  <a:lnTo>
                    <a:pt x="6422" y="193"/>
                  </a:lnTo>
                  <a:lnTo>
                    <a:pt x="6390" y="159"/>
                  </a:lnTo>
                  <a:lnTo>
                    <a:pt x="6356" y="128"/>
                  </a:lnTo>
                  <a:lnTo>
                    <a:pt x="6319" y="100"/>
                  </a:lnTo>
                  <a:lnTo>
                    <a:pt x="6280" y="75"/>
                  </a:lnTo>
                  <a:lnTo>
                    <a:pt x="6238" y="53"/>
                  </a:lnTo>
                  <a:lnTo>
                    <a:pt x="6192" y="34"/>
                  </a:lnTo>
                  <a:lnTo>
                    <a:pt x="6169" y="26"/>
                  </a:lnTo>
                  <a:lnTo>
                    <a:pt x="6146" y="20"/>
                  </a:lnTo>
                  <a:lnTo>
                    <a:pt x="6123" y="14"/>
                  </a:lnTo>
                  <a:lnTo>
                    <a:pt x="6101" y="9"/>
                  </a:lnTo>
                  <a:lnTo>
                    <a:pt x="6078" y="5"/>
                  </a:lnTo>
                  <a:lnTo>
                    <a:pt x="6055" y="3"/>
                  </a:lnTo>
                  <a:lnTo>
                    <a:pt x="6033" y="1"/>
                  </a:lnTo>
                  <a:lnTo>
                    <a:pt x="6011" y="0"/>
                  </a:lnTo>
                  <a:lnTo>
                    <a:pt x="5989" y="0"/>
                  </a:lnTo>
                  <a:lnTo>
                    <a:pt x="5967" y="0"/>
                  </a:lnTo>
                  <a:lnTo>
                    <a:pt x="5946" y="2"/>
                  </a:lnTo>
                  <a:lnTo>
                    <a:pt x="5923" y="5"/>
                  </a:lnTo>
                  <a:lnTo>
                    <a:pt x="5902" y="8"/>
                  </a:lnTo>
                  <a:lnTo>
                    <a:pt x="5881" y="12"/>
                  </a:lnTo>
                  <a:lnTo>
                    <a:pt x="5860" y="17"/>
                  </a:lnTo>
                  <a:lnTo>
                    <a:pt x="5840" y="23"/>
                  </a:lnTo>
                  <a:lnTo>
                    <a:pt x="5819" y="29"/>
                  </a:lnTo>
                  <a:lnTo>
                    <a:pt x="5799" y="37"/>
                  </a:lnTo>
                  <a:lnTo>
                    <a:pt x="5779" y="46"/>
                  </a:lnTo>
                  <a:lnTo>
                    <a:pt x="5760" y="54"/>
                  </a:lnTo>
                  <a:lnTo>
                    <a:pt x="5740" y="64"/>
                  </a:lnTo>
                  <a:lnTo>
                    <a:pt x="5721" y="74"/>
                  </a:lnTo>
                  <a:lnTo>
                    <a:pt x="5702" y="85"/>
                  </a:lnTo>
                  <a:lnTo>
                    <a:pt x="5684" y="96"/>
                  </a:lnTo>
                  <a:lnTo>
                    <a:pt x="5664" y="108"/>
                  </a:lnTo>
                  <a:lnTo>
                    <a:pt x="5646" y="121"/>
                  </a:lnTo>
                  <a:lnTo>
                    <a:pt x="5628" y="134"/>
                  </a:lnTo>
                  <a:lnTo>
                    <a:pt x="5611" y="148"/>
                  </a:lnTo>
                  <a:lnTo>
                    <a:pt x="5594" y="162"/>
                  </a:lnTo>
                  <a:lnTo>
                    <a:pt x="5577" y="177"/>
                  </a:lnTo>
                  <a:lnTo>
                    <a:pt x="5560" y="193"/>
                  </a:lnTo>
                  <a:lnTo>
                    <a:pt x="5544" y="209"/>
                  </a:lnTo>
                  <a:lnTo>
                    <a:pt x="5599" y="204"/>
                  </a:lnTo>
                  <a:lnTo>
                    <a:pt x="5652" y="209"/>
                  </a:lnTo>
                  <a:lnTo>
                    <a:pt x="5701" y="223"/>
                  </a:lnTo>
                  <a:lnTo>
                    <a:pt x="5746" y="247"/>
                  </a:lnTo>
                  <a:lnTo>
                    <a:pt x="5788" y="279"/>
                  </a:lnTo>
                  <a:lnTo>
                    <a:pt x="5827" y="320"/>
                  </a:lnTo>
                  <a:lnTo>
                    <a:pt x="5863" y="367"/>
                  </a:lnTo>
                  <a:lnTo>
                    <a:pt x="5895" y="420"/>
                  </a:lnTo>
                  <a:lnTo>
                    <a:pt x="5925" y="480"/>
                  </a:lnTo>
                  <a:lnTo>
                    <a:pt x="5953" y="547"/>
                  </a:lnTo>
                  <a:lnTo>
                    <a:pt x="5977" y="617"/>
                  </a:lnTo>
                  <a:lnTo>
                    <a:pt x="5998" y="692"/>
                  </a:lnTo>
                  <a:lnTo>
                    <a:pt x="6016" y="771"/>
                  </a:lnTo>
                  <a:lnTo>
                    <a:pt x="6032" y="853"/>
                  </a:lnTo>
                  <a:lnTo>
                    <a:pt x="6046" y="937"/>
                  </a:lnTo>
                  <a:lnTo>
                    <a:pt x="6057" y="1025"/>
                  </a:lnTo>
                  <a:lnTo>
                    <a:pt x="6066" y="1113"/>
                  </a:lnTo>
                  <a:lnTo>
                    <a:pt x="6073" y="1201"/>
                  </a:lnTo>
                  <a:lnTo>
                    <a:pt x="6077" y="1292"/>
                  </a:lnTo>
                  <a:lnTo>
                    <a:pt x="6080" y="1380"/>
                  </a:lnTo>
                  <a:lnTo>
                    <a:pt x="6080" y="1468"/>
                  </a:lnTo>
                  <a:lnTo>
                    <a:pt x="6079" y="1556"/>
                  </a:lnTo>
                  <a:lnTo>
                    <a:pt x="6076" y="1640"/>
                  </a:lnTo>
                  <a:lnTo>
                    <a:pt x="6071" y="1723"/>
                  </a:lnTo>
                  <a:lnTo>
                    <a:pt x="6064" y="1802"/>
                  </a:lnTo>
                  <a:lnTo>
                    <a:pt x="6056" y="1877"/>
                  </a:lnTo>
                  <a:lnTo>
                    <a:pt x="6047" y="1947"/>
                  </a:lnTo>
                  <a:lnTo>
                    <a:pt x="6036" y="2014"/>
                  </a:lnTo>
                  <a:lnTo>
                    <a:pt x="6023" y="2074"/>
                  </a:lnTo>
                  <a:lnTo>
                    <a:pt x="6010" y="2128"/>
                  </a:lnTo>
                  <a:lnTo>
                    <a:pt x="5995" y="2176"/>
                  </a:lnTo>
                  <a:lnTo>
                    <a:pt x="5980" y="2217"/>
                  </a:lnTo>
                  <a:lnTo>
                    <a:pt x="6024" y="2151"/>
                  </a:lnTo>
                  <a:lnTo>
                    <a:pt x="6071" y="2087"/>
                  </a:lnTo>
                  <a:lnTo>
                    <a:pt x="6121" y="2023"/>
                  </a:lnTo>
                  <a:lnTo>
                    <a:pt x="6174" y="1959"/>
                  </a:lnTo>
                  <a:lnTo>
                    <a:pt x="6231" y="1895"/>
                  </a:lnTo>
                  <a:lnTo>
                    <a:pt x="6289" y="1833"/>
                  </a:lnTo>
                  <a:lnTo>
                    <a:pt x="6350" y="1772"/>
                  </a:lnTo>
                  <a:lnTo>
                    <a:pt x="6414" y="1712"/>
                  </a:lnTo>
                  <a:lnTo>
                    <a:pt x="6480" y="1654"/>
                  </a:lnTo>
                  <a:lnTo>
                    <a:pt x="6548" y="1598"/>
                  </a:lnTo>
                  <a:lnTo>
                    <a:pt x="6618" y="1543"/>
                  </a:lnTo>
                  <a:lnTo>
                    <a:pt x="6689" y="1491"/>
                  </a:lnTo>
                  <a:lnTo>
                    <a:pt x="6763" y="1441"/>
                  </a:lnTo>
                  <a:lnTo>
                    <a:pt x="6838" y="1395"/>
                  </a:lnTo>
                  <a:lnTo>
                    <a:pt x="6914" y="1351"/>
                  </a:lnTo>
                  <a:lnTo>
                    <a:pt x="6991" y="1311"/>
                  </a:lnTo>
                  <a:lnTo>
                    <a:pt x="7070" y="1274"/>
                  </a:lnTo>
                  <a:lnTo>
                    <a:pt x="7149" y="1241"/>
                  </a:lnTo>
                  <a:lnTo>
                    <a:pt x="7230" y="1211"/>
                  </a:lnTo>
                  <a:lnTo>
                    <a:pt x="7311" y="1185"/>
                  </a:lnTo>
                  <a:lnTo>
                    <a:pt x="7393" y="1165"/>
                  </a:lnTo>
                  <a:lnTo>
                    <a:pt x="7474" y="1149"/>
                  </a:lnTo>
                  <a:lnTo>
                    <a:pt x="7558" y="1138"/>
                  </a:lnTo>
                  <a:lnTo>
                    <a:pt x="7640" y="1132"/>
                  </a:lnTo>
                  <a:lnTo>
                    <a:pt x="7722" y="1131"/>
                  </a:lnTo>
                  <a:lnTo>
                    <a:pt x="7804" y="1136"/>
                  </a:lnTo>
                  <a:lnTo>
                    <a:pt x="7887" y="1147"/>
                  </a:lnTo>
                  <a:lnTo>
                    <a:pt x="7968" y="1163"/>
                  </a:lnTo>
                  <a:lnTo>
                    <a:pt x="8049" y="1186"/>
                  </a:lnTo>
                  <a:lnTo>
                    <a:pt x="8130" y="1216"/>
                  </a:lnTo>
                  <a:lnTo>
                    <a:pt x="8209" y="1253"/>
                  </a:lnTo>
                  <a:lnTo>
                    <a:pt x="8288" y="1296"/>
                  </a:lnTo>
                  <a:lnTo>
                    <a:pt x="8359" y="1342"/>
                  </a:lnTo>
                  <a:lnTo>
                    <a:pt x="8425" y="1391"/>
                  </a:lnTo>
                  <a:lnTo>
                    <a:pt x="8487" y="1443"/>
                  </a:lnTo>
                  <a:lnTo>
                    <a:pt x="8545" y="1501"/>
                  </a:lnTo>
                  <a:lnTo>
                    <a:pt x="8599" y="1560"/>
                  </a:lnTo>
                  <a:lnTo>
                    <a:pt x="8650" y="1622"/>
                  </a:lnTo>
                  <a:lnTo>
                    <a:pt x="8696" y="1688"/>
                  </a:lnTo>
                  <a:lnTo>
                    <a:pt x="8739" y="1756"/>
                  </a:lnTo>
                  <a:lnTo>
                    <a:pt x="8777" y="1826"/>
                  </a:lnTo>
                  <a:lnTo>
                    <a:pt x="8811" y="1898"/>
                  </a:lnTo>
                  <a:lnTo>
                    <a:pt x="8842" y="1973"/>
                  </a:lnTo>
                  <a:lnTo>
                    <a:pt x="8868" y="2049"/>
                  </a:lnTo>
                  <a:lnTo>
                    <a:pt x="8892" y="2126"/>
                  </a:lnTo>
                  <a:lnTo>
                    <a:pt x="8911" y="2205"/>
                  </a:lnTo>
                  <a:lnTo>
                    <a:pt x="8925" y="2284"/>
                  </a:lnTo>
                  <a:lnTo>
                    <a:pt x="8936" y="2364"/>
                  </a:lnTo>
                  <a:lnTo>
                    <a:pt x="8943" y="2445"/>
                  </a:lnTo>
                  <a:lnTo>
                    <a:pt x="8946" y="2526"/>
                  </a:lnTo>
                  <a:lnTo>
                    <a:pt x="8945" y="2606"/>
                  </a:lnTo>
                  <a:lnTo>
                    <a:pt x="8940" y="2688"/>
                  </a:lnTo>
                  <a:lnTo>
                    <a:pt x="8931" y="2768"/>
                  </a:lnTo>
                  <a:lnTo>
                    <a:pt x="8918" y="2847"/>
                  </a:lnTo>
                  <a:lnTo>
                    <a:pt x="8902" y="2927"/>
                  </a:lnTo>
                  <a:lnTo>
                    <a:pt x="8880" y="3005"/>
                  </a:lnTo>
                  <a:lnTo>
                    <a:pt x="8855" y="3081"/>
                  </a:lnTo>
                  <a:lnTo>
                    <a:pt x="8827" y="3157"/>
                  </a:lnTo>
                  <a:lnTo>
                    <a:pt x="8794" y="3230"/>
                  </a:lnTo>
                  <a:lnTo>
                    <a:pt x="8758" y="3300"/>
                  </a:lnTo>
                  <a:lnTo>
                    <a:pt x="8717" y="3369"/>
                  </a:lnTo>
                  <a:lnTo>
                    <a:pt x="8673" y="3437"/>
                  </a:lnTo>
                  <a:lnTo>
                    <a:pt x="8625" y="3500"/>
                  </a:lnTo>
                  <a:lnTo>
                    <a:pt x="8571" y="3561"/>
                  </a:lnTo>
                  <a:lnTo>
                    <a:pt x="8624" y="3525"/>
                  </a:lnTo>
                  <a:lnTo>
                    <a:pt x="8676" y="3492"/>
                  </a:lnTo>
                  <a:lnTo>
                    <a:pt x="8730" y="3461"/>
                  </a:lnTo>
                  <a:lnTo>
                    <a:pt x="8785" y="3433"/>
                  </a:lnTo>
                  <a:lnTo>
                    <a:pt x="8841" y="3408"/>
                  </a:lnTo>
                  <a:lnTo>
                    <a:pt x="8898" y="3385"/>
                  </a:lnTo>
                  <a:lnTo>
                    <a:pt x="8955" y="3365"/>
                  </a:lnTo>
                  <a:lnTo>
                    <a:pt x="9013" y="3348"/>
                  </a:lnTo>
                  <a:lnTo>
                    <a:pt x="9071" y="3334"/>
                  </a:lnTo>
                  <a:lnTo>
                    <a:pt x="9129" y="3322"/>
                  </a:lnTo>
                  <a:lnTo>
                    <a:pt x="9189" y="3314"/>
                  </a:lnTo>
                  <a:lnTo>
                    <a:pt x="9247" y="3308"/>
                  </a:lnTo>
                  <a:lnTo>
                    <a:pt x="9306" y="3306"/>
                  </a:lnTo>
                  <a:lnTo>
                    <a:pt x="9364" y="3306"/>
                  </a:lnTo>
                  <a:lnTo>
                    <a:pt x="9422" y="3309"/>
                  </a:lnTo>
                  <a:lnTo>
                    <a:pt x="9480" y="3316"/>
                  </a:lnTo>
                  <a:lnTo>
                    <a:pt x="9536" y="3326"/>
                  </a:lnTo>
                  <a:lnTo>
                    <a:pt x="9592" y="3338"/>
                  </a:lnTo>
                  <a:lnTo>
                    <a:pt x="9646" y="3354"/>
                  </a:lnTo>
                  <a:lnTo>
                    <a:pt x="9701" y="3373"/>
                  </a:lnTo>
                  <a:lnTo>
                    <a:pt x="9753" y="3396"/>
                  </a:lnTo>
                  <a:lnTo>
                    <a:pt x="9804" y="3422"/>
                  </a:lnTo>
                  <a:lnTo>
                    <a:pt x="9854" y="3450"/>
                  </a:lnTo>
                  <a:lnTo>
                    <a:pt x="9902" y="3482"/>
                  </a:lnTo>
                  <a:lnTo>
                    <a:pt x="9948" y="3518"/>
                  </a:lnTo>
                  <a:lnTo>
                    <a:pt x="9994" y="3556"/>
                  </a:lnTo>
                  <a:lnTo>
                    <a:pt x="10036" y="3598"/>
                  </a:lnTo>
                  <a:lnTo>
                    <a:pt x="10076" y="3645"/>
                  </a:lnTo>
                  <a:lnTo>
                    <a:pt x="10114" y="3694"/>
                  </a:lnTo>
                  <a:lnTo>
                    <a:pt x="10150" y="3746"/>
                  </a:lnTo>
                  <a:lnTo>
                    <a:pt x="10183" y="3802"/>
                  </a:lnTo>
                  <a:lnTo>
                    <a:pt x="10213" y="3863"/>
                  </a:lnTo>
                  <a:lnTo>
                    <a:pt x="10243" y="3928"/>
                  </a:lnTo>
                  <a:lnTo>
                    <a:pt x="10267" y="3993"/>
                  </a:lnTo>
                  <a:lnTo>
                    <a:pt x="10285" y="4055"/>
                  </a:lnTo>
                  <a:lnTo>
                    <a:pt x="10298" y="4118"/>
                  </a:lnTo>
                  <a:lnTo>
                    <a:pt x="10307" y="4177"/>
                  </a:lnTo>
                  <a:lnTo>
                    <a:pt x="10312" y="4236"/>
                  </a:lnTo>
                  <a:lnTo>
                    <a:pt x="10312" y="4293"/>
                  </a:lnTo>
                  <a:lnTo>
                    <a:pt x="10307" y="4350"/>
                  </a:lnTo>
                  <a:lnTo>
                    <a:pt x="10299" y="4405"/>
                  </a:lnTo>
                  <a:lnTo>
                    <a:pt x="10288" y="4459"/>
                  </a:lnTo>
                  <a:lnTo>
                    <a:pt x="10272" y="4512"/>
                  </a:lnTo>
                  <a:lnTo>
                    <a:pt x="10254" y="4564"/>
                  </a:lnTo>
                  <a:lnTo>
                    <a:pt x="10232" y="4616"/>
                  </a:lnTo>
                  <a:lnTo>
                    <a:pt x="10207" y="4667"/>
                  </a:lnTo>
                  <a:lnTo>
                    <a:pt x="10179" y="4716"/>
                  </a:lnTo>
                  <a:lnTo>
                    <a:pt x="10150" y="4765"/>
                  </a:lnTo>
                  <a:lnTo>
                    <a:pt x="10118" y="4815"/>
                  </a:lnTo>
                  <a:lnTo>
                    <a:pt x="10083" y="4863"/>
                  </a:lnTo>
                  <a:lnTo>
                    <a:pt x="10047" y="4910"/>
                  </a:lnTo>
                  <a:lnTo>
                    <a:pt x="10009" y="4957"/>
                  </a:lnTo>
                  <a:lnTo>
                    <a:pt x="9970" y="5004"/>
                  </a:lnTo>
                  <a:lnTo>
                    <a:pt x="9928" y="5050"/>
                  </a:lnTo>
                  <a:lnTo>
                    <a:pt x="9886" y="5097"/>
                  </a:lnTo>
                  <a:lnTo>
                    <a:pt x="9843" y="5143"/>
                  </a:lnTo>
                  <a:lnTo>
                    <a:pt x="9756" y="5235"/>
                  </a:lnTo>
                  <a:lnTo>
                    <a:pt x="9666" y="5328"/>
                  </a:lnTo>
                  <a:lnTo>
                    <a:pt x="9621" y="5375"/>
                  </a:lnTo>
                  <a:lnTo>
                    <a:pt x="9577" y="5421"/>
                  </a:lnTo>
                  <a:lnTo>
                    <a:pt x="9533" y="5468"/>
                  </a:lnTo>
                  <a:lnTo>
                    <a:pt x="9490" y="5516"/>
                  </a:lnTo>
                  <a:lnTo>
                    <a:pt x="9546" y="5523"/>
                  </a:lnTo>
                  <a:lnTo>
                    <a:pt x="9603" y="5532"/>
                  </a:lnTo>
                  <a:lnTo>
                    <a:pt x="9661" y="5541"/>
                  </a:lnTo>
                  <a:lnTo>
                    <a:pt x="9721" y="5551"/>
                  </a:lnTo>
                  <a:lnTo>
                    <a:pt x="9781" y="5563"/>
                  </a:lnTo>
                  <a:lnTo>
                    <a:pt x="9840" y="5576"/>
                  </a:lnTo>
                  <a:lnTo>
                    <a:pt x="9900" y="5590"/>
                  </a:lnTo>
                  <a:lnTo>
                    <a:pt x="9961" y="5605"/>
                  </a:lnTo>
                  <a:lnTo>
                    <a:pt x="10021" y="5622"/>
                  </a:lnTo>
                  <a:lnTo>
                    <a:pt x="10080" y="5641"/>
                  </a:lnTo>
                  <a:lnTo>
                    <a:pt x="10139" y="5661"/>
                  </a:lnTo>
                  <a:lnTo>
                    <a:pt x="10197" y="5682"/>
                  </a:lnTo>
                  <a:lnTo>
                    <a:pt x="10256" y="5706"/>
                  </a:lnTo>
                  <a:lnTo>
                    <a:pt x="10312" y="5731"/>
                  </a:lnTo>
                  <a:lnTo>
                    <a:pt x="10367" y="5758"/>
                  </a:lnTo>
                  <a:lnTo>
                    <a:pt x="10420" y="5787"/>
                  </a:lnTo>
                  <a:lnTo>
                    <a:pt x="10472" y="5818"/>
                  </a:lnTo>
                  <a:lnTo>
                    <a:pt x="10523" y="5851"/>
                  </a:lnTo>
                  <a:lnTo>
                    <a:pt x="10572" y="5885"/>
                  </a:lnTo>
                  <a:lnTo>
                    <a:pt x="10618" y="5922"/>
                  </a:lnTo>
                  <a:lnTo>
                    <a:pt x="10661" y="5961"/>
                  </a:lnTo>
                  <a:lnTo>
                    <a:pt x="10703" y="6002"/>
                  </a:lnTo>
                  <a:lnTo>
                    <a:pt x="10741" y="6047"/>
                  </a:lnTo>
                  <a:lnTo>
                    <a:pt x="10778" y="6093"/>
                  </a:lnTo>
                  <a:lnTo>
                    <a:pt x="10811" y="6141"/>
                  </a:lnTo>
                  <a:lnTo>
                    <a:pt x="10840" y="6192"/>
                  </a:lnTo>
                  <a:lnTo>
                    <a:pt x="10866" y="6246"/>
                  </a:lnTo>
                  <a:lnTo>
                    <a:pt x="10889" y="6302"/>
                  </a:lnTo>
                  <a:lnTo>
                    <a:pt x="10907" y="6360"/>
                  </a:lnTo>
                  <a:lnTo>
                    <a:pt x="10922" y="6422"/>
                  </a:lnTo>
                  <a:lnTo>
                    <a:pt x="10933" y="6487"/>
                  </a:lnTo>
                  <a:lnTo>
                    <a:pt x="10939" y="6553"/>
                  </a:lnTo>
                  <a:lnTo>
                    <a:pt x="10941" y="6628"/>
                  </a:lnTo>
                  <a:lnTo>
                    <a:pt x="10938" y="6699"/>
                  </a:lnTo>
                  <a:lnTo>
                    <a:pt x="10931" y="6768"/>
                  </a:lnTo>
                  <a:lnTo>
                    <a:pt x="10918" y="6834"/>
                  </a:lnTo>
                  <a:lnTo>
                    <a:pt x="10901" y="6897"/>
                  </a:lnTo>
                  <a:lnTo>
                    <a:pt x="10880" y="6958"/>
                  </a:lnTo>
                  <a:lnTo>
                    <a:pt x="10855" y="7016"/>
                  </a:lnTo>
                  <a:lnTo>
                    <a:pt x="10826" y="7071"/>
                  </a:lnTo>
                  <a:lnTo>
                    <a:pt x="10793" y="7124"/>
                  </a:lnTo>
                  <a:lnTo>
                    <a:pt x="10756" y="7173"/>
                  </a:lnTo>
                  <a:lnTo>
                    <a:pt x="10716" y="7222"/>
                  </a:lnTo>
                  <a:lnTo>
                    <a:pt x="10673" y="7266"/>
                  </a:lnTo>
                  <a:lnTo>
                    <a:pt x="10627" y="7308"/>
                  </a:lnTo>
                  <a:lnTo>
                    <a:pt x="10578" y="7348"/>
                  </a:lnTo>
                  <a:lnTo>
                    <a:pt x="10527" y="7385"/>
                  </a:lnTo>
                  <a:lnTo>
                    <a:pt x="10473" y="7419"/>
                  </a:lnTo>
                  <a:lnTo>
                    <a:pt x="10417" y="7452"/>
                  </a:lnTo>
                  <a:lnTo>
                    <a:pt x="10360" y="7481"/>
                  </a:lnTo>
                  <a:lnTo>
                    <a:pt x="10301" y="7508"/>
                  </a:lnTo>
                  <a:lnTo>
                    <a:pt x="10240" y="7533"/>
                  </a:lnTo>
                  <a:lnTo>
                    <a:pt x="10177" y="7555"/>
                  </a:lnTo>
                  <a:lnTo>
                    <a:pt x="10113" y="7574"/>
                  </a:lnTo>
                  <a:lnTo>
                    <a:pt x="10049" y="7592"/>
                  </a:lnTo>
                  <a:lnTo>
                    <a:pt x="9984" y="7606"/>
                  </a:lnTo>
                  <a:lnTo>
                    <a:pt x="9917" y="7619"/>
                  </a:lnTo>
                  <a:lnTo>
                    <a:pt x="9850" y="7629"/>
                  </a:lnTo>
                  <a:lnTo>
                    <a:pt x="9784" y="7637"/>
                  </a:lnTo>
                  <a:lnTo>
                    <a:pt x="9718" y="7643"/>
                  </a:lnTo>
                  <a:lnTo>
                    <a:pt x="9650" y="7646"/>
                  </a:lnTo>
                  <a:lnTo>
                    <a:pt x="9584" y="7647"/>
                  </a:lnTo>
                  <a:lnTo>
                    <a:pt x="9519" y="7646"/>
                  </a:lnTo>
                  <a:lnTo>
                    <a:pt x="9454" y="7643"/>
                  </a:lnTo>
                  <a:lnTo>
                    <a:pt x="9482" y="7675"/>
                  </a:lnTo>
                  <a:lnTo>
                    <a:pt x="9513" y="7707"/>
                  </a:lnTo>
                  <a:lnTo>
                    <a:pt x="9546" y="7740"/>
                  </a:lnTo>
                  <a:lnTo>
                    <a:pt x="9582" y="7775"/>
                  </a:lnTo>
                  <a:lnTo>
                    <a:pt x="9660" y="7848"/>
                  </a:lnTo>
                  <a:lnTo>
                    <a:pt x="9745" y="7926"/>
                  </a:lnTo>
                  <a:lnTo>
                    <a:pt x="9833" y="8006"/>
                  </a:lnTo>
                  <a:lnTo>
                    <a:pt x="9925" y="8089"/>
                  </a:lnTo>
                  <a:lnTo>
                    <a:pt x="10019" y="8176"/>
                  </a:lnTo>
                  <a:lnTo>
                    <a:pt x="10110" y="8263"/>
                  </a:lnTo>
                  <a:lnTo>
                    <a:pt x="10155" y="8308"/>
                  </a:lnTo>
                  <a:lnTo>
                    <a:pt x="10199" y="8352"/>
                  </a:lnTo>
                  <a:lnTo>
                    <a:pt x="10243" y="8398"/>
                  </a:lnTo>
                  <a:lnTo>
                    <a:pt x="10285" y="8443"/>
                  </a:lnTo>
                  <a:lnTo>
                    <a:pt x="10325" y="8488"/>
                  </a:lnTo>
                  <a:lnTo>
                    <a:pt x="10363" y="8534"/>
                  </a:lnTo>
                  <a:lnTo>
                    <a:pt x="10399" y="8579"/>
                  </a:lnTo>
                  <a:lnTo>
                    <a:pt x="10432" y="8624"/>
                  </a:lnTo>
                  <a:lnTo>
                    <a:pt x="10464" y="8670"/>
                  </a:lnTo>
                  <a:lnTo>
                    <a:pt x="10493" y="8715"/>
                  </a:lnTo>
                  <a:lnTo>
                    <a:pt x="10518" y="8759"/>
                  </a:lnTo>
                  <a:lnTo>
                    <a:pt x="10541" y="8803"/>
                  </a:lnTo>
                  <a:lnTo>
                    <a:pt x="10559" y="8847"/>
                  </a:lnTo>
                  <a:lnTo>
                    <a:pt x="10574" y="8891"/>
                  </a:lnTo>
                  <a:lnTo>
                    <a:pt x="10585" y="8934"/>
                  </a:lnTo>
                  <a:lnTo>
                    <a:pt x="10592" y="8976"/>
                  </a:lnTo>
                  <a:lnTo>
                    <a:pt x="10597" y="9036"/>
                  </a:lnTo>
                  <a:lnTo>
                    <a:pt x="10597" y="9094"/>
                  </a:lnTo>
                  <a:lnTo>
                    <a:pt x="10593" y="9152"/>
                  </a:lnTo>
                  <a:lnTo>
                    <a:pt x="10585" y="9206"/>
                  </a:lnTo>
                  <a:lnTo>
                    <a:pt x="10573" y="9259"/>
                  </a:lnTo>
                  <a:lnTo>
                    <a:pt x="10556" y="9309"/>
                  </a:lnTo>
                  <a:lnTo>
                    <a:pt x="10537" y="9359"/>
                  </a:lnTo>
                  <a:lnTo>
                    <a:pt x="10514" y="9405"/>
                  </a:lnTo>
                  <a:lnTo>
                    <a:pt x="10487" y="9449"/>
                  </a:lnTo>
                  <a:lnTo>
                    <a:pt x="10458" y="9490"/>
                  </a:lnTo>
                  <a:lnTo>
                    <a:pt x="10426" y="9529"/>
                  </a:lnTo>
                  <a:lnTo>
                    <a:pt x="10391" y="9566"/>
                  </a:lnTo>
                  <a:lnTo>
                    <a:pt x="10354" y="9601"/>
                  </a:lnTo>
                  <a:lnTo>
                    <a:pt x="10315" y="9632"/>
                  </a:lnTo>
                  <a:lnTo>
                    <a:pt x="10274" y="9660"/>
                  </a:lnTo>
                  <a:lnTo>
                    <a:pt x="10231" y="9686"/>
                  </a:lnTo>
                  <a:lnTo>
                    <a:pt x="10186" y="9708"/>
                  </a:lnTo>
                  <a:lnTo>
                    <a:pt x="10140" y="9728"/>
                  </a:lnTo>
                  <a:lnTo>
                    <a:pt x="10093" y="9744"/>
                  </a:lnTo>
                  <a:lnTo>
                    <a:pt x="10045" y="9757"/>
                  </a:lnTo>
                  <a:lnTo>
                    <a:pt x="9996" y="9767"/>
                  </a:lnTo>
                  <a:lnTo>
                    <a:pt x="9945" y="9774"/>
                  </a:lnTo>
                  <a:lnTo>
                    <a:pt x="9895" y="9777"/>
                  </a:lnTo>
                  <a:lnTo>
                    <a:pt x="9845" y="9776"/>
                  </a:lnTo>
                  <a:lnTo>
                    <a:pt x="9795" y="9772"/>
                  </a:lnTo>
                  <a:lnTo>
                    <a:pt x="9745" y="9765"/>
                  </a:lnTo>
                  <a:lnTo>
                    <a:pt x="9695" y="9753"/>
                  </a:lnTo>
                  <a:lnTo>
                    <a:pt x="9645" y="9738"/>
                  </a:lnTo>
                  <a:lnTo>
                    <a:pt x="9597" y="9718"/>
                  </a:lnTo>
                  <a:lnTo>
                    <a:pt x="9549" y="9695"/>
                  </a:lnTo>
                  <a:lnTo>
                    <a:pt x="9503" y="9668"/>
                  </a:lnTo>
                  <a:lnTo>
                    <a:pt x="9458" y="9636"/>
                  </a:lnTo>
                  <a:lnTo>
                    <a:pt x="9523" y="9741"/>
                  </a:lnTo>
                  <a:lnTo>
                    <a:pt x="9578" y="9840"/>
                  </a:lnTo>
                  <a:lnTo>
                    <a:pt x="9622" y="9931"/>
                  </a:lnTo>
                  <a:lnTo>
                    <a:pt x="9656" y="10016"/>
                  </a:lnTo>
                  <a:lnTo>
                    <a:pt x="9681" y="10096"/>
                  </a:lnTo>
                  <a:lnTo>
                    <a:pt x="9698" y="10168"/>
                  </a:lnTo>
                  <a:lnTo>
                    <a:pt x="9706" y="10235"/>
                  </a:lnTo>
                  <a:lnTo>
                    <a:pt x="9705" y="10296"/>
                  </a:lnTo>
                  <a:lnTo>
                    <a:pt x="9697" y="10352"/>
                  </a:lnTo>
                  <a:lnTo>
                    <a:pt x="9680" y="10402"/>
                  </a:lnTo>
                  <a:lnTo>
                    <a:pt x="9658" y="10447"/>
                  </a:lnTo>
                  <a:lnTo>
                    <a:pt x="9629" y="10487"/>
                  </a:lnTo>
                  <a:lnTo>
                    <a:pt x="9594" y="10521"/>
                  </a:lnTo>
                  <a:lnTo>
                    <a:pt x="9554" y="10552"/>
                  </a:lnTo>
                  <a:lnTo>
                    <a:pt x="9508" y="10577"/>
                  </a:lnTo>
                  <a:lnTo>
                    <a:pt x="9458" y="10598"/>
                  </a:lnTo>
                  <a:lnTo>
                    <a:pt x="9402" y="10615"/>
                  </a:lnTo>
                  <a:lnTo>
                    <a:pt x="9343" y="10628"/>
                  </a:lnTo>
                  <a:lnTo>
                    <a:pt x="9281" y="10637"/>
                  </a:lnTo>
                  <a:lnTo>
                    <a:pt x="9215" y="10642"/>
                  </a:lnTo>
                  <a:lnTo>
                    <a:pt x="9146" y="10643"/>
                  </a:lnTo>
                  <a:lnTo>
                    <a:pt x="9076" y="10641"/>
                  </a:lnTo>
                  <a:lnTo>
                    <a:pt x="9003" y="10636"/>
                  </a:lnTo>
                  <a:lnTo>
                    <a:pt x="8929" y="10628"/>
                  </a:lnTo>
                  <a:lnTo>
                    <a:pt x="8853" y="10617"/>
                  </a:lnTo>
                  <a:lnTo>
                    <a:pt x="8777" y="10603"/>
                  </a:lnTo>
                  <a:lnTo>
                    <a:pt x="8701" y="10587"/>
                  </a:lnTo>
                  <a:lnTo>
                    <a:pt x="8626" y="10569"/>
                  </a:lnTo>
                  <a:lnTo>
                    <a:pt x="8550" y="10548"/>
                  </a:lnTo>
                  <a:lnTo>
                    <a:pt x="8475" y="10524"/>
                  </a:lnTo>
                  <a:lnTo>
                    <a:pt x="8403" y="10499"/>
                  </a:lnTo>
                  <a:lnTo>
                    <a:pt x="8331" y="10473"/>
                  </a:lnTo>
                  <a:lnTo>
                    <a:pt x="8329" y="10559"/>
                  </a:lnTo>
                  <a:lnTo>
                    <a:pt x="8325" y="10642"/>
                  </a:lnTo>
                  <a:lnTo>
                    <a:pt x="8321" y="10722"/>
                  </a:lnTo>
                  <a:lnTo>
                    <a:pt x="8315" y="10802"/>
                  </a:lnTo>
                  <a:lnTo>
                    <a:pt x="8308" y="10878"/>
                  </a:lnTo>
                  <a:lnTo>
                    <a:pt x="8299" y="10953"/>
                  </a:lnTo>
                  <a:lnTo>
                    <a:pt x="8288" y="11026"/>
                  </a:lnTo>
                  <a:lnTo>
                    <a:pt x="8276" y="11096"/>
                  </a:lnTo>
                  <a:lnTo>
                    <a:pt x="8262" y="11164"/>
                  </a:lnTo>
                  <a:lnTo>
                    <a:pt x="8246" y="11231"/>
                  </a:lnTo>
                  <a:lnTo>
                    <a:pt x="8227" y="11296"/>
                  </a:lnTo>
                  <a:lnTo>
                    <a:pt x="8207" y="11358"/>
                  </a:lnTo>
                  <a:lnTo>
                    <a:pt x="8184" y="11418"/>
                  </a:lnTo>
                  <a:lnTo>
                    <a:pt x="8160" y="11476"/>
                  </a:lnTo>
                  <a:lnTo>
                    <a:pt x="8132" y="11533"/>
                  </a:lnTo>
                  <a:lnTo>
                    <a:pt x="8102" y="11587"/>
                  </a:lnTo>
                  <a:lnTo>
                    <a:pt x="8068" y="11639"/>
                  </a:lnTo>
                  <a:lnTo>
                    <a:pt x="8033" y="11689"/>
                  </a:lnTo>
                  <a:lnTo>
                    <a:pt x="7995" y="11739"/>
                  </a:lnTo>
                  <a:lnTo>
                    <a:pt x="7953" y="11785"/>
                  </a:lnTo>
                  <a:lnTo>
                    <a:pt x="7909" y="11829"/>
                  </a:lnTo>
                  <a:lnTo>
                    <a:pt x="7862" y="11872"/>
                  </a:lnTo>
                  <a:lnTo>
                    <a:pt x="7810" y="11912"/>
                  </a:lnTo>
                  <a:lnTo>
                    <a:pt x="7756" y="11951"/>
                  </a:lnTo>
                  <a:lnTo>
                    <a:pt x="7698" y="11988"/>
                  </a:lnTo>
                  <a:lnTo>
                    <a:pt x="7637" y="12023"/>
                  </a:lnTo>
                  <a:lnTo>
                    <a:pt x="7572" y="12056"/>
                  </a:lnTo>
                  <a:lnTo>
                    <a:pt x="7503" y="12087"/>
                  </a:lnTo>
                  <a:lnTo>
                    <a:pt x="7430" y="12116"/>
                  </a:lnTo>
                  <a:lnTo>
                    <a:pt x="7354" y="12144"/>
                  </a:lnTo>
                  <a:lnTo>
                    <a:pt x="7272" y="12169"/>
                  </a:lnTo>
                  <a:lnTo>
                    <a:pt x="7188" y="12193"/>
                  </a:lnTo>
                  <a:lnTo>
                    <a:pt x="7120" y="12211"/>
                  </a:lnTo>
                  <a:lnTo>
                    <a:pt x="7051" y="12226"/>
                  </a:lnTo>
                  <a:lnTo>
                    <a:pt x="6982" y="12239"/>
                  </a:lnTo>
                  <a:lnTo>
                    <a:pt x="6913" y="12250"/>
                  </a:lnTo>
                  <a:lnTo>
                    <a:pt x="6845" y="12260"/>
                  </a:lnTo>
                  <a:lnTo>
                    <a:pt x="6777" y="12267"/>
                  </a:lnTo>
                  <a:lnTo>
                    <a:pt x="6708" y="12271"/>
                  </a:lnTo>
                  <a:lnTo>
                    <a:pt x="6641" y="12274"/>
                  </a:lnTo>
                  <a:lnTo>
                    <a:pt x="6574" y="12274"/>
                  </a:lnTo>
                  <a:lnTo>
                    <a:pt x="6508" y="12271"/>
                  </a:lnTo>
                  <a:lnTo>
                    <a:pt x="6442" y="12266"/>
                  </a:lnTo>
                  <a:lnTo>
                    <a:pt x="6378" y="12258"/>
                  </a:lnTo>
                  <a:lnTo>
                    <a:pt x="6314" y="12248"/>
                  </a:lnTo>
                  <a:lnTo>
                    <a:pt x="6252" y="12235"/>
                  </a:lnTo>
                  <a:lnTo>
                    <a:pt x="6190" y="12219"/>
                  </a:lnTo>
                  <a:lnTo>
                    <a:pt x="6130" y="12199"/>
                  </a:lnTo>
                  <a:lnTo>
                    <a:pt x="6071" y="12177"/>
                  </a:lnTo>
                  <a:lnTo>
                    <a:pt x="6014" y="12152"/>
                  </a:lnTo>
                  <a:lnTo>
                    <a:pt x="5958" y="12124"/>
                  </a:lnTo>
                  <a:lnTo>
                    <a:pt x="5903" y="12093"/>
                  </a:lnTo>
                  <a:lnTo>
                    <a:pt x="5851" y="12059"/>
                  </a:lnTo>
                  <a:lnTo>
                    <a:pt x="5800" y="12021"/>
                  </a:lnTo>
                  <a:lnTo>
                    <a:pt x="5752" y="11979"/>
                  </a:lnTo>
                  <a:lnTo>
                    <a:pt x="5706" y="11933"/>
                  </a:lnTo>
                  <a:lnTo>
                    <a:pt x="5660" y="11885"/>
                  </a:lnTo>
                  <a:lnTo>
                    <a:pt x="5618" y="11833"/>
                  </a:lnTo>
                  <a:lnTo>
                    <a:pt x="5578" y="11777"/>
                  </a:lnTo>
                  <a:lnTo>
                    <a:pt x="5541" y="11716"/>
                  </a:lnTo>
                  <a:lnTo>
                    <a:pt x="5506" y="11653"/>
                  </a:lnTo>
                  <a:lnTo>
                    <a:pt x="5474" y="11585"/>
                  </a:lnTo>
                  <a:lnTo>
                    <a:pt x="5445" y="11514"/>
                  </a:lnTo>
                  <a:lnTo>
                    <a:pt x="5418" y="11437"/>
                  </a:lnTo>
                  <a:lnTo>
                    <a:pt x="5406" y="11589"/>
                  </a:lnTo>
                  <a:lnTo>
                    <a:pt x="5375" y="11730"/>
                  </a:lnTo>
                  <a:lnTo>
                    <a:pt x="5328" y="11859"/>
                  </a:lnTo>
                  <a:lnTo>
                    <a:pt x="5267" y="11978"/>
                  </a:lnTo>
                  <a:lnTo>
                    <a:pt x="5192" y="12084"/>
                  </a:lnTo>
                  <a:lnTo>
                    <a:pt x="5104" y="12180"/>
                  </a:lnTo>
                  <a:lnTo>
                    <a:pt x="5005" y="12266"/>
                  </a:lnTo>
                  <a:lnTo>
                    <a:pt x="4897" y="12340"/>
                  </a:lnTo>
                  <a:lnTo>
                    <a:pt x="4778" y="12403"/>
                  </a:lnTo>
                  <a:lnTo>
                    <a:pt x="4654" y="12457"/>
                  </a:lnTo>
                  <a:lnTo>
                    <a:pt x="4522" y="12498"/>
                  </a:lnTo>
                  <a:lnTo>
                    <a:pt x="4386" y="12529"/>
                  </a:lnTo>
                  <a:lnTo>
                    <a:pt x="4246" y="12550"/>
                  </a:lnTo>
                  <a:lnTo>
                    <a:pt x="4104" y="12559"/>
                  </a:lnTo>
                  <a:lnTo>
                    <a:pt x="3960" y="12559"/>
                  </a:lnTo>
                  <a:lnTo>
                    <a:pt x="3817" y="12547"/>
                  </a:lnTo>
                  <a:lnTo>
                    <a:pt x="3674" y="12526"/>
                  </a:lnTo>
                  <a:lnTo>
                    <a:pt x="3535" y="12494"/>
                  </a:lnTo>
                  <a:lnTo>
                    <a:pt x="3399" y="12452"/>
                  </a:lnTo>
                  <a:lnTo>
                    <a:pt x="3268" y="12398"/>
                  </a:lnTo>
                  <a:lnTo>
                    <a:pt x="3143" y="12336"/>
                  </a:lnTo>
                  <a:lnTo>
                    <a:pt x="3027" y="12263"/>
                  </a:lnTo>
                  <a:lnTo>
                    <a:pt x="2918" y="12179"/>
                  </a:lnTo>
                  <a:lnTo>
                    <a:pt x="2821" y="12086"/>
                  </a:lnTo>
                  <a:lnTo>
                    <a:pt x="2735" y="11983"/>
                  </a:lnTo>
                  <a:lnTo>
                    <a:pt x="2660" y="11869"/>
                  </a:lnTo>
                  <a:lnTo>
                    <a:pt x="2600" y="11746"/>
                  </a:lnTo>
                  <a:lnTo>
                    <a:pt x="2555" y="11612"/>
                  </a:lnTo>
                  <a:lnTo>
                    <a:pt x="2527" y="11468"/>
                  </a:lnTo>
                  <a:lnTo>
                    <a:pt x="2516" y="11316"/>
                  </a:lnTo>
                  <a:lnTo>
                    <a:pt x="2524" y="11153"/>
                  </a:lnTo>
                  <a:lnTo>
                    <a:pt x="2552" y="10980"/>
                  </a:lnTo>
                  <a:lnTo>
                    <a:pt x="2466" y="10998"/>
                  </a:lnTo>
                  <a:lnTo>
                    <a:pt x="2379" y="11018"/>
                  </a:lnTo>
                  <a:lnTo>
                    <a:pt x="2291" y="11038"/>
                  </a:lnTo>
                  <a:lnTo>
                    <a:pt x="2202" y="11059"/>
                  </a:lnTo>
                  <a:lnTo>
                    <a:pt x="2112" y="11081"/>
                  </a:lnTo>
                  <a:lnTo>
                    <a:pt x="2022" y="11102"/>
                  </a:lnTo>
                  <a:lnTo>
                    <a:pt x="1932" y="11123"/>
                  </a:lnTo>
                  <a:lnTo>
                    <a:pt x="1841" y="11143"/>
                  </a:lnTo>
                  <a:lnTo>
                    <a:pt x="1751" y="11162"/>
                  </a:lnTo>
                  <a:lnTo>
                    <a:pt x="1662" y="11179"/>
                  </a:lnTo>
                  <a:lnTo>
                    <a:pt x="1572" y="11193"/>
                  </a:lnTo>
                  <a:lnTo>
                    <a:pt x="1484" y="11206"/>
                  </a:lnTo>
                  <a:lnTo>
                    <a:pt x="1397" y="11215"/>
                  </a:lnTo>
                  <a:lnTo>
                    <a:pt x="1310" y="11220"/>
                  </a:lnTo>
                  <a:lnTo>
                    <a:pt x="1226" y="11222"/>
                  </a:lnTo>
                  <a:lnTo>
                    <a:pt x="1144" y="11220"/>
                  </a:lnTo>
                  <a:lnTo>
                    <a:pt x="1062" y="11213"/>
                  </a:lnTo>
                  <a:lnTo>
                    <a:pt x="984" y="11200"/>
                  </a:lnTo>
                  <a:lnTo>
                    <a:pt x="908" y="11183"/>
                  </a:lnTo>
                  <a:lnTo>
                    <a:pt x="834" y="11159"/>
                  </a:lnTo>
                  <a:lnTo>
                    <a:pt x="763" y="11129"/>
                  </a:lnTo>
                  <a:lnTo>
                    <a:pt x="695" y="11092"/>
                  </a:lnTo>
                  <a:lnTo>
                    <a:pt x="631" y="11048"/>
                  </a:lnTo>
                  <a:lnTo>
                    <a:pt x="569" y="10995"/>
                  </a:lnTo>
                  <a:lnTo>
                    <a:pt x="512" y="10935"/>
                  </a:lnTo>
                  <a:lnTo>
                    <a:pt x="458" y="10867"/>
                  </a:lnTo>
                  <a:lnTo>
                    <a:pt x="409" y="10790"/>
                  </a:lnTo>
                  <a:lnTo>
                    <a:pt x="364" y="10702"/>
                  </a:lnTo>
                  <a:lnTo>
                    <a:pt x="324" y="10606"/>
                  </a:lnTo>
                  <a:lnTo>
                    <a:pt x="287" y="10499"/>
                  </a:lnTo>
                  <a:lnTo>
                    <a:pt x="256" y="10382"/>
                  </a:lnTo>
                  <a:lnTo>
                    <a:pt x="231" y="10253"/>
                  </a:lnTo>
                  <a:lnTo>
                    <a:pt x="200" y="10272"/>
                  </a:lnTo>
                  <a:lnTo>
                    <a:pt x="170" y="10292"/>
                  </a:lnTo>
                  <a:lnTo>
                    <a:pt x="140" y="10313"/>
                  </a:lnTo>
                  <a:lnTo>
                    <a:pt x="111" y="10335"/>
                  </a:lnTo>
                  <a:lnTo>
                    <a:pt x="83" y="10357"/>
                  </a:lnTo>
                  <a:lnTo>
                    <a:pt x="55" y="10380"/>
                  </a:lnTo>
                  <a:lnTo>
                    <a:pt x="27" y="10403"/>
                  </a:lnTo>
                  <a:lnTo>
                    <a:pt x="0" y="10427"/>
                  </a:lnTo>
                  <a:lnTo>
                    <a:pt x="19" y="10433"/>
                  </a:lnTo>
                  <a:lnTo>
                    <a:pt x="38" y="10438"/>
                  </a:lnTo>
                  <a:lnTo>
                    <a:pt x="58" y="10444"/>
                  </a:lnTo>
                  <a:lnTo>
                    <a:pt x="77" y="10450"/>
                  </a:lnTo>
                  <a:lnTo>
                    <a:pt x="97" y="10455"/>
                  </a:lnTo>
                  <a:lnTo>
                    <a:pt x="116" y="10461"/>
                  </a:lnTo>
                  <a:lnTo>
                    <a:pt x="136" y="10468"/>
                  </a:lnTo>
                  <a:lnTo>
                    <a:pt x="156" y="10474"/>
                  </a:lnTo>
                  <a:lnTo>
                    <a:pt x="160" y="10574"/>
                  </a:lnTo>
                  <a:lnTo>
                    <a:pt x="163" y="10667"/>
                  </a:lnTo>
                  <a:lnTo>
                    <a:pt x="167" y="10755"/>
                  </a:lnTo>
                  <a:lnTo>
                    <a:pt x="171" y="10841"/>
                  </a:lnTo>
                  <a:lnTo>
                    <a:pt x="173" y="10882"/>
                  </a:lnTo>
                  <a:lnTo>
                    <a:pt x="176" y="10922"/>
                  </a:lnTo>
                  <a:lnTo>
                    <a:pt x="180" y="10961"/>
                  </a:lnTo>
                  <a:lnTo>
                    <a:pt x="184" y="11000"/>
                  </a:lnTo>
                  <a:lnTo>
                    <a:pt x="189" y="11039"/>
                  </a:lnTo>
                  <a:lnTo>
                    <a:pt x="195" y="11076"/>
                  </a:lnTo>
                  <a:lnTo>
                    <a:pt x="201" y="11113"/>
                  </a:lnTo>
                  <a:lnTo>
                    <a:pt x="209" y="11150"/>
                  </a:lnTo>
                  <a:lnTo>
                    <a:pt x="218" y="11186"/>
                  </a:lnTo>
                  <a:lnTo>
                    <a:pt x="228" y="11222"/>
                  </a:lnTo>
                  <a:lnTo>
                    <a:pt x="239" y="11258"/>
                  </a:lnTo>
                  <a:lnTo>
                    <a:pt x="252" y="11294"/>
                  </a:lnTo>
                  <a:lnTo>
                    <a:pt x="266" y="11329"/>
                  </a:lnTo>
                  <a:lnTo>
                    <a:pt x="282" y="11364"/>
                  </a:lnTo>
                  <a:lnTo>
                    <a:pt x="299" y="11400"/>
                  </a:lnTo>
                  <a:lnTo>
                    <a:pt x="319" y="11435"/>
                  </a:lnTo>
                  <a:lnTo>
                    <a:pt x="340" y="11470"/>
                  </a:lnTo>
                  <a:lnTo>
                    <a:pt x="363" y="11507"/>
                  </a:lnTo>
                  <a:lnTo>
                    <a:pt x="388" y="11543"/>
                  </a:lnTo>
                  <a:lnTo>
                    <a:pt x="416" y="11579"/>
                  </a:lnTo>
                  <a:lnTo>
                    <a:pt x="445" y="11616"/>
                  </a:lnTo>
                  <a:lnTo>
                    <a:pt x="477" y="11653"/>
                  </a:lnTo>
                  <a:lnTo>
                    <a:pt x="511" y="11690"/>
                  </a:lnTo>
                  <a:lnTo>
                    <a:pt x="548" y="11729"/>
                  </a:lnTo>
                  <a:lnTo>
                    <a:pt x="592" y="11770"/>
                  </a:lnTo>
                  <a:lnTo>
                    <a:pt x="638" y="11809"/>
                  </a:lnTo>
                  <a:lnTo>
                    <a:pt x="686" y="11846"/>
                  </a:lnTo>
                  <a:lnTo>
                    <a:pt x="738" y="11881"/>
                  </a:lnTo>
                  <a:lnTo>
                    <a:pt x="791" y="11913"/>
                  </a:lnTo>
                  <a:lnTo>
                    <a:pt x="847" y="11944"/>
                  </a:lnTo>
                  <a:lnTo>
                    <a:pt x="907" y="11973"/>
                  </a:lnTo>
                  <a:lnTo>
                    <a:pt x="966" y="12000"/>
                  </a:lnTo>
                  <a:lnTo>
                    <a:pt x="1028" y="12024"/>
                  </a:lnTo>
                  <a:lnTo>
                    <a:pt x="1091" y="12046"/>
                  </a:lnTo>
                  <a:lnTo>
                    <a:pt x="1156" y="12065"/>
                  </a:lnTo>
                  <a:lnTo>
                    <a:pt x="1222" y="12082"/>
                  </a:lnTo>
                  <a:lnTo>
                    <a:pt x="1288" y="12098"/>
                  </a:lnTo>
                  <a:lnTo>
                    <a:pt x="1355" y="12110"/>
                  </a:lnTo>
                  <a:lnTo>
                    <a:pt x="1424" y="12121"/>
                  </a:lnTo>
                  <a:lnTo>
                    <a:pt x="1491" y="12129"/>
                  </a:lnTo>
                  <a:lnTo>
                    <a:pt x="1559" y="12134"/>
                  </a:lnTo>
                  <a:lnTo>
                    <a:pt x="1627" y="12138"/>
                  </a:lnTo>
                  <a:lnTo>
                    <a:pt x="1696" y="12139"/>
                  </a:lnTo>
                  <a:lnTo>
                    <a:pt x="1763" y="12137"/>
                  </a:lnTo>
                  <a:lnTo>
                    <a:pt x="1830" y="12133"/>
                  </a:lnTo>
                  <a:lnTo>
                    <a:pt x="1896" y="12126"/>
                  </a:lnTo>
                  <a:lnTo>
                    <a:pt x="1962" y="12117"/>
                  </a:lnTo>
                  <a:lnTo>
                    <a:pt x="2026" y="12105"/>
                  </a:lnTo>
                  <a:lnTo>
                    <a:pt x="2088" y="12091"/>
                  </a:lnTo>
                  <a:lnTo>
                    <a:pt x="2149" y="12074"/>
                  </a:lnTo>
                  <a:lnTo>
                    <a:pt x="2209" y="12055"/>
                  </a:lnTo>
                  <a:lnTo>
                    <a:pt x="2266" y="12033"/>
                  </a:lnTo>
                  <a:lnTo>
                    <a:pt x="2321" y="12008"/>
                  </a:lnTo>
                  <a:lnTo>
                    <a:pt x="2374" y="11980"/>
                  </a:lnTo>
                  <a:lnTo>
                    <a:pt x="2424" y="11949"/>
                  </a:lnTo>
                  <a:lnTo>
                    <a:pt x="2473" y="11916"/>
                  </a:lnTo>
                  <a:lnTo>
                    <a:pt x="2416" y="11993"/>
                  </a:lnTo>
                  <a:lnTo>
                    <a:pt x="2370" y="12068"/>
                  </a:lnTo>
                  <a:lnTo>
                    <a:pt x="2334" y="12143"/>
                  </a:lnTo>
                  <a:lnTo>
                    <a:pt x="2307" y="12218"/>
                  </a:lnTo>
                  <a:lnTo>
                    <a:pt x="2289" y="12290"/>
                  </a:lnTo>
                  <a:lnTo>
                    <a:pt x="2279" y="12362"/>
                  </a:lnTo>
                  <a:lnTo>
                    <a:pt x="2278" y="12433"/>
                  </a:lnTo>
                  <a:lnTo>
                    <a:pt x="2284" y="12503"/>
                  </a:lnTo>
                  <a:lnTo>
                    <a:pt x="2297" y="12570"/>
                  </a:lnTo>
                  <a:lnTo>
                    <a:pt x="2317" y="12636"/>
                  </a:lnTo>
                  <a:lnTo>
                    <a:pt x="2343" y="12702"/>
                  </a:lnTo>
                  <a:lnTo>
                    <a:pt x="2375" y="12764"/>
                  </a:lnTo>
                  <a:lnTo>
                    <a:pt x="2413" y="12825"/>
                  </a:lnTo>
                  <a:lnTo>
                    <a:pt x="2455" y="12884"/>
                  </a:lnTo>
                  <a:lnTo>
                    <a:pt x="2504" y="12941"/>
                  </a:lnTo>
                  <a:lnTo>
                    <a:pt x="2556" y="12996"/>
                  </a:lnTo>
                  <a:lnTo>
                    <a:pt x="2611" y="13048"/>
                  </a:lnTo>
                  <a:lnTo>
                    <a:pt x="2670" y="13097"/>
                  </a:lnTo>
                  <a:lnTo>
                    <a:pt x="2733" y="13144"/>
                  </a:lnTo>
                  <a:lnTo>
                    <a:pt x="2797" y="13190"/>
                  </a:lnTo>
                  <a:lnTo>
                    <a:pt x="2864" y="13231"/>
                  </a:lnTo>
                  <a:lnTo>
                    <a:pt x="2933" y="13270"/>
                  </a:lnTo>
                  <a:lnTo>
                    <a:pt x="3003" y="13306"/>
                  </a:lnTo>
                  <a:lnTo>
                    <a:pt x="3074" y="13338"/>
                  </a:lnTo>
                  <a:lnTo>
                    <a:pt x="3145" y="13367"/>
                  </a:lnTo>
                  <a:lnTo>
                    <a:pt x="3217" y="13393"/>
                  </a:lnTo>
                  <a:lnTo>
                    <a:pt x="3289" y="13417"/>
                  </a:lnTo>
                  <a:lnTo>
                    <a:pt x="3359" y="13436"/>
                  </a:lnTo>
                  <a:lnTo>
                    <a:pt x="3428" y="13451"/>
                  </a:lnTo>
                  <a:lnTo>
                    <a:pt x="3496" y="13462"/>
                  </a:lnTo>
                  <a:lnTo>
                    <a:pt x="3563" y="13470"/>
                  </a:lnTo>
                  <a:lnTo>
                    <a:pt x="3626" y="13473"/>
                  </a:lnTo>
                  <a:lnTo>
                    <a:pt x="3696" y="13474"/>
                  </a:lnTo>
                  <a:lnTo>
                    <a:pt x="3766" y="13473"/>
                  </a:lnTo>
                  <a:lnTo>
                    <a:pt x="3835" y="13471"/>
                  </a:lnTo>
                  <a:lnTo>
                    <a:pt x="3903" y="13466"/>
                  </a:lnTo>
                  <a:lnTo>
                    <a:pt x="3970" y="13460"/>
                  </a:lnTo>
                  <a:lnTo>
                    <a:pt x="4036" y="13453"/>
                  </a:lnTo>
                  <a:lnTo>
                    <a:pt x="4102" y="13443"/>
                  </a:lnTo>
                  <a:lnTo>
                    <a:pt x="4166" y="13431"/>
                  </a:lnTo>
                  <a:lnTo>
                    <a:pt x="4228" y="13418"/>
                  </a:lnTo>
                  <a:lnTo>
                    <a:pt x="4290" y="13403"/>
                  </a:lnTo>
                  <a:lnTo>
                    <a:pt x="4352" y="13385"/>
                  </a:lnTo>
                  <a:lnTo>
                    <a:pt x="4412" y="13365"/>
                  </a:lnTo>
                  <a:lnTo>
                    <a:pt x="4470" y="13344"/>
                  </a:lnTo>
                  <a:lnTo>
                    <a:pt x="4528" y="13321"/>
                  </a:lnTo>
                  <a:lnTo>
                    <a:pt x="4584" y="13296"/>
                  </a:lnTo>
                  <a:lnTo>
                    <a:pt x="4640" y="13269"/>
                  </a:lnTo>
                  <a:lnTo>
                    <a:pt x="4694" y="13239"/>
                  </a:lnTo>
                  <a:lnTo>
                    <a:pt x="4747" y="13208"/>
                  </a:lnTo>
                  <a:lnTo>
                    <a:pt x="4798" y="13174"/>
                  </a:lnTo>
                  <a:lnTo>
                    <a:pt x="4848" y="13137"/>
                  </a:lnTo>
                  <a:lnTo>
                    <a:pt x="4898" y="13099"/>
                  </a:lnTo>
                  <a:lnTo>
                    <a:pt x="4945" y="13059"/>
                  </a:lnTo>
                  <a:lnTo>
                    <a:pt x="4991" y="13017"/>
                  </a:lnTo>
                  <a:lnTo>
                    <a:pt x="5036" y="12972"/>
                  </a:lnTo>
                  <a:lnTo>
                    <a:pt x="5080" y="12925"/>
                  </a:lnTo>
                  <a:lnTo>
                    <a:pt x="5121" y="12875"/>
                  </a:lnTo>
                  <a:lnTo>
                    <a:pt x="5163" y="12823"/>
                  </a:lnTo>
                  <a:lnTo>
                    <a:pt x="5202" y="12769"/>
                  </a:lnTo>
                  <a:lnTo>
                    <a:pt x="5240" y="12712"/>
                  </a:lnTo>
                  <a:lnTo>
                    <a:pt x="5276" y="12652"/>
                  </a:lnTo>
                  <a:lnTo>
                    <a:pt x="5310" y="12591"/>
                  </a:lnTo>
                  <a:lnTo>
                    <a:pt x="5343" y="12527"/>
                  </a:lnTo>
                  <a:lnTo>
                    <a:pt x="5326" y="12567"/>
                  </a:lnTo>
                  <a:lnTo>
                    <a:pt x="5313" y="12607"/>
                  </a:lnTo>
                  <a:lnTo>
                    <a:pt x="5305" y="12646"/>
                  </a:lnTo>
                  <a:lnTo>
                    <a:pt x="5302" y="12687"/>
                  </a:lnTo>
                  <a:lnTo>
                    <a:pt x="5302" y="12725"/>
                  </a:lnTo>
                  <a:lnTo>
                    <a:pt x="5307" y="12764"/>
                  </a:lnTo>
                  <a:lnTo>
                    <a:pt x="5315" y="12802"/>
                  </a:lnTo>
                  <a:lnTo>
                    <a:pt x="5326" y="12839"/>
                  </a:lnTo>
                  <a:lnTo>
                    <a:pt x="5341" y="12876"/>
                  </a:lnTo>
                  <a:lnTo>
                    <a:pt x="5359" y="12912"/>
                  </a:lnTo>
                  <a:lnTo>
                    <a:pt x="5380" y="12948"/>
                  </a:lnTo>
                  <a:lnTo>
                    <a:pt x="5404" y="12983"/>
                  </a:lnTo>
                  <a:lnTo>
                    <a:pt x="5430" y="13016"/>
                  </a:lnTo>
                  <a:lnTo>
                    <a:pt x="5458" y="13049"/>
                  </a:lnTo>
                  <a:lnTo>
                    <a:pt x="5487" y="13081"/>
                  </a:lnTo>
                  <a:lnTo>
                    <a:pt x="5519" y="13112"/>
                  </a:lnTo>
                  <a:lnTo>
                    <a:pt x="5552" y="13142"/>
                  </a:lnTo>
                  <a:lnTo>
                    <a:pt x="5586" y="13171"/>
                  </a:lnTo>
                  <a:lnTo>
                    <a:pt x="5621" y="13199"/>
                  </a:lnTo>
                  <a:lnTo>
                    <a:pt x="5658" y="13225"/>
                  </a:lnTo>
                  <a:lnTo>
                    <a:pt x="5695" y="13250"/>
                  </a:lnTo>
                  <a:lnTo>
                    <a:pt x="5733" y="13274"/>
                  </a:lnTo>
                  <a:lnTo>
                    <a:pt x="5770" y="13296"/>
                  </a:lnTo>
                  <a:lnTo>
                    <a:pt x="5808" y="13316"/>
                  </a:lnTo>
                  <a:lnTo>
                    <a:pt x="5845" y="13336"/>
                  </a:lnTo>
                  <a:lnTo>
                    <a:pt x="5881" y="13353"/>
                  </a:lnTo>
                  <a:lnTo>
                    <a:pt x="5917" y="13369"/>
                  </a:lnTo>
                  <a:lnTo>
                    <a:pt x="5954" y="13384"/>
                  </a:lnTo>
                  <a:lnTo>
                    <a:pt x="5988" y="13396"/>
                  </a:lnTo>
                  <a:lnTo>
                    <a:pt x="6020" y="13408"/>
                  </a:lnTo>
                  <a:lnTo>
                    <a:pt x="6052" y="13417"/>
                  </a:lnTo>
                  <a:lnTo>
                    <a:pt x="6081" y="13424"/>
                  </a:lnTo>
                  <a:lnTo>
                    <a:pt x="6130" y="13433"/>
                  </a:lnTo>
                  <a:lnTo>
                    <a:pt x="6180" y="13440"/>
                  </a:lnTo>
                  <a:lnTo>
                    <a:pt x="6231" y="13445"/>
                  </a:lnTo>
                  <a:lnTo>
                    <a:pt x="6282" y="13448"/>
                  </a:lnTo>
                  <a:lnTo>
                    <a:pt x="6332" y="13449"/>
                  </a:lnTo>
                  <a:lnTo>
                    <a:pt x="6383" y="13447"/>
                  </a:lnTo>
                  <a:lnTo>
                    <a:pt x="6434" y="13444"/>
                  </a:lnTo>
                  <a:lnTo>
                    <a:pt x="6486" y="13439"/>
                  </a:lnTo>
                  <a:lnTo>
                    <a:pt x="6537" y="13433"/>
                  </a:lnTo>
                  <a:lnTo>
                    <a:pt x="6589" y="13425"/>
                  </a:lnTo>
                  <a:lnTo>
                    <a:pt x="6640" y="13416"/>
                  </a:lnTo>
                  <a:lnTo>
                    <a:pt x="6691" y="13405"/>
                  </a:lnTo>
                  <a:lnTo>
                    <a:pt x="6744" y="13392"/>
                  </a:lnTo>
                  <a:lnTo>
                    <a:pt x="6795" y="13379"/>
                  </a:lnTo>
                  <a:lnTo>
                    <a:pt x="6846" y="13364"/>
                  </a:lnTo>
                  <a:lnTo>
                    <a:pt x="6897" y="13349"/>
                  </a:lnTo>
                  <a:lnTo>
                    <a:pt x="6948" y="13333"/>
                  </a:lnTo>
                  <a:lnTo>
                    <a:pt x="6999" y="13317"/>
                  </a:lnTo>
                  <a:lnTo>
                    <a:pt x="7051" y="13299"/>
                  </a:lnTo>
                  <a:lnTo>
                    <a:pt x="7101" y="13281"/>
                  </a:lnTo>
                  <a:lnTo>
                    <a:pt x="7201" y="13244"/>
                  </a:lnTo>
                  <a:lnTo>
                    <a:pt x="7301" y="13206"/>
                  </a:lnTo>
                  <a:lnTo>
                    <a:pt x="7398" y="13167"/>
                  </a:lnTo>
                  <a:lnTo>
                    <a:pt x="7494" y="13128"/>
                  </a:lnTo>
                  <a:lnTo>
                    <a:pt x="7588" y="13091"/>
                  </a:lnTo>
                  <a:lnTo>
                    <a:pt x="7679" y="13056"/>
                  </a:lnTo>
                  <a:lnTo>
                    <a:pt x="7703" y="13047"/>
                  </a:lnTo>
                  <a:lnTo>
                    <a:pt x="7736" y="13033"/>
                  </a:lnTo>
                  <a:lnTo>
                    <a:pt x="7777" y="13015"/>
                  </a:lnTo>
                  <a:lnTo>
                    <a:pt x="7826" y="12993"/>
                  </a:lnTo>
                  <a:lnTo>
                    <a:pt x="7880" y="12967"/>
                  </a:lnTo>
                  <a:lnTo>
                    <a:pt x="7940" y="12937"/>
                  </a:lnTo>
                  <a:lnTo>
                    <a:pt x="8004" y="12903"/>
                  </a:lnTo>
                  <a:lnTo>
                    <a:pt x="8073" y="12867"/>
                  </a:lnTo>
                  <a:lnTo>
                    <a:pt x="8145" y="12828"/>
                  </a:lnTo>
                  <a:lnTo>
                    <a:pt x="8219" y="12786"/>
                  </a:lnTo>
                  <a:lnTo>
                    <a:pt x="8295" y="12742"/>
                  </a:lnTo>
                  <a:lnTo>
                    <a:pt x="8372" y="12695"/>
                  </a:lnTo>
                  <a:lnTo>
                    <a:pt x="8448" y="12645"/>
                  </a:lnTo>
                  <a:lnTo>
                    <a:pt x="8523" y="12595"/>
                  </a:lnTo>
                  <a:lnTo>
                    <a:pt x="8596" y="12542"/>
                  </a:lnTo>
                  <a:lnTo>
                    <a:pt x="8668" y="12488"/>
                  </a:lnTo>
                  <a:lnTo>
                    <a:pt x="8736" y="12431"/>
                  </a:lnTo>
                  <a:lnTo>
                    <a:pt x="8799" y="12375"/>
                  </a:lnTo>
                  <a:lnTo>
                    <a:pt x="8858" y="12318"/>
                  </a:lnTo>
                  <a:lnTo>
                    <a:pt x="8911" y="12259"/>
                  </a:lnTo>
                  <a:lnTo>
                    <a:pt x="8957" y="12200"/>
                  </a:lnTo>
                  <a:lnTo>
                    <a:pt x="8996" y="12141"/>
                  </a:lnTo>
                  <a:lnTo>
                    <a:pt x="9026" y="12082"/>
                  </a:lnTo>
                  <a:lnTo>
                    <a:pt x="9048" y="12023"/>
                  </a:lnTo>
                  <a:lnTo>
                    <a:pt x="9059" y="11964"/>
                  </a:lnTo>
                  <a:lnTo>
                    <a:pt x="9061" y="11906"/>
                  </a:lnTo>
                  <a:lnTo>
                    <a:pt x="9050" y="11849"/>
                  </a:lnTo>
                  <a:lnTo>
                    <a:pt x="9027" y="11792"/>
                  </a:lnTo>
                  <a:lnTo>
                    <a:pt x="8992" y="11737"/>
                  </a:lnTo>
                  <a:lnTo>
                    <a:pt x="8942" y="11683"/>
                  </a:lnTo>
                  <a:lnTo>
                    <a:pt x="8877" y="11631"/>
                  </a:lnTo>
                  <a:lnTo>
                    <a:pt x="8798" y="11580"/>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2" name="Freeform 18"/>
            <p:cNvSpPr>
              <a:spLocks/>
            </p:cNvSpPr>
            <p:nvPr/>
          </p:nvSpPr>
          <p:spPr bwMode="auto">
            <a:xfrm>
              <a:off x="4283075" y="3819525"/>
              <a:ext cx="487363" cy="384175"/>
            </a:xfrm>
            <a:custGeom>
              <a:avLst/>
              <a:gdLst/>
              <a:ahLst/>
              <a:cxnLst>
                <a:cxn ang="0">
                  <a:pos x="6134" y="1189"/>
                </a:cxn>
                <a:cxn ang="0">
                  <a:pos x="5662" y="726"/>
                </a:cxn>
                <a:cxn ang="0">
                  <a:pos x="5102" y="378"/>
                </a:cxn>
                <a:cxn ang="0">
                  <a:pos x="4477" y="142"/>
                </a:cxn>
                <a:cxn ang="0">
                  <a:pos x="3813" y="19"/>
                </a:cxn>
                <a:cxn ang="0">
                  <a:pos x="3134" y="9"/>
                </a:cxn>
                <a:cxn ang="0">
                  <a:pos x="2465" y="112"/>
                </a:cxn>
                <a:cxn ang="0">
                  <a:pos x="1830" y="325"/>
                </a:cxn>
                <a:cxn ang="0">
                  <a:pos x="1255" y="649"/>
                </a:cxn>
                <a:cxn ang="0">
                  <a:pos x="764" y="1084"/>
                </a:cxn>
                <a:cxn ang="0">
                  <a:pos x="383" y="1627"/>
                </a:cxn>
                <a:cxn ang="0">
                  <a:pos x="264" y="1878"/>
                </a:cxn>
                <a:cxn ang="0">
                  <a:pos x="162" y="2142"/>
                </a:cxn>
                <a:cxn ang="0">
                  <a:pos x="83" y="2416"/>
                </a:cxn>
                <a:cxn ang="0">
                  <a:pos x="29" y="2698"/>
                </a:cxn>
                <a:cxn ang="0">
                  <a:pos x="3" y="2980"/>
                </a:cxn>
                <a:cxn ang="0">
                  <a:pos x="6" y="3261"/>
                </a:cxn>
                <a:cxn ang="0">
                  <a:pos x="42" y="3536"/>
                </a:cxn>
                <a:cxn ang="0">
                  <a:pos x="114" y="3801"/>
                </a:cxn>
                <a:cxn ang="0">
                  <a:pos x="223" y="4053"/>
                </a:cxn>
                <a:cxn ang="0">
                  <a:pos x="375" y="4286"/>
                </a:cxn>
                <a:cxn ang="0">
                  <a:pos x="614" y="4539"/>
                </a:cxn>
                <a:cxn ang="0">
                  <a:pos x="993" y="4821"/>
                </a:cxn>
                <a:cxn ang="0">
                  <a:pos x="1419" y="5036"/>
                </a:cxn>
                <a:cxn ang="0">
                  <a:pos x="1881" y="5190"/>
                </a:cxn>
                <a:cxn ang="0">
                  <a:pos x="2368" y="5286"/>
                </a:cxn>
                <a:cxn ang="0">
                  <a:pos x="2871" y="5331"/>
                </a:cxn>
                <a:cxn ang="0">
                  <a:pos x="3379" y="5329"/>
                </a:cxn>
                <a:cxn ang="0">
                  <a:pos x="3881" y="5284"/>
                </a:cxn>
                <a:cxn ang="0">
                  <a:pos x="4368" y="5204"/>
                </a:cxn>
                <a:cxn ang="0">
                  <a:pos x="4829" y="5091"/>
                </a:cxn>
                <a:cxn ang="0">
                  <a:pos x="5251" y="4950"/>
                </a:cxn>
                <a:cxn ang="0">
                  <a:pos x="5615" y="4788"/>
                </a:cxn>
                <a:cxn ang="0">
                  <a:pos x="5927" y="4588"/>
                </a:cxn>
                <a:cxn ang="0">
                  <a:pos x="6193" y="4348"/>
                </a:cxn>
                <a:cxn ang="0">
                  <a:pos x="6411" y="4074"/>
                </a:cxn>
                <a:cxn ang="0">
                  <a:pos x="6578" y="3770"/>
                </a:cxn>
                <a:cxn ang="0">
                  <a:pos x="6693" y="3441"/>
                </a:cxn>
                <a:cxn ang="0">
                  <a:pos x="6752" y="3089"/>
                </a:cxn>
                <a:cxn ang="0">
                  <a:pos x="6753" y="2722"/>
                </a:cxn>
                <a:cxn ang="0">
                  <a:pos x="6694" y="2341"/>
                </a:cxn>
                <a:cxn ang="0">
                  <a:pos x="6572" y="1953"/>
                </a:cxn>
                <a:cxn ang="0">
                  <a:pos x="6385" y="1562"/>
                </a:cxn>
              </a:cxnLst>
              <a:rect l="0" t="0" r="r" b="b"/>
              <a:pathLst>
                <a:path w="6759" h="5336">
                  <a:moveTo>
                    <a:pt x="6385" y="1562"/>
                  </a:moveTo>
                  <a:lnTo>
                    <a:pt x="6266" y="1369"/>
                  </a:lnTo>
                  <a:lnTo>
                    <a:pt x="6134" y="1189"/>
                  </a:lnTo>
                  <a:lnTo>
                    <a:pt x="5988" y="1023"/>
                  </a:lnTo>
                  <a:lnTo>
                    <a:pt x="5830" y="868"/>
                  </a:lnTo>
                  <a:lnTo>
                    <a:pt x="5662" y="726"/>
                  </a:lnTo>
                  <a:lnTo>
                    <a:pt x="5484" y="598"/>
                  </a:lnTo>
                  <a:lnTo>
                    <a:pt x="5297" y="481"/>
                  </a:lnTo>
                  <a:lnTo>
                    <a:pt x="5102" y="378"/>
                  </a:lnTo>
                  <a:lnTo>
                    <a:pt x="4900" y="286"/>
                  </a:lnTo>
                  <a:lnTo>
                    <a:pt x="4691" y="208"/>
                  </a:lnTo>
                  <a:lnTo>
                    <a:pt x="4477" y="142"/>
                  </a:lnTo>
                  <a:lnTo>
                    <a:pt x="4260" y="89"/>
                  </a:lnTo>
                  <a:lnTo>
                    <a:pt x="4038" y="48"/>
                  </a:lnTo>
                  <a:lnTo>
                    <a:pt x="3813" y="19"/>
                  </a:lnTo>
                  <a:lnTo>
                    <a:pt x="3587" y="4"/>
                  </a:lnTo>
                  <a:lnTo>
                    <a:pt x="3360" y="0"/>
                  </a:lnTo>
                  <a:lnTo>
                    <a:pt x="3134" y="9"/>
                  </a:lnTo>
                  <a:lnTo>
                    <a:pt x="2908" y="31"/>
                  </a:lnTo>
                  <a:lnTo>
                    <a:pt x="2686" y="66"/>
                  </a:lnTo>
                  <a:lnTo>
                    <a:pt x="2465" y="112"/>
                  </a:lnTo>
                  <a:lnTo>
                    <a:pt x="2248" y="170"/>
                  </a:lnTo>
                  <a:lnTo>
                    <a:pt x="2036" y="241"/>
                  </a:lnTo>
                  <a:lnTo>
                    <a:pt x="1830" y="325"/>
                  </a:lnTo>
                  <a:lnTo>
                    <a:pt x="1631" y="421"/>
                  </a:lnTo>
                  <a:lnTo>
                    <a:pt x="1439" y="528"/>
                  </a:lnTo>
                  <a:lnTo>
                    <a:pt x="1255" y="649"/>
                  </a:lnTo>
                  <a:lnTo>
                    <a:pt x="1082" y="782"/>
                  </a:lnTo>
                  <a:lnTo>
                    <a:pt x="917" y="926"/>
                  </a:lnTo>
                  <a:lnTo>
                    <a:pt x="764" y="1084"/>
                  </a:lnTo>
                  <a:lnTo>
                    <a:pt x="624" y="1252"/>
                  </a:lnTo>
                  <a:lnTo>
                    <a:pt x="496" y="1434"/>
                  </a:lnTo>
                  <a:lnTo>
                    <a:pt x="383" y="1627"/>
                  </a:lnTo>
                  <a:lnTo>
                    <a:pt x="342" y="1709"/>
                  </a:lnTo>
                  <a:lnTo>
                    <a:pt x="302" y="1793"/>
                  </a:lnTo>
                  <a:lnTo>
                    <a:pt x="264" y="1878"/>
                  </a:lnTo>
                  <a:lnTo>
                    <a:pt x="227" y="1964"/>
                  </a:lnTo>
                  <a:lnTo>
                    <a:pt x="193" y="2053"/>
                  </a:lnTo>
                  <a:lnTo>
                    <a:pt x="162" y="2142"/>
                  </a:lnTo>
                  <a:lnTo>
                    <a:pt x="133" y="2233"/>
                  </a:lnTo>
                  <a:lnTo>
                    <a:pt x="107" y="2324"/>
                  </a:lnTo>
                  <a:lnTo>
                    <a:pt x="83" y="2416"/>
                  </a:lnTo>
                  <a:lnTo>
                    <a:pt x="62" y="2510"/>
                  </a:lnTo>
                  <a:lnTo>
                    <a:pt x="44" y="2603"/>
                  </a:lnTo>
                  <a:lnTo>
                    <a:pt x="29" y="2698"/>
                  </a:lnTo>
                  <a:lnTo>
                    <a:pt x="17" y="2792"/>
                  </a:lnTo>
                  <a:lnTo>
                    <a:pt x="8" y="2886"/>
                  </a:lnTo>
                  <a:lnTo>
                    <a:pt x="3" y="2980"/>
                  </a:lnTo>
                  <a:lnTo>
                    <a:pt x="0" y="3074"/>
                  </a:lnTo>
                  <a:lnTo>
                    <a:pt x="1" y="3168"/>
                  </a:lnTo>
                  <a:lnTo>
                    <a:pt x="6" y="3261"/>
                  </a:lnTo>
                  <a:lnTo>
                    <a:pt x="14" y="3353"/>
                  </a:lnTo>
                  <a:lnTo>
                    <a:pt x="26" y="3446"/>
                  </a:lnTo>
                  <a:lnTo>
                    <a:pt x="42" y="3536"/>
                  </a:lnTo>
                  <a:lnTo>
                    <a:pt x="62" y="3626"/>
                  </a:lnTo>
                  <a:lnTo>
                    <a:pt x="86" y="3715"/>
                  </a:lnTo>
                  <a:lnTo>
                    <a:pt x="114" y="3801"/>
                  </a:lnTo>
                  <a:lnTo>
                    <a:pt x="146" y="3888"/>
                  </a:lnTo>
                  <a:lnTo>
                    <a:pt x="182" y="3971"/>
                  </a:lnTo>
                  <a:lnTo>
                    <a:pt x="223" y="4053"/>
                  </a:lnTo>
                  <a:lnTo>
                    <a:pt x="270" y="4133"/>
                  </a:lnTo>
                  <a:lnTo>
                    <a:pt x="320" y="4211"/>
                  </a:lnTo>
                  <a:lnTo>
                    <a:pt x="375" y="4286"/>
                  </a:lnTo>
                  <a:lnTo>
                    <a:pt x="435" y="4360"/>
                  </a:lnTo>
                  <a:lnTo>
                    <a:pt x="501" y="4430"/>
                  </a:lnTo>
                  <a:lnTo>
                    <a:pt x="614" y="4539"/>
                  </a:lnTo>
                  <a:lnTo>
                    <a:pt x="734" y="4642"/>
                  </a:lnTo>
                  <a:lnTo>
                    <a:pt x="861" y="4735"/>
                  </a:lnTo>
                  <a:lnTo>
                    <a:pt x="993" y="4821"/>
                  </a:lnTo>
                  <a:lnTo>
                    <a:pt x="1131" y="4900"/>
                  </a:lnTo>
                  <a:lnTo>
                    <a:pt x="1272" y="4972"/>
                  </a:lnTo>
                  <a:lnTo>
                    <a:pt x="1419" y="5036"/>
                  </a:lnTo>
                  <a:lnTo>
                    <a:pt x="1569" y="5094"/>
                  </a:lnTo>
                  <a:lnTo>
                    <a:pt x="1723" y="5145"/>
                  </a:lnTo>
                  <a:lnTo>
                    <a:pt x="1881" y="5190"/>
                  </a:lnTo>
                  <a:lnTo>
                    <a:pt x="2040" y="5228"/>
                  </a:lnTo>
                  <a:lnTo>
                    <a:pt x="2204" y="5260"/>
                  </a:lnTo>
                  <a:lnTo>
                    <a:pt x="2368" y="5286"/>
                  </a:lnTo>
                  <a:lnTo>
                    <a:pt x="2535" y="5307"/>
                  </a:lnTo>
                  <a:lnTo>
                    <a:pt x="2703" y="5322"/>
                  </a:lnTo>
                  <a:lnTo>
                    <a:pt x="2871" y="5331"/>
                  </a:lnTo>
                  <a:lnTo>
                    <a:pt x="3040" y="5336"/>
                  </a:lnTo>
                  <a:lnTo>
                    <a:pt x="3210" y="5335"/>
                  </a:lnTo>
                  <a:lnTo>
                    <a:pt x="3379" y="5329"/>
                  </a:lnTo>
                  <a:lnTo>
                    <a:pt x="3548" y="5319"/>
                  </a:lnTo>
                  <a:lnTo>
                    <a:pt x="3716" y="5303"/>
                  </a:lnTo>
                  <a:lnTo>
                    <a:pt x="3881" y="5284"/>
                  </a:lnTo>
                  <a:lnTo>
                    <a:pt x="4046" y="5261"/>
                  </a:lnTo>
                  <a:lnTo>
                    <a:pt x="4208" y="5234"/>
                  </a:lnTo>
                  <a:lnTo>
                    <a:pt x="4368" y="5204"/>
                  </a:lnTo>
                  <a:lnTo>
                    <a:pt x="4525" y="5169"/>
                  </a:lnTo>
                  <a:lnTo>
                    <a:pt x="4678" y="5132"/>
                  </a:lnTo>
                  <a:lnTo>
                    <a:pt x="4829" y="5091"/>
                  </a:lnTo>
                  <a:lnTo>
                    <a:pt x="4974" y="5046"/>
                  </a:lnTo>
                  <a:lnTo>
                    <a:pt x="5115" y="5000"/>
                  </a:lnTo>
                  <a:lnTo>
                    <a:pt x="5251" y="4950"/>
                  </a:lnTo>
                  <a:lnTo>
                    <a:pt x="5383" y="4899"/>
                  </a:lnTo>
                  <a:lnTo>
                    <a:pt x="5501" y="4846"/>
                  </a:lnTo>
                  <a:lnTo>
                    <a:pt x="5615" y="4788"/>
                  </a:lnTo>
                  <a:lnTo>
                    <a:pt x="5724" y="4726"/>
                  </a:lnTo>
                  <a:lnTo>
                    <a:pt x="5827" y="4660"/>
                  </a:lnTo>
                  <a:lnTo>
                    <a:pt x="5927" y="4588"/>
                  </a:lnTo>
                  <a:lnTo>
                    <a:pt x="6020" y="4512"/>
                  </a:lnTo>
                  <a:lnTo>
                    <a:pt x="6109" y="4433"/>
                  </a:lnTo>
                  <a:lnTo>
                    <a:pt x="6193" y="4348"/>
                  </a:lnTo>
                  <a:lnTo>
                    <a:pt x="6271" y="4261"/>
                  </a:lnTo>
                  <a:lnTo>
                    <a:pt x="6343" y="4170"/>
                  </a:lnTo>
                  <a:lnTo>
                    <a:pt x="6411" y="4074"/>
                  </a:lnTo>
                  <a:lnTo>
                    <a:pt x="6473" y="3976"/>
                  </a:lnTo>
                  <a:lnTo>
                    <a:pt x="6528" y="3874"/>
                  </a:lnTo>
                  <a:lnTo>
                    <a:pt x="6578" y="3770"/>
                  </a:lnTo>
                  <a:lnTo>
                    <a:pt x="6622" y="3663"/>
                  </a:lnTo>
                  <a:lnTo>
                    <a:pt x="6661" y="3553"/>
                  </a:lnTo>
                  <a:lnTo>
                    <a:pt x="6693" y="3441"/>
                  </a:lnTo>
                  <a:lnTo>
                    <a:pt x="6719" y="3325"/>
                  </a:lnTo>
                  <a:lnTo>
                    <a:pt x="6739" y="3209"/>
                  </a:lnTo>
                  <a:lnTo>
                    <a:pt x="6752" y="3089"/>
                  </a:lnTo>
                  <a:lnTo>
                    <a:pt x="6759" y="2969"/>
                  </a:lnTo>
                  <a:lnTo>
                    <a:pt x="6759" y="2846"/>
                  </a:lnTo>
                  <a:lnTo>
                    <a:pt x="6753" y="2722"/>
                  </a:lnTo>
                  <a:lnTo>
                    <a:pt x="6740" y="2596"/>
                  </a:lnTo>
                  <a:lnTo>
                    <a:pt x="6721" y="2470"/>
                  </a:lnTo>
                  <a:lnTo>
                    <a:pt x="6694" y="2341"/>
                  </a:lnTo>
                  <a:lnTo>
                    <a:pt x="6661" y="2213"/>
                  </a:lnTo>
                  <a:lnTo>
                    <a:pt x="6620" y="2083"/>
                  </a:lnTo>
                  <a:lnTo>
                    <a:pt x="6572" y="1953"/>
                  </a:lnTo>
                  <a:lnTo>
                    <a:pt x="6517" y="1823"/>
                  </a:lnTo>
                  <a:lnTo>
                    <a:pt x="6455" y="1692"/>
                  </a:lnTo>
                  <a:lnTo>
                    <a:pt x="6385" y="1562"/>
                  </a:lnTo>
                  <a:close/>
                </a:path>
              </a:pathLst>
            </a:custGeom>
            <a:solidFill>
              <a:srgbClr val="E6C7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3" name="Freeform 19"/>
            <p:cNvSpPr>
              <a:spLocks/>
            </p:cNvSpPr>
            <p:nvPr/>
          </p:nvSpPr>
          <p:spPr bwMode="auto">
            <a:xfrm>
              <a:off x="4375150" y="3824288"/>
              <a:ext cx="395288" cy="379413"/>
            </a:xfrm>
            <a:custGeom>
              <a:avLst/>
              <a:gdLst/>
              <a:ahLst/>
              <a:cxnLst>
                <a:cxn ang="0">
                  <a:pos x="4955" y="1269"/>
                </a:cxn>
                <a:cxn ang="0">
                  <a:pos x="4735" y="995"/>
                </a:cxn>
                <a:cxn ang="0">
                  <a:pos x="4485" y="753"/>
                </a:cxn>
                <a:cxn ang="0">
                  <a:pos x="4209" y="543"/>
                </a:cxn>
                <a:cxn ang="0">
                  <a:pos x="3910" y="364"/>
                </a:cxn>
                <a:cxn ang="0">
                  <a:pos x="3593" y="217"/>
                </a:cxn>
                <a:cxn ang="0">
                  <a:pos x="3260" y="101"/>
                </a:cxn>
                <a:cxn ang="0">
                  <a:pos x="2914" y="17"/>
                </a:cxn>
                <a:cxn ang="0">
                  <a:pos x="2982" y="77"/>
                </a:cxn>
                <a:cxn ang="0">
                  <a:pos x="3181" y="190"/>
                </a:cxn>
                <a:cxn ang="0">
                  <a:pos x="3372" y="318"/>
                </a:cxn>
                <a:cxn ang="0">
                  <a:pos x="3552" y="458"/>
                </a:cxn>
                <a:cxn ang="0">
                  <a:pos x="3721" y="614"/>
                </a:cxn>
                <a:cxn ang="0">
                  <a:pos x="3878" y="782"/>
                </a:cxn>
                <a:cxn ang="0">
                  <a:pos x="4020" y="965"/>
                </a:cxn>
                <a:cxn ang="0">
                  <a:pos x="4149" y="1161"/>
                </a:cxn>
                <a:cxn ang="0">
                  <a:pos x="4366" y="1604"/>
                </a:cxn>
                <a:cxn ang="0">
                  <a:pos x="4514" y="2120"/>
                </a:cxn>
                <a:cxn ang="0">
                  <a:pos x="4552" y="2620"/>
                </a:cxn>
                <a:cxn ang="0">
                  <a:pos x="4486" y="3091"/>
                </a:cxn>
                <a:cxn ang="0">
                  <a:pos x="4322" y="3525"/>
                </a:cxn>
                <a:cxn ang="0">
                  <a:pos x="4065" y="3912"/>
                </a:cxn>
                <a:cxn ang="0">
                  <a:pos x="3720" y="4239"/>
                </a:cxn>
                <a:cxn ang="0">
                  <a:pos x="3295" y="4497"/>
                </a:cxn>
                <a:cxn ang="0">
                  <a:pos x="2926" y="4645"/>
                </a:cxn>
                <a:cxn ang="0">
                  <a:pos x="2567" y="4757"/>
                </a:cxn>
                <a:cxn ang="0">
                  <a:pos x="2183" y="4851"/>
                </a:cxn>
                <a:cxn ang="0">
                  <a:pos x="1780" y="4922"/>
                </a:cxn>
                <a:cxn ang="0">
                  <a:pos x="1365" y="4968"/>
                </a:cxn>
                <a:cxn ang="0">
                  <a:pos x="942" y="4986"/>
                </a:cxn>
                <a:cxn ang="0">
                  <a:pos x="519" y="4974"/>
                </a:cxn>
                <a:cxn ang="0">
                  <a:pos x="103" y="4928"/>
                </a:cxn>
                <a:cxn ang="0">
                  <a:pos x="364" y="5055"/>
                </a:cxn>
                <a:cxn ang="0">
                  <a:pos x="879" y="5186"/>
                </a:cxn>
                <a:cxn ang="0">
                  <a:pos x="1417" y="5256"/>
                </a:cxn>
                <a:cxn ang="0">
                  <a:pos x="1964" y="5268"/>
                </a:cxn>
                <a:cxn ang="0">
                  <a:pos x="2508" y="5229"/>
                </a:cxn>
                <a:cxn ang="0">
                  <a:pos x="3036" y="5147"/>
                </a:cxn>
                <a:cxn ang="0">
                  <a:pos x="3535" y="5027"/>
                </a:cxn>
                <a:cxn ang="0">
                  <a:pos x="3990" y="4875"/>
                </a:cxn>
                <a:cxn ang="0">
                  <a:pos x="4437" y="4660"/>
                </a:cxn>
                <a:cxn ang="0">
                  <a:pos x="4822" y="4367"/>
                </a:cxn>
                <a:cxn ang="0">
                  <a:pos x="5124" y="4008"/>
                </a:cxn>
                <a:cxn ang="0">
                  <a:pos x="5335" y="3597"/>
                </a:cxn>
                <a:cxn ang="0">
                  <a:pos x="5452" y="3143"/>
                </a:cxn>
                <a:cxn ang="0">
                  <a:pos x="5466" y="2656"/>
                </a:cxn>
                <a:cxn ang="0">
                  <a:pos x="5374" y="2147"/>
                </a:cxn>
                <a:cxn ang="0">
                  <a:pos x="5168" y="1626"/>
                </a:cxn>
              </a:cxnLst>
              <a:rect l="0" t="0" r="r" b="b"/>
              <a:pathLst>
                <a:path w="5472" h="5270">
                  <a:moveTo>
                    <a:pt x="5098" y="1496"/>
                  </a:moveTo>
                  <a:lnTo>
                    <a:pt x="5052" y="1418"/>
                  </a:lnTo>
                  <a:lnTo>
                    <a:pt x="5005" y="1342"/>
                  </a:lnTo>
                  <a:lnTo>
                    <a:pt x="4955" y="1269"/>
                  </a:lnTo>
                  <a:lnTo>
                    <a:pt x="4903" y="1198"/>
                  </a:lnTo>
                  <a:lnTo>
                    <a:pt x="4850" y="1128"/>
                  </a:lnTo>
                  <a:lnTo>
                    <a:pt x="4793" y="1061"/>
                  </a:lnTo>
                  <a:lnTo>
                    <a:pt x="4735" y="995"/>
                  </a:lnTo>
                  <a:lnTo>
                    <a:pt x="4675" y="931"/>
                  </a:lnTo>
                  <a:lnTo>
                    <a:pt x="4614" y="870"/>
                  </a:lnTo>
                  <a:lnTo>
                    <a:pt x="4550" y="811"/>
                  </a:lnTo>
                  <a:lnTo>
                    <a:pt x="4485" y="753"/>
                  </a:lnTo>
                  <a:lnTo>
                    <a:pt x="4419" y="697"/>
                  </a:lnTo>
                  <a:lnTo>
                    <a:pt x="4351" y="644"/>
                  </a:lnTo>
                  <a:lnTo>
                    <a:pt x="4280" y="592"/>
                  </a:lnTo>
                  <a:lnTo>
                    <a:pt x="4209" y="543"/>
                  </a:lnTo>
                  <a:lnTo>
                    <a:pt x="4137" y="495"/>
                  </a:lnTo>
                  <a:lnTo>
                    <a:pt x="4063" y="449"/>
                  </a:lnTo>
                  <a:lnTo>
                    <a:pt x="3987" y="406"/>
                  </a:lnTo>
                  <a:lnTo>
                    <a:pt x="3910" y="364"/>
                  </a:lnTo>
                  <a:lnTo>
                    <a:pt x="3833" y="325"/>
                  </a:lnTo>
                  <a:lnTo>
                    <a:pt x="3753" y="287"/>
                  </a:lnTo>
                  <a:lnTo>
                    <a:pt x="3673" y="251"/>
                  </a:lnTo>
                  <a:lnTo>
                    <a:pt x="3593" y="217"/>
                  </a:lnTo>
                  <a:lnTo>
                    <a:pt x="3511" y="185"/>
                  </a:lnTo>
                  <a:lnTo>
                    <a:pt x="3427" y="155"/>
                  </a:lnTo>
                  <a:lnTo>
                    <a:pt x="3344" y="127"/>
                  </a:lnTo>
                  <a:lnTo>
                    <a:pt x="3260" y="101"/>
                  </a:lnTo>
                  <a:lnTo>
                    <a:pt x="3174" y="77"/>
                  </a:lnTo>
                  <a:lnTo>
                    <a:pt x="3088" y="55"/>
                  </a:lnTo>
                  <a:lnTo>
                    <a:pt x="3002" y="35"/>
                  </a:lnTo>
                  <a:lnTo>
                    <a:pt x="2914" y="17"/>
                  </a:lnTo>
                  <a:lnTo>
                    <a:pt x="2827" y="0"/>
                  </a:lnTo>
                  <a:lnTo>
                    <a:pt x="2879" y="25"/>
                  </a:lnTo>
                  <a:lnTo>
                    <a:pt x="2930" y="50"/>
                  </a:lnTo>
                  <a:lnTo>
                    <a:pt x="2982" y="77"/>
                  </a:lnTo>
                  <a:lnTo>
                    <a:pt x="3033" y="104"/>
                  </a:lnTo>
                  <a:lnTo>
                    <a:pt x="3083" y="132"/>
                  </a:lnTo>
                  <a:lnTo>
                    <a:pt x="3132" y="160"/>
                  </a:lnTo>
                  <a:lnTo>
                    <a:pt x="3181" y="190"/>
                  </a:lnTo>
                  <a:lnTo>
                    <a:pt x="3230" y="220"/>
                  </a:lnTo>
                  <a:lnTo>
                    <a:pt x="3278" y="253"/>
                  </a:lnTo>
                  <a:lnTo>
                    <a:pt x="3325" y="285"/>
                  </a:lnTo>
                  <a:lnTo>
                    <a:pt x="3372" y="318"/>
                  </a:lnTo>
                  <a:lnTo>
                    <a:pt x="3418" y="352"/>
                  </a:lnTo>
                  <a:lnTo>
                    <a:pt x="3463" y="386"/>
                  </a:lnTo>
                  <a:lnTo>
                    <a:pt x="3508" y="422"/>
                  </a:lnTo>
                  <a:lnTo>
                    <a:pt x="3552" y="458"/>
                  </a:lnTo>
                  <a:lnTo>
                    <a:pt x="3595" y="497"/>
                  </a:lnTo>
                  <a:lnTo>
                    <a:pt x="3638" y="535"/>
                  </a:lnTo>
                  <a:lnTo>
                    <a:pt x="3680" y="574"/>
                  </a:lnTo>
                  <a:lnTo>
                    <a:pt x="3721" y="614"/>
                  </a:lnTo>
                  <a:lnTo>
                    <a:pt x="3761" y="654"/>
                  </a:lnTo>
                  <a:lnTo>
                    <a:pt x="3801" y="696"/>
                  </a:lnTo>
                  <a:lnTo>
                    <a:pt x="3840" y="739"/>
                  </a:lnTo>
                  <a:lnTo>
                    <a:pt x="3878" y="782"/>
                  </a:lnTo>
                  <a:lnTo>
                    <a:pt x="3914" y="827"/>
                  </a:lnTo>
                  <a:lnTo>
                    <a:pt x="3951" y="872"/>
                  </a:lnTo>
                  <a:lnTo>
                    <a:pt x="3986" y="918"/>
                  </a:lnTo>
                  <a:lnTo>
                    <a:pt x="4020" y="965"/>
                  </a:lnTo>
                  <a:lnTo>
                    <a:pt x="4055" y="1013"/>
                  </a:lnTo>
                  <a:lnTo>
                    <a:pt x="4087" y="1061"/>
                  </a:lnTo>
                  <a:lnTo>
                    <a:pt x="4119" y="1111"/>
                  </a:lnTo>
                  <a:lnTo>
                    <a:pt x="4149" y="1161"/>
                  </a:lnTo>
                  <a:lnTo>
                    <a:pt x="4179" y="1213"/>
                  </a:lnTo>
                  <a:lnTo>
                    <a:pt x="4248" y="1343"/>
                  </a:lnTo>
                  <a:lnTo>
                    <a:pt x="4311" y="1474"/>
                  </a:lnTo>
                  <a:lnTo>
                    <a:pt x="4366" y="1604"/>
                  </a:lnTo>
                  <a:lnTo>
                    <a:pt x="4414" y="1734"/>
                  </a:lnTo>
                  <a:lnTo>
                    <a:pt x="4454" y="1863"/>
                  </a:lnTo>
                  <a:lnTo>
                    <a:pt x="4487" y="1992"/>
                  </a:lnTo>
                  <a:lnTo>
                    <a:pt x="4514" y="2120"/>
                  </a:lnTo>
                  <a:lnTo>
                    <a:pt x="4534" y="2247"/>
                  </a:lnTo>
                  <a:lnTo>
                    <a:pt x="4546" y="2372"/>
                  </a:lnTo>
                  <a:lnTo>
                    <a:pt x="4552" y="2497"/>
                  </a:lnTo>
                  <a:lnTo>
                    <a:pt x="4552" y="2620"/>
                  </a:lnTo>
                  <a:lnTo>
                    <a:pt x="4545" y="2740"/>
                  </a:lnTo>
                  <a:lnTo>
                    <a:pt x="4532" y="2860"/>
                  </a:lnTo>
                  <a:lnTo>
                    <a:pt x="4512" y="2976"/>
                  </a:lnTo>
                  <a:lnTo>
                    <a:pt x="4486" y="3091"/>
                  </a:lnTo>
                  <a:lnTo>
                    <a:pt x="4454" y="3204"/>
                  </a:lnTo>
                  <a:lnTo>
                    <a:pt x="4416" y="3313"/>
                  </a:lnTo>
                  <a:lnTo>
                    <a:pt x="4372" y="3421"/>
                  </a:lnTo>
                  <a:lnTo>
                    <a:pt x="4322" y="3525"/>
                  </a:lnTo>
                  <a:lnTo>
                    <a:pt x="4266" y="3627"/>
                  </a:lnTo>
                  <a:lnTo>
                    <a:pt x="4204" y="3725"/>
                  </a:lnTo>
                  <a:lnTo>
                    <a:pt x="4137" y="3821"/>
                  </a:lnTo>
                  <a:lnTo>
                    <a:pt x="4065" y="3912"/>
                  </a:lnTo>
                  <a:lnTo>
                    <a:pt x="3986" y="3999"/>
                  </a:lnTo>
                  <a:lnTo>
                    <a:pt x="3903" y="4084"/>
                  </a:lnTo>
                  <a:lnTo>
                    <a:pt x="3814" y="4163"/>
                  </a:lnTo>
                  <a:lnTo>
                    <a:pt x="3720" y="4239"/>
                  </a:lnTo>
                  <a:lnTo>
                    <a:pt x="3621" y="4311"/>
                  </a:lnTo>
                  <a:lnTo>
                    <a:pt x="3518" y="4378"/>
                  </a:lnTo>
                  <a:lnTo>
                    <a:pt x="3408" y="4440"/>
                  </a:lnTo>
                  <a:lnTo>
                    <a:pt x="3295" y="4497"/>
                  </a:lnTo>
                  <a:lnTo>
                    <a:pt x="3176" y="4550"/>
                  </a:lnTo>
                  <a:lnTo>
                    <a:pt x="3095" y="4583"/>
                  </a:lnTo>
                  <a:lnTo>
                    <a:pt x="3012" y="4614"/>
                  </a:lnTo>
                  <a:lnTo>
                    <a:pt x="2926" y="4645"/>
                  </a:lnTo>
                  <a:lnTo>
                    <a:pt x="2839" y="4674"/>
                  </a:lnTo>
                  <a:lnTo>
                    <a:pt x="2750" y="4703"/>
                  </a:lnTo>
                  <a:lnTo>
                    <a:pt x="2659" y="4731"/>
                  </a:lnTo>
                  <a:lnTo>
                    <a:pt x="2567" y="4757"/>
                  </a:lnTo>
                  <a:lnTo>
                    <a:pt x="2473" y="4783"/>
                  </a:lnTo>
                  <a:lnTo>
                    <a:pt x="2377" y="4807"/>
                  </a:lnTo>
                  <a:lnTo>
                    <a:pt x="2280" y="4829"/>
                  </a:lnTo>
                  <a:lnTo>
                    <a:pt x="2183" y="4851"/>
                  </a:lnTo>
                  <a:lnTo>
                    <a:pt x="2083" y="4871"/>
                  </a:lnTo>
                  <a:lnTo>
                    <a:pt x="1983" y="4889"/>
                  </a:lnTo>
                  <a:lnTo>
                    <a:pt x="1881" y="4906"/>
                  </a:lnTo>
                  <a:lnTo>
                    <a:pt x="1780" y="4922"/>
                  </a:lnTo>
                  <a:lnTo>
                    <a:pt x="1677" y="4935"/>
                  </a:lnTo>
                  <a:lnTo>
                    <a:pt x="1573" y="4948"/>
                  </a:lnTo>
                  <a:lnTo>
                    <a:pt x="1469" y="4959"/>
                  </a:lnTo>
                  <a:lnTo>
                    <a:pt x="1365" y="4968"/>
                  </a:lnTo>
                  <a:lnTo>
                    <a:pt x="1259" y="4975"/>
                  </a:lnTo>
                  <a:lnTo>
                    <a:pt x="1154" y="4980"/>
                  </a:lnTo>
                  <a:lnTo>
                    <a:pt x="1048" y="4984"/>
                  </a:lnTo>
                  <a:lnTo>
                    <a:pt x="942" y="4986"/>
                  </a:lnTo>
                  <a:lnTo>
                    <a:pt x="837" y="4986"/>
                  </a:lnTo>
                  <a:lnTo>
                    <a:pt x="731" y="4984"/>
                  </a:lnTo>
                  <a:lnTo>
                    <a:pt x="625" y="4980"/>
                  </a:lnTo>
                  <a:lnTo>
                    <a:pt x="519" y="4974"/>
                  </a:lnTo>
                  <a:lnTo>
                    <a:pt x="415" y="4966"/>
                  </a:lnTo>
                  <a:lnTo>
                    <a:pt x="311" y="4956"/>
                  </a:lnTo>
                  <a:lnTo>
                    <a:pt x="206" y="4943"/>
                  </a:lnTo>
                  <a:lnTo>
                    <a:pt x="103" y="4928"/>
                  </a:lnTo>
                  <a:lnTo>
                    <a:pt x="0" y="4911"/>
                  </a:lnTo>
                  <a:lnTo>
                    <a:pt x="119" y="4964"/>
                  </a:lnTo>
                  <a:lnTo>
                    <a:pt x="239" y="5012"/>
                  </a:lnTo>
                  <a:lnTo>
                    <a:pt x="364" y="5055"/>
                  </a:lnTo>
                  <a:lnTo>
                    <a:pt x="489" y="5094"/>
                  </a:lnTo>
                  <a:lnTo>
                    <a:pt x="617" y="5129"/>
                  </a:lnTo>
                  <a:lnTo>
                    <a:pt x="747" y="5160"/>
                  </a:lnTo>
                  <a:lnTo>
                    <a:pt x="879" y="5186"/>
                  </a:lnTo>
                  <a:lnTo>
                    <a:pt x="1011" y="5209"/>
                  </a:lnTo>
                  <a:lnTo>
                    <a:pt x="1146" y="5228"/>
                  </a:lnTo>
                  <a:lnTo>
                    <a:pt x="1280" y="5244"/>
                  </a:lnTo>
                  <a:lnTo>
                    <a:pt x="1417" y="5256"/>
                  </a:lnTo>
                  <a:lnTo>
                    <a:pt x="1553" y="5264"/>
                  </a:lnTo>
                  <a:lnTo>
                    <a:pt x="1690" y="5268"/>
                  </a:lnTo>
                  <a:lnTo>
                    <a:pt x="1827" y="5270"/>
                  </a:lnTo>
                  <a:lnTo>
                    <a:pt x="1964" y="5268"/>
                  </a:lnTo>
                  <a:lnTo>
                    <a:pt x="2101" y="5263"/>
                  </a:lnTo>
                  <a:lnTo>
                    <a:pt x="2237" y="5255"/>
                  </a:lnTo>
                  <a:lnTo>
                    <a:pt x="2373" y="5244"/>
                  </a:lnTo>
                  <a:lnTo>
                    <a:pt x="2508" y="5229"/>
                  </a:lnTo>
                  <a:lnTo>
                    <a:pt x="2642" y="5212"/>
                  </a:lnTo>
                  <a:lnTo>
                    <a:pt x="2775" y="5193"/>
                  </a:lnTo>
                  <a:lnTo>
                    <a:pt x="2906" y="5171"/>
                  </a:lnTo>
                  <a:lnTo>
                    <a:pt x="3036" y="5147"/>
                  </a:lnTo>
                  <a:lnTo>
                    <a:pt x="3164" y="5120"/>
                  </a:lnTo>
                  <a:lnTo>
                    <a:pt x="3290" y="5091"/>
                  </a:lnTo>
                  <a:lnTo>
                    <a:pt x="3413" y="5060"/>
                  </a:lnTo>
                  <a:lnTo>
                    <a:pt x="3535" y="5027"/>
                  </a:lnTo>
                  <a:lnTo>
                    <a:pt x="3653" y="4991"/>
                  </a:lnTo>
                  <a:lnTo>
                    <a:pt x="3769" y="4954"/>
                  </a:lnTo>
                  <a:lnTo>
                    <a:pt x="3881" y="4915"/>
                  </a:lnTo>
                  <a:lnTo>
                    <a:pt x="3990" y="4875"/>
                  </a:lnTo>
                  <a:lnTo>
                    <a:pt x="4096" y="4833"/>
                  </a:lnTo>
                  <a:lnTo>
                    <a:pt x="4214" y="4780"/>
                  </a:lnTo>
                  <a:lnTo>
                    <a:pt x="4328" y="4722"/>
                  </a:lnTo>
                  <a:lnTo>
                    <a:pt x="4437" y="4660"/>
                  </a:lnTo>
                  <a:lnTo>
                    <a:pt x="4540" y="4594"/>
                  </a:lnTo>
                  <a:lnTo>
                    <a:pt x="4640" y="4522"/>
                  </a:lnTo>
                  <a:lnTo>
                    <a:pt x="4733" y="4446"/>
                  </a:lnTo>
                  <a:lnTo>
                    <a:pt x="4822" y="4367"/>
                  </a:lnTo>
                  <a:lnTo>
                    <a:pt x="4906" y="4282"/>
                  </a:lnTo>
                  <a:lnTo>
                    <a:pt x="4984" y="4195"/>
                  </a:lnTo>
                  <a:lnTo>
                    <a:pt x="5056" y="4104"/>
                  </a:lnTo>
                  <a:lnTo>
                    <a:pt x="5124" y="4008"/>
                  </a:lnTo>
                  <a:lnTo>
                    <a:pt x="5186" y="3910"/>
                  </a:lnTo>
                  <a:lnTo>
                    <a:pt x="5241" y="3808"/>
                  </a:lnTo>
                  <a:lnTo>
                    <a:pt x="5291" y="3704"/>
                  </a:lnTo>
                  <a:lnTo>
                    <a:pt x="5335" y="3597"/>
                  </a:lnTo>
                  <a:lnTo>
                    <a:pt x="5374" y="3487"/>
                  </a:lnTo>
                  <a:lnTo>
                    <a:pt x="5406" y="3375"/>
                  </a:lnTo>
                  <a:lnTo>
                    <a:pt x="5432" y="3259"/>
                  </a:lnTo>
                  <a:lnTo>
                    <a:pt x="5452" y="3143"/>
                  </a:lnTo>
                  <a:lnTo>
                    <a:pt x="5465" y="3023"/>
                  </a:lnTo>
                  <a:lnTo>
                    <a:pt x="5472" y="2903"/>
                  </a:lnTo>
                  <a:lnTo>
                    <a:pt x="5472" y="2780"/>
                  </a:lnTo>
                  <a:lnTo>
                    <a:pt x="5466" y="2656"/>
                  </a:lnTo>
                  <a:lnTo>
                    <a:pt x="5453" y="2530"/>
                  </a:lnTo>
                  <a:lnTo>
                    <a:pt x="5434" y="2404"/>
                  </a:lnTo>
                  <a:lnTo>
                    <a:pt x="5407" y="2275"/>
                  </a:lnTo>
                  <a:lnTo>
                    <a:pt x="5374" y="2147"/>
                  </a:lnTo>
                  <a:lnTo>
                    <a:pt x="5333" y="2017"/>
                  </a:lnTo>
                  <a:lnTo>
                    <a:pt x="5285" y="1887"/>
                  </a:lnTo>
                  <a:lnTo>
                    <a:pt x="5230" y="1757"/>
                  </a:lnTo>
                  <a:lnTo>
                    <a:pt x="5168" y="1626"/>
                  </a:lnTo>
                  <a:lnTo>
                    <a:pt x="5098" y="1496"/>
                  </a:lnTo>
                  <a:close/>
                </a:path>
              </a:pathLst>
            </a:custGeom>
            <a:solidFill>
              <a:srgbClr val="DEB695"/>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4" name="Freeform 20"/>
            <p:cNvSpPr>
              <a:spLocks/>
            </p:cNvSpPr>
            <p:nvPr/>
          </p:nvSpPr>
          <p:spPr bwMode="auto">
            <a:xfrm>
              <a:off x="4271963" y="3754438"/>
              <a:ext cx="479425" cy="187325"/>
            </a:xfrm>
            <a:custGeom>
              <a:avLst/>
              <a:gdLst/>
              <a:ahLst/>
              <a:cxnLst>
                <a:cxn ang="0">
                  <a:pos x="673" y="713"/>
                </a:cxn>
                <a:cxn ang="0">
                  <a:pos x="444" y="903"/>
                </a:cxn>
                <a:cxn ang="0">
                  <a:pos x="229" y="1138"/>
                </a:cxn>
                <a:cxn ang="0">
                  <a:pos x="67" y="1402"/>
                </a:cxn>
                <a:cxn ang="0">
                  <a:pos x="0" y="1676"/>
                </a:cxn>
                <a:cxn ang="0">
                  <a:pos x="66" y="1939"/>
                </a:cxn>
                <a:cxn ang="0">
                  <a:pos x="270" y="2146"/>
                </a:cxn>
                <a:cxn ang="0">
                  <a:pos x="503" y="2223"/>
                </a:cxn>
                <a:cxn ang="0">
                  <a:pos x="759" y="2207"/>
                </a:cxn>
                <a:cxn ang="0">
                  <a:pos x="1020" y="2119"/>
                </a:cxn>
                <a:cxn ang="0">
                  <a:pos x="1268" y="1984"/>
                </a:cxn>
                <a:cxn ang="0">
                  <a:pos x="1486" y="1823"/>
                </a:cxn>
                <a:cxn ang="0">
                  <a:pos x="1656" y="1659"/>
                </a:cxn>
                <a:cxn ang="0">
                  <a:pos x="1601" y="2008"/>
                </a:cxn>
                <a:cxn ang="0">
                  <a:pos x="1665" y="2204"/>
                </a:cxn>
                <a:cxn ang="0">
                  <a:pos x="1815" y="2266"/>
                </a:cxn>
                <a:cxn ang="0">
                  <a:pos x="2016" y="2216"/>
                </a:cxn>
                <a:cxn ang="0">
                  <a:pos x="2234" y="2075"/>
                </a:cxn>
                <a:cxn ang="0">
                  <a:pos x="2437" y="1865"/>
                </a:cxn>
                <a:cxn ang="0">
                  <a:pos x="2515" y="1904"/>
                </a:cxn>
                <a:cxn ang="0">
                  <a:pos x="2569" y="2115"/>
                </a:cxn>
                <a:cxn ang="0">
                  <a:pos x="2667" y="2297"/>
                </a:cxn>
                <a:cxn ang="0">
                  <a:pos x="2807" y="2443"/>
                </a:cxn>
                <a:cxn ang="0">
                  <a:pos x="2981" y="2543"/>
                </a:cxn>
                <a:cxn ang="0">
                  <a:pos x="3187" y="2593"/>
                </a:cxn>
                <a:cxn ang="0">
                  <a:pos x="3422" y="2583"/>
                </a:cxn>
                <a:cxn ang="0">
                  <a:pos x="3636" y="2523"/>
                </a:cxn>
                <a:cxn ang="0">
                  <a:pos x="3789" y="2425"/>
                </a:cxn>
                <a:cxn ang="0">
                  <a:pos x="3895" y="2293"/>
                </a:cxn>
                <a:cxn ang="0">
                  <a:pos x="3967" y="2132"/>
                </a:cxn>
                <a:cxn ang="0">
                  <a:pos x="4038" y="1869"/>
                </a:cxn>
                <a:cxn ang="0">
                  <a:pos x="4168" y="1978"/>
                </a:cxn>
                <a:cxn ang="0">
                  <a:pos x="4465" y="2301"/>
                </a:cxn>
                <a:cxn ang="0">
                  <a:pos x="4857" y="2456"/>
                </a:cxn>
                <a:cxn ang="0">
                  <a:pos x="5249" y="2446"/>
                </a:cxn>
                <a:cxn ang="0">
                  <a:pos x="5542" y="2277"/>
                </a:cxn>
                <a:cxn ang="0">
                  <a:pos x="5638" y="1952"/>
                </a:cxn>
                <a:cxn ang="0">
                  <a:pos x="5516" y="1612"/>
                </a:cxn>
                <a:cxn ang="0">
                  <a:pos x="5595" y="1756"/>
                </a:cxn>
                <a:cxn ang="0">
                  <a:pos x="5734" y="1885"/>
                </a:cxn>
                <a:cxn ang="0">
                  <a:pos x="5909" y="1989"/>
                </a:cxn>
                <a:cxn ang="0">
                  <a:pos x="6100" y="2053"/>
                </a:cxn>
                <a:cxn ang="0">
                  <a:pos x="6285" y="2067"/>
                </a:cxn>
                <a:cxn ang="0">
                  <a:pos x="6440" y="2019"/>
                </a:cxn>
                <a:cxn ang="0">
                  <a:pos x="6594" y="1846"/>
                </a:cxn>
                <a:cxn ang="0">
                  <a:pos x="6640" y="1625"/>
                </a:cxn>
                <a:cxn ang="0">
                  <a:pos x="6587" y="1391"/>
                </a:cxn>
                <a:cxn ang="0">
                  <a:pos x="6466" y="1160"/>
                </a:cxn>
                <a:cxn ang="0">
                  <a:pos x="6309" y="951"/>
                </a:cxn>
                <a:cxn ang="0">
                  <a:pos x="6145" y="783"/>
                </a:cxn>
                <a:cxn ang="0">
                  <a:pos x="5931" y="616"/>
                </a:cxn>
                <a:cxn ang="0">
                  <a:pos x="5596" y="421"/>
                </a:cxn>
                <a:cxn ang="0">
                  <a:pos x="5238" y="271"/>
                </a:cxn>
                <a:cxn ang="0">
                  <a:pos x="4862" y="160"/>
                </a:cxn>
                <a:cxn ang="0">
                  <a:pos x="4477" y="82"/>
                </a:cxn>
                <a:cxn ang="0">
                  <a:pos x="4089" y="33"/>
                </a:cxn>
                <a:cxn ang="0">
                  <a:pos x="3706" y="5"/>
                </a:cxn>
                <a:cxn ang="0">
                  <a:pos x="3367" y="6"/>
                </a:cxn>
                <a:cxn ang="0">
                  <a:pos x="3044" y="38"/>
                </a:cxn>
                <a:cxn ang="0">
                  <a:pos x="2550" y="122"/>
                </a:cxn>
                <a:cxn ang="0">
                  <a:pos x="2059" y="209"/>
                </a:cxn>
                <a:cxn ang="0">
                  <a:pos x="1744" y="245"/>
                </a:cxn>
              </a:cxnLst>
              <a:rect l="0" t="0" r="r" b="b"/>
              <a:pathLst>
                <a:path w="6640" h="2596">
                  <a:moveTo>
                    <a:pt x="839" y="609"/>
                  </a:moveTo>
                  <a:lnTo>
                    <a:pt x="800" y="630"/>
                  </a:lnTo>
                  <a:lnTo>
                    <a:pt x="759" y="655"/>
                  </a:lnTo>
                  <a:lnTo>
                    <a:pt x="717" y="683"/>
                  </a:lnTo>
                  <a:lnTo>
                    <a:pt x="673" y="713"/>
                  </a:lnTo>
                  <a:lnTo>
                    <a:pt x="627" y="747"/>
                  </a:lnTo>
                  <a:lnTo>
                    <a:pt x="582" y="783"/>
                  </a:lnTo>
                  <a:lnTo>
                    <a:pt x="536" y="821"/>
                  </a:lnTo>
                  <a:lnTo>
                    <a:pt x="490" y="861"/>
                  </a:lnTo>
                  <a:lnTo>
                    <a:pt x="444" y="903"/>
                  </a:lnTo>
                  <a:lnTo>
                    <a:pt x="399" y="946"/>
                  </a:lnTo>
                  <a:lnTo>
                    <a:pt x="353" y="993"/>
                  </a:lnTo>
                  <a:lnTo>
                    <a:pt x="310" y="1040"/>
                  </a:lnTo>
                  <a:lnTo>
                    <a:pt x="269" y="1089"/>
                  </a:lnTo>
                  <a:lnTo>
                    <a:pt x="229" y="1138"/>
                  </a:lnTo>
                  <a:lnTo>
                    <a:pt x="191" y="1189"/>
                  </a:lnTo>
                  <a:lnTo>
                    <a:pt x="156" y="1242"/>
                  </a:lnTo>
                  <a:lnTo>
                    <a:pt x="123" y="1295"/>
                  </a:lnTo>
                  <a:lnTo>
                    <a:pt x="93" y="1348"/>
                  </a:lnTo>
                  <a:lnTo>
                    <a:pt x="67" y="1402"/>
                  </a:lnTo>
                  <a:lnTo>
                    <a:pt x="45" y="1457"/>
                  </a:lnTo>
                  <a:lnTo>
                    <a:pt x="27" y="1512"/>
                  </a:lnTo>
                  <a:lnTo>
                    <a:pt x="13" y="1566"/>
                  </a:lnTo>
                  <a:lnTo>
                    <a:pt x="4" y="1621"/>
                  </a:lnTo>
                  <a:lnTo>
                    <a:pt x="0" y="1676"/>
                  </a:lnTo>
                  <a:lnTo>
                    <a:pt x="2" y="1730"/>
                  </a:lnTo>
                  <a:lnTo>
                    <a:pt x="8" y="1783"/>
                  </a:lnTo>
                  <a:lnTo>
                    <a:pt x="21" y="1835"/>
                  </a:lnTo>
                  <a:lnTo>
                    <a:pt x="41" y="1887"/>
                  </a:lnTo>
                  <a:lnTo>
                    <a:pt x="66" y="1939"/>
                  </a:lnTo>
                  <a:lnTo>
                    <a:pt x="99" y="1989"/>
                  </a:lnTo>
                  <a:lnTo>
                    <a:pt x="140" y="2037"/>
                  </a:lnTo>
                  <a:lnTo>
                    <a:pt x="188" y="2084"/>
                  </a:lnTo>
                  <a:lnTo>
                    <a:pt x="228" y="2117"/>
                  </a:lnTo>
                  <a:lnTo>
                    <a:pt x="270" y="2146"/>
                  </a:lnTo>
                  <a:lnTo>
                    <a:pt x="314" y="2171"/>
                  </a:lnTo>
                  <a:lnTo>
                    <a:pt x="359" y="2190"/>
                  </a:lnTo>
                  <a:lnTo>
                    <a:pt x="407" y="2205"/>
                  </a:lnTo>
                  <a:lnTo>
                    <a:pt x="454" y="2216"/>
                  </a:lnTo>
                  <a:lnTo>
                    <a:pt x="503" y="2223"/>
                  </a:lnTo>
                  <a:lnTo>
                    <a:pt x="553" y="2227"/>
                  </a:lnTo>
                  <a:lnTo>
                    <a:pt x="603" y="2227"/>
                  </a:lnTo>
                  <a:lnTo>
                    <a:pt x="655" y="2223"/>
                  </a:lnTo>
                  <a:lnTo>
                    <a:pt x="707" y="2217"/>
                  </a:lnTo>
                  <a:lnTo>
                    <a:pt x="759" y="2207"/>
                  </a:lnTo>
                  <a:lnTo>
                    <a:pt x="811" y="2194"/>
                  </a:lnTo>
                  <a:lnTo>
                    <a:pt x="863" y="2179"/>
                  </a:lnTo>
                  <a:lnTo>
                    <a:pt x="916" y="2162"/>
                  </a:lnTo>
                  <a:lnTo>
                    <a:pt x="968" y="2141"/>
                  </a:lnTo>
                  <a:lnTo>
                    <a:pt x="1020" y="2119"/>
                  </a:lnTo>
                  <a:lnTo>
                    <a:pt x="1071" y="2095"/>
                  </a:lnTo>
                  <a:lnTo>
                    <a:pt x="1121" y="2070"/>
                  </a:lnTo>
                  <a:lnTo>
                    <a:pt x="1171" y="2042"/>
                  </a:lnTo>
                  <a:lnTo>
                    <a:pt x="1220" y="2014"/>
                  </a:lnTo>
                  <a:lnTo>
                    <a:pt x="1268" y="1984"/>
                  </a:lnTo>
                  <a:lnTo>
                    <a:pt x="1314" y="1954"/>
                  </a:lnTo>
                  <a:lnTo>
                    <a:pt x="1360" y="1922"/>
                  </a:lnTo>
                  <a:lnTo>
                    <a:pt x="1403" y="1889"/>
                  </a:lnTo>
                  <a:lnTo>
                    <a:pt x="1446" y="1856"/>
                  </a:lnTo>
                  <a:lnTo>
                    <a:pt x="1486" y="1823"/>
                  </a:lnTo>
                  <a:lnTo>
                    <a:pt x="1525" y="1790"/>
                  </a:lnTo>
                  <a:lnTo>
                    <a:pt x="1561" y="1757"/>
                  </a:lnTo>
                  <a:lnTo>
                    <a:pt x="1595" y="1724"/>
                  </a:lnTo>
                  <a:lnTo>
                    <a:pt x="1627" y="1692"/>
                  </a:lnTo>
                  <a:lnTo>
                    <a:pt x="1656" y="1659"/>
                  </a:lnTo>
                  <a:lnTo>
                    <a:pt x="1634" y="1743"/>
                  </a:lnTo>
                  <a:lnTo>
                    <a:pt x="1618" y="1819"/>
                  </a:lnTo>
                  <a:lnTo>
                    <a:pt x="1607" y="1888"/>
                  </a:lnTo>
                  <a:lnTo>
                    <a:pt x="1602" y="1952"/>
                  </a:lnTo>
                  <a:lnTo>
                    <a:pt x="1601" y="2008"/>
                  </a:lnTo>
                  <a:lnTo>
                    <a:pt x="1605" y="2059"/>
                  </a:lnTo>
                  <a:lnTo>
                    <a:pt x="1614" y="2103"/>
                  </a:lnTo>
                  <a:lnTo>
                    <a:pt x="1627" y="2142"/>
                  </a:lnTo>
                  <a:lnTo>
                    <a:pt x="1644" y="2176"/>
                  </a:lnTo>
                  <a:lnTo>
                    <a:pt x="1665" y="2204"/>
                  </a:lnTo>
                  <a:lnTo>
                    <a:pt x="1689" y="2226"/>
                  </a:lnTo>
                  <a:lnTo>
                    <a:pt x="1717" y="2243"/>
                  </a:lnTo>
                  <a:lnTo>
                    <a:pt x="1747" y="2255"/>
                  </a:lnTo>
                  <a:lnTo>
                    <a:pt x="1780" y="2263"/>
                  </a:lnTo>
                  <a:lnTo>
                    <a:pt x="1815" y="2266"/>
                  </a:lnTo>
                  <a:lnTo>
                    <a:pt x="1852" y="2264"/>
                  </a:lnTo>
                  <a:lnTo>
                    <a:pt x="1890" y="2258"/>
                  </a:lnTo>
                  <a:lnTo>
                    <a:pt x="1931" y="2248"/>
                  </a:lnTo>
                  <a:lnTo>
                    <a:pt x="1972" y="2234"/>
                  </a:lnTo>
                  <a:lnTo>
                    <a:pt x="2016" y="2216"/>
                  </a:lnTo>
                  <a:lnTo>
                    <a:pt x="2059" y="2195"/>
                  </a:lnTo>
                  <a:lnTo>
                    <a:pt x="2103" y="2170"/>
                  </a:lnTo>
                  <a:lnTo>
                    <a:pt x="2147" y="2141"/>
                  </a:lnTo>
                  <a:lnTo>
                    <a:pt x="2190" y="2109"/>
                  </a:lnTo>
                  <a:lnTo>
                    <a:pt x="2234" y="2075"/>
                  </a:lnTo>
                  <a:lnTo>
                    <a:pt x="2277" y="2038"/>
                  </a:lnTo>
                  <a:lnTo>
                    <a:pt x="2319" y="1999"/>
                  </a:lnTo>
                  <a:lnTo>
                    <a:pt x="2360" y="1956"/>
                  </a:lnTo>
                  <a:lnTo>
                    <a:pt x="2399" y="1912"/>
                  </a:lnTo>
                  <a:lnTo>
                    <a:pt x="2437" y="1865"/>
                  </a:lnTo>
                  <a:lnTo>
                    <a:pt x="2472" y="1816"/>
                  </a:lnTo>
                  <a:lnTo>
                    <a:pt x="2505" y="1766"/>
                  </a:lnTo>
                  <a:lnTo>
                    <a:pt x="2506" y="1813"/>
                  </a:lnTo>
                  <a:lnTo>
                    <a:pt x="2509" y="1859"/>
                  </a:lnTo>
                  <a:lnTo>
                    <a:pt x="2515" y="1904"/>
                  </a:lnTo>
                  <a:lnTo>
                    <a:pt x="2522" y="1949"/>
                  </a:lnTo>
                  <a:lnTo>
                    <a:pt x="2531" y="1992"/>
                  </a:lnTo>
                  <a:lnTo>
                    <a:pt x="2542" y="2034"/>
                  </a:lnTo>
                  <a:lnTo>
                    <a:pt x="2554" y="2075"/>
                  </a:lnTo>
                  <a:lnTo>
                    <a:pt x="2569" y="2115"/>
                  </a:lnTo>
                  <a:lnTo>
                    <a:pt x="2585" y="2155"/>
                  </a:lnTo>
                  <a:lnTo>
                    <a:pt x="2603" y="2192"/>
                  </a:lnTo>
                  <a:lnTo>
                    <a:pt x="2623" y="2229"/>
                  </a:lnTo>
                  <a:lnTo>
                    <a:pt x="2644" y="2264"/>
                  </a:lnTo>
                  <a:lnTo>
                    <a:pt x="2667" y="2297"/>
                  </a:lnTo>
                  <a:lnTo>
                    <a:pt x="2692" y="2329"/>
                  </a:lnTo>
                  <a:lnTo>
                    <a:pt x="2718" y="2360"/>
                  </a:lnTo>
                  <a:lnTo>
                    <a:pt x="2746" y="2390"/>
                  </a:lnTo>
                  <a:lnTo>
                    <a:pt x="2775" y="2417"/>
                  </a:lnTo>
                  <a:lnTo>
                    <a:pt x="2807" y="2443"/>
                  </a:lnTo>
                  <a:lnTo>
                    <a:pt x="2839" y="2467"/>
                  </a:lnTo>
                  <a:lnTo>
                    <a:pt x="2872" y="2489"/>
                  </a:lnTo>
                  <a:lnTo>
                    <a:pt x="2907" y="2509"/>
                  </a:lnTo>
                  <a:lnTo>
                    <a:pt x="2943" y="2527"/>
                  </a:lnTo>
                  <a:lnTo>
                    <a:pt x="2981" y="2543"/>
                  </a:lnTo>
                  <a:lnTo>
                    <a:pt x="3019" y="2557"/>
                  </a:lnTo>
                  <a:lnTo>
                    <a:pt x="3060" y="2570"/>
                  </a:lnTo>
                  <a:lnTo>
                    <a:pt x="3101" y="2580"/>
                  </a:lnTo>
                  <a:lnTo>
                    <a:pt x="3143" y="2587"/>
                  </a:lnTo>
                  <a:lnTo>
                    <a:pt x="3187" y="2593"/>
                  </a:lnTo>
                  <a:lnTo>
                    <a:pt x="3231" y="2596"/>
                  </a:lnTo>
                  <a:lnTo>
                    <a:pt x="3276" y="2596"/>
                  </a:lnTo>
                  <a:lnTo>
                    <a:pt x="3324" y="2595"/>
                  </a:lnTo>
                  <a:lnTo>
                    <a:pt x="3371" y="2590"/>
                  </a:lnTo>
                  <a:lnTo>
                    <a:pt x="3422" y="2583"/>
                  </a:lnTo>
                  <a:lnTo>
                    <a:pt x="3470" y="2575"/>
                  </a:lnTo>
                  <a:lnTo>
                    <a:pt x="3516" y="2564"/>
                  </a:lnTo>
                  <a:lnTo>
                    <a:pt x="3558" y="2552"/>
                  </a:lnTo>
                  <a:lnTo>
                    <a:pt x="3599" y="2539"/>
                  </a:lnTo>
                  <a:lnTo>
                    <a:pt x="3636" y="2523"/>
                  </a:lnTo>
                  <a:lnTo>
                    <a:pt x="3671" y="2507"/>
                  </a:lnTo>
                  <a:lnTo>
                    <a:pt x="3704" y="2489"/>
                  </a:lnTo>
                  <a:lnTo>
                    <a:pt x="3734" y="2469"/>
                  </a:lnTo>
                  <a:lnTo>
                    <a:pt x="3763" y="2448"/>
                  </a:lnTo>
                  <a:lnTo>
                    <a:pt x="3789" y="2425"/>
                  </a:lnTo>
                  <a:lnTo>
                    <a:pt x="3813" y="2402"/>
                  </a:lnTo>
                  <a:lnTo>
                    <a:pt x="3836" y="2376"/>
                  </a:lnTo>
                  <a:lnTo>
                    <a:pt x="3858" y="2349"/>
                  </a:lnTo>
                  <a:lnTo>
                    <a:pt x="3877" y="2322"/>
                  </a:lnTo>
                  <a:lnTo>
                    <a:pt x="3895" y="2293"/>
                  </a:lnTo>
                  <a:lnTo>
                    <a:pt x="3912" y="2263"/>
                  </a:lnTo>
                  <a:lnTo>
                    <a:pt x="3927" y="2233"/>
                  </a:lnTo>
                  <a:lnTo>
                    <a:pt x="3942" y="2201"/>
                  </a:lnTo>
                  <a:lnTo>
                    <a:pt x="3955" y="2167"/>
                  </a:lnTo>
                  <a:lnTo>
                    <a:pt x="3967" y="2132"/>
                  </a:lnTo>
                  <a:lnTo>
                    <a:pt x="3979" y="2097"/>
                  </a:lnTo>
                  <a:lnTo>
                    <a:pt x="3990" y="2062"/>
                  </a:lnTo>
                  <a:lnTo>
                    <a:pt x="4000" y="2025"/>
                  </a:lnTo>
                  <a:lnTo>
                    <a:pt x="4020" y="1949"/>
                  </a:lnTo>
                  <a:lnTo>
                    <a:pt x="4038" y="1869"/>
                  </a:lnTo>
                  <a:lnTo>
                    <a:pt x="4056" y="1787"/>
                  </a:lnTo>
                  <a:lnTo>
                    <a:pt x="4075" y="1702"/>
                  </a:lnTo>
                  <a:lnTo>
                    <a:pt x="4097" y="1801"/>
                  </a:lnTo>
                  <a:lnTo>
                    <a:pt x="4128" y="1893"/>
                  </a:lnTo>
                  <a:lnTo>
                    <a:pt x="4168" y="1978"/>
                  </a:lnTo>
                  <a:lnTo>
                    <a:pt x="4215" y="2056"/>
                  </a:lnTo>
                  <a:lnTo>
                    <a:pt x="4268" y="2127"/>
                  </a:lnTo>
                  <a:lnTo>
                    <a:pt x="4328" y="2193"/>
                  </a:lnTo>
                  <a:lnTo>
                    <a:pt x="4395" y="2250"/>
                  </a:lnTo>
                  <a:lnTo>
                    <a:pt x="4465" y="2301"/>
                  </a:lnTo>
                  <a:lnTo>
                    <a:pt x="4538" y="2345"/>
                  </a:lnTo>
                  <a:lnTo>
                    <a:pt x="4615" y="2382"/>
                  </a:lnTo>
                  <a:lnTo>
                    <a:pt x="4695" y="2414"/>
                  </a:lnTo>
                  <a:lnTo>
                    <a:pt x="4776" y="2438"/>
                  </a:lnTo>
                  <a:lnTo>
                    <a:pt x="4857" y="2456"/>
                  </a:lnTo>
                  <a:lnTo>
                    <a:pt x="4939" y="2467"/>
                  </a:lnTo>
                  <a:lnTo>
                    <a:pt x="5020" y="2471"/>
                  </a:lnTo>
                  <a:lnTo>
                    <a:pt x="5099" y="2469"/>
                  </a:lnTo>
                  <a:lnTo>
                    <a:pt x="5175" y="2461"/>
                  </a:lnTo>
                  <a:lnTo>
                    <a:pt x="5249" y="2446"/>
                  </a:lnTo>
                  <a:lnTo>
                    <a:pt x="5319" y="2425"/>
                  </a:lnTo>
                  <a:lnTo>
                    <a:pt x="5383" y="2398"/>
                  </a:lnTo>
                  <a:lnTo>
                    <a:pt x="5442" y="2363"/>
                  </a:lnTo>
                  <a:lnTo>
                    <a:pt x="5496" y="2323"/>
                  </a:lnTo>
                  <a:lnTo>
                    <a:pt x="5542" y="2277"/>
                  </a:lnTo>
                  <a:lnTo>
                    <a:pt x="5580" y="2224"/>
                  </a:lnTo>
                  <a:lnTo>
                    <a:pt x="5609" y="2166"/>
                  </a:lnTo>
                  <a:lnTo>
                    <a:pt x="5629" y="2100"/>
                  </a:lnTo>
                  <a:lnTo>
                    <a:pt x="5639" y="2029"/>
                  </a:lnTo>
                  <a:lnTo>
                    <a:pt x="5638" y="1952"/>
                  </a:lnTo>
                  <a:lnTo>
                    <a:pt x="5625" y="1868"/>
                  </a:lnTo>
                  <a:lnTo>
                    <a:pt x="5600" y="1779"/>
                  </a:lnTo>
                  <a:lnTo>
                    <a:pt x="5561" y="1685"/>
                  </a:lnTo>
                  <a:lnTo>
                    <a:pt x="5509" y="1583"/>
                  </a:lnTo>
                  <a:lnTo>
                    <a:pt x="5516" y="1612"/>
                  </a:lnTo>
                  <a:lnTo>
                    <a:pt x="5526" y="1641"/>
                  </a:lnTo>
                  <a:lnTo>
                    <a:pt x="5539" y="1671"/>
                  </a:lnTo>
                  <a:lnTo>
                    <a:pt x="5555" y="1700"/>
                  </a:lnTo>
                  <a:lnTo>
                    <a:pt x="5574" y="1728"/>
                  </a:lnTo>
                  <a:lnTo>
                    <a:pt x="5595" y="1756"/>
                  </a:lnTo>
                  <a:lnTo>
                    <a:pt x="5619" y="1783"/>
                  </a:lnTo>
                  <a:lnTo>
                    <a:pt x="5645" y="1810"/>
                  </a:lnTo>
                  <a:lnTo>
                    <a:pt x="5672" y="1836"/>
                  </a:lnTo>
                  <a:lnTo>
                    <a:pt x="5702" y="1861"/>
                  </a:lnTo>
                  <a:lnTo>
                    <a:pt x="5734" y="1885"/>
                  </a:lnTo>
                  <a:lnTo>
                    <a:pt x="5767" y="1909"/>
                  </a:lnTo>
                  <a:lnTo>
                    <a:pt x="5801" y="1931"/>
                  </a:lnTo>
                  <a:lnTo>
                    <a:pt x="5836" y="1952"/>
                  </a:lnTo>
                  <a:lnTo>
                    <a:pt x="5872" y="1971"/>
                  </a:lnTo>
                  <a:lnTo>
                    <a:pt x="5909" y="1989"/>
                  </a:lnTo>
                  <a:lnTo>
                    <a:pt x="5947" y="2005"/>
                  </a:lnTo>
                  <a:lnTo>
                    <a:pt x="5985" y="2020"/>
                  </a:lnTo>
                  <a:lnTo>
                    <a:pt x="6024" y="2033"/>
                  </a:lnTo>
                  <a:lnTo>
                    <a:pt x="6062" y="2044"/>
                  </a:lnTo>
                  <a:lnTo>
                    <a:pt x="6100" y="2053"/>
                  </a:lnTo>
                  <a:lnTo>
                    <a:pt x="6138" y="2060"/>
                  </a:lnTo>
                  <a:lnTo>
                    <a:pt x="6176" y="2065"/>
                  </a:lnTo>
                  <a:lnTo>
                    <a:pt x="6213" y="2068"/>
                  </a:lnTo>
                  <a:lnTo>
                    <a:pt x="6249" y="2069"/>
                  </a:lnTo>
                  <a:lnTo>
                    <a:pt x="6285" y="2067"/>
                  </a:lnTo>
                  <a:lnTo>
                    <a:pt x="6319" y="2063"/>
                  </a:lnTo>
                  <a:lnTo>
                    <a:pt x="6351" y="2056"/>
                  </a:lnTo>
                  <a:lnTo>
                    <a:pt x="6383" y="2046"/>
                  </a:lnTo>
                  <a:lnTo>
                    <a:pt x="6412" y="2034"/>
                  </a:lnTo>
                  <a:lnTo>
                    <a:pt x="6440" y="2019"/>
                  </a:lnTo>
                  <a:lnTo>
                    <a:pt x="6465" y="2000"/>
                  </a:lnTo>
                  <a:lnTo>
                    <a:pt x="6506" y="1964"/>
                  </a:lnTo>
                  <a:lnTo>
                    <a:pt x="6542" y="1927"/>
                  </a:lnTo>
                  <a:lnTo>
                    <a:pt x="6571" y="1886"/>
                  </a:lnTo>
                  <a:lnTo>
                    <a:pt x="6594" y="1846"/>
                  </a:lnTo>
                  <a:lnTo>
                    <a:pt x="6613" y="1804"/>
                  </a:lnTo>
                  <a:lnTo>
                    <a:pt x="6626" y="1761"/>
                  </a:lnTo>
                  <a:lnTo>
                    <a:pt x="6635" y="1717"/>
                  </a:lnTo>
                  <a:lnTo>
                    <a:pt x="6640" y="1672"/>
                  </a:lnTo>
                  <a:lnTo>
                    <a:pt x="6640" y="1625"/>
                  </a:lnTo>
                  <a:lnTo>
                    <a:pt x="6636" y="1579"/>
                  </a:lnTo>
                  <a:lnTo>
                    <a:pt x="6629" y="1532"/>
                  </a:lnTo>
                  <a:lnTo>
                    <a:pt x="6618" y="1486"/>
                  </a:lnTo>
                  <a:lnTo>
                    <a:pt x="6604" y="1439"/>
                  </a:lnTo>
                  <a:lnTo>
                    <a:pt x="6587" y="1391"/>
                  </a:lnTo>
                  <a:lnTo>
                    <a:pt x="6568" y="1344"/>
                  </a:lnTo>
                  <a:lnTo>
                    <a:pt x="6546" y="1297"/>
                  </a:lnTo>
                  <a:lnTo>
                    <a:pt x="6520" y="1251"/>
                  </a:lnTo>
                  <a:lnTo>
                    <a:pt x="6494" y="1206"/>
                  </a:lnTo>
                  <a:lnTo>
                    <a:pt x="6466" y="1160"/>
                  </a:lnTo>
                  <a:lnTo>
                    <a:pt x="6437" y="1116"/>
                  </a:lnTo>
                  <a:lnTo>
                    <a:pt x="6406" y="1073"/>
                  </a:lnTo>
                  <a:lnTo>
                    <a:pt x="6374" y="1032"/>
                  </a:lnTo>
                  <a:lnTo>
                    <a:pt x="6342" y="991"/>
                  </a:lnTo>
                  <a:lnTo>
                    <a:pt x="6309" y="951"/>
                  </a:lnTo>
                  <a:lnTo>
                    <a:pt x="6276" y="914"/>
                  </a:lnTo>
                  <a:lnTo>
                    <a:pt x="6242" y="878"/>
                  </a:lnTo>
                  <a:lnTo>
                    <a:pt x="6209" y="844"/>
                  </a:lnTo>
                  <a:lnTo>
                    <a:pt x="6177" y="812"/>
                  </a:lnTo>
                  <a:lnTo>
                    <a:pt x="6145" y="783"/>
                  </a:lnTo>
                  <a:lnTo>
                    <a:pt x="6115" y="755"/>
                  </a:lnTo>
                  <a:lnTo>
                    <a:pt x="6085" y="730"/>
                  </a:lnTo>
                  <a:lnTo>
                    <a:pt x="6057" y="707"/>
                  </a:lnTo>
                  <a:lnTo>
                    <a:pt x="5995" y="660"/>
                  </a:lnTo>
                  <a:lnTo>
                    <a:pt x="5931" y="616"/>
                  </a:lnTo>
                  <a:lnTo>
                    <a:pt x="5866" y="573"/>
                  </a:lnTo>
                  <a:lnTo>
                    <a:pt x="5801" y="532"/>
                  </a:lnTo>
                  <a:lnTo>
                    <a:pt x="5734" y="494"/>
                  </a:lnTo>
                  <a:lnTo>
                    <a:pt x="5665" y="456"/>
                  </a:lnTo>
                  <a:lnTo>
                    <a:pt x="5596" y="421"/>
                  </a:lnTo>
                  <a:lnTo>
                    <a:pt x="5526" y="388"/>
                  </a:lnTo>
                  <a:lnTo>
                    <a:pt x="5455" y="356"/>
                  </a:lnTo>
                  <a:lnTo>
                    <a:pt x="5383" y="326"/>
                  </a:lnTo>
                  <a:lnTo>
                    <a:pt x="5311" y="298"/>
                  </a:lnTo>
                  <a:lnTo>
                    <a:pt x="5238" y="271"/>
                  </a:lnTo>
                  <a:lnTo>
                    <a:pt x="5163" y="246"/>
                  </a:lnTo>
                  <a:lnTo>
                    <a:pt x="5089" y="222"/>
                  </a:lnTo>
                  <a:lnTo>
                    <a:pt x="5014" y="200"/>
                  </a:lnTo>
                  <a:lnTo>
                    <a:pt x="4938" y="179"/>
                  </a:lnTo>
                  <a:lnTo>
                    <a:pt x="4862" y="160"/>
                  </a:lnTo>
                  <a:lnTo>
                    <a:pt x="4786" y="142"/>
                  </a:lnTo>
                  <a:lnTo>
                    <a:pt x="4709" y="125"/>
                  </a:lnTo>
                  <a:lnTo>
                    <a:pt x="4631" y="110"/>
                  </a:lnTo>
                  <a:lnTo>
                    <a:pt x="4554" y="96"/>
                  </a:lnTo>
                  <a:lnTo>
                    <a:pt x="4477" y="82"/>
                  </a:lnTo>
                  <a:lnTo>
                    <a:pt x="4400" y="70"/>
                  </a:lnTo>
                  <a:lnTo>
                    <a:pt x="4322" y="59"/>
                  </a:lnTo>
                  <a:lnTo>
                    <a:pt x="4244" y="50"/>
                  </a:lnTo>
                  <a:lnTo>
                    <a:pt x="4167" y="41"/>
                  </a:lnTo>
                  <a:lnTo>
                    <a:pt x="4089" y="33"/>
                  </a:lnTo>
                  <a:lnTo>
                    <a:pt x="4012" y="26"/>
                  </a:lnTo>
                  <a:lnTo>
                    <a:pt x="3935" y="19"/>
                  </a:lnTo>
                  <a:lnTo>
                    <a:pt x="3859" y="14"/>
                  </a:lnTo>
                  <a:lnTo>
                    <a:pt x="3782" y="9"/>
                  </a:lnTo>
                  <a:lnTo>
                    <a:pt x="3706" y="5"/>
                  </a:lnTo>
                  <a:lnTo>
                    <a:pt x="3637" y="2"/>
                  </a:lnTo>
                  <a:lnTo>
                    <a:pt x="3567" y="0"/>
                  </a:lnTo>
                  <a:lnTo>
                    <a:pt x="3500" y="2"/>
                  </a:lnTo>
                  <a:lnTo>
                    <a:pt x="3433" y="3"/>
                  </a:lnTo>
                  <a:lnTo>
                    <a:pt x="3367" y="6"/>
                  </a:lnTo>
                  <a:lnTo>
                    <a:pt x="3301" y="11"/>
                  </a:lnTo>
                  <a:lnTo>
                    <a:pt x="3236" y="16"/>
                  </a:lnTo>
                  <a:lnTo>
                    <a:pt x="3172" y="22"/>
                  </a:lnTo>
                  <a:lnTo>
                    <a:pt x="3108" y="29"/>
                  </a:lnTo>
                  <a:lnTo>
                    <a:pt x="3044" y="38"/>
                  </a:lnTo>
                  <a:lnTo>
                    <a:pt x="2981" y="46"/>
                  </a:lnTo>
                  <a:lnTo>
                    <a:pt x="2919" y="56"/>
                  </a:lnTo>
                  <a:lnTo>
                    <a:pt x="2796" y="77"/>
                  </a:lnTo>
                  <a:lnTo>
                    <a:pt x="2672" y="99"/>
                  </a:lnTo>
                  <a:lnTo>
                    <a:pt x="2550" y="122"/>
                  </a:lnTo>
                  <a:lnTo>
                    <a:pt x="2428" y="145"/>
                  </a:lnTo>
                  <a:lnTo>
                    <a:pt x="2306" y="168"/>
                  </a:lnTo>
                  <a:lnTo>
                    <a:pt x="2182" y="189"/>
                  </a:lnTo>
                  <a:lnTo>
                    <a:pt x="2121" y="199"/>
                  </a:lnTo>
                  <a:lnTo>
                    <a:pt x="2059" y="209"/>
                  </a:lnTo>
                  <a:lnTo>
                    <a:pt x="1997" y="217"/>
                  </a:lnTo>
                  <a:lnTo>
                    <a:pt x="1934" y="225"/>
                  </a:lnTo>
                  <a:lnTo>
                    <a:pt x="1871" y="233"/>
                  </a:lnTo>
                  <a:lnTo>
                    <a:pt x="1807" y="240"/>
                  </a:lnTo>
                  <a:lnTo>
                    <a:pt x="1744" y="245"/>
                  </a:lnTo>
                  <a:lnTo>
                    <a:pt x="1678" y="249"/>
                  </a:lnTo>
                  <a:lnTo>
                    <a:pt x="839" y="609"/>
                  </a:lnTo>
                  <a:close/>
                </a:path>
              </a:pathLst>
            </a:custGeom>
            <a:solidFill>
              <a:schemeClr val="tx1">
                <a:lumMod val="85000"/>
                <a:lumOff val="1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5" name="Freeform 21"/>
            <p:cNvSpPr>
              <a:spLocks/>
            </p:cNvSpPr>
            <p:nvPr/>
          </p:nvSpPr>
          <p:spPr bwMode="auto">
            <a:xfrm>
              <a:off x="4202113" y="3900488"/>
              <a:ext cx="120650" cy="76200"/>
            </a:xfrm>
            <a:custGeom>
              <a:avLst/>
              <a:gdLst/>
              <a:ahLst/>
              <a:cxnLst>
                <a:cxn ang="0">
                  <a:pos x="1633" y="31"/>
                </a:cxn>
                <a:cxn ang="0">
                  <a:pos x="1545" y="81"/>
                </a:cxn>
                <a:cxn ang="0">
                  <a:pos x="1444" y="119"/>
                </a:cxn>
                <a:cxn ang="0">
                  <a:pos x="1330" y="145"/>
                </a:cxn>
                <a:cxn ang="0">
                  <a:pos x="1208" y="161"/>
                </a:cxn>
                <a:cxn ang="0">
                  <a:pos x="1080" y="171"/>
                </a:cxn>
                <a:cxn ang="0">
                  <a:pos x="880" y="178"/>
                </a:cxn>
                <a:cxn ang="0">
                  <a:pos x="682" y="181"/>
                </a:cxn>
                <a:cxn ang="0">
                  <a:pos x="555" y="184"/>
                </a:cxn>
                <a:cxn ang="0">
                  <a:pos x="435" y="192"/>
                </a:cxn>
                <a:cxn ang="0">
                  <a:pos x="325" y="206"/>
                </a:cxn>
                <a:cxn ang="0">
                  <a:pos x="227" y="227"/>
                </a:cxn>
                <a:cxn ang="0">
                  <a:pos x="146" y="259"/>
                </a:cxn>
                <a:cxn ang="0">
                  <a:pos x="82" y="303"/>
                </a:cxn>
                <a:cxn ang="0">
                  <a:pos x="39" y="363"/>
                </a:cxn>
                <a:cxn ang="0">
                  <a:pos x="9" y="475"/>
                </a:cxn>
                <a:cxn ang="0">
                  <a:pos x="0" y="611"/>
                </a:cxn>
                <a:cxn ang="0">
                  <a:pos x="23" y="726"/>
                </a:cxn>
                <a:cxn ang="0">
                  <a:pos x="72" y="821"/>
                </a:cxn>
                <a:cxn ang="0">
                  <a:pos x="143" y="899"/>
                </a:cxn>
                <a:cxn ang="0">
                  <a:pos x="234" y="959"/>
                </a:cxn>
                <a:cxn ang="0">
                  <a:pos x="341" y="1003"/>
                </a:cxn>
                <a:cxn ang="0">
                  <a:pos x="459" y="1033"/>
                </a:cxn>
                <a:cxn ang="0">
                  <a:pos x="587" y="1050"/>
                </a:cxn>
                <a:cxn ang="0">
                  <a:pos x="717" y="1055"/>
                </a:cxn>
                <a:cxn ang="0">
                  <a:pos x="850" y="1050"/>
                </a:cxn>
                <a:cxn ang="0">
                  <a:pos x="979" y="1035"/>
                </a:cxn>
                <a:cxn ang="0">
                  <a:pos x="1102" y="1013"/>
                </a:cxn>
                <a:cxn ang="0">
                  <a:pos x="1215" y="984"/>
                </a:cxn>
                <a:cxn ang="0">
                  <a:pos x="1313" y="950"/>
                </a:cxn>
                <a:cxn ang="0">
                  <a:pos x="1395" y="912"/>
                </a:cxn>
                <a:cxn ang="0">
                  <a:pos x="1671" y="0"/>
                </a:cxn>
              </a:cxnLst>
              <a:rect l="0" t="0" r="r" b="b"/>
              <a:pathLst>
                <a:path w="1671" h="1055">
                  <a:moveTo>
                    <a:pt x="1671" y="0"/>
                  </a:moveTo>
                  <a:lnTo>
                    <a:pt x="1633" y="31"/>
                  </a:lnTo>
                  <a:lnTo>
                    <a:pt x="1591" y="58"/>
                  </a:lnTo>
                  <a:lnTo>
                    <a:pt x="1545" y="81"/>
                  </a:lnTo>
                  <a:lnTo>
                    <a:pt x="1496" y="101"/>
                  </a:lnTo>
                  <a:lnTo>
                    <a:pt x="1444" y="119"/>
                  </a:lnTo>
                  <a:lnTo>
                    <a:pt x="1389" y="133"/>
                  </a:lnTo>
                  <a:lnTo>
                    <a:pt x="1330" y="145"/>
                  </a:lnTo>
                  <a:lnTo>
                    <a:pt x="1270" y="154"/>
                  </a:lnTo>
                  <a:lnTo>
                    <a:pt x="1208" y="161"/>
                  </a:lnTo>
                  <a:lnTo>
                    <a:pt x="1144" y="167"/>
                  </a:lnTo>
                  <a:lnTo>
                    <a:pt x="1080" y="171"/>
                  </a:lnTo>
                  <a:lnTo>
                    <a:pt x="1013" y="174"/>
                  </a:lnTo>
                  <a:lnTo>
                    <a:pt x="880" y="178"/>
                  </a:lnTo>
                  <a:lnTo>
                    <a:pt x="747" y="180"/>
                  </a:lnTo>
                  <a:lnTo>
                    <a:pt x="682" y="181"/>
                  </a:lnTo>
                  <a:lnTo>
                    <a:pt x="618" y="182"/>
                  </a:lnTo>
                  <a:lnTo>
                    <a:pt x="555" y="184"/>
                  </a:lnTo>
                  <a:lnTo>
                    <a:pt x="494" y="188"/>
                  </a:lnTo>
                  <a:lnTo>
                    <a:pt x="435" y="192"/>
                  </a:lnTo>
                  <a:lnTo>
                    <a:pt x="379" y="198"/>
                  </a:lnTo>
                  <a:lnTo>
                    <a:pt x="325" y="206"/>
                  </a:lnTo>
                  <a:lnTo>
                    <a:pt x="275" y="215"/>
                  </a:lnTo>
                  <a:lnTo>
                    <a:pt x="227" y="227"/>
                  </a:lnTo>
                  <a:lnTo>
                    <a:pt x="185" y="242"/>
                  </a:lnTo>
                  <a:lnTo>
                    <a:pt x="146" y="259"/>
                  </a:lnTo>
                  <a:lnTo>
                    <a:pt x="111" y="279"/>
                  </a:lnTo>
                  <a:lnTo>
                    <a:pt x="82" y="303"/>
                  </a:lnTo>
                  <a:lnTo>
                    <a:pt x="58" y="331"/>
                  </a:lnTo>
                  <a:lnTo>
                    <a:pt x="39" y="363"/>
                  </a:lnTo>
                  <a:lnTo>
                    <a:pt x="26" y="398"/>
                  </a:lnTo>
                  <a:lnTo>
                    <a:pt x="9" y="475"/>
                  </a:lnTo>
                  <a:lnTo>
                    <a:pt x="0" y="545"/>
                  </a:lnTo>
                  <a:lnTo>
                    <a:pt x="0" y="611"/>
                  </a:lnTo>
                  <a:lnTo>
                    <a:pt x="9" y="671"/>
                  </a:lnTo>
                  <a:lnTo>
                    <a:pt x="23" y="726"/>
                  </a:lnTo>
                  <a:lnTo>
                    <a:pt x="44" y="776"/>
                  </a:lnTo>
                  <a:lnTo>
                    <a:pt x="72" y="821"/>
                  </a:lnTo>
                  <a:lnTo>
                    <a:pt x="105" y="863"/>
                  </a:lnTo>
                  <a:lnTo>
                    <a:pt x="143" y="899"/>
                  </a:lnTo>
                  <a:lnTo>
                    <a:pt x="186" y="931"/>
                  </a:lnTo>
                  <a:lnTo>
                    <a:pt x="234" y="959"/>
                  </a:lnTo>
                  <a:lnTo>
                    <a:pt x="286" y="983"/>
                  </a:lnTo>
                  <a:lnTo>
                    <a:pt x="341" y="1003"/>
                  </a:lnTo>
                  <a:lnTo>
                    <a:pt x="399" y="1020"/>
                  </a:lnTo>
                  <a:lnTo>
                    <a:pt x="459" y="1033"/>
                  </a:lnTo>
                  <a:lnTo>
                    <a:pt x="522" y="1043"/>
                  </a:lnTo>
                  <a:lnTo>
                    <a:pt x="587" y="1050"/>
                  </a:lnTo>
                  <a:lnTo>
                    <a:pt x="652" y="1054"/>
                  </a:lnTo>
                  <a:lnTo>
                    <a:pt x="717" y="1055"/>
                  </a:lnTo>
                  <a:lnTo>
                    <a:pt x="783" y="1053"/>
                  </a:lnTo>
                  <a:lnTo>
                    <a:pt x="850" y="1050"/>
                  </a:lnTo>
                  <a:lnTo>
                    <a:pt x="915" y="1043"/>
                  </a:lnTo>
                  <a:lnTo>
                    <a:pt x="979" y="1035"/>
                  </a:lnTo>
                  <a:lnTo>
                    <a:pt x="1041" y="1025"/>
                  </a:lnTo>
                  <a:lnTo>
                    <a:pt x="1102" y="1013"/>
                  </a:lnTo>
                  <a:lnTo>
                    <a:pt x="1160" y="999"/>
                  </a:lnTo>
                  <a:lnTo>
                    <a:pt x="1215" y="984"/>
                  </a:lnTo>
                  <a:lnTo>
                    <a:pt x="1266" y="967"/>
                  </a:lnTo>
                  <a:lnTo>
                    <a:pt x="1313" y="950"/>
                  </a:lnTo>
                  <a:lnTo>
                    <a:pt x="1357" y="931"/>
                  </a:lnTo>
                  <a:lnTo>
                    <a:pt x="1395" y="912"/>
                  </a:lnTo>
                  <a:lnTo>
                    <a:pt x="1428" y="891"/>
                  </a:lnTo>
                  <a:lnTo>
                    <a:pt x="1671" y="0"/>
                  </a:lnTo>
                  <a:close/>
                </a:path>
              </a:pathLst>
            </a:custGeom>
            <a:solidFill>
              <a:srgbClr val="E6C7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6" name="Freeform 22"/>
            <p:cNvSpPr>
              <a:spLocks/>
            </p:cNvSpPr>
            <p:nvPr/>
          </p:nvSpPr>
          <p:spPr bwMode="auto">
            <a:xfrm>
              <a:off x="4367213" y="3992563"/>
              <a:ext cx="23813" cy="31750"/>
            </a:xfrm>
            <a:custGeom>
              <a:avLst/>
              <a:gdLst/>
              <a:ahLst/>
              <a:cxnLst>
                <a:cxn ang="0">
                  <a:pos x="343" y="237"/>
                </a:cxn>
                <a:cxn ang="0">
                  <a:pos x="336" y="280"/>
                </a:cxn>
                <a:cxn ang="0">
                  <a:pos x="323" y="318"/>
                </a:cxn>
                <a:cxn ang="0">
                  <a:pos x="305" y="353"/>
                </a:cxn>
                <a:cxn ang="0">
                  <a:pos x="282" y="382"/>
                </a:cxn>
                <a:cxn ang="0">
                  <a:pos x="254" y="405"/>
                </a:cxn>
                <a:cxn ang="0">
                  <a:pos x="231" y="418"/>
                </a:cxn>
                <a:cxn ang="0">
                  <a:pos x="215" y="425"/>
                </a:cxn>
                <a:cxn ang="0">
                  <a:pos x="199" y="429"/>
                </a:cxn>
                <a:cxn ang="0">
                  <a:pos x="181" y="431"/>
                </a:cxn>
                <a:cxn ang="0">
                  <a:pos x="164" y="431"/>
                </a:cxn>
                <a:cxn ang="0">
                  <a:pos x="146" y="429"/>
                </a:cxn>
                <a:cxn ang="0">
                  <a:pos x="129" y="425"/>
                </a:cxn>
                <a:cxn ang="0">
                  <a:pos x="112" y="418"/>
                </a:cxn>
                <a:cxn ang="0">
                  <a:pos x="90" y="405"/>
                </a:cxn>
                <a:cxn ang="0">
                  <a:pos x="62" y="382"/>
                </a:cxn>
                <a:cxn ang="0">
                  <a:pos x="39" y="353"/>
                </a:cxn>
                <a:cxn ang="0">
                  <a:pos x="21" y="318"/>
                </a:cxn>
                <a:cxn ang="0">
                  <a:pos x="8" y="280"/>
                </a:cxn>
                <a:cxn ang="0">
                  <a:pos x="1" y="237"/>
                </a:cxn>
                <a:cxn ang="0">
                  <a:pos x="1" y="193"/>
                </a:cxn>
                <a:cxn ang="0">
                  <a:pos x="8" y="151"/>
                </a:cxn>
                <a:cxn ang="0">
                  <a:pos x="21" y="113"/>
                </a:cxn>
                <a:cxn ang="0">
                  <a:pos x="39" y="79"/>
                </a:cxn>
                <a:cxn ang="0">
                  <a:pos x="62" y="50"/>
                </a:cxn>
                <a:cxn ang="0">
                  <a:pos x="90" y="26"/>
                </a:cxn>
                <a:cxn ang="0">
                  <a:pos x="112" y="13"/>
                </a:cxn>
                <a:cxn ang="0">
                  <a:pos x="129" y="6"/>
                </a:cxn>
                <a:cxn ang="0">
                  <a:pos x="146" y="2"/>
                </a:cxn>
                <a:cxn ang="0">
                  <a:pos x="164" y="0"/>
                </a:cxn>
                <a:cxn ang="0">
                  <a:pos x="181" y="0"/>
                </a:cxn>
                <a:cxn ang="0">
                  <a:pos x="199" y="2"/>
                </a:cxn>
                <a:cxn ang="0">
                  <a:pos x="223" y="9"/>
                </a:cxn>
                <a:cxn ang="0">
                  <a:pos x="254" y="26"/>
                </a:cxn>
                <a:cxn ang="0">
                  <a:pos x="282" y="50"/>
                </a:cxn>
                <a:cxn ang="0">
                  <a:pos x="305" y="79"/>
                </a:cxn>
                <a:cxn ang="0">
                  <a:pos x="323" y="113"/>
                </a:cxn>
                <a:cxn ang="0">
                  <a:pos x="336" y="151"/>
                </a:cxn>
                <a:cxn ang="0">
                  <a:pos x="343" y="193"/>
                </a:cxn>
              </a:cxnLst>
              <a:rect l="0" t="0" r="r" b="b"/>
              <a:pathLst>
                <a:path w="344" h="431">
                  <a:moveTo>
                    <a:pt x="344" y="215"/>
                  </a:moveTo>
                  <a:lnTo>
                    <a:pt x="343" y="237"/>
                  </a:lnTo>
                  <a:lnTo>
                    <a:pt x="341" y="258"/>
                  </a:lnTo>
                  <a:lnTo>
                    <a:pt x="336" y="280"/>
                  </a:lnTo>
                  <a:lnTo>
                    <a:pt x="331" y="300"/>
                  </a:lnTo>
                  <a:lnTo>
                    <a:pt x="323" y="318"/>
                  </a:lnTo>
                  <a:lnTo>
                    <a:pt x="315" y="336"/>
                  </a:lnTo>
                  <a:lnTo>
                    <a:pt x="305" y="353"/>
                  </a:lnTo>
                  <a:lnTo>
                    <a:pt x="294" y="368"/>
                  </a:lnTo>
                  <a:lnTo>
                    <a:pt x="282" y="382"/>
                  </a:lnTo>
                  <a:lnTo>
                    <a:pt x="268" y="394"/>
                  </a:lnTo>
                  <a:lnTo>
                    <a:pt x="254" y="405"/>
                  </a:lnTo>
                  <a:lnTo>
                    <a:pt x="239" y="414"/>
                  </a:lnTo>
                  <a:lnTo>
                    <a:pt x="231" y="418"/>
                  </a:lnTo>
                  <a:lnTo>
                    <a:pt x="223" y="422"/>
                  </a:lnTo>
                  <a:lnTo>
                    <a:pt x="215" y="425"/>
                  </a:lnTo>
                  <a:lnTo>
                    <a:pt x="207" y="427"/>
                  </a:lnTo>
                  <a:lnTo>
                    <a:pt x="199" y="429"/>
                  </a:lnTo>
                  <a:lnTo>
                    <a:pt x="190" y="430"/>
                  </a:lnTo>
                  <a:lnTo>
                    <a:pt x="181" y="431"/>
                  </a:lnTo>
                  <a:lnTo>
                    <a:pt x="172" y="431"/>
                  </a:lnTo>
                  <a:lnTo>
                    <a:pt x="164" y="431"/>
                  </a:lnTo>
                  <a:lnTo>
                    <a:pt x="155" y="430"/>
                  </a:lnTo>
                  <a:lnTo>
                    <a:pt x="146" y="429"/>
                  </a:lnTo>
                  <a:lnTo>
                    <a:pt x="138" y="427"/>
                  </a:lnTo>
                  <a:lnTo>
                    <a:pt x="129" y="425"/>
                  </a:lnTo>
                  <a:lnTo>
                    <a:pt x="120" y="422"/>
                  </a:lnTo>
                  <a:lnTo>
                    <a:pt x="112" y="418"/>
                  </a:lnTo>
                  <a:lnTo>
                    <a:pt x="105" y="414"/>
                  </a:lnTo>
                  <a:lnTo>
                    <a:pt x="90" y="405"/>
                  </a:lnTo>
                  <a:lnTo>
                    <a:pt x="76" y="394"/>
                  </a:lnTo>
                  <a:lnTo>
                    <a:pt x="62" y="382"/>
                  </a:lnTo>
                  <a:lnTo>
                    <a:pt x="50" y="368"/>
                  </a:lnTo>
                  <a:lnTo>
                    <a:pt x="39" y="353"/>
                  </a:lnTo>
                  <a:lnTo>
                    <a:pt x="29" y="336"/>
                  </a:lnTo>
                  <a:lnTo>
                    <a:pt x="21" y="318"/>
                  </a:lnTo>
                  <a:lnTo>
                    <a:pt x="14" y="300"/>
                  </a:lnTo>
                  <a:lnTo>
                    <a:pt x="8" y="280"/>
                  </a:lnTo>
                  <a:lnTo>
                    <a:pt x="4" y="258"/>
                  </a:lnTo>
                  <a:lnTo>
                    <a:pt x="1" y="237"/>
                  </a:lnTo>
                  <a:lnTo>
                    <a:pt x="0" y="215"/>
                  </a:lnTo>
                  <a:lnTo>
                    <a:pt x="1" y="193"/>
                  </a:lnTo>
                  <a:lnTo>
                    <a:pt x="4" y="172"/>
                  </a:lnTo>
                  <a:lnTo>
                    <a:pt x="8" y="151"/>
                  </a:lnTo>
                  <a:lnTo>
                    <a:pt x="14" y="131"/>
                  </a:lnTo>
                  <a:lnTo>
                    <a:pt x="21" y="113"/>
                  </a:lnTo>
                  <a:lnTo>
                    <a:pt x="29" y="95"/>
                  </a:lnTo>
                  <a:lnTo>
                    <a:pt x="39" y="79"/>
                  </a:lnTo>
                  <a:lnTo>
                    <a:pt x="50" y="63"/>
                  </a:lnTo>
                  <a:lnTo>
                    <a:pt x="62" y="50"/>
                  </a:lnTo>
                  <a:lnTo>
                    <a:pt x="76" y="36"/>
                  </a:lnTo>
                  <a:lnTo>
                    <a:pt x="90" y="26"/>
                  </a:lnTo>
                  <a:lnTo>
                    <a:pt x="105" y="17"/>
                  </a:lnTo>
                  <a:lnTo>
                    <a:pt x="112" y="13"/>
                  </a:lnTo>
                  <a:lnTo>
                    <a:pt x="120" y="9"/>
                  </a:lnTo>
                  <a:lnTo>
                    <a:pt x="129" y="6"/>
                  </a:lnTo>
                  <a:lnTo>
                    <a:pt x="138" y="4"/>
                  </a:lnTo>
                  <a:lnTo>
                    <a:pt x="146" y="2"/>
                  </a:lnTo>
                  <a:lnTo>
                    <a:pt x="155" y="1"/>
                  </a:lnTo>
                  <a:lnTo>
                    <a:pt x="164" y="0"/>
                  </a:lnTo>
                  <a:lnTo>
                    <a:pt x="172" y="0"/>
                  </a:lnTo>
                  <a:lnTo>
                    <a:pt x="181" y="0"/>
                  </a:lnTo>
                  <a:lnTo>
                    <a:pt x="190" y="1"/>
                  </a:lnTo>
                  <a:lnTo>
                    <a:pt x="199" y="2"/>
                  </a:lnTo>
                  <a:lnTo>
                    <a:pt x="207" y="4"/>
                  </a:lnTo>
                  <a:lnTo>
                    <a:pt x="223" y="9"/>
                  </a:lnTo>
                  <a:lnTo>
                    <a:pt x="239" y="17"/>
                  </a:lnTo>
                  <a:lnTo>
                    <a:pt x="254" y="26"/>
                  </a:lnTo>
                  <a:lnTo>
                    <a:pt x="268" y="36"/>
                  </a:lnTo>
                  <a:lnTo>
                    <a:pt x="282" y="50"/>
                  </a:lnTo>
                  <a:lnTo>
                    <a:pt x="294" y="63"/>
                  </a:lnTo>
                  <a:lnTo>
                    <a:pt x="305" y="79"/>
                  </a:lnTo>
                  <a:lnTo>
                    <a:pt x="315" y="95"/>
                  </a:lnTo>
                  <a:lnTo>
                    <a:pt x="323" y="113"/>
                  </a:lnTo>
                  <a:lnTo>
                    <a:pt x="331" y="131"/>
                  </a:lnTo>
                  <a:lnTo>
                    <a:pt x="336" y="151"/>
                  </a:lnTo>
                  <a:lnTo>
                    <a:pt x="341" y="172"/>
                  </a:lnTo>
                  <a:lnTo>
                    <a:pt x="343" y="193"/>
                  </a:lnTo>
                  <a:lnTo>
                    <a:pt x="344" y="215"/>
                  </a:lnTo>
                  <a:close/>
                </a:path>
              </a:pathLst>
            </a:custGeom>
            <a:solidFill>
              <a:srgbClr val="4F585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7" name="Freeform 23"/>
            <p:cNvSpPr>
              <a:spLocks/>
            </p:cNvSpPr>
            <p:nvPr/>
          </p:nvSpPr>
          <p:spPr bwMode="auto">
            <a:xfrm>
              <a:off x="4643438" y="3986213"/>
              <a:ext cx="20638" cy="26988"/>
            </a:xfrm>
            <a:custGeom>
              <a:avLst/>
              <a:gdLst/>
              <a:ahLst/>
              <a:cxnLst>
                <a:cxn ang="0">
                  <a:pos x="291" y="201"/>
                </a:cxn>
                <a:cxn ang="0">
                  <a:pos x="286" y="236"/>
                </a:cxn>
                <a:cxn ang="0">
                  <a:pos x="275" y="269"/>
                </a:cxn>
                <a:cxn ang="0">
                  <a:pos x="259" y="298"/>
                </a:cxn>
                <a:cxn ang="0">
                  <a:pos x="239" y="323"/>
                </a:cxn>
                <a:cxn ang="0">
                  <a:pos x="216" y="343"/>
                </a:cxn>
                <a:cxn ang="0">
                  <a:pos x="190" y="356"/>
                </a:cxn>
                <a:cxn ang="0">
                  <a:pos x="162" y="364"/>
                </a:cxn>
                <a:cxn ang="0">
                  <a:pos x="132" y="364"/>
                </a:cxn>
                <a:cxn ang="0">
                  <a:pos x="103" y="356"/>
                </a:cxn>
                <a:cxn ang="0">
                  <a:pos x="77" y="343"/>
                </a:cxn>
                <a:cxn ang="0">
                  <a:pos x="53" y="323"/>
                </a:cxn>
                <a:cxn ang="0">
                  <a:pos x="33" y="298"/>
                </a:cxn>
                <a:cxn ang="0">
                  <a:pos x="18" y="269"/>
                </a:cxn>
                <a:cxn ang="0">
                  <a:pos x="7" y="236"/>
                </a:cxn>
                <a:cxn ang="0">
                  <a:pos x="1" y="201"/>
                </a:cxn>
                <a:cxn ang="0">
                  <a:pos x="1" y="164"/>
                </a:cxn>
                <a:cxn ang="0">
                  <a:pos x="7" y="128"/>
                </a:cxn>
                <a:cxn ang="0">
                  <a:pos x="18" y="95"/>
                </a:cxn>
                <a:cxn ang="0">
                  <a:pos x="33" y="66"/>
                </a:cxn>
                <a:cxn ang="0">
                  <a:pos x="53" y="41"/>
                </a:cxn>
                <a:cxn ang="0">
                  <a:pos x="77" y="22"/>
                </a:cxn>
                <a:cxn ang="0">
                  <a:pos x="103" y="8"/>
                </a:cxn>
                <a:cxn ang="0">
                  <a:pos x="132" y="1"/>
                </a:cxn>
                <a:cxn ang="0">
                  <a:pos x="162" y="1"/>
                </a:cxn>
                <a:cxn ang="0">
                  <a:pos x="190" y="8"/>
                </a:cxn>
                <a:cxn ang="0">
                  <a:pos x="216" y="22"/>
                </a:cxn>
                <a:cxn ang="0">
                  <a:pos x="239" y="41"/>
                </a:cxn>
                <a:cxn ang="0">
                  <a:pos x="259" y="66"/>
                </a:cxn>
                <a:cxn ang="0">
                  <a:pos x="275" y="95"/>
                </a:cxn>
                <a:cxn ang="0">
                  <a:pos x="286" y="128"/>
                </a:cxn>
                <a:cxn ang="0">
                  <a:pos x="291" y="164"/>
                </a:cxn>
              </a:cxnLst>
              <a:rect l="0" t="0" r="r" b="b"/>
              <a:pathLst>
                <a:path w="292" h="366">
                  <a:moveTo>
                    <a:pt x="292" y="182"/>
                  </a:moveTo>
                  <a:lnTo>
                    <a:pt x="291" y="201"/>
                  </a:lnTo>
                  <a:lnTo>
                    <a:pt x="289" y="219"/>
                  </a:lnTo>
                  <a:lnTo>
                    <a:pt x="286" y="236"/>
                  </a:lnTo>
                  <a:lnTo>
                    <a:pt x="281" y="253"/>
                  </a:lnTo>
                  <a:lnTo>
                    <a:pt x="275" y="269"/>
                  </a:lnTo>
                  <a:lnTo>
                    <a:pt x="267" y="284"/>
                  </a:lnTo>
                  <a:lnTo>
                    <a:pt x="259" y="298"/>
                  </a:lnTo>
                  <a:lnTo>
                    <a:pt x="250" y="311"/>
                  </a:lnTo>
                  <a:lnTo>
                    <a:pt x="239" y="323"/>
                  </a:lnTo>
                  <a:lnTo>
                    <a:pt x="228" y="333"/>
                  </a:lnTo>
                  <a:lnTo>
                    <a:pt x="216" y="343"/>
                  </a:lnTo>
                  <a:lnTo>
                    <a:pt x="203" y="350"/>
                  </a:lnTo>
                  <a:lnTo>
                    <a:pt x="190" y="356"/>
                  </a:lnTo>
                  <a:lnTo>
                    <a:pt x="176" y="361"/>
                  </a:lnTo>
                  <a:lnTo>
                    <a:pt x="162" y="364"/>
                  </a:lnTo>
                  <a:lnTo>
                    <a:pt x="147" y="366"/>
                  </a:lnTo>
                  <a:lnTo>
                    <a:pt x="132" y="364"/>
                  </a:lnTo>
                  <a:lnTo>
                    <a:pt x="117" y="361"/>
                  </a:lnTo>
                  <a:lnTo>
                    <a:pt x="103" y="356"/>
                  </a:lnTo>
                  <a:lnTo>
                    <a:pt x="90" y="350"/>
                  </a:lnTo>
                  <a:lnTo>
                    <a:pt x="77" y="343"/>
                  </a:lnTo>
                  <a:lnTo>
                    <a:pt x="65" y="333"/>
                  </a:lnTo>
                  <a:lnTo>
                    <a:pt x="53" y="323"/>
                  </a:lnTo>
                  <a:lnTo>
                    <a:pt x="43" y="311"/>
                  </a:lnTo>
                  <a:lnTo>
                    <a:pt x="33" y="298"/>
                  </a:lnTo>
                  <a:lnTo>
                    <a:pt x="25" y="284"/>
                  </a:lnTo>
                  <a:lnTo>
                    <a:pt x="18" y="269"/>
                  </a:lnTo>
                  <a:lnTo>
                    <a:pt x="12" y="253"/>
                  </a:lnTo>
                  <a:lnTo>
                    <a:pt x="7" y="236"/>
                  </a:lnTo>
                  <a:lnTo>
                    <a:pt x="3" y="219"/>
                  </a:lnTo>
                  <a:lnTo>
                    <a:pt x="1" y="201"/>
                  </a:lnTo>
                  <a:lnTo>
                    <a:pt x="0" y="182"/>
                  </a:lnTo>
                  <a:lnTo>
                    <a:pt x="1" y="164"/>
                  </a:lnTo>
                  <a:lnTo>
                    <a:pt x="3" y="146"/>
                  </a:lnTo>
                  <a:lnTo>
                    <a:pt x="7" y="128"/>
                  </a:lnTo>
                  <a:lnTo>
                    <a:pt x="12" y="111"/>
                  </a:lnTo>
                  <a:lnTo>
                    <a:pt x="18" y="95"/>
                  </a:lnTo>
                  <a:lnTo>
                    <a:pt x="25" y="80"/>
                  </a:lnTo>
                  <a:lnTo>
                    <a:pt x="33" y="66"/>
                  </a:lnTo>
                  <a:lnTo>
                    <a:pt x="43" y="53"/>
                  </a:lnTo>
                  <a:lnTo>
                    <a:pt x="53" y="41"/>
                  </a:lnTo>
                  <a:lnTo>
                    <a:pt x="65" y="31"/>
                  </a:lnTo>
                  <a:lnTo>
                    <a:pt x="77" y="22"/>
                  </a:lnTo>
                  <a:lnTo>
                    <a:pt x="90" y="14"/>
                  </a:lnTo>
                  <a:lnTo>
                    <a:pt x="103" y="8"/>
                  </a:lnTo>
                  <a:lnTo>
                    <a:pt x="117" y="3"/>
                  </a:lnTo>
                  <a:lnTo>
                    <a:pt x="132" y="1"/>
                  </a:lnTo>
                  <a:lnTo>
                    <a:pt x="147" y="0"/>
                  </a:lnTo>
                  <a:lnTo>
                    <a:pt x="162" y="1"/>
                  </a:lnTo>
                  <a:lnTo>
                    <a:pt x="176" y="3"/>
                  </a:lnTo>
                  <a:lnTo>
                    <a:pt x="190" y="8"/>
                  </a:lnTo>
                  <a:lnTo>
                    <a:pt x="203" y="14"/>
                  </a:lnTo>
                  <a:lnTo>
                    <a:pt x="216" y="22"/>
                  </a:lnTo>
                  <a:lnTo>
                    <a:pt x="228" y="31"/>
                  </a:lnTo>
                  <a:lnTo>
                    <a:pt x="239" y="41"/>
                  </a:lnTo>
                  <a:lnTo>
                    <a:pt x="250" y="53"/>
                  </a:lnTo>
                  <a:lnTo>
                    <a:pt x="259" y="66"/>
                  </a:lnTo>
                  <a:lnTo>
                    <a:pt x="267" y="80"/>
                  </a:lnTo>
                  <a:lnTo>
                    <a:pt x="275" y="95"/>
                  </a:lnTo>
                  <a:lnTo>
                    <a:pt x="281" y="111"/>
                  </a:lnTo>
                  <a:lnTo>
                    <a:pt x="286" y="128"/>
                  </a:lnTo>
                  <a:lnTo>
                    <a:pt x="289" y="146"/>
                  </a:lnTo>
                  <a:lnTo>
                    <a:pt x="291" y="164"/>
                  </a:lnTo>
                  <a:lnTo>
                    <a:pt x="292" y="182"/>
                  </a:lnTo>
                  <a:close/>
                </a:path>
              </a:pathLst>
            </a:custGeom>
            <a:solidFill>
              <a:srgbClr val="4F585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8" name="Freeform 24"/>
            <p:cNvSpPr>
              <a:spLocks/>
            </p:cNvSpPr>
            <p:nvPr/>
          </p:nvSpPr>
          <p:spPr bwMode="auto">
            <a:xfrm>
              <a:off x="4471988" y="4038600"/>
              <a:ext cx="104775" cy="36513"/>
            </a:xfrm>
            <a:custGeom>
              <a:avLst/>
              <a:gdLst/>
              <a:ahLst/>
              <a:cxnLst>
                <a:cxn ang="0">
                  <a:pos x="0" y="48"/>
                </a:cxn>
                <a:cxn ang="0">
                  <a:pos x="7" y="60"/>
                </a:cxn>
                <a:cxn ang="0">
                  <a:pos x="28" y="91"/>
                </a:cxn>
                <a:cxn ang="0">
                  <a:pos x="42" y="113"/>
                </a:cxn>
                <a:cxn ang="0">
                  <a:pos x="60" y="139"/>
                </a:cxn>
                <a:cxn ang="0">
                  <a:pos x="81" y="166"/>
                </a:cxn>
                <a:cxn ang="0">
                  <a:pos x="104" y="196"/>
                </a:cxn>
                <a:cxn ang="0">
                  <a:pos x="131" y="227"/>
                </a:cxn>
                <a:cxn ang="0">
                  <a:pos x="161" y="259"/>
                </a:cxn>
                <a:cxn ang="0">
                  <a:pos x="193" y="292"/>
                </a:cxn>
                <a:cxn ang="0">
                  <a:pos x="228" y="324"/>
                </a:cxn>
                <a:cxn ang="0">
                  <a:pos x="266" y="355"/>
                </a:cxn>
                <a:cxn ang="0">
                  <a:pos x="308" y="386"/>
                </a:cxn>
                <a:cxn ang="0">
                  <a:pos x="351" y="413"/>
                </a:cxn>
                <a:cxn ang="0">
                  <a:pos x="397" y="438"/>
                </a:cxn>
                <a:cxn ang="0">
                  <a:pos x="445" y="460"/>
                </a:cxn>
                <a:cxn ang="0">
                  <a:pos x="496" y="478"/>
                </a:cxn>
                <a:cxn ang="0">
                  <a:pos x="550" y="492"/>
                </a:cxn>
                <a:cxn ang="0">
                  <a:pos x="605" y="500"/>
                </a:cxn>
                <a:cxn ang="0">
                  <a:pos x="663" y="503"/>
                </a:cxn>
                <a:cxn ang="0">
                  <a:pos x="723" y="500"/>
                </a:cxn>
                <a:cxn ang="0">
                  <a:pos x="785" y="491"/>
                </a:cxn>
                <a:cxn ang="0">
                  <a:pos x="851" y="473"/>
                </a:cxn>
                <a:cxn ang="0">
                  <a:pos x="917" y="448"/>
                </a:cxn>
                <a:cxn ang="0">
                  <a:pos x="986" y="415"/>
                </a:cxn>
                <a:cxn ang="0">
                  <a:pos x="1056" y="372"/>
                </a:cxn>
                <a:cxn ang="0">
                  <a:pos x="1130" y="319"/>
                </a:cxn>
                <a:cxn ang="0">
                  <a:pos x="1204" y="256"/>
                </a:cxn>
                <a:cxn ang="0">
                  <a:pos x="1281" y="183"/>
                </a:cxn>
                <a:cxn ang="0">
                  <a:pos x="1359" y="97"/>
                </a:cxn>
                <a:cxn ang="0">
                  <a:pos x="1439" y="0"/>
                </a:cxn>
                <a:cxn ang="0">
                  <a:pos x="1431" y="9"/>
                </a:cxn>
                <a:cxn ang="0">
                  <a:pos x="1407" y="32"/>
                </a:cxn>
                <a:cxn ang="0">
                  <a:pos x="1389" y="48"/>
                </a:cxn>
                <a:cxn ang="0">
                  <a:pos x="1368" y="66"/>
                </a:cxn>
                <a:cxn ang="0">
                  <a:pos x="1343" y="87"/>
                </a:cxn>
                <a:cxn ang="0">
                  <a:pos x="1315" y="109"/>
                </a:cxn>
                <a:cxn ang="0">
                  <a:pos x="1284" y="133"/>
                </a:cxn>
                <a:cxn ang="0">
                  <a:pos x="1250" y="157"/>
                </a:cxn>
                <a:cxn ang="0">
                  <a:pos x="1213" y="181"/>
                </a:cxn>
                <a:cxn ang="0">
                  <a:pos x="1174" y="205"/>
                </a:cxn>
                <a:cxn ang="0">
                  <a:pos x="1131" y="229"/>
                </a:cxn>
                <a:cxn ang="0">
                  <a:pos x="1087" y="252"/>
                </a:cxn>
                <a:cxn ang="0">
                  <a:pos x="1039" y="274"/>
                </a:cxn>
                <a:cxn ang="0">
                  <a:pos x="989" y="294"/>
                </a:cxn>
                <a:cxn ang="0">
                  <a:pos x="938" y="312"/>
                </a:cxn>
                <a:cxn ang="0">
                  <a:pos x="885" y="327"/>
                </a:cxn>
                <a:cxn ang="0">
                  <a:pos x="829" y="340"/>
                </a:cxn>
                <a:cxn ang="0">
                  <a:pos x="771" y="349"/>
                </a:cxn>
                <a:cxn ang="0">
                  <a:pos x="713" y="354"/>
                </a:cxn>
                <a:cxn ang="0">
                  <a:pos x="653" y="355"/>
                </a:cxn>
                <a:cxn ang="0">
                  <a:pos x="592" y="352"/>
                </a:cxn>
                <a:cxn ang="0">
                  <a:pos x="528" y="344"/>
                </a:cxn>
                <a:cxn ang="0">
                  <a:pos x="465" y="330"/>
                </a:cxn>
                <a:cxn ang="0">
                  <a:pos x="401" y="311"/>
                </a:cxn>
                <a:cxn ang="0">
                  <a:pos x="335" y="285"/>
                </a:cxn>
                <a:cxn ang="0">
                  <a:pos x="269" y="253"/>
                </a:cxn>
                <a:cxn ang="0">
                  <a:pos x="202" y="213"/>
                </a:cxn>
                <a:cxn ang="0">
                  <a:pos x="135" y="167"/>
                </a:cxn>
                <a:cxn ang="0">
                  <a:pos x="68" y="111"/>
                </a:cxn>
                <a:cxn ang="0">
                  <a:pos x="0" y="48"/>
                </a:cxn>
              </a:cxnLst>
              <a:rect l="0" t="0" r="r" b="b"/>
              <a:pathLst>
                <a:path w="1439" h="503">
                  <a:moveTo>
                    <a:pt x="0" y="48"/>
                  </a:moveTo>
                  <a:lnTo>
                    <a:pt x="7" y="60"/>
                  </a:lnTo>
                  <a:lnTo>
                    <a:pt x="28" y="91"/>
                  </a:lnTo>
                  <a:lnTo>
                    <a:pt x="42" y="113"/>
                  </a:lnTo>
                  <a:lnTo>
                    <a:pt x="60" y="139"/>
                  </a:lnTo>
                  <a:lnTo>
                    <a:pt x="81" y="166"/>
                  </a:lnTo>
                  <a:lnTo>
                    <a:pt x="104" y="196"/>
                  </a:lnTo>
                  <a:lnTo>
                    <a:pt x="131" y="227"/>
                  </a:lnTo>
                  <a:lnTo>
                    <a:pt x="161" y="259"/>
                  </a:lnTo>
                  <a:lnTo>
                    <a:pt x="193" y="292"/>
                  </a:lnTo>
                  <a:lnTo>
                    <a:pt x="228" y="324"/>
                  </a:lnTo>
                  <a:lnTo>
                    <a:pt x="266" y="355"/>
                  </a:lnTo>
                  <a:lnTo>
                    <a:pt x="308" y="386"/>
                  </a:lnTo>
                  <a:lnTo>
                    <a:pt x="351" y="413"/>
                  </a:lnTo>
                  <a:lnTo>
                    <a:pt x="397" y="438"/>
                  </a:lnTo>
                  <a:lnTo>
                    <a:pt x="445" y="460"/>
                  </a:lnTo>
                  <a:lnTo>
                    <a:pt x="496" y="478"/>
                  </a:lnTo>
                  <a:lnTo>
                    <a:pt x="550" y="492"/>
                  </a:lnTo>
                  <a:lnTo>
                    <a:pt x="605" y="500"/>
                  </a:lnTo>
                  <a:lnTo>
                    <a:pt x="663" y="503"/>
                  </a:lnTo>
                  <a:lnTo>
                    <a:pt x="723" y="500"/>
                  </a:lnTo>
                  <a:lnTo>
                    <a:pt x="785" y="491"/>
                  </a:lnTo>
                  <a:lnTo>
                    <a:pt x="851" y="473"/>
                  </a:lnTo>
                  <a:lnTo>
                    <a:pt x="917" y="448"/>
                  </a:lnTo>
                  <a:lnTo>
                    <a:pt x="986" y="415"/>
                  </a:lnTo>
                  <a:lnTo>
                    <a:pt x="1056" y="372"/>
                  </a:lnTo>
                  <a:lnTo>
                    <a:pt x="1130" y="319"/>
                  </a:lnTo>
                  <a:lnTo>
                    <a:pt x="1204" y="256"/>
                  </a:lnTo>
                  <a:lnTo>
                    <a:pt x="1281" y="183"/>
                  </a:lnTo>
                  <a:lnTo>
                    <a:pt x="1359" y="97"/>
                  </a:lnTo>
                  <a:lnTo>
                    <a:pt x="1439" y="0"/>
                  </a:lnTo>
                  <a:lnTo>
                    <a:pt x="1431" y="9"/>
                  </a:lnTo>
                  <a:lnTo>
                    <a:pt x="1407" y="32"/>
                  </a:lnTo>
                  <a:lnTo>
                    <a:pt x="1389" y="48"/>
                  </a:lnTo>
                  <a:lnTo>
                    <a:pt x="1368" y="66"/>
                  </a:lnTo>
                  <a:lnTo>
                    <a:pt x="1343" y="87"/>
                  </a:lnTo>
                  <a:lnTo>
                    <a:pt x="1315" y="109"/>
                  </a:lnTo>
                  <a:lnTo>
                    <a:pt x="1284" y="133"/>
                  </a:lnTo>
                  <a:lnTo>
                    <a:pt x="1250" y="157"/>
                  </a:lnTo>
                  <a:lnTo>
                    <a:pt x="1213" y="181"/>
                  </a:lnTo>
                  <a:lnTo>
                    <a:pt x="1174" y="205"/>
                  </a:lnTo>
                  <a:lnTo>
                    <a:pt x="1131" y="229"/>
                  </a:lnTo>
                  <a:lnTo>
                    <a:pt x="1087" y="252"/>
                  </a:lnTo>
                  <a:lnTo>
                    <a:pt x="1039" y="274"/>
                  </a:lnTo>
                  <a:lnTo>
                    <a:pt x="989" y="294"/>
                  </a:lnTo>
                  <a:lnTo>
                    <a:pt x="938" y="312"/>
                  </a:lnTo>
                  <a:lnTo>
                    <a:pt x="885" y="327"/>
                  </a:lnTo>
                  <a:lnTo>
                    <a:pt x="829" y="340"/>
                  </a:lnTo>
                  <a:lnTo>
                    <a:pt x="771" y="349"/>
                  </a:lnTo>
                  <a:lnTo>
                    <a:pt x="713" y="354"/>
                  </a:lnTo>
                  <a:lnTo>
                    <a:pt x="653" y="355"/>
                  </a:lnTo>
                  <a:lnTo>
                    <a:pt x="592" y="352"/>
                  </a:lnTo>
                  <a:lnTo>
                    <a:pt x="528" y="344"/>
                  </a:lnTo>
                  <a:lnTo>
                    <a:pt x="465" y="330"/>
                  </a:lnTo>
                  <a:lnTo>
                    <a:pt x="401" y="311"/>
                  </a:lnTo>
                  <a:lnTo>
                    <a:pt x="335" y="285"/>
                  </a:lnTo>
                  <a:lnTo>
                    <a:pt x="269" y="253"/>
                  </a:lnTo>
                  <a:lnTo>
                    <a:pt x="202" y="213"/>
                  </a:lnTo>
                  <a:lnTo>
                    <a:pt x="135" y="167"/>
                  </a:lnTo>
                  <a:lnTo>
                    <a:pt x="68" y="111"/>
                  </a:lnTo>
                  <a:lnTo>
                    <a:pt x="0" y="48"/>
                  </a:lnTo>
                  <a:close/>
                </a:path>
              </a:pathLst>
            </a:custGeom>
            <a:solidFill>
              <a:srgbClr val="4F585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9" name="Freeform 25"/>
            <p:cNvSpPr>
              <a:spLocks/>
            </p:cNvSpPr>
            <p:nvPr/>
          </p:nvSpPr>
          <p:spPr bwMode="auto">
            <a:xfrm>
              <a:off x="4510088" y="4073525"/>
              <a:ext cx="14288" cy="60325"/>
            </a:xfrm>
            <a:custGeom>
              <a:avLst/>
              <a:gdLst/>
              <a:ahLst/>
              <a:cxnLst>
                <a:cxn ang="0">
                  <a:pos x="15" y="0"/>
                </a:cxn>
                <a:cxn ang="0">
                  <a:pos x="14" y="5"/>
                </a:cxn>
                <a:cxn ang="0">
                  <a:pos x="13" y="21"/>
                </a:cxn>
                <a:cxn ang="0">
                  <a:pos x="10" y="46"/>
                </a:cxn>
                <a:cxn ang="0">
                  <a:pos x="7" y="80"/>
                </a:cxn>
                <a:cxn ang="0">
                  <a:pos x="5" y="123"/>
                </a:cxn>
                <a:cxn ang="0">
                  <a:pos x="2" y="171"/>
                </a:cxn>
                <a:cxn ang="0">
                  <a:pos x="0" y="225"/>
                </a:cxn>
                <a:cxn ang="0">
                  <a:pos x="0" y="284"/>
                </a:cxn>
                <a:cxn ang="0">
                  <a:pos x="1" y="348"/>
                </a:cxn>
                <a:cxn ang="0">
                  <a:pos x="3" y="416"/>
                </a:cxn>
                <a:cxn ang="0">
                  <a:pos x="5" y="450"/>
                </a:cxn>
                <a:cxn ang="0">
                  <a:pos x="8" y="485"/>
                </a:cxn>
                <a:cxn ang="0">
                  <a:pos x="11" y="520"/>
                </a:cxn>
                <a:cxn ang="0">
                  <a:pos x="15" y="556"/>
                </a:cxn>
                <a:cxn ang="0">
                  <a:pos x="19" y="592"/>
                </a:cxn>
                <a:cxn ang="0">
                  <a:pos x="25" y="629"/>
                </a:cxn>
                <a:cxn ang="0">
                  <a:pos x="32" y="664"/>
                </a:cxn>
                <a:cxn ang="0">
                  <a:pos x="39" y="700"/>
                </a:cxn>
                <a:cxn ang="0">
                  <a:pos x="46" y="735"/>
                </a:cxn>
                <a:cxn ang="0">
                  <a:pos x="55" y="770"/>
                </a:cxn>
                <a:cxn ang="0">
                  <a:pos x="65" y="805"/>
                </a:cxn>
                <a:cxn ang="0">
                  <a:pos x="75" y="840"/>
                </a:cxn>
                <a:cxn ang="0">
                  <a:pos x="75" y="832"/>
                </a:cxn>
                <a:cxn ang="0">
                  <a:pos x="76" y="813"/>
                </a:cxn>
                <a:cxn ang="0">
                  <a:pos x="76" y="782"/>
                </a:cxn>
                <a:cxn ang="0">
                  <a:pos x="77" y="742"/>
                </a:cxn>
                <a:cxn ang="0">
                  <a:pos x="79" y="693"/>
                </a:cxn>
                <a:cxn ang="0">
                  <a:pos x="82" y="637"/>
                </a:cxn>
                <a:cxn ang="0">
                  <a:pos x="85" y="575"/>
                </a:cxn>
                <a:cxn ang="0">
                  <a:pos x="90" y="509"/>
                </a:cxn>
                <a:cxn ang="0">
                  <a:pos x="97" y="441"/>
                </a:cxn>
                <a:cxn ang="0">
                  <a:pos x="105" y="371"/>
                </a:cxn>
                <a:cxn ang="0">
                  <a:pos x="109" y="335"/>
                </a:cxn>
                <a:cxn ang="0">
                  <a:pos x="114" y="300"/>
                </a:cxn>
                <a:cxn ang="0">
                  <a:pos x="120" y="266"/>
                </a:cxn>
                <a:cxn ang="0">
                  <a:pos x="126" y="232"/>
                </a:cxn>
                <a:cxn ang="0">
                  <a:pos x="132" y="199"/>
                </a:cxn>
                <a:cxn ang="0">
                  <a:pos x="139" y="167"/>
                </a:cxn>
                <a:cxn ang="0">
                  <a:pos x="147" y="135"/>
                </a:cxn>
                <a:cxn ang="0">
                  <a:pos x="155" y="104"/>
                </a:cxn>
                <a:cxn ang="0">
                  <a:pos x="164" y="76"/>
                </a:cxn>
                <a:cxn ang="0">
                  <a:pos x="174" y="49"/>
                </a:cxn>
                <a:cxn ang="0">
                  <a:pos x="184" y="23"/>
                </a:cxn>
                <a:cxn ang="0">
                  <a:pos x="195" y="0"/>
                </a:cxn>
                <a:cxn ang="0">
                  <a:pos x="15" y="0"/>
                </a:cxn>
              </a:cxnLst>
              <a:rect l="0" t="0" r="r" b="b"/>
              <a:pathLst>
                <a:path w="195" h="840">
                  <a:moveTo>
                    <a:pt x="15" y="0"/>
                  </a:moveTo>
                  <a:lnTo>
                    <a:pt x="14" y="5"/>
                  </a:lnTo>
                  <a:lnTo>
                    <a:pt x="13" y="21"/>
                  </a:lnTo>
                  <a:lnTo>
                    <a:pt x="10" y="46"/>
                  </a:lnTo>
                  <a:lnTo>
                    <a:pt x="7" y="80"/>
                  </a:lnTo>
                  <a:lnTo>
                    <a:pt x="5" y="123"/>
                  </a:lnTo>
                  <a:lnTo>
                    <a:pt x="2" y="171"/>
                  </a:lnTo>
                  <a:lnTo>
                    <a:pt x="0" y="225"/>
                  </a:lnTo>
                  <a:lnTo>
                    <a:pt x="0" y="284"/>
                  </a:lnTo>
                  <a:lnTo>
                    <a:pt x="1" y="348"/>
                  </a:lnTo>
                  <a:lnTo>
                    <a:pt x="3" y="416"/>
                  </a:lnTo>
                  <a:lnTo>
                    <a:pt x="5" y="450"/>
                  </a:lnTo>
                  <a:lnTo>
                    <a:pt x="8" y="485"/>
                  </a:lnTo>
                  <a:lnTo>
                    <a:pt x="11" y="520"/>
                  </a:lnTo>
                  <a:lnTo>
                    <a:pt x="15" y="556"/>
                  </a:lnTo>
                  <a:lnTo>
                    <a:pt x="19" y="592"/>
                  </a:lnTo>
                  <a:lnTo>
                    <a:pt x="25" y="629"/>
                  </a:lnTo>
                  <a:lnTo>
                    <a:pt x="32" y="664"/>
                  </a:lnTo>
                  <a:lnTo>
                    <a:pt x="39" y="700"/>
                  </a:lnTo>
                  <a:lnTo>
                    <a:pt x="46" y="735"/>
                  </a:lnTo>
                  <a:lnTo>
                    <a:pt x="55" y="770"/>
                  </a:lnTo>
                  <a:lnTo>
                    <a:pt x="65" y="805"/>
                  </a:lnTo>
                  <a:lnTo>
                    <a:pt x="75" y="840"/>
                  </a:lnTo>
                  <a:lnTo>
                    <a:pt x="75" y="832"/>
                  </a:lnTo>
                  <a:lnTo>
                    <a:pt x="76" y="813"/>
                  </a:lnTo>
                  <a:lnTo>
                    <a:pt x="76" y="782"/>
                  </a:lnTo>
                  <a:lnTo>
                    <a:pt x="77" y="742"/>
                  </a:lnTo>
                  <a:lnTo>
                    <a:pt x="79" y="693"/>
                  </a:lnTo>
                  <a:lnTo>
                    <a:pt x="82" y="637"/>
                  </a:lnTo>
                  <a:lnTo>
                    <a:pt x="85" y="575"/>
                  </a:lnTo>
                  <a:lnTo>
                    <a:pt x="90" y="509"/>
                  </a:lnTo>
                  <a:lnTo>
                    <a:pt x="97" y="441"/>
                  </a:lnTo>
                  <a:lnTo>
                    <a:pt x="105" y="371"/>
                  </a:lnTo>
                  <a:lnTo>
                    <a:pt x="109" y="335"/>
                  </a:lnTo>
                  <a:lnTo>
                    <a:pt x="114" y="300"/>
                  </a:lnTo>
                  <a:lnTo>
                    <a:pt x="120" y="266"/>
                  </a:lnTo>
                  <a:lnTo>
                    <a:pt x="126" y="232"/>
                  </a:lnTo>
                  <a:lnTo>
                    <a:pt x="132" y="199"/>
                  </a:lnTo>
                  <a:lnTo>
                    <a:pt x="139" y="167"/>
                  </a:lnTo>
                  <a:lnTo>
                    <a:pt x="147" y="135"/>
                  </a:lnTo>
                  <a:lnTo>
                    <a:pt x="155" y="104"/>
                  </a:lnTo>
                  <a:lnTo>
                    <a:pt x="164" y="76"/>
                  </a:lnTo>
                  <a:lnTo>
                    <a:pt x="174" y="49"/>
                  </a:lnTo>
                  <a:lnTo>
                    <a:pt x="184" y="23"/>
                  </a:lnTo>
                  <a:lnTo>
                    <a:pt x="195" y="0"/>
                  </a:lnTo>
                  <a:lnTo>
                    <a:pt x="15" y="0"/>
                  </a:lnTo>
                  <a:close/>
                </a:path>
              </a:pathLst>
            </a:custGeom>
            <a:solidFill>
              <a:srgbClr val="4F585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50" name="Freeform 26"/>
            <p:cNvSpPr>
              <a:spLocks/>
            </p:cNvSpPr>
            <p:nvPr/>
          </p:nvSpPr>
          <p:spPr bwMode="auto">
            <a:xfrm>
              <a:off x="4481513" y="4116388"/>
              <a:ext cx="58738" cy="38100"/>
            </a:xfrm>
            <a:custGeom>
              <a:avLst/>
              <a:gdLst/>
              <a:ahLst/>
              <a:cxnLst>
                <a:cxn ang="0">
                  <a:pos x="0" y="56"/>
                </a:cxn>
                <a:cxn ang="0">
                  <a:pos x="13" y="159"/>
                </a:cxn>
                <a:cxn ang="0">
                  <a:pos x="45" y="251"/>
                </a:cxn>
                <a:cxn ang="0">
                  <a:pos x="93" y="329"/>
                </a:cxn>
                <a:cxn ang="0">
                  <a:pos x="154" y="396"/>
                </a:cxn>
                <a:cxn ang="0">
                  <a:pos x="226" y="449"/>
                </a:cxn>
                <a:cxn ang="0">
                  <a:pos x="304" y="489"/>
                </a:cxn>
                <a:cxn ang="0">
                  <a:pos x="386" y="515"/>
                </a:cxn>
                <a:cxn ang="0">
                  <a:pos x="471" y="527"/>
                </a:cxn>
                <a:cxn ang="0">
                  <a:pos x="552" y="524"/>
                </a:cxn>
                <a:cxn ang="0">
                  <a:pos x="628" y="507"/>
                </a:cxn>
                <a:cxn ang="0">
                  <a:pos x="698" y="474"/>
                </a:cxn>
                <a:cxn ang="0">
                  <a:pos x="755" y="424"/>
                </a:cxn>
                <a:cxn ang="0">
                  <a:pos x="799" y="359"/>
                </a:cxn>
                <a:cxn ang="0">
                  <a:pos x="826" y="278"/>
                </a:cxn>
                <a:cxn ang="0">
                  <a:pos x="832" y="179"/>
                </a:cxn>
                <a:cxn ang="0">
                  <a:pos x="809" y="153"/>
                </a:cxn>
                <a:cxn ang="0">
                  <a:pos x="767" y="204"/>
                </a:cxn>
                <a:cxn ang="0">
                  <a:pos x="719" y="247"/>
                </a:cxn>
                <a:cxn ang="0">
                  <a:pos x="665" y="280"/>
                </a:cxn>
                <a:cxn ang="0">
                  <a:pos x="609" y="305"/>
                </a:cxn>
                <a:cxn ang="0">
                  <a:pos x="550" y="322"/>
                </a:cxn>
                <a:cxn ang="0">
                  <a:pos x="489" y="332"/>
                </a:cxn>
                <a:cxn ang="0">
                  <a:pos x="428" y="335"/>
                </a:cxn>
                <a:cxn ang="0">
                  <a:pos x="368" y="331"/>
                </a:cxn>
                <a:cxn ang="0">
                  <a:pos x="310" y="320"/>
                </a:cxn>
                <a:cxn ang="0">
                  <a:pos x="255" y="304"/>
                </a:cxn>
                <a:cxn ang="0">
                  <a:pos x="205" y="282"/>
                </a:cxn>
                <a:cxn ang="0">
                  <a:pos x="159" y="254"/>
                </a:cxn>
                <a:cxn ang="0">
                  <a:pos x="121" y="220"/>
                </a:cxn>
                <a:cxn ang="0">
                  <a:pos x="91" y="183"/>
                </a:cxn>
                <a:cxn ang="0">
                  <a:pos x="69" y="142"/>
                </a:cxn>
                <a:cxn ang="0">
                  <a:pos x="2" y="0"/>
                </a:cxn>
              </a:cxnLst>
              <a:rect l="0" t="0" r="r" b="b"/>
              <a:pathLst>
                <a:path w="832" h="527">
                  <a:moveTo>
                    <a:pt x="2" y="0"/>
                  </a:moveTo>
                  <a:lnTo>
                    <a:pt x="0" y="56"/>
                  </a:lnTo>
                  <a:lnTo>
                    <a:pt x="4" y="109"/>
                  </a:lnTo>
                  <a:lnTo>
                    <a:pt x="13" y="159"/>
                  </a:lnTo>
                  <a:lnTo>
                    <a:pt x="27" y="206"/>
                  </a:lnTo>
                  <a:lnTo>
                    <a:pt x="45" y="251"/>
                  </a:lnTo>
                  <a:lnTo>
                    <a:pt x="67" y="292"/>
                  </a:lnTo>
                  <a:lnTo>
                    <a:pt x="93" y="329"/>
                  </a:lnTo>
                  <a:lnTo>
                    <a:pt x="122" y="364"/>
                  </a:lnTo>
                  <a:lnTo>
                    <a:pt x="154" y="396"/>
                  </a:lnTo>
                  <a:lnTo>
                    <a:pt x="189" y="424"/>
                  </a:lnTo>
                  <a:lnTo>
                    <a:pt x="226" y="449"/>
                  </a:lnTo>
                  <a:lnTo>
                    <a:pt x="264" y="470"/>
                  </a:lnTo>
                  <a:lnTo>
                    <a:pt x="304" y="489"/>
                  </a:lnTo>
                  <a:lnTo>
                    <a:pt x="345" y="504"/>
                  </a:lnTo>
                  <a:lnTo>
                    <a:pt x="386" y="515"/>
                  </a:lnTo>
                  <a:lnTo>
                    <a:pt x="428" y="523"/>
                  </a:lnTo>
                  <a:lnTo>
                    <a:pt x="471" y="527"/>
                  </a:lnTo>
                  <a:lnTo>
                    <a:pt x="512" y="527"/>
                  </a:lnTo>
                  <a:lnTo>
                    <a:pt x="552" y="524"/>
                  </a:lnTo>
                  <a:lnTo>
                    <a:pt x="591" y="517"/>
                  </a:lnTo>
                  <a:lnTo>
                    <a:pt x="628" y="507"/>
                  </a:lnTo>
                  <a:lnTo>
                    <a:pt x="664" y="492"/>
                  </a:lnTo>
                  <a:lnTo>
                    <a:pt x="698" y="474"/>
                  </a:lnTo>
                  <a:lnTo>
                    <a:pt x="728" y="450"/>
                  </a:lnTo>
                  <a:lnTo>
                    <a:pt x="755" y="424"/>
                  </a:lnTo>
                  <a:lnTo>
                    <a:pt x="779" y="394"/>
                  </a:lnTo>
                  <a:lnTo>
                    <a:pt x="799" y="359"/>
                  </a:lnTo>
                  <a:lnTo>
                    <a:pt x="815" y="321"/>
                  </a:lnTo>
                  <a:lnTo>
                    <a:pt x="826" y="278"/>
                  </a:lnTo>
                  <a:lnTo>
                    <a:pt x="832" y="230"/>
                  </a:lnTo>
                  <a:lnTo>
                    <a:pt x="832" y="179"/>
                  </a:lnTo>
                  <a:lnTo>
                    <a:pt x="827" y="124"/>
                  </a:lnTo>
                  <a:lnTo>
                    <a:pt x="809" y="153"/>
                  </a:lnTo>
                  <a:lnTo>
                    <a:pt x="789" y="179"/>
                  </a:lnTo>
                  <a:lnTo>
                    <a:pt x="767" y="204"/>
                  </a:lnTo>
                  <a:lnTo>
                    <a:pt x="744" y="226"/>
                  </a:lnTo>
                  <a:lnTo>
                    <a:pt x="719" y="247"/>
                  </a:lnTo>
                  <a:lnTo>
                    <a:pt x="692" y="264"/>
                  </a:lnTo>
                  <a:lnTo>
                    <a:pt x="665" y="280"/>
                  </a:lnTo>
                  <a:lnTo>
                    <a:pt x="637" y="294"/>
                  </a:lnTo>
                  <a:lnTo>
                    <a:pt x="609" y="305"/>
                  </a:lnTo>
                  <a:lnTo>
                    <a:pt x="579" y="315"/>
                  </a:lnTo>
                  <a:lnTo>
                    <a:pt x="550" y="322"/>
                  </a:lnTo>
                  <a:lnTo>
                    <a:pt x="519" y="328"/>
                  </a:lnTo>
                  <a:lnTo>
                    <a:pt x="489" y="332"/>
                  </a:lnTo>
                  <a:lnTo>
                    <a:pt x="459" y="335"/>
                  </a:lnTo>
                  <a:lnTo>
                    <a:pt x="428" y="335"/>
                  </a:lnTo>
                  <a:lnTo>
                    <a:pt x="397" y="334"/>
                  </a:lnTo>
                  <a:lnTo>
                    <a:pt x="368" y="331"/>
                  </a:lnTo>
                  <a:lnTo>
                    <a:pt x="339" y="327"/>
                  </a:lnTo>
                  <a:lnTo>
                    <a:pt x="310" y="320"/>
                  </a:lnTo>
                  <a:lnTo>
                    <a:pt x="282" y="313"/>
                  </a:lnTo>
                  <a:lnTo>
                    <a:pt x="255" y="304"/>
                  </a:lnTo>
                  <a:lnTo>
                    <a:pt x="230" y="293"/>
                  </a:lnTo>
                  <a:lnTo>
                    <a:pt x="205" y="282"/>
                  </a:lnTo>
                  <a:lnTo>
                    <a:pt x="182" y="268"/>
                  </a:lnTo>
                  <a:lnTo>
                    <a:pt x="159" y="254"/>
                  </a:lnTo>
                  <a:lnTo>
                    <a:pt x="139" y="238"/>
                  </a:lnTo>
                  <a:lnTo>
                    <a:pt x="121" y="220"/>
                  </a:lnTo>
                  <a:lnTo>
                    <a:pt x="105" y="202"/>
                  </a:lnTo>
                  <a:lnTo>
                    <a:pt x="91" y="183"/>
                  </a:lnTo>
                  <a:lnTo>
                    <a:pt x="79" y="163"/>
                  </a:lnTo>
                  <a:lnTo>
                    <a:pt x="69" y="142"/>
                  </a:lnTo>
                  <a:lnTo>
                    <a:pt x="63" y="119"/>
                  </a:lnTo>
                  <a:lnTo>
                    <a:pt x="2" y="0"/>
                  </a:lnTo>
                  <a:close/>
                </a:path>
              </a:pathLst>
            </a:custGeom>
            <a:solidFill>
              <a:srgbClr val="4F585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51" name="Freeform 27"/>
            <p:cNvSpPr>
              <a:spLocks/>
            </p:cNvSpPr>
            <p:nvPr/>
          </p:nvSpPr>
          <p:spPr bwMode="auto">
            <a:xfrm>
              <a:off x="4308475" y="3859213"/>
              <a:ext cx="436563" cy="104775"/>
            </a:xfrm>
            <a:custGeom>
              <a:avLst/>
              <a:gdLst/>
              <a:ahLst/>
              <a:cxnLst>
                <a:cxn ang="0">
                  <a:pos x="32" y="568"/>
                </a:cxn>
                <a:cxn ang="0">
                  <a:pos x="118" y="646"/>
                </a:cxn>
                <a:cxn ang="0">
                  <a:pos x="289" y="674"/>
                </a:cxn>
                <a:cxn ang="0">
                  <a:pos x="541" y="614"/>
                </a:cxn>
                <a:cxn ang="0">
                  <a:pos x="883" y="450"/>
                </a:cxn>
                <a:cxn ang="0">
                  <a:pos x="1202" y="0"/>
                </a:cxn>
                <a:cxn ang="0">
                  <a:pos x="1123" y="282"/>
                </a:cxn>
                <a:cxn ang="0">
                  <a:pos x="1093" y="550"/>
                </a:cxn>
                <a:cxn ang="0">
                  <a:pos x="1162" y="752"/>
                </a:cxn>
                <a:cxn ang="0">
                  <a:pos x="1352" y="798"/>
                </a:cxn>
                <a:cxn ang="0">
                  <a:pos x="1571" y="712"/>
                </a:cxn>
                <a:cxn ang="0">
                  <a:pos x="1795" y="514"/>
                </a:cxn>
                <a:cxn ang="0">
                  <a:pos x="2003" y="225"/>
                </a:cxn>
                <a:cxn ang="0">
                  <a:pos x="2042" y="276"/>
                </a:cxn>
                <a:cxn ang="0">
                  <a:pos x="2078" y="583"/>
                </a:cxn>
                <a:cxn ang="0">
                  <a:pos x="2260" y="917"/>
                </a:cxn>
                <a:cxn ang="0">
                  <a:pos x="2688" y="1131"/>
                </a:cxn>
                <a:cxn ang="0">
                  <a:pos x="3133" y="1125"/>
                </a:cxn>
                <a:cxn ang="0">
                  <a:pos x="3352" y="973"/>
                </a:cxn>
                <a:cxn ang="0">
                  <a:pos x="3424" y="793"/>
                </a:cxn>
                <a:cxn ang="0">
                  <a:pos x="3580" y="265"/>
                </a:cxn>
                <a:cxn ang="0">
                  <a:pos x="3725" y="562"/>
                </a:cxn>
                <a:cxn ang="0">
                  <a:pos x="3980" y="852"/>
                </a:cxn>
                <a:cxn ang="0">
                  <a:pos x="4375" y="1005"/>
                </a:cxn>
                <a:cxn ang="0">
                  <a:pos x="4828" y="887"/>
                </a:cxn>
                <a:cxn ang="0">
                  <a:pos x="5028" y="621"/>
                </a:cxn>
                <a:cxn ang="0">
                  <a:pos x="5052" y="336"/>
                </a:cxn>
                <a:cxn ang="0">
                  <a:pos x="5015" y="144"/>
                </a:cxn>
                <a:cxn ang="0">
                  <a:pos x="5218" y="393"/>
                </a:cxn>
                <a:cxn ang="0">
                  <a:pos x="5514" y="595"/>
                </a:cxn>
                <a:cxn ang="0">
                  <a:pos x="5892" y="610"/>
                </a:cxn>
                <a:cxn ang="0">
                  <a:pos x="5921" y="631"/>
                </a:cxn>
                <a:cxn ang="0">
                  <a:pos x="5699" y="762"/>
                </a:cxn>
                <a:cxn ang="0">
                  <a:pos x="5583" y="775"/>
                </a:cxn>
                <a:cxn ang="0">
                  <a:pos x="5345" y="681"/>
                </a:cxn>
                <a:cxn ang="0">
                  <a:pos x="5189" y="838"/>
                </a:cxn>
                <a:cxn ang="0">
                  <a:pos x="5071" y="1038"/>
                </a:cxn>
                <a:cxn ang="0">
                  <a:pos x="4913" y="1162"/>
                </a:cxn>
                <a:cxn ang="0">
                  <a:pos x="4737" y="1164"/>
                </a:cxn>
                <a:cxn ang="0">
                  <a:pos x="4510" y="1227"/>
                </a:cxn>
                <a:cxn ang="0">
                  <a:pos x="4381" y="1254"/>
                </a:cxn>
                <a:cxn ang="0">
                  <a:pos x="4266" y="1209"/>
                </a:cxn>
                <a:cxn ang="0">
                  <a:pos x="3818" y="880"/>
                </a:cxn>
                <a:cxn ang="0">
                  <a:pos x="3545" y="975"/>
                </a:cxn>
                <a:cxn ang="0">
                  <a:pos x="3399" y="1216"/>
                </a:cxn>
                <a:cxn ang="0">
                  <a:pos x="3199" y="1390"/>
                </a:cxn>
                <a:cxn ang="0">
                  <a:pos x="2764" y="1447"/>
                </a:cxn>
                <a:cxn ang="0">
                  <a:pos x="2593" y="1426"/>
                </a:cxn>
                <a:cxn ang="0">
                  <a:pos x="2457" y="1356"/>
                </a:cxn>
                <a:cxn ang="0">
                  <a:pos x="2310" y="1201"/>
                </a:cxn>
                <a:cxn ang="0">
                  <a:pos x="2025" y="772"/>
                </a:cxn>
                <a:cxn ang="0">
                  <a:pos x="1894" y="684"/>
                </a:cxn>
                <a:cxn ang="0">
                  <a:pos x="1608" y="910"/>
                </a:cxn>
                <a:cxn ang="0">
                  <a:pos x="1328" y="1051"/>
                </a:cxn>
                <a:cxn ang="0">
                  <a:pos x="1068" y="1050"/>
                </a:cxn>
                <a:cxn ang="0">
                  <a:pos x="944" y="912"/>
                </a:cxn>
                <a:cxn ang="0">
                  <a:pos x="947" y="734"/>
                </a:cxn>
                <a:cxn ang="0">
                  <a:pos x="1016" y="538"/>
                </a:cxn>
                <a:cxn ang="0">
                  <a:pos x="697" y="734"/>
                </a:cxn>
                <a:cxn ang="0">
                  <a:pos x="342" y="824"/>
                </a:cxn>
                <a:cxn ang="0">
                  <a:pos x="57" y="641"/>
                </a:cxn>
              </a:cxnLst>
              <a:rect l="0" t="0" r="r" b="b"/>
              <a:pathLst>
                <a:path w="6049" h="1447">
                  <a:moveTo>
                    <a:pt x="0" y="459"/>
                  </a:moveTo>
                  <a:lnTo>
                    <a:pt x="0" y="470"/>
                  </a:lnTo>
                  <a:lnTo>
                    <a:pt x="5" y="498"/>
                  </a:lnTo>
                  <a:lnTo>
                    <a:pt x="9" y="516"/>
                  </a:lnTo>
                  <a:lnTo>
                    <a:pt x="16" y="536"/>
                  </a:lnTo>
                  <a:lnTo>
                    <a:pt x="21" y="546"/>
                  </a:lnTo>
                  <a:lnTo>
                    <a:pt x="26" y="557"/>
                  </a:lnTo>
                  <a:lnTo>
                    <a:pt x="32" y="568"/>
                  </a:lnTo>
                  <a:lnTo>
                    <a:pt x="39" y="579"/>
                  </a:lnTo>
                  <a:lnTo>
                    <a:pt x="47" y="589"/>
                  </a:lnTo>
                  <a:lnTo>
                    <a:pt x="56" y="600"/>
                  </a:lnTo>
                  <a:lnTo>
                    <a:pt x="66" y="610"/>
                  </a:lnTo>
                  <a:lnTo>
                    <a:pt x="77" y="620"/>
                  </a:lnTo>
                  <a:lnTo>
                    <a:pt x="89" y="629"/>
                  </a:lnTo>
                  <a:lnTo>
                    <a:pt x="103" y="638"/>
                  </a:lnTo>
                  <a:lnTo>
                    <a:pt x="118" y="646"/>
                  </a:lnTo>
                  <a:lnTo>
                    <a:pt x="134" y="653"/>
                  </a:lnTo>
                  <a:lnTo>
                    <a:pt x="152" y="659"/>
                  </a:lnTo>
                  <a:lnTo>
                    <a:pt x="171" y="665"/>
                  </a:lnTo>
                  <a:lnTo>
                    <a:pt x="191" y="669"/>
                  </a:lnTo>
                  <a:lnTo>
                    <a:pt x="213" y="672"/>
                  </a:lnTo>
                  <a:lnTo>
                    <a:pt x="237" y="674"/>
                  </a:lnTo>
                  <a:lnTo>
                    <a:pt x="262" y="675"/>
                  </a:lnTo>
                  <a:lnTo>
                    <a:pt x="289" y="674"/>
                  </a:lnTo>
                  <a:lnTo>
                    <a:pt x="318" y="671"/>
                  </a:lnTo>
                  <a:lnTo>
                    <a:pt x="348" y="667"/>
                  </a:lnTo>
                  <a:lnTo>
                    <a:pt x="379" y="661"/>
                  </a:lnTo>
                  <a:lnTo>
                    <a:pt x="412" y="654"/>
                  </a:lnTo>
                  <a:lnTo>
                    <a:pt x="444" y="646"/>
                  </a:lnTo>
                  <a:lnTo>
                    <a:pt x="476" y="636"/>
                  </a:lnTo>
                  <a:lnTo>
                    <a:pt x="509" y="626"/>
                  </a:lnTo>
                  <a:lnTo>
                    <a:pt x="541" y="614"/>
                  </a:lnTo>
                  <a:lnTo>
                    <a:pt x="574" y="601"/>
                  </a:lnTo>
                  <a:lnTo>
                    <a:pt x="607" y="588"/>
                  </a:lnTo>
                  <a:lnTo>
                    <a:pt x="640" y="574"/>
                  </a:lnTo>
                  <a:lnTo>
                    <a:pt x="672" y="559"/>
                  </a:lnTo>
                  <a:lnTo>
                    <a:pt x="705" y="544"/>
                  </a:lnTo>
                  <a:lnTo>
                    <a:pt x="767" y="513"/>
                  </a:lnTo>
                  <a:lnTo>
                    <a:pt x="827" y="482"/>
                  </a:lnTo>
                  <a:lnTo>
                    <a:pt x="883" y="450"/>
                  </a:lnTo>
                  <a:lnTo>
                    <a:pt x="934" y="420"/>
                  </a:lnTo>
                  <a:lnTo>
                    <a:pt x="980" y="393"/>
                  </a:lnTo>
                  <a:lnTo>
                    <a:pt x="1020" y="368"/>
                  </a:lnTo>
                  <a:lnTo>
                    <a:pt x="1052" y="347"/>
                  </a:lnTo>
                  <a:lnTo>
                    <a:pt x="1076" y="332"/>
                  </a:lnTo>
                  <a:lnTo>
                    <a:pt x="1091" y="321"/>
                  </a:lnTo>
                  <a:lnTo>
                    <a:pt x="1096" y="318"/>
                  </a:lnTo>
                  <a:lnTo>
                    <a:pt x="1202" y="0"/>
                  </a:lnTo>
                  <a:lnTo>
                    <a:pt x="1200" y="7"/>
                  </a:lnTo>
                  <a:lnTo>
                    <a:pt x="1192" y="29"/>
                  </a:lnTo>
                  <a:lnTo>
                    <a:pt x="1181" y="62"/>
                  </a:lnTo>
                  <a:lnTo>
                    <a:pt x="1168" y="106"/>
                  </a:lnTo>
                  <a:lnTo>
                    <a:pt x="1153" y="158"/>
                  </a:lnTo>
                  <a:lnTo>
                    <a:pt x="1137" y="217"/>
                  </a:lnTo>
                  <a:lnTo>
                    <a:pt x="1130" y="250"/>
                  </a:lnTo>
                  <a:lnTo>
                    <a:pt x="1123" y="282"/>
                  </a:lnTo>
                  <a:lnTo>
                    <a:pt x="1116" y="315"/>
                  </a:lnTo>
                  <a:lnTo>
                    <a:pt x="1110" y="349"/>
                  </a:lnTo>
                  <a:lnTo>
                    <a:pt x="1104" y="383"/>
                  </a:lnTo>
                  <a:lnTo>
                    <a:pt x="1100" y="417"/>
                  </a:lnTo>
                  <a:lnTo>
                    <a:pt x="1096" y="451"/>
                  </a:lnTo>
                  <a:lnTo>
                    <a:pt x="1094" y="485"/>
                  </a:lnTo>
                  <a:lnTo>
                    <a:pt x="1093" y="518"/>
                  </a:lnTo>
                  <a:lnTo>
                    <a:pt x="1093" y="550"/>
                  </a:lnTo>
                  <a:lnTo>
                    <a:pt x="1095" y="581"/>
                  </a:lnTo>
                  <a:lnTo>
                    <a:pt x="1098" y="611"/>
                  </a:lnTo>
                  <a:lnTo>
                    <a:pt x="1103" y="640"/>
                  </a:lnTo>
                  <a:lnTo>
                    <a:pt x="1111" y="666"/>
                  </a:lnTo>
                  <a:lnTo>
                    <a:pt x="1120" y="691"/>
                  </a:lnTo>
                  <a:lnTo>
                    <a:pt x="1131" y="714"/>
                  </a:lnTo>
                  <a:lnTo>
                    <a:pt x="1145" y="734"/>
                  </a:lnTo>
                  <a:lnTo>
                    <a:pt x="1162" y="752"/>
                  </a:lnTo>
                  <a:lnTo>
                    <a:pt x="1181" y="767"/>
                  </a:lnTo>
                  <a:lnTo>
                    <a:pt x="1202" y="778"/>
                  </a:lnTo>
                  <a:lnTo>
                    <a:pt x="1227" y="787"/>
                  </a:lnTo>
                  <a:lnTo>
                    <a:pt x="1251" y="793"/>
                  </a:lnTo>
                  <a:lnTo>
                    <a:pt x="1275" y="798"/>
                  </a:lnTo>
                  <a:lnTo>
                    <a:pt x="1300" y="800"/>
                  </a:lnTo>
                  <a:lnTo>
                    <a:pt x="1326" y="800"/>
                  </a:lnTo>
                  <a:lnTo>
                    <a:pt x="1352" y="798"/>
                  </a:lnTo>
                  <a:lnTo>
                    <a:pt x="1378" y="794"/>
                  </a:lnTo>
                  <a:lnTo>
                    <a:pt x="1405" y="788"/>
                  </a:lnTo>
                  <a:lnTo>
                    <a:pt x="1431" y="780"/>
                  </a:lnTo>
                  <a:lnTo>
                    <a:pt x="1459" y="770"/>
                  </a:lnTo>
                  <a:lnTo>
                    <a:pt x="1487" y="758"/>
                  </a:lnTo>
                  <a:lnTo>
                    <a:pt x="1515" y="744"/>
                  </a:lnTo>
                  <a:lnTo>
                    <a:pt x="1543" y="729"/>
                  </a:lnTo>
                  <a:lnTo>
                    <a:pt x="1571" y="712"/>
                  </a:lnTo>
                  <a:lnTo>
                    <a:pt x="1599" y="692"/>
                  </a:lnTo>
                  <a:lnTo>
                    <a:pt x="1627" y="671"/>
                  </a:lnTo>
                  <a:lnTo>
                    <a:pt x="1655" y="649"/>
                  </a:lnTo>
                  <a:lnTo>
                    <a:pt x="1683" y="625"/>
                  </a:lnTo>
                  <a:lnTo>
                    <a:pt x="1711" y="599"/>
                  </a:lnTo>
                  <a:lnTo>
                    <a:pt x="1739" y="572"/>
                  </a:lnTo>
                  <a:lnTo>
                    <a:pt x="1767" y="544"/>
                  </a:lnTo>
                  <a:lnTo>
                    <a:pt x="1795" y="514"/>
                  </a:lnTo>
                  <a:lnTo>
                    <a:pt x="1822" y="483"/>
                  </a:lnTo>
                  <a:lnTo>
                    <a:pt x="1849" y="449"/>
                  </a:lnTo>
                  <a:lnTo>
                    <a:pt x="1876" y="415"/>
                  </a:lnTo>
                  <a:lnTo>
                    <a:pt x="1902" y="379"/>
                  </a:lnTo>
                  <a:lnTo>
                    <a:pt x="1928" y="343"/>
                  </a:lnTo>
                  <a:lnTo>
                    <a:pt x="1954" y="305"/>
                  </a:lnTo>
                  <a:lnTo>
                    <a:pt x="1979" y="265"/>
                  </a:lnTo>
                  <a:lnTo>
                    <a:pt x="2003" y="225"/>
                  </a:lnTo>
                  <a:lnTo>
                    <a:pt x="2028" y="183"/>
                  </a:lnTo>
                  <a:lnTo>
                    <a:pt x="2052" y="140"/>
                  </a:lnTo>
                  <a:lnTo>
                    <a:pt x="2050" y="150"/>
                  </a:lnTo>
                  <a:lnTo>
                    <a:pt x="2047" y="177"/>
                  </a:lnTo>
                  <a:lnTo>
                    <a:pt x="2045" y="196"/>
                  </a:lnTo>
                  <a:lnTo>
                    <a:pt x="2044" y="219"/>
                  </a:lnTo>
                  <a:lnTo>
                    <a:pt x="2043" y="247"/>
                  </a:lnTo>
                  <a:lnTo>
                    <a:pt x="2042" y="276"/>
                  </a:lnTo>
                  <a:lnTo>
                    <a:pt x="2042" y="308"/>
                  </a:lnTo>
                  <a:lnTo>
                    <a:pt x="2043" y="342"/>
                  </a:lnTo>
                  <a:lnTo>
                    <a:pt x="2045" y="378"/>
                  </a:lnTo>
                  <a:lnTo>
                    <a:pt x="2048" y="416"/>
                  </a:lnTo>
                  <a:lnTo>
                    <a:pt x="2053" y="456"/>
                  </a:lnTo>
                  <a:lnTo>
                    <a:pt x="2059" y="498"/>
                  </a:lnTo>
                  <a:lnTo>
                    <a:pt x="2068" y="540"/>
                  </a:lnTo>
                  <a:lnTo>
                    <a:pt x="2078" y="583"/>
                  </a:lnTo>
                  <a:lnTo>
                    <a:pt x="2091" y="626"/>
                  </a:lnTo>
                  <a:lnTo>
                    <a:pt x="2106" y="669"/>
                  </a:lnTo>
                  <a:lnTo>
                    <a:pt x="2124" y="713"/>
                  </a:lnTo>
                  <a:lnTo>
                    <a:pt x="2145" y="756"/>
                  </a:lnTo>
                  <a:lnTo>
                    <a:pt x="2168" y="798"/>
                  </a:lnTo>
                  <a:lnTo>
                    <a:pt x="2195" y="839"/>
                  </a:lnTo>
                  <a:lnTo>
                    <a:pt x="2226" y="879"/>
                  </a:lnTo>
                  <a:lnTo>
                    <a:pt x="2260" y="917"/>
                  </a:lnTo>
                  <a:lnTo>
                    <a:pt x="2299" y="954"/>
                  </a:lnTo>
                  <a:lnTo>
                    <a:pt x="2341" y="988"/>
                  </a:lnTo>
                  <a:lnTo>
                    <a:pt x="2387" y="1019"/>
                  </a:lnTo>
                  <a:lnTo>
                    <a:pt x="2437" y="1048"/>
                  </a:lnTo>
                  <a:lnTo>
                    <a:pt x="2492" y="1074"/>
                  </a:lnTo>
                  <a:lnTo>
                    <a:pt x="2553" y="1097"/>
                  </a:lnTo>
                  <a:lnTo>
                    <a:pt x="2618" y="1116"/>
                  </a:lnTo>
                  <a:lnTo>
                    <a:pt x="2688" y="1131"/>
                  </a:lnTo>
                  <a:lnTo>
                    <a:pt x="2758" y="1142"/>
                  </a:lnTo>
                  <a:lnTo>
                    <a:pt x="2825" y="1150"/>
                  </a:lnTo>
                  <a:lnTo>
                    <a:pt x="2886" y="1153"/>
                  </a:lnTo>
                  <a:lnTo>
                    <a:pt x="2943" y="1154"/>
                  </a:lnTo>
                  <a:lnTo>
                    <a:pt x="2996" y="1151"/>
                  </a:lnTo>
                  <a:lnTo>
                    <a:pt x="3045" y="1145"/>
                  </a:lnTo>
                  <a:lnTo>
                    <a:pt x="3091" y="1136"/>
                  </a:lnTo>
                  <a:lnTo>
                    <a:pt x="3133" y="1125"/>
                  </a:lnTo>
                  <a:lnTo>
                    <a:pt x="3170" y="1111"/>
                  </a:lnTo>
                  <a:lnTo>
                    <a:pt x="3205" y="1096"/>
                  </a:lnTo>
                  <a:lnTo>
                    <a:pt x="3236" y="1078"/>
                  </a:lnTo>
                  <a:lnTo>
                    <a:pt x="3265" y="1059"/>
                  </a:lnTo>
                  <a:lnTo>
                    <a:pt x="3290" y="1039"/>
                  </a:lnTo>
                  <a:lnTo>
                    <a:pt x="3313" y="1018"/>
                  </a:lnTo>
                  <a:lnTo>
                    <a:pt x="3333" y="996"/>
                  </a:lnTo>
                  <a:lnTo>
                    <a:pt x="3352" y="973"/>
                  </a:lnTo>
                  <a:lnTo>
                    <a:pt x="3367" y="949"/>
                  </a:lnTo>
                  <a:lnTo>
                    <a:pt x="3380" y="925"/>
                  </a:lnTo>
                  <a:lnTo>
                    <a:pt x="3392" y="902"/>
                  </a:lnTo>
                  <a:lnTo>
                    <a:pt x="3401" y="878"/>
                  </a:lnTo>
                  <a:lnTo>
                    <a:pt x="3409" y="856"/>
                  </a:lnTo>
                  <a:lnTo>
                    <a:pt x="3416" y="834"/>
                  </a:lnTo>
                  <a:lnTo>
                    <a:pt x="3421" y="813"/>
                  </a:lnTo>
                  <a:lnTo>
                    <a:pt x="3424" y="793"/>
                  </a:lnTo>
                  <a:lnTo>
                    <a:pt x="3427" y="775"/>
                  </a:lnTo>
                  <a:lnTo>
                    <a:pt x="3429" y="758"/>
                  </a:lnTo>
                  <a:lnTo>
                    <a:pt x="3430" y="744"/>
                  </a:lnTo>
                  <a:lnTo>
                    <a:pt x="3431" y="731"/>
                  </a:lnTo>
                  <a:lnTo>
                    <a:pt x="3431" y="713"/>
                  </a:lnTo>
                  <a:lnTo>
                    <a:pt x="3431" y="707"/>
                  </a:lnTo>
                  <a:lnTo>
                    <a:pt x="3576" y="255"/>
                  </a:lnTo>
                  <a:lnTo>
                    <a:pt x="3580" y="265"/>
                  </a:lnTo>
                  <a:lnTo>
                    <a:pt x="3590" y="293"/>
                  </a:lnTo>
                  <a:lnTo>
                    <a:pt x="3607" y="335"/>
                  </a:lnTo>
                  <a:lnTo>
                    <a:pt x="3632" y="390"/>
                  </a:lnTo>
                  <a:lnTo>
                    <a:pt x="3647" y="421"/>
                  </a:lnTo>
                  <a:lnTo>
                    <a:pt x="3663" y="454"/>
                  </a:lnTo>
                  <a:lnTo>
                    <a:pt x="3682" y="489"/>
                  </a:lnTo>
                  <a:lnTo>
                    <a:pt x="3702" y="525"/>
                  </a:lnTo>
                  <a:lnTo>
                    <a:pt x="3725" y="562"/>
                  </a:lnTo>
                  <a:lnTo>
                    <a:pt x="3749" y="600"/>
                  </a:lnTo>
                  <a:lnTo>
                    <a:pt x="3776" y="637"/>
                  </a:lnTo>
                  <a:lnTo>
                    <a:pt x="3804" y="675"/>
                  </a:lnTo>
                  <a:lnTo>
                    <a:pt x="3835" y="714"/>
                  </a:lnTo>
                  <a:lnTo>
                    <a:pt x="3868" y="750"/>
                  </a:lnTo>
                  <a:lnTo>
                    <a:pt x="3903" y="786"/>
                  </a:lnTo>
                  <a:lnTo>
                    <a:pt x="3940" y="820"/>
                  </a:lnTo>
                  <a:lnTo>
                    <a:pt x="3980" y="852"/>
                  </a:lnTo>
                  <a:lnTo>
                    <a:pt x="4021" y="882"/>
                  </a:lnTo>
                  <a:lnTo>
                    <a:pt x="4064" y="910"/>
                  </a:lnTo>
                  <a:lnTo>
                    <a:pt x="4110" y="934"/>
                  </a:lnTo>
                  <a:lnTo>
                    <a:pt x="4159" y="957"/>
                  </a:lnTo>
                  <a:lnTo>
                    <a:pt x="4210" y="975"/>
                  </a:lnTo>
                  <a:lnTo>
                    <a:pt x="4262" y="989"/>
                  </a:lnTo>
                  <a:lnTo>
                    <a:pt x="4318" y="999"/>
                  </a:lnTo>
                  <a:lnTo>
                    <a:pt x="4375" y="1005"/>
                  </a:lnTo>
                  <a:lnTo>
                    <a:pt x="4436" y="1005"/>
                  </a:lnTo>
                  <a:lnTo>
                    <a:pt x="4498" y="1001"/>
                  </a:lnTo>
                  <a:lnTo>
                    <a:pt x="4563" y="990"/>
                  </a:lnTo>
                  <a:lnTo>
                    <a:pt x="4626" y="976"/>
                  </a:lnTo>
                  <a:lnTo>
                    <a:pt x="4684" y="958"/>
                  </a:lnTo>
                  <a:lnTo>
                    <a:pt x="4738" y="936"/>
                  </a:lnTo>
                  <a:lnTo>
                    <a:pt x="4785" y="912"/>
                  </a:lnTo>
                  <a:lnTo>
                    <a:pt x="4828" y="887"/>
                  </a:lnTo>
                  <a:lnTo>
                    <a:pt x="4867" y="859"/>
                  </a:lnTo>
                  <a:lnTo>
                    <a:pt x="4901" y="829"/>
                  </a:lnTo>
                  <a:lnTo>
                    <a:pt x="4931" y="797"/>
                  </a:lnTo>
                  <a:lnTo>
                    <a:pt x="4958" y="764"/>
                  </a:lnTo>
                  <a:lnTo>
                    <a:pt x="4980" y="730"/>
                  </a:lnTo>
                  <a:lnTo>
                    <a:pt x="4999" y="693"/>
                  </a:lnTo>
                  <a:lnTo>
                    <a:pt x="5015" y="657"/>
                  </a:lnTo>
                  <a:lnTo>
                    <a:pt x="5028" y="621"/>
                  </a:lnTo>
                  <a:lnTo>
                    <a:pt x="5038" y="584"/>
                  </a:lnTo>
                  <a:lnTo>
                    <a:pt x="5046" y="547"/>
                  </a:lnTo>
                  <a:lnTo>
                    <a:pt x="5051" y="510"/>
                  </a:lnTo>
                  <a:lnTo>
                    <a:pt x="5055" y="474"/>
                  </a:lnTo>
                  <a:lnTo>
                    <a:pt x="5056" y="437"/>
                  </a:lnTo>
                  <a:lnTo>
                    <a:pt x="5056" y="402"/>
                  </a:lnTo>
                  <a:lnTo>
                    <a:pt x="5055" y="369"/>
                  </a:lnTo>
                  <a:lnTo>
                    <a:pt x="5052" y="336"/>
                  </a:lnTo>
                  <a:lnTo>
                    <a:pt x="5048" y="306"/>
                  </a:lnTo>
                  <a:lnTo>
                    <a:pt x="5044" y="277"/>
                  </a:lnTo>
                  <a:lnTo>
                    <a:pt x="5039" y="250"/>
                  </a:lnTo>
                  <a:lnTo>
                    <a:pt x="5029" y="202"/>
                  </a:lnTo>
                  <a:lnTo>
                    <a:pt x="5019" y="166"/>
                  </a:lnTo>
                  <a:lnTo>
                    <a:pt x="5012" y="144"/>
                  </a:lnTo>
                  <a:lnTo>
                    <a:pt x="5010" y="136"/>
                  </a:lnTo>
                  <a:lnTo>
                    <a:pt x="5015" y="144"/>
                  </a:lnTo>
                  <a:lnTo>
                    <a:pt x="5031" y="168"/>
                  </a:lnTo>
                  <a:lnTo>
                    <a:pt x="5057" y="205"/>
                  </a:lnTo>
                  <a:lnTo>
                    <a:pt x="5092" y="253"/>
                  </a:lnTo>
                  <a:lnTo>
                    <a:pt x="5113" y="279"/>
                  </a:lnTo>
                  <a:lnTo>
                    <a:pt x="5136" y="306"/>
                  </a:lnTo>
                  <a:lnTo>
                    <a:pt x="5161" y="334"/>
                  </a:lnTo>
                  <a:lnTo>
                    <a:pt x="5189" y="363"/>
                  </a:lnTo>
                  <a:lnTo>
                    <a:pt x="5218" y="393"/>
                  </a:lnTo>
                  <a:lnTo>
                    <a:pt x="5250" y="422"/>
                  </a:lnTo>
                  <a:lnTo>
                    <a:pt x="5282" y="451"/>
                  </a:lnTo>
                  <a:lnTo>
                    <a:pt x="5317" y="479"/>
                  </a:lnTo>
                  <a:lnTo>
                    <a:pt x="5353" y="506"/>
                  </a:lnTo>
                  <a:lnTo>
                    <a:pt x="5391" y="532"/>
                  </a:lnTo>
                  <a:lnTo>
                    <a:pt x="5430" y="555"/>
                  </a:lnTo>
                  <a:lnTo>
                    <a:pt x="5471" y="577"/>
                  </a:lnTo>
                  <a:lnTo>
                    <a:pt x="5514" y="595"/>
                  </a:lnTo>
                  <a:lnTo>
                    <a:pt x="5557" y="611"/>
                  </a:lnTo>
                  <a:lnTo>
                    <a:pt x="5602" y="624"/>
                  </a:lnTo>
                  <a:lnTo>
                    <a:pt x="5647" y="633"/>
                  </a:lnTo>
                  <a:lnTo>
                    <a:pt x="5694" y="638"/>
                  </a:lnTo>
                  <a:lnTo>
                    <a:pt x="5742" y="638"/>
                  </a:lnTo>
                  <a:lnTo>
                    <a:pt x="5792" y="634"/>
                  </a:lnTo>
                  <a:lnTo>
                    <a:pt x="5842" y="625"/>
                  </a:lnTo>
                  <a:lnTo>
                    <a:pt x="5892" y="610"/>
                  </a:lnTo>
                  <a:lnTo>
                    <a:pt x="5943" y="590"/>
                  </a:lnTo>
                  <a:lnTo>
                    <a:pt x="5995" y="563"/>
                  </a:lnTo>
                  <a:lnTo>
                    <a:pt x="6049" y="530"/>
                  </a:lnTo>
                  <a:lnTo>
                    <a:pt x="6037" y="541"/>
                  </a:lnTo>
                  <a:lnTo>
                    <a:pt x="6002" y="569"/>
                  </a:lnTo>
                  <a:lnTo>
                    <a:pt x="5978" y="587"/>
                  </a:lnTo>
                  <a:lnTo>
                    <a:pt x="5951" y="608"/>
                  </a:lnTo>
                  <a:lnTo>
                    <a:pt x="5921" y="631"/>
                  </a:lnTo>
                  <a:lnTo>
                    <a:pt x="5889" y="654"/>
                  </a:lnTo>
                  <a:lnTo>
                    <a:pt x="5856" y="677"/>
                  </a:lnTo>
                  <a:lnTo>
                    <a:pt x="5821" y="699"/>
                  </a:lnTo>
                  <a:lnTo>
                    <a:pt x="5786" y="721"/>
                  </a:lnTo>
                  <a:lnTo>
                    <a:pt x="5750" y="739"/>
                  </a:lnTo>
                  <a:lnTo>
                    <a:pt x="5732" y="748"/>
                  </a:lnTo>
                  <a:lnTo>
                    <a:pt x="5715" y="755"/>
                  </a:lnTo>
                  <a:lnTo>
                    <a:pt x="5699" y="762"/>
                  </a:lnTo>
                  <a:lnTo>
                    <a:pt x="5683" y="767"/>
                  </a:lnTo>
                  <a:lnTo>
                    <a:pt x="5667" y="772"/>
                  </a:lnTo>
                  <a:lnTo>
                    <a:pt x="5652" y="775"/>
                  </a:lnTo>
                  <a:lnTo>
                    <a:pt x="5638" y="777"/>
                  </a:lnTo>
                  <a:lnTo>
                    <a:pt x="5624" y="778"/>
                  </a:lnTo>
                  <a:lnTo>
                    <a:pt x="5611" y="778"/>
                  </a:lnTo>
                  <a:lnTo>
                    <a:pt x="5597" y="777"/>
                  </a:lnTo>
                  <a:lnTo>
                    <a:pt x="5583" y="775"/>
                  </a:lnTo>
                  <a:lnTo>
                    <a:pt x="5568" y="772"/>
                  </a:lnTo>
                  <a:lnTo>
                    <a:pt x="5539" y="765"/>
                  </a:lnTo>
                  <a:lnTo>
                    <a:pt x="5509" y="756"/>
                  </a:lnTo>
                  <a:lnTo>
                    <a:pt x="5479" y="745"/>
                  </a:lnTo>
                  <a:lnTo>
                    <a:pt x="5449" y="733"/>
                  </a:lnTo>
                  <a:lnTo>
                    <a:pt x="5421" y="721"/>
                  </a:lnTo>
                  <a:lnTo>
                    <a:pt x="5394" y="708"/>
                  </a:lnTo>
                  <a:lnTo>
                    <a:pt x="5345" y="681"/>
                  </a:lnTo>
                  <a:lnTo>
                    <a:pt x="5305" y="658"/>
                  </a:lnTo>
                  <a:lnTo>
                    <a:pt x="5280" y="642"/>
                  </a:lnTo>
                  <a:lnTo>
                    <a:pt x="5270" y="636"/>
                  </a:lnTo>
                  <a:lnTo>
                    <a:pt x="5262" y="660"/>
                  </a:lnTo>
                  <a:lnTo>
                    <a:pt x="5239" y="725"/>
                  </a:lnTo>
                  <a:lnTo>
                    <a:pt x="5221" y="767"/>
                  </a:lnTo>
                  <a:lnTo>
                    <a:pt x="5200" y="814"/>
                  </a:lnTo>
                  <a:lnTo>
                    <a:pt x="5189" y="838"/>
                  </a:lnTo>
                  <a:lnTo>
                    <a:pt x="5177" y="864"/>
                  </a:lnTo>
                  <a:lnTo>
                    <a:pt x="5164" y="889"/>
                  </a:lnTo>
                  <a:lnTo>
                    <a:pt x="5150" y="915"/>
                  </a:lnTo>
                  <a:lnTo>
                    <a:pt x="5136" y="941"/>
                  </a:lnTo>
                  <a:lnTo>
                    <a:pt x="5121" y="966"/>
                  </a:lnTo>
                  <a:lnTo>
                    <a:pt x="5105" y="991"/>
                  </a:lnTo>
                  <a:lnTo>
                    <a:pt x="5089" y="1015"/>
                  </a:lnTo>
                  <a:lnTo>
                    <a:pt x="5071" y="1038"/>
                  </a:lnTo>
                  <a:lnTo>
                    <a:pt x="5054" y="1060"/>
                  </a:lnTo>
                  <a:lnTo>
                    <a:pt x="5035" y="1080"/>
                  </a:lnTo>
                  <a:lnTo>
                    <a:pt x="5017" y="1099"/>
                  </a:lnTo>
                  <a:lnTo>
                    <a:pt x="4997" y="1116"/>
                  </a:lnTo>
                  <a:lnTo>
                    <a:pt x="4977" y="1131"/>
                  </a:lnTo>
                  <a:lnTo>
                    <a:pt x="4956" y="1144"/>
                  </a:lnTo>
                  <a:lnTo>
                    <a:pt x="4935" y="1154"/>
                  </a:lnTo>
                  <a:lnTo>
                    <a:pt x="4913" y="1162"/>
                  </a:lnTo>
                  <a:lnTo>
                    <a:pt x="4891" y="1167"/>
                  </a:lnTo>
                  <a:lnTo>
                    <a:pt x="4869" y="1168"/>
                  </a:lnTo>
                  <a:lnTo>
                    <a:pt x="4846" y="1167"/>
                  </a:lnTo>
                  <a:lnTo>
                    <a:pt x="4823" y="1164"/>
                  </a:lnTo>
                  <a:lnTo>
                    <a:pt x="4801" y="1162"/>
                  </a:lnTo>
                  <a:lnTo>
                    <a:pt x="4779" y="1162"/>
                  </a:lnTo>
                  <a:lnTo>
                    <a:pt x="4758" y="1162"/>
                  </a:lnTo>
                  <a:lnTo>
                    <a:pt x="4737" y="1164"/>
                  </a:lnTo>
                  <a:lnTo>
                    <a:pt x="4717" y="1166"/>
                  </a:lnTo>
                  <a:lnTo>
                    <a:pt x="4698" y="1169"/>
                  </a:lnTo>
                  <a:lnTo>
                    <a:pt x="4678" y="1173"/>
                  </a:lnTo>
                  <a:lnTo>
                    <a:pt x="4641" y="1182"/>
                  </a:lnTo>
                  <a:lnTo>
                    <a:pt x="4606" y="1193"/>
                  </a:lnTo>
                  <a:lnTo>
                    <a:pt x="4572" y="1204"/>
                  </a:lnTo>
                  <a:lnTo>
                    <a:pt x="4540" y="1216"/>
                  </a:lnTo>
                  <a:lnTo>
                    <a:pt x="4510" y="1227"/>
                  </a:lnTo>
                  <a:lnTo>
                    <a:pt x="4480" y="1237"/>
                  </a:lnTo>
                  <a:lnTo>
                    <a:pt x="4465" y="1242"/>
                  </a:lnTo>
                  <a:lnTo>
                    <a:pt x="4451" y="1246"/>
                  </a:lnTo>
                  <a:lnTo>
                    <a:pt x="4437" y="1249"/>
                  </a:lnTo>
                  <a:lnTo>
                    <a:pt x="4423" y="1251"/>
                  </a:lnTo>
                  <a:lnTo>
                    <a:pt x="4408" y="1253"/>
                  </a:lnTo>
                  <a:lnTo>
                    <a:pt x="4395" y="1254"/>
                  </a:lnTo>
                  <a:lnTo>
                    <a:pt x="4381" y="1254"/>
                  </a:lnTo>
                  <a:lnTo>
                    <a:pt x="4368" y="1253"/>
                  </a:lnTo>
                  <a:lnTo>
                    <a:pt x="4354" y="1251"/>
                  </a:lnTo>
                  <a:lnTo>
                    <a:pt x="4341" y="1248"/>
                  </a:lnTo>
                  <a:lnTo>
                    <a:pt x="4328" y="1244"/>
                  </a:lnTo>
                  <a:lnTo>
                    <a:pt x="4315" y="1238"/>
                  </a:lnTo>
                  <a:lnTo>
                    <a:pt x="4301" y="1230"/>
                  </a:lnTo>
                  <a:lnTo>
                    <a:pt x="4284" y="1221"/>
                  </a:lnTo>
                  <a:lnTo>
                    <a:pt x="4266" y="1209"/>
                  </a:lnTo>
                  <a:lnTo>
                    <a:pt x="4246" y="1196"/>
                  </a:lnTo>
                  <a:lnTo>
                    <a:pt x="4201" y="1165"/>
                  </a:lnTo>
                  <a:lnTo>
                    <a:pt x="4150" y="1130"/>
                  </a:lnTo>
                  <a:lnTo>
                    <a:pt x="4096" y="1091"/>
                  </a:lnTo>
                  <a:lnTo>
                    <a:pt x="4040" y="1050"/>
                  </a:lnTo>
                  <a:lnTo>
                    <a:pt x="3983" y="1007"/>
                  </a:lnTo>
                  <a:lnTo>
                    <a:pt x="3926" y="964"/>
                  </a:lnTo>
                  <a:lnTo>
                    <a:pt x="3818" y="880"/>
                  </a:lnTo>
                  <a:lnTo>
                    <a:pt x="3728" y="810"/>
                  </a:lnTo>
                  <a:lnTo>
                    <a:pt x="3666" y="761"/>
                  </a:lnTo>
                  <a:lnTo>
                    <a:pt x="3643" y="743"/>
                  </a:lnTo>
                  <a:lnTo>
                    <a:pt x="3634" y="770"/>
                  </a:lnTo>
                  <a:lnTo>
                    <a:pt x="3604" y="843"/>
                  </a:lnTo>
                  <a:lnTo>
                    <a:pt x="3584" y="891"/>
                  </a:lnTo>
                  <a:lnTo>
                    <a:pt x="3559" y="947"/>
                  </a:lnTo>
                  <a:lnTo>
                    <a:pt x="3545" y="975"/>
                  </a:lnTo>
                  <a:lnTo>
                    <a:pt x="3530" y="1005"/>
                  </a:lnTo>
                  <a:lnTo>
                    <a:pt x="3514" y="1035"/>
                  </a:lnTo>
                  <a:lnTo>
                    <a:pt x="3497" y="1065"/>
                  </a:lnTo>
                  <a:lnTo>
                    <a:pt x="3479" y="1096"/>
                  </a:lnTo>
                  <a:lnTo>
                    <a:pt x="3460" y="1127"/>
                  </a:lnTo>
                  <a:lnTo>
                    <a:pt x="3441" y="1157"/>
                  </a:lnTo>
                  <a:lnTo>
                    <a:pt x="3420" y="1187"/>
                  </a:lnTo>
                  <a:lnTo>
                    <a:pt x="3399" y="1216"/>
                  </a:lnTo>
                  <a:lnTo>
                    <a:pt x="3377" y="1243"/>
                  </a:lnTo>
                  <a:lnTo>
                    <a:pt x="3354" y="1270"/>
                  </a:lnTo>
                  <a:lnTo>
                    <a:pt x="3329" y="1295"/>
                  </a:lnTo>
                  <a:lnTo>
                    <a:pt x="3305" y="1318"/>
                  </a:lnTo>
                  <a:lnTo>
                    <a:pt x="3279" y="1339"/>
                  </a:lnTo>
                  <a:lnTo>
                    <a:pt x="3253" y="1359"/>
                  </a:lnTo>
                  <a:lnTo>
                    <a:pt x="3226" y="1375"/>
                  </a:lnTo>
                  <a:lnTo>
                    <a:pt x="3199" y="1390"/>
                  </a:lnTo>
                  <a:lnTo>
                    <a:pt x="3171" y="1401"/>
                  </a:lnTo>
                  <a:lnTo>
                    <a:pt x="3142" y="1409"/>
                  </a:lnTo>
                  <a:lnTo>
                    <a:pt x="3113" y="1414"/>
                  </a:lnTo>
                  <a:lnTo>
                    <a:pt x="2999" y="1428"/>
                  </a:lnTo>
                  <a:lnTo>
                    <a:pt x="2898" y="1439"/>
                  </a:lnTo>
                  <a:lnTo>
                    <a:pt x="2852" y="1443"/>
                  </a:lnTo>
                  <a:lnTo>
                    <a:pt x="2806" y="1446"/>
                  </a:lnTo>
                  <a:lnTo>
                    <a:pt x="2764" y="1447"/>
                  </a:lnTo>
                  <a:lnTo>
                    <a:pt x="2724" y="1446"/>
                  </a:lnTo>
                  <a:lnTo>
                    <a:pt x="2704" y="1445"/>
                  </a:lnTo>
                  <a:lnTo>
                    <a:pt x="2685" y="1443"/>
                  </a:lnTo>
                  <a:lnTo>
                    <a:pt x="2666" y="1441"/>
                  </a:lnTo>
                  <a:lnTo>
                    <a:pt x="2647" y="1438"/>
                  </a:lnTo>
                  <a:lnTo>
                    <a:pt x="2629" y="1435"/>
                  </a:lnTo>
                  <a:lnTo>
                    <a:pt x="2611" y="1431"/>
                  </a:lnTo>
                  <a:lnTo>
                    <a:pt x="2593" y="1426"/>
                  </a:lnTo>
                  <a:lnTo>
                    <a:pt x="2576" y="1420"/>
                  </a:lnTo>
                  <a:lnTo>
                    <a:pt x="2559" y="1413"/>
                  </a:lnTo>
                  <a:lnTo>
                    <a:pt x="2541" y="1405"/>
                  </a:lnTo>
                  <a:lnTo>
                    <a:pt x="2524" y="1397"/>
                  </a:lnTo>
                  <a:lnTo>
                    <a:pt x="2507" y="1388"/>
                  </a:lnTo>
                  <a:lnTo>
                    <a:pt x="2490" y="1379"/>
                  </a:lnTo>
                  <a:lnTo>
                    <a:pt x="2474" y="1368"/>
                  </a:lnTo>
                  <a:lnTo>
                    <a:pt x="2457" y="1356"/>
                  </a:lnTo>
                  <a:lnTo>
                    <a:pt x="2441" y="1343"/>
                  </a:lnTo>
                  <a:lnTo>
                    <a:pt x="2424" y="1329"/>
                  </a:lnTo>
                  <a:lnTo>
                    <a:pt x="2406" y="1312"/>
                  </a:lnTo>
                  <a:lnTo>
                    <a:pt x="2388" y="1293"/>
                  </a:lnTo>
                  <a:lnTo>
                    <a:pt x="2369" y="1273"/>
                  </a:lnTo>
                  <a:lnTo>
                    <a:pt x="2349" y="1250"/>
                  </a:lnTo>
                  <a:lnTo>
                    <a:pt x="2330" y="1226"/>
                  </a:lnTo>
                  <a:lnTo>
                    <a:pt x="2310" y="1201"/>
                  </a:lnTo>
                  <a:lnTo>
                    <a:pt x="2289" y="1173"/>
                  </a:lnTo>
                  <a:lnTo>
                    <a:pt x="2247" y="1117"/>
                  </a:lnTo>
                  <a:lnTo>
                    <a:pt x="2206" y="1058"/>
                  </a:lnTo>
                  <a:lnTo>
                    <a:pt x="2166" y="997"/>
                  </a:lnTo>
                  <a:lnTo>
                    <a:pt x="2127" y="936"/>
                  </a:lnTo>
                  <a:lnTo>
                    <a:pt x="2090" y="878"/>
                  </a:lnTo>
                  <a:lnTo>
                    <a:pt x="2056" y="823"/>
                  </a:lnTo>
                  <a:lnTo>
                    <a:pt x="2025" y="772"/>
                  </a:lnTo>
                  <a:lnTo>
                    <a:pt x="1998" y="727"/>
                  </a:lnTo>
                  <a:lnTo>
                    <a:pt x="1976" y="689"/>
                  </a:lnTo>
                  <a:lnTo>
                    <a:pt x="1959" y="661"/>
                  </a:lnTo>
                  <a:lnTo>
                    <a:pt x="1949" y="642"/>
                  </a:lnTo>
                  <a:lnTo>
                    <a:pt x="1945" y="636"/>
                  </a:lnTo>
                  <a:lnTo>
                    <a:pt x="1939" y="642"/>
                  </a:lnTo>
                  <a:lnTo>
                    <a:pt x="1922" y="659"/>
                  </a:lnTo>
                  <a:lnTo>
                    <a:pt x="1894" y="684"/>
                  </a:lnTo>
                  <a:lnTo>
                    <a:pt x="1858" y="718"/>
                  </a:lnTo>
                  <a:lnTo>
                    <a:pt x="1813" y="756"/>
                  </a:lnTo>
                  <a:lnTo>
                    <a:pt x="1761" y="799"/>
                  </a:lnTo>
                  <a:lnTo>
                    <a:pt x="1732" y="821"/>
                  </a:lnTo>
                  <a:lnTo>
                    <a:pt x="1703" y="843"/>
                  </a:lnTo>
                  <a:lnTo>
                    <a:pt x="1672" y="866"/>
                  </a:lnTo>
                  <a:lnTo>
                    <a:pt x="1640" y="888"/>
                  </a:lnTo>
                  <a:lnTo>
                    <a:pt x="1608" y="910"/>
                  </a:lnTo>
                  <a:lnTo>
                    <a:pt x="1574" y="932"/>
                  </a:lnTo>
                  <a:lnTo>
                    <a:pt x="1540" y="954"/>
                  </a:lnTo>
                  <a:lnTo>
                    <a:pt x="1505" y="974"/>
                  </a:lnTo>
                  <a:lnTo>
                    <a:pt x="1469" y="992"/>
                  </a:lnTo>
                  <a:lnTo>
                    <a:pt x="1434" y="1010"/>
                  </a:lnTo>
                  <a:lnTo>
                    <a:pt x="1399" y="1025"/>
                  </a:lnTo>
                  <a:lnTo>
                    <a:pt x="1363" y="1039"/>
                  </a:lnTo>
                  <a:lnTo>
                    <a:pt x="1328" y="1051"/>
                  </a:lnTo>
                  <a:lnTo>
                    <a:pt x="1293" y="1061"/>
                  </a:lnTo>
                  <a:lnTo>
                    <a:pt x="1259" y="1068"/>
                  </a:lnTo>
                  <a:lnTo>
                    <a:pt x="1225" y="1073"/>
                  </a:lnTo>
                  <a:lnTo>
                    <a:pt x="1191" y="1075"/>
                  </a:lnTo>
                  <a:lnTo>
                    <a:pt x="1158" y="1074"/>
                  </a:lnTo>
                  <a:lnTo>
                    <a:pt x="1127" y="1069"/>
                  </a:lnTo>
                  <a:lnTo>
                    <a:pt x="1096" y="1061"/>
                  </a:lnTo>
                  <a:lnTo>
                    <a:pt x="1068" y="1050"/>
                  </a:lnTo>
                  <a:lnTo>
                    <a:pt x="1043" y="1038"/>
                  </a:lnTo>
                  <a:lnTo>
                    <a:pt x="1021" y="1023"/>
                  </a:lnTo>
                  <a:lnTo>
                    <a:pt x="1002" y="1008"/>
                  </a:lnTo>
                  <a:lnTo>
                    <a:pt x="986" y="991"/>
                  </a:lnTo>
                  <a:lnTo>
                    <a:pt x="972" y="973"/>
                  </a:lnTo>
                  <a:lnTo>
                    <a:pt x="961" y="954"/>
                  </a:lnTo>
                  <a:lnTo>
                    <a:pt x="951" y="933"/>
                  </a:lnTo>
                  <a:lnTo>
                    <a:pt x="944" y="912"/>
                  </a:lnTo>
                  <a:lnTo>
                    <a:pt x="938" y="890"/>
                  </a:lnTo>
                  <a:lnTo>
                    <a:pt x="935" y="869"/>
                  </a:lnTo>
                  <a:lnTo>
                    <a:pt x="934" y="846"/>
                  </a:lnTo>
                  <a:lnTo>
                    <a:pt x="933" y="824"/>
                  </a:lnTo>
                  <a:lnTo>
                    <a:pt x="935" y="801"/>
                  </a:lnTo>
                  <a:lnTo>
                    <a:pt x="937" y="778"/>
                  </a:lnTo>
                  <a:lnTo>
                    <a:pt x="941" y="756"/>
                  </a:lnTo>
                  <a:lnTo>
                    <a:pt x="947" y="734"/>
                  </a:lnTo>
                  <a:lnTo>
                    <a:pt x="952" y="712"/>
                  </a:lnTo>
                  <a:lnTo>
                    <a:pt x="958" y="690"/>
                  </a:lnTo>
                  <a:lnTo>
                    <a:pt x="964" y="670"/>
                  </a:lnTo>
                  <a:lnTo>
                    <a:pt x="978" y="632"/>
                  </a:lnTo>
                  <a:lnTo>
                    <a:pt x="992" y="598"/>
                  </a:lnTo>
                  <a:lnTo>
                    <a:pt x="1016" y="549"/>
                  </a:lnTo>
                  <a:lnTo>
                    <a:pt x="1026" y="530"/>
                  </a:lnTo>
                  <a:lnTo>
                    <a:pt x="1016" y="538"/>
                  </a:lnTo>
                  <a:lnTo>
                    <a:pt x="988" y="559"/>
                  </a:lnTo>
                  <a:lnTo>
                    <a:pt x="944" y="590"/>
                  </a:lnTo>
                  <a:lnTo>
                    <a:pt x="885" y="628"/>
                  </a:lnTo>
                  <a:lnTo>
                    <a:pt x="852" y="649"/>
                  </a:lnTo>
                  <a:lnTo>
                    <a:pt x="816" y="670"/>
                  </a:lnTo>
                  <a:lnTo>
                    <a:pt x="778" y="691"/>
                  </a:lnTo>
                  <a:lnTo>
                    <a:pt x="738" y="713"/>
                  </a:lnTo>
                  <a:lnTo>
                    <a:pt x="697" y="734"/>
                  </a:lnTo>
                  <a:lnTo>
                    <a:pt x="653" y="753"/>
                  </a:lnTo>
                  <a:lnTo>
                    <a:pt x="610" y="771"/>
                  </a:lnTo>
                  <a:lnTo>
                    <a:pt x="565" y="787"/>
                  </a:lnTo>
                  <a:lnTo>
                    <a:pt x="521" y="800"/>
                  </a:lnTo>
                  <a:lnTo>
                    <a:pt x="476" y="811"/>
                  </a:lnTo>
                  <a:lnTo>
                    <a:pt x="431" y="819"/>
                  </a:lnTo>
                  <a:lnTo>
                    <a:pt x="386" y="824"/>
                  </a:lnTo>
                  <a:lnTo>
                    <a:pt x="342" y="824"/>
                  </a:lnTo>
                  <a:lnTo>
                    <a:pt x="300" y="821"/>
                  </a:lnTo>
                  <a:lnTo>
                    <a:pt x="259" y="812"/>
                  </a:lnTo>
                  <a:lnTo>
                    <a:pt x="220" y="799"/>
                  </a:lnTo>
                  <a:lnTo>
                    <a:pt x="182" y="780"/>
                  </a:lnTo>
                  <a:lnTo>
                    <a:pt x="147" y="755"/>
                  </a:lnTo>
                  <a:lnTo>
                    <a:pt x="113" y="724"/>
                  </a:lnTo>
                  <a:lnTo>
                    <a:pt x="84" y="685"/>
                  </a:lnTo>
                  <a:lnTo>
                    <a:pt x="57" y="641"/>
                  </a:lnTo>
                  <a:lnTo>
                    <a:pt x="34" y="588"/>
                  </a:lnTo>
                  <a:lnTo>
                    <a:pt x="15" y="528"/>
                  </a:lnTo>
                  <a:lnTo>
                    <a:pt x="0" y="459"/>
                  </a:lnTo>
                  <a:close/>
                </a:path>
              </a:pathLst>
            </a:custGeom>
            <a:solidFill>
              <a:srgbClr val="4F585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52" name="Freeform 28"/>
            <p:cNvSpPr>
              <a:spLocks/>
            </p:cNvSpPr>
            <p:nvPr/>
          </p:nvSpPr>
          <p:spPr bwMode="auto">
            <a:xfrm>
              <a:off x="4191000" y="3894138"/>
              <a:ext cx="125413" cy="90488"/>
            </a:xfrm>
            <a:custGeom>
              <a:avLst/>
              <a:gdLst/>
              <a:ahLst/>
              <a:cxnLst>
                <a:cxn ang="0">
                  <a:pos x="1701" y="221"/>
                </a:cxn>
                <a:cxn ang="0">
                  <a:pos x="1554" y="257"/>
                </a:cxn>
                <a:cxn ang="0">
                  <a:pos x="1321" y="300"/>
                </a:cxn>
                <a:cxn ang="0">
                  <a:pos x="1184" y="318"/>
                </a:cxn>
                <a:cxn ang="0">
                  <a:pos x="1040" y="329"/>
                </a:cxn>
                <a:cxn ang="0">
                  <a:pos x="892" y="331"/>
                </a:cxn>
                <a:cxn ang="0">
                  <a:pos x="747" y="321"/>
                </a:cxn>
                <a:cxn ang="0">
                  <a:pos x="608" y="295"/>
                </a:cxn>
                <a:cxn ang="0">
                  <a:pos x="487" y="272"/>
                </a:cxn>
                <a:cxn ang="0">
                  <a:pos x="401" y="307"/>
                </a:cxn>
                <a:cxn ang="0">
                  <a:pos x="354" y="390"/>
                </a:cxn>
                <a:cxn ang="0">
                  <a:pos x="345" y="509"/>
                </a:cxn>
                <a:cxn ang="0">
                  <a:pos x="376" y="646"/>
                </a:cxn>
                <a:cxn ang="0">
                  <a:pos x="447" y="791"/>
                </a:cxn>
                <a:cxn ang="0">
                  <a:pos x="557" y="927"/>
                </a:cxn>
                <a:cxn ang="0">
                  <a:pos x="709" y="1039"/>
                </a:cxn>
                <a:cxn ang="0">
                  <a:pos x="902" y="1114"/>
                </a:cxn>
                <a:cxn ang="0">
                  <a:pos x="1136" y="1138"/>
                </a:cxn>
                <a:cxn ang="0">
                  <a:pos x="1414" y="1097"/>
                </a:cxn>
                <a:cxn ang="0">
                  <a:pos x="1592" y="1004"/>
                </a:cxn>
                <a:cxn ang="0">
                  <a:pos x="1471" y="1081"/>
                </a:cxn>
                <a:cxn ang="0">
                  <a:pos x="1320" y="1165"/>
                </a:cxn>
                <a:cxn ang="0">
                  <a:pos x="1241" y="1199"/>
                </a:cxn>
                <a:cxn ang="0">
                  <a:pos x="1162" y="1225"/>
                </a:cxn>
                <a:cxn ang="0">
                  <a:pos x="1090" y="1240"/>
                </a:cxn>
                <a:cxn ang="0">
                  <a:pos x="1025" y="1238"/>
                </a:cxn>
                <a:cxn ang="0">
                  <a:pos x="813" y="1203"/>
                </a:cxn>
                <a:cxn ang="0">
                  <a:pos x="684" y="1177"/>
                </a:cxn>
                <a:cxn ang="0">
                  <a:pos x="567" y="1142"/>
                </a:cxn>
                <a:cxn ang="0">
                  <a:pos x="500" y="1114"/>
                </a:cxn>
                <a:cxn ang="0">
                  <a:pos x="458" y="1089"/>
                </a:cxn>
                <a:cxn ang="0">
                  <a:pos x="423" y="1061"/>
                </a:cxn>
                <a:cxn ang="0">
                  <a:pos x="340" y="993"/>
                </a:cxn>
                <a:cxn ang="0">
                  <a:pos x="228" y="908"/>
                </a:cxn>
                <a:cxn ang="0">
                  <a:pos x="171" y="860"/>
                </a:cxn>
                <a:cxn ang="0">
                  <a:pos x="115" y="808"/>
                </a:cxn>
                <a:cxn ang="0">
                  <a:pos x="68" y="752"/>
                </a:cxn>
                <a:cxn ang="0">
                  <a:pos x="30" y="691"/>
                </a:cxn>
                <a:cxn ang="0">
                  <a:pos x="6" y="626"/>
                </a:cxn>
                <a:cxn ang="0">
                  <a:pos x="0" y="557"/>
                </a:cxn>
                <a:cxn ang="0">
                  <a:pos x="13" y="485"/>
                </a:cxn>
                <a:cxn ang="0">
                  <a:pos x="38" y="412"/>
                </a:cxn>
                <a:cxn ang="0">
                  <a:pos x="71" y="342"/>
                </a:cxn>
                <a:cxn ang="0">
                  <a:pos x="110" y="275"/>
                </a:cxn>
                <a:cxn ang="0">
                  <a:pos x="152" y="213"/>
                </a:cxn>
                <a:cxn ang="0">
                  <a:pos x="199" y="156"/>
                </a:cxn>
                <a:cxn ang="0">
                  <a:pos x="246" y="107"/>
                </a:cxn>
                <a:cxn ang="0">
                  <a:pos x="292" y="65"/>
                </a:cxn>
                <a:cxn ang="0">
                  <a:pos x="336" y="33"/>
                </a:cxn>
                <a:cxn ang="0">
                  <a:pos x="377" y="11"/>
                </a:cxn>
                <a:cxn ang="0">
                  <a:pos x="412" y="1"/>
                </a:cxn>
                <a:cxn ang="0">
                  <a:pos x="451" y="3"/>
                </a:cxn>
                <a:cxn ang="0">
                  <a:pos x="550" y="25"/>
                </a:cxn>
                <a:cxn ang="0">
                  <a:pos x="782" y="85"/>
                </a:cxn>
                <a:cxn ang="0">
                  <a:pos x="1022" y="143"/>
                </a:cxn>
                <a:cxn ang="0">
                  <a:pos x="1175" y="175"/>
                </a:cxn>
                <a:cxn ang="0">
                  <a:pos x="1328" y="201"/>
                </a:cxn>
                <a:cxn ang="0">
                  <a:pos x="1476" y="219"/>
                </a:cxn>
                <a:cxn ang="0">
                  <a:pos x="1612" y="223"/>
                </a:cxn>
                <a:cxn ang="0">
                  <a:pos x="1732" y="212"/>
                </a:cxn>
              </a:cxnLst>
              <a:rect l="0" t="0" r="r" b="b"/>
              <a:pathLst>
                <a:path w="1732" h="1241">
                  <a:moveTo>
                    <a:pt x="1732" y="212"/>
                  </a:moveTo>
                  <a:lnTo>
                    <a:pt x="1724" y="215"/>
                  </a:lnTo>
                  <a:lnTo>
                    <a:pt x="1701" y="221"/>
                  </a:lnTo>
                  <a:lnTo>
                    <a:pt x="1664" y="231"/>
                  </a:lnTo>
                  <a:lnTo>
                    <a:pt x="1614" y="243"/>
                  </a:lnTo>
                  <a:lnTo>
                    <a:pt x="1554" y="257"/>
                  </a:lnTo>
                  <a:lnTo>
                    <a:pt x="1484" y="272"/>
                  </a:lnTo>
                  <a:lnTo>
                    <a:pt x="1406" y="287"/>
                  </a:lnTo>
                  <a:lnTo>
                    <a:pt x="1321" y="300"/>
                  </a:lnTo>
                  <a:lnTo>
                    <a:pt x="1277" y="307"/>
                  </a:lnTo>
                  <a:lnTo>
                    <a:pt x="1231" y="313"/>
                  </a:lnTo>
                  <a:lnTo>
                    <a:pt x="1184" y="318"/>
                  </a:lnTo>
                  <a:lnTo>
                    <a:pt x="1136" y="323"/>
                  </a:lnTo>
                  <a:lnTo>
                    <a:pt x="1088" y="326"/>
                  </a:lnTo>
                  <a:lnTo>
                    <a:pt x="1040" y="329"/>
                  </a:lnTo>
                  <a:lnTo>
                    <a:pt x="991" y="331"/>
                  </a:lnTo>
                  <a:lnTo>
                    <a:pt x="941" y="331"/>
                  </a:lnTo>
                  <a:lnTo>
                    <a:pt x="892" y="331"/>
                  </a:lnTo>
                  <a:lnTo>
                    <a:pt x="843" y="329"/>
                  </a:lnTo>
                  <a:lnTo>
                    <a:pt x="795" y="326"/>
                  </a:lnTo>
                  <a:lnTo>
                    <a:pt x="747" y="321"/>
                  </a:lnTo>
                  <a:lnTo>
                    <a:pt x="700" y="314"/>
                  </a:lnTo>
                  <a:lnTo>
                    <a:pt x="653" y="306"/>
                  </a:lnTo>
                  <a:lnTo>
                    <a:pt x="608" y="295"/>
                  </a:lnTo>
                  <a:lnTo>
                    <a:pt x="565" y="283"/>
                  </a:lnTo>
                  <a:lnTo>
                    <a:pt x="524" y="274"/>
                  </a:lnTo>
                  <a:lnTo>
                    <a:pt x="487" y="272"/>
                  </a:lnTo>
                  <a:lnTo>
                    <a:pt x="454" y="277"/>
                  </a:lnTo>
                  <a:lnTo>
                    <a:pt x="425" y="289"/>
                  </a:lnTo>
                  <a:lnTo>
                    <a:pt x="401" y="307"/>
                  </a:lnTo>
                  <a:lnTo>
                    <a:pt x="381" y="330"/>
                  </a:lnTo>
                  <a:lnTo>
                    <a:pt x="365" y="358"/>
                  </a:lnTo>
                  <a:lnTo>
                    <a:pt x="354" y="390"/>
                  </a:lnTo>
                  <a:lnTo>
                    <a:pt x="346" y="426"/>
                  </a:lnTo>
                  <a:lnTo>
                    <a:pt x="344" y="466"/>
                  </a:lnTo>
                  <a:lnTo>
                    <a:pt x="345" y="509"/>
                  </a:lnTo>
                  <a:lnTo>
                    <a:pt x="351" y="553"/>
                  </a:lnTo>
                  <a:lnTo>
                    <a:pt x="361" y="599"/>
                  </a:lnTo>
                  <a:lnTo>
                    <a:pt x="376" y="646"/>
                  </a:lnTo>
                  <a:lnTo>
                    <a:pt x="395" y="695"/>
                  </a:lnTo>
                  <a:lnTo>
                    <a:pt x="418" y="743"/>
                  </a:lnTo>
                  <a:lnTo>
                    <a:pt x="447" y="791"/>
                  </a:lnTo>
                  <a:lnTo>
                    <a:pt x="479" y="838"/>
                  </a:lnTo>
                  <a:lnTo>
                    <a:pt x="516" y="883"/>
                  </a:lnTo>
                  <a:lnTo>
                    <a:pt x="557" y="927"/>
                  </a:lnTo>
                  <a:lnTo>
                    <a:pt x="603" y="968"/>
                  </a:lnTo>
                  <a:lnTo>
                    <a:pt x="653" y="1005"/>
                  </a:lnTo>
                  <a:lnTo>
                    <a:pt x="709" y="1039"/>
                  </a:lnTo>
                  <a:lnTo>
                    <a:pt x="769" y="1069"/>
                  </a:lnTo>
                  <a:lnTo>
                    <a:pt x="833" y="1094"/>
                  </a:lnTo>
                  <a:lnTo>
                    <a:pt x="902" y="1114"/>
                  </a:lnTo>
                  <a:lnTo>
                    <a:pt x="976" y="1129"/>
                  </a:lnTo>
                  <a:lnTo>
                    <a:pt x="1054" y="1137"/>
                  </a:lnTo>
                  <a:lnTo>
                    <a:pt x="1136" y="1138"/>
                  </a:lnTo>
                  <a:lnTo>
                    <a:pt x="1224" y="1132"/>
                  </a:lnTo>
                  <a:lnTo>
                    <a:pt x="1317" y="1119"/>
                  </a:lnTo>
                  <a:lnTo>
                    <a:pt x="1414" y="1097"/>
                  </a:lnTo>
                  <a:lnTo>
                    <a:pt x="1661" y="955"/>
                  </a:lnTo>
                  <a:lnTo>
                    <a:pt x="1643" y="969"/>
                  </a:lnTo>
                  <a:lnTo>
                    <a:pt x="1592" y="1004"/>
                  </a:lnTo>
                  <a:lnTo>
                    <a:pt x="1557" y="1028"/>
                  </a:lnTo>
                  <a:lnTo>
                    <a:pt x="1516" y="1054"/>
                  </a:lnTo>
                  <a:lnTo>
                    <a:pt x="1471" y="1081"/>
                  </a:lnTo>
                  <a:lnTo>
                    <a:pt x="1423" y="1110"/>
                  </a:lnTo>
                  <a:lnTo>
                    <a:pt x="1372" y="1137"/>
                  </a:lnTo>
                  <a:lnTo>
                    <a:pt x="1320" y="1165"/>
                  </a:lnTo>
                  <a:lnTo>
                    <a:pt x="1293" y="1177"/>
                  </a:lnTo>
                  <a:lnTo>
                    <a:pt x="1267" y="1188"/>
                  </a:lnTo>
                  <a:lnTo>
                    <a:pt x="1241" y="1199"/>
                  </a:lnTo>
                  <a:lnTo>
                    <a:pt x="1214" y="1209"/>
                  </a:lnTo>
                  <a:lnTo>
                    <a:pt x="1188" y="1218"/>
                  </a:lnTo>
                  <a:lnTo>
                    <a:pt x="1162" y="1225"/>
                  </a:lnTo>
                  <a:lnTo>
                    <a:pt x="1137" y="1232"/>
                  </a:lnTo>
                  <a:lnTo>
                    <a:pt x="1113" y="1236"/>
                  </a:lnTo>
                  <a:lnTo>
                    <a:pt x="1090" y="1240"/>
                  </a:lnTo>
                  <a:lnTo>
                    <a:pt x="1067" y="1241"/>
                  </a:lnTo>
                  <a:lnTo>
                    <a:pt x="1046" y="1241"/>
                  </a:lnTo>
                  <a:lnTo>
                    <a:pt x="1025" y="1238"/>
                  </a:lnTo>
                  <a:lnTo>
                    <a:pt x="942" y="1225"/>
                  </a:lnTo>
                  <a:lnTo>
                    <a:pt x="856" y="1211"/>
                  </a:lnTo>
                  <a:lnTo>
                    <a:pt x="813" y="1203"/>
                  </a:lnTo>
                  <a:lnTo>
                    <a:pt x="769" y="1195"/>
                  </a:lnTo>
                  <a:lnTo>
                    <a:pt x="727" y="1186"/>
                  </a:lnTo>
                  <a:lnTo>
                    <a:pt x="684" y="1177"/>
                  </a:lnTo>
                  <a:lnTo>
                    <a:pt x="643" y="1166"/>
                  </a:lnTo>
                  <a:lnTo>
                    <a:pt x="604" y="1154"/>
                  </a:lnTo>
                  <a:lnTo>
                    <a:pt x="567" y="1142"/>
                  </a:lnTo>
                  <a:lnTo>
                    <a:pt x="532" y="1128"/>
                  </a:lnTo>
                  <a:lnTo>
                    <a:pt x="516" y="1121"/>
                  </a:lnTo>
                  <a:lnTo>
                    <a:pt x="500" y="1114"/>
                  </a:lnTo>
                  <a:lnTo>
                    <a:pt x="485" y="1106"/>
                  </a:lnTo>
                  <a:lnTo>
                    <a:pt x="471" y="1097"/>
                  </a:lnTo>
                  <a:lnTo>
                    <a:pt x="458" y="1089"/>
                  </a:lnTo>
                  <a:lnTo>
                    <a:pt x="445" y="1080"/>
                  </a:lnTo>
                  <a:lnTo>
                    <a:pt x="434" y="1071"/>
                  </a:lnTo>
                  <a:lnTo>
                    <a:pt x="423" y="1061"/>
                  </a:lnTo>
                  <a:lnTo>
                    <a:pt x="400" y="1040"/>
                  </a:lnTo>
                  <a:lnTo>
                    <a:pt x="372" y="1018"/>
                  </a:lnTo>
                  <a:lnTo>
                    <a:pt x="340" y="993"/>
                  </a:lnTo>
                  <a:lnTo>
                    <a:pt x="304" y="967"/>
                  </a:lnTo>
                  <a:lnTo>
                    <a:pt x="267" y="939"/>
                  </a:lnTo>
                  <a:lnTo>
                    <a:pt x="228" y="908"/>
                  </a:lnTo>
                  <a:lnTo>
                    <a:pt x="209" y="893"/>
                  </a:lnTo>
                  <a:lnTo>
                    <a:pt x="190" y="877"/>
                  </a:lnTo>
                  <a:lnTo>
                    <a:pt x="171" y="860"/>
                  </a:lnTo>
                  <a:lnTo>
                    <a:pt x="151" y="843"/>
                  </a:lnTo>
                  <a:lnTo>
                    <a:pt x="133" y="826"/>
                  </a:lnTo>
                  <a:lnTo>
                    <a:pt x="115" y="808"/>
                  </a:lnTo>
                  <a:lnTo>
                    <a:pt x="98" y="790"/>
                  </a:lnTo>
                  <a:lnTo>
                    <a:pt x="83" y="771"/>
                  </a:lnTo>
                  <a:lnTo>
                    <a:pt x="68" y="752"/>
                  </a:lnTo>
                  <a:lnTo>
                    <a:pt x="54" y="732"/>
                  </a:lnTo>
                  <a:lnTo>
                    <a:pt x="41" y="712"/>
                  </a:lnTo>
                  <a:lnTo>
                    <a:pt x="30" y="691"/>
                  </a:lnTo>
                  <a:lnTo>
                    <a:pt x="21" y="669"/>
                  </a:lnTo>
                  <a:lnTo>
                    <a:pt x="13" y="648"/>
                  </a:lnTo>
                  <a:lnTo>
                    <a:pt x="6" y="626"/>
                  </a:lnTo>
                  <a:lnTo>
                    <a:pt x="2" y="604"/>
                  </a:lnTo>
                  <a:lnTo>
                    <a:pt x="0" y="581"/>
                  </a:lnTo>
                  <a:lnTo>
                    <a:pt x="0" y="557"/>
                  </a:lnTo>
                  <a:lnTo>
                    <a:pt x="2" y="534"/>
                  </a:lnTo>
                  <a:lnTo>
                    <a:pt x="7" y="509"/>
                  </a:lnTo>
                  <a:lnTo>
                    <a:pt x="13" y="485"/>
                  </a:lnTo>
                  <a:lnTo>
                    <a:pt x="21" y="461"/>
                  </a:lnTo>
                  <a:lnTo>
                    <a:pt x="29" y="436"/>
                  </a:lnTo>
                  <a:lnTo>
                    <a:pt x="38" y="412"/>
                  </a:lnTo>
                  <a:lnTo>
                    <a:pt x="48" y="388"/>
                  </a:lnTo>
                  <a:lnTo>
                    <a:pt x="59" y="365"/>
                  </a:lnTo>
                  <a:lnTo>
                    <a:pt x="71" y="342"/>
                  </a:lnTo>
                  <a:lnTo>
                    <a:pt x="83" y="319"/>
                  </a:lnTo>
                  <a:lnTo>
                    <a:pt x="96" y="297"/>
                  </a:lnTo>
                  <a:lnTo>
                    <a:pt x="110" y="275"/>
                  </a:lnTo>
                  <a:lnTo>
                    <a:pt x="123" y="254"/>
                  </a:lnTo>
                  <a:lnTo>
                    <a:pt x="138" y="233"/>
                  </a:lnTo>
                  <a:lnTo>
                    <a:pt x="152" y="213"/>
                  </a:lnTo>
                  <a:lnTo>
                    <a:pt x="168" y="193"/>
                  </a:lnTo>
                  <a:lnTo>
                    <a:pt x="184" y="174"/>
                  </a:lnTo>
                  <a:lnTo>
                    <a:pt x="199" y="156"/>
                  </a:lnTo>
                  <a:lnTo>
                    <a:pt x="215" y="139"/>
                  </a:lnTo>
                  <a:lnTo>
                    <a:pt x="230" y="122"/>
                  </a:lnTo>
                  <a:lnTo>
                    <a:pt x="246" y="107"/>
                  </a:lnTo>
                  <a:lnTo>
                    <a:pt x="262" y="92"/>
                  </a:lnTo>
                  <a:lnTo>
                    <a:pt x="277" y="78"/>
                  </a:lnTo>
                  <a:lnTo>
                    <a:pt x="292" y="65"/>
                  </a:lnTo>
                  <a:lnTo>
                    <a:pt x="307" y="53"/>
                  </a:lnTo>
                  <a:lnTo>
                    <a:pt x="322" y="43"/>
                  </a:lnTo>
                  <a:lnTo>
                    <a:pt x="336" y="33"/>
                  </a:lnTo>
                  <a:lnTo>
                    <a:pt x="350" y="24"/>
                  </a:lnTo>
                  <a:lnTo>
                    <a:pt x="364" y="17"/>
                  </a:lnTo>
                  <a:lnTo>
                    <a:pt x="377" y="11"/>
                  </a:lnTo>
                  <a:lnTo>
                    <a:pt x="389" y="6"/>
                  </a:lnTo>
                  <a:lnTo>
                    <a:pt x="401" y="3"/>
                  </a:lnTo>
                  <a:lnTo>
                    <a:pt x="412" y="1"/>
                  </a:lnTo>
                  <a:lnTo>
                    <a:pt x="423" y="0"/>
                  </a:lnTo>
                  <a:lnTo>
                    <a:pt x="436" y="1"/>
                  </a:lnTo>
                  <a:lnTo>
                    <a:pt x="451" y="3"/>
                  </a:lnTo>
                  <a:lnTo>
                    <a:pt x="471" y="7"/>
                  </a:lnTo>
                  <a:lnTo>
                    <a:pt x="494" y="12"/>
                  </a:lnTo>
                  <a:lnTo>
                    <a:pt x="550" y="25"/>
                  </a:lnTo>
                  <a:lnTo>
                    <a:pt x="618" y="43"/>
                  </a:lnTo>
                  <a:lnTo>
                    <a:pt x="696" y="63"/>
                  </a:lnTo>
                  <a:lnTo>
                    <a:pt x="782" y="85"/>
                  </a:lnTo>
                  <a:lnTo>
                    <a:pt x="874" y="109"/>
                  </a:lnTo>
                  <a:lnTo>
                    <a:pt x="972" y="132"/>
                  </a:lnTo>
                  <a:lnTo>
                    <a:pt x="1022" y="143"/>
                  </a:lnTo>
                  <a:lnTo>
                    <a:pt x="1073" y="154"/>
                  </a:lnTo>
                  <a:lnTo>
                    <a:pt x="1124" y="165"/>
                  </a:lnTo>
                  <a:lnTo>
                    <a:pt x="1175" y="175"/>
                  </a:lnTo>
                  <a:lnTo>
                    <a:pt x="1226" y="185"/>
                  </a:lnTo>
                  <a:lnTo>
                    <a:pt x="1278" y="193"/>
                  </a:lnTo>
                  <a:lnTo>
                    <a:pt x="1328" y="201"/>
                  </a:lnTo>
                  <a:lnTo>
                    <a:pt x="1378" y="209"/>
                  </a:lnTo>
                  <a:lnTo>
                    <a:pt x="1427" y="215"/>
                  </a:lnTo>
                  <a:lnTo>
                    <a:pt x="1476" y="219"/>
                  </a:lnTo>
                  <a:lnTo>
                    <a:pt x="1523" y="222"/>
                  </a:lnTo>
                  <a:lnTo>
                    <a:pt x="1569" y="223"/>
                  </a:lnTo>
                  <a:lnTo>
                    <a:pt x="1612" y="223"/>
                  </a:lnTo>
                  <a:lnTo>
                    <a:pt x="1654" y="221"/>
                  </a:lnTo>
                  <a:lnTo>
                    <a:pt x="1694" y="218"/>
                  </a:lnTo>
                  <a:lnTo>
                    <a:pt x="1732" y="212"/>
                  </a:lnTo>
                  <a:close/>
                </a:path>
              </a:pathLst>
            </a:custGeom>
            <a:solidFill>
              <a:srgbClr val="4F585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53" name="Freeform 29"/>
            <p:cNvSpPr>
              <a:spLocks/>
            </p:cNvSpPr>
            <p:nvPr/>
          </p:nvSpPr>
          <p:spPr bwMode="auto">
            <a:xfrm>
              <a:off x="4699000" y="3902075"/>
              <a:ext cx="119063" cy="77788"/>
            </a:xfrm>
            <a:custGeom>
              <a:avLst/>
              <a:gdLst/>
              <a:ahLst/>
              <a:cxnLst>
                <a:cxn ang="0">
                  <a:pos x="36" y="32"/>
                </a:cxn>
                <a:cxn ang="0">
                  <a:pos x="123" y="84"/>
                </a:cxn>
                <a:cxn ang="0">
                  <a:pos x="224" y="123"/>
                </a:cxn>
                <a:cxn ang="0">
                  <a:pos x="337" y="151"/>
                </a:cxn>
                <a:cxn ang="0">
                  <a:pos x="459" y="170"/>
                </a:cxn>
                <a:cxn ang="0">
                  <a:pos x="587" y="183"/>
                </a:cxn>
                <a:cxn ang="0">
                  <a:pos x="786" y="193"/>
                </a:cxn>
                <a:cxn ang="0">
                  <a:pos x="985" y="200"/>
                </a:cxn>
                <a:cxn ang="0">
                  <a:pos x="1111" y="206"/>
                </a:cxn>
                <a:cxn ang="0">
                  <a:pos x="1231" y="216"/>
                </a:cxn>
                <a:cxn ang="0">
                  <a:pos x="1341" y="232"/>
                </a:cxn>
                <a:cxn ang="0">
                  <a:pos x="1438" y="255"/>
                </a:cxn>
                <a:cxn ang="0">
                  <a:pos x="1519" y="289"/>
                </a:cxn>
                <a:cxn ang="0">
                  <a:pos x="1582" y="334"/>
                </a:cxn>
                <a:cxn ang="0">
                  <a:pos x="1624" y="395"/>
                </a:cxn>
                <a:cxn ang="0">
                  <a:pos x="1651" y="507"/>
                </a:cxn>
                <a:cxn ang="0">
                  <a:pos x="1657" y="644"/>
                </a:cxn>
                <a:cxn ang="0">
                  <a:pos x="1632" y="758"/>
                </a:cxn>
                <a:cxn ang="0">
                  <a:pos x="1582" y="853"/>
                </a:cxn>
                <a:cxn ang="0">
                  <a:pos x="1509" y="929"/>
                </a:cxn>
                <a:cxn ang="0">
                  <a:pos x="1416" y="987"/>
                </a:cxn>
                <a:cxn ang="0">
                  <a:pos x="1309" y="1029"/>
                </a:cxn>
                <a:cxn ang="0">
                  <a:pos x="1190" y="1058"/>
                </a:cxn>
                <a:cxn ang="0">
                  <a:pos x="1063" y="1072"/>
                </a:cxn>
                <a:cxn ang="0">
                  <a:pos x="932" y="1075"/>
                </a:cxn>
                <a:cxn ang="0">
                  <a:pos x="800" y="1067"/>
                </a:cxn>
                <a:cxn ang="0">
                  <a:pos x="671" y="1049"/>
                </a:cxn>
                <a:cxn ang="0">
                  <a:pos x="548" y="1024"/>
                </a:cxn>
                <a:cxn ang="0">
                  <a:pos x="437" y="993"/>
                </a:cxn>
                <a:cxn ang="0">
                  <a:pos x="338" y="957"/>
                </a:cxn>
                <a:cxn ang="0">
                  <a:pos x="258" y="917"/>
                </a:cxn>
                <a:cxn ang="0">
                  <a:pos x="0" y="0"/>
                </a:cxn>
              </a:cxnLst>
              <a:rect l="0" t="0" r="r" b="b"/>
              <a:pathLst>
                <a:path w="1658" h="1075">
                  <a:moveTo>
                    <a:pt x="0" y="0"/>
                  </a:moveTo>
                  <a:lnTo>
                    <a:pt x="36" y="32"/>
                  </a:lnTo>
                  <a:lnTo>
                    <a:pt x="77" y="59"/>
                  </a:lnTo>
                  <a:lnTo>
                    <a:pt x="123" y="84"/>
                  </a:lnTo>
                  <a:lnTo>
                    <a:pt x="172" y="105"/>
                  </a:lnTo>
                  <a:lnTo>
                    <a:pt x="224" y="123"/>
                  </a:lnTo>
                  <a:lnTo>
                    <a:pt x="279" y="138"/>
                  </a:lnTo>
                  <a:lnTo>
                    <a:pt x="337" y="151"/>
                  </a:lnTo>
                  <a:lnTo>
                    <a:pt x="397" y="162"/>
                  </a:lnTo>
                  <a:lnTo>
                    <a:pt x="459" y="170"/>
                  </a:lnTo>
                  <a:lnTo>
                    <a:pt x="523" y="177"/>
                  </a:lnTo>
                  <a:lnTo>
                    <a:pt x="587" y="183"/>
                  </a:lnTo>
                  <a:lnTo>
                    <a:pt x="654" y="187"/>
                  </a:lnTo>
                  <a:lnTo>
                    <a:pt x="786" y="193"/>
                  </a:lnTo>
                  <a:lnTo>
                    <a:pt x="920" y="197"/>
                  </a:lnTo>
                  <a:lnTo>
                    <a:pt x="985" y="200"/>
                  </a:lnTo>
                  <a:lnTo>
                    <a:pt x="1049" y="203"/>
                  </a:lnTo>
                  <a:lnTo>
                    <a:pt x="1111" y="206"/>
                  </a:lnTo>
                  <a:lnTo>
                    <a:pt x="1173" y="210"/>
                  </a:lnTo>
                  <a:lnTo>
                    <a:pt x="1231" y="216"/>
                  </a:lnTo>
                  <a:lnTo>
                    <a:pt x="1287" y="223"/>
                  </a:lnTo>
                  <a:lnTo>
                    <a:pt x="1341" y="232"/>
                  </a:lnTo>
                  <a:lnTo>
                    <a:pt x="1391" y="242"/>
                  </a:lnTo>
                  <a:lnTo>
                    <a:pt x="1438" y="255"/>
                  </a:lnTo>
                  <a:lnTo>
                    <a:pt x="1481" y="270"/>
                  </a:lnTo>
                  <a:lnTo>
                    <a:pt x="1519" y="289"/>
                  </a:lnTo>
                  <a:lnTo>
                    <a:pt x="1553" y="310"/>
                  </a:lnTo>
                  <a:lnTo>
                    <a:pt x="1582" y="334"/>
                  </a:lnTo>
                  <a:lnTo>
                    <a:pt x="1606" y="363"/>
                  </a:lnTo>
                  <a:lnTo>
                    <a:pt x="1624" y="395"/>
                  </a:lnTo>
                  <a:lnTo>
                    <a:pt x="1636" y="430"/>
                  </a:lnTo>
                  <a:lnTo>
                    <a:pt x="1651" y="507"/>
                  </a:lnTo>
                  <a:lnTo>
                    <a:pt x="1658" y="577"/>
                  </a:lnTo>
                  <a:lnTo>
                    <a:pt x="1657" y="644"/>
                  </a:lnTo>
                  <a:lnTo>
                    <a:pt x="1648" y="703"/>
                  </a:lnTo>
                  <a:lnTo>
                    <a:pt x="1632" y="758"/>
                  </a:lnTo>
                  <a:lnTo>
                    <a:pt x="1610" y="807"/>
                  </a:lnTo>
                  <a:lnTo>
                    <a:pt x="1582" y="853"/>
                  </a:lnTo>
                  <a:lnTo>
                    <a:pt x="1548" y="893"/>
                  </a:lnTo>
                  <a:lnTo>
                    <a:pt x="1509" y="929"/>
                  </a:lnTo>
                  <a:lnTo>
                    <a:pt x="1465" y="960"/>
                  </a:lnTo>
                  <a:lnTo>
                    <a:pt x="1416" y="987"/>
                  </a:lnTo>
                  <a:lnTo>
                    <a:pt x="1364" y="1010"/>
                  </a:lnTo>
                  <a:lnTo>
                    <a:pt x="1309" y="1029"/>
                  </a:lnTo>
                  <a:lnTo>
                    <a:pt x="1251" y="1045"/>
                  </a:lnTo>
                  <a:lnTo>
                    <a:pt x="1190" y="1058"/>
                  </a:lnTo>
                  <a:lnTo>
                    <a:pt x="1127" y="1066"/>
                  </a:lnTo>
                  <a:lnTo>
                    <a:pt x="1063" y="1072"/>
                  </a:lnTo>
                  <a:lnTo>
                    <a:pt x="998" y="1075"/>
                  </a:lnTo>
                  <a:lnTo>
                    <a:pt x="932" y="1075"/>
                  </a:lnTo>
                  <a:lnTo>
                    <a:pt x="865" y="1072"/>
                  </a:lnTo>
                  <a:lnTo>
                    <a:pt x="800" y="1067"/>
                  </a:lnTo>
                  <a:lnTo>
                    <a:pt x="735" y="1059"/>
                  </a:lnTo>
                  <a:lnTo>
                    <a:pt x="671" y="1049"/>
                  </a:lnTo>
                  <a:lnTo>
                    <a:pt x="608" y="1037"/>
                  </a:lnTo>
                  <a:lnTo>
                    <a:pt x="548" y="1024"/>
                  </a:lnTo>
                  <a:lnTo>
                    <a:pt x="491" y="1009"/>
                  </a:lnTo>
                  <a:lnTo>
                    <a:pt x="437" y="993"/>
                  </a:lnTo>
                  <a:lnTo>
                    <a:pt x="386" y="975"/>
                  </a:lnTo>
                  <a:lnTo>
                    <a:pt x="338" y="957"/>
                  </a:lnTo>
                  <a:lnTo>
                    <a:pt x="296" y="937"/>
                  </a:lnTo>
                  <a:lnTo>
                    <a:pt x="258" y="917"/>
                  </a:lnTo>
                  <a:lnTo>
                    <a:pt x="226" y="896"/>
                  </a:lnTo>
                  <a:lnTo>
                    <a:pt x="0" y="0"/>
                  </a:lnTo>
                  <a:close/>
                </a:path>
              </a:pathLst>
            </a:custGeom>
            <a:solidFill>
              <a:srgbClr val="DEB695"/>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54" name="Freeform 30"/>
            <p:cNvSpPr>
              <a:spLocks/>
            </p:cNvSpPr>
            <p:nvPr/>
          </p:nvSpPr>
          <p:spPr bwMode="auto">
            <a:xfrm>
              <a:off x="4705350" y="3897313"/>
              <a:ext cx="123825" cy="88900"/>
            </a:xfrm>
            <a:custGeom>
              <a:avLst/>
              <a:gdLst/>
              <a:ahLst/>
              <a:cxnLst>
                <a:cxn ang="0">
                  <a:pos x="31" y="197"/>
                </a:cxn>
                <a:cxn ang="0">
                  <a:pos x="176" y="236"/>
                </a:cxn>
                <a:cxn ang="0">
                  <a:pos x="324" y="268"/>
                </a:cxn>
                <a:cxn ang="0">
                  <a:pos x="452" y="291"/>
                </a:cxn>
                <a:cxn ang="0">
                  <a:pos x="593" y="309"/>
                </a:cxn>
                <a:cxn ang="0">
                  <a:pos x="738" y="320"/>
                </a:cxn>
                <a:cxn ang="0">
                  <a:pos x="885" y="321"/>
                </a:cxn>
                <a:cxn ang="0">
                  <a:pos x="1028" y="309"/>
                </a:cxn>
                <a:cxn ang="0">
                  <a:pos x="1164" y="280"/>
                </a:cxn>
                <a:cxn ang="0">
                  <a:pos x="1275" y="277"/>
                </a:cxn>
                <a:cxn ang="0">
                  <a:pos x="1347" y="331"/>
                </a:cxn>
                <a:cxn ang="0">
                  <a:pos x="1379" y="429"/>
                </a:cxn>
                <a:cxn ang="0">
                  <a:pos x="1373" y="555"/>
                </a:cxn>
                <a:cxn ang="0">
                  <a:pos x="1325" y="696"/>
                </a:cxn>
                <a:cxn ang="0">
                  <a:pos x="1239" y="837"/>
                </a:cxn>
                <a:cxn ang="0">
                  <a:pos x="1113" y="965"/>
                </a:cxn>
                <a:cxn ang="0">
                  <a:pos x="945" y="1063"/>
                </a:cxn>
                <a:cxn ang="0">
                  <a:pos x="737" y="1120"/>
                </a:cxn>
                <a:cxn ang="0">
                  <a:pos x="488" y="1118"/>
                </a:cxn>
                <a:cxn ang="0">
                  <a:pos x="55" y="931"/>
                </a:cxn>
                <a:cxn ang="0">
                  <a:pos x="158" y="1006"/>
                </a:cxn>
                <a:cxn ang="0">
                  <a:pos x="291" y="1090"/>
                </a:cxn>
                <a:cxn ang="0">
                  <a:pos x="419" y="1160"/>
                </a:cxn>
                <a:cxn ang="0">
                  <a:pos x="497" y="1194"/>
                </a:cxn>
                <a:cxn ang="0">
                  <a:pos x="574" y="1218"/>
                </a:cxn>
                <a:cxn ang="0">
                  <a:pos x="644" y="1229"/>
                </a:cxn>
                <a:cxn ang="0">
                  <a:pos x="768" y="1215"/>
                </a:cxn>
                <a:cxn ang="0">
                  <a:pos x="943" y="1189"/>
                </a:cxn>
                <a:cxn ang="0">
                  <a:pos x="1069" y="1162"/>
                </a:cxn>
                <a:cxn ang="0">
                  <a:pos x="1181" y="1127"/>
                </a:cxn>
                <a:cxn ang="0">
                  <a:pos x="1228" y="1105"/>
                </a:cxn>
                <a:cxn ang="0">
                  <a:pos x="1269" y="1080"/>
                </a:cxn>
                <a:cxn ang="0">
                  <a:pos x="1302" y="1052"/>
                </a:cxn>
                <a:cxn ang="0">
                  <a:pos x="1343" y="1019"/>
                </a:cxn>
                <a:cxn ang="0">
                  <a:pos x="1450" y="943"/>
                </a:cxn>
                <a:cxn ang="0">
                  <a:pos x="1566" y="849"/>
                </a:cxn>
                <a:cxn ang="0">
                  <a:pos x="1621" y="796"/>
                </a:cxn>
                <a:cxn ang="0">
                  <a:pos x="1667" y="740"/>
                </a:cxn>
                <a:cxn ang="0">
                  <a:pos x="1701" y="678"/>
                </a:cxn>
                <a:cxn ang="0">
                  <a:pos x="1721" y="612"/>
                </a:cxn>
                <a:cxn ang="0">
                  <a:pos x="1723" y="542"/>
                </a:cxn>
                <a:cxn ang="0">
                  <a:pos x="1706" y="469"/>
                </a:cxn>
                <a:cxn ang="0">
                  <a:pos x="1679" y="396"/>
                </a:cxn>
                <a:cxn ang="0">
                  <a:pos x="1646" y="326"/>
                </a:cxn>
                <a:cxn ang="0">
                  <a:pos x="1607" y="261"/>
                </a:cxn>
                <a:cxn ang="0">
                  <a:pos x="1563" y="199"/>
                </a:cxn>
                <a:cxn ang="0">
                  <a:pos x="1518" y="143"/>
                </a:cxn>
                <a:cxn ang="0">
                  <a:pos x="1472" y="96"/>
                </a:cxn>
                <a:cxn ang="0">
                  <a:pos x="1427" y="56"/>
                </a:cxn>
                <a:cxn ang="0">
                  <a:pos x="1384" y="26"/>
                </a:cxn>
                <a:cxn ang="0">
                  <a:pos x="1345" y="7"/>
                </a:cxn>
                <a:cxn ang="0">
                  <a:pos x="1311" y="0"/>
                </a:cxn>
                <a:cxn ang="0">
                  <a:pos x="1264" y="6"/>
                </a:cxn>
                <a:cxn ang="0">
                  <a:pos x="1117" y="40"/>
                </a:cxn>
                <a:cxn ang="0">
                  <a:pos x="859" y="100"/>
                </a:cxn>
                <a:cxn ang="0">
                  <a:pos x="660" y="142"/>
                </a:cxn>
                <a:cxn ang="0">
                  <a:pos x="505" y="171"/>
                </a:cxn>
                <a:cxn ang="0">
                  <a:pos x="353" y="191"/>
                </a:cxn>
                <a:cxn ang="0">
                  <a:pos x="208" y="201"/>
                </a:cxn>
                <a:cxn ang="0">
                  <a:pos x="77" y="198"/>
                </a:cxn>
              </a:cxnLst>
              <a:rect l="0" t="0" r="r" b="b"/>
              <a:pathLst>
                <a:path w="1724" h="1229">
                  <a:moveTo>
                    <a:pt x="0" y="187"/>
                  </a:moveTo>
                  <a:lnTo>
                    <a:pt x="8" y="190"/>
                  </a:lnTo>
                  <a:lnTo>
                    <a:pt x="31" y="197"/>
                  </a:lnTo>
                  <a:lnTo>
                    <a:pt x="67" y="207"/>
                  </a:lnTo>
                  <a:lnTo>
                    <a:pt x="116" y="221"/>
                  </a:lnTo>
                  <a:lnTo>
                    <a:pt x="176" y="236"/>
                  </a:lnTo>
                  <a:lnTo>
                    <a:pt x="245" y="252"/>
                  </a:lnTo>
                  <a:lnTo>
                    <a:pt x="284" y="260"/>
                  </a:lnTo>
                  <a:lnTo>
                    <a:pt x="324" y="268"/>
                  </a:lnTo>
                  <a:lnTo>
                    <a:pt x="365" y="276"/>
                  </a:lnTo>
                  <a:lnTo>
                    <a:pt x="408" y="284"/>
                  </a:lnTo>
                  <a:lnTo>
                    <a:pt x="452" y="291"/>
                  </a:lnTo>
                  <a:lnTo>
                    <a:pt x="498" y="298"/>
                  </a:lnTo>
                  <a:lnTo>
                    <a:pt x="545" y="304"/>
                  </a:lnTo>
                  <a:lnTo>
                    <a:pt x="593" y="309"/>
                  </a:lnTo>
                  <a:lnTo>
                    <a:pt x="640" y="314"/>
                  </a:lnTo>
                  <a:lnTo>
                    <a:pt x="689" y="317"/>
                  </a:lnTo>
                  <a:lnTo>
                    <a:pt x="738" y="320"/>
                  </a:lnTo>
                  <a:lnTo>
                    <a:pt x="787" y="322"/>
                  </a:lnTo>
                  <a:lnTo>
                    <a:pt x="836" y="322"/>
                  </a:lnTo>
                  <a:lnTo>
                    <a:pt x="885" y="321"/>
                  </a:lnTo>
                  <a:lnTo>
                    <a:pt x="933" y="318"/>
                  </a:lnTo>
                  <a:lnTo>
                    <a:pt x="981" y="314"/>
                  </a:lnTo>
                  <a:lnTo>
                    <a:pt x="1028" y="309"/>
                  </a:lnTo>
                  <a:lnTo>
                    <a:pt x="1075" y="301"/>
                  </a:lnTo>
                  <a:lnTo>
                    <a:pt x="1120" y="292"/>
                  </a:lnTo>
                  <a:lnTo>
                    <a:pt x="1164" y="280"/>
                  </a:lnTo>
                  <a:lnTo>
                    <a:pt x="1205" y="272"/>
                  </a:lnTo>
                  <a:lnTo>
                    <a:pt x="1242" y="271"/>
                  </a:lnTo>
                  <a:lnTo>
                    <a:pt x="1275" y="277"/>
                  </a:lnTo>
                  <a:lnTo>
                    <a:pt x="1303" y="289"/>
                  </a:lnTo>
                  <a:lnTo>
                    <a:pt x="1327" y="307"/>
                  </a:lnTo>
                  <a:lnTo>
                    <a:pt x="1347" y="331"/>
                  </a:lnTo>
                  <a:lnTo>
                    <a:pt x="1362" y="359"/>
                  </a:lnTo>
                  <a:lnTo>
                    <a:pt x="1373" y="392"/>
                  </a:lnTo>
                  <a:lnTo>
                    <a:pt x="1379" y="429"/>
                  </a:lnTo>
                  <a:lnTo>
                    <a:pt x="1382" y="468"/>
                  </a:lnTo>
                  <a:lnTo>
                    <a:pt x="1379" y="510"/>
                  </a:lnTo>
                  <a:lnTo>
                    <a:pt x="1373" y="555"/>
                  </a:lnTo>
                  <a:lnTo>
                    <a:pt x="1362" y="601"/>
                  </a:lnTo>
                  <a:lnTo>
                    <a:pt x="1346" y="649"/>
                  </a:lnTo>
                  <a:lnTo>
                    <a:pt x="1325" y="696"/>
                  </a:lnTo>
                  <a:lnTo>
                    <a:pt x="1301" y="744"/>
                  </a:lnTo>
                  <a:lnTo>
                    <a:pt x="1272" y="791"/>
                  </a:lnTo>
                  <a:lnTo>
                    <a:pt x="1239" y="837"/>
                  </a:lnTo>
                  <a:lnTo>
                    <a:pt x="1201" y="882"/>
                  </a:lnTo>
                  <a:lnTo>
                    <a:pt x="1159" y="925"/>
                  </a:lnTo>
                  <a:lnTo>
                    <a:pt x="1113" y="965"/>
                  </a:lnTo>
                  <a:lnTo>
                    <a:pt x="1061" y="1001"/>
                  </a:lnTo>
                  <a:lnTo>
                    <a:pt x="1005" y="1034"/>
                  </a:lnTo>
                  <a:lnTo>
                    <a:pt x="945" y="1063"/>
                  </a:lnTo>
                  <a:lnTo>
                    <a:pt x="881" y="1087"/>
                  </a:lnTo>
                  <a:lnTo>
                    <a:pt x="811" y="1106"/>
                  </a:lnTo>
                  <a:lnTo>
                    <a:pt x="737" y="1120"/>
                  </a:lnTo>
                  <a:lnTo>
                    <a:pt x="659" y="1126"/>
                  </a:lnTo>
                  <a:lnTo>
                    <a:pt x="576" y="1126"/>
                  </a:lnTo>
                  <a:lnTo>
                    <a:pt x="488" y="1118"/>
                  </a:lnTo>
                  <a:lnTo>
                    <a:pt x="396" y="1102"/>
                  </a:lnTo>
                  <a:lnTo>
                    <a:pt x="300" y="1078"/>
                  </a:lnTo>
                  <a:lnTo>
                    <a:pt x="55" y="931"/>
                  </a:lnTo>
                  <a:lnTo>
                    <a:pt x="73" y="945"/>
                  </a:lnTo>
                  <a:lnTo>
                    <a:pt x="123" y="982"/>
                  </a:lnTo>
                  <a:lnTo>
                    <a:pt x="158" y="1006"/>
                  </a:lnTo>
                  <a:lnTo>
                    <a:pt x="198" y="1033"/>
                  </a:lnTo>
                  <a:lnTo>
                    <a:pt x="242" y="1061"/>
                  </a:lnTo>
                  <a:lnTo>
                    <a:pt x="291" y="1090"/>
                  </a:lnTo>
                  <a:lnTo>
                    <a:pt x="341" y="1120"/>
                  </a:lnTo>
                  <a:lnTo>
                    <a:pt x="393" y="1147"/>
                  </a:lnTo>
                  <a:lnTo>
                    <a:pt x="419" y="1160"/>
                  </a:lnTo>
                  <a:lnTo>
                    <a:pt x="445" y="1172"/>
                  </a:lnTo>
                  <a:lnTo>
                    <a:pt x="471" y="1184"/>
                  </a:lnTo>
                  <a:lnTo>
                    <a:pt x="497" y="1194"/>
                  </a:lnTo>
                  <a:lnTo>
                    <a:pt x="523" y="1203"/>
                  </a:lnTo>
                  <a:lnTo>
                    <a:pt x="549" y="1211"/>
                  </a:lnTo>
                  <a:lnTo>
                    <a:pt x="574" y="1218"/>
                  </a:lnTo>
                  <a:lnTo>
                    <a:pt x="598" y="1223"/>
                  </a:lnTo>
                  <a:lnTo>
                    <a:pt x="621" y="1227"/>
                  </a:lnTo>
                  <a:lnTo>
                    <a:pt x="644" y="1229"/>
                  </a:lnTo>
                  <a:lnTo>
                    <a:pt x="666" y="1229"/>
                  </a:lnTo>
                  <a:lnTo>
                    <a:pt x="686" y="1227"/>
                  </a:lnTo>
                  <a:lnTo>
                    <a:pt x="768" y="1215"/>
                  </a:lnTo>
                  <a:lnTo>
                    <a:pt x="856" y="1203"/>
                  </a:lnTo>
                  <a:lnTo>
                    <a:pt x="899" y="1196"/>
                  </a:lnTo>
                  <a:lnTo>
                    <a:pt x="943" y="1189"/>
                  </a:lnTo>
                  <a:lnTo>
                    <a:pt x="986" y="1181"/>
                  </a:lnTo>
                  <a:lnTo>
                    <a:pt x="1028" y="1172"/>
                  </a:lnTo>
                  <a:lnTo>
                    <a:pt x="1069" y="1162"/>
                  </a:lnTo>
                  <a:lnTo>
                    <a:pt x="1109" y="1152"/>
                  </a:lnTo>
                  <a:lnTo>
                    <a:pt x="1146" y="1140"/>
                  </a:lnTo>
                  <a:lnTo>
                    <a:pt x="1181" y="1127"/>
                  </a:lnTo>
                  <a:lnTo>
                    <a:pt x="1198" y="1121"/>
                  </a:lnTo>
                  <a:lnTo>
                    <a:pt x="1213" y="1112"/>
                  </a:lnTo>
                  <a:lnTo>
                    <a:pt x="1228" y="1105"/>
                  </a:lnTo>
                  <a:lnTo>
                    <a:pt x="1243" y="1097"/>
                  </a:lnTo>
                  <a:lnTo>
                    <a:pt x="1256" y="1089"/>
                  </a:lnTo>
                  <a:lnTo>
                    <a:pt x="1269" y="1080"/>
                  </a:lnTo>
                  <a:lnTo>
                    <a:pt x="1280" y="1071"/>
                  </a:lnTo>
                  <a:lnTo>
                    <a:pt x="1291" y="1062"/>
                  </a:lnTo>
                  <a:lnTo>
                    <a:pt x="1302" y="1052"/>
                  </a:lnTo>
                  <a:lnTo>
                    <a:pt x="1314" y="1041"/>
                  </a:lnTo>
                  <a:lnTo>
                    <a:pt x="1327" y="1031"/>
                  </a:lnTo>
                  <a:lnTo>
                    <a:pt x="1343" y="1019"/>
                  </a:lnTo>
                  <a:lnTo>
                    <a:pt x="1376" y="996"/>
                  </a:lnTo>
                  <a:lnTo>
                    <a:pt x="1412" y="970"/>
                  </a:lnTo>
                  <a:lnTo>
                    <a:pt x="1450" y="943"/>
                  </a:lnTo>
                  <a:lnTo>
                    <a:pt x="1489" y="914"/>
                  </a:lnTo>
                  <a:lnTo>
                    <a:pt x="1528" y="883"/>
                  </a:lnTo>
                  <a:lnTo>
                    <a:pt x="1566" y="849"/>
                  </a:lnTo>
                  <a:lnTo>
                    <a:pt x="1585" y="832"/>
                  </a:lnTo>
                  <a:lnTo>
                    <a:pt x="1604" y="814"/>
                  </a:lnTo>
                  <a:lnTo>
                    <a:pt x="1621" y="796"/>
                  </a:lnTo>
                  <a:lnTo>
                    <a:pt x="1637" y="778"/>
                  </a:lnTo>
                  <a:lnTo>
                    <a:pt x="1653" y="759"/>
                  </a:lnTo>
                  <a:lnTo>
                    <a:pt x="1667" y="740"/>
                  </a:lnTo>
                  <a:lnTo>
                    <a:pt x="1680" y="720"/>
                  </a:lnTo>
                  <a:lnTo>
                    <a:pt x="1691" y="699"/>
                  </a:lnTo>
                  <a:lnTo>
                    <a:pt x="1701" y="678"/>
                  </a:lnTo>
                  <a:lnTo>
                    <a:pt x="1710" y="657"/>
                  </a:lnTo>
                  <a:lnTo>
                    <a:pt x="1716" y="634"/>
                  </a:lnTo>
                  <a:lnTo>
                    <a:pt x="1721" y="612"/>
                  </a:lnTo>
                  <a:lnTo>
                    <a:pt x="1724" y="589"/>
                  </a:lnTo>
                  <a:lnTo>
                    <a:pt x="1724" y="566"/>
                  </a:lnTo>
                  <a:lnTo>
                    <a:pt x="1723" y="542"/>
                  </a:lnTo>
                  <a:lnTo>
                    <a:pt x="1718" y="518"/>
                  </a:lnTo>
                  <a:lnTo>
                    <a:pt x="1712" y="493"/>
                  </a:lnTo>
                  <a:lnTo>
                    <a:pt x="1706" y="469"/>
                  </a:lnTo>
                  <a:lnTo>
                    <a:pt x="1698" y="445"/>
                  </a:lnTo>
                  <a:lnTo>
                    <a:pt x="1689" y="421"/>
                  </a:lnTo>
                  <a:lnTo>
                    <a:pt x="1679" y="396"/>
                  </a:lnTo>
                  <a:lnTo>
                    <a:pt x="1669" y="373"/>
                  </a:lnTo>
                  <a:lnTo>
                    <a:pt x="1658" y="349"/>
                  </a:lnTo>
                  <a:lnTo>
                    <a:pt x="1646" y="326"/>
                  </a:lnTo>
                  <a:lnTo>
                    <a:pt x="1633" y="304"/>
                  </a:lnTo>
                  <a:lnTo>
                    <a:pt x="1620" y="282"/>
                  </a:lnTo>
                  <a:lnTo>
                    <a:pt x="1607" y="261"/>
                  </a:lnTo>
                  <a:lnTo>
                    <a:pt x="1592" y="240"/>
                  </a:lnTo>
                  <a:lnTo>
                    <a:pt x="1577" y="219"/>
                  </a:lnTo>
                  <a:lnTo>
                    <a:pt x="1563" y="199"/>
                  </a:lnTo>
                  <a:lnTo>
                    <a:pt x="1548" y="180"/>
                  </a:lnTo>
                  <a:lnTo>
                    <a:pt x="1533" y="161"/>
                  </a:lnTo>
                  <a:lnTo>
                    <a:pt x="1518" y="143"/>
                  </a:lnTo>
                  <a:lnTo>
                    <a:pt x="1502" y="127"/>
                  </a:lnTo>
                  <a:lnTo>
                    <a:pt x="1487" y="111"/>
                  </a:lnTo>
                  <a:lnTo>
                    <a:pt x="1472" y="96"/>
                  </a:lnTo>
                  <a:lnTo>
                    <a:pt x="1456" y="81"/>
                  </a:lnTo>
                  <a:lnTo>
                    <a:pt x="1441" y="68"/>
                  </a:lnTo>
                  <a:lnTo>
                    <a:pt x="1427" y="56"/>
                  </a:lnTo>
                  <a:lnTo>
                    <a:pt x="1412" y="45"/>
                  </a:lnTo>
                  <a:lnTo>
                    <a:pt x="1398" y="35"/>
                  </a:lnTo>
                  <a:lnTo>
                    <a:pt x="1384" y="26"/>
                  </a:lnTo>
                  <a:lnTo>
                    <a:pt x="1370" y="19"/>
                  </a:lnTo>
                  <a:lnTo>
                    <a:pt x="1358" y="12"/>
                  </a:lnTo>
                  <a:lnTo>
                    <a:pt x="1345" y="7"/>
                  </a:lnTo>
                  <a:lnTo>
                    <a:pt x="1332" y="4"/>
                  </a:lnTo>
                  <a:lnTo>
                    <a:pt x="1321" y="1"/>
                  </a:lnTo>
                  <a:lnTo>
                    <a:pt x="1311" y="0"/>
                  </a:lnTo>
                  <a:lnTo>
                    <a:pt x="1299" y="1"/>
                  </a:lnTo>
                  <a:lnTo>
                    <a:pt x="1283" y="3"/>
                  </a:lnTo>
                  <a:lnTo>
                    <a:pt x="1264" y="6"/>
                  </a:lnTo>
                  <a:lnTo>
                    <a:pt x="1240" y="11"/>
                  </a:lnTo>
                  <a:lnTo>
                    <a:pt x="1184" y="24"/>
                  </a:lnTo>
                  <a:lnTo>
                    <a:pt x="1117" y="40"/>
                  </a:lnTo>
                  <a:lnTo>
                    <a:pt x="1038" y="58"/>
                  </a:lnTo>
                  <a:lnTo>
                    <a:pt x="952" y="79"/>
                  </a:lnTo>
                  <a:lnTo>
                    <a:pt x="859" y="100"/>
                  </a:lnTo>
                  <a:lnTo>
                    <a:pt x="761" y="122"/>
                  </a:lnTo>
                  <a:lnTo>
                    <a:pt x="710" y="132"/>
                  </a:lnTo>
                  <a:lnTo>
                    <a:pt x="660" y="142"/>
                  </a:lnTo>
                  <a:lnTo>
                    <a:pt x="609" y="152"/>
                  </a:lnTo>
                  <a:lnTo>
                    <a:pt x="557" y="161"/>
                  </a:lnTo>
                  <a:lnTo>
                    <a:pt x="505" y="171"/>
                  </a:lnTo>
                  <a:lnTo>
                    <a:pt x="454" y="178"/>
                  </a:lnTo>
                  <a:lnTo>
                    <a:pt x="403" y="185"/>
                  </a:lnTo>
                  <a:lnTo>
                    <a:pt x="353" y="191"/>
                  </a:lnTo>
                  <a:lnTo>
                    <a:pt x="304" y="195"/>
                  </a:lnTo>
                  <a:lnTo>
                    <a:pt x="255" y="199"/>
                  </a:lnTo>
                  <a:lnTo>
                    <a:pt x="208" y="201"/>
                  </a:lnTo>
                  <a:lnTo>
                    <a:pt x="162" y="202"/>
                  </a:lnTo>
                  <a:lnTo>
                    <a:pt x="119" y="201"/>
                  </a:lnTo>
                  <a:lnTo>
                    <a:pt x="77" y="198"/>
                  </a:lnTo>
                  <a:lnTo>
                    <a:pt x="37" y="194"/>
                  </a:lnTo>
                  <a:lnTo>
                    <a:pt x="0" y="187"/>
                  </a:lnTo>
                  <a:close/>
                </a:path>
              </a:pathLst>
            </a:custGeom>
            <a:solidFill>
              <a:srgbClr val="4F585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55" name="Freeform 31"/>
            <p:cNvSpPr>
              <a:spLocks/>
            </p:cNvSpPr>
            <p:nvPr/>
          </p:nvSpPr>
          <p:spPr bwMode="auto">
            <a:xfrm>
              <a:off x="5011738" y="3860800"/>
              <a:ext cx="142875" cy="222250"/>
            </a:xfrm>
            <a:custGeom>
              <a:avLst/>
              <a:gdLst/>
              <a:ahLst/>
              <a:cxnLst>
                <a:cxn ang="0">
                  <a:pos x="89" y="273"/>
                </a:cxn>
                <a:cxn ang="0">
                  <a:pos x="554" y="186"/>
                </a:cxn>
                <a:cxn ang="0">
                  <a:pos x="458" y="325"/>
                </a:cxn>
                <a:cxn ang="0">
                  <a:pos x="268" y="470"/>
                </a:cxn>
                <a:cxn ang="0">
                  <a:pos x="723" y="340"/>
                </a:cxn>
                <a:cxn ang="0">
                  <a:pos x="682" y="464"/>
                </a:cxn>
                <a:cxn ang="0">
                  <a:pos x="617" y="547"/>
                </a:cxn>
                <a:cxn ang="0">
                  <a:pos x="962" y="419"/>
                </a:cxn>
                <a:cxn ang="0">
                  <a:pos x="680" y="630"/>
                </a:cxn>
                <a:cxn ang="0">
                  <a:pos x="992" y="493"/>
                </a:cxn>
                <a:cxn ang="0">
                  <a:pos x="1092" y="534"/>
                </a:cxn>
                <a:cxn ang="0">
                  <a:pos x="911" y="737"/>
                </a:cxn>
                <a:cxn ang="0">
                  <a:pos x="1053" y="672"/>
                </a:cxn>
                <a:cxn ang="0">
                  <a:pos x="1374" y="484"/>
                </a:cxn>
                <a:cxn ang="0">
                  <a:pos x="1196" y="715"/>
                </a:cxn>
                <a:cxn ang="0">
                  <a:pos x="1217" y="734"/>
                </a:cxn>
                <a:cxn ang="0">
                  <a:pos x="1315" y="765"/>
                </a:cxn>
                <a:cxn ang="0">
                  <a:pos x="1154" y="1011"/>
                </a:cxn>
                <a:cxn ang="0">
                  <a:pos x="1510" y="833"/>
                </a:cxn>
                <a:cxn ang="0">
                  <a:pos x="1642" y="735"/>
                </a:cxn>
                <a:cxn ang="0">
                  <a:pos x="1308" y="1148"/>
                </a:cxn>
                <a:cxn ang="0">
                  <a:pos x="1476" y="1138"/>
                </a:cxn>
                <a:cxn ang="0">
                  <a:pos x="1554" y="1204"/>
                </a:cxn>
                <a:cxn ang="0">
                  <a:pos x="1325" y="1460"/>
                </a:cxn>
                <a:cxn ang="0">
                  <a:pos x="1487" y="1396"/>
                </a:cxn>
                <a:cxn ang="0">
                  <a:pos x="1437" y="1469"/>
                </a:cxn>
                <a:cxn ang="0">
                  <a:pos x="1209" y="1784"/>
                </a:cxn>
                <a:cxn ang="0">
                  <a:pos x="1402" y="1769"/>
                </a:cxn>
                <a:cxn ang="0">
                  <a:pos x="1593" y="1690"/>
                </a:cxn>
                <a:cxn ang="0">
                  <a:pos x="1701" y="1608"/>
                </a:cxn>
                <a:cxn ang="0">
                  <a:pos x="1301" y="2007"/>
                </a:cxn>
                <a:cxn ang="0">
                  <a:pos x="1635" y="1853"/>
                </a:cxn>
                <a:cxn ang="0">
                  <a:pos x="1610" y="1968"/>
                </a:cxn>
                <a:cxn ang="0">
                  <a:pos x="1396" y="2156"/>
                </a:cxn>
                <a:cxn ang="0">
                  <a:pos x="1152" y="2296"/>
                </a:cxn>
                <a:cxn ang="0">
                  <a:pos x="1135" y="2340"/>
                </a:cxn>
                <a:cxn ang="0">
                  <a:pos x="1489" y="2218"/>
                </a:cxn>
                <a:cxn ang="0">
                  <a:pos x="1559" y="2202"/>
                </a:cxn>
                <a:cxn ang="0">
                  <a:pos x="1187" y="2432"/>
                </a:cxn>
                <a:cxn ang="0">
                  <a:pos x="1121" y="2467"/>
                </a:cxn>
                <a:cxn ang="0">
                  <a:pos x="1487" y="2340"/>
                </a:cxn>
                <a:cxn ang="0">
                  <a:pos x="1175" y="2569"/>
                </a:cxn>
                <a:cxn ang="0">
                  <a:pos x="1069" y="2685"/>
                </a:cxn>
                <a:cxn ang="0">
                  <a:pos x="1229" y="2671"/>
                </a:cxn>
                <a:cxn ang="0">
                  <a:pos x="1452" y="2577"/>
                </a:cxn>
                <a:cxn ang="0">
                  <a:pos x="962" y="2839"/>
                </a:cxn>
                <a:cxn ang="0">
                  <a:pos x="1024" y="2903"/>
                </a:cxn>
                <a:cxn ang="0">
                  <a:pos x="1296" y="2824"/>
                </a:cxn>
                <a:cxn ang="0">
                  <a:pos x="894" y="3005"/>
                </a:cxn>
                <a:cxn ang="0">
                  <a:pos x="1076" y="3017"/>
                </a:cxn>
                <a:cxn ang="0">
                  <a:pos x="1666" y="2661"/>
                </a:cxn>
                <a:cxn ang="0">
                  <a:pos x="1955" y="2055"/>
                </a:cxn>
                <a:cxn ang="0">
                  <a:pos x="1870" y="1337"/>
                </a:cxn>
                <a:cxn ang="0">
                  <a:pos x="1647" y="850"/>
                </a:cxn>
                <a:cxn ang="0">
                  <a:pos x="1439" y="558"/>
                </a:cxn>
                <a:cxn ang="0">
                  <a:pos x="1166" y="348"/>
                </a:cxn>
                <a:cxn ang="0">
                  <a:pos x="712" y="150"/>
                </a:cxn>
                <a:cxn ang="0">
                  <a:pos x="477" y="35"/>
                </a:cxn>
              </a:cxnLst>
              <a:rect l="0" t="0" r="r" b="b"/>
              <a:pathLst>
                <a:path w="1969" h="3071">
                  <a:moveTo>
                    <a:pt x="477" y="35"/>
                  </a:moveTo>
                  <a:lnTo>
                    <a:pt x="449" y="55"/>
                  </a:lnTo>
                  <a:lnTo>
                    <a:pt x="419" y="75"/>
                  </a:lnTo>
                  <a:lnTo>
                    <a:pt x="390" y="94"/>
                  </a:lnTo>
                  <a:lnTo>
                    <a:pt x="361" y="112"/>
                  </a:lnTo>
                  <a:lnTo>
                    <a:pt x="301" y="149"/>
                  </a:lnTo>
                  <a:lnTo>
                    <a:pt x="240" y="184"/>
                  </a:lnTo>
                  <a:lnTo>
                    <a:pt x="179" y="220"/>
                  </a:lnTo>
                  <a:lnTo>
                    <a:pt x="119" y="255"/>
                  </a:lnTo>
                  <a:lnTo>
                    <a:pt x="89" y="273"/>
                  </a:lnTo>
                  <a:lnTo>
                    <a:pt x="59" y="292"/>
                  </a:lnTo>
                  <a:lnTo>
                    <a:pt x="29" y="311"/>
                  </a:lnTo>
                  <a:lnTo>
                    <a:pt x="0" y="330"/>
                  </a:lnTo>
                  <a:lnTo>
                    <a:pt x="82" y="308"/>
                  </a:lnTo>
                  <a:lnTo>
                    <a:pt x="166" y="287"/>
                  </a:lnTo>
                  <a:lnTo>
                    <a:pt x="251" y="266"/>
                  </a:lnTo>
                  <a:lnTo>
                    <a:pt x="339" y="245"/>
                  </a:lnTo>
                  <a:lnTo>
                    <a:pt x="425" y="223"/>
                  </a:lnTo>
                  <a:lnTo>
                    <a:pt x="511" y="199"/>
                  </a:lnTo>
                  <a:lnTo>
                    <a:pt x="554" y="186"/>
                  </a:lnTo>
                  <a:lnTo>
                    <a:pt x="597" y="173"/>
                  </a:lnTo>
                  <a:lnTo>
                    <a:pt x="639" y="159"/>
                  </a:lnTo>
                  <a:lnTo>
                    <a:pt x="680" y="145"/>
                  </a:lnTo>
                  <a:lnTo>
                    <a:pt x="651" y="174"/>
                  </a:lnTo>
                  <a:lnTo>
                    <a:pt x="621" y="203"/>
                  </a:lnTo>
                  <a:lnTo>
                    <a:pt x="590" y="229"/>
                  </a:lnTo>
                  <a:lnTo>
                    <a:pt x="557" y="255"/>
                  </a:lnTo>
                  <a:lnTo>
                    <a:pt x="524" y="279"/>
                  </a:lnTo>
                  <a:lnTo>
                    <a:pt x="491" y="302"/>
                  </a:lnTo>
                  <a:lnTo>
                    <a:pt x="458" y="325"/>
                  </a:lnTo>
                  <a:lnTo>
                    <a:pt x="424" y="346"/>
                  </a:lnTo>
                  <a:lnTo>
                    <a:pt x="389" y="367"/>
                  </a:lnTo>
                  <a:lnTo>
                    <a:pt x="354" y="387"/>
                  </a:lnTo>
                  <a:lnTo>
                    <a:pt x="318" y="406"/>
                  </a:lnTo>
                  <a:lnTo>
                    <a:pt x="281" y="425"/>
                  </a:lnTo>
                  <a:lnTo>
                    <a:pt x="208" y="463"/>
                  </a:lnTo>
                  <a:lnTo>
                    <a:pt x="134" y="499"/>
                  </a:lnTo>
                  <a:lnTo>
                    <a:pt x="178" y="490"/>
                  </a:lnTo>
                  <a:lnTo>
                    <a:pt x="223" y="480"/>
                  </a:lnTo>
                  <a:lnTo>
                    <a:pt x="268" y="470"/>
                  </a:lnTo>
                  <a:lnTo>
                    <a:pt x="315" y="459"/>
                  </a:lnTo>
                  <a:lnTo>
                    <a:pt x="360" y="448"/>
                  </a:lnTo>
                  <a:lnTo>
                    <a:pt x="406" y="437"/>
                  </a:lnTo>
                  <a:lnTo>
                    <a:pt x="452" y="423"/>
                  </a:lnTo>
                  <a:lnTo>
                    <a:pt x="497" y="411"/>
                  </a:lnTo>
                  <a:lnTo>
                    <a:pt x="543" y="398"/>
                  </a:lnTo>
                  <a:lnTo>
                    <a:pt x="589" y="384"/>
                  </a:lnTo>
                  <a:lnTo>
                    <a:pt x="634" y="370"/>
                  </a:lnTo>
                  <a:lnTo>
                    <a:pt x="679" y="355"/>
                  </a:lnTo>
                  <a:lnTo>
                    <a:pt x="723" y="340"/>
                  </a:lnTo>
                  <a:lnTo>
                    <a:pt x="766" y="325"/>
                  </a:lnTo>
                  <a:lnTo>
                    <a:pt x="809" y="309"/>
                  </a:lnTo>
                  <a:lnTo>
                    <a:pt x="853" y="293"/>
                  </a:lnTo>
                  <a:lnTo>
                    <a:pt x="817" y="333"/>
                  </a:lnTo>
                  <a:lnTo>
                    <a:pt x="781" y="372"/>
                  </a:lnTo>
                  <a:lnTo>
                    <a:pt x="762" y="391"/>
                  </a:lnTo>
                  <a:lnTo>
                    <a:pt x="742" y="410"/>
                  </a:lnTo>
                  <a:lnTo>
                    <a:pt x="723" y="429"/>
                  </a:lnTo>
                  <a:lnTo>
                    <a:pt x="702" y="447"/>
                  </a:lnTo>
                  <a:lnTo>
                    <a:pt x="682" y="464"/>
                  </a:lnTo>
                  <a:lnTo>
                    <a:pt x="660" y="480"/>
                  </a:lnTo>
                  <a:lnTo>
                    <a:pt x="639" y="495"/>
                  </a:lnTo>
                  <a:lnTo>
                    <a:pt x="616" y="510"/>
                  </a:lnTo>
                  <a:lnTo>
                    <a:pt x="594" y="524"/>
                  </a:lnTo>
                  <a:lnTo>
                    <a:pt x="570" y="537"/>
                  </a:lnTo>
                  <a:lnTo>
                    <a:pt x="546" y="549"/>
                  </a:lnTo>
                  <a:lnTo>
                    <a:pt x="522" y="559"/>
                  </a:lnTo>
                  <a:lnTo>
                    <a:pt x="553" y="557"/>
                  </a:lnTo>
                  <a:lnTo>
                    <a:pt x="585" y="552"/>
                  </a:lnTo>
                  <a:lnTo>
                    <a:pt x="617" y="547"/>
                  </a:lnTo>
                  <a:lnTo>
                    <a:pt x="649" y="540"/>
                  </a:lnTo>
                  <a:lnTo>
                    <a:pt x="681" y="532"/>
                  </a:lnTo>
                  <a:lnTo>
                    <a:pt x="713" y="522"/>
                  </a:lnTo>
                  <a:lnTo>
                    <a:pt x="745" y="512"/>
                  </a:lnTo>
                  <a:lnTo>
                    <a:pt x="777" y="501"/>
                  </a:lnTo>
                  <a:lnTo>
                    <a:pt x="809" y="489"/>
                  </a:lnTo>
                  <a:lnTo>
                    <a:pt x="841" y="476"/>
                  </a:lnTo>
                  <a:lnTo>
                    <a:pt x="872" y="463"/>
                  </a:lnTo>
                  <a:lnTo>
                    <a:pt x="903" y="449"/>
                  </a:lnTo>
                  <a:lnTo>
                    <a:pt x="962" y="419"/>
                  </a:lnTo>
                  <a:lnTo>
                    <a:pt x="1019" y="390"/>
                  </a:lnTo>
                  <a:lnTo>
                    <a:pt x="975" y="420"/>
                  </a:lnTo>
                  <a:lnTo>
                    <a:pt x="931" y="452"/>
                  </a:lnTo>
                  <a:lnTo>
                    <a:pt x="888" y="484"/>
                  </a:lnTo>
                  <a:lnTo>
                    <a:pt x="844" y="516"/>
                  </a:lnTo>
                  <a:lnTo>
                    <a:pt x="799" y="548"/>
                  </a:lnTo>
                  <a:lnTo>
                    <a:pt x="754" y="580"/>
                  </a:lnTo>
                  <a:lnTo>
                    <a:pt x="710" y="611"/>
                  </a:lnTo>
                  <a:lnTo>
                    <a:pt x="665" y="641"/>
                  </a:lnTo>
                  <a:lnTo>
                    <a:pt x="680" y="630"/>
                  </a:lnTo>
                  <a:lnTo>
                    <a:pt x="695" y="620"/>
                  </a:lnTo>
                  <a:lnTo>
                    <a:pt x="711" y="610"/>
                  </a:lnTo>
                  <a:lnTo>
                    <a:pt x="727" y="601"/>
                  </a:lnTo>
                  <a:lnTo>
                    <a:pt x="759" y="584"/>
                  </a:lnTo>
                  <a:lnTo>
                    <a:pt x="792" y="568"/>
                  </a:lnTo>
                  <a:lnTo>
                    <a:pt x="824" y="554"/>
                  </a:lnTo>
                  <a:lnTo>
                    <a:pt x="858" y="541"/>
                  </a:lnTo>
                  <a:lnTo>
                    <a:pt x="892" y="528"/>
                  </a:lnTo>
                  <a:lnTo>
                    <a:pt x="925" y="517"/>
                  </a:lnTo>
                  <a:lnTo>
                    <a:pt x="992" y="493"/>
                  </a:lnTo>
                  <a:lnTo>
                    <a:pt x="1058" y="467"/>
                  </a:lnTo>
                  <a:lnTo>
                    <a:pt x="1090" y="453"/>
                  </a:lnTo>
                  <a:lnTo>
                    <a:pt x="1123" y="438"/>
                  </a:lnTo>
                  <a:lnTo>
                    <a:pt x="1155" y="419"/>
                  </a:lnTo>
                  <a:lnTo>
                    <a:pt x="1186" y="400"/>
                  </a:lnTo>
                  <a:lnTo>
                    <a:pt x="1167" y="427"/>
                  </a:lnTo>
                  <a:lnTo>
                    <a:pt x="1148" y="453"/>
                  </a:lnTo>
                  <a:lnTo>
                    <a:pt x="1130" y="479"/>
                  </a:lnTo>
                  <a:lnTo>
                    <a:pt x="1111" y="506"/>
                  </a:lnTo>
                  <a:lnTo>
                    <a:pt x="1092" y="534"/>
                  </a:lnTo>
                  <a:lnTo>
                    <a:pt x="1073" y="561"/>
                  </a:lnTo>
                  <a:lnTo>
                    <a:pt x="1054" y="588"/>
                  </a:lnTo>
                  <a:lnTo>
                    <a:pt x="1035" y="614"/>
                  </a:lnTo>
                  <a:lnTo>
                    <a:pt x="1015" y="639"/>
                  </a:lnTo>
                  <a:lnTo>
                    <a:pt x="994" y="663"/>
                  </a:lnTo>
                  <a:lnTo>
                    <a:pt x="972" y="687"/>
                  </a:lnTo>
                  <a:lnTo>
                    <a:pt x="948" y="709"/>
                  </a:lnTo>
                  <a:lnTo>
                    <a:pt x="936" y="719"/>
                  </a:lnTo>
                  <a:lnTo>
                    <a:pt x="924" y="728"/>
                  </a:lnTo>
                  <a:lnTo>
                    <a:pt x="911" y="737"/>
                  </a:lnTo>
                  <a:lnTo>
                    <a:pt x="898" y="746"/>
                  </a:lnTo>
                  <a:lnTo>
                    <a:pt x="884" y="754"/>
                  </a:lnTo>
                  <a:lnTo>
                    <a:pt x="870" y="761"/>
                  </a:lnTo>
                  <a:lnTo>
                    <a:pt x="856" y="768"/>
                  </a:lnTo>
                  <a:lnTo>
                    <a:pt x="841" y="773"/>
                  </a:lnTo>
                  <a:lnTo>
                    <a:pt x="875" y="755"/>
                  </a:lnTo>
                  <a:lnTo>
                    <a:pt x="910" y="737"/>
                  </a:lnTo>
                  <a:lnTo>
                    <a:pt x="946" y="720"/>
                  </a:lnTo>
                  <a:lnTo>
                    <a:pt x="981" y="704"/>
                  </a:lnTo>
                  <a:lnTo>
                    <a:pt x="1053" y="672"/>
                  </a:lnTo>
                  <a:lnTo>
                    <a:pt x="1125" y="639"/>
                  </a:lnTo>
                  <a:lnTo>
                    <a:pt x="1161" y="623"/>
                  </a:lnTo>
                  <a:lnTo>
                    <a:pt x="1195" y="605"/>
                  </a:lnTo>
                  <a:lnTo>
                    <a:pt x="1229" y="586"/>
                  </a:lnTo>
                  <a:lnTo>
                    <a:pt x="1263" y="567"/>
                  </a:lnTo>
                  <a:lnTo>
                    <a:pt x="1296" y="545"/>
                  </a:lnTo>
                  <a:lnTo>
                    <a:pt x="1327" y="522"/>
                  </a:lnTo>
                  <a:lnTo>
                    <a:pt x="1343" y="510"/>
                  </a:lnTo>
                  <a:lnTo>
                    <a:pt x="1358" y="497"/>
                  </a:lnTo>
                  <a:lnTo>
                    <a:pt x="1374" y="484"/>
                  </a:lnTo>
                  <a:lnTo>
                    <a:pt x="1389" y="470"/>
                  </a:lnTo>
                  <a:lnTo>
                    <a:pt x="1370" y="490"/>
                  </a:lnTo>
                  <a:lnTo>
                    <a:pt x="1351" y="512"/>
                  </a:lnTo>
                  <a:lnTo>
                    <a:pt x="1333" y="533"/>
                  </a:lnTo>
                  <a:lnTo>
                    <a:pt x="1316" y="556"/>
                  </a:lnTo>
                  <a:lnTo>
                    <a:pt x="1282" y="601"/>
                  </a:lnTo>
                  <a:lnTo>
                    <a:pt x="1248" y="647"/>
                  </a:lnTo>
                  <a:lnTo>
                    <a:pt x="1231" y="671"/>
                  </a:lnTo>
                  <a:lnTo>
                    <a:pt x="1214" y="693"/>
                  </a:lnTo>
                  <a:lnTo>
                    <a:pt x="1196" y="715"/>
                  </a:lnTo>
                  <a:lnTo>
                    <a:pt x="1178" y="736"/>
                  </a:lnTo>
                  <a:lnTo>
                    <a:pt x="1159" y="756"/>
                  </a:lnTo>
                  <a:lnTo>
                    <a:pt x="1139" y="776"/>
                  </a:lnTo>
                  <a:lnTo>
                    <a:pt x="1118" y="794"/>
                  </a:lnTo>
                  <a:lnTo>
                    <a:pt x="1096" y="811"/>
                  </a:lnTo>
                  <a:lnTo>
                    <a:pt x="1116" y="798"/>
                  </a:lnTo>
                  <a:lnTo>
                    <a:pt x="1135" y="784"/>
                  </a:lnTo>
                  <a:lnTo>
                    <a:pt x="1155" y="771"/>
                  </a:lnTo>
                  <a:lnTo>
                    <a:pt x="1175" y="758"/>
                  </a:lnTo>
                  <a:lnTo>
                    <a:pt x="1217" y="734"/>
                  </a:lnTo>
                  <a:lnTo>
                    <a:pt x="1259" y="709"/>
                  </a:lnTo>
                  <a:lnTo>
                    <a:pt x="1302" y="686"/>
                  </a:lnTo>
                  <a:lnTo>
                    <a:pt x="1345" y="661"/>
                  </a:lnTo>
                  <a:lnTo>
                    <a:pt x="1389" y="637"/>
                  </a:lnTo>
                  <a:lnTo>
                    <a:pt x="1430" y="613"/>
                  </a:lnTo>
                  <a:lnTo>
                    <a:pt x="1409" y="645"/>
                  </a:lnTo>
                  <a:lnTo>
                    <a:pt x="1387" y="677"/>
                  </a:lnTo>
                  <a:lnTo>
                    <a:pt x="1363" y="707"/>
                  </a:lnTo>
                  <a:lnTo>
                    <a:pt x="1340" y="736"/>
                  </a:lnTo>
                  <a:lnTo>
                    <a:pt x="1315" y="765"/>
                  </a:lnTo>
                  <a:lnTo>
                    <a:pt x="1291" y="793"/>
                  </a:lnTo>
                  <a:lnTo>
                    <a:pt x="1265" y="820"/>
                  </a:lnTo>
                  <a:lnTo>
                    <a:pt x="1240" y="847"/>
                  </a:lnTo>
                  <a:lnTo>
                    <a:pt x="1187" y="900"/>
                  </a:lnTo>
                  <a:lnTo>
                    <a:pt x="1132" y="954"/>
                  </a:lnTo>
                  <a:lnTo>
                    <a:pt x="1075" y="1006"/>
                  </a:lnTo>
                  <a:lnTo>
                    <a:pt x="1018" y="1058"/>
                  </a:lnTo>
                  <a:lnTo>
                    <a:pt x="1063" y="1043"/>
                  </a:lnTo>
                  <a:lnTo>
                    <a:pt x="1109" y="1027"/>
                  </a:lnTo>
                  <a:lnTo>
                    <a:pt x="1154" y="1011"/>
                  </a:lnTo>
                  <a:lnTo>
                    <a:pt x="1198" y="994"/>
                  </a:lnTo>
                  <a:lnTo>
                    <a:pt x="1242" y="977"/>
                  </a:lnTo>
                  <a:lnTo>
                    <a:pt x="1285" y="958"/>
                  </a:lnTo>
                  <a:lnTo>
                    <a:pt x="1327" y="939"/>
                  </a:lnTo>
                  <a:lnTo>
                    <a:pt x="1370" y="918"/>
                  </a:lnTo>
                  <a:lnTo>
                    <a:pt x="1411" y="895"/>
                  </a:lnTo>
                  <a:lnTo>
                    <a:pt x="1451" y="871"/>
                  </a:lnTo>
                  <a:lnTo>
                    <a:pt x="1471" y="859"/>
                  </a:lnTo>
                  <a:lnTo>
                    <a:pt x="1491" y="846"/>
                  </a:lnTo>
                  <a:lnTo>
                    <a:pt x="1510" y="833"/>
                  </a:lnTo>
                  <a:lnTo>
                    <a:pt x="1529" y="819"/>
                  </a:lnTo>
                  <a:lnTo>
                    <a:pt x="1548" y="805"/>
                  </a:lnTo>
                  <a:lnTo>
                    <a:pt x="1566" y="790"/>
                  </a:lnTo>
                  <a:lnTo>
                    <a:pt x="1584" y="775"/>
                  </a:lnTo>
                  <a:lnTo>
                    <a:pt x="1602" y="759"/>
                  </a:lnTo>
                  <a:lnTo>
                    <a:pt x="1620" y="743"/>
                  </a:lnTo>
                  <a:lnTo>
                    <a:pt x="1638" y="726"/>
                  </a:lnTo>
                  <a:lnTo>
                    <a:pt x="1655" y="709"/>
                  </a:lnTo>
                  <a:lnTo>
                    <a:pt x="1671" y="691"/>
                  </a:lnTo>
                  <a:lnTo>
                    <a:pt x="1642" y="735"/>
                  </a:lnTo>
                  <a:lnTo>
                    <a:pt x="1612" y="779"/>
                  </a:lnTo>
                  <a:lnTo>
                    <a:pt x="1581" y="821"/>
                  </a:lnTo>
                  <a:lnTo>
                    <a:pt x="1549" y="864"/>
                  </a:lnTo>
                  <a:lnTo>
                    <a:pt x="1517" y="906"/>
                  </a:lnTo>
                  <a:lnTo>
                    <a:pt x="1484" y="947"/>
                  </a:lnTo>
                  <a:lnTo>
                    <a:pt x="1450" y="988"/>
                  </a:lnTo>
                  <a:lnTo>
                    <a:pt x="1416" y="1028"/>
                  </a:lnTo>
                  <a:lnTo>
                    <a:pt x="1381" y="1068"/>
                  </a:lnTo>
                  <a:lnTo>
                    <a:pt x="1344" y="1108"/>
                  </a:lnTo>
                  <a:lnTo>
                    <a:pt x="1308" y="1148"/>
                  </a:lnTo>
                  <a:lnTo>
                    <a:pt x="1272" y="1187"/>
                  </a:lnTo>
                  <a:lnTo>
                    <a:pt x="1198" y="1265"/>
                  </a:lnTo>
                  <a:lnTo>
                    <a:pt x="1123" y="1343"/>
                  </a:lnTo>
                  <a:lnTo>
                    <a:pt x="1187" y="1308"/>
                  </a:lnTo>
                  <a:lnTo>
                    <a:pt x="1250" y="1270"/>
                  </a:lnTo>
                  <a:lnTo>
                    <a:pt x="1314" y="1232"/>
                  </a:lnTo>
                  <a:lnTo>
                    <a:pt x="1379" y="1194"/>
                  </a:lnTo>
                  <a:lnTo>
                    <a:pt x="1411" y="1175"/>
                  </a:lnTo>
                  <a:lnTo>
                    <a:pt x="1443" y="1157"/>
                  </a:lnTo>
                  <a:lnTo>
                    <a:pt x="1476" y="1138"/>
                  </a:lnTo>
                  <a:lnTo>
                    <a:pt x="1509" y="1121"/>
                  </a:lnTo>
                  <a:lnTo>
                    <a:pt x="1542" y="1105"/>
                  </a:lnTo>
                  <a:lnTo>
                    <a:pt x="1575" y="1090"/>
                  </a:lnTo>
                  <a:lnTo>
                    <a:pt x="1609" y="1076"/>
                  </a:lnTo>
                  <a:lnTo>
                    <a:pt x="1644" y="1063"/>
                  </a:lnTo>
                  <a:lnTo>
                    <a:pt x="1627" y="1092"/>
                  </a:lnTo>
                  <a:lnTo>
                    <a:pt x="1611" y="1120"/>
                  </a:lnTo>
                  <a:lnTo>
                    <a:pt x="1593" y="1149"/>
                  </a:lnTo>
                  <a:lnTo>
                    <a:pt x="1574" y="1177"/>
                  </a:lnTo>
                  <a:lnTo>
                    <a:pt x="1554" y="1204"/>
                  </a:lnTo>
                  <a:lnTo>
                    <a:pt x="1534" y="1232"/>
                  </a:lnTo>
                  <a:lnTo>
                    <a:pt x="1513" y="1259"/>
                  </a:lnTo>
                  <a:lnTo>
                    <a:pt x="1491" y="1285"/>
                  </a:lnTo>
                  <a:lnTo>
                    <a:pt x="1468" y="1311"/>
                  </a:lnTo>
                  <a:lnTo>
                    <a:pt x="1446" y="1337"/>
                  </a:lnTo>
                  <a:lnTo>
                    <a:pt x="1422" y="1363"/>
                  </a:lnTo>
                  <a:lnTo>
                    <a:pt x="1398" y="1388"/>
                  </a:lnTo>
                  <a:lnTo>
                    <a:pt x="1374" y="1413"/>
                  </a:lnTo>
                  <a:lnTo>
                    <a:pt x="1349" y="1437"/>
                  </a:lnTo>
                  <a:lnTo>
                    <a:pt x="1325" y="1460"/>
                  </a:lnTo>
                  <a:lnTo>
                    <a:pt x="1300" y="1483"/>
                  </a:lnTo>
                  <a:lnTo>
                    <a:pt x="1323" y="1477"/>
                  </a:lnTo>
                  <a:lnTo>
                    <a:pt x="1345" y="1470"/>
                  </a:lnTo>
                  <a:lnTo>
                    <a:pt x="1367" y="1462"/>
                  </a:lnTo>
                  <a:lnTo>
                    <a:pt x="1389" y="1453"/>
                  </a:lnTo>
                  <a:lnTo>
                    <a:pt x="1409" y="1443"/>
                  </a:lnTo>
                  <a:lnTo>
                    <a:pt x="1430" y="1433"/>
                  </a:lnTo>
                  <a:lnTo>
                    <a:pt x="1449" y="1421"/>
                  </a:lnTo>
                  <a:lnTo>
                    <a:pt x="1468" y="1409"/>
                  </a:lnTo>
                  <a:lnTo>
                    <a:pt x="1487" y="1396"/>
                  </a:lnTo>
                  <a:lnTo>
                    <a:pt x="1505" y="1382"/>
                  </a:lnTo>
                  <a:lnTo>
                    <a:pt x="1522" y="1366"/>
                  </a:lnTo>
                  <a:lnTo>
                    <a:pt x="1539" y="1351"/>
                  </a:lnTo>
                  <a:lnTo>
                    <a:pt x="1555" y="1335"/>
                  </a:lnTo>
                  <a:lnTo>
                    <a:pt x="1571" y="1317"/>
                  </a:lnTo>
                  <a:lnTo>
                    <a:pt x="1586" y="1299"/>
                  </a:lnTo>
                  <a:lnTo>
                    <a:pt x="1600" y="1281"/>
                  </a:lnTo>
                  <a:lnTo>
                    <a:pt x="1545" y="1342"/>
                  </a:lnTo>
                  <a:lnTo>
                    <a:pt x="1491" y="1406"/>
                  </a:lnTo>
                  <a:lnTo>
                    <a:pt x="1437" y="1469"/>
                  </a:lnTo>
                  <a:lnTo>
                    <a:pt x="1383" y="1532"/>
                  </a:lnTo>
                  <a:lnTo>
                    <a:pt x="1328" y="1594"/>
                  </a:lnTo>
                  <a:lnTo>
                    <a:pt x="1272" y="1657"/>
                  </a:lnTo>
                  <a:lnTo>
                    <a:pt x="1244" y="1687"/>
                  </a:lnTo>
                  <a:lnTo>
                    <a:pt x="1215" y="1716"/>
                  </a:lnTo>
                  <a:lnTo>
                    <a:pt x="1186" y="1745"/>
                  </a:lnTo>
                  <a:lnTo>
                    <a:pt x="1156" y="1773"/>
                  </a:lnTo>
                  <a:lnTo>
                    <a:pt x="1173" y="1778"/>
                  </a:lnTo>
                  <a:lnTo>
                    <a:pt x="1191" y="1782"/>
                  </a:lnTo>
                  <a:lnTo>
                    <a:pt x="1209" y="1784"/>
                  </a:lnTo>
                  <a:lnTo>
                    <a:pt x="1227" y="1786"/>
                  </a:lnTo>
                  <a:lnTo>
                    <a:pt x="1246" y="1787"/>
                  </a:lnTo>
                  <a:lnTo>
                    <a:pt x="1264" y="1788"/>
                  </a:lnTo>
                  <a:lnTo>
                    <a:pt x="1284" y="1787"/>
                  </a:lnTo>
                  <a:lnTo>
                    <a:pt x="1303" y="1786"/>
                  </a:lnTo>
                  <a:lnTo>
                    <a:pt x="1322" y="1784"/>
                  </a:lnTo>
                  <a:lnTo>
                    <a:pt x="1342" y="1781"/>
                  </a:lnTo>
                  <a:lnTo>
                    <a:pt x="1362" y="1778"/>
                  </a:lnTo>
                  <a:lnTo>
                    <a:pt x="1382" y="1774"/>
                  </a:lnTo>
                  <a:lnTo>
                    <a:pt x="1402" y="1769"/>
                  </a:lnTo>
                  <a:lnTo>
                    <a:pt x="1422" y="1763"/>
                  </a:lnTo>
                  <a:lnTo>
                    <a:pt x="1442" y="1757"/>
                  </a:lnTo>
                  <a:lnTo>
                    <a:pt x="1461" y="1750"/>
                  </a:lnTo>
                  <a:lnTo>
                    <a:pt x="1481" y="1743"/>
                  </a:lnTo>
                  <a:lnTo>
                    <a:pt x="1500" y="1736"/>
                  </a:lnTo>
                  <a:lnTo>
                    <a:pt x="1519" y="1727"/>
                  </a:lnTo>
                  <a:lnTo>
                    <a:pt x="1538" y="1719"/>
                  </a:lnTo>
                  <a:lnTo>
                    <a:pt x="1557" y="1709"/>
                  </a:lnTo>
                  <a:lnTo>
                    <a:pt x="1575" y="1700"/>
                  </a:lnTo>
                  <a:lnTo>
                    <a:pt x="1593" y="1690"/>
                  </a:lnTo>
                  <a:lnTo>
                    <a:pt x="1611" y="1679"/>
                  </a:lnTo>
                  <a:lnTo>
                    <a:pt x="1628" y="1669"/>
                  </a:lnTo>
                  <a:lnTo>
                    <a:pt x="1645" y="1657"/>
                  </a:lnTo>
                  <a:lnTo>
                    <a:pt x="1662" y="1646"/>
                  </a:lnTo>
                  <a:lnTo>
                    <a:pt x="1677" y="1634"/>
                  </a:lnTo>
                  <a:lnTo>
                    <a:pt x="1693" y="1622"/>
                  </a:lnTo>
                  <a:lnTo>
                    <a:pt x="1707" y="1609"/>
                  </a:lnTo>
                  <a:lnTo>
                    <a:pt x="1721" y="1597"/>
                  </a:lnTo>
                  <a:lnTo>
                    <a:pt x="1735" y="1584"/>
                  </a:lnTo>
                  <a:lnTo>
                    <a:pt x="1701" y="1608"/>
                  </a:lnTo>
                  <a:lnTo>
                    <a:pt x="1668" y="1635"/>
                  </a:lnTo>
                  <a:lnTo>
                    <a:pt x="1634" y="1662"/>
                  </a:lnTo>
                  <a:lnTo>
                    <a:pt x="1602" y="1690"/>
                  </a:lnTo>
                  <a:lnTo>
                    <a:pt x="1570" y="1719"/>
                  </a:lnTo>
                  <a:lnTo>
                    <a:pt x="1539" y="1749"/>
                  </a:lnTo>
                  <a:lnTo>
                    <a:pt x="1508" y="1780"/>
                  </a:lnTo>
                  <a:lnTo>
                    <a:pt x="1477" y="1812"/>
                  </a:lnTo>
                  <a:lnTo>
                    <a:pt x="1418" y="1877"/>
                  </a:lnTo>
                  <a:lnTo>
                    <a:pt x="1358" y="1942"/>
                  </a:lnTo>
                  <a:lnTo>
                    <a:pt x="1301" y="2007"/>
                  </a:lnTo>
                  <a:lnTo>
                    <a:pt x="1245" y="2069"/>
                  </a:lnTo>
                  <a:lnTo>
                    <a:pt x="1304" y="2035"/>
                  </a:lnTo>
                  <a:lnTo>
                    <a:pt x="1363" y="2000"/>
                  </a:lnTo>
                  <a:lnTo>
                    <a:pt x="1423" y="1965"/>
                  </a:lnTo>
                  <a:lnTo>
                    <a:pt x="1482" y="1931"/>
                  </a:lnTo>
                  <a:lnTo>
                    <a:pt x="1512" y="1914"/>
                  </a:lnTo>
                  <a:lnTo>
                    <a:pt x="1543" y="1898"/>
                  </a:lnTo>
                  <a:lnTo>
                    <a:pt x="1573" y="1883"/>
                  </a:lnTo>
                  <a:lnTo>
                    <a:pt x="1604" y="1868"/>
                  </a:lnTo>
                  <a:lnTo>
                    <a:pt x="1635" y="1853"/>
                  </a:lnTo>
                  <a:lnTo>
                    <a:pt x="1668" y="1840"/>
                  </a:lnTo>
                  <a:lnTo>
                    <a:pt x="1700" y="1827"/>
                  </a:lnTo>
                  <a:lnTo>
                    <a:pt x="1732" y="1816"/>
                  </a:lnTo>
                  <a:lnTo>
                    <a:pt x="1716" y="1838"/>
                  </a:lnTo>
                  <a:lnTo>
                    <a:pt x="1700" y="1861"/>
                  </a:lnTo>
                  <a:lnTo>
                    <a:pt x="1683" y="1883"/>
                  </a:lnTo>
                  <a:lnTo>
                    <a:pt x="1666" y="1905"/>
                  </a:lnTo>
                  <a:lnTo>
                    <a:pt x="1648" y="1927"/>
                  </a:lnTo>
                  <a:lnTo>
                    <a:pt x="1629" y="1948"/>
                  </a:lnTo>
                  <a:lnTo>
                    <a:pt x="1610" y="1968"/>
                  </a:lnTo>
                  <a:lnTo>
                    <a:pt x="1590" y="1989"/>
                  </a:lnTo>
                  <a:lnTo>
                    <a:pt x="1570" y="2009"/>
                  </a:lnTo>
                  <a:lnTo>
                    <a:pt x="1550" y="2028"/>
                  </a:lnTo>
                  <a:lnTo>
                    <a:pt x="1529" y="2048"/>
                  </a:lnTo>
                  <a:lnTo>
                    <a:pt x="1508" y="2067"/>
                  </a:lnTo>
                  <a:lnTo>
                    <a:pt x="1486" y="2085"/>
                  </a:lnTo>
                  <a:lnTo>
                    <a:pt x="1464" y="2104"/>
                  </a:lnTo>
                  <a:lnTo>
                    <a:pt x="1442" y="2122"/>
                  </a:lnTo>
                  <a:lnTo>
                    <a:pt x="1419" y="2139"/>
                  </a:lnTo>
                  <a:lnTo>
                    <a:pt x="1396" y="2156"/>
                  </a:lnTo>
                  <a:lnTo>
                    <a:pt x="1373" y="2172"/>
                  </a:lnTo>
                  <a:lnTo>
                    <a:pt x="1348" y="2188"/>
                  </a:lnTo>
                  <a:lnTo>
                    <a:pt x="1324" y="2204"/>
                  </a:lnTo>
                  <a:lnTo>
                    <a:pt x="1300" y="2218"/>
                  </a:lnTo>
                  <a:lnTo>
                    <a:pt x="1276" y="2233"/>
                  </a:lnTo>
                  <a:lnTo>
                    <a:pt x="1252" y="2247"/>
                  </a:lnTo>
                  <a:lnTo>
                    <a:pt x="1227" y="2260"/>
                  </a:lnTo>
                  <a:lnTo>
                    <a:pt x="1202" y="2273"/>
                  </a:lnTo>
                  <a:lnTo>
                    <a:pt x="1177" y="2285"/>
                  </a:lnTo>
                  <a:lnTo>
                    <a:pt x="1152" y="2296"/>
                  </a:lnTo>
                  <a:lnTo>
                    <a:pt x="1127" y="2307"/>
                  </a:lnTo>
                  <a:lnTo>
                    <a:pt x="1102" y="2318"/>
                  </a:lnTo>
                  <a:lnTo>
                    <a:pt x="1076" y="2327"/>
                  </a:lnTo>
                  <a:lnTo>
                    <a:pt x="1051" y="2338"/>
                  </a:lnTo>
                  <a:lnTo>
                    <a:pt x="1025" y="2346"/>
                  </a:lnTo>
                  <a:lnTo>
                    <a:pt x="1047" y="2346"/>
                  </a:lnTo>
                  <a:lnTo>
                    <a:pt x="1069" y="2346"/>
                  </a:lnTo>
                  <a:lnTo>
                    <a:pt x="1091" y="2345"/>
                  </a:lnTo>
                  <a:lnTo>
                    <a:pt x="1113" y="2343"/>
                  </a:lnTo>
                  <a:lnTo>
                    <a:pt x="1135" y="2340"/>
                  </a:lnTo>
                  <a:lnTo>
                    <a:pt x="1156" y="2337"/>
                  </a:lnTo>
                  <a:lnTo>
                    <a:pt x="1177" y="2331"/>
                  </a:lnTo>
                  <a:lnTo>
                    <a:pt x="1199" y="2327"/>
                  </a:lnTo>
                  <a:lnTo>
                    <a:pt x="1241" y="2316"/>
                  </a:lnTo>
                  <a:lnTo>
                    <a:pt x="1283" y="2303"/>
                  </a:lnTo>
                  <a:lnTo>
                    <a:pt x="1324" y="2288"/>
                  </a:lnTo>
                  <a:lnTo>
                    <a:pt x="1366" y="2272"/>
                  </a:lnTo>
                  <a:lnTo>
                    <a:pt x="1408" y="2255"/>
                  </a:lnTo>
                  <a:lnTo>
                    <a:pt x="1449" y="2236"/>
                  </a:lnTo>
                  <a:lnTo>
                    <a:pt x="1489" y="2218"/>
                  </a:lnTo>
                  <a:lnTo>
                    <a:pt x="1530" y="2199"/>
                  </a:lnTo>
                  <a:lnTo>
                    <a:pt x="1570" y="2180"/>
                  </a:lnTo>
                  <a:lnTo>
                    <a:pt x="1610" y="2162"/>
                  </a:lnTo>
                  <a:lnTo>
                    <a:pt x="1651" y="2144"/>
                  </a:lnTo>
                  <a:lnTo>
                    <a:pt x="1691" y="2127"/>
                  </a:lnTo>
                  <a:lnTo>
                    <a:pt x="1667" y="2139"/>
                  </a:lnTo>
                  <a:lnTo>
                    <a:pt x="1645" y="2151"/>
                  </a:lnTo>
                  <a:lnTo>
                    <a:pt x="1622" y="2163"/>
                  </a:lnTo>
                  <a:lnTo>
                    <a:pt x="1601" y="2176"/>
                  </a:lnTo>
                  <a:lnTo>
                    <a:pt x="1559" y="2202"/>
                  </a:lnTo>
                  <a:lnTo>
                    <a:pt x="1520" y="2228"/>
                  </a:lnTo>
                  <a:lnTo>
                    <a:pt x="1443" y="2281"/>
                  </a:lnTo>
                  <a:lnTo>
                    <a:pt x="1367" y="2333"/>
                  </a:lnTo>
                  <a:lnTo>
                    <a:pt x="1330" y="2358"/>
                  </a:lnTo>
                  <a:lnTo>
                    <a:pt x="1291" y="2381"/>
                  </a:lnTo>
                  <a:lnTo>
                    <a:pt x="1271" y="2392"/>
                  </a:lnTo>
                  <a:lnTo>
                    <a:pt x="1251" y="2403"/>
                  </a:lnTo>
                  <a:lnTo>
                    <a:pt x="1230" y="2413"/>
                  </a:lnTo>
                  <a:lnTo>
                    <a:pt x="1209" y="2423"/>
                  </a:lnTo>
                  <a:lnTo>
                    <a:pt x="1187" y="2432"/>
                  </a:lnTo>
                  <a:lnTo>
                    <a:pt x="1165" y="2440"/>
                  </a:lnTo>
                  <a:lnTo>
                    <a:pt x="1143" y="2448"/>
                  </a:lnTo>
                  <a:lnTo>
                    <a:pt x="1119" y="2456"/>
                  </a:lnTo>
                  <a:lnTo>
                    <a:pt x="1094" y="2462"/>
                  </a:lnTo>
                  <a:lnTo>
                    <a:pt x="1069" y="2468"/>
                  </a:lnTo>
                  <a:lnTo>
                    <a:pt x="1044" y="2473"/>
                  </a:lnTo>
                  <a:lnTo>
                    <a:pt x="1017" y="2477"/>
                  </a:lnTo>
                  <a:lnTo>
                    <a:pt x="1051" y="2475"/>
                  </a:lnTo>
                  <a:lnTo>
                    <a:pt x="1085" y="2472"/>
                  </a:lnTo>
                  <a:lnTo>
                    <a:pt x="1121" y="2467"/>
                  </a:lnTo>
                  <a:lnTo>
                    <a:pt x="1155" y="2460"/>
                  </a:lnTo>
                  <a:lnTo>
                    <a:pt x="1189" y="2452"/>
                  </a:lnTo>
                  <a:lnTo>
                    <a:pt x="1224" y="2442"/>
                  </a:lnTo>
                  <a:lnTo>
                    <a:pt x="1258" y="2432"/>
                  </a:lnTo>
                  <a:lnTo>
                    <a:pt x="1291" y="2421"/>
                  </a:lnTo>
                  <a:lnTo>
                    <a:pt x="1325" y="2409"/>
                  </a:lnTo>
                  <a:lnTo>
                    <a:pt x="1358" y="2396"/>
                  </a:lnTo>
                  <a:lnTo>
                    <a:pt x="1392" y="2382"/>
                  </a:lnTo>
                  <a:lnTo>
                    <a:pt x="1424" y="2368"/>
                  </a:lnTo>
                  <a:lnTo>
                    <a:pt x="1487" y="2340"/>
                  </a:lnTo>
                  <a:lnTo>
                    <a:pt x="1548" y="2311"/>
                  </a:lnTo>
                  <a:lnTo>
                    <a:pt x="1513" y="2333"/>
                  </a:lnTo>
                  <a:lnTo>
                    <a:pt x="1478" y="2357"/>
                  </a:lnTo>
                  <a:lnTo>
                    <a:pt x="1444" y="2380"/>
                  </a:lnTo>
                  <a:lnTo>
                    <a:pt x="1410" y="2404"/>
                  </a:lnTo>
                  <a:lnTo>
                    <a:pt x="1343" y="2453"/>
                  </a:lnTo>
                  <a:lnTo>
                    <a:pt x="1277" y="2501"/>
                  </a:lnTo>
                  <a:lnTo>
                    <a:pt x="1243" y="2524"/>
                  </a:lnTo>
                  <a:lnTo>
                    <a:pt x="1209" y="2547"/>
                  </a:lnTo>
                  <a:lnTo>
                    <a:pt x="1175" y="2569"/>
                  </a:lnTo>
                  <a:lnTo>
                    <a:pt x="1140" y="2592"/>
                  </a:lnTo>
                  <a:lnTo>
                    <a:pt x="1105" y="2612"/>
                  </a:lnTo>
                  <a:lnTo>
                    <a:pt x="1067" y="2631"/>
                  </a:lnTo>
                  <a:lnTo>
                    <a:pt x="1029" y="2649"/>
                  </a:lnTo>
                  <a:lnTo>
                    <a:pt x="991" y="2664"/>
                  </a:lnTo>
                  <a:lnTo>
                    <a:pt x="1006" y="2670"/>
                  </a:lnTo>
                  <a:lnTo>
                    <a:pt x="1022" y="2675"/>
                  </a:lnTo>
                  <a:lnTo>
                    <a:pt x="1037" y="2679"/>
                  </a:lnTo>
                  <a:lnTo>
                    <a:pt x="1053" y="2682"/>
                  </a:lnTo>
                  <a:lnTo>
                    <a:pt x="1069" y="2685"/>
                  </a:lnTo>
                  <a:lnTo>
                    <a:pt x="1085" y="2686"/>
                  </a:lnTo>
                  <a:lnTo>
                    <a:pt x="1102" y="2687"/>
                  </a:lnTo>
                  <a:lnTo>
                    <a:pt x="1118" y="2687"/>
                  </a:lnTo>
                  <a:lnTo>
                    <a:pt x="1134" y="2687"/>
                  </a:lnTo>
                  <a:lnTo>
                    <a:pt x="1150" y="2686"/>
                  </a:lnTo>
                  <a:lnTo>
                    <a:pt x="1166" y="2684"/>
                  </a:lnTo>
                  <a:lnTo>
                    <a:pt x="1182" y="2681"/>
                  </a:lnTo>
                  <a:lnTo>
                    <a:pt x="1197" y="2678"/>
                  </a:lnTo>
                  <a:lnTo>
                    <a:pt x="1214" y="2675"/>
                  </a:lnTo>
                  <a:lnTo>
                    <a:pt x="1229" y="2671"/>
                  </a:lnTo>
                  <a:lnTo>
                    <a:pt x="1245" y="2666"/>
                  </a:lnTo>
                  <a:lnTo>
                    <a:pt x="1277" y="2656"/>
                  </a:lnTo>
                  <a:lnTo>
                    <a:pt x="1308" y="2644"/>
                  </a:lnTo>
                  <a:lnTo>
                    <a:pt x="1339" y="2630"/>
                  </a:lnTo>
                  <a:lnTo>
                    <a:pt x="1371" y="2616"/>
                  </a:lnTo>
                  <a:lnTo>
                    <a:pt x="1401" y="2601"/>
                  </a:lnTo>
                  <a:lnTo>
                    <a:pt x="1430" y="2584"/>
                  </a:lnTo>
                  <a:lnTo>
                    <a:pt x="1459" y="2567"/>
                  </a:lnTo>
                  <a:lnTo>
                    <a:pt x="1487" y="2550"/>
                  </a:lnTo>
                  <a:lnTo>
                    <a:pt x="1452" y="2577"/>
                  </a:lnTo>
                  <a:lnTo>
                    <a:pt x="1416" y="2602"/>
                  </a:lnTo>
                  <a:lnTo>
                    <a:pt x="1380" y="2625"/>
                  </a:lnTo>
                  <a:lnTo>
                    <a:pt x="1342" y="2647"/>
                  </a:lnTo>
                  <a:lnTo>
                    <a:pt x="1305" y="2669"/>
                  </a:lnTo>
                  <a:lnTo>
                    <a:pt x="1268" y="2689"/>
                  </a:lnTo>
                  <a:lnTo>
                    <a:pt x="1231" y="2709"/>
                  </a:lnTo>
                  <a:lnTo>
                    <a:pt x="1193" y="2728"/>
                  </a:lnTo>
                  <a:lnTo>
                    <a:pt x="1117" y="2765"/>
                  </a:lnTo>
                  <a:lnTo>
                    <a:pt x="1039" y="2801"/>
                  </a:lnTo>
                  <a:lnTo>
                    <a:pt x="962" y="2839"/>
                  </a:lnTo>
                  <a:lnTo>
                    <a:pt x="884" y="2876"/>
                  </a:lnTo>
                  <a:lnTo>
                    <a:pt x="898" y="2881"/>
                  </a:lnTo>
                  <a:lnTo>
                    <a:pt x="912" y="2885"/>
                  </a:lnTo>
                  <a:lnTo>
                    <a:pt x="925" y="2889"/>
                  </a:lnTo>
                  <a:lnTo>
                    <a:pt x="939" y="2893"/>
                  </a:lnTo>
                  <a:lnTo>
                    <a:pt x="954" y="2896"/>
                  </a:lnTo>
                  <a:lnTo>
                    <a:pt x="968" y="2898"/>
                  </a:lnTo>
                  <a:lnTo>
                    <a:pt x="982" y="2900"/>
                  </a:lnTo>
                  <a:lnTo>
                    <a:pt x="996" y="2902"/>
                  </a:lnTo>
                  <a:lnTo>
                    <a:pt x="1024" y="2903"/>
                  </a:lnTo>
                  <a:lnTo>
                    <a:pt x="1052" y="2903"/>
                  </a:lnTo>
                  <a:lnTo>
                    <a:pt x="1081" y="2901"/>
                  </a:lnTo>
                  <a:lnTo>
                    <a:pt x="1110" y="2897"/>
                  </a:lnTo>
                  <a:lnTo>
                    <a:pt x="1137" y="2892"/>
                  </a:lnTo>
                  <a:lnTo>
                    <a:pt x="1165" y="2884"/>
                  </a:lnTo>
                  <a:lnTo>
                    <a:pt x="1192" y="2876"/>
                  </a:lnTo>
                  <a:lnTo>
                    <a:pt x="1219" y="2865"/>
                  </a:lnTo>
                  <a:lnTo>
                    <a:pt x="1245" y="2853"/>
                  </a:lnTo>
                  <a:lnTo>
                    <a:pt x="1271" y="2839"/>
                  </a:lnTo>
                  <a:lnTo>
                    <a:pt x="1296" y="2824"/>
                  </a:lnTo>
                  <a:lnTo>
                    <a:pt x="1320" y="2807"/>
                  </a:lnTo>
                  <a:lnTo>
                    <a:pt x="1282" y="2824"/>
                  </a:lnTo>
                  <a:lnTo>
                    <a:pt x="1244" y="2842"/>
                  </a:lnTo>
                  <a:lnTo>
                    <a:pt x="1205" y="2860"/>
                  </a:lnTo>
                  <a:lnTo>
                    <a:pt x="1167" y="2878"/>
                  </a:lnTo>
                  <a:lnTo>
                    <a:pt x="1088" y="2916"/>
                  </a:lnTo>
                  <a:lnTo>
                    <a:pt x="1011" y="2953"/>
                  </a:lnTo>
                  <a:lnTo>
                    <a:pt x="972" y="2971"/>
                  </a:lnTo>
                  <a:lnTo>
                    <a:pt x="933" y="2988"/>
                  </a:lnTo>
                  <a:lnTo>
                    <a:pt x="894" y="3005"/>
                  </a:lnTo>
                  <a:lnTo>
                    <a:pt x="855" y="3020"/>
                  </a:lnTo>
                  <a:lnTo>
                    <a:pt x="815" y="3035"/>
                  </a:lnTo>
                  <a:lnTo>
                    <a:pt x="776" y="3048"/>
                  </a:lnTo>
                  <a:lnTo>
                    <a:pt x="736" y="3061"/>
                  </a:lnTo>
                  <a:lnTo>
                    <a:pt x="697" y="3071"/>
                  </a:lnTo>
                  <a:lnTo>
                    <a:pt x="776" y="3068"/>
                  </a:lnTo>
                  <a:lnTo>
                    <a:pt x="855" y="3061"/>
                  </a:lnTo>
                  <a:lnTo>
                    <a:pt x="930" y="3050"/>
                  </a:lnTo>
                  <a:lnTo>
                    <a:pt x="1004" y="3035"/>
                  </a:lnTo>
                  <a:lnTo>
                    <a:pt x="1076" y="3017"/>
                  </a:lnTo>
                  <a:lnTo>
                    <a:pt x="1147" y="2996"/>
                  </a:lnTo>
                  <a:lnTo>
                    <a:pt x="1214" y="2971"/>
                  </a:lnTo>
                  <a:lnTo>
                    <a:pt x="1279" y="2943"/>
                  </a:lnTo>
                  <a:lnTo>
                    <a:pt x="1342" y="2911"/>
                  </a:lnTo>
                  <a:lnTo>
                    <a:pt x="1403" y="2877"/>
                  </a:lnTo>
                  <a:lnTo>
                    <a:pt x="1461" y="2840"/>
                  </a:lnTo>
                  <a:lnTo>
                    <a:pt x="1517" y="2798"/>
                  </a:lnTo>
                  <a:lnTo>
                    <a:pt x="1569" y="2755"/>
                  </a:lnTo>
                  <a:lnTo>
                    <a:pt x="1619" y="2709"/>
                  </a:lnTo>
                  <a:lnTo>
                    <a:pt x="1666" y="2661"/>
                  </a:lnTo>
                  <a:lnTo>
                    <a:pt x="1710" y="2610"/>
                  </a:lnTo>
                  <a:lnTo>
                    <a:pt x="1751" y="2556"/>
                  </a:lnTo>
                  <a:lnTo>
                    <a:pt x="1788" y="2501"/>
                  </a:lnTo>
                  <a:lnTo>
                    <a:pt x="1823" y="2443"/>
                  </a:lnTo>
                  <a:lnTo>
                    <a:pt x="1853" y="2383"/>
                  </a:lnTo>
                  <a:lnTo>
                    <a:pt x="1881" y="2321"/>
                  </a:lnTo>
                  <a:lnTo>
                    <a:pt x="1906" y="2257"/>
                  </a:lnTo>
                  <a:lnTo>
                    <a:pt x="1926" y="2192"/>
                  </a:lnTo>
                  <a:lnTo>
                    <a:pt x="1942" y="2125"/>
                  </a:lnTo>
                  <a:lnTo>
                    <a:pt x="1955" y="2055"/>
                  </a:lnTo>
                  <a:lnTo>
                    <a:pt x="1964" y="1985"/>
                  </a:lnTo>
                  <a:lnTo>
                    <a:pt x="1969" y="1914"/>
                  </a:lnTo>
                  <a:lnTo>
                    <a:pt x="1969" y="1840"/>
                  </a:lnTo>
                  <a:lnTo>
                    <a:pt x="1966" y="1767"/>
                  </a:lnTo>
                  <a:lnTo>
                    <a:pt x="1958" y="1692"/>
                  </a:lnTo>
                  <a:lnTo>
                    <a:pt x="1946" y="1615"/>
                  </a:lnTo>
                  <a:lnTo>
                    <a:pt x="1930" y="1539"/>
                  </a:lnTo>
                  <a:lnTo>
                    <a:pt x="1912" y="1472"/>
                  </a:lnTo>
                  <a:lnTo>
                    <a:pt x="1892" y="1405"/>
                  </a:lnTo>
                  <a:lnTo>
                    <a:pt x="1870" y="1337"/>
                  </a:lnTo>
                  <a:lnTo>
                    <a:pt x="1847" y="1271"/>
                  </a:lnTo>
                  <a:lnTo>
                    <a:pt x="1821" y="1205"/>
                  </a:lnTo>
                  <a:lnTo>
                    <a:pt x="1794" y="1138"/>
                  </a:lnTo>
                  <a:lnTo>
                    <a:pt x="1765" y="1073"/>
                  </a:lnTo>
                  <a:lnTo>
                    <a:pt x="1733" y="1008"/>
                  </a:lnTo>
                  <a:lnTo>
                    <a:pt x="1717" y="976"/>
                  </a:lnTo>
                  <a:lnTo>
                    <a:pt x="1700" y="945"/>
                  </a:lnTo>
                  <a:lnTo>
                    <a:pt x="1683" y="913"/>
                  </a:lnTo>
                  <a:lnTo>
                    <a:pt x="1665" y="881"/>
                  </a:lnTo>
                  <a:lnTo>
                    <a:pt x="1647" y="850"/>
                  </a:lnTo>
                  <a:lnTo>
                    <a:pt x="1627" y="819"/>
                  </a:lnTo>
                  <a:lnTo>
                    <a:pt x="1608" y="789"/>
                  </a:lnTo>
                  <a:lnTo>
                    <a:pt x="1588" y="759"/>
                  </a:lnTo>
                  <a:lnTo>
                    <a:pt x="1568" y="729"/>
                  </a:lnTo>
                  <a:lnTo>
                    <a:pt x="1548" y="700"/>
                  </a:lnTo>
                  <a:lnTo>
                    <a:pt x="1527" y="671"/>
                  </a:lnTo>
                  <a:lnTo>
                    <a:pt x="1505" y="641"/>
                  </a:lnTo>
                  <a:lnTo>
                    <a:pt x="1484" y="613"/>
                  </a:lnTo>
                  <a:lnTo>
                    <a:pt x="1461" y="585"/>
                  </a:lnTo>
                  <a:lnTo>
                    <a:pt x="1439" y="558"/>
                  </a:lnTo>
                  <a:lnTo>
                    <a:pt x="1416" y="531"/>
                  </a:lnTo>
                  <a:lnTo>
                    <a:pt x="1393" y="506"/>
                  </a:lnTo>
                  <a:lnTo>
                    <a:pt x="1369" y="483"/>
                  </a:lnTo>
                  <a:lnTo>
                    <a:pt x="1343" y="461"/>
                  </a:lnTo>
                  <a:lnTo>
                    <a:pt x="1316" y="440"/>
                  </a:lnTo>
                  <a:lnTo>
                    <a:pt x="1288" y="419"/>
                  </a:lnTo>
                  <a:lnTo>
                    <a:pt x="1258" y="400"/>
                  </a:lnTo>
                  <a:lnTo>
                    <a:pt x="1228" y="382"/>
                  </a:lnTo>
                  <a:lnTo>
                    <a:pt x="1197" y="365"/>
                  </a:lnTo>
                  <a:lnTo>
                    <a:pt x="1166" y="348"/>
                  </a:lnTo>
                  <a:lnTo>
                    <a:pt x="1133" y="332"/>
                  </a:lnTo>
                  <a:lnTo>
                    <a:pt x="1099" y="317"/>
                  </a:lnTo>
                  <a:lnTo>
                    <a:pt x="1066" y="302"/>
                  </a:lnTo>
                  <a:lnTo>
                    <a:pt x="999" y="273"/>
                  </a:lnTo>
                  <a:lnTo>
                    <a:pt x="933" y="246"/>
                  </a:lnTo>
                  <a:lnTo>
                    <a:pt x="867" y="219"/>
                  </a:lnTo>
                  <a:lnTo>
                    <a:pt x="802" y="193"/>
                  </a:lnTo>
                  <a:lnTo>
                    <a:pt x="771" y="178"/>
                  </a:lnTo>
                  <a:lnTo>
                    <a:pt x="741" y="164"/>
                  </a:lnTo>
                  <a:lnTo>
                    <a:pt x="712" y="150"/>
                  </a:lnTo>
                  <a:lnTo>
                    <a:pt x="684" y="136"/>
                  </a:lnTo>
                  <a:lnTo>
                    <a:pt x="657" y="121"/>
                  </a:lnTo>
                  <a:lnTo>
                    <a:pt x="631" y="106"/>
                  </a:lnTo>
                  <a:lnTo>
                    <a:pt x="607" y="90"/>
                  </a:lnTo>
                  <a:lnTo>
                    <a:pt x="585" y="73"/>
                  </a:lnTo>
                  <a:lnTo>
                    <a:pt x="563" y="56"/>
                  </a:lnTo>
                  <a:lnTo>
                    <a:pt x="545" y="38"/>
                  </a:lnTo>
                  <a:lnTo>
                    <a:pt x="528" y="20"/>
                  </a:lnTo>
                  <a:lnTo>
                    <a:pt x="513" y="0"/>
                  </a:lnTo>
                  <a:lnTo>
                    <a:pt x="477" y="35"/>
                  </a:lnTo>
                  <a:close/>
                </a:path>
              </a:pathLst>
            </a:custGeom>
            <a:solidFill>
              <a:srgbClr val="4F585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56" name="Freeform 32"/>
            <p:cNvSpPr>
              <a:spLocks/>
            </p:cNvSpPr>
            <p:nvPr/>
          </p:nvSpPr>
          <p:spPr bwMode="auto">
            <a:xfrm>
              <a:off x="5032375" y="4111625"/>
              <a:ext cx="82550" cy="150813"/>
            </a:xfrm>
            <a:custGeom>
              <a:avLst/>
              <a:gdLst/>
              <a:ahLst/>
              <a:cxnLst>
                <a:cxn ang="0">
                  <a:pos x="542" y="190"/>
                </a:cxn>
                <a:cxn ang="0">
                  <a:pos x="414" y="265"/>
                </a:cxn>
                <a:cxn ang="0">
                  <a:pos x="330" y="289"/>
                </a:cxn>
                <a:cxn ang="0">
                  <a:pos x="256" y="295"/>
                </a:cxn>
                <a:cxn ang="0">
                  <a:pos x="272" y="308"/>
                </a:cxn>
                <a:cxn ang="0">
                  <a:pos x="433" y="331"/>
                </a:cxn>
                <a:cxn ang="0">
                  <a:pos x="596" y="320"/>
                </a:cxn>
                <a:cxn ang="0">
                  <a:pos x="673" y="298"/>
                </a:cxn>
                <a:cxn ang="0">
                  <a:pos x="684" y="306"/>
                </a:cxn>
                <a:cxn ang="0">
                  <a:pos x="545" y="399"/>
                </a:cxn>
                <a:cxn ang="0">
                  <a:pos x="286" y="523"/>
                </a:cxn>
                <a:cxn ang="0">
                  <a:pos x="214" y="591"/>
                </a:cxn>
                <a:cxn ang="0">
                  <a:pos x="503" y="517"/>
                </a:cxn>
                <a:cxn ang="0">
                  <a:pos x="682" y="452"/>
                </a:cxn>
                <a:cxn ang="0">
                  <a:pos x="645" y="553"/>
                </a:cxn>
                <a:cxn ang="0">
                  <a:pos x="529" y="677"/>
                </a:cxn>
                <a:cxn ang="0">
                  <a:pos x="447" y="733"/>
                </a:cxn>
                <a:cxn ang="0">
                  <a:pos x="369" y="767"/>
                </a:cxn>
                <a:cxn ang="0">
                  <a:pos x="395" y="768"/>
                </a:cxn>
                <a:cxn ang="0">
                  <a:pos x="584" y="718"/>
                </a:cxn>
                <a:cxn ang="0">
                  <a:pos x="765" y="647"/>
                </a:cxn>
                <a:cxn ang="0">
                  <a:pos x="842" y="621"/>
                </a:cxn>
                <a:cxn ang="0">
                  <a:pos x="539" y="855"/>
                </a:cxn>
                <a:cxn ang="0">
                  <a:pos x="468" y="951"/>
                </a:cxn>
                <a:cxn ang="0">
                  <a:pos x="594" y="920"/>
                </a:cxn>
                <a:cxn ang="0">
                  <a:pos x="777" y="842"/>
                </a:cxn>
                <a:cxn ang="0">
                  <a:pos x="800" y="890"/>
                </a:cxn>
                <a:cxn ang="0">
                  <a:pos x="641" y="1065"/>
                </a:cxn>
                <a:cxn ang="0">
                  <a:pos x="532" y="1156"/>
                </a:cxn>
                <a:cxn ang="0">
                  <a:pos x="434" y="1218"/>
                </a:cxn>
                <a:cxn ang="0">
                  <a:pos x="327" y="1266"/>
                </a:cxn>
                <a:cxn ang="0">
                  <a:pos x="517" y="1196"/>
                </a:cxn>
                <a:cxn ang="0">
                  <a:pos x="903" y="1039"/>
                </a:cxn>
                <a:cxn ang="0">
                  <a:pos x="751" y="1202"/>
                </a:cxn>
                <a:cxn ang="0">
                  <a:pos x="581" y="1351"/>
                </a:cxn>
                <a:cxn ang="0">
                  <a:pos x="393" y="1471"/>
                </a:cxn>
                <a:cxn ang="0">
                  <a:pos x="484" y="1459"/>
                </a:cxn>
                <a:cxn ang="0">
                  <a:pos x="637" y="1391"/>
                </a:cxn>
                <a:cxn ang="0">
                  <a:pos x="832" y="1276"/>
                </a:cxn>
                <a:cxn ang="0">
                  <a:pos x="774" y="1360"/>
                </a:cxn>
                <a:cxn ang="0">
                  <a:pos x="689" y="1439"/>
                </a:cxn>
                <a:cxn ang="0">
                  <a:pos x="585" y="1513"/>
                </a:cxn>
                <a:cxn ang="0">
                  <a:pos x="378" y="1623"/>
                </a:cxn>
                <a:cxn ang="0">
                  <a:pos x="231" y="1697"/>
                </a:cxn>
                <a:cxn ang="0">
                  <a:pos x="323" y="1712"/>
                </a:cxn>
                <a:cxn ang="0">
                  <a:pos x="408" y="1704"/>
                </a:cxn>
                <a:cxn ang="0">
                  <a:pos x="490" y="1679"/>
                </a:cxn>
                <a:cxn ang="0">
                  <a:pos x="653" y="1604"/>
                </a:cxn>
                <a:cxn ang="0">
                  <a:pos x="685" y="1615"/>
                </a:cxn>
                <a:cxn ang="0">
                  <a:pos x="499" y="1731"/>
                </a:cxn>
                <a:cxn ang="0">
                  <a:pos x="301" y="1823"/>
                </a:cxn>
                <a:cxn ang="0">
                  <a:pos x="215" y="1904"/>
                </a:cxn>
                <a:cxn ang="0">
                  <a:pos x="342" y="1900"/>
                </a:cxn>
                <a:cxn ang="0">
                  <a:pos x="463" y="1858"/>
                </a:cxn>
                <a:cxn ang="0">
                  <a:pos x="400" y="1884"/>
                </a:cxn>
                <a:cxn ang="0">
                  <a:pos x="68" y="2058"/>
                </a:cxn>
                <a:cxn ang="0">
                  <a:pos x="405" y="2031"/>
                </a:cxn>
                <a:cxn ang="0">
                  <a:pos x="803" y="1760"/>
                </a:cxn>
                <a:cxn ang="0">
                  <a:pos x="1061" y="1348"/>
                </a:cxn>
                <a:cxn ang="0">
                  <a:pos x="1158" y="881"/>
                </a:cxn>
                <a:cxn ang="0">
                  <a:pos x="1069" y="440"/>
                </a:cxn>
                <a:cxn ang="0">
                  <a:pos x="773" y="111"/>
                </a:cxn>
              </a:cxnLst>
              <a:rect l="0" t="0" r="r" b="b"/>
              <a:pathLst>
                <a:path w="1158" h="2092">
                  <a:moveTo>
                    <a:pt x="628" y="107"/>
                  </a:moveTo>
                  <a:lnTo>
                    <a:pt x="609" y="129"/>
                  </a:lnTo>
                  <a:lnTo>
                    <a:pt x="588" y="151"/>
                  </a:lnTo>
                  <a:lnTo>
                    <a:pt x="566" y="171"/>
                  </a:lnTo>
                  <a:lnTo>
                    <a:pt x="542" y="190"/>
                  </a:lnTo>
                  <a:lnTo>
                    <a:pt x="518" y="208"/>
                  </a:lnTo>
                  <a:lnTo>
                    <a:pt x="493" y="225"/>
                  </a:lnTo>
                  <a:lnTo>
                    <a:pt x="468" y="240"/>
                  </a:lnTo>
                  <a:lnTo>
                    <a:pt x="441" y="253"/>
                  </a:lnTo>
                  <a:lnTo>
                    <a:pt x="414" y="265"/>
                  </a:lnTo>
                  <a:lnTo>
                    <a:pt x="386" y="275"/>
                  </a:lnTo>
                  <a:lnTo>
                    <a:pt x="372" y="280"/>
                  </a:lnTo>
                  <a:lnTo>
                    <a:pt x="358" y="283"/>
                  </a:lnTo>
                  <a:lnTo>
                    <a:pt x="344" y="287"/>
                  </a:lnTo>
                  <a:lnTo>
                    <a:pt x="330" y="289"/>
                  </a:lnTo>
                  <a:lnTo>
                    <a:pt x="315" y="292"/>
                  </a:lnTo>
                  <a:lnTo>
                    <a:pt x="301" y="293"/>
                  </a:lnTo>
                  <a:lnTo>
                    <a:pt x="285" y="294"/>
                  </a:lnTo>
                  <a:lnTo>
                    <a:pt x="271" y="295"/>
                  </a:lnTo>
                  <a:lnTo>
                    <a:pt x="256" y="295"/>
                  </a:lnTo>
                  <a:lnTo>
                    <a:pt x="242" y="294"/>
                  </a:lnTo>
                  <a:lnTo>
                    <a:pt x="228" y="293"/>
                  </a:lnTo>
                  <a:lnTo>
                    <a:pt x="213" y="291"/>
                  </a:lnTo>
                  <a:lnTo>
                    <a:pt x="242" y="301"/>
                  </a:lnTo>
                  <a:lnTo>
                    <a:pt x="272" y="308"/>
                  </a:lnTo>
                  <a:lnTo>
                    <a:pt x="304" y="315"/>
                  </a:lnTo>
                  <a:lnTo>
                    <a:pt x="336" y="321"/>
                  </a:lnTo>
                  <a:lnTo>
                    <a:pt x="368" y="325"/>
                  </a:lnTo>
                  <a:lnTo>
                    <a:pt x="400" y="329"/>
                  </a:lnTo>
                  <a:lnTo>
                    <a:pt x="433" y="331"/>
                  </a:lnTo>
                  <a:lnTo>
                    <a:pt x="466" y="332"/>
                  </a:lnTo>
                  <a:lnTo>
                    <a:pt x="499" y="332"/>
                  </a:lnTo>
                  <a:lnTo>
                    <a:pt x="531" y="330"/>
                  </a:lnTo>
                  <a:lnTo>
                    <a:pt x="564" y="326"/>
                  </a:lnTo>
                  <a:lnTo>
                    <a:pt x="596" y="320"/>
                  </a:lnTo>
                  <a:lnTo>
                    <a:pt x="612" y="317"/>
                  </a:lnTo>
                  <a:lnTo>
                    <a:pt x="628" y="313"/>
                  </a:lnTo>
                  <a:lnTo>
                    <a:pt x="643" y="308"/>
                  </a:lnTo>
                  <a:lnTo>
                    <a:pt x="658" y="303"/>
                  </a:lnTo>
                  <a:lnTo>
                    <a:pt x="673" y="298"/>
                  </a:lnTo>
                  <a:lnTo>
                    <a:pt x="688" y="291"/>
                  </a:lnTo>
                  <a:lnTo>
                    <a:pt x="702" y="284"/>
                  </a:lnTo>
                  <a:lnTo>
                    <a:pt x="717" y="277"/>
                  </a:lnTo>
                  <a:lnTo>
                    <a:pt x="700" y="291"/>
                  </a:lnTo>
                  <a:lnTo>
                    <a:pt x="684" y="306"/>
                  </a:lnTo>
                  <a:lnTo>
                    <a:pt x="667" y="320"/>
                  </a:lnTo>
                  <a:lnTo>
                    <a:pt x="651" y="332"/>
                  </a:lnTo>
                  <a:lnTo>
                    <a:pt x="616" y="356"/>
                  </a:lnTo>
                  <a:lnTo>
                    <a:pt x="582" y="378"/>
                  </a:lnTo>
                  <a:lnTo>
                    <a:pt x="545" y="399"/>
                  </a:lnTo>
                  <a:lnTo>
                    <a:pt x="509" y="418"/>
                  </a:lnTo>
                  <a:lnTo>
                    <a:pt x="472" y="436"/>
                  </a:lnTo>
                  <a:lnTo>
                    <a:pt x="435" y="454"/>
                  </a:lnTo>
                  <a:lnTo>
                    <a:pt x="361" y="488"/>
                  </a:lnTo>
                  <a:lnTo>
                    <a:pt x="286" y="523"/>
                  </a:lnTo>
                  <a:lnTo>
                    <a:pt x="249" y="543"/>
                  </a:lnTo>
                  <a:lnTo>
                    <a:pt x="213" y="563"/>
                  </a:lnTo>
                  <a:lnTo>
                    <a:pt x="177" y="585"/>
                  </a:lnTo>
                  <a:lnTo>
                    <a:pt x="141" y="608"/>
                  </a:lnTo>
                  <a:lnTo>
                    <a:pt x="214" y="591"/>
                  </a:lnTo>
                  <a:lnTo>
                    <a:pt x="286" y="574"/>
                  </a:lnTo>
                  <a:lnTo>
                    <a:pt x="360" y="557"/>
                  </a:lnTo>
                  <a:lnTo>
                    <a:pt x="432" y="538"/>
                  </a:lnTo>
                  <a:lnTo>
                    <a:pt x="468" y="527"/>
                  </a:lnTo>
                  <a:lnTo>
                    <a:pt x="503" y="517"/>
                  </a:lnTo>
                  <a:lnTo>
                    <a:pt x="539" y="506"/>
                  </a:lnTo>
                  <a:lnTo>
                    <a:pt x="576" y="494"/>
                  </a:lnTo>
                  <a:lnTo>
                    <a:pt x="611" y="481"/>
                  </a:lnTo>
                  <a:lnTo>
                    <a:pt x="647" y="467"/>
                  </a:lnTo>
                  <a:lnTo>
                    <a:pt x="682" y="452"/>
                  </a:lnTo>
                  <a:lnTo>
                    <a:pt x="717" y="436"/>
                  </a:lnTo>
                  <a:lnTo>
                    <a:pt x="700" y="466"/>
                  </a:lnTo>
                  <a:lnTo>
                    <a:pt x="683" y="496"/>
                  </a:lnTo>
                  <a:lnTo>
                    <a:pt x="664" y="524"/>
                  </a:lnTo>
                  <a:lnTo>
                    <a:pt x="645" y="553"/>
                  </a:lnTo>
                  <a:lnTo>
                    <a:pt x="624" y="580"/>
                  </a:lnTo>
                  <a:lnTo>
                    <a:pt x="602" y="606"/>
                  </a:lnTo>
                  <a:lnTo>
                    <a:pt x="580" y="631"/>
                  </a:lnTo>
                  <a:lnTo>
                    <a:pt x="555" y="655"/>
                  </a:lnTo>
                  <a:lnTo>
                    <a:pt x="529" y="677"/>
                  </a:lnTo>
                  <a:lnTo>
                    <a:pt x="503" y="697"/>
                  </a:lnTo>
                  <a:lnTo>
                    <a:pt x="489" y="707"/>
                  </a:lnTo>
                  <a:lnTo>
                    <a:pt x="475" y="716"/>
                  </a:lnTo>
                  <a:lnTo>
                    <a:pt x="461" y="725"/>
                  </a:lnTo>
                  <a:lnTo>
                    <a:pt x="447" y="733"/>
                  </a:lnTo>
                  <a:lnTo>
                    <a:pt x="432" y="741"/>
                  </a:lnTo>
                  <a:lnTo>
                    <a:pt x="416" y="748"/>
                  </a:lnTo>
                  <a:lnTo>
                    <a:pt x="401" y="755"/>
                  </a:lnTo>
                  <a:lnTo>
                    <a:pt x="385" y="761"/>
                  </a:lnTo>
                  <a:lnTo>
                    <a:pt x="369" y="767"/>
                  </a:lnTo>
                  <a:lnTo>
                    <a:pt x="352" y="772"/>
                  </a:lnTo>
                  <a:lnTo>
                    <a:pt x="335" y="778"/>
                  </a:lnTo>
                  <a:lnTo>
                    <a:pt x="318" y="782"/>
                  </a:lnTo>
                  <a:lnTo>
                    <a:pt x="357" y="776"/>
                  </a:lnTo>
                  <a:lnTo>
                    <a:pt x="395" y="768"/>
                  </a:lnTo>
                  <a:lnTo>
                    <a:pt x="433" y="760"/>
                  </a:lnTo>
                  <a:lnTo>
                    <a:pt x="471" y="751"/>
                  </a:lnTo>
                  <a:lnTo>
                    <a:pt x="509" y="741"/>
                  </a:lnTo>
                  <a:lnTo>
                    <a:pt x="546" y="730"/>
                  </a:lnTo>
                  <a:lnTo>
                    <a:pt x="584" y="718"/>
                  </a:lnTo>
                  <a:lnTo>
                    <a:pt x="621" y="705"/>
                  </a:lnTo>
                  <a:lnTo>
                    <a:pt x="657" y="692"/>
                  </a:lnTo>
                  <a:lnTo>
                    <a:pt x="693" y="678"/>
                  </a:lnTo>
                  <a:lnTo>
                    <a:pt x="729" y="663"/>
                  </a:lnTo>
                  <a:lnTo>
                    <a:pt x="765" y="647"/>
                  </a:lnTo>
                  <a:lnTo>
                    <a:pt x="800" y="631"/>
                  </a:lnTo>
                  <a:lnTo>
                    <a:pt x="836" y="614"/>
                  </a:lnTo>
                  <a:lnTo>
                    <a:pt x="870" y="596"/>
                  </a:lnTo>
                  <a:lnTo>
                    <a:pt x="904" y="578"/>
                  </a:lnTo>
                  <a:lnTo>
                    <a:pt x="842" y="621"/>
                  </a:lnTo>
                  <a:lnTo>
                    <a:pt x="779" y="665"/>
                  </a:lnTo>
                  <a:lnTo>
                    <a:pt x="718" y="711"/>
                  </a:lnTo>
                  <a:lnTo>
                    <a:pt x="659" y="758"/>
                  </a:lnTo>
                  <a:lnTo>
                    <a:pt x="599" y="807"/>
                  </a:lnTo>
                  <a:lnTo>
                    <a:pt x="539" y="855"/>
                  </a:lnTo>
                  <a:lnTo>
                    <a:pt x="481" y="904"/>
                  </a:lnTo>
                  <a:lnTo>
                    <a:pt x="423" y="952"/>
                  </a:lnTo>
                  <a:lnTo>
                    <a:pt x="438" y="953"/>
                  </a:lnTo>
                  <a:lnTo>
                    <a:pt x="453" y="952"/>
                  </a:lnTo>
                  <a:lnTo>
                    <a:pt x="468" y="951"/>
                  </a:lnTo>
                  <a:lnTo>
                    <a:pt x="482" y="949"/>
                  </a:lnTo>
                  <a:lnTo>
                    <a:pt x="511" y="945"/>
                  </a:lnTo>
                  <a:lnTo>
                    <a:pt x="539" y="938"/>
                  </a:lnTo>
                  <a:lnTo>
                    <a:pt x="567" y="930"/>
                  </a:lnTo>
                  <a:lnTo>
                    <a:pt x="594" y="920"/>
                  </a:lnTo>
                  <a:lnTo>
                    <a:pt x="620" y="910"/>
                  </a:lnTo>
                  <a:lnTo>
                    <a:pt x="646" y="899"/>
                  </a:lnTo>
                  <a:lnTo>
                    <a:pt x="699" y="875"/>
                  </a:lnTo>
                  <a:lnTo>
                    <a:pt x="751" y="852"/>
                  </a:lnTo>
                  <a:lnTo>
                    <a:pt x="777" y="842"/>
                  </a:lnTo>
                  <a:lnTo>
                    <a:pt x="804" y="832"/>
                  </a:lnTo>
                  <a:lnTo>
                    <a:pt x="831" y="824"/>
                  </a:lnTo>
                  <a:lnTo>
                    <a:pt x="859" y="817"/>
                  </a:lnTo>
                  <a:lnTo>
                    <a:pt x="830" y="854"/>
                  </a:lnTo>
                  <a:lnTo>
                    <a:pt x="800" y="890"/>
                  </a:lnTo>
                  <a:lnTo>
                    <a:pt x="770" y="926"/>
                  </a:lnTo>
                  <a:lnTo>
                    <a:pt x="739" y="962"/>
                  </a:lnTo>
                  <a:lnTo>
                    <a:pt x="708" y="997"/>
                  </a:lnTo>
                  <a:lnTo>
                    <a:pt x="675" y="1032"/>
                  </a:lnTo>
                  <a:lnTo>
                    <a:pt x="641" y="1065"/>
                  </a:lnTo>
                  <a:lnTo>
                    <a:pt x="606" y="1097"/>
                  </a:lnTo>
                  <a:lnTo>
                    <a:pt x="589" y="1112"/>
                  </a:lnTo>
                  <a:lnTo>
                    <a:pt x="571" y="1127"/>
                  </a:lnTo>
                  <a:lnTo>
                    <a:pt x="551" y="1142"/>
                  </a:lnTo>
                  <a:lnTo>
                    <a:pt x="532" y="1156"/>
                  </a:lnTo>
                  <a:lnTo>
                    <a:pt x="513" y="1169"/>
                  </a:lnTo>
                  <a:lnTo>
                    <a:pt x="494" y="1182"/>
                  </a:lnTo>
                  <a:lnTo>
                    <a:pt x="474" y="1195"/>
                  </a:lnTo>
                  <a:lnTo>
                    <a:pt x="454" y="1207"/>
                  </a:lnTo>
                  <a:lnTo>
                    <a:pt x="434" y="1218"/>
                  </a:lnTo>
                  <a:lnTo>
                    <a:pt x="413" y="1229"/>
                  </a:lnTo>
                  <a:lnTo>
                    <a:pt x="392" y="1239"/>
                  </a:lnTo>
                  <a:lnTo>
                    <a:pt x="371" y="1248"/>
                  </a:lnTo>
                  <a:lnTo>
                    <a:pt x="349" y="1258"/>
                  </a:lnTo>
                  <a:lnTo>
                    <a:pt x="327" y="1266"/>
                  </a:lnTo>
                  <a:lnTo>
                    <a:pt x="304" y="1273"/>
                  </a:lnTo>
                  <a:lnTo>
                    <a:pt x="281" y="1279"/>
                  </a:lnTo>
                  <a:lnTo>
                    <a:pt x="361" y="1253"/>
                  </a:lnTo>
                  <a:lnTo>
                    <a:pt x="439" y="1224"/>
                  </a:lnTo>
                  <a:lnTo>
                    <a:pt x="517" y="1196"/>
                  </a:lnTo>
                  <a:lnTo>
                    <a:pt x="595" y="1167"/>
                  </a:lnTo>
                  <a:lnTo>
                    <a:pt x="672" y="1137"/>
                  </a:lnTo>
                  <a:lnTo>
                    <a:pt x="749" y="1106"/>
                  </a:lnTo>
                  <a:lnTo>
                    <a:pt x="825" y="1073"/>
                  </a:lnTo>
                  <a:lnTo>
                    <a:pt x="903" y="1039"/>
                  </a:lnTo>
                  <a:lnTo>
                    <a:pt x="874" y="1072"/>
                  </a:lnTo>
                  <a:lnTo>
                    <a:pt x="845" y="1105"/>
                  </a:lnTo>
                  <a:lnTo>
                    <a:pt x="814" y="1137"/>
                  </a:lnTo>
                  <a:lnTo>
                    <a:pt x="783" y="1170"/>
                  </a:lnTo>
                  <a:lnTo>
                    <a:pt x="751" y="1202"/>
                  </a:lnTo>
                  <a:lnTo>
                    <a:pt x="718" y="1233"/>
                  </a:lnTo>
                  <a:lnTo>
                    <a:pt x="685" y="1265"/>
                  </a:lnTo>
                  <a:lnTo>
                    <a:pt x="651" y="1295"/>
                  </a:lnTo>
                  <a:lnTo>
                    <a:pt x="616" y="1324"/>
                  </a:lnTo>
                  <a:lnTo>
                    <a:pt x="581" y="1351"/>
                  </a:lnTo>
                  <a:lnTo>
                    <a:pt x="544" y="1378"/>
                  </a:lnTo>
                  <a:lnTo>
                    <a:pt x="507" y="1404"/>
                  </a:lnTo>
                  <a:lnTo>
                    <a:pt x="470" y="1428"/>
                  </a:lnTo>
                  <a:lnTo>
                    <a:pt x="432" y="1450"/>
                  </a:lnTo>
                  <a:lnTo>
                    <a:pt x="393" y="1471"/>
                  </a:lnTo>
                  <a:lnTo>
                    <a:pt x="354" y="1491"/>
                  </a:lnTo>
                  <a:lnTo>
                    <a:pt x="387" y="1485"/>
                  </a:lnTo>
                  <a:lnTo>
                    <a:pt x="420" y="1478"/>
                  </a:lnTo>
                  <a:lnTo>
                    <a:pt x="453" y="1469"/>
                  </a:lnTo>
                  <a:lnTo>
                    <a:pt x="484" y="1459"/>
                  </a:lnTo>
                  <a:lnTo>
                    <a:pt x="516" y="1448"/>
                  </a:lnTo>
                  <a:lnTo>
                    <a:pt x="547" y="1435"/>
                  </a:lnTo>
                  <a:lnTo>
                    <a:pt x="578" y="1421"/>
                  </a:lnTo>
                  <a:lnTo>
                    <a:pt x="608" y="1407"/>
                  </a:lnTo>
                  <a:lnTo>
                    <a:pt x="637" y="1391"/>
                  </a:lnTo>
                  <a:lnTo>
                    <a:pt x="666" y="1375"/>
                  </a:lnTo>
                  <a:lnTo>
                    <a:pt x="694" y="1359"/>
                  </a:lnTo>
                  <a:lnTo>
                    <a:pt x="723" y="1342"/>
                  </a:lnTo>
                  <a:lnTo>
                    <a:pt x="777" y="1309"/>
                  </a:lnTo>
                  <a:lnTo>
                    <a:pt x="832" y="1276"/>
                  </a:lnTo>
                  <a:lnTo>
                    <a:pt x="822" y="1293"/>
                  </a:lnTo>
                  <a:lnTo>
                    <a:pt x="812" y="1310"/>
                  </a:lnTo>
                  <a:lnTo>
                    <a:pt x="800" y="1327"/>
                  </a:lnTo>
                  <a:lnTo>
                    <a:pt x="788" y="1344"/>
                  </a:lnTo>
                  <a:lnTo>
                    <a:pt x="774" y="1360"/>
                  </a:lnTo>
                  <a:lnTo>
                    <a:pt x="759" y="1376"/>
                  </a:lnTo>
                  <a:lnTo>
                    <a:pt x="743" y="1392"/>
                  </a:lnTo>
                  <a:lnTo>
                    <a:pt x="726" y="1408"/>
                  </a:lnTo>
                  <a:lnTo>
                    <a:pt x="708" y="1424"/>
                  </a:lnTo>
                  <a:lnTo>
                    <a:pt x="689" y="1439"/>
                  </a:lnTo>
                  <a:lnTo>
                    <a:pt x="669" y="1454"/>
                  </a:lnTo>
                  <a:lnTo>
                    <a:pt x="649" y="1469"/>
                  </a:lnTo>
                  <a:lnTo>
                    <a:pt x="628" y="1484"/>
                  </a:lnTo>
                  <a:lnTo>
                    <a:pt x="607" y="1499"/>
                  </a:lnTo>
                  <a:lnTo>
                    <a:pt x="585" y="1513"/>
                  </a:lnTo>
                  <a:lnTo>
                    <a:pt x="563" y="1527"/>
                  </a:lnTo>
                  <a:lnTo>
                    <a:pt x="516" y="1553"/>
                  </a:lnTo>
                  <a:lnTo>
                    <a:pt x="470" y="1578"/>
                  </a:lnTo>
                  <a:lnTo>
                    <a:pt x="424" y="1601"/>
                  </a:lnTo>
                  <a:lnTo>
                    <a:pt x="378" y="1623"/>
                  </a:lnTo>
                  <a:lnTo>
                    <a:pt x="334" y="1643"/>
                  </a:lnTo>
                  <a:lnTo>
                    <a:pt x="290" y="1661"/>
                  </a:lnTo>
                  <a:lnTo>
                    <a:pt x="249" y="1677"/>
                  </a:lnTo>
                  <a:lnTo>
                    <a:pt x="212" y="1691"/>
                  </a:lnTo>
                  <a:lnTo>
                    <a:pt x="231" y="1697"/>
                  </a:lnTo>
                  <a:lnTo>
                    <a:pt x="249" y="1703"/>
                  </a:lnTo>
                  <a:lnTo>
                    <a:pt x="268" y="1707"/>
                  </a:lnTo>
                  <a:lnTo>
                    <a:pt x="286" y="1710"/>
                  </a:lnTo>
                  <a:lnTo>
                    <a:pt x="305" y="1712"/>
                  </a:lnTo>
                  <a:lnTo>
                    <a:pt x="323" y="1712"/>
                  </a:lnTo>
                  <a:lnTo>
                    <a:pt x="340" y="1712"/>
                  </a:lnTo>
                  <a:lnTo>
                    <a:pt x="357" y="1712"/>
                  </a:lnTo>
                  <a:lnTo>
                    <a:pt x="374" y="1710"/>
                  </a:lnTo>
                  <a:lnTo>
                    <a:pt x="391" y="1707"/>
                  </a:lnTo>
                  <a:lnTo>
                    <a:pt x="408" y="1704"/>
                  </a:lnTo>
                  <a:lnTo>
                    <a:pt x="425" y="1700"/>
                  </a:lnTo>
                  <a:lnTo>
                    <a:pt x="441" y="1696"/>
                  </a:lnTo>
                  <a:lnTo>
                    <a:pt x="458" y="1691"/>
                  </a:lnTo>
                  <a:lnTo>
                    <a:pt x="474" y="1685"/>
                  </a:lnTo>
                  <a:lnTo>
                    <a:pt x="490" y="1679"/>
                  </a:lnTo>
                  <a:lnTo>
                    <a:pt x="523" y="1666"/>
                  </a:lnTo>
                  <a:lnTo>
                    <a:pt x="555" y="1651"/>
                  </a:lnTo>
                  <a:lnTo>
                    <a:pt x="588" y="1636"/>
                  </a:lnTo>
                  <a:lnTo>
                    <a:pt x="621" y="1620"/>
                  </a:lnTo>
                  <a:lnTo>
                    <a:pt x="653" y="1604"/>
                  </a:lnTo>
                  <a:lnTo>
                    <a:pt x="686" y="1589"/>
                  </a:lnTo>
                  <a:lnTo>
                    <a:pt x="719" y="1575"/>
                  </a:lnTo>
                  <a:lnTo>
                    <a:pt x="753" y="1562"/>
                  </a:lnTo>
                  <a:lnTo>
                    <a:pt x="720" y="1589"/>
                  </a:lnTo>
                  <a:lnTo>
                    <a:pt x="685" y="1615"/>
                  </a:lnTo>
                  <a:lnTo>
                    <a:pt x="650" y="1640"/>
                  </a:lnTo>
                  <a:lnTo>
                    <a:pt x="613" y="1664"/>
                  </a:lnTo>
                  <a:lnTo>
                    <a:pt x="576" y="1687"/>
                  </a:lnTo>
                  <a:lnTo>
                    <a:pt x="537" y="1709"/>
                  </a:lnTo>
                  <a:lnTo>
                    <a:pt x="499" y="1731"/>
                  </a:lnTo>
                  <a:lnTo>
                    <a:pt x="460" y="1751"/>
                  </a:lnTo>
                  <a:lnTo>
                    <a:pt x="421" y="1770"/>
                  </a:lnTo>
                  <a:lnTo>
                    <a:pt x="381" y="1789"/>
                  </a:lnTo>
                  <a:lnTo>
                    <a:pt x="341" y="1806"/>
                  </a:lnTo>
                  <a:lnTo>
                    <a:pt x="301" y="1823"/>
                  </a:lnTo>
                  <a:lnTo>
                    <a:pt x="219" y="1856"/>
                  </a:lnTo>
                  <a:lnTo>
                    <a:pt x="140" y="1885"/>
                  </a:lnTo>
                  <a:lnTo>
                    <a:pt x="165" y="1894"/>
                  </a:lnTo>
                  <a:lnTo>
                    <a:pt x="190" y="1900"/>
                  </a:lnTo>
                  <a:lnTo>
                    <a:pt x="215" y="1904"/>
                  </a:lnTo>
                  <a:lnTo>
                    <a:pt x="240" y="1907"/>
                  </a:lnTo>
                  <a:lnTo>
                    <a:pt x="265" y="1908"/>
                  </a:lnTo>
                  <a:lnTo>
                    <a:pt x="292" y="1907"/>
                  </a:lnTo>
                  <a:lnTo>
                    <a:pt x="317" y="1904"/>
                  </a:lnTo>
                  <a:lnTo>
                    <a:pt x="342" y="1900"/>
                  </a:lnTo>
                  <a:lnTo>
                    <a:pt x="366" y="1895"/>
                  </a:lnTo>
                  <a:lnTo>
                    <a:pt x="391" y="1887"/>
                  </a:lnTo>
                  <a:lnTo>
                    <a:pt x="415" y="1879"/>
                  </a:lnTo>
                  <a:lnTo>
                    <a:pt x="440" y="1869"/>
                  </a:lnTo>
                  <a:lnTo>
                    <a:pt x="463" y="1858"/>
                  </a:lnTo>
                  <a:lnTo>
                    <a:pt x="487" y="1846"/>
                  </a:lnTo>
                  <a:lnTo>
                    <a:pt x="510" y="1833"/>
                  </a:lnTo>
                  <a:lnTo>
                    <a:pt x="533" y="1818"/>
                  </a:lnTo>
                  <a:lnTo>
                    <a:pt x="466" y="1851"/>
                  </a:lnTo>
                  <a:lnTo>
                    <a:pt x="400" y="1884"/>
                  </a:lnTo>
                  <a:lnTo>
                    <a:pt x="333" y="1919"/>
                  </a:lnTo>
                  <a:lnTo>
                    <a:pt x="266" y="1954"/>
                  </a:lnTo>
                  <a:lnTo>
                    <a:pt x="200" y="1990"/>
                  </a:lnTo>
                  <a:lnTo>
                    <a:pt x="134" y="2024"/>
                  </a:lnTo>
                  <a:lnTo>
                    <a:pt x="68" y="2058"/>
                  </a:lnTo>
                  <a:lnTo>
                    <a:pt x="0" y="2091"/>
                  </a:lnTo>
                  <a:lnTo>
                    <a:pt x="108" y="2092"/>
                  </a:lnTo>
                  <a:lnTo>
                    <a:pt x="211" y="2081"/>
                  </a:lnTo>
                  <a:lnTo>
                    <a:pt x="311" y="2061"/>
                  </a:lnTo>
                  <a:lnTo>
                    <a:pt x="405" y="2031"/>
                  </a:lnTo>
                  <a:lnTo>
                    <a:pt x="494" y="1992"/>
                  </a:lnTo>
                  <a:lnTo>
                    <a:pt x="580" y="1944"/>
                  </a:lnTo>
                  <a:lnTo>
                    <a:pt x="660" y="1890"/>
                  </a:lnTo>
                  <a:lnTo>
                    <a:pt x="734" y="1828"/>
                  </a:lnTo>
                  <a:lnTo>
                    <a:pt x="803" y="1760"/>
                  </a:lnTo>
                  <a:lnTo>
                    <a:pt x="867" y="1686"/>
                  </a:lnTo>
                  <a:lnTo>
                    <a:pt x="925" y="1607"/>
                  </a:lnTo>
                  <a:lnTo>
                    <a:pt x="977" y="1525"/>
                  </a:lnTo>
                  <a:lnTo>
                    <a:pt x="1022" y="1438"/>
                  </a:lnTo>
                  <a:lnTo>
                    <a:pt x="1061" y="1348"/>
                  </a:lnTo>
                  <a:lnTo>
                    <a:pt x="1095" y="1257"/>
                  </a:lnTo>
                  <a:lnTo>
                    <a:pt x="1121" y="1163"/>
                  </a:lnTo>
                  <a:lnTo>
                    <a:pt x="1141" y="1069"/>
                  </a:lnTo>
                  <a:lnTo>
                    <a:pt x="1153" y="974"/>
                  </a:lnTo>
                  <a:lnTo>
                    <a:pt x="1158" y="881"/>
                  </a:lnTo>
                  <a:lnTo>
                    <a:pt x="1156" y="788"/>
                  </a:lnTo>
                  <a:lnTo>
                    <a:pt x="1146" y="696"/>
                  </a:lnTo>
                  <a:lnTo>
                    <a:pt x="1129" y="608"/>
                  </a:lnTo>
                  <a:lnTo>
                    <a:pt x="1103" y="521"/>
                  </a:lnTo>
                  <a:lnTo>
                    <a:pt x="1069" y="440"/>
                  </a:lnTo>
                  <a:lnTo>
                    <a:pt x="1027" y="363"/>
                  </a:lnTo>
                  <a:lnTo>
                    <a:pt x="977" y="290"/>
                  </a:lnTo>
                  <a:lnTo>
                    <a:pt x="918" y="223"/>
                  </a:lnTo>
                  <a:lnTo>
                    <a:pt x="850" y="163"/>
                  </a:lnTo>
                  <a:lnTo>
                    <a:pt x="773" y="111"/>
                  </a:lnTo>
                  <a:lnTo>
                    <a:pt x="687" y="66"/>
                  </a:lnTo>
                  <a:lnTo>
                    <a:pt x="592" y="28"/>
                  </a:lnTo>
                  <a:lnTo>
                    <a:pt x="486" y="0"/>
                  </a:lnTo>
                  <a:lnTo>
                    <a:pt x="628" y="107"/>
                  </a:lnTo>
                  <a:close/>
                </a:path>
              </a:pathLst>
            </a:custGeom>
            <a:solidFill>
              <a:srgbClr val="4F585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57" name="Freeform 33"/>
            <p:cNvSpPr>
              <a:spLocks/>
            </p:cNvSpPr>
            <p:nvPr/>
          </p:nvSpPr>
          <p:spPr bwMode="auto">
            <a:xfrm>
              <a:off x="4902200" y="4270375"/>
              <a:ext cx="133350" cy="119063"/>
            </a:xfrm>
            <a:custGeom>
              <a:avLst/>
              <a:gdLst/>
              <a:ahLst/>
              <a:cxnLst>
                <a:cxn ang="0">
                  <a:pos x="1237" y="92"/>
                </a:cxn>
                <a:cxn ang="0">
                  <a:pos x="1079" y="103"/>
                </a:cxn>
                <a:cxn ang="0">
                  <a:pos x="953" y="75"/>
                </a:cxn>
                <a:cxn ang="0">
                  <a:pos x="1056" y="158"/>
                </a:cxn>
                <a:cxn ang="0">
                  <a:pos x="1175" y="202"/>
                </a:cxn>
                <a:cxn ang="0">
                  <a:pos x="1304" y="214"/>
                </a:cxn>
                <a:cxn ang="0">
                  <a:pos x="1503" y="182"/>
                </a:cxn>
                <a:cxn ang="0">
                  <a:pos x="1416" y="253"/>
                </a:cxn>
                <a:cxn ang="0">
                  <a:pos x="1284" y="309"/>
                </a:cxn>
                <a:cxn ang="0">
                  <a:pos x="1093" y="351"/>
                </a:cxn>
                <a:cxn ang="0">
                  <a:pos x="1520" y="362"/>
                </a:cxn>
                <a:cxn ang="0">
                  <a:pos x="1025" y="481"/>
                </a:cxn>
                <a:cxn ang="0">
                  <a:pos x="1439" y="497"/>
                </a:cxn>
                <a:cxn ang="0">
                  <a:pos x="1430" y="568"/>
                </a:cxn>
                <a:cxn ang="0">
                  <a:pos x="1175" y="607"/>
                </a:cxn>
                <a:cxn ang="0">
                  <a:pos x="1129" y="626"/>
                </a:cxn>
                <a:cxn ang="0">
                  <a:pos x="1382" y="642"/>
                </a:cxn>
                <a:cxn ang="0">
                  <a:pos x="1489" y="688"/>
                </a:cxn>
                <a:cxn ang="0">
                  <a:pos x="1231" y="775"/>
                </a:cxn>
                <a:cxn ang="0">
                  <a:pos x="1021" y="796"/>
                </a:cxn>
                <a:cxn ang="0">
                  <a:pos x="1271" y="820"/>
                </a:cxn>
                <a:cxn ang="0">
                  <a:pos x="1481" y="846"/>
                </a:cxn>
                <a:cxn ang="0">
                  <a:pos x="1282" y="898"/>
                </a:cxn>
                <a:cxn ang="0">
                  <a:pos x="933" y="924"/>
                </a:cxn>
                <a:cxn ang="0">
                  <a:pos x="681" y="941"/>
                </a:cxn>
                <a:cxn ang="0">
                  <a:pos x="862" y="991"/>
                </a:cxn>
                <a:cxn ang="0">
                  <a:pos x="1168" y="1002"/>
                </a:cxn>
                <a:cxn ang="0">
                  <a:pos x="1475" y="1012"/>
                </a:cxn>
                <a:cxn ang="0">
                  <a:pos x="1318" y="1087"/>
                </a:cxn>
                <a:cxn ang="0">
                  <a:pos x="1148" y="1123"/>
                </a:cxn>
                <a:cxn ang="0">
                  <a:pos x="818" y="1133"/>
                </a:cxn>
                <a:cxn ang="0">
                  <a:pos x="924" y="1180"/>
                </a:cxn>
                <a:cxn ang="0">
                  <a:pos x="1223" y="1199"/>
                </a:cxn>
                <a:cxn ang="0">
                  <a:pos x="1304" y="1199"/>
                </a:cxn>
                <a:cxn ang="0">
                  <a:pos x="1047" y="1236"/>
                </a:cxn>
                <a:cxn ang="0">
                  <a:pos x="640" y="1240"/>
                </a:cxn>
                <a:cxn ang="0">
                  <a:pos x="553" y="1267"/>
                </a:cxn>
                <a:cxn ang="0">
                  <a:pos x="883" y="1285"/>
                </a:cxn>
                <a:cxn ang="0">
                  <a:pos x="1205" y="1236"/>
                </a:cxn>
                <a:cxn ang="0">
                  <a:pos x="1039" y="1293"/>
                </a:cxn>
                <a:cxn ang="0">
                  <a:pos x="808" y="1318"/>
                </a:cxn>
                <a:cxn ang="0">
                  <a:pos x="445" y="1309"/>
                </a:cxn>
                <a:cxn ang="0">
                  <a:pos x="523" y="1351"/>
                </a:cxn>
                <a:cxn ang="0">
                  <a:pos x="693" y="1376"/>
                </a:cxn>
                <a:cxn ang="0">
                  <a:pos x="1083" y="1350"/>
                </a:cxn>
                <a:cxn ang="0">
                  <a:pos x="924" y="1415"/>
                </a:cxn>
                <a:cxn ang="0">
                  <a:pos x="727" y="1435"/>
                </a:cxn>
                <a:cxn ang="0">
                  <a:pos x="373" y="1421"/>
                </a:cxn>
                <a:cxn ang="0">
                  <a:pos x="300" y="1445"/>
                </a:cxn>
                <a:cxn ang="0">
                  <a:pos x="505" y="1483"/>
                </a:cxn>
                <a:cxn ang="0">
                  <a:pos x="886" y="1487"/>
                </a:cxn>
                <a:cxn ang="0">
                  <a:pos x="499" y="1510"/>
                </a:cxn>
                <a:cxn ang="0">
                  <a:pos x="110" y="1523"/>
                </a:cxn>
                <a:cxn ang="0">
                  <a:pos x="218" y="1611"/>
                </a:cxn>
                <a:cxn ang="0">
                  <a:pos x="556" y="1662"/>
                </a:cxn>
                <a:cxn ang="0">
                  <a:pos x="907" y="1640"/>
                </a:cxn>
                <a:cxn ang="0">
                  <a:pos x="1247" y="1549"/>
                </a:cxn>
                <a:cxn ang="0">
                  <a:pos x="1565" y="1381"/>
                </a:cxn>
                <a:cxn ang="0">
                  <a:pos x="1802" y="1105"/>
                </a:cxn>
                <a:cxn ang="0">
                  <a:pos x="1850" y="794"/>
                </a:cxn>
                <a:cxn ang="0">
                  <a:pos x="1761" y="465"/>
                </a:cxn>
                <a:cxn ang="0">
                  <a:pos x="1567" y="91"/>
                </a:cxn>
              </a:cxnLst>
              <a:rect l="0" t="0" r="r" b="b"/>
              <a:pathLst>
                <a:path w="1852" h="1663">
                  <a:moveTo>
                    <a:pt x="1511" y="0"/>
                  </a:moveTo>
                  <a:lnTo>
                    <a:pt x="1444" y="28"/>
                  </a:lnTo>
                  <a:lnTo>
                    <a:pt x="1376" y="53"/>
                  </a:lnTo>
                  <a:lnTo>
                    <a:pt x="1342" y="65"/>
                  </a:lnTo>
                  <a:lnTo>
                    <a:pt x="1308" y="75"/>
                  </a:lnTo>
                  <a:lnTo>
                    <a:pt x="1272" y="84"/>
                  </a:lnTo>
                  <a:lnTo>
                    <a:pt x="1237" y="92"/>
                  </a:lnTo>
                  <a:lnTo>
                    <a:pt x="1202" y="98"/>
                  </a:lnTo>
                  <a:lnTo>
                    <a:pt x="1167" y="102"/>
                  </a:lnTo>
                  <a:lnTo>
                    <a:pt x="1150" y="103"/>
                  </a:lnTo>
                  <a:lnTo>
                    <a:pt x="1132" y="104"/>
                  </a:lnTo>
                  <a:lnTo>
                    <a:pt x="1114" y="104"/>
                  </a:lnTo>
                  <a:lnTo>
                    <a:pt x="1097" y="104"/>
                  </a:lnTo>
                  <a:lnTo>
                    <a:pt x="1079" y="103"/>
                  </a:lnTo>
                  <a:lnTo>
                    <a:pt x="1061" y="101"/>
                  </a:lnTo>
                  <a:lnTo>
                    <a:pt x="1044" y="98"/>
                  </a:lnTo>
                  <a:lnTo>
                    <a:pt x="1026" y="95"/>
                  </a:lnTo>
                  <a:lnTo>
                    <a:pt x="1007" y="91"/>
                  </a:lnTo>
                  <a:lnTo>
                    <a:pt x="989" y="87"/>
                  </a:lnTo>
                  <a:lnTo>
                    <a:pt x="971" y="81"/>
                  </a:lnTo>
                  <a:lnTo>
                    <a:pt x="953" y="75"/>
                  </a:lnTo>
                  <a:lnTo>
                    <a:pt x="966" y="89"/>
                  </a:lnTo>
                  <a:lnTo>
                    <a:pt x="980" y="103"/>
                  </a:lnTo>
                  <a:lnTo>
                    <a:pt x="994" y="115"/>
                  </a:lnTo>
                  <a:lnTo>
                    <a:pt x="1009" y="127"/>
                  </a:lnTo>
                  <a:lnTo>
                    <a:pt x="1025" y="138"/>
                  </a:lnTo>
                  <a:lnTo>
                    <a:pt x="1040" y="148"/>
                  </a:lnTo>
                  <a:lnTo>
                    <a:pt x="1056" y="158"/>
                  </a:lnTo>
                  <a:lnTo>
                    <a:pt x="1072" y="166"/>
                  </a:lnTo>
                  <a:lnTo>
                    <a:pt x="1089" y="174"/>
                  </a:lnTo>
                  <a:lnTo>
                    <a:pt x="1105" y="181"/>
                  </a:lnTo>
                  <a:lnTo>
                    <a:pt x="1122" y="187"/>
                  </a:lnTo>
                  <a:lnTo>
                    <a:pt x="1140" y="193"/>
                  </a:lnTo>
                  <a:lnTo>
                    <a:pt x="1157" y="197"/>
                  </a:lnTo>
                  <a:lnTo>
                    <a:pt x="1175" y="202"/>
                  </a:lnTo>
                  <a:lnTo>
                    <a:pt x="1193" y="205"/>
                  </a:lnTo>
                  <a:lnTo>
                    <a:pt x="1211" y="208"/>
                  </a:lnTo>
                  <a:lnTo>
                    <a:pt x="1229" y="210"/>
                  </a:lnTo>
                  <a:lnTo>
                    <a:pt x="1247" y="212"/>
                  </a:lnTo>
                  <a:lnTo>
                    <a:pt x="1266" y="213"/>
                  </a:lnTo>
                  <a:lnTo>
                    <a:pt x="1284" y="214"/>
                  </a:lnTo>
                  <a:lnTo>
                    <a:pt x="1304" y="214"/>
                  </a:lnTo>
                  <a:lnTo>
                    <a:pt x="1322" y="213"/>
                  </a:lnTo>
                  <a:lnTo>
                    <a:pt x="1341" y="212"/>
                  </a:lnTo>
                  <a:lnTo>
                    <a:pt x="1359" y="210"/>
                  </a:lnTo>
                  <a:lnTo>
                    <a:pt x="1396" y="206"/>
                  </a:lnTo>
                  <a:lnTo>
                    <a:pt x="1432" y="199"/>
                  </a:lnTo>
                  <a:lnTo>
                    <a:pt x="1468" y="191"/>
                  </a:lnTo>
                  <a:lnTo>
                    <a:pt x="1503" y="182"/>
                  </a:lnTo>
                  <a:lnTo>
                    <a:pt x="1492" y="194"/>
                  </a:lnTo>
                  <a:lnTo>
                    <a:pt x="1480" y="205"/>
                  </a:lnTo>
                  <a:lnTo>
                    <a:pt x="1468" y="216"/>
                  </a:lnTo>
                  <a:lnTo>
                    <a:pt x="1455" y="226"/>
                  </a:lnTo>
                  <a:lnTo>
                    <a:pt x="1442" y="235"/>
                  </a:lnTo>
                  <a:lnTo>
                    <a:pt x="1429" y="244"/>
                  </a:lnTo>
                  <a:lnTo>
                    <a:pt x="1416" y="253"/>
                  </a:lnTo>
                  <a:lnTo>
                    <a:pt x="1402" y="261"/>
                  </a:lnTo>
                  <a:lnTo>
                    <a:pt x="1388" y="269"/>
                  </a:lnTo>
                  <a:lnTo>
                    <a:pt x="1374" y="276"/>
                  </a:lnTo>
                  <a:lnTo>
                    <a:pt x="1360" y="282"/>
                  </a:lnTo>
                  <a:lnTo>
                    <a:pt x="1345" y="288"/>
                  </a:lnTo>
                  <a:lnTo>
                    <a:pt x="1315" y="299"/>
                  </a:lnTo>
                  <a:lnTo>
                    <a:pt x="1284" y="309"/>
                  </a:lnTo>
                  <a:lnTo>
                    <a:pt x="1253" y="317"/>
                  </a:lnTo>
                  <a:lnTo>
                    <a:pt x="1222" y="324"/>
                  </a:lnTo>
                  <a:lnTo>
                    <a:pt x="1190" y="329"/>
                  </a:lnTo>
                  <a:lnTo>
                    <a:pt x="1159" y="334"/>
                  </a:lnTo>
                  <a:lnTo>
                    <a:pt x="1097" y="342"/>
                  </a:lnTo>
                  <a:lnTo>
                    <a:pt x="1035" y="347"/>
                  </a:lnTo>
                  <a:lnTo>
                    <a:pt x="1093" y="351"/>
                  </a:lnTo>
                  <a:lnTo>
                    <a:pt x="1153" y="353"/>
                  </a:lnTo>
                  <a:lnTo>
                    <a:pt x="1214" y="354"/>
                  </a:lnTo>
                  <a:lnTo>
                    <a:pt x="1275" y="355"/>
                  </a:lnTo>
                  <a:lnTo>
                    <a:pt x="1338" y="356"/>
                  </a:lnTo>
                  <a:lnTo>
                    <a:pt x="1399" y="357"/>
                  </a:lnTo>
                  <a:lnTo>
                    <a:pt x="1460" y="359"/>
                  </a:lnTo>
                  <a:lnTo>
                    <a:pt x="1520" y="362"/>
                  </a:lnTo>
                  <a:lnTo>
                    <a:pt x="1450" y="379"/>
                  </a:lnTo>
                  <a:lnTo>
                    <a:pt x="1380" y="397"/>
                  </a:lnTo>
                  <a:lnTo>
                    <a:pt x="1310" y="414"/>
                  </a:lnTo>
                  <a:lnTo>
                    <a:pt x="1238" y="432"/>
                  </a:lnTo>
                  <a:lnTo>
                    <a:pt x="1167" y="449"/>
                  </a:lnTo>
                  <a:lnTo>
                    <a:pt x="1096" y="465"/>
                  </a:lnTo>
                  <a:lnTo>
                    <a:pt x="1025" y="481"/>
                  </a:lnTo>
                  <a:lnTo>
                    <a:pt x="954" y="497"/>
                  </a:lnTo>
                  <a:lnTo>
                    <a:pt x="1036" y="497"/>
                  </a:lnTo>
                  <a:lnTo>
                    <a:pt x="1116" y="497"/>
                  </a:lnTo>
                  <a:lnTo>
                    <a:pt x="1197" y="497"/>
                  </a:lnTo>
                  <a:lnTo>
                    <a:pt x="1277" y="497"/>
                  </a:lnTo>
                  <a:lnTo>
                    <a:pt x="1359" y="497"/>
                  </a:lnTo>
                  <a:lnTo>
                    <a:pt x="1439" y="497"/>
                  </a:lnTo>
                  <a:lnTo>
                    <a:pt x="1520" y="496"/>
                  </a:lnTo>
                  <a:lnTo>
                    <a:pt x="1601" y="494"/>
                  </a:lnTo>
                  <a:lnTo>
                    <a:pt x="1568" y="512"/>
                  </a:lnTo>
                  <a:lnTo>
                    <a:pt x="1533" y="528"/>
                  </a:lnTo>
                  <a:lnTo>
                    <a:pt x="1499" y="543"/>
                  </a:lnTo>
                  <a:lnTo>
                    <a:pt x="1464" y="556"/>
                  </a:lnTo>
                  <a:lnTo>
                    <a:pt x="1430" y="568"/>
                  </a:lnTo>
                  <a:lnTo>
                    <a:pt x="1394" y="578"/>
                  </a:lnTo>
                  <a:lnTo>
                    <a:pt x="1359" y="586"/>
                  </a:lnTo>
                  <a:lnTo>
                    <a:pt x="1323" y="593"/>
                  </a:lnTo>
                  <a:lnTo>
                    <a:pt x="1285" y="599"/>
                  </a:lnTo>
                  <a:lnTo>
                    <a:pt x="1249" y="603"/>
                  </a:lnTo>
                  <a:lnTo>
                    <a:pt x="1212" y="605"/>
                  </a:lnTo>
                  <a:lnTo>
                    <a:pt x="1175" y="607"/>
                  </a:lnTo>
                  <a:lnTo>
                    <a:pt x="1138" y="607"/>
                  </a:lnTo>
                  <a:lnTo>
                    <a:pt x="1100" y="606"/>
                  </a:lnTo>
                  <a:lnTo>
                    <a:pt x="1063" y="604"/>
                  </a:lnTo>
                  <a:lnTo>
                    <a:pt x="1025" y="601"/>
                  </a:lnTo>
                  <a:lnTo>
                    <a:pt x="1059" y="611"/>
                  </a:lnTo>
                  <a:lnTo>
                    <a:pt x="1094" y="619"/>
                  </a:lnTo>
                  <a:lnTo>
                    <a:pt x="1129" y="626"/>
                  </a:lnTo>
                  <a:lnTo>
                    <a:pt x="1164" y="631"/>
                  </a:lnTo>
                  <a:lnTo>
                    <a:pt x="1200" y="636"/>
                  </a:lnTo>
                  <a:lnTo>
                    <a:pt x="1236" y="639"/>
                  </a:lnTo>
                  <a:lnTo>
                    <a:pt x="1272" y="641"/>
                  </a:lnTo>
                  <a:lnTo>
                    <a:pt x="1309" y="642"/>
                  </a:lnTo>
                  <a:lnTo>
                    <a:pt x="1345" y="642"/>
                  </a:lnTo>
                  <a:lnTo>
                    <a:pt x="1382" y="642"/>
                  </a:lnTo>
                  <a:lnTo>
                    <a:pt x="1418" y="641"/>
                  </a:lnTo>
                  <a:lnTo>
                    <a:pt x="1455" y="639"/>
                  </a:lnTo>
                  <a:lnTo>
                    <a:pt x="1527" y="636"/>
                  </a:lnTo>
                  <a:lnTo>
                    <a:pt x="1601" y="633"/>
                  </a:lnTo>
                  <a:lnTo>
                    <a:pt x="1563" y="653"/>
                  </a:lnTo>
                  <a:lnTo>
                    <a:pt x="1526" y="671"/>
                  </a:lnTo>
                  <a:lnTo>
                    <a:pt x="1489" y="688"/>
                  </a:lnTo>
                  <a:lnTo>
                    <a:pt x="1453" y="704"/>
                  </a:lnTo>
                  <a:lnTo>
                    <a:pt x="1416" y="719"/>
                  </a:lnTo>
                  <a:lnTo>
                    <a:pt x="1380" y="734"/>
                  </a:lnTo>
                  <a:lnTo>
                    <a:pt x="1343" y="746"/>
                  </a:lnTo>
                  <a:lnTo>
                    <a:pt x="1307" y="757"/>
                  </a:lnTo>
                  <a:lnTo>
                    <a:pt x="1268" y="767"/>
                  </a:lnTo>
                  <a:lnTo>
                    <a:pt x="1231" y="775"/>
                  </a:lnTo>
                  <a:lnTo>
                    <a:pt x="1193" y="781"/>
                  </a:lnTo>
                  <a:lnTo>
                    <a:pt x="1154" y="786"/>
                  </a:lnTo>
                  <a:lnTo>
                    <a:pt x="1114" y="789"/>
                  </a:lnTo>
                  <a:lnTo>
                    <a:pt x="1074" y="790"/>
                  </a:lnTo>
                  <a:lnTo>
                    <a:pt x="1032" y="790"/>
                  </a:lnTo>
                  <a:lnTo>
                    <a:pt x="989" y="787"/>
                  </a:lnTo>
                  <a:lnTo>
                    <a:pt x="1021" y="796"/>
                  </a:lnTo>
                  <a:lnTo>
                    <a:pt x="1056" y="802"/>
                  </a:lnTo>
                  <a:lnTo>
                    <a:pt x="1091" y="808"/>
                  </a:lnTo>
                  <a:lnTo>
                    <a:pt x="1126" y="812"/>
                  </a:lnTo>
                  <a:lnTo>
                    <a:pt x="1162" y="815"/>
                  </a:lnTo>
                  <a:lnTo>
                    <a:pt x="1198" y="818"/>
                  </a:lnTo>
                  <a:lnTo>
                    <a:pt x="1234" y="819"/>
                  </a:lnTo>
                  <a:lnTo>
                    <a:pt x="1271" y="820"/>
                  </a:lnTo>
                  <a:lnTo>
                    <a:pt x="1346" y="819"/>
                  </a:lnTo>
                  <a:lnTo>
                    <a:pt x="1420" y="817"/>
                  </a:lnTo>
                  <a:lnTo>
                    <a:pt x="1493" y="814"/>
                  </a:lnTo>
                  <a:lnTo>
                    <a:pt x="1566" y="812"/>
                  </a:lnTo>
                  <a:lnTo>
                    <a:pt x="1537" y="824"/>
                  </a:lnTo>
                  <a:lnTo>
                    <a:pt x="1509" y="836"/>
                  </a:lnTo>
                  <a:lnTo>
                    <a:pt x="1481" y="846"/>
                  </a:lnTo>
                  <a:lnTo>
                    <a:pt x="1453" y="856"/>
                  </a:lnTo>
                  <a:lnTo>
                    <a:pt x="1425" y="865"/>
                  </a:lnTo>
                  <a:lnTo>
                    <a:pt x="1396" y="873"/>
                  </a:lnTo>
                  <a:lnTo>
                    <a:pt x="1368" y="880"/>
                  </a:lnTo>
                  <a:lnTo>
                    <a:pt x="1340" y="887"/>
                  </a:lnTo>
                  <a:lnTo>
                    <a:pt x="1311" y="893"/>
                  </a:lnTo>
                  <a:lnTo>
                    <a:pt x="1282" y="898"/>
                  </a:lnTo>
                  <a:lnTo>
                    <a:pt x="1253" y="903"/>
                  </a:lnTo>
                  <a:lnTo>
                    <a:pt x="1225" y="907"/>
                  </a:lnTo>
                  <a:lnTo>
                    <a:pt x="1167" y="914"/>
                  </a:lnTo>
                  <a:lnTo>
                    <a:pt x="1109" y="918"/>
                  </a:lnTo>
                  <a:lnTo>
                    <a:pt x="1051" y="921"/>
                  </a:lnTo>
                  <a:lnTo>
                    <a:pt x="991" y="923"/>
                  </a:lnTo>
                  <a:lnTo>
                    <a:pt x="933" y="924"/>
                  </a:lnTo>
                  <a:lnTo>
                    <a:pt x="874" y="923"/>
                  </a:lnTo>
                  <a:lnTo>
                    <a:pt x="814" y="922"/>
                  </a:lnTo>
                  <a:lnTo>
                    <a:pt x="754" y="921"/>
                  </a:lnTo>
                  <a:lnTo>
                    <a:pt x="694" y="919"/>
                  </a:lnTo>
                  <a:lnTo>
                    <a:pt x="633" y="918"/>
                  </a:lnTo>
                  <a:lnTo>
                    <a:pt x="657" y="930"/>
                  </a:lnTo>
                  <a:lnTo>
                    <a:pt x="681" y="941"/>
                  </a:lnTo>
                  <a:lnTo>
                    <a:pt x="705" y="951"/>
                  </a:lnTo>
                  <a:lnTo>
                    <a:pt x="730" y="959"/>
                  </a:lnTo>
                  <a:lnTo>
                    <a:pt x="757" y="968"/>
                  </a:lnTo>
                  <a:lnTo>
                    <a:pt x="782" y="975"/>
                  </a:lnTo>
                  <a:lnTo>
                    <a:pt x="809" y="981"/>
                  </a:lnTo>
                  <a:lnTo>
                    <a:pt x="835" y="986"/>
                  </a:lnTo>
                  <a:lnTo>
                    <a:pt x="862" y="991"/>
                  </a:lnTo>
                  <a:lnTo>
                    <a:pt x="889" y="994"/>
                  </a:lnTo>
                  <a:lnTo>
                    <a:pt x="916" y="997"/>
                  </a:lnTo>
                  <a:lnTo>
                    <a:pt x="943" y="999"/>
                  </a:lnTo>
                  <a:lnTo>
                    <a:pt x="999" y="1002"/>
                  </a:lnTo>
                  <a:lnTo>
                    <a:pt x="1056" y="1004"/>
                  </a:lnTo>
                  <a:lnTo>
                    <a:pt x="1112" y="1003"/>
                  </a:lnTo>
                  <a:lnTo>
                    <a:pt x="1168" y="1002"/>
                  </a:lnTo>
                  <a:lnTo>
                    <a:pt x="1224" y="1000"/>
                  </a:lnTo>
                  <a:lnTo>
                    <a:pt x="1280" y="998"/>
                  </a:lnTo>
                  <a:lnTo>
                    <a:pt x="1336" y="997"/>
                  </a:lnTo>
                  <a:lnTo>
                    <a:pt x="1391" y="996"/>
                  </a:lnTo>
                  <a:lnTo>
                    <a:pt x="1444" y="996"/>
                  </a:lnTo>
                  <a:lnTo>
                    <a:pt x="1496" y="997"/>
                  </a:lnTo>
                  <a:lnTo>
                    <a:pt x="1475" y="1012"/>
                  </a:lnTo>
                  <a:lnTo>
                    <a:pt x="1453" y="1026"/>
                  </a:lnTo>
                  <a:lnTo>
                    <a:pt x="1432" y="1038"/>
                  </a:lnTo>
                  <a:lnTo>
                    <a:pt x="1410" y="1050"/>
                  </a:lnTo>
                  <a:lnTo>
                    <a:pt x="1387" y="1060"/>
                  </a:lnTo>
                  <a:lnTo>
                    <a:pt x="1364" y="1070"/>
                  </a:lnTo>
                  <a:lnTo>
                    <a:pt x="1341" y="1079"/>
                  </a:lnTo>
                  <a:lnTo>
                    <a:pt x="1318" y="1087"/>
                  </a:lnTo>
                  <a:lnTo>
                    <a:pt x="1295" y="1094"/>
                  </a:lnTo>
                  <a:lnTo>
                    <a:pt x="1270" y="1101"/>
                  </a:lnTo>
                  <a:lnTo>
                    <a:pt x="1246" y="1107"/>
                  </a:lnTo>
                  <a:lnTo>
                    <a:pt x="1222" y="1112"/>
                  </a:lnTo>
                  <a:lnTo>
                    <a:pt x="1197" y="1116"/>
                  </a:lnTo>
                  <a:lnTo>
                    <a:pt x="1173" y="1120"/>
                  </a:lnTo>
                  <a:lnTo>
                    <a:pt x="1148" y="1123"/>
                  </a:lnTo>
                  <a:lnTo>
                    <a:pt x="1123" y="1126"/>
                  </a:lnTo>
                  <a:lnTo>
                    <a:pt x="1073" y="1130"/>
                  </a:lnTo>
                  <a:lnTo>
                    <a:pt x="1022" y="1133"/>
                  </a:lnTo>
                  <a:lnTo>
                    <a:pt x="971" y="1134"/>
                  </a:lnTo>
                  <a:lnTo>
                    <a:pt x="920" y="1134"/>
                  </a:lnTo>
                  <a:lnTo>
                    <a:pt x="869" y="1134"/>
                  </a:lnTo>
                  <a:lnTo>
                    <a:pt x="818" y="1133"/>
                  </a:lnTo>
                  <a:lnTo>
                    <a:pt x="767" y="1132"/>
                  </a:lnTo>
                  <a:lnTo>
                    <a:pt x="716" y="1131"/>
                  </a:lnTo>
                  <a:lnTo>
                    <a:pt x="757" y="1143"/>
                  </a:lnTo>
                  <a:lnTo>
                    <a:pt x="798" y="1153"/>
                  </a:lnTo>
                  <a:lnTo>
                    <a:pt x="840" y="1163"/>
                  </a:lnTo>
                  <a:lnTo>
                    <a:pt x="882" y="1172"/>
                  </a:lnTo>
                  <a:lnTo>
                    <a:pt x="924" y="1180"/>
                  </a:lnTo>
                  <a:lnTo>
                    <a:pt x="966" y="1186"/>
                  </a:lnTo>
                  <a:lnTo>
                    <a:pt x="1009" y="1192"/>
                  </a:lnTo>
                  <a:lnTo>
                    <a:pt x="1053" y="1196"/>
                  </a:lnTo>
                  <a:lnTo>
                    <a:pt x="1095" y="1199"/>
                  </a:lnTo>
                  <a:lnTo>
                    <a:pt x="1138" y="1201"/>
                  </a:lnTo>
                  <a:lnTo>
                    <a:pt x="1180" y="1200"/>
                  </a:lnTo>
                  <a:lnTo>
                    <a:pt x="1223" y="1199"/>
                  </a:lnTo>
                  <a:lnTo>
                    <a:pt x="1264" y="1196"/>
                  </a:lnTo>
                  <a:lnTo>
                    <a:pt x="1307" y="1191"/>
                  </a:lnTo>
                  <a:lnTo>
                    <a:pt x="1348" y="1184"/>
                  </a:lnTo>
                  <a:lnTo>
                    <a:pt x="1388" y="1175"/>
                  </a:lnTo>
                  <a:lnTo>
                    <a:pt x="1360" y="1184"/>
                  </a:lnTo>
                  <a:lnTo>
                    <a:pt x="1332" y="1192"/>
                  </a:lnTo>
                  <a:lnTo>
                    <a:pt x="1304" y="1199"/>
                  </a:lnTo>
                  <a:lnTo>
                    <a:pt x="1275" y="1207"/>
                  </a:lnTo>
                  <a:lnTo>
                    <a:pt x="1247" y="1213"/>
                  </a:lnTo>
                  <a:lnTo>
                    <a:pt x="1219" y="1218"/>
                  </a:lnTo>
                  <a:lnTo>
                    <a:pt x="1190" y="1222"/>
                  </a:lnTo>
                  <a:lnTo>
                    <a:pt x="1162" y="1226"/>
                  </a:lnTo>
                  <a:lnTo>
                    <a:pt x="1105" y="1232"/>
                  </a:lnTo>
                  <a:lnTo>
                    <a:pt x="1047" y="1236"/>
                  </a:lnTo>
                  <a:lnTo>
                    <a:pt x="989" y="1239"/>
                  </a:lnTo>
                  <a:lnTo>
                    <a:pt x="931" y="1240"/>
                  </a:lnTo>
                  <a:lnTo>
                    <a:pt x="873" y="1240"/>
                  </a:lnTo>
                  <a:lnTo>
                    <a:pt x="815" y="1240"/>
                  </a:lnTo>
                  <a:lnTo>
                    <a:pt x="757" y="1240"/>
                  </a:lnTo>
                  <a:lnTo>
                    <a:pt x="698" y="1240"/>
                  </a:lnTo>
                  <a:lnTo>
                    <a:pt x="640" y="1240"/>
                  </a:lnTo>
                  <a:lnTo>
                    <a:pt x="582" y="1241"/>
                  </a:lnTo>
                  <a:lnTo>
                    <a:pt x="525" y="1244"/>
                  </a:lnTo>
                  <a:lnTo>
                    <a:pt x="467" y="1248"/>
                  </a:lnTo>
                  <a:lnTo>
                    <a:pt x="489" y="1253"/>
                  </a:lnTo>
                  <a:lnTo>
                    <a:pt x="510" y="1258"/>
                  </a:lnTo>
                  <a:lnTo>
                    <a:pt x="531" y="1263"/>
                  </a:lnTo>
                  <a:lnTo>
                    <a:pt x="553" y="1267"/>
                  </a:lnTo>
                  <a:lnTo>
                    <a:pt x="598" y="1274"/>
                  </a:lnTo>
                  <a:lnTo>
                    <a:pt x="644" y="1280"/>
                  </a:lnTo>
                  <a:lnTo>
                    <a:pt x="691" y="1284"/>
                  </a:lnTo>
                  <a:lnTo>
                    <a:pt x="738" y="1286"/>
                  </a:lnTo>
                  <a:lnTo>
                    <a:pt x="787" y="1287"/>
                  </a:lnTo>
                  <a:lnTo>
                    <a:pt x="835" y="1287"/>
                  </a:lnTo>
                  <a:lnTo>
                    <a:pt x="883" y="1285"/>
                  </a:lnTo>
                  <a:lnTo>
                    <a:pt x="931" y="1282"/>
                  </a:lnTo>
                  <a:lnTo>
                    <a:pt x="979" y="1277"/>
                  </a:lnTo>
                  <a:lnTo>
                    <a:pt x="1027" y="1271"/>
                  </a:lnTo>
                  <a:lnTo>
                    <a:pt x="1073" y="1264"/>
                  </a:lnTo>
                  <a:lnTo>
                    <a:pt x="1118" y="1256"/>
                  </a:lnTo>
                  <a:lnTo>
                    <a:pt x="1162" y="1247"/>
                  </a:lnTo>
                  <a:lnTo>
                    <a:pt x="1205" y="1236"/>
                  </a:lnTo>
                  <a:lnTo>
                    <a:pt x="1182" y="1247"/>
                  </a:lnTo>
                  <a:lnTo>
                    <a:pt x="1159" y="1256"/>
                  </a:lnTo>
                  <a:lnTo>
                    <a:pt x="1135" y="1265"/>
                  </a:lnTo>
                  <a:lnTo>
                    <a:pt x="1112" y="1273"/>
                  </a:lnTo>
                  <a:lnTo>
                    <a:pt x="1088" y="1280"/>
                  </a:lnTo>
                  <a:lnTo>
                    <a:pt x="1063" y="1287"/>
                  </a:lnTo>
                  <a:lnTo>
                    <a:pt x="1039" y="1293"/>
                  </a:lnTo>
                  <a:lnTo>
                    <a:pt x="1013" y="1298"/>
                  </a:lnTo>
                  <a:lnTo>
                    <a:pt x="988" y="1302"/>
                  </a:lnTo>
                  <a:lnTo>
                    <a:pt x="963" y="1306"/>
                  </a:lnTo>
                  <a:lnTo>
                    <a:pt x="937" y="1309"/>
                  </a:lnTo>
                  <a:lnTo>
                    <a:pt x="912" y="1312"/>
                  </a:lnTo>
                  <a:lnTo>
                    <a:pt x="860" y="1316"/>
                  </a:lnTo>
                  <a:lnTo>
                    <a:pt x="808" y="1318"/>
                  </a:lnTo>
                  <a:lnTo>
                    <a:pt x="755" y="1319"/>
                  </a:lnTo>
                  <a:lnTo>
                    <a:pt x="703" y="1319"/>
                  </a:lnTo>
                  <a:lnTo>
                    <a:pt x="651" y="1317"/>
                  </a:lnTo>
                  <a:lnTo>
                    <a:pt x="599" y="1316"/>
                  </a:lnTo>
                  <a:lnTo>
                    <a:pt x="547" y="1313"/>
                  </a:lnTo>
                  <a:lnTo>
                    <a:pt x="496" y="1311"/>
                  </a:lnTo>
                  <a:lnTo>
                    <a:pt x="445" y="1309"/>
                  </a:lnTo>
                  <a:lnTo>
                    <a:pt x="395" y="1308"/>
                  </a:lnTo>
                  <a:lnTo>
                    <a:pt x="416" y="1317"/>
                  </a:lnTo>
                  <a:lnTo>
                    <a:pt x="438" y="1325"/>
                  </a:lnTo>
                  <a:lnTo>
                    <a:pt x="459" y="1333"/>
                  </a:lnTo>
                  <a:lnTo>
                    <a:pt x="480" y="1339"/>
                  </a:lnTo>
                  <a:lnTo>
                    <a:pt x="502" y="1346"/>
                  </a:lnTo>
                  <a:lnTo>
                    <a:pt x="523" y="1351"/>
                  </a:lnTo>
                  <a:lnTo>
                    <a:pt x="545" y="1356"/>
                  </a:lnTo>
                  <a:lnTo>
                    <a:pt x="566" y="1361"/>
                  </a:lnTo>
                  <a:lnTo>
                    <a:pt x="587" y="1364"/>
                  </a:lnTo>
                  <a:lnTo>
                    <a:pt x="608" y="1368"/>
                  </a:lnTo>
                  <a:lnTo>
                    <a:pt x="630" y="1371"/>
                  </a:lnTo>
                  <a:lnTo>
                    <a:pt x="651" y="1373"/>
                  </a:lnTo>
                  <a:lnTo>
                    <a:pt x="693" y="1376"/>
                  </a:lnTo>
                  <a:lnTo>
                    <a:pt x="736" y="1377"/>
                  </a:lnTo>
                  <a:lnTo>
                    <a:pt x="779" y="1377"/>
                  </a:lnTo>
                  <a:lnTo>
                    <a:pt x="822" y="1376"/>
                  </a:lnTo>
                  <a:lnTo>
                    <a:pt x="865" y="1373"/>
                  </a:lnTo>
                  <a:lnTo>
                    <a:pt x="908" y="1370"/>
                  </a:lnTo>
                  <a:lnTo>
                    <a:pt x="994" y="1361"/>
                  </a:lnTo>
                  <a:lnTo>
                    <a:pt x="1083" y="1350"/>
                  </a:lnTo>
                  <a:lnTo>
                    <a:pt x="1063" y="1363"/>
                  </a:lnTo>
                  <a:lnTo>
                    <a:pt x="1043" y="1374"/>
                  </a:lnTo>
                  <a:lnTo>
                    <a:pt x="1020" y="1384"/>
                  </a:lnTo>
                  <a:lnTo>
                    <a:pt x="998" y="1393"/>
                  </a:lnTo>
                  <a:lnTo>
                    <a:pt x="974" y="1401"/>
                  </a:lnTo>
                  <a:lnTo>
                    <a:pt x="949" y="1408"/>
                  </a:lnTo>
                  <a:lnTo>
                    <a:pt x="924" y="1415"/>
                  </a:lnTo>
                  <a:lnTo>
                    <a:pt x="898" y="1420"/>
                  </a:lnTo>
                  <a:lnTo>
                    <a:pt x="871" y="1424"/>
                  </a:lnTo>
                  <a:lnTo>
                    <a:pt x="843" y="1428"/>
                  </a:lnTo>
                  <a:lnTo>
                    <a:pt x="815" y="1431"/>
                  </a:lnTo>
                  <a:lnTo>
                    <a:pt x="787" y="1433"/>
                  </a:lnTo>
                  <a:lnTo>
                    <a:pt x="758" y="1434"/>
                  </a:lnTo>
                  <a:lnTo>
                    <a:pt x="727" y="1435"/>
                  </a:lnTo>
                  <a:lnTo>
                    <a:pt x="698" y="1436"/>
                  </a:lnTo>
                  <a:lnTo>
                    <a:pt x="668" y="1436"/>
                  </a:lnTo>
                  <a:lnTo>
                    <a:pt x="608" y="1435"/>
                  </a:lnTo>
                  <a:lnTo>
                    <a:pt x="548" y="1432"/>
                  </a:lnTo>
                  <a:lnTo>
                    <a:pt x="489" y="1429"/>
                  </a:lnTo>
                  <a:lnTo>
                    <a:pt x="430" y="1425"/>
                  </a:lnTo>
                  <a:lnTo>
                    <a:pt x="373" y="1421"/>
                  </a:lnTo>
                  <a:lnTo>
                    <a:pt x="319" y="1418"/>
                  </a:lnTo>
                  <a:lnTo>
                    <a:pt x="268" y="1415"/>
                  </a:lnTo>
                  <a:lnTo>
                    <a:pt x="219" y="1414"/>
                  </a:lnTo>
                  <a:lnTo>
                    <a:pt x="240" y="1422"/>
                  </a:lnTo>
                  <a:lnTo>
                    <a:pt x="260" y="1430"/>
                  </a:lnTo>
                  <a:lnTo>
                    <a:pt x="280" y="1437"/>
                  </a:lnTo>
                  <a:lnTo>
                    <a:pt x="300" y="1445"/>
                  </a:lnTo>
                  <a:lnTo>
                    <a:pt x="320" y="1451"/>
                  </a:lnTo>
                  <a:lnTo>
                    <a:pt x="340" y="1456"/>
                  </a:lnTo>
                  <a:lnTo>
                    <a:pt x="360" y="1461"/>
                  </a:lnTo>
                  <a:lnTo>
                    <a:pt x="380" y="1466"/>
                  </a:lnTo>
                  <a:lnTo>
                    <a:pt x="421" y="1473"/>
                  </a:lnTo>
                  <a:lnTo>
                    <a:pt x="462" y="1479"/>
                  </a:lnTo>
                  <a:lnTo>
                    <a:pt x="505" y="1483"/>
                  </a:lnTo>
                  <a:lnTo>
                    <a:pt x="547" y="1486"/>
                  </a:lnTo>
                  <a:lnTo>
                    <a:pt x="588" y="1488"/>
                  </a:lnTo>
                  <a:lnTo>
                    <a:pt x="631" y="1489"/>
                  </a:lnTo>
                  <a:lnTo>
                    <a:pt x="673" y="1489"/>
                  </a:lnTo>
                  <a:lnTo>
                    <a:pt x="715" y="1489"/>
                  </a:lnTo>
                  <a:lnTo>
                    <a:pt x="801" y="1488"/>
                  </a:lnTo>
                  <a:lnTo>
                    <a:pt x="886" y="1487"/>
                  </a:lnTo>
                  <a:lnTo>
                    <a:pt x="831" y="1492"/>
                  </a:lnTo>
                  <a:lnTo>
                    <a:pt x="776" y="1496"/>
                  </a:lnTo>
                  <a:lnTo>
                    <a:pt x="719" y="1500"/>
                  </a:lnTo>
                  <a:lnTo>
                    <a:pt x="664" y="1503"/>
                  </a:lnTo>
                  <a:lnTo>
                    <a:pt x="609" y="1505"/>
                  </a:lnTo>
                  <a:lnTo>
                    <a:pt x="554" y="1508"/>
                  </a:lnTo>
                  <a:lnTo>
                    <a:pt x="499" y="1510"/>
                  </a:lnTo>
                  <a:lnTo>
                    <a:pt x="442" y="1511"/>
                  </a:lnTo>
                  <a:lnTo>
                    <a:pt x="387" y="1513"/>
                  </a:lnTo>
                  <a:lnTo>
                    <a:pt x="332" y="1515"/>
                  </a:lnTo>
                  <a:lnTo>
                    <a:pt x="276" y="1517"/>
                  </a:lnTo>
                  <a:lnTo>
                    <a:pt x="220" y="1519"/>
                  </a:lnTo>
                  <a:lnTo>
                    <a:pt x="165" y="1521"/>
                  </a:lnTo>
                  <a:lnTo>
                    <a:pt x="110" y="1523"/>
                  </a:lnTo>
                  <a:lnTo>
                    <a:pt x="55" y="1526"/>
                  </a:lnTo>
                  <a:lnTo>
                    <a:pt x="0" y="1529"/>
                  </a:lnTo>
                  <a:lnTo>
                    <a:pt x="41" y="1548"/>
                  </a:lnTo>
                  <a:lnTo>
                    <a:pt x="84" y="1566"/>
                  </a:lnTo>
                  <a:lnTo>
                    <a:pt x="128" y="1583"/>
                  </a:lnTo>
                  <a:lnTo>
                    <a:pt x="173" y="1598"/>
                  </a:lnTo>
                  <a:lnTo>
                    <a:pt x="218" y="1611"/>
                  </a:lnTo>
                  <a:lnTo>
                    <a:pt x="265" y="1623"/>
                  </a:lnTo>
                  <a:lnTo>
                    <a:pt x="312" y="1633"/>
                  </a:lnTo>
                  <a:lnTo>
                    <a:pt x="360" y="1642"/>
                  </a:lnTo>
                  <a:lnTo>
                    <a:pt x="408" y="1649"/>
                  </a:lnTo>
                  <a:lnTo>
                    <a:pt x="457" y="1655"/>
                  </a:lnTo>
                  <a:lnTo>
                    <a:pt x="507" y="1659"/>
                  </a:lnTo>
                  <a:lnTo>
                    <a:pt x="556" y="1662"/>
                  </a:lnTo>
                  <a:lnTo>
                    <a:pt x="606" y="1663"/>
                  </a:lnTo>
                  <a:lnTo>
                    <a:pt x="656" y="1663"/>
                  </a:lnTo>
                  <a:lnTo>
                    <a:pt x="706" y="1661"/>
                  </a:lnTo>
                  <a:lnTo>
                    <a:pt x="757" y="1658"/>
                  </a:lnTo>
                  <a:lnTo>
                    <a:pt x="807" y="1653"/>
                  </a:lnTo>
                  <a:lnTo>
                    <a:pt x="857" y="1647"/>
                  </a:lnTo>
                  <a:lnTo>
                    <a:pt x="907" y="1640"/>
                  </a:lnTo>
                  <a:lnTo>
                    <a:pt x="957" y="1631"/>
                  </a:lnTo>
                  <a:lnTo>
                    <a:pt x="1006" y="1621"/>
                  </a:lnTo>
                  <a:lnTo>
                    <a:pt x="1056" y="1609"/>
                  </a:lnTo>
                  <a:lnTo>
                    <a:pt x="1105" y="1596"/>
                  </a:lnTo>
                  <a:lnTo>
                    <a:pt x="1153" y="1582"/>
                  </a:lnTo>
                  <a:lnTo>
                    <a:pt x="1200" y="1566"/>
                  </a:lnTo>
                  <a:lnTo>
                    <a:pt x="1247" y="1549"/>
                  </a:lnTo>
                  <a:lnTo>
                    <a:pt x="1294" y="1530"/>
                  </a:lnTo>
                  <a:lnTo>
                    <a:pt x="1339" y="1511"/>
                  </a:lnTo>
                  <a:lnTo>
                    <a:pt x="1384" y="1489"/>
                  </a:lnTo>
                  <a:lnTo>
                    <a:pt x="1427" y="1467"/>
                  </a:lnTo>
                  <a:lnTo>
                    <a:pt x="1470" y="1443"/>
                  </a:lnTo>
                  <a:lnTo>
                    <a:pt x="1511" y="1417"/>
                  </a:lnTo>
                  <a:lnTo>
                    <a:pt x="1565" y="1381"/>
                  </a:lnTo>
                  <a:lnTo>
                    <a:pt x="1612" y="1345"/>
                  </a:lnTo>
                  <a:lnTo>
                    <a:pt x="1655" y="1307"/>
                  </a:lnTo>
                  <a:lnTo>
                    <a:pt x="1693" y="1269"/>
                  </a:lnTo>
                  <a:lnTo>
                    <a:pt x="1727" y="1229"/>
                  </a:lnTo>
                  <a:lnTo>
                    <a:pt x="1756" y="1188"/>
                  </a:lnTo>
                  <a:lnTo>
                    <a:pt x="1781" y="1147"/>
                  </a:lnTo>
                  <a:lnTo>
                    <a:pt x="1802" y="1105"/>
                  </a:lnTo>
                  <a:lnTo>
                    <a:pt x="1819" y="1063"/>
                  </a:lnTo>
                  <a:lnTo>
                    <a:pt x="1833" y="1019"/>
                  </a:lnTo>
                  <a:lnTo>
                    <a:pt x="1843" y="975"/>
                  </a:lnTo>
                  <a:lnTo>
                    <a:pt x="1849" y="930"/>
                  </a:lnTo>
                  <a:lnTo>
                    <a:pt x="1852" y="885"/>
                  </a:lnTo>
                  <a:lnTo>
                    <a:pt x="1852" y="840"/>
                  </a:lnTo>
                  <a:lnTo>
                    <a:pt x="1850" y="794"/>
                  </a:lnTo>
                  <a:lnTo>
                    <a:pt x="1844" y="748"/>
                  </a:lnTo>
                  <a:lnTo>
                    <a:pt x="1836" y="700"/>
                  </a:lnTo>
                  <a:lnTo>
                    <a:pt x="1824" y="654"/>
                  </a:lnTo>
                  <a:lnTo>
                    <a:pt x="1811" y="607"/>
                  </a:lnTo>
                  <a:lnTo>
                    <a:pt x="1796" y="560"/>
                  </a:lnTo>
                  <a:lnTo>
                    <a:pt x="1779" y="513"/>
                  </a:lnTo>
                  <a:lnTo>
                    <a:pt x="1761" y="465"/>
                  </a:lnTo>
                  <a:lnTo>
                    <a:pt x="1740" y="417"/>
                  </a:lnTo>
                  <a:lnTo>
                    <a:pt x="1719" y="370"/>
                  </a:lnTo>
                  <a:lnTo>
                    <a:pt x="1696" y="323"/>
                  </a:lnTo>
                  <a:lnTo>
                    <a:pt x="1671" y="276"/>
                  </a:lnTo>
                  <a:lnTo>
                    <a:pt x="1646" y="229"/>
                  </a:lnTo>
                  <a:lnTo>
                    <a:pt x="1620" y="183"/>
                  </a:lnTo>
                  <a:lnTo>
                    <a:pt x="1567" y="91"/>
                  </a:lnTo>
                  <a:lnTo>
                    <a:pt x="1511" y="0"/>
                  </a:lnTo>
                  <a:close/>
                </a:path>
              </a:pathLst>
            </a:custGeom>
            <a:solidFill>
              <a:srgbClr val="4F585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58" name="Freeform 34"/>
            <p:cNvSpPr>
              <a:spLocks/>
            </p:cNvSpPr>
            <p:nvPr/>
          </p:nvSpPr>
          <p:spPr bwMode="auto">
            <a:xfrm>
              <a:off x="4903788" y="3660775"/>
              <a:ext cx="168275" cy="187325"/>
            </a:xfrm>
            <a:custGeom>
              <a:avLst/>
              <a:gdLst/>
              <a:ahLst/>
              <a:cxnLst>
                <a:cxn ang="0">
                  <a:pos x="112" y="465"/>
                </a:cxn>
                <a:cxn ang="0">
                  <a:pos x="86" y="561"/>
                </a:cxn>
                <a:cxn ang="0">
                  <a:pos x="301" y="392"/>
                </a:cxn>
                <a:cxn ang="0">
                  <a:pos x="265" y="556"/>
                </a:cxn>
                <a:cxn ang="0">
                  <a:pos x="286" y="573"/>
                </a:cxn>
                <a:cxn ang="0">
                  <a:pos x="592" y="217"/>
                </a:cxn>
                <a:cxn ang="0">
                  <a:pos x="421" y="634"/>
                </a:cxn>
                <a:cxn ang="0">
                  <a:pos x="650" y="478"/>
                </a:cxn>
                <a:cxn ang="0">
                  <a:pos x="753" y="463"/>
                </a:cxn>
                <a:cxn ang="0">
                  <a:pos x="670" y="690"/>
                </a:cxn>
                <a:cxn ang="0">
                  <a:pos x="863" y="531"/>
                </a:cxn>
                <a:cxn ang="0">
                  <a:pos x="878" y="681"/>
                </a:cxn>
                <a:cxn ang="0">
                  <a:pos x="1043" y="554"/>
                </a:cxn>
                <a:cxn ang="0">
                  <a:pos x="1043" y="735"/>
                </a:cxn>
                <a:cxn ang="0">
                  <a:pos x="914" y="1070"/>
                </a:cxn>
                <a:cxn ang="0">
                  <a:pos x="997" y="976"/>
                </a:cxn>
                <a:cxn ang="0">
                  <a:pos x="1223" y="687"/>
                </a:cxn>
                <a:cxn ang="0">
                  <a:pos x="1142" y="1009"/>
                </a:cxn>
                <a:cxn ang="0">
                  <a:pos x="1080" y="1186"/>
                </a:cxn>
                <a:cxn ang="0">
                  <a:pos x="1339" y="886"/>
                </a:cxn>
                <a:cxn ang="0">
                  <a:pos x="1435" y="687"/>
                </a:cxn>
                <a:cxn ang="0">
                  <a:pos x="1321" y="1061"/>
                </a:cxn>
                <a:cxn ang="0">
                  <a:pos x="1227" y="1304"/>
                </a:cxn>
                <a:cxn ang="0">
                  <a:pos x="1425" y="1081"/>
                </a:cxn>
                <a:cxn ang="0">
                  <a:pos x="1573" y="909"/>
                </a:cxn>
                <a:cxn ang="0">
                  <a:pos x="1466" y="1287"/>
                </a:cxn>
                <a:cxn ang="0">
                  <a:pos x="1433" y="1485"/>
                </a:cxn>
                <a:cxn ang="0">
                  <a:pos x="1660" y="1307"/>
                </a:cxn>
                <a:cxn ang="0">
                  <a:pos x="1746" y="1163"/>
                </a:cxn>
                <a:cxn ang="0">
                  <a:pos x="1691" y="1308"/>
                </a:cxn>
                <a:cxn ang="0">
                  <a:pos x="1517" y="1700"/>
                </a:cxn>
                <a:cxn ang="0">
                  <a:pos x="1723" y="1440"/>
                </a:cxn>
                <a:cxn ang="0">
                  <a:pos x="1868" y="1194"/>
                </a:cxn>
                <a:cxn ang="0">
                  <a:pos x="1825" y="1320"/>
                </a:cxn>
                <a:cxn ang="0">
                  <a:pos x="1746" y="1703"/>
                </a:cxn>
                <a:cxn ang="0">
                  <a:pos x="1636" y="1907"/>
                </a:cxn>
                <a:cxn ang="0">
                  <a:pos x="1864" y="1586"/>
                </a:cxn>
                <a:cxn ang="0">
                  <a:pos x="1948" y="1426"/>
                </a:cxn>
                <a:cxn ang="0">
                  <a:pos x="1876" y="1809"/>
                </a:cxn>
                <a:cxn ang="0">
                  <a:pos x="1803" y="2061"/>
                </a:cxn>
                <a:cxn ang="0">
                  <a:pos x="1742" y="2142"/>
                </a:cxn>
                <a:cxn ang="0">
                  <a:pos x="1941" y="1881"/>
                </a:cxn>
                <a:cxn ang="0">
                  <a:pos x="2004" y="1699"/>
                </a:cxn>
                <a:cxn ang="0">
                  <a:pos x="1989" y="1735"/>
                </a:cxn>
                <a:cxn ang="0">
                  <a:pos x="1857" y="2117"/>
                </a:cxn>
                <a:cxn ang="0">
                  <a:pos x="1838" y="2258"/>
                </a:cxn>
                <a:cxn ang="0">
                  <a:pos x="2045" y="2009"/>
                </a:cxn>
                <a:cxn ang="0">
                  <a:pos x="1833" y="2484"/>
                </a:cxn>
                <a:cxn ang="0">
                  <a:pos x="1883" y="2463"/>
                </a:cxn>
                <a:cxn ang="0">
                  <a:pos x="2155" y="2215"/>
                </a:cxn>
                <a:cxn ang="0">
                  <a:pos x="2291" y="1994"/>
                </a:cxn>
                <a:cxn ang="0">
                  <a:pos x="2335" y="1713"/>
                </a:cxn>
                <a:cxn ang="0">
                  <a:pos x="2286" y="1442"/>
                </a:cxn>
                <a:cxn ang="0">
                  <a:pos x="2169" y="1184"/>
                </a:cxn>
                <a:cxn ang="0">
                  <a:pos x="2002" y="951"/>
                </a:cxn>
                <a:cxn ang="0">
                  <a:pos x="1628" y="565"/>
                </a:cxn>
                <a:cxn ang="0">
                  <a:pos x="1112" y="180"/>
                </a:cxn>
                <a:cxn ang="0">
                  <a:pos x="558" y="0"/>
                </a:cxn>
              </a:cxnLst>
              <a:rect l="0" t="0" r="r" b="b"/>
              <a:pathLst>
                <a:path w="2336" h="2596">
                  <a:moveTo>
                    <a:pt x="239" y="208"/>
                  </a:moveTo>
                  <a:lnTo>
                    <a:pt x="215" y="261"/>
                  </a:lnTo>
                  <a:lnTo>
                    <a:pt x="191" y="314"/>
                  </a:lnTo>
                  <a:lnTo>
                    <a:pt x="178" y="340"/>
                  </a:lnTo>
                  <a:lnTo>
                    <a:pt x="166" y="366"/>
                  </a:lnTo>
                  <a:lnTo>
                    <a:pt x="154" y="392"/>
                  </a:lnTo>
                  <a:lnTo>
                    <a:pt x="140" y="417"/>
                  </a:lnTo>
                  <a:lnTo>
                    <a:pt x="127" y="441"/>
                  </a:lnTo>
                  <a:lnTo>
                    <a:pt x="112" y="465"/>
                  </a:lnTo>
                  <a:lnTo>
                    <a:pt x="97" y="488"/>
                  </a:lnTo>
                  <a:lnTo>
                    <a:pt x="80" y="511"/>
                  </a:lnTo>
                  <a:lnTo>
                    <a:pt x="62" y="533"/>
                  </a:lnTo>
                  <a:lnTo>
                    <a:pt x="43" y="554"/>
                  </a:lnTo>
                  <a:lnTo>
                    <a:pt x="23" y="575"/>
                  </a:lnTo>
                  <a:lnTo>
                    <a:pt x="0" y="594"/>
                  </a:lnTo>
                  <a:lnTo>
                    <a:pt x="30" y="585"/>
                  </a:lnTo>
                  <a:lnTo>
                    <a:pt x="58" y="573"/>
                  </a:lnTo>
                  <a:lnTo>
                    <a:pt x="86" y="561"/>
                  </a:lnTo>
                  <a:lnTo>
                    <a:pt x="113" y="547"/>
                  </a:lnTo>
                  <a:lnTo>
                    <a:pt x="140" y="532"/>
                  </a:lnTo>
                  <a:lnTo>
                    <a:pt x="166" y="515"/>
                  </a:lnTo>
                  <a:lnTo>
                    <a:pt x="192" y="498"/>
                  </a:lnTo>
                  <a:lnTo>
                    <a:pt x="216" y="479"/>
                  </a:lnTo>
                  <a:lnTo>
                    <a:pt x="239" y="459"/>
                  </a:lnTo>
                  <a:lnTo>
                    <a:pt x="261" y="438"/>
                  </a:lnTo>
                  <a:lnTo>
                    <a:pt x="282" y="415"/>
                  </a:lnTo>
                  <a:lnTo>
                    <a:pt x="301" y="392"/>
                  </a:lnTo>
                  <a:lnTo>
                    <a:pt x="319" y="368"/>
                  </a:lnTo>
                  <a:lnTo>
                    <a:pt x="336" y="342"/>
                  </a:lnTo>
                  <a:lnTo>
                    <a:pt x="352" y="315"/>
                  </a:lnTo>
                  <a:lnTo>
                    <a:pt x="366" y="288"/>
                  </a:lnTo>
                  <a:lnTo>
                    <a:pt x="345" y="341"/>
                  </a:lnTo>
                  <a:lnTo>
                    <a:pt x="325" y="396"/>
                  </a:lnTo>
                  <a:lnTo>
                    <a:pt x="305" y="449"/>
                  </a:lnTo>
                  <a:lnTo>
                    <a:pt x="286" y="503"/>
                  </a:lnTo>
                  <a:lnTo>
                    <a:pt x="265" y="556"/>
                  </a:lnTo>
                  <a:lnTo>
                    <a:pt x="244" y="610"/>
                  </a:lnTo>
                  <a:lnTo>
                    <a:pt x="222" y="663"/>
                  </a:lnTo>
                  <a:lnTo>
                    <a:pt x="199" y="715"/>
                  </a:lnTo>
                  <a:lnTo>
                    <a:pt x="208" y="696"/>
                  </a:lnTo>
                  <a:lnTo>
                    <a:pt x="217" y="678"/>
                  </a:lnTo>
                  <a:lnTo>
                    <a:pt x="228" y="660"/>
                  </a:lnTo>
                  <a:lnTo>
                    <a:pt x="238" y="642"/>
                  </a:lnTo>
                  <a:lnTo>
                    <a:pt x="261" y="608"/>
                  </a:lnTo>
                  <a:lnTo>
                    <a:pt x="286" y="573"/>
                  </a:lnTo>
                  <a:lnTo>
                    <a:pt x="312" y="541"/>
                  </a:lnTo>
                  <a:lnTo>
                    <a:pt x="340" y="509"/>
                  </a:lnTo>
                  <a:lnTo>
                    <a:pt x="368" y="477"/>
                  </a:lnTo>
                  <a:lnTo>
                    <a:pt x="396" y="446"/>
                  </a:lnTo>
                  <a:lnTo>
                    <a:pt x="456" y="383"/>
                  </a:lnTo>
                  <a:lnTo>
                    <a:pt x="513" y="318"/>
                  </a:lnTo>
                  <a:lnTo>
                    <a:pt x="540" y="285"/>
                  </a:lnTo>
                  <a:lnTo>
                    <a:pt x="567" y="252"/>
                  </a:lnTo>
                  <a:lnTo>
                    <a:pt x="592" y="217"/>
                  </a:lnTo>
                  <a:lnTo>
                    <a:pt x="616" y="181"/>
                  </a:lnTo>
                  <a:lnTo>
                    <a:pt x="589" y="244"/>
                  </a:lnTo>
                  <a:lnTo>
                    <a:pt x="563" y="308"/>
                  </a:lnTo>
                  <a:lnTo>
                    <a:pt x="536" y="374"/>
                  </a:lnTo>
                  <a:lnTo>
                    <a:pt x="510" y="439"/>
                  </a:lnTo>
                  <a:lnTo>
                    <a:pt x="482" y="503"/>
                  </a:lnTo>
                  <a:lnTo>
                    <a:pt x="452" y="568"/>
                  </a:lnTo>
                  <a:lnTo>
                    <a:pt x="437" y="601"/>
                  </a:lnTo>
                  <a:lnTo>
                    <a:pt x="421" y="634"/>
                  </a:lnTo>
                  <a:lnTo>
                    <a:pt x="405" y="666"/>
                  </a:lnTo>
                  <a:lnTo>
                    <a:pt x="388" y="698"/>
                  </a:lnTo>
                  <a:lnTo>
                    <a:pt x="437" y="659"/>
                  </a:lnTo>
                  <a:lnTo>
                    <a:pt x="487" y="621"/>
                  </a:lnTo>
                  <a:lnTo>
                    <a:pt x="535" y="582"/>
                  </a:lnTo>
                  <a:lnTo>
                    <a:pt x="583" y="542"/>
                  </a:lnTo>
                  <a:lnTo>
                    <a:pt x="605" y="521"/>
                  </a:lnTo>
                  <a:lnTo>
                    <a:pt x="628" y="500"/>
                  </a:lnTo>
                  <a:lnTo>
                    <a:pt x="650" y="478"/>
                  </a:lnTo>
                  <a:lnTo>
                    <a:pt x="671" y="455"/>
                  </a:lnTo>
                  <a:lnTo>
                    <a:pt x="691" y="432"/>
                  </a:lnTo>
                  <a:lnTo>
                    <a:pt x="710" y="408"/>
                  </a:lnTo>
                  <a:lnTo>
                    <a:pt x="730" y="382"/>
                  </a:lnTo>
                  <a:lnTo>
                    <a:pt x="747" y="355"/>
                  </a:lnTo>
                  <a:lnTo>
                    <a:pt x="752" y="383"/>
                  </a:lnTo>
                  <a:lnTo>
                    <a:pt x="754" y="409"/>
                  </a:lnTo>
                  <a:lnTo>
                    <a:pt x="755" y="436"/>
                  </a:lnTo>
                  <a:lnTo>
                    <a:pt x="753" y="463"/>
                  </a:lnTo>
                  <a:lnTo>
                    <a:pt x="750" y="489"/>
                  </a:lnTo>
                  <a:lnTo>
                    <a:pt x="745" y="516"/>
                  </a:lnTo>
                  <a:lnTo>
                    <a:pt x="739" y="542"/>
                  </a:lnTo>
                  <a:lnTo>
                    <a:pt x="731" y="567"/>
                  </a:lnTo>
                  <a:lnTo>
                    <a:pt x="722" y="593"/>
                  </a:lnTo>
                  <a:lnTo>
                    <a:pt x="710" y="619"/>
                  </a:lnTo>
                  <a:lnTo>
                    <a:pt x="698" y="643"/>
                  </a:lnTo>
                  <a:lnTo>
                    <a:pt x="685" y="667"/>
                  </a:lnTo>
                  <a:lnTo>
                    <a:pt x="670" y="690"/>
                  </a:lnTo>
                  <a:lnTo>
                    <a:pt x="654" y="713"/>
                  </a:lnTo>
                  <a:lnTo>
                    <a:pt x="637" y="735"/>
                  </a:lnTo>
                  <a:lnTo>
                    <a:pt x="620" y="757"/>
                  </a:lnTo>
                  <a:lnTo>
                    <a:pt x="660" y="723"/>
                  </a:lnTo>
                  <a:lnTo>
                    <a:pt x="701" y="688"/>
                  </a:lnTo>
                  <a:lnTo>
                    <a:pt x="744" y="651"/>
                  </a:lnTo>
                  <a:lnTo>
                    <a:pt x="785" y="613"/>
                  </a:lnTo>
                  <a:lnTo>
                    <a:pt x="825" y="572"/>
                  </a:lnTo>
                  <a:lnTo>
                    <a:pt x="863" y="531"/>
                  </a:lnTo>
                  <a:lnTo>
                    <a:pt x="881" y="511"/>
                  </a:lnTo>
                  <a:lnTo>
                    <a:pt x="899" y="490"/>
                  </a:lnTo>
                  <a:lnTo>
                    <a:pt x="916" y="469"/>
                  </a:lnTo>
                  <a:lnTo>
                    <a:pt x="932" y="447"/>
                  </a:lnTo>
                  <a:lnTo>
                    <a:pt x="924" y="493"/>
                  </a:lnTo>
                  <a:lnTo>
                    <a:pt x="914" y="539"/>
                  </a:lnTo>
                  <a:lnTo>
                    <a:pt x="902" y="586"/>
                  </a:lnTo>
                  <a:lnTo>
                    <a:pt x="891" y="634"/>
                  </a:lnTo>
                  <a:lnTo>
                    <a:pt x="878" y="681"/>
                  </a:lnTo>
                  <a:lnTo>
                    <a:pt x="866" y="728"/>
                  </a:lnTo>
                  <a:lnTo>
                    <a:pt x="854" y="775"/>
                  </a:lnTo>
                  <a:lnTo>
                    <a:pt x="843" y="822"/>
                  </a:lnTo>
                  <a:lnTo>
                    <a:pt x="874" y="776"/>
                  </a:lnTo>
                  <a:lnTo>
                    <a:pt x="905" y="731"/>
                  </a:lnTo>
                  <a:lnTo>
                    <a:pt x="938" y="686"/>
                  </a:lnTo>
                  <a:lnTo>
                    <a:pt x="971" y="641"/>
                  </a:lnTo>
                  <a:lnTo>
                    <a:pt x="1007" y="598"/>
                  </a:lnTo>
                  <a:lnTo>
                    <a:pt x="1043" y="554"/>
                  </a:lnTo>
                  <a:lnTo>
                    <a:pt x="1062" y="534"/>
                  </a:lnTo>
                  <a:lnTo>
                    <a:pt x="1081" y="513"/>
                  </a:lnTo>
                  <a:lnTo>
                    <a:pt x="1100" y="493"/>
                  </a:lnTo>
                  <a:lnTo>
                    <a:pt x="1120" y="474"/>
                  </a:lnTo>
                  <a:lnTo>
                    <a:pt x="1105" y="517"/>
                  </a:lnTo>
                  <a:lnTo>
                    <a:pt x="1091" y="560"/>
                  </a:lnTo>
                  <a:lnTo>
                    <a:pt x="1078" y="605"/>
                  </a:lnTo>
                  <a:lnTo>
                    <a:pt x="1066" y="648"/>
                  </a:lnTo>
                  <a:lnTo>
                    <a:pt x="1043" y="735"/>
                  </a:lnTo>
                  <a:lnTo>
                    <a:pt x="1019" y="822"/>
                  </a:lnTo>
                  <a:lnTo>
                    <a:pt x="1005" y="865"/>
                  </a:lnTo>
                  <a:lnTo>
                    <a:pt x="991" y="907"/>
                  </a:lnTo>
                  <a:lnTo>
                    <a:pt x="974" y="949"/>
                  </a:lnTo>
                  <a:lnTo>
                    <a:pt x="956" y="990"/>
                  </a:lnTo>
                  <a:lnTo>
                    <a:pt x="947" y="1010"/>
                  </a:lnTo>
                  <a:lnTo>
                    <a:pt x="936" y="1030"/>
                  </a:lnTo>
                  <a:lnTo>
                    <a:pt x="925" y="1050"/>
                  </a:lnTo>
                  <a:lnTo>
                    <a:pt x="914" y="1070"/>
                  </a:lnTo>
                  <a:lnTo>
                    <a:pt x="901" y="1090"/>
                  </a:lnTo>
                  <a:lnTo>
                    <a:pt x="888" y="1110"/>
                  </a:lnTo>
                  <a:lnTo>
                    <a:pt x="875" y="1129"/>
                  </a:lnTo>
                  <a:lnTo>
                    <a:pt x="860" y="1147"/>
                  </a:lnTo>
                  <a:lnTo>
                    <a:pt x="880" y="1117"/>
                  </a:lnTo>
                  <a:lnTo>
                    <a:pt x="902" y="1087"/>
                  </a:lnTo>
                  <a:lnTo>
                    <a:pt x="925" y="1058"/>
                  </a:lnTo>
                  <a:lnTo>
                    <a:pt x="948" y="1030"/>
                  </a:lnTo>
                  <a:lnTo>
                    <a:pt x="997" y="976"/>
                  </a:lnTo>
                  <a:lnTo>
                    <a:pt x="1046" y="923"/>
                  </a:lnTo>
                  <a:lnTo>
                    <a:pt x="1071" y="896"/>
                  </a:lnTo>
                  <a:lnTo>
                    <a:pt x="1095" y="869"/>
                  </a:lnTo>
                  <a:lnTo>
                    <a:pt x="1118" y="841"/>
                  </a:lnTo>
                  <a:lnTo>
                    <a:pt x="1141" y="812"/>
                  </a:lnTo>
                  <a:lnTo>
                    <a:pt x="1163" y="783"/>
                  </a:lnTo>
                  <a:lnTo>
                    <a:pt x="1184" y="752"/>
                  </a:lnTo>
                  <a:lnTo>
                    <a:pt x="1204" y="720"/>
                  </a:lnTo>
                  <a:lnTo>
                    <a:pt x="1223" y="687"/>
                  </a:lnTo>
                  <a:lnTo>
                    <a:pt x="1219" y="722"/>
                  </a:lnTo>
                  <a:lnTo>
                    <a:pt x="1214" y="758"/>
                  </a:lnTo>
                  <a:lnTo>
                    <a:pt x="1208" y="793"/>
                  </a:lnTo>
                  <a:lnTo>
                    <a:pt x="1200" y="829"/>
                  </a:lnTo>
                  <a:lnTo>
                    <a:pt x="1191" y="866"/>
                  </a:lnTo>
                  <a:lnTo>
                    <a:pt x="1181" y="902"/>
                  </a:lnTo>
                  <a:lnTo>
                    <a:pt x="1169" y="938"/>
                  </a:lnTo>
                  <a:lnTo>
                    <a:pt x="1156" y="974"/>
                  </a:lnTo>
                  <a:lnTo>
                    <a:pt x="1142" y="1009"/>
                  </a:lnTo>
                  <a:lnTo>
                    <a:pt x="1127" y="1044"/>
                  </a:lnTo>
                  <a:lnTo>
                    <a:pt x="1111" y="1080"/>
                  </a:lnTo>
                  <a:lnTo>
                    <a:pt x="1094" y="1114"/>
                  </a:lnTo>
                  <a:lnTo>
                    <a:pt x="1077" y="1147"/>
                  </a:lnTo>
                  <a:lnTo>
                    <a:pt x="1058" y="1180"/>
                  </a:lnTo>
                  <a:lnTo>
                    <a:pt x="1039" y="1212"/>
                  </a:lnTo>
                  <a:lnTo>
                    <a:pt x="1019" y="1243"/>
                  </a:lnTo>
                  <a:lnTo>
                    <a:pt x="1049" y="1215"/>
                  </a:lnTo>
                  <a:lnTo>
                    <a:pt x="1080" y="1186"/>
                  </a:lnTo>
                  <a:lnTo>
                    <a:pt x="1111" y="1157"/>
                  </a:lnTo>
                  <a:lnTo>
                    <a:pt x="1142" y="1126"/>
                  </a:lnTo>
                  <a:lnTo>
                    <a:pt x="1172" y="1095"/>
                  </a:lnTo>
                  <a:lnTo>
                    <a:pt x="1202" y="1062"/>
                  </a:lnTo>
                  <a:lnTo>
                    <a:pt x="1231" y="1029"/>
                  </a:lnTo>
                  <a:lnTo>
                    <a:pt x="1261" y="994"/>
                  </a:lnTo>
                  <a:lnTo>
                    <a:pt x="1288" y="959"/>
                  </a:lnTo>
                  <a:lnTo>
                    <a:pt x="1314" y="923"/>
                  </a:lnTo>
                  <a:lnTo>
                    <a:pt x="1339" y="886"/>
                  </a:lnTo>
                  <a:lnTo>
                    <a:pt x="1362" y="849"/>
                  </a:lnTo>
                  <a:lnTo>
                    <a:pt x="1373" y="828"/>
                  </a:lnTo>
                  <a:lnTo>
                    <a:pt x="1383" y="809"/>
                  </a:lnTo>
                  <a:lnTo>
                    <a:pt x="1393" y="789"/>
                  </a:lnTo>
                  <a:lnTo>
                    <a:pt x="1403" y="769"/>
                  </a:lnTo>
                  <a:lnTo>
                    <a:pt x="1412" y="749"/>
                  </a:lnTo>
                  <a:lnTo>
                    <a:pt x="1420" y="728"/>
                  </a:lnTo>
                  <a:lnTo>
                    <a:pt x="1428" y="708"/>
                  </a:lnTo>
                  <a:lnTo>
                    <a:pt x="1435" y="687"/>
                  </a:lnTo>
                  <a:lnTo>
                    <a:pt x="1426" y="707"/>
                  </a:lnTo>
                  <a:lnTo>
                    <a:pt x="1417" y="727"/>
                  </a:lnTo>
                  <a:lnTo>
                    <a:pt x="1409" y="747"/>
                  </a:lnTo>
                  <a:lnTo>
                    <a:pt x="1401" y="767"/>
                  </a:lnTo>
                  <a:lnTo>
                    <a:pt x="1387" y="808"/>
                  </a:lnTo>
                  <a:lnTo>
                    <a:pt x="1375" y="851"/>
                  </a:lnTo>
                  <a:lnTo>
                    <a:pt x="1353" y="935"/>
                  </a:lnTo>
                  <a:lnTo>
                    <a:pt x="1332" y="1019"/>
                  </a:lnTo>
                  <a:lnTo>
                    <a:pt x="1321" y="1061"/>
                  </a:lnTo>
                  <a:lnTo>
                    <a:pt x="1310" y="1103"/>
                  </a:lnTo>
                  <a:lnTo>
                    <a:pt x="1297" y="1145"/>
                  </a:lnTo>
                  <a:lnTo>
                    <a:pt x="1283" y="1185"/>
                  </a:lnTo>
                  <a:lnTo>
                    <a:pt x="1275" y="1206"/>
                  </a:lnTo>
                  <a:lnTo>
                    <a:pt x="1267" y="1226"/>
                  </a:lnTo>
                  <a:lnTo>
                    <a:pt x="1258" y="1246"/>
                  </a:lnTo>
                  <a:lnTo>
                    <a:pt x="1248" y="1265"/>
                  </a:lnTo>
                  <a:lnTo>
                    <a:pt x="1238" y="1285"/>
                  </a:lnTo>
                  <a:lnTo>
                    <a:pt x="1227" y="1304"/>
                  </a:lnTo>
                  <a:lnTo>
                    <a:pt x="1216" y="1324"/>
                  </a:lnTo>
                  <a:lnTo>
                    <a:pt x="1204" y="1343"/>
                  </a:lnTo>
                  <a:lnTo>
                    <a:pt x="1227" y="1310"/>
                  </a:lnTo>
                  <a:lnTo>
                    <a:pt x="1250" y="1280"/>
                  </a:lnTo>
                  <a:lnTo>
                    <a:pt x="1276" y="1250"/>
                  </a:lnTo>
                  <a:lnTo>
                    <a:pt x="1300" y="1221"/>
                  </a:lnTo>
                  <a:lnTo>
                    <a:pt x="1350" y="1165"/>
                  </a:lnTo>
                  <a:lnTo>
                    <a:pt x="1400" y="1109"/>
                  </a:lnTo>
                  <a:lnTo>
                    <a:pt x="1425" y="1081"/>
                  </a:lnTo>
                  <a:lnTo>
                    <a:pt x="1449" y="1051"/>
                  </a:lnTo>
                  <a:lnTo>
                    <a:pt x="1472" y="1022"/>
                  </a:lnTo>
                  <a:lnTo>
                    <a:pt x="1495" y="993"/>
                  </a:lnTo>
                  <a:lnTo>
                    <a:pt x="1517" y="962"/>
                  </a:lnTo>
                  <a:lnTo>
                    <a:pt x="1539" y="931"/>
                  </a:lnTo>
                  <a:lnTo>
                    <a:pt x="1559" y="898"/>
                  </a:lnTo>
                  <a:lnTo>
                    <a:pt x="1577" y="864"/>
                  </a:lnTo>
                  <a:lnTo>
                    <a:pt x="1576" y="886"/>
                  </a:lnTo>
                  <a:lnTo>
                    <a:pt x="1573" y="909"/>
                  </a:lnTo>
                  <a:lnTo>
                    <a:pt x="1571" y="931"/>
                  </a:lnTo>
                  <a:lnTo>
                    <a:pt x="1567" y="953"/>
                  </a:lnTo>
                  <a:lnTo>
                    <a:pt x="1559" y="996"/>
                  </a:lnTo>
                  <a:lnTo>
                    <a:pt x="1550" y="1039"/>
                  </a:lnTo>
                  <a:lnTo>
                    <a:pt x="1539" y="1082"/>
                  </a:lnTo>
                  <a:lnTo>
                    <a:pt x="1526" y="1123"/>
                  </a:lnTo>
                  <a:lnTo>
                    <a:pt x="1511" y="1165"/>
                  </a:lnTo>
                  <a:lnTo>
                    <a:pt x="1497" y="1206"/>
                  </a:lnTo>
                  <a:lnTo>
                    <a:pt x="1466" y="1287"/>
                  </a:lnTo>
                  <a:lnTo>
                    <a:pt x="1434" y="1370"/>
                  </a:lnTo>
                  <a:lnTo>
                    <a:pt x="1418" y="1411"/>
                  </a:lnTo>
                  <a:lnTo>
                    <a:pt x="1402" y="1453"/>
                  </a:lnTo>
                  <a:lnTo>
                    <a:pt x="1387" y="1495"/>
                  </a:lnTo>
                  <a:lnTo>
                    <a:pt x="1373" y="1538"/>
                  </a:lnTo>
                  <a:lnTo>
                    <a:pt x="1387" y="1524"/>
                  </a:lnTo>
                  <a:lnTo>
                    <a:pt x="1402" y="1510"/>
                  </a:lnTo>
                  <a:lnTo>
                    <a:pt x="1418" y="1497"/>
                  </a:lnTo>
                  <a:lnTo>
                    <a:pt x="1433" y="1485"/>
                  </a:lnTo>
                  <a:lnTo>
                    <a:pt x="1465" y="1461"/>
                  </a:lnTo>
                  <a:lnTo>
                    <a:pt x="1496" y="1437"/>
                  </a:lnTo>
                  <a:lnTo>
                    <a:pt x="1529" y="1415"/>
                  </a:lnTo>
                  <a:lnTo>
                    <a:pt x="1560" y="1392"/>
                  </a:lnTo>
                  <a:lnTo>
                    <a:pt x="1591" y="1369"/>
                  </a:lnTo>
                  <a:lnTo>
                    <a:pt x="1620" y="1346"/>
                  </a:lnTo>
                  <a:lnTo>
                    <a:pt x="1634" y="1334"/>
                  </a:lnTo>
                  <a:lnTo>
                    <a:pt x="1647" y="1321"/>
                  </a:lnTo>
                  <a:lnTo>
                    <a:pt x="1660" y="1307"/>
                  </a:lnTo>
                  <a:lnTo>
                    <a:pt x="1673" y="1294"/>
                  </a:lnTo>
                  <a:lnTo>
                    <a:pt x="1685" y="1280"/>
                  </a:lnTo>
                  <a:lnTo>
                    <a:pt x="1696" y="1265"/>
                  </a:lnTo>
                  <a:lnTo>
                    <a:pt x="1706" y="1250"/>
                  </a:lnTo>
                  <a:lnTo>
                    <a:pt x="1716" y="1234"/>
                  </a:lnTo>
                  <a:lnTo>
                    <a:pt x="1725" y="1218"/>
                  </a:lnTo>
                  <a:lnTo>
                    <a:pt x="1733" y="1200"/>
                  </a:lnTo>
                  <a:lnTo>
                    <a:pt x="1740" y="1182"/>
                  </a:lnTo>
                  <a:lnTo>
                    <a:pt x="1746" y="1163"/>
                  </a:lnTo>
                  <a:lnTo>
                    <a:pt x="1751" y="1143"/>
                  </a:lnTo>
                  <a:lnTo>
                    <a:pt x="1756" y="1122"/>
                  </a:lnTo>
                  <a:lnTo>
                    <a:pt x="1759" y="1100"/>
                  </a:lnTo>
                  <a:lnTo>
                    <a:pt x="1761" y="1077"/>
                  </a:lnTo>
                  <a:lnTo>
                    <a:pt x="1750" y="1124"/>
                  </a:lnTo>
                  <a:lnTo>
                    <a:pt x="1737" y="1171"/>
                  </a:lnTo>
                  <a:lnTo>
                    <a:pt x="1723" y="1217"/>
                  </a:lnTo>
                  <a:lnTo>
                    <a:pt x="1708" y="1263"/>
                  </a:lnTo>
                  <a:lnTo>
                    <a:pt x="1691" y="1308"/>
                  </a:lnTo>
                  <a:lnTo>
                    <a:pt x="1673" y="1354"/>
                  </a:lnTo>
                  <a:lnTo>
                    <a:pt x="1655" y="1398"/>
                  </a:lnTo>
                  <a:lnTo>
                    <a:pt x="1636" y="1442"/>
                  </a:lnTo>
                  <a:lnTo>
                    <a:pt x="1616" y="1486"/>
                  </a:lnTo>
                  <a:lnTo>
                    <a:pt x="1596" y="1529"/>
                  </a:lnTo>
                  <a:lnTo>
                    <a:pt x="1576" y="1573"/>
                  </a:lnTo>
                  <a:lnTo>
                    <a:pt x="1556" y="1616"/>
                  </a:lnTo>
                  <a:lnTo>
                    <a:pt x="1537" y="1658"/>
                  </a:lnTo>
                  <a:lnTo>
                    <a:pt x="1517" y="1700"/>
                  </a:lnTo>
                  <a:lnTo>
                    <a:pt x="1498" y="1741"/>
                  </a:lnTo>
                  <a:lnTo>
                    <a:pt x="1481" y="1783"/>
                  </a:lnTo>
                  <a:lnTo>
                    <a:pt x="1505" y="1742"/>
                  </a:lnTo>
                  <a:lnTo>
                    <a:pt x="1531" y="1702"/>
                  </a:lnTo>
                  <a:lnTo>
                    <a:pt x="1557" y="1664"/>
                  </a:lnTo>
                  <a:lnTo>
                    <a:pt x="1584" y="1626"/>
                  </a:lnTo>
                  <a:lnTo>
                    <a:pt x="1640" y="1552"/>
                  </a:lnTo>
                  <a:lnTo>
                    <a:pt x="1696" y="1478"/>
                  </a:lnTo>
                  <a:lnTo>
                    <a:pt x="1723" y="1440"/>
                  </a:lnTo>
                  <a:lnTo>
                    <a:pt x="1750" y="1403"/>
                  </a:lnTo>
                  <a:lnTo>
                    <a:pt x="1776" y="1364"/>
                  </a:lnTo>
                  <a:lnTo>
                    <a:pt x="1802" y="1324"/>
                  </a:lnTo>
                  <a:lnTo>
                    <a:pt x="1814" y="1302"/>
                  </a:lnTo>
                  <a:lnTo>
                    <a:pt x="1826" y="1281"/>
                  </a:lnTo>
                  <a:lnTo>
                    <a:pt x="1837" y="1260"/>
                  </a:lnTo>
                  <a:lnTo>
                    <a:pt x="1848" y="1238"/>
                  </a:lnTo>
                  <a:lnTo>
                    <a:pt x="1858" y="1216"/>
                  </a:lnTo>
                  <a:lnTo>
                    <a:pt x="1868" y="1194"/>
                  </a:lnTo>
                  <a:lnTo>
                    <a:pt x="1878" y="1170"/>
                  </a:lnTo>
                  <a:lnTo>
                    <a:pt x="1886" y="1147"/>
                  </a:lnTo>
                  <a:lnTo>
                    <a:pt x="1875" y="1170"/>
                  </a:lnTo>
                  <a:lnTo>
                    <a:pt x="1864" y="1194"/>
                  </a:lnTo>
                  <a:lnTo>
                    <a:pt x="1855" y="1219"/>
                  </a:lnTo>
                  <a:lnTo>
                    <a:pt x="1846" y="1243"/>
                  </a:lnTo>
                  <a:lnTo>
                    <a:pt x="1839" y="1268"/>
                  </a:lnTo>
                  <a:lnTo>
                    <a:pt x="1831" y="1293"/>
                  </a:lnTo>
                  <a:lnTo>
                    <a:pt x="1825" y="1320"/>
                  </a:lnTo>
                  <a:lnTo>
                    <a:pt x="1819" y="1345"/>
                  </a:lnTo>
                  <a:lnTo>
                    <a:pt x="1809" y="1396"/>
                  </a:lnTo>
                  <a:lnTo>
                    <a:pt x="1800" y="1448"/>
                  </a:lnTo>
                  <a:lnTo>
                    <a:pt x="1790" y="1500"/>
                  </a:lnTo>
                  <a:lnTo>
                    <a:pt x="1781" y="1552"/>
                  </a:lnTo>
                  <a:lnTo>
                    <a:pt x="1771" y="1603"/>
                  </a:lnTo>
                  <a:lnTo>
                    <a:pt x="1759" y="1653"/>
                  </a:lnTo>
                  <a:lnTo>
                    <a:pt x="1753" y="1678"/>
                  </a:lnTo>
                  <a:lnTo>
                    <a:pt x="1746" y="1703"/>
                  </a:lnTo>
                  <a:lnTo>
                    <a:pt x="1738" y="1727"/>
                  </a:lnTo>
                  <a:lnTo>
                    <a:pt x="1729" y="1751"/>
                  </a:lnTo>
                  <a:lnTo>
                    <a:pt x="1719" y="1774"/>
                  </a:lnTo>
                  <a:lnTo>
                    <a:pt x="1708" y="1798"/>
                  </a:lnTo>
                  <a:lnTo>
                    <a:pt x="1696" y="1821"/>
                  </a:lnTo>
                  <a:lnTo>
                    <a:pt x="1683" y="1843"/>
                  </a:lnTo>
                  <a:lnTo>
                    <a:pt x="1669" y="1865"/>
                  </a:lnTo>
                  <a:lnTo>
                    <a:pt x="1654" y="1886"/>
                  </a:lnTo>
                  <a:lnTo>
                    <a:pt x="1636" y="1907"/>
                  </a:lnTo>
                  <a:lnTo>
                    <a:pt x="1618" y="1927"/>
                  </a:lnTo>
                  <a:lnTo>
                    <a:pt x="1674" y="1856"/>
                  </a:lnTo>
                  <a:lnTo>
                    <a:pt x="1727" y="1788"/>
                  </a:lnTo>
                  <a:lnTo>
                    <a:pt x="1751" y="1754"/>
                  </a:lnTo>
                  <a:lnTo>
                    <a:pt x="1775" y="1721"/>
                  </a:lnTo>
                  <a:lnTo>
                    <a:pt x="1799" y="1688"/>
                  </a:lnTo>
                  <a:lnTo>
                    <a:pt x="1822" y="1654"/>
                  </a:lnTo>
                  <a:lnTo>
                    <a:pt x="1843" y="1621"/>
                  </a:lnTo>
                  <a:lnTo>
                    <a:pt x="1864" y="1586"/>
                  </a:lnTo>
                  <a:lnTo>
                    <a:pt x="1884" y="1551"/>
                  </a:lnTo>
                  <a:lnTo>
                    <a:pt x="1903" y="1513"/>
                  </a:lnTo>
                  <a:lnTo>
                    <a:pt x="1922" y="1475"/>
                  </a:lnTo>
                  <a:lnTo>
                    <a:pt x="1940" y="1436"/>
                  </a:lnTo>
                  <a:lnTo>
                    <a:pt x="1958" y="1394"/>
                  </a:lnTo>
                  <a:lnTo>
                    <a:pt x="1975" y="1351"/>
                  </a:lnTo>
                  <a:lnTo>
                    <a:pt x="1965" y="1375"/>
                  </a:lnTo>
                  <a:lnTo>
                    <a:pt x="1956" y="1400"/>
                  </a:lnTo>
                  <a:lnTo>
                    <a:pt x="1948" y="1426"/>
                  </a:lnTo>
                  <a:lnTo>
                    <a:pt x="1940" y="1453"/>
                  </a:lnTo>
                  <a:lnTo>
                    <a:pt x="1933" y="1481"/>
                  </a:lnTo>
                  <a:lnTo>
                    <a:pt x="1927" y="1509"/>
                  </a:lnTo>
                  <a:lnTo>
                    <a:pt x="1921" y="1537"/>
                  </a:lnTo>
                  <a:lnTo>
                    <a:pt x="1916" y="1567"/>
                  </a:lnTo>
                  <a:lnTo>
                    <a:pt x="1905" y="1627"/>
                  </a:lnTo>
                  <a:lnTo>
                    <a:pt x="1896" y="1687"/>
                  </a:lnTo>
                  <a:lnTo>
                    <a:pt x="1886" y="1747"/>
                  </a:lnTo>
                  <a:lnTo>
                    <a:pt x="1876" y="1809"/>
                  </a:lnTo>
                  <a:lnTo>
                    <a:pt x="1870" y="1838"/>
                  </a:lnTo>
                  <a:lnTo>
                    <a:pt x="1864" y="1868"/>
                  </a:lnTo>
                  <a:lnTo>
                    <a:pt x="1857" y="1897"/>
                  </a:lnTo>
                  <a:lnTo>
                    <a:pt x="1850" y="1926"/>
                  </a:lnTo>
                  <a:lnTo>
                    <a:pt x="1842" y="1954"/>
                  </a:lnTo>
                  <a:lnTo>
                    <a:pt x="1834" y="1981"/>
                  </a:lnTo>
                  <a:lnTo>
                    <a:pt x="1824" y="2008"/>
                  </a:lnTo>
                  <a:lnTo>
                    <a:pt x="1814" y="2035"/>
                  </a:lnTo>
                  <a:lnTo>
                    <a:pt x="1803" y="2061"/>
                  </a:lnTo>
                  <a:lnTo>
                    <a:pt x="1789" y="2085"/>
                  </a:lnTo>
                  <a:lnTo>
                    <a:pt x="1776" y="2109"/>
                  </a:lnTo>
                  <a:lnTo>
                    <a:pt x="1761" y="2131"/>
                  </a:lnTo>
                  <a:lnTo>
                    <a:pt x="1745" y="2152"/>
                  </a:lnTo>
                  <a:lnTo>
                    <a:pt x="1728" y="2172"/>
                  </a:lnTo>
                  <a:lnTo>
                    <a:pt x="1709" y="2191"/>
                  </a:lnTo>
                  <a:lnTo>
                    <a:pt x="1688" y="2208"/>
                  </a:lnTo>
                  <a:lnTo>
                    <a:pt x="1715" y="2175"/>
                  </a:lnTo>
                  <a:lnTo>
                    <a:pt x="1742" y="2142"/>
                  </a:lnTo>
                  <a:lnTo>
                    <a:pt x="1770" y="2108"/>
                  </a:lnTo>
                  <a:lnTo>
                    <a:pt x="1799" y="2075"/>
                  </a:lnTo>
                  <a:lnTo>
                    <a:pt x="1827" y="2042"/>
                  </a:lnTo>
                  <a:lnTo>
                    <a:pt x="1855" y="2006"/>
                  </a:lnTo>
                  <a:lnTo>
                    <a:pt x="1881" y="1972"/>
                  </a:lnTo>
                  <a:lnTo>
                    <a:pt x="1907" y="1936"/>
                  </a:lnTo>
                  <a:lnTo>
                    <a:pt x="1919" y="1918"/>
                  </a:lnTo>
                  <a:lnTo>
                    <a:pt x="1930" y="1900"/>
                  </a:lnTo>
                  <a:lnTo>
                    <a:pt x="1941" y="1881"/>
                  </a:lnTo>
                  <a:lnTo>
                    <a:pt x="1951" y="1863"/>
                  </a:lnTo>
                  <a:lnTo>
                    <a:pt x="1961" y="1844"/>
                  </a:lnTo>
                  <a:lnTo>
                    <a:pt x="1970" y="1824"/>
                  </a:lnTo>
                  <a:lnTo>
                    <a:pt x="1978" y="1804"/>
                  </a:lnTo>
                  <a:lnTo>
                    <a:pt x="1985" y="1783"/>
                  </a:lnTo>
                  <a:lnTo>
                    <a:pt x="1991" y="1763"/>
                  </a:lnTo>
                  <a:lnTo>
                    <a:pt x="1997" y="1742"/>
                  </a:lnTo>
                  <a:lnTo>
                    <a:pt x="2001" y="1721"/>
                  </a:lnTo>
                  <a:lnTo>
                    <a:pt x="2004" y="1699"/>
                  </a:lnTo>
                  <a:lnTo>
                    <a:pt x="2007" y="1677"/>
                  </a:lnTo>
                  <a:lnTo>
                    <a:pt x="2008" y="1654"/>
                  </a:lnTo>
                  <a:lnTo>
                    <a:pt x="2008" y="1631"/>
                  </a:lnTo>
                  <a:lnTo>
                    <a:pt x="2006" y="1608"/>
                  </a:lnTo>
                  <a:lnTo>
                    <a:pt x="2004" y="1633"/>
                  </a:lnTo>
                  <a:lnTo>
                    <a:pt x="2002" y="1659"/>
                  </a:lnTo>
                  <a:lnTo>
                    <a:pt x="1998" y="1684"/>
                  </a:lnTo>
                  <a:lnTo>
                    <a:pt x="1994" y="1710"/>
                  </a:lnTo>
                  <a:lnTo>
                    <a:pt x="1989" y="1735"/>
                  </a:lnTo>
                  <a:lnTo>
                    <a:pt x="1984" y="1761"/>
                  </a:lnTo>
                  <a:lnTo>
                    <a:pt x="1977" y="1786"/>
                  </a:lnTo>
                  <a:lnTo>
                    <a:pt x="1970" y="1813"/>
                  </a:lnTo>
                  <a:lnTo>
                    <a:pt x="1955" y="1864"/>
                  </a:lnTo>
                  <a:lnTo>
                    <a:pt x="1938" y="1914"/>
                  </a:lnTo>
                  <a:lnTo>
                    <a:pt x="1919" y="1965"/>
                  </a:lnTo>
                  <a:lnTo>
                    <a:pt x="1899" y="2015"/>
                  </a:lnTo>
                  <a:lnTo>
                    <a:pt x="1878" y="2067"/>
                  </a:lnTo>
                  <a:lnTo>
                    <a:pt x="1857" y="2117"/>
                  </a:lnTo>
                  <a:lnTo>
                    <a:pt x="1836" y="2166"/>
                  </a:lnTo>
                  <a:lnTo>
                    <a:pt x="1814" y="2216"/>
                  </a:lnTo>
                  <a:lnTo>
                    <a:pt x="1793" y="2266"/>
                  </a:lnTo>
                  <a:lnTo>
                    <a:pt x="1772" y="2315"/>
                  </a:lnTo>
                  <a:lnTo>
                    <a:pt x="1753" y="2364"/>
                  </a:lnTo>
                  <a:lnTo>
                    <a:pt x="1736" y="2412"/>
                  </a:lnTo>
                  <a:lnTo>
                    <a:pt x="1776" y="2350"/>
                  </a:lnTo>
                  <a:lnTo>
                    <a:pt x="1817" y="2289"/>
                  </a:lnTo>
                  <a:lnTo>
                    <a:pt x="1838" y="2258"/>
                  </a:lnTo>
                  <a:lnTo>
                    <a:pt x="1858" y="2228"/>
                  </a:lnTo>
                  <a:lnTo>
                    <a:pt x="1880" y="2199"/>
                  </a:lnTo>
                  <a:lnTo>
                    <a:pt x="1902" y="2171"/>
                  </a:lnTo>
                  <a:lnTo>
                    <a:pt x="1924" y="2142"/>
                  </a:lnTo>
                  <a:lnTo>
                    <a:pt x="1947" y="2115"/>
                  </a:lnTo>
                  <a:lnTo>
                    <a:pt x="1970" y="2088"/>
                  </a:lnTo>
                  <a:lnTo>
                    <a:pt x="1994" y="2061"/>
                  </a:lnTo>
                  <a:lnTo>
                    <a:pt x="2020" y="2035"/>
                  </a:lnTo>
                  <a:lnTo>
                    <a:pt x="2045" y="2009"/>
                  </a:lnTo>
                  <a:lnTo>
                    <a:pt x="2073" y="1985"/>
                  </a:lnTo>
                  <a:lnTo>
                    <a:pt x="2101" y="1961"/>
                  </a:lnTo>
                  <a:lnTo>
                    <a:pt x="2064" y="2043"/>
                  </a:lnTo>
                  <a:lnTo>
                    <a:pt x="2024" y="2125"/>
                  </a:lnTo>
                  <a:lnTo>
                    <a:pt x="1984" y="2206"/>
                  </a:lnTo>
                  <a:lnTo>
                    <a:pt x="1943" y="2288"/>
                  </a:lnTo>
                  <a:lnTo>
                    <a:pt x="1900" y="2367"/>
                  </a:lnTo>
                  <a:lnTo>
                    <a:pt x="1855" y="2445"/>
                  </a:lnTo>
                  <a:lnTo>
                    <a:pt x="1833" y="2484"/>
                  </a:lnTo>
                  <a:lnTo>
                    <a:pt x="1810" y="2523"/>
                  </a:lnTo>
                  <a:lnTo>
                    <a:pt x="1785" y="2560"/>
                  </a:lnTo>
                  <a:lnTo>
                    <a:pt x="1762" y="2596"/>
                  </a:lnTo>
                  <a:lnTo>
                    <a:pt x="1781" y="2572"/>
                  </a:lnTo>
                  <a:lnTo>
                    <a:pt x="1801" y="2549"/>
                  </a:lnTo>
                  <a:lnTo>
                    <a:pt x="1821" y="2527"/>
                  </a:lnTo>
                  <a:lnTo>
                    <a:pt x="1841" y="2505"/>
                  </a:lnTo>
                  <a:lnTo>
                    <a:pt x="1862" y="2483"/>
                  </a:lnTo>
                  <a:lnTo>
                    <a:pt x="1883" y="2463"/>
                  </a:lnTo>
                  <a:lnTo>
                    <a:pt x="1904" y="2443"/>
                  </a:lnTo>
                  <a:lnTo>
                    <a:pt x="1926" y="2424"/>
                  </a:lnTo>
                  <a:lnTo>
                    <a:pt x="1969" y="2386"/>
                  </a:lnTo>
                  <a:lnTo>
                    <a:pt x="2012" y="2349"/>
                  </a:lnTo>
                  <a:lnTo>
                    <a:pt x="2054" y="2312"/>
                  </a:lnTo>
                  <a:lnTo>
                    <a:pt x="2096" y="2275"/>
                  </a:lnTo>
                  <a:lnTo>
                    <a:pt x="2116" y="2254"/>
                  </a:lnTo>
                  <a:lnTo>
                    <a:pt x="2136" y="2235"/>
                  </a:lnTo>
                  <a:lnTo>
                    <a:pt x="2155" y="2215"/>
                  </a:lnTo>
                  <a:lnTo>
                    <a:pt x="2173" y="2194"/>
                  </a:lnTo>
                  <a:lnTo>
                    <a:pt x="2191" y="2172"/>
                  </a:lnTo>
                  <a:lnTo>
                    <a:pt x="2208" y="2150"/>
                  </a:lnTo>
                  <a:lnTo>
                    <a:pt x="2224" y="2127"/>
                  </a:lnTo>
                  <a:lnTo>
                    <a:pt x="2239" y="2103"/>
                  </a:lnTo>
                  <a:lnTo>
                    <a:pt x="2254" y="2078"/>
                  </a:lnTo>
                  <a:lnTo>
                    <a:pt x="2267" y="2052"/>
                  </a:lnTo>
                  <a:lnTo>
                    <a:pt x="2280" y="2023"/>
                  </a:lnTo>
                  <a:lnTo>
                    <a:pt x="2291" y="1994"/>
                  </a:lnTo>
                  <a:lnTo>
                    <a:pt x="2302" y="1964"/>
                  </a:lnTo>
                  <a:lnTo>
                    <a:pt x="2311" y="1933"/>
                  </a:lnTo>
                  <a:lnTo>
                    <a:pt x="2318" y="1900"/>
                  </a:lnTo>
                  <a:lnTo>
                    <a:pt x="2325" y="1865"/>
                  </a:lnTo>
                  <a:lnTo>
                    <a:pt x="2330" y="1835"/>
                  </a:lnTo>
                  <a:lnTo>
                    <a:pt x="2333" y="1805"/>
                  </a:lnTo>
                  <a:lnTo>
                    <a:pt x="2335" y="1774"/>
                  </a:lnTo>
                  <a:lnTo>
                    <a:pt x="2336" y="1743"/>
                  </a:lnTo>
                  <a:lnTo>
                    <a:pt x="2335" y="1713"/>
                  </a:lnTo>
                  <a:lnTo>
                    <a:pt x="2334" y="1683"/>
                  </a:lnTo>
                  <a:lnTo>
                    <a:pt x="2331" y="1653"/>
                  </a:lnTo>
                  <a:lnTo>
                    <a:pt x="2328" y="1622"/>
                  </a:lnTo>
                  <a:lnTo>
                    <a:pt x="2322" y="1592"/>
                  </a:lnTo>
                  <a:lnTo>
                    <a:pt x="2317" y="1562"/>
                  </a:lnTo>
                  <a:lnTo>
                    <a:pt x="2310" y="1531"/>
                  </a:lnTo>
                  <a:lnTo>
                    <a:pt x="2303" y="1501"/>
                  </a:lnTo>
                  <a:lnTo>
                    <a:pt x="2295" y="1472"/>
                  </a:lnTo>
                  <a:lnTo>
                    <a:pt x="2286" y="1442"/>
                  </a:lnTo>
                  <a:lnTo>
                    <a:pt x="2276" y="1412"/>
                  </a:lnTo>
                  <a:lnTo>
                    <a:pt x="2265" y="1383"/>
                  </a:lnTo>
                  <a:lnTo>
                    <a:pt x="2253" y="1354"/>
                  </a:lnTo>
                  <a:lnTo>
                    <a:pt x="2241" y="1325"/>
                  </a:lnTo>
                  <a:lnTo>
                    <a:pt x="2228" y="1296"/>
                  </a:lnTo>
                  <a:lnTo>
                    <a:pt x="2214" y="1267"/>
                  </a:lnTo>
                  <a:lnTo>
                    <a:pt x="2200" y="1239"/>
                  </a:lnTo>
                  <a:lnTo>
                    <a:pt x="2185" y="1211"/>
                  </a:lnTo>
                  <a:lnTo>
                    <a:pt x="2169" y="1184"/>
                  </a:lnTo>
                  <a:lnTo>
                    <a:pt x="2153" y="1156"/>
                  </a:lnTo>
                  <a:lnTo>
                    <a:pt x="2136" y="1129"/>
                  </a:lnTo>
                  <a:lnTo>
                    <a:pt x="2118" y="1103"/>
                  </a:lnTo>
                  <a:lnTo>
                    <a:pt x="2100" y="1077"/>
                  </a:lnTo>
                  <a:lnTo>
                    <a:pt x="2082" y="1050"/>
                  </a:lnTo>
                  <a:lnTo>
                    <a:pt x="2063" y="1024"/>
                  </a:lnTo>
                  <a:lnTo>
                    <a:pt x="2042" y="999"/>
                  </a:lnTo>
                  <a:lnTo>
                    <a:pt x="2023" y="975"/>
                  </a:lnTo>
                  <a:lnTo>
                    <a:pt x="2002" y="951"/>
                  </a:lnTo>
                  <a:lnTo>
                    <a:pt x="1971" y="915"/>
                  </a:lnTo>
                  <a:lnTo>
                    <a:pt x="1937" y="876"/>
                  </a:lnTo>
                  <a:lnTo>
                    <a:pt x="1900" y="836"/>
                  </a:lnTo>
                  <a:lnTo>
                    <a:pt x="1860" y="793"/>
                  </a:lnTo>
                  <a:lnTo>
                    <a:pt x="1818" y="749"/>
                  </a:lnTo>
                  <a:lnTo>
                    <a:pt x="1773" y="704"/>
                  </a:lnTo>
                  <a:lnTo>
                    <a:pt x="1727" y="659"/>
                  </a:lnTo>
                  <a:lnTo>
                    <a:pt x="1678" y="613"/>
                  </a:lnTo>
                  <a:lnTo>
                    <a:pt x="1628" y="565"/>
                  </a:lnTo>
                  <a:lnTo>
                    <a:pt x="1576" y="519"/>
                  </a:lnTo>
                  <a:lnTo>
                    <a:pt x="1521" y="473"/>
                  </a:lnTo>
                  <a:lnTo>
                    <a:pt x="1466" y="427"/>
                  </a:lnTo>
                  <a:lnTo>
                    <a:pt x="1409" y="382"/>
                  </a:lnTo>
                  <a:lnTo>
                    <a:pt x="1352" y="337"/>
                  </a:lnTo>
                  <a:lnTo>
                    <a:pt x="1293" y="295"/>
                  </a:lnTo>
                  <a:lnTo>
                    <a:pt x="1233" y="255"/>
                  </a:lnTo>
                  <a:lnTo>
                    <a:pt x="1172" y="216"/>
                  </a:lnTo>
                  <a:lnTo>
                    <a:pt x="1112" y="180"/>
                  </a:lnTo>
                  <a:lnTo>
                    <a:pt x="1050" y="146"/>
                  </a:lnTo>
                  <a:lnTo>
                    <a:pt x="988" y="114"/>
                  </a:lnTo>
                  <a:lnTo>
                    <a:pt x="926" y="86"/>
                  </a:lnTo>
                  <a:lnTo>
                    <a:pt x="864" y="62"/>
                  </a:lnTo>
                  <a:lnTo>
                    <a:pt x="802" y="41"/>
                  </a:lnTo>
                  <a:lnTo>
                    <a:pt x="741" y="24"/>
                  </a:lnTo>
                  <a:lnTo>
                    <a:pt x="679" y="12"/>
                  </a:lnTo>
                  <a:lnTo>
                    <a:pt x="618" y="3"/>
                  </a:lnTo>
                  <a:lnTo>
                    <a:pt x="558" y="0"/>
                  </a:lnTo>
                  <a:lnTo>
                    <a:pt x="500" y="2"/>
                  </a:lnTo>
                  <a:lnTo>
                    <a:pt x="441" y="9"/>
                  </a:lnTo>
                  <a:lnTo>
                    <a:pt x="384" y="22"/>
                  </a:lnTo>
                  <a:lnTo>
                    <a:pt x="328" y="41"/>
                  </a:lnTo>
                  <a:lnTo>
                    <a:pt x="274" y="66"/>
                  </a:lnTo>
                  <a:lnTo>
                    <a:pt x="239" y="208"/>
                  </a:lnTo>
                  <a:close/>
                </a:path>
              </a:pathLst>
            </a:custGeom>
            <a:solidFill>
              <a:srgbClr val="4F585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59" name="Freeform 35"/>
            <p:cNvSpPr>
              <a:spLocks/>
            </p:cNvSpPr>
            <p:nvPr/>
          </p:nvSpPr>
          <p:spPr bwMode="auto">
            <a:xfrm>
              <a:off x="4400550" y="4513263"/>
              <a:ext cx="155575" cy="28575"/>
            </a:xfrm>
            <a:custGeom>
              <a:avLst/>
              <a:gdLst/>
              <a:ahLst/>
              <a:cxnLst>
                <a:cxn ang="0">
                  <a:pos x="5" y="1"/>
                </a:cxn>
                <a:cxn ang="0">
                  <a:pos x="43" y="13"/>
                </a:cxn>
                <a:cxn ang="0">
                  <a:pos x="114" y="35"/>
                </a:cxn>
                <a:cxn ang="0">
                  <a:pos x="215" y="63"/>
                </a:cxn>
                <a:cxn ang="0">
                  <a:pos x="340" y="96"/>
                </a:cxn>
                <a:cxn ang="0">
                  <a:pos x="488" y="131"/>
                </a:cxn>
                <a:cxn ang="0">
                  <a:pos x="651" y="166"/>
                </a:cxn>
                <a:cxn ang="0">
                  <a:pos x="828" y="197"/>
                </a:cxn>
                <a:cxn ang="0">
                  <a:pos x="966" y="217"/>
                </a:cxn>
                <a:cxn ang="0">
                  <a:pos x="1057" y="227"/>
                </a:cxn>
                <a:cxn ang="0">
                  <a:pos x="1145" y="231"/>
                </a:cxn>
                <a:cxn ang="0">
                  <a:pos x="1231" y="232"/>
                </a:cxn>
                <a:cxn ang="0">
                  <a:pos x="1313" y="229"/>
                </a:cxn>
                <a:cxn ang="0">
                  <a:pos x="1391" y="223"/>
                </a:cxn>
                <a:cxn ang="0">
                  <a:pos x="1464" y="216"/>
                </a:cxn>
                <a:cxn ang="0">
                  <a:pos x="1533" y="207"/>
                </a:cxn>
                <a:cxn ang="0">
                  <a:pos x="1625" y="192"/>
                </a:cxn>
                <a:cxn ang="0">
                  <a:pos x="1725" y="171"/>
                </a:cxn>
                <a:cxn ang="0">
                  <a:pos x="1796" y="153"/>
                </a:cxn>
                <a:cxn ang="0">
                  <a:pos x="1835" y="142"/>
                </a:cxn>
                <a:cxn ang="0">
                  <a:pos x="2158" y="35"/>
                </a:cxn>
                <a:cxn ang="0">
                  <a:pos x="2105" y="74"/>
                </a:cxn>
                <a:cxn ang="0">
                  <a:pos x="2044" y="115"/>
                </a:cxn>
                <a:cxn ang="0">
                  <a:pos x="1968" y="163"/>
                </a:cxn>
                <a:cxn ang="0">
                  <a:pos x="1880" y="212"/>
                </a:cxn>
                <a:cxn ang="0">
                  <a:pos x="1784" y="259"/>
                </a:cxn>
                <a:cxn ang="0">
                  <a:pos x="1736" y="279"/>
                </a:cxn>
                <a:cxn ang="0">
                  <a:pos x="1687" y="296"/>
                </a:cxn>
                <a:cxn ang="0">
                  <a:pos x="1639" y="309"/>
                </a:cxn>
                <a:cxn ang="0">
                  <a:pos x="1592" y="318"/>
                </a:cxn>
                <a:cxn ang="0">
                  <a:pos x="1409" y="349"/>
                </a:cxn>
                <a:cxn ang="0">
                  <a:pos x="1238" y="380"/>
                </a:cxn>
                <a:cxn ang="0">
                  <a:pos x="1162" y="391"/>
                </a:cxn>
                <a:cxn ang="0">
                  <a:pos x="1095" y="398"/>
                </a:cxn>
                <a:cxn ang="0">
                  <a:pos x="1037" y="397"/>
                </a:cxn>
                <a:cxn ang="0">
                  <a:pos x="1013" y="394"/>
                </a:cxn>
                <a:cxn ang="0">
                  <a:pos x="990" y="389"/>
                </a:cxn>
                <a:cxn ang="0">
                  <a:pos x="922" y="366"/>
                </a:cxn>
                <a:cxn ang="0">
                  <a:pos x="806" y="328"/>
                </a:cxn>
                <a:cxn ang="0">
                  <a:pos x="658" y="278"/>
                </a:cxn>
                <a:cxn ang="0">
                  <a:pos x="496" y="220"/>
                </a:cxn>
                <a:cxn ang="0">
                  <a:pos x="332" y="160"/>
                </a:cxn>
                <a:cxn ang="0">
                  <a:pos x="184" y="100"/>
                </a:cxn>
                <a:cxn ang="0">
                  <a:pos x="122" y="72"/>
                </a:cxn>
                <a:cxn ang="0">
                  <a:pos x="69" y="45"/>
                </a:cxn>
                <a:cxn ang="0">
                  <a:pos x="28" y="21"/>
                </a:cxn>
                <a:cxn ang="0">
                  <a:pos x="0" y="0"/>
                </a:cxn>
              </a:cxnLst>
              <a:rect l="0" t="0" r="r" b="b"/>
              <a:pathLst>
                <a:path w="2158" h="398">
                  <a:moveTo>
                    <a:pt x="0" y="0"/>
                  </a:moveTo>
                  <a:lnTo>
                    <a:pt x="5" y="1"/>
                  </a:lnTo>
                  <a:lnTo>
                    <a:pt x="20" y="6"/>
                  </a:lnTo>
                  <a:lnTo>
                    <a:pt x="43" y="13"/>
                  </a:lnTo>
                  <a:lnTo>
                    <a:pt x="74" y="23"/>
                  </a:lnTo>
                  <a:lnTo>
                    <a:pt x="114" y="35"/>
                  </a:lnTo>
                  <a:lnTo>
                    <a:pt x="160" y="48"/>
                  </a:lnTo>
                  <a:lnTo>
                    <a:pt x="215" y="63"/>
                  </a:lnTo>
                  <a:lnTo>
                    <a:pt x="275" y="79"/>
                  </a:lnTo>
                  <a:lnTo>
                    <a:pt x="340" y="96"/>
                  </a:lnTo>
                  <a:lnTo>
                    <a:pt x="411" y="113"/>
                  </a:lnTo>
                  <a:lnTo>
                    <a:pt x="488" y="131"/>
                  </a:lnTo>
                  <a:lnTo>
                    <a:pt x="568" y="148"/>
                  </a:lnTo>
                  <a:lnTo>
                    <a:pt x="651" y="166"/>
                  </a:lnTo>
                  <a:lnTo>
                    <a:pt x="738" y="182"/>
                  </a:lnTo>
                  <a:lnTo>
                    <a:pt x="828" y="197"/>
                  </a:lnTo>
                  <a:lnTo>
                    <a:pt x="920" y="211"/>
                  </a:lnTo>
                  <a:lnTo>
                    <a:pt x="966" y="217"/>
                  </a:lnTo>
                  <a:lnTo>
                    <a:pt x="1012" y="222"/>
                  </a:lnTo>
                  <a:lnTo>
                    <a:pt x="1057" y="227"/>
                  </a:lnTo>
                  <a:lnTo>
                    <a:pt x="1102" y="229"/>
                  </a:lnTo>
                  <a:lnTo>
                    <a:pt x="1145" y="231"/>
                  </a:lnTo>
                  <a:lnTo>
                    <a:pt x="1188" y="232"/>
                  </a:lnTo>
                  <a:lnTo>
                    <a:pt x="1231" y="232"/>
                  </a:lnTo>
                  <a:lnTo>
                    <a:pt x="1272" y="231"/>
                  </a:lnTo>
                  <a:lnTo>
                    <a:pt x="1313" y="229"/>
                  </a:lnTo>
                  <a:lnTo>
                    <a:pt x="1353" y="227"/>
                  </a:lnTo>
                  <a:lnTo>
                    <a:pt x="1391" y="223"/>
                  </a:lnTo>
                  <a:lnTo>
                    <a:pt x="1428" y="220"/>
                  </a:lnTo>
                  <a:lnTo>
                    <a:pt x="1464" y="216"/>
                  </a:lnTo>
                  <a:lnTo>
                    <a:pt x="1499" y="212"/>
                  </a:lnTo>
                  <a:lnTo>
                    <a:pt x="1533" y="207"/>
                  </a:lnTo>
                  <a:lnTo>
                    <a:pt x="1566" y="202"/>
                  </a:lnTo>
                  <a:lnTo>
                    <a:pt x="1625" y="192"/>
                  </a:lnTo>
                  <a:lnTo>
                    <a:pt x="1679" y="182"/>
                  </a:lnTo>
                  <a:lnTo>
                    <a:pt x="1725" y="171"/>
                  </a:lnTo>
                  <a:lnTo>
                    <a:pt x="1765" y="162"/>
                  </a:lnTo>
                  <a:lnTo>
                    <a:pt x="1796" y="153"/>
                  </a:lnTo>
                  <a:lnTo>
                    <a:pt x="1820" y="147"/>
                  </a:lnTo>
                  <a:lnTo>
                    <a:pt x="1835" y="142"/>
                  </a:lnTo>
                  <a:lnTo>
                    <a:pt x="1840" y="141"/>
                  </a:lnTo>
                  <a:lnTo>
                    <a:pt x="2158" y="35"/>
                  </a:lnTo>
                  <a:lnTo>
                    <a:pt x="2144" y="46"/>
                  </a:lnTo>
                  <a:lnTo>
                    <a:pt x="2105" y="74"/>
                  </a:lnTo>
                  <a:lnTo>
                    <a:pt x="2076" y="93"/>
                  </a:lnTo>
                  <a:lnTo>
                    <a:pt x="2044" y="115"/>
                  </a:lnTo>
                  <a:lnTo>
                    <a:pt x="2007" y="138"/>
                  </a:lnTo>
                  <a:lnTo>
                    <a:pt x="1968" y="163"/>
                  </a:lnTo>
                  <a:lnTo>
                    <a:pt x="1925" y="188"/>
                  </a:lnTo>
                  <a:lnTo>
                    <a:pt x="1880" y="212"/>
                  </a:lnTo>
                  <a:lnTo>
                    <a:pt x="1833" y="237"/>
                  </a:lnTo>
                  <a:lnTo>
                    <a:pt x="1784" y="259"/>
                  </a:lnTo>
                  <a:lnTo>
                    <a:pt x="1760" y="269"/>
                  </a:lnTo>
                  <a:lnTo>
                    <a:pt x="1736" y="279"/>
                  </a:lnTo>
                  <a:lnTo>
                    <a:pt x="1712" y="288"/>
                  </a:lnTo>
                  <a:lnTo>
                    <a:pt x="1687" y="296"/>
                  </a:lnTo>
                  <a:lnTo>
                    <a:pt x="1663" y="303"/>
                  </a:lnTo>
                  <a:lnTo>
                    <a:pt x="1639" y="309"/>
                  </a:lnTo>
                  <a:lnTo>
                    <a:pt x="1616" y="314"/>
                  </a:lnTo>
                  <a:lnTo>
                    <a:pt x="1592" y="318"/>
                  </a:lnTo>
                  <a:lnTo>
                    <a:pt x="1499" y="333"/>
                  </a:lnTo>
                  <a:lnTo>
                    <a:pt x="1409" y="349"/>
                  </a:lnTo>
                  <a:lnTo>
                    <a:pt x="1321" y="365"/>
                  </a:lnTo>
                  <a:lnTo>
                    <a:pt x="1238" y="380"/>
                  </a:lnTo>
                  <a:lnTo>
                    <a:pt x="1199" y="386"/>
                  </a:lnTo>
                  <a:lnTo>
                    <a:pt x="1162" y="391"/>
                  </a:lnTo>
                  <a:lnTo>
                    <a:pt x="1127" y="395"/>
                  </a:lnTo>
                  <a:lnTo>
                    <a:pt x="1095" y="398"/>
                  </a:lnTo>
                  <a:lnTo>
                    <a:pt x="1065" y="398"/>
                  </a:lnTo>
                  <a:lnTo>
                    <a:pt x="1037" y="397"/>
                  </a:lnTo>
                  <a:lnTo>
                    <a:pt x="1025" y="396"/>
                  </a:lnTo>
                  <a:lnTo>
                    <a:pt x="1013" y="394"/>
                  </a:lnTo>
                  <a:lnTo>
                    <a:pt x="1001" y="392"/>
                  </a:lnTo>
                  <a:lnTo>
                    <a:pt x="990" y="389"/>
                  </a:lnTo>
                  <a:lnTo>
                    <a:pt x="963" y="380"/>
                  </a:lnTo>
                  <a:lnTo>
                    <a:pt x="922" y="366"/>
                  </a:lnTo>
                  <a:lnTo>
                    <a:pt x="869" y="349"/>
                  </a:lnTo>
                  <a:lnTo>
                    <a:pt x="806" y="328"/>
                  </a:lnTo>
                  <a:lnTo>
                    <a:pt x="735" y="304"/>
                  </a:lnTo>
                  <a:lnTo>
                    <a:pt x="658" y="278"/>
                  </a:lnTo>
                  <a:lnTo>
                    <a:pt x="578" y="250"/>
                  </a:lnTo>
                  <a:lnTo>
                    <a:pt x="496" y="220"/>
                  </a:lnTo>
                  <a:lnTo>
                    <a:pt x="413" y="190"/>
                  </a:lnTo>
                  <a:lnTo>
                    <a:pt x="332" y="160"/>
                  </a:lnTo>
                  <a:lnTo>
                    <a:pt x="256" y="129"/>
                  </a:lnTo>
                  <a:lnTo>
                    <a:pt x="184" y="100"/>
                  </a:lnTo>
                  <a:lnTo>
                    <a:pt x="152" y="86"/>
                  </a:lnTo>
                  <a:lnTo>
                    <a:pt x="122" y="72"/>
                  </a:lnTo>
                  <a:lnTo>
                    <a:pt x="94" y="58"/>
                  </a:lnTo>
                  <a:lnTo>
                    <a:pt x="69" y="45"/>
                  </a:lnTo>
                  <a:lnTo>
                    <a:pt x="47" y="33"/>
                  </a:lnTo>
                  <a:lnTo>
                    <a:pt x="28" y="21"/>
                  </a:lnTo>
                  <a:lnTo>
                    <a:pt x="12" y="10"/>
                  </a:lnTo>
                  <a:lnTo>
                    <a:pt x="0" y="0"/>
                  </a:lnTo>
                  <a:close/>
                </a:path>
              </a:pathLst>
            </a:custGeom>
            <a:solidFill>
              <a:srgbClr val="4F585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0" name="Freeform 36"/>
            <p:cNvSpPr>
              <a:spLocks/>
            </p:cNvSpPr>
            <p:nvPr/>
          </p:nvSpPr>
          <p:spPr bwMode="auto">
            <a:xfrm>
              <a:off x="4573588" y="4481513"/>
              <a:ext cx="19050" cy="22225"/>
            </a:xfrm>
            <a:custGeom>
              <a:avLst/>
              <a:gdLst/>
              <a:ahLst/>
              <a:cxnLst>
                <a:cxn ang="0">
                  <a:pos x="0" y="283"/>
                </a:cxn>
                <a:cxn ang="0">
                  <a:pos x="144" y="118"/>
                </a:cxn>
                <a:cxn ang="0">
                  <a:pos x="247" y="0"/>
                </a:cxn>
                <a:cxn ang="0">
                  <a:pos x="247" y="177"/>
                </a:cxn>
                <a:cxn ang="0">
                  <a:pos x="244" y="185"/>
                </a:cxn>
                <a:cxn ang="0">
                  <a:pos x="233" y="204"/>
                </a:cxn>
                <a:cxn ang="0">
                  <a:pos x="226" y="216"/>
                </a:cxn>
                <a:cxn ang="0">
                  <a:pos x="216" y="229"/>
                </a:cxn>
                <a:cxn ang="0">
                  <a:pos x="203" y="243"/>
                </a:cxn>
                <a:cxn ang="0">
                  <a:pos x="189" y="256"/>
                </a:cxn>
                <a:cxn ang="0">
                  <a:pos x="182" y="263"/>
                </a:cxn>
                <a:cxn ang="0">
                  <a:pos x="173" y="269"/>
                </a:cxn>
                <a:cxn ang="0">
                  <a:pos x="165" y="275"/>
                </a:cxn>
                <a:cxn ang="0">
                  <a:pos x="155" y="281"/>
                </a:cxn>
                <a:cxn ang="0">
                  <a:pos x="146" y="285"/>
                </a:cxn>
                <a:cxn ang="0">
                  <a:pos x="135" y="290"/>
                </a:cxn>
                <a:cxn ang="0">
                  <a:pos x="124" y="293"/>
                </a:cxn>
                <a:cxn ang="0">
                  <a:pos x="113" y="296"/>
                </a:cxn>
                <a:cxn ang="0">
                  <a:pos x="101" y="298"/>
                </a:cxn>
                <a:cxn ang="0">
                  <a:pos x="88" y="299"/>
                </a:cxn>
                <a:cxn ang="0">
                  <a:pos x="75" y="300"/>
                </a:cxn>
                <a:cxn ang="0">
                  <a:pos x="62" y="299"/>
                </a:cxn>
                <a:cxn ang="0">
                  <a:pos x="47" y="297"/>
                </a:cxn>
                <a:cxn ang="0">
                  <a:pos x="32" y="293"/>
                </a:cxn>
                <a:cxn ang="0">
                  <a:pos x="17" y="289"/>
                </a:cxn>
                <a:cxn ang="0">
                  <a:pos x="0" y="283"/>
                </a:cxn>
              </a:cxnLst>
              <a:rect l="0" t="0" r="r" b="b"/>
              <a:pathLst>
                <a:path w="247" h="300">
                  <a:moveTo>
                    <a:pt x="0" y="283"/>
                  </a:moveTo>
                  <a:lnTo>
                    <a:pt x="144" y="118"/>
                  </a:lnTo>
                  <a:lnTo>
                    <a:pt x="247" y="0"/>
                  </a:lnTo>
                  <a:lnTo>
                    <a:pt x="247" y="177"/>
                  </a:lnTo>
                  <a:lnTo>
                    <a:pt x="244" y="185"/>
                  </a:lnTo>
                  <a:lnTo>
                    <a:pt x="233" y="204"/>
                  </a:lnTo>
                  <a:lnTo>
                    <a:pt x="226" y="216"/>
                  </a:lnTo>
                  <a:lnTo>
                    <a:pt x="216" y="229"/>
                  </a:lnTo>
                  <a:lnTo>
                    <a:pt x="203" y="243"/>
                  </a:lnTo>
                  <a:lnTo>
                    <a:pt x="189" y="256"/>
                  </a:lnTo>
                  <a:lnTo>
                    <a:pt x="182" y="263"/>
                  </a:lnTo>
                  <a:lnTo>
                    <a:pt x="173" y="269"/>
                  </a:lnTo>
                  <a:lnTo>
                    <a:pt x="165" y="275"/>
                  </a:lnTo>
                  <a:lnTo>
                    <a:pt x="155" y="281"/>
                  </a:lnTo>
                  <a:lnTo>
                    <a:pt x="146" y="285"/>
                  </a:lnTo>
                  <a:lnTo>
                    <a:pt x="135" y="290"/>
                  </a:lnTo>
                  <a:lnTo>
                    <a:pt x="124" y="293"/>
                  </a:lnTo>
                  <a:lnTo>
                    <a:pt x="113" y="296"/>
                  </a:lnTo>
                  <a:lnTo>
                    <a:pt x="101" y="298"/>
                  </a:lnTo>
                  <a:lnTo>
                    <a:pt x="88" y="299"/>
                  </a:lnTo>
                  <a:lnTo>
                    <a:pt x="75" y="300"/>
                  </a:lnTo>
                  <a:lnTo>
                    <a:pt x="62" y="299"/>
                  </a:lnTo>
                  <a:lnTo>
                    <a:pt x="47" y="297"/>
                  </a:lnTo>
                  <a:lnTo>
                    <a:pt x="32" y="293"/>
                  </a:lnTo>
                  <a:lnTo>
                    <a:pt x="17" y="289"/>
                  </a:lnTo>
                  <a:lnTo>
                    <a:pt x="0" y="283"/>
                  </a:lnTo>
                  <a:close/>
                </a:path>
              </a:pathLst>
            </a:custGeom>
            <a:solidFill>
              <a:srgbClr val="4F585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1" name="Freeform 37"/>
            <p:cNvSpPr>
              <a:spLocks/>
            </p:cNvSpPr>
            <p:nvPr/>
          </p:nvSpPr>
          <p:spPr bwMode="auto">
            <a:xfrm>
              <a:off x="5148263" y="4035425"/>
              <a:ext cx="49213" cy="63500"/>
            </a:xfrm>
            <a:custGeom>
              <a:avLst/>
              <a:gdLst/>
              <a:ahLst/>
              <a:cxnLst>
                <a:cxn ang="0">
                  <a:pos x="596" y="19"/>
                </a:cxn>
                <a:cxn ang="0">
                  <a:pos x="565" y="103"/>
                </a:cxn>
                <a:cxn ang="0">
                  <a:pos x="532" y="185"/>
                </a:cxn>
                <a:cxn ang="0">
                  <a:pos x="493" y="277"/>
                </a:cxn>
                <a:cxn ang="0">
                  <a:pos x="447" y="372"/>
                </a:cxn>
                <a:cxn ang="0">
                  <a:pos x="410" y="441"/>
                </a:cxn>
                <a:cxn ang="0">
                  <a:pos x="385" y="482"/>
                </a:cxn>
                <a:cxn ang="0">
                  <a:pos x="359" y="520"/>
                </a:cxn>
                <a:cxn ang="0">
                  <a:pos x="332" y="552"/>
                </a:cxn>
                <a:cxn ang="0">
                  <a:pos x="264" y="620"/>
                </a:cxn>
                <a:cxn ang="0">
                  <a:pos x="156" y="729"/>
                </a:cxn>
                <a:cxn ang="0">
                  <a:pos x="64" y="821"/>
                </a:cxn>
                <a:cxn ang="0">
                  <a:pos x="8" y="876"/>
                </a:cxn>
                <a:cxn ang="0">
                  <a:pos x="11" y="883"/>
                </a:cxn>
                <a:cxn ang="0">
                  <a:pos x="64" y="872"/>
                </a:cxn>
                <a:cxn ang="0">
                  <a:pos x="116" y="858"/>
                </a:cxn>
                <a:cxn ang="0">
                  <a:pos x="179" y="838"/>
                </a:cxn>
                <a:cxn ang="0">
                  <a:pos x="248" y="811"/>
                </a:cxn>
                <a:cxn ang="0">
                  <a:pos x="303" y="786"/>
                </a:cxn>
                <a:cxn ang="0">
                  <a:pos x="338" y="766"/>
                </a:cxn>
                <a:cxn ang="0">
                  <a:pos x="374" y="745"/>
                </a:cxn>
                <a:cxn ang="0">
                  <a:pos x="408" y="721"/>
                </a:cxn>
                <a:cxn ang="0">
                  <a:pos x="441" y="694"/>
                </a:cxn>
                <a:cxn ang="0">
                  <a:pos x="474" y="665"/>
                </a:cxn>
                <a:cxn ang="0">
                  <a:pos x="506" y="633"/>
                </a:cxn>
                <a:cxn ang="0">
                  <a:pos x="537" y="600"/>
                </a:cxn>
                <a:cxn ang="0">
                  <a:pos x="567" y="564"/>
                </a:cxn>
                <a:cxn ang="0">
                  <a:pos x="593" y="525"/>
                </a:cxn>
                <a:cxn ang="0">
                  <a:pos x="617" y="485"/>
                </a:cxn>
                <a:cxn ang="0">
                  <a:pos x="637" y="443"/>
                </a:cxn>
                <a:cxn ang="0">
                  <a:pos x="654" y="397"/>
                </a:cxn>
                <a:cxn ang="0">
                  <a:pos x="666" y="350"/>
                </a:cxn>
                <a:cxn ang="0">
                  <a:pos x="673" y="302"/>
                </a:cxn>
                <a:cxn ang="0">
                  <a:pos x="675" y="251"/>
                </a:cxn>
                <a:cxn ang="0">
                  <a:pos x="671" y="199"/>
                </a:cxn>
                <a:cxn ang="0">
                  <a:pos x="660" y="144"/>
                </a:cxn>
                <a:cxn ang="0">
                  <a:pos x="643" y="88"/>
                </a:cxn>
                <a:cxn ang="0">
                  <a:pos x="618" y="30"/>
                </a:cxn>
              </a:cxnLst>
              <a:rect l="0" t="0" r="r" b="b"/>
              <a:pathLst>
                <a:path w="675" h="885">
                  <a:moveTo>
                    <a:pt x="602" y="0"/>
                  </a:moveTo>
                  <a:lnTo>
                    <a:pt x="596" y="19"/>
                  </a:lnTo>
                  <a:lnTo>
                    <a:pt x="578" y="69"/>
                  </a:lnTo>
                  <a:lnTo>
                    <a:pt x="565" y="103"/>
                  </a:lnTo>
                  <a:lnTo>
                    <a:pt x="550" y="142"/>
                  </a:lnTo>
                  <a:lnTo>
                    <a:pt x="532" y="185"/>
                  </a:lnTo>
                  <a:lnTo>
                    <a:pt x="513" y="230"/>
                  </a:lnTo>
                  <a:lnTo>
                    <a:pt x="493" y="277"/>
                  </a:lnTo>
                  <a:lnTo>
                    <a:pt x="471" y="325"/>
                  </a:lnTo>
                  <a:lnTo>
                    <a:pt x="447" y="372"/>
                  </a:lnTo>
                  <a:lnTo>
                    <a:pt x="423" y="419"/>
                  </a:lnTo>
                  <a:lnTo>
                    <a:pt x="410" y="441"/>
                  </a:lnTo>
                  <a:lnTo>
                    <a:pt x="398" y="462"/>
                  </a:lnTo>
                  <a:lnTo>
                    <a:pt x="385" y="482"/>
                  </a:lnTo>
                  <a:lnTo>
                    <a:pt x="372" y="501"/>
                  </a:lnTo>
                  <a:lnTo>
                    <a:pt x="359" y="520"/>
                  </a:lnTo>
                  <a:lnTo>
                    <a:pt x="346" y="536"/>
                  </a:lnTo>
                  <a:lnTo>
                    <a:pt x="332" y="552"/>
                  </a:lnTo>
                  <a:lnTo>
                    <a:pt x="319" y="566"/>
                  </a:lnTo>
                  <a:lnTo>
                    <a:pt x="264" y="620"/>
                  </a:lnTo>
                  <a:lnTo>
                    <a:pt x="209" y="676"/>
                  </a:lnTo>
                  <a:lnTo>
                    <a:pt x="156" y="729"/>
                  </a:lnTo>
                  <a:lnTo>
                    <a:pt x="107" y="778"/>
                  </a:lnTo>
                  <a:lnTo>
                    <a:pt x="64" y="821"/>
                  </a:lnTo>
                  <a:lnTo>
                    <a:pt x="31" y="855"/>
                  </a:lnTo>
                  <a:lnTo>
                    <a:pt x="8" y="876"/>
                  </a:lnTo>
                  <a:lnTo>
                    <a:pt x="0" y="885"/>
                  </a:lnTo>
                  <a:lnTo>
                    <a:pt x="11" y="883"/>
                  </a:lnTo>
                  <a:lnTo>
                    <a:pt x="43" y="876"/>
                  </a:lnTo>
                  <a:lnTo>
                    <a:pt x="64" y="872"/>
                  </a:lnTo>
                  <a:lnTo>
                    <a:pt x="89" y="866"/>
                  </a:lnTo>
                  <a:lnTo>
                    <a:pt x="116" y="858"/>
                  </a:lnTo>
                  <a:lnTo>
                    <a:pt x="147" y="849"/>
                  </a:lnTo>
                  <a:lnTo>
                    <a:pt x="179" y="838"/>
                  </a:lnTo>
                  <a:lnTo>
                    <a:pt x="213" y="825"/>
                  </a:lnTo>
                  <a:lnTo>
                    <a:pt x="248" y="811"/>
                  </a:lnTo>
                  <a:lnTo>
                    <a:pt x="285" y="795"/>
                  </a:lnTo>
                  <a:lnTo>
                    <a:pt x="303" y="786"/>
                  </a:lnTo>
                  <a:lnTo>
                    <a:pt x="321" y="776"/>
                  </a:lnTo>
                  <a:lnTo>
                    <a:pt x="338" y="766"/>
                  </a:lnTo>
                  <a:lnTo>
                    <a:pt x="356" y="756"/>
                  </a:lnTo>
                  <a:lnTo>
                    <a:pt x="374" y="745"/>
                  </a:lnTo>
                  <a:lnTo>
                    <a:pt x="391" y="733"/>
                  </a:lnTo>
                  <a:lnTo>
                    <a:pt x="408" y="721"/>
                  </a:lnTo>
                  <a:lnTo>
                    <a:pt x="425" y="708"/>
                  </a:lnTo>
                  <a:lnTo>
                    <a:pt x="441" y="694"/>
                  </a:lnTo>
                  <a:lnTo>
                    <a:pt x="458" y="680"/>
                  </a:lnTo>
                  <a:lnTo>
                    <a:pt x="474" y="665"/>
                  </a:lnTo>
                  <a:lnTo>
                    <a:pt x="490" y="650"/>
                  </a:lnTo>
                  <a:lnTo>
                    <a:pt x="506" y="633"/>
                  </a:lnTo>
                  <a:lnTo>
                    <a:pt x="522" y="617"/>
                  </a:lnTo>
                  <a:lnTo>
                    <a:pt x="537" y="600"/>
                  </a:lnTo>
                  <a:lnTo>
                    <a:pt x="553" y="582"/>
                  </a:lnTo>
                  <a:lnTo>
                    <a:pt x="567" y="564"/>
                  </a:lnTo>
                  <a:lnTo>
                    <a:pt x="580" y="545"/>
                  </a:lnTo>
                  <a:lnTo>
                    <a:pt x="593" y="525"/>
                  </a:lnTo>
                  <a:lnTo>
                    <a:pt x="606" y="506"/>
                  </a:lnTo>
                  <a:lnTo>
                    <a:pt x="617" y="485"/>
                  </a:lnTo>
                  <a:lnTo>
                    <a:pt x="628" y="464"/>
                  </a:lnTo>
                  <a:lnTo>
                    <a:pt x="637" y="443"/>
                  </a:lnTo>
                  <a:lnTo>
                    <a:pt x="646" y="420"/>
                  </a:lnTo>
                  <a:lnTo>
                    <a:pt x="654" y="397"/>
                  </a:lnTo>
                  <a:lnTo>
                    <a:pt x="661" y="374"/>
                  </a:lnTo>
                  <a:lnTo>
                    <a:pt x="666" y="350"/>
                  </a:lnTo>
                  <a:lnTo>
                    <a:pt x="670" y="326"/>
                  </a:lnTo>
                  <a:lnTo>
                    <a:pt x="673" y="302"/>
                  </a:lnTo>
                  <a:lnTo>
                    <a:pt x="675" y="277"/>
                  </a:lnTo>
                  <a:lnTo>
                    <a:pt x="675" y="251"/>
                  </a:lnTo>
                  <a:lnTo>
                    <a:pt x="674" y="225"/>
                  </a:lnTo>
                  <a:lnTo>
                    <a:pt x="671" y="199"/>
                  </a:lnTo>
                  <a:lnTo>
                    <a:pt x="666" y="172"/>
                  </a:lnTo>
                  <a:lnTo>
                    <a:pt x="660" y="144"/>
                  </a:lnTo>
                  <a:lnTo>
                    <a:pt x="652" y="116"/>
                  </a:lnTo>
                  <a:lnTo>
                    <a:pt x="643" y="88"/>
                  </a:lnTo>
                  <a:lnTo>
                    <a:pt x="631" y="59"/>
                  </a:lnTo>
                  <a:lnTo>
                    <a:pt x="618" y="30"/>
                  </a:lnTo>
                  <a:lnTo>
                    <a:pt x="602" y="0"/>
                  </a:lnTo>
                  <a:close/>
                </a:path>
              </a:pathLst>
            </a:custGeom>
            <a:solidFill>
              <a:srgbClr val="4F585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2" name="Freeform 38"/>
            <p:cNvSpPr>
              <a:spLocks/>
            </p:cNvSpPr>
            <p:nvPr/>
          </p:nvSpPr>
          <p:spPr bwMode="auto">
            <a:xfrm>
              <a:off x="5118100" y="4110038"/>
              <a:ext cx="17463" cy="9525"/>
            </a:xfrm>
            <a:custGeom>
              <a:avLst/>
              <a:gdLst/>
              <a:ahLst/>
              <a:cxnLst>
                <a:cxn ang="0">
                  <a:pos x="248" y="0"/>
                </a:cxn>
                <a:cxn ang="0">
                  <a:pos x="0" y="70"/>
                </a:cxn>
                <a:cxn ang="0">
                  <a:pos x="177" y="142"/>
                </a:cxn>
                <a:cxn ang="0">
                  <a:pos x="248" y="0"/>
                </a:cxn>
              </a:cxnLst>
              <a:rect l="0" t="0" r="r" b="b"/>
              <a:pathLst>
                <a:path w="248" h="142">
                  <a:moveTo>
                    <a:pt x="248" y="0"/>
                  </a:moveTo>
                  <a:lnTo>
                    <a:pt x="0" y="70"/>
                  </a:lnTo>
                  <a:lnTo>
                    <a:pt x="177" y="142"/>
                  </a:lnTo>
                  <a:lnTo>
                    <a:pt x="248" y="0"/>
                  </a:lnTo>
                  <a:close/>
                </a:path>
              </a:pathLst>
            </a:custGeom>
            <a:solidFill>
              <a:srgbClr val="4F585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3" name="Freeform 39"/>
            <p:cNvSpPr>
              <a:spLocks/>
            </p:cNvSpPr>
            <p:nvPr/>
          </p:nvSpPr>
          <p:spPr bwMode="auto">
            <a:xfrm>
              <a:off x="4176713" y="3595688"/>
              <a:ext cx="69850" cy="141288"/>
            </a:xfrm>
            <a:custGeom>
              <a:avLst/>
              <a:gdLst/>
              <a:ahLst/>
              <a:cxnLst>
                <a:cxn ang="0">
                  <a:pos x="946" y="21"/>
                </a:cxn>
                <a:cxn ang="0">
                  <a:pos x="841" y="116"/>
                </a:cxn>
                <a:cxn ang="0">
                  <a:pos x="686" y="265"/>
                </a:cxn>
                <a:cxn ang="0">
                  <a:pos x="543" y="415"/>
                </a:cxn>
                <a:cxn ang="0">
                  <a:pos x="461" y="507"/>
                </a:cxn>
                <a:cxn ang="0">
                  <a:pos x="388" y="600"/>
                </a:cxn>
                <a:cxn ang="0">
                  <a:pos x="327" y="688"/>
                </a:cxn>
                <a:cxn ang="0">
                  <a:pos x="284" y="770"/>
                </a:cxn>
                <a:cxn ang="0">
                  <a:pos x="253" y="849"/>
                </a:cxn>
                <a:cxn ang="0">
                  <a:pos x="231" y="927"/>
                </a:cxn>
                <a:cxn ang="0">
                  <a:pos x="218" y="1004"/>
                </a:cxn>
                <a:cxn ang="0">
                  <a:pos x="209" y="1103"/>
                </a:cxn>
                <a:cxn ang="0">
                  <a:pos x="211" y="1239"/>
                </a:cxn>
                <a:cxn ang="0">
                  <a:pos x="220" y="1358"/>
                </a:cxn>
                <a:cxn ang="0">
                  <a:pos x="226" y="1451"/>
                </a:cxn>
                <a:cxn ang="0">
                  <a:pos x="236" y="1550"/>
                </a:cxn>
                <a:cxn ang="0">
                  <a:pos x="260" y="1670"/>
                </a:cxn>
                <a:cxn ang="0">
                  <a:pos x="299" y="1827"/>
                </a:cxn>
                <a:cxn ang="0">
                  <a:pos x="332" y="1946"/>
                </a:cxn>
                <a:cxn ang="0">
                  <a:pos x="281" y="1899"/>
                </a:cxn>
                <a:cxn ang="0">
                  <a:pos x="217" y="1832"/>
                </a:cxn>
                <a:cxn ang="0">
                  <a:pos x="146" y="1742"/>
                </a:cxn>
                <a:cxn ang="0">
                  <a:pos x="102" y="1672"/>
                </a:cxn>
                <a:cxn ang="0">
                  <a:pos x="72" y="1616"/>
                </a:cxn>
                <a:cxn ang="0">
                  <a:pos x="49" y="1558"/>
                </a:cxn>
                <a:cxn ang="0">
                  <a:pos x="31" y="1492"/>
                </a:cxn>
                <a:cxn ang="0">
                  <a:pos x="17" y="1415"/>
                </a:cxn>
                <a:cxn ang="0">
                  <a:pos x="7" y="1332"/>
                </a:cxn>
                <a:cxn ang="0">
                  <a:pos x="1" y="1242"/>
                </a:cxn>
                <a:cxn ang="0">
                  <a:pos x="0" y="1150"/>
                </a:cxn>
                <a:cxn ang="0">
                  <a:pos x="3" y="1059"/>
                </a:cxn>
                <a:cxn ang="0">
                  <a:pos x="11" y="969"/>
                </a:cxn>
                <a:cxn ang="0">
                  <a:pos x="24" y="886"/>
                </a:cxn>
                <a:cxn ang="0">
                  <a:pos x="42" y="810"/>
                </a:cxn>
                <a:cxn ang="0">
                  <a:pos x="65" y="744"/>
                </a:cxn>
                <a:cxn ang="0">
                  <a:pos x="96" y="691"/>
                </a:cxn>
                <a:cxn ang="0">
                  <a:pos x="146" y="627"/>
                </a:cxn>
                <a:cxn ang="0">
                  <a:pos x="215" y="551"/>
                </a:cxn>
                <a:cxn ang="0">
                  <a:pos x="301" y="466"/>
                </a:cxn>
                <a:cxn ang="0">
                  <a:pos x="431" y="347"/>
                </a:cxn>
                <a:cxn ang="0">
                  <a:pos x="570" y="231"/>
                </a:cxn>
                <a:cxn ang="0">
                  <a:pos x="674" y="153"/>
                </a:cxn>
                <a:cxn ang="0">
                  <a:pos x="771" y="87"/>
                </a:cxn>
                <a:cxn ang="0">
                  <a:pos x="858" y="36"/>
                </a:cxn>
                <a:cxn ang="0">
                  <a:pos x="931" y="6"/>
                </a:cxn>
              </a:cxnLst>
              <a:rect l="0" t="0" r="r" b="b"/>
              <a:pathLst>
                <a:path w="969" h="1946">
                  <a:moveTo>
                    <a:pt x="969" y="0"/>
                  </a:moveTo>
                  <a:lnTo>
                    <a:pt x="963" y="6"/>
                  </a:lnTo>
                  <a:lnTo>
                    <a:pt x="946" y="21"/>
                  </a:lnTo>
                  <a:lnTo>
                    <a:pt x="919" y="45"/>
                  </a:lnTo>
                  <a:lnTo>
                    <a:pt x="883" y="77"/>
                  </a:lnTo>
                  <a:lnTo>
                    <a:pt x="841" y="116"/>
                  </a:lnTo>
                  <a:lnTo>
                    <a:pt x="793" y="161"/>
                  </a:lnTo>
                  <a:lnTo>
                    <a:pt x="741" y="211"/>
                  </a:lnTo>
                  <a:lnTo>
                    <a:pt x="686" y="265"/>
                  </a:lnTo>
                  <a:lnTo>
                    <a:pt x="629" y="324"/>
                  </a:lnTo>
                  <a:lnTo>
                    <a:pt x="571" y="384"/>
                  </a:lnTo>
                  <a:lnTo>
                    <a:pt x="543" y="415"/>
                  </a:lnTo>
                  <a:lnTo>
                    <a:pt x="515" y="445"/>
                  </a:lnTo>
                  <a:lnTo>
                    <a:pt x="488" y="476"/>
                  </a:lnTo>
                  <a:lnTo>
                    <a:pt x="461" y="507"/>
                  </a:lnTo>
                  <a:lnTo>
                    <a:pt x="436" y="539"/>
                  </a:lnTo>
                  <a:lnTo>
                    <a:pt x="411" y="570"/>
                  </a:lnTo>
                  <a:lnTo>
                    <a:pt x="388" y="600"/>
                  </a:lnTo>
                  <a:lnTo>
                    <a:pt x="366" y="630"/>
                  </a:lnTo>
                  <a:lnTo>
                    <a:pt x="345" y="659"/>
                  </a:lnTo>
                  <a:lnTo>
                    <a:pt x="327" y="688"/>
                  </a:lnTo>
                  <a:lnTo>
                    <a:pt x="310" y="716"/>
                  </a:lnTo>
                  <a:lnTo>
                    <a:pt x="296" y="743"/>
                  </a:lnTo>
                  <a:lnTo>
                    <a:pt x="284" y="770"/>
                  </a:lnTo>
                  <a:lnTo>
                    <a:pt x="272" y="797"/>
                  </a:lnTo>
                  <a:lnTo>
                    <a:pt x="262" y="823"/>
                  </a:lnTo>
                  <a:lnTo>
                    <a:pt x="253" y="849"/>
                  </a:lnTo>
                  <a:lnTo>
                    <a:pt x="245" y="875"/>
                  </a:lnTo>
                  <a:lnTo>
                    <a:pt x="238" y="901"/>
                  </a:lnTo>
                  <a:lnTo>
                    <a:pt x="231" y="927"/>
                  </a:lnTo>
                  <a:lnTo>
                    <a:pt x="226" y="953"/>
                  </a:lnTo>
                  <a:lnTo>
                    <a:pt x="222" y="979"/>
                  </a:lnTo>
                  <a:lnTo>
                    <a:pt x="218" y="1004"/>
                  </a:lnTo>
                  <a:lnTo>
                    <a:pt x="215" y="1030"/>
                  </a:lnTo>
                  <a:lnTo>
                    <a:pt x="212" y="1055"/>
                  </a:lnTo>
                  <a:lnTo>
                    <a:pt x="209" y="1103"/>
                  </a:lnTo>
                  <a:lnTo>
                    <a:pt x="209" y="1150"/>
                  </a:lnTo>
                  <a:lnTo>
                    <a:pt x="209" y="1196"/>
                  </a:lnTo>
                  <a:lnTo>
                    <a:pt x="211" y="1239"/>
                  </a:lnTo>
                  <a:lnTo>
                    <a:pt x="214" y="1282"/>
                  </a:lnTo>
                  <a:lnTo>
                    <a:pt x="217" y="1321"/>
                  </a:lnTo>
                  <a:lnTo>
                    <a:pt x="220" y="1358"/>
                  </a:lnTo>
                  <a:lnTo>
                    <a:pt x="223" y="1392"/>
                  </a:lnTo>
                  <a:lnTo>
                    <a:pt x="225" y="1423"/>
                  </a:lnTo>
                  <a:lnTo>
                    <a:pt x="226" y="1451"/>
                  </a:lnTo>
                  <a:lnTo>
                    <a:pt x="227" y="1480"/>
                  </a:lnTo>
                  <a:lnTo>
                    <a:pt x="231" y="1514"/>
                  </a:lnTo>
                  <a:lnTo>
                    <a:pt x="236" y="1550"/>
                  </a:lnTo>
                  <a:lnTo>
                    <a:pt x="243" y="1589"/>
                  </a:lnTo>
                  <a:lnTo>
                    <a:pt x="251" y="1629"/>
                  </a:lnTo>
                  <a:lnTo>
                    <a:pt x="260" y="1670"/>
                  </a:lnTo>
                  <a:lnTo>
                    <a:pt x="269" y="1711"/>
                  </a:lnTo>
                  <a:lnTo>
                    <a:pt x="279" y="1752"/>
                  </a:lnTo>
                  <a:lnTo>
                    <a:pt x="299" y="1827"/>
                  </a:lnTo>
                  <a:lnTo>
                    <a:pt x="316" y="1889"/>
                  </a:lnTo>
                  <a:lnTo>
                    <a:pt x="328" y="1930"/>
                  </a:lnTo>
                  <a:lnTo>
                    <a:pt x="332" y="1946"/>
                  </a:lnTo>
                  <a:lnTo>
                    <a:pt x="323" y="1938"/>
                  </a:lnTo>
                  <a:lnTo>
                    <a:pt x="298" y="1915"/>
                  </a:lnTo>
                  <a:lnTo>
                    <a:pt x="281" y="1899"/>
                  </a:lnTo>
                  <a:lnTo>
                    <a:pt x="261" y="1879"/>
                  </a:lnTo>
                  <a:lnTo>
                    <a:pt x="240" y="1857"/>
                  </a:lnTo>
                  <a:lnTo>
                    <a:pt x="217" y="1832"/>
                  </a:lnTo>
                  <a:lnTo>
                    <a:pt x="194" y="1804"/>
                  </a:lnTo>
                  <a:lnTo>
                    <a:pt x="170" y="1774"/>
                  </a:lnTo>
                  <a:lnTo>
                    <a:pt x="146" y="1742"/>
                  </a:lnTo>
                  <a:lnTo>
                    <a:pt x="124" y="1708"/>
                  </a:lnTo>
                  <a:lnTo>
                    <a:pt x="113" y="1690"/>
                  </a:lnTo>
                  <a:lnTo>
                    <a:pt x="102" y="1672"/>
                  </a:lnTo>
                  <a:lnTo>
                    <a:pt x="92" y="1654"/>
                  </a:lnTo>
                  <a:lnTo>
                    <a:pt x="81" y="1635"/>
                  </a:lnTo>
                  <a:lnTo>
                    <a:pt x="72" y="1616"/>
                  </a:lnTo>
                  <a:lnTo>
                    <a:pt x="64" y="1597"/>
                  </a:lnTo>
                  <a:lnTo>
                    <a:pt x="56" y="1577"/>
                  </a:lnTo>
                  <a:lnTo>
                    <a:pt x="49" y="1558"/>
                  </a:lnTo>
                  <a:lnTo>
                    <a:pt x="42" y="1537"/>
                  </a:lnTo>
                  <a:lnTo>
                    <a:pt x="36" y="1515"/>
                  </a:lnTo>
                  <a:lnTo>
                    <a:pt x="31" y="1492"/>
                  </a:lnTo>
                  <a:lnTo>
                    <a:pt x="26" y="1467"/>
                  </a:lnTo>
                  <a:lnTo>
                    <a:pt x="21" y="1442"/>
                  </a:lnTo>
                  <a:lnTo>
                    <a:pt x="17" y="1415"/>
                  </a:lnTo>
                  <a:lnTo>
                    <a:pt x="13" y="1388"/>
                  </a:lnTo>
                  <a:lnTo>
                    <a:pt x="10" y="1360"/>
                  </a:lnTo>
                  <a:lnTo>
                    <a:pt x="7" y="1332"/>
                  </a:lnTo>
                  <a:lnTo>
                    <a:pt x="4" y="1302"/>
                  </a:lnTo>
                  <a:lnTo>
                    <a:pt x="2" y="1273"/>
                  </a:lnTo>
                  <a:lnTo>
                    <a:pt x="1" y="1242"/>
                  </a:lnTo>
                  <a:lnTo>
                    <a:pt x="0" y="1211"/>
                  </a:lnTo>
                  <a:lnTo>
                    <a:pt x="0" y="1181"/>
                  </a:lnTo>
                  <a:lnTo>
                    <a:pt x="0" y="1150"/>
                  </a:lnTo>
                  <a:lnTo>
                    <a:pt x="0" y="1120"/>
                  </a:lnTo>
                  <a:lnTo>
                    <a:pt x="1" y="1089"/>
                  </a:lnTo>
                  <a:lnTo>
                    <a:pt x="3" y="1059"/>
                  </a:lnTo>
                  <a:lnTo>
                    <a:pt x="5" y="1029"/>
                  </a:lnTo>
                  <a:lnTo>
                    <a:pt x="8" y="998"/>
                  </a:lnTo>
                  <a:lnTo>
                    <a:pt x="11" y="969"/>
                  </a:lnTo>
                  <a:lnTo>
                    <a:pt x="15" y="941"/>
                  </a:lnTo>
                  <a:lnTo>
                    <a:pt x="19" y="913"/>
                  </a:lnTo>
                  <a:lnTo>
                    <a:pt x="24" y="886"/>
                  </a:lnTo>
                  <a:lnTo>
                    <a:pt x="29" y="860"/>
                  </a:lnTo>
                  <a:lnTo>
                    <a:pt x="35" y="834"/>
                  </a:lnTo>
                  <a:lnTo>
                    <a:pt x="42" y="810"/>
                  </a:lnTo>
                  <a:lnTo>
                    <a:pt x="49" y="787"/>
                  </a:lnTo>
                  <a:lnTo>
                    <a:pt x="57" y="765"/>
                  </a:lnTo>
                  <a:lnTo>
                    <a:pt x="65" y="744"/>
                  </a:lnTo>
                  <a:lnTo>
                    <a:pt x="74" y="726"/>
                  </a:lnTo>
                  <a:lnTo>
                    <a:pt x="85" y="708"/>
                  </a:lnTo>
                  <a:lnTo>
                    <a:pt x="96" y="691"/>
                  </a:lnTo>
                  <a:lnTo>
                    <a:pt x="110" y="671"/>
                  </a:lnTo>
                  <a:lnTo>
                    <a:pt x="127" y="650"/>
                  </a:lnTo>
                  <a:lnTo>
                    <a:pt x="146" y="627"/>
                  </a:lnTo>
                  <a:lnTo>
                    <a:pt x="167" y="603"/>
                  </a:lnTo>
                  <a:lnTo>
                    <a:pt x="190" y="578"/>
                  </a:lnTo>
                  <a:lnTo>
                    <a:pt x="215" y="551"/>
                  </a:lnTo>
                  <a:lnTo>
                    <a:pt x="242" y="523"/>
                  </a:lnTo>
                  <a:lnTo>
                    <a:pt x="271" y="494"/>
                  </a:lnTo>
                  <a:lnTo>
                    <a:pt x="301" y="466"/>
                  </a:lnTo>
                  <a:lnTo>
                    <a:pt x="332" y="436"/>
                  </a:lnTo>
                  <a:lnTo>
                    <a:pt x="365" y="407"/>
                  </a:lnTo>
                  <a:lnTo>
                    <a:pt x="431" y="347"/>
                  </a:lnTo>
                  <a:lnTo>
                    <a:pt x="500" y="288"/>
                  </a:lnTo>
                  <a:lnTo>
                    <a:pt x="535" y="259"/>
                  </a:lnTo>
                  <a:lnTo>
                    <a:pt x="570" y="231"/>
                  </a:lnTo>
                  <a:lnTo>
                    <a:pt x="604" y="204"/>
                  </a:lnTo>
                  <a:lnTo>
                    <a:pt x="640" y="178"/>
                  </a:lnTo>
                  <a:lnTo>
                    <a:pt x="674" y="153"/>
                  </a:lnTo>
                  <a:lnTo>
                    <a:pt x="707" y="129"/>
                  </a:lnTo>
                  <a:lnTo>
                    <a:pt x="739" y="107"/>
                  </a:lnTo>
                  <a:lnTo>
                    <a:pt x="771" y="87"/>
                  </a:lnTo>
                  <a:lnTo>
                    <a:pt x="801" y="68"/>
                  </a:lnTo>
                  <a:lnTo>
                    <a:pt x="830" y="50"/>
                  </a:lnTo>
                  <a:lnTo>
                    <a:pt x="858" y="36"/>
                  </a:lnTo>
                  <a:lnTo>
                    <a:pt x="884" y="23"/>
                  </a:lnTo>
                  <a:lnTo>
                    <a:pt x="909" y="14"/>
                  </a:lnTo>
                  <a:lnTo>
                    <a:pt x="931" y="6"/>
                  </a:lnTo>
                  <a:lnTo>
                    <a:pt x="951" y="2"/>
                  </a:lnTo>
                  <a:lnTo>
                    <a:pt x="969" y="0"/>
                  </a:lnTo>
                  <a:close/>
                </a:path>
              </a:pathLst>
            </a:custGeom>
            <a:solidFill>
              <a:srgbClr val="4F585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4" name="Freeform 40"/>
            <p:cNvSpPr>
              <a:spLocks/>
            </p:cNvSpPr>
            <p:nvPr/>
          </p:nvSpPr>
          <p:spPr bwMode="auto">
            <a:xfrm>
              <a:off x="4275138" y="3565525"/>
              <a:ext cx="92075" cy="20638"/>
            </a:xfrm>
            <a:custGeom>
              <a:avLst/>
              <a:gdLst/>
              <a:ahLst/>
              <a:cxnLst>
                <a:cxn ang="0">
                  <a:pos x="0" y="279"/>
                </a:cxn>
                <a:cxn ang="0">
                  <a:pos x="16" y="271"/>
                </a:cxn>
                <a:cxn ang="0">
                  <a:pos x="58" y="250"/>
                </a:cxn>
                <a:cxn ang="0">
                  <a:pos x="122" y="218"/>
                </a:cxn>
                <a:cxn ang="0">
                  <a:pos x="200" y="181"/>
                </a:cxn>
                <a:cxn ang="0">
                  <a:pos x="285" y="140"/>
                </a:cxn>
                <a:cxn ang="0">
                  <a:pos x="374" y="100"/>
                </a:cxn>
                <a:cxn ang="0">
                  <a:pos x="458" y="62"/>
                </a:cxn>
                <a:cxn ang="0">
                  <a:pos x="531" y="32"/>
                </a:cxn>
                <a:cxn ang="0">
                  <a:pos x="548" y="25"/>
                </a:cxn>
                <a:cxn ang="0">
                  <a:pos x="567" y="20"/>
                </a:cxn>
                <a:cxn ang="0">
                  <a:pos x="587" y="15"/>
                </a:cxn>
                <a:cxn ang="0">
                  <a:pos x="608" y="11"/>
                </a:cxn>
                <a:cxn ang="0">
                  <a:pos x="630" y="8"/>
                </a:cxn>
                <a:cxn ang="0">
                  <a:pos x="653" y="6"/>
                </a:cxn>
                <a:cxn ang="0">
                  <a:pos x="676" y="3"/>
                </a:cxn>
                <a:cxn ang="0">
                  <a:pos x="700" y="2"/>
                </a:cxn>
                <a:cxn ang="0">
                  <a:pos x="749" y="0"/>
                </a:cxn>
                <a:cxn ang="0">
                  <a:pos x="799" y="1"/>
                </a:cxn>
                <a:cxn ang="0">
                  <a:pos x="849" y="2"/>
                </a:cxn>
                <a:cxn ang="0">
                  <a:pos x="899" y="5"/>
                </a:cxn>
                <a:cxn ang="0">
                  <a:pos x="946" y="9"/>
                </a:cxn>
                <a:cxn ang="0">
                  <a:pos x="990" y="13"/>
                </a:cxn>
                <a:cxn ang="0">
                  <a:pos x="1029" y="17"/>
                </a:cxn>
                <a:cxn ang="0">
                  <a:pos x="1064" y="22"/>
                </a:cxn>
                <a:cxn ang="0">
                  <a:pos x="1114" y="29"/>
                </a:cxn>
                <a:cxn ang="0">
                  <a:pos x="1133" y="32"/>
                </a:cxn>
                <a:cxn ang="0">
                  <a:pos x="1275" y="101"/>
                </a:cxn>
                <a:cxn ang="0">
                  <a:pos x="1263" y="103"/>
                </a:cxn>
                <a:cxn ang="0">
                  <a:pos x="1229" y="109"/>
                </a:cxn>
                <a:cxn ang="0">
                  <a:pos x="1176" y="118"/>
                </a:cxn>
                <a:cxn ang="0">
                  <a:pos x="1105" y="129"/>
                </a:cxn>
                <a:cxn ang="0">
                  <a:pos x="1022" y="142"/>
                </a:cxn>
                <a:cxn ang="0">
                  <a:pos x="928" y="157"/>
                </a:cxn>
                <a:cxn ang="0">
                  <a:pos x="825" y="173"/>
                </a:cxn>
                <a:cxn ang="0">
                  <a:pos x="717" y="190"/>
                </a:cxn>
                <a:cxn ang="0">
                  <a:pos x="607" y="206"/>
                </a:cxn>
                <a:cxn ang="0">
                  <a:pos x="497" y="222"/>
                </a:cxn>
                <a:cxn ang="0">
                  <a:pos x="390" y="238"/>
                </a:cxn>
                <a:cxn ang="0">
                  <a:pos x="289" y="251"/>
                </a:cxn>
                <a:cxn ang="0">
                  <a:pos x="197" y="263"/>
                </a:cxn>
                <a:cxn ang="0">
                  <a:pos x="117" y="271"/>
                </a:cxn>
                <a:cxn ang="0">
                  <a:pos x="81" y="274"/>
                </a:cxn>
                <a:cxn ang="0">
                  <a:pos x="49" y="277"/>
                </a:cxn>
                <a:cxn ang="0">
                  <a:pos x="23" y="278"/>
                </a:cxn>
                <a:cxn ang="0">
                  <a:pos x="0" y="279"/>
                </a:cxn>
              </a:cxnLst>
              <a:rect l="0" t="0" r="r" b="b"/>
              <a:pathLst>
                <a:path w="1275" h="279">
                  <a:moveTo>
                    <a:pt x="0" y="279"/>
                  </a:moveTo>
                  <a:lnTo>
                    <a:pt x="16" y="271"/>
                  </a:lnTo>
                  <a:lnTo>
                    <a:pt x="58" y="250"/>
                  </a:lnTo>
                  <a:lnTo>
                    <a:pt x="122" y="218"/>
                  </a:lnTo>
                  <a:lnTo>
                    <a:pt x="200" y="181"/>
                  </a:lnTo>
                  <a:lnTo>
                    <a:pt x="285" y="140"/>
                  </a:lnTo>
                  <a:lnTo>
                    <a:pt x="374" y="100"/>
                  </a:lnTo>
                  <a:lnTo>
                    <a:pt x="458" y="62"/>
                  </a:lnTo>
                  <a:lnTo>
                    <a:pt x="531" y="32"/>
                  </a:lnTo>
                  <a:lnTo>
                    <a:pt x="548" y="25"/>
                  </a:lnTo>
                  <a:lnTo>
                    <a:pt x="567" y="20"/>
                  </a:lnTo>
                  <a:lnTo>
                    <a:pt x="587" y="15"/>
                  </a:lnTo>
                  <a:lnTo>
                    <a:pt x="608" y="11"/>
                  </a:lnTo>
                  <a:lnTo>
                    <a:pt x="630" y="8"/>
                  </a:lnTo>
                  <a:lnTo>
                    <a:pt x="653" y="6"/>
                  </a:lnTo>
                  <a:lnTo>
                    <a:pt x="676" y="3"/>
                  </a:lnTo>
                  <a:lnTo>
                    <a:pt x="700" y="2"/>
                  </a:lnTo>
                  <a:lnTo>
                    <a:pt x="749" y="0"/>
                  </a:lnTo>
                  <a:lnTo>
                    <a:pt x="799" y="1"/>
                  </a:lnTo>
                  <a:lnTo>
                    <a:pt x="849" y="2"/>
                  </a:lnTo>
                  <a:lnTo>
                    <a:pt x="899" y="5"/>
                  </a:lnTo>
                  <a:lnTo>
                    <a:pt x="946" y="9"/>
                  </a:lnTo>
                  <a:lnTo>
                    <a:pt x="990" y="13"/>
                  </a:lnTo>
                  <a:lnTo>
                    <a:pt x="1029" y="17"/>
                  </a:lnTo>
                  <a:lnTo>
                    <a:pt x="1064" y="22"/>
                  </a:lnTo>
                  <a:lnTo>
                    <a:pt x="1114" y="29"/>
                  </a:lnTo>
                  <a:lnTo>
                    <a:pt x="1133" y="32"/>
                  </a:lnTo>
                  <a:lnTo>
                    <a:pt x="1275" y="101"/>
                  </a:lnTo>
                  <a:lnTo>
                    <a:pt x="1263" y="103"/>
                  </a:lnTo>
                  <a:lnTo>
                    <a:pt x="1229" y="109"/>
                  </a:lnTo>
                  <a:lnTo>
                    <a:pt x="1176" y="118"/>
                  </a:lnTo>
                  <a:lnTo>
                    <a:pt x="1105" y="129"/>
                  </a:lnTo>
                  <a:lnTo>
                    <a:pt x="1022" y="142"/>
                  </a:lnTo>
                  <a:lnTo>
                    <a:pt x="928" y="157"/>
                  </a:lnTo>
                  <a:lnTo>
                    <a:pt x="825" y="173"/>
                  </a:lnTo>
                  <a:lnTo>
                    <a:pt x="717" y="190"/>
                  </a:lnTo>
                  <a:lnTo>
                    <a:pt x="607" y="206"/>
                  </a:lnTo>
                  <a:lnTo>
                    <a:pt x="497" y="222"/>
                  </a:lnTo>
                  <a:lnTo>
                    <a:pt x="390" y="238"/>
                  </a:lnTo>
                  <a:lnTo>
                    <a:pt x="289" y="251"/>
                  </a:lnTo>
                  <a:lnTo>
                    <a:pt x="197" y="263"/>
                  </a:lnTo>
                  <a:lnTo>
                    <a:pt x="117" y="271"/>
                  </a:lnTo>
                  <a:lnTo>
                    <a:pt x="81" y="274"/>
                  </a:lnTo>
                  <a:lnTo>
                    <a:pt x="49" y="277"/>
                  </a:lnTo>
                  <a:lnTo>
                    <a:pt x="23" y="278"/>
                  </a:lnTo>
                  <a:lnTo>
                    <a:pt x="0" y="279"/>
                  </a:lnTo>
                  <a:close/>
                </a:path>
              </a:pathLst>
            </a:custGeom>
            <a:solidFill>
              <a:srgbClr val="4F585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5" name="Freeform 41"/>
            <p:cNvSpPr>
              <a:spLocks/>
            </p:cNvSpPr>
            <p:nvPr/>
          </p:nvSpPr>
          <p:spPr bwMode="auto">
            <a:xfrm>
              <a:off x="4681538" y="4364038"/>
              <a:ext cx="204788" cy="123825"/>
            </a:xfrm>
            <a:custGeom>
              <a:avLst/>
              <a:gdLst/>
              <a:ahLst/>
              <a:cxnLst>
                <a:cxn ang="0">
                  <a:pos x="2809" y="84"/>
                </a:cxn>
                <a:cxn ang="0">
                  <a:pos x="2839" y="243"/>
                </a:cxn>
                <a:cxn ang="0">
                  <a:pos x="2779" y="434"/>
                </a:cxn>
                <a:cxn ang="0">
                  <a:pos x="2668" y="627"/>
                </a:cxn>
                <a:cxn ang="0">
                  <a:pos x="2530" y="814"/>
                </a:cxn>
                <a:cxn ang="0">
                  <a:pos x="2345" y="998"/>
                </a:cxn>
                <a:cxn ang="0">
                  <a:pos x="2134" y="1135"/>
                </a:cxn>
                <a:cxn ang="0">
                  <a:pos x="1901" y="1241"/>
                </a:cxn>
                <a:cxn ang="0">
                  <a:pos x="1536" y="1364"/>
                </a:cxn>
                <a:cxn ang="0">
                  <a:pos x="1055" y="1514"/>
                </a:cxn>
                <a:cxn ang="0">
                  <a:pos x="703" y="1630"/>
                </a:cxn>
                <a:cxn ang="0">
                  <a:pos x="465" y="1682"/>
                </a:cxn>
                <a:cxn ang="0">
                  <a:pos x="218" y="1697"/>
                </a:cxn>
                <a:cxn ang="0">
                  <a:pos x="23" y="1674"/>
                </a:cxn>
                <a:cxn ang="0">
                  <a:pos x="163" y="1683"/>
                </a:cxn>
                <a:cxn ang="0">
                  <a:pos x="422" y="1653"/>
                </a:cxn>
                <a:cxn ang="0">
                  <a:pos x="686" y="1624"/>
                </a:cxn>
                <a:cxn ang="0">
                  <a:pos x="665" y="1651"/>
                </a:cxn>
                <a:cxn ang="0">
                  <a:pos x="473" y="1667"/>
                </a:cxn>
                <a:cxn ang="0">
                  <a:pos x="281" y="1637"/>
                </a:cxn>
                <a:cxn ang="0">
                  <a:pos x="363" y="1598"/>
                </a:cxn>
                <a:cxn ang="0">
                  <a:pos x="597" y="1580"/>
                </a:cxn>
                <a:cxn ang="0">
                  <a:pos x="841" y="1564"/>
                </a:cxn>
                <a:cxn ang="0">
                  <a:pos x="997" y="1530"/>
                </a:cxn>
                <a:cxn ang="0">
                  <a:pos x="975" y="1521"/>
                </a:cxn>
                <a:cxn ang="0">
                  <a:pos x="783" y="1520"/>
                </a:cxn>
                <a:cxn ang="0">
                  <a:pos x="601" y="1463"/>
                </a:cxn>
                <a:cxn ang="0">
                  <a:pos x="729" y="1459"/>
                </a:cxn>
                <a:cxn ang="0">
                  <a:pos x="910" y="1447"/>
                </a:cxn>
                <a:cxn ang="0">
                  <a:pos x="1084" y="1411"/>
                </a:cxn>
                <a:cxn ang="0">
                  <a:pos x="1339" y="1321"/>
                </a:cxn>
                <a:cxn ang="0">
                  <a:pos x="1394" y="1282"/>
                </a:cxn>
                <a:cxn ang="0">
                  <a:pos x="1213" y="1317"/>
                </a:cxn>
                <a:cxn ang="0">
                  <a:pos x="1090" y="1315"/>
                </a:cxn>
                <a:cxn ang="0">
                  <a:pos x="975" y="1289"/>
                </a:cxn>
                <a:cxn ang="0">
                  <a:pos x="929" y="1243"/>
                </a:cxn>
                <a:cxn ang="0">
                  <a:pos x="1151" y="1220"/>
                </a:cxn>
                <a:cxn ang="0">
                  <a:pos x="1356" y="1176"/>
                </a:cxn>
                <a:cxn ang="0">
                  <a:pos x="1655" y="1076"/>
                </a:cxn>
                <a:cxn ang="0">
                  <a:pos x="1981" y="942"/>
                </a:cxn>
                <a:cxn ang="0">
                  <a:pos x="1868" y="982"/>
                </a:cxn>
                <a:cxn ang="0">
                  <a:pos x="1722" y="1003"/>
                </a:cxn>
                <a:cxn ang="0">
                  <a:pos x="1470" y="986"/>
                </a:cxn>
                <a:cxn ang="0">
                  <a:pos x="1388" y="942"/>
                </a:cxn>
                <a:cxn ang="0">
                  <a:pos x="1562" y="887"/>
                </a:cxn>
                <a:cxn ang="0">
                  <a:pos x="1851" y="831"/>
                </a:cxn>
                <a:cxn ang="0">
                  <a:pos x="2024" y="782"/>
                </a:cxn>
                <a:cxn ang="0">
                  <a:pos x="2196" y="691"/>
                </a:cxn>
                <a:cxn ang="0">
                  <a:pos x="2082" y="668"/>
                </a:cxn>
                <a:cxn ang="0">
                  <a:pos x="1840" y="706"/>
                </a:cxn>
                <a:cxn ang="0">
                  <a:pos x="1701" y="685"/>
                </a:cxn>
                <a:cxn ang="0">
                  <a:pos x="2067" y="567"/>
                </a:cxn>
                <a:cxn ang="0">
                  <a:pos x="2390" y="444"/>
                </a:cxn>
                <a:cxn ang="0">
                  <a:pos x="2573" y="342"/>
                </a:cxn>
                <a:cxn ang="0">
                  <a:pos x="2225" y="373"/>
                </a:cxn>
                <a:cxn ang="0">
                  <a:pos x="1970" y="389"/>
                </a:cxn>
                <a:cxn ang="0">
                  <a:pos x="2039" y="374"/>
                </a:cxn>
                <a:cxn ang="0">
                  <a:pos x="2173" y="326"/>
                </a:cxn>
                <a:cxn ang="0">
                  <a:pos x="2416" y="195"/>
                </a:cxn>
              </a:cxnLst>
              <a:rect l="0" t="0" r="r" b="b"/>
              <a:pathLst>
                <a:path w="2841" h="1698">
                  <a:moveTo>
                    <a:pt x="2686" y="0"/>
                  </a:moveTo>
                  <a:lnTo>
                    <a:pt x="2719" y="13"/>
                  </a:lnTo>
                  <a:lnTo>
                    <a:pt x="2748" y="28"/>
                  </a:lnTo>
                  <a:lnTo>
                    <a:pt x="2772" y="44"/>
                  </a:lnTo>
                  <a:lnTo>
                    <a:pt x="2792" y="63"/>
                  </a:lnTo>
                  <a:lnTo>
                    <a:pt x="2809" y="84"/>
                  </a:lnTo>
                  <a:lnTo>
                    <a:pt x="2822" y="107"/>
                  </a:lnTo>
                  <a:lnTo>
                    <a:pt x="2831" y="131"/>
                  </a:lnTo>
                  <a:lnTo>
                    <a:pt x="2838" y="158"/>
                  </a:lnTo>
                  <a:lnTo>
                    <a:pt x="2841" y="185"/>
                  </a:lnTo>
                  <a:lnTo>
                    <a:pt x="2841" y="213"/>
                  </a:lnTo>
                  <a:lnTo>
                    <a:pt x="2839" y="243"/>
                  </a:lnTo>
                  <a:lnTo>
                    <a:pt x="2834" y="273"/>
                  </a:lnTo>
                  <a:lnTo>
                    <a:pt x="2827" y="304"/>
                  </a:lnTo>
                  <a:lnTo>
                    <a:pt x="2818" y="335"/>
                  </a:lnTo>
                  <a:lnTo>
                    <a:pt x="2807" y="368"/>
                  </a:lnTo>
                  <a:lnTo>
                    <a:pt x="2794" y="401"/>
                  </a:lnTo>
                  <a:lnTo>
                    <a:pt x="2779" y="434"/>
                  </a:lnTo>
                  <a:lnTo>
                    <a:pt x="2763" y="466"/>
                  </a:lnTo>
                  <a:lnTo>
                    <a:pt x="2746" y="499"/>
                  </a:lnTo>
                  <a:lnTo>
                    <a:pt x="2727" y="531"/>
                  </a:lnTo>
                  <a:lnTo>
                    <a:pt x="2708" y="564"/>
                  </a:lnTo>
                  <a:lnTo>
                    <a:pt x="2688" y="595"/>
                  </a:lnTo>
                  <a:lnTo>
                    <a:pt x="2668" y="627"/>
                  </a:lnTo>
                  <a:lnTo>
                    <a:pt x="2648" y="657"/>
                  </a:lnTo>
                  <a:lnTo>
                    <a:pt x="2627" y="686"/>
                  </a:lnTo>
                  <a:lnTo>
                    <a:pt x="2607" y="715"/>
                  </a:lnTo>
                  <a:lnTo>
                    <a:pt x="2587" y="742"/>
                  </a:lnTo>
                  <a:lnTo>
                    <a:pt x="2567" y="767"/>
                  </a:lnTo>
                  <a:lnTo>
                    <a:pt x="2530" y="814"/>
                  </a:lnTo>
                  <a:lnTo>
                    <a:pt x="2497" y="854"/>
                  </a:lnTo>
                  <a:lnTo>
                    <a:pt x="2469" y="885"/>
                  </a:lnTo>
                  <a:lnTo>
                    <a:pt x="2438" y="915"/>
                  </a:lnTo>
                  <a:lnTo>
                    <a:pt x="2408" y="944"/>
                  </a:lnTo>
                  <a:lnTo>
                    <a:pt x="2377" y="971"/>
                  </a:lnTo>
                  <a:lnTo>
                    <a:pt x="2345" y="998"/>
                  </a:lnTo>
                  <a:lnTo>
                    <a:pt x="2312" y="1023"/>
                  </a:lnTo>
                  <a:lnTo>
                    <a:pt x="2278" y="1047"/>
                  </a:lnTo>
                  <a:lnTo>
                    <a:pt x="2243" y="1070"/>
                  </a:lnTo>
                  <a:lnTo>
                    <a:pt x="2207" y="1093"/>
                  </a:lnTo>
                  <a:lnTo>
                    <a:pt x="2170" y="1115"/>
                  </a:lnTo>
                  <a:lnTo>
                    <a:pt x="2134" y="1135"/>
                  </a:lnTo>
                  <a:lnTo>
                    <a:pt x="2096" y="1154"/>
                  </a:lnTo>
                  <a:lnTo>
                    <a:pt x="2058" y="1173"/>
                  </a:lnTo>
                  <a:lnTo>
                    <a:pt x="2020" y="1191"/>
                  </a:lnTo>
                  <a:lnTo>
                    <a:pt x="1981" y="1208"/>
                  </a:lnTo>
                  <a:lnTo>
                    <a:pt x="1942" y="1225"/>
                  </a:lnTo>
                  <a:lnTo>
                    <a:pt x="1901" y="1241"/>
                  </a:lnTo>
                  <a:lnTo>
                    <a:pt x="1861" y="1256"/>
                  </a:lnTo>
                  <a:lnTo>
                    <a:pt x="1821" y="1271"/>
                  </a:lnTo>
                  <a:lnTo>
                    <a:pt x="1781" y="1285"/>
                  </a:lnTo>
                  <a:lnTo>
                    <a:pt x="1699" y="1313"/>
                  </a:lnTo>
                  <a:lnTo>
                    <a:pt x="1617" y="1339"/>
                  </a:lnTo>
                  <a:lnTo>
                    <a:pt x="1536" y="1364"/>
                  </a:lnTo>
                  <a:lnTo>
                    <a:pt x="1456" y="1388"/>
                  </a:lnTo>
                  <a:lnTo>
                    <a:pt x="1375" y="1411"/>
                  </a:lnTo>
                  <a:lnTo>
                    <a:pt x="1297" y="1434"/>
                  </a:lnTo>
                  <a:lnTo>
                    <a:pt x="1216" y="1460"/>
                  </a:lnTo>
                  <a:lnTo>
                    <a:pt x="1136" y="1486"/>
                  </a:lnTo>
                  <a:lnTo>
                    <a:pt x="1055" y="1514"/>
                  </a:lnTo>
                  <a:lnTo>
                    <a:pt x="977" y="1541"/>
                  </a:lnTo>
                  <a:lnTo>
                    <a:pt x="899" y="1569"/>
                  </a:lnTo>
                  <a:lnTo>
                    <a:pt x="820" y="1594"/>
                  </a:lnTo>
                  <a:lnTo>
                    <a:pt x="781" y="1607"/>
                  </a:lnTo>
                  <a:lnTo>
                    <a:pt x="742" y="1618"/>
                  </a:lnTo>
                  <a:lnTo>
                    <a:pt x="703" y="1630"/>
                  </a:lnTo>
                  <a:lnTo>
                    <a:pt x="664" y="1640"/>
                  </a:lnTo>
                  <a:lnTo>
                    <a:pt x="624" y="1650"/>
                  </a:lnTo>
                  <a:lnTo>
                    <a:pt x="584" y="1659"/>
                  </a:lnTo>
                  <a:lnTo>
                    <a:pt x="544" y="1668"/>
                  </a:lnTo>
                  <a:lnTo>
                    <a:pt x="505" y="1675"/>
                  </a:lnTo>
                  <a:lnTo>
                    <a:pt x="465" y="1682"/>
                  </a:lnTo>
                  <a:lnTo>
                    <a:pt x="425" y="1687"/>
                  </a:lnTo>
                  <a:lnTo>
                    <a:pt x="384" y="1692"/>
                  </a:lnTo>
                  <a:lnTo>
                    <a:pt x="343" y="1695"/>
                  </a:lnTo>
                  <a:lnTo>
                    <a:pt x="301" y="1697"/>
                  </a:lnTo>
                  <a:lnTo>
                    <a:pt x="260" y="1698"/>
                  </a:lnTo>
                  <a:lnTo>
                    <a:pt x="218" y="1697"/>
                  </a:lnTo>
                  <a:lnTo>
                    <a:pt x="175" y="1695"/>
                  </a:lnTo>
                  <a:lnTo>
                    <a:pt x="133" y="1691"/>
                  </a:lnTo>
                  <a:lnTo>
                    <a:pt x="89" y="1686"/>
                  </a:lnTo>
                  <a:lnTo>
                    <a:pt x="45" y="1679"/>
                  </a:lnTo>
                  <a:lnTo>
                    <a:pt x="0" y="1670"/>
                  </a:lnTo>
                  <a:lnTo>
                    <a:pt x="23" y="1674"/>
                  </a:lnTo>
                  <a:lnTo>
                    <a:pt x="46" y="1678"/>
                  </a:lnTo>
                  <a:lnTo>
                    <a:pt x="70" y="1681"/>
                  </a:lnTo>
                  <a:lnTo>
                    <a:pt x="93" y="1682"/>
                  </a:lnTo>
                  <a:lnTo>
                    <a:pt x="116" y="1683"/>
                  </a:lnTo>
                  <a:lnTo>
                    <a:pt x="140" y="1684"/>
                  </a:lnTo>
                  <a:lnTo>
                    <a:pt x="163" y="1683"/>
                  </a:lnTo>
                  <a:lnTo>
                    <a:pt x="186" y="1683"/>
                  </a:lnTo>
                  <a:lnTo>
                    <a:pt x="233" y="1679"/>
                  </a:lnTo>
                  <a:lnTo>
                    <a:pt x="279" y="1674"/>
                  </a:lnTo>
                  <a:lnTo>
                    <a:pt x="327" y="1668"/>
                  </a:lnTo>
                  <a:lnTo>
                    <a:pt x="374" y="1660"/>
                  </a:lnTo>
                  <a:lnTo>
                    <a:pt x="422" y="1653"/>
                  </a:lnTo>
                  <a:lnTo>
                    <a:pt x="469" y="1645"/>
                  </a:lnTo>
                  <a:lnTo>
                    <a:pt x="517" y="1638"/>
                  </a:lnTo>
                  <a:lnTo>
                    <a:pt x="565" y="1632"/>
                  </a:lnTo>
                  <a:lnTo>
                    <a:pt x="614" y="1627"/>
                  </a:lnTo>
                  <a:lnTo>
                    <a:pt x="662" y="1625"/>
                  </a:lnTo>
                  <a:lnTo>
                    <a:pt x="686" y="1624"/>
                  </a:lnTo>
                  <a:lnTo>
                    <a:pt x="711" y="1624"/>
                  </a:lnTo>
                  <a:lnTo>
                    <a:pt x="735" y="1625"/>
                  </a:lnTo>
                  <a:lnTo>
                    <a:pt x="760" y="1626"/>
                  </a:lnTo>
                  <a:lnTo>
                    <a:pt x="728" y="1636"/>
                  </a:lnTo>
                  <a:lnTo>
                    <a:pt x="697" y="1644"/>
                  </a:lnTo>
                  <a:lnTo>
                    <a:pt x="665" y="1651"/>
                  </a:lnTo>
                  <a:lnTo>
                    <a:pt x="634" y="1657"/>
                  </a:lnTo>
                  <a:lnTo>
                    <a:pt x="602" y="1662"/>
                  </a:lnTo>
                  <a:lnTo>
                    <a:pt x="569" y="1665"/>
                  </a:lnTo>
                  <a:lnTo>
                    <a:pt x="537" y="1667"/>
                  </a:lnTo>
                  <a:lnTo>
                    <a:pt x="505" y="1668"/>
                  </a:lnTo>
                  <a:lnTo>
                    <a:pt x="473" y="1667"/>
                  </a:lnTo>
                  <a:lnTo>
                    <a:pt x="441" y="1665"/>
                  </a:lnTo>
                  <a:lnTo>
                    <a:pt x="409" y="1662"/>
                  </a:lnTo>
                  <a:lnTo>
                    <a:pt x="377" y="1658"/>
                  </a:lnTo>
                  <a:lnTo>
                    <a:pt x="345" y="1652"/>
                  </a:lnTo>
                  <a:lnTo>
                    <a:pt x="313" y="1645"/>
                  </a:lnTo>
                  <a:lnTo>
                    <a:pt x="281" y="1637"/>
                  </a:lnTo>
                  <a:lnTo>
                    <a:pt x="249" y="1628"/>
                  </a:lnTo>
                  <a:lnTo>
                    <a:pt x="270" y="1620"/>
                  </a:lnTo>
                  <a:lnTo>
                    <a:pt x="292" y="1613"/>
                  </a:lnTo>
                  <a:lnTo>
                    <a:pt x="315" y="1607"/>
                  </a:lnTo>
                  <a:lnTo>
                    <a:pt x="339" y="1602"/>
                  </a:lnTo>
                  <a:lnTo>
                    <a:pt x="363" y="1598"/>
                  </a:lnTo>
                  <a:lnTo>
                    <a:pt x="387" y="1594"/>
                  </a:lnTo>
                  <a:lnTo>
                    <a:pt x="412" y="1591"/>
                  </a:lnTo>
                  <a:lnTo>
                    <a:pt x="437" y="1588"/>
                  </a:lnTo>
                  <a:lnTo>
                    <a:pt x="489" y="1584"/>
                  </a:lnTo>
                  <a:lnTo>
                    <a:pt x="542" y="1582"/>
                  </a:lnTo>
                  <a:lnTo>
                    <a:pt x="597" y="1580"/>
                  </a:lnTo>
                  <a:lnTo>
                    <a:pt x="651" y="1578"/>
                  </a:lnTo>
                  <a:lnTo>
                    <a:pt x="706" y="1575"/>
                  </a:lnTo>
                  <a:lnTo>
                    <a:pt x="760" y="1572"/>
                  </a:lnTo>
                  <a:lnTo>
                    <a:pt x="787" y="1570"/>
                  </a:lnTo>
                  <a:lnTo>
                    <a:pt x="815" y="1567"/>
                  </a:lnTo>
                  <a:lnTo>
                    <a:pt x="841" y="1564"/>
                  </a:lnTo>
                  <a:lnTo>
                    <a:pt x="869" y="1560"/>
                  </a:lnTo>
                  <a:lnTo>
                    <a:pt x="895" y="1555"/>
                  </a:lnTo>
                  <a:lnTo>
                    <a:pt x="921" y="1550"/>
                  </a:lnTo>
                  <a:lnTo>
                    <a:pt x="947" y="1544"/>
                  </a:lnTo>
                  <a:lnTo>
                    <a:pt x="972" y="1537"/>
                  </a:lnTo>
                  <a:lnTo>
                    <a:pt x="997" y="1530"/>
                  </a:lnTo>
                  <a:lnTo>
                    <a:pt x="1022" y="1521"/>
                  </a:lnTo>
                  <a:lnTo>
                    <a:pt x="1045" y="1511"/>
                  </a:lnTo>
                  <a:lnTo>
                    <a:pt x="1069" y="1500"/>
                  </a:lnTo>
                  <a:lnTo>
                    <a:pt x="1038" y="1508"/>
                  </a:lnTo>
                  <a:lnTo>
                    <a:pt x="1007" y="1515"/>
                  </a:lnTo>
                  <a:lnTo>
                    <a:pt x="975" y="1521"/>
                  </a:lnTo>
                  <a:lnTo>
                    <a:pt x="943" y="1524"/>
                  </a:lnTo>
                  <a:lnTo>
                    <a:pt x="911" y="1527"/>
                  </a:lnTo>
                  <a:lnTo>
                    <a:pt x="879" y="1527"/>
                  </a:lnTo>
                  <a:lnTo>
                    <a:pt x="847" y="1527"/>
                  </a:lnTo>
                  <a:lnTo>
                    <a:pt x="815" y="1524"/>
                  </a:lnTo>
                  <a:lnTo>
                    <a:pt x="783" y="1520"/>
                  </a:lnTo>
                  <a:lnTo>
                    <a:pt x="752" y="1515"/>
                  </a:lnTo>
                  <a:lnTo>
                    <a:pt x="721" y="1508"/>
                  </a:lnTo>
                  <a:lnTo>
                    <a:pt x="690" y="1499"/>
                  </a:lnTo>
                  <a:lnTo>
                    <a:pt x="660" y="1489"/>
                  </a:lnTo>
                  <a:lnTo>
                    <a:pt x="630" y="1477"/>
                  </a:lnTo>
                  <a:lnTo>
                    <a:pt x="601" y="1463"/>
                  </a:lnTo>
                  <a:lnTo>
                    <a:pt x="572" y="1448"/>
                  </a:lnTo>
                  <a:lnTo>
                    <a:pt x="605" y="1452"/>
                  </a:lnTo>
                  <a:lnTo>
                    <a:pt x="636" y="1455"/>
                  </a:lnTo>
                  <a:lnTo>
                    <a:pt x="667" y="1457"/>
                  </a:lnTo>
                  <a:lnTo>
                    <a:pt x="698" y="1458"/>
                  </a:lnTo>
                  <a:lnTo>
                    <a:pt x="729" y="1459"/>
                  </a:lnTo>
                  <a:lnTo>
                    <a:pt x="759" y="1458"/>
                  </a:lnTo>
                  <a:lnTo>
                    <a:pt x="790" y="1457"/>
                  </a:lnTo>
                  <a:lnTo>
                    <a:pt x="820" y="1456"/>
                  </a:lnTo>
                  <a:lnTo>
                    <a:pt x="850" y="1453"/>
                  </a:lnTo>
                  <a:lnTo>
                    <a:pt x="880" y="1450"/>
                  </a:lnTo>
                  <a:lnTo>
                    <a:pt x="910" y="1447"/>
                  </a:lnTo>
                  <a:lnTo>
                    <a:pt x="939" y="1442"/>
                  </a:lnTo>
                  <a:lnTo>
                    <a:pt x="969" y="1437"/>
                  </a:lnTo>
                  <a:lnTo>
                    <a:pt x="998" y="1432"/>
                  </a:lnTo>
                  <a:lnTo>
                    <a:pt x="1027" y="1425"/>
                  </a:lnTo>
                  <a:lnTo>
                    <a:pt x="1056" y="1419"/>
                  </a:lnTo>
                  <a:lnTo>
                    <a:pt x="1084" y="1411"/>
                  </a:lnTo>
                  <a:lnTo>
                    <a:pt x="1113" y="1403"/>
                  </a:lnTo>
                  <a:lnTo>
                    <a:pt x="1142" y="1395"/>
                  </a:lnTo>
                  <a:lnTo>
                    <a:pt x="1171" y="1386"/>
                  </a:lnTo>
                  <a:lnTo>
                    <a:pt x="1227" y="1366"/>
                  </a:lnTo>
                  <a:lnTo>
                    <a:pt x="1283" y="1345"/>
                  </a:lnTo>
                  <a:lnTo>
                    <a:pt x="1339" y="1321"/>
                  </a:lnTo>
                  <a:lnTo>
                    <a:pt x="1394" y="1296"/>
                  </a:lnTo>
                  <a:lnTo>
                    <a:pt x="1450" y="1270"/>
                  </a:lnTo>
                  <a:lnTo>
                    <a:pt x="1505" y="1242"/>
                  </a:lnTo>
                  <a:lnTo>
                    <a:pt x="1470" y="1256"/>
                  </a:lnTo>
                  <a:lnTo>
                    <a:pt x="1433" y="1270"/>
                  </a:lnTo>
                  <a:lnTo>
                    <a:pt x="1394" y="1282"/>
                  </a:lnTo>
                  <a:lnTo>
                    <a:pt x="1355" y="1293"/>
                  </a:lnTo>
                  <a:lnTo>
                    <a:pt x="1315" y="1302"/>
                  </a:lnTo>
                  <a:lnTo>
                    <a:pt x="1274" y="1309"/>
                  </a:lnTo>
                  <a:lnTo>
                    <a:pt x="1254" y="1312"/>
                  </a:lnTo>
                  <a:lnTo>
                    <a:pt x="1233" y="1315"/>
                  </a:lnTo>
                  <a:lnTo>
                    <a:pt x="1213" y="1317"/>
                  </a:lnTo>
                  <a:lnTo>
                    <a:pt x="1192" y="1318"/>
                  </a:lnTo>
                  <a:lnTo>
                    <a:pt x="1172" y="1319"/>
                  </a:lnTo>
                  <a:lnTo>
                    <a:pt x="1151" y="1319"/>
                  </a:lnTo>
                  <a:lnTo>
                    <a:pt x="1131" y="1318"/>
                  </a:lnTo>
                  <a:lnTo>
                    <a:pt x="1110" y="1317"/>
                  </a:lnTo>
                  <a:lnTo>
                    <a:pt x="1090" y="1315"/>
                  </a:lnTo>
                  <a:lnTo>
                    <a:pt x="1070" y="1313"/>
                  </a:lnTo>
                  <a:lnTo>
                    <a:pt x="1051" y="1310"/>
                  </a:lnTo>
                  <a:lnTo>
                    <a:pt x="1031" y="1306"/>
                  </a:lnTo>
                  <a:lnTo>
                    <a:pt x="1012" y="1301"/>
                  </a:lnTo>
                  <a:lnTo>
                    <a:pt x="994" y="1295"/>
                  </a:lnTo>
                  <a:lnTo>
                    <a:pt x="975" y="1289"/>
                  </a:lnTo>
                  <a:lnTo>
                    <a:pt x="958" y="1282"/>
                  </a:lnTo>
                  <a:lnTo>
                    <a:pt x="940" y="1274"/>
                  </a:lnTo>
                  <a:lnTo>
                    <a:pt x="923" y="1265"/>
                  </a:lnTo>
                  <a:lnTo>
                    <a:pt x="907" y="1255"/>
                  </a:lnTo>
                  <a:lnTo>
                    <a:pt x="891" y="1244"/>
                  </a:lnTo>
                  <a:lnTo>
                    <a:pt x="929" y="1243"/>
                  </a:lnTo>
                  <a:lnTo>
                    <a:pt x="967" y="1241"/>
                  </a:lnTo>
                  <a:lnTo>
                    <a:pt x="1005" y="1238"/>
                  </a:lnTo>
                  <a:lnTo>
                    <a:pt x="1042" y="1234"/>
                  </a:lnTo>
                  <a:lnTo>
                    <a:pt x="1078" y="1230"/>
                  </a:lnTo>
                  <a:lnTo>
                    <a:pt x="1114" y="1225"/>
                  </a:lnTo>
                  <a:lnTo>
                    <a:pt x="1151" y="1220"/>
                  </a:lnTo>
                  <a:lnTo>
                    <a:pt x="1186" y="1214"/>
                  </a:lnTo>
                  <a:lnTo>
                    <a:pt x="1221" y="1207"/>
                  </a:lnTo>
                  <a:lnTo>
                    <a:pt x="1255" y="1200"/>
                  </a:lnTo>
                  <a:lnTo>
                    <a:pt x="1289" y="1192"/>
                  </a:lnTo>
                  <a:lnTo>
                    <a:pt x="1323" y="1184"/>
                  </a:lnTo>
                  <a:lnTo>
                    <a:pt x="1356" y="1176"/>
                  </a:lnTo>
                  <a:lnTo>
                    <a:pt x="1390" y="1166"/>
                  </a:lnTo>
                  <a:lnTo>
                    <a:pt x="1424" y="1157"/>
                  </a:lnTo>
                  <a:lnTo>
                    <a:pt x="1457" y="1147"/>
                  </a:lnTo>
                  <a:lnTo>
                    <a:pt x="1523" y="1125"/>
                  </a:lnTo>
                  <a:lnTo>
                    <a:pt x="1589" y="1102"/>
                  </a:lnTo>
                  <a:lnTo>
                    <a:pt x="1655" y="1076"/>
                  </a:lnTo>
                  <a:lnTo>
                    <a:pt x="1722" y="1050"/>
                  </a:lnTo>
                  <a:lnTo>
                    <a:pt x="1789" y="1023"/>
                  </a:lnTo>
                  <a:lnTo>
                    <a:pt x="1857" y="994"/>
                  </a:lnTo>
                  <a:lnTo>
                    <a:pt x="1926" y="964"/>
                  </a:lnTo>
                  <a:lnTo>
                    <a:pt x="1997" y="934"/>
                  </a:lnTo>
                  <a:lnTo>
                    <a:pt x="1981" y="942"/>
                  </a:lnTo>
                  <a:lnTo>
                    <a:pt x="1963" y="950"/>
                  </a:lnTo>
                  <a:lnTo>
                    <a:pt x="1945" y="958"/>
                  </a:lnTo>
                  <a:lnTo>
                    <a:pt x="1926" y="965"/>
                  </a:lnTo>
                  <a:lnTo>
                    <a:pt x="1907" y="971"/>
                  </a:lnTo>
                  <a:lnTo>
                    <a:pt x="1888" y="977"/>
                  </a:lnTo>
                  <a:lnTo>
                    <a:pt x="1868" y="982"/>
                  </a:lnTo>
                  <a:lnTo>
                    <a:pt x="1848" y="986"/>
                  </a:lnTo>
                  <a:lnTo>
                    <a:pt x="1827" y="991"/>
                  </a:lnTo>
                  <a:lnTo>
                    <a:pt x="1807" y="994"/>
                  </a:lnTo>
                  <a:lnTo>
                    <a:pt x="1786" y="997"/>
                  </a:lnTo>
                  <a:lnTo>
                    <a:pt x="1765" y="1000"/>
                  </a:lnTo>
                  <a:lnTo>
                    <a:pt x="1722" y="1003"/>
                  </a:lnTo>
                  <a:lnTo>
                    <a:pt x="1679" y="1005"/>
                  </a:lnTo>
                  <a:lnTo>
                    <a:pt x="1635" y="1005"/>
                  </a:lnTo>
                  <a:lnTo>
                    <a:pt x="1593" y="1003"/>
                  </a:lnTo>
                  <a:lnTo>
                    <a:pt x="1551" y="999"/>
                  </a:lnTo>
                  <a:lnTo>
                    <a:pt x="1510" y="993"/>
                  </a:lnTo>
                  <a:lnTo>
                    <a:pt x="1470" y="986"/>
                  </a:lnTo>
                  <a:lnTo>
                    <a:pt x="1431" y="977"/>
                  </a:lnTo>
                  <a:lnTo>
                    <a:pt x="1412" y="973"/>
                  </a:lnTo>
                  <a:lnTo>
                    <a:pt x="1393" y="967"/>
                  </a:lnTo>
                  <a:lnTo>
                    <a:pt x="1376" y="962"/>
                  </a:lnTo>
                  <a:lnTo>
                    <a:pt x="1359" y="956"/>
                  </a:lnTo>
                  <a:lnTo>
                    <a:pt x="1388" y="942"/>
                  </a:lnTo>
                  <a:lnTo>
                    <a:pt x="1418" y="931"/>
                  </a:lnTo>
                  <a:lnTo>
                    <a:pt x="1447" y="920"/>
                  </a:lnTo>
                  <a:lnTo>
                    <a:pt x="1476" y="910"/>
                  </a:lnTo>
                  <a:lnTo>
                    <a:pt x="1504" y="901"/>
                  </a:lnTo>
                  <a:lnTo>
                    <a:pt x="1533" y="894"/>
                  </a:lnTo>
                  <a:lnTo>
                    <a:pt x="1562" y="887"/>
                  </a:lnTo>
                  <a:lnTo>
                    <a:pt x="1591" y="880"/>
                  </a:lnTo>
                  <a:lnTo>
                    <a:pt x="1649" y="869"/>
                  </a:lnTo>
                  <a:lnTo>
                    <a:pt x="1707" y="858"/>
                  </a:lnTo>
                  <a:lnTo>
                    <a:pt x="1765" y="848"/>
                  </a:lnTo>
                  <a:lnTo>
                    <a:pt x="1822" y="837"/>
                  </a:lnTo>
                  <a:lnTo>
                    <a:pt x="1851" y="831"/>
                  </a:lnTo>
                  <a:lnTo>
                    <a:pt x="1880" y="825"/>
                  </a:lnTo>
                  <a:lnTo>
                    <a:pt x="1908" y="818"/>
                  </a:lnTo>
                  <a:lnTo>
                    <a:pt x="1938" y="810"/>
                  </a:lnTo>
                  <a:lnTo>
                    <a:pt x="1967" y="802"/>
                  </a:lnTo>
                  <a:lnTo>
                    <a:pt x="1995" y="792"/>
                  </a:lnTo>
                  <a:lnTo>
                    <a:pt x="2024" y="782"/>
                  </a:lnTo>
                  <a:lnTo>
                    <a:pt x="2053" y="770"/>
                  </a:lnTo>
                  <a:lnTo>
                    <a:pt x="2081" y="758"/>
                  </a:lnTo>
                  <a:lnTo>
                    <a:pt x="2110" y="743"/>
                  </a:lnTo>
                  <a:lnTo>
                    <a:pt x="2138" y="727"/>
                  </a:lnTo>
                  <a:lnTo>
                    <a:pt x="2167" y="710"/>
                  </a:lnTo>
                  <a:lnTo>
                    <a:pt x="2196" y="691"/>
                  </a:lnTo>
                  <a:lnTo>
                    <a:pt x="2225" y="670"/>
                  </a:lnTo>
                  <a:lnTo>
                    <a:pt x="2254" y="647"/>
                  </a:lnTo>
                  <a:lnTo>
                    <a:pt x="2283" y="622"/>
                  </a:lnTo>
                  <a:lnTo>
                    <a:pt x="2203" y="641"/>
                  </a:lnTo>
                  <a:lnTo>
                    <a:pt x="2122" y="659"/>
                  </a:lnTo>
                  <a:lnTo>
                    <a:pt x="2082" y="668"/>
                  </a:lnTo>
                  <a:lnTo>
                    <a:pt x="2042" y="676"/>
                  </a:lnTo>
                  <a:lnTo>
                    <a:pt x="2002" y="683"/>
                  </a:lnTo>
                  <a:lnTo>
                    <a:pt x="1962" y="690"/>
                  </a:lnTo>
                  <a:lnTo>
                    <a:pt x="1921" y="696"/>
                  </a:lnTo>
                  <a:lnTo>
                    <a:pt x="1881" y="702"/>
                  </a:lnTo>
                  <a:lnTo>
                    <a:pt x="1840" y="706"/>
                  </a:lnTo>
                  <a:lnTo>
                    <a:pt x="1800" y="709"/>
                  </a:lnTo>
                  <a:lnTo>
                    <a:pt x="1759" y="711"/>
                  </a:lnTo>
                  <a:lnTo>
                    <a:pt x="1718" y="712"/>
                  </a:lnTo>
                  <a:lnTo>
                    <a:pt x="1677" y="711"/>
                  </a:lnTo>
                  <a:lnTo>
                    <a:pt x="1634" y="708"/>
                  </a:lnTo>
                  <a:lnTo>
                    <a:pt x="1701" y="685"/>
                  </a:lnTo>
                  <a:lnTo>
                    <a:pt x="1764" y="663"/>
                  </a:lnTo>
                  <a:lnTo>
                    <a:pt x="1827" y="643"/>
                  </a:lnTo>
                  <a:lnTo>
                    <a:pt x="1888" y="624"/>
                  </a:lnTo>
                  <a:lnTo>
                    <a:pt x="1949" y="604"/>
                  </a:lnTo>
                  <a:lnTo>
                    <a:pt x="2009" y="586"/>
                  </a:lnTo>
                  <a:lnTo>
                    <a:pt x="2067" y="567"/>
                  </a:lnTo>
                  <a:lnTo>
                    <a:pt x="2126" y="548"/>
                  </a:lnTo>
                  <a:lnTo>
                    <a:pt x="2184" y="528"/>
                  </a:lnTo>
                  <a:lnTo>
                    <a:pt x="2243" y="507"/>
                  </a:lnTo>
                  <a:lnTo>
                    <a:pt x="2301" y="483"/>
                  </a:lnTo>
                  <a:lnTo>
                    <a:pt x="2360" y="457"/>
                  </a:lnTo>
                  <a:lnTo>
                    <a:pt x="2390" y="444"/>
                  </a:lnTo>
                  <a:lnTo>
                    <a:pt x="2420" y="429"/>
                  </a:lnTo>
                  <a:lnTo>
                    <a:pt x="2450" y="414"/>
                  </a:lnTo>
                  <a:lnTo>
                    <a:pt x="2481" y="397"/>
                  </a:lnTo>
                  <a:lnTo>
                    <a:pt x="2511" y="380"/>
                  </a:lnTo>
                  <a:lnTo>
                    <a:pt x="2542" y="361"/>
                  </a:lnTo>
                  <a:lnTo>
                    <a:pt x="2573" y="342"/>
                  </a:lnTo>
                  <a:lnTo>
                    <a:pt x="2604" y="322"/>
                  </a:lnTo>
                  <a:lnTo>
                    <a:pt x="2522" y="333"/>
                  </a:lnTo>
                  <a:lnTo>
                    <a:pt x="2437" y="345"/>
                  </a:lnTo>
                  <a:lnTo>
                    <a:pt x="2352" y="356"/>
                  </a:lnTo>
                  <a:lnTo>
                    <a:pt x="2267" y="367"/>
                  </a:lnTo>
                  <a:lnTo>
                    <a:pt x="2225" y="373"/>
                  </a:lnTo>
                  <a:lnTo>
                    <a:pt x="2181" y="377"/>
                  </a:lnTo>
                  <a:lnTo>
                    <a:pt x="2139" y="381"/>
                  </a:lnTo>
                  <a:lnTo>
                    <a:pt x="2096" y="384"/>
                  </a:lnTo>
                  <a:lnTo>
                    <a:pt x="2054" y="387"/>
                  </a:lnTo>
                  <a:lnTo>
                    <a:pt x="2012" y="388"/>
                  </a:lnTo>
                  <a:lnTo>
                    <a:pt x="1970" y="389"/>
                  </a:lnTo>
                  <a:lnTo>
                    <a:pt x="1927" y="389"/>
                  </a:lnTo>
                  <a:lnTo>
                    <a:pt x="1950" y="388"/>
                  </a:lnTo>
                  <a:lnTo>
                    <a:pt x="1972" y="386"/>
                  </a:lnTo>
                  <a:lnTo>
                    <a:pt x="1994" y="383"/>
                  </a:lnTo>
                  <a:lnTo>
                    <a:pt x="2016" y="378"/>
                  </a:lnTo>
                  <a:lnTo>
                    <a:pt x="2039" y="374"/>
                  </a:lnTo>
                  <a:lnTo>
                    <a:pt x="2061" y="367"/>
                  </a:lnTo>
                  <a:lnTo>
                    <a:pt x="2083" y="360"/>
                  </a:lnTo>
                  <a:lnTo>
                    <a:pt x="2106" y="352"/>
                  </a:lnTo>
                  <a:lnTo>
                    <a:pt x="2128" y="344"/>
                  </a:lnTo>
                  <a:lnTo>
                    <a:pt x="2151" y="335"/>
                  </a:lnTo>
                  <a:lnTo>
                    <a:pt x="2173" y="326"/>
                  </a:lnTo>
                  <a:lnTo>
                    <a:pt x="2196" y="316"/>
                  </a:lnTo>
                  <a:lnTo>
                    <a:pt x="2242" y="294"/>
                  </a:lnTo>
                  <a:lnTo>
                    <a:pt x="2286" y="271"/>
                  </a:lnTo>
                  <a:lnTo>
                    <a:pt x="2330" y="247"/>
                  </a:lnTo>
                  <a:lnTo>
                    <a:pt x="2374" y="221"/>
                  </a:lnTo>
                  <a:lnTo>
                    <a:pt x="2416" y="195"/>
                  </a:lnTo>
                  <a:lnTo>
                    <a:pt x="2458" y="169"/>
                  </a:lnTo>
                  <a:lnTo>
                    <a:pt x="2540" y="117"/>
                  </a:lnTo>
                  <a:lnTo>
                    <a:pt x="2616" y="70"/>
                  </a:lnTo>
                  <a:lnTo>
                    <a:pt x="2686" y="0"/>
                  </a:lnTo>
                  <a:close/>
                </a:path>
              </a:pathLst>
            </a:custGeom>
            <a:solidFill>
              <a:srgbClr val="4F585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6" name="Freeform 42"/>
            <p:cNvSpPr>
              <a:spLocks/>
            </p:cNvSpPr>
            <p:nvPr/>
          </p:nvSpPr>
          <p:spPr bwMode="auto">
            <a:xfrm>
              <a:off x="4895850" y="4389438"/>
              <a:ext cx="85725" cy="131763"/>
            </a:xfrm>
            <a:custGeom>
              <a:avLst/>
              <a:gdLst/>
              <a:ahLst/>
              <a:cxnLst>
                <a:cxn ang="0">
                  <a:pos x="355" y="161"/>
                </a:cxn>
                <a:cxn ang="0">
                  <a:pos x="346" y="315"/>
                </a:cxn>
                <a:cxn ang="0">
                  <a:pos x="293" y="465"/>
                </a:cxn>
                <a:cxn ang="0">
                  <a:pos x="213" y="611"/>
                </a:cxn>
                <a:cxn ang="0">
                  <a:pos x="55" y="865"/>
                </a:cxn>
                <a:cxn ang="0">
                  <a:pos x="29" y="960"/>
                </a:cxn>
                <a:cxn ang="0">
                  <a:pos x="163" y="876"/>
                </a:cxn>
                <a:cxn ang="0">
                  <a:pos x="282" y="768"/>
                </a:cxn>
                <a:cxn ang="0">
                  <a:pos x="384" y="647"/>
                </a:cxn>
                <a:cxn ang="0">
                  <a:pos x="359" y="911"/>
                </a:cxn>
                <a:cxn ang="0">
                  <a:pos x="318" y="1052"/>
                </a:cxn>
                <a:cxn ang="0">
                  <a:pos x="274" y="1135"/>
                </a:cxn>
                <a:cxn ang="0">
                  <a:pos x="214" y="1214"/>
                </a:cxn>
                <a:cxn ang="0">
                  <a:pos x="374" y="1016"/>
                </a:cxn>
                <a:cxn ang="0">
                  <a:pos x="428" y="925"/>
                </a:cxn>
                <a:cxn ang="0">
                  <a:pos x="456" y="844"/>
                </a:cxn>
                <a:cxn ang="0">
                  <a:pos x="463" y="755"/>
                </a:cxn>
                <a:cxn ang="0">
                  <a:pos x="443" y="889"/>
                </a:cxn>
                <a:cxn ang="0">
                  <a:pos x="416" y="1051"/>
                </a:cxn>
                <a:cxn ang="0">
                  <a:pos x="375" y="1158"/>
                </a:cxn>
                <a:cxn ang="0">
                  <a:pos x="327" y="1233"/>
                </a:cxn>
                <a:cxn ang="0">
                  <a:pos x="521" y="1000"/>
                </a:cxn>
                <a:cxn ang="0">
                  <a:pos x="621" y="926"/>
                </a:cxn>
                <a:cxn ang="0">
                  <a:pos x="578" y="1098"/>
                </a:cxn>
                <a:cxn ang="0">
                  <a:pos x="471" y="1398"/>
                </a:cxn>
                <a:cxn ang="0">
                  <a:pos x="571" y="1286"/>
                </a:cxn>
                <a:cxn ang="0">
                  <a:pos x="682" y="1105"/>
                </a:cxn>
                <a:cxn ang="0">
                  <a:pos x="722" y="1107"/>
                </a:cxn>
                <a:cxn ang="0">
                  <a:pos x="651" y="1439"/>
                </a:cxn>
                <a:cxn ang="0">
                  <a:pos x="711" y="1464"/>
                </a:cxn>
                <a:cxn ang="0">
                  <a:pos x="855" y="1247"/>
                </a:cxn>
                <a:cxn ang="0">
                  <a:pos x="787" y="1474"/>
                </a:cxn>
                <a:cxn ang="0">
                  <a:pos x="722" y="1630"/>
                </a:cxn>
                <a:cxn ang="0">
                  <a:pos x="680" y="1731"/>
                </a:cxn>
                <a:cxn ang="0">
                  <a:pos x="828" y="1576"/>
                </a:cxn>
                <a:cxn ang="0">
                  <a:pos x="972" y="1419"/>
                </a:cxn>
                <a:cxn ang="0">
                  <a:pos x="988" y="1498"/>
                </a:cxn>
                <a:cxn ang="0">
                  <a:pos x="953" y="1614"/>
                </a:cxn>
                <a:cxn ang="0">
                  <a:pos x="886" y="1718"/>
                </a:cxn>
                <a:cxn ang="0">
                  <a:pos x="949" y="1637"/>
                </a:cxn>
                <a:cxn ang="0">
                  <a:pos x="1038" y="1515"/>
                </a:cxn>
                <a:cxn ang="0">
                  <a:pos x="1062" y="1474"/>
                </a:cxn>
                <a:cxn ang="0">
                  <a:pos x="970" y="1680"/>
                </a:cxn>
                <a:cxn ang="0">
                  <a:pos x="896" y="1799"/>
                </a:cxn>
                <a:cxn ang="0">
                  <a:pos x="1026" y="1665"/>
                </a:cxn>
                <a:cxn ang="0">
                  <a:pos x="1112" y="1553"/>
                </a:cxn>
                <a:cxn ang="0">
                  <a:pos x="1163" y="1444"/>
                </a:cxn>
                <a:cxn ang="0">
                  <a:pos x="1179" y="1327"/>
                </a:cxn>
                <a:cxn ang="0">
                  <a:pos x="1157" y="1192"/>
                </a:cxn>
                <a:cxn ang="0">
                  <a:pos x="1098" y="1027"/>
                </a:cxn>
                <a:cxn ang="0">
                  <a:pos x="1013" y="852"/>
                </a:cxn>
                <a:cxn ang="0">
                  <a:pos x="914" y="688"/>
                </a:cxn>
                <a:cxn ang="0">
                  <a:pos x="755" y="471"/>
                </a:cxn>
                <a:cxn ang="0">
                  <a:pos x="506" y="175"/>
                </a:cxn>
              </a:cxnLst>
              <a:rect l="0" t="0" r="r" b="b"/>
              <a:pathLst>
                <a:path w="1179" h="1820">
                  <a:moveTo>
                    <a:pt x="318" y="35"/>
                  </a:moveTo>
                  <a:lnTo>
                    <a:pt x="332" y="67"/>
                  </a:lnTo>
                  <a:lnTo>
                    <a:pt x="342" y="98"/>
                  </a:lnTo>
                  <a:lnTo>
                    <a:pt x="350" y="130"/>
                  </a:lnTo>
                  <a:lnTo>
                    <a:pt x="355" y="161"/>
                  </a:lnTo>
                  <a:lnTo>
                    <a:pt x="357" y="192"/>
                  </a:lnTo>
                  <a:lnTo>
                    <a:pt x="358" y="223"/>
                  </a:lnTo>
                  <a:lnTo>
                    <a:pt x="356" y="253"/>
                  </a:lnTo>
                  <a:lnTo>
                    <a:pt x="352" y="285"/>
                  </a:lnTo>
                  <a:lnTo>
                    <a:pt x="346" y="315"/>
                  </a:lnTo>
                  <a:lnTo>
                    <a:pt x="339" y="345"/>
                  </a:lnTo>
                  <a:lnTo>
                    <a:pt x="330" y="376"/>
                  </a:lnTo>
                  <a:lnTo>
                    <a:pt x="319" y="405"/>
                  </a:lnTo>
                  <a:lnTo>
                    <a:pt x="307" y="435"/>
                  </a:lnTo>
                  <a:lnTo>
                    <a:pt x="293" y="465"/>
                  </a:lnTo>
                  <a:lnTo>
                    <a:pt x="278" y="495"/>
                  </a:lnTo>
                  <a:lnTo>
                    <a:pt x="263" y="524"/>
                  </a:lnTo>
                  <a:lnTo>
                    <a:pt x="247" y="553"/>
                  </a:lnTo>
                  <a:lnTo>
                    <a:pt x="230" y="582"/>
                  </a:lnTo>
                  <a:lnTo>
                    <a:pt x="213" y="611"/>
                  </a:lnTo>
                  <a:lnTo>
                    <a:pt x="195" y="640"/>
                  </a:lnTo>
                  <a:lnTo>
                    <a:pt x="159" y="697"/>
                  </a:lnTo>
                  <a:lnTo>
                    <a:pt x="123" y="754"/>
                  </a:lnTo>
                  <a:lnTo>
                    <a:pt x="88" y="810"/>
                  </a:lnTo>
                  <a:lnTo>
                    <a:pt x="55" y="865"/>
                  </a:lnTo>
                  <a:lnTo>
                    <a:pt x="40" y="892"/>
                  </a:lnTo>
                  <a:lnTo>
                    <a:pt x="25" y="919"/>
                  </a:lnTo>
                  <a:lnTo>
                    <a:pt x="12" y="946"/>
                  </a:lnTo>
                  <a:lnTo>
                    <a:pt x="0" y="974"/>
                  </a:lnTo>
                  <a:lnTo>
                    <a:pt x="29" y="960"/>
                  </a:lnTo>
                  <a:lnTo>
                    <a:pt x="57" y="945"/>
                  </a:lnTo>
                  <a:lnTo>
                    <a:pt x="84" y="930"/>
                  </a:lnTo>
                  <a:lnTo>
                    <a:pt x="111" y="913"/>
                  </a:lnTo>
                  <a:lnTo>
                    <a:pt x="137" y="895"/>
                  </a:lnTo>
                  <a:lnTo>
                    <a:pt x="163" y="876"/>
                  </a:lnTo>
                  <a:lnTo>
                    <a:pt x="188" y="856"/>
                  </a:lnTo>
                  <a:lnTo>
                    <a:pt x="212" y="835"/>
                  </a:lnTo>
                  <a:lnTo>
                    <a:pt x="236" y="813"/>
                  </a:lnTo>
                  <a:lnTo>
                    <a:pt x="259" y="791"/>
                  </a:lnTo>
                  <a:lnTo>
                    <a:pt x="282" y="768"/>
                  </a:lnTo>
                  <a:lnTo>
                    <a:pt x="305" y="745"/>
                  </a:lnTo>
                  <a:lnTo>
                    <a:pt x="326" y="720"/>
                  </a:lnTo>
                  <a:lnTo>
                    <a:pt x="346" y="696"/>
                  </a:lnTo>
                  <a:lnTo>
                    <a:pt x="365" y="671"/>
                  </a:lnTo>
                  <a:lnTo>
                    <a:pt x="384" y="647"/>
                  </a:lnTo>
                  <a:lnTo>
                    <a:pt x="379" y="723"/>
                  </a:lnTo>
                  <a:lnTo>
                    <a:pt x="374" y="800"/>
                  </a:lnTo>
                  <a:lnTo>
                    <a:pt x="370" y="837"/>
                  </a:lnTo>
                  <a:lnTo>
                    <a:pt x="365" y="874"/>
                  </a:lnTo>
                  <a:lnTo>
                    <a:pt x="359" y="911"/>
                  </a:lnTo>
                  <a:lnTo>
                    <a:pt x="351" y="947"/>
                  </a:lnTo>
                  <a:lnTo>
                    <a:pt x="342" y="983"/>
                  </a:lnTo>
                  <a:lnTo>
                    <a:pt x="331" y="1018"/>
                  </a:lnTo>
                  <a:lnTo>
                    <a:pt x="325" y="1035"/>
                  </a:lnTo>
                  <a:lnTo>
                    <a:pt x="318" y="1052"/>
                  </a:lnTo>
                  <a:lnTo>
                    <a:pt x="311" y="1069"/>
                  </a:lnTo>
                  <a:lnTo>
                    <a:pt x="303" y="1086"/>
                  </a:lnTo>
                  <a:lnTo>
                    <a:pt x="293" y="1103"/>
                  </a:lnTo>
                  <a:lnTo>
                    <a:pt x="284" y="1119"/>
                  </a:lnTo>
                  <a:lnTo>
                    <a:pt x="274" y="1135"/>
                  </a:lnTo>
                  <a:lnTo>
                    <a:pt x="264" y="1151"/>
                  </a:lnTo>
                  <a:lnTo>
                    <a:pt x="252" y="1167"/>
                  </a:lnTo>
                  <a:lnTo>
                    <a:pt x="240" y="1182"/>
                  </a:lnTo>
                  <a:lnTo>
                    <a:pt x="227" y="1198"/>
                  </a:lnTo>
                  <a:lnTo>
                    <a:pt x="214" y="1214"/>
                  </a:lnTo>
                  <a:lnTo>
                    <a:pt x="259" y="1156"/>
                  </a:lnTo>
                  <a:lnTo>
                    <a:pt x="307" y="1100"/>
                  </a:lnTo>
                  <a:lnTo>
                    <a:pt x="330" y="1072"/>
                  </a:lnTo>
                  <a:lnTo>
                    <a:pt x="352" y="1044"/>
                  </a:lnTo>
                  <a:lnTo>
                    <a:pt x="374" y="1016"/>
                  </a:lnTo>
                  <a:lnTo>
                    <a:pt x="394" y="987"/>
                  </a:lnTo>
                  <a:lnTo>
                    <a:pt x="403" y="972"/>
                  </a:lnTo>
                  <a:lnTo>
                    <a:pt x="412" y="956"/>
                  </a:lnTo>
                  <a:lnTo>
                    <a:pt x="420" y="941"/>
                  </a:lnTo>
                  <a:lnTo>
                    <a:pt x="428" y="925"/>
                  </a:lnTo>
                  <a:lnTo>
                    <a:pt x="435" y="910"/>
                  </a:lnTo>
                  <a:lnTo>
                    <a:pt x="441" y="894"/>
                  </a:lnTo>
                  <a:lnTo>
                    <a:pt x="447" y="878"/>
                  </a:lnTo>
                  <a:lnTo>
                    <a:pt x="452" y="861"/>
                  </a:lnTo>
                  <a:lnTo>
                    <a:pt x="456" y="844"/>
                  </a:lnTo>
                  <a:lnTo>
                    <a:pt x="460" y="827"/>
                  </a:lnTo>
                  <a:lnTo>
                    <a:pt x="462" y="810"/>
                  </a:lnTo>
                  <a:lnTo>
                    <a:pt x="463" y="792"/>
                  </a:lnTo>
                  <a:lnTo>
                    <a:pt x="464" y="773"/>
                  </a:lnTo>
                  <a:lnTo>
                    <a:pt x="463" y="755"/>
                  </a:lnTo>
                  <a:lnTo>
                    <a:pt x="462" y="735"/>
                  </a:lnTo>
                  <a:lnTo>
                    <a:pt x="459" y="715"/>
                  </a:lnTo>
                  <a:lnTo>
                    <a:pt x="452" y="787"/>
                  </a:lnTo>
                  <a:lnTo>
                    <a:pt x="446" y="856"/>
                  </a:lnTo>
                  <a:lnTo>
                    <a:pt x="443" y="889"/>
                  </a:lnTo>
                  <a:lnTo>
                    <a:pt x="439" y="922"/>
                  </a:lnTo>
                  <a:lnTo>
                    <a:pt x="435" y="955"/>
                  </a:lnTo>
                  <a:lnTo>
                    <a:pt x="430" y="988"/>
                  </a:lnTo>
                  <a:lnTo>
                    <a:pt x="424" y="1020"/>
                  </a:lnTo>
                  <a:lnTo>
                    <a:pt x="416" y="1051"/>
                  </a:lnTo>
                  <a:lnTo>
                    <a:pt x="407" y="1082"/>
                  </a:lnTo>
                  <a:lnTo>
                    <a:pt x="396" y="1113"/>
                  </a:lnTo>
                  <a:lnTo>
                    <a:pt x="390" y="1128"/>
                  </a:lnTo>
                  <a:lnTo>
                    <a:pt x="383" y="1143"/>
                  </a:lnTo>
                  <a:lnTo>
                    <a:pt x="375" y="1158"/>
                  </a:lnTo>
                  <a:lnTo>
                    <a:pt x="367" y="1173"/>
                  </a:lnTo>
                  <a:lnTo>
                    <a:pt x="358" y="1188"/>
                  </a:lnTo>
                  <a:lnTo>
                    <a:pt x="349" y="1202"/>
                  </a:lnTo>
                  <a:lnTo>
                    <a:pt x="338" y="1218"/>
                  </a:lnTo>
                  <a:lnTo>
                    <a:pt x="327" y="1233"/>
                  </a:lnTo>
                  <a:lnTo>
                    <a:pt x="366" y="1185"/>
                  </a:lnTo>
                  <a:lnTo>
                    <a:pt x="404" y="1139"/>
                  </a:lnTo>
                  <a:lnTo>
                    <a:pt x="443" y="1093"/>
                  </a:lnTo>
                  <a:lnTo>
                    <a:pt x="482" y="1047"/>
                  </a:lnTo>
                  <a:lnTo>
                    <a:pt x="521" y="1000"/>
                  </a:lnTo>
                  <a:lnTo>
                    <a:pt x="559" y="952"/>
                  </a:lnTo>
                  <a:lnTo>
                    <a:pt x="597" y="905"/>
                  </a:lnTo>
                  <a:lnTo>
                    <a:pt x="633" y="856"/>
                  </a:lnTo>
                  <a:lnTo>
                    <a:pt x="627" y="891"/>
                  </a:lnTo>
                  <a:lnTo>
                    <a:pt x="621" y="926"/>
                  </a:lnTo>
                  <a:lnTo>
                    <a:pt x="614" y="960"/>
                  </a:lnTo>
                  <a:lnTo>
                    <a:pt x="606" y="996"/>
                  </a:lnTo>
                  <a:lnTo>
                    <a:pt x="597" y="1030"/>
                  </a:lnTo>
                  <a:lnTo>
                    <a:pt x="588" y="1064"/>
                  </a:lnTo>
                  <a:lnTo>
                    <a:pt x="578" y="1098"/>
                  </a:lnTo>
                  <a:lnTo>
                    <a:pt x="568" y="1131"/>
                  </a:lnTo>
                  <a:lnTo>
                    <a:pt x="545" y="1198"/>
                  </a:lnTo>
                  <a:lnTo>
                    <a:pt x="521" y="1265"/>
                  </a:lnTo>
                  <a:lnTo>
                    <a:pt x="496" y="1332"/>
                  </a:lnTo>
                  <a:lnTo>
                    <a:pt x="471" y="1398"/>
                  </a:lnTo>
                  <a:lnTo>
                    <a:pt x="492" y="1377"/>
                  </a:lnTo>
                  <a:lnTo>
                    <a:pt x="513" y="1356"/>
                  </a:lnTo>
                  <a:lnTo>
                    <a:pt x="533" y="1333"/>
                  </a:lnTo>
                  <a:lnTo>
                    <a:pt x="552" y="1310"/>
                  </a:lnTo>
                  <a:lnTo>
                    <a:pt x="571" y="1286"/>
                  </a:lnTo>
                  <a:lnTo>
                    <a:pt x="588" y="1261"/>
                  </a:lnTo>
                  <a:lnTo>
                    <a:pt x="605" y="1236"/>
                  </a:lnTo>
                  <a:lnTo>
                    <a:pt x="622" y="1210"/>
                  </a:lnTo>
                  <a:lnTo>
                    <a:pt x="653" y="1157"/>
                  </a:lnTo>
                  <a:lnTo>
                    <a:pt x="682" y="1105"/>
                  </a:lnTo>
                  <a:lnTo>
                    <a:pt x="710" y="1052"/>
                  </a:lnTo>
                  <a:lnTo>
                    <a:pt x="737" y="999"/>
                  </a:lnTo>
                  <a:lnTo>
                    <a:pt x="733" y="1035"/>
                  </a:lnTo>
                  <a:lnTo>
                    <a:pt x="728" y="1071"/>
                  </a:lnTo>
                  <a:lnTo>
                    <a:pt x="722" y="1107"/>
                  </a:lnTo>
                  <a:lnTo>
                    <a:pt x="716" y="1144"/>
                  </a:lnTo>
                  <a:lnTo>
                    <a:pt x="702" y="1218"/>
                  </a:lnTo>
                  <a:lnTo>
                    <a:pt x="686" y="1292"/>
                  </a:lnTo>
                  <a:lnTo>
                    <a:pt x="669" y="1365"/>
                  </a:lnTo>
                  <a:lnTo>
                    <a:pt x="651" y="1439"/>
                  </a:lnTo>
                  <a:lnTo>
                    <a:pt x="632" y="1513"/>
                  </a:lnTo>
                  <a:lnTo>
                    <a:pt x="614" y="1585"/>
                  </a:lnTo>
                  <a:lnTo>
                    <a:pt x="647" y="1545"/>
                  </a:lnTo>
                  <a:lnTo>
                    <a:pt x="679" y="1505"/>
                  </a:lnTo>
                  <a:lnTo>
                    <a:pt x="711" y="1464"/>
                  </a:lnTo>
                  <a:lnTo>
                    <a:pt x="741" y="1421"/>
                  </a:lnTo>
                  <a:lnTo>
                    <a:pt x="771" y="1379"/>
                  </a:lnTo>
                  <a:lnTo>
                    <a:pt x="800" y="1336"/>
                  </a:lnTo>
                  <a:lnTo>
                    <a:pt x="827" y="1292"/>
                  </a:lnTo>
                  <a:lnTo>
                    <a:pt x="855" y="1247"/>
                  </a:lnTo>
                  <a:lnTo>
                    <a:pt x="838" y="1313"/>
                  </a:lnTo>
                  <a:lnTo>
                    <a:pt x="819" y="1378"/>
                  </a:lnTo>
                  <a:lnTo>
                    <a:pt x="809" y="1410"/>
                  </a:lnTo>
                  <a:lnTo>
                    <a:pt x="798" y="1442"/>
                  </a:lnTo>
                  <a:lnTo>
                    <a:pt x="787" y="1474"/>
                  </a:lnTo>
                  <a:lnTo>
                    <a:pt x="775" y="1506"/>
                  </a:lnTo>
                  <a:lnTo>
                    <a:pt x="763" y="1537"/>
                  </a:lnTo>
                  <a:lnTo>
                    <a:pt x="750" y="1568"/>
                  </a:lnTo>
                  <a:lnTo>
                    <a:pt x="736" y="1599"/>
                  </a:lnTo>
                  <a:lnTo>
                    <a:pt x="722" y="1630"/>
                  </a:lnTo>
                  <a:lnTo>
                    <a:pt x="706" y="1660"/>
                  </a:lnTo>
                  <a:lnTo>
                    <a:pt x="690" y="1692"/>
                  </a:lnTo>
                  <a:lnTo>
                    <a:pt x="673" y="1722"/>
                  </a:lnTo>
                  <a:lnTo>
                    <a:pt x="656" y="1752"/>
                  </a:lnTo>
                  <a:lnTo>
                    <a:pt x="680" y="1731"/>
                  </a:lnTo>
                  <a:lnTo>
                    <a:pt x="703" y="1710"/>
                  </a:lnTo>
                  <a:lnTo>
                    <a:pt x="725" y="1689"/>
                  </a:lnTo>
                  <a:lnTo>
                    <a:pt x="747" y="1666"/>
                  </a:lnTo>
                  <a:lnTo>
                    <a:pt x="788" y="1622"/>
                  </a:lnTo>
                  <a:lnTo>
                    <a:pt x="828" y="1576"/>
                  </a:lnTo>
                  <a:lnTo>
                    <a:pt x="868" y="1531"/>
                  </a:lnTo>
                  <a:lnTo>
                    <a:pt x="908" y="1486"/>
                  </a:lnTo>
                  <a:lnTo>
                    <a:pt x="929" y="1463"/>
                  </a:lnTo>
                  <a:lnTo>
                    <a:pt x="950" y="1440"/>
                  </a:lnTo>
                  <a:lnTo>
                    <a:pt x="972" y="1419"/>
                  </a:lnTo>
                  <a:lnTo>
                    <a:pt x="994" y="1398"/>
                  </a:lnTo>
                  <a:lnTo>
                    <a:pt x="994" y="1423"/>
                  </a:lnTo>
                  <a:lnTo>
                    <a:pt x="993" y="1449"/>
                  </a:lnTo>
                  <a:lnTo>
                    <a:pt x="991" y="1474"/>
                  </a:lnTo>
                  <a:lnTo>
                    <a:pt x="988" y="1498"/>
                  </a:lnTo>
                  <a:lnTo>
                    <a:pt x="983" y="1522"/>
                  </a:lnTo>
                  <a:lnTo>
                    <a:pt x="977" y="1546"/>
                  </a:lnTo>
                  <a:lnTo>
                    <a:pt x="970" y="1569"/>
                  </a:lnTo>
                  <a:lnTo>
                    <a:pt x="962" y="1592"/>
                  </a:lnTo>
                  <a:lnTo>
                    <a:pt x="953" y="1614"/>
                  </a:lnTo>
                  <a:lnTo>
                    <a:pt x="942" y="1636"/>
                  </a:lnTo>
                  <a:lnTo>
                    <a:pt x="930" y="1657"/>
                  </a:lnTo>
                  <a:lnTo>
                    <a:pt x="917" y="1678"/>
                  </a:lnTo>
                  <a:lnTo>
                    <a:pt x="902" y="1699"/>
                  </a:lnTo>
                  <a:lnTo>
                    <a:pt x="886" y="1718"/>
                  </a:lnTo>
                  <a:lnTo>
                    <a:pt x="869" y="1736"/>
                  </a:lnTo>
                  <a:lnTo>
                    <a:pt x="851" y="1753"/>
                  </a:lnTo>
                  <a:lnTo>
                    <a:pt x="883" y="1715"/>
                  </a:lnTo>
                  <a:lnTo>
                    <a:pt x="916" y="1676"/>
                  </a:lnTo>
                  <a:lnTo>
                    <a:pt x="949" y="1637"/>
                  </a:lnTo>
                  <a:lnTo>
                    <a:pt x="980" y="1598"/>
                  </a:lnTo>
                  <a:lnTo>
                    <a:pt x="995" y="1578"/>
                  </a:lnTo>
                  <a:lnTo>
                    <a:pt x="1010" y="1557"/>
                  </a:lnTo>
                  <a:lnTo>
                    <a:pt x="1024" y="1537"/>
                  </a:lnTo>
                  <a:lnTo>
                    <a:pt x="1038" y="1515"/>
                  </a:lnTo>
                  <a:lnTo>
                    <a:pt x="1050" y="1493"/>
                  </a:lnTo>
                  <a:lnTo>
                    <a:pt x="1062" y="1471"/>
                  </a:lnTo>
                  <a:lnTo>
                    <a:pt x="1073" y="1448"/>
                  </a:lnTo>
                  <a:lnTo>
                    <a:pt x="1082" y="1423"/>
                  </a:lnTo>
                  <a:lnTo>
                    <a:pt x="1062" y="1474"/>
                  </a:lnTo>
                  <a:lnTo>
                    <a:pt x="1041" y="1525"/>
                  </a:lnTo>
                  <a:lnTo>
                    <a:pt x="1019" y="1577"/>
                  </a:lnTo>
                  <a:lnTo>
                    <a:pt x="995" y="1629"/>
                  </a:lnTo>
                  <a:lnTo>
                    <a:pt x="983" y="1654"/>
                  </a:lnTo>
                  <a:lnTo>
                    <a:pt x="970" y="1680"/>
                  </a:lnTo>
                  <a:lnTo>
                    <a:pt x="957" y="1705"/>
                  </a:lnTo>
                  <a:lnTo>
                    <a:pt x="943" y="1730"/>
                  </a:lnTo>
                  <a:lnTo>
                    <a:pt x="928" y="1754"/>
                  </a:lnTo>
                  <a:lnTo>
                    <a:pt x="912" y="1777"/>
                  </a:lnTo>
                  <a:lnTo>
                    <a:pt x="896" y="1799"/>
                  </a:lnTo>
                  <a:lnTo>
                    <a:pt x="878" y="1820"/>
                  </a:lnTo>
                  <a:lnTo>
                    <a:pt x="933" y="1765"/>
                  </a:lnTo>
                  <a:lnTo>
                    <a:pt x="982" y="1714"/>
                  </a:lnTo>
                  <a:lnTo>
                    <a:pt x="1004" y="1690"/>
                  </a:lnTo>
                  <a:lnTo>
                    <a:pt x="1026" y="1665"/>
                  </a:lnTo>
                  <a:lnTo>
                    <a:pt x="1046" y="1642"/>
                  </a:lnTo>
                  <a:lnTo>
                    <a:pt x="1064" y="1619"/>
                  </a:lnTo>
                  <a:lnTo>
                    <a:pt x="1081" y="1597"/>
                  </a:lnTo>
                  <a:lnTo>
                    <a:pt x="1098" y="1575"/>
                  </a:lnTo>
                  <a:lnTo>
                    <a:pt x="1112" y="1553"/>
                  </a:lnTo>
                  <a:lnTo>
                    <a:pt x="1125" y="1532"/>
                  </a:lnTo>
                  <a:lnTo>
                    <a:pt x="1137" y="1510"/>
                  </a:lnTo>
                  <a:lnTo>
                    <a:pt x="1147" y="1488"/>
                  </a:lnTo>
                  <a:lnTo>
                    <a:pt x="1156" y="1467"/>
                  </a:lnTo>
                  <a:lnTo>
                    <a:pt x="1163" y="1444"/>
                  </a:lnTo>
                  <a:lnTo>
                    <a:pt x="1169" y="1421"/>
                  </a:lnTo>
                  <a:lnTo>
                    <a:pt x="1174" y="1399"/>
                  </a:lnTo>
                  <a:lnTo>
                    <a:pt x="1177" y="1376"/>
                  </a:lnTo>
                  <a:lnTo>
                    <a:pt x="1179" y="1352"/>
                  </a:lnTo>
                  <a:lnTo>
                    <a:pt x="1179" y="1327"/>
                  </a:lnTo>
                  <a:lnTo>
                    <a:pt x="1177" y="1302"/>
                  </a:lnTo>
                  <a:lnTo>
                    <a:pt x="1175" y="1276"/>
                  </a:lnTo>
                  <a:lnTo>
                    <a:pt x="1170" y="1250"/>
                  </a:lnTo>
                  <a:lnTo>
                    <a:pt x="1165" y="1222"/>
                  </a:lnTo>
                  <a:lnTo>
                    <a:pt x="1157" y="1192"/>
                  </a:lnTo>
                  <a:lnTo>
                    <a:pt x="1149" y="1162"/>
                  </a:lnTo>
                  <a:lnTo>
                    <a:pt x="1138" y="1130"/>
                  </a:lnTo>
                  <a:lnTo>
                    <a:pt x="1127" y="1097"/>
                  </a:lnTo>
                  <a:lnTo>
                    <a:pt x="1113" y="1063"/>
                  </a:lnTo>
                  <a:lnTo>
                    <a:pt x="1098" y="1027"/>
                  </a:lnTo>
                  <a:lnTo>
                    <a:pt x="1081" y="990"/>
                  </a:lnTo>
                  <a:lnTo>
                    <a:pt x="1065" y="954"/>
                  </a:lnTo>
                  <a:lnTo>
                    <a:pt x="1048" y="920"/>
                  </a:lnTo>
                  <a:lnTo>
                    <a:pt x="1031" y="886"/>
                  </a:lnTo>
                  <a:lnTo>
                    <a:pt x="1013" y="852"/>
                  </a:lnTo>
                  <a:lnTo>
                    <a:pt x="994" y="819"/>
                  </a:lnTo>
                  <a:lnTo>
                    <a:pt x="975" y="786"/>
                  </a:lnTo>
                  <a:lnTo>
                    <a:pt x="955" y="753"/>
                  </a:lnTo>
                  <a:lnTo>
                    <a:pt x="935" y="720"/>
                  </a:lnTo>
                  <a:lnTo>
                    <a:pt x="914" y="688"/>
                  </a:lnTo>
                  <a:lnTo>
                    <a:pt x="893" y="657"/>
                  </a:lnTo>
                  <a:lnTo>
                    <a:pt x="871" y="625"/>
                  </a:lnTo>
                  <a:lnTo>
                    <a:pt x="849" y="594"/>
                  </a:lnTo>
                  <a:lnTo>
                    <a:pt x="802" y="533"/>
                  </a:lnTo>
                  <a:lnTo>
                    <a:pt x="755" y="471"/>
                  </a:lnTo>
                  <a:lnTo>
                    <a:pt x="707" y="411"/>
                  </a:lnTo>
                  <a:lnTo>
                    <a:pt x="658" y="351"/>
                  </a:lnTo>
                  <a:lnTo>
                    <a:pt x="608" y="293"/>
                  </a:lnTo>
                  <a:lnTo>
                    <a:pt x="556" y="233"/>
                  </a:lnTo>
                  <a:lnTo>
                    <a:pt x="506" y="175"/>
                  </a:lnTo>
                  <a:lnTo>
                    <a:pt x="455" y="117"/>
                  </a:lnTo>
                  <a:lnTo>
                    <a:pt x="404" y="59"/>
                  </a:lnTo>
                  <a:lnTo>
                    <a:pt x="354" y="0"/>
                  </a:lnTo>
                  <a:lnTo>
                    <a:pt x="318" y="35"/>
                  </a:lnTo>
                  <a:close/>
                </a:path>
              </a:pathLst>
            </a:custGeom>
            <a:solidFill>
              <a:srgbClr val="4F585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7" name="Freeform 43"/>
            <p:cNvSpPr>
              <a:spLocks/>
            </p:cNvSpPr>
            <p:nvPr/>
          </p:nvSpPr>
          <p:spPr bwMode="auto">
            <a:xfrm>
              <a:off x="4235450" y="4403725"/>
              <a:ext cx="136525" cy="127000"/>
            </a:xfrm>
            <a:custGeom>
              <a:avLst/>
              <a:gdLst/>
              <a:ahLst/>
              <a:cxnLst>
                <a:cxn ang="0">
                  <a:pos x="1275" y="111"/>
                </a:cxn>
                <a:cxn ang="0">
                  <a:pos x="895" y="191"/>
                </a:cxn>
                <a:cxn ang="0">
                  <a:pos x="810" y="252"/>
                </a:cxn>
                <a:cxn ang="0">
                  <a:pos x="973" y="284"/>
                </a:cxn>
                <a:cxn ang="0">
                  <a:pos x="1290" y="287"/>
                </a:cxn>
                <a:cxn ang="0">
                  <a:pos x="1359" y="348"/>
                </a:cxn>
                <a:cxn ang="0">
                  <a:pos x="1132" y="443"/>
                </a:cxn>
                <a:cxn ang="0">
                  <a:pos x="992" y="465"/>
                </a:cxn>
                <a:cxn ang="0">
                  <a:pos x="830" y="458"/>
                </a:cxn>
                <a:cxn ang="0">
                  <a:pos x="1111" y="500"/>
                </a:cxn>
                <a:cxn ang="0">
                  <a:pos x="1398" y="486"/>
                </a:cxn>
                <a:cxn ang="0">
                  <a:pos x="1381" y="549"/>
                </a:cxn>
                <a:cxn ang="0">
                  <a:pos x="1233" y="597"/>
                </a:cxn>
                <a:cxn ang="0">
                  <a:pos x="1004" y="606"/>
                </a:cxn>
                <a:cxn ang="0">
                  <a:pos x="818" y="629"/>
                </a:cxn>
                <a:cxn ang="0">
                  <a:pos x="878" y="686"/>
                </a:cxn>
                <a:cxn ang="0">
                  <a:pos x="1033" y="710"/>
                </a:cxn>
                <a:cxn ang="0">
                  <a:pos x="1349" y="692"/>
                </a:cxn>
                <a:cxn ang="0">
                  <a:pos x="1250" y="802"/>
                </a:cxn>
                <a:cxn ang="0">
                  <a:pos x="1006" y="900"/>
                </a:cxn>
                <a:cxn ang="0">
                  <a:pos x="807" y="944"/>
                </a:cxn>
                <a:cxn ang="0">
                  <a:pos x="580" y="956"/>
                </a:cxn>
                <a:cxn ang="0">
                  <a:pos x="878" y="952"/>
                </a:cxn>
                <a:cxn ang="0">
                  <a:pos x="1220" y="909"/>
                </a:cxn>
                <a:cxn ang="0">
                  <a:pos x="1405" y="852"/>
                </a:cxn>
                <a:cxn ang="0">
                  <a:pos x="1229" y="1007"/>
                </a:cxn>
                <a:cxn ang="0">
                  <a:pos x="1027" y="1098"/>
                </a:cxn>
                <a:cxn ang="0">
                  <a:pos x="776" y="1148"/>
                </a:cxn>
                <a:cxn ang="0">
                  <a:pos x="494" y="1198"/>
                </a:cxn>
                <a:cxn ang="0">
                  <a:pos x="659" y="1241"/>
                </a:cxn>
                <a:cxn ang="0">
                  <a:pos x="832" y="1240"/>
                </a:cxn>
                <a:cxn ang="0">
                  <a:pos x="1159" y="1203"/>
                </a:cxn>
                <a:cxn ang="0">
                  <a:pos x="1115" y="1252"/>
                </a:cxn>
                <a:cxn ang="0">
                  <a:pos x="907" y="1316"/>
                </a:cxn>
                <a:cxn ang="0">
                  <a:pos x="509" y="1372"/>
                </a:cxn>
                <a:cxn ang="0">
                  <a:pos x="311" y="1424"/>
                </a:cxn>
                <a:cxn ang="0">
                  <a:pos x="461" y="1460"/>
                </a:cxn>
                <a:cxn ang="0">
                  <a:pos x="768" y="1462"/>
                </a:cxn>
                <a:cxn ang="0">
                  <a:pos x="961" y="1472"/>
                </a:cxn>
                <a:cxn ang="0">
                  <a:pos x="780" y="1523"/>
                </a:cxn>
                <a:cxn ang="0">
                  <a:pos x="472" y="1542"/>
                </a:cxn>
                <a:cxn ang="0">
                  <a:pos x="226" y="1564"/>
                </a:cxn>
                <a:cxn ang="0">
                  <a:pos x="220" y="1608"/>
                </a:cxn>
                <a:cxn ang="0">
                  <a:pos x="348" y="1631"/>
                </a:cxn>
                <a:cxn ang="0">
                  <a:pos x="520" y="1624"/>
                </a:cxn>
                <a:cxn ang="0">
                  <a:pos x="696" y="1556"/>
                </a:cxn>
                <a:cxn ang="0">
                  <a:pos x="335" y="1557"/>
                </a:cxn>
                <a:cxn ang="0">
                  <a:pos x="109" y="1583"/>
                </a:cxn>
                <a:cxn ang="0">
                  <a:pos x="0" y="1637"/>
                </a:cxn>
                <a:cxn ang="0">
                  <a:pos x="230" y="1760"/>
                </a:cxn>
                <a:cxn ang="0">
                  <a:pos x="551" y="1762"/>
                </a:cxn>
                <a:cxn ang="0">
                  <a:pos x="893" y="1682"/>
                </a:cxn>
                <a:cxn ang="0">
                  <a:pos x="1189" y="1561"/>
                </a:cxn>
                <a:cxn ang="0">
                  <a:pos x="1412" y="1402"/>
                </a:cxn>
                <a:cxn ang="0">
                  <a:pos x="1659" y="1115"/>
                </a:cxn>
                <a:cxn ang="0">
                  <a:pos x="1851" y="760"/>
                </a:cxn>
                <a:cxn ang="0">
                  <a:pos x="1907" y="402"/>
                </a:cxn>
                <a:cxn ang="0">
                  <a:pos x="1751" y="105"/>
                </a:cxn>
              </a:cxnLst>
              <a:rect l="0" t="0" r="r" b="b"/>
              <a:pathLst>
                <a:path w="1910" h="1773">
                  <a:moveTo>
                    <a:pt x="1600" y="0"/>
                  </a:moveTo>
                  <a:lnTo>
                    <a:pt x="1545" y="22"/>
                  </a:lnTo>
                  <a:lnTo>
                    <a:pt x="1491" y="43"/>
                  </a:lnTo>
                  <a:lnTo>
                    <a:pt x="1437" y="62"/>
                  </a:lnTo>
                  <a:lnTo>
                    <a:pt x="1382" y="80"/>
                  </a:lnTo>
                  <a:lnTo>
                    <a:pt x="1328" y="96"/>
                  </a:lnTo>
                  <a:lnTo>
                    <a:pt x="1275" y="111"/>
                  </a:lnTo>
                  <a:lnTo>
                    <a:pt x="1222" y="125"/>
                  </a:lnTo>
                  <a:lnTo>
                    <a:pt x="1169" y="138"/>
                  </a:lnTo>
                  <a:lnTo>
                    <a:pt x="1114" y="149"/>
                  </a:lnTo>
                  <a:lnTo>
                    <a:pt x="1060" y="161"/>
                  </a:lnTo>
                  <a:lnTo>
                    <a:pt x="1006" y="171"/>
                  </a:lnTo>
                  <a:lnTo>
                    <a:pt x="952" y="181"/>
                  </a:lnTo>
                  <a:lnTo>
                    <a:pt x="895" y="191"/>
                  </a:lnTo>
                  <a:lnTo>
                    <a:pt x="839" y="201"/>
                  </a:lnTo>
                  <a:lnTo>
                    <a:pt x="782" y="210"/>
                  </a:lnTo>
                  <a:lnTo>
                    <a:pt x="724" y="220"/>
                  </a:lnTo>
                  <a:lnTo>
                    <a:pt x="745" y="229"/>
                  </a:lnTo>
                  <a:lnTo>
                    <a:pt x="766" y="237"/>
                  </a:lnTo>
                  <a:lnTo>
                    <a:pt x="788" y="245"/>
                  </a:lnTo>
                  <a:lnTo>
                    <a:pt x="810" y="252"/>
                  </a:lnTo>
                  <a:lnTo>
                    <a:pt x="832" y="258"/>
                  </a:lnTo>
                  <a:lnTo>
                    <a:pt x="855" y="264"/>
                  </a:lnTo>
                  <a:lnTo>
                    <a:pt x="878" y="269"/>
                  </a:lnTo>
                  <a:lnTo>
                    <a:pt x="902" y="273"/>
                  </a:lnTo>
                  <a:lnTo>
                    <a:pt x="925" y="277"/>
                  </a:lnTo>
                  <a:lnTo>
                    <a:pt x="949" y="281"/>
                  </a:lnTo>
                  <a:lnTo>
                    <a:pt x="973" y="284"/>
                  </a:lnTo>
                  <a:lnTo>
                    <a:pt x="997" y="286"/>
                  </a:lnTo>
                  <a:lnTo>
                    <a:pt x="1045" y="289"/>
                  </a:lnTo>
                  <a:lnTo>
                    <a:pt x="1094" y="291"/>
                  </a:lnTo>
                  <a:lnTo>
                    <a:pt x="1142" y="291"/>
                  </a:lnTo>
                  <a:lnTo>
                    <a:pt x="1192" y="291"/>
                  </a:lnTo>
                  <a:lnTo>
                    <a:pt x="1241" y="289"/>
                  </a:lnTo>
                  <a:lnTo>
                    <a:pt x="1290" y="287"/>
                  </a:lnTo>
                  <a:lnTo>
                    <a:pt x="1338" y="285"/>
                  </a:lnTo>
                  <a:lnTo>
                    <a:pt x="1386" y="282"/>
                  </a:lnTo>
                  <a:lnTo>
                    <a:pt x="1434" y="280"/>
                  </a:lnTo>
                  <a:lnTo>
                    <a:pt x="1480" y="278"/>
                  </a:lnTo>
                  <a:lnTo>
                    <a:pt x="1439" y="302"/>
                  </a:lnTo>
                  <a:lnTo>
                    <a:pt x="1398" y="326"/>
                  </a:lnTo>
                  <a:lnTo>
                    <a:pt x="1359" y="348"/>
                  </a:lnTo>
                  <a:lnTo>
                    <a:pt x="1321" y="368"/>
                  </a:lnTo>
                  <a:lnTo>
                    <a:pt x="1283" y="387"/>
                  </a:lnTo>
                  <a:lnTo>
                    <a:pt x="1246" y="403"/>
                  </a:lnTo>
                  <a:lnTo>
                    <a:pt x="1209" y="419"/>
                  </a:lnTo>
                  <a:lnTo>
                    <a:pt x="1171" y="432"/>
                  </a:lnTo>
                  <a:lnTo>
                    <a:pt x="1151" y="438"/>
                  </a:lnTo>
                  <a:lnTo>
                    <a:pt x="1132" y="443"/>
                  </a:lnTo>
                  <a:lnTo>
                    <a:pt x="1113" y="448"/>
                  </a:lnTo>
                  <a:lnTo>
                    <a:pt x="1094" y="452"/>
                  </a:lnTo>
                  <a:lnTo>
                    <a:pt x="1074" y="456"/>
                  </a:lnTo>
                  <a:lnTo>
                    <a:pt x="1054" y="459"/>
                  </a:lnTo>
                  <a:lnTo>
                    <a:pt x="1033" y="462"/>
                  </a:lnTo>
                  <a:lnTo>
                    <a:pt x="1013" y="464"/>
                  </a:lnTo>
                  <a:lnTo>
                    <a:pt x="992" y="465"/>
                  </a:lnTo>
                  <a:lnTo>
                    <a:pt x="970" y="466"/>
                  </a:lnTo>
                  <a:lnTo>
                    <a:pt x="948" y="467"/>
                  </a:lnTo>
                  <a:lnTo>
                    <a:pt x="926" y="466"/>
                  </a:lnTo>
                  <a:lnTo>
                    <a:pt x="903" y="465"/>
                  </a:lnTo>
                  <a:lnTo>
                    <a:pt x="879" y="464"/>
                  </a:lnTo>
                  <a:lnTo>
                    <a:pt x="855" y="461"/>
                  </a:lnTo>
                  <a:lnTo>
                    <a:pt x="830" y="458"/>
                  </a:lnTo>
                  <a:lnTo>
                    <a:pt x="869" y="468"/>
                  </a:lnTo>
                  <a:lnTo>
                    <a:pt x="909" y="476"/>
                  </a:lnTo>
                  <a:lnTo>
                    <a:pt x="948" y="484"/>
                  </a:lnTo>
                  <a:lnTo>
                    <a:pt x="989" y="489"/>
                  </a:lnTo>
                  <a:lnTo>
                    <a:pt x="1029" y="494"/>
                  </a:lnTo>
                  <a:lnTo>
                    <a:pt x="1070" y="497"/>
                  </a:lnTo>
                  <a:lnTo>
                    <a:pt x="1111" y="500"/>
                  </a:lnTo>
                  <a:lnTo>
                    <a:pt x="1152" y="501"/>
                  </a:lnTo>
                  <a:lnTo>
                    <a:pt x="1195" y="501"/>
                  </a:lnTo>
                  <a:lnTo>
                    <a:pt x="1236" y="500"/>
                  </a:lnTo>
                  <a:lnTo>
                    <a:pt x="1277" y="498"/>
                  </a:lnTo>
                  <a:lnTo>
                    <a:pt x="1318" y="495"/>
                  </a:lnTo>
                  <a:lnTo>
                    <a:pt x="1358" y="491"/>
                  </a:lnTo>
                  <a:lnTo>
                    <a:pt x="1398" y="486"/>
                  </a:lnTo>
                  <a:lnTo>
                    <a:pt x="1439" y="480"/>
                  </a:lnTo>
                  <a:lnTo>
                    <a:pt x="1478" y="473"/>
                  </a:lnTo>
                  <a:lnTo>
                    <a:pt x="1460" y="492"/>
                  </a:lnTo>
                  <a:lnTo>
                    <a:pt x="1441" y="509"/>
                  </a:lnTo>
                  <a:lnTo>
                    <a:pt x="1421" y="524"/>
                  </a:lnTo>
                  <a:lnTo>
                    <a:pt x="1401" y="538"/>
                  </a:lnTo>
                  <a:lnTo>
                    <a:pt x="1381" y="549"/>
                  </a:lnTo>
                  <a:lnTo>
                    <a:pt x="1361" y="561"/>
                  </a:lnTo>
                  <a:lnTo>
                    <a:pt x="1341" y="570"/>
                  </a:lnTo>
                  <a:lnTo>
                    <a:pt x="1320" y="577"/>
                  </a:lnTo>
                  <a:lnTo>
                    <a:pt x="1298" y="584"/>
                  </a:lnTo>
                  <a:lnTo>
                    <a:pt x="1277" y="589"/>
                  </a:lnTo>
                  <a:lnTo>
                    <a:pt x="1255" y="593"/>
                  </a:lnTo>
                  <a:lnTo>
                    <a:pt x="1233" y="597"/>
                  </a:lnTo>
                  <a:lnTo>
                    <a:pt x="1211" y="599"/>
                  </a:lnTo>
                  <a:lnTo>
                    <a:pt x="1189" y="601"/>
                  </a:lnTo>
                  <a:lnTo>
                    <a:pt x="1166" y="603"/>
                  </a:lnTo>
                  <a:lnTo>
                    <a:pt x="1142" y="603"/>
                  </a:lnTo>
                  <a:lnTo>
                    <a:pt x="1096" y="604"/>
                  </a:lnTo>
                  <a:lnTo>
                    <a:pt x="1050" y="605"/>
                  </a:lnTo>
                  <a:lnTo>
                    <a:pt x="1004" y="606"/>
                  </a:lnTo>
                  <a:lnTo>
                    <a:pt x="957" y="608"/>
                  </a:lnTo>
                  <a:lnTo>
                    <a:pt x="934" y="609"/>
                  </a:lnTo>
                  <a:lnTo>
                    <a:pt x="911" y="612"/>
                  </a:lnTo>
                  <a:lnTo>
                    <a:pt x="887" y="615"/>
                  </a:lnTo>
                  <a:lnTo>
                    <a:pt x="864" y="619"/>
                  </a:lnTo>
                  <a:lnTo>
                    <a:pt x="841" y="623"/>
                  </a:lnTo>
                  <a:lnTo>
                    <a:pt x="818" y="629"/>
                  </a:lnTo>
                  <a:lnTo>
                    <a:pt x="796" y="636"/>
                  </a:lnTo>
                  <a:lnTo>
                    <a:pt x="774" y="645"/>
                  </a:lnTo>
                  <a:lnTo>
                    <a:pt x="794" y="655"/>
                  </a:lnTo>
                  <a:lnTo>
                    <a:pt x="815" y="664"/>
                  </a:lnTo>
                  <a:lnTo>
                    <a:pt x="835" y="672"/>
                  </a:lnTo>
                  <a:lnTo>
                    <a:pt x="857" y="680"/>
                  </a:lnTo>
                  <a:lnTo>
                    <a:pt x="878" y="686"/>
                  </a:lnTo>
                  <a:lnTo>
                    <a:pt x="900" y="692"/>
                  </a:lnTo>
                  <a:lnTo>
                    <a:pt x="922" y="697"/>
                  </a:lnTo>
                  <a:lnTo>
                    <a:pt x="944" y="701"/>
                  </a:lnTo>
                  <a:lnTo>
                    <a:pt x="966" y="704"/>
                  </a:lnTo>
                  <a:lnTo>
                    <a:pt x="988" y="707"/>
                  </a:lnTo>
                  <a:lnTo>
                    <a:pt x="1011" y="709"/>
                  </a:lnTo>
                  <a:lnTo>
                    <a:pt x="1033" y="710"/>
                  </a:lnTo>
                  <a:lnTo>
                    <a:pt x="1078" y="712"/>
                  </a:lnTo>
                  <a:lnTo>
                    <a:pt x="1123" y="711"/>
                  </a:lnTo>
                  <a:lnTo>
                    <a:pt x="1170" y="709"/>
                  </a:lnTo>
                  <a:lnTo>
                    <a:pt x="1215" y="706"/>
                  </a:lnTo>
                  <a:lnTo>
                    <a:pt x="1260" y="702"/>
                  </a:lnTo>
                  <a:lnTo>
                    <a:pt x="1305" y="697"/>
                  </a:lnTo>
                  <a:lnTo>
                    <a:pt x="1349" y="692"/>
                  </a:lnTo>
                  <a:lnTo>
                    <a:pt x="1393" y="687"/>
                  </a:lnTo>
                  <a:lnTo>
                    <a:pt x="1437" y="682"/>
                  </a:lnTo>
                  <a:lnTo>
                    <a:pt x="1480" y="678"/>
                  </a:lnTo>
                  <a:lnTo>
                    <a:pt x="1419" y="712"/>
                  </a:lnTo>
                  <a:lnTo>
                    <a:pt x="1361" y="744"/>
                  </a:lnTo>
                  <a:lnTo>
                    <a:pt x="1305" y="773"/>
                  </a:lnTo>
                  <a:lnTo>
                    <a:pt x="1250" y="802"/>
                  </a:lnTo>
                  <a:lnTo>
                    <a:pt x="1195" y="828"/>
                  </a:lnTo>
                  <a:lnTo>
                    <a:pt x="1141" y="851"/>
                  </a:lnTo>
                  <a:lnTo>
                    <a:pt x="1114" y="862"/>
                  </a:lnTo>
                  <a:lnTo>
                    <a:pt x="1087" y="872"/>
                  </a:lnTo>
                  <a:lnTo>
                    <a:pt x="1061" y="882"/>
                  </a:lnTo>
                  <a:lnTo>
                    <a:pt x="1034" y="891"/>
                  </a:lnTo>
                  <a:lnTo>
                    <a:pt x="1006" y="900"/>
                  </a:lnTo>
                  <a:lnTo>
                    <a:pt x="979" y="908"/>
                  </a:lnTo>
                  <a:lnTo>
                    <a:pt x="951" y="916"/>
                  </a:lnTo>
                  <a:lnTo>
                    <a:pt x="924" y="922"/>
                  </a:lnTo>
                  <a:lnTo>
                    <a:pt x="894" y="929"/>
                  </a:lnTo>
                  <a:lnTo>
                    <a:pt x="866" y="934"/>
                  </a:lnTo>
                  <a:lnTo>
                    <a:pt x="836" y="939"/>
                  </a:lnTo>
                  <a:lnTo>
                    <a:pt x="807" y="944"/>
                  </a:lnTo>
                  <a:lnTo>
                    <a:pt x="776" y="947"/>
                  </a:lnTo>
                  <a:lnTo>
                    <a:pt x="746" y="950"/>
                  </a:lnTo>
                  <a:lnTo>
                    <a:pt x="714" y="953"/>
                  </a:lnTo>
                  <a:lnTo>
                    <a:pt x="682" y="955"/>
                  </a:lnTo>
                  <a:lnTo>
                    <a:pt x="649" y="956"/>
                  </a:lnTo>
                  <a:lnTo>
                    <a:pt x="614" y="956"/>
                  </a:lnTo>
                  <a:lnTo>
                    <a:pt x="580" y="956"/>
                  </a:lnTo>
                  <a:lnTo>
                    <a:pt x="544" y="955"/>
                  </a:lnTo>
                  <a:lnTo>
                    <a:pt x="602" y="955"/>
                  </a:lnTo>
                  <a:lnTo>
                    <a:pt x="660" y="955"/>
                  </a:lnTo>
                  <a:lnTo>
                    <a:pt x="716" y="955"/>
                  </a:lnTo>
                  <a:lnTo>
                    <a:pt x="771" y="954"/>
                  </a:lnTo>
                  <a:lnTo>
                    <a:pt x="825" y="953"/>
                  </a:lnTo>
                  <a:lnTo>
                    <a:pt x="878" y="952"/>
                  </a:lnTo>
                  <a:lnTo>
                    <a:pt x="932" y="949"/>
                  </a:lnTo>
                  <a:lnTo>
                    <a:pt x="985" y="945"/>
                  </a:lnTo>
                  <a:lnTo>
                    <a:pt x="1037" y="940"/>
                  </a:lnTo>
                  <a:lnTo>
                    <a:pt x="1089" y="933"/>
                  </a:lnTo>
                  <a:lnTo>
                    <a:pt x="1141" y="925"/>
                  </a:lnTo>
                  <a:lnTo>
                    <a:pt x="1194" y="915"/>
                  </a:lnTo>
                  <a:lnTo>
                    <a:pt x="1220" y="909"/>
                  </a:lnTo>
                  <a:lnTo>
                    <a:pt x="1246" y="902"/>
                  </a:lnTo>
                  <a:lnTo>
                    <a:pt x="1272" y="895"/>
                  </a:lnTo>
                  <a:lnTo>
                    <a:pt x="1299" y="888"/>
                  </a:lnTo>
                  <a:lnTo>
                    <a:pt x="1325" y="880"/>
                  </a:lnTo>
                  <a:lnTo>
                    <a:pt x="1352" y="871"/>
                  </a:lnTo>
                  <a:lnTo>
                    <a:pt x="1378" y="862"/>
                  </a:lnTo>
                  <a:lnTo>
                    <a:pt x="1405" y="852"/>
                  </a:lnTo>
                  <a:lnTo>
                    <a:pt x="1382" y="879"/>
                  </a:lnTo>
                  <a:lnTo>
                    <a:pt x="1358" y="904"/>
                  </a:lnTo>
                  <a:lnTo>
                    <a:pt x="1333" y="927"/>
                  </a:lnTo>
                  <a:lnTo>
                    <a:pt x="1308" y="949"/>
                  </a:lnTo>
                  <a:lnTo>
                    <a:pt x="1282" y="970"/>
                  </a:lnTo>
                  <a:lnTo>
                    <a:pt x="1256" y="989"/>
                  </a:lnTo>
                  <a:lnTo>
                    <a:pt x="1229" y="1007"/>
                  </a:lnTo>
                  <a:lnTo>
                    <a:pt x="1202" y="1023"/>
                  </a:lnTo>
                  <a:lnTo>
                    <a:pt x="1174" y="1039"/>
                  </a:lnTo>
                  <a:lnTo>
                    <a:pt x="1144" y="1053"/>
                  </a:lnTo>
                  <a:lnTo>
                    <a:pt x="1115" y="1066"/>
                  </a:lnTo>
                  <a:lnTo>
                    <a:pt x="1086" y="1078"/>
                  </a:lnTo>
                  <a:lnTo>
                    <a:pt x="1057" y="1089"/>
                  </a:lnTo>
                  <a:lnTo>
                    <a:pt x="1027" y="1098"/>
                  </a:lnTo>
                  <a:lnTo>
                    <a:pt x="997" y="1107"/>
                  </a:lnTo>
                  <a:lnTo>
                    <a:pt x="966" y="1115"/>
                  </a:lnTo>
                  <a:lnTo>
                    <a:pt x="935" y="1122"/>
                  </a:lnTo>
                  <a:lnTo>
                    <a:pt x="904" y="1129"/>
                  </a:lnTo>
                  <a:lnTo>
                    <a:pt x="871" y="1134"/>
                  </a:lnTo>
                  <a:lnTo>
                    <a:pt x="840" y="1140"/>
                  </a:lnTo>
                  <a:lnTo>
                    <a:pt x="776" y="1148"/>
                  </a:lnTo>
                  <a:lnTo>
                    <a:pt x="711" y="1155"/>
                  </a:lnTo>
                  <a:lnTo>
                    <a:pt x="646" y="1161"/>
                  </a:lnTo>
                  <a:lnTo>
                    <a:pt x="580" y="1165"/>
                  </a:lnTo>
                  <a:lnTo>
                    <a:pt x="515" y="1170"/>
                  </a:lnTo>
                  <a:lnTo>
                    <a:pt x="450" y="1174"/>
                  </a:lnTo>
                  <a:lnTo>
                    <a:pt x="472" y="1187"/>
                  </a:lnTo>
                  <a:lnTo>
                    <a:pt x="494" y="1198"/>
                  </a:lnTo>
                  <a:lnTo>
                    <a:pt x="517" y="1208"/>
                  </a:lnTo>
                  <a:lnTo>
                    <a:pt x="540" y="1216"/>
                  </a:lnTo>
                  <a:lnTo>
                    <a:pt x="563" y="1223"/>
                  </a:lnTo>
                  <a:lnTo>
                    <a:pt x="587" y="1229"/>
                  </a:lnTo>
                  <a:lnTo>
                    <a:pt x="610" y="1234"/>
                  </a:lnTo>
                  <a:lnTo>
                    <a:pt x="635" y="1238"/>
                  </a:lnTo>
                  <a:lnTo>
                    <a:pt x="659" y="1241"/>
                  </a:lnTo>
                  <a:lnTo>
                    <a:pt x="683" y="1243"/>
                  </a:lnTo>
                  <a:lnTo>
                    <a:pt x="708" y="1244"/>
                  </a:lnTo>
                  <a:lnTo>
                    <a:pt x="732" y="1244"/>
                  </a:lnTo>
                  <a:lnTo>
                    <a:pt x="757" y="1244"/>
                  </a:lnTo>
                  <a:lnTo>
                    <a:pt x="782" y="1243"/>
                  </a:lnTo>
                  <a:lnTo>
                    <a:pt x="807" y="1242"/>
                  </a:lnTo>
                  <a:lnTo>
                    <a:pt x="832" y="1240"/>
                  </a:lnTo>
                  <a:lnTo>
                    <a:pt x="882" y="1235"/>
                  </a:lnTo>
                  <a:lnTo>
                    <a:pt x="933" y="1228"/>
                  </a:lnTo>
                  <a:lnTo>
                    <a:pt x="984" y="1222"/>
                  </a:lnTo>
                  <a:lnTo>
                    <a:pt x="1034" y="1215"/>
                  </a:lnTo>
                  <a:lnTo>
                    <a:pt x="1084" y="1209"/>
                  </a:lnTo>
                  <a:lnTo>
                    <a:pt x="1134" y="1204"/>
                  </a:lnTo>
                  <a:lnTo>
                    <a:pt x="1159" y="1203"/>
                  </a:lnTo>
                  <a:lnTo>
                    <a:pt x="1184" y="1201"/>
                  </a:lnTo>
                  <a:lnTo>
                    <a:pt x="1209" y="1201"/>
                  </a:lnTo>
                  <a:lnTo>
                    <a:pt x="1233" y="1200"/>
                  </a:lnTo>
                  <a:lnTo>
                    <a:pt x="1204" y="1215"/>
                  </a:lnTo>
                  <a:lnTo>
                    <a:pt x="1174" y="1228"/>
                  </a:lnTo>
                  <a:lnTo>
                    <a:pt x="1144" y="1241"/>
                  </a:lnTo>
                  <a:lnTo>
                    <a:pt x="1115" y="1252"/>
                  </a:lnTo>
                  <a:lnTo>
                    <a:pt x="1085" y="1263"/>
                  </a:lnTo>
                  <a:lnTo>
                    <a:pt x="1056" y="1274"/>
                  </a:lnTo>
                  <a:lnTo>
                    <a:pt x="1026" y="1284"/>
                  </a:lnTo>
                  <a:lnTo>
                    <a:pt x="996" y="1293"/>
                  </a:lnTo>
                  <a:lnTo>
                    <a:pt x="966" y="1301"/>
                  </a:lnTo>
                  <a:lnTo>
                    <a:pt x="937" y="1309"/>
                  </a:lnTo>
                  <a:lnTo>
                    <a:pt x="907" y="1316"/>
                  </a:lnTo>
                  <a:lnTo>
                    <a:pt x="875" y="1322"/>
                  </a:lnTo>
                  <a:lnTo>
                    <a:pt x="815" y="1334"/>
                  </a:lnTo>
                  <a:lnTo>
                    <a:pt x="755" y="1344"/>
                  </a:lnTo>
                  <a:lnTo>
                    <a:pt x="694" y="1352"/>
                  </a:lnTo>
                  <a:lnTo>
                    <a:pt x="632" y="1360"/>
                  </a:lnTo>
                  <a:lnTo>
                    <a:pt x="570" y="1366"/>
                  </a:lnTo>
                  <a:lnTo>
                    <a:pt x="509" y="1372"/>
                  </a:lnTo>
                  <a:lnTo>
                    <a:pt x="447" y="1378"/>
                  </a:lnTo>
                  <a:lnTo>
                    <a:pt x="385" y="1384"/>
                  </a:lnTo>
                  <a:lnTo>
                    <a:pt x="322" y="1390"/>
                  </a:lnTo>
                  <a:lnTo>
                    <a:pt x="260" y="1396"/>
                  </a:lnTo>
                  <a:lnTo>
                    <a:pt x="276" y="1406"/>
                  </a:lnTo>
                  <a:lnTo>
                    <a:pt x="293" y="1416"/>
                  </a:lnTo>
                  <a:lnTo>
                    <a:pt x="311" y="1424"/>
                  </a:lnTo>
                  <a:lnTo>
                    <a:pt x="330" y="1432"/>
                  </a:lnTo>
                  <a:lnTo>
                    <a:pt x="349" y="1438"/>
                  </a:lnTo>
                  <a:lnTo>
                    <a:pt x="371" y="1444"/>
                  </a:lnTo>
                  <a:lnTo>
                    <a:pt x="392" y="1449"/>
                  </a:lnTo>
                  <a:lnTo>
                    <a:pt x="415" y="1453"/>
                  </a:lnTo>
                  <a:lnTo>
                    <a:pt x="437" y="1457"/>
                  </a:lnTo>
                  <a:lnTo>
                    <a:pt x="461" y="1460"/>
                  </a:lnTo>
                  <a:lnTo>
                    <a:pt x="485" y="1463"/>
                  </a:lnTo>
                  <a:lnTo>
                    <a:pt x="509" y="1465"/>
                  </a:lnTo>
                  <a:lnTo>
                    <a:pt x="559" y="1467"/>
                  </a:lnTo>
                  <a:lnTo>
                    <a:pt x="611" y="1467"/>
                  </a:lnTo>
                  <a:lnTo>
                    <a:pt x="664" y="1466"/>
                  </a:lnTo>
                  <a:lnTo>
                    <a:pt x="716" y="1464"/>
                  </a:lnTo>
                  <a:lnTo>
                    <a:pt x="768" y="1462"/>
                  </a:lnTo>
                  <a:lnTo>
                    <a:pt x="819" y="1458"/>
                  </a:lnTo>
                  <a:lnTo>
                    <a:pt x="869" y="1455"/>
                  </a:lnTo>
                  <a:lnTo>
                    <a:pt x="919" y="1452"/>
                  </a:lnTo>
                  <a:lnTo>
                    <a:pt x="965" y="1449"/>
                  </a:lnTo>
                  <a:lnTo>
                    <a:pt x="1009" y="1448"/>
                  </a:lnTo>
                  <a:lnTo>
                    <a:pt x="985" y="1461"/>
                  </a:lnTo>
                  <a:lnTo>
                    <a:pt x="961" y="1472"/>
                  </a:lnTo>
                  <a:lnTo>
                    <a:pt x="937" y="1482"/>
                  </a:lnTo>
                  <a:lnTo>
                    <a:pt x="912" y="1491"/>
                  </a:lnTo>
                  <a:lnTo>
                    <a:pt x="885" y="1499"/>
                  </a:lnTo>
                  <a:lnTo>
                    <a:pt x="859" y="1506"/>
                  </a:lnTo>
                  <a:lnTo>
                    <a:pt x="833" y="1513"/>
                  </a:lnTo>
                  <a:lnTo>
                    <a:pt x="807" y="1519"/>
                  </a:lnTo>
                  <a:lnTo>
                    <a:pt x="780" y="1523"/>
                  </a:lnTo>
                  <a:lnTo>
                    <a:pt x="753" y="1527"/>
                  </a:lnTo>
                  <a:lnTo>
                    <a:pt x="725" y="1530"/>
                  </a:lnTo>
                  <a:lnTo>
                    <a:pt x="697" y="1533"/>
                  </a:lnTo>
                  <a:lnTo>
                    <a:pt x="642" y="1536"/>
                  </a:lnTo>
                  <a:lnTo>
                    <a:pt x="584" y="1539"/>
                  </a:lnTo>
                  <a:lnTo>
                    <a:pt x="528" y="1541"/>
                  </a:lnTo>
                  <a:lnTo>
                    <a:pt x="472" y="1542"/>
                  </a:lnTo>
                  <a:lnTo>
                    <a:pt x="416" y="1545"/>
                  </a:lnTo>
                  <a:lnTo>
                    <a:pt x="360" y="1548"/>
                  </a:lnTo>
                  <a:lnTo>
                    <a:pt x="332" y="1550"/>
                  </a:lnTo>
                  <a:lnTo>
                    <a:pt x="305" y="1553"/>
                  </a:lnTo>
                  <a:lnTo>
                    <a:pt x="279" y="1556"/>
                  </a:lnTo>
                  <a:lnTo>
                    <a:pt x="252" y="1559"/>
                  </a:lnTo>
                  <a:lnTo>
                    <a:pt x="226" y="1564"/>
                  </a:lnTo>
                  <a:lnTo>
                    <a:pt x="201" y="1569"/>
                  </a:lnTo>
                  <a:lnTo>
                    <a:pt x="176" y="1575"/>
                  </a:lnTo>
                  <a:lnTo>
                    <a:pt x="151" y="1583"/>
                  </a:lnTo>
                  <a:lnTo>
                    <a:pt x="168" y="1590"/>
                  </a:lnTo>
                  <a:lnTo>
                    <a:pt x="185" y="1596"/>
                  </a:lnTo>
                  <a:lnTo>
                    <a:pt x="203" y="1603"/>
                  </a:lnTo>
                  <a:lnTo>
                    <a:pt x="220" y="1608"/>
                  </a:lnTo>
                  <a:lnTo>
                    <a:pt x="238" y="1613"/>
                  </a:lnTo>
                  <a:lnTo>
                    <a:pt x="256" y="1617"/>
                  </a:lnTo>
                  <a:lnTo>
                    <a:pt x="274" y="1621"/>
                  </a:lnTo>
                  <a:lnTo>
                    <a:pt x="293" y="1625"/>
                  </a:lnTo>
                  <a:lnTo>
                    <a:pt x="311" y="1627"/>
                  </a:lnTo>
                  <a:lnTo>
                    <a:pt x="330" y="1630"/>
                  </a:lnTo>
                  <a:lnTo>
                    <a:pt x="348" y="1631"/>
                  </a:lnTo>
                  <a:lnTo>
                    <a:pt x="368" y="1633"/>
                  </a:lnTo>
                  <a:lnTo>
                    <a:pt x="387" y="1633"/>
                  </a:lnTo>
                  <a:lnTo>
                    <a:pt x="406" y="1633"/>
                  </a:lnTo>
                  <a:lnTo>
                    <a:pt x="425" y="1633"/>
                  </a:lnTo>
                  <a:lnTo>
                    <a:pt x="444" y="1632"/>
                  </a:lnTo>
                  <a:lnTo>
                    <a:pt x="482" y="1629"/>
                  </a:lnTo>
                  <a:lnTo>
                    <a:pt x="520" y="1624"/>
                  </a:lnTo>
                  <a:lnTo>
                    <a:pt x="557" y="1617"/>
                  </a:lnTo>
                  <a:lnTo>
                    <a:pt x="594" y="1608"/>
                  </a:lnTo>
                  <a:lnTo>
                    <a:pt x="631" y="1597"/>
                  </a:lnTo>
                  <a:lnTo>
                    <a:pt x="666" y="1585"/>
                  </a:lnTo>
                  <a:lnTo>
                    <a:pt x="700" y="1571"/>
                  </a:lnTo>
                  <a:lnTo>
                    <a:pt x="733" y="1555"/>
                  </a:lnTo>
                  <a:lnTo>
                    <a:pt x="696" y="1556"/>
                  </a:lnTo>
                  <a:lnTo>
                    <a:pt x="654" y="1555"/>
                  </a:lnTo>
                  <a:lnTo>
                    <a:pt x="606" y="1555"/>
                  </a:lnTo>
                  <a:lnTo>
                    <a:pt x="555" y="1554"/>
                  </a:lnTo>
                  <a:lnTo>
                    <a:pt x="502" y="1554"/>
                  </a:lnTo>
                  <a:lnTo>
                    <a:pt x="447" y="1554"/>
                  </a:lnTo>
                  <a:lnTo>
                    <a:pt x="391" y="1555"/>
                  </a:lnTo>
                  <a:lnTo>
                    <a:pt x="335" y="1557"/>
                  </a:lnTo>
                  <a:lnTo>
                    <a:pt x="280" y="1560"/>
                  </a:lnTo>
                  <a:lnTo>
                    <a:pt x="227" y="1564"/>
                  </a:lnTo>
                  <a:lnTo>
                    <a:pt x="202" y="1567"/>
                  </a:lnTo>
                  <a:lnTo>
                    <a:pt x="177" y="1570"/>
                  </a:lnTo>
                  <a:lnTo>
                    <a:pt x="153" y="1574"/>
                  </a:lnTo>
                  <a:lnTo>
                    <a:pt x="131" y="1578"/>
                  </a:lnTo>
                  <a:lnTo>
                    <a:pt x="109" y="1583"/>
                  </a:lnTo>
                  <a:lnTo>
                    <a:pt x="88" y="1589"/>
                  </a:lnTo>
                  <a:lnTo>
                    <a:pt x="69" y="1595"/>
                  </a:lnTo>
                  <a:lnTo>
                    <a:pt x="52" y="1602"/>
                  </a:lnTo>
                  <a:lnTo>
                    <a:pt x="36" y="1610"/>
                  </a:lnTo>
                  <a:lnTo>
                    <a:pt x="22" y="1618"/>
                  </a:lnTo>
                  <a:lnTo>
                    <a:pt x="10" y="1627"/>
                  </a:lnTo>
                  <a:lnTo>
                    <a:pt x="0" y="1637"/>
                  </a:lnTo>
                  <a:lnTo>
                    <a:pt x="25" y="1663"/>
                  </a:lnTo>
                  <a:lnTo>
                    <a:pt x="52" y="1686"/>
                  </a:lnTo>
                  <a:lnTo>
                    <a:pt x="83" y="1706"/>
                  </a:lnTo>
                  <a:lnTo>
                    <a:pt x="117" y="1723"/>
                  </a:lnTo>
                  <a:lnTo>
                    <a:pt x="152" y="1738"/>
                  </a:lnTo>
                  <a:lnTo>
                    <a:pt x="190" y="1751"/>
                  </a:lnTo>
                  <a:lnTo>
                    <a:pt x="230" y="1760"/>
                  </a:lnTo>
                  <a:lnTo>
                    <a:pt x="272" y="1766"/>
                  </a:lnTo>
                  <a:lnTo>
                    <a:pt x="315" y="1771"/>
                  </a:lnTo>
                  <a:lnTo>
                    <a:pt x="360" y="1773"/>
                  </a:lnTo>
                  <a:lnTo>
                    <a:pt x="407" y="1773"/>
                  </a:lnTo>
                  <a:lnTo>
                    <a:pt x="454" y="1771"/>
                  </a:lnTo>
                  <a:lnTo>
                    <a:pt x="502" y="1767"/>
                  </a:lnTo>
                  <a:lnTo>
                    <a:pt x="551" y="1762"/>
                  </a:lnTo>
                  <a:lnTo>
                    <a:pt x="600" y="1754"/>
                  </a:lnTo>
                  <a:lnTo>
                    <a:pt x="650" y="1745"/>
                  </a:lnTo>
                  <a:lnTo>
                    <a:pt x="700" y="1734"/>
                  </a:lnTo>
                  <a:lnTo>
                    <a:pt x="749" y="1723"/>
                  </a:lnTo>
                  <a:lnTo>
                    <a:pt x="798" y="1710"/>
                  </a:lnTo>
                  <a:lnTo>
                    <a:pt x="846" y="1696"/>
                  </a:lnTo>
                  <a:lnTo>
                    <a:pt x="893" y="1682"/>
                  </a:lnTo>
                  <a:lnTo>
                    <a:pt x="941" y="1666"/>
                  </a:lnTo>
                  <a:lnTo>
                    <a:pt x="986" y="1650"/>
                  </a:lnTo>
                  <a:lnTo>
                    <a:pt x="1030" y="1633"/>
                  </a:lnTo>
                  <a:lnTo>
                    <a:pt x="1073" y="1615"/>
                  </a:lnTo>
                  <a:lnTo>
                    <a:pt x="1113" y="1598"/>
                  </a:lnTo>
                  <a:lnTo>
                    <a:pt x="1152" y="1579"/>
                  </a:lnTo>
                  <a:lnTo>
                    <a:pt x="1189" y="1561"/>
                  </a:lnTo>
                  <a:lnTo>
                    <a:pt x="1223" y="1543"/>
                  </a:lnTo>
                  <a:lnTo>
                    <a:pt x="1255" y="1524"/>
                  </a:lnTo>
                  <a:lnTo>
                    <a:pt x="1283" y="1505"/>
                  </a:lnTo>
                  <a:lnTo>
                    <a:pt x="1309" y="1488"/>
                  </a:lnTo>
                  <a:lnTo>
                    <a:pt x="1343" y="1462"/>
                  </a:lnTo>
                  <a:lnTo>
                    <a:pt x="1377" y="1433"/>
                  </a:lnTo>
                  <a:lnTo>
                    <a:pt x="1412" y="1402"/>
                  </a:lnTo>
                  <a:lnTo>
                    <a:pt x="1449" y="1367"/>
                  </a:lnTo>
                  <a:lnTo>
                    <a:pt x="1485" y="1330"/>
                  </a:lnTo>
                  <a:lnTo>
                    <a:pt x="1521" y="1291"/>
                  </a:lnTo>
                  <a:lnTo>
                    <a:pt x="1556" y="1249"/>
                  </a:lnTo>
                  <a:lnTo>
                    <a:pt x="1591" y="1206"/>
                  </a:lnTo>
                  <a:lnTo>
                    <a:pt x="1626" y="1161"/>
                  </a:lnTo>
                  <a:lnTo>
                    <a:pt x="1659" y="1115"/>
                  </a:lnTo>
                  <a:lnTo>
                    <a:pt x="1692" y="1067"/>
                  </a:lnTo>
                  <a:lnTo>
                    <a:pt x="1724" y="1017"/>
                  </a:lnTo>
                  <a:lnTo>
                    <a:pt x="1753" y="967"/>
                  </a:lnTo>
                  <a:lnTo>
                    <a:pt x="1781" y="916"/>
                  </a:lnTo>
                  <a:lnTo>
                    <a:pt x="1806" y="865"/>
                  </a:lnTo>
                  <a:lnTo>
                    <a:pt x="1830" y="813"/>
                  </a:lnTo>
                  <a:lnTo>
                    <a:pt x="1851" y="760"/>
                  </a:lnTo>
                  <a:lnTo>
                    <a:pt x="1869" y="708"/>
                  </a:lnTo>
                  <a:lnTo>
                    <a:pt x="1884" y="656"/>
                  </a:lnTo>
                  <a:lnTo>
                    <a:pt x="1896" y="604"/>
                  </a:lnTo>
                  <a:lnTo>
                    <a:pt x="1904" y="552"/>
                  </a:lnTo>
                  <a:lnTo>
                    <a:pt x="1909" y="501"/>
                  </a:lnTo>
                  <a:lnTo>
                    <a:pt x="1910" y="451"/>
                  </a:lnTo>
                  <a:lnTo>
                    <a:pt x="1907" y="402"/>
                  </a:lnTo>
                  <a:lnTo>
                    <a:pt x="1899" y="355"/>
                  </a:lnTo>
                  <a:lnTo>
                    <a:pt x="1887" y="308"/>
                  </a:lnTo>
                  <a:lnTo>
                    <a:pt x="1871" y="263"/>
                  </a:lnTo>
                  <a:lnTo>
                    <a:pt x="1849" y="220"/>
                  </a:lnTo>
                  <a:lnTo>
                    <a:pt x="1822" y="180"/>
                  </a:lnTo>
                  <a:lnTo>
                    <a:pt x="1789" y="141"/>
                  </a:lnTo>
                  <a:lnTo>
                    <a:pt x="1751" y="105"/>
                  </a:lnTo>
                  <a:lnTo>
                    <a:pt x="1707" y="70"/>
                  </a:lnTo>
                  <a:lnTo>
                    <a:pt x="1600" y="0"/>
                  </a:lnTo>
                  <a:close/>
                </a:path>
              </a:pathLst>
            </a:custGeom>
            <a:solidFill>
              <a:srgbClr val="4F585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8" name="Freeform 44"/>
            <p:cNvSpPr>
              <a:spLocks/>
            </p:cNvSpPr>
            <p:nvPr/>
          </p:nvSpPr>
          <p:spPr bwMode="auto">
            <a:xfrm>
              <a:off x="4513263" y="3879850"/>
              <a:ext cx="63500" cy="50800"/>
            </a:xfrm>
            <a:custGeom>
              <a:avLst/>
              <a:gdLst/>
              <a:ahLst/>
              <a:cxnLst>
                <a:cxn ang="0">
                  <a:pos x="659" y="67"/>
                </a:cxn>
                <a:cxn ang="0">
                  <a:pos x="569" y="114"/>
                </a:cxn>
                <a:cxn ang="0">
                  <a:pos x="475" y="156"/>
                </a:cxn>
                <a:cxn ang="0">
                  <a:pos x="379" y="191"/>
                </a:cxn>
                <a:cxn ang="0">
                  <a:pos x="280" y="215"/>
                </a:cxn>
                <a:cxn ang="0">
                  <a:pos x="381" y="212"/>
                </a:cxn>
                <a:cxn ang="0">
                  <a:pos x="539" y="195"/>
                </a:cxn>
                <a:cxn ang="0">
                  <a:pos x="606" y="203"/>
                </a:cxn>
                <a:cxn ang="0">
                  <a:pos x="535" y="264"/>
                </a:cxn>
                <a:cxn ang="0">
                  <a:pos x="454" y="319"/>
                </a:cxn>
                <a:cxn ang="0">
                  <a:pos x="322" y="397"/>
                </a:cxn>
                <a:cxn ang="0">
                  <a:pos x="257" y="441"/>
                </a:cxn>
                <a:cxn ang="0">
                  <a:pos x="319" y="449"/>
                </a:cxn>
                <a:cxn ang="0">
                  <a:pos x="383" y="440"/>
                </a:cxn>
                <a:cxn ang="0">
                  <a:pos x="446" y="425"/>
                </a:cxn>
                <a:cxn ang="0">
                  <a:pos x="507" y="404"/>
                </a:cxn>
                <a:cxn ang="0">
                  <a:pos x="564" y="377"/>
                </a:cxn>
                <a:cxn ang="0">
                  <a:pos x="493" y="428"/>
                </a:cxn>
                <a:cxn ang="0">
                  <a:pos x="397" y="484"/>
                </a:cxn>
                <a:cxn ang="0">
                  <a:pos x="283" y="539"/>
                </a:cxn>
                <a:cxn ang="0">
                  <a:pos x="160" y="583"/>
                </a:cxn>
                <a:cxn ang="0">
                  <a:pos x="99" y="598"/>
                </a:cxn>
                <a:cxn ang="0">
                  <a:pos x="39" y="607"/>
                </a:cxn>
                <a:cxn ang="0">
                  <a:pos x="13" y="613"/>
                </a:cxn>
                <a:cxn ang="0">
                  <a:pos x="52" y="618"/>
                </a:cxn>
                <a:cxn ang="0">
                  <a:pos x="94" y="617"/>
                </a:cxn>
                <a:cxn ang="0">
                  <a:pos x="170" y="605"/>
                </a:cxn>
                <a:cxn ang="0">
                  <a:pos x="297" y="568"/>
                </a:cxn>
                <a:cxn ang="0">
                  <a:pos x="478" y="508"/>
                </a:cxn>
                <a:cxn ang="0">
                  <a:pos x="411" y="555"/>
                </a:cxn>
                <a:cxn ang="0">
                  <a:pos x="338" y="590"/>
                </a:cxn>
                <a:cxn ang="0">
                  <a:pos x="233" y="626"/>
                </a:cxn>
                <a:cxn ang="0">
                  <a:pos x="125" y="663"/>
                </a:cxn>
                <a:cxn ang="0">
                  <a:pos x="99" y="695"/>
                </a:cxn>
                <a:cxn ang="0">
                  <a:pos x="197" y="712"/>
                </a:cxn>
                <a:cxn ang="0">
                  <a:pos x="313" y="707"/>
                </a:cxn>
                <a:cxn ang="0">
                  <a:pos x="435" y="682"/>
                </a:cxn>
                <a:cxn ang="0">
                  <a:pos x="558" y="638"/>
                </a:cxn>
                <a:cxn ang="0">
                  <a:pos x="671" y="581"/>
                </a:cxn>
                <a:cxn ang="0">
                  <a:pos x="766" y="510"/>
                </a:cxn>
                <a:cxn ang="0">
                  <a:pos x="837" y="428"/>
                </a:cxn>
                <a:cxn ang="0">
                  <a:pos x="872" y="337"/>
                </a:cxn>
                <a:cxn ang="0">
                  <a:pos x="866" y="241"/>
                </a:cxn>
                <a:cxn ang="0">
                  <a:pos x="809" y="140"/>
                </a:cxn>
              </a:cxnLst>
              <a:rect l="0" t="0" r="r" b="b"/>
              <a:pathLst>
                <a:path w="875" h="712">
                  <a:moveTo>
                    <a:pt x="776" y="0"/>
                  </a:moveTo>
                  <a:lnTo>
                    <a:pt x="718" y="34"/>
                  </a:lnTo>
                  <a:lnTo>
                    <a:pt x="659" y="67"/>
                  </a:lnTo>
                  <a:lnTo>
                    <a:pt x="629" y="83"/>
                  </a:lnTo>
                  <a:lnTo>
                    <a:pt x="599" y="99"/>
                  </a:lnTo>
                  <a:lnTo>
                    <a:pt x="569" y="114"/>
                  </a:lnTo>
                  <a:lnTo>
                    <a:pt x="538" y="128"/>
                  </a:lnTo>
                  <a:lnTo>
                    <a:pt x="506" y="142"/>
                  </a:lnTo>
                  <a:lnTo>
                    <a:pt x="475" y="156"/>
                  </a:lnTo>
                  <a:lnTo>
                    <a:pt x="443" y="168"/>
                  </a:lnTo>
                  <a:lnTo>
                    <a:pt x="412" y="181"/>
                  </a:lnTo>
                  <a:lnTo>
                    <a:pt x="379" y="191"/>
                  </a:lnTo>
                  <a:lnTo>
                    <a:pt x="347" y="200"/>
                  </a:lnTo>
                  <a:lnTo>
                    <a:pt x="314" y="209"/>
                  </a:lnTo>
                  <a:lnTo>
                    <a:pt x="280" y="215"/>
                  </a:lnTo>
                  <a:lnTo>
                    <a:pt x="301" y="216"/>
                  </a:lnTo>
                  <a:lnTo>
                    <a:pt x="336" y="215"/>
                  </a:lnTo>
                  <a:lnTo>
                    <a:pt x="381" y="212"/>
                  </a:lnTo>
                  <a:lnTo>
                    <a:pt x="432" y="207"/>
                  </a:lnTo>
                  <a:lnTo>
                    <a:pt x="485" y="202"/>
                  </a:lnTo>
                  <a:lnTo>
                    <a:pt x="539" y="195"/>
                  </a:lnTo>
                  <a:lnTo>
                    <a:pt x="587" y="188"/>
                  </a:lnTo>
                  <a:lnTo>
                    <a:pt x="627" y="181"/>
                  </a:lnTo>
                  <a:lnTo>
                    <a:pt x="606" y="203"/>
                  </a:lnTo>
                  <a:lnTo>
                    <a:pt x="584" y="224"/>
                  </a:lnTo>
                  <a:lnTo>
                    <a:pt x="560" y="245"/>
                  </a:lnTo>
                  <a:lnTo>
                    <a:pt x="535" y="264"/>
                  </a:lnTo>
                  <a:lnTo>
                    <a:pt x="508" y="283"/>
                  </a:lnTo>
                  <a:lnTo>
                    <a:pt x="481" y="301"/>
                  </a:lnTo>
                  <a:lnTo>
                    <a:pt x="454" y="319"/>
                  </a:lnTo>
                  <a:lnTo>
                    <a:pt x="427" y="335"/>
                  </a:lnTo>
                  <a:lnTo>
                    <a:pt x="373" y="367"/>
                  </a:lnTo>
                  <a:lnTo>
                    <a:pt x="322" y="397"/>
                  </a:lnTo>
                  <a:lnTo>
                    <a:pt x="299" y="412"/>
                  </a:lnTo>
                  <a:lnTo>
                    <a:pt x="277" y="427"/>
                  </a:lnTo>
                  <a:lnTo>
                    <a:pt x="257" y="441"/>
                  </a:lnTo>
                  <a:lnTo>
                    <a:pt x="238" y="455"/>
                  </a:lnTo>
                  <a:lnTo>
                    <a:pt x="278" y="453"/>
                  </a:lnTo>
                  <a:lnTo>
                    <a:pt x="319" y="449"/>
                  </a:lnTo>
                  <a:lnTo>
                    <a:pt x="340" y="447"/>
                  </a:lnTo>
                  <a:lnTo>
                    <a:pt x="362" y="444"/>
                  </a:lnTo>
                  <a:lnTo>
                    <a:pt x="383" y="440"/>
                  </a:lnTo>
                  <a:lnTo>
                    <a:pt x="404" y="435"/>
                  </a:lnTo>
                  <a:lnTo>
                    <a:pt x="425" y="431"/>
                  </a:lnTo>
                  <a:lnTo>
                    <a:pt x="446" y="425"/>
                  </a:lnTo>
                  <a:lnTo>
                    <a:pt x="467" y="419"/>
                  </a:lnTo>
                  <a:lnTo>
                    <a:pt x="487" y="411"/>
                  </a:lnTo>
                  <a:lnTo>
                    <a:pt x="507" y="404"/>
                  </a:lnTo>
                  <a:lnTo>
                    <a:pt x="527" y="396"/>
                  </a:lnTo>
                  <a:lnTo>
                    <a:pt x="546" y="387"/>
                  </a:lnTo>
                  <a:lnTo>
                    <a:pt x="564" y="377"/>
                  </a:lnTo>
                  <a:lnTo>
                    <a:pt x="544" y="392"/>
                  </a:lnTo>
                  <a:lnTo>
                    <a:pt x="519" y="409"/>
                  </a:lnTo>
                  <a:lnTo>
                    <a:pt x="493" y="428"/>
                  </a:lnTo>
                  <a:lnTo>
                    <a:pt x="463" y="446"/>
                  </a:lnTo>
                  <a:lnTo>
                    <a:pt x="431" y="465"/>
                  </a:lnTo>
                  <a:lnTo>
                    <a:pt x="397" y="484"/>
                  </a:lnTo>
                  <a:lnTo>
                    <a:pt x="360" y="503"/>
                  </a:lnTo>
                  <a:lnTo>
                    <a:pt x="322" y="521"/>
                  </a:lnTo>
                  <a:lnTo>
                    <a:pt x="283" y="539"/>
                  </a:lnTo>
                  <a:lnTo>
                    <a:pt x="242" y="555"/>
                  </a:lnTo>
                  <a:lnTo>
                    <a:pt x="201" y="570"/>
                  </a:lnTo>
                  <a:lnTo>
                    <a:pt x="160" y="583"/>
                  </a:lnTo>
                  <a:lnTo>
                    <a:pt x="140" y="589"/>
                  </a:lnTo>
                  <a:lnTo>
                    <a:pt x="119" y="594"/>
                  </a:lnTo>
                  <a:lnTo>
                    <a:pt x="99" y="598"/>
                  </a:lnTo>
                  <a:lnTo>
                    <a:pt x="79" y="602"/>
                  </a:lnTo>
                  <a:lnTo>
                    <a:pt x="59" y="605"/>
                  </a:lnTo>
                  <a:lnTo>
                    <a:pt x="39" y="607"/>
                  </a:lnTo>
                  <a:lnTo>
                    <a:pt x="20" y="609"/>
                  </a:lnTo>
                  <a:lnTo>
                    <a:pt x="0" y="609"/>
                  </a:lnTo>
                  <a:lnTo>
                    <a:pt x="13" y="613"/>
                  </a:lnTo>
                  <a:lnTo>
                    <a:pt x="25" y="615"/>
                  </a:lnTo>
                  <a:lnTo>
                    <a:pt x="39" y="617"/>
                  </a:lnTo>
                  <a:lnTo>
                    <a:pt x="52" y="618"/>
                  </a:lnTo>
                  <a:lnTo>
                    <a:pt x="66" y="618"/>
                  </a:lnTo>
                  <a:lnTo>
                    <a:pt x="80" y="618"/>
                  </a:lnTo>
                  <a:lnTo>
                    <a:pt x="94" y="617"/>
                  </a:lnTo>
                  <a:lnTo>
                    <a:pt x="109" y="616"/>
                  </a:lnTo>
                  <a:lnTo>
                    <a:pt x="139" y="611"/>
                  </a:lnTo>
                  <a:lnTo>
                    <a:pt x="170" y="605"/>
                  </a:lnTo>
                  <a:lnTo>
                    <a:pt x="201" y="597"/>
                  </a:lnTo>
                  <a:lnTo>
                    <a:pt x="233" y="588"/>
                  </a:lnTo>
                  <a:lnTo>
                    <a:pt x="297" y="568"/>
                  </a:lnTo>
                  <a:lnTo>
                    <a:pt x="360" y="546"/>
                  </a:lnTo>
                  <a:lnTo>
                    <a:pt x="421" y="525"/>
                  </a:lnTo>
                  <a:lnTo>
                    <a:pt x="478" y="508"/>
                  </a:lnTo>
                  <a:lnTo>
                    <a:pt x="456" y="525"/>
                  </a:lnTo>
                  <a:lnTo>
                    <a:pt x="434" y="541"/>
                  </a:lnTo>
                  <a:lnTo>
                    <a:pt x="411" y="555"/>
                  </a:lnTo>
                  <a:lnTo>
                    <a:pt x="387" y="567"/>
                  </a:lnTo>
                  <a:lnTo>
                    <a:pt x="363" y="579"/>
                  </a:lnTo>
                  <a:lnTo>
                    <a:pt x="338" y="590"/>
                  </a:lnTo>
                  <a:lnTo>
                    <a:pt x="312" y="600"/>
                  </a:lnTo>
                  <a:lnTo>
                    <a:pt x="286" y="609"/>
                  </a:lnTo>
                  <a:lnTo>
                    <a:pt x="233" y="626"/>
                  </a:lnTo>
                  <a:lnTo>
                    <a:pt x="179" y="644"/>
                  </a:lnTo>
                  <a:lnTo>
                    <a:pt x="152" y="653"/>
                  </a:lnTo>
                  <a:lnTo>
                    <a:pt x="125" y="663"/>
                  </a:lnTo>
                  <a:lnTo>
                    <a:pt x="98" y="673"/>
                  </a:lnTo>
                  <a:lnTo>
                    <a:pt x="71" y="684"/>
                  </a:lnTo>
                  <a:lnTo>
                    <a:pt x="99" y="695"/>
                  </a:lnTo>
                  <a:lnTo>
                    <a:pt x="129" y="703"/>
                  </a:lnTo>
                  <a:lnTo>
                    <a:pt x="162" y="709"/>
                  </a:lnTo>
                  <a:lnTo>
                    <a:pt x="197" y="712"/>
                  </a:lnTo>
                  <a:lnTo>
                    <a:pt x="234" y="712"/>
                  </a:lnTo>
                  <a:lnTo>
                    <a:pt x="274" y="711"/>
                  </a:lnTo>
                  <a:lnTo>
                    <a:pt x="313" y="707"/>
                  </a:lnTo>
                  <a:lnTo>
                    <a:pt x="353" y="701"/>
                  </a:lnTo>
                  <a:lnTo>
                    <a:pt x="394" y="692"/>
                  </a:lnTo>
                  <a:lnTo>
                    <a:pt x="435" y="682"/>
                  </a:lnTo>
                  <a:lnTo>
                    <a:pt x="476" y="670"/>
                  </a:lnTo>
                  <a:lnTo>
                    <a:pt x="517" y="654"/>
                  </a:lnTo>
                  <a:lnTo>
                    <a:pt x="558" y="638"/>
                  </a:lnTo>
                  <a:lnTo>
                    <a:pt x="597" y="621"/>
                  </a:lnTo>
                  <a:lnTo>
                    <a:pt x="635" y="601"/>
                  </a:lnTo>
                  <a:lnTo>
                    <a:pt x="671" y="581"/>
                  </a:lnTo>
                  <a:lnTo>
                    <a:pt x="705" y="558"/>
                  </a:lnTo>
                  <a:lnTo>
                    <a:pt x="737" y="535"/>
                  </a:lnTo>
                  <a:lnTo>
                    <a:pt x="766" y="510"/>
                  </a:lnTo>
                  <a:lnTo>
                    <a:pt x="793" y="484"/>
                  </a:lnTo>
                  <a:lnTo>
                    <a:pt x="817" y="457"/>
                  </a:lnTo>
                  <a:lnTo>
                    <a:pt x="837" y="428"/>
                  </a:lnTo>
                  <a:lnTo>
                    <a:pt x="853" y="398"/>
                  </a:lnTo>
                  <a:lnTo>
                    <a:pt x="865" y="368"/>
                  </a:lnTo>
                  <a:lnTo>
                    <a:pt x="872" y="337"/>
                  </a:lnTo>
                  <a:lnTo>
                    <a:pt x="875" y="306"/>
                  </a:lnTo>
                  <a:lnTo>
                    <a:pt x="873" y="274"/>
                  </a:lnTo>
                  <a:lnTo>
                    <a:pt x="866" y="241"/>
                  </a:lnTo>
                  <a:lnTo>
                    <a:pt x="853" y="208"/>
                  </a:lnTo>
                  <a:lnTo>
                    <a:pt x="834" y="174"/>
                  </a:lnTo>
                  <a:lnTo>
                    <a:pt x="809" y="140"/>
                  </a:lnTo>
                  <a:lnTo>
                    <a:pt x="776" y="106"/>
                  </a:lnTo>
                  <a:lnTo>
                    <a:pt x="776" y="0"/>
                  </a:lnTo>
                  <a:close/>
                </a:path>
              </a:pathLst>
            </a:custGeom>
            <a:solidFill>
              <a:srgbClr val="4F585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9" name="Freeform 45"/>
            <p:cNvSpPr>
              <a:spLocks/>
            </p:cNvSpPr>
            <p:nvPr/>
          </p:nvSpPr>
          <p:spPr bwMode="auto">
            <a:xfrm>
              <a:off x="4630738" y="3867150"/>
              <a:ext cx="47625" cy="58738"/>
            </a:xfrm>
            <a:custGeom>
              <a:avLst/>
              <a:gdLst/>
              <a:ahLst/>
              <a:cxnLst>
                <a:cxn ang="0">
                  <a:pos x="414" y="86"/>
                </a:cxn>
                <a:cxn ang="0">
                  <a:pos x="382" y="124"/>
                </a:cxn>
                <a:cxn ang="0">
                  <a:pos x="308" y="192"/>
                </a:cxn>
                <a:cxn ang="0">
                  <a:pos x="182" y="292"/>
                </a:cxn>
                <a:cxn ang="0">
                  <a:pos x="0" y="420"/>
                </a:cxn>
                <a:cxn ang="0">
                  <a:pos x="87" y="411"/>
                </a:cxn>
                <a:cxn ang="0">
                  <a:pos x="170" y="387"/>
                </a:cxn>
                <a:cxn ang="0">
                  <a:pos x="249" y="349"/>
                </a:cxn>
                <a:cxn ang="0">
                  <a:pos x="323" y="301"/>
                </a:cxn>
                <a:cxn ang="0">
                  <a:pos x="392" y="244"/>
                </a:cxn>
                <a:cxn ang="0">
                  <a:pos x="380" y="275"/>
                </a:cxn>
                <a:cxn ang="0">
                  <a:pos x="323" y="350"/>
                </a:cxn>
                <a:cxn ang="0">
                  <a:pos x="261" y="424"/>
                </a:cxn>
                <a:cxn ang="0">
                  <a:pos x="194" y="494"/>
                </a:cxn>
                <a:cxn ang="0">
                  <a:pos x="126" y="559"/>
                </a:cxn>
                <a:cxn ang="0">
                  <a:pos x="137" y="574"/>
                </a:cxn>
                <a:cxn ang="0">
                  <a:pos x="256" y="520"/>
                </a:cxn>
                <a:cxn ang="0">
                  <a:pos x="343" y="473"/>
                </a:cxn>
                <a:cxn ang="0">
                  <a:pos x="427" y="421"/>
                </a:cxn>
                <a:cxn ang="0">
                  <a:pos x="505" y="360"/>
                </a:cxn>
                <a:cxn ang="0">
                  <a:pos x="503" y="390"/>
                </a:cxn>
                <a:cxn ang="0">
                  <a:pos x="452" y="465"/>
                </a:cxn>
                <a:cxn ang="0">
                  <a:pos x="391" y="534"/>
                </a:cxn>
                <a:cxn ang="0">
                  <a:pos x="320" y="594"/>
                </a:cxn>
                <a:cxn ang="0">
                  <a:pos x="240" y="644"/>
                </a:cxn>
                <a:cxn ang="0">
                  <a:pos x="220" y="648"/>
                </a:cxn>
                <a:cxn ang="0">
                  <a:pos x="335" y="583"/>
                </a:cxn>
                <a:cxn ang="0">
                  <a:pos x="453" y="525"/>
                </a:cxn>
                <a:cxn ang="0">
                  <a:pos x="482" y="533"/>
                </a:cxn>
                <a:cxn ang="0">
                  <a:pos x="454" y="582"/>
                </a:cxn>
                <a:cxn ang="0">
                  <a:pos x="400" y="650"/>
                </a:cxn>
                <a:cxn ang="0">
                  <a:pos x="335" y="710"/>
                </a:cxn>
                <a:cxn ang="0">
                  <a:pos x="264" y="763"/>
                </a:cxn>
                <a:cxn ang="0">
                  <a:pos x="204" y="824"/>
                </a:cxn>
                <a:cxn ang="0">
                  <a:pos x="311" y="799"/>
                </a:cxn>
                <a:cxn ang="0">
                  <a:pos x="406" y="752"/>
                </a:cxn>
                <a:cxn ang="0">
                  <a:pos x="488" y="689"/>
                </a:cxn>
                <a:cxn ang="0">
                  <a:pos x="558" y="611"/>
                </a:cxn>
                <a:cxn ang="0">
                  <a:pos x="610" y="521"/>
                </a:cxn>
                <a:cxn ang="0">
                  <a:pos x="643" y="425"/>
                </a:cxn>
                <a:cxn ang="0">
                  <a:pos x="657" y="324"/>
                </a:cxn>
                <a:cxn ang="0">
                  <a:pos x="648" y="223"/>
                </a:cxn>
                <a:cxn ang="0">
                  <a:pos x="615" y="124"/>
                </a:cxn>
                <a:cxn ang="0">
                  <a:pos x="556" y="30"/>
                </a:cxn>
              </a:cxnLst>
              <a:rect l="0" t="0" r="r" b="b"/>
              <a:pathLst>
                <a:path w="657" h="828">
                  <a:moveTo>
                    <a:pt x="424" y="70"/>
                  </a:moveTo>
                  <a:lnTo>
                    <a:pt x="420" y="78"/>
                  </a:lnTo>
                  <a:lnTo>
                    <a:pt x="414" y="86"/>
                  </a:lnTo>
                  <a:lnTo>
                    <a:pt x="408" y="94"/>
                  </a:lnTo>
                  <a:lnTo>
                    <a:pt x="400" y="103"/>
                  </a:lnTo>
                  <a:lnTo>
                    <a:pt x="382" y="124"/>
                  </a:lnTo>
                  <a:lnTo>
                    <a:pt x="360" y="145"/>
                  </a:lnTo>
                  <a:lnTo>
                    <a:pt x="336" y="168"/>
                  </a:lnTo>
                  <a:lnTo>
                    <a:pt x="308" y="192"/>
                  </a:lnTo>
                  <a:lnTo>
                    <a:pt x="279" y="217"/>
                  </a:lnTo>
                  <a:lnTo>
                    <a:pt x="248" y="242"/>
                  </a:lnTo>
                  <a:lnTo>
                    <a:pt x="182" y="292"/>
                  </a:lnTo>
                  <a:lnTo>
                    <a:pt x="117" y="340"/>
                  </a:lnTo>
                  <a:lnTo>
                    <a:pt x="55" y="384"/>
                  </a:lnTo>
                  <a:lnTo>
                    <a:pt x="0" y="420"/>
                  </a:lnTo>
                  <a:lnTo>
                    <a:pt x="29" y="419"/>
                  </a:lnTo>
                  <a:lnTo>
                    <a:pt x="58" y="416"/>
                  </a:lnTo>
                  <a:lnTo>
                    <a:pt x="87" y="411"/>
                  </a:lnTo>
                  <a:lnTo>
                    <a:pt x="115" y="405"/>
                  </a:lnTo>
                  <a:lnTo>
                    <a:pt x="143" y="397"/>
                  </a:lnTo>
                  <a:lnTo>
                    <a:pt x="170" y="387"/>
                  </a:lnTo>
                  <a:lnTo>
                    <a:pt x="197" y="376"/>
                  </a:lnTo>
                  <a:lnTo>
                    <a:pt x="223" y="364"/>
                  </a:lnTo>
                  <a:lnTo>
                    <a:pt x="249" y="349"/>
                  </a:lnTo>
                  <a:lnTo>
                    <a:pt x="275" y="334"/>
                  </a:lnTo>
                  <a:lnTo>
                    <a:pt x="299" y="318"/>
                  </a:lnTo>
                  <a:lnTo>
                    <a:pt x="323" y="301"/>
                  </a:lnTo>
                  <a:lnTo>
                    <a:pt x="347" y="283"/>
                  </a:lnTo>
                  <a:lnTo>
                    <a:pt x="370" y="264"/>
                  </a:lnTo>
                  <a:lnTo>
                    <a:pt x="392" y="244"/>
                  </a:lnTo>
                  <a:lnTo>
                    <a:pt x="414" y="223"/>
                  </a:lnTo>
                  <a:lnTo>
                    <a:pt x="397" y="249"/>
                  </a:lnTo>
                  <a:lnTo>
                    <a:pt x="380" y="275"/>
                  </a:lnTo>
                  <a:lnTo>
                    <a:pt x="362" y="300"/>
                  </a:lnTo>
                  <a:lnTo>
                    <a:pt x="343" y="325"/>
                  </a:lnTo>
                  <a:lnTo>
                    <a:pt x="323" y="350"/>
                  </a:lnTo>
                  <a:lnTo>
                    <a:pt x="303" y="376"/>
                  </a:lnTo>
                  <a:lnTo>
                    <a:pt x="282" y="400"/>
                  </a:lnTo>
                  <a:lnTo>
                    <a:pt x="261" y="424"/>
                  </a:lnTo>
                  <a:lnTo>
                    <a:pt x="240" y="448"/>
                  </a:lnTo>
                  <a:lnTo>
                    <a:pt x="217" y="471"/>
                  </a:lnTo>
                  <a:lnTo>
                    <a:pt x="194" y="494"/>
                  </a:lnTo>
                  <a:lnTo>
                    <a:pt x="172" y="516"/>
                  </a:lnTo>
                  <a:lnTo>
                    <a:pt x="149" y="538"/>
                  </a:lnTo>
                  <a:lnTo>
                    <a:pt x="126" y="559"/>
                  </a:lnTo>
                  <a:lnTo>
                    <a:pt x="103" y="579"/>
                  </a:lnTo>
                  <a:lnTo>
                    <a:pt x="79" y="600"/>
                  </a:lnTo>
                  <a:lnTo>
                    <a:pt x="137" y="574"/>
                  </a:lnTo>
                  <a:lnTo>
                    <a:pt x="196" y="548"/>
                  </a:lnTo>
                  <a:lnTo>
                    <a:pt x="226" y="534"/>
                  </a:lnTo>
                  <a:lnTo>
                    <a:pt x="256" y="520"/>
                  </a:lnTo>
                  <a:lnTo>
                    <a:pt x="286" y="505"/>
                  </a:lnTo>
                  <a:lnTo>
                    <a:pt x="315" y="490"/>
                  </a:lnTo>
                  <a:lnTo>
                    <a:pt x="343" y="473"/>
                  </a:lnTo>
                  <a:lnTo>
                    <a:pt x="372" y="457"/>
                  </a:lnTo>
                  <a:lnTo>
                    <a:pt x="400" y="439"/>
                  </a:lnTo>
                  <a:lnTo>
                    <a:pt x="427" y="421"/>
                  </a:lnTo>
                  <a:lnTo>
                    <a:pt x="453" y="401"/>
                  </a:lnTo>
                  <a:lnTo>
                    <a:pt x="479" y="381"/>
                  </a:lnTo>
                  <a:lnTo>
                    <a:pt x="505" y="360"/>
                  </a:lnTo>
                  <a:lnTo>
                    <a:pt x="529" y="337"/>
                  </a:lnTo>
                  <a:lnTo>
                    <a:pt x="516" y="365"/>
                  </a:lnTo>
                  <a:lnTo>
                    <a:pt x="503" y="390"/>
                  </a:lnTo>
                  <a:lnTo>
                    <a:pt x="487" y="416"/>
                  </a:lnTo>
                  <a:lnTo>
                    <a:pt x="470" y="441"/>
                  </a:lnTo>
                  <a:lnTo>
                    <a:pt x="452" y="465"/>
                  </a:lnTo>
                  <a:lnTo>
                    <a:pt x="433" y="489"/>
                  </a:lnTo>
                  <a:lnTo>
                    <a:pt x="412" y="512"/>
                  </a:lnTo>
                  <a:lnTo>
                    <a:pt x="391" y="534"/>
                  </a:lnTo>
                  <a:lnTo>
                    <a:pt x="368" y="555"/>
                  </a:lnTo>
                  <a:lnTo>
                    <a:pt x="344" y="575"/>
                  </a:lnTo>
                  <a:lnTo>
                    <a:pt x="320" y="594"/>
                  </a:lnTo>
                  <a:lnTo>
                    <a:pt x="294" y="613"/>
                  </a:lnTo>
                  <a:lnTo>
                    <a:pt x="268" y="629"/>
                  </a:lnTo>
                  <a:lnTo>
                    <a:pt x="240" y="644"/>
                  </a:lnTo>
                  <a:lnTo>
                    <a:pt x="212" y="658"/>
                  </a:lnTo>
                  <a:lnTo>
                    <a:pt x="183" y="670"/>
                  </a:lnTo>
                  <a:lnTo>
                    <a:pt x="220" y="648"/>
                  </a:lnTo>
                  <a:lnTo>
                    <a:pt x="259" y="626"/>
                  </a:lnTo>
                  <a:lnTo>
                    <a:pt x="297" y="605"/>
                  </a:lnTo>
                  <a:lnTo>
                    <a:pt x="335" y="583"/>
                  </a:lnTo>
                  <a:lnTo>
                    <a:pt x="374" y="563"/>
                  </a:lnTo>
                  <a:lnTo>
                    <a:pt x="414" y="544"/>
                  </a:lnTo>
                  <a:lnTo>
                    <a:pt x="453" y="525"/>
                  </a:lnTo>
                  <a:lnTo>
                    <a:pt x="493" y="506"/>
                  </a:lnTo>
                  <a:lnTo>
                    <a:pt x="487" y="520"/>
                  </a:lnTo>
                  <a:lnTo>
                    <a:pt x="482" y="533"/>
                  </a:lnTo>
                  <a:lnTo>
                    <a:pt x="475" y="545"/>
                  </a:lnTo>
                  <a:lnTo>
                    <a:pt x="468" y="558"/>
                  </a:lnTo>
                  <a:lnTo>
                    <a:pt x="454" y="582"/>
                  </a:lnTo>
                  <a:lnTo>
                    <a:pt x="437" y="606"/>
                  </a:lnTo>
                  <a:lnTo>
                    <a:pt x="419" y="629"/>
                  </a:lnTo>
                  <a:lnTo>
                    <a:pt x="400" y="650"/>
                  </a:lnTo>
                  <a:lnTo>
                    <a:pt x="379" y="671"/>
                  </a:lnTo>
                  <a:lnTo>
                    <a:pt x="357" y="691"/>
                  </a:lnTo>
                  <a:lnTo>
                    <a:pt x="335" y="710"/>
                  </a:lnTo>
                  <a:lnTo>
                    <a:pt x="312" y="728"/>
                  </a:lnTo>
                  <a:lnTo>
                    <a:pt x="288" y="746"/>
                  </a:lnTo>
                  <a:lnTo>
                    <a:pt x="264" y="763"/>
                  </a:lnTo>
                  <a:lnTo>
                    <a:pt x="215" y="796"/>
                  </a:lnTo>
                  <a:lnTo>
                    <a:pt x="167" y="828"/>
                  </a:lnTo>
                  <a:lnTo>
                    <a:pt x="204" y="824"/>
                  </a:lnTo>
                  <a:lnTo>
                    <a:pt x="241" y="818"/>
                  </a:lnTo>
                  <a:lnTo>
                    <a:pt x="276" y="810"/>
                  </a:lnTo>
                  <a:lnTo>
                    <a:pt x="311" y="799"/>
                  </a:lnTo>
                  <a:lnTo>
                    <a:pt x="344" y="785"/>
                  </a:lnTo>
                  <a:lnTo>
                    <a:pt x="375" y="770"/>
                  </a:lnTo>
                  <a:lnTo>
                    <a:pt x="406" y="752"/>
                  </a:lnTo>
                  <a:lnTo>
                    <a:pt x="435" y="733"/>
                  </a:lnTo>
                  <a:lnTo>
                    <a:pt x="462" y="712"/>
                  </a:lnTo>
                  <a:lnTo>
                    <a:pt x="488" y="689"/>
                  </a:lnTo>
                  <a:lnTo>
                    <a:pt x="514" y="664"/>
                  </a:lnTo>
                  <a:lnTo>
                    <a:pt x="537" y="638"/>
                  </a:lnTo>
                  <a:lnTo>
                    <a:pt x="558" y="611"/>
                  </a:lnTo>
                  <a:lnTo>
                    <a:pt x="577" y="582"/>
                  </a:lnTo>
                  <a:lnTo>
                    <a:pt x="594" y="552"/>
                  </a:lnTo>
                  <a:lnTo>
                    <a:pt x="610" y="521"/>
                  </a:lnTo>
                  <a:lnTo>
                    <a:pt x="623" y="490"/>
                  </a:lnTo>
                  <a:lnTo>
                    <a:pt x="634" y="458"/>
                  </a:lnTo>
                  <a:lnTo>
                    <a:pt x="643" y="425"/>
                  </a:lnTo>
                  <a:lnTo>
                    <a:pt x="650" y="392"/>
                  </a:lnTo>
                  <a:lnTo>
                    <a:pt x="655" y="359"/>
                  </a:lnTo>
                  <a:lnTo>
                    <a:pt x="657" y="324"/>
                  </a:lnTo>
                  <a:lnTo>
                    <a:pt x="656" y="290"/>
                  </a:lnTo>
                  <a:lnTo>
                    <a:pt x="654" y="256"/>
                  </a:lnTo>
                  <a:lnTo>
                    <a:pt x="648" y="223"/>
                  </a:lnTo>
                  <a:lnTo>
                    <a:pt x="640" y="189"/>
                  </a:lnTo>
                  <a:lnTo>
                    <a:pt x="629" y="156"/>
                  </a:lnTo>
                  <a:lnTo>
                    <a:pt x="615" y="124"/>
                  </a:lnTo>
                  <a:lnTo>
                    <a:pt x="598" y="91"/>
                  </a:lnTo>
                  <a:lnTo>
                    <a:pt x="579" y="60"/>
                  </a:lnTo>
                  <a:lnTo>
                    <a:pt x="556" y="30"/>
                  </a:lnTo>
                  <a:lnTo>
                    <a:pt x="530" y="0"/>
                  </a:lnTo>
                  <a:lnTo>
                    <a:pt x="424" y="70"/>
                  </a:lnTo>
                  <a:close/>
                </a:path>
              </a:pathLst>
            </a:custGeom>
            <a:solidFill>
              <a:srgbClr val="4F585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0" name="Freeform 46"/>
            <p:cNvSpPr>
              <a:spLocks/>
            </p:cNvSpPr>
            <p:nvPr/>
          </p:nvSpPr>
          <p:spPr bwMode="auto">
            <a:xfrm>
              <a:off x="4391025" y="3875088"/>
              <a:ext cx="60325" cy="38100"/>
            </a:xfrm>
            <a:custGeom>
              <a:avLst/>
              <a:gdLst/>
              <a:ahLst/>
              <a:cxnLst>
                <a:cxn ang="0">
                  <a:pos x="827" y="21"/>
                </a:cxn>
                <a:cxn ang="0">
                  <a:pos x="792" y="48"/>
                </a:cxn>
                <a:cxn ang="0">
                  <a:pos x="755" y="69"/>
                </a:cxn>
                <a:cxn ang="0">
                  <a:pos x="717" y="86"/>
                </a:cxn>
                <a:cxn ang="0">
                  <a:pos x="677" y="98"/>
                </a:cxn>
                <a:cxn ang="0">
                  <a:pos x="636" y="106"/>
                </a:cxn>
                <a:cxn ang="0">
                  <a:pos x="594" y="109"/>
                </a:cxn>
                <a:cxn ang="0">
                  <a:pos x="552" y="107"/>
                </a:cxn>
                <a:cxn ang="0">
                  <a:pos x="510" y="101"/>
                </a:cxn>
                <a:cxn ang="0">
                  <a:pos x="469" y="90"/>
                </a:cxn>
                <a:cxn ang="0">
                  <a:pos x="428" y="75"/>
                </a:cxn>
                <a:cxn ang="0">
                  <a:pos x="444" y="110"/>
                </a:cxn>
                <a:cxn ang="0">
                  <a:pos x="464" y="140"/>
                </a:cxn>
                <a:cxn ang="0">
                  <a:pos x="487" y="164"/>
                </a:cxn>
                <a:cxn ang="0">
                  <a:pos x="512" y="183"/>
                </a:cxn>
                <a:cxn ang="0">
                  <a:pos x="539" y="197"/>
                </a:cxn>
                <a:cxn ang="0">
                  <a:pos x="568" y="205"/>
                </a:cxn>
                <a:cxn ang="0">
                  <a:pos x="600" y="208"/>
                </a:cxn>
                <a:cxn ang="0">
                  <a:pos x="634" y="205"/>
                </a:cxn>
                <a:cxn ang="0">
                  <a:pos x="668" y="197"/>
                </a:cxn>
                <a:cxn ang="0">
                  <a:pos x="703" y="184"/>
                </a:cxn>
                <a:cxn ang="0">
                  <a:pos x="660" y="202"/>
                </a:cxn>
                <a:cxn ang="0">
                  <a:pos x="460" y="286"/>
                </a:cxn>
                <a:cxn ang="0">
                  <a:pos x="360" y="321"/>
                </a:cxn>
                <a:cxn ang="0">
                  <a:pos x="255" y="349"/>
                </a:cxn>
                <a:cxn ang="0">
                  <a:pos x="195" y="370"/>
                </a:cxn>
                <a:cxn ang="0">
                  <a:pos x="230" y="389"/>
                </a:cxn>
                <a:cxn ang="0">
                  <a:pos x="265" y="403"/>
                </a:cxn>
                <a:cxn ang="0">
                  <a:pos x="326" y="417"/>
                </a:cxn>
                <a:cxn ang="0">
                  <a:pos x="401" y="419"/>
                </a:cxn>
                <a:cxn ang="0">
                  <a:pos x="477" y="405"/>
                </a:cxn>
                <a:cxn ang="0">
                  <a:pos x="553" y="379"/>
                </a:cxn>
                <a:cxn ang="0">
                  <a:pos x="545" y="388"/>
                </a:cxn>
                <a:cxn ang="0">
                  <a:pos x="495" y="414"/>
                </a:cxn>
                <a:cxn ang="0">
                  <a:pos x="443" y="433"/>
                </a:cxn>
                <a:cxn ang="0">
                  <a:pos x="390" y="447"/>
                </a:cxn>
                <a:cxn ang="0">
                  <a:pos x="298" y="460"/>
                </a:cxn>
                <a:cxn ang="0">
                  <a:pos x="187" y="465"/>
                </a:cxn>
                <a:cxn ang="0">
                  <a:pos x="0" y="466"/>
                </a:cxn>
                <a:cxn ang="0">
                  <a:pos x="77" y="510"/>
                </a:cxn>
                <a:cxn ang="0">
                  <a:pos x="169" y="528"/>
                </a:cxn>
                <a:cxn ang="0">
                  <a:pos x="269" y="525"/>
                </a:cxn>
                <a:cxn ang="0">
                  <a:pos x="375" y="501"/>
                </a:cxn>
                <a:cxn ang="0">
                  <a:pos x="479" y="460"/>
                </a:cxn>
                <a:cxn ang="0">
                  <a:pos x="579" y="405"/>
                </a:cxn>
                <a:cxn ang="0">
                  <a:pos x="670" y="339"/>
                </a:cxn>
                <a:cxn ang="0">
                  <a:pos x="747" y="264"/>
                </a:cxn>
                <a:cxn ang="0">
                  <a:pos x="805" y="181"/>
                </a:cxn>
                <a:cxn ang="0">
                  <a:pos x="841" y="95"/>
                </a:cxn>
                <a:cxn ang="0">
                  <a:pos x="850" y="0"/>
                </a:cxn>
              </a:cxnLst>
              <a:rect l="0" t="0" r="r" b="b"/>
              <a:pathLst>
                <a:path w="850" h="530">
                  <a:moveTo>
                    <a:pt x="850" y="0"/>
                  </a:moveTo>
                  <a:lnTo>
                    <a:pt x="839" y="11"/>
                  </a:lnTo>
                  <a:lnTo>
                    <a:pt x="827" y="21"/>
                  </a:lnTo>
                  <a:lnTo>
                    <a:pt x="816" y="31"/>
                  </a:lnTo>
                  <a:lnTo>
                    <a:pt x="804" y="39"/>
                  </a:lnTo>
                  <a:lnTo>
                    <a:pt x="792" y="48"/>
                  </a:lnTo>
                  <a:lnTo>
                    <a:pt x="780" y="55"/>
                  </a:lnTo>
                  <a:lnTo>
                    <a:pt x="768" y="63"/>
                  </a:lnTo>
                  <a:lnTo>
                    <a:pt x="755" y="69"/>
                  </a:lnTo>
                  <a:lnTo>
                    <a:pt x="743" y="75"/>
                  </a:lnTo>
                  <a:lnTo>
                    <a:pt x="730" y="81"/>
                  </a:lnTo>
                  <a:lnTo>
                    <a:pt x="717" y="86"/>
                  </a:lnTo>
                  <a:lnTo>
                    <a:pt x="704" y="91"/>
                  </a:lnTo>
                  <a:lnTo>
                    <a:pt x="690" y="95"/>
                  </a:lnTo>
                  <a:lnTo>
                    <a:pt x="677" y="98"/>
                  </a:lnTo>
                  <a:lnTo>
                    <a:pt x="664" y="101"/>
                  </a:lnTo>
                  <a:lnTo>
                    <a:pt x="650" y="104"/>
                  </a:lnTo>
                  <a:lnTo>
                    <a:pt x="636" y="106"/>
                  </a:lnTo>
                  <a:lnTo>
                    <a:pt x="623" y="108"/>
                  </a:lnTo>
                  <a:lnTo>
                    <a:pt x="608" y="109"/>
                  </a:lnTo>
                  <a:lnTo>
                    <a:pt x="594" y="109"/>
                  </a:lnTo>
                  <a:lnTo>
                    <a:pt x="580" y="109"/>
                  </a:lnTo>
                  <a:lnTo>
                    <a:pt x="566" y="108"/>
                  </a:lnTo>
                  <a:lnTo>
                    <a:pt x="552" y="107"/>
                  </a:lnTo>
                  <a:lnTo>
                    <a:pt x="538" y="106"/>
                  </a:lnTo>
                  <a:lnTo>
                    <a:pt x="524" y="104"/>
                  </a:lnTo>
                  <a:lnTo>
                    <a:pt x="510" y="101"/>
                  </a:lnTo>
                  <a:lnTo>
                    <a:pt x="497" y="98"/>
                  </a:lnTo>
                  <a:lnTo>
                    <a:pt x="483" y="94"/>
                  </a:lnTo>
                  <a:lnTo>
                    <a:pt x="469" y="90"/>
                  </a:lnTo>
                  <a:lnTo>
                    <a:pt x="455" y="86"/>
                  </a:lnTo>
                  <a:lnTo>
                    <a:pt x="441" y="81"/>
                  </a:lnTo>
                  <a:lnTo>
                    <a:pt x="428" y="75"/>
                  </a:lnTo>
                  <a:lnTo>
                    <a:pt x="433" y="87"/>
                  </a:lnTo>
                  <a:lnTo>
                    <a:pt x="438" y="99"/>
                  </a:lnTo>
                  <a:lnTo>
                    <a:pt x="444" y="110"/>
                  </a:lnTo>
                  <a:lnTo>
                    <a:pt x="451" y="121"/>
                  </a:lnTo>
                  <a:lnTo>
                    <a:pt x="457" y="131"/>
                  </a:lnTo>
                  <a:lnTo>
                    <a:pt x="464" y="140"/>
                  </a:lnTo>
                  <a:lnTo>
                    <a:pt x="471" y="149"/>
                  </a:lnTo>
                  <a:lnTo>
                    <a:pt x="479" y="157"/>
                  </a:lnTo>
                  <a:lnTo>
                    <a:pt x="487" y="164"/>
                  </a:lnTo>
                  <a:lnTo>
                    <a:pt x="495" y="171"/>
                  </a:lnTo>
                  <a:lnTo>
                    <a:pt x="503" y="177"/>
                  </a:lnTo>
                  <a:lnTo>
                    <a:pt x="512" y="183"/>
                  </a:lnTo>
                  <a:lnTo>
                    <a:pt x="520" y="188"/>
                  </a:lnTo>
                  <a:lnTo>
                    <a:pt x="530" y="193"/>
                  </a:lnTo>
                  <a:lnTo>
                    <a:pt x="539" y="197"/>
                  </a:lnTo>
                  <a:lnTo>
                    <a:pt x="549" y="200"/>
                  </a:lnTo>
                  <a:lnTo>
                    <a:pt x="558" y="203"/>
                  </a:lnTo>
                  <a:lnTo>
                    <a:pt x="568" y="205"/>
                  </a:lnTo>
                  <a:lnTo>
                    <a:pt x="579" y="206"/>
                  </a:lnTo>
                  <a:lnTo>
                    <a:pt x="589" y="207"/>
                  </a:lnTo>
                  <a:lnTo>
                    <a:pt x="600" y="208"/>
                  </a:lnTo>
                  <a:lnTo>
                    <a:pt x="610" y="207"/>
                  </a:lnTo>
                  <a:lnTo>
                    <a:pt x="622" y="207"/>
                  </a:lnTo>
                  <a:lnTo>
                    <a:pt x="634" y="205"/>
                  </a:lnTo>
                  <a:lnTo>
                    <a:pt x="645" y="203"/>
                  </a:lnTo>
                  <a:lnTo>
                    <a:pt x="656" y="201"/>
                  </a:lnTo>
                  <a:lnTo>
                    <a:pt x="668" y="197"/>
                  </a:lnTo>
                  <a:lnTo>
                    <a:pt x="680" y="193"/>
                  </a:lnTo>
                  <a:lnTo>
                    <a:pt x="691" y="189"/>
                  </a:lnTo>
                  <a:lnTo>
                    <a:pt x="703" y="184"/>
                  </a:lnTo>
                  <a:lnTo>
                    <a:pt x="715" y="179"/>
                  </a:lnTo>
                  <a:lnTo>
                    <a:pt x="728" y="172"/>
                  </a:lnTo>
                  <a:lnTo>
                    <a:pt x="660" y="202"/>
                  </a:lnTo>
                  <a:lnTo>
                    <a:pt x="592" y="231"/>
                  </a:lnTo>
                  <a:lnTo>
                    <a:pt x="526" y="260"/>
                  </a:lnTo>
                  <a:lnTo>
                    <a:pt x="460" y="286"/>
                  </a:lnTo>
                  <a:lnTo>
                    <a:pt x="427" y="299"/>
                  </a:lnTo>
                  <a:lnTo>
                    <a:pt x="394" y="310"/>
                  </a:lnTo>
                  <a:lnTo>
                    <a:pt x="360" y="321"/>
                  </a:lnTo>
                  <a:lnTo>
                    <a:pt x="325" y="331"/>
                  </a:lnTo>
                  <a:lnTo>
                    <a:pt x="290" y="341"/>
                  </a:lnTo>
                  <a:lnTo>
                    <a:pt x="255" y="349"/>
                  </a:lnTo>
                  <a:lnTo>
                    <a:pt x="220" y="356"/>
                  </a:lnTo>
                  <a:lnTo>
                    <a:pt x="184" y="363"/>
                  </a:lnTo>
                  <a:lnTo>
                    <a:pt x="195" y="370"/>
                  </a:lnTo>
                  <a:lnTo>
                    <a:pt x="207" y="377"/>
                  </a:lnTo>
                  <a:lnTo>
                    <a:pt x="218" y="383"/>
                  </a:lnTo>
                  <a:lnTo>
                    <a:pt x="230" y="389"/>
                  </a:lnTo>
                  <a:lnTo>
                    <a:pt x="241" y="394"/>
                  </a:lnTo>
                  <a:lnTo>
                    <a:pt x="253" y="399"/>
                  </a:lnTo>
                  <a:lnTo>
                    <a:pt x="265" y="403"/>
                  </a:lnTo>
                  <a:lnTo>
                    <a:pt x="277" y="407"/>
                  </a:lnTo>
                  <a:lnTo>
                    <a:pt x="301" y="413"/>
                  </a:lnTo>
                  <a:lnTo>
                    <a:pt x="326" y="417"/>
                  </a:lnTo>
                  <a:lnTo>
                    <a:pt x="351" y="419"/>
                  </a:lnTo>
                  <a:lnTo>
                    <a:pt x="376" y="420"/>
                  </a:lnTo>
                  <a:lnTo>
                    <a:pt x="401" y="419"/>
                  </a:lnTo>
                  <a:lnTo>
                    <a:pt x="426" y="416"/>
                  </a:lnTo>
                  <a:lnTo>
                    <a:pt x="452" y="411"/>
                  </a:lnTo>
                  <a:lnTo>
                    <a:pt x="477" y="405"/>
                  </a:lnTo>
                  <a:lnTo>
                    <a:pt x="502" y="398"/>
                  </a:lnTo>
                  <a:lnTo>
                    <a:pt x="528" y="389"/>
                  </a:lnTo>
                  <a:lnTo>
                    <a:pt x="553" y="379"/>
                  </a:lnTo>
                  <a:lnTo>
                    <a:pt x="578" y="368"/>
                  </a:lnTo>
                  <a:lnTo>
                    <a:pt x="562" y="378"/>
                  </a:lnTo>
                  <a:lnTo>
                    <a:pt x="545" y="388"/>
                  </a:lnTo>
                  <a:lnTo>
                    <a:pt x="528" y="398"/>
                  </a:lnTo>
                  <a:lnTo>
                    <a:pt x="512" y="406"/>
                  </a:lnTo>
                  <a:lnTo>
                    <a:pt x="495" y="414"/>
                  </a:lnTo>
                  <a:lnTo>
                    <a:pt x="478" y="421"/>
                  </a:lnTo>
                  <a:lnTo>
                    <a:pt x="460" y="427"/>
                  </a:lnTo>
                  <a:lnTo>
                    <a:pt x="443" y="433"/>
                  </a:lnTo>
                  <a:lnTo>
                    <a:pt x="425" y="438"/>
                  </a:lnTo>
                  <a:lnTo>
                    <a:pt x="408" y="443"/>
                  </a:lnTo>
                  <a:lnTo>
                    <a:pt x="390" y="447"/>
                  </a:lnTo>
                  <a:lnTo>
                    <a:pt x="372" y="450"/>
                  </a:lnTo>
                  <a:lnTo>
                    <a:pt x="335" y="456"/>
                  </a:lnTo>
                  <a:lnTo>
                    <a:pt x="298" y="460"/>
                  </a:lnTo>
                  <a:lnTo>
                    <a:pt x="262" y="462"/>
                  </a:lnTo>
                  <a:lnTo>
                    <a:pt x="225" y="464"/>
                  </a:lnTo>
                  <a:lnTo>
                    <a:pt x="187" y="465"/>
                  </a:lnTo>
                  <a:lnTo>
                    <a:pt x="150" y="465"/>
                  </a:lnTo>
                  <a:lnTo>
                    <a:pt x="75" y="465"/>
                  </a:lnTo>
                  <a:lnTo>
                    <a:pt x="0" y="466"/>
                  </a:lnTo>
                  <a:lnTo>
                    <a:pt x="24" y="484"/>
                  </a:lnTo>
                  <a:lnTo>
                    <a:pt x="50" y="499"/>
                  </a:lnTo>
                  <a:lnTo>
                    <a:pt x="77" y="510"/>
                  </a:lnTo>
                  <a:lnTo>
                    <a:pt x="107" y="519"/>
                  </a:lnTo>
                  <a:lnTo>
                    <a:pt x="138" y="525"/>
                  </a:lnTo>
                  <a:lnTo>
                    <a:pt x="169" y="528"/>
                  </a:lnTo>
                  <a:lnTo>
                    <a:pt x="202" y="530"/>
                  </a:lnTo>
                  <a:lnTo>
                    <a:pt x="235" y="528"/>
                  </a:lnTo>
                  <a:lnTo>
                    <a:pt x="269" y="525"/>
                  </a:lnTo>
                  <a:lnTo>
                    <a:pt x="304" y="519"/>
                  </a:lnTo>
                  <a:lnTo>
                    <a:pt x="339" y="511"/>
                  </a:lnTo>
                  <a:lnTo>
                    <a:pt x="375" y="501"/>
                  </a:lnTo>
                  <a:lnTo>
                    <a:pt x="410" y="490"/>
                  </a:lnTo>
                  <a:lnTo>
                    <a:pt x="445" y="475"/>
                  </a:lnTo>
                  <a:lnTo>
                    <a:pt x="479" y="460"/>
                  </a:lnTo>
                  <a:lnTo>
                    <a:pt x="513" y="443"/>
                  </a:lnTo>
                  <a:lnTo>
                    <a:pt x="546" y="425"/>
                  </a:lnTo>
                  <a:lnTo>
                    <a:pt x="579" y="405"/>
                  </a:lnTo>
                  <a:lnTo>
                    <a:pt x="610" y="384"/>
                  </a:lnTo>
                  <a:lnTo>
                    <a:pt x="641" y="362"/>
                  </a:lnTo>
                  <a:lnTo>
                    <a:pt x="670" y="339"/>
                  </a:lnTo>
                  <a:lnTo>
                    <a:pt x="698" y="315"/>
                  </a:lnTo>
                  <a:lnTo>
                    <a:pt x="723" y="290"/>
                  </a:lnTo>
                  <a:lnTo>
                    <a:pt x="747" y="264"/>
                  </a:lnTo>
                  <a:lnTo>
                    <a:pt x="769" y="236"/>
                  </a:lnTo>
                  <a:lnTo>
                    <a:pt x="788" y="209"/>
                  </a:lnTo>
                  <a:lnTo>
                    <a:pt x="805" y="181"/>
                  </a:lnTo>
                  <a:lnTo>
                    <a:pt x="820" y="152"/>
                  </a:lnTo>
                  <a:lnTo>
                    <a:pt x="832" y="124"/>
                  </a:lnTo>
                  <a:lnTo>
                    <a:pt x="841" y="95"/>
                  </a:lnTo>
                  <a:lnTo>
                    <a:pt x="847" y="66"/>
                  </a:lnTo>
                  <a:lnTo>
                    <a:pt x="850" y="36"/>
                  </a:lnTo>
                  <a:lnTo>
                    <a:pt x="850" y="0"/>
                  </a:lnTo>
                  <a:close/>
                </a:path>
              </a:pathLst>
            </a:custGeom>
            <a:solidFill>
              <a:srgbClr val="4F585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1" name="Freeform 47"/>
            <p:cNvSpPr>
              <a:spLocks/>
            </p:cNvSpPr>
            <p:nvPr/>
          </p:nvSpPr>
          <p:spPr bwMode="auto">
            <a:xfrm>
              <a:off x="4659313" y="3978275"/>
              <a:ext cx="125413" cy="203200"/>
            </a:xfrm>
            <a:custGeom>
              <a:avLst/>
              <a:gdLst/>
              <a:ahLst/>
              <a:cxnLst>
                <a:cxn ang="0">
                  <a:pos x="1095" y="347"/>
                </a:cxn>
                <a:cxn ang="0">
                  <a:pos x="674" y="601"/>
                </a:cxn>
                <a:cxn ang="0">
                  <a:pos x="815" y="600"/>
                </a:cxn>
                <a:cxn ang="0">
                  <a:pos x="1039" y="519"/>
                </a:cxn>
                <a:cxn ang="0">
                  <a:pos x="1247" y="396"/>
                </a:cxn>
                <a:cxn ang="0">
                  <a:pos x="1422" y="242"/>
                </a:cxn>
                <a:cxn ang="0">
                  <a:pos x="1186" y="530"/>
                </a:cxn>
                <a:cxn ang="0">
                  <a:pos x="998" y="684"/>
                </a:cxn>
                <a:cxn ang="0">
                  <a:pos x="1049" y="690"/>
                </a:cxn>
                <a:cxn ang="0">
                  <a:pos x="1417" y="500"/>
                </a:cxn>
                <a:cxn ang="0">
                  <a:pos x="1367" y="612"/>
                </a:cxn>
                <a:cxn ang="0">
                  <a:pos x="1091" y="845"/>
                </a:cxn>
                <a:cxn ang="0">
                  <a:pos x="1155" y="885"/>
                </a:cxn>
                <a:cxn ang="0">
                  <a:pos x="1383" y="791"/>
                </a:cxn>
                <a:cxn ang="0">
                  <a:pos x="1502" y="694"/>
                </a:cxn>
                <a:cxn ang="0">
                  <a:pos x="1281" y="904"/>
                </a:cxn>
                <a:cxn ang="0">
                  <a:pos x="973" y="1112"/>
                </a:cxn>
                <a:cxn ang="0">
                  <a:pos x="1072" y="1150"/>
                </a:cxn>
                <a:cxn ang="0">
                  <a:pos x="1238" y="1097"/>
                </a:cxn>
                <a:cxn ang="0">
                  <a:pos x="1565" y="938"/>
                </a:cxn>
                <a:cxn ang="0">
                  <a:pos x="1246" y="1265"/>
                </a:cxn>
                <a:cxn ang="0">
                  <a:pos x="1048" y="1396"/>
                </a:cxn>
                <a:cxn ang="0">
                  <a:pos x="1048" y="1427"/>
                </a:cxn>
                <a:cxn ang="0">
                  <a:pos x="1374" y="1314"/>
                </a:cxn>
                <a:cxn ang="0">
                  <a:pos x="1481" y="1269"/>
                </a:cxn>
                <a:cxn ang="0">
                  <a:pos x="1288" y="1419"/>
                </a:cxn>
                <a:cxn ang="0">
                  <a:pos x="887" y="1631"/>
                </a:cxn>
                <a:cxn ang="0">
                  <a:pos x="833" y="1670"/>
                </a:cxn>
                <a:cxn ang="0">
                  <a:pos x="1156" y="1512"/>
                </a:cxn>
                <a:cxn ang="0">
                  <a:pos x="1359" y="1453"/>
                </a:cxn>
                <a:cxn ang="0">
                  <a:pos x="1187" y="1621"/>
                </a:cxn>
                <a:cxn ang="0">
                  <a:pos x="913" y="1809"/>
                </a:cxn>
                <a:cxn ang="0">
                  <a:pos x="789" y="1914"/>
                </a:cxn>
                <a:cxn ang="0">
                  <a:pos x="1169" y="1745"/>
                </a:cxn>
                <a:cxn ang="0">
                  <a:pos x="1352" y="1609"/>
                </a:cxn>
                <a:cxn ang="0">
                  <a:pos x="1217" y="1761"/>
                </a:cxn>
                <a:cxn ang="0">
                  <a:pos x="1010" y="1925"/>
                </a:cxn>
                <a:cxn ang="0">
                  <a:pos x="781" y="2054"/>
                </a:cxn>
                <a:cxn ang="0">
                  <a:pos x="541" y="2150"/>
                </a:cxn>
                <a:cxn ang="0">
                  <a:pos x="641" y="2191"/>
                </a:cxn>
                <a:cxn ang="0">
                  <a:pos x="789" y="2159"/>
                </a:cxn>
                <a:cxn ang="0">
                  <a:pos x="1050" y="2025"/>
                </a:cxn>
                <a:cxn ang="0">
                  <a:pos x="712" y="2238"/>
                </a:cxn>
                <a:cxn ang="0">
                  <a:pos x="409" y="2360"/>
                </a:cxn>
                <a:cxn ang="0">
                  <a:pos x="660" y="2332"/>
                </a:cxn>
                <a:cxn ang="0">
                  <a:pos x="812" y="2256"/>
                </a:cxn>
                <a:cxn ang="0">
                  <a:pos x="578" y="2348"/>
                </a:cxn>
                <a:cxn ang="0">
                  <a:pos x="135" y="2564"/>
                </a:cxn>
                <a:cxn ang="0">
                  <a:pos x="50" y="2665"/>
                </a:cxn>
                <a:cxn ang="0">
                  <a:pos x="249" y="2656"/>
                </a:cxn>
                <a:cxn ang="0">
                  <a:pos x="536" y="2565"/>
                </a:cxn>
                <a:cxn ang="0">
                  <a:pos x="311" y="2723"/>
                </a:cxn>
                <a:cxn ang="0">
                  <a:pos x="156" y="2820"/>
                </a:cxn>
                <a:cxn ang="0">
                  <a:pos x="606" y="2684"/>
                </a:cxn>
                <a:cxn ang="0">
                  <a:pos x="1001" y="2409"/>
                </a:cxn>
                <a:cxn ang="0">
                  <a:pos x="1324" y="2045"/>
                </a:cxn>
                <a:cxn ang="0">
                  <a:pos x="1562" y="1639"/>
                </a:cxn>
                <a:cxn ang="0">
                  <a:pos x="1712" y="1202"/>
                </a:cxn>
                <a:cxn ang="0">
                  <a:pos x="1745" y="958"/>
                </a:cxn>
                <a:cxn ang="0">
                  <a:pos x="1735" y="702"/>
                </a:cxn>
                <a:cxn ang="0">
                  <a:pos x="1672" y="305"/>
                </a:cxn>
                <a:cxn ang="0">
                  <a:pos x="1606" y="107"/>
                </a:cxn>
                <a:cxn ang="0">
                  <a:pos x="1451" y="105"/>
                </a:cxn>
              </a:cxnLst>
              <a:rect l="0" t="0" r="r" b="b"/>
              <a:pathLst>
                <a:path w="1747" h="2824">
                  <a:moveTo>
                    <a:pt x="1451" y="105"/>
                  </a:moveTo>
                  <a:lnTo>
                    <a:pt x="1400" y="141"/>
                  </a:lnTo>
                  <a:lnTo>
                    <a:pt x="1350" y="176"/>
                  </a:lnTo>
                  <a:lnTo>
                    <a:pt x="1299" y="211"/>
                  </a:lnTo>
                  <a:lnTo>
                    <a:pt x="1249" y="247"/>
                  </a:lnTo>
                  <a:lnTo>
                    <a:pt x="1198" y="280"/>
                  </a:lnTo>
                  <a:lnTo>
                    <a:pt x="1146" y="314"/>
                  </a:lnTo>
                  <a:lnTo>
                    <a:pt x="1095" y="347"/>
                  </a:lnTo>
                  <a:lnTo>
                    <a:pt x="1043" y="380"/>
                  </a:lnTo>
                  <a:lnTo>
                    <a:pt x="991" y="412"/>
                  </a:lnTo>
                  <a:lnTo>
                    <a:pt x="939" y="444"/>
                  </a:lnTo>
                  <a:lnTo>
                    <a:pt x="886" y="477"/>
                  </a:lnTo>
                  <a:lnTo>
                    <a:pt x="834" y="508"/>
                  </a:lnTo>
                  <a:lnTo>
                    <a:pt x="781" y="539"/>
                  </a:lnTo>
                  <a:lnTo>
                    <a:pt x="728" y="570"/>
                  </a:lnTo>
                  <a:lnTo>
                    <a:pt x="674" y="601"/>
                  </a:lnTo>
                  <a:lnTo>
                    <a:pt x="619" y="631"/>
                  </a:lnTo>
                  <a:lnTo>
                    <a:pt x="648" y="629"/>
                  </a:lnTo>
                  <a:lnTo>
                    <a:pt x="675" y="626"/>
                  </a:lnTo>
                  <a:lnTo>
                    <a:pt x="703" y="623"/>
                  </a:lnTo>
                  <a:lnTo>
                    <a:pt x="731" y="618"/>
                  </a:lnTo>
                  <a:lnTo>
                    <a:pt x="759" y="613"/>
                  </a:lnTo>
                  <a:lnTo>
                    <a:pt x="787" y="607"/>
                  </a:lnTo>
                  <a:lnTo>
                    <a:pt x="815" y="600"/>
                  </a:lnTo>
                  <a:lnTo>
                    <a:pt x="843" y="593"/>
                  </a:lnTo>
                  <a:lnTo>
                    <a:pt x="871" y="584"/>
                  </a:lnTo>
                  <a:lnTo>
                    <a:pt x="900" y="575"/>
                  </a:lnTo>
                  <a:lnTo>
                    <a:pt x="929" y="565"/>
                  </a:lnTo>
                  <a:lnTo>
                    <a:pt x="956" y="555"/>
                  </a:lnTo>
                  <a:lnTo>
                    <a:pt x="984" y="544"/>
                  </a:lnTo>
                  <a:lnTo>
                    <a:pt x="1012" y="532"/>
                  </a:lnTo>
                  <a:lnTo>
                    <a:pt x="1039" y="519"/>
                  </a:lnTo>
                  <a:lnTo>
                    <a:pt x="1066" y="506"/>
                  </a:lnTo>
                  <a:lnTo>
                    <a:pt x="1093" y="492"/>
                  </a:lnTo>
                  <a:lnTo>
                    <a:pt x="1119" y="478"/>
                  </a:lnTo>
                  <a:lnTo>
                    <a:pt x="1145" y="462"/>
                  </a:lnTo>
                  <a:lnTo>
                    <a:pt x="1171" y="446"/>
                  </a:lnTo>
                  <a:lnTo>
                    <a:pt x="1198" y="430"/>
                  </a:lnTo>
                  <a:lnTo>
                    <a:pt x="1223" y="414"/>
                  </a:lnTo>
                  <a:lnTo>
                    <a:pt x="1247" y="396"/>
                  </a:lnTo>
                  <a:lnTo>
                    <a:pt x="1271" y="379"/>
                  </a:lnTo>
                  <a:lnTo>
                    <a:pt x="1294" y="361"/>
                  </a:lnTo>
                  <a:lnTo>
                    <a:pt x="1317" y="342"/>
                  </a:lnTo>
                  <a:lnTo>
                    <a:pt x="1339" y="323"/>
                  </a:lnTo>
                  <a:lnTo>
                    <a:pt x="1361" y="303"/>
                  </a:lnTo>
                  <a:lnTo>
                    <a:pt x="1382" y="283"/>
                  </a:lnTo>
                  <a:lnTo>
                    <a:pt x="1402" y="263"/>
                  </a:lnTo>
                  <a:lnTo>
                    <a:pt x="1422" y="242"/>
                  </a:lnTo>
                  <a:lnTo>
                    <a:pt x="1442" y="220"/>
                  </a:lnTo>
                  <a:lnTo>
                    <a:pt x="1384" y="293"/>
                  </a:lnTo>
                  <a:lnTo>
                    <a:pt x="1329" y="364"/>
                  </a:lnTo>
                  <a:lnTo>
                    <a:pt x="1302" y="399"/>
                  </a:lnTo>
                  <a:lnTo>
                    <a:pt x="1274" y="432"/>
                  </a:lnTo>
                  <a:lnTo>
                    <a:pt x="1245" y="465"/>
                  </a:lnTo>
                  <a:lnTo>
                    <a:pt x="1216" y="499"/>
                  </a:lnTo>
                  <a:lnTo>
                    <a:pt x="1186" y="530"/>
                  </a:lnTo>
                  <a:lnTo>
                    <a:pt x="1155" y="560"/>
                  </a:lnTo>
                  <a:lnTo>
                    <a:pt x="1122" y="590"/>
                  </a:lnTo>
                  <a:lnTo>
                    <a:pt x="1089" y="618"/>
                  </a:lnTo>
                  <a:lnTo>
                    <a:pt x="1072" y="632"/>
                  </a:lnTo>
                  <a:lnTo>
                    <a:pt x="1054" y="645"/>
                  </a:lnTo>
                  <a:lnTo>
                    <a:pt x="1036" y="659"/>
                  </a:lnTo>
                  <a:lnTo>
                    <a:pt x="1017" y="671"/>
                  </a:lnTo>
                  <a:lnTo>
                    <a:pt x="998" y="684"/>
                  </a:lnTo>
                  <a:lnTo>
                    <a:pt x="978" y="696"/>
                  </a:lnTo>
                  <a:lnTo>
                    <a:pt x="958" y="708"/>
                  </a:lnTo>
                  <a:lnTo>
                    <a:pt x="937" y="721"/>
                  </a:lnTo>
                  <a:lnTo>
                    <a:pt x="956" y="717"/>
                  </a:lnTo>
                  <a:lnTo>
                    <a:pt x="974" y="712"/>
                  </a:lnTo>
                  <a:lnTo>
                    <a:pt x="993" y="708"/>
                  </a:lnTo>
                  <a:lnTo>
                    <a:pt x="1012" y="702"/>
                  </a:lnTo>
                  <a:lnTo>
                    <a:pt x="1049" y="690"/>
                  </a:lnTo>
                  <a:lnTo>
                    <a:pt x="1087" y="675"/>
                  </a:lnTo>
                  <a:lnTo>
                    <a:pt x="1124" y="659"/>
                  </a:lnTo>
                  <a:lnTo>
                    <a:pt x="1161" y="642"/>
                  </a:lnTo>
                  <a:lnTo>
                    <a:pt x="1199" y="623"/>
                  </a:lnTo>
                  <a:lnTo>
                    <a:pt x="1236" y="603"/>
                  </a:lnTo>
                  <a:lnTo>
                    <a:pt x="1309" y="562"/>
                  </a:lnTo>
                  <a:lnTo>
                    <a:pt x="1381" y="520"/>
                  </a:lnTo>
                  <a:lnTo>
                    <a:pt x="1417" y="500"/>
                  </a:lnTo>
                  <a:lnTo>
                    <a:pt x="1453" y="480"/>
                  </a:lnTo>
                  <a:lnTo>
                    <a:pt x="1487" y="461"/>
                  </a:lnTo>
                  <a:lnTo>
                    <a:pt x="1522" y="443"/>
                  </a:lnTo>
                  <a:lnTo>
                    <a:pt x="1492" y="479"/>
                  </a:lnTo>
                  <a:lnTo>
                    <a:pt x="1461" y="513"/>
                  </a:lnTo>
                  <a:lnTo>
                    <a:pt x="1430" y="546"/>
                  </a:lnTo>
                  <a:lnTo>
                    <a:pt x="1399" y="579"/>
                  </a:lnTo>
                  <a:lnTo>
                    <a:pt x="1367" y="612"/>
                  </a:lnTo>
                  <a:lnTo>
                    <a:pt x="1335" y="644"/>
                  </a:lnTo>
                  <a:lnTo>
                    <a:pt x="1302" y="676"/>
                  </a:lnTo>
                  <a:lnTo>
                    <a:pt x="1269" y="706"/>
                  </a:lnTo>
                  <a:lnTo>
                    <a:pt x="1235" y="737"/>
                  </a:lnTo>
                  <a:lnTo>
                    <a:pt x="1201" y="766"/>
                  </a:lnTo>
                  <a:lnTo>
                    <a:pt x="1164" y="794"/>
                  </a:lnTo>
                  <a:lnTo>
                    <a:pt x="1128" y="820"/>
                  </a:lnTo>
                  <a:lnTo>
                    <a:pt x="1091" y="845"/>
                  </a:lnTo>
                  <a:lnTo>
                    <a:pt x="1053" y="869"/>
                  </a:lnTo>
                  <a:lnTo>
                    <a:pt x="1014" y="892"/>
                  </a:lnTo>
                  <a:lnTo>
                    <a:pt x="974" y="912"/>
                  </a:lnTo>
                  <a:lnTo>
                    <a:pt x="1009" y="910"/>
                  </a:lnTo>
                  <a:lnTo>
                    <a:pt x="1045" y="905"/>
                  </a:lnTo>
                  <a:lnTo>
                    <a:pt x="1082" y="900"/>
                  </a:lnTo>
                  <a:lnTo>
                    <a:pt x="1118" y="893"/>
                  </a:lnTo>
                  <a:lnTo>
                    <a:pt x="1155" y="885"/>
                  </a:lnTo>
                  <a:lnTo>
                    <a:pt x="1192" y="875"/>
                  </a:lnTo>
                  <a:lnTo>
                    <a:pt x="1229" y="863"/>
                  </a:lnTo>
                  <a:lnTo>
                    <a:pt x="1264" y="850"/>
                  </a:lnTo>
                  <a:lnTo>
                    <a:pt x="1299" y="836"/>
                  </a:lnTo>
                  <a:lnTo>
                    <a:pt x="1334" y="819"/>
                  </a:lnTo>
                  <a:lnTo>
                    <a:pt x="1350" y="810"/>
                  </a:lnTo>
                  <a:lnTo>
                    <a:pt x="1367" y="801"/>
                  </a:lnTo>
                  <a:lnTo>
                    <a:pt x="1383" y="791"/>
                  </a:lnTo>
                  <a:lnTo>
                    <a:pt x="1399" y="781"/>
                  </a:lnTo>
                  <a:lnTo>
                    <a:pt x="1415" y="770"/>
                  </a:lnTo>
                  <a:lnTo>
                    <a:pt x="1430" y="759"/>
                  </a:lnTo>
                  <a:lnTo>
                    <a:pt x="1446" y="747"/>
                  </a:lnTo>
                  <a:lnTo>
                    <a:pt x="1461" y="735"/>
                  </a:lnTo>
                  <a:lnTo>
                    <a:pt x="1475" y="722"/>
                  </a:lnTo>
                  <a:lnTo>
                    <a:pt x="1488" y="708"/>
                  </a:lnTo>
                  <a:lnTo>
                    <a:pt x="1502" y="694"/>
                  </a:lnTo>
                  <a:lnTo>
                    <a:pt x="1514" y="679"/>
                  </a:lnTo>
                  <a:lnTo>
                    <a:pt x="1484" y="713"/>
                  </a:lnTo>
                  <a:lnTo>
                    <a:pt x="1453" y="747"/>
                  </a:lnTo>
                  <a:lnTo>
                    <a:pt x="1420" y="780"/>
                  </a:lnTo>
                  <a:lnTo>
                    <a:pt x="1387" y="812"/>
                  </a:lnTo>
                  <a:lnTo>
                    <a:pt x="1352" y="843"/>
                  </a:lnTo>
                  <a:lnTo>
                    <a:pt x="1317" y="874"/>
                  </a:lnTo>
                  <a:lnTo>
                    <a:pt x="1281" y="904"/>
                  </a:lnTo>
                  <a:lnTo>
                    <a:pt x="1244" y="933"/>
                  </a:lnTo>
                  <a:lnTo>
                    <a:pt x="1207" y="963"/>
                  </a:lnTo>
                  <a:lnTo>
                    <a:pt x="1168" y="990"/>
                  </a:lnTo>
                  <a:lnTo>
                    <a:pt x="1129" y="1017"/>
                  </a:lnTo>
                  <a:lnTo>
                    <a:pt x="1091" y="1042"/>
                  </a:lnTo>
                  <a:lnTo>
                    <a:pt x="1052" y="1067"/>
                  </a:lnTo>
                  <a:lnTo>
                    <a:pt x="1012" y="1090"/>
                  </a:lnTo>
                  <a:lnTo>
                    <a:pt x="973" y="1112"/>
                  </a:lnTo>
                  <a:lnTo>
                    <a:pt x="934" y="1133"/>
                  </a:lnTo>
                  <a:lnTo>
                    <a:pt x="953" y="1140"/>
                  </a:lnTo>
                  <a:lnTo>
                    <a:pt x="973" y="1146"/>
                  </a:lnTo>
                  <a:lnTo>
                    <a:pt x="992" y="1150"/>
                  </a:lnTo>
                  <a:lnTo>
                    <a:pt x="1012" y="1152"/>
                  </a:lnTo>
                  <a:lnTo>
                    <a:pt x="1032" y="1153"/>
                  </a:lnTo>
                  <a:lnTo>
                    <a:pt x="1052" y="1152"/>
                  </a:lnTo>
                  <a:lnTo>
                    <a:pt x="1072" y="1150"/>
                  </a:lnTo>
                  <a:lnTo>
                    <a:pt x="1093" y="1146"/>
                  </a:lnTo>
                  <a:lnTo>
                    <a:pt x="1113" y="1142"/>
                  </a:lnTo>
                  <a:lnTo>
                    <a:pt x="1134" y="1137"/>
                  </a:lnTo>
                  <a:lnTo>
                    <a:pt x="1154" y="1130"/>
                  </a:lnTo>
                  <a:lnTo>
                    <a:pt x="1176" y="1123"/>
                  </a:lnTo>
                  <a:lnTo>
                    <a:pt x="1197" y="1115"/>
                  </a:lnTo>
                  <a:lnTo>
                    <a:pt x="1218" y="1106"/>
                  </a:lnTo>
                  <a:lnTo>
                    <a:pt x="1238" y="1097"/>
                  </a:lnTo>
                  <a:lnTo>
                    <a:pt x="1259" y="1087"/>
                  </a:lnTo>
                  <a:lnTo>
                    <a:pt x="1342" y="1044"/>
                  </a:lnTo>
                  <a:lnTo>
                    <a:pt x="1424" y="1001"/>
                  </a:lnTo>
                  <a:lnTo>
                    <a:pt x="1466" y="980"/>
                  </a:lnTo>
                  <a:lnTo>
                    <a:pt x="1506" y="962"/>
                  </a:lnTo>
                  <a:lnTo>
                    <a:pt x="1526" y="952"/>
                  </a:lnTo>
                  <a:lnTo>
                    <a:pt x="1545" y="945"/>
                  </a:lnTo>
                  <a:lnTo>
                    <a:pt x="1565" y="938"/>
                  </a:lnTo>
                  <a:lnTo>
                    <a:pt x="1584" y="932"/>
                  </a:lnTo>
                  <a:lnTo>
                    <a:pt x="1514" y="1005"/>
                  </a:lnTo>
                  <a:lnTo>
                    <a:pt x="1442" y="1080"/>
                  </a:lnTo>
                  <a:lnTo>
                    <a:pt x="1403" y="1117"/>
                  </a:lnTo>
                  <a:lnTo>
                    <a:pt x="1365" y="1155"/>
                  </a:lnTo>
                  <a:lnTo>
                    <a:pt x="1326" y="1193"/>
                  </a:lnTo>
                  <a:lnTo>
                    <a:pt x="1287" y="1229"/>
                  </a:lnTo>
                  <a:lnTo>
                    <a:pt x="1246" y="1265"/>
                  </a:lnTo>
                  <a:lnTo>
                    <a:pt x="1204" y="1298"/>
                  </a:lnTo>
                  <a:lnTo>
                    <a:pt x="1183" y="1314"/>
                  </a:lnTo>
                  <a:lnTo>
                    <a:pt x="1161" y="1329"/>
                  </a:lnTo>
                  <a:lnTo>
                    <a:pt x="1139" y="1344"/>
                  </a:lnTo>
                  <a:lnTo>
                    <a:pt x="1117" y="1358"/>
                  </a:lnTo>
                  <a:lnTo>
                    <a:pt x="1094" y="1372"/>
                  </a:lnTo>
                  <a:lnTo>
                    <a:pt x="1072" y="1384"/>
                  </a:lnTo>
                  <a:lnTo>
                    <a:pt x="1048" y="1396"/>
                  </a:lnTo>
                  <a:lnTo>
                    <a:pt x="1025" y="1408"/>
                  </a:lnTo>
                  <a:lnTo>
                    <a:pt x="1001" y="1418"/>
                  </a:lnTo>
                  <a:lnTo>
                    <a:pt x="977" y="1427"/>
                  </a:lnTo>
                  <a:lnTo>
                    <a:pt x="953" y="1437"/>
                  </a:lnTo>
                  <a:lnTo>
                    <a:pt x="928" y="1444"/>
                  </a:lnTo>
                  <a:lnTo>
                    <a:pt x="967" y="1441"/>
                  </a:lnTo>
                  <a:lnTo>
                    <a:pt x="1008" y="1435"/>
                  </a:lnTo>
                  <a:lnTo>
                    <a:pt x="1048" y="1427"/>
                  </a:lnTo>
                  <a:lnTo>
                    <a:pt x="1090" y="1418"/>
                  </a:lnTo>
                  <a:lnTo>
                    <a:pt x="1131" y="1408"/>
                  </a:lnTo>
                  <a:lnTo>
                    <a:pt x="1172" y="1396"/>
                  </a:lnTo>
                  <a:lnTo>
                    <a:pt x="1215" y="1382"/>
                  </a:lnTo>
                  <a:lnTo>
                    <a:pt x="1256" y="1367"/>
                  </a:lnTo>
                  <a:lnTo>
                    <a:pt x="1296" y="1351"/>
                  </a:lnTo>
                  <a:lnTo>
                    <a:pt x="1336" y="1333"/>
                  </a:lnTo>
                  <a:lnTo>
                    <a:pt x="1374" y="1314"/>
                  </a:lnTo>
                  <a:lnTo>
                    <a:pt x="1412" y="1294"/>
                  </a:lnTo>
                  <a:lnTo>
                    <a:pt x="1450" y="1273"/>
                  </a:lnTo>
                  <a:lnTo>
                    <a:pt x="1485" y="1251"/>
                  </a:lnTo>
                  <a:lnTo>
                    <a:pt x="1518" y="1227"/>
                  </a:lnTo>
                  <a:lnTo>
                    <a:pt x="1550" y="1203"/>
                  </a:lnTo>
                  <a:lnTo>
                    <a:pt x="1527" y="1225"/>
                  </a:lnTo>
                  <a:lnTo>
                    <a:pt x="1504" y="1247"/>
                  </a:lnTo>
                  <a:lnTo>
                    <a:pt x="1481" y="1269"/>
                  </a:lnTo>
                  <a:lnTo>
                    <a:pt x="1458" y="1289"/>
                  </a:lnTo>
                  <a:lnTo>
                    <a:pt x="1434" y="1310"/>
                  </a:lnTo>
                  <a:lnTo>
                    <a:pt x="1410" y="1329"/>
                  </a:lnTo>
                  <a:lnTo>
                    <a:pt x="1386" y="1348"/>
                  </a:lnTo>
                  <a:lnTo>
                    <a:pt x="1362" y="1367"/>
                  </a:lnTo>
                  <a:lnTo>
                    <a:pt x="1337" y="1385"/>
                  </a:lnTo>
                  <a:lnTo>
                    <a:pt x="1313" y="1402"/>
                  </a:lnTo>
                  <a:lnTo>
                    <a:pt x="1288" y="1419"/>
                  </a:lnTo>
                  <a:lnTo>
                    <a:pt x="1263" y="1437"/>
                  </a:lnTo>
                  <a:lnTo>
                    <a:pt x="1212" y="1469"/>
                  </a:lnTo>
                  <a:lnTo>
                    <a:pt x="1159" y="1499"/>
                  </a:lnTo>
                  <a:lnTo>
                    <a:pt x="1107" y="1528"/>
                  </a:lnTo>
                  <a:lnTo>
                    <a:pt x="1053" y="1555"/>
                  </a:lnTo>
                  <a:lnTo>
                    <a:pt x="999" y="1581"/>
                  </a:lnTo>
                  <a:lnTo>
                    <a:pt x="944" y="1607"/>
                  </a:lnTo>
                  <a:lnTo>
                    <a:pt x="887" y="1631"/>
                  </a:lnTo>
                  <a:lnTo>
                    <a:pt x="831" y="1655"/>
                  </a:lnTo>
                  <a:lnTo>
                    <a:pt x="773" y="1679"/>
                  </a:lnTo>
                  <a:lnTo>
                    <a:pt x="715" y="1702"/>
                  </a:lnTo>
                  <a:lnTo>
                    <a:pt x="739" y="1697"/>
                  </a:lnTo>
                  <a:lnTo>
                    <a:pt x="763" y="1691"/>
                  </a:lnTo>
                  <a:lnTo>
                    <a:pt x="787" y="1684"/>
                  </a:lnTo>
                  <a:lnTo>
                    <a:pt x="810" y="1677"/>
                  </a:lnTo>
                  <a:lnTo>
                    <a:pt x="833" y="1670"/>
                  </a:lnTo>
                  <a:lnTo>
                    <a:pt x="856" y="1661"/>
                  </a:lnTo>
                  <a:lnTo>
                    <a:pt x="878" y="1652"/>
                  </a:lnTo>
                  <a:lnTo>
                    <a:pt x="900" y="1643"/>
                  </a:lnTo>
                  <a:lnTo>
                    <a:pt x="945" y="1624"/>
                  </a:lnTo>
                  <a:lnTo>
                    <a:pt x="988" y="1603"/>
                  </a:lnTo>
                  <a:lnTo>
                    <a:pt x="1031" y="1581"/>
                  </a:lnTo>
                  <a:lnTo>
                    <a:pt x="1073" y="1559"/>
                  </a:lnTo>
                  <a:lnTo>
                    <a:pt x="1156" y="1512"/>
                  </a:lnTo>
                  <a:lnTo>
                    <a:pt x="1241" y="1466"/>
                  </a:lnTo>
                  <a:lnTo>
                    <a:pt x="1284" y="1444"/>
                  </a:lnTo>
                  <a:lnTo>
                    <a:pt x="1327" y="1421"/>
                  </a:lnTo>
                  <a:lnTo>
                    <a:pt x="1370" y="1400"/>
                  </a:lnTo>
                  <a:lnTo>
                    <a:pt x="1414" y="1381"/>
                  </a:lnTo>
                  <a:lnTo>
                    <a:pt x="1396" y="1405"/>
                  </a:lnTo>
                  <a:lnTo>
                    <a:pt x="1378" y="1429"/>
                  </a:lnTo>
                  <a:lnTo>
                    <a:pt x="1359" y="1453"/>
                  </a:lnTo>
                  <a:lnTo>
                    <a:pt x="1339" y="1476"/>
                  </a:lnTo>
                  <a:lnTo>
                    <a:pt x="1319" y="1498"/>
                  </a:lnTo>
                  <a:lnTo>
                    <a:pt x="1298" y="1520"/>
                  </a:lnTo>
                  <a:lnTo>
                    <a:pt x="1277" y="1541"/>
                  </a:lnTo>
                  <a:lnTo>
                    <a:pt x="1255" y="1561"/>
                  </a:lnTo>
                  <a:lnTo>
                    <a:pt x="1233" y="1582"/>
                  </a:lnTo>
                  <a:lnTo>
                    <a:pt x="1210" y="1601"/>
                  </a:lnTo>
                  <a:lnTo>
                    <a:pt x="1187" y="1621"/>
                  </a:lnTo>
                  <a:lnTo>
                    <a:pt x="1163" y="1640"/>
                  </a:lnTo>
                  <a:lnTo>
                    <a:pt x="1139" y="1658"/>
                  </a:lnTo>
                  <a:lnTo>
                    <a:pt x="1115" y="1677"/>
                  </a:lnTo>
                  <a:lnTo>
                    <a:pt x="1091" y="1695"/>
                  </a:lnTo>
                  <a:lnTo>
                    <a:pt x="1066" y="1712"/>
                  </a:lnTo>
                  <a:lnTo>
                    <a:pt x="1016" y="1746"/>
                  </a:lnTo>
                  <a:lnTo>
                    <a:pt x="965" y="1778"/>
                  </a:lnTo>
                  <a:lnTo>
                    <a:pt x="913" y="1809"/>
                  </a:lnTo>
                  <a:lnTo>
                    <a:pt x="859" y="1839"/>
                  </a:lnTo>
                  <a:lnTo>
                    <a:pt x="805" y="1868"/>
                  </a:lnTo>
                  <a:lnTo>
                    <a:pt x="752" y="1896"/>
                  </a:lnTo>
                  <a:lnTo>
                    <a:pt x="698" y="1924"/>
                  </a:lnTo>
                  <a:lnTo>
                    <a:pt x="644" y="1950"/>
                  </a:lnTo>
                  <a:lnTo>
                    <a:pt x="692" y="1939"/>
                  </a:lnTo>
                  <a:lnTo>
                    <a:pt x="740" y="1928"/>
                  </a:lnTo>
                  <a:lnTo>
                    <a:pt x="789" y="1914"/>
                  </a:lnTo>
                  <a:lnTo>
                    <a:pt x="838" y="1897"/>
                  </a:lnTo>
                  <a:lnTo>
                    <a:pt x="887" y="1880"/>
                  </a:lnTo>
                  <a:lnTo>
                    <a:pt x="936" y="1862"/>
                  </a:lnTo>
                  <a:lnTo>
                    <a:pt x="984" y="1841"/>
                  </a:lnTo>
                  <a:lnTo>
                    <a:pt x="1032" y="1820"/>
                  </a:lnTo>
                  <a:lnTo>
                    <a:pt x="1079" y="1796"/>
                  </a:lnTo>
                  <a:lnTo>
                    <a:pt x="1124" y="1771"/>
                  </a:lnTo>
                  <a:lnTo>
                    <a:pt x="1169" y="1745"/>
                  </a:lnTo>
                  <a:lnTo>
                    <a:pt x="1213" y="1717"/>
                  </a:lnTo>
                  <a:lnTo>
                    <a:pt x="1234" y="1703"/>
                  </a:lnTo>
                  <a:lnTo>
                    <a:pt x="1255" y="1688"/>
                  </a:lnTo>
                  <a:lnTo>
                    <a:pt x="1275" y="1673"/>
                  </a:lnTo>
                  <a:lnTo>
                    <a:pt x="1295" y="1657"/>
                  </a:lnTo>
                  <a:lnTo>
                    <a:pt x="1314" y="1641"/>
                  </a:lnTo>
                  <a:lnTo>
                    <a:pt x="1333" y="1625"/>
                  </a:lnTo>
                  <a:lnTo>
                    <a:pt x="1352" y="1609"/>
                  </a:lnTo>
                  <a:lnTo>
                    <a:pt x="1370" y="1592"/>
                  </a:lnTo>
                  <a:lnTo>
                    <a:pt x="1350" y="1618"/>
                  </a:lnTo>
                  <a:lnTo>
                    <a:pt x="1329" y="1643"/>
                  </a:lnTo>
                  <a:lnTo>
                    <a:pt x="1308" y="1667"/>
                  </a:lnTo>
                  <a:lnTo>
                    <a:pt x="1286" y="1692"/>
                  </a:lnTo>
                  <a:lnTo>
                    <a:pt x="1264" y="1715"/>
                  </a:lnTo>
                  <a:lnTo>
                    <a:pt x="1241" y="1739"/>
                  </a:lnTo>
                  <a:lnTo>
                    <a:pt x="1217" y="1761"/>
                  </a:lnTo>
                  <a:lnTo>
                    <a:pt x="1193" y="1783"/>
                  </a:lnTo>
                  <a:lnTo>
                    <a:pt x="1167" y="1805"/>
                  </a:lnTo>
                  <a:lnTo>
                    <a:pt x="1142" y="1826"/>
                  </a:lnTo>
                  <a:lnTo>
                    <a:pt x="1117" y="1846"/>
                  </a:lnTo>
                  <a:lnTo>
                    <a:pt x="1091" y="1866"/>
                  </a:lnTo>
                  <a:lnTo>
                    <a:pt x="1064" y="1886"/>
                  </a:lnTo>
                  <a:lnTo>
                    <a:pt x="1038" y="1905"/>
                  </a:lnTo>
                  <a:lnTo>
                    <a:pt x="1010" y="1925"/>
                  </a:lnTo>
                  <a:lnTo>
                    <a:pt x="983" y="1943"/>
                  </a:lnTo>
                  <a:lnTo>
                    <a:pt x="955" y="1960"/>
                  </a:lnTo>
                  <a:lnTo>
                    <a:pt x="927" y="1977"/>
                  </a:lnTo>
                  <a:lnTo>
                    <a:pt x="897" y="1994"/>
                  </a:lnTo>
                  <a:lnTo>
                    <a:pt x="868" y="2010"/>
                  </a:lnTo>
                  <a:lnTo>
                    <a:pt x="839" y="2025"/>
                  </a:lnTo>
                  <a:lnTo>
                    <a:pt x="810" y="2040"/>
                  </a:lnTo>
                  <a:lnTo>
                    <a:pt x="781" y="2054"/>
                  </a:lnTo>
                  <a:lnTo>
                    <a:pt x="751" y="2068"/>
                  </a:lnTo>
                  <a:lnTo>
                    <a:pt x="722" y="2081"/>
                  </a:lnTo>
                  <a:lnTo>
                    <a:pt x="692" y="2094"/>
                  </a:lnTo>
                  <a:lnTo>
                    <a:pt x="662" y="2106"/>
                  </a:lnTo>
                  <a:lnTo>
                    <a:pt x="631" y="2117"/>
                  </a:lnTo>
                  <a:lnTo>
                    <a:pt x="601" y="2128"/>
                  </a:lnTo>
                  <a:lnTo>
                    <a:pt x="571" y="2139"/>
                  </a:lnTo>
                  <a:lnTo>
                    <a:pt x="541" y="2150"/>
                  </a:lnTo>
                  <a:lnTo>
                    <a:pt x="511" y="2159"/>
                  </a:lnTo>
                  <a:lnTo>
                    <a:pt x="529" y="2168"/>
                  </a:lnTo>
                  <a:lnTo>
                    <a:pt x="548" y="2175"/>
                  </a:lnTo>
                  <a:lnTo>
                    <a:pt x="566" y="2181"/>
                  </a:lnTo>
                  <a:lnTo>
                    <a:pt x="584" y="2185"/>
                  </a:lnTo>
                  <a:lnTo>
                    <a:pt x="603" y="2188"/>
                  </a:lnTo>
                  <a:lnTo>
                    <a:pt x="621" y="2190"/>
                  </a:lnTo>
                  <a:lnTo>
                    <a:pt x="641" y="2191"/>
                  </a:lnTo>
                  <a:lnTo>
                    <a:pt x="659" y="2190"/>
                  </a:lnTo>
                  <a:lnTo>
                    <a:pt x="678" y="2189"/>
                  </a:lnTo>
                  <a:lnTo>
                    <a:pt x="696" y="2186"/>
                  </a:lnTo>
                  <a:lnTo>
                    <a:pt x="715" y="2182"/>
                  </a:lnTo>
                  <a:lnTo>
                    <a:pt x="733" y="2178"/>
                  </a:lnTo>
                  <a:lnTo>
                    <a:pt x="752" y="2172"/>
                  </a:lnTo>
                  <a:lnTo>
                    <a:pt x="770" y="2166"/>
                  </a:lnTo>
                  <a:lnTo>
                    <a:pt x="789" y="2159"/>
                  </a:lnTo>
                  <a:lnTo>
                    <a:pt x="807" y="2152"/>
                  </a:lnTo>
                  <a:lnTo>
                    <a:pt x="843" y="2134"/>
                  </a:lnTo>
                  <a:lnTo>
                    <a:pt x="880" y="2115"/>
                  </a:lnTo>
                  <a:lnTo>
                    <a:pt x="917" y="2095"/>
                  </a:lnTo>
                  <a:lnTo>
                    <a:pt x="952" y="2075"/>
                  </a:lnTo>
                  <a:lnTo>
                    <a:pt x="1022" y="2033"/>
                  </a:lnTo>
                  <a:lnTo>
                    <a:pt x="1089" y="1993"/>
                  </a:lnTo>
                  <a:lnTo>
                    <a:pt x="1050" y="2025"/>
                  </a:lnTo>
                  <a:lnTo>
                    <a:pt x="1011" y="2056"/>
                  </a:lnTo>
                  <a:lnTo>
                    <a:pt x="971" y="2085"/>
                  </a:lnTo>
                  <a:lnTo>
                    <a:pt x="930" y="2114"/>
                  </a:lnTo>
                  <a:lnTo>
                    <a:pt x="887" y="2141"/>
                  </a:lnTo>
                  <a:lnTo>
                    <a:pt x="845" y="2168"/>
                  </a:lnTo>
                  <a:lnTo>
                    <a:pt x="801" y="2192"/>
                  </a:lnTo>
                  <a:lnTo>
                    <a:pt x="757" y="2216"/>
                  </a:lnTo>
                  <a:lnTo>
                    <a:pt x="712" y="2238"/>
                  </a:lnTo>
                  <a:lnTo>
                    <a:pt x="667" y="2259"/>
                  </a:lnTo>
                  <a:lnTo>
                    <a:pt x="620" y="2279"/>
                  </a:lnTo>
                  <a:lnTo>
                    <a:pt x="573" y="2297"/>
                  </a:lnTo>
                  <a:lnTo>
                    <a:pt x="525" y="2314"/>
                  </a:lnTo>
                  <a:lnTo>
                    <a:pt x="477" y="2329"/>
                  </a:lnTo>
                  <a:lnTo>
                    <a:pt x="429" y="2344"/>
                  </a:lnTo>
                  <a:lnTo>
                    <a:pt x="380" y="2357"/>
                  </a:lnTo>
                  <a:lnTo>
                    <a:pt x="409" y="2360"/>
                  </a:lnTo>
                  <a:lnTo>
                    <a:pt x="438" y="2362"/>
                  </a:lnTo>
                  <a:lnTo>
                    <a:pt x="469" y="2362"/>
                  </a:lnTo>
                  <a:lnTo>
                    <a:pt x="501" y="2361"/>
                  </a:lnTo>
                  <a:lnTo>
                    <a:pt x="532" y="2358"/>
                  </a:lnTo>
                  <a:lnTo>
                    <a:pt x="564" y="2354"/>
                  </a:lnTo>
                  <a:lnTo>
                    <a:pt x="596" y="2348"/>
                  </a:lnTo>
                  <a:lnTo>
                    <a:pt x="628" y="2341"/>
                  </a:lnTo>
                  <a:lnTo>
                    <a:pt x="660" y="2332"/>
                  </a:lnTo>
                  <a:lnTo>
                    <a:pt x="690" y="2321"/>
                  </a:lnTo>
                  <a:lnTo>
                    <a:pt x="719" y="2309"/>
                  </a:lnTo>
                  <a:lnTo>
                    <a:pt x="748" y="2296"/>
                  </a:lnTo>
                  <a:lnTo>
                    <a:pt x="761" y="2289"/>
                  </a:lnTo>
                  <a:lnTo>
                    <a:pt x="774" y="2281"/>
                  </a:lnTo>
                  <a:lnTo>
                    <a:pt x="787" y="2273"/>
                  </a:lnTo>
                  <a:lnTo>
                    <a:pt x="800" y="2265"/>
                  </a:lnTo>
                  <a:lnTo>
                    <a:pt x="812" y="2256"/>
                  </a:lnTo>
                  <a:lnTo>
                    <a:pt x="823" y="2247"/>
                  </a:lnTo>
                  <a:lnTo>
                    <a:pt x="834" y="2237"/>
                  </a:lnTo>
                  <a:lnTo>
                    <a:pt x="844" y="2228"/>
                  </a:lnTo>
                  <a:lnTo>
                    <a:pt x="796" y="2251"/>
                  </a:lnTo>
                  <a:lnTo>
                    <a:pt x="744" y="2275"/>
                  </a:lnTo>
                  <a:lnTo>
                    <a:pt x="691" y="2299"/>
                  </a:lnTo>
                  <a:lnTo>
                    <a:pt x="635" y="2323"/>
                  </a:lnTo>
                  <a:lnTo>
                    <a:pt x="578" y="2348"/>
                  </a:lnTo>
                  <a:lnTo>
                    <a:pt x="521" y="2373"/>
                  </a:lnTo>
                  <a:lnTo>
                    <a:pt x="464" y="2400"/>
                  </a:lnTo>
                  <a:lnTo>
                    <a:pt x="407" y="2426"/>
                  </a:lnTo>
                  <a:lnTo>
                    <a:pt x="349" y="2453"/>
                  </a:lnTo>
                  <a:lnTo>
                    <a:pt x="293" y="2480"/>
                  </a:lnTo>
                  <a:lnTo>
                    <a:pt x="239" y="2508"/>
                  </a:lnTo>
                  <a:lnTo>
                    <a:pt x="186" y="2536"/>
                  </a:lnTo>
                  <a:lnTo>
                    <a:pt x="135" y="2564"/>
                  </a:lnTo>
                  <a:lnTo>
                    <a:pt x="86" y="2594"/>
                  </a:lnTo>
                  <a:lnTo>
                    <a:pt x="63" y="2609"/>
                  </a:lnTo>
                  <a:lnTo>
                    <a:pt x="41" y="2624"/>
                  </a:lnTo>
                  <a:lnTo>
                    <a:pt x="20" y="2640"/>
                  </a:lnTo>
                  <a:lnTo>
                    <a:pt x="0" y="2655"/>
                  </a:lnTo>
                  <a:lnTo>
                    <a:pt x="17" y="2659"/>
                  </a:lnTo>
                  <a:lnTo>
                    <a:pt x="33" y="2662"/>
                  </a:lnTo>
                  <a:lnTo>
                    <a:pt x="50" y="2665"/>
                  </a:lnTo>
                  <a:lnTo>
                    <a:pt x="68" y="2667"/>
                  </a:lnTo>
                  <a:lnTo>
                    <a:pt x="85" y="2668"/>
                  </a:lnTo>
                  <a:lnTo>
                    <a:pt x="104" y="2669"/>
                  </a:lnTo>
                  <a:lnTo>
                    <a:pt x="121" y="2669"/>
                  </a:lnTo>
                  <a:lnTo>
                    <a:pt x="139" y="2669"/>
                  </a:lnTo>
                  <a:lnTo>
                    <a:pt x="175" y="2667"/>
                  </a:lnTo>
                  <a:lnTo>
                    <a:pt x="212" y="2662"/>
                  </a:lnTo>
                  <a:lnTo>
                    <a:pt x="249" y="2656"/>
                  </a:lnTo>
                  <a:lnTo>
                    <a:pt x="285" y="2648"/>
                  </a:lnTo>
                  <a:lnTo>
                    <a:pt x="322" y="2639"/>
                  </a:lnTo>
                  <a:lnTo>
                    <a:pt x="359" y="2629"/>
                  </a:lnTo>
                  <a:lnTo>
                    <a:pt x="396" y="2617"/>
                  </a:lnTo>
                  <a:lnTo>
                    <a:pt x="432" y="2605"/>
                  </a:lnTo>
                  <a:lnTo>
                    <a:pt x="467" y="2592"/>
                  </a:lnTo>
                  <a:lnTo>
                    <a:pt x="502" y="2578"/>
                  </a:lnTo>
                  <a:lnTo>
                    <a:pt x="536" y="2565"/>
                  </a:lnTo>
                  <a:lnTo>
                    <a:pt x="568" y="2551"/>
                  </a:lnTo>
                  <a:lnTo>
                    <a:pt x="516" y="2590"/>
                  </a:lnTo>
                  <a:lnTo>
                    <a:pt x="460" y="2630"/>
                  </a:lnTo>
                  <a:lnTo>
                    <a:pt x="431" y="2650"/>
                  </a:lnTo>
                  <a:lnTo>
                    <a:pt x="402" y="2669"/>
                  </a:lnTo>
                  <a:lnTo>
                    <a:pt x="372" y="2687"/>
                  </a:lnTo>
                  <a:lnTo>
                    <a:pt x="341" y="2705"/>
                  </a:lnTo>
                  <a:lnTo>
                    <a:pt x="311" y="2723"/>
                  </a:lnTo>
                  <a:lnTo>
                    <a:pt x="280" y="2740"/>
                  </a:lnTo>
                  <a:lnTo>
                    <a:pt x="250" y="2756"/>
                  </a:lnTo>
                  <a:lnTo>
                    <a:pt x="219" y="2772"/>
                  </a:lnTo>
                  <a:lnTo>
                    <a:pt x="189" y="2787"/>
                  </a:lnTo>
                  <a:lnTo>
                    <a:pt x="158" y="2800"/>
                  </a:lnTo>
                  <a:lnTo>
                    <a:pt x="128" y="2813"/>
                  </a:lnTo>
                  <a:lnTo>
                    <a:pt x="97" y="2824"/>
                  </a:lnTo>
                  <a:lnTo>
                    <a:pt x="156" y="2820"/>
                  </a:lnTo>
                  <a:lnTo>
                    <a:pt x="215" y="2812"/>
                  </a:lnTo>
                  <a:lnTo>
                    <a:pt x="273" y="2801"/>
                  </a:lnTo>
                  <a:lnTo>
                    <a:pt x="330" y="2788"/>
                  </a:lnTo>
                  <a:lnTo>
                    <a:pt x="387" y="2772"/>
                  </a:lnTo>
                  <a:lnTo>
                    <a:pt x="443" y="2754"/>
                  </a:lnTo>
                  <a:lnTo>
                    <a:pt x="498" y="2733"/>
                  </a:lnTo>
                  <a:lnTo>
                    <a:pt x="552" y="2709"/>
                  </a:lnTo>
                  <a:lnTo>
                    <a:pt x="606" y="2684"/>
                  </a:lnTo>
                  <a:lnTo>
                    <a:pt x="659" y="2656"/>
                  </a:lnTo>
                  <a:lnTo>
                    <a:pt x="711" y="2626"/>
                  </a:lnTo>
                  <a:lnTo>
                    <a:pt x="761" y="2594"/>
                  </a:lnTo>
                  <a:lnTo>
                    <a:pt x="811" y="2560"/>
                  </a:lnTo>
                  <a:lnTo>
                    <a:pt x="860" y="2525"/>
                  </a:lnTo>
                  <a:lnTo>
                    <a:pt x="909" y="2488"/>
                  </a:lnTo>
                  <a:lnTo>
                    <a:pt x="955" y="2449"/>
                  </a:lnTo>
                  <a:lnTo>
                    <a:pt x="1001" y="2409"/>
                  </a:lnTo>
                  <a:lnTo>
                    <a:pt x="1045" y="2367"/>
                  </a:lnTo>
                  <a:lnTo>
                    <a:pt x="1089" y="2324"/>
                  </a:lnTo>
                  <a:lnTo>
                    <a:pt x="1131" y="2280"/>
                  </a:lnTo>
                  <a:lnTo>
                    <a:pt x="1172" y="2235"/>
                  </a:lnTo>
                  <a:lnTo>
                    <a:pt x="1213" y="2189"/>
                  </a:lnTo>
                  <a:lnTo>
                    <a:pt x="1251" y="2141"/>
                  </a:lnTo>
                  <a:lnTo>
                    <a:pt x="1288" y="2094"/>
                  </a:lnTo>
                  <a:lnTo>
                    <a:pt x="1324" y="2045"/>
                  </a:lnTo>
                  <a:lnTo>
                    <a:pt x="1359" y="1996"/>
                  </a:lnTo>
                  <a:lnTo>
                    <a:pt x="1392" y="1947"/>
                  </a:lnTo>
                  <a:lnTo>
                    <a:pt x="1423" y="1896"/>
                  </a:lnTo>
                  <a:lnTo>
                    <a:pt x="1454" y="1846"/>
                  </a:lnTo>
                  <a:lnTo>
                    <a:pt x="1483" y="1796"/>
                  </a:lnTo>
                  <a:lnTo>
                    <a:pt x="1510" y="1746"/>
                  </a:lnTo>
                  <a:lnTo>
                    <a:pt x="1536" y="1695"/>
                  </a:lnTo>
                  <a:lnTo>
                    <a:pt x="1562" y="1639"/>
                  </a:lnTo>
                  <a:lnTo>
                    <a:pt x="1587" y="1584"/>
                  </a:lnTo>
                  <a:lnTo>
                    <a:pt x="1611" y="1527"/>
                  </a:lnTo>
                  <a:lnTo>
                    <a:pt x="1633" y="1470"/>
                  </a:lnTo>
                  <a:lnTo>
                    <a:pt x="1654" y="1411"/>
                  </a:lnTo>
                  <a:lnTo>
                    <a:pt x="1673" y="1352"/>
                  </a:lnTo>
                  <a:lnTo>
                    <a:pt x="1690" y="1292"/>
                  </a:lnTo>
                  <a:lnTo>
                    <a:pt x="1705" y="1232"/>
                  </a:lnTo>
                  <a:lnTo>
                    <a:pt x="1712" y="1202"/>
                  </a:lnTo>
                  <a:lnTo>
                    <a:pt x="1719" y="1171"/>
                  </a:lnTo>
                  <a:lnTo>
                    <a:pt x="1724" y="1141"/>
                  </a:lnTo>
                  <a:lnTo>
                    <a:pt x="1729" y="1111"/>
                  </a:lnTo>
                  <a:lnTo>
                    <a:pt x="1734" y="1080"/>
                  </a:lnTo>
                  <a:lnTo>
                    <a:pt x="1738" y="1050"/>
                  </a:lnTo>
                  <a:lnTo>
                    <a:pt x="1741" y="1019"/>
                  </a:lnTo>
                  <a:lnTo>
                    <a:pt x="1743" y="989"/>
                  </a:lnTo>
                  <a:lnTo>
                    <a:pt x="1745" y="958"/>
                  </a:lnTo>
                  <a:lnTo>
                    <a:pt x="1747" y="926"/>
                  </a:lnTo>
                  <a:lnTo>
                    <a:pt x="1747" y="896"/>
                  </a:lnTo>
                  <a:lnTo>
                    <a:pt x="1747" y="865"/>
                  </a:lnTo>
                  <a:lnTo>
                    <a:pt x="1746" y="835"/>
                  </a:lnTo>
                  <a:lnTo>
                    <a:pt x="1745" y="804"/>
                  </a:lnTo>
                  <a:lnTo>
                    <a:pt x="1743" y="773"/>
                  </a:lnTo>
                  <a:lnTo>
                    <a:pt x="1740" y="743"/>
                  </a:lnTo>
                  <a:lnTo>
                    <a:pt x="1735" y="702"/>
                  </a:lnTo>
                  <a:lnTo>
                    <a:pt x="1730" y="658"/>
                  </a:lnTo>
                  <a:lnTo>
                    <a:pt x="1724" y="609"/>
                  </a:lnTo>
                  <a:lnTo>
                    <a:pt x="1718" y="557"/>
                  </a:lnTo>
                  <a:lnTo>
                    <a:pt x="1710" y="502"/>
                  </a:lnTo>
                  <a:lnTo>
                    <a:pt x="1700" y="445"/>
                  </a:lnTo>
                  <a:lnTo>
                    <a:pt x="1690" y="389"/>
                  </a:lnTo>
                  <a:lnTo>
                    <a:pt x="1679" y="333"/>
                  </a:lnTo>
                  <a:lnTo>
                    <a:pt x="1672" y="305"/>
                  </a:lnTo>
                  <a:lnTo>
                    <a:pt x="1666" y="278"/>
                  </a:lnTo>
                  <a:lnTo>
                    <a:pt x="1658" y="251"/>
                  </a:lnTo>
                  <a:lnTo>
                    <a:pt x="1651" y="224"/>
                  </a:lnTo>
                  <a:lnTo>
                    <a:pt x="1643" y="199"/>
                  </a:lnTo>
                  <a:lnTo>
                    <a:pt x="1635" y="174"/>
                  </a:lnTo>
                  <a:lnTo>
                    <a:pt x="1626" y="150"/>
                  </a:lnTo>
                  <a:lnTo>
                    <a:pt x="1616" y="128"/>
                  </a:lnTo>
                  <a:lnTo>
                    <a:pt x="1606" y="107"/>
                  </a:lnTo>
                  <a:lnTo>
                    <a:pt x="1596" y="86"/>
                  </a:lnTo>
                  <a:lnTo>
                    <a:pt x="1585" y="68"/>
                  </a:lnTo>
                  <a:lnTo>
                    <a:pt x="1573" y="51"/>
                  </a:lnTo>
                  <a:lnTo>
                    <a:pt x="1561" y="35"/>
                  </a:lnTo>
                  <a:lnTo>
                    <a:pt x="1549" y="21"/>
                  </a:lnTo>
                  <a:lnTo>
                    <a:pt x="1535" y="10"/>
                  </a:lnTo>
                  <a:lnTo>
                    <a:pt x="1522" y="0"/>
                  </a:lnTo>
                  <a:lnTo>
                    <a:pt x="1451" y="105"/>
                  </a:lnTo>
                  <a:close/>
                </a:path>
              </a:pathLst>
            </a:custGeom>
            <a:solidFill>
              <a:srgbClr val="4F585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2" name="Freeform 48"/>
            <p:cNvSpPr>
              <a:spLocks/>
            </p:cNvSpPr>
            <p:nvPr/>
          </p:nvSpPr>
          <p:spPr bwMode="auto">
            <a:xfrm>
              <a:off x="4929188" y="3578225"/>
              <a:ext cx="22225" cy="65088"/>
            </a:xfrm>
            <a:custGeom>
              <a:avLst/>
              <a:gdLst/>
              <a:ahLst/>
              <a:cxnLst>
                <a:cxn ang="0">
                  <a:pos x="7" y="19"/>
                </a:cxn>
                <a:cxn ang="0">
                  <a:pos x="34" y="108"/>
                </a:cxn>
                <a:cxn ang="0">
                  <a:pos x="56" y="196"/>
                </a:cxn>
                <a:cxn ang="0">
                  <a:pos x="71" y="272"/>
                </a:cxn>
                <a:cxn ang="0">
                  <a:pos x="80" y="328"/>
                </a:cxn>
                <a:cxn ang="0">
                  <a:pos x="86" y="385"/>
                </a:cxn>
                <a:cxn ang="0">
                  <a:pos x="89" y="442"/>
                </a:cxn>
                <a:cxn ang="0">
                  <a:pos x="89" y="500"/>
                </a:cxn>
                <a:cxn ang="0">
                  <a:pos x="85" y="557"/>
                </a:cxn>
                <a:cxn ang="0">
                  <a:pos x="76" y="613"/>
                </a:cxn>
                <a:cxn ang="0">
                  <a:pos x="62" y="665"/>
                </a:cxn>
                <a:cxn ang="0">
                  <a:pos x="44" y="714"/>
                </a:cxn>
                <a:cxn ang="0">
                  <a:pos x="31" y="757"/>
                </a:cxn>
                <a:cxn ang="0">
                  <a:pos x="25" y="794"/>
                </a:cxn>
                <a:cxn ang="0">
                  <a:pos x="24" y="823"/>
                </a:cxn>
                <a:cxn ang="0">
                  <a:pos x="27" y="848"/>
                </a:cxn>
                <a:cxn ang="0">
                  <a:pos x="35" y="867"/>
                </a:cxn>
                <a:cxn ang="0">
                  <a:pos x="46" y="881"/>
                </a:cxn>
                <a:cxn ang="0">
                  <a:pos x="59" y="892"/>
                </a:cxn>
                <a:cxn ang="0">
                  <a:pos x="74" y="900"/>
                </a:cxn>
                <a:cxn ang="0">
                  <a:pos x="90" y="904"/>
                </a:cxn>
                <a:cxn ang="0">
                  <a:pos x="114" y="907"/>
                </a:cxn>
                <a:cxn ang="0">
                  <a:pos x="151" y="904"/>
                </a:cxn>
                <a:cxn ang="0">
                  <a:pos x="167" y="893"/>
                </a:cxn>
                <a:cxn ang="0">
                  <a:pos x="197" y="849"/>
                </a:cxn>
                <a:cxn ang="0">
                  <a:pos x="224" y="804"/>
                </a:cxn>
                <a:cxn ang="0">
                  <a:pos x="254" y="748"/>
                </a:cxn>
                <a:cxn ang="0">
                  <a:pos x="281" y="688"/>
                </a:cxn>
                <a:cxn ang="0">
                  <a:pos x="299" y="641"/>
                </a:cxn>
                <a:cxn ang="0">
                  <a:pos x="308" y="609"/>
                </a:cxn>
                <a:cxn ang="0">
                  <a:pos x="314" y="578"/>
                </a:cxn>
                <a:cxn ang="0">
                  <a:pos x="318" y="547"/>
                </a:cxn>
                <a:cxn ang="0">
                  <a:pos x="317" y="516"/>
                </a:cxn>
                <a:cxn ang="0">
                  <a:pos x="310" y="481"/>
                </a:cxn>
                <a:cxn ang="0">
                  <a:pos x="297" y="443"/>
                </a:cxn>
                <a:cxn ang="0">
                  <a:pos x="279" y="403"/>
                </a:cxn>
                <a:cxn ang="0">
                  <a:pos x="245" y="338"/>
                </a:cxn>
                <a:cxn ang="0">
                  <a:pos x="189" y="249"/>
                </a:cxn>
                <a:cxn ang="0">
                  <a:pos x="130" y="165"/>
                </a:cxn>
                <a:cxn ang="0">
                  <a:pos x="74" y="92"/>
                </a:cxn>
                <a:cxn ang="0">
                  <a:pos x="14" y="17"/>
                </a:cxn>
              </a:cxnLst>
              <a:rect l="0" t="0" r="r" b="b"/>
              <a:pathLst>
                <a:path w="318" h="907">
                  <a:moveTo>
                    <a:pt x="0" y="0"/>
                  </a:moveTo>
                  <a:lnTo>
                    <a:pt x="7" y="19"/>
                  </a:lnTo>
                  <a:lnTo>
                    <a:pt x="24" y="72"/>
                  </a:lnTo>
                  <a:lnTo>
                    <a:pt x="34" y="108"/>
                  </a:lnTo>
                  <a:lnTo>
                    <a:pt x="45" y="149"/>
                  </a:lnTo>
                  <a:lnTo>
                    <a:pt x="56" y="196"/>
                  </a:lnTo>
                  <a:lnTo>
                    <a:pt x="66" y="246"/>
                  </a:lnTo>
                  <a:lnTo>
                    <a:pt x="71" y="272"/>
                  </a:lnTo>
                  <a:lnTo>
                    <a:pt x="76" y="299"/>
                  </a:lnTo>
                  <a:lnTo>
                    <a:pt x="80" y="328"/>
                  </a:lnTo>
                  <a:lnTo>
                    <a:pt x="83" y="356"/>
                  </a:lnTo>
                  <a:lnTo>
                    <a:pt x="86" y="385"/>
                  </a:lnTo>
                  <a:lnTo>
                    <a:pt x="88" y="413"/>
                  </a:lnTo>
                  <a:lnTo>
                    <a:pt x="89" y="442"/>
                  </a:lnTo>
                  <a:lnTo>
                    <a:pt x="89" y="471"/>
                  </a:lnTo>
                  <a:lnTo>
                    <a:pt x="89" y="500"/>
                  </a:lnTo>
                  <a:lnTo>
                    <a:pt x="87" y="528"/>
                  </a:lnTo>
                  <a:lnTo>
                    <a:pt x="85" y="557"/>
                  </a:lnTo>
                  <a:lnTo>
                    <a:pt x="81" y="585"/>
                  </a:lnTo>
                  <a:lnTo>
                    <a:pt x="76" y="613"/>
                  </a:lnTo>
                  <a:lnTo>
                    <a:pt x="70" y="639"/>
                  </a:lnTo>
                  <a:lnTo>
                    <a:pt x="62" y="665"/>
                  </a:lnTo>
                  <a:lnTo>
                    <a:pt x="53" y="691"/>
                  </a:lnTo>
                  <a:lnTo>
                    <a:pt x="44" y="714"/>
                  </a:lnTo>
                  <a:lnTo>
                    <a:pt x="37" y="737"/>
                  </a:lnTo>
                  <a:lnTo>
                    <a:pt x="31" y="757"/>
                  </a:lnTo>
                  <a:lnTo>
                    <a:pt x="27" y="776"/>
                  </a:lnTo>
                  <a:lnTo>
                    <a:pt x="25" y="794"/>
                  </a:lnTo>
                  <a:lnTo>
                    <a:pt x="24" y="809"/>
                  </a:lnTo>
                  <a:lnTo>
                    <a:pt x="24" y="823"/>
                  </a:lnTo>
                  <a:lnTo>
                    <a:pt x="25" y="836"/>
                  </a:lnTo>
                  <a:lnTo>
                    <a:pt x="27" y="848"/>
                  </a:lnTo>
                  <a:lnTo>
                    <a:pt x="31" y="858"/>
                  </a:lnTo>
                  <a:lnTo>
                    <a:pt x="35" y="867"/>
                  </a:lnTo>
                  <a:lnTo>
                    <a:pt x="40" y="875"/>
                  </a:lnTo>
                  <a:lnTo>
                    <a:pt x="46" y="881"/>
                  </a:lnTo>
                  <a:lnTo>
                    <a:pt x="52" y="887"/>
                  </a:lnTo>
                  <a:lnTo>
                    <a:pt x="59" y="892"/>
                  </a:lnTo>
                  <a:lnTo>
                    <a:pt x="66" y="896"/>
                  </a:lnTo>
                  <a:lnTo>
                    <a:pt x="74" y="900"/>
                  </a:lnTo>
                  <a:lnTo>
                    <a:pt x="82" y="902"/>
                  </a:lnTo>
                  <a:lnTo>
                    <a:pt x="90" y="904"/>
                  </a:lnTo>
                  <a:lnTo>
                    <a:pt x="98" y="906"/>
                  </a:lnTo>
                  <a:lnTo>
                    <a:pt x="114" y="907"/>
                  </a:lnTo>
                  <a:lnTo>
                    <a:pt x="129" y="907"/>
                  </a:lnTo>
                  <a:lnTo>
                    <a:pt x="151" y="904"/>
                  </a:lnTo>
                  <a:lnTo>
                    <a:pt x="160" y="903"/>
                  </a:lnTo>
                  <a:lnTo>
                    <a:pt x="167" y="893"/>
                  </a:lnTo>
                  <a:lnTo>
                    <a:pt x="185" y="867"/>
                  </a:lnTo>
                  <a:lnTo>
                    <a:pt x="197" y="849"/>
                  </a:lnTo>
                  <a:lnTo>
                    <a:pt x="210" y="827"/>
                  </a:lnTo>
                  <a:lnTo>
                    <a:pt x="224" y="804"/>
                  </a:lnTo>
                  <a:lnTo>
                    <a:pt x="239" y="776"/>
                  </a:lnTo>
                  <a:lnTo>
                    <a:pt x="254" y="748"/>
                  </a:lnTo>
                  <a:lnTo>
                    <a:pt x="268" y="719"/>
                  </a:lnTo>
                  <a:lnTo>
                    <a:pt x="281" y="688"/>
                  </a:lnTo>
                  <a:lnTo>
                    <a:pt x="293" y="657"/>
                  </a:lnTo>
                  <a:lnTo>
                    <a:pt x="299" y="641"/>
                  </a:lnTo>
                  <a:lnTo>
                    <a:pt x="304" y="625"/>
                  </a:lnTo>
                  <a:lnTo>
                    <a:pt x="308" y="609"/>
                  </a:lnTo>
                  <a:lnTo>
                    <a:pt x="311" y="593"/>
                  </a:lnTo>
                  <a:lnTo>
                    <a:pt x="314" y="578"/>
                  </a:lnTo>
                  <a:lnTo>
                    <a:pt x="316" y="562"/>
                  </a:lnTo>
                  <a:lnTo>
                    <a:pt x="318" y="547"/>
                  </a:lnTo>
                  <a:lnTo>
                    <a:pt x="318" y="531"/>
                  </a:lnTo>
                  <a:lnTo>
                    <a:pt x="317" y="516"/>
                  </a:lnTo>
                  <a:lnTo>
                    <a:pt x="315" y="499"/>
                  </a:lnTo>
                  <a:lnTo>
                    <a:pt x="310" y="481"/>
                  </a:lnTo>
                  <a:lnTo>
                    <a:pt x="304" y="463"/>
                  </a:lnTo>
                  <a:lnTo>
                    <a:pt x="297" y="443"/>
                  </a:lnTo>
                  <a:lnTo>
                    <a:pt x="289" y="423"/>
                  </a:lnTo>
                  <a:lnTo>
                    <a:pt x="279" y="403"/>
                  </a:lnTo>
                  <a:lnTo>
                    <a:pt x="269" y="381"/>
                  </a:lnTo>
                  <a:lnTo>
                    <a:pt x="245" y="338"/>
                  </a:lnTo>
                  <a:lnTo>
                    <a:pt x="218" y="293"/>
                  </a:lnTo>
                  <a:lnTo>
                    <a:pt x="189" y="249"/>
                  </a:lnTo>
                  <a:lnTo>
                    <a:pt x="160" y="206"/>
                  </a:lnTo>
                  <a:lnTo>
                    <a:pt x="130" y="165"/>
                  </a:lnTo>
                  <a:lnTo>
                    <a:pt x="101" y="127"/>
                  </a:lnTo>
                  <a:lnTo>
                    <a:pt x="74" y="92"/>
                  </a:lnTo>
                  <a:lnTo>
                    <a:pt x="50" y="61"/>
                  </a:lnTo>
                  <a:lnTo>
                    <a:pt x="14" y="17"/>
                  </a:lnTo>
                  <a:lnTo>
                    <a:pt x="0" y="0"/>
                  </a:lnTo>
                  <a:close/>
                </a:path>
              </a:pathLst>
            </a:custGeom>
            <a:solidFill>
              <a:srgbClr val="4F585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3" name="Freeform 49"/>
            <p:cNvSpPr>
              <a:spLocks/>
            </p:cNvSpPr>
            <p:nvPr/>
          </p:nvSpPr>
          <p:spPr bwMode="auto">
            <a:xfrm>
              <a:off x="4110038" y="4271963"/>
              <a:ext cx="79375" cy="52388"/>
            </a:xfrm>
            <a:custGeom>
              <a:avLst/>
              <a:gdLst/>
              <a:ahLst/>
              <a:cxnLst>
                <a:cxn ang="0">
                  <a:pos x="7" y="7"/>
                </a:cxn>
                <a:cxn ang="0">
                  <a:pos x="64" y="61"/>
                </a:cxn>
                <a:cxn ang="0">
                  <a:pos x="172" y="160"/>
                </a:cxn>
                <a:cxn ang="0">
                  <a:pos x="286" y="258"/>
                </a:cxn>
                <a:cxn ang="0">
                  <a:pos x="375" y="332"/>
                </a:cxn>
                <a:cxn ang="0">
                  <a:pos x="448" y="390"/>
                </a:cxn>
                <a:cxn ang="0">
                  <a:pos x="502" y="424"/>
                </a:cxn>
                <a:cxn ang="0">
                  <a:pos x="557" y="452"/>
                </a:cxn>
                <a:cxn ang="0">
                  <a:pos x="614" y="476"/>
                </a:cxn>
                <a:cxn ang="0">
                  <a:pos x="672" y="495"/>
                </a:cxn>
                <a:cxn ang="0">
                  <a:pos x="729" y="509"/>
                </a:cxn>
                <a:cxn ang="0">
                  <a:pos x="786" y="520"/>
                </a:cxn>
                <a:cxn ang="0">
                  <a:pos x="841" y="528"/>
                </a:cxn>
                <a:cxn ang="0">
                  <a:pos x="918" y="534"/>
                </a:cxn>
                <a:cxn ang="0">
                  <a:pos x="1006" y="536"/>
                </a:cxn>
                <a:cxn ang="0">
                  <a:pos x="1094" y="532"/>
                </a:cxn>
                <a:cxn ang="0">
                  <a:pos x="1110" y="539"/>
                </a:cxn>
                <a:cxn ang="0">
                  <a:pos x="1096" y="579"/>
                </a:cxn>
                <a:cxn ang="0">
                  <a:pos x="1078" y="616"/>
                </a:cxn>
                <a:cxn ang="0">
                  <a:pos x="1053" y="656"/>
                </a:cxn>
                <a:cxn ang="0">
                  <a:pos x="1030" y="684"/>
                </a:cxn>
                <a:cxn ang="0">
                  <a:pos x="1010" y="701"/>
                </a:cxn>
                <a:cxn ang="0">
                  <a:pos x="990" y="717"/>
                </a:cxn>
                <a:cxn ang="0">
                  <a:pos x="967" y="729"/>
                </a:cxn>
                <a:cxn ang="0">
                  <a:pos x="942" y="737"/>
                </a:cxn>
                <a:cxn ang="0">
                  <a:pos x="915" y="742"/>
                </a:cxn>
                <a:cxn ang="0">
                  <a:pos x="868" y="742"/>
                </a:cxn>
                <a:cxn ang="0">
                  <a:pos x="808" y="737"/>
                </a:cxn>
                <a:cxn ang="0">
                  <a:pos x="762" y="729"/>
                </a:cxn>
                <a:cxn ang="0">
                  <a:pos x="711" y="717"/>
                </a:cxn>
                <a:cxn ang="0">
                  <a:pos x="657" y="699"/>
                </a:cxn>
                <a:cxn ang="0">
                  <a:pos x="600" y="677"/>
                </a:cxn>
                <a:cxn ang="0">
                  <a:pos x="541" y="647"/>
                </a:cxn>
                <a:cxn ang="0">
                  <a:pos x="478" y="610"/>
                </a:cxn>
                <a:cxn ang="0">
                  <a:pos x="414" y="564"/>
                </a:cxn>
                <a:cxn ang="0">
                  <a:pos x="350" y="509"/>
                </a:cxn>
                <a:cxn ang="0">
                  <a:pos x="285" y="443"/>
                </a:cxn>
                <a:cxn ang="0">
                  <a:pos x="219" y="367"/>
                </a:cxn>
                <a:cxn ang="0">
                  <a:pos x="154" y="279"/>
                </a:cxn>
                <a:cxn ang="0">
                  <a:pos x="91" y="177"/>
                </a:cxn>
                <a:cxn ang="0">
                  <a:pos x="30" y="62"/>
                </a:cxn>
              </a:cxnLst>
              <a:rect l="0" t="0" r="r" b="b"/>
              <a:pathLst>
                <a:path w="1113" h="743">
                  <a:moveTo>
                    <a:pt x="0" y="0"/>
                  </a:moveTo>
                  <a:lnTo>
                    <a:pt x="7" y="7"/>
                  </a:lnTo>
                  <a:lnTo>
                    <a:pt x="29" y="28"/>
                  </a:lnTo>
                  <a:lnTo>
                    <a:pt x="64" y="61"/>
                  </a:lnTo>
                  <a:lnTo>
                    <a:pt x="112" y="105"/>
                  </a:lnTo>
                  <a:lnTo>
                    <a:pt x="172" y="160"/>
                  </a:lnTo>
                  <a:lnTo>
                    <a:pt x="246" y="223"/>
                  </a:lnTo>
                  <a:lnTo>
                    <a:pt x="286" y="258"/>
                  </a:lnTo>
                  <a:lnTo>
                    <a:pt x="329" y="294"/>
                  </a:lnTo>
                  <a:lnTo>
                    <a:pt x="375" y="332"/>
                  </a:lnTo>
                  <a:lnTo>
                    <a:pt x="423" y="371"/>
                  </a:lnTo>
                  <a:lnTo>
                    <a:pt x="448" y="390"/>
                  </a:lnTo>
                  <a:lnTo>
                    <a:pt x="474" y="408"/>
                  </a:lnTo>
                  <a:lnTo>
                    <a:pt x="502" y="424"/>
                  </a:lnTo>
                  <a:lnTo>
                    <a:pt x="530" y="438"/>
                  </a:lnTo>
                  <a:lnTo>
                    <a:pt x="557" y="452"/>
                  </a:lnTo>
                  <a:lnTo>
                    <a:pt x="586" y="464"/>
                  </a:lnTo>
                  <a:lnTo>
                    <a:pt x="614" y="476"/>
                  </a:lnTo>
                  <a:lnTo>
                    <a:pt x="643" y="486"/>
                  </a:lnTo>
                  <a:lnTo>
                    <a:pt x="672" y="495"/>
                  </a:lnTo>
                  <a:lnTo>
                    <a:pt x="700" y="502"/>
                  </a:lnTo>
                  <a:lnTo>
                    <a:pt x="729" y="509"/>
                  </a:lnTo>
                  <a:lnTo>
                    <a:pt x="758" y="515"/>
                  </a:lnTo>
                  <a:lnTo>
                    <a:pt x="786" y="520"/>
                  </a:lnTo>
                  <a:lnTo>
                    <a:pt x="814" y="524"/>
                  </a:lnTo>
                  <a:lnTo>
                    <a:pt x="841" y="528"/>
                  </a:lnTo>
                  <a:lnTo>
                    <a:pt x="867" y="530"/>
                  </a:lnTo>
                  <a:lnTo>
                    <a:pt x="918" y="534"/>
                  </a:lnTo>
                  <a:lnTo>
                    <a:pt x="964" y="536"/>
                  </a:lnTo>
                  <a:lnTo>
                    <a:pt x="1006" y="536"/>
                  </a:lnTo>
                  <a:lnTo>
                    <a:pt x="1042" y="535"/>
                  </a:lnTo>
                  <a:lnTo>
                    <a:pt x="1094" y="532"/>
                  </a:lnTo>
                  <a:lnTo>
                    <a:pt x="1113" y="530"/>
                  </a:lnTo>
                  <a:lnTo>
                    <a:pt x="1110" y="539"/>
                  </a:lnTo>
                  <a:lnTo>
                    <a:pt x="1102" y="563"/>
                  </a:lnTo>
                  <a:lnTo>
                    <a:pt x="1096" y="579"/>
                  </a:lnTo>
                  <a:lnTo>
                    <a:pt x="1088" y="597"/>
                  </a:lnTo>
                  <a:lnTo>
                    <a:pt x="1078" y="616"/>
                  </a:lnTo>
                  <a:lnTo>
                    <a:pt x="1066" y="636"/>
                  </a:lnTo>
                  <a:lnTo>
                    <a:pt x="1053" y="656"/>
                  </a:lnTo>
                  <a:lnTo>
                    <a:pt x="1038" y="675"/>
                  </a:lnTo>
                  <a:lnTo>
                    <a:pt x="1030" y="684"/>
                  </a:lnTo>
                  <a:lnTo>
                    <a:pt x="1020" y="693"/>
                  </a:lnTo>
                  <a:lnTo>
                    <a:pt x="1010" y="701"/>
                  </a:lnTo>
                  <a:lnTo>
                    <a:pt x="1000" y="710"/>
                  </a:lnTo>
                  <a:lnTo>
                    <a:pt x="990" y="717"/>
                  </a:lnTo>
                  <a:lnTo>
                    <a:pt x="979" y="723"/>
                  </a:lnTo>
                  <a:lnTo>
                    <a:pt x="967" y="729"/>
                  </a:lnTo>
                  <a:lnTo>
                    <a:pt x="955" y="734"/>
                  </a:lnTo>
                  <a:lnTo>
                    <a:pt x="942" y="737"/>
                  </a:lnTo>
                  <a:lnTo>
                    <a:pt x="929" y="740"/>
                  </a:lnTo>
                  <a:lnTo>
                    <a:pt x="915" y="742"/>
                  </a:lnTo>
                  <a:lnTo>
                    <a:pt x="900" y="743"/>
                  </a:lnTo>
                  <a:lnTo>
                    <a:pt x="868" y="742"/>
                  </a:lnTo>
                  <a:lnTo>
                    <a:pt x="829" y="739"/>
                  </a:lnTo>
                  <a:lnTo>
                    <a:pt x="808" y="737"/>
                  </a:lnTo>
                  <a:lnTo>
                    <a:pt x="786" y="733"/>
                  </a:lnTo>
                  <a:lnTo>
                    <a:pt x="762" y="729"/>
                  </a:lnTo>
                  <a:lnTo>
                    <a:pt x="737" y="724"/>
                  </a:lnTo>
                  <a:lnTo>
                    <a:pt x="711" y="717"/>
                  </a:lnTo>
                  <a:lnTo>
                    <a:pt x="685" y="709"/>
                  </a:lnTo>
                  <a:lnTo>
                    <a:pt x="657" y="699"/>
                  </a:lnTo>
                  <a:lnTo>
                    <a:pt x="629" y="689"/>
                  </a:lnTo>
                  <a:lnTo>
                    <a:pt x="600" y="677"/>
                  </a:lnTo>
                  <a:lnTo>
                    <a:pt x="571" y="663"/>
                  </a:lnTo>
                  <a:lnTo>
                    <a:pt x="541" y="647"/>
                  </a:lnTo>
                  <a:lnTo>
                    <a:pt x="510" y="629"/>
                  </a:lnTo>
                  <a:lnTo>
                    <a:pt x="478" y="610"/>
                  </a:lnTo>
                  <a:lnTo>
                    <a:pt x="446" y="588"/>
                  </a:lnTo>
                  <a:lnTo>
                    <a:pt x="414" y="564"/>
                  </a:lnTo>
                  <a:lnTo>
                    <a:pt x="382" y="538"/>
                  </a:lnTo>
                  <a:lnTo>
                    <a:pt x="350" y="509"/>
                  </a:lnTo>
                  <a:lnTo>
                    <a:pt x="317" y="478"/>
                  </a:lnTo>
                  <a:lnTo>
                    <a:pt x="285" y="443"/>
                  </a:lnTo>
                  <a:lnTo>
                    <a:pt x="252" y="406"/>
                  </a:lnTo>
                  <a:lnTo>
                    <a:pt x="219" y="367"/>
                  </a:lnTo>
                  <a:lnTo>
                    <a:pt x="187" y="324"/>
                  </a:lnTo>
                  <a:lnTo>
                    <a:pt x="154" y="279"/>
                  </a:lnTo>
                  <a:lnTo>
                    <a:pt x="123" y="229"/>
                  </a:lnTo>
                  <a:lnTo>
                    <a:pt x="91" y="177"/>
                  </a:lnTo>
                  <a:lnTo>
                    <a:pt x="60" y="121"/>
                  </a:lnTo>
                  <a:lnTo>
                    <a:pt x="30" y="62"/>
                  </a:lnTo>
                  <a:lnTo>
                    <a:pt x="0" y="0"/>
                  </a:lnTo>
                  <a:close/>
                </a:path>
              </a:pathLst>
            </a:custGeom>
            <a:solidFill>
              <a:srgbClr val="4F585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4" name="Freeform 50"/>
            <p:cNvSpPr>
              <a:spLocks/>
            </p:cNvSpPr>
            <p:nvPr/>
          </p:nvSpPr>
          <p:spPr bwMode="auto">
            <a:xfrm>
              <a:off x="5003800" y="4440238"/>
              <a:ext cx="33338" cy="84138"/>
            </a:xfrm>
            <a:custGeom>
              <a:avLst/>
              <a:gdLst/>
              <a:ahLst/>
              <a:cxnLst>
                <a:cxn ang="0">
                  <a:pos x="14" y="12"/>
                </a:cxn>
                <a:cxn ang="0">
                  <a:pos x="77" y="69"/>
                </a:cxn>
                <a:cxn ang="0">
                  <a:pos x="138" y="127"/>
                </a:cxn>
                <a:cxn ang="0">
                  <a:pos x="209" y="196"/>
                </a:cxn>
                <a:cxn ang="0">
                  <a:pos x="279" y="273"/>
                </a:cxn>
                <a:cxn ang="0">
                  <a:pos x="330" y="335"/>
                </a:cxn>
                <a:cxn ang="0">
                  <a:pos x="361" y="377"/>
                </a:cxn>
                <a:cxn ang="0">
                  <a:pos x="390" y="418"/>
                </a:cxn>
                <a:cxn ang="0">
                  <a:pos x="414" y="458"/>
                </a:cxn>
                <a:cxn ang="0">
                  <a:pos x="434" y="498"/>
                </a:cxn>
                <a:cxn ang="0">
                  <a:pos x="448" y="541"/>
                </a:cxn>
                <a:cxn ang="0">
                  <a:pos x="457" y="584"/>
                </a:cxn>
                <a:cxn ang="0">
                  <a:pos x="461" y="629"/>
                </a:cxn>
                <a:cxn ang="0">
                  <a:pos x="461" y="673"/>
                </a:cxn>
                <a:cxn ang="0">
                  <a:pos x="458" y="718"/>
                </a:cxn>
                <a:cxn ang="0">
                  <a:pos x="452" y="762"/>
                </a:cxn>
                <a:cxn ang="0">
                  <a:pos x="443" y="804"/>
                </a:cxn>
                <a:cxn ang="0">
                  <a:pos x="428" y="862"/>
                </a:cxn>
                <a:cxn ang="0">
                  <a:pos x="405" y="929"/>
                </a:cxn>
                <a:cxn ang="0">
                  <a:pos x="378" y="995"/>
                </a:cxn>
                <a:cxn ang="0">
                  <a:pos x="53" y="1168"/>
                </a:cxn>
                <a:cxn ang="0">
                  <a:pos x="94" y="1115"/>
                </a:cxn>
                <a:cxn ang="0">
                  <a:pos x="134" y="1054"/>
                </a:cxn>
                <a:cxn ang="0">
                  <a:pos x="180" y="976"/>
                </a:cxn>
                <a:cxn ang="0">
                  <a:pos x="202" y="932"/>
                </a:cxn>
                <a:cxn ang="0">
                  <a:pos x="222" y="886"/>
                </a:cxn>
                <a:cxn ang="0">
                  <a:pos x="240" y="838"/>
                </a:cxn>
                <a:cxn ang="0">
                  <a:pos x="255" y="788"/>
                </a:cxn>
                <a:cxn ang="0">
                  <a:pos x="266" y="737"/>
                </a:cxn>
                <a:cxn ang="0">
                  <a:pos x="272" y="686"/>
                </a:cxn>
                <a:cxn ang="0">
                  <a:pos x="272" y="635"/>
                </a:cxn>
                <a:cxn ang="0">
                  <a:pos x="265" y="585"/>
                </a:cxn>
                <a:cxn ang="0">
                  <a:pos x="235" y="431"/>
                </a:cxn>
                <a:cxn ang="0">
                  <a:pos x="219" y="353"/>
                </a:cxn>
                <a:cxn ang="0">
                  <a:pos x="214" y="324"/>
                </a:cxn>
                <a:cxn ang="0">
                  <a:pos x="213" y="319"/>
                </a:cxn>
              </a:cxnLst>
              <a:rect l="0" t="0" r="r" b="b"/>
              <a:pathLst>
                <a:path w="462" h="1168">
                  <a:moveTo>
                    <a:pt x="0" y="0"/>
                  </a:moveTo>
                  <a:lnTo>
                    <a:pt x="14" y="12"/>
                  </a:lnTo>
                  <a:lnTo>
                    <a:pt x="52" y="46"/>
                  </a:lnTo>
                  <a:lnTo>
                    <a:pt x="77" y="69"/>
                  </a:lnTo>
                  <a:lnTo>
                    <a:pt x="106" y="96"/>
                  </a:lnTo>
                  <a:lnTo>
                    <a:pt x="138" y="127"/>
                  </a:lnTo>
                  <a:lnTo>
                    <a:pt x="173" y="160"/>
                  </a:lnTo>
                  <a:lnTo>
                    <a:pt x="209" y="196"/>
                  </a:lnTo>
                  <a:lnTo>
                    <a:pt x="244" y="234"/>
                  </a:lnTo>
                  <a:lnTo>
                    <a:pt x="279" y="273"/>
                  </a:lnTo>
                  <a:lnTo>
                    <a:pt x="314" y="315"/>
                  </a:lnTo>
                  <a:lnTo>
                    <a:pt x="330" y="335"/>
                  </a:lnTo>
                  <a:lnTo>
                    <a:pt x="346" y="356"/>
                  </a:lnTo>
                  <a:lnTo>
                    <a:pt x="361" y="377"/>
                  </a:lnTo>
                  <a:lnTo>
                    <a:pt x="376" y="397"/>
                  </a:lnTo>
                  <a:lnTo>
                    <a:pt x="390" y="418"/>
                  </a:lnTo>
                  <a:lnTo>
                    <a:pt x="402" y="438"/>
                  </a:lnTo>
                  <a:lnTo>
                    <a:pt x="414" y="458"/>
                  </a:lnTo>
                  <a:lnTo>
                    <a:pt x="425" y="478"/>
                  </a:lnTo>
                  <a:lnTo>
                    <a:pt x="434" y="498"/>
                  </a:lnTo>
                  <a:lnTo>
                    <a:pt x="442" y="519"/>
                  </a:lnTo>
                  <a:lnTo>
                    <a:pt x="448" y="541"/>
                  </a:lnTo>
                  <a:lnTo>
                    <a:pt x="453" y="563"/>
                  </a:lnTo>
                  <a:lnTo>
                    <a:pt x="457" y="584"/>
                  </a:lnTo>
                  <a:lnTo>
                    <a:pt x="460" y="606"/>
                  </a:lnTo>
                  <a:lnTo>
                    <a:pt x="461" y="629"/>
                  </a:lnTo>
                  <a:lnTo>
                    <a:pt x="462" y="651"/>
                  </a:lnTo>
                  <a:lnTo>
                    <a:pt x="461" y="673"/>
                  </a:lnTo>
                  <a:lnTo>
                    <a:pt x="460" y="695"/>
                  </a:lnTo>
                  <a:lnTo>
                    <a:pt x="458" y="718"/>
                  </a:lnTo>
                  <a:lnTo>
                    <a:pt x="455" y="739"/>
                  </a:lnTo>
                  <a:lnTo>
                    <a:pt x="452" y="762"/>
                  </a:lnTo>
                  <a:lnTo>
                    <a:pt x="448" y="783"/>
                  </a:lnTo>
                  <a:lnTo>
                    <a:pt x="443" y="804"/>
                  </a:lnTo>
                  <a:lnTo>
                    <a:pt x="439" y="824"/>
                  </a:lnTo>
                  <a:lnTo>
                    <a:pt x="428" y="862"/>
                  </a:lnTo>
                  <a:lnTo>
                    <a:pt x="417" y="897"/>
                  </a:lnTo>
                  <a:lnTo>
                    <a:pt x="405" y="929"/>
                  </a:lnTo>
                  <a:lnTo>
                    <a:pt x="395" y="956"/>
                  </a:lnTo>
                  <a:lnTo>
                    <a:pt x="378" y="995"/>
                  </a:lnTo>
                  <a:lnTo>
                    <a:pt x="372" y="1010"/>
                  </a:lnTo>
                  <a:lnTo>
                    <a:pt x="53" y="1168"/>
                  </a:lnTo>
                  <a:lnTo>
                    <a:pt x="65" y="1154"/>
                  </a:lnTo>
                  <a:lnTo>
                    <a:pt x="94" y="1115"/>
                  </a:lnTo>
                  <a:lnTo>
                    <a:pt x="113" y="1087"/>
                  </a:lnTo>
                  <a:lnTo>
                    <a:pt x="134" y="1054"/>
                  </a:lnTo>
                  <a:lnTo>
                    <a:pt x="157" y="1017"/>
                  </a:lnTo>
                  <a:lnTo>
                    <a:pt x="180" y="976"/>
                  </a:lnTo>
                  <a:lnTo>
                    <a:pt x="191" y="954"/>
                  </a:lnTo>
                  <a:lnTo>
                    <a:pt x="202" y="932"/>
                  </a:lnTo>
                  <a:lnTo>
                    <a:pt x="212" y="909"/>
                  </a:lnTo>
                  <a:lnTo>
                    <a:pt x="222" y="886"/>
                  </a:lnTo>
                  <a:lnTo>
                    <a:pt x="231" y="862"/>
                  </a:lnTo>
                  <a:lnTo>
                    <a:pt x="240" y="838"/>
                  </a:lnTo>
                  <a:lnTo>
                    <a:pt x="248" y="813"/>
                  </a:lnTo>
                  <a:lnTo>
                    <a:pt x="255" y="788"/>
                  </a:lnTo>
                  <a:lnTo>
                    <a:pt x="261" y="763"/>
                  </a:lnTo>
                  <a:lnTo>
                    <a:pt x="266" y="737"/>
                  </a:lnTo>
                  <a:lnTo>
                    <a:pt x="269" y="711"/>
                  </a:lnTo>
                  <a:lnTo>
                    <a:pt x="272" y="686"/>
                  </a:lnTo>
                  <a:lnTo>
                    <a:pt x="272" y="660"/>
                  </a:lnTo>
                  <a:lnTo>
                    <a:pt x="272" y="635"/>
                  </a:lnTo>
                  <a:lnTo>
                    <a:pt x="269" y="610"/>
                  </a:lnTo>
                  <a:lnTo>
                    <a:pt x="265" y="585"/>
                  </a:lnTo>
                  <a:lnTo>
                    <a:pt x="248" y="496"/>
                  </a:lnTo>
                  <a:lnTo>
                    <a:pt x="235" y="431"/>
                  </a:lnTo>
                  <a:lnTo>
                    <a:pt x="226" y="384"/>
                  </a:lnTo>
                  <a:lnTo>
                    <a:pt x="219" y="353"/>
                  </a:lnTo>
                  <a:lnTo>
                    <a:pt x="215" y="333"/>
                  </a:lnTo>
                  <a:lnTo>
                    <a:pt x="214" y="324"/>
                  </a:lnTo>
                  <a:lnTo>
                    <a:pt x="213" y="320"/>
                  </a:lnTo>
                  <a:lnTo>
                    <a:pt x="213" y="319"/>
                  </a:lnTo>
                  <a:lnTo>
                    <a:pt x="0" y="0"/>
                  </a:lnTo>
                  <a:close/>
                </a:path>
              </a:pathLst>
            </a:custGeom>
            <a:solidFill>
              <a:srgbClr val="4F585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5" name="Freeform 51"/>
            <p:cNvSpPr>
              <a:spLocks/>
            </p:cNvSpPr>
            <p:nvPr/>
          </p:nvSpPr>
          <p:spPr bwMode="auto">
            <a:xfrm>
              <a:off x="4314825" y="4057650"/>
              <a:ext cx="92075" cy="63500"/>
            </a:xfrm>
            <a:custGeom>
              <a:avLst/>
              <a:gdLst/>
              <a:ahLst/>
              <a:cxnLst>
                <a:cxn ang="0">
                  <a:pos x="1213" y="677"/>
                </a:cxn>
                <a:cxn ang="0">
                  <a:pos x="1266" y="577"/>
                </a:cxn>
                <a:cxn ang="0">
                  <a:pos x="1278" y="481"/>
                </a:cxn>
                <a:cxn ang="0">
                  <a:pos x="1255" y="390"/>
                </a:cxn>
                <a:cxn ang="0">
                  <a:pos x="1202" y="303"/>
                </a:cxn>
                <a:cxn ang="0">
                  <a:pos x="1124" y="225"/>
                </a:cxn>
                <a:cxn ang="0">
                  <a:pos x="1025" y="156"/>
                </a:cxn>
                <a:cxn ang="0">
                  <a:pos x="911" y="97"/>
                </a:cxn>
                <a:cxn ang="0">
                  <a:pos x="786" y="51"/>
                </a:cxn>
                <a:cxn ang="0">
                  <a:pos x="656" y="19"/>
                </a:cxn>
                <a:cxn ang="0">
                  <a:pos x="525" y="2"/>
                </a:cxn>
                <a:cxn ang="0">
                  <a:pos x="400" y="2"/>
                </a:cxn>
                <a:cxn ang="0">
                  <a:pos x="282" y="20"/>
                </a:cxn>
                <a:cxn ang="0">
                  <a:pos x="180" y="59"/>
                </a:cxn>
                <a:cxn ang="0">
                  <a:pos x="98" y="120"/>
                </a:cxn>
                <a:cxn ang="0">
                  <a:pos x="38" y="203"/>
                </a:cxn>
                <a:cxn ang="0">
                  <a:pos x="6" y="311"/>
                </a:cxn>
                <a:cxn ang="0">
                  <a:pos x="0" y="419"/>
                </a:cxn>
                <a:cxn ang="0">
                  <a:pos x="16" y="515"/>
                </a:cxn>
                <a:cxn ang="0">
                  <a:pos x="54" y="602"/>
                </a:cxn>
                <a:cxn ang="0">
                  <a:pos x="108" y="678"/>
                </a:cxn>
                <a:cxn ang="0">
                  <a:pos x="178" y="742"/>
                </a:cxn>
                <a:cxn ang="0">
                  <a:pos x="260" y="796"/>
                </a:cxn>
                <a:cxn ang="0">
                  <a:pos x="353" y="840"/>
                </a:cxn>
                <a:cxn ang="0">
                  <a:pos x="452" y="872"/>
                </a:cxn>
                <a:cxn ang="0">
                  <a:pos x="556" y="892"/>
                </a:cxn>
                <a:cxn ang="0">
                  <a:pos x="663" y="900"/>
                </a:cxn>
                <a:cxn ang="0">
                  <a:pos x="769" y="897"/>
                </a:cxn>
                <a:cxn ang="0">
                  <a:pos x="873" y="881"/>
                </a:cxn>
                <a:cxn ang="0">
                  <a:pos x="969" y="853"/>
                </a:cxn>
                <a:cxn ang="0">
                  <a:pos x="1058" y="811"/>
                </a:cxn>
                <a:cxn ang="0">
                  <a:pos x="1137" y="758"/>
                </a:cxn>
              </a:cxnLst>
              <a:rect l="0" t="0" r="r" b="b"/>
              <a:pathLst>
                <a:path w="1278" h="900">
                  <a:moveTo>
                    <a:pt x="1171" y="726"/>
                  </a:moveTo>
                  <a:lnTo>
                    <a:pt x="1213" y="677"/>
                  </a:lnTo>
                  <a:lnTo>
                    <a:pt x="1245" y="627"/>
                  </a:lnTo>
                  <a:lnTo>
                    <a:pt x="1266" y="577"/>
                  </a:lnTo>
                  <a:lnTo>
                    <a:pt x="1277" y="529"/>
                  </a:lnTo>
                  <a:lnTo>
                    <a:pt x="1278" y="481"/>
                  </a:lnTo>
                  <a:lnTo>
                    <a:pt x="1271" y="435"/>
                  </a:lnTo>
                  <a:lnTo>
                    <a:pt x="1255" y="390"/>
                  </a:lnTo>
                  <a:lnTo>
                    <a:pt x="1232" y="346"/>
                  </a:lnTo>
                  <a:lnTo>
                    <a:pt x="1202" y="303"/>
                  </a:lnTo>
                  <a:lnTo>
                    <a:pt x="1166" y="263"/>
                  </a:lnTo>
                  <a:lnTo>
                    <a:pt x="1124" y="225"/>
                  </a:lnTo>
                  <a:lnTo>
                    <a:pt x="1076" y="190"/>
                  </a:lnTo>
                  <a:lnTo>
                    <a:pt x="1025" y="156"/>
                  </a:lnTo>
                  <a:lnTo>
                    <a:pt x="970" y="126"/>
                  </a:lnTo>
                  <a:lnTo>
                    <a:pt x="911" y="97"/>
                  </a:lnTo>
                  <a:lnTo>
                    <a:pt x="849" y="72"/>
                  </a:lnTo>
                  <a:lnTo>
                    <a:pt x="786" y="51"/>
                  </a:lnTo>
                  <a:lnTo>
                    <a:pt x="722" y="33"/>
                  </a:lnTo>
                  <a:lnTo>
                    <a:pt x="656" y="19"/>
                  </a:lnTo>
                  <a:lnTo>
                    <a:pt x="591" y="8"/>
                  </a:lnTo>
                  <a:lnTo>
                    <a:pt x="525" y="2"/>
                  </a:lnTo>
                  <a:lnTo>
                    <a:pt x="462" y="0"/>
                  </a:lnTo>
                  <a:lnTo>
                    <a:pt x="400" y="2"/>
                  </a:lnTo>
                  <a:lnTo>
                    <a:pt x="340" y="9"/>
                  </a:lnTo>
                  <a:lnTo>
                    <a:pt x="282" y="20"/>
                  </a:lnTo>
                  <a:lnTo>
                    <a:pt x="229" y="37"/>
                  </a:lnTo>
                  <a:lnTo>
                    <a:pt x="180" y="59"/>
                  </a:lnTo>
                  <a:lnTo>
                    <a:pt x="136" y="86"/>
                  </a:lnTo>
                  <a:lnTo>
                    <a:pt x="98" y="120"/>
                  </a:lnTo>
                  <a:lnTo>
                    <a:pt x="65" y="159"/>
                  </a:lnTo>
                  <a:lnTo>
                    <a:pt x="38" y="203"/>
                  </a:lnTo>
                  <a:lnTo>
                    <a:pt x="19" y="254"/>
                  </a:lnTo>
                  <a:lnTo>
                    <a:pt x="6" y="311"/>
                  </a:lnTo>
                  <a:lnTo>
                    <a:pt x="0" y="367"/>
                  </a:lnTo>
                  <a:lnTo>
                    <a:pt x="0" y="419"/>
                  </a:lnTo>
                  <a:lnTo>
                    <a:pt x="5" y="468"/>
                  </a:lnTo>
                  <a:lnTo>
                    <a:pt x="16" y="515"/>
                  </a:lnTo>
                  <a:lnTo>
                    <a:pt x="32" y="559"/>
                  </a:lnTo>
                  <a:lnTo>
                    <a:pt x="54" y="602"/>
                  </a:lnTo>
                  <a:lnTo>
                    <a:pt x="79" y="641"/>
                  </a:lnTo>
                  <a:lnTo>
                    <a:pt x="108" y="678"/>
                  </a:lnTo>
                  <a:lnTo>
                    <a:pt x="141" y="711"/>
                  </a:lnTo>
                  <a:lnTo>
                    <a:pt x="178" y="742"/>
                  </a:lnTo>
                  <a:lnTo>
                    <a:pt x="217" y="771"/>
                  </a:lnTo>
                  <a:lnTo>
                    <a:pt x="260" y="796"/>
                  </a:lnTo>
                  <a:lnTo>
                    <a:pt x="305" y="819"/>
                  </a:lnTo>
                  <a:lnTo>
                    <a:pt x="353" y="840"/>
                  </a:lnTo>
                  <a:lnTo>
                    <a:pt x="402" y="858"/>
                  </a:lnTo>
                  <a:lnTo>
                    <a:pt x="452" y="872"/>
                  </a:lnTo>
                  <a:lnTo>
                    <a:pt x="504" y="883"/>
                  </a:lnTo>
                  <a:lnTo>
                    <a:pt x="556" y="892"/>
                  </a:lnTo>
                  <a:lnTo>
                    <a:pt x="610" y="898"/>
                  </a:lnTo>
                  <a:lnTo>
                    <a:pt x="663" y="900"/>
                  </a:lnTo>
                  <a:lnTo>
                    <a:pt x="716" y="900"/>
                  </a:lnTo>
                  <a:lnTo>
                    <a:pt x="769" y="897"/>
                  </a:lnTo>
                  <a:lnTo>
                    <a:pt x="821" y="890"/>
                  </a:lnTo>
                  <a:lnTo>
                    <a:pt x="873" y="881"/>
                  </a:lnTo>
                  <a:lnTo>
                    <a:pt x="922" y="869"/>
                  </a:lnTo>
                  <a:lnTo>
                    <a:pt x="969" y="853"/>
                  </a:lnTo>
                  <a:lnTo>
                    <a:pt x="1015" y="834"/>
                  </a:lnTo>
                  <a:lnTo>
                    <a:pt x="1058" y="811"/>
                  </a:lnTo>
                  <a:lnTo>
                    <a:pt x="1098" y="786"/>
                  </a:lnTo>
                  <a:lnTo>
                    <a:pt x="1137" y="758"/>
                  </a:lnTo>
                  <a:lnTo>
                    <a:pt x="1171" y="726"/>
                  </a:lnTo>
                  <a:close/>
                </a:path>
              </a:pathLst>
            </a:custGeom>
            <a:solidFill>
              <a:srgbClr val="EFB5A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6" name="Freeform 52"/>
            <p:cNvSpPr>
              <a:spLocks/>
            </p:cNvSpPr>
            <p:nvPr/>
          </p:nvSpPr>
          <p:spPr bwMode="auto">
            <a:xfrm>
              <a:off x="4595813" y="4057650"/>
              <a:ext cx="92075" cy="63500"/>
            </a:xfrm>
            <a:custGeom>
              <a:avLst/>
              <a:gdLst/>
              <a:ahLst/>
              <a:cxnLst>
                <a:cxn ang="0">
                  <a:pos x="1214" y="677"/>
                </a:cxn>
                <a:cxn ang="0">
                  <a:pos x="1267" y="577"/>
                </a:cxn>
                <a:cxn ang="0">
                  <a:pos x="1279" y="481"/>
                </a:cxn>
                <a:cxn ang="0">
                  <a:pos x="1256" y="390"/>
                </a:cxn>
                <a:cxn ang="0">
                  <a:pos x="1202" y="303"/>
                </a:cxn>
                <a:cxn ang="0">
                  <a:pos x="1124" y="225"/>
                </a:cxn>
                <a:cxn ang="0">
                  <a:pos x="1026" y="156"/>
                </a:cxn>
                <a:cxn ang="0">
                  <a:pos x="911" y="97"/>
                </a:cxn>
                <a:cxn ang="0">
                  <a:pos x="787" y="51"/>
                </a:cxn>
                <a:cxn ang="0">
                  <a:pos x="656" y="19"/>
                </a:cxn>
                <a:cxn ang="0">
                  <a:pos x="526" y="2"/>
                </a:cxn>
                <a:cxn ang="0">
                  <a:pos x="399" y="2"/>
                </a:cxn>
                <a:cxn ang="0">
                  <a:pos x="283" y="20"/>
                </a:cxn>
                <a:cxn ang="0">
                  <a:pos x="181" y="59"/>
                </a:cxn>
                <a:cxn ang="0">
                  <a:pos x="97" y="120"/>
                </a:cxn>
                <a:cxn ang="0">
                  <a:pos x="38" y="203"/>
                </a:cxn>
                <a:cxn ang="0">
                  <a:pos x="7" y="311"/>
                </a:cxn>
                <a:cxn ang="0">
                  <a:pos x="0" y="419"/>
                </a:cxn>
                <a:cxn ang="0">
                  <a:pos x="17" y="515"/>
                </a:cxn>
                <a:cxn ang="0">
                  <a:pos x="53" y="602"/>
                </a:cxn>
                <a:cxn ang="0">
                  <a:pos x="108" y="678"/>
                </a:cxn>
                <a:cxn ang="0">
                  <a:pos x="178" y="742"/>
                </a:cxn>
                <a:cxn ang="0">
                  <a:pos x="260" y="796"/>
                </a:cxn>
                <a:cxn ang="0">
                  <a:pos x="352" y="840"/>
                </a:cxn>
                <a:cxn ang="0">
                  <a:pos x="453" y="872"/>
                </a:cxn>
                <a:cxn ang="0">
                  <a:pos x="557" y="892"/>
                </a:cxn>
                <a:cxn ang="0">
                  <a:pos x="663" y="900"/>
                </a:cxn>
                <a:cxn ang="0">
                  <a:pos x="770" y="897"/>
                </a:cxn>
                <a:cxn ang="0">
                  <a:pos x="872" y="881"/>
                </a:cxn>
                <a:cxn ang="0">
                  <a:pos x="969" y="853"/>
                </a:cxn>
                <a:cxn ang="0">
                  <a:pos x="1059" y="811"/>
                </a:cxn>
                <a:cxn ang="0">
                  <a:pos x="1137" y="758"/>
                </a:cxn>
              </a:cxnLst>
              <a:rect l="0" t="0" r="r" b="b"/>
              <a:pathLst>
                <a:path w="1279" h="900">
                  <a:moveTo>
                    <a:pt x="1171" y="726"/>
                  </a:moveTo>
                  <a:lnTo>
                    <a:pt x="1214" y="677"/>
                  </a:lnTo>
                  <a:lnTo>
                    <a:pt x="1245" y="627"/>
                  </a:lnTo>
                  <a:lnTo>
                    <a:pt x="1267" y="577"/>
                  </a:lnTo>
                  <a:lnTo>
                    <a:pt x="1278" y="529"/>
                  </a:lnTo>
                  <a:lnTo>
                    <a:pt x="1279" y="481"/>
                  </a:lnTo>
                  <a:lnTo>
                    <a:pt x="1272" y="435"/>
                  </a:lnTo>
                  <a:lnTo>
                    <a:pt x="1256" y="390"/>
                  </a:lnTo>
                  <a:lnTo>
                    <a:pt x="1232" y="346"/>
                  </a:lnTo>
                  <a:lnTo>
                    <a:pt x="1202" y="303"/>
                  </a:lnTo>
                  <a:lnTo>
                    <a:pt x="1166" y="263"/>
                  </a:lnTo>
                  <a:lnTo>
                    <a:pt x="1124" y="225"/>
                  </a:lnTo>
                  <a:lnTo>
                    <a:pt x="1077" y="190"/>
                  </a:lnTo>
                  <a:lnTo>
                    <a:pt x="1026" y="156"/>
                  </a:lnTo>
                  <a:lnTo>
                    <a:pt x="969" y="126"/>
                  </a:lnTo>
                  <a:lnTo>
                    <a:pt x="911" y="97"/>
                  </a:lnTo>
                  <a:lnTo>
                    <a:pt x="850" y="72"/>
                  </a:lnTo>
                  <a:lnTo>
                    <a:pt x="787" y="51"/>
                  </a:lnTo>
                  <a:lnTo>
                    <a:pt x="722" y="33"/>
                  </a:lnTo>
                  <a:lnTo>
                    <a:pt x="656" y="19"/>
                  </a:lnTo>
                  <a:lnTo>
                    <a:pt x="591" y="8"/>
                  </a:lnTo>
                  <a:lnTo>
                    <a:pt x="526" y="2"/>
                  </a:lnTo>
                  <a:lnTo>
                    <a:pt x="462" y="0"/>
                  </a:lnTo>
                  <a:lnTo>
                    <a:pt x="399" y="2"/>
                  </a:lnTo>
                  <a:lnTo>
                    <a:pt x="340" y="9"/>
                  </a:lnTo>
                  <a:lnTo>
                    <a:pt x="283" y="20"/>
                  </a:lnTo>
                  <a:lnTo>
                    <a:pt x="230" y="37"/>
                  </a:lnTo>
                  <a:lnTo>
                    <a:pt x="181" y="59"/>
                  </a:lnTo>
                  <a:lnTo>
                    <a:pt x="136" y="86"/>
                  </a:lnTo>
                  <a:lnTo>
                    <a:pt x="97" y="120"/>
                  </a:lnTo>
                  <a:lnTo>
                    <a:pt x="64" y="159"/>
                  </a:lnTo>
                  <a:lnTo>
                    <a:pt x="38" y="203"/>
                  </a:lnTo>
                  <a:lnTo>
                    <a:pt x="20" y="254"/>
                  </a:lnTo>
                  <a:lnTo>
                    <a:pt x="7" y="311"/>
                  </a:lnTo>
                  <a:lnTo>
                    <a:pt x="1" y="367"/>
                  </a:lnTo>
                  <a:lnTo>
                    <a:pt x="0" y="419"/>
                  </a:lnTo>
                  <a:lnTo>
                    <a:pt x="6" y="468"/>
                  </a:lnTo>
                  <a:lnTo>
                    <a:pt x="17" y="515"/>
                  </a:lnTo>
                  <a:lnTo>
                    <a:pt x="33" y="559"/>
                  </a:lnTo>
                  <a:lnTo>
                    <a:pt x="53" y="602"/>
                  </a:lnTo>
                  <a:lnTo>
                    <a:pt x="78" y="641"/>
                  </a:lnTo>
                  <a:lnTo>
                    <a:pt x="108" y="678"/>
                  </a:lnTo>
                  <a:lnTo>
                    <a:pt x="141" y="711"/>
                  </a:lnTo>
                  <a:lnTo>
                    <a:pt x="178" y="742"/>
                  </a:lnTo>
                  <a:lnTo>
                    <a:pt x="218" y="771"/>
                  </a:lnTo>
                  <a:lnTo>
                    <a:pt x="260" y="796"/>
                  </a:lnTo>
                  <a:lnTo>
                    <a:pt x="305" y="819"/>
                  </a:lnTo>
                  <a:lnTo>
                    <a:pt x="352" y="840"/>
                  </a:lnTo>
                  <a:lnTo>
                    <a:pt x="401" y="858"/>
                  </a:lnTo>
                  <a:lnTo>
                    <a:pt x="453" y="872"/>
                  </a:lnTo>
                  <a:lnTo>
                    <a:pt x="504" y="883"/>
                  </a:lnTo>
                  <a:lnTo>
                    <a:pt x="557" y="892"/>
                  </a:lnTo>
                  <a:lnTo>
                    <a:pt x="610" y="898"/>
                  </a:lnTo>
                  <a:lnTo>
                    <a:pt x="663" y="900"/>
                  </a:lnTo>
                  <a:lnTo>
                    <a:pt x="717" y="900"/>
                  </a:lnTo>
                  <a:lnTo>
                    <a:pt x="770" y="897"/>
                  </a:lnTo>
                  <a:lnTo>
                    <a:pt x="822" y="890"/>
                  </a:lnTo>
                  <a:lnTo>
                    <a:pt x="872" y="881"/>
                  </a:lnTo>
                  <a:lnTo>
                    <a:pt x="922" y="869"/>
                  </a:lnTo>
                  <a:lnTo>
                    <a:pt x="969" y="853"/>
                  </a:lnTo>
                  <a:lnTo>
                    <a:pt x="1016" y="834"/>
                  </a:lnTo>
                  <a:lnTo>
                    <a:pt x="1059" y="811"/>
                  </a:lnTo>
                  <a:lnTo>
                    <a:pt x="1100" y="786"/>
                  </a:lnTo>
                  <a:lnTo>
                    <a:pt x="1137" y="758"/>
                  </a:lnTo>
                  <a:lnTo>
                    <a:pt x="1171" y="726"/>
                  </a:lnTo>
                  <a:close/>
                </a:path>
              </a:pathLst>
            </a:custGeom>
            <a:solidFill>
              <a:srgbClr val="EFB5A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7" name="Freeform 53"/>
            <p:cNvSpPr>
              <a:spLocks/>
            </p:cNvSpPr>
            <p:nvPr/>
          </p:nvSpPr>
          <p:spPr bwMode="auto">
            <a:xfrm>
              <a:off x="4835525" y="3536950"/>
              <a:ext cx="82550" cy="166688"/>
            </a:xfrm>
            <a:custGeom>
              <a:avLst/>
              <a:gdLst/>
              <a:ahLst/>
              <a:cxnLst>
                <a:cxn ang="0">
                  <a:pos x="210" y="107"/>
                </a:cxn>
                <a:cxn ang="0">
                  <a:pos x="201" y="243"/>
                </a:cxn>
                <a:cxn ang="0">
                  <a:pos x="176" y="371"/>
                </a:cxn>
                <a:cxn ang="0">
                  <a:pos x="109" y="587"/>
                </a:cxn>
                <a:cxn ang="0">
                  <a:pos x="40" y="804"/>
                </a:cxn>
                <a:cxn ang="0">
                  <a:pos x="11" y="934"/>
                </a:cxn>
                <a:cxn ang="0">
                  <a:pos x="16" y="1018"/>
                </a:cxn>
                <a:cxn ang="0">
                  <a:pos x="79" y="948"/>
                </a:cxn>
                <a:cxn ang="0">
                  <a:pos x="134" y="873"/>
                </a:cxn>
                <a:cxn ang="0">
                  <a:pos x="179" y="793"/>
                </a:cxn>
                <a:cxn ang="0">
                  <a:pos x="216" y="709"/>
                </a:cxn>
                <a:cxn ang="0">
                  <a:pos x="245" y="622"/>
                </a:cxn>
                <a:cxn ang="0">
                  <a:pos x="263" y="532"/>
                </a:cxn>
                <a:cxn ang="0">
                  <a:pos x="272" y="440"/>
                </a:cxn>
                <a:cxn ang="0">
                  <a:pos x="274" y="436"/>
                </a:cxn>
                <a:cxn ang="0">
                  <a:pos x="262" y="689"/>
                </a:cxn>
                <a:cxn ang="0">
                  <a:pos x="230" y="935"/>
                </a:cxn>
                <a:cxn ang="0">
                  <a:pos x="181" y="1182"/>
                </a:cxn>
                <a:cxn ang="0">
                  <a:pos x="166" y="1330"/>
                </a:cxn>
                <a:cxn ang="0">
                  <a:pos x="257" y="1167"/>
                </a:cxn>
                <a:cxn ang="0">
                  <a:pos x="320" y="994"/>
                </a:cxn>
                <a:cxn ang="0">
                  <a:pos x="354" y="814"/>
                </a:cxn>
                <a:cxn ang="0">
                  <a:pos x="368" y="713"/>
                </a:cxn>
                <a:cxn ang="0">
                  <a:pos x="393" y="870"/>
                </a:cxn>
                <a:cxn ang="0">
                  <a:pos x="404" y="1030"/>
                </a:cxn>
                <a:cxn ang="0">
                  <a:pos x="396" y="1198"/>
                </a:cxn>
                <a:cxn ang="0">
                  <a:pos x="381" y="1291"/>
                </a:cxn>
                <a:cxn ang="0">
                  <a:pos x="439" y="1084"/>
                </a:cxn>
                <a:cxn ang="0">
                  <a:pos x="526" y="792"/>
                </a:cxn>
                <a:cxn ang="0">
                  <a:pos x="566" y="698"/>
                </a:cxn>
                <a:cxn ang="0">
                  <a:pos x="594" y="821"/>
                </a:cxn>
                <a:cxn ang="0">
                  <a:pos x="602" y="953"/>
                </a:cxn>
                <a:cxn ang="0">
                  <a:pos x="596" y="1091"/>
                </a:cxn>
                <a:cxn ang="0">
                  <a:pos x="575" y="1271"/>
                </a:cxn>
                <a:cxn ang="0">
                  <a:pos x="525" y="1563"/>
                </a:cxn>
                <a:cxn ang="0">
                  <a:pos x="520" y="1731"/>
                </a:cxn>
                <a:cxn ang="0">
                  <a:pos x="626" y="1547"/>
                </a:cxn>
                <a:cxn ang="0">
                  <a:pos x="721" y="1362"/>
                </a:cxn>
                <a:cxn ang="0">
                  <a:pos x="799" y="1173"/>
                </a:cxn>
                <a:cxn ang="0">
                  <a:pos x="835" y="1051"/>
                </a:cxn>
                <a:cxn ang="0">
                  <a:pos x="851" y="1214"/>
                </a:cxn>
                <a:cxn ang="0">
                  <a:pos x="844" y="1465"/>
                </a:cxn>
                <a:cxn ang="0">
                  <a:pos x="824" y="1622"/>
                </a:cxn>
                <a:cxn ang="0">
                  <a:pos x="799" y="1744"/>
                </a:cxn>
                <a:cxn ang="0">
                  <a:pos x="764" y="1864"/>
                </a:cxn>
                <a:cxn ang="0">
                  <a:pos x="719" y="1980"/>
                </a:cxn>
                <a:cxn ang="0">
                  <a:pos x="753" y="1902"/>
                </a:cxn>
                <a:cxn ang="0">
                  <a:pos x="845" y="1653"/>
                </a:cxn>
                <a:cxn ang="0">
                  <a:pos x="900" y="1488"/>
                </a:cxn>
                <a:cxn ang="0">
                  <a:pos x="846" y="1707"/>
                </a:cxn>
                <a:cxn ang="0">
                  <a:pos x="802" y="1929"/>
                </a:cxn>
                <a:cxn ang="0">
                  <a:pos x="752" y="2151"/>
                </a:cxn>
                <a:cxn ang="0">
                  <a:pos x="798" y="2262"/>
                </a:cxn>
                <a:cxn ang="0">
                  <a:pos x="1054" y="2016"/>
                </a:cxn>
                <a:cxn ang="0">
                  <a:pos x="1142" y="1721"/>
                </a:cxn>
                <a:cxn ang="0">
                  <a:pos x="1094" y="1398"/>
                </a:cxn>
                <a:cxn ang="0">
                  <a:pos x="950" y="1064"/>
                </a:cxn>
                <a:cxn ang="0">
                  <a:pos x="742" y="741"/>
                </a:cxn>
                <a:cxn ang="0">
                  <a:pos x="506" y="449"/>
                </a:cxn>
                <a:cxn ang="0">
                  <a:pos x="277" y="207"/>
                </a:cxn>
                <a:cxn ang="0">
                  <a:pos x="203" y="0"/>
                </a:cxn>
              </a:cxnLst>
              <a:rect l="0" t="0" r="r" b="b"/>
              <a:pathLst>
                <a:path w="1142" h="2314">
                  <a:moveTo>
                    <a:pt x="203" y="0"/>
                  </a:moveTo>
                  <a:lnTo>
                    <a:pt x="207" y="36"/>
                  </a:lnTo>
                  <a:lnTo>
                    <a:pt x="209" y="72"/>
                  </a:lnTo>
                  <a:lnTo>
                    <a:pt x="210" y="107"/>
                  </a:lnTo>
                  <a:lnTo>
                    <a:pt x="210" y="141"/>
                  </a:lnTo>
                  <a:lnTo>
                    <a:pt x="208" y="176"/>
                  </a:lnTo>
                  <a:lnTo>
                    <a:pt x="205" y="210"/>
                  </a:lnTo>
                  <a:lnTo>
                    <a:pt x="201" y="243"/>
                  </a:lnTo>
                  <a:lnTo>
                    <a:pt x="196" y="275"/>
                  </a:lnTo>
                  <a:lnTo>
                    <a:pt x="190" y="308"/>
                  </a:lnTo>
                  <a:lnTo>
                    <a:pt x="183" y="339"/>
                  </a:lnTo>
                  <a:lnTo>
                    <a:pt x="176" y="371"/>
                  </a:lnTo>
                  <a:lnTo>
                    <a:pt x="168" y="403"/>
                  </a:lnTo>
                  <a:lnTo>
                    <a:pt x="150" y="465"/>
                  </a:lnTo>
                  <a:lnTo>
                    <a:pt x="130" y="526"/>
                  </a:lnTo>
                  <a:lnTo>
                    <a:pt x="109" y="587"/>
                  </a:lnTo>
                  <a:lnTo>
                    <a:pt x="89" y="649"/>
                  </a:lnTo>
                  <a:lnTo>
                    <a:pt x="67" y="711"/>
                  </a:lnTo>
                  <a:lnTo>
                    <a:pt x="49" y="773"/>
                  </a:lnTo>
                  <a:lnTo>
                    <a:pt x="40" y="804"/>
                  </a:lnTo>
                  <a:lnTo>
                    <a:pt x="32" y="836"/>
                  </a:lnTo>
                  <a:lnTo>
                    <a:pt x="24" y="869"/>
                  </a:lnTo>
                  <a:lnTo>
                    <a:pt x="17" y="901"/>
                  </a:lnTo>
                  <a:lnTo>
                    <a:pt x="11" y="934"/>
                  </a:lnTo>
                  <a:lnTo>
                    <a:pt x="6" y="967"/>
                  </a:lnTo>
                  <a:lnTo>
                    <a:pt x="2" y="1000"/>
                  </a:lnTo>
                  <a:lnTo>
                    <a:pt x="0" y="1034"/>
                  </a:lnTo>
                  <a:lnTo>
                    <a:pt x="16" y="1018"/>
                  </a:lnTo>
                  <a:lnTo>
                    <a:pt x="33" y="1001"/>
                  </a:lnTo>
                  <a:lnTo>
                    <a:pt x="48" y="984"/>
                  </a:lnTo>
                  <a:lnTo>
                    <a:pt x="64" y="966"/>
                  </a:lnTo>
                  <a:lnTo>
                    <a:pt x="79" y="948"/>
                  </a:lnTo>
                  <a:lnTo>
                    <a:pt x="94" y="930"/>
                  </a:lnTo>
                  <a:lnTo>
                    <a:pt x="108" y="911"/>
                  </a:lnTo>
                  <a:lnTo>
                    <a:pt x="121" y="893"/>
                  </a:lnTo>
                  <a:lnTo>
                    <a:pt x="134" y="873"/>
                  </a:lnTo>
                  <a:lnTo>
                    <a:pt x="146" y="853"/>
                  </a:lnTo>
                  <a:lnTo>
                    <a:pt x="158" y="833"/>
                  </a:lnTo>
                  <a:lnTo>
                    <a:pt x="169" y="813"/>
                  </a:lnTo>
                  <a:lnTo>
                    <a:pt x="179" y="793"/>
                  </a:lnTo>
                  <a:lnTo>
                    <a:pt x="189" y="772"/>
                  </a:lnTo>
                  <a:lnTo>
                    <a:pt x="199" y="752"/>
                  </a:lnTo>
                  <a:lnTo>
                    <a:pt x="208" y="731"/>
                  </a:lnTo>
                  <a:lnTo>
                    <a:pt x="216" y="709"/>
                  </a:lnTo>
                  <a:lnTo>
                    <a:pt x="224" y="688"/>
                  </a:lnTo>
                  <a:lnTo>
                    <a:pt x="232" y="666"/>
                  </a:lnTo>
                  <a:lnTo>
                    <a:pt x="238" y="645"/>
                  </a:lnTo>
                  <a:lnTo>
                    <a:pt x="245" y="622"/>
                  </a:lnTo>
                  <a:lnTo>
                    <a:pt x="250" y="600"/>
                  </a:lnTo>
                  <a:lnTo>
                    <a:pt x="255" y="577"/>
                  </a:lnTo>
                  <a:lnTo>
                    <a:pt x="260" y="555"/>
                  </a:lnTo>
                  <a:lnTo>
                    <a:pt x="263" y="532"/>
                  </a:lnTo>
                  <a:lnTo>
                    <a:pt x="267" y="509"/>
                  </a:lnTo>
                  <a:lnTo>
                    <a:pt x="269" y="486"/>
                  </a:lnTo>
                  <a:lnTo>
                    <a:pt x="271" y="463"/>
                  </a:lnTo>
                  <a:lnTo>
                    <a:pt x="272" y="440"/>
                  </a:lnTo>
                  <a:lnTo>
                    <a:pt x="273" y="417"/>
                  </a:lnTo>
                  <a:lnTo>
                    <a:pt x="273" y="394"/>
                  </a:lnTo>
                  <a:lnTo>
                    <a:pt x="273" y="369"/>
                  </a:lnTo>
                  <a:lnTo>
                    <a:pt x="274" y="436"/>
                  </a:lnTo>
                  <a:lnTo>
                    <a:pt x="273" y="500"/>
                  </a:lnTo>
                  <a:lnTo>
                    <a:pt x="271" y="563"/>
                  </a:lnTo>
                  <a:lnTo>
                    <a:pt x="267" y="626"/>
                  </a:lnTo>
                  <a:lnTo>
                    <a:pt x="262" y="689"/>
                  </a:lnTo>
                  <a:lnTo>
                    <a:pt x="256" y="751"/>
                  </a:lnTo>
                  <a:lnTo>
                    <a:pt x="248" y="812"/>
                  </a:lnTo>
                  <a:lnTo>
                    <a:pt x="240" y="874"/>
                  </a:lnTo>
                  <a:lnTo>
                    <a:pt x="230" y="935"/>
                  </a:lnTo>
                  <a:lnTo>
                    <a:pt x="219" y="996"/>
                  </a:lnTo>
                  <a:lnTo>
                    <a:pt x="207" y="1058"/>
                  </a:lnTo>
                  <a:lnTo>
                    <a:pt x="195" y="1120"/>
                  </a:lnTo>
                  <a:lnTo>
                    <a:pt x="181" y="1182"/>
                  </a:lnTo>
                  <a:lnTo>
                    <a:pt x="168" y="1244"/>
                  </a:lnTo>
                  <a:lnTo>
                    <a:pt x="153" y="1307"/>
                  </a:lnTo>
                  <a:lnTo>
                    <a:pt x="138" y="1371"/>
                  </a:lnTo>
                  <a:lnTo>
                    <a:pt x="166" y="1330"/>
                  </a:lnTo>
                  <a:lnTo>
                    <a:pt x="191" y="1290"/>
                  </a:lnTo>
                  <a:lnTo>
                    <a:pt x="215" y="1249"/>
                  </a:lnTo>
                  <a:lnTo>
                    <a:pt x="237" y="1208"/>
                  </a:lnTo>
                  <a:lnTo>
                    <a:pt x="257" y="1167"/>
                  </a:lnTo>
                  <a:lnTo>
                    <a:pt x="276" y="1124"/>
                  </a:lnTo>
                  <a:lnTo>
                    <a:pt x="292" y="1081"/>
                  </a:lnTo>
                  <a:lnTo>
                    <a:pt x="307" y="1038"/>
                  </a:lnTo>
                  <a:lnTo>
                    <a:pt x="320" y="994"/>
                  </a:lnTo>
                  <a:lnTo>
                    <a:pt x="331" y="950"/>
                  </a:lnTo>
                  <a:lnTo>
                    <a:pt x="341" y="906"/>
                  </a:lnTo>
                  <a:lnTo>
                    <a:pt x="349" y="859"/>
                  </a:lnTo>
                  <a:lnTo>
                    <a:pt x="354" y="814"/>
                  </a:lnTo>
                  <a:lnTo>
                    <a:pt x="358" y="768"/>
                  </a:lnTo>
                  <a:lnTo>
                    <a:pt x="360" y="721"/>
                  </a:lnTo>
                  <a:lnTo>
                    <a:pt x="360" y="674"/>
                  </a:lnTo>
                  <a:lnTo>
                    <a:pt x="368" y="713"/>
                  </a:lnTo>
                  <a:lnTo>
                    <a:pt x="375" y="752"/>
                  </a:lnTo>
                  <a:lnTo>
                    <a:pt x="382" y="791"/>
                  </a:lnTo>
                  <a:lnTo>
                    <a:pt x="388" y="830"/>
                  </a:lnTo>
                  <a:lnTo>
                    <a:pt x="393" y="870"/>
                  </a:lnTo>
                  <a:lnTo>
                    <a:pt x="398" y="910"/>
                  </a:lnTo>
                  <a:lnTo>
                    <a:pt x="401" y="949"/>
                  </a:lnTo>
                  <a:lnTo>
                    <a:pt x="403" y="989"/>
                  </a:lnTo>
                  <a:lnTo>
                    <a:pt x="404" y="1030"/>
                  </a:lnTo>
                  <a:lnTo>
                    <a:pt x="404" y="1071"/>
                  </a:lnTo>
                  <a:lnTo>
                    <a:pt x="403" y="1113"/>
                  </a:lnTo>
                  <a:lnTo>
                    <a:pt x="400" y="1155"/>
                  </a:lnTo>
                  <a:lnTo>
                    <a:pt x="396" y="1198"/>
                  </a:lnTo>
                  <a:lnTo>
                    <a:pt x="389" y="1242"/>
                  </a:lnTo>
                  <a:lnTo>
                    <a:pt x="382" y="1286"/>
                  </a:lnTo>
                  <a:lnTo>
                    <a:pt x="372" y="1331"/>
                  </a:lnTo>
                  <a:lnTo>
                    <a:pt x="381" y="1291"/>
                  </a:lnTo>
                  <a:lnTo>
                    <a:pt x="392" y="1250"/>
                  </a:lnTo>
                  <a:lnTo>
                    <a:pt x="403" y="1209"/>
                  </a:lnTo>
                  <a:lnTo>
                    <a:pt x="414" y="1168"/>
                  </a:lnTo>
                  <a:lnTo>
                    <a:pt x="439" y="1084"/>
                  </a:lnTo>
                  <a:lnTo>
                    <a:pt x="465" y="1001"/>
                  </a:lnTo>
                  <a:lnTo>
                    <a:pt x="490" y="917"/>
                  </a:lnTo>
                  <a:lnTo>
                    <a:pt x="515" y="833"/>
                  </a:lnTo>
                  <a:lnTo>
                    <a:pt x="526" y="792"/>
                  </a:lnTo>
                  <a:lnTo>
                    <a:pt x="537" y="750"/>
                  </a:lnTo>
                  <a:lnTo>
                    <a:pt x="547" y="710"/>
                  </a:lnTo>
                  <a:lnTo>
                    <a:pt x="555" y="669"/>
                  </a:lnTo>
                  <a:lnTo>
                    <a:pt x="566" y="698"/>
                  </a:lnTo>
                  <a:lnTo>
                    <a:pt x="575" y="728"/>
                  </a:lnTo>
                  <a:lnTo>
                    <a:pt x="582" y="758"/>
                  </a:lnTo>
                  <a:lnTo>
                    <a:pt x="589" y="789"/>
                  </a:lnTo>
                  <a:lnTo>
                    <a:pt x="594" y="821"/>
                  </a:lnTo>
                  <a:lnTo>
                    <a:pt x="597" y="853"/>
                  </a:lnTo>
                  <a:lnTo>
                    <a:pt x="600" y="886"/>
                  </a:lnTo>
                  <a:lnTo>
                    <a:pt x="602" y="919"/>
                  </a:lnTo>
                  <a:lnTo>
                    <a:pt x="602" y="953"/>
                  </a:lnTo>
                  <a:lnTo>
                    <a:pt x="602" y="987"/>
                  </a:lnTo>
                  <a:lnTo>
                    <a:pt x="601" y="1021"/>
                  </a:lnTo>
                  <a:lnTo>
                    <a:pt x="599" y="1056"/>
                  </a:lnTo>
                  <a:lnTo>
                    <a:pt x="596" y="1091"/>
                  </a:lnTo>
                  <a:lnTo>
                    <a:pt x="593" y="1127"/>
                  </a:lnTo>
                  <a:lnTo>
                    <a:pt x="589" y="1163"/>
                  </a:lnTo>
                  <a:lnTo>
                    <a:pt x="585" y="1199"/>
                  </a:lnTo>
                  <a:lnTo>
                    <a:pt x="575" y="1271"/>
                  </a:lnTo>
                  <a:lnTo>
                    <a:pt x="563" y="1345"/>
                  </a:lnTo>
                  <a:lnTo>
                    <a:pt x="551" y="1417"/>
                  </a:lnTo>
                  <a:lnTo>
                    <a:pt x="538" y="1490"/>
                  </a:lnTo>
                  <a:lnTo>
                    <a:pt x="525" y="1563"/>
                  </a:lnTo>
                  <a:lnTo>
                    <a:pt x="514" y="1636"/>
                  </a:lnTo>
                  <a:lnTo>
                    <a:pt x="503" y="1707"/>
                  </a:lnTo>
                  <a:lnTo>
                    <a:pt x="494" y="1777"/>
                  </a:lnTo>
                  <a:lnTo>
                    <a:pt x="520" y="1731"/>
                  </a:lnTo>
                  <a:lnTo>
                    <a:pt x="547" y="1685"/>
                  </a:lnTo>
                  <a:lnTo>
                    <a:pt x="573" y="1639"/>
                  </a:lnTo>
                  <a:lnTo>
                    <a:pt x="599" y="1593"/>
                  </a:lnTo>
                  <a:lnTo>
                    <a:pt x="626" y="1547"/>
                  </a:lnTo>
                  <a:lnTo>
                    <a:pt x="651" y="1501"/>
                  </a:lnTo>
                  <a:lnTo>
                    <a:pt x="675" y="1455"/>
                  </a:lnTo>
                  <a:lnTo>
                    <a:pt x="699" y="1409"/>
                  </a:lnTo>
                  <a:lnTo>
                    <a:pt x="721" y="1362"/>
                  </a:lnTo>
                  <a:lnTo>
                    <a:pt x="743" y="1315"/>
                  </a:lnTo>
                  <a:lnTo>
                    <a:pt x="763" y="1268"/>
                  </a:lnTo>
                  <a:lnTo>
                    <a:pt x="782" y="1221"/>
                  </a:lnTo>
                  <a:lnTo>
                    <a:pt x="799" y="1173"/>
                  </a:lnTo>
                  <a:lnTo>
                    <a:pt x="815" y="1125"/>
                  </a:lnTo>
                  <a:lnTo>
                    <a:pt x="822" y="1100"/>
                  </a:lnTo>
                  <a:lnTo>
                    <a:pt x="829" y="1075"/>
                  </a:lnTo>
                  <a:lnTo>
                    <a:pt x="835" y="1051"/>
                  </a:lnTo>
                  <a:lnTo>
                    <a:pt x="840" y="1026"/>
                  </a:lnTo>
                  <a:lnTo>
                    <a:pt x="845" y="1088"/>
                  </a:lnTo>
                  <a:lnTo>
                    <a:pt x="849" y="1151"/>
                  </a:lnTo>
                  <a:lnTo>
                    <a:pt x="851" y="1214"/>
                  </a:lnTo>
                  <a:lnTo>
                    <a:pt x="852" y="1276"/>
                  </a:lnTo>
                  <a:lnTo>
                    <a:pt x="851" y="1339"/>
                  </a:lnTo>
                  <a:lnTo>
                    <a:pt x="848" y="1403"/>
                  </a:lnTo>
                  <a:lnTo>
                    <a:pt x="844" y="1465"/>
                  </a:lnTo>
                  <a:lnTo>
                    <a:pt x="838" y="1528"/>
                  </a:lnTo>
                  <a:lnTo>
                    <a:pt x="834" y="1559"/>
                  </a:lnTo>
                  <a:lnTo>
                    <a:pt x="829" y="1591"/>
                  </a:lnTo>
                  <a:lnTo>
                    <a:pt x="824" y="1622"/>
                  </a:lnTo>
                  <a:lnTo>
                    <a:pt x="819" y="1652"/>
                  </a:lnTo>
                  <a:lnTo>
                    <a:pt x="813" y="1683"/>
                  </a:lnTo>
                  <a:lnTo>
                    <a:pt x="806" y="1713"/>
                  </a:lnTo>
                  <a:lnTo>
                    <a:pt x="799" y="1744"/>
                  </a:lnTo>
                  <a:lnTo>
                    <a:pt x="791" y="1774"/>
                  </a:lnTo>
                  <a:lnTo>
                    <a:pt x="783" y="1804"/>
                  </a:lnTo>
                  <a:lnTo>
                    <a:pt x="774" y="1834"/>
                  </a:lnTo>
                  <a:lnTo>
                    <a:pt x="764" y="1864"/>
                  </a:lnTo>
                  <a:lnTo>
                    <a:pt x="754" y="1893"/>
                  </a:lnTo>
                  <a:lnTo>
                    <a:pt x="743" y="1922"/>
                  </a:lnTo>
                  <a:lnTo>
                    <a:pt x="731" y="1951"/>
                  </a:lnTo>
                  <a:lnTo>
                    <a:pt x="719" y="1980"/>
                  </a:lnTo>
                  <a:lnTo>
                    <a:pt x="706" y="2008"/>
                  </a:lnTo>
                  <a:lnTo>
                    <a:pt x="722" y="1972"/>
                  </a:lnTo>
                  <a:lnTo>
                    <a:pt x="738" y="1937"/>
                  </a:lnTo>
                  <a:lnTo>
                    <a:pt x="753" y="1902"/>
                  </a:lnTo>
                  <a:lnTo>
                    <a:pt x="767" y="1866"/>
                  </a:lnTo>
                  <a:lnTo>
                    <a:pt x="795" y="1795"/>
                  </a:lnTo>
                  <a:lnTo>
                    <a:pt x="820" y="1724"/>
                  </a:lnTo>
                  <a:lnTo>
                    <a:pt x="845" y="1653"/>
                  </a:lnTo>
                  <a:lnTo>
                    <a:pt x="868" y="1580"/>
                  </a:lnTo>
                  <a:lnTo>
                    <a:pt x="893" y="1508"/>
                  </a:lnTo>
                  <a:lnTo>
                    <a:pt x="916" y="1435"/>
                  </a:lnTo>
                  <a:lnTo>
                    <a:pt x="900" y="1488"/>
                  </a:lnTo>
                  <a:lnTo>
                    <a:pt x="885" y="1542"/>
                  </a:lnTo>
                  <a:lnTo>
                    <a:pt x="871" y="1597"/>
                  </a:lnTo>
                  <a:lnTo>
                    <a:pt x="858" y="1652"/>
                  </a:lnTo>
                  <a:lnTo>
                    <a:pt x="846" y="1707"/>
                  </a:lnTo>
                  <a:lnTo>
                    <a:pt x="835" y="1762"/>
                  </a:lnTo>
                  <a:lnTo>
                    <a:pt x="824" y="1817"/>
                  </a:lnTo>
                  <a:lnTo>
                    <a:pt x="813" y="1874"/>
                  </a:lnTo>
                  <a:lnTo>
                    <a:pt x="802" y="1929"/>
                  </a:lnTo>
                  <a:lnTo>
                    <a:pt x="790" y="1984"/>
                  </a:lnTo>
                  <a:lnTo>
                    <a:pt x="778" y="2040"/>
                  </a:lnTo>
                  <a:lnTo>
                    <a:pt x="765" y="2096"/>
                  </a:lnTo>
                  <a:lnTo>
                    <a:pt x="752" y="2151"/>
                  </a:lnTo>
                  <a:lnTo>
                    <a:pt x="737" y="2205"/>
                  </a:lnTo>
                  <a:lnTo>
                    <a:pt x="721" y="2259"/>
                  </a:lnTo>
                  <a:lnTo>
                    <a:pt x="703" y="2314"/>
                  </a:lnTo>
                  <a:lnTo>
                    <a:pt x="798" y="2262"/>
                  </a:lnTo>
                  <a:lnTo>
                    <a:pt x="880" y="2206"/>
                  </a:lnTo>
                  <a:lnTo>
                    <a:pt x="949" y="2147"/>
                  </a:lnTo>
                  <a:lnTo>
                    <a:pt x="1007" y="2083"/>
                  </a:lnTo>
                  <a:lnTo>
                    <a:pt x="1054" y="2016"/>
                  </a:lnTo>
                  <a:lnTo>
                    <a:pt x="1090" y="1946"/>
                  </a:lnTo>
                  <a:lnTo>
                    <a:pt x="1116" y="1874"/>
                  </a:lnTo>
                  <a:lnTo>
                    <a:pt x="1133" y="1798"/>
                  </a:lnTo>
                  <a:lnTo>
                    <a:pt x="1142" y="1721"/>
                  </a:lnTo>
                  <a:lnTo>
                    <a:pt x="1140" y="1643"/>
                  </a:lnTo>
                  <a:lnTo>
                    <a:pt x="1132" y="1562"/>
                  </a:lnTo>
                  <a:lnTo>
                    <a:pt x="1117" y="1480"/>
                  </a:lnTo>
                  <a:lnTo>
                    <a:pt x="1094" y="1398"/>
                  </a:lnTo>
                  <a:lnTo>
                    <a:pt x="1066" y="1314"/>
                  </a:lnTo>
                  <a:lnTo>
                    <a:pt x="1032" y="1231"/>
                  </a:lnTo>
                  <a:lnTo>
                    <a:pt x="993" y="1148"/>
                  </a:lnTo>
                  <a:lnTo>
                    <a:pt x="950" y="1064"/>
                  </a:lnTo>
                  <a:lnTo>
                    <a:pt x="903" y="982"/>
                  </a:lnTo>
                  <a:lnTo>
                    <a:pt x="851" y="901"/>
                  </a:lnTo>
                  <a:lnTo>
                    <a:pt x="797" y="820"/>
                  </a:lnTo>
                  <a:lnTo>
                    <a:pt x="742" y="741"/>
                  </a:lnTo>
                  <a:lnTo>
                    <a:pt x="684" y="665"/>
                  </a:lnTo>
                  <a:lnTo>
                    <a:pt x="625" y="590"/>
                  </a:lnTo>
                  <a:lnTo>
                    <a:pt x="565" y="518"/>
                  </a:lnTo>
                  <a:lnTo>
                    <a:pt x="506" y="449"/>
                  </a:lnTo>
                  <a:lnTo>
                    <a:pt x="447" y="382"/>
                  </a:lnTo>
                  <a:lnTo>
                    <a:pt x="389" y="320"/>
                  </a:lnTo>
                  <a:lnTo>
                    <a:pt x="331" y="262"/>
                  </a:lnTo>
                  <a:lnTo>
                    <a:pt x="277" y="207"/>
                  </a:lnTo>
                  <a:lnTo>
                    <a:pt x="225" y="157"/>
                  </a:lnTo>
                  <a:lnTo>
                    <a:pt x="177" y="110"/>
                  </a:lnTo>
                  <a:lnTo>
                    <a:pt x="132" y="70"/>
                  </a:lnTo>
                  <a:lnTo>
                    <a:pt x="203" y="0"/>
                  </a:lnTo>
                  <a:close/>
                </a:path>
              </a:pathLst>
            </a:custGeom>
            <a:solidFill>
              <a:srgbClr val="4F585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8" name="Freeform 54"/>
            <p:cNvSpPr>
              <a:spLocks/>
            </p:cNvSpPr>
            <p:nvPr/>
          </p:nvSpPr>
          <p:spPr bwMode="auto">
            <a:xfrm>
              <a:off x="4057650" y="4175125"/>
              <a:ext cx="26988" cy="71438"/>
            </a:xfrm>
            <a:custGeom>
              <a:avLst/>
              <a:gdLst/>
              <a:ahLst/>
              <a:cxnLst>
                <a:cxn ang="0">
                  <a:pos x="11" y="0"/>
                </a:cxn>
                <a:cxn ang="0">
                  <a:pos x="11" y="7"/>
                </a:cxn>
                <a:cxn ang="0">
                  <a:pos x="9" y="30"/>
                </a:cxn>
                <a:cxn ang="0">
                  <a:pos x="6" y="66"/>
                </a:cxn>
                <a:cxn ang="0">
                  <a:pos x="4" y="112"/>
                </a:cxn>
                <a:cxn ang="0">
                  <a:pos x="1" y="168"/>
                </a:cxn>
                <a:cxn ang="0">
                  <a:pos x="0" y="231"/>
                </a:cxn>
                <a:cxn ang="0">
                  <a:pos x="0" y="299"/>
                </a:cxn>
                <a:cxn ang="0">
                  <a:pos x="2" y="371"/>
                </a:cxn>
                <a:cxn ang="0">
                  <a:pos x="4" y="408"/>
                </a:cxn>
                <a:cxn ang="0">
                  <a:pos x="7" y="445"/>
                </a:cxn>
                <a:cxn ang="0">
                  <a:pos x="10" y="481"/>
                </a:cxn>
                <a:cxn ang="0">
                  <a:pos x="15" y="518"/>
                </a:cxn>
                <a:cxn ang="0">
                  <a:pos x="20" y="553"/>
                </a:cxn>
                <a:cxn ang="0">
                  <a:pos x="26" y="588"/>
                </a:cxn>
                <a:cxn ang="0">
                  <a:pos x="33" y="624"/>
                </a:cxn>
                <a:cxn ang="0">
                  <a:pos x="41" y="656"/>
                </a:cxn>
                <a:cxn ang="0">
                  <a:pos x="50" y="688"/>
                </a:cxn>
                <a:cxn ang="0">
                  <a:pos x="60" y="718"/>
                </a:cxn>
                <a:cxn ang="0">
                  <a:pos x="72" y="745"/>
                </a:cxn>
                <a:cxn ang="0">
                  <a:pos x="85" y="771"/>
                </a:cxn>
                <a:cxn ang="0">
                  <a:pos x="99" y="794"/>
                </a:cxn>
                <a:cxn ang="0">
                  <a:pos x="115" y="815"/>
                </a:cxn>
                <a:cxn ang="0">
                  <a:pos x="133" y="833"/>
                </a:cxn>
                <a:cxn ang="0">
                  <a:pos x="153" y="849"/>
                </a:cxn>
                <a:cxn ang="0">
                  <a:pos x="223" y="895"/>
                </a:cxn>
                <a:cxn ang="0">
                  <a:pos x="275" y="930"/>
                </a:cxn>
                <a:cxn ang="0">
                  <a:pos x="313" y="956"/>
                </a:cxn>
                <a:cxn ang="0">
                  <a:pos x="338" y="972"/>
                </a:cxn>
                <a:cxn ang="0">
                  <a:pos x="353" y="983"/>
                </a:cxn>
                <a:cxn ang="0">
                  <a:pos x="361" y="988"/>
                </a:cxn>
                <a:cxn ang="0">
                  <a:pos x="364" y="990"/>
                </a:cxn>
                <a:cxn ang="0">
                  <a:pos x="364" y="990"/>
                </a:cxn>
                <a:cxn ang="0">
                  <a:pos x="361" y="981"/>
                </a:cxn>
                <a:cxn ang="0">
                  <a:pos x="349" y="956"/>
                </a:cxn>
                <a:cxn ang="0">
                  <a:pos x="332" y="917"/>
                </a:cxn>
                <a:cxn ang="0">
                  <a:pos x="309" y="866"/>
                </a:cxn>
                <a:cxn ang="0">
                  <a:pos x="283" y="803"/>
                </a:cxn>
                <a:cxn ang="0">
                  <a:pos x="253" y="733"/>
                </a:cxn>
                <a:cxn ang="0">
                  <a:pos x="221" y="656"/>
                </a:cxn>
                <a:cxn ang="0">
                  <a:pos x="188" y="574"/>
                </a:cxn>
                <a:cxn ang="0">
                  <a:pos x="156" y="491"/>
                </a:cxn>
                <a:cxn ang="0">
                  <a:pos x="123" y="407"/>
                </a:cxn>
                <a:cxn ang="0">
                  <a:pos x="93" y="323"/>
                </a:cxn>
                <a:cxn ang="0">
                  <a:pos x="66" y="244"/>
                </a:cxn>
                <a:cxn ang="0">
                  <a:pos x="55" y="206"/>
                </a:cxn>
                <a:cxn ang="0">
                  <a:pos x="44" y="170"/>
                </a:cxn>
                <a:cxn ang="0">
                  <a:pos x="34" y="136"/>
                </a:cxn>
                <a:cxn ang="0">
                  <a:pos x="26" y="103"/>
                </a:cxn>
                <a:cxn ang="0">
                  <a:pos x="20" y="73"/>
                </a:cxn>
                <a:cxn ang="0">
                  <a:pos x="15" y="45"/>
                </a:cxn>
                <a:cxn ang="0">
                  <a:pos x="12" y="21"/>
                </a:cxn>
                <a:cxn ang="0">
                  <a:pos x="11" y="0"/>
                </a:cxn>
              </a:cxnLst>
              <a:rect l="0" t="0" r="r" b="b"/>
              <a:pathLst>
                <a:path w="364" h="990">
                  <a:moveTo>
                    <a:pt x="11" y="0"/>
                  </a:moveTo>
                  <a:lnTo>
                    <a:pt x="11" y="7"/>
                  </a:lnTo>
                  <a:lnTo>
                    <a:pt x="9" y="30"/>
                  </a:lnTo>
                  <a:lnTo>
                    <a:pt x="6" y="66"/>
                  </a:lnTo>
                  <a:lnTo>
                    <a:pt x="4" y="112"/>
                  </a:lnTo>
                  <a:lnTo>
                    <a:pt x="1" y="168"/>
                  </a:lnTo>
                  <a:lnTo>
                    <a:pt x="0" y="231"/>
                  </a:lnTo>
                  <a:lnTo>
                    <a:pt x="0" y="299"/>
                  </a:lnTo>
                  <a:lnTo>
                    <a:pt x="2" y="371"/>
                  </a:lnTo>
                  <a:lnTo>
                    <a:pt x="4" y="408"/>
                  </a:lnTo>
                  <a:lnTo>
                    <a:pt x="7" y="445"/>
                  </a:lnTo>
                  <a:lnTo>
                    <a:pt x="10" y="481"/>
                  </a:lnTo>
                  <a:lnTo>
                    <a:pt x="15" y="518"/>
                  </a:lnTo>
                  <a:lnTo>
                    <a:pt x="20" y="553"/>
                  </a:lnTo>
                  <a:lnTo>
                    <a:pt x="26" y="588"/>
                  </a:lnTo>
                  <a:lnTo>
                    <a:pt x="33" y="624"/>
                  </a:lnTo>
                  <a:lnTo>
                    <a:pt x="41" y="656"/>
                  </a:lnTo>
                  <a:lnTo>
                    <a:pt x="50" y="688"/>
                  </a:lnTo>
                  <a:lnTo>
                    <a:pt x="60" y="718"/>
                  </a:lnTo>
                  <a:lnTo>
                    <a:pt x="72" y="745"/>
                  </a:lnTo>
                  <a:lnTo>
                    <a:pt x="85" y="771"/>
                  </a:lnTo>
                  <a:lnTo>
                    <a:pt x="99" y="794"/>
                  </a:lnTo>
                  <a:lnTo>
                    <a:pt x="115" y="815"/>
                  </a:lnTo>
                  <a:lnTo>
                    <a:pt x="133" y="833"/>
                  </a:lnTo>
                  <a:lnTo>
                    <a:pt x="153" y="849"/>
                  </a:lnTo>
                  <a:lnTo>
                    <a:pt x="223" y="895"/>
                  </a:lnTo>
                  <a:lnTo>
                    <a:pt x="275" y="930"/>
                  </a:lnTo>
                  <a:lnTo>
                    <a:pt x="313" y="956"/>
                  </a:lnTo>
                  <a:lnTo>
                    <a:pt x="338" y="972"/>
                  </a:lnTo>
                  <a:lnTo>
                    <a:pt x="353" y="983"/>
                  </a:lnTo>
                  <a:lnTo>
                    <a:pt x="361" y="988"/>
                  </a:lnTo>
                  <a:lnTo>
                    <a:pt x="364" y="990"/>
                  </a:lnTo>
                  <a:lnTo>
                    <a:pt x="364" y="990"/>
                  </a:lnTo>
                  <a:lnTo>
                    <a:pt x="361" y="981"/>
                  </a:lnTo>
                  <a:lnTo>
                    <a:pt x="349" y="956"/>
                  </a:lnTo>
                  <a:lnTo>
                    <a:pt x="332" y="917"/>
                  </a:lnTo>
                  <a:lnTo>
                    <a:pt x="309" y="866"/>
                  </a:lnTo>
                  <a:lnTo>
                    <a:pt x="283" y="803"/>
                  </a:lnTo>
                  <a:lnTo>
                    <a:pt x="253" y="733"/>
                  </a:lnTo>
                  <a:lnTo>
                    <a:pt x="221" y="656"/>
                  </a:lnTo>
                  <a:lnTo>
                    <a:pt x="188" y="574"/>
                  </a:lnTo>
                  <a:lnTo>
                    <a:pt x="156" y="491"/>
                  </a:lnTo>
                  <a:lnTo>
                    <a:pt x="123" y="407"/>
                  </a:lnTo>
                  <a:lnTo>
                    <a:pt x="93" y="323"/>
                  </a:lnTo>
                  <a:lnTo>
                    <a:pt x="66" y="244"/>
                  </a:lnTo>
                  <a:lnTo>
                    <a:pt x="55" y="206"/>
                  </a:lnTo>
                  <a:lnTo>
                    <a:pt x="44" y="170"/>
                  </a:lnTo>
                  <a:lnTo>
                    <a:pt x="34" y="136"/>
                  </a:lnTo>
                  <a:lnTo>
                    <a:pt x="26" y="103"/>
                  </a:lnTo>
                  <a:lnTo>
                    <a:pt x="20" y="73"/>
                  </a:lnTo>
                  <a:lnTo>
                    <a:pt x="15" y="45"/>
                  </a:lnTo>
                  <a:lnTo>
                    <a:pt x="12" y="21"/>
                  </a:lnTo>
                  <a:lnTo>
                    <a:pt x="11" y="0"/>
                  </a:lnTo>
                  <a:close/>
                </a:path>
              </a:pathLst>
            </a:custGeom>
            <a:solidFill>
              <a:srgbClr val="4F585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9" name="Freeform 55"/>
            <p:cNvSpPr>
              <a:spLocks/>
            </p:cNvSpPr>
            <p:nvPr/>
          </p:nvSpPr>
          <p:spPr bwMode="auto">
            <a:xfrm>
              <a:off x="4135438" y="3789363"/>
              <a:ext cx="104775" cy="161925"/>
            </a:xfrm>
            <a:custGeom>
              <a:avLst/>
              <a:gdLst/>
              <a:ahLst/>
              <a:cxnLst>
                <a:cxn ang="0">
                  <a:pos x="1451" y="3"/>
                </a:cxn>
                <a:cxn ang="0">
                  <a:pos x="1429" y="1"/>
                </a:cxn>
                <a:cxn ang="0">
                  <a:pos x="1368" y="0"/>
                </a:cxn>
                <a:cxn ang="0">
                  <a:pos x="1325" y="0"/>
                </a:cxn>
                <a:cxn ang="0">
                  <a:pos x="1274" y="2"/>
                </a:cxn>
                <a:cxn ang="0">
                  <a:pos x="1218" y="6"/>
                </a:cxn>
                <a:cxn ang="0">
                  <a:pos x="1154" y="12"/>
                </a:cxn>
                <a:cxn ang="0">
                  <a:pos x="1087" y="22"/>
                </a:cxn>
                <a:cxn ang="0">
                  <a:pos x="1016" y="34"/>
                </a:cxn>
                <a:cxn ang="0">
                  <a:pos x="941" y="51"/>
                </a:cxn>
                <a:cxn ang="0">
                  <a:pos x="864" y="72"/>
                </a:cxn>
                <a:cxn ang="0">
                  <a:pos x="785" y="99"/>
                </a:cxn>
                <a:cxn ang="0">
                  <a:pos x="707" y="131"/>
                </a:cxn>
                <a:cxn ang="0">
                  <a:pos x="627" y="168"/>
                </a:cxn>
                <a:cxn ang="0">
                  <a:pos x="549" y="213"/>
                </a:cxn>
                <a:cxn ang="0">
                  <a:pos x="474" y="265"/>
                </a:cxn>
                <a:cxn ang="0">
                  <a:pos x="401" y="324"/>
                </a:cxn>
                <a:cxn ang="0">
                  <a:pos x="330" y="391"/>
                </a:cxn>
                <a:cxn ang="0">
                  <a:pos x="265" y="467"/>
                </a:cxn>
                <a:cxn ang="0">
                  <a:pos x="205" y="552"/>
                </a:cxn>
                <a:cxn ang="0">
                  <a:pos x="151" y="646"/>
                </a:cxn>
                <a:cxn ang="0">
                  <a:pos x="103" y="751"/>
                </a:cxn>
                <a:cxn ang="0">
                  <a:pos x="64" y="865"/>
                </a:cxn>
                <a:cxn ang="0">
                  <a:pos x="33" y="992"/>
                </a:cxn>
                <a:cxn ang="0">
                  <a:pos x="11" y="1129"/>
                </a:cxn>
                <a:cxn ang="0">
                  <a:pos x="0" y="1280"/>
                </a:cxn>
                <a:cxn ang="0">
                  <a:pos x="0" y="1442"/>
                </a:cxn>
                <a:cxn ang="0">
                  <a:pos x="11" y="1617"/>
                </a:cxn>
                <a:cxn ang="0">
                  <a:pos x="35" y="1807"/>
                </a:cxn>
                <a:cxn ang="0">
                  <a:pos x="73" y="2010"/>
                </a:cxn>
                <a:cxn ang="0">
                  <a:pos x="126" y="2229"/>
                </a:cxn>
                <a:cxn ang="0">
                  <a:pos x="124" y="2213"/>
                </a:cxn>
                <a:cxn ang="0">
                  <a:pos x="117" y="2167"/>
                </a:cxn>
                <a:cxn ang="0">
                  <a:pos x="115" y="2134"/>
                </a:cxn>
                <a:cxn ang="0">
                  <a:pos x="112" y="2093"/>
                </a:cxn>
                <a:cxn ang="0">
                  <a:pos x="111" y="2047"/>
                </a:cxn>
                <a:cxn ang="0">
                  <a:pos x="111" y="1996"/>
                </a:cxn>
                <a:cxn ang="0">
                  <a:pos x="112" y="1939"/>
                </a:cxn>
                <a:cxn ang="0">
                  <a:pos x="115" y="1877"/>
                </a:cxn>
                <a:cxn ang="0">
                  <a:pos x="122" y="1810"/>
                </a:cxn>
                <a:cxn ang="0">
                  <a:pos x="130" y="1740"/>
                </a:cxn>
                <a:cxn ang="0">
                  <a:pos x="141" y="1666"/>
                </a:cxn>
                <a:cxn ang="0">
                  <a:pos x="156" y="1587"/>
                </a:cxn>
                <a:cxn ang="0">
                  <a:pos x="175" y="1506"/>
                </a:cxn>
                <a:cxn ang="0">
                  <a:pos x="198" y="1423"/>
                </a:cxn>
                <a:cxn ang="0">
                  <a:pos x="225" y="1336"/>
                </a:cxn>
                <a:cxn ang="0">
                  <a:pos x="258" y="1248"/>
                </a:cxn>
                <a:cxn ang="0">
                  <a:pos x="295" y="1157"/>
                </a:cxn>
                <a:cxn ang="0">
                  <a:pos x="339" y="1066"/>
                </a:cxn>
                <a:cxn ang="0">
                  <a:pos x="390" y="975"/>
                </a:cxn>
                <a:cxn ang="0">
                  <a:pos x="446" y="881"/>
                </a:cxn>
                <a:cxn ang="0">
                  <a:pos x="509" y="789"/>
                </a:cxn>
                <a:cxn ang="0">
                  <a:pos x="579" y="695"/>
                </a:cxn>
                <a:cxn ang="0">
                  <a:pos x="658" y="603"/>
                </a:cxn>
                <a:cxn ang="0">
                  <a:pos x="744" y="512"/>
                </a:cxn>
                <a:cxn ang="0">
                  <a:pos x="838" y="421"/>
                </a:cxn>
                <a:cxn ang="0">
                  <a:pos x="942" y="333"/>
                </a:cxn>
                <a:cxn ang="0">
                  <a:pos x="1054" y="247"/>
                </a:cxn>
                <a:cxn ang="0">
                  <a:pos x="1176" y="162"/>
                </a:cxn>
                <a:cxn ang="0">
                  <a:pos x="1309" y="81"/>
                </a:cxn>
                <a:cxn ang="0">
                  <a:pos x="1451" y="3"/>
                </a:cxn>
              </a:cxnLst>
              <a:rect l="0" t="0" r="r" b="b"/>
              <a:pathLst>
                <a:path w="1451" h="2229">
                  <a:moveTo>
                    <a:pt x="1451" y="3"/>
                  </a:moveTo>
                  <a:lnTo>
                    <a:pt x="1429" y="1"/>
                  </a:lnTo>
                  <a:lnTo>
                    <a:pt x="1368" y="0"/>
                  </a:lnTo>
                  <a:lnTo>
                    <a:pt x="1325" y="0"/>
                  </a:lnTo>
                  <a:lnTo>
                    <a:pt x="1274" y="2"/>
                  </a:lnTo>
                  <a:lnTo>
                    <a:pt x="1218" y="6"/>
                  </a:lnTo>
                  <a:lnTo>
                    <a:pt x="1154" y="12"/>
                  </a:lnTo>
                  <a:lnTo>
                    <a:pt x="1087" y="22"/>
                  </a:lnTo>
                  <a:lnTo>
                    <a:pt x="1016" y="34"/>
                  </a:lnTo>
                  <a:lnTo>
                    <a:pt x="941" y="51"/>
                  </a:lnTo>
                  <a:lnTo>
                    <a:pt x="864" y="72"/>
                  </a:lnTo>
                  <a:lnTo>
                    <a:pt x="785" y="99"/>
                  </a:lnTo>
                  <a:lnTo>
                    <a:pt x="707" y="131"/>
                  </a:lnTo>
                  <a:lnTo>
                    <a:pt x="627" y="168"/>
                  </a:lnTo>
                  <a:lnTo>
                    <a:pt x="549" y="213"/>
                  </a:lnTo>
                  <a:lnTo>
                    <a:pt x="474" y="265"/>
                  </a:lnTo>
                  <a:lnTo>
                    <a:pt x="401" y="324"/>
                  </a:lnTo>
                  <a:lnTo>
                    <a:pt x="330" y="391"/>
                  </a:lnTo>
                  <a:lnTo>
                    <a:pt x="265" y="467"/>
                  </a:lnTo>
                  <a:lnTo>
                    <a:pt x="205" y="552"/>
                  </a:lnTo>
                  <a:lnTo>
                    <a:pt x="151" y="646"/>
                  </a:lnTo>
                  <a:lnTo>
                    <a:pt x="103" y="751"/>
                  </a:lnTo>
                  <a:lnTo>
                    <a:pt x="64" y="865"/>
                  </a:lnTo>
                  <a:lnTo>
                    <a:pt x="33" y="992"/>
                  </a:lnTo>
                  <a:lnTo>
                    <a:pt x="11" y="1129"/>
                  </a:lnTo>
                  <a:lnTo>
                    <a:pt x="0" y="1280"/>
                  </a:lnTo>
                  <a:lnTo>
                    <a:pt x="0" y="1442"/>
                  </a:lnTo>
                  <a:lnTo>
                    <a:pt x="11" y="1617"/>
                  </a:lnTo>
                  <a:lnTo>
                    <a:pt x="35" y="1807"/>
                  </a:lnTo>
                  <a:lnTo>
                    <a:pt x="73" y="2010"/>
                  </a:lnTo>
                  <a:lnTo>
                    <a:pt x="126" y="2229"/>
                  </a:lnTo>
                  <a:lnTo>
                    <a:pt x="124" y="2213"/>
                  </a:lnTo>
                  <a:lnTo>
                    <a:pt x="117" y="2167"/>
                  </a:lnTo>
                  <a:lnTo>
                    <a:pt x="115" y="2134"/>
                  </a:lnTo>
                  <a:lnTo>
                    <a:pt x="112" y="2093"/>
                  </a:lnTo>
                  <a:lnTo>
                    <a:pt x="111" y="2047"/>
                  </a:lnTo>
                  <a:lnTo>
                    <a:pt x="111" y="1996"/>
                  </a:lnTo>
                  <a:lnTo>
                    <a:pt x="112" y="1939"/>
                  </a:lnTo>
                  <a:lnTo>
                    <a:pt x="115" y="1877"/>
                  </a:lnTo>
                  <a:lnTo>
                    <a:pt x="122" y="1810"/>
                  </a:lnTo>
                  <a:lnTo>
                    <a:pt x="130" y="1740"/>
                  </a:lnTo>
                  <a:lnTo>
                    <a:pt x="141" y="1666"/>
                  </a:lnTo>
                  <a:lnTo>
                    <a:pt x="156" y="1587"/>
                  </a:lnTo>
                  <a:lnTo>
                    <a:pt x="175" y="1506"/>
                  </a:lnTo>
                  <a:lnTo>
                    <a:pt x="198" y="1423"/>
                  </a:lnTo>
                  <a:lnTo>
                    <a:pt x="225" y="1336"/>
                  </a:lnTo>
                  <a:lnTo>
                    <a:pt x="258" y="1248"/>
                  </a:lnTo>
                  <a:lnTo>
                    <a:pt x="295" y="1157"/>
                  </a:lnTo>
                  <a:lnTo>
                    <a:pt x="339" y="1066"/>
                  </a:lnTo>
                  <a:lnTo>
                    <a:pt x="390" y="975"/>
                  </a:lnTo>
                  <a:lnTo>
                    <a:pt x="446" y="881"/>
                  </a:lnTo>
                  <a:lnTo>
                    <a:pt x="509" y="789"/>
                  </a:lnTo>
                  <a:lnTo>
                    <a:pt x="579" y="695"/>
                  </a:lnTo>
                  <a:lnTo>
                    <a:pt x="658" y="603"/>
                  </a:lnTo>
                  <a:lnTo>
                    <a:pt x="744" y="512"/>
                  </a:lnTo>
                  <a:lnTo>
                    <a:pt x="838" y="421"/>
                  </a:lnTo>
                  <a:lnTo>
                    <a:pt x="942" y="333"/>
                  </a:lnTo>
                  <a:lnTo>
                    <a:pt x="1054" y="247"/>
                  </a:lnTo>
                  <a:lnTo>
                    <a:pt x="1176" y="162"/>
                  </a:lnTo>
                  <a:lnTo>
                    <a:pt x="1309" y="81"/>
                  </a:lnTo>
                  <a:lnTo>
                    <a:pt x="1451" y="3"/>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0" name="Freeform 56"/>
            <p:cNvSpPr>
              <a:spLocks/>
            </p:cNvSpPr>
            <p:nvPr/>
          </p:nvSpPr>
          <p:spPr bwMode="auto">
            <a:xfrm>
              <a:off x="4246563" y="3636963"/>
              <a:ext cx="123825" cy="58738"/>
            </a:xfrm>
            <a:custGeom>
              <a:avLst/>
              <a:gdLst/>
              <a:ahLst/>
              <a:cxnLst>
                <a:cxn ang="0">
                  <a:pos x="1697" y="397"/>
                </a:cxn>
                <a:cxn ang="0">
                  <a:pos x="1685" y="385"/>
                </a:cxn>
                <a:cxn ang="0">
                  <a:pos x="1648" y="352"/>
                </a:cxn>
                <a:cxn ang="0">
                  <a:pos x="1621" y="329"/>
                </a:cxn>
                <a:cxn ang="0">
                  <a:pos x="1590" y="303"/>
                </a:cxn>
                <a:cxn ang="0">
                  <a:pos x="1553" y="275"/>
                </a:cxn>
                <a:cxn ang="0">
                  <a:pos x="1511" y="245"/>
                </a:cxn>
                <a:cxn ang="0">
                  <a:pos x="1466" y="214"/>
                </a:cxn>
                <a:cxn ang="0">
                  <a:pos x="1418" y="182"/>
                </a:cxn>
                <a:cxn ang="0">
                  <a:pos x="1365" y="151"/>
                </a:cxn>
                <a:cxn ang="0">
                  <a:pos x="1310" y="121"/>
                </a:cxn>
                <a:cxn ang="0">
                  <a:pos x="1250" y="93"/>
                </a:cxn>
                <a:cxn ang="0">
                  <a:pos x="1189" y="67"/>
                </a:cxn>
                <a:cxn ang="0">
                  <a:pos x="1126" y="45"/>
                </a:cxn>
                <a:cxn ang="0">
                  <a:pos x="1061" y="26"/>
                </a:cxn>
                <a:cxn ang="0">
                  <a:pos x="994" y="12"/>
                </a:cxn>
                <a:cxn ang="0">
                  <a:pos x="925" y="3"/>
                </a:cxn>
                <a:cxn ang="0">
                  <a:pos x="855" y="0"/>
                </a:cxn>
                <a:cxn ang="0">
                  <a:pos x="786" y="4"/>
                </a:cxn>
                <a:cxn ang="0">
                  <a:pos x="714" y="15"/>
                </a:cxn>
                <a:cxn ang="0">
                  <a:pos x="644" y="34"/>
                </a:cxn>
                <a:cxn ang="0">
                  <a:pos x="573" y="62"/>
                </a:cxn>
                <a:cxn ang="0">
                  <a:pos x="504" y="99"/>
                </a:cxn>
                <a:cxn ang="0">
                  <a:pos x="434" y="147"/>
                </a:cxn>
                <a:cxn ang="0">
                  <a:pos x="366" y="205"/>
                </a:cxn>
                <a:cxn ang="0">
                  <a:pos x="300" y="275"/>
                </a:cxn>
                <a:cxn ang="0">
                  <a:pos x="235" y="357"/>
                </a:cxn>
                <a:cxn ang="0">
                  <a:pos x="172" y="453"/>
                </a:cxn>
                <a:cxn ang="0">
                  <a:pos x="111" y="561"/>
                </a:cxn>
                <a:cxn ang="0">
                  <a:pos x="54" y="684"/>
                </a:cxn>
                <a:cxn ang="0">
                  <a:pos x="0" y="823"/>
                </a:cxn>
                <a:cxn ang="0">
                  <a:pos x="9" y="815"/>
                </a:cxn>
                <a:cxn ang="0">
                  <a:pos x="35" y="793"/>
                </a:cxn>
                <a:cxn ang="0">
                  <a:pos x="54" y="777"/>
                </a:cxn>
                <a:cxn ang="0">
                  <a:pos x="77" y="759"/>
                </a:cxn>
                <a:cxn ang="0">
                  <a:pos x="104" y="739"/>
                </a:cxn>
                <a:cxn ang="0">
                  <a:pos x="135" y="717"/>
                </a:cxn>
                <a:cxn ang="0">
                  <a:pos x="169" y="693"/>
                </a:cxn>
                <a:cxn ang="0">
                  <a:pos x="208" y="667"/>
                </a:cxn>
                <a:cxn ang="0">
                  <a:pos x="250" y="640"/>
                </a:cxn>
                <a:cxn ang="0">
                  <a:pos x="294" y="613"/>
                </a:cxn>
                <a:cxn ang="0">
                  <a:pos x="342" y="586"/>
                </a:cxn>
                <a:cxn ang="0">
                  <a:pos x="393" y="558"/>
                </a:cxn>
                <a:cxn ang="0">
                  <a:pos x="446" y="531"/>
                </a:cxn>
                <a:cxn ang="0">
                  <a:pos x="504" y="504"/>
                </a:cxn>
                <a:cxn ang="0">
                  <a:pos x="563" y="478"/>
                </a:cxn>
                <a:cxn ang="0">
                  <a:pos x="625" y="453"/>
                </a:cxn>
                <a:cxn ang="0">
                  <a:pos x="689" y="429"/>
                </a:cxn>
                <a:cxn ang="0">
                  <a:pos x="757" y="407"/>
                </a:cxn>
                <a:cxn ang="0">
                  <a:pos x="825" y="388"/>
                </a:cxn>
                <a:cxn ang="0">
                  <a:pos x="896" y="370"/>
                </a:cxn>
                <a:cxn ang="0">
                  <a:pos x="969" y="356"/>
                </a:cxn>
                <a:cxn ang="0">
                  <a:pos x="1045" y="344"/>
                </a:cxn>
                <a:cxn ang="0">
                  <a:pos x="1121" y="336"/>
                </a:cxn>
                <a:cxn ang="0">
                  <a:pos x="1199" y="332"/>
                </a:cxn>
                <a:cxn ang="0">
                  <a:pos x="1280" y="331"/>
                </a:cxn>
                <a:cxn ang="0">
                  <a:pos x="1361" y="334"/>
                </a:cxn>
                <a:cxn ang="0">
                  <a:pos x="1443" y="343"/>
                </a:cxn>
                <a:cxn ang="0">
                  <a:pos x="1527" y="355"/>
                </a:cxn>
                <a:cxn ang="0">
                  <a:pos x="1612" y="374"/>
                </a:cxn>
                <a:cxn ang="0">
                  <a:pos x="1697" y="397"/>
                </a:cxn>
              </a:cxnLst>
              <a:rect l="0" t="0" r="r" b="b"/>
              <a:pathLst>
                <a:path w="1697" h="823">
                  <a:moveTo>
                    <a:pt x="1697" y="397"/>
                  </a:moveTo>
                  <a:lnTo>
                    <a:pt x="1685" y="385"/>
                  </a:lnTo>
                  <a:lnTo>
                    <a:pt x="1648" y="352"/>
                  </a:lnTo>
                  <a:lnTo>
                    <a:pt x="1621" y="329"/>
                  </a:lnTo>
                  <a:lnTo>
                    <a:pt x="1590" y="303"/>
                  </a:lnTo>
                  <a:lnTo>
                    <a:pt x="1553" y="275"/>
                  </a:lnTo>
                  <a:lnTo>
                    <a:pt x="1511" y="245"/>
                  </a:lnTo>
                  <a:lnTo>
                    <a:pt x="1466" y="214"/>
                  </a:lnTo>
                  <a:lnTo>
                    <a:pt x="1418" y="182"/>
                  </a:lnTo>
                  <a:lnTo>
                    <a:pt x="1365" y="151"/>
                  </a:lnTo>
                  <a:lnTo>
                    <a:pt x="1310" y="121"/>
                  </a:lnTo>
                  <a:lnTo>
                    <a:pt x="1250" y="93"/>
                  </a:lnTo>
                  <a:lnTo>
                    <a:pt x="1189" y="67"/>
                  </a:lnTo>
                  <a:lnTo>
                    <a:pt x="1126" y="45"/>
                  </a:lnTo>
                  <a:lnTo>
                    <a:pt x="1061" y="26"/>
                  </a:lnTo>
                  <a:lnTo>
                    <a:pt x="994" y="12"/>
                  </a:lnTo>
                  <a:lnTo>
                    <a:pt x="925" y="3"/>
                  </a:lnTo>
                  <a:lnTo>
                    <a:pt x="855" y="0"/>
                  </a:lnTo>
                  <a:lnTo>
                    <a:pt x="786" y="4"/>
                  </a:lnTo>
                  <a:lnTo>
                    <a:pt x="714" y="15"/>
                  </a:lnTo>
                  <a:lnTo>
                    <a:pt x="644" y="34"/>
                  </a:lnTo>
                  <a:lnTo>
                    <a:pt x="573" y="62"/>
                  </a:lnTo>
                  <a:lnTo>
                    <a:pt x="504" y="99"/>
                  </a:lnTo>
                  <a:lnTo>
                    <a:pt x="434" y="147"/>
                  </a:lnTo>
                  <a:lnTo>
                    <a:pt x="366" y="205"/>
                  </a:lnTo>
                  <a:lnTo>
                    <a:pt x="300" y="275"/>
                  </a:lnTo>
                  <a:lnTo>
                    <a:pt x="235" y="357"/>
                  </a:lnTo>
                  <a:lnTo>
                    <a:pt x="172" y="453"/>
                  </a:lnTo>
                  <a:lnTo>
                    <a:pt x="111" y="561"/>
                  </a:lnTo>
                  <a:lnTo>
                    <a:pt x="54" y="684"/>
                  </a:lnTo>
                  <a:lnTo>
                    <a:pt x="0" y="823"/>
                  </a:lnTo>
                  <a:lnTo>
                    <a:pt x="9" y="815"/>
                  </a:lnTo>
                  <a:lnTo>
                    <a:pt x="35" y="793"/>
                  </a:lnTo>
                  <a:lnTo>
                    <a:pt x="54" y="777"/>
                  </a:lnTo>
                  <a:lnTo>
                    <a:pt x="77" y="759"/>
                  </a:lnTo>
                  <a:lnTo>
                    <a:pt x="104" y="739"/>
                  </a:lnTo>
                  <a:lnTo>
                    <a:pt x="135" y="717"/>
                  </a:lnTo>
                  <a:lnTo>
                    <a:pt x="169" y="693"/>
                  </a:lnTo>
                  <a:lnTo>
                    <a:pt x="208" y="667"/>
                  </a:lnTo>
                  <a:lnTo>
                    <a:pt x="250" y="640"/>
                  </a:lnTo>
                  <a:lnTo>
                    <a:pt x="294" y="613"/>
                  </a:lnTo>
                  <a:lnTo>
                    <a:pt x="342" y="586"/>
                  </a:lnTo>
                  <a:lnTo>
                    <a:pt x="393" y="558"/>
                  </a:lnTo>
                  <a:lnTo>
                    <a:pt x="446" y="531"/>
                  </a:lnTo>
                  <a:lnTo>
                    <a:pt x="504" y="504"/>
                  </a:lnTo>
                  <a:lnTo>
                    <a:pt x="563" y="478"/>
                  </a:lnTo>
                  <a:lnTo>
                    <a:pt x="625" y="453"/>
                  </a:lnTo>
                  <a:lnTo>
                    <a:pt x="689" y="429"/>
                  </a:lnTo>
                  <a:lnTo>
                    <a:pt x="757" y="407"/>
                  </a:lnTo>
                  <a:lnTo>
                    <a:pt x="825" y="388"/>
                  </a:lnTo>
                  <a:lnTo>
                    <a:pt x="896" y="370"/>
                  </a:lnTo>
                  <a:lnTo>
                    <a:pt x="969" y="356"/>
                  </a:lnTo>
                  <a:lnTo>
                    <a:pt x="1045" y="344"/>
                  </a:lnTo>
                  <a:lnTo>
                    <a:pt x="1121" y="336"/>
                  </a:lnTo>
                  <a:lnTo>
                    <a:pt x="1199" y="332"/>
                  </a:lnTo>
                  <a:lnTo>
                    <a:pt x="1280" y="331"/>
                  </a:lnTo>
                  <a:lnTo>
                    <a:pt x="1361" y="334"/>
                  </a:lnTo>
                  <a:lnTo>
                    <a:pt x="1443" y="343"/>
                  </a:lnTo>
                  <a:lnTo>
                    <a:pt x="1527" y="355"/>
                  </a:lnTo>
                  <a:lnTo>
                    <a:pt x="1612" y="374"/>
                  </a:lnTo>
                  <a:lnTo>
                    <a:pt x="1697" y="397"/>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1" name="Freeform 57"/>
            <p:cNvSpPr>
              <a:spLocks/>
            </p:cNvSpPr>
            <p:nvPr/>
          </p:nvSpPr>
          <p:spPr bwMode="auto">
            <a:xfrm>
              <a:off x="4435475" y="3557588"/>
              <a:ext cx="107950" cy="55563"/>
            </a:xfrm>
            <a:custGeom>
              <a:avLst/>
              <a:gdLst/>
              <a:ahLst/>
              <a:cxnLst>
                <a:cxn ang="0">
                  <a:pos x="0" y="788"/>
                </a:cxn>
                <a:cxn ang="0">
                  <a:pos x="1" y="774"/>
                </a:cxn>
                <a:cxn ang="0">
                  <a:pos x="6" y="737"/>
                </a:cxn>
                <a:cxn ang="0">
                  <a:pos x="10" y="711"/>
                </a:cxn>
                <a:cxn ang="0">
                  <a:pos x="16" y="681"/>
                </a:cxn>
                <a:cxn ang="0">
                  <a:pos x="23" y="647"/>
                </a:cxn>
                <a:cxn ang="0">
                  <a:pos x="33" y="609"/>
                </a:cxn>
                <a:cxn ang="0">
                  <a:pos x="45" y="568"/>
                </a:cxn>
                <a:cxn ang="0">
                  <a:pos x="59" y="526"/>
                </a:cxn>
                <a:cxn ang="0">
                  <a:pos x="76" y="482"/>
                </a:cxn>
                <a:cxn ang="0">
                  <a:pos x="96" y="438"/>
                </a:cxn>
                <a:cxn ang="0">
                  <a:pos x="120" y="392"/>
                </a:cxn>
                <a:cxn ang="0">
                  <a:pos x="146" y="346"/>
                </a:cxn>
                <a:cxn ang="0">
                  <a:pos x="177" y="301"/>
                </a:cxn>
                <a:cxn ang="0">
                  <a:pos x="211" y="257"/>
                </a:cxn>
                <a:cxn ang="0">
                  <a:pos x="251" y="215"/>
                </a:cxn>
                <a:cxn ang="0">
                  <a:pos x="293" y="175"/>
                </a:cxn>
                <a:cxn ang="0">
                  <a:pos x="341" y="138"/>
                </a:cxn>
                <a:cxn ang="0">
                  <a:pos x="393" y="104"/>
                </a:cxn>
                <a:cxn ang="0">
                  <a:pos x="450" y="74"/>
                </a:cxn>
                <a:cxn ang="0">
                  <a:pos x="514" y="48"/>
                </a:cxn>
                <a:cxn ang="0">
                  <a:pos x="582" y="27"/>
                </a:cxn>
                <a:cxn ang="0">
                  <a:pos x="656" y="12"/>
                </a:cxn>
                <a:cxn ang="0">
                  <a:pos x="736" y="3"/>
                </a:cxn>
                <a:cxn ang="0">
                  <a:pos x="823" y="0"/>
                </a:cxn>
                <a:cxn ang="0">
                  <a:pos x="915" y="4"/>
                </a:cxn>
                <a:cxn ang="0">
                  <a:pos x="1014" y="16"/>
                </a:cxn>
                <a:cxn ang="0">
                  <a:pos x="1121" y="36"/>
                </a:cxn>
                <a:cxn ang="0">
                  <a:pos x="1235" y="65"/>
                </a:cxn>
                <a:cxn ang="0">
                  <a:pos x="1356" y="103"/>
                </a:cxn>
                <a:cxn ang="0">
                  <a:pos x="1485" y="152"/>
                </a:cxn>
                <a:cxn ang="0">
                  <a:pos x="1471" y="153"/>
                </a:cxn>
                <a:cxn ang="0">
                  <a:pos x="1433" y="159"/>
                </a:cxn>
                <a:cxn ang="0">
                  <a:pos x="1372" y="168"/>
                </a:cxn>
                <a:cxn ang="0">
                  <a:pos x="1292" y="181"/>
                </a:cxn>
                <a:cxn ang="0">
                  <a:pos x="1246" y="190"/>
                </a:cxn>
                <a:cxn ang="0">
                  <a:pos x="1197" y="199"/>
                </a:cxn>
                <a:cxn ang="0">
                  <a:pos x="1145" y="210"/>
                </a:cxn>
                <a:cxn ang="0">
                  <a:pos x="1090" y="222"/>
                </a:cxn>
                <a:cxn ang="0">
                  <a:pos x="1031" y="236"/>
                </a:cxn>
                <a:cxn ang="0">
                  <a:pos x="972" y="250"/>
                </a:cxn>
                <a:cxn ang="0">
                  <a:pos x="911" y="266"/>
                </a:cxn>
                <a:cxn ang="0">
                  <a:pos x="849" y="284"/>
                </a:cxn>
                <a:cxn ang="0">
                  <a:pos x="785" y="303"/>
                </a:cxn>
                <a:cxn ang="0">
                  <a:pos x="721" y="323"/>
                </a:cxn>
                <a:cxn ang="0">
                  <a:pos x="657" y="345"/>
                </a:cxn>
                <a:cxn ang="0">
                  <a:pos x="594" y="369"/>
                </a:cxn>
                <a:cxn ang="0">
                  <a:pos x="531" y="395"/>
                </a:cxn>
                <a:cxn ang="0">
                  <a:pos x="469" y="421"/>
                </a:cxn>
                <a:cxn ang="0">
                  <a:pos x="409" y="450"/>
                </a:cxn>
                <a:cxn ang="0">
                  <a:pos x="351" y="480"/>
                </a:cxn>
                <a:cxn ang="0">
                  <a:pos x="295" y="512"/>
                </a:cxn>
                <a:cxn ang="0">
                  <a:pos x="241" y="545"/>
                </a:cxn>
                <a:cxn ang="0">
                  <a:pos x="191" y="581"/>
                </a:cxn>
                <a:cxn ang="0">
                  <a:pos x="144" y="619"/>
                </a:cxn>
                <a:cxn ang="0">
                  <a:pos x="102" y="658"/>
                </a:cxn>
                <a:cxn ang="0">
                  <a:pos x="63" y="699"/>
                </a:cxn>
                <a:cxn ang="0">
                  <a:pos x="29" y="743"/>
                </a:cxn>
                <a:cxn ang="0">
                  <a:pos x="0" y="788"/>
                </a:cxn>
              </a:cxnLst>
              <a:rect l="0" t="0" r="r" b="b"/>
              <a:pathLst>
                <a:path w="1485" h="788">
                  <a:moveTo>
                    <a:pt x="0" y="788"/>
                  </a:moveTo>
                  <a:lnTo>
                    <a:pt x="1" y="774"/>
                  </a:lnTo>
                  <a:lnTo>
                    <a:pt x="6" y="737"/>
                  </a:lnTo>
                  <a:lnTo>
                    <a:pt x="10" y="711"/>
                  </a:lnTo>
                  <a:lnTo>
                    <a:pt x="16" y="681"/>
                  </a:lnTo>
                  <a:lnTo>
                    <a:pt x="23" y="647"/>
                  </a:lnTo>
                  <a:lnTo>
                    <a:pt x="33" y="609"/>
                  </a:lnTo>
                  <a:lnTo>
                    <a:pt x="45" y="568"/>
                  </a:lnTo>
                  <a:lnTo>
                    <a:pt x="59" y="526"/>
                  </a:lnTo>
                  <a:lnTo>
                    <a:pt x="76" y="482"/>
                  </a:lnTo>
                  <a:lnTo>
                    <a:pt x="96" y="438"/>
                  </a:lnTo>
                  <a:lnTo>
                    <a:pt x="120" y="392"/>
                  </a:lnTo>
                  <a:lnTo>
                    <a:pt x="146" y="346"/>
                  </a:lnTo>
                  <a:lnTo>
                    <a:pt x="177" y="301"/>
                  </a:lnTo>
                  <a:lnTo>
                    <a:pt x="211" y="257"/>
                  </a:lnTo>
                  <a:lnTo>
                    <a:pt x="251" y="215"/>
                  </a:lnTo>
                  <a:lnTo>
                    <a:pt x="293" y="175"/>
                  </a:lnTo>
                  <a:lnTo>
                    <a:pt x="341" y="138"/>
                  </a:lnTo>
                  <a:lnTo>
                    <a:pt x="393" y="104"/>
                  </a:lnTo>
                  <a:lnTo>
                    <a:pt x="450" y="74"/>
                  </a:lnTo>
                  <a:lnTo>
                    <a:pt x="514" y="48"/>
                  </a:lnTo>
                  <a:lnTo>
                    <a:pt x="582" y="27"/>
                  </a:lnTo>
                  <a:lnTo>
                    <a:pt x="656" y="12"/>
                  </a:lnTo>
                  <a:lnTo>
                    <a:pt x="736" y="3"/>
                  </a:lnTo>
                  <a:lnTo>
                    <a:pt x="823" y="0"/>
                  </a:lnTo>
                  <a:lnTo>
                    <a:pt x="915" y="4"/>
                  </a:lnTo>
                  <a:lnTo>
                    <a:pt x="1014" y="16"/>
                  </a:lnTo>
                  <a:lnTo>
                    <a:pt x="1121" y="36"/>
                  </a:lnTo>
                  <a:lnTo>
                    <a:pt x="1235" y="65"/>
                  </a:lnTo>
                  <a:lnTo>
                    <a:pt x="1356" y="103"/>
                  </a:lnTo>
                  <a:lnTo>
                    <a:pt x="1485" y="152"/>
                  </a:lnTo>
                  <a:lnTo>
                    <a:pt x="1471" y="153"/>
                  </a:lnTo>
                  <a:lnTo>
                    <a:pt x="1433" y="159"/>
                  </a:lnTo>
                  <a:lnTo>
                    <a:pt x="1372" y="168"/>
                  </a:lnTo>
                  <a:lnTo>
                    <a:pt x="1292" y="181"/>
                  </a:lnTo>
                  <a:lnTo>
                    <a:pt x="1246" y="190"/>
                  </a:lnTo>
                  <a:lnTo>
                    <a:pt x="1197" y="199"/>
                  </a:lnTo>
                  <a:lnTo>
                    <a:pt x="1145" y="210"/>
                  </a:lnTo>
                  <a:lnTo>
                    <a:pt x="1090" y="222"/>
                  </a:lnTo>
                  <a:lnTo>
                    <a:pt x="1031" y="236"/>
                  </a:lnTo>
                  <a:lnTo>
                    <a:pt x="972" y="250"/>
                  </a:lnTo>
                  <a:lnTo>
                    <a:pt x="911" y="266"/>
                  </a:lnTo>
                  <a:lnTo>
                    <a:pt x="849" y="284"/>
                  </a:lnTo>
                  <a:lnTo>
                    <a:pt x="785" y="303"/>
                  </a:lnTo>
                  <a:lnTo>
                    <a:pt x="721" y="323"/>
                  </a:lnTo>
                  <a:lnTo>
                    <a:pt x="657" y="345"/>
                  </a:lnTo>
                  <a:lnTo>
                    <a:pt x="594" y="369"/>
                  </a:lnTo>
                  <a:lnTo>
                    <a:pt x="531" y="395"/>
                  </a:lnTo>
                  <a:lnTo>
                    <a:pt x="469" y="421"/>
                  </a:lnTo>
                  <a:lnTo>
                    <a:pt x="409" y="450"/>
                  </a:lnTo>
                  <a:lnTo>
                    <a:pt x="351" y="480"/>
                  </a:lnTo>
                  <a:lnTo>
                    <a:pt x="295" y="512"/>
                  </a:lnTo>
                  <a:lnTo>
                    <a:pt x="241" y="545"/>
                  </a:lnTo>
                  <a:lnTo>
                    <a:pt x="191" y="581"/>
                  </a:lnTo>
                  <a:lnTo>
                    <a:pt x="144" y="619"/>
                  </a:lnTo>
                  <a:lnTo>
                    <a:pt x="102" y="658"/>
                  </a:lnTo>
                  <a:lnTo>
                    <a:pt x="63" y="699"/>
                  </a:lnTo>
                  <a:lnTo>
                    <a:pt x="29" y="743"/>
                  </a:lnTo>
                  <a:lnTo>
                    <a:pt x="0" y="788"/>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2" name="Freeform 58"/>
            <p:cNvSpPr>
              <a:spLocks/>
            </p:cNvSpPr>
            <p:nvPr/>
          </p:nvSpPr>
          <p:spPr bwMode="auto">
            <a:xfrm>
              <a:off x="4094163" y="4006850"/>
              <a:ext cx="50800" cy="92075"/>
            </a:xfrm>
            <a:custGeom>
              <a:avLst/>
              <a:gdLst/>
              <a:ahLst/>
              <a:cxnLst>
                <a:cxn ang="0">
                  <a:pos x="352" y="0"/>
                </a:cxn>
                <a:cxn ang="0">
                  <a:pos x="341" y="8"/>
                </a:cxn>
                <a:cxn ang="0">
                  <a:pos x="312" y="32"/>
                </a:cxn>
                <a:cxn ang="0">
                  <a:pos x="292" y="49"/>
                </a:cxn>
                <a:cxn ang="0">
                  <a:pos x="269" y="69"/>
                </a:cxn>
                <a:cxn ang="0">
                  <a:pos x="245" y="94"/>
                </a:cxn>
                <a:cxn ang="0">
                  <a:pos x="218" y="120"/>
                </a:cxn>
                <a:cxn ang="0">
                  <a:pos x="191" y="150"/>
                </a:cxn>
                <a:cxn ang="0">
                  <a:pos x="163" y="182"/>
                </a:cxn>
                <a:cxn ang="0">
                  <a:pos x="135" y="217"/>
                </a:cxn>
                <a:cxn ang="0">
                  <a:pos x="109" y="254"/>
                </a:cxn>
                <a:cxn ang="0">
                  <a:pos x="84" y="294"/>
                </a:cxn>
                <a:cxn ang="0">
                  <a:pos x="61" y="336"/>
                </a:cxn>
                <a:cxn ang="0">
                  <a:pos x="41" y="380"/>
                </a:cxn>
                <a:cxn ang="0">
                  <a:pos x="25" y="425"/>
                </a:cxn>
                <a:cxn ang="0">
                  <a:pos x="12" y="472"/>
                </a:cxn>
                <a:cxn ang="0">
                  <a:pos x="4" y="521"/>
                </a:cxn>
                <a:cxn ang="0">
                  <a:pos x="0" y="572"/>
                </a:cxn>
                <a:cxn ang="0">
                  <a:pos x="3" y="623"/>
                </a:cxn>
                <a:cxn ang="0">
                  <a:pos x="12" y="675"/>
                </a:cxn>
                <a:cxn ang="0">
                  <a:pos x="28" y="728"/>
                </a:cxn>
                <a:cxn ang="0">
                  <a:pos x="51" y="782"/>
                </a:cxn>
                <a:cxn ang="0">
                  <a:pos x="83" y="837"/>
                </a:cxn>
                <a:cxn ang="0">
                  <a:pos x="123" y="892"/>
                </a:cxn>
                <a:cxn ang="0">
                  <a:pos x="174" y="947"/>
                </a:cxn>
                <a:cxn ang="0">
                  <a:pos x="234" y="1002"/>
                </a:cxn>
                <a:cxn ang="0">
                  <a:pos x="304" y="1058"/>
                </a:cxn>
                <a:cxn ang="0">
                  <a:pos x="386" y="1113"/>
                </a:cxn>
                <a:cxn ang="0">
                  <a:pos x="480" y="1167"/>
                </a:cxn>
                <a:cxn ang="0">
                  <a:pos x="586" y="1221"/>
                </a:cxn>
                <a:cxn ang="0">
                  <a:pos x="706" y="1275"/>
                </a:cxn>
                <a:cxn ang="0">
                  <a:pos x="703" y="1267"/>
                </a:cxn>
                <a:cxn ang="0">
                  <a:pos x="693" y="1246"/>
                </a:cxn>
                <a:cxn ang="0">
                  <a:pos x="679" y="1212"/>
                </a:cxn>
                <a:cxn ang="0">
                  <a:pos x="660" y="1165"/>
                </a:cxn>
                <a:cxn ang="0">
                  <a:pos x="638" y="1108"/>
                </a:cxn>
                <a:cxn ang="0">
                  <a:pos x="612" y="1040"/>
                </a:cxn>
                <a:cxn ang="0">
                  <a:pos x="585" y="962"/>
                </a:cxn>
                <a:cxn ang="0">
                  <a:pos x="556" y="877"/>
                </a:cxn>
                <a:cxn ang="0">
                  <a:pos x="526" y="783"/>
                </a:cxn>
                <a:cxn ang="0">
                  <a:pos x="495" y="684"/>
                </a:cxn>
                <a:cxn ang="0">
                  <a:pos x="480" y="632"/>
                </a:cxn>
                <a:cxn ang="0">
                  <a:pos x="466" y="579"/>
                </a:cxn>
                <a:cxn ang="0">
                  <a:pos x="452" y="524"/>
                </a:cxn>
                <a:cxn ang="0">
                  <a:pos x="438" y="468"/>
                </a:cxn>
                <a:cxn ang="0">
                  <a:pos x="423" y="412"/>
                </a:cxn>
                <a:cxn ang="0">
                  <a:pos x="411" y="355"/>
                </a:cxn>
                <a:cxn ang="0">
                  <a:pos x="398" y="296"/>
                </a:cxn>
                <a:cxn ang="0">
                  <a:pos x="387" y="238"/>
                </a:cxn>
                <a:cxn ang="0">
                  <a:pos x="377" y="179"/>
                </a:cxn>
                <a:cxn ang="0">
                  <a:pos x="367" y="120"/>
                </a:cxn>
                <a:cxn ang="0">
                  <a:pos x="359" y="60"/>
                </a:cxn>
                <a:cxn ang="0">
                  <a:pos x="352" y="0"/>
                </a:cxn>
              </a:cxnLst>
              <a:rect l="0" t="0" r="r" b="b"/>
              <a:pathLst>
                <a:path w="706" h="1275">
                  <a:moveTo>
                    <a:pt x="352" y="0"/>
                  </a:moveTo>
                  <a:lnTo>
                    <a:pt x="341" y="8"/>
                  </a:lnTo>
                  <a:lnTo>
                    <a:pt x="312" y="32"/>
                  </a:lnTo>
                  <a:lnTo>
                    <a:pt x="292" y="49"/>
                  </a:lnTo>
                  <a:lnTo>
                    <a:pt x="269" y="69"/>
                  </a:lnTo>
                  <a:lnTo>
                    <a:pt x="245" y="94"/>
                  </a:lnTo>
                  <a:lnTo>
                    <a:pt x="218" y="120"/>
                  </a:lnTo>
                  <a:lnTo>
                    <a:pt x="191" y="150"/>
                  </a:lnTo>
                  <a:lnTo>
                    <a:pt x="163" y="182"/>
                  </a:lnTo>
                  <a:lnTo>
                    <a:pt x="135" y="217"/>
                  </a:lnTo>
                  <a:lnTo>
                    <a:pt x="109" y="254"/>
                  </a:lnTo>
                  <a:lnTo>
                    <a:pt x="84" y="294"/>
                  </a:lnTo>
                  <a:lnTo>
                    <a:pt x="61" y="336"/>
                  </a:lnTo>
                  <a:lnTo>
                    <a:pt x="41" y="380"/>
                  </a:lnTo>
                  <a:lnTo>
                    <a:pt x="25" y="425"/>
                  </a:lnTo>
                  <a:lnTo>
                    <a:pt x="12" y="472"/>
                  </a:lnTo>
                  <a:lnTo>
                    <a:pt x="4" y="521"/>
                  </a:lnTo>
                  <a:lnTo>
                    <a:pt x="0" y="572"/>
                  </a:lnTo>
                  <a:lnTo>
                    <a:pt x="3" y="623"/>
                  </a:lnTo>
                  <a:lnTo>
                    <a:pt x="12" y="675"/>
                  </a:lnTo>
                  <a:lnTo>
                    <a:pt x="28" y="728"/>
                  </a:lnTo>
                  <a:lnTo>
                    <a:pt x="51" y="782"/>
                  </a:lnTo>
                  <a:lnTo>
                    <a:pt x="83" y="837"/>
                  </a:lnTo>
                  <a:lnTo>
                    <a:pt x="123" y="892"/>
                  </a:lnTo>
                  <a:lnTo>
                    <a:pt x="174" y="947"/>
                  </a:lnTo>
                  <a:lnTo>
                    <a:pt x="234" y="1002"/>
                  </a:lnTo>
                  <a:lnTo>
                    <a:pt x="304" y="1058"/>
                  </a:lnTo>
                  <a:lnTo>
                    <a:pt x="386" y="1113"/>
                  </a:lnTo>
                  <a:lnTo>
                    <a:pt x="480" y="1167"/>
                  </a:lnTo>
                  <a:lnTo>
                    <a:pt x="586" y="1221"/>
                  </a:lnTo>
                  <a:lnTo>
                    <a:pt x="706" y="1275"/>
                  </a:lnTo>
                  <a:lnTo>
                    <a:pt x="703" y="1267"/>
                  </a:lnTo>
                  <a:lnTo>
                    <a:pt x="693" y="1246"/>
                  </a:lnTo>
                  <a:lnTo>
                    <a:pt x="679" y="1212"/>
                  </a:lnTo>
                  <a:lnTo>
                    <a:pt x="660" y="1165"/>
                  </a:lnTo>
                  <a:lnTo>
                    <a:pt x="638" y="1108"/>
                  </a:lnTo>
                  <a:lnTo>
                    <a:pt x="612" y="1040"/>
                  </a:lnTo>
                  <a:lnTo>
                    <a:pt x="585" y="962"/>
                  </a:lnTo>
                  <a:lnTo>
                    <a:pt x="556" y="877"/>
                  </a:lnTo>
                  <a:lnTo>
                    <a:pt x="526" y="783"/>
                  </a:lnTo>
                  <a:lnTo>
                    <a:pt x="495" y="684"/>
                  </a:lnTo>
                  <a:lnTo>
                    <a:pt x="480" y="632"/>
                  </a:lnTo>
                  <a:lnTo>
                    <a:pt x="466" y="579"/>
                  </a:lnTo>
                  <a:lnTo>
                    <a:pt x="452" y="524"/>
                  </a:lnTo>
                  <a:lnTo>
                    <a:pt x="438" y="468"/>
                  </a:lnTo>
                  <a:lnTo>
                    <a:pt x="423" y="412"/>
                  </a:lnTo>
                  <a:lnTo>
                    <a:pt x="411" y="355"/>
                  </a:lnTo>
                  <a:lnTo>
                    <a:pt x="398" y="296"/>
                  </a:lnTo>
                  <a:lnTo>
                    <a:pt x="387" y="238"/>
                  </a:lnTo>
                  <a:lnTo>
                    <a:pt x="377" y="179"/>
                  </a:lnTo>
                  <a:lnTo>
                    <a:pt x="367" y="120"/>
                  </a:lnTo>
                  <a:lnTo>
                    <a:pt x="359" y="60"/>
                  </a:lnTo>
                  <a:lnTo>
                    <a:pt x="352" y="0"/>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3" name="Freeform 59"/>
            <p:cNvSpPr>
              <a:spLocks/>
            </p:cNvSpPr>
            <p:nvPr/>
          </p:nvSpPr>
          <p:spPr bwMode="auto">
            <a:xfrm>
              <a:off x="5126038" y="3836988"/>
              <a:ext cx="71438" cy="168275"/>
            </a:xfrm>
            <a:custGeom>
              <a:avLst/>
              <a:gdLst/>
              <a:ahLst/>
              <a:cxnLst>
                <a:cxn ang="0">
                  <a:pos x="21" y="19"/>
                </a:cxn>
                <a:cxn ang="0">
                  <a:pos x="113" y="105"/>
                </a:cxn>
                <a:cxn ang="0">
                  <a:pos x="199" y="190"/>
                </a:cxn>
                <a:cxn ang="0">
                  <a:pos x="293" y="291"/>
                </a:cxn>
                <a:cxn ang="0">
                  <a:pos x="363" y="371"/>
                </a:cxn>
                <a:cxn ang="0">
                  <a:pos x="406" y="425"/>
                </a:cxn>
                <a:cxn ang="0">
                  <a:pos x="446" y="479"/>
                </a:cxn>
                <a:cxn ang="0">
                  <a:pos x="480" y="533"/>
                </a:cxn>
                <a:cxn ang="0">
                  <a:pos x="508" y="584"/>
                </a:cxn>
                <a:cxn ang="0">
                  <a:pos x="528" y="632"/>
                </a:cxn>
                <a:cxn ang="0">
                  <a:pos x="548" y="713"/>
                </a:cxn>
                <a:cxn ang="0">
                  <a:pos x="585" y="897"/>
                </a:cxn>
                <a:cxn ang="0">
                  <a:pos x="631" y="1147"/>
                </a:cxn>
                <a:cxn ang="0">
                  <a:pos x="681" y="1431"/>
                </a:cxn>
                <a:cxn ang="0">
                  <a:pos x="731" y="1721"/>
                </a:cxn>
                <a:cxn ang="0">
                  <a:pos x="776" y="1983"/>
                </a:cxn>
                <a:cxn ang="0">
                  <a:pos x="810" y="2187"/>
                </a:cxn>
                <a:cxn ang="0">
                  <a:pos x="830" y="2305"/>
                </a:cxn>
                <a:cxn ang="0">
                  <a:pos x="835" y="2316"/>
                </a:cxn>
                <a:cxn ang="0">
                  <a:pos x="854" y="2275"/>
                </a:cxn>
                <a:cxn ang="0">
                  <a:pos x="885" y="2202"/>
                </a:cxn>
                <a:cxn ang="0">
                  <a:pos x="920" y="2102"/>
                </a:cxn>
                <a:cxn ang="0">
                  <a:pos x="945" y="2016"/>
                </a:cxn>
                <a:cxn ang="0">
                  <a:pos x="960" y="1955"/>
                </a:cxn>
                <a:cxn ang="0">
                  <a:pos x="972" y="1891"/>
                </a:cxn>
                <a:cxn ang="0">
                  <a:pos x="981" y="1826"/>
                </a:cxn>
                <a:cxn ang="0">
                  <a:pos x="985" y="1762"/>
                </a:cxn>
                <a:cxn ang="0">
                  <a:pos x="984" y="1697"/>
                </a:cxn>
                <a:cxn ang="0">
                  <a:pos x="976" y="1635"/>
                </a:cxn>
                <a:cxn ang="0">
                  <a:pos x="962" y="1576"/>
                </a:cxn>
                <a:cxn ang="0">
                  <a:pos x="941" y="1518"/>
                </a:cxn>
                <a:cxn ang="0">
                  <a:pos x="923" y="1450"/>
                </a:cxn>
                <a:cxn ang="0">
                  <a:pos x="908" y="1373"/>
                </a:cxn>
                <a:cxn ang="0">
                  <a:pos x="895" y="1288"/>
                </a:cxn>
                <a:cxn ang="0">
                  <a:pos x="878" y="1148"/>
                </a:cxn>
                <a:cxn ang="0">
                  <a:pos x="859" y="949"/>
                </a:cxn>
                <a:cxn ang="0">
                  <a:pos x="841" y="799"/>
                </a:cxn>
                <a:cxn ang="0">
                  <a:pos x="828" y="700"/>
                </a:cxn>
                <a:cxn ang="0">
                  <a:pos x="813" y="607"/>
                </a:cxn>
                <a:cxn ang="0">
                  <a:pos x="795" y="518"/>
                </a:cxn>
                <a:cxn ang="0">
                  <a:pos x="772" y="437"/>
                </a:cxn>
                <a:cxn ang="0">
                  <a:pos x="746" y="366"/>
                </a:cxn>
                <a:cxn ang="0">
                  <a:pos x="714" y="306"/>
                </a:cxn>
                <a:cxn ang="0">
                  <a:pos x="676" y="257"/>
                </a:cxn>
                <a:cxn ang="0">
                  <a:pos x="632" y="222"/>
                </a:cxn>
                <a:cxn ang="0">
                  <a:pos x="584" y="192"/>
                </a:cxn>
                <a:cxn ang="0">
                  <a:pos x="532" y="164"/>
                </a:cxn>
                <a:cxn ang="0">
                  <a:pos x="479" y="138"/>
                </a:cxn>
                <a:cxn ang="0">
                  <a:pos x="425" y="115"/>
                </a:cxn>
                <a:cxn ang="0">
                  <a:pos x="370" y="95"/>
                </a:cxn>
                <a:cxn ang="0">
                  <a:pos x="289" y="68"/>
                </a:cxn>
                <a:cxn ang="0">
                  <a:pos x="190" y="40"/>
                </a:cxn>
                <a:cxn ang="0">
                  <a:pos x="104" y="20"/>
                </a:cxn>
                <a:cxn ang="0">
                  <a:pos x="18" y="3"/>
                </a:cxn>
              </a:cxnLst>
              <a:rect l="0" t="0" r="r" b="b"/>
              <a:pathLst>
                <a:path w="985" h="2321">
                  <a:moveTo>
                    <a:pt x="0" y="0"/>
                  </a:moveTo>
                  <a:lnTo>
                    <a:pt x="21" y="19"/>
                  </a:lnTo>
                  <a:lnTo>
                    <a:pt x="76" y="70"/>
                  </a:lnTo>
                  <a:lnTo>
                    <a:pt x="113" y="105"/>
                  </a:lnTo>
                  <a:lnTo>
                    <a:pt x="154" y="145"/>
                  </a:lnTo>
                  <a:lnTo>
                    <a:pt x="199" y="190"/>
                  </a:lnTo>
                  <a:lnTo>
                    <a:pt x="245" y="238"/>
                  </a:lnTo>
                  <a:lnTo>
                    <a:pt x="293" y="291"/>
                  </a:lnTo>
                  <a:lnTo>
                    <a:pt x="340" y="344"/>
                  </a:lnTo>
                  <a:lnTo>
                    <a:pt x="363" y="371"/>
                  </a:lnTo>
                  <a:lnTo>
                    <a:pt x="385" y="398"/>
                  </a:lnTo>
                  <a:lnTo>
                    <a:pt x="406" y="425"/>
                  </a:lnTo>
                  <a:lnTo>
                    <a:pt x="427" y="452"/>
                  </a:lnTo>
                  <a:lnTo>
                    <a:pt x="446" y="479"/>
                  </a:lnTo>
                  <a:lnTo>
                    <a:pt x="464" y="506"/>
                  </a:lnTo>
                  <a:lnTo>
                    <a:pt x="480" y="533"/>
                  </a:lnTo>
                  <a:lnTo>
                    <a:pt x="495" y="559"/>
                  </a:lnTo>
                  <a:lnTo>
                    <a:pt x="508" y="584"/>
                  </a:lnTo>
                  <a:lnTo>
                    <a:pt x="519" y="609"/>
                  </a:lnTo>
                  <a:lnTo>
                    <a:pt x="528" y="632"/>
                  </a:lnTo>
                  <a:lnTo>
                    <a:pt x="535" y="655"/>
                  </a:lnTo>
                  <a:lnTo>
                    <a:pt x="548" y="713"/>
                  </a:lnTo>
                  <a:lnTo>
                    <a:pt x="565" y="795"/>
                  </a:lnTo>
                  <a:lnTo>
                    <a:pt x="585" y="897"/>
                  </a:lnTo>
                  <a:lnTo>
                    <a:pt x="607" y="1016"/>
                  </a:lnTo>
                  <a:lnTo>
                    <a:pt x="631" y="1147"/>
                  </a:lnTo>
                  <a:lnTo>
                    <a:pt x="656" y="1287"/>
                  </a:lnTo>
                  <a:lnTo>
                    <a:pt x="681" y="1431"/>
                  </a:lnTo>
                  <a:lnTo>
                    <a:pt x="707" y="1577"/>
                  </a:lnTo>
                  <a:lnTo>
                    <a:pt x="731" y="1721"/>
                  </a:lnTo>
                  <a:lnTo>
                    <a:pt x="754" y="1857"/>
                  </a:lnTo>
                  <a:lnTo>
                    <a:pt x="776" y="1983"/>
                  </a:lnTo>
                  <a:lnTo>
                    <a:pt x="794" y="2094"/>
                  </a:lnTo>
                  <a:lnTo>
                    <a:pt x="810" y="2187"/>
                  </a:lnTo>
                  <a:lnTo>
                    <a:pt x="822" y="2259"/>
                  </a:lnTo>
                  <a:lnTo>
                    <a:pt x="830" y="2305"/>
                  </a:lnTo>
                  <a:lnTo>
                    <a:pt x="832" y="2321"/>
                  </a:lnTo>
                  <a:lnTo>
                    <a:pt x="835" y="2316"/>
                  </a:lnTo>
                  <a:lnTo>
                    <a:pt x="842" y="2300"/>
                  </a:lnTo>
                  <a:lnTo>
                    <a:pt x="854" y="2275"/>
                  </a:lnTo>
                  <a:lnTo>
                    <a:pt x="869" y="2242"/>
                  </a:lnTo>
                  <a:lnTo>
                    <a:pt x="885" y="2202"/>
                  </a:lnTo>
                  <a:lnTo>
                    <a:pt x="902" y="2154"/>
                  </a:lnTo>
                  <a:lnTo>
                    <a:pt x="920" y="2102"/>
                  </a:lnTo>
                  <a:lnTo>
                    <a:pt x="937" y="2046"/>
                  </a:lnTo>
                  <a:lnTo>
                    <a:pt x="945" y="2016"/>
                  </a:lnTo>
                  <a:lnTo>
                    <a:pt x="953" y="1986"/>
                  </a:lnTo>
                  <a:lnTo>
                    <a:pt x="960" y="1955"/>
                  </a:lnTo>
                  <a:lnTo>
                    <a:pt x="966" y="1923"/>
                  </a:lnTo>
                  <a:lnTo>
                    <a:pt x="972" y="1891"/>
                  </a:lnTo>
                  <a:lnTo>
                    <a:pt x="977" y="1859"/>
                  </a:lnTo>
                  <a:lnTo>
                    <a:pt x="981" y="1826"/>
                  </a:lnTo>
                  <a:lnTo>
                    <a:pt x="983" y="1794"/>
                  </a:lnTo>
                  <a:lnTo>
                    <a:pt x="985" y="1762"/>
                  </a:lnTo>
                  <a:lnTo>
                    <a:pt x="985" y="1730"/>
                  </a:lnTo>
                  <a:lnTo>
                    <a:pt x="984" y="1697"/>
                  </a:lnTo>
                  <a:lnTo>
                    <a:pt x="981" y="1666"/>
                  </a:lnTo>
                  <a:lnTo>
                    <a:pt x="976" y="1635"/>
                  </a:lnTo>
                  <a:lnTo>
                    <a:pt x="970" y="1605"/>
                  </a:lnTo>
                  <a:lnTo>
                    <a:pt x="962" y="1576"/>
                  </a:lnTo>
                  <a:lnTo>
                    <a:pt x="952" y="1547"/>
                  </a:lnTo>
                  <a:lnTo>
                    <a:pt x="941" y="1518"/>
                  </a:lnTo>
                  <a:lnTo>
                    <a:pt x="932" y="1486"/>
                  </a:lnTo>
                  <a:lnTo>
                    <a:pt x="923" y="1450"/>
                  </a:lnTo>
                  <a:lnTo>
                    <a:pt x="915" y="1413"/>
                  </a:lnTo>
                  <a:lnTo>
                    <a:pt x="908" y="1373"/>
                  </a:lnTo>
                  <a:lnTo>
                    <a:pt x="901" y="1332"/>
                  </a:lnTo>
                  <a:lnTo>
                    <a:pt x="895" y="1288"/>
                  </a:lnTo>
                  <a:lnTo>
                    <a:pt x="889" y="1243"/>
                  </a:lnTo>
                  <a:lnTo>
                    <a:pt x="878" y="1148"/>
                  </a:lnTo>
                  <a:lnTo>
                    <a:pt x="868" y="1050"/>
                  </a:lnTo>
                  <a:lnTo>
                    <a:pt x="859" y="949"/>
                  </a:lnTo>
                  <a:lnTo>
                    <a:pt x="847" y="849"/>
                  </a:lnTo>
                  <a:lnTo>
                    <a:pt x="841" y="799"/>
                  </a:lnTo>
                  <a:lnTo>
                    <a:pt x="835" y="749"/>
                  </a:lnTo>
                  <a:lnTo>
                    <a:pt x="828" y="700"/>
                  </a:lnTo>
                  <a:lnTo>
                    <a:pt x="821" y="653"/>
                  </a:lnTo>
                  <a:lnTo>
                    <a:pt x="813" y="607"/>
                  </a:lnTo>
                  <a:lnTo>
                    <a:pt x="804" y="562"/>
                  </a:lnTo>
                  <a:lnTo>
                    <a:pt x="795" y="518"/>
                  </a:lnTo>
                  <a:lnTo>
                    <a:pt x="784" y="476"/>
                  </a:lnTo>
                  <a:lnTo>
                    <a:pt x="772" y="437"/>
                  </a:lnTo>
                  <a:lnTo>
                    <a:pt x="760" y="400"/>
                  </a:lnTo>
                  <a:lnTo>
                    <a:pt x="746" y="366"/>
                  </a:lnTo>
                  <a:lnTo>
                    <a:pt x="730" y="334"/>
                  </a:lnTo>
                  <a:lnTo>
                    <a:pt x="714" y="306"/>
                  </a:lnTo>
                  <a:lnTo>
                    <a:pt x="695" y="279"/>
                  </a:lnTo>
                  <a:lnTo>
                    <a:pt x="676" y="257"/>
                  </a:lnTo>
                  <a:lnTo>
                    <a:pt x="654" y="238"/>
                  </a:lnTo>
                  <a:lnTo>
                    <a:pt x="632" y="222"/>
                  </a:lnTo>
                  <a:lnTo>
                    <a:pt x="608" y="206"/>
                  </a:lnTo>
                  <a:lnTo>
                    <a:pt x="584" y="192"/>
                  </a:lnTo>
                  <a:lnTo>
                    <a:pt x="557" y="177"/>
                  </a:lnTo>
                  <a:lnTo>
                    <a:pt x="532" y="164"/>
                  </a:lnTo>
                  <a:lnTo>
                    <a:pt x="505" y="151"/>
                  </a:lnTo>
                  <a:lnTo>
                    <a:pt x="479" y="138"/>
                  </a:lnTo>
                  <a:lnTo>
                    <a:pt x="452" y="126"/>
                  </a:lnTo>
                  <a:lnTo>
                    <a:pt x="425" y="115"/>
                  </a:lnTo>
                  <a:lnTo>
                    <a:pt x="397" y="105"/>
                  </a:lnTo>
                  <a:lnTo>
                    <a:pt x="370" y="95"/>
                  </a:lnTo>
                  <a:lnTo>
                    <a:pt x="343" y="85"/>
                  </a:lnTo>
                  <a:lnTo>
                    <a:pt x="289" y="68"/>
                  </a:lnTo>
                  <a:lnTo>
                    <a:pt x="238" y="53"/>
                  </a:lnTo>
                  <a:lnTo>
                    <a:pt x="190" y="40"/>
                  </a:lnTo>
                  <a:lnTo>
                    <a:pt x="145" y="29"/>
                  </a:lnTo>
                  <a:lnTo>
                    <a:pt x="104" y="20"/>
                  </a:lnTo>
                  <a:lnTo>
                    <a:pt x="70" y="12"/>
                  </a:lnTo>
                  <a:lnTo>
                    <a:pt x="18" y="3"/>
                  </a:lnTo>
                  <a:lnTo>
                    <a:pt x="0" y="0"/>
                  </a:lnTo>
                  <a:close/>
                </a:path>
              </a:pathLst>
            </a:custGeom>
            <a:solidFill>
              <a:srgbClr val="4F585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94" name="Text Box 4"/>
          <p:cNvSpPr txBox="1">
            <a:spLocks noChangeArrowheads="1"/>
          </p:cNvSpPr>
          <p:nvPr>
            <p:custDataLst>
              <p:tags r:id="rId38"/>
            </p:custDataLst>
          </p:nvPr>
        </p:nvSpPr>
        <p:spPr bwMode="auto">
          <a:xfrm>
            <a:off x="0" y="0"/>
            <a:ext cx="9144000" cy="523220"/>
          </a:xfrm>
          <a:prstGeom prst="rect">
            <a:avLst/>
          </a:prstGeom>
          <a:solidFill>
            <a:srgbClr val="CC99FF"/>
          </a:solidFill>
          <a:ln w="9525">
            <a:noFill/>
            <a:miter lim="800000"/>
            <a:headEnd/>
            <a:tailEnd/>
          </a:ln>
        </p:spPr>
        <p:txBody>
          <a:bodyPr>
            <a:spAutoFit/>
          </a:bodyPr>
          <a:lstStyle/>
          <a:p>
            <a:pPr algn="l"/>
            <a:r>
              <a:rPr lang="nb-NO" sz="2800" dirty="0">
                <a:solidFill>
                  <a:schemeClr val="bg1"/>
                </a:solidFill>
              </a:rPr>
              <a:t>Continental LCB: </a:t>
            </a:r>
            <a:r>
              <a:rPr lang="nb-NO" sz="2800" dirty="0" err="1">
                <a:solidFill>
                  <a:schemeClr val="bg1"/>
                </a:solidFill>
              </a:rPr>
              <a:t>different</a:t>
            </a:r>
            <a:r>
              <a:rPr lang="nb-NO" sz="2800" dirty="0">
                <a:solidFill>
                  <a:schemeClr val="bg1"/>
                </a:solidFill>
              </a:rPr>
              <a:t> </a:t>
            </a:r>
            <a:r>
              <a:rPr lang="nb-NO" sz="2800" dirty="0" err="1">
                <a:solidFill>
                  <a:schemeClr val="bg1"/>
                </a:solidFill>
              </a:rPr>
              <a:t>interpretation</a:t>
            </a:r>
            <a:r>
              <a:rPr lang="nb-NO" sz="2800" dirty="0">
                <a:solidFill>
                  <a:schemeClr val="bg1"/>
                </a:solidFill>
              </a:rPr>
              <a:t> </a:t>
            </a:r>
            <a:endParaRPr lang="en-GB" dirty="0">
              <a:solidFill>
                <a:schemeClr val="bg1"/>
              </a:solidFill>
            </a:endParaRPr>
          </a:p>
        </p:txBody>
      </p:sp>
      <p:sp>
        <p:nvSpPr>
          <p:cNvPr id="93" name="TextBox 92"/>
          <p:cNvSpPr txBox="1"/>
          <p:nvPr>
            <p:custDataLst>
              <p:tags r:id="rId39"/>
            </p:custDataLst>
          </p:nvPr>
        </p:nvSpPr>
        <p:spPr>
          <a:xfrm>
            <a:off x="6128020" y="1001865"/>
            <a:ext cx="2775119" cy="830997"/>
          </a:xfrm>
          <a:prstGeom prst="rect">
            <a:avLst/>
          </a:prstGeom>
          <a:noFill/>
        </p:spPr>
        <p:txBody>
          <a:bodyPr wrap="none" rtlCol="0">
            <a:spAutoFit/>
          </a:bodyPr>
          <a:lstStyle/>
          <a:p>
            <a:pPr algn="ctr"/>
            <a:r>
              <a:rPr lang="en-GB" sz="1600" dirty="0">
                <a:solidFill>
                  <a:srgbClr val="FF0000"/>
                </a:solidFill>
              </a:rPr>
              <a:t>How to argument and prove </a:t>
            </a:r>
          </a:p>
          <a:p>
            <a:pPr algn="ctr"/>
            <a:r>
              <a:rPr lang="en-GB" sz="1600" dirty="0">
                <a:solidFill>
                  <a:srgbClr val="FF0000"/>
                </a:solidFill>
              </a:rPr>
              <a:t>a preferred model is </a:t>
            </a:r>
          </a:p>
          <a:p>
            <a:pPr algn="ctr"/>
            <a:r>
              <a:rPr lang="en-GB" sz="1600" dirty="0">
                <a:solidFill>
                  <a:srgbClr val="FF0000"/>
                </a:solidFill>
              </a:rPr>
              <a:t>THE scientific key issue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test.jpeg"/>
          <p:cNvPicPr>
            <a:picLocks noChangeAspect="1"/>
          </p:cNvPicPr>
          <p:nvPr>
            <p:custDataLst>
              <p:tags r:id="rId1"/>
            </p:custDataLst>
          </p:nvPr>
        </p:nvPicPr>
        <p:blipFill>
          <a:blip r:embed="rId8" cstate="print"/>
          <a:stretch>
            <a:fillRect/>
          </a:stretch>
        </p:blipFill>
        <p:spPr>
          <a:xfrm>
            <a:off x="0" y="392486"/>
            <a:ext cx="9144000" cy="6465514"/>
          </a:xfrm>
          <a:prstGeom prst="rect">
            <a:avLst/>
          </a:prstGeom>
        </p:spPr>
      </p:pic>
      <p:sp>
        <p:nvSpPr>
          <p:cNvPr id="3" name="Text Box 4"/>
          <p:cNvSpPr txBox="1">
            <a:spLocks noChangeArrowheads="1"/>
          </p:cNvSpPr>
          <p:nvPr>
            <p:custDataLst>
              <p:tags r:id="rId2"/>
            </p:custDataLst>
          </p:nvPr>
        </p:nvSpPr>
        <p:spPr bwMode="auto">
          <a:xfrm>
            <a:off x="0" y="0"/>
            <a:ext cx="9144000" cy="461963"/>
          </a:xfrm>
          <a:prstGeom prst="rect">
            <a:avLst/>
          </a:prstGeom>
          <a:solidFill>
            <a:srgbClr val="CC99FF"/>
          </a:solidFill>
          <a:ln w="9525">
            <a:noFill/>
            <a:miter lim="800000"/>
            <a:headEnd/>
            <a:tailEnd/>
          </a:ln>
          <a:effectLst/>
        </p:spPr>
        <p:txBody>
          <a:bodyPr>
            <a:spAutoFit/>
          </a:bodyPr>
          <a:lstStyle/>
          <a:p>
            <a:pPr algn="l">
              <a:defRPr/>
            </a:pPr>
            <a:r>
              <a:rPr lang="nb-NO" b="1" dirty="0">
                <a:solidFill>
                  <a:schemeClr val="accent3"/>
                </a:solidFill>
                <a:effectLst>
                  <a:outerShdw blurRad="38100" dist="38100" dir="2700000" algn="tl">
                    <a:srgbClr val="000000">
                      <a:alpha val="43137"/>
                    </a:srgbClr>
                  </a:outerShdw>
                </a:effectLst>
                <a:latin typeface="Arial" charset="0"/>
              </a:rPr>
              <a:t>The Norway Basin: </a:t>
            </a:r>
            <a:r>
              <a:rPr lang="nb-NO" b="1" dirty="0" err="1">
                <a:solidFill>
                  <a:schemeClr val="accent3"/>
                </a:solidFill>
                <a:effectLst>
                  <a:outerShdw blurRad="38100" dist="38100" dir="2700000" algn="tl">
                    <a:srgbClr val="000000">
                      <a:alpha val="43137"/>
                    </a:srgbClr>
                  </a:outerShdw>
                </a:effectLst>
                <a:latin typeface="Arial" charset="0"/>
              </a:rPr>
              <a:t>new</a:t>
            </a:r>
            <a:r>
              <a:rPr lang="nb-NO" b="1" dirty="0">
                <a:solidFill>
                  <a:schemeClr val="accent3"/>
                </a:solidFill>
                <a:effectLst>
                  <a:outerShdw blurRad="38100" dist="38100" dir="2700000" algn="tl">
                    <a:srgbClr val="000000">
                      <a:alpha val="43137"/>
                    </a:srgbClr>
                  </a:outerShdw>
                </a:effectLst>
                <a:latin typeface="Arial" charset="0"/>
              </a:rPr>
              <a:t> HR/HQ mag from COB to COB</a:t>
            </a:r>
            <a:endParaRPr lang="en-GB" b="1" dirty="0">
              <a:solidFill>
                <a:schemeClr val="accent3"/>
              </a:solidFill>
              <a:effectLst>
                <a:outerShdw blurRad="38100" dist="38100" dir="2700000" algn="tl">
                  <a:srgbClr val="000000">
                    <a:alpha val="43137"/>
                  </a:srgbClr>
                </a:outerShdw>
              </a:effectLst>
              <a:latin typeface="Arial" charset="0"/>
            </a:endParaRPr>
          </a:p>
        </p:txBody>
      </p:sp>
      <p:sp>
        <p:nvSpPr>
          <p:cNvPr id="9220" name="AutoShape 2" descr="data:image/jpeg;base64,/9j/4AAQSkZJRgABAQAAAQABAAD/2wCEAAkGBhEGEBUUBxIWEBUVGBMUFRcYFxgVFBYRGBsXFx4VGBYYHCYhGBknGhodHy8mJiosLDMtFR49QTAqNyYrLywBCQoKBQUFDQUFDSkYEhgpKSkpKSkpKSkpKSkpKSkpKSkpKSkpKSkpKSkpKSkpKSkpKSkpKSkpKSkpKSkpKSkpKf/AABEIAOEA4QMBIgACEQEDEQH/xAAcAAEAAgMBAQEAAAAAAAAAAAAABgcEBQgDAgH/xABKEAABAwIEBAICDAsHBAMAAAABAAIDBBEFEiExBgcTQSJRYYEUFRgjMjVCYnFzkdMIM1JUVXKTlKGysxYkQ4KDktIlNLHxU2PB/8QAFAEBAAAAAAAAAAAAAAAAAAAAAP/EABQRAQAAAAAAAAAAAAAAAAAAAAD/2gAMAwEAAhEDEQA/ALxREQEREBERAREQEREBERAUPxPmbT4HWx0uMQVFOZXFkcr2R9B/iLQ4PbITlJtuLjMCQ0KYKs+anD0fFWIYZTVZIbKMSFxe7XCBrmusCL2cAbX1tZBMuKeJxwrCZpqeeojaHOkMLY3dNrbeJwfI0217XtlN7LLwPFfbuBsoikgDwC1smTOWkAh3vb3CxB87qpY+JJsKw6vwjilw9kw00/QfcuFRT9NzgQ47kNHoOUbXaVa3DP8A2VN9RB/I1Bs0REBERAREQEREBERAREQEREBERAREQEREBERAREQEREBQziPB66vxKjqaGGJ0dGaj4U5Y+TrxiM2aInBuUa6nX0bqZogh3Mrl8zjumLY8sdQy5hkIOnnG4jXI7Y723sdjJMFpHUFNDHNbNHHEx1tRma0NNj3FwsTh3iiHiXrew72ilfFc/LDSW9RvmwuDgD8wrcICIiAiIgIiICIiAiIgIiICIiAiIgIiICIiAiIgIiICIiAotzL4pHCOGzSsdlkI6cOlyZn6AgHyF3f5e+xlK53/AAheKvbGsZSU7rspwHSAbeyHjY+eVlv97kEx5Nn2DhdLN8nqTwy+QjfIcrvVJYX2AkdcaXba6rbkrSNr8BbHPfK91Q020Ni86g9j3CnWC1jquIeyfxjCY5Ra1pG6E27A6OHocOxCDPREQEREBERAREQEREBERAREQEREBERAREQEREBFo8R4siwmrZTVjJAZYzJG8NzteWk52ANJcXNFnGwOjr9itrSV0de3NSPbIPNpB18jbY+j0IPdERBgY9jEfD9NLUVhsyJjnnzNho0C4uSbAekrjTE8Qfi00k1Ubvle+R52Gd5LjoNtSr0/CK4q9iwxUVM7WU9WYdxGwjIDpsX3P+kPNUEg6h5EfEsX1k/85Ut+L6vyZUD1eyGDb0F0Q+j3nsSc0S5EfEsX1k/85UzxqkdVwn2P+MYRJF9azVoN+x+CfQ46jdBnovChq218bZIdQ4Bw3B17EHUEbEHUEL3QERR7HuPaHh12SrmDpfkwx++TOO9sg+D9LiB6UEhRY2HVZroY5JI3RF7WuLHWzsJF8rraXGyyUBERAREQEREBERAREQEREBERAREQV/zqwF2KYaZ6EET0jmzxubpI1oID8rgQW2b4/wDSHe1tLyx5gQcdAQ4z7zXtFhKw9J1QwDUhzbXdYeJh08IIGnhtaogbVMcydoe1wLXNIuC0ixBB3BGi494rwaTg3EZYWOLHQyXjc0kHLo9jwdwcpB30KDrG9Xh++WraPK0U9v4RvP7MaepesGOQzEte4xvaC5zHgseANzY/CA7ltxqNbEXgfKbmy3i9op8YIZVtGh0DZ2j5TRsJANS31jS4b6c9+IWYPhhjs10lQ7psDgCWssc8jQQdQ3w30t1EFC8fcTO4txCacuJYXFsV+0DdGC3bTxH0uPmo8iIOoeRHxLF9ZP8AzlWEq95EfEsX1k/85VhINPRztwiSaOocI4xmqGFxAaI3EmTxHs2S7jfYSt7WtD+J+e+G4HduHE1sgtYR6RXOusp0/wBodv8ASvbnjw6ccwp74b56c9bS5zRjR7Tbtl8f+mNlzJR0cmISNjpGGR7yGta0Xc5x0AAQTvHubWLcbSCGgcYGyWjbDT3DnknYv+G4nbQgW7am9k8D8rWcKsjbiNpKupv1Tv0aVoBkYw9812xud/8AdYena8q+VUfBMYmxICSreNTu2Fp3jYfPzd32Gm8vwv8Avs0sztg50EfoZGbPNvMyhwPmI2adyG1GiIiAiIgIiICIiAiIgIiICIiAiIgIi+XvEQJkIAGpJ0AA7k9gg+lRf4R3DRDoK2EaEex5PO4zPYbfRmF/Q30K4DjnsrTCY3VHz/gQWHfqkWd5eAO18tSMav4a/tEzJxGWyxktd0WAtjuCHDM4kveQe4LQbatQcm8PYLWYxM0YBFLJIwtcDGDdhuLOLxoyx7kiymnOCmxf+6O4ua2zYsjXxnNGZbkuzWADZSA24Ghy6aAgdJ0OHxYZG2OhjbExujWsaGtA9AGn/teWM4PDj8D4MTYJY3izmn+BB3DgdQRqCEHFKKZcyOW83AM/eWneT0ZbevpvtoHgeogXHcCGoOoeRHxLF9ZP/OVYSr3kR8SxfWT/AM5U3xTFIcFhfNiLxFHGMznHYD/9JOgA1JIQeeO1tPh9NK/GXNbAGO6hd8HIdC23e97WGpvbuqS5OYzgWAySOqJSyoc+Rsb52BjGwXIaGODnNY4ttmLiNyASBd0P5mczJuPZssd4qWM+9R9ydupJbd57DZoNh3JhCDtLFMS6cGahLXueWxxEHM0yPIYD4TqATc2OzTtZZVBSNw+JkcVyGNawX3IAtc27rj3h7jGs4We12FTOYGuzhh8URcWlhJjdpctJF99d1cPC/wCEZFPZvE8BiOg6kN3M33dGTmaLeRd9CC6EWuwTiKl4jj6mDzMnbexLTcg+Thu0/SAtigIiICIiAiIgIiICiNHzIira2SiipaoVEbXPewsiFmNAN83VsQbtA1+WFLlWvHD/AOymNUFeCRHPegqPIBxuxxJ7AnMdvxXfVBIOG+YcPE1TJT0sFRHJD+NErY4+nuNR1C46i3hB3HY3WThXGLcWq5KaOlqWOhNpXvYwRMuMzfGJDfMNRYHcbBVjheOnCeIBWODRTYlJU0rC3KAeg5kQl0cbkyNG9r5ydVYPLemdLTy1dQCH100lUL6lsDvDCy9hoIg0jT5SCXLGrcRiw4A1b2subNBOrnfktbu53oFyopxvjOKYUScKozUQBtyYJWCovfUFkkTtP1A47m4VdU/P2LCnuthbhJ8F7n1JdKbfJc98Rda/bYeSC5BW1Fd/2UXRb+XNuRv4YWuv/ucwjyOx+mYCyUg4m41ThqOoG5Gne7IgA0G+xILvnFVF7pgfo4/vA+5T3TA/Rx/eB9ygvBFR/umB+jj+8D7lPdMD9HH94H3KC8EVH+6YH6OP7wPuU90wP0cf3gfcoLjxnBocfgfBibBLG8Wc0/wIO4cDqCNQQuW+ZHLebgGfvLTvJ6MtvX0320EgHqIFx3AsH3TA/Rx/eB9ysXE+fUPE0TqauwkzslszJ17kknTLaG+a9rEa3sgmXJOsjw/AWSVbxGxjqhznONmtaHm5J7BVNzX5oO45k6VDdlLE7MwEWdI8AjqO8hYkAeR11Om0oeGK7iSN2EQVENEKZzpTTSPc6WQSWlBe9jMshYHhpAAsQTba3p7nCv8Azmm+2X7tBUqK2vc4V/5zTfbL92nucK/85pvtl+7QVKitr3OFf+c032y/dp7nCv8Azmm+2X7tBV1BiMuFvElBI+F7dQ5ji1wP0hWbwv8AhB1uGFrcdY2sZcXdpHMG7aFoyuPfUXPnrcenucK/85pvtl+7T3OFf+c032y/doLd4Y5o4bxZYUU4jkJt0pbRyX9AJs7/ACkqWLnb3OFf+c032y/dqScM4Tj/AA27p4fXw4g1hsYndWWMZRlydd7QIwNrB+hb8E2IQXKolzD41m4FgFRHStqYszWPPWMb2Odexy9JwLdAL3vdw07qTUTpHxtNc1rJLeJrHF7A70OLWkj1BQPnx8Sy/WQfzhBtMW4pxHBYTNV4fCWNLM2Ssc54a5zW3DTTC9r33UvUGxPD8U9k0DqqaGaBk+eXpQyQuYOlKA95dK8GPUg7aubv2m0E7alrXQOD2uAc1zSC1zSLggjQgjW6D7REQFHeYHDR4sw+aCCwkID4idLTMIc3X5NyLX+cpEiCuuJuV7sUwqjo6KQNkpnwOL9QD8mV48W/iLxrfS3e6sGmp20jGshFmtAa0eTQLAfYvREBaTiLgyh4qbbGKdkptYPtaVo+bIPEPtst2iCieKvwc3NLn8Lzgi4tDNoQNb2lGh9AIGnc96ox7hWs4YdlxmnfBrYFw8Dj814u13qK7NXlVUkdawsq2NkabXa5oc0211B0OqDiFF0txRyDw/GQ52E5qKQ3IyeKEuJvcxu1A7WaWgeWllUHFvKDEeE7ufGKiIGwkiOa9zYXj+ED6iPSUEIRfrmlhIeLEaEdwfJfUUTp3BsILnOIDQBclx0AAG5ugRROncGwguc4gAAXJcdAABubro7lJykbws1tVjjQ6qcLsbuIGn/zJbc9th3JcpOUjeFmtqscaHVThdjTqIAf/MhG57bDuTaSDljmpXyYXxBUy0LzHIySJzXNNiHCKPUK6OV3NGPjiLp1lo6tg8bNhI0f4jPR5jt9Co/nH8d1f60f9KNROgr5MLlbLQvMcjCHNc02IcO6DttFAOV3NGPjiLp1lo6tg8bNhI0f4kfo8x2+hT9ARamt4opqOdtOHiSocCWwMIdKQNyRcBgtrdxA0K/enVYh+McKVh7NtJNbyLiMjD52D99HaXIZtZXxYe3NWPbGCbAuIF3anKL7nQ6DXRYXtjPXfFsOVv8A8kwdGP8ALERndr+VkHkSsijweKhdmjbmeRYyOJfIRodXuubaDQaaDTQWzUGr9o/ZWuKyOqPNnwIP2TfhDv4y7W3kLbKOMQgNiAaAAAALAAaAAdgvpEBRjjvg9/G8Hsd9R0IiWOdaLO8uaSR4i8ADbtfw762UnRBD63hDEMRjdFVYq7pvBY8NpoWOLDoWhwN23GlxrqpbDC2naGxABrQGgDQBo0AA+hfaICIiAiIgIiICIiAiIgLVS/32sa0/Bgb1fplkzxt+xgfp89u1hfZTTNp2l0xDWtBc4nQBo1JJ8rLTUtdHgdJJVYw4QB5NRKXXGTNYNYe5IaGM8yRsLhoDWce8H4TikEk3EsbIgzxunb73KLWGr2i776NDTe+lheyr7kPguG1lRUzUeeSWF9oRNlzMp3aNkAbp1DYgkbaflawPmZzMm49myxXipYz71F3J26klt322GzQbDuT88o+Kv7K4nE6ZxbFL7zL5ZX/Bcb9mvsb72B8yCHVyIiDlDnH8d1f60f8ASjULU05x/HdX+tH/AEo1C0GTh1dLhkrJKB7o5GEOY5ujg4eStTmjxDxDhTIfbaUQwyxs1prsaZS0F0cjwS4P30BykajY2i/KDAWY/i0LassyR3mc15+GWWysA+US8tNvIO32XUOMYNDj8D4MTYJY3izmn+BB3DgdQRqCEHHnDeOv4cq4amDxOie19rkZhsW3HYtuPX3XZNBWtxGJktObskY2Rp0N2uAcDppsVyrzI5bzcAz95ad5PRlt6+m+2gkA9RAuO4Fu/g/cT+2tA6mm+HSus3zMLyXD7HZh9GVBaiIiAiIgIiICIiAiIgIiICIiAiIgIiINJxTWRwxtZVPDGPJMrnGzW00fjkLvmkARn64b7GiOP+O6vmlOaXhmKV9Oy7gxjSXy5f8AFkA2b5A+i+trXdxFwNDxXMHYw+SSJrA0QB2SMuzFxc8t8Tr2ZpcD3sHWwtuMMweDBWCPDImQsHyWNDR67bn0nzQUZwt+DrPVFr+JphA3QmOMh8v6pf8AAafSMytnh3lzh3DDCMOp25i3I6R3jlc03uC87XvqG2G3kFJkQa3AZnGMxzm74XGJxO5AAcxxOxJjcxxt3cdBsNktVVf9PqmSbMmHRkPbqDWIny3ez0l7B2C2qDlDnH8d1f60f9KNQtTTnH8d1f60f9KNaHhXAH8T1kNPTAkyPANtMrN3Ov2s2577bHZBffIvg5lBhjpa5gcawhxa4XHRYXBgLTprq/6HN8lPfamSj1wydzfmS3mj+1x6jfU6w18Kz6OlZQxsjphlYxrWNGps1oAA19AXsgj2MOixOB8HFVPljeLONzJBbfN1Q0GItNjmeGWNrE2NqfwnA38ncahlkf1KGpvCJxYjpv1DXkaNc1wa4nYtaSO4HQK0ON8FUmORSRzs6bZBZ/TOUOO+YssWOcDqHFpIOxQb5FjYbTOooY2VEhmcxrWukcLOe4AAvI8zuslAREQEREBERAREQEREBERAREQEREBERAREQYuKUXthE5gOUkXa7u2QateNDqHAHY7bHZfmF1vthC17tHEEPH5MrSWvb32eCNztuVlrU03/AE+qfGdGTDqx+XVGkjR5XGV9u95D2Ng5q5tw9PF6t1SQ5xexrbXAJEUfiJI3Aym3m8a2Gs1/Bz4X6jpq2oaDl94iJ3DiA57gPoLW3+c4eahvOFr5cbqY2tJvIwsABzOL4oRp53yiy6M4K4abwjQQ0zDcxt8ZHypXEucdtsxNvQAg3iIiAiIgIiICIiAiIgIiICIiAiIgIiICIiAiIgIiICIiAtXxCwxxdaEEvgPVbbctaDnYB3zR5m28yNiARtE3QU9QYK3ivH455mjLTZnFwJHVkFpY3ekXkv2HgcNhZXCtJw3gMODOqHUoN5JBmJN/CxrWMYLAeFrdB39JW7QEREBERAREQEREBERAREQEREBERAREQEREBERAREQEREBaPjHilnCFKZ5mGU5mRxxg2L5XmwbmIs3ubnsD3sFvFGuP+Gqfi2k9jYk/pGR7RC+1y2cBzhYHQ3aHCx3BPeyDTDi3EcImibidDF06iphhdLHOXNifJlBDmlgJ8gdrg66i8+Gqpin4uquBJIqbmBAKmnErclZbOWzR6tkP5RAynUB48R8RCudAREQEREBERAREQEREBERAREQEREBERAREQEREBERAREQFHOOsFfjVPH7GmNO6KaKcPDQ9wLL2ytOhNyNwe+hUjXnPCKhpbJsfIkH1EbIK6r+HJOI5Y28R1BmgiqBMI2U7mdSRjXfjLsPhy6FoPyz5BT/2xZ5P/ZSf8V+Q4ayF2ZuYm5Or3OGYi17E72WWgxfbJnk/9lJ/xT2yZ5P/AGUn/FZSINT7d9PM6UDIHEX1a8Aaatfa5+w+g6X2bZOq28fcXFwf4jReUdBHG4uDdSb3NzY+i/wfUvaRmcEXIv3G/qQY1JWGqJ0Ayiztb++dwPQLb97+grLXiylbEQYxlsA3TYtGwP0dvX5leyAiIgIiICIiAiIgIiICIiAiIgIiICIiAiIgIiICIiAiIgIiICIiAiIgIiICIiAiIg//2Q=="/>
          <p:cNvSpPr>
            <a:spLocks noChangeAspect="1" noChangeArrowheads="1"/>
          </p:cNvSpPr>
          <p:nvPr>
            <p:custDataLst>
              <p:tags r:id="rId3"/>
            </p:custDataLst>
          </p:nvPr>
        </p:nvSpPr>
        <p:spPr bwMode="auto">
          <a:xfrm>
            <a:off x="4538663" y="-182563"/>
            <a:ext cx="304800" cy="304801"/>
          </a:xfrm>
          <a:prstGeom prst="rect">
            <a:avLst/>
          </a:prstGeom>
          <a:noFill/>
          <a:ln w="9525">
            <a:noFill/>
            <a:miter lim="800000"/>
            <a:headEnd/>
            <a:tailEnd/>
          </a:ln>
        </p:spPr>
        <p:txBody>
          <a:bodyPr/>
          <a:lstStyle/>
          <a:p>
            <a:endParaRPr lang="en-US"/>
          </a:p>
        </p:txBody>
      </p:sp>
      <p:sp>
        <p:nvSpPr>
          <p:cNvPr id="8219" name="Rectangle 2"/>
          <p:cNvSpPr>
            <a:spLocks noChangeArrowheads="1"/>
          </p:cNvSpPr>
          <p:nvPr>
            <p:custDataLst>
              <p:tags r:id="rId4"/>
            </p:custDataLst>
          </p:nvPr>
        </p:nvSpPr>
        <p:spPr bwMode="auto">
          <a:xfrm>
            <a:off x="6221594" y="5503979"/>
            <a:ext cx="2847975" cy="1277273"/>
          </a:xfrm>
          <a:prstGeom prst="rect">
            <a:avLst/>
          </a:prstGeom>
          <a:solidFill>
            <a:srgbClr val="FFFFFF"/>
          </a:solidFill>
          <a:ln w="9525">
            <a:noFill/>
            <a:miter lim="800000"/>
            <a:headEnd/>
            <a:tailEnd/>
          </a:ln>
          <a:effectLst>
            <a:outerShdw blurRad="50800" dist="38100" dir="8100000" algn="tr" rotWithShape="0">
              <a:prstClr val="black">
                <a:alpha val="40000"/>
              </a:prstClr>
            </a:outerShdw>
          </a:effectLst>
        </p:spPr>
        <p:txBody>
          <a:bodyPr wrap="square">
            <a:spAutoFit/>
          </a:bodyPr>
          <a:lstStyle/>
          <a:p>
            <a:pPr algn="l" eaLnBrk="0" hangingPunct="0">
              <a:spcBef>
                <a:spcPct val="50000"/>
              </a:spcBef>
              <a:buClr>
                <a:srgbClr val="D60093"/>
              </a:buClr>
              <a:buSzPct val="150000"/>
              <a:defRPr/>
            </a:pPr>
            <a:r>
              <a:rPr lang="en-GB" sz="1400" dirty="0"/>
              <a:t> Line/tie-line spacing: </a:t>
            </a:r>
            <a:r>
              <a:rPr lang="nb-NO" sz="1400" dirty="0"/>
              <a:t>6</a:t>
            </a:r>
            <a:r>
              <a:rPr lang="en-GB" sz="1400" dirty="0"/>
              <a:t>/</a:t>
            </a:r>
            <a:r>
              <a:rPr lang="nb-NO" sz="1400" dirty="0"/>
              <a:t>20 </a:t>
            </a:r>
            <a:r>
              <a:rPr lang="en-GB" sz="1400" dirty="0"/>
              <a:t>km</a:t>
            </a:r>
          </a:p>
          <a:p>
            <a:pPr algn="l">
              <a:spcBef>
                <a:spcPct val="50000"/>
              </a:spcBef>
              <a:buClr>
                <a:srgbClr val="D60093"/>
              </a:buClr>
              <a:buSzPct val="150000"/>
              <a:defRPr/>
            </a:pPr>
            <a:r>
              <a:rPr lang="en-GB" sz="1400" dirty="0"/>
              <a:t>Sensor elevation: </a:t>
            </a:r>
            <a:r>
              <a:rPr lang="nb-NO" sz="1400" dirty="0"/>
              <a:t>230 </a:t>
            </a:r>
            <a:r>
              <a:rPr lang="en-GB" sz="1400" dirty="0"/>
              <a:t>m</a:t>
            </a:r>
          </a:p>
          <a:p>
            <a:pPr algn="l">
              <a:spcBef>
                <a:spcPct val="50000"/>
              </a:spcBef>
              <a:buClr>
                <a:srgbClr val="D60093"/>
              </a:buClr>
              <a:buSzPct val="150000"/>
              <a:defRPr/>
            </a:pPr>
            <a:r>
              <a:rPr lang="en-GB" sz="1400" dirty="0"/>
              <a:t>Area coverage: </a:t>
            </a:r>
            <a:r>
              <a:rPr lang="nb-NO" sz="1400" dirty="0"/>
              <a:t>80</a:t>
            </a:r>
            <a:r>
              <a:rPr lang="en-GB" sz="1400" dirty="0"/>
              <a:t>.000</a:t>
            </a:r>
            <a:r>
              <a:rPr lang="nb-NO" sz="1400" dirty="0"/>
              <a:t> </a:t>
            </a:r>
            <a:r>
              <a:rPr lang="en-GB" sz="1400" dirty="0"/>
              <a:t>km²</a:t>
            </a:r>
          </a:p>
          <a:p>
            <a:pPr algn="l">
              <a:spcBef>
                <a:spcPct val="50000"/>
              </a:spcBef>
              <a:buClr>
                <a:srgbClr val="D60093"/>
              </a:buClr>
              <a:buSzPct val="150000"/>
              <a:defRPr/>
            </a:pPr>
            <a:r>
              <a:rPr lang="en-GB" sz="1400" dirty="0"/>
              <a:t>Total flying distance: </a:t>
            </a:r>
            <a:r>
              <a:rPr lang="nb-NO" sz="1400" dirty="0"/>
              <a:t>17</a:t>
            </a:r>
            <a:r>
              <a:rPr lang="en-GB" sz="1400" dirty="0"/>
              <a:t>.600</a:t>
            </a:r>
            <a:r>
              <a:rPr lang="nb-NO" sz="1400" dirty="0"/>
              <a:t> </a:t>
            </a:r>
            <a:r>
              <a:rPr lang="en-GB" sz="1400" dirty="0"/>
              <a:t>km</a:t>
            </a:r>
          </a:p>
        </p:txBody>
      </p:sp>
      <p:sp>
        <p:nvSpPr>
          <p:cNvPr id="8222" name="TextBox 31"/>
          <p:cNvSpPr txBox="1">
            <a:spLocks noChangeArrowheads="1"/>
          </p:cNvSpPr>
          <p:nvPr>
            <p:custDataLst>
              <p:tags r:id="rId5"/>
            </p:custDataLst>
          </p:nvPr>
        </p:nvSpPr>
        <p:spPr bwMode="auto">
          <a:xfrm>
            <a:off x="57150" y="523875"/>
            <a:ext cx="4747763" cy="307777"/>
          </a:xfrm>
          <a:prstGeom prst="rect">
            <a:avLst/>
          </a:prstGeom>
          <a:solidFill>
            <a:srgbClr val="FF0000"/>
          </a:solidFill>
          <a:ln w="9525">
            <a:noFill/>
            <a:miter lim="800000"/>
            <a:headEnd/>
            <a:tailEnd/>
          </a:ln>
        </p:spPr>
        <p:txBody>
          <a:bodyPr wrap="square">
            <a:spAutoFit/>
          </a:bodyPr>
          <a:lstStyle/>
          <a:p>
            <a:pPr>
              <a:defRPr/>
            </a:pPr>
            <a:r>
              <a:rPr lang="en-US" sz="1400" b="1" dirty="0">
                <a:solidFill>
                  <a:schemeClr val="bg1"/>
                </a:solidFill>
              </a:rPr>
              <a:t>A total of 88.100 km of new HR/HQ magnetic profiles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st.jpeg"/>
          <p:cNvPicPr>
            <a:picLocks noChangeAspect="1"/>
          </p:cNvPicPr>
          <p:nvPr>
            <p:custDataLst>
              <p:tags r:id="rId1"/>
            </p:custDataLst>
          </p:nvPr>
        </p:nvPicPr>
        <p:blipFill>
          <a:blip r:embed="rId9" cstate="print"/>
          <a:stretch>
            <a:fillRect/>
          </a:stretch>
        </p:blipFill>
        <p:spPr>
          <a:xfrm>
            <a:off x="0" y="392486"/>
            <a:ext cx="9144000" cy="6465514"/>
          </a:xfrm>
          <a:prstGeom prst="rect">
            <a:avLst/>
          </a:prstGeom>
        </p:spPr>
      </p:pic>
      <p:sp>
        <p:nvSpPr>
          <p:cNvPr id="10243" name="AutoShape 2" descr="data:image/jpeg;base64,/9j/4AAQSkZJRgABAQAAAQABAAD/2wCEAAkGBhEGEBUUBxIWEBUVGBMUFRcYFxgVFBYRGBsXFx4VGBYYHCYhGBknGhodHy8mJiosLDMtFR49QTAqNyYrLywBCQoKBQUFDQUFDSkYEhgpKSkpKSkpKSkpKSkpKSkpKSkpKSkpKSkpKSkpKSkpKSkpKSkpKSkpKSkpKSkpKSkpKf/AABEIAOEA4QMBIgACEQEDEQH/xAAcAAEAAgMBAQEAAAAAAAAAAAAABgcEBQgDAgH/xABKEAABAwIEBAICDAsHBAMAAAABAAIDBBEFEiExBgcTQSJRYYEUFRgjMjVCYnFzkdMIM1JUVXKTlKGysxYkQ4KDktIlNLHxU2PB/8QAFAEBAAAAAAAAAAAAAAAAAAAAAP/EABQRAQAAAAAAAAAAAAAAAAAAAAD/2gAMAwEAAhEDEQA/ALxREQEREBERAREQEREBERAUPxPmbT4HWx0uMQVFOZXFkcr2R9B/iLQ4PbITlJtuLjMCQ0KYKs+anD0fFWIYZTVZIbKMSFxe7XCBrmusCL2cAbX1tZBMuKeJxwrCZpqeeojaHOkMLY3dNrbeJwfI0217XtlN7LLwPFfbuBsoikgDwC1smTOWkAh3vb3CxB87qpY+JJsKw6vwjilw9kw00/QfcuFRT9NzgQ47kNHoOUbXaVa3DP8A2VN9RB/I1Bs0REBERAREQEREBERAREQEREBERAREQEREBERAREQEREBQziPB66vxKjqaGGJ0dGaj4U5Y+TrxiM2aInBuUa6nX0bqZogh3Mrl8zjumLY8sdQy5hkIOnnG4jXI7Y723sdjJMFpHUFNDHNbNHHEx1tRma0NNj3FwsTh3iiHiXrew72ilfFc/LDSW9RvmwuDgD8wrcICIiAiIgIiICIiAiIgIiICIiAiIgIiICIiAiIgIiICIiAotzL4pHCOGzSsdlkI6cOlyZn6AgHyF3f5e+xlK53/AAheKvbGsZSU7rspwHSAbeyHjY+eVlv97kEx5Nn2DhdLN8nqTwy+QjfIcrvVJYX2AkdcaXba6rbkrSNr8BbHPfK91Q020Ni86g9j3CnWC1jquIeyfxjCY5Ra1pG6E27A6OHocOxCDPREQEREBERAREQEREBERAREQEREBERAREQEREBFo8R4siwmrZTVjJAZYzJG8NzteWk52ANJcXNFnGwOjr9itrSV0de3NSPbIPNpB18jbY+j0IPdERBgY9jEfD9NLUVhsyJjnnzNho0C4uSbAekrjTE8Qfi00k1Ubvle+R52Gd5LjoNtSr0/CK4q9iwxUVM7WU9WYdxGwjIDpsX3P+kPNUEg6h5EfEsX1k/85Ut+L6vyZUD1eyGDb0F0Q+j3nsSc0S5EfEsX1k/85UzxqkdVwn2P+MYRJF9azVoN+x+CfQ46jdBnovChq218bZIdQ4Bw3B17EHUEbEHUEL3QERR7HuPaHh12SrmDpfkwx++TOO9sg+D9LiB6UEhRY2HVZroY5JI3RF7WuLHWzsJF8rraXGyyUBERAREQEREBERAREQEREBERAREQV/zqwF2KYaZ6EET0jmzxubpI1oID8rgQW2b4/wDSHe1tLyx5gQcdAQ4z7zXtFhKw9J1QwDUhzbXdYeJh08IIGnhtaogbVMcydoe1wLXNIuC0ixBB3BGi494rwaTg3EZYWOLHQyXjc0kHLo9jwdwcpB30KDrG9Xh++WraPK0U9v4RvP7MaepesGOQzEte4xvaC5zHgseANzY/CA7ltxqNbEXgfKbmy3i9op8YIZVtGh0DZ2j5TRsJANS31jS4b6c9+IWYPhhjs10lQ7psDgCWssc8jQQdQ3w30t1EFC8fcTO4txCacuJYXFsV+0DdGC3bTxH0uPmo8iIOoeRHxLF9ZP8AzlWEq95EfEsX1k/85VhINPRztwiSaOocI4xmqGFxAaI3EmTxHs2S7jfYSt7WtD+J+e+G4HduHE1sgtYR6RXOusp0/wBodv8ASvbnjw6ccwp74b56c9bS5zRjR7Tbtl8f+mNlzJR0cmISNjpGGR7yGta0Xc5x0AAQTvHubWLcbSCGgcYGyWjbDT3DnknYv+G4nbQgW7am9k8D8rWcKsjbiNpKupv1Tv0aVoBkYw9812xud/8AdYena8q+VUfBMYmxICSreNTu2Fp3jYfPzd32Gm8vwv8Avs0sztg50EfoZGbPNvMyhwPmI2adyG1GiIiAiIgIiICIiAiIgIiICIiAiIgIi+XvEQJkIAGpJ0AA7k9gg+lRf4R3DRDoK2EaEex5PO4zPYbfRmF/Q30K4DjnsrTCY3VHz/gQWHfqkWd5eAO18tSMav4a/tEzJxGWyxktd0WAtjuCHDM4kveQe4LQbatQcm8PYLWYxM0YBFLJIwtcDGDdhuLOLxoyx7kiymnOCmxf+6O4ua2zYsjXxnNGZbkuzWADZSA24Ghy6aAgdJ0OHxYZG2OhjbExujWsaGtA9AGn/teWM4PDj8D4MTYJY3izmn+BB3DgdQRqCEHFKKZcyOW83AM/eWneT0ZbevpvtoHgeogXHcCGoOoeRHxLF9ZP/OVYSr3kR8SxfWT/AM5U3xTFIcFhfNiLxFHGMznHYD/9JOgA1JIQeeO1tPh9NK/GXNbAGO6hd8HIdC23e97WGpvbuqS5OYzgWAySOqJSyoc+Rsb52BjGwXIaGODnNY4ttmLiNyASBd0P5mczJuPZssd4qWM+9R9ydupJbd57DZoNh3JhCDtLFMS6cGahLXueWxxEHM0yPIYD4TqATc2OzTtZZVBSNw+JkcVyGNawX3IAtc27rj3h7jGs4We12FTOYGuzhh8URcWlhJjdpctJF99d1cPC/wCEZFPZvE8BiOg6kN3M33dGTmaLeRd9CC6EWuwTiKl4jj6mDzMnbexLTcg+Thu0/SAtigIiICIiAiIgIiICiNHzIira2SiipaoVEbXPewsiFmNAN83VsQbtA1+WFLlWvHD/AOymNUFeCRHPegqPIBxuxxJ7AnMdvxXfVBIOG+YcPE1TJT0sFRHJD+NErY4+nuNR1C46i3hB3HY3WThXGLcWq5KaOlqWOhNpXvYwRMuMzfGJDfMNRYHcbBVjheOnCeIBWODRTYlJU0rC3KAeg5kQl0cbkyNG9r5ydVYPLemdLTy1dQCH100lUL6lsDvDCy9hoIg0jT5SCXLGrcRiw4A1b2subNBOrnfktbu53oFyopxvjOKYUScKozUQBtyYJWCovfUFkkTtP1A47m4VdU/P2LCnuthbhJ8F7n1JdKbfJc98Rda/bYeSC5BW1Fd/2UXRb+XNuRv4YWuv/ucwjyOx+mYCyUg4m41ThqOoG5Gne7IgA0G+xILvnFVF7pgfo4/vA+5T3TA/Rx/eB9ygvBFR/umB+jj+8D7lPdMD9HH94H3KC8EVH+6YH6OP7wPuU90wP0cf3gfcoLjxnBocfgfBibBLG8Wc0/wIO4cDqCNQQuW+ZHLebgGfvLTvJ6MtvX0320EgHqIFx3AsH3TA/Rx/eB9ysXE+fUPE0TqauwkzslszJ17kknTLaG+a9rEa3sgmXJOsjw/AWSVbxGxjqhznONmtaHm5J7BVNzX5oO45k6VDdlLE7MwEWdI8AjqO8hYkAeR11Om0oeGK7iSN2EQVENEKZzpTTSPc6WQSWlBe9jMshYHhpAAsQTba3p7nCv8Azmm+2X7tBUqK2vc4V/5zTfbL92nucK/85pvtl+7QVKitr3OFf+c032y/dp7nCv8Azmm+2X7tBV1BiMuFvElBI+F7dQ5ji1wP0hWbwv8AhB1uGFrcdY2sZcXdpHMG7aFoyuPfUXPnrcenucK/85pvtl+7T3OFf+c032y/doLd4Y5o4bxZYUU4jkJt0pbRyX9AJs7/ACkqWLnb3OFf+c032y/dqScM4Tj/AA27p4fXw4g1hsYndWWMZRlydd7QIwNrB+hb8E2IQXKolzD41m4FgFRHStqYszWPPWMb2Odexy9JwLdAL3vdw07qTUTpHxtNc1rJLeJrHF7A70OLWkj1BQPnx8Sy/WQfzhBtMW4pxHBYTNV4fCWNLM2Ssc54a5zW3DTTC9r33UvUGxPD8U9k0DqqaGaBk+eXpQyQuYOlKA95dK8GPUg7aubv2m0E7alrXQOD2uAc1zSC1zSLggjQgjW6D7REQFHeYHDR4sw+aCCwkID4idLTMIc3X5NyLX+cpEiCuuJuV7sUwqjo6KQNkpnwOL9QD8mV48W/iLxrfS3e6sGmp20jGshFmtAa0eTQLAfYvREBaTiLgyh4qbbGKdkptYPtaVo+bIPEPtst2iCieKvwc3NLn8Lzgi4tDNoQNb2lGh9AIGnc96ox7hWs4YdlxmnfBrYFw8Dj814u13qK7NXlVUkdawsq2NkabXa5oc0211B0OqDiFF0txRyDw/GQ52E5qKQ3IyeKEuJvcxu1A7WaWgeWllUHFvKDEeE7ufGKiIGwkiOa9zYXj+ED6iPSUEIRfrmlhIeLEaEdwfJfUUTp3BsILnOIDQBclx0AAG5ugRROncGwguc4gAAXJcdAABubro7lJykbws1tVjjQ6qcLsbuIGn/zJbc9th3JcpOUjeFmtqscaHVThdjTqIAf/MhG57bDuTaSDljmpXyYXxBUy0LzHIySJzXNNiHCKPUK6OV3NGPjiLp1lo6tg8bNhI0f4jPR5jt9Co/nH8d1f60f9KNROgr5MLlbLQvMcjCHNc02IcO6DttFAOV3NGPjiLp1lo6tg8bNhI0f4kfo8x2+hT9ARamt4opqOdtOHiSocCWwMIdKQNyRcBgtrdxA0K/enVYh+McKVh7NtJNbyLiMjD52D99HaXIZtZXxYe3NWPbGCbAuIF3anKL7nQ6DXRYXtjPXfFsOVv8A8kwdGP8ALERndr+VkHkSsijweKhdmjbmeRYyOJfIRodXuubaDQaaDTQWzUGr9o/ZWuKyOqPNnwIP2TfhDv4y7W3kLbKOMQgNiAaAAAALAAaAAdgvpEBRjjvg9/G8Hsd9R0IiWOdaLO8uaSR4i8ADbtfw762UnRBD63hDEMRjdFVYq7pvBY8NpoWOLDoWhwN23GlxrqpbDC2naGxABrQGgDQBo0AA+hfaICIiAiIgIiICIiAiIgLVS/32sa0/Bgb1fplkzxt+xgfp89u1hfZTTNp2l0xDWtBc4nQBo1JJ8rLTUtdHgdJJVYw4QB5NRKXXGTNYNYe5IaGM8yRsLhoDWce8H4TikEk3EsbIgzxunb73KLWGr2i776NDTe+lheyr7kPguG1lRUzUeeSWF9oRNlzMp3aNkAbp1DYgkbaflawPmZzMm49myxXipYz71F3J26klt322GzQbDuT88o+Kv7K4nE6ZxbFL7zL5ZX/Bcb9mvsb72B8yCHVyIiDlDnH8d1f60f8ASjULU05x/HdX+tH/AEo1C0GTh1dLhkrJKB7o5GEOY5ujg4eStTmjxDxDhTIfbaUQwyxs1prsaZS0F0cjwS4P30BykajY2i/KDAWY/i0LassyR3mc15+GWWysA+US8tNvIO32XUOMYNDj8D4MTYJY3izmn+BB3DgdQRqCEHHnDeOv4cq4amDxOie19rkZhsW3HYtuPX3XZNBWtxGJktObskY2Rp0N2uAcDppsVyrzI5bzcAz95ad5PRlt6+m+2gkA9RAuO4Fu/g/cT+2tA6mm+HSus3zMLyXD7HZh9GVBaiIiAiIgIiICIiAiIgIiICIiAiIgIiINJxTWRwxtZVPDGPJMrnGzW00fjkLvmkARn64b7GiOP+O6vmlOaXhmKV9Oy7gxjSXy5f8AFkA2b5A+i+trXdxFwNDxXMHYw+SSJrA0QB2SMuzFxc8t8Tr2ZpcD3sHWwtuMMweDBWCPDImQsHyWNDR67bn0nzQUZwt+DrPVFr+JphA3QmOMh8v6pf8AAafSMytnh3lzh3DDCMOp25i3I6R3jlc03uC87XvqG2G3kFJkQa3AZnGMxzm74XGJxO5AAcxxOxJjcxxt3cdBsNktVVf9PqmSbMmHRkPbqDWIny3ez0l7B2C2qDlDnH8d1f60f9KNQtTTnH8d1f60f9KNaHhXAH8T1kNPTAkyPANtMrN3Ov2s2577bHZBffIvg5lBhjpa5gcawhxa4XHRYXBgLTprq/6HN8lPfamSj1wydzfmS3mj+1x6jfU6w18Kz6OlZQxsjphlYxrWNGps1oAA19AXsgj2MOixOB8HFVPljeLONzJBbfN1Q0GItNjmeGWNrE2NqfwnA38ncahlkf1KGpvCJxYjpv1DXkaNc1wa4nYtaSO4HQK0ON8FUmORSRzs6bZBZ/TOUOO+YssWOcDqHFpIOxQb5FjYbTOooY2VEhmcxrWukcLOe4AAvI8zuslAREQEREBERAREQEREBERAREQEREBERAREQYuKUXthE5gOUkXa7u2QateNDqHAHY7bHZfmF1vthC17tHEEPH5MrSWvb32eCNztuVlrU03/AE+qfGdGTDqx+XVGkjR5XGV9u95D2Ng5q5tw9PF6t1SQ5xexrbXAJEUfiJI3Aym3m8a2Gs1/Bz4X6jpq2oaDl94iJ3DiA57gPoLW3+c4eahvOFr5cbqY2tJvIwsABzOL4oRp53yiy6M4K4abwjQQ0zDcxt8ZHypXEucdtsxNvQAg3iIiAiIgIiICIiAiIgIiICIiAiIgIiICIiAiIgIiICIiAtXxCwxxdaEEvgPVbbctaDnYB3zR5m28yNiARtE3QU9QYK3ivH455mjLTZnFwJHVkFpY3ekXkv2HgcNhZXCtJw3gMODOqHUoN5JBmJN/CxrWMYLAeFrdB39JW7QEREBERAREQEREBERAREQEREBERAREQEREBERAREQEREBaPjHilnCFKZ5mGU5mRxxg2L5XmwbmIs3ubnsD3sFvFGuP+Gqfi2k9jYk/pGR7RC+1y2cBzhYHQ3aHCx3BPeyDTDi3EcImibidDF06iphhdLHOXNifJlBDmlgJ8gdrg66i8+Gqpin4uquBJIqbmBAKmnErclZbOWzR6tkP5RAynUB48R8RCudAREQEREBERAREQEREBERAREQEREBERAREQEREBERAREQFHOOsFfjVPH7GmNO6KaKcPDQ9wLL2ytOhNyNwe+hUjXnPCKhpbJsfIkH1EbIK6r+HJOI5Y28R1BmgiqBMI2U7mdSRjXfjLsPhy6FoPyz5BT/2xZ5P/ZSf8V+Q4ayF2ZuYm5Or3OGYi17E72WWgxfbJnk/9lJ/xT2yZ5P/AGUn/FZSINT7d9PM6UDIHEX1a8Aaatfa5+w+g6X2bZOq28fcXFwf4jReUdBHG4uDdSb3NzY+i/wfUvaRmcEXIv3G/qQY1JWGqJ0Ayiztb++dwPQLb97+grLXiylbEQYxlsA3TYtGwP0dvX5leyAiIgIiICIiAiIgIiICIiAiIgIiICIiAiIgIiICIiAiIgIiICIiAiIgIiICIiAiIg//2Q=="/>
          <p:cNvSpPr>
            <a:spLocks noChangeAspect="1" noChangeArrowheads="1"/>
          </p:cNvSpPr>
          <p:nvPr>
            <p:custDataLst>
              <p:tags r:id="rId2"/>
            </p:custDataLst>
          </p:nvPr>
        </p:nvSpPr>
        <p:spPr bwMode="auto">
          <a:xfrm>
            <a:off x="4538663" y="-182563"/>
            <a:ext cx="304800" cy="304801"/>
          </a:xfrm>
          <a:prstGeom prst="rect">
            <a:avLst/>
          </a:prstGeom>
          <a:noFill/>
          <a:ln w="9525">
            <a:noFill/>
            <a:miter lim="800000"/>
            <a:headEnd/>
            <a:tailEnd/>
          </a:ln>
        </p:spPr>
        <p:txBody>
          <a:bodyPr/>
          <a:lstStyle/>
          <a:p>
            <a:endParaRPr lang="en-US"/>
          </a:p>
        </p:txBody>
      </p:sp>
      <p:sp>
        <p:nvSpPr>
          <p:cNvPr id="35" name="Rectangle 2"/>
          <p:cNvSpPr>
            <a:spLocks noChangeArrowheads="1"/>
          </p:cNvSpPr>
          <p:nvPr>
            <p:custDataLst>
              <p:tags r:id="rId3"/>
            </p:custDataLst>
          </p:nvPr>
        </p:nvSpPr>
        <p:spPr bwMode="auto">
          <a:xfrm>
            <a:off x="6289482" y="5580727"/>
            <a:ext cx="2854518" cy="1277273"/>
          </a:xfrm>
          <a:prstGeom prst="rect">
            <a:avLst/>
          </a:prstGeom>
          <a:solidFill>
            <a:srgbClr val="FFFFFF"/>
          </a:solidFill>
          <a:ln w="9525">
            <a:solidFill>
              <a:schemeClr val="tx1"/>
            </a:solidFill>
            <a:miter lim="800000"/>
            <a:headEnd/>
            <a:tailEnd/>
          </a:ln>
          <a:effectLst>
            <a:outerShdw blurRad="50800" dist="38100" dir="2700000" algn="tl" rotWithShape="0">
              <a:prstClr val="black">
                <a:alpha val="40000"/>
              </a:prstClr>
            </a:outerShdw>
          </a:effectLst>
        </p:spPr>
        <p:txBody>
          <a:bodyPr wrap="square">
            <a:spAutoFit/>
          </a:bodyPr>
          <a:lstStyle/>
          <a:p>
            <a:pPr algn="l" eaLnBrk="0" hangingPunct="0">
              <a:spcBef>
                <a:spcPct val="50000"/>
              </a:spcBef>
              <a:buClr>
                <a:srgbClr val="D60093"/>
              </a:buClr>
              <a:buSzPct val="150000"/>
              <a:defRPr/>
            </a:pPr>
            <a:r>
              <a:rPr lang="nb-NO" sz="1400" dirty="0"/>
              <a:t>Old </a:t>
            </a:r>
            <a:r>
              <a:rPr lang="nb-NO" sz="1400" dirty="0" err="1"/>
              <a:t>magnetic</a:t>
            </a:r>
            <a:r>
              <a:rPr lang="nb-NO" sz="1400" dirty="0"/>
              <a:t> grid </a:t>
            </a:r>
            <a:r>
              <a:rPr lang="nb-NO" sz="1400" dirty="0" err="1"/>
              <a:t>based</a:t>
            </a:r>
            <a:r>
              <a:rPr lang="nb-NO" sz="1400" dirty="0"/>
              <a:t> </a:t>
            </a:r>
            <a:r>
              <a:rPr lang="nb-NO" sz="1400" dirty="0" err="1"/>
              <a:t>on</a:t>
            </a:r>
            <a:r>
              <a:rPr lang="nb-NO" sz="1400" dirty="0"/>
              <a:t> ”</a:t>
            </a:r>
            <a:r>
              <a:rPr lang="nb-NO" sz="1400" dirty="0" err="1"/>
              <a:t>unreliable</a:t>
            </a:r>
            <a:r>
              <a:rPr lang="nb-NO" sz="1400" dirty="0"/>
              <a:t>” vintage </a:t>
            </a:r>
            <a:r>
              <a:rPr lang="nb-NO" sz="1400" dirty="0" err="1"/>
              <a:t>dataset</a:t>
            </a:r>
            <a:endParaRPr lang="nb-NO" sz="1400" dirty="0"/>
          </a:p>
          <a:p>
            <a:pPr algn="l" eaLnBrk="0" hangingPunct="0">
              <a:spcBef>
                <a:spcPct val="50000"/>
              </a:spcBef>
              <a:buClr>
                <a:srgbClr val="D60093"/>
              </a:buClr>
              <a:buSzPct val="150000"/>
              <a:defRPr/>
            </a:pPr>
            <a:r>
              <a:rPr lang="nb-NO" sz="1400" dirty="0"/>
              <a:t>(</a:t>
            </a:r>
            <a:r>
              <a:rPr lang="nb-NO" sz="1400" dirty="0" err="1"/>
              <a:t>e.g</a:t>
            </a:r>
            <a:r>
              <a:rPr lang="nb-NO" sz="1400" dirty="0"/>
              <a:t>. </a:t>
            </a:r>
            <a:r>
              <a:rPr lang="nb-NO" sz="1400" dirty="0" err="1"/>
              <a:t>release</a:t>
            </a:r>
            <a:r>
              <a:rPr lang="nb-NO" sz="1400" dirty="0"/>
              <a:t> data, NGDC, </a:t>
            </a:r>
            <a:r>
              <a:rPr lang="nb-NO" sz="1400" dirty="0" err="1"/>
              <a:t>Verhoef</a:t>
            </a:r>
            <a:r>
              <a:rPr lang="nb-NO" sz="1400" dirty="0"/>
              <a:t>, CAMP, NAGTEC, EMAG2 )</a:t>
            </a:r>
            <a:endParaRPr lang="en-GB" sz="1400" dirty="0"/>
          </a:p>
        </p:txBody>
      </p:sp>
      <p:sp>
        <p:nvSpPr>
          <p:cNvPr id="32" name="Text Box 4"/>
          <p:cNvSpPr txBox="1">
            <a:spLocks noChangeArrowheads="1"/>
          </p:cNvSpPr>
          <p:nvPr>
            <p:custDataLst>
              <p:tags r:id="rId4"/>
            </p:custDataLst>
          </p:nvPr>
        </p:nvSpPr>
        <p:spPr bwMode="auto">
          <a:xfrm>
            <a:off x="0" y="0"/>
            <a:ext cx="9144000" cy="461665"/>
          </a:xfrm>
          <a:prstGeom prst="rect">
            <a:avLst/>
          </a:prstGeom>
          <a:solidFill>
            <a:srgbClr val="CC99FF"/>
          </a:solidFill>
          <a:ln w="9525">
            <a:noFill/>
            <a:miter lim="800000"/>
            <a:headEnd/>
            <a:tailEnd/>
          </a:ln>
          <a:effectLst/>
        </p:spPr>
        <p:txBody>
          <a:bodyPr>
            <a:spAutoFit/>
          </a:bodyPr>
          <a:lstStyle/>
          <a:p>
            <a:pPr algn="l">
              <a:defRPr/>
            </a:pPr>
            <a:r>
              <a:rPr lang="en-GB" b="1" dirty="0">
                <a:solidFill>
                  <a:schemeClr val="accent3"/>
                </a:solidFill>
                <a:effectLst>
                  <a:outerShdw blurRad="38100" dist="38100" dir="2700000" algn="tl">
                    <a:srgbClr val="000000">
                      <a:alpha val="43137"/>
                    </a:srgbClr>
                  </a:outerShdw>
                </a:effectLst>
                <a:latin typeface="Arial" charset="0"/>
              </a:rPr>
              <a:t>Comparison with vintage aeromagnetic (released) data</a:t>
            </a:r>
            <a:endParaRPr lang="en-GB" dirty="0">
              <a:solidFill>
                <a:schemeClr val="accent3"/>
              </a:solidFill>
              <a:latin typeface="Arial" charset="0"/>
            </a:endParaRPr>
          </a:p>
        </p:txBody>
      </p:sp>
      <p:pic>
        <p:nvPicPr>
          <p:cNvPr id="8" name="Picture 7" descr="NASUTI_20012_mergeJAS12_1000m_NorthPoleLambert_SURFER_Vscalebar.png"/>
          <p:cNvPicPr>
            <a:picLocks noChangeAspect="1"/>
          </p:cNvPicPr>
          <p:nvPr>
            <p:custDataLst>
              <p:tags r:id="rId5"/>
            </p:custDataLst>
          </p:nvPr>
        </p:nvPicPr>
        <p:blipFill>
          <a:blip r:embed="rId10" cstate="print"/>
          <a:stretch>
            <a:fillRect/>
          </a:stretch>
        </p:blipFill>
        <p:spPr>
          <a:xfrm>
            <a:off x="8182055" y="685800"/>
            <a:ext cx="638095" cy="2438095"/>
          </a:xfrm>
          <a:prstGeom prst="rect">
            <a:avLst/>
          </a:prstGeom>
          <a:ln>
            <a:noFill/>
          </a:ln>
        </p:spPr>
      </p:pic>
      <p:sp>
        <p:nvSpPr>
          <p:cNvPr id="9" name="TextBox 8"/>
          <p:cNvSpPr txBox="1"/>
          <p:nvPr>
            <p:custDataLst>
              <p:tags r:id="rId6"/>
            </p:custDataLst>
          </p:nvPr>
        </p:nvSpPr>
        <p:spPr>
          <a:xfrm>
            <a:off x="307476" y="6273579"/>
            <a:ext cx="3656770" cy="261610"/>
          </a:xfrm>
          <a:prstGeom prst="rect">
            <a:avLst/>
          </a:prstGeom>
          <a:solidFill>
            <a:schemeClr val="bg1"/>
          </a:solidFill>
        </p:spPr>
        <p:txBody>
          <a:bodyPr wrap="none" rtlCol="0">
            <a:spAutoFit/>
          </a:bodyPr>
          <a:lstStyle/>
          <a:p>
            <a:r>
              <a:rPr lang="en-GB" sz="1100" dirty="0"/>
              <a:t>Previous “Vintage” compilation after Olesen et al (2010)</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est.jpeg"/>
          <p:cNvPicPr>
            <a:picLocks noChangeAspect="1"/>
          </p:cNvPicPr>
          <p:nvPr>
            <p:custDataLst>
              <p:tags r:id="rId1"/>
            </p:custDataLst>
          </p:nvPr>
        </p:nvPicPr>
        <p:blipFill>
          <a:blip r:embed="rId10" cstate="print"/>
          <a:stretch>
            <a:fillRect/>
          </a:stretch>
        </p:blipFill>
        <p:spPr>
          <a:xfrm>
            <a:off x="0" y="392486"/>
            <a:ext cx="9144000" cy="6465514"/>
          </a:xfrm>
          <a:prstGeom prst="rect">
            <a:avLst/>
          </a:prstGeom>
        </p:spPr>
      </p:pic>
      <p:sp>
        <p:nvSpPr>
          <p:cNvPr id="3" name="Text Box 4"/>
          <p:cNvSpPr txBox="1">
            <a:spLocks noChangeArrowheads="1"/>
          </p:cNvSpPr>
          <p:nvPr>
            <p:custDataLst>
              <p:tags r:id="rId2"/>
            </p:custDataLst>
          </p:nvPr>
        </p:nvSpPr>
        <p:spPr bwMode="auto">
          <a:xfrm>
            <a:off x="0" y="0"/>
            <a:ext cx="9144000" cy="461963"/>
          </a:xfrm>
          <a:prstGeom prst="rect">
            <a:avLst/>
          </a:prstGeom>
          <a:solidFill>
            <a:srgbClr val="CC99FF"/>
          </a:solidFill>
          <a:ln w="9525">
            <a:noFill/>
            <a:miter lim="800000"/>
            <a:headEnd/>
            <a:tailEnd/>
          </a:ln>
          <a:effectLst/>
        </p:spPr>
        <p:txBody>
          <a:bodyPr>
            <a:spAutoFit/>
          </a:bodyPr>
          <a:lstStyle/>
          <a:p>
            <a:pPr algn="l">
              <a:defRPr/>
            </a:pPr>
            <a:r>
              <a:rPr lang="nb-NO" b="1" dirty="0">
                <a:solidFill>
                  <a:schemeClr val="accent3"/>
                </a:solidFill>
                <a:effectLst>
                  <a:outerShdw blurRad="38100" dist="38100" dir="2700000" algn="tl">
                    <a:srgbClr val="000000">
                      <a:alpha val="43137"/>
                    </a:srgbClr>
                  </a:outerShdw>
                </a:effectLst>
                <a:latin typeface="Arial" charset="0"/>
              </a:rPr>
              <a:t>Up-to-date Continental Shelf </a:t>
            </a:r>
            <a:r>
              <a:rPr lang="nb-NO" b="1" dirty="0" err="1">
                <a:solidFill>
                  <a:schemeClr val="accent3"/>
                </a:solidFill>
                <a:effectLst>
                  <a:outerShdw blurRad="38100" dist="38100" dir="2700000" algn="tl">
                    <a:srgbClr val="000000">
                      <a:alpha val="43137"/>
                    </a:srgbClr>
                  </a:outerShdw>
                </a:effectLst>
                <a:latin typeface="Arial" charset="0"/>
              </a:rPr>
              <a:t>Geophysics</a:t>
            </a:r>
            <a:r>
              <a:rPr lang="nb-NO" b="1" dirty="0">
                <a:solidFill>
                  <a:schemeClr val="accent3"/>
                </a:solidFill>
                <a:effectLst>
                  <a:outerShdw blurRad="38100" dist="38100" dir="2700000" algn="tl">
                    <a:srgbClr val="000000">
                      <a:alpha val="43137"/>
                    </a:srgbClr>
                  </a:outerShdw>
                </a:effectLst>
                <a:latin typeface="Arial" charset="0"/>
              </a:rPr>
              <a:t> team </a:t>
            </a:r>
            <a:r>
              <a:rPr lang="nb-NO" b="1" dirty="0" err="1">
                <a:solidFill>
                  <a:schemeClr val="accent3"/>
                </a:solidFill>
                <a:effectLst>
                  <a:outerShdw blurRad="38100" dist="38100" dir="2700000" algn="tl">
                    <a:srgbClr val="000000">
                      <a:alpha val="43137"/>
                    </a:srgbClr>
                  </a:outerShdw>
                </a:effectLst>
                <a:latin typeface="Arial" charset="0"/>
              </a:rPr>
              <a:t>compilation</a:t>
            </a:r>
            <a:endParaRPr lang="en-GB" dirty="0">
              <a:solidFill>
                <a:schemeClr val="accent3"/>
              </a:solidFill>
              <a:latin typeface="Arial" charset="0"/>
            </a:endParaRPr>
          </a:p>
        </p:txBody>
      </p:sp>
      <p:sp>
        <p:nvSpPr>
          <p:cNvPr id="11268" name="AutoShape 2" descr="data:image/jpeg;base64,/9j/4AAQSkZJRgABAQAAAQABAAD/2wCEAAkGBhEGEBUUBxIWEBUVGBMUFRcYFxgVFBYRGBsXFx4VGBYYHCYhGBknGhodHy8mJiosLDMtFR49QTAqNyYrLywBCQoKBQUFDQUFDSkYEhgpKSkpKSkpKSkpKSkpKSkpKSkpKSkpKSkpKSkpKSkpKSkpKSkpKSkpKSkpKSkpKSkpKf/AABEIAOEA4QMBIgACEQEDEQH/xAAcAAEAAgMBAQEAAAAAAAAAAAAABgcEBQgDAgH/xABKEAABAwIEBAICDAsHBAMAAAABAAIDBBEFEiExBgcTQSJRYYEUFRgjMjVCYnFzkdMIM1JUVXKTlKGysxYkQ4KDktIlNLHxU2PB/8QAFAEBAAAAAAAAAAAAAAAAAAAAAP/EABQRAQAAAAAAAAAAAAAAAAAAAAD/2gAMAwEAAhEDEQA/ALxREQEREBERAREQEREBERAUPxPmbT4HWx0uMQVFOZXFkcr2R9B/iLQ4PbITlJtuLjMCQ0KYKs+anD0fFWIYZTVZIbKMSFxe7XCBrmusCL2cAbX1tZBMuKeJxwrCZpqeeojaHOkMLY3dNrbeJwfI0217XtlN7LLwPFfbuBsoikgDwC1smTOWkAh3vb3CxB87qpY+JJsKw6vwjilw9kw00/QfcuFRT9NzgQ47kNHoOUbXaVa3DP8A2VN9RB/I1Bs0REBERAREQEREBERAREQEREBERAREQEREBERAREQEREBQziPB66vxKjqaGGJ0dGaj4U5Y+TrxiM2aInBuUa6nX0bqZogh3Mrl8zjumLY8sdQy5hkIOnnG4jXI7Y723sdjJMFpHUFNDHNbNHHEx1tRma0NNj3FwsTh3iiHiXrew72ilfFc/LDSW9RvmwuDgD8wrcICIiAiIgIiICIiAiIgIiICIiAiIgIiICIiAiIgIiICIiAotzL4pHCOGzSsdlkI6cOlyZn6AgHyF3f5e+xlK53/AAheKvbGsZSU7rspwHSAbeyHjY+eVlv97kEx5Nn2DhdLN8nqTwy+QjfIcrvVJYX2AkdcaXba6rbkrSNr8BbHPfK91Q020Ni86g9j3CnWC1jquIeyfxjCY5Ra1pG6E27A6OHocOxCDPREQEREBERAREQEREBERAREQEREBERAREQEREBFo8R4siwmrZTVjJAZYzJG8NzteWk52ANJcXNFnGwOjr9itrSV0de3NSPbIPNpB18jbY+j0IPdERBgY9jEfD9NLUVhsyJjnnzNho0C4uSbAekrjTE8Qfi00k1Ubvle+R52Gd5LjoNtSr0/CK4q9iwxUVM7WU9WYdxGwjIDpsX3P+kPNUEg6h5EfEsX1k/85Ut+L6vyZUD1eyGDb0F0Q+j3nsSc0S5EfEsX1k/85UzxqkdVwn2P+MYRJF9azVoN+x+CfQ46jdBnovChq218bZIdQ4Bw3B17EHUEbEHUEL3QERR7HuPaHh12SrmDpfkwx++TOO9sg+D9LiB6UEhRY2HVZroY5JI3RF7WuLHWzsJF8rraXGyyUBERAREQEREBERAREQEREBERAREQV/zqwF2KYaZ6EET0jmzxubpI1oID8rgQW2b4/wDSHe1tLyx5gQcdAQ4z7zXtFhKw9J1QwDUhzbXdYeJh08IIGnhtaogbVMcydoe1wLXNIuC0ixBB3BGi494rwaTg3EZYWOLHQyXjc0kHLo9jwdwcpB30KDrG9Xh++WraPK0U9v4RvP7MaepesGOQzEte4xvaC5zHgseANzY/CA7ltxqNbEXgfKbmy3i9op8YIZVtGh0DZ2j5TRsJANS31jS4b6c9+IWYPhhjs10lQ7psDgCWssc8jQQdQ3w30t1EFC8fcTO4txCacuJYXFsV+0DdGC3bTxH0uPmo8iIOoeRHxLF9ZP8AzlWEq95EfEsX1k/85VhINPRztwiSaOocI4xmqGFxAaI3EmTxHs2S7jfYSt7WtD+J+e+G4HduHE1sgtYR6RXOusp0/wBodv8ASvbnjw6ccwp74b56c9bS5zRjR7Tbtl8f+mNlzJR0cmISNjpGGR7yGta0Xc5x0AAQTvHubWLcbSCGgcYGyWjbDT3DnknYv+G4nbQgW7am9k8D8rWcKsjbiNpKupv1Tv0aVoBkYw9812xud/8AdYena8q+VUfBMYmxICSreNTu2Fp3jYfPzd32Gm8vwv8Avs0sztg50EfoZGbPNvMyhwPmI2adyG1GiIiAiIgIiICIiAiIgIiICIiAiIgIi+XvEQJkIAGpJ0AA7k9gg+lRf4R3DRDoK2EaEex5PO4zPYbfRmF/Q30K4DjnsrTCY3VHz/gQWHfqkWd5eAO18tSMav4a/tEzJxGWyxktd0WAtjuCHDM4kveQe4LQbatQcm8PYLWYxM0YBFLJIwtcDGDdhuLOLxoyx7kiymnOCmxf+6O4ua2zYsjXxnNGZbkuzWADZSA24Ghy6aAgdJ0OHxYZG2OhjbExujWsaGtA9AGn/teWM4PDj8D4MTYJY3izmn+BB3DgdQRqCEHFKKZcyOW83AM/eWneT0ZbevpvtoHgeogXHcCGoOoeRHxLF9ZP/OVYSr3kR8SxfWT/AM5U3xTFIcFhfNiLxFHGMznHYD/9JOgA1JIQeeO1tPh9NK/GXNbAGO6hd8HIdC23e97WGpvbuqS5OYzgWAySOqJSyoc+Rsb52BjGwXIaGODnNY4ttmLiNyASBd0P5mczJuPZssd4qWM+9R9ydupJbd57DZoNh3JhCDtLFMS6cGahLXueWxxEHM0yPIYD4TqATc2OzTtZZVBSNw+JkcVyGNawX3IAtc27rj3h7jGs4We12FTOYGuzhh8URcWlhJjdpctJF99d1cPC/wCEZFPZvE8BiOg6kN3M33dGTmaLeRd9CC6EWuwTiKl4jj6mDzMnbexLTcg+Thu0/SAtigIiICIiAiIgIiICiNHzIira2SiipaoVEbXPewsiFmNAN83VsQbtA1+WFLlWvHD/AOymNUFeCRHPegqPIBxuxxJ7AnMdvxXfVBIOG+YcPE1TJT0sFRHJD+NErY4+nuNR1C46i3hB3HY3WThXGLcWq5KaOlqWOhNpXvYwRMuMzfGJDfMNRYHcbBVjheOnCeIBWODRTYlJU0rC3KAeg5kQl0cbkyNG9r5ydVYPLemdLTy1dQCH100lUL6lsDvDCy9hoIg0jT5SCXLGrcRiw4A1b2subNBOrnfktbu53oFyopxvjOKYUScKozUQBtyYJWCovfUFkkTtP1A47m4VdU/P2LCnuthbhJ8F7n1JdKbfJc98Rda/bYeSC5BW1Fd/2UXRb+XNuRv4YWuv/ucwjyOx+mYCyUg4m41ThqOoG5Gne7IgA0G+xILvnFVF7pgfo4/vA+5T3TA/Rx/eB9ygvBFR/umB+jj+8D7lPdMD9HH94H3KC8EVH+6YH6OP7wPuU90wP0cf3gfcoLjxnBocfgfBibBLG8Wc0/wIO4cDqCNQQuW+ZHLebgGfvLTvJ6MtvX0320EgHqIFx3AsH3TA/Rx/eB9ysXE+fUPE0TqauwkzslszJ17kknTLaG+a9rEa3sgmXJOsjw/AWSVbxGxjqhznONmtaHm5J7BVNzX5oO45k6VDdlLE7MwEWdI8AjqO8hYkAeR11Om0oeGK7iSN2EQVENEKZzpTTSPc6WQSWlBe9jMshYHhpAAsQTba3p7nCv8Azmm+2X7tBUqK2vc4V/5zTfbL92nucK/85pvtl+7QVKitr3OFf+c032y/dp7nCv8Azmm+2X7tBV1BiMuFvElBI+F7dQ5ji1wP0hWbwv8AhB1uGFrcdY2sZcXdpHMG7aFoyuPfUXPnrcenucK/85pvtl+7T3OFf+c032y/doLd4Y5o4bxZYUU4jkJt0pbRyX9AJs7/ACkqWLnb3OFf+c032y/dqScM4Tj/AA27p4fXw4g1hsYndWWMZRlydd7QIwNrB+hb8E2IQXKolzD41m4FgFRHStqYszWPPWMb2Odexy9JwLdAL3vdw07qTUTpHxtNc1rJLeJrHF7A70OLWkj1BQPnx8Sy/WQfzhBtMW4pxHBYTNV4fCWNLM2Ssc54a5zW3DTTC9r33UvUGxPD8U9k0DqqaGaBk+eXpQyQuYOlKA95dK8GPUg7aubv2m0E7alrXQOD2uAc1zSC1zSLggjQgjW6D7REQFHeYHDR4sw+aCCwkID4idLTMIc3X5NyLX+cpEiCuuJuV7sUwqjo6KQNkpnwOL9QD8mV48W/iLxrfS3e6sGmp20jGshFmtAa0eTQLAfYvREBaTiLgyh4qbbGKdkptYPtaVo+bIPEPtst2iCieKvwc3NLn8Lzgi4tDNoQNb2lGh9AIGnc96ox7hWs4YdlxmnfBrYFw8Dj814u13qK7NXlVUkdawsq2NkabXa5oc0211B0OqDiFF0txRyDw/GQ52E5qKQ3IyeKEuJvcxu1A7WaWgeWllUHFvKDEeE7ufGKiIGwkiOa9zYXj+ED6iPSUEIRfrmlhIeLEaEdwfJfUUTp3BsILnOIDQBclx0AAG5ugRROncGwguc4gAAXJcdAABubro7lJykbws1tVjjQ6qcLsbuIGn/zJbc9th3JcpOUjeFmtqscaHVThdjTqIAf/MhG57bDuTaSDljmpXyYXxBUy0LzHIySJzXNNiHCKPUK6OV3NGPjiLp1lo6tg8bNhI0f4jPR5jt9Co/nH8d1f60f9KNROgr5MLlbLQvMcjCHNc02IcO6DttFAOV3NGPjiLp1lo6tg8bNhI0f4kfo8x2+hT9ARamt4opqOdtOHiSocCWwMIdKQNyRcBgtrdxA0K/enVYh+McKVh7NtJNbyLiMjD52D99HaXIZtZXxYe3NWPbGCbAuIF3anKL7nQ6DXRYXtjPXfFsOVv8A8kwdGP8ALERndr+VkHkSsijweKhdmjbmeRYyOJfIRodXuubaDQaaDTQWzUGr9o/ZWuKyOqPNnwIP2TfhDv4y7W3kLbKOMQgNiAaAAAALAAaAAdgvpEBRjjvg9/G8Hsd9R0IiWOdaLO8uaSR4i8ADbtfw762UnRBD63hDEMRjdFVYq7pvBY8NpoWOLDoWhwN23GlxrqpbDC2naGxABrQGgDQBo0AA+hfaICIiAiIgIiICIiAiIgLVS/32sa0/Bgb1fplkzxt+xgfp89u1hfZTTNp2l0xDWtBc4nQBo1JJ8rLTUtdHgdJJVYw4QB5NRKXXGTNYNYe5IaGM8yRsLhoDWce8H4TikEk3EsbIgzxunb73KLWGr2i776NDTe+lheyr7kPguG1lRUzUeeSWF9oRNlzMp3aNkAbp1DYgkbaflawPmZzMm49myxXipYz71F3J26klt322GzQbDuT88o+Kv7K4nE6ZxbFL7zL5ZX/Bcb9mvsb72B8yCHVyIiDlDnH8d1f60f8ASjULU05x/HdX+tH/AEo1C0GTh1dLhkrJKB7o5GEOY5ujg4eStTmjxDxDhTIfbaUQwyxs1prsaZS0F0cjwS4P30BykajY2i/KDAWY/i0LassyR3mc15+GWWysA+US8tNvIO32XUOMYNDj8D4MTYJY3izmn+BB3DgdQRqCEHHnDeOv4cq4amDxOie19rkZhsW3HYtuPX3XZNBWtxGJktObskY2Rp0N2uAcDppsVyrzI5bzcAz95ad5PRlt6+m+2gkA9RAuO4Fu/g/cT+2tA6mm+HSus3zMLyXD7HZh9GVBaiIiAiIgIiICIiAiIgIiICIiAiIgIiINJxTWRwxtZVPDGPJMrnGzW00fjkLvmkARn64b7GiOP+O6vmlOaXhmKV9Oy7gxjSXy5f8AFkA2b5A+i+trXdxFwNDxXMHYw+SSJrA0QB2SMuzFxc8t8Tr2ZpcD3sHWwtuMMweDBWCPDImQsHyWNDR67bn0nzQUZwt+DrPVFr+JphA3QmOMh8v6pf8AAafSMytnh3lzh3DDCMOp25i3I6R3jlc03uC87XvqG2G3kFJkQa3AZnGMxzm74XGJxO5AAcxxOxJjcxxt3cdBsNktVVf9PqmSbMmHRkPbqDWIny3ez0l7B2C2qDlDnH8d1f60f9KNQtTTnH8d1f60f9KNaHhXAH8T1kNPTAkyPANtMrN3Ov2s2577bHZBffIvg5lBhjpa5gcawhxa4XHRYXBgLTprq/6HN8lPfamSj1wydzfmS3mj+1x6jfU6w18Kz6OlZQxsjphlYxrWNGps1oAA19AXsgj2MOixOB8HFVPljeLONzJBbfN1Q0GItNjmeGWNrE2NqfwnA38ncahlkf1KGpvCJxYjpv1DXkaNc1wa4nYtaSO4HQK0ON8FUmORSRzs6bZBZ/TOUOO+YssWOcDqHFpIOxQb5FjYbTOooY2VEhmcxrWukcLOe4AAvI8zuslAREQEREBERAREQEREBERAREQEREBERAREQYuKUXthE5gOUkXa7u2QateNDqHAHY7bHZfmF1vthC17tHEEPH5MrSWvb32eCNztuVlrU03/AE+qfGdGTDqx+XVGkjR5XGV9u95D2Ng5q5tw9PF6t1SQ5xexrbXAJEUfiJI3Aym3m8a2Gs1/Bz4X6jpq2oaDl94iJ3DiA57gPoLW3+c4eahvOFr5cbqY2tJvIwsABzOL4oRp53yiy6M4K4abwjQQ0zDcxt8ZHypXEucdtsxNvQAg3iIiAiIgIiICIiAiIgIiICIiAiIgIiICIiAiIgIiICIiAtXxCwxxdaEEvgPVbbctaDnYB3zR5m28yNiARtE3QU9QYK3ivH455mjLTZnFwJHVkFpY3ekXkv2HgcNhZXCtJw3gMODOqHUoN5JBmJN/CxrWMYLAeFrdB39JW7QEREBERAREQEREBERAREQEREBERAREQEREBERAREQEREBaPjHilnCFKZ5mGU5mRxxg2L5XmwbmIs3ubnsD3sFvFGuP+Gqfi2k9jYk/pGR7RC+1y2cBzhYHQ3aHCx3BPeyDTDi3EcImibidDF06iphhdLHOXNifJlBDmlgJ8gdrg66i8+Gqpin4uquBJIqbmBAKmnErclZbOWzR6tkP5RAynUB48R8RCudAREQEREBERAREQEREBERAREQEREBERAREQEREBERAREQFHOOsFfjVPH7GmNO6KaKcPDQ9wLL2ytOhNyNwe+hUjXnPCKhpbJsfIkH1EbIK6r+HJOI5Y28R1BmgiqBMI2U7mdSRjXfjLsPhy6FoPyz5BT/2xZ5P/ZSf8V+Q4ayF2ZuYm5Or3OGYi17E72WWgxfbJnk/9lJ/xT2yZ5P/AGUn/FZSINT7d9PM6UDIHEX1a8Aaatfa5+w+g6X2bZOq28fcXFwf4jReUdBHG4uDdSb3NzY+i/wfUvaRmcEXIv3G/qQY1JWGqJ0Ayiztb++dwPQLb97+grLXiylbEQYxlsA3TYtGwP0dvX5leyAiIgIiICIiAiIgIiICIiAiIgIiICIiAiIgIiICIiAiIgIiICIiAiIgIiICIiAiIg//2Q=="/>
          <p:cNvSpPr>
            <a:spLocks noChangeAspect="1" noChangeArrowheads="1"/>
          </p:cNvSpPr>
          <p:nvPr>
            <p:custDataLst>
              <p:tags r:id="rId3"/>
            </p:custDataLst>
          </p:nvPr>
        </p:nvSpPr>
        <p:spPr bwMode="auto">
          <a:xfrm>
            <a:off x="4538663" y="-182563"/>
            <a:ext cx="304800" cy="304801"/>
          </a:xfrm>
          <a:prstGeom prst="rect">
            <a:avLst/>
          </a:prstGeom>
          <a:noFill/>
          <a:ln w="9525">
            <a:noFill/>
            <a:miter lim="800000"/>
            <a:headEnd/>
            <a:tailEnd/>
          </a:ln>
        </p:spPr>
        <p:txBody>
          <a:bodyPr/>
          <a:lstStyle/>
          <a:p>
            <a:endParaRPr lang="en-US"/>
          </a:p>
        </p:txBody>
      </p:sp>
      <p:sp>
        <p:nvSpPr>
          <p:cNvPr id="29" name="Rectangle 2"/>
          <p:cNvSpPr>
            <a:spLocks noChangeArrowheads="1"/>
          </p:cNvSpPr>
          <p:nvPr>
            <p:custDataLst>
              <p:tags r:id="rId4"/>
            </p:custDataLst>
          </p:nvPr>
        </p:nvSpPr>
        <p:spPr bwMode="auto">
          <a:xfrm>
            <a:off x="5781675" y="5688013"/>
            <a:ext cx="3362325" cy="1169987"/>
          </a:xfrm>
          <a:prstGeom prst="rect">
            <a:avLst/>
          </a:prstGeom>
          <a:solidFill>
            <a:schemeClr val="accent3"/>
          </a:solidFill>
          <a:ln w="9525">
            <a:solidFill>
              <a:schemeClr val="bg1"/>
            </a:solidFill>
            <a:miter lim="800000"/>
            <a:headEnd/>
            <a:tailEnd/>
          </a:ln>
          <a:effectLst>
            <a:outerShdw blurRad="50800" dist="38100" dir="8100000" algn="tr" rotWithShape="0">
              <a:prstClr val="black">
                <a:alpha val="40000"/>
              </a:prstClr>
            </a:outerShdw>
          </a:effectLst>
        </p:spPr>
        <p:txBody>
          <a:bodyPr>
            <a:spAutoFit/>
          </a:bodyPr>
          <a:lstStyle/>
          <a:p>
            <a:pPr algn="l">
              <a:buSzPct val="125000"/>
              <a:defRPr/>
            </a:pPr>
            <a:r>
              <a:rPr lang="en-GB" sz="1400" dirty="0">
                <a:solidFill>
                  <a:srgbClr val="0000FF"/>
                </a:solidFill>
              </a:rPr>
              <a:t>New total magnetic field grid </a:t>
            </a:r>
            <a:r>
              <a:rPr lang="en-GB" sz="1400" dirty="0"/>
              <a:t>+</a:t>
            </a:r>
            <a:r>
              <a:rPr lang="en-GB" sz="1400" dirty="0">
                <a:solidFill>
                  <a:srgbClr val="008000"/>
                </a:solidFill>
              </a:rPr>
              <a:t>MF7 satellite correction</a:t>
            </a:r>
            <a:endParaRPr lang="en-GB" sz="1400" dirty="0"/>
          </a:p>
          <a:p>
            <a:pPr algn="l">
              <a:buSzPct val="125000"/>
              <a:defRPr/>
            </a:pPr>
            <a:r>
              <a:rPr lang="en-GB" sz="1400" dirty="0"/>
              <a:t>The new NGU compilation also includes the reprocessing of all surrounding dataset (</a:t>
            </a:r>
            <a:r>
              <a:rPr lang="en-GB" sz="1400" dirty="0" err="1"/>
              <a:t>Gernigon</a:t>
            </a:r>
            <a:r>
              <a:rPr lang="en-GB" sz="1400" dirty="0"/>
              <a:t> et al., 2015)</a:t>
            </a:r>
          </a:p>
        </p:txBody>
      </p:sp>
      <p:pic>
        <p:nvPicPr>
          <p:cNvPr id="11" name="Picture 10" descr="NASUTI_20012_mergeJAS12_1000m_NorthPoleLambert_SURFER_Vscalebar.png"/>
          <p:cNvPicPr>
            <a:picLocks noChangeAspect="1"/>
          </p:cNvPicPr>
          <p:nvPr>
            <p:custDataLst>
              <p:tags r:id="rId5"/>
            </p:custDataLst>
          </p:nvPr>
        </p:nvPicPr>
        <p:blipFill>
          <a:blip r:embed="rId11" cstate="print"/>
          <a:stretch>
            <a:fillRect/>
          </a:stretch>
        </p:blipFill>
        <p:spPr>
          <a:xfrm>
            <a:off x="8182055" y="685800"/>
            <a:ext cx="638095" cy="2438095"/>
          </a:xfrm>
          <a:prstGeom prst="rect">
            <a:avLst/>
          </a:prstGeom>
          <a:ln>
            <a:noFill/>
          </a:ln>
        </p:spPr>
      </p:pic>
      <p:sp>
        <p:nvSpPr>
          <p:cNvPr id="7" name="TextBox 6"/>
          <p:cNvSpPr txBox="1"/>
          <p:nvPr>
            <p:custDataLst>
              <p:tags r:id="rId6"/>
            </p:custDataLst>
          </p:nvPr>
        </p:nvSpPr>
        <p:spPr>
          <a:xfrm>
            <a:off x="235574" y="600075"/>
            <a:ext cx="2361544" cy="276999"/>
          </a:xfrm>
          <a:prstGeom prst="rect">
            <a:avLst/>
          </a:prstGeom>
          <a:noFill/>
        </p:spPr>
        <p:txBody>
          <a:bodyPr wrap="none" rtlCol="0">
            <a:spAutoFit/>
          </a:bodyPr>
          <a:lstStyle/>
          <a:p>
            <a:r>
              <a:rPr lang="en-GB" sz="1200" dirty="0"/>
              <a:t>©</a:t>
            </a:r>
            <a:r>
              <a:rPr lang="en-GB" sz="1050" dirty="0"/>
              <a:t> continental shelf geophysics NGU</a:t>
            </a:r>
          </a:p>
        </p:txBody>
      </p:sp>
      <p:sp>
        <p:nvSpPr>
          <p:cNvPr id="8" name="TextBox 7"/>
          <p:cNvSpPr txBox="1"/>
          <p:nvPr>
            <p:custDataLst>
              <p:tags r:id="rId7"/>
            </p:custDataLst>
          </p:nvPr>
        </p:nvSpPr>
        <p:spPr>
          <a:xfrm>
            <a:off x="89767" y="6596390"/>
            <a:ext cx="3020379" cy="261610"/>
          </a:xfrm>
          <a:prstGeom prst="rect">
            <a:avLst/>
          </a:prstGeom>
          <a:solidFill>
            <a:schemeClr val="bg1"/>
          </a:solidFill>
        </p:spPr>
        <p:txBody>
          <a:bodyPr wrap="none" rtlCol="0">
            <a:spAutoFit/>
          </a:bodyPr>
          <a:lstStyle/>
          <a:p>
            <a:r>
              <a:rPr lang="en-GB" sz="1100" dirty="0"/>
              <a:t>*:New COOP aeromagnetic data not included</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test.jpeg"/>
          <p:cNvPicPr>
            <a:picLocks noChangeAspect="1"/>
          </p:cNvPicPr>
          <p:nvPr>
            <p:custDataLst>
              <p:tags r:id="rId1"/>
            </p:custDataLst>
          </p:nvPr>
        </p:nvPicPr>
        <p:blipFill>
          <a:blip r:embed="rId16" cstate="print"/>
          <a:stretch>
            <a:fillRect/>
          </a:stretch>
        </p:blipFill>
        <p:spPr>
          <a:xfrm>
            <a:off x="0" y="392486"/>
            <a:ext cx="9144000" cy="6465514"/>
          </a:xfrm>
          <a:prstGeom prst="rect">
            <a:avLst/>
          </a:prstGeom>
        </p:spPr>
      </p:pic>
      <p:sp>
        <p:nvSpPr>
          <p:cNvPr id="3" name="Text Box 4"/>
          <p:cNvSpPr txBox="1">
            <a:spLocks noChangeArrowheads="1"/>
          </p:cNvSpPr>
          <p:nvPr>
            <p:custDataLst>
              <p:tags r:id="rId2"/>
            </p:custDataLst>
          </p:nvPr>
        </p:nvSpPr>
        <p:spPr bwMode="auto">
          <a:xfrm>
            <a:off x="0" y="0"/>
            <a:ext cx="9144000" cy="461963"/>
          </a:xfrm>
          <a:prstGeom prst="rect">
            <a:avLst/>
          </a:prstGeom>
          <a:solidFill>
            <a:srgbClr val="CC99FF"/>
          </a:solidFill>
          <a:ln w="9525">
            <a:noFill/>
            <a:miter lim="800000"/>
            <a:headEnd/>
            <a:tailEnd/>
          </a:ln>
          <a:effectLst/>
        </p:spPr>
        <p:txBody>
          <a:bodyPr>
            <a:spAutoFit/>
          </a:bodyPr>
          <a:lstStyle/>
          <a:p>
            <a:pPr algn="l">
              <a:defRPr/>
            </a:pPr>
            <a:r>
              <a:rPr lang="nb-NO" b="1" dirty="0">
                <a:solidFill>
                  <a:schemeClr val="bg1"/>
                </a:solidFill>
                <a:effectLst>
                  <a:outerShdw blurRad="38100" dist="38100" dir="2700000" algn="tl">
                    <a:srgbClr val="000000">
                      <a:alpha val="43137"/>
                    </a:srgbClr>
                  </a:outerShdw>
                </a:effectLst>
                <a:latin typeface="Arial" charset="0"/>
              </a:rPr>
              <a:t>Norway Basin: COB, </a:t>
            </a:r>
            <a:r>
              <a:rPr lang="nb-NO" b="1" dirty="0" err="1">
                <a:solidFill>
                  <a:schemeClr val="bg1"/>
                </a:solidFill>
                <a:effectLst>
                  <a:outerShdw blurRad="38100" dist="38100" dir="2700000" algn="tl">
                    <a:srgbClr val="000000">
                      <a:alpha val="43137"/>
                    </a:srgbClr>
                  </a:outerShdw>
                </a:effectLst>
                <a:latin typeface="Arial" charset="0"/>
              </a:rPr>
              <a:t>spreading</a:t>
            </a:r>
            <a:r>
              <a:rPr lang="nb-NO" b="1" dirty="0">
                <a:solidFill>
                  <a:schemeClr val="bg1"/>
                </a:solidFill>
                <a:effectLst>
                  <a:outerShdw blurRad="38100" dist="38100" dir="2700000" algn="tl">
                    <a:srgbClr val="000000">
                      <a:alpha val="43137"/>
                    </a:srgbClr>
                  </a:outerShdw>
                </a:effectLst>
                <a:latin typeface="Arial" charset="0"/>
              </a:rPr>
              <a:t> and </a:t>
            </a:r>
            <a:r>
              <a:rPr lang="nb-NO" b="1" dirty="0" err="1">
                <a:solidFill>
                  <a:schemeClr val="bg1"/>
                </a:solidFill>
                <a:effectLst>
                  <a:outerShdw blurRad="38100" dist="38100" dir="2700000" algn="tl">
                    <a:srgbClr val="000000">
                      <a:alpha val="43137"/>
                    </a:srgbClr>
                  </a:outerShdw>
                </a:effectLst>
                <a:latin typeface="Arial" charset="0"/>
              </a:rPr>
              <a:t>structural</a:t>
            </a:r>
            <a:r>
              <a:rPr lang="nb-NO" b="1" dirty="0">
                <a:solidFill>
                  <a:schemeClr val="bg1"/>
                </a:solidFill>
                <a:effectLst>
                  <a:outerShdw blurRad="38100" dist="38100" dir="2700000" algn="tl">
                    <a:srgbClr val="000000">
                      <a:alpha val="43137"/>
                    </a:srgbClr>
                  </a:outerShdw>
                </a:effectLst>
                <a:latin typeface="Arial" charset="0"/>
              </a:rPr>
              <a:t> </a:t>
            </a:r>
            <a:r>
              <a:rPr lang="en-GB" b="1" dirty="0">
                <a:solidFill>
                  <a:schemeClr val="bg1"/>
                </a:solidFill>
                <a:effectLst>
                  <a:outerShdw blurRad="38100" dist="38100" dir="2700000" algn="tl">
                    <a:srgbClr val="000000">
                      <a:alpha val="43137"/>
                    </a:srgbClr>
                  </a:outerShdw>
                </a:effectLst>
                <a:latin typeface="Arial" charset="0"/>
              </a:rPr>
              <a:t>interpretation</a:t>
            </a:r>
            <a:endParaRPr lang="en-GB" dirty="0">
              <a:solidFill>
                <a:schemeClr val="bg1"/>
              </a:solidFill>
              <a:latin typeface="Arial" charset="0"/>
            </a:endParaRPr>
          </a:p>
        </p:txBody>
      </p:sp>
      <p:sp>
        <p:nvSpPr>
          <p:cNvPr id="16399" name="Rectangle 2"/>
          <p:cNvSpPr>
            <a:spLocks noChangeArrowheads="1"/>
          </p:cNvSpPr>
          <p:nvPr>
            <p:custDataLst>
              <p:tags r:id="rId3"/>
            </p:custDataLst>
          </p:nvPr>
        </p:nvSpPr>
        <p:spPr bwMode="auto">
          <a:xfrm>
            <a:off x="0" y="6103918"/>
            <a:ext cx="9144000" cy="738664"/>
          </a:xfrm>
          <a:prstGeom prst="rect">
            <a:avLst/>
          </a:prstGeom>
          <a:solidFill>
            <a:srgbClr val="FFFFFF"/>
          </a:solidFill>
          <a:ln w="9525">
            <a:noFill/>
            <a:miter lim="800000"/>
            <a:headEnd/>
            <a:tailEnd/>
          </a:ln>
        </p:spPr>
        <p:txBody>
          <a:bodyPr wrap="square">
            <a:spAutoFit/>
          </a:bodyPr>
          <a:lstStyle/>
          <a:p>
            <a:pPr algn="just">
              <a:buSzPct val="125000"/>
            </a:pPr>
            <a:r>
              <a:rPr lang="en-GB" sz="1400" dirty="0"/>
              <a:t>Complete and conjugate sets of magnetic chrons from C24B to C10 have been identified on both sides of the Aegir Ridge -&gt;  </a:t>
            </a:r>
            <a:r>
              <a:rPr lang="en-GB" sz="1400" dirty="0">
                <a:solidFill>
                  <a:srgbClr val="FF0000"/>
                </a:solidFill>
              </a:rPr>
              <a:t>a</a:t>
            </a:r>
            <a:r>
              <a:rPr lang="en-GB" sz="1400" dirty="0"/>
              <a:t> </a:t>
            </a:r>
            <a:r>
              <a:rPr lang="en-GB" sz="1400" dirty="0">
                <a:solidFill>
                  <a:srgbClr val="FF0000"/>
                </a:solidFill>
              </a:rPr>
              <a:t>clear fan-shaped spreading system !</a:t>
            </a:r>
            <a:endParaRPr lang="en-GB" sz="1400" dirty="0"/>
          </a:p>
          <a:p>
            <a:pPr algn="just">
              <a:buSzPct val="125000"/>
            </a:pPr>
            <a:r>
              <a:rPr lang="en-GB" sz="1400" dirty="0"/>
              <a:t>Updated “COBs” interpretation (first steady state magmatic oceanic crust)</a:t>
            </a:r>
          </a:p>
        </p:txBody>
      </p:sp>
      <p:sp>
        <p:nvSpPr>
          <p:cNvPr id="5" name="Rectangle 2"/>
          <p:cNvSpPr>
            <a:spLocks noChangeArrowheads="1"/>
          </p:cNvSpPr>
          <p:nvPr>
            <p:custDataLst>
              <p:tags r:id="rId4"/>
            </p:custDataLst>
          </p:nvPr>
        </p:nvSpPr>
        <p:spPr bwMode="auto">
          <a:xfrm>
            <a:off x="7204840" y="2202550"/>
            <a:ext cx="1939160" cy="738664"/>
          </a:xfrm>
          <a:prstGeom prst="rect">
            <a:avLst/>
          </a:prstGeom>
          <a:solidFill>
            <a:schemeClr val="bg1"/>
          </a:solidFill>
          <a:ln w="9525">
            <a:noFill/>
            <a:miter lim="800000"/>
            <a:headEnd/>
            <a:tailEnd/>
          </a:ln>
          <a:effectLst>
            <a:outerShdw blurRad="50800" dist="38100" dir="5400000" algn="t" rotWithShape="0">
              <a:prstClr val="black">
                <a:alpha val="40000"/>
              </a:prstClr>
            </a:outerShdw>
          </a:effectLst>
        </p:spPr>
        <p:txBody>
          <a:bodyPr wrap="square">
            <a:spAutoFit/>
          </a:bodyPr>
          <a:lstStyle/>
          <a:p>
            <a:pPr algn="l">
              <a:buClr>
                <a:schemeClr val="accent6">
                  <a:lumMod val="50000"/>
                </a:schemeClr>
              </a:buClr>
              <a:buSzPct val="150000"/>
              <a:defRPr/>
            </a:pPr>
            <a:r>
              <a:rPr lang="en-GB" sz="1400" b="1" dirty="0">
                <a:solidFill>
                  <a:srgbClr val="FF9900"/>
                </a:solidFill>
                <a:effectLst>
                  <a:outerShdw blurRad="38100" dist="38100" dir="2700000" algn="tl">
                    <a:srgbClr val="000000">
                      <a:alpha val="43137"/>
                    </a:srgbClr>
                  </a:outerShdw>
                </a:effectLst>
                <a:latin typeface="Arial" charset="0"/>
              </a:rPr>
              <a:t>COB</a:t>
            </a:r>
            <a:r>
              <a:rPr lang="en-GB" sz="1400" dirty="0">
                <a:latin typeface="Arial" charset="0"/>
              </a:rPr>
              <a:t> defined west of the C25(?) embryonic ridge. </a:t>
            </a:r>
          </a:p>
        </p:txBody>
      </p:sp>
      <p:cxnSp>
        <p:nvCxnSpPr>
          <p:cNvPr id="6" name="Straight Arrow Connector 5"/>
          <p:cNvCxnSpPr/>
          <p:nvPr>
            <p:custDataLst>
              <p:tags r:id="rId5"/>
            </p:custDataLst>
          </p:nvPr>
        </p:nvCxnSpPr>
        <p:spPr bwMode="auto">
          <a:xfrm flipH="1">
            <a:off x="6556997" y="2490952"/>
            <a:ext cx="600548" cy="140382"/>
          </a:xfrm>
          <a:prstGeom prst="straightConnector1">
            <a:avLst/>
          </a:prstGeom>
          <a:noFill/>
          <a:ln w="57150" cap="flat" cmpd="sng" algn="ctr">
            <a:solidFill>
              <a:schemeClr val="tx1"/>
            </a:solidFill>
            <a:prstDash val="solid"/>
            <a:round/>
            <a:headEnd type="none" w="med" len="med"/>
            <a:tailEnd type="stealth" w="lg" len="lg"/>
          </a:ln>
          <a:effectLst/>
        </p:spPr>
      </p:cxnSp>
      <p:sp>
        <p:nvSpPr>
          <p:cNvPr id="8" name="TextBox 7"/>
          <p:cNvSpPr txBox="1"/>
          <p:nvPr>
            <p:custDataLst>
              <p:tags r:id="rId6"/>
            </p:custDataLst>
          </p:nvPr>
        </p:nvSpPr>
        <p:spPr>
          <a:xfrm rot="19779079">
            <a:off x="5151142" y="5360652"/>
            <a:ext cx="697627" cy="369332"/>
          </a:xfrm>
          <a:prstGeom prst="rect">
            <a:avLst/>
          </a:prstGeom>
          <a:noFill/>
        </p:spPr>
        <p:txBody>
          <a:bodyPr wrap="none" rtlCol="0">
            <a:spAutoFit/>
          </a:bodyPr>
          <a:lstStyle/>
          <a:p>
            <a:r>
              <a:rPr lang="en-GB" sz="1800" b="1" dirty="0">
                <a:solidFill>
                  <a:srgbClr val="FFC000"/>
                </a:solidFill>
                <a:effectLst>
                  <a:outerShdw blurRad="38100" dist="38100" dir="2700000" algn="tl">
                    <a:srgbClr val="000000">
                      <a:alpha val="43137"/>
                    </a:srgbClr>
                  </a:outerShdw>
                </a:effectLst>
              </a:rPr>
              <a:t>COB</a:t>
            </a:r>
          </a:p>
        </p:txBody>
      </p:sp>
      <p:sp>
        <p:nvSpPr>
          <p:cNvPr id="9" name="TextBox 8"/>
          <p:cNvSpPr txBox="1"/>
          <p:nvPr>
            <p:custDataLst>
              <p:tags r:id="rId7"/>
            </p:custDataLst>
          </p:nvPr>
        </p:nvSpPr>
        <p:spPr>
          <a:xfrm rot="18726246">
            <a:off x="6081829" y="4399333"/>
            <a:ext cx="728084" cy="400110"/>
          </a:xfrm>
          <a:prstGeom prst="rect">
            <a:avLst/>
          </a:prstGeom>
          <a:noFill/>
        </p:spPr>
        <p:txBody>
          <a:bodyPr wrap="none" rtlCol="0">
            <a:spAutoFit/>
          </a:bodyPr>
          <a:lstStyle/>
          <a:p>
            <a:r>
              <a:rPr lang="en-GB" sz="2000" b="1" dirty="0">
                <a:solidFill>
                  <a:srgbClr val="FFFFFF"/>
                </a:solidFill>
                <a:effectLst>
                  <a:outerShdw blurRad="38100" dist="38100" dir="2700000" algn="tl">
                    <a:srgbClr val="000000">
                      <a:alpha val="43137"/>
                    </a:srgbClr>
                  </a:outerShdw>
                </a:effectLst>
              </a:rPr>
              <a:t>SDR</a:t>
            </a:r>
          </a:p>
        </p:txBody>
      </p:sp>
      <p:sp>
        <p:nvSpPr>
          <p:cNvPr id="10" name="TextBox 9"/>
          <p:cNvSpPr txBox="1"/>
          <p:nvPr>
            <p:custDataLst>
              <p:tags r:id="rId8"/>
            </p:custDataLst>
          </p:nvPr>
        </p:nvSpPr>
        <p:spPr>
          <a:xfrm rot="18089769">
            <a:off x="4972988" y="673416"/>
            <a:ext cx="728084" cy="400110"/>
          </a:xfrm>
          <a:prstGeom prst="rect">
            <a:avLst/>
          </a:prstGeom>
          <a:noFill/>
        </p:spPr>
        <p:txBody>
          <a:bodyPr wrap="none" rtlCol="0">
            <a:spAutoFit/>
          </a:bodyPr>
          <a:lstStyle/>
          <a:p>
            <a:r>
              <a:rPr lang="en-GB" sz="2000" b="1" dirty="0">
                <a:solidFill>
                  <a:srgbClr val="FFFFFF"/>
                </a:solidFill>
                <a:effectLst>
                  <a:outerShdw blurRad="38100" dist="38100" dir="2700000" algn="tl">
                    <a:srgbClr val="000000">
                      <a:alpha val="43137"/>
                    </a:srgbClr>
                  </a:outerShdw>
                </a:effectLst>
              </a:rPr>
              <a:t>SDR</a:t>
            </a:r>
          </a:p>
        </p:txBody>
      </p:sp>
      <p:sp>
        <p:nvSpPr>
          <p:cNvPr id="11" name="TextBox 10"/>
          <p:cNvSpPr txBox="1"/>
          <p:nvPr>
            <p:custDataLst>
              <p:tags r:id="rId9"/>
            </p:custDataLst>
          </p:nvPr>
        </p:nvSpPr>
        <p:spPr>
          <a:xfrm rot="15507229">
            <a:off x="2702212" y="3763081"/>
            <a:ext cx="697627" cy="369332"/>
          </a:xfrm>
          <a:prstGeom prst="rect">
            <a:avLst/>
          </a:prstGeom>
          <a:noFill/>
        </p:spPr>
        <p:txBody>
          <a:bodyPr wrap="none" rtlCol="0">
            <a:spAutoFit/>
          </a:bodyPr>
          <a:lstStyle/>
          <a:p>
            <a:r>
              <a:rPr lang="en-GB" sz="1800" b="1" dirty="0">
                <a:solidFill>
                  <a:srgbClr val="FF0000"/>
                </a:solidFill>
                <a:effectLst>
                  <a:outerShdw blurRad="38100" dist="38100" dir="2700000" algn="tl">
                    <a:srgbClr val="000000">
                      <a:alpha val="43137"/>
                    </a:srgbClr>
                  </a:outerShdw>
                </a:effectLst>
              </a:rPr>
              <a:t>COB</a:t>
            </a:r>
          </a:p>
        </p:txBody>
      </p:sp>
      <p:sp>
        <p:nvSpPr>
          <p:cNvPr id="12" name="TextBox 11"/>
          <p:cNvSpPr txBox="1"/>
          <p:nvPr>
            <p:custDataLst>
              <p:tags r:id="rId10"/>
            </p:custDataLst>
          </p:nvPr>
        </p:nvSpPr>
        <p:spPr>
          <a:xfrm>
            <a:off x="1248169" y="4441372"/>
            <a:ext cx="372218" cy="461665"/>
          </a:xfrm>
          <a:prstGeom prst="rect">
            <a:avLst/>
          </a:prstGeom>
          <a:noFill/>
        </p:spPr>
        <p:txBody>
          <a:bodyPr wrap="none" rtlCol="0">
            <a:spAutoFit/>
          </a:bodyPr>
          <a:lstStyle/>
          <a:p>
            <a:r>
              <a:rPr lang="en-GB" b="1" dirty="0">
                <a:solidFill>
                  <a:srgbClr val="FF0000"/>
                </a:solidFill>
              </a:rPr>
              <a:t>?</a:t>
            </a:r>
          </a:p>
        </p:txBody>
      </p:sp>
      <p:sp>
        <p:nvSpPr>
          <p:cNvPr id="13" name="TextBox 12"/>
          <p:cNvSpPr txBox="1"/>
          <p:nvPr>
            <p:custDataLst>
              <p:tags r:id="rId11"/>
            </p:custDataLst>
          </p:nvPr>
        </p:nvSpPr>
        <p:spPr>
          <a:xfrm>
            <a:off x="2017377" y="4822948"/>
            <a:ext cx="372218" cy="461665"/>
          </a:xfrm>
          <a:prstGeom prst="rect">
            <a:avLst/>
          </a:prstGeom>
          <a:noFill/>
        </p:spPr>
        <p:txBody>
          <a:bodyPr wrap="none" rtlCol="0">
            <a:spAutoFit/>
          </a:bodyPr>
          <a:lstStyle/>
          <a:p>
            <a:r>
              <a:rPr lang="en-GB" b="1" dirty="0">
                <a:solidFill>
                  <a:srgbClr val="FF0000"/>
                </a:solidFill>
              </a:rPr>
              <a:t>?</a:t>
            </a:r>
          </a:p>
        </p:txBody>
      </p:sp>
      <p:sp>
        <p:nvSpPr>
          <p:cNvPr id="14" name="TextBox 13"/>
          <p:cNvSpPr txBox="1"/>
          <p:nvPr>
            <p:custDataLst>
              <p:tags r:id="rId12"/>
            </p:custDataLst>
          </p:nvPr>
        </p:nvSpPr>
        <p:spPr>
          <a:xfrm rot="17099719">
            <a:off x="1203233" y="3369571"/>
            <a:ext cx="697627" cy="369332"/>
          </a:xfrm>
          <a:prstGeom prst="rect">
            <a:avLst/>
          </a:prstGeom>
          <a:noFill/>
        </p:spPr>
        <p:txBody>
          <a:bodyPr wrap="none" rtlCol="0">
            <a:spAutoFit/>
          </a:bodyPr>
          <a:lstStyle/>
          <a:p>
            <a:r>
              <a:rPr lang="en-GB" sz="1800" b="1" dirty="0">
                <a:solidFill>
                  <a:srgbClr val="FF0000"/>
                </a:solidFill>
                <a:effectLst>
                  <a:outerShdw blurRad="38100" dist="38100" dir="2700000" algn="tl">
                    <a:srgbClr val="000000">
                      <a:alpha val="43137"/>
                    </a:srgbClr>
                  </a:outerShdw>
                </a:effectLst>
              </a:rPr>
              <a:t>COB</a:t>
            </a:r>
          </a:p>
        </p:txBody>
      </p:sp>
      <p:sp>
        <p:nvSpPr>
          <p:cNvPr id="15" name="TextBox 14"/>
          <p:cNvSpPr txBox="1"/>
          <p:nvPr>
            <p:custDataLst>
              <p:tags r:id="rId13"/>
            </p:custDataLst>
          </p:nvPr>
        </p:nvSpPr>
        <p:spPr>
          <a:xfrm>
            <a:off x="1861604" y="4238366"/>
            <a:ext cx="497252" cy="707886"/>
          </a:xfrm>
          <a:prstGeom prst="rect">
            <a:avLst/>
          </a:prstGeom>
          <a:noFill/>
        </p:spPr>
        <p:txBody>
          <a:bodyPr wrap="none" rtlCol="0">
            <a:spAutoFit/>
          </a:bodyPr>
          <a:lstStyle/>
          <a:p>
            <a:r>
              <a:rPr lang="en-GB" sz="4000" b="1" dirty="0">
                <a:solidFill>
                  <a:srgbClr val="FF0000"/>
                </a:solidFill>
              </a:rPr>
              <a: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custDataLst>
              <p:tags r:id="rId1"/>
            </p:custDataLst>
          </p:nvPr>
        </p:nvPicPr>
        <p:blipFill>
          <a:blip r:embed="rId50" cstate="print"/>
          <a:srcRect/>
          <a:stretch>
            <a:fillRect/>
          </a:stretch>
        </p:blipFill>
        <p:spPr bwMode="auto">
          <a:xfrm>
            <a:off x="0" y="341192"/>
            <a:ext cx="9144000" cy="6550925"/>
          </a:xfrm>
          <a:prstGeom prst="rect">
            <a:avLst/>
          </a:prstGeom>
          <a:noFill/>
          <a:ln w="9525">
            <a:noFill/>
            <a:miter lim="800000"/>
            <a:headEnd/>
            <a:tailEnd/>
          </a:ln>
        </p:spPr>
      </p:pic>
      <p:sp>
        <p:nvSpPr>
          <p:cNvPr id="22532" name="TextBox 3"/>
          <p:cNvSpPr txBox="1">
            <a:spLocks noChangeArrowheads="1"/>
          </p:cNvSpPr>
          <p:nvPr>
            <p:custDataLst>
              <p:tags r:id="rId2"/>
            </p:custDataLst>
          </p:nvPr>
        </p:nvSpPr>
        <p:spPr bwMode="auto">
          <a:xfrm>
            <a:off x="4286625" y="699138"/>
            <a:ext cx="833438" cy="584200"/>
          </a:xfrm>
          <a:prstGeom prst="rect">
            <a:avLst/>
          </a:prstGeom>
          <a:noFill/>
          <a:ln w="9525">
            <a:noFill/>
            <a:miter lim="800000"/>
            <a:headEnd/>
            <a:tailEnd/>
          </a:ln>
        </p:spPr>
        <p:txBody>
          <a:bodyPr wrap="none">
            <a:spAutoFit/>
          </a:bodyPr>
          <a:lstStyle/>
          <a:p>
            <a:r>
              <a:rPr lang="en-GB" sz="1600" b="1">
                <a:solidFill>
                  <a:schemeClr val="bg1"/>
                </a:solidFill>
              </a:rPr>
              <a:t>Vøring</a:t>
            </a:r>
          </a:p>
          <a:p>
            <a:r>
              <a:rPr lang="en-GB" sz="1600" b="1">
                <a:solidFill>
                  <a:schemeClr val="bg1"/>
                </a:solidFill>
              </a:rPr>
              <a:t>Basin</a:t>
            </a:r>
          </a:p>
        </p:txBody>
      </p:sp>
      <p:sp>
        <p:nvSpPr>
          <p:cNvPr id="22534" name="TextBox 5"/>
          <p:cNvSpPr txBox="1">
            <a:spLocks noChangeArrowheads="1"/>
          </p:cNvSpPr>
          <p:nvPr>
            <p:custDataLst>
              <p:tags r:id="rId3"/>
            </p:custDataLst>
          </p:nvPr>
        </p:nvSpPr>
        <p:spPr bwMode="auto">
          <a:xfrm>
            <a:off x="5785225" y="634050"/>
            <a:ext cx="1163638" cy="584200"/>
          </a:xfrm>
          <a:prstGeom prst="rect">
            <a:avLst/>
          </a:prstGeom>
          <a:noFill/>
          <a:ln w="9525">
            <a:noFill/>
            <a:miter lim="800000"/>
            <a:headEnd/>
            <a:tailEnd/>
          </a:ln>
        </p:spPr>
        <p:txBody>
          <a:bodyPr wrap="none">
            <a:spAutoFit/>
          </a:bodyPr>
          <a:lstStyle/>
          <a:p>
            <a:r>
              <a:rPr lang="en-GB" sz="1600" b="1"/>
              <a:t>Trøndelag</a:t>
            </a:r>
          </a:p>
          <a:p>
            <a:r>
              <a:rPr lang="en-GB" sz="1600" b="1"/>
              <a:t>Platform</a:t>
            </a:r>
          </a:p>
        </p:txBody>
      </p:sp>
      <p:sp>
        <p:nvSpPr>
          <p:cNvPr id="22536" name="TextBox 9"/>
          <p:cNvSpPr txBox="1">
            <a:spLocks noChangeArrowheads="1"/>
          </p:cNvSpPr>
          <p:nvPr>
            <p:custDataLst>
              <p:tags r:id="rId4"/>
            </p:custDataLst>
          </p:nvPr>
        </p:nvSpPr>
        <p:spPr bwMode="auto">
          <a:xfrm rot="1227297">
            <a:off x="557977" y="1370411"/>
            <a:ext cx="1633538" cy="338138"/>
          </a:xfrm>
          <a:prstGeom prst="rect">
            <a:avLst/>
          </a:prstGeom>
          <a:noFill/>
          <a:ln w="9525">
            <a:noFill/>
            <a:miter lim="800000"/>
            <a:headEnd/>
            <a:tailEnd/>
          </a:ln>
        </p:spPr>
        <p:txBody>
          <a:bodyPr wrap="none">
            <a:spAutoFit/>
          </a:bodyPr>
          <a:lstStyle/>
          <a:p>
            <a:r>
              <a:rPr lang="en-GB" sz="1600" b="1" dirty="0"/>
              <a:t>Jan Mayen F.Z.</a:t>
            </a:r>
          </a:p>
        </p:txBody>
      </p:sp>
      <p:sp>
        <p:nvSpPr>
          <p:cNvPr id="22537" name="TextBox 10"/>
          <p:cNvSpPr txBox="1">
            <a:spLocks noChangeArrowheads="1"/>
          </p:cNvSpPr>
          <p:nvPr>
            <p:custDataLst>
              <p:tags r:id="rId5"/>
            </p:custDataLst>
          </p:nvPr>
        </p:nvSpPr>
        <p:spPr bwMode="auto">
          <a:xfrm rot="4014220">
            <a:off x="7413807" y="4162816"/>
            <a:ext cx="2211388" cy="646112"/>
          </a:xfrm>
          <a:prstGeom prst="rect">
            <a:avLst/>
          </a:prstGeom>
          <a:noFill/>
          <a:ln w="9525">
            <a:noFill/>
            <a:miter lim="800000"/>
            <a:headEnd/>
            <a:tailEnd/>
          </a:ln>
        </p:spPr>
        <p:txBody>
          <a:bodyPr wrap="none">
            <a:spAutoFit/>
          </a:bodyPr>
          <a:lstStyle/>
          <a:p>
            <a:r>
              <a:rPr lang="en-GB" sz="3600" b="1" dirty="0"/>
              <a:t>NORWAY</a:t>
            </a:r>
          </a:p>
        </p:txBody>
      </p:sp>
      <p:sp>
        <p:nvSpPr>
          <p:cNvPr id="22540" name="TextBox 6"/>
          <p:cNvSpPr txBox="1">
            <a:spLocks noChangeArrowheads="1"/>
          </p:cNvSpPr>
          <p:nvPr>
            <p:custDataLst>
              <p:tags r:id="rId6"/>
            </p:custDataLst>
          </p:nvPr>
        </p:nvSpPr>
        <p:spPr bwMode="auto">
          <a:xfrm>
            <a:off x="5965331" y="6011301"/>
            <a:ext cx="2908168" cy="584775"/>
          </a:xfrm>
          <a:prstGeom prst="rect">
            <a:avLst/>
          </a:prstGeom>
          <a:noFill/>
          <a:ln w="9525">
            <a:noFill/>
            <a:miter lim="800000"/>
            <a:headEnd/>
            <a:tailEnd/>
          </a:ln>
        </p:spPr>
        <p:txBody>
          <a:bodyPr wrap="none">
            <a:spAutoFit/>
          </a:bodyPr>
          <a:lstStyle/>
          <a:p>
            <a:r>
              <a:rPr lang="en-GB" sz="1600" b="1" dirty="0"/>
              <a:t>Base of the Cretaceous sag</a:t>
            </a:r>
          </a:p>
          <a:p>
            <a:r>
              <a:rPr lang="en-GB" sz="1200" b="1" dirty="0"/>
              <a:t>(first phase of thinning rift geometry</a:t>
            </a:r>
            <a:r>
              <a:rPr lang="en-GB" sz="1600" b="1" dirty="0"/>
              <a:t>)</a:t>
            </a:r>
          </a:p>
        </p:txBody>
      </p:sp>
      <p:sp>
        <p:nvSpPr>
          <p:cNvPr id="20" name="TextBox 19"/>
          <p:cNvSpPr txBox="1"/>
          <p:nvPr>
            <p:custDataLst>
              <p:tags r:id="rId7"/>
            </p:custDataLst>
          </p:nvPr>
        </p:nvSpPr>
        <p:spPr>
          <a:xfrm rot="18978233">
            <a:off x="4254866" y="5360120"/>
            <a:ext cx="728662" cy="400050"/>
          </a:xfrm>
          <a:prstGeom prst="rect">
            <a:avLst/>
          </a:prstGeom>
          <a:noFill/>
        </p:spPr>
        <p:txBody>
          <a:bodyPr wrap="none">
            <a:spAutoFit/>
          </a:bodyPr>
          <a:lstStyle/>
          <a:p>
            <a:pPr>
              <a:defRPr/>
            </a:pPr>
            <a:r>
              <a:rPr lang="en-US" sz="2000" b="1" dirty="0">
                <a:solidFill>
                  <a:srgbClr val="C00000"/>
                </a:solidFill>
                <a:effectLst>
                  <a:outerShdw blurRad="38100" dist="38100" dir="2700000" algn="tl">
                    <a:srgbClr val="000000">
                      <a:alpha val="43137"/>
                    </a:srgbClr>
                  </a:outerShdw>
                </a:effectLst>
              </a:rPr>
              <a:t>SDR</a:t>
            </a:r>
          </a:p>
        </p:txBody>
      </p:sp>
      <p:sp>
        <p:nvSpPr>
          <p:cNvPr id="22545" name="TextBox 7"/>
          <p:cNvSpPr txBox="1">
            <a:spLocks noChangeArrowheads="1"/>
          </p:cNvSpPr>
          <p:nvPr>
            <p:custDataLst>
              <p:tags r:id="rId8"/>
            </p:custDataLst>
          </p:nvPr>
        </p:nvSpPr>
        <p:spPr bwMode="auto">
          <a:xfrm>
            <a:off x="4767063" y="4466935"/>
            <a:ext cx="819150" cy="646113"/>
          </a:xfrm>
          <a:prstGeom prst="rect">
            <a:avLst/>
          </a:prstGeom>
          <a:noFill/>
          <a:ln w="9525">
            <a:noFill/>
            <a:miter lim="800000"/>
            <a:headEnd/>
            <a:tailEnd/>
          </a:ln>
        </p:spPr>
        <p:txBody>
          <a:bodyPr wrap="none">
            <a:spAutoFit/>
          </a:bodyPr>
          <a:lstStyle/>
          <a:p>
            <a:r>
              <a:rPr lang="en-GB" sz="1200" b="1" dirty="0"/>
              <a:t>Møre</a:t>
            </a:r>
          </a:p>
          <a:p>
            <a:r>
              <a:rPr lang="en-GB" sz="1200" b="1" dirty="0"/>
              <a:t>Marginal</a:t>
            </a:r>
          </a:p>
          <a:p>
            <a:r>
              <a:rPr lang="en-GB" sz="1200" b="1" dirty="0"/>
              <a:t>High</a:t>
            </a:r>
          </a:p>
        </p:txBody>
      </p:sp>
      <p:sp>
        <p:nvSpPr>
          <p:cNvPr id="22546" name="TextBox 26"/>
          <p:cNvSpPr txBox="1">
            <a:spLocks noChangeArrowheads="1"/>
          </p:cNvSpPr>
          <p:nvPr>
            <p:custDataLst>
              <p:tags r:id="rId9"/>
            </p:custDataLst>
          </p:nvPr>
        </p:nvSpPr>
        <p:spPr bwMode="auto">
          <a:xfrm rot="1187650">
            <a:off x="508239" y="2635930"/>
            <a:ext cx="730250" cy="338138"/>
          </a:xfrm>
          <a:prstGeom prst="rect">
            <a:avLst/>
          </a:prstGeom>
          <a:noFill/>
          <a:ln w="9525">
            <a:noFill/>
            <a:miter lim="800000"/>
            <a:headEnd/>
            <a:tailEnd/>
          </a:ln>
        </p:spPr>
        <p:txBody>
          <a:bodyPr wrap="none">
            <a:spAutoFit/>
          </a:bodyPr>
          <a:lstStyle/>
          <a:p>
            <a:r>
              <a:rPr lang="en-US" sz="1600" b="1" dirty="0">
                <a:solidFill>
                  <a:schemeClr val="bg1"/>
                </a:solidFill>
              </a:rPr>
              <a:t>NBFZ</a:t>
            </a:r>
          </a:p>
        </p:txBody>
      </p:sp>
      <p:sp>
        <p:nvSpPr>
          <p:cNvPr id="22547" name="Freeform 27"/>
          <p:cNvSpPr>
            <a:spLocks/>
          </p:cNvSpPr>
          <p:nvPr>
            <p:custDataLst>
              <p:tags r:id="rId10"/>
            </p:custDataLst>
          </p:nvPr>
        </p:nvSpPr>
        <p:spPr bwMode="auto">
          <a:xfrm>
            <a:off x="5094663" y="621350"/>
            <a:ext cx="2292350" cy="5200650"/>
          </a:xfrm>
          <a:custGeom>
            <a:avLst/>
            <a:gdLst>
              <a:gd name="T0" fmla="*/ 252412 w 2292349"/>
              <a:gd name="T1" fmla="*/ 0 h 5200650"/>
              <a:gd name="T2" fmla="*/ 14287 w 2292349"/>
              <a:gd name="T3" fmla="*/ 361950 h 5200650"/>
              <a:gd name="T4" fmla="*/ 166687 w 2292349"/>
              <a:gd name="T5" fmla="*/ 752475 h 5200650"/>
              <a:gd name="T6" fmla="*/ 204787 w 2292349"/>
              <a:gd name="T7" fmla="*/ 981075 h 5200650"/>
              <a:gd name="T8" fmla="*/ 385762 w 2292349"/>
              <a:gd name="T9" fmla="*/ 1228728 h 5200650"/>
              <a:gd name="T10" fmla="*/ 776289 w 2292349"/>
              <a:gd name="T11" fmla="*/ 1352553 h 5200650"/>
              <a:gd name="T12" fmla="*/ 928689 w 2292349"/>
              <a:gd name="T13" fmla="*/ 1676403 h 5200650"/>
              <a:gd name="T14" fmla="*/ 1128715 w 2292349"/>
              <a:gd name="T15" fmla="*/ 1857378 h 5200650"/>
              <a:gd name="T16" fmla="*/ 1509715 w 2292349"/>
              <a:gd name="T17" fmla="*/ 1971678 h 5200650"/>
              <a:gd name="T18" fmla="*/ 1700215 w 2292349"/>
              <a:gd name="T19" fmla="*/ 2324101 h 5200650"/>
              <a:gd name="T20" fmla="*/ 2214566 w 2292349"/>
              <a:gd name="T21" fmla="*/ 2733675 h 5200650"/>
              <a:gd name="T22" fmla="*/ 2166940 w 2292349"/>
              <a:gd name="T23" fmla="*/ 3009901 h 5200650"/>
              <a:gd name="T24" fmla="*/ 1928815 w 2292349"/>
              <a:gd name="T25" fmla="*/ 3609975 h 5200650"/>
              <a:gd name="T26" fmla="*/ 1843090 w 2292349"/>
              <a:gd name="T27" fmla="*/ 4533902 h 5200650"/>
              <a:gd name="T28" fmla="*/ 1481140 w 2292349"/>
              <a:gd name="T29" fmla="*/ 5200650 h 52006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92349"/>
              <a:gd name="T46" fmla="*/ 0 h 5200650"/>
              <a:gd name="T47" fmla="*/ 2292349 w 2292349"/>
              <a:gd name="T48" fmla="*/ 5200650 h 52006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92349" h="5200650">
                <a:moveTo>
                  <a:pt x="252412" y="0"/>
                </a:moveTo>
                <a:cubicBezTo>
                  <a:pt x="140493" y="118269"/>
                  <a:pt x="28574" y="236538"/>
                  <a:pt x="14287" y="361950"/>
                </a:cubicBezTo>
                <a:cubicBezTo>
                  <a:pt x="0" y="487362"/>
                  <a:pt x="134937" y="649288"/>
                  <a:pt x="166687" y="752475"/>
                </a:cubicBezTo>
                <a:cubicBezTo>
                  <a:pt x="198437" y="855662"/>
                  <a:pt x="168275" y="901700"/>
                  <a:pt x="204787" y="981075"/>
                </a:cubicBezTo>
                <a:cubicBezTo>
                  <a:pt x="241299" y="1060450"/>
                  <a:pt x="290512" y="1166813"/>
                  <a:pt x="385762" y="1228725"/>
                </a:cubicBezTo>
                <a:cubicBezTo>
                  <a:pt x="481012" y="1290637"/>
                  <a:pt x="685800" y="1277938"/>
                  <a:pt x="776287" y="1352550"/>
                </a:cubicBezTo>
                <a:cubicBezTo>
                  <a:pt x="866774" y="1427162"/>
                  <a:pt x="869950" y="1592263"/>
                  <a:pt x="928687" y="1676400"/>
                </a:cubicBezTo>
                <a:cubicBezTo>
                  <a:pt x="987424" y="1760537"/>
                  <a:pt x="1031875" y="1808163"/>
                  <a:pt x="1128712" y="1857375"/>
                </a:cubicBezTo>
                <a:cubicBezTo>
                  <a:pt x="1225549" y="1906587"/>
                  <a:pt x="1414462" y="1893888"/>
                  <a:pt x="1509712" y="1971675"/>
                </a:cubicBezTo>
                <a:cubicBezTo>
                  <a:pt x="1604962" y="2049462"/>
                  <a:pt x="1582737" y="2197100"/>
                  <a:pt x="1700212" y="2324100"/>
                </a:cubicBezTo>
                <a:cubicBezTo>
                  <a:pt x="1817687" y="2451100"/>
                  <a:pt x="2136775" y="2619375"/>
                  <a:pt x="2214562" y="2733675"/>
                </a:cubicBezTo>
                <a:cubicBezTo>
                  <a:pt x="2292349" y="2847975"/>
                  <a:pt x="2214562" y="2863850"/>
                  <a:pt x="2166937" y="3009900"/>
                </a:cubicBezTo>
                <a:cubicBezTo>
                  <a:pt x="2119312" y="3155950"/>
                  <a:pt x="1982787" y="3355975"/>
                  <a:pt x="1928812" y="3609975"/>
                </a:cubicBezTo>
                <a:cubicBezTo>
                  <a:pt x="1874837" y="3863975"/>
                  <a:pt x="1917700" y="4268788"/>
                  <a:pt x="1843087" y="4533900"/>
                </a:cubicBezTo>
                <a:cubicBezTo>
                  <a:pt x="1768475" y="4799013"/>
                  <a:pt x="1624806" y="4999831"/>
                  <a:pt x="1481137" y="5200650"/>
                </a:cubicBezTo>
              </a:path>
            </a:pathLst>
          </a:custGeom>
          <a:noFill/>
          <a:ln w="38100" cap="flat" cmpd="sng" algn="ctr">
            <a:solidFill>
              <a:srgbClr val="FF0000"/>
            </a:solidFill>
            <a:prstDash val="sysDot"/>
            <a:round/>
            <a:headEnd type="none" w="med" len="med"/>
            <a:tailEnd type="none" w="med" len="med"/>
          </a:ln>
        </p:spPr>
        <p:txBody>
          <a:bodyPr anchor="ctr"/>
          <a:lstStyle/>
          <a:p>
            <a:endParaRPr lang="en-GB"/>
          </a:p>
        </p:txBody>
      </p:sp>
      <p:sp>
        <p:nvSpPr>
          <p:cNvPr id="29" name="TextBox 28"/>
          <p:cNvSpPr txBox="1"/>
          <p:nvPr>
            <p:custDataLst>
              <p:tags r:id="rId11"/>
            </p:custDataLst>
          </p:nvPr>
        </p:nvSpPr>
        <p:spPr>
          <a:xfrm rot="16970126">
            <a:off x="6166375" y="4583542"/>
            <a:ext cx="1906291" cy="338554"/>
          </a:xfrm>
          <a:prstGeom prst="rect">
            <a:avLst/>
          </a:prstGeom>
          <a:solidFill>
            <a:srgbClr val="FFFFFF">
              <a:alpha val="50196"/>
            </a:srgbClr>
          </a:solidFill>
        </p:spPr>
        <p:txBody>
          <a:bodyPr wrap="none">
            <a:spAutoFit/>
          </a:bodyPr>
          <a:lstStyle/>
          <a:p>
            <a:pPr>
              <a:defRPr/>
            </a:pPr>
            <a:r>
              <a:rPr lang="en-US" sz="1600" b="1" dirty="0">
                <a:solidFill>
                  <a:srgbClr val="FF0000"/>
                </a:solidFill>
                <a:effectLst>
                  <a:outerShdw blurRad="38100" dist="38100" dir="2700000" algn="tl">
                    <a:srgbClr val="000000">
                      <a:alpha val="43137"/>
                    </a:srgbClr>
                  </a:outerShdw>
                </a:effectLst>
              </a:rPr>
              <a:t>Rift Necking zone</a:t>
            </a:r>
          </a:p>
        </p:txBody>
      </p:sp>
      <p:sp>
        <p:nvSpPr>
          <p:cNvPr id="22552" name="Freeform 36"/>
          <p:cNvSpPr>
            <a:spLocks/>
          </p:cNvSpPr>
          <p:nvPr>
            <p:custDataLst>
              <p:tags r:id="rId12"/>
            </p:custDataLst>
          </p:nvPr>
        </p:nvSpPr>
        <p:spPr bwMode="auto">
          <a:xfrm>
            <a:off x="1603375" y="525463"/>
            <a:ext cx="304800" cy="1939925"/>
          </a:xfrm>
          <a:custGeom>
            <a:avLst/>
            <a:gdLst>
              <a:gd name="T0" fmla="*/ 169628 w 304800"/>
              <a:gd name="T1" fmla="*/ 0 h 1940118"/>
              <a:gd name="T2" fmla="*/ 225287 w 304800"/>
              <a:gd name="T3" fmla="*/ 214643 h 1940118"/>
              <a:gd name="T4" fmla="*/ 217336 w 304800"/>
              <a:gd name="T5" fmla="*/ 484934 h 1940118"/>
              <a:gd name="T6" fmla="*/ 34456 w 304800"/>
              <a:gd name="T7" fmla="*/ 596230 h 1940118"/>
              <a:gd name="T8" fmla="*/ 10602 w 304800"/>
              <a:gd name="T9" fmla="*/ 818822 h 1940118"/>
              <a:gd name="T10" fmla="*/ 82164 w 304800"/>
              <a:gd name="T11" fmla="*/ 1057314 h 1940118"/>
              <a:gd name="T12" fmla="*/ 137823 w 304800"/>
              <a:gd name="T13" fmla="*/ 1224257 h 1940118"/>
              <a:gd name="T14" fmla="*/ 209384 w 304800"/>
              <a:gd name="T15" fmla="*/ 1407101 h 1940118"/>
              <a:gd name="T16" fmla="*/ 185530 w 304800"/>
              <a:gd name="T17" fmla="*/ 1446849 h 1940118"/>
              <a:gd name="T18" fmla="*/ 233238 w 304800"/>
              <a:gd name="T19" fmla="*/ 1725089 h 1940118"/>
              <a:gd name="T20" fmla="*/ 304800 w 304800"/>
              <a:gd name="T21" fmla="*/ 1939732 h 19401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4800"/>
              <a:gd name="T34" fmla="*/ 0 h 1940118"/>
              <a:gd name="T35" fmla="*/ 304800 w 304800"/>
              <a:gd name="T36" fmla="*/ 1940118 h 19401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4800" h="1940118">
                <a:moveTo>
                  <a:pt x="169628" y="0"/>
                </a:moveTo>
                <a:cubicBezTo>
                  <a:pt x="193482" y="66923"/>
                  <a:pt x="217336" y="133847"/>
                  <a:pt x="225287" y="214685"/>
                </a:cubicBezTo>
                <a:cubicBezTo>
                  <a:pt x="233238" y="295523"/>
                  <a:pt x="249141" y="421420"/>
                  <a:pt x="217336" y="485030"/>
                </a:cubicBezTo>
                <a:cubicBezTo>
                  <a:pt x="185531" y="548640"/>
                  <a:pt x="68912" y="540689"/>
                  <a:pt x="34456" y="596348"/>
                </a:cubicBezTo>
                <a:cubicBezTo>
                  <a:pt x="0" y="652007"/>
                  <a:pt x="2651" y="742121"/>
                  <a:pt x="10602" y="818984"/>
                </a:cubicBezTo>
                <a:cubicBezTo>
                  <a:pt x="18553" y="895847"/>
                  <a:pt x="60961" y="989938"/>
                  <a:pt x="82164" y="1057524"/>
                </a:cubicBezTo>
                <a:cubicBezTo>
                  <a:pt x="103368" y="1125110"/>
                  <a:pt x="116620" y="1166192"/>
                  <a:pt x="137823" y="1224501"/>
                </a:cubicBezTo>
                <a:cubicBezTo>
                  <a:pt x="159026" y="1282810"/>
                  <a:pt x="201433" y="1370275"/>
                  <a:pt x="209384" y="1407381"/>
                </a:cubicBezTo>
                <a:cubicBezTo>
                  <a:pt x="217335" y="1444487"/>
                  <a:pt x="181554" y="1394128"/>
                  <a:pt x="185530" y="1447137"/>
                </a:cubicBezTo>
                <a:cubicBezTo>
                  <a:pt x="189506" y="1500146"/>
                  <a:pt x="213360" y="1643270"/>
                  <a:pt x="233238" y="1725433"/>
                </a:cubicBezTo>
                <a:cubicBezTo>
                  <a:pt x="253116" y="1807597"/>
                  <a:pt x="278958" y="1873857"/>
                  <a:pt x="304800" y="1940118"/>
                </a:cubicBezTo>
              </a:path>
            </a:pathLst>
          </a:custGeom>
          <a:noFill/>
          <a:ln w="38100" cap="flat" cmpd="sng" algn="ctr">
            <a:solidFill>
              <a:srgbClr val="FF00FF"/>
            </a:solidFill>
            <a:prstDash val="sysDash"/>
            <a:round/>
            <a:headEnd type="none" w="med" len="med"/>
            <a:tailEnd type="none" w="med" len="med"/>
          </a:ln>
        </p:spPr>
        <p:txBody>
          <a:bodyPr anchor="ctr"/>
          <a:lstStyle/>
          <a:p>
            <a:endParaRPr lang="en-GB"/>
          </a:p>
        </p:txBody>
      </p:sp>
      <p:sp>
        <p:nvSpPr>
          <p:cNvPr id="22553" name="Freeform 37"/>
          <p:cNvSpPr>
            <a:spLocks/>
          </p:cNvSpPr>
          <p:nvPr>
            <p:custDataLst>
              <p:tags r:id="rId13"/>
            </p:custDataLst>
          </p:nvPr>
        </p:nvSpPr>
        <p:spPr bwMode="auto">
          <a:xfrm>
            <a:off x="4186945" y="3554910"/>
            <a:ext cx="756434" cy="3303090"/>
          </a:xfrm>
          <a:custGeom>
            <a:avLst/>
            <a:gdLst>
              <a:gd name="T0" fmla="*/ 500584 w 952831"/>
              <a:gd name="T1" fmla="*/ 0 h 2894275"/>
              <a:gd name="T2" fmla="*/ 476746 w 952831"/>
              <a:gd name="T3" fmla="*/ 119247 h 2894275"/>
              <a:gd name="T4" fmla="*/ 595933 w 952831"/>
              <a:gd name="T5" fmla="*/ 302095 h 2894275"/>
              <a:gd name="T6" fmla="*/ 675390 w 952831"/>
              <a:gd name="T7" fmla="*/ 405442 h 2894275"/>
              <a:gd name="T8" fmla="*/ 595933 w 952831"/>
              <a:gd name="T9" fmla="*/ 699589 h 2894275"/>
              <a:gd name="T10" fmla="*/ 556205 w 952831"/>
              <a:gd name="T11" fmla="*/ 898335 h 2894275"/>
              <a:gd name="T12" fmla="*/ 627717 w 952831"/>
              <a:gd name="T13" fmla="*/ 1041433 h 2894275"/>
              <a:gd name="T14" fmla="*/ 691283 w 952831"/>
              <a:gd name="T15" fmla="*/ 1192482 h 2894275"/>
              <a:gd name="T16" fmla="*/ 754849 w 952831"/>
              <a:gd name="T17" fmla="*/ 1343529 h 2894275"/>
              <a:gd name="T18" fmla="*/ 699228 w 952831"/>
              <a:gd name="T19" fmla="*/ 1423028 h 2894275"/>
              <a:gd name="T20" fmla="*/ 905818 w 952831"/>
              <a:gd name="T21" fmla="*/ 1542276 h 2894275"/>
              <a:gd name="T22" fmla="*/ 945547 w 952831"/>
              <a:gd name="T23" fmla="*/ 1733073 h 2894275"/>
              <a:gd name="T24" fmla="*/ 866090 w 952831"/>
              <a:gd name="T25" fmla="*/ 1963619 h 2894275"/>
              <a:gd name="T26" fmla="*/ 643607 w 952831"/>
              <a:gd name="T27" fmla="*/ 2074917 h 2894275"/>
              <a:gd name="T28" fmla="*/ 373451 w 952831"/>
              <a:gd name="T29" fmla="*/ 2162363 h 2894275"/>
              <a:gd name="T30" fmla="*/ 166861 w 952831"/>
              <a:gd name="T31" fmla="*/ 2408809 h 2894275"/>
              <a:gd name="T32" fmla="*/ 47673 w 952831"/>
              <a:gd name="T33" fmla="*/ 2758603 h 2894275"/>
              <a:gd name="T34" fmla="*/ 0 w 952831"/>
              <a:gd name="T35" fmla="*/ 2893751 h 28942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52831"/>
              <a:gd name="T55" fmla="*/ 0 h 2894275"/>
              <a:gd name="T56" fmla="*/ 952831 w 952831"/>
              <a:gd name="T57" fmla="*/ 2894275 h 2894275"/>
              <a:gd name="connsiteX0" fmla="*/ 500932 w 974464"/>
              <a:gd name="connsiteY0" fmla="*/ 0 h 2894275"/>
              <a:gd name="connsiteX1" fmla="*/ 477078 w 974464"/>
              <a:gd name="connsiteY1" fmla="*/ 119269 h 2894275"/>
              <a:gd name="connsiteX2" fmla="*/ 596347 w 974464"/>
              <a:gd name="connsiteY2" fmla="*/ 302149 h 2894275"/>
              <a:gd name="connsiteX3" fmla="*/ 675860 w 974464"/>
              <a:gd name="connsiteY3" fmla="*/ 405516 h 2894275"/>
              <a:gd name="connsiteX4" fmla="*/ 596347 w 974464"/>
              <a:gd name="connsiteY4" fmla="*/ 699715 h 2894275"/>
              <a:gd name="connsiteX5" fmla="*/ 556591 w 974464"/>
              <a:gd name="connsiteY5" fmla="*/ 898497 h 2894275"/>
              <a:gd name="connsiteX6" fmla="*/ 628153 w 974464"/>
              <a:gd name="connsiteY6" fmla="*/ 1041621 h 2894275"/>
              <a:gd name="connsiteX7" fmla="*/ 691763 w 974464"/>
              <a:gd name="connsiteY7" fmla="*/ 1192695 h 2894275"/>
              <a:gd name="connsiteX8" fmla="*/ 755373 w 974464"/>
              <a:gd name="connsiteY8" fmla="*/ 1343770 h 2894275"/>
              <a:gd name="connsiteX9" fmla="*/ 699714 w 974464"/>
              <a:gd name="connsiteY9" fmla="*/ 1423283 h 2894275"/>
              <a:gd name="connsiteX10" fmla="*/ 697140 w 974464"/>
              <a:gd name="connsiteY10" fmla="*/ 1561744 h 2894275"/>
              <a:gd name="connsiteX11" fmla="*/ 946205 w 974464"/>
              <a:gd name="connsiteY11" fmla="*/ 1733384 h 2894275"/>
              <a:gd name="connsiteX12" fmla="*/ 866692 w 974464"/>
              <a:gd name="connsiteY12" fmla="*/ 1963972 h 2894275"/>
              <a:gd name="connsiteX13" fmla="*/ 644055 w 974464"/>
              <a:gd name="connsiteY13" fmla="*/ 2075290 h 2894275"/>
              <a:gd name="connsiteX14" fmla="*/ 373711 w 974464"/>
              <a:gd name="connsiteY14" fmla="*/ 2162755 h 2894275"/>
              <a:gd name="connsiteX15" fmla="*/ 166977 w 974464"/>
              <a:gd name="connsiteY15" fmla="*/ 2409245 h 2894275"/>
              <a:gd name="connsiteX16" fmla="*/ 47707 w 974464"/>
              <a:gd name="connsiteY16" fmla="*/ 2759102 h 2894275"/>
              <a:gd name="connsiteX17" fmla="*/ 0 w 974464"/>
              <a:gd name="connsiteY17" fmla="*/ 2894275 h 2894275"/>
              <a:gd name="connsiteX0" fmla="*/ 500932 w 870272"/>
              <a:gd name="connsiteY0" fmla="*/ 0 h 2894275"/>
              <a:gd name="connsiteX1" fmla="*/ 477078 w 870272"/>
              <a:gd name="connsiteY1" fmla="*/ 119269 h 2894275"/>
              <a:gd name="connsiteX2" fmla="*/ 596347 w 870272"/>
              <a:gd name="connsiteY2" fmla="*/ 302149 h 2894275"/>
              <a:gd name="connsiteX3" fmla="*/ 675860 w 870272"/>
              <a:gd name="connsiteY3" fmla="*/ 405516 h 2894275"/>
              <a:gd name="connsiteX4" fmla="*/ 596347 w 870272"/>
              <a:gd name="connsiteY4" fmla="*/ 699715 h 2894275"/>
              <a:gd name="connsiteX5" fmla="*/ 556591 w 870272"/>
              <a:gd name="connsiteY5" fmla="*/ 898497 h 2894275"/>
              <a:gd name="connsiteX6" fmla="*/ 628153 w 870272"/>
              <a:gd name="connsiteY6" fmla="*/ 1041621 h 2894275"/>
              <a:gd name="connsiteX7" fmla="*/ 691763 w 870272"/>
              <a:gd name="connsiteY7" fmla="*/ 1192695 h 2894275"/>
              <a:gd name="connsiteX8" fmla="*/ 755373 w 870272"/>
              <a:gd name="connsiteY8" fmla="*/ 1343770 h 2894275"/>
              <a:gd name="connsiteX9" fmla="*/ 699714 w 870272"/>
              <a:gd name="connsiteY9" fmla="*/ 1423283 h 2894275"/>
              <a:gd name="connsiteX10" fmla="*/ 697140 w 870272"/>
              <a:gd name="connsiteY10" fmla="*/ 1561744 h 2894275"/>
              <a:gd name="connsiteX11" fmla="*/ 622572 w 870272"/>
              <a:gd name="connsiteY11" fmla="*/ 1752593 h 2894275"/>
              <a:gd name="connsiteX12" fmla="*/ 866692 w 870272"/>
              <a:gd name="connsiteY12" fmla="*/ 1963972 h 2894275"/>
              <a:gd name="connsiteX13" fmla="*/ 644055 w 870272"/>
              <a:gd name="connsiteY13" fmla="*/ 2075290 h 2894275"/>
              <a:gd name="connsiteX14" fmla="*/ 373711 w 870272"/>
              <a:gd name="connsiteY14" fmla="*/ 2162755 h 2894275"/>
              <a:gd name="connsiteX15" fmla="*/ 166977 w 870272"/>
              <a:gd name="connsiteY15" fmla="*/ 2409245 h 2894275"/>
              <a:gd name="connsiteX16" fmla="*/ 47707 w 870272"/>
              <a:gd name="connsiteY16" fmla="*/ 2759102 h 2894275"/>
              <a:gd name="connsiteX17" fmla="*/ 0 w 870272"/>
              <a:gd name="connsiteY17" fmla="*/ 2894275 h 2894275"/>
              <a:gd name="connsiteX0" fmla="*/ 500932 w 875540"/>
              <a:gd name="connsiteY0" fmla="*/ 0 h 2894275"/>
              <a:gd name="connsiteX1" fmla="*/ 477078 w 875540"/>
              <a:gd name="connsiteY1" fmla="*/ 119269 h 2894275"/>
              <a:gd name="connsiteX2" fmla="*/ 596347 w 875540"/>
              <a:gd name="connsiteY2" fmla="*/ 302149 h 2894275"/>
              <a:gd name="connsiteX3" fmla="*/ 675860 w 875540"/>
              <a:gd name="connsiteY3" fmla="*/ 405516 h 2894275"/>
              <a:gd name="connsiteX4" fmla="*/ 596347 w 875540"/>
              <a:gd name="connsiteY4" fmla="*/ 699715 h 2894275"/>
              <a:gd name="connsiteX5" fmla="*/ 556591 w 875540"/>
              <a:gd name="connsiteY5" fmla="*/ 898497 h 2894275"/>
              <a:gd name="connsiteX6" fmla="*/ 628153 w 875540"/>
              <a:gd name="connsiteY6" fmla="*/ 1041621 h 2894275"/>
              <a:gd name="connsiteX7" fmla="*/ 691763 w 875540"/>
              <a:gd name="connsiteY7" fmla="*/ 1192695 h 2894275"/>
              <a:gd name="connsiteX8" fmla="*/ 755373 w 875540"/>
              <a:gd name="connsiteY8" fmla="*/ 1343770 h 2894275"/>
              <a:gd name="connsiteX9" fmla="*/ 699714 w 875540"/>
              <a:gd name="connsiteY9" fmla="*/ 1423283 h 2894275"/>
              <a:gd name="connsiteX10" fmla="*/ 697140 w 875540"/>
              <a:gd name="connsiteY10" fmla="*/ 1561744 h 2894275"/>
              <a:gd name="connsiteX11" fmla="*/ 866692 w 875540"/>
              <a:gd name="connsiteY11" fmla="*/ 1963972 h 2894275"/>
              <a:gd name="connsiteX12" fmla="*/ 644055 w 875540"/>
              <a:gd name="connsiteY12" fmla="*/ 2075290 h 2894275"/>
              <a:gd name="connsiteX13" fmla="*/ 373711 w 875540"/>
              <a:gd name="connsiteY13" fmla="*/ 2162755 h 2894275"/>
              <a:gd name="connsiteX14" fmla="*/ 166977 w 875540"/>
              <a:gd name="connsiteY14" fmla="*/ 2409245 h 2894275"/>
              <a:gd name="connsiteX15" fmla="*/ 47707 w 875540"/>
              <a:gd name="connsiteY15" fmla="*/ 2759102 h 2894275"/>
              <a:gd name="connsiteX16" fmla="*/ 0 w 875540"/>
              <a:gd name="connsiteY16" fmla="*/ 2894275 h 2894275"/>
              <a:gd name="connsiteX0" fmla="*/ 500932 w 756698"/>
              <a:gd name="connsiteY0" fmla="*/ 0 h 2894275"/>
              <a:gd name="connsiteX1" fmla="*/ 477078 w 756698"/>
              <a:gd name="connsiteY1" fmla="*/ 119269 h 2894275"/>
              <a:gd name="connsiteX2" fmla="*/ 596347 w 756698"/>
              <a:gd name="connsiteY2" fmla="*/ 302149 h 2894275"/>
              <a:gd name="connsiteX3" fmla="*/ 675860 w 756698"/>
              <a:gd name="connsiteY3" fmla="*/ 405516 h 2894275"/>
              <a:gd name="connsiteX4" fmla="*/ 596347 w 756698"/>
              <a:gd name="connsiteY4" fmla="*/ 699715 h 2894275"/>
              <a:gd name="connsiteX5" fmla="*/ 556591 w 756698"/>
              <a:gd name="connsiteY5" fmla="*/ 898497 h 2894275"/>
              <a:gd name="connsiteX6" fmla="*/ 628153 w 756698"/>
              <a:gd name="connsiteY6" fmla="*/ 1041621 h 2894275"/>
              <a:gd name="connsiteX7" fmla="*/ 691763 w 756698"/>
              <a:gd name="connsiteY7" fmla="*/ 1192695 h 2894275"/>
              <a:gd name="connsiteX8" fmla="*/ 755373 w 756698"/>
              <a:gd name="connsiteY8" fmla="*/ 1343770 h 2894275"/>
              <a:gd name="connsiteX9" fmla="*/ 699714 w 756698"/>
              <a:gd name="connsiteY9" fmla="*/ 1423283 h 2894275"/>
              <a:gd name="connsiteX10" fmla="*/ 697140 w 756698"/>
              <a:gd name="connsiteY10" fmla="*/ 1561744 h 2894275"/>
              <a:gd name="connsiteX11" fmla="*/ 644055 w 756698"/>
              <a:gd name="connsiteY11" fmla="*/ 2075290 h 2894275"/>
              <a:gd name="connsiteX12" fmla="*/ 373711 w 756698"/>
              <a:gd name="connsiteY12" fmla="*/ 2162755 h 2894275"/>
              <a:gd name="connsiteX13" fmla="*/ 166977 w 756698"/>
              <a:gd name="connsiteY13" fmla="*/ 2409245 h 2894275"/>
              <a:gd name="connsiteX14" fmla="*/ 47707 w 756698"/>
              <a:gd name="connsiteY14" fmla="*/ 2759102 h 2894275"/>
              <a:gd name="connsiteX15" fmla="*/ 0 w 756698"/>
              <a:gd name="connsiteY15" fmla="*/ 2894275 h 2894275"/>
              <a:gd name="connsiteX0" fmla="*/ 500932 w 756698"/>
              <a:gd name="connsiteY0" fmla="*/ 0 h 2894275"/>
              <a:gd name="connsiteX1" fmla="*/ 477078 w 756698"/>
              <a:gd name="connsiteY1" fmla="*/ 119269 h 2894275"/>
              <a:gd name="connsiteX2" fmla="*/ 596347 w 756698"/>
              <a:gd name="connsiteY2" fmla="*/ 302149 h 2894275"/>
              <a:gd name="connsiteX3" fmla="*/ 675860 w 756698"/>
              <a:gd name="connsiteY3" fmla="*/ 405516 h 2894275"/>
              <a:gd name="connsiteX4" fmla="*/ 596347 w 756698"/>
              <a:gd name="connsiteY4" fmla="*/ 699715 h 2894275"/>
              <a:gd name="connsiteX5" fmla="*/ 556591 w 756698"/>
              <a:gd name="connsiteY5" fmla="*/ 898497 h 2894275"/>
              <a:gd name="connsiteX6" fmla="*/ 628153 w 756698"/>
              <a:gd name="connsiteY6" fmla="*/ 1041621 h 2894275"/>
              <a:gd name="connsiteX7" fmla="*/ 691763 w 756698"/>
              <a:gd name="connsiteY7" fmla="*/ 1192695 h 2894275"/>
              <a:gd name="connsiteX8" fmla="*/ 755373 w 756698"/>
              <a:gd name="connsiteY8" fmla="*/ 1343770 h 2894275"/>
              <a:gd name="connsiteX9" fmla="*/ 699714 w 756698"/>
              <a:gd name="connsiteY9" fmla="*/ 1423283 h 2894275"/>
              <a:gd name="connsiteX10" fmla="*/ 697140 w 756698"/>
              <a:gd name="connsiteY10" fmla="*/ 1561744 h 2894275"/>
              <a:gd name="connsiteX11" fmla="*/ 520412 w 756698"/>
              <a:gd name="connsiteY11" fmla="*/ 1923064 h 2894275"/>
              <a:gd name="connsiteX12" fmla="*/ 373711 w 756698"/>
              <a:gd name="connsiteY12" fmla="*/ 2162755 h 2894275"/>
              <a:gd name="connsiteX13" fmla="*/ 166977 w 756698"/>
              <a:gd name="connsiteY13" fmla="*/ 2409245 h 2894275"/>
              <a:gd name="connsiteX14" fmla="*/ 47707 w 756698"/>
              <a:gd name="connsiteY14" fmla="*/ 2759102 h 2894275"/>
              <a:gd name="connsiteX15" fmla="*/ 0 w 756698"/>
              <a:gd name="connsiteY15" fmla="*/ 2894275 h 2894275"/>
              <a:gd name="connsiteX0" fmla="*/ 500932 w 756698"/>
              <a:gd name="connsiteY0" fmla="*/ 345344 h 3239619"/>
              <a:gd name="connsiteX1" fmla="*/ 480473 w 756698"/>
              <a:gd name="connsiteY1" fmla="*/ 19878 h 3239619"/>
              <a:gd name="connsiteX2" fmla="*/ 477078 w 756698"/>
              <a:gd name="connsiteY2" fmla="*/ 464613 h 3239619"/>
              <a:gd name="connsiteX3" fmla="*/ 596347 w 756698"/>
              <a:gd name="connsiteY3" fmla="*/ 647493 h 3239619"/>
              <a:gd name="connsiteX4" fmla="*/ 675860 w 756698"/>
              <a:gd name="connsiteY4" fmla="*/ 750860 h 3239619"/>
              <a:gd name="connsiteX5" fmla="*/ 596347 w 756698"/>
              <a:gd name="connsiteY5" fmla="*/ 1045059 h 3239619"/>
              <a:gd name="connsiteX6" fmla="*/ 556591 w 756698"/>
              <a:gd name="connsiteY6" fmla="*/ 1243841 h 3239619"/>
              <a:gd name="connsiteX7" fmla="*/ 628153 w 756698"/>
              <a:gd name="connsiteY7" fmla="*/ 1386965 h 3239619"/>
              <a:gd name="connsiteX8" fmla="*/ 691763 w 756698"/>
              <a:gd name="connsiteY8" fmla="*/ 1538039 h 3239619"/>
              <a:gd name="connsiteX9" fmla="*/ 755373 w 756698"/>
              <a:gd name="connsiteY9" fmla="*/ 1689114 h 3239619"/>
              <a:gd name="connsiteX10" fmla="*/ 699714 w 756698"/>
              <a:gd name="connsiteY10" fmla="*/ 1768627 h 3239619"/>
              <a:gd name="connsiteX11" fmla="*/ 697140 w 756698"/>
              <a:gd name="connsiteY11" fmla="*/ 1907088 h 3239619"/>
              <a:gd name="connsiteX12" fmla="*/ 520412 w 756698"/>
              <a:gd name="connsiteY12" fmla="*/ 2268408 h 3239619"/>
              <a:gd name="connsiteX13" fmla="*/ 373711 w 756698"/>
              <a:gd name="connsiteY13" fmla="*/ 2508099 h 3239619"/>
              <a:gd name="connsiteX14" fmla="*/ 166977 w 756698"/>
              <a:gd name="connsiteY14" fmla="*/ 2754589 h 3239619"/>
              <a:gd name="connsiteX15" fmla="*/ 47707 w 756698"/>
              <a:gd name="connsiteY15" fmla="*/ 3104446 h 3239619"/>
              <a:gd name="connsiteX16" fmla="*/ 0 w 756698"/>
              <a:gd name="connsiteY16" fmla="*/ 3239619 h 3239619"/>
              <a:gd name="connsiteX0" fmla="*/ 500932 w 756698"/>
              <a:gd name="connsiteY0" fmla="*/ 409114 h 3303389"/>
              <a:gd name="connsiteX1" fmla="*/ 480473 w 756698"/>
              <a:gd name="connsiteY1" fmla="*/ 83648 h 3303389"/>
              <a:gd name="connsiteX2" fmla="*/ 556699 w 756698"/>
              <a:gd name="connsiteY2" fmla="*/ 74122 h 3303389"/>
              <a:gd name="connsiteX3" fmla="*/ 477078 w 756698"/>
              <a:gd name="connsiteY3" fmla="*/ 528383 h 3303389"/>
              <a:gd name="connsiteX4" fmla="*/ 596347 w 756698"/>
              <a:gd name="connsiteY4" fmla="*/ 711263 h 3303389"/>
              <a:gd name="connsiteX5" fmla="*/ 675860 w 756698"/>
              <a:gd name="connsiteY5" fmla="*/ 814630 h 3303389"/>
              <a:gd name="connsiteX6" fmla="*/ 596347 w 756698"/>
              <a:gd name="connsiteY6" fmla="*/ 1108829 h 3303389"/>
              <a:gd name="connsiteX7" fmla="*/ 556591 w 756698"/>
              <a:gd name="connsiteY7" fmla="*/ 1307611 h 3303389"/>
              <a:gd name="connsiteX8" fmla="*/ 628153 w 756698"/>
              <a:gd name="connsiteY8" fmla="*/ 1450735 h 3303389"/>
              <a:gd name="connsiteX9" fmla="*/ 691763 w 756698"/>
              <a:gd name="connsiteY9" fmla="*/ 1601809 h 3303389"/>
              <a:gd name="connsiteX10" fmla="*/ 755373 w 756698"/>
              <a:gd name="connsiteY10" fmla="*/ 1752884 h 3303389"/>
              <a:gd name="connsiteX11" fmla="*/ 699714 w 756698"/>
              <a:gd name="connsiteY11" fmla="*/ 1832397 h 3303389"/>
              <a:gd name="connsiteX12" fmla="*/ 697140 w 756698"/>
              <a:gd name="connsiteY12" fmla="*/ 1970858 h 3303389"/>
              <a:gd name="connsiteX13" fmla="*/ 520412 w 756698"/>
              <a:gd name="connsiteY13" fmla="*/ 2332178 h 3303389"/>
              <a:gd name="connsiteX14" fmla="*/ 373711 w 756698"/>
              <a:gd name="connsiteY14" fmla="*/ 2571869 h 3303389"/>
              <a:gd name="connsiteX15" fmla="*/ 166977 w 756698"/>
              <a:gd name="connsiteY15" fmla="*/ 2818359 h 3303389"/>
              <a:gd name="connsiteX16" fmla="*/ 47707 w 756698"/>
              <a:gd name="connsiteY16" fmla="*/ 3168216 h 3303389"/>
              <a:gd name="connsiteX17" fmla="*/ 0 w 756698"/>
              <a:gd name="connsiteY17" fmla="*/ 3303389 h 330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6698" h="3303389">
                <a:moveTo>
                  <a:pt x="500932" y="409114"/>
                </a:moveTo>
                <a:cubicBezTo>
                  <a:pt x="502286" y="412025"/>
                  <a:pt x="484449" y="63770"/>
                  <a:pt x="480473" y="83648"/>
                </a:cubicBezTo>
                <a:cubicBezTo>
                  <a:pt x="478651" y="84971"/>
                  <a:pt x="557265" y="0"/>
                  <a:pt x="556699" y="74122"/>
                </a:cubicBezTo>
                <a:cubicBezTo>
                  <a:pt x="556133" y="148244"/>
                  <a:pt x="470470" y="422193"/>
                  <a:pt x="477078" y="528383"/>
                </a:cubicBezTo>
                <a:cubicBezTo>
                  <a:pt x="483686" y="634573"/>
                  <a:pt x="563217" y="663555"/>
                  <a:pt x="596347" y="711263"/>
                </a:cubicBezTo>
                <a:cubicBezTo>
                  <a:pt x="629477" y="758971"/>
                  <a:pt x="675860" y="748369"/>
                  <a:pt x="675860" y="814630"/>
                </a:cubicBezTo>
                <a:cubicBezTo>
                  <a:pt x="675860" y="880891"/>
                  <a:pt x="616225" y="1026666"/>
                  <a:pt x="596347" y="1108829"/>
                </a:cubicBezTo>
                <a:cubicBezTo>
                  <a:pt x="576469" y="1190992"/>
                  <a:pt x="551290" y="1250627"/>
                  <a:pt x="556591" y="1307611"/>
                </a:cubicBezTo>
                <a:cubicBezTo>
                  <a:pt x="561892" y="1364595"/>
                  <a:pt x="605624" y="1401702"/>
                  <a:pt x="628153" y="1450735"/>
                </a:cubicBezTo>
                <a:cubicBezTo>
                  <a:pt x="650682" y="1499768"/>
                  <a:pt x="691763" y="1601809"/>
                  <a:pt x="691763" y="1601809"/>
                </a:cubicBezTo>
                <a:cubicBezTo>
                  <a:pt x="712966" y="1652167"/>
                  <a:pt x="754048" y="1714453"/>
                  <a:pt x="755373" y="1752884"/>
                </a:cubicBezTo>
                <a:cubicBezTo>
                  <a:pt x="756698" y="1791315"/>
                  <a:pt x="709420" y="1796068"/>
                  <a:pt x="699714" y="1832397"/>
                </a:cubicBezTo>
                <a:cubicBezTo>
                  <a:pt x="690009" y="1868726"/>
                  <a:pt x="727024" y="1887561"/>
                  <a:pt x="697140" y="1970858"/>
                </a:cubicBezTo>
                <a:cubicBezTo>
                  <a:pt x="667256" y="2054155"/>
                  <a:pt x="574317" y="2232010"/>
                  <a:pt x="520412" y="2332178"/>
                </a:cubicBezTo>
                <a:cubicBezTo>
                  <a:pt x="466507" y="2432346"/>
                  <a:pt x="432617" y="2490839"/>
                  <a:pt x="373711" y="2571869"/>
                </a:cubicBezTo>
                <a:cubicBezTo>
                  <a:pt x="314805" y="2652899"/>
                  <a:pt x="221311" y="2718968"/>
                  <a:pt x="166977" y="2818359"/>
                </a:cubicBezTo>
                <a:cubicBezTo>
                  <a:pt x="112643" y="2917750"/>
                  <a:pt x="75537" y="3087378"/>
                  <a:pt x="47707" y="3168216"/>
                </a:cubicBezTo>
                <a:cubicBezTo>
                  <a:pt x="19877" y="3249054"/>
                  <a:pt x="9938" y="3276221"/>
                  <a:pt x="0" y="3303389"/>
                </a:cubicBezTo>
              </a:path>
            </a:pathLst>
          </a:custGeom>
          <a:noFill/>
          <a:ln w="38100" cap="flat" cmpd="sng" algn="ctr">
            <a:solidFill>
              <a:srgbClr val="FF00FF"/>
            </a:solidFill>
            <a:prstDash val="sysDash"/>
            <a:round/>
            <a:headEnd type="none" w="med" len="med"/>
            <a:tailEnd type="none" w="med" len="med"/>
          </a:ln>
        </p:spPr>
        <p:txBody>
          <a:bodyPr anchor="ctr"/>
          <a:lstStyle/>
          <a:p>
            <a:endParaRPr lang="en-GB"/>
          </a:p>
        </p:txBody>
      </p:sp>
      <p:sp>
        <p:nvSpPr>
          <p:cNvPr id="22555" name="TextBox 7"/>
          <p:cNvSpPr txBox="1">
            <a:spLocks noChangeArrowheads="1"/>
          </p:cNvSpPr>
          <p:nvPr>
            <p:custDataLst>
              <p:tags r:id="rId14"/>
            </p:custDataLst>
          </p:nvPr>
        </p:nvSpPr>
        <p:spPr bwMode="auto">
          <a:xfrm>
            <a:off x="1730375" y="628650"/>
            <a:ext cx="819150" cy="646113"/>
          </a:xfrm>
          <a:prstGeom prst="rect">
            <a:avLst/>
          </a:prstGeom>
          <a:noFill/>
          <a:ln w="9525">
            <a:noFill/>
            <a:miter lim="800000"/>
            <a:headEnd/>
            <a:tailEnd/>
          </a:ln>
        </p:spPr>
        <p:txBody>
          <a:bodyPr wrap="none">
            <a:spAutoFit/>
          </a:bodyPr>
          <a:lstStyle/>
          <a:p>
            <a:r>
              <a:rPr lang="en-GB" sz="1200" b="1"/>
              <a:t>Vøring</a:t>
            </a:r>
          </a:p>
          <a:p>
            <a:r>
              <a:rPr lang="en-GB" sz="1200" b="1"/>
              <a:t>Marginal</a:t>
            </a:r>
          </a:p>
          <a:p>
            <a:r>
              <a:rPr lang="en-GB" sz="1200" b="1"/>
              <a:t>High</a:t>
            </a:r>
          </a:p>
        </p:txBody>
      </p:sp>
      <p:sp>
        <p:nvSpPr>
          <p:cNvPr id="22557" name="Freeform 41"/>
          <p:cNvSpPr>
            <a:spLocks/>
          </p:cNvSpPr>
          <p:nvPr>
            <p:custDataLst>
              <p:tags r:id="rId15"/>
            </p:custDataLst>
          </p:nvPr>
        </p:nvSpPr>
        <p:spPr bwMode="auto">
          <a:xfrm>
            <a:off x="5509000" y="3613788"/>
            <a:ext cx="382588" cy="1263650"/>
          </a:xfrm>
          <a:custGeom>
            <a:avLst/>
            <a:gdLst>
              <a:gd name="T0" fmla="*/ 63478 w 382987"/>
              <a:gd name="T1" fmla="*/ 0 h 1264257"/>
              <a:gd name="T2" fmla="*/ 277715 w 382987"/>
              <a:gd name="T3" fmla="*/ 325691 h 1264257"/>
              <a:gd name="T4" fmla="*/ 349129 w 382987"/>
              <a:gd name="T5" fmla="*/ 619606 h 1264257"/>
              <a:gd name="T6" fmla="*/ 79347 w 382987"/>
              <a:gd name="T7" fmla="*/ 1096226 h 1264257"/>
              <a:gd name="T8" fmla="*/ 0 w 382987"/>
              <a:gd name="T9" fmla="*/ 1263043 h 1264257"/>
              <a:gd name="T10" fmla="*/ 0 60000 65536"/>
              <a:gd name="T11" fmla="*/ 0 60000 65536"/>
              <a:gd name="T12" fmla="*/ 0 60000 65536"/>
              <a:gd name="T13" fmla="*/ 0 60000 65536"/>
              <a:gd name="T14" fmla="*/ 0 60000 65536"/>
              <a:gd name="T15" fmla="*/ 0 w 382987"/>
              <a:gd name="T16" fmla="*/ 0 h 1264257"/>
              <a:gd name="T17" fmla="*/ 382987 w 382987"/>
              <a:gd name="T18" fmla="*/ 1264257 h 1264257"/>
            </a:gdLst>
            <a:ahLst/>
            <a:cxnLst>
              <a:cxn ang="T10">
                <a:pos x="T0" y="T1"/>
              </a:cxn>
              <a:cxn ang="T11">
                <a:pos x="T2" y="T3"/>
              </a:cxn>
              <a:cxn ang="T12">
                <a:pos x="T4" y="T5"/>
              </a:cxn>
              <a:cxn ang="T13">
                <a:pos x="T6" y="T7"/>
              </a:cxn>
              <a:cxn ang="T14">
                <a:pos x="T8" y="T9"/>
              </a:cxn>
            </a:cxnLst>
            <a:rect l="T15" t="T16" r="T17" b="T18"/>
            <a:pathLst>
              <a:path w="382987" h="1264257">
                <a:moveTo>
                  <a:pt x="63610" y="0"/>
                </a:moveTo>
                <a:cubicBezTo>
                  <a:pt x="147098" y="111318"/>
                  <a:pt x="230587" y="222637"/>
                  <a:pt x="278295" y="326004"/>
                </a:cubicBezTo>
                <a:cubicBezTo>
                  <a:pt x="326003" y="429371"/>
                  <a:pt x="382987" y="491656"/>
                  <a:pt x="349857" y="620202"/>
                </a:cubicBezTo>
                <a:cubicBezTo>
                  <a:pt x="316727" y="748748"/>
                  <a:pt x="137823" y="989938"/>
                  <a:pt x="79513" y="1097280"/>
                </a:cubicBezTo>
                <a:cubicBezTo>
                  <a:pt x="21204" y="1204623"/>
                  <a:pt x="10602" y="1234440"/>
                  <a:pt x="0" y="1264257"/>
                </a:cubicBezTo>
              </a:path>
            </a:pathLst>
          </a:custGeom>
          <a:noFill/>
          <a:ln w="38100" cap="flat" cmpd="sng" algn="ctr">
            <a:solidFill>
              <a:schemeClr val="tx1"/>
            </a:solidFill>
            <a:prstDash val="sysDash"/>
            <a:round/>
            <a:headEnd type="none" w="med" len="med"/>
            <a:tailEnd type="none" w="med" len="med"/>
          </a:ln>
        </p:spPr>
        <p:txBody>
          <a:bodyPr anchor="ctr"/>
          <a:lstStyle/>
          <a:p>
            <a:endParaRPr lang="en-GB"/>
          </a:p>
        </p:txBody>
      </p:sp>
      <p:sp>
        <p:nvSpPr>
          <p:cNvPr id="22558" name="Freeform 42"/>
          <p:cNvSpPr>
            <a:spLocks/>
          </p:cNvSpPr>
          <p:nvPr>
            <p:custDataLst>
              <p:tags r:id="rId16"/>
            </p:custDataLst>
          </p:nvPr>
        </p:nvSpPr>
        <p:spPr bwMode="auto">
          <a:xfrm>
            <a:off x="6017000" y="4837750"/>
            <a:ext cx="327025" cy="1049338"/>
          </a:xfrm>
          <a:custGeom>
            <a:avLst/>
            <a:gdLst>
              <a:gd name="T0" fmla="*/ 111112 w 327329"/>
              <a:gd name="T1" fmla="*/ 0 h 1049572"/>
              <a:gd name="T2" fmla="*/ 301589 w 327329"/>
              <a:gd name="T3" fmla="*/ 135112 h 1049572"/>
              <a:gd name="T4" fmla="*/ 261906 w 327329"/>
              <a:gd name="T5" fmla="*/ 500708 h 1049572"/>
              <a:gd name="T6" fmla="*/ 0 w 327329"/>
              <a:gd name="T7" fmla="*/ 1049104 h 1049572"/>
              <a:gd name="T8" fmla="*/ 0 60000 65536"/>
              <a:gd name="T9" fmla="*/ 0 60000 65536"/>
              <a:gd name="T10" fmla="*/ 0 60000 65536"/>
              <a:gd name="T11" fmla="*/ 0 60000 65536"/>
              <a:gd name="T12" fmla="*/ 0 w 327329"/>
              <a:gd name="T13" fmla="*/ 0 h 1049572"/>
              <a:gd name="T14" fmla="*/ 327329 w 327329"/>
              <a:gd name="T15" fmla="*/ 1049572 h 1049572"/>
            </a:gdLst>
            <a:ahLst/>
            <a:cxnLst>
              <a:cxn ang="T8">
                <a:pos x="T0" y="T1"/>
              </a:cxn>
              <a:cxn ang="T9">
                <a:pos x="T2" y="T3"/>
              </a:cxn>
              <a:cxn ang="T10">
                <a:pos x="T4" y="T5"/>
              </a:cxn>
              <a:cxn ang="T11">
                <a:pos x="T6" y="T7"/>
              </a:cxn>
            </a:cxnLst>
            <a:rect l="T12" t="T13" r="T14" b="T15"/>
            <a:pathLst>
              <a:path w="327329" h="1049572">
                <a:moveTo>
                  <a:pt x="111318" y="0"/>
                </a:moveTo>
                <a:cubicBezTo>
                  <a:pt x="194144" y="25841"/>
                  <a:pt x="276971" y="51683"/>
                  <a:pt x="302150" y="135172"/>
                </a:cubicBezTo>
                <a:cubicBezTo>
                  <a:pt x="327329" y="218661"/>
                  <a:pt x="312751" y="348532"/>
                  <a:pt x="262393" y="500932"/>
                </a:cubicBezTo>
                <a:cubicBezTo>
                  <a:pt x="212035" y="653332"/>
                  <a:pt x="106017" y="851452"/>
                  <a:pt x="0" y="1049572"/>
                </a:cubicBezTo>
              </a:path>
            </a:pathLst>
          </a:custGeom>
          <a:noFill/>
          <a:ln w="38100" cap="flat" cmpd="sng" algn="ctr">
            <a:solidFill>
              <a:schemeClr val="tx1"/>
            </a:solidFill>
            <a:prstDash val="sysDash"/>
            <a:round/>
            <a:headEnd type="none" w="med" len="med"/>
            <a:tailEnd type="none" w="med" len="med"/>
          </a:ln>
        </p:spPr>
        <p:txBody>
          <a:bodyPr anchor="ctr"/>
          <a:lstStyle/>
          <a:p>
            <a:endParaRPr lang="en-GB"/>
          </a:p>
        </p:txBody>
      </p:sp>
      <p:sp>
        <p:nvSpPr>
          <p:cNvPr id="22562" name="Left-Right Arrow 35"/>
          <p:cNvSpPr>
            <a:spLocks noChangeArrowheads="1"/>
          </p:cNvSpPr>
          <p:nvPr>
            <p:custDataLst>
              <p:tags r:id="rId17"/>
            </p:custDataLst>
          </p:nvPr>
        </p:nvSpPr>
        <p:spPr bwMode="auto">
          <a:xfrm rot="572120">
            <a:off x="4265930" y="2766931"/>
            <a:ext cx="300037" cy="147638"/>
          </a:xfrm>
          <a:prstGeom prst="leftRightArrow">
            <a:avLst>
              <a:gd name="adj1" fmla="val 50000"/>
              <a:gd name="adj2" fmla="val 49884"/>
            </a:avLst>
          </a:prstGeom>
          <a:noFill/>
          <a:ln w="28575" algn="ctr">
            <a:solidFill>
              <a:srgbClr val="FF00FF"/>
            </a:solidFill>
            <a:round/>
            <a:headEnd/>
            <a:tailEnd/>
          </a:ln>
        </p:spPr>
        <p:txBody>
          <a:bodyPr anchor="ctr"/>
          <a:lstStyle/>
          <a:p>
            <a:endParaRPr lang="en-US"/>
          </a:p>
        </p:txBody>
      </p:sp>
      <p:sp>
        <p:nvSpPr>
          <p:cNvPr id="45" name="TextBox 44"/>
          <p:cNvSpPr txBox="1"/>
          <p:nvPr>
            <p:custDataLst>
              <p:tags r:id="rId18"/>
            </p:custDataLst>
          </p:nvPr>
        </p:nvSpPr>
        <p:spPr>
          <a:xfrm rot="17330799">
            <a:off x="3667174" y="3355646"/>
            <a:ext cx="830677" cy="307777"/>
          </a:xfrm>
          <a:prstGeom prst="rect">
            <a:avLst/>
          </a:prstGeom>
          <a:noFill/>
        </p:spPr>
        <p:txBody>
          <a:bodyPr wrap="none">
            <a:spAutoFit/>
          </a:bodyPr>
          <a:lstStyle/>
          <a:p>
            <a:pPr>
              <a:defRPr/>
            </a:pPr>
            <a:r>
              <a:rPr lang="en-GB" sz="1400" b="1" dirty="0"/>
              <a:t>C24n3n</a:t>
            </a:r>
          </a:p>
        </p:txBody>
      </p:sp>
      <p:sp>
        <p:nvSpPr>
          <p:cNvPr id="22565" name="Freeform 45"/>
          <p:cNvSpPr>
            <a:spLocks/>
          </p:cNvSpPr>
          <p:nvPr>
            <p:custDataLst>
              <p:tags r:id="rId19"/>
            </p:custDataLst>
          </p:nvPr>
        </p:nvSpPr>
        <p:spPr bwMode="auto">
          <a:xfrm>
            <a:off x="4689258" y="2372363"/>
            <a:ext cx="1158875" cy="1354137"/>
          </a:xfrm>
          <a:custGeom>
            <a:avLst/>
            <a:gdLst>
              <a:gd name="T0" fmla="*/ 1073602 w 1159124"/>
              <a:gd name="T1" fmla="*/ 1320430 h 1353115"/>
              <a:gd name="T2" fmla="*/ 1073602 w 1159124"/>
              <a:gd name="T3" fmla="*/ 1320430 h 1353115"/>
              <a:gd name="T4" fmla="*/ 1084230 w 1159124"/>
              <a:gd name="T5" fmla="*/ 1224592 h 1353115"/>
              <a:gd name="T6" fmla="*/ 1126743 w 1159124"/>
              <a:gd name="T7" fmla="*/ 1160700 h 1353115"/>
              <a:gd name="T8" fmla="*/ 1137371 w 1159124"/>
              <a:gd name="T9" fmla="*/ 1128754 h 1353115"/>
              <a:gd name="T10" fmla="*/ 1147998 w 1159124"/>
              <a:gd name="T11" fmla="*/ 1075511 h 1353115"/>
              <a:gd name="T12" fmla="*/ 1158626 w 1159124"/>
              <a:gd name="T13" fmla="*/ 1032916 h 1353115"/>
              <a:gd name="T14" fmla="*/ 1137371 w 1159124"/>
              <a:gd name="T15" fmla="*/ 905133 h 1353115"/>
              <a:gd name="T16" fmla="*/ 1084230 w 1159124"/>
              <a:gd name="T17" fmla="*/ 862538 h 1353115"/>
              <a:gd name="T18" fmla="*/ 1052347 w 1159124"/>
              <a:gd name="T19" fmla="*/ 841241 h 1353115"/>
              <a:gd name="T20" fmla="*/ 988577 w 1159124"/>
              <a:gd name="T21" fmla="*/ 830592 h 1353115"/>
              <a:gd name="T22" fmla="*/ 956694 w 1159124"/>
              <a:gd name="T23" fmla="*/ 819944 h 1353115"/>
              <a:gd name="T24" fmla="*/ 914181 w 1159124"/>
              <a:gd name="T25" fmla="*/ 809295 h 1353115"/>
              <a:gd name="T26" fmla="*/ 882298 w 1159124"/>
              <a:gd name="T27" fmla="*/ 787998 h 1353115"/>
              <a:gd name="T28" fmla="*/ 850414 w 1159124"/>
              <a:gd name="T29" fmla="*/ 745404 h 1353115"/>
              <a:gd name="T30" fmla="*/ 829159 w 1159124"/>
              <a:gd name="T31" fmla="*/ 713457 h 1353115"/>
              <a:gd name="T32" fmla="*/ 754763 w 1159124"/>
              <a:gd name="T33" fmla="*/ 681512 h 1353115"/>
              <a:gd name="T34" fmla="*/ 659110 w 1159124"/>
              <a:gd name="T35" fmla="*/ 628269 h 1353115"/>
              <a:gd name="T36" fmla="*/ 605971 w 1159124"/>
              <a:gd name="T37" fmla="*/ 617620 h 1353115"/>
              <a:gd name="T38" fmla="*/ 552830 w 1159124"/>
              <a:gd name="T39" fmla="*/ 575026 h 1353115"/>
              <a:gd name="T40" fmla="*/ 510318 w 1159124"/>
              <a:gd name="T41" fmla="*/ 532432 h 1353115"/>
              <a:gd name="T42" fmla="*/ 457179 w 1159124"/>
              <a:gd name="T43" fmla="*/ 468539 h 1353115"/>
              <a:gd name="T44" fmla="*/ 425296 w 1159124"/>
              <a:gd name="T45" fmla="*/ 404647 h 1353115"/>
              <a:gd name="T46" fmla="*/ 361526 w 1159124"/>
              <a:gd name="T47" fmla="*/ 340756 h 1353115"/>
              <a:gd name="T48" fmla="*/ 350900 w 1159124"/>
              <a:gd name="T49" fmla="*/ 298162 h 1353115"/>
              <a:gd name="T50" fmla="*/ 329643 w 1159124"/>
              <a:gd name="T51" fmla="*/ 234270 h 1353115"/>
              <a:gd name="T52" fmla="*/ 319014 w 1159124"/>
              <a:gd name="T53" fmla="*/ 170378 h 1353115"/>
              <a:gd name="T54" fmla="*/ 255247 w 1159124"/>
              <a:gd name="T55" fmla="*/ 117134 h 1353115"/>
              <a:gd name="T56" fmla="*/ 233992 w 1159124"/>
              <a:gd name="T57" fmla="*/ 85188 h 1353115"/>
              <a:gd name="T58" fmla="*/ 170222 w 1159124"/>
              <a:gd name="T59" fmla="*/ 53243 h 1353115"/>
              <a:gd name="T60" fmla="*/ 74571 w 1159124"/>
              <a:gd name="T61" fmla="*/ 10648 h 1353115"/>
              <a:gd name="T62" fmla="*/ 42688 w 1159124"/>
              <a:gd name="T63" fmla="*/ 0 h 1353115"/>
              <a:gd name="T64" fmla="*/ 32059 w 1159124"/>
              <a:gd name="T65" fmla="*/ 170378 h 1353115"/>
              <a:gd name="T66" fmla="*/ 63943 w 1159124"/>
              <a:gd name="T67" fmla="*/ 191676 h 1353115"/>
              <a:gd name="T68" fmla="*/ 95826 w 1159124"/>
              <a:gd name="T69" fmla="*/ 255567 h 1353115"/>
              <a:gd name="T70" fmla="*/ 138339 w 1159124"/>
              <a:gd name="T71" fmla="*/ 298162 h 1353115"/>
              <a:gd name="T72" fmla="*/ 138339 w 1159124"/>
              <a:gd name="T73" fmla="*/ 532432 h 1353115"/>
              <a:gd name="T74" fmla="*/ 127712 w 1159124"/>
              <a:gd name="T75" fmla="*/ 564378 h 1353115"/>
              <a:gd name="T76" fmla="*/ 95826 w 1159124"/>
              <a:gd name="T77" fmla="*/ 596323 h 1353115"/>
              <a:gd name="T78" fmla="*/ 42688 w 1159124"/>
              <a:gd name="T79" fmla="*/ 649566 h 1353115"/>
              <a:gd name="T80" fmla="*/ 42688 w 1159124"/>
              <a:gd name="T81" fmla="*/ 756053 h 1353115"/>
              <a:gd name="T82" fmla="*/ 106455 w 1159124"/>
              <a:gd name="T83" fmla="*/ 787998 h 1353115"/>
              <a:gd name="T84" fmla="*/ 148967 w 1159124"/>
              <a:gd name="T85" fmla="*/ 798647 h 1353115"/>
              <a:gd name="T86" fmla="*/ 180851 w 1159124"/>
              <a:gd name="T87" fmla="*/ 809295 h 1353115"/>
              <a:gd name="T88" fmla="*/ 308388 w 1159124"/>
              <a:gd name="T89" fmla="*/ 819944 h 1353115"/>
              <a:gd name="T90" fmla="*/ 340271 w 1159124"/>
              <a:gd name="T91" fmla="*/ 830592 h 1353115"/>
              <a:gd name="T92" fmla="*/ 350900 w 1159124"/>
              <a:gd name="T93" fmla="*/ 862538 h 1353115"/>
              <a:gd name="T94" fmla="*/ 372155 w 1159124"/>
              <a:gd name="T95" fmla="*/ 894484 h 1353115"/>
              <a:gd name="T96" fmla="*/ 382783 w 1159124"/>
              <a:gd name="T97" fmla="*/ 926430 h 1353115"/>
              <a:gd name="T98" fmla="*/ 404039 w 1159124"/>
              <a:gd name="T99" fmla="*/ 958376 h 1353115"/>
              <a:gd name="T100" fmla="*/ 446551 w 1159124"/>
              <a:gd name="T101" fmla="*/ 1128754 h 1353115"/>
              <a:gd name="T102" fmla="*/ 499692 w 1159124"/>
              <a:gd name="T103" fmla="*/ 1192645 h 1353115"/>
              <a:gd name="T104" fmla="*/ 520947 w 1159124"/>
              <a:gd name="T105" fmla="*/ 1224592 h 1353115"/>
              <a:gd name="T106" fmla="*/ 552830 w 1159124"/>
              <a:gd name="T107" fmla="*/ 1245889 h 1353115"/>
              <a:gd name="T108" fmla="*/ 744134 w 1159124"/>
              <a:gd name="T109" fmla="*/ 1277835 h 1353115"/>
              <a:gd name="T110" fmla="*/ 807902 w 1159124"/>
              <a:gd name="T111" fmla="*/ 1320430 h 1353115"/>
              <a:gd name="T112" fmla="*/ 903555 w 1159124"/>
              <a:gd name="T113" fmla="*/ 1341727 h 1353115"/>
              <a:gd name="T114" fmla="*/ 999206 w 1159124"/>
              <a:gd name="T115" fmla="*/ 1352376 h 1353115"/>
              <a:gd name="T116" fmla="*/ 1020463 w 1159124"/>
              <a:gd name="T117" fmla="*/ 1341727 h 135311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59124"/>
              <a:gd name="T178" fmla="*/ 0 h 1353115"/>
              <a:gd name="T179" fmla="*/ 1159124 w 1159124"/>
              <a:gd name="T180" fmla="*/ 1353115 h 135311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59124" h="1353115">
                <a:moveTo>
                  <a:pt x="1074064" y="1318437"/>
                </a:moveTo>
                <a:lnTo>
                  <a:pt x="1074064" y="1318437"/>
                </a:lnTo>
                <a:cubicBezTo>
                  <a:pt x="1077608" y="1286539"/>
                  <a:pt x="1074547" y="1253191"/>
                  <a:pt x="1084696" y="1222744"/>
                </a:cubicBezTo>
                <a:cubicBezTo>
                  <a:pt x="1092778" y="1198498"/>
                  <a:pt x="1127227" y="1158949"/>
                  <a:pt x="1127227" y="1158949"/>
                </a:cubicBezTo>
                <a:cubicBezTo>
                  <a:pt x="1130771" y="1148316"/>
                  <a:pt x="1135141" y="1137924"/>
                  <a:pt x="1137859" y="1127051"/>
                </a:cubicBezTo>
                <a:cubicBezTo>
                  <a:pt x="1142242" y="1109519"/>
                  <a:pt x="1144572" y="1091530"/>
                  <a:pt x="1148492" y="1073888"/>
                </a:cubicBezTo>
                <a:cubicBezTo>
                  <a:pt x="1151662" y="1059623"/>
                  <a:pt x="1155580" y="1045535"/>
                  <a:pt x="1159124" y="1031358"/>
                </a:cubicBezTo>
                <a:cubicBezTo>
                  <a:pt x="1155755" y="1001033"/>
                  <a:pt x="1155673" y="939394"/>
                  <a:pt x="1137859" y="903767"/>
                </a:cubicBezTo>
                <a:cubicBezTo>
                  <a:pt x="1113961" y="855972"/>
                  <a:pt x="1125573" y="881676"/>
                  <a:pt x="1084696" y="861237"/>
                </a:cubicBezTo>
                <a:cubicBezTo>
                  <a:pt x="1073267" y="855522"/>
                  <a:pt x="1064922" y="844013"/>
                  <a:pt x="1052799" y="839972"/>
                </a:cubicBezTo>
                <a:cubicBezTo>
                  <a:pt x="1032347" y="833154"/>
                  <a:pt x="1010048" y="834016"/>
                  <a:pt x="989003" y="829339"/>
                </a:cubicBezTo>
                <a:cubicBezTo>
                  <a:pt x="978062" y="826908"/>
                  <a:pt x="967882" y="821786"/>
                  <a:pt x="957106" y="818707"/>
                </a:cubicBezTo>
                <a:cubicBezTo>
                  <a:pt x="943055" y="814692"/>
                  <a:pt x="928752" y="811618"/>
                  <a:pt x="914575" y="808074"/>
                </a:cubicBezTo>
                <a:cubicBezTo>
                  <a:pt x="903943" y="800986"/>
                  <a:pt x="891714" y="795845"/>
                  <a:pt x="882678" y="786809"/>
                </a:cubicBezTo>
                <a:cubicBezTo>
                  <a:pt x="870147" y="774278"/>
                  <a:pt x="861080" y="758699"/>
                  <a:pt x="850780" y="744279"/>
                </a:cubicBezTo>
                <a:cubicBezTo>
                  <a:pt x="843352" y="733880"/>
                  <a:pt x="838551" y="721417"/>
                  <a:pt x="829515" y="712381"/>
                </a:cubicBezTo>
                <a:cubicBezTo>
                  <a:pt x="805039" y="687905"/>
                  <a:pt x="787623" y="688618"/>
                  <a:pt x="755087" y="680484"/>
                </a:cubicBezTo>
                <a:cubicBezTo>
                  <a:pt x="707566" y="648802"/>
                  <a:pt x="704312" y="638550"/>
                  <a:pt x="659394" y="627321"/>
                </a:cubicBezTo>
                <a:cubicBezTo>
                  <a:pt x="641862" y="622938"/>
                  <a:pt x="623952" y="620232"/>
                  <a:pt x="606231" y="616688"/>
                </a:cubicBezTo>
                <a:cubicBezTo>
                  <a:pt x="591746" y="607031"/>
                  <a:pt x="563167" y="590990"/>
                  <a:pt x="553068" y="574158"/>
                </a:cubicBezTo>
                <a:cubicBezTo>
                  <a:pt x="524714" y="526902"/>
                  <a:pt x="567247" y="550530"/>
                  <a:pt x="510538" y="531628"/>
                </a:cubicBezTo>
                <a:cubicBezTo>
                  <a:pt x="487025" y="508115"/>
                  <a:pt x="472177" y="497436"/>
                  <a:pt x="457375" y="467832"/>
                </a:cubicBezTo>
                <a:cubicBezTo>
                  <a:pt x="436261" y="425605"/>
                  <a:pt x="460304" y="443216"/>
                  <a:pt x="425478" y="404037"/>
                </a:cubicBezTo>
                <a:cubicBezTo>
                  <a:pt x="405498" y="381560"/>
                  <a:pt x="361682" y="340242"/>
                  <a:pt x="361682" y="340242"/>
                </a:cubicBezTo>
                <a:cubicBezTo>
                  <a:pt x="358138" y="326065"/>
                  <a:pt x="355249" y="311709"/>
                  <a:pt x="351050" y="297712"/>
                </a:cubicBezTo>
                <a:cubicBezTo>
                  <a:pt x="344609" y="276242"/>
                  <a:pt x="333470" y="256027"/>
                  <a:pt x="329785" y="233916"/>
                </a:cubicBezTo>
                <a:cubicBezTo>
                  <a:pt x="326241" y="212651"/>
                  <a:pt x="327908" y="189821"/>
                  <a:pt x="319152" y="170121"/>
                </a:cubicBezTo>
                <a:cubicBezTo>
                  <a:pt x="310534" y="150732"/>
                  <a:pt x="272303" y="128255"/>
                  <a:pt x="255357" y="116958"/>
                </a:cubicBezTo>
                <a:cubicBezTo>
                  <a:pt x="248269" y="106325"/>
                  <a:pt x="243128" y="94096"/>
                  <a:pt x="234092" y="85060"/>
                </a:cubicBezTo>
                <a:cubicBezTo>
                  <a:pt x="213480" y="64448"/>
                  <a:pt x="196239" y="61810"/>
                  <a:pt x="170296" y="53163"/>
                </a:cubicBezTo>
                <a:cubicBezTo>
                  <a:pt x="119749" y="19464"/>
                  <a:pt x="150520" y="35938"/>
                  <a:pt x="74603" y="10632"/>
                </a:cubicBezTo>
                <a:lnTo>
                  <a:pt x="42706" y="0"/>
                </a:lnTo>
                <a:cubicBezTo>
                  <a:pt x="1466" y="61860"/>
                  <a:pt x="0" y="49848"/>
                  <a:pt x="32073" y="170121"/>
                </a:cubicBezTo>
                <a:cubicBezTo>
                  <a:pt x="35366" y="182468"/>
                  <a:pt x="53338" y="184298"/>
                  <a:pt x="63971" y="191386"/>
                </a:cubicBezTo>
                <a:cubicBezTo>
                  <a:pt x="74262" y="222260"/>
                  <a:pt x="73382" y="228948"/>
                  <a:pt x="95868" y="255181"/>
                </a:cubicBezTo>
                <a:cubicBezTo>
                  <a:pt x="108916" y="270404"/>
                  <a:pt x="138399" y="297712"/>
                  <a:pt x="138399" y="297712"/>
                </a:cubicBezTo>
                <a:cubicBezTo>
                  <a:pt x="169289" y="390384"/>
                  <a:pt x="156033" y="337656"/>
                  <a:pt x="138399" y="531628"/>
                </a:cubicBezTo>
                <a:cubicBezTo>
                  <a:pt x="137384" y="542790"/>
                  <a:pt x="133983" y="554201"/>
                  <a:pt x="127766" y="563526"/>
                </a:cubicBezTo>
                <a:cubicBezTo>
                  <a:pt x="119425" y="576037"/>
                  <a:pt x="105494" y="583872"/>
                  <a:pt x="95868" y="595423"/>
                </a:cubicBezTo>
                <a:cubicBezTo>
                  <a:pt x="51564" y="648588"/>
                  <a:pt x="101186" y="609598"/>
                  <a:pt x="42706" y="648586"/>
                </a:cubicBezTo>
                <a:cubicBezTo>
                  <a:pt x="29091" y="689429"/>
                  <a:pt x="19434" y="702550"/>
                  <a:pt x="42706" y="754912"/>
                </a:cubicBezTo>
                <a:cubicBezTo>
                  <a:pt x="49485" y="770164"/>
                  <a:pt x="92690" y="782863"/>
                  <a:pt x="106501" y="786809"/>
                </a:cubicBezTo>
                <a:cubicBezTo>
                  <a:pt x="120552" y="790823"/>
                  <a:pt x="134980" y="793428"/>
                  <a:pt x="149031" y="797442"/>
                </a:cubicBezTo>
                <a:cubicBezTo>
                  <a:pt x="159808" y="800521"/>
                  <a:pt x="169820" y="806593"/>
                  <a:pt x="180929" y="808074"/>
                </a:cubicBezTo>
                <a:cubicBezTo>
                  <a:pt x="223232" y="813714"/>
                  <a:pt x="265990" y="815163"/>
                  <a:pt x="308520" y="818707"/>
                </a:cubicBezTo>
                <a:cubicBezTo>
                  <a:pt x="319152" y="822251"/>
                  <a:pt x="332492" y="821414"/>
                  <a:pt x="340417" y="829339"/>
                </a:cubicBezTo>
                <a:cubicBezTo>
                  <a:pt x="348342" y="837264"/>
                  <a:pt x="346038" y="851212"/>
                  <a:pt x="351050" y="861237"/>
                </a:cubicBezTo>
                <a:cubicBezTo>
                  <a:pt x="356765" y="872667"/>
                  <a:pt x="365227" y="882502"/>
                  <a:pt x="372315" y="893135"/>
                </a:cubicBezTo>
                <a:cubicBezTo>
                  <a:pt x="375859" y="903767"/>
                  <a:pt x="377935" y="915008"/>
                  <a:pt x="382947" y="925032"/>
                </a:cubicBezTo>
                <a:cubicBezTo>
                  <a:pt x="388662" y="936462"/>
                  <a:pt x="402112" y="944325"/>
                  <a:pt x="404213" y="956930"/>
                </a:cubicBezTo>
                <a:cubicBezTo>
                  <a:pt x="433662" y="1133626"/>
                  <a:pt x="360496" y="1098304"/>
                  <a:pt x="446743" y="1127051"/>
                </a:cubicBezTo>
                <a:cubicBezTo>
                  <a:pt x="499540" y="1206248"/>
                  <a:pt x="431683" y="1108979"/>
                  <a:pt x="499906" y="1190846"/>
                </a:cubicBezTo>
                <a:cubicBezTo>
                  <a:pt x="508087" y="1200663"/>
                  <a:pt x="512135" y="1213708"/>
                  <a:pt x="521171" y="1222744"/>
                </a:cubicBezTo>
                <a:cubicBezTo>
                  <a:pt x="530207" y="1231780"/>
                  <a:pt x="541391" y="1238819"/>
                  <a:pt x="553068" y="1244009"/>
                </a:cubicBezTo>
                <a:cubicBezTo>
                  <a:pt x="625263" y="1276095"/>
                  <a:pt x="655620" y="1268504"/>
                  <a:pt x="744454" y="1275907"/>
                </a:cubicBezTo>
                <a:cubicBezTo>
                  <a:pt x="765719" y="1290084"/>
                  <a:pt x="784004" y="1310355"/>
                  <a:pt x="808250" y="1318437"/>
                </a:cubicBezTo>
                <a:cubicBezTo>
                  <a:pt x="864492" y="1337185"/>
                  <a:pt x="821604" y="1324731"/>
                  <a:pt x="903943" y="1339702"/>
                </a:cubicBezTo>
                <a:cubicBezTo>
                  <a:pt x="977718" y="1353115"/>
                  <a:pt x="933770" y="1350335"/>
                  <a:pt x="999636" y="1350335"/>
                </a:cubicBezTo>
                <a:lnTo>
                  <a:pt x="1020901" y="1339702"/>
                </a:lnTo>
              </a:path>
            </a:pathLst>
          </a:custGeom>
          <a:solidFill>
            <a:srgbClr val="66FF99">
              <a:alpha val="36863"/>
            </a:srgbClr>
          </a:solidFill>
          <a:ln w="28575" cap="flat" cmpd="sng" algn="ctr">
            <a:solidFill>
              <a:srgbClr val="00FF00"/>
            </a:solidFill>
            <a:prstDash val="sysDash"/>
            <a:round/>
            <a:headEnd type="none" w="med" len="med"/>
            <a:tailEnd type="none" w="med" len="med"/>
          </a:ln>
        </p:spPr>
        <p:txBody>
          <a:bodyPr anchor="ctr"/>
          <a:lstStyle/>
          <a:p>
            <a:endParaRPr lang="en-GB"/>
          </a:p>
        </p:txBody>
      </p:sp>
      <p:sp>
        <p:nvSpPr>
          <p:cNvPr id="22568" name="Freeform 41"/>
          <p:cNvSpPr>
            <a:spLocks/>
          </p:cNvSpPr>
          <p:nvPr>
            <p:custDataLst>
              <p:tags r:id="rId20"/>
            </p:custDataLst>
          </p:nvPr>
        </p:nvSpPr>
        <p:spPr bwMode="auto">
          <a:xfrm>
            <a:off x="3781800" y="3007363"/>
            <a:ext cx="531813" cy="3575050"/>
          </a:xfrm>
          <a:custGeom>
            <a:avLst/>
            <a:gdLst>
              <a:gd name="T0" fmla="*/ 531813 w 532262"/>
              <a:gd name="T1" fmla="*/ 0 h 3575714"/>
              <a:gd name="T2" fmla="*/ 463632 w 532262"/>
              <a:gd name="T3" fmla="*/ 450293 h 3575714"/>
              <a:gd name="T4" fmla="*/ 368178 w 532262"/>
              <a:gd name="T5" fmla="*/ 695907 h 3575714"/>
              <a:gd name="T6" fmla="*/ 463632 w 532262"/>
              <a:gd name="T7" fmla="*/ 955167 h 3575714"/>
              <a:gd name="T8" fmla="*/ 504541 w 532262"/>
              <a:gd name="T9" fmla="*/ 1282652 h 3575714"/>
              <a:gd name="T10" fmla="*/ 504541 w 532262"/>
              <a:gd name="T11" fmla="*/ 1500975 h 3575714"/>
              <a:gd name="T12" fmla="*/ 409088 w 532262"/>
              <a:gd name="T13" fmla="*/ 1937623 h 3575714"/>
              <a:gd name="T14" fmla="*/ 286361 w 532262"/>
              <a:gd name="T15" fmla="*/ 2497077 h 3575714"/>
              <a:gd name="T16" fmla="*/ 190907 w 532262"/>
              <a:gd name="T17" fmla="*/ 2920078 h 3575714"/>
              <a:gd name="T18" fmla="*/ 190907 w 532262"/>
              <a:gd name="T19" fmla="*/ 3152047 h 3575714"/>
              <a:gd name="T20" fmla="*/ 0 w 532262"/>
              <a:gd name="T21" fmla="*/ 3575050 h 35757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2262"/>
              <a:gd name="T34" fmla="*/ 0 h 3575714"/>
              <a:gd name="T35" fmla="*/ 532262 w 532262"/>
              <a:gd name="T36" fmla="*/ 3575714 h 35757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2262" h="3575714">
                <a:moveTo>
                  <a:pt x="532262" y="0"/>
                </a:moveTo>
                <a:cubicBezTo>
                  <a:pt x="511790" y="167185"/>
                  <a:pt x="491319" y="334371"/>
                  <a:pt x="464024" y="450377"/>
                </a:cubicBezTo>
                <a:cubicBezTo>
                  <a:pt x="436729" y="566383"/>
                  <a:pt x="368489" y="611875"/>
                  <a:pt x="368489" y="696036"/>
                </a:cubicBezTo>
                <a:cubicBezTo>
                  <a:pt x="368489" y="780197"/>
                  <a:pt x="441278" y="857535"/>
                  <a:pt x="464024" y="955344"/>
                </a:cubicBezTo>
                <a:cubicBezTo>
                  <a:pt x="486770" y="1053153"/>
                  <a:pt x="498143" y="1191905"/>
                  <a:pt x="504967" y="1282890"/>
                </a:cubicBezTo>
                <a:cubicBezTo>
                  <a:pt x="511791" y="1373875"/>
                  <a:pt x="520889" y="1392072"/>
                  <a:pt x="504967" y="1501254"/>
                </a:cubicBezTo>
                <a:cubicBezTo>
                  <a:pt x="489045" y="1610436"/>
                  <a:pt x="409433" y="1937983"/>
                  <a:pt x="409433" y="1937983"/>
                </a:cubicBezTo>
                <a:cubicBezTo>
                  <a:pt x="373039" y="2104031"/>
                  <a:pt x="322997" y="2333768"/>
                  <a:pt x="286603" y="2497541"/>
                </a:cubicBezTo>
                <a:cubicBezTo>
                  <a:pt x="250209" y="2661314"/>
                  <a:pt x="206991" y="2811439"/>
                  <a:pt x="191068" y="2920621"/>
                </a:cubicBezTo>
                <a:cubicBezTo>
                  <a:pt x="175146" y="3029803"/>
                  <a:pt x="222913" y="3043451"/>
                  <a:pt x="191068" y="3152633"/>
                </a:cubicBezTo>
                <a:cubicBezTo>
                  <a:pt x="159223" y="3261815"/>
                  <a:pt x="79611" y="3418764"/>
                  <a:pt x="0" y="3575714"/>
                </a:cubicBezTo>
              </a:path>
            </a:pathLst>
          </a:custGeom>
          <a:noFill/>
          <a:ln w="57150" cap="flat" cmpd="sng" algn="ctr">
            <a:solidFill>
              <a:schemeClr val="tx1"/>
            </a:solidFill>
            <a:prstDash val="sysDot"/>
            <a:round/>
            <a:headEnd type="none" w="med" len="med"/>
            <a:tailEnd type="none" w="med" len="med"/>
          </a:ln>
        </p:spPr>
        <p:txBody>
          <a:bodyPr anchor="ctr"/>
          <a:lstStyle/>
          <a:p>
            <a:endParaRPr lang="en-GB"/>
          </a:p>
        </p:txBody>
      </p:sp>
      <p:sp>
        <p:nvSpPr>
          <p:cNvPr id="22539" name="TextBox 3"/>
          <p:cNvSpPr txBox="1">
            <a:spLocks noChangeArrowheads="1"/>
          </p:cNvSpPr>
          <p:nvPr>
            <p:custDataLst>
              <p:tags r:id="rId21"/>
            </p:custDataLst>
          </p:nvPr>
        </p:nvSpPr>
        <p:spPr bwMode="auto">
          <a:xfrm rot="682311">
            <a:off x="5086725" y="3323274"/>
            <a:ext cx="2076450" cy="338138"/>
          </a:xfrm>
          <a:prstGeom prst="rect">
            <a:avLst/>
          </a:prstGeom>
          <a:noFill/>
          <a:ln w="9525">
            <a:noFill/>
            <a:miter lim="800000"/>
            <a:headEnd/>
            <a:tailEnd/>
          </a:ln>
        </p:spPr>
        <p:txBody>
          <a:bodyPr wrap="none">
            <a:spAutoFit/>
          </a:bodyPr>
          <a:lstStyle/>
          <a:p>
            <a:r>
              <a:rPr lang="en-GB" sz="1600" b="1" dirty="0">
                <a:solidFill>
                  <a:schemeClr val="bg1"/>
                </a:solidFill>
              </a:rPr>
              <a:t>Jan Mayen corridor</a:t>
            </a:r>
          </a:p>
        </p:txBody>
      </p:sp>
      <p:sp>
        <p:nvSpPr>
          <p:cNvPr id="22538" name="TextBox 11"/>
          <p:cNvSpPr txBox="1">
            <a:spLocks noChangeArrowheads="1"/>
          </p:cNvSpPr>
          <p:nvPr>
            <p:custDataLst>
              <p:tags r:id="rId22"/>
            </p:custDataLst>
          </p:nvPr>
        </p:nvSpPr>
        <p:spPr bwMode="auto">
          <a:xfrm>
            <a:off x="3609892" y="418381"/>
            <a:ext cx="5534109" cy="1954381"/>
          </a:xfrm>
          <a:prstGeom prst="rect">
            <a:avLst/>
          </a:prstGeom>
          <a:solidFill>
            <a:srgbClr val="FFFFFF"/>
          </a:solidFill>
          <a:ln w="9525">
            <a:noFill/>
            <a:miter lim="800000"/>
            <a:headEnd/>
            <a:tailEnd/>
          </a:ln>
        </p:spPr>
        <p:txBody>
          <a:bodyPr wrap="square">
            <a:spAutoFit/>
          </a:bodyPr>
          <a:lstStyle/>
          <a:p>
            <a:pPr algn="l">
              <a:buSzPct val="120000"/>
              <a:buFont typeface="Arial" pitchFamily="34" charset="0"/>
              <a:buChar char="•"/>
            </a:pPr>
            <a:r>
              <a:rPr lang="en-GB" sz="1100" dirty="0"/>
              <a:t>The Vøring transform margin, formed in line with the Jan Mayen corridor, an old and major transfer zone between the Møre and Vøring Basin. </a:t>
            </a:r>
          </a:p>
          <a:p>
            <a:pPr algn="l">
              <a:buSzPct val="120000"/>
              <a:buFont typeface="Arial" pitchFamily="34" charset="0"/>
              <a:buChar char="•"/>
            </a:pPr>
            <a:endParaRPr lang="en-GB" sz="1100" dirty="0"/>
          </a:p>
          <a:p>
            <a:pPr algn="l">
              <a:buSzPct val="120000"/>
              <a:buFont typeface="Arial" pitchFamily="34" charset="0"/>
              <a:buChar char="•"/>
            </a:pPr>
            <a:r>
              <a:rPr lang="en-GB" sz="1100" dirty="0">
                <a:solidFill>
                  <a:srgbClr val="00FFFF"/>
                </a:solidFill>
              </a:rPr>
              <a:t> Extinct spreading ridge axis around C25? (~57.5 Ma)  </a:t>
            </a:r>
            <a:r>
              <a:rPr lang="en-GB" sz="1100" dirty="0">
                <a:solidFill>
                  <a:srgbClr val="FF0000"/>
                </a:solidFill>
              </a:rPr>
              <a:t>- </a:t>
            </a:r>
            <a:r>
              <a:rPr lang="en-GB" sz="1100" dirty="0"/>
              <a:t>(interpreted as an </a:t>
            </a:r>
            <a:r>
              <a:rPr lang="en-GB" sz="1100" dirty="0">
                <a:solidFill>
                  <a:srgbClr val="00FFFF"/>
                </a:solidFill>
              </a:rPr>
              <a:t>embryonic oceanic domain </a:t>
            </a:r>
            <a:r>
              <a:rPr lang="en-GB" sz="1100" dirty="0"/>
              <a:t>before ultimate breakup at ~C24r (~54Ma)</a:t>
            </a:r>
          </a:p>
          <a:p>
            <a:pPr algn="l">
              <a:buSzPct val="120000"/>
              <a:buFont typeface="Arial" pitchFamily="34" charset="0"/>
              <a:buChar char="•"/>
            </a:pPr>
            <a:endParaRPr lang="en-GB" sz="1100" dirty="0"/>
          </a:p>
          <a:p>
            <a:pPr algn="l">
              <a:buSzPct val="120000"/>
              <a:buFont typeface="Arial" pitchFamily="34" charset="0"/>
              <a:buChar char="•"/>
            </a:pPr>
            <a:r>
              <a:rPr lang="en-GB" sz="1100" b="1" dirty="0">
                <a:solidFill>
                  <a:srgbClr val="C00000"/>
                </a:solidFill>
              </a:rPr>
              <a:t> The SDRs in the outer Møre (Thanetian/Ypresian in age, &lt; C24r) are syn-thinning</a:t>
            </a:r>
          </a:p>
          <a:p>
            <a:pPr algn="l">
              <a:buSzPct val="120000"/>
              <a:buFont typeface="Arial" pitchFamily="34" charset="0"/>
              <a:buChar char="•"/>
            </a:pPr>
            <a:endParaRPr lang="en-GB" sz="1100" b="1" dirty="0">
              <a:solidFill>
                <a:srgbClr val="C00000"/>
              </a:solidFill>
            </a:endParaRPr>
          </a:p>
          <a:p>
            <a:pPr algn="l">
              <a:buSzPct val="120000"/>
              <a:buFont typeface="Arial" pitchFamily="34" charset="0"/>
              <a:buChar char="•"/>
            </a:pPr>
            <a:r>
              <a:rPr lang="en-GB" sz="1100" b="1" dirty="0">
                <a:solidFill>
                  <a:srgbClr val="C00000"/>
                </a:solidFill>
              </a:rPr>
              <a:t> They </a:t>
            </a:r>
            <a:r>
              <a:rPr lang="en-GB" sz="1100" dirty="0"/>
              <a:t>developed (1-2 </a:t>
            </a:r>
            <a:r>
              <a:rPr lang="en-GB" sz="1100" dirty="0" err="1"/>
              <a:t>Myr</a:t>
            </a:r>
            <a:r>
              <a:rPr lang="en-GB" sz="1100" dirty="0"/>
              <a:t>) before the </a:t>
            </a:r>
            <a:r>
              <a:rPr lang="en-GB" sz="1100" dirty="0">
                <a:solidFill>
                  <a:srgbClr val="FFC000"/>
                </a:solidFill>
                <a:effectLst>
                  <a:outerShdw blurRad="38100" dist="38100" dir="2700000" algn="tl">
                    <a:srgbClr val="000000">
                      <a:alpha val="43137"/>
                    </a:srgbClr>
                  </a:outerShdw>
                </a:effectLst>
              </a:rPr>
              <a:t>SDRS drilled in the Vøring Marginal High (only </a:t>
            </a:r>
            <a:r>
              <a:rPr lang="en-GB" sz="1100" dirty="0" err="1">
                <a:solidFill>
                  <a:srgbClr val="FFC000"/>
                </a:solidFill>
                <a:effectLst>
                  <a:outerShdw blurRad="38100" dist="38100" dir="2700000" algn="tl">
                    <a:srgbClr val="000000">
                      <a:alpha val="43137"/>
                    </a:srgbClr>
                  </a:outerShdw>
                </a:effectLst>
              </a:rPr>
              <a:t>Ypresian</a:t>
            </a:r>
            <a:r>
              <a:rPr lang="en-GB" sz="1100" dirty="0">
                <a:solidFill>
                  <a:srgbClr val="FFC000"/>
                </a:solidFill>
                <a:effectLst>
                  <a:outerShdw blurRad="38100" dist="38100" dir="2700000" algn="tl">
                    <a:srgbClr val="000000">
                      <a:alpha val="43137"/>
                    </a:srgbClr>
                  </a:outerShdw>
                </a:effectLst>
              </a:rPr>
              <a:t> in age, &gt; C24r (cf. ODP 642 well results)</a:t>
            </a:r>
          </a:p>
        </p:txBody>
      </p:sp>
      <p:sp>
        <p:nvSpPr>
          <p:cNvPr id="39" name="TextBox 38"/>
          <p:cNvSpPr txBox="1"/>
          <p:nvPr>
            <p:custDataLst>
              <p:tags r:id="rId23"/>
            </p:custDataLst>
          </p:nvPr>
        </p:nvSpPr>
        <p:spPr>
          <a:xfrm>
            <a:off x="3473526" y="6101700"/>
            <a:ext cx="1431850" cy="523220"/>
          </a:xfrm>
          <a:prstGeom prst="rect">
            <a:avLst/>
          </a:prstGeom>
          <a:solidFill>
            <a:schemeClr val="bg1"/>
          </a:solidFill>
        </p:spPr>
        <p:txBody>
          <a:bodyPr wrap="square">
            <a:spAutoFit/>
          </a:bodyPr>
          <a:lstStyle/>
          <a:p>
            <a:pPr>
              <a:defRPr/>
            </a:pPr>
            <a:r>
              <a:rPr lang="en-US" sz="1400" b="1" dirty="0">
                <a:solidFill>
                  <a:srgbClr val="FF00FF"/>
                </a:solidFill>
              </a:rPr>
              <a:t>Magmatic </a:t>
            </a:r>
          </a:p>
          <a:p>
            <a:pPr>
              <a:defRPr/>
            </a:pPr>
            <a:r>
              <a:rPr lang="en-US" sz="1400" b="1" dirty="0">
                <a:solidFill>
                  <a:srgbClr val="FF00FF"/>
                </a:solidFill>
              </a:rPr>
              <a:t>necking zone</a:t>
            </a:r>
          </a:p>
        </p:txBody>
      </p:sp>
      <p:sp>
        <p:nvSpPr>
          <p:cNvPr id="44" name="Freeform 41"/>
          <p:cNvSpPr>
            <a:spLocks/>
          </p:cNvSpPr>
          <p:nvPr>
            <p:custDataLst>
              <p:tags r:id="rId24"/>
            </p:custDataLst>
          </p:nvPr>
        </p:nvSpPr>
        <p:spPr bwMode="auto">
          <a:xfrm>
            <a:off x="2905299" y="311787"/>
            <a:ext cx="390241" cy="2451974"/>
          </a:xfrm>
          <a:custGeom>
            <a:avLst/>
            <a:gdLst>
              <a:gd name="T0" fmla="*/ 531813 w 532262"/>
              <a:gd name="T1" fmla="*/ 0 h 3575714"/>
              <a:gd name="T2" fmla="*/ 463632 w 532262"/>
              <a:gd name="T3" fmla="*/ 450293 h 3575714"/>
              <a:gd name="T4" fmla="*/ 368178 w 532262"/>
              <a:gd name="T5" fmla="*/ 695907 h 3575714"/>
              <a:gd name="T6" fmla="*/ 463632 w 532262"/>
              <a:gd name="T7" fmla="*/ 955167 h 3575714"/>
              <a:gd name="T8" fmla="*/ 504541 w 532262"/>
              <a:gd name="T9" fmla="*/ 1282652 h 3575714"/>
              <a:gd name="T10" fmla="*/ 504541 w 532262"/>
              <a:gd name="T11" fmla="*/ 1500975 h 3575714"/>
              <a:gd name="T12" fmla="*/ 409088 w 532262"/>
              <a:gd name="T13" fmla="*/ 1937623 h 3575714"/>
              <a:gd name="T14" fmla="*/ 286361 w 532262"/>
              <a:gd name="T15" fmla="*/ 2497077 h 3575714"/>
              <a:gd name="T16" fmla="*/ 190907 w 532262"/>
              <a:gd name="T17" fmla="*/ 2920078 h 3575714"/>
              <a:gd name="T18" fmla="*/ 190907 w 532262"/>
              <a:gd name="T19" fmla="*/ 3152047 h 3575714"/>
              <a:gd name="T20" fmla="*/ 0 w 532262"/>
              <a:gd name="T21" fmla="*/ 3575050 h 35757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2262"/>
              <a:gd name="T34" fmla="*/ 0 h 3575714"/>
              <a:gd name="T35" fmla="*/ 532262 w 532262"/>
              <a:gd name="T36" fmla="*/ 3575714 h 3575714"/>
              <a:gd name="connsiteX0" fmla="*/ 357116 w 357116"/>
              <a:gd name="connsiteY0" fmla="*/ 0 h 3152633"/>
              <a:gd name="connsiteX1" fmla="*/ 288878 w 357116"/>
              <a:gd name="connsiteY1" fmla="*/ 450377 h 3152633"/>
              <a:gd name="connsiteX2" fmla="*/ 193343 w 357116"/>
              <a:gd name="connsiteY2" fmla="*/ 696036 h 3152633"/>
              <a:gd name="connsiteX3" fmla="*/ 288878 w 357116"/>
              <a:gd name="connsiteY3" fmla="*/ 955344 h 3152633"/>
              <a:gd name="connsiteX4" fmla="*/ 329821 w 357116"/>
              <a:gd name="connsiteY4" fmla="*/ 1282890 h 3152633"/>
              <a:gd name="connsiteX5" fmla="*/ 329821 w 357116"/>
              <a:gd name="connsiteY5" fmla="*/ 1501254 h 3152633"/>
              <a:gd name="connsiteX6" fmla="*/ 234287 w 357116"/>
              <a:gd name="connsiteY6" fmla="*/ 1937983 h 3152633"/>
              <a:gd name="connsiteX7" fmla="*/ 111457 w 357116"/>
              <a:gd name="connsiteY7" fmla="*/ 2497541 h 3152633"/>
              <a:gd name="connsiteX8" fmla="*/ 15922 w 357116"/>
              <a:gd name="connsiteY8" fmla="*/ 2920621 h 3152633"/>
              <a:gd name="connsiteX9" fmla="*/ 15922 w 357116"/>
              <a:gd name="connsiteY9" fmla="*/ 3152633 h 3152633"/>
              <a:gd name="connsiteX0" fmla="*/ 341194 w 341194"/>
              <a:gd name="connsiteY0" fmla="*/ 0 h 2920621"/>
              <a:gd name="connsiteX1" fmla="*/ 272956 w 341194"/>
              <a:gd name="connsiteY1" fmla="*/ 450377 h 2920621"/>
              <a:gd name="connsiteX2" fmla="*/ 177421 w 341194"/>
              <a:gd name="connsiteY2" fmla="*/ 696036 h 2920621"/>
              <a:gd name="connsiteX3" fmla="*/ 272956 w 341194"/>
              <a:gd name="connsiteY3" fmla="*/ 955344 h 2920621"/>
              <a:gd name="connsiteX4" fmla="*/ 313899 w 341194"/>
              <a:gd name="connsiteY4" fmla="*/ 1282890 h 2920621"/>
              <a:gd name="connsiteX5" fmla="*/ 313899 w 341194"/>
              <a:gd name="connsiteY5" fmla="*/ 1501254 h 2920621"/>
              <a:gd name="connsiteX6" fmla="*/ 218365 w 341194"/>
              <a:gd name="connsiteY6" fmla="*/ 1937983 h 2920621"/>
              <a:gd name="connsiteX7" fmla="*/ 95535 w 341194"/>
              <a:gd name="connsiteY7" fmla="*/ 2497541 h 2920621"/>
              <a:gd name="connsiteX8" fmla="*/ 0 w 341194"/>
              <a:gd name="connsiteY8" fmla="*/ 2920621 h 2920621"/>
              <a:gd name="connsiteX0" fmla="*/ 245659 w 245659"/>
              <a:gd name="connsiteY0" fmla="*/ 0 h 2497541"/>
              <a:gd name="connsiteX1" fmla="*/ 177421 w 245659"/>
              <a:gd name="connsiteY1" fmla="*/ 450377 h 2497541"/>
              <a:gd name="connsiteX2" fmla="*/ 81886 w 245659"/>
              <a:gd name="connsiteY2" fmla="*/ 696036 h 2497541"/>
              <a:gd name="connsiteX3" fmla="*/ 177421 w 245659"/>
              <a:gd name="connsiteY3" fmla="*/ 955344 h 2497541"/>
              <a:gd name="connsiteX4" fmla="*/ 218364 w 245659"/>
              <a:gd name="connsiteY4" fmla="*/ 1282890 h 2497541"/>
              <a:gd name="connsiteX5" fmla="*/ 218364 w 245659"/>
              <a:gd name="connsiteY5" fmla="*/ 1501254 h 2497541"/>
              <a:gd name="connsiteX6" fmla="*/ 122830 w 245659"/>
              <a:gd name="connsiteY6" fmla="*/ 1937983 h 2497541"/>
              <a:gd name="connsiteX7" fmla="*/ 0 w 245659"/>
              <a:gd name="connsiteY7" fmla="*/ 2497541 h 2497541"/>
              <a:gd name="connsiteX0" fmla="*/ 163773 w 163773"/>
              <a:gd name="connsiteY0" fmla="*/ 0 h 1937983"/>
              <a:gd name="connsiteX1" fmla="*/ 95535 w 163773"/>
              <a:gd name="connsiteY1" fmla="*/ 450377 h 1937983"/>
              <a:gd name="connsiteX2" fmla="*/ 0 w 163773"/>
              <a:gd name="connsiteY2" fmla="*/ 696036 h 1937983"/>
              <a:gd name="connsiteX3" fmla="*/ 95535 w 163773"/>
              <a:gd name="connsiteY3" fmla="*/ 955344 h 1937983"/>
              <a:gd name="connsiteX4" fmla="*/ 136478 w 163773"/>
              <a:gd name="connsiteY4" fmla="*/ 1282890 h 1937983"/>
              <a:gd name="connsiteX5" fmla="*/ 136478 w 163773"/>
              <a:gd name="connsiteY5" fmla="*/ 1501254 h 1937983"/>
              <a:gd name="connsiteX6" fmla="*/ 40944 w 163773"/>
              <a:gd name="connsiteY6" fmla="*/ 1937983 h 1937983"/>
              <a:gd name="connsiteX0" fmla="*/ 163773 w 479464"/>
              <a:gd name="connsiteY0" fmla="*/ 0 h 2452428"/>
              <a:gd name="connsiteX1" fmla="*/ 95535 w 479464"/>
              <a:gd name="connsiteY1" fmla="*/ 450377 h 2452428"/>
              <a:gd name="connsiteX2" fmla="*/ 0 w 479464"/>
              <a:gd name="connsiteY2" fmla="*/ 696036 h 2452428"/>
              <a:gd name="connsiteX3" fmla="*/ 95535 w 479464"/>
              <a:gd name="connsiteY3" fmla="*/ 955344 h 2452428"/>
              <a:gd name="connsiteX4" fmla="*/ 136478 w 479464"/>
              <a:gd name="connsiteY4" fmla="*/ 1282890 h 2452428"/>
              <a:gd name="connsiteX5" fmla="*/ 136478 w 479464"/>
              <a:gd name="connsiteY5" fmla="*/ 1501254 h 2452428"/>
              <a:gd name="connsiteX6" fmla="*/ 479464 w 479464"/>
              <a:gd name="connsiteY6" fmla="*/ 2452428 h 2452428"/>
              <a:gd name="connsiteX0" fmla="*/ 163773 w 479464"/>
              <a:gd name="connsiteY0" fmla="*/ 0 h 2452428"/>
              <a:gd name="connsiteX1" fmla="*/ 95535 w 479464"/>
              <a:gd name="connsiteY1" fmla="*/ 450377 h 2452428"/>
              <a:gd name="connsiteX2" fmla="*/ 0 w 479464"/>
              <a:gd name="connsiteY2" fmla="*/ 696036 h 2452428"/>
              <a:gd name="connsiteX3" fmla="*/ 95535 w 479464"/>
              <a:gd name="connsiteY3" fmla="*/ 955344 h 2452428"/>
              <a:gd name="connsiteX4" fmla="*/ 136478 w 479464"/>
              <a:gd name="connsiteY4" fmla="*/ 1282890 h 2452428"/>
              <a:gd name="connsiteX5" fmla="*/ 136478 w 479464"/>
              <a:gd name="connsiteY5" fmla="*/ 1501254 h 2452428"/>
              <a:gd name="connsiteX6" fmla="*/ 155451 w 479464"/>
              <a:gd name="connsiteY6" fmla="*/ 1888838 h 2452428"/>
              <a:gd name="connsiteX7" fmla="*/ 479464 w 479464"/>
              <a:gd name="connsiteY7" fmla="*/ 2452428 h 2452428"/>
              <a:gd name="connsiteX0" fmla="*/ 74879 w 390570"/>
              <a:gd name="connsiteY0" fmla="*/ 0 h 2452428"/>
              <a:gd name="connsiteX1" fmla="*/ 6641 w 390570"/>
              <a:gd name="connsiteY1" fmla="*/ 450377 h 2452428"/>
              <a:gd name="connsiteX2" fmla="*/ 35035 w 390570"/>
              <a:gd name="connsiteY2" fmla="*/ 686509 h 2452428"/>
              <a:gd name="connsiteX3" fmla="*/ 6641 w 390570"/>
              <a:gd name="connsiteY3" fmla="*/ 955344 h 2452428"/>
              <a:gd name="connsiteX4" fmla="*/ 47584 w 390570"/>
              <a:gd name="connsiteY4" fmla="*/ 1282890 h 2452428"/>
              <a:gd name="connsiteX5" fmla="*/ 47584 w 390570"/>
              <a:gd name="connsiteY5" fmla="*/ 1501254 h 2452428"/>
              <a:gd name="connsiteX6" fmla="*/ 66557 w 390570"/>
              <a:gd name="connsiteY6" fmla="*/ 1888838 h 2452428"/>
              <a:gd name="connsiteX7" fmla="*/ 390570 w 390570"/>
              <a:gd name="connsiteY7" fmla="*/ 2452428 h 24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570" h="2452428">
                <a:moveTo>
                  <a:pt x="74879" y="0"/>
                </a:moveTo>
                <a:cubicBezTo>
                  <a:pt x="54407" y="167185"/>
                  <a:pt x="13282" y="335959"/>
                  <a:pt x="6641" y="450377"/>
                </a:cubicBezTo>
                <a:cubicBezTo>
                  <a:pt x="0" y="564795"/>
                  <a:pt x="35035" y="602348"/>
                  <a:pt x="35035" y="686509"/>
                </a:cubicBezTo>
                <a:cubicBezTo>
                  <a:pt x="35035" y="770670"/>
                  <a:pt x="4550" y="855947"/>
                  <a:pt x="6641" y="955344"/>
                </a:cubicBezTo>
                <a:cubicBezTo>
                  <a:pt x="8732" y="1054741"/>
                  <a:pt x="40760" y="1191905"/>
                  <a:pt x="47584" y="1282890"/>
                </a:cubicBezTo>
                <a:cubicBezTo>
                  <a:pt x="54408" y="1373875"/>
                  <a:pt x="44422" y="1400263"/>
                  <a:pt x="47584" y="1501254"/>
                </a:cubicBezTo>
                <a:cubicBezTo>
                  <a:pt x="50746" y="1602245"/>
                  <a:pt x="9393" y="1730309"/>
                  <a:pt x="66557" y="1888838"/>
                </a:cubicBezTo>
                <a:cubicBezTo>
                  <a:pt x="123721" y="2047367"/>
                  <a:pt x="357223" y="2358496"/>
                  <a:pt x="390570" y="2452428"/>
                </a:cubicBezTo>
              </a:path>
            </a:pathLst>
          </a:custGeom>
          <a:noFill/>
          <a:ln w="57150" cap="flat" cmpd="sng" algn="ctr">
            <a:solidFill>
              <a:schemeClr val="tx1"/>
            </a:solidFill>
            <a:prstDash val="dash"/>
            <a:round/>
            <a:headEnd type="none" w="med" len="med"/>
            <a:tailEnd type="none" w="med" len="med"/>
          </a:ln>
        </p:spPr>
        <p:txBody>
          <a:bodyPr anchor="ctr"/>
          <a:lstStyle/>
          <a:p>
            <a:endParaRPr lang="en-GB"/>
          </a:p>
        </p:txBody>
      </p:sp>
      <p:sp>
        <p:nvSpPr>
          <p:cNvPr id="43" name="Oval 42"/>
          <p:cNvSpPr/>
          <p:nvPr>
            <p:custDataLst>
              <p:tags r:id="rId25"/>
            </p:custDataLst>
          </p:nvPr>
        </p:nvSpPr>
        <p:spPr bwMode="auto">
          <a:xfrm>
            <a:off x="2973585" y="1466491"/>
            <a:ext cx="138023" cy="138023"/>
          </a:xfrm>
          <a:prstGeom prst="ellipse">
            <a:avLst/>
          </a:prstGeom>
          <a:solidFill>
            <a:schemeClr val="bg1"/>
          </a:solidFill>
          <a:ln w="28575" cap="flat" cmpd="sng" algn="ctr">
            <a:solidFill>
              <a:schemeClr val="tx1"/>
            </a:solidFill>
            <a:prstDash val="solid"/>
            <a:round/>
            <a:headEnd type="none" w="med" len="med"/>
            <a:tailEnd type="none" w="med" len="med"/>
          </a:ln>
          <a:effectLst/>
        </p:spPr>
        <p:txBody>
          <a:bodyPr rtlCol="0" anchor="ctr"/>
          <a:lstStyle/>
          <a:p>
            <a:pPr algn="ctr"/>
            <a:endParaRPr lang="en-GB" dirty="0">
              <a:solidFill>
                <a:schemeClr val="bg1"/>
              </a:solidFill>
            </a:endParaRPr>
          </a:p>
        </p:txBody>
      </p:sp>
      <p:sp>
        <p:nvSpPr>
          <p:cNvPr id="46" name="TextBox 45"/>
          <p:cNvSpPr txBox="1"/>
          <p:nvPr>
            <p:custDataLst>
              <p:tags r:id="rId26"/>
            </p:custDataLst>
          </p:nvPr>
        </p:nvSpPr>
        <p:spPr>
          <a:xfrm>
            <a:off x="2557527" y="1147313"/>
            <a:ext cx="970138" cy="338554"/>
          </a:xfrm>
          <a:prstGeom prst="rect">
            <a:avLst/>
          </a:prstGeom>
          <a:noFill/>
        </p:spPr>
        <p:txBody>
          <a:bodyPr wrap="none" rtlCol="0">
            <a:spAutoFit/>
          </a:bodyPr>
          <a:lstStyle/>
          <a:p>
            <a:r>
              <a:rPr lang="en-GB" sz="1600" b="1" dirty="0"/>
              <a:t>ODP642</a:t>
            </a:r>
          </a:p>
        </p:txBody>
      </p:sp>
      <p:sp>
        <p:nvSpPr>
          <p:cNvPr id="47" name="Freeform 46"/>
          <p:cNvSpPr/>
          <p:nvPr>
            <p:custDataLst>
              <p:tags r:id="rId27"/>
            </p:custDataLst>
          </p:nvPr>
        </p:nvSpPr>
        <p:spPr bwMode="auto">
          <a:xfrm>
            <a:off x="4333336" y="3243532"/>
            <a:ext cx="109268" cy="534838"/>
          </a:xfrm>
          <a:custGeom>
            <a:avLst/>
            <a:gdLst>
              <a:gd name="connsiteX0" fmla="*/ 109268 w 109268"/>
              <a:gd name="connsiteY0" fmla="*/ 0 h 534838"/>
              <a:gd name="connsiteX1" fmla="*/ 14377 w 109268"/>
              <a:gd name="connsiteY1" fmla="*/ 267419 h 534838"/>
              <a:gd name="connsiteX2" fmla="*/ 23004 w 109268"/>
              <a:gd name="connsiteY2" fmla="*/ 534838 h 534838"/>
            </a:gdLst>
            <a:ahLst/>
            <a:cxnLst>
              <a:cxn ang="0">
                <a:pos x="connsiteX0" y="connsiteY0"/>
              </a:cxn>
              <a:cxn ang="0">
                <a:pos x="connsiteX1" y="connsiteY1"/>
              </a:cxn>
              <a:cxn ang="0">
                <a:pos x="connsiteX2" y="connsiteY2"/>
              </a:cxn>
            </a:cxnLst>
            <a:rect l="l" t="t" r="r" b="b"/>
            <a:pathLst>
              <a:path w="109268" h="534838">
                <a:moveTo>
                  <a:pt x="109268" y="0"/>
                </a:moveTo>
                <a:cubicBezTo>
                  <a:pt x="69011" y="89139"/>
                  <a:pt x="28754" y="178279"/>
                  <a:pt x="14377" y="267419"/>
                </a:cubicBezTo>
                <a:cubicBezTo>
                  <a:pt x="0" y="356559"/>
                  <a:pt x="11502" y="445698"/>
                  <a:pt x="23004" y="534838"/>
                </a:cubicBezTo>
              </a:path>
            </a:pathLst>
          </a:custGeom>
          <a:noFill/>
          <a:ln w="38100" cap="flat" cmpd="sng" algn="ctr">
            <a:solidFill>
              <a:srgbClr val="00FFFF"/>
            </a:solidFill>
            <a:prstDash val="sysDash"/>
            <a:round/>
            <a:headEnd type="none" w="med" len="med"/>
            <a:tailEnd type="none" w="med" len="med"/>
          </a:ln>
          <a:effectLst/>
        </p:spPr>
        <p:txBody>
          <a:bodyPr rtlCol="0" anchor="ctr"/>
          <a:lstStyle/>
          <a:p>
            <a:pPr algn="ctr"/>
            <a:endParaRPr lang="en-GB"/>
          </a:p>
        </p:txBody>
      </p:sp>
      <p:sp>
        <p:nvSpPr>
          <p:cNvPr id="50" name="Freeform 49"/>
          <p:cNvSpPr/>
          <p:nvPr>
            <p:custDataLst>
              <p:tags r:id="rId28"/>
            </p:custDataLst>
          </p:nvPr>
        </p:nvSpPr>
        <p:spPr bwMode="auto">
          <a:xfrm>
            <a:off x="4391215" y="4024986"/>
            <a:ext cx="98247" cy="1164566"/>
          </a:xfrm>
          <a:custGeom>
            <a:avLst/>
            <a:gdLst>
              <a:gd name="connsiteX0" fmla="*/ 109268 w 109268"/>
              <a:gd name="connsiteY0" fmla="*/ 0 h 534838"/>
              <a:gd name="connsiteX1" fmla="*/ 14377 w 109268"/>
              <a:gd name="connsiteY1" fmla="*/ 267419 h 534838"/>
              <a:gd name="connsiteX2" fmla="*/ 23004 w 109268"/>
              <a:gd name="connsiteY2" fmla="*/ 534838 h 534838"/>
              <a:gd name="connsiteX0" fmla="*/ 40257 w 40257"/>
              <a:gd name="connsiteY0" fmla="*/ 0 h 1164566"/>
              <a:gd name="connsiteX1" fmla="*/ 5751 w 40257"/>
              <a:gd name="connsiteY1" fmla="*/ 897147 h 1164566"/>
              <a:gd name="connsiteX2" fmla="*/ 14378 w 40257"/>
              <a:gd name="connsiteY2" fmla="*/ 1164566 h 1164566"/>
              <a:gd name="connsiteX0" fmla="*/ 46487 w 98247"/>
              <a:gd name="connsiteY0" fmla="*/ 0 h 1164566"/>
              <a:gd name="connsiteX1" fmla="*/ 92496 w 98247"/>
              <a:gd name="connsiteY1" fmla="*/ 425570 h 1164566"/>
              <a:gd name="connsiteX2" fmla="*/ 11981 w 98247"/>
              <a:gd name="connsiteY2" fmla="*/ 897147 h 1164566"/>
              <a:gd name="connsiteX3" fmla="*/ 20608 w 98247"/>
              <a:gd name="connsiteY3" fmla="*/ 1164566 h 1164566"/>
            </a:gdLst>
            <a:ahLst/>
            <a:cxnLst>
              <a:cxn ang="0">
                <a:pos x="connsiteX0" y="connsiteY0"/>
              </a:cxn>
              <a:cxn ang="0">
                <a:pos x="connsiteX1" y="connsiteY1"/>
              </a:cxn>
              <a:cxn ang="0">
                <a:pos x="connsiteX2" y="connsiteY2"/>
              </a:cxn>
              <a:cxn ang="0">
                <a:pos x="connsiteX3" y="connsiteY3"/>
              </a:cxn>
            </a:cxnLst>
            <a:rect l="l" t="t" r="r" b="b"/>
            <a:pathLst>
              <a:path w="98247" h="1164566">
                <a:moveTo>
                  <a:pt x="46487" y="0"/>
                </a:moveTo>
                <a:cubicBezTo>
                  <a:pt x="41216" y="70928"/>
                  <a:pt x="98247" y="276046"/>
                  <a:pt x="92496" y="425570"/>
                </a:cubicBezTo>
                <a:cubicBezTo>
                  <a:pt x="86745" y="575094"/>
                  <a:pt x="23962" y="773981"/>
                  <a:pt x="11981" y="897147"/>
                </a:cubicBezTo>
                <a:cubicBezTo>
                  <a:pt x="0" y="1020313"/>
                  <a:pt x="9106" y="1075426"/>
                  <a:pt x="20608" y="1164566"/>
                </a:cubicBezTo>
              </a:path>
            </a:pathLst>
          </a:custGeom>
          <a:noFill/>
          <a:ln w="38100" cap="flat" cmpd="sng" algn="ctr">
            <a:solidFill>
              <a:srgbClr val="00FFFF"/>
            </a:solidFill>
            <a:prstDash val="sysDash"/>
            <a:round/>
            <a:headEnd type="none" w="med" len="med"/>
            <a:tailEnd type="none" w="med" len="med"/>
          </a:ln>
          <a:effectLst/>
        </p:spPr>
        <p:txBody>
          <a:bodyPr rtlCol="0" anchor="ctr"/>
          <a:lstStyle/>
          <a:p>
            <a:pPr algn="ctr"/>
            <a:endParaRPr lang="en-GB"/>
          </a:p>
        </p:txBody>
      </p:sp>
      <p:sp>
        <p:nvSpPr>
          <p:cNvPr id="51" name="TextBox 50"/>
          <p:cNvSpPr txBox="1"/>
          <p:nvPr>
            <p:custDataLst>
              <p:tags r:id="rId29"/>
            </p:custDataLst>
          </p:nvPr>
        </p:nvSpPr>
        <p:spPr>
          <a:xfrm rot="18337610">
            <a:off x="2414074" y="554207"/>
            <a:ext cx="728662" cy="400050"/>
          </a:xfrm>
          <a:prstGeom prst="rect">
            <a:avLst/>
          </a:prstGeom>
          <a:noFill/>
        </p:spPr>
        <p:txBody>
          <a:bodyPr wrap="none">
            <a:spAutoFit/>
          </a:bodyPr>
          <a:lstStyle/>
          <a:p>
            <a:pPr>
              <a:defRPr/>
            </a:pPr>
            <a:r>
              <a:rPr lang="en-US" sz="2000" b="1" dirty="0">
                <a:solidFill>
                  <a:srgbClr val="FFC000"/>
                </a:solidFill>
                <a:effectLst>
                  <a:outerShdw blurRad="38100" dist="38100" dir="2700000" algn="tl">
                    <a:srgbClr val="000000">
                      <a:alpha val="43137"/>
                    </a:srgbClr>
                  </a:outerShdw>
                </a:effectLst>
              </a:rPr>
              <a:t>SDR</a:t>
            </a:r>
          </a:p>
        </p:txBody>
      </p:sp>
      <p:sp>
        <p:nvSpPr>
          <p:cNvPr id="52" name="Freeform 51"/>
          <p:cNvSpPr/>
          <p:nvPr>
            <p:custDataLst>
              <p:tags r:id="rId30"/>
            </p:custDataLst>
          </p:nvPr>
        </p:nvSpPr>
        <p:spPr bwMode="auto">
          <a:xfrm>
            <a:off x="1302589" y="2932981"/>
            <a:ext cx="2898475" cy="1210574"/>
          </a:xfrm>
          <a:custGeom>
            <a:avLst/>
            <a:gdLst>
              <a:gd name="connsiteX0" fmla="*/ 4070230 w 4070230"/>
              <a:gd name="connsiteY0" fmla="*/ 1017917 h 1245080"/>
              <a:gd name="connsiteX1" fmla="*/ 3483634 w 4070230"/>
              <a:gd name="connsiteY1" fmla="*/ 1069676 h 1245080"/>
              <a:gd name="connsiteX2" fmla="*/ 2983302 w 4070230"/>
              <a:gd name="connsiteY2" fmla="*/ 1207699 h 1245080"/>
              <a:gd name="connsiteX3" fmla="*/ 2370826 w 4070230"/>
              <a:gd name="connsiteY3" fmla="*/ 845389 h 1245080"/>
              <a:gd name="connsiteX4" fmla="*/ 1982638 w 4070230"/>
              <a:gd name="connsiteY4" fmla="*/ 646982 h 1245080"/>
              <a:gd name="connsiteX5" fmla="*/ 1568570 w 4070230"/>
              <a:gd name="connsiteY5" fmla="*/ 655608 h 1245080"/>
              <a:gd name="connsiteX6" fmla="*/ 1370162 w 4070230"/>
              <a:gd name="connsiteY6" fmla="*/ 310551 h 1245080"/>
              <a:gd name="connsiteX7" fmla="*/ 1171755 w 4070230"/>
              <a:gd name="connsiteY7" fmla="*/ 34506 h 1245080"/>
              <a:gd name="connsiteX8" fmla="*/ 662796 w 4070230"/>
              <a:gd name="connsiteY8" fmla="*/ 103517 h 1245080"/>
              <a:gd name="connsiteX9" fmla="*/ 412630 w 4070230"/>
              <a:gd name="connsiteY9" fmla="*/ 301925 h 1245080"/>
              <a:gd name="connsiteX10" fmla="*/ 119332 w 4070230"/>
              <a:gd name="connsiteY10" fmla="*/ 491706 h 1245080"/>
              <a:gd name="connsiteX11" fmla="*/ 15815 w 4070230"/>
              <a:gd name="connsiteY11" fmla="*/ 491706 h 1245080"/>
              <a:gd name="connsiteX12" fmla="*/ 24441 w 4070230"/>
              <a:gd name="connsiteY12" fmla="*/ 483080 h 1245080"/>
              <a:gd name="connsiteX13" fmla="*/ 33068 w 4070230"/>
              <a:gd name="connsiteY13" fmla="*/ 483080 h 1245080"/>
              <a:gd name="connsiteX14" fmla="*/ 41694 w 4070230"/>
              <a:gd name="connsiteY14" fmla="*/ 483080 h 1245080"/>
              <a:gd name="connsiteX0" fmla="*/ 4070230 w 4070230"/>
              <a:gd name="connsiteY0" fmla="*/ 1017917 h 1245080"/>
              <a:gd name="connsiteX1" fmla="*/ 3483634 w 4070230"/>
              <a:gd name="connsiteY1" fmla="*/ 1069676 h 1245080"/>
              <a:gd name="connsiteX2" fmla="*/ 2983302 w 4070230"/>
              <a:gd name="connsiteY2" fmla="*/ 1207699 h 1245080"/>
              <a:gd name="connsiteX3" fmla="*/ 2370826 w 4070230"/>
              <a:gd name="connsiteY3" fmla="*/ 845389 h 1245080"/>
              <a:gd name="connsiteX4" fmla="*/ 1982638 w 4070230"/>
              <a:gd name="connsiteY4" fmla="*/ 646982 h 1245080"/>
              <a:gd name="connsiteX5" fmla="*/ 1568570 w 4070230"/>
              <a:gd name="connsiteY5" fmla="*/ 655608 h 1245080"/>
              <a:gd name="connsiteX6" fmla="*/ 1370162 w 4070230"/>
              <a:gd name="connsiteY6" fmla="*/ 310551 h 1245080"/>
              <a:gd name="connsiteX7" fmla="*/ 1171755 w 4070230"/>
              <a:gd name="connsiteY7" fmla="*/ 34506 h 1245080"/>
              <a:gd name="connsiteX8" fmla="*/ 662796 w 4070230"/>
              <a:gd name="connsiteY8" fmla="*/ 103517 h 1245080"/>
              <a:gd name="connsiteX9" fmla="*/ 412630 w 4070230"/>
              <a:gd name="connsiteY9" fmla="*/ 301925 h 1245080"/>
              <a:gd name="connsiteX10" fmla="*/ 119332 w 4070230"/>
              <a:gd name="connsiteY10" fmla="*/ 491706 h 1245080"/>
              <a:gd name="connsiteX11" fmla="*/ 15815 w 4070230"/>
              <a:gd name="connsiteY11" fmla="*/ 491706 h 1245080"/>
              <a:gd name="connsiteX12" fmla="*/ 24441 w 4070230"/>
              <a:gd name="connsiteY12" fmla="*/ 483080 h 1245080"/>
              <a:gd name="connsiteX13" fmla="*/ 33068 w 4070230"/>
              <a:gd name="connsiteY13" fmla="*/ 483080 h 1245080"/>
              <a:gd name="connsiteX0" fmla="*/ 4119113 w 4119113"/>
              <a:gd name="connsiteY0" fmla="*/ 1017917 h 1245080"/>
              <a:gd name="connsiteX1" fmla="*/ 3532517 w 4119113"/>
              <a:gd name="connsiteY1" fmla="*/ 1069676 h 1245080"/>
              <a:gd name="connsiteX2" fmla="*/ 3032185 w 4119113"/>
              <a:gd name="connsiteY2" fmla="*/ 1207699 h 1245080"/>
              <a:gd name="connsiteX3" fmla="*/ 2419709 w 4119113"/>
              <a:gd name="connsiteY3" fmla="*/ 845389 h 1245080"/>
              <a:gd name="connsiteX4" fmla="*/ 2031521 w 4119113"/>
              <a:gd name="connsiteY4" fmla="*/ 646982 h 1245080"/>
              <a:gd name="connsiteX5" fmla="*/ 1617453 w 4119113"/>
              <a:gd name="connsiteY5" fmla="*/ 655608 h 1245080"/>
              <a:gd name="connsiteX6" fmla="*/ 1419045 w 4119113"/>
              <a:gd name="connsiteY6" fmla="*/ 310551 h 1245080"/>
              <a:gd name="connsiteX7" fmla="*/ 1220638 w 4119113"/>
              <a:gd name="connsiteY7" fmla="*/ 34506 h 1245080"/>
              <a:gd name="connsiteX8" fmla="*/ 711679 w 4119113"/>
              <a:gd name="connsiteY8" fmla="*/ 103517 h 1245080"/>
              <a:gd name="connsiteX9" fmla="*/ 461513 w 4119113"/>
              <a:gd name="connsiteY9" fmla="*/ 301925 h 1245080"/>
              <a:gd name="connsiteX10" fmla="*/ 64698 w 4119113"/>
              <a:gd name="connsiteY10" fmla="*/ 491706 h 1245080"/>
              <a:gd name="connsiteX11" fmla="*/ 73324 w 4119113"/>
              <a:gd name="connsiteY11" fmla="*/ 483080 h 1245080"/>
              <a:gd name="connsiteX12" fmla="*/ 81951 w 4119113"/>
              <a:gd name="connsiteY12" fmla="*/ 483080 h 1245080"/>
              <a:gd name="connsiteX0" fmla="*/ 4119113 w 4119113"/>
              <a:gd name="connsiteY0" fmla="*/ 1017917 h 1245080"/>
              <a:gd name="connsiteX1" fmla="*/ 3532517 w 4119113"/>
              <a:gd name="connsiteY1" fmla="*/ 1069676 h 1245080"/>
              <a:gd name="connsiteX2" fmla="*/ 3032185 w 4119113"/>
              <a:gd name="connsiteY2" fmla="*/ 1207699 h 1245080"/>
              <a:gd name="connsiteX3" fmla="*/ 2419709 w 4119113"/>
              <a:gd name="connsiteY3" fmla="*/ 845389 h 1245080"/>
              <a:gd name="connsiteX4" fmla="*/ 2031521 w 4119113"/>
              <a:gd name="connsiteY4" fmla="*/ 646982 h 1245080"/>
              <a:gd name="connsiteX5" fmla="*/ 1617453 w 4119113"/>
              <a:gd name="connsiteY5" fmla="*/ 655608 h 1245080"/>
              <a:gd name="connsiteX6" fmla="*/ 1419045 w 4119113"/>
              <a:gd name="connsiteY6" fmla="*/ 310551 h 1245080"/>
              <a:gd name="connsiteX7" fmla="*/ 1220638 w 4119113"/>
              <a:gd name="connsiteY7" fmla="*/ 34506 h 1245080"/>
              <a:gd name="connsiteX8" fmla="*/ 711679 w 4119113"/>
              <a:gd name="connsiteY8" fmla="*/ 103517 h 1245080"/>
              <a:gd name="connsiteX9" fmla="*/ 461513 w 4119113"/>
              <a:gd name="connsiteY9" fmla="*/ 301925 h 1245080"/>
              <a:gd name="connsiteX10" fmla="*/ 64698 w 4119113"/>
              <a:gd name="connsiteY10" fmla="*/ 491706 h 1245080"/>
              <a:gd name="connsiteX11" fmla="*/ 73324 w 4119113"/>
              <a:gd name="connsiteY11" fmla="*/ 483080 h 1245080"/>
              <a:gd name="connsiteX0" fmla="*/ 4119113 w 4119113"/>
              <a:gd name="connsiteY0" fmla="*/ 1017917 h 1245080"/>
              <a:gd name="connsiteX1" fmla="*/ 3532517 w 4119113"/>
              <a:gd name="connsiteY1" fmla="*/ 1069676 h 1245080"/>
              <a:gd name="connsiteX2" fmla="*/ 3032185 w 4119113"/>
              <a:gd name="connsiteY2" fmla="*/ 1207699 h 1245080"/>
              <a:gd name="connsiteX3" fmla="*/ 2419709 w 4119113"/>
              <a:gd name="connsiteY3" fmla="*/ 845389 h 1245080"/>
              <a:gd name="connsiteX4" fmla="*/ 2031521 w 4119113"/>
              <a:gd name="connsiteY4" fmla="*/ 646982 h 1245080"/>
              <a:gd name="connsiteX5" fmla="*/ 1617453 w 4119113"/>
              <a:gd name="connsiteY5" fmla="*/ 655608 h 1245080"/>
              <a:gd name="connsiteX6" fmla="*/ 1419045 w 4119113"/>
              <a:gd name="connsiteY6" fmla="*/ 310551 h 1245080"/>
              <a:gd name="connsiteX7" fmla="*/ 1220638 w 4119113"/>
              <a:gd name="connsiteY7" fmla="*/ 34506 h 1245080"/>
              <a:gd name="connsiteX8" fmla="*/ 711679 w 4119113"/>
              <a:gd name="connsiteY8" fmla="*/ 103517 h 1245080"/>
              <a:gd name="connsiteX9" fmla="*/ 64698 w 4119113"/>
              <a:gd name="connsiteY9" fmla="*/ 491706 h 1245080"/>
              <a:gd name="connsiteX10" fmla="*/ 73324 w 4119113"/>
              <a:gd name="connsiteY10" fmla="*/ 483080 h 1245080"/>
              <a:gd name="connsiteX0" fmla="*/ 4054415 w 4054415"/>
              <a:gd name="connsiteY0" fmla="*/ 1017917 h 1245080"/>
              <a:gd name="connsiteX1" fmla="*/ 3467819 w 4054415"/>
              <a:gd name="connsiteY1" fmla="*/ 1069676 h 1245080"/>
              <a:gd name="connsiteX2" fmla="*/ 2967487 w 4054415"/>
              <a:gd name="connsiteY2" fmla="*/ 1207699 h 1245080"/>
              <a:gd name="connsiteX3" fmla="*/ 2355011 w 4054415"/>
              <a:gd name="connsiteY3" fmla="*/ 845389 h 1245080"/>
              <a:gd name="connsiteX4" fmla="*/ 1966823 w 4054415"/>
              <a:gd name="connsiteY4" fmla="*/ 646982 h 1245080"/>
              <a:gd name="connsiteX5" fmla="*/ 1552755 w 4054415"/>
              <a:gd name="connsiteY5" fmla="*/ 655608 h 1245080"/>
              <a:gd name="connsiteX6" fmla="*/ 1354347 w 4054415"/>
              <a:gd name="connsiteY6" fmla="*/ 310551 h 1245080"/>
              <a:gd name="connsiteX7" fmla="*/ 1155940 w 4054415"/>
              <a:gd name="connsiteY7" fmla="*/ 34506 h 1245080"/>
              <a:gd name="connsiteX8" fmla="*/ 646981 w 4054415"/>
              <a:gd name="connsiteY8" fmla="*/ 103517 h 1245080"/>
              <a:gd name="connsiteX9" fmla="*/ 0 w 4054415"/>
              <a:gd name="connsiteY9" fmla="*/ 491706 h 1245080"/>
              <a:gd name="connsiteX0" fmla="*/ 3407434 w 3407434"/>
              <a:gd name="connsiteY0" fmla="*/ 1017917 h 1245080"/>
              <a:gd name="connsiteX1" fmla="*/ 2820838 w 3407434"/>
              <a:gd name="connsiteY1" fmla="*/ 1069676 h 1245080"/>
              <a:gd name="connsiteX2" fmla="*/ 2320506 w 3407434"/>
              <a:gd name="connsiteY2" fmla="*/ 1207699 h 1245080"/>
              <a:gd name="connsiteX3" fmla="*/ 1708030 w 3407434"/>
              <a:gd name="connsiteY3" fmla="*/ 845389 h 1245080"/>
              <a:gd name="connsiteX4" fmla="*/ 1319842 w 3407434"/>
              <a:gd name="connsiteY4" fmla="*/ 646982 h 1245080"/>
              <a:gd name="connsiteX5" fmla="*/ 905774 w 3407434"/>
              <a:gd name="connsiteY5" fmla="*/ 655608 h 1245080"/>
              <a:gd name="connsiteX6" fmla="*/ 707366 w 3407434"/>
              <a:gd name="connsiteY6" fmla="*/ 310551 h 1245080"/>
              <a:gd name="connsiteX7" fmla="*/ 508959 w 3407434"/>
              <a:gd name="connsiteY7" fmla="*/ 34506 h 1245080"/>
              <a:gd name="connsiteX8" fmla="*/ 0 w 3407434"/>
              <a:gd name="connsiteY8" fmla="*/ 103517 h 1245080"/>
              <a:gd name="connsiteX0" fmla="*/ 2898475 w 2898475"/>
              <a:gd name="connsiteY0" fmla="*/ 983411 h 1210574"/>
              <a:gd name="connsiteX1" fmla="*/ 2311879 w 2898475"/>
              <a:gd name="connsiteY1" fmla="*/ 1035170 h 1210574"/>
              <a:gd name="connsiteX2" fmla="*/ 1811547 w 2898475"/>
              <a:gd name="connsiteY2" fmla="*/ 1173193 h 1210574"/>
              <a:gd name="connsiteX3" fmla="*/ 1199071 w 2898475"/>
              <a:gd name="connsiteY3" fmla="*/ 810883 h 1210574"/>
              <a:gd name="connsiteX4" fmla="*/ 810883 w 2898475"/>
              <a:gd name="connsiteY4" fmla="*/ 612476 h 1210574"/>
              <a:gd name="connsiteX5" fmla="*/ 396815 w 2898475"/>
              <a:gd name="connsiteY5" fmla="*/ 621102 h 1210574"/>
              <a:gd name="connsiteX6" fmla="*/ 198407 w 2898475"/>
              <a:gd name="connsiteY6" fmla="*/ 276045 h 1210574"/>
              <a:gd name="connsiteX7" fmla="*/ 0 w 2898475"/>
              <a:gd name="connsiteY7" fmla="*/ 0 h 121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8475" h="1210574">
                <a:moveTo>
                  <a:pt x="2898475" y="983411"/>
                </a:moveTo>
                <a:cubicBezTo>
                  <a:pt x="2695754" y="993475"/>
                  <a:pt x="2493034" y="1003540"/>
                  <a:pt x="2311879" y="1035170"/>
                </a:cubicBezTo>
                <a:cubicBezTo>
                  <a:pt x="2130724" y="1066800"/>
                  <a:pt x="1997015" y="1210574"/>
                  <a:pt x="1811547" y="1173193"/>
                </a:cubicBezTo>
                <a:cubicBezTo>
                  <a:pt x="1626079" y="1135812"/>
                  <a:pt x="1365848" y="904336"/>
                  <a:pt x="1199071" y="810883"/>
                </a:cubicBezTo>
                <a:cubicBezTo>
                  <a:pt x="1032294" y="717430"/>
                  <a:pt x="944592" y="644106"/>
                  <a:pt x="810883" y="612476"/>
                </a:cubicBezTo>
                <a:cubicBezTo>
                  <a:pt x="677174" y="580846"/>
                  <a:pt x="498894" y="677174"/>
                  <a:pt x="396815" y="621102"/>
                </a:cubicBezTo>
                <a:cubicBezTo>
                  <a:pt x="294736" y="565030"/>
                  <a:pt x="264543" y="379562"/>
                  <a:pt x="198407" y="276045"/>
                </a:cubicBezTo>
                <a:cubicBezTo>
                  <a:pt x="132271" y="172528"/>
                  <a:pt x="117894" y="34506"/>
                  <a:pt x="0" y="0"/>
                </a:cubicBezTo>
              </a:path>
            </a:pathLst>
          </a:custGeom>
          <a:noFill/>
          <a:ln w="38100" cap="flat" cmpd="sng" algn="ctr">
            <a:solidFill>
              <a:srgbClr val="FFFFFF"/>
            </a:solidFill>
            <a:prstDash val="sysDash"/>
            <a:round/>
            <a:headEnd type="none" w="med" len="med"/>
            <a:tailEnd type="none" w="med" len="med"/>
          </a:ln>
          <a:effectLst/>
        </p:spPr>
        <p:txBody>
          <a:bodyPr rtlCol="0" anchor="ctr"/>
          <a:lstStyle/>
          <a:p>
            <a:pPr algn="ctr"/>
            <a:endParaRPr lang="en-GB"/>
          </a:p>
        </p:txBody>
      </p:sp>
      <p:sp>
        <p:nvSpPr>
          <p:cNvPr id="53" name="TextBox 52"/>
          <p:cNvSpPr txBox="1"/>
          <p:nvPr>
            <p:custDataLst>
              <p:tags r:id="rId31"/>
            </p:custDataLst>
          </p:nvPr>
        </p:nvSpPr>
        <p:spPr>
          <a:xfrm>
            <a:off x="3697965" y="5038905"/>
            <a:ext cx="639920" cy="338554"/>
          </a:xfrm>
          <a:prstGeom prst="rect">
            <a:avLst/>
          </a:prstGeom>
          <a:noFill/>
        </p:spPr>
        <p:txBody>
          <a:bodyPr wrap="none" rtlCol="0">
            <a:spAutoFit/>
          </a:bodyPr>
          <a:lstStyle/>
          <a:p>
            <a:r>
              <a:rPr lang="en-GB" sz="1600" b="1" dirty="0">
                <a:effectLst>
                  <a:outerShdw blurRad="38100" dist="38100" dir="2700000" algn="tl">
                    <a:srgbClr val="000000">
                      <a:alpha val="43137"/>
                    </a:srgbClr>
                  </a:outerShdw>
                </a:effectLst>
              </a:rPr>
              <a:t>C24r</a:t>
            </a:r>
          </a:p>
        </p:txBody>
      </p:sp>
      <p:sp>
        <p:nvSpPr>
          <p:cNvPr id="54" name="Left-Right Arrow 53"/>
          <p:cNvSpPr/>
          <p:nvPr>
            <p:custDataLst>
              <p:tags r:id="rId32"/>
            </p:custDataLst>
          </p:nvPr>
        </p:nvSpPr>
        <p:spPr bwMode="auto">
          <a:xfrm>
            <a:off x="4337062" y="4549197"/>
            <a:ext cx="284671" cy="138023"/>
          </a:xfrm>
          <a:prstGeom prst="leftRightArrow">
            <a:avLst/>
          </a:prstGeom>
          <a:solidFill>
            <a:srgbClr val="00FFFF"/>
          </a:solidFill>
          <a:ln w="28575" cap="flat" cmpd="sng" algn="ctr">
            <a:solidFill>
              <a:schemeClr val="tx1"/>
            </a:solidFill>
            <a:prstDash val="solid"/>
            <a:round/>
            <a:headEnd type="none" w="med" len="med"/>
            <a:tailEnd type="none" w="med" len="med"/>
          </a:ln>
          <a:effectLst/>
        </p:spPr>
        <p:txBody>
          <a:bodyPr rtlCol="0" anchor="ctr"/>
          <a:lstStyle/>
          <a:p>
            <a:pPr algn="ctr"/>
            <a:endParaRPr lang="en-GB"/>
          </a:p>
        </p:txBody>
      </p:sp>
      <p:sp>
        <p:nvSpPr>
          <p:cNvPr id="55" name="Left-Right Arrow 54"/>
          <p:cNvSpPr/>
          <p:nvPr>
            <p:custDataLst>
              <p:tags r:id="rId33"/>
            </p:custDataLst>
          </p:nvPr>
        </p:nvSpPr>
        <p:spPr bwMode="auto">
          <a:xfrm>
            <a:off x="4238622" y="3587064"/>
            <a:ext cx="284671" cy="138023"/>
          </a:xfrm>
          <a:prstGeom prst="leftRightArrow">
            <a:avLst/>
          </a:prstGeom>
          <a:solidFill>
            <a:srgbClr val="00FFFF"/>
          </a:solidFill>
          <a:ln w="28575" cap="flat" cmpd="sng" algn="ctr">
            <a:solidFill>
              <a:schemeClr val="tx1"/>
            </a:solidFill>
            <a:prstDash val="solid"/>
            <a:round/>
            <a:headEnd type="none" w="med" len="med"/>
            <a:tailEnd type="none" w="med" len="med"/>
          </a:ln>
          <a:effectLst/>
        </p:spPr>
        <p:txBody>
          <a:bodyPr rtlCol="0" anchor="ctr"/>
          <a:lstStyle/>
          <a:p>
            <a:pPr algn="ctr"/>
            <a:endParaRPr lang="en-GB"/>
          </a:p>
        </p:txBody>
      </p:sp>
      <p:sp>
        <p:nvSpPr>
          <p:cNvPr id="57" name="Freeform 56"/>
          <p:cNvSpPr/>
          <p:nvPr>
            <p:custDataLst>
              <p:tags r:id="rId34"/>
            </p:custDataLst>
          </p:nvPr>
        </p:nvSpPr>
        <p:spPr bwMode="auto">
          <a:xfrm>
            <a:off x="-51758" y="1259457"/>
            <a:ext cx="2424022" cy="914400"/>
          </a:xfrm>
          <a:custGeom>
            <a:avLst/>
            <a:gdLst>
              <a:gd name="connsiteX0" fmla="*/ 2424022 w 2424022"/>
              <a:gd name="connsiteY0" fmla="*/ 914400 h 914400"/>
              <a:gd name="connsiteX1" fmla="*/ 1699403 w 2424022"/>
              <a:gd name="connsiteY1" fmla="*/ 586596 h 914400"/>
              <a:gd name="connsiteX2" fmla="*/ 0 w 2424022"/>
              <a:gd name="connsiteY2" fmla="*/ 0 h 914400"/>
            </a:gdLst>
            <a:ahLst/>
            <a:cxnLst>
              <a:cxn ang="0">
                <a:pos x="connsiteX0" y="connsiteY0"/>
              </a:cxn>
              <a:cxn ang="0">
                <a:pos x="connsiteX1" y="connsiteY1"/>
              </a:cxn>
              <a:cxn ang="0">
                <a:pos x="connsiteX2" y="connsiteY2"/>
              </a:cxn>
            </a:cxnLst>
            <a:rect l="l" t="t" r="r" b="b"/>
            <a:pathLst>
              <a:path w="2424022" h="914400">
                <a:moveTo>
                  <a:pt x="2424022" y="914400"/>
                </a:moveTo>
                <a:cubicBezTo>
                  <a:pt x="2263714" y="826698"/>
                  <a:pt x="2103407" y="738996"/>
                  <a:pt x="1699403" y="586596"/>
                </a:cubicBezTo>
                <a:cubicBezTo>
                  <a:pt x="1295399" y="434196"/>
                  <a:pt x="647699" y="217098"/>
                  <a:pt x="0" y="0"/>
                </a:cubicBezTo>
              </a:path>
            </a:pathLst>
          </a:custGeom>
          <a:noFill/>
          <a:ln w="38100" cap="flat" cmpd="sng" algn="ctr">
            <a:solidFill>
              <a:schemeClr val="tx1"/>
            </a:solidFill>
            <a:prstDash val="solid"/>
            <a:round/>
            <a:headEnd type="none" w="med" len="med"/>
            <a:tailEnd type="none" w="med" len="med"/>
          </a:ln>
          <a:effectLst/>
        </p:spPr>
        <p:txBody>
          <a:bodyPr rtlCol="0" anchor="ctr"/>
          <a:lstStyle/>
          <a:p>
            <a:pPr algn="ctr"/>
            <a:endParaRPr lang="en-GB"/>
          </a:p>
        </p:txBody>
      </p:sp>
      <p:sp>
        <p:nvSpPr>
          <p:cNvPr id="59" name="Freeform 58"/>
          <p:cNvSpPr/>
          <p:nvPr>
            <p:custDataLst>
              <p:tags r:id="rId35"/>
            </p:custDataLst>
          </p:nvPr>
        </p:nvSpPr>
        <p:spPr bwMode="auto">
          <a:xfrm>
            <a:off x="4198289" y="3331597"/>
            <a:ext cx="508883" cy="2051436"/>
          </a:xfrm>
          <a:custGeom>
            <a:avLst/>
            <a:gdLst>
              <a:gd name="connsiteX0" fmla="*/ 119269 w 508883"/>
              <a:gd name="connsiteY0" fmla="*/ 0 h 2051436"/>
              <a:gd name="connsiteX1" fmla="*/ 214685 w 508883"/>
              <a:gd name="connsiteY1" fmla="*/ 0 h 2051436"/>
              <a:gd name="connsiteX2" fmla="*/ 341906 w 508883"/>
              <a:gd name="connsiteY2" fmla="*/ 23853 h 2051436"/>
              <a:gd name="connsiteX3" fmla="*/ 373711 w 508883"/>
              <a:gd name="connsiteY3" fmla="*/ 71561 h 2051436"/>
              <a:gd name="connsiteX4" fmla="*/ 389614 w 508883"/>
              <a:gd name="connsiteY4" fmla="*/ 159026 h 2051436"/>
              <a:gd name="connsiteX5" fmla="*/ 365760 w 508883"/>
              <a:gd name="connsiteY5" fmla="*/ 278295 h 2051436"/>
              <a:gd name="connsiteX6" fmla="*/ 381662 w 508883"/>
              <a:gd name="connsiteY6" fmla="*/ 421419 h 2051436"/>
              <a:gd name="connsiteX7" fmla="*/ 381662 w 508883"/>
              <a:gd name="connsiteY7" fmla="*/ 508883 h 2051436"/>
              <a:gd name="connsiteX8" fmla="*/ 389614 w 508883"/>
              <a:gd name="connsiteY8" fmla="*/ 596347 h 2051436"/>
              <a:gd name="connsiteX9" fmla="*/ 405516 w 508883"/>
              <a:gd name="connsiteY9" fmla="*/ 683812 h 2051436"/>
              <a:gd name="connsiteX10" fmla="*/ 445273 w 508883"/>
              <a:gd name="connsiteY10" fmla="*/ 771276 h 2051436"/>
              <a:gd name="connsiteX11" fmla="*/ 469127 w 508883"/>
              <a:gd name="connsiteY11" fmla="*/ 890546 h 2051436"/>
              <a:gd name="connsiteX12" fmla="*/ 508883 w 508883"/>
              <a:gd name="connsiteY12" fmla="*/ 1025718 h 2051436"/>
              <a:gd name="connsiteX13" fmla="*/ 508883 w 508883"/>
              <a:gd name="connsiteY13" fmla="*/ 1160890 h 2051436"/>
              <a:gd name="connsiteX14" fmla="*/ 508883 w 508883"/>
              <a:gd name="connsiteY14" fmla="*/ 1272208 h 2051436"/>
              <a:gd name="connsiteX15" fmla="*/ 508883 w 508883"/>
              <a:gd name="connsiteY15" fmla="*/ 1383526 h 2051436"/>
              <a:gd name="connsiteX16" fmla="*/ 500932 w 508883"/>
              <a:gd name="connsiteY16" fmla="*/ 1590260 h 2051436"/>
              <a:gd name="connsiteX17" fmla="*/ 469127 w 508883"/>
              <a:gd name="connsiteY17" fmla="*/ 1796994 h 2051436"/>
              <a:gd name="connsiteX18" fmla="*/ 453224 w 508883"/>
              <a:gd name="connsiteY18" fmla="*/ 1868556 h 2051436"/>
              <a:gd name="connsiteX19" fmla="*/ 381662 w 508883"/>
              <a:gd name="connsiteY19" fmla="*/ 1987826 h 2051436"/>
              <a:gd name="connsiteX20" fmla="*/ 318052 w 508883"/>
              <a:gd name="connsiteY20" fmla="*/ 2035533 h 2051436"/>
              <a:gd name="connsiteX21" fmla="*/ 159026 w 508883"/>
              <a:gd name="connsiteY21" fmla="*/ 2051436 h 2051436"/>
              <a:gd name="connsiteX22" fmla="*/ 0 w 508883"/>
              <a:gd name="connsiteY22" fmla="*/ 1940118 h 2051436"/>
              <a:gd name="connsiteX23" fmla="*/ 15902 w 508883"/>
              <a:gd name="connsiteY23" fmla="*/ 1749286 h 2051436"/>
              <a:gd name="connsiteX24" fmla="*/ 87464 w 508883"/>
              <a:gd name="connsiteY24" fmla="*/ 1494845 h 2051436"/>
              <a:gd name="connsiteX25" fmla="*/ 95415 w 508883"/>
              <a:gd name="connsiteY25" fmla="*/ 1335819 h 2051436"/>
              <a:gd name="connsiteX26" fmla="*/ 143123 w 508883"/>
              <a:gd name="connsiteY26" fmla="*/ 1152939 h 2051436"/>
              <a:gd name="connsiteX27" fmla="*/ 135172 w 508883"/>
              <a:gd name="connsiteY27" fmla="*/ 882594 h 2051436"/>
              <a:gd name="connsiteX28" fmla="*/ 87464 w 508883"/>
              <a:gd name="connsiteY28" fmla="*/ 659958 h 2051436"/>
              <a:gd name="connsiteX29" fmla="*/ 63610 w 508883"/>
              <a:gd name="connsiteY29" fmla="*/ 413467 h 2051436"/>
              <a:gd name="connsiteX30" fmla="*/ 39756 w 508883"/>
              <a:gd name="connsiteY30" fmla="*/ 270344 h 2051436"/>
              <a:gd name="connsiteX31" fmla="*/ 87464 w 508883"/>
              <a:gd name="connsiteY31" fmla="*/ 79513 h 2051436"/>
              <a:gd name="connsiteX32" fmla="*/ 119269 w 508883"/>
              <a:gd name="connsiteY32" fmla="*/ 0 h 205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8883" h="2051436">
                <a:moveTo>
                  <a:pt x="119269" y="0"/>
                </a:moveTo>
                <a:lnTo>
                  <a:pt x="214685" y="0"/>
                </a:lnTo>
                <a:lnTo>
                  <a:pt x="341906" y="23853"/>
                </a:lnTo>
                <a:lnTo>
                  <a:pt x="373711" y="71561"/>
                </a:lnTo>
                <a:lnTo>
                  <a:pt x="389614" y="159026"/>
                </a:lnTo>
                <a:lnTo>
                  <a:pt x="365760" y="278295"/>
                </a:lnTo>
                <a:lnTo>
                  <a:pt x="381662" y="421419"/>
                </a:lnTo>
                <a:lnTo>
                  <a:pt x="381662" y="508883"/>
                </a:lnTo>
                <a:lnTo>
                  <a:pt x="389614" y="596347"/>
                </a:lnTo>
                <a:cubicBezTo>
                  <a:pt x="406666" y="673084"/>
                  <a:pt x="405516" y="643473"/>
                  <a:pt x="405516" y="683812"/>
                </a:cubicBezTo>
                <a:lnTo>
                  <a:pt x="445273" y="771276"/>
                </a:lnTo>
                <a:lnTo>
                  <a:pt x="469127" y="890546"/>
                </a:lnTo>
                <a:lnTo>
                  <a:pt x="508883" y="1025718"/>
                </a:lnTo>
                <a:lnTo>
                  <a:pt x="508883" y="1160890"/>
                </a:lnTo>
                <a:lnTo>
                  <a:pt x="508883" y="1272208"/>
                </a:lnTo>
                <a:lnTo>
                  <a:pt x="508883" y="1383526"/>
                </a:lnTo>
                <a:lnTo>
                  <a:pt x="500932" y="1590260"/>
                </a:lnTo>
                <a:lnTo>
                  <a:pt x="469127" y="1796994"/>
                </a:lnTo>
                <a:cubicBezTo>
                  <a:pt x="460882" y="1871190"/>
                  <a:pt x="485176" y="1868556"/>
                  <a:pt x="453224" y="1868556"/>
                </a:cubicBezTo>
                <a:lnTo>
                  <a:pt x="381662" y="1987826"/>
                </a:lnTo>
                <a:cubicBezTo>
                  <a:pt x="323991" y="2037258"/>
                  <a:pt x="350439" y="2035533"/>
                  <a:pt x="318052" y="2035533"/>
                </a:cubicBezTo>
                <a:lnTo>
                  <a:pt x="159026" y="2051436"/>
                </a:lnTo>
                <a:lnTo>
                  <a:pt x="0" y="1940118"/>
                </a:lnTo>
                <a:lnTo>
                  <a:pt x="15902" y="1749286"/>
                </a:lnTo>
                <a:lnTo>
                  <a:pt x="87464" y="1494845"/>
                </a:lnTo>
                <a:lnTo>
                  <a:pt x="95415" y="1335819"/>
                </a:lnTo>
                <a:lnTo>
                  <a:pt x="143123" y="1152939"/>
                </a:lnTo>
                <a:lnTo>
                  <a:pt x="135172" y="882594"/>
                </a:lnTo>
                <a:lnTo>
                  <a:pt x="87464" y="659958"/>
                </a:lnTo>
                <a:lnTo>
                  <a:pt x="63610" y="413467"/>
                </a:lnTo>
                <a:lnTo>
                  <a:pt x="39756" y="270344"/>
                </a:lnTo>
                <a:lnTo>
                  <a:pt x="87464" y="79513"/>
                </a:lnTo>
                <a:lnTo>
                  <a:pt x="119269" y="0"/>
                </a:lnTo>
                <a:close/>
              </a:path>
            </a:pathLst>
          </a:custGeom>
          <a:noFill/>
          <a:ln w="28575" cap="flat" cmpd="sng" algn="ctr">
            <a:solidFill>
              <a:srgbClr val="00FFFF"/>
            </a:solidFill>
            <a:prstDash val="sysDash"/>
            <a:round/>
            <a:headEnd type="none" w="med" len="med"/>
            <a:tailEnd type="none" w="med" len="med"/>
          </a:ln>
          <a:effectLst/>
        </p:spPr>
        <p:txBody>
          <a:bodyPr rtlCol="0" anchor="ctr"/>
          <a:lstStyle/>
          <a:p>
            <a:pPr algn="ctr"/>
            <a:endParaRPr lang="en-GB"/>
          </a:p>
        </p:txBody>
      </p:sp>
      <p:sp>
        <p:nvSpPr>
          <p:cNvPr id="29699" name="Text Box 4"/>
          <p:cNvSpPr txBox="1">
            <a:spLocks noChangeArrowheads="1"/>
          </p:cNvSpPr>
          <p:nvPr>
            <p:custDataLst>
              <p:tags r:id="rId36"/>
            </p:custDataLst>
          </p:nvPr>
        </p:nvSpPr>
        <p:spPr bwMode="auto">
          <a:xfrm>
            <a:off x="0" y="0"/>
            <a:ext cx="9144000" cy="461665"/>
          </a:xfrm>
          <a:prstGeom prst="rect">
            <a:avLst/>
          </a:prstGeom>
          <a:solidFill>
            <a:srgbClr val="CC99FF"/>
          </a:solidFill>
          <a:ln w="9525">
            <a:noFill/>
            <a:miter lim="800000"/>
            <a:headEnd/>
            <a:tailEnd/>
          </a:ln>
        </p:spPr>
        <p:txBody>
          <a:bodyPr>
            <a:spAutoFit/>
          </a:bodyPr>
          <a:lstStyle/>
          <a:p>
            <a:pPr algn="l">
              <a:defRPr/>
            </a:pPr>
            <a:r>
              <a:rPr lang="nb-NO" b="1" dirty="0">
                <a:solidFill>
                  <a:schemeClr val="bg1"/>
                </a:solidFill>
                <a:effectLst>
                  <a:outerShdw blurRad="38100" dist="38100" dir="2700000" algn="tl">
                    <a:srgbClr val="000000">
                      <a:alpha val="43137"/>
                    </a:srgbClr>
                  </a:outerShdw>
                </a:effectLst>
              </a:rPr>
              <a:t>Volcanic margins: </a:t>
            </a:r>
            <a:r>
              <a:rPr lang="nb-NO" b="1" dirty="0" err="1">
                <a:solidFill>
                  <a:schemeClr val="bg1"/>
                </a:solidFill>
                <a:effectLst>
                  <a:outerShdw blurRad="38100" dist="38100" dir="2700000" algn="tl">
                    <a:srgbClr val="000000">
                      <a:alpha val="43137"/>
                    </a:srgbClr>
                  </a:outerShdw>
                </a:effectLst>
              </a:rPr>
              <a:t>diachronic</a:t>
            </a:r>
            <a:r>
              <a:rPr lang="nb-NO" b="1" dirty="0">
                <a:solidFill>
                  <a:schemeClr val="bg1"/>
                </a:solidFill>
                <a:effectLst>
                  <a:outerShdw blurRad="38100" dist="38100" dir="2700000" algn="tl">
                    <a:srgbClr val="000000">
                      <a:alpha val="43137"/>
                    </a:srgbClr>
                  </a:outerShdw>
                </a:effectLst>
              </a:rPr>
              <a:t> </a:t>
            </a:r>
            <a:r>
              <a:rPr lang="nb-NO" b="1" dirty="0" err="1">
                <a:solidFill>
                  <a:schemeClr val="bg1"/>
                </a:solidFill>
                <a:effectLst>
                  <a:outerShdw blurRad="38100" dist="38100" dir="2700000" algn="tl">
                    <a:srgbClr val="000000">
                      <a:alpha val="43137"/>
                    </a:srgbClr>
                  </a:outerShdw>
                </a:effectLst>
              </a:rPr>
              <a:t>SDRs</a:t>
            </a:r>
            <a:r>
              <a:rPr lang="nb-NO" b="1" dirty="0">
                <a:solidFill>
                  <a:schemeClr val="bg1"/>
                </a:solidFill>
                <a:effectLst>
                  <a:outerShdw blurRad="38100" dist="38100" dir="2700000" algn="tl">
                    <a:srgbClr val="000000">
                      <a:alpha val="43137"/>
                    </a:srgbClr>
                  </a:outerShdw>
                </a:effectLst>
              </a:rPr>
              <a:t> and </a:t>
            </a:r>
            <a:r>
              <a:rPr lang="nb-NO" b="1" dirty="0" err="1">
                <a:solidFill>
                  <a:schemeClr val="bg1"/>
                </a:solidFill>
                <a:effectLst>
                  <a:outerShdw blurRad="38100" dist="38100" dir="2700000" algn="tl">
                    <a:srgbClr val="000000">
                      <a:alpha val="43137"/>
                    </a:srgbClr>
                  </a:outerShdw>
                </a:effectLst>
              </a:rPr>
              <a:t>embryonic</a:t>
            </a:r>
            <a:r>
              <a:rPr lang="nb-NO" b="1" dirty="0">
                <a:solidFill>
                  <a:schemeClr val="bg1"/>
                </a:solidFill>
                <a:effectLst>
                  <a:outerShdw blurRad="38100" dist="38100" dir="2700000" algn="tl">
                    <a:srgbClr val="000000">
                      <a:alpha val="43137"/>
                    </a:srgbClr>
                  </a:outerShdw>
                </a:effectLst>
              </a:rPr>
              <a:t> </a:t>
            </a:r>
            <a:r>
              <a:rPr lang="nb-NO" b="1" dirty="0" err="1">
                <a:solidFill>
                  <a:schemeClr val="bg1"/>
                </a:solidFill>
                <a:effectLst>
                  <a:outerShdw blurRad="38100" dist="38100" dir="2700000" algn="tl">
                    <a:srgbClr val="000000">
                      <a:alpha val="43137"/>
                    </a:srgbClr>
                  </a:outerShdw>
                </a:effectLst>
              </a:rPr>
              <a:t>crust</a:t>
            </a:r>
            <a:endParaRPr lang="en-GB" sz="2000" b="1" dirty="0">
              <a:solidFill>
                <a:schemeClr val="bg1"/>
              </a:solidFill>
              <a:effectLst>
                <a:outerShdw blurRad="38100" dist="38100" dir="2700000" algn="tl">
                  <a:srgbClr val="000000">
                    <a:alpha val="43137"/>
                  </a:srgbClr>
                </a:outerShdw>
              </a:effectLst>
            </a:endParaRPr>
          </a:p>
        </p:txBody>
      </p:sp>
      <p:pic>
        <p:nvPicPr>
          <p:cNvPr id="65" name="Picture 2"/>
          <p:cNvPicPr>
            <a:picLocks noChangeAspect="1" noChangeArrowheads="1"/>
          </p:cNvPicPr>
          <p:nvPr>
            <p:custDataLst>
              <p:tags r:id="rId37"/>
            </p:custDataLst>
          </p:nvPr>
        </p:nvPicPr>
        <p:blipFill>
          <a:blip r:embed="rId51" cstate="print"/>
          <a:srcRect l="2939" t="10036"/>
          <a:stretch>
            <a:fillRect/>
          </a:stretch>
        </p:blipFill>
        <p:spPr bwMode="auto">
          <a:xfrm>
            <a:off x="0" y="5647334"/>
            <a:ext cx="3394252" cy="1210666"/>
          </a:xfrm>
          <a:prstGeom prst="rect">
            <a:avLst/>
          </a:prstGeom>
          <a:noFill/>
          <a:ln w="9525">
            <a:solidFill>
              <a:schemeClr val="tx1"/>
            </a:solidFill>
            <a:miter lim="800000"/>
            <a:headEnd/>
            <a:tailEnd/>
          </a:ln>
        </p:spPr>
      </p:pic>
      <p:sp>
        <p:nvSpPr>
          <p:cNvPr id="66" name="Freeform 65"/>
          <p:cNvSpPr/>
          <p:nvPr>
            <p:custDataLst>
              <p:tags r:id="rId38"/>
            </p:custDataLst>
          </p:nvPr>
        </p:nvSpPr>
        <p:spPr bwMode="auto">
          <a:xfrm>
            <a:off x="73152" y="6152083"/>
            <a:ext cx="1163117" cy="497434"/>
          </a:xfrm>
          <a:custGeom>
            <a:avLst/>
            <a:gdLst>
              <a:gd name="connsiteX0" fmla="*/ 0 w 1163117"/>
              <a:gd name="connsiteY0" fmla="*/ 0 h 497434"/>
              <a:gd name="connsiteX1" fmla="*/ 197511 w 1163117"/>
              <a:gd name="connsiteY1" fmla="*/ 160935 h 497434"/>
              <a:gd name="connsiteX2" fmla="*/ 504749 w 1163117"/>
              <a:gd name="connsiteY2" fmla="*/ 307239 h 497434"/>
              <a:gd name="connsiteX3" fmla="*/ 753466 w 1163117"/>
              <a:gd name="connsiteY3" fmla="*/ 409651 h 497434"/>
              <a:gd name="connsiteX4" fmla="*/ 1002183 w 1163117"/>
              <a:gd name="connsiteY4" fmla="*/ 468173 h 497434"/>
              <a:gd name="connsiteX5" fmla="*/ 1163117 w 1163117"/>
              <a:gd name="connsiteY5" fmla="*/ 497434 h 497434"/>
              <a:gd name="connsiteX6" fmla="*/ 1163117 w 1163117"/>
              <a:gd name="connsiteY6" fmla="*/ 497434 h 497434"/>
              <a:gd name="connsiteX7" fmla="*/ 1163117 w 1163117"/>
              <a:gd name="connsiteY7" fmla="*/ 497434 h 497434"/>
              <a:gd name="connsiteX8" fmla="*/ 1163117 w 1163117"/>
              <a:gd name="connsiteY8" fmla="*/ 497434 h 497434"/>
              <a:gd name="connsiteX9" fmla="*/ 1163117 w 1163117"/>
              <a:gd name="connsiteY9" fmla="*/ 497434 h 49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3117" h="497434">
                <a:moveTo>
                  <a:pt x="0" y="0"/>
                </a:moveTo>
                <a:cubicBezTo>
                  <a:pt x="56693" y="54864"/>
                  <a:pt x="113386" y="109729"/>
                  <a:pt x="197511" y="160935"/>
                </a:cubicBezTo>
                <a:cubicBezTo>
                  <a:pt x="281636" y="212141"/>
                  <a:pt x="412090" y="265786"/>
                  <a:pt x="504749" y="307239"/>
                </a:cubicBezTo>
                <a:cubicBezTo>
                  <a:pt x="597408" y="348692"/>
                  <a:pt x="670560" y="382829"/>
                  <a:pt x="753466" y="409651"/>
                </a:cubicBezTo>
                <a:cubicBezTo>
                  <a:pt x="836372" y="436473"/>
                  <a:pt x="933908" y="453543"/>
                  <a:pt x="1002183" y="468173"/>
                </a:cubicBezTo>
                <a:cubicBezTo>
                  <a:pt x="1070458" y="482804"/>
                  <a:pt x="1163117" y="497434"/>
                  <a:pt x="1163117" y="497434"/>
                </a:cubicBezTo>
                <a:lnTo>
                  <a:pt x="1163117" y="497434"/>
                </a:lnTo>
                <a:lnTo>
                  <a:pt x="1163117" y="497434"/>
                </a:lnTo>
                <a:lnTo>
                  <a:pt x="1163117" y="497434"/>
                </a:lnTo>
                <a:lnTo>
                  <a:pt x="1163117" y="497434"/>
                </a:lnTo>
              </a:path>
            </a:pathLst>
          </a:custGeom>
          <a:noFill/>
          <a:ln w="28575" cap="flat" cmpd="sng" algn="ctr">
            <a:solidFill>
              <a:srgbClr val="FF00FF"/>
            </a:solidFill>
            <a:prstDash val="solid"/>
            <a:round/>
            <a:headEnd type="none" w="med" len="med"/>
            <a:tailEnd type="none" w="med" len="med"/>
          </a:ln>
          <a:effectLst/>
        </p:spPr>
        <p:txBody>
          <a:bodyPr rtlCol="0" anchor="ctr"/>
          <a:lstStyle/>
          <a:p>
            <a:pPr algn="ctr"/>
            <a:endParaRPr lang="en-GB"/>
          </a:p>
        </p:txBody>
      </p:sp>
      <p:sp>
        <p:nvSpPr>
          <p:cNvPr id="67" name="TextBox 66"/>
          <p:cNvSpPr txBox="1"/>
          <p:nvPr>
            <p:custDataLst>
              <p:tags r:id="rId39"/>
            </p:custDataLst>
          </p:nvPr>
        </p:nvSpPr>
        <p:spPr>
          <a:xfrm>
            <a:off x="3062110" y="5648938"/>
            <a:ext cx="332143" cy="338554"/>
          </a:xfrm>
          <a:prstGeom prst="rect">
            <a:avLst/>
          </a:prstGeom>
          <a:noFill/>
        </p:spPr>
        <p:txBody>
          <a:bodyPr wrap="none" rtlCol="0">
            <a:spAutoFit/>
          </a:bodyPr>
          <a:lstStyle/>
          <a:p>
            <a:r>
              <a:rPr lang="en-GB" sz="1600" b="1" dirty="0">
                <a:solidFill>
                  <a:srgbClr val="FF0000"/>
                </a:solidFill>
              </a:rPr>
              <a:t>A</a:t>
            </a:r>
          </a:p>
        </p:txBody>
      </p:sp>
      <p:sp>
        <p:nvSpPr>
          <p:cNvPr id="68" name="TextBox 67"/>
          <p:cNvSpPr txBox="1"/>
          <p:nvPr>
            <p:custDataLst>
              <p:tags r:id="rId40"/>
            </p:custDataLst>
          </p:nvPr>
        </p:nvSpPr>
        <p:spPr>
          <a:xfrm rot="20519252">
            <a:off x="655179" y="5962858"/>
            <a:ext cx="615873" cy="338554"/>
          </a:xfrm>
          <a:prstGeom prst="rect">
            <a:avLst/>
          </a:prstGeom>
          <a:noFill/>
        </p:spPr>
        <p:txBody>
          <a:bodyPr wrap="none">
            <a:spAutoFit/>
          </a:bodyPr>
          <a:lstStyle/>
          <a:p>
            <a:pPr>
              <a:defRPr/>
            </a:pPr>
            <a:r>
              <a:rPr lang="en-GB" sz="1600" b="1" dirty="0">
                <a:solidFill>
                  <a:srgbClr val="FF00FF"/>
                </a:solidFill>
                <a:effectLst>
                  <a:outerShdw blurRad="38100" dist="38100" dir="2700000" algn="tl">
                    <a:srgbClr val="000000">
                      <a:alpha val="43137"/>
                    </a:srgbClr>
                  </a:outerShdw>
                </a:effectLst>
              </a:rPr>
              <a:t>SDR</a:t>
            </a:r>
          </a:p>
        </p:txBody>
      </p:sp>
      <p:sp>
        <p:nvSpPr>
          <p:cNvPr id="69" name="Freeform 68"/>
          <p:cNvSpPr/>
          <p:nvPr>
            <p:custDataLst>
              <p:tags r:id="rId41"/>
            </p:custDataLst>
          </p:nvPr>
        </p:nvSpPr>
        <p:spPr bwMode="auto">
          <a:xfrm rot="249884">
            <a:off x="182880" y="6144768"/>
            <a:ext cx="377881" cy="234086"/>
          </a:xfrm>
          <a:custGeom>
            <a:avLst/>
            <a:gdLst>
              <a:gd name="connsiteX0" fmla="*/ 0 w 826617"/>
              <a:gd name="connsiteY0" fmla="*/ 117043 h 512064"/>
              <a:gd name="connsiteX1" fmla="*/ 826617 w 826617"/>
              <a:gd name="connsiteY1" fmla="*/ 512064 h 512064"/>
              <a:gd name="connsiteX2" fmla="*/ 614476 w 826617"/>
              <a:gd name="connsiteY2" fmla="*/ 146304 h 512064"/>
              <a:gd name="connsiteX3" fmla="*/ 607161 w 826617"/>
              <a:gd name="connsiteY3" fmla="*/ 277978 h 512064"/>
              <a:gd name="connsiteX4" fmla="*/ 95097 w 826617"/>
              <a:gd name="connsiteY4" fmla="*/ 0 h 512064"/>
              <a:gd name="connsiteX5" fmla="*/ 0 w 826617"/>
              <a:gd name="connsiteY5" fmla="*/ 117043 h 51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617" h="512064">
                <a:moveTo>
                  <a:pt x="0" y="117043"/>
                </a:moveTo>
                <a:lnTo>
                  <a:pt x="826617" y="512064"/>
                </a:lnTo>
                <a:lnTo>
                  <a:pt x="614476" y="146304"/>
                </a:lnTo>
                <a:lnTo>
                  <a:pt x="607161" y="277978"/>
                </a:lnTo>
                <a:lnTo>
                  <a:pt x="95097" y="0"/>
                </a:lnTo>
                <a:lnTo>
                  <a:pt x="0" y="117043"/>
                </a:lnTo>
                <a:close/>
              </a:path>
            </a:pathLst>
          </a:custGeom>
          <a:solidFill>
            <a:srgbClr val="FF00FF"/>
          </a:solidFill>
          <a:ln w="6350" cap="flat" cmpd="sng" algn="ctr">
            <a:solidFill>
              <a:schemeClr val="tx1"/>
            </a:solidFill>
            <a:prstDash val="solid"/>
            <a:round/>
            <a:headEnd type="none" w="med" len="med"/>
            <a:tailEnd type="none" w="med" len="med"/>
          </a:ln>
          <a:effectLst/>
        </p:spPr>
        <p:txBody>
          <a:bodyPr rtlCol="0" anchor="ctr"/>
          <a:lstStyle/>
          <a:p>
            <a:pPr algn="ctr"/>
            <a:endParaRPr lang="en-GB"/>
          </a:p>
        </p:txBody>
      </p:sp>
      <p:sp>
        <p:nvSpPr>
          <p:cNvPr id="70" name="TextBox 69"/>
          <p:cNvSpPr txBox="1"/>
          <p:nvPr>
            <p:custDataLst>
              <p:tags r:id="rId42"/>
            </p:custDataLst>
          </p:nvPr>
        </p:nvSpPr>
        <p:spPr>
          <a:xfrm>
            <a:off x="803480" y="6596390"/>
            <a:ext cx="2590773" cy="261610"/>
          </a:xfrm>
          <a:prstGeom prst="rect">
            <a:avLst/>
          </a:prstGeom>
          <a:noFill/>
        </p:spPr>
        <p:txBody>
          <a:bodyPr wrap="none" rtlCol="0">
            <a:spAutoFit/>
          </a:bodyPr>
          <a:lstStyle/>
          <a:p>
            <a:r>
              <a:rPr lang="en-GB" sz="1100" b="1" dirty="0" err="1"/>
              <a:t>Syn-magmatism</a:t>
            </a:r>
            <a:r>
              <a:rPr lang="en-GB" sz="1100" b="1" dirty="0"/>
              <a:t>/</a:t>
            </a:r>
            <a:r>
              <a:rPr lang="en-GB" sz="1100" b="1" dirty="0" err="1"/>
              <a:t>syn</a:t>
            </a:r>
            <a:r>
              <a:rPr lang="en-GB" sz="1100" b="1" dirty="0"/>
              <a:t>-thinning SDRS</a:t>
            </a:r>
          </a:p>
        </p:txBody>
      </p:sp>
      <p:sp>
        <p:nvSpPr>
          <p:cNvPr id="62" name="Down Arrow 61"/>
          <p:cNvSpPr/>
          <p:nvPr>
            <p:custDataLst>
              <p:tags r:id="rId43"/>
            </p:custDataLst>
          </p:nvPr>
        </p:nvSpPr>
        <p:spPr bwMode="auto">
          <a:xfrm rot="15292629">
            <a:off x="4005362" y="3875670"/>
            <a:ext cx="246491" cy="394938"/>
          </a:xfrm>
          <a:prstGeom prst="downArrow">
            <a:avLst/>
          </a:prstGeom>
          <a:solidFill>
            <a:srgbClr val="00FFFF"/>
          </a:solidFill>
          <a:ln w="28575" cap="flat" cmpd="sng" algn="ctr">
            <a:solidFill>
              <a:srgbClr val="FFFFFF"/>
            </a:solidFill>
            <a:prstDash val="solid"/>
            <a:round/>
            <a:headEnd type="none" w="med" len="med"/>
            <a:tailEnd type="none" w="med" len="med"/>
          </a:ln>
          <a:effectLst/>
        </p:spPr>
        <p:txBody>
          <a:bodyPr rtlCol="0" anchor="ctr"/>
          <a:lstStyle/>
          <a:p>
            <a:pPr algn="ctr"/>
            <a:endParaRPr lang="en-GB"/>
          </a:p>
        </p:txBody>
      </p:sp>
      <p:sp>
        <p:nvSpPr>
          <p:cNvPr id="61" name="Rounded Rectangle 60"/>
          <p:cNvSpPr/>
          <p:nvPr>
            <p:custDataLst>
              <p:tags r:id="rId44"/>
            </p:custDataLst>
          </p:nvPr>
        </p:nvSpPr>
        <p:spPr bwMode="auto">
          <a:xfrm>
            <a:off x="230588" y="4023361"/>
            <a:ext cx="3760967" cy="358552"/>
          </a:xfrm>
          <a:prstGeom prst="roundRect">
            <a:avLst>
              <a:gd name="adj" fmla="val 47620"/>
            </a:avLst>
          </a:prstGeom>
          <a:solidFill>
            <a:srgbClr val="00FFFF"/>
          </a:solidFill>
          <a:ln w="28575" cap="flat" cmpd="sng" algn="ctr">
            <a:solidFill>
              <a:schemeClr val="bg1"/>
            </a:solidFill>
            <a:prstDash val="solid"/>
            <a:round/>
            <a:headEnd type="none" w="med" len="med"/>
            <a:tailEnd type="none" w="med" len="med"/>
          </a:ln>
          <a:effectLst/>
        </p:spPr>
        <p:txBody>
          <a:bodyPr rtlCol="0" anchor="ctr"/>
          <a:lstStyle/>
          <a:p>
            <a:pPr algn="ctr"/>
            <a:r>
              <a:rPr lang="en-GB" sz="2000" dirty="0"/>
              <a:t>Early breakup initiated here</a:t>
            </a:r>
          </a:p>
        </p:txBody>
      </p:sp>
      <p:sp>
        <p:nvSpPr>
          <p:cNvPr id="63" name="TextBox 62"/>
          <p:cNvSpPr txBox="1"/>
          <p:nvPr>
            <p:custDataLst>
              <p:tags r:id="rId45"/>
            </p:custDataLst>
          </p:nvPr>
        </p:nvSpPr>
        <p:spPr>
          <a:xfrm rot="17330799">
            <a:off x="3301997" y="3365172"/>
            <a:ext cx="513281" cy="307777"/>
          </a:xfrm>
          <a:prstGeom prst="rect">
            <a:avLst/>
          </a:prstGeom>
          <a:noFill/>
        </p:spPr>
        <p:txBody>
          <a:bodyPr wrap="none">
            <a:spAutoFit/>
          </a:bodyPr>
          <a:lstStyle/>
          <a:p>
            <a:pPr>
              <a:defRPr/>
            </a:pPr>
            <a:r>
              <a:rPr lang="en-GB" sz="1400" b="1" dirty="0"/>
              <a:t>C23</a:t>
            </a:r>
          </a:p>
        </p:txBody>
      </p:sp>
      <p:sp>
        <p:nvSpPr>
          <p:cNvPr id="64" name="TextBox 63"/>
          <p:cNvSpPr txBox="1"/>
          <p:nvPr>
            <p:custDataLst>
              <p:tags r:id="rId46"/>
            </p:custDataLst>
          </p:nvPr>
        </p:nvSpPr>
        <p:spPr>
          <a:xfrm rot="17330799">
            <a:off x="3321047" y="4708198"/>
            <a:ext cx="513281" cy="307777"/>
          </a:xfrm>
          <a:prstGeom prst="rect">
            <a:avLst/>
          </a:prstGeom>
          <a:noFill/>
        </p:spPr>
        <p:txBody>
          <a:bodyPr wrap="none">
            <a:spAutoFit/>
          </a:bodyPr>
          <a:lstStyle/>
          <a:p>
            <a:pPr>
              <a:defRPr/>
            </a:pPr>
            <a:r>
              <a:rPr lang="en-GB" sz="1400" b="1" dirty="0"/>
              <a:t>C23</a:t>
            </a:r>
          </a:p>
        </p:txBody>
      </p:sp>
      <p:sp>
        <p:nvSpPr>
          <p:cNvPr id="72" name="TextBox 71"/>
          <p:cNvSpPr txBox="1"/>
          <p:nvPr>
            <p:custDataLst>
              <p:tags r:id="rId47"/>
            </p:custDataLst>
          </p:nvPr>
        </p:nvSpPr>
        <p:spPr>
          <a:xfrm rot="17330799">
            <a:off x="2854322" y="4689148"/>
            <a:ext cx="513281" cy="307777"/>
          </a:xfrm>
          <a:prstGeom prst="rect">
            <a:avLst/>
          </a:prstGeom>
          <a:noFill/>
        </p:spPr>
        <p:txBody>
          <a:bodyPr wrap="none">
            <a:spAutoFit/>
          </a:bodyPr>
          <a:lstStyle/>
          <a:p>
            <a:pPr>
              <a:defRPr/>
            </a:pPr>
            <a:r>
              <a:rPr lang="en-GB" sz="1400" b="1" dirty="0"/>
              <a:t>C22</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test.jpeg"/>
          <p:cNvPicPr>
            <a:picLocks noChangeAspect="1"/>
          </p:cNvPicPr>
          <p:nvPr>
            <p:custDataLst>
              <p:tags r:id="rId1"/>
            </p:custDataLst>
          </p:nvPr>
        </p:nvPicPr>
        <p:blipFill>
          <a:blip r:embed="rId20" cstate="print"/>
          <a:stretch>
            <a:fillRect/>
          </a:stretch>
        </p:blipFill>
        <p:spPr>
          <a:xfrm>
            <a:off x="0" y="392486"/>
            <a:ext cx="9144000" cy="6465514"/>
          </a:xfrm>
          <a:prstGeom prst="rect">
            <a:avLst/>
          </a:prstGeom>
        </p:spPr>
      </p:pic>
      <p:sp>
        <p:nvSpPr>
          <p:cNvPr id="20484" name="TextBox 3"/>
          <p:cNvSpPr txBox="1">
            <a:spLocks noChangeArrowheads="1"/>
          </p:cNvSpPr>
          <p:nvPr>
            <p:custDataLst>
              <p:tags r:id="rId2"/>
            </p:custDataLst>
          </p:nvPr>
        </p:nvSpPr>
        <p:spPr bwMode="auto">
          <a:xfrm>
            <a:off x="1409115" y="3379665"/>
            <a:ext cx="1317990" cy="523220"/>
          </a:xfrm>
          <a:prstGeom prst="rect">
            <a:avLst/>
          </a:prstGeom>
          <a:noFill/>
          <a:ln w="9525">
            <a:noFill/>
            <a:miter lim="800000"/>
            <a:headEnd/>
            <a:tailEnd/>
          </a:ln>
        </p:spPr>
        <p:txBody>
          <a:bodyPr wrap="none">
            <a:spAutoFit/>
          </a:bodyPr>
          <a:lstStyle/>
          <a:p>
            <a:r>
              <a:rPr lang="en-US" sz="1400" dirty="0"/>
              <a:t>JMMC </a:t>
            </a:r>
          </a:p>
          <a:p>
            <a:r>
              <a:rPr lang="en-US" sz="1400" dirty="0"/>
              <a:t>at present day</a:t>
            </a:r>
          </a:p>
        </p:txBody>
      </p:sp>
      <p:sp>
        <p:nvSpPr>
          <p:cNvPr id="20492" name="TextBox 28"/>
          <p:cNvSpPr txBox="1">
            <a:spLocks noChangeArrowheads="1"/>
          </p:cNvSpPr>
          <p:nvPr>
            <p:custDataLst>
              <p:tags r:id="rId3"/>
            </p:custDataLst>
          </p:nvPr>
        </p:nvSpPr>
        <p:spPr bwMode="auto">
          <a:xfrm rot="1991045">
            <a:off x="1825324" y="4466501"/>
            <a:ext cx="1967206" cy="307777"/>
          </a:xfrm>
          <a:prstGeom prst="rect">
            <a:avLst/>
          </a:prstGeom>
          <a:noFill/>
          <a:ln w="9525">
            <a:noFill/>
            <a:miter lim="800000"/>
            <a:headEnd/>
            <a:tailEnd/>
          </a:ln>
        </p:spPr>
        <p:txBody>
          <a:bodyPr wrap="none">
            <a:spAutoFit/>
          </a:bodyPr>
          <a:lstStyle/>
          <a:p>
            <a:r>
              <a:rPr lang="en-GB" sz="1400" b="1" i="1" dirty="0">
                <a:solidFill>
                  <a:srgbClr val="FFC000"/>
                </a:solidFill>
                <a:effectLst>
                  <a:outerShdw blurRad="38100" dist="38100" dir="2700000" algn="tl">
                    <a:srgbClr val="000000">
                      <a:alpha val="43137"/>
                    </a:srgbClr>
                  </a:outerShdw>
                </a:effectLst>
              </a:rPr>
              <a:t>(&gt;500% of extension)</a:t>
            </a:r>
            <a:endParaRPr lang="en-US" sz="1400" b="1" i="1" dirty="0">
              <a:solidFill>
                <a:srgbClr val="FFC000"/>
              </a:solidFill>
              <a:effectLst>
                <a:outerShdw blurRad="38100" dist="38100" dir="2700000" algn="tl">
                  <a:srgbClr val="000000">
                    <a:alpha val="43137"/>
                  </a:srgbClr>
                </a:outerShdw>
              </a:effectLst>
            </a:endParaRPr>
          </a:p>
        </p:txBody>
      </p:sp>
      <p:cxnSp>
        <p:nvCxnSpPr>
          <p:cNvPr id="32" name="Straight Arrow Connector 31"/>
          <p:cNvCxnSpPr/>
          <p:nvPr>
            <p:custDataLst>
              <p:tags r:id="rId4"/>
            </p:custDataLst>
          </p:nvPr>
        </p:nvCxnSpPr>
        <p:spPr bwMode="auto">
          <a:xfrm flipH="1">
            <a:off x="5939003" y="3235738"/>
            <a:ext cx="246062" cy="98425"/>
          </a:xfrm>
          <a:prstGeom prst="straightConnector1">
            <a:avLst/>
          </a:prstGeom>
          <a:noFill/>
          <a:ln w="38100" cap="flat" cmpd="sng" algn="ctr">
            <a:solidFill>
              <a:srgbClr val="9933FF"/>
            </a:solidFill>
            <a:prstDash val="solid"/>
            <a:round/>
            <a:headEnd type="none" w="med" len="med"/>
            <a:tailEnd type="stealth" w="lg" len="lg"/>
          </a:ln>
          <a:effectLst/>
        </p:spPr>
      </p:cxnSp>
      <p:sp>
        <p:nvSpPr>
          <p:cNvPr id="38" name="TextBox 37"/>
          <p:cNvSpPr txBox="1"/>
          <p:nvPr>
            <p:custDataLst>
              <p:tags r:id="rId5"/>
            </p:custDataLst>
          </p:nvPr>
        </p:nvSpPr>
        <p:spPr>
          <a:xfrm rot="18963180">
            <a:off x="5261550" y="5019799"/>
            <a:ext cx="614363" cy="338138"/>
          </a:xfrm>
          <a:prstGeom prst="rect">
            <a:avLst/>
          </a:prstGeom>
          <a:noFill/>
        </p:spPr>
        <p:txBody>
          <a:bodyPr wrap="none">
            <a:spAutoFit/>
          </a:bodyPr>
          <a:lstStyle/>
          <a:p>
            <a:pPr>
              <a:defRPr/>
            </a:pPr>
            <a:r>
              <a:rPr lang="en-US" sz="1600" b="1" i="1" dirty="0">
                <a:solidFill>
                  <a:srgbClr val="FFFFFF"/>
                </a:solidFill>
                <a:effectLst>
                  <a:outerShdw blurRad="38100" dist="38100" dir="2700000" algn="tl">
                    <a:srgbClr val="000000">
                      <a:alpha val="43137"/>
                    </a:srgbClr>
                  </a:outerShdw>
                </a:effectLst>
              </a:rPr>
              <a:t>SDR</a:t>
            </a:r>
          </a:p>
        </p:txBody>
      </p:sp>
      <p:sp>
        <p:nvSpPr>
          <p:cNvPr id="20500" name="TextBox 44"/>
          <p:cNvSpPr txBox="1">
            <a:spLocks noChangeArrowheads="1"/>
          </p:cNvSpPr>
          <p:nvPr>
            <p:custDataLst>
              <p:tags r:id="rId6"/>
            </p:custDataLst>
          </p:nvPr>
        </p:nvSpPr>
        <p:spPr bwMode="auto">
          <a:xfrm rot="-872858">
            <a:off x="1753335" y="2136883"/>
            <a:ext cx="1582486" cy="276999"/>
          </a:xfrm>
          <a:prstGeom prst="rect">
            <a:avLst/>
          </a:prstGeom>
          <a:noFill/>
          <a:ln w="9525">
            <a:noFill/>
            <a:miter lim="800000"/>
            <a:headEnd/>
            <a:tailEnd/>
          </a:ln>
        </p:spPr>
        <p:txBody>
          <a:bodyPr wrap="none">
            <a:spAutoFit/>
          </a:bodyPr>
          <a:lstStyle/>
          <a:p>
            <a:r>
              <a:rPr lang="en-GB" sz="1200" b="1" i="1" dirty="0">
                <a:solidFill>
                  <a:srgbClr val="FF9900"/>
                </a:solidFill>
                <a:effectLst>
                  <a:outerShdw blurRad="38100" dist="38100" dir="2700000" algn="tl">
                    <a:srgbClr val="000000">
                      <a:alpha val="43137"/>
                    </a:srgbClr>
                  </a:outerShdw>
                </a:effectLst>
              </a:rPr>
              <a:t>&lt;20% of extension)</a:t>
            </a:r>
            <a:endParaRPr lang="en-US" sz="1200" b="1" i="1" dirty="0">
              <a:solidFill>
                <a:srgbClr val="FF9900"/>
              </a:solidFill>
              <a:effectLst>
                <a:outerShdw blurRad="38100" dist="38100" dir="2700000" algn="tl">
                  <a:srgbClr val="000000">
                    <a:alpha val="43137"/>
                  </a:srgbClr>
                </a:outerShdw>
              </a:effectLst>
            </a:endParaRPr>
          </a:p>
        </p:txBody>
      </p:sp>
      <p:sp>
        <p:nvSpPr>
          <p:cNvPr id="29" name="TextBox 28"/>
          <p:cNvSpPr txBox="1"/>
          <p:nvPr>
            <p:custDataLst>
              <p:tags r:id="rId7"/>
            </p:custDataLst>
          </p:nvPr>
        </p:nvSpPr>
        <p:spPr>
          <a:xfrm>
            <a:off x="1701901" y="3028991"/>
            <a:ext cx="776175" cy="338554"/>
          </a:xfrm>
          <a:prstGeom prst="rect">
            <a:avLst/>
          </a:prstGeom>
          <a:noFill/>
        </p:spPr>
        <p:txBody>
          <a:bodyPr wrap="none">
            <a:spAutoFit/>
          </a:bodyPr>
          <a:lstStyle/>
          <a:p>
            <a:pPr>
              <a:defRPr/>
            </a:pPr>
            <a:r>
              <a:rPr lang="en-GB" sz="1600" b="1" dirty="0"/>
              <a:t>C6-C7</a:t>
            </a:r>
          </a:p>
        </p:txBody>
      </p:sp>
      <p:sp>
        <p:nvSpPr>
          <p:cNvPr id="37" name="TextBox 36"/>
          <p:cNvSpPr txBox="1"/>
          <p:nvPr>
            <p:custDataLst>
              <p:tags r:id="rId8"/>
            </p:custDataLst>
          </p:nvPr>
        </p:nvSpPr>
        <p:spPr>
          <a:xfrm rot="18963180">
            <a:off x="4760807" y="1740230"/>
            <a:ext cx="614363" cy="338138"/>
          </a:xfrm>
          <a:prstGeom prst="rect">
            <a:avLst/>
          </a:prstGeom>
          <a:noFill/>
        </p:spPr>
        <p:txBody>
          <a:bodyPr wrap="none">
            <a:spAutoFit/>
          </a:bodyPr>
          <a:lstStyle/>
          <a:p>
            <a:pPr>
              <a:defRPr/>
            </a:pPr>
            <a:r>
              <a:rPr lang="en-US" sz="1600" b="1" i="1" dirty="0">
                <a:solidFill>
                  <a:srgbClr val="FFFFFF"/>
                </a:solidFill>
                <a:effectLst>
                  <a:outerShdw blurRad="38100" dist="38100" dir="2700000" algn="tl">
                    <a:srgbClr val="000000">
                      <a:alpha val="43137"/>
                    </a:srgbClr>
                  </a:outerShdw>
                </a:effectLst>
              </a:rPr>
              <a:t>SDR</a:t>
            </a:r>
          </a:p>
        </p:txBody>
      </p:sp>
      <p:sp>
        <p:nvSpPr>
          <p:cNvPr id="40" name="TextBox 39"/>
          <p:cNvSpPr txBox="1"/>
          <p:nvPr>
            <p:custDataLst>
              <p:tags r:id="rId9"/>
            </p:custDataLst>
          </p:nvPr>
        </p:nvSpPr>
        <p:spPr>
          <a:xfrm>
            <a:off x="5604967" y="5640780"/>
            <a:ext cx="3028394" cy="338554"/>
          </a:xfrm>
          <a:prstGeom prst="rect">
            <a:avLst/>
          </a:prstGeom>
          <a:solidFill>
            <a:srgbClr val="FAEFFF"/>
          </a:solidFill>
        </p:spPr>
        <p:txBody>
          <a:bodyPr wrap="none" rtlCol="0">
            <a:spAutoFit/>
          </a:bodyPr>
          <a:lstStyle/>
          <a:p>
            <a:r>
              <a:rPr lang="en-GB" sz="1600" b="1" dirty="0"/>
              <a:t>Limit of the basaltic province</a:t>
            </a:r>
          </a:p>
        </p:txBody>
      </p:sp>
      <p:sp>
        <p:nvSpPr>
          <p:cNvPr id="18" name="Rectangle 2"/>
          <p:cNvSpPr>
            <a:spLocks noChangeArrowheads="1"/>
          </p:cNvSpPr>
          <p:nvPr>
            <p:custDataLst>
              <p:tags r:id="rId10"/>
            </p:custDataLst>
          </p:nvPr>
        </p:nvSpPr>
        <p:spPr bwMode="auto">
          <a:xfrm>
            <a:off x="0" y="425099"/>
            <a:ext cx="5120640" cy="1384995"/>
          </a:xfrm>
          <a:prstGeom prst="rect">
            <a:avLst/>
          </a:prstGeom>
          <a:solidFill>
            <a:schemeClr val="bg1"/>
          </a:solidFill>
          <a:ln w="9525">
            <a:noFill/>
            <a:miter lim="800000"/>
            <a:headEnd/>
            <a:tailEnd/>
          </a:ln>
        </p:spPr>
        <p:txBody>
          <a:bodyPr wrap="square">
            <a:spAutoFit/>
          </a:bodyPr>
          <a:lstStyle/>
          <a:p>
            <a:pPr algn="l">
              <a:buClr>
                <a:schemeClr val="accent6">
                  <a:lumMod val="50000"/>
                </a:schemeClr>
              </a:buClr>
              <a:buSzPct val="150000"/>
              <a:buFont typeface="Arial" pitchFamily="34" charset="0"/>
              <a:buChar char="•"/>
              <a:defRPr/>
            </a:pPr>
            <a:r>
              <a:rPr lang="en-GB" sz="1400" dirty="0">
                <a:latin typeface="Arial" charset="0"/>
              </a:rPr>
              <a:t>The </a:t>
            </a:r>
            <a:r>
              <a:rPr lang="en-GB" sz="1400" dirty="0">
                <a:solidFill>
                  <a:srgbClr val="FF0000"/>
                </a:solidFill>
                <a:latin typeface="Arial" charset="0"/>
              </a:rPr>
              <a:t>proto-Jan Mayen developed along the axis of the ~C25 embryonic domain</a:t>
            </a:r>
            <a:r>
              <a:rPr lang="en-GB" sz="1400" dirty="0">
                <a:latin typeface="Arial" charset="0"/>
              </a:rPr>
              <a:t>. It was </a:t>
            </a:r>
            <a:r>
              <a:rPr lang="en-GB" sz="1400" dirty="0">
                <a:solidFill>
                  <a:srgbClr val="FF0000"/>
                </a:solidFill>
                <a:latin typeface="Arial" charset="0"/>
              </a:rPr>
              <a:t>part of the outer Møre marginal plateau </a:t>
            </a:r>
          </a:p>
          <a:p>
            <a:pPr algn="l">
              <a:buClr>
                <a:schemeClr val="accent6">
                  <a:lumMod val="50000"/>
                </a:schemeClr>
              </a:buClr>
              <a:buSzPct val="150000"/>
              <a:buFont typeface="Arial" pitchFamily="34" charset="0"/>
              <a:buChar char="•"/>
              <a:defRPr/>
            </a:pPr>
            <a:r>
              <a:rPr lang="en-GB" sz="1400" dirty="0">
                <a:solidFill>
                  <a:srgbClr val="0000FF"/>
                </a:solidFill>
                <a:latin typeface="Arial" charset="0"/>
              </a:rPr>
              <a:t> Significant overlaps </a:t>
            </a:r>
            <a:r>
              <a:rPr lang="en-GB" sz="1400" dirty="0">
                <a:latin typeface="Arial" charset="0"/>
              </a:rPr>
              <a:t>between the present-day outline of the JMMC and the original space allocated between Greenland and the Møre margin at C24B (~54 Ma)</a:t>
            </a:r>
            <a:endParaRPr lang="en-GB" sz="1400" dirty="0">
              <a:solidFill>
                <a:srgbClr val="FF0000"/>
              </a:solidFill>
              <a:latin typeface="Arial" charset="0"/>
            </a:endParaRPr>
          </a:p>
        </p:txBody>
      </p:sp>
      <p:sp>
        <p:nvSpPr>
          <p:cNvPr id="19" name="Left-Right Arrow 5"/>
          <p:cNvSpPr>
            <a:spLocks noChangeArrowheads="1"/>
          </p:cNvSpPr>
          <p:nvPr>
            <p:custDataLst>
              <p:tags r:id="rId11"/>
            </p:custDataLst>
          </p:nvPr>
        </p:nvSpPr>
        <p:spPr bwMode="auto">
          <a:xfrm rot="2249493">
            <a:off x="4160610" y="5544458"/>
            <a:ext cx="531813" cy="169863"/>
          </a:xfrm>
          <a:prstGeom prst="leftRightArrow">
            <a:avLst>
              <a:gd name="adj1" fmla="val 50000"/>
              <a:gd name="adj2" fmla="val 93925"/>
            </a:avLst>
          </a:prstGeom>
          <a:solidFill>
            <a:srgbClr val="FF00FF"/>
          </a:solidFill>
          <a:ln w="19050" algn="ctr">
            <a:solidFill>
              <a:schemeClr val="tx1"/>
            </a:solidFill>
            <a:round/>
            <a:headEnd/>
            <a:tailEnd/>
          </a:ln>
        </p:spPr>
        <p:txBody>
          <a:bodyPr anchor="ctr"/>
          <a:lstStyle/>
          <a:p>
            <a:endParaRPr lang="en-US"/>
          </a:p>
        </p:txBody>
      </p:sp>
      <p:sp>
        <p:nvSpPr>
          <p:cNvPr id="20" name="TextBox 19"/>
          <p:cNvSpPr txBox="1"/>
          <p:nvPr>
            <p:custDataLst>
              <p:tags r:id="rId12"/>
            </p:custDataLst>
          </p:nvPr>
        </p:nvSpPr>
        <p:spPr>
          <a:xfrm rot="2177482">
            <a:off x="4247512" y="5267846"/>
            <a:ext cx="708848" cy="276999"/>
          </a:xfrm>
          <a:prstGeom prst="rect">
            <a:avLst/>
          </a:prstGeom>
          <a:solidFill>
            <a:srgbClr val="FF00FF"/>
          </a:solidFill>
        </p:spPr>
        <p:txBody>
          <a:bodyPr wrap="none">
            <a:spAutoFit/>
          </a:bodyPr>
          <a:lstStyle/>
          <a:p>
            <a:pPr>
              <a:defRPr/>
            </a:pPr>
            <a:r>
              <a:rPr lang="en-US" sz="1200" b="1" dirty="0">
                <a:effectLst>
                  <a:outerShdw blurRad="38100" dist="38100" dir="2700000" algn="tl">
                    <a:srgbClr val="000000">
                      <a:alpha val="43137"/>
                    </a:srgbClr>
                  </a:outerShdw>
                </a:effectLst>
              </a:rPr>
              <a:t>&lt;50 km</a:t>
            </a:r>
          </a:p>
        </p:txBody>
      </p:sp>
      <p:sp>
        <p:nvSpPr>
          <p:cNvPr id="21" name="Left-Right Arrow 7"/>
          <p:cNvSpPr>
            <a:spLocks noChangeArrowheads="1"/>
          </p:cNvSpPr>
          <p:nvPr>
            <p:custDataLst>
              <p:tags r:id="rId13"/>
            </p:custDataLst>
          </p:nvPr>
        </p:nvSpPr>
        <p:spPr bwMode="auto">
          <a:xfrm rot="2249493">
            <a:off x="2850922" y="5738132"/>
            <a:ext cx="2176462" cy="168275"/>
          </a:xfrm>
          <a:prstGeom prst="leftRightArrow">
            <a:avLst>
              <a:gd name="adj1" fmla="val 50000"/>
              <a:gd name="adj2" fmla="val 95029"/>
            </a:avLst>
          </a:prstGeom>
          <a:solidFill>
            <a:srgbClr val="FFFF00"/>
          </a:solidFill>
          <a:ln w="19050" algn="ctr">
            <a:solidFill>
              <a:schemeClr val="tx1"/>
            </a:solidFill>
            <a:round/>
            <a:headEnd/>
            <a:tailEnd/>
          </a:ln>
        </p:spPr>
        <p:txBody>
          <a:bodyPr anchor="ctr"/>
          <a:lstStyle/>
          <a:p>
            <a:endParaRPr lang="en-US"/>
          </a:p>
        </p:txBody>
      </p:sp>
      <p:sp>
        <p:nvSpPr>
          <p:cNvPr id="22" name="TextBox 21"/>
          <p:cNvSpPr txBox="1"/>
          <p:nvPr>
            <p:custDataLst>
              <p:tags r:id="rId14"/>
            </p:custDataLst>
          </p:nvPr>
        </p:nvSpPr>
        <p:spPr>
          <a:xfrm rot="2177482">
            <a:off x="3512840" y="5697137"/>
            <a:ext cx="966931" cy="369332"/>
          </a:xfrm>
          <a:prstGeom prst="rect">
            <a:avLst/>
          </a:prstGeom>
          <a:solidFill>
            <a:srgbClr val="FFFF00"/>
          </a:solidFill>
        </p:spPr>
        <p:txBody>
          <a:bodyPr wrap="none">
            <a:spAutoFit/>
          </a:bodyPr>
          <a:lstStyle/>
          <a:p>
            <a:pPr>
              <a:defRPr/>
            </a:pPr>
            <a:r>
              <a:rPr lang="en-US" sz="1800" b="1" dirty="0">
                <a:effectLst>
                  <a:outerShdw blurRad="38100" dist="38100" dir="2700000" algn="tl">
                    <a:srgbClr val="000000">
                      <a:alpha val="43137"/>
                    </a:srgbClr>
                  </a:outerShdw>
                </a:effectLst>
              </a:rPr>
              <a:t>290 km</a:t>
            </a:r>
          </a:p>
        </p:txBody>
      </p:sp>
      <p:sp>
        <p:nvSpPr>
          <p:cNvPr id="23" name="Rectangle 2"/>
          <p:cNvSpPr>
            <a:spLocks noChangeArrowheads="1"/>
          </p:cNvSpPr>
          <p:nvPr>
            <p:custDataLst>
              <p:tags r:id="rId15"/>
            </p:custDataLst>
          </p:nvPr>
        </p:nvSpPr>
        <p:spPr bwMode="auto">
          <a:xfrm>
            <a:off x="142380" y="5852609"/>
            <a:ext cx="3004457" cy="738664"/>
          </a:xfrm>
          <a:prstGeom prst="rect">
            <a:avLst/>
          </a:prstGeom>
          <a:solidFill>
            <a:schemeClr val="bg1"/>
          </a:solidFill>
          <a:ln w="9525">
            <a:noFill/>
            <a:miter lim="800000"/>
            <a:headEnd/>
            <a:tailEnd/>
          </a:ln>
        </p:spPr>
        <p:txBody>
          <a:bodyPr wrap="square">
            <a:spAutoFit/>
          </a:bodyPr>
          <a:lstStyle/>
          <a:p>
            <a:pPr marL="90488" indent="-90488" algn="l">
              <a:buClr>
                <a:schemeClr val="accent6">
                  <a:lumMod val="50000"/>
                </a:schemeClr>
              </a:buClr>
              <a:buSzPct val="150000"/>
              <a:defRPr/>
            </a:pPr>
            <a:r>
              <a:rPr lang="en-GB" sz="1400" dirty="0">
                <a:solidFill>
                  <a:srgbClr val="FF0000"/>
                </a:solidFill>
                <a:latin typeface="Arial" charset="0"/>
              </a:rPr>
              <a:t>=&gt; Significant post-breakup deformation of the JMMC is required </a:t>
            </a:r>
            <a:endParaRPr lang="en-GB" sz="1400" dirty="0">
              <a:latin typeface="Arial" charset="0"/>
            </a:endParaRPr>
          </a:p>
        </p:txBody>
      </p:sp>
      <p:sp>
        <p:nvSpPr>
          <p:cNvPr id="24" name="Text Box 4"/>
          <p:cNvSpPr txBox="1">
            <a:spLocks noChangeArrowheads="1"/>
          </p:cNvSpPr>
          <p:nvPr>
            <p:custDataLst>
              <p:tags r:id="rId16"/>
            </p:custDataLst>
          </p:nvPr>
        </p:nvSpPr>
        <p:spPr bwMode="auto">
          <a:xfrm>
            <a:off x="0" y="0"/>
            <a:ext cx="9144000" cy="461963"/>
          </a:xfrm>
          <a:prstGeom prst="rect">
            <a:avLst/>
          </a:prstGeom>
          <a:solidFill>
            <a:srgbClr val="CC99FF"/>
          </a:solidFill>
          <a:ln w="9525">
            <a:noFill/>
            <a:miter lim="800000"/>
            <a:headEnd/>
            <a:tailEnd/>
          </a:ln>
          <a:effectLst/>
        </p:spPr>
        <p:txBody>
          <a:bodyPr>
            <a:spAutoFit/>
          </a:bodyPr>
          <a:lstStyle/>
          <a:p>
            <a:pPr algn="l">
              <a:defRPr/>
            </a:pPr>
            <a:r>
              <a:rPr lang="nb-NO" b="1" dirty="0" err="1">
                <a:solidFill>
                  <a:schemeClr val="bg1"/>
                </a:solidFill>
                <a:effectLst>
                  <a:outerShdw blurRad="38100" dist="38100" dir="2700000" algn="tl">
                    <a:srgbClr val="000000">
                      <a:alpha val="43137"/>
                    </a:srgbClr>
                  </a:outerShdw>
                </a:effectLst>
                <a:latin typeface="Arial" charset="0"/>
              </a:rPr>
              <a:t>Proto-JMMC</a:t>
            </a:r>
            <a:r>
              <a:rPr lang="nb-NO" b="1" dirty="0">
                <a:solidFill>
                  <a:schemeClr val="bg1"/>
                </a:solidFill>
                <a:effectLst>
                  <a:outerShdw blurRad="38100" dist="38100" dir="2700000" algn="tl">
                    <a:srgbClr val="000000">
                      <a:alpha val="43137"/>
                    </a:srgbClr>
                  </a:outerShdw>
                </a:effectLst>
                <a:latin typeface="Arial" charset="0"/>
              </a:rPr>
              <a:t> overlaps and </a:t>
            </a:r>
            <a:r>
              <a:rPr lang="nb-NO" b="1" dirty="0" err="1">
                <a:solidFill>
                  <a:schemeClr val="bg1"/>
                </a:solidFill>
                <a:effectLst>
                  <a:outerShdw blurRad="38100" dist="38100" dir="2700000" algn="tl">
                    <a:srgbClr val="000000">
                      <a:alpha val="43137"/>
                    </a:srgbClr>
                  </a:outerShdw>
                </a:effectLst>
                <a:latin typeface="Arial" charset="0"/>
              </a:rPr>
              <a:t>space</a:t>
            </a:r>
            <a:r>
              <a:rPr lang="nb-NO" b="1" dirty="0">
                <a:solidFill>
                  <a:schemeClr val="bg1"/>
                </a:solidFill>
                <a:effectLst>
                  <a:outerShdw blurRad="38100" dist="38100" dir="2700000" algn="tl">
                    <a:srgbClr val="000000">
                      <a:alpha val="43137"/>
                    </a:srgbClr>
                  </a:outerShdw>
                </a:effectLst>
                <a:latin typeface="Arial" charset="0"/>
              </a:rPr>
              <a:t> </a:t>
            </a:r>
            <a:r>
              <a:rPr lang="nb-NO" b="1" dirty="0" err="1">
                <a:solidFill>
                  <a:schemeClr val="bg1"/>
                </a:solidFill>
                <a:effectLst>
                  <a:outerShdw blurRad="38100" dist="38100" dir="2700000" algn="tl">
                    <a:srgbClr val="000000">
                      <a:alpha val="43137"/>
                    </a:srgbClr>
                  </a:outerShdw>
                </a:effectLst>
                <a:latin typeface="Arial" charset="0"/>
              </a:rPr>
              <a:t>issue</a:t>
            </a:r>
            <a:r>
              <a:rPr lang="nb-NO" b="1" dirty="0">
                <a:solidFill>
                  <a:schemeClr val="bg1"/>
                </a:solidFill>
                <a:effectLst>
                  <a:outerShdw blurRad="38100" dist="38100" dir="2700000" algn="tl">
                    <a:srgbClr val="000000">
                      <a:alpha val="43137"/>
                    </a:srgbClr>
                  </a:outerShdw>
                </a:effectLst>
                <a:latin typeface="Arial" charset="0"/>
              </a:rPr>
              <a:t> at C24</a:t>
            </a:r>
            <a:endParaRPr lang="en-GB" dirty="0">
              <a:solidFill>
                <a:schemeClr val="bg1"/>
              </a:solidFill>
              <a:latin typeface="Arial" charset="0"/>
            </a:endParaRPr>
          </a:p>
        </p:txBody>
      </p:sp>
      <p:cxnSp>
        <p:nvCxnSpPr>
          <p:cNvPr id="25" name="Straight Arrow Connector 24"/>
          <p:cNvCxnSpPr/>
          <p:nvPr>
            <p:custDataLst>
              <p:tags r:id="rId17"/>
            </p:custDataLst>
          </p:nvPr>
        </p:nvCxnSpPr>
        <p:spPr bwMode="auto">
          <a:xfrm flipH="1">
            <a:off x="5815358" y="5969479"/>
            <a:ext cx="430167" cy="277537"/>
          </a:xfrm>
          <a:prstGeom prst="straightConnector1">
            <a:avLst/>
          </a:prstGeom>
          <a:noFill/>
          <a:ln w="38100" cap="flat" cmpd="sng" algn="ctr">
            <a:solidFill>
              <a:schemeClr val="tx1"/>
            </a:solidFill>
            <a:prstDash val="solid"/>
            <a:round/>
            <a:headEnd type="none" w="med" len="med"/>
            <a:tailEnd type="stealth" w="lg" len="lg"/>
          </a:ln>
          <a:effectLst/>
        </p:spPr>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descr="test.jpeg"/>
          <p:cNvPicPr>
            <a:picLocks noChangeAspect="1"/>
          </p:cNvPicPr>
          <p:nvPr>
            <p:custDataLst>
              <p:tags r:id="rId1"/>
            </p:custDataLst>
          </p:nvPr>
        </p:nvPicPr>
        <p:blipFill>
          <a:blip r:embed="rId20" cstate="print"/>
          <a:stretch>
            <a:fillRect/>
          </a:stretch>
        </p:blipFill>
        <p:spPr>
          <a:xfrm>
            <a:off x="0" y="392486"/>
            <a:ext cx="9144000" cy="6465514"/>
          </a:xfrm>
          <a:prstGeom prst="rect">
            <a:avLst/>
          </a:prstGeom>
        </p:spPr>
      </p:pic>
      <p:sp>
        <p:nvSpPr>
          <p:cNvPr id="3" name="Text Box 4"/>
          <p:cNvSpPr txBox="1">
            <a:spLocks noChangeArrowheads="1"/>
          </p:cNvSpPr>
          <p:nvPr>
            <p:custDataLst>
              <p:tags r:id="rId2"/>
            </p:custDataLst>
          </p:nvPr>
        </p:nvSpPr>
        <p:spPr bwMode="auto">
          <a:xfrm>
            <a:off x="0" y="0"/>
            <a:ext cx="9144000" cy="461963"/>
          </a:xfrm>
          <a:prstGeom prst="rect">
            <a:avLst/>
          </a:prstGeom>
          <a:solidFill>
            <a:srgbClr val="CC99FF"/>
          </a:solidFill>
          <a:ln w="9525">
            <a:noFill/>
            <a:miter lim="800000"/>
            <a:headEnd/>
            <a:tailEnd/>
          </a:ln>
          <a:effectLst/>
        </p:spPr>
        <p:txBody>
          <a:bodyPr>
            <a:spAutoFit/>
          </a:bodyPr>
          <a:lstStyle/>
          <a:p>
            <a:pPr algn="l">
              <a:defRPr/>
            </a:pPr>
            <a:r>
              <a:rPr lang="nb-NO" b="1" dirty="0" err="1">
                <a:solidFill>
                  <a:schemeClr val="bg1"/>
                </a:solidFill>
                <a:effectLst>
                  <a:outerShdw blurRad="38100" dist="38100" dir="2700000" algn="tl">
                    <a:srgbClr val="000000">
                      <a:alpha val="43137"/>
                    </a:srgbClr>
                  </a:outerShdw>
                </a:effectLst>
                <a:latin typeface="Arial" charset="0"/>
              </a:rPr>
              <a:t>Eocene</a:t>
            </a:r>
            <a:r>
              <a:rPr lang="nb-NO" b="1" dirty="0">
                <a:solidFill>
                  <a:schemeClr val="bg1"/>
                </a:solidFill>
                <a:effectLst>
                  <a:outerShdw blurRad="38100" dist="38100" dir="2700000" algn="tl">
                    <a:srgbClr val="000000">
                      <a:alpha val="43137"/>
                    </a:srgbClr>
                  </a:outerShdw>
                </a:effectLst>
                <a:latin typeface="Arial" charset="0"/>
              </a:rPr>
              <a:t> </a:t>
            </a:r>
            <a:r>
              <a:rPr lang="nb-NO" b="1" dirty="0" err="1">
                <a:solidFill>
                  <a:schemeClr val="bg1"/>
                </a:solidFill>
                <a:effectLst>
                  <a:outerShdw blurRad="38100" dist="38100" dir="2700000" algn="tl">
                    <a:srgbClr val="000000">
                      <a:alpha val="43137"/>
                    </a:srgbClr>
                  </a:outerShdw>
                </a:effectLst>
                <a:latin typeface="Arial" charset="0"/>
              </a:rPr>
              <a:t>reorganisation</a:t>
            </a:r>
            <a:r>
              <a:rPr lang="nb-NO" b="1" dirty="0">
                <a:solidFill>
                  <a:schemeClr val="bg1"/>
                </a:solidFill>
                <a:effectLst>
                  <a:outerShdw blurRad="38100" dist="38100" dir="2700000" algn="tl">
                    <a:srgbClr val="000000">
                      <a:alpha val="43137"/>
                    </a:srgbClr>
                  </a:outerShdw>
                </a:effectLst>
                <a:latin typeface="Arial" charset="0"/>
              </a:rPr>
              <a:t> stage: </a:t>
            </a:r>
            <a:r>
              <a:rPr lang="nb-NO" b="1" dirty="0" err="1">
                <a:solidFill>
                  <a:schemeClr val="bg1"/>
                </a:solidFill>
                <a:effectLst>
                  <a:outerShdw blurRad="38100" dist="38100" dir="2700000" algn="tl">
                    <a:srgbClr val="000000">
                      <a:alpha val="43137"/>
                    </a:srgbClr>
                  </a:outerShdw>
                </a:effectLst>
                <a:latin typeface="Arial" charset="0"/>
              </a:rPr>
              <a:t>fit</a:t>
            </a:r>
            <a:r>
              <a:rPr lang="nb-NO" b="1" dirty="0">
                <a:solidFill>
                  <a:schemeClr val="bg1"/>
                </a:solidFill>
                <a:effectLst>
                  <a:outerShdw blurRad="38100" dist="38100" dir="2700000" algn="tl">
                    <a:srgbClr val="000000">
                      <a:alpha val="43137"/>
                    </a:srgbClr>
                  </a:outerShdw>
                </a:effectLst>
                <a:latin typeface="Arial" charset="0"/>
              </a:rPr>
              <a:t> at C21n old (47.9 </a:t>
            </a:r>
            <a:r>
              <a:rPr lang="nb-NO" b="1" dirty="0" err="1">
                <a:solidFill>
                  <a:schemeClr val="bg1"/>
                </a:solidFill>
                <a:effectLst>
                  <a:outerShdw blurRad="38100" dist="38100" dir="2700000" algn="tl">
                    <a:srgbClr val="000000">
                      <a:alpha val="43137"/>
                    </a:srgbClr>
                  </a:outerShdw>
                </a:effectLst>
                <a:latin typeface="Arial" charset="0"/>
              </a:rPr>
              <a:t>Ma</a:t>
            </a:r>
            <a:r>
              <a:rPr lang="nb-NO" b="1" dirty="0">
                <a:solidFill>
                  <a:schemeClr val="bg1"/>
                </a:solidFill>
                <a:effectLst>
                  <a:outerShdw blurRad="38100" dist="38100" dir="2700000" algn="tl">
                    <a:srgbClr val="000000">
                      <a:alpha val="43137"/>
                    </a:srgbClr>
                  </a:outerShdw>
                </a:effectLst>
                <a:latin typeface="Arial" charset="0"/>
              </a:rPr>
              <a:t>)</a:t>
            </a:r>
            <a:endParaRPr lang="en-GB" dirty="0">
              <a:solidFill>
                <a:schemeClr val="bg1"/>
              </a:solidFill>
              <a:latin typeface="Arial" charset="0"/>
            </a:endParaRPr>
          </a:p>
        </p:txBody>
      </p:sp>
      <p:sp>
        <p:nvSpPr>
          <p:cNvPr id="5" name="Rectangle 2"/>
          <p:cNvSpPr>
            <a:spLocks noChangeArrowheads="1"/>
          </p:cNvSpPr>
          <p:nvPr>
            <p:custDataLst>
              <p:tags r:id="rId3"/>
            </p:custDataLst>
          </p:nvPr>
        </p:nvSpPr>
        <p:spPr bwMode="auto">
          <a:xfrm>
            <a:off x="0" y="5810992"/>
            <a:ext cx="3087584" cy="738664"/>
          </a:xfrm>
          <a:prstGeom prst="rect">
            <a:avLst/>
          </a:prstGeom>
          <a:solidFill>
            <a:schemeClr val="bg1"/>
          </a:solidFill>
          <a:ln w="9525">
            <a:noFill/>
            <a:miter lim="800000"/>
            <a:headEnd/>
            <a:tailEnd/>
          </a:ln>
        </p:spPr>
        <p:txBody>
          <a:bodyPr wrap="square">
            <a:spAutoFit/>
          </a:bodyPr>
          <a:lstStyle/>
          <a:p>
            <a:pPr algn="l">
              <a:buClr>
                <a:schemeClr val="accent6">
                  <a:lumMod val="50000"/>
                </a:schemeClr>
              </a:buClr>
              <a:buSzPct val="150000"/>
              <a:defRPr/>
            </a:pPr>
            <a:r>
              <a:rPr lang="en-GB" sz="1400" dirty="0">
                <a:latin typeface="Arial" charset="0"/>
              </a:rPr>
              <a:t>Dike swarm at </a:t>
            </a:r>
            <a:r>
              <a:rPr lang="en-GB" sz="1400" dirty="0" err="1">
                <a:latin typeface="Arial" charset="0"/>
              </a:rPr>
              <a:t>Kap</a:t>
            </a:r>
            <a:r>
              <a:rPr lang="en-GB" sz="1400" dirty="0">
                <a:latin typeface="Arial" charset="0"/>
              </a:rPr>
              <a:t> Dalton re-</a:t>
            </a:r>
            <a:r>
              <a:rPr lang="en-GB" sz="1400" dirty="0" err="1">
                <a:latin typeface="Arial" charset="0"/>
              </a:rPr>
              <a:t>assignement</a:t>
            </a:r>
            <a:r>
              <a:rPr lang="en-GB" sz="1400" dirty="0">
                <a:latin typeface="Arial" charset="0"/>
              </a:rPr>
              <a:t> at 49-44 Ma  and not 55 Ma ! (Larsen et al., 2013)</a:t>
            </a:r>
          </a:p>
        </p:txBody>
      </p:sp>
      <p:sp>
        <p:nvSpPr>
          <p:cNvPr id="14" name="TextBox 13"/>
          <p:cNvSpPr txBox="1"/>
          <p:nvPr>
            <p:custDataLst>
              <p:tags r:id="rId4"/>
            </p:custDataLst>
          </p:nvPr>
        </p:nvSpPr>
        <p:spPr>
          <a:xfrm>
            <a:off x="4681805" y="5391872"/>
            <a:ext cx="2476500" cy="254000"/>
          </a:xfrm>
          <a:prstGeom prst="rect">
            <a:avLst/>
          </a:prstGeom>
          <a:solidFill>
            <a:srgbClr val="FAEFFF"/>
          </a:solidFill>
          <a:ln>
            <a:noFill/>
          </a:ln>
        </p:spPr>
        <p:txBody>
          <a:bodyPr wrap="none">
            <a:spAutoFit/>
          </a:bodyPr>
          <a:lstStyle/>
          <a:p>
            <a:pPr>
              <a:defRPr/>
            </a:pPr>
            <a:r>
              <a:rPr lang="en-US" sz="1050" b="1" dirty="0"/>
              <a:t>Misfit assuming northern Euler pole</a:t>
            </a:r>
          </a:p>
        </p:txBody>
      </p:sp>
      <p:cxnSp>
        <p:nvCxnSpPr>
          <p:cNvPr id="27657" name="Straight Arrow Connector 14"/>
          <p:cNvCxnSpPr>
            <a:cxnSpLocks noChangeShapeType="1"/>
          </p:cNvCxnSpPr>
          <p:nvPr>
            <p:custDataLst>
              <p:tags r:id="rId5"/>
            </p:custDataLst>
          </p:nvPr>
        </p:nvCxnSpPr>
        <p:spPr bwMode="auto">
          <a:xfrm flipH="1" flipV="1">
            <a:off x="4646880" y="4806084"/>
            <a:ext cx="488950" cy="519113"/>
          </a:xfrm>
          <a:prstGeom prst="straightConnector1">
            <a:avLst/>
          </a:prstGeom>
          <a:noFill/>
          <a:ln w="38100" algn="ctr">
            <a:solidFill>
              <a:schemeClr val="tx1"/>
            </a:solidFill>
            <a:round/>
            <a:headEnd/>
            <a:tailEnd type="stealth" w="lg" len="lg"/>
          </a:ln>
        </p:spPr>
      </p:cxnSp>
      <p:sp>
        <p:nvSpPr>
          <p:cNvPr id="31" name="TextBox 30"/>
          <p:cNvSpPr txBox="1"/>
          <p:nvPr>
            <p:custDataLst>
              <p:tags r:id="rId6"/>
            </p:custDataLst>
          </p:nvPr>
        </p:nvSpPr>
        <p:spPr>
          <a:xfrm>
            <a:off x="7061608" y="2116889"/>
            <a:ext cx="1392237" cy="769441"/>
          </a:xfrm>
          <a:prstGeom prst="rect">
            <a:avLst/>
          </a:prstGeom>
          <a:solidFill>
            <a:srgbClr val="FFFF00"/>
          </a:solidFill>
          <a:ln>
            <a:noFill/>
          </a:ln>
        </p:spPr>
        <p:txBody>
          <a:bodyPr>
            <a:spAutoFit/>
          </a:bodyPr>
          <a:lstStyle/>
          <a:p>
            <a:pPr>
              <a:defRPr/>
            </a:pPr>
            <a:r>
              <a:rPr lang="en-US" sz="1100" dirty="0"/>
              <a:t>Onset of compression</a:t>
            </a:r>
          </a:p>
          <a:p>
            <a:pPr>
              <a:defRPr/>
            </a:pPr>
            <a:r>
              <a:rPr lang="en-US" sz="1100" dirty="0"/>
              <a:t>In Mid Norway (Eocene)</a:t>
            </a:r>
          </a:p>
        </p:txBody>
      </p:sp>
      <p:sp>
        <p:nvSpPr>
          <p:cNvPr id="27670" name="Left-Right Arrow 42"/>
          <p:cNvSpPr>
            <a:spLocks noChangeArrowheads="1"/>
          </p:cNvSpPr>
          <p:nvPr>
            <p:custDataLst>
              <p:tags r:id="rId7"/>
            </p:custDataLst>
          </p:nvPr>
        </p:nvSpPr>
        <p:spPr bwMode="auto">
          <a:xfrm rot="376256">
            <a:off x="4995470" y="3978690"/>
            <a:ext cx="404813" cy="198438"/>
          </a:xfrm>
          <a:prstGeom prst="leftRightArrow">
            <a:avLst>
              <a:gd name="adj1" fmla="val 50000"/>
              <a:gd name="adj2" fmla="val 49914"/>
            </a:avLst>
          </a:prstGeom>
          <a:solidFill>
            <a:srgbClr val="FF0000"/>
          </a:solidFill>
          <a:ln w="12700" algn="ctr">
            <a:solidFill>
              <a:schemeClr val="tx1"/>
            </a:solidFill>
            <a:round/>
            <a:headEnd/>
            <a:tailEnd/>
          </a:ln>
        </p:spPr>
        <p:txBody>
          <a:bodyPr anchor="ctr"/>
          <a:lstStyle/>
          <a:p>
            <a:endParaRPr lang="en-US"/>
          </a:p>
        </p:txBody>
      </p:sp>
      <p:sp>
        <p:nvSpPr>
          <p:cNvPr id="27671" name="Left-Right Arrow 43"/>
          <p:cNvSpPr>
            <a:spLocks noChangeArrowheads="1"/>
          </p:cNvSpPr>
          <p:nvPr>
            <p:custDataLst>
              <p:tags r:id="rId8"/>
            </p:custDataLst>
          </p:nvPr>
        </p:nvSpPr>
        <p:spPr bwMode="auto">
          <a:xfrm rot="-276852">
            <a:off x="4543879" y="2406918"/>
            <a:ext cx="406400" cy="198437"/>
          </a:xfrm>
          <a:prstGeom prst="leftRightArrow">
            <a:avLst>
              <a:gd name="adj1" fmla="val 50000"/>
              <a:gd name="adj2" fmla="val 50110"/>
            </a:avLst>
          </a:prstGeom>
          <a:solidFill>
            <a:srgbClr val="FF0000"/>
          </a:solidFill>
          <a:ln w="12700" algn="ctr">
            <a:solidFill>
              <a:schemeClr val="tx1"/>
            </a:solidFill>
            <a:round/>
            <a:headEnd/>
            <a:tailEnd/>
          </a:ln>
        </p:spPr>
        <p:txBody>
          <a:bodyPr anchor="ctr"/>
          <a:lstStyle/>
          <a:p>
            <a:endParaRPr lang="en-US"/>
          </a:p>
        </p:txBody>
      </p:sp>
      <p:sp>
        <p:nvSpPr>
          <p:cNvPr id="27672" name="Left-Right Arrow 44"/>
          <p:cNvSpPr>
            <a:spLocks noChangeArrowheads="1"/>
          </p:cNvSpPr>
          <p:nvPr>
            <p:custDataLst>
              <p:tags r:id="rId9"/>
            </p:custDataLst>
          </p:nvPr>
        </p:nvSpPr>
        <p:spPr bwMode="auto">
          <a:xfrm rot="1428095">
            <a:off x="4654344" y="882836"/>
            <a:ext cx="404813" cy="198437"/>
          </a:xfrm>
          <a:prstGeom prst="leftRightArrow">
            <a:avLst>
              <a:gd name="adj1" fmla="val 50000"/>
              <a:gd name="adj2" fmla="val 49914"/>
            </a:avLst>
          </a:prstGeom>
          <a:solidFill>
            <a:srgbClr val="FF0000"/>
          </a:solidFill>
          <a:ln w="12700" algn="ctr">
            <a:solidFill>
              <a:schemeClr val="tx1"/>
            </a:solidFill>
            <a:round/>
            <a:headEnd/>
            <a:tailEnd/>
          </a:ln>
        </p:spPr>
        <p:txBody>
          <a:bodyPr anchor="ctr"/>
          <a:lstStyle/>
          <a:p>
            <a:endParaRPr lang="en-US"/>
          </a:p>
        </p:txBody>
      </p:sp>
      <p:sp>
        <p:nvSpPr>
          <p:cNvPr id="46" name="TextBox 45"/>
          <p:cNvSpPr txBox="1"/>
          <p:nvPr>
            <p:custDataLst>
              <p:tags r:id="rId10"/>
            </p:custDataLst>
          </p:nvPr>
        </p:nvSpPr>
        <p:spPr>
          <a:xfrm>
            <a:off x="2639879" y="3811484"/>
            <a:ext cx="1160895" cy="738664"/>
          </a:xfrm>
          <a:prstGeom prst="rect">
            <a:avLst/>
          </a:prstGeom>
          <a:noFill/>
        </p:spPr>
        <p:txBody>
          <a:bodyPr wrap="none">
            <a:spAutoFit/>
          </a:bodyPr>
          <a:lstStyle/>
          <a:p>
            <a:pPr>
              <a:defRPr/>
            </a:pPr>
            <a:r>
              <a:rPr lang="en-US" sz="1400" b="1" dirty="0" err="1">
                <a:solidFill>
                  <a:srgbClr val="FF0000"/>
                </a:solidFill>
              </a:rPr>
              <a:t>Kap</a:t>
            </a:r>
            <a:r>
              <a:rPr lang="en-US" sz="1400" b="1" dirty="0">
                <a:solidFill>
                  <a:srgbClr val="FF0000"/>
                </a:solidFill>
              </a:rPr>
              <a:t> Dalton</a:t>
            </a:r>
          </a:p>
          <a:p>
            <a:pPr>
              <a:defRPr/>
            </a:pPr>
            <a:r>
              <a:rPr lang="en-US" sz="1400" b="1" dirty="0" err="1">
                <a:solidFill>
                  <a:srgbClr val="FF0000"/>
                </a:solidFill>
              </a:rPr>
              <a:t>Igtertiva</a:t>
            </a:r>
            <a:r>
              <a:rPr lang="en-US" sz="1400" b="1" dirty="0">
                <a:solidFill>
                  <a:srgbClr val="FF0000"/>
                </a:solidFill>
              </a:rPr>
              <a:t> </a:t>
            </a:r>
          </a:p>
          <a:p>
            <a:pPr>
              <a:defRPr/>
            </a:pPr>
            <a:r>
              <a:rPr lang="en-US" sz="1400" b="1" dirty="0">
                <a:solidFill>
                  <a:srgbClr val="FF0000"/>
                </a:solidFill>
              </a:rPr>
              <a:t>dike swarm</a:t>
            </a:r>
          </a:p>
        </p:txBody>
      </p:sp>
      <p:sp>
        <p:nvSpPr>
          <p:cNvPr id="27677" name="Freeform 50"/>
          <p:cNvSpPr>
            <a:spLocks/>
          </p:cNvSpPr>
          <p:nvPr>
            <p:custDataLst>
              <p:tags r:id="rId11"/>
            </p:custDataLst>
          </p:nvPr>
        </p:nvSpPr>
        <p:spPr bwMode="auto">
          <a:xfrm>
            <a:off x="3619541" y="5128244"/>
            <a:ext cx="139700" cy="1414463"/>
          </a:xfrm>
          <a:custGeom>
            <a:avLst/>
            <a:gdLst>
              <a:gd name="T0" fmla="*/ 34029 w 140898"/>
              <a:gd name="T1" fmla="*/ 1411764 h 1414733"/>
              <a:gd name="T2" fmla="*/ 18324 w 140898"/>
              <a:gd name="T3" fmla="*/ 938310 h 1414733"/>
              <a:gd name="T4" fmla="*/ 18324 w 140898"/>
              <a:gd name="T5" fmla="*/ 593978 h 1414733"/>
              <a:gd name="T6" fmla="*/ 128266 w 140898"/>
              <a:gd name="T7" fmla="*/ 0 h 1414733"/>
              <a:gd name="T8" fmla="*/ 0 60000 65536"/>
              <a:gd name="T9" fmla="*/ 0 60000 65536"/>
              <a:gd name="T10" fmla="*/ 0 60000 65536"/>
              <a:gd name="T11" fmla="*/ 0 60000 65536"/>
              <a:gd name="T12" fmla="*/ 0 w 140898"/>
              <a:gd name="T13" fmla="*/ 0 h 1414733"/>
              <a:gd name="T14" fmla="*/ 140898 w 140898"/>
              <a:gd name="T15" fmla="*/ 1414733 h 1414733"/>
            </a:gdLst>
            <a:ahLst/>
            <a:cxnLst>
              <a:cxn ang="T8">
                <a:pos x="T0" y="T1"/>
              </a:cxn>
              <a:cxn ang="T9">
                <a:pos x="T2" y="T3"/>
              </a:cxn>
              <a:cxn ang="T10">
                <a:pos x="T4" y="T5"/>
              </a:cxn>
              <a:cxn ang="T11">
                <a:pos x="T6" y="T7"/>
              </a:cxn>
            </a:cxnLst>
            <a:rect l="T12" t="T13" r="T14" b="T15"/>
            <a:pathLst>
              <a:path w="140898" h="1414733">
                <a:moveTo>
                  <a:pt x="37380" y="1414733"/>
                </a:moveTo>
                <a:cubicBezTo>
                  <a:pt x="30191" y="1245799"/>
                  <a:pt x="23003" y="1076865"/>
                  <a:pt x="20128" y="940280"/>
                </a:cubicBezTo>
                <a:cubicBezTo>
                  <a:pt x="17253" y="803695"/>
                  <a:pt x="0" y="751937"/>
                  <a:pt x="20128" y="595224"/>
                </a:cubicBezTo>
                <a:cubicBezTo>
                  <a:pt x="40256" y="438511"/>
                  <a:pt x="126521" y="97047"/>
                  <a:pt x="140898" y="0"/>
                </a:cubicBezTo>
              </a:path>
            </a:pathLst>
          </a:custGeom>
          <a:noFill/>
          <a:ln w="57150" cap="flat" cmpd="sng" algn="ctr">
            <a:solidFill>
              <a:srgbClr val="FFC000"/>
            </a:solidFill>
            <a:prstDash val="sysDash"/>
            <a:round/>
            <a:headEnd type="none" w="med" len="med"/>
            <a:tailEnd type="triangle" w="med" len="med"/>
          </a:ln>
        </p:spPr>
        <p:txBody>
          <a:bodyPr anchor="ctr"/>
          <a:lstStyle/>
          <a:p>
            <a:endParaRPr lang="en-GB"/>
          </a:p>
        </p:txBody>
      </p:sp>
      <p:sp>
        <p:nvSpPr>
          <p:cNvPr id="52" name="TextBox 51"/>
          <p:cNvSpPr txBox="1"/>
          <p:nvPr>
            <p:custDataLst>
              <p:tags r:id="rId12"/>
            </p:custDataLst>
          </p:nvPr>
        </p:nvSpPr>
        <p:spPr>
          <a:xfrm>
            <a:off x="2674462" y="6537325"/>
            <a:ext cx="1903086" cy="307777"/>
          </a:xfrm>
          <a:prstGeom prst="rect">
            <a:avLst/>
          </a:prstGeom>
          <a:solidFill>
            <a:srgbClr val="FFC000"/>
          </a:solidFill>
          <a:ln>
            <a:noFill/>
          </a:ln>
        </p:spPr>
        <p:txBody>
          <a:bodyPr wrap="none">
            <a:spAutoFit/>
          </a:bodyPr>
          <a:lstStyle/>
          <a:p>
            <a:pPr>
              <a:defRPr/>
            </a:pPr>
            <a:r>
              <a:rPr lang="en-US" sz="1400" b="1" dirty="0">
                <a:effectLst>
                  <a:outerShdw blurRad="38100" dist="38100" dir="2700000" algn="tl">
                    <a:srgbClr val="000000">
                      <a:alpha val="43137"/>
                    </a:srgbClr>
                  </a:outerShdw>
                </a:effectLst>
              </a:rPr>
              <a:t>REYKJANES RIDGE</a:t>
            </a:r>
          </a:p>
        </p:txBody>
      </p:sp>
      <p:sp>
        <p:nvSpPr>
          <p:cNvPr id="27690" name="Left-Right Arrow 76"/>
          <p:cNvSpPr>
            <a:spLocks noChangeArrowheads="1"/>
          </p:cNvSpPr>
          <p:nvPr>
            <p:custDataLst>
              <p:tags r:id="rId13"/>
            </p:custDataLst>
          </p:nvPr>
        </p:nvSpPr>
        <p:spPr bwMode="auto">
          <a:xfrm rot="1428095">
            <a:off x="3626696" y="4732708"/>
            <a:ext cx="525462" cy="241300"/>
          </a:xfrm>
          <a:prstGeom prst="leftRightArrow">
            <a:avLst>
              <a:gd name="adj1" fmla="val 50000"/>
              <a:gd name="adj2" fmla="val 50136"/>
            </a:avLst>
          </a:prstGeom>
          <a:solidFill>
            <a:srgbClr val="FFC000"/>
          </a:solidFill>
          <a:ln w="28575" algn="ctr">
            <a:solidFill>
              <a:schemeClr val="tx1"/>
            </a:solidFill>
            <a:round/>
            <a:headEnd/>
            <a:tailEnd/>
          </a:ln>
        </p:spPr>
        <p:txBody>
          <a:bodyPr anchor="ctr"/>
          <a:lstStyle/>
          <a:p>
            <a:endParaRPr lang="en-US"/>
          </a:p>
        </p:txBody>
      </p:sp>
      <p:sp>
        <p:nvSpPr>
          <p:cNvPr id="27692" name="TextBox 79"/>
          <p:cNvSpPr txBox="1">
            <a:spLocks noChangeArrowheads="1"/>
          </p:cNvSpPr>
          <p:nvPr>
            <p:custDataLst>
              <p:tags r:id="rId14"/>
            </p:custDataLst>
          </p:nvPr>
        </p:nvSpPr>
        <p:spPr bwMode="auto">
          <a:xfrm rot="20268803">
            <a:off x="3449550" y="5490865"/>
            <a:ext cx="1175322" cy="584775"/>
          </a:xfrm>
          <a:prstGeom prst="rect">
            <a:avLst/>
          </a:prstGeom>
          <a:noFill/>
          <a:ln w="9525">
            <a:noFill/>
            <a:miter lim="800000"/>
            <a:headEnd/>
            <a:tailEnd/>
          </a:ln>
        </p:spPr>
        <p:txBody>
          <a:bodyPr wrap="none">
            <a:spAutoFit/>
          </a:bodyPr>
          <a:lstStyle/>
          <a:p>
            <a:r>
              <a:rPr lang="en-US" sz="1600" b="1" dirty="0">
                <a:solidFill>
                  <a:srgbClr val="C00000"/>
                </a:solidFill>
                <a:effectLst>
                  <a:outerShdw blurRad="38100" dist="38100" dir="2700000" algn="tl">
                    <a:srgbClr val="000000">
                      <a:alpha val="43137"/>
                    </a:srgbClr>
                  </a:outerShdw>
                </a:effectLst>
              </a:rPr>
              <a:t>Preserved</a:t>
            </a:r>
          </a:p>
          <a:p>
            <a:r>
              <a:rPr lang="en-US" sz="1600" b="1" dirty="0">
                <a:solidFill>
                  <a:srgbClr val="C00000"/>
                </a:solidFill>
                <a:effectLst>
                  <a:outerShdw blurRad="38100" dist="38100" dir="2700000" algn="tl">
                    <a:srgbClr val="000000">
                      <a:alpha val="43137"/>
                    </a:srgbClr>
                  </a:outerShdw>
                </a:effectLst>
              </a:rPr>
              <a:t> crust ?</a:t>
            </a:r>
          </a:p>
        </p:txBody>
      </p:sp>
      <p:sp>
        <p:nvSpPr>
          <p:cNvPr id="55" name="TextBox 3"/>
          <p:cNvSpPr txBox="1">
            <a:spLocks noChangeArrowheads="1"/>
          </p:cNvSpPr>
          <p:nvPr>
            <p:custDataLst>
              <p:tags r:id="rId15"/>
            </p:custDataLst>
          </p:nvPr>
        </p:nvSpPr>
        <p:spPr bwMode="auto">
          <a:xfrm>
            <a:off x="1029105" y="2500891"/>
            <a:ext cx="1317990" cy="523220"/>
          </a:xfrm>
          <a:prstGeom prst="rect">
            <a:avLst/>
          </a:prstGeom>
          <a:noFill/>
          <a:ln w="9525">
            <a:noFill/>
            <a:miter lim="800000"/>
            <a:headEnd/>
            <a:tailEnd/>
          </a:ln>
        </p:spPr>
        <p:txBody>
          <a:bodyPr wrap="none">
            <a:spAutoFit/>
          </a:bodyPr>
          <a:lstStyle/>
          <a:p>
            <a:r>
              <a:rPr lang="en-US" sz="1400" dirty="0"/>
              <a:t>JMMC </a:t>
            </a:r>
          </a:p>
          <a:p>
            <a:r>
              <a:rPr lang="en-US" sz="1400" dirty="0"/>
              <a:t>at present day</a:t>
            </a:r>
          </a:p>
        </p:txBody>
      </p:sp>
      <p:sp>
        <p:nvSpPr>
          <p:cNvPr id="27676" name="Left-Right Arrow 49"/>
          <p:cNvSpPr>
            <a:spLocks noChangeArrowheads="1"/>
          </p:cNvSpPr>
          <p:nvPr>
            <p:custDataLst>
              <p:tags r:id="rId16"/>
            </p:custDataLst>
          </p:nvPr>
        </p:nvSpPr>
        <p:spPr bwMode="auto">
          <a:xfrm rot="377815">
            <a:off x="3208173" y="6083794"/>
            <a:ext cx="896937" cy="242888"/>
          </a:xfrm>
          <a:prstGeom prst="leftRightArrow">
            <a:avLst>
              <a:gd name="adj1" fmla="val 50000"/>
              <a:gd name="adj2" fmla="val 49853"/>
            </a:avLst>
          </a:prstGeom>
          <a:solidFill>
            <a:srgbClr val="FFC000"/>
          </a:solidFill>
          <a:ln w="28575" algn="ctr">
            <a:solidFill>
              <a:schemeClr val="tx1"/>
            </a:solidFill>
            <a:round/>
            <a:headEnd/>
            <a:tailEnd/>
          </a:ln>
        </p:spPr>
        <p:txBody>
          <a:bodyPr anchor="ctr"/>
          <a:lstStyle/>
          <a:p>
            <a:endParaRPr lang="en-US"/>
          </a:p>
        </p:txBody>
      </p:sp>
      <p:sp>
        <p:nvSpPr>
          <p:cNvPr id="19" name="TextBox 18"/>
          <p:cNvSpPr txBox="1"/>
          <p:nvPr>
            <p:custDataLst>
              <p:tags r:id="rId17"/>
            </p:custDataLst>
          </p:nvPr>
        </p:nvSpPr>
        <p:spPr>
          <a:xfrm>
            <a:off x="4230607" y="6019800"/>
            <a:ext cx="372218" cy="461665"/>
          </a:xfrm>
          <a:prstGeom prst="rect">
            <a:avLst/>
          </a:prstGeom>
          <a:noFill/>
        </p:spPr>
        <p:txBody>
          <a:bodyPr wrap="none" rtlCol="0">
            <a:spAutoFit/>
          </a:bodyPr>
          <a:lstStyle/>
          <a:p>
            <a:r>
              <a:rPr lang="en-GB" b="1" dirty="0">
                <a:solidFill>
                  <a:srgbClr val="FF9900"/>
                </a:solidFill>
              </a:rPr>
              <a: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test.jpeg"/>
          <p:cNvPicPr>
            <a:picLocks noChangeAspect="1"/>
          </p:cNvPicPr>
          <p:nvPr>
            <p:custDataLst>
              <p:tags r:id="rId1"/>
            </p:custDataLst>
          </p:nvPr>
        </p:nvPicPr>
        <p:blipFill>
          <a:blip r:embed="rId21" cstate="print"/>
          <a:stretch>
            <a:fillRect/>
          </a:stretch>
        </p:blipFill>
        <p:spPr>
          <a:xfrm>
            <a:off x="0" y="392486"/>
            <a:ext cx="9144000" cy="6465514"/>
          </a:xfrm>
          <a:prstGeom prst="rect">
            <a:avLst/>
          </a:prstGeom>
        </p:spPr>
      </p:pic>
      <p:sp>
        <p:nvSpPr>
          <p:cNvPr id="19464" name="TextBox 40"/>
          <p:cNvSpPr txBox="1">
            <a:spLocks noChangeArrowheads="1"/>
          </p:cNvSpPr>
          <p:nvPr>
            <p:custDataLst>
              <p:tags r:id="rId2"/>
            </p:custDataLst>
          </p:nvPr>
        </p:nvSpPr>
        <p:spPr bwMode="auto">
          <a:xfrm>
            <a:off x="1016000" y="4459288"/>
            <a:ext cx="309563" cy="338137"/>
          </a:xfrm>
          <a:prstGeom prst="rect">
            <a:avLst/>
          </a:prstGeom>
          <a:noFill/>
          <a:ln w="9525">
            <a:noFill/>
            <a:miter lim="800000"/>
            <a:headEnd/>
            <a:tailEnd/>
          </a:ln>
        </p:spPr>
        <p:txBody>
          <a:bodyPr wrap="none">
            <a:spAutoFit/>
          </a:bodyPr>
          <a:lstStyle/>
          <a:p>
            <a:r>
              <a:rPr lang="en-US" sz="1600" b="1">
                <a:solidFill>
                  <a:srgbClr val="0000CC"/>
                </a:solidFill>
              </a:rPr>
              <a:t>?</a:t>
            </a:r>
          </a:p>
        </p:txBody>
      </p:sp>
      <p:sp>
        <p:nvSpPr>
          <p:cNvPr id="19465" name="TextBox 41"/>
          <p:cNvSpPr txBox="1">
            <a:spLocks noChangeArrowheads="1"/>
          </p:cNvSpPr>
          <p:nvPr>
            <p:custDataLst>
              <p:tags r:id="rId3"/>
            </p:custDataLst>
          </p:nvPr>
        </p:nvSpPr>
        <p:spPr bwMode="auto">
          <a:xfrm>
            <a:off x="1927225" y="4940300"/>
            <a:ext cx="309563" cy="338138"/>
          </a:xfrm>
          <a:prstGeom prst="rect">
            <a:avLst/>
          </a:prstGeom>
          <a:noFill/>
          <a:ln w="9525">
            <a:noFill/>
            <a:miter lim="800000"/>
            <a:headEnd/>
            <a:tailEnd/>
          </a:ln>
        </p:spPr>
        <p:txBody>
          <a:bodyPr wrap="none">
            <a:spAutoFit/>
          </a:bodyPr>
          <a:lstStyle/>
          <a:p>
            <a:r>
              <a:rPr lang="en-US" sz="1600" b="1">
                <a:solidFill>
                  <a:srgbClr val="0000CC"/>
                </a:solidFill>
              </a:rPr>
              <a:t>?</a:t>
            </a:r>
          </a:p>
        </p:txBody>
      </p:sp>
      <p:sp>
        <p:nvSpPr>
          <p:cNvPr id="34" name="TextBox 33"/>
          <p:cNvSpPr txBox="1"/>
          <p:nvPr>
            <p:custDataLst>
              <p:tags r:id="rId4"/>
            </p:custDataLst>
          </p:nvPr>
        </p:nvSpPr>
        <p:spPr>
          <a:xfrm>
            <a:off x="473075" y="5089525"/>
            <a:ext cx="1327150" cy="400050"/>
          </a:xfrm>
          <a:prstGeom prst="rect">
            <a:avLst/>
          </a:prstGeom>
          <a:noFill/>
        </p:spPr>
        <p:txBody>
          <a:bodyPr wrap="none">
            <a:spAutoFit/>
          </a:bodyPr>
          <a:lstStyle/>
          <a:p>
            <a:pPr>
              <a:defRPr/>
            </a:pPr>
            <a:r>
              <a:rPr lang="en-GB" sz="2000" b="1" dirty="0">
                <a:effectLst>
                  <a:outerShdw blurRad="38100" dist="38100" dir="2700000" algn="tl">
                    <a:srgbClr val="000000">
                      <a:alpha val="43137"/>
                    </a:srgbClr>
                  </a:outerShdw>
                </a:effectLst>
              </a:rPr>
              <a:t>ICELAND</a:t>
            </a:r>
          </a:p>
        </p:txBody>
      </p:sp>
      <p:sp>
        <p:nvSpPr>
          <p:cNvPr id="21" name="Rectangle 2"/>
          <p:cNvSpPr>
            <a:spLocks noChangeArrowheads="1"/>
          </p:cNvSpPr>
          <p:nvPr>
            <p:custDataLst>
              <p:tags r:id="rId5"/>
            </p:custDataLst>
          </p:nvPr>
        </p:nvSpPr>
        <p:spPr bwMode="auto">
          <a:xfrm>
            <a:off x="2438400" y="6119336"/>
            <a:ext cx="6705600" cy="738664"/>
          </a:xfrm>
          <a:prstGeom prst="rect">
            <a:avLst/>
          </a:prstGeom>
          <a:solidFill>
            <a:schemeClr val="bg1"/>
          </a:solidFill>
          <a:ln w="9525">
            <a:noFill/>
            <a:miter lim="800000"/>
            <a:headEnd/>
            <a:tailEnd/>
          </a:ln>
          <a:effectLst>
            <a:outerShdw blurRad="50800" dist="38100" dir="8100000" algn="tr" rotWithShape="0">
              <a:prstClr val="black">
                <a:alpha val="40000"/>
              </a:prstClr>
            </a:outerShdw>
          </a:effectLst>
        </p:spPr>
        <p:txBody>
          <a:bodyPr wrap="square">
            <a:spAutoFit/>
          </a:bodyPr>
          <a:lstStyle/>
          <a:p>
            <a:pPr marL="90488" indent="-90488" algn="l">
              <a:buClr>
                <a:schemeClr val="accent6">
                  <a:lumMod val="50000"/>
                </a:schemeClr>
              </a:buClr>
              <a:buSzPct val="150000"/>
              <a:defRPr/>
            </a:pPr>
            <a:r>
              <a:rPr lang="en-GB" sz="1400" dirty="0">
                <a:latin typeface="Arial" charset="0"/>
              </a:rPr>
              <a:t>  Subsequent fan-shaped opening of the NB was still compensated and balanced by significant extension south of the proto-JMMC, rotating anticlockwise until complete separation with East Greenland ~24 Ma ago (C7-C6)</a:t>
            </a:r>
          </a:p>
        </p:txBody>
      </p:sp>
      <p:sp>
        <p:nvSpPr>
          <p:cNvPr id="23" name="Text Box 4"/>
          <p:cNvSpPr txBox="1">
            <a:spLocks noChangeArrowheads="1"/>
          </p:cNvSpPr>
          <p:nvPr>
            <p:custDataLst>
              <p:tags r:id="rId6"/>
            </p:custDataLst>
          </p:nvPr>
        </p:nvSpPr>
        <p:spPr bwMode="auto">
          <a:xfrm>
            <a:off x="0" y="0"/>
            <a:ext cx="9144000" cy="461963"/>
          </a:xfrm>
          <a:prstGeom prst="rect">
            <a:avLst/>
          </a:prstGeom>
          <a:solidFill>
            <a:srgbClr val="CC99FF"/>
          </a:solidFill>
          <a:ln w="9525">
            <a:noFill/>
            <a:miter lim="800000"/>
            <a:headEnd/>
            <a:tailEnd/>
          </a:ln>
        </p:spPr>
        <p:txBody>
          <a:bodyPr>
            <a:spAutoFit/>
          </a:bodyPr>
          <a:lstStyle/>
          <a:p>
            <a:pPr algn="l">
              <a:defRPr/>
            </a:pPr>
            <a:r>
              <a:rPr lang="nb-NO" b="1" dirty="0">
                <a:solidFill>
                  <a:schemeClr val="bg1"/>
                </a:solidFill>
                <a:effectLst>
                  <a:outerShdw blurRad="38100" dist="38100" dir="2700000" algn="tl">
                    <a:srgbClr val="000000">
                      <a:alpha val="43137"/>
                    </a:srgbClr>
                  </a:outerShdw>
                </a:effectLst>
              </a:rPr>
              <a:t>C21-C7 </a:t>
            </a:r>
            <a:r>
              <a:rPr lang="nb-NO" b="1" dirty="0" err="1">
                <a:solidFill>
                  <a:schemeClr val="bg1"/>
                </a:solidFill>
                <a:effectLst>
                  <a:outerShdw blurRad="38100" dist="38100" dir="2700000" algn="tl">
                    <a:srgbClr val="000000">
                      <a:alpha val="43137"/>
                    </a:srgbClr>
                  </a:outerShdw>
                </a:effectLst>
              </a:rPr>
              <a:t>climax</a:t>
            </a:r>
            <a:r>
              <a:rPr lang="nb-NO" b="1" dirty="0">
                <a:solidFill>
                  <a:schemeClr val="bg1"/>
                </a:solidFill>
                <a:effectLst>
                  <a:outerShdw blurRad="38100" dist="38100" dir="2700000" algn="tl">
                    <a:srgbClr val="000000">
                      <a:alpha val="43137"/>
                    </a:srgbClr>
                  </a:outerShdw>
                </a:effectLst>
              </a:rPr>
              <a:t> </a:t>
            </a:r>
            <a:r>
              <a:rPr lang="nb-NO" b="1" dirty="0" err="1">
                <a:solidFill>
                  <a:schemeClr val="bg1"/>
                </a:solidFill>
                <a:effectLst>
                  <a:outerShdw blurRad="38100" dist="38100" dir="2700000" algn="tl">
                    <a:srgbClr val="000000">
                      <a:alpha val="43137"/>
                    </a:srgbClr>
                  </a:outerShdw>
                </a:effectLst>
              </a:rPr>
              <a:t>of</a:t>
            </a:r>
            <a:r>
              <a:rPr lang="nb-NO" b="1" dirty="0">
                <a:solidFill>
                  <a:schemeClr val="bg1"/>
                </a:solidFill>
                <a:effectLst>
                  <a:outerShdw blurRad="38100" dist="38100" dir="2700000" algn="tl">
                    <a:srgbClr val="000000">
                      <a:alpha val="43137"/>
                    </a:srgbClr>
                  </a:outerShdw>
                </a:effectLst>
              </a:rPr>
              <a:t> </a:t>
            </a:r>
            <a:r>
              <a:rPr lang="nb-NO" b="1" dirty="0" err="1">
                <a:solidFill>
                  <a:schemeClr val="bg1"/>
                </a:solidFill>
                <a:effectLst>
                  <a:outerShdw blurRad="38100" dist="38100" dir="2700000" algn="tl">
                    <a:srgbClr val="000000">
                      <a:alpha val="43137"/>
                    </a:srgbClr>
                  </a:outerShdw>
                </a:effectLst>
              </a:rPr>
              <a:t>the</a:t>
            </a:r>
            <a:r>
              <a:rPr lang="nb-NO" b="1" dirty="0">
                <a:solidFill>
                  <a:schemeClr val="bg1"/>
                </a:solidFill>
                <a:effectLst>
                  <a:outerShdw blurRad="38100" dist="38100" dir="2700000" algn="tl">
                    <a:srgbClr val="000000">
                      <a:alpha val="43137"/>
                    </a:srgbClr>
                  </a:outerShdw>
                </a:effectLst>
              </a:rPr>
              <a:t> </a:t>
            </a:r>
            <a:r>
              <a:rPr lang="nb-NO" b="1" dirty="0" err="1">
                <a:solidFill>
                  <a:schemeClr val="bg1"/>
                </a:solidFill>
                <a:effectLst>
                  <a:outerShdw blurRad="38100" dist="38100" dir="2700000" algn="tl">
                    <a:srgbClr val="000000">
                      <a:alpha val="43137"/>
                    </a:srgbClr>
                  </a:outerShdw>
                </a:effectLst>
              </a:rPr>
              <a:t>rifting</a:t>
            </a:r>
            <a:r>
              <a:rPr lang="nb-NO" b="1" dirty="0">
                <a:solidFill>
                  <a:schemeClr val="bg1"/>
                </a:solidFill>
                <a:effectLst>
                  <a:outerShdw blurRad="38100" dist="38100" dir="2700000" algn="tl">
                    <a:srgbClr val="000000">
                      <a:alpha val="43137"/>
                    </a:srgbClr>
                  </a:outerShdw>
                </a:effectLst>
              </a:rPr>
              <a:t> </a:t>
            </a:r>
            <a:r>
              <a:rPr lang="nb-NO" b="1" dirty="0" err="1">
                <a:solidFill>
                  <a:schemeClr val="bg1"/>
                </a:solidFill>
                <a:effectLst>
                  <a:outerShdw blurRad="38100" dist="38100" dir="2700000" algn="tl">
                    <a:srgbClr val="000000">
                      <a:alpha val="43137"/>
                    </a:srgbClr>
                  </a:outerShdw>
                </a:effectLst>
              </a:rPr>
              <a:t>between</a:t>
            </a:r>
            <a:r>
              <a:rPr lang="nb-NO" b="1" dirty="0">
                <a:solidFill>
                  <a:schemeClr val="bg1"/>
                </a:solidFill>
                <a:effectLst>
                  <a:outerShdw blurRad="38100" dist="38100" dir="2700000" algn="tl">
                    <a:srgbClr val="000000">
                      <a:alpha val="43137"/>
                    </a:srgbClr>
                  </a:outerShdw>
                </a:effectLst>
              </a:rPr>
              <a:t> JMMC and </a:t>
            </a:r>
            <a:r>
              <a:rPr lang="nb-NO" b="1" dirty="0" err="1">
                <a:solidFill>
                  <a:schemeClr val="bg1"/>
                </a:solidFill>
                <a:effectLst>
                  <a:outerShdw blurRad="38100" dist="38100" dir="2700000" algn="tl">
                    <a:srgbClr val="000000">
                      <a:alpha val="43137"/>
                    </a:srgbClr>
                  </a:outerShdw>
                </a:effectLst>
              </a:rPr>
              <a:t>Greenland</a:t>
            </a:r>
            <a:r>
              <a:rPr lang="nb-NO" b="1" dirty="0">
                <a:solidFill>
                  <a:schemeClr val="bg1"/>
                </a:solidFill>
                <a:effectLst>
                  <a:outerShdw blurRad="38100" dist="38100" dir="2700000" algn="tl">
                    <a:srgbClr val="000000">
                      <a:alpha val="43137"/>
                    </a:srgbClr>
                  </a:outerShdw>
                </a:effectLst>
              </a:rPr>
              <a:t> </a:t>
            </a:r>
            <a:endParaRPr lang="en-GB" sz="2000" b="1" dirty="0">
              <a:solidFill>
                <a:schemeClr val="bg1"/>
              </a:solidFill>
              <a:effectLst>
                <a:outerShdw blurRad="38100" dist="38100" dir="2700000" algn="tl">
                  <a:srgbClr val="000000">
                    <a:alpha val="43137"/>
                  </a:srgbClr>
                </a:outerShdw>
              </a:effectLst>
            </a:endParaRPr>
          </a:p>
        </p:txBody>
      </p:sp>
      <p:sp>
        <p:nvSpPr>
          <p:cNvPr id="24" name="Curved Up Arrow 15"/>
          <p:cNvSpPr>
            <a:spLocks noChangeArrowheads="1"/>
          </p:cNvSpPr>
          <p:nvPr>
            <p:custDataLst>
              <p:tags r:id="rId7"/>
            </p:custDataLst>
          </p:nvPr>
        </p:nvSpPr>
        <p:spPr bwMode="auto">
          <a:xfrm rot="-9013527">
            <a:off x="633591" y="1277307"/>
            <a:ext cx="1084262" cy="349250"/>
          </a:xfrm>
          <a:prstGeom prst="curvedUpArrow">
            <a:avLst>
              <a:gd name="adj1" fmla="val 33015"/>
              <a:gd name="adj2" fmla="val 83952"/>
              <a:gd name="adj3" fmla="val 25000"/>
            </a:avLst>
          </a:prstGeom>
          <a:solidFill>
            <a:srgbClr val="92D050"/>
          </a:solidFill>
          <a:ln w="12700" algn="ctr">
            <a:solidFill>
              <a:schemeClr val="tx1"/>
            </a:solidFill>
            <a:round/>
            <a:headEnd/>
            <a:tailEnd/>
          </a:ln>
        </p:spPr>
        <p:txBody>
          <a:bodyPr anchor="ctr"/>
          <a:lstStyle/>
          <a:p>
            <a:endParaRPr lang="en-US"/>
          </a:p>
        </p:txBody>
      </p:sp>
      <p:sp>
        <p:nvSpPr>
          <p:cNvPr id="26" name="Curved Up Arrow 15"/>
          <p:cNvSpPr>
            <a:spLocks noChangeArrowheads="1"/>
          </p:cNvSpPr>
          <p:nvPr>
            <p:custDataLst>
              <p:tags r:id="rId8"/>
            </p:custDataLst>
          </p:nvPr>
        </p:nvSpPr>
        <p:spPr bwMode="auto">
          <a:xfrm rot="20992367">
            <a:off x="2673826" y="4312315"/>
            <a:ext cx="1084263" cy="349250"/>
          </a:xfrm>
          <a:prstGeom prst="curvedUpArrow">
            <a:avLst>
              <a:gd name="adj1" fmla="val 33015"/>
              <a:gd name="adj2" fmla="val 83952"/>
              <a:gd name="adj3" fmla="val 25000"/>
            </a:avLst>
          </a:prstGeom>
          <a:solidFill>
            <a:srgbClr val="92D050"/>
          </a:solidFill>
          <a:ln w="12700" algn="ctr">
            <a:solidFill>
              <a:schemeClr val="tx1"/>
            </a:solidFill>
            <a:round/>
            <a:headEnd/>
            <a:tailEnd/>
          </a:ln>
        </p:spPr>
        <p:txBody>
          <a:bodyPr anchor="ctr"/>
          <a:lstStyle/>
          <a:p>
            <a:endParaRPr lang="en-US"/>
          </a:p>
        </p:txBody>
      </p:sp>
      <p:sp>
        <p:nvSpPr>
          <p:cNvPr id="28" name="Down Arrow 27"/>
          <p:cNvSpPr/>
          <p:nvPr>
            <p:custDataLst>
              <p:tags r:id="rId9"/>
            </p:custDataLst>
          </p:nvPr>
        </p:nvSpPr>
        <p:spPr bwMode="auto">
          <a:xfrm rot="7108466">
            <a:off x="1023553" y="3601349"/>
            <a:ext cx="258844" cy="404443"/>
          </a:xfrm>
          <a:prstGeom prst="downArrow">
            <a:avLst/>
          </a:prstGeom>
          <a:solidFill>
            <a:srgbClr val="CC99FF"/>
          </a:solidFill>
          <a:ln w="12700" cap="flat" cmpd="sng" algn="ctr">
            <a:solidFill>
              <a:schemeClr val="accent3"/>
            </a:solidFill>
            <a:prstDash val="solid"/>
            <a:round/>
            <a:headEnd type="none" w="med" len="med"/>
            <a:tailEnd type="none" w="med" len="med"/>
          </a:ln>
          <a:effectLst/>
        </p:spPr>
        <p:txBody>
          <a:bodyPr anchor="ctr"/>
          <a:lstStyle/>
          <a:p>
            <a:pPr>
              <a:defRPr/>
            </a:pPr>
            <a:endParaRPr lang="en-US"/>
          </a:p>
        </p:txBody>
      </p:sp>
      <p:sp>
        <p:nvSpPr>
          <p:cNvPr id="31" name="Down Arrow 30"/>
          <p:cNvSpPr/>
          <p:nvPr>
            <p:custDataLst>
              <p:tags r:id="rId10"/>
            </p:custDataLst>
          </p:nvPr>
        </p:nvSpPr>
        <p:spPr bwMode="auto">
          <a:xfrm rot="17922188">
            <a:off x="2892385" y="4593347"/>
            <a:ext cx="258844" cy="404443"/>
          </a:xfrm>
          <a:prstGeom prst="downArrow">
            <a:avLst/>
          </a:prstGeom>
          <a:solidFill>
            <a:srgbClr val="CC99FF"/>
          </a:solidFill>
          <a:ln w="12700" cap="flat" cmpd="sng" algn="ctr">
            <a:solidFill>
              <a:schemeClr val="accent3"/>
            </a:solidFill>
            <a:prstDash val="solid"/>
            <a:round/>
            <a:headEnd type="none" w="med" len="med"/>
            <a:tailEnd type="none" w="med" len="med"/>
          </a:ln>
          <a:effectLst/>
        </p:spPr>
        <p:txBody>
          <a:bodyPr anchor="ctr"/>
          <a:lstStyle/>
          <a:p>
            <a:pPr>
              <a:defRPr/>
            </a:pPr>
            <a:endParaRPr lang="en-US"/>
          </a:p>
        </p:txBody>
      </p:sp>
      <p:sp>
        <p:nvSpPr>
          <p:cNvPr id="33" name="Freeform 39"/>
          <p:cNvSpPr>
            <a:spLocks/>
          </p:cNvSpPr>
          <p:nvPr>
            <p:custDataLst>
              <p:tags r:id="rId11"/>
            </p:custDataLst>
          </p:nvPr>
        </p:nvSpPr>
        <p:spPr bwMode="auto">
          <a:xfrm>
            <a:off x="975782" y="1858697"/>
            <a:ext cx="1235075" cy="3978275"/>
          </a:xfrm>
          <a:custGeom>
            <a:avLst/>
            <a:gdLst>
              <a:gd name="T0" fmla="*/ 1235033 w 1235033"/>
              <a:gd name="T1" fmla="*/ 3978234 h 3978234"/>
              <a:gd name="T2" fmla="*/ 950026 w 1235033"/>
              <a:gd name="T3" fmla="*/ 3051958 h 3978234"/>
              <a:gd name="T4" fmla="*/ 154379 w 1235033"/>
              <a:gd name="T5" fmla="*/ 2149432 h 3978234"/>
              <a:gd name="T6" fmla="*/ 332509 w 1235033"/>
              <a:gd name="T7" fmla="*/ 1389412 h 3978234"/>
              <a:gd name="T8" fmla="*/ 380010 w 1235033"/>
              <a:gd name="T9" fmla="*/ 914400 h 3978234"/>
              <a:gd name="T10" fmla="*/ 190005 w 1235033"/>
              <a:gd name="T11" fmla="*/ 415636 h 3978234"/>
              <a:gd name="T12" fmla="*/ 35626 w 1235033"/>
              <a:gd name="T13" fmla="*/ 201880 h 3978234"/>
              <a:gd name="T14" fmla="*/ 0 w 1235033"/>
              <a:gd name="T15" fmla="*/ 0 h 397823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35033" h="3978234">
                <a:moveTo>
                  <a:pt x="1235033" y="3978234"/>
                </a:moveTo>
                <a:cubicBezTo>
                  <a:pt x="1138051" y="3857502"/>
                  <a:pt x="1130135" y="3356758"/>
                  <a:pt x="950026" y="3051958"/>
                </a:cubicBezTo>
                <a:cubicBezTo>
                  <a:pt x="769917" y="2747158"/>
                  <a:pt x="257298" y="2426524"/>
                  <a:pt x="154379" y="2149433"/>
                </a:cubicBezTo>
                <a:cubicBezTo>
                  <a:pt x="51460" y="1872342"/>
                  <a:pt x="294904" y="1595251"/>
                  <a:pt x="332509" y="1389412"/>
                </a:cubicBezTo>
                <a:cubicBezTo>
                  <a:pt x="370114" y="1183573"/>
                  <a:pt x="403761" y="1076696"/>
                  <a:pt x="380010" y="914400"/>
                </a:cubicBezTo>
                <a:cubicBezTo>
                  <a:pt x="356259" y="752104"/>
                  <a:pt x="247402" y="534389"/>
                  <a:pt x="190005" y="415636"/>
                </a:cubicBezTo>
                <a:cubicBezTo>
                  <a:pt x="132608" y="296883"/>
                  <a:pt x="67294" y="271153"/>
                  <a:pt x="35626" y="201880"/>
                </a:cubicBezTo>
                <a:cubicBezTo>
                  <a:pt x="3959" y="132607"/>
                  <a:pt x="1979" y="66303"/>
                  <a:pt x="0" y="0"/>
                </a:cubicBezTo>
              </a:path>
            </a:pathLst>
          </a:custGeom>
          <a:noFill/>
          <a:ln w="76200" cap="flat" cmpd="sng" algn="ctr">
            <a:solidFill>
              <a:schemeClr val="tx1"/>
            </a:solidFill>
            <a:prstDash val="sysDot"/>
            <a:round/>
            <a:headEnd type="none" w="med" len="med"/>
            <a:tailEnd type="none" w="med" len="med"/>
          </a:ln>
        </p:spPr>
        <p:txBody>
          <a:bodyPr anchor="ctr"/>
          <a:lstStyle/>
          <a:p>
            <a:endParaRPr lang="en-GB"/>
          </a:p>
        </p:txBody>
      </p:sp>
      <p:sp>
        <p:nvSpPr>
          <p:cNvPr id="38" name="Left-Right Arrow 40"/>
          <p:cNvSpPr>
            <a:spLocks noChangeArrowheads="1"/>
          </p:cNvSpPr>
          <p:nvPr>
            <p:custDataLst>
              <p:tags r:id="rId12"/>
            </p:custDataLst>
          </p:nvPr>
        </p:nvSpPr>
        <p:spPr bwMode="auto">
          <a:xfrm rot="776765">
            <a:off x="1078424" y="3182938"/>
            <a:ext cx="461963" cy="236537"/>
          </a:xfrm>
          <a:prstGeom prst="leftRightArrow">
            <a:avLst>
              <a:gd name="adj1" fmla="val 50000"/>
              <a:gd name="adj2" fmla="val 50073"/>
            </a:avLst>
          </a:prstGeom>
          <a:solidFill>
            <a:schemeClr val="bg1"/>
          </a:solidFill>
          <a:ln w="28575" algn="ctr">
            <a:solidFill>
              <a:srgbClr val="FF0000"/>
            </a:solidFill>
            <a:round/>
            <a:headEnd/>
            <a:tailEnd/>
          </a:ln>
        </p:spPr>
        <p:txBody>
          <a:bodyPr anchor="ctr"/>
          <a:lstStyle/>
          <a:p>
            <a:endParaRPr lang="nb-NO"/>
          </a:p>
        </p:txBody>
      </p:sp>
      <p:sp>
        <p:nvSpPr>
          <p:cNvPr id="43" name="TextBox 64"/>
          <p:cNvSpPr txBox="1">
            <a:spLocks noChangeArrowheads="1"/>
          </p:cNvSpPr>
          <p:nvPr>
            <p:custDataLst>
              <p:tags r:id="rId13"/>
            </p:custDataLst>
          </p:nvPr>
        </p:nvSpPr>
        <p:spPr bwMode="auto">
          <a:xfrm rot="2407019">
            <a:off x="2699922" y="3527466"/>
            <a:ext cx="1768306" cy="338554"/>
          </a:xfrm>
          <a:prstGeom prst="rect">
            <a:avLst/>
          </a:prstGeom>
          <a:noFill/>
          <a:ln w="9525">
            <a:noFill/>
            <a:miter lim="800000"/>
            <a:headEnd/>
            <a:tailEnd/>
          </a:ln>
        </p:spPr>
        <p:txBody>
          <a:bodyPr wrap="none">
            <a:spAutoFit/>
          </a:bodyPr>
          <a:lstStyle/>
          <a:p>
            <a:pPr>
              <a:defRPr/>
            </a:pPr>
            <a:r>
              <a:rPr lang="en-US" sz="1600" b="1" dirty="0" err="1"/>
              <a:t>Transpression</a:t>
            </a:r>
            <a:r>
              <a:rPr lang="en-US" sz="1600" b="1" dirty="0"/>
              <a:t> ?</a:t>
            </a:r>
          </a:p>
        </p:txBody>
      </p:sp>
      <p:sp>
        <p:nvSpPr>
          <p:cNvPr id="44" name="Freeform 29"/>
          <p:cNvSpPr>
            <a:spLocks/>
          </p:cNvSpPr>
          <p:nvPr>
            <p:custDataLst>
              <p:tags r:id="rId14"/>
            </p:custDataLst>
          </p:nvPr>
        </p:nvSpPr>
        <p:spPr bwMode="auto">
          <a:xfrm>
            <a:off x="2718943" y="3232011"/>
            <a:ext cx="357188" cy="284162"/>
          </a:xfrm>
          <a:custGeom>
            <a:avLst/>
            <a:gdLst>
              <a:gd name="T0" fmla="*/ 356260 w 866898"/>
              <a:gd name="T1" fmla="*/ 235441 h 819397"/>
              <a:gd name="T2" fmla="*/ 0 w 866898"/>
              <a:gd name="T3" fmla="*/ 0 h 819397"/>
              <a:gd name="T4" fmla="*/ 87845 w 866898"/>
              <a:gd name="T5" fmla="*/ 194136 h 819397"/>
              <a:gd name="T6" fmla="*/ 107366 w 866898"/>
              <a:gd name="T7" fmla="*/ 128047 h 819397"/>
              <a:gd name="T8" fmla="*/ 307457 w 866898"/>
              <a:gd name="T9" fmla="*/ 285008 h 819397"/>
              <a:gd name="T10" fmla="*/ 356260 w 866898"/>
              <a:gd name="T11" fmla="*/ 235441 h 8193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66898" h="819397">
                <a:moveTo>
                  <a:pt x="866898" y="676893"/>
                </a:moveTo>
                <a:lnTo>
                  <a:pt x="0" y="0"/>
                </a:lnTo>
                <a:lnTo>
                  <a:pt x="213755" y="558140"/>
                </a:lnTo>
                <a:lnTo>
                  <a:pt x="261257" y="368135"/>
                </a:lnTo>
                <a:lnTo>
                  <a:pt x="748145" y="819397"/>
                </a:lnTo>
                <a:lnTo>
                  <a:pt x="866898" y="676893"/>
                </a:lnTo>
                <a:close/>
              </a:path>
            </a:pathLst>
          </a:custGeom>
          <a:solidFill>
            <a:schemeClr val="bg1"/>
          </a:solidFill>
          <a:ln w="28575" cap="flat" cmpd="sng" algn="ctr">
            <a:solidFill>
              <a:schemeClr val="tx1"/>
            </a:solidFill>
            <a:prstDash val="solid"/>
            <a:round/>
            <a:headEnd type="none" w="med" len="med"/>
            <a:tailEnd type="none" w="med" len="med"/>
          </a:ln>
        </p:spPr>
        <p:txBody>
          <a:bodyPr anchor="ctr"/>
          <a:lstStyle/>
          <a:p>
            <a:endParaRPr lang="en-GB"/>
          </a:p>
        </p:txBody>
      </p:sp>
      <p:sp>
        <p:nvSpPr>
          <p:cNvPr id="45" name="Freeform 35"/>
          <p:cNvSpPr>
            <a:spLocks/>
          </p:cNvSpPr>
          <p:nvPr>
            <p:custDataLst>
              <p:tags r:id="rId15"/>
            </p:custDataLst>
          </p:nvPr>
        </p:nvSpPr>
        <p:spPr bwMode="auto">
          <a:xfrm rot="-10588907">
            <a:off x="3393556" y="3387808"/>
            <a:ext cx="355600" cy="284162"/>
          </a:xfrm>
          <a:custGeom>
            <a:avLst/>
            <a:gdLst>
              <a:gd name="T0" fmla="*/ 356260 w 866898"/>
              <a:gd name="T1" fmla="*/ 235441 h 819397"/>
              <a:gd name="T2" fmla="*/ 0 w 866898"/>
              <a:gd name="T3" fmla="*/ 0 h 819397"/>
              <a:gd name="T4" fmla="*/ 87845 w 866898"/>
              <a:gd name="T5" fmla="*/ 194136 h 819397"/>
              <a:gd name="T6" fmla="*/ 107366 w 866898"/>
              <a:gd name="T7" fmla="*/ 128047 h 819397"/>
              <a:gd name="T8" fmla="*/ 307457 w 866898"/>
              <a:gd name="T9" fmla="*/ 285008 h 819397"/>
              <a:gd name="T10" fmla="*/ 356260 w 866898"/>
              <a:gd name="T11" fmla="*/ 235441 h 8193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66898" h="819397">
                <a:moveTo>
                  <a:pt x="866898" y="676893"/>
                </a:moveTo>
                <a:lnTo>
                  <a:pt x="0" y="0"/>
                </a:lnTo>
                <a:lnTo>
                  <a:pt x="213755" y="558140"/>
                </a:lnTo>
                <a:lnTo>
                  <a:pt x="261257" y="368135"/>
                </a:lnTo>
                <a:lnTo>
                  <a:pt x="748145" y="819397"/>
                </a:lnTo>
                <a:lnTo>
                  <a:pt x="866898" y="676893"/>
                </a:lnTo>
                <a:close/>
              </a:path>
            </a:pathLst>
          </a:custGeom>
          <a:solidFill>
            <a:schemeClr val="bg1"/>
          </a:solidFill>
          <a:ln w="28575" cap="flat" cmpd="sng" algn="ctr">
            <a:solidFill>
              <a:schemeClr val="tx1"/>
            </a:solidFill>
            <a:prstDash val="solid"/>
            <a:round/>
            <a:headEnd type="none" w="med" len="med"/>
            <a:tailEnd type="none" w="med" len="med"/>
          </a:ln>
        </p:spPr>
        <p:txBody>
          <a:bodyPr anchor="ctr"/>
          <a:lstStyle/>
          <a:p>
            <a:endParaRPr lang="en-GB"/>
          </a:p>
        </p:txBody>
      </p:sp>
      <p:sp>
        <p:nvSpPr>
          <p:cNvPr id="18" name="TextBox 17"/>
          <p:cNvSpPr txBox="1"/>
          <p:nvPr>
            <p:custDataLst>
              <p:tags r:id="rId16"/>
            </p:custDataLst>
          </p:nvPr>
        </p:nvSpPr>
        <p:spPr>
          <a:xfrm>
            <a:off x="1290925" y="3802103"/>
            <a:ext cx="2180405" cy="523220"/>
          </a:xfrm>
          <a:prstGeom prst="rect">
            <a:avLst/>
          </a:prstGeom>
          <a:noFill/>
        </p:spPr>
        <p:txBody>
          <a:bodyPr wrap="none" rtlCol="0">
            <a:spAutoFit/>
          </a:bodyPr>
          <a:lstStyle/>
          <a:p>
            <a:r>
              <a:rPr lang="en-GB" sz="1400" b="1" dirty="0">
                <a:solidFill>
                  <a:srgbClr val="9933FF"/>
                </a:solidFill>
                <a:effectLst>
                  <a:outerShdw blurRad="38100" dist="38100" dir="2700000" algn="tl">
                    <a:srgbClr val="000000">
                      <a:alpha val="43137"/>
                    </a:srgbClr>
                  </a:outerShdw>
                </a:effectLst>
              </a:rPr>
              <a:t>Late Eocene-Oligocene</a:t>
            </a:r>
          </a:p>
          <a:p>
            <a:r>
              <a:rPr lang="en-GB" sz="1400" b="1" dirty="0">
                <a:solidFill>
                  <a:srgbClr val="9933FF"/>
                </a:solidFill>
                <a:effectLst>
                  <a:outerShdw blurRad="38100" dist="38100" dir="2700000" algn="tl">
                    <a:srgbClr val="000000">
                      <a:alpha val="43137"/>
                    </a:srgbClr>
                  </a:outerShdw>
                </a:effectLst>
              </a:rPr>
              <a:t>Isolated oceanic cells ?</a:t>
            </a:r>
          </a:p>
        </p:txBody>
      </p:sp>
      <p:sp>
        <p:nvSpPr>
          <p:cNvPr id="19" name="Freeform 29"/>
          <p:cNvSpPr>
            <a:spLocks/>
          </p:cNvSpPr>
          <p:nvPr>
            <p:custDataLst>
              <p:tags r:id="rId17"/>
            </p:custDataLst>
          </p:nvPr>
        </p:nvSpPr>
        <p:spPr bwMode="auto">
          <a:xfrm>
            <a:off x="1213993" y="4536936"/>
            <a:ext cx="357188" cy="284162"/>
          </a:xfrm>
          <a:custGeom>
            <a:avLst/>
            <a:gdLst>
              <a:gd name="T0" fmla="*/ 356260 w 866898"/>
              <a:gd name="T1" fmla="*/ 235441 h 819397"/>
              <a:gd name="T2" fmla="*/ 0 w 866898"/>
              <a:gd name="T3" fmla="*/ 0 h 819397"/>
              <a:gd name="T4" fmla="*/ 87845 w 866898"/>
              <a:gd name="T5" fmla="*/ 194136 h 819397"/>
              <a:gd name="T6" fmla="*/ 107366 w 866898"/>
              <a:gd name="T7" fmla="*/ 128047 h 819397"/>
              <a:gd name="T8" fmla="*/ 307457 w 866898"/>
              <a:gd name="T9" fmla="*/ 285008 h 819397"/>
              <a:gd name="T10" fmla="*/ 356260 w 866898"/>
              <a:gd name="T11" fmla="*/ 235441 h 8193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66898" h="819397">
                <a:moveTo>
                  <a:pt x="866898" y="676893"/>
                </a:moveTo>
                <a:lnTo>
                  <a:pt x="0" y="0"/>
                </a:lnTo>
                <a:lnTo>
                  <a:pt x="213755" y="558140"/>
                </a:lnTo>
                <a:lnTo>
                  <a:pt x="261257" y="368135"/>
                </a:lnTo>
                <a:lnTo>
                  <a:pt x="748145" y="819397"/>
                </a:lnTo>
                <a:lnTo>
                  <a:pt x="866898" y="676893"/>
                </a:lnTo>
                <a:close/>
              </a:path>
            </a:pathLst>
          </a:custGeom>
          <a:solidFill>
            <a:schemeClr val="bg1"/>
          </a:solidFill>
          <a:ln w="28575" cap="flat" cmpd="sng" algn="ctr">
            <a:solidFill>
              <a:schemeClr val="tx1"/>
            </a:solidFill>
            <a:prstDash val="solid"/>
            <a:round/>
            <a:headEnd type="none" w="med" len="med"/>
            <a:tailEnd type="none" w="med" len="med"/>
          </a:ln>
        </p:spPr>
        <p:txBody>
          <a:bodyPr anchor="ctr"/>
          <a:lstStyle/>
          <a:p>
            <a:endParaRPr lang="en-GB"/>
          </a:p>
        </p:txBody>
      </p:sp>
      <p:sp>
        <p:nvSpPr>
          <p:cNvPr id="20" name="Freeform 35"/>
          <p:cNvSpPr>
            <a:spLocks/>
          </p:cNvSpPr>
          <p:nvPr>
            <p:custDataLst>
              <p:tags r:id="rId18"/>
            </p:custDataLst>
          </p:nvPr>
        </p:nvSpPr>
        <p:spPr bwMode="auto">
          <a:xfrm rot="-10588907">
            <a:off x="1888606" y="4692733"/>
            <a:ext cx="355600" cy="284162"/>
          </a:xfrm>
          <a:custGeom>
            <a:avLst/>
            <a:gdLst>
              <a:gd name="T0" fmla="*/ 356260 w 866898"/>
              <a:gd name="T1" fmla="*/ 235441 h 819397"/>
              <a:gd name="T2" fmla="*/ 0 w 866898"/>
              <a:gd name="T3" fmla="*/ 0 h 819397"/>
              <a:gd name="T4" fmla="*/ 87845 w 866898"/>
              <a:gd name="T5" fmla="*/ 194136 h 819397"/>
              <a:gd name="T6" fmla="*/ 107366 w 866898"/>
              <a:gd name="T7" fmla="*/ 128047 h 819397"/>
              <a:gd name="T8" fmla="*/ 307457 w 866898"/>
              <a:gd name="T9" fmla="*/ 285008 h 819397"/>
              <a:gd name="T10" fmla="*/ 356260 w 866898"/>
              <a:gd name="T11" fmla="*/ 235441 h 8193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66898" h="819397">
                <a:moveTo>
                  <a:pt x="866898" y="676893"/>
                </a:moveTo>
                <a:lnTo>
                  <a:pt x="0" y="0"/>
                </a:lnTo>
                <a:lnTo>
                  <a:pt x="213755" y="558140"/>
                </a:lnTo>
                <a:lnTo>
                  <a:pt x="261257" y="368135"/>
                </a:lnTo>
                <a:lnTo>
                  <a:pt x="748145" y="819397"/>
                </a:lnTo>
                <a:lnTo>
                  <a:pt x="866898" y="676893"/>
                </a:lnTo>
                <a:close/>
              </a:path>
            </a:pathLst>
          </a:custGeom>
          <a:solidFill>
            <a:schemeClr val="bg1"/>
          </a:solidFill>
          <a:ln w="28575" cap="flat" cmpd="sng" algn="ctr">
            <a:solidFill>
              <a:schemeClr val="tx1"/>
            </a:solidFill>
            <a:prstDash val="solid"/>
            <a:round/>
            <a:headEnd type="none" w="med" len="med"/>
            <a:tailEnd type="none" w="med" len="med"/>
          </a:ln>
        </p:spPr>
        <p:txBody>
          <a:bodyPr anchor="ctr"/>
          <a:lstStyle/>
          <a:p>
            <a:endParaRPr lang="en-GB"/>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lt">
                                    <p:tmPct val="5000"/>
                                  </p:iterate>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26"/>
                                        </p:tgtEl>
                                        <p:attrNameLst>
                                          <p:attrName>style.visibility</p:attrName>
                                        </p:attrNameLst>
                                      </p:cBhvr>
                                      <p:to>
                                        <p:strVal val="visible"/>
                                      </p:to>
                                    </p:set>
                                    <p:anim calcmode="lin" valueType="num">
                                      <p:cBhvr>
                                        <p:cTn id="13" dur="1000" fill="hold"/>
                                        <p:tgtEl>
                                          <p:spTgt spid="26"/>
                                        </p:tgtEl>
                                        <p:attrNameLst>
                                          <p:attrName>ppt_w</p:attrName>
                                        </p:attrNameLst>
                                      </p:cBhvr>
                                      <p:tavLst>
                                        <p:tav tm="0">
                                          <p:val>
                                            <p:fltVal val="0"/>
                                          </p:val>
                                        </p:tav>
                                        <p:tav tm="100000">
                                          <p:val>
                                            <p:strVal val="#ppt_w"/>
                                          </p:val>
                                        </p:tav>
                                      </p:tavLst>
                                    </p:anim>
                                    <p:anim calcmode="lin" valueType="num">
                                      <p:cBhvr>
                                        <p:cTn id="14" dur="1000" fill="hold"/>
                                        <p:tgtEl>
                                          <p:spTgt spid="26"/>
                                        </p:tgtEl>
                                        <p:attrNameLst>
                                          <p:attrName>ppt_h</p:attrName>
                                        </p:attrNameLst>
                                      </p:cBhvr>
                                      <p:tavLst>
                                        <p:tav tm="0">
                                          <p:val>
                                            <p:fltVal val="0"/>
                                          </p:val>
                                        </p:tav>
                                        <p:tav tm="100000">
                                          <p:val>
                                            <p:strVal val="#ppt_h"/>
                                          </p:val>
                                        </p:tav>
                                      </p:tavLst>
                                    </p:anim>
                                    <p:anim calcmode="lin" valueType="num">
                                      <p:cBhvr>
                                        <p:cTn id="15" dur="1000" fill="hold"/>
                                        <p:tgtEl>
                                          <p:spTgt spid="26"/>
                                        </p:tgtEl>
                                        <p:attrNameLst>
                                          <p:attrName>style.rotation</p:attrName>
                                        </p:attrNameLst>
                                      </p:cBhvr>
                                      <p:tavLst>
                                        <p:tav tm="0">
                                          <p:val>
                                            <p:fltVal val="90"/>
                                          </p:val>
                                        </p:tav>
                                        <p:tav tm="100000">
                                          <p:val>
                                            <p:fltVal val="0"/>
                                          </p:val>
                                        </p:tav>
                                      </p:tavLst>
                                    </p:anim>
                                    <p:animEffect transition="in" filter="fade">
                                      <p:cBhvr>
                                        <p:cTn id="16"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custDataLst>
              <p:tags r:id="rId1"/>
            </p:custDataLst>
          </p:nvPr>
        </p:nvPicPr>
        <p:blipFill rotWithShape="1">
          <a:blip r:embed="rId10"/>
          <a:srcRect l="4768" r="2638"/>
          <a:stretch/>
        </p:blipFill>
        <p:spPr>
          <a:xfrm>
            <a:off x="0" y="549479"/>
            <a:ext cx="3514264" cy="5509575"/>
          </a:xfrm>
          <a:prstGeom prst="rect">
            <a:avLst/>
          </a:prstGeom>
        </p:spPr>
      </p:pic>
      <p:sp>
        <p:nvSpPr>
          <p:cNvPr id="3" name="Text Box 4"/>
          <p:cNvSpPr txBox="1">
            <a:spLocks noChangeArrowheads="1"/>
          </p:cNvSpPr>
          <p:nvPr>
            <p:custDataLst>
              <p:tags r:id="rId2"/>
            </p:custDataLst>
          </p:nvPr>
        </p:nvSpPr>
        <p:spPr bwMode="auto">
          <a:xfrm>
            <a:off x="0" y="0"/>
            <a:ext cx="9144000" cy="523220"/>
          </a:xfrm>
          <a:prstGeom prst="rect">
            <a:avLst/>
          </a:prstGeom>
          <a:solidFill>
            <a:srgbClr val="CC99FF"/>
          </a:solidFill>
          <a:ln w="9525">
            <a:noFill/>
            <a:miter lim="800000"/>
            <a:headEnd/>
            <a:tailEnd/>
          </a:ln>
        </p:spPr>
        <p:txBody>
          <a:bodyPr>
            <a:spAutoFit/>
          </a:bodyPr>
          <a:lstStyle/>
          <a:p>
            <a:pPr algn="l"/>
            <a:r>
              <a:rPr lang="nb-NO" sz="2800" dirty="0">
                <a:solidFill>
                  <a:schemeClr val="bg1"/>
                </a:solidFill>
              </a:rPr>
              <a:t>Hyperextension, LCB</a:t>
            </a:r>
            <a:endParaRPr lang="en-GB" dirty="0">
              <a:solidFill>
                <a:schemeClr val="bg1"/>
              </a:solidFill>
            </a:endParaRPr>
          </a:p>
        </p:txBody>
      </p:sp>
      <p:sp>
        <p:nvSpPr>
          <p:cNvPr id="4" name="ZoneTexte 3"/>
          <p:cNvSpPr txBox="1"/>
          <p:nvPr>
            <p:custDataLst>
              <p:tags r:id="rId3"/>
            </p:custDataLst>
          </p:nvPr>
        </p:nvSpPr>
        <p:spPr>
          <a:xfrm>
            <a:off x="0" y="6059054"/>
            <a:ext cx="2068067" cy="338554"/>
          </a:xfrm>
          <a:prstGeom prst="rect">
            <a:avLst/>
          </a:prstGeom>
          <a:noFill/>
        </p:spPr>
        <p:txBody>
          <a:bodyPr wrap="none" rtlCol="0">
            <a:spAutoFit/>
          </a:bodyPr>
          <a:lstStyle/>
          <a:p>
            <a:r>
              <a:rPr lang="en-GB" sz="1600" b="1" dirty="0" err="1"/>
              <a:t>Bronner</a:t>
            </a:r>
            <a:r>
              <a:rPr lang="en-GB" sz="1600" b="1" dirty="0"/>
              <a:t> et al., 2011</a:t>
            </a:r>
          </a:p>
        </p:txBody>
      </p:sp>
      <p:pic>
        <p:nvPicPr>
          <p:cNvPr id="5" name="Image 4"/>
          <p:cNvPicPr>
            <a:picLocks noChangeAspect="1"/>
          </p:cNvPicPr>
          <p:nvPr>
            <p:custDataLst>
              <p:tags r:id="rId4"/>
            </p:custDataLst>
          </p:nvPr>
        </p:nvPicPr>
        <p:blipFill rotWithShape="1">
          <a:blip r:embed="rId11"/>
          <a:srcRect b="10541"/>
          <a:stretch/>
        </p:blipFill>
        <p:spPr>
          <a:xfrm>
            <a:off x="3513568" y="4297680"/>
            <a:ext cx="5643154" cy="2560320"/>
          </a:xfrm>
          <a:prstGeom prst="rect">
            <a:avLst/>
          </a:prstGeom>
        </p:spPr>
      </p:pic>
      <p:sp>
        <p:nvSpPr>
          <p:cNvPr id="6" name="ZoneTexte 5"/>
          <p:cNvSpPr txBox="1"/>
          <p:nvPr>
            <p:custDataLst>
              <p:tags r:id="rId5"/>
            </p:custDataLst>
          </p:nvPr>
        </p:nvSpPr>
        <p:spPr>
          <a:xfrm>
            <a:off x="1437359" y="6404616"/>
            <a:ext cx="2076209" cy="338554"/>
          </a:xfrm>
          <a:prstGeom prst="rect">
            <a:avLst/>
          </a:prstGeom>
          <a:noFill/>
        </p:spPr>
        <p:txBody>
          <a:bodyPr wrap="none" rtlCol="0">
            <a:spAutoFit/>
          </a:bodyPr>
          <a:lstStyle/>
          <a:p>
            <a:r>
              <a:rPr lang="en-GB" sz="1600" b="1" dirty="0" err="1"/>
              <a:t>Mohn</a:t>
            </a:r>
            <a:r>
              <a:rPr lang="en-GB" sz="1600" b="1" dirty="0"/>
              <a:t> et al., 2012 -&gt;</a:t>
            </a:r>
          </a:p>
        </p:txBody>
      </p:sp>
      <p:sp>
        <p:nvSpPr>
          <p:cNvPr id="7" name="ZoneTexte 6"/>
          <p:cNvSpPr txBox="1"/>
          <p:nvPr>
            <p:custDataLst>
              <p:tags r:id="rId6"/>
            </p:custDataLst>
          </p:nvPr>
        </p:nvSpPr>
        <p:spPr>
          <a:xfrm>
            <a:off x="3666744" y="956930"/>
            <a:ext cx="5243339" cy="1569660"/>
          </a:xfrm>
          <a:prstGeom prst="rect">
            <a:avLst/>
          </a:prstGeom>
          <a:noFill/>
        </p:spPr>
        <p:txBody>
          <a:bodyPr wrap="square" rtlCol="0">
            <a:spAutoFit/>
          </a:bodyPr>
          <a:lstStyle/>
          <a:p>
            <a:pPr algn="just"/>
            <a:r>
              <a:rPr lang="en-GB" sz="1600" b="1" dirty="0"/>
              <a:t>Studies conducted in (some) present-day magma-poor rifted margins reveal that the transition from weakly thinned continental crust (&gt;30 km) in proximal margins </a:t>
            </a:r>
            <a:r>
              <a:rPr lang="en-GB" sz="1600" b="1" dirty="0">
                <a:solidFill>
                  <a:srgbClr val="FF0000"/>
                </a:solidFill>
              </a:rPr>
              <a:t>to hyper-extended crust (≤10 km) in distal margins </a:t>
            </a:r>
            <a:r>
              <a:rPr lang="en-GB" sz="1600" b="1" dirty="0"/>
              <a:t>occurs within a narrow zone, referred to as the necking zone</a:t>
            </a:r>
          </a:p>
        </p:txBody>
      </p:sp>
      <p:sp>
        <p:nvSpPr>
          <p:cNvPr id="9" name="ZoneTexte 8"/>
          <p:cNvSpPr txBox="1"/>
          <p:nvPr>
            <p:custDataLst>
              <p:tags r:id="rId7"/>
            </p:custDataLst>
          </p:nvPr>
        </p:nvSpPr>
        <p:spPr>
          <a:xfrm>
            <a:off x="4058191" y="5720500"/>
            <a:ext cx="944490" cy="338554"/>
          </a:xfrm>
          <a:prstGeom prst="rect">
            <a:avLst/>
          </a:prstGeom>
          <a:noFill/>
        </p:spPr>
        <p:txBody>
          <a:bodyPr wrap="none" rtlCol="0">
            <a:spAutoFit/>
          </a:bodyPr>
          <a:lstStyle/>
          <a:p>
            <a:r>
              <a:rPr lang="en-GB" sz="1600" b="1" dirty="0">
                <a:solidFill>
                  <a:srgbClr val="FF0000"/>
                </a:solidFill>
              </a:rPr>
              <a:t>+7 km/s</a:t>
            </a:r>
          </a:p>
        </p:txBody>
      </p:sp>
      <p:sp>
        <p:nvSpPr>
          <p:cNvPr id="10" name="Ellipse 9"/>
          <p:cNvSpPr/>
          <p:nvPr>
            <p:custDataLst>
              <p:tags r:id="rId8"/>
            </p:custDataLst>
          </p:nvPr>
        </p:nvSpPr>
        <p:spPr bwMode="auto">
          <a:xfrm>
            <a:off x="3916218" y="5181600"/>
            <a:ext cx="1228437" cy="877454"/>
          </a:xfrm>
          <a:prstGeom prst="ellipse">
            <a:avLst/>
          </a:prstGeom>
          <a:noFill/>
          <a:ln w="28575" cap="flat" cmpd="sng" algn="ctr">
            <a:solidFill>
              <a:srgbClr val="FF0000"/>
            </a:solidFill>
            <a:prstDash val="solid"/>
            <a:round/>
            <a:headEnd type="none" w="med" len="med"/>
            <a:tailEnd type="none" w="med" len="med"/>
          </a:ln>
          <a:effectLst/>
        </p:spPr>
        <p:txBody>
          <a:bodyPr rtlCol="0" anchor="ctr"/>
          <a:lstStyle/>
          <a:p>
            <a:pPr algn="ctr"/>
            <a:endParaRPr lang="en-GB"/>
          </a:p>
        </p:txBody>
      </p:sp>
    </p:spTree>
    <p:extLst>
      <p:ext uri="{BB962C8B-B14F-4D97-AF65-F5344CB8AC3E}">
        <p14:creationId xmlns:p14="http://schemas.microsoft.com/office/powerpoint/2010/main" val="18117149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custDataLst>
              <p:tags r:id="rId1"/>
            </p:custDataLst>
          </p:nvPr>
        </p:nvPicPr>
        <p:blipFill>
          <a:blip r:embed="rId15" cstate="print"/>
          <a:srcRect r="1721"/>
          <a:stretch>
            <a:fillRect/>
          </a:stretch>
        </p:blipFill>
        <p:spPr bwMode="auto">
          <a:xfrm>
            <a:off x="0" y="609600"/>
            <a:ext cx="4495800" cy="3352800"/>
          </a:xfrm>
          <a:prstGeom prst="rect">
            <a:avLst/>
          </a:prstGeom>
          <a:noFill/>
          <a:ln w="9525">
            <a:noFill/>
            <a:miter lim="800000"/>
            <a:headEnd/>
            <a:tailEnd/>
          </a:ln>
        </p:spPr>
      </p:pic>
      <p:pic>
        <p:nvPicPr>
          <p:cNvPr id="1027" name="Picture 3"/>
          <p:cNvPicPr>
            <a:picLocks noChangeAspect="1" noChangeArrowheads="1"/>
          </p:cNvPicPr>
          <p:nvPr>
            <p:custDataLst>
              <p:tags r:id="rId2"/>
            </p:custDataLst>
          </p:nvPr>
        </p:nvPicPr>
        <p:blipFill>
          <a:blip r:embed="rId16" cstate="print"/>
          <a:srcRect l="2000" t="2726" r="2000" b="-846"/>
          <a:stretch>
            <a:fillRect/>
          </a:stretch>
        </p:blipFill>
        <p:spPr bwMode="auto">
          <a:xfrm>
            <a:off x="4800600" y="838200"/>
            <a:ext cx="3657600" cy="2743200"/>
          </a:xfrm>
          <a:prstGeom prst="rect">
            <a:avLst/>
          </a:prstGeom>
          <a:noFill/>
          <a:ln w="9525">
            <a:noFill/>
            <a:miter lim="800000"/>
            <a:headEnd/>
            <a:tailEnd/>
          </a:ln>
        </p:spPr>
      </p:pic>
      <p:pic>
        <p:nvPicPr>
          <p:cNvPr id="1028" name="Picture 4"/>
          <p:cNvPicPr>
            <a:picLocks noChangeAspect="1" noChangeArrowheads="1"/>
          </p:cNvPicPr>
          <p:nvPr>
            <p:custDataLst>
              <p:tags r:id="rId3"/>
            </p:custDataLst>
          </p:nvPr>
        </p:nvPicPr>
        <p:blipFill>
          <a:blip r:embed="rId17" cstate="print"/>
          <a:srcRect l="2352" t="11249" r="2979" b="4000"/>
          <a:stretch>
            <a:fillRect/>
          </a:stretch>
        </p:blipFill>
        <p:spPr bwMode="auto">
          <a:xfrm>
            <a:off x="4495800" y="4114800"/>
            <a:ext cx="3657600" cy="2407080"/>
          </a:xfrm>
          <a:prstGeom prst="rect">
            <a:avLst/>
          </a:prstGeom>
          <a:noFill/>
          <a:ln w="9525">
            <a:noFill/>
            <a:miter lim="800000"/>
            <a:headEnd/>
            <a:tailEnd/>
          </a:ln>
        </p:spPr>
      </p:pic>
      <p:pic>
        <p:nvPicPr>
          <p:cNvPr id="1029" name="Picture 5"/>
          <p:cNvPicPr>
            <a:picLocks noChangeAspect="1" noChangeArrowheads="1"/>
          </p:cNvPicPr>
          <p:nvPr>
            <p:custDataLst>
              <p:tags r:id="rId4"/>
            </p:custDataLst>
          </p:nvPr>
        </p:nvPicPr>
        <p:blipFill>
          <a:blip r:embed="rId18" cstate="print"/>
          <a:srcRect t="21463" r="598"/>
          <a:stretch>
            <a:fillRect/>
          </a:stretch>
        </p:blipFill>
        <p:spPr bwMode="auto">
          <a:xfrm>
            <a:off x="179005" y="4114800"/>
            <a:ext cx="4011995" cy="2332800"/>
          </a:xfrm>
          <a:prstGeom prst="rect">
            <a:avLst/>
          </a:prstGeom>
          <a:noFill/>
          <a:ln w="9525">
            <a:noFill/>
            <a:miter lim="800000"/>
            <a:headEnd/>
            <a:tailEnd/>
          </a:ln>
        </p:spPr>
      </p:pic>
      <p:sp>
        <p:nvSpPr>
          <p:cNvPr id="9" name="TextBox 8"/>
          <p:cNvSpPr txBox="1"/>
          <p:nvPr>
            <p:custDataLst>
              <p:tags r:id="rId5"/>
            </p:custDataLst>
          </p:nvPr>
        </p:nvSpPr>
        <p:spPr>
          <a:xfrm>
            <a:off x="1614531" y="1104900"/>
            <a:ext cx="1249060" cy="369332"/>
          </a:xfrm>
          <a:prstGeom prst="rect">
            <a:avLst/>
          </a:prstGeom>
          <a:noFill/>
        </p:spPr>
        <p:txBody>
          <a:bodyPr wrap="none" rtlCol="0">
            <a:spAutoFit/>
          </a:bodyPr>
          <a:lstStyle/>
          <a:p>
            <a:r>
              <a:rPr lang="en-GB" sz="1800" dirty="0" err="1"/>
              <a:t>Føya</a:t>
            </a:r>
            <a:r>
              <a:rPr lang="en-GB" sz="1800" dirty="0"/>
              <a:t> High</a:t>
            </a:r>
          </a:p>
        </p:txBody>
      </p:sp>
      <p:sp>
        <p:nvSpPr>
          <p:cNvPr id="10" name="TextBox 9"/>
          <p:cNvSpPr txBox="1"/>
          <p:nvPr>
            <p:custDataLst>
              <p:tags r:id="rId6"/>
            </p:custDataLst>
          </p:nvPr>
        </p:nvSpPr>
        <p:spPr>
          <a:xfrm>
            <a:off x="1066800" y="3962400"/>
            <a:ext cx="978153" cy="369332"/>
          </a:xfrm>
          <a:prstGeom prst="rect">
            <a:avLst/>
          </a:prstGeom>
          <a:noFill/>
        </p:spPr>
        <p:txBody>
          <a:bodyPr wrap="none" rtlCol="0">
            <a:spAutoFit/>
          </a:bodyPr>
          <a:lstStyle/>
          <a:p>
            <a:r>
              <a:rPr lang="en-GB" dirty="0"/>
              <a:t>SI &gt; 0.03</a:t>
            </a:r>
          </a:p>
        </p:txBody>
      </p:sp>
      <p:sp>
        <p:nvSpPr>
          <p:cNvPr id="11" name="TextBox 10"/>
          <p:cNvSpPr txBox="1"/>
          <p:nvPr>
            <p:custDataLst>
              <p:tags r:id="rId7"/>
            </p:custDataLst>
          </p:nvPr>
        </p:nvSpPr>
        <p:spPr>
          <a:xfrm>
            <a:off x="4953000" y="3962400"/>
            <a:ext cx="978153" cy="369332"/>
          </a:xfrm>
          <a:prstGeom prst="rect">
            <a:avLst/>
          </a:prstGeom>
          <a:noFill/>
        </p:spPr>
        <p:txBody>
          <a:bodyPr wrap="none" rtlCol="0">
            <a:spAutoFit/>
          </a:bodyPr>
          <a:lstStyle/>
          <a:p>
            <a:r>
              <a:rPr lang="en-GB" dirty="0"/>
              <a:t>SI &gt; 0.01</a:t>
            </a:r>
          </a:p>
        </p:txBody>
      </p:sp>
      <p:sp>
        <p:nvSpPr>
          <p:cNvPr id="12" name="TextBox 11"/>
          <p:cNvSpPr txBox="1"/>
          <p:nvPr>
            <p:custDataLst>
              <p:tags r:id="rId8"/>
            </p:custDataLst>
          </p:nvPr>
        </p:nvSpPr>
        <p:spPr>
          <a:xfrm>
            <a:off x="4776107" y="609600"/>
            <a:ext cx="3876382" cy="338554"/>
          </a:xfrm>
          <a:prstGeom prst="rect">
            <a:avLst/>
          </a:prstGeom>
          <a:noFill/>
        </p:spPr>
        <p:txBody>
          <a:bodyPr wrap="none" rtlCol="0">
            <a:spAutoFit/>
          </a:bodyPr>
          <a:lstStyle/>
          <a:p>
            <a:r>
              <a:rPr lang="en-GB" sz="1600" dirty="0"/>
              <a:t>Susceptibility </a:t>
            </a:r>
            <a:r>
              <a:rPr lang="en-GB" sz="1600" dirty="0" err="1"/>
              <a:t>voxel</a:t>
            </a:r>
            <a:r>
              <a:rPr lang="en-GB" sz="1600" dirty="0"/>
              <a:t> result (all SI values)</a:t>
            </a:r>
          </a:p>
        </p:txBody>
      </p:sp>
      <p:pic>
        <p:nvPicPr>
          <p:cNvPr id="1030" name="Picture 6"/>
          <p:cNvPicPr>
            <a:picLocks noChangeAspect="1" noChangeArrowheads="1"/>
          </p:cNvPicPr>
          <p:nvPr>
            <p:custDataLst>
              <p:tags r:id="rId9"/>
            </p:custDataLst>
          </p:nvPr>
        </p:nvPicPr>
        <p:blipFill>
          <a:blip r:embed="rId19" cstate="print"/>
          <a:srcRect l="17213" t="951" r="23770"/>
          <a:stretch>
            <a:fillRect/>
          </a:stretch>
        </p:blipFill>
        <p:spPr bwMode="auto">
          <a:xfrm>
            <a:off x="8813937" y="990600"/>
            <a:ext cx="217377" cy="1414463"/>
          </a:xfrm>
          <a:prstGeom prst="rect">
            <a:avLst/>
          </a:prstGeom>
          <a:noFill/>
          <a:ln w="9525">
            <a:noFill/>
            <a:miter lim="800000"/>
            <a:headEnd/>
            <a:tailEnd/>
          </a:ln>
        </p:spPr>
      </p:pic>
      <p:sp>
        <p:nvSpPr>
          <p:cNvPr id="14" name="TextBox 13"/>
          <p:cNvSpPr txBox="1"/>
          <p:nvPr>
            <p:custDataLst>
              <p:tags r:id="rId10"/>
            </p:custDataLst>
          </p:nvPr>
        </p:nvSpPr>
        <p:spPr>
          <a:xfrm>
            <a:off x="8766172" y="2438400"/>
            <a:ext cx="312906" cy="369332"/>
          </a:xfrm>
          <a:prstGeom prst="rect">
            <a:avLst/>
          </a:prstGeom>
          <a:noFill/>
        </p:spPr>
        <p:txBody>
          <a:bodyPr wrap="none" rtlCol="0">
            <a:spAutoFit/>
          </a:bodyPr>
          <a:lstStyle/>
          <a:p>
            <a:r>
              <a:rPr lang="en-GB" sz="1800" dirty="0"/>
              <a:t>0</a:t>
            </a:r>
          </a:p>
        </p:txBody>
      </p:sp>
      <p:sp>
        <p:nvSpPr>
          <p:cNvPr id="15" name="TextBox 14"/>
          <p:cNvSpPr txBox="1"/>
          <p:nvPr>
            <p:custDataLst>
              <p:tags r:id="rId11"/>
            </p:custDataLst>
          </p:nvPr>
        </p:nvSpPr>
        <p:spPr>
          <a:xfrm>
            <a:off x="8605871" y="685800"/>
            <a:ext cx="633507" cy="369332"/>
          </a:xfrm>
          <a:prstGeom prst="rect">
            <a:avLst/>
          </a:prstGeom>
          <a:noFill/>
        </p:spPr>
        <p:txBody>
          <a:bodyPr wrap="none" rtlCol="0">
            <a:spAutoFit/>
          </a:bodyPr>
          <a:lstStyle/>
          <a:p>
            <a:r>
              <a:rPr lang="en-GB" sz="1800" dirty="0"/>
              <a:t>0.07</a:t>
            </a:r>
          </a:p>
        </p:txBody>
      </p:sp>
      <p:cxnSp>
        <p:nvCxnSpPr>
          <p:cNvPr id="17" name="Straight Arrow Connector 16"/>
          <p:cNvCxnSpPr/>
          <p:nvPr>
            <p:custDataLst>
              <p:tags r:id="rId12"/>
            </p:custDataLst>
          </p:nvPr>
        </p:nvCxnSpPr>
        <p:spPr>
          <a:xfrm flipH="1">
            <a:off x="2057400" y="1524000"/>
            <a:ext cx="762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 Box 4"/>
          <p:cNvSpPr txBox="1">
            <a:spLocks noChangeArrowheads="1"/>
          </p:cNvSpPr>
          <p:nvPr>
            <p:custDataLst>
              <p:tags r:id="rId13"/>
            </p:custDataLst>
          </p:nvPr>
        </p:nvSpPr>
        <p:spPr bwMode="auto">
          <a:xfrm>
            <a:off x="0" y="-1"/>
            <a:ext cx="9144000" cy="461665"/>
          </a:xfrm>
          <a:prstGeom prst="rect">
            <a:avLst/>
          </a:prstGeom>
          <a:solidFill>
            <a:srgbClr val="CC99FF"/>
          </a:solidFill>
          <a:ln w="9525">
            <a:noFill/>
            <a:miter lim="800000"/>
            <a:headEnd/>
            <a:tailEnd/>
          </a:ln>
          <a:effectLst/>
        </p:spPr>
        <p:txBody>
          <a:bodyPr wrap="square">
            <a:spAutoFit/>
          </a:bodyPr>
          <a:lstStyle/>
          <a:p>
            <a:pPr algn="l">
              <a:defRPr/>
            </a:pPr>
            <a:r>
              <a:rPr lang="nb-NO" sz="2400" b="1" dirty="0" err="1">
                <a:solidFill>
                  <a:schemeClr val="bg1"/>
                </a:solidFill>
                <a:effectLst>
                  <a:outerShdw blurRad="38100" dist="38100" dir="2700000" algn="tl">
                    <a:srgbClr val="000000">
                      <a:alpha val="43137"/>
                    </a:srgbClr>
                  </a:outerShdw>
                </a:effectLst>
                <a:latin typeface="Arial" charset="0"/>
              </a:rPr>
              <a:t>Comparison</a:t>
            </a:r>
            <a:r>
              <a:rPr lang="nb-NO" sz="2400" b="1" dirty="0">
                <a:solidFill>
                  <a:schemeClr val="bg1"/>
                </a:solidFill>
                <a:effectLst>
                  <a:outerShdw blurRad="38100" dist="38100" dir="2700000" algn="tl">
                    <a:srgbClr val="000000">
                      <a:alpha val="43137"/>
                    </a:srgbClr>
                  </a:outerShdw>
                </a:effectLst>
                <a:latin typeface="Arial" charset="0"/>
              </a:rPr>
              <a:t> </a:t>
            </a:r>
            <a:r>
              <a:rPr lang="nb-NO" sz="2400" b="1" dirty="0" err="1">
                <a:solidFill>
                  <a:schemeClr val="bg1"/>
                </a:solidFill>
                <a:effectLst>
                  <a:outerShdw blurRad="38100" dist="38100" dir="2700000" algn="tl">
                    <a:srgbClr val="000000">
                      <a:alpha val="43137"/>
                    </a:srgbClr>
                  </a:outerShdw>
                </a:effectLst>
                <a:latin typeface="Arial" charset="0"/>
              </a:rPr>
              <a:t>with</a:t>
            </a:r>
            <a:r>
              <a:rPr lang="nb-NO" sz="2400" b="1" dirty="0">
                <a:solidFill>
                  <a:schemeClr val="bg1"/>
                </a:solidFill>
                <a:effectLst>
                  <a:outerShdw blurRad="38100" dist="38100" dir="2700000" algn="tl">
                    <a:srgbClr val="000000">
                      <a:alpha val="43137"/>
                    </a:srgbClr>
                  </a:outerShdw>
                </a:effectLst>
                <a:latin typeface="Arial" charset="0"/>
              </a:rPr>
              <a:t> </a:t>
            </a:r>
            <a:r>
              <a:rPr lang="nb-NO" sz="2400" b="1" dirty="0" err="1">
                <a:solidFill>
                  <a:schemeClr val="bg1"/>
                </a:solidFill>
                <a:effectLst>
                  <a:outerShdw blurRad="38100" dist="38100" dir="2700000" algn="tl">
                    <a:srgbClr val="000000">
                      <a:alpha val="43137"/>
                    </a:srgbClr>
                  </a:outerShdw>
                </a:effectLst>
                <a:latin typeface="Arial" charset="0"/>
              </a:rPr>
              <a:t>Inversion</a:t>
            </a:r>
            <a:r>
              <a:rPr lang="nb-NO" sz="2400" b="1" dirty="0">
                <a:solidFill>
                  <a:schemeClr val="bg1"/>
                </a:solidFill>
                <a:effectLst>
                  <a:outerShdw blurRad="38100" dist="38100" dir="2700000" algn="tl">
                    <a:srgbClr val="000000">
                      <a:alpha val="43137"/>
                    </a:srgbClr>
                  </a:outerShdw>
                </a:effectLst>
                <a:latin typeface="Arial" charset="0"/>
              </a:rPr>
              <a:t> </a:t>
            </a:r>
            <a:r>
              <a:rPr lang="nb-NO" sz="2400" b="1" dirty="0" err="1">
                <a:solidFill>
                  <a:schemeClr val="bg1"/>
                </a:solidFill>
                <a:effectLst>
                  <a:outerShdw blurRad="38100" dist="38100" dir="2700000" algn="tl">
                    <a:srgbClr val="000000">
                      <a:alpha val="43137"/>
                    </a:srgbClr>
                  </a:outerShdw>
                </a:effectLst>
                <a:latin typeface="Arial" charset="0"/>
              </a:rPr>
              <a:t>results</a:t>
            </a:r>
            <a:endParaRPr lang="en-GB" sz="2400" b="1" dirty="0">
              <a:solidFill>
                <a:schemeClr val="bg1"/>
              </a:solidFill>
              <a:effectLst>
                <a:outerShdw blurRad="38100" dist="38100" dir="2700000" algn="tl">
                  <a:srgbClr val="000000">
                    <a:alpha val="43137"/>
                  </a:srgbClr>
                </a:outerShdw>
              </a:effectLst>
              <a:latin typeface="Arial"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Capture.JPG.jpeg"/>
          <p:cNvPicPr>
            <a:picLocks noChangeAspect="1"/>
          </p:cNvPicPr>
          <p:nvPr>
            <p:custDataLst>
              <p:tags r:id="rId1"/>
            </p:custDataLst>
          </p:nvPr>
        </p:nvPicPr>
        <p:blipFill>
          <a:blip r:embed="rId18" cstate="print"/>
          <a:stretch>
            <a:fillRect/>
          </a:stretch>
        </p:blipFill>
        <p:spPr>
          <a:xfrm>
            <a:off x="0" y="665544"/>
            <a:ext cx="9144000" cy="6192456"/>
          </a:xfrm>
          <a:prstGeom prst="rect">
            <a:avLst/>
          </a:prstGeom>
        </p:spPr>
      </p:pic>
      <p:sp>
        <p:nvSpPr>
          <p:cNvPr id="8225" name="Text Box 21"/>
          <p:cNvSpPr txBox="1">
            <a:spLocks noChangeArrowheads="1"/>
          </p:cNvSpPr>
          <p:nvPr>
            <p:custDataLst>
              <p:tags r:id="rId2"/>
            </p:custDataLst>
          </p:nvPr>
        </p:nvSpPr>
        <p:spPr bwMode="auto">
          <a:xfrm>
            <a:off x="0" y="0"/>
            <a:ext cx="7577267" cy="461665"/>
          </a:xfrm>
          <a:prstGeom prst="rect">
            <a:avLst/>
          </a:prstGeom>
          <a:noFill/>
          <a:ln w="9525">
            <a:noFill/>
            <a:miter lim="800000"/>
            <a:headEnd/>
            <a:tailEnd/>
          </a:ln>
        </p:spPr>
        <p:txBody>
          <a:bodyPr wrap="none">
            <a:spAutoFit/>
          </a:bodyPr>
          <a:lstStyle/>
          <a:p>
            <a:r>
              <a:rPr lang="en-GB" sz="2400" dirty="0">
                <a:solidFill>
                  <a:schemeClr val="bg1"/>
                </a:solidFill>
              </a:rPr>
              <a:t>BASAR PROJECT: Regional setting – scientific issues</a:t>
            </a:r>
          </a:p>
        </p:txBody>
      </p:sp>
      <p:sp>
        <p:nvSpPr>
          <p:cNvPr id="71" name="Text Box 4"/>
          <p:cNvSpPr txBox="1">
            <a:spLocks noChangeArrowheads="1"/>
          </p:cNvSpPr>
          <p:nvPr>
            <p:custDataLst>
              <p:tags r:id="rId3"/>
            </p:custDataLst>
          </p:nvPr>
        </p:nvSpPr>
        <p:spPr bwMode="auto">
          <a:xfrm>
            <a:off x="0" y="0"/>
            <a:ext cx="9144000" cy="461963"/>
          </a:xfrm>
          <a:prstGeom prst="rect">
            <a:avLst/>
          </a:prstGeom>
          <a:solidFill>
            <a:srgbClr val="CC99FF"/>
          </a:solidFill>
          <a:ln w="9525">
            <a:noFill/>
            <a:miter lim="800000"/>
            <a:headEnd/>
            <a:tailEnd/>
          </a:ln>
          <a:effectLst/>
        </p:spPr>
        <p:txBody>
          <a:bodyPr>
            <a:spAutoFit/>
          </a:bodyPr>
          <a:lstStyle/>
          <a:p>
            <a:pPr algn="l">
              <a:defRPr/>
            </a:pPr>
            <a:r>
              <a:rPr lang="nb-NO" b="1" dirty="0" err="1">
                <a:solidFill>
                  <a:schemeClr val="bg1"/>
                </a:solidFill>
                <a:effectLst>
                  <a:outerShdw blurRad="38100" dist="38100" dir="2700000" algn="tl">
                    <a:srgbClr val="000000">
                      <a:alpha val="43137"/>
                    </a:srgbClr>
                  </a:outerShdw>
                </a:effectLst>
                <a:latin typeface="Arial" charset="0"/>
              </a:rPr>
              <a:t>Section</a:t>
            </a:r>
            <a:r>
              <a:rPr lang="nb-NO" b="1" dirty="0">
                <a:solidFill>
                  <a:schemeClr val="bg1"/>
                </a:solidFill>
                <a:effectLst>
                  <a:outerShdw blurRad="38100" dist="38100" dir="2700000" algn="tl">
                    <a:srgbClr val="000000">
                      <a:alpha val="43137"/>
                    </a:srgbClr>
                  </a:outerShdw>
                </a:effectLst>
                <a:latin typeface="Arial" charset="0"/>
              </a:rPr>
              <a:t> CFI MNR09-7179</a:t>
            </a:r>
            <a:endParaRPr lang="en-GB" b="1" dirty="0">
              <a:solidFill>
                <a:schemeClr val="bg1"/>
              </a:solidFill>
              <a:effectLst>
                <a:outerShdw blurRad="38100" dist="38100" dir="2700000" algn="tl">
                  <a:srgbClr val="000000">
                    <a:alpha val="43137"/>
                  </a:srgbClr>
                </a:outerShdw>
              </a:effectLst>
              <a:latin typeface="Arial" charset="0"/>
            </a:endParaRPr>
          </a:p>
        </p:txBody>
      </p:sp>
      <p:sp>
        <p:nvSpPr>
          <p:cNvPr id="29" name="TextBox 28"/>
          <p:cNvSpPr txBox="1"/>
          <p:nvPr>
            <p:custDataLst>
              <p:tags r:id="rId4"/>
            </p:custDataLst>
          </p:nvPr>
        </p:nvSpPr>
        <p:spPr>
          <a:xfrm>
            <a:off x="3200178" y="1940118"/>
            <a:ext cx="1449436" cy="338554"/>
          </a:xfrm>
          <a:prstGeom prst="rect">
            <a:avLst/>
          </a:prstGeom>
          <a:noFill/>
        </p:spPr>
        <p:txBody>
          <a:bodyPr wrap="none" rtlCol="0">
            <a:spAutoFit/>
          </a:bodyPr>
          <a:lstStyle/>
          <a:p>
            <a:r>
              <a:rPr lang="en-GB" sz="1600" b="1" dirty="0">
                <a:solidFill>
                  <a:srgbClr val="FFFF00"/>
                </a:solidFill>
                <a:effectLst>
                  <a:outerShdw blurRad="38100" dist="38100" dir="2700000" algn="tl">
                    <a:srgbClr val="000000">
                      <a:alpha val="43137"/>
                    </a:srgbClr>
                  </a:outerShdw>
                </a:effectLst>
              </a:rPr>
              <a:t>Vøring Basin</a:t>
            </a:r>
          </a:p>
        </p:txBody>
      </p:sp>
      <p:sp>
        <p:nvSpPr>
          <p:cNvPr id="30" name="TextBox 29"/>
          <p:cNvSpPr txBox="1"/>
          <p:nvPr>
            <p:custDataLst>
              <p:tags r:id="rId5"/>
            </p:custDataLst>
          </p:nvPr>
        </p:nvSpPr>
        <p:spPr>
          <a:xfrm>
            <a:off x="4576916" y="5869388"/>
            <a:ext cx="1290738" cy="338554"/>
          </a:xfrm>
          <a:prstGeom prst="rect">
            <a:avLst/>
          </a:prstGeom>
          <a:noFill/>
        </p:spPr>
        <p:txBody>
          <a:bodyPr wrap="none" rtlCol="0">
            <a:spAutoFit/>
          </a:bodyPr>
          <a:lstStyle/>
          <a:p>
            <a:r>
              <a:rPr lang="en-GB" sz="1600" b="1" dirty="0">
                <a:solidFill>
                  <a:srgbClr val="FFFF00"/>
                </a:solidFill>
                <a:effectLst>
                  <a:outerShdw blurRad="38100" dist="38100" dir="2700000" algn="tl">
                    <a:srgbClr val="000000">
                      <a:alpha val="43137"/>
                    </a:srgbClr>
                  </a:outerShdw>
                </a:effectLst>
              </a:rPr>
              <a:t>Møre Basin</a:t>
            </a:r>
          </a:p>
        </p:txBody>
      </p:sp>
      <p:sp>
        <p:nvSpPr>
          <p:cNvPr id="36" name="TextBox 35"/>
          <p:cNvSpPr txBox="1"/>
          <p:nvPr>
            <p:custDataLst>
              <p:tags r:id="rId6"/>
            </p:custDataLst>
          </p:nvPr>
        </p:nvSpPr>
        <p:spPr>
          <a:xfrm>
            <a:off x="5954935" y="3609892"/>
            <a:ext cx="742511" cy="584775"/>
          </a:xfrm>
          <a:prstGeom prst="rect">
            <a:avLst/>
          </a:prstGeom>
          <a:noFill/>
        </p:spPr>
        <p:txBody>
          <a:bodyPr wrap="none" rtlCol="0">
            <a:spAutoFit/>
          </a:bodyPr>
          <a:lstStyle/>
          <a:p>
            <a:r>
              <a:rPr lang="en-GB" sz="1600" b="1" dirty="0"/>
              <a:t>Frøya</a:t>
            </a:r>
          </a:p>
          <a:p>
            <a:r>
              <a:rPr lang="en-GB" sz="1600" b="1" dirty="0"/>
              <a:t>High</a:t>
            </a:r>
          </a:p>
        </p:txBody>
      </p:sp>
      <p:sp>
        <p:nvSpPr>
          <p:cNvPr id="37" name="TextBox 36"/>
          <p:cNvSpPr txBox="1"/>
          <p:nvPr>
            <p:custDataLst>
              <p:tags r:id="rId7"/>
            </p:custDataLst>
          </p:nvPr>
        </p:nvSpPr>
        <p:spPr>
          <a:xfrm rot="842465">
            <a:off x="1582477" y="3794098"/>
            <a:ext cx="2286203" cy="307777"/>
          </a:xfrm>
          <a:prstGeom prst="rect">
            <a:avLst/>
          </a:prstGeom>
          <a:noFill/>
        </p:spPr>
        <p:txBody>
          <a:bodyPr wrap="none" rtlCol="0">
            <a:spAutoFit/>
          </a:bodyPr>
          <a:lstStyle/>
          <a:p>
            <a:r>
              <a:rPr lang="en-GB" sz="1400" b="1" dirty="0"/>
              <a:t>Vøring transform margin</a:t>
            </a:r>
          </a:p>
        </p:txBody>
      </p:sp>
      <p:sp>
        <p:nvSpPr>
          <p:cNvPr id="40" name="TextBox 39"/>
          <p:cNvSpPr txBox="1"/>
          <p:nvPr>
            <p:custDataLst>
              <p:tags r:id="rId8"/>
            </p:custDataLst>
          </p:nvPr>
        </p:nvSpPr>
        <p:spPr>
          <a:xfrm>
            <a:off x="221529" y="5836257"/>
            <a:ext cx="1872629" cy="338554"/>
          </a:xfrm>
          <a:prstGeom prst="rect">
            <a:avLst/>
          </a:prstGeom>
          <a:noFill/>
        </p:spPr>
        <p:txBody>
          <a:bodyPr wrap="none" rtlCol="0">
            <a:spAutoFit/>
          </a:bodyPr>
          <a:lstStyle/>
          <a:p>
            <a:r>
              <a:rPr lang="en-GB" sz="1600" b="1" dirty="0"/>
              <a:t>Greenland at C24</a:t>
            </a:r>
          </a:p>
        </p:txBody>
      </p:sp>
      <p:sp>
        <p:nvSpPr>
          <p:cNvPr id="18" name="TextBox 17"/>
          <p:cNvSpPr txBox="1"/>
          <p:nvPr>
            <p:custDataLst>
              <p:tags r:id="rId9"/>
            </p:custDataLst>
          </p:nvPr>
        </p:nvSpPr>
        <p:spPr>
          <a:xfrm>
            <a:off x="5071006" y="2776330"/>
            <a:ext cx="811441" cy="338554"/>
          </a:xfrm>
          <a:prstGeom prst="rect">
            <a:avLst/>
          </a:prstGeom>
          <a:noFill/>
        </p:spPr>
        <p:txBody>
          <a:bodyPr wrap="none" rtlCol="0">
            <a:spAutoFit/>
          </a:bodyPr>
          <a:lstStyle/>
          <a:p>
            <a:r>
              <a:rPr lang="en-GB" sz="1600" b="1" dirty="0"/>
              <a:t>Halten</a:t>
            </a:r>
          </a:p>
        </p:txBody>
      </p:sp>
      <p:sp>
        <p:nvSpPr>
          <p:cNvPr id="19" name="TextBox 18"/>
          <p:cNvSpPr txBox="1"/>
          <p:nvPr>
            <p:custDataLst>
              <p:tags r:id="rId10"/>
            </p:custDataLst>
          </p:nvPr>
        </p:nvSpPr>
        <p:spPr>
          <a:xfrm rot="18628964">
            <a:off x="3656715" y="6344608"/>
            <a:ext cx="615874" cy="338554"/>
          </a:xfrm>
          <a:prstGeom prst="rect">
            <a:avLst/>
          </a:prstGeom>
          <a:noFill/>
        </p:spPr>
        <p:txBody>
          <a:bodyPr wrap="none" rtlCol="0">
            <a:spAutoFit/>
          </a:bodyPr>
          <a:lstStyle/>
          <a:p>
            <a:r>
              <a:rPr lang="en-GB" sz="1600" b="1" dirty="0">
                <a:solidFill>
                  <a:schemeClr val="bg1"/>
                </a:solidFill>
                <a:effectLst>
                  <a:outerShdw blurRad="38100" dist="38100" dir="2700000" algn="tl">
                    <a:srgbClr val="000000">
                      <a:alpha val="43137"/>
                    </a:srgbClr>
                  </a:outerShdw>
                </a:effectLst>
              </a:rPr>
              <a:t>SDR</a:t>
            </a:r>
          </a:p>
        </p:txBody>
      </p:sp>
      <p:sp>
        <p:nvSpPr>
          <p:cNvPr id="24" name="TextBox 23"/>
          <p:cNvSpPr txBox="1"/>
          <p:nvPr>
            <p:custDataLst>
              <p:tags r:id="rId11"/>
            </p:custDataLst>
          </p:nvPr>
        </p:nvSpPr>
        <p:spPr>
          <a:xfrm>
            <a:off x="5899868" y="6557918"/>
            <a:ext cx="3244132" cy="300082"/>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nSpc>
                <a:spcPct val="150000"/>
              </a:lnSpc>
              <a:buSzPct val="150000"/>
            </a:pPr>
            <a:r>
              <a:rPr lang="en-GB" sz="900" i="1" dirty="0">
                <a:cs typeface="Arial" pitchFamily="34" charset="0"/>
              </a:rPr>
              <a:t>Regional CFI-MNR seismic lines by courtesy of TGS </a:t>
            </a:r>
            <a:r>
              <a:rPr lang="en-GB" sz="900" i="1" dirty="0" err="1">
                <a:cs typeface="Arial" pitchFamily="34" charset="0"/>
              </a:rPr>
              <a:t>Nopec</a:t>
            </a:r>
            <a:endParaRPr lang="en-GB" sz="900" i="1" dirty="0">
              <a:latin typeface="Arial" pitchFamily="34" charset="0"/>
              <a:cs typeface="Arial" pitchFamily="34" charset="0"/>
            </a:endParaRPr>
          </a:p>
        </p:txBody>
      </p:sp>
      <p:sp>
        <p:nvSpPr>
          <p:cNvPr id="16" name="TextBox 15"/>
          <p:cNvSpPr txBox="1"/>
          <p:nvPr>
            <p:custDataLst>
              <p:tags r:id="rId12"/>
            </p:custDataLst>
          </p:nvPr>
        </p:nvSpPr>
        <p:spPr>
          <a:xfrm>
            <a:off x="4938775" y="1513399"/>
            <a:ext cx="1221680" cy="584775"/>
          </a:xfrm>
          <a:prstGeom prst="rect">
            <a:avLst/>
          </a:prstGeom>
          <a:noFill/>
        </p:spPr>
        <p:txBody>
          <a:bodyPr wrap="none" rtlCol="0">
            <a:spAutoFit/>
          </a:bodyPr>
          <a:lstStyle/>
          <a:p>
            <a:r>
              <a:rPr lang="en-GB" sz="1600" b="1" dirty="0"/>
              <a:t>Trøndelag </a:t>
            </a:r>
          </a:p>
          <a:p>
            <a:r>
              <a:rPr lang="en-GB" sz="1600" b="1" dirty="0"/>
              <a:t>Platform</a:t>
            </a:r>
          </a:p>
        </p:txBody>
      </p:sp>
      <p:cxnSp>
        <p:nvCxnSpPr>
          <p:cNvPr id="22" name="Straight Connector 21"/>
          <p:cNvCxnSpPr/>
          <p:nvPr>
            <p:custDataLst>
              <p:tags r:id="rId13"/>
            </p:custDataLst>
          </p:nvPr>
        </p:nvCxnSpPr>
        <p:spPr bwMode="auto">
          <a:xfrm flipH="1">
            <a:off x="4057650" y="2886075"/>
            <a:ext cx="2076450" cy="2343150"/>
          </a:xfrm>
          <a:prstGeom prst="line">
            <a:avLst/>
          </a:prstGeom>
          <a:noFill/>
          <a:ln w="57150" cap="flat" cmpd="sng" algn="ctr">
            <a:solidFill>
              <a:srgbClr val="FF0000"/>
            </a:solidFill>
            <a:prstDash val="solid"/>
            <a:round/>
            <a:headEnd type="none" w="med" len="med"/>
            <a:tailEnd type="none" w="med" len="med"/>
          </a:ln>
          <a:effectLst/>
        </p:spPr>
      </p:cxnSp>
      <p:sp>
        <p:nvSpPr>
          <p:cNvPr id="25" name="Rounded Rectangle 24"/>
          <p:cNvSpPr/>
          <p:nvPr>
            <p:custDataLst>
              <p:tags r:id="rId14"/>
            </p:custDataLst>
          </p:nvPr>
        </p:nvSpPr>
        <p:spPr bwMode="auto">
          <a:xfrm>
            <a:off x="6836735" y="499729"/>
            <a:ext cx="2020185" cy="499731"/>
          </a:xfrm>
          <a:prstGeom prst="roundRect">
            <a:avLst>
              <a:gd name="adj" fmla="val 47620"/>
            </a:avLst>
          </a:prstGeom>
          <a:solidFill>
            <a:schemeClr val="bg1"/>
          </a:solidFill>
          <a:ln w="28575" cap="flat" cmpd="sng" algn="ctr">
            <a:solidFill>
              <a:srgbClr val="00FFFF"/>
            </a:solidFill>
            <a:prstDash val="solid"/>
            <a:round/>
            <a:headEnd type="none" w="med" len="med"/>
            <a:tailEnd type="none" w="med" len="med"/>
          </a:ln>
          <a:effectLst/>
        </p:spPr>
        <p:txBody>
          <a:bodyPr rtlCol="0" anchor="ctr"/>
          <a:lstStyle/>
          <a:p>
            <a:pPr algn="ctr"/>
            <a:r>
              <a:rPr lang="en-GB" dirty="0">
                <a:solidFill>
                  <a:srgbClr val="00FFFF"/>
                </a:solidFill>
              </a:rPr>
              <a:t>ONSHORE</a:t>
            </a:r>
          </a:p>
        </p:txBody>
      </p:sp>
      <p:sp>
        <p:nvSpPr>
          <p:cNvPr id="26" name="Rounded Rectangle 25"/>
          <p:cNvSpPr/>
          <p:nvPr>
            <p:custDataLst>
              <p:tags r:id="rId15"/>
            </p:custDataLst>
          </p:nvPr>
        </p:nvSpPr>
        <p:spPr bwMode="auto">
          <a:xfrm>
            <a:off x="3958856" y="499729"/>
            <a:ext cx="2020185" cy="499731"/>
          </a:xfrm>
          <a:prstGeom prst="roundRect">
            <a:avLst>
              <a:gd name="adj" fmla="val 47620"/>
            </a:avLst>
          </a:prstGeom>
          <a:solidFill>
            <a:srgbClr val="00FFFF"/>
          </a:solidFill>
          <a:ln w="28575" cap="flat" cmpd="sng" algn="ctr">
            <a:solidFill>
              <a:schemeClr val="bg1"/>
            </a:solidFill>
            <a:prstDash val="solid"/>
            <a:round/>
            <a:headEnd type="none" w="med" len="med"/>
            <a:tailEnd type="none" w="med" len="med"/>
          </a:ln>
          <a:effectLst/>
        </p:spPr>
        <p:txBody>
          <a:bodyPr rtlCol="0" anchor="ctr"/>
          <a:lstStyle/>
          <a:p>
            <a:pPr algn="ctr"/>
            <a:r>
              <a:rPr lang="en-GB" dirty="0">
                <a:solidFill>
                  <a:schemeClr val="bg1"/>
                </a:solidFill>
              </a:rPr>
              <a:t>OFFSHORE</a:t>
            </a:r>
          </a:p>
        </p:txBody>
      </p:sp>
    </p:spTree>
    <p:extLst>
      <p:ext uri="{BB962C8B-B14F-4D97-AF65-F5344CB8AC3E}">
        <p14:creationId xmlns:p14="http://schemas.microsoft.com/office/powerpoint/2010/main" val="4155470912"/>
      </p:ext>
    </p:extLst>
  </p:cSld>
  <p:clrMapOvr>
    <a:masterClrMapping/>
  </p:clrMapOvr>
  <p:transition xmlns:p14="http://schemas.microsoft.com/office/powerpoint/2010/mai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custDataLst>
              <p:tags r:id="rId1"/>
            </p:custDataLst>
          </p:nvPr>
        </p:nvPicPr>
        <p:blipFill>
          <a:blip r:embed="rId6" cstate="print"/>
          <a:srcRect/>
          <a:stretch>
            <a:fillRect/>
          </a:stretch>
        </p:blipFill>
        <p:spPr bwMode="auto">
          <a:xfrm>
            <a:off x="0" y="623231"/>
            <a:ext cx="5136146" cy="5653926"/>
          </a:xfrm>
          <a:prstGeom prst="rect">
            <a:avLst/>
          </a:prstGeom>
          <a:noFill/>
          <a:ln w="28575" cap="flat" cmpd="sng">
            <a:noFill/>
            <a:prstDash val="sysDot"/>
            <a:miter lim="800000"/>
            <a:headEnd type="none" w="med" len="med"/>
            <a:tailEnd type="none" w="med" len="med"/>
          </a:ln>
        </p:spPr>
      </p:pic>
      <p:sp>
        <p:nvSpPr>
          <p:cNvPr id="3" name="TextBox 2"/>
          <p:cNvSpPr txBox="1"/>
          <p:nvPr>
            <p:custDataLst>
              <p:tags r:id="rId2"/>
            </p:custDataLst>
          </p:nvPr>
        </p:nvSpPr>
        <p:spPr>
          <a:xfrm>
            <a:off x="5127680" y="585559"/>
            <a:ext cx="4016320" cy="2893100"/>
          </a:xfrm>
          <a:prstGeom prst="rect">
            <a:avLst/>
          </a:prstGeom>
          <a:noFill/>
        </p:spPr>
        <p:txBody>
          <a:bodyPr wrap="square" rtlCol="0">
            <a:spAutoFit/>
          </a:bodyPr>
          <a:lstStyle/>
          <a:p>
            <a:pPr algn="just"/>
            <a:r>
              <a:rPr lang="en-US" sz="1400" i="1" dirty="0">
                <a:latin typeface="Arial" pitchFamily="34" charset="0"/>
                <a:cs typeface="Arial" pitchFamily="34" charset="0"/>
              </a:rPr>
              <a:t>“ The deformation both predates and postdates the magma-rich breakup. The </a:t>
            </a:r>
            <a:r>
              <a:rPr lang="en-US" sz="1400" i="1" dirty="0" err="1">
                <a:latin typeface="Arial" pitchFamily="34" charset="0"/>
                <a:cs typeface="Arial" pitchFamily="34" charset="0"/>
              </a:rPr>
              <a:t>hyperextended</a:t>
            </a:r>
            <a:r>
              <a:rPr lang="en-US" sz="1400" i="1" dirty="0">
                <a:latin typeface="Arial" pitchFamily="34" charset="0"/>
                <a:cs typeface="Arial" pitchFamily="34" charset="0"/>
              </a:rPr>
              <a:t> basins are often underlain</a:t>
            </a:r>
            <a:r>
              <a:rPr lang="en-US" sz="1400" i="1" dirty="0">
                <a:solidFill>
                  <a:srgbClr val="FF0000"/>
                </a:solidFill>
                <a:latin typeface="Arial" pitchFamily="34" charset="0"/>
                <a:cs typeface="Arial" pitchFamily="34" charset="0"/>
              </a:rPr>
              <a:t> by </a:t>
            </a:r>
            <a:r>
              <a:rPr lang="en-US" sz="1400" i="1" dirty="0">
                <a:solidFill>
                  <a:srgbClr val="FF00FF"/>
                </a:solidFill>
                <a:latin typeface="Arial" pitchFamily="34" charset="0"/>
                <a:cs typeface="Arial" pitchFamily="34" charset="0"/>
              </a:rPr>
              <a:t>high-velocity lower crustal bodies (LCB)</a:t>
            </a:r>
            <a:r>
              <a:rPr lang="en-US" sz="1400" i="1" dirty="0">
                <a:solidFill>
                  <a:srgbClr val="FF0000"/>
                </a:solidFill>
                <a:latin typeface="Arial" pitchFamily="34" charset="0"/>
                <a:cs typeface="Arial" pitchFamily="34" charset="0"/>
              </a:rPr>
              <a:t>, </a:t>
            </a:r>
            <a:r>
              <a:rPr lang="en-US" sz="1400" i="1" dirty="0">
                <a:latin typeface="Arial" pitchFamily="34" charset="0"/>
                <a:cs typeface="Arial" pitchFamily="34" charset="0"/>
              </a:rPr>
              <a:t>which we argue represent partially </a:t>
            </a:r>
            <a:r>
              <a:rPr lang="en-US" sz="1400" i="1" dirty="0" err="1">
                <a:solidFill>
                  <a:srgbClr val="FF0000"/>
                </a:solidFill>
                <a:latin typeface="Arial" pitchFamily="34" charset="0"/>
                <a:cs typeface="Arial" pitchFamily="34" charset="0"/>
              </a:rPr>
              <a:t>serpentinized</a:t>
            </a:r>
            <a:r>
              <a:rPr lang="en-US" sz="1400" i="1" dirty="0">
                <a:solidFill>
                  <a:srgbClr val="FF0000"/>
                </a:solidFill>
                <a:latin typeface="Arial" pitchFamily="34" charset="0"/>
                <a:cs typeface="Arial" pitchFamily="34" charset="0"/>
              </a:rPr>
              <a:t> upper mantle…</a:t>
            </a:r>
          </a:p>
          <a:p>
            <a:pPr algn="just"/>
            <a:endParaRPr lang="en-US" sz="1400" i="1" dirty="0">
              <a:solidFill>
                <a:srgbClr val="FF0000"/>
              </a:solidFill>
              <a:latin typeface="Arial" pitchFamily="34" charset="0"/>
              <a:cs typeface="Arial" pitchFamily="34" charset="0"/>
            </a:endParaRPr>
          </a:p>
          <a:p>
            <a:r>
              <a:rPr lang="en-US" sz="1400" i="1" dirty="0">
                <a:latin typeface="Arial" pitchFamily="34" charset="0"/>
                <a:cs typeface="Arial" pitchFamily="34" charset="0"/>
              </a:rPr>
              <a:t>…. “ We conclude that hyperextension and associated partial </a:t>
            </a:r>
            <a:r>
              <a:rPr lang="en-US" sz="1400" i="1" dirty="0" err="1">
                <a:latin typeface="Arial" pitchFamily="34" charset="0"/>
                <a:cs typeface="Arial" pitchFamily="34" charset="0"/>
              </a:rPr>
              <a:t>serpentinization</a:t>
            </a:r>
            <a:r>
              <a:rPr lang="en-US" sz="1400" i="1" dirty="0">
                <a:latin typeface="Arial" pitchFamily="34" charset="0"/>
                <a:cs typeface="Arial" pitchFamily="34" charset="0"/>
              </a:rPr>
              <a:t> of the mantle leads to </a:t>
            </a:r>
            <a:r>
              <a:rPr lang="en-US" sz="1400" i="1" dirty="0">
                <a:solidFill>
                  <a:srgbClr val="FF0000"/>
                </a:solidFill>
                <a:latin typeface="Arial" pitchFamily="34" charset="0"/>
                <a:cs typeface="Arial" pitchFamily="34" charset="0"/>
              </a:rPr>
              <a:t>long-term weakening and that </a:t>
            </a:r>
            <a:r>
              <a:rPr lang="en-US" sz="1400" i="1" dirty="0" err="1">
                <a:solidFill>
                  <a:srgbClr val="FF0000"/>
                </a:solidFill>
                <a:latin typeface="Arial" pitchFamily="34" charset="0"/>
                <a:cs typeface="Arial" pitchFamily="34" charset="0"/>
              </a:rPr>
              <a:t>hyperextended</a:t>
            </a:r>
            <a:r>
              <a:rPr lang="en-US" sz="1400" i="1" dirty="0">
                <a:solidFill>
                  <a:srgbClr val="FF0000"/>
                </a:solidFill>
                <a:latin typeface="Arial" pitchFamily="34" charset="0"/>
                <a:cs typeface="Arial" pitchFamily="34" charset="0"/>
              </a:rPr>
              <a:t> basins are prone to compressive deformation</a:t>
            </a:r>
            <a:r>
              <a:rPr lang="en-US" sz="1400" i="1" dirty="0">
                <a:latin typeface="Arial" pitchFamily="34" charset="0"/>
                <a:cs typeface="Arial" pitchFamily="34" charset="0"/>
              </a:rPr>
              <a:t>”</a:t>
            </a:r>
          </a:p>
          <a:p>
            <a:endParaRPr lang="en-US" sz="1400" b="1" dirty="0"/>
          </a:p>
          <a:p>
            <a:pPr algn="just"/>
            <a:r>
              <a:rPr lang="en-US" sz="1400" b="1" dirty="0"/>
              <a:t>(Lundin and Doré, 2012)</a:t>
            </a:r>
            <a:endParaRPr lang="en-GB" sz="1400" b="1" dirty="0"/>
          </a:p>
        </p:txBody>
      </p:sp>
      <p:sp>
        <p:nvSpPr>
          <p:cNvPr id="5" name="TextBox 4"/>
          <p:cNvSpPr txBox="1"/>
          <p:nvPr>
            <p:custDataLst>
              <p:tags r:id="rId3"/>
            </p:custDataLst>
          </p:nvPr>
        </p:nvSpPr>
        <p:spPr>
          <a:xfrm>
            <a:off x="5057030" y="3950804"/>
            <a:ext cx="4086970" cy="2862322"/>
          </a:xfrm>
          <a:prstGeom prst="rect">
            <a:avLst/>
          </a:prstGeom>
          <a:noFill/>
        </p:spPr>
        <p:txBody>
          <a:bodyPr wrap="square" rtlCol="0">
            <a:spAutoFit/>
          </a:bodyPr>
          <a:lstStyle/>
          <a:p>
            <a:pPr algn="ctr"/>
            <a:r>
              <a:rPr lang="en-GB" sz="1800" dirty="0">
                <a:solidFill>
                  <a:srgbClr val="7030A0"/>
                </a:solidFill>
              </a:rPr>
              <a:t>Hyperextension (crust&lt;10 km) everywhere ?? </a:t>
            </a:r>
          </a:p>
          <a:p>
            <a:pPr algn="ctr"/>
            <a:endParaRPr lang="en-GB" sz="1800" dirty="0">
              <a:solidFill>
                <a:srgbClr val="7030A0"/>
              </a:solidFill>
            </a:endParaRPr>
          </a:p>
          <a:p>
            <a:pPr algn="ctr"/>
            <a:r>
              <a:rPr lang="en-GB" sz="1800" dirty="0">
                <a:solidFill>
                  <a:srgbClr val="7030A0"/>
                </a:solidFill>
              </a:rPr>
              <a:t>Do we really need </a:t>
            </a:r>
            <a:r>
              <a:rPr lang="en-GB" sz="1800" dirty="0" err="1">
                <a:solidFill>
                  <a:srgbClr val="7030A0"/>
                </a:solidFill>
              </a:rPr>
              <a:t>serpentinized</a:t>
            </a:r>
            <a:r>
              <a:rPr lang="en-GB" sz="1800" dirty="0">
                <a:solidFill>
                  <a:srgbClr val="7030A0"/>
                </a:solidFill>
              </a:rPr>
              <a:t>  mantle to localised the compression ?</a:t>
            </a:r>
          </a:p>
          <a:p>
            <a:pPr algn="ctr"/>
            <a:endParaRPr lang="en-GB" sz="1800" dirty="0">
              <a:solidFill>
                <a:srgbClr val="7030A0"/>
              </a:solidFill>
            </a:endParaRPr>
          </a:p>
          <a:p>
            <a:pPr algn="ctr"/>
            <a:r>
              <a:rPr lang="en-GB" sz="1800" dirty="0">
                <a:solidFill>
                  <a:srgbClr val="7030A0"/>
                </a:solidFill>
              </a:rPr>
              <a:t> Evidences of </a:t>
            </a:r>
            <a:r>
              <a:rPr lang="en-GB" sz="1800" dirty="0" err="1">
                <a:solidFill>
                  <a:srgbClr val="7030A0"/>
                </a:solidFill>
              </a:rPr>
              <a:t>serpentinization</a:t>
            </a:r>
            <a:r>
              <a:rPr lang="en-GB" sz="1800" dirty="0">
                <a:solidFill>
                  <a:srgbClr val="7030A0"/>
                </a:solidFill>
              </a:rPr>
              <a:t> ?</a:t>
            </a:r>
          </a:p>
          <a:p>
            <a:pPr algn="ctr"/>
            <a:endParaRPr lang="en-GB" sz="1800" dirty="0">
              <a:solidFill>
                <a:srgbClr val="7030A0"/>
              </a:solidFill>
            </a:endParaRPr>
          </a:p>
          <a:p>
            <a:pPr algn="ctr"/>
            <a:r>
              <a:rPr lang="en-GB" sz="1800" dirty="0">
                <a:solidFill>
                  <a:srgbClr val="7030A0"/>
                </a:solidFill>
              </a:rPr>
              <a:t>What are the meaning of the pre-breakup LCBs ?</a:t>
            </a:r>
          </a:p>
        </p:txBody>
      </p:sp>
      <p:sp>
        <p:nvSpPr>
          <p:cNvPr id="6" name="Text Box 4"/>
          <p:cNvSpPr txBox="1">
            <a:spLocks noChangeArrowheads="1"/>
          </p:cNvSpPr>
          <p:nvPr>
            <p:custDataLst>
              <p:tags r:id="rId4"/>
            </p:custDataLst>
          </p:nvPr>
        </p:nvSpPr>
        <p:spPr bwMode="auto">
          <a:xfrm>
            <a:off x="0" y="0"/>
            <a:ext cx="9144000" cy="523220"/>
          </a:xfrm>
          <a:prstGeom prst="rect">
            <a:avLst/>
          </a:prstGeom>
          <a:solidFill>
            <a:srgbClr val="CC99FF"/>
          </a:solidFill>
          <a:ln w="9525">
            <a:noFill/>
            <a:miter lim="800000"/>
            <a:headEnd/>
            <a:tailEnd/>
          </a:ln>
        </p:spPr>
        <p:txBody>
          <a:bodyPr>
            <a:spAutoFit/>
          </a:bodyPr>
          <a:lstStyle/>
          <a:p>
            <a:pPr algn="l"/>
            <a:r>
              <a:rPr lang="nb-NO" sz="2800" dirty="0">
                <a:solidFill>
                  <a:schemeClr val="bg1"/>
                </a:solidFill>
              </a:rPr>
              <a:t>Hyperextension, LCB – open questions</a:t>
            </a:r>
            <a:endParaRPr lang="en-GB"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JPG"/>
          <p:cNvPicPr>
            <a:picLocks noChangeAspect="1"/>
          </p:cNvPicPr>
          <p:nvPr>
            <p:custDataLst>
              <p:tags r:id="rId1"/>
            </p:custDataLst>
          </p:nvPr>
        </p:nvPicPr>
        <p:blipFill>
          <a:blip r:embed="rId20" cstate="print"/>
          <a:srcRect/>
          <a:stretch>
            <a:fillRect/>
          </a:stretch>
        </p:blipFill>
        <p:spPr>
          <a:xfrm>
            <a:off x="358271" y="552450"/>
            <a:ext cx="8344104" cy="6305550"/>
          </a:xfrm>
          <a:prstGeom prst="rect">
            <a:avLst/>
          </a:prstGeom>
        </p:spPr>
      </p:pic>
      <p:sp>
        <p:nvSpPr>
          <p:cNvPr id="3" name="Text Box 4"/>
          <p:cNvSpPr txBox="1">
            <a:spLocks noChangeArrowheads="1"/>
          </p:cNvSpPr>
          <p:nvPr>
            <p:custDataLst>
              <p:tags r:id="rId2"/>
            </p:custDataLst>
          </p:nvPr>
        </p:nvSpPr>
        <p:spPr bwMode="auto">
          <a:xfrm>
            <a:off x="0" y="0"/>
            <a:ext cx="9144000" cy="461963"/>
          </a:xfrm>
          <a:prstGeom prst="rect">
            <a:avLst/>
          </a:prstGeom>
          <a:solidFill>
            <a:srgbClr val="CC99FF"/>
          </a:solidFill>
          <a:ln w="9525">
            <a:noFill/>
            <a:miter lim="800000"/>
            <a:headEnd/>
            <a:tailEnd/>
          </a:ln>
          <a:effectLst/>
        </p:spPr>
        <p:txBody>
          <a:bodyPr>
            <a:spAutoFit/>
          </a:bodyPr>
          <a:lstStyle/>
          <a:p>
            <a:pPr algn="l">
              <a:defRPr/>
            </a:pPr>
            <a:r>
              <a:rPr lang="nb-NO" b="1" dirty="0">
                <a:solidFill>
                  <a:schemeClr val="bg1"/>
                </a:solidFill>
                <a:effectLst>
                  <a:outerShdw blurRad="38100" dist="38100" dir="2700000" algn="tl">
                    <a:srgbClr val="000000">
                      <a:alpha val="43137"/>
                    </a:srgbClr>
                  </a:outerShdw>
                </a:effectLst>
                <a:latin typeface="Arial" charset="0"/>
              </a:rPr>
              <a:t>The </a:t>
            </a:r>
            <a:r>
              <a:rPr lang="nb-NO" b="1" dirty="0" err="1">
                <a:solidFill>
                  <a:schemeClr val="bg1"/>
                </a:solidFill>
                <a:effectLst>
                  <a:outerShdw blurRad="38100" dist="38100" dir="2700000" algn="tl">
                    <a:srgbClr val="000000">
                      <a:alpha val="43137"/>
                    </a:srgbClr>
                  </a:outerShdw>
                </a:effectLst>
                <a:latin typeface="Arial" charset="0"/>
              </a:rPr>
              <a:t>Mid</a:t>
            </a:r>
            <a:r>
              <a:rPr lang="nb-NO" b="1" dirty="0">
                <a:solidFill>
                  <a:schemeClr val="bg1"/>
                </a:solidFill>
                <a:effectLst>
                  <a:outerShdw blurRad="38100" dist="38100" dir="2700000" algn="tl">
                    <a:srgbClr val="000000">
                      <a:alpha val="43137"/>
                    </a:srgbClr>
                  </a:outerShdw>
                </a:effectLst>
                <a:latin typeface="Arial" charset="0"/>
              </a:rPr>
              <a:t> </a:t>
            </a:r>
            <a:r>
              <a:rPr lang="nb-NO" b="1" dirty="0" err="1">
                <a:solidFill>
                  <a:schemeClr val="bg1"/>
                </a:solidFill>
                <a:effectLst>
                  <a:outerShdw blurRad="38100" dist="38100" dir="2700000" algn="tl">
                    <a:srgbClr val="000000">
                      <a:alpha val="43137"/>
                    </a:srgbClr>
                  </a:outerShdw>
                </a:effectLst>
                <a:latin typeface="Arial" charset="0"/>
              </a:rPr>
              <a:t>Norwegian</a:t>
            </a:r>
            <a:r>
              <a:rPr lang="nb-NO" b="1" dirty="0">
                <a:solidFill>
                  <a:schemeClr val="bg1"/>
                </a:solidFill>
                <a:effectLst>
                  <a:outerShdw blurRad="38100" dist="38100" dir="2700000" algn="tl">
                    <a:srgbClr val="000000">
                      <a:alpha val="43137"/>
                    </a:srgbClr>
                  </a:outerShdw>
                </a:effectLst>
                <a:latin typeface="Arial" charset="0"/>
              </a:rPr>
              <a:t> margin: </a:t>
            </a:r>
            <a:r>
              <a:rPr lang="nb-NO" b="1" dirty="0" err="1">
                <a:solidFill>
                  <a:schemeClr val="bg1"/>
                </a:solidFill>
                <a:effectLst>
                  <a:outerShdw blurRad="38100" dist="38100" dir="2700000" algn="tl">
                    <a:srgbClr val="000000">
                      <a:alpha val="43137"/>
                    </a:srgbClr>
                  </a:outerShdw>
                </a:effectLst>
                <a:latin typeface="Arial" charset="0"/>
              </a:rPr>
              <a:t>known</a:t>
            </a:r>
            <a:r>
              <a:rPr lang="nb-NO" b="1" dirty="0">
                <a:solidFill>
                  <a:schemeClr val="bg1"/>
                </a:solidFill>
                <a:effectLst>
                  <a:outerShdw blurRad="38100" dist="38100" dir="2700000" algn="tl">
                    <a:srgbClr val="000000">
                      <a:alpha val="43137"/>
                    </a:srgbClr>
                  </a:outerShdw>
                </a:effectLst>
                <a:latin typeface="Arial" charset="0"/>
              </a:rPr>
              <a:t> and </a:t>
            </a:r>
            <a:r>
              <a:rPr lang="nb-NO" b="1" dirty="0" err="1">
                <a:solidFill>
                  <a:schemeClr val="bg1"/>
                </a:solidFill>
                <a:effectLst>
                  <a:outerShdw blurRad="38100" dist="38100" dir="2700000" algn="tl">
                    <a:srgbClr val="000000">
                      <a:alpha val="43137"/>
                    </a:srgbClr>
                  </a:outerShdw>
                </a:effectLst>
                <a:latin typeface="Arial" charset="0"/>
              </a:rPr>
              <a:t>unknown</a:t>
            </a:r>
            <a:endParaRPr lang="en-GB" b="1" dirty="0">
              <a:solidFill>
                <a:schemeClr val="bg1"/>
              </a:solidFill>
              <a:effectLst>
                <a:outerShdw blurRad="38100" dist="38100" dir="2700000" algn="tl">
                  <a:srgbClr val="000000">
                    <a:alpha val="43137"/>
                  </a:srgbClr>
                </a:outerShdw>
              </a:effectLst>
              <a:latin typeface="Arial" charset="0"/>
            </a:endParaRPr>
          </a:p>
        </p:txBody>
      </p:sp>
      <p:sp>
        <p:nvSpPr>
          <p:cNvPr id="4" name="TextBox 3"/>
          <p:cNvSpPr txBox="1"/>
          <p:nvPr>
            <p:custDataLst>
              <p:tags r:id="rId3"/>
            </p:custDataLst>
          </p:nvPr>
        </p:nvSpPr>
        <p:spPr>
          <a:xfrm>
            <a:off x="4051828" y="3493699"/>
            <a:ext cx="500458" cy="276999"/>
          </a:xfrm>
          <a:prstGeom prst="rect">
            <a:avLst/>
          </a:prstGeom>
          <a:noFill/>
        </p:spPr>
        <p:txBody>
          <a:bodyPr wrap="none" rtlCol="0">
            <a:spAutoFit/>
          </a:bodyPr>
          <a:lstStyle/>
          <a:p>
            <a:r>
              <a:rPr lang="en-GB" sz="1200" b="1" dirty="0">
                <a:solidFill>
                  <a:srgbClr val="FF00FF"/>
                </a:solidFill>
                <a:effectLst>
                  <a:outerShdw blurRad="38100" dist="38100" dir="2700000" algn="tl">
                    <a:srgbClr val="000000">
                      <a:alpha val="43137"/>
                    </a:srgbClr>
                  </a:outerShdw>
                </a:effectLst>
              </a:rPr>
              <a:t>LCB</a:t>
            </a:r>
          </a:p>
        </p:txBody>
      </p:sp>
      <p:sp>
        <p:nvSpPr>
          <p:cNvPr id="5" name="TextBox 4"/>
          <p:cNvSpPr txBox="1"/>
          <p:nvPr>
            <p:custDataLst>
              <p:tags r:id="rId4"/>
            </p:custDataLst>
          </p:nvPr>
        </p:nvSpPr>
        <p:spPr>
          <a:xfrm>
            <a:off x="3712522" y="5112590"/>
            <a:ext cx="500458" cy="276999"/>
          </a:xfrm>
          <a:prstGeom prst="rect">
            <a:avLst/>
          </a:prstGeom>
          <a:noFill/>
        </p:spPr>
        <p:txBody>
          <a:bodyPr wrap="none" rtlCol="0">
            <a:spAutoFit/>
          </a:bodyPr>
          <a:lstStyle/>
          <a:p>
            <a:r>
              <a:rPr lang="en-GB" sz="1200" b="1" dirty="0">
                <a:solidFill>
                  <a:srgbClr val="FF00FF"/>
                </a:solidFill>
                <a:effectLst>
                  <a:outerShdw blurRad="38100" dist="38100" dir="2700000" algn="tl">
                    <a:srgbClr val="000000">
                      <a:alpha val="43137"/>
                    </a:srgbClr>
                  </a:outerShdw>
                </a:effectLst>
              </a:rPr>
              <a:t>LCB</a:t>
            </a:r>
          </a:p>
        </p:txBody>
      </p:sp>
      <p:sp>
        <p:nvSpPr>
          <p:cNvPr id="6" name="TextBox 5"/>
          <p:cNvSpPr txBox="1"/>
          <p:nvPr>
            <p:custDataLst>
              <p:tags r:id="rId5"/>
            </p:custDataLst>
          </p:nvPr>
        </p:nvSpPr>
        <p:spPr>
          <a:xfrm>
            <a:off x="5129027" y="5078021"/>
            <a:ext cx="460382" cy="261610"/>
          </a:xfrm>
          <a:prstGeom prst="rect">
            <a:avLst/>
          </a:prstGeom>
          <a:noFill/>
        </p:spPr>
        <p:txBody>
          <a:bodyPr wrap="none" rtlCol="0">
            <a:spAutoFit/>
          </a:bodyPr>
          <a:lstStyle/>
          <a:p>
            <a:r>
              <a:rPr lang="en-GB" sz="1100" b="1" dirty="0"/>
              <a:t>TB?</a:t>
            </a:r>
          </a:p>
        </p:txBody>
      </p:sp>
      <p:sp>
        <p:nvSpPr>
          <p:cNvPr id="7" name="TextBox 6"/>
          <p:cNvSpPr txBox="1"/>
          <p:nvPr>
            <p:custDataLst>
              <p:tags r:id="rId6"/>
            </p:custDataLst>
          </p:nvPr>
        </p:nvSpPr>
        <p:spPr>
          <a:xfrm>
            <a:off x="8149284" y="5526657"/>
            <a:ext cx="460382" cy="261610"/>
          </a:xfrm>
          <a:prstGeom prst="rect">
            <a:avLst/>
          </a:prstGeom>
          <a:noFill/>
        </p:spPr>
        <p:txBody>
          <a:bodyPr wrap="none" rtlCol="0">
            <a:spAutoFit/>
          </a:bodyPr>
          <a:lstStyle/>
          <a:p>
            <a:r>
              <a:rPr lang="en-GB" sz="1100" b="1" dirty="0"/>
              <a:t>TB?</a:t>
            </a:r>
          </a:p>
        </p:txBody>
      </p:sp>
      <p:sp>
        <p:nvSpPr>
          <p:cNvPr id="8" name="Rectangle 17"/>
          <p:cNvSpPr>
            <a:spLocks noChangeArrowheads="1"/>
          </p:cNvSpPr>
          <p:nvPr>
            <p:custDataLst>
              <p:tags r:id="rId7"/>
            </p:custDataLst>
          </p:nvPr>
        </p:nvSpPr>
        <p:spPr bwMode="auto">
          <a:xfrm>
            <a:off x="0" y="5365284"/>
            <a:ext cx="3242929" cy="1492716"/>
          </a:xfrm>
          <a:prstGeom prst="rect">
            <a:avLst/>
          </a:prstGeom>
          <a:solidFill>
            <a:schemeClr val="bg1"/>
          </a:solidFill>
          <a:ln w="12700">
            <a:noFill/>
            <a:miter lim="800000"/>
            <a:headEnd/>
            <a:tailEnd/>
          </a:ln>
          <a:effectLst/>
        </p:spPr>
        <p:txBody>
          <a:bodyPr wrap="square">
            <a:spAutoFit/>
          </a:bodyPr>
          <a:lstStyle/>
          <a:p>
            <a:pPr algn="l">
              <a:spcBef>
                <a:spcPct val="50000"/>
              </a:spcBef>
              <a:buSzPct val="155000"/>
              <a:defRPr/>
            </a:pPr>
            <a:r>
              <a:rPr lang="en-GB" sz="1400" dirty="0">
                <a:cs typeface="Times New Roman" pitchFamily="18" charset="0"/>
              </a:rPr>
              <a:t>Basement origin/depth underneath the sedimentary basins ?</a:t>
            </a:r>
          </a:p>
          <a:p>
            <a:pPr algn="l">
              <a:spcBef>
                <a:spcPct val="50000"/>
              </a:spcBef>
              <a:buSzPct val="155000"/>
              <a:defRPr/>
            </a:pPr>
            <a:r>
              <a:rPr lang="en-GB" sz="1400" dirty="0">
                <a:cs typeface="Times New Roman" pitchFamily="18" charset="0"/>
              </a:rPr>
              <a:t>Inheritance -rift/margin development ?</a:t>
            </a:r>
          </a:p>
          <a:p>
            <a:pPr algn="l">
              <a:spcBef>
                <a:spcPct val="50000"/>
              </a:spcBef>
              <a:buSzPct val="155000"/>
              <a:defRPr/>
            </a:pPr>
            <a:r>
              <a:rPr lang="en-GB" sz="1400" dirty="0">
                <a:cs typeface="Times New Roman" pitchFamily="18" charset="0"/>
              </a:rPr>
              <a:t>Breakup and post-breakup evolution ?</a:t>
            </a:r>
          </a:p>
          <a:p>
            <a:pPr algn="l">
              <a:spcBef>
                <a:spcPct val="50000"/>
              </a:spcBef>
              <a:buSzPct val="155000"/>
              <a:defRPr/>
            </a:pPr>
            <a:r>
              <a:rPr lang="en-GB" sz="1400" dirty="0">
                <a:cs typeface="Times New Roman" pitchFamily="18" charset="0"/>
              </a:rPr>
              <a:t>Analogies with magma-poor margin ??</a:t>
            </a:r>
          </a:p>
        </p:txBody>
      </p:sp>
      <p:sp>
        <p:nvSpPr>
          <p:cNvPr id="9" name="TextBox 8"/>
          <p:cNvSpPr txBox="1"/>
          <p:nvPr>
            <p:custDataLst>
              <p:tags r:id="rId8"/>
            </p:custDataLst>
          </p:nvPr>
        </p:nvSpPr>
        <p:spPr>
          <a:xfrm rot="21141927">
            <a:off x="7489562" y="3879763"/>
            <a:ext cx="516487" cy="276999"/>
          </a:xfrm>
          <a:prstGeom prst="rect">
            <a:avLst/>
          </a:prstGeom>
          <a:noFill/>
        </p:spPr>
        <p:txBody>
          <a:bodyPr wrap="none" rtlCol="0">
            <a:spAutoFit/>
          </a:bodyPr>
          <a:lstStyle/>
          <a:p>
            <a:r>
              <a:rPr lang="en-GB" sz="1200" b="1" dirty="0">
                <a:solidFill>
                  <a:srgbClr val="99FF33"/>
                </a:solidFill>
              </a:rPr>
              <a:t>BCU</a:t>
            </a:r>
          </a:p>
        </p:txBody>
      </p:sp>
      <p:sp>
        <p:nvSpPr>
          <p:cNvPr id="10" name="TextBox 9"/>
          <p:cNvSpPr txBox="1"/>
          <p:nvPr>
            <p:custDataLst>
              <p:tags r:id="rId9"/>
            </p:custDataLst>
          </p:nvPr>
        </p:nvSpPr>
        <p:spPr>
          <a:xfrm rot="865606">
            <a:off x="5176597" y="4884507"/>
            <a:ext cx="492443" cy="261610"/>
          </a:xfrm>
          <a:prstGeom prst="rect">
            <a:avLst/>
          </a:prstGeom>
          <a:noFill/>
        </p:spPr>
        <p:txBody>
          <a:bodyPr wrap="none" rtlCol="0">
            <a:spAutoFit/>
          </a:bodyPr>
          <a:lstStyle/>
          <a:p>
            <a:r>
              <a:rPr lang="en-GB" sz="1050" b="1" dirty="0">
                <a:solidFill>
                  <a:srgbClr val="99FF33"/>
                </a:solidFill>
              </a:rPr>
              <a:t>BCU</a:t>
            </a:r>
          </a:p>
        </p:txBody>
      </p:sp>
      <p:sp>
        <p:nvSpPr>
          <p:cNvPr id="11" name="TextBox 10"/>
          <p:cNvSpPr txBox="1"/>
          <p:nvPr>
            <p:custDataLst>
              <p:tags r:id="rId10"/>
            </p:custDataLst>
          </p:nvPr>
        </p:nvSpPr>
        <p:spPr>
          <a:xfrm>
            <a:off x="6490536" y="5091379"/>
            <a:ext cx="341760" cy="400110"/>
          </a:xfrm>
          <a:prstGeom prst="rect">
            <a:avLst/>
          </a:prstGeom>
          <a:noFill/>
        </p:spPr>
        <p:txBody>
          <a:bodyPr wrap="none" rtlCol="0">
            <a:spAutoFit/>
          </a:bodyPr>
          <a:lstStyle/>
          <a:p>
            <a:r>
              <a:rPr lang="en-GB" sz="2000" b="1" dirty="0">
                <a:solidFill>
                  <a:srgbClr val="FF0000"/>
                </a:solidFill>
                <a:effectLst>
                  <a:outerShdw blurRad="38100" dist="38100" dir="2700000" algn="tl">
                    <a:srgbClr val="000000">
                      <a:alpha val="43137"/>
                    </a:srgbClr>
                  </a:outerShdw>
                </a:effectLst>
              </a:rPr>
              <a:t>?</a:t>
            </a:r>
          </a:p>
        </p:txBody>
      </p:sp>
      <p:sp>
        <p:nvSpPr>
          <p:cNvPr id="12" name="TextBox 11"/>
          <p:cNvSpPr txBox="1"/>
          <p:nvPr>
            <p:custDataLst>
              <p:tags r:id="rId11"/>
            </p:custDataLst>
          </p:nvPr>
        </p:nvSpPr>
        <p:spPr>
          <a:xfrm>
            <a:off x="5077484" y="6472520"/>
            <a:ext cx="341760" cy="400110"/>
          </a:xfrm>
          <a:prstGeom prst="rect">
            <a:avLst/>
          </a:prstGeom>
          <a:noFill/>
        </p:spPr>
        <p:txBody>
          <a:bodyPr wrap="none" rtlCol="0">
            <a:spAutoFit/>
          </a:bodyPr>
          <a:lstStyle/>
          <a:p>
            <a:r>
              <a:rPr lang="en-GB" sz="2000" b="1" dirty="0">
                <a:solidFill>
                  <a:srgbClr val="FF0000"/>
                </a:solidFill>
                <a:effectLst>
                  <a:outerShdw blurRad="38100" dist="38100" dir="2700000" algn="tl">
                    <a:srgbClr val="000000">
                      <a:alpha val="43137"/>
                    </a:srgbClr>
                  </a:outerShdw>
                </a:effectLst>
              </a:rPr>
              <a:t>?</a:t>
            </a:r>
          </a:p>
        </p:txBody>
      </p:sp>
      <p:sp>
        <p:nvSpPr>
          <p:cNvPr id="13" name="Freeform 12"/>
          <p:cNvSpPr/>
          <p:nvPr>
            <p:custDataLst>
              <p:tags r:id="rId12"/>
            </p:custDataLst>
          </p:nvPr>
        </p:nvSpPr>
        <p:spPr bwMode="auto">
          <a:xfrm>
            <a:off x="3572189" y="5045948"/>
            <a:ext cx="728506" cy="78711"/>
          </a:xfrm>
          <a:custGeom>
            <a:avLst/>
            <a:gdLst>
              <a:gd name="connsiteX0" fmla="*/ 0 w 728506"/>
              <a:gd name="connsiteY0" fmla="*/ 13397 h 78711"/>
              <a:gd name="connsiteX1" fmla="*/ 140677 w 728506"/>
              <a:gd name="connsiteY1" fmla="*/ 3349 h 78711"/>
              <a:gd name="connsiteX2" fmla="*/ 326571 w 728506"/>
              <a:gd name="connsiteY2" fmla="*/ 33494 h 78711"/>
              <a:gd name="connsiteX3" fmla="*/ 417007 w 728506"/>
              <a:gd name="connsiteY3" fmla="*/ 13397 h 78711"/>
              <a:gd name="connsiteX4" fmla="*/ 522514 w 728506"/>
              <a:gd name="connsiteY4" fmla="*/ 58615 h 78711"/>
              <a:gd name="connsiteX5" fmla="*/ 683288 w 728506"/>
              <a:gd name="connsiteY5" fmla="*/ 63639 h 78711"/>
              <a:gd name="connsiteX6" fmla="*/ 728506 w 728506"/>
              <a:gd name="connsiteY6" fmla="*/ 78711 h 7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506" h="78711">
                <a:moveTo>
                  <a:pt x="0" y="13397"/>
                </a:moveTo>
                <a:cubicBezTo>
                  <a:pt x="43124" y="6698"/>
                  <a:pt x="86249" y="0"/>
                  <a:pt x="140677" y="3349"/>
                </a:cubicBezTo>
                <a:cubicBezTo>
                  <a:pt x="195106" y="6699"/>
                  <a:pt x="280516" y="31819"/>
                  <a:pt x="326571" y="33494"/>
                </a:cubicBezTo>
                <a:cubicBezTo>
                  <a:pt x="372626" y="35169"/>
                  <a:pt x="384350" y="9210"/>
                  <a:pt x="417007" y="13397"/>
                </a:cubicBezTo>
                <a:cubicBezTo>
                  <a:pt x="449664" y="17584"/>
                  <a:pt x="478134" y="50241"/>
                  <a:pt x="522514" y="58615"/>
                </a:cubicBezTo>
                <a:cubicBezTo>
                  <a:pt x="566894" y="66989"/>
                  <a:pt x="648956" y="60290"/>
                  <a:pt x="683288" y="63639"/>
                </a:cubicBezTo>
                <a:cubicBezTo>
                  <a:pt x="717620" y="66988"/>
                  <a:pt x="723063" y="72849"/>
                  <a:pt x="728506" y="78711"/>
                </a:cubicBezTo>
              </a:path>
            </a:pathLst>
          </a:custGeom>
          <a:noFill/>
          <a:ln w="9525" cap="flat" cmpd="sng" algn="ctr">
            <a:solidFill>
              <a:srgbClr val="464523"/>
            </a:solidFill>
            <a:prstDash val="lgDash"/>
            <a:round/>
            <a:headEnd type="none" w="med" len="med"/>
            <a:tailEnd type="none" w="med" len="med"/>
          </a:ln>
          <a:effectLst/>
        </p:spPr>
        <p:txBody>
          <a:bodyPr rtlCol="0" anchor="ctr"/>
          <a:lstStyle/>
          <a:p>
            <a:pPr algn="ctr"/>
            <a:endParaRPr lang="en-GB"/>
          </a:p>
        </p:txBody>
      </p:sp>
      <p:sp>
        <p:nvSpPr>
          <p:cNvPr id="14" name="TextBox 13"/>
          <p:cNvSpPr txBox="1"/>
          <p:nvPr>
            <p:custDataLst>
              <p:tags r:id="rId13"/>
            </p:custDataLst>
          </p:nvPr>
        </p:nvSpPr>
        <p:spPr>
          <a:xfrm>
            <a:off x="6334186" y="4210654"/>
            <a:ext cx="341760" cy="400110"/>
          </a:xfrm>
          <a:prstGeom prst="rect">
            <a:avLst/>
          </a:prstGeom>
          <a:noFill/>
        </p:spPr>
        <p:txBody>
          <a:bodyPr wrap="none" rtlCol="0">
            <a:spAutoFit/>
          </a:bodyPr>
          <a:lstStyle/>
          <a:p>
            <a:r>
              <a:rPr lang="en-GB" sz="2000" b="1" dirty="0">
                <a:solidFill>
                  <a:srgbClr val="FF0000"/>
                </a:solidFill>
                <a:effectLst>
                  <a:outerShdw blurRad="38100" dist="38100" dir="2700000" algn="tl">
                    <a:srgbClr val="000000">
                      <a:alpha val="43137"/>
                    </a:srgbClr>
                  </a:outerShdw>
                </a:effectLst>
              </a:rPr>
              <a:t>?</a:t>
            </a:r>
          </a:p>
        </p:txBody>
      </p:sp>
      <p:sp>
        <p:nvSpPr>
          <p:cNvPr id="15" name="TextBox 14"/>
          <p:cNvSpPr txBox="1"/>
          <p:nvPr>
            <p:custDataLst>
              <p:tags r:id="rId14"/>
            </p:custDataLst>
          </p:nvPr>
        </p:nvSpPr>
        <p:spPr>
          <a:xfrm>
            <a:off x="4550915" y="5740621"/>
            <a:ext cx="341760" cy="400110"/>
          </a:xfrm>
          <a:prstGeom prst="rect">
            <a:avLst/>
          </a:prstGeom>
          <a:noFill/>
        </p:spPr>
        <p:txBody>
          <a:bodyPr wrap="none" rtlCol="0">
            <a:spAutoFit/>
          </a:bodyPr>
          <a:lstStyle/>
          <a:p>
            <a:r>
              <a:rPr lang="en-GB" sz="2000" b="1" dirty="0">
                <a:solidFill>
                  <a:srgbClr val="FF0000"/>
                </a:solidFill>
                <a:effectLst>
                  <a:outerShdw blurRad="38100" dist="38100" dir="2700000" algn="tl">
                    <a:srgbClr val="000000">
                      <a:alpha val="43137"/>
                    </a:srgbClr>
                  </a:outerShdw>
                </a:effectLst>
              </a:rPr>
              <a:t>?</a:t>
            </a:r>
          </a:p>
        </p:txBody>
      </p:sp>
      <p:sp>
        <p:nvSpPr>
          <p:cNvPr id="16" name="TextBox 15"/>
          <p:cNvSpPr txBox="1"/>
          <p:nvPr>
            <p:custDataLst>
              <p:tags r:id="rId15"/>
            </p:custDataLst>
          </p:nvPr>
        </p:nvSpPr>
        <p:spPr>
          <a:xfrm rot="5400000">
            <a:off x="8220670" y="5888503"/>
            <a:ext cx="1261884" cy="523220"/>
          </a:xfrm>
          <a:prstGeom prst="rect">
            <a:avLst/>
          </a:prstGeom>
          <a:noFill/>
        </p:spPr>
        <p:txBody>
          <a:bodyPr wrap="none" rtlCol="0">
            <a:spAutoFit/>
          </a:bodyPr>
          <a:lstStyle/>
          <a:p>
            <a:r>
              <a:rPr lang="en-GB" sz="2800" b="1" dirty="0">
                <a:solidFill>
                  <a:srgbClr val="FF0000"/>
                </a:solidFill>
              </a:rPr>
              <a:t>MØRE</a:t>
            </a:r>
          </a:p>
        </p:txBody>
      </p:sp>
      <p:sp>
        <p:nvSpPr>
          <p:cNvPr id="18" name="TextBox 17"/>
          <p:cNvSpPr txBox="1"/>
          <p:nvPr>
            <p:custDataLst>
              <p:tags r:id="rId16"/>
            </p:custDataLst>
          </p:nvPr>
        </p:nvSpPr>
        <p:spPr>
          <a:xfrm rot="5400000">
            <a:off x="8051553" y="3746706"/>
            <a:ext cx="1600118" cy="523220"/>
          </a:xfrm>
          <a:prstGeom prst="rect">
            <a:avLst/>
          </a:prstGeom>
          <a:noFill/>
        </p:spPr>
        <p:txBody>
          <a:bodyPr wrap="none" rtlCol="0">
            <a:spAutoFit/>
          </a:bodyPr>
          <a:lstStyle/>
          <a:p>
            <a:r>
              <a:rPr lang="en-GB" sz="2800" b="1" dirty="0">
                <a:solidFill>
                  <a:srgbClr val="00B0F0"/>
                </a:solidFill>
              </a:rPr>
              <a:t>VØRING</a:t>
            </a:r>
          </a:p>
        </p:txBody>
      </p:sp>
      <p:sp>
        <p:nvSpPr>
          <p:cNvPr id="19" name="TextBox 18"/>
          <p:cNvSpPr txBox="1"/>
          <p:nvPr>
            <p:custDataLst>
              <p:tags r:id="rId17"/>
            </p:custDataLst>
          </p:nvPr>
        </p:nvSpPr>
        <p:spPr>
          <a:xfrm rot="5400000">
            <a:off x="7901674" y="1578986"/>
            <a:ext cx="1899879" cy="523220"/>
          </a:xfrm>
          <a:prstGeom prst="rect">
            <a:avLst/>
          </a:prstGeom>
          <a:noFill/>
        </p:spPr>
        <p:txBody>
          <a:bodyPr wrap="none" rtlCol="0">
            <a:spAutoFit/>
          </a:bodyPr>
          <a:lstStyle/>
          <a:p>
            <a:r>
              <a:rPr lang="en-GB" sz="2800" b="1" dirty="0">
                <a:solidFill>
                  <a:srgbClr val="FF0000"/>
                </a:solidFill>
              </a:rPr>
              <a:t>LOFOTEN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Capture.JPG.jpeg"/>
          <p:cNvPicPr>
            <a:picLocks noChangeAspect="1"/>
          </p:cNvPicPr>
          <p:nvPr>
            <p:custDataLst>
              <p:tags r:id="rId1"/>
            </p:custDataLst>
          </p:nvPr>
        </p:nvPicPr>
        <p:blipFill>
          <a:blip r:embed="rId24" cstate="print"/>
          <a:stretch>
            <a:fillRect/>
          </a:stretch>
        </p:blipFill>
        <p:spPr>
          <a:xfrm>
            <a:off x="0" y="665544"/>
            <a:ext cx="9144000" cy="6192456"/>
          </a:xfrm>
          <a:prstGeom prst="rect">
            <a:avLst/>
          </a:prstGeom>
        </p:spPr>
      </p:pic>
      <p:sp>
        <p:nvSpPr>
          <p:cNvPr id="8225" name="Text Box 21"/>
          <p:cNvSpPr txBox="1">
            <a:spLocks noChangeArrowheads="1"/>
          </p:cNvSpPr>
          <p:nvPr>
            <p:custDataLst>
              <p:tags r:id="rId2"/>
            </p:custDataLst>
          </p:nvPr>
        </p:nvSpPr>
        <p:spPr bwMode="auto">
          <a:xfrm>
            <a:off x="0" y="0"/>
            <a:ext cx="7577267" cy="461665"/>
          </a:xfrm>
          <a:prstGeom prst="rect">
            <a:avLst/>
          </a:prstGeom>
          <a:noFill/>
          <a:ln w="9525">
            <a:noFill/>
            <a:miter lim="800000"/>
            <a:headEnd/>
            <a:tailEnd/>
          </a:ln>
        </p:spPr>
        <p:txBody>
          <a:bodyPr wrap="none">
            <a:spAutoFit/>
          </a:bodyPr>
          <a:lstStyle/>
          <a:p>
            <a:r>
              <a:rPr lang="en-GB" sz="2400" dirty="0">
                <a:solidFill>
                  <a:schemeClr val="bg1"/>
                </a:solidFill>
              </a:rPr>
              <a:t>BASAR PROJECT: Regional setting – scientific issues</a:t>
            </a:r>
          </a:p>
        </p:txBody>
      </p:sp>
      <p:sp>
        <p:nvSpPr>
          <p:cNvPr id="71" name="Text Box 4"/>
          <p:cNvSpPr txBox="1">
            <a:spLocks noChangeArrowheads="1"/>
          </p:cNvSpPr>
          <p:nvPr>
            <p:custDataLst>
              <p:tags r:id="rId3"/>
            </p:custDataLst>
          </p:nvPr>
        </p:nvSpPr>
        <p:spPr bwMode="auto">
          <a:xfrm>
            <a:off x="0" y="0"/>
            <a:ext cx="9144000" cy="461963"/>
          </a:xfrm>
          <a:prstGeom prst="rect">
            <a:avLst/>
          </a:prstGeom>
          <a:solidFill>
            <a:srgbClr val="CC99FF"/>
          </a:solidFill>
          <a:ln w="9525">
            <a:noFill/>
            <a:miter lim="800000"/>
            <a:headEnd/>
            <a:tailEnd/>
          </a:ln>
          <a:effectLst/>
        </p:spPr>
        <p:txBody>
          <a:bodyPr>
            <a:spAutoFit/>
          </a:bodyPr>
          <a:lstStyle/>
          <a:p>
            <a:pPr algn="l">
              <a:defRPr/>
            </a:pPr>
            <a:r>
              <a:rPr lang="nb-NO" b="1" dirty="0">
                <a:solidFill>
                  <a:schemeClr val="bg1"/>
                </a:solidFill>
                <a:effectLst>
                  <a:outerShdw blurRad="38100" dist="38100" dir="2700000" algn="tl">
                    <a:srgbClr val="000000">
                      <a:alpha val="43137"/>
                    </a:srgbClr>
                  </a:outerShdw>
                </a:effectLst>
                <a:latin typeface="Arial" charset="0"/>
              </a:rPr>
              <a:t>Base Cretaceous- Pre-Cretaceous rift system</a:t>
            </a:r>
            <a:endParaRPr lang="en-GB" b="1" dirty="0">
              <a:solidFill>
                <a:schemeClr val="bg1"/>
              </a:solidFill>
              <a:effectLst>
                <a:outerShdw blurRad="38100" dist="38100" dir="2700000" algn="tl">
                  <a:srgbClr val="000000">
                    <a:alpha val="43137"/>
                  </a:srgbClr>
                </a:outerShdw>
              </a:effectLst>
              <a:latin typeface="Arial" charset="0"/>
            </a:endParaRPr>
          </a:p>
        </p:txBody>
      </p:sp>
      <p:pic>
        <p:nvPicPr>
          <p:cNvPr id="28" name="Picture 27" descr="BCU12OctobreUTM32WGS84_SURFER_Vscalebar.png"/>
          <p:cNvPicPr>
            <a:picLocks noChangeAspect="1"/>
          </p:cNvPicPr>
          <p:nvPr>
            <p:custDataLst>
              <p:tags r:id="rId4"/>
            </p:custDataLst>
          </p:nvPr>
        </p:nvPicPr>
        <p:blipFill>
          <a:blip r:embed="rId25" cstate="print"/>
          <a:stretch>
            <a:fillRect/>
          </a:stretch>
        </p:blipFill>
        <p:spPr>
          <a:xfrm>
            <a:off x="8410667" y="3820679"/>
            <a:ext cx="733333" cy="2600000"/>
          </a:xfrm>
          <a:prstGeom prst="rect">
            <a:avLst/>
          </a:prstGeom>
        </p:spPr>
      </p:pic>
      <p:sp>
        <p:nvSpPr>
          <p:cNvPr id="29" name="TextBox 28"/>
          <p:cNvSpPr txBox="1"/>
          <p:nvPr>
            <p:custDataLst>
              <p:tags r:id="rId5"/>
            </p:custDataLst>
          </p:nvPr>
        </p:nvSpPr>
        <p:spPr>
          <a:xfrm>
            <a:off x="3200178" y="1940118"/>
            <a:ext cx="1449436" cy="338554"/>
          </a:xfrm>
          <a:prstGeom prst="rect">
            <a:avLst/>
          </a:prstGeom>
          <a:noFill/>
        </p:spPr>
        <p:txBody>
          <a:bodyPr wrap="none" rtlCol="0">
            <a:spAutoFit/>
          </a:bodyPr>
          <a:lstStyle/>
          <a:p>
            <a:r>
              <a:rPr lang="en-GB" sz="1600" b="1" dirty="0">
                <a:solidFill>
                  <a:srgbClr val="FF0000"/>
                </a:solidFill>
                <a:effectLst>
                  <a:outerShdw blurRad="38100" dist="38100" dir="2700000" algn="tl">
                    <a:srgbClr val="000000">
                      <a:alpha val="43137"/>
                    </a:srgbClr>
                  </a:outerShdw>
                </a:effectLst>
              </a:rPr>
              <a:t>Vøring Basin</a:t>
            </a:r>
          </a:p>
        </p:txBody>
      </p:sp>
      <p:sp>
        <p:nvSpPr>
          <p:cNvPr id="30" name="TextBox 29"/>
          <p:cNvSpPr txBox="1"/>
          <p:nvPr>
            <p:custDataLst>
              <p:tags r:id="rId6"/>
            </p:custDataLst>
          </p:nvPr>
        </p:nvSpPr>
        <p:spPr>
          <a:xfrm>
            <a:off x="4576916" y="5869388"/>
            <a:ext cx="1290738" cy="338554"/>
          </a:xfrm>
          <a:prstGeom prst="rect">
            <a:avLst/>
          </a:prstGeom>
          <a:noFill/>
        </p:spPr>
        <p:txBody>
          <a:bodyPr wrap="none" rtlCol="0">
            <a:spAutoFit/>
          </a:bodyPr>
          <a:lstStyle/>
          <a:p>
            <a:r>
              <a:rPr lang="en-GB" sz="1600" b="1" dirty="0">
                <a:solidFill>
                  <a:srgbClr val="FF0000"/>
                </a:solidFill>
                <a:effectLst>
                  <a:outerShdw blurRad="38100" dist="38100" dir="2700000" algn="tl">
                    <a:srgbClr val="000000">
                      <a:alpha val="43137"/>
                    </a:srgbClr>
                  </a:outerShdw>
                </a:effectLst>
              </a:rPr>
              <a:t>Møre Basin</a:t>
            </a:r>
          </a:p>
        </p:txBody>
      </p:sp>
      <p:sp>
        <p:nvSpPr>
          <p:cNvPr id="35" name="TextBox 34"/>
          <p:cNvSpPr txBox="1"/>
          <p:nvPr>
            <p:custDataLst>
              <p:tags r:id="rId7"/>
            </p:custDataLst>
          </p:nvPr>
        </p:nvSpPr>
        <p:spPr>
          <a:xfrm>
            <a:off x="1" y="442098"/>
            <a:ext cx="5847906" cy="1169551"/>
          </a:xfrm>
          <a:prstGeom prst="rect">
            <a:avLst/>
          </a:prstGeom>
          <a:solidFill>
            <a:schemeClr val="bg1"/>
          </a:solidFill>
        </p:spPr>
        <p:txBody>
          <a:bodyPr wrap="square" rtlCol="0">
            <a:spAutoFit/>
          </a:bodyPr>
          <a:lstStyle/>
          <a:p>
            <a:pPr algn="just">
              <a:buSzPct val="150000"/>
              <a:buFont typeface="Arial" pitchFamily="34" charset="0"/>
              <a:buChar char="•"/>
            </a:pPr>
            <a:r>
              <a:rPr lang="en-GB" sz="1400" dirty="0">
                <a:cs typeface="Arial" pitchFamily="34" charset="0"/>
              </a:rPr>
              <a:t> </a:t>
            </a:r>
            <a:r>
              <a:rPr lang="en-GB" sz="1400" dirty="0">
                <a:solidFill>
                  <a:srgbClr val="FF0000"/>
                </a:solidFill>
                <a:cs typeface="Arial" pitchFamily="34" charset="0"/>
              </a:rPr>
              <a:t>The Jan Mayen corridor: </a:t>
            </a:r>
            <a:r>
              <a:rPr lang="en-GB" sz="1400" dirty="0">
                <a:cs typeface="Arial" pitchFamily="34" charset="0"/>
              </a:rPr>
              <a:t>a major ‘crustal transfer zone’ between the Møre and the Vøring basins. An oblique transition between narrow and wide platform regions. “en </a:t>
            </a:r>
            <a:r>
              <a:rPr lang="en-GB" sz="1400" dirty="0" err="1">
                <a:cs typeface="Arial" pitchFamily="34" charset="0"/>
              </a:rPr>
              <a:t>échelon</a:t>
            </a:r>
            <a:r>
              <a:rPr lang="en-GB" sz="1400" dirty="0">
                <a:cs typeface="Arial" pitchFamily="34" charset="0"/>
              </a:rPr>
              <a:t>” deep crustal rafts in the middle</a:t>
            </a:r>
          </a:p>
          <a:p>
            <a:pPr algn="just">
              <a:buSzPct val="150000"/>
              <a:buFont typeface="Arial" pitchFamily="34" charset="0"/>
              <a:buChar char="•"/>
            </a:pPr>
            <a:endParaRPr lang="en-GB" sz="1400" dirty="0">
              <a:solidFill>
                <a:srgbClr val="3333FF"/>
              </a:solidFill>
              <a:cs typeface="Arial" pitchFamily="34" charset="0"/>
            </a:endParaRPr>
          </a:p>
          <a:p>
            <a:pPr algn="just">
              <a:buSzPct val="150000"/>
              <a:buFont typeface="Arial" pitchFamily="34" charset="0"/>
              <a:buChar char="•"/>
            </a:pPr>
            <a:r>
              <a:rPr lang="en-GB" sz="1400" dirty="0">
                <a:solidFill>
                  <a:srgbClr val="3333FF"/>
                </a:solidFill>
                <a:cs typeface="Arial" pitchFamily="34" charset="0"/>
              </a:rPr>
              <a:t> Which kind of deformation and crustal structure occurs at this level ?</a:t>
            </a:r>
          </a:p>
        </p:txBody>
      </p:sp>
      <p:sp>
        <p:nvSpPr>
          <p:cNvPr id="39" name="TextBox 38"/>
          <p:cNvSpPr txBox="1"/>
          <p:nvPr>
            <p:custDataLst>
              <p:tags r:id="rId8"/>
            </p:custDataLst>
          </p:nvPr>
        </p:nvSpPr>
        <p:spPr>
          <a:xfrm>
            <a:off x="5837274" y="6350169"/>
            <a:ext cx="3306726" cy="5078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nSpc>
                <a:spcPct val="150000"/>
              </a:lnSpc>
              <a:buSzPct val="150000"/>
            </a:pPr>
            <a:r>
              <a:rPr lang="en-GB" sz="900" i="1" dirty="0">
                <a:latin typeface="Arial" pitchFamily="34" charset="0"/>
                <a:cs typeface="Arial" pitchFamily="34" charset="0"/>
              </a:rPr>
              <a:t>(BCU and COBs after Gernigon et al., 2015). Volcanism modified after Berndt et al., 2001 and Abdelmalak et al., 2015</a:t>
            </a:r>
          </a:p>
        </p:txBody>
      </p:sp>
      <p:sp>
        <p:nvSpPr>
          <p:cNvPr id="40" name="TextBox 39"/>
          <p:cNvSpPr txBox="1"/>
          <p:nvPr>
            <p:custDataLst>
              <p:tags r:id="rId9"/>
            </p:custDataLst>
          </p:nvPr>
        </p:nvSpPr>
        <p:spPr>
          <a:xfrm>
            <a:off x="0" y="4156313"/>
            <a:ext cx="1872628" cy="584775"/>
          </a:xfrm>
          <a:prstGeom prst="rect">
            <a:avLst/>
          </a:prstGeom>
          <a:noFill/>
        </p:spPr>
        <p:txBody>
          <a:bodyPr wrap="none" rtlCol="0">
            <a:spAutoFit/>
          </a:bodyPr>
          <a:lstStyle/>
          <a:p>
            <a:r>
              <a:rPr lang="en-GB" sz="1600" b="1" dirty="0"/>
              <a:t>Greenland at C24</a:t>
            </a:r>
          </a:p>
          <a:p>
            <a:r>
              <a:rPr lang="en-GB" sz="1600" b="1" dirty="0"/>
              <a:t>(~54 Ma)</a:t>
            </a:r>
          </a:p>
        </p:txBody>
      </p:sp>
      <p:sp>
        <p:nvSpPr>
          <p:cNvPr id="43" name="TextBox 42"/>
          <p:cNvSpPr txBox="1"/>
          <p:nvPr>
            <p:custDataLst>
              <p:tags r:id="rId10"/>
            </p:custDataLst>
          </p:nvPr>
        </p:nvSpPr>
        <p:spPr>
          <a:xfrm rot="18628964">
            <a:off x="3656715" y="6344608"/>
            <a:ext cx="615874" cy="338554"/>
          </a:xfrm>
          <a:prstGeom prst="rect">
            <a:avLst/>
          </a:prstGeom>
          <a:noFill/>
        </p:spPr>
        <p:txBody>
          <a:bodyPr wrap="none" rtlCol="0">
            <a:spAutoFit/>
          </a:bodyPr>
          <a:lstStyle/>
          <a:p>
            <a:r>
              <a:rPr lang="en-GB" sz="1600" b="1" dirty="0">
                <a:solidFill>
                  <a:schemeClr val="bg1"/>
                </a:solidFill>
                <a:effectLst>
                  <a:outerShdw blurRad="38100" dist="38100" dir="2700000" algn="tl">
                    <a:srgbClr val="000000">
                      <a:alpha val="43137"/>
                    </a:srgbClr>
                  </a:outerShdw>
                </a:effectLst>
              </a:rPr>
              <a:t>SDR</a:t>
            </a:r>
          </a:p>
        </p:txBody>
      </p:sp>
      <p:sp>
        <p:nvSpPr>
          <p:cNvPr id="45" name="TextBox 44"/>
          <p:cNvSpPr txBox="1"/>
          <p:nvPr>
            <p:custDataLst>
              <p:tags r:id="rId11"/>
            </p:custDataLst>
          </p:nvPr>
        </p:nvSpPr>
        <p:spPr>
          <a:xfrm rot="862589">
            <a:off x="3566076" y="3898490"/>
            <a:ext cx="2549096" cy="400110"/>
          </a:xfrm>
          <a:prstGeom prst="rect">
            <a:avLst/>
          </a:prstGeom>
          <a:noFill/>
        </p:spPr>
        <p:txBody>
          <a:bodyPr wrap="none" rtlCol="0">
            <a:spAutoFit/>
          </a:bodyPr>
          <a:lstStyle/>
          <a:p>
            <a:r>
              <a:rPr lang="en-GB" sz="2000" b="1" dirty="0">
                <a:solidFill>
                  <a:srgbClr val="FF0000"/>
                </a:solidFill>
                <a:effectLst>
                  <a:outerShdw blurRad="38100" dist="38100" dir="2700000" algn="tl">
                    <a:srgbClr val="000000">
                      <a:alpha val="43137"/>
                    </a:srgbClr>
                  </a:outerShdw>
                </a:effectLst>
              </a:rPr>
              <a:t>Jan Mayen corridor</a:t>
            </a:r>
          </a:p>
        </p:txBody>
      </p:sp>
      <p:sp>
        <p:nvSpPr>
          <p:cNvPr id="36" name="TextBox 35"/>
          <p:cNvSpPr txBox="1"/>
          <p:nvPr>
            <p:custDataLst>
              <p:tags r:id="rId12"/>
            </p:custDataLst>
          </p:nvPr>
        </p:nvSpPr>
        <p:spPr>
          <a:xfrm>
            <a:off x="5923037" y="3726850"/>
            <a:ext cx="742511" cy="584775"/>
          </a:xfrm>
          <a:prstGeom prst="rect">
            <a:avLst/>
          </a:prstGeom>
          <a:noFill/>
        </p:spPr>
        <p:txBody>
          <a:bodyPr wrap="none" rtlCol="0">
            <a:spAutoFit/>
          </a:bodyPr>
          <a:lstStyle/>
          <a:p>
            <a:r>
              <a:rPr lang="en-GB" sz="1600" b="1" dirty="0"/>
              <a:t>Frøya</a:t>
            </a:r>
          </a:p>
          <a:p>
            <a:r>
              <a:rPr lang="en-GB" sz="1600" b="1" dirty="0"/>
              <a:t>High</a:t>
            </a:r>
          </a:p>
        </p:txBody>
      </p:sp>
      <p:sp>
        <p:nvSpPr>
          <p:cNvPr id="17" name="TextBox 16"/>
          <p:cNvSpPr txBox="1"/>
          <p:nvPr>
            <p:custDataLst>
              <p:tags r:id="rId13"/>
            </p:custDataLst>
          </p:nvPr>
        </p:nvSpPr>
        <p:spPr>
          <a:xfrm>
            <a:off x="5109794" y="1731473"/>
            <a:ext cx="1163973" cy="584775"/>
          </a:xfrm>
          <a:prstGeom prst="rect">
            <a:avLst/>
          </a:prstGeom>
          <a:noFill/>
        </p:spPr>
        <p:txBody>
          <a:bodyPr wrap="none" rtlCol="0">
            <a:spAutoFit/>
          </a:bodyPr>
          <a:lstStyle/>
          <a:p>
            <a:r>
              <a:rPr lang="en-GB" sz="1600" b="1" dirty="0"/>
              <a:t>Trøndelag</a:t>
            </a:r>
          </a:p>
          <a:p>
            <a:r>
              <a:rPr lang="en-GB" sz="1600" b="1" dirty="0"/>
              <a:t>Platform</a:t>
            </a:r>
          </a:p>
        </p:txBody>
      </p:sp>
      <p:sp>
        <p:nvSpPr>
          <p:cNvPr id="18" name="TextBox 17"/>
          <p:cNvSpPr txBox="1"/>
          <p:nvPr>
            <p:custDataLst>
              <p:tags r:id="rId14"/>
            </p:custDataLst>
          </p:nvPr>
        </p:nvSpPr>
        <p:spPr>
          <a:xfrm>
            <a:off x="5050865" y="2766375"/>
            <a:ext cx="909993" cy="584775"/>
          </a:xfrm>
          <a:prstGeom prst="rect">
            <a:avLst/>
          </a:prstGeom>
          <a:noFill/>
        </p:spPr>
        <p:txBody>
          <a:bodyPr wrap="none" rtlCol="0">
            <a:spAutoFit/>
          </a:bodyPr>
          <a:lstStyle/>
          <a:p>
            <a:r>
              <a:rPr lang="en-GB" sz="1600" b="1" dirty="0"/>
              <a:t>Halten</a:t>
            </a:r>
          </a:p>
          <a:p>
            <a:r>
              <a:rPr lang="en-GB" sz="1600" b="1" dirty="0"/>
              <a:t>Terrace</a:t>
            </a:r>
          </a:p>
        </p:txBody>
      </p:sp>
      <p:sp>
        <p:nvSpPr>
          <p:cNvPr id="19" name="TextBox 18"/>
          <p:cNvSpPr txBox="1"/>
          <p:nvPr>
            <p:custDataLst>
              <p:tags r:id="rId15"/>
            </p:custDataLst>
          </p:nvPr>
        </p:nvSpPr>
        <p:spPr>
          <a:xfrm rot="1106024">
            <a:off x="2462578" y="3136603"/>
            <a:ext cx="1532792" cy="338554"/>
          </a:xfrm>
          <a:prstGeom prst="rect">
            <a:avLst/>
          </a:prstGeom>
          <a:noFill/>
        </p:spPr>
        <p:txBody>
          <a:bodyPr wrap="none" rtlCol="0">
            <a:spAutoFit/>
          </a:bodyPr>
          <a:lstStyle/>
          <a:p>
            <a:r>
              <a:rPr lang="en-GB" sz="1600" b="1" dirty="0"/>
              <a:t>S. Gjallar-Rån</a:t>
            </a:r>
          </a:p>
        </p:txBody>
      </p:sp>
      <p:sp>
        <p:nvSpPr>
          <p:cNvPr id="21" name="TextBox 20"/>
          <p:cNvSpPr txBox="1"/>
          <p:nvPr>
            <p:custDataLst>
              <p:tags r:id="rId16"/>
            </p:custDataLst>
          </p:nvPr>
        </p:nvSpPr>
        <p:spPr>
          <a:xfrm>
            <a:off x="824183" y="3232297"/>
            <a:ext cx="790473" cy="338554"/>
          </a:xfrm>
          <a:prstGeom prst="rect">
            <a:avLst/>
          </a:prstGeom>
          <a:noFill/>
        </p:spPr>
        <p:txBody>
          <a:bodyPr wrap="none" rtlCol="0">
            <a:spAutoFit/>
          </a:bodyPr>
          <a:lstStyle/>
          <a:p>
            <a:r>
              <a:rPr lang="en-GB" sz="1600" b="1" dirty="0" err="1"/>
              <a:t>Traillø</a:t>
            </a:r>
            <a:endParaRPr lang="en-GB" sz="1600" b="1" dirty="0"/>
          </a:p>
        </p:txBody>
      </p:sp>
      <p:sp>
        <p:nvSpPr>
          <p:cNvPr id="37" name="TextBox 36"/>
          <p:cNvSpPr txBox="1"/>
          <p:nvPr>
            <p:custDataLst>
              <p:tags r:id="rId17"/>
            </p:custDataLst>
          </p:nvPr>
        </p:nvSpPr>
        <p:spPr>
          <a:xfrm rot="1131253">
            <a:off x="1571844" y="3879159"/>
            <a:ext cx="2286202" cy="307777"/>
          </a:xfrm>
          <a:prstGeom prst="rect">
            <a:avLst/>
          </a:prstGeom>
          <a:noFill/>
        </p:spPr>
        <p:txBody>
          <a:bodyPr wrap="none" rtlCol="0">
            <a:spAutoFit/>
          </a:bodyPr>
          <a:lstStyle/>
          <a:p>
            <a:r>
              <a:rPr lang="en-GB" sz="1400" b="1" dirty="0">
                <a:solidFill>
                  <a:srgbClr val="C00000"/>
                </a:solidFill>
              </a:rPr>
              <a:t>Vøring transform margin</a:t>
            </a:r>
          </a:p>
        </p:txBody>
      </p:sp>
      <p:sp>
        <p:nvSpPr>
          <p:cNvPr id="24" name="Rounded Rectangle 23"/>
          <p:cNvSpPr/>
          <p:nvPr>
            <p:custDataLst>
              <p:tags r:id="rId18"/>
            </p:custDataLst>
          </p:nvPr>
        </p:nvSpPr>
        <p:spPr bwMode="auto">
          <a:xfrm>
            <a:off x="5475768" y="2402958"/>
            <a:ext cx="956930" cy="372140"/>
          </a:xfrm>
          <a:prstGeom prst="roundRect">
            <a:avLst>
              <a:gd name="adj" fmla="val 47620"/>
            </a:avLst>
          </a:prstGeom>
          <a:solidFill>
            <a:srgbClr val="00FFFF"/>
          </a:solidFill>
          <a:ln w="28575" cap="flat" cmpd="sng" algn="ctr">
            <a:solidFill>
              <a:schemeClr val="bg1"/>
            </a:solidFill>
            <a:prstDash val="solid"/>
            <a:round/>
            <a:headEnd type="none" w="med" len="med"/>
            <a:tailEnd type="none" w="med" len="med"/>
          </a:ln>
          <a:effectLst/>
        </p:spPr>
        <p:txBody>
          <a:bodyPr rtlCol="0" anchor="ctr"/>
          <a:lstStyle/>
          <a:p>
            <a:pPr algn="ctr"/>
            <a:r>
              <a:rPr lang="en-GB" dirty="0">
                <a:solidFill>
                  <a:schemeClr val="bg1"/>
                </a:solidFill>
              </a:rPr>
              <a:t>wide</a:t>
            </a:r>
          </a:p>
        </p:txBody>
      </p:sp>
      <p:sp>
        <p:nvSpPr>
          <p:cNvPr id="25" name="Rounded Rectangle 24"/>
          <p:cNvSpPr/>
          <p:nvPr>
            <p:custDataLst>
              <p:tags r:id="rId19"/>
            </p:custDataLst>
          </p:nvPr>
        </p:nvSpPr>
        <p:spPr bwMode="auto">
          <a:xfrm>
            <a:off x="6202326" y="5575004"/>
            <a:ext cx="1304260" cy="372140"/>
          </a:xfrm>
          <a:prstGeom prst="roundRect">
            <a:avLst>
              <a:gd name="adj" fmla="val 47620"/>
            </a:avLst>
          </a:prstGeom>
          <a:solidFill>
            <a:schemeClr val="bg1"/>
          </a:solidFill>
          <a:ln w="28575" cap="flat" cmpd="sng" algn="ctr">
            <a:solidFill>
              <a:srgbClr val="00FFFF"/>
            </a:solidFill>
            <a:prstDash val="solid"/>
            <a:round/>
            <a:headEnd type="none" w="med" len="med"/>
            <a:tailEnd type="none" w="med" len="med"/>
          </a:ln>
          <a:effectLst/>
        </p:spPr>
        <p:txBody>
          <a:bodyPr rtlCol="0" anchor="ctr"/>
          <a:lstStyle/>
          <a:p>
            <a:pPr algn="ctr"/>
            <a:r>
              <a:rPr lang="en-GB" dirty="0">
                <a:solidFill>
                  <a:srgbClr val="00FFFF"/>
                </a:solidFill>
              </a:rPr>
              <a:t>narrow</a:t>
            </a:r>
          </a:p>
        </p:txBody>
      </p:sp>
      <p:sp>
        <p:nvSpPr>
          <p:cNvPr id="26" name="TextBox 25"/>
          <p:cNvSpPr txBox="1"/>
          <p:nvPr>
            <p:custDataLst>
              <p:tags r:id="rId20"/>
            </p:custDataLst>
          </p:nvPr>
        </p:nvSpPr>
        <p:spPr>
          <a:xfrm rot="16927091">
            <a:off x="2521675" y="5273744"/>
            <a:ext cx="1393330" cy="338554"/>
          </a:xfrm>
          <a:prstGeom prst="rect">
            <a:avLst/>
          </a:prstGeom>
          <a:noFill/>
        </p:spPr>
        <p:txBody>
          <a:bodyPr wrap="none" rtlCol="0">
            <a:spAutoFit/>
          </a:bodyPr>
          <a:lstStyle/>
          <a:p>
            <a:r>
              <a:rPr lang="en-GB" sz="1600" b="1" dirty="0">
                <a:solidFill>
                  <a:schemeClr val="accent1">
                    <a:lumMod val="75000"/>
                  </a:schemeClr>
                </a:solidFill>
              </a:rPr>
              <a:t>Proto-JMMC</a:t>
            </a:r>
          </a:p>
        </p:txBody>
      </p:sp>
      <p:sp>
        <p:nvSpPr>
          <p:cNvPr id="23" name="TextBox 22"/>
          <p:cNvSpPr txBox="1"/>
          <p:nvPr>
            <p:custDataLst>
              <p:tags r:id="rId21"/>
            </p:custDataLst>
          </p:nvPr>
        </p:nvSpPr>
        <p:spPr>
          <a:xfrm rot="17254369">
            <a:off x="6931269" y="3466530"/>
            <a:ext cx="898003" cy="400110"/>
          </a:xfrm>
          <a:prstGeom prst="rect">
            <a:avLst/>
          </a:prstGeom>
          <a:noFill/>
        </p:spPr>
        <p:txBody>
          <a:bodyPr wrap="none" rtlCol="0">
            <a:spAutoFit/>
          </a:bodyPr>
          <a:lstStyle/>
          <a:p>
            <a:r>
              <a:rPr lang="en-GB" sz="2000" b="1" dirty="0">
                <a:solidFill>
                  <a:srgbClr val="FF0000"/>
                </a:solidFill>
                <a:effectLst>
                  <a:outerShdw blurRad="38100" dist="38100" dir="2700000" algn="tl">
                    <a:srgbClr val="000000">
                      <a:alpha val="43137"/>
                    </a:srgbClr>
                  </a:outerShdw>
                </a:effectLst>
              </a:rPr>
              <a:t>MTFC</a:t>
            </a:r>
          </a:p>
        </p:txBody>
      </p:sp>
    </p:spTree>
  </p:cSld>
  <p:clrMapOvr>
    <a:masterClrMapping/>
  </p:clrMapOvr>
  <p:transition xmlns:p14="http://schemas.microsoft.com/office/powerpoint/2010/mai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custDataLst>
              <p:tags r:id="rId1"/>
            </p:custDataLst>
          </p:nvPr>
        </p:nvSpPr>
        <p:spPr bwMode="auto">
          <a:xfrm>
            <a:off x="0" y="0"/>
            <a:ext cx="9144000" cy="523220"/>
          </a:xfrm>
          <a:prstGeom prst="rect">
            <a:avLst/>
          </a:prstGeom>
          <a:solidFill>
            <a:srgbClr val="CC99FF"/>
          </a:solidFill>
          <a:ln w="9525">
            <a:noFill/>
            <a:miter lim="800000"/>
            <a:headEnd/>
            <a:tailEnd/>
          </a:ln>
          <a:effectLst/>
        </p:spPr>
        <p:txBody>
          <a:bodyPr>
            <a:spAutoFit/>
          </a:bodyPr>
          <a:lstStyle/>
          <a:p>
            <a:pPr algn="l">
              <a:defRPr/>
            </a:pPr>
            <a:r>
              <a:rPr lang="nb-NO" sz="2800" dirty="0">
                <a:solidFill>
                  <a:schemeClr val="bg1"/>
                </a:solidFill>
                <a:latin typeface="Arial" charset="0"/>
              </a:rPr>
              <a:t>The Møre margin: </a:t>
            </a:r>
            <a:r>
              <a:rPr lang="nb-NO" sz="2800" dirty="0" err="1">
                <a:solidFill>
                  <a:schemeClr val="bg1"/>
                </a:solidFill>
                <a:latin typeface="Arial" charset="0"/>
              </a:rPr>
              <a:t>crustal</a:t>
            </a:r>
            <a:r>
              <a:rPr lang="nb-NO" sz="2800" dirty="0">
                <a:solidFill>
                  <a:schemeClr val="bg1"/>
                </a:solidFill>
                <a:latin typeface="Arial" charset="0"/>
              </a:rPr>
              <a:t> </a:t>
            </a:r>
            <a:r>
              <a:rPr lang="nb-NO" sz="2800" dirty="0" err="1">
                <a:solidFill>
                  <a:schemeClr val="bg1"/>
                </a:solidFill>
                <a:latin typeface="Arial" charset="0"/>
              </a:rPr>
              <a:t>structures</a:t>
            </a:r>
            <a:r>
              <a:rPr lang="nb-NO" sz="2800" dirty="0">
                <a:solidFill>
                  <a:schemeClr val="bg1"/>
                </a:solidFill>
                <a:latin typeface="Arial" charset="0"/>
              </a:rPr>
              <a:t> and </a:t>
            </a:r>
            <a:r>
              <a:rPr lang="nb-NO" sz="2800" dirty="0" err="1">
                <a:solidFill>
                  <a:schemeClr val="bg1"/>
                </a:solidFill>
                <a:latin typeface="Arial" charset="0"/>
              </a:rPr>
              <a:t>concepts</a:t>
            </a:r>
            <a:endParaRPr lang="en-GB" sz="2800" dirty="0">
              <a:solidFill>
                <a:schemeClr val="bg1"/>
              </a:solidFill>
              <a:latin typeface="Arial" charset="0"/>
            </a:endParaRPr>
          </a:p>
        </p:txBody>
      </p:sp>
      <p:sp>
        <p:nvSpPr>
          <p:cNvPr id="6" name="TextBox 5"/>
          <p:cNvSpPr txBox="1"/>
          <p:nvPr>
            <p:custDataLst>
              <p:tags r:id="rId2"/>
            </p:custDataLst>
          </p:nvPr>
        </p:nvSpPr>
        <p:spPr>
          <a:xfrm>
            <a:off x="5764840" y="5269348"/>
            <a:ext cx="2591672" cy="369332"/>
          </a:xfrm>
          <a:prstGeom prst="rect">
            <a:avLst/>
          </a:prstGeom>
          <a:noFill/>
        </p:spPr>
        <p:txBody>
          <a:bodyPr wrap="none" rtlCol="0">
            <a:spAutoFit/>
          </a:bodyPr>
          <a:lstStyle/>
          <a:p>
            <a:r>
              <a:rPr lang="en-GB" dirty="0"/>
              <a:t>After </a:t>
            </a:r>
            <a:r>
              <a:rPr lang="en-GB" dirty="0" err="1"/>
              <a:t>Olafsson</a:t>
            </a:r>
            <a:r>
              <a:rPr lang="en-GB" dirty="0"/>
              <a:t> et al., 1992</a:t>
            </a:r>
          </a:p>
        </p:txBody>
      </p:sp>
      <p:sp>
        <p:nvSpPr>
          <p:cNvPr id="8" name="TextBox 7"/>
          <p:cNvSpPr txBox="1"/>
          <p:nvPr>
            <p:custDataLst>
              <p:tags r:id="rId3"/>
            </p:custDataLst>
          </p:nvPr>
        </p:nvSpPr>
        <p:spPr>
          <a:xfrm>
            <a:off x="6578850" y="770540"/>
            <a:ext cx="2178803" cy="400110"/>
          </a:xfrm>
          <a:prstGeom prst="rect">
            <a:avLst/>
          </a:prstGeom>
          <a:noFill/>
        </p:spPr>
        <p:txBody>
          <a:bodyPr wrap="none" rtlCol="0">
            <a:spAutoFit/>
          </a:bodyPr>
          <a:lstStyle/>
          <a:p>
            <a:r>
              <a:rPr lang="en-GB" sz="2000" dirty="0"/>
              <a:t>Proximal platform</a:t>
            </a:r>
          </a:p>
        </p:txBody>
      </p:sp>
      <p:sp>
        <p:nvSpPr>
          <p:cNvPr id="9" name="TextBox 8"/>
          <p:cNvSpPr txBox="1"/>
          <p:nvPr>
            <p:custDataLst>
              <p:tags r:id="rId4"/>
            </p:custDataLst>
          </p:nvPr>
        </p:nvSpPr>
        <p:spPr>
          <a:xfrm>
            <a:off x="4159423" y="770540"/>
            <a:ext cx="1981633" cy="400110"/>
          </a:xfrm>
          <a:prstGeom prst="rect">
            <a:avLst/>
          </a:prstGeom>
          <a:noFill/>
        </p:spPr>
        <p:txBody>
          <a:bodyPr wrap="none" rtlCol="0">
            <a:spAutoFit/>
          </a:bodyPr>
          <a:lstStyle/>
          <a:p>
            <a:r>
              <a:rPr lang="en-GB" sz="2000" dirty="0"/>
              <a:t>Deep sag-basin</a:t>
            </a:r>
          </a:p>
        </p:txBody>
      </p:sp>
      <p:sp>
        <p:nvSpPr>
          <p:cNvPr id="10" name="TextBox 9"/>
          <p:cNvSpPr txBox="1"/>
          <p:nvPr>
            <p:custDataLst>
              <p:tags r:id="rId5"/>
            </p:custDataLst>
          </p:nvPr>
        </p:nvSpPr>
        <p:spPr>
          <a:xfrm>
            <a:off x="1187290" y="770540"/>
            <a:ext cx="2436885" cy="707886"/>
          </a:xfrm>
          <a:prstGeom prst="rect">
            <a:avLst/>
          </a:prstGeom>
          <a:noFill/>
        </p:spPr>
        <p:txBody>
          <a:bodyPr wrap="none" rtlCol="0">
            <a:spAutoFit/>
          </a:bodyPr>
          <a:lstStyle/>
          <a:p>
            <a:r>
              <a:rPr lang="en-GB" sz="2000" dirty="0" err="1"/>
              <a:t>Møre</a:t>
            </a:r>
            <a:r>
              <a:rPr lang="en-GB" sz="2000" dirty="0"/>
              <a:t> marginal High</a:t>
            </a:r>
          </a:p>
          <a:p>
            <a:r>
              <a:rPr lang="en-GB" sz="2000" dirty="0"/>
              <a:t>(volcanic margin)</a:t>
            </a:r>
          </a:p>
        </p:txBody>
      </p:sp>
      <p:pic>
        <p:nvPicPr>
          <p:cNvPr id="25604" name="Picture 4"/>
          <p:cNvPicPr>
            <a:picLocks noChangeAspect="1" noChangeArrowheads="1"/>
          </p:cNvPicPr>
          <p:nvPr>
            <p:custDataLst>
              <p:tags r:id="rId6"/>
            </p:custDataLst>
          </p:nvPr>
        </p:nvPicPr>
        <p:blipFill>
          <a:blip r:embed="rId13" cstate="print"/>
          <a:srcRect/>
          <a:stretch>
            <a:fillRect/>
          </a:stretch>
        </p:blipFill>
        <p:spPr bwMode="auto">
          <a:xfrm>
            <a:off x="0" y="1399735"/>
            <a:ext cx="9100597" cy="3519106"/>
          </a:xfrm>
          <a:prstGeom prst="rect">
            <a:avLst/>
          </a:prstGeom>
          <a:noFill/>
          <a:ln w="9525">
            <a:noFill/>
            <a:miter lim="800000"/>
            <a:headEnd/>
            <a:tailEnd/>
          </a:ln>
        </p:spPr>
      </p:pic>
      <p:sp>
        <p:nvSpPr>
          <p:cNvPr id="13" name="TextBox 12"/>
          <p:cNvSpPr txBox="1"/>
          <p:nvPr>
            <p:custDataLst>
              <p:tags r:id="rId7"/>
            </p:custDataLst>
          </p:nvPr>
        </p:nvSpPr>
        <p:spPr>
          <a:xfrm>
            <a:off x="3668233" y="3327991"/>
            <a:ext cx="528414" cy="369332"/>
          </a:xfrm>
          <a:prstGeom prst="rect">
            <a:avLst/>
          </a:prstGeom>
          <a:noFill/>
        </p:spPr>
        <p:txBody>
          <a:bodyPr wrap="none" rtlCol="0">
            <a:spAutoFit/>
          </a:bodyPr>
          <a:lstStyle/>
          <a:p>
            <a:r>
              <a:rPr lang="en-GB" dirty="0">
                <a:effectLst>
                  <a:outerShdw blurRad="38100" dist="38100" dir="2700000" algn="tl">
                    <a:srgbClr val="000000">
                      <a:alpha val="43137"/>
                    </a:srgbClr>
                  </a:outerShdw>
                </a:effectLst>
              </a:rPr>
              <a:t>LCB</a:t>
            </a:r>
          </a:p>
        </p:txBody>
      </p:sp>
      <p:sp>
        <p:nvSpPr>
          <p:cNvPr id="14" name="TextBox 13"/>
          <p:cNvSpPr txBox="1"/>
          <p:nvPr>
            <p:custDataLst>
              <p:tags r:id="rId8"/>
            </p:custDataLst>
          </p:nvPr>
        </p:nvSpPr>
        <p:spPr>
          <a:xfrm>
            <a:off x="471377" y="5489945"/>
            <a:ext cx="2424446" cy="369332"/>
          </a:xfrm>
          <a:prstGeom prst="rect">
            <a:avLst/>
          </a:prstGeom>
          <a:noFill/>
        </p:spPr>
        <p:txBody>
          <a:bodyPr wrap="none" rtlCol="0">
            <a:spAutoFit/>
          </a:bodyPr>
          <a:lstStyle/>
          <a:p>
            <a:r>
              <a:rPr lang="en-GB" dirty="0">
                <a:effectLst>
                  <a:outerShdw blurRad="38100" dist="38100" dir="2700000" algn="tl">
                    <a:srgbClr val="000000">
                      <a:alpha val="43137"/>
                    </a:srgbClr>
                  </a:outerShdw>
                </a:effectLst>
              </a:rPr>
              <a:t>LCB: Lower crustal Body</a:t>
            </a:r>
          </a:p>
        </p:txBody>
      </p:sp>
      <p:sp>
        <p:nvSpPr>
          <p:cNvPr id="2" name="Rectangle 1"/>
          <p:cNvSpPr/>
          <p:nvPr>
            <p:custDataLst>
              <p:tags r:id="rId9"/>
            </p:custDataLst>
          </p:nvPr>
        </p:nvSpPr>
        <p:spPr bwMode="auto">
          <a:xfrm>
            <a:off x="471376" y="2878896"/>
            <a:ext cx="8534400" cy="667044"/>
          </a:xfrm>
          <a:prstGeom prst="rect">
            <a:avLst/>
          </a:prstGeom>
          <a:solidFill>
            <a:srgbClr val="FFC000">
              <a:alpha val="30196"/>
            </a:srgbClr>
          </a:solidFill>
          <a:ln w="28575" cap="flat" cmpd="sng" algn="ctr">
            <a:noFill/>
            <a:prstDash val="solid"/>
            <a:round/>
            <a:headEnd type="none" w="med" len="med"/>
            <a:tailEnd type="none" w="med" len="med"/>
          </a:ln>
          <a:effectLst/>
        </p:spPr>
        <p:txBody>
          <a:bodyPr rtlCol="0" anchor="ctr"/>
          <a:lstStyle/>
          <a:p>
            <a:pPr algn="ctr"/>
            <a:endParaRPr lang="en-GB"/>
          </a:p>
        </p:txBody>
      </p:sp>
      <p:sp>
        <p:nvSpPr>
          <p:cNvPr id="11" name="TextBox 12"/>
          <p:cNvSpPr txBox="1"/>
          <p:nvPr>
            <p:custDataLst>
              <p:tags r:id="rId10"/>
            </p:custDataLst>
          </p:nvPr>
        </p:nvSpPr>
        <p:spPr>
          <a:xfrm>
            <a:off x="7282844" y="3361274"/>
            <a:ext cx="528414" cy="369332"/>
          </a:xfrm>
          <a:prstGeom prst="rect">
            <a:avLst/>
          </a:prstGeom>
          <a:noFill/>
        </p:spPr>
        <p:txBody>
          <a:bodyPr wrap="none" rtlCol="0">
            <a:spAutoFit/>
          </a:bodyPr>
          <a:lstStyle/>
          <a:p>
            <a:r>
              <a:rPr lang="en-GB" dirty="0">
                <a:effectLst>
                  <a:outerShdw blurRad="38100" dist="38100" dir="2700000" algn="tl">
                    <a:srgbClr val="000000">
                      <a:alpha val="43137"/>
                    </a:srgbClr>
                  </a:outerShdw>
                </a:effectLst>
              </a:rPr>
              <a:t>LCB</a:t>
            </a:r>
          </a:p>
        </p:txBody>
      </p:sp>
      <p:sp>
        <p:nvSpPr>
          <p:cNvPr id="3" name="Flèche : double flèche verticale 2"/>
          <p:cNvSpPr/>
          <p:nvPr>
            <p:custDataLst>
              <p:tags r:id="rId11"/>
            </p:custDataLst>
          </p:nvPr>
        </p:nvSpPr>
        <p:spPr bwMode="auto">
          <a:xfrm>
            <a:off x="7972581" y="2800427"/>
            <a:ext cx="435935" cy="745513"/>
          </a:xfrm>
          <a:prstGeom prst="upDownArrow">
            <a:avLst/>
          </a:prstGeom>
          <a:solidFill>
            <a:srgbClr val="FFFF00"/>
          </a:solidFill>
          <a:ln w="28575" cap="flat" cmpd="sng" algn="ctr">
            <a:solidFill>
              <a:srgbClr val="FF0000"/>
            </a:solidFill>
            <a:prstDash val="solid"/>
            <a:round/>
            <a:headEnd type="none" w="med" len="med"/>
            <a:tailEnd type="none" w="med" len="med"/>
          </a:ln>
          <a:effectLst/>
        </p:spPr>
        <p:txBody>
          <a:bodyPr rtlCol="0" anchor="ctr"/>
          <a:lstStyle/>
          <a:p>
            <a:pPr algn="ctr"/>
            <a:endParaRPr lang="en-GB"/>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2" name="Rectangle 1741"/>
          <p:cNvSpPr/>
          <p:nvPr>
            <p:custDataLst>
              <p:tags r:id="rId1"/>
            </p:custDataLst>
          </p:nvPr>
        </p:nvSpPr>
        <p:spPr>
          <a:xfrm>
            <a:off x="5184251" y="3951798"/>
            <a:ext cx="3959750" cy="2906202"/>
          </a:xfrm>
          <a:prstGeom prst="rect">
            <a:avLst/>
          </a:prstGeom>
          <a:solidFill>
            <a:srgbClr val="92D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Box 4"/>
          <p:cNvSpPr txBox="1">
            <a:spLocks noChangeArrowheads="1"/>
          </p:cNvSpPr>
          <p:nvPr>
            <p:custDataLst>
              <p:tags r:id="rId2"/>
            </p:custDataLst>
          </p:nvPr>
        </p:nvSpPr>
        <p:spPr bwMode="auto">
          <a:xfrm>
            <a:off x="0" y="0"/>
            <a:ext cx="9144000" cy="523220"/>
          </a:xfrm>
          <a:prstGeom prst="rect">
            <a:avLst/>
          </a:prstGeom>
          <a:solidFill>
            <a:srgbClr val="CC99FF"/>
          </a:solidFill>
          <a:ln w="9525">
            <a:noFill/>
            <a:miter lim="800000"/>
            <a:headEnd/>
            <a:tailEnd/>
          </a:ln>
          <a:effectLst/>
        </p:spPr>
        <p:txBody>
          <a:bodyPr>
            <a:spAutoFit/>
          </a:bodyPr>
          <a:lstStyle/>
          <a:p>
            <a:pPr algn="l">
              <a:defRPr/>
            </a:pPr>
            <a:r>
              <a:rPr lang="nb-NO" sz="2800" dirty="0">
                <a:solidFill>
                  <a:schemeClr val="bg1"/>
                </a:solidFill>
                <a:latin typeface="Arial" charset="0"/>
              </a:rPr>
              <a:t>Nature of the crust in the Møre/Jan Mayen Corridor</a:t>
            </a:r>
            <a:endParaRPr lang="en-GB" sz="2800" dirty="0">
              <a:solidFill>
                <a:schemeClr val="bg1"/>
              </a:solidFill>
              <a:latin typeface="Arial" charset="0"/>
            </a:endParaRPr>
          </a:p>
        </p:txBody>
      </p:sp>
      <p:sp>
        <p:nvSpPr>
          <p:cNvPr id="8" name="TextBox 7"/>
          <p:cNvSpPr txBox="1"/>
          <p:nvPr>
            <p:custDataLst>
              <p:tags r:id="rId3"/>
            </p:custDataLst>
          </p:nvPr>
        </p:nvSpPr>
        <p:spPr>
          <a:xfrm>
            <a:off x="6557585" y="589787"/>
            <a:ext cx="2178803" cy="400110"/>
          </a:xfrm>
          <a:prstGeom prst="rect">
            <a:avLst/>
          </a:prstGeom>
          <a:noFill/>
        </p:spPr>
        <p:txBody>
          <a:bodyPr wrap="none" rtlCol="0">
            <a:spAutoFit/>
          </a:bodyPr>
          <a:lstStyle/>
          <a:p>
            <a:r>
              <a:rPr lang="en-GB" sz="2000" dirty="0"/>
              <a:t>Proximal platform</a:t>
            </a:r>
          </a:p>
        </p:txBody>
      </p:sp>
      <p:sp>
        <p:nvSpPr>
          <p:cNvPr id="9" name="TextBox 8"/>
          <p:cNvSpPr txBox="1"/>
          <p:nvPr>
            <p:custDataLst>
              <p:tags r:id="rId4"/>
            </p:custDataLst>
          </p:nvPr>
        </p:nvSpPr>
        <p:spPr>
          <a:xfrm>
            <a:off x="3643673" y="597922"/>
            <a:ext cx="3135795" cy="400110"/>
          </a:xfrm>
          <a:prstGeom prst="rect">
            <a:avLst/>
          </a:prstGeom>
          <a:noFill/>
        </p:spPr>
        <p:txBody>
          <a:bodyPr wrap="none" rtlCol="0">
            <a:spAutoFit/>
          </a:bodyPr>
          <a:lstStyle/>
          <a:p>
            <a:r>
              <a:rPr lang="en-GB" sz="2000" dirty="0"/>
              <a:t>Deep sag-basin/Grip High</a:t>
            </a:r>
          </a:p>
        </p:txBody>
      </p:sp>
      <p:sp>
        <p:nvSpPr>
          <p:cNvPr id="12" name="Rectangle 4"/>
          <p:cNvSpPr>
            <a:spLocks noChangeArrowheads="1"/>
          </p:cNvSpPr>
          <p:nvPr>
            <p:custDataLst>
              <p:tags r:id="rId5"/>
            </p:custDataLst>
          </p:nvPr>
        </p:nvSpPr>
        <p:spPr bwMode="auto">
          <a:xfrm>
            <a:off x="149087" y="4306876"/>
            <a:ext cx="2588015" cy="2495032"/>
          </a:xfrm>
          <a:prstGeom prst="rect">
            <a:avLst/>
          </a:prstGeom>
          <a:noFill/>
          <a:ln w="0">
            <a:solidFill>
              <a:srgbClr val="000000"/>
            </a:solidFill>
            <a:miter lim="800000"/>
            <a:headEnd/>
            <a:tailEnd/>
          </a:ln>
        </p:spPr>
        <p:txBody>
          <a:bodyPr/>
          <a:lstStyle/>
          <a:p>
            <a:endParaRPr lang="en-GB"/>
          </a:p>
        </p:txBody>
      </p:sp>
      <p:sp>
        <p:nvSpPr>
          <p:cNvPr id="15" name="Line 2409"/>
          <p:cNvSpPr>
            <a:spLocks noChangeShapeType="1"/>
          </p:cNvSpPr>
          <p:nvPr>
            <p:custDataLst>
              <p:tags r:id="rId6"/>
            </p:custDataLst>
          </p:nvPr>
        </p:nvSpPr>
        <p:spPr bwMode="auto">
          <a:xfrm>
            <a:off x="400988" y="3704908"/>
            <a:ext cx="8161157" cy="1937"/>
          </a:xfrm>
          <a:prstGeom prst="line">
            <a:avLst/>
          </a:prstGeom>
          <a:noFill/>
          <a:ln w="0">
            <a:solidFill>
              <a:srgbClr val="000000"/>
            </a:solidFill>
            <a:round/>
            <a:headEnd/>
            <a:tailEnd/>
          </a:ln>
        </p:spPr>
        <p:txBody>
          <a:bodyPr/>
          <a:lstStyle/>
          <a:p>
            <a:endParaRPr lang="en-GB"/>
          </a:p>
        </p:txBody>
      </p:sp>
      <p:sp>
        <p:nvSpPr>
          <p:cNvPr id="16" name="Line 2410"/>
          <p:cNvSpPr>
            <a:spLocks noChangeShapeType="1"/>
          </p:cNvSpPr>
          <p:nvPr>
            <p:custDataLst>
              <p:tags r:id="rId7"/>
            </p:custDataLst>
          </p:nvPr>
        </p:nvSpPr>
        <p:spPr bwMode="auto">
          <a:xfrm flipV="1">
            <a:off x="400988" y="3625485"/>
            <a:ext cx="1938" cy="79423"/>
          </a:xfrm>
          <a:prstGeom prst="line">
            <a:avLst/>
          </a:prstGeom>
          <a:noFill/>
          <a:ln w="0">
            <a:solidFill>
              <a:srgbClr val="000000"/>
            </a:solidFill>
            <a:round/>
            <a:headEnd/>
            <a:tailEnd/>
          </a:ln>
        </p:spPr>
        <p:txBody>
          <a:bodyPr/>
          <a:lstStyle/>
          <a:p>
            <a:endParaRPr lang="en-GB"/>
          </a:p>
        </p:txBody>
      </p:sp>
      <p:sp>
        <p:nvSpPr>
          <p:cNvPr id="17" name="Line 2411"/>
          <p:cNvSpPr>
            <a:spLocks noChangeShapeType="1"/>
          </p:cNvSpPr>
          <p:nvPr>
            <p:custDataLst>
              <p:tags r:id="rId8"/>
            </p:custDataLst>
          </p:nvPr>
        </p:nvSpPr>
        <p:spPr bwMode="auto">
          <a:xfrm flipV="1">
            <a:off x="1361807" y="3625485"/>
            <a:ext cx="1938" cy="79423"/>
          </a:xfrm>
          <a:prstGeom prst="line">
            <a:avLst/>
          </a:prstGeom>
          <a:noFill/>
          <a:ln w="0">
            <a:solidFill>
              <a:srgbClr val="000000"/>
            </a:solidFill>
            <a:round/>
            <a:headEnd/>
            <a:tailEnd/>
          </a:ln>
        </p:spPr>
        <p:txBody>
          <a:bodyPr/>
          <a:lstStyle/>
          <a:p>
            <a:endParaRPr lang="en-GB"/>
          </a:p>
        </p:txBody>
      </p:sp>
      <p:sp>
        <p:nvSpPr>
          <p:cNvPr id="18" name="Line 2412"/>
          <p:cNvSpPr>
            <a:spLocks noChangeShapeType="1"/>
          </p:cNvSpPr>
          <p:nvPr>
            <p:custDataLst>
              <p:tags r:id="rId9"/>
            </p:custDataLst>
          </p:nvPr>
        </p:nvSpPr>
        <p:spPr bwMode="auto">
          <a:xfrm flipV="1">
            <a:off x="2322627" y="3625485"/>
            <a:ext cx="1938" cy="79423"/>
          </a:xfrm>
          <a:prstGeom prst="line">
            <a:avLst/>
          </a:prstGeom>
          <a:noFill/>
          <a:ln w="0">
            <a:solidFill>
              <a:srgbClr val="000000"/>
            </a:solidFill>
            <a:round/>
            <a:headEnd/>
            <a:tailEnd/>
          </a:ln>
        </p:spPr>
        <p:txBody>
          <a:bodyPr/>
          <a:lstStyle/>
          <a:p>
            <a:endParaRPr lang="en-GB"/>
          </a:p>
        </p:txBody>
      </p:sp>
      <p:sp>
        <p:nvSpPr>
          <p:cNvPr id="19" name="Line 2413"/>
          <p:cNvSpPr>
            <a:spLocks noChangeShapeType="1"/>
          </p:cNvSpPr>
          <p:nvPr>
            <p:custDataLst>
              <p:tags r:id="rId10"/>
            </p:custDataLst>
          </p:nvPr>
        </p:nvSpPr>
        <p:spPr bwMode="auto">
          <a:xfrm flipV="1">
            <a:off x="3281510" y="3625485"/>
            <a:ext cx="1937" cy="79423"/>
          </a:xfrm>
          <a:prstGeom prst="line">
            <a:avLst/>
          </a:prstGeom>
          <a:noFill/>
          <a:ln w="0">
            <a:solidFill>
              <a:srgbClr val="000000"/>
            </a:solidFill>
            <a:round/>
            <a:headEnd/>
            <a:tailEnd/>
          </a:ln>
        </p:spPr>
        <p:txBody>
          <a:bodyPr/>
          <a:lstStyle/>
          <a:p>
            <a:endParaRPr lang="en-GB"/>
          </a:p>
        </p:txBody>
      </p:sp>
      <p:sp>
        <p:nvSpPr>
          <p:cNvPr id="20" name="Line 2414"/>
          <p:cNvSpPr>
            <a:spLocks noChangeShapeType="1"/>
          </p:cNvSpPr>
          <p:nvPr>
            <p:custDataLst>
              <p:tags r:id="rId11"/>
            </p:custDataLst>
          </p:nvPr>
        </p:nvSpPr>
        <p:spPr bwMode="auto">
          <a:xfrm flipV="1">
            <a:off x="4242330" y="3625485"/>
            <a:ext cx="1937" cy="79423"/>
          </a:xfrm>
          <a:prstGeom prst="line">
            <a:avLst/>
          </a:prstGeom>
          <a:noFill/>
          <a:ln w="0">
            <a:solidFill>
              <a:srgbClr val="000000"/>
            </a:solidFill>
            <a:round/>
            <a:headEnd/>
            <a:tailEnd/>
          </a:ln>
        </p:spPr>
        <p:txBody>
          <a:bodyPr/>
          <a:lstStyle/>
          <a:p>
            <a:endParaRPr lang="en-GB"/>
          </a:p>
        </p:txBody>
      </p:sp>
      <p:sp>
        <p:nvSpPr>
          <p:cNvPr id="21" name="Line 2416"/>
          <p:cNvSpPr>
            <a:spLocks noChangeShapeType="1"/>
          </p:cNvSpPr>
          <p:nvPr>
            <p:custDataLst>
              <p:tags r:id="rId12"/>
            </p:custDataLst>
          </p:nvPr>
        </p:nvSpPr>
        <p:spPr bwMode="auto">
          <a:xfrm flipV="1">
            <a:off x="5203150" y="3625485"/>
            <a:ext cx="1937" cy="79423"/>
          </a:xfrm>
          <a:prstGeom prst="line">
            <a:avLst/>
          </a:prstGeom>
          <a:noFill/>
          <a:ln w="0">
            <a:solidFill>
              <a:srgbClr val="000000"/>
            </a:solidFill>
            <a:round/>
            <a:headEnd/>
            <a:tailEnd/>
          </a:ln>
        </p:spPr>
        <p:txBody>
          <a:bodyPr/>
          <a:lstStyle/>
          <a:p>
            <a:endParaRPr lang="en-GB"/>
          </a:p>
        </p:txBody>
      </p:sp>
      <p:sp>
        <p:nvSpPr>
          <p:cNvPr id="22" name="Line 2417"/>
          <p:cNvSpPr>
            <a:spLocks noChangeShapeType="1"/>
          </p:cNvSpPr>
          <p:nvPr>
            <p:custDataLst>
              <p:tags r:id="rId13"/>
            </p:custDataLst>
          </p:nvPr>
        </p:nvSpPr>
        <p:spPr bwMode="auto">
          <a:xfrm flipV="1">
            <a:off x="6163970" y="3625485"/>
            <a:ext cx="1937" cy="79423"/>
          </a:xfrm>
          <a:prstGeom prst="line">
            <a:avLst/>
          </a:prstGeom>
          <a:noFill/>
          <a:ln w="0">
            <a:solidFill>
              <a:srgbClr val="000000"/>
            </a:solidFill>
            <a:round/>
            <a:headEnd/>
            <a:tailEnd/>
          </a:ln>
        </p:spPr>
        <p:txBody>
          <a:bodyPr/>
          <a:lstStyle/>
          <a:p>
            <a:endParaRPr lang="en-GB"/>
          </a:p>
        </p:txBody>
      </p:sp>
      <p:sp>
        <p:nvSpPr>
          <p:cNvPr id="23" name="Line 2418"/>
          <p:cNvSpPr>
            <a:spLocks noChangeShapeType="1"/>
          </p:cNvSpPr>
          <p:nvPr>
            <p:custDataLst>
              <p:tags r:id="rId14"/>
            </p:custDataLst>
          </p:nvPr>
        </p:nvSpPr>
        <p:spPr bwMode="auto">
          <a:xfrm flipV="1">
            <a:off x="7122852" y="3625485"/>
            <a:ext cx="1938" cy="79423"/>
          </a:xfrm>
          <a:prstGeom prst="line">
            <a:avLst/>
          </a:prstGeom>
          <a:noFill/>
          <a:ln w="0">
            <a:solidFill>
              <a:srgbClr val="000000"/>
            </a:solidFill>
            <a:round/>
            <a:headEnd/>
            <a:tailEnd/>
          </a:ln>
        </p:spPr>
        <p:txBody>
          <a:bodyPr/>
          <a:lstStyle/>
          <a:p>
            <a:endParaRPr lang="en-GB"/>
          </a:p>
        </p:txBody>
      </p:sp>
      <p:sp>
        <p:nvSpPr>
          <p:cNvPr id="24" name="Line 2419"/>
          <p:cNvSpPr>
            <a:spLocks noChangeShapeType="1"/>
          </p:cNvSpPr>
          <p:nvPr>
            <p:custDataLst>
              <p:tags r:id="rId15"/>
            </p:custDataLst>
          </p:nvPr>
        </p:nvSpPr>
        <p:spPr bwMode="auto">
          <a:xfrm flipV="1">
            <a:off x="8083671" y="3625485"/>
            <a:ext cx="1938" cy="79423"/>
          </a:xfrm>
          <a:prstGeom prst="line">
            <a:avLst/>
          </a:prstGeom>
          <a:noFill/>
          <a:ln w="0">
            <a:solidFill>
              <a:srgbClr val="000000"/>
            </a:solidFill>
            <a:round/>
            <a:headEnd/>
            <a:tailEnd/>
          </a:ln>
        </p:spPr>
        <p:txBody>
          <a:bodyPr/>
          <a:lstStyle/>
          <a:p>
            <a:endParaRPr lang="en-GB"/>
          </a:p>
        </p:txBody>
      </p:sp>
      <p:sp>
        <p:nvSpPr>
          <p:cNvPr id="25" name="Line 2420"/>
          <p:cNvSpPr>
            <a:spLocks noChangeShapeType="1"/>
          </p:cNvSpPr>
          <p:nvPr>
            <p:custDataLst>
              <p:tags r:id="rId16"/>
            </p:custDataLst>
          </p:nvPr>
        </p:nvSpPr>
        <p:spPr bwMode="auto">
          <a:xfrm>
            <a:off x="400988" y="2257867"/>
            <a:ext cx="8161157" cy="1938"/>
          </a:xfrm>
          <a:prstGeom prst="line">
            <a:avLst/>
          </a:prstGeom>
          <a:noFill/>
          <a:ln w="0">
            <a:solidFill>
              <a:srgbClr val="000000"/>
            </a:solidFill>
            <a:round/>
            <a:headEnd/>
            <a:tailEnd/>
          </a:ln>
        </p:spPr>
        <p:txBody>
          <a:bodyPr/>
          <a:lstStyle/>
          <a:p>
            <a:endParaRPr lang="en-GB"/>
          </a:p>
        </p:txBody>
      </p:sp>
      <p:sp>
        <p:nvSpPr>
          <p:cNvPr id="26" name="Line 2421"/>
          <p:cNvSpPr>
            <a:spLocks noChangeShapeType="1"/>
          </p:cNvSpPr>
          <p:nvPr>
            <p:custDataLst>
              <p:tags r:id="rId17"/>
            </p:custDataLst>
          </p:nvPr>
        </p:nvSpPr>
        <p:spPr bwMode="auto">
          <a:xfrm flipV="1">
            <a:off x="400988" y="2180381"/>
            <a:ext cx="1938" cy="77485"/>
          </a:xfrm>
          <a:prstGeom prst="line">
            <a:avLst/>
          </a:prstGeom>
          <a:noFill/>
          <a:ln w="0">
            <a:solidFill>
              <a:srgbClr val="000000"/>
            </a:solidFill>
            <a:round/>
            <a:headEnd/>
            <a:tailEnd/>
          </a:ln>
        </p:spPr>
        <p:txBody>
          <a:bodyPr/>
          <a:lstStyle/>
          <a:p>
            <a:endParaRPr lang="en-GB"/>
          </a:p>
        </p:txBody>
      </p:sp>
      <p:sp>
        <p:nvSpPr>
          <p:cNvPr id="27" name="Line 2422"/>
          <p:cNvSpPr>
            <a:spLocks noChangeShapeType="1"/>
          </p:cNvSpPr>
          <p:nvPr>
            <p:custDataLst>
              <p:tags r:id="rId18"/>
            </p:custDataLst>
          </p:nvPr>
        </p:nvSpPr>
        <p:spPr bwMode="auto">
          <a:xfrm flipV="1">
            <a:off x="1361807" y="2180381"/>
            <a:ext cx="1938" cy="77485"/>
          </a:xfrm>
          <a:prstGeom prst="line">
            <a:avLst/>
          </a:prstGeom>
          <a:noFill/>
          <a:ln w="0">
            <a:solidFill>
              <a:srgbClr val="000000"/>
            </a:solidFill>
            <a:round/>
            <a:headEnd/>
            <a:tailEnd/>
          </a:ln>
        </p:spPr>
        <p:txBody>
          <a:bodyPr/>
          <a:lstStyle/>
          <a:p>
            <a:endParaRPr lang="en-GB"/>
          </a:p>
        </p:txBody>
      </p:sp>
      <p:sp>
        <p:nvSpPr>
          <p:cNvPr id="28" name="Line 2423"/>
          <p:cNvSpPr>
            <a:spLocks noChangeShapeType="1"/>
          </p:cNvSpPr>
          <p:nvPr>
            <p:custDataLst>
              <p:tags r:id="rId19"/>
            </p:custDataLst>
          </p:nvPr>
        </p:nvSpPr>
        <p:spPr bwMode="auto">
          <a:xfrm flipV="1">
            <a:off x="2322627" y="2180381"/>
            <a:ext cx="1938" cy="77485"/>
          </a:xfrm>
          <a:prstGeom prst="line">
            <a:avLst/>
          </a:prstGeom>
          <a:noFill/>
          <a:ln w="0">
            <a:solidFill>
              <a:srgbClr val="000000"/>
            </a:solidFill>
            <a:round/>
            <a:headEnd/>
            <a:tailEnd/>
          </a:ln>
        </p:spPr>
        <p:txBody>
          <a:bodyPr/>
          <a:lstStyle/>
          <a:p>
            <a:endParaRPr lang="en-GB"/>
          </a:p>
        </p:txBody>
      </p:sp>
      <p:sp>
        <p:nvSpPr>
          <p:cNvPr id="29" name="Line 2424"/>
          <p:cNvSpPr>
            <a:spLocks noChangeShapeType="1"/>
          </p:cNvSpPr>
          <p:nvPr>
            <p:custDataLst>
              <p:tags r:id="rId20"/>
            </p:custDataLst>
          </p:nvPr>
        </p:nvSpPr>
        <p:spPr bwMode="auto">
          <a:xfrm flipV="1">
            <a:off x="3281510" y="2180381"/>
            <a:ext cx="1937" cy="77485"/>
          </a:xfrm>
          <a:prstGeom prst="line">
            <a:avLst/>
          </a:prstGeom>
          <a:noFill/>
          <a:ln w="0">
            <a:solidFill>
              <a:srgbClr val="000000"/>
            </a:solidFill>
            <a:round/>
            <a:headEnd/>
            <a:tailEnd/>
          </a:ln>
        </p:spPr>
        <p:txBody>
          <a:bodyPr/>
          <a:lstStyle/>
          <a:p>
            <a:endParaRPr lang="en-GB"/>
          </a:p>
        </p:txBody>
      </p:sp>
      <p:sp>
        <p:nvSpPr>
          <p:cNvPr id="30" name="Line 2425"/>
          <p:cNvSpPr>
            <a:spLocks noChangeShapeType="1"/>
          </p:cNvSpPr>
          <p:nvPr>
            <p:custDataLst>
              <p:tags r:id="rId21"/>
            </p:custDataLst>
          </p:nvPr>
        </p:nvSpPr>
        <p:spPr bwMode="auto">
          <a:xfrm flipV="1">
            <a:off x="4242330" y="2180381"/>
            <a:ext cx="1937" cy="77485"/>
          </a:xfrm>
          <a:prstGeom prst="line">
            <a:avLst/>
          </a:prstGeom>
          <a:noFill/>
          <a:ln w="0">
            <a:solidFill>
              <a:srgbClr val="000000"/>
            </a:solidFill>
            <a:round/>
            <a:headEnd/>
            <a:tailEnd/>
          </a:ln>
        </p:spPr>
        <p:txBody>
          <a:bodyPr/>
          <a:lstStyle/>
          <a:p>
            <a:endParaRPr lang="en-GB"/>
          </a:p>
        </p:txBody>
      </p:sp>
      <p:sp>
        <p:nvSpPr>
          <p:cNvPr id="31" name="Line 2426"/>
          <p:cNvSpPr>
            <a:spLocks noChangeShapeType="1"/>
          </p:cNvSpPr>
          <p:nvPr>
            <p:custDataLst>
              <p:tags r:id="rId22"/>
            </p:custDataLst>
          </p:nvPr>
        </p:nvSpPr>
        <p:spPr bwMode="auto">
          <a:xfrm flipV="1">
            <a:off x="5203150" y="2180381"/>
            <a:ext cx="1937" cy="77485"/>
          </a:xfrm>
          <a:prstGeom prst="line">
            <a:avLst/>
          </a:prstGeom>
          <a:noFill/>
          <a:ln w="0">
            <a:solidFill>
              <a:srgbClr val="000000"/>
            </a:solidFill>
            <a:round/>
            <a:headEnd/>
            <a:tailEnd/>
          </a:ln>
        </p:spPr>
        <p:txBody>
          <a:bodyPr/>
          <a:lstStyle/>
          <a:p>
            <a:endParaRPr lang="en-GB"/>
          </a:p>
        </p:txBody>
      </p:sp>
      <p:sp>
        <p:nvSpPr>
          <p:cNvPr id="32" name="Line 2427"/>
          <p:cNvSpPr>
            <a:spLocks noChangeShapeType="1"/>
          </p:cNvSpPr>
          <p:nvPr>
            <p:custDataLst>
              <p:tags r:id="rId23"/>
            </p:custDataLst>
          </p:nvPr>
        </p:nvSpPr>
        <p:spPr bwMode="auto">
          <a:xfrm flipV="1">
            <a:off x="6163970" y="2180381"/>
            <a:ext cx="1937" cy="77485"/>
          </a:xfrm>
          <a:prstGeom prst="line">
            <a:avLst/>
          </a:prstGeom>
          <a:noFill/>
          <a:ln w="0">
            <a:solidFill>
              <a:srgbClr val="000000"/>
            </a:solidFill>
            <a:round/>
            <a:headEnd/>
            <a:tailEnd/>
          </a:ln>
        </p:spPr>
        <p:txBody>
          <a:bodyPr/>
          <a:lstStyle/>
          <a:p>
            <a:endParaRPr lang="en-GB"/>
          </a:p>
        </p:txBody>
      </p:sp>
      <p:sp>
        <p:nvSpPr>
          <p:cNvPr id="33" name="Line 2428"/>
          <p:cNvSpPr>
            <a:spLocks noChangeShapeType="1"/>
          </p:cNvSpPr>
          <p:nvPr>
            <p:custDataLst>
              <p:tags r:id="rId24"/>
            </p:custDataLst>
          </p:nvPr>
        </p:nvSpPr>
        <p:spPr bwMode="auto">
          <a:xfrm flipV="1">
            <a:off x="7122852" y="2180381"/>
            <a:ext cx="1938" cy="77485"/>
          </a:xfrm>
          <a:prstGeom prst="line">
            <a:avLst/>
          </a:prstGeom>
          <a:noFill/>
          <a:ln w="0">
            <a:solidFill>
              <a:srgbClr val="000000"/>
            </a:solidFill>
            <a:round/>
            <a:headEnd/>
            <a:tailEnd/>
          </a:ln>
        </p:spPr>
        <p:txBody>
          <a:bodyPr/>
          <a:lstStyle/>
          <a:p>
            <a:endParaRPr lang="en-GB"/>
          </a:p>
        </p:txBody>
      </p:sp>
      <p:sp>
        <p:nvSpPr>
          <p:cNvPr id="34" name="Line 2429"/>
          <p:cNvSpPr>
            <a:spLocks noChangeShapeType="1"/>
          </p:cNvSpPr>
          <p:nvPr>
            <p:custDataLst>
              <p:tags r:id="rId25"/>
            </p:custDataLst>
          </p:nvPr>
        </p:nvSpPr>
        <p:spPr bwMode="auto">
          <a:xfrm flipV="1">
            <a:off x="8083671" y="2180381"/>
            <a:ext cx="1938" cy="77485"/>
          </a:xfrm>
          <a:prstGeom prst="line">
            <a:avLst/>
          </a:prstGeom>
          <a:noFill/>
          <a:ln w="0">
            <a:solidFill>
              <a:srgbClr val="000000"/>
            </a:solidFill>
            <a:round/>
            <a:headEnd/>
            <a:tailEnd/>
          </a:ln>
        </p:spPr>
        <p:txBody>
          <a:bodyPr/>
          <a:lstStyle/>
          <a:p>
            <a:endParaRPr lang="en-GB"/>
          </a:p>
        </p:txBody>
      </p:sp>
      <p:sp>
        <p:nvSpPr>
          <p:cNvPr id="35" name="Line 2430"/>
          <p:cNvSpPr>
            <a:spLocks noChangeShapeType="1"/>
          </p:cNvSpPr>
          <p:nvPr>
            <p:custDataLst>
              <p:tags r:id="rId26"/>
            </p:custDataLst>
          </p:nvPr>
        </p:nvSpPr>
        <p:spPr bwMode="auto">
          <a:xfrm flipV="1">
            <a:off x="400988" y="2257867"/>
            <a:ext cx="1938" cy="1447042"/>
          </a:xfrm>
          <a:prstGeom prst="line">
            <a:avLst/>
          </a:prstGeom>
          <a:noFill/>
          <a:ln w="0">
            <a:solidFill>
              <a:srgbClr val="000000"/>
            </a:solidFill>
            <a:round/>
            <a:headEnd/>
            <a:tailEnd/>
          </a:ln>
        </p:spPr>
        <p:txBody>
          <a:bodyPr/>
          <a:lstStyle/>
          <a:p>
            <a:endParaRPr lang="en-GB"/>
          </a:p>
        </p:txBody>
      </p:sp>
      <p:sp>
        <p:nvSpPr>
          <p:cNvPr id="36" name="Line 2431"/>
          <p:cNvSpPr>
            <a:spLocks noChangeShapeType="1"/>
          </p:cNvSpPr>
          <p:nvPr>
            <p:custDataLst>
              <p:tags r:id="rId27"/>
            </p:custDataLst>
          </p:nvPr>
        </p:nvSpPr>
        <p:spPr bwMode="auto">
          <a:xfrm flipH="1">
            <a:off x="323502" y="3505383"/>
            <a:ext cx="77485" cy="1938"/>
          </a:xfrm>
          <a:prstGeom prst="line">
            <a:avLst/>
          </a:prstGeom>
          <a:noFill/>
          <a:ln w="0">
            <a:solidFill>
              <a:srgbClr val="000000"/>
            </a:solidFill>
            <a:round/>
            <a:headEnd/>
            <a:tailEnd/>
          </a:ln>
        </p:spPr>
        <p:txBody>
          <a:bodyPr/>
          <a:lstStyle/>
          <a:p>
            <a:endParaRPr lang="en-GB"/>
          </a:p>
        </p:txBody>
      </p:sp>
      <p:sp>
        <p:nvSpPr>
          <p:cNvPr id="37" name="Line 2432"/>
          <p:cNvSpPr>
            <a:spLocks noChangeShapeType="1"/>
          </p:cNvSpPr>
          <p:nvPr>
            <p:custDataLst>
              <p:tags r:id="rId28"/>
            </p:custDataLst>
          </p:nvPr>
        </p:nvSpPr>
        <p:spPr bwMode="auto">
          <a:xfrm flipH="1">
            <a:off x="323502" y="3102458"/>
            <a:ext cx="77485" cy="1938"/>
          </a:xfrm>
          <a:prstGeom prst="line">
            <a:avLst/>
          </a:prstGeom>
          <a:noFill/>
          <a:ln w="0">
            <a:solidFill>
              <a:srgbClr val="000000"/>
            </a:solidFill>
            <a:round/>
            <a:headEnd/>
            <a:tailEnd/>
          </a:ln>
        </p:spPr>
        <p:txBody>
          <a:bodyPr/>
          <a:lstStyle/>
          <a:p>
            <a:endParaRPr lang="en-GB"/>
          </a:p>
        </p:txBody>
      </p:sp>
      <p:sp>
        <p:nvSpPr>
          <p:cNvPr id="38" name="Line 2433"/>
          <p:cNvSpPr>
            <a:spLocks noChangeShapeType="1"/>
          </p:cNvSpPr>
          <p:nvPr>
            <p:custDataLst>
              <p:tags r:id="rId29"/>
            </p:custDataLst>
          </p:nvPr>
        </p:nvSpPr>
        <p:spPr bwMode="auto">
          <a:xfrm flipH="1">
            <a:off x="323502" y="2699534"/>
            <a:ext cx="77485" cy="1938"/>
          </a:xfrm>
          <a:prstGeom prst="line">
            <a:avLst/>
          </a:prstGeom>
          <a:noFill/>
          <a:ln w="0">
            <a:solidFill>
              <a:srgbClr val="000000"/>
            </a:solidFill>
            <a:round/>
            <a:headEnd/>
            <a:tailEnd/>
          </a:ln>
        </p:spPr>
        <p:txBody>
          <a:bodyPr/>
          <a:lstStyle/>
          <a:p>
            <a:endParaRPr lang="en-GB"/>
          </a:p>
        </p:txBody>
      </p:sp>
      <p:sp>
        <p:nvSpPr>
          <p:cNvPr id="39" name="Line 2434"/>
          <p:cNvSpPr>
            <a:spLocks noChangeShapeType="1"/>
          </p:cNvSpPr>
          <p:nvPr>
            <p:custDataLst>
              <p:tags r:id="rId30"/>
            </p:custDataLst>
          </p:nvPr>
        </p:nvSpPr>
        <p:spPr bwMode="auto">
          <a:xfrm flipH="1">
            <a:off x="323502" y="2298547"/>
            <a:ext cx="77485" cy="1937"/>
          </a:xfrm>
          <a:prstGeom prst="line">
            <a:avLst/>
          </a:prstGeom>
          <a:noFill/>
          <a:ln w="0">
            <a:solidFill>
              <a:srgbClr val="000000"/>
            </a:solidFill>
            <a:round/>
            <a:headEnd/>
            <a:tailEnd/>
          </a:ln>
        </p:spPr>
        <p:txBody>
          <a:bodyPr/>
          <a:lstStyle/>
          <a:p>
            <a:endParaRPr lang="en-GB"/>
          </a:p>
        </p:txBody>
      </p:sp>
      <p:sp>
        <p:nvSpPr>
          <p:cNvPr id="40" name="Rectangle 2435"/>
          <p:cNvSpPr>
            <a:spLocks noChangeArrowheads="1"/>
          </p:cNvSpPr>
          <p:nvPr>
            <p:custDataLst>
              <p:tags r:id="rId31"/>
            </p:custDataLst>
          </p:nvPr>
        </p:nvSpPr>
        <p:spPr bwMode="auto">
          <a:xfrm>
            <a:off x="197589" y="3456955"/>
            <a:ext cx="135600" cy="112354"/>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-30</a:t>
            </a:r>
            <a:endParaRPr lang="en-GB"/>
          </a:p>
        </p:txBody>
      </p:sp>
      <p:sp>
        <p:nvSpPr>
          <p:cNvPr id="41" name="Rectangle 2436"/>
          <p:cNvSpPr>
            <a:spLocks noChangeArrowheads="1"/>
          </p:cNvSpPr>
          <p:nvPr>
            <p:custDataLst>
              <p:tags r:id="rId32"/>
            </p:custDataLst>
          </p:nvPr>
        </p:nvSpPr>
        <p:spPr bwMode="auto">
          <a:xfrm>
            <a:off x="197589" y="3054030"/>
            <a:ext cx="135600" cy="112354"/>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-20</a:t>
            </a:r>
            <a:endParaRPr lang="en-GB"/>
          </a:p>
        </p:txBody>
      </p:sp>
      <p:sp>
        <p:nvSpPr>
          <p:cNvPr id="42" name="Rectangle 2437"/>
          <p:cNvSpPr>
            <a:spLocks noChangeArrowheads="1"/>
          </p:cNvSpPr>
          <p:nvPr>
            <p:custDataLst>
              <p:tags r:id="rId33"/>
            </p:custDataLst>
          </p:nvPr>
        </p:nvSpPr>
        <p:spPr bwMode="auto">
          <a:xfrm>
            <a:off x="197589" y="2653042"/>
            <a:ext cx="135600" cy="112354"/>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-10</a:t>
            </a:r>
            <a:endParaRPr lang="en-GB"/>
          </a:p>
        </p:txBody>
      </p:sp>
      <p:sp>
        <p:nvSpPr>
          <p:cNvPr id="43" name="Rectangle 2438"/>
          <p:cNvSpPr>
            <a:spLocks noChangeArrowheads="1"/>
          </p:cNvSpPr>
          <p:nvPr>
            <p:custDataLst>
              <p:tags r:id="rId34"/>
            </p:custDataLst>
          </p:nvPr>
        </p:nvSpPr>
        <p:spPr bwMode="auto">
          <a:xfrm>
            <a:off x="275074" y="2252056"/>
            <a:ext cx="52302" cy="112354"/>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0</a:t>
            </a:r>
            <a:endParaRPr lang="en-GB"/>
          </a:p>
        </p:txBody>
      </p:sp>
      <p:sp>
        <p:nvSpPr>
          <p:cNvPr id="44" name="Line 2439"/>
          <p:cNvSpPr>
            <a:spLocks noChangeShapeType="1"/>
          </p:cNvSpPr>
          <p:nvPr>
            <p:custDataLst>
              <p:tags r:id="rId35"/>
            </p:custDataLst>
          </p:nvPr>
        </p:nvSpPr>
        <p:spPr bwMode="auto">
          <a:xfrm flipV="1">
            <a:off x="8562145" y="2257867"/>
            <a:ext cx="1937" cy="1447042"/>
          </a:xfrm>
          <a:prstGeom prst="line">
            <a:avLst/>
          </a:prstGeom>
          <a:noFill/>
          <a:ln w="0">
            <a:solidFill>
              <a:srgbClr val="000000"/>
            </a:solidFill>
            <a:round/>
            <a:headEnd/>
            <a:tailEnd/>
          </a:ln>
        </p:spPr>
        <p:txBody>
          <a:bodyPr/>
          <a:lstStyle/>
          <a:p>
            <a:endParaRPr lang="en-GB"/>
          </a:p>
        </p:txBody>
      </p:sp>
      <p:sp>
        <p:nvSpPr>
          <p:cNvPr id="45" name="Freeform 2440"/>
          <p:cNvSpPr>
            <a:spLocks/>
          </p:cNvSpPr>
          <p:nvPr>
            <p:custDataLst>
              <p:tags r:id="rId36"/>
            </p:custDataLst>
          </p:nvPr>
        </p:nvSpPr>
        <p:spPr bwMode="auto">
          <a:xfrm>
            <a:off x="400988" y="2308232"/>
            <a:ext cx="8161157" cy="110417"/>
          </a:xfrm>
          <a:custGeom>
            <a:avLst/>
            <a:gdLst/>
            <a:ahLst/>
            <a:cxnLst>
              <a:cxn ang="0">
                <a:pos x="2518" y="99"/>
              </a:cxn>
              <a:cxn ang="0">
                <a:pos x="2964" y="86"/>
              </a:cxn>
              <a:cxn ang="0">
                <a:pos x="3114" y="87"/>
              </a:cxn>
              <a:cxn ang="0">
                <a:pos x="3245" y="86"/>
              </a:cxn>
              <a:cxn ang="0">
                <a:pos x="3385" y="84"/>
              </a:cxn>
              <a:cxn ang="0">
                <a:pos x="3514" y="80"/>
              </a:cxn>
              <a:cxn ang="0">
                <a:pos x="3634" y="77"/>
              </a:cxn>
              <a:cxn ang="0">
                <a:pos x="3761" y="72"/>
              </a:cxn>
              <a:cxn ang="0">
                <a:pos x="3900" y="67"/>
              </a:cxn>
              <a:cxn ang="0">
                <a:pos x="4074" y="64"/>
              </a:cxn>
              <a:cxn ang="0">
                <a:pos x="4307" y="57"/>
              </a:cxn>
              <a:cxn ang="0">
                <a:pos x="4582" y="52"/>
              </a:cxn>
              <a:cxn ang="0">
                <a:pos x="4802" y="48"/>
              </a:cxn>
              <a:cxn ang="0">
                <a:pos x="4939" y="46"/>
              </a:cxn>
              <a:cxn ang="0">
                <a:pos x="5111" y="44"/>
              </a:cxn>
              <a:cxn ang="0">
                <a:pos x="5280" y="37"/>
              </a:cxn>
              <a:cxn ang="0">
                <a:pos x="5445" y="31"/>
              </a:cxn>
              <a:cxn ang="0">
                <a:pos x="5576" y="28"/>
              </a:cxn>
              <a:cxn ang="0">
                <a:pos x="5706" y="20"/>
              </a:cxn>
              <a:cxn ang="0">
                <a:pos x="5897" y="11"/>
              </a:cxn>
              <a:cxn ang="0">
                <a:pos x="6218" y="5"/>
              </a:cxn>
              <a:cxn ang="0">
                <a:pos x="6455" y="5"/>
              </a:cxn>
              <a:cxn ang="0">
                <a:pos x="6721" y="4"/>
              </a:cxn>
              <a:cxn ang="0">
                <a:pos x="6975" y="4"/>
              </a:cxn>
              <a:cxn ang="0">
                <a:pos x="7190" y="5"/>
              </a:cxn>
              <a:cxn ang="0">
                <a:pos x="7378" y="5"/>
              </a:cxn>
              <a:cxn ang="0">
                <a:pos x="7559" y="4"/>
              </a:cxn>
              <a:cxn ang="0">
                <a:pos x="7793" y="4"/>
              </a:cxn>
              <a:cxn ang="0">
                <a:pos x="8121" y="5"/>
              </a:cxn>
              <a:cxn ang="0">
                <a:pos x="8335" y="8"/>
              </a:cxn>
              <a:cxn ang="0">
                <a:pos x="8229" y="5"/>
              </a:cxn>
              <a:cxn ang="0">
                <a:pos x="7973" y="8"/>
              </a:cxn>
              <a:cxn ang="0">
                <a:pos x="7660" y="18"/>
              </a:cxn>
              <a:cxn ang="0">
                <a:pos x="7470" y="24"/>
              </a:cxn>
              <a:cxn ang="0">
                <a:pos x="7275" y="31"/>
              </a:cxn>
              <a:cxn ang="0">
                <a:pos x="7098" y="31"/>
              </a:cxn>
              <a:cxn ang="0">
                <a:pos x="6834" y="37"/>
              </a:cxn>
              <a:cxn ang="0">
                <a:pos x="6585" y="43"/>
              </a:cxn>
              <a:cxn ang="0">
                <a:pos x="6335" y="49"/>
              </a:cxn>
              <a:cxn ang="0">
                <a:pos x="6062" y="55"/>
              </a:cxn>
              <a:cxn ang="0">
                <a:pos x="5765" y="58"/>
              </a:cxn>
              <a:cxn ang="0">
                <a:pos x="5636" y="59"/>
              </a:cxn>
              <a:cxn ang="0">
                <a:pos x="5525" y="61"/>
              </a:cxn>
              <a:cxn ang="0">
                <a:pos x="5385" y="67"/>
              </a:cxn>
              <a:cxn ang="0">
                <a:pos x="5236" y="67"/>
              </a:cxn>
              <a:cxn ang="0">
                <a:pos x="5005" y="72"/>
              </a:cxn>
              <a:cxn ang="0">
                <a:pos x="4867" y="71"/>
              </a:cxn>
              <a:cxn ang="0">
                <a:pos x="4711" y="74"/>
              </a:cxn>
              <a:cxn ang="0">
                <a:pos x="4470" y="74"/>
              </a:cxn>
              <a:cxn ang="0">
                <a:pos x="4204" y="73"/>
              </a:cxn>
              <a:cxn ang="0">
                <a:pos x="3983" y="71"/>
              </a:cxn>
              <a:cxn ang="0">
                <a:pos x="3833" y="70"/>
              </a:cxn>
              <a:cxn ang="0">
                <a:pos x="3697" y="75"/>
              </a:cxn>
              <a:cxn ang="0">
                <a:pos x="3590" y="79"/>
              </a:cxn>
              <a:cxn ang="0">
                <a:pos x="3445" y="83"/>
              </a:cxn>
              <a:cxn ang="0">
                <a:pos x="3307" y="85"/>
              </a:cxn>
              <a:cxn ang="0">
                <a:pos x="3176" y="86"/>
              </a:cxn>
              <a:cxn ang="0">
                <a:pos x="3019" y="86"/>
              </a:cxn>
              <a:cxn ang="0">
                <a:pos x="2863" y="86"/>
              </a:cxn>
              <a:cxn ang="0">
                <a:pos x="2001" y="107"/>
              </a:cxn>
            </a:cxnLst>
            <a:rect l="0" t="0" r="r" b="b"/>
            <a:pathLst>
              <a:path w="8426" h="115">
                <a:moveTo>
                  <a:pt x="0" y="115"/>
                </a:moveTo>
                <a:lnTo>
                  <a:pt x="258" y="114"/>
                </a:lnTo>
                <a:lnTo>
                  <a:pt x="1050" y="108"/>
                </a:lnTo>
                <a:lnTo>
                  <a:pt x="1562" y="100"/>
                </a:lnTo>
                <a:lnTo>
                  <a:pt x="1667" y="98"/>
                </a:lnTo>
                <a:lnTo>
                  <a:pt x="1750" y="101"/>
                </a:lnTo>
                <a:lnTo>
                  <a:pt x="1886" y="106"/>
                </a:lnTo>
                <a:lnTo>
                  <a:pt x="1954" y="107"/>
                </a:lnTo>
                <a:lnTo>
                  <a:pt x="2001" y="107"/>
                </a:lnTo>
                <a:lnTo>
                  <a:pt x="2064" y="107"/>
                </a:lnTo>
                <a:lnTo>
                  <a:pt x="2145" y="107"/>
                </a:lnTo>
                <a:lnTo>
                  <a:pt x="2199" y="106"/>
                </a:lnTo>
                <a:lnTo>
                  <a:pt x="2213" y="106"/>
                </a:lnTo>
                <a:lnTo>
                  <a:pt x="2343" y="102"/>
                </a:lnTo>
                <a:lnTo>
                  <a:pt x="2438" y="101"/>
                </a:lnTo>
                <a:lnTo>
                  <a:pt x="2488" y="100"/>
                </a:lnTo>
                <a:lnTo>
                  <a:pt x="2518" y="99"/>
                </a:lnTo>
                <a:lnTo>
                  <a:pt x="2549" y="98"/>
                </a:lnTo>
                <a:lnTo>
                  <a:pt x="2663" y="94"/>
                </a:lnTo>
                <a:lnTo>
                  <a:pt x="2780" y="89"/>
                </a:lnTo>
                <a:lnTo>
                  <a:pt x="2781" y="89"/>
                </a:lnTo>
                <a:lnTo>
                  <a:pt x="2797" y="88"/>
                </a:lnTo>
                <a:lnTo>
                  <a:pt x="2818" y="87"/>
                </a:lnTo>
                <a:lnTo>
                  <a:pt x="2833" y="86"/>
                </a:lnTo>
                <a:lnTo>
                  <a:pt x="2846" y="86"/>
                </a:lnTo>
                <a:lnTo>
                  <a:pt x="2863" y="86"/>
                </a:lnTo>
                <a:lnTo>
                  <a:pt x="2886" y="86"/>
                </a:lnTo>
                <a:lnTo>
                  <a:pt x="2907" y="86"/>
                </a:lnTo>
                <a:lnTo>
                  <a:pt x="2918" y="86"/>
                </a:lnTo>
                <a:lnTo>
                  <a:pt x="2928" y="86"/>
                </a:lnTo>
                <a:lnTo>
                  <a:pt x="2941" y="86"/>
                </a:lnTo>
                <a:lnTo>
                  <a:pt x="2945" y="86"/>
                </a:lnTo>
                <a:lnTo>
                  <a:pt x="2955" y="86"/>
                </a:lnTo>
                <a:lnTo>
                  <a:pt x="2964" y="86"/>
                </a:lnTo>
                <a:lnTo>
                  <a:pt x="2974" y="86"/>
                </a:lnTo>
                <a:lnTo>
                  <a:pt x="2984" y="86"/>
                </a:lnTo>
                <a:lnTo>
                  <a:pt x="2991" y="86"/>
                </a:lnTo>
                <a:lnTo>
                  <a:pt x="2992" y="86"/>
                </a:lnTo>
                <a:lnTo>
                  <a:pt x="2992" y="86"/>
                </a:lnTo>
                <a:lnTo>
                  <a:pt x="3001" y="86"/>
                </a:lnTo>
                <a:lnTo>
                  <a:pt x="3007" y="86"/>
                </a:lnTo>
                <a:lnTo>
                  <a:pt x="3016" y="86"/>
                </a:lnTo>
                <a:lnTo>
                  <a:pt x="3019" y="86"/>
                </a:lnTo>
                <a:lnTo>
                  <a:pt x="3036" y="86"/>
                </a:lnTo>
                <a:lnTo>
                  <a:pt x="3038" y="86"/>
                </a:lnTo>
                <a:lnTo>
                  <a:pt x="3056" y="86"/>
                </a:lnTo>
                <a:lnTo>
                  <a:pt x="3071" y="86"/>
                </a:lnTo>
                <a:lnTo>
                  <a:pt x="3076" y="86"/>
                </a:lnTo>
                <a:lnTo>
                  <a:pt x="3086" y="86"/>
                </a:lnTo>
                <a:lnTo>
                  <a:pt x="3100" y="86"/>
                </a:lnTo>
                <a:lnTo>
                  <a:pt x="3114" y="87"/>
                </a:lnTo>
                <a:lnTo>
                  <a:pt x="3116" y="87"/>
                </a:lnTo>
                <a:lnTo>
                  <a:pt x="3130" y="86"/>
                </a:lnTo>
                <a:lnTo>
                  <a:pt x="3141" y="86"/>
                </a:lnTo>
                <a:lnTo>
                  <a:pt x="3146" y="86"/>
                </a:lnTo>
                <a:lnTo>
                  <a:pt x="3157" y="86"/>
                </a:lnTo>
                <a:lnTo>
                  <a:pt x="3162" y="86"/>
                </a:lnTo>
                <a:lnTo>
                  <a:pt x="3162" y="86"/>
                </a:lnTo>
                <a:lnTo>
                  <a:pt x="3168" y="86"/>
                </a:lnTo>
                <a:lnTo>
                  <a:pt x="3176" y="86"/>
                </a:lnTo>
                <a:lnTo>
                  <a:pt x="3183" y="86"/>
                </a:lnTo>
                <a:lnTo>
                  <a:pt x="3196" y="86"/>
                </a:lnTo>
                <a:lnTo>
                  <a:pt x="3202" y="86"/>
                </a:lnTo>
                <a:lnTo>
                  <a:pt x="3211" y="86"/>
                </a:lnTo>
                <a:lnTo>
                  <a:pt x="3218" y="86"/>
                </a:lnTo>
                <a:lnTo>
                  <a:pt x="3228" y="86"/>
                </a:lnTo>
                <a:lnTo>
                  <a:pt x="3236" y="86"/>
                </a:lnTo>
                <a:lnTo>
                  <a:pt x="3245" y="86"/>
                </a:lnTo>
                <a:lnTo>
                  <a:pt x="3256" y="86"/>
                </a:lnTo>
                <a:lnTo>
                  <a:pt x="3259" y="86"/>
                </a:lnTo>
                <a:lnTo>
                  <a:pt x="3269" y="86"/>
                </a:lnTo>
                <a:lnTo>
                  <a:pt x="3274" y="86"/>
                </a:lnTo>
                <a:lnTo>
                  <a:pt x="3281" y="86"/>
                </a:lnTo>
                <a:lnTo>
                  <a:pt x="3286" y="85"/>
                </a:lnTo>
                <a:lnTo>
                  <a:pt x="3294" y="85"/>
                </a:lnTo>
                <a:lnTo>
                  <a:pt x="3300" y="85"/>
                </a:lnTo>
                <a:lnTo>
                  <a:pt x="3307" y="85"/>
                </a:lnTo>
                <a:lnTo>
                  <a:pt x="3314" y="85"/>
                </a:lnTo>
                <a:lnTo>
                  <a:pt x="3324" y="85"/>
                </a:lnTo>
                <a:lnTo>
                  <a:pt x="3330" y="85"/>
                </a:lnTo>
                <a:lnTo>
                  <a:pt x="3346" y="85"/>
                </a:lnTo>
                <a:lnTo>
                  <a:pt x="3352" y="84"/>
                </a:lnTo>
                <a:lnTo>
                  <a:pt x="3364" y="84"/>
                </a:lnTo>
                <a:lnTo>
                  <a:pt x="3377" y="84"/>
                </a:lnTo>
                <a:lnTo>
                  <a:pt x="3385" y="84"/>
                </a:lnTo>
                <a:lnTo>
                  <a:pt x="3393" y="84"/>
                </a:lnTo>
                <a:lnTo>
                  <a:pt x="3399" y="84"/>
                </a:lnTo>
                <a:lnTo>
                  <a:pt x="3410" y="84"/>
                </a:lnTo>
                <a:lnTo>
                  <a:pt x="3413" y="84"/>
                </a:lnTo>
                <a:lnTo>
                  <a:pt x="3419" y="84"/>
                </a:lnTo>
                <a:lnTo>
                  <a:pt x="3425" y="84"/>
                </a:lnTo>
                <a:lnTo>
                  <a:pt x="3433" y="83"/>
                </a:lnTo>
                <a:lnTo>
                  <a:pt x="3441" y="83"/>
                </a:lnTo>
                <a:lnTo>
                  <a:pt x="3445" y="83"/>
                </a:lnTo>
                <a:lnTo>
                  <a:pt x="3455" y="83"/>
                </a:lnTo>
                <a:lnTo>
                  <a:pt x="3467" y="83"/>
                </a:lnTo>
                <a:lnTo>
                  <a:pt x="3476" y="83"/>
                </a:lnTo>
                <a:lnTo>
                  <a:pt x="3482" y="82"/>
                </a:lnTo>
                <a:lnTo>
                  <a:pt x="3492" y="81"/>
                </a:lnTo>
                <a:lnTo>
                  <a:pt x="3499" y="81"/>
                </a:lnTo>
                <a:lnTo>
                  <a:pt x="3506" y="80"/>
                </a:lnTo>
                <a:lnTo>
                  <a:pt x="3514" y="80"/>
                </a:lnTo>
                <a:lnTo>
                  <a:pt x="3522" y="80"/>
                </a:lnTo>
                <a:lnTo>
                  <a:pt x="3529" y="80"/>
                </a:lnTo>
                <a:lnTo>
                  <a:pt x="3536" y="80"/>
                </a:lnTo>
                <a:lnTo>
                  <a:pt x="3543" y="80"/>
                </a:lnTo>
                <a:lnTo>
                  <a:pt x="3554" y="80"/>
                </a:lnTo>
                <a:lnTo>
                  <a:pt x="3561" y="80"/>
                </a:lnTo>
                <a:lnTo>
                  <a:pt x="3572" y="80"/>
                </a:lnTo>
                <a:lnTo>
                  <a:pt x="3581" y="80"/>
                </a:lnTo>
                <a:lnTo>
                  <a:pt x="3590" y="79"/>
                </a:lnTo>
                <a:lnTo>
                  <a:pt x="3598" y="79"/>
                </a:lnTo>
                <a:lnTo>
                  <a:pt x="3603" y="79"/>
                </a:lnTo>
                <a:lnTo>
                  <a:pt x="3611" y="79"/>
                </a:lnTo>
                <a:lnTo>
                  <a:pt x="3614" y="79"/>
                </a:lnTo>
                <a:lnTo>
                  <a:pt x="3620" y="79"/>
                </a:lnTo>
                <a:lnTo>
                  <a:pt x="3625" y="77"/>
                </a:lnTo>
                <a:lnTo>
                  <a:pt x="3631" y="77"/>
                </a:lnTo>
                <a:lnTo>
                  <a:pt x="3634" y="77"/>
                </a:lnTo>
                <a:lnTo>
                  <a:pt x="3643" y="77"/>
                </a:lnTo>
                <a:lnTo>
                  <a:pt x="3650" y="76"/>
                </a:lnTo>
                <a:lnTo>
                  <a:pt x="3657" y="76"/>
                </a:lnTo>
                <a:lnTo>
                  <a:pt x="3660" y="76"/>
                </a:lnTo>
                <a:lnTo>
                  <a:pt x="3669" y="75"/>
                </a:lnTo>
                <a:lnTo>
                  <a:pt x="3674" y="75"/>
                </a:lnTo>
                <a:lnTo>
                  <a:pt x="3683" y="75"/>
                </a:lnTo>
                <a:lnTo>
                  <a:pt x="3687" y="75"/>
                </a:lnTo>
                <a:lnTo>
                  <a:pt x="3697" y="75"/>
                </a:lnTo>
                <a:lnTo>
                  <a:pt x="3703" y="74"/>
                </a:lnTo>
                <a:lnTo>
                  <a:pt x="3713" y="74"/>
                </a:lnTo>
                <a:lnTo>
                  <a:pt x="3723" y="74"/>
                </a:lnTo>
                <a:lnTo>
                  <a:pt x="3725" y="73"/>
                </a:lnTo>
                <a:lnTo>
                  <a:pt x="3740" y="73"/>
                </a:lnTo>
                <a:lnTo>
                  <a:pt x="3747" y="73"/>
                </a:lnTo>
                <a:lnTo>
                  <a:pt x="3755" y="72"/>
                </a:lnTo>
                <a:lnTo>
                  <a:pt x="3761" y="72"/>
                </a:lnTo>
                <a:lnTo>
                  <a:pt x="3768" y="72"/>
                </a:lnTo>
                <a:lnTo>
                  <a:pt x="3777" y="72"/>
                </a:lnTo>
                <a:lnTo>
                  <a:pt x="3786" y="71"/>
                </a:lnTo>
                <a:lnTo>
                  <a:pt x="3793" y="71"/>
                </a:lnTo>
                <a:lnTo>
                  <a:pt x="3801" y="70"/>
                </a:lnTo>
                <a:lnTo>
                  <a:pt x="3811" y="70"/>
                </a:lnTo>
                <a:lnTo>
                  <a:pt x="3818" y="70"/>
                </a:lnTo>
                <a:lnTo>
                  <a:pt x="3829" y="69"/>
                </a:lnTo>
                <a:lnTo>
                  <a:pt x="3833" y="69"/>
                </a:lnTo>
                <a:lnTo>
                  <a:pt x="3840" y="69"/>
                </a:lnTo>
                <a:lnTo>
                  <a:pt x="3850" y="68"/>
                </a:lnTo>
                <a:lnTo>
                  <a:pt x="3858" y="68"/>
                </a:lnTo>
                <a:lnTo>
                  <a:pt x="3869" y="67"/>
                </a:lnTo>
                <a:lnTo>
                  <a:pt x="3875" y="67"/>
                </a:lnTo>
                <a:lnTo>
                  <a:pt x="3887" y="67"/>
                </a:lnTo>
                <a:lnTo>
                  <a:pt x="3893" y="67"/>
                </a:lnTo>
                <a:lnTo>
                  <a:pt x="3900" y="67"/>
                </a:lnTo>
                <a:lnTo>
                  <a:pt x="3907" y="67"/>
                </a:lnTo>
                <a:lnTo>
                  <a:pt x="3917" y="67"/>
                </a:lnTo>
                <a:lnTo>
                  <a:pt x="3923" y="67"/>
                </a:lnTo>
                <a:lnTo>
                  <a:pt x="3931" y="67"/>
                </a:lnTo>
                <a:lnTo>
                  <a:pt x="3945" y="68"/>
                </a:lnTo>
                <a:lnTo>
                  <a:pt x="3957" y="68"/>
                </a:lnTo>
                <a:lnTo>
                  <a:pt x="3966" y="68"/>
                </a:lnTo>
                <a:lnTo>
                  <a:pt x="3978" y="68"/>
                </a:lnTo>
                <a:lnTo>
                  <a:pt x="3983" y="68"/>
                </a:lnTo>
                <a:lnTo>
                  <a:pt x="3994" y="68"/>
                </a:lnTo>
                <a:lnTo>
                  <a:pt x="4009" y="68"/>
                </a:lnTo>
                <a:lnTo>
                  <a:pt x="4018" y="68"/>
                </a:lnTo>
                <a:lnTo>
                  <a:pt x="4033" y="67"/>
                </a:lnTo>
                <a:lnTo>
                  <a:pt x="4044" y="67"/>
                </a:lnTo>
                <a:lnTo>
                  <a:pt x="4053" y="65"/>
                </a:lnTo>
                <a:lnTo>
                  <a:pt x="4061" y="65"/>
                </a:lnTo>
                <a:lnTo>
                  <a:pt x="4074" y="64"/>
                </a:lnTo>
                <a:lnTo>
                  <a:pt x="4088" y="64"/>
                </a:lnTo>
                <a:lnTo>
                  <a:pt x="4098" y="64"/>
                </a:lnTo>
                <a:lnTo>
                  <a:pt x="4107" y="63"/>
                </a:lnTo>
                <a:lnTo>
                  <a:pt x="4119" y="63"/>
                </a:lnTo>
                <a:lnTo>
                  <a:pt x="4145" y="63"/>
                </a:lnTo>
                <a:lnTo>
                  <a:pt x="4151" y="62"/>
                </a:lnTo>
                <a:lnTo>
                  <a:pt x="4158" y="62"/>
                </a:lnTo>
                <a:lnTo>
                  <a:pt x="4193" y="61"/>
                </a:lnTo>
                <a:lnTo>
                  <a:pt x="4204" y="61"/>
                </a:lnTo>
                <a:lnTo>
                  <a:pt x="4223" y="61"/>
                </a:lnTo>
                <a:lnTo>
                  <a:pt x="4230" y="60"/>
                </a:lnTo>
                <a:lnTo>
                  <a:pt x="4244" y="59"/>
                </a:lnTo>
                <a:lnTo>
                  <a:pt x="4265" y="58"/>
                </a:lnTo>
                <a:lnTo>
                  <a:pt x="4279" y="58"/>
                </a:lnTo>
                <a:lnTo>
                  <a:pt x="4285" y="58"/>
                </a:lnTo>
                <a:lnTo>
                  <a:pt x="4298" y="57"/>
                </a:lnTo>
                <a:lnTo>
                  <a:pt x="4307" y="57"/>
                </a:lnTo>
                <a:lnTo>
                  <a:pt x="4309" y="57"/>
                </a:lnTo>
                <a:lnTo>
                  <a:pt x="4343" y="57"/>
                </a:lnTo>
                <a:lnTo>
                  <a:pt x="4347" y="56"/>
                </a:lnTo>
                <a:lnTo>
                  <a:pt x="4393" y="56"/>
                </a:lnTo>
                <a:lnTo>
                  <a:pt x="4411" y="56"/>
                </a:lnTo>
                <a:lnTo>
                  <a:pt x="4432" y="56"/>
                </a:lnTo>
                <a:lnTo>
                  <a:pt x="4437" y="55"/>
                </a:lnTo>
                <a:lnTo>
                  <a:pt x="4461" y="55"/>
                </a:lnTo>
                <a:lnTo>
                  <a:pt x="4470" y="54"/>
                </a:lnTo>
                <a:lnTo>
                  <a:pt x="4485" y="54"/>
                </a:lnTo>
                <a:lnTo>
                  <a:pt x="4500" y="54"/>
                </a:lnTo>
                <a:lnTo>
                  <a:pt x="4512" y="54"/>
                </a:lnTo>
                <a:lnTo>
                  <a:pt x="4527" y="54"/>
                </a:lnTo>
                <a:lnTo>
                  <a:pt x="4541" y="54"/>
                </a:lnTo>
                <a:lnTo>
                  <a:pt x="4561" y="52"/>
                </a:lnTo>
                <a:lnTo>
                  <a:pt x="4572" y="52"/>
                </a:lnTo>
                <a:lnTo>
                  <a:pt x="4582" y="52"/>
                </a:lnTo>
                <a:lnTo>
                  <a:pt x="4604" y="52"/>
                </a:lnTo>
                <a:lnTo>
                  <a:pt x="4612" y="52"/>
                </a:lnTo>
                <a:lnTo>
                  <a:pt x="4626" y="52"/>
                </a:lnTo>
                <a:lnTo>
                  <a:pt x="4641" y="51"/>
                </a:lnTo>
                <a:lnTo>
                  <a:pt x="4658" y="51"/>
                </a:lnTo>
                <a:lnTo>
                  <a:pt x="4666" y="51"/>
                </a:lnTo>
                <a:lnTo>
                  <a:pt x="4681" y="50"/>
                </a:lnTo>
                <a:lnTo>
                  <a:pt x="4693" y="50"/>
                </a:lnTo>
                <a:lnTo>
                  <a:pt x="4711" y="50"/>
                </a:lnTo>
                <a:lnTo>
                  <a:pt x="4721" y="50"/>
                </a:lnTo>
                <a:lnTo>
                  <a:pt x="4742" y="49"/>
                </a:lnTo>
                <a:lnTo>
                  <a:pt x="4760" y="49"/>
                </a:lnTo>
                <a:lnTo>
                  <a:pt x="4772" y="49"/>
                </a:lnTo>
                <a:lnTo>
                  <a:pt x="4783" y="49"/>
                </a:lnTo>
                <a:lnTo>
                  <a:pt x="4791" y="49"/>
                </a:lnTo>
                <a:lnTo>
                  <a:pt x="4797" y="49"/>
                </a:lnTo>
                <a:lnTo>
                  <a:pt x="4802" y="48"/>
                </a:lnTo>
                <a:lnTo>
                  <a:pt x="4808" y="48"/>
                </a:lnTo>
                <a:lnTo>
                  <a:pt x="4818" y="48"/>
                </a:lnTo>
                <a:lnTo>
                  <a:pt x="4824" y="48"/>
                </a:lnTo>
                <a:lnTo>
                  <a:pt x="4834" y="48"/>
                </a:lnTo>
                <a:lnTo>
                  <a:pt x="4841" y="48"/>
                </a:lnTo>
                <a:lnTo>
                  <a:pt x="4848" y="48"/>
                </a:lnTo>
                <a:lnTo>
                  <a:pt x="4852" y="47"/>
                </a:lnTo>
                <a:lnTo>
                  <a:pt x="4861" y="47"/>
                </a:lnTo>
                <a:lnTo>
                  <a:pt x="4867" y="47"/>
                </a:lnTo>
                <a:lnTo>
                  <a:pt x="4875" y="47"/>
                </a:lnTo>
                <a:lnTo>
                  <a:pt x="4883" y="47"/>
                </a:lnTo>
                <a:lnTo>
                  <a:pt x="4890" y="47"/>
                </a:lnTo>
                <a:lnTo>
                  <a:pt x="4900" y="47"/>
                </a:lnTo>
                <a:lnTo>
                  <a:pt x="4907" y="47"/>
                </a:lnTo>
                <a:lnTo>
                  <a:pt x="4920" y="47"/>
                </a:lnTo>
                <a:lnTo>
                  <a:pt x="4930" y="46"/>
                </a:lnTo>
                <a:lnTo>
                  <a:pt x="4939" y="46"/>
                </a:lnTo>
                <a:lnTo>
                  <a:pt x="4948" y="46"/>
                </a:lnTo>
                <a:lnTo>
                  <a:pt x="4954" y="46"/>
                </a:lnTo>
                <a:lnTo>
                  <a:pt x="4960" y="46"/>
                </a:lnTo>
                <a:lnTo>
                  <a:pt x="4964" y="46"/>
                </a:lnTo>
                <a:lnTo>
                  <a:pt x="4968" y="46"/>
                </a:lnTo>
                <a:lnTo>
                  <a:pt x="4978" y="45"/>
                </a:lnTo>
                <a:lnTo>
                  <a:pt x="4982" y="45"/>
                </a:lnTo>
                <a:lnTo>
                  <a:pt x="4994" y="45"/>
                </a:lnTo>
                <a:lnTo>
                  <a:pt x="5005" y="45"/>
                </a:lnTo>
                <a:lnTo>
                  <a:pt x="5014" y="45"/>
                </a:lnTo>
                <a:lnTo>
                  <a:pt x="5027" y="45"/>
                </a:lnTo>
                <a:lnTo>
                  <a:pt x="5038" y="45"/>
                </a:lnTo>
                <a:lnTo>
                  <a:pt x="5047" y="45"/>
                </a:lnTo>
                <a:lnTo>
                  <a:pt x="5059" y="44"/>
                </a:lnTo>
                <a:lnTo>
                  <a:pt x="5076" y="44"/>
                </a:lnTo>
                <a:lnTo>
                  <a:pt x="5095" y="44"/>
                </a:lnTo>
                <a:lnTo>
                  <a:pt x="5111" y="44"/>
                </a:lnTo>
                <a:lnTo>
                  <a:pt x="5129" y="43"/>
                </a:lnTo>
                <a:lnTo>
                  <a:pt x="5151" y="42"/>
                </a:lnTo>
                <a:lnTo>
                  <a:pt x="5170" y="42"/>
                </a:lnTo>
                <a:lnTo>
                  <a:pt x="5195" y="41"/>
                </a:lnTo>
                <a:lnTo>
                  <a:pt x="5204" y="41"/>
                </a:lnTo>
                <a:lnTo>
                  <a:pt x="5214" y="39"/>
                </a:lnTo>
                <a:lnTo>
                  <a:pt x="5222" y="39"/>
                </a:lnTo>
                <a:lnTo>
                  <a:pt x="5231" y="39"/>
                </a:lnTo>
                <a:lnTo>
                  <a:pt x="5236" y="39"/>
                </a:lnTo>
                <a:lnTo>
                  <a:pt x="5240" y="39"/>
                </a:lnTo>
                <a:lnTo>
                  <a:pt x="5249" y="38"/>
                </a:lnTo>
                <a:lnTo>
                  <a:pt x="5253" y="38"/>
                </a:lnTo>
                <a:lnTo>
                  <a:pt x="5259" y="38"/>
                </a:lnTo>
                <a:lnTo>
                  <a:pt x="5262" y="38"/>
                </a:lnTo>
                <a:lnTo>
                  <a:pt x="5269" y="37"/>
                </a:lnTo>
                <a:lnTo>
                  <a:pt x="5273" y="37"/>
                </a:lnTo>
                <a:lnTo>
                  <a:pt x="5280" y="37"/>
                </a:lnTo>
                <a:lnTo>
                  <a:pt x="5288" y="36"/>
                </a:lnTo>
                <a:lnTo>
                  <a:pt x="5300" y="36"/>
                </a:lnTo>
                <a:lnTo>
                  <a:pt x="5313" y="36"/>
                </a:lnTo>
                <a:lnTo>
                  <a:pt x="5319" y="35"/>
                </a:lnTo>
                <a:lnTo>
                  <a:pt x="5332" y="35"/>
                </a:lnTo>
                <a:lnTo>
                  <a:pt x="5342" y="34"/>
                </a:lnTo>
                <a:lnTo>
                  <a:pt x="5353" y="34"/>
                </a:lnTo>
                <a:lnTo>
                  <a:pt x="5372" y="34"/>
                </a:lnTo>
                <a:lnTo>
                  <a:pt x="5385" y="33"/>
                </a:lnTo>
                <a:lnTo>
                  <a:pt x="5390" y="33"/>
                </a:lnTo>
                <a:lnTo>
                  <a:pt x="5394" y="33"/>
                </a:lnTo>
                <a:lnTo>
                  <a:pt x="5403" y="33"/>
                </a:lnTo>
                <a:lnTo>
                  <a:pt x="5407" y="33"/>
                </a:lnTo>
                <a:lnTo>
                  <a:pt x="5413" y="33"/>
                </a:lnTo>
                <a:lnTo>
                  <a:pt x="5421" y="32"/>
                </a:lnTo>
                <a:lnTo>
                  <a:pt x="5433" y="32"/>
                </a:lnTo>
                <a:lnTo>
                  <a:pt x="5445" y="31"/>
                </a:lnTo>
                <a:lnTo>
                  <a:pt x="5456" y="31"/>
                </a:lnTo>
                <a:lnTo>
                  <a:pt x="5469" y="31"/>
                </a:lnTo>
                <a:lnTo>
                  <a:pt x="5480" y="30"/>
                </a:lnTo>
                <a:lnTo>
                  <a:pt x="5489" y="30"/>
                </a:lnTo>
                <a:lnTo>
                  <a:pt x="5500" y="30"/>
                </a:lnTo>
                <a:lnTo>
                  <a:pt x="5504" y="29"/>
                </a:lnTo>
                <a:lnTo>
                  <a:pt x="5510" y="29"/>
                </a:lnTo>
                <a:lnTo>
                  <a:pt x="5517" y="29"/>
                </a:lnTo>
                <a:lnTo>
                  <a:pt x="5525" y="29"/>
                </a:lnTo>
                <a:lnTo>
                  <a:pt x="5532" y="29"/>
                </a:lnTo>
                <a:lnTo>
                  <a:pt x="5535" y="28"/>
                </a:lnTo>
                <a:lnTo>
                  <a:pt x="5541" y="28"/>
                </a:lnTo>
                <a:lnTo>
                  <a:pt x="5549" y="28"/>
                </a:lnTo>
                <a:lnTo>
                  <a:pt x="5560" y="28"/>
                </a:lnTo>
                <a:lnTo>
                  <a:pt x="5563" y="28"/>
                </a:lnTo>
                <a:lnTo>
                  <a:pt x="5572" y="28"/>
                </a:lnTo>
                <a:lnTo>
                  <a:pt x="5576" y="28"/>
                </a:lnTo>
                <a:lnTo>
                  <a:pt x="5581" y="28"/>
                </a:lnTo>
                <a:lnTo>
                  <a:pt x="5586" y="28"/>
                </a:lnTo>
                <a:lnTo>
                  <a:pt x="5595" y="26"/>
                </a:lnTo>
                <a:lnTo>
                  <a:pt x="5603" y="26"/>
                </a:lnTo>
                <a:lnTo>
                  <a:pt x="5610" y="26"/>
                </a:lnTo>
                <a:lnTo>
                  <a:pt x="5614" y="25"/>
                </a:lnTo>
                <a:lnTo>
                  <a:pt x="5621" y="25"/>
                </a:lnTo>
                <a:lnTo>
                  <a:pt x="5626" y="25"/>
                </a:lnTo>
                <a:lnTo>
                  <a:pt x="5636" y="25"/>
                </a:lnTo>
                <a:lnTo>
                  <a:pt x="5648" y="24"/>
                </a:lnTo>
                <a:lnTo>
                  <a:pt x="5655" y="24"/>
                </a:lnTo>
                <a:lnTo>
                  <a:pt x="5662" y="24"/>
                </a:lnTo>
                <a:lnTo>
                  <a:pt x="5666" y="23"/>
                </a:lnTo>
                <a:lnTo>
                  <a:pt x="5677" y="22"/>
                </a:lnTo>
                <a:lnTo>
                  <a:pt x="5689" y="21"/>
                </a:lnTo>
                <a:lnTo>
                  <a:pt x="5696" y="21"/>
                </a:lnTo>
                <a:lnTo>
                  <a:pt x="5706" y="20"/>
                </a:lnTo>
                <a:lnTo>
                  <a:pt x="5722" y="19"/>
                </a:lnTo>
                <a:lnTo>
                  <a:pt x="5726" y="19"/>
                </a:lnTo>
                <a:lnTo>
                  <a:pt x="5730" y="19"/>
                </a:lnTo>
                <a:lnTo>
                  <a:pt x="5737" y="19"/>
                </a:lnTo>
                <a:lnTo>
                  <a:pt x="5741" y="18"/>
                </a:lnTo>
                <a:lnTo>
                  <a:pt x="5748" y="18"/>
                </a:lnTo>
                <a:lnTo>
                  <a:pt x="5754" y="18"/>
                </a:lnTo>
                <a:lnTo>
                  <a:pt x="5760" y="18"/>
                </a:lnTo>
                <a:lnTo>
                  <a:pt x="5765" y="18"/>
                </a:lnTo>
                <a:lnTo>
                  <a:pt x="5776" y="18"/>
                </a:lnTo>
                <a:lnTo>
                  <a:pt x="5786" y="17"/>
                </a:lnTo>
                <a:lnTo>
                  <a:pt x="5802" y="16"/>
                </a:lnTo>
                <a:lnTo>
                  <a:pt x="5820" y="15"/>
                </a:lnTo>
                <a:lnTo>
                  <a:pt x="5833" y="15"/>
                </a:lnTo>
                <a:lnTo>
                  <a:pt x="5864" y="12"/>
                </a:lnTo>
                <a:lnTo>
                  <a:pt x="5877" y="11"/>
                </a:lnTo>
                <a:lnTo>
                  <a:pt x="5897" y="11"/>
                </a:lnTo>
                <a:lnTo>
                  <a:pt x="5916" y="10"/>
                </a:lnTo>
                <a:lnTo>
                  <a:pt x="5935" y="8"/>
                </a:lnTo>
                <a:lnTo>
                  <a:pt x="5958" y="8"/>
                </a:lnTo>
                <a:lnTo>
                  <a:pt x="5969" y="7"/>
                </a:lnTo>
                <a:lnTo>
                  <a:pt x="5980" y="7"/>
                </a:lnTo>
                <a:lnTo>
                  <a:pt x="6007" y="6"/>
                </a:lnTo>
                <a:lnTo>
                  <a:pt x="6022" y="6"/>
                </a:lnTo>
                <a:lnTo>
                  <a:pt x="6050" y="5"/>
                </a:lnTo>
                <a:lnTo>
                  <a:pt x="6062" y="5"/>
                </a:lnTo>
                <a:lnTo>
                  <a:pt x="6079" y="5"/>
                </a:lnTo>
                <a:lnTo>
                  <a:pt x="6107" y="5"/>
                </a:lnTo>
                <a:lnTo>
                  <a:pt x="6126" y="5"/>
                </a:lnTo>
                <a:lnTo>
                  <a:pt x="6140" y="5"/>
                </a:lnTo>
                <a:lnTo>
                  <a:pt x="6164" y="5"/>
                </a:lnTo>
                <a:lnTo>
                  <a:pt x="6179" y="5"/>
                </a:lnTo>
                <a:lnTo>
                  <a:pt x="6197" y="5"/>
                </a:lnTo>
                <a:lnTo>
                  <a:pt x="6218" y="5"/>
                </a:lnTo>
                <a:lnTo>
                  <a:pt x="6228" y="5"/>
                </a:lnTo>
                <a:lnTo>
                  <a:pt x="6242" y="5"/>
                </a:lnTo>
                <a:lnTo>
                  <a:pt x="6260" y="5"/>
                </a:lnTo>
                <a:lnTo>
                  <a:pt x="6274" y="5"/>
                </a:lnTo>
                <a:lnTo>
                  <a:pt x="6282" y="5"/>
                </a:lnTo>
                <a:lnTo>
                  <a:pt x="6297" y="5"/>
                </a:lnTo>
                <a:lnTo>
                  <a:pt x="6306" y="5"/>
                </a:lnTo>
                <a:lnTo>
                  <a:pt x="6324" y="5"/>
                </a:lnTo>
                <a:lnTo>
                  <a:pt x="6335" y="5"/>
                </a:lnTo>
                <a:lnTo>
                  <a:pt x="6351" y="5"/>
                </a:lnTo>
                <a:lnTo>
                  <a:pt x="6367" y="5"/>
                </a:lnTo>
                <a:lnTo>
                  <a:pt x="6383" y="5"/>
                </a:lnTo>
                <a:lnTo>
                  <a:pt x="6399" y="5"/>
                </a:lnTo>
                <a:lnTo>
                  <a:pt x="6421" y="5"/>
                </a:lnTo>
                <a:lnTo>
                  <a:pt x="6425" y="5"/>
                </a:lnTo>
                <a:lnTo>
                  <a:pt x="6437" y="5"/>
                </a:lnTo>
                <a:lnTo>
                  <a:pt x="6455" y="5"/>
                </a:lnTo>
                <a:lnTo>
                  <a:pt x="6472" y="5"/>
                </a:lnTo>
                <a:lnTo>
                  <a:pt x="6485" y="5"/>
                </a:lnTo>
                <a:lnTo>
                  <a:pt x="6499" y="5"/>
                </a:lnTo>
                <a:lnTo>
                  <a:pt x="6514" y="5"/>
                </a:lnTo>
                <a:lnTo>
                  <a:pt x="6531" y="5"/>
                </a:lnTo>
                <a:lnTo>
                  <a:pt x="6539" y="5"/>
                </a:lnTo>
                <a:lnTo>
                  <a:pt x="6552" y="5"/>
                </a:lnTo>
                <a:lnTo>
                  <a:pt x="6567" y="5"/>
                </a:lnTo>
                <a:lnTo>
                  <a:pt x="6585" y="5"/>
                </a:lnTo>
                <a:lnTo>
                  <a:pt x="6597" y="5"/>
                </a:lnTo>
                <a:lnTo>
                  <a:pt x="6617" y="5"/>
                </a:lnTo>
                <a:lnTo>
                  <a:pt x="6639" y="4"/>
                </a:lnTo>
                <a:lnTo>
                  <a:pt x="6653" y="4"/>
                </a:lnTo>
                <a:lnTo>
                  <a:pt x="6670" y="4"/>
                </a:lnTo>
                <a:lnTo>
                  <a:pt x="6687" y="4"/>
                </a:lnTo>
                <a:lnTo>
                  <a:pt x="6705" y="4"/>
                </a:lnTo>
                <a:lnTo>
                  <a:pt x="6721" y="4"/>
                </a:lnTo>
                <a:lnTo>
                  <a:pt x="6734" y="4"/>
                </a:lnTo>
                <a:lnTo>
                  <a:pt x="6753" y="4"/>
                </a:lnTo>
                <a:lnTo>
                  <a:pt x="6759" y="4"/>
                </a:lnTo>
                <a:lnTo>
                  <a:pt x="6768" y="4"/>
                </a:lnTo>
                <a:lnTo>
                  <a:pt x="6780" y="4"/>
                </a:lnTo>
                <a:lnTo>
                  <a:pt x="6788" y="4"/>
                </a:lnTo>
                <a:lnTo>
                  <a:pt x="6804" y="4"/>
                </a:lnTo>
                <a:lnTo>
                  <a:pt x="6827" y="4"/>
                </a:lnTo>
                <a:lnTo>
                  <a:pt x="6834" y="4"/>
                </a:lnTo>
                <a:lnTo>
                  <a:pt x="6840" y="4"/>
                </a:lnTo>
                <a:lnTo>
                  <a:pt x="6865" y="4"/>
                </a:lnTo>
                <a:lnTo>
                  <a:pt x="6888" y="4"/>
                </a:lnTo>
                <a:lnTo>
                  <a:pt x="6902" y="4"/>
                </a:lnTo>
                <a:lnTo>
                  <a:pt x="6917" y="4"/>
                </a:lnTo>
                <a:lnTo>
                  <a:pt x="6936" y="4"/>
                </a:lnTo>
                <a:lnTo>
                  <a:pt x="6956" y="4"/>
                </a:lnTo>
                <a:lnTo>
                  <a:pt x="6975" y="4"/>
                </a:lnTo>
                <a:lnTo>
                  <a:pt x="6990" y="4"/>
                </a:lnTo>
                <a:lnTo>
                  <a:pt x="7016" y="4"/>
                </a:lnTo>
                <a:lnTo>
                  <a:pt x="7032" y="4"/>
                </a:lnTo>
                <a:lnTo>
                  <a:pt x="7045" y="4"/>
                </a:lnTo>
                <a:lnTo>
                  <a:pt x="7059" y="4"/>
                </a:lnTo>
                <a:lnTo>
                  <a:pt x="7068" y="4"/>
                </a:lnTo>
                <a:lnTo>
                  <a:pt x="7079" y="4"/>
                </a:lnTo>
                <a:lnTo>
                  <a:pt x="7092" y="5"/>
                </a:lnTo>
                <a:lnTo>
                  <a:pt x="7098" y="5"/>
                </a:lnTo>
                <a:lnTo>
                  <a:pt x="7114" y="5"/>
                </a:lnTo>
                <a:lnTo>
                  <a:pt x="7126" y="5"/>
                </a:lnTo>
                <a:lnTo>
                  <a:pt x="7138" y="5"/>
                </a:lnTo>
                <a:lnTo>
                  <a:pt x="7151" y="5"/>
                </a:lnTo>
                <a:lnTo>
                  <a:pt x="7159" y="5"/>
                </a:lnTo>
                <a:lnTo>
                  <a:pt x="7171" y="5"/>
                </a:lnTo>
                <a:lnTo>
                  <a:pt x="7183" y="5"/>
                </a:lnTo>
                <a:lnTo>
                  <a:pt x="7190" y="5"/>
                </a:lnTo>
                <a:lnTo>
                  <a:pt x="7200" y="5"/>
                </a:lnTo>
                <a:lnTo>
                  <a:pt x="7209" y="5"/>
                </a:lnTo>
                <a:lnTo>
                  <a:pt x="7213" y="5"/>
                </a:lnTo>
                <a:lnTo>
                  <a:pt x="7222" y="5"/>
                </a:lnTo>
                <a:lnTo>
                  <a:pt x="7232" y="5"/>
                </a:lnTo>
                <a:lnTo>
                  <a:pt x="7243" y="5"/>
                </a:lnTo>
                <a:lnTo>
                  <a:pt x="7254" y="5"/>
                </a:lnTo>
                <a:lnTo>
                  <a:pt x="7265" y="5"/>
                </a:lnTo>
                <a:lnTo>
                  <a:pt x="7275" y="5"/>
                </a:lnTo>
                <a:lnTo>
                  <a:pt x="7285" y="5"/>
                </a:lnTo>
                <a:lnTo>
                  <a:pt x="7300" y="5"/>
                </a:lnTo>
                <a:lnTo>
                  <a:pt x="7314" y="5"/>
                </a:lnTo>
                <a:lnTo>
                  <a:pt x="7324" y="5"/>
                </a:lnTo>
                <a:lnTo>
                  <a:pt x="7333" y="5"/>
                </a:lnTo>
                <a:lnTo>
                  <a:pt x="7347" y="5"/>
                </a:lnTo>
                <a:lnTo>
                  <a:pt x="7368" y="5"/>
                </a:lnTo>
                <a:lnTo>
                  <a:pt x="7378" y="5"/>
                </a:lnTo>
                <a:lnTo>
                  <a:pt x="7387" y="5"/>
                </a:lnTo>
                <a:lnTo>
                  <a:pt x="7402" y="4"/>
                </a:lnTo>
                <a:lnTo>
                  <a:pt x="7409" y="4"/>
                </a:lnTo>
                <a:lnTo>
                  <a:pt x="7418" y="4"/>
                </a:lnTo>
                <a:lnTo>
                  <a:pt x="7432" y="4"/>
                </a:lnTo>
                <a:lnTo>
                  <a:pt x="7443" y="4"/>
                </a:lnTo>
                <a:lnTo>
                  <a:pt x="7452" y="4"/>
                </a:lnTo>
                <a:lnTo>
                  <a:pt x="7460" y="4"/>
                </a:lnTo>
                <a:lnTo>
                  <a:pt x="7470" y="4"/>
                </a:lnTo>
                <a:lnTo>
                  <a:pt x="7478" y="4"/>
                </a:lnTo>
                <a:lnTo>
                  <a:pt x="7486" y="4"/>
                </a:lnTo>
                <a:lnTo>
                  <a:pt x="7501" y="4"/>
                </a:lnTo>
                <a:lnTo>
                  <a:pt x="7511" y="4"/>
                </a:lnTo>
                <a:lnTo>
                  <a:pt x="7525" y="4"/>
                </a:lnTo>
                <a:lnTo>
                  <a:pt x="7538" y="4"/>
                </a:lnTo>
                <a:lnTo>
                  <a:pt x="7551" y="4"/>
                </a:lnTo>
                <a:lnTo>
                  <a:pt x="7559" y="4"/>
                </a:lnTo>
                <a:lnTo>
                  <a:pt x="7563" y="4"/>
                </a:lnTo>
                <a:lnTo>
                  <a:pt x="7570" y="4"/>
                </a:lnTo>
                <a:lnTo>
                  <a:pt x="7578" y="4"/>
                </a:lnTo>
                <a:lnTo>
                  <a:pt x="7594" y="4"/>
                </a:lnTo>
                <a:lnTo>
                  <a:pt x="7607" y="4"/>
                </a:lnTo>
                <a:lnTo>
                  <a:pt x="7618" y="3"/>
                </a:lnTo>
                <a:lnTo>
                  <a:pt x="7628" y="3"/>
                </a:lnTo>
                <a:lnTo>
                  <a:pt x="7647" y="3"/>
                </a:lnTo>
                <a:lnTo>
                  <a:pt x="7660" y="3"/>
                </a:lnTo>
                <a:lnTo>
                  <a:pt x="7670" y="3"/>
                </a:lnTo>
                <a:lnTo>
                  <a:pt x="7687" y="3"/>
                </a:lnTo>
                <a:lnTo>
                  <a:pt x="7704" y="3"/>
                </a:lnTo>
                <a:lnTo>
                  <a:pt x="7716" y="3"/>
                </a:lnTo>
                <a:lnTo>
                  <a:pt x="7732" y="3"/>
                </a:lnTo>
                <a:lnTo>
                  <a:pt x="7751" y="4"/>
                </a:lnTo>
                <a:lnTo>
                  <a:pt x="7771" y="4"/>
                </a:lnTo>
                <a:lnTo>
                  <a:pt x="7793" y="4"/>
                </a:lnTo>
                <a:lnTo>
                  <a:pt x="7819" y="4"/>
                </a:lnTo>
                <a:lnTo>
                  <a:pt x="7840" y="3"/>
                </a:lnTo>
                <a:lnTo>
                  <a:pt x="7850" y="3"/>
                </a:lnTo>
                <a:lnTo>
                  <a:pt x="7876" y="3"/>
                </a:lnTo>
                <a:lnTo>
                  <a:pt x="7895" y="3"/>
                </a:lnTo>
                <a:lnTo>
                  <a:pt x="7908" y="4"/>
                </a:lnTo>
                <a:lnTo>
                  <a:pt x="7938" y="4"/>
                </a:lnTo>
                <a:lnTo>
                  <a:pt x="7958" y="5"/>
                </a:lnTo>
                <a:lnTo>
                  <a:pt x="7973" y="5"/>
                </a:lnTo>
                <a:lnTo>
                  <a:pt x="7985" y="5"/>
                </a:lnTo>
                <a:lnTo>
                  <a:pt x="7996" y="5"/>
                </a:lnTo>
                <a:lnTo>
                  <a:pt x="8014" y="5"/>
                </a:lnTo>
                <a:lnTo>
                  <a:pt x="8028" y="6"/>
                </a:lnTo>
                <a:lnTo>
                  <a:pt x="8048" y="6"/>
                </a:lnTo>
                <a:lnTo>
                  <a:pt x="8073" y="5"/>
                </a:lnTo>
                <a:lnTo>
                  <a:pt x="8102" y="5"/>
                </a:lnTo>
                <a:lnTo>
                  <a:pt x="8121" y="5"/>
                </a:lnTo>
                <a:lnTo>
                  <a:pt x="8135" y="5"/>
                </a:lnTo>
                <a:lnTo>
                  <a:pt x="8148" y="5"/>
                </a:lnTo>
                <a:lnTo>
                  <a:pt x="8161" y="5"/>
                </a:lnTo>
                <a:lnTo>
                  <a:pt x="8175" y="5"/>
                </a:lnTo>
                <a:lnTo>
                  <a:pt x="8186" y="5"/>
                </a:lnTo>
                <a:lnTo>
                  <a:pt x="8195" y="5"/>
                </a:lnTo>
                <a:lnTo>
                  <a:pt x="8206" y="5"/>
                </a:lnTo>
                <a:lnTo>
                  <a:pt x="8221" y="5"/>
                </a:lnTo>
                <a:lnTo>
                  <a:pt x="8229" y="5"/>
                </a:lnTo>
                <a:lnTo>
                  <a:pt x="8243" y="5"/>
                </a:lnTo>
                <a:lnTo>
                  <a:pt x="8254" y="5"/>
                </a:lnTo>
                <a:lnTo>
                  <a:pt x="8264" y="5"/>
                </a:lnTo>
                <a:lnTo>
                  <a:pt x="8277" y="6"/>
                </a:lnTo>
                <a:lnTo>
                  <a:pt x="8292" y="6"/>
                </a:lnTo>
                <a:lnTo>
                  <a:pt x="8308" y="7"/>
                </a:lnTo>
                <a:lnTo>
                  <a:pt x="8320" y="7"/>
                </a:lnTo>
                <a:lnTo>
                  <a:pt x="8335" y="8"/>
                </a:lnTo>
                <a:lnTo>
                  <a:pt x="8349" y="8"/>
                </a:lnTo>
                <a:lnTo>
                  <a:pt x="8366" y="6"/>
                </a:lnTo>
                <a:lnTo>
                  <a:pt x="8402" y="3"/>
                </a:lnTo>
                <a:lnTo>
                  <a:pt x="8426" y="0"/>
                </a:lnTo>
                <a:lnTo>
                  <a:pt x="8426" y="0"/>
                </a:lnTo>
                <a:lnTo>
                  <a:pt x="8402" y="3"/>
                </a:lnTo>
                <a:lnTo>
                  <a:pt x="8366" y="6"/>
                </a:lnTo>
                <a:lnTo>
                  <a:pt x="8349" y="8"/>
                </a:lnTo>
                <a:lnTo>
                  <a:pt x="8335" y="8"/>
                </a:lnTo>
                <a:lnTo>
                  <a:pt x="8320" y="7"/>
                </a:lnTo>
                <a:lnTo>
                  <a:pt x="8308" y="7"/>
                </a:lnTo>
                <a:lnTo>
                  <a:pt x="8292" y="6"/>
                </a:lnTo>
                <a:lnTo>
                  <a:pt x="8277" y="6"/>
                </a:lnTo>
                <a:lnTo>
                  <a:pt x="8264" y="5"/>
                </a:lnTo>
                <a:lnTo>
                  <a:pt x="8254" y="5"/>
                </a:lnTo>
                <a:lnTo>
                  <a:pt x="8243" y="5"/>
                </a:lnTo>
                <a:lnTo>
                  <a:pt x="8229" y="5"/>
                </a:lnTo>
                <a:lnTo>
                  <a:pt x="8221" y="5"/>
                </a:lnTo>
                <a:lnTo>
                  <a:pt x="8206" y="5"/>
                </a:lnTo>
                <a:lnTo>
                  <a:pt x="8195" y="5"/>
                </a:lnTo>
                <a:lnTo>
                  <a:pt x="8186" y="5"/>
                </a:lnTo>
                <a:lnTo>
                  <a:pt x="8175" y="5"/>
                </a:lnTo>
                <a:lnTo>
                  <a:pt x="8161" y="5"/>
                </a:lnTo>
                <a:lnTo>
                  <a:pt x="8148" y="5"/>
                </a:lnTo>
                <a:lnTo>
                  <a:pt x="8135" y="5"/>
                </a:lnTo>
                <a:lnTo>
                  <a:pt x="8121" y="5"/>
                </a:lnTo>
                <a:lnTo>
                  <a:pt x="8102" y="5"/>
                </a:lnTo>
                <a:lnTo>
                  <a:pt x="8073" y="5"/>
                </a:lnTo>
                <a:lnTo>
                  <a:pt x="8048" y="6"/>
                </a:lnTo>
                <a:lnTo>
                  <a:pt x="8028" y="6"/>
                </a:lnTo>
                <a:lnTo>
                  <a:pt x="8014" y="6"/>
                </a:lnTo>
                <a:lnTo>
                  <a:pt x="7996" y="7"/>
                </a:lnTo>
                <a:lnTo>
                  <a:pt x="7985" y="7"/>
                </a:lnTo>
                <a:lnTo>
                  <a:pt x="7973" y="8"/>
                </a:lnTo>
                <a:lnTo>
                  <a:pt x="7958" y="8"/>
                </a:lnTo>
                <a:lnTo>
                  <a:pt x="7938" y="9"/>
                </a:lnTo>
                <a:lnTo>
                  <a:pt x="7908" y="10"/>
                </a:lnTo>
                <a:lnTo>
                  <a:pt x="7895" y="10"/>
                </a:lnTo>
                <a:lnTo>
                  <a:pt x="7876" y="11"/>
                </a:lnTo>
                <a:lnTo>
                  <a:pt x="7850" y="12"/>
                </a:lnTo>
                <a:lnTo>
                  <a:pt x="7840" y="12"/>
                </a:lnTo>
                <a:lnTo>
                  <a:pt x="7819" y="13"/>
                </a:lnTo>
                <a:lnTo>
                  <a:pt x="7793" y="15"/>
                </a:lnTo>
                <a:lnTo>
                  <a:pt x="7771" y="16"/>
                </a:lnTo>
                <a:lnTo>
                  <a:pt x="7751" y="16"/>
                </a:lnTo>
                <a:lnTo>
                  <a:pt x="7732" y="16"/>
                </a:lnTo>
                <a:lnTo>
                  <a:pt x="7716" y="17"/>
                </a:lnTo>
                <a:lnTo>
                  <a:pt x="7704" y="17"/>
                </a:lnTo>
                <a:lnTo>
                  <a:pt x="7687" y="17"/>
                </a:lnTo>
                <a:lnTo>
                  <a:pt x="7670" y="17"/>
                </a:lnTo>
                <a:lnTo>
                  <a:pt x="7660" y="18"/>
                </a:lnTo>
                <a:lnTo>
                  <a:pt x="7647" y="18"/>
                </a:lnTo>
                <a:lnTo>
                  <a:pt x="7628" y="19"/>
                </a:lnTo>
                <a:lnTo>
                  <a:pt x="7618" y="19"/>
                </a:lnTo>
                <a:lnTo>
                  <a:pt x="7607" y="20"/>
                </a:lnTo>
                <a:lnTo>
                  <a:pt x="7594" y="20"/>
                </a:lnTo>
                <a:lnTo>
                  <a:pt x="7578" y="21"/>
                </a:lnTo>
                <a:lnTo>
                  <a:pt x="7570" y="21"/>
                </a:lnTo>
                <a:lnTo>
                  <a:pt x="7563" y="22"/>
                </a:lnTo>
                <a:lnTo>
                  <a:pt x="7559" y="22"/>
                </a:lnTo>
                <a:lnTo>
                  <a:pt x="7551" y="22"/>
                </a:lnTo>
                <a:lnTo>
                  <a:pt x="7538" y="22"/>
                </a:lnTo>
                <a:lnTo>
                  <a:pt x="7525" y="22"/>
                </a:lnTo>
                <a:lnTo>
                  <a:pt x="7511" y="23"/>
                </a:lnTo>
                <a:lnTo>
                  <a:pt x="7501" y="23"/>
                </a:lnTo>
                <a:lnTo>
                  <a:pt x="7486" y="23"/>
                </a:lnTo>
                <a:lnTo>
                  <a:pt x="7478" y="24"/>
                </a:lnTo>
                <a:lnTo>
                  <a:pt x="7470" y="24"/>
                </a:lnTo>
                <a:lnTo>
                  <a:pt x="7460" y="24"/>
                </a:lnTo>
                <a:lnTo>
                  <a:pt x="7452" y="25"/>
                </a:lnTo>
                <a:lnTo>
                  <a:pt x="7443" y="25"/>
                </a:lnTo>
                <a:lnTo>
                  <a:pt x="7432" y="25"/>
                </a:lnTo>
                <a:lnTo>
                  <a:pt x="7418" y="26"/>
                </a:lnTo>
                <a:lnTo>
                  <a:pt x="7409" y="28"/>
                </a:lnTo>
                <a:lnTo>
                  <a:pt x="7402" y="28"/>
                </a:lnTo>
                <a:lnTo>
                  <a:pt x="7387" y="29"/>
                </a:lnTo>
                <a:lnTo>
                  <a:pt x="7378" y="29"/>
                </a:lnTo>
                <a:lnTo>
                  <a:pt x="7368" y="29"/>
                </a:lnTo>
                <a:lnTo>
                  <a:pt x="7347" y="30"/>
                </a:lnTo>
                <a:lnTo>
                  <a:pt x="7333" y="30"/>
                </a:lnTo>
                <a:lnTo>
                  <a:pt x="7324" y="31"/>
                </a:lnTo>
                <a:lnTo>
                  <a:pt x="7314" y="31"/>
                </a:lnTo>
                <a:lnTo>
                  <a:pt x="7300" y="31"/>
                </a:lnTo>
                <a:lnTo>
                  <a:pt x="7285" y="31"/>
                </a:lnTo>
                <a:lnTo>
                  <a:pt x="7275" y="31"/>
                </a:lnTo>
                <a:lnTo>
                  <a:pt x="7265" y="31"/>
                </a:lnTo>
                <a:lnTo>
                  <a:pt x="7254" y="31"/>
                </a:lnTo>
                <a:lnTo>
                  <a:pt x="7243" y="31"/>
                </a:lnTo>
                <a:lnTo>
                  <a:pt x="7232" y="31"/>
                </a:lnTo>
                <a:lnTo>
                  <a:pt x="7222" y="31"/>
                </a:lnTo>
                <a:lnTo>
                  <a:pt x="7213" y="31"/>
                </a:lnTo>
                <a:lnTo>
                  <a:pt x="7209" y="31"/>
                </a:lnTo>
                <a:lnTo>
                  <a:pt x="7200" y="31"/>
                </a:lnTo>
                <a:lnTo>
                  <a:pt x="7190" y="31"/>
                </a:lnTo>
                <a:lnTo>
                  <a:pt x="7183" y="31"/>
                </a:lnTo>
                <a:lnTo>
                  <a:pt x="7171" y="31"/>
                </a:lnTo>
                <a:lnTo>
                  <a:pt x="7159" y="31"/>
                </a:lnTo>
                <a:lnTo>
                  <a:pt x="7151" y="31"/>
                </a:lnTo>
                <a:lnTo>
                  <a:pt x="7138" y="31"/>
                </a:lnTo>
                <a:lnTo>
                  <a:pt x="7126" y="32"/>
                </a:lnTo>
                <a:lnTo>
                  <a:pt x="7114" y="32"/>
                </a:lnTo>
                <a:lnTo>
                  <a:pt x="7098" y="31"/>
                </a:lnTo>
                <a:lnTo>
                  <a:pt x="7092" y="31"/>
                </a:lnTo>
                <a:lnTo>
                  <a:pt x="7079" y="32"/>
                </a:lnTo>
                <a:lnTo>
                  <a:pt x="7068" y="32"/>
                </a:lnTo>
                <a:lnTo>
                  <a:pt x="7059" y="32"/>
                </a:lnTo>
                <a:lnTo>
                  <a:pt x="7045" y="33"/>
                </a:lnTo>
                <a:lnTo>
                  <a:pt x="7032" y="33"/>
                </a:lnTo>
                <a:lnTo>
                  <a:pt x="7016" y="33"/>
                </a:lnTo>
                <a:lnTo>
                  <a:pt x="6990" y="34"/>
                </a:lnTo>
                <a:lnTo>
                  <a:pt x="6975" y="34"/>
                </a:lnTo>
                <a:lnTo>
                  <a:pt x="6956" y="34"/>
                </a:lnTo>
                <a:lnTo>
                  <a:pt x="6936" y="35"/>
                </a:lnTo>
                <a:lnTo>
                  <a:pt x="6917" y="35"/>
                </a:lnTo>
                <a:lnTo>
                  <a:pt x="6902" y="36"/>
                </a:lnTo>
                <a:lnTo>
                  <a:pt x="6888" y="36"/>
                </a:lnTo>
                <a:lnTo>
                  <a:pt x="6865" y="36"/>
                </a:lnTo>
                <a:lnTo>
                  <a:pt x="6840" y="37"/>
                </a:lnTo>
                <a:lnTo>
                  <a:pt x="6834" y="37"/>
                </a:lnTo>
                <a:lnTo>
                  <a:pt x="6827" y="37"/>
                </a:lnTo>
                <a:lnTo>
                  <a:pt x="6804" y="38"/>
                </a:lnTo>
                <a:lnTo>
                  <a:pt x="6788" y="38"/>
                </a:lnTo>
                <a:lnTo>
                  <a:pt x="6780" y="38"/>
                </a:lnTo>
                <a:lnTo>
                  <a:pt x="6768" y="38"/>
                </a:lnTo>
                <a:lnTo>
                  <a:pt x="6759" y="39"/>
                </a:lnTo>
                <a:lnTo>
                  <a:pt x="6753" y="39"/>
                </a:lnTo>
                <a:lnTo>
                  <a:pt x="6734" y="39"/>
                </a:lnTo>
                <a:lnTo>
                  <a:pt x="6721" y="39"/>
                </a:lnTo>
                <a:lnTo>
                  <a:pt x="6705" y="41"/>
                </a:lnTo>
                <a:lnTo>
                  <a:pt x="6687" y="41"/>
                </a:lnTo>
                <a:lnTo>
                  <a:pt x="6670" y="42"/>
                </a:lnTo>
                <a:lnTo>
                  <a:pt x="6653" y="42"/>
                </a:lnTo>
                <a:lnTo>
                  <a:pt x="6639" y="42"/>
                </a:lnTo>
                <a:lnTo>
                  <a:pt x="6617" y="43"/>
                </a:lnTo>
                <a:lnTo>
                  <a:pt x="6597" y="43"/>
                </a:lnTo>
                <a:lnTo>
                  <a:pt x="6585" y="43"/>
                </a:lnTo>
                <a:lnTo>
                  <a:pt x="6567" y="44"/>
                </a:lnTo>
                <a:lnTo>
                  <a:pt x="6552" y="44"/>
                </a:lnTo>
                <a:lnTo>
                  <a:pt x="6539" y="44"/>
                </a:lnTo>
                <a:lnTo>
                  <a:pt x="6531" y="44"/>
                </a:lnTo>
                <a:lnTo>
                  <a:pt x="6514" y="45"/>
                </a:lnTo>
                <a:lnTo>
                  <a:pt x="6499" y="45"/>
                </a:lnTo>
                <a:lnTo>
                  <a:pt x="6485" y="45"/>
                </a:lnTo>
                <a:lnTo>
                  <a:pt x="6472" y="46"/>
                </a:lnTo>
                <a:lnTo>
                  <a:pt x="6455" y="47"/>
                </a:lnTo>
                <a:lnTo>
                  <a:pt x="6437" y="47"/>
                </a:lnTo>
                <a:lnTo>
                  <a:pt x="6425" y="47"/>
                </a:lnTo>
                <a:lnTo>
                  <a:pt x="6421" y="47"/>
                </a:lnTo>
                <a:lnTo>
                  <a:pt x="6399" y="47"/>
                </a:lnTo>
                <a:lnTo>
                  <a:pt x="6383" y="48"/>
                </a:lnTo>
                <a:lnTo>
                  <a:pt x="6367" y="48"/>
                </a:lnTo>
                <a:lnTo>
                  <a:pt x="6351" y="48"/>
                </a:lnTo>
                <a:lnTo>
                  <a:pt x="6335" y="49"/>
                </a:lnTo>
                <a:lnTo>
                  <a:pt x="6324" y="49"/>
                </a:lnTo>
                <a:lnTo>
                  <a:pt x="6306" y="49"/>
                </a:lnTo>
                <a:lnTo>
                  <a:pt x="6297" y="49"/>
                </a:lnTo>
                <a:lnTo>
                  <a:pt x="6282" y="50"/>
                </a:lnTo>
                <a:lnTo>
                  <a:pt x="6274" y="50"/>
                </a:lnTo>
                <a:lnTo>
                  <a:pt x="6260" y="50"/>
                </a:lnTo>
                <a:lnTo>
                  <a:pt x="6242" y="50"/>
                </a:lnTo>
                <a:lnTo>
                  <a:pt x="6228" y="51"/>
                </a:lnTo>
                <a:lnTo>
                  <a:pt x="6218" y="51"/>
                </a:lnTo>
                <a:lnTo>
                  <a:pt x="6197" y="52"/>
                </a:lnTo>
                <a:lnTo>
                  <a:pt x="6179" y="52"/>
                </a:lnTo>
                <a:lnTo>
                  <a:pt x="6164" y="52"/>
                </a:lnTo>
                <a:lnTo>
                  <a:pt x="6140" y="52"/>
                </a:lnTo>
                <a:lnTo>
                  <a:pt x="6126" y="52"/>
                </a:lnTo>
                <a:lnTo>
                  <a:pt x="6107" y="52"/>
                </a:lnTo>
                <a:lnTo>
                  <a:pt x="6079" y="54"/>
                </a:lnTo>
                <a:lnTo>
                  <a:pt x="6062" y="55"/>
                </a:lnTo>
                <a:lnTo>
                  <a:pt x="6050" y="55"/>
                </a:lnTo>
                <a:lnTo>
                  <a:pt x="6022" y="55"/>
                </a:lnTo>
                <a:lnTo>
                  <a:pt x="6007" y="56"/>
                </a:lnTo>
                <a:lnTo>
                  <a:pt x="5980" y="56"/>
                </a:lnTo>
                <a:lnTo>
                  <a:pt x="5969" y="56"/>
                </a:lnTo>
                <a:lnTo>
                  <a:pt x="5958" y="56"/>
                </a:lnTo>
                <a:lnTo>
                  <a:pt x="5935" y="56"/>
                </a:lnTo>
                <a:lnTo>
                  <a:pt x="5916" y="56"/>
                </a:lnTo>
                <a:lnTo>
                  <a:pt x="5897" y="56"/>
                </a:lnTo>
                <a:lnTo>
                  <a:pt x="5877" y="56"/>
                </a:lnTo>
                <a:lnTo>
                  <a:pt x="5864" y="56"/>
                </a:lnTo>
                <a:lnTo>
                  <a:pt x="5833" y="56"/>
                </a:lnTo>
                <a:lnTo>
                  <a:pt x="5820" y="57"/>
                </a:lnTo>
                <a:lnTo>
                  <a:pt x="5802" y="57"/>
                </a:lnTo>
                <a:lnTo>
                  <a:pt x="5786" y="57"/>
                </a:lnTo>
                <a:lnTo>
                  <a:pt x="5776" y="58"/>
                </a:lnTo>
                <a:lnTo>
                  <a:pt x="5765" y="58"/>
                </a:lnTo>
                <a:lnTo>
                  <a:pt x="5760" y="58"/>
                </a:lnTo>
                <a:lnTo>
                  <a:pt x="5754" y="58"/>
                </a:lnTo>
                <a:lnTo>
                  <a:pt x="5748" y="58"/>
                </a:lnTo>
                <a:lnTo>
                  <a:pt x="5741" y="58"/>
                </a:lnTo>
                <a:lnTo>
                  <a:pt x="5737" y="58"/>
                </a:lnTo>
                <a:lnTo>
                  <a:pt x="5730" y="58"/>
                </a:lnTo>
                <a:lnTo>
                  <a:pt x="5726" y="58"/>
                </a:lnTo>
                <a:lnTo>
                  <a:pt x="5722" y="58"/>
                </a:lnTo>
                <a:lnTo>
                  <a:pt x="5706" y="58"/>
                </a:lnTo>
                <a:lnTo>
                  <a:pt x="5696" y="59"/>
                </a:lnTo>
                <a:lnTo>
                  <a:pt x="5689" y="59"/>
                </a:lnTo>
                <a:lnTo>
                  <a:pt x="5677" y="59"/>
                </a:lnTo>
                <a:lnTo>
                  <a:pt x="5666" y="59"/>
                </a:lnTo>
                <a:lnTo>
                  <a:pt x="5662" y="59"/>
                </a:lnTo>
                <a:lnTo>
                  <a:pt x="5655" y="59"/>
                </a:lnTo>
                <a:lnTo>
                  <a:pt x="5648" y="59"/>
                </a:lnTo>
                <a:lnTo>
                  <a:pt x="5636" y="59"/>
                </a:lnTo>
                <a:lnTo>
                  <a:pt x="5626" y="59"/>
                </a:lnTo>
                <a:lnTo>
                  <a:pt x="5621" y="60"/>
                </a:lnTo>
                <a:lnTo>
                  <a:pt x="5614" y="60"/>
                </a:lnTo>
                <a:lnTo>
                  <a:pt x="5610" y="60"/>
                </a:lnTo>
                <a:lnTo>
                  <a:pt x="5603" y="60"/>
                </a:lnTo>
                <a:lnTo>
                  <a:pt x="5595" y="60"/>
                </a:lnTo>
                <a:lnTo>
                  <a:pt x="5586" y="60"/>
                </a:lnTo>
                <a:lnTo>
                  <a:pt x="5581" y="60"/>
                </a:lnTo>
                <a:lnTo>
                  <a:pt x="5576" y="60"/>
                </a:lnTo>
                <a:lnTo>
                  <a:pt x="5572" y="61"/>
                </a:lnTo>
                <a:lnTo>
                  <a:pt x="5563" y="61"/>
                </a:lnTo>
                <a:lnTo>
                  <a:pt x="5560" y="61"/>
                </a:lnTo>
                <a:lnTo>
                  <a:pt x="5549" y="61"/>
                </a:lnTo>
                <a:lnTo>
                  <a:pt x="5541" y="61"/>
                </a:lnTo>
                <a:lnTo>
                  <a:pt x="5535" y="61"/>
                </a:lnTo>
                <a:lnTo>
                  <a:pt x="5532" y="61"/>
                </a:lnTo>
                <a:lnTo>
                  <a:pt x="5525" y="61"/>
                </a:lnTo>
                <a:lnTo>
                  <a:pt x="5517" y="61"/>
                </a:lnTo>
                <a:lnTo>
                  <a:pt x="5510" y="61"/>
                </a:lnTo>
                <a:lnTo>
                  <a:pt x="5504" y="61"/>
                </a:lnTo>
                <a:lnTo>
                  <a:pt x="5500" y="61"/>
                </a:lnTo>
                <a:lnTo>
                  <a:pt x="5489" y="62"/>
                </a:lnTo>
                <a:lnTo>
                  <a:pt x="5480" y="62"/>
                </a:lnTo>
                <a:lnTo>
                  <a:pt x="5469" y="62"/>
                </a:lnTo>
                <a:lnTo>
                  <a:pt x="5456" y="62"/>
                </a:lnTo>
                <a:lnTo>
                  <a:pt x="5445" y="63"/>
                </a:lnTo>
                <a:lnTo>
                  <a:pt x="5433" y="63"/>
                </a:lnTo>
                <a:lnTo>
                  <a:pt x="5421" y="64"/>
                </a:lnTo>
                <a:lnTo>
                  <a:pt x="5413" y="65"/>
                </a:lnTo>
                <a:lnTo>
                  <a:pt x="5407" y="65"/>
                </a:lnTo>
                <a:lnTo>
                  <a:pt x="5403" y="67"/>
                </a:lnTo>
                <a:lnTo>
                  <a:pt x="5394" y="67"/>
                </a:lnTo>
                <a:lnTo>
                  <a:pt x="5390" y="67"/>
                </a:lnTo>
                <a:lnTo>
                  <a:pt x="5385" y="67"/>
                </a:lnTo>
                <a:lnTo>
                  <a:pt x="5372" y="65"/>
                </a:lnTo>
                <a:lnTo>
                  <a:pt x="5353" y="65"/>
                </a:lnTo>
                <a:lnTo>
                  <a:pt x="5342" y="65"/>
                </a:lnTo>
                <a:lnTo>
                  <a:pt x="5332" y="65"/>
                </a:lnTo>
                <a:lnTo>
                  <a:pt x="5319" y="64"/>
                </a:lnTo>
                <a:lnTo>
                  <a:pt x="5313" y="64"/>
                </a:lnTo>
                <a:lnTo>
                  <a:pt x="5300" y="64"/>
                </a:lnTo>
                <a:lnTo>
                  <a:pt x="5288" y="65"/>
                </a:lnTo>
                <a:lnTo>
                  <a:pt x="5280" y="65"/>
                </a:lnTo>
                <a:lnTo>
                  <a:pt x="5273" y="65"/>
                </a:lnTo>
                <a:lnTo>
                  <a:pt x="5269" y="65"/>
                </a:lnTo>
                <a:lnTo>
                  <a:pt x="5262" y="67"/>
                </a:lnTo>
                <a:lnTo>
                  <a:pt x="5259" y="67"/>
                </a:lnTo>
                <a:lnTo>
                  <a:pt x="5253" y="67"/>
                </a:lnTo>
                <a:lnTo>
                  <a:pt x="5249" y="67"/>
                </a:lnTo>
                <a:lnTo>
                  <a:pt x="5240" y="67"/>
                </a:lnTo>
                <a:lnTo>
                  <a:pt x="5236" y="67"/>
                </a:lnTo>
                <a:lnTo>
                  <a:pt x="5231" y="67"/>
                </a:lnTo>
                <a:lnTo>
                  <a:pt x="5222" y="67"/>
                </a:lnTo>
                <a:lnTo>
                  <a:pt x="5214" y="68"/>
                </a:lnTo>
                <a:lnTo>
                  <a:pt x="5204" y="68"/>
                </a:lnTo>
                <a:lnTo>
                  <a:pt x="5195" y="68"/>
                </a:lnTo>
                <a:lnTo>
                  <a:pt x="5170" y="70"/>
                </a:lnTo>
                <a:lnTo>
                  <a:pt x="5151" y="70"/>
                </a:lnTo>
                <a:lnTo>
                  <a:pt x="5129" y="70"/>
                </a:lnTo>
                <a:lnTo>
                  <a:pt x="5111" y="70"/>
                </a:lnTo>
                <a:lnTo>
                  <a:pt x="5095" y="71"/>
                </a:lnTo>
                <a:lnTo>
                  <a:pt x="5076" y="71"/>
                </a:lnTo>
                <a:lnTo>
                  <a:pt x="5059" y="71"/>
                </a:lnTo>
                <a:lnTo>
                  <a:pt x="5047" y="72"/>
                </a:lnTo>
                <a:lnTo>
                  <a:pt x="5038" y="72"/>
                </a:lnTo>
                <a:lnTo>
                  <a:pt x="5027" y="72"/>
                </a:lnTo>
                <a:lnTo>
                  <a:pt x="5014" y="72"/>
                </a:lnTo>
                <a:lnTo>
                  <a:pt x="5005" y="72"/>
                </a:lnTo>
                <a:lnTo>
                  <a:pt x="4994" y="72"/>
                </a:lnTo>
                <a:lnTo>
                  <a:pt x="4982" y="72"/>
                </a:lnTo>
                <a:lnTo>
                  <a:pt x="4978" y="72"/>
                </a:lnTo>
                <a:lnTo>
                  <a:pt x="4968" y="72"/>
                </a:lnTo>
                <a:lnTo>
                  <a:pt x="4964" y="72"/>
                </a:lnTo>
                <a:lnTo>
                  <a:pt x="4960" y="72"/>
                </a:lnTo>
                <a:lnTo>
                  <a:pt x="4954" y="72"/>
                </a:lnTo>
                <a:lnTo>
                  <a:pt x="4948" y="72"/>
                </a:lnTo>
                <a:lnTo>
                  <a:pt x="4939" y="72"/>
                </a:lnTo>
                <a:lnTo>
                  <a:pt x="4930" y="72"/>
                </a:lnTo>
                <a:lnTo>
                  <a:pt x="4920" y="72"/>
                </a:lnTo>
                <a:lnTo>
                  <a:pt x="4907" y="72"/>
                </a:lnTo>
                <a:lnTo>
                  <a:pt x="4900" y="71"/>
                </a:lnTo>
                <a:lnTo>
                  <a:pt x="4890" y="71"/>
                </a:lnTo>
                <a:lnTo>
                  <a:pt x="4883" y="71"/>
                </a:lnTo>
                <a:lnTo>
                  <a:pt x="4875" y="71"/>
                </a:lnTo>
                <a:lnTo>
                  <a:pt x="4867" y="71"/>
                </a:lnTo>
                <a:lnTo>
                  <a:pt x="4861" y="71"/>
                </a:lnTo>
                <a:lnTo>
                  <a:pt x="4852" y="71"/>
                </a:lnTo>
                <a:lnTo>
                  <a:pt x="4848" y="71"/>
                </a:lnTo>
                <a:lnTo>
                  <a:pt x="4841" y="71"/>
                </a:lnTo>
                <a:lnTo>
                  <a:pt x="4834" y="71"/>
                </a:lnTo>
                <a:lnTo>
                  <a:pt x="4824" y="70"/>
                </a:lnTo>
                <a:lnTo>
                  <a:pt x="4818" y="70"/>
                </a:lnTo>
                <a:lnTo>
                  <a:pt x="4808" y="70"/>
                </a:lnTo>
                <a:lnTo>
                  <a:pt x="4802" y="71"/>
                </a:lnTo>
                <a:lnTo>
                  <a:pt x="4797" y="71"/>
                </a:lnTo>
                <a:lnTo>
                  <a:pt x="4791" y="71"/>
                </a:lnTo>
                <a:lnTo>
                  <a:pt x="4783" y="71"/>
                </a:lnTo>
                <a:lnTo>
                  <a:pt x="4772" y="71"/>
                </a:lnTo>
                <a:lnTo>
                  <a:pt x="4760" y="72"/>
                </a:lnTo>
                <a:lnTo>
                  <a:pt x="4742" y="72"/>
                </a:lnTo>
                <a:lnTo>
                  <a:pt x="4721" y="73"/>
                </a:lnTo>
                <a:lnTo>
                  <a:pt x="4711" y="74"/>
                </a:lnTo>
                <a:lnTo>
                  <a:pt x="4693" y="74"/>
                </a:lnTo>
                <a:lnTo>
                  <a:pt x="4681" y="75"/>
                </a:lnTo>
                <a:lnTo>
                  <a:pt x="4666" y="75"/>
                </a:lnTo>
                <a:lnTo>
                  <a:pt x="4658" y="75"/>
                </a:lnTo>
                <a:lnTo>
                  <a:pt x="4641" y="75"/>
                </a:lnTo>
                <a:lnTo>
                  <a:pt x="4626" y="75"/>
                </a:lnTo>
                <a:lnTo>
                  <a:pt x="4612" y="75"/>
                </a:lnTo>
                <a:lnTo>
                  <a:pt x="4604" y="75"/>
                </a:lnTo>
                <a:lnTo>
                  <a:pt x="4582" y="75"/>
                </a:lnTo>
                <a:lnTo>
                  <a:pt x="4572" y="74"/>
                </a:lnTo>
                <a:lnTo>
                  <a:pt x="4561" y="74"/>
                </a:lnTo>
                <a:lnTo>
                  <a:pt x="4541" y="74"/>
                </a:lnTo>
                <a:lnTo>
                  <a:pt x="4527" y="74"/>
                </a:lnTo>
                <a:lnTo>
                  <a:pt x="4512" y="75"/>
                </a:lnTo>
                <a:lnTo>
                  <a:pt x="4500" y="75"/>
                </a:lnTo>
                <a:lnTo>
                  <a:pt x="4485" y="74"/>
                </a:lnTo>
                <a:lnTo>
                  <a:pt x="4470" y="74"/>
                </a:lnTo>
                <a:lnTo>
                  <a:pt x="4461" y="74"/>
                </a:lnTo>
                <a:lnTo>
                  <a:pt x="4437" y="73"/>
                </a:lnTo>
                <a:lnTo>
                  <a:pt x="4432" y="73"/>
                </a:lnTo>
                <a:lnTo>
                  <a:pt x="4411" y="73"/>
                </a:lnTo>
                <a:lnTo>
                  <a:pt x="4393" y="73"/>
                </a:lnTo>
                <a:lnTo>
                  <a:pt x="4347" y="73"/>
                </a:lnTo>
                <a:lnTo>
                  <a:pt x="4343" y="73"/>
                </a:lnTo>
                <a:lnTo>
                  <a:pt x="4309" y="74"/>
                </a:lnTo>
                <a:lnTo>
                  <a:pt x="4307" y="74"/>
                </a:lnTo>
                <a:lnTo>
                  <a:pt x="4298" y="74"/>
                </a:lnTo>
                <a:lnTo>
                  <a:pt x="4285" y="74"/>
                </a:lnTo>
                <a:lnTo>
                  <a:pt x="4279" y="74"/>
                </a:lnTo>
                <a:lnTo>
                  <a:pt x="4265" y="74"/>
                </a:lnTo>
                <a:lnTo>
                  <a:pt x="4244" y="74"/>
                </a:lnTo>
                <a:lnTo>
                  <a:pt x="4230" y="73"/>
                </a:lnTo>
                <a:lnTo>
                  <a:pt x="4223" y="73"/>
                </a:lnTo>
                <a:lnTo>
                  <a:pt x="4204" y="73"/>
                </a:lnTo>
                <a:lnTo>
                  <a:pt x="4193" y="72"/>
                </a:lnTo>
                <a:lnTo>
                  <a:pt x="4158" y="71"/>
                </a:lnTo>
                <a:lnTo>
                  <a:pt x="4151" y="71"/>
                </a:lnTo>
                <a:lnTo>
                  <a:pt x="4145" y="71"/>
                </a:lnTo>
                <a:lnTo>
                  <a:pt x="4119" y="72"/>
                </a:lnTo>
                <a:lnTo>
                  <a:pt x="4107" y="72"/>
                </a:lnTo>
                <a:lnTo>
                  <a:pt x="4098" y="72"/>
                </a:lnTo>
                <a:lnTo>
                  <a:pt x="4088" y="72"/>
                </a:lnTo>
                <a:lnTo>
                  <a:pt x="4074" y="72"/>
                </a:lnTo>
                <a:lnTo>
                  <a:pt x="4061" y="72"/>
                </a:lnTo>
                <a:lnTo>
                  <a:pt x="4053" y="72"/>
                </a:lnTo>
                <a:lnTo>
                  <a:pt x="4044" y="72"/>
                </a:lnTo>
                <a:lnTo>
                  <a:pt x="4033" y="72"/>
                </a:lnTo>
                <a:lnTo>
                  <a:pt x="4018" y="72"/>
                </a:lnTo>
                <a:lnTo>
                  <a:pt x="4009" y="72"/>
                </a:lnTo>
                <a:lnTo>
                  <a:pt x="3994" y="72"/>
                </a:lnTo>
                <a:lnTo>
                  <a:pt x="3983" y="71"/>
                </a:lnTo>
                <a:lnTo>
                  <a:pt x="3978" y="71"/>
                </a:lnTo>
                <a:lnTo>
                  <a:pt x="3966" y="71"/>
                </a:lnTo>
                <a:lnTo>
                  <a:pt x="3957" y="71"/>
                </a:lnTo>
                <a:lnTo>
                  <a:pt x="3945" y="70"/>
                </a:lnTo>
                <a:lnTo>
                  <a:pt x="3931" y="70"/>
                </a:lnTo>
                <a:lnTo>
                  <a:pt x="3923" y="70"/>
                </a:lnTo>
                <a:lnTo>
                  <a:pt x="3917" y="70"/>
                </a:lnTo>
                <a:lnTo>
                  <a:pt x="3907" y="69"/>
                </a:lnTo>
                <a:lnTo>
                  <a:pt x="3900" y="69"/>
                </a:lnTo>
                <a:lnTo>
                  <a:pt x="3893" y="69"/>
                </a:lnTo>
                <a:lnTo>
                  <a:pt x="3887" y="69"/>
                </a:lnTo>
                <a:lnTo>
                  <a:pt x="3875" y="69"/>
                </a:lnTo>
                <a:lnTo>
                  <a:pt x="3869" y="69"/>
                </a:lnTo>
                <a:lnTo>
                  <a:pt x="3858" y="69"/>
                </a:lnTo>
                <a:lnTo>
                  <a:pt x="3850" y="70"/>
                </a:lnTo>
                <a:lnTo>
                  <a:pt x="3840" y="70"/>
                </a:lnTo>
                <a:lnTo>
                  <a:pt x="3833" y="70"/>
                </a:lnTo>
                <a:lnTo>
                  <a:pt x="3829" y="70"/>
                </a:lnTo>
                <a:lnTo>
                  <a:pt x="3818" y="70"/>
                </a:lnTo>
                <a:lnTo>
                  <a:pt x="3811" y="71"/>
                </a:lnTo>
                <a:lnTo>
                  <a:pt x="3801" y="71"/>
                </a:lnTo>
                <a:lnTo>
                  <a:pt x="3793" y="71"/>
                </a:lnTo>
                <a:lnTo>
                  <a:pt x="3786" y="72"/>
                </a:lnTo>
                <a:lnTo>
                  <a:pt x="3777" y="72"/>
                </a:lnTo>
                <a:lnTo>
                  <a:pt x="3768" y="72"/>
                </a:lnTo>
                <a:lnTo>
                  <a:pt x="3761" y="72"/>
                </a:lnTo>
                <a:lnTo>
                  <a:pt x="3755" y="73"/>
                </a:lnTo>
                <a:lnTo>
                  <a:pt x="3747" y="73"/>
                </a:lnTo>
                <a:lnTo>
                  <a:pt x="3740" y="73"/>
                </a:lnTo>
                <a:lnTo>
                  <a:pt x="3725" y="73"/>
                </a:lnTo>
                <a:lnTo>
                  <a:pt x="3723" y="74"/>
                </a:lnTo>
                <a:lnTo>
                  <a:pt x="3713" y="74"/>
                </a:lnTo>
                <a:lnTo>
                  <a:pt x="3703" y="74"/>
                </a:lnTo>
                <a:lnTo>
                  <a:pt x="3697" y="75"/>
                </a:lnTo>
                <a:lnTo>
                  <a:pt x="3687" y="75"/>
                </a:lnTo>
                <a:lnTo>
                  <a:pt x="3683" y="75"/>
                </a:lnTo>
                <a:lnTo>
                  <a:pt x="3674" y="75"/>
                </a:lnTo>
                <a:lnTo>
                  <a:pt x="3669" y="75"/>
                </a:lnTo>
                <a:lnTo>
                  <a:pt x="3660" y="76"/>
                </a:lnTo>
                <a:lnTo>
                  <a:pt x="3657" y="76"/>
                </a:lnTo>
                <a:lnTo>
                  <a:pt x="3650" y="76"/>
                </a:lnTo>
                <a:lnTo>
                  <a:pt x="3643" y="77"/>
                </a:lnTo>
                <a:lnTo>
                  <a:pt x="3634" y="77"/>
                </a:lnTo>
                <a:lnTo>
                  <a:pt x="3631" y="77"/>
                </a:lnTo>
                <a:lnTo>
                  <a:pt x="3625" y="77"/>
                </a:lnTo>
                <a:lnTo>
                  <a:pt x="3620" y="79"/>
                </a:lnTo>
                <a:lnTo>
                  <a:pt x="3614" y="79"/>
                </a:lnTo>
                <a:lnTo>
                  <a:pt x="3611" y="79"/>
                </a:lnTo>
                <a:lnTo>
                  <a:pt x="3603" y="79"/>
                </a:lnTo>
                <a:lnTo>
                  <a:pt x="3598" y="79"/>
                </a:lnTo>
                <a:lnTo>
                  <a:pt x="3590" y="79"/>
                </a:lnTo>
                <a:lnTo>
                  <a:pt x="3581" y="80"/>
                </a:lnTo>
                <a:lnTo>
                  <a:pt x="3572" y="80"/>
                </a:lnTo>
                <a:lnTo>
                  <a:pt x="3561" y="80"/>
                </a:lnTo>
                <a:lnTo>
                  <a:pt x="3554" y="80"/>
                </a:lnTo>
                <a:lnTo>
                  <a:pt x="3543" y="80"/>
                </a:lnTo>
                <a:lnTo>
                  <a:pt x="3536" y="80"/>
                </a:lnTo>
                <a:lnTo>
                  <a:pt x="3529" y="80"/>
                </a:lnTo>
                <a:lnTo>
                  <a:pt x="3522" y="80"/>
                </a:lnTo>
                <a:lnTo>
                  <a:pt x="3514" y="80"/>
                </a:lnTo>
                <a:lnTo>
                  <a:pt x="3506" y="80"/>
                </a:lnTo>
                <a:lnTo>
                  <a:pt x="3499" y="81"/>
                </a:lnTo>
                <a:lnTo>
                  <a:pt x="3492" y="81"/>
                </a:lnTo>
                <a:lnTo>
                  <a:pt x="3482" y="82"/>
                </a:lnTo>
                <a:lnTo>
                  <a:pt x="3476" y="83"/>
                </a:lnTo>
                <a:lnTo>
                  <a:pt x="3467" y="83"/>
                </a:lnTo>
                <a:lnTo>
                  <a:pt x="3455" y="83"/>
                </a:lnTo>
                <a:lnTo>
                  <a:pt x="3445" y="83"/>
                </a:lnTo>
                <a:lnTo>
                  <a:pt x="3441" y="83"/>
                </a:lnTo>
                <a:lnTo>
                  <a:pt x="3433" y="83"/>
                </a:lnTo>
                <a:lnTo>
                  <a:pt x="3425" y="84"/>
                </a:lnTo>
                <a:lnTo>
                  <a:pt x="3419" y="84"/>
                </a:lnTo>
                <a:lnTo>
                  <a:pt x="3413" y="84"/>
                </a:lnTo>
                <a:lnTo>
                  <a:pt x="3410" y="84"/>
                </a:lnTo>
                <a:lnTo>
                  <a:pt x="3399" y="84"/>
                </a:lnTo>
                <a:lnTo>
                  <a:pt x="3393" y="84"/>
                </a:lnTo>
                <a:lnTo>
                  <a:pt x="3385" y="84"/>
                </a:lnTo>
                <a:lnTo>
                  <a:pt x="3377" y="84"/>
                </a:lnTo>
                <a:lnTo>
                  <a:pt x="3364" y="84"/>
                </a:lnTo>
                <a:lnTo>
                  <a:pt x="3352" y="84"/>
                </a:lnTo>
                <a:lnTo>
                  <a:pt x="3346" y="85"/>
                </a:lnTo>
                <a:lnTo>
                  <a:pt x="3330" y="85"/>
                </a:lnTo>
                <a:lnTo>
                  <a:pt x="3324" y="85"/>
                </a:lnTo>
                <a:lnTo>
                  <a:pt x="3314" y="85"/>
                </a:lnTo>
                <a:lnTo>
                  <a:pt x="3307" y="85"/>
                </a:lnTo>
                <a:lnTo>
                  <a:pt x="3300" y="85"/>
                </a:lnTo>
                <a:lnTo>
                  <a:pt x="3294" y="85"/>
                </a:lnTo>
                <a:lnTo>
                  <a:pt x="3286" y="85"/>
                </a:lnTo>
                <a:lnTo>
                  <a:pt x="3281" y="86"/>
                </a:lnTo>
                <a:lnTo>
                  <a:pt x="3274" y="86"/>
                </a:lnTo>
                <a:lnTo>
                  <a:pt x="3269" y="86"/>
                </a:lnTo>
                <a:lnTo>
                  <a:pt x="3259" y="86"/>
                </a:lnTo>
                <a:lnTo>
                  <a:pt x="3256" y="86"/>
                </a:lnTo>
                <a:lnTo>
                  <a:pt x="3245" y="86"/>
                </a:lnTo>
                <a:lnTo>
                  <a:pt x="3236" y="86"/>
                </a:lnTo>
                <a:lnTo>
                  <a:pt x="3228" y="86"/>
                </a:lnTo>
                <a:lnTo>
                  <a:pt x="3218" y="86"/>
                </a:lnTo>
                <a:lnTo>
                  <a:pt x="3211" y="86"/>
                </a:lnTo>
                <a:lnTo>
                  <a:pt x="3202" y="86"/>
                </a:lnTo>
                <a:lnTo>
                  <a:pt x="3196" y="86"/>
                </a:lnTo>
                <a:lnTo>
                  <a:pt x="3183" y="86"/>
                </a:lnTo>
                <a:lnTo>
                  <a:pt x="3176" y="86"/>
                </a:lnTo>
                <a:lnTo>
                  <a:pt x="3168" y="86"/>
                </a:lnTo>
                <a:lnTo>
                  <a:pt x="3162" y="86"/>
                </a:lnTo>
                <a:lnTo>
                  <a:pt x="3162" y="86"/>
                </a:lnTo>
                <a:lnTo>
                  <a:pt x="3157" y="86"/>
                </a:lnTo>
                <a:lnTo>
                  <a:pt x="3146" y="86"/>
                </a:lnTo>
                <a:lnTo>
                  <a:pt x="3141" y="86"/>
                </a:lnTo>
                <a:lnTo>
                  <a:pt x="3130" y="86"/>
                </a:lnTo>
                <a:lnTo>
                  <a:pt x="3116" y="87"/>
                </a:lnTo>
                <a:lnTo>
                  <a:pt x="3114" y="87"/>
                </a:lnTo>
                <a:lnTo>
                  <a:pt x="3100" y="86"/>
                </a:lnTo>
                <a:lnTo>
                  <a:pt x="3086" y="86"/>
                </a:lnTo>
                <a:lnTo>
                  <a:pt x="3076" y="86"/>
                </a:lnTo>
                <a:lnTo>
                  <a:pt x="3071" y="86"/>
                </a:lnTo>
                <a:lnTo>
                  <a:pt x="3056" y="86"/>
                </a:lnTo>
                <a:lnTo>
                  <a:pt x="3038" y="86"/>
                </a:lnTo>
                <a:lnTo>
                  <a:pt x="3036" y="86"/>
                </a:lnTo>
                <a:lnTo>
                  <a:pt x="3019" y="86"/>
                </a:lnTo>
                <a:lnTo>
                  <a:pt x="3016" y="86"/>
                </a:lnTo>
                <a:lnTo>
                  <a:pt x="3007" y="86"/>
                </a:lnTo>
                <a:lnTo>
                  <a:pt x="3001" y="86"/>
                </a:lnTo>
                <a:lnTo>
                  <a:pt x="2992" y="86"/>
                </a:lnTo>
                <a:lnTo>
                  <a:pt x="2992" y="86"/>
                </a:lnTo>
                <a:lnTo>
                  <a:pt x="2991" y="86"/>
                </a:lnTo>
                <a:lnTo>
                  <a:pt x="2984" y="86"/>
                </a:lnTo>
                <a:lnTo>
                  <a:pt x="2974" y="86"/>
                </a:lnTo>
                <a:lnTo>
                  <a:pt x="2964" y="86"/>
                </a:lnTo>
                <a:lnTo>
                  <a:pt x="2955" y="86"/>
                </a:lnTo>
                <a:lnTo>
                  <a:pt x="2945" y="86"/>
                </a:lnTo>
                <a:lnTo>
                  <a:pt x="2941" y="86"/>
                </a:lnTo>
                <a:lnTo>
                  <a:pt x="2928" y="86"/>
                </a:lnTo>
                <a:lnTo>
                  <a:pt x="2918" y="86"/>
                </a:lnTo>
                <a:lnTo>
                  <a:pt x="2907" y="86"/>
                </a:lnTo>
                <a:lnTo>
                  <a:pt x="2886" y="86"/>
                </a:lnTo>
                <a:lnTo>
                  <a:pt x="2863" y="86"/>
                </a:lnTo>
                <a:lnTo>
                  <a:pt x="2846" y="86"/>
                </a:lnTo>
                <a:lnTo>
                  <a:pt x="2833" y="86"/>
                </a:lnTo>
                <a:lnTo>
                  <a:pt x="2818" y="87"/>
                </a:lnTo>
                <a:lnTo>
                  <a:pt x="2797" y="88"/>
                </a:lnTo>
                <a:lnTo>
                  <a:pt x="2781" y="89"/>
                </a:lnTo>
                <a:lnTo>
                  <a:pt x="2780" y="89"/>
                </a:lnTo>
                <a:lnTo>
                  <a:pt x="2663" y="94"/>
                </a:lnTo>
                <a:lnTo>
                  <a:pt x="2549" y="98"/>
                </a:lnTo>
                <a:lnTo>
                  <a:pt x="2518" y="99"/>
                </a:lnTo>
                <a:lnTo>
                  <a:pt x="2488" y="100"/>
                </a:lnTo>
                <a:lnTo>
                  <a:pt x="2438" y="101"/>
                </a:lnTo>
                <a:lnTo>
                  <a:pt x="2343" y="102"/>
                </a:lnTo>
                <a:lnTo>
                  <a:pt x="2213" y="106"/>
                </a:lnTo>
                <a:lnTo>
                  <a:pt x="2199" y="106"/>
                </a:lnTo>
                <a:lnTo>
                  <a:pt x="2145" y="107"/>
                </a:lnTo>
                <a:lnTo>
                  <a:pt x="2064" y="107"/>
                </a:lnTo>
                <a:lnTo>
                  <a:pt x="2001" y="107"/>
                </a:lnTo>
                <a:lnTo>
                  <a:pt x="1954" y="107"/>
                </a:lnTo>
                <a:lnTo>
                  <a:pt x="1886" y="106"/>
                </a:lnTo>
                <a:lnTo>
                  <a:pt x="1750" y="101"/>
                </a:lnTo>
                <a:lnTo>
                  <a:pt x="1667" y="98"/>
                </a:lnTo>
                <a:lnTo>
                  <a:pt x="1562" y="100"/>
                </a:lnTo>
                <a:lnTo>
                  <a:pt x="1050" y="108"/>
                </a:lnTo>
                <a:lnTo>
                  <a:pt x="258" y="114"/>
                </a:lnTo>
                <a:lnTo>
                  <a:pt x="0" y="115"/>
                </a:lnTo>
                <a:lnTo>
                  <a:pt x="0" y="115"/>
                </a:lnTo>
                <a:close/>
              </a:path>
            </a:pathLst>
          </a:custGeom>
          <a:solidFill>
            <a:srgbClr val="FFFF99"/>
          </a:solidFill>
          <a:ln w="9525">
            <a:noFill/>
            <a:round/>
            <a:headEnd/>
            <a:tailEnd/>
          </a:ln>
        </p:spPr>
        <p:txBody>
          <a:bodyPr/>
          <a:lstStyle/>
          <a:p>
            <a:endParaRPr lang="en-GB"/>
          </a:p>
        </p:txBody>
      </p:sp>
      <p:sp>
        <p:nvSpPr>
          <p:cNvPr id="46" name="Freeform 2441"/>
          <p:cNvSpPr>
            <a:spLocks/>
          </p:cNvSpPr>
          <p:nvPr>
            <p:custDataLst>
              <p:tags r:id="rId37"/>
            </p:custDataLst>
          </p:nvPr>
        </p:nvSpPr>
        <p:spPr bwMode="auto">
          <a:xfrm>
            <a:off x="400988" y="2308232"/>
            <a:ext cx="8161157" cy="125914"/>
          </a:xfrm>
          <a:custGeom>
            <a:avLst/>
            <a:gdLst/>
            <a:ahLst/>
            <a:cxnLst>
              <a:cxn ang="0">
                <a:pos x="2518" y="99"/>
              </a:cxn>
              <a:cxn ang="0">
                <a:pos x="2964" y="86"/>
              </a:cxn>
              <a:cxn ang="0">
                <a:pos x="3114" y="87"/>
              </a:cxn>
              <a:cxn ang="0">
                <a:pos x="3245" y="86"/>
              </a:cxn>
              <a:cxn ang="0">
                <a:pos x="3385" y="84"/>
              </a:cxn>
              <a:cxn ang="0">
                <a:pos x="3514" y="80"/>
              </a:cxn>
              <a:cxn ang="0">
                <a:pos x="3634" y="77"/>
              </a:cxn>
              <a:cxn ang="0">
                <a:pos x="3761" y="72"/>
              </a:cxn>
              <a:cxn ang="0">
                <a:pos x="3900" y="69"/>
              </a:cxn>
              <a:cxn ang="0">
                <a:pos x="4074" y="72"/>
              </a:cxn>
              <a:cxn ang="0">
                <a:pos x="4307" y="74"/>
              </a:cxn>
              <a:cxn ang="0">
                <a:pos x="4582" y="75"/>
              </a:cxn>
              <a:cxn ang="0">
                <a:pos x="4802" y="71"/>
              </a:cxn>
              <a:cxn ang="0">
                <a:pos x="4939" y="72"/>
              </a:cxn>
              <a:cxn ang="0">
                <a:pos x="5111" y="70"/>
              </a:cxn>
              <a:cxn ang="0">
                <a:pos x="5280" y="65"/>
              </a:cxn>
              <a:cxn ang="0">
                <a:pos x="5445" y="63"/>
              </a:cxn>
              <a:cxn ang="0">
                <a:pos x="5576" y="60"/>
              </a:cxn>
              <a:cxn ang="0">
                <a:pos x="5706" y="58"/>
              </a:cxn>
              <a:cxn ang="0">
                <a:pos x="5897" y="56"/>
              </a:cxn>
              <a:cxn ang="0">
                <a:pos x="6218" y="51"/>
              </a:cxn>
              <a:cxn ang="0">
                <a:pos x="6455" y="47"/>
              </a:cxn>
              <a:cxn ang="0">
                <a:pos x="6721" y="39"/>
              </a:cxn>
              <a:cxn ang="0">
                <a:pos x="6975" y="34"/>
              </a:cxn>
              <a:cxn ang="0">
                <a:pos x="7190" y="31"/>
              </a:cxn>
              <a:cxn ang="0">
                <a:pos x="7378" y="29"/>
              </a:cxn>
              <a:cxn ang="0">
                <a:pos x="7559" y="22"/>
              </a:cxn>
              <a:cxn ang="0">
                <a:pos x="7793" y="15"/>
              </a:cxn>
              <a:cxn ang="0">
                <a:pos x="8121" y="5"/>
              </a:cxn>
              <a:cxn ang="0">
                <a:pos x="8335" y="8"/>
              </a:cxn>
              <a:cxn ang="0">
                <a:pos x="8229" y="5"/>
              </a:cxn>
              <a:cxn ang="0">
                <a:pos x="7973" y="8"/>
              </a:cxn>
              <a:cxn ang="0">
                <a:pos x="7660" y="18"/>
              </a:cxn>
              <a:cxn ang="0">
                <a:pos x="7470" y="24"/>
              </a:cxn>
              <a:cxn ang="0">
                <a:pos x="7275" y="31"/>
              </a:cxn>
              <a:cxn ang="0">
                <a:pos x="7098" y="37"/>
              </a:cxn>
              <a:cxn ang="0">
                <a:pos x="6834" y="48"/>
              </a:cxn>
              <a:cxn ang="0">
                <a:pos x="6585" y="58"/>
              </a:cxn>
              <a:cxn ang="0">
                <a:pos x="6335" y="68"/>
              </a:cxn>
              <a:cxn ang="0">
                <a:pos x="6062" y="79"/>
              </a:cxn>
              <a:cxn ang="0">
                <a:pos x="5765" y="83"/>
              </a:cxn>
              <a:cxn ang="0">
                <a:pos x="5636" y="83"/>
              </a:cxn>
              <a:cxn ang="0">
                <a:pos x="5525" y="80"/>
              </a:cxn>
              <a:cxn ang="0">
                <a:pos x="5385" y="67"/>
              </a:cxn>
              <a:cxn ang="0">
                <a:pos x="5236" y="67"/>
              </a:cxn>
              <a:cxn ang="0">
                <a:pos x="5005" y="75"/>
              </a:cxn>
              <a:cxn ang="0">
                <a:pos x="4867" y="73"/>
              </a:cxn>
              <a:cxn ang="0">
                <a:pos x="4711" y="77"/>
              </a:cxn>
              <a:cxn ang="0">
                <a:pos x="4470" y="79"/>
              </a:cxn>
              <a:cxn ang="0">
                <a:pos x="4204" y="74"/>
              </a:cxn>
              <a:cxn ang="0">
                <a:pos x="3983" y="72"/>
              </a:cxn>
              <a:cxn ang="0">
                <a:pos x="3833" y="79"/>
              </a:cxn>
              <a:cxn ang="0">
                <a:pos x="3697" y="82"/>
              </a:cxn>
              <a:cxn ang="0">
                <a:pos x="3590" y="83"/>
              </a:cxn>
              <a:cxn ang="0">
                <a:pos x="3445" y="92"/>
              </a:cxn>
              <a:cxn ang="0">
                <a:pos x="3307" y="94"/>
              </a:cxn>
              <a:cxn ang="0">
                <a:pos x="3176" y="94"/>
              </a:cxn>
              <a:cxn ang="0">
                <a:pos x="3019" y="93"/>
              </a:cxn>
              <a:cxn ang="0">
                <a:pos x="2863" y="92"/>
              </a:cxn>
              <a:cxn ang="0">
                <a:pos x="2001" y="111"/>
              </a:cxn>
            </a:cxnLst>
            <a:rect l="0" t="0" r="r" b="b"/>
            <a:pathLst>
              <a:path w="8426" h="131">
                <a:moveTo>
                  <a:pt x="0" y="115"/>
                </a:moveTo>
                <a:lnTo>
                  <a:pt x="258" y="114"/>
                </a:lnTo>
                <a:lnTo>
                  <a:pt x="1050" y="108"/>
                </a:lnTo>
                <a:lnTo>
                  <a:pt x="1562" y="100"/>
                </a:lnTo>
                <a:lnTo>
                  <a:pt x="1667" y="98"/>
                </a:lnTo>
                <a:lnTo>
                  <a:pt x="1750" y="101"/>
                </a:lnTo>
                <a:lnTo>
                  <a:pt x="1886" y="106"/>
                </a:lnTo>
                <a:lnTo>
                  <a:pt x="1954" y="107"/>
                </a:lnTo>
                <a:lnTo>
                  <a:pt x="2001" y="107"/>
                </a:lnTo>
                <a:lnTo>
                  <a:pt x="2064" y="107"/>
                </a:lnTo>
                <a:lnTo>
                  <a:pt x="2145" y="107"/>
                </a:lnTo>
                <a:lnTo>
                  <a:pt x="2199" y="106"/>
                </a:lnTo>
                <a:lnTo>
                  <a:pt x="2213" y="106"/>
                </a:lnTo>
                <a:lnTo>
                  <a:pt x="2343" y="102"/>
                </a:lnTo>
                <a:lnTo>
                  <a:pt x="2438" y="101"/>
                </a:lnTo>
                <a:lnTo>
                  <a:pt x="2488" y="100"/>
                </a:lnTo>
                <a:lnTo>
                  <a:pt x="2518" y="99"/>
                </a:lnTo>
                <a:lnTo>
                  <a:pt x="2549" y="98"/>
                </a:lnTo>
                <a:lnTo>
                  <a:pt x="2663" y="94"/>
                </a:lnTo>
                <a:lnTo>
                  <a:pt x="2780" y="89"/>
                </a:lnTo>
                <a:lnTo>
                  <a:pt x="2781" y="89"/>
                </a:lnTo>
                <a:lnTo>
                  <a:pt x="2797" y="88"/>
                </a:lnTo>
                <a:lnTo>
                  <a:pt x="2818" y="87"/>
                </a:lnTo>
                <a:lnTo>
                  <a:pt x="2833" y="86"/>
                </a:lnTo>
                <a:lnTo>
                  <a:pt x="2846" y="86"/>
                </a:lnTo>
                <a:lnTo>
                  <a:pt x="2863" y="86"/>
                </a:lnTo>
                <a:lnTo>
                  <a:pt x="2886" y="86"/>
                </a:lnTo>
                <a:lnTo>
                  <a:pt x="2907" y="86"/>
                </a:lnTo>
                <a:lnTo>
                  <a:pt x="2918" y="86"/>
                </a:lnTo>
                <a:lnTo>
                  <a:pt x="2928" y="86"/>
                </a:lnTo>
                <a:lnTo>
                  <a:pt x="2941" y="86"/>
                </a:lnTo>
                <a:lnTo>
                  <a:pt x="2945" y="86"/>
                </a:lnTo>
                <a:lnTo>
                  <a:pt x="2955" y="86"/>
                </a:lnTo>
                <a:lnTo>
                  <a:pt x="2964" y="86"/>
                </a:lnTo>
                <a:lnTo>
                  <a:pt x="2974" y="86"/>
                </a:lnTo>
                <a:lnTo>
                  <a:pt x="2984" y="86"/>
                </a:lnTo>
                <a:lnTo>
                  <a:pt x="2991" y="86"/>
                </a:lnTo>
                <a:lnTo>
                  <a:pt x="2992" y="86"/>
                </a:lnTo>
                <a:lnTo>
                  <a:pt x="2992" y="86"/>
                </a:lnTo>
                <a:lnTo>
                  <a:pt x="3001" y="86"/>
                </a:lnTo>
                <a:lnTo>
                  <a:pt x="3007" y="86"/>
                </a:lnTo>
                <a:lnTo>
                  <a:pt x="3016" y="86"/>
                </a:lnTo>
                <a:lnTo>
                  <a:pt x="3019" y="86"/>
                </a:lnTo>
                <a:lnTo>
                  <a:pt x="3036" y="86"/>
                </a:lnTo>
                <a:lnTo>
                  <a:pt x="3038" y="86"/>
                </a:lnTo>
                <a:lnTo>
                  <a:pt x="3056" y="86"/>
                </a:lnTo>
                <a:lnTo>
                  <a:pt x="3071" y="86"/>
                </a:lnTo>
                <a:lnTo>
                  <a:pt x="3076" y="86"/>
                </a:lnTo>
                <a:lnTo>
                  <a:pt x="3086" y="86"/>
                </a:lnTo>
                <a:lnTo>
                  <a:pt x="3100" y="86"/>
                </a:lnTo>
                <a:lnTo>
                  <a:pt x="3114" y="87"/>
                </a:lnTo>
                <a:lnTo>
                  <a:pt x="3116" y="87"/>
                </a:lnTo>
                <a:lnTo>
                  <a:pt x="3130" y="86"/>
                </a:lnTo>
                <a:lnTo>
                  <a:pt x="3141" y="86"/>
                </a:lnTo>
                <a:lnTo>
                  <a:pt x="3146" y="86"/>
                </a:lnTo>
                <a:lnTo>
                  <a:pt x="3157" y="86"/>
                </a:lnTo>
                <a:lnTo>
                  <a:pt x="3162" y="86"/>
                </a:lnTo>
                <a:lnTo>
                  <a:pt x="3162" y="86"/>
                </a:lnTo>
                <a:lnTo>
                  <a:pt x="3168" y="86"/>
                </a:lnTo>
                <a:lnTo>
                  <a:pt x="3176" y="86"/>
                </a:lnTo>
                <a:lnTo>
                  <a:pt x="3183" y="86"/>
                </a:lnTo>
                <a:lnTo>
                  <a:pt x="3196" y="86"/>
                </a:lnTo>
                <a:lnTo>
                  <a:pt x="3202" y="86"/>
                </a:lnTo>
                <a:lnTo>
                  <a:pt x="3211" y="86"/>
                </a:lnTo>
                <a:lnTo>
                  <a:pt x="3218" y="86"/>
                </a:lnTo>
                <a:lnTo>
                  <a:pt x="3228" y="86"/>
                </a:lnTo>
                <a:lnTo>
                  <a:pt x="3236" y="86"/>
                </a:lnTo>
                <a:lnTo>
                  <a:pt x="3245" y="86"/>
                </a:lnTo>
                <a:lnTo>
                  <a:pt x="3256" y="86"/>
                </a:lnTo>
                <a:lnTo>
                  <a:pt x="3259" y="86"/>
                </a:lnTo>
                <a:lnTo>
                  <a:pt x="3269" y="86"/>
                </a:lnTo>
                <a:lnTo>
                  <a:pt x="3274" y="86"/>
                </a:lnTo>
                <a:lnTo>
                  <a:pt x="3281" y="86"/>
                </a:lnTo>
                <a:lnTo>
                  <a:pt x="3286" y="85"/>
                </a:lnTo>
                <a:lnTo>
                  <a:pt x="3294" y="85"/>
                </a:lnTo>
                <a:lnTo>
                  <a:pt x="3300" y="85"/>
                </a:lnTo>
                <a:lnTo>
                  <a:pt x="3307" y="85"/>
                </a:lnTo>
                <a:lnTo>
                  <a:pt x="3314" y="85"/>
                </a:lnTo>
                <a:lnTo>
                  <a:pt x="3324" y="85"/>
                </a:lnTo>
                <a:lnTo>
                  <a:pt x="3330" y="85"/>
                </a:lnTo>
                <a:lnTo>
                  <a:pt x="3346" y="85"/>
                </a:lnTo>
                <a:lnTo>
                  <a:pt x="3352" y="84"/>
                </a:lnTo>
                <a:lnTo>
                  <a:pt x="3364" y="84"/>
                </a:lnTo>
                <a:lnTo>
                  <a:pt x="3377" y="84"/>
                </a:lnTo>
                <a:lnTo>
                  <a:pt x="3385" y="84"/>
                </a:lnTo>
                <a:lnTo>
                  <a:pt x="3393" y="84"/>
                </a:lnTo>
                <a:lnTo>
                  <a:pt x="3399" y="84"/>
                </a:lnTo>
                <a:lnTo>
                  <a:pt x="3410" y="84"/>
                </a:lnTo>
                <a:lnTo>
                  <a:pt x="3413" y="84"/>
                </a:lnTo>
                <a:lnTo>
                  <a:pt x="3419" y="84"/>
                </a:lnTo>
                <a:lnTo>
                  <a:pt x="3425" y="84"/>
                </a:lnTo>
                <a:lnTo>
                  <a:pt x="3433" y="83"/>
                </a:lnTo>
                <a:lnTo>
                  <a:pt x="3441" y="83"/>
                </a:lnTo>
                <a:lnTo>
                  <a:pt x="3445" y="83"/>
                </a:lnTo>
                <a:lnTo>
                  <a:pt x="3455" y="83"/>
                </a:lnTo>
                <a:lnTo>
                  <a:pt x="3467" y="83"/>
                </a:lnTo>
                <a:lnTo>
                  <a:pt x="3476" y="83"/>
                </a:lnTo>
                <a:lnTo>
                  <a:pt x="3482" y="82"/>
                </a:lnTo>
                <a:lnTo>
                  <a:pt x="3492" y="81"/>
                </a:lnTo>
                <a:lnTo>
                  <a:pt x="3499" y="81"/>
                </a:lnTo>
                <a:lnTo>
                  <a:pt x="3506" y="80"/>
                </a:lnTo>
                <a:lnTo>
                  <a:pt x="3514" y="80"/>
                </a:lnTo>
                <a:lnTo>
                  <a:pt x="3522" y="80"/>
                </a:lnTo>
                <a:lnTo>
                  <a:pt x="3529" y="80"/>
                </a:lnTo>
                <a:lnTo>
                  <a:pt x="3536" y="80"/>
                </a:lnTo>
                <a:lnTo>
                  <a:pt x="3543" y="80"/>
                </a:lnTo>
                <a:lnTo>
                  <a:pt x="3554" y="80"/>
                </a:lnTo>
                <a:lnTo>
                  <a:pt x="3561" y="80"/>
                </a:lnTo>
                <a:lnTo>
                  <a:pt x="3572" y="80"/>
                </a:lnTo>
                <a:lnTo>
                  <a:pt x="3581" y="80"/>
                </a:lnTo>
                <a:lnTo>
                  <a:pt x="3590" y="79"/>
                </a:lnTo>
                <a:lnTo>
                  <a:pt x="3598" y="79"/>
                </a:lnTo>
                <a:lnTo>
                  <a:pt x="3603" y="79"/>
                </a:lnTo>
                <a:lnTo>
                  <a:pt x="3611" y="79"/>
                </a:lnTo>
                <a:lnTo>
                  <a:pt x="3614" y="79"/>
                </a:lnTo>
                <a:lnTo>
                  <a:pt x="3620" y="79"/>
                </a:lnTo>
                <a:lnTo>
                  <a:pt x="3625" y="77"/>
                </a:lnTo>
                <a:lnTo>
                  <a:pt x="3631" y="77"/>
                </a:lnTo>
                <a:lnTo>
                  <a:pt x="3634" y="77"/>
                </a:lnTo>
                <a:lnTo>
                  <a:pt x="3643" y="77"/>
                </a:lnTo>
                <a:lnTo>
                  <a:pt x="3650" y="76"/>
                </a:lnTo>
                <a:lnTo>
                  <a:pt x="3657" y="76"/>
                </a:lnTo>
                <a:lnTo>
                  <a:pt x="3660" y="76"/>
                </a:lnTo>
                <a:lnTo>
                  <a:pt x="3669" y="75"/>
                </a:lnTo>
                <a:lnTo>
                  <a:pt x="3674" y="75"/>
                </a:lnTo>
                <a:lnTo>
                  <a:pt x="3683" y="75"/>
                </a:lnTo>
                <a:lnTo>
                  <a:pt x="3687" y="75"/>
                </a:lnTo>
                <a:lnTo>
                  <a:pt x="3697" y="75"/>
                </a:lnTo>
                <a:lnTo>
                  <a:pt x="3703" y="74"/>
                </a:lnTo>
                <a:lnTo>
                  <a:pt x="3713" y="74"/>
                </a:lnTo>
                <a:lnTo>
                  <a:pt x="3723" y="74"/>
                </a:lnTo>
                <a:lnTo>
                  <a:pt x="3725" y="73"/>
                </a:lnTo>
                <a:lnTo>
                  <a:pt x="3740" y="73"/>
                </a:lnTo>
                <a:lnTo>
                  <a:pt x="3747" y="73"/>
                </a:lnTo>
                <a:lnTo>
                  <a:pt x="3755" y="73"/>
                </a:lnTo>
                <a:lnTo>
                  <a:pt x="3761" y="72"/>
                </a:lnTo>
                <a:lnTo>
                  <a:pt x="3768" y="72"/>
                </a:lnTo>
                <a:lnTo>
                  <a:pt x="3777" y="72"/>
                </a:lnTo>
                <a:lnTo>
                  <a:pt x="3786" y="72"/>
                </a:lnTo>
                <a:lnTo>
                  <a:pt x="3793" y="71"/>
                </a:lnTo>
                <a:lnTo>
                  <a:pt x="3801" y="71"/>
                </a:lnTo>
                <a:lnTo>
                  <a:pt x="3811" y="71"/>
                </a:lnTo>
                <a:lnTo>
                  <a:pt x="3818" y="70"/>
                </a:lnTo>
                <a:lnTo>
                  <a:pt x="3829" y="70"/>
                </a:lnTo>
                <a:lnTo>
                  <a:pt x="3833" y="70"/>
                </a:lnTo>
                <a:lnTo>
                  <a:pt x="3840" y="70"/>
                </a:lnTo>
                <a:lnTo>
                  <a:pt x="3850" y="70"/>
                </a:lnTo>
                <a:lnTo>
                  <a:pt x="3858" y="69"/>
                </a:lnTo>
                <a:lnTo>
                  <a:pt x="3869" y="69"/>
                </a:lnTo>
                <a:lnTo>
                  <a:pt x="3875" y="69"/>
                </a:lnTo>
                <a:lnTo>
                  <a:pt x="3887" y="69"/>
                </a:lnTo>
                <a:lnTo>
                  <a:pt x="3893" y="69"/>
                </a:lnTo>
                <a:lnTo>
                  <a:pt x="3900" y="69"/>
                </a:lnTo>
                <a:lnTo>
                  <a:pt x="3907" y="69"/>
                </a:lnTo>
                <a:lnTo>
                  <a:pt x="3917" y="70"/>
                </a:lnTo>
                <a:lnTo>
                  <a:pt x="3923" y="70"/>
                </a:lnTo>
                <a:lnTo>
                  <a:pt x="3931" y="70"/>
                </a:lnTo>
                <a:lnTo>
                  <a:pt x="3945" y="70"/>
                </a:lnTo>
                <a:lnTo>
                  <a:pt x="3957" y="71"/>
                </a:lnTo>
                <a:lnTo>
                  <a:pt x="3966" y="71"/>
                </a:lnTo>
                <a:lnTo>
                  <a:pt x="3978" y="71"/>
                </a:lnTo>
                <a:lnTo>
                  <a:pt x="3983" y="71"/>
                </a:lnTo>
                <a:lnTo>
                  <a:pt x="3994" y="72"/>
                </a:lnTo>
                <a:lnTo>
                  <a:pt x="4009" y="72"/>
                </a:lnTo>
                <a:lnTo>
                  <a:pt x="4018" y="72"/>
                </a:lnTo>
                <a:lnTo>
                  <a:pt x="4033" y="72"/>
                </a:lnTo>
                <a:lnTo>
                  <a:pt x="4044" y="72"/>
                </a:lnTo>
                <a:lnTo>
                  <a:pt x="4053" y="72"/>
                </a:lnTo>
                <a:lnTo>
                  <a:pt x="4061" y="72"/>
                </a:lnTo>
                <a:lnTo>
                  <a:pt x="4074" y="72"/>
                </a:lnTo>
                <a:lnTo>
                  <a:pt x="4088" y="72"/>
                </a:lnTo>
                <a:lnTo>
                  <a:pt x="4098" y="72"/>
                </a:lnTo>
                <a:lnTo>
                  <a:pt x="4107" y="72"/>
                </a:lnTo>
                <a:lnTo>
                  <a:pt x="4119" y="72"/>
                </a:lnTo>
                <a:lnTo>
                  <a:pt x="4145" y="71"/>
                </a:lnTo>
                <a:lnTo>
                  <a:pt x="4151" y="71"/>
                </a:lnTo>
                <a:lnTo>
                  <a:pt x="4158" y="71"/>
                </a:lnTo>
                <a:lnTo>
                  <a:pt x="4193" y="72"/>
                </a:lnTo>
                <a:lnTo>
                  <a:pt x="4204" y="73"/>
                </a:lnTo>
                <a:lnTo>
                  <a:pt x="4223" y="73"/>
                </a:lnTo>
                <a:lnTo>
                  <a:pt x="4230" y="73"/>
                </a:lnTo>
                <a:lnTo>
                  <a:pt x="4244" y="74"/>
                </a:lnTo>
                <a:lnTo>
                  <a:pt x="4265" y="74"/>
                </a:lnTo>
                <a:lnTo>
                  <a:pt x="4279" y="74"/>
                </a:lnTo>
                <a:lnTo>
                  <a:pt x="4285" y="74"/>
                </a:lnTo>
                <a:lnTo>
                  <a:pt x="4298" y="74"/>
                </a:lnTo>
                <a:lnTo>
                  <a:pt x="4307" y="74"/>
                </a:lnTo>
                <a:lnTo>
                  <a:pt x="4309" y="74"/>
                </a:lnTo>
                <a:lnTo>
                  <a:pt x="4343" y="73"/>
                </a:lnTo>
                <a:lnTo>
                  <a:pt x="4347" y="73"/>
                </a:lnTo>
                <a:lnTo>
                  <a:pt x="4393" y="73"/>
                </a:lnTo>
                <a:lnTo>
                  <a:pt x="4411" y="73"/>
                </a:lnTo>
                <a:lnTo>
                  <a:pt x="4432" y="73"/>
                </a:lnTo>
                <a:lnTo>
                  <a:pt x="4437" y="73"/>
                </a:lnTo>
                <a:lnTo>
                  <a:pt x="4461" y="74"/>
                </a:lnTo>
                <a:lnTo>
                  <a:pt x="4470" y="74"/>
                </a:lnTo>
                <a:lnTo>
                  <a:pt x="4485" y="74"/>
                </a:lnTo>
                <a:lnTo>
                  <a:pt x="4500" y="75"/>
                </a:lnTo>
                <a:lnTo>
                  <a:pt x="4512" y="75"/>
                </a:lnTo>
                <a:lnTo>
                  <a:pt x="4527" y="74"/>
                </a:lnTo>
                <a:lnTo>
                  <a:pt x="4541" y="74"/>
                </a:lnTo>
                <a:lnTo>
                  <a:pt x="4561" y="74"/>
                </a:lnTo>
                <a:lnTo>
                  <a:pt x="4572" y="74"/>
                </a:lnTo>
                <a:lnTo>
                  <a:pt x="4582" y="75"/>
                </a:lnTo>
                <a:lnTo>
                  <a:pt x="4604" y="75"/>
                </a:lnTo>
                <a:lnTo>
                  <a:pt x="4612" y="75"/>
                </a:lnTo>
                <a:lnTo>
                  <a:pt x="4626" y="75"/>
                </a:lnTo>
                <a:lnTo>
                  <a:pt x="4641" y="75"/>
                </a:lnTo>
                <a:lnTo>
                  <a:pt x="4658" y="75"/>
                </a:lnTo>
                <a:lnTo>
                  <a:pt x="4666" y="75"/>
                </a:lnTo>
                <a:lnTo>
                  <a:pt x="4681" y="75"/>
                </a:lnTo>
                <a:lnTo>
                  <a:pt x="4693" y="74"/>
                </a:lnTo>
                <a:lnTo>
                  <a:pt x="4711" y="74"/>
                </a:lnTo>
                <a:lnTo>
                  <a:pt x="4721" y="73"/>
                </a:lnTo>
                <a:lnTo>
                  <a:pt x="4742" y="72"/>
                </a:lnTo>
                <a:lnTo>
                  <a:pt x="4760" y="72"/>
                </a:lnTo>
                <a:lnTo>
                  <a:pt x="4772" y="71"/>
                </a:lnTo>
                <a:lnTo>
                  <a:pt x="4783" y="71"/>
                </a:lnTo>
                <a:lnTo>
                  <a:pt x="4791" y="71"/>
                </a:lnTo>
                <a:lnTo>
                  <a:pt x="4797" y="71"/>
                </a:lnTo>
                <a:lnTo>
                  <a:pt x="4802" y="71"/>
                </a:lnTo>
                <a:lnTo>
                  <a:pt x="4808" y="70"/>
                </a:lnTo>
                <a:lnTo>
                  <a:pt x="4818" y="70"/>
                </a:lnTo>
                <a:lnTo>
                  <a:pt x="4824" y="70"/>
                </a:lnTo>
                <a:lnTo>
                  <a:pt x="4834" y="71"/>
                </a:lnTo>
                <a:lnTo>
                  <a:pt x="4841" y="71"/>
                </a:lnTo>
                <a:lnTo>
                  <a:pt x="4848" y="71"/>
                </a:lnTo>
                <a:lnTo>
                  <a:pt x="4852" y="71"/>
                </a:lnTo>
                <a:lnTo>
                  <a:pt x="4861" y="71"/>
                </a:lnTo>
                <a:lnTo>
                  <a:pt x="4867" y="71"/>
                </a:lnTo>
                <a:lnTo>
                  <a:pt x="4875" y="71"/>
                </a:lnTo>
                <a:lnTo>
                  <a:pt x="4883" y="71"/>
                </a:lnTo>
                <a:lnTo>
                  <a:pt x="4890" y="71"/>
                </a:lnTo>
                <a:lnTo>
                  <a:pt x="4900" y="71"/>
                </a:lnTo>
                <a:lnTo>
                  <a:pt x="4907" y="72"/>
                </a:lnTo>
                <a:lnTo>
                  <a:pt x="4920" y="72"/>
                </a:lnTo>
                <a:lnTo>
                  <a:pt x="4930" y="72"/>
                </a:lnTo>
                <a:lnTo>
                  <a:pt x="4939" y="72"/>
                </a:lnTo>
                <a:lnTo>
                  <a:pt x="4948" y="72"/>
                </a:lnTo>
                <a:lnTo>
                  <a:pt x="4954" y="72"/>
                </a:lnTo>
                <a:lnTo>
                  <a:pt x="4960" y="72"/>
                </a:lnTo>
                <a:lnTo>
                  <a:pt x="4964" y="72"/>
                </a:lnTo>
                <a:lnTo>
                  <a:pt x="4968" y="72"/>
                </a:lnTo>
                <a:lnTo>
                  <a:pt x="4978" y="72"/>
                </a:lnTo>
                <a:lnTo>
                  <a:pt x="4982" y="72"/>
                </a:lnTo>
                <a:lnTo>
                  <a:pt x="4994" y="72"/>
                </a:lnTo>
                <a:lnTo>
                  <a:pt x="5005" y="72"/>
                </a:lnTo>
                <a:lnTo>
                  <a:pt x="5014" y="72"/>
                </a:lnTo>
                <a:lnTo>
                  <a:pt x="5027" y="72"/>
                </a:lnTo>
                <a:lnTo>
                  <a:pt x="5038" y="72"/>
                </a:lnTo>
                <a:lnTo>
                  <a:pt x="5047" y="72"/>
                </a:lnTo>
                <a:lnTo>
                  <a:pt x="5059" y="71"/>
                </a:lnTo>
                <a:lnTo>
                  <a:pt x="5076" y="71"/>
                </a:lnTo>
                <a:lnTo>
                  <a:pt x="5095" y="71"/>
                </a:lnTo>
                <a:lnTo>
                  <a:pt x="5111" y="70"/>
                </a:lnTo>
                <a:lnTo>
                  <a:pt x="5129" y="70"/>
                </a:lnTo>
                <a:lnTo>
                  <a:pt x="5151" y="70"/>
                </a:lnTo>
                <a:lnTo>
                  <a:pt x="5170" y="70"/>
                </a:lnTo>
                <a:lnTo>
                  <a:pt x="5195" y="68"/>
                </a:lnTo>
                <a:lnTo>
                  <a:pt x="5204" y="68"/>
                </a:lnTo>
                <a:lnTo>
                  <a:pt x="5214" y="68"/>
                </a:lnTo>
                <a:lnTo>
                  <a:pt x="5222" y="67"/>
                </a:lnTo>
                <a:lnTo>
                  <a:pt x="5231" y="67"/>
                </a:lnTo>
                <a:lnTo>
                  <a:pt x="5236" y="67"/>
                </a:lnTo>
                <a:lnTo>
                  <a:pt x="5240" y="67"/>
                </a:lnTo>
                <a:lnTo>
                  <a:pt x="5249" y="67"/>
                </a:lnTo>
                <a:lnTo>
                  <a:pt x="5253" y="67"/>
                </a:lnTo>
                <a:lnTo>
                  <a:pt x="5259" y="67"/>
                </a:lnTo>
                <a:lnTo>
                  <a:pt x="5262" y="67"/>
                </a:lnTo>
                <a:lnTo>
                  <a:pt x="5269" y="65"/>
                </a:lnTo>
                <a:lnTo>
                  <a:pt x="5273" y="65"/>
                </a:lnTo>
                <a:lnTo>
                  <a:pt x="5280" y="65"/>
                </a:lnTo>
                <a:lnTo>
                  <a:pt x="5288" y="65"/>
                </a:lnTo>
                <a:lnTo>
                  <a:pt x="5300" y="64"/>
                </a:lnTo>
                <a:lnTo>
                  <a:pt x="5313" y="64"/>
                </a:lnTo>
                <a:lnTo>
                  <a:pt x="5319" y="64"/>
                </a:lnTo>
                <a:lnTo>
                  <a:pt x="5332" y="65"/>
                </a:lnTo>
                <a:lnTo>
                  <a:pt x="5342" y="65"/>
                </a:lnTo>
                <a:lnTo>
                  <a:pt x="5353" y="65"/>
                </a:lnTo>
                <a:lnTo>
                  <a:pt x="5372" y="65"/>
                </a:lnTo>
                <a:lnTo>
                  <a:pt x="5385" y="67"/>
                </a:lnTo>
                <a:lnTo>
                  <a:pt x="5390" y="67"/>
                </a:lnTo>
                <a:lnTo>
                  <a:pt x="5394" y="67"/>
                </a:lnTo>
                <a:lnTo>
                  <a:pt x="5403" y="67"/>
                </a:lnTo>
                <a:lnTo>
                  <a:pt x="5407" y="65"/>
                </a:lnTo>
                <a:lnTo>
                  <a:pt x="5413" y="65"/>
                </a:lnTo>
                <a:lnTo>
                  <a:pt x="5421" y="64"/>
                </a:lnTo>
                <a:lnTo>
                  <a:pt x="5433" y="63"/>
                </a:lnTo>
                <a:lnTo>
                  <a:pt x="5445" y="63"/>
                </a:lnTo>
                <a:lnTo>
                  <a:pt x="5456" y="62"/>
                </a:lnTo>
                <a:lnTo>
                  <a:pt x="5469" y="62"/>
                </a:lnTo>
                <a:lnTo>
                  <a:pt x="5480" y="62"/>
                </a:lnTo>
                <a:lnTo>
                  <a:pt x="5489" y="62"/>
                </a:lnTo>
                <a:lnTo>
                  <a:pt x="5500" y="61"/>
                </a:lnTo>
                <a:lnTo>
                  <a:pt x="5504" y="61"/>
                </a:lnTo>
                <a:lnTo>
                  <a:pt x="5510" y="61"/>
                </a:lnTo>
                <a:lnTo>
                  <a:pt x="5517" y="61"/>
                </a:lnTo>
                <a:lnTo>
                  <a:pt x="5525" y="61"/>
                </a:lnTo>
                <a:lnTo>
                  <a:pt x="5532" y="61"/>
                </a:lnTo>
                <a:lnTo>
                  <a:pt x="5535" y="61"/>
                </a:lnTo>
                <a:lnTo>
                  <a:pt x="5541" y="61"/>
                </a:lnTo>
                <a:lnTo>
                  <a:pt x="5549" y="61"/>
                </a:lnTo>
                <a:lnTo>
                  <a:pt x="5560" y="61"/>
                </a:lnTo>
                <a:lnTo>
                  <a:pt x="5563" y="61"/>
                </a:lnTo>
                <a:lnTo>
                  <a:pt x="5572" y="61"/>
                </a:lnTo>
                <a:lnTo>
                  <a:pt x="5576" y="60"/>
                </a:lnTo>
                <a:lnTo>
                  <a:pt x="5581" y="60"/>
                </a:lnTo>
                <a:lnTo>
                  <a:pt x="5586" y="60"/>
                </a:lnTo>
                <a:lnTo>
                  <a:pt x="5595" y="60"/>
                </a:lnTo>
                <a:lnTo>
                  <a:pt x="5603" y="60"/>
                </a:lnTo>
                <a:lnTo>
                  <a:pt x="5610" y="60"/>
                </a:lnTo>
                <a:lnTo>
                  <a:pt x="5614" y="60"/>
                </a:lnTo>
                <a:lnTo>
                  <a:pt x="5621" y="60"/>
                </a:lnTo>
                <a:lnTo>
                  <a:pt x="5626" y="59"/>
                </a:lnTo>
                <a:lnTo>
                  <a:pt x="5636" y="59"/>
                </a:lnTo>
                <a:lnTo>
                  <a:pt x="5648" y="59"/>
                </a:lnTo>
                <a:lnTo>
                  <a:pt x="5655" y="59"/>
                </a:lnTo>
                <a:lnTo>
                  <a:pt x="5662" y="59"/>
                </a:lnTo>
                <a:lnTo>
                  <a:pt x="5666" y="59"/>
                </a:lnTo>
                <a:lnTo>
                  <a:pt x="5677" y="59"/>
                </a:lnTo>
                <a:lnTo>
                  <a:pt x="5689" y="59"/>
                </a:lnTo>
                <a:lnTo>
                  <a:pt x="5696" y="59"/>
                </a:lnTo>
                <a:lnTo>
                  <a:pt x="5706" y="58"/>
                </a:lnTo>
                <a:lnTo>
                  <a:pt x="5722" y="58"/>
                </a:lnTo>
                <a:lnTo>
                  <a:pt x="5726" y="58"/>
                </a:lnTo>
                <a:lnTo>
                  <a:pt x="5730" y="58"/>
                </a:lnTo>
                <a:lnTo>
                  <a:pt x="5737" y="58"/>
                </a:lnTo>
                <a:lnTo>
                  <a:pt x="5741" y="58"/>
                </a:lnTo>
                <a:lnTo>
                  <a:pt x="5748" y="58"/>
                </a:lnTo>
                <a:lnTo>
                  <a:pt x="5754" y="58"/>
                </a:lnTo>
                <a:lnTo>
                  <a:pt x="5760" y="58"/>
                </a:lnTo>
                <a:lnTo>
                  <a:pt x="5765" y="58"/>
                </a:lnTo>
                <a:lnTo>
                  <a:pt x="5776" y="58"/>
                </a:lnTo>
                <a:lnTo>
                  <a:pt x="5786" y="57"/>
                </a:lnTo>
                <a:lnTo>
                  <a:pt x="5802" y="57"/>
                </a:lnTo>
                <a:lnTo>
                  <a:pt x="5820" y="57"/>
                </a:lnTo>
                <a:lnTo>
                  <a:pt x="5833" y="56"/>
                </a:lnTo>
                <a:lnTo>
                  <a:pt x="5864" y="56"/>
                </a:lnTo>
                <a:lnTo>
                  <a:pt x="5877" y="56"/>
                </a:lnTo>
                <a:lnTo>
                  <a:pt x="5897" y="56"/>
                </a:lnTo>
                <a:lnTo>
                  <a:pt x="5916" y="56"/>
                </a:lnTo>
                <a:lnTo>
                  <a:pt x="5935" y="56"/>
                </a:lnTo>
                <a:lnTo>
                  <a:pt x="5958" y="56"/>
                </a:lnTo>
                <a:lnTo>
                  <a:pt x="5969" y="56"/>
                </a:lnTo>
                <a:lnTo>
                  <a:pt x="5980" y="56"/>
                </a:lnTo>
                <a:lnTo>
                  <a:pt x="6007" y="56"/>
                </a:lnTo>
                <a:lnTo>
                  <a:pt x="6022" y="55"/>
                </a:lnTo>
                <a:lnTo>
                  <a:pt x="6050" y="55"/>
                </a:lnTo>
                <a:lnTo>
                  <a:pt x="6062" y="55"/>
                </a:lnTo>
                <a:lnTo>
                  <a:pt x="6079" y="54"/>
                </a:lnTo>
                <a:lnTo>
                  <a:pt x="6107" y="52"/>
                </a:lnTo>
                <a:lnTo>
                  <a:pt x="6126" y="52"/>
                </a:lnTo>
                <a:lnTo>
                  <a:pt x="6140" y="52"/>
                </a:lnTo>
                <a:lnTo>
                  <a:pt x="6164" y="52"/>
                </a:lnTo>
                <a:lnTo>
                  <a:pt x="6179" y="52"/>
                </a:lnTo>
                <a:lnTo>
                  <a:pt x="6197" y="52"/>
                </a:lnTo>
                <a:lnTo>
                  <a:pt x="6218" y="51"/>
                </a:lnTo>
                <a:lnTo>
                  <a:pt x="6228" y="51"/>
                </a:lnTo>
                <a:lnTo>
                  <a:pt x="6242" y="50"/>
                </a:lnTo>
                <a:lnTo>
                  <a:pt x="6260" y="50"/>
                </a:lnTo>
                <a:lnTo>
                  <a:pt x="6274" y="50"/>
                </a:lnTo>
                <a:lnTo>
                  <a:pt x="6282" y="50"/>
                </a:lnTo>
                <a:lnTo>
                  <a:pt x="6297" y="49"/>
                </a:lnTo>
                <a:lnTo>
                  <a:pt x="6306" y="49"/>
                </a:lnTo>
                <a:lnTo>
                  <a:pt x="6324" y="49"/>
                </a:lnTo>
                <a:lnTo>
                  <a:pt x="6335" y="49"/>
                </a:lnTo>
                <a:lnTo>
                  <a:pt x="6351" y="48"/>
                </a:lnTo>
                <a:lnTo>
                  <a:pt x="6367" y="48"/>
                </a:lnTo>
                <a:lnTo>
                  <a:pt x="6383" y="48"/>
                </a:lnTo>
                <a:lnTo>
                  <a:pt x="6399" y="47"/>
                </a:lnTo>
                <a:lnTo>
                  <a:pt x="6421" y="47"/>
                </a:lnTo>
                <a:lnTo>
                  <a:pt x="6425" y="47"/>
                </a:lnTo>
                <a:lnTo>
                  <a:pt x="6437" y="47"/>
                </a:lnTo>
                <a:lnTo>
                  <a:pt x="6455" y="47"/>
                </a:lnTo>
                <a:lnTo>
                  <a:pt x="6472" y="46"/>
                </a:lnTo>
                <a:lnTo>
                  <a:pt x="6485" y="45"/>
                </a:lnTo>
                <a:lnTo>
                  <a:pt x="6499" y="45"/>
                </a:lnTo>
                <a:lnTo>
                  <a:pt x="6514" y="45"/>
                </a:lnTo>
                <a:lnTo>
                  <a:pt x="6531" y="44"/>
                </a:lnTo>
                <a:lnTo>
                  <a:pt x="6539" y="44"/>
                </a:lnTo>
                <a:lnTo>
                  <a:pt x="6552" y="44"/>
                </a:lnTo>
                <a:lnTo>
                  <a:pt x="6567" y="44"/>
                </a:lnTo>
                <a:lnTo>
                  <a:pt x="6585" y="43"/>
                </a:lnTo>
                <a:lnTo>
                  <a:pt x="6597" y="43"/>
                </a:lnTo>
                <a:lnTo>
                  <a:pt x="6617" y="43"/>
                </a:lnTo>
                <a:lnTo>
                  <a:pt x="6639" y="42"/>
                </a:lnTo>
                <a:lnTo>
                  <a:pt x="6653" y="42"/>
                </a:lnTo>
                <a:lnTo>
                  <a:pt x="6670" y="42"/>
                </a:lnTo>
                <a:lnTo>
                  <a:pt x="6687" y="41"/>
                </a:lnTo>
                <a:lnTo>
                  <a:pt x="6705" y="41"/>
                </a:lnTo>
                <a:lnTo>
                  <a:pt x="6721" y="39"/>
                </a:lnTo>
                <a:lnTo>
                  <a:pt x="6734" y="39"/>
                </a:lnTo>
                <a:lnTo>
                  <a:pt x="6753" y="39"/>
                </a:lnTo>
                <a:lnTo>
                  <a:pt x="6759" y="39"/>
                </a:lnTo>
                <a:lnTo>
                  <a:pt x="6768" y="38"/>
                </a:lnTo>
                <a:lnTo>
                  <a:pt x="6780" y="38"/>
                </a:lnTo>
                <a:lnTo>
                  <a:pt x="6788" y="38"/>
                </a:lnTo>
                <a:lnTo>
                  <a:pt x="6804" y="38"/>
                </a:lnTo>
                <a:lnTo>
                  <a:pt x="6827" y="37"/>
                </a:lnTo>
                <a:lnTo>
                  <a:pt x="6834" y="37"/>
                </a:lnTo>
                <a:lnTo>
                  <a:pt x="6840" y="37"/>
                </a:lnTo>
                <a:lnTo>
                  <a:pt x="6865" y="36"/>
                </a:lnTo>
                <a:lnTo>
                  <a:pt x="6888" y="36"/>
                </a:lnTo>
                <a:lnTo>
                  <a:pt x="6902" y="36"/>
                </a:lnTo>
                <a:lnTo>
                  <a:pt x="6917" y="35"/>
                </a:lnTo>
                <a:lnTo>
                  <a:pt x="6936" y="35"/>
                </a:lnTo>
                <a:lnTo>
                  <a:pt x="6956" y="34"/>
                </a:lnTo>
                <a:lnTo>
                  <a:pt x="6975" y="34"/>
                </a:lnTo>
                <a:lnTo>
                  <a:pt x="6990" y="34"/>
                </a:lnTo>
                <a:lnTo>
                  <a:pt x="7016" y="33"/>
                </a:lnTo>
                <a:lnTo>
                  <a:pt x="7032" y="33"/>
                </a:lnTo>
                <a:lnTo>
                  <a:pt x="7045" y="33"/>
                </a:lnTo>
                <a:lnTo>
                  <a:pt x="7059" y="32"/>
                </a:lnTo>
                <a:lnTo>
                  <a:pt x="7068" y="32"/>
                </a:lnTo>
                <a:lnTo>
                  <a:pt x="7079" y="32"/>
                </a:lnTo>
                <a:lnTo>
                  <a:pt x="7092" y="31"/>
                </a:lnTo>
                <a:lnTo>
                  <a:pt x="7098" y="31"/>
                </a:lnTo>
                <a:lnTo>
                  <a:pt x="7114" y="32"/>
                </a:lnTo>
                <a:lnTo>
                  <a:pt x="7126" y="32"/>
                </a:lnTo>
                <a:lnTo>
                  <a:pt x="7138" y="31"/>
                </a:lnTo>
                <a:lnTo>
                  <a:pt x="7151" y="31"/>
                </a:lnTo>
                <a:lnTo>
                  <a:pt x="7159" y="31"/>
                </a:lnTo>
                <a:lnTo>
                  <a:pt x="7171" y="31"/>
                </a:lnTo>
                <a:lnTo>
                  <a:pt x="7183" y="31"/>
                </a:lnTo>
                <a:lnTo>
                  <a:pt x="7190" y="31"/>
                </a:lnTo>
                <a:lnTo>
                  <a:pt x="7200" y="31"/>
                </a:lnTo>
                <a:lnTo>
                  <a:pt x="7209" y="31"/>
                </a:lnTo>
                <a:lnTo>
                  <a:pt x="7213" y="31"/>
                </a:lnTo>
                <a:lnTo>
                  <a:pt x="7222" y="31"/>
                </a:lnTo>
                <a:lnTo>
                  <a:pt x="7232" y="31"/>
                </a:lnTo>
                <a:lnTo>
                  <a:pt x="7243" y="31"/>
                </a:lnTo>
                <a:lnTo>
                  <a:pt x="7254" y="31"/>
                </a:lnTo>
                <a:lnTo>
                  <a:pt x="7265" y="31"/>
                </a:lnTo>
                <a:lnTo>
                  <a:pt x="7275" y="31"/>
                </a:lnTo>
                <a:lnTo>
                  <a:pt x="7285" y="31"/>
                </a:lnTo>
                <a:lnTo>
                  <a:pt x="7300" y="31"/>
                </a:lnTo>
                <a:lnTo>
                  <a:pt x="7314" y="31"/>
                </a:lnTo>
                <a:lnTo>
                  <a:pt x="7324" y="31"/>
                </a:lnTo>
                <a:lnTo>
                  <a:pt x="7333" y="30"/>
                </a:lnTo>
                <a:lnTo>
                  <a:pt x="7347" y="30"/>
                </a:lnTo>
                <a:lnTo>
                  <a:pt x="7368" y="29"/>
                </a:lnTo>
                <a:lnTo>
                  <a:pt x="7378" y="29"/>
                </a:lnTo>
                <a:lnTo>
                  <a:pt x="7387" y="29"/>
                </a:lnTo>
                <a:lnTo>
                  <a:pt x="7402" y="28"/>
                </a:lnTo>
                <a:lnTo>
                  <a:pt x="7409" y="28"/>
                </a:lnTo>
                <a:lnTo>
                  <a:pt x="7418" y="26"/>
                </a:lnTo>
                <a:lnTo>
                  <a:pt x="7432" y="25"/>
                </a:lnTo>
                <a:lnTo>
                  <a:pt x="7443" y="25"/>
                </a:lnTo>
                <a:lnTo>
                  <a:pt x="7452" y="25"/>
                </a:lnTo>
                <a:lnTo>
                  <a:pt x="7460" y="24"/>
                </a:lnTo>
                <a:lnTo>
                  <a:pt x="7470" y="24"/>
                </a:lnTo>
                <a:lnTo>
                  <a:pt x="7478" y="24"/>
                </a:lnTo>
                <a:lnTo>
                  <a:pt x="7486" y="23"/>
                </a:lnTo>
                <a:lnTo>
                  <a:pt x="7501" y="23"/>
                </a:lnTo>
                <a:lnTo>
                  <a:pt x="7511" y="23"/>
                </a:lnTo>
                <a:lnTo>
                  <a:pt x="7525" y="22"/>
                </a:lnTo>
                <a:lnTo>
                  <a:pt x="7538" y="22"/>
                </a:lnTo>
                <a:lnTo>
                  <a:pt x="7551" y="22"/>
                </a:lnTo>
                <a:lnTo>
                  <a:pt x="7559" y="22"/>
                </a:lnTo>
                <a:lnTo>
                  <a:pt x="7563" y="22"/>
                </a:lnTo>
                <a:lnTo>
                  <a:pt x="7570" y="21"/>
                </a:lnTo>
                <a:lnTo>
                  <a:pt x="7578" y="21"/>
                </a:lnTo>
                <a:lnTo>
                  <a:pt x="7594" y="20"/>
                </a:lnTo>
                <a:lnTo>
                  <a:pt x="7607" y="20"/>
                </a:lnTo>
                <a:lnTo>
                  <a:pt x="7618" y="19"/>
                </a:lnTo>
                <a:lnTo>
                  <a:pt x="7628" y="19"/>
                </a:lnTo>
                <a:lnTo>
                  <a:pt x="7647" y="18"/>
                </a:lnTo>
                <a:lnTo>
                  <a:pt x="7660" y="18"/>
                </a:lnTo>
                <a:lnTo>
                  <a:pt x="7670" y="17"/>
                </a:lnTo>
                <a:lnTo>
                  <a:pt x="7687" y="17"/>
                </a:lnTo>
                <a:lnTo>
                  <a:pt x="7704" y="17"/>
                </a:lnTo>
                <a:lnTo>
                  <a:pt x="7716" y="17"/>
                </a:lnTo>
                <a:lnTo>
                  <a:pt x="7732" y="16"/>
                </a:lnTo>
                <a:lnTo>
                  <a:pt x="7751" y="16"/>
                </a:lnTo>
                <a:lnTo>
                  <a:pt x="7771" y="16"/>
                </a:lnTo>
                <a:lnTo>
                  <a:pt x="7793" y="15"/>
                </a:lnTo>
                <a:lnTo>
                  <a:pt x="7819" y="13"/>
                </a:lnTo>
                <a:lnTo>
                  <a:pt x="7840" y="12"/>
                </a:lnTo>
                <a:lnTo>
                  <a:pt x="7850" y="12"/>
                </a:lnTo>
                <a:lnTo>
                  <a:pt x="7876" y="11"/>
                </a:lnTo>
                <a:lnTo>
                  <a:pt x="7895" y="10"/>
                </a:lnTo>
                <a:lnTo>
                  <a:pt x="7908" y="10"/>
                </a:lnTo>
                <a:lnTo>
                  <a:pt x="7938" y="9"/>
                </a:lnTo>
                <a:lnTo>
                  <a:pt x="7958" y="8"/>
                </a:lnTo>
                <a:lnTo>
                  <a:pt x="7973" y="8"/>
                </a:lnTo>
                <a:lnTo>
                  <a:pt x="7985" y="7"/>
                </a:lnTo>
                <a:lnTo>
                  <a:pt x="7996" y="7"/>
                </a:lnTo>
                <a:lnTo>
                  <a:pt x="8014" y="6"/>
                </a:lnTo>
                <a:lnTo>
                  <a:pt x="8028" y="6"/>
                </a:lnTo>
                <a:lnTo>
                  <a:pt x="8048" y="6"/>
                </a:lnTo>
                <a:lnTo>
                  <a:pt x="8073" y="5"/>
                </a:lnTo>
                <a:lnTo>
                  <a:pt x="8102" y="5"/>
                </a:lnTo>
                <a:lnTo>
                  <a:pt x="8121" y="5"/>
                </a:lnTo>
                <a:lnTo>
                  <a:pt x="8135" y="5"/>
                </a:lnTo>
                <a:lnTo>
                  <a:pt x="8148" y="5"/>
                </a:lnTo>
                <a:lnTo>
                  <a:pt x="8161" y="5"/>
                </a:lnTo>
                <a:lnTo>
                  <a:pt x="8175" y="5"/>
                </a:lnTo>
                <a:lnTo>
                  <a:pt x="8186" y="5"/>
                </a:lnTo>
                <a:lnTo>
                  <a:pt x="8195" y="5"/>
                </a:lnTo>
                <a:lnTo>
                  <a:pt x="8206" y="5"/>
                </a:lnTo>
                <a:lnTo>
                  <a:pt x="8221" y="5"/>
                </a:lnTo>
                <a:lnTo>
                  <a:pt x="8229" y="5"/>
                </a:lnTo>
                <a:lnTo>
                  <a:pt x="8243" y="5"/>
                </a:lnTo>
                <a:lnTo>
                  <a:pt x="8254" y="5"/>
                </a:lnTo>
                <a:lnTo>
                  <a:pt x="8264" y="5"/>
                </a:lnTo>
                <a:lnTo>
                  <a:pt x="8277" y="6"/>
                </a:lnTo>
                <a:lnTo>
                  <a:pt x="8292" y="6"/>
                </a:lnTo>
                <a:lnTo>
                  <a:pt x="8308" y="7"/>
                </a:lnTo>
                <a:lnTo>
                  <a:pt x="8320" y="7"/>
                </a:lnTo>
                <a:lnTo>
                  <a:pt x="8335" y="8"/>
                </a:lnTo>
                <a:lnTo>
                  <a:pt x="8349" y="8"/>
                </a:lnTo>
                <a:lnTo>
                  <a:pt x="8366" y="6"/>
                </a:lnTo>
                <a:lnTo>
                  <a:pt x="8402" y="3"/>
                </a:lnTo>
                <a:lnTo>
                  <a:pt x="8426" y="0"/>
                </a:lnTo>
                <a:lnTo>
                  <a:pt x="8426" y="0"/>
                </a:lnTo>
                <a:lnTo>
                  <a:pt x="8402" y="3"/>
                </a:lnTo>
                <a:lnTo>
                  <a:pt x="8366" y="6"/>
                </a:lnTo>
                <a:lnTo>
                  <a:pt x="8349" y="8"/>
                </a:lnTo>
                <a:lnTo>
                  <a:pt x="8335" y="8"/>
                </a:lnTo>
                <a:lnTo>
                  <a:pt x="8320" y="7"/>
                </a:lnTo>
                <a:lnTo>
                  <a:pt x="8308" y="7"/>
                </a:lnTo>
                <a:lnTo>
                  <a:pt x="8292" y="6"/>
                </a:lnTo>
                <a:lnTo>
                  <a:pt x="8277" y="6"/>
                </a:lnTo>
                <a:lnTo>
                  <a:pt x="8264" y="5"/>
                </a:lnTo>
                <a:lnTo>
                  <a:pt x="8254" y="5"/>
                </a:lnTo>
                <a:lnTo>
                  <a:pt x="8243" y="5"/>
                </a:lnTo>
                <a:lnTo>
                  <a:pt x="8229" y="5"/>
                </a:lnTo>
                <a:lnTo>
                  <a:pt x="8221" y="5"/>
                </a:lnTo>
                <a:lnTo>
                  <a:pt x="8206" y="5"/>
                </a:lnTo>
                <a:lnTo>
                  <a:pt x="8195" y="5"/>
                </a:lnTo>
                <a:lnTo>
                  <a:pt x="8186" y="5"/>
                </a:lnTo>
                <a:lnTo>
                  <a:pt x="8175" y="5"/>
                </a:lnTo>
                <a:lnTo>
                  <a:pt x="8161" y="5"/>
                </a:lnTo>
                <a:lnTo>
                  <a:pt x="8148" y="5"/>
                </a:lnTo>
                <a:lnTo>
                  <a:pt x="8135" y="5"/>
                </a:lnTo>
                <a:lnTo>
                  <a:pt x="8121" y="5"/>
                </a:lnTo>
                <a:lnTo>
                  <a:pt x="8102" y="5"/>
                </a:lnTo>
                <a:lnTo>
                  <a:pt x="8073" y="5"/>
                </a:lnTo>
                <a:lnTo>
                  <a:pt x="8048" y="6"/>
                </a:lnTo>
                <a:lnTo>
                  <a:pt x="8028" y="6"/>
                </a:lnTo>
                <a:lnTo>
                  <a:pt x="8014" y="6"/>
                </a:lnTo>
                <a:lnTo>
                  <a:pt x="7996" y="7"/>
                </a:lnTo>
                <a:lnTo>
                  <a:pt x="7985" y="7"/>
                </a:lnTo>
                <a:lnTo>
                  <a:pt x="7973" y="8"/>
                </a:lnTo>
                <a:lnTo>
                  <a:pt x="7958" y="8"/>
                </a:lnTo>
                <a:lnTo>
                  <a:pt x="7938" y="9"/>
                </a:lnTo>
                <a:lnTo>
                  <a:pt x="7908" y="10"/>
                </a:lnTo>
                <a:lnTo>
                  <a:pt x="7895" y="10"/>
                </a:lnTo>
                <a:lnTo>
                  <a:pt x="7876" y="11"/>
                </a:lnTo>
                <a:lnTo>
                  <a:pt x="7850" y="12"/>
                </a:lnTo>
                <a:lnTo>
                  <a:pt x="7840" y="12"/>
                </a:lnTo>
                <a:lnTo>
                  <a:pt x="7819" y="13"/>
                </a:lnTo>
                <a:lnTo>
                  <a:pt x="7793" y="15"/>
                </a:lnTo>
                <a:lnTo>
                  <a:pt x="7771" y="16"/>
                </a:lnTo>
                <a:lnTo>
                  <a:pt x="7751" y="16"/>
                </a:lnTo>
                <a:lnTo>
                  <a:pt x="7732" y="16"/>
                </a:lnTo>
                <a:lnTo>
                  <a:pt x="7716" y="17"/>
                </a:lnTo>
                <a:lnTo>
                  <a:pt x="7704" y="17"/>
                </a:lnTo>
                <a:lnTo>
                  <a:pt x="7687" y="17"/>
                </a:lnTo>
                <a:lnTo>
                  <a:pt x="7670" y="17"/>
                </a:lnTo>
                <a:lnTo>
                  <a:pt x="7660" y="18"/>
                </a:lnTo>
                <a:lnTo>
                  <a:pt x="7647" y="18"/>
                </a:lnTo>
                <a:lnTo>
                  <a:pt x="7628" y="19"/>
                </a:lnTo>
                <a:lnTo>
                  <a:pt x="7618" y="19"/>
                </a:lnTo>
                <a:lnTo>
                  <a:pt x="7607" y="20"/>
                </a:lnTo>
                <a:lnTo>
                  <a:pt x="7594" y="20"/>
                </a:lnTo>
                <a:lnTo>
                  <a:pt x="7578" y="21"/>
                </a:lnTo>
                <a:lnTo>
                  <a:pt x="7570" y="21"/>
                </a:lnTo>
                <a:lnTo>
                  <a:pt x="7563" y="22"/>
                </a:lnTo>
                <a:lnTo>
                  <a:pt x="7559" y="22"/>
                </a:lnTo>
                <a:lnTo>
                  <a:pt x="7551" y="22"/>
                </a:lnTo>
                <a:lnTo>
                  <a:pt x="7538" y="22"/>
                </a:lnTo>
                <a:lnTo>
                  <a:pt x="7525" y="22"/>
                </a:lnTo>
                <a:lnTo>
                  <a:pt x="7511" y="23"/>
                </a:lnTo>
                <a:lnTo>
                  <a:pt x="7501" y="23"/>
                </a:lnTo>
                <a:lnTo>
                  <a:pt x="7486" y="23"/>
                </a:lnTo>
                <a:lnTo>
                  <a:pt x="7478" y="24"/>
                </a:lnTo>
                <a:lnTo>
                  <a:pt x="7470" y="24"/>
                </a:lnTo>
                <a:lnTo>
                  <a:pt x="7460" y="24"/>
                </a:lnTo>
                <a:lnTo>
                  <a:pt x="7452" y="25"/>
                </a:lnTo>
                <a:lnTo>
                  <a:pt x="7443" y="25"/>
                </a:lnTo>
                <a:lnTo>
                  <a:pt x="7432" y="25"/>
                </a:lnTo>
                <a:lnTo>
                  <a:pt x="7418" y="26"/>
                </a:lnTo>
                <a:lnTo>
                  <a:pt x="7409" y="28"/>
                </a:lnTo>
                <a:lnTo>
                  <a:pt x="7402" y="28"/>
                </a:lnTo>
                <a:lnTo>
                  <a:pt x="7387" y="29"/>
                </a:lnTo>
                <a:lnTo>
                  <a:pt x="7378" y="29"/>
                </a:lnTo>
                <a:lnTo>
                  <a:pt x="7368" y="29"/>
                </a:lnTo>
                <a:lnTo>
                  <a:pt x="7347" y="30"/>
                </a:lnTo>
                <a:lnTo>
                  <a:pt x="7333" y="30"/>
                </a:lnTo>
                <a:lnTo>
                  <a:pt x="7324" y="31"/>
                </a:lnTo>
                <a:lnTo>
                  <a:pt x="7314" y="31"/>
                </a:lnTo>
                <a:lnTo>
                  <a:pt x="7300" y="31"/>
                </a:lnTo>
                <a:lnTo>
                  <a:pt x="7285" y="31"/>
                </a:lnTo>
                <a:lnTo>
                  <a:pt x="7275" y="31"/>
                </a:lnTo>
                <a:lnTo>
                  <a:pt x="7265" y="31"/>
                </a:lnTo>
                <a:lnTo>
                  <a:pt x="7254" y="31"/>
                </a:lnTo>
                <a:lnTo>
                  <a:pt x="7243" y="32"/>
                </a:lnTo>
                <a:lnTo>
                  <a:pt x="7232" y="32"/>
                </a:lnTo>
                <a:lnTo>
                  <a:pt x="7222" y="32"/>
                </a:lnTo>
                <a:lnTo>
                  <a:pt x="7213" y="33"/>
                </a:lnTo>
                <a:lnTo>
                  <a:pt x="7209" y="33"/>
                </a:lnTo>
                <a:lnTo>
                  <a:pt x="7200" y="33"/>
                </a:lnTo>
                <a:lnTo>
                  <a:pt x="7190" y="33"/>
                </a:lnTo>
                <a:lnTo>
                  <a:pt x="7183" y="34"/>
                </a:lnTo>
                <a:lnTo>
                  <a:pt x="7171" y="34"/>
                </a:lnTo>
                <a:lnTo>
                  <a:pt x="7159" y="35"/>
                </a:lnTo>
                <a:lnTo>
                  <a:pt x="7151" y="35"/>
                </a:lnTo>
                <a:lnTo>
                  <a:pt x="7138" y="35"/>
                </a:lnTo>
                <a:lnTo>
                  <a:pt x="7126" y="36"/>
                </a:lnTo>
                <a:lnTo>
                  <a:pt x="7114" y="36"/>
                </a:lnTo>
                <a:lnTo>
                  <a:pt x="7098" y="37"/>
                </a:lnTo>
                <a:lnTo>
                  <a:pt x="7092" y="37"/>
                </a:lnTo>
                <a:lnTo>
                  <a:pt x="7079" y="37"/>
                </a:lnTo>
                <a:lnTo>
                  <a:pt x="7068" y="38"/>
                </a:lnTo>
                <a:lnTo>
                  <a:pt x="7059" y="38"/>
                </a:lnTo>
                <a:lnTo>
                  <a:pt x="7045" y="38"/>
                </a:lnTo>
                <a:lnTo>
                  <a:pt x="7032" y="39"/>
                </a:lnTo>
                <a:lnTo>
                  <a:pt x="7016" y="41"/>
                </a:lnTo>
                <a:lnTo>
                  <a:pt x="6990" y="42"/>
                </a:lnTo>
                <a:lnTo>
                  <a:pt x="6975" y="42"/>
                </a:lnTo>
                <a:lnTo>
                  <a:pt x="6956" y="43"/>
                </a:lnTo>
                <a:lnTo>
                  <a:pt x="6936" y="44"/>
                </a:lnTo>
                <a:lnTo>
                  <a:pt x="6917" y="45"/>
                </a:lnTo>
                <a:lnTo>
                  <a:pt x="6902" y="46"/>
                </a:lnTo>
                <a:lnTo>
                  <a:pt x="6888" y="46"/>
                </a:lnTo>
                <a:lnTo>
                  <a:pt x="6865" y="47"/>
                </a:lnTo>
                <a:lnTo>
                  <a:pt x="6840" y="48"/>
                </a:lnTo>
                <a:lnTo>
                  <a:pt x="6834" y="48"/>
                </a:lnTo>
                <a:lnTo>
                  <a:pt x="6827" y="48"/>
                </a:lnTo>
                <a:lnTo>
                  <a:pt x="6804" y="49"/>
                </a:lnTo>
                <a:lnTo>
                  <a:pt x="6788" y="50"/>
                </a:lnTo>
                <a:lnTo>
                  <a:pt x="6780" y="50"/>
                </a:lnTo>
                <a:lnTo>
                  <a:pt x="6768" y="50"/>
                </a:lnTo>
                <a:lnTo>
                  <a:pt x="6759" y="50"/>
                </a:lnTo>
                <a:lnTo>
                  <a:pt x="6753" y="50"/>
                </a:lnTo>
                <a:lnTo>
                  <a:pt x="6734" y="51"/>
                </a:lnTo>
                <a:lnTo>
                  <a:pt x="6721" y="52"/>
                </a:lnTo>
                <a:lnTo>
                  <a:pt x="6705" y="52"/>
                </a:lnTo>
                <a:lnTo>
                  <a:pt x="6687" y="54"/>
                </a:lnTo>
                <a:lnTo>
                  <a:pt x="6670" y="55"/>
                </a:lnTo>
                <a:lnTo>
                  <a:pt x="6653" y="55"/>
                </a:lnTo>
                <a:lnTo>
                  <a:pt x="6639" y="56"/>
                </a:lnTo>
                <a:lnTo>
                  <a:pt x="6617" y="56"/>
                </a:lnTo>
                <a:lnTo>
                  <a:pt x="6597" y="57"/>
                </a:lnTo>
                <a:lnTo>
                  <a:pt x="6585" y="58"/>
                </a:lnTo>
                <a:lnTo>
                  <a:pt x="6567" y="58"/>
                </a:lnTo>
                <a:lnTo>
                  <a:pt x="6552" y="59"/>
                </a:lnTo>
                <a:lnTo>
                  <a:pt x="6539" y="60"/>
                </a:lnTo>
                <a:lnTo>
                  <a:pt x="6531" y="60"/>
                </a:lnTo>
                <a:lnTo>
                  <a:pt x="6514" y="61"/>
                </a:lnTo>
                <a:lnTo>
                  <a:pt x="6499" y="61"/>
                </a:lnTo>
                <a:lnTo>
                  <a:pt x="6485" y="61"/>
                </a:lnTo>
                <a:lnTo>
                  <a:pt x="6472" y="61"/>
                </a:lnTo>
                <a:lnTo>
                  <a:pt x="6455" y="62"/>
                </a:lnTo>
                <a:lnTo>
                  <a:pt x="6437" y="63"/>
                </a:lnTo>
                <a:lnTo>
                  <a:pt x="6425" y="63"/>
                </a:lnTo>
                <a:lnTo>
                  <a:pt x="6421" y="64"/>
                </a:lnTo>
                <a:lnTo>
                  <a:pt x="6399" y="65"/>
                </a:lnTo>
                <a:lnTo>
                  <a:pt x="6383" y="67"/>
                </a:lnTo>
                <a:lnTo>
                  <a:pt x="6367" y="67"/>
                </a:lnTo>
                <a:lnTo>
                  <a:pt x="6351" y="67"/>
                </a:lnTo>
                <a:lnTo>
                  <a:pt x="6335" y="68"/>
                </a:lnTo>
                <a:lnTo>
                  <a:pt x="6324" y="68"/>
                </a:lnTo>
                <a:lnTo>
                  <a:pt x="6306" y="69"/>
                </a:lnTo>
                <a:lnTo>
                  <a:pt x="6297" y="70"/>
                </a:lnTo>
                <a:lnTo>
                  <a:pt x="6282" y="71"/>
                </a:lnTo>
                <a:lnTo>
                  <a:pt x="6274" y="72"/>
                </a:lnTo>
                <a:lnTo>
                  <a:pt x="6260" y="72"/>
                </a:lnTo>
                <a:lnTo>
                  <a:pt x="6242" y="73"/>
                </a:lnTo>
                <a:lnTo>
                  <a:pt x="6228" y="74"/>
                </a:lnTo>
                <a:lnTo>
                  <a:pt x="6218" y="74"/>
                </a:lnTo>
                <a:lnTo>
                  <a:pt x="6197" y="75"/>
                </a:lnTo>
                <a:lnTo>
                  <a:pt x="6179" y="75"/>
                </a:lnTo>
                <a:lnTo>
                  <a:pt x="6164" y="76"/>
                </a:lnTo>
                <a:lnTo>
                  <a:pt x="6140" y="77"/>
                </a:lnTo>
                <a:lnTo>
                  <a:pt x="6126" y="77"/>
                </a:lnTo>
                <a:lnTo>
                  <a:pt x="6107" y="79"/>
                </a:lnTo>
                <a:lnTo>
                  <a:pt x="6079" y="79"/>
                </a:lnTo>
                <a:lnTo>
                  <a:pt x="6062" y="79"/>
                </a:lnTo>
                <a:lnTo>
                  <a:pt x="6050" y="79"/>
                </a:lnTo>
                <a:lnTo>
                  <a:pt x="6022" y="80"/>
                </a:lnTo>
                <a:lnTo>
                  <a:pt x="6007" y="80"/>
                </a:lnTo>
                <a:lnTo>
                  <a:pt x="5980" y="80"/>
                </a:lnTo>
                <a:lnTo>
                  <a:pt x="5969" y="80"/>
                </a:lnTo>
                <a:lnTo>
                  <a:pt x="5958" y="80"/>
                </a:lnTo>
                <a:lnTo>
                  <a:pt x="5935" y="81"/>
                </a:lnTo>
                <a:lnTo>
                  <a:pt x="5916" y="81"/>
                </a:lnTo>
                <a:lnTo>
                  <a:pt x="5897" y="82"/>
                </a:lnTo>
                <a:lnTo>
                  <a:pt x="5877" y="82"/>
                </a:lnTo>
                <a:lnTo>
                  <a:pt x="5864" y="83"/>
                </a:lnTo>
                <a:lnTo>
                  <a:pt x="5833" y="83"/>
                </a:lnTo>
                <a:lnTo>
                  <a:pt x="5820" y="83"/>
                </a:lnTo>
                <a:lnTo>
                  <a:pt x="5802" y="83"/>
                </a:lnTo>
                <a:lnTo>
                  <a:pt x="5786" y="83"/>
                </a:lnTo>
                <a:lnTo>
                  <a:pt x="5776" y="83"/>
                </a:lnTo>
                <a:lnTo>
                  <a:pt x="5765" y="83"/>
                </a:lnTo>
                <a:lnTo>
                  <a:pt x="5760" y="83"/>
                </a:lnTo>
                <a:lnTo>
                  <a:pt x="5754" y="83"/>
                </a:lnTo>
                <a:lnTo>
                  <a:pt x="5748" y="83"/>
                </a:lnTo>
                <a:lnTo>
                  <a:pt x="5741" y="84"/>
                </a:lnTo>
                <a:lnTo>
                  <a:pt x="5737" y="84"/>
                </a:lnTo>
                <a:lnTo>
                  <a:pt x="5730" y="83"/>
                </a:lnTo>
                <a:lnTo>
                  <a:pt x="5726" y="84"/>
                </a:lnTo>
                <a:lnTo>
                  <a:pt x="5722" y="84"/>
                </a:lnTo>
                <a:lnTo>
                  <a:pt x="5706" y="84"/>
                </a:lnTo>
                <a:lnTo>
                  <a:pt x="5696" y="84"/>
                </a:lnTo>
                <a:lnTo>
                  <a:pt x="5689" y="85"/>
                </a:lnTo>
                <a:lnTo>
                  <a:pt x="5677" y="85"/>
                </a:lnTo>
                <a:lnTo>
                  <a:pt x="5666" y="85"/>
                </a:lnTo>
                <a:lnTo>
                  <a:pt x="5662" y="85"/>
                </a:lnTo>
                <a:lnTo>
                  <a:pt x="5655" y="84"/>
                </a:lnTo>
                <a:lnTo>
                  <a:pt x="5648" y="84"/>
                </a:lnTo>
                <a:lnTo>
                  <a:pt x="5636" y="83"/>
                </a:lnTo>
                <a:lnTo>
                  <a:pt x="5626" y="83"/>
                </a:lnTo>
                <a:lnTo>
                  <a:pt x="5621" y="83"/>
                </a:lnTo>
                <a:lnTo>
                  <a:pt x="5614" y="82"/>
                </a:lnTo>
                <a:lnTo>
                  <a:pt x="5610" y="82"/>
                </a:lnTo>
                <a:lnTo>
                  <a:pt x="5603" y="82"/>
                </a:lnTo>
                <a:lnTo>
                  <a:pt x="5595" y="81"/>
                </a:lnTo>
                <a:lnTo>
                  <a:pt x="5586" y="81"/>
                </a:lnTo>
                <a:lnTo>
                  <a:pt x="5581" y="81"/>
                </a:lnTo>
                <a:lnTo>
                  <a:pt x="5576" y="81"/>
                </a:lnTo>
                <a:lnTo>
                  <a:pt x="5572" y="80"/>
                </a:lnTo>
                <a:lnTo>
                  <a:pt x="5563" y="80"/>
                </a:lnTo>
                <a:lnTo>
                  <a:pt x="5560" y="80"/>
                </a:lnTo>
                <a:lnTo>
                  <a:pt x="5549" y="80"/>
                </a:lnTo>
                <a:lnTo>
                  <a:pt x="5541" y="80"/>
                </a:lnTo>
                <a:lnTo>
                  <a:pt x="5535" y="80"/>
                </a:lnTo>
                <a:lnTo>
                  <a:pt x="5532" y="81"/>
                </a:lnTo>
                <a:lnTo>
                  <a:pt x="5525" y="80"/>
                </a:lnTo>
                <a:lnTo>
                  <a:pt x="5517" y="79"/>
                </a:lnTo>
                <a:lnTo>
                  <a:pt x="5510" y="79"/>
                </a:lnTo>
                <a:lnTo>
                  <a:pt x="5504" y="77"/>
                </a:lnTo>
                <a:lnTo>
                  <a:pt x="5500" y="77"/>
                </a:lnTo>
                <a:lnTo>
                  <a:pt x="5489" y="76"/>
                </a:lnTo>
                <a:lnTo>
                  <a:pt x="5480" y="75"/>
                </a:lnTo>
                <a:lnTo>
                  <a:pt x="5469" y="74"/>
                </a:lnTo>
                <a:lnTo>
                  <a:pt x="5456" y="73"/>
                </a:lnTo>
                <a:lnTo>
                  <a:pt x="5445" y="72"/>
                </a:lnTo>
                <a:lnTo>
                  <a:pt x="5433" y="70"/>
                </a:lnTo>
                <a:lnTo>
                  <a:pt x="5421" y="69"/>
                </a:lnTo>
                <a:lnTo>
                  <a:pt x="5413" y="68"/>
                </a:lnTo>
                <a:lnTo>
                  <a:pt x="5407" y="68"/>
                </a:lnTo>
                <a:lnTo>
                  <a:pt x="5403" y="67"/>
                </a:lnTo>
                <a:lnTo>
                  <a:pt x="5394" y="67"/>
                </a:lnTo>
                <a:lnTo>
                  <a:pt x="5390" y="67"/>
                </a:lnTo>
                <a:lnTo>
                  <a:pt x="5385" y="67"/>
                </a:lnTo>
                <a:lnTo>
                  <a:pt x="5372" y="65"/>
                </a:lnTo>
                <a:lnTo>
                  <a:pt x="5353" y="65"/>
                </a:lnTo>
                <a:lnTo>
                  <a:pt x="5342" y="65"/>
                </a:lnTo>
                <a:lnTo>
                  <a:pt x="5332" y="65"/>
                </a:lnTo>
                <a:lnTo>
                  <a:pt x="5319" y="64"/>
                </a:lnTo>
                <a:lnTo>
                  <a:pt x="5313" y="64"/>
                </a:lnTo>
                <a:lnTo>
                  <a:pt x="5300" y="64"/>
                </a:lnTo>
                <a:lnTo>
                  <a:pt x="5288" y="65"/>
                </a:lnTo>
                <a:lnTo>
                  <a:pt x="5280" y="65"/>
                </a:lnTo>
                <a:lnTo>
                  <a:pt x="5273" y="65"/>
                </a:lnTo>
                <a:lnTo>
                  <a:pt x="5269" y="65"/>
                </a:lnTo>
                <a:lnTo>
                  <a:pt x="5262" y="67"/>
                </a:lnTo>
                <a:lnTo>
                  <a:pt x="5259" y="67"/>
                </a:lnTo>
                <a:lnTo>
                  <a:pt x="5253" y="67"/>
                </a:lnTo>
                <a:lnTo>
                  <a:pt x="5249" y="67"/>
                </a:lnTo>
                <a:lnTo>
                  <a:pt x="5240" y="67"/>
                </a:lnTo>
                <a:lnTo>
                  <a:pt x="5236" y="67"/>
                </a:lnTo>
                <a:lnTo>
                  <a:pt x="5231" y="67"/>
                </a:lnTo>
                <a:lnTo>
                  <a:pt x="5222" y="67"/>
                </a:lnTo>
                <a:lnTo>
                  <a:pt x="5214" y="68"/>
                </a:lnTo>
                <a:lnTo>
                  <a:pt x="5204" y="68"/>
                </a:lnTo>
                <a:lnTo>
                  <a:pt x="5195" y="68"/>
                </a:lnTo>
                <a:lnTo>
                  <a:pt x="5170" y="70"/>
                </a:lnTo>
                <a:lnTo>
                  <a:pt x="5151" y="70"/>
                </a:lnTo>
                <a:lnTo>
                  <a:pt x="5129" y="72"/>
                </a:lnTo>
                <a:lnTo>
                  <a:pt x="5111" y="72"/>
                </a:lnTo>
                <a:lnTo>
                  <a:pt x="5095" y="73"/>
                </a:lnTo>
                <a:lnTo>
                  <a:pt x="5076" y="73"/>
                </a:lnTo>
                <a:lnTo>
                  <a:pt x="5059" y="74"/>
                </a:lnTo>
                <a:lnTo>
                  <a:pt x="5047" y="74"/>
                </a:lnTo>
                <a:lnTo>
                  <a:pt x="5038" y="74"/>
                </a:lnTo>
                <a:lnTo>
                  <a:pt x="5027" y="75"/>
                </a:lnTo>
                <a:lnTo>
                  <a:pt x="5014" y="75"/>
                </a:lnTo>
                <a:lnTo>
                  <a:pt x="5005" y="75"/>
                </a:lnTo>
                <a:lnTo>
                  <a:pt x="4994" y="75"/>
                </a:lnTo>
                <a:lnTo>
                  <a:pt x="4982" y="75"/>
                </a:lnTo>
                <a:lnTo>
                  <a:pt x="4978" y="75"/>
                </a:lnTo>
                <a:lnTo>
                  <a:pt x="4968" y="75"/>
                </a:lnTo>
                <a:lnTo>
                  <a:pt x="4964" y="75"/>
                </a:lnTo>
                <a:lnTo>
                  <a:pt x="4960" y="75"/>
                </a:lnTo>
                <a:lnTo>
                  <a:pt x="4954" y="75"/>
                </a:lnTo>
                <a:lnTo>
                  <a:pt x="4948" y="74"/>
                </a:lnTo>
                <a:lnTo>
                  <a:pt x="4939" y="74"/>
                </a:lnTo>
                <a:lnTo>
                  <a:pt x="4930" y="74"/>
                </a:lnTo>
                <a:lnTo>
                  <a:pt x="4920" y="74"/>
                </a:lnTo>
                <a:lnTo>
                  <a:pt x="4907" y="74"/>
                </a:lnTo>
                <a:lnTo>
                  <a:pt x="4900" y="74"/>
                </a:lnTo>
                <a:lnTo>
                  <a:pt x="4890" y="73"/>
                </a:lnTo>
                <a:lnTo>
                  <a:pt x="4883" y="73"/>
                </a:lnTo>
                <a:lnTo>
                  <a:pt x="4875" y="73"/>
                </a:lnTo>
                <a:lnTo>
                  <a:pt x="4867" y="73"/>
                </a:lnTo>
                <a:lnTo>
                  <a:pt x="4861" y="73"/>
                </a:lnTo>
                <a:lnTo>
                  <a:pt x="4852" y="73"/>
                </a:lnTo>
                <a:lnTo>
                  <a:pt x="4848" y="73"/>
                </a:lnTo>
                <a:lnTo>
                  <a:pt x="4841" y="73"/>
                </a:lnTo>
                <a:lnTo>
                  <a:pt x="4834" y="73"/>
                </a:lnTo>
                <a:lnTo>
                  <a:pt x="4824" y="72"/>
                </a:lnTo>
                <a:lnTo>
                  <a:pt x="4818" y="72"/>
                </a:lnTo>
                <a:lnTo>
                  <a:pt x="4808" y="72"/>
                </a:lnTo>
                <a:lnTo>
                  <a:pt x="4802" y="72"/>
                </a:lnTo>
                <a:lnTo>
                  <a:pt x="4797" y="72"/>
                </a:lnTo>
                <a:lnTo>
                  <a:pt x="4791" y="73"/>
                </a:lnTo>
                <a:lnTo>
                  <a:pt x="4783" y="73"/>
                </a:lnTo>
                <a:lnTo>
                  <a:pt x="4772" y="73"/>
                </a:lnTo>
                <a:lnTo>
                  <a:pt x="4760" y="74"/>
                </a:lnTo>
                <a:lnTo>
                  <a:pt x="4742" y="75"/>
                </a:lnTo>
                <a:lnTo>
                  <a:pt x="4721" y="76"/>
                </a:lnTo>
                <a:lnTo>
                  <a:pt x="4711" y="77"/>
                </a:lnTo>
                <a:lnTo>
                  <a:pt x="4693" y="79"/>
                </a:lnTo>
                <a:lnTo>
                  <a:pt x="4681" y="79"/>
                </a:lnTo>
                <a:lnTo>
                  <a:pt x="4666" y="79"/>
                </a:lnTo>
                <a:lnTo>
                  <a:pt x="4658" y="80"/>
                </a:lnTo>
                <a:lnTo>
                  <a:pt x="4641" y="80"/>
                </a:lnTo>
                <a:lnTo>
                  <a:pt x="4626" y="80"/>
                </a:lnTo>
                <a:lnTo>
                  <a:pt x="4612" y="80"/>
                </a:lnTo>
                <a:lnTo>
                  <a:pt x="4604" y="80"/>
                </a:lnTo>
                <a:lnTo>
                  <a:pt x="4582" y="79"/>
                </a:lnTo>
                <a:lnTo>
                  <a:pt x="4572" y="79"/>
                </a:lnTo>
                <a:lnTo>
                  <a:pt x="4561" y="79"/>
                </a:lnTo>
                <a:lnTo>
                  <a:pt x="4541" y="79"/>
                </a:lnTo>
                <a:lnTo>
                  <a:pt x="4527" y="79"/>
                </a:lnTo>
                <a:lnTo>
                  <a:pt x="4512" y="79"/>
                </a:lnTo>
                <a:lnTo>
                  <a:pt x="4500" y="79"/>
                </a:lnTo>
                <a:lnTo>
                  <a:pt x="4485" y="79"/>
                </a:lnTo>
                <a:lnTo>
                  <a:pt x="4470" y="79"/>
                </a:lnTo>
                <a:lnTo>
                  <a:pt x="4461" y="79"/>
                </a:lnTo>
                <a:lnTo>
                  <a:pt x="4437" y="79"/>
                </a:lnTo>
                <a:lnTo>
                  <a:pt x="4432" y="79"/>
                </a:lnTo>
                <a:lnTo>
                  <a:pt x="4411" y="79"/>
                </a:lnTo>
                <a:lnTo>
                  <a:pt x="4393" y="79"/>
                </a:lnTo>
                <a:lnTo>
                  <a:pt x="4347" y="77"/>
                </a:lnTo>
                <a:lnTo>
                  <a:pt x="4343" y="77"/>
                </a:lnTo>
                <a:lnTo>
                  <a:pt x="4309" y="77"/>
                </a:lnTo>
                <a:lnTo>
                  <a:pt x="4307" y="77"/>
                </a:lnTo>
                <a:lnTo>
                  <a:pt x="4298" y="77"/>
                </a:lnTo>
                <a:lnTo>
                  <a:pt x="4285" y="77"/>
                </a:lnTo>
                <a:lnTo>
                  <a:pt x="4279" y="77"/>
                </a:lnTo>
                <a:lnTo>
                  <a:pt x="4265" y="77"/>
                </a:lnTo>
                <a:lnTo>
                  <a:pt x="4244" y="75"/>
                </a:lnTo>
                <a:lnTo>
                  <a:pt x="4230" y="75"/>
                </a:lnTo>
                <a:lnTo>
                  <a:pt x="4223" y="74"/>
                </a:lnTo>
                <a:lnTo>
                  <a:pt x="4204" y="74"/>
                </a:lnTo>
                <a:lnTo>
                  <a:pt x="4193" y="73"/>
                </a:lnTo>
                <a:lnTo>
                  <a:pt x="4158" y="73"/>
                </a:lnTo>
                <a:lnTo>
                  <a:pt x="4151" y="73"/>
                </a:lnTo>
                <a:lnTo>
                  <a:pt x="4145" y="73"/>
                </a:lnTo>
                <a:lnTo>
                  <a:pt x="4119" y="73"/>
                </a:lnTo>
                <a:lnTo>
                  <a:pt x="4107" y="73"/>
                </a:lnTo>
                <a:lnTo>
                  <a:pt x="4098" y="73"/>
                </a:lnTo>
                <a:lnTo>
                  <a:pt x="4088" y="73"/>
                </a:lnTo>
                <a:lnTo>
                  <a:pt x="4074" y="72"/>
                </a:lnTo>
                <a:lnTo>
                  <a:pt x="4061" y="72"/>
                </a:lnTo>
                <a:lnTo>
                  <a:pt x="4053" y="72"/>
                </a:lnTo>
                <a:lnTo>
                  <a:pt x="4044" y="73"/>
                </a:lnTo>
                <a:lnTo>
                  <a:pt x="4033" y="73"/>
                </a:lnTo>
                <a:lnTo>
                  <a:pt x="4018" y="73"/>
                </a:lnTo>
                <a:lnTo>
                  <a:pt x="4009" y="73"/>
                </a:lnTo>
                <a:lnTo>
                  <a:pt x="3994" y="72"/>
                </a:lnTo>
                <a:lnTo>
                  <a:pt x="3983" y="72"/>
                </a:lnTo>
                <a:lnTo>
                  <a:pt x="3978" y="72"/>
                </a:lnTo>
                <a:lnTo>
                  <a:pt x="3966" y="72"/>
                </a:lnTo>
                <a:lnTo>
                  <a:pt x="3957" y="73"/>
                </a:lnTo>
                <a:lnTo>
                  <a:pt x="3945" y="72"/>
                </a:lnTo>
                <a:lnTo>
                  <a:pt x="3931" y="72"/>
                </a:lnTo>
                <a:lnTo>
                  <a:pt x="3923" y="73"/>
                </a:lnTo>
                <a:lnTo>
                  <a:pt x="3917" y="73"/>
                </a:lnTo>
                <a:lnTo>
                  <a:pt x="3907" y="74"/>
                </a:lnTo>
                <a:lnTo>
                  <a:pt x="3900" y="75"/>
                </a:lnTo>
                <a:lnTo>
                  <a:pt x="3893" y="75"/>
                </a:lnTo>
                <a:lnTo>
                  <a:pt x="3887" y="75"/>
                </a:lnTo>
                <a:lnTo>
                  <a:pt x="3875" y="77"/>
                </a:lnTo>
                <a:lnTo>
                  <a:pt x="3869" y="77"/>
                </a:lnTo>
                <a:lnTo>
                  <a:pt x="3858" y="79"/>
                </a:lnTo>
                <a:lnTo>
                  <a:pt x="3850" y="79"/>
                </a:lnTo>
                <a:lnTo>
                  <a:pt x="3840" y="79"/>
                </a:lnTo>
                <a:lnTo>
                  <a:pt x="3833" y="79"/>
                </a:lnTo>
                <a:lnTo>
                  <a:pt x="3829" y="79"/>
                </a:lnTo>
                <a:lnTo>
                  <a:pt x="3818" y="80"/>
                </a:lnTo>
                <a:lnTo>
                  <a:pt x="3811" y="79"/>
                </a:lnTo>
                <a:lnTo>
                  <a:pt x="3801" y="77"/>
                </a:lnTo>
                <a:lnTo>
                  <a:pt x="3793" y="77"/>
                </a:lnTo>
                <a:lnTo>
                  <a:pt x="3786" y="77"/>
                </a:lnTo>
                <a:lnTo>
                  <a:pt x="3777" y="79"/>
                </a:lnTo>
                <a:lnTo>
                  <a:pt x="3768" y="79"/>
                </a:lnTo>
                <a:lnTo>
                  <a:pt x="3761" y="79"/>
                </a:lnTo>
                <a:lnTo>
                  <a:pt x="3755" y="79"/>
                </a:lnTo>
                <a:lnTo>
                  <a:pt x="3747" y="79"/>
                </a:lnTo>
                <a:lnTo>
                  <a:pt x="3740" y="79"/>
                </a:lnTo>
                <a:lnTo>
                  <a:pt x="3725" y="80"/>
                </a:lnTo>
                <a:lnTo>
                  <a:pt x="3723" y="81"/>
                </a:lnTo>
                <a:lnTo>
                  <a:pt x="3713" y="81"/>
                </a:lnTo>
                <a:lnTo>
                  <a:pt x="3703" y="82"/>
                </a:lnTo>
                <a:lnTo>
                  <a:pt x="3697" y="82"/>
                </a:lnTo>
                <a:lnTo>
                  <a:pt x="3687" y="82"/>
                </a:lnTo>
                <a:lnTo>
                  <a:pt x="3683" y="83"/>
                </a:lnTo>
                <a:lnTo>
                  <a:pt x="3674" y="83"/>
                </a:lnTo>
                <a:lnTo>
                  <a:pt x="3669" y="83"/>
                </a:lnTo>
                <a:lnTo>
                  <a:pt x="3660" y="83"/>
                </a:lnTo>
                <a:lnTo>
                  <a:pt x="3657" y="83"/>
                </a:lnTo>
                <a:lnTo>
                  <a:pt x="3650" y="83"/>
                </a:lnTo>
                <a:lnTo>
                  <a:pt x="3643" y="83"/>
                </a:lnTo>
                <a:lnTo>
                  <a:pt x="3634" y="83"/>
                </a:lnTo>
                <a:lnTo>
                  <a:pt x="3631" y="83"/>
                </a:lnTo>
                <a:lnTo>
                  <a:pt x="3625" y="83"/>
                </a:lnTo>
                <a:lnTo>
                  <a:pt x="3620" y="83"/>
                </a:lnTo>
                <a:lnTo>
                  <a:pt x="3614" y="83"/>
                </a:lnTo>
                <a:lnTo>
                  <a:pt x="3611" y="83"/>
                </a:lnTo>
                <a:lnTo>
                  <a:pt x="3603" y="83"/>
                </a:lnTo>
                <a:lnTo>
                  <a:pt x="3598" y="83"/>
                </a:lnTo>
                <a:lnTo>
                  <a:pt x="3590" y="83"/>
                </a:lnTo>
                <a:lnTo>
                  <a:pt x="3581" y="83"/>
                </a:lnTo>
                <a:lnTo>
                  <a:pt x="3572" y="83"/>
                </a:lnTo>
                <a:lnTo>
                  <a:pt x="3561" y="83"/>
                </a:lnTo>
                <a:lnTo>
                  <a:pt x="3554" y="83"/>
                </a:lnTo>
                <a:lnTo>
                  <a:pt x="3543" y="84"/>
                </a:lnTo>
                <a:lnTo>
                  <a:pt x="3536" y="84"/>
                </a:lnTo>
                <a:lnTo>
                  <a:pt x="3529" y="85"/>
                </a:lnTo>
                <a:lnTo>
                  <a:pt x="3522" y="86"/>
                </a:lnTo>
                <a:lnTo>
                  <a:pt x="3514" y="86"/>
                </a:lnTo>
                <a:lnTo>
                  <a:pt x="3506" y="86"/>
                </a:lnTo>
                <a:lnTo>
                  <a:pt x="3499" y="86"/>
                </a:lnTo>
                <a:lnTo>
                  <a:pt x="3492" y="87"/>
                </a:lnTo>
                <a:lnTo>
                  <a:pt x="3482" y="87"/>
                </a:lnTo>
                <a:lnTo>
                  <a:pt x="3476" y="88"/>
                </a:lnTo>
                <a:lnTo>
                  <a:pt x="3467" y="92"/>
                </a:lnTo>
                <a:lnTo>
                  <a:pt x="3455" y="92"/>
                </a:lnTo>
                <a:lnTo>
                  <a:pt x="3445" y="92"/>
                </a:lnTo>
                <a:lnTo>
                  <a:pt x="3441" y="92"/>
                </a:lnTo>
                <a:lnTo>
                  <a:pt x="3433" y="92"/>
                </a:lnTo>
                <a:lnTo>
                  <a:pt x="3425" y="92"/>
                </a:lnTo>
                <a:lnTo>
                  <a:pt x="3419" y="92"/>
                </a:lnTo>
                <a:lnTo>
                  <a:pt x="3413" y="92"/>
                </a:lnTo>
                <a:lnTo>
                  <a:pt x="3410" y="92"/>
                </a:lnTo>
                <a:lnTo>
                  <a:pt x="3399" y="92"/>
                </a:lnTo>
                <a:lnTo>
                  <a:pt x="3393" y="92"/>
                </a:lnTo>
                <a:lnTo>
                  <a:pt x="3385" y="92"/>
                </a:lnTo>
                <a:lnTo>
                  <a:pt x="3377" y="92"/>
                </a:lnTo>
                <a:lnTo>
                  <a:pt x="3364" y="92"/>
                </a:lnTo>
                <a:lnTo>
                  <a:pt x="3352" y="92"/>
                </a:lnTo>
                <a:lnTo>
                  <a:pt x="3346" y="92"/>
                </a:lnTo>
                <a:lnTo>
                  <a:pt x="3330" y="93"/>
                </a:lnTo>
                <a:lnTo>
                  <a:pt x="3324" y="94"/>
                </a:lnTo>
                <a:lnTo>
                  <a:pt x="3314" y="94"/>
                </a:lnTo>
                <a:lnTo>
                  <a:pt x="3307" y="94"/>
                </a:lnTo>
                <a:lnTo>
                  <a:pt x="3300" y="94"/>
                </a:lnTo>
                <a:lnTo>
                  <a:pt x="3294" y="95"/>
                </a:lnTo>
                <a:lnTo>
                  <a:pt x="3286" y="96"/>
                </a:lnTo>
                <a:lnTo>
                  <a:pt x="3281" y="97"/>
                </a:lnTo>
                <a:lnTo>
                  <a:pt x="3274" y="97"/>
                </a:lnTo>
                <a:lnTo>
                  <a:pt x="3269" y="97"/>
                </a:lnTo>
                <a:lnTo>
                  <a:pt x="3259" y="98"/>
                </a:lnTo>
                <a:lnTo>
                  <a:pt x="3256" y="98"/>
                </a:lnTo>
                <a:lnTo>
                  <a:pt x="3245" y="98"/>
                </a:lnTo>
                <a:lnTo>
                  <a:pt x="3236" y="98"/>
                </a:lnTo>
                <a:lnTo>
                  <a:pt x="3228" y="98"/>
                </a:lnTo>
                <a:lnTo>
                  <a:pt x="3218" y="97"/>
                </a:lnTo>
                <a:lnTo>
                  <a:pt x="3211" y="97"/>
                </a:lnTo>
                <a:lnTo>
                  <a:pt x="3202" y="96"/>
                </a:lnTo>
                <a:lnTo>
                  <a:pt x="3196" y="96"/>
                </a:lnTo>
                <a:lnTo>
                  <a:pt x="3183" y="95"/>
                </a:lnTo>
                <a:lnTo>
                  <a:pt x="3176" y="94"/>
                </a:lnTo>
                <a:lnTo>
                  <a:pt x="3168" y="94"/>
                </a:lnTo>
                <a:lnTo>
                  <a:pt x="3162" y="93"/>
                </a:lnTo>
                <a:lnTo>
                  <a:pt x="3162" y="93"/>
                </a:lnTo>
                <a:lnTo>
                  <a:pt x="3157" y="93"/>
                </a:lnTo>
                <a:lnTo>
                  <a:pt x="3146" y="93"/>
                </a:lnTo>
                <a:lnTo>
                  <a:pt x="3141" y="93"/>
                </a:lnTo>
                <a:lnTo>
                  <a:pt x="3130" y="93"/>
                </a:lnTo>
                <a:lnTo>
                  <a:pt x="3116" y="94"/>
                </a:lnTo>
                <a:lnTo>
                  <a:pt x="3114" y="94"/>
                </a:lnTo>
                <a:lnTo>
                  <a:pt x="3100" y="93"/>
                </a:lnTo>
                <a:lnTo>
                  <a:pt x="3086" y="93"/>
                </a:lnTo>
                <a:lnTo>
                  <a:pt x="3076" y="92"/>
                </a:lnTo>
                <a:lnTo>
                  <a:pt x="3071" y="92"/>
                </a:lnTo>
                <a:lnTo>
                  <a:pt x="3056" y="93"/>
                </a:lnTo>
                <a:lnTo>
                  <a:pt x="3038" y="94"/>
                </a:lnTo>
                <a:lnTo>
                  <a:pt x="3036" y="94"/>
                </a:lnTo>
                <a:lnTo>
                  <a:pt x="3019" y="93"/>
                </a:lnTo>
                <a:lnTo>
                  <a:pt x="3016" y="93"/>
                </a:lnTo>
                <a:lnTo>
                  <a:pt x="3007" y="93"/>
                </a:lnTo>
                <a:lnTo>
                  <a:pt x="3001" y="93"/>
                </a:lnTo>
                <a:lnTo>
                  <a:pt x="2992" y="92"/>
                </a:lnTo>
                <a:lnTo>
                  <a:pt x="2992" y="92"/>
                </a:lnTo>
                <a:lnTo>
                  <a:pt x="2991" y="92"/>
                </a:lnTo>
                <a:lnTo>
                  <a:pt x="2984" y="92"/>
                </a:lnTo>
                <a:lnTo>
                  <a:pt x="2974" y="92"/>
                </a:lnTo>
                <a:lnTo>
                  <a:pt x="2964" y="92"/>
                </a:lnTo>
                <a:lnTo>
                  <a:pt x="2955" y="92"/>
                </a:lnTo>
                <a:lnTo>
                  <a:pt x="2945" y="90"/>
                </a:lnTo>
                <a:lnTo>
                  <a:pt x="2941" y="90"/>
                </a:lnTo>
                <a:lnTo>
                  <a:pt x="2928" y="89"/>
                </a:lnTo>
                <a:lnTo>
                  <a:pt x="2918" y="89"/>
                </a:lnTo>
                <a:lnTo>
                  <a:pt x="2907" y="89"/>
                </a:lnTo>
                <a:lnTo>
                  <a:pt x="2886" y="90"/>
                </a:lnTo>
                <a:lnTo>
                  <a:pt x="2863" y="92"/>
                </a:lnTo>
                <a:lnTo>
                  <a:pt x="2846" y="92"/>
                </a:lnTo>
                <a:lnTo>
                  <a:pt x="2833" y="93"/>
                </a:lnTo>
                <a:lnTo>
                  <a:pt x="2818" y="93"/>
                </a:lnTo>
                <a:lnTo>
                  <a:pt x="2797" y="93"/>
                </a:lnTo>
                <a:lnTo>
                  <a:pt x="2781" y="93"/>
                </a:lnTo>
                <a:lnTo>
                  <a:pt x="2780" y="93"/>
                </a:lnTo>
                <a:lnTo>
                  <a:pt x="2663" y="98"/>
                </a:lnTo>
                <a:lnTo>
                  <a:pt x="2549" y="102"/>
                </a:lnTo>
                <a:lnTo>
                  <a:pt x="2518" y="103"/>
                </a:lnTo>
                <a:lnTo>
                  <a:pt x="2488" y="106"/>
                </a:lnTo>
                <a:lnTo>
                  <a:pt x="2438" y="107"/>
                </a:lnTo>
                <a:lnTo>
                  <a:pt x="2343" y="108"/>
                </a:lnTo>
                <a:lnTo>
                  <a:pt x="2213" y="109"/>
                </a:lnTo>
                <a:lnTo>
                  <a:pt x="2199" y="109"/>
                </a:lnTo>
                <a:lnTo>
                  <a:pt x="2145" y="110"/>
                </a:lnTo>
                <a:lnTo>
                  <a:pt x="2064" y="111"/>
                </a:lnTo>
                <a:lnTo>
                  <a:pt x="2001" y="111"/>
                </a:lnTo>
                <a:lnTo>
                  <a:pt x="1954" y="111"/>
                </a:lnTo>
                <a:lnTo>
                  <a:pt x="1886" y="112"/>
                </a:lnTo>
                <a:lnTo>
                  <a:pt x="1750" y="113"/>
                </a:lnTo>
                <a:lnTo>
                  <a:pt x="1667" y="114"/>
                </a:lnTo>
                <a:lnTo>
                  <a:pt x="1562" y="115"/>
                </a:lnTo>
                <a:lnTo>
                  <a:pt x="1050" y="121"/>
                </a:lnTo>
                <a:lnTo>
                  <a:pt x="258" y="128"/>
                </a:lnTo>
                <a:lnTo>
                  <a:pt x="0" y="131"/>
                </a:lnTo>
                <a:lnTo>
                  <a:pt x="0" y="115"/>
                </a:lnTo>
                <a:close/>
              </a:path>
            </a:pathLst>
          </a:custGeom>
          <a:solidFill>
            <a:srgbClr val="FFFF99"/>
          </a:solidFill>
          <a:ln w="9525">
            <a:noFill/>
            <a:round/>
            <a:headEnd/>
            <a:tailEnd/>
          </a:ln>
        </p:spPr>
        <p:txBody>
          <a:bodyPr/>
          <a:lstStyle/>
          <a:p>
            <a:endParaRPr lang="en-GB"/>
          </a:p>
        </p:txBody>
      </p:sp>
      <p:sp>
        <p:nvSpPr>
          <p:cNvPr id="47" name="Freeform 2442"/>
          <p:cNvSpPr>
            <a:spLocks/>
          </p:cNvSpPr>
          <p:nvPr>
            <p:custDataLst>
              <p:tags r:id="rId38"/>
            </p:custDataLst>
          </p:nvPr>
        </p:nvSpPr>
        <p:spPr bwMode="auto">
          <a:xfrm>
            <a:off x="400988" y="2308232"/>
            <a:ext cx="8161157" cy="133663"/>
          </a:xfrm>
          <a:custGeom>
            <a:avLst/>
            <a:gdLst/>
            <a:ahLst/>
            <a:cxnLst>
              <a:cxn ang="0">
                <a:pos x="2518" y="103"/>
              </a:cxn>
              <a:cxn ang="0">
                <a:pos x="2964" y="92"/>
              </a:cxn>
              <a:cxn ang="0">
                <a:pos x="3114" y="94"/>
              </a:cxn>
              <a:cxn ang="0">
                <a:pos x="3245" y="98"/>
              </a:cxn>
              <a:cxn ang="0">
                <a:pos x="3385" y="92"/>
              </a:cxn>
              <a:cxn ang="0">
                <a:pos x="3514" y="86"/>
              </a:cxn>
              <a:cxn ang="0">
                <a:pos x="3634" y="83"/>
              </a:cxn>
              <a:cxn ang="0">
                <a:pos x="3761" y="79"/>
              </a:cxn>
              <a:cxn ang="0">
                <a:pos x="3900" y="75"/>
              </a:cxn>
              <a:cxn ang="0">
                <a:pos x="4074" y="72"/>
              </a:cxn>
              <a:cxn ang="0">
                <a:pos x="4307" y="77"/>
              </a:cxn>
              <a:cxn ang="0">
                <a:pos x="4582" y="79"/>
              </a:cxn>
              <a:cxn ang="0">
                <a:pos x="4802" y="72"/>
              </a:cxn>
              <a:cxn ang="0">
                <a:pos x="4939" y="74"/>
              </a:cxn>
              <a:cxn ang="0">
                <a:pos x="5111" y="72"/>
              </a:cxn>
              <a:cxn ang="0">
                <a:pos x="5280" y="65"/>
              </a:cxn>
              <a:cxn ang="0">
                <a:pos x="5445" y="72"/>
              </a:cxn>
              <a:cxn ang="0">
                <a:pos x="5576" y="81"/>
              </a:cxn>
              <a:cxn ang="0">
                <a:pos x="5706" y="84"/>
              </a:cxn>
              <a:cxn ang="0">
                <a:pos x="5897" y="82"/>
              </a:cxn>
              <a:cxn ang="0">
                <a:pos x="6218" y="74"/>
              </a:cxn>
              <a:cxn ang="0">
                <a:pos x="6455" y="62"/>
              </a:cxn>
              <a:cxn ang="0">
                <a:pos x="6721" y="52"/>
              </a:cxn>
              <a:cxn ang="0">
                <a:pos x="6975" y="42"/>
              </a:cxn>
              <a:cxn ang="0">
                <a:pos x="7190" y="33"/>
              </a:cxn>
              <a:cxn ang="0">
                <a:pos x="7378" y="29"/>
              </a:cxn>
              <a:cxn ang="0">
                <a:pos x="7559" y="22"/>
              </a:cxn>
              <a:cxn ang="0">
                <a:pos x="7793" y="15"/>
              </a:cxn>
              <a:cxn ang="0">
                <a:pos x="8121" y="5"/>
              </a:cxn>
              <a:cxn ang="0">
                <a:pos x="8335" y="8"/>
              </a:cxn>
              <a:cxn ang="0">
                <a:pos x="8229" y="5"/>
              </a:cxn>
              <a:cxn ang="0">
                <a:pos x="7973" y="19"/>
              </a:cxn>
              <a:cxn ang="0">
                <a:pos x="7660" y="33"/>
              </a:cxn>
              <a:cxn ang="0">
                <a:pos x="7470" y="37"/>
              </a:cxn>
              <a:cxn ang="0">
                <a:pos x="7275" y="46"/>
              </a:cxn>
              <a:cxn ang="0">
                <a:pos x="7098" y="51"/>
              </a:cxn>
              <a:cxn ang="0">
                <a:pos x="6834" y="63"/>
              </a:cxn>
              <a:cxn ang="0">
                <a:pos x="6585" y="74"/>
              </a:cxn>
              <a:cxn ang="0">
                <a:pos x="6335" y="86"/>
              </a:cxn>
              <a:cxn ang="0">
                <a:pos x="6062" y="100"/>
              </a:cxn>
              <a:cxn ang="0">
                <a:pos x="5765" y="97"/>
              </a:cxn>
              <a:cxn ang="0">
                <a:pos x="5636" y="97"/>
              </a:cxn>
              <a:cxn ang="0">
                <a:pos x="5525" y="94"/>
              </a:cxn>
              <a:cxn ang="0">
                <a:pos x="5385" y="81"/>
              </a:cxn>
              <a:cxn ang="0">
                <a:pos x="5236" y="81"/>
              </a:cxn>
              <a:cxn ang="0">
                <a:pos x="5005" y="93"/>
              </a:cxn>
              <a:cxn ang="0">
                <a:pos x="4867" y="89"/>
              </a:cxn>
              <a:cxn ang="0">
                <a:pos x="4711" y="96"/>
              </a:cxn>
              <a:cxn ang="0">
                <a:pos x="4470" y="95"/>
              </a:cxn>
              <a:cxn ang="0">
                <a:pos x="4204" y="87"/>
              </a:cxn>
              <a:cxn ang="0">
                <a:pos x="3983" y="81"/>
              </a:cxn>
              <a:cxn ang="0">
                <a:pos x="3833" y="85"/>
              </a:cxn>
              <a:cxn ang="0">
                <a:pos x="3697" y="90"/>
              </a:cxn>
              <a:cxn ang="0">
                <a:pos x="3590" y="92"/>
              </a:cxn>
              <a:cxn ang="0">
                <a:pos x="3445" y="93"/>
              </a:cxn>
              <a:cxn ang="0">
                <a:pos x="3307" y="95"/>
              </a:cxn>
              <a:cxn ang="0">
                <a:pos x="3176" y="95"/>
              </a:cxn>
              <a:cxn ang="0">
                <a:pos x="3019" y="94"/>
              </a:cxn>
              <a:cxn ang="0">
                <a:pos x="2863" y="93"/>
              </a:cxn>
              <a:cxn ang="0">
                <a:pos x="2001" y="114"/>
              </a:cxn>
            </a:cxnLst>
            <a:rect l="0" t="0" r="r" b="b"/>
            <a:pathLst>
              <a:path w="8426" h="139">
                <a:moveTo>
                  <a:pt x="0" y="131"/>
                </a:moveTo>
                <a:lnTo>
                  <a:pt x="258" y="128"/>
                </a:lnTo>
                <a:lnTo>
                  <a:pt x="1050" y="121"/>
                </a:lnTo>
                <a:lnTo>
                  <a:pt x="1562" y="115"/>
                </a:lnTo>
                <a:lnTo>
                  <a:pt x="1667" y="114"/>
                </a:lnTo>
                <a:lnTo>
                  <a:pt x="1750" y="113"/>
                </a:lnTo>
                <a:lnTo>
                  <a:pt x="1886" y="112"/>
                </a:lnTo>
                <a:lnTo>
                  <a:pt x="1954" y="111"/>
                </a:lnTo>
                <a:lnTo>
                  <a:pt x="2001" y="111"/>
                </a:lnTo>
                <a:lnTo>
                  <a:pt x="2064" y="111"/>
                </a:lnTo>
                <a:lnTo>
                  <a:pt x="2145" y="110"/>
                </a:lnTo>
                <a:lnTo>
                  <a:pt x="2199" y="109"/>
                </a:lnTo>
                <a:lnTo>
                  <a:pt x="2213" y="109"/>
                </a:lnTo>
                <a:lnTo>
                  <a:pt x="2343" y="108"/>
                </a:lnTo>
                <a:lnTo>
                  <a:pt x="2438" y="107"/>
                </a:lnTo>
                <a:lnTo>
                  <a:pt x="2488" y="106"/>
                </a:lnTo>
                <a:lnTo>
                  <a:pt x="2518" y="103"/>
                </a:lnTo>
                <a:lnTo>
                  <a:pt x="2549" y="102"/>
                </a:lnTo>
                <a:lnTo>
                  <a:pt x="2663" y="98"/>
                </a:lnTo>
                <a:lnTo>
                  <a:pt x="2780" y="93"/>
                </a:lnTo>
                <a:lnTo>
                  <a:pt x="2781" y="93"/>
                </a:lnTo>
                <a:lnTo>
                  <a:pt x="2797" y="93"/>
                </a:lnTo>
                <a:lnTo>
                  <a:pt x="2818" y="93"/>
                </a:lnTo>
                <a:lnTo>
                  <a:pt x="2833" y="93"/>
                </a:lnTo>
                <a:lnTo>
                  <a:pt x="2846" y="92"/>
                </a:lnTo>
                <a:lnTo>
                  <a:pt x="2863" y="92"/>
                </a:lnTo>
                <a:lnTo>
                  <a:pt x="2886" y="90"/>
                </a:lnTo>
                <a:lnTo>
                  <a:pt x="2907" y="89"/>
                </a:lnTo>
                <a:lnTo>
                  <a:pt x="2918" y="89"/>
                </a:lnTo>
                <a:lnTo>
                  <a:pt x="2928" y="89"/>
                </a:lnTo>
                <a:lnTo>
                  <a:pt x="2941" y="90"/>
                </a:lnTo>
                <a:lnTo>
                  <a:pt x="2945" y="90"/>
                </a:lnTo>
                <a:lnTo>
                  <a:pt x="2955" y="92"/>
                </a:lnTo>
                <a:lnTo>
                  <a:pt x="2964" y="92"/>
                </a:lnTo>
                <a:lnTo>
                  <a:pt x="2974" y="92"/>
                </a:lnTo>
                <a:lnTo>
                  <a:pt x="2984" y="92"/>
                </a:lnTo>
                <a:lnTo>
                  <a:pt x="2991" y="92"/>
                </a:lnTo>
                <a:lnTo>
                  <a:pt x="2992" y="92"/>
                </a:lnTo>
                <a:lnTo>
                  <a:pt x="2992" y="92"/>
                </a:lnTo>
                <a:lnTo>
                  <a:pt x="3001" y="93"/>
                </a:lnTo>
                <a:lnTo>
                  <a:pt x="3007" y="93"/>
                </a:lnTo>
                <a:lnTo>
                  <a:pt x="3016" y="93"/>
                </a:lnTo>
                <a:lnTo>
                  <a:pt x="3019" y="93"/>
                </a:lnTo>
                <a:lnTo>
                  <a:pt x="3036" y="94"/>
                </a:lnTo>
                <a:lnTo>
                  <a:pt x="3038" y="94"/>
                </a:lnTo>
                <a:lnTo>
                  <a:pt x="3056" y="93"/>
                </a:lnTo>
                <a:lnTo>
                  <a:pt x="3071" y="92"/>
                </a:lnTo>
                <a:lnTo>
                  <a:pt x="3076" y="92"/>
                </a:lnTo>
                <a:lnTo>
                  <a:pt x="3086" y="93"/>
                </a:lnTo>
                <a:lnTo>
                  <a:pt x="3100" y="93"/>
                </a:lnTo>
                <a:lnTo>
                  <a:pt x="3114" y="94"/>
                </a:lnTo>
                <a:lnTo>
                  <a:pt x="3116" y="94"/>
                </a:lnTo>
                <a:lnTo>
                  <a:pt x="3130" y="93"/>
                </a:lnTo>
                <a:lnTo>
                  <a:pt x="3141" y="93"/>
                </a:lnTo>
                <a:lnTo>
                  <a:pt x="3146" y="93"/>
                </a:lnTo>
                <a:lnTo>
                  <a:pt x="3157" y="93"/>
                </a:lnTo>
                <a:lnTo>
                  <a:pt x="3162" y="93"/>
                </a:lnTo>
                <a:lnTo>
                  <a:pt x="3162" y="93"/>
                </a:lnTo>
                <a:lnTo>
                  <a:pt x="3168" y="94"/>
                </a:lnTo>
                <a:lnTo>
                  <a:pt x="3176" y="94"/>
                </a:lnTo>
                <a:lnTo>
                  <a:pt x="3183" y="95"/>
                </a:lnTo>
                <a:lnTo>
                  <a:pt x="3196" y="96"/>
                </a:lnTo>
                <a:lnTo>
                  <a:pt x="3202" y="96"/>
                </a:lnTo>
                <a:lnTo>
                  <a:pt x="3211" y="97"/>
                </a:lnTo>
                <a:lnTo>
                  <a:pt x="3218" y="97"/>
                </a:lnTo>
                <a:lnTo>
                  <a:pt x="3228" y="98"/>
                </a:lnTo>
                <a:lnTo>
                  <a:pt x="3236" y="98"/>
                </a:lnTo>
                <a:lnTo>
                  <a:pt x="3245" y="98"/>
                </a:lnTo>
                <a:lnTo>
                  <a:pt x="3256" y="98"/>
                </a:lnTo>
                <a:lnTo>
                  <a:pt x="3259" y="98"/>
                </a:lnTo>
                <a:lnTo>
                  <a:pt x="3269" y="97"/>
                </a:lnTo>
                <a:lnTo>
                  <a:pt x="3274" y="97"/>
                </a:lnTo>
                <a:lnTo>
                  <a:pt x="3281" y="97"/>
                </a:lnTo>
                <a:lnTo>
                  <a:pt x="3286" y="96"/>
                </a:lnTo>
                <a:lnTo>
                  <a:pt x="3294" y="95"/>
                </a:lnTo>
                <a:lnTo>
                  <a:pt x="3300" y="94"/>
                </a:lnTo>
                <a:lnTo>
                  <a:pt x="3307" y="94"/>
                </a:lnTo>
                <a:lnTo>
                  <a:pt x="3314" y="94"/>
                </a:lnTo>
                <a:lnTo>
                  <a:pt x="3324" y="94"/>
                </a:lnTo>
                <a:lnTo>
                  <a:pt x="3330" y="93"/>
                </a:lnTo>
                <a:lnTo>
                  <a:pt x="3346" y="92"/>
                </a:lnTo>
                <a:lnTo>
                  <a:pt x="3352" y="92"/>
                </a:lnTo>
                <a:lnTo>
                  <a:pt x="3364" y="92"/>
                </a:lnTo>
                <a:lnTo>
                  <a:pt x="3377" y="92"/>
                </a:lnTo>
                <a:lnTo>
                  <a:pt x="3385" y="92"/>
                </a:lnTo>
                <a:lnTo>
                  <a:pt x="3393" y="92"/>
                </a:lnTo>
                <a:lnTo>
                  <a:pt x="3399" y="92"/>
                </a:lnTo>
                <a:lnTo>
                  <a:pt x="3410" y="92"/>
                </a:lnTo>
                <a:lnTo>
                  <a:pt x="3413" y="92"/>
                </a:lnTo>
                <a:lnTo>
                  <a:pt x="3419" y="92"/>
                </a:lnTo>
                <a:lnTo>
                  <a:pt x="3425" y="92"/>
                </a:lnTo>
                <a:lnTo>
                  <a:pt x="3433" y="92"/>
                </a:lnTo>
                <a:lnTo>
                  <a:pt x="3441" y="92"/>
                </a:lnTo>
                <a:lnTo>
                  <a:pt x="3445" y="92"/>
                </a:lnTo>
                <a:lnTo>
                  <a:pt x="3455" y="92"/>
                </a:lnTo>
                <a:lnTo>
                  <a:pt x="3467" y="92"/>
                </a:lnTo>
                <a:lnTo>
                  <a:pt x="3476" y="88"/>
                </a:lnTo>
                <a:lnTo>
                  <a:pt x="3482" y="87"/>
                </a:lnTo>
                <a:lnTo>
                  <a:pt x="3492" y="87"/>
                </a:lnTo>
                <a:lnTo>
                  <a:pt x="3499" y="86"/>
                </a:lnTo>
                <a:lnTo>
                  <a:pt x="3506" y="86"/>
                </a:lnTo>
                <a:lnTo>
                  <a:pt x="3514" y="86"/>
                </a:lnTo>
                <a:lnTo>
                  <a:pt x="3522" y="86"/>
                </a:lnTo>
                <a:lnTo>
                  <a:pt x="3529" y="85"/>
                </a:lnTo>
                <a:lnTo>
                  <a:pt x="3536" y="84"/>
                </a:lnTo>
                <a:lnTo>
                  <a:pt x="3543" y="84"/>
                </a:lnTo>
                <a:lnTo>
                  <a:pt x="3554" y="83"/>
                </a:lnTo>
                <a:lnTo>
                  <a:pt x="3561" y="83"/>
                </a:lnTo>
                <a:lnTo>
                  <a:pt x="3572" y="83"/>
                </a:lnTo>
                <a:lnTo>
                  <a:pt x="3581" y="83"/>
                </a:lnTo>
                <a:lnTo>
                  <a:pt x="3590" y="83"/>
                </a:lnTo>
                <a:lnTo>
                  <a:pt x="3598" y="83"/>
                </a:lnTo>
                <a:lnTo>
                  <a:pt x="3603" y="83"/>
                </a:lnTo>
                <a:lnTo>
                  <a:pt x="3611" y="83"/>
                </a:lnTo>
                <a:lnTo>
                  <a:pt x="3614" y="83"/>
                </a:lnTo>
                <a:lnTo>
                  <a:pt x="3620" y="83"/>
                </a:lnTo>
                <a:lnTo>
                  <a:pt x="3625" y="83"/>
                </a:lnTo>
                <a:lnTo>
                  <a:pt x="3631" y="83"/>
                </a:lnTo>
                <a:lnTo>
                  <a:pt x="3634" y="83"/>
                </a:lnTo>
                <a:lnTo>
                  <a:pt x="3643" y="83"/>
                </a:lnTo>
                <a:lnTo>
                  <a:pt x="3650" y="83"/>
                </a:lnTo>
                <a:lnTo>
                  <a:pt x="3657" y="83"/>
                </a:lnTo>
                <a:lnTo>
                  <a:pt x="3660" y="83"/>
                </a:lnTo>
                <a:lnTo>
                  <a:pt x="3669" y="83"/>
                </a:lnTo>
                <a:lnTo>
                  <a:pt x="3674" y="83"/>
                </a:lnTo>
                <a:lnTo>
                  <a:pt x="3683" y="83"/>
                </a:lnTo>
                <a:lnTo>
                  <a:pt x="3687" y="82"/>
                </a:lnTo>
                <a:lnTo>
                  <a:pt x="3697" y="82"/>
                </a:lnTo>
                <a:lnTo>
                  <a:pt x="3703" y="82"/>
                </a:lnTo>
                <a:lnTo>
                  <a:pt x="3713" y="81"/>
                </a:lnTo>
                <a:lnTo>
                  <a:pt x="3723" y="81"/>
                </a:lnTo>
                <a:lnTo>
                  <a:pt x="3725" y="80"/>
                </a:lnTo>
                <a:lnTo>
                  <a:pt x="3740" y="79"/>
                </a:lnTo>
                <a:lnTo>
                  <a:pt x="3747" y="79"/>
                </a:lnTo>
                <a:lnTo>
                  <a:pt x="3755" y="79"/>
                </a:lnTo>
                <a:lnTo>
                  <a:pt x="3761" y="79"/>
                </a:lnTo>
                <a:lnTo>
                  <a:pt x="3768" y="79"/>
                </a:lnTo>
                <a:lnTo>
                  <a:pt x="3777" y="79"/>
                </a:lnTo>
                <a:lnTo>
                  <a:pt x="3786" y="77"/>
                </a:lnTo>
                <a:lnTo>
                  <a:pt x="3793" y="77"/>
                </a:lnTo>
                <a:lnTo>
                  <a:pt x="3801" y="77"/>
                </a:lnTo>
                <a:lnTo>
                  <a:pt x="3811" y="79"/>
                </a:lnTo>
                <a:lnTo>
                  <a:pt x="3818" y="80"/>
                </a:lnTo>
                <a:lnTo>
                  <a:pt x="3829" y="79"/>
                </a:lnTo>
                <a:lnTo>
                  <a:pt x="3833" y="79"/>
                </a:lnTo>
                <a:lnTo>
                  <a:pt x="3840" y="79"/>
                </a:lnTo>
                <a:lnTo>
                  <a:pt x="3850" y="79"/>
                </a:lnTo>
                <a:lnTo>
                  <a:pt x="3858" y="79"/>
                </a:lnTo>
                <a:lnTo>
                  <a:pt x="3869" y="77"/>
                </a:lnTo>
                <a:lnTo>
                  <a:pt x="3875" y="77"/>
                </a:lnTo>
                <a:lnTo>
                  <a:pt x="3887" y="75"/>
                </a:lnTo>
                <a:lnTo>
                  <a:pt x="3893" y="75"/>
                </a:lnTo>
                <a:lnTo>
                  <a:pt x="3900" y="75"/>
                </a:lnTo>
                <a:lnTo>
                  <a:pt x="3907" y="74"/>
                </a:lnTo>
                <a:lnTo>
                  <a:pt x="3917" y="73"/>
                </a:lnTo>
                <a:lnTo>
                  <a:pt x="3923" y="73"/>
                </a:lnTo>
                <a:lnTo>
                  <a:pt x="3931" y="72"/>
                </a:lnTo>
                <a:lnTo>
                  <a:pt x="3945" y="72"/>
                </a:lnTo>
                <a:lnTo>
                  <a:pt x="3957" y="73"/>
                </a:lnTo>
                <a:lnTo>
                  <a:pt x="3966" y="72"/>
                </a:lnTo>
                <a:lnTo>
                  <a:pt x="3978" y="72"/>
                </a:lnTo>
                <a:lnTo>
                  <a:pt x="3983" y="72"/>
                </a:lnTo>
                <a:lnTo>
                  <a:pt x="3994" y="72"/>
                </a:lnTo>
                <a:lnTo>
                  <a:pt x="4009" y="73"/>
                </a:lnTo>
                <a:lnTo>
                  <a:pt x="4018" y="73"/>
                </a:lnTo>
                <a:lnTo>
                  <a:pt x="4033" y="73"/>
                </a:lnTo>
                <a:lnTo>
                  <a:pt x="4044" y="73"/>
                </a:lnTo>
                <a:lnTo>
                  <a:pt x="4053" y="72"/>
                </a:lnTo>
                <a:lnTo>
                  <a:pt x="4061" y="72"/>
                </a:lnTo>
                <a:lnTo>
                  <a:pt x="4074" y="72"/>
                </a:lnTo>
                <a:lnTo>
                  <a:pt x="4088" y="73"/>
                </a:lnTo>
                <a:lnTo>
                  <a:pt x="4098" y="73"/>
                </a:lnTo>
                <a:lnTo>
                  <a:pt x="4107" y="73"/>
                </a:lnTo>
                <a:lnTo>
                  <a:pt x="4119" y="73"/>
                </a:lnTo>
                <a:lnTo>
                  <a:pt x="4145" y="73"/>
                </a:lnTo>
                <a:lnTo>
                  <a:pt x="4151" y="73"/>
                </a:lnTo>
                <a:lnTo>
                  <a:pt x="4158" y="73"/>
                </a:lnTo>
                <a:lnTo>
                  <a:pt x="4193" y="73"/>
                </a:lnTo>
                <a:lnTo>
                  <a:pt x="4204" y="74"/>
                </a:lnTo>
                <a:lnTo>
                  <a:pt x="4223" y="74"/>
                </a:lnTo>
                <a:lnTo>
                  <a:pt x="4230" y="75"/>
                </a:lnTo>
                <a:lnTo>
                  <a:pt x="4244" y="75"/>
                </a:lnTo>
                <a:lnTo>
                  <a:pt x="4265" y="77"/>
                </a:lnTo>
                <a:lnTo>
                  <a:pt x="4279" y="77"/>
                </a:lnTo>
                <a:lnTo>
                  <a:pt x="4285" y="77"/>
                </a:lnTo>
                <a:lnTo>
                  <a:pt x="4298" y="77"/>
                </a:lnTo>
                <a:lnTo>
                  <a:pt x="4307" y="77"/>
                </a:lnTo>
                <a:lnTo>
                  <a:pt x="4309" y="77"/>
                </a:lnTo>
                <a:lnTo>
                  <a:pt x="4343" y="77"/>
                </a:lnTo>
                <a:lnTo>
                  <a:pt x="4347" y="77"/>
                </a:lnTo>
                <a:lnTo>
                  <a:pt x="4393" y="79"/>
                </a:lnTo>
                <a:lnTo>
                  <a:pt x="4411" y="79"/>
                </a:lnTo>
                <a:lnTo>
                  <a:pt x="4432" y="79"/>
                </a:lnTo>
                <a:lnTo>
                  <a:pt x="4437" y="79"/>
                </a:lnTo>
                <a:lnTo>
                  <a:pt x="4461" y="79"/>
                </a:lnTo>
                <a:lnTo>
                  <a:pt x="4470" y="79"/>
                </a:lnTo>
                <a:lnTo>
                  <a:pt x="4485" y="79"/>
                </a:lnTo>
                <a:lnTo>
                  <a:pt x="4500" y="79"/>
                </a:lnTo>
                <a:lnTo>
                  <a:pt x="4512" y="79"/>
                </a:lnTo>
                <a:lnTo>
                  <a:pt x="4527" y="79"/>
                </a:lnTo>
                <a:lnTo>
                  <a:pt x="4541" y="79"/>
                </a:lnTo>
                <a:lnTo>
                  <a:pt x="4561" y="79"/>
                </a:lnTo>
                <a:lnTo>
                  <a:pt x="4572" y="79"/>
                </a:lnTo>
                <a:lnTo>
                  <a:pt x="4582" y="79"/>
                </a:lnTo>
                <a:lnTo>
                  <a:pt x="4604" y="80"/>
                </a:lnTo>
                <a:lnTo>
                  <a:pt x="4612" y="80"/>
                </a:lnTo>
                <a:lnTo>
                  <a:pt x="4626" y="80"/>
                </a:lnTo>
                <a:lnTo>
                  <a:pt x="4641" y="80"/>
                </a:lnTo>
                <a:lnTo>
                  <a:pt x="4658" y="80"/>
                </a:lnTo>
                <a:lnTo>
                  <a:pt x="4666" y="79"/>
                </a:lnTo>
                <a:lnTo>
                  <a:pt x="4681" y="79"/>
                </a:lnTo>
                <a:lnTo>
                  <a:pt x="4693" y="79"/>
                </a:lnTo>
                <a:lnTo>
                  <a:pt x="4711" y="77"/>
                </a:lnTo>
                <a:lnTo>
                  <a:pt x="4721" y="76"/>
                </a:lnTo>
                <a:lnTo>
                  <a:pt x="4742" y="75"/>
                </a:lnTo>
                <a:lnTo>
                  <a:pt x="4760" y="74"/>
                </a:lnTo>
                <a:lnTo>
                  <a:pt x="4772" y="73"/>
                </a:lnTo>
                <a:lnTo>
                  <a:pt x="4783" y="73"/>
                </a:lnTo>
                <a:lnTo>
                  <a:pt x="4791" y="73"/>
                </a:lnTo>
                <a:lnTo>
                  <a:pt x="4797" y="72"/>
                </a:lnTo>
                <a:lnTo>
                  <a:pt x="4802" y="72"/>
                </a:lnTo>
                <a:lnTo>
                  <a:pt x="4808" y="72"/>
                </a:lnTo>
                <a:lnTo>
                  <a:pt x="4818" y="72"/>
                </a:lnTo>
                <a:lnTo>
                  <a:pt x="4824" y="72"/>
                </a:lnTo>
                <a:lnTo>
                  <a:pt x="4834" y="73"/>
                </a:lnTo>
                <a:lnTo>
                  <a:pt x="4841" y="73"/>
                </a:lnTo>
                <a:lnTo>
                  <a:pt x="4848" y="73"/>
                </a:lnTo>
                <a:lnTo>
                  <a:pt x="4852" y="73"/>
                </a:lnTo>
                <a:lnTo>
                  <a:pt x="4861" y="73"/>
                </a:lnTo>
                <a:lnTo>
                  <a:pt x="4867" y="73"/>
                </a:lnTo>
                <a:lnTo>
                  <a:pt x="4875" y="73"/>
                </a:lnTo>
                <a:lnTo>
                  <a:pt x="4883" y="73"/>
                </a:lnTo>
                <a:lnTo>
                  <a:pt x="4890" y="73"/>
                </a:lnTo>
                <a:lnTo>
                  <a:pt x="4900" y="74"/>
                </a:lnTo>
                <a:lnTo>
                  <a:pt x="4907" y="74"/>
                </a:lnTo>
                <a:lnTo>
                  <a:pt x="4920" y="74"/>
                </a:lnTo>
                <a:lnTo>
                  <a:pt x="4930" y="74"/>
                </a:lnTo>
                <a:lnTo>
                  <a:pt x="4939" y="74"/>
                </a:lnTo>
                <a:lnTo>
                  <a:pt x="4948" y="74"/>
                </a:lnTo>
                <a:lnTo>
                  <a:pt x="4954" y="75"/>
                </a:lnTo>
                <a:lnTo>
                  <a:pt x="4960" y="75"/>
                </a:lnTo>
                <a:lnTo>
                  <a:pt x="4964" y="75"/>
                </a:lnTo>
                <a:lnTo>
                  <a:pt x="4968" y="75"/>
                </a:lnTo>
                <a:lnTo>
                  <a:pt x="4978" y="75"/>
                </a:lnTo>
                <a:lnTo>
                  <a:pt x="4982" y="75"/>
                </a:lnTo>
                <a:lnTo>
                  <a:pt x="4994" y="75"/>
                </a:lnTo>
                <a:lnTo>
                  <a:pt x="5005" y="75"/>
                </a:lnTo>
                <a:lnTo>
                  <a:pt x="5014" y="75"/>
                </a:lnTo>
                <a:lnTo>
                  <a:pt x="5027" y="75"/>
                </a:lnTo>
                <a:lnTo>
                  <a:pt x="5038" y="74"/>
                </a:lnTo>
                <a:lnTo>
                  <a:pt x="5047" y="74"/>
                </a:lnTo>
                <a:lnTo>
                  <a:pt x="5059" y="74"/>
                </a:lnTo>
                <a:lnTo>
                  <a:pt x="5076" y="73"/>
                </a:lnTo>
                <a:lnTo>
                  <a:pt x="5095" y="73"/>
                </a:lnTo>
                <a:lnTo>
                  <a:pt x="5111" y="72"/>
                </a:lnTo>
                <a:lnTo>
                  <a:pt x="5129" y="72"/>
                </a:lnTo>
                <a:lnTo>
                  <a:pt x="5151" y="70"/>
                </a:lnTo>
                <a:lnTo>
                  <a:pt x="5170" y="70"/>
                </a:lnTo>
                <a:lnTo>
                  <a:pt x="5195" y="68"/>
                </a:lnTo>
                <a:lnTo>
                  <a:pt x="5204" y="68"/>
                </a:lnTo>
                <a:lnTo>
                  <a:pt x="5214" y="68"/>
                </a:lnTo>
                <a:lnTo>
                  <a:pt x="5222" y="67"/>
                </a:lnTo>
                <a:lnTo>
                  <a:pt x="5231" y="67"/>
                </a:lnTo>
                <a:lnTo>
                  <a:pt x="5236" y="67"/>
                </a:lnTo>
                <a:lnTo>
                  <a:pt x="5240" y="67"/>
                </a:lnTo>
                <a:lnTo>
                  <a:pt x="5249" y="67"/>
                </a:lnTo>
                <a:lnTo>
                  <a:pt x="5253" y="67"/>
                </a:lnTo>
                <a:lnTo>
                  <a:pt x="5259" y="67"/>
                </a:lnTo>
                <a:lnTo>
                  <a:pt x="5262" y="67"/>
                </a:lnTo>
                <a:lnTo>
                  <a:pt x="5269" y="65"/>
                </a:lnTo>
                <a:lnTo>
                  <a:pt x="5273" y="65"/>
                </a:lnTo>
                <a:lnTo>
                  <a:pt x="5280" y="65"/>
                </a:lnTo>
                <a:lnTo>
                  <a:pt x="5288" y="65"/>
                </a:lnTo>
                <a:lnTo>
                  <a:pt x="5300" y="64"/>
                </a:lnTo>
                <a:lnTo>
                  <a:pt x="5313" y="64"/>
                </a:lnTo>
                <a:lnTo>
                  <a:pt x="5319" y="64"/>
                </a:lnTo>
                <a:lnTo>
                  <a:pt x="5332" y="65"/>
                </a:lnTo>
                <a:lnTo>
                  <a:pt x="5342" y="65"/>
                </a:lnTo>
                <a:lnTo>
                  <a:pt x="5353" y="65"/>
                </a:lnTo>
                <a:lnTo>
                  <a:pt x="5372" y="65"/>
                </a:lnTo>
                <a:lnTo>
                  <a:pt x="5385" y="67"/>
                </a:lnTo>
                <a:lnTo>
                  <a:pt x="5390" y="67"/>
                </a:lnTo>
                <a:lnTo>
                  <a:pt x="5394" y="67"/>
                </a:lnTo>
                <a:lnTo>
                  <a:pt x="5403" y="67"/>
                </a:lnTo>
                <a:lnTo>
                  <a:pt x="5407" y="68"/>
                </a:lnTo>
                <a:lnTo>
                  <a:pt x="5413" y="68"/>
                </a:lnTo>
                <a:lnTo>
                  <a:pt x="5421" y="69"/>
                </a:lnTo>
                <a:lnTo>
                  <a:pt x="5433" y="70"/>
                </a:lnTo>
                <a:lnTo>
                  <a:pt x="5445" y="72"/>
                </a:lnTo>
                <a:lnTo>
                  <a:pt x="5456" y="73"/>
                </a:lnTo>
                <a:lnTo>
                  <a:pt x="5469" y="74"/>
                </a:lnTo>
                <a:lnTo>
                  <a:pt x="5480" y="75"/>
                </a:lnTo>
                <a:lnTo>
                  <a:pt x="5489" y="76"/>
                </a:lnTo>
                <a:lnTo>
                  <a:pt x="5500" y="77"/>
                </a:lnTo>
                <a:lnTo>
                  <a:pt x="5504" y="77"/>
                </a:lnTo>
                <a:lnTo>
                  <a:pt x="5510" y="79"/>
                </a:lnTo>
                <a:lnTo>
                  <a:pt x="5517" y="79"/>
                </a:lnTo>
                <a:lnTo>
                  <a:pt x="5525" y="80"/>
                </a:lnTo>
                <a:lnTo>
                  <a:pt x="5532" y="81"/>
                </a:lnTo>
                <a:lnTo>
                  <a:pt x="5535" y="80"/>
                </a:lnTo>
                <a:lnTo>
                  <a:pt x="5541" y="80"/>
                </a:lnTo>
                <a:lnTo>
                  <a:pt x="5549" y="80"/>
                </a:lnTo>
                <a:lnTo>
                  <a:pt x="5560" y="80"/>
                </a:lnTo>
                <a:lnTo>
                  <a:pt x="5563" y="80"/>
                </a:lnTo>
                <a:lnTo>
                  <a:pt x="5572" y="80"/>
                </a:lnTo>
                <a:lnTo>
                  <a:pt x="5576" y="81"/>
                </a:lnTo>
                <a:lnTo>
                  <a:pt x="5581" y="81"/>
                </a:lnTo>
                <a:lnTo>
                  <a:pt x="5586" y="81"/>
                </a:lnTo>
                <a:lnTo>
                  <a:pt x="5595" y="81"/>
                </a:lnTo>
                <a:lnTo>
                  <a:pt x="5603" y="82"/>
                </a:lnTo>
                <a:lnTo>
                  <a:pt x="5610" y="82"/>
                </a:lnTo>
                <a:lnTo>
                  <a:pt x="5614" y="82"/>
                </a:lnTo>
                <a:lnTo>
                  <a:pt x="5621" y="83"/>
                </a:lnTo>
                <a:lnTo>
                  <a:pt x="5626" y="83"/>
                </a:lnTo>
                <a:lnTo>
                  <a:pt x="5636" y="83"/>
                </a:lnTo>
                <a:lnTo>
                  <a:pt x="5648" y="84"/>
                </a:lnTo>
                <a:lnTo>
                  <a:pt x="5655" y="84"/>
                </a:lnTo>
                <a:lnTo>
                  <a:pt x="5662" y="85"/>
                </a:lnTo>
                <a:lnTo>
                  <a:pt x="5666" y="85"/>
                </a:lnTo>
                <a:lnTo>
                  <a:pt x="5677" y="85"/>
                </a:lnTo>
                <a:lnTo>
                  <a:pt x="5689" y="85"/>
                </a:lnTo>
                <a:lnTo>
                  <a:pt x="5696" y="84"/>
                </a:lnTo>
                <a:lnTo>
                  <a:pt x="5706" y="84"/>
                </a:lnTo>
                <a:lnTo>
                  <a:pt x="5722" y="84"/>
                </a:lnTo>
                <a:lnTo>
                  <a:pt x="5726" y="84"/>
                </a:lnTo>
                <a:lnTo>
                  <a:pt x="5730" y="83"/>
                </a:lnTo>
                <a:lnTo>
                  <a:pt x="5737" y="84"/>
                </a:lnTo>
                <a:lnTo>
                  <a:pt x="5741" y="84"/>
                </a:lnTo>
                <a:lnTo>
                  <a:pt x="5748" y="83"/>
                </a:lnTo>
                <a:lnTo>
                  <a:pt x="5754" y="83"/>
                </a:lnTo>
                <a:lnTo>
                  <a:pt x="5760" y="83"/>
                </a:lnTo>
                <a:lnTo>
                  <a:pt x="5765" y="83"/>
                </a:lnTo>
                <a:lnTo>
                  <a:pt x="5776" y="83"/>
                </a:lnTo>
                <a:lnTo>
                  <a:pt x="5786" y="83"/>
                </a:lnTo>
                <a:lnTo>
                  <a:pt x="5802" y="83"/>
                </a:lnTo>
                <a:lnTo>
                  <a:pt x="5820" y="83"/>
                </a:lnTo>
                <a:lnTo>
                  <a:pt x="5833" y="83"/>
                </a:lnTo>
                <a:lnTo>
                  <a:pt x="5864" y="83"/>
                </a:lnTo>
                <a:lnTo>
                  <a:pt x="5877" y="82"/>
                </a:lnTo>
                <a:lnTo>
                  <a:pt x="5897" y="82"/>
                </a:lnTo>
                <a:lnTo>
                  <a:pt x="5916" y="81"/>
                </a:lnTo>
                <a:lnTo>
                  <a:pt x="5935" y="81"/>
                </a:lnTo>
                <a:lnTo>
                  <a:pt x="5958" y="80"/>
                </a:lnTo>
                <a:lnTo>
                  <a:pt x="5969" y="80"/>
                </a:lnTo>
                <a:lnTo>
                  <a:pt x="5980" y="80"/>
                </a:lnTo>
                <a:lnTo>
                  <a:pt x="6007" y="80"/>
                </a:lnTo>
                <a:lnTo>
                  <a:pt x="6022" y="80"/>
                </a:lnTo>
                <a:lnTo>
                  <a:pt x="6050" y="79"/>
                </a:lnTo>
                <a:lnTo>
                  <a:pt x="6062" y="79"/>
                </a:lnTo>
                <a:lnTo>
                  <a:pt x="6079" y="79"/>
                </a:lnTo>
                <a:lnTo>
                  <a:pt x="6107" y="79"/>
                </a:lnTo>
                <a:lnTo>
                  <a:pt x="6126" y="77"/>
                </a:lnTo>
                <a:lnTo>
                  <a:pt x="6140" y="77"/>
                </a:lnTo>
                <a:lnTo>
                  <a:pt x="6164" y="76"/>
                </a:lnTo>
                <a:lnTo>
                  <a:pt x="6179" y="75"/>
                </a:lnTo>
                <a:lnTo>
                  <a:pt x="6197" y="75"/>
                </a:lnTo>
                <a:lnTo>
                  <a:pt x="6218" y="74"/>
                </a:lnTo>
                <a:lnTo>
                  <a:pt x="6228" y="74"/>
                </a:lnTo>
                <a:lnTo>
                  <a:pt x="6242" y="73"/>
                </a:lnTo>
                <a:lnTo>
                  <a:pt x="6260" y="72"/>
                </a:lnTo>
                <a:lnTo>
                  <a:pt x="6274" y="72"/>
                </a:lnTo>
                <a:lnTo>
                  <a:pt x="6282" y="71"/>
                </a:lnTo>
                <a:lnTo>
                  <a:pt x="6297" y="70"/>
                </a:lnTo>
                <a:lnTo>
                  <a:pt x="6306" y="69"/>
                </a:lnTo>
                <a:lnTo>
                  <a:pt x="6324" y="68"/>
                </a:lnTo>
                <a:lnTo>
                  <a:pt x="6335" y="68"/>
                </a:lnTo>
                <a:lnTo>
                  <a:pt x="6351" y="67"/>
                </a:lnTo>
                <a:lnTo>
                  <a:pt x="6367" y="67"/>
                </a:lnTo>
                <a:lnTo>
                  <a:pt x="6383" y="67"/>
                </a:lnTo>
                <a:lnTo>
                  <a:pt x="6399" y="65"/>
                </a:lnTo>
                <a:lnTo>
                  <a:pt x="6421" y="64"/>
                </a:lnTo>
                <a:lnTo>
                  <a:pt x="6425" y="63"/>
                </a:lnTo>
                <a:lnTo>
                  <a:pt x="6437" y="63"/>
                </a:lnTo>
                <a:lnTo>
                  <a:pt x="6455" y="62"/>
                </a:lnTo>
                <a:lnTo>
                  <a:pt x="6472" y="61"/>
                </a:lnTo>
                <a:lnTo>
                  <a:pt x="6485" y="61"/>
                </a:lnTo>
                <a:lnTo>
                  <a:pt x="6499" y="61"/>
                </a:lnTo>
                <a:lnTo>
                  <a:pt x="6514" y="61"/>
                </a:lnTo>
                <a:lnTo>
                  <a:pt x="6531" y="60"/>
                </a:lnTo>
                <a:lnTo>
                  <a:pt x="6539" y="60"/>
                </a:lnTo>
                <a:lnTo>
                  <a:pt x="6552" y="59"/>
                </a:lnTo>
                <a:lnTo>
                  <a:pt x="6567" y="58"/>
                </a:lnTo>
                <a:lnTo>
                  <a:pt x="6585" y="58"/>
                </a:lnTo>
                <a:lnTo>
                  <a:pt x="6597" y="57"/>
                </a:lnTo>
                <a:lnTo>
                  <a:pt x="6617" y="56"/>
                </a:lnTo>
                <a:lnTo>
                  <a:pt x="6639" y="56"/>
                </a:lnTo>
                <a:lnTo>
                  <a:pt x="6653" y="55"/>
                </a:lnTo>
                <a:lnTo>
                  <a:pt x="6670" y="55"/>
                </a:lnTo>
                <a:lnTo>
                  <a:pt x="6687" y="54"/>
                </a:lnTo>
                <a:lnTo>
                  <a:pt x="6705" y="52"/>
                </a:lnTo>
                <a:lnTo>
                  <a:pt x="6721" y="52"/>
                </a:lnTo>
                <a:lnTo>
                  <a:pt x="6734" y="51"/>
                </a:lnTo>
                <a:lnTo>
                  <a:pt x="6753" y="50"/>
                </a:lnTo>
                <a:lnTo>
                  <a:pt x="6759" y="50"/>
                </a:lnTo>
                <a:lnTo>
                  <a:pt x="6768" y="50"/>
                </a:lnTo>
                <a:lnTo>
                  <a:pt x="6780" y="50"/>
                </a:lnTo>
                <a:lnTo>
                  <a:pt x="6788" y="50"/>
                </a:lnTo>
                <a:lnTo>
                  <a:pt x="6804" y="49"/>
                </a:lnTo>
                <a:lnTo>
                  <a:pt x="6827" y="48"/>
                </a:lnTo>
                <a:lnTo>
                  <a:pt x="6834" y="48"/>
                </a:lnTo>
                <a:lnTo>
                  <a:pt x="6840" y="48"/>
                </a:lnTo>
                <a:lnTo>
                  <a:pt x="6865" y="47"/>
                </a:lnTo>
                <a:lnTo>
                  <a:pt x="6888" y="46"/>
                </a:lnTo>
                <a:lnTo>
                  <a:pt x="6902" y="46"/>
                </a:lnTo>
                <a:lnTo>
                  <a:pt x="6917" y="45"/>
                </a:lnTo>
                <a:lnTo>
                  <a:pt x="6936" y="44"/>
                </a:lnTo>
                <a:lnTo>
                  <a:pt x="6956" y="43"/>
                </a:lnTo>
                <a:lnTo>
                  <a:pt x="6975" y="42"/>
                </a:lnTo>
                <a:lnTo>
                  <a:pt x="6990" y="42"/>
                </a:lnTo>
                <a:lnTo>
                  <a:pt x="7016" y="41"/>
                </a:lnTo>
                <a:lnTo>
                  <a:pt x="7032" y="39"/>
                </a:lnTo>
                <a:lnTo>
                  <a:pt x="7045" y="38"/>
                </a:lnTo>
                <a:lnTo>
                  <a:pt x="7059" y="38"/>
                </a:lnTo>
                <a:lnTo>
                  <a:pt x="7068" y="38"/>
                </a:lnTo>
                <a:lnTo>
                  <a:pt x="7079" y="37"/>
                </a:lnTo>
                <a:lnTo>
                  <a:pt x="7092" y="37"/>
                </a:lnTo>
                <a:lnTo>
                  <a:pt x="7098" y="37"/>
                </a:lnTo>
                <a:lnTo>
                  <a:pt x="7114" y="36"/>
                </a:lnTo>
                <a:lnTo>
                  <a:pt x="7126" y="36"/>
                </a:lnTo>
                <a:lnTo>
                  <a:pt x="7138" y="35"/>
                </a:lnTo>
                <a:lnTo>
                  <a:pt x="7151" y="35"/>
                </a:lnTo>
                <a:lnTo>
                  <a:pt x="7159" y="35"/>
                </a:lnTo>
                <a:lnTo>
                  <a:pt x="7171" y="34"/>
                </a:lnTo>
                <a:lnTo>
                  <a:pt x="7183" y="34"/>
                </a:lnTo>
                <a:lnTo>
                  <a:pt x="7190" y="33"/>
                </a:lnTo>
                <a:lnTo>
                  <a:pt x="7200" y="33"/>
                </a:lnTo>
                <a:lnTo>
                  <a:pt x="7209" y="33"/>
                </a:lnTo>
                <a:lnTo>
                  <a:pt x="7213" y="33"/>
                </a:lnTo>
                <a:lnTo>
                  <a:pt x="7222" y="32"/>
                </a:lnTo>
                <a:lnTo>
                  <a:pt x="7232" y="32"/>
                </a:lnTo>
                <a:lnTo>
                  <a:pt x="7243" y="32"/>
                </a:lnTo>
                <a:lnTo>
                  <a:pt x="7254" y="31"/>
                </a:lnTo>
                <a:lnTo>
                  <a:pt x="7265" y="31"/>
                </a:lnTo>
                <a:lnTo>
                  <a:pt x="7275" y="31"/>
                </a:lnTo>
                <a:lnTo>
                  <a:pt x="7285" y="31"/>
                </a:lnTo>
                <a:lnTo>
                  <a:pt x="7300" y="31"/>
                </a:lnTo>
                <a:lnTo>
                  <a:pt x="7314" y="31"/>
                </a:lnTo>
                <a:lnTo>
                  <a:pt x="7324" y="31"/>
                </a:lnTo>
                <a:lnTo>
                  <a:pt x="7333" y="30"/>
                </a:lnTo>
                <a:lnTo>
                  <a:pt x="7347" y="30"/>
                </a:lnTo>
                <a:lnTo>
                  <a:pt x="7368" y="29"/>
                </a:lnTo>
                <a:lnTo>
                  <a:pt x="7378" y="29"/>
                </a:lnTo>
                <a:lnTo>
                  <a:pt x="7387" y="29"/>
                </a:lnTo>
                <a:lnTo>
                  <a:pt x="7402" y="28"/>
                </a:lnTo>
                <a:lnTo>
                  <a:pt x="7409" y="28"/>
                </a:lnTo>
                <a:lnTo>
                  <a:pt x="7418" y="26"/>
                </a:lnTo>
                <a:lnTo>
                  <a:pt x="7432" y="25"/>
                </a:lnTo>
                <a:lnTo>
                  <a:pt x="7443" y="25"/>
                </a:lnTo>
                <a:lnTo>
                  <a:pt x="7452" y="25"/>
                </a:lnTo>
                <a:lnTo>
                  <a:pt x="7460" y="24"/>
                </a:lnTo>
                <a:lnTo>
                  <a:pt x="7470" y="24"/>
                </a:lnTo>
                <a:lnTo>
                  <a:pt x="7478" y="24"/>
                </a:lnTo>
                <a:lnTo>
                  <a:pt x="7486" y="23"/>
                </a:lnTo>
                <a:lnTo>
                  <a:pt x="7501" y="23"/>
                </a:lnTo>
                <a:lnTo>
                  <a:pt x="7511" y="23"/>
                </a:lnTo>
                <a:lnTo>
                  <a:pt x="7525" y="22"/>
                </a:lnTo>
                <a:lnTo>
                  <a:pt x="7538" y="22"/>
                </a:lnTo>
                <a:lnTo>
                  <a:pt x="7551" y="22"/>
                </a:lnTo>
                <a:lnTo>
                  <a:pt x="7559" y="22"/>
                </a:lnTo>
                <a:lnTo>
                  <a:pt x="7563" y="22"/>
                </a:lnTo>
                <a:lnTo>
                  <a:pt x="7570" y="21"/>
                </a:lnTo>
                <a:lnTo>
                  <a:pt x="7578" y="21"/>
                </a:lnTo>
                <a:lnTo>
                  <a:pt x="7594" y="20"/>
                </a:lnTo>
                <a:lnTo>
                  <a:pt x="7607" y="20"/>
                </a:lnTo>
                <a:lnTo>
                  <a:pt x="7618" y="19"/>
                </a:lnTo>
                <a:lnTo>
                  <a:pt x="7628" y="19"/>
                </a:lnTo>
                <a:lnTo>
                  <a:pt x="7647" y="18"/>
                </a:lnTo>
                <a:lnTo>
                  <a:pt x="7660" y="18"/>
                </a:lnTo>
                <a:lnTo>
                  <a:pt x="7670" y="17"/>
                </a:lnTo>
                <a:lnTo>
                  <a:pt x="7687" y="17"/>
                </a:lnTo>
                <a:lnTo>
                  <a:pt x="7704" y="17"/>
                </a:lnTo>
                <a:lnTo>
                  <a:pt x="7716" y="17"/>
                </a:lnTo>
                <a:lnTo>
                  <a:pt x="7732" y="16"/>
                </a:lnTo>
                <a:lnTo>
                  <a:pt x="7751" y="16"/>
                </a:lnTo>
                <a:lnTo>
                  <a:pt x="7771" y="16"/>
                </a:lnTo>
                <a:lnTo>
                  <a:pt x="7793" y="15"/>
                </a:lnTo>
                <a:lnTo>
                  <a:pt x="7819" y="13"/>
                </a:lnTo>
                <a:lnTo>
                  <a:pt x="7840" y="12"/>
                </a:lnTo>
                <a:lnTo>
                  <a:pt x="7850" y="12"/>
                </a:lnTo>
                <a:lnTo>
                  <a:pt x="7876" y="11"/>
                </a:lnTo>
                <a:lnTo>
                  <a:pt x="7895" y="10"/>
                </a:lnTo>
                <a:lnTo>
                  <a:pt x="7908" y="10"/>
                </a:lnTo>
                <a:lnTo>
                  <a:pt x="7938" y="9"/>
                </a:lnTo>
                <a:lnTo>
                  <a:pt x="7958" y="8"/>
                </a:lnTo>
                <a:lnTo>
                  <a:pt x="7973" y="8"/>
                </a:lnTo>
                <a:lnTo>
                  <a:pt x="7985" y="7"/>
                </a:lnTo>
                <a:lnTo>
                  <a:pt x="7996" y="7"/>
                </a:lnTo>
                <a:lnTo>
                  <a:pt x="8014" y="6"/>
                </a:lnTo>
                <a:lnTo>
                  <a:pt x="8028" y="6"/>
                </a:lnTo>
                <a:lnTo>
                  <a:pt x="8048" y="6"/>
                </a:lnTo>
                <a:lnTo>
                  <a:pt x="8073" y="5"/>
                </a:lnTo>
                <a:lnTo>
                  <a:pt x="8102" y="5"/>
                </a:lnTo>
                <a:lnTo>
                  <a:pt x="8121" y="5"/>
                </a:lnTo>
                <a:lnTo>
                  <a:pt x="8135" y="5"/>
                </a:lnTo>
                <a:lnTo>
                  <a:pt x="8148" y="5"/>
                </a:lnTo>
                <a:lnTo>
                  <a:pt x="8161" y="5"/>
                </a:lnTo>
                <a:lnTo>
                  <a:pt x="8175" y="5"/>
                </a:lnTo>
                <a:lnTo>
                  <a:pt x="8186" y="5"/>
                </a:lnTo>
                <a:lnTo>
                  <a:pt x="8195" y="5"/>
                </a:lnTo>
                <a:lnTo>
                  <a:pt x="8206" y="5"/>
                </a:lnTo>
                <a:lnTo>
                  <a:pt x="8221" y="5"/>
                </a:lnTo>
                <a:lnTo>
                  <a:pt x="8229" y="5"/>
                </a:lnTo>
                <a:lnTo>
                  <a:pt x="8243" y="5"/>
                </a:lnTo>
                <a:lnTo>
                  <a:pt x="8254" y="5"/>
                </a:lnTo>
                <a:lnTo>
                  <a:pt x="8264" y="5"/>
                </a:lnTo>
                <a:lnTo>
                  <a:pt x="8277" y="6"/>
                </a:lnTo>
                <a:lnTo>
                  <a:pt x="8292" y="6"/>
                </a:lnTo>
                <a:lnTo>
                  <a:pt x="8308" y="7"/>
                </a:lnTo>
                <a:lnTo>
                  <a:pt x="8320" y="7"/>
                </a:lnTo>
                <a:lnTo>
                  <a:pt x="8335" y="8"/>
                </a:lnTo>
                <a:lnTo>
                  <a:pt x="8349" y="8"/>
                </a:lnTo>
                <a:lnTo>
                  <a:pt x="8366" y="6"/>
                </a:lnTo>
                <a:lnTo>
                  <a:pt x="8402" y="3"/>
                </a:lnTo>
                <a:lnTo>
                  <a:pt x="8426" y="0"/>
                </a:lnTo>
                <a:lnTo>
                  <a:pt x="8426" y="0"/>
                </a:lnTo>
                <a:lnTo>
                  <a:pt x="8402" y="3"/>
                </a:lnTo>
                <a:lnTo>
                  <a:pt x="8366" y="6"/>
                </a:lnTo>
                <a:lnTo>
                  <a:pt x="8349" y="8"/>
                </a:lnTo>
                <a:lnTo>
                  <a:pt x="8335" y="8"/>
                </a:lnTo>
                <a:lnTo>
                  <a:pt x="8320" y="7"/>
                </a:lnTo>
                <a:lnTo>
                  <a:pt x="8308" y="7"/>
                </a:lnTo>
                <a:lnTo>
                  <a:pt x="8292" y="6"/>
                </a:lnTo>
                <a:lnTo>
                  <a:pt x="8277" y="6"/>
                </a:lnTo>
                <a:lnTo>
                  <a:pt x="8264" y="5"/>
                </a:lnTo>
                <a:lnTo>
                  <a:pt x="8254" y="5"/>
                </a:lnTo>
                <a:lnTo>
                  <a:pt x="8243" y="5"/>
                </a:lnTo>
                <a:lnTo>
                  <a:pt x="8229" y="5"/>
                </a:lnTo>
                <a:lnTo>
                  <a:pt x="8221" y="5"/>
                </a:lnTo>
                <a:lnTo>
                  <a:pt x="8206" y="5"/>
                </a:lnTo>
                <a:lnTo>
                  <a:pt x="8195" y="5"/>
                </a:lnTo>
                <a:lnTo>
                  <a:pt x="8186" y="5"/>
                </a:lnTo>
                <a:lnTo>
                  <a:pt x="8175" y="5"/>
                </a:lnTo>
                <a:lnTo>
                  <a:pt x="8161" y="5"/>
                </a:lnTo>
                <a:lnTo>
                  <a:pt x="8148" y="5"/>
                </a:lnTo>
                <a:lnTo>
                  <a:pt x="8135" y="6"/>
                </a:lnTo>
                <a:lnTo>
                  <a:pt x="8121" y="7"/>
                </a:lnTo>
                <a:lnTo>
                  <a:pt x="8102" y="9"/>
                </a:lnTo>
                <a:lnTo>
                  <a:pt x="8073" y="12"/>
                </a:lnTo>
                <a:lnTo>
                  <a:pt x="8048" y="15"/>
                </a:lnTo>
                <a:lnTo>
                  <a:pt x="8028" y="16"/>
                </a:lnTo>
                <a:lnTo>
                  <a:pt x="8014" y="17"/>
                </a:lnTo>
                <a:lnTo>
                  <a:pt x="7996" y="18"/>
                </a:lnTo>
                <a:lnTo>
                  <a:pt x="7985" y="19"/>
                </a:lnTo>
                <a:lnTo>
                  <a:pt x="7973" y="19"/>
                </a:lnTo>
                <a:lnTo>
                  <a:pt x="7958" y="20"/>
                </a:lnTo>
                <a:lnTo>
                  <a:pt x="7938" y="21"/>
                </a:lnTo>
                <a:lnTo>
                  <a:pt x="7908" y="23"/>
                </a:lnTo>
                <a:lnTo>
                  <a:pt x="7895" y="24"/>
                </a:lnTo>
                <a:lnTo>
                  <a:pt x="7876" y="25"/>
                </a:lnTo>
                <a:lnTo>
                  <a:pt x="7850" y="28"/>
                </a:lnTo>
                <a:lnTo>
                  <a:pt x="7840" y="28"/>
                </a:lnTo>
                <a:lnTo>
                  <a:pt x="7819" y="30"/>
                </a:lnTo>
                <a:lnTo>
                  <a:pt x="7793" y="30"/>
                </a:lnTo>
                <a:lnTo>
                  <a:pt x="7771" y="30"/>
                </a:lnTo>
                <a:lnTo>
                  <a:pt x="7751" y="31"/>
                </a:lnTo>
                <a:lnTo>
                  <a:pt x="7732" y="31"/>
                </a:lnTo>
                <a:lnTo>
                  <a:pt x="7716" y="31"/>
                </a:lnTo>
                <a:lnTo>
                  <a:pt x="7704" y="32"/>
                </a:lnTo>
                <a:lnTo>
                  <a:pt x="7687" y="32"/>
                </a:lnTo>
                <a:lnTo>
                  <a:pt x="7670" y="33"/>
                </a:lnTo>
                <a:lnTo>
                  <a:pt x="7660" y="33"/>
                </a:lnTo>
                <a:lnTo>
                  <a:pt x="7647" y="33"/>
                </a:lnTo>
                <a:lnTo>
                  <a:pt x="7628" y="33"/>
                </a:lnTo>
                <a:lnTo>
                  <a:pt x="7618" y="33"/>
                </a:lnTo>
                <a:lnTo>
                  <a:pt x="7607" y="34"/>
                </a:lnTo>
                <a:lnTo>
                  <a:pt x="7594" y="34"/>
                </a:lnTo>
                <a:lnTo>
                  <a:pt x="7578" y="34"/>
                </a:lnTo>
                <a:lnTo>
                  <a:pt x="7570" y="34"/>
                </a:lnTo>
                <a:lnTo>
                  <a:pt x="7563" y="34"/>
                </a:lnTo>
                <a:lnTo>
                  <a:pt x="7559" y="35"/>
                </a:lnTo>
                <a:lnTo>
                  <a:pt x="7551" y="35"/>
                </a:lnTo>
                <a:lnTo>
                  <a:pt x="7538" y="35"/>
                </a:lnTo>
                <a:lnTo>
                  <a:pt x="7525" y="35"/>
                </a:lnTo>
                <a:lnTo>
                  <a:pt x="7511" y="36"/>
                </a:lnTo>
                <a:lnTo>
                  <a:pt x="7501" y="36"/>
                </a:lnTo>
                <a:lnTo>
                  <a:pt x="7486" y="36"/>
                </a:lnTo>
                <a:lnTo>
                  <a:pt x="7478" y="36"/>
                </a:lnTo>
                <a:lnTo>
                  <a:pt x="7470" y="37"/>
                </a:lnTo>
                <a:lnTo>
                  <a:pt x="7460" y="38"/>
                </a:lnTo>
                <a:lnTo>
                  <a:pt x="7452" y="38"/>
                </a:lnTo>
                <a:lnTo>
                  <a:pt x="7443" y="39"/>
                </a:lnTo>
                <a:lnTo>
                  <a:pt x="7432" y="41"/>
                </a:lnTo>
                <a:lnTo>
                  <a:pt x="7418" y="42"/>
                </a:lnTo>
                <a:lnTo>
                  <a:pt x="7409" y="43"/>
                </a:lnTo>
                <a:lnTo>
                  <a:pt x="7402" y="43"/>
                </a:lnTo>
                <a:lnTo>
                  <a:pt x="7387" y="44"/>
                </a:lnTo>
                <a:lnTo>
                  <a:pt x="7378" y="44"/>
                </a:lnTo>
                <a:lnTo>
                  <a:pt x="7368" y="44"/>
                </a:lnTo>
                <a:lnTo>
                  <a:pt x="7347" y="45"/>
                </a:lnTo>
                <a:lnTo>
                  <a:pt x="7333" y="45"/>
                </a:lnTo>
                <a:lnTo>
                  <a:pt x="7324" y="45"/>
                </a:lnTo>
                <a:lnTo>
                  <a:pt x="7314" y="46"/>
                </a:lnTo>
                <a:lnTo>
                  <a:pt x="7300" y="46"/>
                </a:lnTo>
                <a:lnTo>
                  <a:pt x="7285" y="46"/>
                </a:lnTo>
                <a:lnTo>
                  <a:pt x="7275" y="46"/>
                </a:lnTo>
                <a:lnTo>
                  <a:pt x="7265" y="46"/>
                </a:lnTo>
                <a:lnTo>
                  <a:pt x="7254" y="46"/>
                </a:lnTo>
                <a:lnTo>
                  <a:pt x="7243" y="46"/>
                </a:lnTo>
                <a:lnTo>
                  <a:pt x="7232" y="46"/>
                </a:lnTo>
                <a:lnTo>
                  <a:pt x="7222" y="46"/>
                </a:lnTo>
                <a:lnTo>
                  <a:pt x="7213" y="46"/>
                </a:lnTo>
                <a:lnTo>
                  <a:pt x="7209" y="46"/>
                </a:lnTo>
                <a:lnTo>
                  <a:pt x="7200" y="47"/>
                </a:lnTo>
                <a:lnTo>
                  <a:pt x="7190" y="47"/>
                </a:lnTo>
                <a:lnTo>
                  <a:pt x="7183" y="47"/>
                </a:lnTo>
                <a:lnTo>
                  <a:pt x="7171" y="48"/>
                </a:lnTo>
                <a:lnTo>
                  <a:pt x="7159" y="49"/>
                </a:lnTo>
                <a:lnTo>
                  <a:pt x="7151" y="49"/>
                </a:lnTo>
                <a:lnTo>
                  <a:pt x="7138" y="49"/>
                </a:lnTo>
                <a:lnTo>
                  <a:pt x="7126" y="50"/>
                </a:lnTo>
                <a:lnTo>
                  <a:pt x="7114" y="50"/>
                </a:lnTo>
                <a:lnTo>
                  <a:pt x="7098" y="51"/>
                </a:lnTo>
                <a:lnTo>
                  <a:pt x="7092" y="51"/>
                </a:lnTo>
                <a:lnTo>
                  <a:pt x="7079" y="52"/>
                </a:lnTo>
                <a:lnTo>
                  <a:pt x="7068" y="52"/>
                </a:lnTo>
                <a:lnTo>
                  <a:pt x="7059" y="54"/>
                </a:lnTo>
                <a:lnTo>
                  <a:pt x="7045" y="54"/>
                </a:lnTo>
                <a:lnTo>
                  <a:pt x="7032" y="55"/>
                </a:lnTo>
                <a:lnTo>
                  <a:pt x="7016" y="55"/>
                </a:lnTo>
                <a:lnTo>
                  <a:pt x="6990" y="56"/>
                </a:lnTo>
                <a:lnTo>
                  <a:pt x="6975" y="57"/>
                </a:lnTo>
                <a:lnTo>
                  <a:pt x="6956" y="58"/>
                </a:lnTo>
                <a:lnTo>
                  <a:pt x="6936" y="59"/>
                </a:lnTo>
                <a:lnTo>
                  <a:pt x="6917" y="59"/>
                </a:lnTo>
                <a:lnTo>
                  <a:pt x="6902" y="60"/>
                </a:lnTo>
                <a:lnTo>
                  <a:pt x="6888" y="61"/>
                </a:lnTo>
                <a:lnTo>
                  <a:pt x="6865" y="62"/>
                </a:lnTo>
                <a:lnTo>
                  <a:pt x="6840" y="63"/>
                </a:lnTo>
                <a:lnTo>
                  <a:pt x="6834" y="63"/>
                </a:lnTo>
                <a:lnTo>
                  <a:pt x="6827" y="63"/>
                </a:lnTo>
                <a:lnTo>
                  <a:pt x="6804" y="64"/>
                </a:lnTo>
                <a:lnTo>
                  <a:pt x="6788" y="65"/>
                </a:lnTo>
                <a:lnTo>
                  <a:pt x="6780" y="65"/>
                </a:lnTo>
                <a:lnTo>
                  <a:pt x="6768" y="67"/>
                </a:lnTo>
                <a:lnTo>
                  <a:pt x="6759" y="67"/>
                </a:lnTo>
                <a:lnTo>
                  <a:pt x="6753" y="67"/>
                </a:lnTo>
                <a:lnTo>
                  <a:pt x="6734" y="68"/>
                </a:lnTo>
                <a:lnTo>
                  <a:pt x="6721" y="68"/>
                </a:lnTo>
                <a:lnTo>
                  <a:pt x="6705" y="69"/>
                </a:lnTo>
                <a:lnTo>
                  <a:pt x="6687" y="70"/>
                </a:lnTo>
                <a:lnTo>
                  <a:pt x="6670" y="71"/>
                </a:lnTo>
                <a:lnTo>
                  <a:pt x="6653" y="72"/>
                </a:lnTo>
                <a:lnTo>
                  <a:pt x="6639" y="72"/>
                </a:lnTo>
                <a:lnTo>
                  <a:pt x="6617" y="73"/>
                </a:lnTo>
                <a:lnTo>
                  <a:pt x="6597" y="74"/>
                </a:lnTo>
                <a:lnTo>
                  <a:pt x="6585" y="74"/>
                </a:lnTo>
                <a:lnTo>
                  <a:pt x="6567" y="75"/>
                </a:lnTo>
                <a:lnTo>
                  <a:pt x="6552" y="76"/>
                </a:lnTo>
                <a:lnTo>
                  <a:pt x="6539" y="76"/>
                </a:lnTo>
                <a:lnTo>
                  <a:pt x="6531" y="77"/>
                </a:lnTo>
                <a:lnTo>
                  <a:pt x="6514" y="77"/>
                </a:lnTo>
                <a:lnTo>
                  <a:pt x="6499" y="79"/>
                </a:lnTo>
                <a:lnTo>
                  <a:pt x="6485" y="79"/>
                </a:lnTo>
                <a:lnTo>
                  <a:pt x="6472" y="80"/>
                </a:lnTo>
                <a:lnTo>
                  <a:pt x="6455" y="81"/>
                </a:lnTo>
                <a:lnTo>
                  <a:pt x="6437" y="81"/>
                </a:lnTo>
                <a:lnTo>
                  <a:pt x="6425" y="82"/>
                </a:lnTo>
                <a:lnTo>
                  <a:pt x="6421" y="82"/>
                </a:lnTo>
                <a:lnTo>
                  <a:pt x="6399" y="83"/>
                </a:lnTo>
                <a:lnTo>
                  <a:pt x="6383" y="84"/>
                </a:lnTo>
                <a:lnTo>
                  <a:pt x="6367" y="84"/>
                </a:lnTo>
                <a:lnTo>
                  <a:pt x="6351" y="85"/>
                </a:lnTo>
                <a:lnTo>
                  <a:pt x="6335" y="86"/>
                </a:lnTo>
                <a:lnTo>
                  <a:pt x="6324" y="86"/>
                </a:lnTo>
                <a:lnTo>
                  <a:pt x="6306" y="87"/>
                </a:lnTo>
                <a:lnTo>
                  <a:pt x="6297" y="88"/>
                </a:lnTo>
                <a:lnTo>
                  <a:pt x="6282" y="89"/>
                </a:lnTo>
                <a:lnTo>
                  <a:pt x="6274" y="89"/>
                </a:lnTo>
                <a:lnTo>
                  <a:pt x="6260" y="90"/>
                </a:lnTo>
                <a:lnTo>
                  <a:pt x="6242" y="92"/>
                </a:lnTo>
                <a:lnTo>
                  <a:pt x="6228" y="93"/>
                </a:lnTo>
                <a:lnTo>
                  <a:pt x="6218" y="94"/>
                </a:lnTo>
                <a:lnTo>
                  <a:pt x="6197" y="95"/>
                </a:lnTo>
                <a:lnTo>
                  <a:pt x="6179" y="96"/>
                </a:lnTo>
                <a:lnTo>
                  <a:pt x="6164" y="97"/>
                </a:lnTo>
                <a:lnTo>
                  <a:pt x="6140" y="97"/>
                </a:lnTo>
                <a:lnTo>
                  <a:pt x="6126" y="98"/>
                </a:lnTo>
                <a:lnTo>
                  <a:pt x="6107" y="98"/>
                </a:lnTo>
                <a:lnTo>
                  <a:pt x="6079" y="100"/>
                </a:lnTo>
                <a:lnTo>
                  <a:pt x="6062" y="100"/>
                </a:lnTo>
                <a:lnTo>
                  <a:pt x="6050" y="100"/>
                </a:lnTo>
                <a:lnTo>
                  <a:pt x="6022" y="100"/>
                </a:lnTo>
                <a:lnTo>
                  <a:pt x="6007" y="100"/>
                </a:lnTo>
                <a:lnTo>
                  <a:pt x="5980" y="100"/>
                </a:lnTo>
                <a:lnTo>
                  <a:pt x="5969" y="100"/>
                </a:lnTo>
                <a:lnTo>
                  <a:pt x="5958" y="100"/>
                </a:lnTo>
                <a:lnTo>
                  <a:pt x="5935" y="100"/>
                </a:lnTo>
                <a:lnTo>
                  <a:pt x="5916" y="100"/>
                </a:lnTo>
                <a:lnTo>
                  <a:pt x="5897" y="100"/>
                </a:lnTo>
                <a:lnTo>
                  <a:pt x="5877" y="100"/>
                </a:lnTo>
                <a:lnTo>
                  <a:pt x="5864" y="100"/>
                </a:lnTo>
                <a:lnTo>
                  <a:pt x="5833" y="100"/>
                </a:lnTo>
                <a:lnTo>
                  <a:pt x="5820" y="100"/>
                </a:lnTo>
                <a:lnTo>
                  <a:pt x="5802" y="98"/>
                </a:lnTo>
                <a:lnTo>
                  <a:pt x="5786" y="98"/>
                </a:lnTo>
                <a:lnTo>
                  <a:pt x="5776" y="97"/>
                </a:lnTo>
                <a:lnTo>
                  <a:pt x="5765" y="97"/>
                </a:lnTo>
                <a:lnTo>
                  <a:pt x="5760" y="96"/>
                </a:lnTo>
                <a:lnTo>
                  <a:pt x="5754" y="96"/>
                </a:lnTo>
                <a:lnTo>
                  <a:pt x="5748" y="96"/>
                </a:lnTo>
                <a:lnTo>
                  <a:pt x="5741" y="96"/>
                </a:lnTo>
                <a:lnTo>
                  <a:pt x="5737" y="96"/>
                </a:lnTo>
                <a:lnTo>
                  <a:pt x="5730" y="97"/>
                </a:lnTo>
                <a:lnTo>
                  <a:pt x="5726" y="97"/>
                </a:lnTo>
                <a:lnTo>
                  <a:pt x="5722" y="97"/>
                </a:lnTo>
                <a:lnTo>
                  <a:pt x="5706" y="98"/>
                </a:lnTo>
                <a:lnTo>
                  <a:pt x="5696" y="98"/>
                </a:lnTo>
                <a:lnTo>
                  <a:pt x="5689" y="99"/>
                </a:lnTo>
                <a:lnTo>
                  <a:pt x="5677" y="100"/>
                </a:lnTo>
                <a:lnTo>
                  <a:pt x="5666" y="99"/>
                </a:lnTo>
                <a:lnTo>
                  <a:pt x="5662" y="99"/>
                </a:lnTo>
                <a:lnTo>
                  <a:pt x="5655" y="98"/>
                </a:lnTo>
                <a:lnTo>
                  <a:pt x="5648" y="98"/>
                </a:lnTo>
                <a:lnTo>
                  <a:pt x="5636" y="97"/>
                </a:lnTo>
                <a:lnTo>
                  <a:pt x="5626" y="97"/>
                </a:lnTo>
                <a:lnTo>
                  <a:pt x="5621" y="97"/>
                </a:lnTo>
                <a:lnTo>
                  <a:pt x="5614" y="96"/>
                </a:lnTo>
                <a:lnTo>
                  <a:pt x="5610" y="96"/>
                </a:lnTo>
                <a:lnTo>
                  <a:pt x="5603" y="96"/>
                </a:lnTo>
                <a:lnTo>
                  <a:pt x="5595" y="95"/>
                </a:lnTo>
                <a:lnTo>
                  <a:pt x="5586" y="95"/>
                </a:lnTo>
                <a:lnTo>
                  <a:pt x="5581" y="95"/>
                </a:lnTo>
                <a:lnTo>
                  <a:pt x="5576" y="94"/>
                </a:lnTo>
                <a:lnTo>
                  <a:pt x="5572" y="94"/>
                </a:lnTo>
                <a:lnTo>
                  <a:pt x="5563" y="93"/>
                </a:lnTo>
                <a:lnTo>
                  <a:pt x="5560" y="93"/>
                </a:lnTo>
                <a:lnTo>
                  <a:pt x="5549" y="93"/>
                </a:lnTo>
                <a:lnTo>
                  <a:pt x="5541" y="94"/>
                </a:lnTo>
                <a:lnTo>
                  <a:pt x="5535" y="94"/>
                </a:lnTo>
                <a:lnTo>
                  <a:pt x="5532" y="94"/>
                </a:lnTo>
                <a:lnTo>
                  <a:pt x="5525" y="94"/>
                </a:lnTo>
                <a:lnTo>
                  <a:pt x="5517" y="93"/>
                </a:lnTo>
                <a:lnTo>
                  <a:pt x="5510" y="93"/>
                </a:lnTo>
                <a:lnTo>
                  <a:pt x="5504" y="93"/>
                </a:lnTo>
                <a:lnTo>
                  <a:pt x="5500" y="93"/>
                </a:lnTo>
                <a:lnTo>
                  <a:pt x="5489" y="92"/>
                </a:lnTo>
                <a:lnTo>
                  <a:pt x="5480" y="92"/>
                </a:lnTo>
                <a:lnTo>
                  <a:pt x="5469" y="89"/>
                </a:lnTo>
                <a:lnTo>
                  <a:pt x="5456" y="88"/>
                </a:lnTo>
                <a:lnTo>
                  <a:pt x="5445" y="87"/>
                </a:lnTo>
                <a:lnTo>
                  <a:pt x="5433" y="86"/>
                </a:lnTo>
                <a:lnTo>
                  <a:pt x="5421" y="84"/>
                </a:lnTo>
                <a:lnTo>
                  <a:pt x="5413" y="84"/>
                </a:lnTo>
                <a:lnTo>
                  <a:pt x="5407" y="83"/>
                </a:lnTo>
                <a:lnTo>
                  <a:pt x="5403" y="83"/>
                </a:lnTo>
                <a:lnTo>
                  <a:pt x="5394" y="82"/>
                </a:lnTo>
                <a:lnTo>
                  <a:pt x="5390" y="81"/>
                </a:lnTo>
                <a:lnTo>
                  <a:pt x="5385" y="81"/>
                </a:lnTo>
                <a:lnTo>
                  <a:pt x="5372" y="81"/>
                </a:lnTo>
                <a:lnTo>
                  <a:pt x="5353" y="80"/>
                </a:lnTo>
                <a:lnTo>
                  <a:pt x="5342" y="79"/>
                </a:lnTo>
                <a:lnTo>
                  <a:pt x="5332" y="79"/>
                </a:lnTo>
                <a:lnTo>
                  <a:pt x="5319" y="79"/>
                </a:lnTo>
                <a:lnTo>
                  <a:pt x="5313" y="79"/>
                </a:lnTo>
                <a:lnTo>
                  <a:pt x="5300" y="79"/>
                </a:lnTo>
                <a:lnTo>
                  <a:pt x="5288" y="79"/>
                </a:lnTo>
                <a:lnTo>
                  <a:pt x="5280" y="80"/>
                </a:lnTo>
                <a:lnTo>
                  <a:pt x="5273" y="80"/>
                </a:lnTo>
                <a:lnTo>
                  <a:pt x="5269" y="80"/>
                </a:lnTo>
                <a:lnTo>
                  <a:pt x="5262" y="80"/>
                </a:lnTo>
                <a:lnTo>
                  <a:pt x="5259" y="80"/>
                </a:lnTo>
                <a:lnTo>
                  <a:pt x="5253" y="80"/>
                </a:lnTo>
                <a:lnTo>
                  <a:pt x="5249" y="80"/>
                </a:lnTo>
                <a:lnTo>
                  <a:pt x="5240" y="81"/>
                </a:lnTo>
                <a:lnTo>
                  <a:pt x="5236" y="81"/>
                </a:lnTo>
                <a:lnTo>
                  <a:pt x="5231" y="81"/>
                </a:lnTo>
                <a:lnTo>
                  <a:pt x="5222" y="82"/>
                </a:lnTo>
                <a:lnTo>
                  <a:pt x="5214" y="82"/>
                </a:lnTo>
                <a:lnTo>
                  <a:pt x="5204" y="83"/>
                </a:lnTo>
                <a:lnTo>
                  <a:pt x="5195" y="83"/>
                </a:lnTo>
                <a:lnTo>
                  <a:pt x="5170" y="84"/>
                </a:lnTo>
                <a:lnTo>
                  <a:pt x="5151" y="85"/>
                </a:lnTo>
                <a:lnTo>
                  <a:pt x="5129" y="86"/>
                </a:lnTo>
                <a:lnTo>
                  <a:pt x="5111" y="87"/>
                </a:lnTo>
                <a:lnTo>
                  <a:pt x="5095" y="88"/>
                </a:lnTo>
                <a:lnTo>
                  <a:pt x="5076" y="89"/>
                </a:lnTo>
                <a:lnTo>
                  <a:pt x="5059" y="89"/>
                </a:lnTo>
                <a:lnTo>
                  <a:pt x="5047" y="90"/>
                </a:lnTo>
                <a:lnTo>
                  <a:pt x="5038" y="92"/>
                </a:lnTo>
                <a:lnTo>
                  <a:pt x="5027" y="92"/>
                </a:lnTo>
                <a:lnTo>
                  <a:pt x="5014" y="93"/>
                </a:lnTo>
                <a:lnTo>
                  <a:pt x="5005" y="93"/>
                </a:lnTo>
                <a:lnTo>
                  <a:pt x="4994" y="93"/>
                </a:lnTo>
                <a:lnTo>
                  <a:pt x="4982" y="93"/>
                </a:lnTo>
                <a:lnTo>
                  <a:pt x="4978" y="93"/>
                </a:lnTo>
                <a:lnTo>
                  <a:pt x="4968" y="93"/>
                </a:lnTo>
                <a:lnTo>
                  <a:pt x="4964" y="93"/>
                </a:lnTo>
                <a:lnTo>
                  <a:pt x="4960" y="93"/>
                </a:lnTo>
                <a:lnTo>
                  <a:pt x="4954" y="93"/>
                </a:lnTo>
                <a:lnTo>
                  <a:pt x="4948" y="93"/>
                </a:lnTo>
                <a:lnTo>
                  <a:pt x="4939" y="93"/>
                </a:lnTo>
                <a:lnTo>
                  <a:pt x="4930" y="93"/>
                </a:lnTo>
                <a:lnTo>
                  <a:pt x="4920" y="92"/>
                </a:lnTo>
                <a:lnTo>
                  <a:pt x="4907" y="92"/>
                </a:lnTo>
                <a:lnTo>
                  <a:pt x="4900" y="92"/>
                </a:lnTo>
                <a:lnTo>
                  <a:pt x="4890" y="90"/>
                </a:lnTo>
                <a:lnTo>
                  <a:pt x="4883" y="90"/>
                </a:lnTo>
                <a:lnTo>
                  <a:pt x="4875" y="89"/>
                </a:lnTo>
                <a:lnTo>
                  <a:pt x="4867" y="89"/>
                </a:lnTo>
                <a:lnTo>
                  <a:pt x="4861" y="89"/>
                </a:lnTo>
                <a:lnTo>
                  <a:pt x="4852" y="89"/>
                </a:lnTo>
                <a:lnTo>
                  <a:pt x="4848" y="89"/>
                </a:lnTo>
                <a:lnTo>
                  <a:pt x="4841" y="88"/>
                </a:lnTo>
                <a:lnTo>
                  <a:pt x="4834" y="88"/>
                </a:lnTo>
                <a:lnTo>
                  <a:pt x="4824" y="88"/>
                </a:lnTo>
                <a:lnTo>
                  <a:pt x="4818" y="88"/>
                </a:lnTo>
                <a:lnTo>
                  <a:pt x="4808" y="88"/>
                </a:lnTo>
                <a:lnTo>
                  <a:pt x="4802" y="87"/>
                </a:lnTo>
                <a:lnTo>
                  <a:pt x="4797" y="87"/>
                </a:lnTo>
                <a:lnTo>
                  <a:pt x="4791" y="88"/>
                </a:lnTo>
                <a:lnTo>
                  <a:pt x="4783" y="89"/>
                </a:lnTo>
                <a:lnTo>
                  <a:pt x="4772" y="90"/>
                </a:lnTo>
                <a:lnTo>
                  <a:pt x="4760" y="92"/>
                </a:lnTo>
                <a:lnTo>
                  <a:pt x="4742" y="93"/>
                </a:lnTo>
                <a:lnTo>
                  <a:pt x="4721" y="95"/>
                </a:lnTo>
                <a:lnTo>
                  <a:pt x="4711" y="96"/>
                </a:lnTo>
                <a:lnTo>
                  <a:pt x="4693" y="98"/>
                </a:lnTo>
                <a:lnTo>
                  <a:pt x="4681" y="98"/>
                </a:lnTo>
                <a:lnTo>
                  <a:pt x="4666" y="100"/>
                </a:lnTo>
                <a:lnTo>
                  <a:pt x="4658" y="100"/>
                </a:lnTo>
                <a:lnTo>
                  <a:pt x="4641" y="99"/>
                </a:lnTo>
                <a:lnTo>
                  <a:pt x="4626" y="99"/>
                </a:lnTo>
                <a:lnTo>
                  <a:pt x="4612" y="98"/>
                </a:lnTo>
                <a:lnTo>
                  <a:pt x="4604" y="98"/>
                </a:lnTo>
                <a:lnTo>
                  <a:pt x="4582" y="98"/>
                </a:lnTo>
                <a:lnTo>
                  <a:pt x="4572" y="98"/>
                </a:lnTo>
                <a:lnTo>
                  <a:pt x="4561" y="97"/>
                </a:lnTo>
                <a:lnTo>
                  <a:pt x="4541" y="97"/>
                </a:lnTo>
                <a:lnTo>
                  <a:pt x="4527" y="97"/>
                </a:lnTo>
                <a:lnTo>
                  <a:pt x="4512" y="96"/>
                </a:lnTo>
                <a:lnTo>
                  <a:pt x="4500" y="96"/>
                </a:lnTo>
                <a:lnTo>
                  <a:pt x="4485" y="95"/>
                </a:lnTo>
                <a:lnTo>
                  <a:pt x="4470" y="95"/>
                </a:lnTo>
                <a:lnTo>
                  <a:pt x="4461" y="95"/>
                </a:lnTo>
                <a:lnTo>
                  <a:pt x="4437" y="94"/>
                </a:lnTo>
                <a:lnTo>
                  <a:pt x="4432" y="94"/>
                </a:lnTo>
                <a:lnTo>
                  <a:pt x="4411" y="94"/>
                </a:lnTo>
                <a:lnTo>
                  <a:pt x="4393" y="94"/>
                </a:lnTo>
                <a:lnTo>
                  <a:pt x="4347" y="93"/>
                </a:lnTo>
                <a:lnTo>
                  <a:pt x="4343" y="93"/>
                </a:lnTo>
                <a:lnTo>
                  <a:pt x="4309" y="92"/>
                </a:lnTo>
                <a:lnTo>
                  <a:pt x="4307" y="92"/>
                </a:lnTo>
                <a:lnTo>
                  <a:pt x="4298" y="92"/>
                </a:lnTo>
                <a:lnTo>
                  <a:pt x="4285" y="90"/>
                </a:lnTo>
                <a:lnTo>
                  <a:pt x="4279" y="90"/>
                </a:lnTo>
                <a:lnTo>
                  <a:pt x="4265" y="89"/>
                </a:lnTo>
                <a:lnTo>
                  <a:pt x="4244" y="88"/>
                </a:lnTo>
                <a:lnTo>
                  <a:pt x="4230" y="88"/>
                </a:lnTo>
                <a:lnTo>
                  <a:pt x="4223" y="87"/>
                </a:lnTo>
                <a:lnTo>
                  <a:pt x="4204" y="87"/>
                </a:lnTo>
                <a:lnTo>
                  <a:pt x="4193" y="86"/>
                </a:lnTo>
                <a:lnTo>
                  <a:pt x="4158" y="84"/>
                </a:lnTo>
                <a:lnTo>
                  <a:pt x="4151" y="83"/>
                </a:lnTo>
                <a:lnTo>
                  <a:pt x="4145" y="83"/>
                </a:lnTo>
                <a:lnTo>
                  <a:pt x="4119" y="83"/>
                </a:lnTo>
                <a:lnTo>
                  <a:pt x="4107" y="83"/>
                </a:lnTo>
                <a:lnTo>
                  <a:pt x="4098" y="83"/>
                </a:lnTo>
                <a:lnTo>
                  <a:pt x="4088" y="82"/>
                </a:lnTo>
                <a:lnTo>
                  <a:pt x="4074" y="82"/>
                </a:lnTo>
                <a:lnTo>
                  <a:pt x="4061" y="82"/>
                </a:lnTo>
                <a:lnTo>
                  <a:pt x="4053" y="82"/>
                </a:lnTo>
                <a:lnTo>
                  <a:pt x="4044" y="81"/>
                </a:lnTo>
                <a:lnTo>
                  <a:pt x="4033" y="81"/>
                </a:lnTo>
                <a:lnTo>
                  <a:pt x="4018" y="81"/>
                </a:lnTo>
                <a:lnTo>
                  <a:pt x="4009" y="81"/>
                </a:lnTo>
                <a:lnTo>
                  <a:pt x="3994" y="81"/>
                </a:lnTo>
                <a:lnTo>
                  <a:pt x="3983" y="81"/>
                </a:lnTo>
                <a:lnTo>
                  <a:pt x="3978" y="80"/>
                </a:lnTo>
                <a:lnTo>
                  <a:pt x="3966" y="80"/>
                </a:lnTo>
                <a:lnTo>
                  <a:pt x="3957" y="80"/>
                </a:lnTo>
                <a:lnTo>
                  <a:pt x="3945" y="80"/>
                </a:lnTo>
                <a:lnTo>
                  <a:pt x="3931" y="79"/>
                </a:lnTo>
                <a:lnTo>
                  <a:pt x="3923" y="80"/>
                </a:lnTo>
                <a:lnTo>
                  <a:pt x="3917" y="80"/>
                </a:lnTo>
                <a:lnTo>
                  <a:pt x="3907" y="81"/>
                </a:lnTo>
                <a:lnTo>
                  <a:pt x="3900" y="81"/>
                </a:lnTo>
                <a:lnTo>
                  <a:pt x="3893" y="82"/>
                </a:lnTo>
                <a:lnTo>
                  <a:pt x="3887" y="82"/>
                </a:lnTo>
                <a:lnTo>
                  <a:pt x="3875" y="83"/>
                </a:lnTo>
                <a:lnTo>
                  <a:pt x="3869" y="83"/>
                </a:lnTo>
                <a:lnTo>
                  <a:pt x="3858" y="84"/>
                </a:lnTo>
                <a:lnTo>
                  <a:pt x="3850" y="84"/>
                </a:lnTo>
                <a:lnTo>
                  <a:pt x="3840" y="85"/>
                </a:lnTo>
                <a:lnTo>
                  <a:pt x="3833" y="85"/>
                </a:lnTo>
                <a:lnTo>
                  <a:pt x="3829" y="85"/>
                </a:lnTo>
                <a:lnTo>
                  <a:pt x="3818" y="86"/>
                </a:lnTo>
                <a:lnTo>
                  <a:pt x="3811" y="86"/>
                </a:lnTo>
                <a:lnTo>
                  <a:pt x="3801" y="86"/>
                </a:lnTo>
                <a:lnTo>
                  <a:pt x="3793" y="86"/>
                </a:lnTo>
                <a:lnTo>
                  <a:pt x="3786" y="87"/>
                </a:lnTo>
                <a:lnTo>
                  <a:pt x="3777" y="87"/>
                </a:lnTo>
                <a:lnTo>
                  <a:pt x="3768" y="87"/>
                </a:lnTo>
                <a:lnTo>
                  <a:pt x="3761" y="88"/>
                </a:lnTo>
                <a:lnTo>
                  <a:pt x="3755" y="88"/>
                </a:lnTo>
                <a:lnTo>
                  <a:pt x="3747" y="89"/>
                </a:lnTo>
                <a:lnTo>
                  <a:pt x="3740" y="89"/>
                </a:lnTo>
                <a:lnTo>
                  <a:pt x="3725" y="89"/>
                </a:lnTo>
                <a:lnTo>
                  <a:pt x="3723" y="89"/>
                </a:lnTo>
                <a:lnTo>
                  <a:pt x="3713" y="89"/>
                </a:lnTo>
                <a:lnTo>
                  <a:pt x="3703" y="90"/>
                </a:lnTo>
                <a:lnTo>
                  <a:pt x="3697" y="90"/>
                </a:lnTo>
                <a:lnTo>
                  <a:pt x="3687" y="90"/>
                </a:lnTo>
                <a:lnTo>
                  <a:pt x="3683" y="90"/>
                </a:lnTo>
                <a:lnTo>
                  <a:pt x="3674" y="90"/>
                </a:lnTo>
                <a:lnTo>
                  <a:pt x="3669" y="90"/>
                </a:lnTo>
                <a:lnTo>
                  <a:pt x="3660" y="92"/>
                </a:lnTo>
                <a:lnTo>
                  <a:pt x="3657" y="92"/>
                </a:lnTo>
                <a:lnTo>
                  <a:pt x="3650" y="92"/>
                </a:lnTo>
                <a:lnTo>
                  <a:pt x="3643" y="92"/>
                </a:lnTo>
                <a:lnTo>
                  <a:pt x="3634" y="92"/>
                </a:lnTo>
                <a:lnTo>
                  <a:pt x="3631" y="92"/>
                </a:lnTo>
                <a:lnTo>
                  <a:pt x="3625" y="92"/>
                </a:lnTo>
                <a:lnTo>
                  <a:pt x="3620" y="92"/>
                </a:lnTo>
                <a:lnTo>
                  <a:pt x="3614" y="92"/>
                </a:lnTo>
                <a:lnTo>
                  <a:pt x="3611" y="92"/>
                </a:lnTo>
                <a:lnTo>
                  <a:pt x="3603" y="92"/>
                </a:lnTo>
                <a:lnTo>
                  <a:pt x="3598" y="92"/>
                </a:lnTo>
                <a:lnTo>
                  <a:pt x="3590" y="92"/>
                </a:lnTo>
                <a:lnTo>
                  <a:pt x="3581" y="92"/>
                </a:lnTo>
                <a:lnTo>
                  <a:pt x="3572" y="92"/>
                </a:lnTo>
                <a:lnTo>
                  <a:pt x="3561" y="92"/>
                </a:lnTo>
                <a:lnTo>
                  <a:pt x="3554" y="92"/>
                </a:lnTo>
                <a:lnTo>
                  <a:pt x="3543" y="92"/>
                </a:lnTo>
                <a:lnTo>
                  <a:pt x="3536" y="93"/>
                </a:lnTo>
                <a:lnTo>
                  <a:pt x="3529" y="93"/>
                </a:lnTo>
                <a:lnTo>
                  <a:pt x="3522" y="93"/>
                </a:lnTo>
                <a:lnTo>
                  <a:pt x="3514" y="93"/>
                </a:lnTo>
                <a:lnTo>
                  <a:pt x="3506" y="93"/>
                </a:lnTo>
                <a:lnTo>
                  <a:pt x="3499" y="94"/>
                </a:lnTo>
                <a:lnTo>
                  <a:pt x="3492" y="94"/>
                </a:lnTo>
                <a:lnTo>
                  <a:pt x="3482" y="94"/>
                </a:lnTo>
                <a:lnTo>
                  <a:pt x="3476" y="95"/>
                </a:lnTo>
                <a:lnTo>
                  <a:pt x="3467" y="95"/>
                </a:lnTo>
                <a:lnTo>
                  <a:pt x="3455" y="94"/>
                </a:lnTo>
                <a:lnTo>
                  <a:pt x="3445" y="93"/>
                </a:lnTo>
                <a:lnTo>
                  <a:pt x="3441" y="93"/>
                </a:lnTo>
                <a:lnTo>
                  <a:pt x="3433" y="93"/>
                </a:lnTo>
                <a:lnTo>
                  <a:pt x="3425" y="93"/>
                </a:lnTo>
                <a:lnTo>
                  <a:pt x="3419" y="92"/>
                </a:lnTo>
                <a:lnTo>
                  <a:pt x="3413" y="92"/>
                </a:lnTo>
                <a:lnTo>
                  <a:pt x="3410" y="92"/>
                </a:lnTo>
                <a:lnTo>
                  <a:pt x="3399" y="93"/>
                </a:lnTo>
                <a:lnTo>
                  <a:pt x="3393" y="93"/>
                </a:lnTo>
                <a:lnTo>
                  <a:pt x="3385" y="93"/>
                </a:lnTo>
                <a:lnTo>
                  <a:pt x="3377" y="93"/>
                </a:lnTo>
                <a:lnTo>
                  <a:pt x="3364" y="93"/>
                </a:lnTo>
                <a:lnTo>
                  <a:pt x="3352" y="93"/>
                </a:lnTo>
                <a:lnTo>
                  <a:pt x="3346" y="93"/>
                </a:lnTo>
                <a:lnTo>
                  <a:pt x="3330" y="94"/>
                </a:lnTo>
                <a:lnTo>
                  <a:pt x="3324" y="94"/>
                </a:lnTo>
                <a:lnTo>
                  <a:pt x="3314" y="95"/>
                </a:lnTo>
                <a:lnTo>
                  <a:pt x="3307" y="95"/>
                </a:lnTo>
                <a:lnTo>
                  <a:pt x="3300" y="95"/>
                </a:lnTo>
                <a:lnTo>
                  <a:pt x="3294" y="96"/>
                </a:lnTo>
                <a:lnTo>
                  <a:pt x="3286" y="97"/>
                </a:lnTo>
                <a:lnTo>
                  <a:pt x="3281" y="97"/>
                </a:lnTo>
                <a:lnTo>
                  <a:pt x="3274" y="98"/>
                </a:lnTo>
                <a:lnTo>
                  <a:pt x="3269" y="98"/>
                </a:lnTo>
                <a:lnTo>
                  <a:pt x="3259" y="99"/>
                </a:lnTo>
                <a:lnTo>
                  <a:pt x="3256" y="99"/>
                </a:lnTo>
                <a:lnTo>
                  <a:pt x="3245" y="99"/>
                </a:lnTo>
                <a:lnTo>
                  <a:pt x="3236" y="99"/>
                </a:lnTo>
                <a:lnTo>
                  <a:pt x="3228" y="98"/>
                </a:lnTo>
                <a:lnTo>
                  <a:pt x="3218" y="98"/>
                </a:lnTo>
                <a:lnTo>
                  <a:pt x="3211" y="97"/>
                </a:lnTo>
                <a:lnTo>
                  <a:pt x="3202" y="97"/>
                </a:lnTo>
                <a:lnTo>
                  <a:pt x="3196" y="97"/>
                </a:lnTo>
                <a:lnTo>
                  <a:pt x="3183" y="95"/>
                </a:lnTo>
                <a:lnTo>
                  <a:pt x="3176" y="95"/>
                </a:lnTo>
                <a:lnTo>
                  <a:pt x="3168" y="95"/>
                </a:lnTo>
                <a:lnTo>
                  <a:pt x="3162" y="94"/>
                </a:lnTo>
                <a:lnTo>
                  <a:pt x="3162" y="94"/>
                </a:lnTo>
                <a:lnTo>
                  <a:pt x="3157" y="94"/>
                </a:lnTo>
                <a:lnTo>
                  <a:pt x="3146" y="94"/>
                </a:lnTo>
                <a:lnTo>
                  <a:pt x="3141" y="94"/>
                </a:lnTo>
                <a:lnTo>
                  <a:pt x="3130" y="94"/>
                </a:lnTo>
                <a:lnTo>
                  <a:pt x="3116" y="94"/>
                </a:lnTo>
                <a:lnTo>
                  <a:pt x="3114" y="94"/>
                </a:lnTo>
                <a:lnTo>
                  <a:pt x="3100" y="94"/>
                </a:lnTo>
                <a:lnTo>
                  <a:pt x="3086" y="94"/>
                </a:lnTo>
                <a:lnTo>
                  <a:pt x="3076" y="94"/>
                </a:lnTo>
                <a:lnTo>
                  <a:pt x="3071" y="94"/>
                </a:lnTo>
                <a:lnTo>
                  <a:pt x="3056" y="94"/>
                </a:lnTo>
                <a:lnTo>
                  <a:pt x="3038" y="95"/>
                </a:lnTo>
                <a:lnTo>
                  <a:pt x="3036" y="95"/>
                </a:lnTo>
                <a:lnTo>
                  <a:pt x="3019" y="94"/>
                </a:lnTo>
                <a:lnTo>
                  <a:pt x="3016" y="94"/>
                </a:lnTo>
                <a:lnTo>
                  <a:pt x="3007" y="94"/>
                </a:lnTo>
                <a:lnTo>
                  <a:pt x="3001" y="94"/>
                </a:lnTo>
                <a:lnTo>
                  <a:pt x="2992" y="94"/>
                </a:lnTo>
                <a:lnTo>
                  <a:pt x="2992" y="94"/>
                </a:lnTo>
                <a:lnTo>
                  <a:pt x="2991" y="94"/>
                </a:lnTo>
                <a:lnTo>
                  <a:pt x="2984" y="93"/>
                </a:lnTo>
                <a:lnTo>
                  <a:pt x="2974" y="93"/>
                </a:lnTo>
                <a:lnTo>
                  <a:pt x="2964" y="93"/>
                </a:lnTo>
                <a:lnTo>
                  <a:pt x="2955" y="93"/>
                </a:lnTo>
                <a:lnTo>
                  <a:pt x="2945" y="92"/>
                </a:lnTo>
                <a:lnTo>
                  <a:pt x="2941" y="92"/>
                </a:lnTo>
                <a:lnTo>
                  <a:pt x="2928" y="92"/>
                </a:lnTo>
                <a:lnTo>
                  <a:pt x="2918" y="90"/>
                </a:lnTo>
                <a:lnTo>
                  <a:pt x="2907" y="92"/>
                </a:lnTo>
                <a:lnTo>
                  <a:pt x="2886" y="92"/>
                </a:lnTo>
                <a:lnTo>
                  <a:pt x="2863" y="93"/>
                </a:lnTo>
                <a:lnTo>
                  <a:pt x="2846" y="93"/>
                </a:lnTo>
                <a:lnTo>
                  <a:pt x="2833" y="94"/>
                </a:lnTo>
                <a:lnTo>
                  <a:pt x="2818" y="94"/>
                </a:lnTo>
                <a:lnTo>
                  <a:pt x="2797" y="94"/>
                </a:lnTo>
                <a:lnTo>
                  <a:pt x="2781" y="95"/>
                </a:lnTo>
                <a:lnTo>
                  <a:pt x="2780" y="95"/>
                </a:lnTo>
                <a:lnTo>
                  <a:pt x="2663" y="100"/>
                </a:lnTo>
                <a:lnTo>
                  <a:pt x="2549" y="105"/>
                </a:lnTo>
                <a:lnTo>
                  <a:pt x="2518" y="106"/>
                </a:lnTo>
                <a:lnTo>
                  <a:pt x="2488" y="107"/>
                </a:lnTo>
                <a:lnTo>
                  <a:pt x="2438" y="109"/>
                </a:lnTo>
                <a:lnTo>
                  <a:pt x="2343" y="111"/>
                </a:lnTo>
                <a:lnTo>
                  <a:pt x="2213" y="112"/>
                </a:lnTo>
                <a:lnTo>
                  <a:pt x="2199" y="112"/>
                </a:lnTo>
                <a:lnTo>
                  <a:pt x="2145" y="113"/>
                </a:lnTo>
                <a:lnTo>
                  <a:pt x="2064" y="114"/>
                </a:lnTo>
                <a:lnTo>
                  <a:pt x="2001" y="114"/>
                </a:lnTo>
                <a:lnTo>
                  <a:pt x="1954" y="115"/>
                </a:lnTo>
                <a:lnTo>
                  <a:pt x="1886" y="116"/>
                </a:lnTo>
                <a:lnTo>
                  <a:pt x="1750" y="118"/>
                </a:lnTo>
                <a:lnTo>
                  <a:pt x="1667" y="119"/>
                </a:lnTo>
                <a:lnTo>
                  <a:pt x="1562" y="120"/>
                </a:lnTo>
                <a:lnTo>
                  <a:pt x="1050" y="126"/>
                </a:lnTo>
                <a:lnTo>
                  <a:pt x="258" y="136"/>
                </a:lnTo>
                <a:lnTo>
                  <a:pt x="0" y="139"/>
                </a:lnTo>
                <a:lnTo>
                  <a:pt x="0" y="131"/>
                </a:lnTo>
                <a:close/>
              </a:path>
            </a:pathLst>
          </a:custGeom>
          <a:solidFill>
            <a:srgbClr val="FFFF99"/>
          </a:solidFill>
          <a:ln w="9525">
            <a:noFill/>
            <a:round/>
            <a:headEnd/>
            <a:tailEnd/>
          </a:ln>
        </p:spPr>
        <p:txBody>
          <a:bodyPr/>
          <a:lstStyle/>
          <a:p>
            <a:endParaRPr lang="en-GB"/>
          </a:p>
        </p:txBody>
      </p:sp>
      <p:sp>
        <p:nvSpPr>
          <p:cNvPr id="48" name="Freeform 2443"/>
          <p:cNvSpPr>
            <a:spLocks/>
          </p:cNvSpPr>
          <p:nvPr>
            <p:custDataLst>
              <p:tags r:id="rId39"/>
            </p:custDataLst>
          </p:nvPr>
        </p:nvSpPr>
        <p:spPr bwMode="auto">
          <a:xfrm>
            <a:off x="400988" y="2308232"/>
            <a:ext cx="8161157" cy="151097"/>
          </a:xfrm>
          <a:custGeom>
            <a:avLst/>
            <a:gdLst/>
            <a:ahLst/>
            <a:cxnLst>
              <a:cxn ang="0">
                <a:pos x="2518" y="106"/>
              </a:cxn>
              <a:cxn ang="0">
                <a:pos x="2964" y="93"/>
              </a:cxn>
              <a:cxn ang="0">
                <a:pos x="3114" y="94"/>
              </a:cxn>
              <a:cxn ang="0">
                <a:pos x="3245" y="99"/>
              </a:cxn>
              <a:cxn ang="0">
                <a:pos x="3385" y="93"/>
              </a:cxn>
              <a:cxn ang="0">
                <a:pos x="3514" y="93"/>
              </a:cxn>
              <a:cxn ang="0">
                <a:pos x="3634" y="92"/>
              </a:cxn>
              <a:cxn ang="0">
                <a:pos x="3761" y="88"/>
              </a:cxn>
              <a:cxn ang="0">
                <a:pos x="3900" y="81"/>
              </a:cxn>
              <a:cxn ang="0">
                <a:pos x="4074" y="82"/>
              </a:cxn>
              <a:cxn ang="0">
                <a:pos x="4307" y="92"/>
              </a:cxn>
              <a:cxn ang="0">
                <a:pos x="4582" y="98"/>
              </a:cxn>
              <a:cxn ang="0">
                <a:pos x="4802" y="87"/>
              </a:cxn>
              <a:cxn ang="0">
                <a:pos x="4939" y="93"/>
              </a:cxn>
              <a:cxn ang="0">
                <a:pos x="5111" y="87"/>
              </a:cxn>
              <a:cxn ang="0">
                <a:pos x="5280" y="80"/>
              </a:cxn>
              <a:cxn ang="0">
                <a:pos x="5445" y="87"/>
              </a:cxn>
              <a:cxn ang="0">
                <a:pos x="5576" y="94"/>
              </a:cxn>
              <a:cxn ang="0">
                <a:pos x="5706" y="98"/>
              </a:cxn>
              <a:cxn ang="0">
                <a:pos x="5897" y="100"/>
              </a:cxn>
              <a:cxn ang="0">
                <a:pos x="6218" y="94"/>
              </a:cxn>
              <a:cxn ang="0">
                <a:pos x="6455" y="81"/>
              </a:cxn>
              <a:cxn ang="0">
                <a:pos x="6721" y="68"/>
              </a:cxn>
              <a:cxn ang="0">
                <a:pos x="6975" y="57"/>
              </a:cxn>
              <a:cxn ang="0">
                <a:pos x="7190" y="47"/>
              </a:cxn>
              <a:cxn ang="0">
                <a:pos x="7378" y="44"/>
              </a:cxn>
              <a:cxn ang="0">
                <a:pos x="7559" y="35"/>
              </a:cxn>
              <a:cxn ang="0">
                <a:pos x="7793" y="30"/>
              </a:cxn>
              <a:cxn ang="0">
                <a:pos x="8121" y="7"/>
              </a:cxn>
              <a:cxn ang="0">
                <a:pos x="8335" y="8"/>
              </a:cxn>
              <a:cxn ang="0">
                <a:pos x="8229" y="15"/>
              </a:cxn>
              <a:cxn ang="0">
                <a:pos x="7973" y="34"/>
              </a:cxn>
              <a:cxn ang="0">
                <a:pos x="7660" y="48"/>
              </a:cxn>
              <a:cxn ang="0">
                <a:pos x="7470" y="51"/>
              </a:cxn>
              <a:cxn ang="0">
                <a:pos x="7275" y="63"/>
              </a:cxn>
              <a:cxn ang="0">
                <a:pos x="7098" y="68"/>
              </a:cxn>
              <a:cxn ang="0">
                <a:pos x="6834" y="82"/>
              </a:cxn>
              <a:cxn ang="0">
                <a:pos x="6585" y="95"/>
              </a:cxn>
              <a:cxn ang="0">
                <a:pos x="6335" y="103"/>
              </a:cxn>
              <a:cxn ang="0">
                <a:pos x="6062" y="120"/>
              </a:cxn>
              <a:cxn ang="0">
                <a:pos x="5765" y="114"/>
              </a:cxn>
              <a:cxn ang="0">
                <a:pos x="5636" y="114"/>
              </a:cxn>
              <a:cxn ang="0">
                <a:pos x="5525" y="108"/>
              </a:cxn>
              <a:cxn ang="0">
                <a:pos x="5385" y="100"/>
              </a:cxn>
              <a:cxn ang="0">
                <a:pos x="5236" y="97"/>
              </a:cxn>
              <a:cxn ang="0">
                <a:pos x="5005" y="112"/>
              </a:cxn>
              <a:cxn ang="0">
                <a:pos x="4867" y="111"/>
              </a:cxn>
              <a:cxn ang="0">
                <a:pos x="4711" y="118"/>
              </a:cxn>
              <a:cxn ang="0">
                <a:pos x="4470" y="114"/>
              </a:cxn>
              <a:cxn ang="0">
                <a:pos x="4204" y="100"/>
              </a:cxn>
              <a:cxn ang="0">
                <a:pos x="3983" y="89"/>
              </a:cxn>
              <a:cxn ang="0">
                <a:pos x="3833" y="92"/>
              </a:cxn>
              <a:cxn ang="0">
                <a:pos x="3697" y="99"/>
              </a:cxn>
              <a:cxn ang="0">
                <a:pos x="3590" y="100"/>
              </a:cxn>
              <a:cxn ang="0">
                <a:pos x="3445" y="95"/>
              </a:cxn>
              <a:cxn ang="0">
                <a:pos x="3307" y="96"/>
              </a:cxn>
              <a:cxn ang="0">
                <a:pos x="3176" y="95"/>
              </a:cxn>
              <a:cxn ang="0">
                <a:pos x="3019" y="96"/>
              </a:cxn>
              <a:cxn ang="0">
                <a:pos x="2863" y="95"/>
              </a:cxn>
              <a:cxn ang="0">
                <a:pos x="2001" y="124"/>
              </a:cxn>
            </a:cxnLst>
            <a:rect l="0" t="0" r="r" b="b"/>
            <a:pathLst>
              <a:path w="8426" h="157">
                <a:moveTo>
                  <a:pt x="0" y="139"/>
                </a:moveTo>
                <a:lnTo>
                  <a:pt x="258" y="136"/>
                </a:lnTo>
                <a:lnTo>
                  <a:pt x="1050" y="126"/>
                </a:lnTo>
                <a:lnTo>
                  <a:pt x="1562" y="120"/>
                </a:lnTo>
                <a:lnTo>
                  <a:pt x="1667" y="119"/>
                </a:lnTo>
                <a:lnTo>
                  <a:pt x="1750" y="118"/>
                </a:lnTo>
                <a:lnTo>
                  <a:pt x="1886" y="116"/>
                </a:lnTo>
                <a:lnTo>
                  <a:pt x="1954" y="115"/>
                </a:lnTo>
                <a:lnTo>
                  <a:pt x="2001" y="114"/>
                </a:lnTo>
                <a:lnTo>
                  <a:pt x="2064" y="114"/>
                </a:lnTo>
                <a:lnTo>
                  <a:pt x="2145" y="113"/>
                </a:lnTo>
                <a:lnTo>
                  <a:pt x="2199" y="112"/>
                </a:lnTo>
                <a:lnTo>
                  <a:pt x="2213" y="112"/>
                </a:lnTo>
                <a:lnTo>
                  <a:pt x="2343" y="111"/>
                </a:lnTo>
                <a:lnTo>
                  <a:pt x="2438" y="109"/>
                </a:lnTo>
                <a:lnTo>
                  <a:pt x="2488" y="107"/>
                </a:lnTo>
                <a:lnTo>
                  <a:pt x="2518" y="106"/>
                </a:lnTo>
                <a:lnTo>
                  <a:pt x="2549" y="105"/>
                </a:lnTo>
                <a:lnTo>
                  <a:pt x="2663" y="100"/>
                </a:lnTo>
                <a:lnTo>
                  <a:pt x="2780" y="95"/>
                </a:lnTo>
                <a:lnTo>
                  <a:pt x="2781" y="95"/>
                </a:lnTo>
                <a:lnTo>
                  <a:pt x="2797" y="94"/>
                </a:lnTo>
                <a:lnTo>
                  <a:pt x="2818" y="94"/>
                </a:lnTo>
                <a:lnTo>
                  <a:pt x="2833" y="94"/>
                </a:lnTo>
                <a:lnTo>
                  <a:pt x="2846" y="93"/>
                </a:lnTo>
                <a:lnTo>
                  <a:pt x="2863" y="93"/>
                </a:lnTo>
                <a:lnTo>
                  <a:pt x="2886" y="92"/>
                </a:lnTo>
                <a:lnTo>
                  <a:pt x="2907" y="92"/>
                </a:lnTo>
                <a:lnTo>
                  <a:pt x="2918" y="90"/>
                </a:lnTo>
                <a:lnTo>
                  <a:pt x="2928" y="92"/>
                </a:lnTo>
                <a:lnTo>
                  <a:pt x="2941" y="92"/>
                </a:lnTo>
                <a:lnTo>
                  <a:pt x="2945" y="92"/>
                </a:lnTo>
                <a:lnTo>
                  <a:pt x="2955" y="93"/>
                </a:lnTo>
                <a:lnTo>
                  <a:pt x="2964" y="93"/>
                </a:lnTo>
                <a:lnTo>
                  <a:pt x="2974" y="93"/>
                </a:lnTo>
                <a:lnTo>
                  <a:pt x="2984" y="93"/>
                </a:lnTo>
                <a:lnTo>
                  <a:pt x="2991" y="94"/>
                </a:lnTo>
                <a:lnTo>
                  <a:pt x="2992" y="94"/>
                </a:lnTo>
                <a:lnTo>
                  <a:pt x="2992" y="94"/>
                </a:lnTo>
                <a:lnTo>
                  <a:pt x="3001" y="94"/>
                </a:lnTo>
                <a:lnTo>
                  <a:pt x="3007" y="94"/>
                </a:lnTo>
                <a:lnTo>
                  <a:pt x="3016" y="94"/>
                </a:lnTo>
                <a:lnTo>
                  <a:pt x="3019" y="94"/>
                </a:lnTo>
                <a:lnTo>
                  <a:pt x="3036" y="95"/>
                </a:lnTo>
                <a:lnTo>
                  <a:pt x="3038" y="95"/>
                </a:lnTo>
                <a:lnTo>
                  <a:pt x="3056" y="94"/>
                </a:lnTo>
                <a:lnTo>
                  <a:pt x="3071" y="94"/>
                </a:lnTo>
                <a:lnTo>
                  <a:pt x="3076" y="94"/>
                </a:lnTo>
                <a:lnTo>
                  <a:pt x="3086" y="94"/>
                </a:lnTo>
                <a:lnTo>
                  <a:pt x="3100" y="94"/>
                </a:lnTo>
                <a:lnTo>
                  <a:pt x="3114" y="94"/>
                </a:lnTo>
                <a:lnTo>
                  <a:pt x="3116" y="94"/>
                </a:lnTo>
                <a:lnTo>
                  <a:pt x="3130" y="94"/>
                </a:lnTo>
                <a:lnTo>
                  <a:pt x="3141" y="94"/>
                </a:lnTo>
                <a:lnTo>
                  <a:pt x="3146" y="94"/>
                </a:lnTo>
                <a:lnTo>
                  <a:pt x="3157" y="94"/>
                </a:lnTo>
                <a:lnTo>
                  <a:pt x="3162" y="94"/>
                </a:lnTo>
                <a:lnTo>
                  <a:pt x="3162" y="94"/>
                </a:lnTo>
                <a:lnTo>
                  <a:pt x="3168" y="95"/>
                </a:lnTo>
                <a:lnTo>
                  <a:pt x="3176" y="95"/>
                </a:lnTo>
                <a:lnTo>
                  <a:pt x="3183" y="95"/>
                </a:lnTo>
                <a:lnTo>
                  <a:pt x="3196" y="97"/>
                </a:lnTo>
                <a:lnTo>
                  <a:pt x="3202" y="97"/>
                </a:lnTo>
                <a:lnTo>
                  <a:pt x="3211" y="97"/>
                </a:lnTo>
                <a:lnTo>
                  <a:pt x="3218" y="98"/>
                </a:lnTo>
                <a:lnTo>
                  <a:pt x="3228" y="98"/>
                </a:lnTo>
                <a:lnTo>
                  <a:pt x="3236" y="99"/>
                </a:lnTo>
                <a:lnTo>
                  <a:pt x="3245" y="99"/>
                </a:lnTo>
                <a:lnTo>
                  <a:pt x="3256" y="99"/>
                </a:lnTo>
                <a:lnTo>
                  <a:pt x="3259" y="99"/>
                </a:lnTo>
                <a:lnTo>
                  <a:pt x="3269" y="98"/>
                </a:lnTo>
                <a:lnTo>
                  <a:pt x="3274" y="98"/>
                </a:lnTo>
                <a:lnTo>
                  <a:pt x="3281" y="97"/>
                </a:lnTo>
                <a:lnTo>
                  <a:pt x="3286" y="97"/>
                </a:lnTo>
                <a:lnTo>
                  <a:pt x="3294" y="96"/>
                </a:lnTo>
                <a:lnTo>
                  <a:pt x="3300" y="95"/>
                </a:lnTo>
                <a:lnTo>
                  <a:pt x="3307" y="95"/>
                </a:lnTo>
                <a:lnTo>
                  <a:pt x="3314" y="95"/>
                </a:lnTo>
                <a:lnTo>
                  <a:pt x="3324" y="94"/>
                </a:lnTo>
                <a:lnTo>
                  <a:pt x="3330" y="94"/>
                </a:lnTo>
                <a:lnTo>
                  <a:pt x="3346" y="93"/>
                </a:lnTo>
                <a:lnTo>
                  <a:pt x="3352" y="93"/>
                </a:lnTo>
                <a:lnTo>
                  <a:pt x="3364" y="93"/>
                </a:lnTo>
                <a:lnTo>
                  <a:pt x="3377" y="93"/>
                </a:lnTo>
                <a:lnTo>
                  <a:pt x="3385" y="93"/>
                </a:lnTo>
                <a:lnTo>
                  <a:pt x="3393" y="93"/>
                </a:lnTo>
                <a:lnTo>
                  <a:pt x="3399" y="93"/>
                </a:lnTo>
                <a:lnTo>
                  <a:pt x="3410" y="92"/>
                </a:lnTo>
                <a:lnTo>
                  <a:pt x="3413" y="92"/>
                </a:lnTo>
                <a:lnTo>
                  <a:pt x="3419" y="92"/>
                </a:lnTo>
                <a:lnTo>
                  <a:pt x="3425" y="93"/>
                </a:lnTo>
                <a:lnTo>
                  <a:pt x="3433" y="93"/>
                </a:lnTo>
                <a:lnTo>
                  <a:pt x="3441" y="93"/>
                </a:lnTo>
                <a:lnTo>
                  <a:pt x="3445" y="93"/>
                </a:lnTo>
                <a:lnTo>
                  <a:pt x="3455" y="94"/>
                </a:lnTo>
                <a:lnTo>
                  <a:pt x="3467" y="95"/>
                </a:lnTo>
                <a:lnTo>
                  <a:pt x="3476" y="95"/>
                </a:lnTo>
                <a:lnTo>
                  <a:pt x="3482" y="94"/>
                </a:lnTo>
                <a:lnTo>
                  <a:pt x="3492" y="94"/>
                </a:lnTo>
                <a:lnTo>
                  <a:pt x="3499" y="94"/>
                </a:lnTo>
                <a:lnTo>
                  <a:pt x="3506" y="93"/>
                </a:lnTo>
                <a:lnTo>
                  <a:pt x="3514" y="93"/>
                </a:lnTo>
                <a:lnTo>
                  <a:pt x="3522" y="93"/>
                </a:lnTo>
                <a:lnTo>
                  <a:pt x="3529" y="93"/>
                </a:lnTo>
                <a:lnTo>
                  <a:pt x="3536" y="93"/>
                </a:lnTo>
                <a:lnTo>
                  <a:pt x="3543" y="92"/>
                </a:lnTo>
                <a:lnTo>
                  <a:pt x="3554" y="92"/>
                </a:lnTo>
                <a:lnTo>
                  <a:pt x="3561" y="92"/>
                </a:lnTo>
                <a:lnTo>
                  <a:pt x="3572" y="92"/>
                </a:lnTo>
                <a:lnTo>
                  <a:pt x="3581" y="92"/>
                </a:lnTo>
                <a:lnTo>
                  <a:pt x="3590" y="92"/>
                </a:lnTo>
                <a:lnTo>
                  <a:pt x="3598" y="92"/>
                </a:lnTo>
                <a:lnTo>
                  <a:pt x="3603" y="92"/>
                </a:lnTo>
                <a:lnTo>
                  <a:pt x="3611" y="92"/>
                </a:lnTo>
                <a:lnTo>
                  <a:pt x="3614" y="92"/>
                </a:lnTo>
                <a:lnTo>
                  <a:pt x="3620" y="92"/>
                </a:lnTo>
                <a:lnTo>
                  <a:pt x="3625" y="92"/>
                </a:lnTo>
                <a:lnTo>
                  <a:pt x="3631" y="92"/>
                </a:lnTo>
                <a:lnTo>
                  <a:pt x="3634" y="92"/>
                </a:lnTo>
                <a:lnTo>
                  <a:pt x="3643" y="92"/>
                </a:lnTo>
                <a:lnTo>
                  <a:pt x="3650" y="92"/>
                </a:lnTo>
                <a:lnTo>
                  <a:pt x="3657" y="92"/>
                </a:lnTo>
                <a:lnTo>
                  <a:pt x="3660" y="92"/>
                </a:lnTo>
                <a:lnTo>
                  <a:pt x="3669" y="90"/>
                </a:lnTo>
                <a:lnTo>
                  <a:pt x="3674" y="90"/>
                </a:lnTo>
                <a:lnTo>
                  <a:pt x="3683" y="90"/>
                </a:lnTo>
                <a:lnTo>
                  <a:pt x="3687" y="90"/>
                </a:lnTo>
                <a:lnTo>
                  <a:pt x="3697" y="90"/>
                </a:lnTo>
                <a:lnTo>
                  <a:pt x="3703" y="90"/>
                </a:lnTo>
                <a:lnTo>
                  <a:pt x="3713" y="89"/>
                </a:lnTo>
                <a:lnTo>
                  <a:pt x="3723" y="89"/>
                </a:lnTo>
                <a:lnTo>
                  <a:pt x="3725" y="89"/>
                </a:lnTo>
                <a:lnTo>
                  <a:pt x="3740" y="89"/>
                </a:lnTo>
                <a:lnTo>
                  <a:pt x="3747" y="89"/>
                </a:lnTo>
                <a:lnTo>
                  <a:pt x="3755" y="88"/>
                </a:lnTo>
                <a:lnTo>
                  <a:pt x="3761" y="88"/>
                </a:lnTo>
                <a:lnTo>
                  <a:pt x="3768" y="87"/>
                </a:lnTo>
                <a:lnTo>
                  <a:pt x="3777" y="87"/>
                </a:lnTo>
                <a:lnTo>
                  <a:pt x="3786" y="87"/>
                </a:lnTo>
                <a:lnTo>
                  <a:pt x="3793" y="86"/>
                </a:lnTo>
                <a:lnTo>
                  <a:pt x="3801" y="86"/>
                </a:lnTo>
                <a:lnTo>
                  <a:pt x="3811" y="86"/>
                </a:lnTo>
                <a:lnTo>
                  <a:pt x="3818" y="86"/>
                </a:lnTo>
                <a:lnTo>
                  <a:pt x="3829" y="85"/>
                </a:lnTo>
                <a:lnTo>
                  <a:pt x="3833" y="85"/>
                </a:lnTo>
                <a:lnTo>
                  <a:pt x="3840" y="85"/>
                </a:lnTo>
                <a:lnTo>
                  <a:pt x="3850" y="84"/>
                </a:lnTo>
                <a:lnTo>
                  <a:pt x="3858" y="84"/>
                </a:lnTo>
                <a:lnTo>
                  <a:pt x="3869" y="83"/>
                </a:lnTo>
                <a:lnTo>
                  <a:pt x="3875" y="83"/>
                </a:lnTo>
                <a:lnTo>
                  <a:pt x="3887" y="82"/>
                </a:lnTo>
                <a:lnTo>
                  <a:pt x="3893" y="82"/>
                </a:lnTo>
                <a:lnTo>
                  <a:pt x="3900" y="81"/>
                </a:lnTo>
                <a:lnTo>
                  <a:pt x="3907" y="81"/>
                </a:lnTo>
                <a:lnTo>
                  <a:pt x="3917" y="80"/>
                </a:lnTo>
                <a:lnTo>
                  <a:pt x="3923" y="80"/>
                </a:lnTo>
                <a:lnTo>
                  <a:pt x="3931" y="79"/>
                </a:lnTo>
                <a:lnTo>
                  <a:pt x="3945" y="80"/>
                </a:lnTo>
                <a:lnTo>
                  <a:pt x="3957" y="80"/>
                </a:lnTo>
                <a:lnTo>
                  <a:pt x="3966" y="80"/>
                </a:lnTo>
                <a:lnTo>
                  <a:pt x="3978" y="80"/>
                </a:lnTo>
                <a:lnTo>
                  <a:pt x="3983" y="81"/>
                </a:lnTo>
                <a:lnTo>
                  <a:pt x="3994" y="81"/>
                </a:lnTo>
                <a:lnTo>
                  <a:pt x="4009" y="81"/>
                </a:lnTo>
                <a:lnTo>
                  <a:pt x="4018" y="81"/>
                </a:lnTo>
                <a:lnTo>
                  <a:pt x="4033" y="81"/>
                </a:lnTo>
                <a:lnTo>
                  <a:pt x="4044" y="81"/>
                </a:lnTo>
                <a:lnTo>
                  <a:pt x="4053" y="82"/>
                </a:lnTo>
                <a:lnTo>
                  <a:pt x="4061" y="82"/>
                </a:lnTo>
                <a:lnTo>
                  <a:pt x="4074" y="82"/>
                </a:lnTo>
                <a:lnTo>
                  <a:pt x="4088" y="82"/>
                </a:lnTo>
                <a:lnTo>
                  <a:pt x="4098" y="83"/>
                </a:lnTo>
                <a:lnTo>
                  <a:pt x="4107" y="83"/>
                </a:lnTo>
                <a:lnTo>
                  <a:pt x="4119" y="83"/>
                </a:lnTo>
                <a:lnTo>
                  <a:pt x="4145" y="83"/>
                </a:lnTo>
                <a:lnTo>
                  <a:pt x="4151" y="83"/>
                </a:lnTo>
                <a:lnTo>
                  <a:pt x="4158" y="84"/>
                </a:lnTo>
                <a:lnTo>
                  <a:pt x="4193" y="86"/>
                </a:lnTo>
                <a:lnTo>
                  <a:pt x="4204" y="87"/>
                </a:lnTo>
                <a:lnTo>
                  <a:pt x="4223" y="87"/>
                </a:lnTo>
                <a:lnTo>
                  <a:pt x="4230" y="88"/>
                </a:lnTo>
                <a:lnTo>
                  <a:pt x="4244" y="88"/>
                </a:lnTo>
                <a:lnTo>
                  <a:pt x="4265" y="89"/>
                </a:lnTo>
                <a:lnTo>
                  <a:pt x="4279" y="90"/>
                </a:lnTo>
                <a:lnTo>
                  <a:pt x="4285" y="90"/>
                </a:lnTo>
                <a:lnTo>
                  <a:pt x="4298" y="92"/>
                </a:lnTo>
                <a:lnTo>
                  <a:pt x="4307" y="92"/>
                </a:lnTo>
                <a:lnTo>
                  <a:pt x="4309" y="92"/>
                </a:lnTo>
                <a:lnTo>
                  <a:pt x="4343" y="93"/>
                </a:lnTo>
                <a:lnTo>
                  <a:pt x="4347" y="93"/>
                </a:lnTo>
                <a:lnTo>
                  <a:pt x="4393" y="94"/>
                </a:lnTo>
                <a:lnTo>
                  <a:pt x="4411" y="94"/>
                </a:lnTo>
                <a:lnTo>
                  <a:pt x="4432" y="94"/>
                </a:lnTo>
                <a:lnTo>
                  <a:pt x="4437" y="94"/>
                </a:lnTo>
                <a:lnTo>
                  <a:pt x="4461" y="95"/>
                </a:lnTo>
                <a:lnTo>
                  <a:pt x="4470" y="95"/>
                </a:lnTo>
                <a:lnTo>
                  <a:pt x="4485" y="95"/>
                </a:lnTo>
                <a:lnTo>
                  <a:pt x="4500" y="96"/>
                </a:lnTo>
                <a:lnTo>
                  <a:pt x="4512" y="96"/>
                </a:lnTo>
                <a:lnTo>
                  <a:pt x="4527" y="97"/>
                </a:lnTo>
                <a:lnTo>
                  <a:pt x="4541" y="97"/>
                </a:lnTo>
                <a:lnTo>
                  <a:pt x="4561" y="97"/>
                </a:lnTo>
                <a:lnTo>
                  <a:pt x="4572" y="98"/>
                </a:lnTo>
                <a:lnTo>
                  <a:pt x="4582" y="98"/>
                </a:lnTo>
                <a:lnTo>
                  <a:pt x="4604" y="98"/>
                </a:lnTo>
                <a:lnTo>
                  <a:pt x="4612" y="98"/>
                </a:lnTo>
                <a:lnTo>
                  <a:pt x="4626" y="99"/>
                </a:lnTo>
                <a:lnTo>
                  <a:pt x="4641" y="99"/>
                </a:lnTo>
                <a:lnTo>
                  <a:pt x="4658" y="100"/>
                </a:lnTo>
                <a:lnTo>
                  <a:pt x="4666" y="100"/>
                </a:lnTo>
                <a:lnTo>
                  <a:pt x="4681" y="98"/>
                </a:lnTo>
                <a:lnTo>
                  <a:pt x="4693" y="98"/>
                </a:lnTo>
                <a:lnTo>
                  <a:pt x="4711" y="96"/>
                </a:lnTo>
                <a:lnTo>
                  <a:pt x="4721" y="95"/>
                </a:lnTo>
                <a:lnTo>
                  <a:pt x="4742" y="93"/>
                </a:lnTo>
                <a:lnTo>
                  <a:pt x="4760" y="92"/>
                </a:lnTo>
                <a:lnTo>
                  <a:pt x="4772" y="90"/>
                </a:lnTo>
                <a:lnTo>
                  <a:pt x="4783" y="89"/>
                </a:lnTo>
                <a:lnTo>
                  <a:pt x="4791" y="88"/>
                </a:lnTo>
                <a:lnTo>
                  <a:pt x="4797" y="87"/>
                </a:lnTo>
                <a:lnTo>
                  <a:pt x="4802" y="87"/>
                </a:lnTo>
                <a:lnTo>
                  <a:pt x="4808" y="88"/>
                </a:lnTo>
                <a:lnTo>
                  <a:pt x="4818" y="88"/>
                </a:lnTo>
                <a:lnTo>
                  <a:pt x="4824" y="88"/>
                </a:lnTo>
                <a:lnTo>
                  <a:pt x="4834" y="88"/>
                </a:lnTo>
                <a:lnTo>
                  <a:pt x="4841" y="88"/>
                </a:lnTo>
                <a:lnTo>
                  <a:pt x="4848" y="89"/>
                </a:lnTo>
                <a:lnTo>
                  <a:pt x="4852" y="89"/>
                </a:lnTo>
                <a:lnTo>
                  <a:pt x="4861" y="89"/>
                </a:lnTo>
                <a:lnTo>
                  <a:pt x="4867" y="89"/>
                </a:lnTo>
                <a:lnTo>
                  <a:pt x="4875" y="89"/>
                </a:lnTo>
                <a:lnTo>
                  <a:pt x="4883" y="90"/>
                </a:lnTo>
                <a:lnTo>
                  <a:pt x="4890" y="90"/>
                </a:lnTo>
                <a:lnTo>
                  <a:pt x="4900" y="92"/>
                </a:lnTo>
                <a:lnTo>
                  <a:pt x="4907" y="92"/>
                </a:lnTo>
                <a:lnTo>
                  <a:pt x="4920" y="92"/>
                </a:lnTo>
                <a:lnTo>
                  <a:pt x="4930" y="93"/>
                </a:lnTo>
                <a:lnTo>
                  <a:pt x="4939" y="93"/>
                </a:lnTo>
                <a:lnTo>
                  <a:pt x="4948" y="93"/>
                </a:lnTo>
                <a:lnTo>
                  <a:pt x="4954" y="93"/>
                </a:lnTo>
                <a:lnTo>
                  <a:pt x="4960" y="93"/>
                </a:lnTo>
                <a:lnTo>
                  <a:pt x="4964" y="93"/>
                </a:lnTo>
                <a:lnTo>
                  <a:pt x="4968" y="93"/>
                </a:lnTo>
                <a:lnTo>
                  <a:pt x="4978" y="93"/>
                </a:lnTo>
                <a:lnTo>
                  <a:pt x="4982" y="93"/>
                </a:lnTo>
                <a:lnTo>
                  <a:pt x="4994" y="93"/>
                </a:lnTo>
                <a:lnTo>
                  <a:pt x="5005" y="93"/>
                </a:lnTo>
                <a:lnTo>
                  <a:pt x="5014" y="93"/>
                </a:lnTo>
                <a:lnTo>
                  <a:pt x="5027" y="92"/>
                </a:lnTo>
                <a:lnTo>
                  <a:pt x="5038" y="92"/>
                </a:lnTo>
                <a:lnTo>
                  <a:pt x="5047" y="90"/>
                </a:lnTo>
                <a:lnTo>
                  <a:pt x="5059" y="89"/>
                </a:lnTo>
                <a:lnTo>
                  <a:pt x="5076" y="89"/>
                </a:lnTo>
                <a:lnTo>
                  <a:pt x="5095" y="88"/>
                </a:lnTo>
                <a:lnTo>
                  <a:pt x="5111" y="87"/>
                </a:lnTo>
                <a:lnTo>
                  <a:pt x="5129" y="86"/>
                </a:lnTo>
                <a:lnTo>
                  <a:pt x="5151" y="85"/>
                </a:lnTo>
                <a:lnTo>
                  <a:pt x="5170" y="84"/>
                </a:lnTo>
                <a:lnTo>
                  <a:pt x="5195" y="83"/>
                </a:lnTo>
                <a:lnTo>
                  <a:pt x="5204" y="83"/>
                </a:lnTo>
                <a:lnTo>
                  <a:pt x="5214" y="82"/>
                </a:lnTo>
                <a:lnTo>
                  <a:pt x="5222" y="82"/>
                </a:lnTo>
                <a:lnTo>
                  <a:pt x="5231" y="81"/>
                </a:lnTo>
                <a:lnTo>
                  <a:pt x="5236" y="81"/>
                </a:lnTo>
                <a:lnTo>
                  <a:pt x="5240" y="81"/>
                </a:lnTo>
                <a:lnTo>
                  <a:pt x="5249" y="80"/>
                </a:lnTo>
                <a:lnTo>
                  <a:pt x="5253" y="80"/>
                </a:lnTo>
                <a:lnTo>
                  <a:pt x="5259" y="80"/>
                </a:lnTo>
                <a:lnTo>
                  <a:pt x="5262" y="80"/>
                </a:lnTo>
                <a:lnTo>
                  <a:pt x="5269" y="80"/>
                </a:lnTo>
                <a:lnTo>
                  <a:pt x="5273" y="80"/>
                </a:lnTo>
                <a:lnTo>
                  <a:pt x="5280" y="80"/>
                </a:lnTo>
                <a:lnTo>
                  <a:pt x="5288" y="79"/>
                </a:lnTo>
                <a:lnTo>
                  <a:pt x="5300" y="79"/>
                </a:lnTo>
                <a:lnTo>
                  <a:pt x="5313" y="79"/>
                </a:lnTo>
                <a:lnTo>
                  <a:pt x="5319" y="79"/>
                </a:lnTo>
                <a:lnTo>
                  <a:pt x="5332" y="79"/>
                </a:lnTo>
                <a:lnTo>
                  <a:pt x="5342" y="79"/>
                </a:lnTo>
                <a:lnTo>
                  <a:pt x="5353" y="80"/>
                </a:lnTo>
                <a:lnTo>
                  <a:pt x="5372" y="81"/>
                </a:lnTo>
                <a:lnTo>
                  <a:pt x="5385" y="81"/>
                </a:lnTo>
                <a:lnTo>
                  <a:pt x="5390" y="81"/>
                </a:lnTo>
                <a:lnTo>
                  <a:pt x="5394" y="82"/>
                </a:lnTo>
                <a:lnTo>
                  <a:pt x="5403" y="83"/>
                </a:lnTo>
                <a:lnTo>
                  <a:pt x="5407" y="83"/>
                </a:lnTo>
                <a:lnTo>
                  <a:pt x="5413" y="84"/>
                </a:lnTo>
                <a:lnTo>
                  <a:pt x="5421" y="84"/>
                </a:lnTo>
                <a:lnTo>
                  <a:pt x="5433" y="86"/>
                </a:lnTo>
                <a:lnTo>
                  <a:pt x="5445" y="87"/>
                </a:lnTo>
                <a:lnTo>
                  <a:pt x="5456" y="88"/>
                </a:lnTo>
                <a:lnTo>
                  <a:pt x="5469" y="89"/>
                </a:lnTo>
                <a:lnTo>
                  <a:pt x="5480" y="92"/>
                </a:lnTo>
                <a:lnTo>
                  <a:pt x="5489" y="92"/>
                </a:lnTo>
                <a:lnTo>
                  <a:pt x="5500" y="93"/>
                </a:lnTo>
                <a:lnTo>
                  <a:pt x="5504" y="93"/>
                </a:lnTo>
                <a:lnTo>
                  <a:pt x="5510" y="93"/>
                </a:lnTo>
                <a:lnTo>
                  <a:pt x="5517" y="93"/>
                </a:lnTo>
                <a:lnTo>
                  <a:pt x="5525" y="94"/>
                </a:lnTo>
                <a:lnTo>
                  <a:pt x="5532" y="94"/>
                </a:lnTo>
                <a:lnTo>
                  <a:pt x="5535" y="94"/>
                </a:lnTo>
                <a:lnTo>
                  <a:pt x="5541" y="94"/>
                </a:lnTo>
                <a:lnTo>
                  <a:pt x="5549" y="93"/>
                </a:lnTo>
                <a:lnTo>
                  <a:pt x="5560" y="93"/>
                </a:lnTo>
                <a:lnTo>
                  <a:pt x="5563" y="93"/>
                </a:lnTo>
                <a:lnTo>
                  <a:pt x="5572" y="94"/>
                </a:lnTo>
                <a:lnTo>
                  <a:pt x="5576" y="94"/>
                </a:lnTo>
                <a:lnTo>
                  <a:pt x="5581" y="95"/>
                </a:lnTo>
                <a:lnTo>
                  <a:pt x="5586" y="95"/>
                </a:lnTo>
                <a:lnTo>
                  <a:pt x="5595" y="95"/>
                </a:lnTo>
                <a:lnTo>
                  <a:pt x="5603" y="96"/>
                </a:lnTo>
                <a:lnTo>
                  <a:pt x="5610" y="96"/>
                </a:lnTo>
                <a:lnTo>
                  <a:pt x="5614" y="96"/>
                </a:lnTo>
                <a:lnTo>
                  <a:pt x="5621" y="97"/>
                </a:lnTo>
                <a:lnTo>
                  <a:pt x="5626" y="97"/>
                </a:lnTo>
                <a:lnTo>
                  <a:pt x="5636" y="97"/>
                </a:lnTo>
                <a:lnTo>
                  <a:pt x="5648" y="98"/>
                </a:lnTo>
                <a:lnTo>
                  <a:pt x="5655" y="98"/>
                </a:lnTo>
                <a:lnTo>
                  <a:pt x="5662" y="99"/>
                </a:lnTo>
                <a:lnTo>
                  <a:pt x="5666" y="99"/>
                </a:lnTo>
                <a:lnTo>
                  <a:pt x="5677" y="100"/>
                </a:lnTo>
                <a:lnTo>
                  <a:pt x="5689" y="99"/>
                </a:lnTo>
                <a:lnTo>
                  <a:pt x="5696" y="98"/>
                </a:lnTo>
                <a:lnTo>
                  <a:pt x="5706" y="98"/>
                </a:lnTo>
                <a:lnTo>
                  <a:pt x="5722" y="97"/>
                </a:lnTo>
                <a:lnTo>
                  <a:pt x="5726" y="97"/>
                </a:lnTo>
                <a:lnTo>
                  <a:pt x="5730" y="97"/>
                </a:lnTo>
                <a:lnTo>
                  <a:pt x="5737" y="96"/>
                </a:lnTo>
                <a:lnTo>
                  <a:pt x="5741" y="96"/>
                </a:lnTo>
                <a:lnTo>
                  <a:pt x="5748" y="96"/>
                </a:lnTo>
                <a:lnTo>
                  <a:pt x="5754" y="96"/>
                </a:lnTo>
                <a:lnTo>
                  <a:pt x="5760" y="96"/>
                </a:lnTo>
                <a:lnTo>
                  <a:pt x="5765" y="97"/>
                </a:lnTo>
                <a:lnTo>
                  <a:pt x="5776" y="97"/>
                </a:lnTo>
                <a:lnTo>
                  <a:pt x="5786" y="98"/>
                </a:lnTo>
                <a:lnTo>
                  <a:pt x="5802" y="98"/>
                </a:lnTo>
                <a:lnTo>
                  <a:pt x="5820" y="100"/>
                </a:lnTo>
                <a:lnTo>
                  <a:pt x="5833" y="100"/>
                </a:lnTo>
                <a:lnTo>
                  <a:pt x="5864" y="100"/>
                </a:lnTo>
                <a:lnTo>
                  <a:pt x="5877" y="100"/>
                </a:lnTo>
                <a:lnTo>
                  <a:pt x="5897" y="100"/>
                </a:lnTo>
                <a:lnTo>
                  <a:pt x="5916" y="100"/>
                </a:lnTo>
                <a:lnTo>
                  <a:pt x="5935" y="100"/>
                </a:lnTo>
                <a:lnTo>
                  <a:pt x="5958" y="100"/>
                </a:lnTo>
                <a:lnTo>
                  <a:pt x="5969" y="100"/>
                </a:lnTo>
                <a:lnTo>
                  <a:pt x="5980" y="100"/>
                </a:lnTo>
                <a:lnTo>
                  <a:pt x="6007" y="100"/>
                </a:lnTo>
                <a:lnTo>
                  <a:pt x="6022" y="100"/>
                </a:lnTo>
                <a:lnTo>
                  <a:pt x="6050" y="100"/>
                </a:lnTo>
                <a:lnTo>
                  <a:pt x="6062" y="100"/>
                </a:lnTo>
                <a:lnTo>
                  <a:pt x="6079" y="100"/>
                </a:lnTo>
                <a:lnTo>
                  <a:pt x="6107" y="98"/>
                </a:lnTo>
                <a:lnTo>
                  <a:pt x="6126" y="98"/>
                </a:lnTo>
                <a:lnTo>
                  <a:pt x="6140" y="97"/>
                </a:lnTo>
                <a:lnTo>
                  <a:pt x="6164" y="97"/>
                </a:lnTo>
                <a:lnTo>
                  <a:pt x="6179" y="96"/>
                </a:lnTo>
                <a:lnTo>
                  <a:pt x="6197" y="95"/>
                </a:lnTo>
                <a:lnTo>
                  <a:pt x="6218" y="94"/>
                </a:lnTo>
                <a:lnTo>
                  <a:pt x="6228" y="93"/>
                </a:lnTo>
                <a:lnTo>
                  <a:pt x="6242" y="92"/>
                </a:lnTo>
                <a:lnTo>
                  <a:pt x="6260" y="90"/>
                </a:lnTo>
                <a:lnTo>
                  <a:pt x="6274" y="89"/>
                </a:lnTo>
                <a:lnTo>
                  <a:pt x="6282" y="89"/>
                </a:lnTo>
                <a:lnTo>
                  <a:pt x="6297" y="88"/>
                </a:lnTo>
                <a:lnTo>
                  <a:pt x="6306" y="87"/>
                </a:lnTo>
                <a:lnTo>
                  <a:pt x="6324" y="86"/>
                </a:lnTo>
                <a:lnTo>
                  <a:pt x="6335" y="86"/>
                </a:lnTo>
                <a:lnTo>
                  <a:pt x="6351" y="85"/>
                </a:lnTo>
                <a:lnTo>
                  <a:pt x="6367" y="84"/>
                </a:lnTo>
                <a:lnTo>
                  <a:pt x="6383" y="84"/>
                </a:lnTo>
                <a:lnTo>
                  <a:pt x="6399" y="83"/>
                </a:lnTo>
                <a:lnTo>
                  <a:pt x="6421" y="82"/>
                </a:lnTo>
                <a:lnTo>
                  <a:pt x="6425" y="82"/>
                </a:lnTo>
                <a:lnTo>
                  <a:pt x="6437" y="81"/>
                </a:lnTo>
                <a:lnTo>
                  <a:pt x="6455" y="81"/>
                </a:lnTo>
                <a:lnTo>
                  <a:pt x="6472" y="80"/>
                </a:lnTo>
                <a:lnTo>
                  <a:pt x="6485" y="79"/>
                </a:lnTo>
                <a:lnTo>
                  <a:pt x="6499" y="79"/>
                </a:lnTo>
                <a:lnTo>
                  <a:pt x="6514" y="77"/>
                </a:lnTo>
                <a:lnTo>
                  <a:pt x="6531" y="77"/>
                </a:lnTo>
                <a:lnTo>
                  <a:pt x="6539" y="76"/>
                </a:lnTo>
                <a:lnTo>
                  <a:pt x="6552" y="76"/>
                </a:lnTo>
                <a:lnTo>
                  <a:pt x="6567" y="75"/>
                </a:lnTo>
                <a:lnTo>
                  <a:pt x="6585" y="74"/>
                </a:lnTo>
                <a:lnTo>
                  <a:pt x="6597" y="74"/>
                </a:lnTo>
                <a:lnTo>
                  <a:pt x="6617" y="73"/>
                </a:lnTo>
                <a:lnTo>
                  <a:pt x="6639" y="72"/>
                </a:lnTo>
                <a:lnTo>
                  <a:pt x="6653" y="72"/>
                </a:lnTo>
                <a:lnTo>
                  <a:pt x="6670" y="71"/>
                </a:lnTo>
                <a:lnTo>
                  <a:pt x="6687" y="70"/>
                </a:lnTo>
                <a:lnTo>
                  <a:pt x="6705" y="69"/>
                </a:lnTo>
                <a:lnTo>
                  <a:pt x="6721" y="68"/>
                </a:lnTo>
                <a:lnTo>
                  <a:pt x="6734" y="68"/>
                </a:lnTo>
                <a:lnTo>
                  <a:pt x="6753" y="67"/>
                </a:lnTo>
                <a:lnTo>
                  <a:pt x="6759" y="67"/>
                </a:lnTo>
                <a:lnTo>
                  <a:pt x="6768" y="67"/>
                </a:lnTo>
                <a:lnTo>
                  <a:pt x="6780" y="65"/>
                </a:lnTo>
                <a:lnTo>
                  <a:pt x="6788" y="65"/>
                </a:lnTo>
                <a:lnTo>
                  <a:pt x="6804" y="64"/>
                </a:lnTo>
                <a:lnTo>
                  <a:pt x="6827" y="63"/>
                </a:lnTo>
                <a:lnTo>
                  <a:pt x="6834" y="63"/>
                </a:lnTo>
                <a:lnTo>
                  <a:pt x="6840" y="63"/>
                </a:lnTo>
                <a:lnTo>
                  <a:pt x="6865" y="62"/>
                </a:lnTo>
                <a:lnTo>
                  <a:pt x="6888" y="61"/>
                </a:lnTo>
                <a:lnTo>
                  <a:pt x="6902" y="60"/>
                </a:lnTo>
                <a:lnTo>
                  <a:pt x="6917" y="59"/>
                </a:lnTo>
                <a:lnTo>
                  <a:pt x="6936" y="59"/>
                </a:lnTo>
                <a:lnTo>
                  <a:pt x="6956" y="58"/>
                </a:lnTo>
                <a:lnTo>
                  <a:pt x="6975" y="57"/>
                </a:lnTo>
                <a:lnTo>
                  <a:pt x="6990" y="56"/>
                </a:lnTo>
                <a:lnTo>
                  <a:pt x="7016" y="55"/>
                </a:lnTo>
                <a:lnTo>
                  <a:pt x="7032" y="55"/>
                </a:lnTo>
                <a:lnTo>
                  <a:pt x="7045" y="54"/>
                </a:lnTo>
                <a:lnTo>
                  <a:pt x="7059" y="54"/>
                </a:lnTo>
                <a:lnTo>
                  <a:pt x="7068" y="52"/>
                </a:lnTo>
                <a:lnTo>
                  <a:pt x="7079" y="52"/>
                </a:lnTo>
                <a:lnTo>
                  <a:pt x="7092" y="51"/>
                </a:lnTo>
                <a:lnTo>
                  <a:pt x="7098" y="51"/>
                </a:lnTo>
                <a:lnTo>
                  <a:pt x="7114" y="50"/>
                </a:lnTo>
                <a:lnTo>
                  <a:pt x="7126" y="50"/>
                </a:lnTo>
                <a:lnTo>
                  <a:pt x="7138" y="49"/>
                </a:lnTo>
                <a:lnTo>
                  <a:pt x="7151" y="49"/>
                </a:lnTo>
                <a:lnTo>
                  <a:pt x="7159" y="49"/>
                </a:lnTo>
                <a:lnTo>
                  <a:pt x="7171" y="48"/>
                </a:lnTo>
                <a:lnTo>
                  <a:pt x="7183" y="47"/>
                </a:lnTo>
                <a:lnTo>
                  <a:pt x="7190" y="47"/>
                </a:lnTo>
                <a:lnTo>
                  <a:pt x="7200" y="47"/>
                </a:lnTo>
                <a:lnTo>
                  <a:pt x="7209" y="46"/>
                </a:lnTo>
                <a:lnTo>
                  <a:pt x="7213" y="46"/>
                </a:lnTo>
                <a:lnTo>
                  <a:pt x="7222" y="46"/>
                </a:lnTo>
                <a:lnTo>
                  <a:pt x="7232" y="46"/>
                </a:lnTo>
                <a:lnTo>
                  <a:pt x="7243" y="46"/>
                </a:lnTo>
                <a:lnTo>
                  <a:pt x="7254" y="46"/>
                </a:lnTo>
                <a:lnTo>
                  <a:pt x="7265" y="46"/>
                </a:lnTo>
                <a:lnTo>
                  <a:pt x="7275" y="46"/>
                </a:lnTo>
                <a:lnTo>
                  <a:pt x="7285" y="46"/>
                </a:lnTo>
                <a:lnTo>
                  <a:pt x="7300" y="46"/>
                </a:lnTo>
                <a:lnTo>
                  <a:pt x="7314" y="46"/>
                </a:lnTo>
                <a:lnTo>
                  <a:pt x="7324" y="45"/>
                </a:lnTo>
                <a:lnTo>
                  <a:pt x="7333" y="45"/>
                </a:lnTo>
                <a:lnTo>
                  <a:pt x="7347" y="45"/>
                </a:lnTo>
                <a:lnTo>
                  <a:pt x="7368" y="44"/>
                </a:lnTo>
                <a:lnTo>
                  <a:pt x="7378" y="44"/>
                </a:lnTo>
                <a:lnTo>
                  <a:pt x="7387" y="44"/>
                </a:lnTo>
                <a:lnTo>
                  <a:pt x="7402" y="43"/>
                </a:lnTo>
                <a:lnTo>
                  <a:pt x="7409" y="43"/>
                </a:lnTo>
                <a:lnTo>
                  <a:pt x="7418" y="42"/>
                </a:lnTo>
                <a:lnTo>
                  <a:pt x="7432" y="41"/>
                </a:lnTo>
                <a:lnTo>
                  <a:pt x="7443" y="39"/>
                </a:lnTo>
                <a:lnTo>
                  <a:pt x="7452" y="38"/>
                </a:lnTo>
                <a:lnTo>
                  <a:pt x="7460" y="38"/>
                </a:lnTo>
                <a:lnTo>
                  <a:pt x="7470" y="37"/>
                </a:lnTo>
                <a:lnTo>
                  <a:pt x="7478" y="36"/>
                </a:lnTo>
                <a:lnTo>
                  <a:pt x="7486" y="36"/>
                </a:lnTo>
                <a:lnTo>
                  <a:pt x="7501" y="36"/>
                </a:lnTo>
                <a:lnTo>
                  <a:pt x="7511" y="36"/>
                </a:lnTo>
                <a:lnTo>
                  <a:pt x="7525" y="35"/>
                </a:lnTo>
                <a:lnTo>
                  <a:pt x="7538" y="35"/>
                </a:lnTo>
                <a:lnTo>
                  <a:pt x="7551" y="35"/>
                </a:lnTo>
                <a:lnTo>
                  <a:pt x="7559" y="35"/>
                </a:lnTo>
                <a:lnTo>
                  <a:pt x="7563" y="34"/>
                </a:lnTo>
                <a:lnTo>
                  <a:pt x="7570" y="34"/>
                </a:lnTo>
                <a:lnTo>
                  <a:pt x="7578" y="34"/>
                </a:lnTo>
                <a:lnTo>
                  <a:pt x="7594" y="34"/>
                </a:lnTo>
                <a:lnTo>
                  <a:pt x="7607" y="34"/>
                </a:lnTo>
                <a:lnTo>
                  <a:pt x="7618" y="33"/>
                </a:lnTo>
                <a:lnTo>
                  <a:pt x="7628" y="33"/>
                </a:lnTo>
                <a:lnTo>
                  <a:pt x="7647" y="33"/>
                </a:lnTo>
                <a:lnTo>
                  <a:pt x="7660" y="33"/>
                </a:lnTo>
                <a:lnTo>
                  <a:pt x="7670" y="33"/>
                </a:lnTo>
                <a:lnTo>
                  <a:pt x="7687" y="32"/>
                </a:lnTo>
                <a:lnTo>
                  <a:pt x="7704" y="32"/>
                </a:lnTo>
                <a:lnTo>
                  <a:pt x="7716" y="31"/>
                </a:lnTo>
                <a:lnTo>
                  <a:pt x="7732" y="31"/>
                </a:lnTo>
                <a:lnTo>
                  <a:pt x="7751" y="31"/>
                </a:lnTo>
                <a:lnTo>
                  <a:pt x="7771" y="30"/>
                </a:lnTo>
                <a:lnTo>
                  <a:pt x="7793" y="30"/>
                </a:lnTo>
                <a:lnTo>
                  <a:pt x="7819" y="30"/>
                </a:lnTo>
                <a:lnTo>
                  <a:pt x="7840" y="28"/>
                </a:lnTo>
                <a:lnTo>
                  <a:pt x="7850" y="28"/>
                </a:lnTo>
                <a:lnTo>
                  <a:pt x="7876" y="25"/>
                </a:lnTo>
                <a:lnTo>
                  <a:pt x="7895" y="24"/>
                </a:lnTo>
                <a:lnTo>
                  <a:pt x="7908" y="23"/>
                </a:lnTo>
                <a:lnTo>
                  <a:pt x="7938" y="21"/>
                </a:lnTo>
                <a:lnTo>
                  <a:pt x="7958" y="20"/>
                </a:lnTo>
                <a:lnTo>
                  <a:pt x="7973" y="19"/>
                </a:lnTo>
                <a:lnTo>
                  <a:pt x="7985" y="19"/>
                </a:lnTo>
                <a:lnTo>
                  <a:pt x="7996" y="18"/>
                </a:lnTo>
                <a:lnTo>
                  <a:pt x="8014" y="17"/>
                </a:lnTo>
                <a:lnTo>
                  <a:pt x="8028" y="16"/>
                </a:lnTo>
                <a:lnTo>
                  <a:pt x="8048" y="15"/>
                </a:lnTo>
                <a:lnTo>
                  <a:pt x="8073" y="12"/>
                </a:lnTo>
                <a:lnTo>
                  <a:pt x="8102" y="9"/>
                </a:lnTo>
                <a:lnTo>
                  <a:pt x="8121" y="7"/>
                </a:lnTo>
                <a:lnTo>
                  <a:pt x="8135" y="6"/>
                </a:lnTo>
                <a:lnTo>
                  <a:pt x="8148" y="5"/>
                </a:lnTo>
                <a:lnTo>
                  <a:pt x="8161" y="5"/>
                </a:lnTo>
                <a:lnTo>
                  <a:pt x="8175" y="5"/>
                </a:lnTo>
                <a:lnTo>
                  <a:pt x="8186" y="5"/>
                </a:lnTo>
                <a:lnTo>
                  <a:pt x="8195" y="5"/>
                </a:lnTo>
                <a:lnTo>
                  <a:pt x="8206" y="5"/>
                </a:lnTo>
                <a:lnTo>
                  <a:pt x="8221" y="5"/>
                </a:lnTo>
                <a:lnTo>
                  <a:pt x="8229" y="5"/>
                </a:lnTo>
                <a:lnTo>
                  <a:pt x="8243" y="5"/>
                </a:lnTo>
                <a:lnTo>
                  <a:pt x="8254" y="5"/>
                </a:lnTo>
                <a:lnTo>
                  <a:pt x="8264" y="5"/>
                </a:lnTo>
                <a:lnTo>
                  <a:pt x="8277" y="6"/>
                </a:lnTo>
                <a:lnTo>
                  <a:pt x="8292" y="6"/>
                </a:lnTo>
                <a:lnTo>
                  <a:pt x="8308" y="7"/>
                </a:lnTo>
                <a:lnTo>
                  <a:pt x="8320" y="7"/>
                </a:lnTo>
                <a:lnTo>
                  <a:pt x="8335" y="8"/>
                </a:lnTo>
                <a:lnTo>
                  <a:pt x="8349" y="8"/>
                </a:lnTo>
                <a:lnTo>
                  <a:pt x="8366" y="6"/>
                </a:lnTo>
                <a:lnTo>
                  <a:pt x="8402" y="3"/>
                </a:lnTo>
                <a:lnTo>
                  <a:pt x="8426" y="0"/>
                </a:lnTo>
                <a:lnTo>
                  <a:pt x="8426" y="0"/>
                </a:lnTo>
                <a:lnTo>
                  <a:pt x="8402" y="3"/>
                </a:lnTo>
                <a:lnTo>
                  <a:pt x="8366" y="6"/>
                </a:lnTo>
                <a:lnTo>
                  <a:pt x="8349" y="8"/>
                </a:lnTo>
                <a:lnTo>
                  <a:pt x="8335" y="8"/>
                </a:lnTo>
                <a:lnTo>
                  <a:pt x="8320" y="7"/>
                </a:lnTo>
                <a:lnTo>
                  <a:pt x="8308" y="7"/>
                </a:lnTo>
                <a:lnTo>
                  <a:pt x="8292" y="6"/>
                </a:lnTo>
                <a:lnTo>
                  <a:pt x="8277" y="8"/>
                </a:lnTo>
                <a:lnTo>
                  <a:pt x="8264" y="10"/>
                </a:lnTo>
                <a:lnTo>
                  <a:pt x="8254" y="11"/>
                </a:lnTo>
                <a:lnTo>
                  <a:pt x="8243" y="13"/>
                </a:lnTo>
                <a:lnTo>
                  <a:pt x="8229" y="15"/>
                </a:lnTo>
                <a:lnTo>
                  <a:pt x="8221" y="15"/>
                </a:lnTo>
                <a:lnTo>
                  <a:pt x="8206" y="16"/>
                </a:lnTo>
                <a:lnTo>
                  <a:pt x="8195" y="17"/>
                </a:lnTo>
                <a:lnTo>
                  <a:pt x="8186" y="17"/>
                </a:lnTo>
                <a:lnTo>
                  <a:pt x="8175" y="18"/>
                </a:lnTo>
                <a:lnTo>
                  <a:pt x="8161" y="18"/>
                </a:lnTo>
                <a:lnTo>
                  <a:pt x="8148" y="19"/>
                </a:lnTo>
                <a:lnTo>
                  <a:pt x="8135" y="20"/>
                </a:lnTo>
                <a:lnTo>
                  <a:pt x="8121" y="20"/>
                </a:lnTo>
                <a:lnTo>
                  <a:pt x="8102" y="23"/>
                </a:lnTo>
                <a:lnTo>
                  <a:pt x="8073" y="25"/>
                </a:lnTo>
                <a:lnTo>
                  <a:pt x="8048" y="29"/>
                </a:lnTo>
                <a:lnTo>
                  <a:pt x="8028" y="30"/>
                </a:lnTo>
                <a:lnTo>
                  <a:pt x="8014" y="31"/>
                </a:lnTo>
                <a:lnTo>
                  <a:pt x="7996" y="33"/>
                </a:lnTo>
                <a:lnTo>
                  <a:pt x="7985" y="34"/>
                </a:lnTo>
                <a:lnTo>
                  <a:pt x="7973" y="34"/>
                </a:lnTo>
                <a:lnTo>
                  <a:pt x="7958" y="35"/>
                </a:lnTo>
                <a:lnTo>
                  <a:pt x="7938" y="36"/>
                </a:lnTo>
                <a:lnTo>
                  <a:pt x="7908" y="38"/>
                </a:lnTo>
                <a:lnTo>
                  <a:pt x="7895" y="39"/>
                </a:lnTo>
                <a:lnTo>
                  <a:pt x="7876" y="41"/>
                </a:lnTo>
                <a:lnTo>
                  <a:pt x="7850" y="42"/>
                </a:lnTo>
                <a:lnTo>
                  <a:pt x="7840" y="43"/>
                </a:lnTo>
                <a:lnTo>
                  <a:pt x="7819" y="44"/>
                </a:lnTo>
                <a:lnTo>
                  <a:pt x="7793" y="44"/>
                </a:lnTo>
                <a:lnTo>
                  <a:pt x="7771" y="45"/>
                </a:lnTo>
                <a:lnTo>
                  <a:pt x="7751" y="45"/>
                </a:lnTo>
                <a:lnTo>
                  <a:pt x="7732" y="46"/>
                </a:lnTo>
                <a:lnTo>
                  <a:pt x="7716" y="46"/>
                </a:lnTo>
                <a:lnTo>
                  <a:pt x="7704" y="46"/>
                </a:lnTo>
                <a:lnTo>
                  <a:pt x="7687" y="46"/>
                </a:lnTo>
                <a:lnTo>
                  <a:pt x="7670" y="47"/>
                </a:lnTo>
                <a:lnTo>
                  <a:pt x="7660" y="48"/>
                </a:lnTo>
                <a:lnTo>
                  <a:pt x="7647" y="48"/>
                </a:lnTo>
                <a:lnTo>
                  <a:pt x="7628" y="48"/>
                </a:lnTo>
                <a:lnTo>
                  <a:pt x="7618" y="48"/>
                </a:lnTo>
                <a:lnTo>
                  <a:pt x="7607" y="49"/>
                </a:lnTo>
                <a:lnTo>
                  <a:pt x="7594" y="49"/>
                </a:lnTo>
                <a:lnTo>
                  <a:pt x="7578" y="49"/>
                </a:lnTo>
                <a:lnTo>
                  <a:pt x="7570" y="49"/>
                </a:lnTo>
                <a:lnTo>
                  <a:pt x="7563" y="49"/>
                </a:lnTo>
                <a:lnTo>
                  <a:pt x="7559" y="50"/>
                </a:lnTo>
                <a:lnTo>
                  <a:pt x="7551" y="50"/>
                </a:lnTo>
                <a:lnTo>
                  <a:pt x="7538" y="50"/>
                </a:lnTo>
                <a:lnTo>
                  <a:pt x="7525" y="50"/>
                </a:lnTo>
                <a:lnTo>
                  <a:pt x="7511" y="50"/>
                </a:lnTo>
                <a:lnTo>
                  <a:pt x="7501" y="50"/>
                </a:lnTo>
                <a:lnTo>
                  <a:pt x="7486" y="51"/>
                </a:lnTo>
                <a:lnTo>
                  <a:pt x="7478" y="51"/>
                </a:lnTo>
                <a:lnTo>
                  <a:pt x="7470" y="51"/>
                </a:lnTo>
                <a:lnTo>
                  <a:pt x="7460" y="52"/>
                </a:lnTo>
                <a:lnTo>
                  <a:pt x="7452" y="52"/>
                </a:lnTo>
                <a:lnTo>
                  <a:pt x="7443" y="54"/>
                </a:lnTo>
                <a:lnTo>
                  <a:pt x="7432" y="55"/>
                </a:lnTo>
                <a:lnTo>
                  <a:pt x="7418" y="56"/>
                </a:lnTo>
                <a:lnTo>
                  <a:pt x="7409" y="57"/>
                </a:lnTo>
                <a:lnTo>
                  <a:pt x="7402" y="58"/>
                </a:lnTo>
                <a:lnTo>
                  <a:pt x="7387" y="59"/>
                </a:lnTo>
                <a:lnTo>
                  <a:pt x="7378" y="59"/>
                </a:lnTo>
                <a:lnTo>
                  <a:pt x="7368" y="60"/>
                </a:lnTo>
                <a:lnTo>
                  <a:pt x="7347" y="61"/>
                </a:lnTo>
                <a:lnTo>
                  <a:pt x="7333" y="62"/>
                </a:lnTo>
                <a:lnTo>
                  <a:pt x="7324" y="63"/>
                </a:lnTo>
                <a:lnTo>
                  <a:pt x="7314" y="64"/>
                </a:lnTo>
                <a:lnTo>
                  <a:pt x="7300" y="64"/>
                </a:lnTo>
                <a:lnTo>
                  <a:pt x="7285" y="64"/>
                </a:lnTo>
                <a:lnTo>
                  <a:pt x="7275" y="63"/>
                </a:lnTo>
                <a:lnTo>
                  <a:pt x="7265" y="63"/>
                </a:lnTo>
                <a:lnTo>
                  <a:pt x="7254" y="62"/>
                </a:lnTo>
                <a:lnTo>
                  <a:pt x="7243" y="62"/>
                </a:lnTo>
                <a:lnTo>
                  <a:pt x="7232" y="62"/>
                </a:lnTo>
                <a:lnTo>
                  <a:pt x="7222" y="62"/>
                </a:lnTo>
                <a:lnTo>
                  <a:pt x="7213" y="63"/>
                </a:lnTo>
                <a:lnTo>
                  <a:pt x="7209" y="63"/>
                </a:lnTo>
                <a:lnTo>
                  <a:pt x="7200" y="63"/>
                </a:lnTo>
                <a:lnTo>
                  <a:pt x="7190" y="63"/>
                </a:lnTo>
                <a:lnTo>
                  <a:pt x="7183" y="63"/>
                </a:lnTo>
                <a:lnTo>
                  <a:pt x="7171" y="64"/>
                </a:lnTo>
                <a:lnTo>
                  <a:pt x="7159" y="64"/>
                </a:lnTo>
                <a:lnTo>
                  <a:pt x="7151" y="64"/>
                </a:lnTo>
                <a:lnTo>
                  <a:pt x="7138" y="65"/>
                </a:lnTo>
                <a:lnTo>
                  <a:pt x="7126" y="67"/>
                </a:lnTo>
                <a:lnTo>
                  <a:pt x="7114" y="67"/>
                </a:lnTo>
                <a:lnTo>
                  <a:pt x="7098" y="68"/>
                </a:lnTo>
                <a:lnTo>
                  <a:pt x="7092" y="69"/>
                </a:lnTo>
                <a:lnTo>
                  <a:pt x="7079" y="70"/>
                </a:lnTo>
                <a:lnTo>
                  <a:pt x="7068" y="70"/>
                </a:lnTo>
                <a:lnTo>
                  <a:pt x="7059" y="71"/>
                </a:lnTo>
                <a:lnTo>
                  <a:pt x="7045" y="72"/>
                </a:lnTo>
                <a:lnTo>
                  <a:pt x="7032" y="72"/>
                </a:lnTo>
                <a:lnTo>
                  <a:pt x="7016" y="73"/>
                </a:lnTo>
                <a:lnTo>
                  <a:pt x="6990" y="75"/>
                </a:lnTo>
                <a:lnTo>
                  <a:pt x="6975" y="75"/>
                </a:lnTo>
                <a:lnTo>
                  <a:pt x="6956" y="77"/>
                </a:lnTo>
                <a:lnTo>
                  <a:pt x="6936" y="77"/>
                </a:lnTo>
                <a:lnTo>
                  <a:pt x="6917" y="79"/>
                </a:lnTo>
                <a:lnTo>
                  <a:pt x="6902" y="79"/>
                </a:lnTo>
                <a:lnTo>
                  <a:pt x="6888" y="80"/>
                </a:lnTo>
                <a:lnTo>
                  <a:pt x="6865" y="81"/>
                </a:lnTo>
                <a:lnTo>
                  <a:pt x="6840" y="82"/>
                </a:lnTo>
                <a:lnTo>
                  <a:pt x="6834" y="82"/>
                </a:lnTo>
                <a:lnTo>
                  <a:pt x="6827" y="82"/>
                </a:lnTo>
                <a:lnTo>
                  <a:pt x="6804" y="83"/>
                </a:lnTo>
                <a:lnTo>
                  <a:pt x="6788" y="84"/>
                </a:lnTo>
                <a:lnTo>
                  <a:pt x="6780" y="84"/>
                </a:lnTo>
                <a:lnTo>
                  <a:pt x="6768" y="84"/>
                </a:lnTo>
                <a:lnTo>
                  <a:pt x="6759" y="85"/>
                </a:lnTo>
                <a:lnTo>
                  <a:pt x="6753" y="85"/>
                </a:lnTo>
                <a:lnTo>
                  <a:pt x="6734" y="86"/>
                </a:lnTo>
                <a:lnTo>
                  <a:pt x="6721" y="87"/>
                </a:lnTo>
                <a:lnTo>
                  <a:pt x="6705" y="87"/>
                </a:lnTo>
                <a:lnTo>
                  <a:pt x="6687" y="89"/>
                </a:lnTo>
                <a:lnTo>
                  <a:pt x="6670" y="90"/>
                </a:lnTo>
                <a:lnTo>
                  <a:pt x="6653" y="92"/>
                </a:lnTo>
                <a:lnTo>
                  <a:pt x="6639" y="92"/>
                </a:lnTo>
                <a:lnTo>
                  <a:pt x="6617" y="94"/>
                </a:lnTo>
                <a:lnTo>
                  <a:pt x="6597" y="95"/>
                </a:lnTo>
                <a:lnTo>
                  <a:pt x="6585" y="95"/>
                </a:lnTo>
                <a:lnTo>
                  <a:pt x="6567" y="96"/>
                </a:lnTo>
                <a:lnTo>
                  <a:pt x="6552" y="96"/>
                </a:lnTo>
                <a:lnTo>
                  <a:pt x="6539" y="97"/>
                </a:lnTo>
                <a:lnTo>
                  <a:pt x="6531" y="97"/>
                </a:lnTo>
                <a:lnTo>
                  <a:pt x="6514" y="98"/>
                </a:lnTo>
                <a:lnTo>
                  <a:pt x="6499" y="98"/>
                </a:lnTo>
                <a:lnTo>
                  <a:pt x="6485" y="99"/>
                </a:lnTo>
                <a:lnTo>
                  <a:pt x="6472" y="100"/>
                </a:lnTo>
                <a:lnTo>
                  <a:pt x="6455" y="100"/>
                </a:lnTo>
                <a:lnTo>
                  <a:pt x="6437" y="101"/>
                </a:lnTo>
                <a:lnTo>
                  <a:pt x="6425" y="102"/>
                </a:lnTo>
                <a:lnTo>
                  <a:pt x="6421" y="102"/>
                </a:lnTo>
                <a:lnTo>
                  <a:pt x="6399" y="102"/>
                </a:lnTo>
                <a:lnTo>
                  <a:pt x="6383" y="101"/>
                </a:lnTo>
                <a:lnTo>
                  <a:pt x="6367" y="101"/>
                </a:lnTo>
                <a:lnTo>
                  <a:pt x="6351" y="102"/>
                </a:lnTo>
                <a:lnTo>
                  <a:pt x="6335" y="103"/>
                </a:lnTo>
                <a:lnTo>
                  <a:pt x="6324" y="105"/>
                </a:lnTo>
                <a:lnTo>
                  <a:pt x="6306" y="106"/>
                </a:lnTo>
                <a:lnTo>
                  <a:pt x="6297" y="106"/>
                </a:lnTo>
                <a:lnTo>
                  <a:pt x="6282" y="107"/>
                </a:lnTo>
                <a:lnTo>
                  <a:pt x="6274" y="108"/>
                </a:lnTo>
                <a:lnTo>
                  <a:pt x="6260" y="109"/>
                </a:lnTo>
                <a:lnTo>
                  <a:pt x="6242" y="111"/>
                </a:lnTo>
                <a:lnTo>
                  <a:pt x="6228" y="112"/>
                </a:lnTo>
                <a:lnTo>
                  <a:pt x="6218" y="112"/>
                </a:lnTo>
                <a:lnTo>
                  <a:pt x="6197" y="113"/>
                </a:lnTo>
                <a:lnTo>
                  <a:pt x="6179" y="114"/>
                </a:lnTo>
                <a:lnTo>
                  <a:pt x="6164" y="115"/>
                </a:lnTo>
                <a:lnTo>
                  <a:pt x="6140" y="118"/>
                </a:lnTo>
                <a:lnTo>
                  <a:pt x="6126" y="118"/>
                </a:lnTo>
                <a:lnTo>
                  <a:pt x="6107" y="119"/>
                </a:lnTo>
                <a:lnTo>
                  <a:pt x="6079" y="120"/>
                </a:lnTo>
                <a:lnTo>
                  <a:pt x="6062" y="120"/>
                </a:lnTo>
                <a:lnTo>
                  <a:pt x="6050" y="121"/>
                </a:lnTo>
                <a:lnTo>
                  <a:pt x="6022" y="121"/>
                </a:lnTo>
                <a:lnTo>
                  <a:pt x="6007" y="122"/>
                </a:lnTo>
                <a:lnTo>
                  <a:pt x="5980" y="121"/>
                </a:lnTo>
                <a:lnTo>
                  <a:pt x="5969" y="121"/>
                </a:lnTo>
                <a:lnTo>
                  <a:pt x="5958" y="121"/>
                </a:lnTo>
                <a:lnTo>
                  <a:pt x="5935" y="120"/>
                </a:lnTo>
                <a:lnTo>
                  <a:pt x="5916" y="120"/>
                </a:lnTo>
                <a:lnTo>
                  <a:pt x="5897" y="119"/>
                </a:lnTo>
                <a:lnTo>
                  <a:pt x="5877" y="119"/>
                </a:lnTo>
                <a:lnTo>
                  <a:pt x="5864" y="119"/>
                </a:lnTo>
                <a:lnTo>
                  <a:pt x="5833" y="119"/>
                </a:lnTo>
                <a:lnTo>
                  <a:pt x="5820" y="118"/>
                </a:lnTo>
                <a:lnTo>
                  <a:pt x="5802" y="116"/>
                </a:lnTo>
                <a:lnTo>
                  <a:pt x="5786" y="115"/>
                </a:lnTo>
                <a:lnTo>
                  <a:pt x="5776" y="114"/>
                </a:lnTo>
                <a:lnTo>
                  <a:pt x="5765" y="114"/>
                </a:lnTo>
                <a:lnTo>
                  <a:pt x="5760" y="113"/>
                </a:lnTo>
                <a:lnTo>
                  <a:pt x="5754" y="113"/>
                </a:lnTo>
                <a:lnTo>
                  <a:pt x="5748" y="113"/>
                </a:lnTo>
                <a:lnTo>
                  <a:pt x="5741" y="112"/>
                </a:lnTo>
                <a:lnTo>
                  <a:pt x="5737" y="112"/>
                </a:lnTo>
                <a:lnTo>
                  <a:pt x="5730" y="112"/>
                </a:lnTo>
                <a:lnTo>
                  <a:pt x="5726" y="113"/>
                </a:lnTo>
                <a:lnTo>
                  <a:pt x="5722" y="113"/>
                </a:lnTo>
                <a:lnTo>
                  <a:pt x="5706" y="114"/>
                </a:lnTo>
                <a:lnTo>
                  <a:pt x="5696" y="115"/>
                </a:lnTo>
                <a:lnTo>
                  <a:pt x="5689" y="116"/>
                </a:lnTo>
                <a:lnTo>
                  <a:pt x="5677" y="116"/>
                </a:lnTo>
                <a:lnTo>
                  <a:pt x="5666" y="116"/>
                </a:lnTo>
                <a:lnTo>
                  <a:pt x="5662" y="115"/>
                </a:lnTo>
                <a:lnTo>
                  <a:pt x="5655" y="115"/>
                </a:lnTo>
                <a:lnTo>
                  <a:pt x="5648" y="115"/>
                </a:lnTo>
                <a:lnTo>
                  <a:pt x="5636" y="114"/>
                </a:lnTo>
                <a:lnTo>
                  <a:pt x="5626" y="114"/>
                </a:lnTo>
                <a:lnTo>
                  <a:pt x="5621" y="113"/>
                </a:lnTo>
                <a:lnTo>
                  <a:pt x="5614" y="113"/>
                </a:lnTo>
                <a:lnTo>
                  <a:pt x="5610" y="112"/>
                </a:lnTo>
                <a:lnTo>
                  <a:pt x="5603" y="112"/>
                </a:lnTo>
                <a:lnTo>
                  <a:pt x="5595" y="112"/>
                </a:lnTo>
                <a:lnTo>
                  <a:pt x="5586" y="111"/>
                </a:lnTo>
                <a:lnTo>
                  <a:pt x="5581" y="111"/>
                </a:lnTo>
                <a:lnTo>
                  <a:pt x="5576" y="110"/>
                </a:lnTo>
                <a:lnTo>
                  <a:pt x="5572" y="110"/>
                </a:lnTo>
                <a:lnTo>
                  <a:pt x="5563" y="109"/>
                </a:lnTo>
                <a:lnTo>
                  <a:pt x="5560" y="109"/>
                </a:lnTo>
                <a:lnTo>
                  <a:pt x="5549" y="109"/>
                </a:lnTo>
                <a:lnTo>
                  <a:pt x="5541" y="109"/>
                </a:lnTo>
                <a:lnTo>
                  <a:pt x="5535" y="109"/>
                </a:lnTo>
                <a:lnTo>
                  <a:pt x="5532" y="109"/>
                </a:lnTo>
                <a:lnTo>
                  <a:pt x="5525" y="108"/>
                </a:lnTo>
                <a:lnTo>
                  <a:pt x="5517" y="108"/>
                </a:lnTo>
                <a:lnTo>
                  <a:pt x="5510" y="108"/>
                </a:lnTo>
                <a:lnTo>
                  <a:pt x="5504" y="108"/>
                </a:lnTo>
                <a:lnTo>
                  <a:pt x="5500" y="108"/>
                </a:lnTo>
                <a:lnTo>
                  <a:pt x="5489" y="109"/>
                </a:lnTo>
                <a:lnTo>
                  <a:pt x="5480" y="109"/>
                </a:lnTo>
                <a:lnTo>
                  <a:pt x="5469" y="109"/>
                </a:lnTo>
                <a:lnTo>
                  <a:pt x="5456" y="108"/>
                </a:lnTo>
                <a:lnTo>
                  <a:pt x="5445" y="107"/>
                </a:lnTo>
                <a:lnTo>
                  <a:pt x="5433" y="106"/>
                </a:lnTo>
                <a:lnTo>
                  <a:pt x="5421" y="103"/>
                </a:lnTo>
                <a:lnTo>
                  <a:pt x="5413" y="102"/>
                </a:lnTo>
                <a:lnTo>
                  <a:pt x="5407" y="101"/>
                </a:lnTo>
                <a:lnTo>
                  <a:pt x="5403" y="101"/>
                </a:lnTo>
                <a:lnTo>
                  <a:pt x="5394" y="101"/>
                </a:lnTo>
                <a:lnTo>
                  <a:pt x="5390" y="100"/>
                </a:lnTo>
                <a:lnTo>
                  <a:pt x="5385" y="100"/>
                </a:lnTo>
                <a:lnTo>
                  <a:pt x="5372" y="98"/>
                </a:lnTo>
                <a:lnTo>
                  <a:pt x="5353" y="97"/>
                </a:lnTo>
                <a:lnTo>
                  <a:pt x="5342" y="97"/>
                </a:lnTo>
                <a:lnTo>
                  <a:pt x="5332" y="96"/>
                </a:lnTo>
                <a:lnTo>
                  <a:pt x="5319" y="96"/>
                </a:lnTo>
                <a:lnTo>
                  <a:pt x="5313" y="96"/>
                </a:lnTo>
                <a:lnTo>
                  <a:pt x="5300" y="96"/>
                </a:lnTo>
                <a:lnTo>
                  <a:pt x="5288" y="96"/>
                </a:lnTo>
                <a:lnTo>
                  <a:pt x="5280" y="96"/>
                </a:lnTo>
                <a:lnTo>
                  <a:pt x="5273" y="97"/>
                </a:lnTo>
                <a:lnTo>
                  <a:pt x="5269" y="97"/>
                </a:lnTo>
                <a:lnTo>
                  <a:pt x="5262" y="97"/>
                </a:lnTo>
                <a:lnTo>
                  <a:pt x="5259" y="97"/>
                </a:lnTo>
                <a:lnTo>
                  <a:pt x="5253" y="97"/>
                </a:lnTo>
                <a:lnTo>
                  <a:pt x="5249" y="97"/>
                </a:lnTo>
                <a:lnTo>
                  <a:pt x="5240" y="97"/>
                </a:lnTo>
                <a:lnTo>
                  <a:pt x="5236" y="97"/>
                </a:lnTo>
                <a:lnTo>
                  <a:pt x="5231" y="97"/>
                </a:lnTo>
                <a:lnTo>
                  <a:pt x="5222" y="97"/>
                </a:lnTo>
                <a:lnTo>
                  <a:pt x="5214" y="97"/>
                </a:lnTo>
                <a:lnTo>
                  <a:pt x="5204" y="98"/>
                </a:lnTo>
                <a:lnTo>
                  <a:pt x="5195" y="98"/>
                </a:lnTo>
                <a:lnTo>
                  <a:pt x="5170" y="99"/>
                </a:lnTo>
                <a:lnTo>
                  <a:pt x="5151" y="100"/>
                </a:lnTo>
                <a:lnTo>
                  <a:pt x="5129" y="102"/>
                </a:lnTo>
                <a:lnTo>
                  <a:pt x="5111" y="105"/>
                </a:lnTo>
                <a:lnTo>
                  <a:pt x="5095" y="106"/>
                </a:lnTo>
                <a:lnTo>
                  <a:pt x="5076" y="107"/>
                </a:lnTo>
                <a:lnTo>
                  <a:pt x="5059" y="109"/>
                </a:lnTo>
                <a:lnTo>
                  <a:pt x="5047" y="109"/>
                </a:lnTo>
                <a:lnTo>
                  <a:pt x="5038" y="110"/>
                </a:lnTo>
                <a:lnTo>
                  <a:pt x="5027" y="111"/>
                </a:lnTo>
                <a:lnTo>
                  <a:pt x="5014" y="111"/>
                </a:lnTo>
                <a:lnTo>
                  <a:pt x="5005" y="112"/>
                </a:lnTo>
                <a:lnTo>
                  <a:pt x="4994" y="112"/>
                </a:lnTo>
                <a:lnTo>
                  <a:pt x="4982" y="112"/>
                </a:lnTo>
                <a:lnTo>
                  <a:pt x="4978" y="112"/>
                </a:lnTo>
                <a:lnTo>
                  <a:pt x="4968" y="112"/>
                </a:lnTo>
                <a:lnTo>
                  <a:pt x="4964" y="112"/>
                </a:lnTo>
                <a:lnTo>
                  <a:pt x="4960" y="112"/>
                </a:lnTo>
                <a:lnTo>
                  <a:pt x="4954" y="112"/>
                </a:lnTo>
                <a:lnTo>
                  <a:pt x="4948" y="112"/>
                </a:lnTo>
                <a:lnTo>
                  <a:pt x="4939" y="112"/>
                </a:lnTo>
                <a:lnTo>
                  <a:pt x="4930" y="112"/>
                </a:lnTo>
                <a:lnTo>
                  <a:pt x="4920" y="112"/>
                </a:lnTo>
                <a:lnTo>
                  <a:pt x="4907" y="112"/>
                </a:lnTo>
                <a:lnTo>
                  <a:pt x="4900" y="112"/>
                </a:lnTo>
                <a:lnTo>
                  <a:pt x="4890" y="112"/>
                </a:lnTo>
                <a:lnTo>
                  <a:pt x="4883" y="111"/>
                </a:lnTo>
                <a:lnTo>
                  <a:pt x="4875" y="111"/>
                </a:lnTo>
                <a:lnTo>
                  <a:pt x="4867" y="111"/>
                </a:lnTo>
                <a:lnTo>
                  <a:pt x="4861" y="111"/>
                </a:lnTo>
                <a:lnTo>
                  <a:pt x="4852" y="111"/>
                </a:lnTo>
                <a:lnTo>
                  <a:pt x="4848" y="111"/>
                </a:lnTo>
                <a:lnTo>
                  <a:pt x="4841" y="110"/>
                </a:lnTo>
                <a:lnTo>
                  <a:pt x="4834" y="109"/>
                </a:lnTo>
                <a:lnTo>
                  <a:pt x="4824" y="109"/>
                </a:lnTo>
                <a:lnTo>
                  <a:pt x="4818" y="109"/>
                </a:lnTo>
                <a:lnTo>
                  <a:pt x="4808" y="108"/>
                </a:lnTo>
                <a:lnTo>
                  <a:pt x="4802" y="108"/>
                </a:lnTo>
                <a:lnTo>
                  <a:pt x="4797" y="108"/>
                </a:lnTo>
                <a:lnTo>
                  <a:pt x="4791" y="108"/>
                </a:lnTo>
                <a:lnTo>
                  <a:pt x="4783" y="108"/>
                </a:lnTo>
                <a:lnTo>
                  <a:pt x="4772" y="109"/>
                </a:lnTo>
                <a:lnTo>
                  <a:pt x="4760" y="111"/>
                </a:lnTo>
                <a:lnTo>
                  <a:pt x="4742" y="113"/>
                </a:lnTo>
                <a:lnTo>
                  <a:pt x="4721" y="116"/>
                </a:lnTo>
                <a:lnTo>
                  <a:pt x="4711" y="118"/>
                </a:lnTo>
                <a:lnTo>
                  <a:pt x="4693" y="119"/>
                </a:lnTo>
                <a:lnTo>
                  <a:pt x="4681" y="120"/>
                </a:lnTo>
                <a:lnTo>
                  <a:pt x="4666" y="121"/>
                </a:lnTo>
                <a:lnTo>
                  <a:pt x="4658" y="120"/>
                </a:lnTo>
                <a:lnTo>
                  <a:pt x="4641" y="120"/>
                </a:lnTo>
                <a:lnTo>
                  <a:pt x="4626" y="120"/>
                </a:lnTo>
                <a:lnTo>
                  <a:pt x="4612" y="120"/>
                </a:lnTo>
                <a:lnTo>
                  <a:pt x="4604" y="120"/>
                </a:lnTo>
                <a:lnTo>
                  <a:pt x="4582" y="118"/>
                </a:lnTo>
                <a:lnTo>
                  <a:pt x="4572" y="118"/>
                </a:lnTo>
                <a:lnTo>
                  <a:pt x="4561" y="116"/>
                </a:lnTo>
                <a:lnTo>
                  <a:pt x="4541" y="115"/>
                </a:lnTo>
                <a:lnTo>
                  <a:pt x="4527" y="115"/>
                </a:lnTo>
                <a:lnTo>
                  <a:pt x="4512" y="115"/>
                </a:lnTo>
                <a:lnTo>
                  <a:pt x="4500" y="115"/>
                </a:lnTo>
                <a:lnTo>
                  <a:pt x="4485" y="114"/>
                </a:lnTo>
                <a:lnTo>
                  <a:pt x="4470" y="114"/>
                </a:lnTo>
                <a:lnTo>
                  <a:pt x="4461" y="114"/>
                </a:lnTo>
                <a:lnTo>
                  <a:pt x="4437" y="112"/>
                </a:lnTo>
                <a:lnTo>
                  <a:pt x="4432" y="112"/>
                </a:lnTo>
                <a:lnTo>
                  <a:pt x="4411" y="111"/>
                </a:lnTo>
                <a:lnTo>
                  <a:pt x="4393" y="111"/>
                </a:lnTo>
                <a:lnTo>
                  <a:pt x="4347" y="108"/>
                </a:lnTo>
                <a:lnTo>
                  <a:pt x="4343" y="108"/>
                </a:lnTo>
                <a:lnTo>
                  <a:pt x="4309" y="107"/>
                </a:lnTo>
                <a:lnTo>
                  <a:pt x="4307" y="107"/>
                </a:lnTo>
                <a:lnTo>
                  <a:pt x="4298" y="107"/>
                </a:lnTo>
                <a:lnTo>
                  <a:pt x="4285" y="106"/>
                </a:lnTo>
                <a:lnTo>
                  <a:pt x="4279" y="106"/>
                </a:lnTo>
                <a:lnTo>
                  <a:pt x="4265" y="105"/>
                </a:lnTo>
                <a:lnTo>
                  <a:pt x="4244" y="103"/>
                </a:lnTo>
                <a:lnTo>
                  <a:pt x="4230" y="101"/>
                </a:lnTo>
                <a:lnTo>
                  <a:pt x="4223" y="101"/>
                </a:lnTo>
                <a:lnTo>
                  <a:pt x="4204" y="100"/>
                </a:lnTo>
                <a:lnTo>
                  <a:pt x="4193" y="99"/>
                </a:lnTo>
                <a:lnTo>
                  <a:pt x="4158" y="97"/>
                </a:lnTo>
                <a:lnTo>
                  <a:pt x="4151" y="97"/>
                </a:lnTo>
                <a:lnTo>
                  <a:pt x="4145" y="96"/>
                </a:lnTo>
                <a:lnTo>
                  <a:pt x="4119" y="95"/>
                </a:lnTo>
                <a:lnTo>
                  <a:pt x="4107" y="94"/>
                </a:lnTo>
                <a:lnTo>
                  <a:pt x="4098" y="94"/>
                </a:lnTo>
                <a:lnTo>
                  <a:pt x="4088" y="93"/>
                </a:lnTo>
                <a:lnTo>
                  <a:pt x="4074" y="93"/>
                </a:lnTo>
                <a:lnTo>
                  <a:pt x="4061" y="93"/>
                </a:lnTo>
                <a:lnTo>
                  <a:pt x="4053" y="92"/>
                </a:lnTo>
                <a:lnTo>
                  <a:pt x="4044" y="92"/>
                </a:lnTo>
                <a:lnTo>
                  <a:pt x="4033" y="90"/>
                </a:lnTo>
                <a:lnTo>
                  <a:pt x="4018" y="89"/>
                </a:lnTo>
                <a:lnTo>
                  <a:pt x="4009" y="89"/>
                </a:lnTo>
                <a:lnTo>
                  <a:pt x="3994" y="89"/>
                </a:lnTo>
                <a:lnTo>
                  <a:pt x="3983" y="89"/>
                </a:lnTo>
                <a:lnTo>
                  <a:pt x="3978" y="88"/>
                </a:lnTo>
                <a:lnTo>
                  <a:pt x="3966" y="88"/>
                </a:lnTo>
                <a:lnTo>
                  <a:pt x="3957" y="87"/>
                </a:lnTo>
                <a:lnTo>
                  <a:pt x="3945" y="87"/>
                </a:lnTo>
                <a:lnTo>
                  <a:pt x="3931" y="87"/>
                </a:lnTo>
                <a:lnTo>
                  <a:pt x="3923" y="87"/>
                </a:lnTo>
                <a:lnTo>
                  <a:pt x="3917" y="86"/>
                </a:lnTo>
                <a:lnTo>
                  <a:pt x="3907" y="86"/>
                </a:lnTo>
                <a:lnTo>
                  <a:pt x="3900" y="86"/>
                </a:lnTo>
                <a:lnTo>
                  <a:pt x="3893" y="86"/>
                </a:lnTo>
                <a:lnTo>
                  <a:pt x="3887" y="87"/>
                </a:lnTo>
                <a:lnTo>
                  <a:pt x="3875" y="88"/>
                </a:lnTo>
                <a:lnTo>
                  <a:pt x="3869" y="88"/>
                </a:lnTo>
                <a:lnTo>
                  <a:pt x="3858" y="89"/>
                </a:lnTo>
                <a:lnTo>
                  <a:pt x="3850" y="89"/>
                </a:lnTo>
                <a:lnTo>
                  <a:pt x="3840" y="90"/>
                </a:lnTo>
                <a:lnTo>
                  <a:pt x="3833" y="92"/>
                </a:lnTo>
                <a:lnTo>
                  <a:pt x="3829" y="92"/>
                </a:lnTo>
                <a:lnTo>
                  <a:pt x="3818" y="92"/>
                </a:lnTo>
                <a:lnTo>
                  <a:pt x="3811" y="93"/>
                </a:lnTo>
                <a:lnTo>
                  <a:pt x="3801" y="94"/>
                </a:lnTo>
                <a:lnTo>
                  <a:pt x="3793" y="94"/>
                </a:lnTo>
                <a:lnTo>
                  <a:pt x="3786" y="95"/>
                </a:lnTo>
                <a:lnTo>
                  <a:pt x="3777" y="95"/>
                </a:lnTo>
                <a:lnTo>
                  <a:pt x="3768" y="95"/>
                </a:lnTo>
                <a:lnTo>
                  <a:pt x="3761" y="96"/>
                </a:lnTo>
                <a:lnTo>
                  <a:pt x="3755" y="97"/>
                </a:lnTo>
                <a:lnTo>
                  <a:pt x="3747" y="97"/>
                </a:lnTo>
                <a:lnTo>
                  <a:pt x="3740" y="97"/>
                </a:lnTo>
                <a:lnTo>
                  <a:pt x="3725" y="98"/>
                </a:lnTo>
                <a:lnTo>
                  <a:pt x="3723" y="98"/>
                </a:lnTo>
                <a:lnTo>
                  <a:pt x="3713" y="98"/>
                </a:lnTo>
                <a:lnTo>
                  <a:pt x="3703" y="98"/>
                </a:lnTo>
                <a:lnTo>
                  <a:pt x="3697" y="99"/>
                </a:lnTo>
                <a:lnTo>
                  <a:pt x="3687" y="99"/>
                </a:lnTo>
                <a:lnTo>
                  <a:pt x="3683" y="99"/>
                </a:lnTo>
                <a:lnTo>
                  <a:pt x="3674" y="99"/>
                </a:lnTo>
                <a:lnTo>
                  <a:pt x="3669" y="99"/>
                </a:lnTo>
                <a:lnTo>
                  <a:pt x="3660" y="98"/>
                </a:lnTo>
                <a:lnTo>
                  <a:pt x="3657" y="98"/>
                </a:lnTo>
                <a:lnTo>
                  <a:pt x="3650" y="99"/>
                </a:lnTo>
                <a:lnTo>
                  <a:pt x="3643" y="100"/>
                </a:lnTo>
                <a:lnTo>
                  <a:pt x="3634" y="100"/>
                </a:lnTo>
                <a:lnTo>
                  <a:pt x="3631" y="100"/>
                </a:lnTo>
                <a:lnTo>
                  <a:pt x="3625" y="100"/>
                </a:lnTo>
                <a:lnTo>
                  <a:pt x="3620" y="100"/>
                </a:lnTo>
                <a:lnTo>
                  <a:pt x="3614" y="100"/>
                </a:lnTo>
                <a:lnTo>
                  <a:pt x="3611" y="100"/>
                </a:lnTo>
                <a:lnTo>
                  <a:pt x="3603" y="100"/>
                </a:lnTo>
                <a:lnTo>
                  <a:pt x="3598" y="100"/>
                </a:lnTo>
                <a:lnTo>
                  <a:pt x="3590" y="100"/>
                </a:lnTo>
                <a:lnTo>
                  <a:pt x="3581" y="100"/>
                </a:lnTo>
                <a:lnTo>
                  <a:pt x="3572" y="99"/>
                </a:lnTo>
                <a:lnTo>
                  <a:pt x="3561" y="100"/>
                </a:lnTo>
                <a:lnTo>
                  <a:pt x="3554" y="100"/>
                </a:lnTo>
                <a:lnTo>
                  <a:pt x="3543" y="100"/>
                </a:lnTo>
                <a:lnTo>
                  <a:pt x="3536" y="100"/>
                </a:lnTo>
                <a:lnTo>
                  <a:pt x="3529" y="100"/>
                </a:lnTo>
                <a:lnTo>
                  <a:pt x="3522" y="100"/>
                </a:lnTo>
                <a:lnTo>
                  <a:pt x="3514" y="100"/>
                </a:lnTo>
                <a:lnTo>
                  <a:pt x="3506" y="100"/>
                </a:lnTo>
                <a:lnTo>
                  <a:pt x="3499" y="100"/>
                </a:lnTo>
                <a:lnTo>
                  <a:pt x="3492" y="101"/>
                </a:lnTo>
                <a:lnTo>
                  <a:pt x="3482" y="100"/>
                </a:lnTo>
                <a:lnTo>
                  <a:pt x="3476" y="98"/>
                </a:lnTo>
                <a:lnTo>
                  <a:pt x="3467" y="97"/>
                </a:lnTo>
                <a:lnTo>
                  <a:pt x="3455" y="96"/>
                </a:lnTo>
                <a:lnTo>
                  <a:pt x="3445" y="95"/>
                </a:lnTo>
                <a:lnTo>
                  <a:pt x="3441" y="95"/>
                </a:lnTo>
                <a:lnTo>
                  <a:pt x="3433" y="94"/>
                </a:lnTo>
                <a:lnTo>
                  <a:pt x="3425" y="94"/>
                </a:lnTo>
                <a:lnTo>
                  <a:pt x="3419" y="93"/>
                </a:lnTo>
                <a:lnTo>
                  <a:pt x="3413" y="93"/>
                </a:lnTo>
                <a:lnTo>
                  <a:pt x="3410" y="93"/>
                </a:lnTo>
                <a:lnTo>
                  <a:pt x="3399" y="93"/>
                </a:lnTo>
                <a:lnTo>
                  <a:pt x="3393" y="93"/>
                </a:lnTo>
                <a:lnTo>
                  <a:pt x="3385" y="93"/>
                </a:lnTo>
                <a:lnTo>
                  <a:pt x="3377" y="93"/>
                </a:lnTo>
                <a:lnTo>
                  <a:pt x="3364" y="94"/>
                </a:lnTo>
                <a:lnTo>
                  <a:pt x="3352" y="94"/>
                </a:lnTo>
                <a:lnTo>
                  <a:pt x="3346" y="94"/>
                </a:lnTo>
                <a:lnTo>
                  <a:pt x="3330" y="95"/>
                </a:lnTo>
                <a:lnTo>
                  <a:pt x="3324" y="95"/>
                </a:lnTo>
                <a:lnTo>
                  <a:pt x="3314" y="95"/>
                </a:lnTo>
                <a:lnTo>
                  <a:pt x="3307" y="96"/>
                </a:lnTo>
                <a:lnTo>
                  <a:pt x="3300" y="96"/>
                </a:lnTo>
                <a:lnTo>
                  <a:pt x="3294" y="97"/>
                </a:lnTo>
                <a:lnTo>
                  <a:pt x="3286" y="98"/>
                </a:lnTo>
                <a:lnTo>
                  <a:pt x="3281" y="98"/>
                </a:lnTo>
                <a:lnTo>
                  <a:pt x="3274" y="99"/>
                </a:lnTo>
                <a:lnTo>
                  <a:pt x="3269" y="99"/>
                </a:lnTo>
                <a:lnTo>
                  <a:pt x="3259" y="100"/>
                </a:lnTo>
                <a:lnTo>
                  <a:pt x="3256" y="100"/>
                </a:lnTo>
                <a:lnTo>
                  <a:pt x="3245" y="100"/>
                </a:lnTo>
                <a:lnTo>
                  <a:pt x="3236" y="100"/>
                </a:lnTo>
                <a:lnTo>
                  <a:pt x="3228" y="99"/>
                </a:lnTo>
                <a:lnTo>
                  <a:pt x="3218" y="98"/>
                </a:lnTo>
                <a:lnTo>
                  <a:pt x="3211" y="98"/>
                </a:lnTo>
                <a:lnTo>
                  <a:pt x="3202" y="97"/>
                </a:lnTo>
                <a:lnTo>
                  <a:pt x="3196" y="97"/>
                </a:lnTo>
                <a:lnTo>
                  <a:pt x="3183" y="96"/>
                </a:lnTo>
                <a:lnTo>
                  <a:pt x="3176" y="95"/>
                </a:lnTo>
                <a:lnTo>
                  <a:pt x="3168" y="95"/>
                </a:lnTo>
                <a:lnTo>
                  <a:pt x="3162" y="95"/>
                </a:lnTo>
                <a:lnTo>
                  <a:pt x="3162" y="95"/>
                </a:lnTo>
                <a:lnTo>
                  <a:pt x="3157" y="95"/>
                </a:lnTo>
                <a:lnTo>
                  <a:pt x="3146" y="95"/>
                </a:lnTo>
                <a:lnTo>
                  <a:pt x="3141" y="95"/>
                </a:lnTo>
                <a:lnTo>
                  <a:pt x="3130" y="95"/>
                </a:lnTo>
                <a:lnTo>
                  <a:pt x="3116" y="95"/>
                </a:lnTo>
                <a:lnTo>
                  <a:pt x="3114" y="95"/>
                </a:lnTo>
                <a:lnTo>
                  <a:pt x="3100" y="95"/>
                </a:lnTo>
                <a:lnTo>
                  <a:pt x="3086" y="95"/>
                </a:lnTo>
                <a:lnTo>
                  <a:pt x="3076" y="95"/>
                </a:lnTo>
                <a:lnTo>
                  <a:pt x="3071" y="95"/>
                </a:lnTo>
                <a:lnTo>
                  <a:pt x="3056" y="95"/>
                </a:lnTo>
                <a:lnTo>
                  <a:pt x="3038" y="96"/>
                </a:lnTo>
                <a:lnTo>
                  <a:pt x="3036" y="96"/>
                </a:lnTo>
                <a:lnTo>
                  <a:pt x="3019" y="96"/>
                </a:lnTo>
                <a:lnTo>
                  <a:pt x="3016" y="96"/>
                </a:lnTo>
                <a:lnTo>
                  <a:pt x="3007" y="96"/>
                </a:lnTo>
                <a:lnTo>
                  <a:pt x="3001" y="96"/>
                </a:lnTo>
                <a:lnTo>
                  <a:pt x="2992" y="95"/>
                </a:lnTo>
                <a:lnTo>
                  <a:pt x="2992" y="95"/>
                </a:lnTo>
                <a:lnTo>
                  <a:pt x="2991" y="95"/>
                </a:lnTo>
                <a:lnTo>
                  <a:pt x="2984" y="95"/>
                </a:lnTo>
                <a:lnTo>
                  <a:pt x="2974" y="95"/>
                </a:lnTo>
                <a:lnTo>
                  <a:pt x="2964" y="94"/>
                </a:lnTo>
                <a:lnTo>
                  <a:pt x="2955" y="94"/>
                </a:lnTo>
                <a:lnTo>
                  <a:pt x="2945" y="93"/>
                </a:lnTo>
                <a:lnTo>
                  <a:pt x="2941" y="93"/>
                </a:lnTo>
                <a:lnTo>
                  <a:pt x="2928" y="93"/>
                </a:lnTo>
                <a:lnTo>
                  <a:pt x="2918" y="93"/>
                </a:lnTo>
                <a:lnTo>
                  <a:pt x="2907" y="93"/>
                </a:lnTo>
                <a:lnTo>
                  <a:pt x="2886" y="94"/>
                </a:lnTo>
                <a:lnTo>
                  <a:pt x="2863" y="95"/>
                </a:lnTo>
                <a:lnTo>
                  <a:pt x="2846" y="95"/>
                </a:lnTo>
                <a:lnTo>
                  <a:pt x="2833" y="95"/>
                </a:lnTo>
                <a:lnTo>
                  <a:pt x="2818" y="96"/>
                </a:lnTo>
                <a:lnTo>
                  <a:pt x="2797" y="96"/>
                </a:lnTo>
                <a:lnTo>
                  <a:pt x="2781" y="96"/>
                </a:lnTo>
                <a:lnTo>
                  <a:pt x="2780" y="96"/>
                </a:lnTo>
                <a:lnTo>
                  <a:pt x="2663" y="101"/>
                </a:lnTo>
                <a:lnTo>
                  <a:pt x="2549" y="107"/>
                </a:lnTo>
                <a:lnTo>
                  <a:pt x="2518" y="109"/>
                </a:lnTo>
                <a:lnTo>
                  <a:pt x="2488" y="110"/>
                </a:lnTo>
                <a:lnTo>
                  <a:pt x="2438" y="112"/>
                </a:lnTo>
                <a:lnTo>
                  <a:pt x="2343" y="115"/>
                </a:lnTo>
                <a:lnTo>
                  <a:pt x="2213" y="119"/>
                </a:lnTo>
                <a:lnTo>
                  <a:pt x="2199" y="119"/>
                </a:lnTo>
                <a:lnTo>
                  <a:pt x="2145" y="120"/>
                </a:lnTo>
                <a:lnTo>
                  <a:pt x="2064" y="122"/>
                </a:lnTo>
                <a:lnTo>
                  <a:pt x="2001" y="124"/>
                </a:lnTo>
                <a:lnTo>
                  <a:pt x="1954" y="125"/>
                </a:lnTo>
                <a:lnTo>
                  <a:pt x="1886" y="126"/>
                </a:lnTo>
                <a:lnTo>
                  <a:pt x="1750" y="131"/>
                </a:lnTo>
                <a:lnTo>
                  <a:pt x="1667" y="133"/>
                </a:lnTo>
                <a:lnTo>
                  <a:pt x="1562" y="136"/>
                </a:lnTo>
                <a:lnTo>
                  <a:pt x="1050" y="149"/>
                </a:lnTo>
                <a:lnTo>
                  <a:pt x="258" y="155"/>
                </a:lnTo>
                <a:lnTo>
                  <a:pt x="0" y="157"/>
                </a:lnTo>
                <a:lnTo>
                  <a:pt x="0" y="139"/>
                </a:lnTo>
                <a:close/>
              </a:path>
            </a:pathLst>
          </a:custGeom>
          <a:solidFill>
            <a:srgbClr val="FFFF99"/>
          </a:solidFill>
          <a:ln w="9525">
            <a:noFill/>
            <a:round/>
            <a:headEnd/>
            <a:tailEnd/>
          </a:ln>
        </p:spPr>
        <p:txBody>
          <a:bodyPr/>
          <a:lstStyle/>
          <a:p>
            <a:endParaRPr lang="en-GB"/>
          </a:p>
        </p:txBody>
      </p:sp>
      <p:sp>
        <p:nvSpPr>
          <p:cNvPr id="49" name="Freeform 2444"/>
          <p:cNvSpPr>
            <a:spLocks/>
          </p:cNvSpPr>
          <p:nvPr>
            <p:custDataLst>
              <p:tags r:id="rId40"/>
            </p:custDataLst>
          </p:nvPr>
        </p:nvSpPr>
        <p:spPr bwMode="auto">
          <a:xfrm>
            <a:off x="400988" y="2308232"/>
            <a:ext cx="8161157" cy="151097"/>
          </a:xfrm>
          <a:custGeom>
            <a:avLst/>
            <a:gdLst/>
            <a:ahLst/>
            <a:cxnLst>
              <a:cxn ang="0">
                <a:pos x="2518" y="109"/>
              </a:cxn>
              <a:cxn ang="0">
                <a:pos x="2964" y="94"/>
              </a:cxn>
              <a:cxn ang="0">
                <a:pos x="3114" y="95"/>
              </a:cxn>
              <a:cxn ang="0">
                <a:pos x="3245" y="100"/>
              </a:cxn>
              <a:cxn ang="0">
                <a:pos x="3385" y="93"/>
              </a:cxn>
              <a:cxn ang="0">
                <a:pos x="3514" y="100"/>
              </a:cxn>
              <a:cxn ang="0">
                <a:pos x="3634" y="100"/>
              </a:cxn>
              <a:cxn ang="0">
                <a:pos x="3761" y="96"/>
              </a:cxn>
              <a:cxn ang="0">
                <a:pos x="3900" y="86"/>
              </a:cxn>
              <a:cxn ang="0">
                <a:pos x="4074" y="93"/>
              </a:cxn>
              <a:cxn ang="0">
                <a:pos x="4307" y="107"/>
              </a:cxn>
              <a:cxn ang="0">
                <a:pos x="4582" y="118"/>
              </a:cxn>
              <a:cxn ang="0">
                <a:pos x="4802" y="108"/>
              </a:cxn>
              <a:cxn ang="0">
                <a:pos x="4939" y="112"/>
              </a:cxn>
              <a:cxn ang="0">
                <a:pos x="5111" y="105"/>
              </a:cxn>
              <a:cxn ang="0">
                <a:pos x="5280" y="96"/>
              </a:cxn>
              <a:cxn ang="0">
                <a:pos x="5445" y="107"/>
              </a:cxn>
              <a:cxn ang="0">
                <a:pos x="5576" y="110"/>
              </a:cxn>
              <a:cxn ang="0">
                <a:pos x="5706" y="114"/>
              </a:cxn>
              <a:cxn ang="0">
                <a:pos x="5897" y="119"/>
              </a:cxn>
              <a:cxn ang="0">
                <a:pos x="6218" y="112"/>
              </a:cxn>
              <a:cxn ang="0">
                <a:pos x="6455" y="100"/>
              </a:cxn>
              <a:cxn ang="0">
                <a:pos x="6721" y="87"/>
              </a:cxn>
              <a:cxn ang="0">
                <a:pos x="6975" y="75"/>
              </a:cxn>
              <a:cxn ang="0">
                <a:pos x="7190" y="63"/>
              </a:cxn>
              <a:cxn ang="0">
                <a:pos x="7378" y="59"/>
              </a:cxn>
              <a:cxn ang="0">
                <a:pos x="7559" y="50"/>
              </a:cxn>
              <a:cxn ang="0">
                <a:pos x="7793" y="44"/>
              </a:cxn>
              <a:cxn ang="0">
                <a:pos x="8121" y="20"/>
              </a:cxn>
              <a:cxn ang="0">
                <a:pos x="8335" y="8"/>
              </a:cxn>
              <a:cxn ang="0">
                <a:pos x="8229" y="21"/>
              </a:cxn>
              <a:cxn ang="0">
                <a:pos x="7973" y="45"/>
              </a:cxn>
              <a:cxn ang="0">
                <a:pos x="7660" y="57"/>
              </a:cxn>
              <a:cxn ang="0">
                <a:pos x="7470" y="58"/>
              </a:cxn>
              <a:cxn ang="0">
                <a:pos x="7275" y="73"/>
              </a:cxn>
              <a:cxn ang="0">
                <a:pos x="7098" y="81"/>
              </a:cxn>
              <a:cxn ang="0">
                <a:pos x="6834" y="89"/>
              </a:cxn>
              <a:cxn ang="0">
                <a:pos x="6585" y="100"/>
              </a:cxn>
              <a:cxn ang="0">
                <a:pos x="6335" y="107"/>
              </a:cxn>
              <a:cxn ang="0">
                <a:pos x="6062" y="125"/>
              </a:cxn>
              <a:cxn ang="0">
                <a:pos x="5765" y="122"/>
              </a:cxn>
              <a:cxn ang="0">
                <a:pos x="5636" y="123"/>
              </a:cxn>
              <a:cxn ang="0">
                <a:pos x="5525" y="118"/>
              </a:cxn>
              <a:cxn ang="0">
                <a:pos x="5385" y="107"/>
              </a:cxn>
              <a:cxn ang="0">
                <a:pos x="5236" y="103"/>
              </a:cxn>
              <a:cxn ang="0">
                <a:pos x="5005" y="118"/>
              </a:cxn>
              <a:cxn ang="0">
                <a:pos x="4867" y="118"/>
              </a:cxn>
              <a:cxn ang="0">
                <a:pos x="4711" y="123"/>
              </a:cxn>
              <a:cxn ang="0">
                <a:pos x="4470" y="121"/>
              </a:cxn>
              <a:cxn ang="0">
                <a:pos x="4204" y="109"/>
              </a:cxn>
              <a:cxn ang="0">
                <a:pos x="3983" y="100"/>
              </a:cxn>
              <a:cxn ang="0">
                <a:pos x="3833" y="103"/>
              </a:cxn>
              <a:cxn ang="0">
                <a:pos x="3697" y="111"/>
              </a:cxn>
              <a:cxn ang="0">
                <a:pos x="3590" y="112"/>
              </a:cxn>
              <a:cxn ang="0">
                <a:pos x="3445" y="106"/>
              </a:cxn>
              <a:cxn ang="0">
                <a:pos x="3307" y="110"/>
              </a:cxn>
              <a:cxn ang="0">
                <a:pos x="3176" y="112"/>
              </a:cxn>
              <a:cxn ang="0">
                <a:pos x="3019" y="106"/>
              </a:cxn>
              <a:cxn ang="0">
                <a:pos x="2863" y="103"/>
              </a:cxn>
              <a:cxn ang="0">
                <a:pos x="2001" y="138"/>
              </a:cxn>
            </a:cxnLst>
            <a:rect l="0" t="0" r="r" b="b"/>
            <a:pathLst>
              <a:path w="8426" h="157">
                <a:moveTo>
                  <a:pt x="0" y="157"/>
                </a:moveTo>
                <a:lnTo>
                  <a:pt x="258" y="155"/>
                </a:lnTo>
                <a:lnTo>
                  <a:pt x="1050" y="149"/>
                </a:lnTo>
                <a:lnTo>
                  <a:pt x="1562" y="136"/>
                </a:lnTo>
                <a:lnTo>
                  <a:pt x="1667" y="133"/>
                </a:lnTo>
                <a:lnTo>
                  <a:pt x="1750" y="131"/>
                </a:lnTo>
                <a:lnTo>
                  <a:pt x="1886" y="126"/>
                </a:lnTo>
                <a:lnTo>
                  <a:pt x="1954" y="125"/>
                </a:lnTo>
                <a:lnTo>
                  <a:pt x="2001" y="124"/>
                </a:lnTo>
                <a:lnTo>
                  <a:pt x="2064" y="122"/>
                </a:lnTo>
                <a:lnTo>
                  <a:pt x="2145" y="120"/>
                </a:lnTo>
                <a:lnTo>
                  <a:pt x="2199" y="119"/>
                </a:lnTo>
                <a:lnTo>
                  <a:pt x="2213" y="119"/>
                </a:lnTo>
                <a:lnTo>
                  <a:pt x="2343" y="115"/>
                </a:lnTo>
                <a:lnTo>
                  <a:pt x="2438" y="112"/>
                </a:lnTo>
                <a:lnTo>
                  <a:pt x="2488" y="110"/>
                </a:lnTo>
                <a:lnTo>
                  <a:pt x="2518" y="109"/>
                </a:lnTo>
                <a:lnTo>
                  <a:pt x="2549" y="107"/>
                </a:lnTo>
                <a:lnTo>
                  <a:pt x="2663" y="101"/>
                </a:lnTo>
                <a:lnTo>
                  <a:pt x="2780" y="96"/>
                </a:lnTo>
                <a:lnTo>
                  <a:pt x="2781" y="96"/>
                </a:lnTo>
                <a:lnTo>
                  <a:pt x="2797" y="96"/>
                </a:lnTo>
                <a:lnTo>
                  <a:pt x="2818" y="96"/>
                </a:lnTo>
                <a:lnTo>
                  <a:pt x="2833" y="95"/>
                </a:lnTo>
                <a:lnTo>
                  <a:pt x="2846" y="95"/>
                </a:lnTo>
                <a:lnTo>
                  <a:pt x="2863" y="95"/>
                </a:lnTo>
                <a:lnTo>
                  <a:pt x="2886" y="94"/>
                </a:lnTo>
                <a:lnTo>
                  <a:pt x="2907" y="93"/>
                </a:lnTo>
                <a:lnTo>
                  <a:pt x="2918" y="93"/>
                </a:lnTo>
                <a:lnTo>
                  <a:pt x="2928" y="93"/>
                </a:lnTo>
                <a:lnTo>
                  <a:pt x="2941" y="93"/>
                </a:lnTo>
                <a:lnTo>
                  <a:pt x="2945" y="93"/>
                </a:lnTo>
                <a:lnTo>
                  <a:pt x="2955" y="94"/>
                </a:lnTo>
                <a:lnTo>
                  <a:pt x="2964" y="94"/>
                </a:lnTo>
                <a:lnTo>
                  <a:pt x="2974" y="95"/>
                </a:lnTo>
                <a:lnTo>
                  <a:pt x="2984" y="95"/>
                </a:lnTo>
                <a:lnTo>
                  <a:pt x="2991" y="95"/>
                </a:lnTo>
                <a:lnTo>
                  <a:pt x="2992" y="95"/>
                </a:lnTo>
                <a:lnTo>
                  <a:pt x="2992" y="95"/>
                </a:lnTo>
                <a:lnTo>
                  <a:pt x="3001" y="96"/>
                </a:lnTo>
                <a:lnTo>
                  <a:pt x="3007" y="96"/>
                </a:lnTo>
                <a:lnTo>
                  <a:pt x="3016" y="96"/>
                </a:lnTo>
                <a:lnTo>
                  <a:pt x="3019" y="96"/>
                </a:lnTo>
                <a:lnTo>
                  <a:pt x="3036" y="96"/>
                </a:lnTo>
                <a:lnTo>
                  <a:pt x="3038" y="96"/>
                </a:lnTo>
                <a:lnTo>
                  <a:pt x="3056" y="95"/>
                </a:lnTo>
                <a:lnTo>
                  <a:pt x="3071" y="95"/>
                </a:lnTo>
                <a:lnTo>
                  <a:pt x="3076" y="95"/>
                </a:lnTo>
                <a:lnTo>
                  <a:pt x="3086" y="95"/>
                </a:lnTo>
                <a:lnTo>
                  <a:pt x="3100" y="95"/>
                </a:lnTo>
                <a:lnTo>
                  <a:pt x="3114" y="95"/>
                </a:lnTo>
                <a:lnTo>
                  <a:pt x="3116" y="95"/>
                </a:lnTo>
                <a:lnTo>
                  <a:pt x="3130" y="95"/>
                </a:lnTo>
                <a:lnTo>
                  <a:pt x="3141" y="95"/>
                </a:lnTo>
                <a:lnTo>
                  <a:pt x="3146" y="95"/>
                </a:lnTo>
                <a:lnTo>
                  <a:pt x="3157" y="95"/>
                </a:lnTo>
                <a:lnTo>
                  <a:pt x="3162" y="95"/>
                </a:lnTo>
                <a:lnTo>
                  <a:pt x="3162" y="95"/>
                </a:lnTo>
                <a:lnTo>
                  <a:pt x="3168" y="95"/>
                </a:lnTo>
                <a:lnTo>
                  <a:pt x="3176" y="95"/>
                </a:lnTo>
                <a:lnTo>
                  <a:pt x="3183" y="96"/>
                </a:lnTo>
                <a:lnTo>
                  <a:pt x="3196" y="97"/>
                </a:lnTo>
                <a:lnTo>
                  <a:pt x="3202" y="97"/>
                </a:lnTo>
                <a:lnTo>
                  <a:pt x="3211" y="98"/>
                </a:lnTo>
                <a:lnTo>
                  <a:pt x="3218" y="98"/>
                </a:lnTo>
                <a:lnTo>
                  <a:pt x="3228" y="99"/>
                </a:lnTo>
                <a:lnTo>
                  <a:pt x="3236" y="100"/>
                </a:lnTo>
                <a:lnTo>
                  <a:pt x="3245" y="100"/>
                </a:lnTo>
                <a:lnTo>
                  <a:pt x="3256" y="100"/>
                </a:lnTo>
                <a:lnTo>
                  <a:pt x="3259" y="100"/>
                </a:lnTo>
                <a:lnTo>
                  <a:pt x="3269" y="99"/>
                </a:lnTo>
                <a:lnTo>
                  <a:pt x="3274" y="99"/>
                </a:lnTo>
                <a:lnTo>
                  <a:pt x="3281" y="98"/>
                </a:lnTo>
                <a:lnTo>
                  <a:pt x="3286" y="98"/>
                </a:lnTo>
                <a:lnTo>
                  <a:pt x="3294" y="97"/>
                </a:lnTo>
                <a:lnTo>
                  <a:pt x="3300" y="96"/>
                </a:lnTo>
                <a:lnTo>
                  <a:pt x="3307" y="96"/>
                </a:lnTo>
                <a:lnTo>
                  <a:pt x="3314" y="95"/>
                </a:lnTo>
                <a:lnTo>
                  <a:pt x="3324" y="95"/>
                </a:lnTo>
                <a:lnTo>
                  <a:pt x="3330" y="95"/>
                </a:lnTo>
                <a:lnTo>
                  <a:pt x="3346" y="94"/>
                </a:lnTo>
                <a:lnTo>
                  <a:pt x="3352" y="94"/>
                </a:lnTo>
                <a:lnTo>
                  <a:pt x="3364" y="94"/>
                </a:lnTo>
                <a:lnTo>
                  <a:pt x="3377" y="93"/>
                </a:lnTo>
                <a:lnTo>
                  <a:pt x="3385" y="93"/>
                </a:lnTo>
                <a:lnTo>
                  <a:pt x="3393" y="93"/>
                </a:lnTo>
                <a:lnTo>
                  <a:pt x="3399" y="93"/>
                </a:lnTo>
                <a:lnTo>
                  <a:pt x="3410" y="93"/>
                </a:lnTo>
                <a:lnTo>
                  <a:pt x="3413" y="93"/>
                </a:lnTo>
                <a:lnTo>
                  <a:pt x="3419" y="93"/>
                </a:lnTo>
                <a:lnTo>
                  <a:pt x="3425" y="94"/>
                </a:lnTo>
                <a:lnTo>
                  <a:pt x="3433" y="94"/>
                </a:lnTo>
                <a:lnTo>
                  <a:pt x="3441" y="95"/>
                </a:lnTo>
                <a:lnTo>
                  <a:pt x="3445" y="95"/>
                </a:lnTo>
                <a:lnTo>
                  <a:pt x="3455" y="96"/>
                </a:lnTo>
                <a:lnTo>
                  <a:pt x="3467" y="97"/>
                </a:lnTo>
                <a:lnTo>
                  <a:pt x="3476" y="98"/>
                </a:lnTo>
                <a:lnTo>
                  <a:pt x="3482" y="100"/>
                </a:lnTo>
                <a:lnTo>
                  <a:pt x="3492" y="101"/>
                </a:lnTo>
                <a:lnTo>
                  <a:pt x="3499" y="100"/>
                </a:lnTo>
                <a:lnTo>
                  <a:pt x="3506" y="100"/>
                </a:lnTo>
                <a:lnTo>
                  <a:pt x="3514" y="100"/>
                </a:lnTo>
                <a:lnTo>
                  <a:pt x="3522" y="100"/>
                </a:lnTo>
                <a:lnTo>
                  <a:pt x="3529" y="100"/>
                </a:lnTo>
                <a:lnTo>
                  <a:pt x="3536" y="100"/>
                </a:lnTo>
                <a:lnTo>
                  <a:pt x="3543" y="100"/>
                </a:lnTo>
                <a:lnTo>
                  <a:pt x="3554" y="100"/>
                </a:lnTo>
                <a:lnTo>
                  <a:pt x="3561" y="100"/>
                </a:lnTo>
                <a:lnTo>
                  <a:pt x="3572" y="99"/>
                </a:lnTo>
                <a:lnTo>
                  <a:pt x="3581" y="100"/>
                </a:lnTo>
                <a:lnTo>
                  <a:pt x="3590" y="100"/>
                </a:lnTo>
                <a:lnTo>
                  <a:pt x="3598" y="100"/>
                </a:lnTo>
                <a:lnTo>
                  <a:pt x="3603" y="100"/>
                </a:lnTo>
                <a:lnTo>
                  <a:pt x="3611" y="100"/>
                </a:lnTo>
                <a:lnTo>
                  <a:pt x="3614" y="100"/>
                </a:lnTo>
                <a:lnTo>
                  <a:pt x="3620" y="100"/>
                </a:lnTo>
                <a:lnTo>
                  <a:pt x="3625" y="100"/>
                </a:lnTo>
                <a:lnTo>
                  <a:pt x="3631" y="100"/>
                </a:lnTo>
                <a:lnTo>
                  <a:pt x="3634" y="100"/>
                </a:lnTo>
                <a:lnTo>
                  <a:pt x="3643" y="100"/>
                </a:lnTo>
                <a:lnTo>
                  <a:pt x="3650" y="99"/>
                </a:lnTo>
                <a:lnTo>
                  <a:pt x="3657" y="98"/>
                </a:lnTo>
                <a:lnTo>
                  <a:pt x="3660" y="98"/>
                </a:lnTo>
                <a:lnTo>
                  <a:pt x="3669" y="99"/>
                </a:lnTo>
                <a:lnTo>
                  <a:pt x="3674" y="99"/>
                </a:lnTo>
                <a:lnTo>
                  <a:pt x="3683" y="99"/>
                </a:lnTo>
                <a:lnTo>
                  <a:pt x="3687" y="99"/>
                </a:lnTo>
                <a:lnTo>
                  <a:pt x="3697" y="99"/>
                </a:lnTo>
                <a:lnTo>
                  <a:pt x="3703" y="98"/>
                </a:lnTo>
                <a:lnTo>
                  <a:pt x="3713" y="98"/>
                </a:lnTo>
                <a:lnTo>
                  <a:pt x="3723" y="98"/>
                </a:lnTo>
                <a:lnTo>
                  <a:pt x="3725" y="98"/>
                </a:lnTo>
                <a:lnTo>
                  <a:pt x="3740" y="97"/>
                </a:lnTo>
                <a:lnTo>
                  <a:pt x="3747" y="97"/>
                </a:lnTo>
                <a:lnTo>
                  <a:pt x="3755" y="97"/>
                </a:lnTo>
                <a:lnTo>
                  <a:pt x="3761" y="96"/>
                </a:lnTo>
                <a:lnTo>
                  <a:pt x="3768" y="95"/>
                </a:lnTo>
                <a:lnTo>
                  <a:pt x="3777" y="95"/>
                </a:lnTo>
                <a:lnTo>
                  <a:pt x="3786" y="95"/>
                </a:lnTo>
                <a:lnTo>
                  <a:pt x="3793" y="94"/>
                </a:lnTo>
                <a:lnTo>
                  <a:pt x="3801" y="94"/>
                </a:lnTo>
                <a:lnTo>
                  <a:pt x="3811" y="93"/>
                </a:lnTo>
                <a:lnTo>
                  <a:pt x="3818" y="92"/>
                </a:lnTo>
                <a:lnTo>
                  <a:pt x="3829" y="92"/>
                </a:lnTo>
                <a:lnTo>
                  <a:pt x="3833" y="92"/>
                </a:lnTo>
                <a:lnTo>
                  <a:pt x="3840" y="90"/>
                </a:lnTo>
                <a:lnTo>
                  <a:pt x="3850" y="89"/>
                </a:lnTo>
                <a:lnTo>
                  <a:pt x="3858" y="89"/>
                </a:lnTo>
                <a:lnTo>
                  <a:pt x="3869" y="88"/>
                </a:lnTo>
                <a:lnTo>
                  <a:pt x="3875" y="88"/>
                </a:lnTo>
                <a:lnTo>
                  <a:pt x="3887" y="87"/>
                </a:lnTo>
                <a:lnTo>
                  <a:pt x="3893" y="86"/>
                </a:lnTo>
                <a:lnTo>
                  <a:pt x="3900" y="86"/>
                </a:lnTo>
                <a:lnTo>
                  <a:pt x="3907" y="86"/>
                </a:lnTo>
                <a:lnTo>
                  <a:pt x="3917" y="86"/>
                </a:lnTo>
                <a:lnTo>
                  <a:pt x="3923" y="87"/>
                </a:lnTo>
                <a:lnTo>
                  <a:pt x="3931" y="87"/>
                </a:lnTo>
                <a:lnTo>
                  <a:pt x="3945" y="87"/>
                </a:lnTo>
                <a:lnTo>
                  <a:pt x="3957" y="87"/>
                </a:lnTo>
                <a:lnTo>
                  <a:pt x="3966" y="88"/>
                </a:lnTo>
                <a:lnTo>
                  <a:pt x="3978" y="88"/>
                </a:lnTo>
                <a:lnTo>
                  <a:pt x="3983" y="89"/>
                </a:lnTo>
                <a:lnTo>
                  <a:pt x="3994" y="89"/>
                </a:lnTo>
                <a:lnTo>
                  <a:pt x="4009" y="89"/>
                </a:lnTo>
                <a:lnTo>
                  <a:pt x="4018" y="89"/>
                </a:lnTo>
                <a:lnTo>
                  <a:pt x="4033" y="90"/>
                </a:lnTo>
                <a:lnTo>
                  <a:pt x="4044" y="92"/>
                </a:lnTo>
                <a:lnTo>
                  <a:pt x="4053" y="92"/>
                </a:lnTo>
                <a:lnTo>
                  <a:pt x="4061" y="93"/>
                </a:lnTo>
                <a:lnTo>
                  <a:pt x="4074" y="93"/>
                </a:lnTo>
                <a:lnTo>
                  <a:pt x="4088" y="93"/>
                </a:lnTo>
                <a:lnTo>
                  <a:pt x="4098" y="94"/>
                </a:lnTo>
                <a:lnTo>
                  <a:pt x="4107" y="94"/>
                </a:lnTo>
                <a:lnTo>
                  <a:pt x="4119" y="95"/>
                </a:lnTo>
                <a:lnTo>
                  <a:pt x="4145" y="96"/>
                </a:lnTo>
                <a:lnTo>
                  <a:pt x="4151" y="97"/>
                </a:lnTo>
                <a:lnTo>
                  <a:pt x="4158" y="97"/>
                </a:lnTo>
                <a:lnTo>
                  <a:pt x="4193" y="99"/>
                </a:lnTo>
                <a:lnTo>
                  <a:pt x="4204" y="100"/>
                </a:lnTo>
                <a:lnTo>
                  <a:pt x="4223" y="101"/>
                </a:lnTo>
                <a:lnTo>
                  <a:pt x="4230" y="101"/>
                </a:lnTo>
                <a:lnTo>
                  <a:pt x="4244" y="103"/>
                </a:lnTo>
                <a:lnTo>
                  <a:pt x="4265" y="105"/>
                </a:lnTo>
                <a:lnTo>
                  <a:pt x="4279" y="106"/>
                </a:lnTo>
                <a:lnTo>
                  <a:pt x="4285" y="106"/>
                </a:lnTo>
                <a:lnTo>
                  <a:pt x="4298" y="107"/>
                </a:lnTo>
                <a:lnTo>
                  <a:pt x="4307" y="107"/>
                </a:lnTo>
                <a:lnTo>
                  <a:pt x="4309" y="107"/>
                </a:lnTo>
                <a:lnTo>
                  <a:pt x="4343" y="108"/>
                </a:lnTo>
                <a:lnTo>
                  <a:pt x="4347" y="108"/>
                </a:lnTo>
                <a:lnTo>
                  <a:pt x="4393" y="111"/>
                </a:lnTo>
                <a:lnTo>
                  <a:pt x="4411" y="111"/>
                </a:lnTo>
                <a:lnTo>
                  <a:pt x="4432" y="112"/>
                </a:lnTo>
                <a:lnTo>
                  <a:pt x="4437" y="112"/>
                </a:lnTo>
                <a:lnTo>
                  <a:pt x="4461" y="114"/>
                </a:lnTo>
                <a:lnTo>
                  <a:pt x="4470" y="114"/>
                </a:lnTo>
                <a:lnTo>
                  <a:pt x="4485" y="114"/>
                </a:lnTo>
                <a:lnTo>
                  <a:pt x="4500" y="115"/>
                </a:lnTo>
                <a:lnTo>
                  <a:pt x="4512" y="115"/>
                </a:lnTo>
                <a:lnTo>
                  <a:pt x="4527" y="115"/>
                </a:lnTo>
                <a:lnTo>
                  <a:pt x="4541" y="115"/>
                </a:lnTo>
                <a:lnTo>
                  <a:pt x="4561" y="116"/>
                </a:lnTo>
                <a:lnTo>
                  <a:pt x="4572" y="118"/>
                </a:lnTo>
                <a:lnTo>
                  <a:pt x="4582" y="118"/>
                </a:lnTo>
                <a:lnTo>
                  <a:pt x="4604" y="120"/>
                </a:lnTo>
                <a:lnTo>
                  <a:pt x="4612" y="120"/>
                </a:lnTo>
                <a:lnTo>
                  <a:pt x="4626" y="120"/>
                </a:lnTo>
                <a:lnTo>
                  <a:pt x="4641" y="120"/>
                </a:lnTo>
                <a:lnTo>
                  <a:pt x="4658" y="120"/>
                </a:lnTo>
                <a:lnTo>
                  <a:pt x="4666" y="121"/>
                </a:lnTo>
                <a:lnTo>
                  <a:pt x="4681" y="120"/>
                </a:lnTo>
                <a:lnTo>
                  <a:pt x="4693" y="119"/>
                </a:lnTo>
                <a:lnTo>
                  <a:pt x="4711" y="118"/>
                </a:lnTo>
                <a:lnTo>
                  <a:pt x="4721" y="116"/>
                </a:lnTo>
                <a:lnTo>
                  <a:pt x="4742" y="113"/>
                </a:lnTo>
                <a:lnTo>
                  <a:pt x="4760" y="111"/>
                </a:lnTo>
                <a:lnTo>
                  <a:pt x="4772" y="109"/>
                </a:lnTo>
                <a:lnTo>
                  <a:pt x="4783" y="108"/>
                </a:lnTo>
                <a:lnTo>
                  <a:pt x="4791" y="108"/>
                </a:lnTo>
                <a:lnTo>
                  <a:pt x="4797" y="108"/>
                </a:lnTo>
                <a:lnTo>
                  <a:pt x="4802" y="108"/>
                </a:lnTo>
                <a:lnTo>
                  <a:pt x="4808" y="108"/>
                </a:lnTo>
                <a:lnTo>
                  <a:pt x="4818" y="109"/>
                </a:lnTo>
                <a:lnTo>
                  <a:pt x="4824" y="109"/>
                </a:lnTo>
                <a:lnTo>
                  <a:pt x="4834" y="109"/>
                </a:lnTo>
                <a:lnTo>
                  <a:pt x="4841" y="110"/>
                </a:lnTo>
                <a:lnTo>
                  <a:pt x="4848" y="111"/>
                </a:lnTo>
                <a:lnTo>
                  <a:pt x="4852" y="111"/>
                </a:lnTo>
                <a:lnTo>
                  <a:pt x="4861" y="111"/>
                </a:lnTo>
                <a:lnTo>
                  <a:pt x="4867" y="111"/>
                </a:lnTo>
                <a:lnTo>
                  <a:pt x="4875" y="111"/>
                </a:lnTo>
                <a:lnTo>
                  <a:pt x="4883" y="111"/>
                </a:lnTo>
                <a:lnTo>
                  <a:pt x="4890" y="112"/>
                </a:lnTo>
                <a:lnTo>
                  <a:pt x="4900" y="112"/>
                </a:lnTo>
                <a:lnTo>
                  <a:pt x="4907" y="112"/>
                </a:lnTo>
                <a:lnTo>
                  <a:pt x="4920" y="112"/>
                </a:lnTo>
                <a:lnTo>
                  <a:pt x="4930" y="112"/>
                </a:lnTo>
                <a:lnTo>
                  <a:pt x="4939" y="112"/>
                </a:lnTo>
                <a:lnTo>
                  <a:pt x="4948" y="112"/>
                </a:lnTo>
                <a:lnTo>
                  <a:pt x="4954" y="112"/>
                </a:lnTo>
                <a:lnTo>
                  <a:pt x="4960" y="112"/>
                </a:lnTo>
                <a:lnTo>
                  <a:pt x="4964" y="112"/>
                </a:lnTo>
                <a:lnTo>
                  <a:pt x="4968" y="112"/>
                </a:lnTo>
                <a:lnTo>
                  <a:pt x="4978" y="112"/>
                </a:lnTo>
                <a:lnTo>
                  <a:pt x="4982" y="112"/>
                </a:lnTo>
                <a:lnTo>
                  <a:pt x="4994" y="112"/>
                </a:lnTo>
                <a:lnTo>
                  <a:pt x="5005" y="112"/>
                </a:lnTo>
                <a:lnTo>
                  <a:pt x="5014" y="111"/>
                </a:lnTo>
                <a:lnTo>
                  <a:pt x="5027" y="111"/>
                </a:lnTo>
                <a:lnTo>
                  <a:pt x="5038" y="110"/>
                </a:lnTo>
                <a:lnTo>
                  <a:pt x="5047" y="109"/>
                </a:lnTo>
                <a:lnTo>
                  <a:pt x="5059" y="109"/>
                </a:lnTo>
                <a:lnTo>
                  <a:pt x="5076" y="107"/>
                </a:lnTo>
                <a:lnTo>
                  <a:pt x="5095" y="106"/>
                </a:lnTo>
                <a:lnTo>
                  <a:pt x="5111" y="105"/>
                </a:lnTo>
                <a:lnTo>
                  <a:pt x="5129" y="102"/>
                </a:lnTo>
                <a:lnTo>
                  <a:pt x="5151" y="100"/>
                </a:lnTo>
                <a:lnTo>
                  <a:pt x="5170" y="99"/>
                </a:lnTo>
                <a:lnTo>
                  <a:pt x="5195" y="98"/>
                </a:lnTo>
                <a:lnTo>
                  <a:pt x="5204" y="98"/>
                </a:lnTo>
                <a:lnTo>
                  <a:pt x="5214" y="97"/>
                </a:lnTo>
                <a:lnTo>
                  <a:pt x="5222" y="97"/>
                </a:lnTo>
                <a:lnTo>
                  <a:pt x="5231" y="97"/>
                </a:lnTo>
                <a:lnTo>
                  <a:pt x="5236" y="97"/>
                </a:lnTo>
                <a:lnTo>
                  <a:pt x="5240" y="97"/>
                </a:lnTo>
                <a:lnTo>
                  <a:pt x="5249" y="97"/>
                </a:lnTo>
                <a:lnTo>
                  <a:pt x="5253" y="97"/>
                </a:lnTo>
                <a:lnTo>
                  <a:pt x="5259" y="97"/>
                </a:lnTo>
                <a:lnTo>
                  <a:pt x="5262" y="97"/>
                </a:lnTo>
                <a:lnTo>
                  <a:pt x="5269" y="97"/>
                </a:lnTo>
                <a:lnTo>
                  <a:pt x="5273" y="97"/>
                </a:lnTo>
                <a:lnTo>
                  <a:pt x="5280" y="96"/>
                </a:lnTo>
                <a:lnTo>
                  <a:pt x="5288" y="96"/>
                </a:lnTo>
                <a:lnTo>
                  <a:pt x="5300" y="96"/>
                </a:lnTo>
                <a:lnTo>
                  <a:pt x="5313" y="96"/>
                </a:lnTo>
                <a:lnTo>
                  <a:pt x="5319" y="96"/>
                </a:lnTo>
                <a:lnTo>
                  <a:pt x="5332" y="96"/>
                </a:lnTo>
                <a:lnTo>
                  <a:pt x="5342" y="97"/>
                </a:lnTo>
                <a:lnTo>
                  <a:pt x="5353" y="97"/>
                </a:lnTo>
                <a:lnTo>
                  <a:pt x="5372" y="98"/>
                </a:lnTo>
                <a:lnTo>
                  <a:pt x="5385" y="100"/>
                </a:lnTo>
                <a:lnTo>
                  <a:pt x="5390" y="100"/>
                </a:lnTo>
                <a:lnTo>
                  <a:pt x="5394" y="101"/>
                </a:lnTo>
                <a:lnTo>
                  <a:pt x="5403" y="101"/>
                </a:lnTo>
                <a:lnTo>
                  <a:pt x="5407" y="101"/>
                </a:lnTo>
                <a:lnTo>
                  <a:pt x="5413" y="102"/>
                </a:lnTo>
                <a:lnTo>
                  <a:pt x="5421" y="103"/>
                </a:lnTo>
                <a:lnTo>
                  <a:pt x="5433" y="106"/>
                </a:lnTo>
                <a:lnTo>
                  <a:pt x="5445" y="107"/>
                </a:lnTo>
                <a:lnTo>
                  <a:pt x="5456" y="108"/>
                </a:lnTo>
                <a:lnTo>
                  <a:pt x="5469" y="109"/>
                </a:lnTo>
                <a:lnTo>
                  <a:pt x="5480" y="109"/>
                </a:lnTo>
                <a:lnTo>
                  <a:pt x="5489" y="109"/>
                </a:lnTo>
                <a:lnTo>
                  <a:pt x="5500" y="108"/>
                </a:lnTo>
                <a:lnTo>
                  <a:pt x="5504" y="108"/>
                </a:lnTo>
                <a:lnTo>
                  <a:pt x="5510" y="108"/>
                </a:lnTo>
                <a:lnTo>
                  <a:pt x="5517" y="108"/>
                </a:lnTo>
                <a:lnTo>
                  <a:pt x="5525" y="108"/>
                </a:lnTo>
                <a:lnTo>
                  <a:pt x="5532" y="109"/>
                </a:lnTo>
                <a:lnTo>
                  <a:pt x="5535" y="109"/>
                </a:lnTo>
                <a:lnTo>
                  <a:pt x="5541" y="109"/>
                </a:lnTo>
                <a:lnTo>
                  <a:pt x="5549" y="109"/>
                </a:lnTo>
                <a:lnTo>
                  <a:pt x="5560" y="109"/>
                </a:lnTo>
                <a:lnTo>
                  <a:pt x="5563" y="109"/>
                </a:lnTo>
                <a:lnTo>
                  <a:pt x="5572" y="110"/>
                </a:lnTo>
                <a:lnTo>
                  <a:pt x="5576" y="110"/>
                </a:lnTo>
                <a:lnTo>
                  <a:pt x="5581" y="111"/>
                </a:lnTo>
                <a:lnTo>
                  <a:pt x="5586" y="111"/>
                </a:lnTo>
                <a:lnTo>
                  <a:pt x="5595" y="112"/>
                </a:lnTo>
                <a:lnTo>
                  <a:pt x="5603" y="112"/>
                </a:lnTo>
                <a:lnTo>
                  <a:pt x="5610" y="112"/>
                </a:lnTo>
                <a:lnTo>
                  <a:pt x="5614" y="113"/>
                </a:lnTo>
                <a:lnTo>
                  <a:pt x="5621" y="113"/>
                </a:lnTo>
                <a:lnTo>
                  <a:pt x="5626" y="114"/>
                </a:lnTo>
                <a:lnTo>
                  <a:pt x="5636" y="114"/>
                </a:lnTo>
                <a:lnTo>
                  <a:pt x="5648" y="115"/>
                </a:lnTo>
                <a:lnTo>
                  <a:pt x="5655" y="115"/>
                </a:lnTo>
                <a:lnTo>
                  <a:pt x="5662" y="115"/>
                </a:lnTo>
                <a:lnTo>
                  <a:pt x="5666" y="116"/>
                </a:lnTo>
                <a:lnTo>
                  <a:pt x="5677" y="116"/>
                </a:lnTo>
                <a:lnTo>
                  <a:pt x="5689" y="116"/>
                </a:lnTo>
                <a:lnTo>
                  <a:pt x="5696" y="115"/>
                </a:lnTo>
                <a:lnTo>
                  <a:pt x="5706" y="114"/>
                </a:lnTo>
                <a:lnTo>
                  <a:pt x="5722" y="113"/>
                </a:lnTo>
                <a:lnTo>
                  <a:pt x="5726" y="113"/>
                </a:lnTo>
                <a:lnTo>
                  <a:pt x="5730" y="112"/>
                </a:lnTo>
                <a:lnTo>
                  <a:pt x="5737" y="112"/>
                </a:lnTo>
                <a:lnTo>
                  <a:pt x="5741" y="112"/>
                </a:lnTo>
                <a:lnTo>
                  <a:pt x="5748" y="113"/>
                </a:lnTo>
                <a:lnTo>
                  <a:pt x="5754" y="113"/>
                </a:lnTo>
                <a:lnTo>
                  <a:pt x="5760" y="113"/>
                </a:lnTo>
                <a:lnTo>
                  <a:pt x="5765" y="114"/>
                </a:lnTo>
                <a:lnTo>
                  <a:pt x="5776" y="114"/>
                </a:lnTo>
                <a:lnTo>
                  <a:pt x="5786" y="115"/>
                </a:lnTo>
                <a:lnTo>
                  <a:pt x="5802" y="116"/>
                </a:lnTo>
                <a:lnTo>
                  <a:pt x="5820" y="118"/>
                </a:lnTo>
                <a:lnTo>
                  <a:pt x="5833" y="119"/>
                </a:lnTo>
                <a:lnTo>
                  <a:pt x="5864" y="119"/>
                </a:lnTo>
                <a:lnTo>
                  <a:pt x="5877" y="119"/>
                </a:lnTo>
                <a:lnTo>
                  <a:pt x="5897" y="119"/>
                </a:lnTo>
                <a:lnTo>
                  <a:pt x="5916" y="120"/>
                </a:lnTo>
                <a:lnTo>
                  <a:pt x="5935" y="120"/>
                </a:lnTo>
                <a:lnTo>
                  <a:pt x="5958" y="121"/>
                </a:lnTo>
                <a:lnTo>
                  <a:pt x="5969" y="121"/>
                </a:lnTo>
                <a:lnTo>
                  <a:pt x="5980" y="121"/>
                </a:lnTo>
                <a:lnTo>
                  <a:pt x="6007" y="122"/>
                </a:lnTo>
                <a:lnTo>
                  <a:pt x="6022" y="121"/>
                </a:lnTo>
                <a:lnTo>
                  <a:pt x="6050" y="121"/>
                </a:lnTo>
                <a:lnTo>
                  <a:pt x="6062" y="120"/>
                </a:lnTo>
                <a:lnTo>
                  <a:pt x="6079" y="120"/>
                </a:lnTo>
                <a:lnTo>
                  <a:pt x="6107" y="119"/>
                </a:lnTo>
                <a:lnTo>
                  <a:pt x="6126" y="118"/>
                </a:lnTo>
                <a:lnTo>
                  <a:pt x="6140" y="118"/>
                </a:lnTo>
                <a:lnTo>
                  <a:pt x="6164" y="115"/>
                </a:lnTo>
                <a:lnTo>
                  <a:pt x="6179" y="114"/>
                </a:lnTo>
                <a:lnTo>
                  <a:pt x="6197" y="113"/>
                </a:lnTo>
                <a:lnTo>
                  <a:pt x="6218" y="112"/>
                </a:lnTo>
                <a:lnTo>
                  <a:pt x="6228" y="112"/>
                </a:lnTo>
                <a:lnTo>
                  <a:pt x="6242" y="111"/>
                </a:lnTo>
                <a:lnTo>
                  <a:pt x="6260" y="109"/>
                </a:lnTo>
                <a:lnTo>
                  <a:pt x="6274" y="108"/>
                </a:lnTo>
                <a:lnTo>
                  <a:pt x="6282" y="107"/>
                </a:lnTo>
                <a:lnTo>
                  <a:pt x="6297" y="106"/>
                </a:lnTo>
                <a:lnTo>
                  <a:pt x="6306" y="106"/>
                </a:lnTo>
                <a:lnTo>
                  <a:pt x="6324" y="105"/>
                </a:lnTo>
                <a:lnTo>
                  <a:pt x="6335" y="103"/>
                </a:lnTo>
                <a:lnTo>
                  <a:pt x="6351" y="102"/>
                </a:lnTo>
                <a:lnTo>
                  <a:pt x="6367" y="101"/>
                </a:lnTo>
                <a:lnTo>
                  <a:pt x="6383" y="101"/>
                </a:lnTo>
                <a:lnTo>
                  <a:pt x="6399" y="102"/>
                </a:lnTo>
                <a:lnTo>
                  <a:pt x="6421" y="102"/>
                </a:lnTo>
                <a:lnTo>
                  <a:pt x="6425" y="102"/>
                </a:lnTo>
                <a:lnTo>
                  <a:pt x="6437" y="101"/>
                </a:lnTo>
                <a:lnTo>
                  <a:pt x="6455" y="100"/>
                </a:lnTo>
                <a:lnTo>
                  <a:pt x="6472" y="100"/>
                </a:lnTo>
                <a:lnTo>
                  <a:pt x="6485" y="99"/>
                </a:lnTo>
                <a:lnTo>
                  <a:pt x="6499" y="98"/>
                </a:lnTo>
                <a:lnTo>
                  <a:pt x="6514" y="98"/>
                </a:lnTo>
                <a:lnTo>
                  <a:pt x="6531" y="97"/>
                </a:lnTo>
                <a:lnTo>
                  <a:pt x="6539" y="97"/>
                </a:lnTo>
                <a:lnTo>
                  <a:pt x="6552" y="96"/>
                </a:lnTo>
                <a:lnTo>
                  <a:pt x="6567" y="96"/>
                </a:lnTo>
                <a:lnTo>
                  <a:pt x="6585" y="95"/>
                </a:lnTo>
                <a:lnTo>
                  <a:pt x="6597" y="95"/>
                </a:lnTo>
                <a:lnTo>
                  <a:pt x="6617" y="94"/>
                </a:lnTo>
                <a:lnTo>
                  <a:pt x="6639" y="92"/>
                </a:lnTo>
                <a:lnTo>
                  <a:pt x="6653" y="92"/>
                </a:lnTo>
                <a:lnTo>
                  <a:pt x="6670" y="90"/>
                </a:lnTo>
                <a:lnTo>
                  <a:pt x="6687" y="89"/>
                </a:lnTo>
                <a:lnTo>
                  <a:pt x="6705" y="87"/>
                </a:lnTo>
                <a:lnTo>
                  <a:pt x="6721" y="87"/>
                </a:lnTo>
                <a:lnTo>
                  <a:pt x="6734" y="86"/>
                </a:lnTo>
                <a:lnTo>
                  <a:pt x="6753" y="85"/>
                </a:lnTo>
                <a:lnTo>
                  <a:pt x="6759" y="85"/>
                </a:lnTo>
                <a:lnTo>
                  <a:pt x="6768" y="84"/>
                </a:lnTo>
                <a:lnTo>
                  <a:pt x="6780" y="84"/>
                </a:lnTo>
                <a:lnTo>
                  <a:pt x="6788" y="84"/>
                </a:lnTo>
                <a:lnTo>
                  <a:pt x="6804" y="83"/>
                </a:lnTo>
                <a:lnTo>
                  <a:pt x="6827" y="82"/>
                </a:lnTo>
                <a:lnTo>
                  <a:pt x="6834" y="82"/>
                </a:lnTo>
                <a:lnTo>
                  <a:pt x="6840" y="82"/>
                </a:lnTo>
                <a:lnTo>
                  <a:pt x="6865" y="81"/>
                </a:lnTo>
                <a:lnTo>
                  <a:pt x="6888" y="80"/>
                </a:lnTo>
                <a:lnTo>
                  <a:pt x="6902" y="79"/>
                </a:lnTo>
                <a:lnTo>
                  <a:pt x="6917" y="79"/>
                </a:lnTo>
                <a:lnTo>
                  <a:pt x="6936" y="77"/>
                </a:lnTo>
                <a:lnTo>
                  <a:pt x="6956" y="77"/>
                </a:lnTo>
                <a:lnTo>
                  <a:pt x="6975" y="75"/>
                </a:lnTo>
                <a:lnTo>
                  <a:pt x="6990" y="75"/>
                </a:lnTo>
                <a:lnTo>
                  <a:pt x="7016" y="73"/>
                </a:lnTo>
                <a:lnTo>
                  <a:pt x="7032" y="72"/>
                </a:lnTo>
                <a:lnTo>
                  <a:pt x="7045" y="72"/>
                </a:lnTo>
                <a:lnTo>
                  <a:pt x="7059" y="71"/>
                </a:lnTo>
                <a:lnTo>
                  <a:pt x="7068" y="70"/>
                </a:lnTo>
                <a:lnTo>
                  <a:pt x="7079" y="70"/>
                </a:lnTo>
                <a:lnTo>
                  <a:pt x="7092" y="69"/>
                </a:lnTo>
                <a:lnTo>
                  <a:pt x="7098" y="68"/>
                </a:lnTo>
                <a:lnTo>
                  <a:pt x="7114" y="67"/>
                </a:lnTo>
                <a:lnTo>
                  <a:pt x="7126" y="67"/>
                </a:lnTo>
                <a:lnTo>
                  <a:pt x="7138" y="65"/>
                </a:lnTo>
                <a:lnTo>
                  <a:pt x="7151" y="64"/>
                </a:lnTo>
                <a:lnTo>
                  <a:pt x="7159" y="64"/>
                </a:lnTo>
                <a:lnTo>
                  <a:pt x="7171" y="64"/>
                </a:lnTo>
                <a:lnTo>
                  <a:pt x="7183" y="63"/>
                </a:lnTo>
                <a:lnTo>
                  <a:pt x="7190" y="63"/>
                </a:lnTo>
                <a:lnTo>
                  <a:pt x="7200" y="63"/>
                </a:lnTo>
                <a:lnTo>
                  <a:pt x="7209" y="63"/>
                </a:lnTo>
                <a:lnTo>
                  <a:pt x="7213" y="63"/>
                </a:lnTo>
                <a:lnTo>
                  <a:pt x="7222" y="62"/>
                </a:lnTo>
                <a:lnTo>
                  <a:pt x="7232" y="62"/>
                </a:lnTo>
                <a:lnTo>
                  <a:pt x="7243" y="62"/>
                </a:lnTo>
                <a:lnTo>
                  <a:pt x="7254" y="62"/>
                </a:lnTo>
                <a:lnTo>
                  <a:pt x="7265" y="63"/>
                </a:lnTo>
                <a:lnTo>
                  <a:pt x="7275" y="63"/>
                </a:lnTo>
                <a:lnTo>
                  <a:pt x="7285" y="64"/>
                </a:lnTo>
                <a:lnTo>
                  <a:pt x="7300" y="64"/>
                </a:lnTo>
                <a:lnTo>
                  <a:pt x="7314" y="64"/>
                </a:lnTo>
                <a:lnTo>
                  <a:pt x="7324" y="63"/>
                </a:lnTo>
                <a:lnTo>
                  <a:pt x="7333" y="62"/>
                </a:lnTo>
                <a:lnTo>
                  <a:pt x="7347" y="61"/>
                </a:lnTo>
                <a:lnTo>
                  <a:pt x="7368" y="60"/>
                </a:lnTo>
                <a:lnTo>
                  <a:pt x="7378" y="59"/>
                </a:lnTo>
                <a:lnTo>
                  <a:pt x="7387" y="59"/>
                </a:lnTo>
                <a:lnTo>
                  <a:pt x="7402" y="58"/>
                </a:lnTo>
                <a:lnTo>
                  <a:pt x="7409" y="57"/>
                </a:lnTo>
                <a:lnTo>
                  <a:pt x="7418" y="56"/>
                </a:lnTo>
                <a:lnTo>
                  <a:pt x="7432" y="55"/>
                </a:lnTo>
                <a:lnTo>
                  <a:pt x="7443" y="54"/>
                </a:lnTo>
                <a:lnTo>
                  <a:pt x="7452" y="52"/>
                </a:lnTo>
                <a:lnTo>
                  <a:pt x="7460" y="52"/>
                </a:lnTo>
                <a:lnTo>
                  <a:pt x="7470" y="51"/>
                </a:lnTo>
                <a:lnTo>
                  <a:pt x="7478" y="51"/>
                </a:lnTo>
                <a:lnTo>
                  <a:pt x="7486" y="51"/>
                </a:lnTo>
                <a:lnTo>
                  <a:pt x="7501" y="50"/>
                </a:lnTo>
                <a:lnTo>
                  <a:pt x="7511" y="50"/>
                </a:lnTo>
                <a:lnTo>
                  <a:pt x="7525" y="50"/>
                </a:lnTo>
                <a:lnTo>
                  <a:pt x="7538" y="50"/>
                </a:lnTo>
                <a:lnTo>
                  <a:pt x="7551" y="50"/>
                </a:lnTo>
                <a:lnTo>
                  <a:pt x="7559" y="50"/>
                </a:lnTo>
                <a:lnTo>
                  <a:pt x="7563" y="49"/>
                </a:lnTo>
                <a:lnTo>
                  <a:pt x="7570" y="49"/>
                </a:lnTo>
                <a:lnTo>
                  <a:pt x="7578" y="49"/>
                </a:lnTo>
                <a:lnTo>
                  <a:pt x="7594" y="49"/>
                </a:lnTo>
                <a:lnTo>
                  <a:pt x="7607" y="49"/>
                </a:lnTo>
                <a:lnTo>
                  <a:pt x="7618" y="48"/>
                </a:lnTo>
                <a:lnTo>
                  <a:pt x="7628" y="48"/>
                </a:lnTo>
                <a:lnTo>
                  <a:pt x="7647" y="48"/>
                </a:lnTo>
                <a:lnTo>
                  <a:pt x="7660" y="48"/>
                </a:lnTo>
                <a:lnTo>
                  <a:pt x="7670" y="47"/>
                </a:lnTo>
                <a:lnTo>
                  <a:pt x="7687" y="46"/>
                </a:lnTo>
                <a:lnTo>
                  <a:pt x="7704" y="46"/>
                </a:lnTo>
                <a:lnTo>
                  <a:pt x="7716" y="46"/>
                </a:lnTo>
                <a:lnTo>
                  <a:pt x="7732" y="46"/>
                </a:lnTo>
                <a:lnTo>
                  <a:pt x="7751" y="45"/>
                </a:lnTo>
                <a:lnTo>
                  <a:pt x="7771" y="45"/>
                </a:lnTo>
                <a:lnTo>
                  <a:pt x="7793" y="44"/>
                </a:lnTo>
                <a:lnTo>
                  <a:pt x="7819" y="44"/>
                </a:lnTo>
                <a:lnTo>
                  <a:pt x="7840" y="43"/>
                </a:lnTo>
                <a:lnTo>
                  <a:pt x="7850" y="42"/>
                </a:lnTo>
                <a:lnTo>
                  <a:pt x="7876" y="41"/>
                </a:lnTo>
                <a:lnTo>
                  <a:pt x="7895" y="39"/>
                </a:lnTo>
                <a:lnTo>
                  <a:pt x="7908" y="38"/>
                </a:lnTo>
                <a:lnTo>
                  <a:pt x="7938" y="36"/>
                </a:lnTo>
                <a:lnTo>
                  <a:pt x="7958" y="35"/>
                </a:lnTo>
                <a:lnTo>
                  <a:pt x="7973" y="34"/>
                </a:lnTo>
                <a:lnTo>
                  <a:pt x="7985" y="34"/>
                </a:lnTo>
                <a:lnTo>
                  <a:pt x="7996" y="33"/>
                </a:lnTo>
                <a:lnTo>
                  <a:pt x="8014" y="31"/>
                </a:lnTo>
                <a:lnTo>
                  <a:pt x="8028" y="30"/>
                </a:lnTo>
                <a:lnTo>
                  <a:pt x="8048" y="29"/>
                </a:lnTo>
                <a:lnTo>
                  <a:pt x="8073" y="25"/>
                </a:lnTo>
                <a:lnTo>
                  <a:pt x="8102" y="23"/>
                </a:lnTo>
                <a:lnTo>
                  <a:pt x="8121" y="20"/>
                </a:lnTo>
                <a:lnTo>
                  <a:pt x="8135" y="20"/>
                </a:lnTo>
                <a:lnTo>
                  <a:pt x="8148" y="19"/>
                </a:lnTo>
                <a:lnTo>
                  <a:pt x="8161" y="18"/>
                </a:lnTo>
                <a:lnTo>
                  <a:pt x="8175" y="18"/>
                </a:lnTo>
                <a:lnTo>
                  <a:pt x="8186" y="17"/>
                </a:lnTo>
                <a:lnTo>
                  <a:pt x="8195" y="17"/>
                </a:lnTo>
                <a:lnTo>
                  <a:pt x="8206" y="16"/>
                </a:lnTo>
                <a:lnTo>
                  <a:pt x="8221" y="15"/>
                </a:lnTo>
                <a:lnTo>
                  <a:pt x="8229" y="15"/>
                </a:lnTo>
                <a:lnTo>
                  <a:pt x="8243" y="13"/>
                </a:lnTo>
                <a:lnTo>
                  <a:pt x="8254" y="11"/>
                </a:lnTo>
                <a:lnTo>
                  <a:pt x="8264" y="10"/>
                </a:lnTo>
                <a:lnTo>
                  <a:pt x="8277" y="8"/>
                </a:lnTo>
                <a:lnTo>
                  <a:pt x="8292" y="6"/>
                </a:lnTo>
                <a:lnTo>
                  <a:pt x="8308" y="7"/>
                </a:lnTo>
                <a:lnTo>
                  <a:pt x="8320" y="7"/>
                </a:lnTo>
                <a:lnTo>
                  <a:pt x="8335" y="8"/>
                </a:lnTo>
                <a:lnTo>
                  <a:pt x="8349" y="8"/>
                </a:lnTo>
                <a:lnTo>
                  <a:pt x="8366" y="6"/>
                </a:lnTo>
                <a:lnTo>
                  <a:pt x="8402" y="3"/>
                </a:lnTo>
                <a:lnTo>
                  <a:pt x="8426" y="0"/>
                </a:lnTo>
                <a:lnTo>
                  <a:pt x="8426" y="0"/>
                </a:lnTo>
                <a:lnTo>
                  <a:pt x="8402" y="3"/>
                </a:lnTo>
                <a:lnTo>
                  <a:pt x="8366" y="6"/>
                </a:lnTo>
                <a:lnTo>
                  <a:pt x="8349" y="8"/>
                </a:lnTo>
                <a:lnTo>
                  <a:pt x="8335" y="8"/>
                </a:lnTo>
                <a:lnTo>
                  <a:pt x="8320" y="10"/>
                </a:lnTo>
                <a:lnTo>
                  <a:pt x="8308" y="11"/>
                </a:lnTo>
                <a:lnTo>
                  <a:pt x="8292" y="13"/>
                </a:lnTo>
                <a:lnTo>
                  <a:pt x="8277" y="16"/>
                </a:lnTo>
                <a:lnTo>
                  <a:pt x="8264" y="17"/>
                </a:lnTo>
                <a:lnTo>
                  <a:pt x="8254" y="19"/>
                </a:lnTo>
                <a:lnTo>
                  <a:pt x="8243" y="20"/>
                </a:lnTo>
                <a:lnTo>
                  <a:pt x="8229" y="21"/>
                </a:lnTo>
                <a:lnTo>
                  <a:pt x="8221" y="22"/>
                </a:lnTo>
                <a:lnTo>
                  <a:pt x="8206" y="23"/>
                </a:lnTo>
                <a:lnTo>
                  <a:pt x="8195" y="24"/>
                </a:lnTo>
                <a:lnTo>
                  <a:pt x="8186" y="25"/>
                </a:lnTo>
                <a:lnTo>
                  <a:pt x="8175" y="26"/>
                </a:lnTo>
                <a:lnTo>
                  <a:pt x="8161" y="29"/>
                </a:lnTo>
                <a:lnTo>
                  <a:pt x="8148" y="30"/>
                </a:lnTo>
                <a:lnTo>
                  <a:pt x="8135" y="30"/>
                </a:lnTo>
                <a:lnTo>
                  <a:pt x="8121" y="32"/>
                </a:lnTo>
                <a:lnTo>
                  <a:pt x="8102" y="33"/>
                </a:lnTo>
                <a:lnTo>
                  <a:pt x="8073" y="36"/>
                </a:lnTo>
                <a:lnTo>
                  <a:pt x="8048" y="38"/>
                </a:lnTo>
                <a:lnTo>
                  <a:pt x="8028" y="39"/>
                </a:lnTo>
                <a:lnTo>
                  <a:pt x="8014" y="42"/>
                </a:lnTo>
                <a:lnTo>
                  <a:pt x="7996" y="44"/>
                </a:lnTo>
                <a:lnTo>
                  <a:pt x="7985" y="45"/>
                </a:lnTo>
                <a:lnTo>
                  <a:pt x="7973" y="45"/>
                </a:lnTo>
                <a:lnTo>
                  <a:pt x="7958" y="45"/>
                </a:lnTo>
                <a:lnTo>
                  <a:pt x="7938" y="46"/>
                </a:lnTo>
                <a:lnTo>
                  <a:pt x="7908" y="49"/>
                </a:lnTo>
                <a:lnTo>
                  <a:pt x="7895" y="50"/>
                </a:lnTo>
                <a:lnTo>
                  <a:pt x="7876" y="51"/>
                </a:lnTo>
                <a:lnTo>
                  <a:pt x="7850" y="51"/>
                </a:lnTo>
                <a:lnTo>
                  <a:pt x="7840" y="52"/>
                </a:lnTo>
                <a:lnTo>
                  <a:pt x="7819" y="52"/>
                </a:lnTo>
                <a:lnTo>
                  <a:pt x="7793" y="52"/>
                </a:lnTo>
                <a:lnTo>
                  <a:pt x="7771" y="54"/>
                </a:lnTo>
                <a:lnTo>
                  <a:pt x="7751" y="54"/>
                </a:lnTo>
                <a:lnTo>
                  <a:pt x="7732" y="54"/>
                </a:lnTo>
                <a:lnTo>
                  <a:pt x="7716" y="54"/>
                </a:lnTo>
                <a:lnTo>
                  <a:pt x="7704" y="55"/>
                </a:lnTo>
                <a:lnTo>
                  <a:pt x="7687" y="56"/>
                </a:lnTo>
                <a:lnTo>
                  <a:pt x="7670" y="56"/>
                </a:lnTo>
                <a:lnTo>
                  <a:pt x="7660" y="57"/>
                </a:lnTo>
                <a:lnTo>
                  <a:pt x="7647" y="56"/>
                </a:lnTo>
                <a:lnTo>
                  <a:pt x="7628" y="58"/>
                </a:lnTo>
                <a:lnTo>
                  <a:pt x="7618" y="57"/>
                </a:lnTo>
                <a:lnTo>
                  <a:pt x="7607" y="56"/>
                </a:lnTo>
                <a:lnTo>
                  <a:pt x="7594" y="58"/>
                </a:lnTo>
                <a:lnTo>
                  <a:pt x="7578" y="59"/>
                </a:lnTo>
                <a:lnTo>
                  <a:pt x="7570" y="56"/>
                </a:lnTo>
                <a:lnTo>
                  <a:pt x="7563" y="56"/>
                </a:lnTo>
                <a:lnTo>
                  <a:pt x="7559" y="57"/>
                </a:lnTo>
                <a:lnTo>
                  <a:pt x="7551" y="58"/>
                </a:lnTo>
                <a:lnTo>
                  <a:pt x="7538" y="59"/>
                </a:lnTo>
                <a:lnTo>
                  <a:pt x="7525" y="59"/>
                </a:lnTo>
                <a:lnTo>
                  <a:pt x="7511" y="61"/>
                </a:lnTo>
                <a:lnTo>
                  <a:pt x="7501" y="58"/>
                </a:lnTo>
                <a:lnTo>
                  <a:pt x="7486" y="58"/>
                </a:lnTo>
                <a:lnTo>
                  <a:pt x="7478" y="58"/>
                </a:lnTo>
                <a:lnTo>
                  <a:pt x="7470" y="58"/>
                </a:lnTo>
                <a:lnTo>
                  <a:pt x="7460" y="58"/>
                </a:lnTo>
                <a:lnTo>
                  <a:pt x="7452" y="59"/>
                </a:lnTo>
                <a:lnTo>
                  <a:pt x="7443" y="59"/>
                </a:lnTo>
                <a:lnTo>
                  <a:pt x="7432" y="61"/>
                </a:lnTo>
                <a:lnTo>
                  <a:pt x="7418" y="63"/>
                </a:lnTo>
                <a:lnTo>
                  <a:pt x="7409" y="64"/>
                </a:lnTo>
                <a:lnTo>
                  <a:pt x="7402" y="64"/>
                </a:lnTo>
                <a:lnTo>
                  <a:pt x="7387" y="65"/>
                </a:lnTo>
                <a:lnTo>
                  <a:pt x="7378" y="67"/>
                </a:lnTo>
                <a:lnTo>
                  <a:pt x="7368" y="67"/>
                </a:lnTo>
                <a:lnTo>
                  <a:pt x="7347" y="70"/>
                </a:lnTo>
                <a:lnTo>
                  <a:pt x="7333" y="72"/>
                </a:lnTo>
                <a:lnTo>
                  <a:pt x="7324" y="72"/>
                </a:lnTo>
                <a:lnTo>
                  <a:pt x="7314" y="73"/>
                </a:lnTo>
                <a:lnTo>
                  <a:pt x="7300" y="73"/>
                </a:lnTo>
                <a:lnTo>
                  <a:pt x="7285" y="73"/>
                </a:lnTo>
                <a:lnTo>
                  <a:pt x="7275" y="73"/>
                </a:lnTo>
                <a:lnTo>
                  <a:pt x="7265" y="73"/>
                </a:lnTo>
                <a:lnTo>
                  <a:pt x="7254" y="73"/>
                </a:lnTo>
                <a:lnTo>
                  <a:pt x="7243" y="73"/>
                </a:lnTo>
                <a:lnTo>
                  <a:pt x="7232" y="72"/>
                </a:lnTo>
                <a:lnTo>
                  <a:pt x="7222" y="72"/>
                </a:lnTo>
                <a:lnTo>
                  <a:pt x="7213" y="72"/>
                </a:lnTo>
                <a:lnTo>
                  <a:pt x="7209" y="72"/>
                </a:lnTo>
                <a:lnTo>
                  <a:pt x="7200" y="72"/>
                </a:lnTo>
                <a:lnTo>
                  <a:pt x="7190" y="73"/>
                </a:lnTo>
                <a:lnTo>
                  <a:pt x="7183" y="73"/>
                </a:lnTo>
                <a:lnTo>
                  <a:pt x="7171" y="75"/>
                </a:lnTo>
                <a:lnTo>
                  <a:pt x="7159" y="76"/>
                </a:lnTo>
                <a:lnTo>
                  <a:pt x="7151" y="77"/>
                </a:lnTo>
                <a:lnTo>
                  <a:pt x="7138" y="77"/>
                </a:lnTo>
                <a:lnTo>
                  <a:pt x="7126" y="77"/>
                </a:lnTo>
                <a:lnTo>
                  <a:pt x="7114" y="79"/>
                </a:lnTo>
                <a:lnTo>
                  <a:pt x="7098" y="81"/>
                </a:lnTo>
                <a:lnTo>
                  <a:pt x="7092" y="81"/>
                </a:lnTo>
                <a:lnTo>
                  <a:pt x="7079" y="81"/>
                </a:lnTo>
                <a:lnTo>
                  <a:pt x="7068" y="82"/>
                </a:lnTo>
                <a:lnTo>
                  <a:pt x="7059" y="82"/>
                </a:lnTo>
                <a:lnTo>
                  <a:pt x="7045" y="83"/>
                </a:lnTo>
                <a:lnTo>
                  <a:pt x="7032" y="83"/>
                </a:lnTo>
                <a:lnTo>
                  <a:pt x="7016" y="84"/>
                </a:lnTo>
                <a:lnTo>
                  <a:pt x="6990" y="85"/>
                </a:lnTo>
                <a:lnTo>
                  <a:pt x="6975" y="85"/>
                </a:lnTo>
                <a:lnTo>
                  <a:pt x="6956" y="85"/>
                </a:lnTo>
                <a:lnTo>
                  <a:pt x="6936" y="86"/>
                </a:lnTo>
                <a:lnTo>
                  <a:pt x="6917" y="87"/>
                </a:lnTo>
                <a:lnTo>
                  <a:pt x="6902" y="87"/>
                </a:lnTo>
                <a:lnTo>
                  <a:pt x="6888" y="88"/>
                </a:lnTo>
                <a:lnTo>
                  <a:pt x="6865" y="89"/>
                </a:lnTo>
                <a:lnTo>
                  <a:pt x="6840" y="89"/>
                </a:lnTo>
                <a:lnTo>
                  <a:pt x="6834" y="89"/>
                </a:lnTo>
                <a:lnTo>
                  <a:pt x="6827" y="89"/>
                </a:lnTo>
                <a:lnTo>
                  <a:pt x="6804" y="90"/>
                </a:lnTo>
                <a:lnTo>
                  <a:pt x="6788" y="92"/>
                </a:lnTo>
                <a:lnTo>
                  <a:pt x="6780" y="92"/>
                </a:lnTo>
                <a:lnTo>
                  <a:pt x="6768" y="93"/>
                </a:lnTo>
                <a:lnTo>
                  <a:pt x="6759" y="93"/>
                </a:lnTo>
                <a:lnTo>
                  <a:pt x="6753" y="94"/>
                </a:lnTo>
                <a:lnTo>
                  <a:pt x="6734" y="94"/>
                </a:lnTo>
                <a:lnTo>
                  <a:pt x="6721" y="95"/>
                </a:lnTo>
                <a:lnTo>
                  <a:pt x="6705" y="95"/>
                </a:lnTo>
                <a:lnTo>
                  <a:pt x="6687" y="96"/>
                </a:lnTo>
                <a:lnTo>
                  <a:pt x="6670" y="97"/>
                </a:lnTo>
                <a:lnTo>
                  <a:pt x="6653" y="97"/>
                </a:lnTo>
                <a:lnTo>
                  <a:pt x="6639" y="97"/>
                </a:lnTo>
                <a:lnTo>
                  <a:pt x="6617" y="98"/>
                </a:lnTo>
                <a:lnTo>
                  <a:pt x="6597" y="99"/>
                </a:lnTo>
                <a:lnTo>
                  <a:pt x="6585" y="100"/>
                </a:lnTo>
                <a:lnTo>
                  <a:pt x="6567" y="101"/>
                </a:lnTo>
                <a:lnTo>
                  <a:pt x="6552" y="101"/>
                </a:lnTo>
                <a:lnTo>
                  <a:pt x="6539" y="102"/>
                </a:lnTo>
                <a:lnTo>
                  <a:pt x="6531" y="102"/>
                </a:lnTo>
                <a:lnTo>
                  <a:pt x="6514" y="103"/>
                </a:lnTo>
                <a:lnTo>
                  <a:pt x="6499" y="103"/>
                </a:lnTo>
                <a:lnTo>
                  <a:pt x="6485" y="105"/>
                </a:lnTo>
                <a:lnTo>
                  <a:pt x="6472" y="106"/>
                </a:lnTo>
                <a:lnTo>
                  <a:pt x="6455" y="106"/>
                </a:lnTo>
                <a:lnTo>
                  <a:pt x="6437" y="107"/>
                </a:lnTo>
                <a:lnTo>
                  <a:pt x="6425" y="107"/>
                </a:lnTo>
                <a:lnTo>
                  <a:pt x="6421" y="107"/>
                </a:lnTo>
                <a:lnTo>
                  <a:pt x="6399" y="107"/>
                </a:lnTo>
                <a:lnTo>
                  <a:pt x="6383" y="107"/>
                </a:lnTo>
                <a:lnTo>
                  <a:pt x="6367" y="107"/>
                </a:lnTo>
                <a:lnTo>
                  <a:pt x="6351" y="107"/>
                </a:lnTo>
                <a:lnTo>
                  <a:pt x="6335" y="107"/>
                </a:lnTo>
                <a:lnTo>
                  <a:pt x="6324" y="107"/>
                </a:lnTo>
                <a:lnTo>
                  <a:pt x="6306" y="109"/>
                </a:lnTo>
                <a:lnTo>
                  <a:pt x="6297" y="110"/>
                </a:lnTo>
                <a:lnTo>
                  <a:pt x="6282" y="111"/>
                </a:lnTo>
                <a:lnTo>
                  <a:pt x="6274" y="112"/>
                </a:lnTo>
                <a:lnTo>
                  <a:pt x="6260" y="113"/>
                </a:lnTo>
                <a:lnTo>
                  <a:pt x="6242" y="114"/>
                </a:lnTo>
                <a:lnTo>
                  <a:pt x="6228" y="115"/>
                </a:lnTo>
                <a:lnTo>
                  <a:pt x="6218" y="116"/>
                </a:lnTo>
                <a:lnTo>
                  <a:pt x="6197" y="118"/>
                </a:lnTo>
                <a:lnTo>
                  <a:pt x="6179" y="120"/>
                </a:lnTo>
                <a:lnTo>
                  <a:pt x="6164" y="121"/>
                </a:lnTo>
                <a:lnTo>
                  <a:pt x="6140" y="122"/>
                </a:lnTo>
                <a:lnTo>
                  <a:pt x="6126" y="123"/>
                </a:lnTo>
                <a:lnTo>
                  <a:pt x="6107" y="123"/>
                </a:lnTo>
                <a:lnTo>
                  <a:pt x="6079" y="124"/>
                </a:lnTo>
                <a:lnTo>
                  <a:pt x="6062" y="125"/>
                </a:lnTo>
                <a:lnTo>
                  <a:pt x="6050" y="125"/>
                </a:lnTo>
                <a:lnTo>
                  <a:pt x="6022" y="126"/>
                </a:lnTo>
                <a:lnTo>
                  <a:pt x="6007" y="126"/>
                </a:lnTo>
                <a:lnTo>
                  <a:pt x="5980" y="126"/>
                </a:lnTo>
                <a:lnTo>
                  <a:pt x="5969" y="126"/>
                </a:lnTo>
                <a:lnTo>
                  <a:pt x="5958" y="126"/>
                </a:lnTo>
                <a:lnTo>
                  <a:pt x="5935" y="126"/>
                </a:lnTo>
                <a:lnTo>
                  <a:pt x="5916" y="125"/>
                </a:lnTo>
                <a:lnTo>
                  <a:pt x="5897" y="125"/>
                </a:lnTo>
                <a:lnTo>
                  <a:pt x="5877" y="125"/>
                </a:lnTo>
                <a:lnTo>
                  <a:pt x="5864" y="125"/>
                </a:lnTo>
                <a:lnTo>
                  <a:pt x="5833" y="124"/>
                </a:lnTo>
                <a:lnTo>
                  <a:pt x="5820" y="123"/>
                </a:lnTo>
                <a:lnTo>
                  <a:pt x="5802" y="123"/>
                </a:lnTo>
                <a:lnTo>
                  <a:pt x="5786" y="122"/>
                </a:lnTo>
                <a:lnTo>
                  <a:pt x="5776" y="122"/>
                </a:lnTo>
                <a:lnTo>
                  <a:pt x="5765" y="122"/>
                </a:lnTo>
                <a:lnTo>
                  <a:pt x="5760" y="123"/>
                </a:lnTo>
                <a:lnTo>
                  <a:pt x="5754" y="123"/>
                </a:lnTo>
                <a:lnTo>
                  <a:pt x="5748" y="123"/>
                </a:lnTo>
                <a:lnTo>
                  <a:pt x="5741" y="123"/>
                </a:lnTo>
                <a:lnTo>
                  <a:pt x="5737" y="123"/>
                </a:lnTo>
                <a:lnTo>
                  <a:pt x="5730" y="124"/>
                </a:lnTo>
                <a:lnTo>
                  <a:pt x="5726" y="124"/>
                </a:lnTo>
                <a:lnTo>
                  <a:pt x="5722" y="125"/>
                </a:lnTo>
                <a:lnTo>
                  <a:pt x="5706" y="125"/>
                </a:lnTo>
                <a:lnTo>
                  <a:pt x="5696" y="125"/>
                </a:lnTo>
                <a:lnTo>
                  <a:pt x="5689" y="125"/>
                </a:lnTo>
                <a:lnTo>
                  <a:pt x="5677" y="125"/>
                </a:lnTo>
                <a:lnTo>
                  <a:pt x="5666" y="125"/>
                </a:lnTo>
                <a:lnTo>
                  <a:pt x="5662" y="125"/>
                </a:lnTo>
                <a:lnTo>
                  <a:pt x="5655" y="125"/>
                </a:lnTo>
                <a:lnTo>
                  <a:pt x="5648" y="125"/>
                </a:lnTo>
                <a:lnTo>
                  <a:pt x="5636" y="123"/>
                </a:lnTo>
                <a:lnTo>
                  <a:pt x="5626" y="123"/>
                </a:lnTo>
                <a:lnTo>
                  <a:pt x="5621" y="123"/>
                </a:lnTo>
                <a:lnTo>
                  <a:pt x="5614" y="122"/>
                </a:lnTo>
                <a:lnTo>
                  <a:pt x="5610" y="122"/>
                </a:lnTo>
                <a:lnTo>
                  <a:pt x="5603" y="121"/>
                </a:lnTo>
                <a:lnTo>
                  <a:pt x="5595" y="121"/>
                </a:lnTo>
                <a:lnTo>
                  <a:pt x="5586" y="121"/>
                </a:lnTo>
                <a:lnTo>
                  <a:pt x="5581" y="121"/>
                </a:lnTo>
                <a:lnTo>
                  <a:pt x="5576" y="121"/>
                </a:lnTo>
                <a:lnTo>
                  <a:pt x="5572" y="120"/>
                </a:lnTo>
                <a:lnTo>
                  <a:pt x="5563" y="120"/>
                </a:lnTo>
                <a:lnTo>
                  <a:pt x="5560" y="120"/>
                </a:lnTo>
                <a:lnTo>
                  <a:pt x="5549" y="120"/>
                </a:lnTo>
                <a:lnTo>
                  <a:pt x="5541" y="120"/>
                </a:lnTo>
                <a:lnTo>
                  <a:pt x="5535" y="119"/>
                </a:lnTo>
                <a:lnTo>
                  <a:pt x="5532" y="119"/>
                </a:lnTo>
                <a:lnTo>
                  <a:pt x="5525" y="118"/>
                </a:lnTo>
                <a:lnTo>
                  <a:pt x="5517" y="118"/>
                </a:lnTo>
                <a:lnTo>
                  <a:pt x="5510" y="116"/>
                </a:lnTo>
                <a:lnTo>
                  <a:pt x="5504" y="116"/>
                </a:lnTo>
                <a:lnTo>
                  <a:pt x="5500" y="116"/>
                </a:lnTo>
                <a:lnTo>
                  <a:pt x="5489" y="115"/>
                </a:lnTo>
                <a:lnTo>
                  <a:pt x="5480" y="114"/>
                </a:lnTo>
                <a:lnTo>
                  <a:pt x="5469" y="114"/>
                </a:lnTo>
                <a:lnTo>
                  <a:pt x="5456" y="112"/>
                </a:lnTo>
                <a:lnTo>
                  <a:pt x="5445" y="112"/>
                </a:lnTo>
                <a:lnTo>
                  <a:pt x="5433" y="111"/>
                </a:lnTo>
                <a:lnTo>
                  <a:pt x="5421" y="110"/>
                </a:lnTo>
                <a:lnTo>
                  <a:pt x="5413" y="109"/>
                </a:lnTo>
                <a:lnTo>
                  <a:pt x="5407" y="109"/>
                </a:lnTo>
                <a:lnTo>
                  <a:pt x="5403" y="108"/>
                </a:lnTo>
                <a:lnTo>
                  <a:pt x="5394" y="108"/>
                </a:lnTo>
                <a:lnTo>
                  <a:pt x="5390" y="107"/>
                </a:lnTo>
                <a:lnTo>
                  <a:pt x="5385" y="107"/>
                </a:lnTo>
                <a:lnTo>
                  <a:pt x="5372" y="106"/>
                </a:lnTo>
                <a:lnTo>
                  <a:pt x="5353" y="105"/>
                </a:lnTo>
                <a:lnTo>
                  <a:pt x="5342" y="105"/>
                </a:lnTo>
                <a:lnTo>
                  <a:pt x="5332" y="103"/>
                </a:lnTo>
                <a:lnTo>
                  <a:pt x="5319" y="103"/>
                </a:lnTo>
                <a:lnTo>
                  <a:pt x="5313" y="103"/>
                </a:lnTo>
                <a:lnTo>
                  <a:pt x="5300" y="103"/>
                </a:lnTo>
                <a:lnTo>
                  <a:pt x="5288" y="103"/>
                </a:lnTo>
                <a:lnTo>
                  <a:pt x="5280" y="103"/>
                </a:lnTo>
                <a:lnTo>
                  <a:pt x="5273" y="103"/>
                </a:lnTo>
                <a:lnTo>
                  <a:pt x="5269" y="103"/>
                </a:lnTo>
                <a:lnTo>
                  <a:pt x="5262" y="103"/>
                </a:lnTo>
                <a:lnTo>
                  <a:pt x="5259" y="103"/>
                </a:lnTo>
                <a:lnTo>
                  <a:pt x="5253" y="103"/>
                </a:lnTo>
                <a:lnTo>
                  <a:pt x="5249" y="103"/>
                </a:lnTo>
                <a:lnTo>
                  <a:pt x="5240" y="103"/>
                </a:lnTo>
                <a:lnTo>
                  <a:pt x="5236" y="103"/>
                </a:lnTo>
                <a:lnTo>
                  <a:pt x="5231" y="103"/>
                </a:lnTo>
                <a:lnTo>
                  <a:pt x="5222" y="103"/>
                </a:lnTo>
                <a:lnTo>
                  <a:pt x="5214" y="103"/>
                </a:lnTo>
                <a:lnTo>
                  <a:pt x="5204" y="105"/>
                </a:lnTo>
                <a:lnTo>
                  <a:pt x="5195" y="105"/>
                </a:lnTo>
                <a:lnTo>
                  <a:pt x="5170" y="106"/>
                </a:lnTo>
                <a:lnTo>
                  <a:pt x="5151" y="107"/>
                </a:lnTo>
                <a:lnTo>
                  <a:pt x="5129" y="109"/>
                </a:lnTo>
                <a:lnTo>
                  <a:pt x="5111" y="110"/>
                </a:lnTo>
                <a:lnTo>
                  <a:pt x="5095" y="111"/>
                </a:lnTo>
                <a:lnTo>
                  <a:pt x="5076" y="113"/>
                </a:lnTo>
                <a:lnTo>
                  <a:pt x="5059" y="114"/>
                </a:lnTo>
                <a:lnTo>
                  <a:pt x="5047" y="115"/>
                </a:lnTo>
                <a:lnTo>
                  <a:pt x="5038" y="116"/>
                </a:lnTo>
                <a:lnTo>
                  <a:pt x="5027" y="116"/>
                </a:lnTo>
                <a:lnTo>
                  <a:pt x="5014" y="118"/>
                </a:lnTo>
                <a:lnTo>
                  <a:pt x="5005" y="118"/>
                </a:lnTo>
                <a:lnTo>
                  <a:pt x="4994" y="118"/>
                </a:lnTo>
                <a:lnTo>
                  <a:pt x="4982" y="119"/>
                </a:lnTo>
                <a:lnTo>
                  <a:pt x="4978" y="119"/>
                </a:lnTo>
                <a:lnTo>
                  <a:pt x="4968" y="119"/>
                </a:lnTo>
                <a:lnTo>
                  <a:pt x="4964" y="119"/>
                </a:lnTo>
                <a:lnTo>
                  <a:pt x="4960" y="119"/>
                </a:lnTo>
                <a:lnTo>
                  <a:pt x="4954" y="120"/>
                </a:lnTo>
                <a:lnTo>
                  <a:pt x="4948" y="120"/>
                </a:lnTo>
                <a:lnTo>
                  <a:pt x="4939" y="119"/>
                </a:lnTo>
                <a:lnTo>
                  <a:pt x="4930" y="119"/>
                </a:lnTo>
                <a:lnTo>
                  <a:pt x="4920" y="119"/>
                </a:lnTo>
                <a:lnTo>
                  <a:pt x="4907" y="118"/>
                </a:lnTo>
                <a:lnTo>
                  <a:pt x="4900" y="118"/>
                </a:lnTo>
                <a:lnTo>
                  <a:pt x="4890" y="118"/>
                </a:lnTo>
                <a:lnTo>
                  <a:pt x="4883" y="118"/>
                </a:lnTo>
                <a:lnTo>
                  <a:pt x="4875" y="118"/>
                </a:lnTo>
                <a:lnTo>
                  <a:pt x="4867" y="118"/>
                </a:lnTo>
                <a:lnTo>
                  <a:pt x="4861" y="118"/>
                </a:lnTo>
                <a:lnTo>
                  <a:pt x="4852" y="116"/>
                </a:lnTo>
                <a:lnTo>
                  <a:pt x="4848" y="116"/>
                </a:lnTo>
                <a:lnTo>
                  <a:pt x="4841" y="116"/>
                </a:lnTo>
                <a:lnTo>
                  <a:pt x="4834" y="116"/>
                </a:lnTo>
                <a:lnTo>
                  <a:pt x="4824" y="115"/>
                </a:lnTo>
                <a:lnTo>
                  <a:pt x="4818" y="115"/>
                </a:lnTo>
                <a:lnTo>
                  <a:pt x="4808" y="114"/>
                </a:lnTo>
                <a:lnTo>
                  <a:pt x="4802" y="114"/>
                </a:lnTo>
                <a:lnTo>
                  <a:pt x="4797" y="114"/>
                </a:lnTo>
                <a:lnTo>
                  <a:pt x="4791" y="114"/>
                </a:lnTo>
                <a:lnTo>
                  <a:pt x="4783" y="115"/>
                </a:lnTo>
                <a:lnTo>
                  <a:pt x="4772" y="115"/>
                </a:lnTo>
                <a:lnTo>
                  <a:pt x="4760" y="118"/>
                </a:lnTo>
                <a:lnTo>
                  <a:pt x="4742" y="120"/>
                </a:lnTo>
                <a:lnTo>
                  <a:pt x="4721" y="122"/>
                </a:lnTo>
                <a:lnTo>
                  <a:pt x="4711" y="123"/>
                </a:lnTo>
                <a:lnTo>
                  <a:pt x="4693" y="125"/>
                </a:lnTo>
                <a:lnTo>
                  <a:pt x="4681" y="126"/>
                </a:lnTo>
                <a:lnTo>
                  <a:pt x="4666" y="126"/>
                </a:lnTo>
                <a:lnTo>
                  <a:pt x="4658" y="126"/>
                </a:lnTo>
                <a:lnTo>
                  <a:pt x="4641" y="126"/>
                </a:lnTo>
                <a:lnTo>
                  <a:pt x="4626" y="126"/>
                </a:lnTo>
                <a:lnTo>
                  <a:pt x="4612" y="125"/>
                </a:lnTo>
                <a:lnTo>
                  <a:pt x="4604" y="125"/>
                </a:lnTo>
                <a:lnTo>
                  <a:pt x="4582" y="124"/>
                </a:lnTo>
                <a:lnTo>
                  <a:pt x="4572" y="123"/>
                </a:lnTo>
                <a:lnTo>
                  <a:pt x="4561" y="123"/>
                </a:lnTo>
                <a:lnTo>
                  <a:pt x="4541" y="123"/>
                </a:lnTo>
                <a:lnTo>
                  <a:pt x="4527" y="122"/>
                </a:lnTo>
                <a:lnTo>
                  <a:pt x="4512" y="122"/>
                </a:lnTo>
                <a:lnTo>
                  <a:pt x="4500" y="122"/>
                </a:lnTo>
                <a:lnTo>
                  <a:pt x="4485" y="121"/>
                </a:lnTo>
                <a:lnTo>
                  <a:pt x="4470" y="121"/>
                </a:lnTo>
                <a:lnTo>
                  <a:pt x="4461" y="121"/>
                </a:lnTo>
                <a:lnTo>
                  <a:pt x="4437" y="120"/>
                </a:lnTo>
                <a:lnTo>
                  <a:pt x="4432" y="120"/>
                </a:lnTo>
                <a:lnTo>
                  <a:pt x="4411" y="119"/>
                </a:lnTo>
                <a:lnTo>
                  <a:pt x="4393" y="118"/>
                </a:lnTo>
                <a:lnTo>
                  <a:pt x="4347" y="115"/>
                </a:lnTo>
                <a:lnTo>
                  <a:pt x="4343" y="115"/>
                </a:lnTo>
                <a:lnTo>
                  <a:pt x="4309" y="114"/>
                </a:lnTo>
                <a:lnTo>
                  <a:pt x="4307" y="114"/>
                </a:lnTo>
                <a:lnTo>
                  <a:pt x="4298" y="114"/>
                </a:lnTo>
                <a:lnTo>
                  <a:pt x="4285" y="113"/>
                </a:lnTo>
                <a:lnTo>
                  <a:pt x="4279" y="112"/>
                </a:lnTo>
                <a:lnTo>
                  <a:pt x="4265" y="112"/>
                </a:lnTo>
                <a:lnTo>
                  <a:pt x="4244" y="111"/>
                </a:lnTo>
                <a:lnTo>
                  <a:pt x="4230" y="110"/>
                </a:lnTo>
                <a:lnTo>
                  <a:pt x="4223" y="109"/>
                </a:lnTo>
                <a:lnTo>
                  <a:pt x="4204" y="109"/>
                </a:lnTo>
                <a:lnTo>
                  <a:pt x="4193" y="108"/>
                </a:lnTo>
                <a:lnTo>
                  <a:pt x="4158" y="105"/>
                </a:lnTo>
                <a:lnTo>
                  <a:pt x="4151" y="105"/>
                </a:lnTo>
                <a:lnTo>
                  <a:pt x="4145" y="103"/>
                </a:lnTo>
                <a:lnTo>
                  <a:pt x="4119" y="103"/>
                </a:lnTo>
                <a:lnTo>
                  <a:pt x="4107" y="103"/>
                </a:lnTo>
                <a:lnTo>
                  <a:pt x="4098" y="103"/>
                </a:lnTo>
                <a:lnTo>
                  <a:pt x="4088" y="103"/>
                </a:lnTo>
                <a:lnTo>
                  <a:pt x="4074" y="102"/>
                </a:lnTo>
                <a:lnTo>
                  <a:pt x="4061" y="102"/>
                </a:lnTo>
                <a:lnTo>
                  <a:pt x="4053" y="102"/>
                </a:lnTo>
                <a:lnTo>
                  <a:pt x="4044" y="101"/>
                </a:lnTo>
                <a:lnTo>
                  <a:pt x="4033" y="101"/>
                </a:lnTo>
                <a:lnTo>
                  <a:pt x="4018" y="101"/>
                </a:lnTo>
                <a:lnTo>
                  <a:pt x="4009" y="101"/>
                </a:lnTo>
                <a:lnTo>
                  <a:pt x="3994" y="100"/>
                </a:lnTo>
                <a:lnTo>
                  <a:pt x="3983" y="100"/>
                </a:lnTo>
                <a:lnTo>
                  <a:pt x="3978" y="99"/>
                </a:lnTo>
                <a:lnTo>
                  <a:pt x="3966" y="98"/>
                </a:lnTo>
                <a:lnTo>
                  <a:pt x="3957" y="98"/>
                </a:lnTo>
                <a:lnTo>
                  <a:pt x="3945" y="98"/>
                </a:lnTo>
                <a:lnTo>
                  <a:pt x="3931" y="98"/>
                </a:lnTo>
                <a:lnTo>
                  <a:pt x="3923" y="98"/>
                </a:lnTo>
                <a:lnTo>
                  <a:pt x="3917" y="98"/>
                </a:lnTo>
                <a:lnTo>
                  <a:pt x="3907" y="98"/>
                </a:lnTo>
                <a:lnTo>
                  <a:pt x="3900" y="98"/>
                </a:lnTo>
                <a:lnTo>
                  <a:pt x="3893" y="98"/>
                </a:lnTo>
                <a:lnTo>
                  <a:pt x="3887" y="99"/>
                </a:lnTo>
                <a:lnTo>
                  <a:pt x="3875" y="99"/>
                </a:lnTo>
                <a:lnTo>
                  <a:pt x="3869" y="100"/>
                </a:lnTo>
                <a:lnTo>
                  <a:pt x="3858" y="101"/>
                </a:lnTo>
                <a:lnTo>
                  <a:pt x="3850" y="101"/>
                </a:lnTo>
                <a:lnTo>
                  <a:pt x="3840" y="102"/>
                </a:lnTo>
                <a:lnTo>
                  <a:pt x="3833" y="103"/>
                </a:lnTo>
                <a:lnTo>
                  <a:pt x="3829" y="103"/>
                </a:lnTo>
                <a:lnTo>
                  <a:pt x="3818" y="105"/>
                </a:lnTo>
                <a:lnTo>
                  <a:pt x="3811" y="106"/>
                </a:lnTo>
                <a:lnTo>
                  <a:pt x="3801" y="107"/>
                </a:lnTo>
                <a:lnTo>
                  <a:pt x="3793" y="108"/>
                </a:lnTo>
                <a:lnTo>
                  <a:pt x="3786" y="108"/>
                </a:lnTo>
                <a:lnTo>
                  <a:pt x="3777" y="108"/>
                </a:lnTo>
                <a:lnTo>
                  <a:pt x="3768" y="108"/>
                </a:lnTo>
                <a:lnTo>
                  <a:pt x="3761" y="109"/>
                </a:lnTo>
                <a:lnTo>
                  <a:pt x="3755" y="109"/>
                </a:lnTo>
                <a:lnTo>
                  <a:pt x="3747" y="111"/>
                </a:lnTo>
                <a:lnTo>
                  <a:pt x="3740" y="111"/>
                </a:lnTo>
                <a:lnTo>
                  <a:pt x="3725" y="111"/>
                </a:lnTo>
                <a:lnTo>
                  <a:pt x="3723" y="111"/>
                </a:lnTo>
                <a:lnTo>
                  <a:pt x="3713" y="111"/>
                </a:lnTo>
                <a:lnTo>
                  <a:pt x="3703" y="111"/>
                </a:lnTo>
                <a:lnTo>
                  <a:pt x="3697" y="111"/>
                </a:lnTo>
                <a:lnTo>
                  <a:pt x="3687" y="111"/>
                </a:lnTo>
                <a:lnTo>
                  <a:pt x="3683" y="111"/>
                </a:lnTo>
                <a:lnTo>
                  <a:pt x="3674" y="111"/>
                </a:lnTo>
                <a:lnTo>
                  <a:pt x="3669" y="111"/>
                </a:lnTo>
                <a:lnTo>
                  <a:pt x="3660" y="110"/>
                </a:lnTo>
                <a:lnTo>
                  <a:pt x="3657" y="110"/>
                </a:lnTo>
                <a:lnTo>
                  <a:pt x="3650" y="110"/>
                </a:lnTo>
                <a:lnTo>
                  <a:pt x="3643" y="110"/>
                </a:lnTo>
                <a:lnTo>
                  <a:pt x="3634" y="111"/>
                </a:lnTo>
                <a:lnTo>
                  <a:pt x="3631" y="112"/>
                </a:lnTo>
                <a:lnTo>
                  <a:pt x="3625" y="112"/>
                </a:lnTo>
                <a:lnTo>
                  <a:pt x="3620" y="112"/>
                </a:lnTo>
                <a:lnTo>
                  <a:pt x="3614" y="112"/>
                </a:lnTo>
                <a:lnTo>
                  <a:pt x="3611" y="112"/>
                </a:lnTo>
                <a:lnTo>
                  <a:pt x="3603" y="112"/>
                </a:lnTo>
                <a:lnTo>
                  <a:pt x="3598" y="112"/>
                </a:lnTo>
                <a:lnTo>
                  <a:pt x="3590" y="112"/>
                </a:lnTo>
                <a:lnTo>
                  <a:pt x="3581" y="112"/>
                </a:lnTo>
                <a:lnTo>
                  <a:pt x="3572" y="112"/>
                </a:lnTo>
                <a:lnTo>
                  <a:pt x="3561" y="112"/>
                </a:lnTo>
                <a:lnTo>
                  <a:pt x="3554" y="112"/>
                </a:lnTo>
                <a:lnTo>
                  <a:pt x="3543" y="112"/>
                </a:lnTo>
                <a:lnTo>
                  <a:pt x="3536" y="112"/>
                </a:lnTo>
                <a:lnTo>
                  <a:pt x="3529" y="112"/>
                </a:lnTo>
                <a:lnTo>
                  <a:pt x="3522" y="112"/>
                </a:lnTo>
                <a:lnTo>
                  <a:pt x="3514" y="112"/>
                </a:lnTo>
                <a:lnTo>
                  <a:pt x="3506" y="112"/>
                </a:lnTo>
                <a:lnTo>
                  <a:pt x="3499" y="112"/>
                </a:lnTo>
                <a:lnTo>
                  <a:pt x="3492" y="112"/>
                </a:lnTo>
                <a:lnTo>
                  <a:pt x="3482" y="112"/>
                </a:lnTo>
                <a:lnTo>
                  <a:pt x="3476" y="111"/>
                </a:lnTo>
                <a:lnTo>
                  <a:pt x="3467" y="108"/>
                </a:lnTo>
                <a:lnTo>
                  <a:pt x="3455" y="106"/>
                </a:lnTo>
                <a:lnTo>
                  <a:pt x="3445" y="106"/>
                </a:lnTo>
                <a:lnTo>
                  <a:pt x="3441" y="105"/>
                </a:lnTo>
                <a:lnTo>
                  <a:pt x="3433" y="103"/>
                </a:lnTo>
                <a:lnTo>
                  <a:pt x="3425" y="105"/>
                </a:lnTo>
                <a:lnTo>
                  <a:pt x="3419" y="105"/>
                </a:lnTo>
                <a:lnTo>
                  <a:pt x="3413" y="105"/>
                </a:lnTo>
                <a:lnTo>
                  <a:pt x="3410" y="105"/>
                </a:lnTo>
                <a:lnTo>
                  <a:pt x="3399" y="105"/>
                </a:lnTo>
                <a:lnTo>
                  <a:pt x="3393" y="105"/>
                </a:lnTo>
                <a:lnTo>
                  <a:pt x="3385" y="105"/>
                </a:lnTo>
                <a:lnTo>
                  <a:pt x="3377" y="105"/>
                </a:lnTo>
                <a:lnTo>
                  <a:pt x="3364" y="106"/>
                </a:lnTo>
                <a:lnTo>
                  <a:pt x="3352" y="107"/>
                </a:lnTo>
                <a:lnTo>
                  <a:pt x="3346" y="107"/>
                </a:lnTo>
                <a:lnTo>
                  <a:pt x="3330" y="108"/>
                </a:lnTo>
                <a:lnTo>
                  <a:pt x="3324" y="108"/>
                </a:lnTo>
                <a:lnTo>
                  <a:pt x="3314" y="109"/>
                </a:lnTo>
                <a:lnTo>
                  <a:pt x="3307" y="110"/>
                </a:lnTo>
                <a:lnTo>
                  <a:pt x="3300" y="110"/>
                </a:lnTo>
                <a:lnTo>
                  <a:pt x="3294" y="111"/>
                </a:lnTo>
                <a:lnTo>
                  <a:pt x="3286" y="112"/>
                </a:lnTo>
                <a:lnTo>
                  <a:pt x="3281" y="112"/>
                </a:lnTo>
                <a:lnTo>
                  <a:pt x="3274" y="113"/>
                </a:lnTo>
                <a:lnTo>
                  <a:pt x="3269" y="113"/>
                </a:lnTo>
                <a:lnTo>
                  <a:pt x="3259" y="112"/>
                </a:lnTo>
                <a:lnTo>
                  <a:pt x="3256" y="112"/>
                </a:lnTo>
                <a:lnTo>
                  <a:pt x="3245" y="112"/>
                </a:lnTo>
                <a:lnTo>
                  <a:pt x="3236" y="112"/>
                </a:lnTo>
                <a:lnTo>
                  <a:pt x="3228" y="112"/>
                </a:lnTo>
                <a:lnTo>
                  <a:pt x="3218" y="112"/>
                </a:lnTo>
                <a:lnTo>
                  <a:pt x="3211" y="112"/>
                </a:lnTo>
                <a:lnTo>
                  <a:pt x="3202" y="111"/>
                </a:lnTo>
                <a:lnTo>
                  <a:pt x="3196" y="112"/>
                </a:lnTo>
                <a:lnTo>
                  <a:pt x="3183" y="112"/>
                </a:lnTo>
                <a:lnTo>
                  <a:pt x="3176" y="112"/>
                </a:lnTo>
                <a:lnTo>
                  <a:pt x="3168" y="112"/>
                </a:lnTo>
                <a:lnTo>
                  <a:pt x="3162" y="112"/>
                </a:lnTo>
                <a:lnTo>
                  <a:pt x="3162" y="112"/>
                </a:lnTo>
                <a:lnTo>
                  <a:pt x="3157" y="112"/>
                </a:lnTo>
                <a:lnTo>
                  <a:pt x="3146" y="112"/>
                </a:lnTo>
                <a:lnTo>
                  <a:pt x="3141" y="112"/>
                </a:lnTo>
                <a:lnTo>
                  <a:pt x="3130" y="112"/>
                </a:lnTo>
                <a:lnTo>
                  <a:pt x="3116" y="110"/>
                </a:lnTo>
                <a:lnTo>
                  <a:pt x="3114" y="110"/>
                </a:lnTo>
                <a:lnTo>
                  <a:pt x="3100" y="109"/>
                </a:lnTo>
                <a:lnTo>
                  <a:pt x="3086" y="109"/>
                </a:lnTo>
                <a:lnTo>
                  <a:pt x="3076" y="109"/>
                </a:lnTo>
                <a:lnTo>
                  <a:pt x="3071" y="109"/>
                </a:lnTo>
                <a:lnTo>
                  <a:pt x="3056" y="108"/>
                </a:lnTo>
                <a:lnTo>
                  <a:pt x="3038" y="107"/>
                </a:lnTo>
                <a:lnTo>
                  <a:pt x="3036" y="107"/>
                </a:lnTo>
                <a:lnTo>
                  <a:pt x="3019" y="106"/>
                </a:lnTo>
                <a:lnTo>
                  <a:pt x="3016" y="106"/>
                </a:lnTo>
                <a:lnTo>
                  <a:pt x="3007" y="105"/>
                </a:lnTo>
                <a:lnTo>
                  <a:pt x="3001" y="105"/>
                </a:lnTo>
                <a:lnTo>
                  <a:pt x="2992" y="105"/>
                </a:lnTo>
                <a:lnTo>
                  <a:pt x="2992" y="105"/>
                </a:lnTo>
                <a:lnTo>
                  <a:pt x="2991" y="105"/>
                </a:lnTo>
                <a:lnTo>
                  <a:pt x="2984" y="103"/>
                </a:lnTo>
                <a:lnTo>
                  <a:pt x="2974" y="105"/>
                </a:lnTo>
                <a:lnTo>
                  <a:pt x="2964" y="106"/>
                </a:lnTo>
                <a:lnTo>
                  <a:pt x="2955" y="106"/>
                </a:lnTo>
                <a:lnTo>
                  <a:pt x="2945" y="106"/>
                </a:lnTo>
                <a:lnTo>
                  <a:pt x="2941" y="106"/>
                </a:lnTo>
                <a:lnTo>
                  <a:pt x="2928" y="106"/>
                </a:lnTo>
                <a:lnTo>
                  <a:pt x="2918" y="105"/>
                </a:lnTo>
                <a:lnTo>
                  <a:pt x="2907" y="105"/>
                </a:lnTo>
                <a:lnTo>
                  <a:pt x="2886" y="103"/>
                </a:lnTo>
                <a:lnTo>
                  <a:pt x="2863" y="103"/>
                </a:lnTo>
                <a:lnTo>
                  <a:pt x="2846" y="103"/>
                </a:lnTo>
                <a:lnTo>
                  <a:pt x="2833" y="103"/>
                </a:lnTo>
                <a:lnTo>
                  <a:pt x="2818" y="102"/>
                </a:lnTo>
                <a:lnTo>
                  <a:pt x="2797" y="101"/>
                </a:lnTo>
                <a:lnTo>
                  <a:pt x="2781" y="101"/>
                </a:lnTo>
                <a:lnTo>
                  <a:pt x="2780" y="101"/>
                </a:lnTo>
                <a:lnTo>
                  <a:pt x="2663" y="109"/>
                </a:lnTo>
                <a:lnTo>
                  <a:pt x="2549" y="123"/>
                </a:lnTo>
                <a:lnTo>
                  <a:pt x="2518" y="123"/>
                </a:lnTo>
                <a:lnTo>
                  <a:pt x="2488" y="124"/>
                </a:lnTo>
                <a:lnTo>
                  <a:pt x="2438" y="126"/>
                </a:lnTo>
                <a:lnTo>
                  <a:pt x="2343" y="128"/>
                </a:lnTo>
                <a:lnTo>
                  <a:pt x="2213" y="132"/>
                </a:lnTo>
                <a:lnTo>
                  <a:pt x="2199" y="133"/>
                </a:lnTo>
                <a:lnTo>
                  <a:pt x="2145" y="134"/>
                </a:lnTo>
                <a:lnTo>
                  <a:pt x="2064" y="137"/>
                </a:lnTo>
                <a:lnTo>
                  <a:pt x="2001" y="138"/>
                </a:lnTo>
                <a:lnTo>
                  <a:pt x="1954" y="139"/>
                </a:lnTo>
                <a:lnTo>
                  <a:pt x="1886" y="141"/>
                </a:lnTo>
                <a:lnTo>
                  <a:pt x="1750" y="146"/>
                </a:lnTo>
                <a:lnTo>
                  <a:pt x="1667" y="148"/>
                </a:lnTo>
                <a:lnTo>
                  <a:pt x="1562" y="149"/>
                </a:lnTo>
                <a:lnTo>
                  <a:pt x="1050" y="149"/>
                </a:lnTo>
                <a:lnTo>
                  <a:pt x="258" y="155"/>
                </a:lnTo>
                <a:lnTo>
                  <a:pt x="0" y="157"/>
                </a:lnTo>
                <a:lnTo>
                  <a:pt x="0" y="157"/>
                </a:lnTo>
                <a:close/>
              </a:path>
            </a:pathLst>
          </a:custGeom>
          <a:solidFill>
            <a:srgbClr val="996633"/>
          </a:solidFill>
          <a:ln w="9525">
            <a:noFill/>
            <a:round/>
            <a:headEnd/>
            <a:tailEnd/>
          </a:ln>
        </p:spPr>
        <p:txBody>
          <a:bodyPr/>
          <a:lstStyle/>
          <a:p>
            <a:endParaRPr lang="en-GB"/>
          </a:p>
        </p:txBody>
      </p:sp>
      <p:sp>
        <p:nvSpPr>
          <p:cNvPr id="50" name="Freeform 2445"/>
          <p:cNvSpPr>
            <a:spLocks/>
          </p:cNvSpPr>
          <p:nvPr>
            <p:custDataLst>
              <p:tags r:id="rId41"/>
            </p:custDataLst>
          </p:nvPr>
        </p:nvSpPr>
        <p:spPr bwMode="auto">
          <a:xfrm>
            <a:off x="400988" y="2308232"/>
            <a:ext cx="8161157" cy="156909"/>
          </a:xfrm>
          <a:custGeom>
            <a:avLst/>
            <a:gdLst/>
            <a:ahLst/>
            <a:cxnLst>
              <a:cxn ang="0">
                <a:pos x="2518" y="123"/>
              </a:cxn>
              <a:cxn ang="0">
                <a:pos x="2964" y="106"/>
              </a:cxn>
              <a:cxn ang="0">
                <a:pos x="3114" y="110"/>
              </a:cxn>
              <a:cxn ang="0">
                <a:pos x="3245" y="112"/>
              </a:cxn>
              <a:cxn ang="0">
                <a:pos x="3385" y="105"/>
              </a:cxn>
              <a:cxn ang="0">
                <a:pos x="3514" y="112"/>
              </a:cxn>
              <a:cxn ang="0">
                <a:pos x="3634" y="111"/>
              </a:cxn>
              <a:cxn ang="0">
                <a:pos x="3761" y="109"/>
              </a:cxn>
              <a:cxn ang="0">
                <a:pos x="3900" y="98"/>
              </a:cxn>
              <a:cxn ang="0">
                <a:pos x="4074" y="102"/>
              </a:cxn>
              <a:cxn ang="0">
                <a:pos x="4307" y="114"/>
              </a:cxn>
              <a:cxn ang="0">
                <a:pos x="4582" y="124"/>
              </a:cxn>
              <a:cxn ang="0">
                <a:pos x="4802" y="114"/>
              </a:cxn>
              <a:cxn ang="0">
                <a:pos x="4939" y="119"/>
              </a:cxn>
              <a:cxn ang="0">
                <a:pos x="5111" y="110"/>
              </a:cxn>
              <a:cxn ang="0">
                <a:pos x="5280" y="103"/>
              </a:cxn>
              <a:cxn ang="0">
                <a:pos x="5445" y="112"/>
              </a:cxn>
              <a:cxn ang="0">
                <a:pos x="5576" y="121"/>
              </a:cxn>
              <a:cxn ang="0">
                <a:pos x="5706" y="125"/>
              </a:cxn>
              <a:cxn ang="0">
                <a:pos x="5897" y="125"/>
              </a:cxn>
              <a:cxn ang="0">
                <a:pos x="6218" y="116"/>
              </a:cxn>
              <a:cxn ang="0">
                <a:pos x="6455" y="106"/>
              </a:cxn>
              <a:cxn ang="0">
                <a:pos x="6721" y="95"/>
              </a:cxn>
              <a:cxn ang="0">
                <a:pos x="6975" y="85"/>
              </a:cxn>
              <a:cxn ang="0">
                <a:pos x="7190" y="73"/>
              </a:cxn>
              <a:cxn ang="0">
                <a:pos x="7378" y="67"/>
              </a:cxn>
              <a:cxn ang="0">
                <a:pos x="7559" y="57"/>
              </a:cxn>
              <a:cxn ang="0">
                <a:pos x="7793" y="52"/>
              </a:cxn>
              <a:cxn ang="0">
                <a:pos x="8121" y="32"/>
              </a:cxn>
              <a:cxn ang="0">
                <a:pos x="8335" y="8"/>
              </a:cxn>
              <a:cxn ang="0">
                <a:pos x="8229" y="21"/>
              </a:cxn>
              <a:cxn ang="0">
                <a:pos x="7973" y="45"/>
              </a:cxn>
              <a:cxn ang="0">
                <a:pos x="7660" y="57"/>
              </a:cxn>
              <a:cxn ang="0">
                <a:pos x="7470" y="58"/>
              </a:cxn>
              <a:cxn ang="0">
                <a:pos x="7275" y="73"/>
              </a:cxn>
              <a:cxn ang="0">
                <a:pos x="7098" y="81"/>
              </a:cxn>
              <a:cxn ang="0">
                <a:pos x="6834" y="89"/>
              </a:cxn>
              <a:cxn ang="0">
                <a:pos x="6585" y="100"/>
              </a:cxn>
              <a:cxn ang="0">
                <a:pos x="6335" y="107"/>
              </a:cxn>
              <a:cxn ang="0">
                <a:pos x="6062" y="125"/>
              </a:cxn>
              <a:cxn ang="0">
                <a:pos x="5765" y="122"/>
              </a:cxn>
              <a:cxn ang="0">
                <a:pos x="5636" y="123"/>
              </a:cxn>
              <a:cxn ang="0">
                <a:pos x="5525" y="128"/>
              </a:cxn>
              <a:cxn ang="0">
                <a:pos x="5385" y="114"/>
              </a:cxn>
              <a:cxn ang="0">
                <a:pos x="5236" y="111"/>
              </a:cxn>
              <a:cxn ang="0">
                <a:pos x="5005" y="127"/>
              </a:cxn>
              <a:cxn ang="0">
                <a:pos x="4867" y="132"/>
              </a:cxn>
              <a:cxn ang="0">
                <a:pos x="4711" y="140"/>
              </a:cxn>
              <a:cxn ang="0">
                <a:pos x="4470" y="149"/>
              </a:cxn>
              <a:cxn ang="0">
                <a:pos x="4204" y="135"/>
              </a:cxn>
              <a:cxn ang="0">
                <a:pos x="3983" y="132"/>
              </a:cxn>
              <a:cxn ang="0">
                <a:pos x="3833" y="131"/>
              </a:cxn>
              <a:cxn ang="0">
                <a:pos x="3697" y="136"/>
              </a:cxn>
              <a:cxn ang="0">
                <a:pos x="3590" y="135"/>
              </a:cxn>
              <a:cxn ang="0">
                <a:pos x="3445" y="133"/>
              </a:cxn>
              <a:cxn ang="0">
                <a:pos x="3307" y="128"/>
              </a:cxn>
              <a:cxn ang="0">
                <a:pos x="3176" y="135"/>
              </a:cxn>
              <a:cxn ang="0">
                <a:pos x="3019" y="142"/>
              </a:cxn>
              <a:cxn ang="0">
                <a:pos x="2863" y="136"/>
              </a:cxn>
              <a:cxn ang="0">
                <a:pos x="2001" y="161"/>
              </a:cxn>
            </a:cxnLst>
            <a:rect l="0" t="0" r="r" b="b"/>
            <a:pathLst>
              <a:path w="8426" h="163">
                <a:moveTo>
                  <a:pt x="0" y="157"/>
                </a:moveTo>
                <a:lnTo>
                  <a:pt x="258" y="155"/>
                </a:lnTo>
                <a:lnTo>
                  <a:pt x="1050" y="149"/>
                </a:lnTo>
                <a:lnTo>
                  <a:pt x="1562" y="149"/>
                </a:lnTo>
                <a:lnTo>
                  <a:pt x="1667" y="148"/>
                </a:lnTo>
                <a:lnTo>
                  <a:pt x="1750" y="146"/>
                </a:lnTo>
                <a:lnTo>
                  <a:pt x="1886" y="141"/>
                </a:lnTo>
                <a:lnTo>
                  <a:pt x="1954" y="139"/>
                </a:lnTo>
                <a:lnTo>
                  <a:pt x="2001" y="138"/>
                </a:lnTo>
                <a:lnTo>
                  <a:pt x="2064" y="137"/>
                </a:lnTo>
                <a:lnTo>
                  <a:pt x="2145" y="134"/>
                </a:lnTo>
                <a:lnTo>
                  <a:pt x="2199" y="133"/>
                </a:lnTo>
                <a:lnTo>
                  <a:pt x="2213" y="132"/>
                </a:lnTo>
                <a:lnTo>
                  <a:pt x="2343" y="128"/>
                </a:lnTo>
                <a:lnTo>
                  <a:pt x="2438" y="126"/>
                </a:lnTo>
                <a:lnTo>
                  <a:pt x="2488" y="124"/>
                </a:lnTo>
                <a:lnTo>
                  <a:pt x="2518" y="123"/>
                </a:lnTo>
                <a:lnTo>
                  <a:pt x="2549" y="123"/>
                </a:lnTo>
                <a:lnTo>
                  <a:pt x="2663" y="109"/>
                </a:lnTo>
                <a:lnTo>
                  <a:pt x="2780" y="101"/>
                </a:lnTo>
                <a:lnTo>
                  <a:pt x="2781" y="101"/>
                </a:lnTo>
                <a:lnTo>
                  <a:pt x="2797" y="101"/>
                </a:lnTo>
                <a:lnTo>
                  <a:pt x="2818" y="102"/>
                </a:lnTo>
                <a:lnTo>
                  <a:pt x="2833" y="103"/>
                </a:lnTo>
                <a:lnTo>
                  <a:pt x="2846" y="103"/>
                </a:lnTo>
                <a:lnTo>
                  <a:pt x="2863" y="103"/>
                </a:lnTo>
                <a:lnTo>
                  <a:pt x="2886" y="103"/>
                </a:lnTo>
                <a:lnTo>
                  <a:pt x="2907" y="105"/>
                </a:lnTo>
                <a:lnTo>
                  <a:pt x="2918" y="105"/>
                </a:lnTo>
                <a:lnTo>
                  <a:pt x="2928" y="106"/>
                </a:lnTo>
                <a:lnTo>
                  <a:pt x="2941" y="106"/>
                </a:lnTo>
                <a:lnTo>
                  <a:pt x="2945" y="106"/>
                </a:lnTo>
                <a:lnTo>
                  <a:pt x="2955" y="106"/>
                </a:lnTo>
                <a:lnTo>
                  <a:pt x="2964" y="106"/>
                </a:lnTo>
                <a:lnTo>
                  <a:pt x="2974" y="105"/>
                </a:lnTo>
                <a:lnTo>
                  <a:pt x="2984" y="103"/>
                </a:lnTo>
                <a:lnTo>
                  <a:pt x="2991" y="105"/>
                </a:lnTo>
                <a:lnTo>
                  <a:pt x="2992" y="105"/>
                </a:lnTo>
                <a:lnTo>
                  <a:pt x="2992" y="105"/>
                </a:lnTo>
                <a:lnTo>
                  <a:pt x="3001" y="105"/>
                </a:lnTo>
                <a:lnTo>
                  <a:pt x="3007" y="105"/>
                </a:lnTo>
                <a:lnTo>
                  <a:pt x="3016" y="106"/>
                </a:lnTo>
                <a:lnTo>
                  <a:pt x="3019" y="106"/>
                </a:lnTo>
                <a:lnTo>
                  <a:pt x="3036" y="107"/>
                </a:lnTo>
                <a:lnTo>
                  <a:pt x="3038" y="107"/>
                </a:lnTo>
                <a:lnTo>
                  <a:pt x="3056" y="108"/>
                </a:lnTo>
                <a:lnTo>
                  <a:pt x="3071" y="109"/>
                </a:lnTo>
                <a:lnTo>
                  <a:pt x="3076" y="109"/>
                </a:lnTo>
                <a:lnTo>
                  <a:pt x="3086" y="109"/>
                </a:lnTo>
                <a:lnTo>
                  <a:pt x="3100" y="109"/>
                </a:lnTo>
                <a:lnTo>
                  <a:pt x="3114" y="110"/>
                </a:lnTo>
                <a:lnTo>
                  <a:pt x="3116" y="110"/>
                </a:lnTo>
                <a:lnTo>
                  <a:pt x="3130" y="112"/>
                </a:lnTo>
                <a:lnTo>
                  <a:pt x="3141" y="112"/>
                </a:lnTo>
                <a:lnTo>
                  <a:pt x="3146" y="112"/>
                </a:lnTo>
                <a:lnTo>
                  <a:pt x="3157" y="112"/>
                </a:lnTo>
                <a:lnTo>
                  <a:pt x="3162" y="112"/>
                </a:lnTo>
                <a:lnTo>
                  <a:pt x="3162" y="112"/>
                </a:lnTo>
                <a:lnTo>
                  <a:pt x="3168" y="112"/>
                </a:lnTo>
                <a:lnTo>
                  <a:pt x="3176" y="112"/>
                </a:lnTo>
                <a:lnTo>
                  <a:pt x="3183" y="112"/>
                </a:lnTo>
                <a:lnTo>
                  <a:pt x="3196" y="112"/>
                </a:lnTo>
                <a:lnTo>
                  <a:pt x="3202" y="111"/>
                </a:lnTo>
                <a:lnTo>
                  <a:pt x="3211" y="112"/>
                </a:lnTo>
                <a:lnTo>
                  <a:pt x="3218" y="112"/>
                </a:lnTo>
                <a:lnTo>
                  <a:pt x="3228" y="112"/>
                </a:lnTo>
                <a:lnTo>
                  <a:pt x="3236" y="112"/>
                </a:lnTo>
                <a:lnTo>
                  <a:pt x="3245" y="112"/>
                </a:lnTo>
                <a:lnTo>
                  <a:pt x="3256" y="112"/>
                </a:lnTo>
                <a:lnTo>
                  <a:pt x="3259" y="112"/>
                </a:lnTo>
                <a:lnTo>
                  <a:pt x="3269" y="113"/>
                </a:lnTo>
                <a:lnTo>
                  <a:pt x="3274" y="113"/>
                </a:lnTo>
                <a:lnTo>
                  <a:pt x="3281" y="112"/>
                </a:lnTo>
                <a:lnTo>
                  <a:pt x="3286" y="112"/>
                </a:lnTo>
                <a:lnTo>
                  <a:pt x="3294" y="111"/>
                </a:lnTo>
                <a:lnTo>
                  <a:pt x="3300" y="110"/>
                </a:lnTo>
                <a:lnTo>
                  <a:pt x="3307" y="110"/>
                </a:lnTo>
                <a:lnTo>
                  <a:pt x="3314" y="109"/>
                </a:lnTo>
                <a:lnTo>
                  <a:pt x="3324" y="108"/>
                </a:lnTo>
                <a:lnTo>
                  <a:pt x="3330" y="108"/>
                </a:lnTo>
                <a:lnTo>
                  <a:pt x="3346" y="107"/>
                </a:lnTo>
                <a:lnTo>
                  <a:pt x="3352" y="107"/>
                </a:lnTo>
                <a:lnTo>
                  <a:pt x="3364" y="106"/>
                </a:lnTo>
                <a:lnTo>
                  <a:pt x="3377" y="105"/>
                </a:lnTo>
                <a:lnTo>
                  <a:pt x="3385" y="105"/>
                </a:lnTo>
                <a:lnTo>
                  <a:pt x="3393" y="105"/>
                </a:lnTo>
                <a:lnTo>
                  <a:pt x="3399" y="105"/>
                </a:lnTo>
                <a:lnTo>
                  <a:pt x="3410" y="105"/>
                </a:lnTo>
                <a:lnTo>
                  <a:pt x="3413" y="105"/>
                </a:lnTo>
                <a:lnTo>
                  <a:pt x="3419" y="105"/>
                </a:lnTo>
                <a:lnTo>
                  <a:pt x="3425" y="105"/>
                </a:lnTo>
                <a:lnTo>
                  <a:pt x="3433" y="103"/>
                </a:lnTo>
                <a:lnTo>
                  <a:pt x="3441" y="105"/>
                </a:lnTo>
                <a:lnTo>
                  <a:pt x="3445" y="106"/>
                </a:lnTo>
                <a:lnTo>
                  <a:pt x="3455" y="106"/>
                </a:lnTo>
                <a:lnTo>
                  <a:pt x="3467" y="108"/>
                </a:lnTo>
                <a:lnTo>
                  <a:pt x="3476" y="111"/>
                </a:lnTo>
                <a:lnTo>
                  <a:pt x="3482" y="112"/>
                </a:lnTo>
                <a:lnTo>
                  <a:pt x="3492" y="112"/>
                </a:lnTo>
                <a:lnTo>
                  <a:pt x="3499" y="112"/>
                </a:lnTo>
                <a:lnTo>
                  <a:pt x="3506" y="112"/>
                </a:lnTo>
                <a:lnTo>
                  <a:pt x="3514" y="112"/>
                </a:lnTo>
                <a:lnTo>
                  <a:pt x="3522" y="112"/>
                </a:lnTo>
                <a:lnTo>
                  <a:pt x="3529" y="112"/>
                </a:lnTo>
                <a:lnTo>
                  <a:pt x="3536" y="112"/>
                </a:lnTo>
                <a:lnTo>
                  <a:pt x="3543" y="112"/>
                </a:lnTo>
                <a:lnTo>
                  <a:pt x="3554" y="112"/>
                </a:lnTo>
                <a:lnTo>
                  <a:pt x="3561" y="112"/>
                </a:lnTo>
                <a:lnTo>
                  <a:pt x="3572" y="112"/>
                </a:lnTo>
                <a:lnTo>
                  <a:pt x="3581" y="112"/>
                </a:lnTo>
                <a:lnTo>
                  <a:pt x="3590" y="112"/>
                </a:lnTo>
                <a:lnTo>
                  <a:pt x="3598" y="112"/>
                </a:lnTo>
                <a:lnTo>
                  <a:pt x="3603" y="112"/>
                </a:lnTo>
                <a:lnTo>
                  <a:pt x="3611" y="112"/>
                </a:lnTo>
                <a:lnTo>
                  <a:pt x="3614" y="112"/>
                </a:lnTo>
                <a:lnTo>
                  <a:pt x="3620" y="112"/>
                </a:lnTo>
                <a:lnTo>
                  <a:pt x="3625" y="112"/>
                </a:lnTo>
                <a:lnTo>
                  <a:pt x="3631" y="112"/>
                </a:lnTo>
                <a:lnTo>
                  <a:pt x="3634" y="111"/>
                </a:lnTo>
                <a:lnTo>
                  <a:pt x="3643" y="110"/>
                </a:lnTo>
                <a:lnTo>
                  <a:pt x="3650" y="110"/>
                </a:lnTo>
                <a:lnTo>
                  <a:pt x="3657" y="110"/>
                </a:lnTo>
                <a:lnTo>
                  <a:pt x="3660" y="110"/>
                </a:lnTo>
                <a:lnTo>
                  <a:pt x="3669" y="111"/>
                </a:lnTo>
                <a:lnTo>
                  <a:pt x="3674" y="111"/>
                </a:lnTo>
                <a:lnTo>
                  <a:pt x="3683" y="111"/>
                </a:lnTo>
                <a:lnTo>
                  <a:pt x="3687" y="111"/>
                </a:lnTo>
                <a:lnTo>
                  <a:pt x="3697" y="111"/>
                </a:lnTo>
                <a:lnTo>
                  <a:pt x="3703" y="111"/>
                </a:lnTo>
                <a:lnTo>
                  <a:pt x="3713" y="111"/>
                </a:lnTo>
                <a:lnTo>
                  <a:pt x="3723" y="111"/>
                </a:lnTo>
                <a:lnTo>
                  <a:pt x="3725" y="111"/>
                </a:lnTo>
                <a:lnTo>
                  <a:pt x="3740" y="111"/>
                </a:lnTo>
                <a:lnTo>
                  <a:pt x="3747" y="111"/>
                </a:lnTo>
                <a:lnTo>
                  <a:pt x="3755" y="109"/>
                </a:lnTo>
                <a:lnTo>
                  <a:pt x="3761" y="109"/>
                </a:lnTo>
                <a:lnTo>
                  <a:pt x="3768" y="108"/>
                </a:lnTo>
                <a:lnTo>
                  <a:pt x="3777" y="108"/>
                </a:lnTo>
                <a:lnTo>
                  <a:pt x="3786" y="108"/>
                </a:lnTo>
                <a:lnTo>
                  <a:pt x="3793" y="108"/>
                </a:lnTo>
                <a:lnTo>
                  <a:pt x="3801" y="107"/>
                </a:lnTo>
                <a:lnTo>
                  <a:pt x="3811" y="106"/>
                </a:lnTo>
                <a:lnTo>
                  <a:pt x="3818" y="105"/>
                </a:lnTo>
                <a:lnTo>
                  <a:pt x="3829" y="103"/>
                </a:lnTo>
                <a:lnTo>
                  <a:pt x="3833" y="103"/>
                </a:lnTo>
                <a:lnTo>
                  <a:pt x="3840" y="102"/>
                </a:lnTo>
                <a:lnTo>
                  <a:pt x="3850" y="101"/>
                </a:lnTo>
                <a:lnTo>
                  <a:pt x="3858" y="101"/>
                </a:lnTo>
                <a:lnTo>
                  <a:pt x="3869" y="100"/>
                </a:lnTo>
                <a:lnTo>
                  <a:pt x="3875" y="99"/>
                </a:lnTo>
                <a:lnTo>
                  <a:pt x="3887" y="99"/>
                </a:lnTo>
                <a:lnTo>
                  <a:pt x="3893" y="98"/>
                </a:lnTo>
                <a:lnTo>
                  <a:pt x="3900" y="98"/>
                </a:lnTo>
                <a:lnTo>
                  <a:pt x="3907" y="98"/>
                </a:lnTo>
                <a:lnTo>
                  <a:pt x="3917" y="98"/>
                </a:lnTo>
                <a:lnTo>
                  <a:pt x="3923" y="98"/>
                </a:lnTo>
                <a:lnTo>
                  <a:pt x="3931" y="98"/>
                </a:lnTo>
                <a:lnTo>
                  <a:pt x="3945" y="98"/>
                </a:lnTo>
                <a:lnTo>
                  <a:pt x="3957" y="98"/>
                </a:lnTo>
                <a:lnTo>
                  <a:pt x="3966" y="98"/>
                </a:lnTo>
                <a:lnTo>
                  <a:pt x="3978" y="99"/>
                </a:lnTo>
                <a:lnTo>
                  <a:pt x="3983" y="100"/>
                </a:lnTo>
                <a:lnTo>
                  <a:pt x="3994" y="100"/>
                </a:lnTo>
                <a:lnTo>
                  <a:pt x="4009" y="101"/>
                </a:lnTo>
                <a:lnTo>
                  <a:pt x="4018" y="101"/>
                </a:lnTo>
                <a:lnTo>
                  <a:pt x="4033" y="101"/>
                </a:lnTo>
                <a:lnTo>
                  <a:pt x="4044" y="101"/>
                </a:lnTo>
                <a:lnTo>
                  <a:pt x="4053" y="102"/>
                </a:lnTo>
                <a:lnTo>
                  <a:pt x="4061" y="102"/>
                </a:lnTo>
                <a:lnTo>
                  <a:pt x="4074" y="102"/>
                </a:lnTo>
                <a:lnTo>
                  <a:pt x="4088" y="103"/>
                </a:lnTo>
                <a:lnTo>
                  <a:pt x="4098" y="103"/>
                </a:lnTo>
                <a:lnTo>
                  <a:pt x="4107" y="103"/>
                </a:lnTo>
                <a:lnTo>
                  <a:pt x="4119" y="103"/>
                </a:lnTo>
                <a:lnTo>
                  <a:pt x="4145" y="103"/>
                </a:lnTo>
                <a:lnTo>
                  <a:pt x="4151" y="105"/>
                </a:lnTo>
                <a:lnTo>
                  <a:pt x="4158" y="105"/>
                </a:lnTo>
                <a:lnTo>
                  <a:pt x="4193" y="108"/>
                </a:lnTo>
                <a:lnTo>
                  <a:pt x="4204" y="109"/>
                </a:lnTo>
                <a:lnTo>
                  <a:pt x="4223" y="109"/>
                </a:lnTo>
                <a:lnTo>
                  <a:pt x="4230" y="110"/>
                </a:lnTo>
                <a:lnTo>
                  <a:pt x="4244" y="111"/>
                </a:lnTo>
                <a:lnTo>
                  <a:pt x="4265" y="112"/>
                </a:lnTo>
                <a:lnTo>
                  <a:pt x="4279" y="112"/>
                </a:lnTo>
                <a:lnTo>
                  <a:pt x="4285" y="113"/>
                </a:lnTo>
                <a:lnTo>
                  <a:pt x="4298" y="114"/>
                </a:lnTo>
                <a:lnTo>
                  <a:pt x="4307" y="114"/>
                </a:lnTo>
                <a:lnTo>
                  <a:pt x="4309" y="114"/>
                </a:lnTo>
                <a:lnTo>
                  <a:pt x="4343" y="115"/>
                </a:lnTo>
                <a:lnTo>
                  <a:pt x="4347" y="115"/>
                </a:lnTo>
                <a:lnTo>
                  <a:pt x="4393" y="118"/>
                </a:lnTo>
                <a:lnTo>
                  <a:pt x="4411" y="119"/>
                </a:lnTo>
                <a:lnTo>
                  <a:pt x="4432" y="120"/>
                </a:lnTo>
                <a:lnTo>
                  <a:pt x="4437" y="120"/>
                </a:lnTo>
                <a:lnTo>
                  <a:pt x="4461" y="121"/>
                </a:lnTo>
                <a:lnTo>
                  <a:pt x="4470" y="121"/>
                </a:lnTo>
                <a:lnTo>
                  <a:pt x="4485" y="121"/>
                </a:lnTo>
                <a:lnTo>
                  <a:pt x="4500" y="122"/>
                </a:lnTo>
                <a:lnTo>
                  <a:pt x="4512" y="122"/>
                </a:lnTo>
                <a:lnTo>
                  <a:pt x="4527" y="122"/>
                </a:lnTo>
                <a:lnTo>
                  <a:pt x="4541" y="123"/>
                </a:lnTo>
                <a:lnTo>
                  <a:pt x="4561" y="123"/>
                </a:lnTo>
                <a:lnTo>
                  <a:pt x="4572" y="123"/>
                </a:lnTo>
                <a:lnTo>
                  <a:pt x="4582" y="124"/>
                </a:lnTo>
                <a:lnTo>
                  <a:pt x="4604" y="125"/>
                </a:lnTo>
                <a:lnTo>
                  <a:pt x="4612" y="125"/>
                </a:lnTo>
                <a:lnTo>
                  <a:pt x="4626" y="126"/>
                </a:lnTo>
                <a:lnTo>
                  <a:pt x="4641" y="126"/>
                </a:lnTo>
                <a:lnTo>
                  <a:pt x="4658" y="126"/>
                </a:lnTo>
                <a:lnTo>
                  <a:pt x="4666" y="126"/>
                </a:lnTo>
                <a:lnTo>
                  <a:pt x="4681" y="126"/>
                </a:lnTo>
                <a:lnTo>
                  <a:pt x="4693" y="125"/>
                </a:lnTo>
                <a:lnTo>
                  <a:pt x="4711" y="123"/>
                </a:lnTo>
                <a:lnTo>
                  <a:pt x="4721" y="122"/>
                </a:lnTo>
                <a:lnTo>
                  <a:pt x="4742" y="120"/>
                </a:lnTo>
                <a:lnTo>
                  <a:pt x="4760" y="118"/>
                </a:lnTo>
                <a:lnTo>
                  <a:pt x="4772" y="115"/>
                </a:lnTo>
                <a:lnTo>
                  <a:pt x="4783" y="115"/>
                </a:lnTo>
                <a:lnTo>
                  <a:pt x="4791" y="114"/>
                </a:lnTo>
                <a:lnTo>
                  <a:pt x="4797" y="114"/>
                </a:lnTo>
                <a:lnTo>
                  <a:pt x="4802" y="114"/>
                </a:lnTo>
                <a:lnTo>
                  <a:pt x="4808" y="114"/>
                </a:lnTo>
                <a:lnTo>
                  <a:pt x="4818" y="115"/>
                </a:lnTo>
                <a:lnTo>
                  <a:pt x="4824" y="115"/>
                </a:lnTo>
                <a:lnTo>
                  <a:pt x="4834" y="116"/>
                </a:lnTo>
                <a:lnTo>
                  <a:pt x="4841" y="116"/>
                </a:lnTo>
                <a:lnTo>
                  <a:pt x="4848" y="116"/>
                </a:lnTo>
                <a:lnTo>
                  <a:pt x="4852" y="116"/>
                </a:lnTo>
                <a:lnTo>
                  <a:pt x="4861" y="118"/>
                </a:lnTo>
                <a:lnTo>
                  <a:pt x="4867" y="118"/>
                </a:lnTo>
                <a:lnTo>
                  <a:pt x="4875" y="118"/>
                </a:lnTo>
                <a:lnTo>
                  <a:pt x="4883" y="118"/>
                </a:lnTo>
                <a:lnTo>
                  <a:pt x="4890" y="118"/>
                </a:lnTo>
                <a:lnTo>
                  <a:pt x="4900" y="118"/>
                </a:lnTo>
                <a:lnTo>
                  <a:pt x="4907" y="118"/>
                </a:lnTo>
                <a:lnTo>
                  <a:pt x="4920" y="119"/>
                </a:lnTo>
                <a:lnTo>
                  <a:pt x="4930" y="119"/>
                </a:lnTo>
                <a:lnTo>
                  <a:pt x="4939" y="119"/>
                </a:lnTo>
                <a:lnTo>
                  <a:pt x="4948" y="120"/>
                </a:lnTo>
                <a:lnTo>
                  <a:pt x="4954" y="120"/>
                </a:lnTo>
                <a:lnTo>
                  <a:pt x="4960" y="119"/>
                </a:lnTo>
                <a:lnTo>
                  <a:pt x="4964" y="119"/>
                </a:lnTo>
                <a:lnTo>
                  <a:pt x="4968" y="119"/>
                </a:lnTo>
                <a:lnTo>
                  <a:pt x="4978" y="119"/>
                </a:lnTo>
                <a:lnTo>
                  <a:pt x="4982" y="119"/>
                </a:lnTo>
                <a:lnTo>
                  <a:pt x="4994" y="118"/>
                </a:lnTo>
                <a:lnTo>
                  <a:pt x="5005" y="118"/>
                </a:lnTo>
                <a:lnTo>
                  <a:pt x="5014" y="118"/>
                </a:lnTo>
                <a:lnTo>
                  <a:pt x="5027" y="116"/>
                </a:lnTo>
                <a:lnTo>
                  <a:pt x="5038" y="116"/>
                </a:lnTo>
                <a:lnTo>
                  <a:pt x="5047" y="115"/>
                </a:lnTo>
                <a:lnTo>
                  <a:pt x="5059" y="114"/>
                </a:lnTo>
                <a:lnTo>
                  <a:pt x="5076" y="113"/>
                </a:lnTo>
                <a:lnTo>
                  <a:pt x="5095" y="111"/>
                </a:lnTo>
                <a:lnTo>
                  <a:pt x="5111" y="110"/>
                </a:lnTo>
                <a:lnTo>
                  <a:pt x="5129" y="109"/>
                </a:lnTo>
                <a:lnTo>
                  <a:pt x="5151" y="107"/>
                </a:lnTo>
                <a:lnTo>
                  <a:pt x="5170" y="106"/>
                </a:lnTo>
                <a:lnTo>
                  <a:pt x="5195" y="105"/>
                </a:lnTo>
                <a:lnTo>
                  <a:pt x="5204" y="105"/>
                </a:lnTo>
                <a:lnTo>
                  <a:pt x="5214" y="103"/>
                </a:lnTo>
                <a:lnTo>
                  <a:pt x="5222" y="103"/>
                </a:lnTo>
                <a:lnTo>
                  <a:pt x="5231" y="103"/>
                </a:lnTo>
                <a:lnTo>
                  <a:pt x="5236" y="103"/>
                </a:lnTo>
                <a:lnTo>
                  <a:pt x="5240" y="103"/>
                </a:lnTo>
                <a:lnTo>
                  <a:pt x="5249" y="103"/>
                </a:lnTo>
                <a:lnTo>
                  <a:pt x="5253" y="103"/>
                </a:lnTo>
                <a:lnTo>
                  <a:pt x="5259" y="103"/>
                </a:lnTo>
                <a:lnTo>
                  <a:pt x="5262" y="103"/>
                </a:lnTo>
                <a:lnTo>
                  <a:pt x="5269" y="103"/>
                </a:lnTo>
                <a:lnTo>
                  <a:pt x="5273" y="103"/>
                </a:lnTo>
                <a:lnTo>
                  <a:pt x="5280" y="103"/>
                </a:lnTo>
                <a:lnTo>
                  <a:pt x="5288" y="103"/>
                </a:lnTo>
                <a:lnTo>
                  <a:pt x="5300" y="103"/>
                </a:lnTo>
                <a:lnTo>
                  <a:pt x="5313" y="103"/>
                </a:lnTo>
                <a:lnTo>
                  <a:pt x="5319" y="103"/>
                </a:lnTo>
                <a:lnTo>
                  <a:pt x="5332" y="103"/>
                </a:lnTo>
                <a:lnTo>
                  <a:pt x="5342" y="105"/>
                </a:lnTo>
                <a:lnTo>
                  <a:pt x="5353" y="105"/>
                </a:lnTo>
                <a:lnTo>
                  <a:pt x="5372" y="106"/>
                </a:lnTo>
                <a:lnTo>
                  <a:pt x="5385" y="107"/>
                </a:lnTo>
                <a:lnTo>
                  <a:pt x="5390" y="107"/>
                </a:lnTo>
                <a:lnTo>
                  <a:pt x="5394" y="108"/>
                </a:lnTo>
                <a:lnTo>
                  <a:pt x="5403" y="108"/>
                </a:lnTo>
                <a:lnTo>
                  <a:pt x="5407" y="109"/>
                </a:lnTo>
                <a:lnTo>
                  <a:pt x="5413" y="109"/>
                </a:lnTo>
                <a:lnTo>
                  <a:pt x="5421" y="110"/>
                </a:lnTo>
                <a:lnTo>
                  <a:pt x="5433" y="111"/>
                </a:lnTo>
                <a:lnTo>
                  <a:pt x="5445" y="112"/>
                </a:lnTo>
                <a:lnTo>
                  <a:pt x="5456" y="112"/>
                </a:lnTo>
                <a:lnTo>
                  <a:pt x="5469" y="114"/>
                </a:lnTo>
                <a:lnTo>
                  <a:pt x="5480" y="114"/>
                </a:lnTo>
                <a:lnTo>
                  <a:pt x="5489" y="115"/>
                </a:lnTo>
                <a:lnTo>
                  <a:pt x="5500" y="116"/>
                </a:lnTo>
                <a:lnTo>
                  <a:pt x="5504" y="116"/>
                </a:lnTo>
                <a:lnTo>
                  <a:pt x="5510" y="116"/>
                </a:lnTo>
                <a:lnTo>
                  <a:pt x="5517" y="118"/>
                </a:lnTo>
                <a:lnTo>
                  <a:pt x="5525" y="118"/>
                </a:lnTo>
                <a:lnTo>
                  <a:pt x="5532" y="119"/>
                </a:lnTo>
                <a:lnTo>
                  <a:pt x="5535" y="119"/>
                </a:lnTo>
                <a:lnTo>
                  <a:pt x="5541" y="120"/>
                </a:lnTo>
                <a:lnTo>
                  <a:pt x="5549" y="120"/>
                </a:lnTo>
                <a:lnTo>
                  <a:pt x="5560" y="120"/>
                </a:lnTo>
                <a:lnTo>
                  <a:pt x="5563" y="120"/>
                </a:lnTo>
                <a:lnTo>
                  <a:pt x="5572" y="120"/>
                </a:lnTo>
                <a:lnTo>
                  <a:pt x="5576" y="121"/>
                </a:lnTo>
                <a:lnTo>
                  <a:pt x="5581" y="121"/>
                </a:lnTo>
                <a:lnTo>
                  <a:pt x="5586" y="121"/>
                </a:lnTo>
                <a:lnTo>
                  <a:pt x="5595" y="121"/>
                </a:lnTo>
                <a:lnTo>
                  <a:pt x="5603" y="121"/>
                </a:lnTo>
                <a:lnTo>
                  <a:pt x="5610" y="122"/>
                </a:lnTo>
                <a:lnTo>
                  <a:pt x="5614" y="122"/>
                </a:lnTo>
                <a:lnTo>
                  <a:pt x="5621" y="123"/>
                </a:lnTo>
                <a:lnTo>
                  <a:pt x="5626" y="123"/>
                </a:lnTo>
                <a:lnTo>
                  <a:pt x="5636" y="123"/>
                </a:lnTo>
                <a:lnTo>
                  <a:pt x="5648" y="125"/>
                </a:lnTo>
                <a:lnTo>
                  <a:pt x="5655" y="125"/>
                </a:lnTo>
                <a:lnTo>
                  <a:pt x="5662" y="125"/>
                </a:lnTo>
                <a:lnTo>
                  <a:pt x="5666" y="125"/>
                </a:lnTo>
                <a:lnTo>
                  <a:pt x="5677" y="125"/>
                </a:lnTo>
                <a:lnTo>
                  <a:pt x="5689" y="125"/>
                </a:lnTo>
                <a:lnTo>
                  <a:pt x="5696" y="125"/>
                </a:lnTo>
                <a:lnTo>
                  <a:pt x="5706" y="125"/>
                </a:lnTo>
                <a:lnTo>
                  <a:pt x="5722" y="125"/>
                </a:lnTo>
                <a:lnTo>
                  <a:pt x="5726" y="124"/>
                </a:lnTo>
                <a:lnTo>
                  <a:pt x="5730" y="124"/>
                </a:lnTo>
                <a:lnTo>
                  <a:pt x="5737" y="123"/>
                </a:lnTo>
                <a:lnTo>
                  <a:pt x="5741" y="123"/>
                </a:lnTo>
                <a:lnTo>
                  <a:pt x="5748" y="123"/>
                </a:lnTo>
                <a:lnTo>
                  <a:pt x="5754" y="123"/>
                </a:lnTo>
                <a:lnTo>
                  <a:pt x="5760" y="123"/>
                </a:lnTo>
                <a:lnTo>
                  <a:pt x="5765" y="122"/>
                </a:lnTo>
                <a:lnTo>
                  <a:pt x="5776" y="122"/>
                </a:lnTo>
                <a:lnTo>
                  <a:pt x="5786" y="122"/>
                </a:lnTo>
                <a:lnTo>
                  <a:pt x="5802" y="123"/>
                </a:lnTo>
                <a:lnTo>
                  <a:pt x="5820" y="123"/>
                </a:lnTo>
                <a:lnTo>
                  <a:pt x="5833" y="124"/>
                </a:lnTo>
                <a:lnTo>
                  <a:pt x="5864" y="125"/>
                </a:lnTo>
                <a:lnTo>
                  <a:pt x="5877" y="125"/>
                </a:lnTo>
                <a:lnTo>
                  <a:pt x="5897" y="125"/>
                </a:lnTo>
                <a:lnTo>
                  <a:pt x="5916" y="125"/>
                </a:lnTo>
                <a:lnTo>
                  <a:pt x="5935" y="126"/>
                </a:lnTo>
                <a:lnTo>
                  <a:pt x="5958" y="126"/>
                </a:lnTo>
                <a:lnTo>
                  <a:pt x="5969" y="126"/>
                </a:lnTo>
                <a:lnTo>
                  <a:pt x="5980" y="126"/>
                </a:lnTo>
                <a:lnTo>
                  <a:pt x="6007" y="126"/>
                </a:lnTo>
                <a:lnTo>
                  <a:pt x="6022" y="126"/>
                </a:lnTo>
                <a:lnTo>
                  <a:pt x="6050" y="125"/>
                </a:lnTo>
                <a:lnTo>
                  <a:pt x="6062" y="125"/>
                </a:lnTo>
                <a:lnTo>
                  <a:pt x="6079" y="124"/>
                </a:lnTo>
                <a:lnTo>
                  <a:pt x="6107" y="123"/>
                </a:lnTo>
                <a:lnTo>
                  <a:pt x="6126" y="123"/>
                </a:lnTo>
                <a:lnTo>
                  <a:pt x="6140" y="122"/>
                </a:lnTo>
                <a:lnTo>
                  <a:pt x="6164" y="121"/>
                </a:lnTo>
                <a:lnTo>
                  <a:pt x="6179" y="120"/>
                </a:lnTo>
                <a:lnTo>
                  <a:pt x="6197" y="118"/>
                </a:lnTo>
                <a:lnTo>
                  <a:pt x="6218" y="116"/>
                </a:lnTo>
                <a:lnTo>
                  <a:pt x="6228" y="115"/>
                </a:lnTo>
                <a:lnTo>
                  <a:pt x="6242" y="114"/>
                </a:lnTo>
                <a:lnTo>
                  <a:pt x="6260" y="113"/>
                </a:lnTo>
                <a:lnTo>
                  <a:pt x="6274" y="112"/>
                </a:lnTo>
                <a:lnTo>
                  <a:pt x="6282" y="111"/>
                </a:lnTo>
                <a:lnTo>
                  <a:pt x="6297" y="110"/>
                </a:lnTo>
                <a:lnTo>
                  <a:pt x="6306" y="109"/>
                </a:lnTo>
                <a:lnTo>
                  <a:pt x="6324" y="107"/>
                </a:lnTo>
                <a:lnTo>
                  <a:pt x="6335" y="107"/>
                </a:lnTo>
                <a:lnTo>
                  <a:pt x="6351" y="107"/>
                </a:lnTo>
                <a:lnTo>
                  <a:pt x="6367" y="107"/>
                </a:lnTo>
                <a:lnTo>
                  <a:pt x="6383" y="107"/>
                </a:lnTo>
                <a:lnTo>
                  <a:pt x="6399" y="107"/>
                </a:lnTo>
                <a:lnTo>
                  <a:pt x="6421" y="107"/>
                </a:lnTo>
                <a:lnTo>
                  <a:pt x="6425" y="107"/>
                </a:lnTo>
                <a:lnTo>
                  <a:pt x="6437" y="107"/>
                </a:lnTo>
                <a:lnTo>
                  <a:pt x="6455" y="106"/>
                </a:lnTo>
                <a:lnTo>
                  <a:pt x="6472" y="106"/>
                </a:lnTo>
                <a:lnTo>
                  <a:pt x="6485" y="105"/>
                </a:lnTo>
                <a:lnTo>
                  <a:pt x="6499" y="103"/>
                </a:lnTo>
                <a:lnTo>
                  <a:pt x="6514" y="103"/>
                </a:lnTo>
                <a:lnTo>
                  <a:pt x="6531" y="102"/>
                </a:lnTo>
                <a:lnTo>
                  <a:pt x="6539" y="102"/>
                </a:lnTo>
                <a:lnTo>
                  <a:pt x="6552" y="101"/>
                </a:lnTo>
                <a:lnTo>
                  <a:pt x="6567" y="101"/>
                </a:lnTo>
                <a:lnTo>
                  <a:pt x="6585" y="100"/>
                </a:lnTo>
                <a:lnTo>
                  <a:pt x="6597" y="99"/>
                </a:lnTo>
                <a:lnTo>
                  <a:pt x="6617" y="98"/>
                </a:lnTo>
                <a:lnTo>
                  <a:pt x="6639" y="97"/>
                </a:lnTo>
                <a:lnTo>
                  <a:pt x="6653" y="97"/>
                </a:lnTo>
                <a:lnTo>
                  <a:pt x="6670" y="97"/>
                </a:lnTo>
                <a:lnTo>
                  <a:pt x="6687" y="96"/>
                </a:lnTo>
                <a:lnTo>
                  <a:pt x="6705" y="95"/>
                </a:lnTo>
                <a:lnTo>
                  <a:pt x="6721" y="95"/>
                </a:lnTo>
                <a:lnTo>
                  <a:pt x="6734" y="94"/>
                </a:lnTo>
                <a:lnTo>
                  <a:pt x="6753" y="94"/>
                </a:lnTo>
                <a:lnTo>
                  <a:pt x="6759" y="93"/>
                </a:lnTo>
                <a:lnTo>
                  <a:pt x="6768" y="93"/>
                </a:lnTo>
                <a:lnTo>
                  <a:pt x="6780" y="92"/>
                </a:lnTo>
                <a:lnTo>
                  <a:pt x="6788" y="92"/>
                </a:lnTo>
                <a:lnTo>
                  <a:pt x="6804" y="90"/>
                </a:lnTo>
                <a:lnTo>
                  <a:pt x="6827" y="89"/>
                </a:lnTo>
                <a:lnTo>
                  <a:pt x="6834" y="89"/>
                </a:lnTo>
                <a:lnTo>
                  <a:pt x="6840" y="89"/>
                </a:lnTo>
                <a:lnTo>
                  <a:pt x="6865" y="89"/>
                </a:lnTo>
                <a:lnTo>
                  <a:pt x="6888" y="88"/>
                </a:lnTo>
                <a:lnTo>
                  <a:pt x="6902" y="87"/>
                </a:lnTo>
                <a:lnTo>
                  <a:pt x="6917" y="87"/>
                </a:lnTo>
                <a:lnTo>
                  <a:pt x="6936" y="86"/>
                </a:lnTo>
                <a:lnTo>
                  <a:pt x="6956" y="85"/>
                </a:lnTo>
                <a:lnTo>
                  <a:pt x="6975" y="85"/>
                </a:lnTo>
                <a:lnTo>
                  <a:pt x="6990" y="85"/>
                </a:lnTo>
                <a:lnTo>
                  <a:pt x="7016" y="84"/>
                </a:lnTo>
                <a:lnTo>
                  <a:pt x="7032" y="83"/>
                </a:lnTo>
                <a:lnTo>
                  <a:pt x="7045" y="83"/>
                </a:lnTo>
                <a:lnTo>
                  <a:pt x="7059" y="82"/>
                </a:lnTo>
                <a:lnTo>
                  <a:pt x="7068" y="82"/>
                </a:lnTo>
                <a:lnTo>
                  <a:pt x="7079" y="81"/>
                </a:lnTo>
                <a:lnTo>
                  <a:pt x="7092" y="81"/>
                </a:lnTo>
                <a:lnTo>
                  <a:pt x="7098" y="81"/>
                </a:lnTo>
                <a:lnTo>
                  <a:pt x="7114" y="79"/>
                </a:lnTo>
                <a:lnTo>
                  <a:pt x="7126" y="77"/>
                </a:lnTo>
                <a:lnTo>
                  <a:pt x="7138" y="77"/>
                </a:lnTo>
                <a:lnTo>
                  <a:pt x="7151" y="77"/>
                </a:lnTo>
                <a:lnTo>
                  <a:pt x="7159" y="76"/>
                </a:lnTo>
                <a:lnTo>
                  <a:pt x="7171" y="75"/>
                </a:lnTo>
                <a:lnTo>
                  <a:pt x="7183" y="73"/>
                </a:lnTo>
                <a:lnTo>
                  <a:pt x="7190" y="73"/>
                </a:lnTo>
                <a:lnTo>
                  <a:pt x="7200" y="72"/>
                </a:lnTo>
                <a:lnTo>
                  <a:pt x="7209" y="72"/>
                </a:lnTo>
                <a:lnTo>
                  <a:pt x="7213" y="72"/>
                </a:lnTo>
                <a:lnTo>
                  <a:pt x="7222" y="72"/>
                </a:lnTo>
                <a:lnTo>
                  <a:pt x="7232" y="72"/>
                </a:lnTo>
                <a:lnTo>
                  <a:pt x="7243" y="73"/>
                </a:lnTo>
                <a:lnTo>
                  <a:pt x="7254" y="73"/>
                </a:lnTo>
                <a:lnTo>
                  <a:pt x="7265" y="73"/>
                </a:lnTo>
                <a:lnTo>
                  <a:pt x="7275" y="73"/>
                </a:lnTo>
                <a:lnTo>
                  <a:pt x="7285" y="73"/>
                </a:lnTo>
                <a:lnTo>
                  <a:pt x="7300" y="73"/>
                </a:lnTo>
                <a:lnTo>
                  <a:pt x="7314" y="73"/>
                </a:lnTo>
                <a:lnTo>
                  <a:pt x="7324" y="72"/>
                </a:lnTo>
                <a:lnTo>
                  <a:pt x="7333" y="72"/>
                </a:lnTo>
                <a:lnTo>
                  <a:pt x="7347" y="70"/>
                </a:lnTo>
                <a:lnTo>
                  <a:pt x="7368" y="67"/>
                </a:lnTo>
                <a:lnTo>
                  <a:pt x="7378" y="67"/>
                </a:lnTo>
                <a:lnTo>
                  <a:pt x="7387" y="65"/>
                </a:lnTo>
                <a:lnTo>
                  <a:pt x="7402" y="64"/>
                </a:lnTo>
                <a:lnTo>
                  <a:pt x="7409" y="64"/>
                </a:lnTo>
                <a:lnTo>
                  <a:pt x="7418" y="63"/>
                </a:lnTo>
                <a:lnTo>
                  <a:pt x="7432" y="61"/>
                </a:lnTo>
                <a:lnTo>
                  <a:pt x="7443" y="59"/>
                </a:lnTo>
                <a:lnTo>
                  <a:pt x="7452" y="59"/>
                </a:lnTo>
                <a:lnTo>
                  <a:pt x="7460" y="58"/>
                </a:lnTo>
                <a:lnTo>
                  <a:pt x="7470" y="58"/>
                </a:lnTo>
                <a:lnTo>
                  <a:pt x="7478" y="58"/>
                </a:lnTo>
                <a:lnTo>
                  <a:pt x="7486" y="58"/>
                </a:lnTo>
                <a:lnTo>
                  <a:pt x="7501" y="58"/>
                </a:lnTo>
                <a:lnTo>
                  <a:pt x="7511" y="61"/>
                </a:lnTo>
                <a:lnTo>
                  <a:pt x="7525" y="59"/>
                </a:lnTo>
                <a:lnTo>
                  <a:pt x="7538" y="59"/>
                </a:lnTo>
                <a:lnTo>
                  <a:pt x="7551" y="58"/>
                </a:lnTo>
                <a:lnTo>
                  <a:pt x="7559" y="57"/>
                </a:lnTo>
                <a:lnTo>
                  <a:pt x="7563" y="56"/>
                </a:lnTo>
                <a:lnTo>
                  <a:pt x="7570" y="56"/>
                </a:lnTo>
                <a:lnTo>
                  <a:pt x="7578" y="59"/>
                </a:lnTo>
                <a:lnTo>
                  <a:pt x="7594" y="58"/>
                </a:lnTo>
                <a:lnTo>
                  <a:pt x="7607" y="56"/>
                </a:lnTo>
                <a:lnTo>
                  <a:pt x="7618" y="57"/>
                </a:lnTo>
                <a:lnTo>
                  <a:pt x="7628" y="58"/>
                </a:lnTo>
                <a:lnTo>
                  <a:pt x="7647" y="56"/>
                </a:lnTo>
                <a:lnTo>
                  <a:pt x="7660" y="57"/>
                </a:lnTo>
                <a:lnTo>
                  <a:pt x="7670" y="56"/>
                </a:lnTo>
                <a:lnTo>
                  <a:pt x="7687" y="56"/>
                </a:lnTo>
                <a:lnTo>
                  <a:pt x="7704" y="55"/>
                </a:lnTo>
                <a:lnTo>
                  <a:pt x="7716" y="54"/>
                </a:lnTo>
                <a:lnTo>
                  <a:pt x="7732" y="54"/>
                </a:lnTo>
                <a:lnTo>
                  <a:pt x="7751" y="54"/>
                </a:lnTo>
                <a:lnTo>
                  <a:pt x="7771" y="54"/>
                </a:lnTo>
                <a:lnTo>
                  <a:pt x="7793" y="52"/>
                </a:lnTo>
                <a:lnTo>
                  <a:pt x="7819" y="52"/>
                </a:lnTo>
                <a:lnTo>
                  <a:pt x="7840" y="52"/>
                </a:lnTo>
                <a:lnTo>
                  <a:pt x="7850" y="51"/>
                </a:lnTo>
                <a:lnTo>
                  <a:pt x="7876" y="51"/>
                </a:lnTo>
                <a:lnTo>
                  <a:pt x="7895" y="50"/>
                </a:lnTo>
                <a:lnTo>
                  <a:pt x="7908" y="49"/>
                </a:lnTo>
                <a:lnTo>
                  <a:pt x="7938" y="46"/>
                </a:lnTo>
                <a:lnTo>
                  <a:pt x="7958" y="45"/>
                </a:lnTo>
                <a:lnTo>
                  <a:pt x="7973" y="45"/>
                </a:lnTo>
                <a:lnTo>
                  <a:pt x="7985" y="45"/>
                </a:lnTo>
                <a:lnTo>
                  <a:pt x="7996" y="44"/>
                </a:lnTo>
                <a:lnTo>
                  <a:pt x="8014" y="42"/>
                </a:lnTo>
                <a:lnTo>
                  <a:pt x="8028" y="39"/>
                </a:lnTo>
                <a:lnTo>
                  <a:pt x="8048" y="38"/>
                </a:lnTo>
                <a:lnTo>
                  <a:pt x="8073" y="36"/>
                </a:lnTo>
                <a:lnTo>
                  <a:pt x="8102" y="33"/>
                </a:lnTo>
                <a:lnTo>
                  <a:pt x="8121" y="32"/>
                </a:lnTo>
                <a:lnTo>
                  <a:pt x="8135" y="30"/>
                </a:lnTo>
                <a:lnTo>
                  <a:pt x="8148" y="30"/>
                </a:lnTo>
                <a:lnTo>
                  <a:pt x="8161" y="29"/>
                </a:lnTo>
                <a:lnTo>
                  <a:pt x="8175" y="26"/>
                </a:lnTo>
                <a:lnTo>
                  <a:pt x="8186" y="25"/>
                </a:lnTo>
                <a:lnTo>
                  <a:pt x="8195" y="24"/>
                </a:lnTo>
                <a:lnTo>
                  <a:pt x="8206" y="23"/>
                </a:lnTo>
                <a:lnTo>
                  <a:pt x="8221" y="22"/>
                </a:lnTo>
                <a:lnTo>
                  <a:pt x="8229" y="21"/>
                </a:lnTo>
                <a:lnTo>
                  <a:pt x="8243" y="20"/>
                </a:lnTo>
                <a:lnTo>
                  <a:pt x="8254" y="19"/>
                </a:lnTo>
                <a:lnTo>
                  <a:pt x="8264" y="17"/>
                </a:lnTo>
                <a:lnTo>
                  <a:pt x="8277" y="16"/>
                </a:lnTo>
                <a:lnTo>
                  <a:pt x="8292" y="13"/>
                </a:lnTo>
                <a:lnTo>
                  <a:pt x="8308" y="11"/>
                </a:lnTo>
                <a:lnTo>
                  <a:pt x="8320" y="10"/>
                </a:lnTo>
                <a:lnTo>
                  <a:pt x="8335" y="8"/>
                </a:lnTo>
                <a:lnTo>
                  <a:pt x="8349" y="8"/>
                </a:lnTo>
                <a:lnTo>
                  <a:pt x="8366" y="6"/>
                </a:lnTo>
                <a:lnTo>
                  <a:pt x="8402" y="3"/>
                </a:lnTo>
                <a:lnTo>
                  <a:pt x="8426" y="0"/>
                </a:lnTo>
                <a:lnTo>
                  <a:pt x="8426" y="0"/>
                </a:lnTo>
                <a:lnTo>
                  <a:pt x="8402" y="3"/>
                </a:lnTo>
                <a:lnTo>
                  <a:pt x="8366" y="6"/>
                </a:lnTo>
                <a:lnTo>
                  <a:pt x="8349" y="8"/>
                </a:lnTo>
                <a:lnTo>
                  <a:pt x="8335" y="8"/>
                </a:lnTo>
                <a:lnTo>
                  <a:pt x="8320" y="10"/>
                </a:lnTo>
                <a:lnTo>
                  <a:pt x="8308" y="11"/>
                </a:lnTo>
                <a:lnTo>
                  <a:pt x="8292" y="13"/>
                </a:lnTo>
                <a:lnTo>
                  <a:pt x="8277" y="16"/>
                </a:lnTo>
                <a:lnTo>
                  <a:pt x="8264" y="17"/>
                </a:lnTo>
                <a:lnTo>
                  <a:pt x="8254" y="19"/>
                </a:lnTo>
                <a:lnTo>
                  <a:pt x="8243" y="20"/>
                </a:lnTo>
                <a:lnTo>
                  <a:pt x="8229" y="21"/>
                </a:lnTo>
                <a:lnTo>
                  <a:pt x="8221" y="22"/>
                </a:lnTo>
                <a:lnTo>
                  <a:pt x="8206" y="23"/>
                </a:lnTo>
                <a:lnTo>
                  <a:pt x="8195" y="24"/>
                </a:lnTo>
                <a:lnTo>
                  <a:pt x="8186" y="25"/>
                </a:lnTo>
                <a:lnTo>
                  <a:pt x="8175" y="26"/>
                </a:lnTo>
                <a:lnTo>
                  <a:pt x="8161" y="29"/>
                </a:lnTo>
                <a:lnTo>
                  <a:pt x="8148" y="30"/>
                </a:lnTo>
                <a:lnTo>
                  <a:pt x="8135" y="30"/>
                </a:lnTo>
                <a:lnTo>
                  <a:pt x="8121" y="32"/>
                </a:lnTo>
                <a:lnTo>
                  <a:pt x="8102" y="33"/>
                </a:lnTo>
                <a:lnTo>
                  <a:pt x="8073" y="36"/>
                </a:lnTo>
                <a:lnTo>
                  <a:pt x="8048" y="38"/>
                </a:lnTo>
                <a:lnTo>
                  <a:pt x="8028" y="39"/>
                </a:lnTo>
                <a:lnTo>
                  <a:pt x="8014" y="42"/>
                </a:lnTo>
                <a:lnTo>
                  <a:pt x="7996" y="44"/>
                </a:lnTo>
                <a:lnTo>
                  <a:pt x="7985" y="45"/>
                </a:lnTo>
                <a:lnTo>
                  <a:pt x="7973" y="45"/>
                </a:lnTo>
                <a:lnTo>
                  <a:pt x="7958" y="45"/>
                </a:lnTo>
                <a:lnTo>
                  <a:pt x="7938" y="46"/>
                </a:lnTo>
                <a:lnTo>
                  <a:pt x="7908" y="49"/>
                </a:lnTo>
                <a:lnTo>
                  <a:pt x="7895" y="50"/>
                </a:lnTo>
                <a:lnTo>
                  <a:pt x="7876" y="51"/>
                </a:lnTo>
                <a:lnTo>
                  <a:pt x="7850" y="51"/>
                </a:lnTo>
                <a:lnTo>
                  <a:pt x="7840" y="52"/>
                </a:lnTo>
                <a:lnTo>
                  <a:pt x="7819" y="52"/>
                </a:lnTo>
                <a:lnTo>
                  <a:pt x="7793" y="52"/>
                </a:lnTo>
                <a:lnTo>
                  <a:pt x="7771" y="54"/>
                </a:lnTo>
                <a:lnTo>
                  <a:pt x="7751" y="54"/>
                </a:lnTo>
                <a:lnTo>
                  <a:pt x="7732" y="54"/>
                </a:lnTo>
                <a:lnTo>
                  <a:pt x="7716" y="54"/>
                </a:lnTo>
                <a:lnTo>
                  <a:pt x="7704" y="55"/>
                </a:lnTo>
                <a:lnTo>
                  <a:pt x="7687" y="56"/>
                </a:lnTo>
                <a:lnTo>
                  <a:pt x="7670" y="56"/>
                </a:lnTo>
                <a:lnTo>
                  <a:pt x="7660" y="57"/>
                </a:lnTo>
                <a:lnTo>
                  <a:pt x="7647" y="56"/>
                </a:lnTo>
                <a:lnTo>
                  <a:pt x="7628" y="58"/>
                </a:lnTo>
                <a:lnTo>
                  <a:pt x="7618" y="57"/>
                </a:lnTo>
                <a:lnTo>
                  <a:pt x="7607" y="56"/>
                </a:lnTo>
                <a:lnTo>
                  <a:pt x="7594" y="58"/>
                </a:lnTo>
                <a:lnTo>
                  <a:pt x="7578" y="59"/>
                </a:lnTo>
                <a:lnTo>
                  <a:pt x="7570" y="56"/>
                </a:lnTo>
                <a:lnTo>
                  <a:pt x="7563" y="56"/>
                </a:lnTo>
                <a:lnTo>
                  <a:pt x="7559" y="57"/>
                </a:lnTo>
                <a:lnTo>
                  <a:pt x="7551" y="58"/>
                </a:lnTo>
                <a:lnTo>
                  <a:pt x="7538" y="59"/>
                </a:lnTo>
                <a:lnTo>
                  <a:pt x="7525" y="59"/>
                </a:lnTo>
                <a:lnTo>
                  <a:pt x="7511" y="61"/>
                </a:lnTo>
                <a:lnTo>
                  <a:pt x="7501" y="58"/>
                </a:lnTo>
                <a:lnTo>
                  <a:pt x="7486" y="58"/>
                </a:lnTo>
                <a:lnTo>
                  <a:pt x="7478" y="58"/>
                </a:lnTo>
                <a:lnTo>
                  <a:pt x="7470" y="58"/>
                </a:lnTo>
                <a:lnTo>
                  <a:pt x="7460" y="58"/>
                </a:lnTo>
                <a:lnTo>
                  <a:pt x="7452" y="59"/>
                </a:lnTo>
                <a:lnTo>
                  <a:pt x="7443" y="59"/>
                </a:lnTo>
                <a:lnTo>
                  <a:pt x="7432" y="61"/>
                </a:lnTo>
                <a:lnTo>
                  <a:pt x="7418" y="63"/>
                </a:lnTo>
                <a:lnTo>
                  <a:pt x="7409" y="64"/>
                </a:lnTo>
                <a:lnTo>
                  <a:pt x="7402" y="64"/>
                </a:lnTo>
                <a:lnTo>
                  <a:pt x="7387" y="65"/>
                </a:lnTo>
                <a:lnTo>
                  <a:pt x="7378" y="67"/>
                </a:lnTo>
                <a:lnTo>
                  <a:pt x="7368" y="67"/>
                </a:lnTo>
                <a:lnTo>
                  <a:pt x="7347" y="70"/>
                </a:lnTo>
                <a:lnTo>
                  <a:pt x="7333" y="72"/>
                </a:lnTo>
                <a:lnTo>
                  <a:pt x="7324" y="72"/>
                </a:lnTo>
                <a:lnTo>
                  <a:pt x="7314" y="73"/>
                </a:lnTo>
                <a:lnTo>
                  <a:pt x="7300" y="73"/>
                </a:lnTo>
                <a:lnTo>
                  <a:pt x="7285" y="73"/>
                </a:lnTo>
                <a:lnTo>
                  <a:pt x="7275" y="73"/>
                </a:lnTo>
                <a:lnTo>
                  <a:pt x="7265" y="73"/>
                </a:lnTo>
                <a:lnTo>
                  <a:pt x="7254" y="73"/>
                </a:lnTo>
                <a:lnTo>
                  <a:pt x="7243" y="73"/>
                </a:lnTo>
                <a:lnTo>
                  <a:pt x="7232" y="72"/>
                </a:lnTo>
                <a:lnTo>
                  <a:pt x="7222" y="72"/>
                </a:lnTo>
                <a:lnTo>
                  <a:pt x="7213" y="72"/>
                </a:lnTo>
                <a:lnTo>
                  <a:pt x="7209" y="72"/>
                </a:lnTo>
                <a:lnTo>
                  <a:pt x="7200" y="72"/>
                </a:lnTo>
                <a:lnTo>
                  <a:pt x="7190" y="73"/>
                </a:lnTo>
                <a:lnTo>
                  <a:pt x="7183" y="73"/>
                </a:lnTo>
                <a:lnTo>
                  <a:pt x="7171" y="75"/>
                </a:lnTo>
                <a:lnTo>
                  <a:pt x="7159" y="76"/>
                </a:lnTo>
                <a:lnTo>
                  <a:pt x="7151" y="77"/>
                </a:lnTo>
                <a:lnTo>
                  <a:pt x="7138" y="77"/>
                </a:lnTo>
                <a:lnTo>
                  <a:pt x="7126" y="77"/>
                </a:lnTo>
                <a:lnTo>
                  <a:pt x="7114" y="79"/>
                </a:lnTo>
                <a:lnTo>
                  <a:pt x="7098" y="81"/>
                </a:lnTo>
                <a:lnTo>
                  <a:pt x="7092" y="81"/>
                </a:lnTo>
                <a:lnTo>
                  <a:pt x="7079" y="81"/>
                </a:lnTo>
                <a:lnTo>
                  <a:pt x="7068" y="82"/>
                </a:lnTo>
                <a:lnTo>
                  <a:pt x="7059" y="82"/>
                </a:lnTo>
                <a:lnTo>
                  <a:pt x="7045" y="83"/>
                </a:lnTo>
                <a:lnTo>
                  <a:pt x="7032" y="83"/>
                </a:lnTo>
                <a:lnTo>
                  <a:pt x="7016" y="84"/>
                </a:lnTo>
                <a:lnTo>
                  <a:pt x="6990" y="85"/>
                </a:lnTo>
                <a:lnTo>
                  <a:pt x="6975" y="85"/>
                </a:lnTo>
                <a:lnTo>
                  <a:pt x="6956" y="85"/>
                </a:lnTo>
                <a:lnTo>
                  <a:pt x="6936" y="86"/>
                </a:lnTo>
                <a:lnTo>
                  <a:pt x="6917" y="87"/>
                </a:lnTo>
                <a:lnTo>
                  <a:pt x="6902" y="87"/>
                </a:lnTo>
                <a:lnTo>
                  <a:pt x="6888" y="88"/>
                </a:lnTo>
                <a:lnTo>
                  <a:pt x="6865" y="89"/>
                </a:lnTo>
                <a:lnTo>
                  <a:pt x="6840" y="89"/>
                </a:lnTo>
                <a:lnTo>
                  <a:pt x="6834" y="89"/>
                </a:lnTo>
                <a:lnTo>
                  <a:pt x="6827" y="89"/>
                </a:lnTo>
                <a:lnTo>
                  <a:pt x="6804" y="90"/>
                </a:lnTo>
                <a:lnTo>
                  <a:pt x="6788" y="92"/>
                </a:lnTo>
                <a:lnTo>
                  <a:pt x="6780" y="92"/>
                </a:lnTo>
                <a:lnTo>
                  <a:pt x="6768" y="93"/>
                </a:lnTo>
                <a:lnTo>
                  <a:pt x="6759" y="93"/>
                </a:lnTo>
                <a:lnTo>
                  <a:pt x="6753" y="94"/>
                </a:lnTo>
                <a:lnTo>
                  <a:pt x="6734" y="94"/>
                </a:lnTo>
                <a:lnTo>
                  <a:pt x="6721" y="95"/>
                </a:lnTo>
                <a:lnTo>
                  <a:pt x="6705" y="95"/>
                </a:lnTo>
                <a:lnTo>
                  <a:pt x="6687" y="96"/>
                </a:lnTo>
                <a:lnTo>
                  <a:pt x="6670" y="97"/>
                </a:lnTo>
                <a:lnTo>
                  <a:pt x="6653" y="97"/>
                </a:lnTo>
                <a:lnTo>
                  <a:pt x="6639" y="97"/>
                </a:lnTo>
                <a:lnTo>
                  <a:pt x="6617" y="98"/>
                </a:lnTo>
                <a:lnTo>
                  <a:pt x="6597" y="99"/>
                </a:lnTo>
                <a:lnTo>
                  <a:pt x="6585" y="100"/>
                </a:lnTo>
                <a:lnTo>
                  <a:pt x="6567" y="101"/>
                </a:lnTo>
                <a:lnTo>
                  <a:pt x="6552" y="101"/>
                </a:lnTo>
                <a:lnTo>
                  <a:pt x="6539" y="102"/>
                </a:lnTo>
                <a:lnTo>
                  <a:pt x="6531" y="102"/>
                </a:lnTo>
                <a:lnTo>
                  <a:pt x="6514" y="103"/>
                </a:lnTo>
                <a:lnTo>
                  <a:pt x="6499" y="103"/>
                </a:lnTo>
                <a:lnTo>
                  <a:pt x="6485" y="105"/>
                </a:lnTo>
                <a:lnTo>
                  <a:pt x="6472" y="106"/>
                </a:lnTo>
                <a:lnTo>
                  <a:pt x="6455" y="106"/>
                </a:lnTo>
                <a:lnTo>
                  <a:pt x="6437" y="107"/>
                </a:lnTo>
                <a:lnTo>
                  <a:pt x="6425" y="107"/>
                </a:lnTo>
                <a:lnTo>
                  <a:pt x="6421" y="107"/>
                </a:lnTo>
                <a:lnTo>
                  <a:pt x="6399" y="107"/>
                </a:lnTo>
                <a:lnTo>
                  <a:pt x="6383" y="107"/>
                </a:lnTo>
                <a:lnTo>
                  <a:pt x="6367" y="107"/>
                </a:lnTo>
                <a:lnTo>
                  <a:pt x="6351" y="107"/>
                </a:lnTo>
                <a:lnTo>
                  <a:pt x="6335" y="107"/>
                </a:lnTo>
                <a:lnTo>
                  <a:pt x="6324" y="107"/>
                </a:lnTo>
                <a:lnTo>
                  <a:pt x="6306" y="109"/>
                </a:lnTo>
                <a:lnTo>
                  <a:pt x="6297" y="110"/>
                </a:lnTo>
                <a:lnTo>
                  <a:pt x="6282" y="111"/>
                </a:lnTo>
                <a:lnTo>
                  <a:pt x="6274" y="112"/>
                </a:lnTo>
                <a:lnTo>
                  <a:pt x="6260" y="113"/>
                </a:lnTo>
                <a:lnTo>
                  <a:pt x="6242" y="114"/>
                </a:lnTo>
                <a:lnTo>
                  <a:pt x="6228" y="115"/>
                </a:lnTo>
                <a:lnTo>
                  <a:pt x="6218" y="116"/>
                </a:lnTo>
                <a:lnTo>
                  <a:pt x="6197" y="118"/>
                </a:lnTo>
                <a:lnTo>
                  <a:pt x="6179" y="120"/>
                </a:lnTo>
                <a:lnTo>
                  <a:pt x="6164" y="121"/>
                </a:lnTo>
                <a:lnTo>
                  <a:pt x="6140" y="122"/>
                </a:lnTo>
                <a:lnTo>
                  <a:pt x="6126" y="123"/>
                </a:lnTo>
                <a:lnTo>
                  <a:pt x="6107" y="123"/>
                </a:lnTo>
                <a:lnTo>
                  <a:pt x="6079" y="124"/>
                </a:lnTo>
                <a:lnTo>
                  <a:pt x="6062" y="125"/>
                </a:lnTo>
                <a:lnTo>
                  <a:pt x="6050" y="125"/>
                </a:lnTo>
                <a:lnTo>
                  <a:pt x="6022" y="126"/>
                </a:lnTo>
                <a:lnTo>
                  <a:pt x="6007" y="126"/>
                </a:lnTo>
                <a:lnTo>
                  <a:pt x="5980" y="126"/>
                </a:lnTo>
                <a:lnTo>
                  <a:pt x="5969" y="126"/>
                </a:lnTo>
                <a:lnTo>
                  <a:pt x="5958" y="126"/>
                </a:lnTo>
                <a:lnTo>
                  <a:pt x="5935" y="126"/>
                </a:lnTo>
                <a:lnTo>
                  <a:pt x="5916" y="125"/>
                </a:lnTo>
                <a:lnTo>
                  <a:pt x="5897" y="125"/>
                </a:lnTo>
                <a:lnTo>
                  <a:pt x="5877" y="125"/>
                </a:lnTo>
                <a:lnTo>
                  <a:pt x="5864" y="125"/>
                </a:lnTo>
                <a:lnTo>
                  <a:pt x="5833" y="124"/>
                </a:lnTo>
                <a:lnTo>
                  <a:pt x="5820" y="123"/>
                </a:lnTo>
                <a:lnTo>
                  <a:pt x="5802" y="123"/>
                </a:lnTo>
                <a:lnTo>
                  <a:pt x="5786" y="122"/>
                </a:lnTo>
                <a:lnTo>
                  <a:pt x="5776" y="122"/>
                </a:lnTo>
                <a:lnTo>
                  <a:pt x="5765" y="122"/>
                </a:lnTo>
                <a:lnTo>
                  <a:pt x="5760" y="123"/>
                </a:lnTo>
                <a:lnTo>
                  <a:pt x="5754" y="123"/>
                </a:lnTo>
                <a:lnTo>
                  <a:pt x="5748" y="123"/>
                </a:lnTo>
                <a:lnTo>
                  <a:pt x="5741" y="123"/>
                </a:lnTo>
                <a:lnTo>
                  <a:pt x="5737" y="123"/>
                </a:lnTo>
                <a:lnTo>
                  <a:pt x="5730" y="124"/>
                </a:lnTo>
                <a:lnTo>
                  <a:pt x="5726" y="124"/>
                </a:lnTo>
                <a:lnTo>
                  <a:pt x="5722" y="125"/>
                </a:lnTo>
                <a:lnTo>
                  <a:pt x="5706" y="125"/>
                </a:lnTo>
                <a:lnTo>
                  <a:pt x="5696" y="125"/>
                </a:lnTo>
                <a:lnTo>
                  <a:pt x="5689" y="125"/>
                </a:lnTo>
                <a:lnTo>
                  <a:pt x="5677" y="125"/>
                </a:lnTo>
                <a:lnTo>
                  <a:pt x="5666" y="125"/>
                </a:lnTo>
                <a:lnTo>
                  <a:pt x="5662" y="125"/>
                </a:lnTo>
                <a:lnTo>
                  <a:pt x="5655" y="125"/>
                </a:lnTo>
                <a:lnTo>
                  <a:pt x="5648" y="125"/>
                </a:lnTo>
                <a:lnTo>
                  <a:pt x="5636" y="123"/>
                </a:lnTo>
                <a:lnTo>
                  <a:pt x="5626" y="123"/>
                </a:lnTo>
                <a:lnTo>
                  <a:pt x="5621" y="123"/>
                </a:lnTo>
                <a:lnTo>
                  <a:pt x="5614" y="122"/>
                </a:lnTo>
                <a:lnTo>
                  <a:pt x="5610" y="122"/>
                </a:lnTo>
                <a:lnTo>
                  <a:pt x="5603" y="121"/>
                </a:lnTo>
                <a:lnTo>
                  <a:pt x="5595" y="121"/>
                </a:lnTo>
                <a:lnTo>
                  <a:pt x="5586" y="121"/>
                </a:lnTo>
                <a:lnTo>
                  <a:pt x="5581" y="122"/>
                </a:lnTo>
                <a:lnTo>
                  <a:pt x="5576" y="123"/>
                </a:lnTo>
                <a:lnTo>
                  <a:pt x="5572" y="124"/>
                </a:lnTo>
                <a:lnTo>
                  <a:pt x="5563" y="125"/>
                </a:lnTo>
                <a:lnTo>
                  <a:pt x="5560" y="125"/>
                </a:lnTo>
                <a:lnTo>
                  <a:pt x="5549" y="126"/>
                </a:lnTo>
                <a:lnTo>
                  <a:pt x="5541" y="127"/>
                </a:lnTo>
                <a:lnTo>
                  <a:pt x="5535" y="127"/>
                </a:lnTo>
                <a:lnTo>
                  <a:pt x="5532" y="127"/>
                </a:lnTo>
                <a:lnTo>
                  <a:pt x="5525" y="128"/>
                </a:lnTo>
                <a:lnTo>
                  <a:pt x="5517" y="128"/>
                </a:lnTo>
                <a:lnTo>
                  <a:pt x="5510" y="128"/>
                </a:lnTo>
                <a:lnTo>
                  <a:pt x="5504" y="127"/>
                </a:lnTo>
                <a:lnTo>
                  <a:pt x="5500" y="126"/>
                </a:lnTo>
                <a:lnTo>
                  <a:pt x="5489" y="125"/>
                </a:lnTo>
                <a:lnTo>
                  <a:pt x="5480" y="124"/>
                </a:lnTo>
                <a:lnTo>
                  <a:pt x="5469" y="123"/>
                </a:lnTo>
                <a:lnTo>
                  <a:pt x="5456" y="122"/>
                </a:lnTo>
                <a:lnTo>
                  <a:pt x="5445" y="121"/>
                </a:lnTo>
                <a:lnTo>
                  <a:pt x="5433" y="120"/>
                </a:lnTo>
                <a:lnTo>
                  <a:pt x="5421" y="118"/>
                </a:lnTo>
                <a:lnTo>
                  <a:pt x="5413" y="118"/>
                </a:lnTo>
                <a:lnTo>
                  <a:pt x="5407" y="116"/>
                </a:lnTo>
                <a:lnTo>
                  <a:pt x="5403" y="116"/>
                </a:lnTo>
                <a:lnTo>
                  <a:pt x="5394" y="115"/>
                </a:lnTo>
                <a:lnTo>
                  <a:pt x="5390" y="114"/>
                </a:lnTo>
                <a:lnTo>
                  <a:pt x="5385" y="114"/>
                </a:lnTo>
                <a:lnTo>
                  <a:pt x="5372" y="112"/>
                </a:lnTo>
                <a:lnTo>
                  <a:pt x="5353" y="113"/>
                </a:lnTo>
                <a:lnTo>
                  <a:pt x="5342" y="113"/>
                </a:lnTo>
                <a:lnTo>
                  <a:pt x="5332" y="112"/>
                </a:lnTo>
                <a:lnTo>
                  <a:pt x="5319" y="111"/>
                </a:lnTo>
                <a:lnTo>
                  <a:pt x="5313" y="111"/>
                </a:lnTo>
                <a:lnTo>
                  <a:pt x="5300" y="111"/>
                </a:lnTo>
                <a:lnTo>
                  <a:pt x="5288" y="111"/>
                </a:lnTo>
                <a:lnTo>
                  <a:pt x="5280" y="111"/>
                </a:lnTo>
                <a:lnTo>
                  <a:pt x="5273" y="111"/>
                </a:lnTo>
                <a:lnTo>
                  <a:pt x="5269" y="111"/>
                </a:lnTo>
                <a:lnTo>
                  <a:pt x="5262" y="111"/>
                </a:lnTo>
                <a:lnTo>
                  <a:pt x="5259" y="111"/>
                </a:lnTo>
                <a:lnTo>
                  <a:pt x="5253" y="111"/>
                </a:lnTo>
                <a:lnTo>
                  <a:pt x="5249" y="111"/>
                </a:lnTo>
                <a:lnTo>
                  <a:pt x="5240" y="111"/>
                </a:lnTo>
                <a:lnTo>
                  <a:pt x="5236" y="111"/>
                </a:lnTo>
                <a:lnTo>
                  <a:pt x="5231" y="111"/>
                </a:lnTo>
                <a:lnTo>
                  <a:pt x="5222" y="111"/>
                </a:lnTo>
                <a:lnTo>
                  <a:pt x="5214" y="111"/>
                </a:lnTo>
                <a:lnTo>
                  <a:pt x="5204" y="111"/>
                </a:lnTo>
                <a:lnTo>
                  <a:pt x="5195" y="111"/>
                </a:lnTo>
                <a:lnTo>
                  <a:pt x="5170" y="112"/>
                </a:lnTo>
                <a:lnTo>
                  <a:pt x="5151" y="114"/>
                </a:lnTo>
                <a:lnTo>
                  <a:pt x="5129" y="116"/>
                </a:lnTo>
                <a:lnTo>
                  <a:pt x="5111" y="120"/>
                </a:lnTo>
                <a:lnTo>
                  <a:pt x="5095" y="121"/>
                </a:lnTo>
                <a:lnTo>
                  <a:pt x="5076" y="122"/>
                </a:lnTo>
                <a:lnTo>
                  <a:pt x="5059" y="125"/>
                </a:lnTo>
                <a:lnTo>
                  <a:pt x="5047" y="125"/>
                </a:lnTo>
                <a:lnTo>
                  <a:pt x="5038" y="125"/>
                </a:lnTo>
                <a:lnTo>
                  <a:pt x="5027" y="125"/>
                </a:lnTo>
                <a:lnTo>
                  <a:pt x="5014" y="126"/>
                </a:lnTo>
                <a:lnTo>
                  <a:pt x="5005" y="127"/>
                </a:lnTo>
                <a:lnTo>
                  <a:pt x="4994" y="128"/>
                </a:lnTo>
                <a:lnTo>
                  <a:pt x="4982" y="129"/>
                </a:lnTo>
                <a:lnTo>
                  <a:pt x="4978" y="131"/>
                </a:lnTo>
                <a:lnTo>
                  <a:pt x="4968" y="132"/>
                </a:lnTo>
                <a:lnTo>
                  <a:pt x="4964" y="132"/>
                </a:lnTo>
                <a:lnTo>
                  <a:pt x="4960" y="132"/>
                </a:lnTo>
                <a:lnTo>
                  <a:pt x="4954" y="132"/>
                </a:lnTo>
                <a:lnTo>
                  <a:pt x="4948" y="132"/>
                </a:lnTo>
                <a:lnTo>
                  <a:pt x="4939" y="132"/>
                </a:lnTo>
                <a:lnTo>
                  <a:pt x="4930" y="132"/>
                </a:lnTo>
                <a:lnTo>
                  <a:pt x="4920" y="132"/>
                </a:lnTo>
                <a:lnTo>
                  <a:pt x="4907" y="132"/>
                </a:lnTo>
                <a:lnTo>
                  <a:pt x="4900" y="132"/>
                </a:lnTo>
                <a:lnTo>
                  <a:pt x="4890" y="132"/>
                </a:lnTo>
                <a:lnTo>
                  <a:pt x="4883" y="132"/>
                </a:lnTo>
                <a:lnTo>
                  <a:pt x="4875" y="132"/>
                </a:lnTo>
                <a:lnTo>
                  <a:pt x="4867" y="132"/>
                </a:lnTo>
                <a:lnTo>
                  <a:pt x="4861" y="131"/>
                </a:lnTo>
                <a:lnTo>
                  <a:pt x="4852" y="131"/>
                </a:lnTo>
                <a:lnTo>
                  <a:pt x="4848" y="131"/>
                </a:lnTo>
                <a:lnTo>
                  <a:pt x="4841" y="131"/>
                </a:lnTo>
                <a:lnTo>
                  <a:pt x="4834" y="131"/>
                </a:lnTo>
                <a:lnTo>
                  <a:pt x="4824" y="131"/>
                </a:lnTo>
                <a:lnTo>
                  <a:pt x="4818" y="131"/>
                </a:lnTo>
                <a:lnTo>
                  <a:pt x="4808" y="129"/>
                </a:lnTo>
                <a:lnTo>
                  <a:pt x="4802" y="131"/>
                </a:lnTo>
                <a:lnTo>
                  <a:pt x="4797" y="131"/>
                </a:lnTo>
                <a:lnTo>
                  <a:pt x="4791" y="131"/>
                </a:lnTo>
                <a:lnTo>
                  <a:pt x="4783" y="132"/>
                </a:lnTo>
                <a:lnTo>
                  <a:pt x="4772" y="132"/>
                </a:lnTo>
                <a:lnTo>
                  <a:pt x="4760" y="134"/>
                </a:lnTo>
                <a:lnTo>
                  <a:pt x="4742" y="136"/>
                </a:lnTo>
                <a:lnTo>
                  <a:pt x="4721" y="140"/>
                </a:lnTo>
                <a:lnTo>
                  <a:pt x="4711" y="140"/>
                </a:lnTo>
                <a:lnTo>
                  <a:pt x="4693" y="142"/>
                </a:lnTo>
                <a:lnTo>
                  <a:pt x="4681" y="145"/>
                </a:lnTo>
                <a:lnTo>
                  <a:pt x="4666" y="147"/>
                </a:lnTo>
                <a:lnTo>
                  <a:pt x="4658" y="147"/>
                </a:lnTo>
                <a:lnTo>
                  <a:pt x="4641" y="148"/>
                </a:lnTo>
                <a:lnTo>
                  <a:pt x="4626" y="148"/>
                </a:lnTo>
                <a:lnTo>
                  <a:pt x="4612" y="148"/>
                </a:lnTo>
                <a:lnTo>
                  <a:pt x="4604" y="148"/>
                </a:lnTo>
                <a:lnTo>
                  <a:pt x="4582" y="148"/>
                </a:lnTo>
                <a:lnTo>
                  <a:pt x="4572" y="148"/>
                </a:lnTo>
                <a:lnTo>
                  <a:pt x="4561" y="147"/>
                </a:lnTo>
                <a:lnTo>
                  <a:pt x="4541" y="146"/>
                </a:lnTo>
                <a:lnTo>
                  <a:pt x="4527" y="146"/>
                </a:lnTo>
                <a:lnTo>
                  <a:pt x="4512" y="148"/>
                </a:lnTo>
                <a:lnTo>
                  <a:pt x="4500" y="148"/>
                </a:lnTo>
                <a:lnTo>
                  <a:pt x="4485" y="150"/>
                </a:lnTo>
                <a:lnTo>
                  <a:pt x="4470" y="149"/>
                </a:lnTo>
                <a:lnTo>
                  <a:pt x="4461" y="149"/>
                </a:lnTo>
                <a:lnTo>
                  <a:pt x="4437" y="148"/>
                </a:lnTo>
                <a:lnTo>
                  <a:pt x="4432" y="148"/>
                </a:lnTo>
                <a:lnTo>
                  <a:pt x="4411" y="147"/>
                </a:lnTo>
                <a:lnTo>
                  <a:pt x="4393" y="146"/>
                </a:lnTo>
                <a:lnTo>
                  <a:pt x="4347" y="141"/>
                </a:lnTo>
                <a:lnTo>
                  <a:pt x="4343" y="141"/>
                </a:lnTo>
                <a:lnTo>
                  <a:pt x="4309" y="139"/>
                </a:lnTo>
                <a:lnTo>
                  <a:pt x="4307" y="139"/>
                </a:lnTo>
                <a:lnTo>
                  <a:pt x="4298" y="139"/>
                </a:lnTo>
                <a:lnTo>
                  <a:pt x="4285" y="139"/>
                </a:lnTo>
                <a:lnTo>
                  <a:pt x="4279" y="139"/>
                </a:lnTo>
                <a:lnTo>
                  <a:pt x="4265" y="139"/>
                </a:lnTo>
                <a:lnTo>
                  <a:pt x="4244" y="137"/>
                </a:lnTo>
                <a:lnTo>
                  <a:pt x="4230" y="136"/>
                </a:lnTo>
                <a:lnTo>
                  <a:pt x="4223" y="136"/>
                </a:lnTo>
                <a:lnTo>
                  <a:pt x="4204" y="135"/>
                </a:lnTo>
                <a:lnTo>
                  <a:pt x="4193" y="135"/>
                </a:lnTo>
                <a:lnTo>
                  <a:pt x="4158" y="134"/>
                </a:lnTo>
                <a:lnTo>
                  <a:pt x="4151" y="134"/>
                </a:lnTo>
                <a:lnTo>
                  <a:pt x="4145" y="134"/>
                </a:lnTo>
                <a:lnTo>
                  <a:pt x="4119" y="133"/>
                </a:lnTo>
                <a:lnTo>
                  <a:pt x="4107" y="133"/>
                </a:lnTo>
                <a:lnTo>
                  <a:pt x="4098" y="132"/>
                </a:lnTo>
                <a:lnTo>
                  <a:pt x="4088" y="132"/>
                </a:lnTo>
                <a:lnTo>
                  <a:pt x="4074" y="132"/>
                </a:lnTo>
                <a:lnTo>
                  <a:pt x="4061" y="132"/>
                </a:lnTo>
                <a:lnTo>
                  <a:pt x="4053" y="132"/>
                </a:lnTo>
                <a:lnTo>
                  <a:pt x="4044" y="132"/>
                </a:lnTo>
                <a:lnTo>
                  <a:pt x="4033" y="132"/>
                </a:lnTo>
                <a:lnTo>
                  <a:pt x="4018" y="132"/>
                </a:lnTo>
                <a:lnTo>
                  <a:pt x="4009" y="132"/>
                </a:lnTo>
                <a:lnTo>
                  <a:pt x="3994" y="132"/>
                </a:lnTo>
                <a:lnTo>
                  <a:pt x="3983" y="132"/>
                </a:lnTo>
                <a:lnTo>
                  <a:pt x="3978" y="132"/>
                </a:lnTo>
                <a:lnTo>
                  <a:pt x="3966" y="132"/>
                </a:lnTo>
                <a:lnTo>
                  <a:pt x="3957" y="132"/>
                </a:lnTo>
                <a:lnTo>
                  <a:pt x="3945" y="131"/>
                </a:lnTo>
                <a:lnTo>
                  <a:pt x="3931" y="131"/>
                </a:lnTo>
                <a:lnTo>
                  <a:pt x="3923" y="129"/>
                </a:lnTo>
                <a:lnTo>
                  <a:pt x="3917" y="129"/>
                </a:lnTo>
                <a:lnTo>
                  <a:pt x="3907" y="128"/>
                </a:lnTo>
                <a:lnTo>
                  <a:pt x="3900" y="128"/>
                </a:lnTo>
                <a:lnTo>
                  <a:pt x="3893" y="128"/>
                </a:lnTo>
                <a:lnTo>
                  <a:pt x="3887" y="128"/>
                </a:lnTo>
                <a:lnTo>
                  <a:pt x="3875" y="129"/>
                </a:lnTo>
                <a:lnTo>
                  <a:pt x="3869" y="129"/>
                </a:lnTo>
                <a:lnTo>
                  <a:pt x="3858" y="129"/>
                </a:lnTo>
                <a:lnTo>
                  <a:pt x="3850" y="131"/>
                </a:lnTo>
                <a:lnTo>
                  <a:pt x="3840" y="131"/>
                </a:lnTo>
                <a:lnTo>
                  <a:pt x="3833" y="131"/>
                </a:lnTo>
                <a:lnTo>
                  <a:pt x="3829" y="131"/>
                </a:lnTo>
                <a:lnTo>
                  <a:pt x="3818" y="132"/>
                </a:lnTo>
                <a:lnTo>
                  <a:pt x="3811" y="132"/>
                </a:lnTo>
                <a:lnTo>
                  <a:pt x="3801" y="134"/>
                </a:lnTo>
                <a:lnTo>
                  <a:pt x="3793" y="134"/>
                </a:lnTo>
                <a:lnTo>
                  <a:pt x="3786" y="134"/>
                </a:lnTo>
                <a:lnTo>
                  <a:pt x="3777" y="134"/>
                </a:lnTo>
                <a:lnTo>
                  <a:pt x="3768" y="135"/>
                </a:lnTo>
                <a:lnTo>
                  <a:pt x="3761" y="135"/>
                </a:lnTo>
                <a:lnTo>
                  <a:pt x="3755" y="135"/>
                </a:lnTo>
                <a:lnTo>
                  <a:pt x="3747" y="136"/>
                </a:lnTo>
                <a:lnTo>
                  <a:pt x="3740" y="136"/>
                </a:lnTo>
                <a:lnTo>
                  <a:pt x="3725" y="136"/>
                </a:lnTo>
                <a:lnTo>
                  <a:pt x="3723" y="136"/>
                </a:lnTo>
                <a:lnTo>
                  <a:pt x="3713" y="136"/>
                </a:lnTo>
                <a:lnTo>
                  <a:pt x="3703" y="136"/>
                </a:lnTo>
                <a:lnTo>
                  <a:pt x="3697" y="136"/>
                </a:lnTo>
                <a:lnTo>
                  <a:pt x="3687" y="136"/>
                </a:lnTo>
                <a:lnTo>
                  <a:pt x="3683" y="135"/>
                </a:lnTo>
                <a:lnTo>
                  <a:pt x="3674" y="135"/>
                </a:lnTo>
                <a:lnTo>
                  <a:pt x="3669" y="135"/>
                </a:lnTo>
                <a:lnTo>
                  <a:pt x="3660" y="134"/>
                </a:lnTo>
                <a:lnTo>
                  <a:pt x="3657" y="134"/>
                </a:lnTo>
                <a:lnTo>
                  <a:pt x="3650" y="134"/>
                </a:lnTo>
                <a:lnTo>
                  <a:pt x="3643" y="134"/>
                </a:lnTo>
                <a:lnTo>
                  <a:pt x="3634" y="135"/>
                </a:lnTo>
                <a:lnTo>
                  <a:pt x="3631" y="135"/>
                </a:lnTo>
                <a:lnTo>
                  <a:pt x="3625" y="135"/>
                </a:lnTo>
                <a:lnTo>
                  <a:pt x="3620" y="135"/>
                </a:lnTo>
                <a:lnTo>
                  <a:pt x="3614" y="135"/>
                </a:lnTo>
                <a:lnTo>
                  <a:pt x="3611" y="135"/>
                </a:lnTo>
                <a:lnTo>
                  <a:pt x="3603" y="135"/>
                </a:lnTo>
                <a:lnTo>
                  <a:pt x="3598" y="135"/>
                </a:lnTo>
                <a:lnTo>
                  <a:pt x="3590" y="135"/>
                </a:lnTo>
                <a:lnTo>
                  <a:pt x="3581" y="134"/>
                </a:lnTo>
                <a:lnTo>
                  <a:pt x="3572" y="135"/>
                </a:lnTo>
                <a:lnTo>
                  <a:pt x="3561" y="135"/>
                </a:lnTo>
                <a:lnTo>
                  <a:pt x="3554" y="134"/>
                </a:lnTo>
                <a:lnTo>
                  <a:pt x="3543" y="134"/>
                </a:lnTo>
                <a:lnTo>
                  <a:pt x="3536" y="134"/>
                </a:lnTo>
                <a:lnTo>
                  <a:pt x="3529" y="135"/>
                </a:lnTo>
                <a:lnTo>
                  <a:pt x="3522" y="135"/>
                </a:lnTo>
                <a:lnTo>
                  <a:pt x="3514" y="136"/>
                </a:lnTo>
                <a:lnTo>
                  <a:pt x="3506" y="136"/>
                </a:lnTo>
                <a:lnTo>
                  <a:pt x="3499" y="136"/>
                </a:lnTo>
                <a:lnTo>
                  <a:pt x="3492" y="135"/>
                </a:lnTo>
                <a:lnTo>
                  <a:pt x="3482" y="134"/>
                </a:lnTo>
                <a:lnTo>
                  <a:pt x="3476" y="134"/>
                </a:lnTo>
                <a:lnTo>
                  <a:pt x="3467" y="134"/>
                </a:lnTo>
                <a:lnTo>
                  <a:pt x="3455" y="133"/>
                </a:lnTo>
                <a:lnTo>
                  <a:pt x="3445" y="133"/>
                </a:lnTo>
                <a:lnTo>
                  <a:pt x="3441" y="133"/>
                </a:lnTo>
                <a:lnTo>
                  <a:pt x="3433" y="132"/>
                </a:lnTo>
                <a:lnTo>
                  <a:pt x="3425" y="132"/>
                </a:lnTo>
                <a:lnTo>
                  <a:pt x="3419" y="132"/>
                </a:lnTo>
                <a:lnTo>
                  <a:pt x="3413" y="132"/>
                </a:lnTo>
                <a:lnTo>
                  <a:pt x="3410" y="131"/>
                </a:lnTo>
                <a:lnTo>
                  <a:pt x="3399" y="131"/>
                </a:lnTo>
                <a:lnTo>
                  <a:pt x="3393" y="131"/>
                </a:lnTo>
                <a:lnTo>
                  <a:pt x="3385" y="129"/>
                </a:lnTo>
                <a:lnTo>
                  <a:pt x="3377" y="129"/>
                </a:lnTo>
                <a:lnTo>
                  <a:pt x="3364" y="129"/>
                </a:lnTo>
                <a:lnTo>
                  <a:pt x="3352" y="128"/>
                </a:lnTo>
                <a:lnTo>
                  <a:pt x="3346" y="128"/>
                </a:lnTo>
                <a:lnTo>
                  <a:pt x="3330" y="128"/>
                </a:lnTo>
                <a:lnTo>
                  <a:pt x="3324" y="128"/>
                </a:lnTo>
                <a:lnTo>
                  <a:pt x="3314" y="128"/>
                </a:lnTo>
                <a:lnTo>
                  <a:pt x="3307" y="128"/>
                </a:lnTo>
                <a:lnTo>
                  <a:pt x="3300" y="128"/>
                </a:lnTo>
                <a:lnTo>
                  <a:pt x="3294" y="128"/>
                </a:lnTo>
                <a:lnTo>
                  <a:pt x="3286" y="128"/>
                </a:lnTo>
                <a:lnTo>
                  <a:pt x="3281" y="128"/>
                </a:lnTo>
                <a:lnTo>
                  <a:pt x="3274" y="128"/>
                </a:lnTo>
                <a:lnTo>
                  <a:pt x="3269" y="131"/>
                </a:lnTo>
                <a:lnTo>
                  <a:pt x="3259" y="132"/>
                </a:lnTo>
                <a:lnTo>
                  <a:pt x="3256" y="132"/>
                </a:lnTo>
                <a:lnTo>
                  <a:pt x="3245" y="133"/>
                </a:lnTo>
                <a:lnTo>
                  <a:pt x="3236" y="134"/>
                </a:lnTo>
                <a:lnTo>
                  <a:pt x="3228" y="134"/>
                </a:lnTo>
                <a:lnTo>
                  <a:pt x="3218" y="134"/>
                </a:lnTo>
                <a:lnTo>
                  <a:pt x="3211" y="134"/>
                </a:lnTo>
                <a:lnTo>
                  <a:pt x="3202" y="134"/>
                </a:lnTo>
                <a:lnTo>
                  <a:pt x="3196" y="134"/>
                </a:lnTo>
                <a:lnTo>
                  <a:pt x="3183" y="135"/>
                </a:lnTo>
                <a:lnTo>
                  <a:pt x="3176" y="135"/>
                </a:lnTo>
                <a:lnTo>
                  <a:pt x="3168" y="135"/>
                </a:lnTo>
                <a:lnTo>
                  <a:pt x="3162" y="135"/>
                </a:lnTo>
                <a:lnTo>
                  <a:pt x="3162" y="135"/>
                </a:lnTo>
                <a:lnTo>
                  <a:pt x="3157" y="135"/>
                </a:lnTo>
                <a:lnTo>
                  <a:pt x="3146" y="135"/>
                </a:lnTo>
                <a:lnTo>
                  <a:pt x="3141" y="135"/>
                </a:lnTo>
                <a:lnTo>
                  <a:pt x="3130" y="136"/>
                </a:lnTo>
                <a:lnTo>
                  <a:pt x="3116" y="136"/>
                </a:lnTo>
                <a:lnTo>
                  <a:pt x="3114" y="136"/>
                </a:lnTo>
                <a:lnTo>
                  <a:pt x="3100" y="137"/>
                </a:lnTo>
                <a:lnTo>
                  <a:pt x="3086" y="138"/>
                </a:lnTo>
                <a:lnTo>
                  <a:pt x="3076" y="139"/>
                </a:lnTo>
                <a:lnTo>
                  <a:pt x="3071" y="139"/>
                </a:lnTo>
                <a:lnTo>
                  <a:pt x="3056" y="140"/>
                </a:lnTo>
                <a:lnTo>
                  <a:pt x="3038" y="141"/>
                </a:lnTo>
                <a:lnTo>
                  <a:pt x="3036" y="141"/>
                </a:lnTo>
                <a:lnTo>
                  <a:pt x="3019" y="142"/>
                </a:lnTo>
                <a:lnTo>
                  <a:pt x="3016" y="142"/>
                </a:lnTo>
                <a:lnTo>
                  <a:pt x="3007" y="142"/>
                </a:lnTo>
                <a:lnTo>
                  <a:pt x="3001" y="144"/>
                </a:lnTo>
                <a:lnTo>
                  <a:pt x="2992" y="144"/>
                </a:lnTo>
                <a:lnTo>
                  <a:pt x="2992" y="144"/>
                </a:lnTo>
                <a:lnTo>
                  <a:pt x="2991" y="144"/>
                </a:lnTo>
                <a:lnTo>
                  <a:pt x="2984" y="145"/>
                </a:lnTo>
                <a:lnTo>
                  <a:pt x="2974" y="144"/>
                </a:lnTo>
                <a:lnTo>
                  <a:pt x="2964" y="144"/>
                </a:lnTo>
                <a:lnTo>
                  <a:pt x="2955" y="142"/>
                </a:lnTo>
                <a:lnTo>
                  <a:pt x="2945" y="141"/>
                </a:lnTo>
                <a:lnTo>
                  <a:pt x="2941" y="141"/>
                </a:lnTo>
                <a:lnTo>
                  <a:pt x="2928" y="138"/>
                </a:lnTo>
                <a:lnTo>
                  <a:pt x="2918" y="136"/>
                </a:lnTo>
                <a:lnTo>
                  <a:pt x="2907" y="137"/>
                </a:lnTo>
                <a:lnTo>
                  <a:pt x="2886" y="136"/>
                </a:lnTo>
                <a:lnTo>
                  <a:pt x="2863" y="136"/>
                </a:lnTo>
                <a:lnTo>
                  <a:pt x="2846" y="136"/>
                </a:lnTo>
                <a:lnTo>
                  <a:pt x="2833" y="136"/>
                </a:lnTo>
                <a:lnTo>
                  <a:pt x="2818" y="136"/>
                </a:lnTo>
                <a:lnTo>
                  <a:pt x="2797" y="136"/>
                </a:lnTo>
                <a:lnTo>
                  <a:pt x="2781" y="136"/>
                </a:lnTo>
                <a:lnTo>
                  <a:pt x="2780" y="136"/>
                </a:lnTo>
                <a:lnTo>
                  <a:pt x="2663" y="147"/>
                </a:lnTo>
                <a:lnTo>
                  <a:pt x="2549" y="153"/>
                </a:lnTo>
                <a:lnTo>
                  <a:pt x="2518" y="154"/>
                </a:lnTo>
                <a:lnTo>
                  <a:pt x="2488" y="154"/>
                </a:lnTo>
                <a:lnTo>
                  <a:pt x="2438" y="154"/>
                </a:lnTo>
                <a:lnTo>
                  <a:pt x="2343" y="157"/>
                </a:lnTo>
                <a:lnTo>
                  <a:pt x="2213" y="161"/>
                </a:lnTo>
                <a:lnTo>
                  <a:pt x="2199" y="161"/>
                </a:lnTo>
                <a:lnTo>
                  <a:pt x="2145" y="163"/>
                </a:lnTo>
                <a:lnTo>
                  <a:pt x="2064" y="163"/>
                </a:lnTo>
                <a:lnTo>
                  <a:pt x="2001" y="161"/>
                </a:lnTo>
                <a:lnTo>
                  <a:pt x="1954" y="160"/>
                </a:lnTo>
                <a:lnTo>
                  <a:pt x="1886" y="160"/>
                </a:lnTo>
                <a:lnTo>
                  <a:pt x="1750" y="160"/>
                </a:lnTo>
                <a:lnTo>
                  <a:pt x="1667" y="151"/>
                </a:lnTo>
                <a:lnTo>
                  <a:pt x="1562" y="149"/>
                </a:lnTo>
                <a:lnTo>
                  <a:pt x="1050" y="149"/>
                </a:lnTo>
                <a:lnTo>
                  <a:pt x="258" y="155"/>
                </a:lnTo>
                <a:lnTo>
                  <a:pt x="0" y="157"/>
                </a:lnTo>
                <a:lnTo>
                  <a:pt x="0" y="157"/>
                </a:lnTo>
                <a:close/>
              </a:path>
            </a:pathLst>
          </a:custGeom>
          <a:solidFill>
            <a:srgbClr val="CCFFCC"/>
          </a:solidFill>
          <a:ln w="9525">
            <a:noFill/>
            <a:round/>
            <a:headEnd/>
            <a:tailEnd/>
          </a:ln>
        </p:spPr>
        <p:txBody>
          <a:bodyPr/>
          <a:lstStyle/>
          <a:p>
            <a:endParaRPr lang="en-GB"/>
          </a:p>
        </p:txBody>
      </p:sp>
      <p:sp>
        <p:nvSpPr>
          <p:cNvPr id="51" name="Freeform 2446"/>
          <p:cNvSpPr>
            <a:spLocks/>
          </p:cNvSpPr>
          <p:nvPr>
            <p:custDataLst>
              <p:tags r:id="rId42"/>
            </p:custDataLst>
          </p:nvPr>
        </p:nvSpPr>
        <p:spPr bwMode="auto">
          <a:xfrm>
            <a:off x="400988" y="2308232"/>
            <a:ext cx="8161157" cy="160783"/>
          </a:xfrm>
          <a:custGeom>
            <a:avLst/>
            <a:gdLst/>
            <a:ahLst/>
            <a:cxnLst>
              <a:cxn ang="0">
                <a:pos x="2518" y="154"/>
              </a:cxn>
              <a:cxn ang="0">
                <a:pos x="2964" y="144"/>
              </a:cxn>
              <a:cxn ang="0">
                <a:pos x="3114" y="136"/>
              </a:cxn>
              <a:cxn ang="0">
                <a:pos x="3245" y="133"/>
              </a:cxn>
              <a:cxn ang="0">
                <a:pos x="3385" y="129"/>
              </a:cxn>
              <a:cxn ang="0">
                <a:pos x="3514" y="136"/>
              </a:cxn>
              <a:cxn ang="0">
                <a:pos x="3634" y="135"/>
              </a:cxn>
              <a:cxn ang="0">
                <a:pos x="3761" y="135"/>
              </a:cxn>
              <a:cxn ang="0">
                <a:pos x="3900" y="128"/>
              </a:cxn>
              <a:cxn ang="0">
                <a:pos x="4074" y="132"/>
              </a:cxn>
              <a:cxn ang="0">
                <a:pos x="4307" y="139"/>
              </a:cxn>
              <a:cxn ang="0">
                <a:pos x="4582" y="148"/>
              </a:cxn>
              <a:cxn ang="0">
                <a:pos x="4802" y="131"/>
              </a:cxn>
              <a:cxn ang="0">
                <a:pos x="4939" y="132"/>
              </a:cxn>
              <a:cxn ang="0">
                <a:pos x="5111" y="120"/>
              </a:cxn>
              <a:cxn ang="0">
                <a:pos x="5280" y="111"/>
              </a:cxn>
              <a:cxn ang="0">
                <a:pos x="5445" y="121"/>
              </a:cxn>
              <a:cxn ang="0">
                <a:pos x="5576" y="123"/>
              </a:cxn>
              <a:cxn ang="0">
                <a:pos x="5706" y="125"/>
              </a:cxn>
              <a:cxn ang="0">
                <a:pos x="5897" y="125"/>
              </a:cxn>
              <a:cxn ang="0">
                <a:pos x="6218" y="116"/>
              </a:cxn>
              <a:cxn ang="0">
                <a:pos x="6455" y="106"/>
              </a:cxn>
              <a:cxn ang="0">
                <a:pos x="6721" y="95"/>
              </a:cxn>
              <a:cxn ang="0">
                <a:pos x="6975" y="85"/>
              </a:cxn>
              <a:cxn ang="0">
                <a:pos x="7190" y="73"/>
              </a:cxn>
              <a:cxn ang="0">
                <a:pos x="7378" y="67"/>
              </a:cxn>
              <a:cxn ang="0">
                <a:pos x="7559" y="57"/>
              </a:cxn>
              <a:cxn ang="0">
                <a:pos x="7793" y="52"/>
              </a:cxn>
              <a:cxn ang="0">
                <a:pos x="8121" y="32"/>
              </a:cxn>
              <a:cxn ang="0">
                <a:pos x="8335" y="8"/>
              </a:cxn>
              <a:cxn ang="0">
                <a:pos x="8229" y="21"/>
              </a:cxn>
              <a:cxn ang="0">
                <a:pos x="7973" y="45"/>
              </a:cxn>
              <a:cxn ang="0">
                <a:pos x="7660" y="57"/>
              </a:cxn>
              <a:cxn ang="0">
                <a:pos x="7470" y="58"/>
              </a:cxn>
              <a:cxn ang="0">
                <a:pos x="7275" y="76"/>
              </a:cxn>
              <a:cxn ang="0">
                <a:pos x="7098" y="84"/>
              </a:cxn>
              <a:cxn ang="0">
                <a:pos x="6834" y="93"/>
              </a:cxn>
              <a:cxn ang="0">
                <a:pos x="6585" y="103"/>
              </a:cxn>
              <a:cxn ang="0">
                <a:pos x="6335" y="110"/>
              </a:cxn>
              <a:cxn ang="0">
                <a:pos x="6062" y="128"/>
              </a:cxn>
              <a:cxn ang="0">
                <a:pos x="5765" y="125"/>
              </a:cxn>
              <a:cxn ang="0">
                <a:pos x="5636" y="126"/>
              </a:cxn>
              <a:cxn ang="0">
                <a:pos x="5525" y="131"/>
              </a:cxn>
              <a:cxn ang="0">
                <a:pos x="5385" y="116"/>
              </a:cxn>
              <a:cxn ang="0">
                <a:pos x="5236" y="113"/>
              </a:cxn>
              <a:cxn ang="0">
                <a:pos x="5005" y="131"/>
              </a:cxn>
              <a:cxn ang="0">
                <a:pos x="4867" y="134"/>
              </a:cxn>
              <a:cxn ang="0">
                <a:pos x="4711" y="142"/>
              </a:cxn>
              <a:cxn ang="0">
                <a:pos x="4470" y="152"/>
              </a:cxn>
              <a:cxn ang="0">
                <a:pos x="4204" y="138"/>
              </a:cxn>
              <a:cxn ang="0">
                <a:pos x="3983" y="135"/>
              </a:cxn>
              <a:cxn ang="0">
                <a:pos x="3833" y="134"/>
              </a:cxn>
              <a:cxn ang="0">
                <a:pos x="3697" y="139"/>
              </a:cxn>
              <a:cxn ang="0">
                <a:pos x="3590" y="137"/>
              </a:cxn>
              <a:cxn ang="0">
                <a:pos x="3445" y="136"/>
              </a:cxn>
              <a:cxn ang="0">
                <a:pos x="3307" y="132"/>
              </a:cxn>
              <a:cxn ang="0">
                <a:pos x="3176" y="138"/>
              </a:cxn>
              <a:cxn ang="0">
                <a:pos x="3019" y="146"/>
              </a:cxn>
              <a:cxn ang="0">
                <a:pos x="2863" y="139"/>
              </a:cxn>
              <a:cxn ang="0">
                <a:pos x="2001" y="164"/>
              </a:cxn>
            </a:cxnLst>
            <a:rect l="0" t="0" r="r" b="b"/>
            <a:pathLst>
              <a:path w="8426" h="166">
                <a:moveTo>
                  <a:pt x="0" y="157"/>
                </a:moveTo>
                <a:lnTo>
                  <a:pt x="258" y="155"/>
                </a:lnTo>
                <a:lnTo>
                  <a:pt x="1050" y="149"/>
                </a:lnTo>
                <a:lnTo>
                  <a:pt x="1562" y="149"/>
                </a:lnTo>
                <a:lnTo>
                  <a:pt x="1667" y="151"/>
                </a:lnTo>
                <a:lnTo>
                  <a:pt x="1750" y="160"/>
                </a:lnTo>
                <a:lnTo>
                  <a:pt x="1886" y="160"/>
                </a:lnTo>
                <a:lnTo>
                  <a:pt x="1954" y="160"/>
                </a:lnTo>
                <a:lnTo>
                  <a:pt x="2001" y="161"/>
                </a:lnTo>
                <a:lnTo>
                  <a:pt x="2064" y="163"/>
                </a:lnTo>
                <a:lnTo>
                  <a:pt x="2145" y="163"/>
                </a:lnTo>
                <a:lnTo>
                  <a:pt x="2199" y="161"/>
                </a:lnTo>
                <a:lnTo>
                  <a:pt x="2213" y="161"/>
                </a:lnTo>
                <a:lnTo>
                  <a:pt x="2343" y="157"/>
                </a:lnTo>
                <a:lnTo>
                  <a:pt x="2438" y="154"/>
                </a:lnTo>
                <a:lnTo>
                  <a:pt x="2488" y="154"/>
                </a:lnTo>
                <a:lnTo>
                  <a:pt x="2518" y="154"/>
                </a:lnTo>
                <a:lnTo>
                  <a:pt x="2549" y="153"/>
                </a:lnTo>
                <a:lnTo>
                  <a:pt x="2663" y="147"/>
                </a:lnTo>
                <a:lnTo>
                  <a:pt x="2780" y="136"/>
                </a:lnTo>
                <a:lnTo>
                  <a:pt x="2781" y="136"/>
                </a:lnTo>
                <a:lnTo>
                  <a:pt x="2797" y="136"/>
                </a:lnTo>
                <a:lnTo>
                  <a:pt x="2818" y="136"/>
                </a:lnTo>
                <a:lnTo>
                  <a:pt x="2833" y="136"/>
                </a:lnTo>
                <a:lnTo>
                  <a:pt x="2846" y="136"/>
                </a:lnTo>
                <a:lnTo>
                  <a:pt x="2863" y="136"/>
                </a:lnTo>
                <a:lnTo>
                  <a:pt x="2886" y="136"/>
                </a:lnTo>
                <a:lnTo>
                  <a:pt x="2907" y="137"/>
                </a:lnTo>
                <a:lnTo>
                  <a:pt x="2918" y="136"/>
                </a:lnTo>
                <a:lnTo>
                  <a:pt x="2928" y="138"/>
                </a:lnTo>
                <a:lnTo>
                  <a:pt x="2941" y="141"/>
                </a:lnTo>
                <a:lnTo>
                  <a:pt x="2945" y="141"/>
                </a:lnTo>
                <a:lnTo>
                  <a:pt x="2955" y="142"/>
                </a:lnTo>
                <a:lnTo>
                  <a:pt x="2964" y="144"/>
                </a:lnTo>
                <a:lnTo>
                  <a:pt x="2974" y="144"/>
                </a:lnTo>
                <a:lnTo>
                  <a:pt x="2984" y="145"/>
                </a:lnTo>
                <a:lnTo>
                  <a:pt x="2991" y="144"/>
                </a:lnTo>
                <a:lnTo>
                  <a:pt x="2992" y="144"/>
                </a:lnTo>
                <a:lnTo>
                  <a:pt x="2992" y="144"/>
                </a:lnTo>
                <a:lnTo>
                  <a:pt x="3001" y="144"/>
                </a:lnTo>
                <a:lnTo>
                  <a:pt x="3007" y="142"/>
                </a:lnTo>
                <a:lnTo>
                  <a:pt x="3016" y="142"/>
                </a:lnTo>
                <a:lnTo>
                  <a:pt x="3019" y="142"/>
                </a:lnTo>
                <a:lnTo>
                  <a:pt x="3036" y="141"/>
                </a:lnTo>
                <a:lnTo>
                  <a:pt x="3038" y="141"/>
                </a:lnTo>
                <a:lnTo>
                  <a:pt x="3056" y="140"/>
                </a:lnTo>
                <a:lnTo>
                  <a:pt x="3071" y="139"/>
                </a:lnTo>
                <a:lnTo>
                  <a:pt x="3076" y="139"/>
                </a:lnTo>
                <a:lnTo>
                  <a:pt x="3086" y="138"/>
                </a:lnTo>
                <a:lnTo>
                  <a:pt x="3100" y="137"/>
                </a:lnTo>
                <a:lnTo>
                  <a:pt x="3114" y="136"/>
                </a:lnTo>
                <a:lnTo>
                  <a:pt x="3116" y="136"/>
                </a:lnTo>
                <a:lnTo>
                  <a:pt x="3130" y="136"/>
                </a:lnTo>
                <a:lnTo>
                  <a:pt x="3141" y="135"/>
                </a:lnTo>
                <a:lnTo>
                  <a:pt x="3146" y="135"/>
                </a:lnTo>
                <a:lnTo>
                  <a:pt x="3157" y="135"/>
                </a:lnTo>
                <a:lnTo>
                  <a:pt x="3162" y="135"/>
                </a:lnTo>
                <a:lnTo>
                  <a:pt x="3162" y="135"/>
                </a:lnTo>
                <a:lnTo>
                  <a:pt x="3168" y="135"/>
                </a:lnTo>
                <a:lnTo>
                  <a:pt x="3176" y="135"/>
                </a:lnTo>
                <a:lnTo>
                  <a:pt x="3183" y="135"/>
                </a:lnTo>
                <a:lnTo>
                  <a:pt x="3196" y="134"/>
                </a:lnTo>
                <a:lnTo>
                  <a:pt x="3202" y="134"/>
                </a:lnTo>
                <a:lnTo>
                  <a:pt x="3211" y="134"/>
                </a:lnTo>
                <a:lnTo>
                  <a:pt x="3218" y="134"/>
                </a:lnTo>
                <a:lnTo>
                  <a:pt x="3228" y="134"/>
                </a:lnTo>
                <a:lnTo>
                  <a:pt x="3236" y="134"/>
                </a:lnTo>
                <a:lnTo>
                  <a:pt x="3245" y="133"/>
                </a:lnTo>
                <a:lnTo>
                  <a:pt x="3256" y="132"/>
                </a:lnTo>
                <a:lnTo>
                  <a:pt x="3259" y="132"/>
                </a:lnTo>
                <a:lnTo>
                  <a:pt x="3269" y="131"/>
                </a:lnTo>
                <a:lnTo>
                  <a:pt x="3274" y="128"/>
                </a:lnTo>
                <a:lnTo>
                  <a:pt x="3281" y="128"/>
                </a:lnTo>
                <a:lnTo>
                  <a:pt x="3286" y="128"/>
                </a:lnTo>
                <a:lnTo>
                  <a:pt x="3294" y="128"/>
                </a:lnTo>
                <a:lnTo>
                  <a:pt x="3300" y="128"/>
                </a:lnTo>
                <a:lnTo>
                  <a:pt x="3307" y="128"/>
                </a:lnTo>
                <a:lnTo>
                  <a:pt x="3314" y="128"/>
                </a:lnTo>
                <a:lnTo>
                  <a:pt x="3324" y="128"/>
                </a:lnTo>
                <a:lnTo>
                  <a:pt x="3330" y="128"/>
                </a:lnTo>
                <a:lnTo>
                  <a:pt x="3346" y="128"/>
                </a:lnTo>
                <a:lnTo>
                  <a:pt x="3352" y="128"/>
                </a:lnTo>
                <a:lnTo>
                  <a:pt x="3364" y="129"/>
                </a:lnTo>
                <a:lnTo>
                  <a:pt x="3377" y="129"/>
                </a:lnTo>
                <a:lnTo>
                  <a:pt x="3385" y="129"/>
                </a:lnTo>
                <a:lnTo>
                  <a:pt x="3393" y="131"/>
                </a:lnTo>
                <a:lnTo>
                  <a:pt x="3399" y="131"/>
                </a:lnTo>
                <a:lnTo>
                  <a:pt x="3410" y="131"/>
                </a:lnTo>
                <a:lnTo>
                  <a:pt x="3413" y="132"/>
                </a:lnTo>
                <a:lnTo>
                  <a:pt x="3419" y="132"/>
                </a:lnTo>
                <a:lnTo>
                  <a:pt x="3425" y="132"/>
                </a:lnTo>
                <a:lnTo>
                  <a:pt x="3433" y="132"/>
                </a:lnTo>
                <a:lnTo>
                  <a:pt x="3441" y="133"/>
                </a:lnTo>
                <a:lnTo>
                  <a:pt x="3445" y="133"/>
                </a:lnTo>
                <a:lnTo>
                  <a:pt x="3455" y="133"/>
                </a:lnTo>
                <a:lnTo>
                  <a:pt x="3467" y="134"/>
                </a:lnTo>
                <a:lnTo>
                  <a:pt x="3476" y="134"/>
                </a:lnTo>
                <a:lnTo>
                  <a:pt x="3482" y="134"/>
                </a:lnTo>
                <a:lnTo>
                  <a:pt x="3492" y="135"/>
                </a:lnTo>
                <a:lnTo>
                  <a:pt x="3499" y="136"/>
                </a:lnTo>
                <a:lnTo>
                  <a:pt x="3506" y="136"/>
                </a:lnTo>
                <a:lnTo>
                  <a:pt x="3514" y="136"/>
                </a:lnTo>
                <a:lnTo>
                  <a:pt x="3522" y="135"/>
                </a:lnTo>
                <a:lnTo>
                  <a:pt x="3529" y="135"/>
                </a:lnTo>
                <a:lnTo>
                  <a:pt x="3536" y="134"/>
                </a:lnTo>
                <a:lnTo>
                  <a:pt x="3543" y="134"/>
                </a:lnTo>
                <a:lnTo>
                  <a:pt x="3554" y="134"/>
                </a:lnTo>
                <a:lnTo>
                  <a:pt x="3561" y="135"/>
                </a:lnTo>
                <a:lnTo>
                  <a:pt x="3572" y="135"/>
                </a:lnTo>
                <a:lnTo>
                  <a:pt x="3581" y="134"/>
                </a:lnTo>
                <a:lnTo>
                  <a:pt x="3590" y="135"/>
                </a:lnTo>
                <a:lnTo>
                  <a:pt x="3598" y="135"/>
                </a:lnTo>
                <a:lnTo>
                  <a:pt x="3603" y="135"/>
                </a:lnTo>
                <a:lnTo>
                  <a:pt x="3611" y="135"/>
                </a:lnTo>
                <a:lnTo>
                  <a:pt x="3614" y="135"/>
                </a:lnTo>
                <a:lnTo>
                  <a:pt x="3620" y="135"/>
                </a:lnTo>
                <a:lnTo>
                  <a:pt x="3625" y="135"/>
                </a:lnTo>
                <a:lnTo>
                  <a:pt x="3631" y="135"/>
                </a:lnTo>
                <a:lnTo>
                  <a:pt x="3634" y="135"/>
                </a:lnTo>
                <a:lnTo>
                  <a:pt x="3643" y="134"/>
                </a:lnTo>
                <a:lnTo>
                  <a:pt x="3650" y="134"/>
                </a:lnTo>
                <a:lnTo>
                  <a:pt x="3657" y="134"/>
                </a:lnTo>
                <a:lnTo>
                  <a:pt x="3660" y="134"/>
                </a:lnTo>
                <a:lnTo>
                  <a:pt x="3669" y="135"/>
                </a:lnTo>
                <a:lnTo>
                  <a:pt x="3674" y="135"/>
                </a:lnTo>
                <a:lnTo>
                  <a:pt x="3683" y="135"/>
                </a:lnTo>
                <a:lnTo>
                  <a:pt x="3687" y="136"/>
                </a:lnTo>
                <a:lnTo>
                  <a:pt x="3697" y="136"/>
                </a:lnTo>
                <a:lnTo>
                  <a:pt x="3703" y="136"/>
                </a:lnTo>
                <a:lnTo>
                  <a:pt x="3713" y="136"/>
                </a:lnTo>
                <a:lnTo>
                  <a:pt x="3723" y="136"/>
                </a:lnTo>
                <a:lnTo>
                  <a:pt x="3725" y="136"/>
                </a:lnTo>
                <a:lnTo>
                  <a:pt x="3740" y="136"/>
                </a:lnTo>
                <a:lnTo>
                  <a:pt x="3747" y="136"/>
                </a:lnTo>
                <a:lnTo>
                  <a:pt x="3755" y="135"/>
                </a:lnTo>
                <a:lnTo>
                  <a:pt x="3761" y="135"/>
                </a:lnTo>
                <a:lnTo>
                  <a:pt x="3768" y="135"/>
                </a:lnTo>
                <a:lnTo>
                  <a:pt x="3777" y="134"/>
                </a:lnTo>
                <a:lnTo>
                  <a:pt x="3786" y="134"/>
                </a:lnTo>
                <a:lnTo>
                  <a:pt x="3793" y="134"/>
                </a:lnTo>
                <a:lnTo>
                  <a:pt x="3801" y="134"/>
                </a:lnTo>
                <a:lnTo>
                  <a:pt x="3811" y="132"/>
                </a:lnTo>
                <a:lnTo>
                  <a:pt x="3818" y="132"/>
                </a:lnTo>
                <a:lnTo>
                  <a:pt x="3829" y="131"/>
                </a:lnTo>
                <a:lnTo>
                  <a:pt x="3833" y="131"/>
                </a:lnTo>
                <a:lnTo>
                  <a:pt x="3840" y="131"/>
                </a:lnTo>
                <a:lnTo>
                  <a:pt x="3850" y="131"/>
                </a:lnTo>
                <a:lnTo>
                  <a:pt x="3858" y="129"/>
                </a:lnTo>
                <a:lnTo>
                  <a:pt x="3869" y="129"/>
                </a:lnTo>
                <a:lnTo>
                  <a:pt x="3875" y="129"/>
                </a:lnTo>
                <a:lnTo>
                  <a:pt x="3887" y="128"/>
                </a:lnTo>
                <a:lnTo>
                  <a:pt x="3893" y="128"/>
                </a:lnTo>
                <a:lnTo>
                  <a:pt x="3900" y="128"/>
                </a:lnTo>
                <a:lnTo>
                  <a:pt x="3907" y="128"/>
                </a:lnTo>
                <a:lnTo>
                  <a:pt x="3917" y="129"/>
                </a:lnTo>
                <a:lnTo>
                  <a:pt x="3923" y="129"/>
                </a:lnTo>
                <a:lnTo>
                  <a:pt x="3931" y="131"/>
                </a:lnTo>
                <a:lnTo>
                  <a:pt x="3945" y="131"/>
                </a:lnTo>
                <a:lnTo>
                  <a:pt x="3957" y="132"/>
                </a:lnTo>
                <a:lnTo>
                  <a:pt x="3966" y="132"/>
                </a:lnTo>
                <a:lnTo>
                  <a:pt x="3978" y="132"/>
                </a:lnTo>
                <a:lnTo>
                  <a:pt x="3983" y="132"/>
                </a:lnTo>
                <a:lnTo>
                  <a:pt x="3994" y="132"/>
                </a:lnTo>
                <a:lnTo>
                  <a:pt x="4009" y="132"/>
                </a:lnTo>
                <a:lnTo>
                  <a:pt x="4018" y="132"/>
                </a:lnTo>
                <a:lnTo>
                  <a:pt x="4033" y="132"/>
                </a:lnTo>
                <a:lnTo>
                  <a:pt x="4044" y="132"/>
                </a:lnTo>
                <a:lnTo>
                  <a:pt x="4053" y="132"/>
                </a:lnTo>
                <a:lnTo>
                  <a:pt x="4061" y="132"/>
                </a:lnTo>
                <a:lnTo>
                  <a:pt x="4074" y="132"/>
                </a:lnTo>
                <a:lnTo>
                  <a:pt x="4088" y="132"/>
                </a:lnTo>
                <a:lnTo>
                  <a:pt x="4098" y="132"/>
                </a:lnTo>
                <a:lnTo>
                  <a:pt x="4107" y="133"/>
                </a:lnTo>
                <a:lnTo>
                  <a:pt x="4119" y="133"/>
                </a:lnTo>
                <a:lnTo>
                  <a:pt x="4145" y="134"/>
                </a:lnTo>
                <a:lnTo>
                  <a:pt x="4151" y="134"/>
                </a:lnTo>
                <a:lnTo>
                  <a:pt x="4158" y="134"/>
                </a:lnTo>
                <a:lnTo>
                  <a:pt x="4193" y="135"/>
                </a:lnTo>
                <a:lnTo>
                  <a:pt x="4204" y="135"/>
                </a:lnTo>
                <a:lnTo>
                  <a:pt x="4223" y="136"/>
                </a:lnTo>
                <a:lnTo>
                  <a:pt x="4230" y="136"/>
                </a:lnTo>
                <a:lnTo>
                  <a:pt x="4244" y="137"/>
                </a:lnTo>
                <a:lnTo>
                  <a:pt x="4265" y="139"/>
                </a:lnTo>
                <a:lnTo>
                  <a:pt x="4279" y="139"/>
                </a:lnTo>
                <a:lnTo>
                  <a:pt x="4285" y="139"/>
                </a:lnTo>
                <a:lnTo>
                  <a:pt x="4298" y="139"/>
                </a:lnTo>
                <a:lnTo>
                  <a:pt x="4307" y="139"/>
                </a:lnTo>
                <a:lnTo>
                  <a:pt x="4309" y="139"/>
                </a:lnTo>
                <a:lnTo>
                  <a:pt x="4343" y="141"/>
                </a:lnTo>
                <a:lnTo>
                  <a:pt x="4347" y="141"/>
                </a:lnTo>
                <a:lnTo>
                  <a:pt x="4393" y="146"/>
                </a:lnTo>
                <a:lnTo>
                  <a:pt x="4411" y="147"/>
                </a:lnTo>
                <a:lnTo>
                  <a:pt x="4432" y="148"/>
                </a:lnTo>
                <a:lnTo>
                  <a:pt x="4437" y="148"/>
                </a:lnTo>
                <a:lnTo>
                  <a:pt x="4461" y="149"/>
                </a:lnTo>
                <a:lnTo>
                  <a:pt x="4470" y="149"/>
                </a:lnTo>
                <a:lnTo>
                  <a:pt x="4485" y="150"/>
                </a:lnTo>
                <a:lnTo>
                  <a:pt x="4500" y="148"/>
                </a:lnTo>
                <a:lnTo>
                  <a:pt x="4512" y="148"/>
                </a:lnTo>
                <a:lnTo>
                  <a:pt x="4527" y="146"/>
                </a:lnTo>
                <a:lnTo>
                  <a:pt x="4541" y="146"/>
                </a:lnTo>
                <a:lnTo>
                  <a:pt x="4561" y="147"/>
                </a:lnTo>
                <a:lnTo>
                  <a:pt x="4572" y="148"/>
                </a:lnTo>
                <a:lnTo>
                  <a:pt x="4582" y="148"/>
                </a:lnTo>
                <a:lnTo>
                  <a:pt x="4604" y="148"/>
                </a:lnTo>
                <a:lnTo>
                  <a:pt x="4612" y="148"/>
                </a:lnTo>
                <a:lnTo>
                  <a:pt x="4626" y="148"/>
                </a:lnTo>
                <a:lnTo>
                  <a:pt x="4641" y="148"/>
                </a:lnTo>
                <a:lnTo>
                  <a:pt x="4658" y="147"/>
                </a:lnTo>
                <a:lnTo>
                  <a:pt x="4666" y="147"/>
                </a:lnTo>
                <a:lnTo>
                  <a:pt x="4681" y="145"/>
                </a:lnTo>
                <a:lnTo>
                  <a:pt x="4693" y="142"/>
                </a:lnTo>
                <a:lnTo>
                  <a:pt x="4711" y="140"/>
                </a:lnTo>
                <a:lnTo>
                  <a:pt x="4721" y="140"/>
                </a:lnTo>
                <a:lnTo>
                  <a:pt x="4742" y="136"/>
                </a:lnTo>
                <a:lnTo>
                  <a:pt x="4760" y="134"/>
                </a:lnTo>
                <a:lnTo>
                  <a:pt x="4772" y="132"/>
                </a:lnTo>
                <a:lnTo>
                  <a:pt x="4783" y="132"/>
                </a:lnTo>
                <a:lnTo>
                  <a:pt x="4791" y="131"/>
                </a:lnTo>
                <a:lnTo>
                  <a:pt x="4797" y="131"/>
                </a:lnTo>
                <a:lnTo>
                  <a:pt x="4802" y="131"/>
                </a:lnTo>
                <a:lnTo>
                  <a:pt x="4808" y="129"/>
                </a:lnTo>
                <a:lnTo>
                  <a:pt x="4818" y="131"/>
                </a:lnTo>
                <a:lnTo>
                  <a:pt x="4824" y="131"/>
                </a:lnTo>
                <a:lnTo>
                  <a:pt x="4834" y="131"/>
                </a:lnTo>
                <a:lnTo>
                  <a:pt x="4841" y="131"/>
                </a:lnTo>
                <a:lnTo>
                  <a:pt x="4848" y="131"/>
                </a:lnTo>
                <a:lnTo>
                  <a:pt x="4852" y="131"/>
                </a:lnTo>
                <a:lnTo>
                  <a:pt x="4861" y="131"/>
                </a:lnTo>
                <a:lnTo>
                  <a:pt x="4867" y="132"/>
                </a:lnTo>
                <a:lnTo>
                  <a:pt x="4875" y="132"/>
                </a:lnTo>
                <a:lnTo>
                  <a:pt x="4883" y="132"/>
                </a:lnTo>
                <a:lnTo>
                  <a:pt x="4890" y="132"/>
                </a:lnTo>
                <a:lnTo>
                  <a:pt x="4900" y="132"/>
                </a:lnTo>
                <a:lnTo>
                  <a:pt x="4907" y="132"/>
                </a:lnTo>
                <a:lnTo>
                  <a:pt x="4920" y="132"/>
                </a:lnTo>
                <a:lnTo>
                  <a:pt x="4930" y="132"/>
                </a:lnTo>
                <a:lnTo>
                  <a:pt x="4939" y="132"/>
                </a:lnTo>
                <a:lnTo>
                  <a:pt x="4948" y="132"/>
                </a:lnTo>
                <a:lnTo>
                  <a:pt x="4954" y="132"/>
                </a:lnTo>
                <a:lnTo>
                  <a:pt x="4960" y="132"/>
                </a:lnTo>
                <a:lnTo>
                  <a:pt x="4964" y="132"/>
                </a:lnTo>
                <a:lnTo>
                  <a:pt x="4968" y="132"/>
                </a:lnTo>
                <a:lnTo>
                  <a:pt x="4978" y="131"/>
                </a:lnTo>
                <a:lnTo>
                  <a:pt x="4982" y="129"/>
                </a:lnTo>
                <a:lnTo>
                  <a:pt x="4994" y="128"/>
                </a:lnTo>
                <a:lnTo>
                  <a:pt x="5005" y="127"/>
                </a:lnTo>
                <a:lnTo>
                  <a:pt x="5014" y="126"/>
                </a:lnTo>
                <a:lnTo>
                  <a:pt x="5027" y="125"/>
                </a:lnTo>
                <a:lnTo>
                  <a:pt x="5038" y="125"/>
                </a:lnTo>
                <a:lnTo>
                  <a:pt x="5047" y="125"/>
                </a:lnTo>
                <a:lnTo>
                  <a:pt x="5059" y="125"/>
                </a:lnTo>
                <a:lnTo>
                  <a:pt x="5076" y="122"/>
                </a:lnTo>
                <a:lnTo>
                  <a:pt x="5095" y="121"/>
                </a:lnTo>
                <a:lnTo>
                  <a:pt x="5111" y="120"/>
                </a:lnTo>
                <a:lnTo>
                  <a:pt x="5129" y="116"/>
                </a:lnTo>
                <a:lnTo>
                  <a:pt x="5151" y="114"/>
                </a:lnTo>
                <a:lnTo>
                  <a:pt x="5170" y="112"/>
                </a:lnTo>
                <a:lnTo>
                  <a:pt x="5195" y="111"/>
                </a:lnTo>
                <a:lnTo>
                  <a:pt x="5204" y="111"/>
                </a:lnTo>
                <a:lnTo>
                  <a:pt x="5214" y="111"/>
                </a:lnTo>
                <a:lnTo>
                  <a:pt x="5222" y="111"/>
                </a:lnTo>
                <a:lnTo>
                  <a:pt x="5231" y="111"/>
                </a:lnTo>
                <a:lnTo>
                  <a:pt x="5236" y="111"/>
                </a:lnTo>
                <a:lnTo>
                  <a:pt x="5240" y="111"/>
                </a:lnTo>
                <a:lnTo>
                  <a:pt x="5249" y="111"/>
                </a:lnTo>
                <a:lnTo>
                  <a:pt x="5253" y="111"/>
                </a:lnTo>
                <a:lnTo>
                  <a:pt x="5259" y="111"/>
                </a:lnTo>
                <a:lnTo>
                  <a:pt x="5262" y="111"/>
                </a:lnTo>
                <a:lnTo>
                  <a:pt x="5269" y="111"/>
                </a:lnTo>
                <a:lnTo>
                  <a:pt x="5273" y="111"/>
                </a:lnTo>
                <a:lnTo>
                  <a:pt x="5280" y="111"/>
                </a:lnTo>
                <a:lnTo>
                  <a:pt x="5288" y="111"/>
                </a:lnTo>
                <a:lnTo>
                  <a:pt x="5300" y="111"/>
                </a:lnTo>
                <a:lnTo>
                  <a:pt x="5313" y="111"/>
                </a:lnTo>
                <a:lnTo>
                  <a:pt x="5319" y="111"/>
                </a:lnTo>
                <a:lnTo>
                  <a:pt x="5332" y="112"/>
                </a:lnTo>
                <a:lnTo>
                  <a:pt x="5342" y="113"/>
                </a:lnTo>
                <a:lnTo>
                  <a:pt x="5353" y="113"/>
                </a:lnTo>
                <a:lnTo>
                  <a:pt x="5372" y="112"/>
                </a:lnTo>
                <a:lnTo>
                  <a:pt x="5385" y="114"/>
                </a:lnTo>
                <a:lnTo>
                  <a:pt x="5390" y="114"/>
                </a:lnTo>
                <a:lnTo>
                  <a:pt x="5394" y="115"/>
                </a:lnTo>
                <a:lnTo>
                  <a:pt x="5403" y="116"/>
                </a:lnTo>
                <a:lnTo>
                  <a:pt x="5407" y="116"/>
                </a:lnTo>
                <a:lnTo>
                  <a:pt x="5413" y="118"/>
                </a:lnTo>
                <a:lnTo>
                  <a:pt x="5421" y="118"/>
                </a:lnTo>
                <a:lnTo>
                  <a:pt x="5433" y="120"/>
                </a:lnTo>
                <a:lnTo>
                  <a:pt x="5445" y="121"/>
                </a:lnTo>
                <a:lnTo>
                  <a:pt x="5456" y="122"/>
                </a:lnTo>
                <a:lnTo>
                  <a:pt x="5469" y="123"/>
                </a:lnTo>
                <a:lnTo>
                  <a:pt x="5480" y="124"/>
                </a:lnTo>
                <a:lnTo>
                  <a:pt x="5489" y="125"/>
                </a:lnTo>
                <a:lnTo>
                  <a:pt x="5500" y="126"/>
                </a:lnTo>
                <a:lnTo>
                  <a:pt x="5504" y="127"/>
                </a:lnTo>
                <a:lnTo>
                  <a:pt x="5510" y="128"/>
                </a:lnTo>
                <a:lnTo>
                  <a:pt x="5517" y="128"/>
                </a:lnTo>
                <a:lnTo>
                  <a:pt x="5525" y="128"/>
                </a:lnTo>
                <a:lnTo>
                  <a:pt x="5532" y="127"/>
                </a:lnTo>
                <a:lnTo>
                  <a:pt x="5535" y="127"/>
                </a:lnTo>
                <a:lnTo>
                  <a:pt x="5541" y="127"/>
                </a:lnTo>
                <a:lnTo>
                  <a:pt x="5549" y="126"/>
                </a:lnTo>
                <a:lnTo>
                  <a:pt x="5560" y="125"/>
                </a:lnTo>
                <a:lnTo>
                  <a:pt x="5563" y="125"/>
                </a:lnTo>
                <a:lnTo>
                  <a:pt x="5572" y="124"/>
                </a:lnTo>
                <a:lnTo>
                  <a:pt x="5576" y="123"/>
                </a:lnTo>
                <a:lnTo>
                  <a:pt x="5581" y="122"/>
                </a:lnTo>
                <a:lnTo>
                  <a:pt x="5586" y="121"/>
                </a:lnTo>
                <a:lnTo>
                  <a:pt x="5595" y="121"/>
                </a:lnTo>
                <a:lnTo>
                  <a:pt x="5603" y="121"/>
                </a:lnTo>
                <a:lnTo>
                  <a:pt x="5610" y="122"/>
                </a:lnTo>
                <a:lnTo>
                  <a:pt x="5614" y="122"/>
                </a:lnTo>
                <a:lnTo>
                  <a:pt x="5621" y="123"/>
                </a:lnTo>
                <a:lnTo>
                  <a:pt x="5626" y="123"/>
                </a:lnTo>
                <a:lnTo>
                  <a:pt x="5636" y="123"/>
                </a:lnTo>
                <a:lnTo>
                  <a:pt x="5648" y="125"/>
                </a:lnTo>
                <a:lnTo>
                  <a:pt x="5655" y="125"/>
                </a:lnTo>
                <a:lnTo>
                  <a:pt x="5662" y="125"/>
                </a:lnTo>
                <a:lnTo>
                  <a:pt x="5666" y="125"/>
                </a:lnTo>
                <a:lnTo>
                  <a:pt x="5677" y="125"/>
                </a:lnTo>
                <a:lnTo>
                  <a:pt x="5689" y="125"/>
                </a:lnTo>
                <a:lnTo>
                  <a:pt x="5696" y="125"/>
                </a:lnTo>
                <a:lnTo>
                  <a:pt x="5706" y="125"/>
                </a:lnTo>
                <a:lnTo>
                  <a:pt x="5722" y="125"/>
                </a:lnTo>
                <a:lnTo>
                  <a:pt x="5726" y="124"/>
                </a:lnTo>
                <a:lnTo>
                  <a:pt x="5730" y="124"/>
                </a:lnTo>
                <a:lnTo>
                  <a:pt x="5737" y="123"/>
                </a:lnTo>
                <a:lnTo>
                  <a:pt x="5741" y="123"/>
                </a:lnTo>
                <a:lnTo>
                  <a:pt x="5748" y="123"/>
                </a:lnTo>
                <a:lnTo>
                  <a:pt x="5754" y="123"/>
                </a:lnTo>
                <a:lnTo>
                  <a:pt x="5760" y="123"/>
                </a:lnTo>
                <a:lnTo>
                  <a:pt x="5765" y="122"/>
                </a:lnTo>
                <a:lnTo>
                  <a:pt x="5776" y="122"/>
                </a:lnTo>
                <a:lnTo>
                  <a:pt x="5786" y="122"/>
                </a:lnTo>
                <a:lnTo>
                  <a:pt x="5802" y="123"/>
                </a:lnTo>
                <a:lnTo>
                  <a:pt x="5820" y="123"/>
                </a:lnTo>
                <a:lnTo>
                  <a:pt x="5833" y="124"/>
                </a:lnTo>
                <a:lnTo>
                  <a:pt x="5864" y="125"/>
                </a:lnTo>
                <a:lnTo>
                  <a:pt x="5877" y="125"/>
                </a:lnTo>
                <a:lnTo>
                  <a:pt x="5897" y="125"/>
                </a:lnTo>
                <a:lnTo>
                  <a:pt x="5916" y="125"/>
                </a:lnTo>
                <a:lnTo>
                  <a:pt x="5935" y="126"/>
                </a:lnTo>
                <a:lnTo>
                  <a:pt x="5958" y="126"/>
                </a:lnTo>
                <a:lnTo>
                  <a:pt x="5969" y="126"/>
                </a:lnTo>
                <a:lnTo>
                  <a:pt x="5980" y="126"/>
                </a:lnTo>
                <a:lnTo>
                  <a:pt x="6007" y="126"/>
                </a:lnTo>
                <a:lnTo>
                  <a:pt x="6022" y="126"/>
                </a:lnTo>
                <a:lnTo>
                  <a:pt x="6050" y="125"/>
                </a:lnTo>
                <a:lnTo>
                  <a:pt x="6062" y="125"/>
                </a:lnTo>
                <a:lnTo>
                  <a:pt x="6079" y="124"/>
                </a:lnTo>
                <a:lnTo>
                  <a:pt x="6107" y="123"/>
                </a:lnTo>
                <a:lnTo>
                  <a:pt x="6126" y="123"/>
                </a:lnTo>
                <a:lnTo>
                  <a:pt x="6140" y="122"/>
                </a:lnTo>
                <a:lnTo>
                  <a:pt x="6164" y="121"/>
                </a:lnTo>
                <a:lnTo>
                  <a:pt x="6179" y="120"/>
                </a:lnTo>
                <a:lnTo>
                  <a:pt x="6197" y="118"/>
                </a:lnTo>
                <a:lnTo>
                  <a:pt x="6218" y="116"/>
                </a:lnTo>
                <a:lnTo>
                  <a:pt x="6228" y="115"/>
                </a:lnTo>
                <a:lnTo>
                  <a:pt x="6242" y="114"/>
                </a:lnTo>
                <a:lnTo>
                  <a:pt x="6260" y="113"/>
                </a:lnTo>
                <a:lnTo>
                  <a:pt x="6274" y="112"/>
                </a:lnTo>
                <a:lnTo>
                  <a:pt x="6282" y="111"/>
                </a:lnTo>
                <a:lnTo>
                  <a:pt x="6297" y="110"/>
                </a:lnTo>
                <a:lnTo>
                  <a:pt x="6306" y="109"/>
                </a:lnTo>
                <a:lnTo>
                  <a:pt x="6324" y="107"/>
                </a:lnTo>
                <a:lnTo>
                  <a:pt x="6335" y="107"/>
                </a:lnTo>
                <a:lnTo>
                  <a:pt x="6351" y="107"/>
                </a:lnTo>
                <a:lnTo>
                  <a:pt x="6367" y="107"/>
                </a:lnTo>
                <a:lnTo>
                  <a:pt x="6383" y="107"/>
                </a:lnTo>
                <a:lnTo>
                  <a:pt x="6399" y="107"/>
                </a:lnTo>
                <a:lnTo>
                  <a:pt x="6421" y="107"/>
                </a:lnTo>
                <a:lnTo>
                  <a:pt x="6425" y="107"/>
                </a:lnTo>
                <a:lnTo>
                  <a:pt x="6437" y="107"/>
                </a:lnTo>
                <a:lnTo>
                  <a:pt x="6455" y="106"/>
                </a:lnTo>
                <a:lnTo>
                  <a:pt x="6472" y="106"/>
                </a:lnTo>
                <a:lnTo>
                  <a:pt x="6485" y="105"/>
                </a:lnTo>
                <a:lnTo>
                  <a:pt x="6499" y="103"/>
                </a:lnTo>
                <a:lnTo>
                  <a:pt x="6514" y="103"/>
                </a:lnTo>
                <a:lnTo>
                  <a:pt x="6531" y="102"/>
                </a:lnTo>
                <a:lnTo>
                  <a:pt x="6539" y="102"/>
                </a:lnTo>
                <a:lnTo>
                  <a:pt x="6552" y="101"/>
                </a:lnTo>
                <a:lnTo>
                  <a:pt x="6567" y="101"/>
                </a:lnTo>
                <a:lnTo>
                  <a:pt x="6585" y="100"/>
                </a:lnTo>
                <a:lnTo>
                  <a:pt x="6597" y="99"/>
                </a:lnTo>
                <a:lnTo>
                  <a:pt x="6617" y="98"/>
                </a:lnTo>
                <a:lnTo>
                  <a:pt x="6639" y="97"/>
                </a:lnTo>
                <a:lnTo>
                  <a:pt x="6653" y="97"/>
                </a:lnTo>
                <a:lnTo>
                  <a:pt x="6670" y="97"/>
                </a:lnTo>
                <a:lnTo>
                  <a:pt x="6687" y="96"/>
                </a:lnTo>
                <a:lnTo>
                  <a:pt x="6705" y="95"/>
                </a:lnTo>
                <a:lnTo>
                  <a:pt x="6721" y="95"/>
                </a:lnTo>
                <a:lnTo>
                  <a:pt x="6734" y="94"/>
                </a:lnTo>
                <a:lnTo>
                  <a:pt x="6753" y="94"/>
                </a:lnTo>
                <a:lnTo>
                  <a:pt x="6759" y="93"/>
                </a:lnTo>
                <a:lnTo>
                  <a:pt x="6768" y="93"/>
                </a:lnTo>
                <a:lnTo>
                  <a:pt x="6780" y="92"/>
                </a:lnTo>
                <a:lnTo>
                  <a:pt x="6788" y="92"/>
                </a:lnTo>
                <a:lnTo>
                  <a:pt x="6804" y="90"/>
                </a:lnTo>
                <a:lnTo>
                  <a:pt x="6827" y="89"/>
                </a:lnTo>
                <a:lnTo>
                  <a:pt x="6834" y="89"/>
                </a:lnTo>
                <a:lnTo>
                  <a:pt x="6840" y="89"/>
                </a:lnTo>
                <a:lnTo>
                  <a:pt x="6865" y="89"/>
                </a:lnTo>
                <a:lnTo>
                  <a:pt x="6888" y="88"/>
                </a:lnTo>
                <a:lnTo>
                  <a:pt x="6902" y="87"/>
                </a:lnTo>
                <a:lnTo>
                  <a:pt x="6917" y="87"/>
                </a:lnTo>
                <a:lnTo>
                  <a:pt x="6936" y="86"/>
                </a:lnTo>
                <a:lnTo>
                  <a:pt x="6956" y="85"/>
                </a:lnTo>
                <a:lnTo>
                  <a:pt x="6975" y="85"/>
                </a:lnTo>
                <a:lnTo>
                  <a:pt x="6990" y="85"/>
                </a:lnTo>
                <a:lnTo>
                  <a:pt x="7016" y="84"/>
                </a:lnTo>
                <a:lnTo>
                  <a:pt x="7032" y="83"/>
                </a:lnTo>
                <a:lnTo>
                  <a:pt x="7045" y="83"/>
                </a:lnTo>
                <a:lnTo>
                  <a:pt x="7059" y="82"/>
                </a:lnTo>
                <a:lnTo>
                  <a:pt x="7068" y="82"/>
                </a:lnTo>
                <a:lnTo>
                  <a:pt x="7079" y="81"/>
                </a:lnTo>
                <a:lnTo>
                  <a:pt x="7092" y="81"/>
                </a:lnTo>
                <a:lnTo>
                  <a:pt x="7098" y="81"/>
                </a:lnTo>
                <a:lnTo>
                  <a:pt x="7114" y="79"/>
                </a:lnTo>
                <a:lnTo>
                  <a:pt x="7126" y="77"/>
                </a:lnTo>
                <a:lnTo>
                  <a:pt x="7138" y="77"/>
                </a:lnTo>
                <a:lnTo>
                  <a:pt x="7151" y="77"/>
                </a:lnTo>
                <a:lnTo>
                  <a:pt x="7159" y="76"/>
                </a:lnTo>
                <a:lnTo>
                  <a:pt x="7171" y="75"/>
                </a:lnTo>
                <a:lnTo>
                  <a:pt x="7183" y="73"/>
                </a:lnTo>
                <a:lnTo>
                  <a:pt x="7190" y="73"/>
                </a:lnTo>
                <a:lnTo>
                  <a:pt x="7200" y="72"/>
                </a:lnTo>
                <a:lnTo>
                  <a:pt x="7209" y="72"/>
                </a:lnTo>
                <a:lnTo>
                  <a:pt x="7213" y="72"/>
                </a:lnTo>
                <a:lnTo>
                  <a:pt x="7222" y="72"/>
                </a:lnTo>
                <a:lnTo>
                  <a:pt x="7232" y="72"/>
                </a:lnTo>
                <a:lnTo>
                  <a:pt x="7243" y="73"/>
                </a:lnTo>
                <a:lnTo>
                  <a:pt x="7254" y="73"/>
                </a:lnTo>
                <a:lnTo>
                  <a:pt x="7265" y="73"/>
                </a:lnTo>
                <a:lnTo>
                  <a:pt x="7275" y="73"/>
                </a:lnTo>
                <a:lnTo>
                  <a:pt x="7285" y="73"/>
                </a:lnTo>
                <a:lnTo>
                  <a:pt x="7300" y="73"/>
                </a:lnTo>
                <a:lnTo>
                  <a:pt x="7314" y="73"/>
                </a:lnTo>
                <a:lnTo>
                  <a:pt x="7324" y="72"/>
                </a:lnTo>
                <a:lnTo>
                  <a:pt x="7333" y="72"/>
                </a:lnTo>
                <a:lnTo>
                  <a:pt x="7347" y="70"/>
                </a:lnTo>
                <a:lnTo>
                  <a:pt x="7368" y="67"/>
                </a:lnTo>
                <a:lnTo>
                  <a:pt x="7378" y="67"/>
                </a:lnTo>
                <a:lnTo>
                  <a:pt x="7387" y="65"/>
                </a:lnTo>
                <a:lnTo>
                  <a:pt x="7402" y="64"/>
                </a:lnTo>
                <a:lnTo>
                  <a:pt x="7409" y="64"/>
                </a:lnTo>
                <a:lnTo>
                  <a:pt x="7418" y="63"/>
                </a:lnTo>
                <a:lnTo>
                  <a:pt x="7432" y="61"/>
                </a:lnTo>
                <a:lnTo>
                  <a:pt x="7443" y="59"/>
                </a:lnTo>
                <a:lnTo>
                  <a:pt x="7452" y="59"/>
                </a:lnTo>
                <a:lnTo>
                  <a:pt x="7460" y="58"/>
                </a:lnTo>
                <a:lnTo>
                  <a:pt x="7470" y="58"/>
                </a:lnTo>
                <a:lnTo>
                  <a:pt x="7478" y="58"/>
                </a:lnTo>
                <a:lnTo>
                  <a:pt x="7486" y="58"/>
                </a:lnTo>
                <a:lnTo>
                  <a:pt x="7501" y="58"/>
                </a:lnTo>
                <a:lnTo>
                  <a:pt x="7511" y="61"/>
                </a:lnTo>
                <a:lnTo>
                  <a:pt x="7525" y="59"/>
                </a:lnTo>
                <a:lnTo>
                  <a:pt x="7538" y="59"/>
                </a:lnTo>
                <a:lnTo>
                  <a:pt x="7551" y="58"/>
                </a:lnTo>
                <a:lnTo>
                  <a:pt x="7559" y="57"/>
                </a:lnTo>
                <a:lnTo>
                  <a:pt x="7563" y="56"/>
                </a:lnTo>
                <a:lnTo>
                  <a:pt x="7570" y="56"/>
                </a:lnTo>
                <a:lnTo>
                  <a:pt x="7578" y="59"/>
                </a:lnTo>
                <a:lnTo>
                  <a:pt x="7594" y="58"/>
                </a:lnTo>
                <a:lnTo>
                  <a:pt x="7607" y="56"/>
                </a:lnTo>
                <a:lnTo>
                  <a:pt x="7618" y="57"/>
                </a:lnTo>
                <a:lnTo>
                  <a:pt x="7628" y="58"/>
                </a:lnTo>
                <a:lnTo>
                  <a:pt x="7647" y="56"/>
                </a:lnTo>
                <a:lnTo>
                  <a:pt x="7660" y="57"/>
                </a:lnTo>
                <a:lnTo>
                  <a:pt x="7670" y="56"/>
                </a:lnTo>
                <a:lnTo>
                  <a:pt x="7687" y="56"/>
                </a:lnTo>
                <a:lnTo>
                  <a:pt x="7704" y="55"/>
                </a:lnTo>
                <a:lnTo>
                  <a:pt x="7716" y="54"/>
                </a:lnTo>
                <a:lnTo>
                  <a:pt x="7732" y="54"/>
                </a:lnTo>
                <a:lnTo>
                  <a:pt x="7751" y="54"/>
                </a:lnTo>
                <a:lnTo>
                  <a:pt x="7771" y="54"/>
                </a:lnTo>
                <a:lnTo>
                  <a:pt x="7793" y="52"/>
                </a:lnTo>
                <a:lnTo>
                  <a:pt x="7819" y="52"/>
                </a:lnTo>
                <a:lnTo>
                  <a:pt x="7840" y="52"/>
                </a:lnTo>
                <a:lnTo>
                  <a:pt x="7850" y="51"/>
                </a:lnTo>
                <a:lnTo>
                  <a:pt x="7876" y="51"/>
                </a:lnTo>
                <a:lnTo>
                  <a:pt x="7895" y="50"/>
                </a:lnTo>
                <a:lnTo>
                  <a:pt x="7908" y="49"/>
                </a:lnTo>
                <a:lnTo>
                  <a:pt x="7938" y="46"/>
                </a:lnTo>
                <a:lnTo>
                  <a:pt x="7958" y="45"/>
                </a:lnTo>
                <a:lnTo>
                  <a:pt x="7973" y="45"/>
                </a:lnTo>
                <a:lnTo>
                  <a:pt x="7985" y="45"/>
                </a:lnTo>
                <a:lnTo>
                  <a:pt x="7996" y="44"/>
                </a:lnTo>
                <a:lnTo>
                  <a:pt x="8014" y="42"/>
                </a:lnTo>
                <a:lnTo>
                  <a:pt x="8028" y="39"/>
                </a:lnTo>
                <a:lnTo>
                  <a:pt x="8048" y="38"/>
                </a:lnTo>
                <a:lnTo>
                  <a:pt x="8073" y="36"/>
                </a:lnTo>
                <a:lnTo>
                  <a:pt x="8102" y="33"/>
                </a:lnTo>
                <a:lnTo>
                  <a:pt x="8121" y="32"/>
                </a:lnTo>
                <a:lnTo>
                  <a:pt x="8135" y="30"/>
                </a:lnTo>
                <a:lnTo>
                  <a:pt x="8148" y="30"/>
                </a:lnTo>
                <a:lnTo>
                  <a:pt x="8161" y="29"/>
                </a:lnTo>
                <a:lnTo>
                  <a:pt x="8175" y="26"/>
                </a:lnTo>
                <a:lnTo>
                  <a:pt x="8186" y="25"/>
                </a:lnTo>
                <a:lnTo>
                  <a:pt x="8195" y="24"/>
                </a:lnTo>
                <a:lnTo>
                  <a:pt x="8206" y="23"/>
                </a:lnTo>
                <a:lnTo>
                  <a:pt x="8221" y="22"/>
                </a:lnTo>
                <a:lnTo>
                  <a:pt x="8229" y="21"/>
                </a:lnTo>
                <a:lnTo>
                  <a:pt x="8243" y="20"/>
                </a:lnTo>
                <a:lnTo>
                  <a:pt x="8254" y="19"/>
                </a:lnTo>
                <a:lnTo>
                  <a:pt x="8264" y="17"/>
                </a:lnTo>
                <a:lnTo>
                  <a:pt x="8277" y="16"/>
                </a:lnTo>
                <a:lnTo>
                  <a:pt x="8292" y="13"/>
                </a:lnTo>
                <a:lnTo>
                  <a:pt x="8308" y="11"/>
                </a:lnTo>
                <a:lnTo>
                  <a:pt x="8320" y="10"/>
                </a:lnTo>
                <a:lnTo>
                  <a:pt x="8335" y="8"/>
                </a:lnTo>
                <a:lnTo>
                  <a:pt x="8349" y="8"/>
                </a:lnTo>
                <a:lnTo>
                  <a:pt x="8366" y="6"/>
                </a:lnTo>
                <a:lnTo>
                  <a:pt x="8402" y="3"/>
                </a:lnTo>
                <a:lnTo>
                  <a:pt x="8426" y="0"/>
                </a:lnTo>
                <a:lnTo>
                  <a:pt x="8426" y="0"/>
                </a:lnTo>
                <a:lnTo>
                  <a:pt x="8402" y="3"/>
                </a:lnTo>
                <a:lnTo>
                  <a:pt x="8366" y="6"/>
                </a:lnTo>
                <a:lnTo>
                  <a:pt x="8349" y="8"/>
                </a:lnTo>
                <a:lnTo>
                  <a:pt x="8335" y="8"/>
                </a:lnTo>
                <a:lnTo>
                  <a:pt x="8320" y="10"/>
                </a:lnTo>
                <a:lnTo>
                  <a:pt x="8308" y="11"/>
                </a:lnTo>
                <a:lnTo>
                  <a:pt x="8292" y="13"/>
                </a:lnTo>
                <a:lnTo>
                  <a:pt x="8277" y="16"/>
                </a:lnTo>
                <a:lnTo>
                  <a:pt x="8264" y="17"/>
                </a:lnTo>
                <a:lnTo>
                  <a:pt x="8254" y="19"/>
                </a:lnTo>
                <a:lnTo>
                  <a:pt x="8243" y="20"/>
                </a:lnTo>
                <a:lnTo>
                  <a:pt x="8229" y="21"/>
                </a:lnTo>
                <a:lnTo>
                  <a:pt x="8221" y="22"/>
                </a:lnTo>
                <a:lnTo>
                  <a:pt x="8206" y="23"/>
                </a:lnTo>
                <a:lnTo>
                  <a:pt x="8195" y="24"/>
                </a:lnTo>
                <a:lnTo>
                  <a:pt x="8186" y="25"/>
                </a:lnTo>
                <a:lnTo>
                  <a:pt x="8175" y="26"/>
                </a:lnTo>
                <a:lnTo>
                  <a:pt x="8161" y="29"/>
                </a:lnTo>
                <a:lnTo>
                  <a:pt x="8148" y="30"/>
                </a:lnTo>
                <a:lnTo>
                  <a:pt x="8135" y="30"/>
                </a:lnTo>
                <a:lnTo>
                  <a:pt x="8121" y="32"/>
                </a:lnTo>
                <a:lnTo>
                  <a:pt x="8102" y="33"/>
                </a:lnTo>
                <a:lnTo>
                  <a:pt x="8073" y="36"/>
                </a:lnTo>
                <a:lnTo>
                  <a:pt x="8048" y="38"/>
                </a:lnTo>
                <a:lnTo>
                  <a:pt x="8028" y="39"/>
                </a:lnTo>
                <a:lnTo>
                  <a:pt x="8014" y="42"/>
                </a:lnTo>
                <a:lnTo>
                  <a:pt x="7996" y="44"/>
                </a:lnTo>
                <a:lnTo>
                  <a:pt x="7985" y="45"/>
                </a:lnTo>
                <a:lnTo>
                  <a:pt x="7973" y="45"/>
                </a:lnTo>
                <a:lnTo>
                  <a:pt x="7958" y="45"/>
                </a:lnTo>
                <a:lnTo>
                  <a:pt x="7938" y="46"/>
                </a:lnTo>
                <a:lnTo>
                  <a:pt x="7908" y="49"/>
                </a:lnTo>
                <a:lnTo>
                  <a:pt x="7895" y="50"/>
                </a:lnTo>
                <a:lnTo>
                  <a:pt x="7876" y="51"/>
                </a:lnTo>
                <a:lnTo>
                  <a:pt x="7850" y="51"/>
                </a:lnTo>
                <a:lnTo>
                  <a:pt x="7840" y="52"/>
                </a:lnTo>
                <a:lnTo>
                  <a:pt x="7819" y="52"/>
                </a:lnTo>
                <a:lnTo>
                  <a:pt x="7793" y="52"/>
                </a:lnTo>
                <a:lnTo>
                  <a:pt x="7771" y="54"/>
                </a:lnTo>
                <a:lnTo>
                  <a:pt x="7751" y="54"/>
                </a:lnTo>
                <a:lnTo>
                  <a:pt x="7732" y="54"/>
                </a:lnTo>
                <a:lnTo>
                  <a:pt x="7716" y="54"/>
                </a:lnTo>
                <a:lnTo>
                  <a:pt x="7704" y="55"/>
                </a:lnTo>
                <a:lnTo>
                  <a:pt x="7687" y="56"/>
                </a:lnTo>
                <a:lnTo>
                  <a:pt x="7670" y="56"/>
                </a:lnTo>
                <a:lnTo>
                  <a:pt x="7660" y="57"/>
                </a:lnTo>
                <a:lnTo>
                  <a:pt x="7647" y="56"/>
                </a:lnTo>
                <a:lnTo>
                  <a:pt x="7628" y="58"/>
                </a:lnTo>
                <a:lnTo>
                  <a:pt x="7618" y="57"/>
                </a:lnTo>
                <a:lnTo>
                  <a:pt x="7607" y="56"/>
                </a:lnTo>
                <a:lnTo>
                  <a:pt x="7594" y="58"/>
                </a:lnTo>
                <a:lnTo>
                  <a:pt x="7578" y="59"/>
                </a:lnTo>
                <a:lnTo>
                  <a:pt x="7570" y="56"/>
                </a:lnTo>
                <a:lnTo>
                  <a:pt x="7563" y="56"/>
                </a:lnTo>
                <a:lnTo>
                  <a:pt x="7559" y="57"/>
                </a:lnTo>
                <a:lnTo>
                  <a:pt x="7551" y="58"/>
                </a:lnTo>
                <a:lnTo>
                  <a:pt x="7538" y="59"/>
                </a:lnTo>
                <a:lnTo>
                  <a:pt x="7525" y="59"/>
                </a:lnTo>
                <a:lnTo>
                  <a:pt x="7511" y="61"/>
                </a:lnTo>
                <a:lnTo>
                  <a:pt x="7501" y="58"/>
                </a:lnTo>
                <a:lnTo>
                  <a:pt x="7486" y="58"/>
                </a:lnTo>
                <a:lnTo>
                  <a:pt x="7478" y="58"/>
                </a:lnTo>
                <a:lnTo>
                  <a:pt x="7470" y="58"/>
                </a:lnTo>
                <a:lnTo>
                  <a:pt x="7460" y="58"/>
                </a:lnTo>
                <a:lnTo>
                  <a:pt x="7452" y="59"/>
                </a:lnTo>
                <a:lnTo>
                  <a:pt x="7443" y="59"/>
                </a:lnTo>
                <a:lnTo>
                  <a:pt x="7432" y="64"/>
                </a:lnTo>
                <a:lnTo>
                  <a:pt x="7418" y="65"/>
                </a:lnTo>
                <a:lnTo>
                  <a:pt x="7409" y="67"/>
                </a:lnTo>
                <a:lnTo>
                  <a:pt x="7402" y="68"/>
                </a:lnTo>
                <a:lnTo>
                  <a:pt x="7387" y="69"/>
                </a:lnTo>
                <a:lnTo>
                  <a:pt x="7378" y="70"/>
                </a:lnTo>
                <a:lnTo>
                  <a:pt x="7368" y="70"/>
                </a:lnTo>
                <a:lnTo>
                  <a:pt x="7347" y="73"/>
                </a:lnTo>
                <a:lnTo>
                  <a:pt x="7333" y="75"/>
                </a:lnTo>
                <a:lnTo>
                  <a:pt x="7324" y="75"/>
                </a:lnTo>
                <a:lnTo>
                  <a:pt x="7314" y="76"/>
                </a:lnTo>
                <a:lnTo>
                  <a:pt x="7300" y="76"/>
                </a:lnTo>
                <a:lnTo>
                  <a:pt x="7285" y="76"/>
                </a:lnTo>
                <a:lnTo>
                  <a:pt x="7275" y="76"/>
                </a:lnTo>
                <a:lnTo>
                  <a:pt x="7265" y="76"/>
                </a:lnTo>
                <a:lnTo>
                  <a:pt x="7254" y="76"/>
                </a:lnTo>
                <a:lnTo>
                  <a:pt x="7243" y="75"/>
                </a:lnTo>
                <a:lnTo>
                  <a:pt x="7232" y="75"/>
                </a:lnTo>
                <a:lnTo>
                  <a:pt x="7222" y="75"/>
                </a:lnTo>
                <a:lnTo>
                  <a:pt x="7213" y="75"/>
                </a:lnTo>
                <a:lnTo>
                  <a:pt x="7209" y="75"/>
                </a:lnTo>
                <a:lnTo>
                  <a:pt x="7200" y="75"/>
                </a:lnTo>
                <a:lnTo>
                  <a:pt x="7190" y="76"/>
                </a:lnTo>
                <a:lnTo>
                  <a:pt x="7183" y="76"/>
                </a:lnTo>
                <a:lnTo>
                  <a:pt x="7171" y="77"/>
                </a:lnTo>
                <a:lnTo>
                  <a:pt x="7159" y="80"/>
                </a:lnTo>
                <a:lnTo>
                  <a:pt x="7151" y="81"/>
                </a:lnTo>
                <a:lnTo>
                  <a:pt x="7138" y="81"/>
                </a:lnTo>
                <a:lnTo>
                  <a:pt x="7126" y="81"/>
                </a:lnTo>
                <a:lnTo>
                  <a:pt x="7114" y="82"/>
                </a:lnTo>
                <a:lnTo>
                  <a:pt x="7098" y="84"/>
                </a:lnTo>
                <a:lnTo>
                  <a:pt x="7092" y="84"/>
                </a:lnTo>
                <a:lnTo>
                  <a:pt x="7079" y="84"/>
                </a:lnTo>
                <a:lnTo>
                  <a:pt x="7068" y="84"/>
                </a:lnTo>
                <a:lnTo>
                  <a:pt x="7059" y="85"/>
                </a:lnTo>
                <a:lnTo>
                  <a:pt x="7045" y="86"/>
                </a:lnTo>
                <a:lnTo>
                  <a:pt x="7032" y="86"/>
                </a:lnTo>
                <a:lnTo>
                  <a:pt x="7016" y="87"/>
                </a:lnTo>
                <a:lnTo>
                  <a:pt x="6990" y="87"/>
                </a:lnTo>
                <a:lnTo>
                  <a:pt x="6975" y="87"/>
                </a:lnTo>
                <a:lnTo>
                  <a:pt x="6956" y="88"/>
                </a:lnTo>
                <a:lnTo>
                  <a:pt x="6936" y="89"/>
                </a:lnTo>
                <a:lnTo>
                  <a:pt x="6917" y="89"/>
                </a:lnTo>
                <a:lnTo>
                  <a:pt x="6902" y="90"/>
                </a:lnTo>
                <a:lnTo>
                  <a:pt x="6888" y="92"/>
                </a:lnTo>
                <a:lnTo>
                  <a:pt x="6865" y="92"/>
                </a:lnTo>
                <a:lnTo>
                  <a:pt x="6840" y="93"/>
                </a:lnTo>
                <a:lnTo>
                  <a:pt x="6834" y="93"/>
                </a:lnTo>
                <a:lnTo>
                  <a:pt x="6827" y="93"/>
                </a:lnTo>
                <a:lnTo>
                  <a:pt x="6804" y="94"/>
                </a:lnTo>
                <a:lnTo>
                  <a:pt x="6788" y="95"/>
                </a:lnTo>
                <a:lnTo>
                  <a:pt x="6780" y="95"/>
                </a:lnTo>
                <a:lnTo>
                  <a:pt x="6768" y="96"/>
                </a:lnTo>
                <a:lnTo>
                  <a:pt x="6759" y="96"/>
                </a:lnTo>
                <a:lnTo>
                  <a:pt x="6753" y="97"/>
                </a:lnTo>
                <a:lnTo>
                  <a:pt x="6734" y="97"/>
                </a:lnTo>
                <a:lnTo>
                  <a:pt x="6721" y="98"/>
                </a:lnTo>
                <a:lnTo>
                  <a:pt x="6705" y="98"/>
                </a:lnTo>
                <a:lnTo>
                  <a:pt x="6687" y="99"/>
                </a:lnTo>
                <a:lnTo>
                  <a:pt x="6670" y="99"/>
                </a:lnTo>
                <a:lnTo>
                  <a:pt x="6653" y="100"/>
                </a:lnTo>
                <a:lnTo>
                  <a:pt x="6639" y="100"/>
                </a:lnTo>
                <a:lnTo>
                  <a:pt x="6617" y="101"/>
                </a:lnTo>
                <a:lnTo>
                  <a:pt x="6597" y="102"/>
                </a:lnTo>
                <a:lnTo>
                  <a:pt x="6585" y="103"/>
                </a:lnTo>
                <a:lnTo>
                  <a:pt x="6567" y="103"/>
                </a:lnTo>
                <a:lnTo>
                  <a:pt x="6552" y="105"/>
                </a:lnTo>
                <a:lnTo>
                  <a:pt x="6539" y="106"/>
                </a:lnTo>
                <a:lnTo>
                  <a:pt x="6531" y="106"/>
                </a:lnTo>
                <a:lnTo>
                  <a:pt x="6514" y="107"/>
                </a:lnTo>
                <a:lnTo>
                  <a:pt x="6499" y="107"/>
                </a:lnTo>
                <a:lnTo>
                  <a:pt x="6485" y="108"/>
                </a:lnTo>
                <a:lnTo>
                  <a:pt x="6472" y="109"/>
                </a:lnTo>
                <a:lnTo>
                  <a:pt x="6455" y="109"/>
                </a:lnTo>
                <a:lnTo>
                  <a:pt x="6437" y="109"/>
                </a:lnTo>
                <a:lnTo>
                  <a:pt x="6425" y="110"/>
                </a:lnTo>
                <a:lnTo>
                  <a:pt x="6421" y="110"/>
                </a:lnTo>
                <a:lnTo>
                  <a:pt x="6399" y="110"/>
                </a:lnTo>
                <a:lnTo>
                  <a:pt x="6383" y="110"/>
                </a:lnTo>
                <a:lnTo>
                  <a:pt x="6367" y="110"/>
                </a:lnTo>
                <a:lnTo>
                  <a:pt x="6351" y="110"/>
                </a:lnTo>
                <a:lnTo>
                  <a:pt x="6335" y="110"/>
                </a:lnTo>
                <a:lnTo>
                  <a:pt x="6324" y="111"/>
                </a:lnTo>
                <a:lnTo>
                  <a:pt x="6306" y="112"/>
                </a:lnTo>
                <a:lnTo>
                  <a:pt x="6297" y="113"/>
                </a:lnTo>
                <a:lnTo>
                  <a:pt x="6282" y="114"/>
                </a:lnTo>
                <a:lnTo>
                  <a:pt x="6274" y="115"/>
                </a:lnTo>
                <a:lnTo>
                  <a:pt x="6260" y="116"/>
                </a:lnTo>
                <a:lnTo>
                  <a:pt x="6242" y="118"/>
                </a:lnTo>
                <a:lnTo>
                  <a:pt x="6228" y="119"/>
                </a:lnTo>
                <a:lnTo>
                  <a:pt x="6218" y="120"/>
                </a:lnTo>
                <a:lnTo>
                  <a:pt x="6197" y="121"/>
                </a:lnTo>
                <a:lnTo>
                  <a:pt x="6179" y="123"/>
                </a:lnTo>
                <a:lnTo>
                  <a:pt x="6164" y="124"/>
                </a:lnTo>
                <a:lnTo>
                  <a:pt x="6140" y="125"/>
                </a:lnTo>
                <a:lnTo>
                  <a:pt x="6126" y="125"/>
                </a:lnTo>
                <a:lnTo>
                  <a:pt x="6107" y="126"/>
                </a:lnTo>
                <a:lnTo>
                  <a:pt x="6079" y="127"/>
                </a:lnTo>
                <a:lnTo>
                  <a:pt x="6062" y="128"/>
                </a:lnTo>
                <a:lnTo>
                  <a:pt x="6050" y="128"/>
                </a:lnTo>
                <a:lnTo>
                  <a:pt x="6022" y="129"/>
                </a:lnTo>
                <a:lnTo>
                  <a:pt x="6007" y="131"/>
                </a:lnTo>
                <a:lnTo>
                  <a:pt x="5980" y="129"/>
                </a:lnTo>
                <a:lnTo>
                  <a:pt x="5969" y="129"/>
                </a:lnTo>
                <a:lnTo>
                  <a:pt x="5958" y="129"/>
                </a:lnTo>
                <a:lnTo>
                  <a:pt x="5935" y="128"/>
                </a:lnTo>
                <a:lnTo>
                  <a:pt x="5916" y="128"/>
                </a:lnTo>
                <a:lnTo>
                  <a:pt x="5897" y="128"/>
                </a:lnTo>
                <a:lnTo>
                  <a:pt x="5877" y="128"/>
                </a:lnTo>
                <a:lnTo>
                  <a:pt x="5864" y="127"/>
                </a:lnTo>
                <a:lnTo>
                  <a:pt x="5833" y="127"/>
                </a:lnTo>
                <a:lnTo>
                  <a:pt x="5820" y="126"/>
                </a:lnTo>
                <a:lnTo>
                  <a:pt x="5802" y="125"/>
                </a:lnTo>
                <a:lnTo>
                  <a:pt x="5786" y="125"/>
                </a:lnTo>
                <a:lnTo>
                  <a:pt x="5776" y="125"/>
                </a:lnTo>
                <a:lnTo>
                  <a:pt x="5765" y="125"/>
                </a:lnTo>
                <a:lnTo>
                  <a:pt x="5760" y="125"/>
                </a:lnTo>
                <a:lnTo>
                  <a:pt x="5754" y="126"/>
                </a:lnTo>
                <a:lnTo>
                  <a:pt x="5748" y="126"/>
                </a:lnTo>
                <a:lnTo>
                  <a:pt x="5741" y="126"/>
                </a:lnTo>
                <a:lnTo>
                  <a:pt x="5737" y="126"/>
                </a:lnTo>
                <a:lnTo>
                  <a:pt x="5730" y="126"/>
                </a:lnTo>
                <a:lnTo>
                  <a:pt x="5726" y="127"/>
                </a:lnTo>
                <a:lnTo>
                  <a:pt x="5722" y="128"/>
                </a:lnTo>
                <a:lnTo>
                  <a:pt x="5706" y="128"/>
                </a:lnTo>
                <a:lnTo>
                  <a:pt x="5696" y="128"/>
                </a:lnTo>
                <a:lnTo>
                  <a:pt x="5689" y="128"/>
                </a:lnTo>
                <a:lnTo>
                  <a:pt x="5677" y="128"/>
                </a:lnTo>
                <a:lnTo>
                  <a:pt x="5666" y="128"/>
                </a:lnTo>
                <a:lnTo>
                  <a:pt x="5662" y="128"/>
                </a:lnTo>
                <a:lnTo>
                  <a:pt x="5655" y="127"/>
                </a:lnTo>
                <a:lnTo>
                  <a:pt x="5648" y="127"/>
                </a:lnTo>
                <a:lnTo>
                  <a:pt x="5636" y="126"/>
                </a:lnTo>
                <a:lnTo>
                  <a:pt x="5626" y="126"/>
                </a:lnTo>
                <a:lnTo>
                  <a:pt x="5621" y="125"/>
                </a:lnTo>
                <a:lnTo>
                  <a:pt x="5614" y="124"/>
                </a:lnTo>
                <a:lnTo>
                  <a:pt x="5610" y="123"/>
                </a:lnTo>
                <a:lnTo>
                  <a:pt x="5603" y="123"/>
                </a:lnTo>
                <a:lnTo>
                  <a:pt x="5595" y="121"/>
                </a:lnTo>
                <a:lnTo>
                  <a:pt x="5586" y="124"/>
                </a:lnTo>
                <a:lnTo>
                  <a:pt x="5581" y="125"/>
                </a:lnTo>
                <a:lnTo>
                  <a:pt x="5576" y="126"/>
                </a:lnTo>
                <a:lnTo>
                  <a:pt x="5572" y="126"/>
                </a:lnTo>
                <a:lnTo>
                  <a:pt x="5563" y="128"/>
                </a:lnTo>
                <a:lnTo>
                  <a:pt x="5560" y="128"/>
                </a:lnTo>
                <a:lnTo>
                  <a:pt x="5549" y="129"/>
                </a:lnTo>
                <a:lnTo>
                  <a:pt x="5541" y="131"/>
                </a:lnTo>
                <a:lnTo>
                  <a:pt x="5535" y="131"/>
                </a:lnTo>
                <a:lnTo>
                  <a:pt x="5532" y="131"/>
                </a:lnTo>
                <a:lnTo>
                  <a:pt x="5525" y="131"/>
                </a:lnTo>
                <a:lnTo>
                  <a:pt x="5517" y="132"/>
                </a:lnTo>
                <a:lnTo>
                  <a:pt x="5510" y="132"/>
                </a:lnTo>
                <a:lnTo>
                  <a:pt x="5504" y="131"/>
                </a:lnTo>
                <a:lnTo>
                  <a:pt x="5500" y="129"/>
                </a:lnTo>
                <a:lnTo>
                  <a:pt x="5489" y="128"/>
                </a:lnTo>
                <a:lnTo>
                  <a:pt x="5480" y="127"/>
                </a:lnTo>
                <a:lnTo>
                  <a:pt x="5469" y="126"/>
                </a:lnTo>
                <a:lnTo>
                  <a:pt x="5456" y="125"/>
                </a:lnTo>
                <a:lnTo>
                  <a:pt x="5445" y="125"/>
                </a:lnTo>
                <a:lnTo>
                  <a:pt x="5433" y="123"/>
                </a:lnTo>
                <a:lnTo>
                  <a:pt x="5421" y="121"/>
                </a:lnTo>
                <a:lnTo>
                  <a:pt x="5413" y="121"/>
                </a:lnTo>
                <a:lnTo>
                  <a:pt x="5407" y="120"/>
                </a:lnTo>
                <a:lnTo>
                  <a:pt x="5403" y="120"/>
                </a:lnTo>
                <a:lnTo>
                  <a:pt x="5394" y="118"/>
                </a:lnTo>
                <a:lnTo>
                  <a:pt x="5390" y="118"/>
                </a:lnTo>
                <a:lnTo>
                  <a:pt x="5385" y="116"/>
                </a:lnTo>
                <a:lnTo>
                  <a:pt x="5372" y="116"/>
                </a:lnTo>
                <a:lnTo>
                  <a:pt x="5353" y="116"/>
                </a:lnTo>
                <a:lnTo>
                  <a:pt x="5342" y="116"/>
                </a:lnTo>
                <a:lnTo>
                  <a:pt x="5332" y="115"/>
                </a:lnTo>
                <a:lnTo>
                  <a:pt x="5319" y="114"/>
                </a:lnTo>
                <a:lnTo>
                  <a:pt x="5313" y="114"/>
                </a:lnTo>
                <a:lnTo>
                  <a:pt x="5300" y="114"/>
                </a:lnTo>
                <a:lnTo>
                  <a:pt x="5288" y="114"/>
                </a:lnTo>
                <a:lnTo>
                  <a:pt x="5280" y="114"/>
                </a:lnTo>
                <a:lnTo>
                  <a:pt x="5273" y="114"/>
                </a:lnTo>
                <a:lnTo>
                  <a:pt x="5269" y="114"/>
                </a:lnTo>
                <a:lnTo>
                  <a:pt x="5262" y="114"/>
                </a:lnTo>
                <a:lnTo>
                  <a:pt x="5259" y="114"/>
                </a:lnTo>
                <a:lnTo>
                  <a:pt x="5253" y="114"/>
                </a:lnTo>
                <a:lnTo>
                  <a:pt x="5249" y="114"/>
                </a:lnTo>
                <a:lnTo>
                  <a:pt x="5240" y="113"/>
                </a:lnTo>
                <a:lnTo>
                  <a:pt x="5236" y="113"/>
                </a:lnTo>
                <a:lnTo>
                  <a:pt x="5231" y="114"/>
                </a:lnTo>
                <a:lnTo>
                  <a:pt x="5222" y="114"/>
                </a:lnTo>
                <a:lnTo>
                  <a:pt x="5214" y="114"/>
                </a:lnTo>
                <a:lnTo>
                  <a:pt x="5204" y="114"/>
                </a:lnTo>
                <a:lnTo>
                  <a:pt x="5195" y="114"/>
                </a:lnTo>
                <a:lnTo>
                  <a:pt x="5170" y="115"/>
                </a:lnTo>
                <a:lnTo>
                  <a:pt x="5151" y="118"/>
                </a:lnTo>
                <a:lnTo>
                  <a:pt x="5129" y="120"/>
                </a:lnTo>
                <a:lnTo>
                  <a:pt x="5111" y="123"/>
                </a:lnTo>
                <a:lnTo>
                  <a:pt x="5095" y="124"/>
                </a:lnTo>
                <a:lnTo>
                  <a:pt x="5076" y="125"/>
                </a:lnTo>
                <a:lnTo>
                  <a:pt x="5059" y="127"/>
                </a:lnTo>
                <a:lnTo>
                  <a:pt x="5047" y="128"/>
                </a:lnTo>
                <a:lnTo>
                  <a:pt x="5038" y="128"/>
                </a:lnTo>
                <a:lnTo>
                  <a:pt x="5027" y="128"/>
                </a:lnTo>
                <a:lnTo>
                  <a:pt x="5014" y="129"/>
                </a:lnTo>
                <a:lnTo>
                  <a:pt x="5005" y="131"/>
                </a:lnTo>
                <a:lnTo>
                  <a:pt x="4994" y="132"/>
                </a:lnTo>
                <a:lnTo>
                  <a:pt x="4982" y="133"/>
                </a:lnTo>
                <a:lnTo>
                  <a:pt x="4978" y="134"/>
                </a:lnTo>
                <a:lnTo>
                  <a:pt x="4968" y="135"/>
                </a:lnTo>
                <a:lnTo>
                  <a:pt x="4964" y="135"/>
                </a:lnTo>
                <a:lnTo>
                  <a:pt x="4960" y="135"/>
                </a:lnTo>
                <a:lnTo>
                  <a:pt x="4954" y="135"/>
                </a:lnTo>
                <a:lnTo>
                  <a:pt x="4948" y="135"/>
                </a:lnTo>
                <a:lnTo>
                  <a:pt x="4939" y="134"/>
                </a:lnTo>
                <a:lnTo>
                  <a:pt x="4930" y="135"/>
                </a:lnTo>
                <a:lnTo>
                  <a:pt x="4920" y="135"/>
                </a:lnTo>
                <a:lnTo>
                  <a:pt x="4907" y="135"/>
                </a:lnTo>
                <a:lnTo>
                  <a:pt x="4900" y="135"/>
                </a:lnTo>
                <a:lnTo>
                  <a:pt x="4890" y="135"/>
                </a:lnTo>
                <a:lnTo>
                  <a:pt x="4883" y="136"/>
                </a:lnTo>
                <a:lnTo>
                  <a:pt x="4875" y="135"/>
                </a:lnTo>
                <a:lnTo>
                  <a:pt x="4867" y="134"/>
                </a:lnTo>
                <a:lnTo>
                  <a:pt x="4861" y="134"/>
                </a:lnTo>
                <a:lnTo>
                  <a:pt x="4852" y="134"/>
                </a:lnTo>
                <a:lnTo>
                  <a:pt x="4848" y="134"/>
                </a:lnTo>
                <a:lnTo>
                  <a:pt x="4841" y="134"/>
                </a:lnTo>
                <a:lnTo>
                  <a:pt x="4834" y="134"/>
                </a:lnTo>
                <a:lnTo>
                  <a:pt x="4824" y="134"/>
                </a:lnTo>
                <a:lnTo>
                  <a:pt x="4818" y="134"/>
                </a:lnTo>
                <a:lnTo>
                  <a:pt x="4808" y="133"/>
                </a:lnTo>
                <a:lnTo>
                  <a:pt x="4802" y="134"/>
                </a:lnTo>
                <a:lnTo>
                  <a:pt x="4797" y="134"/>
                </a:lnTo>
                <a:lnTo>
                  <a:pt x="4791" y="134"/>
                </a:lnTo>
                <a:lnTo>
                  <a:pt x="4783" y="134"/>
                </a:lnTo>
                <a:lnTo>
                  <a:pt x="4772" y="136"/>
                </a:lnTo>
                <a:lnTo>
                  <a:pt x="4760" y="137"/>
                </a:lnTo>
                <a:lnTo>
                  <a:pt x="4742" y="139"/>
                </a:lnTo>
                <a:lnTo>
                  <a:pt x="4721" y="144"/>
                </a:lnTo>
                <a:lnTo>
                  <a:pt x="4711" y="142"/>
                </a:lnTo>
                <a:lnTo>
                  <a:pt x="4693" y="146"/>
                </a:lnTo>
                <a:lnTo>
                  <a:pt x="4681" y="148"/>
                </a:lnTo>
                <a:lnTo>
                  <a:pt x="4666" y="150"/>
                </a:lnTo>
                <a:lnTo>
                  <a:pt x="4658" y="150"/>
                </a:lnTo>
                <a:lnTo>
                  <a:pt x="4641" y="150"/>
                </a:lnTo>
                <a:lnTo>
                  <a:pt x="4626" y="151"/>
                </a:lnTo>
                <a:lnTo>
                  <a:pt x="4612" y="151"/>
                </a:lnTo>
                <a:lnTo>
                  <a:pt x="4604" y="151"/>
                </a:lnTo>
                <a:lnTo>
                  <a:pt x="4582" y="151"/>
                </a:lnTo>
                <a:lnTo>
                  <a:pt x="4572" y="151"/>
                </a:lnTo>
                <a:lnTo>
                  <a:pt x="4561" y="150"/>
                </a:lnTo>
                <a:lnTo>
                  <a:pt x="4541" y="149"/>
                </a:lnTo>
                <a:lnTo>
                  <a:pt x="4527" y="150"/>
                </a:lnTo>
                <a:lnTo>
                  <a:pt x="4512" y="150"/>
                </a:lnTo>
                <a:lnTo>
                  <a:pt x="4500" y="151"/>
                </a:lnTo>
                <a:lnTo>
                  <a:pt x="4485" y="152"/>
                </a:lnTo>
                <a:lnTo>
                  <a:pt x="4470" y="152"/>
                </a:lnTo>
                <a:lnTo>
                  <a:pt x="4461" y="152"/>
                </a:lnTo>
                <a:lnTo>
                  <a:pt x="4437" y="151"/>
                </a:lnTo>
                <a:lnTo>
                  <a:pt x="4432" y="150"/>
                </a:lnTo>
                <a:lnTo>
                  <a:pt x="4411" y="150"/>
                </a:lnTo>
                <a:lnTo>
                  <a:pt x="4393" y="149"/>
                </a:lnTo>
                <a:lnTo>
                  <a:pt x="4347" y="145"/>
                </a:lnTo>
                <a:lnTo>
                  <a:pt x="4343" y="145"/>
                </a:lnTo>
                <a:lnTo>
                  <a:pt x="4309" y="142"/>
                </a:lnTo>
                <a:lnTo>
                  <a:pt x="4307" y="142"/>
                </a:lnTo>
                <a:lnTo>
                  <a:pt x="4298" y="142"/>
                </a:lnTo>
                <a:lnTo>
                  <a:pt x="4285" y="142"/>
                </a:lnTo>
                <a:lnTo>
                  <a:pt x="4279" y="142"/>
                </a:lnTo>
                <a:lnTo>
                  <a:pt x="4265" y="141"/>
                </a:lnTo>
                <a:lnTo>
                  <a:pt x="4244" y="140"/>
                </a:lnTo>
                <a:lnTo>
                  <a:pt x="4230" y="139"/>
                </a:lnTo>
                <a:lnTo>
                  <a:pt x="4223" y="139"/>
                </a:lnTo>
                <a:lnTo>
                  <a:pt x="4204" y="138"/>
                </a:lnTo>
                <a:lnTo>
                  <a:pt x="4193" y="138"/>
                </a:lnTo>
                <a:lnTo>
                  <a:pt x="4158" y="137"/>
                </a:lnTo>
                <a:lnTo>
                  <a:pt x="4151" y="137"/>
                </a:lnTo>
                <a:lnTo>
                  <a:pt x="4145" y="137"/>
                </a:lnTo>
                <a:lnTo>
                  <a:pt x="4119" y="136"/>
                </a:lnTo>
                <a:lnTo>
                  <a:pt x="4107" y="136"/>
                </a:lnTo>
                <a:lnTo>
                  <a:pt x="4098" y="135"/>
                </a:lnTo>
                <a:lnTo>
                  <a:pt x="4088" y="135"/>
                </a:lnTo>
                <a:lnTo>
                  <a:pt x="4074" y="135"/>
                </a:lnTo>
                <a:lnTo>
                  <a:pt x="4061" y="135"/>
                </a:lnTo>
                <a:lnTo>
                  <a:pt x="4053" y="135"/>
                </a:lnTo>
                <a:lnTo>
                  <a:pt x="4044" y="135"/>
                </a:lnTo>
                <a:lnTo>
                  <a:pt x="4033" y="135"/>
                </a:lnTo>
                <a:lnTo>
                  <a:pt x="4018" y="135"/>
                </a:lnTo>
                <a:lnTo>
                  <a:pt x="4009" y="135"/>
                </a:lnTo>
                <a:lnTo>
                  <a:pt x="3994" y="134"/>
                </a:lnTo>
                <a:lnTo>
                  <a:pt x="3983" y="135"/>
                </a:lnTo>
                <a:lnTo>
                  <a:pt x="3978" y="135"/>
                </a:lnTo>
                <a:lnTo>
                  <a:pt x="3966" y="135"/>
                </a:lnTo>
                <a:lnTo>
                  <a:pt x="3957" y="135"/>
                </a:lnTo>
                <a:lnTo>
                  <a:pt x="3945" y="134"/>
                </a:lnTo>
                <a:lnTo>
                  <a:pt x="3931" y="133"/>
                </a:lnTo>
                <a:lnTo>
                  <a:pt x="3923" y="133"/>
                </a:lnTo>
                <a:lnTo>
                  <a:pt x="3917" y="132"/>
                </a:lnTo>
                <a:lnTo>
                  <a:pt x="3907" y="132"/>
                </a:lnTo>
                <a:lnTo>
                  <a:pt x="3900" y="132"/>
                </a:lnTo>
                <a:lnTo>
                  <a:pt x="3893" y="132"/>
                </a:lnTo>
                <a:lnTo>
                  <a:pt x="3887" y="132"/>
                </a:lnTo>
                <a:lnTo>
                  <a:pt x="3875" y="132"/>
                </a:lnTo>
                <a:lnTo>
                  <a:pt x="3869" y="133"/>
                </a:lnTo>
                <a:lnTo>
                  <a:pt x="3858" y="133"/>
                </a:lnTo>
                <a:lnTo>
                  <a:pt x="3850" y="133"/>
                </a:lnTo>
                <a:lnTo>
                  <a:pt x="3840" y="134"/>
                </a:lnTo>
                <a:lnTo>
                  <a:pt x="3833" y="134"/>
                </a:lnTo>
                <a:lnTo>
                  <a:pt x="3829" y="134"/>
                </a:lnTo>
                <a:lnTo>
                  <a:pt x="3818" y="134"/>
                </a:lnTo>
                <a:lnTo>
                  <a:pt x="3811" y="135"/>
                </a:lnTo>
                <a:lnTo>
                  <a:pt x="3801" y="136"/>
                </a:lnTo>
                <a:lnTo>
                  <a:pt x="3793" y="137"/>
                </a:lnTo>
                <a:lnTo>
                  <a:pt x="3786" y="137"/>
                </a:lnTo>
                <a:lnTo>
                  <a:pt x="3777" y="137"/>
                </a:lnTo>
                <a:lnTo>
                  <a:pt x="3768" y="137"/>
                </a:lnTo>
                <a:lnTo>
                  <a:pt x="3761" y="138"/>
                </a:lnTo>
                <a:lnTo>
                  <a:pt x="3755" y="138"/>
                </a:lnTo>
                <a:lnTo>
                  <a:pt x="3747" y="139"/>
                </a:lnTo>
                <a:lnTo>
                  <a:pt x="3740" y="139"/>
                </a:lnTo>
                <a:lnTo>
                  <a:pt x="3725" y="138"/>
                </a:lnTo>
                <a:lnTo>
                  <a:pt x="3723" y="138"/>
                </a:lnTo>
                <a:lnTo>
                  <a:pt x="3713" y="139"/>
                </a:lnTo>
                <a:lnTo>
                  <a:pt x="3703" y="139"/>
                </a:lnTo>
                <a:lnTo>
                  <a:pt x="3697" y="139"/>
                </a:lnTo>
                <a:lnTo>
                  <a:pt x="3687" y="138"/>
                </a:lnTo>
                <a:lnTo>
                  <a:pt x="3683" y="138"/>
                </a:lnTo>
                <a:lnTo>
                  <a:pt x="3674" y="138"/>
                </a:lnTo>
                <a:lnTo>
                  <a:pt x="3669" y="138"/>
                </a:lnTo>
                <a:lnTo>
                  <a:pt x="3660" y="137"/>
                </a:lnTo>
                <a:lnTo>
                  <a:pt x="3657" y="137"/>
                </a:lnTo>
                <a:lnTo>
                  <a:pt x="3650" y="136"/>
                </a:lnTo>
                <a:lnTo>
                  <a:pt x="3643" y="137"/>
                </a:lnTo>
                <a:lnTo>
                  <a:pt x="3634" y="138"/>
                </a:lnTo>
                <a:lnTo>
                  <a:pt x="3631" y="138"/>
                </a:lnTo>
                <a:lnTo>
                  <a:pt x="3625" y="138"/>
                </a:lnTo>
                <a:lnTo>
                  <a:pt x="3620" y="138"/>
                </a:lnTo>
                <a:lnTo>
                  <a:pt x="3614" y="138"/>
                </a:lnTo>
                <a:lnTo>
                  <a:pt x="3611" y="138"/>
                </a:lnTo>
                <a:lnTo>
                  <a:pt x="3603" y="138"/>
                </a:lnTo>
                <a:lnTo>
                  <a:pt x="3598" y="138"/>
                </a:lnTo>
                <a:lnTo>
                  <a:pt x="3590" y="137"/>
                </a:lnTo>
                <a:lnTo>
                  <a:pt x="3581" y="137"/>
                </a:lnTo>
                <a:lnTo>
                  <a:pt x="3572" y="137"/>
                </a:lnTo>
                <a:lnTo>
                  <a:pt x="3561" y="138"/>
                </a:lnTo>
                <a:lnTo>
                  <a:pt x="3554" y="137"/>
                </a:lnTo>
                <a:lnTo>
                  <a:pt x="3543" y="137"/>
                </a:lnTo>
                <a:lnTo>
                  <a:pt x="3536" y="137"/>
                </a:lnTo>
                <a:lnTo>
                  <a:pt x="3529" y="138"/>
                </a:lnTo>
                <a:lnTo>
                  <a:pt x="3522" y="138"/>
                </a:lnTo>
                <a:lnTo>
                  <a:pt x="3514" y="138"/>
                </a:lnTo>
                <a:lnTo>
                  <a:pt x="3506" y="139"/>
                </a:lnTo>
                <a:lnTo>
                  <a:pt x="3499" y="139"/>
                </a:lnTo>
                <a:lnTo>
                  <a:pt x="3492" y="138"/>
                </a:lnTo>
                <a:lnTo>
                  <a:pt x="3482" y="137"/>
                </a:lnTo>
                <a:lnTo>
                  <a:pt x="3476" y="137"/>
                </a:lnTo>
                <a:lnTo>
                  <a:pt x="3467" y="137"/>
                </a:lnTo>
                <a:lnTo>
                  <a:pt x="3455" y="136"/>
                </a:lnTo>
                <a:lnTo>
                  <a:pt x="3445" y="136"/>
                </a:lnTo>
                <a:lnTo>
                  <a:pt x="3441" y="136"/>
                </a:lnTo>
                <a:lnTo>
                  <a:pt x="3433" y="135"/>
                </a:lnTo>
                <a:lnTo>
                  <a:pt x="3425" y="135"/>
                </a:lnTo>
                <a:lnTo>
                  <a:pt x="3419" y="135"/>
                </a:lnTo>
                <a:lnTo>
                  <a:pt x="3413" y="134"/>
                </a:lnTo>
                <a:lnTo>
                  <a:pt x="3410" y="134"/>
                </a:lnTo>
                <a:lnTo>
                  <a:pt x="3399" y="134"/>
                </a:lnTo>
                <a:lnTo>
                  <a:pt x="3393" y="134"/>
                </a:lnTo>
                <a:lnTo>
                  <a:pt x="3385" y="133"/>
                </a:lnTo>
                <a:lnTo>
                  <a:pt x="3377" y="133"/>
                </a:lnTo>
                <a:lnTo>
                  <a:pt x="3364" y="132"/>
                </a:lnTo>
                <a:lnTo>
                  <a:pt x="3352" y="132"/>
                </a:lnTo>
                <a:lnTo>
                  <a:pt x="3346" y="132"/>
                </a:lnTo>
                <a:lnTo>
                  <a:pt x="3330" y="132"/>
                </a:lnTo>
                <a:lnTo>
                  <a:pt x="3324" y="132"/>
                </a:lnTo>
                <a:lnTo>
                  <a:pt x="3314" y="132"/>
                </a:lnTo>
                <a:lnTo>
                  <a:pt x="3307" y="132"/>
                </a:lnTo>
                <a:lnTo>
                  <a:pt x="3300" y="132"/>
                </a:lnTo>
                <a:lnTo>
                  <a:pt x="3294" y="132"/>
                </a:lnTo>
                <a:lnTo>
                  <a:pt x="3286" y="132"/>
                </a:lnTo>
                <a:lnTo>
                  <a:pt x="3281" y="132"/>
                </a:lnTo>
                <a:lnTo>
                  <a:pt x="3274" y="132"/>
                </a:lnTo>
                <a:lnTo>
                  <a:pt x="3269" y="133"/>
                </a:lnTo>
                <a:lnTo>
                  <a:pt x="3259" y="135"/>
                </a:lnTo>
                <a:lnTo>
                  <a:pt x="3256" y="136"/>
                </a:lnTo>
                <a:lnTo>
                  <a:pt x="3245" y="136"/>
                </a:lnTo>
                <a:lnTo>
                  <a:pt x="3236" y="136"/>
                </a:lnTo>
                <a:lnTo>
                  <a:pt x="3228" y="137"/>
                </a:lnTo>
                <a:lnTo>
                  <a:pt x="3218" y="137"/>
                </a:lnTo>
                <a:lnTo>
                  <a:pt x="3211" y="137"/>
                </a:lnTo>
                <a:lnTo>
                  <a:pt x="3202" y="137"/>
                </a:lnTo>
                <a:lnTo>
                  <a:pt x="3196" y="137"/>
                </a:lnTo>
                <a:lnTo>
                  <a:pt x="3183" y="137"/>
                </a:lnTo>
                <a:lnTo>
                  <a:pt x="3176" y="138"/>
                </a:lnTo>
                <a:lnTo>
                  <a:pt x="3168" y="138"/>
                </a:lnTo>
                <a:lnTo>
                  <a:pt x="3162" y="138"/>
                </a:lnTo>
                <a:lnTo>
                  <a:pt x="3162" y="138"/>
                </a:lnTo>
                <a:lnTo>
                  <a:pt x="3157" y="138"/>
                </a:lnTo>
                <a:lnTo>
                  <a:pt x="3146" y="138"/>
                </a:lnTo>
                <a:lnTo>
                  <a:pt x="3141" y="138"/>
                </a:lnTo>
                <a:lnTo>
                  <a:pt x="3130" y="138"/>
                </a:lnTo>
                <a:lnTo>
                  <a:pt x="3116" y="139"/>
                </a:lnTo>
                <a:lnTo>
                  <a:pt x="3114" y="139"/>
                </a:lnTo>
                <a:lnTo>
                  <a:pt x="3100" y="140"/>
                </a:lnTo>
                <a:lnTo>
                  <a:pt x="3086" y="141"/>
                </a:lnTo>
                <a:lnTo>
                  <a:pt x="3076" y="142"/>
                </a:lnTo>
                <a:lnTo>
                  <a:pt x="3071" y="142"/>
                </a:lnTo>
                <a:lnTo>
                  <a:pt x="3056" y="144"/>
                </a:lnTo>
                <a:lnTo>
                  <a:pt x="3038" y="145"/>
                </a:lnTo>
                <a:lnTo>
                  <a:pt x="3036" y="145"/>
                </a:lnTo>
                <a:lnTo>
                  <a:pt x="3019" y="146"/>
                </a:lnTo>
                <a:lnTo>
                  <a:pt x="3016" y="146"/>
                </a:lnTo>
                <a:lnTo>
                  <a:pt x="3007" y="146"/>
                </a:lnTo>
                <a:lnTo>
                  <a:pt x="3001" y="146"/>
                </a:lnTo>
                <a:lnTo>
                  <a:pt x="2992" y="147"/>
                </a:lnTo>
                <a:lnTo>
                  <a:pt x="2992" y="147"/>
                </a:lnTo>
                <a:lnTo>
                  <a:pt x="2991" y="147"/>
                </a:lnTo>
                <a:lnTo>
                  <a:pt x="2984" y="148"/>
                </a:lnTo>
                <a:lnTo>
                  <a:pt x="2974" y="147"/>
                </a:lnTo>
                <a:lnTo>
                  <a:pt x="2964" y="146"/>
                </a:lnTo>
                <a:lnTo>
                  <a:pt x="2955" y="146"/>
                </a:lnTo>
                <a:lnTo>
                  <a:pt x="2945" y="145"/>
                </a:lnTo>
                <a:lnTo>
                  <a:pt x="2941" y="145"/>
                </a:lnTo>
                <a:lnTo>
                  <a:pt x="2928" y="141"/>
                </a:lnTo>
                <a:lnTo>
                  <a:pt x="2918" y="139"/>
                </a:lnTo>
                <a:lnTo>
                  <a:pt x="2907" y="139"/>
                </a:lnTo>
                <a:lnTo>
                  <a:pt x="2886" y="139"/>
                </a:lnTo>
                <a:lnTo>
                  <a:pt x="2863" y="139"/>
                </a:lnTo>
                <a:lnTo>
                  <a:pt x="2846" y="138"/>
                </a:lnTo>
                <a:lnTo>
                  <a:pt x="2833" y="138"/>
                </a:lnTo>
                <a:lnTo>
                  <a:pt x="2818" y="138"/>
                </a:lnTo>
                <a:lnTo>
                  <a:pt x="2797" y="138"/>
                </a:lnTo>
                <a:lnTo>
                  <a:pt x="2781" y="139"/>
                </a:lnTo>
                <a:lnTo>
                  <a:pt x="2780" y="139"/>
                </a:lnTo>
                <a:lnTo>
                  <a:pt x="2663" y="150"/>
                </a:lnTo>
                <a:lnTo>
                  <a:pt x="2549" y="157"/>
                </a:lnTo>
                <a:lnTo>
                  <a:pt x="2518" y="157"/>
                </a:lnTo>
                <a:lnTo>
                  <a:pt x="2488" y="158"/>
                </a:lnTo>
                <a:lnTo>
                  <a:pt x="2438" y="158"/>
                </a:lnTo>
                <a:lnTo>
                  <a:pt x="2343" y="160"/>
                </a:lnTo>
                <a:lnTo>
                  <a:pt x="2213" y="164"/>
                </a:lnTo>
                <a:lnTo>
                  <a:pt x="2199" y="164"/>
                </a:lnTo>
                <a:lnTo>
                  <a:pt x="2145" y="166"/>
                </a:lnTo>
                <a:lnTo>
                  <a:pt x="2064" y="166"/>
                </a:lnTo>
                <a:lnTo>
                  <a:pt x="2001" y="164"/>
                </a:lnTo>
                <a:lnTo>
                  <a:pt x="1954" y="163"/>
                </a:lnTo>
                <a:lnTo>
                  <a:pt x="1886" y="162"/>
                </a:lnTo>
                <a:lnTo>
                  <a:pt x="1750" y="160"/>
                </a:lnTo>
                <a:lnTo>
                  <a:pt x="1667" y="151"/>
                </a:lnTo>
                <a:lnTo>
                  <a:pt x="1562" y="149"/>
                </a:lnTo>
                <a:lnTo>
                  <a:pt x="1050" y="149"/>
                </a:lnTo>
                <a:lnTo>
                  <a:pt x="258" y="155"/>
                </a:lnTo>
                <a:lnTo>
                  <a:pt x="0" y="157"/>
                </a:lnTo>
                <a:lnTo>
                  <a:pt x="0" y="157"/>
                </a:lnTo>
                <a:close/>
              </a:path>
            </a:pathLst>
          </a:custGeom>
          <a:solidFill>
            <a:srgbClr val="CCFFCC"/>
          </a:solidFill>
          <a:ln w="9525">
            <a:noFill/>
            <a:round/>
            <a:headEnd/>
            <a:tailEnd/>
          </a:ln>
        </p:spPr>
        <p:txBody>
          <a:bodyPr/>
          <a:lstStyle/>
          <a:p>
            <a:endParaRPr lang="en-GB"/>
          </a:p>
        </p:txBody>
      </p:sp>
      <p:sp>
        <p:nvSpPr>
          <p:cNvPr id="52" name="Freeform 2447"/>
          <p:cNvSpPr>
            <a:spLocks/>
          </p:cNvSpPr>
          <p:nvPr>
            <p:custDataLst>
              <p:tags r:id="rId43"/>
            </p:custDataLst>
          </p:nvPr>
        </p:nvSpPr>
        <p:spPr bwMode="auto">
          <a:xfrm>
            <a:off x="400988" y="2308232"/>
            <a:ext cx="8161157" cy="182091"/>
          </a:xfrm>
          <a:custGeom>
            <a:avLst/>
            <a:gdLst/>
            <a:ahLst/>
            <a:cxnLst>
              <a:cxn ang="0">
                <a:pos x="2518" y="157"/>
              </a:cxn>
              <a:cxn ang="0">
                <a:pos x="2964" y="146"/>
              </a:cxn>
              <a:cxn ang="0">
                <a:pos x="3114" y="139"/>
              </a:cxn>
              <a:cxn ang="0">
                <a:pos x="3245" y="136"/>
              </a:cxn>
              <a:cxn ang="0">
                <a:pos x="3385" y="133"/>
              </a:cxn>
              <a:cxn ang="0">
                <a:pos x="3514" y="138"/>
              </a:cxn>
              <a:cxn ang="0">
                <a:pos x="3634" y="138"/>
              </a:cxn>
              <a:cxn ang="0">
                <a:pos x="3761" y="138"/>
              </a:cxn>
              <a:cxn ang="0">
                <a:pos x="3900" y="132"/>
              </a:cxn>
              <a:cxn ang="0">
                <a:pos x="4074" y="135"/>
              </a:cxn>
              <a:cxn ang="0">
                <a:pos x="4307" y="142"/>
              </a:cxn>
              <a:cxn ang="0">
                <a:pos x="4582" y="151"/>
              </a:cxn>
              <a:cxn ang="0">
                <a:pos x="4802" y="134"/>
              </a:cxn>
              <a:cxn ang="0">
                <a:pos x="4939" y="134"/>
              </a:cxn>
              <a:cxn ang="0">
                <a:pos x="5111" y="123"/>
              </a:cxn>
              <a:cxn ang="0">
                <a:pos x="5280" y="114"/>
              </a:cxn>
              <a:cxn ang="0">
                <a:pos x="5445" y="125"/>
              </a:cxn>
              <a:cxn ang="0">
                <a:pos x="5576" y="126"/>
              </a:cxn>
              <a:cxn ang="0">
                <a:pos x="5706" y="128"/>
              </a:cxn>
              <a:cxn ang="0">
                <a:pos x="5897" y="128"/>
              </a:cxn>
              <a:cxn ang="0">
                <a:pos x="6218" y="120"/>
              </a:cxn>
              <a:cxn ang="0">
                <a:pos x="6455" y="109"/>
              </a:cxn>
              <a:cxn ang="0">
                <a:pos x="6721" y="98"/>
              </a:cxn>
              <a:cxn ang="0">
                <a:pos x="6975" y="87"/>
              </a:cxn>
              <a:cxn ang="0">
                <a:pos x="7190" y="76"/>
              </a:cxn>
              <a:cxn ang="0">
                <a:pos x="7378" y="70"/>
              </a:cxn>
              <a:cxn ang="0">
                <a:pos x="7559" y="57"/>
              </a:cxn>
              <a:cxn ang="0">
                <a:pos x="7793" y="52"/>
              </a:cxn>
              <a:cxn ang="0">
                <a:pos x="8121" y="32"/>
              </a:cxn>
              <a:cxn ang="0">
                <a:pos x="8335" y="8"/>
              </a:cxn>
              <a:cxn ang="0">
                <a:pos x="8229" y="25"/>
              </a:cxn>
              <a:cxn ang="0">
                <a:pos x="7973" y="48"/>
              </a:cxn>
              <a:cxn ang="0">
                <a:pos x="7660" y="59"/>
              </a:cxn>
              <a:cxn ang="0">
                <a:pos x="7470" y="68"/>
              </a:cxn>
              <a:cxn ang="0">
                <a:pos x="7275" y="101"/>
              </a:cxn>
              <a:cxn ang="0">
                <a:pos x="7098" y="103"/>
              </a:cxn>
              <a:cxn ang="0">
                <a:pos x="6834" y="127"/>
              </a:cxn>
              <a:cxn ang="0">
                <a:pos x="6585" y="139"/>
              </a:cxn>
              <a:cxn ang="0">
                <a:pos x="6335" y="145"/>
              </a:cxn>
              <a:cxn ang="0">
                <a:pos x="6062" y="164"/>
              </a:cxn>
              <a:cxn ang="0">
                <a:pos x="5765" y="167"/>
              </a:cxn>
              <a:cxn ang="0">
                <a:pos x="5636" y="165"/>
              </a:cxn>
              <a:cxn ang="0">
                <a:pos x="5525" y="164"/>
              </a:cxn>
              <a:cxn ang="0">
                <a:pos x="5385" y="157"/>
              </a:cxn>
              <a:cxn ang="0">
                <a:pos x="5236" y="155"/>
              </a:cxn>
              <a:cxn ang="0">
                <a:pos x="5005" y="166"/>
              </a:cxn>
              <a:cxn ang="0">
                <a:pos x="4867" y="170"/>
              </a:cxn>
              <a:cxn ang="0">
                <a:pos x="4711" y="179"/>
              </a:cxn>
              <a:cxn ang="0">
                <a:pos x="4470" y="188"/>
              </a:cxn>
              <a:cxn ang="0">
                <a:pos x="4204" y="176"/>
              </a:cxn>
              <a:cxn ang="0">
                <a:pos x="3983" y="174"/>
              </a:cxn>
              <a:cxn ang="0">
                <a:pos x="3833" y="172"/>
              </a:cxn>
              <a:cxn ang="0">
                <a:pos x="3697" y="176"/>
              </a:cxn>
              <a:cxn ang="0">
                <a:pos x="3590" y="174"/>
              </a:cxn>
              <a:cxn ang="0">
                <a:pos x="3445" y="168"/>
              </a:cxn>
              <a:cxn ang="0">
                <a:pos x="3307" y="167"/>
              </a:cxn>
              <a:cxn ang="0">
                <a:pos x="3176" y="162"/>
              </a:cxn>
              <a:cxn ang="0">
                <a:pos x="3019" y="164"/>
              </a:cxn>
              <a:cxn ang="0">
                <a:pos x="2863" y="153"/>
              </a:cxn>
              <a:cxn ang="0">
                <a:pos x="2001" y="178"/>
              </a:cxn>
            </a:cxnLst>
            <a:rect l="0" t="0" r="r" b="b"/>
            <a:pathLst>
              <a:path w="8426" h="189">
                <a:moveTo>
                  <a:pt x="0" y="157"/>
                </a:moveTo>
                <a:lnTo>
                  <a:pt x="258" y="155"/>
                </a:lnTo>
                <a:lnTo>
                  <a:pt x="1050" y="149"/>
                </a:lnTo>
                <a:lnTo>
                  <a:pt x="1562" y="149"/>
                </a:lnTo>
                <a:lnTo>
                  <a:pt x="1667" y="151"/>
                </a:lnTo>
                <a:lnTo>
                  <a:pt x="1750" y="160"/>
                </a:lnTo>
                <a:lnTo>
                  <a:pt x="1886" y="162"/>
                </a:lnTo>
                <a:lnTo>
                  <a:pt x="1954" y="163"/>
                </a:lnTo>
                <a:lnTo>
                  <a:pt x="2001" y="164"/>
                </a:lnTo>
                <a:lnTo>
                  <a:pt x="2064" y="166"/>
                </a:lnTo>
                <a:lnTo>
                  <a:pt x="2145" y="166"/>
                </a:lnTo>
                <a:lnTo>
                  <a:pt x="2199" y="164"/>
                </a:lnTo>
                <a:lnTo>
                  <a:pt x="2213" y="164"/>
                </a:lnTo>
                <a:lnTo>
                  <a:pt x="2343" y="160"/>
                </a:lnTo>
                <a:lnTo>
                  <a:pt x="2438" y="158"/>
                </a:lnTo>
                <a:lnTo>
                  <a:pt x="2488" y="158"/>
                </a:lnTo>
                <a:lnTo>
                  <a:pt x="2518" y="157"/>
                </a:lnTo>
                <a:lnTo>
                  <a:pt x="2549" y="157"/>
                </a:lnTo>
                <a:lnTo>
                  <a:pt x="2663" y="150"/>
                </a:lnTo>
                <a:lnTo>
                  <a:pt x="2780" y="139"/>
                </a:lnTo>
                <a:lnTo>
                  <a:pt x="2781" y="139"/>
                </a:lnTo>
                <a:lnTo>
                  <a:pt x="2797" y="138"/>
                </a:lnTo>
                <a:lnTo>
                  <a:pt x="2818" y="138"/>
                </a:lnTo>
                <a:lnTo>
                  <a:pt x="2833" y="138"/>
                </a:lnTo>
                <a:lnTo>
                  <a:pt x="2846" y="138"/>
                </a:lnTo>
                <a:lnTo>
                  <a:pt x="2863" y="139"/>
                </a:lnTo>
                <a:lnTo>
                  <a:pt x="2886" y="139"/>
                </a:lnTo>
                <a:lnTo>
                  <a:pt x="2907" y="139"/>
                </a:lnTo>
                <a:lnTo>
                  <a:pt x="2918" y="139"/>
                </a:lnTo>
                <a:lnTo>
                  <a:pt x="2928" y="141"/>
                </a:lnTo>
                <a:lnTo>
                  <a:pt x="2941" y="145"/>
                </a:lnTo>
                <a:lnTo>
                  <a:pt x="2945" y="145"/>
                </a:lnTo>
                <a:lnTo>
                  <a:pt x="2955" y="146"/>
                </a:lnTo>
                <a:lnTo>
                  <a:pt x="2964" y="146"/>
                </a:lnTo>
                <a:lnTo>
                  <a:pt x="2974" y="147"/>
                </a:lnTo>
                <a:lnTo>
                  <a:pt x="2984" y="148"/>
                </a:lnTo>
                <a:lnTo>
                  <a:pt x="2991" y="147"/>
                </a:lnTo>
                <a:lnTo>
                  <a:pt x="2992" y="147"/>
                </a:lnTo>
                <a:lnTo>
                  <a:pt x="2992" y="147"/>
                </a:lnTo>
                <a:lnTo>
                  <a:pt x="3001" y="146"/>
                </a:lnTo>
                <a:lnTo>
                  <a:pt x="3007" y="146"/>
                </a:lnTo>
                <a:lnTo>
                  <a:pt x="3016" y="146"/>
                </a:lnTo>
                <a:lnTo>
                  <a:pt x="3019" y="146"/>
                </a:lnTo>
                <a:lnTo>
                  <a:pt x="3036" y="145"/>
                </a:lnTo>
                <a:lnTo>
                  <a:pt x="3038" y="145"/>
                </a:lnTo>
                <a:lnTo>
                  <a:pt x="3056" y="144"/>
                </a:lnTo>
                <a:lnTo>
                  <a:pt x="3071" y="142"/>
                </a:lnTo>
                <a:lnTo>
                  <a:pt x="3076" y="142"/>
                </a:lnTo>
                <a:lnTo>
                  <a:pt x="3086" y="141"/>
                </a:lnTo>
                <a:lnTo>
                  <a:pt x="3100" y="140"/>
                </a:lnTo>
                <a:lnTo>
                  <a:pt x="3114" y="139"/>
                </a:lnTo>
                <a:lnTo>
                  <a:pt x="3116" y="139"/>
                </a:lnTo>
                <a:lnTo>
                  <a:pt x="3130" y="138"/>
                </a:lnTo>
                <a:lnTo>
                  <a:pt x="3141" y="138"/>
                </a:lnTo>
                <a:lnTo>
                  <a:pt x="3146" y="138"/>
                </a:lnTo>
                <a:lnTo>
                  <a:pt x="3157" y="138"/>
                </a:lnTo>
                <a:lnTo>
                  <a:pt x="3162" y="138"/>
                </a:lnTo>
                <a:lnTo>
                  <a:pt x="3162" y="138"/>
                </a:lnTo>
                <a:lnTo>
                  <a:pt x="3168" y="138"/>
                </a:lnTo>
                <a:lnTo>
                  <a:pt x="3176" y="138"/>
                </a:lnTo>
                <a:lnTo>
                  <a:pt x="3183" y="137"/>
                </a:lnTo>
                <a:lnTo>
                  <a:pt x="3196" y="137"/>
                </a:lnTo>
                <a:lnTo>
                  <a:pt x="3202" y="137"/>
                </a:lnTo>
                <a:lnTo>
                  <a:pt x="3211" y="137"/>
                </a:lnTo>
                <a:lnTo>
                  <a:pt x="3218" y="137"/>
                </a:lnTo>
                <a:lnTo>
                  <a:pt x="3228" y="137"/>
                </a:lnTo>
                <a:lnTo>
                  <a:pt x="3236" y="136"/>
                </a:lnTo>
                <a:lnTo>
                  <a:pt x="3245" y="136"/>
                </a:lnTo>
                <a:lnTo>
                  <a:pt x="3256" y="136"/>
                </a:lnTo>
                <a:lnTo>
                  <a:pt x="3259" y="135"/>
                </a:lnTo>
                <a:lnTo>
                  <a:pt x="3269" y="133"/>
                </a:lnTo>
                <a:lnTo>
                  <a:pt x="3274" y="132"/>
                </a:lnTo>
                <a:lnTo>
                  <a:pt x="3281" y="132"/>
                </a:lnTo>
                <a:lnTo>
                  <a:pt x="3286" y="132"/>
                </a:lnTo>
                <a:lnTo>
                  <a:pt x="3294" y="132"/>
                </a:lnTo>
                <a:lnTo>
                  <a:pt x="3300" y="132"/>
                </a:lnTo>
                <a:lnTo>
                  <a:pt x="3307" y="132"/>
                </a:lnTo>
                <a:lnTo>
                  <a:pt x="3314" y="132"/>
                </a:lnTo>
                <a:lnTo>
                  <a:pt x="3324" y="132"/>
                </a:lnTo>
                <a:lnTo>
                  <a:pt x="3330" y="132"/>
                </a:lnTo>
                <a:lnTo>
                  <a:pt x="3346" y="132"/>
                </a:lnTo>
                <a:lnTo>
                  <a:pt x="3352" y="132"/>
                </a:lnTo>
                <a:lnTo>
                  <a:pt x="3364" y="132"/>
                </a:lnTo>
                <a:lnTo>
                  <a:pt x="3377" y="133"/>
                </a:lnTo>
                <a:lnTo>
                  <a:pt x="3385" y="133"/>
                </a:lnTo>
                <a:lnTo>
                  <a:pt x="3393" y="134"/>
                </a:lnTo>
                <a:lnTo>
                  <a:pt x="3399" y="134"/>
                </a:lnTo>
                <a:lnTo>
                  <a:pt x="3410" y="134"/>
                </a:lnTo>
                <a:lnTo>
                  <a:pt x="3413" y="134"/>
                </a:lnTo>
                <a:lnTo>
                  <a:pt x="3419" y="135"/>
                </a:lnTo>
                <a:lnTo>
                  <a:pt x="3425" y="135"/>
                </a:lnTo>
                <a:lnTo>
                  <a:pt x="3433" y="135"/>
                </a:lnTo>
                <a:lnTo>
                  <a:pt x="3441" y="136"/>
                </a:lnTo>
                <a:lnTo>
                  <a:pt x="3445" y="136"/>
                </a:lnTo>
                <a:lnTo>
                  <a:pt x="3455" y="136"/>
                </a:lnTo>
                <a:lnTo>
                  <a:pt x="3467" y="137"/>
                </a:lnTo>
                <a:lnTo>
                  <a:pt x="3476" y="137"/>
                </a:lnTo>
                <a:lnTo>
                  <a:pt x="3482" y="137"/>
                </a:lnTo>
                <a:lnTo>
                  <a:pt x="3492" y="138"/>
                </a:lnTo>
                <a:lnTo>
                  <a:pt x="3499" y="139"/>
                </a:lnTo>
                <a:lnTo>
                  <a:pt x="3506" y="139"/>
                </a:lnTo>
                <a:lnTo>
                  <a:pt x="3514" y="138"/>
                </a:lnTo>
                <a:lnTo>
                  <a:pt x="3522" y="138"/>
                </a:lnTo>
                <a:lnTo>
                  <a:pt x="3529" y="138"/>
                </a:lnTo>
                <a:lnTo>
                  <a:pt x="3536" y="137"/>
                </a:lnTo>
                <a:lnTo>
                  <a:pt x="3543" y="137"/>
                </a:lnTo>
                <a:lnTo>
                  <a:pt x="3554" y="137"/>
                </a:lnTo>
                <a:lnTo>
                  <a:pt x="3561" y="138"/>
                </a:lnTo>
                <a:lnTo>
                  <a:pt x="3572" y="137"/>
                </a:lnTo>
                <a:lnTo>
                  <a:pt x="3581" y="137"/>
                </a:lnTo>
                <a:lnTo>
                  <a:pt x="3590" y="137"/>
                </a:lnTo>
                <a:lnTo>
                  <a:pt x="3598" y="138"/>
                </a:lnTo>
                <a:lnTo>
                  <a:pt x="3603" y="138"/>
                </a:lnTo>
                <a:lnTo>
                  <a:pt x="3611" y="138"/>
                </a:lnTo>
                <a:lnTo>
                  <a:pt x="3614" y="138"/>
                </a:lnTo>
                <a:lnTo>
                  <a:pt x="3620" y="138"/>
                </a:lnTo>
                <a:lnTo>
                  <a:pt x="3625" y="138"/>
                </a:lnTo>
                <a:lnTo>
                  <a:pt x="3631" y="138"/>
                </a:lnTo>
                <a:lnTo>
                  <a:pt x="3634" y="138"/>
                </a:lnTo>
                <a:lnTo>
                  <a:pt x="3643" y="137"/>
                </a:lnTo>
                <a:lnTo>
                  <a:pt x="3650" y="136"/>
                </a:lnTo>
                <a:lnTo>
                  <a:pt x="3657" y="137"/>
                </a:lnTo>
                <a:lnTo>
                  <a:pt x="3660" y="137"/>
                </a:lnTo>
                <a:lnTo>
                  <a:pt x="3669" y="138"/>
                </a:lnTo>
                <a:lnTo>
                  <a:pt x="3674" y="138"/>
                </a:lnTo>
                <a:lnTo>
                  <a:pt x="3683" y="138"/>
                </a:lnTo>
                <a:lnTo>
                  <a:pt x="3687" y="138"/>
                </a:lnTo>
                <a:lnTo>
                  <a:pt x="3697" y="139"/>
                </a:lnTo>
                <a:lnTo>
                  <a:pt x="3703" y="139"/>
                </a:lnTo>
                <a:lnTo>
                  <a:pt x="3713" y="139"/>
                </a:lnTo>
                <a:lnTo>
                  <a:pt x="3723" y="138"/>
                </a:lnTo>
                <a:lnTo>
                  <a:pt x="3725" y="138"/>
                </a:lnTo>
                <a:lnTo>
                  <a:pt x="3740" y="139"/>
                </a:lnTo>
                <a:lnTo>
                  <a:pt x="3747" y="139"/>
                </a:lnTo>
                <a:lnTo>
                  <a:pt x="3755" y="138"/>
                </a:lnTo>
                <a:lnTo>
                  <a:pt x="3761" y="138"/>
                </a:lnTo>
                <a:lnTo>
                  <a:pt x="3768" y="137"/>
                </a:lnTo>
                <a:lnTo>
                  <a:pt x="3777" y="137"/>
                </a:lnTo>
                <a:lnTo>
                  <a:pt x="3786" y="137"/>
                </a:lnTo>
                <a:lnTo>
                  <a:pt x="3793" y="137"/>
                </a:lnTo>
                <a:lnTo>
                  <a:pt x="3801" y="136"/>
                </a:lnTo>
                <a:lnTo>
                  <a:pt x="3811" y="135"/>
                </a:lnTo>
                <a:lnTo>
                  <a:pt x="3818" y="134"/>
                </a:lnTo>
                <a:lnTo>
                  <a:pt x="3829" y="134"/>
                </a:lnTo>
                <a:lnTo>
                  <a:pt x="3833" y="134"/>
                </a:lnTo>
                <a:lnTo>
                  <a:pt x="3840" y="134"/>
                </a:lnTo>
                <a:lnTo>
                  <a:pt x="3850" y="133"/>
                </a:lnTo>
                <a:lnTo>
                  <a:pt x="3858" y="133"/>
                </a:lnTo>
                <a:lnTo>
                  <a:pt x="3869" y="133"/>
                </a:lnTo>
                <a:lnTo>
                  <a:pt x="3875" y="132"/>
                </a:lnTo>
                <a:lnTo>
                  <a:pt x="3887" y="132"/>
                </a:lnTo>
                <a:lnTo>
                  <a:pt x="3893" y="132"/>
                </a:lnTo>
                <a:lnTo>
                  <a:pt x="3900" y="132"/>
                </a:lnTo>
                <a:lnTo>
                  <a:pt x="3907" y="132"/>
                </a:lnTo>
                <a:lnTo>
                  <a:pt x="3917" y="132"/>
                </a:lnTo>
                <a:lnTo>
                  <a:pt x="3923" y="133"/>
                </a:lnTo>
                <a:lnTo>
                  <a:pt x="3931" y="133"/>
                </a:lnTo>
                <a:lnTo>
                  <a:pt x="3945" y="134"/>
                </a:lnTo>
                <a:lnTo>
                  <a:pt x="3957" y="135"/>
                </a:lnTo>
                <a:lnTo>
                  <a:pt x="3966" y="135"/>
                </a:lnTo>
                <a:lnTo>
                  <a:pt x="3978" y="135"/>
                </a:lnTo>
                <a:lnTo>
                  <a:pt x="3983" y="135"/>
                </a:lnTo>
                <a:lnTo>
                  <a:pt x="3994" y="134"/>
                </a:lnTo>
                <a:lnTo>
                  <a:pt x="4009" y="135"/>
                </a:lnTo>
                <a:lnTo>
                  <a:pt x="4018" y="135"/>
                </a:lnTo>
                <a:lnTo>
                  <a:pt x="4033" y="135"/>
                </a:lnTo>
                <a:lnTo>
                  <a:pt x="4044" y="135"/>
                </a:lnTo>
                <a:lnTo>
                  <a:pt x="4053" y="135"/>
                </a:lnTo>
                <a:lnTo>
                  <a:pt x="4061" y="135"/>
                </a:lnTo>
                <a:lnTo>
                  <a:pt x="4074" y="135"/>
                </a:lnTo>
                <a:lnTo>
                  <a:pt x="4088" y="135"/>
                </a:lnTo>
                <a:lnTo>
                  <a:pt x="4098" y="135"/>
                </a:lnTo>
                <a:lnTo>
                  <a:pt x="4107" y="136"/>
                </a:lnTo>
                <a:lnTo>
                  <a:pt x="4119" y="136"/>
                </a:lnTo>
                <a:lnTo>
                  <a:pt x="4145" y="137"/>
                </a:lnTo>
                <a:lnTo>
                  <a:pt x="4151" y="137"/>
                </a:lnTo>
                <a:lnTo>
                  <a:pt x="4158" y="137"/>
                </a:lnTo>
                <a:lnTo>
                  <a:pt x="4193" y="138"/>
                </a:lnTo>
                <a:lnTo>
                  <a:pt x="4204" y="138"/>
                </a:lnTo>
                <a:lnTo>
                  <a:pt x="4223" y="139"/>
                </a:lnTo>
                <a:lnTo>
                  <a:pt x="4230" y="139"/>
                </a:lnTo>
                <a:lnTo>
                  <a:pt x="4244" y="140"/>
                </a:lnTo>
                <a:lnTo>
                  <a:pt x="4265" y="141"/>
                </a:lnTo>
                <a:lnTo>
                  <a:pt x="4279" y="142"/>
                </a:lnTo>
                <a:lnTo>
                  <a:pt x="4285" y="142"/>
                </a:lnTo>
                <a:lnTo>
                  <a:pt x="4298" y="142"/>
                </a:lnTo>
                <a:lnTo>
                  <a:pt x="4307" y="142"/>
                </a:lnTo>
                <a:lnTo>
                  <a:pt x="4309" y="142"/>
                </a:lnTo>
                <a:lnTo>
                  <a:pt x="4343" y="145"/>
                </a:lnTo>
                <a:lnTo>
                  <a:pt x="4347" y="145"/>
                </a:lnTo>
                <a:lnTo>
                  <a:pt x="4393" y="149"/>
                </a:lnTo>
                <a:lnTo>
                  <a:pt x="4411" y="150"/>
                </a:lnTo>
                <a:lnTo>
                  <a:pt x="4432" y="150"/>
                </a:lnTo>
                <a:lnTo>
                  <a:pt x="4437" y="151"/>
                </a:lnTo>
                <a:lnTo>
                  <a:pt x="4461" y="152"/>
                </a:lnTo>
                <a:lnTo>
                  <a:pt x="4470" y="152"/>
                </a:lnTo>
                <a:lnTo>
                  <a:pt x="4485" y="152"/>
                </a:lnTo>
                <a:lnTo>
                  <a:pt x="4500" y="151"/>
                </a:lnTo>
                <a:lnTo>
                  <a:pt x="4512" y="150"/>
                </a:lnTo>
                <a:lnTo>
                  <a:pt x="4527" y="150"/>
                </a:lnTo>
                <a:lnTo>
                  <a:pt x="4541" y="149"/>
                </a:lnTo>
                <a:lnTo>
                  <a:pt x="4561" y="150"/>
                </a:lnTo>
                <a:lnTo>
                  <a:pt x="4572" y="151"/>
                </a:lnTo>
                <a:lnTo>
                  <a:pt x="4582" y="151"/>
                </a:lnTo>
                <a:lnTo>
                  <a:pt x="4604" y="151"/>
                </a:lnTo>
                <a:lnTo>
                  <a:pt x="4612" y="151"/>
                </a:lnTo>
                <a:lnTo>
                  <a:pt x="4626" y="151"/>
                </a:lnTo>
                <a:lnTo>
                  <a:pt x="4641" y="150"/>
                </a:lnTo>
                <a:lnTo>
                  <a:pt x="4658" y="150"/>
                </a:lnTo>
                <a:lnTo>
                  <a:pt x="4666" y="150"/>
                </a:lnTo>
                <a:lnTo>
                  <a:pt x="4681" y="148"/>
                </a:lnTo>
                <a:lnTo>
                  <a:pt x="4693" y="146"/>
                </a:lnTo>
                <a:lnTo>
                  <a:pt x="4711" y="142"/>
                </a:lnTo>
                <a:lnTo>
                  <a:pt x="4721" y="144"/>
                </a:lnTo>
                <a:lnTo>
                  <a:pt x="4742" y="139"/>
                </a:lnTo>
                <a:lnTo>
                  <a:pt x="4760" y="137"/>
                </a:lnTo>
                <a:lnTo>
                  <a:pt x="4772" y="136"/>
                </a:lnTo>
                <a:lnTo>
                  <a:pt x="4783" y="134"/>
                </a:lnTo>
                <a:lnTo>
                  <a:pt x="4791" y="134"/>
                </a:lnTo>
                <a:lnTo>
                  <a:pt x="4797" y="134"/>
                </a:lnTo>
                <a:lnTo>
                  <a:pt x="4802" y="134"/>
                </a:lnTo>
                <a:lnTo>
                  <a:pt x="4808" y="133"/>
                </a:lnTo>
                <a:lnTo>
                  <a:pt x="4818" y="134"/>
                </a:lnTo>
                <a:lnTo>
                  <a:pt x="4824" y="134"/>
                </a:lnTo>
                <a:lnTo>
                  <a:pt x="4834" y="134"/>
                </a:lnTo>
                <a:lnTo>
                  <a:pt x="4841" y="134"/>
                </a:lnTo>
                <a:lnTo>
                  <a:pt x="4848" y="134"/>
                </a:lnTo>
                <a:lnTo>
                  <a:pt x="4852" y="134"/>
                </a:lnTo>
                <a:lnTo>
                  <a:pt x="4861" y="134"/>
                </a:lnTo>
                <a:lnTo>
                  <a:pt x="4867" y="134"/>
                </a:lnTo>
                <a:lnTo>
                  <a:pt x="4875" y="135"/>
                </a:lnTo>
                <a:lnTo>
                  <a:pt x="4883" y="136"/>
                </a:lnTo>
                <a:lnTo>
                  <a:pt x="4890" y="135"/>
                </a:lnTo>
                <a:lnTo>
                  <a:pt x="4900" y="135"/>
                </a:lnTo>
                <a:lnTo>
                  <a:pt x="4907" y="135"/>
                </a:lnTo>
                <a:lnTo>
                  <a:pt x="4920" y="135"/>
                </a:lnTo>
                <a:lnTo>
                  <a:pt x="4930" y="135"/>
                </a:lnTo>
                <a:lnTo>
                  <a:pt x="4939" y="134"/>
                </a:lnTo>
                <a:lnTo>
                  <a:pt x="4948" y="135"/>
                </a:lnTo>
                <a:lnTo>
                  <a:pt x="4954" y="135"/>
                </a:lnTo>
                <a:lnTo>
                  <a:pt x="4960" y="135"/>
                </a:lnTo>
                <a:lnTo>
                  <a:pt x="4964" y="135"/>
                </a:lnTo>
                <a:lnTo>
                  <a:pt x="4968" y="135"/>
                </a:lnTo>
                <a:lnTo>
                  <a:pt x="4978" y="134"/>
                </a:lnTo>
                <a:lnTo>
                  <a:pt x="4982" y="133"/>
                </a:lnTo>
                <a:lnTo>
                  <a:pt x="4994" y="132"/>
                </a:lnTo>
                <a:lnTo>
                  <a:pt x="5005" y="131"/>
                </a:lnTo>
                <a:lnTo>
                  <a:pt x="5014" y="129"/>
                </a:lnTo>
                <a:lnTo>
                  <a:pt x="5027" y="128"/>
                </a:lnTo>
                <a:lnTo>
                  <a:pt x="5038" y="128"/>
                </a:lnTo>
                <a:lnTo>
                  <a:pt x="5047" y="128"/>
                </a:lnTo>
                <a:lnTo>
                  <a:pt x="5059" y="127"/>
                </a:lnTo>
                <a:lnTo>
                  <a:pt x="5076" y="125"/>
                </a:lnTo>
                <a:lnTo>
                  <a:pt x="5095" y="124"/>
                </a:lnTo>
                <a:lnTo>
                  <a:pt x="5111" y="123"/>
                </a:lnTo>
                <a:lnTo>
                  <a:pt x="5129" y="120"/>
                </a:lnTo>
                <a:lnTo>
                  <a:pt x="5151" y="118"/>
                </a:lnTo>
                <a:lnTo>
                  <a:pt x="5170" y="115"/>
                </a:lnTo>
                <a:lnTo>
                  <a:pt x="5195" y="114"/>
                </a:lnTo>
                <a:lnTo>
                  <a:pt x="5204" y="114"/>
                </a:lnTo>
                <a:lnTo>
                  <a:pt x="5214" y="114"/>
                </a:lnTo>
                <a:lnTo>
                  <a:pt x="5222" y="114"/>
                </a:lnTo>
                <a:lnTo>
                  <a:pt x="5231" y="114"/>
                </a:lnTo>
                <a:lnTo>
                  <a:pt x="5236" y="113"/>
                </a:lnTo>
                <a:lnTo>
                  <a:pt x="5240" y="113"/>
                </a:lnTo>
                <a:lnTo>
                  <a:pt x="5249" y="114"/>
                </a:lnTo>
                <a:lnTo>
                  <a:pt x="5253" y="114"/>
                </a:lnTo>
                <a:lnTo>
                  <a:pt x="5259" y="114"/>
                </a:lnTo>
                <a:lnTo>
                  <a:pt x="5262" y="114"/>
                </a:lnTo>
                <a:lnTo>
                  <a:pt x="5269" y="114"/>
                </a:lnTo>
                <a:lnTo>
                  <a:pt x="5273" y="114"/>
                </a:lnTo>
                <a:lnTo>
                  <a:pt x="5280" y="114"/>
                </a:lnTo>
                <a:lnTo>
                  <a:pt x="5288" y="114"/>
                </a:lnTo>
                <a:lnTo>
                  <a:pt x="5300" y="114"/>
                </a:lnTo>
                <a:lnTo>
                  <a:pt x="5313" y="114"/>
                </a:lnTo>
                <a:lnTo>
                  <a:pt x="5319" y="114"/>
                </a:lnTo>
                <a:lnTo>
                  <a:pt x="5332" y="115"/>
                </a:lnTo>
                <a:lnTo>
                  <a:pt x="5342" y="116"/>
                </a:lnTo>
                <a:lnTo>
                  <a:pt x="5353" y="116"/>
                </a:lnTo>
                <a:lnTo>
                  <a:pt x="5372" y="116"/>
                </a:lnTo>
                <a:lnTo>
                  <a:pt x="5385" y="116"/>
                </a:lnTo>
                <a:lnTo>
                  <a:pt x="5390" y="118"/>
                </a:lnTo>
                <a:lnTo>
                  <a:pt x="5394" y="118"/>
                </a:lnTo>
                <a:lnTo>
                  <a:pt x="5403" y="120"/>
                </a:lnTo>
                <a:lnTo>
                  <a:pt x="5407" y="120"/>
                </a:lnTo>
                <a:lnTo>
                  <a:pt x="5413" y="121"/>
                </a:lnTo>
                <a:lnTo>
                  <a:pt x="5421" y="121"/>
                </a:lnTo>
                <a:lnTo>
                  <a:pt x="5433" y="123"/>
                </a:lnTo>
                <a:lnTo>
                  <a:pt x="5445" y="125"/>
                </a:lnTo>
                <a:lnTo>
                  <a:pt x="5456" y="125"/>
                </a:lnTo>
                <a:lnTo>
                  <a:pt x="5469" y="126"/>
                </a:lnTo>
                <a:lnTo>
                  <a:pt x="5480" y="127"/>
                </a:lnTo>
                <a:lnTo>
                  <a:pt x="5489" y="128"/>
                </a:lnTo>
                <a:lnTo>
                  <a:pt x="5500" y="129"/>
                </a:lnTo>
                <a:lnTo>
                  <a:pt x="5504" y="131"/>
                </a:lnTo>
                <a:lnTo>
                  <a:pt x="5510" y="132"/>
                </a:lnTo>
                <a:lnTo>
                  <a:pt x="5517" y="132"/>
                </a:lnTo>
                <a:lnTo>
                  <a:pt x="5525" y="131"/>
                </a:lnTo>
                <a:lnTo>
                  <a:pt x="5532" y="131"/>
                </a:lnTo>
                <a:lnTo>
                  <a:pt x="5535" y="131"/>
                </a:lnTo>
                <a:lnTo>
                  <a:pt x="5541" y="131"/>
                </a:lnTo>
                <a:lnTo>
                  <a:pt x="5549" y="129"/>
                </a:lnTo>
                <a:lnTo>
                  <a:pt x="5560" y="128"/>
                </a:lnTo>
                <a:lnTo>
                  <a:pt x="5563" y="128"/>
                </a:lnTo>
                <a:lnTo>
                  <a:pt x="5572" y="126"/>
                </a:lnTo>
                <a:lnTo>
                  <a:pt x="5576" y="126"/>
                </a:lnTo>
                <a:lnTo>
                  <a:pt x="5581" y="125"/>
                </a:lnTo>
                <a:lnTo>
                  <a:pt x="5586" y="124"/>
                </a:lnTo>
                <a:lnTo>
                  <a:pt x="5595" y="121"/>
                </a:lnTo>
                <a:lnTo>
                  <a:pt x="5603" y="123"/>
                </a:lnTo>
                <a:lnTo>
                  <a:pt x="5610" y="123"/>
                </a:lnTo>
                <a:lnTo>
                  <a:pt x="5614" y="124"/>
                </a:lnTo>
                <a:lnTo>
                  <a:pt x="5621" y="125"/>
                </a:lnTo>
                <a:lnTo>
                  <a:pt x="5626" y="126"/>
                </a:lnTo>
                <a:lnTo>
                  <a:pt x="5636" y="126"/>
                </a:lnTo>
                <a:lnTo>
                  <a:pt x="5648" y="127"/>
                </a:lnTo>
                <a:lnTo>
                  <a:pt x="5655" y="127"/>
                </a:lnTo>
                <a:lnTo>
                  <a:pt x="5662" y="128"/>
                </a:lnTo>
                <a:lnTo>
                  <a:pt x="5666" y="128"/>
                </a:lnTo>
                <a:lnTo>
                  <a:pt x="5677" y="128"/>
                </a:lnTo>
                <a:lnTo>
                  <a:pt x="5689" y="128"/>
                </a:lnTo>
                <a:lnTo>
                  <a:pt x="5696" y="128"/>
                </a:lnTo>
                <a:lnTo>
                  <a:pt x="5706" y="128"/>
                </a:lnTo>
                <a:lnTo>
                  <a:pt x="5722" y="128"/>
                </a:lnTo>
                <a:lnTo>
                  <a:pt x="5726" y="127"/>
                </a:lnTo>
                <a:lnTo>
                  <a:pt x="5730" y="126"/>
                </a:lnTo>
                <a:lnTo>
                  <a:pt x="5737" y="126"/>
                </a:lnTo>
                <a:lnTo>
                  <a:pt x="5741" y="126"/>
                </a:lnTo>
                <a:lnTo>
                  <a:pt x="5748" y="126"/>
                </a:lnTo>
                <a:lnTo>
                  <a:pt x="5754" y="126"/>
                </a:lnTo>
                <a:lnTo>
                  <a:pt x="5760" y="125"/>
                </a:lnTo>
                <a:lnTo>
                  <a:pt x="5765" y="125"/>
                </a:lnTo>
                <a:lnTo>
                  <a:pt x="5776" y="125"/>
                </a:lnTo>
                <a:lnTo>
                  <a:pt x="5786" y="125"/>
                </a:lnTo>
                <a:lnTo>
                  <a:pt x="5802" y="125"/>
                </a:lnTo>
                <a:lnTo>
                  <a:pt x="5820" y="126"/>
                </a:lnTo>
                <a:lnTo>
                  <a:pt x="5833" y="127"/>
                </a:lnTo>
                <a:lnTo>
                  <a:pt x="5864" y="127"/>
                </a:lnTo>
                <a:lnTo>
                  <a:pt x="5877" y="128"/>
                </a:lnTo>
                <a:lnTo>
                  <a:pt x="5897" y="128"/>
                </a:lnTo>
                <a:lnTo>
                  <a:pt x="5916" y="128"/>
                </a:lnTo>
                <a:lnTo>
                  <a:pt x="5935" y="128"/>
                </a:lnTo>
                <a:lnTo>
                  <a:pt x="5958" y="129"/>
                </a:lnTo>
                <a:lnTo>
                  <a:pt x="5969" y="129"/>
                </a:lnTo>
                <a:lnTo>
                  <a:pt x="5980" y="129"/>
                </a:lnTo>
                <a:lnTo>
                  <a:pt x="6007" y="131"/>
                </a:lnTo>
                <a:lnTo>
                  <a:pt x="6022" y="129"/>
                </a:lnTo>
                <a:lnTo>
                  <a:pt x="6050" y="128"/>
                </a:lnTo>
                <a:lnTo>
                  <a:pt x="6062" y="128"/>
                </a:lnTo>
                <a:lnTo>
                  <a:pt x="6079" y="127"/>
                </a:lnTo>
                <a:lnTo>
                  <a:pt x="6107" y="126"/>
                </a:lnTo>
                <a:lnTo>
                  <a:pt x="6126" y="125"/>
                </a:lnTo>
                <a:lnTo>
                  <a:pt x="6140" y="125"/>
                </a:lnTo>
                <a:lnTo>
                  <a:pt x="6164" y="124"/>
                </a:lnTo>
                <a:lnTo>
                  <a:pt x="6179" y="123"/>
                </a:lnTo>
                <a:lnTo>
                  <a:pt x="6197" y="121"/>
                </a:lnTo>
                <a:lnTo>
                  <a:pt x="6218" y="120"/>
                </a:lnTo>
                <a:lnTo>
                  <a:pt x="6228" y="119"/>
                </a:lnTo>
                <a:lnTo>
                  <a:pt x="6242" y="118"/>
                </a:lnTo>
                <a:lnTo>
                  <a:pt x="6260" y="116"/>
                </a:lnTo>
                <a:lnTo>
                  <a:pt x="6274" y="115"/>
                </a:lnTo>
                <a:lnTo>
                  <a:pt x="6282" y="114"/>
                </a:lnTo>
                <a:lnTo>
                  <a:pt x="6297" y="113"/>
                </a:lnTo>
                <a:lnTo>
                  <a:pt x="6306" y="112"/>
                </a:lnTo>
                <a:lnTo>
                  <a:pt x="6324" y="111"/>
                </a:lnTo>
                <a:lnTo>
                  <a:pt x="6335" y="110"/>
                </a:lnTo>
                <a:lnTo>
                  <a:pt x="6351" y="110"/>
                </a:lnTo>
                <a:lnTo>
                  <a:pt x="6367" y="110"/>
                </a:lnTo>
                <a:lnTo>
                  <a:pt x="6383" y="110"/>
                </a:lnTo>
                <a:lnTo>
                  <a:pt x="6399" y="110"/>
                </a:lnTo>
                <a:lnTo>
                  <a:pt x="6421" y="110"/>
                </a:lnTo>
                <a:lnTo>
                  <a:pt x="6425" y="110"/>
                </a:lnTo>
                <a:lnTo>
                  <a:pt x="6437" y="109"/>
                </a:lnTo>
                <a:lnTo>
                  <a:pt x="6455" y="109"/>
                </a:lnTo>
                <a:lnTo>
                  <a:pt x="6472" y="109"/>
                </a:lnTo>
                <a:lnTo>
                  <a:pt x="6485" y="108"/>
                </a:lnTo>
                <a:lnTo>
                  <a:pt x="6499" y="107"/>
                </a:lnTo>
                <a:lnTo>
                  <a:pt x="6514" y="107"/>
                </a:lnTo>
                <a:lnTo>
                  <a:pt x="6531" y="106"/>
                </a:lnTo>
                <a:lnTo>
                  <a:pt x="6539" y="106"/>
                </a:lnTo>
                <a:lnTo>
                  <a:pt x="6552" y="105"/>
                </a:lnTo>
                <a:lnTo>
                  <a:pt x="6567" y="103"/>
                </a:lnTo>
                <a:lnTo>
                  <a:pt x="6585" y="103"/>
                </a:lnTo>
                <a:lnTo>
                  <a:pt x="6597" y="102"/>
                </a:lnTo>
                <a:lnTo>
                  <a:pt x="6617" y="101"/>
                </a:lnTo>
                <a:lnTo>
                  <a:pt x="6639" y="100"/>
                </a:lnTo>
                <a:lnTo>
                  <a:pt x="6653" y="100"/>
                </a:lnTo>
                <a:lnTo>
                  <a:pt x="6670" y="99"/>
                </a:lnTo>
                <a:lnTo>
                  <a:pt x="6687" y="99"/>
                </a:lnTo>
                <a:lnTo>
                  <a:pt x="6705" y="98"/>
                </a:lnTo>
                <a:lnTo>
                  <a:pt x="6721" y="98"/>
                </a:lnTo>
                <a:lnTo>
                  <a:pt x="6734" y="97"/>
                </a:lnTo>
                <a:lnTo>
                  <a:pt x="6753" y="97"/>
                </a:lnTo>
                <a:lnTo>
                  <a:pt x="6759" y="96"/>
                </a:lnTo>
                <a:lnTo>
                  <a:pt x="6768" y="96"/>
                </a:lnTo>
                <a:lnTo>
                  <a:pt x="6780" y="95"/>
                </a:lnTo>
                <a:lnTo>
                  <a:pt x="6788" y="95"/>
                </a:lnTo>
                <a:lnTo>
                  <a:pt x="6804" y="94"/>
                </a:lnTo>
                <a:lnTo>
                  <a:pt x="6827" y="93"/>
                </a:lnTo>
                <a:lnTo>
                  <a:pt x="6834" y="93"/>
                </a:lnTo>
                <a:lnTo>
                  <a:pt x="6840" y="93"/>
                </a:lnTo>
                <a:lnTo>
                  <a:pt x="6865" y="92"/>
                </a:lnTo>
                <a:lnTo>
                  <a:pt x="6888" y="92"/>
                </a:lnTo>
                <a:lnTo>
                  <a:pt x="6902" y="90"/>
                </a:lnTo>
                <a:lnTo>
                  <a:pt x="6917" y="89"/>
                </a:lnTo>
                <a:lnTo>
                  <a:pt x="6936" y="89"/>
                </a:lnTo>
                <a:lnTo>
                  <a:pt x="6956" y="88"/>
                </a:lnTo>
                <a:lnTo>
                  <a:pt x="6975" y="87"/>
                </a:lnTo>
                <a:lnTo>
                  <a:pt x="6990" y="87"/>
                </a:lnTo>
                <a:lnTo>
                  <a:pt x="7016" y="87"/>
                </a:lnTo>
                <a:lnTo>
                  <a:pt x="7032" y="86"/>
                </a:lnTo>
                <a:lnTo>
                  <a:pt x="7045" y="86"/>
                </a:lnTo>
                <a:lnTo>
                  <a:pt x="7059" y="85"/>
                </a:lnTo>
                <a:lnTo>
                  <a:pt x="7068" y="84"/>
                </a:lnTo>
                <a:lnTo>
                  <a:pt x="7079" y="84"/>
                </a:lnTo>
                <a:lnTo>
                  <a:pt x="7092" y="84"/>
                </a:lnTo>
                <a:lnTo>
                  <a:pt x="7098" y="84"/>
                </a:lnTo>
                <a:lnTo>
                  <a:pt x="7114" y="82"/>
                </a:lnTo>
                <a:lnTo>
                  <a:pt x="7126" y="81"/>
                </a:lnTo>
                <a:lnTo>
                  <a:pt x="7138" y="81"/>
                </a:lnTo>
                <a:lnTo>
                  <a:pt x="7151" y="81"/>
                </a:lnTo>
                <a:lnTo>
                  <a:pt x="7159" y="80"/>
                </a:lnTo>
                <a:lnTo>
                  <a:pt x="7171" y="77"/>
                </a:lnTo>
                <a:lnTo>
                  <a:pt x="7183" y="76"/>
                </a:lnTo>
                <a:lnTo>
                  <a:pt x="7190" y="76"/>
                </a:lnTo>
                <a:lnTo>
                  <a:pt x="7200" y="75"/>
                </a:lnTo>
                <a:lnTo>
                  <a:pt x="7209" y="75"/>
                </a:lnTo>
                <a:lnTo>
                  <a:pt x="7213" y="75"/>
                </a:lnTo>
                <a:lnTo>
                  <a:pt x="7222" y="75"/>
                </a:lnTo>
                <a:lnTo>
                  <a:pt x="7232" y="75"/>
                </a:lnTo>
                <a:lnTo>
                  <a:pt x="7243" y="75"/>
                </a:lnTo>
                <a:lnTo>
                  <a:pt x="7254" y="76"/>
                </a:lnTo>
                <a:lnTo>
                  <a:pt x="7265" y="76"/>
                </a:lnTo>
                <a:lnTo>
                  <a:pt x="7275" y="76"/>
                </a:lnTo>
                <a:lnTo>
                  <a:pt x="7285" y="76"/>
                </a:lnTo>
                <a:lnTo>
                  <a:pt x="7300" y="76"/>
                </a:lnTo>
                <a:lnTo>
                  <a:pt x="7314" y="76"/>
                </a:lnTo>
                <a:lnTo>
                  <a:pt x="7324" y="75"/>
                </a:lnTo>
                <a:lnTo>
                  <a:pt x="7333" y="75"/>
                </a:lnTo>
                <a:lnTo>
                  <a:pt x="7347" y="73"/>
                </a:lnTo>
                <a:lnTo>
                  <a:pt x="7368" y="70"/>
                </a:lnTo>
                <a:lnTo>
                  <a:pt x="7378" y="70"/>
                </a:lnTo>
                <a:lnTo>
                  <a:pt x="7387" y="69"/>
                </a:lnTo>
                <a:lnTo>
                  <a:pt x="7402" y="68"/>
                </a:lnTo>
                <a:lnTo>
                  <a:pt x="7409" y="67"/>
                </a:lnTo>
                <a:lnTo>
                  <a:pt x="7418" y="65"/>
                </a:lnTo>
                <a:lnTo>
                  <a:pt x="7432" y="64"/>
                </a:lnTo>
                <a:lnTo>
                  <a:pt x="7443" y="59"/>
                </a:lnTo>
                <a:lnTo>
                  <a:pt x="7452" y="59"/>
                </a:lnTo>
                <a:lnTo>
                  <a:pt x="7460" y="58"/>
                </a:lnTo>
                <a:lnTo>
                  <a:pt x="7470" y="58"/>
                </a:lnTo>
                <a:lnTo>
                  <a:pt x="7478" y="58"/>
                </a:lnTo>
                <a:lnTo>
                  <a:pt x="7486" y="58"/>
                </a:lnTo>
                <a:lnTo>
                  <a:pt x="7501" y="58"/>
                </a:lnTo>
                <a:lnTo>
                  <a:pt x="7511" y="61"/>
                </a:lnTo>
                <a:lnTo>
                  <a:pt x="7525" y="59"/>
                </a:lnTo>
                <a:lnTo>
                  <a:pt x="7538" y="59"/>
                </a:lnTo>
                <a:lnTo>
                  <a:pt x="7551" y="58"/>
                </a:lnTo>
                <a:lnTo>
                  <a:pt x="7559" y="57"/>
                </a:lnTo>
                <a:lnTo>
                  <a:pt x="7563" y="56"/>
                </a:lnTo>
                <a:lnTo>
                  <a:pt x="7570" y="56"/>
                </a:lnTo>
                <a:lnTo>
                  <a:pt x="7578" y="59"/>
                </a:lnTo>
                <a:lnTo>
                  <a:pt x="7594" y="58"/>
                </a:lnTo>
                <a:lnTo>
                  <a:pt x="7607" y="56"/>
                </a:lnTo>
                <a:lnTo>
                  <a:pt x="7618" y="57"/>
                </a:lnTo>
                <a:lnTo>
                  <a:pt x="7628" y="58"/>
                </a:lnTo>
                <a:lnTo>
                  <a:pt x="7647" y="56"/>
                </a:lnTo>
                <a:lnTo>
                  <a:pt x="7660" y="57"/>
                </a:lnTo>
                <a:lnTo>
                  <a:pt x="7670" y="56"/>
                </a:lnTo>
                <a:lnTo>
                  <a:pt x="7687" y="56"/>
                </a:lnTo>
                <a:lnTo>
                  <a:pt x="7704" y="55"/>
                </a:lnTo>
                <a:lnTo>
                  <a:pt x="7716" y="54"/>
                </a:lnTo>
                <a:lnTo>
                  <a:pt x="7732" y="54"/>
                </a:lnTo>
                <a:lnTo>
                  <a:pt x="7751" y="54"/>
                </a:lnTo>
                <a:lnTo>
                  <a:pt x="7771" y="54"/>
                </a:lnTo>
                <a:lnTo>
                  <a:pt x="7793" y="52"/>
                </a:lnTo>
                <a:lnTo>
                  <a:pt x="7819" y="52"/>
                </a:lnTo>
                <a:lnTo>
                  <a:pt x="7840" y="52"/>
                </a:lnTo>
                <a:lnTo>
                  <a:pt x="7850" y="51"/>
                </a:lnTo>
                <a:lnTo>
                  <a:pt x="7876" y="51"/>
                </a:lnTo>
                <a:lnTo>
                  <a:pt x="7895" y="50"/>
                </a:lnTo>
                <a:lnTo>
                  <a:pt x="7908" y="49"/>
                </a:lnTo>
                <a:lnTo>
                  <a:pt x="7938" y="46"/>
                </a:lnTo>
                <a:lnTo>
                  <a:pt x="7958" y="45"/>
                </a:lnTo>
                <a:lnTo>
                  <a:pt x="7973" y="45"/>
                </a:lnTo>
                <a:lnTo>
                  <a:pt x="7985" y="45"/>
                </a:lnTo>
                <a:lnTo>
                  <a:pt x="7996" y="44"/>
                </a:lnTo>
                <a:lnTo>
                  <a:pt x="8014" y="42"/>
                </a:lnTo>
                <a:lnTo>
                  <a:pt x="8028" y="39"/>
                </a:lnTo>
                <a:lnTo>
                  <a:pt x="8048" y="38"/>
                </a:lnTo>
                <a:lnTo>
                  <a:pt x="8073" y="36"/>
                </a:lnTo>
                <a:lnTo>
                  <a:pt x="8102" y="33"/>
                </a:lnTo>
                <a:lnTo>
                  <a:pt x="8121" y="32"/>
                </a:lnTo>
                <a:lnTo>
                  <a:pt x="8135" y="30"/>
                </a:lnTo>
                <a:lnTo>
                  <a:pt x="8148" y="30"/>
                </a:lnTo>
                <a:lnTo>
                  <a:pt x="8161" y="29"/>
                </a:lnTo>
                <a:lnTo>
                  <a:pt x="8175" y="26"/>
                </a:lnTo>
                <a:lnTo>
                  <a:pt x="8186" y="25"/>
                </a:lnTo>
                <a:lnTo>
                  <a:pt x="8195" y="24"/>
                </a:lnTo>
                <a:lnTo>
                  <a:pt x="8206" y="23"/>
                </a:lnTo>
                <a:lnTo>
                  <a:pt x="8221" y="22"/>
                </a:lnTo>
                <a:lnTo>
                  <a:pt x="8229" y="21"/>
                </a:lnTo>
                <a:lnTo>
                  <a:pt x="8243" y="20"/>
                </a:lnTo>
                <a:lnTo>
                  <a:pt x="8254" y="19"/>
                </a:lnTo>
                <a:lnTo>
                  <a:pt x="8264" y="17"/>
                </a:lnTo>
                <a:lnTo>
                  <a:pt x="8277" y="16"/>
                </a:lnTo>
                <a:lnTo>
                  <a:pt x="8292" y="13"/>
                </a:lnTo>
                <a:lnTo>
                  <a:pt x="8308" y="11"/>
                </a:lnTo>
                <a:lnTo>
                  <a:pt x="8320" y="10"/>
                </a:lnTo>
                <a:lnTo>
                  <a:pt x="8335" y="8"/>
                </a:lnTo>
                <a:lnTo>
                  <a:pt x="8349" y="8"/>
                </a:lnTo>
                <a:lnTo>
                  <a:pt x="8366" y="6"/>
                </a:lnTo>
                <a:lnTo>
                  <a:pt x="8402" y="3"/>
                </a:lnTo>
                <a:lnTo>
                  <a:pt x="8426" y="0"/>
                </a:lnTo>
                <a:lnTo>
                  <a:pt x="8426" y="0"/>
                </a:lnTo>
                <a:lnTo>
                  <a:pt x="8402" y="3"/>
                </a:lnTo>
                <a:lnTo>
                  <a:pt x="8366" y="6"/>
                </a:lnTo>
                <a:lnTo>
                  <a:pt x="8349" y="8"/>
                </a:lnTo>
                <a:lnTo>
                  <a:pt x="8335" y="10"/>
                </a:lnTo>
                <a:lnTo>
                  <a:pt x="8320" y="12"/>
                </a:lnTo>
                <a:lnTo>
                  <a:pt x="8308" y="16"/>
                </a:lnTo>
                <a:lnTo>
                  <a:pt x="8292" y="18"/>
                </a:lnTo>
                <a:lnTo>
                  <a:pt x="8277" y="19"/>
                </a:lnTo>
                <a:lnTo>
                  <a:pt x="8264" y="20"/>
                </a:lnTo>
                <a:lnTo>
                  <a:pt x="8254" y="22"/>
                </a:lnTo>
                <a:lnTo>
                  <a:pt x="8243" y="24"/>
                </a:lnTo>
                <a:lnTo>
                  <a:pt x="8229" y="25"/>
                </a:lnTo>
                <a:lnTo>
                  <a:pt x="8221" y="25"/>
                </a:lnTo>
                <a:lnTo>
                  <a:pt x="8206" y="26"/>
                </a:lnTo>
                <a:lnTo>
                  <a:pt x="8195" y="29"/>
                </a:lnTo>
                <a:lnTo>
                  <a:pt x="8186" y="30"/>
                </a:lnTo>
                <a:lnTo>
                  <a:pt x="8175" y="30"/>
                </a:lnTo>
                <a:lnTo>
                  <a:pt x="8161" y="31"/>
                </a:lnTo>
                <a:lnTo>
                  <a:pt x="8148" y="32"/>
                </a:lnTo>
                <a:lnTo>
                  <a:pt x="8135" y="33"/>
                </a:lnTo>
                <a:lnTo>
                  <a:pt x="8121" y="35"/>
                </a:lnTo>
                <a:lnTo>
                  <a:pt x="8102" y="36"/>
                </a:lnTo>
                <a:lnTo>
                  <a:pt x="8073" y="38"/>
                </a:lnTo>
                <a:lnTo>
                  <a:pt x="8048" y="41"/>
                </a:lnTo>
                <a:lnTo>
                  <a:pt x="8028" y="43"/>
                </a:lnTo>
                <a:lnTo>
                  <a:pt x="8014" y="45"/>
                </a:lnTo>
                <a:lnTo>
                  <a:pt x="7996" y="47"/>
                </a:lnTo>
                <a:lnTo>
                  <a:pt x="7985" y="48"/>
                </a:lnTo>
                <a:lnTo>
                  <a:pt x="7973" y="48"/>
                </a:lnTo>
                <a:lnTo>
                  <a:pt x="7958" y="49"/>
                </a:lnTo>
                <a:lnTo>
                  <a:pt x="7938" y="49"/>
                </a:lnTo>
                <a:lnTo>
                  <a:pt x="7908" y="50"/>
                </a:lnTo>
                <a:lnTo>
                  <a:pt x="7895" y="51"/>
                </a:lnTo>
                <a:lnTo>
                  <a:pt x="7876" y="52"/>
                </a:lnTo>
                <a:lnTo>
                  <a:pt x="7850" y="54"/>
                </a:lnTo>
                <a:lnTo>
                  <a:pt x="7840" y="54"/>
                </a:lnTo>
                <a:lnTo>
                  <a:pt x="7819" y="54"/>
                </a:lnTo>
                <a:lnTo>
                  <a:pt x="7793" y="55"/>
                </a:lnTo>
                <a:lnTo>
                  <a:pt x="7771" y="55"/>
                </a:lnTo>
                <a:lnTo>
                  <a:pt x="7751" y="55"/>
                </a:lnTo>
                <a:lnTo>
                  <a:pt x="7732" y="56"/>
                </a:lnTo>
                <a:lnTo>
                  <a:pt x="7716" y="56"/>
                </a:lnTo>
                <a:lnTo>
                  <a:pt x="7704" y="57"/>
                </a:lnTo>
                <a:lnTo>
                  <a:pt x="7687" y="58"/>
                </a:lnTo>
                <a:lnTo>
                  <a:pt x="7670" y="59"/>
                </a:lnTo>
                <a:lnTo>
                  <a:pt x="7660" y="59"/>
                </a:lnTo>
                <a:lnTo>
                  <a:pt x="7647" y="59"/>
                </a:lnTo>
                <a:lnTo>
                  <a:pt x="7628" y="59"/>
                </a:lnTo>
                <a:lnTo>
                  <a:pt x="7618" y="61"/>
                </a:lnTo>
                <a:lnTo>
                  <a:pt x="7607" y="61"/>
                </a:lnTo>
                <a:lnTo>
                  <a:pt x="7594" y="62"/>
                </a:lnTo>
                <a:lnTo>
                  <a:pt x="7578" y="62"/>
                </a:lnTo>
                <a:lnTo>
                  <a:pt x="7570" y="62"/>
                </a:lnTo>
                <a:lnTo>
                  <a:pt x="7563" y="63"/>
                </a:lnTo>
                <a:lnTo>
                  <a:pt x="7559" y="63"/>
                </a:lnTo>
                <a:lnTo>
                  <a:pt x="7551" y="63"/>
                </a:lnTo>
                <a:lnTo>
                  <a:pt x="7538" y="63"/>
                </a:lnTo>
                <a:lnTo>
                  <a:pt x="7525" y="63"/>
                </a:lnTo>
                <a:lnTo>
                  <a:pt x="7511" y="64"/>
                </a:lnTo>
                <a:lnTo>
                  <a:pt x="7501" y="64"/>
                </a:lnTo>
                <a:lnTo>
                  <a:pt x="7486" y="65"/>
                </a:lnTo>
                <a:lnTo>
                  <a:pt x="7478" y="67"/>
                </a:lnTo>
                <a:lnTo>
                  <a:pt x="7470" y="68"/>
                </a:lnTo>
                <a:lnTo>
                  <a:pt x="7460" y="68"/>
                </a:lnTo>
                <a:lnTo>
                  <a:pt x="7452" y="69"/>
                </a:lnTo>
                <a:lnTo>
                  <a:pt x="7443" y="70"/>
                </a:lnTo>
                <a:lnTo>
                  <a:pt x="7432" y="71"/>
                </a:lnTo>
                <a:lnTo>
                  <a:pt x="7418" y="86"/>
                </a:lnTo>
                <a:lnTo>
                  <a:pt x="7409" y="87"/>
                </a:lnTo>
                <a:lnTo>
                  <a:pt x="7402" y="88"/>
                </a:lnTo>
                <a:lnTo>
                  <a:pt x="7387" y="90"/>
                </a:lnTo>
                <a:lnTo>
                  <a:pt x="7378" y="92"/>
                </a:lnTo>
                <a:lnTo>
                  <a:pt x="7368" y="94"/>
                </a:lnTo>
                <a:lnTo>
                  <a:pt x="7347" y="98"/>
                </a:lnTo>
                <a:lnTo>
                  <a:pt x="7333" y="99"/>
                </a:lnTo>
                <a:lnTo>
                  <a:pt x="7324" y="100"/>
                </a:lnTo>
                <a:lnTo>
                  <a:pt x="7314" y="101"/>
                </a:lnTo>
                <a:lnTo>
                  <a:pt x="7300" y="101"/>
                </a:lnTo>
                <a:lnTo>
                  <a:pt x="7285" y="101"/>
                </a:lnTo>
                <a:lnTo>
                  <a:pt x="7275" y="101"/>
                </a:lnTo>
                <a:lnTo>
                  <a:pt x="7265" y="101"/>
                </a:lnTo>
                <a:lnTo>
                  <a:pt x="7254" y="100"/>
                </a:lnTo>
                <a:lnTo>
                  <a:pt x="7243" y="99"/>
                </a:lnTo>
                <a:lnTo>
                  <a:pt x="7232" y="98"/>
                </a:lnTo>
                <a:lnTo>
                  <a:pt x="7222" y="98"/>
                </a:lnTo>
                <a:lnTo>
                  <a:pt x="7213" y="98"/>
                </a:lnTo>
                <a:lnTo>
                  <a:pt x="7209" y="98"/>
                </a:lnTo>
                <a:lnTo>
                  <a:pt x="7200" y="98"/>
                </a:lnTo>
                <a:lnTo>
                  <a:pt x="7190" y="98"/>
                </a:lnTo>
                <a:lnTo>
                  <a:pt x="7183" y="98"/>
                </a:lnTo>
                <a:lnTo>
                  <a:pt x="7171" y="98"/>
                </a:lnTo>
                <a:lnTo>
                  <a:pt x="7159" y="99"/>
                </a:lnTo>
                <a:lnTo>
                  <a:pt x="7151" y="99"/>
                </a:lnTo>
                <a:lnTo>
                  <a:pt x="7138" y="100"/>
                </a:lnTo>
                <a:lnTo>
                  <a:pt x="7126" y="100"/>
                </a:lnTo>
                <a:lnTo>
                  <a:pt x="7114" y="101"/>
                </a:lnTo>
                <a:lnTo>
                  <a:pt x="7098" y="103"/>
                </a:lnTo>
                <a:lnTo>
                  <a:pt x="7092" y="105"/>
                </a:lnTo>
                <a:lnTo>
                  <a:pt x="7079" y="106"/>
                </a:lnTo>
                <a:lnTo>
                  <a:pt x="7068" y="107"/>
                </a:lnTo>
                <a:lnTo>
                  <a:pt x="7059" y="109"/>
                </a:lnTo>
                <a:lnTo>
                  <a:pt x="7045" y="112"/>
                </a:lnTo>
                <a:lnTo>
                  <a:pt x="7032" y="115"/>
                </a:lnTo>
                <a:lnTo>
                  <a:pt x="7016" y="116"/>
                </a:lnTo>
                <a:lnTo>
                  <a:pt x="6990" y="118"/>
                </a:lnTo>
                <a:lnTo>
                  <a:pt x="6975" y="118"/>
                </a:lnTo>
                <a:lnTo>
                  <a:pt x="6956" y="120"/>
                </a:lnTo>
                <a:lnTo>
                  <a:pt x="6936" y="121"/>
                </a:lnTo>
                <a:lnTo>
                  <a:pt x="6917" y="123"/>
                </a:lnTo>
                <a:lnTo>
                  <a:pt x="6902" y="124"/>
                </a:lnTo>
                <a:lnTo>
                  <a:pt x="6888" y="125"/>
                </a:lnTo>
                <a:lnTo>
                  <a:pt x="6865" y="126"/>
                </a:lnTo>
                <a:lnTo>
                  <a:pt x="6840" y="127"/>
                </a:lnTo>
                <a:lnTo>
                  <a:pt x="6834" y="127"/>
                </a:lnTo>
                <a:lnTo>
                  <a:pt x="6827" y="127"/>
                </a:lnTo>
                <a:lnTo>
                  <a:pt x="6804" y="127"/>
                </a:lnTo>
                <a:lnTo>
                  <a:pt x="6788" y="128"/>
                </a:lnTo>
                <a:lnTo>
                  <a:pt x="6780" y="128"/>
                </a:lnTo>
                <a:lnTo>
                  <a:pt x="6768" y="129"/>
                </a:lnTo>
                <a:lnTo>
                  <a:pt x="6759" y="131"/>
                </a:lnTo>
                <a:lnTo>
                  <a:pt x="6753" y="131"/>
                </a:lnTo>
                <a:lnTo>
                  <a:pt x="6734" y="132"/>
                </a:lnTo>
                <a:lnTo>
                  <a:pt x="6721" y="132"/>
                </a:lnTo>
                <a:lnTo>
                  <a:pt x="6705" y="133"/>
                </a:lnTo>
                <a:lnTo>
                  <a:pt x="6687" y="134"/>
                </a:lnTo>
                <a:lnTo>
                  <a:pt x="6670" y="135"/>
                </a:lnTo>
                <a:lnTo>
                  <a:pt x="6653" y="136"/>
                </a:lnTo>
                <a:lnTo>
                  <a:pt x="6639" y="136"/>
                </a:lnTo>
                <a:lnTo>
                  <a:pt x="6617" y="137"/>
                </a:lnTo>
                <a:lnTo>
                  <a:pt x="6597" y="138"/>
                </a:lnTo>
                <a:lnTo>
                  <a:pt x="6585" y="139"/>
                </a:lnTo>
                <a:lnTo>
                  <a:pt x="6567" y="139"/>
                </a:lnTo>
                <a:lnTo>
                  <a:pt x="6552" y="140"/>
                </a:lnTo>
                <a:lnTo>
                  <a:pt x="6539" y="140"/>
                </a:lnTo>
                <a:lnTo>
                  <a:pt x="6531" y="141"/>
                </a:lnTo>
                <a:lnTo>
                  <a:pt x="6514" y="142"/>
                </a:lnTo>
                <a:lnTo>
                  <a:pt x="6499" y="142"/>
                </a:lnTo>
                <a:lnTo>
                  <a:pt x="6485" y="142"/>
                </a:lnTo>
                <a:lnTo>
                  <a:pt x="6472" y="142"/>
                </a:lnTo>
                <a:lnTo>
                  <a:pt x="6455" y="142"/>
                </a:lnTo>
                <a:lnTo>
                  <a:pt x="6437" y="142"/>
                </a:lnTo>
                <a:lnTo>
                  <a:pt x="6425" y="142"/>
                </a:lnTo>
                <a:lnTo>
                  <a:pt x="6421" y="142"/>
                </a:lnTo>
                <a:lnTo>
                  <a:pt x="6399" y="142"/>
                </a:lnTo>
                <a:lnTo>
                  <a:pt x="6383" y="142"/>
                </a:lnTo>
                <a:lnTo>
                  <a:pt x="6367" y="142"/>
                </a:lnTo>
                <a:lnTo>
                  <a:pt x="6351" y="144"/>
                </a:lnTo>
                <a:lnTo>
                  <a:pt x="6335" y="145"/>
                </a:lnTo>
                <a:lnTo>
                  <a:pt x="6324" y="145"/>
                </a:lnTo>
                <a:lnTo>
                  <a:pt x="6306" y="146"/>
                </a:lnTo>
                <a:lnTo>
                  <a:pt x="6297" y="147"/>
                </a:lnTo>
                <a:lnTo>
                  <a:pt x="6282" y="148"/>
                </a:lnTo>
                <a:lnTo>
                  <a:pt x="6274" y="148"/>
                </a:lnTo>
                <a:lnTo>
                  <a:pt x="6260" y="149"/>
                </a:lnTo>
                <a:lnTo>
                  <a:pt x="6242" y="151"/>
                </a:lnTo>
                <a:lnTo>
                  <a:pt x="6228" y="152"/>
                </a:lnTo>
                <a:lnTo>
                  <a:pt x="6218" y="153"/>
                </a:lnTo>
                <a:lnTo>
                  <a:pt x="6197" y="154"/>
                </a:lnTo>
                <a:lnTo>
                  <a:pt x="6179" y="157"/>
                </a:lnTo>
                <a:lnTo>
                  <a:pt x="6164" y="158"/>
                </a:lnTo>
                <a:lnTo>
                  <a:pt x="6140" y="160"/>
                </a:lnTo>
                <a:lnTo>
                  <a:pt x="6126" y="161"/>
                </a:lnTo>
                <a:lnTo>
                  <a:pt x="6107" y="162"/>
                </a:lnTo>
                <a:lnTo>
                  <a:pt x="6079" y="162"/>
                </a:lnTo>
                <a:lnTo>
                  <a:pt x="6062" y="164"/>
                </a:lnTo>
                <a:lnTo>
                  <a:pt x="6050" y="164"/>
                </a:lnTo>
                <a:lnTo>
                  <a:pt x="6022" y="165"/>
                </a:lnTo>
                <a:lnTo>
                  <a:pt x="6007" y="166"/>
                </a:lnTo>
                <a:lnTo>
                  <a:pt x="5980" y="166"/>
                </a:lnTo>
                <a:lnTo>
                  <a:pt x="5969" y="167"/>
                </a:lnTo>
                <a:lnTo>
                  <a:pt x="5958" y="167"/>
                </a:lnTo>
                <a:lnTo>
                  <a:pt x="5935" y="168"/>
                </a:lnTo>
                <a:lnTo>
                  <a:pt x="5916" y="170"/>
                </a:lnTo>
                <a:lnTo>
                  <a:pt x="5897" y="168"/>
                </a:lnTo>
                <a:lnTo>
                  <a:pt x="5877" y="167"/>
                </a:lnTo>
                <a:lnTo>
                  <a:pt x="5864" y="167"/>
                </a:lnTo>
                <a:lnTo>
                  <a:pt x="5833" y="167"/>
                </a:lnTo>
                <a:lnTo>
                  <a:pt x="5820" y="168"/>
                </a:lnTo>
                <a:lnTo>
                  <a:pt x="5802" y="167"/>
                </a:lnTo>
                <a:lnTo>
                  <a:pt x="5786" y="167"/>
                </a:lnTo>
                <a:lnTo>
                  <a:pt x="5776" y="167"/>
                </a:lnTo>
                <a:lnTo>
                  <a:pt x="5765" y="167"/>
                </a:lnTo>
                <a:lnTo>
                  <a:pt x="5760" y="167"/>
                </a:lnTo>
                <a:lnTo>
                  <a:pt x="5754" y="167"/>
                </a:lnTo>
                <a:lnTo>
                  <a:pt x="5748" y="167"/>
                </a:lnTo>
                <a:lnTo>
                  <a:pt x="5741" y="167"/>
                </a:lnTo>
                <a:lnTo>
                  <a:pt x="5737" y="167"/>
                </a:lnTo>
                <a:lnTo>
                  <a:pt x="5730" y="167"/>
                </a:lnTo>
                <a:lnTo>
                  <a:pt x="5726" y="167"/>
                </a:lnTo>
                <a:lnTo>
                  <a:pt x="5722" y="167"/>
                </a:lnTo>
                <a:lnTo>
                  <a:pt x="5706" y="167"/>
                </a:lnTo>
                <a:lnTo>
                  <a:pt x="5696" y="166"/>
                </a:lnTo>
                <a:lnTo>
                  <a:pt x="5689" y="166"/>
                </a:lnTo>
                <a:lnTo>
                  <a:pt x="5677" y="166"/>
                </a:lnTo>
                <a:lnTo>
                  <a:pt x="5666" y="166"/>
                </a:lnTo>
                <a:lnTo>
                  <a:pt x="5662" y="165"/>
                </a:lnTo>
                <a:lnTo>
                  <a:pt x="5655" y="165"/>
                </a:lnTo>
                <a:lnTo>
                  <a:pt x="5648" y="165"/>
                </a:lnTo>
                <a:lnTo>
                  <a:pt x="5636" y="165"/>
                </a:lnTo>
                <a:lnTo>
                  <a:pt x="5626" y="165"/>
                </a:lnTo>
                <a:lnTo>
                  <a:pt x="5621" y="165"/>
                </a:lnTo>
                <a:lnTo>
                  <a:pt x="5614" y="165"/>
                </a:lnTo>
                <a:lnTo>
                  <a:pt x="5610" y="165"/>
                </a:lnTo>
                <a:lnTo>
                  <a:pt x="5603" y="164"/>
                </a:lnTo>
                <a:lnTo>
                  <a:pt x="5595" y="164"/>
                </a:lnTo>
                <a:lnTo>
                  <a:pt x="5586" y="163"/>
                </a:lnTo>
                <a:lnTo>
                  <a:pt x="5581" y="163"/>
                </a:lnTo>
                <a:lnTo>
                  <a:pt x="5576" y="163"/>
                </a:lnTo>
                <a:lnTo>
                  <a:pt x="5572" y="162"/>
                </a:lnTo>
                <a:lnTo>
                  <a:pt x="5563" y="162"/>
                </a:lnTo>
                <a:lnTo>
                  <a:pt x="5560" y="162"/>
                </a:lnTo>
                <a:lnTo>
                  <a:pt x="5549" y="162"/>
                </a:lnTo>
                <a:lnTo>
                  <a:pt x="5541" y="162"/>
                </a:lnTo>
                <a:lnTo>
                  <a:pt x="5535" y="162"/>
                </a:lnTo>
                <a:lnTo>
                  <a:pt x="5532" y="163"/>
                </a:lnTo>
                <a:lnTo>
                  <a:pt x="5525" y="164"/>
                </a:lnTo>
                <a:lnTo>
                  <a:pt x="5517" y="165"/>
                </a:lnTo>
                <a:lnTo>
                  <a:pt x="5510" y="165"/>
                </a:lnTo>
                <a:lnTo>
                  <a:pt x="5504" y="165"/>
                </a:lnTo>
                <a:lnTo>
                  <a:pt x="5500" y="165"/>
                </a:lnTo>
                <a:lnTo>
                  <a:pt x="5489" y="165"/>
                </a:lnTo>
                <a:lnTo>
                  <a:pt x="5480" y="165"/>
                </a:lnTo>
                <a:lnTo>
                  <a:pt x="5469" y="164"/>
                </a:lnTo>
                <a:lnTo>
                  <a:pt x="5456" y="163"/>
                </a:lnTo>
                <a:lnTo>
                  <a:pt x="5445" y="162"/>
                </a:lnTo>
                <a:lnTo>
                  <a:pt x="5433" y="161"/>
                </a:lnTo>
                <a:lnTo>
                  <a:pt x="5421" y="160"/>
                </a:lnTo>
                <a:lnTo>
                  <a:pt x="5413" y="159"/>
                </a:lnTo>
                <a:lnTo>
                  <a:pt x="5407" y="158"/>
                </a:lnTo>
                <a:lnTo>
                  <a:pt x="5403" y="158"/>
                </a:lnTo>
                <a:lnTo>
                  <a:pt x="5394" y="158"/>
                </a:lnTo>
                <a:lnTo>
                  <a:pt x="5390" y="157"/>
                </a:lnTo>
                <a:lnTo>
                  <a:pt x="5385" y="157"/>
                </a:lnTo>
                <a:lnTo>
                  <a:pt x="5372" y="157"/>
                </a:lnTo>
                <a:lnTo>
                  <a:pt x="5353" y="157"/>
                </a:lnTo>
                <a:lnTo>
                  <a:pt x="5342" y="157"/>
                </a:lnTo>
                <a:lnTo>
                  <a:pt x="5332" y="157"/>
                </a:lnTo>
                <a:lnTo>
                  <a:pt x="5319" y="157"/>
                </a:lnTo>
                <a:lnTo>
                  <a:pt x="5313" y="157"/>
                </a:lnTo>
                <a:lnTo>
                  <a:pt x="5300" y="157"/>
                </a:lnTo>
                <a:lnTo>
                  <a:pt x="5288" y="155"/>
                </a:lnTo>
                <a:lnTo>
                  <a:pt x="5280" y="155"/>
                </a:lnTo>
                <a:lnTo>
                  <a:pt x="5273" y="155"/>
                </a:lnTo>
                <a:lnTo>
                  <a:pt x="5269" y="155"/>
                </a:lnTo>
                <a:lnTo>
                  <a:pt x="5262" y="155"/>
                </a:lnTo>
                <a:lnTo>
                  <a:pt x="5259" y="155"/>
                </a:lnTo>
                <a:lnTo>
                  <a:pt x="5253" y="155"/>
                </a:lnTo>
                <a:lnTo>
                  <a:pt x="5249" y="155"/>
                </a:lnTo>
                <a:lnTo>
                  <a:pt x="5240" y="155"/>
                </a:lnTo>
                <a:lnTo>
                  <a:pt x="5236" y="155"/>
                </a:lnTo>
                <a:lnTo>
                  <a:pt x="5231" y="155"/>
                </a:lnTo>
                <a:lnTo>
                  <a:pt x="5222" y="155"/>
                </a:lnTo>
                <a:lnTo>
                  <a:pt x="5214" y="155"/>
                </a:lnTo>
                <a:lnTo>
                  <a:pt x="5204" y="155"/>
                </a:lnTo>
                <a:lnTo>
                  <a:pt x="5195" y="155"/>
                </a:lnTo>
                <a:lnTo>
                  <a:pt x="5170" y="155"/>
                </a:lnTo>
                <a:lnTo>
                  <a:pt x="5151" y="155"/>
                </a:lnTo>
                <a:lnTo>
                  <a:pt x="5129" y="155"/>
                </a:lnTo>
                <a:lnTo>
                  <a:pt x="5111" y="157"/>
                </a:lnTo>
                <a:lnTo>
                  <a:pt x="5095" y="157"/>
                </a:lnTo>
                <a:lnTo>
                  <a:pt x="5076" y="160"/>
                </a:lnTo>
                <a:lnTo>
                  <a:pt x="5059" y="162"/>
                </a:lnTo>
                <a:lnTo>
                  <a:pt x="5047" y="164"/>
                </a:lnTo>
                <a:lnTo>
                  <a:pt x="5038" y="165"/>
                </a:lnTo>
                <a:lnTo>
                  <a:pt x="5027" y="165"/>
                </a:lnTo>
                <a:lnTo>
                  <a:pt x="5014" y="166"/>
                </a:lnTo>
                <a:lnTo>
                  <a:pt x="5005" y="166"/>
                </a:lnTo>
                <a:lnTo>
                  <a:pt x="4994" y="167"/>
                </a:lnTo>
                <a:lnTo>
                  <a:pt x="4982" y="167"/>
                </a:lnTo>
                <a:lnTo>
                  <a:pt x="4978" y="168"/>
                </a:lnTo>
                <a:lnTo>
                  <a:pt x="4968" y="168"/>
                </a:lnTo>
                <a:lnTo>
                  <a:pt x="4964" y="168"/>
                </a:lnTo>
                <a:lnTo>
                  <a:pt x="4960" y="170"/>
                </a:lnTo>
                <a:lnTo>
                  <a:pt x="4954" y="170"/>
                </a:lnTo>
                <a:lnTo>
                  <a:pt x="4948" y="170"/>
                </a:lnTo>
                <a:lnTo>
                  <a:pt x="4939" y="171"/>
                </a:lnTo>
                <a:lnTo>
                  <a:pt x="4930" y="171"/>
                </a:lnTo>
                <a:lnTo>
                  <a:pt x="4920" y="171"/>
                </a:lnTo>
                <a:lnTo>
                  <a:pt x="4907" y="171"/>
                </a:lnTo>
                <a:lnTo>
                  <a:pt x="4900" y="171"/>
                </a:lnTo>
                <a:lnTo>
                  <a:pt x="4890" y="170"/>
                </a:lnTo>
                <a:lnTo>
                  <a:pt x="4883" y="170"/>
                </a:lnTo>
                <a:lnTo>
                  <a:pt x="4875" y="170"/>
                </a:lnTo>
                <a:lnTo>
                  <a:pt x="4867" y="170"/>
                </a:lnTo>
                <a:lnTo>
                  <a:pt x="4861" y="170"/>
                </a:lnTo>
                <a:lnTo>
                  <a:pt x="4852" y="170"/>
                </a:lnTo>
                <a:lnTo>
                  <a:pt x="4848" y="170"/>
                </a:lnTo>
                <a:lnTo>
                  <a:pt x="4841" y="170"/>
                </a:lnTo>
                <a:lnTo>
                  <a:pt x="4834" y="170"/>
                </a:lnTo>
                <a:lnTo>
                  <a:pt x="4824" y="170"/>
                </a:lnTo>
                <a:lnTo>
                  <a:pt x="4818" y="171"/>
                </a:lnTo>
                <a:lnTo>
                  <a:pt x="4808" y="171"/>
                </a:lnTo>
                <a:lnTo>
                  <a:pt x="4802" y="171"/>
                </a:lnTo>
                <a:lnTo>
                  <a:pt x="4797" y="171"/>
                </a:lnTo>
                <a:lnTo>
                  <a:pt x="4791" y="172"/>
                </a:lnTo>
                <a:lnTo>
                  <a:pt x="4783" y="173"/>
                </a:lnTo>
                <a:lnTo>
                  <a:pt x="4772" y="173"/>
                </a:lnTo>
                <a:lnTo>
                  <a:pt x="4760" y="174"/>
                </a:lnTo>
                <a:lnTo>
                  <a:pt x="4742" y="174"/>
                </a:lnTo>
                <a:lnTo>
                  <a:pt x="4721" y="178"/>
                </a:lnTo>
                <a:lnTo>
                  <a:pt x="4711" y="179"/>
                </a:lnTo>
                <a:lnTo>
                  <a:pt x="4693" y="180"/>
                </a:lnTo>
                <a:lnTo>
                  <a:pt x="4681" y="183"/>
                </a:lnTo>
                <a:lnTo>
                  <a:pt x="4666" y="185"/>
                </a:lnTo>
                <a:lnTo>
                  <a:pt x="4658" y="187"/>
                </a:lnTo>
                <a:lnTo>
                  <a:pt x="4641" y="189"/>
                </a:lnTo>
                <a:lnTo>
                  <a:pt x="4626" y="188"/>
                </a:lnTo>
                <a:lnTo>
                  <a:pt x="4612" y="187"/>
                </a:lnTo>
                <a:lnTo>
                  <a:pt x="4604" y="187"/>
                </a:lnTo>
                <a:lnTo>
                  <a:pt x="4582" y="185"/>
                </a:lnTo>
                <a:lnTo>
                  <a:pt x="4572" y="186"/>
                </a:lnTo>
                <a:lnTo>
                  <a:pt x="4561" y="186"/>
                </a:lnTo>
                <a:lnTo>
                  <a:pt x="4541" y="188"/>
                </a:lnTo>
                <a:lnTo>
                  <a:pt x="4527" y="188"/>
                </a:lnTo>
                <a:lnTo>
                  <a:pt x="4512" y="187"/>
                </a:lnTo>
                <a:lnTo>
                  <a:pt x="4500" y="187"/>
                </a:lnTo>
                <a:lnTo>
                  <a:pt x="4485" y="187"/>
                </a:lnTo>
                <a:lnTo>
                  <a:pt x="4470" y="188"/>
                </a:lnTo>
                <a:lnTo>
                  <a:pt x="4461" y="188"/>
                </a:lnTo>
                <a:lnTo>
                  <a:pt x="4437" y="186"/>
                </a:lnTo>
                <a:lnTo>
                  <a:pt x="4432" y="185"/>
                </a:lnTo>
                <a:lnTo>
                  <a:pt x="4411" y="184"/>
                </a:lnTo>
                <a:lnTo>
                  <a:pt x="4393" y="184"/>
                </a:lnTo>
                <a:lnTo>
                  <a:pt x="4347" y="180"/>
                </a:lnTo>
                <a:lnTo>
                  <a:pt x="4343" y="180"/>
                </a:lnTo>
                <a:lnTo>
                  <a:pt x="4309" y="179"/>
                </a:lnTo>
                <a:lnTo>
                  <a:pt x="4307" y="179"/>
                </a:lnTo>
                <a:lnTo>
                  <a:pt x="4298" y="179"/>
                </a:lnTo>
                <a:lnTo>
                  <a:pt x="4285" y="179"/>
                </a:lnTo>
                <a:lnTo>
                  <a:pt x="4279" y="178"/>
                </a:lnTo>
                <a:lnTo>
                  <a:pt x="4265" y="178"/>
                </a:lnTo>
                <a:lnTo>
                  <a:pt x="4244" y="177"/>
                </a:lnTo>
                <a:lnTo>
                  <a:pt x="4230" y="176"/>
                </a:lnTo>
                <a:lnTo>
                  <a:pt x="4223" y="176"/>
                </a:lnTo>
                <a:lnTo>
                  <a:pt x="4204" y="176"/>
                </a:lnTo>
                <a:lnTo>
                  <a:pt x="4193" y="176"/>
                </a:lnTo>
                <a:lnTo>
                  <a:pt x="4158" y="177"/>
                </a:lnTo>
                <a:lnTo>
                  <a:pt x="4151" y="177"/>
                </a:lnTo>
                <a:lnTo>
                  <a:pt x="4145" y="176"/>
                </a:lnTo>
                <a:lnTo>
                  <a:pt x="4119" y="176"/>
                </a:lnTo>
                <a:lnTo>
                  <a:pt x="4107" y="176"/>
                </a:lnTo>
                <a:lnTo>
                  <a:pt x="4098" y="176"/>
                </a:lnTo>
                <a:lnTo>
                  <a:pt x="4088" y="176"/>
                </a:lnTo>
                <a:lnTo>
                  <a:pt x="4074" y="176"/>
                </a:lnTo>
                <a:lnTo>
                  <a:pt x="4061" y="176"/>
                </a:lnTo>
                <a:lnTo>
                  <a:pt x="4053" y="175"/>
                </a:lnTo>
                <a:lnTo>
                  <a:pt x="4044" y="175"/>
                </a:lnTo>
                <a:lnTo>
                  <a:pt x="4033" y="175"/>
                </a:lnTo>
                <a:lnTo>
                  <a:pt x="4018" y="174"/>
                </a:lnTo>
                <a:lnTo>
                  <a:pt x="4009" y="174"/>
                </a:lnTo>
                <a:lnTo>
                  <a:pt x="3994" y="174"/>
                </a:lnTo>
                <a:lnTo>
                  <a:pt x="3983" y="174"/>
                </a:lnTo>
                <a:lnTo>
                  <a:pt x="3978" y="174"/>
                </a:lnTo>
                <a:lnTo>
                  <a:pt x="3966" y="174"/>
                </a:lnTo>
                <a:lnTo>
                  <a:pt x="3957" y="174"/>
                </a:lnTo>
                <a:lnTo>
                  <a:pt x="3945" y="173"/>
                </a:lnTo>
                <a:lnTo>
                  <a:pt x="3931" y="172"/>
                </a:lnTo>
                <a:lnTo>
                  <a:pt x="3923" y="171"/>
                </a:lnTo>
                <a:lnTo>
                  <a:pt x="3917" y="171"/>
                </a:lnTo>
                <a:lnTo>
                  <a:pt x="3907" y="171"/>
                </a:lnTo>
                <a:lnTo>
                  <a:pt x="3900" y="170"/>
                </a:lnTo>
                <a:lnTo>
                  <a:pt x="3893" y="170"/>
                </a:lnTo>
                <a:lnTo>
                  <a:pt x="3887" y="170"/>
                </a:lnTo>
                <a:lnTo>
                  <a:pt x="3875" y="170"/>
                </a:lnTo>
                <a:lnTo>
                  <a:pt x="3869" y="170"/>
                </a:lnTo>
                <a:lnTo>
                  <a:pt x="3858" y="170"/>
                </a:lnTo>
                <a:lnTo>
                  <a:pt x="3850" y="171"/>
                </a:lnTo>
                <a:lnTo>
                  <a:pt x="3840" y="171"/>
                </a:lnTo>
                <a:lnTo>
                  <a:pt x="3833" y="172"/>
                </a:lnTo>
                <a:lnTo>
                  <a:pt x="3829" y="172"/>
                </a:lnTo>
                <a:lnTo>
                  <a:pt x="3818" y="173"/>
                </a:lnTo>
                <a:lnTo>
                  <a:pt x="3811" y="173"/>
                </a:lnTo>
                <a:lnTo>
                  <a:pt x="3801" y="173"/>
                </a:lnTo>
                <a:lnTo>
                  <a:pt x="3793" y="174"/>
                </a:lnTo>
                <a:lnTo>
                  <a:pt x="3786" y="174"/>
                </a:lnTo>
                <a:lnTo>
                  <a:pt x="3777" y="174"/>
                </a:lnTo>
                <a:lnTo>
                  <a:pt x="3768" y="174"/>
                </a:lnTo>
                <a:lnTo>
                  <a:pt x="3761" y="174"/>
                </a:lnTo>
                <a:lnTo>
                  <a:pt x="3755" y="175"/>
                </a:lnTo>
                <a:lnTo>
                  <a:pt x="3747" y="175"/>
                </a:lnTo>
                <a:lnTo>
                  <a:pt x="3740" y="176"/>
                </a:lnTo>
                <a:lnTo>
                  <a:pt x="3725" y="176"/>
                </a:lnTo>
                <a:lnTo>
                  <a:pt x="3723" y="176"/>
                </a:lnTo>
                <a:lnTo>
                  <a:pt x="3713" y="176"/>
                </a:lnTo>
                <a:lnTo>
                  <a:pt x="3703" y="176"/>
                </a:lnTo>
                <a:lnTo>
                  <a:pt x="3697" y="176"/>
                </a:lnTo>
                <a:lnTo>
                  <a:pt x="3687" y="175"/>
                </a:lnTo>
                <a:lnTo>
                  <a:pt x="3683" y="175"/>
                </a:lnTo>
                <a:lnTo>
                  <a:pt x="3674" y="175"/>
                </a:lnTo>
                <a:lnTo>
                  <a:pt x="3669" y="176"/>
                </a:lnTo>
                <a:lnTo>
                  <a:pt x="3660" y="177"/>
                </a:lnTo>
                <a:lnTo>
                  <a:pt x="3657" y="177"/>
                </a:lnTo>
                <a:lnTo>
                  <a:pt x="3650" y="176"/>
                </a:lnTo>
                <a:lnTo>
                  <a:pt x="3643" y="176"/>
                </a:lnTo>
                <a:lnTo>
                  <a:pt x="3634" y="174"/>
                </a:lnTo>
                <a:lnTo>
                  <a:pt x="3631" y="174"/>
                </a:lnTo>
                <a:lnTo>
                  <a:pt x="3625" y="174"/>
                </a:lnTo>
                <a:lnTo>
                  <a:pt x="3620" y="174"/>
                </a:lnTo>
                <a:lnTo>
                  <a:pt x="3614" y="174"/>
                </a:lnTo>
                <a:lnTo>
                  <a:pt x="3611" y="175"/>
                </a:lnTo>
                <a:lnTo>
                  <a:pt x="3603" y="175"/>
                </a:lnTo>
                <a:lnTo>
                  <a:pt x="3598" y="175"/>
                </a:lnTo>
                <a:lnTo>
                  <a:pt x="3590" y="174"/>
                </a:lnTo>
                <a:lnTo>
                  <a:pt x="3581" y="174"/>
                </a:lnTo>
                <a:lnTo>
                  <a:pt x="3572" y="173"/>
                </a:lnTo>
                <a:lnTo>
                  <a:pt x="3561" y="173"/>
                </a:lnTo>
                <a:lnTo>
                  <a:pt x="3554" y="173"/>
                </a:lnTo>
                <a:lnTo>
                  <a:pt x="3543" y="173"/>
                </a:lnTo>
                <a:lnTo>
                  <a:pt x="3536" y="172"/>
                </a:lnTo>
                <a:lnTo>
                  <a:pt x="3529" y="171"/>
                </a:lnTo>
                <a:lnTo>
                  <a:pt x="3522" y="171"/>
                </a:lnTo>
                <a:lnTo>
                  <a:pt x="3514" y="170"/>
                </a:lnTo>
                <a:lnTo>
                  <a:pt x="3506" y="170"/>
                </a:lnTo>
                <a:lnTo>
                  <a:pt x="3499" y="168"/>
                </a:lnTo>
                <a:lnTo>
                  <a:pt x="3492" y="168"/>
                </a:lnTo>
                <a:lnTo>
                  <a:pt x="3482" y="166"/>
                </a:lnTo>
                <a:lnTo>
                  <a:pt x="3476" y="165"/>
                </a:lnTo>
                <a:lnTo>
                  <a:pt x="3467" y="166"/>
                </a:lnTo>
                <a:lnTo>
                  <a:pt x="3455" y="167"/>
                </a:lnTo>
                <a:lnTo>
                  <a:pt x="3445" y="168"/>
                </a:lnTo>
                <a:lnTo>
                  <a:pt x="3441" y="168"/>
                </a:lnTo>
                <a:lnTo>
                  <a:pt x="3433" y="170"/>
                </a:lnTo>
                <a:lnTo>
                  <a:pt x="3425" y="170"/>
                </a:lnTo>
                <a:lnTo>
                  <a:pt x="3419" y="170"/>
                </a:lnTo>
                <a:lnTo>
                  <a:pt x="3413" y="171"/>
                </a:lnTo>
                <a:lnTo>
                  <a:pt x="3410" y="171"/>
                </a:lnTo>
                <a:lnTo>
                  <a:pt x="3399" y="172"/>
                </a:lnTo>
                <a:lnTo>
                  <a:pt x="3393" y="173"/>
                </a:lnTo>
                <a:lnTo>
                  <a:pt x="3385" y="174"/>
                </a:lnTo>
                <a:lnTo>
                  <a:pt x="3377" y="174"/>
                </a:lnTo>
                <a:lnTo>
                  <a:pt x="3364" y="173"/>
                </a:lnTo>
                <a:lnTo>
                  <a:pt x="3352" y="173"/>
                </a:lnTo>
                <a:lnTo>
                  <a:pt x="3346" y="171"/>
                </a:lnTo>
                <a:lnTo>
                  <a:pt x="3330" y="170"/>
                </a:lnTo>
                <a:lnTo>
                  <a:pt x="3324" y="168"/>
                </a:lnTo>
                <a:lnTo>
                  <a:pt x="3314" y="167"/>
                </a:lnTo>
                <a:lnTo>
                  <a:pt x="3307" y="167"/>
                </a:lnTo>
                <a:lnTo>
                  <a:pt x="3300" y="166"/>
                </a:lnTo>
                <a:lnTo>
                  <a:pt x="3294" y="166"/>
                </a:lnTo>
                <a:lnTo>
                  <a:pt x="3286" y="166"/>
                </a:lnTo>
                <a:lnTo>
                  <a:pt x="3281" y="165"/>
                </a:lnTo>
                <a:lnTo>
                  <a:pt x="3274" y="165"/>
                </a:lnTo>
                <a:lnTo>
                  <a:pt x="3269" y="165"/>
                </a:lnTo>
                <a:lnTo>
                  <a:pt x="3259" y="165"/>
                </a:lnTo>
                <a:lnTo>
                  <a:pt x="3256" y="165"/>
                </a:lnTo>
                <a:lnTo>
                  <a:pt x="3245" y="164"/>
                </a:lnTo>
                <a:lnTo>
                  <a:pt x="3236" y="164"/>
                </a:lnTo>
                <a:lnTo>
                  <a:pt x="3228" y="164"/>
                </a:lnTo>
                <a:lnTo>
                  <a:pt x="3218" y="163"/>
                </a:lnTo>
                <a:lnTo>
                  <a:pt x="3211" y="163"/>
                </a:lnTo>
                <a:lnTo>
                  <a:pt x="3202" y="162"/>
                </a:lnTo>
                <a:lnTo>
                  <a:pt x="3196" y="162"/>
                </a:lnTo>
                <a:lnTo>
                  <a:pt x="3183" y="162"/>
                </a:lnTo>
                <a:lnTo>
                  <a:pt x="3176" y="162"/>
                </a:lnTo>
                <a:lnTo>
                  <a:pt x="3168" y="162"/>
                </a:lnTo>
                <a:lnTo>
                  <a:pt x="3162" y="162"/>
                </a:lnTo>
                <a:lnTo>
                  <a:pt x="3162" y="162"/>
                </a:lnTo>
                <a:lnTo>
                  <a:pt x="3157" y="161"/>
                </a:lnTo>
                <a:lnTo>
                  <a:pt x="3146" y="161"/>
                </a:lnTo>
                <a:lnTo>
                  <a:pt x="3141" y="161"/>
                </a:lnTo>
                <a:lnTo>
                  <a:pt x="3130" y="162"/>
                </a:lnTo>
                <a:lnTo>
                  <a:pt x="3116" y="162"/>
                </a:lnTo>
                <a:lnTo>
                  <a:pt x="3114" y="162"/>
                </a:lnTo>
                <a:lnTo>
                  <a:pt x="3100" y="162"/>
                </a:lnTo>
                <a:lnTo>
                  <a:pt x="3086" y="163"/>
                </a:lnTo>
                <a:lnTo>
                  <a:pt x="3076" y="163"/>
                </a:lnTo>
                <a:lnTo>
                  <a:pt x="3071" y="163"/>
                </a:lnTo>
                <a:lnTo>
                  <a:pt x="3056" y="162"/>
                </a:lnTo>
                <a:lnTo>
                  <a:pt x="3038" y="163"/>
                </a:lnTo>
                <a:lnTo>
                  <a:pt x="3036" y="163"/>
                </a:lnTo>
                <a:lnTo>
                  <a:pt x="3019" y="164"/>
                </a:lnTo>
                <a:lnTo>
                  <a:pt x="3016" y="163"/>
                </a:lnTo>
                <a:lnTo>
                  <a:pt x="3007" y="163"/>
                </a:lnTo>
                <a:lnTo>
                  <a:pt x="3001" y="163"/>
                </a:lnTo>
                <a:lnTo>
                  <a:pt x="2992" y="162"/>
                </a:lnTo>
                <a:lnTo>
                  <a:pt x="2992" y="162"/>
                </a:lnTo>
                <a:lnTo>
                  <a:pt x="2991" y="162"/>
                </a:lnTo>
                <a:lnTo>
                  <a:pt x="2984" y="162"/>
                </a:lnTo>
                <a:lnTo>
                  <a:pt x="2974" y="162"/>
                </a:lnTo>
                <a:lnTo>
                  <a:pt x="2964" y="161"/>
                </a:lnTo>
                <a:lnTo>
                  <a:pt x="2955" y="161"/>
                </a:lnTo>
                <a:lnTo>
                  <a:pt x="2945" y="160"/>
                </a:lnTo>
                <a:lnTo>
                  <a:pt x="2941" y="160"/>
                </a:lnTo>
                <a:lnTo>
                  <a:pt x="2928" y="159"/>
                </a:lnTo>
                <a:lnTo>
                  <a:pt x="2918" y="157"/>
                </a:lnTo>
                <a:lnTo>
                  <a:pt x="2907" y="157"/>
                </a:lnTo>
                <a:lnTo>
                  <a:pt x="2886" y="153"/>
                </a:lnTo>
                <a:lnTo>
                  <a:pt x="2863" y="153"/>
                </a:lnTo>
                <a:lnTo>
                  <a:pt x="2846" y="154"/>
                </a:lnTo>
                <a:lnTo>
                  <a:pt x="2833" y="154"/>
                </a:lnTo>
                <a:lnTo>
                  <a:pt x="2818" y="154"/>
                </a:lnTo>
                <a:lnTo>
                  <a:pt x="2797" y="155"/>
                </a:lnTo>
                <a:lnTo>
                  <a:pt x="2781" y="155"/>
                </a:lnTo>
                <a:lnTo>
                  <a:pt x="2780" y="155"/>
                </a:lnTo>
                <a:lnTo>
                  <a:pt x="2663" y="165"/>
                </a:lnTo>
                <a:lnTo>
                  <a:pt x="2549" y="167"/>
                </a:lnTo>
                <a:lnTo>
                  <a:pt x="2518" y="168"/>
                </a:lnTo>
                <a:lnTo>
                  <a:pt x="2488" y="170"/>
                </a:lnTo>
                <a:lnTo>
                  <a:pt x="2438" y="171"/>
                </a:lnTo>
                <a:lnTo>
                  <a:pt x="2343" y="174"/>
                </a:lnTo>
                <a:lnTo>
                  <a:pt x="2213" y="177"/>
                </a:lnTo>
                <a:lnTo>
                  <a:pt x="2199" y="178"/>
                </a:lnTo>
                <a:lnTo>
                  <a:pt x="2145" y="179"/>
                </a:lnTo>
                <a:lnTo>
                  <a:pt x="2064" y="179"/>
                </a:lnTo>
                <a:lnTo>
                  <a:pt x="2001" y="178"/>
                </a:lnTo>
                <a:lnTo>
                  <a:pt x="1954" y="176"/>
                </a:lnTo>
                <a:lnTo>
                  <a:pt x="1886" y="174"/>
                </a:lnTo>
                <a:lnTo>
                  <a:pt x="1750" y="160"/>
                </a:lnTo>
                <a:lnTo>
                  <a:pt x="1667" y="151"/>
                </a:lnTo>
                <a:lnTo>
                  <a:pt x="1562" y="149"/>
                </a:lnTo>
                <a:lnTo>
                  <a:pt x="1050" y="149"/>
                </a:lnTo>
                <a:lnTo>
                  <a:pt x="258" y="155"/>
                </a:lnTo>
                <a:lnTo>
                  <a:pt x="0" y="157"/>
                </a:lnTo>
                <a:lnTo>
                  <a:pt x="0" y="157"/>
                </a:lnTo>
                <a:close/>
              </a:path>
            </a:pathLst>
          </a:custGeom>
          <a:solidFill>
            <a:srgbClr val="CCFFCC"/>
          </a:solidFill>
          <a:ln w="9525">
            <a:noFill/>
            <a:round/>
            <a:headEnd/>
            <a:tailEnd/>
          </a:ln>
        </p:spPr>
        <p:txBody>
          <a:bodyPr/>
          <a:lstStyle/>
          <a:p>
            <a:endParaRPr lang="en-GB"/>
          </a:p>
        </p:txBody>
      </p:sp>
      <p:sp>
        <p:nvSpPr>
          <p:cNvPr id="53" name="Freeform 2448"/>
          <p:cNvSpPr>
            <a:spLocks/>
          </p:cNvSpPr>
          <p:nvPr>
            <p:custDataLst>
              <p:tags r:id="rId44"/>
            </p:custDataLst>
          </p:nvPr>
        </p:nvSpPr>
        <p:spPr bwMode="auto">
          <a:xfrm>
            <a:off x="400988" y="2308232"/>
            <a:ext cx="8161157" cy="185965"/>
          </a:xfrm>
          <a:custGeom>
            <a:avLst/>
            <a:gdLst/>
            <a:ahLst/>
            <a:cxnLst>
              <a:cxn ang="0">
                <a:pos x="2518" y="168"/>
              </a:cxn>
              <a:cxn ang="0">
                <a:pos x="2964" y="161"/>
              </a:cxn>
              <a:cxn ang="0">
                <a:pos x="3114" y="162"/>
              </a:cxn>
              <a:cxn ang="0">
                <a:pos x="3245" y="164"/>
              </a:cxn>
              <a:cxn ang="0">
                <a:pos x="3385" y="174"/>
              </a:cxn>
              <a:cxn ang="0">
                <a:pos x="3514" y="170"/>
              </a:cxn>
              <a:cxn ang="0">
                <a:pos x="3634" y="174"/>
              </a:cxn>
              <a:cxn ang="0">
                <a:pos x="3761" y="174"/>
              </a:cxn>
              <a:cxn ang="0">
                <a:pos x="3900" y="170"/>
              </a:cxn>
              <a:cxn ang="0">
                <a:pos x="4074" y="176"/>
              </a:cxn>
              <a:cxn ang="0">
                <a:pos x="4307" y="179"/>
              </a:cxn>
              <a:cxn ang="0">
                <a:pos x="4582" y="185"/>
              </a:cxn>
              <a:cxn ang="0">
                <a:pos x="4802" y="171"/>
              </a:cxn>
              <a:cxn ang="0">
                <a:pos x="4939" y="171"/>
              </a:cxn>
              <a:cxn ang="0">
                <a:pos x="5111" y="157"/>
              </a:cxn>
              <a:cxn ang="0">
                <a:pos x="5280" y="155"/>
              </a:cxn>
              <a:cxn ang="0">
                <a:pos x="5445" y="162"/>
              </a:cxn>
              <a:cxn ang="0">
                <a:pos x="5576" y="163"/>
              </a:cxn>
              <a:cxn ang="0">
                <a:pos x="5706" y="167"/>
              </a:cxn>
              <a:cxn ang="0">
                <a:pos x="5897" y="168"/>
              </a:cxn>
              <a:cxn ang="0">
                <a:pos x="6218" y="153"/>
              </a:cxn>
              <a:cxn ang="0">
                <a:pos x="6455" y="142"/>
              </a:cxn>
              <a:cxn ang="0">
                <a:pos x="6721" y="132"/>
              </a:cxn>
              <a:cxn ang="0">
                <a:pos x="6975" y="118"/>
              </a:cxn>
              <a:cxn ang="0">
                <a:pos x="7190" y="98"/>
              </a:cxn>
              <a:cxn ang="0">
                <a:pos x="7378" y="92"/>
              </a:cxn>
              <a:cxn ang="0">
                <a:pos x="7559" y="63"/>
              </a:cxn>
              <a:cxn ang="0">
                <a:pos x="7793" y="55"/>
              </a:cxn>
              <a:cxn ang="0">
                <a:pos x="8121" y="35"/>
              </a:cxn>
              <a:cxn ang="0">
                <a:pos x="8335" y="10"/>
              </a:cxn>
              <a:cxn ang="0">
                <a:pos x="8229" y="25"/>
              </a:cxn>
              <a:cxn ang="0">
                <a:pos x="7973" y="48"/>
              </a:cxn>
              <a:cxn ang="0">
                <a:pos x="7660" y="59"/>
              </a:cxn>
              <a:cxn ang="0">
                <a:pos x="7470" y="68"/>
              </a:cxn>
              <a:cxn ang="0">
                <a:pos x="7275" y="103"/>
              </a:cxn>
              <a:cxn ang="0">
                <a:pos x="7098" y="108"/>
              </a:cxn>
              <a:cxn ang="0">
                <a:pos x="6834" y="132"/>
              </a:cxn>
              <a:cxn ang="0">
                <a:pos x="6585" y="142"/>
              </a:cxn>
              <a:cxn ang="0">
                <a:pos x="6335" y="148"/>
              </a:cxn>
              <a:cxn ang="0">
                <a:pos x="6062" y="167"/>
              </a:cxn>
              <a:cxn ang="0">
                <a:pos x="5765" y="172"/>
              </a:cxn>
              <a:cxn ang="0">
                <a:pos x="5636" y="170"/>
              </a:cxn>
              <a:cxn ang="0">
                <a:pos x="5525" y="167"/>
              </a:cxn>
              <a:cxn ang="0">
                <a:pos x="5385" y="161"/>
              </a:cxn>
              <a:cxn ang="0">
                <a:pos x="5236" y="160"/>
              </a:cxn>
              <a:cxn ang="0">
                <a:pos x="5005" y="171"/>
              </a:cxn>
              <a:cxn ang="0">
                <a:pos x="4867" y="174"/>
              </a:cxn>
              <a:cxn ang="0">
                <a:pos x="4711" y="184"/>
              </a:cxn>
              <a:cxn ang="0">
                <a:pos x="4470" y="192"/>
              </a:cxn>
              <a:cxn ang="0">
                <a:pos x="4204" y="180"/>
              </a:cxn>
              <a:cxn ang="0">
                <a:pos x="3983" y="178"/>
              </a:cxn>
              <a:cxn ang="0">
                <a:pos x="3833" y="176"/>
              </a:cxn>
              <a:cxn ang="0">
                <a:pos x="3697" y="180"/>
              </a:cxn>
              <a:cxn ang="0">
                <a:pos x="3590" y="178"/>
              </a:cxn>
              <a:cxn ang="0">
                <a:pos x="3445" y="173"/>
              </a:cxn>
              <a:cxn ang="0">
                <a:pos x="3307" y="171"/>
              </a:cxn>
              <a:cxn ang="0">
                <a:pos x="3176" y="166"/>
              </a:cxn>
              <a:cxn ang="0">
                <a:pos x="3019" y="167"/>
              </a:cxn>
              <a:cxn ang="0">
                <a:pos x="2863" y="158"/>
              </a:cxn>
              <a:cxn ang="0">
                <a:pos x="2001" y="183"/>
              </a:cxn>
            </a:cxnLst>
            <a:rect l="0" t="0" r="r" b="b"/>
            <a:pathLst>
              <a:path w="8426" h="193">
                <a:moveTo>
                  <a:pt x="0" y="157"/>
                </a:moveTo>
                <a:lnTo>
                  <a:pt x="258" y="155"/>
                </a:lnTo>
                <a:lnTo>
                  <a:pt x="1050" y="149"/>
                </a:lnTo>
                <a:lnTo>
                  <a:pt x="1562" y="149"/>
                </a:lnTo>
                <a:lnTo>
                  <a:pt x="1667" y="151"/>
                </a:lnTo>
                <a:lnTo>
                  <a:pt x="1750" y="160"/>
                </a:lnTo>
                <a:lnTo>
                  <a:pt x="1886" y="174"/>
                </a:lnTo>
                <a:lnTo>
                  <a:pt x="1954" y="176"/>
                </a:lnTo>
                <a:lnTo>
                  <a:pt x="2001" y="178"/>
                </a:lnTo>
                <a:lnTo>
                  <a:pt x="2064" y="179"/>
                </a:lnTo>
                <a:lnTo>
                  <a:pt x="2145" y="179"/>
                </a:lnTo>
                <a:lnTo>
                  <a:pt x="2199" y="178"/>
                </a:lnTo>
                <a:lnTo>
                  <a:pt x="2213" y="177"/>
                </a:lnTo>
                <a:lnTo>
                  <a:pt x="2343" y="174"/>
                </a:lnTo>
                <a:lnTo>
                  <a:pt x="2438" y="171"/>
                </a:lnTo>
                <a:lnTo>
                  <a:pt x="2488" y="170"/>
                </a:lnTo>
                <a:lnTo>
                  <a:pt x="2518" y="168"/>
                </a:lnTo>
                <a:lnTo>
                  <a:pt x="2549" y="167"/>
                </a:lnTo>
                <a:lnTo>
                  <a:pt x="2663" y="165"/>
                </a:lnTo>
                <a:lnTo>
                  <a:pt x="2780" y="155"/>
                </a:lnTo>
                <a:lnTo>
                  <a:pt x="2781" y="155"/>
                </a:lnTo>
                <a:lnTo>
                  <a:pt x="2797" y="155"/>
                </a:lnTo>
                <a:lnTo>
                  <a:pt x="2818" y="154"/>
                </a:lnTo>
                <a:lnTo>
                  <a:pt x="2833" y="154"/>
                </a:lnTo>
                <a:lnTo>
                  <a:pt x="2846" y="154"/>
                </a:lnTo>
                <a:lnTo>
                  <a:pt x="2863" y="153"/>
                </a:lnTo>
                <a:lnTo>
                  <a:pt x="2886" y="153"/>
                </a:lnTo>
                <a:lnTo>
                  <a:pt x="2907" y="157"/>
                </a:lnTo>
                <a:lnTo>
                  <a:pt x="2918" y="157"/>
                </a:lnTo>
                <a:lnTo>
                  <a:pt x="2928" y="159"/>
                </a:lnTo>
                <a:lnTo>
                  <a:pt x="2941" y="160"/>
                </a:lnTo>
                <a:lnTo>
                  <a:pt x="2945" y="160"/>
                </a:lnTo>
                <a:lnTo>
                  <a:pt x="2955" y="161"/>
                </a:lnTo>
                <a:lnTo>
                  <a:pt x="2964" y="161"/>
                </a:lnTo>
                <a:lnTo>
                  <a:pt x="2974" y="162"/>
                </a:lnTo>
                <a:lnTo>
                  <a:pt x="2984" y="162"/>
                </a:lnTo>
                <a:lnTo>
                  <a:pt x="2991" y="162"/>
                </a:lnTo>
                <a:lnTo>
                  <a:pt x="2992" y="162"/>
                </a:lnTo>
                <a:lnTo>
                  <a:pt x="2992" y="162"/>
                </a:lnTo>
                <a:lnTo>
                  <a:pt x="3001" y="163"/>
                </a:lnTo>
                <a:lnTo>
                  <a:pt x="3007" y="163"/>
                </a:lnTo>
                <a:lnTo>
                  <a:pt x="3016" y="163"/>
                </a:lnTo>
                <a:lnTo>
                  <a:pt x="3019" y="164"/>
                </a:lnTo>
                <a:lnTo>
                  <a:pt x="3036" y="163"/>
                </a:lnTo>
                <a:lnTo>
                  <a:pt x="3038" y="163"/>
                </a:lnTo>
                <a:lnTo>
                  <a:pt x="3056" y="162"/>
                </a:lnTo>
                <a:lnTo>
                  <a:pt x="3071" y="163"/>
                </a:lnTo>
                <a:lnTo>
                  <a:pt x="3076" y="163"/>
                </a:lnTo>
                <a:lnTo>
                  <a:pt x="3086" y="163"/>
                </a:lnTo>
                <a:lnTo>
                  <a:pt x="3100" y="162"/>
                </a:lnTo>
                <a:lnTo>
                  <a:pt x="3114" y="162"/>
                </a:lnTo>
                <a:lnTo>
                  <a:pt x="3116" y="162"/>
                </a:lnTo>
                <a:lnTo>
                  <a:pt x="3130" y="162"/>
                </a:lnTo>
                <a:lnTo>
                  <a:pt x="3141" y="161"/>
                </a:lnTo>
                <a:lnTo>
                  <a:pt x="3146" y="161"/>
                </a:lnTo>
                <a:lnTo>
                  <a:pt x="3157" y="161"/>
                </a:lnTo>
                <a:lnTo>
                  <a:pt x="3162" y="162"/>
                </a:lnTo>
                <a:lnTo>
                  <a:pt x="3162" y="162"/>
                </a:lnTo>
                <a:lnTo>
                  <a:pt x="3168" y="162"/>
                </a:lnTo>
                <a:lnTo>
                  <a:pt x="3176" y="162"/>
                </a:lnTo>
                <a:lnTo>
                  <a:pt x="3183" y="162"/>
                </a:lnTo>
                <a:lnTo>
                  <a:pt x="3196" y="162"/>
                </a:lnTo>
                <a:lnTo>
                  <a:pt x="3202" y="162"/>
                </a:lnTo>
                <a:lnTo>
                  <a:pt x="3211" y="163"/>
                </a:lnTo>
                <a:lnTo>
                  <a:pt x="3218" y="163"/>
                </a:lnTo>
                <a:lnTo>
                  <a:pt x="3228" y="164"/>
                </a:lnTo>
                <a:lnTo>
                  <a:pt x="3236" y="164"/>
                </a:lnTo>
                <a:lnTo>
                  <a:pt x="3245" y="164"/>
                </a:lnTo>
                <a:lnTo>
                  <a:pt x="3256" y="165"/>
                </a:lnTo>
                <a:lnTo>
                  <a:pt x="3259" y="165"/>
                </a:lnTo>
                <a:lnTo>
                  <a:pt x="3269" y="165"/>
                </a:lnTo>
                <a:lnTo>
                  <a:pt x="3274" y="165"/>
                </a:lnTo>
                <a:lnTo>
                  <a:pt x="3281" y="165"/>
                </a:lnTo>
                <a:lnTo>
                  <a:pt x="3286" y="166"/>
                </a:lnTo>
                <a:lnTo>
                  <a:pt x="3294" y="166"/>
                </a:lnTo>
                <a:lnTo>
                  <a:pt x="3300" y="166"/>
                </a:lnTo>
                <a:lnTo>
                  <a:pt x="3307" y="167"/>
                </a:lnTo>
                <a:lnTo>
                  <a:pt x="3314" y="167"/>
                </a:lnTo>
                <a:lnTo>
                  <a:pt x="3324" y="168"/>
                </a:lnTo>
                <a:lnTo>
                  <a:pt x="3330" y="170"/>
                </a:lnTo>
                <a:lnTo>
                  <a:pt x="3346" y="171"/>
                </a:lnTo>
                <a:lnTo>
                  <a:pt x="3352" y="173"/>
                </a:lnTo>
                <a:lnTo>
                  <a:pt x="3364" y="173"/>
                </a:lnTo>
                <a:lnTo>
                  <a:pt x="3377" y="174"/>
                </a:lnTo>
                <a:lnTo>
                  <a:pt x="3385" y="174"/>
                </a:lnTo>
                <a:lnTo>
                  <a:pt x="3393" y="173"/>
                </a:lnTo>
                <a:lnTo>
                  <a:pt x="3399" y="172"/>
                </a:lnTo>
                <a:lnTo>
                  <a:pt x="3410" y="171"/>
                </a:lnTo>
                <a:lnTo>
                  <a:pt x="3413" y="171"/>
                </a:lnTo>
                <a:lnTo>
                  <a:pt x="3419" y="170"/>
                </a:lnTo>
                <a:lnTo>
                  <a:pt x="3425" y="170"/>
                </a:lnTo>
                <a:lnTo>
                  <a:pt x="3433" y="170"/>
                </a:lnTo>
                <a:lnTo>
                  <a:pt x="3441" y="168"/>
                </a:lnTo>
                <a:lnTo>
                  <a:pt x="3445" y="168"/>
                </a:lnTo>
                <a:lnTo>
                  <a:pt x="3455" y="167"/>
                </a:lnTo>
                <a:lnTo>
                  <a:pt x="3467" y="166"/>
                </a:lnTo>
                <a:lnTo>
                  <a:pt x="3476" y="165"/>
                </a:lnTo>
                <a:lnTo>
                  <a:pt x="3482" y="166"/>
                </a:lnTo>
                <a:lnTo>
                  <a:pt x="3492" y="168"/>
                </a:lnTo>
                <a:lnTo>
                  <a:pt x="3499" y="168"/>
                </a:lnTo>
                <a:lnTo>
                  <a:pt x="3506" y="170"/>
                </a:lnTo>
                <a:lnTo>
                  <a:pt x="3514" y="170"/>
                </a:lnTo>
                <a:lnTo>
                  <a:pt x="3522" y="171"/>
                </a:lnTo>
                <a:lnTo>
                  <a:pt x="3529" y="171"/>
                </a:lnTo>
                <a:lnTo>
                  <a:pt x="3536" y="172"/>
                </a:lnTo>
                <a:lnTo>
                  <a:pt x="3543" y="173"/>
                </a:lnTo>
                <a:lnTo>
                  <a:pt x="3554" y="173"/>
                </a:lnTo>
                <a:lnTo>
                  <a:pt x="3561" y="173"/>
                </a:lnTo>
                <a:lnTo>
                  <a:pt x="3572" y="173"/>
                </a:lnTo>
                <a:lnTo>
                  <a:pt x="3581" y="174"/>
                </a:lnTo>
                <a:lnTo>
                  <a:pt x="3590" y="174"/>
                </a:lnTo>
                <a:lnTo>
                  <a:pt x="3598" y="175"/>
                </a:lnTo>
                <a:lnTo>
                  <a:pt x="3603" y="175"/>
                </a:lnTo>
                <a:lnTo>
                  <a:pt x="3611" y="175"/>
                </a:lnTo>
                <a:lnTo>
                  <a:pt x="3614" y="174"/>
                </a:lnTo>
                <a:lnTo>
                  <a:pt x="3620" y="174"/>
                </a:lnTo>
                <a:lnTo>
                  <a:pt x="3625" y="174"/>
                </a:lnTo>
                <a:lnTo>
                  <a:pt x="3631" y="174"/>
                </a:lnTo>
                <a:lnTo>
                  <a:pt x="3634" y="174"/>
                </a:lnTo>
                <a:lnTo>
                  <a:pt x="3643" y="176"/>
                </a:lnTo>
                <a:lnTo>
                  <a:pt x="3650" y="176"/>
                </a:lnTo>
                <a:lnTo>
                  <a:pt x="3657" y="177"/>
                </a:lnTo>
                <a:lnTo>
                  <a:pt x="3660" y="177"/>
                </a:lnTo>
                <a:lnTo>
                  <a:pt x="3669" y="176"/>
                </a:lnTo>
                <a:lnTo>
                  <a:pt x="3674" y="175"/>
                </a:lnTo>
                <a:lnTo>
                  <a:pt x="3683" y="175"/>
                </a:lnTo>
                <a:lnTo>
                  <a:pt x="3687" y="175"/>
                </a:lnTo>
                <a:lnTo>
                  <a:pt x="3697" y="176"/>
                </a:lnTo>
                <a:lnTo>
                  <a:pt x="3703" y="176"/>
                </a:lnTo>
                <a:lnTo>
                  <a:pt x="3713" y="176"/>
                </a:lnTo>
                <a:lnTo>
                  <a:pt x="3723" y="176"/>
                </a:lnTo>
                <a:lnTo>
                  <a:pt x="3725" y="176"/>
                </a:lnTo>
                <a:lnTo>
                  <a:pt x="3740" y="176"/>
                </a:lnTo>
                <a:lnTo>
                  <a:pt x="3747" y="175"/>
                </a:lnTo>
                <a:lnTo>
                  <a:pt x="3755" y="175"/>
                </a:lnTo>
                <a:lnTo>
                  <a:pt x="3761" y="174"/>
                </a:lnTo>
                <a:lnTo>
                  <a:pt x="3768" y="174"/>
                </a:lnTo>
                <a:lnTo>
                  <a:pt x="3777" y="174"/>
                </a:lnTo>
                <a:lnTo>
                  <a:pt x="3786" y="174"/>
                </a:lnTo>
                <a:lnTo>
                  <a:pt x="3793" y="174"/>
                </a:lnTo>
                <a:lnTo>
                  <a:pt x="3801" y="173"/>
                </a:lnTo>
                <a:lnTo>
                  <a:pt x="3811" y="173"/>
                </a:lnTo>
                <a:lnTo>
                  <a:pt x="3818" y="173"/>
                </a:lnTo>
                <a:lnTo>
                  <a:pt x="3829" y="172"/>
                </a:lnTo>
                <a:lnTo>
                  <a:pt x="3833" y="172"/>
                </a:lnTo>
                <a:lnTo>
                  <a:pt x="3840" y="171"/>
                </a:lnTo>
                <a:lnTo>
                  <a:pt x="3850" y="171"/>
                </a:lnTo>
                <a:lnTo>
                  <a:pt x="3858" y="170"/>
                </a:lnTo>
                <a:lnTo>
                  <a:pt x="3869" y="170"/>
                </a:lnTo>
                <a:lnTo>
                  <a:pt x="3875" y="170"/>
                </a:lnTo>
                <a:lnTo>
                  <a:pt x="3887" y="170"/>
                </a:lnTo>
                <a:lnTo>
                  <a:pt x="3893" y="170"/>
                </a:lnTo>
                <a:lnTo>
                  <a:pt x="3900" y="170"/>
                </a:lnTo>
                <a:lnTo>
                  <a:pt x="3907" y="171"/>
                </a:lnTo>
                <a:lnTo>
                  <a:pt x="3917" y="171"/>
                </a:lnTo>
                <a:lnTo>
                  <a:pt x="3923" y="171"/>
                </a:lnTo>
                <a:lnTo>
                  <a:pt x="3931" y="172"/>
                </a:lnTo>
                <a:lnTo>
                  <a:pt x="3945" y="173"/>
                </a:lnTo>
                <a:lnTo>
                  <a:pt x="3957" y="174"/>
                </a:lnTo>
                <a:lnTo>
                  <a:pt x="3966" y="174"/>
                </a:lnTo>
                <a:lnTo>
                  <a:pt x="3978" y="174"/>
                </a:lnTo>
                <a:lnTo>
                  <a:pt x="3983" y="174"/>
                </a:lnTo>
                <a:lnTo>
                  <a:pt x="3994" y="174"/>
                </a:lnTo>
                <a:lnTo>
                  <a:pt x="4009" y="174"/>
                </a:lnTo>
                <a:lnTo>
                  <a:pt x="4018" y="174"/>
                </a:lnTo>
                <a:lnTo>
                  <a:pt x="4033" y="175"/>
                </a:lnTo>
                <a:lnTo>
                  <a:pt x="4044" y="175"/>
                </a:lnTo>
                <a:lnTo>
                  <a:pt x="4053" y="175"/>
                </a:lnTo>
                <a:lnTo>
                  <a:pt x="4061" y="176"/>
                </a:lnTo>
                <a:lnTo>
                  <a:pt x="4074" y="176"/>
                </a:lnTo>
                <a:lnTo>
                  <a:pt x="4088" y="176"/>
                </a:lnTo>
                <a:lnTo>
                  <a:pt x="4098" y="176"/>
                </a:lnTo>
                <a:lnTo>
                  <a:pt x="4107" y="176"/>
                </a:lnTo>
                <a:lnTo>
                  <a:pt x="4119" y="176"/>
                </a:lnTo>
                <a:lnTo>
                  <a:pt x="4145" y="176"/>
                </a:lnTo>
                <a:lnTo>
                  <a:pt x="4151" y="177"/>
                </a:lnTo>
                <a:lnTo>
                  <a:pt x="4158" y="177"/>
                </a:lnTo>
                <a:lnTo>
                  <a:pt x="4193" y="176"/>
                </a:lnTo>
                <a:lnTo>
                  <a:pt x="4204" y="176"/>
                </a:lnTo>
                <a:lnTo>
                  <a:pt x="4223" y="176"/>
                </a:lnTo>
                <a:lnTo>
                  <a:pt x="4230" y="176"/>
                </a:lnTo>
                <a:lnTo>
                  <a:pt x="4244" y="177"/>
                </a:lnTo>
                <a:lnTo>
                  <a:pt x="4265" y="178"/>
                </a:lnTo>
                <a:lnTo>
                  <a:pt x="4279" y="178"/>
                </a:lnTo>
                <a:lnTo>
                  <a:pt x="4285" y="179"/>
                </a:lnTo>
                <a:lnTo>
                  <a:pt x="4298" y="179"/>
                </a:lnTo>
                <a:lnTo>
                  <a:pt x="4307" y="179"/>
                </a:lnTo>
                <a:lnTo>
                  <a:pt x="4309" y="179"/>
                </a:lnTo>
                <a:lnTo>
                  <a:pt x="4343" y="180"/>
                </a:lnTo>
                <a:lnTo>
                  <a:pt x="4347" y="180"/>
                </a:lnTo>
                <a:lnTo>
                  <a:pt x="4393" y="184"/>
                </a:lnTo>
                <a:lnTo>
                  <a:pt x="4411" y="184"/>
                </a:lnTo>
                <a:lnTo>
                  <a:pt x="4432" y="185"/>
                </a:lnTo>
                <a:lnTo>
                  <a:pt x="4437" y="186"/>
                </a:lnTo>
                <a:lnTo>
                  <a:pt x="4461" y="188"/>
                </a:lnTo>
                <a:lnTo>
                  <a:pt x="4470" y="188"/>
                </a:lnTo>
                <a:lnTo>
                  <a:pt x="4485" y="187"/>
                </a:lnTo>
                <a:lnTo>
                  <a:pt x="4500" y="187"/>
                </a:lnTo>
                <a:lnTo>
                  <a:pt x="4512" y="187"/>
                </a:lnTo>
                <a:lnTo>
                  <a:pt x="4527" y="188"/>
                </a:lnTo>
                <a:lnTo>
                  <a:pt x="4541" y="188"/>
                </a:lnTo>
                <a:lnTo>
                  <a:pt x="4561" y="186"/>
                </a:lnTo>
                <a:lnTo>
                  <a:pt x="4572" y="186"/>
                </a:lnTo>
                <a:lnTo>
                  <a:pt x="4582" y="185"/>
                </a:lnTo>
                <a:lnTo>
                  <a:pt x="4604" y="187"/>
                </a:lnTo>
                <a:lnTo>
                  <a:pt x="4612" y="187"/>
                </a:lnTo>
                <a:lnTo>
                  <a:pt x="4626" y="188"/>
                </a:lnTo>
                <a:lnTo>
                  <a:pt x="4641" y="189"/>
                </a:lnTo>
                <a:lnTo>
                  <a:pt x="4658" y="187"/>
                </a:lnTo>
                <a:lnTo>
                  <a:pt x="4666" y="185"/>
                </a:lnTo>
                <a:lnTo>
                  <a:pt x="4681" y="183"/>
                </a:lnTo>
                <a:lnTo>
                  <a:pt x="4693" y="180"/>
                </a:lnTo>
                <a:lnTo>
                  <a:pt x="4711" y="179"/>
                </a:lnTo>
                <a:lnTo>
                  <a:pt x="4721" y="178"/>
                </a:lnTo>
                <a:lnTo>
                  <a:pt x="4742" y="174"/>
                </a:lnTo>
                <a:lnTo>
                  <a:pt x="4760" y="174"/>
                </a:lnTo>
                <a:lnTo>
                  <a:pt x="4772" y="173"/>
                </a:lnTo>
                <a:lnTo>
                  <a:pt x="4783" y="173"/>
                </a:lnTo>
                <a:lnTo>
                  <a:pt x="4791" y="172"/>
                </a:lnTo>
                <a:lnTo>
                  <a:pt x="4797" y="171"/>
                </a:lnTo>
                <a:lnTo>
                  <a:pt x="4802" y="171"/>
                </a:lnTo>
                <a:lnTo>
                  <a:pt x="4808" y="171"/>
                </a:lnTo>
                <a:lnTo>
                  <a:pt x="4818" y="171"/>
                </a:lnTo>
                <a:lnTo>
                  <a:pt x="4824" y="170"/>
                </a:lnTo>
                <a:lnTo>
                  <a:pt x="4834" y="170"/>
                </a:lnTo>
                <a:lnTo>
                  <a:pt x="4841" y="170"/>
                </a:lnTo>
                <a:lnTo>
                  <a:pt x="4848" y="170"/>
                </a:lnTo>
                <a:lnTo>
                  <a:pt x="4852" y="170"/>
                </a:lnTo>
                <a:lnTo>
                  <a:pt x="4861" y="170"/>
                </a:lnTo>
                <a:lnTo>
                  <a:pt x="4867" y="170"/>
                </a:lnTo>
                <a:lnTo>
                  <a:pt x="4875" y="170"/>
                </a:lnTo>
                <a:lnTo>
                  <a:pt x="4883" y="170"/>
                </a:lnTo>
                <a:lnTo>
                  <a:pt x="4890" y="170"/>
                </a:lnTo>
                <a:lnTo>
                  <a:pt x="4900" y="171"/>
                </a:lnTo>
                <a:lnTo>
                  <a:pt x="4907" y="171"/>
                </a:lnTo>
                <a:lnTo>
                  <a:pt x="4920" y="171"/>
                </a:lnTo>
                <a:lnTo>
                  <a:pt x="4930" y="171"/>
                </a:lnTo>
                <a:lnTo>
                  <a:pt x="4939" y="171"/>
                </a:lnTo>
                <a:lnTo>
                  <a:pt x="4948" y="170"/>
                </a:lnTo>
                <a:lnTo>
                  <a:pt x="4954" y="170"/>
                </a:lnTo>
                <a:lnTo>
                  <a:pt x="4960" y="170"/>
                </a:lnTo>
                <a:lnTo>
                  <a:pt x="4964" y="168"/>
                </a:lnTo>
                <a:lnTo>
                  <a:pt x="4968" y="168"/>
                </a:lnTo>
                <a:lnTo>
                  <a:pt x="4978" y="168"/>
                </a:lnTo>
                <a:lnTo>
                  <a:pt x="4982" y="167"/>
                </a:lnTo>
                <a:lnTo>
                  <a:pt x="4994" y="167"/>
                </a:lnTo>
                <a:lnTo>
                  <a:pt x="5005" y="166"/>
                </a:lnTo>
                <a:lnTo>
                  <a:pt x="5014" y="166"/>
                </a:lnTo>
                <a:lnTo>
                  <a:pt x="5027" y="165"/>
                </a:lnTo>
                <a:lnTo>
                  <a:pt x="5038" y="165"/>
                </a:lnTo>
                <a:lnTo>
                  <a:pt x="5047" y="164"/>
                </a:lnTo>
                <a:lnTo>
                  <a:pt x="5059" y="162"/>
                </a:lnTo>
                <a:lnTo>
                  <a:pt x="5076" y="160"/>
                </a:lnTo>
                <a:lnTo>
                  <a:pt x="5095" y="157"/>
                </a:lnTo>
                <a:lnTo>
                  <a:pt x="5111" y="157"/>
                </a:lnTo>
                <a:lnTo>
                  <a:pt x="5129" y="155"/>
                </a:lnTo>
                <a:lnTo>
                  <a:pt x="5151" y="155"/>
                </a:lnTo>
                <a:lnTo>
                  <a:pt x="5170" y="155"/>
                </a:lnTo>
                <a:lnTo>
                  <a:pt x="5195" y="155"/>
                </a:lnTo>
                <a:lnTo>
                  <a:pt x="5204" y="155"/>
                </a:lnTo>
                <a:lnTo>
                  <a:pt x="5214" y="155"/>
                </a:lnTo>
                <a:lnTo>
                  <a:pt x="5222" y="155"/>
                </a:lnTo>
                <a:lnTo>
                  <a:pt x="5231" y="155"/>
                </a:lnTo>
                <a:lnTo>
                  <a:pt x="5236" y="155"/>
                </a:lnTo>
                <a:lnTo>
                  <a:pt x="5240" y="155"/>
                </a:lnTo>
                <a:lnTo>
                  <a:pt x="5249" y="155"/>
                </a:lnTo>
                <a:lnTo>
                  <a:pt x="5253" y="155"/>
                </a:lnTo>
                <a:lnTo>
                  <a:pt x="5259" y="155"/>
                </a:lnTo>
                <a:lnTo>
                  <a:pt x="5262" y="155"/>
                </a:lnTo>
                <a:lnTo>
                  <a:pt x="5269" y="155"/>
                </a:lnTo>
                <a:lnTo>
                  <a:pt x="5273" y="155"/>
                </a:lnTo>
                <a:lnTo>
                  <a:pt x="5280" y="155"/>
                </a:lnTo>
                <a:lnTo>
                  <a:pt x="5288" y="155"/>
                </a:lnTo>
                <a:lnTo>
                  <a:pt x="5300" y="157"/>
                </a:lnTo>
                <a:lnTo>
                  <a:pt x="5313" y="157"/>
                </a:lnTo>
                <a:lnTo>
                  <a:pt x="5319" y="157"/>
                </a:lnTo>
                <a:lnTo>
                  <a:pt x="5332" y="157"/>
                </a:lnTo>
                <a:lnTo>
                  <a:pt x="5342" y="157"/>
                </a:lnTo>
                <a:lnTo>
                  <a:pt x="5353" y="157"/>
                </a:lnTo>
                <a:lnTo>
                  <a:pt x="5372" y="157"/>
                </a:lnTo>
                <a:lnTo>
                  <a:pt x="5385" y="157"/>
                </a:lnTo>
                <a:lnTo>
                  <a:pt x="5390" y="157"/>
                </a:lnTo>
                <a:lnTo>
                  <a:pt x="5394" y="158"/>
                </a:lnTo>
                <a:lnTo>
                  <a:pt x="5403" y="158"/>
                </a:lnTo>
                <a:lnTo>
                  <a:pt x="5407" y="158"/>
                </a:lnTo>
                <a:lnTo>
                  <a:pt x="5413" y="159"/>
                </a:lnTo>
                <a:lnTo>
                  <a:pt x="5421" y="160"/>
                </a:lnTo>
                <a:lnTo>
                  <a:pt x="5433" y="161"/>
                </a:lnTo>
                <a:lnTo>
                  <a:pt x="5445" y="162"/>
                </a:lnTo>
                <a:lnTo>
                  <a:pt x="5456" y="163"/>
                </a:lnTo>
                <a:lnTo>
                  <a:pt x="5469" y="164"/>
                </a:lnTo>
                <a:lnTo>
                  <a:pt x="5480" y="165"/>
                </a:lnTo>
                <a:lnTo>
                  <a:pt x="5489" y="165"/>
                </a:lnTo>
                <a:lnTo>
                  <a:pt x="5500" y="165"/>
                </a:lnTo>
                <a:lnTo>
                  <a:pt x="5504" y="165"/>
                </a:lnTo>
                <a:lnTo>
                  <a:pt x="5510" y="165"/>
                </a:lnTo>
                <a:lnTo>
                  <a:pt x="5517" y="165"/>
                </a:lnTo>
                <a:lnTo>
                  <a:pt x="5525" y="164"/>
                </a:lnTo>
                <a:lnTo>
                  <a:pt x="5532" y="163"/>
                </a:lnTo>
                <a:lnTo>
                  <a:pt x="5535" y="162"/>
                </a:lnTo>
                <a:lnTo>
                  <a:pt x="5541" y="162"/>
                </a:lnTo>
                <a:lnTo>
                  <a:pt x="5549" y="162"/>
                </a:lnTo>
                <a:lnTo>
                  <a:pt x="5560" y="162"/>
                </a:lnTo>
                <a:lnTo>
                  <a:pt x="5563" y="162"/>
                </a:lnTo>
                <a:lnTo>
                  <a:pt x="5572" y="162"/>
                </a:lnTo>
                <a:lnTo>
                  <a:pt x="5576" y="163"/>
                </a:lnTo>
                <a:lnTo>
                  <a:pt x="5581" y="163"/>
                </a:lnTo>
                <a:lnTo>
                  <a:pt x="5586" y="163"/>
                </a:lnTo>
                <a:lnTo>
                  <a:pt x="5595" y="164"/>
                </a:lnTo>
                <a:lnTo>
                  <a:pt x="5603" y="164"/>
                </a:lnTo>
                <a:lnTo>
                  <a:pt x="5610" y="165"/>
                </a:lnTo>
                <a:lnTo>
                  <a:pt x="5614" y="165"/>
                </a:lnTo>
                <a:lnTo>
                  <a:pt x="5621" y="165"/>
                </a:lnTo>
                <a:lnTo>
                  <a:pt x="5626" y="165"/>
                </a:lnTo>
                <a:lnTo>
                  <a:pt x="5636" y="165"/>
                </a:lnTo>
                <a:lnTo>
                  <a:pt x="5648" y="165"/>
                </a:lnTo>
                <a:lnTo>
                  <a:pt x="5655" y="165"/>
                </a:lnTo>
                <a:lnTo>
                  <a:pt x="5662" y="165"/>
                </a:lnTo>
                <a:lnTo>
                  <a:pt x="5666" y="166"/>
                </a:lnTo>
                <a:lnTo>
                  <a:pt x="5677" y="166"/>
                </a:lnTo>
                <a:lnTo>
                  <a:pt x="5689" y="166"/>
                </a:lnTo>
                <a:lnTo>
                  <a:pt x="5696" y="166"/>
                </a:lnTo>
                <a:lnTo>
                  <a:pt x="5706" y="167"/>
                </a:lnTo>
                <a:lnTo>
                  <a:pt x="5722" y="167"/>
                </a:lnTo>
                <a:lnTo>
                  <a:pt x="5726" y="167"/>
                </a:lnTo>
                <a:lnTo>
                  <a:pt x="5730" y="167"/>
                </a:lnTo>
                <a:lnTo>
                  <a:pt x="5737" y="167"/>
                </a:lnTo>
                <a:lnTo>
                  <a:pt x="5741" y="167"/>
                </a:lnTo>
                <a:lnTo>
                  <a:pt x="5748" y="167"/>
                </a:lnTo>
                <a:lnTo>
                  <a:pt x="5754" y="167"/>
                </a:lnTo>
                <a:lnTo>
                  <a:pt x="5760" y="167"/>
                </a:lnTo>
                <a:lnTo>
                  <a:pt x="5765" y="167"/>
                </a:lnTo>
                <a:lnTo>
                  <a:pt x="5776" y="167"/>
                </a:lnTo>
                <a:lnTo>
                  <a:pt x="5786" y="167"/>
                </a:lnTo>
                <a:lnTo>
                  <a:pt x="5802" y="167"/>
                </a:lnTo>
                <a:lnTo>
                  <a:pt x="5820" y="168"/>
                </a:lnTo>
                <a:lnTo>
                  <a:pt x="5833" y="167"/>
                </a:lnTo>
                <a:lnTo>
                  <a:pt x="5864" y="167"/>
                </a:lnTo>
                <a:lnTo>
                  <a:pt x="5877" y="167"/>
                </a:lnTo>
                <a:lnTo>
                  <a:pt x="5897" y="168"/>
                </a:lnTo>
                <a:lnTo>
                  <a:pt x="5916" y="170"/>
                </a:lnTo>
                <a:lnTo>
                  <a:pt x="5935" y="168"/>
                </a:lnTo>
                <a:lnTo>
                  <a:pt x="5958" y="167"/>
                </a:lnTo>
                <a:lnTo>
                  <a:pt x="5969" y="167"/>
                </a:lnTo>
                <a:lnTo>
                  <a:pt x="5980" y="166"/>
                </a:lnTo>
                <a:lnTo>
                  <a:pt x="6007" y="166"/>
                </a:lnTo>
                <a:lnTo>
                  <a:pt x="6022" y="165"/>
                </a:lnTo>
                <a:lnTo>
                  <a:pt x="6050" y="164"/>
                </a:lnTo>
                <a:lnTo>
                  <a:pt x="6062" y="164"/>
                </a:lnTo>
                <a:lnTo>
                  <a:pt x="6079" y="162"/>
                </a:lnTo>
                <a:lnTo>
                  <a:pt x="6107" y="162"/>
                </a:lnTo>
                <a:lnTo>
                  <a:pt x="6126" y="161"/>
                </a:lnTo>
                <a:lnTo>
                  <a:pt x="6140" y="160"/>
                </a:lnTo>
                <a:lnTo>
                  <a:pt x="6164" y="158"/>
                </a:lnTo>
                <a:lnTo>
                  <a:pt x="6179" y="157"/>
                </a:lnTo>
                <a:lnTo>
                  <a:pt x="6197" y="154"/>
                </a:lnTo>
                <a:lnTo>
                  <a:pt x="6218" y="153"/>
                </a:lnTo>
                <a:lnTo>
                  <a:pt x="6228" y="152"/>
                </a:lnTo>
                <a:lnTo>
                  <a:pt x="6242" y="151"/>
                </a:lnTo>
                <a:lnTo>
                  <a:pt x="6260" y="149"/>
                </a:lnTo>
                <a:lnTo>
                  <a:pt x="6274" y="148"/>
                </a:lnTo>
                <a:lnTo>
                  <a:pt x="6282" y="148"/>
                </a:lnTo>
                <a:lnTo>
                  <a:pt x="6297" y="147"/>
                </a:lnTo>
                <a:lnTo>
                  <a:pt x="6306" y="146"/>
                </a:lnTo>
                <a:lnTo>
                  <a:pt x="6324" y="145"/>
                </a:lnTo>
                <a:lnTo>
                  <a:pt x="6335" y="145"/>
                </a:lnTo>
                <a:lnTo>
                  <a:pt x="6351" y="144"/>
                </a:lnTo>
                <a:lnTo>
                  <a:pt x="6367" y="142"/>
                </a:lnTo>
                <a:lnTo>
                  <a:pt x="6383" y="142"/>
                </a:lnTo>
                <a:lnTo>
                  <a:pt x="6399" y="142"/>
                </a:lnTo>
                <a:lnTo>
                  <a:pt x="6421" y="142"/>
                </a:lnTo>
                <a:lnTo>
                  <a:pt x="6425" y="142"/>
                </a:lnTo>
                <a:lnTo>
                  <a:pt x="6437" y="142"/>
                </a:lnTo>
                <a:lnTo>
                  <a:pt x="6455" y="142"/>
                </a:lnTo>
                <a:lnTo>
                  <a:pt x="6472" y="142"/>
                </a:lnTo>
                <a:lnTo>
                  <a:pt x="6485" y="142"/>
                </a:lnTo>
                <a:lnTo>
                  <a:pt x="6499" y="142"/>
                </a:lnTo>
                <a:lnTo>
                  <a:pt x="6514" y="142"/>
                </a:lnTo>
                <a:lnTo>
                  <a:pt x="6531" y="141"/>
                </a:lnTo>
                <a:lnTo>
                  <a:pt x="6539" y="140"/>
                </a:lnTo>
                <a:lnTo>
                  <a:pt x="6552" y="140"/>
                </a:lnTo>
                <a:lnTo>
                  <a:pt x="6567" y="139"/>
                </a:lnTo>
                <a:lnTo>
                  <a:pt x="6585" y="139"/>
                </a:lnTo>
                <a:lnTo>
                  <a:pt x="6597" y="138"/>
                </a:lnTo>
                <a:lnTo>
                  <a:pt x="6617" y="137"/>
                </a:lnTo>
                <a:lnTo>
                  <a:pt x="6639" y="136"/>
                </a:lnTo>
                <a:lnTo>
                  <a:pt x="6653" y="136"/>
                </a:lnTo>
                <a:lnTo>
                  <a:pt x="6670" y="135"/>
                </a:lnTo>
                <a:lnTo>
                  <a:pt x="6687" y="134"/>
                </a:lnTo>
                <a:lnTo>
                  <a:pt x="6705" y="133"/>
                </a:lnTo>
                <a:lnTo>
                  <a:pt x="6721" y="132"/>
                </a:lnTo>
                <a:lnTo>
                  <a:pt x="6734" y="132"/>
                </a:lnTo>
                <a:lnTo>
                  <a:pt x="6753" y="131"/>
                </a:lnTo>
                <a:lnTo>
                  <a:pt x="6759" y="131"/>
                </a:lnTo>
                <a:lnTo>
                  <a:pt x="6768" y="129"/>
                </a:lnTo>
                <a:lnTo>
                  <a:pt x="6780" y="128"/>
                </a:lnTo>
                <a:lnTo>
                  <a:pt x="6788" y="128"/>
                </a:lnTo>
                <a:lnTo>
                  <a:pt x="6804" y="127"/>
                </a:lnTo>
                <a:lnTo>
                  <a:pt x="6827" y="127"/>
                </a:lnTo>
                <a:lnTo>
                  <a:pt x="6834" y="127"/>
                </a:lnTo>
                <a:lnTo>
                  <a:pt x="6840" y="127"/>
                </a:lnTo>
                <a:lnTo>
                  <a:pt x="6865" y="126"/>
                </a:lnTo>
                <a:lnTo>
                  <a:pt x="6888" y="125"/>
                </a:lnTo>
                <a:lnTo>
                  <a:pt x="6902" y="124"/>
                </a:lnTo>
                <a:lnTo>
                  <a:pt x="6917" y="123"/>
                </a:lnTo>
                <a:lnTo>
                  <a:pt x="6936" y="121"/>
                </a:lnTo>
                <a:lnTo>
                  <a:pt x="6956" y="120"/>
                </a:lnTo>
                <a:lnTo>
                  <a:pt x="6975" y="118"/>
                </a:lnTo>
                <a:lnTo>
                  <a:pt x="6990" y="118"/>
                </a:lnTo>
                <a:lnTo>
                  <a:pt x="7016" y="116"/>
                </a:lnTo>
                <a:lnTo>
                  <a:pt x="7032" y="115"/>
                </a:lnTo>
                <a:lnTo>
                  <a:pt x="7045" y="112"/>
                </a:lnTo>
                <a:lnTo>
                  <a:pt x="7059" y="109"/>
                </a:lnTo>
                <a:lnTo>
                  <a:pt x="7068" y="107"/>
                </a:lnTo>
                <a:lnTo>
                  <a:pt x="7079" y="106"/>
                </a:lnTo>
                <a:lnTo>
                  <a:pt x="7092" y="105"/>
                </a:lnTo>
                <a:lnTo>
                  <a:pt x="7098" y="103"/>
                </a:lnTo>
                <a:lnTo>
                  <a:pt x="7114" y="101"/>
                </a:lnTo>
                <a:lnTo>
                  <a:pt x="7126" y="100"/>
                </a:lnTo>
                <a:lnTo>
                  <a:pt x="7138" y="100"/>
                </a:lnTo>
                <a:lnTo>
                  <a:pt x="7151" y="99"/>
                </a:lnTo>
                <a:lnTo>
                  <a:pt x="7159" y="99"/>
                </a:lnTo>
                <a:lnTo>
                  <a:pt x="7171" y="98"/>
                </a:lnTo>
                <a:lnTo>
                  <a:pt x="7183" y="98"/>
                </a:lnTo>
                <a:lnTo>
                  <a:pt x="7190" y="98"/>
                </a:lnTo>
                <a:lnTo>
                  <a:pt x="7200" y="98"/>
                </a:lnTo>
                <a:lnTo>
                  <a:pt x="7209" y="98"/>
                </a:lnTo>
                <a:lnTo>
                  <a:pt x="7213" y="98"/>
                </a:lnTo>
                <a:lnTo>
                  <a:pt x="7222" y="98"/>
                </a:lnTo>
                <a:lnTo>
                  <a:pt x="7232" y="98"/>
                </a:lnTo>
                <a:lnTo>
                  <a:pt x="7243" y="99"/>
                </a:lnTo>
                <a:lnTo>
                  <a:pt x="7254" y="100"/>
                </a:lnTo>
                <a:lnTo>
                  <a:pt x="7265" y="101"/>
                </a:lnTo>
                <a:lnTo>
                  <a:pt x="7275" y="101"/>
                </a:lnTo>
                <a:lnTo>
                  <a:pt x="7285" y="101"/>
                </a:lnTo>
                <a:lnTo>
                  <a:pt x="7300" y="101"/>
                </a:lnTo>
                <a:lnTo>
                  <a:pt x="7314" y="101"/>
                </a:lnTo>
                <a:lnTo>
                  <a:pt x="7324" y="100"/>
                </a:lnTo>
                <a:lnTo>
                  <a:pt x="7333" y="99"/>
                </a:lnTo>
                <a:lnTo>
                  <a:pt x="7347" y="98"/>
                </a:lnTo>
                <a:lnTo>
                  <a:pt x="7368" y="94"/>
                </a:lnTo>
                <a:lnTo>
                  <a:pt x="7378" y="92"/>
                </a:lnTo>
                <a:lnTo>
                  <a:pt x="7387" y="90"/>
                </a:lnTo>
                <a:lnTo>
                  <a:pt x="7402" y="88"/>
                </a:lnTo>
                <a:lnTo>
                  <a:pt x="7409" y="87"/>
                </a:lnTo>
                <a:lnTo>
                  <a:pt x="7418" y="86"/>
                </a:lnTo>
                <a:lnTo>
                  <a:pt x="7432" y="71"/>
                </a:lnTo>
                <a:lnTo>
                  <a:pt x="7443" y="70"/>
                </a:lnTo>
                <a:lnTo>
                  <a:pt x="7452" y="69"/>
                </a:lnTo>
                <a:lnTo>
                  <a:pt x="7460" y="68"/>
                </a:lnTo>
                <a:lnTo>
                  <a:pt x="7470" y="68"/>
                </a:lnTo>
                <a:lnTo>
                  <a:pt x="7478" y="67"/>
                </a:lnTo>
                <a:lnTo>
                  <a:pt x="7486" y="65"/>
                </a:lnTo>
                <a:lnTo>
                  <a:pt x="7501" y="64"/>
                </a:lnTo>
                <a:lnTo>
                  <a:pt x="7511" y="64"/>
                </a:lnTo>
                <a:lnTo>
                  <a:pt x="7525" y="63"/>
                </a:lnTo>
                <a:lnTo>
                  <a:pt x="7538" y="63"/>
                </a:lnTo>
                <a:lnTo>
                  <a:pt x="7551" y="63"/>
                </a:lnTo>
                <a:lnTo>
                  <a:pt x="7559" y="63"/>
                </a:lnTo>
                <a:lnTo>
                  <a:pt x="7563" y="63"/>
                </a:lnTo>
                <a:lnTo>
                  <a:pt x="7570" y="62"/>
                </a:lnTo>
                <a:lnTo>
                  <a:pt x="7578" y="62"/>
                </a:lnTo>
                <a:lnTo>
                  <a:pt x="7594" y="62"/>
                </a:lnTo>
                <a:lnTo>
                  <a:pt x="7607" y="61"/>
                </a:lnTo>
                <a:lnTo>
                  <a:pt x="7618" y="61"/>
                </a:lnTo>
                <a:lnTo>
                  <a:pt x="7628" y="59"/>
                </a:lnTo>
                <a:lnTo>
                  <a:pt x="7647" y="59"/>
                </a:lnTo>
                <a:lnTo>
                  <a:pt x="7660" y="59"/>
                </a:lnTo>
                <a:lnTo>
                  <a:pt x="7670" y="59"/>
                </a:lnTo>
                <a:lnTo>
                  <a:pt x="7687" y="58"/>
                </a:lnTo>
                <a:lnTo>
                  <a:pt x="7704" y="57"/>
                </a:lnTo>
                <a:lnTo>
                  <a:pt x="7716" y="56"/>
                </a:lnTo>
                <a:lnTo>
                  <a:pt x="7732" y="56"/>
                </a:lnTo>
                <a:lnTo>
                  <a:pt x="7751" y="55"/>
                </a:lnTo>
                <a:lnTo>
                  <a:pt x="7771" y="55"/>
                </a:lnTo>
                <a:lnTo>
                  <a:pt x="7793" y="55"/>
                </a:lnTo>
                <a:lnTo>
                  <a:pt x="7819" y="54"/>
                </a:lnTo>
                <a:lnTo>
                  <a:pt x="7840" y="54"/>
                </a:lnTo>
                <a:lnTo>
                  <a:pt x="7850" y="54"/>
                </a:lnTo>
                <a:lnTo>
                  <a:pt x="7876" y="52"/>
                </a:lnTo>
                <a:lnTo>
                  <a:pt x="7895" y="51"/>
                </a:lnTo>
                <a:lnTo>
                  <a:pt x="7908" y="50"/>
                </a:lnTo>
                <a:lnTo>
                  <a:pt x="7938" y="49"/>
                </a:lnTo>
                <a:lnTo>
                  <a:pt x="7958" y="49"/>
                </a:lnTo>
                <a:lnTo>
                  <a:pt x="7973" y="48"/>
                </a:lnTo>
                <a:lnTo>
                  <a:pt x="7985" y="48"/>
                </a:lnTo>
                <a:lnTo>
                  <a:pt x="7996" y="47"/>
                </a:lnTo>
                <a:lnTo>
                  <a:pt x="8014" y="45"/>
                </a:lnTo>
                <a:lnTo>
                  <a:pt x="8028" y="43"/>
                </a:lnTo>
                <a:lnTo>
                  <a:pt x="8048" y="41"/>
                </a:lnTo>
                <a:lnTo>
                  <a:pt x="8073" y="38"/>
                </a:lnTo>
                <a:lnTo>
                  <a:pt x="8102" y="36"/>
                </a:lnTo>
                <a:lnTo>
                  <a:pt x="8121" y="35"/>
                </a:lnTo>
                <a:lnTo>
                  <a:pt x="8135" y="33"/>
                </a:lnTo>
                <a:lnTo>
                  <a:pt x="8148" y="32"/>
                </a:lnTo>
                <a:lnTo>
                  <a:pt x="8161" y="31"/>
                </a:lnTo>
                <a:lnTo>
                  <a:pt x="8175" y="30"/>
                </a:lnTo>
                <a:lnTo>
                  <a:pt x="8186" y="30"/>
                </a:lnTo>
                <a:lnTo>
                  <a:pt x="8195" y="29"/>
                </a:lnTo>
                <a:lnTo>
                  <a:pt x="8206" y="26"/>
                </a:lnTo>
                <a:lnTo>
                  <a:pt x="8221" y="25"/>
                </a:lnTo>
                <a:lnTo>
                  <a:pt x="8229" y="25"/>
                </a:lnTo>
                <a:lnTo>
                  <a:pt x="8243" y="24"/>
                </a:lnTo>
                <a:lnTo>
                  <a:pt x="8254" y="22"/>
                </a:lnTo>
                <a:lnTo>
                  <a:pt x="8264" y="20"/>
                </a:lnTo>
                <a:lnTo>
                  <a:pt x="8277" y="19"/>
                </a:lnTo>
                <a:lnTo>
                  <a:pt x="8292" y="18"/>
                </a:lnTo>
                <a:lnTo>
                  <a:pt x="8308" y="16"/>
                </a:lnTo>
                <a:lnTo>
                  <a:pt x="8320" y="12"/>
                </a:lnTo>
                <a:lnTo>
                  <a:pt x="8335" y="10"/>
                </a:lnTo>
                <a:lnTo>
                  <a:pt x="8349" y="8"/>
                </a:lnTo>
                <a:lnTo>
                  <a:pt x="8366" y="6"/>
                </a:lnTo>
                <a:lnTo>
                  <a:pt x="8402" y="3"/>
                </a:lnTo>
                <a:lnTo>
                  <a:pt x="8426" y="0"/>
                </a:lnTo>
                <a:lnTo>
                  <a:pt x="8426" y="0"/>
                </a:lnTo>
                <a:lnTo>
                  <a:pt x="8402" y="3"/>
                </a:lnTo>
                <a:lnTo>
                  <a:pt x="8366" y="6"/>
                </a:lnTo>
                <a:lnTo>
                  <a:pt x="8349" y="8"/>
                </a:lnTo>
                <a:lnTo>
                  <a:pt x="8335" y="10"/>
                </a:lnTo>
                <a:lnTo>
                  <a:pt x="8320" y="12"/>
                </a:lnTo>
                <a:lnTo>
                  <a:pt x="8308" y="16"/>
                </a:lnTo>
                <a:lnTo>
                  <a:pt x="8292" y="18"/>
                </a:lnTo>
                <a:lnTo>
                  <a:pt x="8277" y="19"/>
                </a:lnTo>
                <a:lnTo>
                  <a:pt x="8264" y="20"/>
                </a:lnTo>
                <a:lnTo>
                  <a:pt x="8254" y="22"/>
                </a:lnTo>
                <a:lnTo>
                  <a:pt x="8243" y="24"/>
                </a:lnTo>
                <a:lnTo>
                  <a:pt x="8229" y="25"/>
                </a:lnTo>
                <a:lnTo>
                  <a:pt x="8221" y="25"/>
                </a:lnTo>
                <a:lnTo>
                  <a:pt x="8206" y="26"/>
                </a:lnTo>
                <a:lnTo>
                  <a:pt x="8195" y="29"/>
                </a:lnTo>
                <a:lnTo>
                  <a:pt x="8186" y="30"/>
                </a:lnTo>
                <a:lnTo>
                  <a:pt x="8175" y="30"/>
                </a:lnTo>
                <a:lnTo>
                  <a:pt x="8161" y="31"/>
                </a:lnTo>
                <a:lnTo>
                  <a:pt x="8148" y="32"/>
                </a:lnTo>
                <a:lnTo>
                  <a:pt x="8135" y="33"/>
                </a:lnTo>
                <a:lnTo>
                  <a:pt x="8121" y="35"/>
                </a:lnTo>
                <a:lnTo>
                  <a:pt x="8102" y="36"/>
                </a:lnTo>
                <a:lnTo>
                  <a:pt x="8073" y="38"/>
                </a:lnTo>
                <a:lnTo>
                  <a:pt x="8048" y="41"/>
                </a:lnTo>
                <a:lnTo>
                  <a:pt x="8028" y="43"/>
                </a:lnTo>
                <a:lnTo>
                  <a:pt x="8014" y="45"/>
                </a:lnTo>
                <a:lnTo>
                  <a:pt x="7996" y="47"/>
                </a:lnTo>
                <a:lnTo>
                  <a:pt x="7985" y="48"/>
                </a:lnTo>
                <a:lnTo>
                  <a:pt x="7973" y="48"/>
                </a:lnTo>
                <a:lnTo>
                  <a:pt x="7958" y="49"/>
                </a:lnTo>
                <a:lnTo>
                  <a:pt x="7938" y="49"/>
                </a:lnTo>
                <a:lnTo>
                  <a:pt x="7908" y="50"/>
                </a:lnTo>
                <a:lnTo>
                  <a:pt x="7895" y="51"/>
                </a:lnTo>
                <a:lnTo>
                  <a:pt x="7876" y="52"/>
                </a:lnTo>
                <a:lnTo>
                  <a:pt x="7850" y="54"/>
                </a:lnTo>
                <a:lnTo>
                  <a:pt x="7840" y="54"/>
                </a:lnTo>
                <a:lnTo>
                  <a:pt x="7819" y="54"/>
                </a:lnTo>
                <a:lnTo>
                  <a:pt x="7793" y="55"/>
                </a:lnTo>
                <a:lnTo>
                  <a:pt x="7771" y="55"/>
                </a:lnTo>
                <a:lnTo>
                  <a:pt x="7751" y="55"/>
                </a:lnTo>
                <a:lnTo>
                  <a:pt x="7732" y="56"/>
                </a:lnTo>
                <a:lnTo>
                  <a:pt x="7716" y="56"/>
                </a:lnTo>
                <a:lnTo>
                  <a:pt x="7704" y="57"/>
                </a:lnTo>
                <a:lnTo>
                  <a:pt x="7687" y="58"/>
                </a:lnTo>
                <a:lnTo>
                  <a:pt x="7670" y="59"/>
                </a:lnTo>
                <a:lnTo>
                  <a:pt x="7660" y="59"/>
                </a:lnTo>
                <a:lnTo>
                  <a:pt x="7647" y="59"/>
                </a:lnTo>
                <a:lnTo>
                  <a:pt x="7628" y="59"/>
                </a:lnTo>
                <a:lnTo>
                  <a:pt x="7618" y="61"/>
                </a:lnTo>
                <a:lnTo>
                  <a:pt x="7607" y="61"/>
                </a:lnTo>
                <a:lnTo>
                  <a:pt x="7594" y="62"/>
                </a:lnTo>
                <a:lnTo>
                  <a:pt x="7578" y="62"/>
                </a:lnTo>
                <a:lnTo>
                  <a:pt x="7570" y="62"/>
                </a:lnTo>
                <a:lnTo>
                  <a:pt x="7563" y="63"/>
                </a:lnTo>
                <a:lnTo>
                  <a:pt x="7559" y="63"/>
                </a:lnTo>
                <a:lnTo>
                  <a:pt x="7551" y="63"/>
                </a:lnTo>
                <a:lnTo>
                  <a:pt x="7538" y="63"/>
                </a:lnTo>
                <a:lnTo>
                  <a:pt x="7525" y="63"/>
                </a:lnTo>
                <a:lnTo>
                  <a:pt x="7511" y="64"/>
                </a:lnTo>
                <a:lnTo>
                  <a:pt x="7501" y="64"/>
                </a:lnTo>
                <a:lnTo>
                  <a:pt x="7486" y="65"/>
                </a:lnTo>
                <a:lnTo>
                  <a:pt x="7478" y="67"/>
                </a:lnTo>
                <a:lnTo>
                  <a:pt x="7470" y="68"/>
                </a:lnTo>
                <a:lnTo>
                  <a:pt x="7460" y="68"/>
                </a:lnTo>
                <a:lnTo>
                  <a:pt x="7452" y="69"/>
                </a:lnTo>
                <a:lnTo>
                  <a:pt x="7443" y="70"/>
                </a:lnTo>
                <a:lnTo>
                  <a:pt x="7432" y="71"/>
                </a:lnTo>
                <a:lnTo>
                  <a:pt x="7418" y="86"/>
                </a:lnTo>
                <a:lnTo>
                  <a:pt x="7409" y="87"/>
                </a:lnTo>
                <a:lnTo>
                  <a:pt x="7402" y="88"/>
                </a:lnTo>
                <a:lnTo>
                  <a:pt x="7387" y="92"/>
                </a:lnTo>
                <a:lnTo>
                  <a:pt x="7378" y="93"/>
                </a:lnTo>
                <a:lnTo>
                  <a:pt x="7368" y="95"/>
                </a:lnTo>
                <a:lnTo>
                  <a:pt x="7347" y="98"/>
                </a:lnTo>
                <a:lnTo>
                  <a:pt x="7333" y="100"/>
                </a:lnTo>
                <a:lnTo>
                  <a:pt x="7324" y="102"/>
                </a:lnTo>
                <a:lnTo>
                  <a:pt x="7314" y="103"/>
                </a:lnTo>
                <a:lnTo>
                  <a:pt x="7300" y="105"/>
                </a:lnTo>
                <a:lnTo>
                  <a:pt x="7285" y="105"/>
                </a:lnTo>
                <a:lnTo>
                  <a:pt x="7275" y="103"/>
                </a:lnTo>
                <a:lnTo>
                  <a:pt x="7265" y="103"/>
                </a:lnTo>
                <a:lnTo>
                  <a:pt x="7254" y="101"/>
                </a:lnTo>
                <a:lnTo>
                  <a:pt x="7243" y="101"/>
                </a:lnTo>
                <a:lnTo>
                  <a:pt x="7232" y="100"/>
                </a:lnTo>
                <a:lnTo>
                  <a:pt x="7222" y="100"/>
                </a:lnTo>
                <a:lnTo>
                  <a:pt x="7213" y="100"/>
                </a:lnTo>
                <a:lnTo>
                  <a:pt x="7209" y="100"/>
                </a:lnTo>
                <a:lnTo>
                  <a:pt x="7200" y="100"/>
                </a:lnTo>
                <a:lnTo>
                  <a:pt x="7190" y="101"/>
                </a:lnTo>
                <a:lnTo>
                  <a:pt x="7183" y="101"/>
                </a:lnTo>
                <a:lnTo>
                  <a:pt x="7171" y="102"/>
                </a:lnTo>
                <a:lnTo>
                  <a:pt x="7159" y="103"/>
                </a:lnTo>
                <a:lnTo>
                  <a:pt x="7151" y="103"/>
                </a:lnTo>
                <a:lnTo>
                  <a:pt x="7138" y="105"/>
                </a:lnTo>
                <a:lnTo>
                  <a:pt x="7126" y="105"/>
                </a:lnTo>
                <a:lnTo>
                  <a:pt x="7114" y="106"/>
                </a:lnTo>
                <a:lnTo>
                  <a:pt x="7098" y="108"/>
                </a:lnTo>
                <a:lnTo>
                  <a:pt x="7092" y="109"/>
                </a:lnTo>
                <a:lnTo>
                  <a:pt x="7079" y="110"/>
                </a:lnTo>
                <a:lnTo>
                  <a:pt x="7068" y="111"/>
                </a:lnTo>
                <a:lnTo>
                  <a:pt x="7059" y="113"/>
                </a:lnTo>
                <a:lnTo>
                  <a:pt x="7045" y="116"/>
                </a:lnTo>
                <a:lnTo>
                  <a:pt x="7032" y="120"/>
                </a:lnTo>
                <a:lnTo>
                  <a:pt x="7016" y="121"/>
                </a:lnTo>
                <a:lnTo>
                  <a:pt x="6990" y="121"/>
                </a:lnTo>
                <a:lnTo>
                  <a:pt x="6975" y="122"/>
                </a:lnTo>
                <a:lnTo>
                  <a:pt x="6956" y="123"/>
                </a:lnTo>
                <a:lnTo>
                  <a:pt x="6936" y="125"/>
                </a:lnTo>
                <a:lnTo>
                  <a:pt x="6917" y="126"/>
                </a:lnTo>
                <a:lnTo>
                  <a:pt x="6902" y="128"/>
                </a:lnTo>
                <a:lnTo>
                  <a:pt x="6888" y="128"/>
                </a:lnTo>
                <a:lnTo>
                  <a:pt x="6865" y="131"/>
                </a:lnTo>
                <a:lnTo>
                  <a:pt x="6840" y="132"/>
                </a:lnTo>
                <a:lnTo>
                  <a:pt x="6834" y="132"/>
                </a:lnTo>
                <a:lnTo>
                  <a:pt x="6827" y="132"/>
                </a:lnTo>
                <a:lnTo>
                  <a:pt x="6804" y="132"/>
                </a:lnTo>
                <a:lnTo>
                  <a:pt x="6788" y="133"/>
                </a:lnTo>
                <a:lnTo>
                  <a:pt x="6780" y="133"/>
                </a:lnTo>
                <a:lnTo>
                  <a:pt x="6768" y="134"/>
                </a:lnTo>
                <a:lnTo>
                  <a:pt x="6759" y="134"/>
                </a:lnTo>
                <a:lnTo>
                  <a:pt x="6753" y="135"/>
                </a:lnTo>
                <a:lnTo>
                  <a:pt x="6734" y="136"/>
                </a:lnTo>
                <a:lnTo>
                  <a:pt x="6721" y="136"/>
                </a:lnTo>
                <a:lnTo>
                  <a:pt x="6705" y="137"/>
                </a:lnTo>
                <a:lnTo>
                  <a:pt x="6687" y="138"/>
                </a:lnTo>
                <a:lnTo>
                  <a:pt x="6670" y="139"/>
                </a:lnTo>
                <a:lnTo>
                  <a:pt x="6653" y="140"/>
                </a:lnTo>
                <a:lnTo>
                  <a:pt x="6639" y="140"/>
                </a:lnTo>
                <a:lnTo>
                  <a:pt x="6617" y="141"/>
                </a:lnTo>
                <a:lnTo>
                  <a:pt x="6597" y="142"/>
                </a:lnTo>
                <a:lnTo>
                  <a:pt x="6585" y="142"/>
                </a:lnTo>
                <a:lnTo>
                  <a:pt x="6567" y="144"/>
                </a:lnTo>
                <a:lnTo>
                  <a:pt x="6552" y="145"/>
                </a:lnTo>
                <a:lnTo>
                  <a:pt x="6539" y="145"/>
                </a:lnTo>
                <a:lnTo>
                  <a:pt x="6531" y="146"/>
                </a:lnTo>
                <a:lnTo>
                  <a:pt x="6514" y="146"/>
                </a:lnTo>
                <a:lnTo>
                  <a:pt x="6499" y="146"/>
                </a:lnTo>
                <a:lnTo>
                  <a:pt x="6485" y="146"/>
                </a:lnTo>
                <a:lnTo>
                  <a:pt x="6472" y="146"/>
                </a:lnTo>
                <a:lnTo>
                  <a:pt x="6455" y="147"/>
                </a:lnTo>
                <a:lnTo>
                  <a:pt x="6437" y="147"/>
                </a:lnTo>
                <a:lnTo>
                  <a:pt x="6425" y="147"/>
                </a:lnTo>
                <a:lnTo>
                  <a:pt x="6421" y="147"/>
                </a:lnTo>
                <a:lnTo>
                  <a:pt x="6399" y="147"/>
                </a:lnTo>
                <a:lnTo>
                  <a:pt x="6383" y="147"/>
                </a:lnTo>
                <a:lnTo>
                  <a:pt x="6367" y="147"/>
                </a:lnTo>
                <a:lnTo>
                  <a:pt x="6351" y="148"/>
                </a:lnTo>
                <a:lnTo>
                  <a:pt x="6335" y="148"/>
                </a:lnTo>
                <a:lnTo>
                  <a:pt x="6324" y="149"/>
                </a:lnTo>
                <a:lnTo>
                  <a:pt x="6306" y="150"/>
                </a:lnTo>
                <a:lnTo>
                  <a:pt x="6297" y="151"/>
                </a:lnTo>
                <a:lnTo>
                  <a:pt x="6282" y="151"/>
                </a:lnTo>
                <a:lnTo>
                  <a:pt x="6274" y="152"/>
                </a:lnTo>
                <a:lnTo>
                  <a:pt x="6260" y="153"/>
                </a:lnTo>
                <a:lnTo>
                  <a:pt x="6242" y="154"/>
                </a:lnTo>
                <a:lnTo>
                  <a:pt x="6228" y="157"/>
                </a:lnTo>
                <a:lnTo>
                  <a:pt x="6218" y="158"/>
                </a:lnTo>
                <a:lnTo>
                  <a:pt x="6197" y="159"/>
                </a:lnTo>
                <a:lnTo>
                  <a:pt x="6179" y="160"/>
                </a:lnTo>
                <a:lnTo>
                  <a:pt x="6164" y="162"/>
                </a:lnTo>
                <a:lnTo>
                  <a:pt x="6140" y="164"/>
                </a:lnTo>
                <a:lnTo>
                  <a:pt x="6126" y="165"/>
                </a:lnTo>
                <a:lnTo>
                  <a:pt x="6107" y="165"/>
                </a:lnTo>
                <a:lnTo>
                  <a:pt x="6079" y="166"/>
                </a:lnTo>
                <a:lnTo>
                  <a:pt x="6062" y="167"/>
                </a:lnTo>
                <a:lnTo>
                  <a:pt x="6050" y="168"/>
                </a:lnTo>
                <a:lnTo>
                  <a:pt x="6022" y="170"/>
                </a:lnTo>
                <a:lnTo>
                  <a:pt x="6007" y="171"/>
                </a:lnTo>
                <a:lnTo>
                  <a:pt x="5980" y="171"/>
                </a:lnTo>
                <a:lnTo>
                  <a:pt x="5969" y="171"/>
                </a:lnTo>
                <a:lnTo>
                  <a:pt x="5958" y="172"/>
                </a:lnTo>
                <a:lnTo>
                  <a:pt x="5935" y="173"/>
                </a:lnTo>
                <a:lnTo>
                  <a:pt x="5916" y="174"/>
                </a:lnTo>
                <a:lnTo>
                  <a:pt x="5897" y="173"/>
                </a:lnTo>
                <a:lnTo>
                  <a:pt x="5877" y="172"/>
                </a:lnTo>
                <a:lnTo>
                  <a:pt x="5864" y="172"/>
                </a:lnTo>
                <a:lnTo>
                  <a:pt x="5833" y="172"/>
                </a:lnTo>
                <a:lnTo>
                  <a:pt x="5820" y="173"/>
                </a:lnTo>
                <a:lnTo>
                  <a:pt x="5802" y="172"/>
                </a:lnTo>
                <a:lnTo>
                  <a:pt x="5786" y="172"/>
                </a:lnTo>
                <a:lnTo>
                  <a:pt x="5776" y="172"/>
                </a:lnTo>
                <a:lnTo>
                  <a:pt x="5765" y="172"/>
                </a:lnTo>
                <a:lnTo>
                  <a:pt x="5760" y="172"/>
                </a:lnTo>
                <a:lnTo>
                  <a:pt x="5754" y="172"/>
                </a:lnTo>
                <a:lnTo>
                  <a:pt x="5748" y="172"/>
                </a:lnTo>
                <a:lnTo>
                  <a:pt x="5741" y="172"/>
                </a:lnTo>
                <a:lnTo>
                  <a:pt x="5737" y="172"/>
                </a:lnTo>
                <a:lnTo>
                  <a:pt x="5730" y="172"/>
                </a:lnTo>
                <a:lnTo>
                  <a:pt x="5726" y="172"/>
                </a:lnTo>
                <a:lnTo>
                  <a:pt x="5722" y="172"/>
                </a:lnTo>
                <a:lnTo>
                  <a:pt x="5706" y="171"/>
                </a:lnTo>
                <a:lnTo>
                  <a:pt x="5696" y="171"/>
                </a:lnTo>
                <a:lnTo>
                  <a:pt x="5689" y="171"/>
                </a:lnTo>
                <a:lnTo>
                  <a:pt x="5677" y="171"/>
                </a:lnTo>
                <a:lnTo>
                  <a:pt x="5666" y="171"/>
                </a:lnTo>
                <a:lnTo>
                  <a:pt x="5662" y="170"/>
                </a:lnTo>
                <a:lnTo>
                  <a:pt x="5655" y="170"/>
                </a:lnTo>
                <a:lnTo>
                  <a:pt x="5648" y="170"/>
                </a:lnTo>
                <a:lnTo>
                  <a:pt x="5636" y="170"/>
                </a:lnTo>
                <a:lnTo>
                  <a:pt x="5626" y="170"/>
                </a:lnTo>
                <a:lnTo>
                  <a:pt x="5621" y="170"/>
                </a:lnTo>
                <a:lnTo>
                  <a:pt x="5614" y="170"/>
                </a:lnTo>
                <a:lnTo>
                  <a:pt x="5610" y="170"/>
                </a:lnTo>
                <a:lnTo>
                  <a:pt x="5603" y="168"/>
                </a:lnTo>
                <a:lnTo>
                  <a:pt x="5595" y="167"/>
                </a:lnTo>
                <a:lnTo>
                  <a:pt x="5586" y="167"/>
                </a:lnTo>
                <a:lnTo>
                  <a:pt x="5581" y="167"/>
                </a:lnTo>
                <a:lnTo>
                  <a:pt x="5576" y="167"/>
                </a:lnTo>
                <a:lnTo>
                  <a:pt x="5572" y="166"/>
                </a:lnTo>
                <a:lnTo>
                  <a:pt x="5563" y="166"/>
                </a:lnTo>
                <a:lnTo>
                  <a:pt x="5560" y="166"/>
                </a:lnTo>
                <a:lnTo>
                  <a:pt x="5549" y="166"/>
                </a:lnTo>
                <a:lnTo>
                  <a:pt x="5541" y="166"/>
                </a:lnTo>
                <a:lnTo>
                  <a:pt x="5535" y="166"/>
                </a:lnTo>
                <a:lnTo>
                  <a:pt x="5532" y="167"/>
                </a:lnTo>
                <a:lnTo>
                  <a:pt x="5525" y="167"/>
                </a:lnTo>
                <a:lnTo>
                  <a:pt x="5517" y="170"/>
                </a:lnTo>
                <a:lnTo>
                  <a:pt x="5510" y="170"/>
                </a:lnTo>
                <a:lnTo>
                  <a:pt x="5504" y="170"/>
                </a:lnTo>
                <a:lnTo>
                  <a:pt x="5500" y="170"/>
                </a:lnTo>
                <a:lnTo>
                  <a:pt x="5489" y="170"/>
                </a:lnTo>
                <a:lnTo>
                  <a:pt x="5480" y="170"/>
                </a:lnTo>
                <a:lnTo>
                  <a:pt x="5469" y="168"/>
                </a:lnTo>
                <a:lnTo>
                  <a:pt x="5456" y="167"/>
                </a:lnTo>
                <a:lnTo>
                  <a:pt x="5445" y="166"/>
                </a:lnTo>
                <a:lnTo>
                  <a:pt x="5433" y="165"/>
                </a:lnTo>
                <a:lnTo>
                  <a:pt x="5421" y="164"/>
                </a:lnTo>
                <a:lnTo>
                  <a:pt x="5413" y="163"/>
                </a:lnTo>
                <a:lnTo>
                  <a:pt x="5407" y="162"/>
                </a:lnTo>
                <a:lnTo>
                  <a:pt x="5403" y="162"/>
                </a:lnTo>
                <a:lnTo>
                  <a:pt x="5394" y="162"/>
                </a:lnTo>
                <a:lnTo>
                  <a:pt x="5390" y="161"/>
                </a:lnTo>
                <a:lnTo>
                  <a:pt x="5385" y="161"/>
                </a:lnTo>
                <a:lnTo>
                  <a:pt x="5372" y="161"/>
                </a:lnTo>
                <a:lnTo>
                  <a:pt x="5353" y="160"/>
                </a:lnTo>
                <a:lnTo>
                  <a:pt x="5342" y="160"/>
                </a:lnTo>
                <a:lnTo>
                  <a:pt x="5332" y="160"/>
                </a:lnTo>
                <a:lnTo>
                  <a:pt x="5319" y="160"/>
                </a:lnTo>
                <a:lnTo>
                  <a:pt x="5313" y="160"/>
                </a:lnTo>
                <a:lnTo>
                  <a:pt x="5300" y="160"/>
                </a:lnTo>
                <a:lnTo>
                  <a:pt x="5288" y="160"/>
                </a:lnTo>
                <a:lnTo>
                  <a:pt x="5280" y="160"/>
                </a:lnTo>
                <a:lnTo>
                  <a:pt x="5273" y="160"/>
                </a:lnTo>
                <a:lnTo>
                  <a:pt x="5269" y="160"/>
                </a:lnTo>
                <a:lnTo>
                  <a:pt x="5262" y="160"/>
                </a:lnTo>
                <a:lnTo>
                  <a:pt x="5259" y="160"/>
                </a:lnTo>
                <a:lnTo>
                  <a:pt x="5253" y="160"/>
                </a:lnTo>
                <a:lnTo>
                  <a:pt x="5249" y="160"/>
                </a:lnTo>
                <a:lnTo>
                  <a:pt x="5240" y="160"/>
                </a:lnTo>
                <a:lnTo>
                  <a:pt x="5236" y="160"/>
                </a:lnTo>
                <a:lnTo>
                  <a:pt x="5231" y="160"/>
                </a:lnTo>
                <a:lnTo>
                  <a:pt x="5222" y="160"/>
                </a:lnTo>
                <a:lnTo>
                  <a:pt x="5214" y="160"/>
                </a:lnTo>
                <a:lnTo>
                  <a:pt x="5204" y="160"/>
                </a:lnTo>
                <a:lnTo>
                  <a:pt x="5195" y="160"/>
                </a:lnTo>
                <a:lnTo>
                  <a:pt x="5170" y="160"/>
                </a:lnTo>
                <a:lnTo>
                  <a:pt x="5151" y="160"/>
                </a:lnTo>
                <a:lnTo>
                  <a:pt x="5129" y="160"/>
                </a:lnTo>
                <a:lnTo>
                  <a:pt x="5111" y="160"/>
                </a:lnTo>
                <a:lnTo>
                  <a:pt x="5095" y="161"/>
                </a:lnTo>
                <a:lnTo>
                  <a:pt x="5076" y="164"/>
                </a:lnTo>
                <a:lnTo>
                  <a:pt x="5059" y="166"/>
                </a:lnTo>
                <a:lnTo>
                  <a:pt x="5047" y="167"/>
                </a:lnTo>
                <a:lnTo>
                  <a:pt x="5038" y="170"/>
                </a:lnTo>
                <a:lnTo>
                  <a:pt x="5027" y="170"/>
                </a:lnTo>
                <a:lnTo>
                  <a:pt x="5014" y="171"/>
                </a:lnTo>
                <a:lnTo>
                  <a:pt x="5005" y="171"/>
                </a:lnTo>
                <a:lnTo>
                  <a:pt x="4994" y="171"/>
                </a:lnTo>
                <a:lnTo>
                  <a:pt x="4982" y="172"/>
                </a:lnTo>
                <a:lnTo>
                  <a:pt x="4978" y="173"/>
                </a:lnTo>
                <a:lnTo>
                  <a:pt x="4968" y="173"/>
                </a:lnTo>
                <a:lnTo>
                  <a:pt x="4964" y="173"/>
                </a:lnTo>
                <a:lnTo>
                  <a:pt x="4960" y="173"/>
                </a:lnTo>
                <a:lnTo>
                  <a:pt x="4954" y="174"/>
                </a:lnTo>
                <a:lnTo>
                  <a:pt x="4948" y="174"/>
                </a:lnTo>
                <a:lnTo>
                  <a:pt x="4939" y="174"/>
                </a:lnTo>
                <a:lnTo>
                  <a:pt x="4930" y="175"/>
                </a:lnTo>
                <a:lnTo>
                  <a:pt x="4920" y="175"/>
                </a:lnTo>
                <a:lnTo>
                  <a:pt x="4907" y="175"/>
                </a:lnTo>
                <a:lnTo>
                  <a:pt x="4900" y="174"/>
                </a:lnTo>
                <a:lnTo>
                  <a:pt x="4890" y="174"/>
                </a:lnTo>
                <a:lnTo>
                  <a:pt x="4883" y="174"/>
                </a:lnTo>
                <a:lnTo>
                  <a:pt x="4875" y="174"/>
                </a:lnTo>
                <a:lnTo>
                  <a:pt x="4867" y="174"/>
                </a:lnTo>
                <a:lnTo>
                  <a:pt x="4861" y="173"/>
                </a:lnTo>
                <a:lnTo>
                  <a:pt x="4852" y="173"/>
                </a:lnTo>
                <a:lnTo>
                  <a:pt x="4848" y="173"/>
                </a:lnTo>
                <a:lnTo>
                  <a:pt x="4841" y="174"/>
                </a:lnTo>
                <a:lnTo>
                  <a:pt x="4834" y="174"/>
                </a:lnTo>
                <a:lnTo>
                  <a:pt x="4824" y="174"/>
                </a:lnTo>
                <a:lnTo>
                  <a:pt x="4818" y="174"/>
                </a:lnTo>
                <a:lnTo>
                  <a:pt x="4808" y="175"/>
                </a:lnTo>
                <a:lnTo>
                  <a:pt x="4802" y="175"/>
                </a:lnTo>
                <a:lnTo>
                  <a:pt x="4797" y="175"/>
                </a:lnTo>
                <a:lnTo>
                  <a:pt x="4791" y="176"/>
                </a:lnTo>
                <a:lnTo>
                  <a:pt x="4783" y="176"/>
                </a:lnTo>
                <a:lnTo>
                  <a:pt x="4772" y="177"/>
                </a:lnTo>
                <a:lnTo>
                  <a:pt x="4760" y="178"/>
                </a:lnTo>
                <a:lnTo>
                  <a:pt x="4742" y="178"/>
                </a:lnTo>
                <a:lnTo>
                  <a:pt x="4721" y="183"/>
                </a:lnTo>
                <a:lnTo>
                  <a:pt x="4711" y="184"/>
                </a:lnTo>
                <a:lnTo>
                  <a:pt x="4693" y="185"/>
                </a:lnTo>
                <a:lnTo>
                  <a:pt x="4681" y="187"/>
                </a:lnTo>
                <a:lnTo>
                  <a:pt x="4666" y="189"/>
                </a:lnTo>
                <a:lnTo>
                  <a:pt x="4658" y="190"/>
                </a:lnTo>
                <a:lnTo>
                  <a:pt x="4641" y="193"/>
                </a:lnTo>
                <a:lnTo>
                  <a:pt x="4626" y="192"/>
                </a:lnTo>
                <a:lnTo>
                  <a:pt x="4612" y="191"/>
                </a:lnTo>
                <a:lnTo>
                  <a:pt x="4604" y="190"/>
                </a:lnTo>
                <a:lnTo>
                  <a:pt x="4582" y="189"/>
                </a:lnTo>
                <a:lnTo>
                  <a:pt x="4572" y="190"/>
                </a:lnTo>
                <a:lnTo>
                  <a:pt x="4561" y="190"/>
                </a:lnTo>
                <a:lnTo>
                  <a:pt x="4541" y="192"/>
                </a:lnTo>
                <a:lnTo>
                  <a:pt x="4527" y="192"/>
                </a:lnTo>
                <a:lnTo>
                  <a:pt x="4512" y="191"/>
                </a:lnTo>
                <a:lnTo>
                  <a:pt x="4500" y="191"/>
                </a:lnTo>
                <a:lnTo>
                  <a:pt x="4485" y="191"/>
                </a:lnTo>
                <a:lnTo>
                  <a:pt x="4470" y="192"/>
                </a:lnTo>
                <a:lnTo>
                  <a:pt x="4461" y="192"/>
                </a:lnTo>
                <a:lnTo>
                  <a:pt x="4437" y="190"/>
                </a:lnTo>
                <a:lnTo>
                  <a:pt x="4432" y="189"/>
                </a:lnTo>
                <a:lnTo>
                  <a:pt x="4411" y="188"/>
                </a:lnTo>
                <a:lnTo>
                  <a:pt x="4393" y="187"/>
                </a:lnTo>
                <a:lnTo>
                  <a:pt x="4347" y="185"/>
                </a:lnTo>
                <a:lnTo>
                  <a:pt x="4343" y="185"/>
                </a:lnTo>
                <a:lnTo>
                  <a:pt x="4309" y="184"/>
                </a:lnTo>
                <a:lnTo>
                  <a:pt x="4307" y="184"/>
                </a:lnTo>
                <a:lnTo>
                  <a:pt x="4298" y="184"/>
                </a:lnTo>
                <a:lnTo>
                  <a:pt x="4285" y="184"/>
                </a:lnTo>
                <a:lnTo>
                  <a:pt x="4279" y="183"/>
                </a:lnTo>
                <a:lnTo>
                  <a:pt x="4265" y="183"/>
                </a:lnTo>
                <a:lnTo>
                  <a:pt x="4244" y="181"/>
                </a:lnTo>
                <a:lnTo>
                  <a:pt x="4230" y="180"/>
                </a:lnTo>
                <a:lnTo>
                  <a:pt x="4223" y="180"/>
                </a:lnTo>
                <a:lnTo>
                  <a:pt x="4204" y="180"/>
                </a:lnTo>
                <a:lnTo>
                  <a:pt x="4193" y="180"/>
                </a:lnTo>
                <a:lnTo>
                  <a:pt x="4158" y="181"/>
                </a:lnTo>
                <a:lnTo>
                  <a:pt x="4151" y="181"/>
                </a:lnTo>
                <a:lnTo>
                  <a:pt x="4145" y="180"/>
                </a:lnTo>
                <a:lnTo>
                  <a:pt x="4119" y="179"/>
                </a:lnTo>
                <a:lnTo>
                  <a:pt x="4107" y="179"/>
                </a:lnTo>
                <a:lnTo>
                  <a:pt x="4098" y="179"/>
                </a:lnTo>
                <a:lnTo>
                  <a:pt x="4088" y="179"/>
                </a:lnTo>
                <a:lnTo>
                  <a:pt x="4074" y="179"/>
                </a:lnTo>
                <a:lnTo>
                  <a:pt x="4061" y="179"/>
                </a:lnTo>
                <a:lnTo>
                  <a:pt x="4053" y="179"/>
                </a:lnTo>
                <a:lnTo>
                  <a:pt x="4044" y="179"/>
                </a:lnTo>
                <a:lnTo>
                  <a:pt x="4033" y="179"/>
                </a:lnTo>
                <a:lnTo>
                  <a:pt x="4018" y="178"/>
                </a:lnTo>
                <a:lnTo>
                  <a:pt x="4009" y="178"/>
                </a:lnTo>
                <a:lnTo>
                  <a:pt x="3994" y="178"/>
                </a:lnTo>
                <a:lnTo>
                  <a:pt x="3983" y="178"/>
                </a:lnTo>
                <a:lnTo>
                  <a:pt x="3978" y="178"/>
                </a:lnTo>
                <a:lnTo>
                  <a:pt x="3966" y="178"/>
                </a:lnTo>
                <a:lnTo>
                  <a:pt x="3957" y="178"/>
                </a:lnTo>
                <a:lnTo>
                  <a:pt x="3945" y="176"/>
                </a:lnTo>
                <a:lnTo>
                  <a:pt x="3931" y="176"/>
                </a:lnTo>
                <a:lnTo>
                  <a:pt x="3923" y="175"/>
                </a:lnTo>
                <a:lnTo>
                  <a:pt x="3917" y="175"/>
                </a:lnTo>
                <a:lnTo>
                  <a:pt x="3907" y="174"/>
                </a:lnTo>
                <a:lnTo>
                  <a:pt x="3900" y="174"/>
                </a:lnTo>
                <a:lnTo>
                  <a:pt x="3893" y="174"/>
                </a:lnTo>
                <a:lnTo>
                  <a:pt x="3887" y="173"/>
                </a:lnTo>
                <a:lnTo>
                  <a:pt x="3875" y="173"/>
                </a:lnTo>
                <a:lnTo>
                  <a:pt x="3869" y="173"/>
                </a:lnTo>
                <a:lnTo>
                  <a:pt x="3858" y="174"/>
                </a:lnTo>
                <a:lnTo>
                  <a:pt x="3850" y="175"/>
                </a:lnTo>
                <a:lnTo>
                  <a:pt x="3840" y="175"/>
                </a:lnTo>
                <a:lnTo>
                  <a:pt x="3833" y="176"/>
                </a:lnTo>
                <a:lnTo>
                  <a:pt x="3829" y="176"/>
                </a:lnTo>
                <a:lnTo>
                  <a:pt x="3818" y="177"/>
                </a:lnTo>
                <a:lnTo>
                  <a:pt x="3811" y="177"/>
                </a:lnTo>
                <a:lnTo>
                  <a:pt x="3801" y="177"/>
                </a:lnTo>
                <a:lnTo>
                  <a:pt x="3793" y="178"/>
                </a:lnTo>
                <a:lnTo>
                  <a:pt x="3786" y="178"/>
                </a:lnTo>
                <a:lnTo>
                  <a:pt x="3777" y="178"/>
                </a:lnTo>
                <a:lnTo>
                  <a:pt x="3768" y="178"/>
                </a:lnTo>
                <a:lnTo>
                  <a:pt x="3761" y="178"/>
                </a:lnTo>
                <a:lnTo>
                  <a:pt x="3755" y="179"/>
                </a:lnTo>
                <a:lnTo>
                  <a:pt x="3747" y="179"/>
                </a:lnTo>
                <a:lnTo>
                  <a:pt x="3740" y="179"/>
                </a:lnTo>
                <a:lnTo>
                  <a:pt x="3725" y="179"/>
                </a:lnTo>
                <a:lnTo>
                  <a:pt x="3723" y="179"/>
                </a:lnTo>
                <a:lnTo>
                  <a:pt x="3713" y="180"/>
                </a:lnTo>
                <a:lnTo>
                  <a:pt x="3703" y="180"/>
                </a:lnTo>
                <a:lnTo>
                  <a:pt x="3697" y="180"/>
                </a:lnTo>
                <a:lnTo>
                  <a:pt x="3687" y="179"/>
                </a:lnTo>
                <a:lnTo>
                  <a:pt x="3683" y="179"/>
                </a:lnTo>
                <a:lnTo>
                  <a:pt x="3674" y="179"/>
                </a:lnTo>
                <a:lnTo>
                  <a:pt x="3669" y="180"/>
                </a:lnTo>
                <a:lnTo>
                  <a:pt x="3660" y="181"/>
                </a:lnTo>
                <a:lnTo>
                  <a:pt x="3657" y="181"/>
                </a:lnTo>
                <a:lnTo>
                  <a:pt x="3650" y="180"/>
                </a:lnTo>
                <a:lnTo>
                  <a:pt x="3643" y="179"/>
                </a:lnTo>
                <a:lnTo>
                  <a:pt x="3634" y="178"/>
                </a:lnTo>
                <a:lnTo>
                  <a:pt x="3631" y="178"/>
                </a:lnTo>
                <a:lnTo>
                  <a:pt x="3625" y="178"/>
                </a:lnTo>
                <a:lnTo>
                  <a:pt x="3620" y="178"/>
                </a:lnTo>
                <a:lnTo>
                  <a:pt x="3614" y="178"/>
                </a:lnTo>
                <a:lnTo>
                  <a:pt x="3611" y="179"/>
                </a:lnTo>
                <a:lnTo>
                  <a:pt x="3603" y="179"/>
                </a:lnTo>
                <a:lnTo>
                  <a:pt x="3598" y="179"/>
                </a:lnTo>
                <a:lnTo>
                  <a:pt x="3590" y="178"/>
                </a:lnTo>
                <a:lnTo>
                  <a:pt x="3581" y="178"/>
                </a:lnTo>
                <a:lnTo>
                  <a:pt x="3572" y="177"/>
                </a:lnTo>
                <a:lnTo>
                  <a:pt x="3561" y="176"/>
                </a:lnTo>
                <a:lnTo>
                  <a:pt x="3554" y="177"/>
                </a:lnTo>
                <a:lnTo>
                  <a:pt x="3543" y="176"/>
                </a:lnTo>
                <a:lnTo>
                  <a:pt x="3536" y="176"/>
                </a:lnTo>
                <a:lnTo>
                  <a:pt x="3529" y="175"/>
                </a:lnTo>
                <a:lnTo>
                  <a:pt x="3522" y="174"/>
                </a:lnTo>
                <a:lnTo>
                  <a:pt x="3514" y="174"/>
                </a:lnTo>
                <a:lnTo>
                  <a:pt x="3506" y="173"/>
                </a:lnTo>
                <a:lnTo>
                  <a:pt x="3499" y="173"/>
                </a:lnTo>
                <a:lnTo>
                  <a:pt x="3492" y="173"/>
                </a:lnTo>
                <a:lnTo>
                  <a:pt x="3482" y="171"/>
                </a:lnTo>
                <a:lnTo>
                  <a:pt x="3476" y="170"/>
                </a:lnTo>
                <a:lnTo>
                  <a:pt x="3467" y="171"/>
                </a:lnTo>
                <a:lnTo>
                  <a:pt x="3455" y="172"/>
                </a:lnTo>
                <a:lnTo>
                  <a:pt x="3445" y="173"/>
                </a:lnTo>
                <a:lnTo>
                  <a:pt x="3441" y="173"/>
                </a:lnTo>
                <a:lnTo>
                  <a:pt x="3433" y="173"/>
                </a:lnTo>
                <a:lnTo>
                  <a:pt x="3425" y="174"/>
                </a:lnTo>
                <a:lnTo>
                  <a:pt x="3419" y="174"/>
                </a:lnTo>
                <a:lnTo>
                  <a:pt x="3413" y="174"/>
                </a:lnTo>
                <a:lnTo>
                  <a:pt x="3410" y="175"/>
                </a:lnTo>
                <a:lnTo>
                  <a:pt x="3399" y="176"/>
                </a:lnTo>
                <a:lnTo>
                  <a:pt x="3393" y="177"/>
                </a:lnTo>
                <a:lnTo>
                  <a:pt x="3385" y="178"/>
                </a:lnTo>
                <a:lnTo>
                  <a:pt x="3377" y="178"/>
                </a:lnTo>
                <a:lnTo>
                  <a:pt x="3364" y="177"/>
                </a:lnTo>
                <a:lnTo>
                  <a:pt x="3352" y="176"/>
                </a:lnTo>
                <a:lnTo>
                  <a:pt x="3346" y="175"/>
                </a:lnTo>
                <a:lnTo>
                  <a:pt x="3330" y="173"/>
                </a:lnTo>
                <a:lnTo>
                  <a:pt x="3324" y="173"/>
                </a:lnTo>
                <a:lnTo>
                  <a:pt x="3314" y="172"/>
                </a:lnTo>
                <a:lnTo>
                  <a:pt x="3307" y="171"/>
                </a:lnTo>
                <a:lnTo>
                  <a:pt x="3300" y="171"/>
                </a:lnTo>
                <a:lnTo>
                  <a:pt x="3294" y="171"/>
                </a:lnTo>
                <a:lnTo>
                  <a:pt x="3286" y="171"/>
                </a:lnTo>
                <a:lnTo>
                  <a:pt x="3281" y="170"/>
                </a:lnTo>
                <a:lnTo>
                  <a:pt x="3274" y="170"/>
                </a:lnTo>
                <a:lnTo>
                  <a:pt x="3269" y="170"/>
                </a:lnTo>
                <a:lnTo>
                  <a:pt x="3259" y="170"/>
                </a:lnTo>
                <a:lnTo>
                  <a:pt x="3256" y="170"/>
                </a:lnTo>
                <a:lnTo>
                  <a:pt x="3245" y="168"/>
                </a:lnTo>
                <a:lnTo>
                  <a:pt x="3236" y="168"/>
                </a:lnTo>
                <a:lnTo>
                  <a:pt x="3228" y="167"/>
                </a:lnTo>
                <a:lnTo>
                  <a:pt x="3218" y="167"/>
                </a:lnTo>
                <a:lnTo>
                  <a:pt x="3211" y="167"/>
                </a:lnTo>
                <a:lnTo>
                  <a:pt x="3202" y="166"/>
                </a:lnTo>
                <a:lnTo>
                  <a:pt x="3196" y="166"/>
                </a:lnTo>
                <a:lnTo>
                  <a:pt x="3183" y="166"/>
                </a:lnTo>
                <a:lnTo>
                  <a:pt x="3176" y="166"/>
                </a:lnTo>
                <a:lnTo>
                  <a:pt x="3168" y="166"/>
                </a:lnTo>
                <a:lnTo>
                  <a:pt x="3162" y="165"/>
                </a:lnTo>
                <a:lnTo>
                  <a:pt x="3162" y="165"/>
                </a:lnTo>
                <a:lnTo>
                  <a:pt x="3157" y="165"/>
                </a:lnTo>
                <a:lnTo>
                  <a:pt x="3146" y="165"/>
                </a:lnTo>
                <a:lnTo>
                  <a:pt x="3141" y="165"/>
                </a:lnTo>
                <a:lnTo>
                  <a:pt x="3130" y="165"/>
                </a:lnTo>
                <a:lnTo>
                  <a:pt x="3116" y="165"/>
                </a:lnTo>
                <a:lnTo>
                  <a:pt x="3114" y="166"/>
                </a:lnTo>
                <a:lnTo>
                  <a:pt x="3100" y="166"/>
                </a:lnTo>
                <a:lnTo>
                  <a:pt x="3086" y="167"/>
                </a:lnTo>
                <a:lnTo>
                  <a:pt x="3076" y="167"/>
                </a:lnTo>
                <a:lnTo>
                  <a:pt x="3071" y="167"/>
                </a:lnTo>
                <a:lnTo>
                  <a:pt x="3056" y="166"/>
                </a:lnTo>
                <a:lnTo>
                  <a:pt x="3038" y="167"/>
                </a:lnTo>
                <a:lnTo>
                  <a:pt x="3036" y="167"/>
                </a:lnTo>
                <a:lnTo>
                  <a:pt x="3019" y="167"/>
                </a:lnTo>
                <a:lnTo>
                  <a:pt x="3016" y="167"/>
                </a:lnTo>
                <a:lnTo>
                  <a:pt x="3007" y="167"/>
                </a:lnTo>
                <a:lnTo>
                  <a:pt x="3001" y="167"/>
                </a:lnTo>
                <a:lnTo>
                  <a:pt x="2992" y="166"/>
                </a:lnTo>
                <a:lnTo>
                  <a:pt x="2992" y="166"/>
                </a:lnTo>
                <a:lnTo>
                  <a:pt x="2991" y="166"/>
                </a:lnTo>
                <a:lnTo>
                  <a:pt x="2984" y="166"/>
                </a:lnTo>
                <a:lnTo>
                  <a:pt x="2974" y="165"/>
                </a:lnTo>
                <a:lnTo>
                  <a:pt x="2964" y="165"/>
                </a:lnTo>
                <a:lnTo>
                  <a:pt x="2955" y="165"/>
                </a:lnTo>
                <a:lnTo>
                  <a:pt x="2945" y="164"/>
                </a:lnTo>
                <a:lnTo>
                  <a:pt x="2941" y="164"/>
                </a:lnTo>
                <a:lnTo>
                  <a:pt x="2928" y="163"/>
                </a:lnTo>
                <a:lnTo>
                  <a:pt x="2918" y="161"/>
                </a:lnTo>
                <a:lnTo>
                  <a:pt x="2907" y="160"/>
                </a:lnTo>
                <a:lnTo>
                  <a:pt x="2886" y="158"/>
                </a:lnTo>
                <a:lnTo>
                  <a:pt x="2863" y="158"/>
                </a:lnTo>
                <a:lnTo>
                  <a:pt x="2846" y="159"/>
                </a:lnTo>
                <a:lnTo>
                  <a:pt x="2833" y="159"/>
                </a:lnTo>
                <a:lnTo>
                  <a:pt x="2818" y="159"/>
                </a:lnTo>
                <a:lnTo>
                  <a:pt x="2797" y="160"/>
                </a:lnTo>
                <a:lnTo>
                  <a:pt x="2781" y="160"/>
                </a:lnTo>
                <a:lnTo>
                  <a:pt x="2780" y="160"/>
                </a:lnTo>
                <a:lnTo>
                  <a:pt x="2663" y="170"/>
                </a:lnTo>
                <a:lnTo>
                  <a:pt x="2549" y="172"/>
                </a:lnTo>
                <a:lnTo>
                  <a:pt x="2518" y="173"/>
                </a:lnTo>
                <a:lnTo>
                  <a:pt x="2488" y="174"/>
                </a:lnTo>
                <a:lnTo>
                  <a:pt x="2438" y="175"/>
                </a:lnTo>
                <a:lnTo>
                  <a:pt x="2343" y="178"/>
                </a:lnTo>
                <a:lnTo>
                  <a:pt x="2213" y="181"/>
                </a:lnTo>
                <a:lnTo>
                  <a:pt x="2199" y="181"/>
                </a:lnTo>
                <a:lnTo>
                  <a:pt x="2145" y="184"/>
                </a:lnTo>
                <a:lnTo>
                  <a:pt x="2064" y="184"/>
                </a:lnTo>
                <a:lnTo>
                  <a:pt x="2001" y="183"/>
                </a:lnTo>
                <a:lnTo>
                  <a:pt x="1954" y="179"/>
                </a:lnTo>
                <a:lnTo>
                  <a:pt x="1886" y="176"/>
                </a:lnTo>
                <a:lnTo>
                  <a:pt x="1750" y="160"/>
                </a:lnTo>
                <a:lnTo>
                  <a:pt x="1667" y="151"/>
                </a:lnTo>
                <a:lnTo>
                  <a:pt x="1562" y="149"/>
                </a:lnTo>
                <a:lnTo>
                  <a:pt x="1050" y="149"/>
                </a:lnTo>
                <a:lnTo>
                  <a:pt x="258" y="155"/>
                </a:lnTo>
                <a:lnTo>
                  <a:pt x="0" y="157"/>
                </a:lnTo>
                <a:lnTo>
                  <a:pt x="0" y="157"/>
                </a:lnTo>
                <a:close/>
              </a:path>
            </a:pathLst>
          </a:custGeom>
          <a:solidFill>
            <a:srgbClr val="CCFFCC"/>
          </a:solidFill>
          <a:ln w="9525">
            <a:noFill/>
            <a:round/>
            <a:headEnd/>
            <a:tailEnd/>
          </a:ln>
        </p:spPr>
        <p:txBody>
          <a:bodyPr/>
          <a:lstStyle/>
          <a:p>
            <a:endParaRPr lang="en-GB"/>
          </a:p>
        </p:txBody>
      </p:sp>
      <p:sp>
        <p:nvSpPr>
          <p:cNvPr id="54" name="Freeform 2449"/>
          <p:cNvSpPr>
            <a:spLocks/>
          </p:cNvSpPr>
          <p:nvPr>
            <p:custDataLst>
              <p:tags r:id="rId45"/>
            </p:custDataLst>
          </p:nvPr>
        </p:nvSpPr>
        <p:spPr bwMode="auto">
          <a:xfrm>
            <a:off x="400988" y="2308232"/>
            <a:ext cx="8161157" cy="197588"/>
          </a:xfrm>
          <a:custGeom>
            <a:avLst/>
            <a:gdLst/>
            <a:ahLst/>
            <a:cxnLst>
              <a:cxn ang="0">
                <a:pos x="2518" y="173"/>
              </a:cxn>
              <a:cxn ang="0">
                <a:pos x="2964" y="165"/>
              </a:cxn>
              <a:cxn ang="0">
                <a:pos x="3114" y="166"/>
              </a:cxn>
              <a:cxn ang="0">
                <a:pos x="3245" y="168"/>
              </a:cxn>
              <a:cxn ang="0">
                <a:pos x="3385" y="178"/>
              </a:cxn>
              <a:cxn ang="0">
                <a:pos x="3514" y="174"/>
              </a:cxn>
              <a:cxn ang="0">
                <a:pos x="3634" y="178"/>
              </a:cxn>
              <a:cxn ang="0">
                <a:pos x="3761" y="178"/>
              </a:cxn>
              <a:cxn ang="0">
                <a:pos x="3900" y="174"/>
              </a:cxn>
              <a:cxn ang="0">
                <a:pos x="4074" y="179"/>
              </a:cxn>
              <a:cxn ang="0">
                <a:pos x="4307" y="184"/>
              </a:cxn>
              <a:cxn ang="0">
                <a:pos x="4582" y="189"/>
              </a:cxn>
              <a:cxn ang="0">
                <a:pos x="4802" y="175"/>
              </a:cxn>
              <a:cxn ang="0">
                <a:pos x="4939" y="174"/>
              </a:cxn>
              <a:cxn ang="0">
                <a:pos x="5111" y="160"/>
              </a:cxn>
              <a:cxn ang="0">
                <a:pos x="5280" y="160"/>
              </a:cxn>
              <a:cxn ang="0">
                <a:pos x="5445" y="166"/>
              </a:cxn>
              <a:cxn ang="0">
                <a:pos x="5576" y="167"/>
              </a:cxn>
              <a:cxn ang="0">
                <a:pos x="5706" y="171"/>
              </a:cxn>
              <a:cxn ang="0">
                <a:pos x="5897" y="173"/>
              </a:cxn>
              <a:cxn ang="0">
                <a:pos x="6218" y="158"/>
              </a:cxn>
              <a:cxn ang="0">
                <a:pos x="6455" y="147"/>
              </a:cxn>
              <a:cxn ang="0">
                <a:pos x="6721" y="136"/>
              </a:cxn>
              <a:cxn ang="0">
                <a:pos x="6975" y="122"/>
              </a:cxn>
              <a:cxn ang="0">
                <a:pos x="7190" y="101"/>
              </a:cxn>
              <a:cxn ang="0">
                <a:pos x="7378" y="93"/>
              </a:cxn>
              <a:cxn ang="0">
                <a:pos x="7559" y="63"/>
              </a:cxn>
              <a:cxn ang="0">
                <a:pos x="7793" y="55"/>
              </a:cxn>
              <a:cxn ang="0">
                <a:pos x="8121" y="35"/>
              </a:cxn>
              <a:cxn ang="0">
                <a:pos x="8335" y="10"/>
              </a:cxn>
              <a:cxn ang="0">
                <a:pos x="8229" y="25"/>
              </a:cxn>
              <a:cxn ang="0">
                <a:pos x="7973" y="48"/>
              </a:cxn>
              <a:cxn ang="0">
                <a:pos x="7660" y="59"/>
              </a:cxn>
              <a:cxn ang="0">
                <a:pos x="7470" y="68"/>
              </a:cxn>
              <a:cxn ang="0">
                <a:pos x="7275" y="108"/>
              </a:cxn>
              <a:cxn ang="0">
                <a:pos x="7098" y="126"/>
              </a:cxn>
              <a:cxn ang="0">
                <a:pos x="6834" y="146"/>
              </a:cxn>
              <a:cxn ang="0">
                <a:pos x="6585" y="157"/>
              </a:cxn>
              <a:cxn ang="0">
                <a:pos x="6335" y="155"/>
              </a:cxn>
              <a:cxn ang="0">
                <a:pos x="6062" y="179"/>
              </a:cxn>
              <a:cxn ang="0">
                <a:pos x="5765" y="184"/>
              </a:cxn>
              <a:cxn ang="0">
                <a:pos x="5636" y="181"/>
              </a:cxn>
              <a:cxn ang="0">
                <a:pos x="5525" y="179"/>
              </a:cxn>
              <a:cxn ang="0">
                <a:pos x="5385" y="173"/>
              </a:cxn>
              <a:cxn ang="0">
                <a:pos x="5236" y="171"/>
              </a:cxn>
              <a:cxn ang="0">
                <a:pos x="5005" y="183"/>
              </a:cxn>
              <a:cxn ang="0">
                <a:pos x="4867" y="185"/>
              </a:cxn>
              <a:cxn ang="0">
                <a:pos x="4711" y="194"/>
              </a:cxn>
              <a:cxn ang="0">
                <a:pos x="4470" y="203"/>
              </a:cxn>
              <a:cxn ang="0">
                <a:pos x="4204" y="192"/>
              </a:cxn>
              <a:cxn ang="0">
                <a:pos x="3983" y="190"/>
              </a:cxn>
              <a:cxn ang="0">
                <a:pos x="3833" y="187"/>
              </a:cxn>
              <a:cxn ang="0">
                <a:pos x="3697" y="190"/>
              </a:cxn>
              <a:cxn ang="0">
                <a:pos x="3590" y="190"/>
              </a:cxn>
              <a:cxn ang="0">
                <a:pos x="3445" y="184"/>
              </a:cxn>
              <a:cxn ang="0">
                <a:pos x="3307" y="183"/>
              </a:cxn>
              <a:cxn ang="0">
                <a:pos x="3176" y="178"/>
              </a:cxn>
              <a:cxn ang="0">
                <a:pos x="3019" y="179"/>
              </a:cxn>
              <a:cxn ang="0">
                <a:pos x="2863" y="170"/>
              </a:cxn>
              <a:cxn ang="0">
                <a:pos x="2001" y="193"/>
              </a:cxn>
            </a:cxnLst>
            <a:rect l="0" t="0" r="r" b="b"/>
            <a:pathLst>
              <a:path w="8426" h="204">
                <a:moveTo>
                  <a:pt x="0" y="157"/>
                </a:moveTo>
                <a:lnTo>
                  <a:pt x="258" y="155"/>
                </a:lnTo>
                <a:lnTo>
                  <a:pt x="1050" y="149"/>
                </a:lnTo>
                <a:lnTo>
                  <a:pt x="1562" y="149"/>
                </a:lnTo>
                <a:lnTo>
                  <a:pt x="1667" y="151"/>
                </a:lnTo>
                <a:lnTo>
                  <a:pt x="1750" y="160"/>
                </a:lnTo>
                <a:lnTo>
                  <a:pt x="1886" y="176"/>
                </a:lnTo>
                <a:lnTo>
                  <a:pt x="1954" y="179"/>
                </a:lnTo>
                <a:lnTo>
                  <a:pt x="2001" y="183"/>
                </a:lnTo>
                <a:lnTo>
                  <a:pt x="2064" y="184"/>
                </a:lnTo>
                <a:lnTo>
                  <a:pt x="2145" y="184"/>
                </a:lnTo>
                <a:lnTo>
                  <a:pt x="2199" y="181"/>
                </a:lnTo>
                <a:lnTo>
                  <a:pt x="2213" y="181"/>
                </a:lnTo>
                <a:lnTo>
                  <a:pt x="2343" y="178"/>
                </a:lnTo>
                <a:lnTo>
                  <a:pt x="2438" y="175"/>
                </a:lnTo>
                <a:lnTo>
                  <a:pt x="2488" y="174"/>
                </a:lnTo>
                <a:lnTo>
                  <a:pt x="2518" y="173"/>
                </a:lnTo>
                <a:lnTo>
                  <a:pt x="2549" y="172"/>
                </a:lnTo>
                <a:lnTo>
                  <a:pt x="2663" y="170"/>
                </a:lnTo>
                <a:lnTo>
                  <a:pt x="2780" y="160"/>
                </a:lnTo>
                <a:lnTo>
                  <a:pt x="2781" y="160"/>
                </a:lnTo>
                <a:lnTo>
                  <a:pt x="2797" y="160"/>
                </a:lnTo>
                <a:lnTo>
                  <a:pt x="2818" y="159"/>
                </a:lnTo>
                <a:lnTo>
                  <a:pt x="2833" y="159"/>
                </a:lnTo>
                <a:lnTo>
                  <a:pt x="2846" y="159"/>
                </a:lnTo>
                <a:lnTo>
                  <a:pt x="2863" y="158"/>
                </a:lnTo>
                <a:lnTo>
                  <a:pt x="2886" y="158"/>
                </a:lnTo>
                <a:lnTo>
                  <a:pt x="2907" y="160"/>
                </a:lnTo>
                <a:lnTo>
                  <a:pt x="2918" y="161"/>
                </a:lnTo>
                <a:lnTo>
                  <a:pt x="2928" y="163"/>
                </a:lnTo>
                <a:lnTo>
                  <a:pt x="2941" y="164"/>
                </a:lnTo>
                <a:lnTo>
                  <a:pt x="2945" y="164"/>
                </a:lnTo>
                <a:lnTo>
                  <a:pt x="2955" y="165"/>
                </a:lnTo>
                <a:lnTo>
                  <a:pt x="2964" y="165"/>
                </a:lnTo>
                <a:lnTo>
                  <a:pt x="2974" y="165"/>
                </a:lnTo>
                <a:lnTo>
                  <a:pt x="2984" y="166"/>
                </a:lnTo>
                <a:lnTo>
                  <a:pt x="2991" y="166"/>
                </a:lnTo>
                <a:lnTo>
                  <a:pt x="2992" y="166"/>
                </a:lnTo>
                <a:lnTo>
                  <a:pt x="2992" y="166"/>
                </a:lnTo>
                <a:lnTo>
                  <a:pt x="3001" y="167"/>
                </a:lnTo>
                <a:lnTo>
                  <a:pt x="3007" y="167"/>
                </a:lnTo>
                <a:lnTo>
                  <a:pt x="3016" y="167"/>
                </a:lnTo>
                <a:lnTo>
                  <a:pt x="3019" y="167"/>
                </a:lnTo>
                <a:lnTo>
                  <a:pt x="3036" y="167"/>
                </a:lnTo>
                <a:lnTo>
                  <a:pt x="3038" y="167"/>
                </a:lnTo>
                <a:lnTo>
                  <a:pt x="3056" y="166"/>
                </a:lnTo>
                <a:lnTo>
                  <a:pt x="3071" y="167"/>
                </a:lnTo>
                <a:lnTo>
                  <a:pt x="3076" y="167"/>
                </a:lnTo>
                <a:lnTo>
                  <a:pt x="3086" y="167"/>
                </a:lnTo>
                <a:lnTo>
                  <a:pt x="3100" y="166"/>
                </a:lnTo>
                <a:lnTo>
                  <a:pt x="3114" y="166"/>
                </a:lnTo>
                <a:lnTo>
                  <a:pt x="3116" y="165"/>
                </a:lnTo>
                <a:lnTo>
                  <a:pt x="3130" y="165"/>
                </a:lnTo>
                <a:lnTo>
                  <a:pt x="3141" y="165"/>
                </a:lnTo>
                <a:lnTo>
                  <a:pt x="3146" y="165"/>
                </a:lnTo>
                <a:lnTo>
                  <a:pt x="3157" y="165"/>
                </a:lnTo>
                <a:lnTo>
                  <a:pt x="3162" y="165"/>
                </a:lnTo>
                <a:lnTo>
                  <a:pt x="3162" y="165"/>
                </a:lnTo>
                <a:lnTo>
                  <a:pt x="3168" y="166"/>
                </a:lnTo>
                <a:lnTo>
                  <a:pt x="3176" y="166"/>
                </a:lnTo>
                <a:lnTo>
                  <a:pt x="3183" y="166"/>
                </a:lnTo>
                <a:lnTo>
                  <a:pt x="3196" y="166"/>
                </a:lnTo>
                <a:lnTo>
                  <a:pt x="3202" y="166"/>
                </a:lnTo>
                <a:lnTo>
                  <a:pt x="3211" y="167"/>
                </a:lnTo>
                <a:lnTo>
                  <a:pt x="3218" y="167"/>
                </a:lnTo>
                <a:lnTo>
                  <a:pt x="3228" y="167"/>
                </a:lnTo>
                <a:lnTo>
                  <a:pt x="3236" y="168"/>
                </a:lnTo>
                <a:lnTo>
                  <a:pt x="3245" y="168"/>
                </a:lnTo>
                <a:lnTo>
                  <a:pt x="3256" y="170"/>
                </a:lnTo>
                <a:lnTo>
                  <a:pt x="3259" y="170"/>
                </a:lnTo>
                <a:lnTo>
                  <a:pt x="3269" y="170"/>
                </a:lnTo>
                <a:lnTo>
                  <a:pt x="3274" y="170"/>
                </a:lnTo>
                <a:lnTo>
                  <a:pt x="3281" y="170"/>
                </a:lnTo>
                <a:lnTo>
                  <a:pt x="3286" y="171"/>
                </a:lnTo>
                <a:lnTo>
                  <a:pt x="3294" y="171"/>
                </a:lnTo>
                <a:lnTo>
                  <a:pt x="3300" y="171"/>
                </a:lnTo>
                <a:lnTo>
                  <a:pt x="3307" y="171"/>
                </a:lnTo>
                <a:lnTo>
                  <a:pt x="3314" y="172"/>
                </a:lnTo>
                <a:lnTo>
                  <a:pt x="3324" y="173"/>
                </a:lnTo>
                <a:lnTo>
                  <a:pt x="3330" y="173"/>
                </a:lnTo>
                <a:lnTo>
                  <a:pt x="3346" y="175"/>
                </a:lnTo>
                <a:lnTo>
                  <a:pt x="3352" y="176"/>
                </a:lnTo>
                <a:lnTo>
                  <a:pt x="3364" y="177"/>
                </a:lnTo>
                <a:lnTo>
                  <a:pt x="3377" y="178"/>
                </a:lnTo>
                <a:lnTo>
                  <a:pt x="3385" y="178"/>
                </a:lnTo>
                <a:lnTo>
                  <a:pt x="3393" y="177"/>
                </a:lnTo>
                <a:lnTo>
                  <a:pt x="3399" y="176"/>
                </a:lnTo>
                <a:lnTo>
                  <a:pt x="3410" y="175"/>
                </a:lnTo>
                <a:lnTo>
                  <a:pt x="3413" y="174"/>
                </a:lnTo>
                <a:lnTo>
                  <a:pt x="3419" y="174"/>
                </a:lnTo>
                <a:lnTo>
                  <a:pt x="3425" y="174"/>
                </a:lnTo>
                <a:lnTo>
                  <a:pt x="3433" y="173"/>
                </a:lnTo>
                <a:lnTo>
                  <a:pt x="3441" y="173"/>
                </a:lnTo>
                <a:lnTo>
                  <a:pt x="3445" y="173"/>
                </a:lnTo>
                <a:lnTo>
                  <a:pt x="3455" y="172"/>
                </a:lnTo>
                <a:lnTo>
                  <a:pt x="3467" y="171"/>
                </a:lnTo>
                <a:lnTo>
                  <a:pt x="3476" y="170"/>
                </a:lnTo>
                <a:lnTo>
                  <a:pt x="3482" y="171"/>
                </a:lnTo>
                <a:lnTo>
                  <a:pt x="3492" y="173"/>
                </a:lnTo>
                <a:lnTo>
                  <a:pt x="3499" y="173"/>
                </a:lnTo>
                <a:lnTo>
                  <a:pt x="3506" y="173"/>
                </a:lnTo>
                <a:lnTo>
                  <a:pt x="3514" y="174"/>
                </a:lnTo>
                <a:lnTo>
                  <a:pt x="3522" y="174"/>
                </a:lnTo>
                <a:lnTo>
                  <a:pt x="3529" y="175"/>
                </a:lnTo>
                <a:lnTo>
                  <a:pt x="3536" y="176"/>
                </a:lnTo>
                <a:lnTo>
                  <a:pt x="3543" y="176"/>
                </a:lnTo>
                <a:lnTo>
                  <a:pt x="3554" y="177"/>
                </a:lnTo>
                <a:lnTo>
                  <a:pt x="3561" y="176"/>
                </a:lnTo>
                <a:lnTo>
                  <a:pt x="3572" y="177"/>
                </a:lnTo>
                <a:lnTo>
                  <a:pt x="3581" y="178"/>
                </a:lnTo>
                <a:lnTo>
                  <a:pt x="3590" y="178"/>
                </a:lnTo>
                <a:lnTo>
                  <a:pt x="3598" y="179"/>
                </a:lnTo>
                <a:lnTo>
                  <a:pt x="3603" y="179"/>
                </a:lnTo>
                <a:lnTo>
                  <a:pt x="3611" y="179"/>
                </a:lnTo>
                <a:lnTo>
                  <a:pt x="3614" y="178"/>
                </a:lnTo>
                <a:lnTo>
                  <a:pt x="3620" y="178"/>
                </a:lnTo>
                <a:lnTo>
                  <a:pt x="3625" y="178"/>
                </a:lnTo>
                <a:lnTo>
                  <a:pt x="3631" y="178"/>
                </a:lnTo>
                <a:lnTo>
                  <a:pt x="3634" y="178"/>
                </a:lnTo>
                <a:lnTo>
                  <a:pt x="3643" y="179"/>
                </a:lnTo>
                <a:lnTo>
                  <a:pt x="3650" y="180"/>
                </a:lnTo>
                <a:lnTo>
                  <a:pt x="3657" y="181"/>
                </a:lnTo>
                <a:lnTo>
                  <a:pt x="3660" y="181"/>
                </a:lnTo>
                <a:lnTo>
                  <a:pt x="3669" y="180"/>
                </a:lnTo>
                <a:lnTo>
                  <a:pt x="3674" y="179"/>
                </a:lnTo>
                <a:lnTo>
                  <a:pt x="3683" y="179"/>
                </a:lnTo>
                <a:lnTo>
                  <a:pt x="3687" y="179"/>
                </a:lnTo>
                <a:lnTo>
                  <a:pt x="3697" y="180"/>
                </a:lnTo>
                <a:lnTo>
                  <a:pt x="3703" y="180"/>
                </a:lnTo>
                <a:lnTo>
                  <a:pt x="3713" y="180"/>
                </a:lnTo>
                <a:lnTo>
                  <a:pt x="3723" y="179"/>
                </a:lnTo>
                <a:lnTo>
                  <a:pt x="3725" y="179"/>
                </a:lnTo>
                <a:lnTo>
                  <a:pt x="3740" y="179"/>
                </a:lnTo>
                <a:lnTo>
                  <a:pt x="3747" y="179"/>
                </a:lnTo>
                <a:lnTo>
                  <a:pt x="3755" y="179"/>
                </a:lnTo>
                <a:lnTo>
                  <a:pt x="3761" y="178"/>
                </a:lnTo>
                <a:lnTo>
                  <a:pt x="3768" y="178"/>
                </a:lnTo>
                <a:lnTo>
                  <a:pt x="3777" y="178"/>
                </a:lnTo>
                <a:lnTo>
                  <a:pt x="3786" y="178"/>
                </a:lnTo>
                <a:lnTo>
                  <a:pt x="3793" y="178"/>
                </a:lnTo>
                <a:lnTo>
                  <a:pt x="3801" y="177"/>
                </a:lnTo>
                <a:lnTo>
                  <a:pt x="3811" y="177"/>
                </a:lnTo>
                <a:lnTo>
                  <a:pt x="3818" y="177"/>
                </a:lnTo>
                <a:lnTo>
                  <a:pt x="3829" y="176"/>
                </a:lnTo>
                <a:lnTo>
                  <a:pt x="3833" y="176"/>
                </a:lnTo>
                <a:lnTo>
                  <a:pt x="3840" y="175"/>
                </a:lnTo>
                <a:lnTo>
                  <a:pt x="3850" y="175"/>
                </a:lnTo>
                <a:lnTo>
                  <a:pt x="3858" y="174"/>
                </a:lnTo>
                <a:lnTo>
                  <a:pt x="3869" y="173"/>
                </a:lnTo>
                <a:lnTo>
                  <a:pt x="3875" y="173"/>
                </a:lnTo>
                <a:lnTo>
                  <a:pt x="3887" y="173"/>
                </a:lnTo>
                <a:lnTo>
                  <a:pt x="3893" y="174"/>
                </a:lnTo>
                <a:lnTo>
                  <a:pt x="3900" y="174"/>
                </a:lnTo>
                <a:lnTo>
                  <a:pt x="3907" y="174"/>
                </a:lnTo>
                <a:lnTo>
                  <a:pt x="3917" y="175"/>
                </a:lnTo>
                <a:lnTo>
                  <a:pt x="3923" y="175"/>
                </a:lnTo>
                <a:lnTo>
                  <a:pt x="3931" y="176"/>
                </a:lnTo>
                <a:lnTo>
                  <a:pt x="3945" y="176"/>
                </a:lnTo>
                <a:lnTo>
                  <a:pt x="3957" y="178"/>
                </a:lnTo>
                <a:lnTo>
                  <a:pt x="3966" y="178"/>
                </a:lnTo>
                <a:lnTo>
                  <a:pt x="3978" y="178"/>
                </a:lnTo>
                <a:lnTo>
                  <a:pt x="3983" y="178"/>
                </a:lnTo>
                <a:lnTo>
                  <a:pt x="3994" y="178"/>
                </a:lnTo>
                <a:lnTo>
                  <a:pt x="4009" y="178"/>
                </a:lnTo>
                <a:lnTo>
                  <a:pt x="4018" y="178"/>
                </a:lnTo>
                <a:lnTo>
                  <a:pt x="4033" y="179"/>
                </a:lnTo>
                <a:lnTo>
                  <a:pt x="4044" y="179"/>
                </a:lnTo>
                <a:lnTo>
                  <a:pt x="4053" y="179"/>
                </a:lnTo>
                <a:lnTo>
                  <a:pt x="4061" y="179"/>
                </a:lnTo>
                <a:lnTo>
                  <a:pt x="4074" y="179"/>
                </a:lnTo>
                <a:lnTo>
                  <a:pt x="4088" y="179"/>
                </a:lnTo>
                <a:lnTo>
                  <a:pt x="4098" y="179"/>
                </a:lnTo>
                <a:lnTo>
                  <a:pt x="4107" y="179"/>
                </a:lnTo>
                <a:lnTo>
                  <a:pt x="4119" y="179"/>
                </a:lnTo>
                <a:lnTo>
                  <a:pt x="4145" y="180"/>
                </a:lnTo>
                <a:lnTo>
                  <a:pt x="4151" y="181"/>
                </a:lnTo>
                <a:lnTo>
                  <a:pt x="4158" y="181"/>
                </a:lnTo>
                <a:lnTo>
                  <a:pt x="4193" y="180"/>
                </a:lnTo>
                <a:lnTo>
                  <a:pt x="4204" y="180"/>
                </a:lnTo>
                <a:lnTo>
                  <a:pt x="4223" y="180"/>
                </a:lnTo>
                <a:lnTo>
                  <a:pt x="4230" y="180"/>
                </a:lnTo>
                <a:lnTo>
                  <a:pt x="4244" y="181"/>
                </a:lnTo>
                <a:lnTo>
                  <a:pt x="4265" y="183"/>
                </a:lnTo>
                <a:lnTo>
                  <a:pt x="4279" y="183"/>
                </a:lnTo>
                <a:lnTo>
                  <a:pt x="4285" y="184"/>
                </a:lnTo>
                <a:lnTo>
                  <a:pt x="4298" y="184"/>
                </a:lnTo>
                <a:lnTo>
                  <a:pt x="4307" y="184"/>
                </a:lnTo>
                <a:lnTo>
                  <a:pt x="4309" y="184"/>
                </a:lnTo>
                <a:lnTo>
                  <a:pt x="4343" y="185"/>
                </a:lnTo>
                <a:lnTo>
                  <a:pt x="4347" y="185"/>
                </a:lnTo>
                <a:lnTo>
                  <a:pt x="4393" y="187"/>
                </a:lnTo>
                <a:lnTo>
                  <a:pt x="4411" y="188"/>
                </a:lnTo>
                <a:lnTo>
                  <a:pt x="4432" y="189"/>
                </a:lnTo>
                <a:lnTo>
                  <a:pt x="4437" y="190"/>
                </a:lnTo>
                <a:lnTo>
                  <a:pt x="4461" y="192"/>
                </a:lnTo>
                <a:lnTo>
                  <a:pt x="4470" y="192"/>
                </a:lnTo>
                <a:lnTo>
                  <a:pt x="4485" y="191"/>
                </a:lnTo>
                <a:lnTo>
                  <a:pt x="4500" y="191"/>
                </a:lnTo>
                <a:lnTo>
                  <a:pt x="4512" y="191"/>
                </a:lnTo>
                <a:lnTo>
                  <a:pt x="4527" y="192"/>
                </a:lnTo>
                <a:lnTo>
                  <a:pt x="4541" y="192"/>
                </a:lnTo>
                <a:lnTo>
                  <a:pt x="4561" y="190"/>
                </a:lnTo>
                <a:lnTo>
                  <a:pt x="4572" y="190"/>
                </a:lnTo>
                <a:lnTo>
                  <a:pt x="4582" y="189"/>
                </a:lnTo>
                <a:lnTo>
                  <a:pt x="4604" y="190"/>
                </a:lnTo>
                <a:lnTo>
                  <a:pt x="4612" y="191"/>
                </a:lnTo>
                <a:lnTo>
                  <a:pt x="4626" y="192"/>
                </a:lnTo>
                <a:lnTo>
                  <a:pt x="4641" y="193"/>
                </a:lnTo>
                <a:lnTo>
                  <a:pt x="4658" y="190"/>
                </a:lnTo>
                <a:lnTo>
                  <a:pt x="4666" y="189"/>
                </a:lnTo>
                <a:lnTo>
                  <a:pt x="4681" y="187"/>
                </a:lnTo>
                <a:lnTo>
                  <a:pt x="4693" y="185"/>
                </a:lnTo>
                <a:lnTo>
                  <a:pt x="4711" y="184"/>
                </a:lnTo>
                <a:lnTo>
                  <a:pt x="4721" y="183"/>
                </a:lnTo>
                <a:lnTo>
                  <a:pt x="4742" y="178"/>
                </a:lnTo>
                <a:lnTo>
                  <a:pt x="4760" y="178"/>
                </a:lnTo>
                <a:lnTo>
                  <a:pt x="4772" y="177"/>
                </a:lnTo>
                <a:lnTo>
                  <a:pt x="4783" y="176"/>
                </a:lnTo>
                <a:lnTo>
                  <a:pt x="4791" y="176"/>
                </a:lnTo>
                <a:lnTo>
                  <a:pt x="4797" y="175"/>
                </a:lnTo>
                <a:lnTo>
                  <a:pt x="4802" y="175"/>
                </a:lnTo>
                <a:lnTo>
                  <a:pt x="4808" y="175"/>
                </a:lnTo>
                <a:lnTo>
                  <a:pt x="4818" y="174"/>
                </a:lnTo>
                <a:lnTo>
                  <a:pt x="4824" y="174"/>
                </a:lnTo>
                <a:lnTo>
                  <a:pt x="4834" y="174"/>
                </a:lnTo>
                <a:lnTo>
                  <a:pt x="4841" y="174"/>
                </a:lnTo>
                <a:lnTo>
                  <a:pt x="4848" y="173"/>
                </a:lnTo>
                <a:lnTo>
                  <a:pt x="4852" y="173"/>
                </a:lnTo>
                <a:lnTo>
                  <a:pt x="4861" y="173"/>
                </a:lnTo>
                <a:lnTo>
                  <a:pt x="4867" y="174"/>
                </a:lnTo>
                <a:lnTo>
                  <a:pt x="4875" y="174"/>
                </a:lnTo>
                <a:lnTo>
                  <a:pt x="4883" y="174"/>
                </a:lnTo>
                <a:lnTo>
                  <a:pt x="4890" y="174"/>
                </a:lnTo>
                <a:lnTo>
                  <a:pt x="4900" y="174"/>
                </a:lnTo>
                <a:lnTo>
                  <a:pt x="4907" y="175"/>
                </a:lnTo>
                <a:lnTo>
                  <a:pt x="4920" y="175"/>
                </a:lnTo>
                <a:lnTo>
                  <a:pt x="4930" y="175"/>
                </a:lnTo>
                <a:lnTo>
                  <a:pt x="4939" y="174"/>
                </a:lnTo>
                <a:lnTo>
                  <a:pt x="4948" y="174"/>
                </a:lnTo>
                <a:lnTo>
                  <a:pt x="4954" y="174"/>
                </a:lnTo>
                <a:lnTo>
                  <a:pt x="4960" y="173"/>
                </a:lnTo>
                <a:lnTo>
                  <a:pt x="4964" y="173"/>
                </a:lnTo>
                <a:lnTo>
                  <a:pt x="4968" y="173"/>
                </a:lnTo>
                <a:lnTo>
                  <a:pt x="4978" y="173"/>
                </a:lnTo>
                <a:lnTo>
                  <a:pt x="4982" y="172"/>
                </a:lnTo>
                <a:lnTo>
                  <a:pt x="4994" y="171"/>
                </a:lnTo>
                <a:lnTo>
                  <a:pt x="5005" y="171"/>
                </a:lnTo>
                <a:lnTo>
                  <a:pt x="5014" y="171"/>
                </a:lnTo>
                <a:lnTo>
                  <a:pt x="5027" y="170"/>
                </a:lnTo>
                <a:lnTo>
                  <a:pt x="5038" y="170"/>
                </a:lnTo>
                <a:lnTo>
                  <a:pt x="5047" y="167"/>
                </a:lnTo>
                <a:lnTo>
                  <a:pt x="5059" y="166"/>
                </a:lnTo>
                <a:lnTo>
                  <a:pt x="5076" y="164"/>
                </a:lnTo>
                <a:lnTo>
                  <a:pt x="5095" y="161"/>
                </a:lnTo>
                <a:lnTo>
                  <a:pt x="5111" y="160"/>
                </a:lnTo>
                <a:lnTo>
                  <a:pt x="5129" y="160"/>
                </a:lnTo>
                <a:lnTo>
                  <a:pt x="5151" y="160"/>
                </a:lnTo>
                <a:lnTo>
                  <a:pt x="5170" y="160"/>
                </a:lnTo>
                <a:lnTo>
                  <a:pt x="5195" y="160"/>
                </a:lnTo>
                <a:lnTo>
                  <a:pt x="5204" y="160"/>
                </a:lnTo>
                <a:lnTo>
                  <a:pt x="5214" y="160"/>
                </a:lnTo>
                <a:lnTo>
                  <a:pt x="5222" y="160"/>
                </a:lnTo>
                <a:lnTo>
                  <a:pt x="5231" y="160"/>
                </a:lnTo>
                <a:lnTo>
                  <a:pt x="5236" y="160"/>
                </a:lnTo>
                <a:lnTo>
                  <a:pt x="5240" y="160"/>
                </a:lnTo>
                <a:lnTo>
                  <a:pt x="5249" y="160"/>
                </a:lnTo>
                <a:lnTo>
                  <a:pt x="5253" y="160"/>
                </a:lnTo>
                <a:lnTo>
                  <a:pt x="5259" y="160"/>
                </a:lnTo>
                <a:lnTo>
                  <a:pt x="5262" y="160"/>
                </a:lnTo>
                <a:lnTo>
                  <a:pt x="5269" y="160"/>
                </a:lnTo>
                <a:lnTo>
                  <a:pt x="5273" y="160"/>
                </a:lnTo>
                <a:lnTo>
                  <a:pt x="5280" y="160"/>
                </a:lnTo>
                <a:lnTo>
                  <a:pt x="5288" y="160"/>
                </a:lnTo>
                <a:lnTo>
                  <a:pt x="5300" y="160"/>
                </a:lnTo>
                <a:lnTo>
                  <a:pt x="5313" y="160"/>
                </a:lnTo>
                <a:lnTo>
                  <a:pt x="5319" y="160"/>
                </a:lnTo>
                <a:lnTo>
                  <a:pt x="5332" y="160"/>
                </a:lnTo>
                <a:lnTo>
                  <a:pt x="5342" y="160"/>
                </a:lnTo>
                <a:lnTo>
                  <a:pt x="5353" y="160"/>
                </a:lnTo>
                <a:lnTo>
                  <a:pt x="5372" y="161"/>
                </a:lnTo>
                <a:lnTo>
                  <a:pt x="5385" y="161"/>
                </a:lnTo>
                <a:lnTo>
                  <a:pt x="5390" y="161"/>
                </a:lnTo>
                <a:lnTo>
                  <a:pt x="5394" y="162"/>
                </a:lnTo>
                <a:lnTo>
                  <a:pt x="5403" y="162"/>
                </a:lnTo>
                <a:lnTo>
                  <a:pt x="5407" y="162"/>
                </a:lnTo>
                <a:lnTo>
                  <a:pt x="5413" y="163"/>
                </a:lnTo>
                <a:lnTo>
                  <a:pt x="5421" y="164"/>
                </a:lnTo>
                <a:lnTo>
                  <a:pt x="5433" y="165"/>
                </a:lnTo>
                <a:lnTo>
                  <a:pt x="5445" y="166"/>
                </a:lnTo>
                <a:lnTo>
                  <a:pt x="5456" y="167"/>
                </a:lnTo>
                <a:lnTo>
                  <a:pt x="5469" y="168"/>
                </a:lnTo>
                <a:lnTo>
                  <a:pt x="5480" y="170"/>
                </a:lnTo>
                <a:lnTo>
                  <a:pt x="5489" y="170"/>
                </a:lnTo>
                <a:lnTo>
                  <a:pt x="5500" y="170"/>
                </a:lnTo>
                <a:lnTo>
                  <a:pt x="5504" y="170"/>
                </a:lnTo>
                <a:lnTo>
                  <a:pt x="5510" y="170"/>
                </a:lnTo>
                <a:lnTo>
                  <a:pt x="5517" y="170"/>
                </a:lnTo>
                <a:lnTo>
                  <a:pt x="5525" y="167"/>
                </a:lnTo>
                <a:lnTo>
                  <a:pt x="5532" y="167"/>
                </a:lnTo>
                <a:lnTo>
                  <a:pt x="5535" y="166"/>
                </a:lnTo>
                <a:lnTo>
                  <a:pt x="5541" y="166"/>
                </a:lnTo>
                <a:lnTo>
                  <a:pt x="5549" y="166"/>
                </a:lnTo>
                <a:lnTo>
                  <a:pt x="5560" y="166"/>
                </a:lnTo>
                <a:lnTo>
                  <a:pt x="5563" y="166"/>
                </a:lnTo>
                <a:lnTo>
                  <a:pt x="5572" y="166"/>
                </a:lnTo>
                <a:lnTo>
                  <a:pt x="5576" y="167"/>
                </a:lnTo>
                <a:lnTo>
                  <a:pt x="5581" y="167"/>
                </a:lnTo>
                <a:lnTo>
                  <a:pt x="5586" y="167"/>
                </a:lnTo>
                <a:lnTo>
                  <a:pt x="5595" y="167"/>
                </a:lnTo>
                <a:lnTo>
                  <a:pt x="5603" y="168"/>
                </a:lnTo>
                <a:lnTo>
                  <a:pt x="5610" y="170"/>
                </a:lnTo>
                <a:lnTo>
                  <a:pt x="5614" y="170"/>
                </a:lnTo>
                <a:lnTo>
                  <a:pt x="5621" y="170"/>
                </a:lnTo>
                <a:lnTo>
                  <a:pt x="5626" y="170"/>
                </a:lnTo>
                <a:lnTo>
                  <a:pt x="5636" y="170"/>
                </a:lnTo>
                <a:lnTo>
                  <a:pt x="5648" y="170"/>
                </a:lnTo>
                <a:lnTo>
                  <a:pt x="5655" y="170"/>
                </a:lnTo>
                <a:lnTo>
                  <a:pt x="5662" y="170"/>
                </a:lnTo>
                <a:lnTo>
                  <a:pt x="5666" y="171"/>
                </a:lnTo>
                <a:lnTo>
                  <a:pt x="5677" y="171"/>
                </a:lnTo>
                <a:lnTo>
                  <a:pt x="5689" y="171"/>
                </a:lnTo>
                <a:lnTo>
                  <a:pt x="5696" y="171"/>
                </a:lnTo>
                <a:lnTo>
                  <a:pt x="5706" y="171"/>
                </a:lnTo>
                <a:lnTo>
                  <a:pt x="5722" y="172"/>
                </a:lnTo>
                <a:lnTo>
                  <a:pt x="5726" y="172"/>
                </a:lnTo>
                <a:lnTo>
                  <a:pt x="5730" y="172"/>
                </a:lnTo>
                <a:lnTo>
                  <a:pt x="5737" y="172"/>
                </a:lnTo>
                <a:lnTo>
                  <a:pt x="5741" y="172"/>
                </a:lnTo>
                <a:lnTo>
                  <a:pt x="5748" y="172"/>
                </a:lnTo>
                <a:lnTo>
                  <a:pt x="5754" y="172"/>
                </a:lnTo>
                <a:lnTo>
                  <a:pt x="5760" y="172"/>
                </a:lnTo>
                <a:lnTo>
                  <a:pt x="5765" y="172"/>
                </a:lnTo>
                <a:lnTo>
                  <a:pt x="5776" y="172"/>
                </a:lnTo>
                <a:lnTo>
                  <a:pt x="5786" y="172"/>
                </a:lnTo>
                <a:lnTo>
                  <a:pt x="5802" y="172"/>
                </a:lnTo>
                <a:lnTo>
                  <a:pt x="5820" y="173"/>
                </a:lnTo>
                <a:lnTo>
                  <a:pt x="5833" y="172"/>
                </a:lnTo>
                <a:lnTo>
                  <a:pt x="5864" y="172"/>
                </a:lnTo>
                <a:lnTo>
                  <a:pt x="5877" y="172"/>
                </a:lnTo>
                <a:lnTo>
                  <a:pt x="5897" y="173"/>
                </a:lnTo>
                <a:lnTo>
                  <a:pt x="5916" y="174"/>
                </a:lnTo>
                <a:lnTo>
                  <a:pt x="5935" y="173"/>
                </a:lnTo>
                <a:lnTo>
                  <a:pt x="5958" y="172"/>
                </a:lnTo>
                <a:lnTo>
                  <a:pt x="5969" y="171"/>
                </a:lnTo>
                <a:lnTo>
                  <a:pt x="5980" y="171"/>
                </a:lnTo>
                <a:lnTo>
                  <a:pt x="6007" y="171"/>
                </a:lnTo>
                <a:lnTo>
                  <a:pt x="6022" y="170"/>
                </a:lnTo>
                <a:lnTo>
                  <a:pt x="6050" y="168"/>
                </a:lnTo>
                <a:lnTo>
                  <a:pt x="6062" y="167"/>
                </a:lnTo>
                <a:lnTo>
                  <a:pt x="6079" y="166"/>
                </a:lnTo>
                <a:lnTo>
                  <a:pt x="6107" y="165"/>
                </a:lnTo>
                <a:lnTo>
                  <a:pt x="6126" y="165"/>
                </a:lnTo>
                <a:lnTo>
                  <a:pt x="6140" y="164"/>
                </a:lnTo>
                <a:lnTo>
                  <a:pt x="6164" y="162"/>
                </a:lnTo>
                <a:lnTo>
                  <a:pt x="6179" y="160"/>
                </a:lnTo>
                <a:lnTo>
                  <a:pt x="6197" y="159"/>
                </a:lnTo>
                <a:lnTo>
                  <a:pt x="6218" y="158"/>
                </a:lnTo>
                <a:lnTo>
                  <a:pt x="6228" y="157"/>
                </a:lnTo>
                <a:lnTo>
                  <a:pt x="6242" y="154"/>
                </a:lnTo>
                <a:lnTo>
                  <a:pt x="6260" y="153"/>
                </a:lnTo>
                <a:lnTo>
                  <a:pt x="6274" y="152"/>
                </a:lnTo>
                <a:lnTo>
                  <a:pt x="6282" y="151"/>
                </a:lnTo>
                <a:lnTo>
                  <a:pt x="6297" y="151"/>
                </a:lnTo>
                <a:lnTo>
                  <a:pt x="6306" y="150"/>
                </a:lnTo>
                <a:lnTo>
                  <a:pt x="6324" y="149"/>
                </a:lnTo>
                <a:lnTo>
                  <a:pt x="6335" y="148"/>
                </a:lnTo>
                <a:lnTo>
                  <a:pt x="6351" y="148"/>
                </a:lnTo>
                <a:lnTo>
                  <a:pt x="6367" y="147"/>
                </a:lnTo>
                <a:lnTo>
                  <a:pt x="6383" y="147"/>
                </a:lnTo>
                <a:lnTo>
                  <a:pt x="6399" y="147"/>
                </a:lnTo>
                <a:lnTo>
                  <a:pt x="6421" y="147"/>
                </a:lnTo>
                <a:lnTo>
                  <a:pt x="6425" y="147"/>
                </a:lnTo>
                <a:lnTo>
                  <a:pt x="6437" y="147"/>
                </a:lnTo>
                <a:lnTo>
                  <a:pt x="6455" y="147"/>
                </a:lnTo>
                <a:lnTo>
                  <a:pt x="6472" y="146"/>
                </a:lnTo>
                <a:lnTo>
                  <a:pt x="6485" y="146"/>
                </a:lnTo>
                <a:lnTo>
                  <a:pt x="6499" y="146"/>
                </a:lnTo>
                <a:lnTo>
                  <a:pt x="6514" y="146"/>
                </a:lnTo>
                <a:lnTo>
                  <a:pt x="6531" y="146"/>
                </a:lnTo>
                <a:lnTo>
                  <a:pt x="6539" y="145"/>
                </a:lnTo>
                <a:lnTo>
                  <a:pt x="6552" y="145"/>
                </a:lnTo>
                <a:lnTo>
                  <a:pt x="6567" y="144"/>
                </a:lnTo>
                <a:lnTo>
                  <a:pt x="6585" y="142"/>
                </a:lnTo>
                <a:lnTo>
                  <a:pt x="6597" y="142"/>
                </a:lnTo>
                <a:lnTo>
                  <a:pt x="6617" y="141"/>
                </a:lnTo>
                <a:lnTo>
                  <a:pt x="6639" y="140"/>
                </a:lnTo>
                <a:lnTo>
                  <a:pt x="6653" y="140"/>
                </a:lnTo>
                <a:lnTo>
                  <a:pt x="6670" y="139"/>
                </a:lnTo>
                <a:lnTo>
                  <a:pt x="6687" y="138"/>
                </a:lnTo>
                <a:lnTo>
                  <a:pt x="6705" y="137"/>
                </a:lnTo>
                <a:lnTo>
                  <a:pt x="6721" y="136"/>
                </a:lnTo>
                <a:lnTo>
                  <a:pt x="6734" y="136"/>
                </a:lnTo>
                <a:lnTo>
                  <a:pt x="6753" y="135"/>
                </a:lnTo>
                <a:lnTo>
                  <a:pt x="6759" y="134"/>
                </a:lnTo>
                <a:lnTo>
                  <a:pt x="6768" y="134"/>
                </a:lnTo>
                <a:lnTo>
                  <a:pt x="6780" y="133"/>
                </a:lnTo>
                <a:lnTo>
                  <a:pt x="6788" y="133"/>
                </a:lnTo>
                <a:lnTo>
                  <a:pt x="6804" y="132"/>
                </a:lnTo>
                <a:lnTo>
                  <a:pt x="6827" y="132"/>
                </a:lnTo>
                <a:lnTo>
                  <a:pt x="6834" y="132"/>
                </a:lnTo>
                <a:lnTo>
                  <a:pt x="6840" y="132"/>
                </a:lnTo>
                <a:lnTo>
                  <a:pt x="6865" y="131"/>
                </a:lnTo>
                <a:lnTo>
                  <a:pt x="6888" y="128"/>
                </a:lnTo>
                <a:lnTo>
                  <a:pt x="6902" y="128"/>
                </a:lnTo>
                <a:lnTo>
                  <a:pt x="6917" y="126"/>
                </a:lnTo>
                <a:lnTo>
                  <a:pt x="6936" y="125"/>
                </a:lnTo>
                <a:lnTo>
                  <a:pt x="6956" y="123"/>
                </a:lnTo>
                <a:lnTo>
                  <a:pt x="6975" y="122"/>
                </a:lnTo>
                <a:lnTo>
                  <a:pt x="6990" y="121"/>
                </a:lnTo>
                <a:lnTo>
                  <a:pt x="7016" y="121"/>
                </a:lnTo>
                <a:lnTo>
                  <a:pt x="7032" y="120"/>
                </a:lnTo>
                <a:lnTo>
                  <a:pt x="7045" y="116"/>
                </a:lnTo>
                <a:lnTo>
                  <a:pt x="7059" y="113"/>
                </a:lnTo>
                <a:lnTo>
                  <a:pt x="7068" y="111"/>
                </a:lnTo>
                <a:lnTo>
                  <a:pt x="7079" y="110"/>
                </a:lnTo>
                <a:lnTo>
                  <a:pt x="7092" y="109"/>
                </a:lnTo>
                <a:lnTo>
                  <a:pt x="7098" y="108"/>
                </a:lnTo>
                <a:lnTo>
                  <a:pt x="7114" y="106"/>
                </a:lnTo>
                <a:lnTo>
                  <a:pt x="7126" y="105"/>
                </a:lnTo>
                <a:lnTo>
                  <a:pt x="7138" y="105"/>
                </a:lnTo>
                <a:lnTo>
                  <a:pt x="7151" y="103"/>
                </a:lnTo>
                <a:lnTo>
                  <a:pt x="7159" y="103"/>
                </a:lnTo>
                <a:lnTo>
                  <a:pt x="7171" y="102"/>
                </a:lnTo>
                <a:lnTo>
                  <a:pt x="7183" y="101"/>
                </a:lnTo>
                <a:lnTo>
                  <a:pt x="7190" y="101"/>
                </a:lnTo>
                <a:lnTo>
                  <a:pt x="7200" y="100"/>
                </a:lnTo>
                <a:lnTo>
                  <a:pt x="7209" y="100"/>
                </a:lnTo>
                <a:lnTo>
                  <a:pt x="7213" y="100"/>
                </a:lnTo>
                <a:lnTo>
                  <a:pt x="7222" y="100"/>
                </a:lnTo>
                <a:lnTo>
                  <a:pt x="7232" y="100"/>
                </a:lnTo>
                <a:lnTo>
                  <a:pt x="7243" y="101"/>
                </a:lnTo>
                <a:lnTo>
                  <a:pt x="7254" y="101"/>
                </a:lnTo>
                <a:lnTo>
                  <a:pt x="7265" y="103"/>
                </a:lnTo>
                <a:lnTo>
                  <a:pt x="7275" y="103"/>
                </a:lnTo>
                <a:lnTo>
                  <a:pt x="7285" y="105"/>
                </a:lnTo>
                <a:lnTo>
                  <a:pt x="7300" y="105"/>
                </a:lnTo>
                <a:lnTo>
                  <a:pt x="7314" y="103"/>
                </a:lnTo>
                <a:lnTo>
                  <a:pt x="7324" y="102"/>
                </a:lnTo>
                <a:lnTo>
                  <a:pt x="7333" y="100"/>
                </a:lnTo>
                <a:lnTo>
                  <a:pt x="7347" y="98"/>
                </a:lnTo>
                <a:lnTo>
                  <a:pt x="7368" y="95"/>
                </a:lnTo>
                <a:lnTo>
                  <a:pt x="7378" y="93"/>
                </a:lnTo>
                <a:lnTo>
                  <a:pt x="7387" y="92"/>
                </a:lnTo>
                <a:lnTo>
                  <a:pt x="7402" y="88"/>
                </a:lnTo>
                <a:lnTo>
                  <a:pt x="7409" y="87"/>
                </a:lnTo>
                <a:lnTo>
                  <a:pt x="7418" y="86"/>
                </a:lnTo>
                <a:lnTo>
                  <a:pt x="7432" y="71"/>
                </a:lnTo>
                <a:lnTo>
                  <a:pt x="7443" y="70"/>
                </a:lnTo>
                <a:lnTo>
                  <a:pt x="7452" y="69"/>
                </a:lnTo>
                <a:lnTo>
                  <a:pt x="7460" y="68"/>
                </a:lnTo>
                <a:lnTo>
                  <a:pt x="7470" y="68"/>
                </a:lnTo>
                <a:lnTo>
                  <a:pt x="7478" y="67"/>
                </a:lnTo>
                <a:lnTo>
                  <a:pt x="7486" y="65"/>
                </a:lnTo>
                <a:lnTo>
                  <a:pt x="7501" y="64"/>
                </a:lnTo>
                <a:lnTo>
                  <a:pt x="7511" y="64"/>
                </a:lnTo>
                <a:lnTo>
                  <a:pt x="7525" y="63"/>
                </a:lnTo>
                <a:lnTo>
                  <a:pt x="7538" y="63"/>
                </a:lnTo>
                <a:lnTo>
                  <a:pt x="7551" y="63"/>
                </a:lnTo>
                <a:lnTo>
                  <a:pt x="7559" y="63"/>
                </a:lnTo>
                <a:lnTo>
                  <a:pt x="7563" y="63"/>
                </a:lnTo>
                <a:lnTo>
                  <a:pt x="7570" y="62"/>
                </a:lnTo>
                <a:lnTo>
                  <a:pt x="7578" y="62"/>
                </a:lnTo>
                <a:lnTo>
                  <a:pt x="7594" y="62"/>
                </a:lnTo>
                <a:lnTo>
                  <a:pt x="7607" y="61"/>
                </a:lnTo>
                <a:lnTo>
                  <a:pt x="7618" y="61"/>
                </a:lnTo>
                <a:lnTo>
                  <a:pt x="7628" y="59"/>
                </a:lnTo>
                <a:lnTo>
                  <a:pt x="7647" y="59"/>
                </a:lnTo>
                <a:lnTo>
                  <a:pt x="7660" y="59"/>
                </a:lnTo>
                <a:lnTo>
                  <a:pt x="7670" y="59"/>
                </a:lnTo>
                <a:lnTo>
                  <a:pt x="7687" y="58"/>
                </a:lnTo>
                <a:lnTo>
                  <a:pt x="7704" y="57"/>
                </a:lnTo>
                <a:lnTo>
                  <a:pt x="7716" y="56"/>
                </a:lnTo>
                <a:lnTo>
                  <a:pt x="7732" y="56"/>
                </a:lnTo>
                <a:lnTo>
                  <a:pt x="7751" y="55"/>
                </a:lnTo>
                <a:lnTo>
                  <a:pt x="7771" y="55"/>
                </a:lnTo>
                <a:lnTo>
                  <a:pt x="7793" y="55"/>
                </a:lnTo>
                <a:lnTo>
                  <a:pt x="7819" y="54"/>
                </a:lnTo>
                <a:lnTo>
                  <a:pt x="7840" y="54"/>
                </a:lnTo>
                <a:lnTo>
                  <a:pt x="7850" y="54"/>
                </a:lnTo>
                <a:lnTo>
                  <a:pt x="7876" y="52"/>
                </a:lnTo>
                <a:lnTo>
                  <a:pt x="7895" y="51"/>
                </a:lnTo>
                <a:lnTo>
                  <a:pt x="7908" y="50"/>
                </a:lnTo>
                <a:lnTo>
                  <a:pt x="7938" y="49"/>
                </a:lnTo>
                <a:lnTo>
                  <a:pt x="7958" y="49"/>
                </a:lnTo>
                <a:lnTo>
                  <a:pt x="7973" y="48"/>
                </a:lnTo>
                <a:lnTo>
                  <a:pt x="7985" y="48"/>
                </a:lnTo>
                <a:lnTo>
                  <a:pt x="7996" y="47"/>
                </a:lnTo>
                <a:lnTo>
                  <a:pt x="8014" y="45"/>
                </a:lnTo>
                <a:lnTo>
                  <a:pt x="8028" y="43"/>
                </a:lnTo>
                <a:lnTo>
                  <a:pt x="8048" y="41"/>
                </a:lnTo>
                <a:lnTo>
                  <a:pt x="8073" y="38"/>
                </a:lnTo>
                <a:lnTo>
                  <a:pt x="8102" y="36"/>
                </a:lnTo>
                <a:lnTo>
                  <a:pt x="8121" y="35"/>
                </a:lnTo>
                <a:lnTo>
                  <a:pt x="8135" y="33"/>
                </a:lnTo>
                <a:lnTo>
                  <a:pt x="8148" y="32"/>
                </a:lnTo>
                <a:lnTo>
                  <a:pt x="8161" y="31"/>
                </a:lnTo>
                <a:lnTo>
                  <a:pt x="8175" y="30"/>
                </a:lnTo>
                <a:lnTo>
                  <a:pt x="8186" y="30"/>
                </a:lnTo>
                <a:lnTo>
                  <a:pt x="8195" y="29"/>
                </a:lnTo>
                <a:lnTo>
                  <a:pt x="8206" y="26"/>
                </a:lnTo>
                <a:lnTo>
                  <a:pt x="8221" y="25"/>
                </a:lnTo>
                <a:lnTo>
                  <a:pt x="8229" y="25"/>
                </a:lnTo>
                <a:lnTo>
                  <a:pt x="8243" y="24"/>
                </a:lnTo>
                <a:lnTo>
                  <a:pt x="8254" y="22"/>
                </a:lnTo>
                <a:lnTo>
                  <a:pt x="8264" y="20"/>
                </a:lnTo>
                <a:lnTo>
                  <a:pt x="8277" y="19"/>
                </a:lnTo>
                <a:lnTo>
                  <a:pt x="8292" y="18"/>
                </a:lnTo>
                <a:lnTo>
                  <a:pt x="8308" y="16"/>
                </a:lnTo>
                <a:lnTo>
                  <a:pt x="8320" y="12"/>
                </a:lnTo>
                <a:lnTo>
                  <a:pt x="8335" y="10"/>
                </a:lnTo>
                <a:lnTo>
                  <a:pt x="8349" y="8"/>
                </a:lnTo>
                <a:lnTo>
                  <a:pt x="8366" y="6"/>
                </a:lnTo>
                <a:lnTo>
                  <a:pt x="8402" y="3"/>
                </a:lnTo>
                <a:lnTo>
                  <a:pt x="8426" y="0"/>
                </a:lnTo>
                <a:lnTo>
                  <a:pt x="8426" y="0"/>
                </a:lnTo>
                <a:lnTo>
                  <a:pt x="8402" y="3"/>
                </a:lnTo>
                <a:lnTo>
                  <a:pt x="8366" y="6"/>
                </a:lnTo>
                <a:lnTo>
                  <a:pt x="8349" y="8"/>
                </a:lnTo>
                <a:lnTo>
                  <a:pt x="8335" y="10"/>
                </a:lnTo>
                <a:lnTo>
                  <a:pt x="8320" y="12"/>
                </a:lnTo>
                <a:lnTo>
                  <a:pt x="8308" y="16"/>
                </a:lnTo>
                <a:lnTo>
                  <a:pt x="8292" y="18"/>
                </a:lnTo>
                <a:lnTo>
                  <a:pt x="8277" y="19"/>
                </a:lnTo>
                <a:lnTo>
                  <a:pt x="8264" y="20"/>
                </a:lnTo>
                <a:lnTo>
                  <a:pt x="8254" y="22"/>
                </a:lnTo>
                <a:lnTo>
                  <a:pt x="8243" y="24"/>
                </a:lnTo>
                <a:lnTo>
                  <a:pt x="8229" y="25"/>
                </a:lnTo>
                <a:lnTo>
                  <a:pt x="8221" y="25"/>
                </a:lnTo>
                <a:lnTo>
                  <a:pt x="8206" y="26"/>
                </a:lnTo>
                <a:lnTo>
                  <a:pt x="8195" y="29"/>
                </a:lnTo>
                <a:lnTo>
                  <a:pt x="8186" y="30"/>
                </a:lnTo>
                <a:lnTo>
                  <a:pt x="8175" y="30"/>
                </a:lnTo>
                <a:lnTo>
                  <a:pt x="8161" y="31"/>
                </a:lnTo>
                <a:lnTo>
                  <a:pt x="8148" y="32"/>
                </a:lnTo>
                <a:lnTo>
                  <a:pt x="8135" y="33"/>
                </a:lnTo>
                <a:lnTo>
                  <a:pt x="8121" y="35"/>
                </a:lnTo>
                <a:lnTo>
                  <a:pt x="8102" y="36"/>
                </a:lnTo>
                <a:lnTo>
                  <a:pt x="8073" y="38"/>
                </a:lnTo>
                <a:lnTo>
                  <a:pt x="8048" y="41"/>
                </a:lnTo>
                <a:lnTo>
                  <a:pt x="8028" y="43"/>
                </a:lnTo>
                <a:lnTo>
                  <a:pt x="8014" y="45"/>
                </a:lnTo>
                <a:lnTo>
                  <a:pt x="7996" y="47"/>
                </a:lnTo>
                <a:lnTo>
                  <a:pt x="7985" y="48"/>
                </a:lnTo>
                <a:lnTo>
                  <a:pt x="7973" y="48"/>
                </a:lnTo>
                <a:lnTo>
                  <a:pt x="7958" y="49"/>
                </a:lnTo>
                <a:lnTo>
                  <a:pt x="7938" y="49"/>
                </a:lnTo>
                <a:lnTo>
                  <a:pt x="7908" y="50"/>
                </a:lnTo>
                <a:lnTo>
                  <a:pt x="7895" y="51"/>
                </a:lnTo>
                <a:lnTo>
                  <a:pt x="7876" y="52"/>
                </a:lnTo>
                <a:lnTo>
                  <a:pt x="7850" y="54"/>
                </a:lnTo>
                <a:lnTo>
                  <a:pt x="7840" y="54"/>
                </a:lnTo>
                <a:lnTo>
                  <a:pt x="7819" y="54"/>
                </a:lnTo>
                <a:lnTo>
                  <a:pt x="7793" y="55"/>
                </a:lnTo>
                <a:lnTo>
                  <a:pt x="7771" y="55"/>
                </a:lnTo>
                <a:lnTo>
                  <a:pt x="7751" y="55"/>
                </a:lnTo>
                <a:lnTo>
                  <a:pt x="7732" y="56"/>
                </a:lnTo>
                <a:lnTo>
                  <a:pt x="7716" y="56"/>
                </a:lnTo>
                <a:lnTo>
                  <a:pt x="7704" y="57"/>
                </a:lnTo>
                <a:lnTo>
                  <a:pt x="7687" y="58"/>
                </a:lnTo>
                <a:lnTo>
                  <a:pt x="7670" y="59"/>
                </a:lnTo>
                <a:lnTo>
                  <a:pt x="7660" y="59"/>
                </a:lnTo>
                <a:lnTo>
                  <a:pt x="7647" y="59"/>
                </a:lnTo>
                <a:lnTo>
                  <a:pt x="7628" y="59"/>
                </a:lnTo>
                <a:lnTo>
                  <a:pt x="7618" y="61"/>
                </a:lnTo>
                <a:lnTo>
                  <a:pt x="7607" y="61"/>
                </a:lnTo>
                <a:lnTo>
                  <a:pt x="7594" y="62"/>
                </a:lnTo>
                <a:lnTo>
                  <a:pt x="7578" y="62"/>
                </a:lnTo>
                <a:lnTo>
                  <a:pt x="7570" y="62"/>
                </a:lnTo>
                <a:lnTo>
                  <a:pt x="7563" y="63"/>
                </a:lnTo>
                <a:lnTo>
                  <a:pt x="7559" y="63"/>
                </a:lnTo>
                <a:lnTo>
                  <a:pt x="7551" y="63"/>
                </a:lnTo>
                <a:lnTo>
                  <a:pt x="7538" y="63"/>
                </a:lnTo>
                <a:lnTo>
                  <a:pt x="7525" y="63"/>
                </a:lnTo>
                <a:lnTo>
                  <a:pt x="7511" y="64"/>
                </a:lnTo>
                <a:lnTo>
                  <a:pt x="7501" y="64"/>
                </a:lnTo>
                <a:lnTo>
                  <a:pt x="7486" y="65"/>
                </a:lnTo>
                <a:lnTo>
                  <a:pt x="7478" y="67"/>
                </a:lnTo>
                <a:lnTo>
                  <a:pt x="7470" y="68"/>
                </a:lnTo>
                <a:lnTo>
                  <a:pt x="7460" y="68"/>
                </a:lnTo>
                <a:lnTo>
                  <a:pt x="7452" y="69"/>
                </a:lnTo>
                <a:lnTo>
                  <a:pt x="7443" y="70"/>
                </a:lnTo>
                <a:lnTo>
                  <a:pt x="7432" y="71"/>
                </a:lnTo>
                <a:lnTo>
                  <a:pt x="7418" y="86"/>
                </a:lnTo>
                <a:lnTo>
                  <a:pt x="7409" y="87"/>
                </a:lnTo>
                <a:lnTo>
                  <a:pt x="7402" y="88"/>
                </a:lnTo>
                <a:lnTo>
                  <a:pt x="7387" y="92"/>
                </a:lnTo>
                <a:lnTo>
                  <a:pt x="7378" y="93"/>
                </a:lnTo>
                <a:lnTo>
                  <a:pt x="7368" y="95"/>
                </a:lnTo>
                <a:lnTo>
                  <a:pt x="7347" y="98"/>
                </a:lnTo>
                <a:lnTo>
                  <a:pt x="7333" y="100"/>
                </a:lnTo>
                <a:lnTo>
                  <a:pt x="7324" y="102"/>
                </a:lnTo>
                <a:lnTo>
                  <a:pt x="7314" y="105"/>
                </a:lnTo>
                <a:lnTo>
                  <a:pt x="7300" y="107"/>
                </a:lnTo>
                <a:lnTo>
                  <a:pt x="7285" y="109"/>
                </a:lnTo>
                <a:lnTo>
                  <a:pt x="7275" y="108"/>
                </a:lnTo>
                <a:lnTo>
                  <a:pt x="7265" y="106"/>
                </a:lnTo>
                <a:lnTo>
                  <a:pt x="7254" y="105"/>
                </a:lnTo>
                <a:lnTo>
                  <a:pt x="7243" y="103"/>
                </a:lnTo>
                <a:lnTo>
                  <a:pt x="7232" y="102"/>
                </a:lnTo>
                <a:lnTo>
                  <a:pt x="7222" y="102"/>
                </a:lnTo>
                <a:lnTo>
                  <a:pt x="7213" y="102"/>
                </a:lnTo>
                <a:lnTo>
                  <a:pt x="7209" y="102"/>
                </a:lnTo>
                <a:lnTo>
                  <a:pt x="7200" y="102"/>
                </a:lnTo>
                <a:lnTo>
                  <a:pt x="7190" y="103"/>
                </a:lnTo>
                <a:lnTo>
                  <a:pt x="7183" y="107"/>
                </a:lnTo>
                <a:lnTo>
                  <a:pt x="7171" y="107"/>
                </a:lnTo>
                <a:lnTo>
                  <a:pt x="7159" y="108"/>
                </a:lnTo>
                <a:lnTo>
                  <a:pt x="7151" y="111"/>
                </a:lnTo>
                <a:lnTo>
                  <a:pt x="7138" y="115"/>
                </a:lnTo>
                <a:lnTo>
                  <a:pt x="7126" y="120"/>
                </a:lnTo>
                <a:lnTo>
                  <a:pt x="7114" y="123"/>
                </a:lnTo>
                <a:lnTo>
                  <a:pt x="7098" y="126"/>
                </a:lnTo>
                <a:lnTo>
                  <a:pt x="7092" y="128"/>
                </a:lnTo>
                <a:lnTo>
                  <a:pt x="7079" y="131"/>
                </a:lnTo>
                <a:lnTo>
                  <a:pt x="7068" y="132"/>
                </a:lnTo>
                <a:lnTo>
                  <a:pt x="7059" y="133"/>
                </a:lnTo>
                <a:lnTo>
                  <a:pt x="7045" y="134"/>
                </a:lnTo>
                <a:lnTo>
                  <a:pt x="7032" y="134"/>
                </a:lnTo>
                <a:lnTo>
                  <a:pt x="7016" y="136"/>
                </a:lnTo>
                <a:lnTo>
                  <a:pt x="6990" y="137"/>
                </a:lnTo>
                <a:lnTo>
                  <a:pt x="6975" y="138"/>
                </a:lnTo>
                <a:lnTo>
                  <a:pt x="6956" y="139"/>
                </a:lnTo>
                <a:lnTo>
                  <a:pt x="6936" y="140"/>
                </a:lnTo>
                <a:lnTo>
                  <a:pt x="6917" y="140"/>
                </a:lnTo>
                <a:lnTo>
                  <a:pt x="6902" y="141"/>
                </a:lnTo>
                <a:lnTo>
                  <a:pt x="6888" y="142"/>
                </a:lnTo>
                <a:lnTo>
                  <a:pt x="6865" y="144"/>
                </a:lnTo>
                <a:lnTo>
                  <a:pt x="6840" y="145"/>
                </a:lnTo>
                <a:lnTo>
                  <a:pt x="6834" y="146"/>
                </a:lnTo>
                <a:lnTo>
                  <a:pt x="6827" y="146"/>
                </a:lnTo>
                <a:lnTo>
                  <a:pt x="6804" y="148"/>
                </a:lnTo>
                <a:lnTo>
                  <a:pt x="6788" y="148"/>
                </a:lnTo>
                <a:lnTo>
                  <a:pt x="6780" y="149"/>
                </a:lnTo>
                <a:lnTo>
                  <a:pt x="6768" y="149"/>
                </a:lnTo>
                <a:lnTo>
                  <a:pt x="6759" y="149"/>
                </a:lnTo>
                <a:lnTo>
                  <a:pt x="6753" y="150"/>
                </a:lnTo>
                <a:lnTo>
                  <a:pt x="6734" y="150"/>
                </a:lnTo>
                <a:lnTo>
                  <a:pt x="6721" y="151"/>
                </a:lnTo>
                <a:lnTo>
                  <a:pt x="6705" y="152"/>
                </a:lnTo>
                <a:lnTo>
                  <a:pt x="6687" y="153"/>
                </a:lnTo>
                <a:lnTo>
                  <a:pt x="6670" y="153"/>
                </a:lnTo>
                <a:lnTo>
                  <a:pt x="6653" y="154"/>
                </a:lnTo>
                <a:lnTo>
                  <a:pt x="6639" y="155"/>
                </a:lnTo>
                <a:lnTo>
                  <a:pt x="6617" y="157"/>
                </a:lnTo>
                <a:lnTo>
                  <a:pt x="6597" y="157"/>
                </a:lnTo>
                <a:lnTo>
                  <a:pt x="6585" y="157"/>
                </a:lnTo>
                <a:lnTo>
                  <a:pt x="6567" y="158"/>
                </a:lnTo>
                <a:lnTo>
                  <a:pt x="6552" y="158"/>
                </a:lnTo>
                <a:lnTo>
                  <a:pt x="6539" y="157"/>
                </a:lnTo>
                <a:lnTo>
                  <a:pt x="6531" y="157"/>
                </a:lnTo>
                <a:lnTo>
                  <a:pt x="6514" y="155"/>
                </a:lnTo>
                <a:lnTo>
                  <a:pt x="6499" y="154"/>
                </a:lnTo>
                <a:lnTo>
                  <a:pt x="6485" y="152"/>
                </a:lnTo>
                <a:lnTo>
                  <a:pt x="6472" y="152"/>
                </a:lnTo>
                <a:lnTo>
                  <a:pt x="6455" y="153"/>
                </a:lnTo>
                <a:lnTo>
                  <a:pt x="6437" y="154"/>
                </a:lnTo>
                <a:lnTo>
                  <a:pt x="6425" y="154"/>
                </a:lnTo>
                <a:lnTo>
                  <a:pt x="6421" y="154"/>
                </a:lnTo>
                <a:lnTo>
                  <a:pt x="6399" y="154"/>
                </a:lnTo>
                <a:lnTo>
                  <a:pt x="6383" y="155"/>
                </a:lnTo>
                <a:lnTo>
                  <a:pt x="6367" y="155"/>
                </a:lnTo>
                <a:lnTo>
                  <a:pt x="6351" y="155"/>
                </a:lnTo>
                <a:lnTo>
                  <a:pt x="6335" y="155"/>
                </a:lnTo>
                <a:lnTo>
                  <a:pt x="6324" y="155"/>
                </a:lnTo>
                <a:lnTo>
                  <a:pt x="6306" y="159"/>
                </a:lnTo>
                <a:lnTo>
                  <a:pt x="6297" y="160"/>
                </a:lnTo>
                <a:lnTo>
                  <a:pt x="6282" y="164"/>
                </a:lnTo>
                <a:lnTo>
                  <a:pt x="6274" y="167"/>
                </a:lnTo>
                <a:lnTo>
                  <a:pt x="6260" y="168"/>
                </a:lnTo>
                <a:lnTo>
                  <a:pt x="6242" y="170"/>
                </a:lnTo>
                <a:lnTo>
                  <a:pt x="6228" y="170"/>
                </a:lnTo>
                <a:lnTo>
                  <a:pt x="6218" y="170"/>
                </a:lnTo>
                <a:lnTo>
                  <a:pt x="6197" y="171"/>
                </a:lnTo>
                <a:lnTo>
                  <a:pt x="6179" y="172"/>
                </a:lnTo>
                <a:lnTo>
                  <a:pt x="6164" y="173"/>
                </a:lnTo>
                <a:lnTo>
                  <a:pt x="6140" y="175"/>
                </a:lnTo>
                <a:lnTo>
                  <a:pt x="6126" y="176"/>
                </a:lnTo>
                <a:lnTo>
                  <a:pt x="6107" y="177"/>
                </a:lnTo>
                <a:lnTo>
                  <a:pt x="6079" y="178"/>
                </a:lnTo>
                <a:lnTo>
                  <a:pt x="6062" y="179"/>
                </a:lnTo>
                <a:lnTo>
                  <a:pt x="6050" y="180"/>
                </a:lnTo>
                <a:lnTo>
                  <a:pt x="6022" y="181"/>
                </a:lnTo>
                <a:lnTo>
                  <a:pt x="6007" y="181"/>
                </a:lnTo>
                <a:lnTo>
                  <a:pt x="5980" y="183"/>
                </a:lnTo>
                <a:lnTo>
                  <a:pt x="5969" y="183"/>
                </a:lnTo>
                <a:lnTo>
                  <a:pt x="5958" y="183"/>
                </a:lnTo>
                <a:lnTo>
                  <a:pt x="5935" y="184"/>
                </a:lnTo>
                <a:lnTo>
                  <a:pt x="5916" y="185"/>
                </a:lnTo>
                <a:lnTo>
                  <a:pt x="5897" y="185"/>
                </a:lnTo>
                <a:lnTo>
                  <a:pt x="5877" y="184"/>
                </a:lnTo>
                <a:lnTo>
                  <a:pt x="5864" y="184"/>
                </a:lnTo>
                <a:lnTo>
                  <a:pt x="5833" y="183"/>
                </a:lnTo>
                <a:lnTo>
                  <a:pt x="5820" y="183"/>
                </a:lnTo>
                <a:lnTo>
                  <a:pt x="5802" y="184"/>
                </a:lnTo>
                <a:lnTo>
                  <a:pt x="5786" y="184"/>
                </a:lnTo>
                <a:lnTo>
                  <a:pt x="5776" y="184"/>
                </a:lnTo>
                <a:lnTo>
                  <a:pt x="5765" y="184"/>
                </a:lnTo>
                <a:lnTo>
                  <a:pt x="5760" y="184"/>
                </a:lnTo>
                <a:lnTo>
                  <a:pt x="5754" y="184"/>
                </a:lnTo>
                <a:lnTo>
                  <a:pt x="5748" y="184"/>
                </a:lnTo>
                <a:lnTo>
                  <a:pt x="5741" y="184"/>
                </a:lnTo>
                <a:lnTo>
                  <a:pt x="5737" y="184"/>
                </a:lnTo>
                <a:lnTo>
                  <a:pt x="5730" y="184"/>
                </a:lnTo>
                <a:lnTo>
                  <a:pt x="5726" y="184"/>
                </a:lnTo>
                <a:lnTo>
                  <a:pt x="5722" y="184"/>
                </a:lnTo>
                <a:lnTo>
                  <a:pt x="5706" y="183"/>
                </a:lnTo>
                <a:lnTo>
                  <a:pt x="5696" y="181"/>
                </a:lnTo>
                <a:lnTo>
                  <a:pt x="5689" y="181"/>
                </a:lnTo>
                <a:lnTo>
                  <a:pt x="5677" y="181"/>
                </a:lnTo>
                <a:lnTo>
                  <a:pt x="5666" y="181"/>
                </a:lnTo>
                <a:lnTo>
                  <a:pt x="5662" y="181"/>
                </a:lnTo>
                <a:lnTo>
                  <a:pt x="5655" y="181"/>
                </a:lnTo>
                <a:lnTo>
                  <a:pt x="5648" y="181"/>
                </a:lnTo>
                <a:lnTo>
                  <a:pt x="5636" y="181"/>
                </a:lnTo>
                <a:lnTo>
                  <a:pt x="5626" y="180"/>
                </a:lnTo>
                <a:lnTo>
                  <a:pt x="5621" y="180"/>
                </a:lnTo>
                <a:lnTo>
                  <a:pt x="5614" y="180"/>
                </a:lnTo>
                <a:lnTo>
                  <a:pt x="5610" y="179"/>
                </a:lnTo>
                <a:lnTo>
                  <a:pt x="5603" y="179"/>
                </a:lnTo>
                <a:lnTo>
                  <a:pt x="5595" y="179"/>
                </a:lnTo>
                <a:lnTo>
                  <a:pt x="5586" y="178"/>
                </a:lnTo>
                <a:lnTo>
                  <a:pt x="5581" y="178"/>
                </a:lnTo>
                <a:lnTo>
                  <a:pt x="5576" y="178"/>
                </a:lnTo>
                <a:lnTo>
                  <a:pt x="5572" y="178"/>
                </a:lnTo>
                <a:lnTo>
                  <a:pt x="5563" y="178"/>
                </a:lnTo>
                <a:lnTo>
                  <a:pt x="5560" y="178"/>
                </a:lnTo>
                <a:lnTo>
                  <a:pt x="5549" y="178"/>
                </a:lnTo>
                <a:lnTo>
                  <a:pt x="5541" y="179"/>
                </a:lnTo>
                <a:lnTo>
                  <a:pt x="5535" y="179"/>
                </a:lnTo>
                <a:lnTo>
                  <a:pt x="5532" y="179"/>
                </a:lnTo>
                <a:lnTo>
                  <a:pt x="5525" y="179"/>
                </a:lnTo>
                <a:lnTo>
                  <a:pt x="5517" y="180"/>
                </a:lnTo>
                <a:lnTo>
                  <a:pt x="5510" y="180"/>
                </a:lnTo>
                <a:lnTo>
                  <a:pt x="5504" y="180"/>
                </a:lnTo>
                <a:lnTo>
                  <a:pt x="5500" y="180"/>
                </a:lnTo>
                <a:lnTo>
                  <a:pt x="5489" y="180"/>
                </a:lnTo>
                <a:lnTo>
                  <a:pt x="5480" y="180"/>
                </a:lnTo>
                <a:lnTo>
                  <a:pt x="5469" y="179"/>
                </a:lnTo>
                <a:lnTo>
                  <a:pt x="5456" y="178"/>
                </a:lnTo>
                <a:lnTo>
                  <a:pt x="5445" y="178"/>
                </a:lnTo>
                <a:lnTo>
                  <a:pt x="5433" y="176"/>
                </a:lnTo>
                <a:lnTo>
                  <a:pt x="5421" y="175"/>
                </a:lnTo>
                <a:lnTo>
                  <a:pt x="5413" y="174"/>
                </a:lnTo>
                <a:lnTo>
                  <a:pt x="5407" y="173"/>
                </a:lnTo>
                <a:lnTo>
                  <a:pt x="5403" y="173"/>
                </a:lnTo>
                <a:lnTo>
                  <a:pt x="5394" y="173"/>
                </a:lnTo>
                <a:lnTo>
                  <a:pt x="5390" y="173"/>
                </a:lnTo>
                <a:lnTo>
                  <a:pt x="5385" y="173"/>
                </a:lnTo>
                <a:lnTo>
                  <a:pt x="5372" y="172"/>
                </a:lnTo>
                <a:lnTo>
                  <a:pt x="5353" y="172"/>
                </a:lnTo>
                <a:lnTo>
                  <a:pt x="5342" y="172"/>
                </a:lnTo>
                <a:lnTo>
                  <a:pt x="5332" y="172"/>
                </a:lnTo>
                <a:lnTo>
                  <a:pt x="5319" y="172"/>
                </a:lnTo>
                <a:lnTo>
                  <a:pt x="5313" y="172"/>
                </a:lnTo>
                <a:lnTo>
                  <a:pt x="5300" y="172"/>
                </a:lnTo>
                <a:lnTo>
                  <a:pt x="5288" y="172"/>
                </a:lnTo>
                <a:lnTo>
                  <a:pt x="5280" y="171"/>
                </a:lnTo>
                <a:lnTo>
                  <a:pt x="5273" y="171"/>
                </a:lnTo>
                <a:lnTo>
                  <a:pt x="5269" y="171"/>
                </a:lnTo>
                <a:lnTo>
                  <a:pt x="5262" y="171"/>
                </a:lnTo>
                <a:lnTo>
                  <a:pt x="5259" y="171"/>
                </a:lnTo>
                <a:lnTo>
                  <a:pt x="5253" y="171"/>
                </a:lnTo>
                <a:lnTo>
                  <a:pt x="5249" y="171"/>
                </a:lnTo>
                <a:lnTo>
                  <a:pt x="5240" y="171"/>
                </a:lnTo>
                <a:lnTo>
                  <a:pt x="5236" y="171"/>
                </a:lnTo>
                <a:lnTo>
                  <a:pt x="5231" y="171"/>
                </a:lnTo>
                <a:lnTo>
                  <a:pt x="5222" y="171"/>
                </a:lnTo>
                <a:lnTo>
                  <a:pt x="5214" y="171"/>
                </a:lnTo>
                <a:lnTo>
                  <a:pt x="5204" y="171"/>
                </a:lnTo>
                <a:lnTo>
                  <a:pt x="5195" y="171"/>
                </a:lnTo>
                <a:lnTo>
                  <a:pt x="5170" y="171"/>
                </a:lnTo>
                <a:lnTo>
                  <a:pt x="5151" y="171"/>
                </a:lnTo>
                <a:lnTo>
                  <a:pt x="5129" y="172"/>
                </a:lnTo>
                <a:lnTo>
                  <a:pt x="5111" y="172"/>
                </a:lnTo>
                <a:lnTo>
                  <a:pt x="5095" y="173"/>
                </a:lnTo>
                <a:lnTo>
                  <a:pt x="5076" y="175"/>
                </a:lnTo>
                <a:lnTo>
                  <a:pt x="5059" y="177"/>
                </a:lnTo>
                <a:lnTo>
                  <a:pt x="5047" y="179"/>
                </a:lnTo>
                <a:lnTo>
                  <a:pt x="5038" y="180"/>
                </a:lnTo>
                <a:lnTo>
                  <a:pt x="5027" y="181"/>
                </a:lnTo>
                <a:lnTo>
                  <a:pt x="5014" y="181"/>
                </a:lnTo>
                <a:lnTo>
                  <a:pt x="5005" y="183"/>
                </a:lnTo>
                <a:lnTo>
                  <a:pt x="4994" y="183"/>
                </a:lnTo>
                <a:lnTo>
                  <a:pt x="4982" y="184"/>
                </a:lnTo>
                <a:lnTo>
                  <a:pt x="4978" y="184"/>
                </a:lnTo>
                <a:lnTo>
                  <a:pt x="4968" y="185"/>
                </a:lnTo>
                <a:lnTo>
                  <a:pt x="4964" y="185"/>
                </a:lnTo>
                <a:lnTo>
                  <a:pt x="4960" y="185"/>
                </a:lnTo>
                <a:lnTo>
                  <a:pt x="4954" y="185"/>
                </a:lnTo>
                <a:lnTo>
                  <a:pt x="4948" y="185"/>
                </a:lnTo>
                <a:lnTo>
                  <a:pt x="4939" y="186"/>
                </a:lnTo>
                <a:lnTo>
                  <a:pt x="4930" y="186"/>
                </a:lnTo>
                <a:lnTo>
                  <a:pt x="4920" y="186"/>
                </a:lnTo>
                <a:lnTo>
                  <a:pt x="4907" y="186"/>
                </a:lnTo>
                <a:lnTo>
                  <a:pt x="4900" y="186"/>
                </a:lnTo>
                <a:lnTo>
                  <a:pt x="4890" y="186"/>
                </a:lnTo>
                <a:lnTo>
                  <a:pt x="4883" y="185"/>
                </a:lnTo>
                <a:lnTo>
                  <a:pt x="4875" y="185"/>
                </a:lnTo>
                <a:lnTo>
                  <a:pt x="4867" y="185"/>
                </a:lnTo>
                <a:lnTo>
                  <a:pt x="4861" y="185"/>
                </a:lnTo>
                <a:lnTo>
                  <a:pt x="4852" y="185"/>
                </a:lnTo>
                <a:lnTo>
                  <a:pt x="4848" y="185"/>
                </a:lnTo>
                <a:lnTo>
                  <a:pt x="4841" y="185"/>
                </a:lnTo>
                <a:lnTo>
                  <a:pt x="4834" y="185"/>
                </a:lnTo>
                <a:lnTo>
                  <a:pt x="4824" y="186"/>
                </a:lnTo>
                <a:lnTo>
                  <a:pt x="4818" y="186"/>
                </a:lnTo>
                <a:lnTo>
                  <a:pt x="4808" y="186"/>
                </a:lnTo>
                <a:lnTo>
                  <a:pt x="4802" y="187"/>
                </a:lnTo>
                <a:lnTo>
                  <a:pt x="4797" y="187"/>
                </a:lnTo>
                <a:lnTo>
                  <a:pt x="4791" y="187"/>
                </a:lnTo>
                <a:lnTo>
                  <a:pt x="4783" y="188"/>
                </a:lnTo>
                <a:lnTo>
                  <a:pt x="4772" y="188"/>
                </a:lnTo>
                <a:lnTo>
                  <a:pt x="4760" y="189"/>
                </a:lnTo>
                <a:lnTo>
                  <a:pt x="4742" y="190"/>
                </a:lnTo>
                <a:lnTo>
                  <a:pt x="4721" y="193"/>
                </a:lnTo>
                <a:lnTo>
                  <a:pt x="4711" y="194"/>
                </a:lnTo>
                <a:lnTo>
                  <a:pt x="4693" y="196"/>
                </a:lnTo>
                <a:lnTo>
                  <a:pt x="4681" y="198"/>
                </a:lnTo>
                <a:lnTo>
                  <a:pt x="4666" y="201"/>
                </a:lnTo>
                <a:lnTo>
                  <a:pt x="4658" y="202"/>
                </a:lnTo>
                <a:lnTo>
                  <a:pt x="4641" y="204"/>
                </a:lnTo>
                <a:lnTo>
                  <a:pt x="4626" y="203"/>
                </a:lnTo>
                <a:lnTo>
                  <a:pt x="4612" y="203"/>
                </a:lnTo>
                <a:lnTo>
                  <a:pt x="4604" y="202"/>
                </a:lnTo>
                <a:lnTo>
                  <a:pt x="4582" y="201"/>
                </a:lnTo>
                <a:lnTo>
                  <a:pt x="4572" y="201"/>
                </a:lnTo>
                <a:lnTo>
                  <a:pt x="4561" y="201"/>
                </a:lnTo>
                <a:lnTo>
                  <a:pt x="4541" y="203"/>
                </a:lnTo>
                <a:lnTo>
                  <a:pt x="4527" y="203"/>
                </a:lnTo>
                <a:lnTo>
                  <a:pt x="4512" y="203"/>
                </a:lnTo>
                <a:lnTo>
                  <a:pt x="4500" y="203"/>
                </a:lnTo>
                <a:lnTo>
                  <a:pt x="4485" y="203"/>
                </a:lnTo>
                <a:lnTo>
                  <a:pt x="4470" y="203"/>
                </a:lnTo>
                <a:lnTo>
                  <a:pt x="4461" y="204"/>
                </a:lnTo>
                <a:lnTo>
                  <a:pt x="4437" y="201"/>
                </a:lnTo>
                <a:lnTo>
                  <a:pt x="4432" y="201"/>
                </a:lnTo>
                <a:lnTo>
                  <a:pt x="4411" y="200"/>
                </a:lnTo>
                <a:lnTo>
                  <a:pt x="4393" y="199"/>
                </a:lnTo>
                <a:lnTo>
                  <a:pt x="4347" y="197"/>
                </a:lnTo>
                <a:lnTo>
                  <a:pt x="4343" y="196"/>
                </a:lnTo>
                <a:lnTo>
                  <a:pt x="4309" y="196"/>
                </a:lnTo>
                <a:lnTo>
                  <a:pt x="4307" y="196"/>
                </a:lnTo>
                <a:lnTo>
                  <a:pt x="4298" y="194"/>
                </a:lnTo>
                <a:lnTo>
                  <a:pt x="4285" y="194"/>
                </a:lnTo>
                <a:lnTo>
                  <a:pt x="4279" y="194"/>
                </a:lnTo>
                <a:lnTo>
                  <a:pt x="4265" y="193"/>
                </a:lnTo>
                <a:lnTo>
                  <a:pt x="4244" y="192"/>
                </a:lnTo>
                <a:lnTo>
                  <a:pt x="4230" y="192"/>
                </a:lnTo>
                <a:lnTo>
                  <a:pt x="4223" y="192"/>
                </a:lnTo>
                <a:lnTo>
                  <a:pt x="4204" y="192"/>
                </a:lnTo>
                <a:lnTo>
                  <a:pt x="4193" y="192"/>
                </a:lnTo>
                <a:lnTo>
                  <a:pt x="4158" y="192"/>
                </a:lnTo>
                <a:lnTo>
                  <a:pt x="4151" y="192"/>
                </a:lnTo>
                <a:lnTo>
                  <a:pt x="4145" y="192"/>
                </a:lnTo>
                <a:lnTo>
                  <a:pt x="4119" y="191"/>
                </a:lnTo>
                <a:lnTo>
                  <a:pt x="4107" y="191"/>
                </a:lnTo>
                <a:lnTo>
                  <a:pt x="4098" y="191"/>
                </a:lnTo>
                <a:lnTo>
                  <a:pt x="4088" y="191"/>
                </a:lnTo>
                <a:lnTo>
                  <a:pt x="4074" y="191"/>
                </a:lnTo>
                <a:lnTo>
                  <a:pt x="4061" y="191"/>
                </a:lnTo>
                <a:lnTo>
                  <a:pt x="4053" y="191"/>
                </a:lnTo>
                <a:lnTo>
                  <a:pt x="4044" y="191"/>
                </a:lnTo>
                <a:lnTo>
                  <a:pt x="4033" y="190"/>
                </a:lnTo>
                <a:lnTo>
                  <a:pt x="4018" y="190"/>
                </a:lnTo>
                <a:lnTo>
                  <a:pt x="4009" y="190"/>
                </a:lnTo>
                <a:lnTo>
                  <a:pt x="3994" y="190"/>
                </a:lnTo>
                <a:lnTo>
                  <a:pt x="3983" y="190"/>
                </a:lnTo>
                <a:lnTo>
                  <a:pt x="3978" y="190"/>
                </a:lnTo>
                <a:lnTo>
                  <a:pt x="3966" y="189"/>
                </a:lnTo>
                <a:lnTo>
                  <a:pt x="3957" y="188"/>
                </a:lnTo>
                <a:lnTo>
                  <a:pt x="3945" y="188"/>
                </a:lnTo>
                <a:lnTo>
                  <a:pt x="3931" y="187"/>
                </a:lnTo>
                <a:lnTo>
                  <a:pt x="3923" y="187"/>
                </a:lnTo>
                <a:lnTo>
                  <a:pt x="3917" y="187"/>
                </a:lnTo>
                <a:lnTo>
                  <a:pt x="3907" y="186"/>
                </a:lnTo>
                <a:lnTo>
                  <a:pt x="3900" y="186"/>
                </a:lnTo>
                <a:lnTo>
                  <a:pt x="3893" y="185"/>
                </a:lnTo>
                <a:lnTo>
                  <a:pt x="3887" y="185"/>
                </a:lnTo>
                <a:lnTo>
                  <a:pt x="3875" y="185"/>
                </a:lnTo>
                <a:lnTo>
                  <a:pt x="3869" y="185"/>
                </a:lnTo>
                <a:lnTo>
                  <a:pt x="3858" y="185"/>
                </a:lnTo>
                <a:lnTo>
                  <a:pt x="3850" y="186"/>
                </a:lnTo>
                <a:lnTo>
                  <a:pt x="3840" y="187"/>
                </a:lnTo>
                <a:lnTo>
                  <a:pt x="3833" y="187"/>
                </a:lnTo>
                <a:lnTo>
                  <a:pt x="3829" y="187"/>
                </a:lnTo>
                <a:lnTo>
                  <a:pt x="3818" y="188"/>
                </a:lnTo>
                <a:lnTo>
                  <a:pt x="3811" y="188"/>
                </a:lnTo>
                <a:lnTo>
                  <a:pt x="3801" y="188"/>
                </a:lnTo>
                <a:lnTo>
                  <a:pt x="3793" y="189"/>
                </a:lnTo>
                <a:lnTo>
                  <a:pt x="3786" y="189"/>
                </a:lnTo>
                <a:lnTo>
                  <a:pt x="3777" y="189"/>
                </a:lnTo>
                <a:lnTo>
                  <a:pt x="3768" y="189"/>
                </a:lnTo>
                <a:lnTo>
                  <a:pt x="3761" y="190"/>
                </a:lnTo>
                <a:lnTo>
                  <a:pt x="3755" y="190"/>
                </a:lnTo>
                <a:lnTo>
                  <a:pt x="3747" y="191"/>
                </a:lnTo>
                <a:lnTo>
                  <a:pt x="3740" y="191"/>
                </a:lnTo>
                <a:lnTo>
                  <a:pt x="3725" y="191"/>
                </a:lnTo>
                <a:lnTo>
                  <a:pt x="3723" y="191"/>
                </a:lnTo>
                <a:lnTo>
                  <a:pt x="3713" y="191"/>
                </a:lnTo>
                <a:lnTo>
                  <a:pt x="3703" y="191"/>
                </a:lnTo>
                <a:lnTo>
                  <a:pt x="3697" y="190"/>
                </a:lnTo>
                <a:lnTo>
                  <a:pt x="3687" y="190"/>
                </a:lnTo>
                <a:lnTo>
                  <a:pt x="3683" y="190"/>
                </a:lnTo>
                <a:lnTo>
                  <a:pt x="3674" y="191"/>
                </a:lnTo>
                <a:lnTo>
                  <a:pt x="3669" y="192"/>
                </a:lnTo>
                <a:lnTo>
                  <a:pt x="3660" y="193"/>
                </a:lnTo>
                <a:lnTo>
                  <a:pt x="3657" y="192"/>
                </a:lnTo>
                <a:lnTo>
                  <a:pt x="3650" y="192"/>
                </a:lnTo>
                <a:lnTo>
                  <a:pt x="3643" y="190"/>
                </a:lnTo>
                <a:lnTo>
                  <a:pt x="3634" y="190"/>
                </a:lnTo>
                <a:lnTo>
                  <a:pt x="3631" y="189"/>
                </a:lnTo>
                <a:lnTo>
                  <a:pt x="3625" y="189"/>
                </a:lnTo>
                <a:lnTo>
                  <a:pt x="3620" y="190"/>
                </a:lnTo>
                <a:lnTo>
                  <a:pt x="3614" y="190"/>
                </a:lnTo>
                <a:lnTo>
                  <a:pt x="3611" y="190"/>
                </a:lnTo>
                <a:lnTo>
                  <a:pt x="3603" y="190"/>
                </a:lnTo>
                <a:lnTo>
                  <a:pt x="3598" y="190"/>
                </a:lnTo>
                <a:lnTo>
                  <a:pt x="3590" y="190"/>
                </a:lnTo>
                <a:lnTo>
                  <a:pt x="3581" y="189"/>
                </a:lnTo>
                <a:lnTo>
                  <a:pt x="3572" y="188"/>
                </a:lnTo>
                <a:lnTo>
                  <a:pt x="3561" y="188"/>
                </a:lnTo>
                <a:lnTo>
                  <a:pt x="3554" y="188"/>
                </a:lnTo>
                <a:lnTo>
                  <a:pt x="3543" y="188"/>
                </a:lnTo>
                <a:lnTo>
                  <a:pt x="3536" y="187"/>
                </a:lnTo>
                <a:lnTo>
                  <a:pt x="3529" y="187"/>
                </a:lnTo>
                <a:lnTo>
                  <a:pt x="3522" y="186"/>
                </a:lnTo>
                <a:lnTo>
                  <a:pt x="3514" y="185"/>
                </a:lnTo>
                <a:lnTo>
                  <a:pt x="3506" y="185"/>
                </a:lnTo>
                <a:lnTo>
                  <a:pt x="3499" y="184"/>
                </a:lnTo>
                <a:lnTo>
                  <a:pt x="3492" y="184"/>
                </a:lnTo>
                <a:lnTo>
                  <a:pt x="3482" y="183"/>
                </a:lnTo>
                <a:lnTo>
                  <a:pt x="3476" y="183"/>
                </a:lnTo>
                <a:lnTo>
                  <a:pt x="3467" y="181"/>
                </a:lnTo>
                <a:lnTo>
                  <a:pt x="3455" y="184"/>
                </a:lnTo>
                <a:lnTo>
                  <a:pt x="3445" y="184"/>
                </a:lnTo>
                <a:lnTo>
                  <a:pt x="3441" y="185"/>
                </a:lnTo>
                <a:lnTo>
                  <a:pt x="3433" y="185"/>
                </a:lnTo>
                <a:lnTo>
                  <a:pt x="3425" y="185"/>
                </a:lnTo>
                <a:lnTo>
                  <a:pt x="3419" y="186"/>
                </a:lnTo>
                <a:lnTo>
                  <a:pt x="3413" y="186"/>
                </a:lnTo>
                <a:lnTo>
                  <a:pt x="3410" y="187"/>
                </a:lnTo>
                <a:lnTo>
                  <a:pt x="3399" y="188"/>
                </a:lnTo>
                <a:lnTo>
                  <a:pt x="3393" y="188"/>
                </a:lnTo>
                <a:lnTo>
                  <a:pt x="3385" y="189"/>
                </a:lnTo>
                <a:lnTo>
                  <a:pt x="3377" y="189"/>
                </a:lnTo>
                <a:lnTo>
                  <a:pt x="3364" y="188"/>
                </a:lnTo>
                <a:lnTo>
                  <a:pt x="3352" y="188"/>
                </a:lnTo>
                <a:lnTo>
                  <a:pt x="3346" y="187"/>
                </a:lnTo>
                <a:lnTo>
                  <a:pt x="3330" y="185"/>
                </a:lnTo>
                <a:lnTo>
                  <a:pt x="3324" y="184"/>
                </a:lnTo>
                <a:lnTo>
                  <a:pt x="3314" y="183"/>
                </a:lnTo>
                <a:lnTo>
                  <a:pt x="3307" y="183"/>
                </a:lnTo>
                <a:lnTo>
                  <a:pt x="3300" y="183"/>
                </a:lnTo>
                <a:lnTo>
                  <a:pt x="3294" y="181"/>
                </a:lnTo>
                <a:lnTo>
                  <a:pt x="3286" y="181"/>
                </a:lnTo>
                <a:lnTo>
                  <a:pt x="3281" y="181"/>
                </a:lnTo>
                <a:lnTo>
                  <a:pt x="3274" y="181"/>
                </a:lnTo>
                <a:lnTo>
                  <a:pt x="3269" y="181"/>
                </a:lnTo>
                <a:lnTo>
                  <a:pt x="3259" y="180"/>
                </a:lnTo>
                <a:lnTo>
                  <a:pt x="3256" y="180"/>
                </a:lnTo>
                <a:lnTo>
                  <a:pt x="3245" y="179"/>
                </a:lnTo>
                <a:lnTo>
                  <a:pt x="3236" y="179"/>
                </a:lnTo>
                <a:lnTo>
                  <a:pt x="3228" y="179"/>
                </a:lnTo>
                <a:lnTo>
                  <a:pt x="3218" y="178"/>
                </a:lnTo>
                <a:lnTo>
                  <a:pt x="3211" y="178"/>
                </a:lnTo>
                <a:lnTo>
                  <a:pt x="3202" y="178"/>
                </a:lnTo>
                <a:lnTo>
                  <a:pt x="3196" y="178"/>
                </a:lnTo>
                <a:lnTo>
                  <a:pt x="3183" y="178"/>
                </a:lnTo>
                <a:lnTo>
                  <a:pt x="3176" y="178"/>
                </a:lnTo>
                <a:lnTo>
                  <a:pt x="3168" y="177"/>
                </a:lnTo>
                <a:lnTo>
                  <a:pt x="3162" y="177"/>
                </a:lnTo>
                <a:lnTo>
                  <a:pt x="3162" y="177"/>
                </a:lnTo>
                <a:lnTo>
                  <a:pt x="3157" y="177"/>
                </a:lnTo>
                <a:lnTo>
                  <a:pt x="3146" y="176"/>
                </a:lnTo>
                <a:lnTo>
                  <a:pt x="3141" y="177"/>
                </a:lnTo>
                <a:lnTo>
                  <a:pt x="3130" y="177"/>
                </a:lnTo>
                <a:lnTo>
                  <a:pt x="3116" y="177"/>
                </a:lnTo>
                <a:lnTo>
                  <a:pt x="3114" y="177"/>
                </a:lnTo>
                <a:lnTo>
                  <a:pt x="3100" y="178"/>
                </a:lnTo>
                <a:lnTo>
                  <a:pt x="3086" y="179"/>
                </a:lnTo>
                <a:lnTo>
                  <a:pt x="3076" y="178"/>
                </a:lnTo>
                <a:lnTo>
                  <a:pt x="3071" y="178"/>
                </a:lnTo>
                <a:lnTo>
                  <a:pt x="3056" y="178"/>
                </a:lnTo>
                <a:lnTo>
                  <a:pt x="3038" y="178"/>
                </a:lnTo>
                <a:lnTo>
                  <a:pt x="3036" y="178"/>
                </a:lnTo>
                <a:lnTo>
                  <a:pt x="3019" y="179"/>
                </a:lnTo>
                <a:lnTo>
                  <a:pt x="3016" y="179"/>
                </a:lnTo>
                <a:lnTo>
                  <a:pt x="3007" y="178"/>
                </a:lnTo>
                <a:lnTo>
                  <a:pt x="3001" y="178"/>
                </a:lnTo>
                <a:lnTo>
                  <a:pt x="2992" y="178"/>
                </a:lnTo>
                <a:lnTo>
                  <a:pt x="2992" y="178"/>
                </a:lnTo>
                <a:lnTo>
                  <a:pt x="2991" y="178"/>
                </a:lnTo>
                <a:lnTo>
                  <a:pt x="2984" y="177"/>
                </a:lnTo>
                <a:lnTo>
                  <a:pt x="2974" y="177"/>
                </a:lnTo>
                <a:lnTo>
                  <a:pt x="2964" y="176"/>
                </a:lnTo>
                <a:lnTo>
                  <a:pt x="2955" y="176"/>
                </a:lnTo>
                <a:lnTo>
                  <a:pt x="2945" y="176"/>
                </a:lnTo>
                <a:lnTo>
                  <a:pt x="2941" y="176"/>
                </a:lnTo>
                <a:lnTo>
                  <a:pt x="2928" y="174"/>
                </a:lnTo>
                <a:lnTo>
                  <a:pt x="2918" y="173"/>
                </a:lnTo>
                <a:lnTo>
                  <a:pt x="2907" y="172"/>
                </a:lnTo>
                <a:lnTo>
                  <a:pt x="2886" y="168"/>
                </a:lnTo>
                <a:lnTo>
                  <a:pt x="2863" y="170"/>
                </a:lnTo>
                <a:lnTo>
                  <a:pt x="2846" y="170"/>
                </a:lnTo>
                <a:lnTo>
                  <a:pt x="2833" y="170"/>
                </a:lnTo>
                <a:lnTo>
                  <a:pt x="2818" y="171"/>
                </a:lnTo>
                <a:lnTo>
                  <a:pt x="2797" y="171"/>
                </a:lnTo>
                <a:lnTo>
                  <a:pt x="2781" y="171"/>
                </a:lnTo>
                <a:lnTo>
                  <a:pt x="2780" y="171"/>
                </a:lnTo>
                <a:lnTo>
                  <a:pt x="2663" y="180"/>
                </a:lnTo>
                <a:lnTo>
                  <a:pt x="2549" y="184"/>
                </a:lnTo>
                <a:lnTo>
                  <a:pt x="2518" y="185"/>
                </a:lnTo>
                <a:lnTo>
                  <a:pt x="2488" y="185"/>
                </a:lnTo>
                <a:lnTo>
                  <a:pt x="2438" y="187"/>
                </a:lnTo>
                <a:lnTo>
                  <a:pt x="2343" y="189"/>
                </a:lnTo>
                <a:lnTo>
                  <a:pt x="2213" y="193"/>
                </a:lnTo>
                <a:lnTo>
                  <a:pt x="2199" y="193"/>
                </a:lnTo>
                <a:lnTo>
                  <a:pt x="2145" y="194"/>
                </a:lnTo>
                <a:lnTo>
                  <a:pt x="2064" y="196"/>
                </a:lnTo>
                <a:lnTo>
                  <a:pt x="2001" y="193"/>
                </a:lnTo>
                <a:lnTo>
                  <a:pt x="1954" y="187"/>
                </a:lnTo>
                <a:lnTo>
                  <a:pt x="1886" y="176"/>
                </a:lnTo>
                <a:lnTo>
                  <a:pt x="1750" y="160"/>
                </a:lnTo>
                <a:lnTo>
                  <a:pt x="1667" y="151"/>
                </a:lnTo>
                <a:lnTo>
                  <a:pt x="1562" y="149"/>
                </a:lnTo>
                <a:lnTo>
                  <a:pt x="1050" y="149"/>
                </a:lnTo>
                <a:lnTo>
                  <a:pt x="258" y="155"/>
                </a:lnTo>
                <a:lnTo>
                  <a:pt x="0" y="157"/>
                </a:lnTo>
                <a:lnTo>
                  <a:pt x="0" y="157"/>
                </a:lnTo>
                <a:close/>
              </a:path>
            </a:pathLst>
          </a:custGeom>
          <a:solidFill>
            <a:srgbClr val="CCFFCC"/>
          </a:solidFill>
          <a:ln w="9525">
            <a:noFill/>
            <a:round/>
            <a:headEnd/>
            <a:tailEnd/>
          </a:ln>
        </p:spPr>
        <p:txBody>
          <a:bodyPr/>
          <a:lstStyle/>
          <a:p>
            <a:endParaRPr lang="en-GB"/>
          </a:p>
        </p:txBody>
      </p:sp>
      <p:sp>
        <p:nvSpPr>
          <p:cNvPr id="55" name="Freeform 2450"/>
          <p:cNvSpPr>
            <a:spLocks/>
          </p:cNvSpPr>
          <p:nvPr>
            <p:custDataLst>
              <p:tags r:id="rId46"/>
            </p:custDataLst>
          </p:nvPr>
        </p:nvSpPr>
        <p:spPr bwMode="auto">
          <a:xfrm>
            <a:off x="400988" y="2308232"/>
            <a:ext cx="8161157" cy="199526"/>
          </a:xfrm>
          <a:custGeom>
            <a:avLst/>
            <a:gdLst/>
            <a:ahLst/>
            <a:cxnLst>
              <a:cxn ang="0">
                <a:pos x="2518" y="185"/>
              </a:cxn>
              <a:cxn ang="0">
                <a:pos x="2964" y="176"/>
              </a:cxn>
              <a:cxn ang="0">
                <a:pos x="3114" y="177"/>
              </a:cxn>
              <a:cxn ang="0">
                <a:pos x="3245" y="179"/>
              </a:cxn>
              <a:cxn ang="0">
                <a:pos x="3385" y="189"/>
              </a:cxn>
              <a:cxn ang="0">
                <a:pos x="3514" y="185"/>
              </a:cxn>
              <a:cxn ang="0">
                <a:pos x="3634" y="190"/>
              </a:cxn>
              <a:cxn ang="0">
                <a:pos x="3761" y="190"/>
              </a:cxn>
              <a:cxn ang="0">
                <a:pos x="3900" y="186"/>
              </a:cxn>
              <a:cxn ang="0">
                <a:pos x="4074" y="191"/>
              </a:cxn>
              <a:cxn ang="0">
                <a:pos x="4307" y="196"/>
              </a:cxn>
              <a:cxn ang="0">
                <a:pos x="4582" y="201"/>
              </a:cxn>
              <a:cxn ang="0">
                <a:pos x="4802" y="187"/>
              </a:cxn>
              <a:cxn ang="0">
                <a:pos x="4939" y="186"/>
              </a:cxn>
              <a:cxn ang="0">
                <a:pos x="5111" y="172"/>
              </a:cxn>
              <a:cxn ang="0">
                <a:pos x="5280" y="171"/>
              </a:cxn>
              <a:cxn ang="0">
                <a:pos x="5445" y="178"/>
              </a:cxn>
              <a:cxn ang="0">
                <a:pos x="5576" y="178"/>
              </a:cxn>
              <a:cxn ang="0">
                <a:pos x="5706" y="183"/>
              </a:cxn>
              <a:cxn ang="0">
                <a:pos x="5897" y="185"/>
              </a:cxn>
              <a:cxn ang="0">
                <a:pos x="6218" y="170"/>
              </a:cxn>
              <a:cxn ang="0">
                <a:pos x="6455" y="153"/>
              </a:cxn>
              <a:cxn ang="0">
                <a:pos x="6721" y="151"/>
              </a:cxn>
              <a:cxn ang="0">
                <a:pos x="6975" y="138"/>
              </a:cxn>
              <a:cxn ang="0">
                <a:pos x="7190" y="103"/>
              </a:cxn>
              <a:cxn ang="0">
                <a:pos x="7378" y="93"/>
              </a:cxn>
              <a:cxn ang="0">
                <a:pos x="7559" y="63"/>
              </a:cxn>
              <a:cxn ang="0">
                <a:pos x="7793" y="55"/>
              </a:cxn>
              <a:cxn ang="0">
                <a:pos x="8121" y="35"/>
              </a:cxn>
              <a:cxn ang="0">
                <a:pos x="8335" y="10"/>
              </a:cxn>
              <a:cxn ang="0">
                <a:pos x="8229" y="25"/>
              </a:cxn>
              <a:cxn ang="0">
                <a:pos x="7973" y="48"/>
              </a:cxn>
              <a:cxn ang="0">
                <a:pos x="7660" y="59"/>
              </a:cxn>
              <a:cxn ang="0">
                <a:pos x="7470" y="68"/>
              </a:cxn>
              <a:cxn ang="0">
                <a:pos x="7275" y="108"/>
              </a:cxn>
              <a:cxn ang="0">
                <a:pos x="7098" y="126"/>
              </a:cxn>
              <a:cxn ang="0">
                <a:pos x="6834" y="146"/>
              </a:cxn>
              <a:cxn ang="0">
                <a:pos x="6585" y="157"/>
              </a:cxn>
              <a:cxn ang="0">
                <a:pos x="6335" y="155"/>
              </a:cxn>
              <a:cxn ang="0">
                <a:pos x="6062" y="183"/>
              </a:cxn>
              <a:cxn ang="0">
                <a:pos x="5765" y="187"/>
              </a:cxn>
              <a:cxn ang="0">
                <a:pos x="5636" y="184"/>
              </a:cxn>
              <a:cxn ang="0">
                <a:pos x="5525" y="184"/>
              </a:cxn>
              <a:cxn ang="0">
                <a:pos x="5385" y="176"/>
              </a:cxn>
              <a:cxn ang="0">
                <a:pos x="5236" y="174"/>
              </a:cxn>
              <a:cxn ang="0">
                <a:pos x="5005" y="185"/>
              </a:cxn>
              <a:cxn ang="0">
                <a:pos x="4867" y="188"/>
              </a:cxn>
              <a:cxn ang="0">
                <a:pos x="4711" y="198"/>
              </a:cxn>
              <a:cxn ang="0">
                <a:pos x="4470" y="206"/>
              </a:cxn>
              <a:cxn ang="0">
                <a:pos x="4204" y="196"/>
              </a:cxn>
              <a:cxn ang="0">
                <a:pos x="3983" y="193"/>
              </a:cxn>
              <a:cxn ang="0">
                <a:pos x="3833" y="190"/>
              </a:cxn>
              <a:cxn ang="0">
                <a:pos x="3697" y="193"/>
              </a:cxn>
              <a:cxn ang="0">
                <a:pos x="3590" y="193"/>
              </a:cxn>
              <a:cxn ang="0">
                <a:pos x="3445" y="187"/>
              </a:cxn>
              <a:cxn ang="0">
                <a:pos x="3307" y="186"/>
              </a:cxn>
              <a:cxn ang="0">
                <a:pos x="3176" y="181"/>
              </a:cxn>
              <a:cxn ang="0">
                <a:pos x="3019" y="183"/>
              </a:cxn>
              <a:cxn ang="0">
                <a:pos x="2863" y="173"/>
              </a:cxn>
              <a:cxn ang="0">
                <a:pos x="2001" y="193"/>
              </a:cxn>
            </a:cxnLst>
            <a:rect l="0" t="0" r="r" b="b"/>
            <a:pathLst>
              <a:path w="8426" h="207">
                <a:moveTo>
                  <a:pt x="0" y="157"/>
                </a:moveTo>
                <a:lnTo>
                  <a:pt x="258" y="155"/>
                </a:lnTo>
                <a:lnTo>
                  <a:pt x="1050" y="149"/>
                </a:lnTo>
                <a:lnTo>
                  <a:pt x="1562" y="149"/>
                </a:lnTo>
                <a:lnTo>
                  <a:pt x="1667" y="151"/>
                </a:lnTo>
                <a:lnTo>
                  <a:pt x="1750" y="160"/>
                </a:lnTo>
                <a:lnTo>
                  <a:pt x="1886" y="176"/>
                </a:lnTo>
                <a:lnTo>
                  <a:pt x="1954" y="187"/>
                </a:lnTo>
                <a:lnTo>
                  <a:pt x="2001" y="193"/>
                </a:lnTo>
                <a:lnTo>
                  <a:pt x="2064" y="196"/>
                </a:lnTo>
                <a:lnTo>
                  <a:pt x="2145" y="194"/>
                </a:lnTo>
                <a:lnTo>
                  <a:pt x="2199" y="193"/>
                </a:lnTo>
                <a:lnTo>
                  <a:pt x="2213" y="193"/>
                </a:lnTo>
                <a:lnTo>
                  <a:pt x="2343" y="189"/>
                </a:lnTo>
                <a:lnTo>
                  <a:pt x="2438" y="187"/>
                </a:lnTo>
                <a:lnTo>
                  <a:pt x="2488" y="185"/>
                </a:lnTo>
                <a:lnTo>
                  <a:pt x="2518" y="185"/>
                </a:lnTo>
                <a:lnTo>
                  <a:pt x="2549" y="184"/>
                </a:lnTo>
                <a:lnTo>
                  <a:pt x="2663" y="180"/>
                </a:lnTo>
                <a:lnTo>
                  <a:pt x="2780" y="171"/>
                </a:lnTo>
                <a:lnTo>
                  <a:pt x="2781" y="171"/>
                </a:lnTo>
                <a:lnTo>
                  <a:pt x="2797" y="171"/>
                </a:lnTo>
                <a:lnTo>
                  <a:pt x="2818" y="171"/>
                </a:lnTo>
                <a:lnTo>
                  <a:pt x="2833" y="170"/>
                </a:lnTo>
                <a:lnTo>
                  <a:pt x="2846" y="170"/>
                </a:lnTo>
                <a:lnTo>
                  <a:pt x="2863" y="170"/>
                </a:lnTo>
                <a:lnTo>
                  <a:pt x="2886" y="168"/>
                </a:lnTo>
                <a:lnTo>
                  <a:pt x="2907" y="172"/>
                </a:lnTo>
                <a:lnTo>
                  <a:pt x="2918" y="173"/>
                </a:lnTo>
                <a:lnTo>
                  <a:pt x="2928" y="174"/>
                </a:lnTo>
                <a:lnTo>
                  <a:pt x="2941" y="176"/>
                </a:lnTo>
                <a:lnTo>
                  <a:pt x="2945" y="176"/>
                </a:lnTo>
                <a:lnTo>
                  <a:pt x="2955" y="176"/>
                </a:lnTo>
                <a:lnTo>
                  <a:pt x="2964" y="176"/>
                </a:lnTo>
                <a:lnTo>
                  <a:pt x="2974" y="177"/>
                </a:lnTo>
                <a:lnTo>
                  <a:pt x="2984" y="177"/>
                </a:lnTo>
                <a:lnTo>
                  <a:pt x="2991" y="178"/>
                </a:lnTo>
                <a:lnTo>
                  <a:pt x="2992" y="178"/>
                </a:lnTo>
                <a:lnTo>
                  <a:pt x="2992" y="178"/>
                </a:lnTo>
                <a:lnTo>
                  <a:pt x="3001" y="178"/>
                </a:lnTo>
                <a:lnTo>
                  <a:pt x="3007" y="178"/>
                </a:lnTo>
                <a:lnTo>
                  <a:pt x="3016" y="179"/>
                </a:lnTo>
                <a:lnTo>
                  <a:pt x="3019" y="179"/>
                </a:lnTo>
                <a:lnTo>
                  <a:pt x="3036" y="178"/>
                </a:lnTo>
                <a:lnTo>
                  <a:pt x="3038" y="178"/>
                </a:lnTo>
                <a:lnTo>
                  <a:pt x="3056" y="178"/>
                </a:lnTo>
                <a:lnTo>
                  <a:pt x="3071" y="178"/>
                </a:lnTo>
                <a:lnTo>
                  <a:pt x="3076" y="178"/>
                </a:lnTo>
                <a:lnTo>
                  <a:pt x="3086" y="179"/>
                </a:lnTo>
                <a:lnTo>
                  <a:pt x="3100" y="178"/>
                </a:lnTo>
                <a:lnTo>
                  <a:pt x="3114" y="177"/>
                </a:lnTo>
                <a:lnTo>
                  <a:pt x="3116" y="177"/>
                </a:lnTo>
                <a:lnTo>
                  <a:pt x="3130" y="177"/>
                </a:lnTo>
                <a:lnTo>
                  <a:pt x="3141" y="177"/>
                </a:lnTo>
                <a:lnTo>
                  <a:pt x="3146" y="176"/>
                </a:lnTo>
                <a:lnTo>
                  <a:pt x="3157" y="177"/>
                </a:lnTo>
                <a:lnTo>
                  <a:pt x="3162" y="177"/>
                </a:lnTo>
                <a:lnTo>
                  <a:pt x="3162" y="177"/>
                </a:lnTo>
                <a:lnTo>
                  <a:pt x="3168" y="177"/>
                </a:lnTo>
                <a:lnTo>
                  <a:pt x="3176" y="178"/>
                </a:lnTo>
                <a:lnTo>
                  <a:pt x="3183" y="178"/>
                </a:lnTo>
                <a:lnTo>
                  <a:pt x="3196" y="178"/>
                </a:lnTo>
                <a:lnTo>
                  <a:pt x="3202" y="178"/>
                </a:lnTo>
                <a:lnTo>
                  <a:pt x="3211" y="178"/>
                </a:lnTo>
                <a:lnTo>
                  <a:pt x="3218" y="178"/>
                </a:lnTo>
                <a:lnTo>
                  <a:pt x="3228" y="179"/>
                </a:lnTo>
                <a:lnTo>
                  <a:pt x="3236" y="179"/>
                </a:lnTo>
                <a:lnTo>
                  <a:pt x="3245" y="179"/>
                </a:lnTo>
                <a:lnTo>
                  <a:pt x="3256" y="180"/>
                </a:lnTo>
                <a:lnTo>
                  <a:pt x="3259" y="180"/>
                </a:lnTo>
                <a:lnTo>
                  <a:pt x="3269" y="181"/>
                </a:lnTo>
                <a:lnTo>
                  <a:pt x="3274" y="181"/>
                </a:lnTo>
                <a:lnTo>
                  <a:pt x="3281" y="181"/>
                </a:lnTo>
                <a:lnTo>
                  <a:pt x="3286" y="181"/>
                </a:lnTo>
                <a:lnTo>
                  <a:pt x="3294" y="181"/>
                </a:lnTo>
                <a:lnTo>
                  <a:pt x="3300" y="183"/>
                </a:lnTo>
                <a:lnTo>
                  <a:pt x="3307" y="183"/>
                </a:lnTo>
                <a:lnTo>
                  <a:pt x="3314" y="183"/>
                </a:lnTo>
                <a:lnTo>
                  <a:pt x="3324" y="184"/>
                </a:lnTo>
                <a:lnTo>
                  <a:pt x="3330" y="185"/>
                </a:lnTo>
                <a:lnTo>
                  <a:pt x="3346" y="187"/>
                </a:lnTo>
                <a:lnTo>
                  <a:pt x="3352" y="188"/>
                </a:lnTo>
                <a:lnTo>
                  <a:pt x="3364" y="188"/>
                </a:lnTo>
                <a:lnTo>
                  <a:pt x="3377" y="189"/>
                </a:lnTo>
                <a:lnTo>
                  <a:pt x="3385" y="189"/>
                </a:lnTo>
                <a:lnTo>
                  <a:pt x="3393" y="188"/>
                </a:lnTo>
                <a:lnTo>
                  <a:pt x="3399" y="188"/>
                </a:lnTo>
                <a:lnTo>
                  <a:pt x="3410" y="187"/>
                </a:lnTo>
                <a:lnTo>
                  <a:pt x="3413" y="186"/>
                </a:lnTo>
                <a:lnTo>
                  <a:pt x="3419" y="186"/>
                </a:lnTo>
                <a:lnTo>
                  <a:pt x="3425" y="185"/>
                </a:lnTo>
                <a:lnTo>
                  <a:pt x="3433" y="185"/>
                </a:lnTo>
                <a:lnTo>
                  <a:pt x="3441" y="185"/>
                </a:lnTo>
                <a:lnTo>
                  <a:pt x="3445" y="184"/>
                </a:lnTo>
                <a:lnTo>
                  <a:pt x="3455" y="184"/>
                </a:lnTo>
                <a:lnTo>
                  <a:pt x="3467" y="181"/>
                </a:lnTo>
                <a:lnTo>
                  <a:pt x="3476" y="183"/>
                </a:lnTo>
                <a:lnTo>
                  <a:pt x="3482" y="183"/>
                </a:lnTo>
                <a:lnTo>
                  <a:pt x="3492" y="184"/>
                </a:lnTo>
                <a:lnTo>
                  <a:pt x="3499" y="184"/>
                </a:lnTo>
                <a:lnTo>
                  <a:pt x="3506" y="185"/>
                </a:lnTo>
                <a:lnTo>
                  <a:pt x="3514" y="185"/>
                </a:lnTo>
                <a:lnTo>
                  <a:pt x="3522" y="186"/>
                </a:lnTo>
                <a:lnTo>
                  <a:pt x="3529" y="187"/>
                </a:lnTo>
                <a:lnTo>
                  <a:pt x="3536" y="187"/>
                </a:lnTo>
                <a:lnTo>
                  <a:pt x="3543" y="188"/>
                </a:lnTo>
                <a:lnTo>
                  <a:pt x="3554" y="188"/>
                </a:lnTo>
                <a:lnTo>
                  <a:pt x="3561" y="188"/>
                </a:lnTo>
                <a:lnTo>
                  <a:pt x="3572" y="188"/>
                </a:lnTo>
                <a:lnTo>
                  <a:pt x="3581" y="189"/>
                </a:lnTo>
                <a:lnTo>
                  <a:pt x="3590" y="190"/>
                </a:lnTo>
                <a:lnTo>
                  <a:pt x="3598" y="190"/>
                </a:lnTo>
                <a:lnTo>
                  <a:pt x="3603" y="190"/>
                </a:lnTo>
                <a:lnTo>
                  <a:pt x="3611" y="190"/>
                </a:lnTo>
                <a:lnTo>
                  <a:pt x="3614" y="190"/>
                </a:lnTo>
                <a:lnTo>
                  <a:pt x="3620" y="190"/>
                </a:lnTo>
                <a:lnTo>
                  <a:pt x="3625" y="189"/>
                </a:lnTo>
                <a:lnTo>
                  <a:pt x="3631" y="189"/>
                </a:lnTo>
                <a:lnTo>
                  <a:pt x="3634" y="190"/>
                </a:lnTo>
                <a:lnTo>
                  <a:pt x="3643" y="190"/>
                </a:lnTo>
                <a:lnTo>
                  <a:pt x="3650" y="192"/>
                </a:lnTo>
                <a:lnTo>
                  <a:pt x="3657" y="192"/>
                </a:lnTo>
                <a:lnTo>
                  <a:pt x="3660" y="193"/>
                </a:lnTo>
                <a:lnTo>
                  <a:pt x="3669" y="192"/>
                </a:lnTo>
                <a:lnTo>
                  <a:pt x="3674" y="191"/>
                </a:lnTo>
                <a:lnTo>
                  <a:pt x="3683" y="190"/>
                </a:lnTo>
                <a:lnTo>
                  <a:pt x="3687" y="190"/>
                </a:lnTo>
                <a:lnTo>
                  <a:pt x="3697" y="190"/>
                </a:lnTo>
                <a:lnTo>
                  <a:pt x="3703" y="191"/>
                </a:lnTo>
                <a:lnTo>
                  <a:pt x="3713" y="191"/>
                </a:lnTo>
                <a:lnTo>
                  <a:pt x="3723" y="191"/>
                </a:lnTo>
                <a:lnTo>
                  <a:pt x="3725" y="191"/>
                </a:lnTo>
                <a:lnTo>
                  <a:pt x="3740" y="191"/>
                </a:lnTo>
                <a:lnTo>
                  <a:pt x="3747" y="191"/>
                </a:lnTo>
                <a:lnTo>
                  <a:pt x="3755" y="190"/>
                </a:lnTo>
                <a:lnTo>
                  <a:pt x="3761" y="190"/>
                </a:lnTo>
                <a:lnTo>
                  <a:pt x="3768" y="189"/>
                </a:lnTo>
                <a:lnTo>
                  <a:pt x="3777" y="189"/>
                </a:lnTo>
                <a:lnTo>
                  <a:pt x="3786" y="189"/>
                </a:lnTo>
                <a:lnTo>
                  <a:pt x="3793" y="189"/>
                </a:lnTo>
                <a:lnTo>
                  <a:pt x="3801" y="188"/>
                </a:lnTo>
                <a:lnTo>
                  <a:pt x="3811" y="188"/>
                </a:lnTo>
                <a:lnTo>
                  <a:pt x="3818" y="188"/>
                </a:lnTo>
                <a:lnTo>
                  <a:pt x="3829" y="187"/>
                </a:lnTo>
                <a:lnTo>
                  <a:pt x="3833" y="187"/>
                </a:lnTo>
                <a:lnTo>
                  <a:pt x="3840" y="187"/>
                </a:lnTo>
                <a:lnTo>
                  <a:pt x="3850" y="186"/>
                </a:lnTo>
                <a:lnTo>
                  <a:pt x="3858" y="185"/>
                </a:lnTo>
                <a:lnTo>
                  <a:pt x="3869" y="185"/>
                </a:lnTo>
                <a:lnTo>
                  <a:pt x="3875" y="185"/>
                </a:lnTo>
                <a:lnTo>
                  <a:pt x="3887" y="185"/>
                </a:lnTo>
                <a:lnTo>
                  <a:pt x="3893" y="185"/>
                </a:lnTo>
                <a:lnTo>
                  <a:pt x="3900" y="186"/>
                </a:lnTo>
                <a:lnTo>
                  <a:pt x="3907" y="186"/>
                </a:lnTo>
                <a:lnTo>
                  <a:pt x="3917" y="187"/>
                </a:lnTo>
                <a:lnTo>
                  <a:pt x="3923" y="187"/>
                </a:lnTo>
                <a:lnTo>
                  <a:pt x="3931" y="187"/>
                </a:lnTo>
                <a:lnTo>
                  <a:pt x="3945" y="188"/>
                </a:lnTo>
                <a:lnTo>
                  <a:pt x="3957" y="188"/>
                </a:lnTo>
                <a:lnTo>
                  <a:pt x="3966" y="189"/>
                </a:lnTo>
                <a:lnTo>
                  <a:pt x="3978" y="190"/>
                </a:lnTo>
                <a:lnTo>
                  <a:pt x="3983" y="190"/>
                </a:lnTo>
                <a:lnTo>
                  <a:pt x="3994" y="190"/>
                </a:lnTo>
                <a:lnTo>
                  <a:pt x="4009" y="190"/>
                </a:lnTo>
                <a:lnTo>
                  <a:pt x="4018" y="190"/>
                </a:lnTo>
                <a:lnTo>
                  <a:pt x="4033" y="190"/>
                </a:lnTo>
                <a:lnTo>
                  <a:pt x="4044" y="191"/>
                </a:lnTo>
                <a:lnTo>
                  <a:pt x="4053" y="191"/>
                </a:lnTo>
                <a:lnTo>
                  <a:pt x="4061" y="191"/>
                </a:lnTo>
                <a:lnTo>
                  <a:pt x="4074" y="191"/>
                </a:lnTo>
                <a:lnTo>
                  <a:pt x="4088" y="191"/>
                </a:lnTo>
                <a:lnTo>
                  <a:pt x="4098" y="191"/>
                </a:lnTo>
                <a:lnTo>
                  <a:pt x="4107" y="191"/>
                </a:lnTo>
                <a:lnTo>
                  <a:pt x="4119" y="191"/>
                </a:lnTo>
                <a:lnTo>
                  <a:pt x="4145" y="192"/>
                </a:lnTo>
                <a:lnTo>
                  <a:pt x="4151" y="192"/>
                </a:lnTo>
                <a:lnTo>
                  <a:pt x="4158" y="192"/>
                </a:lnTo>
                <a:lnTo>
                  <a:pt x="4193" y="192"/>
                </a:lnTo>
                <a:lnTo>
                  <a:pt x="4204" y="192"/>
                </a:lnTo>
                <a:lnTo>
                  <a:pt x="4223" y="192"/>
                </a:lnTo>
                <a:lnTo>
                  <a:pt x="4230" y="192"/>
                </a:lnTo>
                <a:lnTo>
                  <a:pt x="4244" y="192"/>
                </a:lnTo>
                <a:lnTo>
                  <a:pt x="4265" y="193"/>
                </a:lnTo>
                <a:lnTo>
                  <a:pt x="4279" y="194"/>
                </a:lnTo>
                <a:lnTo>
                  <a:pt x="4285" y="194"/>
                </a:lnTo>
                <a:lnTo>
                  <a:pt x="4298" y="194"/>
                </a:lnTo>
                <a:lnTo>
                  <a:pt x="4307" y="196"/>
                </a:lnTo>
                <a:lnTo>
                  <a:pt x="4309" y="196"/>
                </a:lnTo>
                <a:lnTo>
                  <a:pt x="4343" y="196"/>
                </a:lnTo>
                <a:lnTo>
                  <a:pt x="4347" y="197"/>
                </a:lnTo>
                <a:lnTo>
                  <a:pt x="4393" y="199"/>
                </a:lnTo>
                <a:lnTo>
                  <a:pt x="4411" y="200"/>
                </a:lnTo>
                <a:lnTo>
                  <a:pt x="4432" y="201"/>
                </a:lnTo>
                <a:lnTo>
                  <a:pt x="4437" y="201"/>
                </a:lnTo>
                <a:lnTo>
                  <a:pt x="4461" y="204"/>
                </a:lnTo>
                <a:lnTo>
                  <a:pt x="4470" y="203"/>
                </a:lnTo>
                <a:lnTo>
                  <a:pt x="4485" y="203"/>
                </a:lnTo>
                <a:lnTo>
                  <a:pt x="4500" y="203"/>
                </a:lnTo>
                <a:lnTo>
                  <a:pt x="4512" y="203"/>
                </a:lnTo>
                <a:lnTo>
                  <a:pt x="4527" y="203"/>
                </a:lnTo>
                <a:lnTo>
                  <a:pt x="4541" y="203"/>
                </a:lnTo>
                <a:lnTo>
                  <a:pt x="4561" y="201"/>
                </a:lnTo>
                <a:lnTo>
                  <a:pt x="4572" y="201"/>
                </a:lnTo>
                <a:lnTo>
                  <a:pt x="4582" y="201"/>
                </a:lnTo>
                <a:lnTo>
                  <a:pt x="4604" y="202"/>
                </a:lnTo>
                <a:lnTo>
                  <a:pt x="4612" y="203"/>
                </a:lnTo>
                <a:lnTo>
                  <a:pt x="4626" y="203"/>
                </a:lnTo>
                <a:lnTo>
                  <a:pt x="4641" y="204"/>
                </a:lnTo>
                <a:lnTo>
                  <a:pt x="4658" y="202"/>
                </a:lnTo>
                <a:lnTo>
                  <a:pt x="4666" y="201"/>
                </a:lnTo>
                <a:lnTo>
                  <a:pt x="4681" y="198"/>
                </a:lnTo>
                <a:lnTo>
                  <a:pt x="4693" y="196"/>
                </a:lnTo>
                <a:lnTo>
                  <a:pt x="4711" y="194"/>
                </a:lnTo>
                <a:lnTo>
                  <a:pt x="4721" y="193"/>
                </a:lnTo>
                <a:lnTo>
                  <a:pt x="4742" y="190"/>
                </a:lnTo>
                <a:lnTo>
                  <a:pt x="4760" y="189"/>
                </a:lnTo>
                <a:lnTo>
                  <a:pt x="4772" y="188"/>
                </a:lnTo>
                <a:lnTo>
                  <a:pt x="4783" y="188"/>
                </a:lnTo>
                <a:lnTo>
                  <a:pt x="4791" y="187"/>
                </a:lnTo>
                <a:lnTo>
                  <a:pt x="4797" y="187"/>
                </a:lnTo>
                <a:lnTo>
                  <a:pt x="4802" y="187"/>
                </a:lnTo>
                <a:lnTo>
                  <a:pt x="4808" y="186"/>
                </a:lnTo>
                <a:lnTo>
                  <a:pt x="4818" y="186"/>
                </a:lnTo>
                <a:lnTo>
                  <a:pt x="4824" y="186"/>
                </a:lnTo>
                <a:lnTo>
                  <a:pt x="4834" y="185"/>
                </a:lnTo>
                <a:lnTo>
                  <a:pt x="4841" y="185"/>
                </a:lnTo>
                <a:lnTo>
                  <a:pt x="4848" y="185"/>
                </a:lnTo>
                <a:lnTo>
                  <a:pt x="4852" y="185"/>
                </a:lnTo>
                <a:lnTo>
                  <a:pt x="4861" y="185"/>
                </a:lnTo>
                <a:lnTo>
                  <a:pt x="4867" y="185"/>
                </a:lnTo>
                <a:lnTo>
                  <a:pt x="4875" y="185"/>
                </a:lnTo>
                <a:lnTo>
                  <a:pt x="4883" y="185"/>
                </a:lnTo>
                <a:lnTo>
                  <a:pt x="4890" y="186"/>
                </a:lnTo>
                <a:lnTo>
                  <a:pt x="4900" y="186"/>
                </a:lnTo>
                <a:lnTo>
                  <a:pt x="4907" y="186"/>
                </a:lnTo>
                <a:lnTo>
                  <a:pt x="4920" y="186"/>
                </a:lnTo>
                <a:lnTo>
                  <a:pt x="4930" y="186"/>
                </a:lnTo>
                <a:lnTo>
                  <a:pt x="4939" y="186"/>
                </a:lnTo>
                <a:lnTo>
                  <a:pt x="4948" y="185"/>
                </a:lnTo>
                <a:lnTo>
                  <a:pt x="4954" y="185"/>
                </a:lnTo>
                <a:lnTo>
                  <a:pt x="4960" y="185"/>
                </a:lnTo>
                <a:lnTo>
                  <a:pt x="4964" y="185"/>
                </a:lnTo>
                <a:lnTo>
                  <a:pt x="4968" y="185"/>
                </a:lnTo>
                <a:lnTo>
                  <a:pt x="4978" y="184"/>
                </a:lnTo>
                <a:lnTo>
                  <a:pt x="4982" y="184"/>
                </a:lnTo>
                <a:lnTo>
                  <a:pt x="4994" y="183"/>
                </a:lnTo>
                <a:lnTo>
                  <a:pt x="5005" y="183"/>
                </a:lnTo>
                <a:lnTo>
                  <a:pt x="5014" y="181"/>
                </a:lnTo>
                <a:lnTo>
                  <a:pt x="5027" y="181"/>
                </a:lnTo>
                <a:lnTo>
                  <a:pt x="5038" y="180"/>
                </a:lnTo>
                <a:lnTo>
                  <a:pt x="5047" y="179"/>
                </a:lnTo>
                <a:lnTo>
                  <a:pt x="5059" y="177"/>
                </a:lnTo>
                <a:lnTo>
                  <a:pt x="5076" y="175"/>
                </a:lnTo>
                <a:lnTo>
                  <a:pt x="5095" y="173"/>
                </a:lnTo>
                <a:lnTo>
                  <a:pt x="5111" y="172"/>
                </a:lnTo>
                <a:lnTo>
                  <a:pt x="5129" y="172"/>
                </a:lnTo>
                <a:lnTo>
                  <a:pt x="5151" y="171"/>
                </a:lnTo>
                <a:lnTo>
                  <a:pt x="5170" y="171"/>
                </a:lnTo>
                <a:lnTo>
                  <a:pt x="5195" y="171"/>
                </a:lnTo>
                <a:lnTo>
                  <a:pt x="5204" y="171"/>
                </a:lnTo>
                <a:lnTo>
                  <a:pt x="5214" y="171"/>
                </a:lnTo>
                <a:lnTo>
                  <a:pt x="5222" y="171"/>
                </a:lnTo>
                <a:lnTo>
                  <a:pt x="5231" y="171"/>
                </a:lnTo>
                <a:lnTo>
                  <a:pt x="5236" y="171"/>
                </a:lnTo>
                <a:lnTo>
                  <a:pt x="5240" y="171"/>
                </a:lnTo>
                <a:lnTo>
                  <a:pt x="5249" y="171"/>
                </a:lnTo>
                <a:lnTo>
                  <a:pt x="5253" y="171"/>
                </a:lnTo>
                <a:lnTo>
                  <a:pt x="5259" y="171"/>
                </a:lnTo>
                <a:lnTo>
                  <a:pt x="5262" y="171"/>
                </a:lnTo>
                <a:lnTo>
                  <a:pt x="5269" y="171"/>
                </a:lnTo>
                <a:lnTo>
                  <a:pt x="5273" y="171"/>
                </a:lnTo>
                <a:lnTo>
                  <a:pt x="5280" y="171"/>
                </a:lnTo>
                <a:lnTo>
                  <a:pt x="5288" y="172"/>
                </a:lnTo>
                <a:lnTo>
                  <a:pt x="5300" y="172"/>
                </a:lnTo>
                <a:lnTo>
                  <a:pt x="5313" y="172"/>
                </a:lnTo>
                <a:lnTo>
                  <a:pt x="5319" y="172"/>
                </a:lnTo>
                <a:lnTo>
                  <a:pt x="5332" y="172"/>
                </a:lnTo>
                <a:lnTo>
                  <a:pt x="5342" y="172"/>
                </a:lnTo>
                <a:lnTo>
                  <a:pt x="5353" y="172"/>
                </a:lnTo>
                <a:lnTo>
                  <a:pt x="5372" y="172"/>
                </a:lnTo>
                <a:lnTo>
                  <a:pt x="5385" y="173"/>
                </a:lnTo>
                <a:lnTo>
                  <a:pt x="5390" y="173"/>
                </a:lnTo>
                <a:lnTo>
                  <a:pt x="5394" y="173"/>
                </a:lnTo>
                <a:lnTo>
                  <a:pt x="5403" y="173"/>
                </a:lnTo>
                <a:lnTo>
                  <a:pt x="5407" y="173"/>
                </a:lnTo>
                <a:lnTo>
                  <a:pt x="5413" y="174"/>
                </a:lnTo>
                <a:lnTo>
                  <a:pt x="5421" y="175"/>
                </a:lnTo>
                <a:lnTo>
                  <a:pt x="5433" y="176"/>
                </a:lnTo>
                <a:lnTo>
                  <a:pt x="5445" y="178"/>
                </a:lnTo>
                <a:lnTo>
                  <a:pt x="5456" y="178"/>
                </a:lnTo>
                <a:lnTo>
                  <a:pt x="5469" y="179"/>
                </a:lnTo>
                <a:lnTo>
                  <a:pt x="5480" y="180"/>
                </a:lnTo>
                <a:lnTo>
                  <a:pt x="5489" y="180"/>
                </a:lnTo>
                <a:lnTo>
                  <a:pt x="5500" y="180"/>
                </a:lnTo>
                <a:lnTo>
                  <a:pt x="5504" y="180"/>
                </a:lnTo>
                <a:lnTo>
                  <a:pt x="5510" y="180"/>
                </a:lnTo>
                <a:lnTo>
                  <a:pt x="5517" y="180"/>
                </a:lnTo>
                <a:lnTo>
                  <a:pt x="5525" y="179"/>
                </a:lnTo>
                <a:lnTo>
                  <a:pt x="5532" y="179"/>
                </a:lnTo>
                <a:lnTo>
                  <a:pt x="5535" y="179"/>
                </a:lnTo>
                <a:lnTo>
                  <a:pt x="5541" y="179"/>
                </a:lnTo>
                <a:lnTo>
                  <a:pt x="5549" y="178"/>
                </a:lnTo>
                <a:lnTo>
                  <a:pt x="5560" y="178"/>
                </a:lnTo>
                <a:lnTo>
                  <a:pt x="5563" y="178"/>
                </a:lnTo>
                <a:lnTo>
                  <a:pt x="5572" y="178"/>
                </a:lnTo>
                <a:lnTo>
                  <a:pt x="5576" y="178"/>
                </a:lnTo>
                <a:lnTo>
                  <a:pt x="5581" y="178"/>
                </a:lnTo>
                <a:lnTo>
                  <a:pt x="5586" y="178"/>
                </a:lnTo>
                <a:lnTo>
                  <a:pt x="5595" y="179"/>
                </a:lnTo>
                <a:lnTo>
                  <a:pt x="5603" y="179"/>
                </a:lnTo>
                <a:lnTo>
                  <a:pt x="5610" y="179"/>
                </a:lnTo>
                <a:lnTo>
                  <a:pt x="5614" y="180"/>
                </a:lnTo>
                <a:lnTo>
                  <a:pt x="5621" y="180"/>
                </a:lnTo>
                <a:lnTo>
                  <a:pt x="5626" y="180"/>
                </a:lnTo>
                <a:lnTo>
                  <a:pt x="5636" y="181"/>
                </a:lnTo>
                <a:lnTo>
                  <a:pt x="5648" y="181"/>
                </a:lnTo>
                <a:lnTo>
                  <a:pt x="5655" y="181"/>
                </a:lnTo>
                <a:lnTo>
                  <a:pt x="5662" y="181"/>
                </a:lnTo>
                <a:lnTo>
                  <a:pt x="5666" y="181"/>
                </a:lnTo>
                <a:lnTo>
                  <a:pt x="5677" y="181"/>
                </a:lnTo>
                <a:lnTo>
                  <a:pt x="5689" y="181"/>
                </a:lnTo>
                <a:lnTo>
                  <a:pt x="5696" y="181"/>
                </a:lnTo>
                <a:lnTo>
                  <a:pt x="5706" y="183"/>
                </a:lnTo>
                <a:lnTo>
                  <a:pt x="5722" y="184"/>
                </a:lnTo>
                <a:lnTo>
                  <a:pt x="5726" y="184"/>
                </a:lnTo>
                <a:lnTo>
                  <a:pt x="5730" y="184"/>
                </a:lnTo>
                <a:lnTo>
                  <a:pt x="5737" y="184"/>
                </a:lnTo>
                <a:lnTo>
                  <a:pt x="5741" y="184"/>
                </a:lnTo>
                <a:lnTo>
                  <a:pt x="5748" y="184"/>
                </a:lnTo>
                <a:lnTo>
                  <a:pt x="5754" y="184"/>
                </a:lnTo>
                <a:lnTo>
                  <a:pt x="5760" y="184"/>
                </a:lnTo>
                <a:lnTo>
                  <a:pt x="5765" y="184"/>
                </a:lnTo>
                <a:lnTo>
                  <a:pt x="5776" y="184"/>
                </a:lnTo>
                <a:lnTo>
                  <a:pt x="5786" y="184"/>
                </a:lnTo>
                <a:lnTo>
                  <a:pt x="5802" y="184"/>
                </a:lnTo>
                <a:lnTo>
                  <a:pt x="5820" y="183"/>
                </a:lnTo>
                <a:lnTo>
                  <a:pt x="5833" y="183"/>
                </a:lnTo>
                <a:lnTo>
                  <a:pt x="5864" y="184"/>
                </a:lnTo>
                <a:lnTo>
                  <a:pt x="5877" y="184"/>
                </a:lnTo>
                <a:lnTo>
                  <a:pt x="5897" y="185"/>
                </a:lnTo>
                <a:lnTo>
                  <a:pt x="5916" y="185"/>
                </a:lnTo>
                <a:lnTo>
                  <a:pt x="5935" y="184"/>
                </a:lnTo>
                <a:lnTo>
                  <a:pt x="5958" y="183"/>
                </a:lnTo>
                <a:lnTo>
                  <a:pt x="5969" y="183"/>
                </a:lnTo>
                <a:lnTo>
                  <a:pt x="5980" y="183"/>
                </a:lnTo>
                <a:lnTo>
                  <a:pt x="6007" y="181"/>
                </a:lnTo>
                <a:lnTo>
                  <a:pt x="6022" y="181"/>
                </a:lnTo>
                <a:lnTo>
                  <a:pt x="6050" y="180"/>
                </a:lnTo>
                <a:lnTo>
                  <a:pt x="6062" y="179"/>
                </a:lnTo>
                <a:lnTo>
                  <a:pt x="6079" y="178"/>
                </a:lnTo>
                <a:lnTo>
                  <a:pt x="6107" y="177"/>
                </a:lnTo>
                <a:lnTo>
                  <a:pt x="6126" y="176"/>
                </a:lnTo>
                <a:lnTo>
                  <a:pt x="6140" y="175"/>
                </a:lnTo>
                <a:lnTo>
                  <a:pt x="6164" y="173"/>
                </a:lnTo>
                <a:lnTo>
                  <a:pt x="6179" y="172"/>
                </a:lnTo>
                <a:lnTo>
                  <a:pt x="6197" y="171"/>
                </a:lnTo>
                <a:lnTo>
                  <a:pt x="6218" y="170"/>
                </a:lnTo>
                <a:lnTo>
                  <a:pt x="6228" y="170"/>
                </a:lnTo>
                <a:lnTo>
                  <a:pt x="6242" y="170"/>
                </a:lnTo>
                <a:lnTo>
                  <a:pt x="6260" y="168"/>
                </a:lnTo>
                <a:lnTo>
                  <a:pt x="6274" y="167"/>
                </a:lnTo>
                <a:lnTo>
                  <a:pt x="6282" y="164"/>
                </a:lnTo>
                <a:lnTo>
                  <a:pt x="6297" y="160"/>
                </a:lnTo>
                <a:lnTo>
                  <a:pt x="6306" y="159"/>
                </a:lnTo>
                <a:lnTo>
                  <a:pt x="6324" y="155"/>
                </a:lnTo>
                <a:lnTo>
                  <a:pt x="6335" y="155"/>
                </a:lnTo>
                <a:lnTo>
                  <a:pt x="6351" y="155"/>
                </a:lnTo>
                <a:lnTo>
                  <a:pt x="6367" y="155"/>
                </a:lnTo>
                <a:lnTo>
                  <a:pt x="6383" y="155"/>
                </a:lnTo>
                <a:lnTo>
                  <a:pt x="6399" y="154"/>
                </a:lnTo>
                <a:lnTo>
                  <a:pt x="6421" y="154"/>
                </a:lnTo>
                <a:lnTo>
                  <a:pt x="6425" y="154"/>
                </a:lnTo>
                <a:lnTo>
                  <a:pt x="6437" y="154"/>
                </a:lnTo>
                <a:lnTo>
                  <a:pt x="6455" y="153"/>
                </a:lnTo>
                <a:lnTo>
                  <a:pt x="6472" y="152"/>
                </a:lnTo>
                <a:lnTo>
                  <a:pt x="6485" y="152"/>
                </a:lnTo>
                <a:lnTo>
                  <a:pt x="6499" y="154"/>
                </a:lnTo>
                <a:lnTo>
                  <a:pt x="6514" y="155"/>
                </a:lnTo>
                <a:lnTo>
                  <a:pt x="6531" y="157"/>
                </a:lnTo>
                <a:lnTo>
                  <a:pt x="6539" y="157"/>
                </a:lnTo>
                <a:lnTo>
                  <a:pt x="6552" y="158"/>
                </a:lnTo>
                <a:lnTo>
                  <a:pt x="6567" y="158"/>
                </a:lnTo>
                <a:lnTo>
                  <a:pt x="6585" y="157"/>
                </a:lnTo>
                <a:lnTo>
                  <a:pt x="6597" y="157"/>
                </a:lnTo>
                <a:lnTo>
                  <a:pt x="6617" y="157"/>
                </a:lnTo>
                <a:lnTo>
                  <a:pt x="6639" y="155"/>
                </a:lnTo>
                <a:lnTo>
                  <a:pt x="6653" y="154"/>
                </a:lnTo>
                <a:lnTo>
                  <a:pt x="6670" y="153"/>
                </a:lnTo>
                <a:lnTo>
                  <a:pt x="6687" y="153"/>
                </a:lnTo>
                <a:lnTo>
                  <a:pt x="6705" y="152"/>
                </a:lnTo>
                <a:lnTo>
                  <a:pt x="6721" y="151"/>
                </a:lnTo>
                <a:lnTo>
                  <a:pt x="6734" y="150"/>
                </a:lnTo>
                <a:lnTo>
                  <a:pt x="6753" y="150"/>
                </a:lnTo>
                <a:lnTo>
                  <a:pt x="6759" y="149"/>
                </a:lnTo>
                <a:lnTo>
                  <a:pt x="6768" y="149"/>
                </a:lnTo>
                <a:lnTo>
                  <a:pt x="6780" y="149"/>
                </a:lnTo>
                <a:lnTo>
                  <a:pt x="6788" y="148"/>
                </a:lnTo>
                <a:lnTo>
                  <a:pt x="6804" y="148"/>
                </a:lnTo>
                <a:lnTo>
                  <a:pt x="6827" y="146"/>
                </a:lnTo>
                <a:lnTo>
                  <a:pt x="6834" y="146"/>
                </a:lnTo>
                <a:lnTo>
                  <a:pt x="6840" y="145"/>
                </a:lnTo>
                <a:lnTo>
                  <a:pt x="6865" y="144"/>
                </a:lnTo>
                <a:lnTo>
                  <a:pt x="6888" y="142"/>
                </a:lnTo>
                <a:lnTo>
                  <a:pt x="6902" y="141"/>
                </a:lnTo>
                <a:lnTo>
                  <a:pt x="6917" y="140"/>
                </a:lnTo>
                <a:lnTo>
                  <a:pt x="6936" y="140"/>
                </a:lnTo>
                <a:lnTo>
                  <a:pt x="6956" y="139"/>
                </a:lnTo>
                <a:lnTo>
                  <a:pt x="6975" y="138"/>
                </a:lnTo>
                <a:lnTo>
                  <a:pt x="6990" y="137"/>
                </a:lnTo>
                <a:lnTo>
                  <a:pt x="7016" y="136"/>
                </a:lnTo>
                <a:lnTo>
                  <a:pt x="7032" y="134"/>
                </a:lnTo>
                <a:lnTo>
                  <a:pt x="7045" y="134"/>
                </a:lnTo>
                <a:lnTo>
                  <a:pt x="7059" y="133"/>
                </a:lnTo>
                <a:lnTo>
                  <a:pt x="7068" y="132"/>
                </a:lnTo>
                <a:lnTo>
                  <a:pt x="7079" y="131"/>
                </a:lnTo>
                <a:lnTo>
                  <a:pt x="7092" y="128"/>
                </a:lnTo>
                <a:lnTo>
                  <a:pt x="7098" y="126"/>
                </a:lnTo>
                <a:lnTo>
                  <a:pt x="7114" y="123"/>
                </a:lnTo>
                <a:lnTo>
                  <a:pt x="7126" y="120"/>
                </a:lnTo>
                <a:lnTo>
                  <a:pt x="7138" y="115"/>
                </a:lnTo>
                <a:lnTo>
                  <a:pt x="7151" y="111"/>
                </a:lnTo>
                <a:lnTo>
                  <a:pt x="7159" y="108"/>
                </a:lnTo>
                <a:lnTo>
                  <a:pt x="7171" y="107"/>
                </a:lnTo>
                <a:lnTo>
                  <a:pt x="7183" y="107"/>
                </a:lnTo>
                <a:lnTo>
                  <a:pt x="7190" y="103"/>
                </a:lnTo>
                <a:lnTo>
                  <a:pt x="7200" y="102"/>
                </a:lnTo>
                <a:lnTo>
                  <a:pt x="7209" y="102"/>
                </a:lnTo>
                <a:lnTo>
                  <a:pt x="7213" y="102"/>
                </a:lnTo>
                <a:lnTo>
                  <a:pt x="7222" y="102"/>
                </a:lnTo>
                <a:lnTo>
                  <a:pt x="7232" y="102"/>
                </a:lnTo>
                <a:lnTo>
                  <a:pt x="7243" y="103"/>
                </a:lnTo>
                <a:lnTo>
                  <a:pt x="7254" y="105"/>
                </a:lnTo>
                <a:lnTo>
                  <a:pt x="7265" y="106"/>
                </a:lnTo>
                <a:lnTo>
                  <a:pt x="7275" y="108"/>
                </a:lnTo>
                <a:lnTo>
                  <a:pt x="7285" y="109"/>
                </a:lnTo>
                <a:lnTo>
                  <a:pt x="7300" y="107"/>
                </a:lnTo>
                <a:lnTo>
                  <a:pt x="7314" y="105"/>
                </a:lnTo>
                <a:lnTo>
                  <a:pt x="7324" y="102"/>
                </a:lnTo>
                <a:lnTo>
                  <a:pt x="7333" y="100"/>
                </a:lnTo>
                <a:lnTo>
                  <a:pt x="7347" y="98"/>
                </a:lnTo>
                <a:lnTo>
                  <a:pt x="7368" y="95"/>
                </a:lnTo>
                <a:lnTo>
                  <a:pt x="7378" y="93"/>
                </a:lnTo>
                <a:lnTo>
                  <a:pt x="7387" y="92"/>
                </a:lnTo>
                <a:lnTo>
                  <a:pt x="7402" y="88"/>
                </a:lnTo>
                <a:lnTo>
                  <a:pt x="7409" y="87"/>
                </a:lnTo>
                <a:lnTo>
                  <a:pt x="7418" y="86"/>
                </a:lnTo>
                <a:lnTo>
                  <a:pt x="7432" y="71"/>
                </a:lnTo>
                <a:lnTo>
                  <a:pt x="7443" y="70"/>
                </a:lnTo>
                <a:lnTo>
                  <a:pt x="7452" y="69"/>
                </a:lnTo>
                <a:lnTo>
                  <a:pt x="7460" y="68"/>
                </a:lnTo>
                <a:lnTo>
                  <a:pt x="7470" y="68"/>
                </a:lnTo>
                <a:lnTo>
                  <a:pt x="7478" y="67"/>
                </a:lnTo>
                <a:lnTo>
                  <a:pt x="7486" y="65"/>
                </a:lnTo>
                <a:lnTo>
                  <a:pt x="7501" y="64"/>
                </a:lnTo>
                <a:lnTo>
                  <a:pt x="7511" y="64"/>
                </a:lnTo>
                <a:lnTo>
                  <a:pt x="7525" y="63"/>
                </a:lnTo>
                <a:lnTo>
                  <a:pt x="7538" y="63"/>
                </a:lnTo>
                <a:lnTo>
                  <a:pt x="7551" y="63"/>
                </a:lnTo>
                <a:lnTo>
                  <a:pt x="7559" y="63"/>
                </a:lnTo>
                <a:lnTo>
                  <a:pt x="7563" y="63"/>
                </a:lnTo>
                <a:lnTo>
                  <a:pt x="7570" y="62"/>
                </a:lnTo>
                <a:lnTo>
                  <a:pt x="7578" y="62"/>
                </a:lnTo>
                <a:lnTo>
                  <a:pt x="7594" y="62"/>
                </a:lnTo>
                <a:lnTo>
                  <a:pt x="7607" y="61"/>
                </a:lnTo>
                <a:lnTo>
                  <a:pt x="7618" y="61"/>
                </a:lnTo>
                <a:lnTo>
                  <a:pt x="7628" y="59"/>
                </a:lnTo>
                <a:lnTo>
                  <a:pt x="7647" y="59"/>
                </a:lnTo>
                <a:lnTo>
                  <a:pt x="7660" y="59"/>
                </a:lnTo>
                <a:lnTo>
                  <a:pt x="7670" y="59"/>
                </a:lnTo>
                <a:lnTo>
                  <a:pt x="7687" y="58"/>
                </a:lnTo>
                <a:lnTo>
                  <a:pt x="7704" y="57"/>
                </a:lnTo>
                <a:lnTo>
                  <a:pt x="7716" y="56"/>
                </a:lnTo>
                <a:lnTo>
                  <a:pt x="7732" y="56"/>
                </a:lnTo>
                <a:lnTo>
                  <a:pt x="7751" y="55"/>
                </a:lnTo>
                <a:lnTo>
                  <a:pt x="7771" y="55"/>
                </a:lnTo>
                <a:lnTo>
                  <a:pt x="7793" y="55"/>
                </a:lnTo>
                <a:lnTo>
                  <a:pt x="7819" y="54"/>
                </a:lnTo>
                <a:lnTo>
                  <a:pt x="7840" y="54"/>
                </a:lnTo>
                <a:lnTo>
                  <a:pt x="7850" y="54"/>
                </a:lnTo>
                <a:lnTo>
                  <a:pt x="7876" y="52"/>
                </a:lnTo>
                <a:lnTo>
                  <a:pt x="7895" y="51"/>
                </a:lnTo>
                <a:lnTo>
                  <a:pt x="7908" y="50"/>
                </a:lnTo>
                <a:lnTo>
                  <a:pt x="7938" y="49"/>
                </a:lnTo>
                <a:lnTo>
                  <a:pt x="7958" y="49"/>
                </a:lnTo>
                <a:lnTo>
                  <a:pt x="7973" y="48"/>
                </a:lnTo>
                <a:lnTo>
                  <a:pt x="7985" y="48"/>
                </a:lnTo>
                <a:lnTo>
                  <a:pt x="7996" y="47"/>
                </a:lnTo>
                <a:lnTo>
                  <a:pt x="8014" y="45"/>
                </a:lnTo>
                <a:lnTo>
                  <a:pt x="8028" y="43"/>
                </a:lnTo>
                <a:lnTo>
                  <a:pt x="8048" y="41"/>
                </a:lnTo>
                <a:lnTo>
                  <a:pt x="8073" y="38"/>
                </a:lnTo>
                <a:lnTo>
                  <a:pt x="8102" y="36"/>
                </a:lnTo>
                <a:lnTo>
                  <a:pt x="8121" y="35"/>
                </a:lnTo>
                <a:lnTo>
                  <a:pt x="8135" y="33"/>
                </a:lnTo>
                <a:lnTo>
                  <a:pt x="8148" y="32"/>
                </a:lnTo>
                <a:lnTo>
                  <a:pt x="8161" y="31"/>
                </a:lnTo>
                <a:lnTo>
                  <a:pt x="8175" y="30"/>
                </a:lnTo>
                <a:lnTo>
                  <a:pt x="8186" y="30"/>
                </a:lnTo>
                <a:lnTo>
                  <a:pt x="8195" y="29"/>
                </a:lnTo>
                <a:lnTo>
                  <a:pt x="8206" y="26"/>
                </a:lnTo>
                <a:lnTo>
                  <a:pt x="8221" y="25"/>
                </a:lnTo>
                <a:lnTo>
                  <a:pt x="8229" y="25"/>
                </a:lnTo>
                <a:lnTo>
                  <a:pt x="8243" y="24"/>
                </a:lnTo>
                <a:lnTo>
                  <a:pt x="8254" y="22"/>
                </a:lnTo>
                <a:lnTo>
                  <a:pt x="8264" y="20"/>
                </a:lnTo>
                <a:lnTo>
                  <a:pt x="8277" y="19"/>
                </a:lnTo>
                <a:lnTo>
                  <a:pt x="8292" y="18"/>
                </a:lnTo>
                <a:lnTo>
                  <a:pt x="8308" y="16"/>
                </a:lnTo>
                <a:lnTo>
                  <a:pt x="8320" y="12"/>
                </a:lnTo>
                <a:lnTo>
                  <a:pt x="8335" y="10"/>
                </a:lnTo>
                <a:lnTo>
                  <a:pt x="8349" y="8"/>
                </a:lnTo>
                <a:lnTo>
                  <a:pt x="8366" y="6"/>
                </a:lnTo>
                <a:lnTo>
                  <a:pt x="8402" y="3"/>
                </a:lnTo>
                <a:lnTo>
                  <a:pt x="8426" y="0"/>
                </a:lnTo>
                <a:lnTo>
                  <a:pt x="8426" y="0"/>
                </a:lnTo>
                <a:lnTo>
                  <a:pt x="8402" y="3"/>
                </a:lnTo>
                <a:lnTo>
                  <a:pt x="8366" y="6"/>
                </a:lnTo>
                <a:lnTo>
                  <a:pt x="8349" y="8"/>
                </a:lnTo>
                <a:lnTo>
                  <a:pt x="8335" y="10"/>
                </a:lnTo>
                <a:lnTo>
                  <a:pt x="8320" y="12"/>
                </a:lnTo>
                <a:lnTo>
                  <a:pt x="8308" y="16"/>
                </a:lnTo>
                <a:lnTo>
                  <a:pt x="8292" y="18"/>
                </a:lnTo>
                <a:lnTo>
                  <a:pt x="8277" y="19"/>
                </a:lnTo>
                <a:lnTo>
                  <a:pt x="8264" y="20"/>
                </a:lnTo>
                <a:lnTo>
                  <a:pt x="8254" y="22"/>
                </a:lnTo>
                <a:lnTo>
                  <a:pt x="8243" y="24"/>
                </a:lnTo>
                <a:lnTo>
                  <a:pt x="8229" y="25"/>
                </a:lnTo>
                <a:lnTo>
                  <a:pt x="8221" y="25"/>
                </a:lnTo>
                <a:lnTo>
                  <a:pt x="8206" y="26"/>
                </a:lnTo>
                <a:lnTo>
                  <a:pt x="8195" y="29"/>
                </a:lnTo>
                <a:lnTo>
                  <a:pt x="8186" y="30"/>
                </a:lnTo>
                <a:lnTo>
                  <a:pt x="8175" y="30"/>
                </a:lnTo>
                <a:lnTo>
                  <a:pt x="8161" y="31"/>
                </a:lnTo>
                <a:lnTo>
                  <a:pt x="8148" y="32"/>
                </a:lnTo>
                <a:lnTo>
                  <a:pt x="8135" y="33"/>
                </a:lnTo>
                <a:lnTo>
                  <a:pt x="8121" y="35"/>
                </a:lnTo>
                <a:lnTo>
                  <a:pt x="8102" y="36"/>
                </a:lnTo>
                <a:lnTo>
                  <a:pt x="8073" y="38"/>
                </a:lnTo>
                <a:lnTo>
                  <a:pt x="8048" y="41"/>
                </a:lnTo>
                <a:lnTo>
                  <a:pt x="8028" y="43"/>
                </a:lnTo>
                <a:lnTo>
                  <a:pt x="8014" y="45"/>
                </a:lnTo>
                <a:lnTo>
                  <a:pt x="7996" y="47"/>
                </a:lnTo>
                <a:lnTo>
                  <a:pt x="7985" y="48"/>
                </a:lnTo>
                <a:lnTo>
                  <a:pt x="7973" y="48"/>
                </a:lnTo>
                <a:lnTo>
                  <a:pt x="7958" y="49"/>
                </a:lnTo>
                <a:lnTo>
                  <a:pt x="7938" y="49"/>
                </a:lnTo>
                <a:lnTo>
                  <a:pt x="7908" y="50"/>
                </a:lnTo>
                <a:lnTo>
                  <a:pt x="7895" y="51"/>
                </a:lnTo>
                <a:lnTo>
                  <a:pt x="7876" y="52"/>
                </a:lnTo>
                <a:lnTo>
                  <a:pt x="7850" y="54"/>
                </a:lnTo>
                <a:lnTo>
                  <a:pt x="7840" y="54"/>
                </a:lnTo>
                <a:lnTo>
                  <a:pt x="7819" y="54"/>
                </a:lnTo>
                <a:lnTo>
                  <a:pt x="7793" y="55"/>
                </a:lnTo>
                <a:lnTo>
                  <a:pt x="7771" y="55"/>
                </a:lnTo>
                <a:lnTo>
                  <a:pt x="7751" y="55"/>
                </a:lnTo>
                <a:lnTo>
                  <a:pt x="7732" y="56"/>
                </a:lnTo>
                <a:lnTo>
                  <a:pt x="7716" y="56"/>
                </a:lnTo>
                <a:lnTo>
                  <a:pt x="7704" y="57"/>
                </a:lnTo>
                <a:lnTo>
                  <a:pt x="7687" y="58"/>
                </a:lnTo>
                <a:lnTo>
                  <a:pt x="7670" y="59"/>
                </a:lnTo>
                <a:lnTo>
                  <a:pt x="7660" y="59"/>
                </a:lnTo>
                <a:lnTo>
                  <a:pt x="7647" y="59"/>
                </a:lnTo>
                <a:lnTo>
                  <a:pt x="7628" y="59"/>
                </a:lnTo>
                <a:lnTo>
                  <a:pt x="7618" y="61"/>
                </a:lnTo>
                <a:lnTo>
                  <a:pt x="7607" y="61"/>
                </a:lnTo>
                <a:lnTo>
                  <a:pt x="7594" y="62"/>
                </a:lnTo>
                <a:lnTo>
                  <a:pt x="7578" y="62"/>
                </a:lnTo>
                <a:lnTo>
                  <a:pt x="7570" y="62"/>
                </a:lnTo>
                <a:lnTo>
                  <a:pt x="7563" y="63"/>
                </a:lnTo>
                <a:lnTo>
                  <a:pt x="7559" y="63"/>
                </a:lnTo>
                <a:lnTo>
                  <a:pt x="7551" y="63"/>
                </a:lnTo>
                <a:lnTo>
                  <a:pt x="7538" y="63"/>
                </a:lnTo>
                <a:lnTo>
                  <a:pt x="7525" y="63"/>
                </a:lnTo>
                <a:lnTo>
                  <a:pt x="7511" y="64"/>
                </a:lnTo>
                <a:lnTo>
                  <a:pt x="7501" y="64"/>
                </a:lnTo>
                <a:lnTo>
                  <a:pt x="7486" y="65"/>
                </a:lnTo>
                <a:lnTo>
                  <a:pt x="7478" y="67"/>
                </a:lnTo>
                <a:lnTo>
                  <a:pt x="7470" y="68"/>
                </a:lnTo>
                <a:lnTo>
                  <a:pt x="7460" y="68"/>
                </a:lnTo>
                <a:lnTo>
                  <a:pt x="7452" y="69"/>
                </a:lnTo>
                <a:lnTo>
                  <a:pt x="7443" y="70"/>
                </a:lnTo>
                <a:lnTo>
                  <a:pt x="7432" y="71"/>
                </a:lnTo>
                <a:lnTo>
                  <a:pt x="7418" y="86"/>
                </a:lnTo>
                <a:lnTo>
                  <a:pt x="7409" y="87"/>
                </a:lnTo>
                <a:lnTo>
                  <a:pt x="7402" y="88"/>
                </a:lnTo>
                <a:lnTo>
                  <a:pt x="7387" y="92"/>
                </a:lnTo>
                <a:lnTo>
                  <a:pt x="7378" y="93"/>
                </a:lnTo>
                <a:lnTo>
                  <a:pt x="7368" y="95"/>
                </a:lnTo>
                <a:lnTo>
                  <a:pt x="7347" y="98"/>
                </a:lnTo>
                <a:lnTo>
                  <a:pt x="7333" y="100"/>
                </a:lnTo>
                <a:lnTo>
                  <a:pt x="7324" y="102"/>
                </a:lnTo>
                <a:lnTo>
                  <a:pt x="7314" y="105"/>
                </a:lnTo>
                <a:lnTo>
                  <a:pt x="7300" y="107"/>
                </a:lnTo>
                <a:lnTo>
                  <a:pt x="7285" y="109"/>
                </a:lnTo>
                <a:lnTo>
                  <a:pt x="7275" y="108"/>
                </a:lnTo>
                <a:lnTo>
                  <a:pt x="7265" y="106"/>
                </a:lnTo>
                <a:lnTo>
                  <a:pt x="7254" y="105"/>
                </a:lnTo>
                <a:lnTo>
                  <a:pt x="7243" y="103"/>
                </a:lnTo>
                <a:lnTo>
                  <a:pt x="7232" y="102"/>
                </a:lnTo>
                <a:lnTo>
                  <a:pt x="7222" y="102"/>
                </a:lnTo>
                <a:lnTo>
                  <a:pt x="7213" y="102"/>
                </a:lnTo>
                <a:lnTo>
                  <a:pt x="7209" y="102"/>
                </a:lnTo>
                <a:lnTo>
                  <a:pt x="7200" y="102"/>
                </a:lnTo>
                <a:lnTo>
                  <a:pt x="7190" y="103"/>
                </a:lnTo>
                <a:lnTo>
                  <a:pt x="7183" y="107"/>
                </a:lnTo>
                <a:lnTo>
                  <a:pt x="7171" y="107"/>
                </a:lnTo>
                <a:lnTo>
                  <a:pt x="7159" y="108"/>
                </a:lnTo>
                <a:lnTo>
                  <a:pt x="7151" y="111"/>
                </a:lnTo>
                <a:lnTo>
                  <a:pt x="7138" y="115"/>
                </a:lnTo>
                <a:lnTo>
                  <a:pt x="7126" y="120"/>
                </a:lnTo>
                <a:lnTo>
                  <a:pt x="7114" y="123"/>
                </a:lnTo>
                <a:lnTo>
                  <a:pt x="7098" y="126"/>
                </a:lnTo>
                <a:lnTo>
                  <a:pt x="7092" y="128"/>
                </a:lnTo>
                <a:lnTo>
                  <a:pt x="7079" y="131"/>
                </a:lnTo>
                <a:lnTo>
                  <a:pt x="7068" y="132"/>
                </a:lnTo>
                <a:lnTo>
                  <a:pt x="7059" y="133"/>
                </a:lnTo>
                <a:lnTo>
                  <a:pt x="7045" y="134"/>
                </a:lnTo>
                <a:lnTo>
                  <a:pt x="7032" y="134"/>
                </a:lnTo>
                <a:lnTo>
                  <a:pt x="7016" y="136"/>
                </a:lnTo>
                <a:lnTo>
                  <a:pt x="6990" y="137"/>
                </a:lnTo>
                <a:lnTo>
                  <a:pt x="6975" y="138"/>
                </a:lnTo>
                <a:lnTo>
                  <a:pt x="6956" y="139"/>
                </a:lnTo>
                <a:lnTo>
                  <a:pt x="6936" y="140"/>
                </a:lnTo>
                <a:lnTo>
                  <a:pt x="6917" y="140"/>
                </a:lnTo>
                <a:lnTo>
                  <a:pt x="6902" y="141"/>
                </a:lnTo>
                <a:lnTo>
                  <a:pt x="6888" y="142"/>
                </a:lnTo>
                <a:lnTo>
                  <a:pt x="6865" y="144"/>
                </a:lnTo>
                <a:lnTo>
                  <a:pt x="6840" y="145"/>
                </a:lnTo>
                <a:lnTo>
                  <a:pt x="6834" y="146"/>
                </a:lnTo>
                <a:lnTo>
                  <a:pt x="6827" y="146"/>
                </a:lnTo>
                <a:lnTo>
                  <a:pt x="6804" y="148"/>
                </a:lnTo>
                <a:lnTo>
                  <a:pt x="6788" y="148"/>
                </a:lnTo>
                <a:lnTo>
                  <a:pt x="6780" y="149"/>
                </a:lnTo>
                <a:lnTo>
                  <a:pt x="6768" y="149"/>
                </a:lnTo>
                <a:lnTo>
                  <a:pt x="6759" y="149"/>
                </a:lnTo>
                <a:lnTo>
                  <a:pt x="6753" y="150"/>
                </a:lnTo>
                <a:lnTo>
                  <a:pt x="6734" y="150"/>
                </a:lnTo>
                <a:lnTo>
                  <a:pt x="6721" y="151"/>
                </a:lnTo>
                <a:lnTo>
                  <a:pt x="6705" y="152"/>
                </a:lnTo>
                <a:lnTo>
                  <a:pt x="6687" y="153"/>
                </a:lnTo>
                <a:lnTo>
                  <a:pt x="6670" y="153"/>
                </a:lnTo>
                <a:lnTo>
                  <a:pt x="6653" y="154"/>
                </a:lnTo>
                <a:lnTo>
                  <a:pt x="6639" y="155"/>
                </a:lnTo>
                <a:lnTo>
                  <a:pt x="6617" y="157"/>
                </a:lnTo>
                <a:lnTo>
                  <a:pt x="6597" y="157"/>
                </a:lnTo>
                <a:lnTo>
                  <a:pt x="6585" y="157"/>
                </a:lnTo>
                <a:lnTo>
                  <a:pt x="6567" y="158"/>
                </a:lnTo>
                <a:lnTo>
                  <a:pt x="6552" y="158"/>
                </a:lnTo>
                <a:lnTo>
                  <a:pt x="6539" y="157"/>
                </a:lnTo>
                <a:lnTo>
                  <a:pt x="6531" y="157"/>
                </a:lnTo>
                <a:lnTo>
                  <a:pt x="6514" y="155"/>
                </a:lnTo>
                <a:lnTo>
                  <a:pt x="6499" y="154"/>
                </a:lnTo>
                <a:lnTo>
                  <a:pt x="6485" y="152"/>
                </a:lnTo>
                <a:lnTo>
                  <a:pt x="6472" y="152"/>
                </a:lnTo>
                <a:lnTo>
                  <a:pt x="6455" y="153"/>
                </a:lnTo>
                <a:lnTo>
                  <a:pt x="6437" y="154"/>
                </a:lnTo>
                <a:lnTo>
                  <a:pt x="6425" y="154"/>
                </a:lnTo>
                <a:lnTo>
                  <a:pt x="6421" y="154"/>
                </a:lnTo>
                <a:lnTo>
                  <a:pt x="6399" y="154"/>
                </a:lnTo>
                <a:lnTo>
                  <a:pt x="6383" y="155"/>
                </a:lnTo>
                <a:lnTo>
                  <a:pt x="6367" y="155"/>
                </a:lnTo>
                <a:lnTo>
                  <a:pt x="6351" y="155"/>
                </a:lnTo>
                <a:lnTo>
                  <a:pt x="6335" y="155"/>
                </a:lnTo>
                <a:lnTo>
                  <a:pt x="6324" y="155"/>
                </a:lnTo>
                <a:lnTo>
                  <a:pt x="6306" y="159"/>
                </a:lnTo>
                <a:lnTo>
                  <a:pt x="6297" y="160"/>
                </a:lnTo>
                <a:lnTo>
                  <a:pt x="6282" y="164"/>
                </a:lnTo>
                <a:lnTo>
                  <a:pt x="6274" y="167"/>
                </a:lnTo>
                <a:lnTo>
                  <a:pt x="6260" y="168"/>
                </a:lnTo>
                <a:lnTo>
                  <a:pt x="6242" y="170"/>
                </a:lnTo>
                <a:lnTo>
                  <a:pt x="6228" y="171"/>
                </a:lnTo>
                <a:lnTo>
                  <a:pt x="6218" y="172"/>
                </a:lnTo>
                <a:lnTo>
                  <a:pt x="6197" y="174"/>
                </a:lnTo>
                <a:lnTo>
                  <a:pt x="6179" y="175"/>
                </a:lnTo>
                <a:lnTo>
                  <a:pt x="6164" y="176"/>
                </a:lnTo>
                <a:lnTo>
                  <a:pt x="6140" y="178"/>
                </a:lnTo>
                <a:lnTo>
                  <a:pt x="6126" y="179"/>
                </a:lnTo>
                <a:lnTo>
                  <a:pt x="6107" y="180"/>
                </a:lnTo>
                <a:lnTo>
                  <a:pt x="6079" y="181"/>
                </a:lnTo>
                <a:lnTo>
                  <a:pt x="6062" y="183"/>
                </a:lnTo>
                <a:lnTo>
                  <a:pt x="6050" y="184"/>
                </a:lnTo>
                <a:lnTo>
                  <a:pt x="6022" y="185"/>
                </a:lnTo>
                <a:lnTo>
                  <a:pt x="6007" y="185"/>
                </a:lnTo>
                <a:lnTo>
                  <a:pt x="5980" y="185"/>
                </a:lnTo>
                <a:lnTo>
                  <a:pt x="5969" y="186"/>
                </a:lnTo>
                <a:lnTo>
                  <a:pt x="5958" y="186"/>
                </a:lnTo>
                <a:lnTo>
                  <a:pt x="5935" y="187"/>
                </a:lnTo>
                <a:lnTo>
                  <a:pt x="5916" y="188"/>
                </a:lnTo>
                <a:lnTo>
                  <a:pt x="5897" y="187"/>
                </a:lnTo>
                <a:lnTo>
                  <a:pt x="5877" y="187"/>
                </a:lnTo>
                <a:lnTo>
                  <a:pt x="5864" y="187"/>
                </a:lnTo>
                <a:lnTo>
                  <a:pt x="5833" y="186"/>
                </a:lnTo>
                <a:lnTo>
                  <a:pt x="5820" y="186"/>
                </a:lnTo>
                <a:lnTo>
                  <a:pt x="5802" y="187"/>
                </a:lnTo>
                <a:lnTo>
                  <a:pt x="5786" y="187"/>
                </a:lnTo>
                <a:lnTo>
                  <a:pt x="5776" y="186"/>
                </a:lnTo>
                <a:lnTo>
                  <a:pt x="5765" y="187"/>
                </a:lnTo>
                <a:lnTo>
                  <a:pt x="5760" y="187"/>
                </a:lnTo>
                <a:lnTo>
                  <a:pt x="5754" y="187"/>
                </a:lnTo>
                <a:lnTo>
                  <a:pt x="5748" y="187"/>
                </a:lnTo>
                <a:lnTo>
                  <a:pt x="5741" y="187"/>
                </a:lnTo>
                <a:lnTo>
                  <a:pt x="5737" y="187"/>
                </a:lnTo>
                <a:lnTo>
                  <a:pt x="5730" y="187"/>
                </a:lnTo>
                <a:lnTo>
                  <a:pt x="5726" y="186"/>
                </a:lnTo>
                <a:lnTo>
                  <a:pt x="5722" y="186"/>
                </a:lnTo>
                <a:lnTo>
                  <a:pt x="5706" y="186"/>
                </a:lnTo>
                <a:lnTo>
                  <a:pt x="5696" y="185"/>
                </a:lnTo>
                <a:lnTo>
                  <a:pt x="5689" y="185"/>
                </a:lnTo>
                <a:lnTo>
                  <a:pt x="5677" y="185"/>
                </a:lnTo>
                <a:lnTo>
                  <a:pt x="5666" y="185"/>
                </a:lnTo>
                <a:lnTo>
                  <a:pt x="5662" y="185"/>
                </a:lnTo>
                <a:lnTo>
                  <a:pt x="5655" y="185"/>
                </a:lnTo>
                <a:lnTo>
                  <a:pt x="5648" y="185"/>
                </a:lnTo>
                <a:lnTo>
                  <a:pt x="5636" y="184"/>
                </a:lnTo>
                <a:lnTo>
                  <a:pt x="5626" y="184"/>
                </a:lnTo>
                <a:lnTo>
                  <a:pt x="5621" y="184"/>
                </a:lnTo>
                <a:lnTo>
                  <a:pt x="5614" y="184"/>
                </a:lnTo>
                <a:lnTo>
                  <a:pt x="5610" y="184"/>
                </a:lnTo>
                <a:lnTo>
                  <a:pt x="5603" y="183"/>
                </a:lnTo>
                <a:lnTo>
                  <a:pt x="5595" y="183"/>
                </a:lnTo>
                <a:lnTo>
                  <a:pt x="5586" y="181"/>
                </a:lnTo>
                <a:lnTo>
                  <a:pt x="5581" y="181"/>
                </a:lnTo>
                <a:lnTo>
                  <a:pt x="5576" y="181"/>
                </a:lnTo>
                <a:lnTo>
                  <a:pt x="5572" y="181"/>
                </a:lnTo>
                <a:lnTo>
                  <a:pt x="5563" y="181"/>
                </a:lnTo>
                <a:lnTo>
                  <a:pt x="5560" y="181"/>
                </a:lnTo>
                <a:lnTo>
                  <a:pt x="5549" y="181"/>
                </a:lnTo>
                <a:lnTo>
                  <a:pt x="5541" y="181"/>
                </a:lnTo>
                <a:lnTo>
                  <a:pt x="5535" y="183"/>
                </a:lnTo>
                <a:lnTo>
                  <a:pt x="5532" y="183"/>
                </a:lnTo>
                <a:lnTo>
                  <a:pt x="5525" y="184"/>
                </a:lnTo>
                <a:lnTo>
                  <a:pt x="5517" y="184"/>
                </a:lnTo>
                <a:lnTo>
                  <a:pt x="5510" y="184"/>
                </a:lnTo>
                <a:lnTo>
                  <a:pt x="5504" y="184"/>
                </a:lnTo>
                <a:lnTo>
                  <a:pt x="5500" y="184"/>
                </a:lnTo>
                <a:lnTo>
                  <a:pt x="5489" y="184"/>
                </a:lnTo>
                <a:lnTo>
                  <a:pt x="5480" y="184"/>
                </a:lnTo>
                <a:lnTo>
                  <a:pt x="5469" y="183"/>
                </a:lnTo>
                <a:lnTo>
                  <a:pt x="5456" y="181"/>
                </a:lnTo>
                <a:lnTo>
                  <a:pt x="5445" y="181"/>
                </a:lnTo>
                <a:lnTo>
                  <a:pt x="5433" y="179"/>
                </a:lnTo>
                <a:lnTo>
                  <a:pt x="5421" y="178"/>
                </a:lnTo>
                <a:lnTo>
                  <a:pt x="5413" y="177"/>
                </a:lnTo>
                <a:lnTo>
                  <a:pt x="5407" y="176"/>
                </a:lnTo>
                <a:lnTo>
                  <a:pt x="5403" y="176"/>
                </a:lnTo>
                <a:lnTo>
                  <a:pt x="5394" y="176"/>
                </a:lnTo>
                <a:lnTo>
                  <a:pt x="5390" y="176"/>
                </a:lnTo>
                <a:lnTo>
                  <a:pt x="5385" y="176"/>
                </a:lnTo>
                <a:lnTo>
                  <a:pt x="5372" y="175"/>
                </a:lnTo>
                <a:lnTo>
                  <a:pt x="5353" y="175"/>
                </a:lnTo>
                <a:lnTo>
                  <a:pt x="5342" y="175"/>
                </a:lnTo>
                <a:lnTo>
                  <a:pt x="5332" y="175"/>
                </a:lnTo>
                <a:lnTo>
                  <a:pt x="5319" y="175"/>
                </a:lnTo>
                <a:lnTo>
                  <a:pt x="5313" y="175"/>
                </a:lnTo>
                <a:lnTo>
                  <a:pt x="5300" y="175"/>
                </a:lnTo>
                <a:lnTo>
                  <a:pt x="5288" y="174"/>
                </a:lnTo>
                <a:lnTo>
                  <a:pt x="5280" y="174"/>
                </a:lnTo>
                <a:lnTo>
                  <a:pt x="5273" y="174"/>
                </a:lnTo>
                <a:lnTo>
                  <a:pt x="5269" y="174"/>
                </a:lnTo>
                <a:lnTo>
                  <a:pt x="5262" y="174"/>
                </a:lnTo>
                <a:lnTo>
                  <a:pt x="5259" y="174"/>
                </a:lnTo>
                <a:lnTo>
                  <a:pt x="5253" y="174"/>
                </a:lnTo>
                <a:lnTo>
                  <a:pt x="5249" y="174"/>
                </a:lnTo>
                <a:lnTo>
                  <a:pt x="5240" y="174"/>
                </a:lnTo>
                <a:lnTo>
                  <a:pt x="5236" y="174"/>
                </a:lnTo>
                <a:lnTo>
                  <a:pt x="5231" y="174"/>
                </a:lnTo>
                <a:lnTo>
                  <a:pt x="5222" y="174"/>
                </a:lnTo>
                <a:lnTo>
                  <a:pt x="5214" y="174"/>
                </a:lnTo>
                <a:lnTo>
                  <a:pt x="5204" y="174"/>
                </a:lnTo>
                <a:lnTo>
                  <a:pt x="5195" y="174"/>
                </a:lnTo>
                <a:lnTo>
                  <a:pt x="5170" y="174"/>
                </a:lnTo>
                <a:lnTo>
                  <a:pt x="5151" y="174"/>
                </a:lnTo>
                <a:lnTo>
                  <a:pt x="5129" y="174"/>
                </a:lnTo>
                <a:lnTo>
                  <a:pt x="5111" y="175"/>
                </a:lnTo>
                <a:lnTo>
                  <a:pt x="5095" y="176"/>
                </a:lnTo>
                <a:lnTo>
                  <a:pt x="5076" y="178"/>
                </a:lnTo>
                <a:lnTo>
                  <a:pt x="5059" y="180"/>
                </a:lnTo>
                <a:lnTo>
                  <a:pt x="5047" y="183"/>
                </a:lnTo>
                <a:lnTo>
                  <a:pt x="5038" y="184"/>
                </a:lnTo>
                <a:lnTo>
                  <a:pt x="5027" y="184"/>
                </a:lnTo>
                <a:lnTo>
                  <a:pt x="5014" y="185"/>
                </a:lnTo>
                <a:lnTo>
                  <a:pt x="5005" y="185"/>
                </a:lnTo>
                <a:lnTo>
                  <a:pt x="4994" y="186"/>
                </a:lnTo>
                <a:lnTo>
                  <a:pt x="4982" y="187"/>
                </a:lnTo>
                <a:lnTo>
                  <a:pt x="4978" y="187"/>
                </a:lnTo>
                <a:lnTo>
                  <a:pt x="4968" y="187"/>
                </a:lnTo>
                <a:lnTo>
                  <a:pt x="4964" y="187"/>
                </a:lnTo>
                <a:lnTo>
                  <a:pt x="4960" y="188"/>
                </a:lnTo>
                <a:lnTo>
                  <a:pt x="4954" y="188"/>
                </a:lnTo>
                <a:lnTo>
                  <a:pt x="4948" y="188"/>
                </a:lnTo>
                <a:lnTo>
                  <a:pt x="4939" y="189"/>
                </a:lnTo>
                <a:lnTo>
                  <a:pt x="4930" y="189"/>
                </a:lnTo>
                <a:lnTo>
                  <a:pt x="4920" y="189"/>
                </a:lnTo>
                <a:lnTo>
                  <a:pt x="4907" y="189"/>
                </a:lnTo>
                <a:lnTo>
                  <a:pt x="4900" y="189"/>
                </a:lnTo>
                <a:lnTo>
                  <a:pt x="4890" y="188"/>
                </a:lnTo>
                <a:lnTo>
                  <a:pt x="4883" y="188"/>
                </a:lnTo>
                <a:lnTo>
                  <a:pt x="4875" y="188"/>
                </a:lnTo>
                <a:lnTo>
                  <a:pt x="4867" y="188"/>
                </a:lnTo>
                <a:lnTo>
                  <a:pt x="4861" y="188"/>
                </a:lnTo>
                <a:lnTo>
                  <a:pt x="4852" y="188"/>
                </a:lnTo>
                <a:lnTo>
                  <a:pt x="4848" y="188"/>
                </a:lnTo>
                <a:lnTo>
                  <a:pt x="4841" y="188"/>
                </a:lnTo>
                <a:lnTo>
                  <a:pt x="4834" y="188"/>
                </a:lnTo>
                <a:lnTo>
                  <a:pt x="4824" y="188"/>
                </a:lnTo>
                <a:lnTo>
                  <a:pt x="4818" y="189"/>
                </a:lnTo>
                <a:lnTo>
                  <a:pt x="4808" y="189"/>
                </a:lnTo>
                <a:lnTo>
                  <a:pt x="4802" y="190"/>
                </a:lnTo>
                <a:lnTo>
                  <a:pt x="4797" y="190"/>
                </a:lnTo>
                <a:lnTo>
                  <a:pt x="4791" y="190"/>
                </a:lnTo>
                <a:lnTo>
                  <a:pt x="4783" y="190"/>
                </a:lnTo>
                <a:lnTo>
                  <a:pt x="4772" y="191"/>
                </a:lnTo>
                <a:lnTo>
                  <a:pt x="4760" y="192"/>
                </a:lnTo>
                <a:lnTo>
                  <a:pt x="4742" y="193"/>
                </a:lnTo>
                <a:lnTo>
                  <a:pt x="4721" y="197"/>
                </a:lnTo>
                <a:lnTo>
                  <a:pt x="4711" y="198"/>
                </a:lnTo>
                <a:lnTo>
                  <a:pt x="4693" y="199"/>
                </a:lnTo>
                <a:lnTo>
                  <a:pt x="4681" y="201"/>
                </a:lnTo>
                <a:lnTo>
                  <a:pt x="4666" y="204"/>
                </a:lnTo>
                <a:lnTo>
                  <a:pt x="4658" y="205"/>
                </a:lnTo>
                <a:lnTo>
                  <a:pt x="4641" y="207"/>
                </a:lnTo>
                <a:lnTo>
                  <a:pt x="4626" y="206"/>
                </a:lnTo>
                <a:lnTo>
                  <a:pt x="4612" y="206"/>
                </a:lnTo>
                <a:lnTo>
                  <a:pt x="4604" y="205"/>
                </a:lnTo>
                <a:lnTo>
                  <a:pt x="4582" y="204"/>
                </a:lnTo>
                <a:lnTo>
                  <a:pt x="4572" y="204"/>
                </a:lnTo>
                <a:lnTo>
                  <a:pt x="4561" y="204"/>
                </a:lnTo>
                <a:lnTo>
                  <a:pt x="4541" y="206"/>
                </a:lnTo>
                <a:lnTo>
                  <a:pt x="4527" y="206"/>
                </a:lnTo>
                <a:lnTo>
                  <a:pt x="4512" y="206"/>
                </a:lnTo>
                <a:lnTo>
                  <a:pt x="4500" y="206"/>
                </a:lnTo>
                <a:lnTo>
                  <a:pt x="4485" y="205"/>
                </a:lnTo>
                <a:lnTo>
                  <a:pt x="4470" y="206"/>
                </a:lnTo>
                <a:lnTo>
                  <a:pt x="4461" y="207"/>
                </a:lnTo>
                <a:lnTo>
                  <a:pt x="4437" y="204"/>
                </a:lnTo>
                <a:lnTo>
                  <a:pt x="4432" y="203"/>
                </a:lnTo>
                <a:lnTo>
                  <a:pt x="4411" y="203"/>
                </a:lnTo>
                <a:lnTo>
                  <a:pt x="4393" y="202"/>
                </a:lnTo>
                <a:lnTo>
                  <a:pt x="4347" y="199"/>
                </a:lnTo>
                <a:lnTo>
                  <a:pt x="4343" y="199"/>
                </a:lnTo>
                <a:lnTo>
                  <a:pt x="4309" y="199"/>
                </a:lnTo>
                <a:lnTo>
                  <a:pt x="4307" y="199"/>
                </a:lnTo>
                <a:lnTo>
                  <a:pt x="4298" y="198"/>
                </a:lnTo>
                <a:lnTo>
                  <a:pt x="4285" y="198"/>
                </a:lnTo>
                <a:lnTo>
                  <a:pt x="4279" y="198"/>
                </a:lnTo>
                <a:lnTo>
                  <a:pt x="4265" y="197"/>
                </a:lnTo>
                <a:lnTo>
                  <a:pt x="4244" y="196"/>
                </a:lnTo>
                <a:lnTo>
                  <a:pt x="4230" y="196"/>
                </a:lnTo>
                <a:lnTo>
                  <a:pt x="4223" y="196"/>
                </a:lnTo>
                <a:lnTo>
                  <a:pt x="4204" y="196"/>
                </a:lnTo>
                <a:lnTo>
                  <a:pt x="4193" y="196"/>
                </a:lnTo>
                <a:lnTo>
                  <a:pt x="4158" y="196"/>
                </a:lnTo>
                <a:lnTo>
                  <a:pt x="4151" y="196"/>
                </a:lnTo>
                <a:lnTo>
                  <a:pt x="4145" y="196"/>
                </a:lnTo>
                <a:lnTo>
                  <a:pt x="4119" y="194"/>
                </a:lnTo>
                <a:lnTo>
                  <a:pt x="4107" y="194"/>
                </a:lnTo>
                <a:lnTo>
                  <a:pt x="4098" y="194"/>
                </a:lnTo>
                <a:lnTo>
                  <a:pt x="4088" y="194"/>
                </a:lnTo>
                <a:lnTo>
                  <a:pt x="4074" y="194"/>
                </a:lnTo>
                <a:lnTo>
                  <a:pt x="4061" y="194"/>
                </a:lnTo>
                <a:lnTo>
                  <a:pt x="4053" y="193"/>
                </a:lnTo>
                <a:lnTo>
                  <a:pt x="4044" y="193"/>
                </a:lnTo>
                <a:lnTo>
                  <a:pt x="4033" y="193"/>
                </a:lnTo>
                <a:lnTo>
                  <a:pt x="4018" y="193"/>
                </a:lnTo>
                <a:lnTo>
                  <a:pt x="4009" y="192"/>
                </a:lnTo>
                <a:lnTo>
                  <a:pt x="3994" y="193"/>
                </a:lnTo>
                <a:lnTo>
                  <a:pt x="3983" y="193"/>
                </a:lnTo>
                <a:lnTo>
                  <a:pt x="3978" y="193"/>
                </a:lnTo>
                <a:lnTo>
                  <a:pt x="3966" y="192"/>
                </a:lnTo>
                <a:lnTo>
                  <a:pt x="3957" y="192"/>
                </a:lnTo>
                <a:lnTo>
                  <a:pt x="3945" y="191"/>
                </a:lnTo>
                <a:lnTo>
                  <a:pt x="3931" y="190"/>
                </a:lnTo>
                <a:lnTo>
                  <a:pt x="3923" y="190"/>
                </a:lnTo>
                <a:lnTo>
                  <a:pt x="3917" y="189"/>
                </a:lnTo>
                <a:lnTo>
                  <a:pt x="3907" y="189"/>
                </a:lnTo>
                <a:lnTo>
                  <a:pt x="3900" y="189"/>
                </a:lnTo>
                <a:lnTo>
                  <a:pt x="3893" y="188"/>
                </a:lnTo>
                <a:lnTo>
                  <a:pt x="3887" y="188"/>
                </a:lnTo>
                <a:lnTo>
                  <a:pt x="3875" y="188"/>
                </a:lnTo>
                <a:lnTo>
                  <a:pt x="3869" y="188"/>
                </a:lnTo>
                <a:lnTo>
                  <a:pt x="3858" y="188"/>
                </a:lnTo>
                <a:lnTo>
                  <a:pt x="3850" y="189"/>
                </a:lnTo>
                <a:lnTo>
                  <a:pt x="3840" y="190"/>
                </a:lnTo>
                <a:lnTo>
                  <a:pt x="3833" y="190"/>
                </a:lnTo>
                <a:lnTo>
                  <a:pt x="3829" y="190"/>
                </a:lnTo>
                <a:lnTo>
                  <a:pt x="3818" y="191"/>
                </a:lnTo>
                <a:lnTo>
                  <a:pt x="3811" y="191"/>
                </a:lnTo>
                <a:lnTo>
                  <a:pt x="3801" y="191"/>
                </a:lnTo>
                <a:lnTo>
                  <a:pt x="3793" y="192"/>
                </a:lnTo>
                <a:lnTo>
                  <a:pt x="3786" y="192"/>
                </a:lnTo>
                <a:lnTo>
                  <a:pt x="3777" y="192"/>
                </a:lnTo>
                <a:lnTo>
                  <a:pt x="3768" y="192"/>
                </a:lnTo>
                <a:lnTo>
                  <a:pt x="3761" y="193"/>
                </a:lnTo>
                <a:lnTo>
                  <a:pt x="3755" y="193"/>
                </a:lnTo>
                <a:lnTo>
                  <a:pt x="3747" y="193"/>
                </a:lnTo>
                <a:lnTo>
                  <a:pt x="3740" y="193"/>
                </a:lnTo>
                <a:lnTo>
                  <a:pt x="3725" y="194"/>
                </a:lnTo>
                <a:lnTo>
                  <a:pt x="3723" y="194"/>
                </a:lnTo>
                <a:lnTo>
                  <a:pt x="3713" y="194"/>
                </a:lnTo>
                <a:lnTo>
                  <a:pt x="3703" y="193"/>
                </a:lnTo>
                <a:lnTo>
                  <a:pt x="3697" y="193"/>
                </a:lnTo>
                <a:lnTo>
                  <a:pt x="3687" y="193"/>
                </a:lnTo>
                <a:lnTo>
                  <a:pt x="3683" y="193"/>
                </a:lnTo>
                <a:lnTo>
                  <a:pt x="3674" y="194"/>
                </a:lnTo>
                <a:lnTo>
                  <a:pt x="3669" y="196"/>
                </a:lnTo>
                <a:lnTo>
                  <a:pt x="3660" y="196"/>
                </a:lnTo>
                <a:lnTo>
                  <a:pt x="3657" y="196"/>
                </a:lnTo>
                <a:lnTo>
                  <a:pt x="3650" y="194"/>
                </a:lnTo>
                <a:lnTo>
                  <a:pt x="3643" y="193"/>
                </a:lnTo>
                <a:lnTo>
                  <a:pt x="3634" y="192"/>
                </a:lnTo>
                <a:lnTo>
                  <a:pt x="3631" y="192"/>
                </a:lnTo>
                <a:lnTo>
                  <a:pt x="3625" y="192"/>
                </a:lnTo>
                <a:lnTo>
                  <a:pt x="3620" y="192"/>
                </a:lnTo>
                <a:lnTo>
                  <a:pt x="3614" y="193"/>
                </a:lnTo>
                <a:lnTo>
                  <a:pt x="3611" y="193"/>
                </a:lnTo>
                <a:lnTo>
                  <a:pt x="3603" y="193"/>
                </a:lnTo>
                <a:lnTo>
                  <a:pt x="3598" y="193"/>
                </a:lnTo>
                <a:lnTo>
                  <a:pt x="3590" y="193"/>
                </a:lnTo>
                <a:lnTo>
                  <a:pt x="3581" y="192"/>
                </a:lnTo>
                <a:lnTo>
                  <a:pt x="3572" y="192"/>
                </a:lnTo>
                <a:lnTo>
                  <a:pt x="3561" y="192"/>
                </a:lnTo>
                <a:lnTo>
                  <a:pt x="3554" y="191"/>
                </a:lnTo>
                <a:lnTo>
                  <a:pt x="3543" y="191"/>
                </a:lnTo>
                <a:lnTo>
                  <a:pt x="3536" y="190"/>
                </a:lnTo>
                <a:lnTo>
                  <a:pt x="3529" y="190"/>
                </a:lnTo>
                <a:lnTo>
                  <a:pt x="3522" y="189"/>
                </a:lnTo>
                <a:lnTo>
                  <a:pt x="3514" y="188"/>
                </a:lnTo>
                <a:lnTo>
                  <a:pt x="3506" y="188"/>
                </a:lnTo>
                <a:lnTo>
                  <a:pt x="3499" y="187"/>
                </a:lnTo>
                <a:lnTo>
                  <a:pt x="3492" y="187"/>
                </a:lnTo>
                <a:lnTo>
                  <a:pt x="3482" y="186"/>
                </a:lnTo>
                <a:lnTo>
                  <a:pt x="3476" y="185"/>
                </a:lnTo>
                <a:lnTo>
                  <a:pt x="3467" y="185"/>
                </a:lnTo>
                <a:lnTo>
                  <a:pt x="3455" y="186"/>
                </a:lnTo>
                <a:lnTo>
                  <a:pt x="3445" y="187"/>
                </a:lnTo>
                <a:lnTo>
                  <a:pt x="3441" y="188"/>
                </a:lnTo>
                <a:lnTo>
                  <a:pt x="3433" y="188"/>
                </a:lnTo>
                <a:lnTo>
                  <a:pt x="3425" y="188"/>
                </a:lnTo>
                <a:lnTo>
                  <a:pt x="3419" y="188"/>
                </a:lnTo>
                <a:lnTo>
                  <a:pt x="3413" y="189"/>
                </a:lnTo>
                <a:lnTo>
                  <a:pt x="3410" y="189"/>
                </a:lnTo>
                <a:lnTo>
                  <a:pt x="3399" y="190"/>
                </a:lnTo>
                <a:lnTo>
                  <a:pt x="3393" y="191"/>
                </a:lnTo>
                <a:lnTo>
                  <a:pt x="3385" y="192"/>
                </a:lnTo>
                <a:lnTo>
                  <a:pt x="3377" y="192"/>
                </a:lnTo>
                <a:lnTo>
                  <a:pt x="3364" y="191"/>
                </a:lnTo>
                <a:lnTo>
                  <a:pt x="3352" y="191"/>
                </a:lnTo>
                <a:lnTo>
                  <a:pt x="3346" y="190"/>
                </a:lnTo>
                <a:lnTo>
                  <a:pt x="3330" y="188"/>
                </a:lnTo>
                <a:lnTo>
                  <a:pt x="3324" y="187"/>
                </a:lnTo>
                <a:lnTo>
                  <a:pt x="3314" y="186"/>
                </a:lnTo>
                <a:lnTo>
                  <a:pt x="3307" y="186"/>
                </a:lnTo>
                <a:lnTo>
                  <a:pt x="3300" y="185"/>
                </a:lnTo>
                <a:lnTo>
                  <a:pt x="3294" y="185"/>
                </a:lnTo>
                <a:lnTo>
                  <a:pt x="3286" y="185"/>
                </a:lnTo>
                <a:lnTo>
                  <a:pt x="3281" y="185"/>
                </a:lnTo>
                <a:lnTo>
                  <a:pt x="3274" y="185"/>
                </a:lnTo>
                <a:lnTo>
                  <a:pt x="3269" y="184"/>
                </a:lnTo>
                <a:lnTo>
                  <a:pt x="3259" y="184"/>
                </a:lnTo>
                <a:lnTo>
                  <a:pt x="3256" y="184"/>
                </a:lnTo>
                <a:lnTo>
                  <a:pt x="3245" y="184"/>
                </a:lnTo>
                <a:lnTo>
                  <a:pt x="3236" y="183"/>
                </a:lnTo>
                <a:lnTo>
                  <a:pt x="3228" y="183"/>
                </a:lnTo>
                <a:lnTo>
                  <a:pt x="3218" y="181"/>
                </a:lnTo>
                <a:lnTo>
                  <a:pt x="3211" y="181"/>
                </a:lnTo>
                <a:lnTo>
                  <a:pt x="3202" y="181"/>
                </a:lnTo>
                <a:lnTo>
                  <a:pt x="3196" y="181"/>
                </a:lnTo>
                <a:lnTo>
                  <a:pt x="3183" y="181"/>
                </a:lnTo>
                <a:lnTo>
                  <a:pt x="3176" y="181"/>
                </a:lnTo>
                <a:lnTo>
                  <a:pt x="3168" y="180"/>
                </a:lnTo>
                <a:lnTo>
                  <a:pt x="3162" y="180"/>
                </a:lnTo>
                <a:lnTo>
                  <a:pt x="3162" y="180"/>
                </a:lnTo>
                <a:lnTo>
                  <a:pt x="3157" y="179"/>
                </a:lnTo>
                <a:lnTo>
                  <a:pt x="3146" y="179"/>
                </a:lnTo>
                <a:lnTo>
                  <a:pt x="3141" y="179"/>
                </a:lnTo>
                <a:lnTo>
                  <a:pt x="3130" y="180"/>
                </a:lnTo>
                <a:lnTo>
                  <a:pt x="3116" y="180"/>
                </a:lnTo>
                <a:lnTo>
                  <a:pt x="3114" y="180"/>
                </a:lnTo>
                <a:lnTo>
                  <a:pt x="3100" y="181"/>
                </a:lnTo>
                <a:lnTo>
                  <a:pt x="3086" y="181"/>
                </a:lnTo>
                <a:lnTo>
                  <a:pt x="3076" y="181"/>
                </a:lnTo>
                <a:lnTo>
                  <a:pt x="3071" y="181"/>
                </a:lnTo>
                <a:lnTo>
                  <a:pt x="3056" y="181"/>
                </a:lnTo>
                <a:lnTo>
                  <a:pt x="3038" y="181"/>
                </a:lnTo>
                <a:lnTo>
                  <a:pt x="3036" y="181"/>
                </a:lnTo>
                <a:lnTo>
                  <a:pt x="3019" y="183"/>
                </a:lnTo>
                <a:lnTo>
                  <a:pt x="3016" y="181"/>
                </a:lnTo>
                <a:lnTo>
                  <a:pt x="3007" y="181"/>
                </a:lnTo>
                <a:lnTo>
                  <a:pt x="3001" y="181"/>
                </a:lnTo>
                <a:lnTo>
                  <a:pt x="2992" y="181"/>
                </a:lnTo>
                <a:lnTo>
                  <a:pt x="2992" y="180"/>
                </a:lnTo>
                <a:lnTo>
                  <a:pt x="2991" y="180"/>
                </a:lnTo>
                <a:lnTo>
                  <a:pt x="2984" y="180"/>
                </a:lnTo>
                <a:lnTo>
                  <a:pt x="2974" y="180"/>
                </a:lnTo>
                <a:lnTo>
                  <a:pt x="2964" y="179"/>
                </a:lnTo>
                <a:lnTo>
                  <a:pt x="2955" y="179"/>
                </a:lnTo>
                <a:lnTo>
                  <a:pt x="2945" y="179"/>
                </a:lnTo>
                <a:lnTo>
                  <a:pt x="2941" y="178"/>
                </a:lnTo>
                <a:lnTo>
                  <a:pt x="2928" y="177"/>
                </a:lnTo>
                <a:lnTo>
                  <a:pt x="2918" y="176"/>
                </a:lnTo>
                <a:lnTo>
                  <a:pt x="2907" y="175"/>
                </a:lnTo>
                <a:lnTo>
                  <a:pt x="2886" y="172"/>
                </a:lnTo>
                <a:lnTo>
                  <a:pt x="2863" y="173"/>
                </a:lnTo>
                <a:lnTo>
                  <a:pt x="2846" y="173"/>
                </a:lnTo>
                <a:lnTo>
                  <a:pt x="2833" y="173"/>
                </a:lnTo>
                <a:lnTo>
                  <a:pt x="2818" y="174"/>
                </a:lnTo>
                <a:lnTo>
                  <a:pt x="2797" y="174"/>
                </a:lnTo>
                <a:lnTo>
                  <a:pt x="2781" y="174"/>
                </a:lnTo>
                <a:lnTo>
                  <a:pt x="2780" y="174"/>
                </a:lnTo>
                <a:lnTo>
                  <a:pt x="2663" y="184"/>
                </a:lnTo>
                <a:lnTo>
                  <a:pt x="2549" y="187"/>
                </a:lnTo>
                <a:lnTo>
                  <a:pt x="2518" y="187"/>
                </a:lnTo>
                <a:lnTo>
                  <a:pt x="2488" y="188"/>
                </a:lnTo>
                <a:lnTo>
                  <a:pt x="2438" y="190"/>
                </a:lnTo>
                <a:lnTo>
                  <a:pt x="2343" y="192"/>
                </a:lnTo>
                <a:lnTo>
                  <a:pt x="2213" y="196"/>
                </a:lnTo>
                <a:lnTo>
                  <a:pt x="2199" y="197"/>
                </a:lnTo>
                <a:lnTo>
                  <a:pt x="2145" y="198"/>
                </a:lnTo>
                <a:lnTo>
                  <a:pt x="2064" y="199"/>
                </a:lnTo>
                <a:lnTo>
                  <a:pt x="2001" y="193"/>
                </a:lnTo>
                <a:lnTo>
                  <a:pt x="1954" y="187"/>
                </a:lnTo>
                <a:lnTo>
                  <a:pt x="1886" y="176"/>
                </a:lnTo>
                <a:lnTo>
                  <a:pt x="1750" y="160"/>
                </a:lnTo>
                <a:lnTo>
                  <a:pt x="1667" y="151"/>
                </a:lnTo>
                <a:lnTo>
                  <a:pt x="1562" y="149"/>
                </a:lnTo>
                <a:lnTo>
                  <a:pt x="1050" y="149"/>
                </a:lnTo>
                <a:lnTo>
                  <a:pt x="258" y="155"/>
                </a:lnTo>
                <a:lnTo>
                  <a:pt x="0" y="157"/>
                </a:lnTo>
                <a:lnTo>
                  <a:pt x="0" y="157"/>
                </a:lnTo>
                <a:close/>
              </a:path>
            </a:pathLst>
          </a:custGeom>
          <a:solidFill>
            <a:srgbClr val="CCFFCC"/>
          </a:solidFill>
          <a:ln w="9525">
            <a:noFill/>
            <a:round/>
            <a:headEnd/>
            <a:tailEnd/>
          </a:ln>
        </p:spPr>
        <p:txBody>
          <a:bodyPr/>
          <a:lstStyle/>
          <a:p>
            <a:endParaRPr lang="en-GB"/>
          </a:p>
        </p:txBody>
      </p:sp>
      <p:sp>
        <p:nvSpPr>
          <p:cNvPr id="56" name="Freeform 2451"/>
          <p:cNvSpPr>
            <a:spLocks/>
          </p:cNvSpPr>
          <p:nvPr>
            <p:custDataLst>
              <p:tags r:id="rId47"/>
            </p:custDataLst>
          </p:nvPr>
        </p:nvSpPr>
        <p:spPr bwMode="auto">
          <a:xfrm>
            <a:off x="400988" y="2308232"/>
            <a:ext cx="8161157" cy="218897"/>
          </a:xfrm>
          <a:custGeom>
            <a:avLst/>
            <a:gdLst/>
            <a:ahLst/>
            <a:cxnLst>
              <a:cxn ang="0">
                <a:pos x="2518" y="187"/>
              </a:cxn>
              <a:cxn ang="0">
                <a:pos x="2964" y="179"/>
              </a:cxn>
              <a:cxn ang="0">
                <a:pos x="3114" y="180"/>
              </a:cxn>
              <a:cxn ang="0">
                <a:pos x="3245" y="184"/>
              </a:cxn>
              <a:cxn ang="0">
                <a:pos x="3385" y="192"/>
              </a:cxn>
              <a:cxn ang="0">
                <a:pos x="3514" y="188"/>
              </a:cxn>
              <a:cxn ang="0">
                <a:pos x="3634" y="192"/>
              </a:cxn>
              <a:cxn ang="0">
                <a:pos x="3761" y="193"/>
              </a:cxn>
              <a:cxn ang="0">
                <a:pos x="3900" y="189"/>
              </a:cxn>
              <a:cxn ang="0">
                <a:pos x="4074" y="194"/>
              </a:cxn>
              <a:cxn ang="0">
                <a:pos x="4307" y="199"/>
              </a:cxn>
              <a:cxn ang="0">
                <a:pos x="4582" y="204"/>
              </a:cxn>
              <a:cxn ang="0">
                <a:pos x="4802" y="190"/>
              </a:cxn>
              <a:cxn ang="0">
                <a:pos x="4939" y="189"/>
              </a:cxn>
              <a:cxn ang="0">
                <a:pos x="5111" y="175"/>
              </a:cxn>
              <a:cxn ang="0">
                <a:pos x="5280" y="174"/>
              </a:cxn>
              <a:cxn ang="0">
                <a:pos x="5445" y="181"/>
              </a:cxn>
              <a:cxn ang="0">
                <a:pos x="5576" y="181"/>
              </a:cxn>
              <a:cxn ang="0">
                <a:pos x="5706" y="186"/>
              </a:cxn>
              <a:cxn ang="0">
                <a:pos x="5897" y="187"/>
              </a:cxn>
              <a:cxn ang="0">
                <a:pos x="6218" y="172"/>
              </a:cxn>
              <a:cxn ang="0">
                <a:pos x="6455" y="153"/>
              </a:cxn>
              <a:cxn ang="0">
                <a:pos x="6721" y="151"/>
              </a:cxn>
              <a:cxn ang="0">
                <a:pos x="6975" y="138"/>
              </a:cxn>
              <a:cxn ang="0">
                <a:pos x="7190" y="103"/>
              </a:cxn>
              <a:cxn ang="0">
                <a:pos x="7378" y="93"/>
              </a:cxn>
              <a:cxn ang="0">
                <a:pos x="7559" y="63"/>
              </a:cxn>
              <a:cxn ang="0">
                <a:pos x="7793" y="55"/>
              </a:cxn>
              <a:cxn ang="0">
                <a:pos x="8121" y="35"/>
              </a:cxn>
              <a:cxn ang="0">
                <a:pos x="8335" y="10"/>
              </a:cxn>
              <a:cxn ang="0">
                <a:pos x="8229" y="25"/>
              </a:cxn>
              <a:cxn ang="0">
                <a:pos x="7973" y="48"/>
              </a:cxn>
              <a:cxn ang="0">
                <a:pos x="7660" y="59"/>
              </a:cxn>
              <a:cxn ang="0">
                <a:pos x="7470" y="68"/>
              </a:cxn>
              <a:cxn ang="0">
                <a:pos x="7275" y="108"/>
              </a:cxn>
              <a:cxn ang="0">
                <a:pos x="7098" y="126"/>
              </a:cxn>
              <a:cxn ang="0">
                <a:pos x="6834" y="146"/>
              </a:cxn>
              <a:cxn ang="0">
                <a:pos x="6585" y="157"/>
              </a:cxn>
              <a:cxn ang="0">
                <a:pos x="6335" y="155"/>
              </a:cxn>
              <a:cxn ang="0">
                <a:pos x="6062" y="196"/>
              </a:cxn>
              <a:cxn ang="0">
                <a:pos x="5765" y="206"/>
              </a:cxn>
              <a:cxn ang="0">
                <a:pos x="5636" y="204"/>
              </a:cxn>
              <a:cxn ang="0">
                <a:pos x="5525" y="202"/>
              </a:cxn>
              <a:cxn ang="0">
                <a:pos x="5385" y="196"/>
              </a:cxn>
              <a:cxn ang="0">
                <a:pos x="5236" y="193"/>
              </a:cxn>
              <a:cxn ang="0">
                <a:pos x="5005" y="205"/>
              </a:cxn>
              <a:cxn ang="0">
                <a:pos x="4867" y="207"/>
              </a:cxn>
              <a:cxn ang="0">
                <a:pos x="4711" y="217"/>
              </a:cxn>
              <a:cxn ang="0">
                <a:pos x="4470" y="226"/>
              </a:cxn>
              <a:cxn ang="0">
                <a:pos x="4204" y="215"/>
              </a:cxn>
              <a:cxn ang="0">
                <a:pos x="3983" y="213"/>
              </a:cxn>
              <a:cxn ang="0">
                <a:pos x="3833" y="210"/>
              </a:cxn>
              <a:cxn ang="0">
                <a:pos x="3697" y="214"/>
              </a:cxn>
              <a:cxn ang="0">
                <a:pos x="3590" y="212"/>
              </a:cxn>
              <a:cxn ang="0">
                <a:pos x="3445" y="202"/>
              </a:cxn>
              <a:cxn ang="0">
                <a:pos x="3307" y="202"/>
              </a:cxn>
              <a:cxn ang="0">
                <a:pos x="3176" y="201"/>
              </a:cxn>
              <a:cxn ang="0">
                <a:pos x="3019" y="202"/>
              </a:cxn>
              <a:cxn ang="0">
                <a:pos x="2863" y="192"/>
              </a:cxn>
              <a:cxn ang="0">
                <a:pos x="2001" y="193"/>
              </a:cxn>
            </a:cxnLst>
            <a:rect l="0" t="0" r="r" b="b"/>
            <a:pathLst>
              <a:path w="8426" h="227">
                <a:moveTo>
                  <a:pt x="0" y="157"/>
                </a:moveTo>
                <a:lnTo>
                  <a:pt x="258" y="155"/>
                </a:lnTo>
                <a:lnTo>
                  <a:pt x="1050" y="149"/>
                </a:lnTo>
                <a:lnTo>
                  <a:pt x="1562" y="149"/>
                </a:lnTo>
                <a:lnTo>
                  <a:pt x="1667" y="151"/>
                </a:lnTo>
                <a:lnTo>
                  <a:pt x="1750" y="160"/>
                </a:lnTo>
                <a:lnTo>
                  <a:pt x="1886" y="176"/>
                </a:lnTo>
                <a:lnTo>
                  <a:pt x="1954" y="187"/>
                </a:lnTo>
                <a:lnTo>
                  <a:pt x="2001" y="193"/>
                </a:lnTo>
                <a:lnTo>
                  <a:pt x="2064" y="199"/>
                </a:lnTo>
                <a:lnTo>
                  <a:pt x="2145" y="198"/>
                </a:lnTo>
                <a:lnTo>
                  <a:pt x="2199" y="197"/>
                </a:lnTo>
                <a:lnTo>
                  <a:pt x="2213" y="196"/>
                </a:lnTo>
                <a:lnTo>
                  <a:pt x="2343" y="192"/>
                </a:lnTo>
                <a:lnTo>
                  <a:pt x="2438" y="190"/>
                </a:lnTo>
                <a:lnTo>
                  <a:pt x="2488" y="188"/>
                </a:lnTo>
                <a:lnTo>
                  <a:pt x="2518" y="187"/>
                </a:lnTo>
                <a:lnTo>
                  <a:pt x="2549" y="187"/>
                </a:lnTo>
                <a:lnTo>
                  <a:pt x="2663" y="184"/>
                </a:lnTo>
                <a:lnTo>
                  <a:pt x="2780" y="174"/>
                </a:lnTo>
                <a:lnTo>
                  <a:pt x="2781" y="174"/>
                </a:lnTo>
                <a:lnTo>
                  <a:pt x="2797" y="174"/>
                </a:lnTo>
                <a:lnTo>
                  <a:pt x="2818" y="174"/>
                </a:lnTo>
                <a:lnTo>
                  <a:pt x="2833" y="173"/>
                </a:lnTo>
                <a:lnTo>
                  <a:pt x="2846" y="173"/>
                </a:lnTo>
                <a:lnTo>
                  <a:pt x="2863" y="173"/>
                </a:lnTo>
                <a:lnTo>
                  <a:pt x="2886" y="172"/>
                </a:lnTo>
                <a:lnTo>
                  <a:pt x="2907" y="175"/>
                </a:lnTo>
                <a:lnTo>
                  <a:pt x="2918" y="176"/>
                </a:lnTo>
                <a:lnTo>
                  <a:pt x="2928" y="177"/>
                </a:lnTo>
                <a:lnTo>
                  <a:pt x="2941" y="178"/>
                </a:lnTo>
                <a:lnTo>
                  <a:pt x="2945" y="179"/>
                </a:lnTo>
                <a:lnTo>
                  <a:pt x="2955" y="179"/>
                </a:lnTo>
                <a:lnTo>
                  <a:pt x="2964" y="179"/>
                </a:lnTo>
                <a:lnTo>
                  <a:pt x="2974" y="180"/>
                </a:lnTo>
                <a:lnTo>
                  <a:pt x="2984" y="180"/>
                </a:lnTo>
                <a:lnTo>
                  <a:pt x="2991" y="180"/>
                </a:lnTo>
                <a:lnTo>
                  <a:pt x="2992" y="180"/>
                </a:lnTo>
                <a:lnTo>
                  <a:pt x="2992" y="181"/>
                </a:lnTo>
                <a:lnTo>
                  <a:pt x="3001" y="181"/>
                </a:lnTo>
                <a:lnTo>
                  <a:pt x="3007" y="181"/>
                </a:lnTo>
                <a:lnTo>
                  <a:pt x="3016" y="181"/>
                </a:lnTo>
                <a:lnTo>
                  <a:pt x="3019" y="183"/>
                </a:lnTo>
                <a:lnTo>
                  <a:pt x="3036" y="181"/>
                </a:lnTo>
                <a:lnTo>
                  <a:pt x="3038" y="181"/>
                </a:lnTo>
                <a:lnTo>
                  <a:pt x="3056" y="181"/>
                </a:lnTo>
                <a:lnTo>
                  <a:pt x="3071" y="181"/>
                </a:lnTo>
                <a:lnTo>
                  <a:pt x="3076" y="181"/>
                </a:lnTo>
                <a:lnTo>
                  <a:pt x="3086" y="181"/>
                </a:lnTo>
                <a:lnTo>
                  <a:pt x="3100" y="181"/>
                </a:lnTo>
                <a:lnTo>
                  <a:pt x="3114" y="180"/>
                </a:lnTo>
                <a:lnTo>
                  <a:pt x="3116" y="180"/>
                </a:lnTo>
                <a:lnTo>
                  <a:pt x="3130" y="180"/>
                </a:lnTo>
                <a:lnTo>
                  <a:pt x="3141" y="179"/>
                </a:lnTo>
                <a:lnTo>
                  <a:pt x="3146" y="179"/>
                </a:lnTo>
                <a:lnTo>
                  <a:pt x="3157" y="179"/>
                </a:lnTo>
                <a:lnTo>
                  <a:pt x="3162" y="180"/>
                </a:lnTo>
                <a:lnTo>
                  <a:pt x="3162" y="180"/>
                </a:lnTo>
                <a:lnTo>
                  <a:pt x="3168" y="180"/>
                </a:lnTo>
                <a:lnTo>
                  <a:pt x="3176" y="181"/>
                </a:lnTo>
                <a:lnTo>
                  <a:pt x="3183" y="181"/>
                </a:lnTo>
                <a:lnTo>
                  <a:pt x="3196" y="181"/>
                </a:lnTo>
                <a:lnTo>
                  <a:pt x="3202" y="181"/>
                </a:lnTo>
                <a:lnTo>
                  <a:pt x="3211" y="181"/>
                </a:lnTo>
                <a:lnTo>
                  <a:pt x="3218" y="181"/>
                </a:lnTo>
                <a:lnTo>
                  <a:pt x="3228" y="183"/>
                </a:lnTo>
                <a:lnTo>
                  <a:pt x="3236" y="183"/>
                </a:lnTo>
                <a:lnTo>
                  <a:pt x="3245" y="184"/>
                </a:lnTo>
                <a:lnTo>
                  <a:pt x="3256" y="184"/>
                </a:lnTo>
                <a:lnTo>
                  <a:pt x="3259" y="184"/>
                </a:lnTo>
                <a:lnTo>
                  <a:pt x="3269" y="184"/>
                </a:lnTo>
                <a:lnTo>
                  <a:pt x="3274" y="185"/>
                </a:lnTo>
                <a:lnTo>
                  <a:pt x="3281" y="185"/>
                </a:lnTo>
                <a:lnTo>
                  <a:pt x="3286" y="185"/>
                </a:lnTo>
                <a:lnTo>
                  <a:pt x="3294" y="185"/>
                </a:lnTo>
                <a:lnTo>
                  <a:pt x="3300" y="185"/>
                </a:lnTo>
                <a:lnTo>
                  <a:pt x="3307" y="186"/>
                </a:lnTo>
                <a:lnTo>
                  <a:pt x="3314" y="186"/>
                </a:lnTo>
                <a:lnTo>
                  <a:pt x="3324" y="187"/>
                </a:lnTo>
                <a:lnTo>
                  <a:pt x="3330" y="188"/>
                </a:lnTo>
                <a:lnTo>
                  <a:pt x="3346" y="190"/>
                </a:lnTo>
                <a:lnTo>
                  <a:pt x="3352" y="191"/>
                </a:lnTo>
                <a:lnTo>
                  <a:pt x="3364" y="191"/>
                </a:lnTo>
                <a:lnTo>
                  <a:pt x="3377" y="192"/>
                </a:lnTo>
                <a:lnTo>
                  <a:pt x="3385" y="192"/>
                </a:lnTo>
                <a:lnTo>
                  <a:pt x="3393" y="191"/>
                </a:lnTo>
                <a:lnTo>
                  <a:pt x="3399" y="190"/>
                </a:lnTo>
                <a:lnTo>
                  <a:pt x="3410" y="189"/>
                </a:lnTo>
                <a:lnTo>
                  <a:pt x="3413" y="189"/>
                </a:lnTo>
                <a:lnTo>
                  <a:pt x="3419" y="188"/>
                </a:lnTo>
                <a:lnTo>
                  <a:pt x="3425" y="188"/>
                </a:lnTo>
                <a:lnTo>
                  <a:pt x="3433" y="188"/>
                </a:lnTo>
                <a:lnTo>
                  <a:pt x="3441" y="188"/>
                </a:lnTo>
                <a:lnTo>
                  <a:pt x="3445" y="187"/>
                </a:lnTo>
                <a:lnTo>
                  <a:pt x="3455" y="186"/>
                </a:lnTo>
                <a:lnTo>
                  <a:pt x="3467" y="185"/>
                </a:lnTo>
                <a:lnTo>
                  <a:pt x="3476" y="185"/>
                </a:lnTo>
                <a:lnTo>
                  <a:pt x="3482" y="186"/>
                </a:lnTo>
                <a:lnTo>
                  <a:pt x="3492" y="187"/>
                </a:lnTo>
                <a:lnTo>
                  <a:pt x="3499" y="187"/>
                </a:lnTo>
                <a:lnTo>
                  <a:pt x="3506" y="188"/>
                </a:lnTo>
                <a:lnTo>
                  <a:pt x="3514" y="188"/>
                </a:lnTo>
                <a:lnTo>
                  <a:pt x="3522" y="189"/>
                </a:lnTo>
                <a:lnTo>
                  <a:pt x="3529" y="190"/>
                </a:lnTo>
                <a:lnTo>
                  <a:pt x="3536" y="190"/>
                </a:lnTo>
                <a:lnTo>
                  <a:pt x="3543" y="191"/>
                </a:lnTo>
                <a:lnTo>
                  <a:pt x="3554" y="191"/>
                </a:lnTo>
                <a:lnTo>
                  <a:pt x="3561" y="192"/>
                </a:lnTo>
                <a:lnTo>
                  <a:pt x="3572" y="192"/>
                </a:lnTo>
                <a:lnTo>
                  <a:pt x="3581" y="192"/>
                </a:lnTo>
                <a:lnTo>
                  <a:pt x="3590" y="193"/>
                </a:lnTo>
                <a:lnTo>
                  <a:pt x="3598" y="193"/>
                </a:lnTo>
                <a:lnTo>
                  <a:pt x="3603" y="193"/>
                </a:lnTo>
                <a:lnTo>
                  <a:pt x="3611" y="193"/>
                </a:lnTo>
                <a:lnTo>
                  <a:pt x="3614" y="193"/>
                </a:lnTo>
                <a:lnTo>
                  <a:pt x="3620" y="192"/>
                </a:lnTo>
                <a:lnTo>
                  <a:pt x="3625" y="192"/>
                </a:lnTo>
                <a:lnTo>
                  <a:pt x="3631" y="192"/>
                </a:lnTo>
                <a:lnTo>
                  <a:pt x="3634" y="192"/>
                </a:lnTo>
                <a:lnTo>
                  <a:pt x="3643" y="193"/>
                </a:lnTo>
                <a:lnTo>
                  <a:pt x="3650" y="194"/>
                </a:lnTo>
                <a:lnTo>
                  <a:pt x="3657" y="196"/>
                </a:lnTo>
                <a:lnTo>
                  <a:pt x="3660" y="196"/>
                </a:lnTo>
                <a:lnTo>
                  <a:pt x="3669" y="196"/>
                </a:lnTo>
                <a:lnTo>
                  <a:pt x="3674" y="194"/>
                </a:lnTo>
                <a:lnTo>
                  <a:pt x="3683" y="193"/>
                </a:lnTo>
                <a:lnTo>
                  <a:pt x="3687" y="193"/>
                </a:lnTo>
                <a:lnTo>
                  <a:pt x="3697" y="193"/>
                </a:lnTo>
                <a:lnTo>
                  <a:pt x="3703" y="193"/>
                </a:lnTo>
                <a:lnTo>
                  <a:pt x="3713" y="194"/>
                </a:lnTo>
                <a:lnTo>
                  <a:pt x="3723" y="194"/>
                </a:lnTo>
                <a:lnTo>
                  <a:pt x="3725" y="194"/>
                </a:lnTo>
                <a:lnTo>
                  <a:pt x="3740" y="193"/>
                </a:lnTo>
                <a:lnTo>
                  <a:pt x="3747" y="193"/>
                </a:lnTo>
                <a:lnTo>
                  <a:pt x="3755" y="193"/>
                </a:lnTo>
                <a:lnTo>
                  <a:pt x="3761" y="193"/>
                </a:lnTo>
                <a:lnTo>
                  <a:pt x="3768" y="192"/>
                </a:lnTo>
                <a:lnTo>
                  <a:pt x="3777" y="192"/>
                </a:lnTo>
                <a:lnTo>
                  <a:pt x="3786" y="192"/>
                </a:lnTo>
                <a:lnTo>
                  <a:pt x="3793" y="192"/>
                </a:lnTo>
                <a:lnTo>
                  <a:pt x="3801" y="191"/>
                </a:lnTo>
                <a:lnTo>
                  <a:pt x="3811" y="191"/>
                </a:lnTo>
                <a:lnTo>
                  <a:pt x="3818" y="191"/>
                </a:lnTo>
                <a:lnTo>
                  <a:pt x="3829" y="190"/>
                </a:lnTo>
                <a:lnTo>
                  <a:pt x="3833" y="190"/>
                </a:lnTo>
                <a:lnTo>
                  <a:pt x="3840" y="190"/>
                </a:lnTo>
                <a:lnTo>
                  <a:pt x="3850" y="189"/>
                </a:lnTo>
                <a:lnTo>
                  <a:pt x="3858" y="188"/>
                </a:lnTo>
                <a:lnTo>
                  <a:pt x="3869" y="188"/>
                </a:lnTo>
                <a:lnTo>
                  <a:pt x="3875" y="188"/>
                </a:lnTo>
                <a:lnTo>
                  <a:pt x="3887" y="188"/>
                </a:lnTo>
                <a:lnTo>
                  <a:pt x="3893" y="188"/>
                </a:lnTo>
                <a:lnTo>
                  <a:pt x="3900" y="189"/>
                </a:lnTo>
                <a:lnTo>
                  <a:pt x="3907" y="189"/>
                </a:lnTo>
                <a:lnTo>
                  <a:pt x="3917" y="189"/>
                </a:lnTo>
                <a:lnTo>
                  <a:pt x="3923" y="190"/>
                </a:lnTo>
                <a:lnTo>
                  <a:pt x="3931" y="190"/>
                </a:lnTo>
                <a:lnTo>
                  <a:pt x="3945" y="191"/>
                </a:lnTo>
                <a:lnTo>
                  <a:pt x="3957" y="192"/>
                </a:lnTo>
                <a:lnTo>
                  <a:pt x="3966" y="192"/>
                </a:lnTo>
                <a:lnTo>
                  <a:pt x="3978" y="193"/>
                </a:lnTo>
                <a:lnTo>
                  <a:pt x="3983" y="193"/>
                </a:lnTo>
                <a:lnTo>
                  <a:pt x="3994" y="193"/>
                </a:lnTo>
                <a:lnTo>
                  <a:pt x="4009" y="192"/>
                </a:lnTo>
                <a:lnTo>
                  <a:pt x="4018" y="193"/>
                </a:lnTo>
                <a:lnTo>
                  <a:pt x="4033" y="193"/>
                </a:lnTo>
                <a:lnTo>
                  <a:pt x="4044" y="193"/>
                </a:lnTo>
                <a:lnTo>
                  <a:pt x="4053" y="193"/>
                </a:lnTo>
                <a:lnTo>
                  <a:pt x="4061" y="194"/>
                </a:lnTo>
                <a:lnTo>
                  <a:pt x="4074" y="194"/>
                </a:lnTo>
                <a:lnTo>
                  <a:pt x="4088" y="194"/>
                </a:lnTo>
                <a:lnTo>
                  <a:pt x="4098" y="194"/>
                </a:lnTo>
                <a:lnTo>
                  <a:pt x="4107" y="194"/>
                </a:lnTo>
                <a:lnTo>
                  <a:pt x="4119" y="194"/>
                </a:lnTo>
                <a:lnTo>
                  <a:pt x="4145" y="196"/>
                </a:lnTo>
                <a:lnTo>
                  <a:pt x="4151" y="196"/>
                </a:lnTo>
                <a:lnTo>
                  <a:pt x="4158" y="196"/>
                </a:lnTo>
                <a:lnTo>
                  <a:pt x="4193" y="196"/>
                </a:lnTo>
                <a:lnTo>
                  <a:pt x="4204" y="196"/>
                </a:lnTo>
                <a:lnTo>
                  <a:pt x="4223" y="196"/>
                </a:lnTo>
                <a:lnTo>
                  <a:pt x="4230" y="196"/>
                </a:lnTo>
                <a:lnTo>
                  <a:pt x="4244" y="196"/>
                </a:lnTo>
                <a:lnTo>
                  <a:pt x="4265" y="197"/>
                </a:lnTo>
                <a:lnTo>
                  <a:pt x="4279" y="198"/>
                </a:lnTo>
                <a:lnTo>
                  <a:pt x="4285" y="198"/>
                </a:lnTo>
                <a:lnTo>
                  <a:pt x="4298" y="198"/>
                </a:lnTo>
                <a:lnTo>
                  <a:pt x="4307" y="199"/>
                </a:lnTo>
                <a:lnTo>
                  <a:pt x="4309" y="199"/>
                </a:lnTo>
                <a:lnTo>
                  <a:pt x="4343" y="199"/>
                </a:lnTo>
                <a:lnTo>
                  <a:pt x="4347" y="199"/>
                </a:lnTo>
                <a:lnTo>
                  <a:pt x="4393" y="202"/>
                </a:lnTo>
                <a:lnTo>
                  <a:pt x="4411" y="203"/>
                </a:lnTo>
                <a:lnTo>
                  <a:pt x="4432" y="203"/>
                </a:lnTo>
                <a:lnTo>
                  <a:pt x="4437" y="204"/>
                </a:lnTo>
                <a:lnTo>
                  <a:pt x="4461" y="207"/>
                </a:lnTo>
                <a:lnTo>
                  <a:pt x="4470" y="206"/>
                </a:lnTo>
                <a:lnTo>
                  <a:pt x="4485" y="205"/>
                </a:lnTo>
                <a:lnTo>
                  <a:pt x="4500" y="206"/>
                </a:lnTo>
                <a:lnTo>
                  <a:pt x="4512" y="206"/>
                </a:lnTo>
                <a:lnTo>
                  <a:pt x="4527" y="206"/>
                </a:lnTo>
                <a:lnTo>
                  <a:pt x="4541" y="206"/>
                </a:lnTo>
                <a:lnTo>
                  <a:pt x="4561" y="204"/>
                </a:lnTo>
                <a:lnTo>
                  <a:pt x="4572" y="204"/>
                </a:lnTo>
                <a:lnTo>
                  <a:pt x="4582" y="204"/>
                </a:lnTo>
                <a:lnTo>
                  <a:pt x="4604" y="205"/>
                </a:lnTo>
                <a:lnTo>
                  <a:pt x="4612" y="206"/>
                </a:lnTo>
                <a:lnTo>
                  <a:pt x="4626" y="206"/>
                </a:lnTo>
                <a:lnTo>
                  <a:pt x="4641" y="207"/>
                </a:lnTo>
                <a:lnTo>
                  <a:pt x="4658" y="205"/>
                </a:lnTo>
                <a:lnTo>
                  <a:pt x="4666" y="204"/>
                </a:lnTo>
                <a:lnTo>
                  <a:pt x="4681" y="201"/>
                </a:lnTo>
                <a:lnTo>
                  <a:pt x="4693" y="199"/>
                </a:lnTo>
                <a:lnTo>
                  <a:pt x="4711" y="198"/>
                </a:lnTo>
                <a:lnTo>
                  <a:pt x="4721" y="197"/>
                </a:lnTo>
                <a:lnTo>
                  <a:pt x="4742" y="193"/>
                </a:lnTo>
                <a:lnTo>
                  <a:pt x="4760" y="192"/>
                </a:lnTo>
                <a:lnTo>
                  <a:pt x="4772" y="191"/>
                </a:lnTo>
                <a:lnTo>
                  <a:pt x="4783" y="190"/>
                </a:lnTo>
                <a:lnTo>
                  <a:pt x="4791" y="190"/>
                </a:lnTo>
                <a:lnTo>
                  <a:pt x="4797" y="190"/>
                </a:lnTo>
                <a:lnTo>
                  <a:pt x="4802" y="190"/>
                </a:lnTo>
                <a:lnTo>
                  <a:pt x="4808" y="189"/>
                </a:lnTo>
                <a:lnTo>
                  <a:pt x="4818" y="189"/>
                </a:lnTo>
                <a:lnTo>
                  <a:pt x="4824" y="188"/>
                </a:lnTo>
                <a:lnTo>
                  <a:pt x="4834" y="188"/>
                </a:lnTo>
                <a:lnTo>
                  <a:pt x="4841" y="188"/>
                </a:lnTo>
                <a:lnTo>
                  <a:pt x="4848" y="188"/>
                </a:lnTo>
                <a:lnTo>
                  <a:pt x="4852" y="188"/>
                </a:lnTo>
                <a:lnTo>
                  <a:pt x="4861" y="188"/>
                </a:lnTo>
                <a:lnTo>
                  <a:pt x="4867" y="188"/>
                </a:lnTo>
                <a:lnTo>
                  <a:pt x="4875" y="188"/>
                </a:lnTo>
                <a:lnTo>
                  <a:pt x="4883" y="188"/>
                </a:lnTo>
                <a:lnTo>
                  <a:pt x="4890" y="188"/>
                </a:lnTo>
                <a:lnTo>
                  <a:pt x="4900" y="189"/>
                </a:lnTo>
                <a:lnTo>
                  <a:pt x="4907" y="189"/>
                </a:lnTo>
                <a:lnTo>
                  <a:pt x="4920" y="189"/>
                </a:lnTo>
                <a:lnTo>
                  <a:pt x="4930" y="189"/>
                </a:lnTo>
                <a:lnTo>
                  <a:pt x="4939" y="189"/>
                </a:lnTo>
                <a:lnTo>
                  <a:pt x="4948" y="188"/>
                </a:lnTo>
                <a:lnTo>
                  <a:pt x="4954" y="188"/>
                </a:lnTo>
                <a:lnTo>
                  <a:pt x="4960" y="188"/>
                </a:lnTo>
                <a:lnTo>
                  <a:pt x="4964" y="187"/>
                </a:lnTo>
                <a:lnTo>
                  <a:pt x="4968" y="187"/>
                </a:lnTo>
                <a:lnTo>
                  <a:pt x="4978" y="187"/>
                </a:lnTo>
                <a:lnTo>
                  <a:pt x="4982" y="187"/>
                </a:lnTo>
                <a:lnTo>
                  <a:pt x="4994" y="186"/>
                </a:lnTo>
                <a:lnTo>
                  <a:pt x="5005" y="185"/>
                </a:lnTo>
                <a:lnTo>
                  <a:pt x="5014" y="185"/>
                </a:lnTo>
                <a:lnTo>
                  <a:pt x="5027" y="184"/>
                </a:lnTo>
                <a:lnTo>
                  <a:pt x="5038" y="184"/>
                </a:lnTo>
                <a:lnTo>
                  <a:pt x="5047" y="183"/>
                </a:lnTo>
                <a:lnTo>
                  <a:pt x="5059" y="180"/>
                </a:lnTo>
                <a:lnTo>
                  <a:pt x="5076" y="178"/>
                </a:lnTo>
                <a:lnTo>
                  <a:pt x="5095" y="176"/>
                </a:lnTo>
                <a:lnTo>
                  <a:pt x="5111" y="175"/>
                </a:lnTo>
                <a:lnTo>
                  <a:pt x="5129" y="174"/>
                </a:lnTo>
                <a:lnTo>
                  <a:pt x="5151" y="174"/>
                </a:lnTo>
                <a:lnTo>
                  <a:pt x="5170" y="174"/>
                </a:lnTo>
                <a:lnTo>
                  <a:pt x="5195" y="174"/>
                </a:lnTo>
                <a:lnTo>
                  <a:pt x="5204" y="174"/>
                </a:lnTo>
                <a:lnTo>
                  <a:pt x="5214" y="174"/>
                </a:lnTo>
                <a:lnTo>
                  <a:pt x="5222" y="174"/>
                </a:lnTo>
                <a:lnTo>
                  <a:pt x="5231" y="174"/>
                </a:lnTo>
                <a:lnTo>
                  <a:pt x="5236" y="174"/>
                </a:lnTo>
                <a:lnTo>
                  <a:pt x="5240" y="174"/>
                </a:lnTo>
                <a:lnTo>
                  <a:pt x="5249" y="174"/>
                </a:lnTo>
                <a:lnTo>
                  <a:pt x="5253" y="174"/>
                </a:lnTo>
                <a:lnTo>
                  <a:pt x="5259" y="174"/>
                </a:lnTo>
                <a:lnTo>
                  <a:pt x="5262" y="174"/>
                </a:lnTo>
                <a:lnTo>
                  <a:pt x="5269" y="174"/>
                </a:lnTo>
                <a:lnTo>
                  <a:pt x="5273" y="174"/>
                </a:lnTo>
                <a:lnTo>
                  <a:pt x="5280" y="174"/>
                </a:lnTo>
                <a:lnTo>
                  <a:pt x="5288" y="174"/>
                </a:lnTo>
                <a:lnTo>
                  <a:pt x="5300" y="175"/>
                </a:lnTo>
                <a:lnTo>
                  <a:pt x="5313" y="175"/>
                </a:lnTo>
                <a:lnTo>
                  <a:pt x="5319" y="175"/>
                </a:lnTo>
                <a:lnTo>
                  <a:pt x="5332" y="175"/>
                </a:lnTo>
                <a:lnTo>
                  <a:pt x="5342" y="175"/>
                </a:lnTo>
                <a:lnTo>
                  <a:pt x="5353" y="175"/>
                </a:lnTo>
                <a:lnTo>
                  <a:pt x="5372" y="175"/>
                </a:lnTo>
                <a:lnTo>
                  <a:pt x="5385" y="176"/>
                </a:lnTo>
                <a:lnTo>
                  <a:pt x="5390" y="176"/>
                </a:lnTo>
                <a:lnTo>
                  <a:pt x="5394" y="176"/>
                </a:lnTo>
                <a:lnTo>
                  <a:pt x="5403" y="176"/>
                </a:lnTo>
                <a:lnTo>
                  <a:pt x="5407" y="176"/>
                </a:lnTo>
                <a:lnTo>
                  <a:pt x="5413" y="177"/>
                </a:lnTo>
                <a:lnTo>
                  <a:pt x="5421" y="178"/>
                </a:lnTo>
                <a:lnTo>
                  <a:pt x="5433" y="179"/>
                </a:lnTo>
                <a:lnTo>
                  <a:pt x="5445" y="181"/>
                </a:lnTo>
                <a:lnTo>
                  <a:pt x="5456" y="181"/>
                </a:lnTo>
                <a:lnTo>
                  <a:pt x="5469" y="183"/>
                </a:lnTo>
                <a:lnTo>
                  <a:pt x="5480" y="184"/>
                </a:lnTo>
                <a:lnTo>
                  <a:pt x="5489" y="184"/>
                </a:lnTo>
                <a:lnTo>
                  <a:pt x="5500" y="184"/>
                </a:lnTo>
                <a:lnTo>
                  <a:pt x="5504" y="184"/>
                </a:lnTo>
                <a:lnTo>
                  <a:pt x="5510" y="184"/>
                </a:lnTo>
                <a:lnTo>
                  <a:pt x="5517" y="184"/>
                </a:lnTo>
                <a:lnTo>
                  <a:pt x="5525" y="184"/>
                </a:lnTo>
                <a:lnTo>
                  <a:pt x="5532" y="183"/>
                </a:lnTo>
                <a:lnTo>
                  <a:pt x="5535" y="183"/>
                </a:lnTo>
                <a:lnTo>
                  <a:pt x="5541" y="181"/>
                </a:lnTo>
                <a:lnTo>
                  <a:pt x="5549" y="181"/>
                </a:lnTo>
                <a:lnTo>
                  <a:pt x="5560" y="181"/>
                </a:lnTo>
                <a:lnTo>
                  <a:pt x="5563" y="181"/>
                </a:lnTo>
                <a:lnTo>
                  <a:pt x="5572" y="181"/>
                </a:lnTo>
                <a:lnTo>
                  <a:pt x="5576" y="181"/>
                </a:lnTo>
                <a:lnTo>
                  <a:pt x="5581" y="181"/>
                </a:lnTo>
                <a:lnTo>
                  <a:pt x="5586" y="181"/>
                </a:lnTo>
                <a:lnTo>
                  <a:pt x="5595" y="183"/>
                </a:lnTo>
                <a:lnTo>
                  <a:pt x="5603" y="183"/>
                </a:lnTo>
                <a:lnTo>
                  <a:pt x="5610" y="184"/>
                </a:lnTo>
                <a:lnTo>
                  <a:pt x="5614" y="184"/>
                </a:lnTo>
                <a:lnTo>
                  <a:pt x="5621" y="184"/>
                </a:lnTo>
                <a:lnTo>
                  <a:pt x="5626" y="184"/>
                </a:lnTo>
                <a:lnTo>
                  <a:pt x="5636" y="184"/>
                </a:lnTo>
                <a:lnTo>
                  <a:pt x="5648" y="185"/>
                </a:lnTo>
                <a:lnTo>
                  <a:pt x="5655" y="185"/>
                </a:lnTo>
                <a:lnTo>
                  <a:pt x="5662" y="185"/>
                </a:lnTo>
                <a:lnTo>
                  <a:pt x="5666" y="185"/>
                </a:lnTo>
                <a:lnTo>
                  <a:pt x="5677" y="185"/>
                </a:lnTo>
                <a:lnTo>
                  <a:pt x="5689" y="185"/>
                </a:lnTo>
                <a:lnTo>
                  <a:pt x="5696" y="185"/>
                </a:lnTo>
                <a:lnTo>
                  <a:pt x="5706" y="186"/>
                </a:lnTo>
                <a:lnTo>
                  <a:pt x="5722" y="186"/>
                </a:lnTo>
                <a:lnTo>
                  <a:pt x="5726" y="186"/>
                </a:lnTo>
                <a:lnTo>
                  <a:pt x="5730" y="187"/>
                </a:lnTo>
                <a:lnTo>
                  <a:pt x="5737" y="187"/>
                </a:lnTo>
                <a:lnTo>
                  <a:pt x="5741" y="187"/>
                </a:lnTo>
                <a:lnTo>
                  <a:pt x="5748" y="187"/>
                </a:lnTo>
                <a:lnTo>
                  <a:pt x="5754" y="187"/>
                </a:lnTo>
                <a:lnTo>
                  <a:pt x="5760" y="187"/>
                </a:lnTo>
                <a:lnTo>
                  <a:pt x="5765" y="187"/>
                </a:lnTo>
                <a:lnTo>
                  <a:pt x="5776" y="186"/>
                </a:lnTo>
                <a:lnTo>
                  <a:pt x="5786" y="187"/>
                </a:lnTo>
                <a:lnTo>
                  <a:pt x="5802" y="187"/>
                </a:lnTo>
                <a:lnTo>
                  <a:pt x="5820" y="186"/>
                </a:lnTo>
                <a:lnTo>
                  <a:pt x="5833" y="186"/>
                </a:lnTo>
                <a:lnTo>
                  <a:pt x="5864" y="187"/>
                </a:lnTo>
                <a:lnTo>
                  <a:pt x="5877" y="187"/>
                </a:lnTo>
                <a:lnTo>
                  <a:pt x="5897" y="187"/>
                </a:lnTo>
                <a:lnTo>
                  <a:pt x="5916" y="188"/>
                </a:lnTo>
                <a:lnTo>
                  <a:pt x="5935" y="187"/>
                </a:lnTo>
                <a:lnTo>
                  <a:pt x="5958" y="186"/>
                </a:lnTo>
                <a:lnTo>
                  <a:pt x="5969" y="186"/>
                </a:lnTo>
                <a:lnTo>
                  <a:pt x="5980" y="185"/>
                </a:lnTo>
                <a:lnTo>
                  <a:pt x="6007" y="185"/>
                </a:lnTo>
                <a:lnTo>
                  <a:pt x="6022" y="185"/>
                </a:lnTo>
                <a:lnTo>
                  <a:pt x="6050" y="184"/>
                </a:lnTo>
                <a:lnTo>
                  <a:pt x="6062" y="183"/>
                </a:lnTo>
                <a:lnTo>
                  <a:pt x="6079" y="181"/>
                </a:lnTo>
                <a:lnTo>
                  <a:pt x="6107" y="180"/>
                </a:lnTo>
                <a:lnTo>
                  <a:pt x="6126" y="179"/>
                </a:lnTo>
                <a:lnTo>
                  <a:pt x="6140" y="178"/>
                </a:lnTo>
                <a:lnTo>
                  <a:pt x="6164" y="176"/>
                </a:lnTo>
                <a:lnTo>
                  <a:pt x="6179" y="175"/>
                </a:lnTo>
                <a:lnTo>
                  <a:pt x="6197" y="174"/>
                </a:lnTo>
                <a:lnTo>
                  <a:pt x="6218" y="172"/>
                </a:lnTo>
                <a:lnTo>
                  <a:pt x="6228" y="171"/>
                </a:lnTo>
                <a:lnTo>
                  <a:pt x="6242" y="170"/>
                </a:lnTo>
                <a:lnTo>
                  <a:pt x="6260" y="168"/>
                </a:lnTo>
                <a:lnTo>
                  <a:pt x="6274" y="167"/>
                </a:lnTo>
                <a:lnTo>
                  <a:pt x="6282" y="164"/>
                </a:lnTo>
                <a:lnTo>
                  <a:pt x="6297" y="160"/>
                </a:lnTo>
                <a:lnTo>
                  <a:pt x="6306" y="159"/>
                </a:lnTo>
                <a:lnTo>
                  <a:pt x="6324" y="155"/>
                </a:lnTo>
                <a:lnTo>
                  <a:pt x="6335" y="155"/>
                </a:lnTo>
                <a:lnTo>
                  <a:pt x="6351" y="155"/>
                </a:lnTo>
                <a:lnTo>
                  <a:pt x="6367" y="155"/>
                </a:lnTo>
                <a:lnTo>
                  <a:pt x="6383" y="155"/>
                </a:lnTo>
                <a:lnTo>
                  <a:pt x="6399" y="154"/>
                </a:lnTo>
                <a:lnTo>
                  <a:pt x="6421" y="154"/>
                </a:lnTo>
                <a:lnTo>
                  <a:pt x="6425" y="154"/>
                </a:lnTo>
                <a:lnTo>
                  <a:pt x="6437" y="154"/>
                </a:lnTo>
                <a:lnTo>
                  <a:pt x="6455" y="153"/>
                </a:lnTo>
                <a:lnTo>
                  <a:pt x="6472" y="152"/>
                </a:lnTo>
                <a:lnTo>
                  <a:pt x="6485" y="152"/>
                </a:lnTo>
                <a:lnTo>
                  <a:pt x="6499" y="154"/>
                </a:lnTo>
                <a:lnTo>
                  <a:pt x="6514" y="155"/>
                </a:lnTo>
                <a:lnTo>
                  <a:pt x="6531" y="157"/>
                </a:lnTo>
                <a:lnTo>
                  <a:pt x="6539" y="157"/>
                </a:lnTo>
                <a:lnTo>
                  <a:pt x="6552" y="158"/>
                </a:lnTo>
                <a:lnTo>
                  <a:pt x="6567" y="158"/>
                </a:lnTo>
                <a:lnTo>
                  <a:pt x="6585" y="157"/>
                </a:lnTo>
                <a:lnTo>
                  <a:pt x="6597" y="157"/>
                </a:lnTo>
                <a:lnTo>
                  <a:pt x="6617" y="157"/>
                </a:lnTo>
                <a:lnTo>
                  <a:pt x="6639" y="155"/>
                </a:lnTo>
                <a:lnTo>
                  <a:pt x="6653" y="154"/>
                </a:lnTo>
                <a:lnTo>
                  <a:pt x="6670" y="153"/>
                </a:lnTo>
                <a:lnTo>
                  <a:pt x="6687" y="153"/>
                </a:lnTo>
                <a:lnTo>
                  <a:pt x="6705" y="152"/>
                </a:lnTo>
                <a:lnTo>
                  <a:pt x="6721" y="151"/>
                </a:lnTo>
                <a:lnTo>
                  <a:pt x="6734" y="150"/>
                </a:lnTo>
                <a:lnTo>
                  <a:pt x="6753" y="150"/>
                </a:lnTo>
                <a:lnTo>
                  <a:pt x="6759" y="149"/>
                </a:lnTo>
                <a:lnTo>
                  <a:pt x="6768" y="149"/>
                </a:lnTo>
                <a:lnTo>
                  <a:pt x="6780" y="149"/>
                </a:lnTo>
                <a:lnTo>
                  <a:pt x="6788" y="148"/>
                </a:lnTo>
                <a:lnTo>
                  <a:pt x="6804" y="148"/>
                </a:lnTo>
                <a:lnTo>
                  <a:pt x="6827" y="146"/>
                </a:lnTo>
                <a:lnTo>
                  <a:pt x="6834" y="146"/>
                </a:lnTo>
                <a:lnTo>
                  <a:pt x="6840" y="145"/>
                </a:lnTo>
                <a:lnTo>
                  <a:pt x="6865" y="144"/>
                </a:lnTo>
                <a:lnTo>
                  <a:pt x="6888" y="142"/>
                </a:lnTo>
                <a:lnTo>
                  <a:pt x="6902" y="141"/>
                </a:lnTo>
                <a:lnTo>
                  <a:pt x="6917" y="140"/>
                </a:lnTo>
                <a:lnTo>
                  <a:pt x="6936" y="140"/>
                </a:lnTo>
                <a:lnTo>
                  <a:pt x="6956" y="139"/>
                </a:lnTo>
                <a:lnTo>
                  <a:pt x="6975" y="138"/>
                </a:lnTo>
                <a:lnTo>
                  <a:pt x="6990" y="137"/>
                </a:lnTo>
                <a:lnTo>
                  <a:pt x="7016" y="136"/>
                </a:lnTo>
                <a:lnTo>
                  <a:pt x="7032" y="134"/>
                </a:lnTo>
                <a:lnTo>
                  <a:pt x="7045" y="134"/>
                </a:lnTo>
                <a:lnTo>
                  <a:pt x="7059" y="133"/>
                </a:lnTo>
                <a:lnTo>
                  <a:pt x="7068" y="132"/>
                </a:lnTo>
                <a:lnTo>
                  <a:pt x="7079" y="131"/>
                </a:lnTo>
                <a:lnTo>
                  <a:pt x="7092" y="128"/>
                </a:lnTo>
                <a:lnTo>
                  <a:pt x="7098" y="126"/>
                </a:lnTo>
                <a:lnTo>
                  <a:pt x="7114" y="123"/>
                </a:lnTo>
                <a:lnTo>
                  <a:pt x="7126" y="120"/>
                </a:lnTo>
                <a:lnTo>
                  <a:pt x="7138" y="115"/>
                </a:lnTo>
                <a:lnTo>
                  <a:pt x="7151" y="111"/>
                </a:lnTo>
                <a:lnTo>
                  <a:pt x="7159" y="108"/>
                </a:lnTo>
                <a:lnTo>
                  <a:pt x="7171" y="107"/>
                </a:lnTo>
                <a:lnTo>
                  <a:pt x="7183" y="107"/>
                </a:lnTo>
                <a:lnTo>
                  <a:pt x="7190" y="103"/>
                </a:lnTo>
                <a:lnTo>
                  <a:pt x="7200" y="102"/>
                </a:lnTo>
                <a:lnTo>
                  <a:pt x="7209" y="102"/>
                </a:lnTo>
                <a:lnTo>
                  <a:pt x="7213" y="102"/>
                </a:lnTo>
                <a:lnTo>
                  <a:pt x="7222" y="102"/>
                </a:lnTo>
                <a:lnTo>
                  <a:pt x="7232" y="102"/>
                </a:lnTo>
                <a:lnTo>
                  <a:pt x="7243" y="103"/>
                </a:lnTo>
                <a:lnTo>
                  <a:pt x="7254" y="105"/>
                </a:lnTo>
                <a:lnTo>
                  <a:pt x="7265" y="106"/>
                </a:lnTo>
                <a:lnTo>
                  <a:pt x="7275" y="108"/>
                </a:lnTo>
                <a:lnTo>
                  <a:pt x="7285" y="109"/>
                </a:lnTo>
                <a:lnTo>
                  <a:pt x="7300" y="107"/>
                </a:lnTo>
                <a:lnTo>
                  <a:pt x="7314" y="105"/>
                </a:lnTo>
                <a:lnTo>
                  <a:pt x="7324" y="102"/>
                </a:lnTo>
                <a:lnTo>
                  <a:pt x="7333" y="100"/>
                </a:lnTo>
                <a:lnTo>
                  <a:pt x="7347" y="98"/>
                </a:lnTo>
                <a:lnTo>
                  <a:pt x="7368" y="95"/>
                </a:lnTo>
                <a:lnTo>
                  <a:pt x="7378" y="93"/>
                </a:lnTo>
                <a:lnTo>
                  <a:pt x="7387" y="92"/>
                </a:lnTo>
                <a:lnTo>
                  <a:pt x="7402" y="88"/>
                </a:lnTo>
                <a:lnTo>
                  <a:pt x="7409" y="87"/>
                </a:lnTo>
                <a:lnTo>
                  <a:pt x="7418" y="86"/>
                </a:lnTo>
                <a:lnTo>
                  <a:pt x="7432" y="71"/>
                </a:lnTo>
                <a:lnTo>
                  <a:pt x="7443" y="70"/>
                </a:lnTo>
                <a:lnTo>
                  <a:pt x="7452" y="69"/>
                </a:lnTo>
                <a:lnTo>
                  <a:pt x="7460" y="68"/>
                </a:lnTo>
                <a:lnTo>
                  <a:pt x="7470" y="68"/>
                </a:lnTo>
                <a:lnTo>
                  <a:pt x="7478" y="67"/>
                </a:lnTo>
                <a:lnTo>
                  <a:pt x="7486" y="65"/>
                </a:lnTo>
                <a:lnTo>
                  <a:pt x="7501" y="64"/>
                </a:lnTo>
                <a:lnTo>
                  <a:pt x="7511" y="64"/>
                </a:lnTo>
                <a:lnTo>
                  <a:pt x="7525" y="63"/>
                </a:lnTo>
                <a:lnTo>
                  <a:pt x="7538" y="63"/>
                </a:lnTo>
                <a:lnTo>
                  <a:pt x="7551" y="63"/>
                </a:lnTo>
                <a:lnTo>
                  <a:pt x="7559" y="63"/>
                </a:lnTo>
                <a:lnTo>
                  <a:pt x="7563" y="63"/>
                </a:lnTo>
                <a:lnTo>
                  <a:pt x="7570" y="62"/>
                </a:lnTo>
                <a:lnTo>
                  <a:pt x="7578" y="62"/>
                </a:lnTo>
                <a:lnTo>
                  <a:pt x="7594" y="62"/>
                </a:lnTo>
                <a:lnTo>
                  <a:pt x="7607" y="61"/>
                </a:lnTo>
                <a:lnTo>
                  <a:pt x="7618" y="61"/>
                </a:lnTo>
                <a:lnTo>
                  <a:pt x="7628" y="59"/>
                </a:lnTo>
                <a:lnTo>
                  <a:pt x="7647" y="59"/>
                </a:lnTo>
                <a:lnTo>
                  <a:pt x="7660" y="59"/>
                </a:lnTo>
                <a:lnTo>
                  <a:pt x="7670" y="59"/>
                </a:lnTo>
                <a:lnTo>
                  <a:pt x="7687" y="58"/>
                </a:lnTo>
                <a:lnTo>
                  <a:pt x="7704" y="57"/>
                </a:lnTo>
                <a:lnTo>
                  <a:pt x="7716" y="56"/>
                </a:lnTo>
                <a:lnTo>
                  <a:pt x="7732" y="56"/>
                </a:lnTo>
                <a:lnTo>
                  <a:pt x="7751" y="55"/>
                </a:lnTo>
                <a:lnTo>
                  <a:pt x="7771" y="55"/>
                </a:lnTo>
                <a:lnTo>
                  <a:pt x="7793" y="55"/>
                </a:lnTo>
                <a:lnTo>
                  <a:pt x="7819" y="54"/>
                </a:lnTo>
                <a:lnTo>
                  <a:pt x="7840" y="54"/>
                </a:lnTo>
                <a:lnTo>
                  <a:pt x="7850" y="54"/>
                </a:lnTo>
                <a:lnTo>
                  <a:pt x="7876" y="52"/>
                </a:lnTo>
                <a:lnTo>
                  <a:pt x="7895" y="51"/>
                </a:lnTo>
                <a:lnTo>
                  <a:pt x="7908" y="50"/>
                </a:lnTo>
                <a:lnTo>
                  <a:pt x="7938" y="49"/>
                </a:lnTo>
                <a:lnTo>
                  <a:pt x="7958" y="49"/>
                </a:lnTo>
                <a:lnTo>
                  <a:pt x="7973" y="48"/>
                </a:lnTo>
                <a:lnTo>
                  <a:pt x="7985" y="48"/>
                </a:lnTo>
                <a:lnTo>
                  <a:pt x="7996" y="47"/>
                </a:lnTo>
                <a:lnTo>
                  <a:pt x="8014" y="45"/>
                </a:lnTo>
                <a:lnTo>
                  <a:pt x="8028" y="43"/>
                </a:lnTo>
                <a:lnTo>
                  <a:pt x="8048" y="41"/>
                </a:lnTo>
                <a:lnTo>
                  <a:pt x="8073" y="38"/>
                </a:lnTo>
                <a:lnTo>
                  <a:pt x="8102" y="36"/>
                </a:lnTo>
                <a:lnTo>
                  <a:pt x="8121" y="35"/>
                </a:lnTo>
                <a:lnTo>
                  <a:pt x="8135" y="33"/>
                </a:lnTo>
                <a:lnTo>
                  <a:pt x="8148" y="32"/>
                </a:lnTo>
                <a:lnTo>
                  <a:pt x="8161" y="31"/>
                </a:lnTo>
                <a:lnTo>
                  <a:pt x="8175" y="30"/>
                </a:lnTo>
                <a:lnTo>
                  <a:pt x="8186" y="30"/>
                </a:lnTo>
                <a:lnTo>
                  <a:pt x="8195" y="29"/>
                </a:lnTo>
                <a:lnTo>
                  <a:pt x="8206" y="26"/>
                </a:lnTo>
                <a:lnTo>
                  <a:pt x="8221" y="25"/>
                </a:lnTo>
                <a:lnTo>
                  <a:pt x="8229" y="25"/>
                </a:lnTo>
                <a:lnTo>
                  <a:pt x="8243" y="24"/>
                </a:lnTo>
                <a:lnTo>
                  <a:pt x="8254" y="22"/>
                </a:lnTo>
                <a:lnTo>
                  <a:pt x="8264" y="20"/>
                </a:lnTo>
                <a:lnTo>
                  <a:pt x="8277" y="19"/>
                </a:lnTo>
                <a:lnTo>
                  <a:pt x="8292" y="18"/>
                </a:lnTo>
                <a:lnTo>
                  <a:pt x="8308" y="16"/>
                </a:lnTo>
                <a:lnTo>
                  <a:pt x="8320" y="12"/>
                </a:lnTo>
                <a:lnTo>
                  <a:pt x="8335" y="10"/>
                </a:lnTo>
                <a:lnTo>
                  <a:pt x="8349" y="8"/>
                </a:lnTo>
                <a:lnTo>
                  <a:pt x="8366" y="6"/>
                </a:lnTo>
                <a:lnTo>
                  <a:pt x="8402" y="3"/>
                </a:lnTo>
                <a:lnTo>
                  <a:pt x="8426" y="0"/>
                </a:lnTo>
                <a:lnTo>
                  <a:pt x="8426" y="0"/>
                </a:lnTo>
                <a:lnTo>
                  <a:pt x="8402" y="3"/>
                </a:lnTo>
                <a:lnTo>
                  <a:pt x="8366" y="6"/>
                </a:lnTo>
                <a:lnTo>
                  <a:pt x="8349" y="8"/>
                </a:lnTo>
                <a:lnTo>
                  <a:pt x="8335" y="10"/>
                </a:lnTo>
                <a:lnTo>
                  <a:pt x="8320" y="12"/>
                </a:lnTo>
                <a:lnTo>
                  <a:pt x="8308" y="16"/>
                </a:lnTo>
                <a:lnTo>
                  <a:pt x="8292" y="18"/>
                </a:lnTo>
                <a:lnTo>
                  <a:pt x="8277" y="19"/>
                </a:lnTo>
                <a:lnTo>
                  <a:pt x="8264" y="20"/>
                </a:lnTo>
                <a:lnTo>
                  <a:pt x="8254" y="22"/>
                </a:lnTo>
                <a:lnTo>
                  <a:pt x="8243" y="24"/>
                </a:lnTo>
                <a:lnTo>
                  <a:pt x="8229" y="25"/>
                </a:lnTo>
                <a:lnTo>
                  <a:pt x="8221" y="25"/>
                </a:lnTo>
                <a:lnTo>
                  <a:pt x="8206" y="26"/>
                </a:lnTo>
                <a:lnTo>
                  <a:pt x="8195" y="29"/>
                </a:lnTo>
                <a:lnTo>
                  <a:pt x="8186" y="30"/>
                </a:lnTo>
                <a:lnTo>
                  <a:pt x="8175" y="30"/>
                </a:lnTo>
                <a:lnTo>
                  <a:pt x="8161" y="31"/>
                </a:lnTo>
                <a:lnTo>
                  <a:pt x="8148" y="32"/>
                </a:lnTo>
                <a:lnTo>
                  <a:pt x="8135" y="33"/>
                </a:lnTo>
                <a:lnTo>
                  <a:pt x="8121" y="35"/>
                </a:lnTo>
                <a:lnTo>
                  <a:pt x="8102" y="36"/>
                </a:lnTo>
                <a:lnTo>
                  <a:pt x="8073" y="38"/>
                </a:lnTo>
                <a:lnTo>
                  <a:pt x="8048" y="41"/>
                </a:lnTo>
                <a:lnTo>
                  <a:pt x="8028" y="43"/>
                </a:lnTo>
                <a:lnTo>
                  <a:pt x="8014" y="45"/>
                </a:lnTo>
                <a:lnTo>
                  <a:pt x="7996" y="47"/>
                </a:lnTo>
                <a:lnTo>
                  <a:pt x="7985" y="48"/>
                </a:lnTo>
                <a:lnTo>
                  <a:pt x="7973" y="48"/>
                </a:lnTo>
                <a:lnTo>
                  <a:pt x="7958" y="49"/>
                </a:lnTo>
                <a:lnTo>
                  <a:pt x="7938" y="49"/>
                </a:lnTo>
                <a:lnTo>
                  <a:pt x="7908" y="50"/>
                </a:lnTo>
                <a:lnTo>
                  <a:pt x="7895" y="51"/>
                </a:lnTo>
                <a:lnTo>
                  <a:pt x="7876" y="52"/>
                </a:lnTo>
                <a:lnTo>
                  <a:pt x="7850" y="54"/>
                </a:lnTo>
                <a:lnTo>
                  <a:pt x="7840" y="54"/>
                </a:lnTo>
                <a:lnTo>
                  <a:pt x="7819" y="54"/>
                </a:lnTo>
                <a:lnTo>
                  <a:pt x="7793" y="55"/>
                </a:lnTo>
                <a:lnTo>
                  <a:pt x="7771" y="55"/>
                </a:lnTo>
                <a:lnTo>
                  <a:pt x="7751" y="55"/>
                </a:lnTo>
                <a:lnTo>
                  <a:pt x="7732" y="56"/>
                </a:lnTo>
                <a:lnTo>
                  <a:pt x="7716" y="56"/>
                </a:lnTo>
                <a:lnTo>
                  <a:pt x="7704" y="57"/>
                </a:lnTo>
                <a:lnTo>
                  <a:pt x="7687" y="58"/>
                </a:lnTo>
                <a:lnTo>
                  <a:pt x="7670" y="59"/>
                </a:lnTo>
                <a:lnTo>
                  <a:pt x="7660" y="59"/>
                </a:lnTo>
                <a:lnTo>
                  <a:pt x="7647" y="59"/>
                </a:lnTo>
                <a:lnTo>
                  <a:pt x="7628" y="59"/>
                </a:lnTo>
                <a:lnTo>
                  <a:pt x="7618" y="61"/>
                </a:lnTo>
                <a:lnTo>
                  <a:pt x="7607" y="61"/>
                </a:lnTo>
                <a:lnTo>
                  <a:pt x="7594" y="62"/>
                </a:lnTo>
                <a:lnTo>
                  <a:pt x="7578" y="62"/>
                </a:lnTo>
                <a:lnTo>
                  <a:pt x="7570" y="62"/>
                </a:lnTo>
                <a:lnTo>
                  <a:pt x="7563" y="63"/>
                </a:lnTo>
                <a:lnTo>
                  <a:pt x="7559" y="63"/>
                </a:lnTo>
                <a:lnTo>
                  <a:pt x="7551" y="63"/>
                </a:lnTo>
                <a:lnTo>
                  <a:pt x="7538" y="63"/>
                </a:lnTo>
                <a:lnTo>
                  <a:pt x="7525" y="63"/>
                </a:lnTo>
                <a:lnTo>
                  <a:pt x="7511" y="64"/>
                </a:lnTo>
                <a:lnTo>
                  <a:pt x="7501" y="64"/>
                </a:lnTo>
                <a:lnTo>
                  <a:pt x="7486" y="65"/>
                </a:lnTo>
                <a:lnTo>
                  <a:pt x="7478" y="67"/>
                </a:lnTo>
                <a:lnTo>
                  <a:pt x="7470" y="68"/>
                </a:lnTo>
                <a:lnTo>
                  <a:pt x="7460" y="68"/>
                </a:lnTo>
                <a:lnTo>
                  <a:pt x="7452" y="69"/>
                </a:lnTo>
                <a:lnTo>
                  <a:pt x="7443" y="70"/>
                </a:lnTo>
                <a:lnTo>
                  <a:pt x="7432" y="71"/>
                </a:lnTo>
                <a:lnTo>
                  <a:pt x="7418" y="86"/>
                </a:lnTo>
                <a:lnTo>
                  <a:pt x="7409" y="87"/>
                </a:lnTo>
                <a:lnTo>
                  <a:pt x="7402" y="88"/>
                </a:lnTo>
                <a:lnTo>
                  <a:pt x="7387" y="92"/>
                </a:lnTo>
                <a:lnTo>
                  <a:pt x="7378" y="93"/>
                </a:lnTo>
                <a:lnTo>
                  <a:pt x="7368" y="95"/>
                </a:lnTo>
                <a:lnTo>
                  <a:pt x="7347" y="98"/>
                </a:lnTo>
                <a:lnTo>
                  <a:pt x="7333" y="100"/>
                </a:lnTo>
                <a:lnTo>
                  <a:pt x="7324" y="102"/>
                </a:lnTo>
                <a:lnTo>
                  <a:pt x="7314" y="105"/>
                </a:lnTo>
                <a:lnTo>
                  <a:pt x="7300" y="107"/>
                </a:lnTo>
                <a:lnTo>
                  <a:pt x="7285" y="109"/>
                </a:lnTo>
                <a:lnTo>
                  <a:pt x="7275" y="108"/>
                </a:lnTo>
                <a:lnTo>
                  <a:pt x="7265" y="106"/>
                </a:lnTo>
                <a:lnTo>
                  <a:pt x="7254" y="105"/>
                </a:lnTo>
                <a:lnTo>
                  <a:pt x="7243" y="103"/>
                </a:lnTo>
                <a:lnTo>
                  <a:pt x="7232" y="102"/>
                </a:lnTo>
                <a:lnTo>
                  <a:pt x="7222" y="102"/>
                </a:lnTo>
                <a:lnTo>
                  <a:pt x="7213" y="102"/>
                </a:lnTo>
                <a:lnTo>
                  <a:pt x="7209" y="102"/>
                </a:lnTo>
                <a:lnTo>
                  <a:pt x="7200" y="102"/>
                </a:lnTo>
                <a:lnTo>
                  <a:pt x="7190" y="103"/>
                </a:lnTo>
                <a:lnTo>
                  <a:pt x="7183" y="107"/>
                </a:lnTo>
                <a:lnTo>
                  <a:pt x="7171" y="107"/>
                </a:lnTo>
                <a:lnTo>
                  <a:pt x="7159" y="108"/>
                </a:lnTo>
                <a:lnTo>
                  <a:pt x="7151" y="111"/>
                </a:lnTo>
                <a:lnTo>
                  <a:pt x="7138" y="115"/>
                </a:lnTo>
                <a:lnTo>
                  <a:pt x="7126" y="120"/>
                </a:lnTo>
                <a:lnTo>
                  <a:pt x="7114" y="123"/>
                </a:lnTo>
                <a:lnTo>
                  <a:pt x="7098" y="126"/>
                </a:lnTo>
                <a:lnTo>
                  <a:pt x="7092" y="128"/>
                </a:lnTo>
                <a:lnTo>
                  <a:pt x="7079" y="131"/>
                </a:lnTo>
                <a:lnTo>
                  <a:pt x="7068" y="132"/>
                </a:lnTo>
                <a:lnTo>
                  <a:pt x="7059" y="133"/>
                </a:lnTo>
                <a:lnTo>
                  <a:pt x="7045" y="134"/>
                </a:lnTo>
                <a:lnTo>
                  <a:pt x="7032" y="134"/>
                </a:lnTo>
                <a:lnTo>
                  <a:pt x="7016" y="136"/>
                </a:lnTo>
                <a:lnTo>
                  <a:pt x="6990" y="137"/>
                </a:lnTo>
                <a:lnTo>
                  <a:pt x="6975" y="138"/>
                </a:lnTo>
                <a:lnTo>
                  <a:pt x="6956" y="139"/>
                </a:lnTo>
                <a:lnTo>
                  <a:pt x="6936" y="140"/>
                </a:lnTo>
                <a:lnTo>
                  <a:pt x="6917" y="140"/>
                </a:lnTo>
                <a:lnTo>
                  <a:pt x="6902" y="141"/>
                </a:lnTo>
                <a:lnTo>
                  <a:pt x="6888" y="142"/>
                </a:lnTo>
                <a:lnTo>
                  <a:pt x="6865" y="144"/>
                </a:lnTo>
                <a:lnTo>
                  <a:pt x="6840" y="145"/>
                </a:lnTo>
                <a:lnTo>
                  <a:pt x="6834" y="146"/>
                </a:lnTo>
                <a:lnTo>
                  <a:pt x="6827" y="146"/>
                </a:lnTo>
                <a:lnTo>
                  <a:pt x="6804" y="148"/>
                </a:lnTo>
                <a:lnTo>
                  <a:pt x="6788" y="148"/>
                </a:lnTo>
                <a:lnTo>
                  <a:pt x="6780" y="149"/>
                </a:lnTo>
                <a:lnTo>
                  <a:pt x="6768" y="149"/>
                </a:lnTo>
                <a:lnTo>
                  <a:pt x="6759" y="149"/>
                </a:lnTo>
                <a:lnTo>
                  <a:pt x="6753" y="150"/>
                </a:lnTo>
                <a:lnTo>
                  <a:pt x="6734" y="150"/>
                </a:lnTo>
                <a:lnTo>
                  <a:pt x="6721" y="151"/>
                </a:lnTo>
                <a:lnTo>
                  <a:pt x="6705" y="152"/>
                </a:lnTo>
                <a:lnTo>
                  <a:pt x="6687" y="153"/>
                </a:lnTo>
                <a:lnTo>
                  <a:pt x="6670" y="153"/>
                </a:lnTo>
                <a:lnTo>
                  <a:pt x="6653" y="154"/>
                </a:lnTo>
                <a:lnTo>
                  <a:pt x="6639" y="155"/>
                </a:lnTo>
                <a:lnTo>
                  <a:pt x="6617" y="157"/>
                </a:lnTo>
                <a:lnTo>
                  <a:pt x="6597" y="157"/>
                </a:lnTo>
                <a:lnTo>
                  <a:pt x="6585" y="157"/>
                </a:lnTo>
                <a:lnTo>
                  <a:pt x="6567" y="158"/>
                </a:lnTo>
                <a:lnTo>
                  <a:pt x="6552" y="158"/>
                </a:lnTo>
                <a:lnTo>
                  <a:pt x="6539" y="157"/>
                </a:lnTo>
                <a:lnTo>
                  <a:pt x="6531" y="157"/>
                </a:lnTo>
                <a:lnTo>
                  <a:pt x="6514" y="155"/>
                </a:lnTo>
                <a:lnTo>
                  <a:pt x="6499" y="154"/>
                </a:lnTo>
                <a:lnTo>
                  <a:pt x="6485" y="152"/>
                </a:lnTo>
                <a:lnTo>
                  <a:pt x="6472" y="152"/>
                </a:lnTo>
                <a:lnTo>
                  <a:pt x="6455" y="153"/>
                </a:lnTo>
                <a:lnTo>
                  <a:pt x="6437" y="154"/>
                </a:lnTo>
                <a:lnTo>
                  <a:pt x="6425" y="154"/>
                </a:lnTo>
                <a:lnTo>
                  <a:pt x="6421" y="154"/>
                </a:lnTo>
                <a:lnTo>
                  <a:pt x="6399" y="154"/>
                </a:lnTo>
                <a:lnTo>
                  <a:pt x="6383" y="155"/>
                </a:lnTo>
                <a:lnTo>
                  <a:pt x="6367" y="155"/>
                </a:lnTo>
                <a:lnTo>
                  <a:pt x="6351" y="155"/>
                </a:lnTo>
                <a:lnTo>
                  <a:pt x="6335" y="155"/>
                </a:lnTo>
                <a:lnTo>
                  <a:pt x="6324" y="155"/>
                </a:lnTo>
                <a:lnTo>
                  <a:pt x="6306" y="159"/>
                </a:lnTo>
                <a:lnTo>
                  <a:pt x="6297" y="160"/>
                </a:lnTo>
                <a:lnTo>
                  <a:pt x="6282" y="164"/>
                </a:lnTo>
                <a:lnTo>
                  <a:pt x="6274" y="167"/>
                </a:lnTo>
                <a:lnTo>
                  <a:pt x="6260" y="171"/>
                </a:lnTo>
                <a:lnTo>
                  <a:pt x="6242" y="175"/>
                </a:lnTo>
                <a:lnTo>
                  <a:pt x="6228" y="178"/>
                </a:lnTo>
                <a:lnTo>
                  <a:pt x="6218" y="179"/>
                </a:lnTo>
                <a:lnTo>
                  <a:pt x="6197" y="181"/>
                </a:lnTo>
                <a:lnTo>
                  <a:pt x="6179" y="185"/>
                </a:lnTo>
                <a:lnTo>
                  <a:pt x="6164" y="186"/>
                </a:lnTo>
                <a:lnTo>
                  <a:pt x="6140" y="188"/>
                </a:lnTo>
                <a:lnTo>
                  <a:pt x="6126" y="190"/>
                </a:lnTo>
                <a:lnTo>
                  <a:pt x="6107" y="191"/>
                </a:lnTo>
                <a:lnTo>
                  <a:pt x="6079" y="194"/>
                </a:lnTo>
                <a:lnTo>
                  <a:pt x="6062" y="196"/>
                </a:lnTo>
                <a:lnTo>
                  <a:pt x="6050" y="198"/>
                </a:lnTo>
                <a:lnTo>
                  <a:pt x="6022" y="199"/>
                </a:lnTo>
                <a:lnTo>
                  <a:pt x="6007" y="200"/>
                </a:lnTo>
                <a:lnTo>
                  <a:pt x="5980" y="201"/>
                </a:lnTo>
                <a:lnTo>
                  <a:pt x="5969" y="201"/>
                </a:lnTo>
                <a:lnTo>
                  <a:pt x="5958" y="202"/>
                </a:lnTo>
                <a:lnTo>
                  <a:pt x="5935" y="202"/>
                </a:lnTo>
                <a:lnTo>
                  <a:pt x="5916" y="203"/>
                </a:lnTo>
                <a:lnTo>
                  <a:pt x="5897" y="204"/>
                </a:lnTo>
                <a:lnTo>
                  <a:pt x="5877" y="205"/>
                </a:lnTo>
                <a:lnTo>
                  <a:pt x="5864" y="206"/>
                </a:lnTo>
                <a:lnTo>
                  <a:pt x="5833" y="205"/>
                </a:lnTo>
                <a:lnTo>
                  <a:pt x="5820" y="206"/>
                </a:lnTo>
                <a:lnTo>
                  <a:pt x="5802" y="206"/>
                </a:lnTo>
                <a:lnTo>
                  <a:pt x="5786" y="206"/>
                </a:lnTo>
                <a:lnTo>
                  <a:pt x="5776" y="206"/>
                </a:lnTo>
                <a:lnTo>
                  <a:pt x="5765" y="206"/>
                </a:lnTo>
                <a:lnTo>
                  <a:pt x="5760" y="206"/>
                </a:lnTo>
                <a:lnTo>
                  <a:pt x="5754" y="206"/>
                </a:lnTo>
                <a:lnTo>
                  <a:pt x="5748" y="206"/>
                </a:lnTo>
                <a:lnTo>
                  <a:pt x="5741" y="206"/>
                </a:lnTo>
                <a:lnTo>
                  <a:pt x="5737" y="206"/>
                </a:lnTo>
                <a:lnTo>
                  <a:pt x="5730" y="205"/>
                </a:lnTo>
                <a:lnTo>
                  <a:pt x="5726" y="205"/>
                </a:lnTo>
                <a:lnTo>
                  <a:pt x="5722" y="205"/>
                </a:lnTo>
                <a:lnTo>
                  <a:pt x="5706" y="205"/>
                </a:lnTo>
                <a:lnTo>
                  <a:pt x="5696" y="204"/>
                </a:lnTo>
                <a:lnTo>
                  <a:pt x="5689" y="204"/>
                </a:lnTo>
                <a:lnTo>
                  <a:pt x="5677" y="204"/>
                </a:lnTo>
                <a:lnTo>
                  <a:pt x="5666" y="204"/>
                </a:lnTo>
                <a:lnTo>
                  <a:pt x="5662" y="204"/>
                </a:lnTo>
                <a:lnTo>
                  <a:pt x="5655" y="204"/>
                </a:lnTo>
                <a:lnTo>
                  <a:pt x="5648" y="204"/>
                </a:lnTo>
                <a:lnTo>
                  <a:pt x="5636" y="204"/>
                </a:lnTo>
                <a:lnTo>
                  <a:pt x="5626" y="203"/>
                </a:lnTo>
                <a:lnTo>
                  <a:pt x="5621" y="203"/>
                </a:lnTo>
                <a:lnTo>
                  <a:pt x="5614" y="203"/>
                </a:lnTo>
                <a:lnTo>
                  <a:pt x="5610" y="203"/>
                </a:lnTo>
                <a:lnTo>
                  <a:pt x="5603" y="203"/>
                </a:lnTo>
                <a:lnTo>
                  <a:pt x="5595" y="202"/>
                </a:lnTo>
                <a:lnTo>
                  <a:pt x="5586" y="201"/>
                </a:lnTo>
                <a:lnTo>
                  <a:pt x="5581" y="201"/>
                </a:lnTo>
                <a:lnTo>
                  <a:pt x="5576" y="201"/>
                </a:lnTo>
                <a:lnTo>
                  <a:pt x="5572" y="201"/>
                </a:lnTo>
                <a:lnTo>
                  <a:pt x="5563" y="201"/>
                </a:lnTo>
                <a:lnTo>
                  <a:pt x="5560" y="201"/>
                </a:lnTo>
                <a:lnTo>
                  <a:pt x="5549" y="201"/>
                </a:lnTo>
                <a:lnTo>
                  <a:pt x="5541" y="201"/>
                </a:lnTo>
                <a:lnTo>
                  <a:pt x="5535" y="201"/>
                </a:lnTo>
                <a:lnTo>
                  <a:pt x="5532" y="201"/>
                </a:lnTo>
                <a:lnTo>
                  <a:pt x="5525" y="202"/>
                </a:lnTo>
                <a:lnTo>
                  <a:pt x="5517" y="203"/>
                </a:lnTo>
                <a:lnTo>
                  <a:pt x="5510" y="203"/>
                </a:lnTo>
                <a:lnTo>
                  <a:pt x="5504" y="203"/>
                </a:lnTo>
                <a:lnTo>
                  <a:pt x="5500" y="203"/>
                </a:lnTo>
                <a:lnTo>
                  <a:pt x="5489" y="203"/>
                </a:lnTo>
                <a:lnTo>
                  <a:pt x="5480" y="203"/>
                </a:lnTo>
                <a:lnTo>
                  <a:pt x="5469" y="202"/>
                </a:lnTo>
                <a:lnTo>
                  <a:pt x="5456" y="201"/>
                </a:lnTo>
                <a:lnTo>
                  <a:pt x="5445" y="201"/>
                </a:lnTo>
                <a:lnTo>
                  <a:pt x="5433" y="199"/>
                </a:lnTo>
                <a:lnTo>
                  <a:pt x="5421" y="198"/>
                </a:lnTo>
                <a:lnTo>
                  <a:pt x="5413" y="197"/>
                </a:lnTo>
                <a:lnTo>
                  <a:pt x="5407" y="196"/>
                </a:lnTo>
                <a:lnTo>
                  <a:pt x="5403" y="196"/>
                </a:lnTo>
                <a:lnTo>
                  <a:pt x="5394" y="196"/>
                </a:lnTo>
                <a:lnTo>
                  <a:pt x="5390" y="196"/>
                </a:lnTo>
                <a:lnTo>
                  <a:pt x="5385" y="196"/>
                </a:lnTo>
                <a:lnTo>
                  <a:pt x="5372" y="194"/>
                </a:lnTo>
                <a:lnTo>
                  <a:pt x="5353" y="194"/>
                </a:lnTo>
                <a:lnTo>
                  <a:pt x="5342" y="194"/>
                </a:lnTo>
                <a:lnTo>
                  <a:pt x="5332" y="194"/>
                </a:lnTo>
                <a:lnTo>
                  <a:pt x="5319" y="194"/>
                </a:lnTo>
                <a:lnTo>
                  <a:pt x="5313" y="194"/>
                </a:lnTo>
                <a:lnTo>
                  <a:pt x="5300" y="194"/>
                </a:lnTo>
                <a:lnTo>
                  <a:pt x="5288" y="194"/>
                </a:lnTo>
                <a:lnTo>
                  <a:pt x="5280" y="193"/>
                </a:lnTo>
                <a:lnTo>
                  <a:pt x="5273" y="193"/>
                </a:lnTo>
                <a:lnTo>
                  <a:pt x="5269" y="193"/>
                </a:lnTo>
                <a:lnTo>
                  <a:pt x="5262" y="193"/>
                </a:lnTo>
                <a:lnTo>
                  <a:pt x="5259" y="193"/>
                </a:lnTo>
                <a:lnTo>
                  <a:pt x="5253" y="193"/>
                </a:lnTo>
                <a:lnTo>
                  <a:pt x="5249" y="193"/>
                </a:lnTo>
                <a:lnTo>
                  <a:pt x="5240" y="193"/>
                </a:lnTo>
                <a:lnTo>
                  <a:pt x="5236" y="193"/>
                </a:lnTo>
                <a:lnTo>
                  <a:pt x="5231" y="193"/>
                </a:lnTo>
                <a:lnTo>
                  <a:pt x="5222" y="193"/>
                </a:lnTo>
                <a:lnTo>
                  <a:pt x="5214" y="193"/>
                </a:lnTo>
                <a:lnTo>
                  <a:pt x="5204" y="193"/>
                </a:lnTo>
                <a:lnTo>
                  <a:pt x="5195" y="193"/>
                </a:lnTo>
                <a:lnTo>
                  <a:pt x="5170" y="193"/>
                </a:lnTo>
                <a:lnTo>
                  <a:pt x="5151" y="193"/>
                </a:lnTo>
                <a:lnTo>
                  <a:pt x="5129" y="194"/>
                </a:lnTo>
                <a:lnTo>
                  <a:pt x="5111" y="194"/>
                </a:lnTo>
                <a:lnTo>
                  <a:pt x="5095" y="196"/>
                </a:lnTo>
                <a:lnTo>
                  <a:pt x="5076" y="198"/>
                </a:lnTo>
                <a:lnTo>
                  <a:pt x="5059" y="201"/>
                </a:lnTo>
                <a:lnTo>
                  <a:pt x="5047" y="202"/>
                </a:lnTo>
                <a:lnTo>
                  <a:pt x="5038" y="203"/>
                </a:lnTo>
                <a:lnTo>
                  <a:pt x="5027" y="204"/>
                </a:lnTo>
                <a:lnTo>
                  <a:pt x="5014" y="204"/>
                </a:lnTo>
                <a:lnTo>
                  <a:pt x="5005" y="205"/>
                </a:lnTo>
                <a:lnTo>
                  <a:pt x="4994" y="205"/>
                </a:lnTo>
                <a:lnTo>
                  <a:pt x="4982" y="206"/>
                </a:lnTo>
                <a:lnTo>
                  <a:pt x="4978" y="206"/>
                </a:lnTo>
                <a:lnTo>
                  <a:pt x="4968" y="207"/>
                </a:lnTo>
                <a:lnTo>
                  <a:pt x="4964" y="207"/>
                </a:lnTo>
                <a:lnTo>
                  <a:pt x="4960" y="207"/>
                </a:lnTo>
                <a:lnTo>
                  <a:pt x="4954" y="207"/>
                </a:lnTo>
                <a:lnTo>
                  <a:pt x="4948" y="207"/>
                </a:lnTo>
                <a:lnTo>
                  <a:pt x="4939" y="209"/>
                </a:lnTo>
                <a:lnTo>
                  <a:pt x="4930" y="209"/>
                </a:lnTo>
                <a:lnTo>
                  <a:pt x="4920" y="209"/>
                </a:lnTo>
                <a:lnTo>
                  <a:pt x="4907" y="209"/>
                </a:lnTo>
                <a:lnTo>
                  <a:pt x="4900" y="209"/>
                </a:lnTo>
                <a:lnTo>
                  <a:pt x="4890" y="209"/>
                </a:lnTo>
                <a:lnTo>
                  <a:pt x="4883" y="207"/>
                </a:lnTo>
                <a:lnTo>
                  <a:pt x="4875" y="207"/>
                </a:lnTo>
                <a:lnTo>
                  <a:pt x="4867" y="207"/>
                </a:lnTo>
                <a:lnTo>
                  <a:pt x="4861" y="207"/>
                </a:lnTo>
                <a:lnTo>
                  <a:pt x="4852" y="207"/>
                </a:lnTo>
                <a:lnTo>
                  <a:pt x="4848" y="207"/>
                </a:lnTo>
                <a:lnTo>
                  <a:pt x="4841" y="207"/>
                </a:lnTo>
                <a:lnTo>
                  <a:pt x="4834" y="207"/>
                </a:lnTo>
                <a:lnTo>
                  <a:pt x="4824" y="209"/>
                </a:lnTo>
                <a:lnTo>
                  <a:pt x="4818" y="209"/>
                </a:lnTo>
                <a:lnTo>
                  <a:pt x="4808" y="209"/>
                </a:lnTo>
                <a:lnTo>
                  <a:pt x="4802" y="210"/>
                </a:lnTo>
                <a:lnTo>
                  <a:pt x="4797" y="210"/>
                </a:lnTo>
                <a:lnTo>
                  <a:pt x="4791" y="210"/>
                </a:lnTo>
                <a:lnTo>
                  <a:pt x="4783" y="211"/>
                </a:lnTo>
                <a:lnTo>
                  <a:pt x="4772" y="212"/>
                </a:lnTo>
                <a:lnTo>
                  <a:pt x="4760" y="212"/>
                </a:lnTo>
                <a:lnTo>
                  <a:pt x="4742" y="213"/>
                </a:lnTo>
                <a:lnTo>
                  <a:pt x="4721" y="216"/>
                </a:lnTo>
                <a:lnTo>
                  <a:pt x="4711" y="217"/>
                </a:lnTo>
                <a:lnTo>
                  <a:pt x="4693" y="218"/>
                </a:lnTo>
                <a:lnTo>
                  <a:pt x="4681" y="221"/>
                </a:lnTo>
                <a:lnTo>
                  <a:pt x="4666" y="224"/>
                </a:lnTo>
                <a:lnTo>
                  <a:pt x="4658" y="225"/>
                </a:lnTo>
                <a:lnTo>
                  <a:pt x="4641" y="227"/>
                </a:lnTo>
                <a:lnTo>
                  <a:pt x="4626" y="226"/>
                </a:lnTo>
                <a:lnTo>
                  <a:pt x="4612" y="226"/>
                </a:lnTo>
                <a:lnTo>
                  <a:pt x="4604" y="225"/>
                </a:lnTo>
                <a:lnTo>
                  <a:pt x="4582" y="224"/>
                </a:lnTo>
                <a:lnTo>
                  <a:pt x="4572" y="224"/>
                </a:lnTo>
                <a:lnTo>
                  <a:pt x="4561" y="224"/>
                </a:lnTo>
                <a:lnTo>
                  <a:pt x="4541" y="226"/>
                </a:lnTo>
                <a:lnTo>
                  <a:pt x="4527" y="226"/>
                </a:lnTo>
                <a:lnTo>
                  <a:pt x="4512" y="226"/>
                </a:lnTo>
                <a:lnTo>
                  <a:pt x="4500" y="226"/>
                </a:lnTo>
                <a:lnTo>
                  <a:pt x="4485" y="226"/>
                </a:lnTo>
                <a:lnTo>
                  <a:pt x="4470" y="226"/>
                </a:lnTo>
                <a:lnTo>
                  <a:pt x="4461" y="227"/>
                </a:lnTo>
                <a:lnTo>
                  <a:pt x="4437" y="224"/>
                </a:lnTo>
                <a:lnTo>
                  <a:pt x="4432" y="224"/>
                </a:lnTo>
                <a:lnTo>
                  <a:pt x="4411" y="223"/>
                </a:lnTo>
                <a:lnTo>
                  <a:pt x="4393" y="222"/>
                </a:lnTo>
                <a:lnTo>
                  <a:pt x="4347" y="219"/>
                </a:lnTo>
                <a:lnTo>
                  <a:pt x="4343" y="218"/>
                </a:lnTo>
                <a:lnTo>
                  <a:pt x="4309" y="218"/>
                </a:lnTo>
                <a:lnTo>
                  <a:pt x="4307" y="218"/>
                </a:lnTo>
                <a:lnTo>
                  <a:pt x="4298" y="217"/>
                </a:lnTo>
                <a:lnTo>
                  <a:pt x="4285" y="217"/>
                </a:lnTo>
                <a:lnTo>
                  <a:pt x="4279" y="217"/>
                </a:lnTo>
                <a:lnTo>
                  <a:pt x="4265" y="217"/>
                </a:lnTo>
                <a:lnTo>
                  <a:pt x="4244" y="215"/>
                </a:lnTo>
                <a:lnTo>
                  <a:pt x="4230" y="215"/>
                </a:lnTo>
                <a:lnTo>
                  <a:pt x="4223" y="215"/>
                </a:lnTo>
                <a:lnTo>
                  <a:pt x="4204" y="215"/>
                </a:lnTo>
                <a:lnTo>
                  <a:pt x="4193" y="215"/>
                </a:lnTo>
                <a:lnTo>
                  <a:pt x="4158" y="215"/>
                </a:lnTo>
                <a:lnTo>
                  <a:pt x="4151" y="215"/>
                </a:lnTo>
                <a:lnTo>
                  <a:pt x="4145" y="215"/>
                </a:lnTo>
                <a:lnTo>
                  <a:pt x="4119" y="214"/>
                </a:lnTo>
                <a:lnTo>
                  <a:pt x="4107" y="214"/>
                </a:lnTo>
                <a:lnTo>
                  <a:pt x="4098" y="214"/>
                </a:lnTo>
                <a:lnTo>
                  <a:pt x="4088" y="214"/>
                </a:lnTo>
                <a:lnTo>
                  <a:pt x="4074" y="214"/>
                </a:lnTo>
                <a:lnTo>
                  <a:pt x="4061" y="214"/>
                </a:lnTo>
                <a:lnTo>
                  <a:pt x="4053" y="214"/>
                </a:lnTo>
                <a:lnTo>
                  <a:pt x="4044" y="214"/>
                </a:lnTo>
                <a:lnTo>
                  <a:pt x="4033" y="213"/>
                </a:lnTo>
                <a:lnTo>
                  <a:pt x="4018" y="213"/>
                </a:lnTo>
                <a:lnTo>
                  <a:pt x="4009" y="213"/>
                </a:lnTo>
                <a:lnTo>
                  <a:pt x="3994" y="212"/>
                </a:lnTo>
                <a:lnTo>
                  <a:pt x="3983" y="213"/>
                </a:lnTo>
                <a:lnTo>
                  <a:pt x="3978" y="213"/>
                </a:lnTo>
                <a:lnTo>
                  <a:pt x="3966" y="213"/>
                </a:lnTo>
                <a:lnTo>
                  <a:pt x="3957" y="212"/>
                </a:lnTo>
                <a:lnTo>
                  <a:pt x="3945" y="211"/>
                </a:lnTo>
                <a:lnTo>
                  <a:pt x="3931" y="210"/>
                </a:lnTo>
                <a:lnTo>
                  <a:pt x="3923" y="210"/>
                </a:lnTo>
                <a:lnTo>
                  <a:pt x="3917" y="210"/>
                </a:lnTo>
                <a:lnTo>
                  <a:pt x="3907" y="209"/>
                </a:lnTo>
                <a:lnTo>
                  <a:pt x="3900" y="207"/>
                </a:lnTo>
                <a:lnTo>
                  <a:pt x="3893" y="207"/>
                </a:lnTo>
                <a:lnTo>
                  <a:pt x="3887" y="207"/>
                </a:lnTo>
                <a:lnTo>
                  <a:pt x="3875" y="207"/>
                </a:lnTo>
                <a:lnTo>
                  <a:pt x="3869" y="207"/>
                </a:lnTo>
                <a:lnTo>
                  <a:pt x="3858" y="209"/>
                </a:lnTo>
                <a:lnTo>
                  <a:pt x="3850" y="209"/>
                </a:lnTo>
                <a:lnTo>
                  <a:pt x="3840" y="210"/>
                </a:lnTo>
                <a:lnTo>
                  <a:pt x="3833" y="210"/>
                </a:lnTo>
                <a:lnTo>
                  <a:pt x="3829" y="210"/>
                </a:lnTo>
                <a:lnTo>
                  <a:pt x="3818" y="211"/>
                </a:lnTo>
                <a:lnTo>
                  <a:pt x="3811" y="211"/>
                </a:lnTo>
                <a:lnTo>
                  <a:pt x="3801" y="212"/>
                </a:lnTo>
                <a:lnTo>
                  <a:pt x="3793" y="212"/>
                </a:lnTo>
                <a:lnTo>
                  <a:pt x="3786" y="212"/>
                </a:lnTo>
                <a:lnTo>
                  <a:pt x="3777" y="212"/>
                </a:lnTo>
                <a:lnTo>
                  <a:pt x="3768" y="212"/>
                </a:lnTo>
                <a:lnTo>
                  <a:pt x="3761" y="213"/>
                </a:lnTo>
                <a:lnTo>
                  <a:pt x="3755" y="213"/>
                </a:lnTo>
                <a:lnTo>
                  <a:pt x="3747" y="214"/>
                </a:lnTo>
                <a:lnTo>
                  <a:pt x="3740" y="214"/>
                </a:lnTo>
                <a:lnTo>
                  <a:pt x="3725" y="214"/>
                </a:lnTo>
                <a:lnTo>
                  <a:pt x="3723" y="214"/>
                </a:lnTo>
                <a:lnTo>
                  <a:pt x="3713" y="214"/>
                </a:lnTo>
                <a:lnTo>
                  <a:pt x="3703" y="214"/>
                </a:lnTo>
                <a:lnTo>
                  <a:pt x="3697" y="214"/>
                </a:lnTo>
                <a:lnTo>
                  <a:pt x="3687" y="214"/>
                </a:lnTo>
                <a:lnTo>
                  <a:pt x="3683" y="213"/>
                </a:lnTo>
                <a:lnTo>
                  <a:pt x="3674" y="213"/>
                </a:lnTo>
                <a:lnTo>
                  <a:pt x="3669" y="214"/>
                </a:lnTo>
                <a:lnTo>
                  <a:pt x="3660" y="216"/>
                </a:lnTo>
                <a:lnTo>
                  <a:pt x="3657" y="215"/>
                </a:lnTo>
                <a:lnTo>
                  <a:pt x="3650" y="215"/>
                </a:lnTo>
                <a:lnTo>
                  <a:pt x="3643" y="214"/>
                </a:lnTo>
                <a:lnTo>
                  <a:pt x="3634" y="213"/>
                </a:lnTo>
                <a:lnTo>
                  <a:pt x="3631" y="212"/>
                </a:lnTo>
                <a:lnTo>
                  <a:pt x="3625" y="212"/>
                </a:lnTo>
                <a:lnTo>
                  <a:pt x="3620" y="213"/>
                </a:lnTo>
                <a:lnTo>
                  <a:pt x="3614" y="213"/>
                </a:lnTo>
                <a:lnTo>
                  <a:pt x="3611" y="213"/>
                </a:lnTo>
                <a:lnTo>
                  <a:pt x="3603" y="213"/>
                </a:lnTo>
                <a:lnTo>
                  <a:pt x="3598" y="213"/>
                </a:lnTo>
                <a:lnTo>
                  <a:pt x="3590" y="212"/>
                </a:lnTo>
                <a:lnTo>
                  <a:pt x="3581" y="212"/>
                </a:lnTo>
                <a:lnTo>
                  <a:pt x="3572" y="212"/>
                </a:lnTo>
                <a:lnTo>
                  <a:pt x="3561" y="211"/>
                </a:lnTo>
                <a:lnTo>
                  <a:pt x="3554" y="211"/>
                </a:lnTo>
                <a:lnTo>
                  <a:pt x="3543" y="211"/>
                </a:lnTo>
                <a:lnTo>
                  <a:pt x="3536" y="210"/>
                </a:lnTo>
                <a:lnTo>
                  <a:pt x="3529" y="210"/>
                </a:lnTo>
                <a:lnTo>
                  <a:pt x="3522" y="209"/>
                </a:lnTo>
                <a:lnTo>
                  <a:pt x="3514" y="207"/>
                </a:lnTo>
                <a:lnTo>
                  <a:pt x="3506" y="207"/>
                </a:lnTo>
                <a:lnTo>
                  <a:pt x="3499" y="206"/>
                </a:lnTo>
                <a:lnTo>
                  <a:pt x="3492" y="206"/>
                </a:lnTo>
                <a:lnTo>
                  <a:pt x="3482" y="205"/>
                </a:lnTo>
                <a:lnTo>
                  <a:pt x="3476" y="204"/>
                </a:lnTo>
                <a:lnTo>
                  <a:pt x="3467" y="203"/>
                </a:lnTo>
                <a:lnTo>
                  <a:pt x="3455" y="203"/>
                </a:lnTo>
                <a:lnTo>
                  <a:pt x="3445" y="202"/>
                </a:lnTo>
                <a:lnTo>
                  <a:pt x="3441" y="201"/>
                </a:lnTo>
                <a:lnTo>
                  <a:pt x="3433" y="200"/>
                </a:lnTo>
                <a:lnTo>
                  <a:pt x="3425" y="201"/>
                </a:lnTo>
                <a:lnTo>
                  <a:pt x="3419" y="201"/>
                </a:lnTo>
                <a:lnTo>
                  <a:pt x="3413" y="201"/>
                </a:lnTo>
                <a:lnTo>
                  <a:pt x="3410" y="201"/>
                </a:lnTo>
                <a:lnTo>
                  <a:pt x="3399" y="203"/>
                </a:lnTo>
                <a:lnTo>
                  <a:pt x="3393" y="204"/>
                </a:lnTo>
                <a:lnTo>
                  <a:pt x="3385" y="204"/>
                </a:lnTo>
                <a:lnTo>
                  <a:pt x="3377" y="205"/>
                </a:lnTo>
                <a:lnTo>
                  <a:pt x="3364" y="204"/>
                </a:lnTo>
                <a:lnTo>
                  <a:pt x="3352" y="204"/>
                </a:lnTo>
                <a:lnTo>
                  <a:pt x="3346" y="204"/>
                </a:lnTo>
                <a:lnTo>
                  <a:pt x="3330" y="203"/>
                </a:lnTo>
                <a:lnTo>
                  <a:pt x="3324" y="203"/>
                </a:lnTo>
                <a:lnTo>
                  <a:pt x="3314" y="202"/>
                </a:lnTo>
                <a:lnTo>
                  <a:pt x="3307" y="202"/>
                </a:lnTo>
                <a:lnTo>
                  <a:pt x="3300" y="201"/>
                </a:lnTo>
                <a:lnTo>
                  <a:pt x="3294" y="201"/>
                </a:lnTo>
                <a:lnTo>
                  <a:pt x="3286" y="201"/>
                </a:lnTo>
                <a:lnTo>
                  <a:pt x="3281" y="201"/>
                </a:lnTo>
                <a:lnTo>
                  <a:pt x="3274" y="201"/>
                </a:lnTo>
                <a:lnTo>
                  <a:pt x="3269" y="201"/>
                </a:lnTo>
                <a:lnTo>
                  <a:pt x="3259" y="201"/>
                </a:lnTo>
                <a:lnTo>
                  <a:pt x="3256" y="201"/>
                </a:lnTo>
                <a:lnTo>
                  <a:pt x="3245" y="201"/>
                </a:lnTo>
                <a:lnTo>
                  <a:pt x="3236" y="201"/>
                </a:lnTo>
                <a:lnTo>
                  <a:pt x="3228" y="201"/>
                </a:lnTo>
                <a:lnTo>
                  <a:pt x="3218" y="201"/>
                </a:lnTo>
                <a:lnTo>
                  <a:pt x="3211" y="201"/>
                </a:lnTo>
                <a:lnTo>
                  <a:pt x="3202" y="201"/>
                </a:lnTo>
                <a:lnTo>
                  <a:pt x="3196" y="201"/>
                </a:lnTo>
                <a:lnTo>
                  <a:pt x="3183" y="201"/>
                </a:lnTo>
                <a:lnTo>
                  <a:pt x="3176" y="201"/>
                </a:lnTo>
                <a:lnTo>
                  <a:pt x="3168" y="200"/>
                </a:lnTo>
                <a:lnTo>
                  <a:pt x="3162" y="200"/>
                </a:lnTo>
                <a:lnTo>
                  <a:pt x="3162" y="200"/>
                </a:lnTo>
                <a:lnTo>
                  <a:pt x="3157" y="200"/>
                </a:lnTo>
                <a:lnTo>
                  <a:pt x="3146" y="199"/>
                </a:lnTo>
                <a:lnTo>
                  <a:pt x="3141" y="200"/>
                </a:lnTo>
                <a:lnTo>
                  <a:pt x="3130" y="200"/>
                </a:lnTo>
                <a:lnTo>
                  <a:pt x="3116" y="200"/>
                </a:lnTo>
                <a:lnTo>
                  <a:pt x="3114" y="200"/>
                </a:lnTo>
                <a:lnTo>
                  <a:pt x="3100" y="201"/>
                </a:lnTo>
                <a:lnTo>
                  <a:pt x="3086" y="202"/>
                </a:lnTo>
                <a:lnTo>
                  <a:pt x="3076" y="201"/>
                </a:lnTo>
                <a:lnTo>
                  <a:pt x="3071" y="201"/>
                </a:lnTo>
                <a:lnTo>
                  <a:pt x="3056" y="201"/>
                </a:lnTo>
                <a:lnTo>
                  <a:pt x="3038" y="201"/>
                </a:lnTo>
                <a:lnTo>
                  <a:pt x="3036" y="201"/>
                </a:lnTo>
                <a:lnTo>
                  <a:pt x="3019" y="202"/>
                </a:lnTo>
                <a:lnTo>
                  <a:pt x="3016" y="202"/>
                </a:lnTo>
                <a:lnTo>
                  <a:pt x="3007" y="201"/>
                </a:lnTo>
                <a:lnTo>
                  <a:pt x="3001" y="201"/>
                </a:lnTo>
                <a:lnTo>
                  <a:pt x="2992" y="201"/>
                </a:lnTo>
                <a:lnTo>
                  <a:pt x="2992" y="201"/>
                </a:lnTo>
                <a:lnTo>
                  <a:pt x="2991" y="201"/>
                </a:lnTo>
                <a:lnTo>
                  <a:pt x="2984" y="200"/>
                </a:lnTo>
                <a:lnTo>
                  <a:pt x="2974" y="200"/>
                </a:lnTo>
                <a:lnTo>
                  <a:pt x="2964" y="199"/>
                </a:lnTo>
                <a:lnTo>
                  <a:pt x="2955" y="199"/>
                </a:lnTo>
                <a:lnTo>
                  <a:pt x="2945" y="199"/>
                </a:lnTo>
                <a:lnTo>
                  <a:pt x="2941" y="199"/>
                </a:lnTo>
                <a:lnTo>
                  <a:pt x="2928" y="197"/>
                </a:lnTo>
                <a:lnTo>
                  <a:pt x="2918" y="196"/>
                </a:lnTo>
                <a:lnTo>
                  <a:pt x="2907" y="194"/>
                </a:lnTo>
                <a:lnTo>
                  <a:pt x="2886" y="191"/>
                </a:lnTo>
                <a:lnTo>
                  <a:pt x="2863" y="192"/>
                </a:lnTo>
                <a:lnTo>
                  <a:pt x="2846" y="192"/>
                </a:lnTo>
                <a:lnTo>
                  <a:pt x="2833" y="192"/>
                </a:lnTo>
                <a:lnTo>
                  <a:pt x="2818" y="193"/>
                </a:lnTo>
                <a:lnTo>
                  <a:pt x="2797" y="193"/>
                </a:lnTo>
                <a:lnTo>
                  <a:pt x="2781" y="193"/>
                </a:lnTo>
                <a:lnTo>
                  <a:pt x="2780" y="193"/>
                </a:lnTo>
                <a:lnTo>
                  <a:pt x="2663" y="203"/>
                </a:lnTo>
                <a:lnTo>
                  <a:pt x="2549" y="206"/>
                </a:lnTo>
                <a:lnTo>
                  <a:pt x="2518" y="207"/>
                </a:lnTo>
                <a:lnTo>
                  <a:pt x="2488" y="207"/>
                </a:lnTo>
                <a:lnTo>
                  <a:pt x="2438" y="210"/>
                </a:lnTo>
                <a:lnTo>
                  <a:pt x="2343" y="207"/>
                </a:lnTo>
                <a:lnTo>
                  <a:pt x="2213" y="206"/>
                </a:lnTo>
                <a:lnTo>
                  <a:pt x="2199" y="206"/>
                </a:lnTo>
                <a:lnTo>
                  <a:pt x="2145" y="205"/>
                </a:lnTo>
                <a:lnTo>
                  <a:pt x="2064" y="203"/>
                </a:lnTo>
                <a:lnTo>
                  <a:pt x="2001" y="193"/>
                </a:lnTo>
                <a:lnTo>
                  <a:pt x="1954" y="187"/>
                </a:lnTo>
                <a:lnTo>
                  <a:pt x="1886" y="176"/>
                </a:lnTo>
                <a:lnTo>
                  <a:pt x="1750" y="160"/>
                </a:lnTo>
                <a:lnTo>
                  <a:pt x="1667" y="151"/>
                </a:lnTo>
                <a:lnTo>
                  <a:pt x="1562" y="149"/>
                </a:lnTo>
                <a:lnTo>
                  <a:pt x="1050" y="149"/>
                </a:lnTo>
                <a:lnTo>
                  <a:pt x="258" y="155"/>
                </a:lnTo>
                <a:lnTo>
                  <a:pt x="0" y="157"/>
                </a:lnTo>
                <a:lnTo>
                  <a:pt x="0" y="157"/>
                </a:lnTo>
                <a:close/>
              </a:path>
            </a:pathLst>
          </a:custGeom>
          <a:solidFill>
            <a:srgbClr val="CCFFCC"/>
          </a:solidFill>
          <a:ln w="9525">
            <a:noFill/>
            <a:round/>
            <a:headEnd/>
            <a:tailEnd/>
          </a:ln>
        </p:spPr>
        <p:txBody>
          <a:bodyPr/>
          <a:lstStyle/>
          <a:p>
            <a:endParaRPr lang="en-GB"/>
          </a:p>
        </p:txBody>
      </p:sp>
      <p:sp>
        <p:nvSpPr>
          <p:cNvPr id="57" name="Freeform 2452"/>
          <p:cNvSpPr>
            <a:spLocks/>
          </p:cNvSpPr>
          <p:nvPr>
            <p:custDataLst>
              <p:tags r:id="rId48"/>
            </p:custDataLst>
          </p:nvPr>
        </p:nvSpPr>
        <p:spPr bwMode="auto">
          <a:xfrm>
            <a:off x="400988" y="2308232"/>
            <a:ext cx="8161157" cy="222771"/>
          </a:xfrm>
          <a:custGeom>
            <a:avLst/>
            <a:gdLst/>
            <a:ahLst/>
            <a:cxnLst>
              <a:cxn ang="0">
                <a:pos x="2518" y="207"/>
              </a:cxn>
              <a:cxn ang="0">
                <a:pos x="2964" y="199"/>
              </a:cxn>
              <a:cxn ang="0">
                <a:pos x="3114" y="200"/>
              </a:cxn>
              <a:cxn ang="0">
                <a:pos x="3245" y="201"/>
              </a:cxn>
              <a:cxn ang="0">
                <a:pos x="3385" y="204"/>
              </a:cxn>
              <a:cxn ang="0">
                <a:pos x="3514" y="207"/>
              </a:cxn>
              <a:cxn ang="0">
                <a:pos x="3634" y="213"/>
              </a:cxn>
              <a:cxn ang="0">
                <a:pos x="3761" y="213"/>
              </a:cxn>
              <a:cxn ang="0">
                <a:pos x="3900" y="207"/>
              </a:cxn>
              <a:cxn ang="0">
                <a:pos x="4074" y="214"/>
              </a:cxn>
              <a:cxn ang="0">
                <a:pos x="4307" y="218"/>
              </a:cxn>
              <a:cxn ang="0">
                <a:pos x="4582" y="224"/>
              </a:cxn>
              <a:cxn ang="0">
                <a:pos x="4802" y="210"/>
              </a:cxn>
              <a:cxn ang="0">
                <a:pos x="4939" y="209"/>
              </a:cxn>
              <a:cxn ang="0">
                <a:pos x="5111" y="194"/>
              </a:cxn>
              <a:cxn ang="0">
                <a:pos x="5280" y="193"/>
              </a:cxn>
              <a:cxn ang="0">
                <a:pos x="5445" y="201"/>
              </a:cxn>
              <a:cxn ang="0">
                <a:pos x="5576" y="201"/>
              </a:cxn>
              <a:cxn ang="0">
                <a:pos x="5706" y="205"/>
              </a:cxn>
              <a:cxn ang="0">
                <a:pos x="5897" y="204"/>
              </a:cxn>
              <a:cxn ang="0">
                <a:pos x="6218" y="179"/>
              </a:cxn>
              <a:cxn ang="0">
                <a:pos x="6455" y="153"/>
              </a:cxn>
              <a:cxn ang="0">
                <a:pos x="6721" y="151"/>
              </a:cxn>
              <a:cxn ang="0">
                <a:pos x="6975" y="138"/>
              </a:cxn>
              <a:cxn ang="0">
                <a:pos x="7190" y="103"/>
              </a:cxn>
              <a:cxn ang="0">
                <a:pos x="7378" y="93"/>
              </a:cxn>
              <a:cxn ang="0">
                <a:pos x="7559" y="63"/>
              </a:cxn>
              <a:cxn ang="0">
                <a:pos x="7793" y="55"/>
              </a:cxn>
              <a:cxn ang="0">
                <a:pos x="8121" y="35"/>
              </a:cxn>
              <a:cxn ang="0">
                <a:pos x="8335" y="10"/>
              </a:cxn>
              <a:cxn ang="0">
                <a:pos x="8229" y="25"/>
              </a:cxn>
              <a:cxn ang="0">
                <a:pos x="7973" y="48"/>
              </a:cxn>
              <a:cxn ang="0">
                <a:pos x="7660" y="59"/>
              </a:cxn>
              <a:cxn ang="0">
                <a:pos x="7470" y="68"/>
              </a:cxn>
              <a:cxn ang="0">
                <a:pos x="7275" y="108"/>
              </a:cxn>
              <a:cxn ang="0">
                <a:pos x="7098" y="126"/>
              </a:cxn>
              <a:cxn ang="0">
                <a:pos x="6834" y="146"/>
              </a:cxn>
              <a:cxn ang="0">
                <a:pos x="6585" y="157"/>
              </a:cxn>
              <a:cxn ang="0">
                <a:pos x="6335" y="155"/>
              </a:cxn>
              <a:cxn ang="0">
                <a:pos x="6062" y="196"/>
              </a:cxn>
              <a:cxn ang="0">
                <a:pos x="5765" y="210"/>
              </a:cxn>
              <a:cxn ang="0">
                <a:pos x="5636" y="206"/>
              </a:cxn>
              <a:cxn ang="0">
                <a:pos x="5525" y="205"/>
              </a:cxn>
              <a:cxn ang="0">
                <a:pos x="5385" y="199"/>
              </a:cxn>
              <a:cxn ang="0">
                <a:pos x="5236" y="197"/>
              </a:cxn>
              <a:cxn ang="0">
                <a:pos x="5005" y="207"/>
              </a:cxn>
              <a:cxn ang="0">
                <a:pos x="4867" y="211"/>
              </a:cxn>
              <a:cxn ang="0">
                <a:pos x="4711" y="221"/>
              </a:cxn>
              <a:cxn ang="0">
                <a:pos x="4470" y="229"/>
              </a:cxn>
              <a:cxn ang="0">
                <a:pos x="4204" y="218"/>
              </a:cxn>
              <a:cxn ang="0">
                <a:pos x="3983" y="215"/>
              </a:cxn>
              <a:cxn ang="0">
                <a:pos x="3833" y="213"/>
              </a:cxn>
              <a:cxn ang="0">
                <a:pos x="3697" y="217"/>
              </a:cxn>
              <a:cxn ang="0">
                <a:pos x="3590" y="215"/>
              </a:cxn>
              <a:cxn ang="0">
                <a:pos x="3445" y="204"/>
              </a:cxn>
              <a:cxn ang="0">
                <a:pos x="3307" y="204"/>
              </a:cxn>
              <a:cxn ang="0">
                <a:pos x="3176" y="203"/>
              </a:cxn>
              <a:cxn ang="0">
                <a:pos x="3019" y="205"/>
              </a:cxn>
              <a:cxn ang="0">
                <a:pos x="2863" y="196"/>
              </a:cxn>
              <a:cxn ang="0">
                <a:pos x="2001" y="193"/>
              </a:cxn>
            </a:cxnLst>
            <a:rect l="0" t="0" r="r" b="b"/>
            <a:pathLst>
              <a:path w="8426" h="230">
                <a:moveTo>
                  <a:pt x="0" y="157"/>
                </a:moveTo>
                <a:lnTo>
                  <a:pt x="258" y="155"/>
                </a:lnTo>
                <a:lnTo>
                  <a:pt x="1050" y="149"/>
                </a:lnTo>
                <a:lnTo>
                  <a:pt x="1562" y="149"/>
                </a:lnTo>
                <a:lnTo>
                  <a:pt x="1667" y="151"/>
                </a:lnTo>
                <a:lnTo>
                  <a:pt x="1750" y="160"/>
                </a:lnTo>
                <a:lnTo>
                  <a:pt x="1886" y="176"/>
                </a:lnTo>
                <a:lnTo>
                  <a:pt x="1954" y="187"/>
                </a:lnTo>
                <a:lnTo>
                  <a:pt x="2001" y="193"/>
                </a:lnTo>
                <a:lnTo>
                  <a:pt x="2064" y="203"/>
                </a:lnTo>
                <a:lnTo>
                  <a:pt x="2145" y="205"/>
                </a:lnTo>
                <a:lnTo>
                  <a:pt x="2199" y="206"/>
                </a:lnTo>
                <a:lnTo>
                  <a:pt x="2213" y="206"/>
                </a:lnTo>
                <a:lnTo>
                  <a:pt x="2343" y="207"/>
                </a:lnTo>
                <a:lnTo>
                  <a:pt x="2438" y="210"/>
                </a:lnTo>
                <a:lnTo>
                  <a:pt x="2488" y="207"/>
                </a:lnTo>
                <a:lnTo>
                  <a:pt x="2518" y="207"/>
                </a:lnTo>
                <a:lnTo>
                  <a:pt x="2549" y="206"/>
                </a:lnTo>
                <a:lnTo>
                  <a:pt x="2663" y="203"/>
                </a:lnTo>
                <a:lnTo>
                  <a:pt x="2780" y="193"/>
                </a:lnTo>
                <a:lnTo>
                  <a:pt x="2781" y="193"/>
                </a:lnTo>
                <a:lnTo>
                  <a:pt x="2797" y="193"/>
                </a:lnTo>
                <a:lnTo>
                  <a:pt x="2818" y="193"/>
                </a:lnTo>
                <a:lnTo>
                  <a:pt x="2833" y="192"/>
                </a:lnTo>
                <a:lnTo>
                  <a:pt x="2846" y="192"/>
                </a:lnTo>
                <a:lnTo>
                  <a:pt x="2863" y="192"/>
                </a:lnTo>
                <a:lnTo>
                  <a:pt x="2886" y="191"/>
                </a:lnTo>
                <a:lnTo>
                  <a:pt x="2907" y="194"/>
                </a:lnTo>
                <a:lnTo>
                  <a:pt x="2918" y="196"/>
                </a:lnTo>
                <a:lnTo>
                  <a:pt x="2928" y="197"/>
                </a:lnTo>
                <a:lnTo>
                  <a:pt x="2941" y="199"/>
                </a:lnTo>
                <a:lnTo>
                  <a:pt x="2945" y="199"/>
                </a:lnTo>
                <a:lnTo>
                  <a:pt x="2955" y="199"/>
                </a:lnTo>
                <a:lnTo>
                  <a:pt x="2964" y="199"/>
                </a:lnTo>
                <a:lnTo>
                  <a:pt x="2974" y="200"/>
                </a:lnTo>
                <a:lnTo>
                  <a:pt x="2984" y="200"/>
                </a:lnTo>
                <a:lnTo>
                  <a:pt x="2991" y="201"/>
                </a:lnTo>
                <a:lnTo>
                  <a:pt x="2992" y="201"/>
                </a:lnTo>
                <a:lnTo>
                  <a:pt x="2992" y="201"/>
                </a:lnTo>
                <a:lnTo>
                  <a:pt x="3001" y="201"/>
                </a:lnTo>
                <a:lnTo>
                  <a:pt x="3007" y="201"/>
                </a:lnTo>
                <a:lnTo>
                  <a:pt x="3016" y="202"/>
                </a:lnTo>
                <a:lnTo>
                  <a:pt x="3019" y="202"/>
                </a:lnTo>
                <a:lnTo>
                  <a:pt x="3036" y="201"/>
                </a:lnTo>
                <a:lnTo>
                  <a:pt x="3038" y="201"/>
                </a:lnTo>
                <a:lnTo>
                  <a:pt x="3056" y="201"/>
                </a:lnTo>
                <a:lnTo>
                  <a:pt x="3071" y="201"/>
                </a:lnTo>
                <a:lnTo>
                  <a:pt x="3076" y="201"/>
                </a:lnTo>
                <a:lnTo>
                  <a:pt x="3086" y="202"/>
                </a:lnTo>
                <a:lnTo>
                  <a:pt x="3100" y="201"/>
                </a:lnTo>
                <a:lnTo>
                  <a:pt x="3114" y="200"/>
                </a:lnTo>
                <a:lnTo>
                  <a:pt x="3116" y="200"/>
                </a:lnTo>
                <a:lnTo>
                  <a:pt x="3130" y="200"/>
                </a:lnTo>
                <a:lnTo>
                  <a:pt x="3141" y="200"/>
                </a:lnTo>
                <a:lnTo>
                  <a:pt x="3146" y="199"/>
                </a:lnTo>
                <a:lnTo>
                  <a:pt x="3157" y="200"/>
                </a:lnTo>
                <a:lnTo>
                  <a:pt x="3162" y="200"/>
                </a:lnTo>
                <a:lnTo>
                  <a:pt x="3162" y="200"/>
                </a:lnTo>
                <a:lnTo>
                  <a:pt x="3168" y="200"/>
                </a:lnTo>
                <a:lnTo>
                  <a:pt x="3176" y="201"/>
                </a:lnTo>
                <a:lnTo>
                  <a:pt x="3183" y="201"/>
                </a:lnTo>
                <a:lnTo>
                  <a:pt x="3196" y="201"/>
                </a:lnTo>
                <a:lnTo>
                  <a:pt x="3202" y="201"/>
                </a:lnTo>
                <a:lnTo>
                  <a:pt x="3211" y="201"/>
                </a:lnTo>
                <a:lnTo>
                  <a:pt x="3218" y="201"/>
                </a:lnTo>
                <a:lnTo>
                  <a:pt x="3228" y="201"/>
                </a:lnTo>
                <a:lnTo>
                  <a:pt x="3236" y="201"/>
                </a:lnTo>
                <a:lnTo>
                  <a:pt x="3245" y="201"/>
                </a:lnTo>
                <a:lnTo>
                  <a:pt x="3256" y="201"/>
                </a:lnTo>
                <a:lnTo>
                  <a:pt x="3259" y="201"/>
                </a:lnTo>
                <a:lnTo>
                  <a:pt x="3269" y="201"/>
                </a:lnTo>
                <a:lnTo>
                  <a:pt x="3274" y="201"/>
                </a:lnTo>
                <a:lnTo>
                  <a:pt x="3281" y="201"/>
                </a:lnTo>
                <a:lnTo>
                  <a:pt x="3286" y="201"/>
                </a:lnTo>
                <a:lnTo>
                  <a:pt x="3294" y="201"/>
                </a:lnTo>
                <a:lnTo>
                  <a:pt x="3300" y="201"/>
                </a:lnTo>
                <a:lnTo>
                  <a:pt x="3307" y="202"/>
                </a:lnTo>
                <a:lnTo>
                  <a:pt x="3314" y="202"/>
                </a:lnTo>
                <a:lnTo>
                  <a:pt x="3324" y="203"/>
                </a:lnTo>
                <a:lnTo>
                  <a:pt x="3330" y="203"/>
                </a:lnTo>
                <a:lnTo>
                  <a:pt x="3346" y="204"/>
                </a:lnTo>
                <a:lnTo>
                  <a:pt x="3352" y="204"/>
                </a:lnTo>
                <a:lnTo>
                  <a:pt x="3364" y="204"/>
                </a:lnTo>
                <a:lnTo>
                  <a:pt x="3377" y="205"/>
                </a:lnTo>
                <a:lnTo>
                  <a:pt x="3385" y="204"/>
                </a:lnTo>
                <a:lnTo>
                  <a:pt x="3393" y="204"/>
                </a:lnTo>
                <a:lnTo>
                  <a:pt x="3399" y="203"/>
                </a:lnTo>
                <a:lnTo>
                  <a:pt x="3410" y="201"/>
                </a:lnTo>
                <a:lnTo>
                  <a:pt x="3413" y="201"/>
                </a:lnTo>
                <a:lnTo>
                  <a:pt x="3419" y="201"/>
                </a:lnTo>
                <a:lnTo>
                  <a:pt x="3425" y="201"/>
                </a:lnTo>
                <a:lnTo>
                  <a:pt x="3433" y="200"/>
                </a:lnTo>
                <a:lnTo>
                  <a:pt x="3441" y="201"/>
                </a:lnTo>
                <a:lnTo>
                  <a:pt x="3445" y="202"/>
                </a:lnTo>
                <a:lnTo>
                  <a:pt x="3455" y="203"/>
                </a:lnTo>
                <a:lnTo>
                  <a:pt x="3467" y="203"/>
                </a:lnTo>
                <a:lnTo>
                  <a:pt x="3476" y="204"/>
                </a:lnTo>
                <a:lnTo>
                  <a:pt x="3482" y="205"/>
                </a:lnTo>
                <a:lnTo>
                  <a:pt x="3492" y="206"/>
                </a:lnTo>
                <a:lnTo>
                  <a:pt x="3499" y="206"/>
                </a:lnTo>
                <a:lnTo>
                  <a:pt x="3506" y="207"/>
                </a:lnTo>
                <a:lnTo>
                  <a:pt x="3514" y="207"/>
                </a:lnTo>
                <a:lnTo>
                  <a:pt x="3522" y="209"/>
                </a:lnTo>
                <a:lnTo>
                  <a:pt x="3529" y="210"/>
                </a:lnTo>
                <a:lnTo>
                  <a:pt x="3536" y="210"/>
                </a:lnTo>
                <a:lnTo>
                  <a:pt x="3543" y="211"/>
                </a:lnTo>
                <a:lnTo>
                  <a:pt x="3554" y="211"/>
                </a:lnTo>
                <a:lnTo>
                  <a:pt x="3561" y="211"/>
                </a:lnTo>
                <a:lnTo>
                  <a:pt x="3572" y="212"/>
                </a:lnTo>
                <a:lnTo>
                  <a:pt x="3581" y="212"/>
                </a:lnTo>
                <a:lnTo>
                  <a:pt x="3590" y="212"/>
                </a:lnTo>
                <a:lnTo>
                  <a:pt x="3598" y="213"/>
                </a:lnTo>
                <a:lnTo>
                  <a:pt x="3603" y="213"/>
                </a:lnTo>
                <a:lnTo>
                  <a:pt x="3611" y="213"/>
                </a:lnTo>
                <a:lnTo>
                  <a:pt x="3614" y="213"/>
                </a:lnTo>
                <a:lnTo>
                  <a:pt x="3620" y="213"/>
                </a:lnTo>
                <a:lnTo>
                  <a:pt x="3625" y="212"/>
                </a:lnTo>
                <a:lnTo>
                  <a:pt x="3631" y="212"/>
                </a:lnTo>
                <a:lnTo>
                  <a:pt x="3634" y="213"/>
                </a:lnTo>
                <a:lnTo>
                  <a:pt x="3643" y="214"/>
                </a:lnTo>
                <a:lnTo>
                  <a:pt x="3650" y="215"/>
                </a:lnTo>
                <a:lnTo>
                  <a:pt x="3657" y="215"/>
                </a:lnTo>
                <a:lnTo>
                  <a:pt x="3660" y="216"/>
                </a:lnTo>
                <a:lnTo>
                  <a:pt x="3669" y="214"/>
                </a:lnTo>
                <a:lnTo>
                  <a:pt x="3674" y="213"/>
                </a:lnTo>
                <a:lnTo>
                  <a:pt x="3683" y="213"/>
                </a:lnTo>
                <a:lnTo>
                  <a:pt x="3687" y="214"/>
                </a:lnTo>
                <a:lnTo>
                  <a:pt x="3697" y="214"/>
                </a:lnTo>
                <a:lnTo>
                  <a:pt x="3703" y="214"/>
                </a:lnTo>
                <a:lnTo>
                  <a:pt x="3713" y="214"/>
                </a:lnTo>
                <a:lnTo>
                  <a:pt x="3723" y="214"/>
                </a:lnTo>
                <a:lnTo>
                  <a:pt x="3725" y="214"/>
                </a:lnTo>
                <a:lnTo>
                  <a:pt x="3740" y="214"/>
                </a:lnTo>
                <a:lnTo>
                  <a:pt x="3747" y="214"/>
                </a:lnTo>
                <a:lnTo>
                  <a:pt x="3755" y="213"/>
                </a:lnTo>
                <a:lnTo>
                  <a:pt x="3761" y="213"/>
                </a:lnTo>
                <a:lnTo>
                  <a:pt x="3768" y="212"/>
                </a:lnTo>
                <a:lnTo>
                  <a:pt x="3777" y="212"/>
                </a:lnTo>
                <a:lnTo>
                  <a:pt x="3786" y="212"/>
                </a:lnTo>
                <a:lnTo>
                  <a:pt x="3793" y="212"/>
                </a:lnTo>
                <a:lnTo>
                  <a:pt x="3801" y="212"/>
                </a:lnTo>
                <a:lnTo>
                  <a:pt x="3811" y="211"/>
                </a:lnTo>
                <a:lnTo>
                  <a:pt x="3818" y="211"/>
                </a:lnTo>
                <a:lnTo>
                  <a:pt x="3829" y="210"/>
                </a:lnTo>
                <a:lnTo>
                  <a:pt x="3833" y="210"/>
                </a:lnTo>
                <a:lnTo>
                  <a:pt x="3840" y="210"/>
                </a:lnTo>
                <a:lnTo>
                  <a:pt x="3850" y="209"/>
                </a:lnTo>
                <a:lnTo>
                  <a:pt x="3858" y="209"/>
                </a:lnTo>
                <a:lnTo>
                  <a:pt x="3869" y="207"/>
                </a:lnTo>
                <a:lnTo>
                  <a:pt x="3875" y="207"/>
                </a:lnTo>
                <a:lnTo>
                  <a:pt x="3887" y="207"/>
                </a:lnTo>
                <a:lnTo>
                  <a:pt x="3893" y="207"/>
                </a:lnTo>
                <a:lnTo>
                  <a:pt x="3900" y="207"/>
                </a:lnTo>
                <a:lnTo>
                  <a:pt x="3907" y="209"/>
                </a:lnTo>
                <a:lnTo>
                  <a:pt x="3917" y="210"/>
                </a:lnTo>
                <a:lnTo>
                  <a:pt x="3923" y="210"/>
                </a:lnTo>
                <a:lnTo>
                  <a:pt x="3931" y="210"/>
                </a:lnTo>
                <a:lnTo>
                  <a:pt x="3945" y="211"/>
                </a:lnTo>
                <a:lnTo>
                  <a:pt x="3957" y="212"/>
                </a:lnTo>
                <a:lnTo>
                  <a:pt x="3966" y="213"/>
                </a:lnTo>
                <a:lnTo>
                  <a:pt x="3978" y="213"/>
                </a:lnTo>
                <a:lnTo>
                  <a:pt x="3983" y="213"/>
                </a:lnTo>
                <a:lnTo>
                  <a:pt x="3994" y="212"/>
                </a:lnTo>
                <a:lnTo>
                  <a:pt x="4009" y="213"/>
                </a:lnTo>
                <a:lnTo>
                  <a:pt x="4018" y="213"/>
                </a:lnTo>
                <a:lnTo>
                  <a:pt x="4033" y="213"/>
                </a:lnTo>
                <a:lnTo>
                  <a:pt x="4044" y="214"/>
                </a:lnTo>
                <a:lnTo>
                  <a:pt x="4053" y="214"/>
                </a:lnTo>
                <a:lnTo>
                  <a:pt x="4061" y="214"/>
                </a:lnTo>
                <a:lnTo>
                  <a:pt x="4074" y="214"/>
                </a:lnTo>
                <a:lnTo>
                  <a:pt x="4088" y="214"/>
                </a:lnTo>
                <a:lnTo>
                  <a:pt x="4098" y="214"/>
                </a:lnTo>
                <a:lnTo>
                  <a:pt x="4107" y="214"/>
                </a:lnTo>
                <a:lnTo>
                  <a:pt x="4119" y="214"/>
                </a:lnTo>
                <a:lnTo>
                  <a:pt x="4145" y="215"/>
                </a:lnTo>
                <a:lnTo>
                  <a:pt x="4151" y="215"/>
                </a:lnTo>
                <a:lnTo>
                  <a:pt x="4158" y="215"/>
                </a:lnTo>
                <a:lnTo>
                  <a:pt x="4193" y="215"/>
                </a:lnTo>
                <a:lnTo>
                  <a:pt x="4204" y="215"/>
                </a:lnTo>
                <a:lnTo>
                  <a:pt x="4223" y="215"/>
                </a:lnTo>
                <a:lnTo>
                  <a:pt x="4230" y="215"/>
                </a:lnTo>
                <a:lnTo>
                  <a:pt x="4244" y="215"/>
                </a:lnTo>
                <a:lnTo>
                  <a:pt x="4265" y="217"/>
                </a:lnTo>
                <a:lnTo>
                  <a:pt x="4279" y="217"/>
                </a:lnTo>
                <a:lnTo>
                  <a:pt x="4285" y="217"/>
                </a:lnTo>
                <a:lnTo>
                  <a:pt x="4298" y="217"/>
                </a:lnTo>
                <a:lnTo>
                  <a:pt x="4307" y="218"/>
                </a:lnTo>
                <a:lnTo>
                  <a:pt x="4309" y="218"/>
                </a:lnTo>
                <a:lnTo>
                  <a:pt x="4343" y="218"/>
                </a:lnTo>
                <a:lnTo>
                  <a:pt x="4347" y="219"/>
                </a:lnTo>
                <a:lnTo>
                  <a:pt x="4393" y="222"/>
                </a:lnTo>
                <a:lnTo>
                  <a:pt x="4411" y="223"/>
                </a:lnTo>
                <a:lnTo>
                  <a:pt x="4432" y="224"/>
                </a:lnTo>
                <a:lnTo>
                  <a:pt x="4437" y="224"/>
                </a:lnTo>
                <a:lnTo>
                  <a:pt x="4461" y="227"/>
                </a:lnTo>
                <a:lnTo>
                  <a:pt x="4470" y="226"/>
                </a:lnTo>
                <a:lnTo>
                  <a:pt x="4485" y="226"/>
                </a:lnTo>
                <a:lnTo>
                  <a:pt x="4500" y="226"/>
                </a:lnTo>
                <a:lnTo>
                  <a:pt x="4512" y="226"/>
                </a:lnTo>
                <a:lnTo>
                  <a:pt x="4527" y="226"/>
                </a:lnTo>
                <a:lnTo>
                  <a:pt x="4541" y="226"/>
                </a:lnTo>
                <a:lnTo>
                  <a:pt x="4561" y="224"/>
                </a:lnTo>
                <a:lnTo>
                  <a:pt x="4572" y="224"/>
                </a:lnTo>
                <a:lnTo>
                  <a:pt x="4582" y="224"/>
                </a:lnTo>
                <a:lnTo>
                  <a:pt x="4604" y="225"/>
                </a:lnTo>
                <a:lnTo>
                  <a:pt x="4612" y="226"/>
                </a:lnTo>
                <a:lnTo>
                  <a:pt x="4626" y="226"/>
                </a:lnTo>
                <a:lnTo>
                  <a:pt x="4641" y="227"/>
                </a:lnTo>
                <a:lnTo>
                  <a:pt x="4658" y="225"/>
                </a:lnTo>
                <a:lnTo>
                  <a:pt x="4666" y="224"/>
                </a:lnTo>
                <a:lnTo>
                  <a:pt x="4681" y="221"/>
                </a:lnTo>
                <a:lnTo>
                  <a:pt x="4693" y="218"/>
                </a:lnTo>
                <a:lnTo>
                  <a:pt x="4711" y="217"/>
                </a:lnTo>
                <a:lnTo>
                  <a:pt x="4721" y="216"/>
                </a:lnTo>
                <a:lnTo>
                  <a:pt x="4742" y="213"/>
                </a:lnTo>
                <a:lnTo>
                  <a:pt x="4760" y="212"/>
                </a:lnTo>
                <a:lnTo>
                  <a:pt x="4772" y="212"/>
                </a:lnTo>
                <a:lnTo>
                  <a:pt x="4783" y="211"/>
                </a:lnTo>
                <a:lnTo>
                  <a:pt x="4791" y="210"/>
                </a:lnTo>
                <a:lnTo>
                  <a:pt x="4797" y="210"/>
                </a:lnTo>
                <a:lnTo>
                  <a:pt x="4802" y="210"/>
                </a:lnTo>
                <a:lnTo>
                  <a:pt x="4808" y="209"/>
                </a:lnTo>
                <a:lnTo>
                  <a:pt x="4818" y="209"/>
                </a:lnTo>
                <a:lnTo>
                  <a:pt x="4824" y="209"/>
                </a:lnTo>
                <a:lnTo>
                  <a:pt x="4834" y="207"/>
                </a:lnTo>
                <a:lnTo>
                  <a:pt x="4841" y="207"/>
                </a:lnTo>
                <a:lnTo>
                  <a:pt x="4848" y="207"/>
                </a:lnTo>
                <a:lnTo>
                  <a:pt x="4852" y="207"/>
                </a:lnTo>
                <a:lnTo>
                  <a:pt x="4861" y="207"/>
                </a:lnTo>
                <a:lnTo>
                  <a:pt x="4867" y="207"/>
                </a:lnTo>
                <a:lnTo>
                  <a:pt x="4875" y="207"/>
                </a:lnTo>
                <a:lnTo>
                  <a:pt x="4883" y="207"/>
                </a:lnTo>
                <a:lnTo>
                  <a:pt x="4890" y="209"/>
                </a:lnTo>
                <a:lnTo>
                  <a:pt x="4900" y="209"/>
                </a:lnTo>
                <a:lnTo>
                  <a:pt x="4907" y="209"/>
                </a:lnTo>
                <a:lnTo>
                  <a:pt x="4920" y="209"/>
                </a:lnTo>
                <a:lnTo>
                  <a:pt x="4930" y="209"/>
                </a:lnTo>
                <a:lnTo>
                  <a:pt x="4939" y="209"/>
                </a:lnTo>
                <a:lnTo>
                  <a:pt x="4948" y="207"/>
                </a:lnTo>
                <a:lnTo>
                  <a:pt x="4954" y="207"/>
                </a:lnTo>
                <a:lnTo>
                  <a:pt x="4960" y="207"/>
                </a:lnTo>
                <a:lnTo>
                  <a:pt x="4964" y="207"/>
                </a:lnTo>
                <a:lnTo>
                  <a:pt x="4968" y="207"/>
                </a:lnTo>
                <a:lnTo>
                  <a:pt x="4978" y="206"/>
                </a:lnTo>
                <a:lnTo>
                  <a:pt x="4982" y="206"/>
                </a:lnTo>
                <a:lnTo>
                  <a:pt x="4994" y="205"/>
                </a:lnTo>
                <a:lnTo>
                  <a:pt x="5005" y="205"/>
                </a:lnTo>
                <a:lnTo>
                  <a:pt x="5014" y="204"/>
                </a:lnTo>
                <a:lnTo>
                  <a:pt x="5027" y="204"/>
                </a:lnTo>
                <a:lnTo>
                  <a:pt x="5038" y="203"/>
                </a:lnTo>
                <a:lnTo>
                  <a:pt x="5047" y="202"/>
                </a:lnTo>
                <a:lnTo>
                  <a:pt x="5059" y="201"/>
                </a:lnTo>
                <a:lnTo>
                  <a:pt x="5076" y="198"/>
                </a:lnTo>
                <a:lnTo>
                  <a:pt x="5095" y="196"/>
                </a:lnTo>
                <a:lnTo>
                  <a:pt x="5111" y="194"/>
                </a:lnTo>
                <a:lnTo>
                  <a:pt x="5129" y="194"/>
                </a:lnTo>
                <a:lnTo>
                  <a:pt x="5151" y="193"/>
                </a:lnTo>
                <a:lnTo>
                  <a:pt x="5170" y="193"/>
                </a:lnTo>
                <a:lnTo>
                  <a:pt x="5195" y="193"/>
                </a:lnTo>
                <a:lnTo>
                  <a:pt x="5204" y="193"/>
                </a:lnTo>
                <a:lnTo>
                  <a:pt x="5214" y="193"/>
                </a:lnTo>
                <a:lnTo>
                  <a:pt x="5222" y="193"/>
                </a:lnTo>
                <a:lnTo>
                  <a:pt x="5231" y="193"/>
                </a:lnTo>
                <a:lnTo>
                  <a:pt x="5236" y="193"/>
                </a:lnTo>
                <a:lnTo>
                  <a:pt x="5240" y="193"/>
                </a:lnTo>
                <a:lnTo>
                  <a:pt x="5249" y="193"/>
                </a:lnTo>
                <a:lnTo>
                  <a:pt x="5253" y="193"/>
                </a:lnTo>
                <a:lnTo>
                  <a:pt x="5259" y="193"/>
                </a:lnTo>
                <a:lnTo>
                  <a:pt x="5262" y="193"/>
                </a:lnTo>
                <a:lnTo>
                  <a:pt x="5269" y="193"/>
                </a:lnTo>
                <a:lnTo>
                  <a:pt x="5273" y="193"/>
                </a:lnTo>
                <a:lnTo>
                  <a:pt x="5280" y="193"/>
                </a:lnTo>
                <a:lnTo>
                  <a:pt x="5288" y="194"/>
                </a:lnTo>
                <a:lnTo>
                  <a:pt x="5300" y="194"/>
                </a:lnTo>
                <a:lnTo>
                  <a:pt x="5313" y="194"/>
                </a:lnTo>
                <a:lnTo>
                  <a:pt x="5319" y="194"/>
                </a:lnTo>
                <a:lnTo>
                  <a:pt x="5332" y="194"/>
                </a:lnTo>
                <a:lnTo>
                  <a:pt x="5342" y="194"/>
                </a:lnTo>
                <a:lnTo>
                  <a:pt x="5353" y="194"/>
                </a:lnTo>
                <a:lnTo>
                  <a:pt x="5372" y="194"/>
                </a:lnTo>
                <a:lnTo>
                  <a:pt x="5385" y="196"/>
                </a:lnTo>
                <a:lnTo>
                  <a:pt x="5390" y="196"/>
                </a:lnTo>
                <a:lnTo>
                  <a:pt x="5394" y="196"/>
                </a:lnTo>
                <a:lnTo>
                  <a:pt x="5403" y="196"/>
                </a:lnTo>
                <a:lnTo>
                  <a:pt x="5407" y="196"/>
                </a:lnTo>
                <a:lnTo>
                  <a:pt x="5413" y="197"/>
                </a:lnTo>
                <a:lnTo>
                  <a:pt x="5421" y="198"/>
                </a:lnTo>
                <a:lnTo>
                  <a:pt x="5433" y="199"/>
                </a:lnTo>
                <a:lnTo>
                  <a:pt x="5445" y="201"/>
                </a:lnTo>
                <a:lnTo>
                  <a:pt x="5456" y="201"/>
                </a:lnTo>
                <a:lnTo>
                  <a:pt x="5469" y="202"/>
                </a:lnTo>
                <a:lnTo>
                  <a:pt x="5480" y="203"/>
                </a:lnTo>
                <a:lnTo>
                  <a:pt x="5489" y="203"/>
                </a:lnTo>
                <a:lnTo>
                  <a:pt x="5500" y="203"/>
                </a:lnTo>
                <a:lnTo>
                  <a:pt x="5504" y="203"/>
                </a:lnTo>
                <a:lnTo>
                  <a:pt x="5510" y="203"/>
                </a:lnTo>
                <a:lnTo>
                  <a:pt x="5517" y="203"/>
                </a:lnTo>
                <a:lnTo>
                  <a:pt x="5525" y="202"/>
                </a:lnTo>
                <a:lnTo>
                  <a:pt x="5532" y="201"/>
                </a:lnTo>
                <a:lnTo>
                  <a:pt x="5535" y="201"/>
                </a:lnTo>
                <a:lnTo>
                  <a:pt x="5541" y="201"/>
                </a:lnTo>
                <a:lnTo>
                  <a:pt x="5549" y="201"/>
                </a:lnTo>
                <a:lnTo>
                  <a:pt x="5560" y="201"/>
                </a:lnTo>
                <a:lnTo>
                  <a:pt x="5563" y="201"/>
                </a:lnTo>
                <a:lnTo>
                  <a:pt x="5572" y="201"/>
                </a:lnTo>
                <a:lnTo>
                  <a:pt x="5576" y="201"/>
                </a:lnTo>
                <a:lnTo>
                  <a:pt x="5581" y="201"/>
                </a:lnTo>
                <a:lnTo>
                  <a:pt x="5586" y="201"/>
                </a:lnTo>
                <a:lnTo>
                  <a:pt x="5595" y="202"/>
                </a:lnTo>
                <a:lnTo>
                  <a:pt x="5603" y="203"/>
                </a:lnTo>
                <a:lnTo>
                  <a:pt x="5610" y="203"/>
                </a:lnTo>
                <a:lnTo>
                  <a:pt x="5614" y="203"/>
                </a:lnTo>
                <a:lnTo>
                  <a:pt x="5621" y="203"/>
                </a:lnTo>
                <a:lnTo>
                  <a:pt x="5626" y="203"/>
                </a:lnTo>
                <a:lnTo>
                  <a:pt x="5636" y="204"/>
                </a:lnTo>
                <a:lnTo>
                  <a:pt x="5648" y="204"/>
                </a:lnTo>
                <a:lnTo>
                  <a:pt x="5655" y="204"/>
                </a:lnTo>
                <a:lnTo>
                  <a:pt x="5662" y="204"/>
                </a:lnTo>
                <a:lnTo>
                  <a:pt x="5666" y="204"/>
                </a:lnTo>
                <a:lnTo>
                  <a:pt x="5677" y="204"/>
                </a:lnTo>
                <a:lnTo>
                  <a:pt x="5689" y="204"/>
                </a:lnTo>
                <a:lnTo>
                  <a:pt x="5696" y="204"/>
                </a:lnTo>
                <a:lnTo>
                  <a:pt x="5706" y="205"/>
                </a:lnTo>
                <a:lnTo>
                  <a:pt x="5722" y="205"/>
                </a:lnTo>
                <a:lnTo>
                  <a:pt x="5726" y="205"/>
                </a:lnTo>
                <a:lnTo>
                  <a:pt x="5730" y="205"/>
                </a:lnTo>
                <a:lnTo>
                  <a:pt x="5737" y="206"/>
                </a:lnTo>
                <a:lnTo>
                  <a:pt x="5741" y="206"/>
                </a:lnTo>
                <a:lnTo>
                  <a:pt x="5748" y="206"/>
                </a:lnTo>
                <a:lnTo>
                  <a:pt x="5754" y="206"/>
                </a:lnTo>
                <a:lnTo>
                  <a:pt x="5760" y="206"/>
                </a:lnTo>
                <a:lnTo>
                  <a:pt x="5765" y="206"/>
                </a:lnTo>
                <a:lnTo>
                  <a:pt x="5776" y="206"/>
                </a:lnTo>
                <a:lnTo>
                  <a:pt x="5786" y="206"/>
                </a:lnTo>
                <a:lnTo>
                  <a:pt x="5802" y="206"/>
                </a:lnTo>
                <a:lnTo>
                  <a:pt x="5820" y="206"/>
                </a:lnTo>
                <a:lnTo>
                  <a:pt x="5833" y="205"/>
                </a:lnTo>
                <a:lnTo>
                  <a:pt x="5864" y="206"/>
                </a:lnTo>
                <a:lnTo>
                  <a:pt x="5877" y="205"/>
                </a:lnTo>
                <a:lnTo>
                  <a:pt x="5897" y="204"/>
                </a:lnTo>
                <a:lnTo>
                  <a:pt x="5916" y="203"/>
                </a:lnTo>
                <a:lnTo>
                  <a:pt x="5935" y="202"/>
                </a:lnTo>
                <a:lnTo>
                  <a:pt x="5958" y="202"/>
                </a:lnTo>
                <a:lnTo>
                  <a:pt x="5969" y="201"/>
                </a:lnTo>
                <a:lnTo>
                  <a:pt x="5980" y="201"/>
                </a:lnTo>
                <a:lnTo>
                  <a:pt x="6007" y="200"/>
                </a:lnTo>
                <a:lnTo>
                  <a:pt x="6022" y="199"/>
                </a:lnTo>
                <a:lnTo>
                  <a:pt x="6050" y="198"/>
                </a:lnTo>
                <a:lnTo>
                  <a:pt x="6062" y="196"/>
                </a:lnTo>
                <a:lnTo>
                  <a:pt x="6079" y="194"/>
                </a:lnTo>
                <a:lnTo>
                  <a:pt x="6107" y="191"/>
                </a:lnTo>
                <a:lnTo>
                  <a:pt x="6126" y="190"/>
                </a:lnTo>
                <a:lnTo>
                  <a:pt x="6140" y="188"/>
                </a:lnTo>
                <a:lnTo>
                  <a:pt x="6164" y="186"/>
                </a:lnTo>
                <a:lnTo>
                  <a:pt x="6179" y="185"/>
                </a:lnTo>
                <a:lnTo>
                  <a:pt x="6197" y="181"/>
                </a:lnTo>
                <a:lnTo>
                  <a:pt x="6218" y="179"/>
                </a:lnTo>
                <a:lnTo>
                  <a:pt x="6228" y="178"/>
                </a:lnTo>
                <a:lnTo>
                  <a:pt x="6242" y="175"/>
                </a:lnTo>
                <a:lnTo>
                  <a:pt x="6260" y="171"/>
                </a:lnTo>
                <a:lnTo>
                  <a:pt x="6274" y="167"/>
                </a:lnTo>
                <a:lnTo>
                  <a:pt x="6282" y="164"/>
                </a:lnTo>
                <a:lnTo>
                  <a:pt x="6297" y="160"/>
                </a:lnTo>
                <a:lnTo>
                  <a:pt x="6306" y="159"/>
                </a:lnTo>
                <a:lnTo>
                  <a:pt x="6324" y="155"/>
                </a:lnTo>
                <a:lnTo>
                  <a:pt x="6335" y="155"/>
                </a:lnTo>
                <a:lnTo>
                  <a:pt x="6351" y="155"/>
                </a:lnTo>
                <a:lnTo>
                  <a:pt x="6367" y="155"/>
                </a:lnTo>
                <a:lnTo>
                  <a:pt x="6383" y="155"/>
                </a:lnTo>
                <a:lnTo>
                  <a:pt x="6399" y="154"/>
                </a:lnTo>
                <a:lnTo>
                  <a:pt x="6421" y="154"/>
                </a:lnTo>
                <a:lnTo>
                  <a:pt x="6425" y="154"/>
                </a:lnTo>
                <a:lnTo>
                  <a:pt x="6437" y="154"/>
                </a:lnTo>
                <a:lnTo>
                  <a:pt x="6455" y="153"/>
                </a:lnTo>
                <a:lnTo>
                  <a:pt x="6472" y="152"/>
                </a:lnTo>
                <a:lnTo>
                  <a:pt x="6485" y="152"/>
                </a:lnTo>
                <a:lnTo>
                  <a:pt x="6499" y="154"/>
                </a:lnTo>
                <a:lnTo>
                  <a:pt x="6514" y="155"/>
                </a:lnTo>
                <a:lnTo>
                  <a:pt x="6531" y="157"/>
                </a:lnTo>
                <a:lnTo>
                  <a:pt x="6539" y="157"/>
                </a:lnTo>
                <a:lnTo>
                  <a:pt x="6552" y="158"/>
                </a:lnTo>
                <a:lnTo>
                  <a:pt x="6567" y="158"/>
                </a:lnTo>
                <a:lnTo>
                  <a:pt x="6585" y="157"/>
                </a:lnTo>
                <a:lnTo>
                  <a:pt x="6597" y="157"/>
                </a:lnTo>
                <a:lnTo>
                  <a:pt x="6617" y="157"/>
                </a:lnTo>
                <a:lnTo>
                  <a:pt x="6639" y="155"/>
                </a:lnTo>
                <a:lnTo>
                  <a:pt x="6653" y="154"/>
                </a:lnTo>
                <a:lnTo>
                  <a:pt x="6670" y="153"/>
                </a:lnTo>
                <a:lnTo>
                  <a:pt x="6687" y="153"/>
                </a:lnTo>
                <a:lnTo>
                  <a:pt x="6705" y="152"/>
                </a:lnTo>
                <a:lnTo>
                  <a:pt x="6721" y="151"/>
                </a:lnTo>
                <a:lnTo>
                  <a:pt x="6734" y="150"/>
                </a:lnTo>
                <a:lnTo>
                  <a:pt x="6753" y="150"/>
                </a:lnTo>
                <a:lnTo>
                  <a:pt x="6759" y="149"/>
                </a:lnTo>
                <a:lnTo>
                  <a:pt x="6768" y="149"/>
                </a:lnTo>
                <a:lnTo>
                  <a:pt x="6780" y="149"/>
                </a:lnTo>
                <a:lnTo>
                  <a:pt x="6788" y="148"/>
                </a:lnTo>
                <a:lnTo>
                  <a:pt x="6804" y="148"/>
                </a:lnTo>
                <a:lnTo>
                  <a:pt x="6827" y="146"/>
                </a:lnTo>
                <a:lnTo>
                  <a:pt x="6834" y="146"/>
                </a:lnTo>
                <a:lnTo>
                  <a:pt x="6840" y="145"/>
                </a:lnTo>
                <a:lnTo>
                  <a:pt x="6865" y="144"/>
                </a:lnTo>
                <a:lnTo>
                  <a:pt x="6888" y="142"/>
                </a:lnTo>
                <a:lnTo>
                  <a:pt x="6902" y="141"/>
                </a:lnTo>
                <a:lnTo>
                  <a:pt x="6917" y="140"/>
                </a:lnTo>
                <a:lnTo>
                  <a:pt x="6936" y="140"/>
                </a:lnTo>
                <a:lnTo>
                  <a:pt x="6956" y="139"/>
                </a:lnTo>
                <a:lnTo>
                  <a:pt x="6975" y="138"/>
                </a:lnTo>
                <a:lnTo>
                  <a:pt x="6990" y="137"/>
                </a:lnTo>
                <a:lnTo>
                  <a:pt x="7016" y="136"/>
                </a:lnTo>
                <a:lnTo>
                  <a:pt x="7032" y="134"/>
                </a:lnTo>
                <a:lnTo>
                  <a:pt x="7045" y="134"/>
                </a:lnTo>
                <a:lnTo>
                  <a:pt x="7059" y="133"/>
                </a:lnTo>
                <a:lnTo>
                  <a:pt x="7068" y="132"/>
                </a:lnTo>
                <a:lnTo>
                  <a:pt x="7079" y="131"/>
                </a:lnTo>
                <a:lnTo>
                  <a:pt x="7092" y="128"/>
                </a:lnTo>
                <a:lnTo>
                  <a:pt x="7098" y="126"/>
                </a:lnTo>
                <a:lnTo>
                  <a:pt x="7114" y="123"/>
                </a:lnTo>
                <a:lnTo>
                  <a:pt x="7126" y="120"/>
                </a:lnTo>
                <a:lnTo>
                  <a:pt x="7138" y="115"/>
                </a:lnTo>
                <a:lnTo>
                  <a:pt x="7151" y="111"/>
                </a:lnTo>
                <a:lnTo>
                  <a:pt x="7159" y="108"/>
                </a:lnTo>
                <a:lnTo>
                  <a:pt x="7171" y="107"/>
                </a:lnTo>
                <a:lnTo>
                  <a:pt x="7183" y="107"/>
                </a:lnTo>
                <a:lnTo>
                  <a:pt x="7190" y="103"/>
                </a:lnTo>
                <a:lnTo>
                  <a:pt x="7200" y="102"/>
                </a:lnTo>
                <a:lnTo>
                  <a:pt x="7209" y="102"/>
                </a:lnTo>
                <a:lnTo>
                  <a:pt x="7213" y="102"/>
                </a:lnTo>
                <a:lnTo>
                  <a:pt x="7222" y="102"/>
                </a:lnTo>
                <a:lnTo>
                  <a:pt x="7232" y="102"/>
                </a:lnTo>
                <a:lnTo>
                  <a:pt x="7243" y="103"/>
                </a:lnTo>
                <a:lnTo>
                  <a:pt x="7254" y="105"/>
                </a:lnTo>
                <a:lnTo>
                  <a:pt x="7265" y="106"/>
                </a:lnTo>
                <a:lnTo>
                  <a:pt x="7275" y="108"/>
                </a:lnTo>
                <a:lnTo>
                  <a:pt x="7285" y="109"/>
                </a:lnTo>
                <a:lnTo>
                  <a:pt x="7300" y="107"/>
                </a:lnTo>
                <a:lnTo>
                  <a:pt x="7314" y="105"/>
                </a:lnTo>
                <a:lnTo>
                  <a:pt x="7324" y="102"/>
                </a:lnTo>
                <a:lnTo>
                  <a:pt x="7333" y="100"/>
                </a:lnTo>
                <a:lnTo>
                  <a:pt x="7347" y="98"/>
                </a:lnTo>
                <a:lnTo>
                  <a:pt x="7368" y="95"/>
                </a:lnTo>
                <a:lnTo>
                  <a:pt x="7378" y="93"/>
                </a:lnTo>
                <a:lnTo>
                  <a:pt x="7387" y="92"/>
                </a:lnTo>
                <a:lnTo>
                  <a:pt x="7402" y="88"/>
                </a:lnTo>
                <a:lnTo>
                  <a:pt x="7409" y="87"/>
                </a:lnTo>
                <a:lnTo>
                  <a:pt x="7418" y="86"/>
                </a:lnTo>
                <a:lnTo>
                  <a:pt x="7432" y="71"/>
                </a:lnTo>
                <a:lnTo>
                  <a:pt x="7443" y="70"/>
                </a:lnTo>
                <a:lnTo>
                  <a:pt x="7452" y="69"/>
                </a:lnTo>
                <a:lnTo>
                  <a:pt x="7460" y="68"/>
                </a:lnTo>
                <a:lnTo>
                  <a:pt x="7470" y="68"/>
                </a:lnTo>
                <a:lnTo>
                  <a:pt x="7478" y="67"/>
                </a:lnTo>
                <a:lnTo>
                  <a:pt x="7486" y="65"/>
                </a:lnTo>
                <a:lnTo>
                  <a:pt x="7501" y="64"/>
                </a:lnTo>
                <a:lnTo>
                  <a:pt x="7511" y="64"/>
                </a:lnTo>
                <a:lnTo>
                  <a:pt x="7525" y="63"/>
                </a:lnTo>
                <a:lnTo>
                  <a:pt x="7538" y="63"/>
                </a:lnTo>
                <a:lnTo>
                  <a:pt x="7551" y="63"/>
                </a:lnTo>
                <a:lnTo>
                  <a:pt x="7559" y="63"/>
                </a:lnTo>
                <a:lnTo>
                  <a:pt x="7563" y="63"/>
                </a:lnTo>
                <a:lnTo>
                  <a:pt x="7570" y="62"/>
                </a:lnTo>
                <a:lnTo>
                  <a:pt x="7578" y="62"/>
                </a:lnTo>
                <a:lnTo>
                  <a:pt x="7594" y="62"/>
                </a:lnTo>
                <a:lnTo>
                  <a:pt x="7607" y="61"/>
                </a:lnTo>
                <a:lnTo>
                  <a:pt x="7618" y="61"/>
                </a:lnTo>
                <a:lnTo>
                  <a:pt x="7628" y="59"/>
                </a:lnTo>
                <a:lnTo>
                  <a:pt x="7647" y="59"/>
                </a:lnTo>
                <a:lnTo>
                  <a:pt x="7660" y="59"/>
                </a:lnTo>
                <a:lnTo>
                  <a:pt x="7670" y="59"/>
                </a:lnTo>
                <a:lnTo>
                  <a:pt x="7687" y="58"/>
                </a:lnTo>
                <a:lnTo>
                  <a:pt x="7704" y="57"/>
                </a:lnTo>
                <a:lnTo>
                  <a:pt x="7716" y="56"/>
                </a:lnTo>
                <a:lnTo>
                  <a:pt x="7732" y="56"/>
                </a:lnTo>
                <a:lnTo>
                  <a:pt x="7751" y="55"/>
                </a:lnTo>
                <a:lnTo>
                  <a:pt x="7771" y="55"/>
                </a:lnTo>
                <a:lnTo>
                  <a:pt x="7793" y="55"/>
                </a:lnTo>
                <a:lnTo>
                  <a:pt x="7819" y="54"/>
                </a:lnTo>
                <a:lnTo>
                  <a:pt x="7840" y="54"/>
                </a:lnTo>
                <a:lnTo>
                  <a:pt x="7850" y="54"/>
                </a:lnTo>
                <a:lnTo>
                  <a:pt x="7876" y="52"/>
                </a:lnTo>
                <a:lnTo>
                  <a:pt x="7895" y="51"/>
                </a:lnTo>
                <a:lnTo>
                  <a:pt x="7908" y="50"/>
                </a:lnTo>
                <a:lnTo>
                  <a:pt x="7938" y="49"/>
                </a:lnTo>
                <a:lnTo>
                  <a:pt x="7958" y="49"/>
                </a:lnTo>
                <a:lnTo>
                  <a:pt x="7973" y="48"/>
                </a:lnTo>
                <a:lnTo>
                  <a:pt x="7985" y="48"/>
                </a:lnTo>
                <a:lnTo>
                  <a:pt x="7996" y="47"/>
                </a:lnTo>
                <a:lnTo>
                  <a:pt x="8014" y="45"/>
                </a:lnTo>
                <a:lnTo>
                  <a:pt x="8028" y="43"/>
                </a:lnTo>
                <a:lnTo>
                  <a:pt x="8048" y="41"/>
                </a:lnTo>
                <a:lnTo>
                  <a:pt x="8073" y="38"/>
                </a:lnTo>
                <a:lnTo>
                  <a:pt x="8102" y="36"/>
                </a:lnTo>
                <a:lnTo>
                  <a:pt x="8121" y="35"/>
                </a:lnTo>
                <a:lnTo>
                  <a:pt x="8135" y="33"/>
                </a:lnTo>
                <a:lnTo>
                  <a:pt x="8148" y="32"/>
                </a:lnTo>
                <a:lnTo>
                  <a:pt x="8161" y="31"/>
                </a:lnTo>
                <a:lnTo>
                  <a:pt x="8175" y="30"/>
                </a:lnTo>
                <a:lnTo>
                  <a:pt x="8186" y="30"/>
                </a:lnTo>
                <a:lnTo>
                  <a:pt x="8195" y="29"/>
                </a:lnTo>
                <a:lnTo>
                  <a:pt x="8206" y="26"/>
                </a:lnTo>
                <a:lnTo>
                  <a:pt x="8221" y="25"/>
                </a:lnTo>
                <a:lnTo>
                  <a:pt x="8229" y="25"/>
                </a:lnTo>
                <a:lnTo>
                  <a:pt x="8243" y="24"/>
                </a:lnTo>
                <a:lnTo>
                  <a:pt x="8254" y="22"/>
                </a:lnTo>
                <a:lnTo>
                  <a:pt x="8264" y="20"/>
                </a:lnTo>
                <a:lnTo>
                  <a:pt x="8277" y="19"/>
                </a:lnTo>
                <a:lnTo>
                  <a:pt x="8292" y="18"/>
                </a:lnTo>
                <a:lnTo>
                  <a:pt x="8308" y="16"/>
                </a:lnTo>
                <a:lnTo>
                  <a:pt x="8320" y="12"/>
                </a:lnTo>
                <a:lnTo>
                  <a:pt x="8335" y="10"/>
                </a:lnTo>
                <a:lnTo>
                  <a:pt x="8349" y="8"/>
                </a:lnTo>
                <a:lnTo>
                  <a:pt x="8366" y="6"/>
                </a:lnTo>
                <a:lnTo>
                  <a:pt x="8402" y="3"/>
                </a:lnTo>
                <a:lnTo>
                  <a:pt x="8426" y="0"/>
                </a:lnTo>
                <a:lnTo>
                  <a:pt x="8426" y="0"/>
                </a:lnTo>
                <a:lnTo>
                  <a:pt x="8402" y="3"/>
                </a:lnTo>
                <a:lnTo>
                  <a:pt x="8366" y="6"/>
                </a:lnTo>
                <a:lnTo>
                  <a:pt x="8349" y="8"/>
                </a:lnTo>
                <a:lnTo>
                  <a:pt x="8335" y="10"/>
                </a:lnTo>
                <a:lnTo>
                  <a:pt x="8320" y="12"/>
                </a:lnTo>
                <a:lnTo>
                  <a:pt x="8308" y="16"/>
                </a:lnTo>
                <a:lnTo>
                  <a:pt x="8292" y="18"/>
                </a:lnTo>
                <a:lnTo>
                  <a:pt x="8277" y="19"/>
                </a:lnTo>
                <a:lnTo>
                  <a:pt x="8264" y="20"/>
                </a:lnTo>
                <a:lnTo>
                  <a:pt x="8254" y="22"/>
                </a:lnTo>
                <a:lnTo>
                  <a:pt x="8243" y="24"/>
                </a:lnTo>
                <a:lnTo>
                  <a:pt x="8229" y="25"/>
                </a:lnTo>
                <a:lnTo>
                  <a:pt x="8221" y="25"/>
                </a:lnTo>
                <a:lnTo>
                  <a:pt x="8206" y="26"/>
                </a:lnTo>
                <a:lnTo>
                  <a:pt x="8195" y="29"/>
                </a:lnTo>
                <a:lnTo>
                  <a:pt x="8186" y="30"/>
                </a:lnTo>
                <a:lnTo>
                  <a:pt x="8175" y="30"/>
                </a:lnTo>
                <a:lnTo>
                  <a:pt x="8161" y="31"/>
                </a:lnTo>
                <a:lnTo>
                  <a:pt x="8148" y="32"/>
                </a:lnTo>
                <a:lnTo>
                  <a:pt x="8135" y="33"/>
                </a:lnTo>
                <a:lnTo>
                  <a:pt x="8121" y="35"/>
                </a:lnTo>
                <a:lnTo>
                  <a:pt x="8102" y="36"/>
                </a:lnTo>
                <a:lnTo>
                  <a:pt x="8073" y="38"/>
                </a:lnTo>
                <a:lnTo>
                  <a:pt x="8048" y="41"/>
                </a:lnTo>
                <a:lnTo>
                  <a:pt x="8028" y="43"/>
                </a:lnTo>
                <a:lnTo>
                  <a:pt x="8014" y="45"/>
                </a:lnTo>
                <a:lnTo>
                  <a:pt x="7996" y="47"/>
                </a:lnTo>
                <a:lnTo>
                  <a:pt x="7985" y="48"/>
                </a:lnTo>
                <a:lnTo>
                  <a:pt x="7973" y="48"/>
                </a:lnTo>
                <a:lnTo>
                  <a:pt x="7958" y="49"/>
                </a:lnTo>
                <a:lnTo>
                  <a:pt x="7938" y="49"/>
                </a:lnTo>
                <a:lnTo>
                  <a:pt x="7908" y="50"/>
                </a:lnTo>
                <a:lnTo>
                  <a:pt x="7895" y="51"/>
                </a:lnTo>
                <a:lnTo>
                  <a:pt x="7876" y="52"/>
                </a:lnTo>
                <a:lnTo>
                  <a:pt x="7850" y="54"/>
                </a:lnTo>
                <a:lnTo>
                  <a:pt x="7840" y="54"/>
                </a:lnTo>
                <a:lnTo>
                  <a:pt x="7819" y="54"/>
                </a:lnTo>
                <a:lnTo>
                  <a:pt x="7793" y="55"/>
                </a:lnTo>
                <a:lnTo>
                  <a:pt x="7771" y="55"/>
                </a:lnTo>
                <a:lnTo>
                  <a:pt x="7751" y="55"/>
                </a:lnTo>
                <a:lnTo>
                  <a:pt x="7732" y="56"/>
                </a:lnTo>
                <a:lnTo>
                  <a:pt x="7716" y="56"/>
                </a:lnTo>
                <a:lnTo>
                  <a:pt x="7704" y="57"/>
                </a:lnTo>
                <a:lnTo>
                  <a:pt x="7687" y="58"/>
                </a:lnTo>
                <a:lnTo>
                  <a:pt x="7670" y="59"/>
                </a:lnTo>
                <a:lnTo>
                  <a:pt x="7660" y="59"/>
                </a:lnTo>
                <a:lnTo>
                  <a:pt x="7647" y="59"/>
                </a:lnTo>
                <a:lnTo>
                  <a:pt x="7628" y="59"/>
                </a:lnTo>
                <a:lnTo>
                  <a:pt x="7618" y="61"/>
                </a:lnTo>
                <a:lnTo>
                  <a:pt x="7607" y="61"/>
                </a:lnTo>
                <a:lnTo>
                  <a:pt x="7594" y="62"/>
                </a:lnTo>
                <a:lnTo>
                  <a:pt x="7578" y="62"/>
                </a:lnTo>
                <a:lnTo>
                  <a:pt x="7570" y="62"/>
                </a:lnTo>
                <a:lnTo>
                  <a:pt x="7563" y="63"/>
                </a:lnTo>
                <a:lnTo>
                  <a:pt x="7559" y="63"/>
                </a:lnTo>
                <a:lnTo>
                  <a:pt x="7551" y="63"/>
                </a:lnTo>
                <a:lnTo>
                  <a:pt x="7538" y="63"/>
                </a:lnTo>
                <a:lnTo>
                  <a:pt x="7525" y="63"/>
                </a:lnTo>
                <a:lnTo>
                  <a:pt x="7511" y="64"/>
                </a:lnTo>
                <a:lnTo>
                  <a:pt x="7501" y="64"/>
                </a:lnTo>
                <a:lnTo>
                  <a:pt x="7486" y="65"/>
                </a:lnTo>
                <a:lnTo>
                  <a:pt x="7478" y="67"/>
                </a:lnTo>
                <a:lnTo>
                  <a:pt x="7470" y="68"/>
                </a:lnTo>
                <a:lnTo>
                  <a:pt x="7460" y="68"/>
                </a:lnTo>
                <a:lnTo>
                  <a:pt x="7452" y="69"/>
                </a:lnTo>
                <a:lnTo>
                  <a:pt x="7443" y="70"/>
                </a:lnTo>
                <a:lnTo>
                  <a:pt x="7432" y="71"/>
                </a:lnTo>
                <a:lnTo>
                  <a:pt x="7418" y="86"/>
                </a:lnTo>
                <a:lnTo>
                  <a:pt x="7409" y="87"/>
                </a:lnTo>
                <a:lnTo>
                  <a:pt x="7402" y="88"/>
                </a:lnTo>
                <a:lnTo>
                  <a:pt x="7387" y="92"/>
                </a:lnTo>
                <a:lnTo>
                  <a:pt x="7378" y="93"/>
                </a:lnTo>
                <a:lnTo>
                  <a:pt x="7368" y="95"/>
                </a:lnTo>
                <a:lnTo>
                  <a:pt x="7347" y="98"/>
                </a:lnTo>
                <a:lnTo>
                  <a:pt x="7333" y="100"/>
                </a:lnTo>
                <a:lnTo>
                  <a:pt x="7324" y="102"/>
                </a:lnTo>
                <a:lnTo>
                  <a:pt x="7314" y="105"/>
                </a:lnTo>
                <a:lnTo>
                  <a:pt x="7300" y="107"/>
                </a:lnTo>
                <a:lnTo>
                  <a:pt x="7285" y="109"/>
                </a:lnTo>
                <a:lnTo>
                  <a:pt x="7275" y="108"/>
                </a:lnTo>
                <a:lnTo>
                  <a:pt x="7265" y="106"/>
                </a:lnTo>
                <a:lnTo>
                  <a:pt x="7254" y="105"/>
                </a:lnTo>
                <a:lnTo>
                  <a:pt x="7243" y="103"/>
                </a:lnTo>
                <a:lnTo>
                  <a:pt x="7232" y="102"/>
                </a:lnTo>
                <a:lnTo>
                  <a:pt x="7222" y="102"/>
                </a:lnTo>
                <a:lnTo>
                  <a:pt x="7213" y="102"/>
                </a:lnTo>
                <a:lnTo>
                  <a:pt x="7209" y="102"/>
                </a:lnTo>
                <a:lnTo>
                  <a:pt x="7200" y="102"/>
                </a:lnTo>
                <a:lnTo>
                  <a:pt x="7190" y="103"/>
                </a:lnTo>
                <a:lnTo>
                  <a:pt x="7183" y="107"/>
                </a:lnTo>
                <a:lnTo>
                  <a:pt x="7171" y="107"/>
                </a:lnTo>
                <a:lnTo>
                  <a:pt x="7159" y="108"/>
                </a:lnTo>
                <a:lnTo>
                  <a:pt x="7151" y="111"/>
                </a:lnTo>
                <a:lnTo>
                  <a:pt x="7138" y="115"/>
                </a:lnTo>
                <a:lnTo>
                  <a:pt x="7126" y="120"/>
                </a:lnTo>
                <a:lnTo>
                  <a:pt x="7114" y="123"/>
                </a:lnTo>
                <a:lnTo>
                  <a:pt x="7098" y="126"/>
                </a:lnTo>
                <a:lnTo>
                  <a:pt x="7092" y="128"/>
                </a:lnTo>
                <a:lnTo>
                  <a:pt x="7079" y="131"/>
                </a:lnTo>
                <a:lnTo>
                  <a:pt x="7068" y="132"/>
                </a:lnTo>
                <a:lnTo>
                  <a:pt x="7059" y="133"/>
                </a:lnTo>
                <a:lnTo>
                  <a:pt x="7045" y="134"/>
                </a:lnTo>
                <a:lnTo>
                  <a:pt x="7032" y="134"/>
                </a:lnTo>
                <a:lnTo>
                  <a:pt x="7016" y="136"/>
                </a:lnTo>
                <a:lnTo>
                  <a:pt x="6990" y="137"/>
                </a:lnTo>
                <a:lnTo>
                  <a:pt x="6975" y="138"/>
                </a:lnTo>
                <a:lnTo>
                  <a:pt x="6956" y="139"/>
                </a:lnTo>
                <a:lnTo>
                  <a:pt x="6936" y="140"/>
                </a:lnTo>
                <a:lnTo>
                  <a:pt x="6917" y="140"/>
                </a:lnTo>
                <a:lnTo>
                  <a:pt x="6902" y="141"/>
                </a:lnTo>
                <a:lnTo>
                  <a:pt x="6888" y="142"/>
                </a:lnTo>
                <a:lnTo>
                  <a:pt x="6865" y="144"/>
                </a:lnTo>
                <a:lnTo>
                  <a:pt x="6840" y="145"/>
                </a:lnTo>
                <a:lnTo>
                  <a:pt x="6834" y="146"/>
                </a:lnTo>
                <a:lnTo>
                  <a:pt x="6827" y="146"/>
                </a:lnTo>
                <a:lnTo>
                  <a:pt x="6804" y="148"/>
                </a:lnTo>
                <a:lnTo>
                  <a:pt x="6788" y="148"/>
                </a:lnTo>
                <a:lnTo>
                  <a:pt x="6780" y="149"/>
                </a:lnTo>
                <a:lnTo>
                  <a:pt x="6768" y="149"/>
                </a:lnTo>
                <a:lnTo>
                  <a:pt x="6759" y="149"/>
                </a:lnTo>
                <a:lnTo>
                  <a:pt x="6753" y="150"/>
                </a:lnTo>
                <a:lnTo>
                  <a:pt x="6734" y="150"/>
                </a:lnTo>
                <a:lnTo>
                  <a:pt x="6721" y="151"/>
                </a:lnTo>
                <a:lnTo>
                  <a:pt x="6705" y="152"/>
                </a:lnTo>
                <a:lnTo>
                  <a:pt x="6687" y="153"/>
                </a:lnTo>
                <a:lnTo>
                  <a:pt x="6670" y="153"/>
                </a:lnTo>
                <a:lnTo>
                  <a:pt x="6653" y="154"/>
                </a:lnTo>
                <a:lnTo>
                  <a:pt x="6639" y="155"/>
                </a:lnTo>
                <a:lnTo>
                  <a:pt x="6617" y="157"/>
                </a:lnTo>
                <a:lnTo>
                  <a:pt x="6597" y="157"/>
                </a:lnTo>
                <a:lnTo>
                  <a:pt x="6585" y="157"/>
                </a:lnTo>
                <a:lnTo>
                  <a:pt x="6567" y="158"/>
                </a:lnTo>
                <a:lnTo>
                  <a:pt x="6552" y="158"/>
                </a:lnTo>
                <a:lnTo>
                  <a:pt x="6539" y="157"/>
                </a:lnTo>
                <a:lnTo>
                  <a:pt x="6531" y="157"/>
                </a:lnTo>
                <a:lnTo>
                  <a:pt x="6514" y="155"/>
                </a:lnTo>
                <a:lnTo>
                  <a:pt x="6499" y="154"/>
                </a:lnTo>
                <a:lnTo>
                  <a:pt x="6485" y="152"/>
                </a:lnTo>
                <a:lnTo>
                  <a:pt x="6472" y="152"/>
                </a:lnTo>
                <a:lnTo>
                  <a:pt x="6455" y="153"/>
                </a:lnTo>
                <a:lnTo>
                  <a:pt x="6437" y="154"/>
                </a:lnTo>
                <a:lnTo>
                  <a:pt x="6425" y="154"/>
                </a:lnTo>
                <a:lnTo>
                  <a:pt x="6421" y="154"/>
                </a:lnTo>
                <a:lnTo>
                  <a:pt x="6399" y="154"/>
                </a:lnTo>
                <a:lnTo>
                  <a:pt x="6383" y="155"/>
                </a:lnTo>
                <a:lnTo>
                  <a:pt x="6367" y="155"/>
                </a:lnTo>
                <a:lnTo>
                  <a:pt x="6351" y="155"/>
                </a:lnTo>
                <a:lnTo>
                  <a:pt x="6335" y="155"/>
                </a:lnTo>
                <a:lnTo>
                  <a:pt x="6324" y="155"/>
                </a:lnTo>
                <a:lnTo>
                  <a:pt x="6306" y="159"/>
                </a:lnTo>
                <a:lnTo>
                  <a:pt x="6297" y="160"/>
                </a:lnTo>
                <a:lnTo>
                  <a:pt x="6282" y="164"/>
                </a:lnTo>
                <a:lnTo>
                  <a:pt x="6274" y="167"/>
                </a:lnTo>
                <a:lnTo>
                  <a:pt x="6260" y="171"/>
                </a:lnTo>
                <a:lnTo>
                  <a:pt x="6242" y="175"/>
                </a:lnTo>
                <a:lnTo>
                  <a:pt x="6228" y="178"/>
                </a:lnTo>
                <a:lnTo>
                  <a:pt x="6218" y="179"/>
                </a:lnTo>
                <a:lnTo>
                  <a:pt x="6197" y="181"/>
                </a:lnTo>
                <a:lnTo>
                  <a:pt x="6179" y="185"/>
                </a:lnTo>
                <a:lnTo>
                  <a:pt x="6164" y="186"/>
                </a:lnTo>
                <a:lnTo>
                  <a:pt x="6140" y="188"/>
                </a:lnTo>
                <a:lnTo>
                  <a:pt x="6126" y="190"/>
                </a:lnTo>
                <a:lnTo>
                  <a:pt x="6107" y="191"/>
                </a:lnTo>
                <a:lnTo>
                  <a:pt x="6079" y="194"/>
                </a:lnTo>
                <a:lnTo>
                  <a:pt x="6062" y="196"/>
                </a:lnTo>
                <a:lnTo>
                  <a:pt x="6050" y="198"/>
                </a:lnTo>
                <a:lnTo>
                  <a:pt x="6022" y="199"/>
                </a:lnTo>
                <a:lnTo>
                  <a:pt x="6007" y="200"/>
                </a:lnTo>
                <a:lnTo>
                  <a:pt x="5980" y="201"/>
                </a:lnTo>
                <a:lnTo>
                  <a:pt x="5969" y="201"/>
                </a:lnTo>
                <a:lnTo>
                  <a:pt x="5958" y="202"/>
                </a:lnTo>
                <a:lnTo>
                  <a:pt x="5935" y="202"/>
                </a:lnTo>
                <a:lnTo>
                  <a:pt x="5916" y="203"/>
                </a:lnTo>
                <a:lnTo>
                  <a:pt x="5897" y="204"/>
                </a:lnTo>
                <a:lnTo>
                  <a:pt x="5877" y="205"/>
                </a:lnTo>
                <a:lnTo>
                  <a:pt x="5864" y="206"/>
                </a:lnTo>
                <a:lnTo>
                  <a:pt x="5833" y="206"/>
                </a:lnTo>
                <a:lnTo>
                  <a:pt x="5820" y="209"/>
                </a:lnTo>
                <a:lnTo>
                  <a:pt x="5802" y="210"/>
                </a:lnTo>
                <a:lnTo>
                  <a:pt x="5786" y="210"/>
                </a:lnTo>
                <a:lnTo>
                  <a:pt x="5776" y="209"/>
                </a:lnTo>
                <a:lnTo>
                  <a:pt x="5765" y="210"/>
                </a:lnTo>
                <a:lnTo>
                  <a:pt x="5760" y="210"/>
                </a:lnTo>
                <a:lnTo>
                  <a:pt x="5754" y="210"/>
                </a:lnTo>
                <a:lnTo>
                  <a:pt x="5748" y="210"/>
                </a:lnTo>
                <a:lnTo>
                  <a:pt x="5741" y="210"/>
                </a:lnTo>
                <a:lnTo>
                  <a:pt x="5737" y="210"/>
                </a:lnTo>
                <a:lnTo>
                  <a:pt x="5730" y="209"/>
                </a:lnTo>
                <a:lnTo>
                  <a:pt x="5726" y="209"/>
                </a:lnTo>
                <a:lnTo>
                  <a:pt x="5722" y="209"/>
                </a:lnTo>
                <a:lnTo>
                  <a:pt x="5706" y="209"/>
                </a:lnTo>
                <a:lnTo>
                  <a:pt x="5696" y="207"/>
                </a:lnTo>
                <a:lnTo>
                  <a:pt x="5689" y="207"/>
                </a:lnTo>
                <a:lnTo>
                  <a:pt x="5677" y="207"/>
                </a:lnTo>
                <a:lnTo>
                  <a:pt x="5666" y="207"/>
                </a:lnTo>
                <a:lnTo>
                  <a:pt x="5662" y="207"/>
                </a:lnTo>
                <a:lnTo>
                  <a:pt x="5655" y="207"/>
                </a:lnTo>
                <a:lnTo>
                  <a:pt x="5648" y="207"/>
                </a:lnTo>
                <a:lnTo>
                  <a:pt x="5636" y="206"/>
                </a:lnTo>
                <a:lnTo>
                  <a:pt x="5626" y="206"/>
                </a:lnTo>
                <a:lnTo>
                  <a:pt x="5621" y="206"/>
                </a:lnTo>
                <a:lnTo>
                  <a:pt x="5614" y="206"/>
                </a:lnTo>
                <a:lnTo>
                  <a:pt x="5610" y="206"/>
                </a:lnTo>
                <a:lnTo>
                  <a:pt x="5603" y="206"/>
                </a:lnTo>
                <a:lnTo>
                  <a:pt x="5595" y="205"/>
                </a:lnTo>
                <a:lnTo>
                  <a:pt x="5586" y="204"/>
                </a:lnTo>
                <a:lnTo>
                  <a:pt x="5581" y="204"/>
                </a:lnTo>
                <a:lnTo>
                  <a:pt x="5576" y="204"/>
                </a:lnTo>
                <a:lnTo>
                  <a:pt x="5572" y="204"/>
                </a:lnTo>
                <a:lnTo>
                  <a:pt x="5563" y="204"/>
                </a:lnTo>
                <a:lnTo>
                  <a:pt x="5560" y="204"/>
                </a:lnTo>
                <a:lnTo>
                  <a:pt x="5549" y="204"/>
                </a:lnTo>
                <a:lnTo>
                  <a:pt x="5541" y="204"/>
                </a:lnTo>
                <a:lnTo>
                  <a:pt x="5535" y="204"/>
                </a:lnTo>
                <a:lnTo>
                  <a:pt x="5532" y="204"/>
                </a:lnTo>
                <a:lnTo>
                  <a:pt x="5525" y="205"/>
                </a:lnTo>
                <a:lnTo>
                  <a:pt x="5517" y="206"/>
                </a:lnTo>
                <a:lnTo>
                  <a:pt x="5510" y="206"/>
                </a:lnTo>
                <a:lnTo>
                  <a:pt x="5504" y="206"/>
                </a:lnTo>
                <a:lnTo>
                  <a:pt x="5500" y="206"/>
                </a:lnTo>
                <a:lnTo>
                  <a:pt x="5489" y="206"/>
                </a:lnTo>
                <a:lnTo>
                  <a:pt x="5480" y="206"/>
                </a:lnTo>
                <a:lnTo>
                  <a:pt x="5469" y="205"/>
                </a:lnTo>
                <a:lnTo>
                  <a:pt x="5456" y="204"/>
                </a:lnTo>
                <a:lnTo>
                  <a:pt x="5445" y="204"/>
                </a:lnTo>
                <a:lnTo>
                  <a:pt x="5433" y="202"/>
                </a:lnTo>
                <a:lnTo>
                  <a:pt x="5421" y="201"/>
                </a:lnTo>
                <a:lnTo>
                  <a:pt x="5413" y="200"/>
                </a:lnTo>
                <a:lnTo>
                  <a:pt x="5407" y="199"/>
                </a:lnTo>
                <a:lnTo>
                  <a:pt x="5403" y="199"/>
                </a:lnTo>
                <a:lnTo>
                  <a:pt x="5394" y="199"/>
                </a:lnTo>
                <a:lnTo>
                  <a:pt x="5390" y="199"/>
                </a:lnTo>
                <a:lnTo>
                  <a:pt x="5385" y="199"/>
                </a:lnTo>
                <a:lnTo>
                  <a:pt x="5372" y="198"/>
                </a:lnTo>
                <a:lnTo>
                  <a:pt x="5353" y="198"/>
                </a:lnTo>
                <a:lnTo>
                  <a:pt x="5342" y="198"/>
                </a:lnTo>
                <a:lnTo>
                  <a:pt x="5332" y="198"/>
                </a:lnTo>
                <a:lnTo>
                  <a:pt x="5319" y="198"/>
                </a:lnTo>
                <a:lnTo>
                  <a:pt x="5313" y="198"/>
                </a:lnTo>
                <a:lnTo>
                  <a:pt x="5300" y="198"/>
                </a:lnTo>
                <a:lnTo>
                  <a:pt x="5288" y="198"/>
                </a:lnTo>
                <a:lnTo>
                  <a:pt x="5280" y="198"/>
                </a:lnTo>
                <a:lnTo>
                  <a:pt x="5273" y="198"/>
                </a:lnTo>
                <a:lnTo>
                  <a:pt x="5269" y="198"/>
                </a:lnTo>
                <a:lnTo>
                  <a:pt x="5262" y="198"/>
                </a:lnTo>
                <a:lnTo>
                  <a:pt x="5259" y="197"/>
                </a:lnTo>
                <a:lnTo>
                  <a:pt x="5253" y="197"/>
                </a:lnTo>
                <a:lnTo>
                  <a:pt x="5249" y="197"/>
                </a:lnTo>
                <a:lnTo>
                  <a:pt x="5240" y="197"/>
                </a:lnTo>
                <a:lnTo>
                  <a:pt x="5236" y="197"/>
                </a:lnTo>
                <a:lnTo>
                  <a:pt x="5231" y="197"/>
                </a:lnTo>
                <a:lnTo>
                  <a:pt x="5222" y="197"/>
                </a:lnTo>
                <a:lnTo>
                  <a:pt x="5214" y="198"/>
                </a:lnTo>
                <a:lnTo>
                  <a:pt x="5204" y="198"/>
                </a:lnTo>
                <a:lnTo>
                  <a:pt x="5195" y="198"/>
                </a:lnTo>
                <a:lnTo>
                  <a:pt x="5170" y="197"/>
                </a:lnTo>
                <a:lnTo>
                  <a:pt x="5151" y="197"/>
                </a:lnTo>
                <a:lnTo>
                  <a:pt x="5129" y="198"/>
                </a:lnTo>
                <a:lnTo>
                  <a:pt x="5111" y="198"/>
                </a:lnTo>
                <a:lnTo>
                  <a:pt x="5095" y="199"/>
                </a:lnTo>
                <a:lnTo>
                  <a:pt x="5076" y="201"/>
                </a:lnTo>
                <a:lnTo>
                  <a:pt x="5059" y="203"/>
                </a:lnTo>
                <a:lnTo>
                  <a:pt x="5047" y="205"/>
                </a:lnTo>
                <a:lnTo>
                  <a:pt x="5038" y="206"/>
                </a:lnTo>
                <a:lnTo>
                  <a:pt x="5027" y="206"/>
                </a:lnTo>
                <a:lnTo>
                  <a:pt x="5014" y="207"/>
                </a:lnTo>
                <a:lnTo>
                  <a:pt x="5005" y="207"/>
                </a:lnTo>
                <a:lnTo>
                  <a:pt x="4994" y="209"/>
                </a:lnTo>
                <a:lnTo>
                  <a:pt x="4982" y="210"/>
                </a:lnTo>
                <a:lnTo>
                  <a:pt x="4978" y="210"/>
                </a:lnTo>
                <a:lnTo>
                  <a:pt x="4968" y="210"/>
                </a:lnTo>
                <a:lnTo>
                  <a:pt x="4964" y="210"/>
                </a:lnTo>
                <a:lnTo>
                  <a:pt x="4960" y="211"/>
                </a:lnTo>
                <a:lnTo>
                  <a:pt x="4954" y="211"/>
                </a:lnTo>
                <a:lnTo>
                  <a:pt x="4948" y="212"/>
                </a:lnTo>
                <a:lnTo>
                  <a:pt x="4939" y="212"/>
                </a:lnTo>
                <a:lnTo>
                  <a:pt x="4930" y="212"/>
                </a:lnTo>
                <a:lnTo>
                  <a:pt x="4920" y="212"/>
                </a:lnTo>
                <a:lnTo>
                  <a:pt x="4907" y="212"/>
                </a:lnTo>
                <a:lnTo>
                  <a:pt x="4900" y="212"/>
                </a:lnTo>
                <a:lnTo>
                  <a:pt x="4890" y="212"/>
                </a:lnTo>
                <a:lnTo>
                  <a:pt x="4883" y="212"/>
                </a:lnTo>
                <a:lnTo>
                  <a:pt x="4875" y="211"/>
                </a:lnTo>
                <a:lnTo>
                  <a:pt x="4867" y="211"/>
                </a:lnTo>
                <a:lnTo>
                  <a:pt x="4861" y="211"/>
                </a:lnTo>
                <a:lnTo>
                  <a:pt x="4852" y="211"/>
                </a:lnTo>
                <a:lnTo>
                  <a:pt x="4848" y="211"/>
                </a:lnTo>
                <a:lnTo>
                  <a:pt x="4841" y="211"/>
                </a:lnTo>
                <a:lnTo>
                  <a:pt x="4834" y="211"/>
                </a:lnTo>
                <a:lnTo>
                  <a:pt x="4824" y="212"/>
                </a:lnTo>
                <a:lnTo>
                  <a:pt x="4818" y="212"/>
                </a:lnTo>
                <a:lnTo>
                  <a:pt x="4808" y="212"/>
                </a:lnTo>
                <a:lnTo>
                  <a:pt x="4802" y="213"/>
                </a:lnTo>
                <a:lnTo>
                  <a:pt x="4797" y="213"/>
                </a:lnTo>
                <a:lnTo>
                  <a:pt x="4791" y="213"/>
                </a:lnTo>
                <a:lnTo>
                  <a:pt x="4783" y="214"/>
                </a:lnTo>
                <a:lnTo>
                  <a:pt x="4772" y="215"/>
                </a:lnTo>
                <a:lnTo>
                  <a:pt x="4760" y="215"/>
                </a:lnTo>
                <a:lnTo>
                  <a:pt x="4742" y="216"/>
                </a:lnTo>
                <a:lnTo>
                  <a:pt x="4721" y="219"/>
                </a:lnTo>
                <a:lnTo>
                  <a:pt x="4711" y="221"/>
                </a:lnTo>
                <a:lnTo>
                  <a:pt x="4693" y="223"/>
                </a:lnTo>
                <a:lnTo>
                  <a:pt x="4681" y="224"/>
                </a:lnTo>
                <a:lnTo>
                  <a:pt x="4666" y="227"/>
                </a:lnTo>
                <a:lnTo>
                  <a:pt x="4658" y="228"/>
                </a:lnTo>
                <a:lnTo>
                  <a:pt x="4641" y="230"/>
                </a:lnTo>
                <a:lnTo>
                  <a:pt x="4626" y="229"/>
                </a:lnTo>
                <a:lnTo>
                  <a:pt x="4612" y="229"/>
                </a:lnTo>
                <a:lnTo>
                  <a:pt x="4604" y="228"/>
                </a:lnTo>
                <a:lnTo>
                  <a:pt x="4582" y="227"/>
                </a:lnTo>
                <a:lnTo>
                  <a:pt x="4572" y="227"/>
                </a:lnTo>
                <a:lnTo>
                  <a:pt x="4561" y="227"/>
                </a:lnTo>
                <a:lnTo>
                  <a:pt x="4541" y="229"/>
                </a:lnTo>
                <a:lnTo>
                  <a:pt x="4527" y="229"/>
                </a:lnTo>
                <a:lnTo>
                  <a:pt x="4512" y="229"/>
                </a:lnTo>
                <a:lnTo>
                  <a:pt x="4500" y="229"/>
                </a:lnTo>
                <a:lnTo>
                  <a:pt x="4485" y="228"/>
                </a:lnTo>
                <a:lnTo>
                  <a:pt x="4470" y="229"/>
                </a:lnTo>
                <a:lnTo>
                  <a:pt x="4461" y="230"/>
                </a:lnTo>
                <a:lnTo>
                  <a:pt x="4437" y="227"/>
                </a:lnTo>
                <a:lnTo>
                  <a:pt x="4432" y="226"/>
                </a:lnTo>
                <a:lnTo>
                  <a:pt x="4411" y="226"/>
                </a:lnTo>
                <a:lnTo>
                  <a:pt x="4393" y="225"/>
                </a:lnTo>
                <a:lnTo>
                  <a:pt x="4347" y="223"/>
                </a:lnTo>
                <a:lnTo>
                  <a:pt x="4343" y="223"/>
                </a:lnTo>
                <a:lnTo>
                  <a:pt x="4309" y="222"/>
                </a:lnTo>
                <a:lnTo>
                  <a:pt x="4307" y="222"/>
                </a:lnTo>
                <a:lnTo>
                  <a:pt x="4298" y="221"/>
                </a:lnTo>
                <a:lnTo>
                  <a:pt x="4285" y="221"/>
                </a:lnTo>
                <a:lnTo>
                  <a:pt x="4279" y="221"/>
                </a:lnTo>
                <a:lnTo>
                  <a:pt x="4265" y="219"/>
                </a:lnTo>
                <a:lnTo>
                  <a:pt x="4244" y="218"/>
                </a:lnTo>
                <a:lnTo>
                  <a:pt x="4230" y="218"/>
                </a:lnTo>
                <a:lnTo>
                  <a:pt x="4223" y="217"/>
                </a:lnTo>
                <a:lnTo>
                  <a:pt x="4204" y="218"/>
                </a:lnTo>
                <a:lnTo>
                  <a:pt x="4193" y="218"/>
                </a:lnTo>
                <a:lnTo>
                  <a:pt x="4158" y="218"/>
                </a:lnTo>
                <a:lnTo>
                  <a:pt x="4151" y="218"/>
                </a:lnTo>
                <a:lnTo>
                  <a:pt x="4145" y="218"/>
                </a:lnTo>
                <a:lnTo>
                  <a:pt x="4119" y="217"/>
                </a:lnTo>
                <a:lnTo>
                  <a:pt x="4107" y="217"/>
                </a:lnTo>
                <a:lnTo>
                  <a:pt x="4098" y="217"/>
                </a:lnTo>
                <a:lnTo>
                  <a:pt x="4088" y="217"/>
                </a:lnTo>
                <a:lnTo>
                  <a:pt x="4074" y="217"/>
                </a:lnTo>
                <a:lnTo>
                  <a:pt x="4061" y="217"/>
                </a:lnTo>
                <a:lnTo>
                  <a:pt x="4053" y="217"/>
                </a:lnTo>
                <a:lnTo>
                  <a:pt x="4044" y="217"/>
                </a:lnTo>
                <a:lnTo>
                  <a:pt x="4033" y="216"/>
                </a:lnTo>
                <a:lnTo>
                  <a:pt x="4018" y="216"/>
                </a:lnTo>
                <a:lnTo>
                  <a:pt x="4009" y="215"/>
                </a:lnTo>
                <a:lnTo>
                  <a:pt x="3994" y="215"/>
                </a:lnTo>
                <a:lnTo>
                  <a:pt x="3983" y="215"/>
                </a:lnTo>
                <a:lnTo>
                  <a:pt x="3978" y="216"/>
                </a:lnTo>
                <a:lnTo>
                  <a:pt x="3966" y="215"/>
                </a:lnTo>
                <a:lnTo>
                  <a:pt x="3957" y="215"/>
                </a:lnTo>
                <a:lnTo>
                  <a:pt x="3945" y="214"/>
                </a:lnTo>
                <a:lnTo>
                  <a:pt x="3931" y="213"/>
                </a:lnTo>
                <a:lnTo>
                  <a:pt x="3923" y="213"/>
                </a:lnTo>
                <a:lnTo>
                  <a:pt x="3917" y="212"/>
                </a:lnTo>
                <a:lnTo>
                  <a:pt x="3907" y="212"/>
                </a:lnTo>
                <a:lnTo>
                  <a:pt x="3900" y="212"/>
                </a:lnTo>
                <a:lnTo>
                  <a:pt x="3893" y="211"/>
                </a:lnTo>
                <a:lnTo>
                  <a:pt x="3887" y="211"/>
                </a:lnTo>
                <a:lnTo>
                  <a:pt x="3875" y="211"/>
                </a:lnTo>
                <a:lnTo>
                  <a:pt x="3869" y="211"/>
                </a:lnTo>
                <a:lnTo>
                  <a:pt x="3858" y="212"/>
                </a:lnTo>
                <a:lnTo>
                  <a:pt x="3850" y="212"/>
                </a:lnTo>
                <a:lnTo>
                  <a:pt x="3840" y="213"/>
                </a:lnTo>
                <a:lnTo>
                  <a:pt x="3833" y="213"/>
                </a:lnTo>
                <a:lnTo>
                  <a:pt x="3829" y="213"/>
                </a:lnTo>
                <a:lnTo>
                  <a:pt x="3818" y="214"/>
                </a:lnTo>
                <a:lnTo>
                  <a:pt x="3811" y="214"/>
                </a:lnTo>
                <a:lnTo>
                  <a:pt x="3801" y="215"/>
                </a:lnTo>
                <a:lnTo>
                  <a:pt x="3793" y="215"/>
                </a:lnTo>
                <a:lnTo>
                  <a:pt x="3786" y="215"/>
                </a:lnTo>
                <a:lnTo>
                  <a:pt x="3777" y="215"/>
                </a:lnTo>
                <a:lnTo>
                  <a:pt x="3768" y="215"/>
                </a:lnTo>
                <a:lnTo>
                  <a:pt x="3761" y="216"/>
                </a:lnTo>
                <a:lnTo>
                  <a:pt x="3755" y="216"/>
                </a:lnTo>
                <a:lnTo>
                  <a:pt x="3747" y="217"/>
                </a:lnTo>
                <a:lnTo>
                  <a:pt x="3740" y="217"/>
                </a:lnTo>
                <a:lnTo>
                  <a:pt x="3725" y="217"/>
                </a:lnTo>
                <a:lnTo>
                  <a:pt x="3723" y="217"/>
                </a:lnTo>
                <a:lnTo>
                  <a:pt x="3713" y="217"/>
                </a:lnTo>
                <a:lnTo>
                  <a:pt x="3703" y="217"/>
                </a:lnTo>
                <a:lnTo>
                  <a:pt x="3697" y="217"/>
                </a:lnTo>
                <a:lnTo>
                  <a:pt x="3687" y="217"/>
                </a:lnTo>
                <a:lnTo>
                  <a:pt x="3683" y="216"/>
                </a:lnTo>
                <a:lnTo>
                  <a:pt x="3674" y="217"/>
                </a:lnTo>
                <a:lnTo>
                  <a:pt x="3669" y="217"/>
                </a:lnTo>
                <a:lnTo>
                  <a:pt x="3660" y="218"/>
                </a:lnTo>
                <a:lnTo>
                  <a:pt x="3657" y="218"/>
                </a:lnTo>
                <a:lnTo>
                  <a:pt x="3650" y="218"/>
                </a:lnTo>
                <a:lnTo>
                  <a:pt x="3643" y="217"/>
                </a:lnTo>
                <a:lnTo>
                  <a:pt x="3634" y="215"/>
                </a:lnTo>
                <a:lnTo>
                  <a:pt x="3631" y="215"/>
                </a:lnTo>
                <a:lnTo>
                  <a:pt x="3625" y="215"/>
                </a:lnTo>
                <a:lnTo>
                  <a:pt x="3620" y="215"/>
                </a:lnTo>
                <a:lnTo>
                  <a:pt x="3614" y="216"/>
                </a:lnTo>
                <a:lnTo>
                  <a:pt x="3611" y="216"/>
                </a:lnTo>
                <a:lnTo>
                  <a:pt x="3603" y="217"/>
                </a:lnTo>
                <a:lnTo>
                  <a:pt x="3598" y="216"/>
                </a:lnTo>
                <a:lnTo>
                  <a:pt x="3590" y="215"/>
                </a:lnTo>
                <a:lnTo>
                  <a:pt x="3581" y="215"/>
                </a:lnTo>
                <a:lnTo>
                  <a:pt x="3572" y="214"/>
                </a:lnTo>
                <a:lnTo>
                  <a:pt x="3561" y="214"/>
                </a:lnTo>
                <a:lnTo>
                  <a:pt x="3554" y="214"/>
                </a:lnTo>
                <a:lnTo>
                  <a:pt x="3543" y="214"/>
                </a:lnTo>
                <a:lnTo>
                  <a:pt x="3536" y="213"/>
                </a:lnTo>
                <a:lnTo>
                  <a:pt x="3529" y="212"/>
                </a:lnTo>
                <a:lnTo>
                  <a:pt x="3522" y="212"/>
                </a:lnTo>
                <a:lnTo>
                  <a:pt x="3514" y="211"/>
                </a:lnTo>
                <a:lnTo>
                  <a:pt x="3506" y="211"/>
                </a:lnTo>
                <a:lnTo>
                  <a:pt x="3499" y="210"/>
                </a:lnTo>
                <a:lnTo>
                  <a:pt x="3492" y="210"/>
                </a:lnTo>
                <a:lnTo>
                  <a:pt x="3482" y="207"/>
                </a:lnTo>
                <a:lnTo>
                  <a:pt x="3476" y="207"/>
                </a:lnTo>
                <a:lnTo>
                  <a:pt x="3467" y="206"/>
                </a:lnTo>
                <a:lnTo>
                  <a:pt x="3455" y="205"/>
                </a:lnTo>
                <a:lnTo>
                  <a:pt x="3445" y="204"/>
                </a:lnTo>
                <a:lnTo>
                  <a:pt x="3441" y="204"/>
                </a:lnTo>
                <a:lnTo>
                  <a:pt x="3433" y="203"/>
                </a:lnTo>
                <a:lnTo>
                  <a:pt x="3425" y="203"/>
                </a:lnTo>
                <a:lnTo>
                  <a:pt x="3419" y="204"/>
                </a:lnTo>
                <a:lnTo>
                  <a:pt x="3413" y="204"/>
                </a:lnTo>
                <a:lnTo>
                  <a:pt x="3410" y="204"/>
                </a:lnTo>
                <a:lnTo>
                  <a:pt x="3399" y="206"/>
                </a:lnTo>
                <a:lnTo>
                  <a:pt x="3393" y="206"/>
                </a:lnTo>
                <a:lnTo>
                  <a:pt x="3385" y="207"/>
                </a:lnTo>
                <a:lnTo>
                  <a:pt x="3377" y="209"/>
                </a:lnTo>
                <a:lnTo>
                  <a:pt x="3364" y="207"/>
                </a:lnTo>
                <a:lnTo>
                  <a:pt x="3352" y="207"/>
                </a:lnTo>
                <a:lnTo>
                  <a:pt x="3346" y="207"/>
                </a:lnTo>
                <a:lnTo>
                  <a:pt x="3330" y="206"/>
                </a:lnTo>
                <a:lnTo>
                  <a:pt x="3324" y="206"/>
                </a:lnTo>
                <a:lnTo>
                  <a:pt x="3314" y="205"/>
                </a:lnTo>
                <a:lnTo>
                  <a:pt x="3307" y="204"/>
                </a:lnTo>
                <a:lnTo>
                  <a:pt x="3300" y="204"/>
                </a:lnTo>
                <a:lnTo>
                  <a:pt x="3294" y="204"/>
                </a:lnTo>
                <a:lnTo>
                  <a:pt x="3286" y="204"/>
                </a:lnTo>
                <a:lnTo>
                  <a:pt x="3281" y="204"/>
                </a:lnTo>
                <a:lnTo>
                  <a:pt x="3274" y="204"/>
                </a:lnTo>
                <a:lnTo>
                  <a:pt x="3269" y="204"/>
                </a:lnTo>
                <a:lnTo>
                  <a:pt x="3259" y="204"/>
                </a:lnTo>
                <a:lnTo>
                  <a:pt x="3256" y="204"/>
                </a:lnTo>
                <a:lnTo>
                  <a:pt x="3245" y="204"/>
                </a:lnTo>
                <a:lnTo>
                  <a:pt x="3236" y="204"/>
                </a:lnTo>
                <a:lnTo>
                  <a:pt x="3228" y="204"/>
                </a:lnTo>
                <a:lnTo>
                  <a:pt x="3218" y="204"/>
                </a:lnTo>
                <a:lnTo>
                  <a:pt x="3211" y="204"/>
                </a:lnTo>
                <a:lnTo>
                  <a:pt x="3202" y="204"/>
                </a:lnTo>
                <a:lnTo>
                  <a:pt x="3196" y="204"/>
                </a:lnTo>
                <a:lnTo>
                  <a:pt x="3183" y="204"/>
                </a:lnTo>
                <a:lnTo>
                  <a:pt x="3176" y="203"/>
                </a:lnTo>
                <a:lnTo>
                  <a:pt x="3168" y="203"/>
                </a:lnTo>
                <a:lnTo>
                  <a:pt x="3162" y="203"/>
                </a:lnTo>
                <a:lnTo>
                  <a:pt x="3162" y="203"/>
                </a:lnTo>
                <a:lnTo>
                  <a:pt x="3157" y="203"/>
                </a:lnTo>
                <a:lnTo>
                  <a:pt x="3146" y="203"/>
                </a:lnTo>
                <a:lnTo>
                  <a:pt x="3141" y="203"/>
                </a:lnTo>
                <a:lnTo>
                  <a:pt x="3130" y="203"/>
                </a:lnTo>
                <a:lnTo>
                  <a:pt x="3116" y="203"/>
                </a:lnTo>
                <a:lnTo>
                  <a:pt x="3114" y="203"/>
                </a:lnTo>
                <a:lnTo>
                  <a:pt x="3100" y="204"/>
                </a:lnTo>
                <a:lnTo>
                  <a:pt x="3086" y="204"/>
                </a:lnTo>
                <a:lnTo>
                  <a:pt x="3076" y="204"/>
                </a:lnTo>
                <a:lnTo>
                  <a:pt x="3071" y="204"/>
                </a:lnTo>
                <a:lnTo>
                  <a:pt x="3056" y="204"/>
                </a:lnTo>
                <a:lnTo>
                  <a:pt x="3038" y="204"/>
                </a:lnTo>
                <a:lnTo>
                  <a:pt x="3036" y="204"/>
                </a:lnTo>
                <a:lnTo>
                  <a:pt x="3019" y="205"/>
                </a:lnTo>
                <a:lnTo>
                  <a:pt x="3016" y="204"/>
                </a:lnTo>
                <a:lnTo>
                  <a:pt x="3007" y="204"/>
                </a:lnTo>
                <a:lnTo>
                  <a:pt x="3001" y="204"/>
                </a:lnTo>
                <a:lnTo>
                  <a:pt x="2992" y="204"/>
                </a:lnTo>
                <a:lnTo>
                  <a:pt x="2992" y="203"/>
                </a:lnTo>
                <a:lnTo>
                  <a:pt x="2991" y="203"/>
                </a:lnTo>
                <a:lnTo>
                  <a:pt x="2984" y="203"/>
                </a:lnTo>
                <a:lnTo>
                  <a:pt x="2974" y="203"/>
                </a:lnTo>
                <a:lnTo>
                  <a:pt x="2964" y="203"/>
                </a:lnTo>
                <a:lnTo>
                  <a:pt x="2955" y="202"/>
                </a:lnTo>
                <a:lnTo>
                  <a:pt x="2945" y="202"/>
                </a:lnTo>
                <a:lnTo>
                  <a:pt x="2941" y="201"/>
                </a:lnTo>
                <a:lnTo>
                  <a:pt x="2928" y="200"/>
                </a:lnTo>
                <a:lnTo>
                  <a:pt x="2918" y="199"/>
                </a:lnTo>
                <a:lnTo>
                  <a:pt x="2907" y="198"/>
                </a:lnTo>
                <a:lnTo>
                  <a:pt x="2886" y="194"/>
                </a:lnTo>
                <a:lnTo>
                  <a:pt x="2863" y="196"/>
                </a:lnTo>
                <a:lnTo>
                  <a:pt x="2846" y="196"/>
                </a:lnTo>
                <a:lnTo>
                  <a:pt x="2833" y="196"/>
                </a:lnTo>
                <a:lnTo>
                  <a:pt x="2818" y="197"/>
                </a:lnTo>
                <a:lnTo>
                  <a:pt x="2797" y="197"/>
                </a:lnTo>
                <a:lnTo>
                  <a:pt x="2781" y="197"/>
                </a:lnTo>
                <a:lnTo>
                  <a:pt x="2780" y="197"/>
                </a:lnTo>
                <a:lnTo>
                  <a:pt x="2663" y="206"/>
                </a:lnTo>
                <a:lnTo>
                  <a:pt x="2549" y="210"/>
                </a:lnTo>
                <a:lnTo>
                  <a:pt x="2518" y="210"/>
                </a:lnTo>
                <a:lnTo>
                  <a:pt x="2488" y="211"/>
                </a:lnTo>
                <a:lnTo>
                  <a:pt x="2438" y="213"/>
                </a:lnTo>
                <a:lnTo>
                  <a:pt x="2343" y="212"/>
                </a:lnTo>
                <a:lnTo>
                  <a:pt x="2213" y="211"/>
                </a:lnTo>
                <a:lnTo>
                  <a:pt x="2199" y="211"/>
                </a:lnTo>
                <a:lnTo>
                  <a:pt x="2145" y="210"/>
                </a:lnTo>
                <a:lnTo>
                  <a:pt x="2064" y="203"/>
                </a:lnTo>
                <a:lnTo>
                  <a:pt x="2001" y="193"/>
                </a:lnTo>
                <a:lnTo>
                  <a:pt x="1954" y="187"/>
                </a:lnTo>
                <a:lnTo>
                  <a:pt x="1886" y="176"/>
                </a:lnTo>
                <a:lnTo>
                  <a:pt x="1750" y="160"/>
                </a:lnTo>
                <a:lnTo>
                  <a:pt x="1667" y="151"/>
                </a:lnTo>
                <a:lnTo>
                  <a:pt x="1562" y="149"/>
                </a:lnTo>
                <a:lnTo>
                  <a:pt x="1050" y="149"/>
                </a:lnTo>
                <a:lnTo>
                  <a:pt x="258" y="155"/>
                </a:lnTo>
                <a:lnTo>
                  <a:pt x="0" y="157"/>
                </a:lnTo>
                <a:lnTo>
                  <a:pt x="0" y="157"/>
                </a:lnTo>
                <a:close/>
              </a:path>
            </a:pathLst>
          </a:custGeom>
          <a:solidFill>
            <a:srgbClr val="CCFFCC"/>
          </a:solidFill>
          <a:ln w="9525">
            <a:noFill/>
            <a:round/>
            <a:headEnd/>
            <a:tailEnd/>
          </a:ln>
        </p:spPr>
        <p:txBody>
          <a:bodyPr/>
          <a:lstStyle/>
          <a:p>
            <a:endParaRPr lang="en-GB"/>
          </a:p>
        </p:txBody>
      </p:sp>
      <p:sp>
        <p:nvSpPr>
          <p:cNvPr id="58" name="Freeform 2453"/>
          <p:cNvSpPr>
            <a:spLocks/>
          </p:cNvSpPr>
          <p:nvPr>
            <p:custDataLst>
              <p:tags r:id="rId49"/>
            </p:custDataLst>
          </p:nvPr>
        </p:nvSpPr>
        <p:spPr bwMode="auto">
          <a:xfrm>
            <a:off x="400988" y="2308232"/>
            <a:ext cx="8161157" cy="251828"/>
          </a:xfrm>
          <a:custGeom>
            <a:avLst/>
            <a:gdLst/>
            <a:ahLst/>
            <a:cxnLst>
              <a:cxn ang="0">
                <a:pos x="2518" y="210"/>
              </a:cxn>
              <a:cxn ang="0">
                <a:pos x="2964" y="203"/>
              </a:cxn>
              <a:cxn ang="0">
                <a:pos x="3114" y="203"/>
              </a:cxn>
              <a:cxn ang="0">
                <a:pos x="3245" y="204"/>
              </a:cxn>
              <a:cxn ang="0">
                <a:pos x="3385" y="207"/>
              </a:cxn>
              <a:cxn ang="0">
                <a:pos x="3514" y="211"/>
              </a:cxn>
              <a:cxn ang="0">
                <a:pos x="3634" y="215"/>
              </a:cxn>
              <a:cxn ang="0">
                <a:pos x="3761" y="216"/>
              </a:cxn>
              <a:cxn ang="0">
                <a:pos x="3900" y="212"/>
              </a:cxn>
              <a:cxn ang="0">
                <a:pos x="4074" y="217"/>
              </a:cxn>
              <a:cxn ang="0">
                <a:pos x="4307" y="222"/>
              </a:cxn>
              <a:cxn ang="0">
                <a:pos x="4582" y="227"/>
              </a:cxn>
              <a:cxn ang="0">
                <a:pos x="4802" y="213"/>
              </a:cxn>
              <a:cxn ang="0">
                <a:pos x="4939" y="212"/>
              </a:cxn>
              <a:cxn ang="0">
                <a:pos x="5111" y="198"/>
              </a:cxn>
              <a:cxn ang="0">
                <a:pos x="5280" y="198"/>
              </a:cxn>
              <a:cxn ang="0">
                <a:pos x="5445" y="204"/>
              </a:cxn>
              <a:cxn ang="0">
                <a:pos x="5576" y="204"/>
              </a:cxn>
              <a:cxn ang="0">
                <a:pos x="5706" y="209"/>
              </a:cxn>
              <a:cxn ang="0">
                <a:pos x="5897" y="204"/>
              </a:cxn>
              <a:cxn ang="0">
                <a:pos x="6218" y="179"/>
              </a:cxn>
              <a:cxn ang="0">
                <a:pos x="6455" y="153"/>
              </a:cxn>
              <a:cxn ang="0">
                <a:pos x="6721" y="151"/>
              </a:cxn>
              <a:cxn ang="0">
                <a:pos x="6975" y="138"/>
              </a:cxn>
              <a:cxn ang="0">
                <a:pos x="7190" y="103"/>
              </a:cxn>
              <a:cxn ang="0">
                <a:pos x="7378" y="93"/>
              </a:cxn>
              <a:cxn ang="0">
                <a:pos x="7559" y="63"/>
              </a:cxn>
              <a:cxn ang="0">
                <a:pos x="7793" y="55"/>
              </a:cxn>
              <a:cxn ang="0">
                <a:pos x="8121" y="35"/>
              </a:cxn>
              <a:cxn ang="0">
                <a:pos x="8335" y="10"/>
              </a:cxn>
              <a:cxn ang="0">
                <a:pos x="8229" y="25"/>
              </a:cxn>
              <a:cxn ang="0">
                <a:pos x="7973" y="48"/>
              </a:cxn>
              <a:cxn ang="0">
                <a:pos x="7660" y="59"/>
              </a:cxn>
              <a:cxn ang="0">
                <a:pos x="7470" y="68"/>
              </a:cxn>
              <a:cxn ang="0">
                <a:pos x="7275" y="108"/>
              </a:cxn>
              <a:cxn ang="0">
                <a:pos x="7098" y="126"/>
              </a:cxn>
              <a:cxn ang="0">
                <a:pos x="6834" y="146"/>
              </a:cxn>
              <a:cxn ang="0">
                <a:pos x="6585" y="157"/>
              </a:cxn>
              <a:cxn ang="0">
                <a:pos x="6335" y="155"/>
              </a:cxn>
              <a:cxn ang="0">
                <a:pos x="6062" y="196"/>
              </a:cxn>
              <a:cxn ang="0">
                <a:pos x="5765" y="213"/>
              </a:cxn>
              <a:cxn ang="0">
                <a:pos x="5636" y="217"/>
              </a:cxn>
              <a:cxn ang="0">
                <a:pos x="5525" y="216"/>
              </a:cxn>
              <a:cxn ang="0">
                <a:pos x="5385" y="212"/>
              </a:cxn>
              <a:cxn ang="0">
                <a:pos x="5236" y="205"/>
              </a:cxn>
              <a:cxn ang="0">
                <a:pos x="5005" y="231"/>
              </a:cxn>
              <a:cxn ang="0">
                <a:pos x="4867" y="237"/>
              </a:cxn>
              <a:cxn ang="0">
                <a:pos x="4711" y="251"/>
              </a:cxn>
              <a:cxn ang="0">
                <a:pos x="4470" y="251"/>
              </a:cxn>
              <a:cxn ang="0">
                <a:pos x="4204" y="260"/>
              </a:cxn>
              <a:cxn ang="0">
                <a:pos x="3983" y="245"/>
              </a:cxn>
              <a:cxn ang="0">
                <a:pos x="3833" y="235"/>
              </a:cxn>
              <a:cxn ang="0">
                <a:pos x="3697" y="236"/>
              </a:cxn>
              <a:cxn ang="0">
                <a:pos x="3590" y="230"/>
              </a:cxn>
              <a:cxn ang="0">
                <a:pos x="3445" y="218"/>
              </a:cxn>
              <a:cxn ang="0">
                <a:pos x="3307" y="223"/>
              </a:cxn>
              <a:cxn ang="0">
                <a:pos x="3176" y="227"/>
              </a:cxn>
              <a:cxn ang="0">
                <a:pos x="3019" y="234"/>
              </a:cxn>
              <a:cxn ang="0">
                <a:pos x="2863" y="229"/>
              </a:cxn>
              <a:cxn ang="0">
                <a:pos x="2001" y="193"/>
              </a:cxn>
            </a:cxnLst>
            <a:rect l="0" t="0" r="r" b="b"/>
            <a:pathLst>
              <a:path w="8426" h="261">
                <a:moveTo>
                  <a:pt x="0" y="157"/>
                </a:moveTo>
                <a:lnTo>
                  <a:pt x="258" y="155"/>
                </a:lnTo>
                <a:lnTo>
                  <a:pt x="1050" y="149"/>
                </a:lnTo>
                <a:lnTo>
                  <a:pt x="1562" y="149"/>
                </a:lnTo>
                <a:lnTo>
                  <a:pt x="1667" y="151"/>
                </a:lnTo>
                <a:lnTo>
                  <a:pt x="1750" y="160"/>
                </a:lnTo>
                <a:lnTo>
                  <a:pt x="1886" y="176"/>
                </a:lnTo>
                <a:lnTo>
                  <a:pt x="1954" y="187"/>
                </a:lnTo>
                <a:lnTo>
                  <a:pt x="2001" y="193"/>
                </a:lnTo>
                <a:lnTo>
                  <a:pt x="2064" y="203"/>
                </a:lnTo>
                <a:lnTo>
                  <a:pt x="2145" y="210"/>
                </a:lnTo>
                <a:lnTo>
                  <a:pt x="2199" y="211"/>
                </a:lnTo>
                <a:lnTo>
                  <a:pt x="2213" y="211"/>
                </a:lnTo>
                <a:lnTo>
                  <a:pt x="2343" y="212"/>
                </a:lnTo>
                <a:lnTo>
                  <a:pt x="2438" y="213"/>
                </a:lnTo>
                <a:lnTo>
                  <a:pt x="2488" y="211"/>
                </a:lnTo>
                <a:lnTo>
                  <a:pt x="2518" y="210"/>
                </a:lnTo>
                <a:lnTo>
                  <a:pt x="2549" y="210"/>
                </a:lnTo>
                <a:lnTo>
                  <a:pt x="2663" y="206"/>
                </a:lnTo>
                <a:lnTo>
                  <a:pt x="2780" y="197"/>
                </a:lnTo>
                <a:lnTo>
                  <a:pt x="2781" y="197"/>
                </a:lnTo>
                <a:lnTo>
                  <a:pt x="2797" y="197"/>
                </a:lnTo>
                <a:lnTo>
                  <a:pt x="2818" y="197"/>
                </a:lnTo>
                <a:lnTo>
                  <a:pt x="2833" y="196"/>
                </a:lnTo>
                <a:lnTo>
                  <a:pt x="2846" y="196"/>
                </a:lnTo>
                <a:lnTo>
                  <a:pt x="2863" y="196"/>
                </a:lnTo>
                <a:lnTo>
                  <a:pt x="2886" y="194"/>
                </a:lnTo>
                <a:lnTo>
                  <a:pt x="2907" y="198"/>
                </a:lnTo>
                <a:lnTo>
                  <a:pt x="2918" y="199"/>
                </a:lnTo>
                <a:lnTo>
                  <a:pt x="2928" y="200"/>
                </a:lnTo>
                <a:lnTo>
                  <a:pt x="2941" y="201"/>
                </a:lnTo>
                <a:lnTo>
                  <a:pt x="2945" y="202"/>
                </a:lnTo>
                <a:lnTo>
                  <a:pt x="2955" y="202"/>
                </a:lnTo>
                <a:lnTo>
                  <a:pt x="2964" y="203"/>
                </a:lnTo>
                <a:lnTo>
                  <a:pt x="2974" y="203"/>
                </a:lnTo>
                <a:lnTo>
                  <a:pt x="2984" y="203"/>
                </a:lnTo>
                <a:lnTo>
                  <a:pt x="2991" y="203"/>
                </a:lnTo>
                <a:lnTo>
                  <a:pt x="2992" y="203"/>
                </a:lnTo>
                <a:lnTo>
                  <a:pt x="2992" y="204"/>
                </a:lnTo>
                <a:lnTo>
                  <a:pt x="3001" y="204"/>
                </a:lnTo>
                <a:lnTo>
                  <a:pt x="3007" y="204"/>
                </a:lnTo>
                <a:lnTo>
                  <a:pt x="3016" y="204"/>
                </a:lnTo>
                <a:lnTo>
                  <a:pt x="3019" y="205"/>
                </a:lnTo>
                <a:lnTo>
                  <a:pt x="3036" y="204"/>
                </a:lnTo>
                <a:lnTo>
                  <a:pt x="3038" y="204"/>
                </a:lnTo>
                <a:lnTo>
                  <a:pt x="3056" y="204"/>
                </a:lnTo>
                <a:lnTo>
                  <a:pt x="3071" y="204"/>
                </a:lnTo>
                <a:lnTo>
                  <a:pt x="3076" y="204"/>
                </a:lnTo>
                <a:lnTo>
                  <a:pt x="3086" y="204"/>
                </a:lnTo>
                <a:lnTo>
                  <a:pt x="3100" y="204"/>
                </a:lnTo>
                <a:lnTo>
                  <a:pt x="3114" y="203"/>
                </a:lnTo>
                <a:lnTo>
                  <a:pt x="3116" y="203"/>
                </a:lnTo>
                <a:lnTo>
                  <a:pt x="3130" y="203"/>
                </a:lnTo>
                <a:lnTo>
                  <a:pt x="3141" y="203"/>
                </a:lnTo>
                <a:lnTo>
                  <a:pt x="3146" y="203"/>
                </a:lnTo>
                <a:lnTo>
                  <a:pt x="3157" y="203"/>
                </a:lnTo>
                <a:lnTo>
                  <a:pt x="3162" y="203"/>
                </a:lnTo>
                <a:lnTo>
                  <a:pt x="3162" y="203"/>
                </a:lnTo>
                <a:lnTo>
                  <a:pt x="3168" y="203"/>
                </a:lnTo>
                <a:lnTo>
                  <a:pt x="3176" y="203"/>
                </a:lnTo>
                <a:lnTo>
                  <a:pt x="3183" y="204"/>
                </a:lnTo>
                <a:lnTo>
                  <a:pt x="3196" y="204"/>
                </a:lnTo>
                <a:lnTo>
                  <a:pt x="3202" y="204"/>
                </a:lnTo>
                <a:lnTo>
                  <a:pt x="3211" y="204"/>
                </a:lnTo>
                <a:lnTo>
                  <a:pt x="3218" y="204"/>
                </a:lnTo>
                <a:lnTo>
                  <a:pt x="3228" y="204"/>
                </a:lnTo>
                <a:lnTo>
                  <a:pt x="3236" y="204"/>
                </a:lnTo>
                <a:lnTo>
                  <a:pt x="3245" y="204"/>
                </a:lnTo>
                <a:lnTo>
                  <a:pt x="3256" y="204"/>
                </a:lnTo>
                <a:lnTo>
                  <a:pt x="3259" y="204"/>
                </a:lnTo>
                <a:lnTo>
                  <a:pt x="3269" y="204"/>
                </a:lnTo>
                <a:lnTo>
                  <a:pt x="3274" y="204"/>
                </a:lnTo>
                <a:lnTo>
                  <a:pt x="3281" y="204"/>
                </a:lnTo>
                <a:lnTo>
                  <a:pt x="3286" y="204"/>
                </a:lnTo>
                <a:lnTo>
                  <a:pt x="3294" y="204"/>
                </a:lnTo>
                <a:lnTo>
                  <a:pt x="3300" y="204"/>
                </a:lnTo>
                <a:lnTo>
                  <a:pt x="3307" y="204"/>
                </a:lnTo>
                <a:lnTo>
                  <a:pt x="3314" y="205"/>
                </a:lnTo>
                <a:lnTo>
                  <a:pt x="3324" y="206"/>
                </a:lnTo>
                <a:lnTo>
                  <a:pt x="3330" y="206"/>
                </a:lnTo>
                <a:lnTo>
                  <a:pt x="3346" y="207"/>
                </a:lnTo>
                <a:lnTo>
                  <a:pt x="3352" y="207"/>
                </a:lnTo>
                <a:lnTo>
                  <a:pt x="3364" y="207"/>
                </a:lnTo>
                <a:lnTo>
                  <a:pt x="3377" y="209"/>
                </a:lnTo>
                <a:lnTo>
                  <a:pt x="3385" y="207"/>
                </a:lnTo>
                <a:lnTo>
                  <a:pt x="3393" y="206"/>
                </a:lnTo>
                <a:lnTo>
                  <a:pt x="3399" y="206"/>
                </a:lnTo>
                <a:lnTo>
                  <a:pt x="3410" y="204"/>
                </a:lnTo>
                <a:lnTo>
                  <a:pt x="3413" y="204"/>
                </a:lnTo>
                <a:lnTo>
                  <a:pt x="3419" y="204"/>
                </a:lnTo>
                <a:lnTo>
                  <a:pt x="3425" y="203"/>
                </a:lnTo>
                <a:lnTo>
                  <a:pt x="3433" y="203"/>
                </a:lnTo>
                <a:lnTo>
                  <a:pt x="3441" y="204"/>
                </a:lnTo>
                <a:lnTo>
                  <a:pt x="3445" y="204"/>
                </a:lnTo>
                <a:lnTo>
                  <a:pt x="3455" y="205"/>
                </a:lnTo>
                <a:lnTo>
                  <a:pt x="3467" y="206"/>
                </a:lnTo>
                <a:lnTo>
                  <a:pt x="3476" y="207"/>
                </a:lnTo>
                <a:lnTo>
                  <a:pt x="3482" y="207"/>
                </a:lnTo>
                <a:lnTo>
                  <a:pt x="3492" y="210"/>
                </a:lnTo>
                <a:lnTo>
                  <a:pt x="3499" y="210"/>
                </a:lnTo>
                <a:lnTo>
                  <a:pt x="3506" y="211"/>
                </a:lnTo>
                <a:lnTo>
                  <a:pt x="3514" y="211"/>
                </a:lnTo>
                <a:lnTo>
                  <a:pt x="3522" y="212"/>
                </a:lnTo>
                <a:lnTo>
                  <a:pt x="3529" y="212"/>
                </a:lnTo>
                <a:lnTo>
                  <a:pt x="3536" y="213"/>
                </a:lnTo>
                <a:lnTo>
                  <a:pt x="3543" y="214"/>
                </a:lnTo>
                <a:lnTo>
                  <a:pt x="3554" y="214"/>
                </a:lnTo>
                <a:lnTo>
                  <a:pt x="3561" y="214"/>
                </a:lnTo>
                <a:lnTo>
                  <a:pt x="3572" y="214"/>
                </a:lnTo>
                <a:lnTo>
                  <a:pt x="3581" y="215"/>
                </a:lnTo>
                <a:lnTo>
                  <a:pt x="3590" y="215"/>
                </a:lnTo>
                <a:lnTo>
                  <a:pt x="3598" y="216"/>
                </a:lnTo>
                <a:lnTo>
                  <a:pt x="3603" y="217"/>
                </a:lnTo>
                <a:lnTo>
                  <a:pt x="3611" y="216"/>
                </a:lnTo>
                <a:lnTo>
                  <a:pt x="3614" y="216"/>
                </a:lnTo>
                <a:lnTo>
                  <a:pt x="3620" y="215"/>
                </a:lnTo>
                <a:lnTo>
                  <a:pt x="3625" y="215"/>
                </a:lnTo>
                <a:lnTo>
                  <a:pt x="3631" y="215"/>
                </a:lnTo>
                <a:lnTo>
                  <a:pt x="3634" y="215"/>
                </a:lnTo>
                <a:lnTo>
                  <a:pt x="3643" y="217"/>
                </a:lnTo>
                <a:lnTo>
                  <a:pt x="3650" y="218"/>
                </a:lnTo>
                <a:lnTo>
                  <a:pt x="3657" y="218"/>
                </a:lnTo>
                <a:lnTo>
                  <a:pt x="3660" y="218"/>
                </a:lnTo>
                <a:lnTo>
                  <a:pt x="3669" y="217"/>
                </a:lnTo>
                <a:lnTo>
                  <a:pt x="3674" y="217"/>
                </a:lnTo>
                <a:lnTo>
                  <a:pt x="3683" y="216"/>
                </a:lnTo>
                <a:lnTo>
                  <a:pt x="3687" y="217"/>
                </a:lnTo>
                <a:lnTo>
                  <a:pt x="3697" y="217"/>
                </a:lnTo>
                <a:lnTo>
                  <a:pt x="3703" y="217"/>
                </a:lnTo>
                <a:lnTo>
                  <a:pt x="3713" y="217"/>
                </a:lnTo>
                <a:lnTo>
                  <a:pt x="3723" y="217"/>
                </a:lnTo>
                <a:lnTo>
                  <a:pt x="3725" y="217"/>
                </a:lnTo>
                <a:lnTo>
                  <a:pt x="3740" y="217"/>
                </a:lnTo>
                <a:lnTo>
                  <a:pt x="3747" y="217"/>
                </a:lnTo>
                <a:lnTo>
                  <a:pt x="3755" y="216"/>
                </a:lnTo>
                <a:lnTo>
                  <a:pt x="3761" y="216"/>
                </a:lnTo>
                <a:lnTo>
                  <a:pt x="3768" y="215"/>
                </a:lnTo>
                <a:lnTo>
                  <a:pt x="3777" y="215"/>
                </a:lnTo>
                <a:lnTo>
                  <a:pt x="3786" y="215"/>
                </a:lnTo>
                <a:lnTo>
                  <a:pt x="3793" y="215"/>
                </a:lnTo>
                <a:lnTo>
                  <a:pt x="3801" y="215"/>
                </a:lnTo>
                <a:lnTo>
                  <a:pt x="3811" y="214"/>
                </a:lnTo>
                <a:lnTo>
                  <a:pt x="3818" y="214"/>
                </a:lnTo>
                <a:lnTo>
                  <a:pt x="3829" y="213"/>
                </a:lnTo>
                <a:lnTo>
                  <a:pt x="3833" y="213"/>
                </a:lnTo>
                <a:lnTo>
                  <a:pt x="3840" y="213"/>
                </a:lnTo>
                <a:lnTo>
                  <a:pt x="3850" y="212"/>
                </a:lnTo>
                <a:lnTo>
                  <a:pt x="3858" y="212"/>
                </a:lnTo>
                <a:lnTo>
                  <a:pt x="3869" y="211"/>
                </a:lnTo>
                <a:lnTo>
                  <a:pt x="3875" y="211"/>
                </a:lnTo>
                <a:lnTo>
                  <a:pt x="3887" y="211"/>
                </a:lnTo>
                <a:lnTo>
                  <a:pt x="3893" y="211"/>
                </a:lnTo>
                <a:lnTo>
                  <a:pt x="3900" y="212"/>
                </a:lnTo>
                <a:lnTo>
                  <a:pt x="3907" y="212"/>
                </a:lnTo>
                <a:lnTo>
                  <a:pt x="3917" y="212"/>
                </a:lnTo>
                <a:lnTo>
                  <a:pt x="3923" y="213"/>
                </a:lnTo>
                <a:lnTo>
                  <a:pt x="3931" y="213"/>
                </a:lnTo>
                <a:lnTo>
                  <a:pt x="3945" y="214"/>
                </a:lnTo>
                <a:lnTo>
                  <a:pt x="3957" y="215"/>
                </a:lnTo>
                <a:lnTo>
                  <a:pt x="3966" y="215"/>
                </a:lnTo>
                <a:lnTo>
                  <a:pt x="3978" y="216"/>
                </a:lnTo>
                <a:lnTo>
                  <a:pt x="3983" y="215"/>
                </a:lnTo>
                <a:lnTo>
                  <a:pt x="3994" y="215"/>
                </a:lnTo>
                <a:lnTo>
                  <a:pt x="4009" y="215"/>
                </a:lnTo>
                <a:lnTo>
                  <a:pt x="4018" y="216"/>
                </a:lnTo>
                <a:lnTo>
                  <a:pt x="4033" y="216"/>
                </a:lnTo>
                <a:lnTo>
                  <a:pt x="4044" y="217"/>
                </a:lnTo>
                <a:lnTo>
                  <a:pt x="4053" y="217"/>
                </a:lnTo>
                <a:lnTo>
                  <a:pt x="4061" y="217"/>
                </a:lnTo>
                <a:lnTo>
                  <a:pt x="4074" y="217"/>
                </a:lnTo>
                <a:lnTo>
                  <a:pt x="4088" y="217"/>
                </a:lnTo>
                <a:lnTo>
                  <a:pt x="4098" y="217"/>
                </a:lnTo>
                <a:lnTo>
                  <a:pt x="4107" y="217"/>
                </a:lnTo>
                <a:lnTo>
                  <a:pt x="4119" y="217"/>
                </a:lnTo>
                <a:lnTo>
                  <a:pt x="4145" y="218"/>
                </a:lnTo>
                <a:lnTo>
                  <a:pt x="4151" y="218"/>
                </a:lnTo>
                <a:lnTo>
                  <a:pt x="4158" y="218"/>
                </a:lnTo>
                <a:lnTo>
                  <a:pt x="4193" y="218"/>
                </a:lnTo>
                <a:lnTo>
                  <a:pt x="4204" y="218"/>
                </a:lnTo>
                <a:lnTo>
                  <a:pt x="4223" y="217"/>
                </a:lnTo>
                <a:lnTo>
                  <a:pt x="4230" y="218"/>
                </a:lnTo>
                <a:lnTo>
                  <a:pt x="4244" y="218"/>
                </a:lnTo>
                <a:lnTo>
                  <a:pt x="4265" y="219"/>
                </a:lnTo>
                <a:lnTo>
                  <a:pt x="4279" y="221"/>
                </a:lnTo>
                <a:lnTo>
                  <a:pt x="4285" y="221"/>
                </a:lnTo>
                <a:lnTo>
                  <a:pt x="4298" y="221"/>
                </a:lnTo>
                <a:lnTo>
                  <a:pt x="4307" y="222"/>
                </a:lnTo>
                <a:lnTo>
                  <a:pt x="4309" y="222"/>
                </a:lnTo>
                <a:lnTo>
                  <a:pt x="4343" y="223"/>
                </a:lnTo>
                <a:lnTo>
                  <a:pt x="4347" y="223"/>
                </a:lnTo>
                <a:lnTo>
                  <a:pt x="4393" y="225"/>
                </a:lnTo>
                <a:lnTo>
                  <a:pt x="4411" y="226"/>
                </a:lnTo>
                <a:lnTo>
                  <a:pt x="4432" y="226"/>
                </a:lnTo>
                <a:lnTo>
                  <a:pt x="4437" y="227"/>
                </a:lnTo>
                <a:lnTo>
                  <a:pt x="4461" y="230"/>
                </a:lnTo>
                <a:lnTo>
                  <a:pt x="4470" y="229"/>
                </a:lnTo>
                <a:lnTo>
                  <a:pt x="4485" y="228"/>
                </a:lnTo>
                <a:lnTo>
                  <a:pt x="4500" y="229"/>
                </a:lnTo>
                <a:lnTo>
                  <a:pt x="4512" y="229"/>
                </a:lnTo>
                <a:lnTo>
                  <a:pt x="4527" y="229"/>
                </a:lnTo>
                <a:lnTo>
                  <a:pt x="4541" y="229"/>
                </a:lnTo>
                <a:lnTo>
                  <a:pt x="4561" y="227"/>
                </a:lnTo>
                <a:lnTo>
                  <a:pt x="4572" y="227"/>
                </a:lnTo>
                <a:lnTo>
                  <a:pt x="4582" y="227"/>
                </a:lnTo>
                <a:lnTo>
                  <a:pt x="4604" y="228"/>
                </a:lnTo>
                <a:lnTo>
                  <a:pt x="4612" y="229"/>
                </a:lnTo>
                <a:lnTo>
                  <a:pt x="4626" y="229"/>
                </a:lnTo>
                <a:lnTo>
                  <a:pt x="4641" y="230"/>
                </a:lnTo>
                <a:lnTo>
                  <a:pt x="4658" y="228"/>
                </a:lnTo>
                <a:lnTo>
                  <a:pt x="4666" y="227"/>
                </a:lnTo>
                <a:lnTo>
                  <a:pt x="4681" y="224"/>
                </a:lnTo>
                <a:lnTo>
                  <a:pt x="4693" y="223"/>
                </a:lnTo>
                <a:lnTo>
                  <a:pt x="4711" y="221"/>
                </a:lnTo>
                <a:lnTo>
                  <a:pt x="4721" y="219"/>
                </a:lnTo>
                <a:lnTo>
                  <a:pt x="4742" y="216"/>
                </a:lnTo>
                <a:lnTo>
                  <a:pt x="4760" y="215"/>
                </a:lnTo>
                <a:lnTo>
                  <a:pt x="4772" y="215"/>
                </a:lnTo>
                <a:lnTo>
                  <a:pt x="4783" y="214"/>
                </a:lnTo>
                <a:lnTo>
                  <a:pt x="4791" y="213"/>
                </a:lnTo>
                <a:lnTo>
                  <a:pt x="4797" y="213"/>
                </a:lnTo>
                <a:lnTo>
                  <a:pt x="4802" y="213"/>
                </a:lnTo>
                <a:lnTo>
                  <a:pt x="4808" y="212"/>
                </a:lnTo>
                <a:lnTo>
                  <a:pt x="4818" y="212"/>
                </a:lnTo>
                <a:lnTo>
                  <a:pt x="4824" y="212"/>
                </a:lnTo>
                <a:lnTo>
                  <a:pt x="4834" y="211"/>
                </a:lnTo>
                <a:lnTo>
                  <a:pt x="4841" y="211"/>
                </a:lnTo>
                <a:lnTo>
                  <a:pt x="4848" y="211"/>
                </a:lnTo>
                <a:lnTo>
                  <a:pt x="4852" y="211"/>
                </a:lnTo>
                <a:lnTo>
                  <a:pt x="4861" y="211"/>
                </a:lnTo>
                <a:lnTo>
                  <a:pt x="4867" y="211"/>
                </a:lnTo>
                <a:lnTo>
                  <a:pt x="4875" y="211"/>
                </a:lnTo>
                <a:lnTo>
                  <a:pt x="4883" y="212"/>
                </a:lnTo>
                <a:lnTo>
                  <a:pt x="4890" y="212"/>
                </a:lnTo>
                <a:lnTo>
                  <a:pt x="4900" y="212"/>
                </a:lnTo>
                <a:lnTo>
                  <a:pt x="4907" y="212"/>
                </a:lnTo>
                <a:lnTo>
                  <a:pt x="4920" y="212"/>
                </a:lnTo>
                <a:lnTo>
                  <a:pt x="4930" y="212"/>
                </a:lnTo>
                <a:lnTo>
                  <a:pt x="4939" y="212"/>
                </a:lnTo>
                <a:lnTo>
                  <a:pt x="4948" y="212"/>
                </a:lnTo>
                <a:lnTo>
                  <a:pt x="4954" y="211"/>
                </a:lnTo>
                <a:lnTo>
                  <a:pt x="4960" y="211"/>
                </a:lnTo>
                <a:lnTo>
                  <a:pt x="4964" y="210"/>
                </a:lnTo>
                <a:lnTo>
                  <a:pt x="4968" y="210"/>
                </a:lnTo>
                <a:lnTo>
                  <a:pt x="4978" y="210"/>
                </a:lnTo>
                <a:lnTo>
                  <a:pt x="4982" y="210"/>
                </a:lnTo>
                <a:lnTo>
                  <a:pt x="4994" y="209"/>
                </a:lnTo>
                <a:lnTo>
                  <a:pt x="5005" y="207"/>
                </a:lnTo>
                <a:lnTo>
                  <a:pt x="5014" y="207"/>
                </a:lnTo>
                <a:lnTo>
                  <a:pt x="5027" y="206"/>
                </a:lnTo>
                <a:lnTo>
                  <a:pt x="5038" y="206"/>
                </a:lnTo>
                <a:lnTo>
                  <a:pt x="5047" y="205"/>
                </a:lnTo>
                <a:lnTo>
                  <a:pt x="5059" y="203"/>
                </a:lnTo>
                <a:lnTo>
                  <a:pt x="5076" y="201"/>
                </a:lnTo>
                <a:lnTo>
                  <a:pt x="5095" y="199"/>
                </a:lnTo>
                <a:lnTo>
                  <a:pt x="5111" y="198"/>
                </a:lnTo>
                <a:lnTo>
                  <a:pt x="5129" y="198"/>
                </a:lnTo>
                <a:lnTo>
                  <a:pt x="5151" y="197"/>
                </a:lnTo>
                <a:lnTo>
                  <a:pt x="5170" y="197"/>
                </a:lnTo>
                <a:lnTo>
                  <a:pt x="5195" y="198"/>
                </a:lnTo>
                <a:lnTo>
                  <a:pt x="5204" y="198"/>
                </a:lnTo>
                <a:lnTo>
                  <a:pt x="5214" y="198"/>
                </a:lnTo>
                <a:lnTo>
                  <a:pt x="5222" y="197"/>
                </a:lnTo>
                <a:lnTo>
                  <a:pt x="5231" y="197"/>
                </a:lnTo>
                <a:lnTo>
                  <a:pt x="5236" y="197"/>
                </a:lnTo>
                <a:lnTo>
                  <a:pt x="5240" y="197"/>
                </a:lnTo>
                <a:lnTo>
                  <a:pt x="5249" y="197"/>
                </a:lnTo>
                <a:lnTo>
                  <a:pt x="5253" y="197"/>
                </a:lnTo>
                <a:lnTo>
                  <a:pt x="5259" y="197"/>
                </a:lnTo>
                <a:lnTo>
                  <a:pt x="5262" y="198"/>
                </a:lnTo>
                <a:lnTo>
                  <a:pt x="5269" y="198"/>
                </a:lnTo>
                <a:lnTo>
                  <a:pt x="5273" y="198"/>
                </a:lnTo>
                <a:lnTo>
                  <a:pt x="5280" y="198"/>
                </a:lnTo>
                <a:lnTo>
                  <a:pt x="5288" y="198"/>
                </a:lnTo>
                <a:lnTo>
                  <a:pt x="5300" y="198"/>
                </a:lnTo>
                <a:lnTo>
                  <a:pt x="5313" y="198"/>
                </a:lnTo>
                <a:lnTo>
                  <a:pt x="5319" y="198"/>
                </a:lnTo>
                <a:lnTo>
                  <a:pt x="5332" y="198"/>
                </a:lnTo>
                <a:lnTo>
                  <a:pt x="5342" y="198"/>
                </a:lnTo>
                <a:lnTo>
                  <a:pt x="5353" y="198"/>
                </a:lnTo>
                <a:lnTo>
                  <a:pt x="5372" y="198"/>
                </a:lnTo>
                <a:lnTo>
                  <a:pt x="5385" y="199"/>
                </a:lnTo>
                <a:lnTo>
                  <a:pt x="5390" y="199"/>
                </a:lnTo>
                <a:lnTo>
                  <a:pt x="5394" y="199"/>
                </a:lnTo>
                <a:lnTo>
                  <a:pt x="5403" y="199"/>
                </a:lnTo>
                <a:lnTo>
                  <a:pt x="5407" y="199"/>
                </a:lnTo>
                <a:lnTo>
                  <a:pt x="5413" y="200"/>
                </a:lnTo>
                <a:lnTo>
                  <a:pt x="5421" y="201"/>
                </a:lnTo>
                <a:lnTo>
                  <a:pt x="5433" y="202"/>
                </a:lnTo>
                <a:lnTo>
                  <a:pt x="5445" y="204"/>
                </a:lnTo>
                <a:lnTo>
                  <a:pt x="5456" y="204"/>
                </a:lnTo>
                <a:lnTo>
                  <a:pt x="5469" y="205"/>
                </a:lnTo>
                <a:lnTo>
                  <a:pt x="5480" y="206"/>
                </a:lnTo>
                <a:lnTo>
                  <a:pt x="5489" y="206"/>
                </a:lnTo>
                <a:lnTo>
                  <a:pt x="5500" y="206"/>
                </a:lnTo>
                <a:lnTo>
                  <a:pt x="5504" y="206"/>
                </a:lnTo>
                <a:lnTo>
                  <a:pt x="5510" y="206"/>
                </a:lnTo>
                <a:lnTo>
                  <a:pt x="5517" y="206"/>
                </a:lnTo>
                <a:lnTo>
                  <a:pt x="5525" y="205"/>
                </a:lnTo>
                <a:lnTo>
                  <a:pt x="5532" y="204"/>
                </a:lnTo>
                <a:lnTo>
                  <a:pt x="5535" y="204"/>
                </a:lnTo>
                <a:lnTo>
                  <a:pt x="5541" y="204"/>
                </a:lnTo>
                <a:lnTo>
                  <a:pt x="5549" y="204"/>
                </a:lnTo>
                <a:lnTo>
                  <a:pt x="5560" y="204"/>
                </a:lnTo>
                <a:lnTo>
                  <a:pt x="5563" y="204"/>
                </a:lnTo>
                <a:lnTo>
                  <a:pt x="5572" y="204"/>
                </a:lnTo>
                <a:lnTo>
                  <a:pt x="5576" y="204"/>
                </a:lnTo>
                <a:lnTo>
                  <a:pt x="5581" y="204"/>
                </a:lnTo>
                <a:lnTo>
                  <a:pt x="5586" y="204"/>
                </a:lnTo>
                <a:lnTo>
                  <a:pt x="5595" y="205"/>
                </a:lnTo>
                <a:lnTo>
                  <a:pt x="5603" y="206"/>
                </a:lnTo>
                <a:lnTo>
                  <a:pt x="5610" y="206"/>
                </a:lnTo>
                <a:lnTo>
                  <a:pt x="5614" y="206"/>
                </a:lnTo>
                <a:lnTo>
                  <a:pt x="5621" y="206"/>
                </a:lnTo>
                <a:lnTo>
                  <a:pt x="5626" y="206"/>
                </a:lnTo>
                <a:lnTo>
                  <a:pt x="5636" y="206"/>
                </a:lnTo>
                <a:lnTo>
                  <a:pt x="5648" y="207"/>
                </a:lnTo>
                <a:lnTo>
                  <a:pt x="5655" y="207"/>
                </a:lnTo>
                <a:lnTo>
                  <a:pt x="5662" y="207"/>
                </a:lnTo>
                <a:lnTo>
                  <a:pt x="5666" y="207"/>
                </a:lnTo>
                <a:lnTo>
                  <a:pt x="5677" y="207"/>
                </a:lnTo>
                <a:lnTo>
                  <a:pt x="5689" y="207"/>
                </a:lnTo>
                <a:lnTo>
                  <a:pt x="5696" y="207"/>
                </a:lnTo>
                <a:lnTo>
                  <a:pt x="5706" y="209"/>
                </a:lnTo>
                <a:lnTo>
                  <a:pt x="5722" y="209"/>
                </a:lnTo>
                <a:lnTo>
                  <a:pt x="5726" y="209"/>
                </a:lnTo>
                <a:lnTo>
                  <a:pt x="5730" y="209"/>
                </a:lnTo>
                <a:lnTo>
                  <a:pt x="5737" y="210"/>
                </a:lnTo>
                <a:lnTo>
                  <a:pt x="5741" y="210"/>
                </a:lnTo>
                <a:lnTo>
                  <a:pt x="5748" y="210"/>
                </a:lnTo>
                <a:lnTo>
                  <a:pt x="5754" y="210"/>
                </a:lnTo>
                <a:lnTo>
                  <a:pt x="5760" y="210"/>
                </a:lnTo>
                <a:lnTo>
                  <a:pt x="5765" y="210"/>
                </a:lnTo>
                <a:lnTo>
                  <a:pt x="5776" y="209"/>
                </a:lnTo>
                <a:lnTo>
                  <a:pt x="5786" y="210"/>
                </a:lnTo>
                <a:lnTo>
                  <a:pt x="5802" y="210"/>
                </a:lnTo>
                <a:lnTo>
                  <a:pt x="5820" y="209"/>
                </a:lnTo>
                <a:lnTo>
                  <a:pt x="5833" y="206"/>
                </a:lnTo>
                <a:lnTo>
                  <a:pt x="5864" y="206"/>
                </a:lnTo>
                <a:lnTo>
                  <a:pt x="5877" y="205"/>
                </a:lnTo>
                <a:lnTo>
                  <a:pt x="5897" y="204"/>
                </a:lnTo>
                <a:lnTo>
                  <a:pt x="5916" y="203"/>
                </a:lnTo>
                <a:lnTo>
                  <a:pt x="5935" y="202"/>
                </a:lnTo>
                <a:lnTo>
                  <a:pt x="5958" y="202"/>
                </a:lnTo>
                <a:lnTo>
                  <a:pt x="5969" y="201"/>
                </a:lnTo>
                <a:lnTo>
                  <a:pt x="5980" y="201"/>
                </a:lnTo>
                <a:lnTo>
                  <a:pt x="6007" y="200"/>
                </a:lnTo>
                <a:lnTo>
                  <a:pt x="6022" y="199"/>
                </a:lnTo>
                <a:lnTo>
                  <a:pt x="6050" y="198"/>
                </a:lnTo>
                <a:lnTo>
                  <a:pt x="6062" y="196"/>
                </a:lnTo>
                <a:lnTo>
                  <a:pt x="6079" y="194"/>
                </a:lnTo>
                <a:lnTo>
                  <a:pt x="6107" y="191"/>
                </a:lnTo>
                <a:lnTo>
                  <a:pt x="6126" y="190"/>
                </a:lnTo>
                <a:lnTo>
                  <a:pt x="6140" y="188"/>
                </a:lnTo>
                <a:lnTo>
                  <a:pt x="6164" y="186"/>
                </a:lnTo>
                <a:lnTo>
                  <a:pt x="6179" y="185"/>
                </a:lnTo>
                <a:lnTo>
                  <a:pt x="6197" y="181"/>
                </a:lnTo>
                <a:lnTo>
                  <a:pt x="6218" y="179"/>
                </a:lnTo>
                <a:lnTo>
                  <a:pt x="6228" y="178"/>
                </a:lnTo>
                <a:lnTo>
                  <a:pt x="6242" y="175"/>
                </a:lnTo>
                <a:lnTo>
                  <a:pt x="6260" y="171"/>
                </a:lnTo>
                <a:lnTo>
                  <a:pt x="6274" y="167"/>
                </a:lnTo>
                <a:lnTo>
                  <a:pt x="6282" y="164"/>
                </a:lnTo>
                <a:lnTo>
                  <a:pt x="6297" y="160"/>
                </a:lnTo>
                <a:lnTo>
                  <a:pt x="6306" y="159"/>
                </a:lnTo>
                <a:lnTo>
                  <a:pt x="6324" y="155"/>
                </a:lnTo>
                <a:lnTo>
                  <a:pt x="6335" y="155"/>
                </a:lnTo>
                <a:lnTo>
                  <a:pt x="6351" y="155"/>
                </a:lnTo>
                <a:lnTo>
                  <a:pt x="6367" y="155"/>
                </a:lnTo>
                <a:lnTo>
                  <a:pt x="6383" y="155"/>
                </a:lnTo>
                <a:lnTo>
                  <a:pt x="6399" y="154"/>
                </a:lnTo>
                <a:lnTo>
                  <a:pt x="6421" y="154"/>
                </a:lnTo>
                <a:lnTo>
                  <a:pt x="6425" y="154"/>
                </a:lnTo>
                <a:lnTo>
                  <a:pt x="6437" y="154"/>
                </a:lnTo>
                <a:lnTo>
                  <a:pt x="6455" y="153"/>
                </a:lnTo>
                <a:lnTo>
                  <a:pt x="6472" y="152"/>
                </a:lnTo>
                <a:lnTo>
                  <a:pt x="6485" y="152"/>
                </a:lnTo>
                <a:lnTo>
                  <a:pt x="6499" y="154"/>
                </a:lnTo>
                <a:lnTo>
                  <a:pt x="6514" y="155"/>
                </a:lnTo>
                <a:lnTo>
                  <a:pt x="6531" y="157"/>
                </a:lnTo>
                <a:lnTo>
                  <a:pt x="6539" y="157"/>
                </a:lnTo>
                <a:lnTo>
                  <a:pt x="6552" y="158"/>
                </a:lnTo>
                <a:lnTo>
                  <a:pt x="6567" y="158"/>
                </a:lnTo>
                <a:lnTo>
                  <a:pt x="6585" y="157"/>
                </a:lnTo>
                <a:lnTo>
                  <a:pt x="6597" y="157"/>
                </a:lnTo>
                <a:lnTo>
                  <a:pt x="6617" y="157"/>
                </a:lnTo>
                <a:lnTo>
                  <a:pt x="6639" y="155"/>
                </a:lnTo>
                <a:lnTo>
                  <a:pt x="6653" y="154"/>
                </a:lnTo>
                <a:lnTo>
                  <a:pt x="6670" y="153"/>
                </a:lnTo>
                <a:lnTo>
                  <a:pt x="6687" y="153"/>
                </a:lnTo>
                <a:lnTo>
                  <a:pt x="6705" y="152"/>
                </a:lnTo>
                <a:lnTo>
                  <a:pt x="6721" y="151"/>
                </a:lnTo>
                <a:lnTo>
                  <a:pt x="6734" y="150"/>
                </a:lnTo>
                <a:lnTo>
                  <a:pt x="6753" y="150"/>
                </a:lnTo>
                <a:lnTo>
                  <a:pt x="6759" y="149"/>
                </a:lnTo>
                <a:lnTo>
                  <a:pt x="6768" y="149"/>
                </a:lnTo>
                <a:lnTo>
                  <a:pt x="6780" y="149"/>
                </a:lnTo>
                <a:lnTo>
                  <a:pt x="6788" y="148"/>
                </a:lnTo>
                <a:lnTo>
                  <a:pt x="6804" y="148"/>
                </a:lnTo>
                <a:lnTo>
                  <a:pt x="6827" y="146"/>
                </a:lnTo>
                <a:lnTo>
                  <a:pt x="6834" y="146"/>
                </a:lnTo>
                <a:lnTo>
                  <a:pt x="6840" y="145"/>
                </a:lnTo>
                <a:lnTo>
                  <a:pt x="6865" y="144"/>
                </a:lnTo>
                <a:lnTo>
                  <a:pt x="6888" y="142"/>
                </a:lnTo>
                <a:lnTo>
                  <a:pt x="6902" y="141"/>
                </a:lnTo>
                <a:lnTo>
                  <a:pt x="6917" y="140"/>
                </a:lnTo>
                <a:lnTo>
                  <a:pt x="6936" y="140"/>
                </a:lnTo>
                <a:lnTo>
                  <a:pt x="6956" y="139"/>
                </a:lnTo>
                <a:lnTo>
                  <a:pt x="6975" y="138"/>
                </a:lnTo>
                <a:lnTo>
                  <a:pt x="6990" y="137"/>
                </a:lnTo>
                <a:lnTo>
                  <a:pt x="7016" y="136"/>
                </a:lnTo>
                <a:lnTo>
                  <a:pt x="7032" y="134"/>
                </a:lnTo>
                <a:lnTo>
                  <a:pt x="7045" y="134"/>
                </a:lnTo>
                <a:lnTo>
                  <a:pt x="7059" y="133"/>
                </a:lnTo>
                <a:lnTo>
                  <a:pt x="7068" y="132"/>
                </a:lnTo>
                <a:lnTo>
                  <a:pt x="7079" y="131"/>
                </a:lnTo>
                <a:lnTo>
                  <a:pt x="7092" y="128"/>
                </a:lnTo>
                <a:lnTo>
                  <a:pt x="7098" y="126"/>
                </a:lnTo>
                <a:lnTo>
                  <a:pt x="7114" y="123"/>
                </a:lnTo>
                <a:lnTo>
                  <a:pt x="7126" y="120"/>
                </a:lnTo>
                <a:lnTo>
                  <a:pt x="7138" y="115"/>
                </a:lnTo>
                <a:lnTo>
                  <a:pt x="7151" y="111"/>
                </a:lnTo>
                <a:lnTo>
                  <a:pt x="7159" y="108"/>
                </a:lnTo>
                <a:lnTo>
                  <a:pt x="7171" y="107"/>
                </a:lnTo>
                <a:lnTo>
                  <a:pt x="7183" y="107"/>
                </a:lnTo>
                <a:lnTo>
                  <a:pt x="7190" y="103"/>
                </a:lnTo>
                <a:lnTo>
                  <a:pt x="7200" y="102"/>
                </a:lnTo>
                <a:lnTo>
                  <a:pt x="7209" y="102"/>
                </a:lnTo>
                <a:lnTo>
                  <a:pt x="7213" y="102"/>
                </a:lnTo>
                <a:lnTo>
                  <a:pt x="7222" y="102"/>
                </a:lnTo>
                <a:lnTo>
                  <a:pt x="7232" y="102"/>
                </a:lnTo>
                <a:lnTo>
                  <a:pt x="7243" y="103"/>
                </a:lnTo>
                <a:lnTo>
                  <a:pt x="7254" y="105"/>
                </a:lnTo>
                <a:lnTo>
                  <a:pt x="7265" y="106"/>
                </a:lnTo>
                <a:lnTo>
                  <a:pt x="7275" y="108"/>
                </a:lnTo>
                <a:lnTo>
                  <a:pt x="7285" y="109"/>
                </a:lnTo>
                <a:lnTo>
                  <a:pt x="7300" y="107"/>
                </a:lnTo>
                <a:lnTo>
                  <a:pt x="7314" y="105"/>
                </a:lnTo>
                <a:lnTo>
                  <a:pt x="7324" y="102"/>
                </a:lnTo>
                <a:lnTo>
                  <a:pt x="7333" y="100"/>
                </a:lnTo>
                <a:lnTo>
                  <a:pt x="7347" y="98"/>
                </a:lnTo>
                <a:lnTo>
                  <a:pt x="7368" y="95"/>
                </a:lnTo>
                <a:lnTo>
                  <a:pt x="7378" y="93"/>
                </a:lnTo>
                <a:lnTo>
                  <a:pt x="7387" y="92"/>
                </a:lnTo>
                <a:lnTo>
                  <a:pt x="7402" y="88"/>
                </a:lnTo>
                <a:lnTo>
                  <a:pt x="7409" y="87"/>
                </a:lnTo>
                <a:lnTo>
                  <a:pt x="7418" y="86"/>
                </a:lnTo>
                <a:lnTo>
                  <a:pt x="7432" y="71"/>
                </a:lnTo>
                <a:lnTo>
                  <a:pt x="7443" y="70"/>
                </a:lnTo>
                <a:lnTo>
                  <a:pt x="7452" y="69"/>
                </a:lnTo>
                <a:lnTo>
                  <a:pt x="7460" y="68"/>
                </a:lnTo>
                <a:lnTo>
                  <a:pt x="7470" y="68"/>
                </a:lnTo>
                <a:lnTo>
                  <a:pt x="7478" y="67"/>
                </a:lnTo>
                <a:lnTo>
                  <a:pt x="7486" y="65"/>
                </a:lnTo>
                <a:lnTo>
                  <a:pt x="7501" y="64"/>
                </a:lnTo>
                <a:lnTo>
                  <a:pt x="7511" y="64"/>
                </a:lnTo>
                <a:lnTo>
                  <a:pt x="7525" y="63"/>
                </a:lnTo>
                <a:lnTo>
                  <a:pt x="7538" y="63"/>
                </a:lnTo>
                <a:lnTo>
                  <a:pt x="7551" y="63"/>
                </a:lnTo>
                <a:lnTo>
                  <a:pt x="7559" y="63"/>
                </a:lnTo>
                <a:lnTo>
                  <a:pt x="7563" y="63"/>
                </a:lnTo>
                <a:lnTo>
                  <a:pt x="7570" y="62"/>
                </a:lnTo>
                <a:lnTo>
                  <a:pt x="7578" y="62"/>
                </a:lnTo>
                <a:lnTo>
                  <a:pt x="7594" y="62"/>
                </a:lnTo>
                <a:lnTo>
                  <a:pt x="7607" y="61"/>
                </a:lnTo>
                <a:lnTo>
                  <a:pt x="7618" y="61"/>
                </a:lnTo>
                <a:lnTo>
                  <a:pt x="7628" y="59"/>
                </a:lnTo>
                <a:lnTo>
                  <a:pt x="7647" y="59"/>
                </a:lnTo>
                <a:lnTo>
                  <a:pt x="7660" y="59"/>
                </a:lnTo>
                <a:lnTo>
                  <a:pt x="7670" y="59"/>
                </a:lnTo>
                <a:lnTo>
                  <a:pt x="7687" y="58"/>
                </a:lnTo>
                <a:lnTo>
                  <a:pt x="7704" y="57"/>
                </a:lnTo>
                <a:lnTo>
                  <a:pt x="7716" y="56"/>
                </a:lnTo>
                <a:lnTo>
                  <a:pt x="7732" y="56"/>
                </a:lnTo>
                <a:lnTo>
                  <a:pt x="7751" y="55"/>
                </a:lnTo>
                <a:lnTo>
                  <a:pt x="7771" y="55"/>
                </a:lnTo>
                <a:lnTo>
                  <a:pt x="7793" y="55"/>
                </a:lnTo>
                <a:lnTo>
                  <a:pt x="7819" y="54"/>
                </a:lnTo>
                <a:lnTo>
                  <a:pt x="7840" y="54"/>
                </a:lnTo>
                <a:lnTo>
                  <a:pt x="7850" y="54"/>
                </a:lnTo>
                <a:lnTo>
                  <a:pt x="7876" y="52"/>
                </a:lnTo>
                <a:lnTo>
                  <a:pt x="7895" y="51"/>
                </a:lnTo>
                <a:lnTo>
                  <a:pt x="7908" y="50"/>
                </a:lnTo>
                <a:lnTo>
                  <a:pt x="7938" y="49"/>
                </a:lnTo>
                <a:lnTo>
                  <a:pt x="7958" y="49"/>
                </a:lnTo>
                <a:lnTo>
                  <a:pt x="7973" y="48"/>
                </a:lnTo>
                <a:lnTo>
                  <a:pt x="7985" y="48"/>
                </a:lnTo>
                <a:lnTo>
                  <a:pt x="7996" y="47"/>
                </a:lnTo>
                <a:lnTo>
                  <a:pt x="8014" y="45"/>
                </a:lnTo>
                <a:lnTo>
                  <a:pt x="8028" y="43"/>
                </a:lnTo>
                <a:lnTo>
                  <a:pt x="8048" y="41"/>
                </a:lnTo>
                <a:lnTo>
                  <a:pt x="8073" y="38"/>
                </a:lnTo>
                <a:lnTo>
                  <a:pt x="8102" y="36"/>
                </a:lnTo>
                <a:lnTo>
                  <a:pt x="8121" y="35"/>
                </a:lnTo>
                <a:lnTo>
                  <a:pt x="8135" y="33"/>
                </a:lnTo>
                <a:lnTo>
                  <a:pt x="8148" y="32"/>
                </a:lnTo>
                <a:lnTo>
                  <a:pt x="8161" y="31"/>
                </a:lnTo>
                <a:lnTo>
                  <a:pt x="8175" y="30"/>
                </a:lnTo>
                <a:lnTo>
                  <a:pt x="8186" y="30"/>
                </a:lnTo>
                <a:lnTo>
                  <a:pt x="8195" y="29"/>
                </a:lnTo>
                <a:lnTo>
                  <a:pt x="8206" y="26"/>
                </a:lnTo>
                <a:lnTo>
                  <a:pt x="8221" y="25"/>
                </a:lnTo>
                <a:lnTo>
                  <a:pt x="8229" y="25"/>
                </a:lnTo>
                <a:lnTo>
                  <a:pt x="8243" y="24"/>
                </a:lnTo>
                <a:lnTo>
                  <a:pt x="8254" y="22"/>
                </a:lnTo>
                <a:lnTo>
                  <a:pt x="8264" y="20"/>
                </a:lnTo>
                <a:lnTo>
                  <a:pt x="8277" y="19"/>
                </a:lnTo>
                <a:lnTo>
                  <a:pt x="8292" y="18"/>
                </a:lnTo>
                <a:lnTo>
                  <a:pt x="8308" y="16"/>
                </a:lnTo>
                <a:lnTo>
                  <a:pt x="8320" y="12"/>
                </a:lnTo>
                <a:lnTo>
                  <a:pt x="8335" y="10"/>
                </a:lnTo>
                <a:lnTo>
                  <a:pt x="8349" y="8"/>
                </a:lnTo>
                <a:lnTo>
                  <a:pt x="8366" y="6"/>
                </a:lnTo>
                <a:lnTo>
                  <a:pt x="8402" y="3"/>
                </a:lnTo>
                <a:lnTo>
                  <a:pt x="8426" y="0"/>
                </a:lnTo>
                <a:lnTo>
                  <a:pt x="8426" y="0"/>
                </a:lnTo>
                <a:lnTo>
                  <a:pt x="8402" y="3"/>
                </a:lnTo>
                <a:lnTo>
                  <a:pt x="8366" y="6"/>
                </a:lnTo>
                <a:lnTo>
                  <a:pt x="8349" y="8"/>
                </a:lnTo>
                <a:lnTo>
                  <a:pt x="8335" y="10"/>
                </a:lnTo>
                <a:lnTo>
                  <a:pt x="8320" y="12"/>
                </a:lnTo>
                <a:lnTo>
                  <a:pt x="8308" y="16"/>
                </a:lnTo>
                <a:lnTo>
                  <a:pt x="8292" y="18"/>
                </a:lnTo>
                <a:lnTo>
                  <a:pt x="8277" y="19"/>
                </a:lnTo>
                <a:lnTo>
                  <a:pt x="8264" y="20"/>
                </a:lnTo>
                <a:lnTo>
                  <a:pt x="8254" y="22"/>
                </a:lnTo>
                <a:lnTo>
                  <a:pt x="8243" y="24"/>
                </a:lnTo>
                <a:lnTo>
                  <a:pt x="8229" y="25"/>
                </a:lnTo>
                <a:lnTo>
                  <a:pt x="8221" y="25"/>
                </a:lnTo>
                <a:lnTo>
                  <a:pt x="8206" y="26"/>
                </a:lnTo>
                <a:lnTo>
                  <a:pt x="8195" y="29"/>
                </a:lnTo>
                <a:lnTo>
                  <a:pt x="8186" y="30"/>
                </a:lnTo>
                <a:lnTo>
                  <a:pt x="8175" y="30"/>
                </a:lnTo>
                <a:lnTo>
                  <a:pt x="8161" y="31"/>
                </a:lnTo>
                <a:lnTo>
                  <a:pt x="8148" y="32"/>
                </a:lnTo>
                <a:lnTo>
                  <a:pt x="8135" y="33"/>
                </a:lnTo>
                <a:lnTo>
                  <a:pt x="8121" y="35"/>
                </a:lnTo>
                <a:lnTo>
                  <a:pt x="8102" y="36"/>
                </a:lnTo>
                <a:lnTo>
                  <a:pt x="8073" y="38"/>
                </a:lnTo>
                <a:lnTo>
                  <a:pt x="8048" y="41"/>
                </a:lnTo>
                <a:lnTo>
                  <a:pt x="8028" y="43"/>
                </a:lnTo>
                <a:lnTo>
                  <a:pt x="8014" y="45"/>
                </a:lnTo>
                <a:lnTo>
                  <a:pt x="7996" y="47"/>
                </a:lnTo>
                <a:lnTo>
                  <a:pt x="7985" y="48"/>
                </a:lnTo>
                <a:lnTo>
                  <a:pt x="7973" y="48"/>
                </a:lnTo>
                <a:lnTo>
                  <a:pt x="7958" y="49"/>
                </a:lnTo>
                <a:lnTo>
                  <a:pt x="7938" y="49"/>
                </a:lnTo>
                <a:lnTo>
                  <a:pt x="7908" y="50"/>
                </a:lnTo>
                <a:lnTo>
                  <a:pt x="7895" y="51"/>
                </a:lnTo>
                <a:lnTo>
                  <a:pt x="7876" y="52"/>
                </a:lnTo>
                <a:lnTo>
                  <a:pt x="7850" y="54"/>
                </a:lnTo>
                <a:lnTo>
                  <a:pt x="7840" y="54"/>
                </a:lnTo>
                <a:lnTo>
                  <a:pt x="7819" y="54"/>
                </a:lnTo>
                <a:lnTo>
                  <a:pt x="7793" y="55"/>
                </a:lnTo>
                <a:lnTo>
                  <a:pt x="7771" y="55"/>
                </a:lnTo>
                <a:lnTo>
                  <a:pt x="7751" y="55"/>
                </a:lnTo>
                <a:lnTo>
                  <a:pt x="7732" y="56"/>
                </a:lnTo>
                <a:lnTo>
                  <a:pt x="7716" y="56"/>
                </a:lnTo>
                <a:lnTo>
                  <a:pt x="7704" y="57"/>
                </a:lnTo>
                <a:lnTo>
                  <a:pt x="7687" y="58"/>
                </a:lnTo>
                <a:lnTo>
                  <a:pt x="7670" y="59"/>
                </a:lnTo>
                <a:lnTo>
                  <a:pt x="7660" y="59"/>
                </a:lnTo>
                <a:lnTo>
                  <a:pt x="7647" y="59"/>
                </a:lnTo>
                <a:lnTo>
                  <a:pt x="7628" y="59"/>
                </a:lnTo>
                <a:lnTo>
                  <a:pt x="7618" y="61"/>
                </a:lnTo>
                <a:lnTo>
                  <a:pt x="7607" y="61"/>
                </a:lnTo>
                <a:lnTo>
                  <a:pt x="7594" y="62"/>
                </a:lnTo>
                <a:lnTo>
                  <a:pt x="7578" y="62"/>
                </a:lnTo>
                <a:lnTo>
                  <a:pt x="7570" y="62"/>
                </a:lnTo>
                <a:lnTo>
                  <a:pt x="7563" y="63"/>
                </a:lnTo>
                <a:lnTo>
                  <a:pt x="7559" y="63"/>
                </a:lnTo>
                <a:lnTo>
                  <a:pt x="7551" y="63"/>
                </a:lnTo>
                <a:lnTo>
                  <a:pt x="7538" y="63"/>
                </a:lnTo>
                <a:lnTo>
                  <a:pt x="7525" y="63"/>
                </a:lnTo>
                <a:lnTo>
                  <a:pt x="7511" y="64"/>
                </a:lnTo>
                <a:lnTo>
                  <a:pt x="7501" y="64"/>
                </a:lnTo>
                <a:lnTo>
                  <a:pt x="7486" y="65"/>
                </a:lnTo>
                <a:lnTo>
                  <a:pt x="7478" y="67"/>
                </a:lnTo>
                <a:lnTo>
                  <a:pt x="7470" y="68"/>
                </a:lnTo>
                <a:lnTo>
                  <a:pt x="7460" y="68"/>
                </a:lnTo>
                <a:lnTo>
                  <a:pt x="7452" y="69"/>
                </a:lnTo>
                <a:lnTo>
                  <a:pt x="7443" y="70"/>
                </a:lnTo>
                <a:lnTo>
                  <a:pt x="7432" y="71"/>
                </a:lnTo>
                <a:lnTo>
                  <a:pt x="7418" y="86"/>
                </a:lnTo>
                <a:lnTo>
                  <a:pt x="7409" y="87"/>
                </a:lnTo>
                <a:lnTo>
                  <a:pt x="7402" y="88"/>
                </a:lnTo>
                <a:lnTo>
                  <a:pt x="7387" y="92"/>
                </a:lnTo>
                <a:lnTo>
                  <a:pt x="7378" y="93"/>
                </a:lnTo>
                <a:lnTo>
                  <a:pt x="7368" y="95"/>
                </a:lnTo>
                <a:lnTo>
                  <a:pt x="7347" y="98"/>
                </a:lnTo>
                <a:lnTo>
                  <a:pt x="7333" y="100"/>
                </a:lnTo>
                <a:lnTo>
                  <a:pt x="7324" y="102"/>
                </a:lnTo>
                <a:lnTo>
                  <a:pt x="7314" y="105"/>
                </a:lnTo>
                <a:lnTo>
                  <a:pt x="7300" y="107"/>
                </a:lnTo>
                <a:lnTo>
                  <a:pt x="7285" y="109"/>
                </a:lnTo>
                <a:lnTo>
                  <a:pt x="7275" y="108"/>
                </a:lnTo>
                <a:lnTo>
                  <a:pt x="7265" y="106"/>
                </a:lnTo>
                <a:lnTo>
                  <a:pt x="7254" y="105"/>
                </a:lnTo>
                <a:lnTo>
                  <a:pt x="7243" y="103"/>
                </a:lnTo>
                <a:lnTo>
                  <a:pt x="7232" y="102"/>
                </a:lnTo>
                <a:lnTo>
                  <a:pt x="7222" y="102"/>
                </a:lnTo>
                <a:lnTo>
                  <a:pt x="7213" y="102"/>
                </a:lnTo>
                <a:lnTo>
                  <a:pt x="7209" y="102"/>
                </a:lnTo>
                <a:lnTo>
                  <a:pt x="7200" y="102"/>
                </a:lnTo>
                <a:lnTo>
                  <a:pt x="7190" y="103"/>
                </a:lnTo>
                <a:lnTo>
                  <a:pt x="7183" y="107"/>
                </a:lnTo>
                <a:lnTo>
                  <a:pt x="7171" y="107"/>
                </a:lnTo>
                <a:lnTo>
                  <a:pt x="7159" y="108"/>
                </a:lnTo>
                <a:lnTo>
                  <a:pt x="7151" y="111"/>
                </a:lnTo>
                <a:lnTo>
                  <a:pt x="7138" y="115"/>
                </a:lnTo>
                <a:lnTo>
                  <a:pt x="7126" y="120"/>
                </a:lnTo>
                <a:lnTo>
                  <a:pt x="7114" y="123"/>
                </a:lnTo>
                <a:lnTo>
                  <a:pt x="7098" y="126"/>
                </a:lnTo>
                <a:lnTo>
                  <a:pt x="7092" y="128"/>
                </a:lnTo>
                <a:lnTo>
                  <a:pt x="7079" y="131"/>
                </a:lnTo>
                <a:lnTo>
                  <a:pt x="7068" y="132"/>
                </a:lnTo>
                <a:lnTo>
                  <a:pt x="7059" y="133"/>
                </a:lnTo>
                <a:lnTo>
                  <a:pt x="7045" y="134"/>
                </a:lnTo>
                <a:lnTo>
                  <a:pt x="7032" y="134"/>
                </a:lnTo>
                <a:lnTo>
                  <a:pt x="7016" y="136"/>
                </a:lnTo>
                <a:lnTo>
                  <a:pt x="6990" y="137"/>
                </a:lnTo>
                <a:lnTo>
                  <a:pt x="6975" y="138"/>
                </a:lnTo>
                <a:lnTo>
                  <a:pt x="6956" y="139"/>
                </a:lnTo>
                <a:lnTo>
                  <a:pt x="6936" y="140"/>
                </a:lnTo>
                <a:lnTo>
                  <a:pt x="6917" y="140"/>
                </a:lnTo>
                <a:lnTo>
                  <a:pt x="6902" y="141"/>
                </a:lnTo>
                <a:lnTo>
                  <a:pt x="6888" y="142"/>
                </a:lnTo>
                <a:lnTo>
                  <a:pt x="6865" y="144"/>
                </a:lnTo>
                <a:lnTo>
                  <a:pt x="6840" y="145"/>
                </a:lnTo>
                <a:lnTo>
                  <a:pt x="6834" y="146"/>
                </a:lnTo>
                <a:lnTo>
                  <a:pt x="6827" y="146"/>
                </a:lnTo>
                <a:lnTo>
                  <a:pt x="6804" y="148"/>
                </a:lnTo>
                <a:lnTo>
                  <a:pt x="6788" y="148"/>
                </a:lnTo>
                <a:lnTo>
                  <a:pt x="6780" y="149"/>
                </a:lnTo>
                <a:lnTo>
                  <a:pt x="6768" y="149"/>
                </a:lnTo>
                <a:lnTo>
                  <a:pt x="6759" y="149"/>
                </a:lnTo>
                <a:lnTo>
                  <a:pt x="6753" y="150"/>
                </a:lnTo>
                <a:lnTo>
                  <a:pt x="6734" y="150"/>
                </a:lnTo>
                <a:lnTo>
                  <a:pt x="6721" y="151"/>
                </a:lnTo>
                <a:lnTo>
                  <a:pt x="6705" y="152"/>
                </a:lnTo>
                <a:lnTo>
                  <a:pt x="6687" y="153"/>
                </a:lnTo>
                <a:lnTo>
                  <a:pt x="6670" y="153"/>
                </a:lnTo>
                <a:lnTo>
                  <a:pt x="6653" y="154"/>
                </a:lnTo>
                <a:lnTo>
                  <a:pt x="6639" y="155"/>
                </a:lnTo>
                <a:lnTo>
                  <a:pt x="6617" y="157"/>
                </a:lnTo>
                <a:lnTo>
                  <a:pt x="6597" y="157"/>
                </a:lnTo>
                <a:lnTo>
                  <a:pt x="6585" y="157"/>
                </a:lnTo>
                <a:lnTo>
                  <a:pt x="6567" y="158"/>
                </a:lnTo>
                <a:lnTo>
                  <a:pt x="6552" y="158"/>
                </a:lnTo>
                <a:lnTo>
                  <a:pt x="6539" y="157"/>
                </a:lnTo>
                <a:lnTo>
                  <a:pt x="6531" y="157"/>
                </a:lnTo>
                <a:lnTo>
                  <a:pt x="6514" y="155"/>
                </a:lnTo>
                <a:lnTo>
                  <a:pt x="6499" y="154"/>
                </a:lnTo>
                <a:lnTo>
                  <a:pt x="6485" y="152"/>
                </a:lnTo>
                <a:lnTo>
                  <a:pt x="6472" y="152"/>
                </a:lnTo>
                <a:lnTo>
                  <a:pt x="6455" y="153"/>
                </a:lnTo>
                <a:lnTo>
                  <a:pt x="6437" y="154"/>
                </a:lnTo>
                <a:lnTo>
                  <a:pt x="6425" y="154"/>
                </a:lnTo>
                <a:lnTo>
                  <a:pt x="6421" y="154"/>
                </a:lnTo>
                <a:lnTo>
                  <a:pt x="6399" y="154"/>
                </a:lnTo>
                <a:lnTo>
                  <a:pt x="6383" y="155"/>
                </a:lnTo>
                <a:lnTo>
                  <a:pt x="6367" y="155"/>
                </a:lnTo>
                <a:lnTo>
                  <a:pt x="6351" y="155"/>
                </a:lnTo>
                <a:lnTo>
                  <a:pt x="6335" y="155"/>
                </a:lnTo>
                <a:lnTo>
                  <a:pt x="6324" y="155"/>
                </a:lnTo>
                <a:lnTo>
                  <a:pt x="6306" y="159"/>
                </a:lnTo>
                <a:lnTo>
                  <a:pt x="6297" y="160"/>
                </a:lnTo>
                <a:lnTo>
                  <a:pt x="6282" y="164"/>
                </a:lnTo>
                <a:lnTo>
                  <a:pt x="6274" y="167"/>
                </a:lnTo>
                <a:lnTo>
                  <a:pt x="6260" y="171"/>
                </a:lnTo>
                <a:lnTo>
                  <a:pt x="6242" y="175"/>
                </a:lnTo>
                <a:lnTo>
                  <a:pt x="6228" y="178"/>
                </a:lnTo>
                <a:lnTo>
                  <a:pt x="6218" y="179"/>
                </a:lnTo>
                <a:lnTo>
                  <a:pt x="6197" y="181"/>
                </a:lnTo>
                <a:lnTo>
                  <a:pt x="6179" y="185"/>
                </a:lnTo>
                <a:lnTo>
                  <a:pt x="6164" y="186"/>
                </a:lnTo>
                <a:lnTo>
                  <a:pt x="6140" y="188"/>
                </a:lnTo>
                <a:lnTo>
                  <a:pt x="6126" y="190"/>
                </a:lnTo>
                <a:lnTo>
                  <a:pt x="6107" y="191"/>
                </a:lnTo>
                <a:lnTo>
                  <a:pt x="6079" y="194"/>
                </a:lnTo>
                <a:lnTo>
                  <a:pt x="6062" y="196"/>
                </a:lnTo>
                <a:lnTo>
                  <a:pt x="6050" y="198"/>
                </a:lnTo>
                <a:lnTo>
                  <a:pt x="6022" y="199"/>
                </a:lnTo>
                <a:lnTo>
                  <a:pt x="6007" y="200"/>
                </a:lnTo>
                <a:lnTo>
                  <a:pt x="5980" y="201"/>
                </a:lnTo>
                <a:lnTo>
                  <a:pt x="5969" y="201"/>
                </a:lnTo>
                <a:lnTo>
                  <a:pt x="5958" y="202"/>
                </a:lnTo>
                <a:lnTo>
                  <a:pt x="5935" y="202"/>
                </a:lnTo>
                <a:lnTo>
                  <a:pt x="5916" y="203"/>
                </a:lnTo>
                <a:lnTo>
                  <a:pt x="5897" y="204"/>
                </a:lnTo>
                <a:lnTo>
                  <a:pt x="5877" y="205"/>
                </a:lnTo>
                <a:lnTo>
                  <a:pt x="5864" y="206"/>
                </a:lnTo>
                <a:lnTo>
                  <a:pt x="5833" y="206"/>
                </a:lnTo>
                <a:lnTo>
                  <a:pt x="5820" y="209"/>
                </a:lnTo>
                <a:lnTo>
                  <a:pt x="5802" y="211"/>
                </a:lnTo>
                <a:lnTo>
                  <a:pt x="5786" y="212"/>
                </a:lnTo>
                <a:lnTo>
                  <a:pt x="5776" y="212"/>
                </a:lnTo>
                <a:lnTo>
                  <a:pt x="5765" y="213"/>
                </a:lnTo>
                <a:lnTo>
                  <a:pt x="5760" y="214"/>
                </a:lnTo>
                <a:lnTo>
                  <a:pt x="5754" y="214"/>
                </a:lnTo>
                <a:lnTo>
                  <a:pt x="5748" y="215"/>
                </a:lnTo>
                <a:lnTo>
                  <a:pt x="5741" y="215"/>
                </a:lnTo>
                <a:lnTo>
                  <a:pt x="5737" y="215"/>
                </a:lnTo>
                <a:lnTo>
                  <a:pt x="5730" y="215"/>
                </a:lnTo>
                <a:lnTo>
                  <a:pt x="5726" y="215"/>
                </a:lnTo>
                <a:lnTo>
                  <a:pt x="5722" y="215"/>
                </a:lnTo>
                <a:lnTo>
                  <a:pt x="5706" y="215"/>
                </a:lnTo>
                <a:lnTo>
                  <a:pt x="5696" y="216"/>
                </a:lnTo>
                <a:lnTo>
                  <a:pt x="5689" y="216"/>
                </a:lnTo>
                <a:lnTo>
                  <a:pt x="5677" y="215"/>
                </a:lnTo>
                <a:lnTo>
                  <a:pt x="5666" y="214"/>
                </a:lnTo>
                <a:lnTo>
                  <a:pt x="5662" y="214"/>
                </a:lnTo>
                <a:lnTo>
                  <a:pt x="5655" y="215"/>
                </a:lnTo>
                <a:lnTo>
                  <a:pt x="5648" y="215"/>
                </a:lnTo>
                <a:lnTo>
                  <a:pt x="5636" y="217"/>
                </a:lnTo>
                <a:lnTo>
                  <a:pt x="5626" y="218"/>
                </a:lnTo>
                <a:lnTo>
                  <a:pt x="5621" y="217"/>
                </a:lnTo>
                <a:lnTo>
                  <a:pt x="5614" y="217"/>
                </a:lnTo>
                <a:lnTo>
                  <a:pt x="5610" y="217"/>
                </a:lnTo>
                <a:lnTo>
                  <a:pt x="5603" y="217"/>
                </a:lnTo>
                <a:lnTo>
                  <a:pt x="5595" y="216"/>
                </a:lnTo>
                <a:lnTo>
                  <a:pt x="5586" y="215"/>
                </a:lnTo>
                <a:lnTo>
                  <a:pt x="5581" y="215"/>
                </a:lnTo>
                <a:lnTo>
                  <a:pt x="5576" y="215"/>
                </a:lnTo>
                <a:lnTo>
                  <a:pt x="5572" y="215"/>
                </a:lnTo>
                <a:lnTo>
                  <a:pt x="5563" y="215"/>
                </a:lnTo>
                <a:lnTo>
                  <a:pt x="5560" y="216"/>
                </a:lnTo>
                <a:lnTo>
                  <a:pt x="5549" y="215"/>
                </a:lnTo>
                <a:lnTo>
                  <a:pt x="5541" y="215"/>
                </a:lnTo>
                <a:lnTo>
                  <a:pt x="5535" y="215"/>
                </a:lnTo>
                <a:lnTo>
                  <a:pt x="5532" y="216"/>
                </a:lnTo>
                <a:lnTo>
                  <a:pt x="5525" y="216"/>
                </a:lnTo>
                <a:lnTo>
                  <a:pt x="5517" y="217"/>
                </a:lnTo>
                <a:lnTo>
                  <a:pt x="5510" y="217"/>
                </a:lnTo>
                <a:lnTo>
                  <a:pt x="5504" y="218"/>
                </a:lnTo>
                <a:lnTo>
                  <a:pt x="5500" y="218"/>
                </a:lnTo>
                <a:lnTo>
                  <a:pt x="5489" y="217"/>
                </a:lnTo>
                <a:lnTo>
                  <a:pt x="5480" y="216"/>
                </a:lnTo>
                <a:lnTo>
                  <a:pt x="5469" y="215"/>
                </a:lnTo>
                <a:lnTo>
                  <a:pt x="5456" y="213"/>
                </a:lnTo>
                <a:lnTo>
                  <a:pt x="5445" y="211"/>
                </a:lnTo>
                <a:lnTo>
                  <a:pt x="5433" y="210"/>
                </a:lnTo>
                <a:lnTo>
                  <a:pt x="5421" y="209"/>
                </a:lnTo>
                <a:lnTo>
                  <a:pt x="5413" y="210"/>
                </a:lnTo>
                <a:lnTo>
                  <a:pt x="5407" y="210"/>
                </a:lnTo>
                <a:lnTo>
                  <a:pt x="5403" y="211"/>
                </a:lnTo>
                <a:lnTo>
                  <a:pt x="5394" y="212"/>
                </a:lnTo>
                <a:lnTo>
                  <a:pt x="5390" y="212"/>
                </a:lnTo>
                <a:lnTo>
                  <a:pt x="5385" y="212"/>
                </a:lnTo>
                <a:lnTo>
                  <a:pt x="5372" y="212"/>
                </a:lnTo>
                <a:lnTo>
                  <a:pt x="5353" y="207"/>
                </a:lnTo>
                <a:lnTo>
                  <a:pt x="5342" y="206"/>
                </a:lnTo>
                <a:lnTo>
                  <a:pt x="5332" y="205"/>
                </a:lnTo>
                <a:lnTo>
                  <a:pt x="5319" y="205"/>
                </a:lnTo>
                <a:lnTo>
                  <a:pt x="5313" y="205"/>
                </a:lnTo>
                <a:lnTo>
                  <a:pt x="5300" y="206"/>
                </a:lnTo>
                <a:lnTo>
                  <a:pt x="5288" y="207"/>
                </a:lnTo>
                <a:lnTo>
                  <a:pt x="5280" y="207"/>
                </a:lnTo>
                <a:lnTo>
                  <a:pt x="5273" y="207"/>
                </a:lnTo>
                <a:lnTo>
                  <a:pt x="5269" y="207"/>
                </a:lnTo>
                <a:lnTo>
                  <a:pt x="5262" y="207"/>
                </a:lnTo>
                <a:lnTo>
                  <a:pt x="5259" y="207"/>
                </a:lnTo>
                <a:lnTo>
                  <a:pt x="5253" y="206"/>
                </a:lnTo>
                <a:lnTo>
                  <a:pt x="5249" y="206"/>
                </a:lnTo>
                <a:lnTo>
                  <a:pt x="5240" y="205"/>
                </a:lnTo>
                <a:lnTo>
                  <a:pt x="5236" y="205"/>
                </a:lnTo>
                <a:lnTo>
                  <a:pt x="5231" y="205"/>
                </a:lnTo>
                <a:lnTo>
                  <a:pt x="5222" y="204"/>
                </a:lnTo>
                <a:lnTo>
                  <a:pt x="5214" y="204"/>
                </a:lnTo>
                <a:lnTo>
                  <a:pt x="5204" y="203"/>
                </a:lnTo>
                <a:lnTo>
                  <a:pt x="5195" y="203"/>
                </a:lnTo>
                <a:lnTo>
                  <a:pt x="5170" y="204"/>
                </a:lnTo>
                <a:lnTo>
                  <a:pt x="5151" y="206"/>
                </a:lnTo>
                <a:lnTo>
                  <a:pt x="5129" y="209"/>
                </a:lnTo>
                <a:lnTo>
                  <a:pt x="5111" y="212"/>
                </a:lnTo>
                <a:lnTo>
                  <a:pt x="5095" y="213"/>
                </a:lnTo>
                <a:lnTo>
                  <a:pt x="5076" y="217"/>
                </a:lnTo>
                <a:lnTo>
                  <a:pt x="5059" y="222"/>
                </a:lnTo>
                <a:lnTo>
                  <a:pt x="5047" y="224"/>
                </a:lnTo>
                <a:lnTo>
                  <a:pt x="5038" y="226"/>
                </a:lnTo>
                <a:lnTo>
                  <a:pt x="5027" y="228"/>
                </a:lnTo>
                <a:lnTo>
                  <a:pt x="5014" y="230"/>
                </a:lnTo>
                <a:lnTo>
                  <a:pt x="5005" y="231"/>
                </a:lnTo>
                <a:lnTo>
                  <a:pt x="4994" y="232"/>
                </a:lnTo>
                <a:lnTo>
                  <a:pt x="4982" y="235"/>
                </a:lnTo>
                <a:lnTo>
                  <a:pt x="4978" y="235"/>
                </a:lnTo>
                <a:lnTo>
                  <a:pt x="4968" y="235"/>
                </a:lnTo>
                <a:lnTo>
                  <a:pt x="4964" y="235"/>
                </a:lnTo>
                <a:lnTo>
                  <a:pt x="4960" y="235"/>
                </a:lnTo>
                <a:lnTo>
                  <a:pt x="4954" y="235"/>
                </a:lnTo>
                <a:lnTo>
                  <a:pt x="4948" y="235"/>
                </a:lnTo>
                <a:lnTo>
                  <a:pt x="4939" y="235"/>
                </a:lnTo>
                <a:lnTo>
                  <a:pt x="4930" y="235"/>
                </a:lnTo>
                <a:lnTo>
                  <a:pt x="4920" y="235"/>
                </a:lnTo>
                <a:lnTo>
                  <a:pt x="4907" y="235"/>
                </a:lnTo>
                <a:lnTo>
                  <a:pt x="4900" y="235"/>
                </a:lnTo>
                <a:lnTo>
                  <a:pt x="4890" y="235"/>
                </a:lnTo>
                <a:lnTo>
                  <a:pt x="4883" y="236"/>
                </a:lnTo>
                <a:lnTo>
                  <a:pt x="4875" y="236"/>
                </a:lnTo>
                <a:lnTo>
                  <a:pt x="4867" y="237"/>
                </a:lnTo>
                <a:lnTo>
                  <a:pt x="4861" y="238"/>
                </a:lnTo>
                <a:lnTo>
                  <a:pt x="4852" y="238"/>
                </a:lnTo>
                <a:lnTo>
                  <a:pt x="4848" y="239"/>
                </a:lnTo>
                <a:lnTo>
                  <a:pt x="4841" y="240"/>
                </a:lnTo>
                <a:lnTo>
                  <a:pt x="4834" y="241"/>
                </a:lnTo>
                <a:lnTo>
                  <a:pt x="4824" y="241"/>
                </a:lnTo>
                <a:lnTo>
                  <a:pt x="4818" y="242"/>
                </a:lnTo>
                <a:lnTo>
                  <a:pt x="4808" y="243"/>
                </a:lnTo>
                <a:lnTo>
                  <a:pt x="4802" y="243"/>
                </a:lnTo>
                <a:lnTo>
                  <a:pt x="4797" y="243"/>
                </a:lnTo>
                <a:lnTo>
                  <a:pt x="4791" y="244"/>
                </a:lnTo>
                <a:lnTo>
                  <a:pt x="4783" y="245"/>
                </a:lnTo>
                <a:lnTo>
                  <a:pt x="4772" y="245"/>
                </a:lnTo>
                <a:lnTo>
                  <a:pt x="4760" y="247"/>
                </a:lnTo>
                <a:lnTo>
                  <a:pt x="4742" y="249"/>
                </a:lnTo>
                <a:lnTo>
                  <a:pt x="4721" y="250"/>
                </a:lnTo>
                <a:lnTo>
                  <a:pt x="4711" y="251"/>
                </a:lnTo>
                <a:lnTo>
                  <a:pt x="4693" y="252"/>
                </a:lnTo>
                <a:lnTo>
                  <a:pt x="4681" y="253"/>
                </a:lnTo>
                <a:lnTo>
                  <a:pt x="4666" y="254"/>
                </a:lnTo>
                <a:lnTo>
                  <a:pt x="4658" y="254"/>
                </a:lnTo>
                <a:lnTo>
                  <a:pt x="4641" y="256"/>
                </a:lnTo>
                <a:lnTo>
                  <a:pt x="4626" y="255"/>
                </a:lnTo>
                <a:lnTo>
                  <a:pt x="4612" y="255"/>
                </a:lnTo>
                <a:lnTo>
                  <a:pt x="4604" y="255"/>
                </a:lnTo>
                <a:lnTo>
                  <a:pt x="4582" y="255"/>
                </a:lnTo>
                <a:lnTo>
                  <a:pt x="4572" y="256"/>
                </a:lnTo>
                <a:lnTo>
                  <a:pt x="4561" y="256"/>
                </a:lnTo>
                <a:lnTo>
                  <a:pt x="4541" y="256"/>
                </a:lnTo>
                <a:lnTo>
                  <a:pt x="4527" y="256"/>
                </a:lnTo>
                <a:lnTo>
                  <a:pt x="4512" y="254"/>
                </a:lnTo>
                <a:lnTo>
                  <a:pt x="4500" y="253"/>
                </a:lnTo>
                <a:lnTo>
                  <a:pt x="4485" y="252"/>
                </a:lnTo>
                <a:lnTo>
                  <a:pt x="4470" y="251"/>
                </a:lnTo>
                <a:lnTo>
                  <a:pt x="4461" y="251"/>
                </a:lnTo>
                <a:lnTo>
                  <a:pt x="4437" y="253"/>
                </a:lnTo>
                <a:lnTo>
                  <a:pt x="4432" y="253"/>
                </a:lnTo>
                <a:lnTo>
                  <a:pt x="4411" y="255"/>
                </a:lnTo>
                <a:lnTo>
                  <a:pt x="4393" y="256"/>
                </a:lnTo>
                <a:lnTo>
                  <a:pt x="4347" y="257"/>
                </a:lnTo>
                <a:lnTo>
                  <a:pt x="4343" y="258"/>
                </a:lnTo>
                <a:lnTo>
                  <a:pt x="4309" y="258"/>
                </a:lnTo>
                <a:lnTo>
                  <a:pt x="4307" y="258"/>
                </a:lnTo>
                <a:lnTo>
                  <a:pt x="4298" y="258"/>
                </a:lnTo>
                <a:lnTo>
                  <a:pt x="4285" y="260"/>
                </a:lnTo>
                <a:lnTo>
                  <a:pt x="4279" y="260"/>
                </a:lnTo>
                <a:lnTo>
                  <a:pt x="4265" y="260"/>
                </a:lnTo>
                <a:lnTo>
                  <a:pt x="4244" y="258"/>
                </a:lnTo>
                <a:lnTo>
                  <a:pt x="4230" y="258"/>
                </a:lnTo>
                <a:lnTo>
                  <a:pt x="4223" y="258"/>
                </a:lnTo>
                <a:lnTo>
                  <a:pt x="4204" y="260"/>
                </a:lnTo>
                <a:lnTo>
                  <a:pt x="4193" y="260"/>
                </a:lnTo>
                <a:lnTo>
                  <a:pt x="4158" y="261"/>
                </a:lnTo>
                <a:lnTo>
                  <a:pt x="4151" y="260"/>
                </a:lnTo>
                <a:lnTo>
                  <a:pt x="4145" y="260"/>
                </a:lnTo>
                <a:lnTo>
                  <a:pt x="4119" y="257"/>
                </a:lnTo>
                <a:lnTo>
                  <a:pt x="4107" y="256"/>
                </a:lnTo>
                <a:lnTo>
                  <a:pt x="4098" y="256"/>
                </a:lnTo>
                <a:lnTo>
                  <a:pt x="4088" y="255"/>
                </a:lnTo>
                <a:lnTo>
                  <a:pt x="4074" y="253"/>
                </a:lnTo>
                <a:lnTo>
                  <a:pt x="4061" y="252"/>
                </a:lnTo>
                <a:lnTo>
                  <a:pt x="4053" y="251"/>
                </a:lnTo>
                <a:lnTo>
                  <a:pt x="4044" y="251"/>
                </a:lnTo>
                <a:lnTo>
                  <a:pt x="4033" y="250"/>
                </a:lnTo>
                <a:lnTo>
                  <a:pt x="4018" y="249"/>
                </a:lnTo>
                <a:lnTo>
                  <a:pt x="4009" y="248"/>
                </a:lnTo>
                <a:lnTo>
                  <a:pt x="3994" y="247"/>
                </a:lnTo>
                <a:lnTo>
                  <a:pt x="3983" y="245"/>
                </a:lnTo>
                <a:lnTo>
                  <a:pt x="3978" y="245"/>
                </a:lnTo>
                <a:lnTo>
                  <a:pt x="3966" y="244"/>
                </a:lnTo>
                <a:lnTo>
                  <a:pt x="3957" y="243"/>
                </a:lnTo>
                <a:lnTo>
                  <a:pt x="3945" y="241"/>
                </a:lnTo>
                <a:lnTo>
                  <a:pt x="3931" y="239"/>
                </a:lnTo>
                <a:lnTo>
                  <a:pt x="3923" y="237"/>
                </a:lnTo>
                <a:lnTo>
                  <a:pt x="3917" y="236"/>
                </a:lnTo>
                <a:lnTo>
                  <a:pt x="3907" y="235"/>
                </a:lnTo>
                <a:lnTo>
                  <a:pt x="3900" y="234"/>
                </a:lnTo>
                <a:lnTo>
                  <a:pt x="3893" y="232"/>
                </a:lnTo>
                <a:lnTo>
                  <a:pt x="3887" y="232"/>
                </a:lnTo>
                <a:lnTo>
                  <a:pt x="3875" y="234"/>
                </a:lnTo>
                <a:lnTo>
                  <a:pt x="3869" y="234"/>
                </a:lnTo>
                <a:lnTo>
                  <a:pt x="3858" y="235"/>
                </a:lnTo>
                <a:lnTo>
                  <a:pt x="3850" y="235"/>
                </a:lnTo>
                <a:lnTo>
                  <a:pt x="3840" y="235"/>
                </a:lnTo>
                <a:lnTo>
                  <a:pt x="3833" y="235"/>
                </a:lnTo>
                <a:lnTo>
                  <a:pt x="3829" y="235"/>
                </a:lnTo>
                <a:lnTo>
                  <a:pt x="3818" y="235"/>
                </a:lnTo>
                <a:lnTo>
                  <a:pt x="3811" y="235"/>
                </a:lnTo>
                <a:lnTo>
                  <a:pt x="3801" y="236"/>
                </a:lnTo>
                <a:lnTo>
                  <a:pt x="3793" y="237"/>
                </a:lnTo>
                <a:lnTo>
                  <a:pt x="3786" y="238"/>
                </a:lnTo>
                <a:lnTo>
                  <a:pt x="3777" y="238"/>
                </a:lnTo>
                <a:lnTo>
                  <a:pt x="3768" y="238"/>
                </a:lnTo>
                <a:lnTo>
                  <a:pt x="3761" y="238"/>
                </a:lnTo>
                <a:lnTo>
                  <a:pt x="3755" y="238"/>
                </a:lnTo>
                <a:lnTo>
                  <a:pt x="3747" y="238"/>
                </a:lnTo>
                <a:lnTo>
                  <a:pt x="3740" y="238"/>
                </a:lnTo>
                <a:lnTo>
                  <a:pt x="3725" y="237"/>
                </a:lnTo>
                <a:lnTo>
                  <a:pt x="3723" y="237"/>
                </a:lnTo>
                <a:lnTo>
                  <a:pt x="3713" y="237"/>
                </a:lnTo>
                <a:lnTo>
                  <a:pt x="3703" y="236"/>
                </a:lnTo>
                <a:lnTo>
                  <a:pt x="3697" y="236"/>
                </a:lnTo>
                <a:lnTo>
                  <a:pt x="3687" y="236"/>
                </a:lnTo>
                <a:lnTo>
                  <a:pt x="3683" y="235"/>
                </a:lnTo>
                <a:lnTo>
                  <a:pt x="3674" y="235"/>
                </a:lnTo>
                <a:lnTo>
                  <a:pt x="3669" y="235"/>
                </a:lnTo>
                <a:lnTo>
                  <a:pt x="3660" y="235"/>
                </a:lnTo>
                <a:lnTo>
                  <a:pt x="3657" y="235"/>
                </a:lnTo>
                <a:lnTo>
                  <a:pt x="3650" y="234"/>
                </a:lnTo>
                <a:lnTo>
                  <a:pt x="3643" y="234"/>
                </a:lnTo>
                <a:lnTo>
                  <a:pt x="3634" y="232"/>
                </a:lnTo>
                <a:lnTo>
                  <a:pt x="3631" y="232"/>
                </a:lnTo>
                <a:lnTo>
                  <a:pt x="3625" y="232"/>
                </a:lnTo>
                <a:lnTo>
                  <a:pt x="3620" y="231"/>
                </a:lnTo>
                <a:lnTo>
                  <a:pt x="3614" y="231"/>
                </a:lnTo>
                <a:lnTo>
                  <a:pt x="3611" y="231"/>
                </a:lnTo>
                <a:lnTo>
                  <a:pt x="3603" y="231"/>
                </a:lnTo>
                <a:lnTo>
                  <a:pt x="3598" y="231"/>
                </a:lnTo>
                <a:lnTo>
                  <a:pt x="3590" y="230"/>
                </a:lnTo>
                <a:lnTo>
                  <a:pt x="3581" y="230"/>
                </a:lnTo>
                <a:lnTo>
                  <a:pt x="3572" y="229"/>
                </a:lnTo>
                <a:lnTo>
                  <a:pt x="3561" y="229"/>
                </a:lnTo>
                <a:lnTo>
                  <a:pt x="3554" y="229"/>
                </a:lnTo>
                <a:lnTo>
                  <a:pt x="3543" y="228"/>
                </a:lnTo>
                <a:lnTo>
                  <a:pt x="3536" y="227"/>
                </a:lnTo>
                <a:lnTo>
                  <a:pt x="3529" y="226"/>
                </a:lnTo>
                <a:lnTo>
                  <a:pt x="3522" y="226"/>
                </a:lnTo>
                <a:lnTo>
                  <a:pt x="3514" y="225"/>
                </a:lnTo>
                <a:lnTo>
                  <a:pt x="3506" y="225"/>
                </a:lnTo>
                <a:lnTo>
                  <a:pt x="3499" y="224"/>
                </a:lnTo>
                <a:lnTo>
                  <a:pt x="3492" y="224"/>
                </a:lnTo>
                <a:lnTo>
                  <a:pt x="3482" y="223"/>
                </a:lnTo>
                <a:lnTo>
                  <a:pt x="3476" y="223"/>
                </a:lnTo>
                <a:lnTo>
                  <a:pt x="3467" y="222"/>
                </a:lnTo>
                <a:lnTo>
                  <a:pt x="3455" y="219"/>
                </a:lnTo>
                <a:lnTo>
                  <a:pt x="3445" y="218"/>
                </a:lnTo>
                <a:lnTo>
                  <a:pt x="3441" y="217"/>
                </a:lnTo>
                <a:lnTo>
                  <a:pt x="3433" y="216"/>
                </a:lnTo>
                <a:lnTo>
                  <a:pt x="3425" y="216"/>
                </a:lnTo>
                <a:lnTo>
                  <a:pt x="3419" y="216"/>
                </a:lnTo>
                <a:lnTo>
                  <a:pt x="3413" y="215"/>
                </a:lnTo>
                <a:lnTo>
                  <a:pt x="3410" y="215"/>
                </a:lnTo>
                <a:lnTo>
                  <a:pt x="3399" y="214"/>
                </a:lnTo>
                <a:lnTo>
                  <a:pt x="3393" y="215"/>
                </a:lnTo>
                <a:lnTo>
                  <a:pt x="3385" y="215"/>
                </a:lnTo>
                <a:lnTo>
                  <a:pt x="3377" y="216"/>
                </a:lnTo>
                <a:lnTo>
                  <a:pt x="3364" y="221"/>
                </a:lnTo>
                <a:lnTo>
                  <a:pt x="3352" y="223"/>
                </a:lnTo>
                <a:lnTo>
                  <a:pt x="3346" y="224"/>
                </a:lnTo>
                <a:lnTo>
                  <a:pt x="3330" y="224"/>
                </a:lnTo>
                <a:lnTo>
                  <a:pt x="3324" y="224"/>
                </a:lnTo>
                <a:lnTo>
                  <a:pt x="3314" y="223"/>
                </a:lnTo>
                <a:lnTo>
                  <a:pt x="3307" y="223"/>
                </a:lnTo>
                <a:lnTo>
                  <a:pt x="3300" y="224"/>
                </a:lnTo>
                <a:lnTo>
                  <a:pt x="3294" y="225"/>
                </a:lnTo>
                <a:lnTo>
                  <a:pt x="3286" y="226"/>
                </a:lnTo>
                <a:lnTo>
                  <a:pt x="3281" y="227"/>
                </a:lnTo>
                <a:lnTo>
                  <a:pt x="3274" y="227"/>
                </a:lnTo>
                <a:lnTo>
                  <a:pt x="3269" y="227"/>
                </a:lnTo>
                <a:lnTo>
                  <a:pt x="3259" y="229"/>
                </a:lnTo>
                <a:lnTo>
                  <a:pt x="3256" y="229"/>
                </a:lnTo>
                <a:lnTo>
                  <a:pt x="3245" y="231"/>
                </a:lnTo>
                <a:lnTo>
                  <a:pt x="3236" y="229"/>
                </a:lnTo>
                <a:lnTo>
                  <a:pt x="3228" y="228"/>
                </a:lnTo>
                <a:lnTo>
                  <a:pt x="3218" y="226"/>
                </a:lnTo>
                <a:lnTo>
                  <a:pt x="3211" y="227"/>
                </a:lnTo>
                <a:lnTo>
                  <a:pt x="3202" y="227"/>
                </a:lnTo>
                <a:lnTo>
                  <a:pt x="3196" y="228"/>
                </a:lnTo>
                <a:lnTo>
                  <a:pt x="3183" y="227"/>
                </a:lnTo>
                <a:lnTo>
                  <a:pt x="3176" y="227"/>
                </a:lnTo>
                <a:lnTo>
                  <a:pt x="3168" y="227"/>
                </a:lnTo>
                <a:lnTo>
                  <a:pt x="3162" y="227"/>
                </a:lnTo>
                <a:lnTo>
                  <a:pt x="3162" y="227"/>
                </a:lnTo>
                <a:lnTo>
                  <a:pt x="3157" y="228"/>
                </a:lnTo>
                <a:lnTo>
                  <a:pt x="3146" y="230"/>
                </a:lnTo>
                <a:lnTo>
                  <a:pt x="3141" y="230"/>
                </a:lnTo>
                <a:lnTo>
                  <a:pt x="3130" y="230"/>
                </a:lnTo>
                <a:lnTo>
                  <a:pt x="3116" y="230"/>
                </a:lnTo>
                <a:lnTo>
                  <a:pt x="3114" y="231"/>
                </a:lnTo>
                <a:lnTo>
                  <a:pt x="3100" y="232"/>
                </a:lnTo>
                <a:lnTo>
                  <a:pt x="3086" y="232"/>
                </a:lnTo>
                <a:lnTo>
                  <a:pt x="3076" y="232"/>
                </a:lnTo>
                <a:lnTo>
                  <a:pt x="3071" y="232"/>
                </a:lnTo>
                <a:lnTo>
                  <a:pt x="3056" y="232"/>
                </a:lnTo>
                <a:lnTo>
                  <a:pt x="3038" y="232"/>
                </a:lnTo>
                <a:lnTo>
                  <a:pt x="3036" y="232"/>
                </a:lnTo>
                <a:lnTo>
                  <a:pt x="3019" y="234"/>
                </a:lnTo>
                <a:lnTo>
                  <a:pt x="3016" y="234"/>
                </a:lnTo>
                <a:lnTo>
                  <a:pt x="3007" y="234"/>
                </a:lnTo>
                <a:lnTo>
                  <a:pt x="3001" y="234"/>
                </a:lnTo>
                <a:lnTo>
                  <a:pt x="2992" y="235"/>
                </a:lnTo>
                <a:lnTo>
                  <a:pt x="2992" y="235"/>
                </a:lnTo>
                <a:lnTo>
                  <a:pt x="2991" y="235"/>
                </a:lnTo>
                <a:lnTo>
                  <a:pt x="2984" y="235"/>
                </a:lnTo>
                <a:lnTo>
                  <a:pt x="2974" y="235"/>
                </a:lnTo>
                <a:lnTo>
                  <a:pt x="2964" y="232"/>
                </a:lnTo>
                <a:lnTo>
                  <a:pt x="2955" y="232"/>
                </a:lnTo>
                <a:lnTo>
                  <a:pt x="2945" y="231"/>
                </a:lnTo>
                <a:lnTo>
                  <a:pt x="2941" y="231"/>
                </a:lnTo>
                <a:lnTo>
                  <a:pt x="2928" y="231"/>
                </a:lnTo>
                <a:lnTo>
                  <a:pt x="2918" y="231"/>
                </a:lnTo>
                <a:lnTo>
                  <a:pt x="2907" y="231"/>
                </a:lnTo>
                <a:lnTo>
                  <a:pt x="2886" y="230"/>
                </a:lnTo>
                <a:lnTo>
                  <a:pt x="2863" y="229"/>
                </a:lnTo>
                <a:lnTo>
                  <a:pt x="2846" y="228"/>
                </a:lnTo>
                <a:lnTo>
                  <a:pt x="2833" y="227"/>
                </a:lnTo>
                <a:lnTo>
                  <a:pt x="2818" y="227"/>
                </a:lnTo>
                <a:lnTo>
                  <a:pt x="2797" y="227"/>
                </a:lnTo>
                <a:lnTo>
                  <a:pt x="2781" y="227"/>
                </a:lnTo>
                <a:lnTo>
                  <a:pt x="2780" y="227"/>
                </a:lnTo>
                <a:lnTo>
                  <a:pt x="2663" y="228"/>
                </a:lnTo>
                <a:lnTo>
                  <a:pt x="2549" y="225"/>
                </a:lnTo>
                <a:lnTo>
                  <a:pt x="2518" y="224"/>
                </a:lnTo>
                <a:lnTo>
                  <a:pt x="2488" y="224"/>
                </a:lnTo>
                <a:lnTo>
                  <a:pt x="2438" y="223"/>
                </a:lnTo>
                <a:lnTo>
                  <a:pt x="2343" y="219"/>
                </a:lnTo>
                <a:lnTo>
                  <a:pt x="2213" y="216"/>
                </a:lnTo>
                <a:lnTo>
                  <a:pt x="2199" y="215"/>
                </a:lnTo>
                <a:lnTo>
                  <a:pt x="2145" y="212"/>
                </a:lnTo>
                <a:lnTo>
                  <a:pt x="2064" y="203"/>
                </a:lnTo>
                <a:lnTo>
                  <a:pt x="2001" y="193"/>
                </a:lnTo>
                <a:lnTo>
                  <a:pt x="1954" y="187"/>
                </a:lnTo>
                <a:lnTo>
                  <a:pt x="1886" y="176"/>
                </a:lnTo>
                <a:lnTo>
                  <a:pt x="1750" y="160"/>
                </a:lnTo>
                <a:lnTo>
                  <a:pt x="1667" y="151"/>
                </a:lnTo>
                <a:lnTo>
                  <a:pt x="1562" y="149"/>
                </a:lnTo>
                <a:lnTo>
                  <a:pt x="1050" y="149"/>
                </a:lnTo>
                <a:lnTo>
                  <a:pt x="258" y="155"/>
                </a:lnTo>
                <a:lnTo>
                  <a:pt x="0" y="157"/>
                </a:lnTo>
                <a:lnTo>
                  <a:pt x="0" y="157"/>
                </a:lnTo>
                <a:close/>
              </a:path>
            </a:pathLst>
          </a:custGeom>
          <a:solidFill>
            <a:srgbClr val="CCFFCC"/>
          </a:solidFill>
          <a:ln w="9525">
            <a:noFill/>
            <a:round/>
            <a:headEnd/>
            <a:tailEnd/>
          </a:ln>
        </p:spPr>
        <p:txBody>
          <a:bodyPr/>
          <a:lstStyle/>
          <a:p>
            <a:endParaRPr lang="en-GB"/>
          </a:p>
        </p:txBody>
      </p:sp>
      <p:sp>
        <p:nvSpPr>
          <p:cNvPr id="59" name="Freeform 2454"/>
          <p:cNvSpPr>
            <a:spLocks/>
          </p:cNvSpPr>
          <p:nvPr>
            <p:custDataLst>
              <p:tags r:id="rId50"/>
            </p:custDataLst>
          </p:nvPr>
        </p:nvSpPr>
        <p:spPr bwMode="auto">
          <a:xfrm>
            <a:off x="400988" y="2308232"/>
            <a:ext cx="8161157" cy="253766"/>
          </a:xfrm>
          <a:custGeom>
            <a:avLst/>
            <a:gdLst/>
            <a:ahLst/>
            <a:cxnLst>
              <a:cxn ang="0">
                <a:pos x="2518" y="224"/>
              </a:cxn>
              <a:cxn ang="0">
                <a:pos x="2964" y="232"/>
              </a:cxn>
              <a:cxn ang="0">
                <a:pos x="3114" y="231"/>
              </a:cxn>
              <a:cxn ang="0">
                <a:pos x="3245" y="231"/>
              </a:cxn>
              <a:cxn ang="0">
                <a:pos x="3385" y="215"/>
              </a:cxn>
              <a:cxn ang="0">
                <a:pos x="3514" y="225"/>
              </a:cxn>
              <a:cxn ang="0">
                <a:pos x="3634" y="232"/>
              </a:cxn>
              <a:cxn ang="0">
                <a:pos x="3761" y="238"/>
              </a:cxn>
              <a:cxn ang="0">
                <a:pos x="3900" y="234"/>
              </a:cxn>
              <a:cxn ang="0">
                <a:pos x="4074" y="253"/>
              </a:cxn>
              <a:cxn ang="0">
                <a:pos x="4307" y="258"/>
              </a:cxn>
              <a:cxn ang="0">
                <a:pos x="4582" y="255"/>
              </a:cxn>
              <a:cxn ang="0">
                <a:pos x="4802" y="243"/>
              </a:cxn>
              <a:cxn ang="0">
                <a:pos x="4939" y="235"/>
              </a:cxn>
              <a:cxn ang="0">
                <a:pos x="5111" y="212"/>
              </a:cxn>
              <a:cxn ang="0">
                <a:pos x="5280" y="207"/>
              </a:cxn>
              <a:cxn ang="0">
                <a:pos x="5445" y="211"/>
              </a:cxn>
              <a:cxn ang="0">
                <a:pos x="5576" y="215"/>
              </a:cxn>
              <a:cxn ang="0">
                <a:pos x="5706" y="215"/>
              </a:cxn>
              <a:cxn ang="0">
                <a:pos x="5897" y="204"/>
              </a:cxn>
              <a:cxn ang="0">
                <a:pos x="6218" y="179"/>
              </a:cxn>
              <a:cxn ang="0">
                <a:pos x="6455" y="153"/>
              </a:cxn>
              <a:cxn ang="0">
                <a:pos x="6721" y="151"/>
              </a:cxn>
              <a:cxn ang="0">
                <a:pos x="6975" y="138"/>
              </a:cxn>
              <a:cxn ang="0">
                <a:pos x="7190" y="103"/>
              </a:cxn>
              <a:cxn ang="0">
                <a:pos x="7378" y="93"/>
              </a:cxn>
              <a:cxn ang="0">
                <a:pos x="7559" y="63"/>
              </a:cxn>
              <a:cxn ang="0">
                <a:pos x="7793" y="55"/>
              </a:cxn>
              <a:cxn ang="0">
                <a:pos x="8121" y="35"/>
              </a:cxn>
              <a:cxn ang="0">
                <a:pos x="8335" y="10"/>
              </a:cxn>
              <a:cxn ang="0">
                <a:pos x="8229" y="25"/>
              </a:cxn>
              <a:cxn ang="0">
                <a:pos x="7973" y="48"/>
              </a:cxn>
              <a:cxn ang="0">
                <a:pos x="7660" y="59"/>
              </a:cxn>
              <a:cxn ang="0">
                <a:pos x="7470" y="68"/>
              </a:cxn>
              <a:cxn ang="0">
                <a:pos x="7275" y="108"/>
              </a:cxn>
              <a:cxn ang="0">
                <a:pos x="7098" y="131"/>
              </a:cxn>
              <a:cxn ang="0">
                <a:pos x="6834" y="149"/>
              </a:cxn>
              <a:cxn ang="0">
                <a:pos x="6585" y="160"/>
              </a:cxn>
              <a:cxn ang="0">
                <a:pos x="6335" y="159"/>
              </a:cxn>
              <a:cxn ang="0">
                <a:pos x="6062" y="199"/>
              </a:cxn>
              <a:cxn ang="0">
                <a:pos x="5765" y="216"/>
              </a:cxn>
              <a:cxn ang="0">
                <a:pos x="5636" y="221"/>
              </a:cxn>
              <a:cxn ang="0">
                <a:pos x="5525" y="219"/>
              </a:cxn>
              <a:cxn ang="0">
                <a:pos x="5385" y="215"/>
              </a:cxn>
              <a:cxn ang="0">
                <a:pos x="5236" y="209"/>
              </a:cxn>
              <a:cxn ang="0">
                <a:pos x="5005" y="235"/>
              </a:cxn>
              <a:cxn ang="0">
                <a:pos x="4867" y="240"/>
              </a:cxn>
              <a:cxn ang="0">
                <a:pos x="4711" y="254"/>
              </a:cxn>
              <a:cxn ang="0">
                <a:pos x="4470" y="254"/>
              </a:cxn>
              <a:cxn ang="0">
                <a:pos x="4204" y="263"/>
              </a:cxn>
              <a:cxn ang="0">
                <a:pos x="3983" y="249"/>
              </a:cxn>
              <a:cxn ang="0">
                <a:pos x="3833" y="238"/>
              </a:cxn>
              <a:cxn ang="0">
                <a:pos x="3697" y="238"/>
              </a:cxn>
              <a:cxn ang="0">
                <a:pos x="3590" y="234"/>
              </a:cxn>
              <a:cxn ang="0">
                <a:pos x="3445" y="221"/>
              </a:cxn>
              <a:cxn ang="0">
                <a:pos x="3307" y="226"/>
              </a:cxn>
              <a:cxn ang="0">
                <a:pos x="3176" y="230"/>
              </a:cxn>
              <a:cxn ang="0">
                <a:pos x="3019" y="237"/>
              </a:cxn>
              <a:cxn ang="0">
                <a:pos x="2863" y="232"/>
              </a:cxn>
              <a:cxn ang="0">
                <a:pos x="2001" y="193"/>
              </a:cxn>
            </a:cxnLst>
            <a:rect l="0" t="0" r="r" b="b"/>
            <a:pathLst>
              <a:path w="8426" h="263">
                <a:moveTo>
                  <a:pt x="0" y="157"/>
                </a:moveTo>
                <a:lnTo>
                  <a:pt x="258" y="155"/>
                </a:lnTo>
                <a:lnTo>
                  <a:pt x="1050" y="149"/>
                </a:lnTo>
                <a:lnTo>
                  <a:pt x="1562" y="149"/>
                </a:lnTo>
                <a:lnTo>
                  <a:pt x="1667" y="151"/>
                </a:lnTo>
                <a:lnTo>
                  <a:pt x="1750" y="160"/>
                </a:lnTo>
                <a:lnTo>
                  <a:pt x="1886" y="176"/>
                </a:lnTo>
                <a:lnTo>
                  <a:pt x="1954" y="187"/>
                </a:lnTo>
                <a:lnTo>
                  <a:pt x="2001" y="193"/>
                </a:lnTo>
                <a:lnTo>
                  <a:pt x="2064" y="203"/>
                </a:lnTo>
                <a:lnTo>
                  <a:pt x="2145" y="212"/>
                </a:lnTo>
                <a:lnTo>
                  <a:pt x="2199" y="215"/>
                </a:lnTo>
                <a:lnTo>
                  <a:pt x="2213" y="216"/>
                </a:lnTo>
                <a:lnTo>
                  <a:pt x="2343" y="219"/>
                </a:lnTo>
                <a:lnTo>
                  <a:pt x="2438" y="223"/>
                </a:lnTo>
                <a:lnTo>
                  <a:pt x="2488" y="224"/>
                </a:lnTo>
                <a:lnTo>
                  <a:pt x="2518" y="224"/>
                </a:lnTo>
                <a:lnTo>
                  <a:pt x="2549" y="225"/>
                </a:lnTo>
                <a:lnTo>
                  <a:pt x="2663" y="228"/>
                </a:lnTo>
                <a:lnTo>
                  <a:pt x="2780" y="227"/>
                </a:lnTo>
                <a:lnTo>
                  <a:pt x="2781" y="227"/>
                </a:lnTo>
                <a:lnTo>
                  <a:pt x="2797" y="227"/>
                </a:lnTo>
                <a:lnTo>
                  <a:pt x="2818" y="227"/>
                </a:lnTo>
                <a:lnTo>
                  <a:pt x="2833" y="227"/>
                </a:lnTo>
                <a:lnTo>
                  <a:pt x="2846" y="228"/>
                </a:lnTo>
                <a:lnTo>
                  <a:pt x="2863" y="229"/>
                </a:lnTo>
                <a:lnTo>
                  <a:pt x="2886" y="230"/>
                </a:lnTo>
                <a:lnTo>
                  <a:pt x="2907" y="231"/>
                </a:lnTo>
                <a:lnTo>
                  <a:pt x="2918" y="231"/>
                </a:lnTo>
                <a:lnTo>
                  <a:pt x="2928" y="231"/>
                </a:lnTo>
                <a:lnTo>
                  <a:pt x="2941" y="231"/>
                </a:lnTo>
                <a:lnTo>
                  <a:pt x="2945" y="231"/>
                </a:lnTo>
                <a:lnTo>
                  <a:pt x="2955" y="232"/>
                </a:lnTo>
                <a:lnTo>
                  <a:pt x="2964" y="232"/>
                </a:lnTo>
                <a:lnTo>
                  <a:pt x="2974" y="235"/>
                </a:lnTo>
                <a:lnTo>
                  <a:pt x="2984" y="235"/>
                </a:lnTo>
                <a:lnTo>
                  <a:pt x="2991" y="235"/>
                </a:lnTo>
                <a:lnTo>
                  <a:pt x="2992" y="235"/>
                </a:lnTo>
                <a:lnTo>
                  <a:pt x="2992" y="235"/>
                </a:lnTo>
                <a:lnTo>
                  <a:pt x="3001" y="234"/>
                </a:lnTo>
                <a:lnTo>
                  <a:pt x="3007" y="234"/>
                </a:lnTo>
                <a:lnTo>
                  <a:pt x="3016" y="234"/>
                </a:lnTo>
                <a:lnTo>
                  <a:pt x="3019" y="234"/>
                </a:lnTo>
                <a:lnTo>
                  <a:pt x="3036" y="232"/>
                </a:lnTo>
                <a:lnTo>
                  <a:pt x="3038" y="232"/>
                </a:lnTo>
                <a:lnTo>
                  <a:pt x="3056" y="232"/>
                </a:lnTo>
                <a:lnTo>
                  <a:pt x="3071" y="232"/>
                </a:lnTo>
                <a:lnTo>
                  <a:pt x="3076" y="232"/>
                </a:lnTo>
                <a:lnTo>
                  <a:pt x="3086" y="232"/>
                </a:lnTo>
                <a:lnTo>
                  <a:pt x="3100" y="232"/>
                </a:lnTo>
                <a:lnTo>
                  <a:pt x="3114" y="231"/>
                </a:lnTo>
                <a:lnTo>
                  <a:pt x="3116" y="230"/>
                </a:lnTo>
                <a:lnTo>
                  <a:pt x="3130" y="230"/>
                </a:lnTo>
                <a:lnTo>
                  <a:pt x="3141" y="230"/>
                </a:lnTo>
                <a:lnTo>
                  <a:pt x="3146" y="230"/>
                </a:lnTo>
                <a:lnTo>
                  <a:pt x="3157" y="228"/>
                </a:lnTo>
                <a:lnTo>
                  <a:pt x="3162" y="227"/>
                </a:lnTo>
                <a:lnTo>
                  <a:pt x="3162" y="227"/>
                </a:lnTo>
                <a:lnTo>
                  <a:pt x="3168" y="227"/>
                </a:lnTo>
                <a:lnTo>
                  <a:pt x="3176" y="227"/>
                </a:lnTo>
                <a:lnTo>
                  <a:pt x="3183" y="227"/>
                </a:lnTo>
                <a:lnTo>
                  <a:pt x="3196" y="228"/>
                </a:lnTo>
                <a:lnTo>
                  <a:pt x="3202" y="227"/>
                </a:lnTo>
                <a:lnTo>
                  <a:pt x="3211" y="227"/>
                </a:lnTo>
                <a:lnTo>
                  <a:pt x="3218" y="226"/>
                </a:lnTo>
                <a:lnTo>
                  <a:pt x="3228" y="228"/>
                </a:lnTo>
                <a:lnTo>
                  <a:pt x="3236" y="229"/>
                </a:lnTo>
                <a:lnTo>
                  <a:pt x="3245" y="231"/>
                </a:lnTo>
                <a:lnTo>
                  <a:pt x="3256" y="229"/>
                </a:lnTo>
                <a:lnTo>
                  <a:pt x="3259" y="229"/>
                </a:lnTo>
                <a:lnTo>
                  <a:pt x="3269" y="227"/>
                </a:lnTo>
                <a:lnTo>
                  <a:pt x="3274" y="227"/>
                </a:lnTo>
                <a:lnTo>
                  <a:pt x="3281" y="227"/>
                </a:lnTo>
                <a:lnTo>
                  <a:pt x="3286" y="226"/>
                </a:lnTo>
                <a:lnTo>
                  <a:pt x="3294" y="225"/>
                </a:lnTo>
                <a:lnTo>
                  <a:pt x="3300" y="224"/>
                </a:lnTo>
                <a:lnTo>
                  <a:pt x="3307" y="223"/>
                </a:lnTo>
                <a:lnTo>
                  <a:pt x="3314" y="223"/>
                </a:lnTo>
                <a:lnTo>
                  <a:pt x="3324" y="224"/>
                </a:lnTo>
                <a:lnTo>
                  <a:pt x="3330" y="224"/>
                </a:lnTo>
                <a:lnTo>
                  <a:pt x="3346" y="224"/>
                </a:lnTo>
                <a:lnTo>
                  <a:pt x="3352" y="223"/>
                </a:lnTo>
                <a:lnTo>
                  <a:pt x="3364" y="221"/>
                </a:lnTo>
                <a:lnTo>
                  <a:pt x="3377" y="216"/>
                </a:lnTo>
                <a:lnTo>
                  <a:pt x="3385" y="215"/>
                </a:lnTo>
                <a:lnTo>
                  <a:pt x="3393" y="215"/>
                </a:lnTo>
                <a:lnTo>
                  <a:pt x="3399" y="214"/>
                </a:lnTo>
                <a:lnTo>
                  <a:pt x="3410" y="215"/>
                </a:lnTo>
                <a:lnTo>
                  <a:pt x="3413" y="215"/>
                </a:lnTo>
                <a:lnTo>
                  <a:pt x="3419" y="216"/>
                </a:lnTo>
                <a:lnTo>
                  <a:pt x="3425" y="216"/>
                </a:lnTo>
                <a:lnTo>
                  <a:pt x="3433" y="216"/>
                </a:lnTo>
                <a:lnTo>
                  <a:pt x="3441" y="217"/>
                </a:lnTo>
                <a:lnTo>
                  <a:pt x="3445" y="218"/>
                </a:lnTo>
                <a:lnTo>
                  <a:pt x="3455" y="219"/>
                </a:lnTo>
                <a:lnTo>
                  <a:pt x="3467" y="222"/>
                </a:lnTo>
                <a:lnTo>
                  <a:pt x="3476" y="223"/>
                </a:lnTo>
                <a:lnTo>
                  <a:pt x="3482" y="223"/>
                </a:lnTo>
                <a:lnTo>
                  <a:pt x="3492" y="224"/>
                </a:lnTo>
                <a:lnTo>
                  <a:pt x="3499" y="224"/>
                </a:lnTo>
                <a:lnTo>
                  <a:pt x="3506" y="225"/>
                </a:lnTo>
                <a:lnTo>
                  <a:pt x="3514" y="225"/>
                </a:lnTo>
                <a:lnTo>
                  <a:pt x="3522" y="226"/>
                </a:lnTo>
                <a:lnTo>
                  <a:pt x="3529" y="226"/>
                </a:lnTo>
                <a:lnTo>
                  <a:pt x="3536" y="227"/>
                </a:lnTo>
                <a:lnTo>
                  <a:pt x="3543" y="228"/>
                </a:lnTo>
                <a:lnTo>
                  <a:pt x="3554" y="229"/>
                </a:lnTo>
                <a:lnTo>
                  <a:pt x="3561" y="229"/>
                </a:lnTo>
                <a:lnTo>
                  <a:pt x="3572" y="229"/>
                </a:lnTo>
                <a:lnTo>
                  <a:pt x="3581" y="230"/>
                </a:lnTo>
                <a:lnTo>
                  <a:pt x="3590" y="230"/>
                </a:lnTo>
                <a:lnTo>
                  <a:pt x="3598" y="231"/>
                </a:lnTo>
                <a:lnTo>
                  <a:pt x="3603" y="231"/>
                </a:lnTo>
                <a:lnTo>
                  <a:pt x="3611" y="231"/>
                </a:lnTo>
                <a:lnTo>
                  <a:pt x="3614" y="231"/>
                </a:lnTo>
                <a:lnTo>
                  <a:pt x="3620" y="231"/>
                </a:lnTo>
                <a:lnTo>
                  <a:pt x="3625" y="232"/>
                </a:lnTo>
                <a:lnTo>
                  <a:pt x="3631" y="232"/>
                </a:lnTo>
                <a:lnTo>
                  <a:pt x="3634" y="232"/>
                </a:lnTo>
                <a:lnTo>
                  <a:pt x="3643" y="234"/>
                </a:lnTo>
                <a:lnTo>
                  <a:pt x="3650" y="234"/>
                </a:lnTo>
                <a:lnTo>
                  <a:pt x="3657" y="235"/>
                </a:lnTo>
                <a:lnTo>
                  <a:pt x="3660" y="235"/>
                </a:lnTo>
                <a:lnTo>
                  <a:pt x="3669" y="235"/>
                </a:lnTo>
                <a:lnTo>
                  <a:pt x="3674" y="235"/>
                </a:lnTo>
                <a:lnTo>
                  <a:pt x="3683" y="235"/>
                </a:lnTo>
                <a:lnTo>
                  <a:pt x="3687" y="236"/>
                </a:lnTo>
                <a:lnTo>
                  <a:pt x="3697" y="236"/>
                </a:lnTo>
                <a:lnTo>
                  <a:pt x="3703" y="236"/>
                </a:lnTo>
                <a:lnTo>
                  <a:pt x="3713" y="237"/>
                </a:lnTo>
                <a:lnTo>
                  <a:pt x="3723" y="237"/>
                </a:lnTo>
                <a:lnTo>
                  <a:pt x="3725" y="237"/>
                </a:lnTo>
                <a:lnTo>
                  <a:pt x="3740" y="238"/>
                </a:lnTo>
                <a:lnTo>
                  <a:pt x="3747" y="238"/>
                </a:lnTo>
                <a:lnTo>
                  <a:pt x="3755" y="238"/>
                </a:lnTo>
                <a:lnTo>
                  <a:pt x="3761" y="238"/>
                </a:lnTo>
                <a:lnTo>
                  <a:pt x="3768" y="238"/>
                </a:lnTo>
                <a:lnTo>
                  <a:pt x="3777" y="238"/>
                </a:lnTo>
                <a:lnTo>
                  <a:pt x="3786" y="238"/>
                </a:lnTo>
                <a:lnTo>
                  <a:pt x="3793" y="237"/>
                </a:lnTo>
                <a:lnTo>
                  <a:pt x="3801" y="236"/>
                </a:lnTo>
                <a:lnTo>
                  <a:pt x="3811" y="235"/>
                </a:lnTo>
                <a:lnTo>
                  <a:pt x="3818" y="235"/>
                </a:lnTo>
                <a:lnTo>
                  <a:pt x="3829" y="235"/>
                </a:lnTo>
                <a:lnTo>
                  <a:pt x="3833" y="235"/>
                </a:lnTo>
                <a:lnTo>
                  <a:pt x="3840" y="235"/>
                </a:lnTo>
                <a:lnTo>
                  <a:pt x="3850" y="235"/>
                </a:lnTo>
                <a:lnTo>
                  <a:pt x="3858" y="235"/>
                </a:lnTo>
                <a:lnTo>
                  <a:pt x="3869" y="234"/>
                </a:lnTo>
                <a:lnTo>
                  <a:pt x="3875" y="234"/>
                </a:lnTo>
                <a:lnTo>
                  <a:pt x="3887" y="232"/>
                </a:lnTo>
                <a:lnTo>
                  <a:pt x="3893" y="232"/>
                </a:lnTo>
                <a:lnTo>
                  <a:pt x="3900" y="234"/>
                </a:lnTo>
                <a:lnTo>
                  <a:pt x="3907" y="235"/>
                </a:lnTo>
                <a:lnTo>
                  <a:pt x="3917" y="236"/>
                </a:lnTo>
                <a:lnTo>
                  <a:pt x="3923" y="237"/>
                </a:lnTo>
                <a:lnTo>
                  <a:pt x="3931" y="239"/>
                </a:lnTo>
                <a:lnTo>
                  <a:pt x="3945" y="241"/>
                </a:lnTo>
                <a:lnTo>
                  <a:pt x="3957" y="243"/>
                </a:lnTo>
                <a:lnTo>
                  <a:pt x="3966" y="244"/>
                </a:lnTo>
                <a:lnTo>
                  <a:pt x="3978" y="245"/>
                </a:lnTo>
                <a:lnTo>
                  <a:pt x="3983" y="245"/>
                </a:lnTo>
                <a:lnTo>
                  <a:pt x="3994" y="247"/>
                </a:lnTo>
                <a:lnTo>
                  <a:pt x="4009" y="248"/>
                </a:lnTo>
                <a:lnTo>
                  <a:pt x="4018" y="249"/>
                </a:lnTo>
                <a:lnTo>
                  <a:pt x="4033" y="250"/>
                </a:lnTo>
                <a:lnTo>
                  <a:pt x="4044" y="251"/>
                </a:lnTo>
                <a:lnTo>
                  <a:pt x="4053" y="251"/>
                </a:lnTo>
                <a:lnTo>
                  <a:pt x="4061" y="252"/>
                </a:lnTo>
                <a:lnTo>
                  <a:pt x="4074" y="253"/>
                </a:lnTo>
                <a:lnTo>
                  <a:pt x="4088" y="255"/>
                </a:lnTo>
                <a:lnTo>
                  <a:pt x="4098" y="256"/>
                </a:lnTo>
                <a:lnTo>
                  <a:pt x="4107" y="256"/>
                </a:lnTo>
                <a:lnTo>
                  <a:pt x="4119" y="257"/>
                </a:lnTo>
                <a:lnTo>
                  <a:pt x="4145" y="260"/>
                </a:lnTo>
                <a:lnTo>
                  <a:pt x="4151" y="260"/>
                </a:lnTo>
                <a:lnTo>
                  <a:pt x="4158" y="261"/>
                </a:lnTo>
                <a:lnTo>
                  <a:pt x="4193" y="260"/>
                </a:lnTo>
                <a:lnTo>
                  <a:pt x="4204" y="260"/>
                </a:lnTo>
                <a:lnTo>
                  <a:pt x="4223" y="258"/>
                </a:lnTo>
                <a:lnTo>
                  <a:pt x="4230" y="258"/>
                </a:lnTo>
                <a:lnTo>
                  <a:pt x="4244" y="258"/>
                </a:lnTo>
                <a:lnTo>
                  <a:pt x="4265" y="260"/>
                </a:lnTo>
                <a:lnTo>
                  <a:pt x="4279" y="260"/>
                </a:lnTo>
                <a:lnTo>
                  <a:pt x="4285" y="260"/>
                </a:lnTo>
                <a:lnTo>
                  <a:pt x="4298" y="258"/>
                </a:lnTo>
                <a:lnTo>
                  <a:pt x="4307" y="258"/>
                </a:lnTo>
                <a:lnTo>
                  <a:pt x="4309" y="258"/>
                </a:lnTo>
                <a:lnTo>
                  <a:pt x="4343" y="258"/>
                </a:lnTo>
                <a:lnTo>
                  <a:pt x="4347" y="257"/>
                </a:lnTo>
                <a:lnTo>
                  <a:pt x="4393" y="256"/>
                </a:lnTo>
                <a:lnTo>
                  <a:pt x="4411" y="255"/>
                </a:lnTo>
                <a:lnTo>
                  <a:pt x="4432" y="253"/>
                </a:lnTo>
                <a:lnTo>
                  <a:pt x="4437" y="253"/>
                </a:lnTo>
                <a:lnTo>
                  <a:pt x="4461" y="251"/>
                </a:lnTo>
                <a:lnTo>
                  <a:pt x="4470" y="251"/>
                </a:lnTo>
                <a:lnTo>
                  <a:pt x="4485" y="252"/>
                </a:lnTo>
                <a:lnTo>
                  <a:pt x="4500" y="253"/>
                </a:lnTo>
                <a:lnTo>
                  <a:pt x="4512" y="254"/>
                </a:lnTo>
                <a:lnTo>
                  <a:pt x="4527" y="256"/>
                </a:lnTo>
                <a:lnTo>
                  <a:pt x="4541" y="256"/>
                </a:lnTo>
                <a:lnTo>
                  <a:pt x="4561" y="256"/>
                </a:lnTo>
                <a:lnTo>
                  <a:pt x="4572" y="256"/>
                </a:lnTo>
                <a:lnTo>
                  <a:pt x="4582" y="255"/>
                </a:lnTo>
                <a:lnTo>
                  <a:pt x="4604" y="255"/>
                </a:lnTo>
                <a:lnTo>
                  <a:pt x="4612" y="255"/>
                </a:lnTo>
                <a:lnTo>
                  <a:pt x="4626" y="255"/>
                </a:lnTo>
                <a:lnTo>
                  <a:pt x="4641" y="256"/>
                </a:lnTo>
                <a:lnTo>
                  <a:pt x="4658" y="254"/>
                </a:lnTo>
                <a:lnTo>
                  <a:pt x="4666" y="254"/>
                </a:lnTo>
                <a:lnTo>
                  <a:pt x="4681" y="253"/>
                </a:lnTo>
                <a:lnTo>
                  <a:pt x="4693" y="252"/>
                </a:lnTo>
                <a:lnTo>
                  <a:pt x="4711" y="251"/>
                </a:lnTo>
                <a:lnTo>
                  <a:pt x="4721" y="250"/>
                </a:lnTo>
                <a:lnTo>
                  <a:pt x="4742" y="249"/>
                </a:lnTo>
                <a:lnTo>
                  <a:pt x="4760" y="247"/>
                </a:lnTo>
                <a:lnTo>
                  <a:pt x="4772" y="245"/>
                </a:lnTo>
                <a:lnTo>
                  <a:pt x="4783" y="245"/>
                </a:lnTo>
                <a:lnTo>
                  <a:pt x="4791" y="244"/>
                </a:lnTo>
                <a:lnTo>
                  <a:pt x="4797" y="243"/>
                </a:lnTo>
                <a:lnTo>
                  <a:pt x="4802" y="243"/>
                </a:lnTo>
                <a:lnTo>
                  <a:pt x="4808" y="243"/>
                </a:lnTo>
                <a:lnTo>
                  <a:pt x="4818" y="242"/>
                </a:lnTo>
                <a:lnTo>
                  <a:pt x="4824" y="241"/>
                </a:lnTo>
                <a:lnTo>
                  <a:pt x="4834" y="241"/>
                </a:lnTo>
                <a:lnTo>
                  <a:pt x="4841" y="240"/>
                </a:lnTo>
                <a:lnTo>
                  <a:pt x="4848" y="239"/>
                </a:lnTo>
                <a:lnTo>
                  <a:pt x="4852" y="238"/>
                </a:lnTo>
                <a:lnTo>
                  <a:pt x="4861" y="238"/>
                </a:lnTo>
                <a:lnTo>
                  <a:pt x="4867" y="237"/>
                </a:lnTo>
                <a:lnTo>
                  <a:pt x="4875" y="236"/>
                </a:lnTo>
                <a:lnTo>
                  <a:pt x="4883" y="236"/>
                </a:lnTo>
                <a:lnTo>
                  <a:pt x="4890" y="235"/>
                </a:lnTo>
                <a:lnTo>
                  <a:pt x="4900" y="235"/>
                </a:lnTo>
                <a:lnTo>
                  <a:pt x="4907" y="235"/>
                </a:lnTo>
                <a:lnTo>
                  <a:pt x="4920" y="235"/>
                </a:lnTo>
                <a:lnTo>
                  <a:pt x="4930" y="235"/>
                </a:lnTo>
                <a:lnTo>
                  <a:pt x="4939" y="235"/>
                </a:lnTo>
                <a:lnTo>
                  <a:pt x="4948" y="235"/>
                </a:lnTo>
                <a:lnTo>
                  <a:pt x="4954" y="235"/>
                </a:lnTo>
                <a:lnTo>
                  <a:pt x="4960" y="235"/>
                </a:lnTo>
                <a:lnTo>
                  <a:pt x="4964" y="235"/>
                </a:lnTo>
                <a:lnTo>
                  <a:pt x="4968" y="235"/>
                </a:lnTo>
                <a:lnTo>
                  <a:pt x="4978" y="235"/>
                </a:lnTo>
                <a:lnTo>
                  <a:pt x="4982" y="235"/>
                </a:lnTo>
                <a:lnTo>
                  <a:pt x="4994" y="232"/>
                </a:lnTo>
                <a:lnTo>
                  <a:pt x="5005" y="231"/>
                </a:lnTo>
                <a:lnTo>
                  <a:pt x="5014" y="230"/>
                </a:lnTo>
                <a:lnTo>
                  <a:pt x="5027" y="228"/>
                </a:lnTo>
                <a:lnTo>
                  <a:pt x="5038" y="226"/>
                </a:lnTo>
                <a:lnTo>
                  <a:pt x="5047" y="224"/>
                </a:lnTo>
                <a:lnTo>
                  <a:pt x="5059" y="222"/>
                </a:lnTo>
                <a:lnTo>
                  <a:pt x="5076" y="217"/>
                </a:lnTo>
                <a:lnTo>
                  <a:pt x="5095" y="213"/>
                </a:lnTo>
                <a:lnTo>
                  <a:pt x="5111" y="212"/>
                </a:lnTo>
                <a:lnTo>
                  <a:pt x="5129" y="209"/>
                </a:lnTo>
                <a:lnTo>
                  <a:pt x="5151" y="206"/>
                </a:lnTo>
                <a:lnTo>
                  <a:pt x="5170" y="204"/>
                </a:lnTo>
                <a:lnTo>
                  <a:pt x="5195" y="203"/>
                </a:lnTo>
                <a:lnTo>
                  <a:pt x="5204" y="203"/>
                </a:lnTo>
                <a:lnTo>
                  <a:pt x="5214" y="204"/>
                </a:lnTo>
                <a:lnTo>
                  <a:pt x="5222" y="204"/>
                </a:lnTo>
                <a:lnTo>
                  <a:pt x="5231" y="205"/>
                </a:lnTo>
                <a:lnTo>
                  <a:pt x="5236" y="205"/>
                </a:lnTo>
                <a:lnTo>
                  <a:pt x="5240" y="205"/>
                </a:lnTo>
                <a:lnTo>
                  <a:pt x="5249" y="206"/>
                </a:lnTo>
                <a:lnTo>
                  <a:pt x="5253" y="206"/>
                </a:lnTo>
                <a:lnTo>
                  <a:pt x="5259" y="207"/>
                </a:lnTo>
                <a:lnTo>
                  <a:pt x="5262" y="207"/>
                </a:lnTo>
                <a:lnTo>
                  <a:pt x="5269" y="207"/>
                </a:lnTo>
                <a:lnTo>
                  <a:pt x="5273" y="207"/>
                </a:lnTo>
                <a:lnTo>
                  <a:pt x="5280" y="207"/>
                </a:lnTo>
                <a:lnTo>
                  <a:pt x="5288" y="207"/>
                </a:lnTo>
                <a:lnTo>
                  <a:pt x="5300" y="206"/>
                </a:lnTo>
                <a:lnTo>
                  <a:pt x="5313" y="205"/>
                </a:lnTo>
                <a:lnTo>
                  <a:pt x="5319" y="205"/>
                </a:lnTo>
                <a:lnTo>
                  <a:pt x="5332" y="205"/>
                </a:lnTo>
                <a:lnTo>
                  <a:pt x="5342" y="206"/>
                </a:lnTo>
                <a:lnTo>
                  <a:pt x="5353" y="207"/>
                </a:lnTo>
                <a:lnTo>
                  <a:pt x="5372" y="212"/>
                </a:lnTo>
                <a:lnTo>
                  <a:pt x="5385" y="212"/>
                </a:lnTo>
                <a:lnTo>
                  <a:pt x="5390" y="212"/>
                </a:lnTo>
                <a:lnTo>
                  <a:pt x="5394" y="212"/>
                </a:lnTo>
                <a:lnTo>
                  <a:pt x="5403" y="211"/>
                </a:lnTo>
                <a:lnTo>
                  <a:pt x="5407" y="210"/>
                </a:lnTo>
                <a:lnTo>
                  <a:pt x="5413" y="210"/>
                </a:lnTo>
                <a:lnTo>
                  <a:pt x="5421" y="209"/>
                </a:lnTo>
                <a:lnTo>
                  <a:pt x="5433" y="210"/>
                </a:lnTo>
                <a:lnTo>
                  <a:pt x="5445" y="211"/>
                </a:lnTo>
                <a:lnTo>
                  <a:pt x="5456" y="213"/>
                </a:lnTo>
                <a:lnTo>
                  <a:pt x="5469" y="215"/>
                </a:lnTo>
                <a:lnTo>
                  <a:pt x="5480" y="216"/>
                </a:lnTo>
                <a:lnTo>
                  <a:pt x="5489" y="217"/>
                </a:lnTo>
                <a:lnTo>
                  <a:pt x="5500" y="218"/>
                </a:lnTo>
                <a:lnTo>
                  <a:pt x="5504" y="218"/>
                </a:lnTo>
                <a:lnTo>
                  <a:pt x="5510" y="217"/>
                </a:lnTo>
                <a:lnTo>
                  <a:pt x="5517" y="217"/>
                </a:lnTo>
                <a:lnTo>
                  <a:pt x="5525" y="216"/>
                </a:lnTo>
                <a:lnTo>
                  <a:pt x="5532" y="216"/>
                </a:lnTo>
                <a:lnTo>
                  <a:pt x="5535" y="215"/>
                </a:lnTo>
                <a:lnTo>
                  <a:pt x="5541" y="215"/>
                </a:lnTo>
                <a:lnTo>
                  <a:pt x="5549" y="215"/>
                </a:lnTo>
                <a:lnTo>
                  <a:pt x="5560" y="216"/>
                </a:lnTo>
                <a:lnTo>
                  <a:pt x="5563" y="215"/>
                </a:lnTo>
                <a:lnTo>
                  <a:pt x="5572" y="215"/>
                </a:lnTo>
                <a:lnTo>
                  <a:pt x="5576" y="215"/>
                </a:lnTo>
                <a:lnTo>
                  <a:pt x="5581" y="215"/>
                </a:lnTo>
                <a:lnTo>
                  <a:pt x="5586" y="215"/>
                </a:lnTo>
                <a:lnTo>
                  <a:pt x="5595" y="216"/>
                </a:lnTo>
                <a:lnTo>
                  <a:pt x="5603" y="217"/>
                </a:lnTo>
                <a:lnTo>
                  <a:pt x="5610" y="217"/>
                </a:lnTo>
                <a:lnTo>
                  <a:pt x="5614" y="217"/>
                </a:lnTo>
                <a:lnTo>
                  <a:pt x="5621" y="217"/>
                </a:lnTo>
                <a:lnTo>
                  <a:pt x="5626" y="218"/>
                </a:lnTo>
                <a:lnTo>
                  <a:pt x="5636" y="217"/>
                </a:lnTo>
                <a:lnTo>
                  <a:pt x="5648" y="215"/>
                </a:lnTo>
                <a:lnTo>
                  <a:pt x="5655" y="215"/>
                </a:lnTo>
                <a:lnTo>
                  <a:pt x="5662" y="214"/>
                </a:lnTo>
                <a:lnTo>
                  <a:pt x="5666" y="214"/>
                </a:lnTo>
                <a:lnTo>
                  <a:pt x="5677" y="215"/>
                </a:lnTo>
                <a:lnTo>
                  <a:pt x="5689" y="216"/>
                </a:lnTo>
                <a:lnTo>
                  <a:pt x="5696" y="216"/>
                </a:lnTo>
                <a:lnTo>
                  <a:pt x="5706" y="215"/>
                </a:lnTo>
                <a:lnTo>
                  <a:pt x="5722" y="215"/>
                </a:lnTo>
                <a:lnTo>
                  <a:pt x="5726" y="215"/>
                </a:lnTo>
                <a:lnTo>
                  <a:pt x="5730" y="215"/>
                </a:lnTo>
                <a:lnTo>
                  <a:pt x="5737" y="215"/>
                </a:lnTo>
                <a:lnTo>
                  <a:pt x="5741" y="215"/>
                </a:lnTo>
                <a:lnTo>
                  <a:pt x="5748" y="215"/>
                </a:lnTo>
                <a:lnTo>
                  <a:pt x="5754" y="214"/>
                </a:lnTo>
                <a:lnTo>
                  <a:pt x="5760" y="214"/>
                </a:lnTo>
                <a:lnTo>
                  <a:pt x="5765" y="213"/>
                </a:lnTo>
                <a:lnTo>
                  <a:pt x="5776" y="212"/>
                </a:lnTo>
                <a:lnTo>
                  <a:pt x="5786" y="212"/>
                </a:lnTo>
                <a:lnTo>
                  <a:pt x="5802" y="211"/>
                </a:lnTo>
                <a:lnTo>
                  <a:pt x="5820" y="209"/>
                </a:lnTo>
                <a:lnTo>
                  <a:pt x="5833" y="206"/>
                </a:lnTo>
                <a:lnTo>
                  <a:pt x="5864" y="206"/>
                </a:lnTo>
                <a:lnTo>
                  <a:pt x="5877" y="205"/>
                </a:lnTo>
                <a:lnTo>
                  <a:pt x="5897" y="204"/>
                </a:lnTo>
                <a:lnTo>
                  <a:pt x="5916" y="203"/>
                </a:lnTo>
                <a:lnTo>
                  <a:pt x="5935" y="202"/>
                </a:lnTo>
                <a:lnTo>
                  <a:pt x="5958" y="202"/>
                </a:lnTo>
                <a:lnTo>
                  <a:pt x="5969" y="201"/>
                </a:lnTo>
                <a:lnTo>
                  <a:pt x="5980" y="201"/>
                </a:lnTo>
                <a:lnTo>
                  <a:pt x="6007" y="200"/>
                </a:lnTo>
                <a:lnTo>
                  <a:pt x="6022" y="199"/>
                </a:lnTo>
                <a:lnTo>
                  <a:pt x="6050" y="198"/>
                </a:lnTo>
                <a:lnTo>
                  <a:pt x="6062" y="196"/>
                </a:lnTo>
                <a:lnTo>
                  <a:pt x="6079" y="194"/>
                </a:lnTo>
                <a:lnTo>
                  <a:pt x="6107" y="191"/>
                </a:lnTo>
                <a:lnTo>
                  <a:pt x="6126" y="190"/>
                </a:lnTo>
                <a:lnTo>
                  <a:pt x="6140" y="188"/>
                </a:lnTo>
                <a:lnTo>
                  <a:pt x="6164" y="186"/>
                </a:lnTo>
                <a:lnTo>
                  <a:pt x="6179" y="185"/>
                </a:lnTo>
                <a:lnTo>
                  <a:pt x="6197" y="181"/>
                </a:lnTo>
                <a:lnTo>
                  <a:pt x="6218" y="179"/>
                </a:lnTo>
                <a:lnTo>
                  <a:pt x="6228" y="178"/>
                </a:lnTo>
                <a:lnTo>
                  <a:pt x="6242" y="175"/>
                </a:lnTo>
                <a:lnTo>
                  <a:pt x="6260" y="171"/>
                </a:lnTo>
                <a:lnTo>
                  <a:pt x="6274" y="167"/>
                </a:lnTo>
                <a:lnTo>
                  <a:pt x="6282" y="164"/>
                </a:lnTo>
                <a:lnTo>
                  <a:pt x="6297" y="160"/>
                </a:lnTo>
                <a:lnTo>
                  <a:pt x="6306" y="159"/>
                </a:lnTo>
                <a:lnTo>
                  <a:pt x="6324" y="155"/>
                </a:lnTo>
                <a:lnTo>
                  <a:pt x="6335" y="155"/>
                </a:lnTo>
                <a:lnTo>
                  <a:pt x="6351" y="155"/>
                </a:lnTo>
                <a:lnTo>
                  <a:pt x="6367" y="155"/>
                </a:lnTo>
                <a:lnTo>
                  <a:pt x="6383" y="155"/>
                </a:lnTo>
                <a:lnTo>
                  <a:pt x="6399" y="154"/>
                </a:lnTo>
                <a:lnTo>
                  <a:pt x="6421" y="154"/>
                </a:lnTo>
                <a:lnTo>
                  <a:pt x="6425" y="154"/>
                </a:lnTo>
                <a:lnTo>
                  <a:pt x="6437" y="154"/>
                </a:lnTo>
                <a:lnTo>
                  <a:pt x="6455" y="153"/>
                </a:lnTo>
                <a:lnTo>
                  <a:pt x="6472" y="152"/>
                </a:lnTo>
                <a:lnTo>
                  <a:pt x="6485" y="152"/>
                </a:lnTo>
                <a:lnTo>
                  <a:pt x="6499" y="154"/>
                </a:lnTo>
                <a:lnTo>
                  <a:pt x="6514" y="155"/>
                </a:lnTo>
                <a:lnTo>
                  <a:pt x="6531" y="157"/>
                </a:lnTo>
                <a:lnTo>
                  <a:pt x="6539" y="157"/>
                </a:lnTo>
                <a:lnTo>
                  <a:pt x="6552" y="158"/>
                </a:lnTo>
                <a:lnTo>
                  <a:pt x="6567" y="158"/>
                </a:lnTo>
                <a:lnTo>
                  <a:pt x="6585" y="157"/>
                </a:lnTo>
                <a:lnTo>
                  <a:pt x="6597" y="157"/>
                </a:lnTo>
                <a:lnTo>
                  <a:pt x="6617" y="157"/>
                </a:lnTo>
                <a:lnTo>
                  <a:pt x="6639" y="155"/>
                </a:lnTo>
                <a:lnTo>
                  <a:pt x="6653" y="154"/>
                </a:lnTo>
                <a:lnTo>
                  <a:pt x="6670" y="153"/>
                </a:lnTo>
                <a:lnTo>
                  <a:pt x="6687" y="153"/>
                </a:lnTo>
                <a:lnTo>
                  <a:pt x="6705" y="152"/>
                </a:lnTo>
                <a:lnTo>
                  <a:pt x="6721" y="151"/>
                </a:lnTo>
                <a:lnTo>
                  <a:pt x="6734" y="150"/>
                </a:lnTo>
                <a:lnTo>
                  <a:pt x="6753" y="150"/>
                </a:lnTo>
                <a:lnTo>
                  <a:pt x="6759" y="149"/>
                </a:lnTo>
                <a:lnTo>
                  <a:pt x="6768" y="149"/>
                </a:lnTo>
                <a:lnTo>
                  <a:pt x="6780" y="149"/>
                </a:lnTo>
                <a:lnTo>
                  <a:pt x="6788" y="148"/>
                </a:lnTo>
                <a:lnTo>
                  <a:pt x="6804" y="148"/>
                </a:lnTo>
                <a:lnTo>
                  <a:pt x="6827" y="146"/>
                </a:lnTo>
                <a:lnTo>
                  <a:pt x="6834" y="146"/>
                </a:lnTo>
                <a:lnTo>
                  <a:pt x="6840" y="145"/>
                </a:lnTo>
                <a:lnTo>
                  <a:pt x="6865" y="144"/>
                </a:lnTo>
                <a:lnTo>
                  <a:pt x="6888" y="142"/>
                </a:lnTo>
                <a:lnTo>
                  <a:pt x="6902" y="141"/>
                </a:lnTo>
                <a:lnTo>
                  <a:pt x="6917" y="140"/>
                </a:lnTo>
                <a:lnTo>
                  <a:pt x="6936" y="140"/>
                </a:lnTo>
                <a:lnTo>
                  <a:pt x="6956" y="139"/>
                </a:lnTo>
                <a:lnTo>
                  <a:pt x="6975" y="138"/>
                </a:lnTo>
                <a:lnTo>
                  <a:pt x="6990" y="137"/>
                </a:lnTo>
                <a:lnTo>
                  <a:pt x="7016" y="136"/>
                </a:lnTo>
                <a:lnTo>
                  <a:pt x="7032" y="134"/>
                </a:lnTo>
                <a:lnTo>
                  <a:pt x="7045" y="134"/>
                </a:lnTo>
                <a:lnTo>
                  <a:pt x="7059" y="133"/>
                </a:lnTo>
                <a:lnTo>
                  <a:pt x="7068" y="132"/>
                </a:lnTo>
                <a:lnTo>
                  <a:pt x="7079" y="131"/>
                </a:lnTo>
                <a:lnTo>
                  <a:pt x="7092" y="128"/>
                </a:lnTo>
                <a:lnTo>
                  <a:pt x="7098" y="126"/>
                </a:lnTo>
                <a:lnTo>
                  <a:pt x="7114" y="123"/>
                </a:lnTo>
                <a:lnTo>
                  <a:pt x="7126" y="120"/>
                </a:lnTo>
                <a:lnTo>
                  <a:pt x="7138" y="115"/>
                </a:lnTo>
                <a:lnTo>
                  <a:pt x="7151" y="111"/>
                </a:lnTo>
                <a:lnTo>
                  <a:pt x="7159" y="108"/>
                </a:lnTo>
                <a:lnTo>
                  <a:pt x="7171" y="107"/>
                </a:lnTo>
                <a:lnTo>
                  <a:pt x="7183" y="107"/>
                </a:lnTo>
                <a:lnTo>
                  <a:pt x="7190" y="103"/>
                </a:lnTo>
                <a:lnTo>
                  <a:pt x="7200" y="102"/>
                </a:lnTo>
                <a:lnTo>
                  <a:pt x="7209" y="102"/>
                </a:lnTo>
                <a:lnTo>
                  <a:pt x="7213" y="102"/>
                </a:lnTo>
                <a:lnTo>
                  <a:pt x="7222" y="102"/>
                </a:lnTo>
                <a:lnTo>
                  <a:pt x="7232" y="102"/>
                </a:lnTo>
                <a:lnTo>
                  <a:pt x="7243" y="103"/>
                </a:lnTo>
                <a:lnTo>
                  <a:pt x="7254" y="105"/>
                </a:lnTo>
                <a:lnTo>
                  <a:pt x="7265" y="106"/>
                </a:lnTo>
                <a:lnTo>
                  <a:pt x="7275" y="108"/>
                </a:lnTo>
                <a:lnTo>
                  <a:pt x="7285" y="109"/>
                </a:lnTo>
                <a:lnTo>
                  <a:pt x="7300" y="107"/>
                </a:lnTo>
                <a:lnTo>
                  <a:pt x="7314" y="105"/>
                </a:lnTo>
                <a:lnTo>
                  <a:pt x="7324" y="102"/>
                </a:lnTo>
                <a:lnTo>
                  <a:pt x="7333" y="100"/>
                </a:lnTo>
                <a:lnTo>
                  <a:pt x="7347" y="98"/>
                </a:lnTo>
                <a:lnTo>
                  <a:pt x="7368" y="95"/>
                </a:lnTo>
                <a:lnTo>
                  <a:pt x="7378" y="93"/>
                </a:lnTo>
                <a:lnTo>
                  <a:pt x="7387" y="92"/>
                </a:lnTo>
                <a:lnTo>
                  <a:pt x="7402" y="88"/>
                </a:lnTo>
                <a:lnTo>
                  <a:pt x="7409" y="87"/>
                </a:lnTo>
                <a:lnTo>
                  <a:pt x="7418" y="86"/>
                </a:lnTo>
                <a:lnTo>
                  <a:pt x="7432" y="71"/>
                </a:lnTo>
                <a:lnTo>
                  <a:pt x="7443" y="70"/>
                </a:lnTo>
                <a:lnTo>
                  <a:pt x="7452" y="69"/>
                </a:lnTo>
                <a:lnTo>
                  <a:pt x="7460" y="68"/>
                </a:lnTo>
                <a:lnTo>
                  <a:pt x="7470" y="68"/>
                </a:lnTo>
                <a:lnTo>
                  <a:pt x="7478" y="67"/>
                </a:lnTo>
                <a:lnTo>
                  <a:pt x="7486" y="65"/>
                </a:lnTo>
                <a:lnTo>
                  <a:pt x="7501" y="64"/>
                </a:lnTo>
                <a:lnTo>
                  <a:pt x="7511" y="64"/>
                </a:lnTo>
                <a:lnTo>
                  <a:pt x="7525" y="63"/>
                </a:lnTo>
                <a:lnTo>
                  <a:pt x="7538" y="63"/>
                </a:lnTo>
                <a:lnTo>
                  <a:pt x="7551" y="63"/>
                </a:lnTo>
                <a:lnTo>
                  <a:pt x="7559" y="63"/>
                </a:lnTo>
                <a:lnTo>
                  <a:pt x="7563" y="63"/>
                </a:lnTo>
                <a:lnTo>
                  <a:pt x="7570" y="62"/>
                </a:lnTo>
                <a:lnTo>
                  <a:pt x="7578" y="62"/>
                </a:lnTo>
                <a:lnTo>
                  <a:pt x="7594" y="62"/>
                </a:lnTo>
                <a:lnTo>
                  <a:pt x="7607" y="61"/>
                </a:lnTo>
                <a:lnTo>
                  <a:pt x="7618" y="61"/>
                </a:lnTo>
                <a:lnTo>
                  <a:pt x="7628" y="59"/>
                </a:lnTo>
                <a:lnTo>
                  <a:pt x="7647" y="59"/>
                </a:lnTo>
                <a:lnTo>
                  <a:pt x="7660" y="59"/>
                </a:lnTo>
                <a:lnTo>
                  <a:pt x="7670" y="59"/>
                </a:lnTo>
                <a:lnTo>
                  <a:pt x="7687" y="58"/>
                </a:lnTo>
                <a:lnTo>
                  <a:pt x="7704" y="57"/>
                </a:lnTo>
                <a:lnTo>
                  <a:pt x="7716" y="56"/>
                </a:lnTo>
                <a:lnTo>
                  <a:pt x="7732" y="56"/>
                </a:lnTo>
                <a:lnTo>
                  <a:pt x="7751" y="55"/>
                </a:lnTo>
                <a:lnTo>
                  <a:pt x="7771" y="55"/>
                </a:lnTo>
                <a:lnTo>
                  <a:pt x="7793" y="55"/>
                </a:lnTo>
                <a:lnTo>
                  <a:pt x="7819" y="54"/>
                </a:lnTo>
                <a:lnTo>
                  <a:pt x="7840" y="54"/>
                </a:lnTo>
                <a:lnTo>
                  <a:pt x="7850" y="54"/>
                </a:lnTo>
                <a:lnTo>
                  <a:pt x="7876" y="52"/>
                </a:lnTo>
                <a:lnTo>
                  <a:pt x="7895" y="51"/>
                </a:lnTo>
                <a:lnTo>
                  <a:pt x="7908" y="50"/>
                </a:lnTo>
                <a:lnTo>
                  <a:pt x="7938" y="49"/>
                </a:lnTo>
                <a:lnTo>
                  <a:pt x="7958" y="49"/>
                </a:lnTo>
                <a:lnTo>
                  <a:pt x="7973" y="48"/>
                </a:lnTo>
                <a:lnTo>
                  <a:pt x="7985" y="48"/>
                </a:lnTo>
                <a:lnTo>
                  <a:pt x="7996" y="47"/>
                </a:lnTo>
                <a:lnTo>
                  <a:pt x="8014" y="45"/>
                </a:lnTo>
                <a:lnTo>
                  <a:pt x="8028" y="43"/>
                </a:lnTo>
                <a:lnTo>
                  <a:pt x="8048" y="41"/>
                </a:lnTo>
                <a:lnTo>
                  <a:pt x="8073" y="38"/>
                </a:lnTo>
                <a:lnTo>
                  <a:pt x="8102" y="36"/>
                </a:lnTo>
                <a:lnTo>
                  <a:pt x="8121" y="35"/>
                </a:lnTo>
                <a:lnTo>
                  <a:pt x="8135" y="33"/>
                </a:lnTo>
                <a:lnTo>
                  <a:pt x="8148" y="32"/>
                </a:lnTo>
                <a:lnTo>
                  <a:pt x="8161" y="31"/>
                </a:lnTo>
                <a:lnTo>
                  <a:pt x="8175" y="30"/>
                </a:lnTo>
                <a:lnTo>
                  <a:pt x="8186" y="30"/>
                </a:lnTo>
                <a:lnTo>
                  <a:pt x="8195" y="29"/>
                </a:lnTo>
                <a:lnTo>
                  <a:pt x="8206" y="26"/>
                </a:lnTo>
                <a:lnTo>
                  <a:pt x="8221" y="25"/>
                </a:lnTo>
                <a:lnTo>
                  <a:pt x="8229" y="25"/>
                </a:lnTo>
                <a:lnTo>
                  <a:pt x="8243" y="24"/>
                </a:lnTo>
                <a:lnTo>
                  <a:pt x="8254" y="22"/>
                </a:lnTo>
                <a:lnTo>
                  <a:pt x="8264" y="20"/>
                </a:lnTo>
                <a:lnTo>
                  <a:pt x="8277" y="19"/>
                </a:lnTo>
                <a:lnTo>
                  <a:pt x="8292" y="18"/>
                </a:lnTo>
                <a:lnTo>
                  <a:pt x="8308" y="16"/>
                </a:lnTo>
                <a:lnTo>
                  <a:pt x="8320" y="12"/>
                </a:lnTo>
                <a:lnTo>
                  <a:pt x="8335" y="10"/>
                </a:lnTo>
                <a:lnTo>
                  <a:pt x="8349" y="8"/>
                </a:lnTo>
                <a:lnTo>
                  <a:pt x="8366" y="6"/>
                </a:lnTo>
                <a:lnTo>
                  <a:pt x="8402" y="3"/>
                </a:lnTo>
                <a:lnTo>
                  <a:pt x="8426" y="0"/>
                </a:lnTo>
                <a:lnTo>
                  <a:pt x="8426" y="0"/>
                </a:lnTo>
                <a:lnTo>
                  <a:pt x="8402" y="3"/>
                </a:lnTo>
                <a:lnTo>
                  <a:pt x="8366" y="6"/>
                </a:lnTo>
                <a:lnTo>
                  <a:pt x="8349" y="8"/>
                </a:lnTo>
                <a:lnTo>
                  <a:pt x="8335" y="10"/>
                </a:lnTo>
                <a:lnTo>
                  <a:pt x="8320" y="12"/>
                </a:lnTo>
                <a:lnTo>
                  <a:pt x="8308" y="16"/>
                </a:lnTo>
                <a:lnTo>
                  <a:pt x="8292" y="18"/>
                </a:lnTo>
                <a:lnTo>
                  <a:pt x="8277" y="19"/>
                </a:lnTo>
                <a:lnTo>
                  <a:pt x="8264" y="20"/>
                </a:lnTo>
                <a:lnTo>
                  <a:pt x="8254" y="22"/>
                </a:lnTo>
                <a:lnTo>
                  <a:pt x="8243" y="24"/>
                </a:lnTo>
                <a:lnTo>
                  <a:pt x="8229" y="25"/>
                </a:lnTo>
                <a:lnTo>
                  <a:pt x="8221" y="25"/>
                </a:lnTo>
                <a:lnTo>
                  <a:pt x="8206" y="26"/>
                </a:lnTo>
                <a:lnTo>
                  <a:pt x="8195" y="29"/>
                </a:lnTo>
                <a:lnTo>
                  <a:pt x="8186" y="30"/>
                </a:lnTo>
                <a:lnTo>
                  <a:pt x="8175" y="30"/>
                </a:lnTo>
                <a:lnTo>
                  <a:pt x="8161" y="31"/>
                </a:lnTo>
                <a:lnTo>
                  <a:pt x="8148" y="32"/>
                </a:lnTo>
                <a:lnTo>
                  <a:pt x="8135" y="33"/>
                </a:lnTo>
                <a:lnTo>
                  <a:pt x="8121" y="35"/>
                </a:lnTo>
                <a:lnTo>
                  <a:pt x="8102" y="36"/>
                </a:lnTo>
                <a:lnTo>
                  <a:pt x="8073" y="38"/>
                </a:lnTo>
                <a:lnTo>
                  <a:pt x="8048" y="41"/>
                </a:lnTo>
                <a:lnTo>
                  <a:pt x="8028" y="43"/>
                </a:lnTo>
                <a:lnTo>
                  <a:pt x="8014" y="45"/>
                </a:lnTo>
                <a:lnTo>
                  <a:pt x="7996" y="47"/>
                </a:lnTo>
                <a:lnTo>
                  <a:pt x="7985" y="48"/>
                </a:lnTo>
                <a:lnTo>
                  <a:pt x="7973" y="48"/>
                </a:lnTo>
                <a:lnTo>
                  <a:pt x="7958" y="49"/>
                </a:lnTo>
                <a:lnTo>
                  <a:pt x="7938" y="49"/>
                </a:lnTo>
                <a:lnTo>
                  <a:pt x="7908" y="50"/>
                </a:lnTo>
                <a:lnTo>
                  <a:pt x="7895" y="51"/>
                </a:lnTo>
                <a:lnTo>
                  <a:pt x="7876" y="52"/>
                </a:lnTo>
                <a:lnTo>
                  <a:pt x="7850" y="54"/>
                </a:lnTo>
                <a:lnTo>
                  <a:pt x="7840" y="54"/>
                </a:lnTo>
                <a:lnTo>
                  <a:pt x="7819" y="54"/>
                </a:lnTo>
                <a:lnTo>
                  <a:pt x="7793" y="55"/>
                </a:lnTo>
                <a:lnTo>
                  <a:pt x="7771" y="55"/>
                </a:lnTo>
                <a:lnTo>
                  <a:pt x="7751" y="55"/>
                </a:lnTo>
                <a:lnTo>
                  <a:pt x="7732" y="56"/>
                </a:lnTo>
                <a:lnTo>
                  <a:pt x="7716" y="56"/>
                </a:lnTo>
                <a:lnTo>
                  <a:pt x="7704" y="57"/>
                </a:lnTo>
                <a:lnTo>
                  <a:pt x="7687" y="58"/>
                </a:lnTo>
                <a:lnTo>
                  <a:pt x="7670" y="59"/>
                </a:lnTo>
                <a:lnTo>
                  <a:pt x="7660" y="59"/>
                </a:lnTo>
                <a:lnTo>
                  <a:pt x="7647" y="59"/>
                </a:lnTo>
                <a:lnTo>
                  <a:pt x="7628" y="59"/>
                </a:lnTo>
                <a:lnTo>
                  <a:pt x="7618" y="61"/>
                </a:lnTo>
                <a:lnTo>
                  <a:pt x="7607" y="61"/>
                </a:lnTo>
                <a:lnTo>
                  <a:pt x="7594" y="62"/>
                </a:lnTo>
                <a:lnTo>
                  <a:pt x="7578" y="62"/>
                </a:lnTo>
                <a:lnTo>
                  <a:pt x="7570" y="62"/>
                </a:lnTo>
                <a:lnTo>
                  <a:pt x="7563" y="63"/>
                </a:lnTo>
                <a:lnTo>
                  <a:pt x="7559" y="63"/>
                </a:lnTo>
                <a:lnTo>
                  <a:pt x="7551" y="63"/>
                </a:lnTo>
                <a:lnTo>
                  <a:pt x="7538" y="63"/>
                </a:lnTo>
                <a:lnTo>
                  <a:pt x="7525" y="63"/>
                </a:lnTo>
                <a:lnTo>
                  <a:pt x="7511" y="64"/>
                </a:lnTo>
                <a:lnTo>
                  <a:pt x="7501" y="64"/>
                </a:lnTo>
                <a:lnTo>
                  <a:pt x="7486" y="65"/>
                </a:lnTo>
                <a:lnTo>
                  <a:pt x="7478" y="67"/>
                </a:lnTo>
                <a:lnTo>
                  <a:pt x="7470" y="68"/>
                </a:lnTo>
                <a:lnTo>
                  <a:pt x="7460" y="68"/>
                </a:lnTo>
                <a:lnTo>
                  <a:pt x="7452" y="69"/>
                </a:lnTo>
                <a:lnTo>
                  <a:pt x="7443" y="70"/>
                </a:lnTo>
                <a:lnTo>
                  <a:pt x="7432" y="71"/>
                </a:lnTo>
                <a:lnTo>
                  <a:pt x="7418" y="86"/>
                </a:lnTo>
                <a:lnTo>
                  <a:pt x="7409" y="87"/>
                </a:lnTo>
                <a:lnTo>
                  <a:pt x="7402" y="88"/>
                </a:lnTo>
                <a:lnTo>
                  <a:pt x="7387" y="92"/>
                </a:lnTo>
                <a:lnTo>
                  <a:pt x="7378" y="93"/>
                </a:lnTo>
                <a:lnTo>
                  <a:pt x="7368" y="95"/>
                </a:lnTo>
                <a:lnTo>
                  <a:pt x="7347" y="98"/>
                </a:lnTo>
                <a:lnTo>
                  <a:pt x="7333" y="100"/>
                </a:lnTo>
                <a:lnTo>
                  <a:pt x="7324" y="102"/>
                </a:lnTo>
                <a:lnTo>
                  <a:pt x="7314" y="105"/>
                </a:lnTo>
                <a:lnTo>
                  <a:pt x="7300" y="107"/>
                </a:lnTo>
                <a:lnTo>
                  <a:pt x="7285" y="109"/>
                </a:lnTo>
                <a:lnTo>
                  <a:pt x="7275" y="108"/>
                </a:lnTo>
                <a:lnTo>
                  <a:pt x="7265" y="106"/>
                </a:lnTo>
                <a:lnTo>
                  <a:pt x="7254" y="105"/>
                </a:lnTo>
                <a:lnTo>
                  <a:pt x="7243" y="103"/>
                </a:lnTo>
                <a:lnTo>
                  <a:pt x="7232" y="102"/>
                </a:lnTo>
                <a:lnTo>
                  <a:pt x="7222" y="102"/>
                </a:lnTo>
                <a:lnTo>
                  <a:pt x="7213" y="102"/>
                </a:lnTo>
                <a:lnTo>
                  <a:pt x="7209" y="102"/>
                </a:lnTo>
                <a:lnTo>
                  <a:pt x="7200" y="102"/>
                </a:lnTo>
                <a:lnTo>
                  <a:pt x="7190" y="103"/>
                </a:lnTo>
                <a:lnTo>
                  <a:pt x="7183" y="107"/>
                </a:lnTo>
                <a:lnTo>
                  <a:pt x="7171" y="107"/>
                </a:lnTo>
                <a:lnTo>
                  <a:pt x="7159" y="108"/>
                </a:lnTo>
                <a:lnTo>
                  <a:pt x="7151" y="112"/>
                </a:lnTo>
                <a:lnTo>
                  <a:pt x="7138" y="119"/>
                </a:lnTo>
                <a:lnTo>
                  <a:pt x="7126" y="122"/>
                </a:lnTo>
                <a:lnTo>
                  <a:pt x="7114" y="126"/>
                </a:lnTo>
                <a:lnTo>
                  <a:pt x="7098" y="131"/>
                </a:lnTo>
                <a:lnTo>
                  <a:pt x="7092" y="132"/>
                </a:lnTo>
                <a:lnTo>
                  <a:pt x="7079" y="134"/>
                </a:lnTo>
                <a:lnTo>
                  <a:pt x="7068" y="135"/>
                </a:lnTo>
                <a:lnTo>
                  <a:pt x="7059" y="136"/>
                </a:lnTo>
                <a:lnTo>
                  <a:pt x="7045" y="137"/>
                </a:lnTo>
                <a:lnTo>
                  <a:pt x="7032" y="137"/>
                </a:lnTo>
                <a:lnTo>
                  <a:pt x="7016" y="138"/>
                </a:lnTo>
                <a:lnTo>
                  <a:pt x="6990" y="140"/>
                </a:lnTo>
                <a:lnTo>
                  <a:pt x="6975" y="140"/>
                </a:lnTo>
                <a:lnTo>
                  <a:pt x="6956" y="142"/>
                </a:lnTo>
                <a:lnTo>
                  <a:pt x="6936" y="142"/>
                </a:lnTo>
                <a:lnTo>
                  <a:pt x="6917" y="145"/>
                </a:lnTo>
                <a:lnTo>
                  <a:pt x="6902" y="145"/>
                </a:lnTo>
                <a:lnTo>
                  <a:pt x="6888" y="146"/>
                </a:lnTo>
                <a:lnTo>
                  <a:pt x="6865" y="147"/>
                </a:lnTo>
                <a:lnTo>
                  <a:pt x="6840" y="148"/>
                </a:lnTo>
                <a:lnTo>
                  <a:pt x="6834" y="149"/>
                </a:lnTo>
                <a:lnTo>
                  <a:pt x="6827" y="149"/>
                </a:lnTo>
                <a:lnTo>
                  <a:pt x="6804" y="150"/>
                </a:lnTo>
                <a:lnTo>
                  <a:pt x="6788" y="151"/>
                </a:lnTo>
                <a:lnTo>
                  <a:pt x="6780" y="151"/>
                </a:lnTo>
                <a:lnTo>
                  <a:pt x="6768" y="152"/>
                </a:lnTo>
                <a:lnTo>
                  <a:pt x="6759" y="152"/>
                </a:lnTo>
                <a:lnTo>
                  <a:pt x="6753" y="152"/>
                </a:lnTo>
                <a:lnTo>
                  <a:pt x="6734" y="153"/>
                </a:lnTo>
                <a:lnTo>
                  <a:pt x="6721" y="154"/>
                </a:lnTo>
                <a:lnTo>
                  <a:pt x="6705" y="155"/>
                </a:lnTo>
                <a:lnTo>
                  <a:pt x="6687" y="157"/>
                </a:lnTo>
                <a:lnTo>
                  <a:pt x="6670" y="157"/>
                </a:lnTo>
                <a:lnTo>
                  <a:pt x="6653" y="158"/>
                </a:lnTo>
                <a:lnTo>
                  <a:pt x="6639" y="159"/>
                </a:lnTo>
                <a:lnTo>
                  <a:pt x="6617" y="160"/>
                </a:lnTo>
                <a:lnTo>
                  <a:pt x="6597" y="160"/>
                </a:lnTo>
                <a:lnTo>
                  <a:pt x="6585" y="160"/>
                </a:lnTo>
                <a:lnTo>
                  <a:pt x="6567" y="161"/>
                </a:lnTo>
                <a:lnTo>
                  <a:pt x="6552" y="161"/>
                </a:lnTo>
                <a:lnTo>
                  <a:pt x="6539" y="160"/>
                </a:lnTo>
                <a:lnTo>
                  <a:pt x="6531" y="160"/>
                </a:lnTo>
                <a:lnTo>
                  <a:pt x="6514" y="159"/>
                </a:lnTo>
                <a:lnTo>
                  <a:pt x="6499" y="157"/>
                </a:lnTo>
                <a:lnTo>
                  <a:pt x="6485" y="155"/>
                </a:lnTo>
                <a:lnTo>
                  <a:pt x="6472" y="155"/>
                </a:lnTo>
                <a:lnTo>
                  <a:pt x="6455" y="157"/>
                </a:lnTo>
                <a:lnTo>
                  <a:pt x="6437" y="158"/>
                </a:lnTo>
                <a:lnTo>
                  <a:pt x="6425" y="158"/>
                </a:lnTo>
                <a:lnTo>
                  <a:pt x="6421" y="158"/>
                </a:lnTo>
                <a:lnTo>
                  <a:pt x="6399" y="158"/>
                </a:lnTo>
                <a:lnTo>
                  <a:pt x="6383" y="159"/>
                </a:lnTo>
                <a:lnTo>
                  <a:pt x="6367" y="159"/>
                </a:lnTo>
                <a:lnTo>
                  <a:pt x="6351" y="159"/>
                </a:lnTo>
                <a:lnTo>
                  <a:pt x="6335" y="159"/>
                </a:lnTo>
                <a:lnTo>
                  <a:pt x="6324" y="159"/>
                </a:lnTo>
                <a:lnTo>
                  <a:pt x="6306" y="162"/>
                </a:lnTo>
                <a:lnTo>
                  <a:pt x="6297" y="164"/>
                </a:lnTo>
                <a:lnTo>
                  <a:pt x="6282" y="167"/>
                </a:lnTo>
                <a:lnTo>
                  <a:pt x="6274" y="171"/>
                </a:lnTo>
                <a:lnTo>
                  <a:pt x="6260" y="174"/>
                </a:lnTo>
                <a:lnTo>
                  <a:pt x="6242" y="178"/>
                </a:lnTo>
                <a:lnTo>
                  <a:pt x="6228" y="180"/>
                </a:lnTo>
                <a:lnTo>
                  <a:pt x="6218" y="181"/>
                </a:lnTo>
                <a:lnTo>
                  <a:pt x="6197" y="185"/>
                </a:lnTo>
                <a:lnTo>
                  <a:pt x="6179" y="187"/>
                </a:lnTo>
                <a:lnTo>
                  <a:pt x="6164" y="189"/>
                </a:lnTo>
                <a:lnTo>
                  <a:pt x="6140" y="191"/>
                </a:lnTo>
                <a:lnTo>
                  <a:pt x="6126" y="192"/>
                </a:lnTo>
                <a:lnTo>
                  <a:pt x="6107" y="194"/>
                </a:lnTo>
                <a:lnTo>
                  <a:pt x="6079" y="198"/>
                </a:lnTo>
                <a:lnTo>
                  <a:pt x="6062" y="199"/>
                </a:lnTo>
                <a:lnTo>
                  <a:pt x="6050" y="200"/>
                </a:lnTo>
                <a:lnTo>
                  <a:pt x="6022" y="202"/>
                </a:lnTo>
                <a:lnTo>
                  <a:pt x="6007" y="203"/>
                </a:lnTo>
                <a:lnTo>
                  <a:pt x="5980" y="204"/>
                </a:lnTo>
                <a:lnTo>
                  <a:pt x="5969" y="204"/>
                </a:lnTo>
                <a:lnTo>
                  <a:pt x="5958" y="204"/>
                </a:lnTo>
                <a:lnTo>
                  <a:pt x="5935" y="205"/>
                </a:lnTo>
                <a:lnTo>
                  <a:pt x="5916" y="206"/>
                </a:lnTo>
                <a:lnTo>
                  <a:pt x="5897" y="207"/>
                </a:lnTo>
                <a:lnTo>
                  <a:pt x="5877" y="209"/>
                </a:lnTo>
                <a:lnTo>
                  <a:pt x="5864" y="210"/>
                </a:lnTo>
                <a:lnTo>
                  <a:pt x="5833" y="210"/>
                </a:lnTo>
                <a:lnTo>
                  <a:pt x="5820" y="212"/>
                </a:lnTo>
                <a:lnTo>
                  <a:pt x="5802" y="214"/>
                </a:lnTo>
                <a:lnTo>
                  <a:pt x="5786" y="214"/>
                </a:lnTo>
                <a:lnTo>
                  <a:pt x="5776" y="215"/>
                </a:lnTo>
                <a:lnTo>
                  <a:pt x="5765" y="216"/>
                </a:lnTo>
                <a:lnTo>
                  <a:pt x="5760" y="217"/>
                </a:lnTo>
                <a:lnTo>
                  <a:pt x="5754" y="217"/>
                </a:lnTo>
                <a:lnTo>
                  <a:pt x="5748" y="218"/>
                </a:lnTo>
                <a:lnTo>
                  <a:pt x="5741" y="218"/>
                </a:lnTo>
                <a:lnTo>
                  <a:pt x="5737" y="218"/>
                </a:lnTo>
                <a:lnTo>
                  <a:pt x="5730" y="218"/>
                </a:lnTo>
                <a:lnTo>
                  <a:pt x="5726" y="218"/>
                </a:lnTo>
                <a:lnTo>
                  <a:pt x="5722" y="218"/>
                </a:lnTo>
                <a:lnTo>
                  <a:pt x="5706" y="218"/>
                </a:lnTo>
                <a:lnTo>
                  <a:pt x="5696" y="219"/>
                </a:lnTo>
                <a:lnTo>
                  <a:pt x="5689" y="219"/>
                </a:lnTo>
                <a:lnTo>
                  <a:pt x="5677" y="218"/>
                </a:lnTo>
                <a:lnTo>
                  <a:pt x="5666" y="217"/>
                </a:lnTo>
                <a:lnTo>
                  <a:pt x="5662" y="217"/>
                </a:lnTo>
                <a:lnTo>
                  <a:pt x="5655" y="218"/>
                </a:lnTo>
                <a:lnTo>
                  <a:pt x="5648" y="218"/>
                </a:lnTo>
                <a:lnTo>
                  <a:pt x="5636" y="221"/>
                </a:lnTo>
                <a:lnTo>
                  <a:pt x="5626" y="221"/>
                </a:lnTo>
                <a:lnTo>
                  <a:pt x="5621" y="221"/>
                </a:lnTo>
                <a:lnTo>
                  <a:pt x="5614" y="221"/>
                </a:lnTo>
                <a:lnTo>
                  <a:pt x="5610" y="221"/>
                </a:lnTo>
                <a:lnTo>
                  <a:pt x="5603" y="221"/>
                </a:lnTo>
                <a:lnTo>
                  <a:pt x="5595" y="219"/>
                </a:lnTo>
                <a:lnTo>
                  <a:pt x="5586" y="218"/>
                </a:lnTo>
                <a:lnTo>
                  <a:pt x="5581" y="218"/>
                </a:lnTo>
                <a:lnTo>
                  <a:pt x="5576" y="217"/>
                </a:lnTo>
                <a:lnTo>
                  <a:pt x="5572" y="218"/>
                </a:lnTo>
                <a:lnTo>
                  <a:pt x="5563" y="218"/>
                </a:lnTo>
                <a:lnTo>
                  <a:pt x="5560" y="218"/>
                </a:lnTo>
                <a:lnTo>
                  <a:pt x="5549" y="218"/>
                </a:lnTo>
                <a:lnTo>
                  <a:pt x="5541" y="218"/>
                </a:lnTo>
                <a:lnTo>
                  <a:pt x="5535" y="218"/>
                </a:lnTo>
                <a:lnTo>
                  <a:pt x="5532" y="218"/>
                </a:lnTo>
                <a:lnTo>
                  <a:pt x="5525" y="219"/>
                </a:lnTo>
                <a:lnTo>
                  <a:pt x="5517" y="221"/>
                </a:lnTo>
                <a:lnTo>
                  <a:pt x="5510" y="221"/>
                </a:lnTo>
                <a:lnTo>
                  <a:pt x="5504" y="221"/>
                </a:lnTo>
                <a:lnTo>
                  <a:pt x="5500" y="221"/>
                </a:lnTo>
                <a:lnTo>
                  <a:pt x="5489" y="219"/>
                </a:lnTo>
                <a:lnTo>
                  <a:pt x="5480" y="218"/>
                </a:lnTo>
                <a:lnTo>
                  <a:pt x="5469" y="217"/>
                </a:lnTo>
                <a:lnTo>
                  <a:pt x="5456" y="216"/>
                </a:lnTo>
                <a:lnTo>
                  <a:pt x="5445" y="214"/>
                </a:lnTo>
                <a:lnTo>
                  <a:pt x="5433" y="213"/>
                </a:lnTo>
                <a:lnTo>
                  <a:pt x="5421" y="212"/>
                </a:lnTo>
                <a:lnTo>
                  <a:pt x="5413" y="212"/>
                </a:lnTo>
                <a:lnTo>
                  <a:pt x="5407" y="213"/>
                </a:lnTo>
                <a:lnTo>
                  <a:pt x="5403" y="213"/>
                </a:lnTo>
                <a:lnTo>
                  <a:pt x="5394" y="214"/>
                </a:lnTo>
                <a:lnTo>
                  <a:pt x="5390" y="215"/>
                </a:lnTo>
                <a:lnTo>
                  <a:pt x="5385" y="215"/>
                </a:lnTo>
                <a:lnTo>
                  <a:pt x="5372" y="215"/>
                </a:lnTo>
                <a:lnTo>
                  <a:pt x="5353" y="211"/>
                </a:lnTo>
                <a:lnTo>
                  <a:pt x="5342" y="210"/>
                </a:lnTo>
                <a:lnTo>
                  <a:pt x="5332" y="209"/>
                </a:lnTo>
                <a:lnTo>
                  <a:pt x="5319" y="207"/>
                </a:lnTo>
                <a:lnTo>
                  <a:pt x="5313" y="209"/>
                </a:lnTo>
                <a:lnTo>
                  <a:pt x="5300" y="210"/>
                </a:lnTo>
                <a:lnTo>
                  <a:pt x="5288" y="211"/>
                </a:lnTo>
                <a:lnTo>
                  <a:pt x="5280" y="211"/>
                </a:lnTo>
                <a:lnTo>
                  <a:pt x="5273" y="211"/>
                </a:lnTo>
                <a:lnTo>
                  <a:pt x="5269" y="211"/>
                </a:lnTo>
                <a:lnTo>
                  <a:pt x="5262" y="211"/>
                </a:lnTo>
                <a:lnTo>
                  <a:pt x="5259" y="210"/>
                </a:lnTo>
                <a:lnTo>
                  <a:pt x="5253" y="210"/>
                </a:lnTo>
                <a:lnTo>
                  <a:pt x="5249" y="210"/>
                </a:lnTo>
                <a:lnTo>
                  <a:pt x="5240" y="209"/>
                </a:lnTo>
                <a:lnTo>
                  <a:pt x="5236" y="209"/>
                </a:lnTo>
                <a:lnTo>
                  <a:pt x="5231" y="207"/>
                </a:lnTo>
                <a:lnTo>
                  <a:pt x="5222" y="207"/>
                </a:lnTo>
                <a:lnTo>
                  <a:pt x="5214" y="207"/>
                </a:lnTo>
                <a:lnTo>
                  <a:pt x="5204" y="206"/>
                </a:lnTo>
                <a:lnTo>
                  <a:pt x="5195" y="206"/>
                </a:lnTo>
                <a:lnTo>
                  <a:pt x="5170" y="207"/>
                </a:lnTo>
                <a:lnTo>
                  <a:pt x="5151" y="210"/>
                </a:lnTo>
                <a:lnTo>
                  <a:pt x="5129" y="212"/>
                </a:lnTo>
                <a:lnTo>
                  <a:pt x="5111" y="214"/>
                </a:lnTo>
                <a:lnTo>
                  <a:pt x="5095" y="216"/>
                </a:lnTo>
                <a:lnTo>
                  <a:pt x="5076" y="221"/>
                </a:lnTo>
                <a:lnTo>
                  <a:pt x="5059" y="225"/>
                </a:lnTo>
                <a:lnTo>
                  <a:pt x="5047" y="227"/>
                </a:lnTo>
                <a:lnTo>
                  <a:pt x="5038" y="229"/>
                </a:lnTo>
                <a:lnTo>
                  <a:pt x="5027" y="231"/>
                </a:lnTo>
                <a:lnTo>
                  <a:pt x="5014" y="234"/>
                </a:lnTo>
                <a:lnTo>
                  <a:pt x="5005" y="235"/>
                </a:lnTo>
                <a:lnTo>
                  <a:pt x="4994" y="236"/>
                </a:lnTo>
                <a:lnTo>
                  <a:pt x="4982" y="238"/>
                </a:lnTo>
                <a:lnTo>
                  <a:pt x="4978" y="238"/>
                </a:lnTo>
                <a:lnTo>
                  <a:pt x="4968" y="238"/>
                </a:lnTo>
                <a:lnTo>
                  <a:pt x="4964" y="238"/>
                </a:lnTo>
                <a:lnTo>
                  <a:pt x="4960" y="238"/>
                </a:lnTo>
                <a:lnTo>
                  <a:pt x="4954" y="238"/>
                </a:lnTo>
                <a:lnTo>
                  <a:pt x="4948" y="238"/>
                </a:lnTo>
                <a:lnTo>
                  <a:pt x="4939" y="238"/>
                </a:lnTo>
                <a:lnTo>
                  <a:pt x="4930" y="238"/>
                </a:lnTo>
                <a:lnTo>
                  <a:pt x="4920" y="238"/>
                </a:lnTo>
                <a:lnTo>
                  <a:pt x="4907" y="238"/>
                </a:lnTo>
                <a:lnTo>
                  <a:pt x="4900" y="238"/>
                </a:lnTo>
                <a:lnTo>
                  <a:pt x="4890" y="238"/>
                </a:lnTo>
                <a:lnTo>
                  <a:pt x="4883" y="238"/>
                </a:lnTo>
                <a:lnTo>
                  <a:pt x="4875" y="239"/>
                </a:lnTo>
                <a:lnTo>
                  <a:pt x="4867" y="240"/>
                </a:lnTo>
                <a:lnTo>
                  <a:pt x="4861" y="240"/>
                </a:lnTo>
                <a:lnTo>
                  <a:pt x="4852" y="241"/>
                </a:lnTo>
                <a:lnTo>
                  <a:pt x="4848" y="242"/>
                </a:lnTo>
                <a:lnTo>
                  <a:pt x="4841" y="243"/>
                </a:lnTo>
                <a:lnTo>
                  <a:pt x="4834" y="244"/>
                </a:lnTo>
                <a:lnTo>
                  <a:pt x="4824" y="245"/>
                </a:lnTo>
                <a:lnTo>
                  <a:pt x="4818" y="245"/>
                </a:lnTo>
                <a:lnTo>
                  <a:pt x="4808" y="247"/>
                </a:lnTo>
                <a:lnTo>
                  <a:pt x="4802" y="247"/>
                </a:lnTo>
                <a:lnTo>
                  <a:pt x="4797" y="247"/>
                </a:lnTo>
                <a:lnTo>
                  <a:pt x="4791" y="248"/>
                </a:lnTo>
                <a:lnTo>
                  <a:pt x="4783" y="249"/>
                </a:lnTo>
                <a:lnTo>
                  <a:pt x="4772" y="249"/>
                </a:lnTo>
                <a:lnTo>
                  <a:pt x="4760" y="250"/>
                </a:lnTo>
                <a:lnTo>
                  <a:pt x="4742" y="251"/>
                </a:lnTo>
                <a:lnTo>
                  <a:pt x="4721" y="253"/>
                </a:lnTo>
                <a:lnTo>
                  <a:pt x="4711" y="254"/>
                </a:lnTo>
                <a:lnTo>
                  <a:pt x="4693" y="255"/>
                </a:lnTo>
                <a:lnTo>
                  <a:pt x="4681" y="256"/>
                </a:lnTo>
                <a:lnTo>
                  <a:pt x="4666" y="257"/>
                </a:lnTo>
                <a:lnTo>
                  <a:pt x="4658" y="257"/>
                </a:lnTo>
                <a:lnTo>
                  <a:pt x="4641" y="260"/>
                </a:lnTo>
                <a:lnTo>
                  <a:pt x="4626" y="258"/>
                </a:lnTo>
                <a:lnTo>
                  <a:pt x="4612" y="257"/>
                </a:lnTo>
                <a:lnTo>
                  <a:pt x="4604" y="258"/>
                </a:lnTo>
                <a:lnTo>
                  <a:pt x="4582" y="258"/>
                </a:lnTo>
                <a:lnTo>
                  <a:pt x="4572" y="260"/>
                </a:lnTo>
                <a:lnTo>
                  <a:pt x="4561" y="260"/>
                </a:lnTo>
                <a:lnTo>
                  <a:pt x="4541" y="260"/>
                </a:lnTo>
                <a:lnTo>
                  <a:pt x="4527" y="260"/>
                </a:lnTo>
                <a:lnTo>
                  <a:pt x="4512" y="257"/>
                </a:lnTo>
                <a:lnTo>
                  <a:pt x="4500" y="256"/>
                </a:lnTo>
                <a:lnTo>
                  <a:pt x="4485" y="255"/>
                </a:lnTo>
                <a:lnTo>
                  <a:pt x="4470" y="254"/>
                </a:lnTo>
                <a:lnTo>
                  <a:pt x="4461" y="254"/>
                </a:lnTo>
                <a:lnTo>
                  <a:pt x="4437" y="256"/>
                </a:lnTo>
                <a:lnTo>
                  <a:pt x="4432" y="256"/>
                </a:lnTo>
                <a:lnTo>
                  <a:pt x="4411" y="257"/>
                </a:lnTo>
                <a:lnTo>
                  <a:pt x="4393" y="260"/>
                </a:lnTo>
                <a:lnTo>
                  <a:pt x="4347" y="261"/>
                </a:lnTo>
                <a:lnTo>
                  <a:pt x="4343" y="261"/>
                </a:lnTo>
                <a:lnTo>
                  <a:pt x="4309" y="262"/>
                </a:lnTo>
                <a:lnTo>
                  <a:pt x="4307" y="262"/>
                </a:lnTo>
                <a:lnTo>
                  <a:pt x="4298" y="262"/>
                </a:lnTo>
                <a:lnTo>
                  <a:pt x="4285" y="263"/>
                </a:lnTo>
                <a:lnTo>
                  <a:pt x="4279" y="263"/>
                </a:lnTo>
                <a:lnTo>
                  <a:pt x="4265" y="263"/>
                </a:lnTo>
                <a:lnTo>
                  <a:pt x="4244" y="262"/>
                </a:lnTo>
                <a:lnTo>
                  <a:pt x="4230" y="262"/>
                </a:lnTo>
                <a:lnTo>
                  <a:pt x="4223" y="262"/>
                </a:lnTo>
                <a:lnTo>
                  <a:pt x="4204" y="263"/>
                </a:lnTo>
                <a:lnTo>
                  <a:pt x="4193" y="263"/>
                </a:lnTo>
                <a:lnTo>
                  <a:pt x="4158" y="263"/>
                </a:lnTo>
                <a:lnTo>
                  <a:pt x="4151" y="263"/>
                </a:lnTo>
                <a:lnTo>
                  <a:pt x="4145" y="263"/>
                </a:lnTo>
                <a:lnTo>
                  <a:pt x="4119" y="261"/>
                </a:lnTo>
                <a:lnTo>
                  <a:pt x="4107" y="260"/>
                </a:lnTo>
                <a:lnTo>
                  <a:pt x="4098" y="258"/>
                </a:lnTo>
                <a:lnTo>
                  <a:pt x="4088" y="257"/>
                </a:lnTo>
                <a:lnTo>
                  <a:pt x="4074" y="256"/>
                </a:lnTo>
                <a:lnTo>
                  <a:pt x="4061" y="255"/>
                </a:lnTo>
                <a:lnTo>
                  <a:pt x="4053" y="254"/>
                </a:lnTo>
                <a:lnTo>
                  <a:pt x="4044" y="254"/>
                </a:lnTo>
                <a:lnTo>
                  <a:pt x="4033" y="252"/>
                </a:lnTo>
                <a:lnTo>
                  <a:pt x="4018" y="252"/>
                </a:lnTo>
                <a:lnTo>
                  <a:pt x="4009" y="251"/>
                </a:lnTo>
                <a:lnTo>
                  <a:pt x="3994" y="250"/>
                </a:lnTo>
                <a:lnTo>
                  <a:pt x="3983" y="249"/>
                </a:lnTo>
                <a:lnTo>
                  <a:pt x="3978" y="249"/>
                </a:lnTo>
                <a:lnTo>
                  <a:pt x="3966" y="247"/>
                </a:lnTo>
                <a:lnTo>
                  <a:pt x="3957" y="247"/>
                </a:lnTo>
                <a:lnTo>
                  <a:pt x="3945" y="244"/>
                </a:lnTo>
                <a:lnTo>
                  <a:pt x="3931" y="241"/>
                </a:lnTo>
                <a:lnTo>
                  <a:pt x="3923" y="240"/>
                </a:lnTo>
                <a:lnTo>
                  <a:pt x="3917" y="239"/>
                </a:lnTo>
                <a:lnTo>
                  <a:pt x="3907" y="238"/>
                </a:lnTo>
                <a:lnTo>
                  <a:pt x="3900" y="237"/>
                </a:lnTo>
                <a:lnTo>
                  <a:pt x="3893" y="236"/>
                </a:lnTo>
                <a:lnTo>
                  <a:pt x="3887" y="237"/>
                </a:lnTo>
                <a:lnTo>
                  <a:pt x="3875" y="237"/>
                </a:lnTo>
                <a:lnTo>
                  <a:pt x="3869" y="237"/>
                </a:lnTo>
                <a:lnTo>
                  <a:pt x="3858" y="238"/>
                </a:lnTo>
                <a:lnTo>
                  <a:pt x="3850" y="238"/>
                </a:lnTo>
                <a:lnTo>
                  <a:pt x="3840" y="238"/>
                </a:lnTo>
                <a:lnTo>
                  <a:pt x="3833" y="238"/>
                </a:lnTo>
                <a:lnTo>
                  <a:pt x="3829" y="238"/>
                </a:lnTo>
                <a:lnTo>
                  <a:pt x="3818" y="237"/>
                </a:lnTo>
                <a:lnTo>
                  <a:pt x="3811" y="237"/>
                </a:lnTo>
                <a:lnTo>
                  <a:pt x="3801" y="239"/>
                </a:lnTo>
                <a:lnTo>
                  <a:pt x="3793" y="240"/>
                </a:lnTo>
                <a:lnTo>
                  <a:pt x="3786" y="241"/>
                </a:lnTo>
                <a:lnTo>
                  <a:pt x="3777" y="241"/>
                </a:lnTo>
                <a:lnTo>
                  <a:pt x="3768" y="241"/>
                </a:lnTo>
                <a:lnTo>
                  <a:pt x="3761" y="241"/>
                </a:lnTo>
                <a:lnTo>
                  <a:pt x="3755" y="241"/>
                </a:lnTo>
                <a:lnTo>
                  <a:pt x="3747" y="241"/>
                </a:lnTo>
                <a:lnTo>
                  <a:pt x="3740" y="241"/>
                </a:lnTo>
                <a:lnTo>
                  <a:pt x="3725" y="240"/>
                </a:lnTo>
                <a:lnTo>
                  <a:pt x="3723" y="240"/>
                </a:lnTo>
                <a:lnTo>
                  <a:pt x="3713" y="239"/>
                </a:lnTo>
                <a:lnTo>
                  <a:pt x="3703" y="239"/>
                </a:lnTo>
                <a:lnTo>
                  <a:pt x="3697" y="238"/>
                </a:lnTo>
                <a:lnTo>
                  <a:pt x="3687" y="238"/>
                </a:lnTo>
                <a:lnTo>
                  <a:pt x="3683" y="238"/>
                </a:lnTo>
                <a:lnTo>
                  <a:pt x="3674" y="238"/>
                </a:lnTo>
                <a:lnTo>
                  <a:pt x="3669" y="238"/>
                </a:lnTo>
                <a:lnTo>
                  <a:pt x="3660" y="238"/>
                </a:lnTo>
                <a:lnTo>
                  <a:pt x="3657" y="237"/>
                </a:lnTo>
                <a:lnTo>
                  <a:pt x="3650" y="237"/>
                </a:lnTo>
                <a:lnTo>
                  <a:pt x="3643" y="237"/>
                </a:lnTo>
                <a:lnTo>
                  <a:pt x="3634" y="236"/>
                </a:lnTo>
                <a:lnTo>
                  <a:pt x="3631" y="236"/>
                </a:lnTo>
                <a:lnTo>
                  <a:pt x="3625" y="236"/>
                </a:lnTo>
                <a:lnTo>
                  <a:pt x="3620" y="235"/>
                </a:lnTo>
                <a:lnTo>
                  <a:pt x="3614" y="235"/>
                </a:lnTo>
                <a:lnTo>
                  <a:pt x="3611" y="235"/>
                </a:lnTo>
                <a:lnTo>
                  <a:pt x="3603" y="235"/>
                </a:lnTo>
                <a:lnTo>
                  <a:pt x="3598" y="235"/>
                </a:lnTo>
                <a:lnTo>
                  <a:pt x="3590" y="234"/>
                </a:lnTo>
                <a:lnTo>
                  <a:pt x="3581" y="234"/>
                </a:lnTo>
                <a:lnTo>
                  <a:pt x="3572" y="232"/>
                </a:lnTo>
                <a:lnTo>
                  <a:pt x="3561" y="232"/>
                </a:lnTo>
                <a:lnTo>
                  <a:pt x="3554" y="232"/>
                </a:lnTo>
                <a:lnTo>
                  <a:pt x="3543" y="231"/>
                </a:lnTo>
                <a:lnTo>
                  <a:pt x="3536" y="230"/>
                </a:lnTo>
                <a:lnTo>
                  <a:pt x="3529" y="229"/>
                </a:lnTo>
                <a:lnTo>
                  <a:pt x="3522" y="229"/>
                </a:lnTo>
                <a:lnTo>
                  <a:pt x="3514" y="228"/>
                </a:lnTo>
                <a:lnTo>
                  <a:pt x="3506" y="227"/>
                </a:lnTo>
                <a:lnTo>
                  <a:pt x="3499" y="227"/>
                </a:lnTo>
                <a:lnTo>
                  <a:pt x="3492" y="227"/>
                </a:lnTo>
                <a:lnTo>
                  <a:pt x="3482" y="226"/>
                </a:lnTo>
                <a:lnTo>
                  <a:pt x="3476" y="226"/>
                </a:lnTo>
                <a:lnTo>
                  <a:pt x="3467" y="225"/>
                </a:lnTo>
                <a:lnTo>
                  <a:pt x="3455" y="223"/>
                </a:lnTo>
                <a:lnTo>
                  <a:pt x="3445" y="221"/>
                </a:lnTo>
                <a:lnTo>
                  <a:pt x="3441" y="221"/>
                </a:lnTo>
                <a:lnTo>
                  <a:pt x="3433" y="219"/>
                </a:lnTo>
                <a:lnTo>
                  <a:pt x="3425" y="219"/>
                </a:lnTo>
                <a:lnTo>
                  <a:pt x="3419" y="219"/>
                </a:lnTo>
                <a:lnTo>
                  <a:pt x="3413" y="218"/>
                </a:lnTo>
                <a:lnTo>
                  <a:pt x="3410" y="218"/>
                </a:lnTo>
                <a:lnTo>
                  <a:pt x="3399" y="217"/>
                </a:lnTo>
                <a:lnTo>
                  <a:pt x="3393" y="218"/>
                </a:lnTo>
                <a:lnTo>
                  <a:pt x="3385" y="218"/>
                </a:lnTo>
                <a:lnTo>
                  <a:pt x="3377" y="219"/>
                </a:lnTo>
                <a:lnTo>
                  <a:pt x="3364" y="223"/>
                </a:lnTo>
                <a:lnTo>
                  <a:pt x="3352" y="226"/>
                </a:lnTo>
                <a:lnTo>
                  <a:pt x="3346" y="227"/>
                </a:lnTo>
                <a:lnTo>
                  <a:pt x="3330" y="227"/>
                </a:lnTo>
                <a:lnTo>
                  <a:pt x="3324" y="227"/>
                </a:lnTo>
                <a:lnTo>
                  <a:pt x="3314" y="226"/>
                </a:lnTo>
                <a:lnTo>
                  <a:pt x="3307" y="226"/>
                </a:lnTo>
                <a:lnTo>
                  <a:pt x="3300" y="227"/>
                </a:lnTo>
                <a:lnTo>
                  <a:pt x="3294" y="228"/>
                </a:lnTo>
                <a:lnTo>
                  <a:pt x="3286" y="229"/>
                </a:lnTo>
                <a:lnTo>
                  <a:pt x="3281" y="230"/>
                </a:lnTo>
                <a:lnTo>
                  <a:pt x="3274" y="230"/>
                </a:lnTo>
                <a:lnTo>
                  <a:pt x="3269" y="230"/>
                </a:lnTo>
                <a:lnTo>
                  <a:pt x="3259" y="232"/>
                </a:lnTo>
                <a:lnTo>
                  <a:pt x="3256" y="232"/>
                </a:lnTo>
                <a:lnTo>
                  <a:pt x="3245" y="234"/>
                </a:lnTo>
                <a:lnTo>
                  <a:pt x="3236" y="232"/>
                </a:lnTo>
                <a:lnTo>
                  <a:pt x="3228" y="231"/>
                </a:lnTo>
                <a:lnTo>
                  <a:pt x="3218" y="229"/>
                </a:lnTo>
                <a:lnTo>
                  <a:pt x="3211" y="229"/>
                </a:lnTo>
                <a:lnTo>
                  <a:pt x="3202" y="231"/>
                </a:lnTo>
                <a:lnTo>
                  <a:pt x="3196" y="231"/>
                </a:lnTo>
                <a:lnTo>
                  <a:pt x="3183" y="231"/>
                </a:lnTo>
                <a:lnTo>
                  <a:pt x="3176" y="230"/>
                </a:lnTo>
                <a:lnTo>
                  <a:pt x="3168" y="230"/>
                </a:lnTo>
                <a:lnTo>
                  <a:pt x="3162" y="230"/>
                </a:lnTo>
                <a:lnTo>
                  <a:pt x="3162" y="231"/>
                </a:lnTo>
                <a:lnTo>
                  <a:pt x="3157" y="231"/>
                </a:lnTo>
                <a:lnTo>
                  <a:pt x="3146" y="234"/>
                </a:lnTo>
                <a:lnTo>
                  <a:pt x="3141" y="234"/>
                </a:lnTo>
                <a:lnTo>
                  <a:pt x="3130" y="234"/>
                </a:lnTo>
                <a:lnTo>
                  <a:pt x="3116" y="234"/>
                </a:lnTo>
                <a:lnTo>
                  <a:pt x="3114" y="234"/>
                </a:lnTo>
                <a:lnTo>
                  <a:pt x="3100" y="236"/>
                </a:lnTo>
                <a:lnTo>
                  <a:pt x="3086" y="236"/>
                </a:lnTo>
                <a:lnTo>
                  <a:pt x="3076" y="236"/>
                </a:lnTo>
                <a:lnTo>
                  <a:pt x="3071" y="236"/>
                </a:lnTo>
                <a:lnTo>
                  <a:pt x="3056" y="236"/>
                </a:lnTo>
                <a:lnTo>
                  <a:pt x="3038" y="236"/>
                </a:lnTo>
                <a:lnTo>
                  <a:pt x="3036" y="236"/>
                </a:lnTo>
                <a:lnTo>
                  <a:pt x="3019" y="237"/>
                </a:lnTo>
                <a:lnTo>
                  <a:pt x="3016" y="237"/>
                </a:lnTo>
                <a:lnTo>
                  <a:pt x="3007" y="237"/>
                </a:lnTo>
                <a:lnTo>
                  <a:pt x="3001" y="237"/>
                </a:lnTo>
                <a:lnTo>
                  <a:pt x="2992" y="238"/>
                </a:lnTo>
                <a:lnTo>
                  <a:pt x="2992" y="238"/>
                </a:lnTo>
                <a:lnTo>
                  <a:pt x="2991" y="238"/>
                </a:lnTo>
                <a:lnTo>
                  <a:pt x="2984" y="238"/>
                </a:lnTo>
                <a:lnTo>
                  <a:pt x="2974" y="237"/>
                </a:lnTo>
                <a:lnTo>
                  <a:pt x="2964" y="236"/>
                </a:lnTo>
                <a:lnTo>
                  <a:pt x="2955" y="235"/>
                </a:lnTo>
                <a:lnTo>
                  <a:pt x="2945" y="235"/>
                </a:lnTo>
                <a:lnTo>
                  <a:pt x="2941" y="235"/>
                </a:lnTo>
                <a:lnTo>
                  <a:pt x="2928" y="235"/>
                </a:lnTo>
                <a:lnTo>
                  <a:pt x="2918" y="235"/>
                </a:lnTo>
                <a:lnTo>
                  <a:pt x="2907" y="235"/>
                </a:lnTo>
                <a:lnTo>
                  <a:pt x="2886" y="234"/>
                </a:lnTo>
                <a:lnTo>
                  <a:pt x="2863" y="232"/>
                </a:lnTo>
                <a:lnTo>
                  <a:pt x="2846" y="231"/>
                </a:lnTo>
                <a:lnTo>
                  <a:pt x="2833" y="231"/>
                </a:lnTo>
                <a:lnTo>
                  <a:pt x="2818" y="231"/>
                </a:lnTo>
                <a:lnTo>
                  <a:pt x="2797" y="231"/>
                </a:lnTo>
                <a:lnTo>
                  <a:pt x="2781" y="231"/>
                </a:lnTo>
                <a:lnTo>
                  <a:pt x="2780" y="231"/>
                </a:lnTo>
                <a:lnTo>
                  <a:pt x="2663" y="231"/>
                </a:lnTo>
                <a:lnTo>
                  <a:pt x="2549" y="228"/>
                </a:lnTo>
                <a:lnTo>
                  <a:pt x="2518" y="227"/>
                </a:lnTo>
                <a:lnTo>
                  <a:pt x="2488" y="227"/>
                </a:lnTo>
                <a:lnTo>
                  <a:pt x="2438" y="226"/>
                </a:lnTo>
                <a:lnTo>
                  <a:pt x="2343" y="223"/>
                </a:lnTo>
                <a:lnTo>
                  <a:pt x="2213" y="219"/>
                </a:lnTo>
                <a:lnTo>
                  <a:pt x="2199" y="218"/>
                </a:lnTo>
                <a:lnTo>
                  <a:pt x="2145" y="215"/>
                </a:lnTo>
                <a:lnTo>
                  <a:pt x="2064" y="203"/>
                </a:lnTo>
                <a:lnTo>
                  <a:pt x="2001" y="193"/>
                </a:lnTo>
                <a:lnTo>
                  <a:pt x="1954" y="187"/>
                </a:lnTo>
                <a:lnTo>
                  <a:pt x="1886" y="176"/>
                </a:lnTo>
                <a:lnTo>
                  <a:pt x="1750" y="160"/>
                </a:lnTo>
                <a:lnTo>
                  <a:pt x="1667" y="151"/>
                </a:lnTo>
                <a:lnTo>
                  <a:pt x="1562" y="149"/>
                </a:lnTo>
                <a:lnTo>
                  <a:pt x="1050" y="149"/>
                </a:lnTo>
                <a:lnTo>
                  <a:pt x="258" y="155"/>
                </a:lnTo>
                <a:lnTo>
                  <a:pt x="0" y="157"/>
                </a:lnTo>
                <a:lnTo>
                  <a:pt x="0" y="157"/>
                </a:lnTo>
                <a:close/>
              </a:path>
            </a:pathLst>
          </a:custGeom>
          <a:solidFill>
            <a:srgbClr val="CCFFCC"/>
          </a:solidFill>
          <a:ln w="9525">
            <a:noFill/>
            <a:round/>
            <a:headEnd/>
            <a:tailEnd/>
          </a:ln>
        </p:spPr>
        <p:txBody>
          <a:bodyPr/>
          <a:lstStyle/>
          <a:p>
            <a:endParaRPr lang="en-GB"/>
          </a:p>
        </p:txBody>
      </p:sp>
      <p:sp>
        <p:nvSpPr>
          <p:cNvPr id="60" name="Freeform 2455"/>
          <p:cNvSpPr>
            <a:spLocks/>
          </p:cNvSpPr>
          <p:nvPr>
            <p:custDataLst>
              <p:tags r:id="rId51"/>
            </p:custDataLst>
          </p:nvPr>
        </p:nvSpPr>
        <p:spPr bwMode="auto">
          <a:xfrm>
            <a:off x="400988" y="2308232"/>
            <a:ext cx="8161157" cy="313816"/>
          </a:xfrm>
          <a:custGeom>
            <a:avLst/>
            <a:gdLst/>
            <a:ahLst/>
            <a:cxnLst>
              <a:cxn ang="0">
                <a:pos x="2518" y="227"/>
              </a:cxn>
              <a:cxn ang="0">
                <a:pos x="2964" y="236"/>
              </a:cxn>
              <a:cxn ang="0">
                <a:pos x="3114" y="234"/>
              </a:cxn>
              <a:cxn ang="0">
                <a:pos x="3245" y="234"/>
              </a:cxn>
              <a:cxn ang="0">
                <a:pos x="3385" y="218"/>
              </a:cxn>
              <a:cxn ang="0">
                <a:pos x="3514" y="228"/>
              </a:cxn>
              <a:cxn ang="0">
                <a:pos x="3634" y="236"/>
              </a:cxn>
              <a:cxn ang="0">
                <a:pos x="3761" y="241"/>
              </a:cxn>
              <a:cxn ang="0">
                <a:pos x="3900" y="237"/>
              </a:cxn>
              <a:cxn ang="0">
                <a:pos x="4074" y="256"/>
              </a:cxn>
              <a:cxn ang="0">
                <a:pos x="4307" y="262"/>
              </a:cxn>
              <a:cxn ang="0">
                <a:pos x="4582" y="258"/>
              </a:cxn>
              <a:cxn ang="0">
                <a:pos x="4802" y="247"/>
              </a:cxn>
              <a:cxn ang="0">
                <a:pos x="4939" y="238"/>
              </a:cxn>
              <a:cxn ang="0">
                <a:pos x="5111" y="214"/>
              </a:cxn>
              <a:cxn ang="0">
                <a:pos x="5280" y="211"/>
              </a:cxn>
              <a:cxn ang="0">
                <a:pos x="5445" y="214"/>
              </a:cxn>
              <a:cxn ang="0">
                <a:pos x="5576" y="217"/>
              </a:cxn>
              <a:cxn ang="0">
                <a:pos x="5706" y="218"/>
              </a:cxn>
              <a:cxn ang="0">
                <a:pos x="5897" y="207"/>
              </a:cxn>
              <a:cxn ang="0">
                <a:pos x="6218" y="181"/>
              </a:cxn>
              <a:cxn ang="0">
                <a:pos x="6455" y="157"/>
              </a:cxn>
              <a:cxn ang="0">
                <a:pos x="6721" y="154"/>
              </a:cxn>
              <a:cxn ang="0">
                <a:pos x="6975" y="140"/>
              </a:cxn>
              <a:cxn ang="0">
                <a:pos x="7190" y="103"/>
              </a:cxn>
              <a:cxn ang="0">
                <a:pos x="7378" y="93"/>
              </a:cxn>
              <a:cxn ang="0">
                <a:pos x="7559" y="63"/>
              </a:cxn>
              <a:cxn ang="0">
                <a:pos x="7793" y="55"/>
              </a:cxn>
              <a:cxn ang="0">
                <a:pos x="8121" y="35"/>
              </a:cxn>
              <a:cxn ang="0">
                <a:pos x="8335" y="10"/>
              </a:cxn>
              <a:cxn ang="0">
                <a:pos x="8229" y="30"/>
              </a:cxn>
              <a:cxn ang="0">
                <a:pos x="7973" y="54"/>
              </a:cxn>
              <a:cxn ang="0">
                <a:pos x="7660" y="61"/>
              </a:cxn>
              <a:cxn ang="0">
                <a:pos x="7470" y="68"/>
              </a:cxn>
              <a:cxn ang="0">
                <a:pos x="7275" y="111"/>
              </a:cxn>
              <a:cxn ang="0">
                <a:pos x="7098" y="140"/>
              </a:cxn>
              <a:cxn ang="0">
                <a:pos x="6834" y="184"/>
              </a:cxn>
              <a:cxn ang="0">
                <a:pos x="6585" y="174"/>
              </a:cxn>
              <a:cxn ang="0">
                <a:pos x="6335" y="164"/>
              </a:cxn>
              <a:cxn ang="0">
                <a:pos x="6062" y="265"/>
              </a:cxn>
              <a:cxn ang="0">
                <a:pos x="5765" y="293"/>
              </a:cxn>
              <a:cxn ang="0">
                <a:pos x="5636" y="286"/>
              </a:cxn>
              <a:cxn ang="0">
                <a:pos x="5525" y="283"/>
              </a:cxn>
              <a:cxn ang="0">
                <a:pos x="5385" y="279"/>
              </a:cxn>
              <a:cxn ang="0">
                <a:pos x="5236" y="265"/>
              </a:cxn>
              <a:cxn ang="0">
                <a:pos x="5005" y="288"/>
              </a:cxn>
              <a:cxn ang="0">
                <a:pos x="4867" y="296"/>
              </a:cxn>
              <a:cxn ang="0">
                <a:pos x="4711" y="308"/>
              </a:cxn>
              <a:cxn ang="0">
                <a:pos x="4470" y="318"/>
              </a:cxn>
              <a:cxn ang="0">
                <a:pos x="4204" y="323"/>
              </a:cxn>
              <a:cxn ang="0">
                <a:pos x="3983" y="299"/>
              </a:cxn>
              <a:cxn ang="0">
                <a:pos x="3833" y="273"/>
              </a:cxn>
              <a:cxn ang="0">
                <a:pos x="3697" y="261"/>
              </a:cxn>
              <a:cxn ang="0">
                <a:pos x="3590" y="245"/>
              </a:cxn>
              <a:cxn ang="0">
                <a:pos x="3445" y="224"/>
              </a:cxn>
              <a:cxn ang="0">
                <a:pos x="3307" y="234"/>
              </a:cxn>
              <a:cxn ang="0">
                <a:pos x="3176" y="241"/>
              </a:cxn>
              <a:cxn ang="0">
                <a:pos x="3019" y="254"/>
              </a:cxn>
              <a:cxn ang="0">
                <a:pos x="2863" y="250"/>
              </a:cxn>
              <a:cxn ang="0">
                <a:pos x="2001" y="193"/>
              </a:cxn>
            </a:cxnLst>
            <a:rect l="0" t="0" r="r" b="b"/>
            <a:pathLst>
              <a:path w="8426" h="325">
                <a:moveTo>
                  <a:pt x="0" y="157"/>
                </a:moveTo>
                <a:lnTo>
                  <a:pt x="258" y="155"/>
                </a:lnTo>
                <a:lnTo>
                  <a:pt x="1050" y="149"/>
                </a:lnTo>
                <a:lnTo>
                  <a:pt x="1562" y="149"/>
                </a:lnTo>
                <a:lnTo>
                  <a:pt x="1667" y="151"/>
                </a:lnTo>
                <a:lnTo>
                  <a:pt x="1750" y="160"/>
                </a:lnTo>
                <a:lnTo>
                  <a:pt x="1886" y="176"/>
                </a:lnTo>
                <a:lnTo>
                  <a:pt x="1954" y="187"/>
                </a:lnTo>
                <a:lnTo>
                  <a:pt x="2001" y="193"/>
                </a:lnTo>
                <a:lnTo>
                  <a:pt x="2064" y="203"/>
                </a:lnTo>
                <a:lnTo>
                  <a:pt x="2145" y="215"/>
                </a:lnTo>
                <a:lnTo>
                  <a:pt x="2199" y="218"/>
                </a:lnTo>
                <a:lnTo>
                  <a:pt x="2213" y="219"/>
                </a:lnTo>
                <a:lnTo>
                  <a:pt x="2343" y="223"/>
                </a:lnTo>
                <a:lnTo>
                  <a:pt x="2438" y="226"/>
                </a:lnTo>
                <a:lnTo>
                  <a:pt x="2488" y="227"/>
                </a:lnTo>
                <a:lnTo>
                  <a:pt x="2518" y="227"/>
                </a:lnTo>
                <a:lnTo>
                  <a:pt x="2549" y="228"/>
                </a:lnTo>
                <a:lnTo>
                  <a:pt x="2663" y="231"/>
                </a:lnTo>
                <a:lnTo>
                  <a:pt x="2780" y="231"/>
                </a:lnTo>
                <a:lnTo>
                  <a:pt x="2781" y="231"/>
                </a:lnTo>
                <a:lnTo>
                  <a:pt x="2797" y="231"/>
                </a:lnTo>
                <a:lnTo>
                  <a:pt x="2818" y="231"/>
                </a:lnTo>
                <a:lnTo>
                  <a:pt x="2833" y="231"/>
                </a:lnTo>
                <a:lnTo>
                  <a:pt x="2846" y="231"/>
                </a:lnTo>
                <a:lnTo>
                  <a:pt x="2863" y="232"/>
                </a:lnTo>
                <a:lnTo>
                  <a:pt x="2886" y="234"/>
                </a:lnTo>
                <a:lnTo>
                  <a:pt x="2907" y="235"/>
                </a:lnTo>
                <a:lnTo>
                  <a:pt x="2918" y="235"/>
                </a:lnTo>
                <a:lnTo>
                  <a:pt x="2928" y="235"/>
                </a:lnTo>
                <a:lnTo>
                  <a:pt x="2941" y="235"/>
                </a:lnTo>
                <a:lnTo>
                  <a:pt x="2945" y="235"/>
                </a:lnTo>
                <a:lnTo>
                  <a:pt x="2955" y="235"/>
                </a:lnTo>
                <a:lnTo>
                  <a:pt x="2964" y="236"/>
                </a:lnTo>
                <a:lnTo>
                  <a:pt x="2974" y="237"/>
                </a:lnTo>
                <a:lnTo>
                  <a:pt x="2984" y="238"/>
                </a:lnTo>
                <a:lnTo>
                  <a:pt x="2991" y="238"/>
                </a:lnTo>
                <a:lnTo>
                  <a:pt x="2992" y="238"/>
                </a:lnTo>
                <a:lnTo>
                  <a:pt x="2992" y="238"/>
                </a:lnTo>
                <a:lnTo>
                  <a:pt x="3001" y="237"/>
                </a:lnTo>
                <a:lnTo>
                  <a:pt x="3007" y="237"/>
                </a:lnTo>
                <a:lnTo>
                  <a:pt x="3016" y="237"/>
                </a:lnTo>
                <a:lnTo>
                  <a:pt x="3019" y="237"/>
                </a:lnTo>
                <a:lnTo>
                  <a:pt x="3036" y="236"/>
                </a:lnTo>
                <a:lnTo>
                  <a:pt x="3038" y="236"/>
                </a:lnTo>
                <a:lnTo>
                  <a:pt x="3056" y="236"/>
                </a:lnTo>
                <a:lnTo>
                  <a:pt x="3071" y="236"/>
                </a:lnTo>
                <a:lnTo>
                  <a:pt x="3076" y="236"/>
                </a:lnTo>
                <a:lnTo>
                  <a:pt x="3086" y="236"/>
                </a:lnTo>
                <a:lnTo>
                  <a:pt x="3100" y="236"/>
                </a:lnTo>
                <a:lnTo>
                  <a:pt x="3114" y="234"/>
                </a:lnTo>
                <a:lnTo>
                  <a:pt x="3116" y="234"/>
                </a:lnTo>
                <a:lnTo>
                  <a:pt x="3130" y="234"/>
                </a:lnTo>
                <a:lnTo>
                  <a:pt x="3141" y="234"/>
                </a:lnTo>
                <a:lnTo>
                  <a:pt x="3146" y="234"/>
                </a:lnTo>
                <a:lnTo>
                  <a:pt x="3157" y="231"/>
                </a:lnTo>
                <a:lnTo>
                  <a:pt x="3162" y="231"/>
                </a:lnTo>
                <a:lnTo>
                  <a:pt x="3162" y="230"/>
                </a:lnTo>
                <a:lnTo>
                  <a:pt x="3168" y="230"/>
                </a:lnTo>
                <a:lnTo>
                  <a:pt x="3176" y="230"/>
                </a:lnTo>
                <a:lnTo>
                  <a:pt x="3183" y="231"/>
                </a:lnTo>
                <a:lnTo>
                  <a:pt x="3196" y="231"/>
                </a:lnTo>
                <a:lnTo>
                  <a:pt x="3202" y="231"/>
                </a:lnTo>
                <a:lnTo>
                  <a:pt x="3211" y="229"/>
                </a:lnTo>
                <a:lnTo>
                  <a:pt x="3218" y="229"/>
                </a:lnTo>
                <a:lnTo>
                  <a:pt x="3228" y="231"/>
                </a:lnTo>
                <a:lnTo>
                  <a:pt x="3236" y="232"/>
                </a:lnTo>
                <a:lnTo>
                  <a:pt x="3245" y="234"/>
                </a:lnTo>
                <a:lnTo>
                  <a:pt x="3256" y="232"/>
                </a:lnTo>
                <a:lnTo>
                  <a:pt x="3259" y="232"/>
                </a:lnTo>
                <a:lnTo>
                  <a:pt x="3269" y="230"/>
                </a:lnTo>
                <a:lnTo>
                  <a:pt x="3274" y="230"/>
                </a:lnTo>
                <a:lnTo>
                  <a:pt x="3281" y="230"/>
                </a:lnTo>
                <a:lnTo>
                  <a:pt x="3286" y="229"/>
                </a:lnTo>
                <a:lnTo>
                  <a:pt x="3294" y="228"/>
                </a:lnTo>
                <a:lnTo>
                  <a:pt x="3300" y="227"/>
                </a:lnTo>
                <a:lnTo>
                  <a:pt x="3307" y="226"/>
                </a:lnTo>
                <a:lnTo>
                  <a:pt x="3314" y="226"/>
                </a:lnTo>
                <a:lnTo>
                  <a:pt x="3324" y="227"/>
                </a:lnTo>
                <a:lnTo>
                  <a:pt x="3330" y="227"/>
                </a:lnTo>
                <a:lnTo>
                  <a:pt x="3346" y="227"/>
                </a:lnTo>
                <a:lnTo>
                  <a:pt x="3352" y="226"/>
                </a:lnTo>
                <a:lnTo>
                  <a:pt x="3364" y="223"/>
                </a:lnTo>
                <a:lnTo>
                  <a:pt x="3377" y="219"/>
                </a:lnTo>
                <a:lnTo>
                  <a:pt x="3385" y="218"/>
                </a:lnTo>
                <a:lnTo>
                  <a:pt x="3393" y="218"/>
                </a:lnTo>
                <a:lnTo>
                  <a:pt x="3399" y="217"/>
                </a:lnTo>
                <a:lnTo>
                  <a:pt x="3410" y="218"/>
                </a:lnTo>
                <a:lnTo>
                  <a:pt x="3413" y="218"/>
                </a:lnTo>
                <a:lnTo>
                  <a:pt x="3419" y="219"/>
                </a:lnTo>
                <a:lnTo>
                  <a:pt x="3425" y="219"/>
                </a:lnTo>
                <a:lnTo>
                  <a:pt x="3433" y="219"/>
                </a:lnTo>
                <a:lnTo>
                  <a:pt x="3441" y="221"/>
                </a:lnTo>
                <a:lnTo>
                  <a:pt x="3445" y="221"/>
                </a:lnTo>
                <a:lnTo>
                  <a:pt x="3455" y="223"/>
                </a:lnTo>
                <a:lnTo>
                  <a:pt x="3467" y="225"/>
                </a:lnTo>
                <a:lnTo>
                  <a:pt x="3476" y="226"/>
                </a:lnTo>
                <a:lnTo>
                  <a:pt x="3482" y="226"/>
                </a:lnTo>
                <a:lnTo>
                  <a:pt x="3492" y="227"/>
                </a:lnTo>
                <a:lnTo>
                  <a:pt x="3499" y="227"/>
                </a:lnTo>
                <a:lnTo>
                  <a:pt x="3506" y="227"/>
                </a:lnTo>
                <a:lnTo>
                  <a:pt x="3514" y="228"/>
                </a:lnTo>
                <a:lnTo>
                  <a:pt x="3522" y="229"/>
                </a:lnTo>
                <a:lnTo>
                  <a:pt x="3529" y="229"/>
                </a:lnTo>
                <a:lnTo>
                  <a:pt x="3536" y="230"/>
                </a:lnTo>
                <a:lnTo>
                  <a:pt x="3543" y="231"/>
                </a:lnTo>
                <a:lnTo>
                  <a:pt x="3554" y="232"/>
                </a:lnTo>
                <a:lnTo>
                  <a:pt x="3561" y="232"/>
                </a:lnTo>
                <a:lnTo>
                  <a:pt x="3572" y="232"/>
                </a:lnTo>
                <a:lnTo>
                  <a:pt x="3581" y="234"/>
                </a:lnTo>
                <a:lnTo>
                  <a:pt x="3590" y="234"/>
                </a:lnTo>
                <a:lnTo>
                  <a:pt x="3598" y="235"/>
                </a:lnTo>
                <a:lnTo>
                  <a:pt x="3603" y="235"/>
                </a:lnTo>
                <a:lnTo>
                  <a:pt x="3611" y="235"/>
                </a:lnTo>
                <a:lnTo>
                  <a:pt x="3614" y="235"/>
                </a:lnTo>
                <a:lnTo>
                  <a:pt x="3620" y="235"/>
                </a:lnTo>
                <a:lnTo>
                  <a:pt x="3625" y="236"/>
                </a:lnTo>
                <a:lnTo>
                  <a:pt x="3631" y="236"/>
                </a:lnTo>
                <a:lnTo>
                  <a:pt x="3634" y="236"/>
                </a:lnTo>
                <a:lnTo>
                  <a:pt x="3643" y="237"/>
                </a:lnTo>
                <a:lnTo>
                  <a:pt x="3650" y="237"/>
                </a:lnTo>
                <a:lnTo>
                  <a:pt x="3657" y="237"/>
                </a:lnTo>
                <a:lnTo>
                  <a:pt x="3660" y="238"/>
                </a:lnTo>
                <a:lnTo>
                  <a:pt x="3669" y="238"/>
                </a:lnTo>
                <a:lnTo>
                  <a:pt x="3674" y="238"/>
                </a:lnTo>
                <a:lnTo>
                  <a:pt x="3683" y="238"/>
                </a:lnTo>
                <a:lnTo>
                  <a:pt x="3687" y="238"/>
                </a:lnTo>
                <a:lnTo>
                  <a:pt x="3697" y="238"/>
                </a:lnTo>
                <a:lnTo>
                  <a:pt x="3703" y="239"/>
                </a:lnTo>
                <a:lnTo>
                  <a:pt x="3713" y="239"/>
                </a:lnTo>
                <a:lnTo>
                  <a:pt x="3723" y="240"/>
                </a:lnTo>
                <a:lnTo>
                  <a:pt x="3725" y="240"/>
                </a:lnTo>
                <a:lnTo>
                  <a:pt x="3740" y="241"/>
                </a:lnTo>
                <a:lnTo>
                  <a:pt x="3747" y="241"/>
                </a:lnTo>
                <a:lnTo>
                  <a:pt x="3755" y="241"/>
                </a:lnTo>
                <a:lnTo>
                  <a:pt x="3761" y="241"/>
                </a:lnTo>
                <a:lnTo>
                  <a:pt x="3768" y="241"/>
                </a:lnTo>
                <a:lnTo>
                  <a:pt x="3777" y="241"/>
                </a:lnTo>
                <a:lnTo>
                  <a:pt x="3786" y="241"/>
                </a:lnTo>
                <a:lnTo>
                  <a:pt x="3793" y="240"/>
                </a:lnTo>
                <a:lnTo>
                  <a:pt x="3801" y="239"/>
                </a:lnTo>
                <a:lnTo>
                  <a:pt x="3811" y="237"/>
                </a:lnTo>
                <a:lnTo>
                  <a:pt x="3818" y="237"/>
                </a:lnTo>
                <a:lnTo>
                  <a:pt x="3829" y="238"/>
                </a:lnTo>
                <a:lnTo>
                  <a:pt x="3833" y="238"/>
                </a:lnTo>
                <a:lnTo>
                  <a:pt x="3840" y="238"/>
                </a:lnTo>
                <a:lnTo>
                  <a:pt x="3850" y="238"/>
                </a:lnTo>
                <a:lnTo>
                  <a:pt x="3858" y="238"/>
                </a:lnTo>
                <a:lnTo>
                  <a:pt x="3869" y="237"/>
                </a:lnTo>
                <a:lnTo>
                  <a:pt x="3875" y="237"/>
                </a:lnTo>
                <a:lnTo>
                  <a:pt x="3887" y="237"/>
                </a:lnTo>
                <a:lnTo>
                  <a:pt x="3893" y="236"/>
                </a:lnTo>
                <a:lnTo>
                  <a:pt x="3900" y="237"/>
                </a:lnTo>
                <a:lnTo>
                  <a:pt x="3907" y="238"/>
                </a:lnTo>
                <a:lnTo>
                  <a:pt x="3917" y="239"/>
                </a:lnTo>
                <a:lnTo>
                  <a:pt x="3923" y="240"/>
                </a:lnTo>
                <a:lnTo>
                  <a:pt x="3931" y="241"/>
                </a:lnTo>
                <a:lnTo>
                  <a:pt x="3945" y="244"/>
                </a:lnTo>
                <a:lnTo>
                  <a:pt x="3957" y="247"/>
                </a:lnTo>
                <a:lnTo>
                  <a:pt x="3966" y="247"/>
                </a:lnTo>
                <a:lnTo>
                  <a:pt x="3978" y="249"/>
                </a:lnTo>
                <a:lnTo>
                  <a:pt x="3983" y="249"/>
                </a:lnTo>
                <a:lnTo>
                  <a:pt x="3994" y="250"/>
                </a:lnTo>
                <a:lnTo>
                  <a:pt x="4009" y="251"/>
                </a:lnTo>
                <a:lnTo>
                  <a:pt x="4018" y="252"/>
                </a:lnTo>
                <a:lnTo>
                  <a:pt x="4033" y="252"/>
                </a:lnTo>
                <a:lnTo>
                  <a:pt x="4044" y="254"/>
                </a:lnTo>
                <a:lnTo>
                  <a:pt x="4053" y="254"/>
                </a:lnTo>
                <a:lnTo>
                  <a:pt x="4061" y="255"/>
                </a:lnTo>
                <a:lnTo>
                  <a:pt x="4074" y="256"/>
                </a:lnTo>
                <a:lnTo>
                  <a:pt x="4088" y="257"/>
                </a:lnTo>
                <a:lnTo>
                  <a:pt x="4098" y="258"/>
                </a:lnTo>
                <a:lnTo>
                  <a:pt x="4107" y="260"/>
                </a:lnTo>
                <a:lnTo>
                  <a:pt x="4119" y="261"/>
                </a:lnTo>
                <a:lnTo>
                  <a:pt x="4145" y="263"/>
                </a:lnTo>
                <a:lnTo>
                  <a:pt x="4151" y="263"/>
                </a:lnTo>
                <a:lnTo>
                  <a:pt x="4158" y="263"/>
                </a:lnTo>
                <a:lnTo>
                  <a:pt x="4193" y="263"/>
                </a:lnTo>
                <a:lnTo>
                  <a:pt x="4204" y="263"/>
                </a:lnTo>
                <a:lnTo>
                  <a:pt x="4223" y="262"/>
                </a:lnTo>
                <a:lnTo>
                  <a:pt x="4230" y="262"/>
                </a:lnTo>
                <a:lnTo>
                  <a:pt x="4244" y="262"/>
                </a:lnTo>
                <a:lnTo>
                  <a:pt x="4265" y="263"/>
                </a:lnTo>
                <a:lnTo>
                  <a:pt x="4279" y="263"/>
                </a:lnTo>
                <a:lnTo>
                  <a:pt x="4285" y="263"/>
                </a:lnTo>
                <a:lnTo>
                  <a:pt x="4298" y="262"/>
                </a:lnTo>
                <a:lnTo>
                  <a:pt x="4307" y="262"/>
                </a:lnTo>
                <a:lnTo>
                  <a:pt x="4309" y="262"/>
                </a:lnTo>
                <a:lnTo>
                  <a:pt x="4343" y="261"/>
                </a:lnTo>
                <a:lnTo>
                  <a:pt x="4347" y="261"/>
                </a:lnTo>
                <a:lnTo>
                  <a:pt x="4393" y="260"/>
                </a:lnTo>
                <a:lnTo>
                  <a:pt x="4411" y="257"/>
                </a:lnTo>
                <a:lnTo>
                  <a:pt x="4432" y="256"/>
                </a:lnTo>
                <a:lnTo>
                  <a:pt x="4437" y="256"/>
                </a:lnTo>
                <a:lnTo>
                  <a:pt x="4461" y="254"/>
                </a:lnTo>
                <a:lnTo>
                  <a:pt x="4470" y="254"/>
                </a:lnTo>
                <a:lnTo>
                  <a:pt x="4485" y="255"/>
                </a:lnTo>
                <a:lnTo>
                  <a:pt x="4500" y="256"/>
                </a:lnTo>
                <a:lnTo>
                  <a:pt x="4512" y="257"/>
                </a:lnTo>
                <a:lnTo>
                  <a:pt x="4527" y="260"/>
                </a:lnTo>
                <a:lnTo>
                  <a:pt x="4541" y="260"/>
                </a:lnTo>
                <a:lnTo>
                  <a:pt x="4561" y="260"/>
                </a:lnTo>
                <a:lnTo>
                  <a:pt x="4572" y="260"/>
                </a:lnTo>
                <a:lnTo>
                  <a:pt x="4582" y="258"/>
                </a:lnTo>
                <a:lnTo>
                  <a:pt x="4604" y="258"/>
                </a:lnTo>
                <a:lnTo>
                  <a:pt x="4612" y="257"/>
                </a:lnTo>
                <a:lnTo>
                  <a:pt x="4626" y="258"/>
                </a:lnTo>
                <a:lnTo>
                  <a:pt x="4641" y="260"/>
                </a:lnTo>
                <a:lnTo>
                  <a:pt x="4658" y="257"/>
                </a:lnTo>
                <a:lnTo>
                  <a:pt x="4666" y="257"/>
                </a:lnTo>
                <a:lnTo>
                  <a:pt x="4681" y="256"/>
                </a:lnTo>
                <a:lnTo>
                  <a:pt x="4693" y="255"/>
                </a:lnTo>
                <a:lnTo>
                  <a:pt x="4711" y="254"/>
                </a:lnTo>
                <a:lnTo>
                  <a:pt x="4721" y="253"/>
                </a:lnTo>
                <a:lnTo>
                  <a:pt x="4742" y="251"/>
                </a:lnTo>
                <a:lnTo>
                  <a:pt x="4760" y="250"/>
                </a:lnTo>
                <a:lnTo>
                  <a:pt x="4772" y="249"/>
                </a:lnTo>
                <a:lnTo>
                  <a:pt x="4783" y="249"/>
                </a:lnTo>
                <a:lnTo>
                  <a:pt x="4791" y="248"/>
                </a:lnTo>
                <a:lnTo>
                  <a:pt x="4797" y="247"/>
                </a:lnTo>
                <a:lnTo>
                  <a:pt x="4802" y="247"/>
                </a:lnTo>
                <a:lnTo>
                  <a:pt x="4808" y="247"/>
                </a:lnTo>
                <a:lnTo>
                  <a:pt x="4818" y="245"/>
                </a:lnTo>
                <a:lnTo>
                  <a:pt x="4824" y="245"/>
                </a:lnTo>
                <a:lnTo>
                  <a:pt x="4834" y="244"/>
                </a:lnTo>
                <a:lnTo>
                  <a:pt x="4841" y="243"/>
                </a:lnTo>
                <a:lnTo>
                  <a:pt x="4848" y="242"/>
                </a:lnTo>
                <a:lnTo>
                  <a:pt x="4852" y="241"/>
                </a:lnTo>
                <a:lnTo>
                  <a:pt x="4861" y="240"/>
                </a:lnTo>
                <a:lnTo>
                  <a:pt x="4867" y="240"/>
                </a:lnTo>
                <a:lnTo>
                  <a:pt x="4875" y="239"/>
                </a:lnTo>
                <a:lnTo>
                  <a:pt x="4883" y="238"/>
                </a:lnTo>
                <a:lnTo>
                  <a:pt x="4890" y="238"/>
                </a:lnTo>
                <a:lnTo>
                  <a:pt x="4900" y="238"/>
                </a:lnTo>
                <a:lnTo>
                  <a:pt x="4907" y="238"/>
                </a:lnTo>
                <a:lnTo>
                  <a:pt x="4920" y="238"/>
                </a:lnTo>
                <a:lnTo>
                  <a:pt x="4930" y="238"/>
                </a:lnTo>
                <a:lnTo>
                  <a:pt x="4939" y="238"/>
                </a:lnTo>
                <a:lnTo>
                  <a:pt x="4948" y="238"/>
                </a:lnTo>
                <a:lnTo>
                  <a:pt x="4954" y="238"/>
                </a:lnTo>
                <a:lnTo>
                  <a:pt x="4960" y="238"/>
                </a:lnTo>
                <a:lnTo>
                  <a:pt x="4964" y="238"/>
                </a:lnTo>
                <a:lnTo>
                  <a:pt x="4968" y="238"/>
                </a:lnTo>
                <a:lnTo>
                  <a:pt x="4978" y="238"/>
                </a:lnTo>
                <a:lnTo>
                  <a:pt x="4982" y="238"/>
                </a:lnTo>
                <a:lnTo>
                  <a:pt x="4994" y="236"/>
                </a:lnTo>
                <a:lnTo>
                  <a:pt x="5005" y="235"/>
                </a:lnTo>
                <a:lnTo>
                  <a:pt x="5014" y="234"/>
                </a:lnTo>
                <a:lnTo>
                  <a:pt x="5027" y="231"/>
                </a:lnTo>
                <a:lnTo>
                  <a:pt x="5038" y="229"/>
                </a:lnTo>
                <a:lnTo>
                  <a:pt x="5047" y="227"/>
                </a:lnTo>
                <a:lnTo>
                  <a:pt x="5059" y="225"/>
                </a:lnTo>
                <a:lnTo>
                  <a:pt x="5076" y="221"/>
                </a:lnTo>
                <a:lnTo>
                  <a:pt x="5095" y="216"/>
                </a:lnTo>
                <a:lnTo>
                  <a:pt x="5111" y="214"/>
                </a:lnTo>
                <a:lnTo>
                  <a:pt x="5129" y="212"/>
                </a:lnTo>
                <a:lnTo>
                  <a:pt x="5151" y="210"/>
                </a:lnTo>
                <a:lnTo>
                  <a:pt x="5170" y="207"/>
                </a:lnTo>
                <a:lnTo>
                  <a:pt x="5195" y="206"/>
                </a:lnTo>
                <a:lnTo>
                  <a:pt x="5204" y="206"/>
                </a:lnTo>
                <a:lnTo>
                  <a:pt x="5214" y="207"/>
                </a:lnTo>
                <a:lnTo>
                  <a:pt x="5222" y="207"/>
                </a:lnTo>
                <a:lnTo>
                  <a:pt x="5231" y="207"/>
                </a:lnTo>
                <a:lnTo>
                  <a:pt x="5236" y="209"/>
                </a:lnTo>
                <a:lnTo>
                  <a:pt x="5240" y="209"/>
                </a:lnTo>
                <a:lnTo>
                  <a:pt x="5249" y="210"/>
                </a:lnTo>
                <a:lnTo>
                  <a:pt x="5253" y="210"/>
                </a:lnTo>
                <a:lnTo>
                  <a:pt x="5259" y="210"/>
                </a:lnTo>
                <a:lnTo>
                  <a:pt x="5262" y="211"/>
                </a:lnTo>
                <a:lnTo>
                  <a:pt x="5269" y="211"/>
                </a:lnTo>
                <a:lnTo>
                  <a:pt x="5273" y="211"/>
                </a:lnTo>
                <a:lnTo>
                  <a:pt x="5280" y="211"/>
                </a:lnTo>
                <a:lnTo>
                  <a:pt x="5288" y="211"/>
                </a:lnTo>
                <a:lnTo>
                  <a:pt x="5300" y="210"/>
                </a:lnTo>
                <a:lnTo>
                  <a:pt x="5313" y="209"/>
                </a:lnTo>
                <a:lnTo>
                  <a:pt x="5319" y="207"/>
                </a:lnTo>
                <a:lnTo>
                  <a:pt x="5332" y="209"/>
                </a:lnTo>
                <a:lnTo>
                  <a:pt x="5342" y="210"/>
                </a:lnTo>
                <a:lnTo>
                  <a:pt x="5353" y="211"/>
                </a:lnTo>
                <a:lnTo>
                  <a:pt x="5372" y="215"/>
                </a:lnTo>
                <a:lnTo>
                  <a:pt x="5385" y="215"/>
                </a:lnTo>
                <a:lnTo>
                  <a:pt x="5390" y="215"/>
                </a:lnTo>
                <a:lnTo>
                  <a:pt x="5394" y="214"/>
                </a:lnTo>
                <a:lnTo>
                  <a:pt x="5403" y="213"/>
                </a:lnTo>
                <a:lnTo>
                  <a:pt x="5407" y="213"/>
                </a:lnTo>
                <a:lnTo>
                  <a:pt x="5413" y="212"/>
                </a:lnTo>
                <a:lnTo>
                  <a:pt x="5421" y="212"/>
                </a:lnTo>
                <a:lnTo>
                  <a:pt x="5433" y="213"/>
                </a:lnTo>
                <a:lnTo>
                  <a:pt x="5445" y="214"/>
                </a:lnTo>
                <a:lnTo>
                  <a:pt x="5456" y="216"/>
                </a:lnTo>
                <a:lnTo>
                  <a:pt x="5469" y="217"/>
                </a:lnTo>
                <a:lnTo>
                  <a:pt x="5480" y="218"/>
                </a:lnTo>
                <a:lnTo>
                  <a:pt x="5489" y="219"/>
                </a:lnTo>
                <a:lnTo>
                  <a:pt x="5500" y="221"/>
                </a:lnTo>
                <a:lnTo>
                  <a:pt x="5504" y="221"/>
                </a:lnTo>
                <a:lnTo>
                  <a:pt x="5510" y="221"/>
                </a:lnTo>
                <a:lnTo>
                  <a:pt x="5517" y="221"/>
                </a:lnTo>
                <a:lnTo>
                  <a:pt x="5525" y="219"/>
                </a:lnTo>
                <a:lnTo>
                  <a:pt x="5532" y="218"/>
                </a:lnTo>
                <a:lnTo>
                  <a:pt x="5535" y="218"/>
                </a:lnTo>
                <a:lnTo>
                  <a:pt x="5541" y="218"/>
                </a:lnTo>
                <a:lnTo>
                  <a:pt x="5549" y="218"/>
                </a:lnTo>
                <a:lnTo>
                  <a:pt x="5560" y="218"/>
                </a:lnTo>
                <a:lnTo>
                  <a:pt x="5563" y="218"/>
                </a:lnTo>
                <a:lnTo>
                  <a:pt x="5572" y="218"/>
                </a:lnTo>
                <a:lnTo>
                  <a:pt x="5576" y="217"/>
                </a:lnTo>
                <a:lnTo>
                  <a:pt x="5581" y="218"/>
                </a:lnTo>
                <a:lnTo>
                  <a:pt x="5586" y="218"/>
                </a:lnTo>
                <a:lnTo>
                  <a:pt x="5595" y="219"/>
                </a:lnTo>
                <a:lnTo>
                  <a:pt x="5603" y="221"/>
                </a:lnTo>
                <a:lnTo>
                  <a:pt x="5610" y="221"/>
                </a:lnTo>
                <a:lnTo>
                  <a:pt x="5614" y="221"/>
                </a:lnTo>
                <a:lnTo>
                  <a:pt x="5621" y="221"/>
                </a:lnTo>
                <a:lnTo>
                  <a:pt x="5626" y="221"/>
                </a:lnTo>
                <a:lnTo>
                  <a:pt x="5636" y="221"/>
                </a:lnTo>
                <a:lnTo>
                  <a:pt x="5648" y="218"/>
                </a:lnTo>
                <a:lnTo>
                  <a:pt x="5655" y="218"/>
                </a:lnTo>
                <a:lnTo>
                  <a:pt x="5662" y="217"/>
                </a:lnTo>
                <a:lnTo>
                  <a:pt x="5666" y="217"/>
                </a:lnTo>
                <a:lnTo>
                  <a:pt x="5677" y="218"/>
                </a:lnTo>
                <a:lnTo>
                  <a:pt x="5689" y="219"/>
                </a:lnTo>
                <a:lnTo>
                  <a:pt x="5696" y="219"/>
                </a:lnTo>
                <a:lnTo>
                  <a:pt x="5706" y="218"/>
                </a:lnTo>
                <a:lnTo>
                  <a:pt x="5722" y="218"/>
                </a:lnTo>
                <a:lnTo>
                  <a:pt x="5726" y="218"/>
                </a:lnTo>
                <a:lnTo>
                  <a:pt x="5730" y="218"/>
                </a:lnTo>
                <a:lnTo>
                  <a:pt x="5737" y="218"/>
                </a:lnTo>
                <a:lnTo>
                  <a:pt x="5741" y="218"/>
                </a:lnTo>
                <a:lnTo>
                  <a:pt x="5748" y="218"/>
                </a:lnTo>
                <a:lnTo>
                  <a:pt x="5754" y="217"/>
                </a:lnTo>
                <a:lnTo>
                  <a:pt x="5760" y="217"/>
                </a:lnTo>
                <a:lnTo>
                  <a:pt x="5765" y="216"/>
                </a:lnTo>
                <a:lnTo>
                  <a:pt x="5776" y="215"/>
                </a:lnTo>
                <a:lnTo>
                  <a:pt x="5786" y="214"/>
                </a:lnTo>
                <a:lnTo>
                  <a:pt x="5802" y="214"/>
                </a:lnTo>
                <a:lnTo>
                  <a:pt x="5820" y="212"/>
                </a:lnTo>
                <a:lnTo>
                  <a:pt x="5833" y="210"/>
                </a:lnTo>
                <a:lnTo>
                  <a:pt x="5864" y="210"/>
                </a:lnTo>
                <a:lnTo>
                  <a:pt x="5877" y="209"/>
                </a:lnTo>
                <a:lnTo>
                  <a:pt x="5897" y="207"/>
                </a:lnTo>
                <a:lnTo>
                  <a:pt x="5916" y="206"/>
                </a:lnTo>
                <a:lnTo>
                  <a:pt x="5935" y="205"/>
                </a:lnTo>
                <a:lnTo>
                  <a:pt x="5958" y="204"/>
                </a:lnTo>
                <a:lnTo>
                  <a:pt x="5969" y="204"/>
                </a:lnTo>
                <a:lnTo>
                  <a:pt x="5980" y="204"/>
                </a:lnTo>
                <a:lnTo>
                  <a:pt x="6007" y="203"/>
                </a:lnTo>
                <a:lnTo>
                  <a:pt x="6022" y="202"/>
                </a:lnTo>
                <a:lnTo>
                  <a:pt x="6050" y="200"/>
                </a:lnTo>
                <a:lnTo>
                  <a:pt x="6062" y="199"/>
                </a:lnTo>
                <a:lnTo>
                  <a:pt x="6079" y="198"/>
                </a:lnTo>
                <a:lnTo>
                  <a:pt x="6107" y="194"/>
                </a:lnTo>
                <a:lnTo>
                  <a:pt x="6126" y="192"/>
                </a:lnTo>
                <a:lnTo>
                  <a:pt x="6140" y="191"/>
                </a:lnTo>
                <a:lnTo>
                  <a:pt x="6164" y="189"/>
                </a:lnTo>
                <a:lnTo>
                  <a:pt x="6179" y="187"/>
                </a:lnTo>
                <a:lnTo>
                  <a:pt x="6197" y="185"/>
                </a:lnTo>
                <a:lnTo>
                  <a:pt x="6218" y="181"/>
                </a:lnTo>
                <a:lnTo>
                  <a:pt x="6228" y="180"/>
                </a:lnTo>
                <a:lnTo>
                  <a:pt x="6242" y="178"/>
                </a:lnTo>
                <a:lnTo>
                  <a:pt x="6260" y="174"/>
                </a:lnTo>
                <a:lnTo>
                  <a:pt x="6274" y="171"/>
                </a:lnTo>
                <a:lnTo>
                  <a:pt x="6282" y="167"/>
                </a:lnTo>
                <a:lnTo>
                  <a:pt x="6297" y="164"/>
                </a:lnTo>
                <a:lnTo>
                  <a:pt x="6306" y="162"/>
                </a:lnTo>
                <a:lnTo>
                  <a:pt x="6324" y="159"/>
                </a:lnTo>
                <a:lnTo>
                  <a:pt x="6335" y="159"/>
                </a:lnTo>
                <a:lnTo>
                  <a:pt x="6351" y="159"/>
                </a:lnTo>
                <a:lnTo>
                  <a:pt x="6367" y="159"/>
                </a:lnTo>
                <a:lnTo>
                  <a:pt x="6383" y="159"/>
                </a:lnTo>
                <a:lnTo>
                  <a:pt x="6399" y="158"/>
                </a:lnTo>
                <a:lnTo>
                  <a:pt x="6421" y="158"/>
                </a:lnTo>
                <a:lnTo>
                  <a:pt x="6425" y="158"/>
                </a:lnTo>
                <a:lnTo>
                  <a:pt x="6437" y="158"/>
                </a:lnTo>
                <a:lnTo>
                  <a:pt x="6455" y="157"/>
                </a:lnTo>
                <a:lnTo>
                  <a:pt x="6472" y="155"/>
                </a:lnTo>
                <a:lnTo>
                  <a:pt x="6485" y="155"/>
                </a:lnTo>
                <a:lnTo>
                  <a:pt x="6499" y="157"/>
                </a:lnTo>
                <a:lnTo>
                  <a:pt x="6514" y="159"/>
                </a:lnTo>
                <a:lnTo>
                  <a:pt x="6531" y="160"/>
                </a:lnTo>
                <a:lnTo>
                  <a:pt x="6539" y="160"/>
                </a:lnTo>
                <a:lnTo>
                  <a:pt x="6552" y="161"/>
                </a:lnTo>
                <a:lnTo>
                  <a:pt x="6567" y="161"/>
                </a:lnTo>
                <a:lnTo>
                  <a:pt x="6585" y="160"/>
                </a:lnTo>
                <a:lnTo>
                  <a:pt x="6597" y="160"/>
                </a:lnTo>
                <a:lnTo>
                  <a:pt x="6617" y="160"/>
                </a:lnTo>
                <a:lnTo>
                  <a:pt x="6639" y="159"/>
                </a:lnTo>
                <a:lnTo>
                  <a:pt x="6653" y="158"/>
                </a:lnTo>
                <a:lnTo>
                  <a:pt x="6670" y="157"/>
                </a:lnTo>
                <a:lnTo>
                  <a:pt x="6687" y="157"/>
                </a:lnTo>
                <a:lnTo>
                  <a:pt x="6705" y="155"/>
                </a:lnTo>
                <a:lnTo>
                  <a:pt x="6721" y="154"/>
                </a:lnTo>
                <a:lnTo>
                  <a:pt x="6734" y="153"/>
                </a:lnTo>
                <a:lnTo>
                  <a:pt x="6753" y="152"/>
                </a:lnTo>
                <a:lnTo>
                  <a:pt x="6759" y="152"/>
                </a:lnTo>
                <a:lnTo>
                  <a:pt x="6768" y="152"/>
                </a:lnTo>
                <a:lnTo>
                  <a:pt x="6780" y="151"/>
                </a:lnTo>
                <a:lnTo>
                  <a:pt x="6788" y="151"/>
                </a:lnTo>
                <a:lnTo>
                  <a:pt x="6804" y="150"/>
                </a:lnTo>
                <a:lnTo>
                  <a:pt x="6827" y="149"/>
                </a:lnTo>
                <a:lnTo>
                  <a:pt x="6834" y="149"/>
                </a:lnTo>
                <a:lnTo>
                  <a:pt x="6840" y="148"/>
                </a:lnTo>
                <a:lnTo>
                  <a:pt x="6865" y="147"/>
                </a:lnTo>
                <a:lnTo>
                  <a:pt x="6888" y="146"/>
                </a:lnTo>
                <a:lnTo>
                  <a:pt x="6902" y="145"/>
                </a:lnTo>
                <a:lnTo>
                  <a:pt x="6917" y="145"/>
                </a:lnTo>
                <a:lnTo>
                  <a:pt x="6936" y="142"/>
                </a:lnTo>
                <a:lnTo>
                  <a:pt x="6956" y="142"/>
                </a:lnTo>
                <a:lnTo>
                  <a:pt x="6975" y="140"/>
                </a:lnTo>
                <a:lnTo>
                  <a:pt x="6990" y="140"/>
                </a:lnTo>
                <a:lnTo>
                  <a:pt x="7016" y="138"/>
                </a:lnTo>
                <a:lnTo>
                  <a:pt x="7032" y="137"/>
                </a:lnTo>
                <a:lnTo>
                  <a:pt x="7045" y="137"/>
                </a:lnTo>
                <a:lnTo>
                  <a:pt x="7059" y="136"/>
                </a:lnTo>
                <a:lnTo>
                  <a:pt x="7068" y="135"/>
                </a:lnTo>
                <a:lnTo>
                  <a:pt x="7079" y="134"/>
                </a:lnTo>
                <a:lnTo>
                  <a:pt x="7092" y="132"/>
                </a:lnTo>
                <a:lnTo>
                  <a:pt x="7098" y="131"/>
                </a:lnTo>
                <a:lnTo>
                  <a:pt x="7114" y="126"/>
                </a:lnTo>
                <a:lnTo>
                  <a:pt x="7126" y="122"/>
                </a:lnTo>
                <a:lnTo>
                  <a:pt x="7138" y="119"/>
                </a:lnTo>
                <a:lnTo>
                  <a:pt x="7151" y="112"/>
                </a:lnTo>
                <a:lnTo>
                  <a:pt x="7159" y="108"/>
                </a:lnTo>
                <a:lnTo>
                  <a:pt x="7171" y="107"/>
                </a:lnTo>
                <a:lnTo>
                  <a:pt x="7183" y="107"/>
                </a:lnTo>
                <a:lnTo>
                  <a:pt x="7190" y="103"/>
                </a:lnTo>
                <a:lnTo>
                  <a:pt x="7200" y="102"/>
                </a:lnTo>
                <a:lnTo>
                  <a:pt x="7209" y="102"/>
                </a:lnTo>
                <a:lnTo>
                  <a:pt x="7213" y="102"/>
                </a:lnTo>
                <a:lnTo>
                  <a:pt x="7222" y="102"/>
                </a:lnTo>
                <a:lnTo>
                  <a:pt x="7232" y="102"/>
                </a:lnTo>
                <a:lnTo>
                  <a:pt x="7243" y="103"/>
                </a:lnTo>
                <a:lnTo>
                  <a:pt x="7254" y="105"/>
                </a:lnTo>
                <a:lnTo>
                  <a:pt x="7265" y="106"/>
                </a:lnTo>
                <a:lnTo>
                  <a:pt x="7275" y="108"/>
                </a:lnTo>
                <a:lnTo>
                  <a:pt x="7285" y="109"/>
                </a:lnTo>
                <a:lnTo>
                  <a:pt x="7300" y="107"/>
                </a:lnTo>
                <a:lnTo>
                  <a:pt x="7314" y="105"/>
                </a:lnTo>
                <a:lnTo>
                  <a:pt x="7324" y="102"/>
                </a:lnTo>
                <a:lnTo>
                  <a:pt x="7333" y="100"/>
                </a:lnTo>
                <a:lnTo>
                  <a:pt x="7347" y="98"/>
                </a:lnTo>
                <a:lnTo>
                  <a:pt x="7368" y="95"/>
                </a:lnTo>
                <a:lnTo>
                  <a:pt x="7378" y="93"/>
                </a:lnTo>
                <a:lnTo>
                  <a:pt x="7387" y="92"/>
                </a:lnTo>
                <a:lnTo>
                  <a:pt x="7402" y="88"/>
                </a:lnTo>
                <a:lnTo>
                  <a:pt x="7409" y="87"/>
                </a:lnTo>
                <a:lnTo>
                  <a:pt x="7418" y="86"/>
                </a:lnTo>
                <a:lnTo>
                  <a:pt x="7432" y="71"/>
                </a:lnTo>
                <a:lnTo>
                  <a:pt x="7443" y="70"/>
                </a:lnTo>
                <a:lnTo>
                  <a:pt x="7452" y="69"/>
                </a:lnTo>
                <a:lnTo>
                  <a:pt x="7460" y="68"/>
                </a:lnTo>
                <a:lnTo>
                  <a:pt x="7470" y="68"/>
                </a:lnTo>
                <a:lnTo>
                  <a:pt x="7478" y="67"/>
                </a:lnTo>
                <a:lnTo>
                  <a:pt x="7486" y="65"/>
                </a:lnTo>
                <a:lnTo>
                  <a:pt x="7501" y="64"/>
                </a:lnTo>
                <a:lnTo>
                  <a:pt x="7511" y="64"/>
                </a:lnTo>
                <a:lnTo>
                  <a:pt x="7525" y="63"/>
                </a:lnTo>
                <a:lnTo>
                  <a:pt x="7538" y="63"/>
                </a:lnTo>
                <a:lnTo>
                  <a:pt x="7551" y="63"/>
                </a:lnTo>
                <a:lnTo>
                  <a:pt x="7559" y="63"/>
                </a:lnTo>
                <a:lnTo>
                  <a:pt x="7563" y="63"/>
                </a:lnTo>
                <a:lnTo>
                  <a:pt x="7570" y="62"/>
                </a:lnTo>
                <a:lnTo>
                  <a:pt x="7578" y="62"/>
                </a:lnTo>
                <a:lnTo>
                  <a:pt x="7594" y="62"/>
                </a:lnTo>
                <a:lnTo>
                  <a:pt x="7607" y="61"/>
                </a:lnTo>
                <a:lnTo>
                  <a:pt x="7618" y="61"/>
                </a:lnTo>
                <a:lnTo>
                  <a:pt x="7628" y="59"/>
                </a:lnTo>
                <a:lnTo>
                  <a:pt x="7647" y="59"/>
                </a:lnTo>
                <a:lnTo>
                  <a:pt x="7660" y="59"/>
                </a:lnTo>
                <a:lnTo>
                  <a:pt x="7670" y="59"/>
                </a:lnTo>
                <a:lnTo>
                  <a:pt x="7687" y="58"/>
                </a:lnTo>
                <a:lnTo>
                  <a:pt x="7704" y="57"/>
                </a:lnTo>
                <a:lnTo>
                  <a:pt x="7716" y="56"/>
                </a:lnTo>
                <a:lnTo>
                  <a:pt x="7732" y="56"/>
                </a:lnTo>
                <a:lnTo>
                  <a:pt x="7751" y="55"/>
                </a:lnTo>
                <a:lnTo>
                  <a:pt x="7771" y="55"/>
                </a:lnTo>
                <a:lnTo>
                  <a:pt x="7793" y="55"/>
                </a:lnTo>
                <a:lnTo>
                  <a:pt x="7819" y="54"/>
                </a:lnTo>
                <a:lnTo>
                  <a:pt x="7840" y="54"/>
                </a:lnTo>
                <a:lnTo>
                  <a:pt x="7850" y="54"/>
                </a:lnTo>
                <a:lnTo>
                  <a:pt x="7876" y="52"/>
                </a:lnTo>
                <a:lnTo>
                  <a:pt x="7895" y="51"/>
                </a:lnTo>
                <a:lnTo>
                  <a:pt x="7908" y="50"/>
                </a:lnTo>
                <a:lnTo>
                  <a:pt x="7938" y="49"/>
                </a:lnTo>
                <a:lnTo>
                  <a:pt x="7958" y="49"/>
                </a:lnTo>
                <a:lnTo>
                  <a:pt x="7973" y="48"/>
                </a:lnTo>
                <a:lnTo>
                  <a:pt x="7985" y="48"/>
                </a:lnTo>
                <a:lnTo>
                  <a:pt x="7996" y="47"/>
                </a:lnTo>
                <a:lnTo>
                  <a:pt x="8014" y="45"/>
                </a:lnTo>
                <a:lnTo>
                  <a:pt x="8028" y="43"/>
                </a:lnTo>
                <a:lnTo>
                  <a:pt x="8048" y="41"/>
                </a:lnTo>
                <a:lnTo>
                  <a:pt x="8073" y="38"/>
                </a:lnTo>
                <a:lnTo>
                  <a:pt x="8102" y="36"/>
                </a:lnTo>
                <a:lnTo>
                  <a:pt x="8121" y="35"/>
                </a:lnTo>
                <a:lnTo>
                  <a:pt x="8135" y="33"/>
                </a:lnTo>
                <a:lnTo>
                  <a:pt x="8148" y="32"/>
                </a:lnTo>
                <a:lnTo>
                  <a:pt x="8161" y="31"/>
                </a:lnTo>
                <a:lnTo>
                  <a:pt x="8175" y="30"/>
                </a:lnTo>
                <a:lnTo>
                  <a:pt x="8186" y="30"/>
                </a:lnTo>
                <a:lnTo>
                  <a:pt x="8195" y="29"/>
                </a:lnTo>
                <a:lnTo>
                  <a:pt x="8206" y="26"/>
                </a:lnTo>
                <a:lnTo>
                  <a:pt x="8221" y="25"/>
                </a:lnTo>
                <a:lnTo>
                  <a:pt x="8229" y="25"/>
                </a:lnTo>
                <a:lnTo>
                  <a:pt x="8243" y="24"/>
                </a:lnTo>
                <a:lnTo>
                  <a:pt x="8254" y="22"/>
                </a:lnTo>
                <a:lnTo>
                  <a:pt x="8264" y="20"/>
                </a:lnTo>
                <a:lnTo>
                  <a:pt x="8277" y="19"/>
                </a:lnTo>
                <a:lnTo>
                  <a:pt x="8292" y="18"/>
                </a:lnTo>
                <a:lnTo>
                  <a:pt x="8308" y="16"/>
                </a:lnTo>
                <a:lnTo>
                  <a:pt x="8320" y="12"/>
                </a:lnTo>
                <a:lnTo>
                  <a:pt x="8335" y="10"/>
                </a:lnTo>
                <a:lnTo>
                  <a:pt x="8349" y="8"/>
                </a:lnTo>
                <a:lnTo>
                  <a:pt x="8366" y="6"/>
                </a:lnTo>
                <a:lnTo>
                  <a:pt x="8402" y="3"/>
                </a:lnTo>
                <a:lnTo>
                  <a:pt x="8426" y="0"/>
                </a:lnTo>
                <a:lnTo>
                  <a:pt x="8426" y="2"/>
                </a:lnTo>
                <a:lnTo>
                  <a:pt x="8402" y="5"/>
                </a:lnTo>
                <a:lnTo>
                  <a:pt x="8366" y="10"/>
                </a:lnTo>
                <a:lnTo>
                  <a:pt x="8349" y="11"/>
                </a:lnTo>
                <a:lnTo>
                  <a:pt x="8335" y="16"/>
                </a:lnTo>
                <a:lnTo>
                  <a:pt x="8320" y="18"/>
                </a:lnTo>
                <a:lnTo>
                  <a:pt x="8308" y="20"/>
                </a:lnTo>
                <a:lnTo>
                  <a:pt x="8292" y="22"/>
                </a:lnTo>
                <a:lnTo>
                  <a:pt x="8277" y="24"/>
                </a:lnTo>
                <a:lnTo>
                  <a:pt x="8264" y="25"/>
                </a:lnTo>
                <a:lnTo>
                  <a:pt x="8254" y="28"/>
                </a:lnTo>
                <a:lnTo>
                  <a:pt x="8243" y="29"/>
                </a:lnTo>
                <a:lnTo>
                  <a:pt x="8229" y="30"/>
                </a:lnTo>
                <a:lnTo>
                  <a:pt x="8221" y="31"/>
                </a:lnTo>
                <a:lnTo>
                  <a:pt x="8206" y="31"/>
                </a:lnTo>
                <a:lnTo>
                  <a:pt x="8195" y="33"/>
                </a:lnTo>
                <a:lnTo>
                  <a:pt x="8186" y="34"/>
                </a:lnTo>
                <a:lnTo>
                  <a:pt x="8175" y="35"/>
                </a:lnTo>
                <a:lnTo>
                  <a:pt x="8161" y="35"/>
                </a:lnTo>
                <a:lnTo>
                  <a:pt x="8148" y="36"/>
                </a:lnTo>
                <a:lnTo>
                  <a:pt x="8135" y="38"/>
                </a:lnTo>
                <a:lnTo>
                  <a:pt x="8121" y="39"/>
                </a:lnTo>
                <a:lnTo>
                  <a:pt x="8102" y="42"/>
                </a:lnTo>
                <a:lnTo>
                  <a:pt x="8073" y="45"/>
                </a:lnTo>
                <a:lnTo>
                  <a:pt x="8048" y="46"/>
                </a:lnTo>
                <a:lnTo>
                  <a:pt x="8028" y="48"/>
                </a:lnTo>
                <a:lnTo>
                  <a:pt x="8014" y="50"/>
                </a:lnTo>
                <a:lnTo>
                  <a:pt x="7996" y="54"/>
                </a:lnTo>
                <a:lnTo>
                  <a:pt x="7985" y="54"/>
                </a:lnTo>
                <a:lnTo>
                  <a:pt x="7973" y="54"/>
                </a:lnTo>
                <a:lnTo>
                  <a:pt x="7958" y="55"/>
                </a:lnTo>
                <a:lnTo>
                  <a:pt x="7938" y="57"/>
                </a:lnTo>
                <a:lnTo>
                  <a:pt x="7908" y="58"/>
                </a:lnTo>
                <a:lnTo>
                  <a:pt x="7895" y="59"/>
                </a:lnTo>
                <a:lnTo>
                  <a:pt x="7876" y="59"/>
                </a:lnTo>
                <a:lnTo>
                  <a:pt x="7850" y="60"/>
                </a:lnTo>
                <a:lnTo>
                  <a:pt x="7840" y="60"/>
                </a:lnTo>
                <a:lnTo>
                  <a:pt x="7819" y="61"/>
                </a:lnTo>
                <a:lnTo>
                  <a:pt x="7793" y="60"/>
                </a:lnTo>
                <a:lnTo>
                  <a:pt x="7771" y="59"/>
                </a:lnTo>
                <a:lnTo>
                  <a:pt x="7751" y="59"/>
                </a:lnTo>
                <a:lnTo>
                  <a:pt x="7732" y="59"/>
                </a:lnTo>
                <a:lnTo>
                  <a:pt x="7716" y="59"/>
                </a:lnTo>
                <a:lnTo>
                  <a:pt x="7704" y="59"/>
                </a:lnTo>
                <a:lnTo>
                  <a:pt x="7687" y="60"/>
                </a:lnTo>
                <a:lnTo>
                  <a:pt x="7670" y="61"/>
                </a:lnTo>
                <a:lnTo>
                  <a:pt x="7660" y="61"/>
                </a:lnTo>
                <a:lnTo>
                  <a:pt x="7647" y="61"/>
                </a:lnTo>
                <a:lnTo>
                  <a:pt x="7628" y="61"/>
                </a:lnTo>
                <a:lnTo>
                  <a:pt x="7618" y="61"/>
                </a:lnTo>
                <a:lnTo>
                  <a:pt x="7607" y="61"/>
                </a:lnTo>
                <a:lnTo>
                  <a:pt x="7594" y="62"/>
                </a:lnTo>
                <a:lnTo>
                  <a:pt x="7578" y="62"/>
                </a:lnTo>
                <a:lnTo>
                  <a:pt x="7570" y="62"/>
                </a:lnTo>
                <a:lnTo>
                  <a:pt x="7563" y="63"/>
                </a:lnTo>
                <a:lnTo>
                  <a:pt x="7559" y="63"/>
                </a:lnTo>
                <a:lnTo>
                  <a:pt x="7551" y="63"/>
                </a:lnTo>
                <a:lnTo>
                  <a:pt x="7538" y="63"/>
                </a:lnTo>
                <a:lnTo>
                  <a:pt x="7525" y="63"/>
                </a:lnTo>
                <a:lnTo>
                  <a:pt x="7511" y="64"/>
                </a:lnTo>
                <a:lnTo>
                  <a:pt x="7501" y="64"/>
                </a:lnTo>
                <a:lnTo>
                  <a:pt x="7486" y="65"/>
                </a:lnTo>
                <a:lnTo>
                  <a:pt x="7478" y="67"/>
                </a:lnTo>
                <a:lnTo>
                  <a:pt x="7470" y="68"/>
                </a:lnTo>
                <a:lnTo>
                  <a:pt x="7460" y="68"/>
                </a:lnTo>
                <a:lnTo>
                  <a:pt x="7452" y="69"/>
                </a:lnTo>
                <a:lnTo>
                  <a:pt x="7443" y="70"/>
                </a:lnTo>
                <a:lnTo>
                  <a:pt x="7432" y="71"/>
                </a:lnTo>
                <a:lnTo>
                  <a:pt x="7418" y="86"/>
                </a:lnTo>
                <a:lnTo>
                  <a:pt x="7409" y="87"/>
                </a:lnTo>
                <a:lnTo>
                  <a:pt x="7402" y="88"/>
                </a:lnTo>
                <a:lnTo>
                  <a:pt x="7387" y="92"/>
                </a:lnTo>
                <a:lnTo>
                  <a:pt x="7378" y="93"/>
                </a:lnTo>
                <a:lnTo>
                  <a:pt x="7368" y="95"/>
                </a:lnTo>
                <a:lnTo>
                  <a:pt x="7347" y="98"/>
                </a:lnTo>
                <a:lnTo>
                  <a:pt x="7333" y="100"/>
                </a:lnTo>
                <a:lnTo>
                  <a:pt x="7324" y="102"/>
                </a:lnTo>
                <a:lnTo>
                  <a:pt x="7314" y="105"/>
                </a:lnTo>
                <a:lnTo>
                  <a:pt x="7300" y="107"/>
                </a:lnTo>
                <a:lnTo>
                  <a:pt x="7285" y="109"/>
                </a:lnTo>
                <a:lnTo>
                  <a:pt x="7275" y="111"/>
                </a:lnTo>
                <a:lnTo>
                  <a:pt x="7265" y="112"/>
                </a:lnTo>
                <a:lnTo>
                  <a:pt x="7254" y="109"/>
                </a:lnTo>
                <a:lnTo>
                  <a:pt x="7243" y="108"/>
                </a:lnTo>
                <a:lnTo>
                  <a:pt x="7232" y="107"/>
                </a:lnTo>
                <a:lnTo>
                  <a:pt x="7222" y="106"/>
                </a:lnTo>
                <a:lnTo>
                  <a:pt x="7213" y="106"/>
                </a:lnTo>
                <a:lnTo>
                  <a:pt x="7209" y="106"/>
                </a:lnTo>
                <a:lnTo>
                  <a:pt x="7200" y="113"/>
                </a:lnTo>
                <a:lnTo>
                  <a:pt x="7190" y="118"/>
                </a:lnTo>
                <a:lnTo>
                  <a:pt x="7183" y="118"/>
                </a:lnTo>
                <a:lnTo>
                  <a:pt x="7171" y="118"/>
                </a:lnTo>
                <a:lnTo>
                  <a:pt x="7159" y="123"/>
                </a:lnTo>
                <a:lnTo>
                  <a:pt x="7151" y="122"/>
                </a:lnTo>
                <a:lnTo>
                  <a:pt x="7138" y="128"/>
                </a:lnTo>
                <a:lnTo>
                  <a:pt x="7126" y="131"/>
                </a:lnTo>
                <a:lnTo>
                  <a:pt x="7114" y="139"/>
                </a:lnTo>
                <a:lnTo>
                  <a:pt x="7098" y="140"/>
                </a:lnTo>
                <a:lnTo>
                  <a:pt x="7092" y="142"/>
                </a:lnTo>
                <a:lnTo>
                  <a:pt x="7079" y="148"/>
                </a:lnTo>
                <a:lnTo>
                  <a:pt x="7068" y="153"/>
                </a:lnTo>
                <a:lnTo>
                  <a:pt x="7059" y="159"/>
                </a:lnTo>
                <a:lnTo>
                  <a:pt x="7045" y="163"/>
                </a:lnTo>
                <a:lnTo>
                  <a:pt x="7032" y="165"/>
                </a:lnTo>
                <a:lnTo>
                  <a:pt x="7016" y="167"/>
                </a:lnTo>
                <a:lnTo>
                  <a:pt x="6990" y="172"/>
                </a:lnTo>
                <a:lnTo>
                  <a:pt x="6975" y="173"/>
                </a:lnTo>
                <a:lnTo>
                  <a:pt x="6956" y="175"/>
                </a:lnTo>
                <a:lnTo>
                  <a:pt x="6936" y="177"/>
                </a:lnTo>
                <a:lnTo>
                  <a:pt x="6917" y="179"/>
                </a:lnTo>
                <a:lnTo>
                  <a:pt x="6902" y="180"/>
                </a:lnTo>
                <a:lnTo>
                  <a:pt x="6888" y="181"/>
                </a:lnTo>
                <a:lnTo>
                  <a:pt x="6865" y="184"/>
                </a:lnTo>
                <a:lnTo>
                  <a:pt x="6840" y="184"/>
                </a:lnTo>
                <a:lnTo>
                  <a:pt x="6834" y="184"/>
                </a:lnTo>
                <a:lnTo>
                  <a:pt x="6827" y="184"/>
                </a:lnTo>
                <a:lnTo>
                  <a:pt x="6804" y="184"/>
                </a:lnTo>
                <a:lnTo>
                  <a:pt x="6788" y="184"/>
                </a:lnTo>
                <a:lnTo>
                  <a:pt x="6780" y="184"/>
                </a:lnTo>
                <a:lnTo>
                  <a:pt x="6768" y="185"/>
                </a:lnTo>
                <a:lnTo>
                  <a:pt x="6759" y="185"/>
                </a:lnTo>
                <a:lnTo>
                  <a:pt x="6753" y="185"/>
                </a:lnTo>
                <a:lnTo>
                  <a:pt x="6734" y="184"/>
                </a:lnTo>
                <a:lnTo>
                  <a:pt x="6721" y="184"/>
                </a:lnTo>
                <a:lnTo>
                  <a:pt x="6705" y="185"/>
                </a:lnTo>
                <a:lnTo>
                  <a:pt x="6687" y="186"/>
                </a:lnTo>
                <a:lnTo>
                  <a:pt x="6670" y="185"/>
                </a:lnTo>
                <a:lnTo>
                  <a:pt x="6653" y="184"/>
                </a:lnTo>
                <a:lnTo>
                  <a:pt x="6639" y="183"/>
                </a:lnTo>
                <a:lnTo>
                  <a:pt x="6617" y="178"/>
                </a:lnTo>
                <a:lnTo>
                  <a:pt x="6597" y="176"/>
                </a:lnTo>
                <a:lnTo>
                  <a:pt x="6585" y="174"/>
                </a:lnTo>
                <a:lnTo>
                  <a:pt x="6567" y="174"/>
                </a:lnTo>
                <a:lnTo>
                  <a:pt x="6552" y="171"/>
                </a:lnTo>
                <a:lnTo>
                  <a:pt x="6539" y="171"/>
                </a:lnTo>
                <a:lnTo>
                  <a:pt x="6531" y="171"/>
                </a:lnTo>
                <a:lnTo>
                  <a:pt x="6514" y="167"/>
                </a:lnTo>
                <a:lnTo>
                  <a:pt x="6499" y="165"/>
                </a:lnTo>
                <a:lnTo>
                  <a:pt x="6485" y="163"/>
                </a:lnTo>
                <a:lnTo>
                  <a:pt x="6472" y="162"/>
                </a:lnTo>
                <a:lnTo>
                  <a:pt x="6455" y="161"/>
                </a:lnTo>
                <a:lnTo>
                  <a:pt x="6437" y="162"/>
                </a:lnTo>
                <a:lnTo>
                  <a:pt x="6425" y="163"/>
                </a:lnTo>
                <a:lnTo>
                  <a:pt x="6421" y="163"/>
                </a:lnTo>
                <a:lnTo>
                  <a:pt x="6399" y="163"/>
                </a:lnTo>
                <a:lnTo>
                  <a:pt x="6383" y="164"/>
                </a:lnTo>
                <a:lnTo>
                  <a:pt x="6367" y="164"/>
                </a:lnTo>
                <a:lnTo>
                  <a:pt x="6351" y="164"/>
                </a:lnTo>
                <a:lnTo>
                  <a:pt x="6335" y="164"/>
                </a:lnTo>
                <a:lnTo>
                  <a:pt x="6324" y="163"/>
                </a:lnTo>
                <a:lnTo>
                  <a:pt x="6306" y="165"/>
                </a:lnTo>
                <a:lnTo>
                  <a:pt x="6297" y="167"/>
                </a:lnTo>
                <a:lnTo>
                  <a:pt x="6282" y="178"/>
                </a:lnTo>
                <a:lnTo>
                  <a:pt x="6274" y="189"/>
                </a:lnTo>
                <a:lnTo>
                  <a:pt x="6260" y="203"/>
                </a:lnTo>
                <a:lnTo>
                  <a:pt x="6242" y="209"/>
                </a:lnTo>
                <a:lnTo>
                  <a:pt x="6228" y="207"/>
                </a:lnTo>
                <a:lnTo>
                  <a:pt x="6218" y="212"/>
                </a:lnTo>
                <a:lnTo>
                  <a:pt x="6197" y="230"/>
                </a:lnTo>
                <a:lnTo>
                  <a:pt x="6179" y="238"/>
                </a:lnTo>
                <a:lnTo>
                  <a:pt x="6164" y="243"/>
                </a:lnTo>
                <a:lnTo>
                  <a:pt x="6140" y="251"/>
                </a:lnTo>
                <a:lnTo>
                  <a:pt x="6126" y="254"/>
                </a:lnTo>
                <a:lnTo>
                  <a:pt x="6107" y="257"/>
                </a:lnTo>
                <a:lnTo>
                  <a:pt x="6079" y="263"/>
                </a:lnTo>
                <a:lnTo>
                  <a:pt x="6062" y="265"/>
                </a:lnTo>
                <a:lnTo>
                  <a:pt x="6050" y="266"/>
                </a:lnTo>
                <a:lnTo>
                  <a:pt x="6022" y="270"/>
                </a:lnTo>
                <a:lnTo>
                  <a:pt x="6007" y="273"/>
                </a:lnTo>
                <a:lnTo>
                  <a:pt x="5980" y="277"/>
                </a:lnTo>
                <a:lnTo>
                  <a:pt x="5969" y="278"/>
                </a:lnTo>
                <a:lnTo>
                  <a:pt x="5958" y="279"/>
                </a:lnTo>
                <a:lnTo>
                  <a:pt x="5935" y="282"/>
                </a:lnTo>
                <a:lnTo>
                  <a:pt x="5916" y="284"/>
                </a:lnTo>
                <a:lnTo>
                  <a:pt x="5897" y="287"/>
                </a:lnTo>
                <a:lnTo>
                  <a:pt x="5877" y="288"/>
                </a:lnTo>
                <a:lnTo>
                  <a:pt x="5864" y="288"/>
                </a:lnTo>
                <a:lnTo>
                  <a:pt x="5833" y="290"/>
                </a:lnTo>
                <a:lnTo>
                  <a:pt x="5820" y="291"/>
                </a:lnTo>
                <a:lnTo>
                  <a:pt x="5802" y="291"/>
                </a:lnTo>
                <a:lnTo>
                  <a:pt x="5786" y="291"/>
                </a:lnTo>
                <a:lnTo>
                  <a:pt x="5776" y="293"/>
                </a:lnTo>
                <a:lnTo>
                  <a:pt x="5765" y="293"/>
                </a:lnTo>
                <a:lnTo>
                  <a:pt x="5760" y="294"/>
                </a:lnTo>
                <a:lnTo>
                  <a:pt x="5754" y="295"/>
                </a:lnTo>
                <a:lnTo>
                  <a:pt x="5748" y="296"/>
                </a:lnTo>
                <a:lnTo>
                  <a:pt x="5741" y="291"/>
                </a:lnTo>
                <a:lnTo>
                  <a:pt x="5737" y="284"/>
                </a:lnTo>
                <a:lnTo>
                  <a:pt x="5730" y="284"/>
                </a:lnTo>
                <a:lnTo>
                  <a:pt x="5726" y="286"/>
                </a:lnTo>
                <a:lnTo>
                  <a:pt x="5722" y="286"/>
                </a:lnTo>
                <a:lnTo>
                  <a:pt x="5706" y="286"/>
                </a:lnTo>
                <a:lnTo>
                  <a:pt x="5696" y="286"/>
                </a:lnTo>
                <a:lnTo>
                  <a:pt x="5689" y="286"/>
                </a:lnTo>
                <a:lnTo>
                  <a:pt x="5677" y="284"/>
                </a:lnTo>
                <a:lnTo>
                  <a:pt x="5666" y="284"/>
                </a:lnTo>
                <a:lnTo>
                  <a:pt x="5662" y="284"/>
                </a:lnTo>
                <a:lnTo>
                  <a:pt x="5655" y="286"/>
                </a:lnTo>
                <a:lnTo>
                  <a:pt x="5648" y="286"/>
                </a:lnTo>
                <a:lnTo>
                  <a:pt x="5636" y="286"/>
                </a:lnTo>
                <a:lnTo>
                  <a:pt x="5626" y="287"/>
                </a:lnTo>
                <a:lnTo>
                  <a:pt x="5621" y="287"/>
                </a:lnTo>
                <a:lnTo>
                  <a:pt x="5614" y="286"/>
                </a:lnTo>
                <a:lnTo>
                  <a:pt x="5610" y="286"/>
                </a:lnTo>
                <a:lnTo>
                  <a:pt x="5603" y="284"/>
                </a:lnTo>
                <a:lnTo>
                  <a:pt x="5595" y="282"/>
                </a:lnTo>
                <a:lnTo>
                  <a:pt x="5586" y="281"/>
                </a:lnTo>
                <a:lnTo>
                  <a:pt x="5581" y="281"/>
                </a:lnTo>
                <a:lnTo>
                  <a:pt x="5576" y="280"/>
                </a:lnTo>
                <a:lnTo>
                  <a:pt x="5572" y="280"/>
                </a:lnTo>
                <a:lnTo>
                  <a:pt x="5563" y="279"/>
                </a:lnTo>
                <a:lnTo>
                  <a:pt x="5560" y="279"/>
                </a:lnTo>
                <a:lnTo>
                  <a:pt x="5549" y="279"/>
                </a:lnTo>
                <a:lnTo>
                  <a:pt x="5541" y="281"/>
                </a:lnTo>
                <a:lnTo>
                  <a:pt x="5535" y="282"/>
                </a:lnTo>
                <a:lnTo>
                  <a:pt x="5532" y="282"/>
                </a:lnTo>
                <a:lnTo>
                  <a:pt x="5525" y="283"/>
                </a:lnTo>
                <a:lnTo>
                  <a:pt x="5517" y="284"/>
                </a:lnTo>
                <a:lnTo>
                  <a:pt x="5510" y="284"/>
                </a:lnTo>
                <a:lnTo>
                  <a:pt x="5504" y="286"/>
                </a:lnTo>
                <a:lnTo>
                  <a:pt x="5500" y="286"/>
                </a:lnTo>
                <a:lnTo>
                  <a:pt x="5489" y="286"/>
                </a:lnTo>
                <a:lnTo>
                  <a:pt x="5480" y="286"/>
                </a:lnTo>
                <a:lnTo>
                  <a:pt x="5469" y="284"/>
                </a:lnTo>
                <a:lnTo>
                  <a:pt x="5456" y="283"/>
                </a:lnTo>
                <a:lnTo>
                  <a:pt x="5445" y="282"/>
                </a:lnTo>
                <a:lnTo>
                  <a:pt x="5433" y="281"/>
                </a:lnTo>
                <a:lnTo>
                  <a:pt x="5421" y="280"/>
                </a:lnTo>
                <a:lnTo>
                  <a:pt x="5413" y="280"/>
                </a:lnTo>
                <a:lnTo>
                  <a:pt x="5407" y="279"/>
                </a:lnTo>
                <a:lnTo>
                  <a:pt x="5403" y="279"/>
                </a:lnTo>
                <a:lnTo>
                  <a:pt x="5394" y="279"/>
                </a:lnTo>
                <a:lnTo>
                  <a:pt x="5390" y="279"/>
                </a:lnTo>
                <a:lnTo>
                  <a:pt x="5385" y="279"/>
                </a:lnTo>
                <a:lnTo>
                  <a:pt x="5372" y="279"/>
                </a:lnTo>
                <a:lnTo>
                  <a:pt x="5353" y="278"/>
                </a:lnTo>
                <a:lnTo>
                  <a:pt x="5342" y="277"/>
                </a:lnTo>
                <a:lnTo>
                  <a:pt x="5332" y="277"/>
                </a:lnTo>
                <a:lnTo>
                  <a:pt x="5319" y="276"/>
                </a:lnTo>
                <a:lnTo>
                  <a:pt x="5313" y="276"/>
                </a:lnTo>
                <a:lnTo>
                  <a:pt x="5300" y="275"/>
                </a:lnTo>
                <a:lnTo>
                  <a:pt x="5288" y="275"/>
                </a:lnTo>
                <a:lnTo>
                  <a:pt x="5280" y="275"/>
                </a:lnTo>
                <a:lnTo>
                  <a:pt x="5273" y="275"/>
                </a:lnTo>
                <a:lnTo>
                  <a:pt x="5269" y="274"/>
                </a:lnTo>
                <a:lnTo>
                  <a:pt x="5262" y="274"/>
                </a:lnTo>
                <a:lnTo>
                  <a:pt x="5259" y="273"/>
                </a:lnTo>
                <a:lnTo>
                  <a:pt x="5253" y="271"/>
                </a:lnTo>
                <a:lnTo>
                  <a:pt x="5249" y="270"/>
                </a:lnTo>
                <a:lnTo>
                  <a:pt x="5240" y="266"/>
                </a:lnTo>
                <a:lnTo>
                  <a:pt x="5236" y="265"/>
                </a:lnTo>
                <a:lnTo>
                  <a:pt x="5231" y="263"/>
                </a:lnTo>
                <a:lnTo>
                  <a:pt x="5222" y="261"/>
                </a:lnTo>
                <a:lnTo>
                  <a:pt x="5214" y="258"/>
                </a:lnTo>
                <a:lnTo>
                  <a:pt x="5204" y="257"/>
                </a:lnTo>
                <a:lnTo>
                  <a:pt x="5195" y="242"/>
                </a:lnTo>
                <a:lnTo>
                  <a:pt x="5170" y="222"/>
                </a:lnTo>
                <a:lnTo>
                  <a:pt x="5151" y="229"/>
                </a:lnTo>
                <a:lnTo>
                  <a:pt x="5129" y="241"/>
                </a:lnTo>
                <a:lnTo>
                  <a:pt x="5111" y="248"/>
                </a:lnTo>
                <a:lnTo>
                  <a:pt x="5095" y="252"/>
                </a:lnTo>
                <a:lnTo>
                  <a:pt x="5076" y="252"/>
                </a:lnTo>
                <a:lnTo>
                  <a:pt x="5059" y="266"/>
                </a:lnTo>
                <a:lnTo>
                  <a:pt x="5047" y="276"/>
                </a:lnTo>
                <a:lnTo>
                  <a:pt x="5038" y="280"/>
                </a:lnTo>
                <a:lnTo>
                  <a:pt x="5027" y="283"/>
                </a:lnTo>
                <a:lnTo>
                  <a:pt x="5014" y="287"/>
                </a:lnTo>
                <a:lnTo>
                  <a:pt x="5005" y="288"/>
                </a:lnTo>
                <a:lnTo>
                  <a:pt x="4994" y="289"/>
                </a:lnTo>
                <a:lnTo>
                  <a:pt x="4982" y="290"/>
                </a:lnTo>
                <a:lnTo>
                  <a:pt x="4978" y="291"/>
                </a:lnTo>
                <a:lnTo>
                  <a:pt x="4968" y="291"/>
                </a:lnTo>
                <a:lnTo>
                  <a:pt x="4964" y="292"/>
                </a:lnTo>
                <a:lnTo>
                  <a:pt x="4960" y="292"/>
                </a:lnTo>
                <a:lnTo>
                  <a:pt x="4954" y="293"/>
                </a:lnTo>
                <a:lnTo>
                  <a:pt x="4948" y="294"/>
                </a:lnTo>
                <a:lnTo>
                  <a:pt x="4939" y="296"/>
                </a:lnTo>
                <a:lnTo>
                  <a:pt x="4930" y="296"/>
                </a:lnTo>
                <a:lnTo>
                  <a:pt x="4920" y="296"/>
                </a:lnTo>
                <a:lnTo>
                  <a:pt x="4907" y="296"/>
                </a:lnTo>
                <a:lnTo>
                  <a:pt x="4900" y="296"/>
                </a:lnTo>
                <a:lnTo>
                  <a:pt x="4890" y="296"/>
                </a:lnTo>
                <a:lnTo>
                  <a:pt x="4883" y="295"/>
                </a:lnTo>
                <a:lnTo>
                  <a:pt x="4875" y="296"/>
                </a:lnTo>
                <a:lnTo>
                  <a:pt x="4867" y="296"/>
                </a:lnTo>
                <a:lnTo>
                  <a:pt x="4861" y="296"/>
                </a:lnTo>
                <a:lnTo>
                  <a:pt x="4852" y="296"/>
                </a:lnTo>
                <a:lnTo>
                  <a:pt x="4848" y="295"/>
                </a:lnTo>
                <a:lnTo>
                  <a:pt x="4841" y="294"/>
                </a:lnTo>
                <a:lnTo>
                  <a:pt x="4834" y="293"/>
                </a:lnTo>
                <a:lnTo>
                  <a:pt x="4824" y="292"/>
                </a:lnTo>
                <a:lnTo>
                  <a:pt x="4818" y="290"/>
                </a:lnTo>
                <a:lnTo>
                  <a:pt x="4808" y="289"/>
                </a:lnTo>
                <a:lnTo>
                  <a:pt x="4802" y="291"/>
                </a:lnTo>
                <a:lnTo>
                  <a:pt x="4797" y="293"/>
                </a:lnTo>
                <a:lnTo>
                  <a:pt x="4791" y="295"/>
                </a:lnTo>
                <a:lnTo>
                  <a:pt x="4783" y="300"/>
                </a:lnTo>
                <a:lnTo>
                  <a:pt x="4772" y="304"/>
                </a:lnTo>
                <a:lnTo>
                  <a:pt x="4760" y="304"/>
                </a:lnTo>
                <a:lnTo>
                  <a:pt x="4742" y="303"/>
                </a:lnTo>
                <a:lnTo>
                  <a:pt x="4721" y="307"/>
                </a:lnTo>
                <a:lnTo>
                  <a:pt x="4711" y="308"/>
                </a:lnTo>
                <a:lnTo>
                  <a:pt x="4693" y="313"/>
                </a:lnTo>
                <a:lnTo>
                  <a:pt x="4681" y="316"/>
                </a:lnTo>
                <a:lnTo>
                  <a:pt x="4666" y="318"/>
                </a:lnTo>
                <a:lnTo>
                  <a:pt x="4658" y="319"/>
                </a:lnTo>
                <a:lnTo>
                  <a:pt x="4641" y="321"/>
                </a:lnTo>
                <a:lnTo>
                  <a:pt x="4626" y="323"/>
                </a:lnTo>
                <a:lnTo>
                  <a:pt x="4612" y="323"/>
                </a:lnTo>
                <a:lnTo>
                  <a:pt x="4604" y="323"/>
                </a:lnTo>
                <a:lnTo>
                  <a:pt x="4582" y="325"/>
                </a:lnTo>
                <a:lnTo>
                  <a:pt x="4572" y="323"/>
                </a:lnTo>
                <a:lnTo>
                  <a:pt x="4561" y="323"/>
                </a:lnTo>
                <a:lnTo>
                  <a:pt x="4541" y="321"/>
                </a:lnTo>
                <a:lnTo>
                  <a:pt x="4527" y="321"/>
                </a:lnTo>
                <a:lnTo>
                  <a:pt x="4512" y="321"/>
                </a:lnTo>
                <a:lnTo>
                  <a:pt x="4500" y="320"/>
                </a:lnTo>
                <a:lnTo>
                  <a:pt x="4485" y="319"/>
                </a:lnTo>
                <a:lnTo>
                  <a:pt x="4470" y="318"/>
                </a:lnTo>
                <a:lnTo>
                  <a:pt x="4461" y="318"/>
                </a:lnTo>
                <a:lnTo>
                  <a:pt x="4437" y="318"/>
                </a:lnTo>
                <a:lnTo>
                  <a:pt x="4432" y="319"/>
                </a:lnTo>
                <a:lnTo>
                  <a:pt x="4411" y="320"/>
                </a:lnTo>
                <a:lnTo>
                  <a:pt x="4393" y="321"/>
                </a:lnTo>
                <a:lnTo>
                  <a:pt x="4347" y="321"/>
                </a:lnTo>
                <a:lnTo>
                  <a:pt x="4343" y="321"/>
                </a:lnTo>
                <a:lnTo>
                  <a:pt x="4309" y="321"/>
                </a:lnTo>
                <a:lnTo>
                  <a:pt x="4307" y="321"/>
                </a:lnTo>
                <a:lnTo>
                  <a:pt x="4298" y="321"/>
                </a:lnTo>
                <a:lnTo>
                  <a:pt x="4285" y="322"/>
                </a:lnTo>
                <a:lnTo>
                  <a:pt x="4279" y="322"/>
                </a:lnTo>
                <a:lnTo>
                  <a:pt x="4265" y="322"/>
                </a:lnTo>
                <a:lnTo>
                  <a:pt x="4244" y="321"/>
                </a:lnTo>
                <a:lnTo>
                  <a:pt x="4230" y="322"/>
                </a:lnTo>
                <a:lnTo>
                  <a:pt x="4223" y="323"/>
                </a:lnTo>
                <a:lnTo>
                  <a:pt x="4204" y="323"/>
                </a:lnTo>
                <a:lnTo>
                  <a:pt x="4193" y="325"/>
                </a:lnTo>
                <a:lnTo>
                  <a:pt x="4158" y="325"/>
                </a:lnTo>
                <a:lnTo>
                  <a:pt x="4151" y="325"/>
                </a:lnTo>
                <a:lnTo>
                  <a:pt x="4145" y="325"/>
                </a:lnTo>
                <a:lnTo>
                  <a:pt x="4119" y="325"/>
                </a:lnTo>
                <a:lnTo>
                  <a:pt x="4107" y="323"/>
                </a:lnTo>
                <a:lnTo>
                  <a:pt x="4098" y="322"/>
                </a:lnTo>
                <a:lnTo>
                  <a:pt x="4088" y="321"/>
                </a:lnTo>
                <a:lnTo>
                  <a:pt x="4074" y="319"/>
                </a:lnTo>
                <a:lnTo>
                  <a:pt x="4061" y="316"/>
                </a:lnTo>
                <a:lnTo>
                  <a:pt x="4053" y="312"/>
                </a:lnTo>
                <a:lnTo>
                  <a:pt x="4044" y="306"/>
                </a:lnTo>
                <a:lnTo>
                  <a:pt x="4033" y="304"/>
                </a:lnTo>
                <a:lnTo>
                  <a:pt x="4018" y="304"/>
                </a:lnTo>
                <a:lnTo>
                  <a:pt x="4009" y="302"/>
                </a:lnTo>
                <a:lnTo>
                  <a:pt x="3994" y="300"/>
                </a:lnTo>
                <a:lnTo>
                  <a:pt x="3983" y="299"/>
                </a:lnTo>
                <a:lnTo>
                  <a:pt x="3978" y="297"/>
                </a:lnTo>
                <a:lnTo>
                  <a:pt x="3966" y="294"/>
                </a:lnTo>
                <a:lnTo>
                  <a:pt x="3957" y="292"/>
                </a:lnTo>
                <a:lnTo>
                  <a:pt x="3945" y="289"/>
                </a:lnTo>
                <a:lnTo>
                  <a:pt x="3931" y="287"/>
                </a:lnTo>
                <a:lnTo>
                  <a:pt x="3923" y="286"/>
                </a:lnTo>
                <a:lnTo>
                  <a:pt x="3917" y="284"/>
                </a:lnTo>
                <a:lnTo>
                  <a:pt x="3907" y="289"/>
                </a:lnTo>
                <a:lnTo>
                  <a:pt x="3900" y="286"/>
                </a:lnTo>
                <a:lnTo>
                  <a:pt x="3893" y="286"/>
                </a:lnTo>
                <a:lnTo>
                  <a:pt x="3887" y="287"/>
                </a:lnTo>
                <a:lnTo>
                  <a:pt x="3875" y="284"/>
                </a:lnTo>
                <a:lnTo>
                  <a:pt x="3869" y="281"/>
                </a:lnTo>
                <a:lnTo>
                  <a:pt x="3858" y="279"/>
                </a:lnTo>
                <a:lnTo>
                  <a:pt x="3850" y="277"/>
                </a:lnTo>
                <a:lnTo>
                  <a:pt x="3840" y="275"/>
                </a:lnTo>
                <a:lnTo>
                  <a:pt x="3833" y="273"/>
                </a:lnTo>
                <a:lnTo>
                  <a:pt x="3829" y="270"/>
                </a:lnTo>
                <a:lnTo>
                  <a:pt x="3818" y="270"/>
                </a:lnTo>
                <a:lnTo>
                  <a:pt x="3811" y="273"/>
                </a:lnTo>
                <a:lnTo>
                  <a:pt x="3801" y="271"/>
                </a:lnTo>
                <a:lnTo>
                  <a:pt x="3793" y="270"/>
                </a:lnTo>
                <a:lnTo>
                  <a:pt x="3786" y="270"/>
                </a:lnTo>
                <a:lnTo>
                  <a:pt x="3777" y="270"/>
                </a:lnTo>
                <a:lnTo>
                  <a:pt x="3768" y="270"/>
                </a:lnTo>
                <a:lnTo>
                  <a:pt x="3761" y="270"/>
                </a:lnTo>
                <a:lnTo>
                  <a:pt x="3755" y="269"/>
                </a:lnTo>
                <a:lnTo>
                  <a:pt x="3747" y="268"/>
                </a:lnTo>
                <a:lnTo>
                  <a:pt x="3740" y="265"/>
                </a:lnTo>
                <a:lnTo>
                  <a:pt x="3725" y="264"/>
                </a:lnTo>
                <a:lnTo>
                  <a:pt x="3723" y="264"/>
                </a:lnTo>
                <a:lnTo>
                  <a:pt x="3713" y="262"/>
                </a:lnTo>
                <a:lnTo>
                  <a:pt x="3703" y="261"/>
                </a:lnTo>
                <a:lnTo>
                  <a:pt x="3697" y="261"/>
                </a:lnTo>
                <a:lnTo>
                  <a:pt x="3687" y="260"/>
                </a:lnTo>
                <a:lnTo>
                  <a:pt x="3683" y="260"/>
                </a:lnTo>
                <a:lnTo>
                  <a:pt x="3674" y="258"/>
                </a:lnTo>
                <a:lnTo>
                  <a:pt x="3669" y="257"/>
                </a:lnTo>
                <a:lnTo>
                  <a:pt x="3660" y="256"/>
                </a:lnTo>
                <a:lnTo>
                  <a:pt x="3657" y="256"/>
                </a:lnTo>
                <a:lnTo>
                  <a:pt x="3650" y="255"/>
                </a:lnTo>
                <a:lnTo>
                  <a:pt x="3643" y="254"/>
                </a:lnTo>
                <a:lnTo>
                  <a:pt x="3634" y="252"/>
                </a:lnTo>
                <a:lnTo>
                  <a:pt x="3631" y="252"/>
                </a:lnTo>
                <a:lnTo>
                  <a:pt x="3625" y="251"/>
                </a:lnTo>
                <a:lnTo>
                  <a:pt x="3620" y="250"/>
                </a:lnTo>
                <a:lnTo>
                  <a:pt x="3614" y="249"/>
                </a:lnTo>
                <a:lnTo>
                  <a:pt x="3611" y="248"/>
                </a:lnTo>
                <a:lnTo>
                  <a:pt x="3603" y="247"/>
                </a:lnTo>
                <a:lnTo>
                  <a:pt x="3598" y="247"/>
                </a:lnTo>
                <a:lnTo>
                  <a:pt x="3590" y="245"/>
                </a:lnTo>
                <a:lnTo>
                  <a:pt x="3581" y="245"/>
                </a:lnTo>
                <a:lnTo>
                  <a:pt x="3572" y="244"/>
                </a:lnTo>
                <a:lnTo>
                  <a:pt x="3561" y="244"/>
                </a:lnTo>
                <a:lnTo>
                  <a:pt x="3554" y="243"/>
                </a:lnTo>
                <a:lnTo>
                  <a:pt x="3543" y="239"/>
                </a:lnTo>
                <a:lnTo>
                  <a:pt x="3536" y="238"/>
                </a:lnTo>
                <a:lnTo>
                  <a:pt x="3529" y="237"/>
                </a:lnTo>
                <a:lnTo>
                  <a:pt x="3522" y="237"/>
                </a:lnTo>
                <a:lnTo>
                  <a:pt x="3514" y="237"/>
                </a:lnTo>
                <a:lnTo>
                  <a:pt x="3506" y="237"/>
                </a:lnTo>
                <a:lnTo>
                  <a:pt x="3499" y="236"/>
                </a:lnTo>
                <a:lnTo>
                  <a:pt x="3492" y="235"/>
                </a:lnTo>
                <a:lnTo>
                  <a:pt x="3482" y="232"/>
                </a:lnTo>
                <a:lnTo>
                  <a:pt x="3476" y="230"/>
                </a:lnTo>
                <a:lnTo>
                  <a:pt x="3467" y="229"/>
                </a:lnTo>
                <a:lnTo>
                  <a:pt x="3455" y="227"/>
                </a:lnTo>
                <a:lnTo>
                  <a:pt x="3445" y="224"/>
                </a:lnTo>
                <a:lnTo>
                  <a:pt x="3441" y="223"/>
                </a:lnTo>
                <a:lnTo>
                  <a:pt x="3433" y="223"/>
                </a:lnTo>
                <a:lnTo>
                  <a:pt x="3425" y="223"/>
                </a:lnTo>
                <a:lnTo>
                  <a:pt x="3419" y="223"/>
                </a:lnTo>
                <a:lnTo>
                  <a:pt x="3413" y="222"/>
                </a:lnTo>
                <a:lnTo>
                  <a:pt x="3410" y="221"/>
                </a:lnTo>
                <a:lnTo>
                  <a:pt x="3399" y="218"/>
                </a:lnTo>
                <a:lnTo>
                  <a:pt x="3393" y="223"/>
                </a:lnTo>
                <a:lnTo>
                  <a:pt x="3385" y="231"/>
                </a:lnTo>
                <a:lnTo>
                  <a:pt x="3377" y="231"/>
                </a:lnTo>
                <a:lnTo>
                  <a:pt x="3364" y="231"/>
                </a:lnTo>
                <a:lnTo>
                  <a:pt x="3352" y="231"/>
                </a:lnTo>
                <a:lnTo>
                  <a:pt x="3346" y="234"/>
                </a:lnTo>
                <a:lnTo>
                  <a:pt x="3330" y="235"/>
                </a:lnTo>
                <a:lnTo>
                  <a:pt x="3324" y="235"/>
                </a:lnTo>
                <a:lnTo>
                  <a:pt x="3314" y="234"/>
                </a:lnTo>
                <a:lnTo>
                  <a:pt x="3307" y="234"/>
                </a:lnTo>
                <a:lnTo>
                  <a:pt x="3300" y="239"/>
                </a:lnTo>
                <a:lnTo>
                  <a:pt x="3294" y="240"/>
                </a:lnTo>
                <a:lnTo>
                  <a:pt x="3286" y="241"/>
                </a:lnTo>
                <a:lnTo>
                  <a:pt x="3281" y="241"/>
                </a:lnTo>
                <a:lnTo>
                  <a:pt x="3274" y="240"/>
                </a:lnTo>
                <a:lnTo>
                  <a:pt x="3269" y="241"/>
                </a:lnTo>
                <a:lnTo>
                  <a:pt x="3259" y="241"/>
                </a:lnTo>
                <a:lnTo>
                  <a:pt x="3256" y="242"/>
                </a:lnTo>
                <a:lnTo>
                  <a:pt x="3245" y="243"/>
                </a:lnTo>
                <a:lnTo>
                  <a:pt x="3236" y="244"/>
                </a:lnTo>
                <a:lnTo>
                  <a:pt x="3228" y="245"/>
                </a:lnTo>
                <a:lnTo>
                  <a:pt x="3218" y="245"/>
                </a:lnTo>
                <a:lnTo>
                  <a:pt x="3211" y="244"/>
                </a:lnTo>
                <a:lnTo>
                  <a:pt x="3202" y="241"/>
                </a:lnTo>
                <a:lnTo>
                  <a:pt x="3196" y="240"/>
                </a:lnTo>
                <a:lnTo>
                  <a:pt x="3183" y="239"/>
                </a:lnTo>
                <a:lnTo>
                  <a:pt x="3176" y="241"/>
                </a:lnTo>
                <a:lnTo>
                  <a:pt x="3168" y="243"/>
                </a:lnTo>
                <a:lnTo>
                  <a:pt x="3162" y="245"/>
                </a:lnTo>
                <a:lnTo>
                  <a:pt x="3162" y="245"/>
                </a:lnTo>
                <a:lnTo>
                  <a:pt x="3157" y="248"/>
                </a:lnTo>
                <a:lnTo>
                  <a:pt x="3146" y="251"/>
                </a:lnTo>
                <a:lnTo>
                  <a:pt x="3141" y="251"/>
                </a:lnTo>
                <a:lnTo>
                  <a:pt x="3130" y="250"/>
                </a:lnTo>
                <a:lnTo>
                  <a:pt x="3116" y="249"/>
                </a:lnTo>
                <a:lnTo>
                  <a:pt x="3114" y="249"/>
                </a:lnTo>
                <a:lnTo>
                  <a:pt x="3100" y="251"/>
                </a:lnTo>
                <a:lnTo>
                  <a:pt x="3086" y="253"/>
                </a:lnTo>
                <a:lnTo>
                  <a:pt x="3076" y="255"/>
                </a:lnTo>
                <a:lnTo>
                  <a:pt x="3071" y="256"/>
                </a:lnTo>
                <a:lnTo>
                  <a:pt x="3056" y="256"/>
                </a:lnTo>
                <a:lnTo>
                  <a:pt x="3038" y="254"/>
                </a:lnTo>
                <a:lnTo>
                  <a:pt x="3036" y="254"/>
                </a:lnTo>
                <a:lnTo>
                  <a:pt x="3019" y="254"/>
                </a:lnTo>
                <a:lnTo>
                  <a:pt x="3016" y="254"/>
                </a:lnTo>
                <a:lnTo>
                  <a:pt x="3007" y="253"/>
                </a:lnTo>
                <a:lnTo>
                  <a:pt x="3001" y="252"/>
                </a:lnTo>
                <a:lnTo>
                  <a:pt x="2992" y="252"/>
                </a:lnTo>
                <a:lnTo>
                  <a:pt x="2992" y="252"/>
                </a:lnTo>
                <a:lnTo>
                  <a:pt x="2991" y="252"/>
                </a:lnTo>
                <a:lnTo>
                  <a:pt x="2984" y="252"/>
                </a:lnTo>
                <a:lnTo>
                  <a:pt x="2974" y="251"/>
                </a:lnTo>
                <a:lnTo>
                  <a:pt x="2964" y="251"/>
                </a:lnTo>
                <a:lnTo>
                  <a:pt x="2955" y="251"/>
                </a:lnTo>
                <a:lnTo>
                  <a:pt x="2945" y="251"/>
                </a:lnTo>
                <a:lnTo>
                  <a:pt x="2941" y="251"/>
                </a:lnTo>
                <a:lnTo>
                  <a:pt x="2928" y="251"/>
                </a:lnTo>
                <a:lnTo>
                  <a:pt x="2918" y="250"/>
                </a:lnTo>
                <a:lnTo>
                  <a:pt x="2907" y="251"/>
                </a:lnTo>
                <a:lnTo>
                  <a:pt x="2886" y="251"/>
                </a:lnTo>
                <a:lnTo>
                  <a:pt x="2863" y="250"/>
                </a:lnTo>
                <a:lnTo>
                  <a:pt x="2846" y="250"/>
                </a:lnTo>
                <a:lnTo>
                  <a:pt x="2833" y="249"/>
                </a:lnTo>
                <a:lnTo>
                  <a:pt x="2818" y="250"/>
                </a:lnTo>
                <a:lnTo>
                  <a:pt x="2797" y="251"/>
                </a:lnTo>
                <a:lnTo>
                  <a:pt x="2781" y="251"/>
                </a:lnTo>
                <a:lnTo>
                  <a:pt x="2780" y="251"/>
                </a:lnTo>
                <a:lnTo>
                  <a:pt x="2663" y="252"/>
                </a:lnTo>
                <a:lnTo>
                  <a:pt x="2549" y="250"/>
                </a:lnTo>
                <a:lnTo>
                  <a:pt x="2518" y="249"/>
                </a:lnTo>
                <a:lnTo>
                  <a:pt x="2488" y="247"/>
                </a:lnTo>
                <a:lnTo>
                  <a:pt x="2438" y="245"/>
                </a:lnTo>
                <a:lnTo>
                  <a:pt x="2343" y="241"/>
                </a:lnTo>
                <a:lnTo>
                  <a:pt x="2213" y="232"/>
                </a:lnTo>
                <a:lnTo>
                  <a:pt x="2199" y="231"/>
                </a:lnTo>
                <a:lnTo>
                  <a:pt x="2145" y="215"/>
                </a:lnTo>
                <a:lnTo>
                  <a:pt x="2064" y="203"/>
                </a:lnTo>
                <a:lnTo>
                  <a:pt x="2001" y="193"/>
                </a:lnTo>
                <a:lnTo>
                  <a:pt x="1954" y="187"/>
                </a:lnTo>
                <a:lnTo>
                  <a:pt x="1886" y="176"/>
                </a:lnTo>
                <a:lnTo>
                  <a:pt x="1750" y="160"/>
                </a:lnTo>
                <a:lnTo>
                  <a:pt x="1667" y="151"/>
                </a:lnTo>
                <a:lnTo>
                  <a:pt x="1562" y="149"/>
                </a:lnTo>
                <a:lnTo>
                  <a:pt x="1050" y="149"/>
                </a:lnTo>
                <a:lnTo>
                  <a:pt x="258" y="155"/>
                </a:lnTo>
                <a:lnTo>
                  <a:pt x="0" y="157"/>
                </a:lnTo>
                <a:lnTo>
                  <a:pt x="0" y="157"/>
                </a:lnTo>
                <a:close/>
              </a:path>
            </a:pathLst>
          </a:custGeom>
          <a:solidFill>
            <a:srgbClr val="CCFFCC"/>
          </a:solidFill>
          <a:ln w="9525">
            <a:noFill/>
            <a:round/>
            <a:headEnd/>
            <a:tailEnd/>
          </a:ln>
        </p:spPr>
        <p:txBody>
          <a:bodyPr/>
          <a:lstStyle/>
          <a:p>
            <a:endParaRPr lang="en-GB"/>
          </a:p>
        </p:txBody>
      </p:sp>
      <p:sp>
        <p:nvSpPr>
          <p:cNvPr id="61" name="Freeform 2456"/>
          <p:cNvSpPr>
            <a:spLocks/>
          </p:cNvSpPr>
          <p:nvPr>
            <p:custDataLst>
              <p:tags r:id="rId52"/>
            </p:custDataLst>
          </p:nvPr>
        </p:nvSpPr>
        <p:spPr bwMode="auto">
          <a:xfrm>
            <a:off x="400988" y="2308232"/>
            <a:ext cx="8161157" cy="337062"/>
          </a:xfrm>
          <a:custGeom>
            <a:avLst/>
            <a:gdLst/>
            <a:ahLst/>
            <a:cxnLst>
              <a:cxn ang="0">
                <a:pos x="2518" y="247"/>
              </a:cxn>
              <a:cxn ang="0">
                <a:pos x="2964" y="249"/>
              </a:cxn>
              <a:cxn ang="0">
                <a:pos x="3114" y="247"/>
              </a:cxn>
              <a:cxn ang="0">
                <a:pos x="3245" y="241"/>
              </a:cxn>
              <a:cxn ang="0">
                <a:pos x="3385" y="229"/>
              </a:cxn>
              <a:cxn ang="0">
                <a:pos x="3514" y="235"/>
              </a:cxn>
              <a:cxn ang="0">
                <a:pos x="3634" y="250"/>
              </a:cxn>
              <a:cxn ang="0">
                <a:pos x="3761" y="268"/>
              </a:cxn>
              <a:cxn ang="0">
                <a:pos x="3900" y="284"/>
              </a:cxn>
              <a:cxn ang="0">
                <a:pos x="4074" y="317"/>
              </a:cxn>
              <a:cxn ang="0">
                <a:pos x="4307" y="319"/>
              </a:cxn>
              <a:cxn ang="0">
                <a:pos x="4582" y="323"/>
              </a:cxn>
              <a:cxn ang="0">
                <a:pos x="4802" y="289"/>
              </a:cxn>
              <a:cxn ang="0">
                <a:pos x="4939" y="294"/>
              </a:cxn>
              <a:cxn ang="0">
                <a:pos x="5111" y="246"/>
              </a:cxn>
              <a:cxn ang="0">
                <a:pos x="5280" y="273"/>
              </a:cxn>
              <a:cxn ang="0">
                <a:pos x="5445" y="280"/>
              </a:cxn>
              <a:cxn ang="0">
                <a:pos x="5576" y="278"/>
              </a:cxn>
              <a:cxn ang="0">
                <a:pos x="5706" y="284"/>
              </a:cxn>
              <a:cxn ang="0">
                <a:pos x="5897" y="285"/>
              </a:cxn>
              <a:cxn ang="0">
                <a:pos x="6218" y="210"/>
              </a:cxn>
              <a:cxn ang="0">
                <a:pos x="6455" y="159"/>
              </a:cxn>
              <a:cxn ang="0">
                <a:pos x="6721" y="182"/>
              </a:cxn>
              <a:cxn ang="0">
                <a:pos x="6975" y="171"/>
              </a:cxn>
              <a:cxn ang="0">
                <a:pos x="7190" y="116"/>
              </a:cxn>
              <a:cxn ang="0">
                <a:pos x="7378" y="91"/>
              </a:cxn>
              <a:cxn ang="0">
                <a:pos x="7559" y="61"/>
              </a:cxn>
              <a:cxn ang="0">
                <a:pos x="7793" y="58"/>
              </a:cxn>
              <a:cxn ang="0">
                <a:pos x="8121" y="37"/>
              </a:cxn>
              <a:cxn ang="0">
                <a:pos x="8335" y="14"/>
              </a:cxn>
              <a:cxn ang="0">
                <a:pos x="8229" y="28"/>
              </a:cxn>
              <a:cxn ang="0">
                <a:pos x="7973" y="52"/>
              </a:cxn>
              <a:cxn ang="0">
                <a:pos x="7660" y="59"/>
              </a:cxn>
              <a:cxn ang="0">
                <a:pos x="7470" y="66"/>
              </a:cxn>
              <a:cxn ang="0">
                <a:pos x="7275" y="109"/>
              </a:cxn>
              <a:cxn ang="0">
                <a:pos x="7098" y="138"/>
              </a:cxn>
              <a:cxn ang="0">
                <a:pos x="6834" y="182"/>
              </a:cxn>
              <a:cxn ang="0">
                <a:pos x="6585" y="172"/>
              </a:cxn>
              <a:cxn ang="0">
                <a:pos x="6335" y="162"/>
              </a:cxn>
              <a:cxn ang="0">
                <a:pos x="6062" y="295"/>
              </a:cxn>
              <a:cxn ang="0">
                <a:pos x="5765" y="327"/>
              </a:cxn>
              <a:cxn ang="0">
                <a:pos x="5636" y="320"/>
              </a:cxn>
              <a:cxn ang="0">
                <a:pos x="5525" y="321"/>
              </a:cxn>
              <a:cxn ang="0">
                <a:pos x="5385" y="316"/>
              </a:cxn>
              <a:cxn ang="0">
                <a:pos x="5236" y="287"/>
              </a:cxn>
              <a:cxn ang="0">
                <a:pos x="5005" y="302"/>
              </a:cxn>
              <a:cxn ang="0">
                <a:pos x="4867" y="305"/>
              </a:cxn>
              <a:cxn ang="0">
                <a:pos x="4711" y="323"/>
              </a:cxn>
              <a:cxn ang="0">
                <a:pos x="4470" y="327"/>
              </a:cxn>
              <a:cxn ang="0">
                <a:pos x="4204" y="344"/>
              </a:cxn>
              <a:cxn ang="0">
                <a:pos x="3983" y="325"/>
              </a:cxn>
              <a:cxn ang="0">
                <a:pos x="3833" y="286"/>
              </a:cxn>
              <a:cxn ang="0">
                <a:pos x="3697" y="272"/>
              </a:cxn>
              <a:cxn ang="0">
                <a:pos x="3590" y="243"/>
              </a:cxn>
              <a:cxn ang="0">
                <a:pos x="3445" y="222"/>
              </a:cxn>
              <a:cxn ang="0">
                <a:pos x="3307" y="250"/>
              </a:cxn>
              <a:cxn ang="0">
                <a:pos x="3176" y="250"/>
              </a:cxn>
              <a:cxn ang="0">
                <a:pos x="3019" y="263"/>
              </a:cxn>
              <a:cxn ang="0">
                <a:pos x="2863" y="259"/>
              </a:cxn>
              <a:cxn ang="0">
                <a:pos x="2001" y="191"/>
              </a:cxn>
            </a:cxnLst>
            <a:rect l="0" t="0" r="r" b="b"/>
            <a:pathLst>
              <a:path w="8426" h="346">
                <a:moveTo>
                  <a:pt x="0" y="155"/>
                </a:moveTo>
                <a:lnTo>
                  <a:pt x="258" y="153"/>
                </a:lnTo>
                <a:lnTo>
                  <a:pt x="1050" y="147"/>
                </a:lnTo>
                <a:lnTo>
                  <a:pt x="1562" y="147"/>
                </a:lnTo>
                <a:lnTo>
                  <a:pt x="1667" y="149"/>
                </a:lnTo>
                <a:lnTo>
                  <a:pt x="1750" y="158"/>
                </a:lnTo>
                <a:lnTo>
                  <a:pt x="1886" y="174"/>
                </a:lnTo>
                <a:lnTo>
                  <a:pt x="1954" y="185"/>
                </a:lnTo>
                <a:lnTo>
                  <a:pt x="2001" y="191"/>
                </a:lnTo>
                <a:lnTo>
                  <a:pt x="2064" y="201"/>
                </a:lnTo>
                <a:lnTo>
                  <a:pt x="2145" y="213"/>
                </a:lnTo>
                <a:lnTo>
                  <a:pt x="2199" y="229"/>
                </a:lnTo>
                <a:lnTo>
                  <a:pt x="2213" y="230"/>
                </a:lnTo>
                <a:lnTo>
                  <a:pt x="2343" y="239"/>
                </a:lnTo>
                <a:lnTo>
                  <a:pt x="2438" y="243"/>
                </a:lnTo>
                <a:lnTo>
                  <a:pt x="2488" y="245"/>
                </a:lnTo>
                <a:lnTo>
                  <a:pt x="2518" y="247"/>
                </a:lnTo>
                <a:lnTo>
                  <a:pt x="2549" y="248"/>
                </a:lnTo>
                <a:lnTo>
                  <a:pt x="2663" y="250"/>
                </a:lnTo>
                <a:lnTo>
                  <a:pt x="2780" y="249"/>
                </a:lnTo>
                <a:lnTo>
                  <a:pt x="2781" y="249"/>
                </a:lnTo>
                <a:lnTo>
                  <a:pt x="2797" y="249"/>
                </a:lnTo>
                <a:lnTo>
                  <a:pt x="2818" y="248"/>
                </a:lnTo>
                <a:lnTo>
                  <a:pt x="2833" y="247"/>
                </a:lnTo>
                <a:lnTo>
                  <a:pt x="2846" y="248"/>
                </a:lnTo>
                <a:lnTo>
                  <a:pt x="2863" y="248"/>
                </a:lnTo>
                <a:lnTo>
                  <a:pt x="2886" y="249"/>
                </a:lnTo>
                <a:lnTo>
                  <a:pt x="2907" y="249"/>
                </a:lnTo>
                <a:lnTo>
                  <a:pt x="2918" y="248"/>
                </a:lnTo>
                <a:lnTo>
                  <a:pt x="2928" y="249"/>
                </a:lnTo>
                <a:lnTo>
                  <a:pt x="2941" y="249"/>
                </a:lnTo>
                <a:lnTo>
                  <a:pt x="2945" y="249"/>
                </a:lnTo>
                <a:lnTo>
                  <a:pt x="2955" y="249"/>
                </a:lnTo>
                <a:lnTo>
                  <a:pt x="2964" y="249"/>
                </a:lnTo>
                <a:lnTo>
                  <a:pt x="2974" y="249"/>
                </a:lnTo>
                <a:lnTo>
                  <a:pt x="2984" y="250"/>
                </a:lnTo>
                <a:lnTo>
                  <a:pt x="2991" y="250"/>
                </a:lnTo>
                <a:lnTo>
                  <a:pt x="2992" y="250"/>
                </a:lnTo>
                <a:lnTo>
                  <a:pt x="2992" y="250"/>
                </a:lnTo>
                <a:lnTo>
                  <a:pt x="3001" y="250"/>
                </a:lnTo>
                <a:lnTo>
                  <a:pt x="3007" y="251"/>
                </a:lnTo>
                <a:lnTo>
                  <a:pt x="3016" y="252"/>
                </a:lnTo>
                <a:lnTo>
                  <a:pt x="3019" y="252"/>
                </a:lnTo>
                <a:lnTo>
                  <a:pt x="3036" y="252"/>
                </a:lnTo>
                <a:lnTo>
                  <a:pt x="3038" y="252"/>
                </a:lnTo>
                <a:lnTo>
                  <a:pt x="3056" y="254"/>
                </a:lnTo>
                <a:lnTo>
                  <a:pt x="3071" y="254"/>
                </a:lnTo>
                <a:lnTo>
                  <a:pt x="3076" y="253"/>
                </a:lnTo>
                <a:lnTo>
                  <a:pt x="3086" y="251"/>
                </a:lnTo>
                <a:lnTo>
                  <a:pt x="3100" y="249"/>
                </a:lnTo>
                <a:lnTo>
                  <a:pt x="3114" y="247"/>
                </a:lnTo>
                <a:lnTo>
                  <a:pt x="3116" y="247"/>
                </a:lnTo>
                <a:lnTo>
                  <a:pt x="3130" y="248"/>
                </a:lnTo>
                <a:lnTo>
                  <a:pt x="3141" y="249"/>
                </a:lnTo>
                <a:lnTo>
                  <a:pt x="3146" y="249"/>
                </a:lnTo>
                <a:lnTo>
                  <a:pt x="3157" y="246"/>
                </a:lnTo>
                <a:lnTo>
                  <a:pt x="3162" y="243"/>
                </a:lnTo>
                <a:lnTo>
                  <a:pt x="3162" y="243"/>
                </a:lnTo>
                <a:lnTo>
                  <a:pt x="3168" y="241"/>
                </a:lnTo>
                <a:lnTo>
                  <a:pt x="3176" y="239"/>
                </a:lnTo>
                <a:lnTo>
                  <a:pt x="3183" y="237"/>
                </a:lnTo>
                <a:lnTo>
                  <a:pt x="3196" y="238"/>
                </a:lnTo>
                <a:lnTo>
                  <a:pt x="3202" y="239"/>
                </a:lnTo>
                <a:lnTo>
                  <a:pt x="3211" y="242"/>
                </a:lnTo>
                <a:lnTo>
                  <a:pt x="3218" y="243"/>
                </a:lnTo>
                <a:lnTo>
                  <a:pt x="3228" y="243"/>
                </a:lnTo>
                <a:lnTo>
                  <a:pt x="3236" y="242"/>
                </a:lnTo>
                <a:lnTo>
                  <a:pt x="3245" y="241"/>
                </a:lnTo>
                <a:lnTo>
                  <a:pt x="3256" y="240"/>
                </a:lnTo>
                <a:lnTo>
                  <a:pt x="3259" y="239"/>
                </a:lnTo>
                <a:lnTo>
                  <a:pt x="3269" y="239"/>
                </a:lnTo>
                <a:lnTo>
                  <a:pt x="3274" y="238"/>
                </a:lnTo>
                <a:lnTo>
                  <a:pt x="3281" y="239"/>
                </a:lnTo>
                <a:lnTo>
                  <a:pt x="3286" y="239"/>
                </a:lnTo>
                <a:lnTo>
                  <a:pt x="3294" y="238"/>
                </a:lnTo>
                <a:lnTo>
                  <a:pt x="3300" y="237"/>
                </a:lnTo>
                <a:lnTo>
                  <a:pt x="3307" y="232"/>
                </a:lnTo>
                <a:lnTo>
                  <a:pt x="3314" y="232"/>
                </a:lnTo>
                <a:lnTo>
                  <a:pt x="3324" y="233"/>
                </a:lnTo>
                <a:lnTo>
                  <a:pt x="3330" y="233"/>
                </a:lnTo>
                <a:lnTo>
                  <a:pt x="3346" y="232"/>
                </a:lnTo>
                <a:lnTo>
                  <a:pt x="3352" y="229"/>
                </a:lnTo>
                <a:lnTo>
                  <a:pt x="3364" y="229"/>
                </a:lnTo>
                <a:lnTo>
                  <a:pt x="3377" y="229"/>
                </a:lnTo>
                <a:lnTo>
                  <a:pt x="3385" y="229"/>
                </a:lnTo>
                <a:lnTo>
                  <a:pt x="3393" y="221"/>
                </a:lnTo>
                <a:lnTo>
                  <a:pt x="3399" y="216"/>
                </a:lnTo>
                <a:lnTo>
                  <a:pt x="3410" y="219"/>
                </a:lnTo>
                <a:lnTo>
                  <a:pt x="3413" y="220"/>
                </a:lnTo>
                <a:lnTo>
                  <a:pt x="3419" y="221"/>
                </a:lnTo>
                <a:lnTo>
                  <a:pt x="3425" y="221"/>
                </a:lnTo>
                <a:lnTo>
                  <a:pt x="3433" y="221"/>
                </a:lnTo>
                <a:lnTo>
                  <a:pt x="3441" y="221"/>
                </a:lnTo>
                <a:lnTo>
                  <a:pt x="3445" y="222"/>
                </a:lnTo>
                <a:lnTo>
                  <a:pt x="3455" y="225"/>
                </a:lnTo>
                <a:lnTo>
                  <a:pt x="3467" y="227"/>
                </a:lnTo>
                <a:lnTo>
                  <a:pt x="3476" y="228"/>
                </a:lnTo>
                <a:lnTo>
                  <a:pt x="3482" y="230"/>
                </a:lnTo>
                <a:lnTo>
                  <a:pt x="3492" y="233"/>
                </a:lnTo>
                <a:lnTo>
                  <a:pt x="3499" y="234"/>
                </a:lnTo>
                <a:lnTo>
                  <a:pt x="3506" y="235"/>
                </a:lnTo>
                <a:lnTo>
                  <a:pt x="3514" y="235"/>
                </a:lnTo>
                <a:lnTo>
                  <a:pt x="3522" y="235"/>
                </a:lnTo>
                <a:lnTo>
                  <a:pt x="3529" y="235"/>
                </a:lnTo>
                <a:lnTo>
                  <a:pt x="3536" y="236"/>
                </a:lnTo>
                <a:lnTo>
                  <a:pt x="3543" y="237"/>
                </a:lnTo>
                <a:lnTo>
                  <a:pt x="3554" y="241"/>
                </a:lnTo>
                <a:lnTo>
                  <a:pt x="3561" y="242"/>
                </a:lnTo>
                <a:lnTo>
                  <a:pt x="3572" y="242"/>
                </a:lnTo>
                <a:lnTo>
                  <a:pt x="3581" y="243"/>
                </a:lnTo>
                <a:lnTo>
                  <a:pt x="3590" y="243"/>
                </a:lnTo>
                <a:lnTo>
                  <a:pt x="3598" y="245"/>
                </a:lnTo>
                <a:lnTo>
                  <a:pt x="3603" y="245"/>
                </a:lnTo>
                <a:lnTo>
                  <a:pt x="3611" y="246"/>
                </a:lnTo>
                <a:lnTo>
                  <a:pt x="3614" y="247"/>
                </a:lnTo>
                <a:lnTo>
                  <a:pt x="3620" y="248"/>
                </a:lnTo>
                <a:lnTo>
                  <a:pt x="3625" y="249"/>
                </a:lnTo>
                <a:lnTo>
                  <a:pt x="3631" y="250"/>
                </a:lnTo>
                <a:lnTo>
                  <a:pt x="3634" y="250"/>
                </a:lnTo>
                <a:lnTo>
                  <a:pt x="3643" y="252"/>
                </a:lnTo>
                <a:lnTo>
                  <a:pt x="3650" y="253"/>
                </a:lnTo>
                <a:lnTo>
                  <a:pt x="3657" y="254"/>
                </a:lnTo>
                <a:lnTo>
                  <a:pt x="3660" y="254"/>
                </a:lnTo>
                <a:lnTo>
                  <a:pt x="3669" y="255"/>
                </a:lnTo>
                <a:lnTo>
                  <a:pt x="3674" y="256"/>
                </a:lnTo>
                <a:lnTo>
                  <a:pt x="3683" y="258"/>
                </a:lnTo>
                <a:lnTo>
                  <a:pt x="3687" y="258"/>
                </a:lnTo>
                <a:lnTo>
                  <a:pt x="3697" y="259"/>
                </a:lnTo>
                <a:lnTo>
                  <a:pt x="3703" y="259"/>
                </a:lnTo>
                <a:lnTo>
                  <a:pt x="3713" y="260"/>
                </a:lnTo>
                <a:lnTo>
                  <a:pt x="3723" y="262"/>
                </a:lnTo>
                <a:lnTo>
                  <a:pt x="3725" y="262"/>
                </a:lnTo>
                <a:lnTo>
                  <a:pt x="3740" y="263"/>
                </a:lnTo>
                <a:lnTo>
                  <a:pt x="3747" y="266"/>
                </a:lnTo>
                <a:lnTo>
                  <a:pt x="3755" y="267"/>
                </a:lnTo>
                <a:lnTo>
                  <a:pt x="3761" y="268"/>
                </a:lnTo>
                <a:lnTo>
                  <a:pt x="3768" y="268"/>
                </a:lnTo>
                <a:lnTo>
                  <a:pt x="3777" y="268"/>
                </a:lnTo>
                <a:lnTo>
                  <a:pt x="3786" y="268"/>
                </a:lnTo>
                <a:lnTo>
                  <a:pt x="3793" y="268"/>
                </a:lnTo>
                <a:lnTo>
                  <a:pt x="3801" y="269"/>
                </a:lnTo>
                <a:lnTo>
                  <a:pt x="3811" y="271"/>
                </a:lnTo>
                <a:lnTo>
                  <a:pt x="3818" y="268"/>
                </a:lnTo>
                <a:lnTo>
                  <a:pt x="3829" y="268"/>
                </a:lnTo>
                <a:lnTo>
                  <a:pt x="3833" y="271"/>
                </a:lnTo>
                <a:lnTo>
                  <a:pt x="3840" y="273"/>
                </a:lnTo>
                <a:lnTo>
                  <a:pt x="3850" y="275"/>
                </a:lnTo>
                <a:lnTo>
                  <a:pt x="3858" y="277"/>
                </a:lnTo>
                <a:lnTo>
                  <a:pt x="3869" y="279"/>
                </a:lnTo>
                <a:lnTo>
                  <a:pt x="3875" y="282"/>
                </a:lnTo>
                <a:lnTo>
                  <a:pt x="3887" y="285"/>
                </a:lnTo>
                <a:lnTo>
                  <a:pt x="3893" y="284"/>
                </a:lnTo>
                <a:lnTo>
                  <a:pt x="3900" y="284"/>
                </a:lnTo>
                <a:lnTo>
                  <a:pt x="3907" y="287"/>
                </a:lnTo>
                <a:lnTo>
                  <a:pt x="3917" y="282"/>
                </a:lnTo>
                <a:lnTo>
                  <a:pt x="3923" y="284"/>
                </a:lnTo>
                <a:lnTo>
                  <a:pt x="3931" y="285"/>
                </a:lnTo>
                <a:lnTo>
                  <a:pt x="3945" y="287"/>
                </a:lnTo>
                <a:lnTo>
                  <a:pt x="3957" y="290"/>
                </a:lnTo>
                <a:lnTo>
                  <a:pt x="3966" y="292"/>
                </a:lnTo>
                <a:lnTo>
                  <a:pt x="3978" y="295"/>
                </a:lnTo>
                <a:lnTo>
                  <a:pt x="3983" y="297"/>
                </a:lnTo>
                <a:lnTo>
                  <a:pt x="3994" y="298"/>
                </a:lnTo>
                <a:lnTo>
                  <a:pt x="4009" y="300"/>
                </a:lnTo>
                <a:lnTo>
                  <a:pt x="4018" y="302"/>
                </a:lnTo>
                <a:lnTo>
                  <a:pt x="4033" y="302"/>
                </a:lnTo>
                <a:lnTo>
                  <a:pt x="4044" y="304"/>
                </a:lnTo>
                <a:lnTo>
                  <a:pt x="4053" y="310"/>
                </a:lnTo>
                <a:lnTo>
                  <a:pt x="4061" y="314"/>
                </a:lnTo>
                <a:lnTo>
                  <a:pt x="4074" y="317"/>
                </a:lnTo>
                <a:lnTo>
                  <a:pt x="4088" y="319"/>
                </a:lnTo>
                <a:lnTo>
                  <a:pt x="4098" y="320"/>
                </a:lnTo>
                <a:lnTo>
                  <a:pt x="4107" y="321"/>
                </a:lnTo>
                <a:lnTo>
                  <a:pt x="4119" y="323"/>
                </a:lnTo>
                <a:lnTo>
                  <a:pt x="4145" y="323"/>
                </a:lnTo>
                <a:lnTo>
                  <a:pt x="4151" y="323"/>
                </a:lnTo>
                <a:lnTo>
                  <a:pt x="4158" y="323"/>
                </a:lnTo>
                <a:lnTo>
                  <a:pt x="4193" y="323"/>
                </a:lnTo>
                <a:lnTo>
                  <a:pt x="4204" y="321"/>
                </a:lnTo>
                <a:lnTo>
                  <a:pt x="4223" y="321"/>
                </a:lnTo>
                <a:lnTo>
                  <a:pt x="4230" y="320"/>
                </a:lnTo>
                <a:lnTo>
                  <a:pt x="4244" y="319"/>
                </a:lnTo>
                <a:lnTo>
                  <a:pt x="4265" y="320"/>
                </a:lnTo>
                <a:lnTo>
                  <a:pt x="4279" y="320"/>
                </a:lnTo>
                <a:lnTo>
                  <a:pt x="4285" y="320"/>
                </a:lnTo>
                <a:lnTo>
                  <a:pt x="4298" y="319"/>
                </a:lnTo>
                <a:lnTo>
                  <a:pt x="4307" y="319"/>
                </a:lnTo>
                <a:lnTo>
                  <a:pt x="4309" y="319"/>
                </a:lnTo>
                <a:lnTo>
                  <a:pt x="4343" y="319"/>
                </a:lnTo>
                <a:lnTo>
                  <a:pt x="4347" y="319"/>
                </a:lnTo>
                <a:lnTo>
                  <a:pt x="4393" y="319"/>
                </a:lnTo>
                <a:lnTo>
                  <a:pt x="4411" y="318"/>
                </a:lnTo>
                <a:lnTo>
                  <a:pt x="4432" y="317"/>
                </a:lnTo>
                <a:lnTo>
                  <a:pt x="4437" y="316"/>
                </a:lnTo>
                <a:lnTo>
                  <a:pt x="4461" y="316"/>
                </a:lnTo>
                <a:lnTo>
                  <a:pt x="4470" y="316"/>
                </a:lnTo>
                <a:lnTo>
                  <a:pt x="4485" y="317"/>
                </a:lnTo>
                <a:lnTo>
                  <a:pt x="4500" y="318"/>
                </a:lnTo>
                <a:lnTo>
                  <a:pt x="4512" y="319"/>
                </a:lnTo>
                <a:lnTo>
                  <a:pt x="4527" y="319"/>
                </a:lnTo>
                <a:lnTo>
                  <a:pt x="4541" y="319"/>
                </a:lnTo>
                <a:lnTo>
                  <a:pt x="4561" y="321"/>
                </a:lnTo>
                <a:lnTo>
                  <a:pt x="4572" y="321"/>
                </a:lnTo>
                <a:lnTo>
                  <a:pt x="4582" y="323"/>
                </a:lnTo>
                <a:lnTo>
                  <a:pt x="4604" y="321"/>
                </a:lnTo>
                <a:lnTo>
                  <a:pt x="4612" y="321"/>
                </a:lnTo>
                <a:lnTo>
                  <a:pt x="4626" y="321"/>
                </a:lnTo>
                <a:lnTo>
                  <a:pt x="4641" y="319"/>
                </a:lnTo>
                <a:lnTo>
                  <a:pt x="4658" y="317"/>
                </a:lnTo>
                <a:lnTo>
                  <a:pt x="4666" y="316"/>
                </a:lnTo>
                <a:lnTo>
                  <a:pt x="4681" y="314"/>
                </a:lnTo>
                <a:lnTo>
                  <a:pt x="4693" y="311"/>
                </a:lnTo>
                <a:lnTo>
                  <a:pt x="4711" y="306"/>
                </a:lnTo>
                <a:lnTo>
                  <a:pt x="4721" y="305"/>
                </a:lnTo>
                <a:lnTo>
                  <a:pt x="4742" y="301"/>
                </a:lnTo>
                <a:lnTo>
                  <a:pt x="4760" y="302"/>
                </a:lnTo>
                <a:lnTo>
                  <a:pt x="4772" y="302"/>
                </a:lnTo>
                <a:lnTo>
                  <a:pt x="4783" y="298"/>
                </a:lnTo>
                <a:lnTo>
                  <a:pt x="4791" y="293"/>
                </a:lnTo>
                <a:lnTo>
                  <a:pt x="4797" y="291"/>
                </a:lnTo>
                <a:lnTo>
                  <a:pt x="4802" y="289"/>
                </a:lnTo>
                <a:lnTo>
                  <a:pt x="4808" y="287"/>
                </a:lnTo>
                <a:lnTo>
                  <a:pt x="4818" y="288"/>
                </a:lnTo>
                <a:lnTo>
                  <a:pt x="4824" y="290"/>
                </a:lnTo>
                <a:lnTo>
                  <a:pt x="4834" y="291"/>
                </a:lnTo>
                <a:lnTo>
                  <a:pt x="4841" y="292"/>
                </a:lnTo>
                <a:lnTo>
                  <a:pt x="4848" y="293"/>
                </a:lnTo>
                <a:lnTo>
                  <a:pt x="4852" y="294"/>
                </a:lnTo>
                <a:lnTo>
                  <a:pt x="4861" y="294"/>
                </a:lnTo>
                <a:lnTo>
                  <a:pt x="4867" y="294"/>
                </a:lnTo>
                <a:lnTo>
                  <a:pt x="4875" y="294"/>
                </a:lnTo>
                <a:lnTo>
                  <a:pt x="4883" y="293"/>
                </a:lnTo>
                <a:lnTo>
                  <a:pt x="4890" y="294"/>
                </a:lnTo>
                <a:lnTo>
                  <a:pt x="4900" y="294"/>
                </a:lnTo>
                <a:lnTo>
                  <a:pt x="4907" y="294"/>
                </a:lnTo>
                <a:lnTo>
                  <a:pt x="4920" y="294"/>
                </a:lnTo>
                <a:lnTo>
                  <a:pt x="4930" y="294"/>
                </a:lnTo>
                <a:lnTo>
                  <a:pt x="4939" y="294"/>
                </a:lnTo>
                <a:lnTo>
                  <a:pt x="4948" y="292"/>
                </a:lnTo>
                <a:lnTo>
                  <a:pt x="4954" y="291"/>
                </a:lnTo>
                <a:lnTo>
                  <a:pt x="4960" y="290"/>
                </a:lnTo>
                <a:lnTo>
                  <a:pt x="4964" y="290"/>
                </a:lnTo>
                <a:lnTo>
                  <a:pt x="4968" y="289"/>
                </a:lnTo>
                <a:lnTo>
                  <a:pt x="4978" y="289"/>
                </a:lnTo>
                <a:lnTo>
                  <a:pt x="4982" y="288"/>
                </a:lnTo>
                <a:lnTo>
                  <a:pt x="4994" y="287"/>
                </a:lnTo>
                <a:lnTo>
                  <a:pt x="5005" y="286"/>
                </a:lnTo>
                <a:lnTo>
                  <a:pt x="5014" y="285"/>
                </a:lnTo>
                <a:lnTo>
                  <a:pt x="5027" y="281"/>
                </a:lnTo>
                <a:lnTo>
                  <a:pt x="5038" y="278"/>
                </a:lnTo>
                <a:lnTo>
                  <a:pt x="5047" y="274"/>
                </a:lnTo>
                <a:lnTo>
                  <a:pt x="5059" y="264"/>
                </a:lnTo>
                <a:lnTo>
                  <a:pt x="5076" y="250"/>
                </a:lnTo>
                <a:lnTo>
                  <a:pt x="5095" y="250"/>
                </a:lnTo>
                <a:lnTo>
                  <a:pt x="5111" y="246"/>
                </a:lnTo>
                <a:lnTo>
                  <a:pt x="5129" y="239"/>
                </a:lnTo>
                <a:lnTo>
                  <a:pt x="5151" y="227"/>
                </a:lnTo>
                <a:lnTo>
                  <a:pt x="5170" y="220"/>
                </a:lnTo>
                <a:lnTo>
                  <a:pt x="5195" y="240"/>
                </a:lnTo>
                <a:lnTo>
                  <a:pt x="5204" y="255"/>
                </a:lnTo>
                <a:lnTo>
                  <a:pt x="5214" y="256"/>
                </a:lnTo>
                <a:lnTo>
                  <a:pt x="5222" y="259"/>
                </a:lnTo>
                <a:lnTo>
                  <a:pt x="5231" y="261"/>
                </a:lnTo>
                <a:lnTo>
                  <a:pt x="5236" y="263"/>
                </a:lnTo>
                <a:lnTo>
                  <a:pt x="5240" y="264"/>
                </a:lnTo>
                <a:lnTo>
                  <a:pt x="5249" y="268"/>
                </a:lnTo>
                <a:lnTo>
                  <a:pt x="5253" y="269"/>
                </a:lnTo>
                <a:lnTo>
                  <a:pt x="5259" y="271"/>
                </a:lnTo>
                <a:lnTo>
                  <a:pt x="5262" y="272"/>
                </a:lnTo>
                <a:lnTo>
                  <a:pt x="5269" y="272"/>
                </a:lnTo>
                <a:lnTo>
                  <a:pt x="5273" y="273"/>
                </a:lnTo>
                <a:lnTo>
                  <a:pt x="5280" y="273"/>
                </a:lnTo>
                <a:lnTo>
                  <a:pt x="5288" y="273"/>
                </a:lnTo>
                <a:lnTo>
                  <a:pt x="5300" y="273"/>
                </a:lnTo>
                <a:lnTo>
                  <a:pt x="5313" y="274"/>
                </a:lnTo>
                <a:lnTo>
                  <a:pt x="5319" y="274"/>
                </a:lnTo>
                <a:lnTo>
                  <a:pt x="5332" y="275"/>
                </a:lnTo>
                <a:lnTo>
                  <a:pt x="5342" y="275"/>
                </a:lnTo>
                <a:lnTo>
                  <a:pt x="5353" y="276"/>
                </a:lnTo>
                <a:lnTo>
                  <a:pt x="5372" y="277"/>
                </a:lnTo>
                <a:lnTo>
                  <a:pt x="5385" y="277"/>
                </a:lnTo>
                <a:lnTo>
                  <a:pt x="5390" y="277"/>
                </a:lnTo>
                <a:lnTo>
                  <a:pt x="5394" y="277"/>
                </a:lnTo>
                <a:lnTo>
                  <a:pt x="5403" y="277"/>
                </a:lnTo>
                <a:lnTo>
                  <a:pt x="5407" y="277"/>
                </a:lnTo>
                <a:lnTo>
                  <a:pt x="5413" y="278"/>
                </a:lnTo>
                <a:lnTo>
                  <a:pt x="5421" y="278"/>
                </a:lnTo>
                <a:lnTo>
                  <a:pt x="5433" y="279"/>
                </a:lnTo>
                <a:lnTo>
                  <a:pt x="5445" y="280"/>
                </a:lnTo>
                <a:lnTo>
                  <a:pt x="5456" y="281"/>
                </a:lnTo>
                <a:lnTo>
                  <a:pt x="5469" y="282"/>
                </a:lnTo>
                <a:lnTo>
                  <a:pt x="5480" y="284"/>
                </a:lnTo>
                <a:lnTo>
                  <a:pt x="5489" y="284"/>
                </a:lnTo>
                <a:lnTo>
                  <a:pt x="5500" y="284"/>
                </a:lnTo>
                <a:lnTo>
                  <a:pt x="5504" y="284"/>
                </a:lnTo>
                <a:lnTo>
                  <a:pt x="5510" y="282"/>
                </a:lnTo>
                <a:lnTo>
                  <a:pt x="5517" y="282"/>
                </a:lnTo>
                <a:lnTo>
                  <a:pt x="5525" y="281"/>
                </a:lnTo>
                <a:lnTo>
                  <a:pt x="5532" y="280"/>
                </a:lnTo>
                <a:lnTo>
                  <a:pt x="5535" y="280"/>
                </a:lnTo>
                <a:lnTo>
                  <a:pt x="5541" y="279"/>
                </a:lnTo>
                <a:lnTo>
                  <a:pt x="5549" y="277"/>
                </a:lnTo>
                <a:lnTo>
                  <a:pt x="5560" y="277"/>
                </a:lnTo>
                <a:lnTo>
                  <a:pt x="5563" y="277"/>
                </a:lnTo>
                <a:lnTo>
                  <a:pt x="5572" y="278"/>
                </a:lnTo>
                <a:lnTo>
                  <a:pt x="5576" y="278"/>
                </a:lnTo>
                <a:lnTo>
                  <a:pt x="5581" y="279"/>
                </a:lnTo>
                <a:lnTo>
                  <a:pt x="5586" y="279"/>
                </a:lnTo>
                <a:lnTo>
                  <a:pt x="5595" y="280"/>
                </a:lnTo>
                <a:lnTo>
                  <a:pt x="5603" y="282"/>
                </a:lnTo>
                <a:lnTo>
                  <a:pt x="5610" y="284"/>
                </a:lnTo>
                <a:lnTo>
                  <a:pt x="5614" y="284"/>
                </a:lnTo>
                <a:lnTo>
                  <a:pt x="5621" y="285"/>
                </a:lnTo>
                <a:lnTo>
                  <a:pt x="5626" y="285"/>
                </a:lnTo>
                <a:lnTo>
                  <a:pt x="5636" y="284"/>
                </a:lnTo>
                <a:lnTo>
                  <a:pt x="5648" y="284"/>
                </a:lnTo>
                <a:lnTo>
                  <a:pt x="5655" y="284"/>
                </a:lnTo>
                <a:lnTo>
                  <a:pt x="5662" y="282"/>
                </a:lnTo>
                <a:lnTo>
                  <a:pt x="5666" y="282"/>
                </a:lnTo>
                <a:lnTo>
                  <a:pt x="5677" y="282"/>
                </a:lnTo>
                <a:lnTo>
                  <a:pt x="5689" y="284"/>
                </a:lnTo>
                <a:lnTo>
                  <a:pt x="5696" y="284"/>
                </a:lnTo>
                <a:lnTo>
                  <a:pt x="5706" y="284"/>
                </a:lnTo>
                <a:lnTo>
                  <a:pt x="5722" y="284"/>
                </a:lnTo>
                <a:lnTo>
                  <a:pt x="5726" y="284"/>
                </a:lnTo>
                <a:lnTo>
                  <a:pt x="5730" y="282"/>
                </a:lnTo>
                <a:lnTo>
                  <a:pt x="5737" y="282"/>
                </a:lnTo>
                <a:lnTo>
                  <a:pt x="5741" y="289"/>
                </a:lnTo>
                <a:lnTo>
                  <a:pt x="5748" y="294"/>
                </a:lnTo>
                <a:lnTo>
                  <a:pt x="5754" y="293"/>
                </a:lnTo>
                <a:lnTo>
                  <a:pt x="5760" y="292"/>
                </a:lnTo>
                <a:lnTo>
                  <a:pt x="5765" y="291"/>
                </a:lnTo>
                <a:lnTo>
                  <a:pt x="5776" y="291"/>
                </a:lnTo>
                <a:lnTo>
                  <a:pt x="5786" y="289"/>
                </a:lnTo>
                <a:lnTo>
                  <a:pt x="5802" y="289"/>
                </a:lnTo>
                <a:lnTo>
                  <a:pt x="5820" y="289"/>
                </a:lnTo>
                <a:lnTo>
                  <a:pt x="5833" y="288"/>
                </a:lnTo>
                <a:lnTo>
                  <a:pt x="5864" y="286"/>
                </a:lnTo>
                <a:lnTo>
                  <a:pt x="5877" y="286"/>
                </a:lnTo>
                <a:lnTo>
                  <a:pt x="5897" y="285"/>
                </a:lnTo>
                <a:lnTo>
                  <a:pt x="5916" y="282"/>
                </a:lnTo>
                <a:lnTo>
                  <a:pt x="5935" y="280"/>
                </a:lnTo>
                <a:lnTo>
                  <a:pt x="5958" y="277"/>
                </a:lnTo>
                <a:lnTo>
                  <a:pt x="5969" y="276"/>
                </a:lnTo>
                <a:lnTo>
                  <a:pt x="5980" y="275"/>
                </a:lnTo>
                <a:lnTo>
                  <a:pt x="6007" y="271"/>
                </a:lnTo>
                <a:lnTo>
                  <a:pt x="6022" y="268"/>
                </a:lnTo>
                <a:lnTo>
                  <a:pt x="6050" y="264"/>
                </a:lnTo>
                <a:lnTo>
                  <a:pt x="6062" y="263"/>
                </a:lnTo>
                <a:lnTo>
                  <a:pt x="6079" y="261"/>
                </a:lnTo>
                <a:lnTo>
                  <a:pt x="6107" y="255"/>
                </a:lnTo>
                <a:lnTo>
                  <a:pt x="6126" y="252"/>
                </a:lnTo>
                <a:lnTo>
                  <a:pt x="6140" y="249"/>
                </a:lnTo>
                <a:lnTo>
                  <a:pt x="6164" y="241"/>
                </a:lnTo>
                <a:lnTo>
                  <a:pt x="6179" y="236"/>
                </a:lnTo>
                <a:lnTo>
                  <a:pt x="6197" y="228"/>
                </a:lnTo>
                <a:lnTo>
                  <a:pt x="6218" y="210"/>
                </a:lnTo>
                <a:lnTo>
                  <a:pt x="6228" y="205"/>
                </a:lnTo>
                <a:lnTo>
                  <a:pt x="6242" y="207"/>
                </a:lnTo>
                <a:lnTo>
                  <a:pt x="6260" y="201"/>
                </a:lnTo>
                <a:lnTo>
                  <a:pt x="6274" y="187"/>
                </a:lnTo>
                <a:lnTo>
                  <a:pt x="6282" y="176"/>
                </a:lnTo>
                <a:lnTo>
                  <a:pt x="6297" y="165"/>
                </a:lnTo>
                <a:lnTo>
                  <a:pt x="6306" y="163"/>
                </a:lnTo>
                <a:lnTo>
                  <a:pt x="6324" y="161"/>
                </a:lnTo>
                <a:lnTo>
                  <a:pt x="6335" y="162"/>
                </a:lnTo>
                <a:lnTo>
                  <a:pt x="6351" y="162"/>
                </a:lnTo>
                <a:lnTo>
                  <a:pt x="6367" y="162"/>
                </a:lnTo>
                <a:lnTo>
                  <a:pt x="6383" y="162"/>
                </a:lnTo>
                <a:lnTo>
                  <a:pt x="6399" y="161"/>
                </a:lnTo>
                <a:lnTo>
                  <a:pt x="6421" y="161"/>
                </a:lnTo>
                <a:lnTo>
                  <a:pt x="6425" y="161"/>
                </a:lnTo>
                <a:lnTo>
                  <a:pt x="6437" y="160"/>
                </a:lnTo>
                <a:lnTo>
                  <a:pt x="6455" y="159"/>
                </a:lnTo>
                <a:lnTo>
                  <a:pt x="6472" y="160"/>
                </a:lnTo>
                <a:lnTo>
                  <a:pt x="6485" y="161"/>
                </a:lnTo>
                <a:lnTo>
                  <a:pt x="6499" y="163"/>
                </a:lnTo>
                <a:lnTo>
                  <a:pt x="6514" y="165"/>
                </a:lnTo>
                <a:lnTo>
                  <a:pt x="6531" y="169"/>
                </a:lnTo>
                <a:lnTo>
                  <a:pt x="6539" y="169"/>
                </a:lnTo>
                <a:lnTo>
                  <a:pt x="6552" y="169"/>
                </a:lnTo>
                <a:lnTo>
                  <a:pt x="6567" y="172"/>
                </a:lnTo>
                <a:lnTo>
                  <a:pt x="6585" y="172"/>
                </a:lnTo>
                <a:lnTo>
                  <a:pt x="6597" y="174"/>
                </a:lnTo>
                <a:lnTo>
                  <a:pt x="6617" y="176"/>
                </a:lnTo>
                <a:lnTo>
                  <a:pt x="6639" y="181"/>
                </a:lnTo>
                <a:lnTo>
                  <a:pt x="6653" y="182"/>
                </a:lnTo>
                <a:lnTo>
                  <a:pt x="6670" y="183"/>
                </a:lnTo>
                <a:lnTo>
                  <a:pt x="6687" y="184"/>
                </a:lnTo>
                <a:lnTo>
                  <a:pt x="6705" y="183"/>
                </a:lnTo>
                <a:lnTo>
                  <a:pt x="6721" y="182"/>
                </a:lnTo>
                <a:lnTo>
                  <a:pt x="6734" y="182"/>
                </a:lnTo>
                <a:lnTo>
                  <a:pt x="6753" y="183"/>
                </a:lnTo>
                <a:lnTo>
                  <a:pt x="6759" y="183"/>
                </a:lnTo>
                <a:lnTo>
                  <a:pt x="6768" y="183"/>
                </a:lnTo>
                <a:lnTo>
                  <a:pt x="6780" y="182"/>
                </a:lnTo>
                <a:lnTo>
                  <a:pt x="6788" y="182"/>
                </a:lnTo>
                <a:lnTo>
                  <a:pt x="6804" y="182"/>
                </a:lnTo>
                <a:lnTo>
                  <a:pt x="6827" y="182"/>
                </a:lnTo>
                <a:lnTo>
                  <a:pt x="6834" y="182"/>
                </a:lnTo>
                <a:lnTo>
                  <a:pt x="6840" y="182"/>
                </a:lnTo>
                <a:lnTo>
                  <a:pt x="6865" y="182"/>
                </a:lnTo>
                <a:lnTo>
                  <a:pt x="6888" y="179"/>
                </a:lnTo>
                <a:lnTo>
                  <a:pt x="6902" y="178"/>
                </a:lnTo>
                <a:lnTo>
                  <a:pt x="6917" y="177"/>
                </a:lnTo>
                <a:lnTo>
                  <a:pt x="6936" y="175"/>
                </a:lnTo>
                <a:lnTo>
                  <a:pt x="6956" y="173"/>
                </a:lnTo>
                <a:lnTo>
                  <a:pt x="6975" y="171"/>
                </a:lnTo>
                <a:lnTo>
                  <a:pt x="6990" y="170"/>
                </a:lnTo>
                <a:lnTo>
                  <a:pt x="7016" y="165"/>
                </a:lnTo>
                <a:lnTo>
                  <a:pt x="7032" y="163"/>
                </a:lnTo>
                <a:lnTo>
                  <a:pt x="7045" y="161"/>
                </a:lnTo>
                <a:lnTo>
                  <a:pt x="7059" y="157"/>
                </a:lnTo>
                <a:lnTo>
                  <a:pt x="7068" y="151"/>
                </a:lnTo>
                <a:lnTo>
                  <a:pt x="7079" y="146"/>
                </a:lnTo>
                <a:lnTo>
                  <a:pt x="7092" y="140"/>
                </a:lnTo>
                <a:lnTo>
                  <a:pt x="7098" y="138"/>
                </a:lnTo>
                <a:lnTo>
                  <a:pt x="7114" y="137"/>
                </a:lnTo>
                <a:lnTo>
                  <a:pt x="7126" y="129"/>
                </a:lnTo>
                <a:lnTo>
                  <a:pt x="7138" y="126"/>
                </a:lnTo>
                <a:lnTo>
                  <a:pt x="7151" y="120"/>
                </a:lnTo>
                <a:lnTo>
                  <a:pt x="7159" y="121"/>
                </a:lnTo>
                <a:lnTo>
                  <a:pt x="7171" y="116"/>
                </a:lnTo>
                <a:lnTo>
                  <a:pt x="7183" y="116"/>
                </a:lnTo>
                <a:lnTo>
                  <a:pt x="7190" y="116"/>
                </a:lnTo>
                <a:lnTo>
                  <a:pt x="7200" y="111"/>
                </a:lnTo>
                <a:lnTo>
                  <a:pt x="7209" y="104"/>
                </a:lnTo>
                <a:lnTo>
                  <a:pt x="7213" y="104"/>
                </a:lnTo>
                <a:lnTo>
                  <a:pt x="7222" y="104"/>
                </a:lnTo>
                <a:lnTo>
                  <a:pt x="7232" y="105"/>
                </a:lnTo>
                <a:lnTo>
                  <a:pt x="7243" y="106"/>
                </a:lnTo>
                <a:lnTo>
                  <a:pt x="7254" y="107"/>
                </a:lnTo>
                <a:lnTo>
                  <a:pt x="7265" y="110"/>
                </a:lnTo>
                <a:lnTo>
                  <a:pt x="7275" y="109"/>
                </a:lnTo>
                <a:lnTo>
                  <a:pt x="7285" y="107"/>
                </a:lnTo>
                <a:lnTo>
                  <a:pt x="7300" y="105"/>
                </a:lnTo>
                <a:lnTo>
                  <a:pt x="7314" y="103"/>
                </a:lnTo>
                <a:lnTo>
                  <a:pt x="7324" y="100"/>
                </a:lnTo>
                <a:lnTo>
                  <a:pt x="7333" y="98"/>
                </a:lnTo>
                <a:lnTo>
                  <a:pt x="7347" y="96"/>
                </a:lnTo>
                <a:lnTo>
                  <a:pt x="7368" y="93"/>
                </a:lnTo>
                <a:lnTo>
                  <a:pt x="7378" y="91"/>
                </a:lnTo>
                <a:lnTo>
                  <a:pt x="7387" y="90"/>
                </a:lnTo>
                <a:lnTo>
                  <a:pt x="7402" y="86"/>
                </a:lnTo>
                <a:lnTo>
                  <a:pt x="7409" y="85"/>
                </a:lnTo>
                <a:lnTo>
                  <a:pt x="7418" y="84"/>
                </a:lnTo>
                <a:lnTo>
                  <a:pt x="7432" y="69"/>
                </a:lnTo>
                <a:lnTo>
                  <a:pt x="7443" y="68"/>
                </a:lnTo>
                <a:lnTo>
                  <a:pt x="7452" y="67"/>
                </a:lnTo>
                <a:lnTo>
                  <a:pt x="7460" y="66"/>
                </a:lnTo>
                <a:lnTo>
                  <a:pt x="7470" y="66"/>
                </a:lnTo>
                <a:lnTo>
                  <a:pt x="7478" y="65"/>
                </a:lnTo>
                <a:lnTo>
                  <a:pt x="7486" y="63"/>
                </a:lnTo>
                <a:lnTo>
                  <a:pt x="7501" y="62"/>
                </a:lnTo>
                <a:lnTo>
                  <a:pt x="7511" y="62"/>
                </a:lnTo>
                <a:lnTo>
                  <a:pt x="7525" y="61"/>
                </a:lnTo>
                <a:lnTo>
                  <a:pt x="7538" y="61"/>
                </a:lnTo>
                <a:lnTo>
                  <a:pt x="7551" y="61"/>
                </a:lnTo>
                <a:lnTo>
                  <a:pt x="7559" y="61"/>
                </a:lnTo>
                <a:lnTo>
                  <a:pt x="7563" y="61"/>
                </a:lnTo>
                <a:lnTo>
                  <a:pt x="7570" y="60"/>
                </a:lnTo>
                <a:lnTo>
                  <a:pt x="7578" y="60"/>
                </a:lnTo>
                <a:lnTo>
                  <a:pt x="7594" y="60"/>
                </a:lnTo>
                <a:lnTo>
                  <a:pt x="7607" y="59"/>
                </a:lnTo>
                <a:lnTo>
                  <a:pt x="7618" y="59"/>
                </a:lnTo>
                <a:lnTo>
                  <a:pt x="7628" y="59"/>
                </a:lnTo>
                <a:lnTo>
                  <a:pt x="7647" y="59"/>
                </a:lnTo>
                <a:lnTo>
                  <a:pt x="7660" y="59"/>
                </a:lnTo>
                <a:lnTo>
                  <a:pt x="7670" y="59"/>
                </a:lnTo>
                <a:lnTo>
                  <a:pt x="7687" y="58"/>
                </a:lnTo>
                <a:lnTo>
                  <a:pt x="7704" y="57"/>
                </a:lnTo>
                <a:lnTo>
                  <a:pt x="7716" y="57"/>
                </a:lnTo>
                <a:lnTo>
                  <a:pt x="7732" y="57"/>
                </a:lnTo>
                <a:lnTo>
                  <a:pt x="7751" y="57"/>
                </a:lnTo>
                <a:lnTo>
                  <a:pt x="7771" y="57"/>
                </a:lnTo>
                <a:lnTo>
                  <a:pt x="7793" y="58"/>
                </a:lnTo>
                <a:lnTo>
                  <a:pt x="7819" y="59"/>
                </a:lnTo>
                <a:lnTo>
                  <a:pt x="7840" y="58"/>
                </a:lnTo>
                <a:lnTo>
                  <a:pt x="7850" y="58"/>
                </a:lnTo>
                <a:lnTo>
                  <a:pt x="7876" y="57"/>
                </a:lnTo>
                <a:lnTo>
                  <a:pt x="7895" y="57"/>
                </a:lnTo>
                <a:lnTo>
                  <a:pt x="7908" y="56"/>
                </a:lnTo>
                <a:lnTo>
                  <a:pt x="7938" y="55"/>
                </a:lnTo>
                <a:lnTo>
                  <a:pt x="7958" y="53"/>
                </a:lnTo>
                <a:lnTo>
                  <a:pt x="7973" y="52"/>
                </a:lnTo>
                <a:lnTo>
                  <a:pt x="7985" y="52"/>
                </a:lnTo>
                <a:lnTo>
                  <a:pt x="7996" y="52"/>
                </a:lnTo>
                <a:lnTo>
                  <a:pt x="8014" y="48"/>
                </a:lnTo>
                <a:lnTo>
                  <a:pt x="8028" y="46"/>
                </a:lnTo>
                <a:lnTo>
                  <a:pt x="8048" y="44"/>
                </a:lnTo>
                <a:lnTo>
                  <a:pt x="8073" y="43"/>
                </a:lnTo>
                <a:lnTo>
                  <a:pt x="8102" y="40"/>
                </a:lnTo>
                <a:lnTo>
                  <a:pt x="8121" y="37"/>
                </a:lnTo>
                <a:lnTo>
                  <a:pt x="8135" y="36"/>
                </a:lnTo>
                <a:lnTo>
                  <a:pt x="8148" y="34"/>
                </a:lnTo>
                <a:lnTo>
                  <a:pt x="8161" y="33"/>
                </a:lnTo>
                <a:lnTo>
                  <a:pt x="8175" y="33"/>
                </a:lnTo>
                <a:lnTo>
                  <a:pt x="8186" y="32"/>
                </a:lnTo>
                <a:lnTo>
                  <a:pt x="8195" y="31"/>
                </a:lnTo>
                <a:lnTo>
                  <a:pt x="8206" y="29"/>
                </a:lnTo>
                <a:lnTo>
                  <a:pt x="8221" y="29"/>
                </a:lnTo>
                <a:lnTo>
                  <a:pt x="8229" y="28"/>
                </a:lnTo>
                <a:lnTo>
                  <a:pt x="8243" y="27"/>
                </a:lnTo>
                <a:lnTo>
                  <a:pt x="8254" y="26"/>
                </a:lnTo>
                <a:lnTo>
                  <a:pt x="8264" y="23"/>
                </a:lnTo>
                <a:lnTo>
                  <a:pt x="8277" y="22"/>
                </a:lnTo>
                <a:lnTo>
                  <a:pt x="8292" y="20"/>
                </a:lnTo>
                <a:lnTo>
                  <a:pt x="8308" y="18"/>
                </a:lnTo>
                <a:lnTo>
                  <a:pt x="8320" y="16"/>
                </a:lnTo>
                <a:lnTo>
                  <a:pt x="8335" y="14"/>
                </a:lnTo>
                <a:lnTo>
                  <a:pt x="8349" y="9"/>
                </a:lnTo>
                <a:lnTo>
                  <a:pt x="8366" y="8"/>
                </a:lnTo>
                <a:lnTo>
                  <a:pt x="8402" y="3"/>
                </a:lnTo>
                <a:lnTo>
                  <a:pt x="8426" y="0"/>
                </a:lnTo>
                <a:lnTo>
                  <a:pt x="8426" y="0"/>
                </a:lnTo>
                <a:lnTo>
                  <a:pt x="8402" y="3"/>
                </a:lnTo>
                <a:lnTo>
                  <a:pt x="8366" y="8"/>
                </a:lnTo>
                <a:lnTo>
                  <a:pt x="8349" y="9"/>
                </a:lnTo>
                <a:lnTo>
                  <a:pt x="8335" y="14"/>
                </a:lnTo>
                <a:lnTo>
                  <a:pt x="8320" y="16"/>
                </a:lnTo>
                <a:lnTo>
                  <a:pt x="8308" y="18"/>
                </a:lnTo>
                <a:lnTo>
                  <a:pt x="8292" y="20"/>
                </a:lnTo>
                <a:lnTo>
                  <a:pt x="8277" y="22"/>
                </a:lnTo>
                <a:lnTo>
                  <a:pt x="8264" y="23"/>
                </a:lnTo>
                <a:lnTo>
                  <a:pt x="8254" y="26"/>
                </a:lnTo>
                <a:lnTo>
                  <a:pt x="8243" y="27"/>
                </a:lnTo>
                <a:lnTo>
                  <a:pt x="8229" y="28"/>
                </a:lnTo>
                <a:lnTo>
                  <a:pt x="8221" y="29"/>
                </a:lnTo>
                <a:lnTo>
                  <a:pt x="8206" y="29"/>
                </a:lnTo>
                <a:lnTo>
                  <a:pt x="8195" y="31"/>
                </a:lnTo>
                <a:lnTo>
                  <a:pt x="8186" y="32"/>
                </a:lnTo>
                <a:lnTo>
                  <a:pt x="8175" y="33"/>
                </a:lnTo>
                <a:lnTo>
                  <a:pt x="8161" y="33"/>
                </a:lnTo>
                <a:lnTo>
                  <a:pt x="8148" y="34"/>
                </a:lnTo>
                <a:lnTo>
                  <a:pt x="8135" y="36"/>
                </a:lnTo>
                <a:lnTo>
                  <a:pt x="8121" y="37"/>
                </a:lnTo>
                <a:lnTo>
                  <a:pt x="8102" y="40"/>
                </a:lnTo>
                <a:lnTo>
                  <a:pt x="8073" y="43"/>
                </a:lnTo>
                <a:lnTo>
                  <a:pt x="8048" y="44"/>
                </a:lnTo>
                <a:lnTo>
                  <a:pt x="8028" y="46"/>
                </a:lnTo>
                <a:lnTo>
                  <a:pt x="8014" y="48"/>
                </a:lnTo>
                <a:lnTo>
                  <a:pt x="7996" y="52"/>
                </a:lnTo>
                <a:lnTo>
                  <a:pt x="7985" y="52"/>
                </a:lnTo>
                <a:lnTo>
                  <a:pt x="7973" y="52"/>
                </a:lnTo>
                <a:lnTo>
                  <a:pt x="7958" y="53"/>
                </a:lnTo>
                <a:lnTo>
                  <a:pt x="7938" y="55"/>
                </a:lnTo>
                <a:lnTo>
                  <a:pt x="7908" y="56"/>
                </a:lnTo>
                <a:lnTo>
                  <a:pt x="7895" y="57"/>
                </a:lnTo>
                <a:lnTo>
                  <a:pt x="7876" y="57"/>
                </a:lnTo>
                <a:lnTo>
                  <a:pt x="7850" y="58"/>
                </a:lnTo>
                <a:lnTo>
                  <a:pt x="7840" y="58"/>
                </a:lnTo>
                <a:lnTo>
                  <a:pt x="7819" y="59"/>
                </a:lnTo>
                <a:lnTo>
                  <a:pt x="7793" y="58"/>
                </a:lnTo>
                <a:lnTo>
                  <a:pt x="7771" y="57"/>
                </a:lnTo>
                <a:lnTo>
                  <a:pt x="7751" y="57"/>
                </a:lnTo>
                <a:lnTo>
                  <a:pt x="7732" y="57"/>
                </a:lnTo>
                <a:lnTo>
                  <a:pt x="7716" y="57"/>
                </a:lnTo>
                <a:lnTo>
                  <a:pt x="7704" y="57"/>
                </a:lnTo>
                <a:lnTo>
                  <a:pt x="7687" y="58"/>
                </a:lnTo>
                <a:lnTo>
                  <a:pt x="7670" y="59"/>
                </a:lnTo>
                <a:lnTo>
                  <a:pt x="7660" y="59"/>
                </a:lnTo>
                <a:lnTo>
                  <a:pt x="7647" y="59"/>
                </a:lnTo>
                <a:lnTo>
                  <a:pt x="7628" y="59"/>
                </a:lnTo>
                <a:lnTo>
                  <a:pt x="7618" y="59"/>
                </a:lnTo>
                <a:lnTo>
                  <a:pt x="7607" y="59"/>
                </a:lnTo>
                <a:lnTo>
                  <a:pt x="7594" y="60"/>
                </a:lnTo>
                <a:lnTo>
                  <a:pt x="7578" y="60"/>
                </a:lnTo>
                <a:lnTo>
                  <a:pt x="7570" y="60"/>
                </a:lnTo>
                <a:lnTo>
                  <a:pt x="7563" y="61"/>
                </a:lnTo>
                <a:lnTo>
                  <a:pt x="7559" y="61"/>
                </a:lnTo>
                <a:lnTo>
                  <a:pt x="7551" y="61"/>
                </a:lnTo>
                <a:lnTo>
                  <a:pt x="7538" y="61"/>
                </a:lnTo>
                <a:lnTo>
                  <a:pt x="7525" y="61"/>
                </a:lnTo>
                <a:lnTo>
                  <a:pt x="7511" y="62"/>
                </a:lnTo>
                <a:lnTo>
                  <a:pt x="7501" y="62"/>
                </a:lnTo>
                <a:lnTo>
                  <a:pt x="7486" y="63"/>
                </a:lnTo>
                <a:lnTo>
                  <a:pt x="7478" y="65"/>
                </a:lnTo>
                <a:lnTo>
                  <a:pt x="7470" y="66"/>
                </a:lnTo>
                <a:lnTo>
                  <a:pt x="7460" y="66"/>
                </a:lnTo>
                <a:lnTo>
                  <a:pt x="7452" y="67"/>
                </a:lnTo>
                <a:lnTo>
                  <a:pt x="7443" y="68"/>
                </a:lnTo>
                <a:lnTo>
                  <a:pt x="7432" y="69"/>
                </a:lnTo>
                <a:lnTo>
                  <a:pt x="7418" y="84"/>
                </a:lnTo>
                <a:lnTo>
                  <a:pt x="7409" y="85"/>
                </a:lnTo>
                <a:lnTo>
                  <a:pt x="7402" y="86"/>
                </a:lnTo>
                <a:lnTo>
                  <a:pt x="7387" y="90"/>
                </a:lnTo>
                <a:lnTo>
                  <a:pt x="7378" y="91"/>
                </a:lnTo>
                <a:lnTo>
                  <a:pt x="7368" y="93"/>
                </a:lnTo>
                <a:lnTo>
                  <a:pt x="7347" y="96"/>
                </a:lnTo>
                <a:lnTo>
                  <a:pt x="7333" y="98"/>
                </a:lnTo>
                <a:lnTo>
                  <a:pt x="7324" y="100"/>
                </a:lnTo>
                <a:lnTo>
                  <a:pt x="7314" y="103"/>
                </a:lnTo>
                <a:lnTo>
                  <a:pt x="7300" y="105"/>
                </a:lnTo>
                <a:lnTo>
                  <a:pt x="7285" y="107"/>
                </a:lnTo>
                <a:lnTo>
                  <a:pt x="7275" y="109"/>
                </a:lnTo>
                <a:lnTo>
                  <a:pt x="7265" y="110"/>
                </a:lnTo>
                <a:lnTo>
                  <a:pt x="7254" y="107"/>
                </a:lnTo>
                <a:lnTo>
                  <a:pt x="7243" y="106"/>
                </a:lnTo>
                <a:lnTo>
                  <a:pt x="7232" y="105"/>
                </a:lnTo>
                <a:lnTo>
                  <a:pt x="7222" y="104"/>
                </a:lnTo>
                <a:lnTo>
                  <a:pt x="7213" y="104"/>
                </a:lnTo>
                <a:lnTo>
                  <a:pt x="7209" y="104"/>
                </a:lnTo>
                <a:lnTo>
                  <a:pt x="7200" y="111"/>
                </a:lnTo>
                <a:lnTo>
                  <a:pt x="7190" y="116"/>
                </a:lnTo>
                <a:lnTo>
                  <a:pt x="7183" y="116"/>
                </a:lnTo>
                <a:lnTo>
                  <a:pt x="7171" y="116"/>
                </a:lnTo>
                <a:lnTo>
                  <a:pt x="7159" y="121"/>
                </a:lnTo>
                <a:lnTo>
                  <a:pt x="7151" y="120"/>
                </a:lnTo>
                <a:lnTo>
                  <a:pt x="7138" y="126"/>
                </a:lnTo>
                <a:lnTo>
                  <a:pt x="7126" y="129"/>
                </a:lnTo>
                <a:lnTo>
                  <a:pt x="7114" y="137"/>
                </a:lnTo>
                <a:lnTo>
                  <a:pt x="7098" y="138"/>
                </a:lnTo>
                <a:lnTo>
                  <a:pt x="7092" y="140"/>
                </a:lnTo>
                <a:lnTo>
                  <a:pt x="7079" y="146"/>
                </a:lnTo>
                <a:lnTo>
                  <a:pt x="7068" y="151"/>
                </a:lnTo>
                <a:lnTo>
                  <a:pt x="7059" y="157"/>
                </a:lnTo>
                <a:lnTo>
                  <a:pt x="7045" y="161"/>
                </a:lnTo>
                <a:lnTo>
                  <a:pt x="7032" y="163"/>
                </a:lnTo>
                <a:lnTo>
                  <a:pt x="7016" y="165"/>
                </a:lnTo>
                <a:lnTo>
                  <a:pt x="6990" y="170"/>
                </a:lnTo>
                <a:lnTo>
                  <a:pt x="6975" y="171"/>
                </a:lnTo>
                <a:lnTo>
                  <a:pt x="6956" y="173"/>
                </a:lnTo>
                <a:lnTo>
                  <a:pt x="6936" y="175"/>
                </a:lnTo>
                <a:lnTo>
                  <a:pt x="6917" y="177"/>
                </a:lnTo>
                <a:lnTo>
                  <a:pt x="6902" y="178"/>
                </a:lnTo>
                <a:lnTo>
                  <a:pt x="6888" y="179"/>
                </a:lnTo>
                <a:lnTo>
                  <a:pt x="6865" y="182"/>
                </a:lnTo>
                <a:lnTo>
                  <a:pt x="6840" y="182"/>
                </a:lnTo>
                <a:lnTo>
                  <a:pt x="6834" y="182"/>
                </a:lnTo>
                <a:lnTo>
                  <a:pt x="6827" y="182"/>
                </a:lnTo>
                <a:lnTo>
                  <a:pt x="6804" y="182"/>
                </a:lnTo>
                <a:lnTo>
                  <a:pt x="6788" y="182"/>
                </a:lnTo>
                <a:lnTo>
                  <a:pt x="6780" y="182"/>
                </a:lnTo>
                <a:lnTo>
                  <a:pt x="6768" y="183"/>
                </a:lnTo>
                <a:lnTo>
                  <a:pt x="6759" y="183"/>
                </a:lnTo>
                <a:lnTo>
                  <a:pt x="6753" y="183"/>
                </a:lnTo>
                <a:lnTo>
                  <a:pt x="6734" y="182"/>
                </a:lnTo>
                <a:lnTo>
                  <a:pt x="6721" y="182"/>
                </a:lnTo>
                <a:lnTo>
                  <a:pt x="6705" y="183"/>
                </a:lnTo>
                <a:lnTo>
                  <a:pt x="6687" y="184"/>
                </a:lnTo>
                <a:lnTo>
                  <a:pt x="6670" y="183"/>
                </a:lnTo>
                <a:lnTo>
                  <a:pt x="6653" y="182"/>
                </a:lnTo>
                <a:lnTo>
                  <a:pt x="6639" y="181"/>
                </a:lnTo>
                <a:lnTo>
                  <a:pt x="6617" y="176"/>
                </a:lnTo>
                <a:lnTo>
                  <a:pt x="6597" y="174"/>
                </a:lnTo>
                <a:lnTo>
                  <a:pt x="6585" y="172"/>
                </a:lnTo>
                <a:lnTo>
                  <a:pt x="6567" y="172"/>
                </a:lnTo>
                <a:lnTo>
                  <a:pt x="6552" y="169"/>
                </a:lnTo>
                <a:lnTo>
                  <a:pt x="6539" y="169"/>
                </a:lnTo>
                <a:lnTo>
                  <a:pt x="6531" y="169"/>
                </a:lnTo>
                <a:lnTo>
                  <a:pt x="6514" y="165"/>
                </a:lnTo>
                <a:lnTo>
                  <a:pt x="6499" y="163"/>
                </a:lnTo>
                <a:lnTo>
                  <a:pt x="6485" y="161"/>
                </a:lnTo>
                <a:lnTo>
                  <a:pt x="6472" y="160"/>
                </a:lnTo>
                <a:lnTo>
                  <a:pt x="6455" y="159"/>
                </a:lnTo>
                <a:lnTo>
                  <a:pt x="6437" y="160"/>
                </a:lnTo>
                <a:lnTo>
                  <a:pt x="6425" y="161"/>
                </a:lnTo>
                <a:lnTo>
                  <a:pt x="6421" y="161"/>
                </a:lnTo>
                <a:lnTo>
                  <a:pt x="6399" y="161"/>
                </a:lnTo>
                <a:lnTo>
                  <a:pt x="6383" y="162"/>
                </a:lnTo>
                <a:lnTo>
                  <a:pt x="6367" y="162"/>
                </a:lnTo>
                <a:lnTo>
                  <a:pt x="6351" y="162"/>
                </a:lnTo>
                <a:lnTo>
                  <a:pt x="6335" y="162"/>
                </a:lnTo>
                <a:lnTo>
                  <a:pt x="6324" y="161"/>
                </a:lnTo>
                <a:lnTo>
                  <a:pt x="6306" y="163"/>
                </a:lnTo>
                <a:lnTo>
                  <a:pt x="6297" y="174"/>
                </a:lnTo>
                <a:lnTo>
                  <a:pt x="6282" y="197"/>
                </a:lnTo>
                <a:lnTo>
                  <a:pt x="6274" y="204"/>
                </a:lnTo>
                <a:lnTo>
                  <a:pt x="6260" y="214"/>
                </a:lnTo>
                <a:lnTo>
                  <a:pt x="6242" y="226"/>
                </a:lnTo>
                <a:lnTo>
                  <a:pt x="6228" y="222"/>
                </a:lnTo>
                <a:lnTo>
                  <a:pt x="6218" y="225"/>
                </a:lnTo>
                <a:lnTo>
                  <a:pt x="6197" y="242"/>
                </a:lnTo>
                <a:lnTo>
                  <a:pt x="6179" y="247"/>
                </a:lnTo>
                <a:lnTo>
                  <a:pt x="6164" y="255"/>
                </a:lnTo>
                <a:lnTo>
                  <a:pt x="6140" y="266"/>
                </a:lnTo>
                <a:lnTo>
                  <a:pt x="6126" y="273"/>
                </a:lnTo>
                <a:lnTo>
                  <a:pt x="6107" y="282"/>
                </a:lnTo>
                <a:lnTo>
                  <a:pt x="6079" y="291"/>
                </a:lnTo>
                <a:lnTo>
                  <a:pt x="6062" y="295"/>
                </a:lnTo>
                <a:lnTo>
                  <a:pt x="6050" y="299"/>
                </a:lnTo>
                <a:lnTo>
                  <a:pt x="6022" y="305"/>
                </a:lnTo>
                <a:lnTo>
                  <a:pt x="6007" y="307"/>
                </a:lnTo>
                <a:lnTo>
                  <a:pt x="5980" y="311"/>
                </a:lnTo>
                <a:lnTo>
                  <a:pt x="5969" y="312"/>
                </a:lnTo>
                <a:lnTo>
                  <a:pt x="5958" y="314"/>
                </a:lnTo>
                <a:lnTo>
                  <a:pt x="5935" y="319"/>
                </a:lnTo>
                <a:lnTo>
                  <a:pt x="5916" y="323"/>
                </a:lnTo>
                <a:lnTo>
                  <a:pt x="5897" y="325"/>
                </a:lnTo>
                <a:lnTo>
                  <a:pt x="5877" y="326"/>
                </a:lnTo>
                <a:lnTo>
                  <a:pt x="5864" y="328"/>
                </a:lnTo>
                <a:lnTo>
                  <a:pt x="5833" y="330"/>
                </a:lnTo>
                <a:lnTo>
                  <a:pt x="5820" y="331"/>
                </a:lnTo>
                <a:lnTo>
                  <a:pt x="5802" y="332"/>
                </a:lnTo>
                <a:lnTo>
                  <a:pt x="5786" y="332"/>
                </a:lnTo>
                <a:lnTo>
                  <a:pt x="5776" y="332"/>
                </a:lnTo>
                <a:lnTo>
                  <a:pt x="5765" y="327"/>
                </a:lnTo>
                <a:lnTo>
                  <a:pt x="5760" y="324"/>
                </a:lnTo>
                <a:lnTo>
                  <a:pt x="5754" y="324"/>
                </a:lnTo>
                <a:lnTo>
                  <a:pt x="5748" y="325"/>
                </a:lnTo>
                <a:lnTo>
                  <a:pt x="5741" y="325"/>
                </a:lnTo>
                <a:lnTo>
                  <a:pt x="5737" y="326"/>
                </a:lnTo>
                <a:lnTo>
                  <a:pt x="5730" y="326"/>
                </a:lnTo>
                <a:lnTo>
                  <a:pt x="5726" y="326"/>
                </a:lnTo>
                <a:lnTo>
                  <a:pt x="5722" y="326"/>
                </a:lnTo>
                <a:lnTo>
                  <a:pt x="5706" y="327"/>
                </a:lnTo>
                <a:lnTo>
                  <a:pt x="5696" y="328"/>
                </a:lnTo>
                <a:lnTo>
                  <a:pt x="5689" y="328"/>
                </a:lnTo>
                <a:lnTo>
                  <a:pt x="5677" y="326"/>
                </a:lnTo>
                <a:lnTo>
                  <a:pt x="5666" y="325"/>
                </a:lnTo>
                <a:lnTo>
                  <a:pt x="5662" y="325"/>
                </a:lnTo>
                <a:lnTo>
                  <a:pt x="5655" y="324"/>
                </a:lnTo>
                <a:lnTo>
                  <a:pt x="5648" y="323"/>
                </a:lnTo>
                <a:lnTo>
                  <a:pt x="5636" y="320"/>
                </a:lnTo>
                <a:lnTo>
                  <a:pt x="5626" y="315"/>
                </a:lnTo>
                <a:lnTo>
                  <a:pt x="5621" y="313"/>
                </a:lnTo>
                <a:lnTo>
                  <a:pt x="5614" y="311"/>
                </a:lnTo>
                <a:lnTo>
                  <a:pt x="5610" y="308"/>
                </a:lnTo>
                <a:lnTo>
                  <a:pt x="5603" y="308"/>
                </a:lnTo>
                <a:lnTo>
                  <a:pt x="5595" y="310"/>
                </a:lnTo>
                <a:lnTo>
                  <a:pt x="5586" y="311"/>
                </a:lnTo>
                <a:lnTo>
                  <a:pt x="5581" y="311"/>
                </a:lnTo>
                <a:lnTo>
                  <a:pt x="5576" y="312"/>
                </a:lnTo>
                <a:lnTo>
                  <a:pt x="5572" y="312"/>
                </a:lnTo>
                <a:lnTo>
                  <a:pt x="5563" y="310"/>
                </a:lnTo>
                <a:lnTo>
                  <a:pt x="5560" y="310"/>
                </a:lnTo>
                <a:lnTo>
                  <a:pt x="5549" y="312"/>
                </a:lnTo>
                <a:lnTo>
                  <a:pt x="5541" y="316"/>
                </a:lnTo>
                <a:lnTo>
                  <a:pt x="5535" y="317"/>
                </a:lnTo>
                <a:lnTo>
                  <a:pt x="5532" y="318"/>
                </a:lnTo>
                <a:lnTo>
                  <a:pt x="5525" y="321"/>
                </a:lnTo>
                <a:lnTo>
                  <a:pt x="5517" y="323"/>
                </a:lnTo>
                <a:lnTo>
                  <a:pt x="5510" y="324"/>
                </a:lnTo>
                <a:lnTo>
                  <a:pt x="5504" y="326"/>
                </a:lnTo>
                <a:lnTo>
                  <a:pt x="5500" y="326"/>
                </a:lnTo>
                <a:lnTo>
                  <a:pt x="5489" y="327"/>
                </a:lnTo>
                <a:lnTo>
                  <a:pt x="5480" y="327"/>
                </a:lnTo>
                <a:lnTo>
                  <a:pt x="5469" y="327"/>
                </a:lnTo>
                <a:lnTo>
                  <a:pt x="5456" y="326"/>
                </a:lnTo>
                <a:lnTo>
                  <a:pt x="5445" y="324"/>
                </a:lnTo>
                <a:lnTo>
                  <a:pt x="5433" y="321"/>
                </a:lnTo>
                <a:lnTo>
                  <a:pt x="5421" y="320"/>
                </a:lnTo>
                <a:lnTo>
                  <a:pt x="5413" y="319"/>
                </a:lnTo>
                <a:lnTo>
                  <a:pt x="5407" y="318"/>
                </a:lnTo>
                <a:lnTo>
                  <a:pt x="5403" y="317"/>
                </a:lnTo>
                <a:lnTo>
                  <a:pt x="5394" y="316"/>
                </a:lnTo>
                <a:lnTo>
                  <a:pt x="5390" y="316"/>
                </a:lnTo>
                <a:lnTo>
                  <a:pt x="5385" y="316"/>
                </a:lnTo>
                <a:lnTo>
                  <a:pt x="5372" y="314"/>
                </a:lnTo>
                <a:lnTo>
                  <a:pt x="5353" y="313"/>
                </a:lnTo>
                <a:lnTo>
                  <a:pt x="5342" y="311"/>
                </a:lnTo>
                <a:lnTo>
                  <a:pt x="5332" y="306"/>
                </a:lnTo>
                <a:lnTo>
                  <a:pt x="5319" y="302"/>
                </a:lnTo>
                <a:lnTo>
                  <a:pt x="5313" y="298"/>
                </a:lnTo>
                <a:lnTo>
                  <a:pt x="5300" y="294"/>
                </a:lnTo>
                <a:lnTo>
                  <a:pt x="5288" y="293"/>
                </a:lnTo>
                <a:lnTo>
                  <a:pt x="5280" y="291"/>
                </a:lnTo>
                <a:lnTo>
                  <a:pt x="5273" y="290"/>
                </a:lnTo>
                <a:lnTo>
                  <a:pt x="5269" y="290"/>
                </a:lnTo>
                <a:lnTo>
                  <a:pt x="5262" y="289"/>
                </a:lnTo>
                <a:lnTo>
                  <a:pt x="5259" y="288"/>
                </a:lnTo>
                <a:lnTo>
                  <a:pt x="5253" y="288"/>
                </a:lnTo>
                <a:lnTo>
                  <a:pt x="5249" y="288"/>
                </a:lnTo>
                <a:lnTo>
                  <a:pt x="5240" y="287"/>
                </a:lnTo>
                <a:lnTo>
                  <a:pt x="5236" y="287"/>
                </a:lnTo>
                <a:lnTo>
                  <a:pt x="5231" y="287"/>
                </a:lnTo>
                <a:lnTo>
                  <a:pt x="5222" y="274"/>
                </a:lnTo>
                <a:lnTo>
                  <a:pt x="5214" y="272"/>
                </a:lnTo>
                <a:lnTo>
                  <a:pt x="5204" y="269"/>
                </a:lnTo>
                <a:lnTo>
                  <a:pt x="5195" y="240"/>
                </a:lnTo>
                <a:lnTo>
                  <a:pt x="5170" y="220"/>
                </a:lnTo>
                <a:lnTo>
                  <a:pt x="5151" y="227"/>
                </a:lnTo>
                <a:lnTo>
                  <a:pt x="5129" y="239"/>
                </a:lnTo>
                <a:lnTo>
                  <a:pt x="5111" y="246"/>
                </a:lnTo>
                <a:lnTo>
                  <a:pt x="5095" y="250"/>
                </a:lnTo>
                <a:lnTo>
                  <a:pt x="5076" y="250"/>
                </a:lnTo>
                <a:lnTo>
                  <a:pt x="5059" y="268"/>
                </a:lnTo>
                <a:lnTo>
                  <a:pt x="5047" y="285"/>
                </a:lnTo>
                <a:lnTo>
                  <a:pt x="5038" y="291"/>
                </a:lnTo>
                <a:lnTo>
                  <a:pt x="5027" y="297"/>
                </a:lnTo>
                <a:lnTo>
                  <a:pt x="5014" y="302"/>
                </a:lnTo>
                <a:lnTo>
                  <a:pt x="5005" y="302"/>
                </a:lnTo>
                <a:lnTo>
                  <a:pt x="4994" y="302"/>
                </a:lnTo>
                <a:lnTo>
                  <a:pt x="4982" y="302"/>
                </a:lnTo>
                <a:lnTo>
                  <a:pt x="4978" y="304"/>
                </a:lnTo>
                <a:lnTo>
                  <a:pt x="4968" y="310"/>
                </a:lnTo>
                <a:lnTo>
                  <a:pt x="4964" y="308"/>
                </a:lnTo>
                <a:lnTo>
                  <a:pt x="4960" y="307"/>
                </a:lnTo>
                <a:lnTo>
                  <a:pt x="4954" y="308"/>
                </a:lnTo>
                <a:lnTo>
                  <a:pt x="4948" y="313"/>
                </a:lnTo>
                <a:lnTo>
                  <a:pt x="4939" y="314"/>
                </a:lnTo>
                <a:lnTo>
                  <a:pt x="4930" y="313"/>
                </a:lnTo>
                <a:lnTo>
                  <a:pt x="4920" y="312"/>
                </a:lnTo>
                <a:lnTo>
                  <a:pt x="4907" y="311"/>
                </a:lnTo>
                <a:lnTo>
                  <a:pt x="4900" y="311"/>
                </a:lnTo>
                <a:lnTo>
                  <a:pt x="4890" y="308"/>
                </a:lnTo>
                <a:lnTo>
                  <a:pt x="4883" y="306"/>
                </a:lnTo>
                <a:lnTo>
                  <a:pt x="4875" y="305"/>
                </a:lnTo>
                <a:lnTo>
                  <a:pt x="4867" y="305"/>
                </a:lnTo>
                <a:lnTo>
                  <a:pt x="4861" y="305"/>
                </a:lnTo>
                <a:lnTo>
                  <a:pt x="4852" y="303"/>
                </a:lnTo>
                <a:lnTo>
                  <a:pt x="4848" y="302"/>
                </a:lnTo>
                <a:lnTo>
                  <a:pt x="4841" y="300"/>
                </a:lnTo>
                <a:lnTo>
                  <a:pt x="4834" y="298"/>
                </a:lnTo>
                <a:lnTo>
                  <a:pt x="4824" y="292"/>
                </a:lnTo>
                <a:lnTo>
                  <a:pt x="4818" y="288"/>
                </a:lnTo>
                <a:lnTo>
                  <a:pt x="4808" y="287"/>
                </a:lnTo>
                <a:lnTo>
                  <a:pt x="4802" y="289"/>
                </a:lnTo>
                <a:lnTo>
                  <a:pt x="4797" y="291"/>
                </a:lnTo>
                <a:lnTo>
                  <a:pt x="4791" y="293"/>
                </a:lnTo>
                <a:lnTo>
                  <a:pt x="4783" y="298"/>
                </a:lnTo>
                <a:lnTo>
                  <a:pt x="4772" y="302"/>
                </a:lnTo>
                <a:lnTo>
                  <a:pt x="4760" y="306"/>
                </a:lnTo>
                <a:lnTo>
                  <a:pt x="4742" y="314"/>
                </a:lnTo>
                <a:lnTo>
                  <a:pt x="4721" y="321"/>
                </a:lnTo>
                <a:lnTo>
                  <a:pt x="4711" y="323"/>
                </a:lnTo>
                <a:lnTo>
                  <a:pt x="4693" y="330"/>
                </a:lnTo>
                <a:lnTo>
                  <a:pt x="4681" y="336"/>
                </a:lnTo>
                <a:lnTo>
                  <a:pt x="4666" y="340"/>
                </a:lnTo>
                <a:lnTo>
                  <a:pt x="4658" y="341"/>
                </a:lnTo>
                <a:lnTo>
                  <a:pt x="4641" y="341"/>
                </a:lnTo>
                <a:lnTo>
                  <a:pt x="4626" y="342"/>
                </a:lnTo>
                <a:lnTo>
                  <a:pt x="4612" y="342"/>
                </a:lnTo>
                <a:lnTo>
                  <a:pt x="4604" y="342"/>
                </a:lnTo>
                <a:lnTo>
                  <a:pt x="4582" y="342"/>
                </a:lnTo>
                <a:lnTo>
                  <a:pt x="4572" y="341"/>
                </a:lnTo>
                <a:lnTo>
                  <a:pt x="4561" y="340"/>
                </a:lnTo>
                <a:lnTo>
                  <a:pt x="4541" y="337"/>
                </a:lnTo>
                <a:lnTo>
                  <a:pt x="4527" y="334"/>
                </a:lnTo>
                <a:lnTo>
                  <a:pt x="4512" y="332"/>
                </a:lnTo>
                <a:lnTo>
                  <a:pt x="4500" y="330"/>
                </a:lnTo>
                <a:lnTo>
                  <a:pt x="4485" y="328"/>
                </a:lnTo>
                <a:lnTo>
                  <a:pt x="4470" y="327"/>
                </a:lnTo>
                <a:lnTo>
                  <a:pt x="4461" y="327"/>
                </a:lnTo>
                <a:lnTo>
                  <a:pt x="4437" y="327"/>
                </a:lnTo>
                <a:lnTo>
                  <a:pt x="4432" y="328"/>
                </a:lnTo>
                <a:lnTo>
                  <a:pt x="4411" y="330"/>
                </a:lnTo>
                <a:lnTo>
                  <a:pt x="4393" y="331"/>
                </a:lnTo>
                <a:lnTo>
                  <a:pt x="4347" y="336"/>
                </a:lnTo>
                <a:lnTo>
                  <a:pt x="4343" y="336"/>
                </a:lnTo>
                <a:lnTo>
                  <a:pt x="4309" y="337"/>
                </a:lnTo>
                <a:lnTo>
                  <a:pt x="4307" y="337"/>
                </a:lnTo>
                <a:lnTo>
                  <a:pt x="4298" y="337"/>
                </a:lnTo>
                <a:lnTo>
                  <a:pt x="4285" y="338"/>
                </a:lnTo>
                <a:lnTo>
                  <a:pt x="4279" y="338"/>
                </a:lnTo>
                <a:lnTo>
                  <a:pt x="4265" y="339"/>
                </a:lnTo>
                <a:lnTo>
                  <a:pt x="4244" y="341"/>
                </a:lnTo>
                <a:lnTo>
                  <a:pt x="4230" y="342"/>
                </a:lnTo>
                <a:lnTo>
                  <a:pt x="4223" y="343"/>
                </a:lnTo>
                <a:lnTo>
                  <a:pt x="4204" y="344"/>
                </a:lnTo>
                <a:lnTo>
                  <a:pt x="4193" y="344"/>
                </a:lnTo>
                <a:lnTo>
                  <a:pt x="4158" y="346"/>
                </a:lnTo>
                <a:lnTo>
                  <a:pt x="4151" y="346"/>
                </a:lnTo>
                <a:lnTo>
                  <a:pt x="4145" y="346"/>
                </a:lnTo>
                <a:lnTo>
                  <a:pt x="4119" y="344"/>
                </a:lnTo>
                <a:lnTo>
                  <a:pt x="4107" y="343"/>
                </a:lnTo>
                <a:lnTo>
                  <a:pt x="4098" y="342"/>
                </a:lnTo>
                <a:lnTo>
                  <a:pt x="4088" y="341"/>
                </a:lnTo>
                <a:lnTo>
                  <a:pt x="4074" y="339"/>
                </a:lnTo>
                <a:lnTo>
                  <a:pt x="4061" y="337"/>
                </a:lnTo>
                <a:lnTo>
                  <a:pt x="4053" y="337"/>
                </a:lnTo>
                <a:lnTo>
                  <a:pt x="4044" y="336"/>
                </a:lnTo>
                <a:lnTo>
                  <a:pt x="4033" y="333"/>
                </a:lnTo>
                <a:lnTo>
                  <a:pt x="4018" y="333"/>
                </a:lnTo>
                <a:lnTo>
                  <a:pt x="4009" y="330"/>
                </a:lnTo>
                <a:lnTo>
                  <a:pt x="3994" y="326"/>
                </a:lnTo>
                <a:lnTo>
                  <a:pt x="3983" y="325"/>
                </a:lnTo>
                <a:lnTo>
                  <a:pt x="3978" y="325"/>
                </a:lnTo>
                <a:lnTo>
                  <a:pt x="3966" y="323"/>
                </a:lnTo>
                <a:lnTo>
                  <a:pt x="3957" y="323"/>
                </a:lnTo>
                <a:lnTo>
                  <a:pt x="3945" y="319"/>
                </a:lnTo>
                <a:lnTo>
                  <a:pt x="3931" y="315"/>
                </a:lnTo>
                <a:lnTo>
                  <a:pt x="3923" y="312"/>
                </a:lnTo>
                <a:lnTo>
                  <a:pt x="3917" y="310"/>
                </a:lnTo>
                <a:lnTo>
                  <a:pt x="3907" y="303"/>
                </a:lnTo>
                <a:lnTo>
                  <a:pt x="3900" y="304"/>
                </a:lnTo>
                <a:lnTo>
                  <a:pt x="3893" y="303"/>
                </a:lnTo>
                <a:lnTo>
                  <a:pt x="3887" y="302"/>
                </a:lnTo>
                <a:lnTo>
                  <a:pt x="3875" y="301"/>
                </a:lnTo>
                <a:lnTo>
                  <a:pt x="3869" y="301"/>
                </a:lnTo>
                <a:lnTo>
                  <a:pt x="3858" y="300"/>
                </a:lnTo>
                <a:lnTo>
                  <a:pt x="3850" y="297"/>
                </a:lnTo>
                <a:lnTo>
                  <a:pt x="3840" y="289"/>
                </a:lnTo>
                <a:lnTo>
                  <a:pt x="3833" y="286"/>
                </a:lnTo>
                <a:lnTo>
                  <a:pt x="3829" y="284"/>
                </a:lnTo>
                <a:lnTo>
                  <a:pt x="3818" y="280"/>
                </a:lnTo>
                <a:lnTo>
                  <a:pt x="3811" y="278"/>
                </a:lnTo>
                <a:lnTo>
                  <a:pt x="3801" y="279"/>
                </a:lnTo>
                <a:lnTo>
                  <a:pt x="3793" y="279"/>
                </a:lnTo>
                <a:lnTo>
                  <a:pt x="3786" y="278"/>
                </a:lnTo>
                <a:lnTo>
                  <a:pt x="3777" y="276"/>
                </a:lnTo>
                <a:lnTo>
                  <a:pt x="3768" y="273"/>
                </a:lnTo>
                <a:lnTo>
                  <a:pt x="3761" y="273"/>
                </a:lnTo>
                <a:lnTo>
                  <a:pt x="3755" y="273"/>
                </a:lnTo>
                <a:lnTo>
                  <a:pt x="3747" y="273"/>
                </a:lnTo>
                <a:lnTo>
                  <a:pt x="3740" y="263"/>
                </a:lnTo>
                <a:lnTo>
                  <a:pt x="3725" y="262"/>
                </a:lnTo>
                <a:lnTo>
                  <a:pt x="3723" y="262"/>
                </a:lnTo>
                <a:lnTo>
                  <a:pt x="3713" y="268"/>
                </a:lnTo>
                <a:lnTo>
                  <a:pt x="3703" y="269"/>
                </a:lnTo>
                <a:lnTo>
                  <a:pt x="3697" y="272"/>
                </a:lnTo>
                <a:lnTo>
                  <a:pt x="3687" y="274"/>
                </a:lnTo>
                <a:lnTo>
                  <a:pt x="3683" y="275"/>
                </a:lnTo>
                <a:lnTo>
                  <a:pt x="3674" y="276"/>
                </a:lnTo>
                <a:lnTo>
                  <a:pt x="3669" y="275"/>
                </a:lnTo>
                <a:lnTo>
                  <a:pt x="3660" y="273"/>
                </a:lnTo>
                <a:lnTo>
                  <a:pt x="3657" y="272"/>
                </a:lnTo>
                <a:lnTo>
                  <a:pt x="3650" y="269"/>
                </a:lnTo>
                <a:lnTo>
                  <a:pt x="3643" y="265"/>
                </a:lnTo>
                <a:lnTo>
                  <a:pt x="3634" y="261"/>
                </a:lnTo>
                <a:lnTo>
                  <a:pt x="3631" y="259"/>
                </a:lnTo>
                <a:lnTo>
                  <a:pt x="3625" y="255"/>
                </a:lnTo>
                <a:lnTo>
                  <a:pt x="3620" y="252"/>
                </a:lnTo>
                <a:lnTo>
                  <a:pt x="3614" y="249"/>
                </a:lnTo>
                <a:lnTo>
                  <a:pt x="3611" y="248"/>
                </a:lnTo>
                <a:lnTo>
                  <a:pt x="3603" y="247"/>
                </a:lnTo>
                <a:lnTo>
                  <a:pt x="3598" y="246"/>
                </a:lnTo>
                <a:lnTo>
                  <a:pt x="3590" y="243"/>
                </a:lnTo>
                <a:lnTo>
                  <a:pt x="3581" y="243"/>
                </a:lnTo>
                <a:lnTo>
                  <a:pt x="3572" y="243"/>
                </a:lnTo>
                <a:lnTo>
                  <a:pt x="3561" y="243"/>
                </a:lnTo>
                <a:lnTo>
                  <a:pt x="3554" y="241"/>
                </a:lnTo>
                <a:lnTo>
                  <a:pt x="3543" y="237"/>
                </a:lnTo>
                <a:lnTo>
                  <a:pt x="3536" y="236"/>
                </a:lnTo>
                <a:lnTo>
                  <a:pt x="3529" y="235"/>
                </a:lnTo>
                <a:lnTo>
                  <a:pt x="3522" y="235"/>
                </a:lnTo>
                <a:lnTo>
                  <a:pt x="3514" y="235"/>
                </a:lnTo>
                <a:lnTo>
                  <a:pt x="3506" y="235"/>
                </a:lnTo>
                <a:lnTo>
                  <a:pt x="3499" y="234"/>
                </a:lnTo>
                <a:lnTo>
                  <a:pt x="3492" y="233"/>
                </a:lnTo>
                <a:lnTo>
                  <a:pt x="3482" y="230"/>
                </a:lnTo>
                <a:lnTo>
                  <a:pt x="3476" y="228"/>
                </a:lnTo>
                <a:lnTo>
                  <a:pt x="3467" y="227"/>
                </a:lnTo>
                <a:lnTo>
                  <a:pt x="3455" y="225"/>
                </a:lnTo>
                <a:lnTo>
                  <a:pt x="3445" y="222"/>
                </a:lnTo>
                <a:lnTo>
                  <a:pt x="3441" y="221"/>
                </a:lnTo>
                <a:lnTo>
                  <a:pt x="3433" y="221"/>
                </a:lnTo>
                <a:lnTo>
                  <a:pt x="3425" y="221"/>
                </a:lnTo>
                <a:lnTo>
                  <a:pt x="3419" y="221"/>
                </a:lnTo>
                <a:lnTo>
                  <a:pt x="3413" y="220"/>
                </a:lnTo>
                <a:lnTo>
                  <a:pt x="3410" y="219"/>
                </a:lnTo>
                <a:lnTo>
                  <a:pt x="3399" y="216"/>
                </a:lnTo>
                <a:lnTo>
                  <a:pt x="3393" y="221"/>
                </a:lnTo>
                <a:lnTo>
                  <a:pt x="3385" y="237"/>
                </a:lnTo>
                <a:lnTo>
                  <a:pt x="3377" y="250"/>
                </a:lnTo>
                <a:lnTo>
                  <a:pt x="3364" y="255"/>
                </a:lnTo>
                <a:lnTo>
                  <a:pt x="3352" y="256"/>
                </a:lnTo>
                <a:lnTo>
                  <a:pt x="3346" y="256"/>
                </a:lnTo>
                <a:lnTo>
                  <a:pt x="3330" y="254"/>
                </a:lnTo>
                <a:lnTo>
                  <a:pt x="3324" y="253"/>
                </a:lnTo>
                <a:lnTo>
                  <a:pt x="3314" y="251"/>
                </a:lnTo>
                <a:lnTo>
                  <a:pt x="3307" y="250"/>
                </a:lnTo>
                <a:lnTo>
                  <a:pt x="3300" y="249"/>
                </a:lnTo>
                <a:lnTo>
                  <a:pt x="3294" y="249"/>
                </a:lnTo>
                <a:lnTo>
                  <a:pt x="3286" y="250"/>
                </a:lnTo>
                <a:lnTo>
                  <a:pt x="3281" y="250"/>
                </a:lnTo>
                <a:lnTo>
                  <a:pt x="3274" y="249"/>
                </a:lnTo>
                <a:lnTo>
                  <a:pt x="3269" y="249"/>
                </a:lnTo>
                <a:lnTo>
                  <a:pt x="3259" y="250"/>
                </a:lnTo>
                <a:lnTo>
                  <a:pt x="3256" y="251"/>
                </a:lnTo>
                <a:lnTo>
                  <a:pt x="3245" y="252"/>
                </a:lnTo>
                <a:lnTo>
                  <a:pt x="3236" y="253"/>
                </a:lnTo>
                <a:lnTo>
                  <a:pt x="3228" y="254"/>
                </a:lnTo>
                <a:lnTo>
                  <a:pt x="3218" y="253"/>
                </a:lnTo>
                <a:lnTo>
                  <a:pt x="3211" y="253"/>
                </a:lnTo>
                <a:lnTo>
                  <a:pt x="3202" y="250"/>
                </a:lnTo>
                <a:lnTo>
                  <a:pt x="3196" y="248"/>
                </a:lnTo>
                <a:lnTo>
                  <a:pt x="3183" y="248"/>
                </a:lnTo>
                <a:lnTo>
                  <a:pt x="3176" y="250"/>
                </a:lnTo>
                <a:lnTo>
                  <a:pt x="3168" y="252"/>
                </a:lnTo>
                <a:lnTo>
                  <a:pt x="3162" y="254"/>
                </a:lnTo>
                <a:lnTo>
                  <a:pt x="3162" y="254"/>
                </a:lnTo>
                <a:lnTo>
                  <a:pt x="3157" y="256"/>
                </a:lnTo>
                <a:lnTo>
                  <a:pt x="3146" y="260"/>
                </a:lnTo>
                <a:lnTo>
                  <a:pt x="3141" y="260"/>
                </a:lnTo>
                <a:lnTo>
                  <a:pt x="3130" y="259"/>
                </a:lnTo>
                <a:lnTo>
                  <a:pt x="3116" y="258"/>
                </a:lnTo>
                <a:lnTo>
                  <a:pt x="3114" y="258"/>
                </a:lnTo>
                <a:lnTo>
                  <a:pt x="3100" y="259"/>
                </a:lnTo>
                <a:lnTo>
                  <a:pt x="3086" y="262"/>
                </a:lnTo>
                <a:lnTo>
                  <a:pt x="3076" y="264"/>
                </a:lnTo>
                <a:lnTo>
                  <a:pt x="3071" y="265"/>
                </a:lnTo>
                <a:lnTo>
                  <a:pt x="3056" y="264"/>
                </a:lnTo>
                <a:lnTo>
                  <a:pt x="3038" y="263"/>
                </a:lnTo>
                <a:lnTo>
                  <a:pt x="3036" y="263"/>
                </a:lnTo>
                <a:lnTo>
                  <a:pt x="3019" y="263"/>
                </a:lnTo>
                <a:lnTo>
                  <a:pt x="3016" y="262"/>
                </a:lnTo>
                <a:lnTo>
                  <a:pt x="3007" y="261"/>
                </a:lnTo>
                <a:lnTo>
                  <a:pt x="3001" y="261"/>
                </a:lnTo>
                <a:lnTo>
                  <a:pt x="2992" y="261"/>
                </a:lnTo>
                <a:lnTo>
                  <a:pt x="2992" y="261"/>
                </a:lnTo>
                <a:lnTo>
                  <a:pt x="2991" y="261"/>
                </a:lnTo>
                <a:lnTo>
                  <a:pt x="2984" y="261"/>
                </a:lnTo>
                <a:lnTo>
                  <a:pt x="2974" y="260"/>
                </a:lnTo>
                <a:lnTo>
                  <a:pt x="2964" y="259"/>
                </a:lnTo>
                <a:lnTo>
                  <a:pt x="2955" y="259"/>
                </a:lnTo>
                <a:lnTo>
                  <a:pt x="2945" y="259"/>
                </a:lnTo>
                <a:lnTo>
                  <a:pt x="2941" y="259"/>
                </a:lnTo>
                <a:lnTo>
                  <a:pt x="2928" y="259"/>
                </a:lnTo>
                <a:lnTo>
                  <a:pt x="2918" y="259"/>
                </a:lnTo>
                <a:lnTo>
                  <a:pt x="2907" y="259"/>
                </a:lnTo>
                <a:lnTo>
                  <a:pt x="2886" y="259"/>
                </a:lnTo>
                <a:lnTo>
                  <a:pt x="2863" y="259"/>
                </a:lnTo>
                <a:lnTo>
                  <a:pt x="2846" y="258"/>
                </a:lnTo>
                <a:lnTo>
                  <a:pt x="2833" y="258"/>
                </a:lnTo>
                <a:lnTo>
                  <a:pt x="2818" y="259"/>
                </a:lnTo>
                <a:lnTo>
                  <a:pt x="2797" y="259"/>
                </a:lnTo>
                <a:lnTo>
                  <a:pt x="2781" y="259"/>
                </a:lnTo>
                <a:lnTo>
                  <a:pt x="2780" y="259"/>
                </a:lnTo>
                <a:lnTo>
                  <a:pt x="2663" y="261"/>
                </a:lnTo>
                <a:lnTo>
                  <a:pt x="2549" y="260"/>
                </a:lnTo>
                <a:lnTo>
                  <a:pt x="2518" y="258"/>
                </a:lnTo>
                <a:lnTo>
                  <a:pt x="2488" y="256"/>
                </a:lnTo>
                <a:lnTo>
                  <a:pt x="2438" y="254"/>
                </a:lnTo>
                <a:lnTo>
                  <a:pt x="2343" y="250"/>
                </a:lnTo>
                <a:lnTo>
                  <a:pt x="2213" y="235"/>
                </a:lnTo>
                <a:lnTo>
                  <a:pt x="2199" y="229"/>
                </a:lnTo>
                <a:lnTo>
                  <a:pt x="2145" y="213"/>
                </a:lnTo>
                <a:lnTo>
                  <a:pt x="2064" y="201"/>
                </a:lnTo>
                <a:lnTo>
                  <a:pt x="2001" y="191"/>
                </a:lnTo>
                <a:lnTo>
                  <a:pt x="1954" y="185"/>
                </a:lnTo>
                <a:lnTo>
                  <a:pt x="1886" y="174"/>
                </a:lnTo>
                <a:lnTo>
                  <a:pt x="1750" y="158"/>
                </a:lnTo>
                <a:lnTo>
                  <a:pt x="1667" y="149"/>
                </a:lnTo>
                <a:lnTo>
                  <a:pt x="1562" y="147"/>
                </a:lnTo>
                <a:lnTo>
                  <a:pt x="1050" y="147"/>
                </a:lnTo>
                <a:lnTo>
                  <a:pt x="258" y="153"/>
                </a:lnTo>
                <a:lnTo>
                  <a:pt x="0" y="155"/>
                </a:lnTo>
                <a:lnTo>
                  <a:pt x="0" y="155"/>
                </a:lnTo>
                <a:close/>
              </a:path>
            </a:pathLst>
          </a:custGeom>
          <a:solidFill>
            <a:srgbClr val="CCFFCC"/>
          </a:solidFill>
          <a:ln w="9525">
            <a:noFill/>
            <a:round/>
            <a:headEnd/>
            <a:tailEnd/>
          </a:ln>
        </p:spPr>
        <p:txBody>
          <a:bodyPr/>
          <a:lstStyle/>
          <a:p>
            <a:endParaRPr lang="en-GB"/>
          </a:p>
        </p:txBody>
      </p:sp>
      <p:sp>
        <p:nvSpPr>
          <p:cNvPr id="62" name="Freeform 2457"/>
          <p:cNvSpPr>
            <a:spLocks/>
          </p:cNvSpPr>
          <p:nvPr>
            <p:custDataLst>
              <p:tags r:id="rId53"/>
            </p:custDataLst>
          </p:nvPr>
        </p:nvSpPr>
        <p:spPr bwMode="auto">
          <a:xfrm>
            <a:off x="400988" y="2308232"/>
            <a:ext cx="8161157" cy="354497"/>
          </a:xfrm>
          <a:custGeom>
            <a:avLst/>
            <a:gdLst/>
            <a:ahLst/>
            <a:cxnLst>
              <a:cxn ang="0">
                <a:pos x="2518" y="258"/>
              </a:cxn>
              <a:cxn ang="0">
                <a:pos x="2964" y="259"/>
              </a:cxn>
              <a:cxn ang="0">
                <a:pos x="3114" y="258"/>
              </a:cxn>
              <a:cxn ang="0">
                <a:pos x="3245" y="252"/>
              </a:cxn>
              <a:cxn ang="0">
                <a:pos x="3385" y="237"/>
              </a:cxn>
              <a:cxn ang="0">
                <a:pos x="3514" y="235"/>
              </a:cxn>
              <a:cxn ang="0">
                <a:pos x="3634" y="261"/>
              </a:cxn>
              <a:cxn ang="0">
                <a:pos x="3761" y="273"/>
              </a:cxn>
              <a:cxn ang="0">
                <a:pos x="3900" y="304"/>
              </a:cxn>
              <a:cxn ang="0">
                <a:pos x="4074" y="339"/>
              </a:cxn>
              <a:cxn ang="0">
                <a:pos x="4307" y="337"/>
              </a:cxn>
              <a:cxn ang="0">
                <a:pos x="4582" y="342"/>
              </a:cxn>
              <a:cxn ang="0">
                <a:pos x="4802" y="289"/>
              </a:cxn>
              <a:cxn ang="0">
                <a:pos x="4939" y="314"/>
              </a:cxn>
              <a:cxn ang="0">
                <a:pos x="5111" y="246"/>
              </a:cxn>
              <a:cxn ang="0">
                <a:pos x="5280" y="291"/>
              </a:cxn>
              <a:cxn ang="0">
                <a:pos x="5445" y="324"/>
              </a:cxn>
              <a:cxn ang="0">
                <a:pos x="5576" y="312"/>
              </a:cxn>
              <a:cxn ang="0">
                <a:pos x="5706" y="327"/>
              </a:cxn>
              <a:cxn ang="0">
                <a:pos x="5897" y="325"/>
              </a:cxn>
              <a:cxn ang="0">
                <a:pos x="6218" y="225"/>
              </a:cxn>
              <a:cxn ang="0">
                <a:pos x="6455" y="159"/>
              </a:cxn>
              <a:cxn ang="0">
                <a:pos x="6721" y="182"/>
              </a:cxn>
              <a:cxn ang="0">
                <a:pos x="6975" y="171"/>
              </a:cxn>
              <a:cxn ang="0">
                <a:pos x="7190" y="116"/>
              </a:cxn>
              <a:cxn ang="0">
                <a:pos x="7378" y="91"/>
              </a:cxn>
              <a:cxn ang="0">
                <a:pos x="7559" y="61"/>
              </a:cxn>
              <a:cxn ang="0">
                <a:pos x="7793" y="58"/>
              </a:cxn>
              <a:cxn ang="0">
                <a:pos x="8121" y="37"/>
              </a:cxn>
              <a:cxn ang="0">
                <a:pos x="8335" y="14"/>
              </a:cxn>
              <a:cxn ang="0">
                <a:pos x="8229" y="41"/>
              </a:cxn>
              <a:cxn ang="0">
                <a:pos x="7973" y="61"/>
              </a:cxn>
              <a:cxn ang="0">
                <a:pos x="7660" y="62"/>
              </a:cxn>
              <a:cxn ang="0">
                <a:pos x="7470" y="66"/>
              </a:cxn>
              <a:cxn ang="0">
                <a:pos x="7275" y="112"/>
              </a:cxn>
              <a:cxn ang="0">
                <a:pos x="7098" y="157"/>
              </a:cxn>
              <a:cxn ang="0">
                <a:pos x="6834" y="201"/>
              </a:cxn>
              <a:cxn ang="0">
                <a:pos x="6585" y="178"/>
              </a:cxn>
              <a:cxn ang="0">
                <a:pos x="6335" y="162"/>
              </a:cxn>
              <a:cxn ang="0">
                <a:pos x="6062" y="314"/>
              </a:cxn>
              <a:cxn ang="0">
                <a:pos x="5765" y="333"/>
              </a:cxn>
              <a:cxn ang="0">
                <a:pos x="5636" y="336"/>
              </a:cxn>
              <a:cxn ang="0">
                <a:pos x="5525" y="333"/>
              </a:cxn>
              <a:cxn ang="0">
                <a:pos x="5385" y="329"/>
              </a:cxn>
              <a:cxn ang="0">
                <a:pos x="5236" y="287"/>
              </a:cxn>
              <a:cxn ang="0">
                <a:pos x="5005" y="331"/>
              </a:cxn>
              <a:cxn ang="0">
                <a:pos x="4867" y="307"/>
              </a:cxn>
              <a:cxn ang="0">
                <a:pos x="4711" y="342"/>
              </a:cxn>
              <a:cxn ang="0">
                <a:pos x="4470" y="346"/>
              </a:cxn>
              <a:cxn ang="0">
                <a:pos x="4204" y="364"/>
              </a:cxn>
              <a:cxn ang="0">
                <a:pos x="3983" y="344"/>
              </a:cxn>
              <a:cxn ang="0">
                <a:pos x="3833" y="305"/>
              </a:cxn>
              <a:cxn ang="0">
                <a:pos x="3697" y="286"/>
              </a:cxn>
              <a:cxn ang="0">
                <a:pos x="3590" y="245"/>
              </a:cxn>
              <a:cxn ang="0">
                <a:pos x="3445" y="225"/>
              </a:cxn>
              <a:cxn ang="0">
                <a:pos x="3307" y="265"/>
              </a:cxn>
              <a:cxn ang="0">
                <a:pos x="3176" y="254"/>
              </a:cxn>
              <a:cxn ang="0">
                <a:pos x="3019" y="267"/>
              </a:cxn>
              <a:cxn ang="0">
                <a:pos x="2863" y="263"/>
              </a:cxn>
              <a:cxn ang="0">
                <a:pos x="2001" y="191"/>
              </a:cxn>
            </a:cxnLst>
            <a:rect l="0" t="0" r="r" b="b"/>
            <a:pathLst>
              <a:path w="8426" h="365">
                <a:moveTo>
                  <a:pt x="0" y="155"/>
                </a:moveTo>
                <a:lnTo>
                  <a:pt x="258" y="153"/>
                </a:lnTo>
                <a:lnTo>
                  <a:pt x="1050" y="147"/>
                </a:lnTo>
                <a:lnTo>
                  <a:pt x="1562" y="147"/>
                </a:lnTo>
                <a:lnTo>
                  <a:pt x="1667" y="149"/>
                </a:lnTo>
                <a:lnTo>
                  <a:pt x="1750" y="158"/>
                </a:lnTo>
                <a:lnTo>
                  <a:pt x="1886" y="174"/>
                </a:lnTo>
                <a:lnTo>
                  <a:pt x="1954" y="185"/>
                </a:lnTo>
                <a:lnTo>
                  <a:pt x="2001" y="191"/>
                </a:lnTo>
                <a:lnTo>
                  <a:pt x="2064" y="201"/>
                </a:lnTo>
                <a:lnTo>
                  <a:pt x="2145" y="213"/>
                </a:lnTo>
                <a:lnTo>
                  <a:pt x="2199" y="229"/>
                </a:lnTo>
                <a:lnTo>
                  <a:pt x="2213" y="235"/>
                </a:lnTo>
                <a:lnTo>
                  <a:pt x="2343" y="250"/>
                </a:lnTo>
                <a:lnTo>
                  <a:pt x="2438" y="254"/>
                </a:lnTo>
                <a:lnTo>
                  <a:pt x="2488" y="256"/>
                </a:lnTo>
                <a:lnTo>
                  <a:pt x="2518" y="258"/>
                </a:lnTo>
                <a:lnTo>
                  <a:pt x="2549" y="260"/>
                </a:lnTo>
                <a:lnTo>
                  <a:pt x="2663" y="261"/>
                </a:lnTo>
                <a:lnTo>
                  <a:pt x="2780" y="259"/>
                </a:lnTo>
                <a:lnTo>
                  <a:pt x="2781" y="259"/>
                </a:lnTo>
                <a:lnTo>
                  <a:pt x="2797" y="259"/>
                </a:lnTo>
                <a:lnTo>
                  <a:pt x="2818" y="259"/>
                </a:lnTo>
                <a:lnTo>
                  <a:pt x="2833" y="258"/>
                </a:lnTo>
                <a:lnTo>
                  <a:pt x="2846" y="258"/>
                </a:lnTo>
                <a:lnTo>
                  <a:pt x="2863" y="259"/>
                </a:lnTo>
                <a:lnTo>
                  <a:pt x="2886" y="259"/>
                </a:lnTo>
                <a:lnTo>
                  <a:pt x="2907" y="259"/>
                </a:lnTo>
                <a:lnTo>
                  <a:pt x="2918" y="259"/>
                </a:lnTo>
                <a:lnTo>
                  <a:pt x="2928" y="259"/>
                </a:lnTo>
                <a:lnTo>
                  <a:pt x="2941" y="259"/>
                </a:lnTo>
                <a:lnTo>
                  <a:pt x="2945" y="259"/>
                </a:lnTo>
                <a:lnTo>
                  <a:pt x="2955" y="259"/>
                </a:lnTo>
                <a:lnTo>
                  <a:pt x="2964" y="259"/>
                </a:lnTo>
                <a:lnTo>
                  <a:pt x="2974" y="260"/>
                </a:lnTo>
                <a:lnTo>
                  <a:pt x="2984" y="261"/>
                </a:lnTo>
                <a:lnTo>
                  <a:pt x="2991" y="261"/>
                </a:lnTo>
                <a:lnTo>
                  <a:pt x="2992" y="261"/>
                </a:lnTo>
                <a:lnTo>
                  <a:pt x="2992" y="261"/>
                </a:lnTo>
                <a:lnTo>
                  <a:pt x="3001" y="261"/>
                </a:lnTo>
                <a:lnTo>
                  <a:pt x="3007" y="261"/>
                </a:lnTo>
                <a:lnTo>
                  <a:pt x="3016" y="262"/>
                </a:lnTo>
                <a:lnTo>
                  <a:pt x="3019" y="263"/>
                </a:lnTo>
                <a:lnTo>
                  <a:pt x="3036" y="263"/>
                </a:lnTo>
                <a:lnTo>
                  <a:pt x="3038" y="263"/>
                </a:lnTo>
                <a:lnTo>
                  <a:pt x="3056" y="264"/>
                </a:lnTo>
                <a:lnTo>
                  <a:pt x="3071" y="265"/>
                </a:lnTo>
                <a:lnTo>
                  <a:pt x="3076" y="264"/>
                </a:lnTo>
                <a:lnTo>
                  <a:pt x="3086" y="262"/>
                </a:lnTo>
                <a:lnTo>
                  <a:pt x="3100" y="259"/>
                </a:lnTo>
                <a:lnTo>
                  <a:pt x="3114" y="258"/>
                </a:lnTo>
                <a:lnTo>
                  <a:pt x="3116" y="258"/>
                </a:lnTo>
                <a:lnTo>
                  <a:pt x="3130" y="259"/>
                </a:lnTo>
                <a:lnTo>
                  <a:pt x="3141" y="260"/>
                </a:lnTo>
                <a:lnTo>
                  <a:pt x="3146" y="260"/>
                </a:lnTo>
                <a:lnTo>
                  <a:pt x="3157" y="256"/>
                </a:lnTo>
                <a:lnTo>
                  <a:pt x="3162" y="254"/>
                </a:lnTo>
                <a:lnTo>
                  <a:pt x="3162" y="254"/>
                </a:lnTo>
                <a:lnTo>
                  <a:pt x="3168" y="252"/>
                </a:lnTo>
                <a:lnTo>
                  <a:pt x="3176" y="250"/>
                </a:lnTo>
                <a:lnTo>
                  <a:pt x="3183" y="248"/>
                </a:lnTo>
                <a:lnTo>
                  <a:pt x="3196" y="248"/>
                </a:lnTo>
                <a:lnTo>
                  <a:pt x="3202" y="250"/>
                </a:lnTo>
                <a:lnTo>
                  <a:pt x="3211" y="253"/>
                </a:lnTo>
                <a:lnTo>
                  <a:pt x="3218" y="253"/>
                </a:lnTo>
                <a:lnTo>
                  <a:pt x="3228" y="254"/>
                </a:lnTo>
                <a:lnTo>
                  <a:pt x="3236" y="253"/>
                </a:lnTo>
                <a:lnTo>
                  <a:pt x="3245" y="252"/>
                </a:lnTo>
                <a:lnTo>
                  <a:pt x="3256" y="251"/>
                </a:lnTo>
                <a:lnTo>
                  <a:pt x="3259" y="250"/>
                </a:lnTo>
                <a:lnTo>
                  <a:pt x="3269" y="249"/>
                </a:lnTo>
                <a:lnTo>
                  <a:pt x="3274" y="249"/>
                </a:lnTo>
                <a:lnTo>
                  <a:pt x="3281" y="250"/>
                </a:lnTo>
                <a:lnTo>
                  <a:pt x="3286" y="250"/>
                </a:lnTo>
                <a:lnTo>
                  <a:pt x="3294" y="249"/>
                </a:lnTo>
                <a:lnTo>
                  <a:pt x="3300" y="249"/>
                </a:lnTo>
                <a:lnTo>
                  <a:pt x="3307" y="250"/>
                </a:lnTo>
                <a:lnTo>
                  <a:pt x="3314" y="251"/>
                </a:lnTo>
                <a:lnTo>
                  <a:pt x="3324" y="253"/>
                </a:lnTo>
                <a:lnTo>
                  <a:pt x="3330" y="254"/>
                </a:lnTo>
                <a:lnTo>
                  <a:pt x="3346" y="256"/>
                </a:lnTo>
                <a:lnTo>
                  <a:pt x="3352" y="256"/>
                </a:lnTo>
                <a:lnTo>
                  <a:pt x="3364" y="255"/>
                </a:lnTo>
                <a:lnTo>
                  <a:pt x="3377" y="250"/>
                </a:lnTo>
                <a:lnTo>
                  <a:pt x="3385" y="237"/>
                </a:lnTo>
                <a:lnTo>
                  <a:pt x="3393" y="221"/>
                </a:lnTo>
                <a:lnTo>
                  <a:pt x="3399" y="216"/>
                </a:lnTo>
                <a:lnTo>
                  <a:pt x="3410" y="219"/>
                </a:lnTo>
                <a:lnTo>
                  <a:pt x="3413" y="220"/>
                </a:lnTo>
                <a:lnTo>
                  <a:pt x="3419" y="221"/>
                </a:lnTo>
                <a:lnTo>
                  <a:pt x="3425" y="221"/>
                </a:lnTo>
                <a:lnTo>
                  <a:pt x="3433" y="221"/>
                </a:lnTo>
                <a:lnTo>
                  <a:pt x="3441" y="221"/>
                </a:lnTo>
                <a:lnTo>
                  <a:pt x="3445" y="222"/>
                </a:lnTo>
                <a:lnTo>
                  <a:pt x="3455" y="225"/>
                </a:lnTo>
                <a:lnTo>
                  <a:pt x="3467" y="227"/>
                </a:lnTo>
                <a:lnTo>
                  <a:pt x="3476" y="228"/>
                </a:lnTo>
                <a:lnTo>
                  <a:pt x="3482" y="230"/>
                </a:lnTo>
                <a:lnTo>
                  <a:pt x="3492" y="233"/>
                </a:lnTo>
                <a:lnTo>
                  <a:pt x="3499" y="234"/>
                </a:lnTo>
                <a:lnTo>
                  <a:pt x="3506" y="235"/>
                </a:lnTo>
                <a:lnTo>
                  <a:pt x="3514" y="235"/>
                </a:lnTo>
                <a:lnTo>
                  <a:pt x="3522" y="235"/>
                </a:lnTo>
                <a:lnTo>
                  <a:pt x="3529" y="235"/>
                </a:lnTo>
                <a:lnTo>
                  <a:pt x="3536" y="236"/>
                </a:lnTo>
                <a:lnTo>
                  <a:pt x="3543" y="237"/>
                </a:lnTo>
                <a:lnTo>
                  <a:pt x="3554" y="241"/>
                </a:lnTo>
                <a:lnTo>
                  <a:pt x="3561" y="243"/>
                </a:lnTo>
                <a:lnTo>
                  <a:pt x="3572" y="243"/>
                </a:lnTo>
                <a:lnTo>
                  <a:pt x="3581" y="243"/>
                </a:lnTo>
                <a:lnTo>
                  <a:pt x="3590" y="243"/>
                </a:lnTo>
                <a:lnTo>
                  <a:pt x="3598" y="246"/>
                </a:lnTo>
                <a:lnTo>
                  <a:pt x="3603" y="247"/>
                </a:lnTo>
                <a:lnTo>
                  <a:pt x="3611" y="248"/>
                </a:lnTo>
                <a:lnTo>
                  <a:pt x="3614" y="249"/>
                </a:lnTo>
                <a:lnTo>
                  <a:pt x="3620" y="252"/>
                </a:lnTo>
                <a:lnTo>
                  <a:pt x="3625" y="255"/>
                </a:lnTo>
                <a:lnTo>
                  <a:pt x="3631" y="259"/>
                </a:lnTo>
                <a:lnTo>
                  <a:pt x="3634" y="261"/>
                </a:lnTo>
                <a:lnTo>
                  <a:pt x="3643" y="265"/>
                </a:lnTo>
                <a:lnTo>
                  <a:pt x="3650" y="269"/>
                </a:lnTo>
                <a:lnTo>
                  <a:pt x="3657" y="272"/>
                </a:lnTo>
                <a:lnTo>
                  <a:pt x="3660" y="273"/>
                </a:lnTo>
                <a:lnTo>
                  <a:pt x="3669" y="275"/>
                </a:lnTo>
                <a:lnTo>
                  <a:pt x="3674" y="276"/>
                </a:lnTo>
                <a:lnTo>
                  <a:pt x="3683" y="275"/>
                </a:lnTo>
                <a:lnTo>
                  <a:pt x="3687" y="274"/>
                </a:lnTo>
                <a:lnTo>
                  <a:pt x="3697" y="272"/>
                </a:lnTo>
                <a:lnTo>
                  <a:pt x="3703" y="269"/>
                </a:lnTo>
                <a:lnTo>
                  <a:pt x="3713" y="268"/>
                </a:lnTo>
                <a:lnTo>
                  <a:pt x="3723" y="262"/>
                </a:lnTo>
                <a:lnTo>
                  <a:pt x="3725" y="262"/>
                </a:lnTo>
                <a:lnTo>
                  <a:pt x="3740" y="263"/>
                </a:lnTo>
                <a:lnTo>
                  <a:pt x="3747" y="273"/>
                </a:lnTo>
                <a:lnTo>
                  <a:pt x="3755" y="273"/>
                </a:lnTo>
                <a:lnTo>
                  <a:pt x="3761" y="273"/>
                </a:lnTo>
                <a:lnTo>
                  <a:pt x="3768" y="273"/>
                </a:lnTo>
                <a:lnTo>
                  <a:pt x="3777" y="276"/>
                </a:lnTo>
                <a:lnTo>
                  <a:pt x="3786" y="278"/>
                </a:lnTo>
                <a:lnTo>
                  <a:pt x="3793" y="279"/>
                </a:lnTo>
                <a:lnTo>
                  <a:pt x="3801" y="279"/>
                </a:lnTo>
                <a:lnTo>
                  <a:pt x="3811" y="278"/>
                </a:lnTo>
                <a:lnTo>
                  <a:pt x="3818" y="280"/>
                </a:lnTo>
                <a:lnTo>
                  <a:pt x="3829" y="284"/>
                </a:lnTo>
                <a:lnTo>
                  <a:pt x="3833" y="286"/>
                </a:lnTo>
                <a:lnTo>
                  <a:pt x="3840" y="289"/>
                </a:lnTo>
                <a:lnTo>
                  <a:pt x="3850" y="297"/>
                </a:lnTo>
                <a:lnTo>
                  <a:pt x="3858" y="300"/>
                </a:lnTo>
                <a:lnTo>
                  <a:pt x="3869" y="301"/>
                </a:lnTo>
                <a:lnTo>
                  <a:pt x="3875" y="301"/>
                </a:lnTo>
                <a:lnTo>
                  <a:pt x="3887" y="302"/>
                </a:lnTo>
                <a:lnTo>
                  <a:pt x="3893" y="303"/>
                </a:lnTo>
                <a:lnTo>
                  <a:pt x="3900" y="304"/>
                </a:lnTo>
                <a:lnTo>
                  <a:pt x="3907" y="303"/>
                </a:lnTo>
                <a:lnTo>
                  <a:pt x="3917" y="310"/>
                </a:lnTo>
                <a:lnTo>
                  <a:pt x="3923" y="312"/>
                </a:lnTo>
                <a:lnTo>
                  <a:pt x="3931" y="315"/>
                </a:lnTo>
                <a:lnTo>
                  <a:pt x="3945" y="319"/>
                </a:lnTo>
                <a:lnTo>
                  <a:pt x="3957" y="323"/>
                </a:lnTo>
                <a:lnTo>
                  <a:pt x="3966" y="323"/>
                </a:lnTo>
                <a:lnTo>
                  <a:pt x="3978" y="325"/>
                </a:lnTo>
                <a:lnTo>
                  <a:pt x="3983" y="325"/>
                </a:lnTo>
                <a:lnTo>
                  <a:pt x="3994" y="326"/>
                </a:lnTo>
                <a:lnTo>
                  <a:pt x="4009" y="330"/>
                </a:lnTo>
                <a:lnTo>
                  <a:pt x="4018" y="333"/>
                </a:lnTo>
                <a:lnTo>
                  <a:pt x="4033" y="333"/>
                </a:lnTo>
                <a:lnTo>
                  <a:pt x="4044" y="336"/>
                </a:lnTo>
                <a:lnTo>
                  <a:pt x="4053" y="337"/>
                </a:lnTo>
                <a:lnTo>
                  <a:pt x="4061" y="337"/>
                </a:lnTo>
                <a:lnTo>
                  <a:pt x="4074" y="339"/>
                </a:lnTo>
                <a:lnTo>
                  <a:pt x="4088" y="341"/>
                </a:lnTo>
                <a:lnTo>
                  <a:pt x="4098" y="342"/>
                </a:lnTo>
                <a:lnTo>
                  <a:pt x="4107" y="343"/>
                </a:lnTo>
                <a:lnTo>
                  <a:pt x="4119" y="344"/>
                </a:lnTo>
                <a:lnTo>
                  <a:pt x="4145" y="346"/>
                </a:lnTo>
                <a:lnTo>
                  <a:pt x="4151" y="346"/>
                </a:lnTo>
                <a:lnTo>
                  <a:pt x="4158" y="346"/>
                </a:lnTo>
                <a:lnTo>
                  <a:pt x="4193" y="344"/>
                </a:lnTo>
                <a:lnTo>
                  <a:pt x="4204" y="344"/>
                </a:lnTo>
                <a:lnTo>
                  <a:pt x="4223" y="343"/>
                </a:lnTo>
                <a:lnTo>
                  <a:pt x="4230" y="342"/>
                </a:lnTo>
                <a:lnTo>
                  <a:pt x="4244" y="341"/>
                </a:lnTo>
                <a:lnTo>
                  <a:pt x="4265" y="339"/>
                </a:lnTo>
                <a:lnTo>
                  <a:pt x="4279" y="338"/>
                </a:lnTo>
                <a:lnTo>
                  <a:pt x="4285" y="338"/>
                </a:lnTo>
                <a:lnTo>
                  <a:pt x="4298" y="337"/>
                </a:lnTo>
                <a:lnTo>
                  <a:pt x="4307" y="337"/>
                </a:lnTo>
                <a:lnTo>
                  <a:pt x="4309" y="337"/>
                </a:lnTo>
                <a:lnTo>
                  <a:pt x="4343" y="336"/>
                </a:lnTo>
                <a:lnTo>
                  <a:pt x="4347" y="336"/>
                </a:lnTo>
                <a:lnTo>
                  <a:pt x="4393" y="331"/>
                </a:lnTo>
                <a:lnTo>
                  <a:pt x="4411" y="330"/>
                </a:lnTo>
                <a:lnTo>
                  <a:pt x="4432" y="328"/>
                </a:lnTo>
                <a:lnTo>
                  <a:pt x="4437" y="327"/>
                </a:lnTo>
                <a:lnTo>
                  <a:pt x="4461" y="327"/>
                </a:lnTo>
                <a:lnTo>
                  <a:pt x="4470" y="327"/>
                </a:lnTo>
                <a:lnTo>
                  <a:pt x="4485" y="328"/>
                </a:lnTo>
                <a:lnTo>
                  <a:pt x="4500" y="330"/>
                </a:lnTo>
                <a:lnTo>
                  <a:pt x="4512" y="332"/>
                </a:lnTo>
                <a:lnTo>
                  <a:pt x="4527" y="334"/>
                </a:lnTo>
                <a:lnTo>
                  <a:pt x="4541" y="337"/>
                </a:lnTo>
                <a:lnTo>
                  <a:pt x="4561" y="340"/>
                </a:lnTo>
                <a:lnTo>
                  <a:pt x="4572" y="341"/>
                </a:lnTo>
                <a:lnTo>
                  <a:pt x="4582" y="342"/>
                </a:lnTo>
                <a:lnTo>
                  <a:pt x="4604" y="342"/>
                </a:lnTo>
                <a:lnTo>
                  <a:pt x="4612" y="342"/>
                </a:lnTo>
                <a:lnTo>
                  <a:pt x="4626" y="342"/>
                </a:lnTo>
                <a:lnTo>
                  <a:pt x="4641" y="341"/>
                </a:lnTo>
                <a:lnTo>
                  <a:pt x="4658" y="341"/>
                </a:lnTo>
                <a:lnTo>
                  <a:pt x="4666" y="340"/>
                </a:lnTo>
                <a:lnTo>
                  <a:pt x="4681" y="336"/>
                </a:lnTo>
                <a:lnTo>
                  <a:pt x="4693" y="330"/>
                </a:lnTo>
                <a:lnTo>
                  <a:pt x="4711" y="323"/>
                </a:lnTo>
                <a:lnTo>
                  <a:pt x="4721" y="321"/>
                </a:lnTo>
                <a:lnTo>
                  <a:pt x="4742" y="314"/>
                </a:lnTo>
                <a:lnTo>
                  <a:pt x="4760" y="306"/>
                </a:lnTo>
                <a:lnTo>
                  <a:pt x="4772" y="302"/>
                </a:lnTo>
                <a:lnTo>
                  <a:pt x="4783" y="298"/>
                </a:lnTo>
                <a:lnTo>
                  <a:pt x="4791" y="293"/>
                </a:lnTo>
                <a:lnTo>
                  <a:pt x="4797" y="291"/>
                </a:lnTo>
                <a:lnTo>
                  <a:pt x="4802" y="289"/>
                </a:lnTo>
                <a:lnTo>
                  <a:pt x="4808" y="287"/>
                </a:lnTo>
                <a:lnTo>
                  <a:pt x="4818" y="288"/>
                </a:lnTo>
                <a:lnTo>
                  <a:pt x="4824" y="292"/>
                </a:lnTo>
                <a:lnTo>
                  <a:pt x="4834" y="298"/>
                </a:lnTo>
                <a:lnTo>
                  <a:pt x="4841" y="300"/>
                </a:lnTo>
                <a:lnTo>
                  <a:pt x="4848" y="302"/>
                </a:lnTo>
                <a:lnTo>
                  <a:pt x="4852" y="303"/>
                </a:lnTo>
                <a:lnTo>
                  <a:pt x="4861" y="305"/>
                </a:lnTo>
                <a:lnTo>
                  <a:pt x="4867" y="305"/>
                </a:lnTo>
                <a:lnTo>
                  <a:pt x="4875" y="305"/>
                </a:lnTo>
                <a:lnTo>
                  <a:pt x="4883" y="306"/>
                </a:lnTo>
                <a:lnTo>
                  <a:pt x="4890" y="308"/>
                </a:lnTo>
                <a:lnTo>
                  <a:pt x="4900" y="311"/>
                </a:lnTo>
                <a:lnTo>
                  <a:pt x="4907" y="311"/>
                </a:lnTo>
                <a:lnTo>
                  <a:pt x="4920" y="312"/>
                </a:lnTo>
                <a:lnTo>
                  <a:pt x="4930" y="313"/>
                </a:lnTo>
                <a:lnTo>
                  <a:pt x="4939" y="314"/>
                </a:lnTo>
                <a:lnTo>
                  <a:pt x="4948" y="313"/>
                </a:lnTo>
                <a:lnTo>
                  <a:pt x="4954" y="308"/>
                </a:lnTo>
                <a:lnTo>
                  <a:pt x="4960" y="307"/>
                </a:lnTo>
                <a:lnTo>
                  <a:pt x="4964" y="308"/>
                </a:lnTo>
                <a:lnTo>
                  <a:pt x="4968" y="310"/>
                </a:lnTo>
                <a:lnTo>
                  <a:pt x="4978" y="304"/>
                </a:lnTo>
                <a:lnTo>
                  <a:pt x="4982" y="302"/>
                </a:lnTo>
                <a:lnTo>
                  <a:pt x="4994" y="302"/>
                </a:lnTo>
                <a:lnTo>
                  <a:pt x="5005" y="302"/>
                </a:lnTo>
                <a:lnTo>
                  <a:pt x="5014" y="302"/>
                </a:lnTo>
                <a:lnTo>
                  <a:pt x="5027" y="297"/>
                </a:lnTo>
                <a:lnTo>
                  <a:pt x="5038" y="291"/>
                </a:lnTo>
                <a:lnTo>
                  <a:pt x="5047" y="285"/>
                </a:lnTo>
                <a:lnTo>
                  <a:pt x="5059" y="268"/>
                </a:lnTo>
                <a:lnTo>
                  <a:pt x="5076" y="250"/>
                </a:lnTo>
                <a:lnTo>
                  <a:pt x="5095" y="250"/>
                </a:lnTo>
                <a:lnTo>
                  <a:pt x="5111" y="246"/>
                </a:lnTo>
                <a:lnTo>
                  <a:pt x="5129" y="239"/>
                </a:lnTo>
                <a:lnTo>
                  <a:pt x="5151" y="227"/>
                </a:lnTo>
                <a:lnTo>
                  <a:pt x="5170" y="220"/>
                </a:lnTo>
                <a:lnTo>
                  <a:pt x="5195" y="240"/>
                </a:lnTo>
                <a:lnTo>
                  <a:pt x="5204" y="269"/>
                </a:lnTo>
                <a:lnTo>
                  <a:pt x="5214" y="272"/>
                </a:lnTo>
                <a:lnTo>
                  <a:pt x="5222" y="274"/>
                </a:lnTo>
                <a:lnTo>
                  <a:pt x="5231" y="287"/>
                </a:lnTo>
                <a:lnTo>
                  <a:pt x="5236" y="287"/>
                </a:lnTo>
                <a:lnTo>
                  <a:pt x="5240" y="287"/>
                </a:lnTo>
                <a:lnTo>
                  <a:pt x="5249" y="288"/>
                </a:lnTo>
                <a:lnTo>
                  <a:pt x="5253" y="288"/>
                </a:lnTo>
                <a:lnTo>
                  <a:pt x="5259" y="288"/>
                </a:lnTo>
                <a:lnTo>
                  <a:pt x="5262" y="289"/>
                </a:lnTo>
                <a:lnTo>
                  <a:pt x="5269" y="290"/>
                </a:lnTo>
                <a:lnTo>
                  <a:pt x="5273" y="290"/>
                </a:lnTo>
                <a:lnTo>
                  <a:pt x="5280" y="291"/>
                </a:lnTo>
                <a:lnTo>
                  <a:pt x="5288" y="293"/>
                </a:lnTo>
                <a:lnTo>
                  <a:pt x="5300" y="294"/>
                </a:lnTo>
                <a:lnTo>
                  <a:pt x="5313" y="298"/>
                </a:lnTo>
                <a:lnTo>
                  <a:pt x="5319" y="302"/>
                </a:lnTo>
                <a:lnTo>
                  <a:pt x="5332" y="306"/>
                </a:lnTo>
                <a:lnTo>
                  <a:pt x="5342" y="311"/>
                </a:lnTo>
                <a:lnTo>
                  <a:pt x="5353" y="313"/>
                </a:lnTo>
                <a:lnTo>
                  <a:pt x="5372" y="314"/>
                </a:lnTo>
                <a:lnTo>
                  <a:pt x="5385" y="316"/>
                </a:lnTo>
                <a:lnTo>
                  <a:pt x="5390" y="316"/>
                </a:lnTo>
                <a:lnTo>
                  <a:pt x="5394" y="316"/>
                </a:lnTo>
                <a:lnTo>
                  <a:pt x="5403" y="317"/>
                </a:lnTo>
                <a:lnTo>
                  <a:pt x="5407" y="318"/>
                </a:lnTo>
                <a:lnTo>
                  <a:pt x="5413" y="319"/>
                </a:lnTo>
                <a:lnTo>
                  <a:pt x="5421" y="320"/>
                </a:lnTo>
                <a:lnTo>
                  <a:pt x="5433" y="321"/>
                </a:lnTo>
                <a:lnTo>
                  <a:pt x="5445" y="324"/>
                </a:lnTo>
                <a:lnTo>
                  <a:pt x="5456" y="326"/>
                </a:lnTo>
                <a:lnTo>
                  <a:pt x="5469" y="327"/>
                </a:lnTo>
                <a:lnTo>
                  <a:pt x="5480" y="327"/>
                </a:lnTo>
                <a:lnTo>
                  <a:pt x="5489" y="327"/>
                </a:lnTo>
                <a:lnTo>
                  <a:pt x="5500" y="326"/>
                </a:lnTo>
                <a:lnTo>
                  <a:pt x="5504" y="326"/>
                </a:lnTo>
                <a:lnTo>
                  <a:pt x="5510" y="324"/>
                </a:lnTo>
                <a:lnTo>
                  <a:pt x="5517" y="323"/>
                </a:lnTo>
                <a:lnTo>
                  <a:pt x="5525" y="321"/>
                </a:lnTo>
                <a:lnTo>
                  <a:pt x="5532" y="318"/>
                </a:lnTo>
                <a:lnTo>
                  <a:pt x="5535" y="317"/>
                </a:lnTo>
                <a:lnTo>
                  <a:pt x="5541" y="316"/>
                </a:lnTo>
                <a:lnTo>
                  <a:pt x="5549" y="312"/>
                </a:lnTo>
                <a:lnTo>
                  <a:pt x="5560" y="310"/>
                </a:lnTo>
                <a:lnTo>
                  <a:pt x="5563" y="310"/>
                </a:lnTo>
                <a:lnTo>
                  <a:pt x="5572" y="312"/>
                </a:lnTo>
                <a:lnTo>
                  <a:pt x="5576" y="312"/>
                </a:lnTo>
                <a:lnTo>
                  <a:pt x="5581" y="311"/>
                </a:lnTo>
                <a:lnTo>
                  <a:pt x="5586" y="311"/>
                </a:lnTo>
                <a:lnTo>
                  <a:pt x="5595" y="310"/>
                </a:lnTo>
                <a:lnTo>
                  <a:pt x="5603" y="308"/>
                </a:lnTo>
                <a:lnTo>
                  <a:pt x="5610" y="308"/>
                </a:lnTo>
                <a:lnTo>
                  <a:pt x="5614" y="311"/>
                </a:lnTo>
                <a:lnTo>
                  <a:pt x="5621" y="313"/>
                </a:lnTo>
                <a:lnTo>
                  <a:pt x="5626" y="315"/>
                </a:lnTo>
                <a:lnTo>
                  <a:pt x="5636" y="320"/>
                </a:lnTo>
                <a:lnTo>
                  <a:pt x="5648" y="323"/>
                </a:lnTo>
                <a:lnTo>
                  <a:pt x="5655" y="324"/>
                </a:lnTo>
                <a:lnTo>
                  <a:pt x="5662" y="325"/>
                </a:lnTo>
                <a:lnTo>
                  <a:pt x="5666" y="325"/>
                </a:lnTo>
                <a:lnTo>
                  <a:pt x="5677" y="326"/>
                </a:lnTo>
                <a:lnTo>
                  <a:pt x="5689" y="328"/>
                </a:lnTo>
                <a:lnTo>
                  <a:pt x="5696" y="328"/>
                </a:lnTo>
                <a:lnTo>
                  <a:pt x="5706" y="327"/>
                </a:lnTo>
                <a:lnTo>
                  <a:pt x="5722" y="326"/>
                </a:lnTo>
                <a:lnTo>
                  <a:pt x="5726" y="326"/>
                </a:lnTo>
                <a:lnTo>
                  <a:pt x="5730" y="326"/>
                </a:lnTo>
                <a:lnTo>
                  <a:pt x="5737" y="326"/>
                </a:lnTo>
                <a:lnTo>
                  <a:pt x="5741" y="325"/>
                </a:lnTo>
                <a:lnTo>
                  <a:pt x="5748" y="325"/>
                </a:lnTo>
                <a:lnTo>
                  <a:pt x="5754" y="324"/>
                </a:lnTo>
                <a:lnTo>
                  <a:pt x="5760" y="324"/>
                </a:lnTo>
                <a:lnTo>
                  <a:pt x="5765" y="327"/>
                </a:lnTo>
                <a:lnTo>
                  <a:pt x="5776" y="332"/>
                </a:lnTo>
                <a:lnTo>
                  <a:pt x="5786" y="332"/>
                </a:lnTo>
                <a:lnTo>
                  <a:pt x="5802" y="332"/>
                </a:lnTo>
                <a:lnTo>
                  <a:pt x="5820" y="331"/>
                </a:lnTo>
                <a:lnTo>
                  <a:pt x="5833" y="330"/>
                </a:lnTo>
                <a:lnTo>
                  <a:pt x="5864" y="328"/>
                </a:lnTo>
                <a:lnTo>
                  <a:pt x="5877" y="326"/>
                </a:lnTo>
                <a:lnTo>
                  <a:pt x="5897" y="325"/>
                </a:lnTo>
                <a:lnTo>
                  <a:pt x="5916" y="323"/>
                </a:lnTo>
                <a:lnTo>
                  <a:pt x="5935" y="319"/>
                </a:lnTo>
                <a:lnTo>
                  <a:pt x="5958" y="314"/>
                </a:lnTo>
                <a:lnTo>
                  <a:pt x="5969" y="312"/>
                </a:lnTo>
                <a:lnTo>
                  <a:pt x="5980" y="311"/>
                </a:lnTo>
                <a:lnTo>
                  <a:pt x="6007" y="307"/>
                </a:lnTo>
                <a:lnTo>
                  <a:pt x="6022" y="305"/>
                </a:lnTo>
                <a:lnTo>
                  <a:pt x="6050" y="299"/>
                </a:lnTo>
                <a:lnTo>
                  <a:pt x="6062" y="295"/>
                </a:lnTo>
                <a:lnTo>
                  <a:pt x="6079" y="291"/>
                </a:lnTo>
                <a:lnTo>
                  <a:pt x="6107" y="282"/>
                </a:lnTo>
                <a:lnTo>
                  <a:pt x="6126" y="273"/>
                </a:lnTo>
                <a:lnTo>
                  <a:pt x="6140" y="266"/>
                </a:lnTo>
                <a:lnTo>
                  <a:pt x="6164" y="255"/>
                </a:lnTo>
                <a:lnTo>
                  <a:pt x="6179" y="247"/>
                </a:lnTo>
                <a:lnTo>
                  <a:pt x="6197" y="242"/>
                </a:lnTo>
                <a:lnTo>
                  <a:pt x="6218" y="225"/>
                </a:lnTo>
                <a:lnTo>
                  <a:pt x="6228" y="222"/>
                </a:lnTo>
                <a:lnTo>
                  <a:pt x="6242" y="226"/>
                </a:lnTo>
                <a:lnTo>
                  <a:pt x="6260" y="214"/>
                </a:lnTo>
                <a:lnTo>
                  <a:pt x="6274" y="204"/>
                </a:lnTo>
                <a:lnTo>
                  <a:pt x="6282" y="197"/>
                </a:lnTo>
                <a:lnTo>
                  <a:pt x="6297" y="174"/>
                </a:lnTo>
                <a:lnTo>
                  <a:pt x="6306" y="163"/>
                </a:lnTo>
                <a:lnTo>
                  <a:pt x="6324" y="161"/>
                </a:lnTo>
                <a:lnTo>
                  <a:pt x="6335" y="162"/>
                </a:lnTo>
                <a:lnTo>
                  <a:pt x="6351" y="162"/>
                </a:lnTo>
                <a:lnTo>
                  <a:pt x="6367" y="162"/>
                </a:lnTo>
                <a:lnTo>
                  <a:pt x="6383" y="162"/>
                </a:lnTo>
                <a:lnTo>
                  <a:pt x="6399" y="161"/>
                </a:lnTo>
                <a:lnTo>
                  <a:pt x="6421" y="161"/>
                </a:lnTo>
                <a:lnTo>
                  <a:pt x="6425" y="161"/>
                </a:lnTo>
                <a:lnTo>
                  <a:pt x="6437" y="160"/>
                </a:lnTo>
                <a:lnTo>
                  <a:pt x="6455" y="159"/>
                </a:lnTo>
                <a:lnTo>
                  <a:pt x="6472" y="160"/>
                </a:lnTo>
                <a:lnTo>
                  <a:pt x="6485" y="161"/>
                </a:lnTo>
                <a:lnTo>
                  <a:pt x="6499" y="163"/>
                </a:lnTo>
                <a:lnTo>
                  <a:pt x="6514" y="165"/>
                </a:lnTo>
                <a:lnTo>
                  <a:pt x="6531" y="169"/>
                </a:lnTo>
                <a:lnTo>
                  <a:pt x="6539" y="169"/>
                </a:lnTo>
                <a:lnTo>
                  <a:pt x="6552" y="169"/>
                </a:lnTo>
                <a:lnTo>
                  <a:pt x="6567" y="172"/>
                </a:lnTo>
                <a:lnTo>
                  <a:pt x="6585" y="172"/>
                </a:lnTo>
                <a:lnTo>
                  <a:pt x="6597" y="174"/>
                </a:lnTo>
                <a:lnTo>
                  <a:pt x="6617" y="176"/>
                </a:lnTo>
                <a:lnTo>
                  <a:pt x="6639" y="181"/>
                </a:lnTo>
                <a:lnTo>
                  <a:pt x="6653" y="182"/>
                </a:lnTo>
                <a:lnTo>
                  <a:pt x="6670" y="183"/>
                </a:lnTo>
                <a:lnTo>
                  <a:pt x="6687" y="184"/>
                </a:lnTo>
                <a:lnTo>
                  <a:pt x="6705" y="183"/>
                </a:lnTo>
                <a:lnTo>
                  <a:pt x="6721" y="182"/>
                </a:lnTo>
                <a:lnTo>
                  <a:pt x="6734" y="182"/>
                </a:lnTo>
                <a:lnTo>
                  <a:pt x="6753" y="183"/>
                </a:lnTo>
                <a:lnTo>
                  <a:pt x="6759" y="183"/>
                </a:lnTo>
                <a:lnTo>
                  <a:pt x="6768" y="183"/>
                </a:lnTo>
                <a:lnTo>
                  <a:pt x="6780" y="182"/>
                </a:lnTo>
                <a:lnTo>
                  <a:pt x="6788" y="182"/>
                </a:lnTo>
                <a:lnTo>
                  <a:pt x="6804" y="182"/>
                </a:lnTo>
                <a:lnTo>
                  <a:pt x="6827" y="182"/>
                </a:lnTo>
                <a:lnTo>
                  <a:pt x="6834" y="182"/>
                </a:lnTo>
                <a:lnTo>
                  <a:pt x="6840" y="182"/>
                </a:lnTo>
                <a:lnTo>
                  <a:pt x="6865" y="182"/>
                </a:lnTo>
                <a:lnTo>
                  <a:pt x="6888" y="179"/>
                </a:lnTo>
                <a:lnTo>
                  <a:pt x="6902" y="178"/>
                </a:lnTo>
                <a:lnTo>
                  <a:pt x="6917" y="177"/>
                </a:lnTo>
                <a:lnTo>
                  <a:pt x="6936" y="175"/>
                </a:lnTo>
                <a:lnTo>
                  <a:pt x="6956" y="173"/>
                </a:lnTo>
                <a:lnTo>
                  <a:pt x="6975" y="171"/>
                </a:lnTo>
                <a:lnTo>
                  <a:pt x="6990" y="170"/>
                </a:lnTo>
                <a:lnTo>
                  <a:pt x="7016" y="165"/>
                </a:lnTo>
                <a:lnTo>
                  <a:pt x="7032" y="163"/>
                </a:lnTo>
                <a:lnTo>
                  <a:pt x="7045" y="161"/>
                </a:lnTo>
                <a:lnTo>
                  <a:pt x="7059" y="157"/>
                </a:lnTo>
                <a:lnTo>
                  <a:pt x="7068" y="151"/>
                </a:lnTo>
                <a:lnTo>
                  <a:pt x="7079" y="146"/>
                </a:lnTo>
                <a:lnTo>
                  <a:pt x="7092" y="140"/>
                </a:lnTo>
                <a:lnTo>
                  <a:pt x="7098" y="138"/>
                </a:lnTo>
                <a:lnTo>
                  <a:pt x="7114" y="137"/>
                </a:lnTo>
                <a:lnTo>
                  <a:pt x="7126" y="129"/>
                </a:lnTo>
                <a:lnTo>
                  <a:pt x="7138" y="126"/>
                </a:lnTo>
                <a:lnTo>
                  <a:pt x="7151" y="120"/>
                </a:lnTo>
                <a:lnTo>
                  <a:pt x="7159" y="121"/>
                </a:lnTo>
                <a:lnTo>
                  <a:pt x="7171" y="116"/>
                </a:lnTo>
                <a:lnTo>
                  <a:pt x="7183" y="116"/>
                </a:lnTo>
                <a:lnTo>
                  <a:pt x="7190" y="116"/>
                </a:lnTo>
                <a:lnTo>
                  <a:pt x="7200" y="111"/>
                </a:lnTo>
                <a:lnTo>
                  <a:pt x="7209" y="104"/>
                </a:lnTo>
                <a:lnTo>
                  <a:pt x="7213" y="104"/>
                </a:lnTo>
                <a:lnTo>
                  <a:pt x="7222" y="104"/>
                </a:lnTo>
                <a:lnTo>
                  <a:pt x="7232" y="105"/>
                </a:lnTo>
                <a:lnTo>
                  <a:pt x="7243" y="106"/>
                </a:lnTo>
                <a:lnTo>
                  <a:pt x="7254" y="107"/>
                </a:lnTo>
                <a:lnTo>
                  <a:pt x="7265" y="110"/>
                </a:lnTo>
                <a:lnTo>
                  <a:pt x="7275" y="109"/>
                </a:lnTo>
                <a:lnTo>
                  <a:pt x="7285" y="107"/>
                </a:lnTo>
                <a:lnTo>
                  <a:pt x="7300" y="105"/>
                </a:lnTo>
                <a:lnTo>
                  <a:pt x="7314" y="103"/>
                </a:lnTo>
                <a:lnTo>
                  <a:pt x="7324" y="100"/>
                </a:lnTo>
                <a:lnTo>
                  <a:pt x="7333" y="98"/>
                </a:lnTo>
                <a:lnTo>
                  <a:pt x="7347" y="96"/>
                </a:lnTo>
                <a:lnTo>
                  <a:pt x="7368" y="93"/>
                </a:lnTo>
                <a:lnTo>
                  <a:pt x="7378" y="91"/>
                </a:lnTo>
                <a:lnTo>
                  <a:pt x="7387" y="90"/>
                </a:lnTo>
                <a:lnTo>
                  <a:pt x="7402" y="86"/>
                </a:lnTo>
                <a:lnTo>
                  <a:pt x="7409" y="85"/>
                </a:lnTo>
                <a:lnTo>
                  <a:pt x="7418" y="84"/>
                </a:lnTo>
                <a:lnTo>
                  <a:pt x="7432" y="69"/>
                </a:lnTo>
                <a:lnTo>
                  <a:pt x="7443" y="68"/>
                </a:lnTo>
                <a:lnTo>
                  <a:pt x="7452" y="67"/>
                </a:lnTo>
                <a:lnTo>
                  <a:pt x="7460" y="66"/>
                </a:lnTo>
                <a:lnTo>
                  <a:pt x="7470" y="66"/>
                </a:lnTo>
                <a:lnTo>
                  <a:pt x="7478" y="65"/>
                </a:lnTo>
                <a:lnTo>
                  <a:pt x="7486" y="63"/>
                </a:lnTo>
                <a:lnTo>
                  <a:pt x="7501" y="62"/>
                </a:lnTo>
                <a:lnTo>
                  <a:pt x="7511" y="62"/>
                </a:lnTo>
                <a:lnTo>
                  <a:pt x="7525" y="61"/>
                </a:lnTo>
                <a:lnTo>
                  <a:pt x="7538" y="61"/>
                </a:lnTo>
                <a:lnTo>
                  <a:pt x="7551" y="61"/>
                </a:lnTo>
                <a:lnTo>
                  <a:pt x="7559" y="61"/>
                </a:lnTo>
                <a:lnTo>
                  <a:pt x="7563" y="61"/>
                </a:lnTo>
                <a:lnTo>
                  <a:pt x="7570" y="60"/>
                </a:lnTo>
                <a:lnTo>
                  <a:pt x="7578" y="60"/>
                </a:lnTo>
                <a:lnTo>
                  <a:pt x="7594" y="60"/>
                </a:lnTo>
                <a:lnTo>
                  <a:pt x="7607" y="59"/>
                </a:lnTo>
                <a:lnTo>
                  <a:pt x="7618" y="59"/>
                </a:lnTo>
                <a:lnTo>
                  <a:pt x="7628" y="59"/>
                </a:lnTo>
                <a:lnTo>
                  <a:pt x="7647" y="59"/>
                </a:lnTo>
                <a:lnTo>
                  <a:pt x="7660" y="59"/>
                </a:lnTo>
                <a:lnTo>
                  <a:pt x="7670" y="59"/>
                </a:lnTo>
                <a:lnTo>
                  <a:pt x="7687" y="58"/>
                </a:lnTo>
                <a:lnTo>
                  <a:pt x="7704" y="57"/>
                </a:lnTo>
                <a:lnTo>
                  <a:pt x="7716" y="57"/>
                </a:lnTo>
                <a:lnTo>
                  <a:pt x="7732" y="57"/>
                </a:lnTo>
                <a:lnTo>
                  <a:pt x="7751" y="57"/>
                </a:lnTo>
                <a:lnTo>
                  <a:pt x="7771" y="57"/>
                </a:lnTo>
                <a:lnTo>
                  <a:pt x="7793" y="58"/>
                </a:lnTo>
                <a:lnTo>
                  <a:pt x="7819" y="59"/>
                </a:lnTo>
                <a:lnTo>
                  <a:pt x="7840" y="58"/>
                </a:lnTo>
                <a:lnTo>
                  <a:pt x="7850" y="58"/>
                </a:lnTo>
                <a:lnTo>
                  <a:pt x="7876" y="57"/>
                </a:lnTo>
                <a:lnTo>
                  <a:pt x="7895" y="57"/>
                </a:lnTo>
                <a:lnTo>
                  <a:pt x="7908" y="56"/>
                </a:lnTo>
                <a:lnTo>
                  <a:pt x="7938" y="55"/>
                </a:lnTo>
                <a:lnTo>
                  <a:pt x="7958" y="53"/>
                </a:lnTo>
                <a:lnTo>
                  <a:pt x="7973" y="52"/>
                </a:lnTo>
                <a:lnTo>
                  <a:pt x="7985" y="52"/>
                </a:lnTo>
                <a:lnTo>
                  <a:pt x="7996" y="52"/>
                </a:lnTo>
                <a:lnTo>
                  <a:pt x="8014" y="48"/>
                </a:lnTo>
                <a:lnTo>
                  <a:pt x="8028" y="46"/>
                </a:lnTo>
                <a:lnTo>
                  <a:pt x="8048" y="44"/>
                </a:lnTo>
                <a:lnTo>
                  <a:pt x="8073" y="43"/>
                </a:lnTo>
                <a:lnTo>
                  <a:pt x="8102" y="40"/>
                </a:lnTo>
                <a:lnTo>
                  <a:pt x="8121" y="37"/>
                </a:lnTo>
                <a:lnTo>
                  <a:pt x="8135" y="36"/>
                </a:lnTo>
                <a:lnTo>
                  <a:pt x="8148" y="34"/>
                </a:lnTo>
                <a:lnTo>
                  <a:pt x="8161" y="33"/>
                </a:lnTo>
                <a:lnTo>
                  <a:pt x="8175" y="33"/>
                </a:lnTo>
                <a:lnTo>
                  <a:pt x="8186" y="32"/>
                </a:lnTo>
                <a:lnTo>
                  <a:pt x="8195" y="31"/>
                </a:lnTo>
                <a:lnTo>
                  <a:pt x="8206" y="29"/>
                </a:lnTo>
                <a:lnTo>
                  <a:pt x="8221" y="29"/>
                </a:lnTo>
                <a:lnTo>
                  <a:pt x="8229" y="28"/>
                </a:lnTo>
                <a:lnTo>
                  <a:pt x="8243" y="27"/>
                </a:lnTo>
                <a:lnTo>
                  <a:pt x="8254" y="26"/>
                </a:lnTo>
                <a:lnTo>
                  <a:pt x="8264" y="23"/>
                </a:lnTo>
                <a:lnTo>
                  <a:pt x="8277" y="22"/>
                </a:lnTo>
                <a:lnTo>
                  <a:pt x="8292" y="20"/>
                </a:lnTo>
                <a:lnTo>
                  <a:pt x="8308" y="18"/>
                </a:lnTo>
                <a:lnTo>
                  <a:pt x="8320" y="16"/>
                </a:lnTo>
                <a:lnTo>
                  <a:pt x="8335" y="14"/>
                </a:lnTo>
                <a:lnTo>
                  <a:pt x="8349" y="9"/>
                </a:lnTo>
                <a:lnTo>
                  <a:pt x="8366" y="8"/>
                </a:lnTo>
                <a:lnTo>
                  <a:pt x="8402" y="3"/>
                </a:lnTo>
                <a:lnTo>
                  <a:pt x="8426" y="0"/>
                </a:lnTo>
                <a:lnTo>
                  <a:pt x="8426" y="20"/>
                </a:lnTo>
                <a:lnTo>
                  <a:pt x="8402" y="23"/>
                </a:lnTo>
                <a:lnTo>
                  <a:pt x="8366" y="28"/>
                </a:lnTo>
                <a:lnTo>
                  <a:pt x="8349" y="29"/>
                </a:lnTo>
                <a:lnTo>
                  <a:pt x="8335" y="32"/>
                </a:lnTo>
                <a:lnTo>
                  <a:pt x="8320" y="32"/>
                </a:lnTo>
                <a:lnTo>
                  <a:pt x="8308" y="34"/>
                </a:lnTo>
                <a:lnTo>
                  <a:pt x="8292" y="35"/>
                </a:lnTo>
                <a:lnTo>
                  <a:pt x="8277" y="36"/>
                </a:lnTo>
                <a:lnTo>
                  <a:pt x="8264" y="39"/>
                </a:lnTo>
                <a:lnTo>
                  <a:pt x="8254" y="39"/>
                </a:lnTo>
                <a:lnTo>
                  <a:pt x="8243" y="40"/>
                </a:lnTo>
                <a:lnTo>
                  <a:pt x="8229" y="41"/>
                </a:lnTo>
                <a:lnTo>
                  <a:pt x="8221" y="41"/>
                </a:lnTo>
                <a:lnTo>
                  <a:pt x="8206" y="42"/>
                </a:lnTo>
                <a:lnTo>
                  <a:pt x="8195" y="43"/>
                </a:lnTo>
                <a:lnTo>
                  <a:pt x="8186" y="44"/>
                </a:lnTo>
                <a:lnTo>
                  <a:pt x="8175" y="44"/>
                </a:lnTo>
                <a:lnTo>
                  <a:pt x="8161" y="45"/>
                </a:lnTo>
                <a:lnTo>
                  <a:pt x="8148" y="46"/>
                </a:lnTo>
                <a:lnTo>
                  <a:pt x="8135" y="47"/>
                </a:lnTo>
                <a:lnTo>
                  <a:pt x="8121" y="47"/>
                </a:lnTo>
                <a:lnTo>
                  <a:pt x="8102" y="48"/>
                </a:lnTo>
                <a:lnTo>
                  <a:pt x="8073" y="50"/>
                </a:lnTo>
                <a:lnTo>
                  <a:pt x="8048" y="53"/>
                </a:lnTo>
                <a:lnTo>
                  <a:pt x="8028" y="54"/>
                </a:lnTo>
                <a:lnTo>
                  <a:pt x="8014" y="56"/>
                </a:lnTo>
                <a:lnTo>
                  <a:pt x="7996" y="59"/>
                </a:lnTo>
                <a:lnTo>
                  <a:pt x="7985" y="60"/>
                </a:lnTo>
                <a:lnTo>
                  <a:pt x="7973" y="61"/>
                </a:lnTo>
                <a:lnTo>
                  <a:pt x="7958" y="62"/>
                </a:lnTo>
                <a:lnTo>
                  <a:pt x="7938" y="62"/>
                </a:lnTo>
                <a:lnTo>
                  <a:pt x="7908" y="62"/>
                </a:lnTo>
                <a:lnTo>
                  <a:pt x="7895" y="65"/>
                </a:lnTo>
                <a:lnTo>
                  <a:pt x="7876" y="65"/>
                </a:lnTo>
                <a:lnTo>
                  <a:pt x="7850" y="65"/>
                </a:lnTo>
                <a:lnTo>
                  <a:pt x="7840" y="65"/>
                </a:lnTo>
                <a:lnTo>
                  <a:pt x="7819" y="63"/>
                </a:lnTo>
                <a:lnTo>
                  <a:pt x="7793" y="62"/>
                </a:lnTo>
                <a:lnTo>
                  <a:pt x="7771" y="62"/>
                </a:lnTo>
                <a:lnTo>
                  <a:pt x="7751" y="62"/>
                </a:lnTo>
                <a:lnTo>
                  <a:pt x="7732" y="62"/>
                </a:lnTo>
                <a:lnTo>
                  <a:pt x="7716" y="62"/>
                </a:lnTo>
                <a:lnTo>
                  <a:pt x="7704" y="62"/>
                </a:lnTo>
                <a:lnTo>
                  <a:pt x="7687" y="61"/>
                </a:lnTo>
                <a:lnTo>
                  <a:pt x="7670" y="62"/>
                </a:lnTo>
                <a:lnTo>
                  <a:pt x="7660" y="62"/>
                </a:lnTo>
                <a:lnTo>
                  <a:pt x="7647" y="62"/>
                </a:lnTo>
                <a:lnTo>
                  <a:pt x="7628" y="62"/>
                </a:lnTo>
                <a:lnTo>
                  <a:pt x="7618" y="62"/>
                </a:lnTo>
                <a:lnTo>
                  <a:pt x="7607" y="62"/>
                </a:lnTo>
                <a:lnTo>
                  <a:pt x="7594" y="62"/>
                </a:lnTo>
                <a:lnTo>
                  <a:pt x="7578" y="62"/>
                </a:lnTo>
                <a:lnTo>
                  <a:pt x="7570" y="62"/>
                </a:lnTo>
                <a:lnTo>
                  <a:pt x="7563" y="62"/>
                </a:lnTo>
                <a:lnTo>
                  <a:pt x="7559" y="62"/>
                </a:lnTo>
                <a:lnTo>
                  <a:pt x="7551" y="63"/>
                </a:lnTo>
                <a:lnTo>
                  <a:pt x="7538" y="61"/>
                </a:lnTo>
                <a:lnTo>
                  <a:pt x="7525" y="61"/>
                </a:lnTo>
                <a:lnTo>
                  <a:pt x="7511" y="62"/>
                </a:lnTo>
                <a:lnTo>
                  <a:pt x="7501" y="62"/>
                </a:lnTo>
                <a:lnTo>
                  <a:pt x="7486" y="63"/>
                </a:lnTo>
                <a:lnTo>
                  <a:pt x="7478" y="65"/>
                </a:lnTo>
                <a:lnTo>
                  <a:pt x="7470" y="66"/>
                </a:lnTo>
                <a:lnTo>
                  <a:pt x="7460" y="66"/>
                </a:lnTo>
                <a:lnTo>
                  <a:pt x="7452" y="67"/>
                </a:lnTo>
                <a:lnTo>
                  <a:pt x="7443" y="68"/>
                </a:lnTo>
                <a:lnTo>
                  <a:pt x="7432" y="69"/>
                </a:lnTo>
                <a:lnTo>
                  <a:pt x="7418" y="90"/>
                </a:lnTo>
                <a:lnTo>
                  <a:pt x="7409" y="94"/>
                </a:lnTo>
                <a:lnTo>
                  <a:pt x="7402" y="94"/>
                </a:lnTo>
                <a:lnTo>
                  <a:pt x="7387" y="98"/>
                </a:lnTo>
                <a:lnTo>
                  <a:pt x="7378" y="101"/>
                </a:lnTo>
                <a:lnTo>
                  <a:pt x="7368" y="105"/>
                </a:lnTo>
                <a:lnTo>
                  <a:pt x="7347" y="109"/>
                </a:lnTo>
                <a:lnTo>
                  <a:pt x="7333" y="112"/>
                </a:lnTo>
                <a:lnTo>
                  <a:pt x="7324" y="114"/>
                </a:lnTo>
                <a:lnTo>
                  <a:pt x="7314" y="117"/>
                </a:lnTo>
                <a:lnTo>
                  <a:pt x="7300" y="118"/>
                </a:lnTo>
                <a:lnTo>
                  <a:pt x="7285" y="114"/>
                </a:lnTo>
                <a:lnTo>
                  <a:pt x="7275" y="112"/>
                </a:lnTo>
                <a:lnTo>
                  <a:pt x="7265" y="110"/>
                </a:lnTo>
                <a:lnTo>
                  <a:pt x="7254" y="107"/>
                </a:lnTo>
                <a:lnTo>
                  <a:pt x="7243" y="106"/>
                </a:lnTo>
                <a:lnTo>
                  <a:pt x="7232" y="105"/>
                </a:lnTo>
                <a:lnTo>
                  <a:pt x="7222" y="104"/>
                </a:lnTo>
                <a:lnTo>
                  <a:pt x="7213" y="104"/>
                </a:lnTo>
                <a:lnTo>
                  <a:pt x="7209" y="104"/>
                </a:lnTo>
                <a:lnTo>
                  <a:pt x="7200" y="111"/>
                </a:lnTo>
                <a:lnTo>
                  <a:pt x="7190" y="116"/>
                </a:lnTo>
                <a:lnTo>
                  <a:pt x="7183" y="116"/>
                </a:lnTo>
                <a:lnTo>
                  <a:pt x="7171" y="116"/>
                </a:lnTo>
                <a:lnTo>
                  <a:pt x="7159" y="121"/>
                </a:lnTo>
                <a:lnTo>
                  <a:pt x="7151" y="120"/>
                </a:lnTo>
                <a:lnTo>
                  <a:pt x="7138" y="126"/>
                </a:lnTo>
                <a:lnTo>
                  <a:pt x="7126" y="129"/>
                </a:lnTo>
                <a:lnTo>
                  <a:pt x="7114" y="144"/>
                </a:lnTo>
                <a:lnTo>
                  <a:pt x="7098" y="157"/>
                </a:lnTo>
                <a:lnTo>
                  <a:pt x="7092" y="158"/>
                </a:lnTo>
                <a:lnTo>
                  <a:pt x="7079" y="169"/>
                </a:lnTo>
                <a:lnTo>
                  <a:pt x="7068" y="174"/>
                </a:lnTo>
                <a:lnTo>
                  <a:pt x="7059" y="177"/>
                </a:lnTo>
                <a:lnTo>
                  <a:pt x="7045" y="185"/>
                </a:lnTo>
                <a:lnTo>
                  <a:pt x="7032" y="191"/>
                </a:lnTo>
                <a:lnTo>
                  <a:pt x="7016" y="196"/>
                </a:lnTo>
                <a:lnTo>
                  <a:pt x="6990" y="198"/>
                </a:lnTo>
                <a:lnTo>
                  <a:pt x="6975" y="200"/>
                </a:lnTo>
                <a:lnTo>
                  <a:pt x="6956" y="203"/>
                </a:lnTo>
                <a:lnTo>
                  <a:pt x="6936" y="204"/>
                </a:lnTo>
                <a:lnTo>
                  <a:pt x="6917" y="208"/>
                </a:lnTo>
                <a:lnTo>
                  <a:pt x="6902" y="208"/>
                </a:lnTo>
                <a:lnTo>
                  <a:pt x="6888" y="208"/>
                </a:lnTo>
                <a:lnTo>
                  <a:pt x="6865" y="205"/>
                </a:lnTo>
                <a:lnTo>
                  <a:pt x="6840" y="202"/>
                </a:lnTo>
                <a:lnTo>
                  <a:pt x="6834" y="201"/>
                </a:lnTo>
                <a:lnTo>
                  <a:pt x="6827" y="200"/>
                </a:lnTo>
                <a:lnTo>
                  <a:pt x="6804" y="197"/>
                </a:lnTo>
                <a:lnTo>
                  <a:pt x="6788" y="196"/>
                </a:lnTo>
                <a:lnTo>
                  <a:pt x="6780" y="194"/>
                </a:lnTo>
                <a:lnTo>
                  <a:pt x="6768" y="194"/>
                </a:lnTo>
                <a:lnTo>
                  <a:pt x="6759" y="194"/>
                </a:lnTo>
                <a:lnTo>
                  <a:pt x="6753" y="194"/>
                </a:lnTo>
                <a:lnTo>
                  <a:pt x="6734" y="196"/>
                </a:lnTo>
                <a:lnTo>
                  <a:pt x="6721" y="197"/>
                </a:lnTo>
                <a:lnTo>
                  <a:pt x="6705" y="199"/>
                </a:lnTo>
                <a:lnTo>
                  <a:pt x="6687" y="197"/>
                </a:lnTo>
                <a:lnTo>
                  <a:pt x="6670" y="195"/>
                </a:lnTo>
                <a:lnTo>
                  <a:pt x="6653" y="194"/>
                </a:lnTo>
                <a:lnTo>
                  <a:pt x="6639" y="190"/>
                </a:lnTo>
                <a:lnTo>
                  <a:pt x="6617" y="184"/>
                </a:lnTo>
                <a:lnTo>
                  <a:pt x="6597" y="179"/>
                </a:lnTo>
                <a:lnTo>
                  <a:pt x="6585" y="178"/>
                </a:lnTo>
                <a:lnTo>
                  <a:pt x="6567" y="176"/>
                </a:lnTo>
                <a:lnTo>
                  <a:pt x="6552" y="175"/>
                </a:lnTo>
                <a:lnTo>
                  <a:pt x="6539" y="174"/>
                </a:lnTo>
                <a:lnTo>
                  <a:pt x="6531" y="173"/>
                </a:lnTo>
                <a:lnTo>
                  <a:pt x="6514" y="170"/>
                </a:lnTo>
                <a:lnTo>
                  <a:pt x="6499" y="165"/>
                </a:lnTo>
                <a:lnTo>
                  <a:pt x="6485" y="162"/>
                </a:lnTo>
                <a:lnTo>
                  <a:pt x="6472" y="160"/>
                </a:lnTo>
                <a:lnTo>
                  <a:pt x="6455" y="159"/>
                </a:lnTo>
                <a:lnTo>
                  <a:pt x="6437" y="160"/>
                </a:lnTo>
                <a:lnTo>
                  <a:pt x="6425" y="161"/>
                </a:lnTo>
                <a:lnTo>
                  <a:pt x="6421" y="161"/>
                </a:lnTo>
                <a:lnTo>
                  <a:pt x="6399" y="161"/>
                </a:lnTo>
                <a:lnTo>
                  <a:pt x="6383" y="162"/>
                </a:lnTo>
                <a:lnTo>
                  <a:pt x="6367" y="162"/>
                </a:lnTo>
                <a:lnTo>
                  <a:pt x="6351" y="162"/>
                </a:lnTo>
                <a:lnTo>
                  <a:pt x="6335" y="162"/>
                </a:lnTo>
                <a:lnTo>
                  <a:pt x="6324" y="161"/>
                </a:lnTo>
                <a:lnTo>
                  <a:pt x="6306" y="163"/>
                </a:lnTo>
                <a:lnTo>
                  <a:pt x="6297" y="174"/>
                </a:lnTo>
                <a:lnTo>
                  <a:pt x="6282" y="197"/>
                </a:lnTo>
                <a:lnTo>
                  <a:pt x="6274" y="207"/>
                </a:lnTo>
                <a:lnTo>
                  <a:pt x="6260" y="222"/>
                </a:lnTo>
                <a:lnTo>
                  <a:pt x="6242" y="238"/>
                </a:lnTo>
                <a:lnTo>
                  <a:pt x="6228" y="234"/>
                </a:lnTo>
                <a:lnTo>
                  <a:pt x="6218" y="236"/>
                </a:lnTo>
                <a:lnTo>
                  <a:pt x="6197" y="245"/>
                </a:lnTo>
                <a:lnTo>
                  <a:pt x="6179" y="265"/>
                </a:lnTo>
                <a:lnTo>
                  <a:pt x="6164" y="273"/>
                </a:lnTo>
                <a:lnTo>
                  <a:pt x="6140" y="284"/>
                </a:lnTo>
                <a:lnTo>
                  <a:pt x="6126" y="291"/>
                </a:lnTo>
                <a:lnTo>
                  <a:pt x="6107" y="300"/>
                </a:lnTo>
                <a:lnTo>
                  <a:pt x="6079" y="312"/>
                </a:lnTo>
                <a:lnTo>
                  <a:pt x="6062" y="314"/>
                </a:lnTo>
                <a:lnTo>
                  <a:pt x="6050" y="314"/>
                </a:lnTo>
                <a:lnTo>
                  <a:pt x="6022" y="323"/>
                </a:lnTo>
                <a:lnTo>
                  <a:pt x="6007" y="326"/>
                </a:lnTo>
                <a:lnTo>
                  <a:pt x="5980" y="332"/>
                </a:lnTo>
                <a:lnTo>
                  <a:pt x="5969" y="331"/>
                </a:lnTo>
                <a:lnTo>
                  <a:pt x="5958" y="330"/>
                </a:lnTo>
                <a:lnTo>
                  <a:pt x="5935" y="331"/>
                </a:lnTo>
                <a:lnTo>
                  <a:pt x="5916" y="331"/>
                </a:lnTo>
                <a:lnTo>
                  <a:pt x="5897" y="331"/>
                </a:lnTo>
                <a:lnTo>
                  <a:pt x="5877" y="334"/>
                </a:lnTo>
                <a:lnTo>
                  <a:pt x="5864" y="337"/>
                </a:lnTo>
                <a:lnTo>
                  <a:pt x="5833" y="338"/>
                </a:lnTo>
                <a:lnTo>
                  <a:pt x="5820" y="339"/>
                </a:lnTo>
                <a:lnTo>
                  <a:pt x="5802" y="341"/>
                </a:lnTo>
                <a:lnTo>
                  <a:pt x="5786" y="342"/>
                </a:lnTo>
                <a:lnTo>
                  <a:pt x="5776" y="341"/>
                </a:lnTo>
                <a:lnTo>
                  <a:pt x="5765" y="333"/>
                </a:lnTo>
                <a:lnTo>
                  <a:pt x="5760" y="334"/>
                </a:lnTo>
                <a:lnTo>
                  <a:pt x="5754" y="336"/>
                </a:lnTo>
                <a:lnTo>
                  <a:pt x="5748" y="336"/>
                </a:lnTo>
                <a:lnTo>
                  <a:pt x="5741" y="338"/>
                </a:lnTo>
                <a:lnTo>
                  <a:pt x="5737" y="339"/>
                </a:lnTo>
                <a:lnTo>
                  <a:pt x="5730" y="340"/>
                </a:lnTo>
                <a:lnTo>
                  <a:pt x="5726" y="340"/>
                </a:lnTo>
                <a:lnTo>
                  <a:pt x="5722" y="340"/>
                </a:lnTo>
                <a:lnTo>
                  <a:pt x="5706" y="341"/>
                </a:lnTo>
                <a:lnTo>
                  <a:pt x="5696" y="340"/>
                </a:lnTo>
                <a:lnTo>
                  <a:pt x="5689" y="339"/>
                </a:lnTo>
                <a:lnTo>
                  <a:pt x="5677" y="339"/>
                </a:lnTo>
                <a:lnTo>
                  <a:pt x="5666" y="338"/>
                </a:lnTo>
                <a:lnTo>
                  <a:pt x="5662" y="338"/>
                </a:lnTo>
                <a:lnTo>
                  <a:pt x="5655" y="337"/>
                </a:lnTo>
                <a:lnTo>
                  <a:pt x="5648" y="337"/>
                </a:lnTo>
                <a:lnTo>
                  <a:pt x="5636" y="336"/>
                </a:lnTo>
                <a:lnTo>
                  <a:pt x="5626" y="333"/>
                </a:lnTo>
                <a:lnTo>
                  <a:pt x="5621" y="332"/>
                </a:lnTo>
                <a:lnTo>
                  <a:pt x="5614" y="330"/>
                </a:lnTo>
                <a:lnTo>
                  <a:pt x="5610" y="330"/>
                </a:lnTo>
                <a:lnTo>
                  <a:pt x="5603" y="329"/>
                </a:lnTo>
                <a:lnTo>
                  <a:pt x="5595" y="329"/>
                </a:lnTo>
                <a:lnTo>
                  <a:pt x="5586" y="329"/>
                </a:lnTo>
                <a:lnTo>
                  <a:pt x="5581" y="325"/>
                </a:lnTo>
                <a:lnTo>
                  <a:pt x="5576" y="325"/>
                </a:lnTo>
                <a:lnTo>
                  <a:pt x="5572" y="326"/>
                </a:lnTo>
                <a:lnTo>
                  <a:pt x="5563" y="327"/>
                </a:lnTo>
                <a:lnTo>
                  <a:pt x="5560" y="328"/>
                </a:lnTo>
                <a:lnTo>
                  <a:pt x="5549" y="327"/>
                </a:lnTo>
                <a:lnTo>
                  <a:pt x="5541" y="330"/>
                </a:lnTo>
                <a:lnTo>
                  <a:pt x="5535" y="331"/>
                </a:lnTo>
                <a:lnTo>
                  <a:pt x="5532" y="331"/>
                </a:lnTo>
                <a:lnTo>
                  <a:pt x="5525" y="333"/>
                </a:lnTo>
                <a:lnTo>
                  <a:pt x="5517" y="336"/>
                </a:lnTo>
                <a:lnTo>
                  <a:pt x="5510" y="337"/>
                </a:lnTo>
                <a:lnTo>
                  <a:pt x="5504" y="337"/>
                </a:lnTo>
                <a:lnTo>
                  <a:pt x="5500" y="337"/>
                </a:lnTo>
                <a:lnTo>
                  <a:pt x="5489" y="337"/>
                </a:lnTo>
                <a:lnTo>
                  <a:pt x="5480" y="337"/>
                </a:lnTo>
                <a:lnTo>
                  <a:pt x="5469" y="337"/>
                </a:lnTo>
                <a:lnTo>
                  <a:pt x="5456" y="337"/>
                </a:lnTo>
                <a:lnTo>
                  <a:pt x="5445" y="337"/>
                </a:lnTo>
                <a:lnTo>
                  <a:pt x="5433" y="337"/>
                </a:lnTo>
                <a:lnTo>
                  <a:pt x="5421" y="336"/>
                </a:lnTo>
                <a:lnTo>
                  <a:pt x="5413" y="333"/>
                </a:lnTo>
                <a:lnTo>
                  <a:pt x="5407" y="333"/>
                </a:lnTo>
                <a:lnTo>
                  <a:pt x="5403" y="333"/>
                </a:lnTo>
                <a:lnTo>
                  <a:pt x="5394" y="331"/>
                </a:lnTo>
                <a:lnTo>
                  <a:pt x="5390" y="330"/>
                </a:lnTo>
                <a:lnTo>
                  <a:pt x="5385" y="329"/>
                </a:lnTo>
                <a:lnTo>
                  <a:pt x="5372" y="327"/>
                </a:lnTo>
                <a:lnTo>
                  <a:pt x="5353" y="324"/>
                </a:lnTo>
                <a:lnTo>
                  <a:pt x="5342" y="323"/>
                </a:lnTo>
                <a:lnTo>
                  <a:pt x="5332" y="323"/>
                </a:lnTo>
                <a:lnTo>
                  <a:pt x="5319" y="319"/>
                </a:lnTo>
                <a:lnTo>
                  <a:pt x="5313" y="312"/>
                </a:lnTo>
                <a:lnTo>
                  <a:pt x="5300" y="305"/>
                </a:lnTo>
                <a:lnTo>
                  <a:pt x="5288" y="303"/>
                </a:lnTo>
                <a:lnTo>
                  <a:pt x="5280" y="302"/>
                </a:lnTo>
                <a:lnTo>
                  <a:pt x="5273" y="301"/>
                </a:lnTo>
                <a:lnTo>
                  <a:pt x="5269" y="300"/>
                </a:lnTo>
                <a:lnTo>
                  <a:pt x="5262" y="299"/>
                </a:lnTo>
                <a:lnTo>
                  <a:pt x="5259" y="298"/>
                </a:lnTo>
                <a:lnTo>
                  <a:pt x="5253" y="294"/>
                </a:lnTo>
                <a:lnTo>
                  <a:pt x="5249" y="288"/>
                </a:lnTo>
                <a:lnTo>
                  <a:pt x="5240" y="295"/>
                </a:lnTo>
                <a:lnTo>
                  <a:pt x="5236" y="287"/>
                </a:lnTo>
                <a:lnTo>
                  <a:pt x="5231" y="292"/>
                </a:lnTo>
                <a:lnTo>
                  <a:pt x="5222" y="274"/>
                </a:lnTo>
                <a:lnTo>
                  <a:pt x="5214" y="272"/>
                </a:lnTo>
                <a:lnTo>
                  <a:pt x="5204" y="269"/>
                </a:lnTo>
                <a:lnTo>
                  <a:pt x="5195" y="240"/>
                </a:lnTo>
                <a:lnTo>
                  <a:pt x="5170" y="220"/>
                </a:lnTo>
                <a:lnTo>
                  <a:pt x="5151" y="227"/>
                </a:lnTo>
                <a:lnTo>
                  <a:pt x="5129" y="239"/>
                </a:lnTo>
                <a:lnTo>
                  <a:pt x="5111" y="246"/>
                </a:lnTo>
                <a:lnTo>
                  <a:pt x="5095" y="250"/>
                </a:lnTo>
                <a:lnTo>
                  <a:pt x="5076" y="250"/>
                </a:lnTo>
                <a:lnTo>
                  <a:pt x="5059" y="268"/>
                </a:lnTo>
                <a:lnTo>
                  <a:pt x="5047" y="285"/>
                </a:lnTo>
                <a:lnTo>
                  <a:pt x="5038" y="295"/>
                </a:lnTo>
                <a:lnTo>
                  <a:pt x="5027" y="312"/>
                </a:lnTo>
                <a:lnTo>
                  <a:pt x="5014" y="327"/>
                </a:lnTo>
                <a:lnTo>
                  <a:pt x="5005" y="331"/>
                </a:lnTo>
                <a:lnTo>
                  <a:pt x="4994" y="330"/>
                </a:lnTo>
                <a:lnTo>
                  <a:pt x="4982" y="329"/>
                </a:lnTo>
                <a:lnTo>
                  <a:pt x="4978" y="329"/>
                </a:lnTo>
                <a:lnTo>
                  <a:pt x="4968" y="332"/>
                </a:lnTo>
                <a:lnTo>
                  <a:pt x="4964" y="333"/>
                </a:lnTo>
                <a:lnTo>
                  <a:pt x="4960" y="334"/>
                </a:lnTo>
                <a:lnTo>
                  <a:pt x="4954" y="333"/>
                </a:lnTo>
                <a:lnTo>
                  <a:pt x="4948" y="333"/>
                </a:lnTo>
                <a:lnTo>
                  <a:pt x="4939" y="331"/>
                </a:lnTo>
                <a:lnTo>
                  <a:pt x="4930" y="331"/>
                </a:lnTo>
                <a:lnTo>
                  <a:pt x="4920" y="331"/>
                </a:lnTo>
                <a:lnTo>
                  <a:pt x="4907" y="333"/>
                </a:lnTo>
                <a:lnTo>
                  <a:pt x="4900" y="328"/>
                </a:lnTo>
                <a:lnTo>
                  <a:pt x="4890" y="320"/>
                </a:lnTo>
                <a:lnTo>
                  <a:pt x="4883" y="312"/>
                </a:lnTo>
                <a:lnTo>
                  <a:pt x="4875" y="308"/>
                </a:lnTo>
                <a:lnTo>
                  <a:pt x="4867" y="307"/>
                </a:lnTo>
                <a:lnTo>
                  <a:pt x="4861" y="306"/>
                </a:lnTo>
                <a:lnTo>
                  <a:pt x="4852" y="303"/>
                </a:lnTo>
                <a:lnTo>
                  <a:pt x="4848" y="302"/>
                </a:lnTo>
                <a:lnTo>
                  <a:pt x="4841" y="301"/>
                </a:lnTo>
                <a:lnTo>
                  <a:pt x="4834" y="298"/>
                </a:lnTo>
                <a:lnTo>
                  <a:pt x="4824" y="292"/>
                </a:lnTo>
                <a:lnTo>
                  <a:pt x="4818" y="288"/>
                </a:lnTo>
                <a:lnTo>
                  <a:pt x="4808" y="287"/>
                </a:lnTo>
                <a:lnTo>
                  <a:pt x="4802" y="289"/>
                </a:lnTo>
                <a:lnTo>
                  <a:pt x="4797" y="292"/>
                </a:lnTo>
                <a:lnTo>
                  <a:pt x="4791" y="300"/>
                </a:lnTo>
                <a:lnTo>
                  <a:pt x="4783" y="310"/>
                </a:lnTo>
                <a:lnTo>
                  <a:pt x="4772" y="317"/>
                </a:lnTo>
                <a:lnTo>
                  <a:pt x="4760" y="321"/>
                </a:lnTo>
                <a:lnTo>
                  <a:pt x="4742" y="327"/>
                </a:lnTo>
                <a:lnTo>
                  <a:pt x="4721" y="340"/>
                </a:lnTo>
                <a:lnTo>
                  <a:pt x="4711" y="342"/>
                </a:lnTo>
                <a:lnTo>
                  <a:pt x="4693" y="351"/>
                </a:lnTo>
                <a:lnTo>
                  <a:pt x="4681" y="355"/>
                </a:lnTo>
                <a:lnTo>
                  <a:pt x="4666" y="358"/>
                </a:lnTo>
                <a:lnTo>
                  <a:pt x="4658" y="361"/>
                </a:lnTo>
                <a:lnTo>
                  <a:pt x="4641" y="361"/>
                </a:lnTo>
                <a:lnTo>
                  <a:pt x="4626" y="361"/>
                </a:lnTo>
                <a:lnTo>
                  <a:pt x="4612" y="362"/>
                </a:lnTo>
                <a:lnTo>
                  <a:pt x="4604" y="362"/>
                </a:lnTo>
                <a:lnTo>
                  <a:pt x="4582" y="362"/>
                </a:lnTo>
                <a:lnTo>
                  <a:pt x="4572" y="361"/>
                </a:lnTo>
                <a:lnTo>
                  <a:pt x="4561" y="358"/>
                </a:lnTo>
                <a:lnTo>
                  <a:pt x="4541" y="356"/>
                </a:lnTo>
                <a:lnTo>
                  <a:pt x="4527" y="353"/>
                </a:lnTo>
                <a:lnTo>
                  <a:pt x="4512" y="351"/>
                </a:lnTo>
                <a:lnTo>
                  <a:pt x="4500" y="350"/>
                </a:lnTo>
                <a:lnTo>
                  <a:pt x="4485" y="347"/>
                </a:lnTo>
                <a:lnTo>
                  <a:pt x="4470" y="346"/>
                </a:lnTo>
                <a:lnTo>
                  <a:pt x="4461" y="345"/>
                </a:lnTo>
                <a:lnTo>
                  <a:pt x="4437" y="346"/>
                </a:lnTo>
                <a:lnTo>
                  <a:pt x="4432" y="346"/>
                </a:lnTo>
                <a:lnTo>
                  <a:pt x="4411" y="350"/>
                </a:lnTo>
                <a:lnTo>
                  <a:pt x="4393" y="351"/>
                </a:lnTo>
                <a:lnTo>
                  <a:pt x="4347" y="355"/>
                </a:lnTo>
                <a:lnTo>
                  <a:pt x="4343" y="355"/>
                </a:lnTo>
                <a:lnTo>
                  <a:pt x="4309" y="355"/>
                </a:lnTo>
                <a:lnTo>
                  <a:pt x="4307" y="355"/>
                </a:lnTo>
                <a:lnTo>
                  <a:pt x="4298" y="356"/>
                </a:lnTo>
                <a:lnTo>
                  <a:pt x="4285" y="356"/>
                </a:lnTo>
                <a:lnTo>
                  <a:pt x="4279" y="357"/>
                </a:lnTo>
                <a:lnTo>
                  <a:pt x="4265" y="358"/>
                </a:lnTo>
                <a:lnTo>
                  <a:pt x="4244" y="361"/>
                </a:lnTo>
                <a:lnTo>
                  <a:pt x="4230" y="362"/>
                </a:lnTo>
                <a:lnTo>
                  <a:pt x="4223" y="362"/>
                </a:lnTo>
                <a:lnTo>
                  <a:pt x="4204" y="364"/>
                </a:lnTo>
                <a:lnTo>
                  <a:pt x="4193" y="364"/>
                </a:lnTo>
                <a:lnTo>
                  <a:pt x="4158" y="365"/>
                </a:lnTo>
                <a:lnTo>
                  <a:pt x="4151" y="365"/>
                </a:lnTo>
                <a:lnTo>
                  <a:pt x="4145" y="365"/>
                </a:lnTo>
                <a:lnTo>
                  <a:pt x="4119" y="364"/>
                </a:lnTo>
                <a:lnTo>
                  <a:pt x="4107" y="363"/>
                </a:lnTo>
                <a:lnTo>
                  <a:pt x="4098" y="362"/>
                </a:lnTo>
                <a:lnTo>
                  <a:pt x="4088" y="361"/>
                </a:lnTo>
                <a:lnTo>
                  <a:pt x="4074" y="358"/>
                </a:lnTo>
                <a:lnTo>
                  <a:pt x="4061" y="356"/>
                </a:lnTo>
                <a:lnTo>
                  <a:pt x="4053" y="355"/>
                </a:lnTo>
                <a:lnTo>
                  <a:pt x="4044" y="355"/>
                </a:lnTo>
                <a:lnTo>
                  <a:pt x="4033" y="353"/>
                </a:lnTo>
                <a:lnTo>
                  <a:pt x="4018" y="353"/>
                </a:lnTo>
                <a:lnTo>
                  <a:pt x="4009" y="350"/>
                </a:lnTo>
                <a:lnTo>
                  <a:pt x="3994" y="344"/>
                </a:lnTo>
                <a:lnTo>
                  <a:pt x="3983" y="344"/>
                </a:lnTo>
                <a:lnTo>
                  <a:pt x="3978" y="344"/>
                </a:lnTo>
                <a:lnTo>
                  <a:pt x="3966" y="342"/>
                </a:lnTo>
                <a:lnTo>
                  <a:pt x="3957" y="341"/>
                </a:lnTo>
                <a:lnTo>
                  <a:pt x="3945" y="339"/>
                </a:lnTo>
                <a:lnTo>
                  <a:pt x="3931" y="334"/>
                </a:lnTo>
                <a:lnTo>
                  <a:pt x="3923" y="331"/>
                </a:lnTo>
                <a:lnTo>
                  <a:pt x="3917" y="329"/>
                </a:lnTo>
                <a:lnTo>
                  <a:pt x="3907" y="323"/>
                </a:lnTo>
                <a:lnTo>
                  <a:pt x="3900" y="320"/>
                </a:lnTo>
                <a:lnTo>
                  <a:pt x="3893" y="321"/>
                </a:lnTo>
                <a:lnTo>
                  <a:pt x="3887" y="320"/>
                </a:lnTo>
                <a:lnTo>
                  <a:pt x="3875" y="320"/>
                </a:lnTo>
                <a:lnTo>
                  <a:pt x="3869" y="319"/>
                </a:lnTo>
                <a:lnTo>
                  <a:pt x="3858" y="318"/>
                </a:lnTo>
                <a:lnTo>
                  <a:pt x="3850" y="316"/>
                </a:lnTo>
                <a:lnTo>
                  <a:pt x="3840" y="310"/>
                </a:lnTo>
                <a:lnTo>
                  <a:pt x="3833" y="305"/>
                </a:lnTo>
                <a:lnTo>
                  <a:pt x="3829" y="303"/>
                </a:lnTo>
                <a:lnTo>
                  <a:pt x="3818" y="300"/>
                </a:lnTo>
                <a:lnTo>
                  <a:pt x="3811" y="298"/>
                </a:lnTo>
                <a:lnTo>
                  <a:pt x="3801" y="299"/>
                </a:lnTo>
                <a:lnTo>
                  <a:pt x="3793" y="297"/>
                </a:lnTo>
                <a:lnTo>
                  <a:pt x="3786" y="292"/>
                </a:lnTo>
                <a:lnTo>
                  <a:pt x="3777" y="289"/>
                </a:lnTo>
                <a:lnTo>
                  <a:pt x="3768" y="284"/>
                </a:lnTo>
                <a:lnTo>
                  <a:pt x="3761" y="282"/>
                </a:lnTo>
                <a:lnTo>
                  <a:pt x="3755" y="281"/>
                </a:lnTo>
                <a:lnTo>
                  <a:pt x="3747" y="280"/>
                </a:lnTo>
                <a:lnTo>
                  <a:pt x="3740" y="263"/>
                </a:lnTo>
                <a:lnTo>
                  <a:pt x="3725" y="265"/>
                </a:lnTo>
                <a:lnTo>
                  <a:pt x="3723" y="264"/>
                </a:lnTo>
                <a:lnTo>
                  <a:pt x="3713" y="275"/>
                </a:lnTo>
                <a:lnTo>
                  <a:pt x="3703" y="280"/>
                </a:lnTo>
                <a:lnTo>
                  <a:pt x="3697" y="286"/>
                </a:lnTo>
                <a:lnTo>
                  <a:pt x="3687" y="290"/>
                </a:lnTo>
                <a:lnTo>
                  <a:pt x="3683" y="290"/>
                </a:lnTo>
                <a:lnTo>
                  <a:pt x="3674" y="290"/>
                </a:lnTo>
                <a:lnTo>
                  <a:pt x="3669" y="289"/>
                </a:lnTo>
                <a:lnTo>
                  <a:pt x="3660" y="290"/>
                </a:lnTo>
                <a:lnTo>
                  <a:pt x="3657" y="289"/>
                </a:lnTo>
                <a:lnTo>
                  <a:pt x="3650" y="284"/>
                </a:lnTo>
                <a:lnTo>
                  <a:pt x="3643" y="278"/>
                </a:lnTo>
                <a:lnTo>
                  <a:pt x="3634" y="274"/>
                </a:lnTo>
                <a:lnTo>
                  <a:pt x="3631" y="272"/>
                </a:lnTo>
                <a:lnTo>
                  <a:pt x="3625" y="271"/>
                </a:lnTo>
                <a:lnTo>
                  <a:pt x="3620" y="266"/>
                </a:lnTo>
                <a:lnTo>
                  <a:pt x="3614" y="264"/>
                </a:lnTo>
                <a:lnTo>
                  <a:pt x="3611" y="261"/>
                </a:lnTo>
                <a:lnTo>
                  <a:pt x="3603" y="251"/>
                </a:lnTo>
                <a:lnTo>
                  <a:pt x="3598" y="249"/>
                </a:lnTo>
                <a:lnTo>
                  <a:pt x="3590" y="245"/>
                </a:lnTo>
                <a:lnTo>
                  <a:pt x="3581" y="243"/>
                </a:lnTo>
                <a:lnTo>
                  <a:pt x="3572" y="251"/>
                </a:lnTo>
                <a:lnTo>
                  <a:pt x="3561" y="264"/>
                </a:lnTo>
                <a:lnTo>
                  <a:pt x="3554" y="266"/>
                </a:lnTo>
                <a:lnTo>
                  <a:pt x="3543" y="259"/>
                </a:lnTo>
                <a:lnTo>
                  <a:pt x="3536" y="254"/>
                </a:lnTo>
                <a:lnTo>
                  <a:pt x="3529" y="249"/>
                </a:lnTo>
                <a:lnTo>
                  <a:pt x="3522" y="245"/>
                </a:lnTo>
                <a:lnTo>
                  <a:pt x="3514" y="240"/>
                </a:lnTo>
                <a:lnTo>
                  <a:pt x="3506" y="239"/>
                </a:lnTo>
                <a:lnTo>
                  <a:pt x="3499" y="238"/>
                </a:lnTo>
                <a:lnTo>
                  <a:pt x="3492" y="236"/>
                </a:lnTo>
                <a:lnTo>
                  <a:pt x="3482" y="234"/>
                </a:lnTo>
                <a:lnTo>
                  <a:pt x="3476" y="232"/>
                </a:lnTo>
                <a:lnTo>
                  <a:pt x="3467" y="229"/>
                </a:lnTo>
                <a:lnTo>
                  <a:pt x="3455" y="227"/>
                </a:lnTo>
                <a:lnTo>
                  <a:pt x="3445" y="225"/>
                </a:lnTo>
                <a:lnTo>
                  <a:pt x="3441" y="224"/>
                </a:lnTo>
                <a:lnTo>
                  <a:pt x="3433" y="224"/>
                </a:lnTo>
                <a:lnTo>
                  <a:pt x="3425" y="226"/>
                </a:lnTo>
                <a:lnTo>
                  <a:pt x="3419" y="228"/>
                </a:lnTo>
                <a:lnTo>
                  <a:pt x="3413" y="229"/>
                </a:lnTo>
                <a:lnTo>
                  <a:pt x="3410" y="229"/>
                </a:lnTo>
                <a:lnTo>
                  <a:pt x="3399" y="225"/>
                </a:lnTo>
                <a:lnTo>
                  <a:pt x="3393" y="225"/>
                </a:lnTo>
                <a:lnTo>
                  <a:pt x="3385" y="237"/>
                </a:lnTo>
                <a:lnTo>
                  <a:pt x="3377" y="250"/>
                </a:lnTo>
                <a:lnTo>
                  <a:pt x="3364" y="273"/>
                </a:lnTo>
                <a:lnTo>
                  <a:pt x="3352" y="277"/>
                </a:lnTo>
                <a:lnTo>
                  <a:pt x="3346" y="277"/>
                </a:lnTo>
                <a:lnTo>
                  <a:pt x="3330" y="276"/>
                </a:lnTo>
                <a:lnTo>
                  <a:pt x="3324" y="275"/>
                </a:lnTo>
                <a:lnTo>
                  <a:pt x="3314" y="269"/>
                </a:lnTo>
                <a:lnTo>
                  <a:pt x="3307" y="265"/>
                </a:lnTo>
                <a:lnTo>
                  <a:pt x="3300" y="262"/>
                </a:lnTo>
                <a:lnTo>
                  <a:pt x="3294" y="261"/>
                </a:lnTo>
                <a:lnTo>
                  <a:pt x="3286" y="259"/>
                </a:lnTo>
                <a:lnTo>
                  <a:pt x="3281" y="258"/>
                </a:lnTo>
                <a:lnTo>
                  <a:pt x="3274" y="254"/>
                </a:lnTo>
                <a:lnTo>
                  <a:pt x="3269" y="254"/>
                </a:lnTo>
                <a:lnTo>
                  <a:pt x="3259" y="255"/>
                </a:lnTo>
                <a:lnTo>
                  <a:pt x="3256" y="255"/>
                </a:lnTo>
                <a:lnTo>
                  <a:pt x="3245" y="256"/>
                </a:lnTo>
                <a:lnTo>
                  <a:pt x="3236" y="258"/>
                </a:lnTo>
                <a:lnTo>
                  <a:pt x="3228" y="259"/>
                </a:lnTo>
                <a:lnTo>
                  <a:pt x="3218" y="259"/>
                </a:lnTo>
                <a:lnTo>
                  <a:pt x="3211" y="258"/>
                </a:lnTo>
                <a:lnTo>
                  <a:pt x="3202" y="256"/>
                </a:lnTo>
                <a:lnTo>
                  <a:pt x="3196" y="255"/>
                </a:lnTo>
                <a:lnTo>
                  <a:pt x="3183" y="252"/>
                </a:lnTo>
                <a:lnTo>
                  <a:pt x="3176" y="254"/>
                </a:lnTo>
                <a:lnTo>
                  <a:pt x="3168" y="256"/>
                </a:lnTo>
                <a:lnTo>
                  <a:pt x="3162" y="259"/>
                </a:lnTo>
                <a:lnTo>
                  <a:pt x="3162" y="259"/>
                </a:lnTo>
                <a:lnTo>
                  <a:pt x="3157" y="261"/>
                </a:lnTo>
                <a:lnTo>
                  <a:pt x="3146" y="264"/>
                </a:lnTo>
                <a:lnTo>
                  <a:pt x="3141" y="264"/>
                </a:lnTo>
                <a:lnTo>
                  <a:pt x="3130" y="263"/>
                </a:lnTo>
                <a:lnTo>
                  <a:pt x="3116" y="263"/>
                </a:lnTo>
                <a:lnTo>
                  <a:pt x="3114" y="263"/>
                </a:lnTo>
                <a:lnTo>
                  <a:pt x="3100" y="264"/>
                </a:lnTo>
                <a:lnTo>
                  <a:pt x="3086" y="266"/>
                </a:lnTo>
                <a:lnTo>
                  <a:pt x="3076" y="268"/>
                </a:lnTo>
                <a:lnTo>
                  <a:pt x="3071" y="269"/>
                </a:lnTo>
                <a:lnTo>
                  <a:pt x="3056" y="269"/>
                </a:lnTo>
                <a:lnTo>
                  <a:pt x="3038" y="267"/>
                </a:lnTo>
                <a:lnTo>
                  <a:pt x="3036" y="267"/>
                </a:lnTo>
                <a:lnTo>
                  <a:pt x="3019" y="267"/>
                </a:lnTo>
                <a:lnTo>
                  <a:pt x="3016" y="267"/>
                </a:lnTo>
                <a:lnTo>
                  <a:pt x="3007" y="266"/>
                </a:lnTo>
                <a:lnTo>
                  <a:pt x="3001" y="266"/>
                </a:lnTo>
                <a:lnTo>
                  <a:pt x="2992" y="266"/>
                </a:lnTo>
                <a:lnTo>
                  <a:pt x="2992" y="266"/>
                </a:lnTo>
                <a:lnTo>
                  <a:pt x="2991" y="265"/>
                </a:lnTo>
                <a:lnTo>
                  <a:pt x="2984" y="265"/>
                </a:lnTo>
                <a:lnTo>
                  <a:pt x="2974" y="264"/>
                </a:lnTo>
                <a:lnTo>
                  <a:pt x="2964" y="264"/>
                </a:lnTo>
                <a:lnTo>
                  <a:pt x="2955" y="264"/>
                </a:lnTo>
                <a:lnTo>
                  <a:pt x="2945" y="264"/>
                </a:lnTo>
                <a:lnTo>
                  <a:pt x="2941" y="264"/>
                </a:lnTo>
                <a:lnTo>
                  <a:pt x="2928" y="264"/>
                </a:lnTo>
                <a:lnTo>
                  <a:pt x="2918" y="263"/>
                </a:lnTo>
                <a:lnTo>
                  <a:pt x="2907" y="264"/>
                </a:lnTo>
                <a:lnTo>
                  <a:pt x="2886" y="264"/>
                </a:lnTo>
                <a:lnTo>
                  <a:pt x="2863" y="263"/>
                </a:lnTo>
                <a:lnTo>
                  <a:pt x="2846" y="263"/>
                </a:lnTo>
                <a:lnTo>
                  <a:pt x="2833" y="263"/>
                </a:lnTo>
                <a:lnTo>
                  <a:pt x="2818" y="263"/>
                </a:lnTo>
                <a:lnTo>
                  <a:pt x="2797" y="264"/>
                </a:lnTo>
                <a:lnTo>
                  <a:pt x="2781" y="264"/>
                </a:lnTo>
                <a:lnTo>
                  <a:pt x="2780" y="264"/>
                </a:lnTo>
                <a:lnTo>
                  <a:pt x="2663" y="265"/>
                </a:lnTo>
                <a:lnTo>
                  <a:pt x="2549" y="264"/>
                </a:lnTo>
                <a:lnTo>
                  <a:pt x="2518" y="262"/>
                </a:lnTo>
                <a:lnTo>
                  <a:pt x="2488" y="261"/>
                </a:lnTo>
                <a:lnTo>
                  <a:pt x="2438" y="258"/>
                </a:lnTo>
                <a:lnTo>
                  <a:pt x="2343" y="252"/>
                </a:lnTo>
                <a:lnTo>
                  <a:pt x="2213" y="235"/>
                </a:lnTo>
                <a:lnTo>
                  <a:pt x="2199" y="229"/>
                </a:lnTo>
                <a:lnTo>
                  <a:pt x="2145" y="213"/>
                </a:lnTo>
                <a:lnTo>
                  <a:pt x="2064" y="201"/>
                </a:lnTo>
                <a:lnTo>
                  <a:pt x="2001" y="191"/>
                </a:lnTo>
                <a:lnTo>
                  <a:pt x="1954" y="185"/>
                </a:lnTo>
                <a:lnTo>
                  <a:pt x="1886" y="174"/>
                </a:lnTo>
                <a:lnTo>
                  <a:pt x="1750" y="158"/>
                </a:lnTo>
                <a:lnTo>
                  <a:pt x="1667" y="149"/>
                </a:lnTo>
                <a:lnTo>
                  <a:pt x="1562" y="147"/>
                </a:lnTo>
                <a:lnTo>
                  <a:pt x="1050" y="147"/>
                </a:lnTo>
                <a:lnTo>
                  <a:pt x="258" y="153"/>
                </a:lnTo>
                <a:lnTo>
                  <a:pt x="0" y="155"/>
                </a:lnTo>
                <a:lnTo>
                  <a:pt x="0" y="155"/>
                </a:lnTo>
                <a:close/>
              </a:path>
            </a:pathLst>
          </a:custGeom>
          <a:solidFill>
            <a:srgbClr val="9999FF"/>
          </a:solidFill>
          <a:ln w="9525">
            <a:noFill/>
            <a:round/>
            <a:headEnd/>
            <a:tailEnd/>
          </a:ln>
        </p:spPr>
        <p:txBody>
          <a:bodyPr/>
          <a:lstStyle/>
          <a:p>
            <a:endParaRPr lang="en-GB"/>
          </a:p>
        </p:txBody>
      </p:sp>
      <p:sp>
        <p:nvSpPr>
          <p:cNvPr id="63" name="Freeform 2458"/>
          <p:cNvSpPr>
            <a:spLocks/>
          </p:cNvSpPr>
          <p:nvPr>
            <p:custDataLst>
              <p:tags r:id="rId54"/>
            </p:custDataLst>
          </p:nvPr>
        </p:nvSpPr>
        <p:spPr bwMode="auto">
          <a:xfrm>
            <a:off x="400988" y="2329541"/>
            <a:ext cx="8161157" cy="356433"/>
          </a:xfrm>
          <a:custGeom>
            <a:avLst/>
            <a:gdLst/>
            <a:ahLst/>
            <a:cxnLst>
              <a:cxn ang="0">
                <a:pos x="2518" y="242"/>
              </a:cxn>
              <a:cxn ang="0">
                <a:pos x="2964" y="244"/>
              </a:cxn>
              <a:cxn ang="0">
                <a:pos x="3114" y="243"/>
              </a:cxn>
              <a:cxn ang="0">
                <a:pos x="3245" y="236"/>
              </a:cxn>
              <a:cxn ang="0">
                <a:pos x="3385" y="217"/>
              </a:cxn>
              <a:cxn ang="0">
                <a:pos x="3514" y="220"/>
              </a:cxn>
              <a:cxn ang="0">
                <a:pos x="3634" y="254"/>
              </a:cxn>
              <a:cxn ang="0">
                <a:pos x="3761" y="262"/>
              </a:cxn>
              <a:cxn ang="0">
                <a:pos x="3900" y="300"/>
              </a:cxn>
              <a:cxn ang="0">
                <a:pos x="4074" y="338"/>
              </a:cxn>
              <a:cxn ang="0">
                <a:pos x="4307" y="335"/>
              </a:cxn>
              <a:cxn ang="0">
                <a:pos x="4582" y="342"/>
              </a:cxn>
              <a:cxn ang="0">
                <a:pos x="4802" y="269"/>
              </a:cxn>
              <a:cxn ang="0">
                <a:pos x="4939" y="311"/>
              </a:cxn>
              <a:cxn ang="0">
                <a:pos x="5111" y="226"/>
              </a:cxn>
              <a:cxn ang="0">
                <a:pos x="5280" y="282"/>
              </a:cxn>
              <a:cxn ang="0">
                <a:pos x="5445" y="317"/>
              </a:cxn>
              <a:cxn ang="0">
                <a:pos x="5576" y="305"/>
              </a:cxn>
              <a:cxn ang="0">
                <a:pos x="5706" y="321"/>
              </a:cxn>
              <a:cxn ang="0">
                <a:pos x="5897" y="311"/>
              </a:cxn>
              <a:cxn ang="0">
                <a:pos x="6218" y="216"/>
              </a:cxn>
              <a:cxn ang="0">
                <a:pos x="6455" y="139"/>
              </a:cxn>
              <a:cxn ang="0">
                <a:pos x="6721" y="177"/>
              </a:cxn>
              <a:cxn ang="0">
                <a:pos x="6975" y="180"/>
              </a:cxn>
              <a:cxn ang="0">
                <a:pos x="7190" y="96"/>
              </a:cxn>
              <a:cxn ang="0">
                <a:pos x="7378" y="81"/>
              </a:cxn>
              <a:cxn ang="0">
                <a:pos x="7559" y="42"/>
              </a:cxn>
              <a:cxn ang="0">
                <a:pos x="7793" y="42"/>
              </a:cxn>
              <a:cxn ang="0">
                <a:pos x="8121" y="27"/>
              </a:cxn>
              <a:cxn ang="0">
                <a:pos x="8335" y="12"/>
              </a:cxn>
              <a:cxn ang="0">
                <a:pos x="8229" y="30"/>
              </a:cxn>
              <a:cxn ang="0">
                <a:pos x="7973" y="52"/>
              </a:cxn>
              <a:cxn ang="0">
                <a:pos x="7660" y="51"/>
              </a:cxn>
              <a:cxn ang="0">
                <a:pos x="7470" y="46"/>
              </a:cxn>
              <a:cxn ang="0">
                <a:pos x="7275" y="97"/>
              </a:cxn>
              <a:cxn ang="0">
                <a:pos x="7098" y="153"/>
              </a:cxn>
              <a:cxn ang="0">
                <a:pos x="6834" y="222"/>
              </a:cxn>
              <a:cxn ang="0">
                <a:pos x="6585" y="179"/>
              </a:cxn>
              <a:cxn ang="0">
                <a:pos x="6335" y="142"/>
              </a:cxn>
              <a:cxn ang="0">
                <a:pos x="6062" y="312"/>
              </a:cxn>
              <a:cxn ang="0">
                <a:pos x="5765" y="335"/>
              </a:cxn>
              <a:cxn ang="0">
                <a:pos x="5636" y="336"/>
              </a:cxn>
              <a:cxn ang="0">
                <a:pos x="5525" y="337"/>
              </a:cxn>
              <a:cxn ang="0">
                <a:pos x="5385" y="333"/>
              </a:cxn>
              <a:cxn ang="0">
                <a:pos x="5236" y="282"/>
              </a:cxn>
              <a:cxn ang="0">
                <a:pos x="5005" y="321"/>
              </a:cxn>
              <a:cxn ang="0">
                <a:pos x="4867" y="329"/>
              </a:cxn>
              <a:cxn ang="0">
                <a:pos x="4711" y="348"/>
              </a:cxn>
              <a:cxn ang="0">
                <a:pos x="4470" y="350"/>
              </a:cxn>
              <a:cxn ang="0">
                <a:pos x="4204" y="368"/>
              </a:cxn>
              <a:cxn ang="0">
                <a:pos x="3983" y="349"/>
              </a:cxn>
              <a:cxn ang="0">
                <a:pos x="3833" y="308"/>
              </a:cxn>
              <a:cxn ang="0">
                <a:pos x="3697" y="280"/>
              </a:cxn>
              <a:cxn ang="0">
                <a:pos x="3590" y="235"/>
              </a:cxn>
              <a:cxn ang="0">
                <a:pos x="3445" y="220"/>
              </a:cxn>
              <a:cxn ang="0">
                <a:pos x="3307" y="256"/>
              </a:cxn>
              <a:cxn ang="0">
                <a:pos x="3176" y="245"/>
              </a:cxn>
              <a:cxn ang="0">
                <a:pos x="3019" y="257"/>
              </a:cxn>
              <a:cxn ang="0">
                <a:pos x="2863" y="254"/>
              </a:cxn>
              <a:cxn ang="0">
                <a:pos x="2001" y="171"/>
              </a:cxn>
            </a:cxnLst>
            <a:rect l="0" t="0" r="r" b="b"/>
            <a:pathLst>
              <a:path w="8426" h="370">
                <a:moveTo>
                  <a:pt x="0" y="135"/>
                </a:moveTo>
                <a:lnTo>
                  <a:pt x="258" y="133"/>
                </a:lnTo>
                <a:lnTo>
                  <a:pt x="1050" y="127"/>
                </a:lnTo>
                <a:lnTo>
                  <a:pt x="1562" y="127"/>
                </a:lnTo>
                <a:lnTo>
                  <a:pt x="1667" y="129"/>
                </a:lnTo>
                <a:lnTo>
                  <a:pt x="1750" y="138"/>
                </a:lnTo>
                <a:lnTo>
                  <a:pt x="1886" y="154"/>
                </a:lnTo>
                <a:lnTo>
                  <a:pt x="1954" y="165"/>
                </a:lnTo>
                <a:lnTo>
                  <a:pt x="2001" y="171"/>
                </a:lnTo>
                <a:lnTo>
                  <a:pt x="2064" y="181"/>
                </a:lnTo>
                <a:lnTo>
                  <a:pt x="2145" y="193"/>
                </a:lnTo>
                <a:lnTo>
                  <a:pt x="2199" y="209"/>
                </a:lnTo>
                <a:lnTo>
                  <a:pt x="2213" y="215"/>
                </a:lnTo>
                <a:lnTo>
                  <a:pt x="2343" y="232"/>
                </a:lnTo>
                <a:lnTo>
                  <a:pt x="2438" y="238"/>
                </a:lnTo>
                <a:lnTo>
                  <a:pt x="2488" y="241"/>
                </a:lnTo>
                <a:lnTo>
                  <a:pt x="2518" y="242"/>
                </a:lnTo>
                <a:lnTo>
                  <a:pt x="2549" y="244"/>
                </a:lnTo>
                <a:lnTo>
                  <a:pt x="2663" y="245"/>
                </a:lnTo>
                <a:lnTo>
                  <a:pt x="2780" y="244"/>
                </a:lnTo>
                <a:lnTo>
                  <a:pt x="2781" y="244"/>
                </a:lnTo>
                <a:lnTo>
                  <a:pt x="2797" y="244"/>
                </a:lnTo>
                <a:lnTo>
                  <a:pt x="2818" y="243"/>
                </a:lnTo>
                <a:lnTo>
                  <a:pt x="2833" y="243"/>
                </a:lnTo>
                <a:lnTo>
                  <a:pt x="2846" y="243"/>
                </a:lnTo>
                <a:lnTo>
                  <a:pt x="2863" y="243"/>
                </a:lnTo>
                <a:lnTo>
                  <a:pt x="2886" y="244"/>
                </a:lnTo>
                <a:lnTo>
                  <a:pt x="2907" y="244"/>
                </a:lnTo>
                <a:lnTo>
                  <a:pt x="2918" y="243"/>
                </a:lnTo>
                <a:lnTo>
                  <a:pt x="2928" y="244"/>
                </a:lnTo>
                <a:lnTo>
                  <a:pt x="2941" y="244"/>
                </a:lnTo>
                <a:lnTo>
                  <a:pt x="2945" y="244"/>
                </a:lnTo>
                <a:lnTo>
                  <a:pt x="2955" y="244"/>
                </a:lnTo>
                <a:lnTo>
                  <a:pt x="2964" y="244"/>
                </a:lnTo>
                <a:lnTo>
                  <a:pt x="2974" y="244"/>
                </a:lnTo>
                <a:lnTo>
                  <a:pt x="2984" y="245"/>
                </a:lnTo>
                <a:lnTo>
                  <a:pt x="2991" y="245"/>
                </a:lnTo>
                <a:lnTo>
                  <a:pt x="2992" y="246"/>
                </a:lnTo>
                <a:lnTo>
                  <a:pt x="2992" y="246"/>
                </a:lnTo>
                <a:lnTo>
                  <a:pt x="3001" y="246"/>
                </a:lnTo>
                <a:lnTo>
                  <a:pt x="3007" y="246"/>
                </a:lnTo>
                <a:lnTo>
                  <a:pt x="3016" y="247"/>
                </a:lnTo>
                <a:lnTo>
                  <a:pt x="3019" y="247"/>
                </a:lnTo>
                <a:lnTo>
                  <a:pt x="3036" y="247"/>
                </a:lnTo>
                <a:lnTo>
                  <a:pt x="3038" y="247"/>
                </a:lnTo>
                <a:lnTo>
                  <a:pt x="3056" y="249"/>
                </a:lnTo>
                <a:lnTo>
                  <a:pt x="3071" y="249"/>
                </a:lnTo>
                <a:lnTo>
                  <a:pt x="3076" y="248"/>
                </a:lnTo>
                <a:lnTo>
                  <a:pt x="3086" y="246"/>
                </a:lnTo>
                <a:lnTo>
                  <a:pt x="3100" y="244"/>
                </a:lnTo>
                <a:lnTo>
                  <a:pt x="3114" y="243"/>
                </a:lnTo>
                <a:lnTo>
                  <a:pt x="3116" y="243"/>
                </a:lnTo>
                <a:lnTo>
                  <a:pt x="3130" y="243"/>
                </a:lnTo>
                <a:lnTo>
                  <a:pt x="3141" y="244"/>
                </a:lnTo>
                <a:lnTo>
                  <a:pt x="3146" y="244"/>
                </a:lnTo>
                <a:lnTo>
                  <a:pt x="3157" y="241"/>
                </a:lnTo>
                <a:lnTo>
                  <a:pt x="3162" y="239"/>
                </a:lnTo>
                <a:lnTo>
                  <a:pt x="3162" y="239"/>
                </a:lnTo>
                <a:lnTo>
                  <a:pt x="3168" y="236"/>
                </a:lnTo>
                <a:lnTo>
                  <a:pt x="3176" y="234"/>
                </a:lnTo>
                <a:lnTo>
                  <a:pt x="3183" y="232"/>
                </a:lnTo>
                <a:lnTo>
                  <a:pt x="3196" y="235"/>
                </a:lnTo>
                <a:lnTo>
                  <a:pt x="3202" y="236"/>
                </a:lnTo>
                <a:lnTo>
                  <a:pt x="3211" y="238"/>
                </a:lnTo>
                <a:lnTo>
                  <a:pt x="3218" y="239"/>
                </a:lnTo>
                <a:lnTo>
                  <a:pt x="3228" y="239"/>
                </a:lnTo>
                <a:lnTo>
                  <a:pt x="3236" y="238"/>
                </a:lnTo>
                <a:lnTo>
                  <a:pt x="3245" y="236"/>
                </a:lnTo>
                <a:lnTo>
                  <a:pt x="3256" y="235"/>
                </a:lnTo>
                <a:lnTo>
                  <a:pt x="3259" y="235"/>
                </a:lnTo>
                <a:lnTo>
                  <a:pt x="3269" y="234"/>
                </a:lnTo>
                <a:lnTo>
                  <a:pt x="3274" y="234"/>
                </a:lnTo>
                <a:lnTo>
                  <a:pt x="3281" y="238"/>
                </a:lnTo>
                <a:lnTo>
                  <a:pt x="3286" y="239"/>
                </a:lnTo>
                <a:lnTo>
                  <a:pt x="3294" y="241"/>
                </a:lnTo>
                <a:lnTo>
                  <a:pt x="3300" y="242"/>
                </a:lnTo>
                <a:lnTo>
                  <a:pt x="3307" y="245"/>
                </a:lnTo>
                <a:lnTo>
                  <a:pt x="3314" y="249"/>
                </a:lnTo>
                <a:lnTo>
                  <a:pt x="3324" y="255"/>
                </a:lnTo>
                <a:lnTo>
                  <a:pt x="3330" y="256"/>
                </a:lnTo>
                <a:lnTo>
                  <a:pt x="3346" y="257"/>
                </a:lnTo>
                <a:lnTo>
                  <a:pt x="3352" y="257"/>
                </a:lnTo>
                <a:lnTo>
                  <a:pt x="3364" y="253"/>
                </a:lnTo>
                <a:lnTo>
                  <a:pt x="3377" y="230"/>
                </a:lnTo>
                <a:lnTo>
                  <a:pt x="3385" y="217"/>
                </a:lnTo>
                <a:lnTo>
                  <a:pt x="3393" y="205"/>
                </a:lnTo>
                <a:lnTo>
                  <a:pt x="3399" y="205"/>
                </a:lnTo>
                <a:lnTo>
                  <a:pt x="3410" y="209"/>
                </a:lnTo>
                <a:lnTo>
                  <a:pt x="3413" y="209"/>
                </a:lnTo>
                <a:lnTo>
                  <a:pt x="3419" y="208"/>
                </a:lnTo>
                <a:lnTo>
                  <a:pt x="3425" y="206"/>
                </a:lnTo>
                <a:lnTo>
                  <a:pt x="3433" y="204"/>
                </a:lnTo>
                <a:lnTo>
                  <a:pt x="3441" y="204"/>
                </a:lnTo>
                <a:lnTo>
                  <a:pt x="3445" y="205"/>
                </a:lnTo>
                <a:lnTo>
                  <a:pt x="3455" y="207"/>
                </a:lnTo>
                <a:lnTo>
                  <a:pt x="3467" y="209"/>
                </a:lnTo>
                <a:lnTo>
                  <a:pt x="3476" y="212"/>
                </a:lnTo>
                <a:lnTo>
                  <a:pt x="3482" y="214"/>
                </a:lnTo>
                <a:lnTo>
                  <a:pt x="3492" y="216"/>
                </a:lnTo>
                <a:lnTo>
                  <a:pt x="3499" y="218"/>
                </a:lnTo>
                <a:lnTo>
                  <a:pt x="3506" y="219"/>
                </a:lnTo>
                <a:lnTo>
                  <a:pt x="3514" y="220"/>
                </a:lnTo>
                <a:lnTo>
                  <a:pt x="3522" y="225"/>
                </a:lnTo>
                <a:lnTo>
                  <a:pt x="3529" y="229"/>
                </a:lnTo>
                <a:lnTo>
                  <a:pt x="3536" y="234"/>
                </a:lnTo>
                <a:lnTo>
                  <a:pt x="3543" y="239"/>
                </a:lnTo>
                <a:lnTo>
                  <a:pt x="3554" y="246"/>
                </a:lnTo>
                <a:lnTo>
                  <a:pt x="3561" y="244"/>
                </a:lnTo>
                <a:lnTo>
                  <a:pt x="3572" y="231"/>
                </a:lnTo>
                <a:lnTo>
                  <a:pt x="3581" y="223"/>
                </a:lnTo>
                <a:lnTo>
                  <a:pt x="3590" y="225"/>
                </a:lnTo>
                <a:lnTo>
                  <a:pt x="3598" y="229"/>
                </a:lnTo>
                <a:lnTo>
                  <a:pt x="3603" y="231"/>
                </a:lnTo>
                <a:lnTo>
                  <a:pt x="3611" y="241"/>
                </a:lnTo>
                <a:lnTo>
                  <a:pt x="3614" y="244"/>
                </a:lnTo>
                <a:lnTo>
                  <a:pt x="3620" y="246"/>
                </a:lnTo>
                <a:lnTo>
                  <a:pt x="3625" y="251"/>
                </a:lnTo>
                <a:lnTo>
                  <a:pt x="3631" y="252"/>
                </a:lnTo>
                <a:lnTo>
                  <a:pt x="3634" y="254"/>
                </a:lnTo>
                <a:lnTo>
                  <a:pt x="3643" y="258"/>
                </a:lnTo>
                <a:lnTo>
                  <a:pt x="3650" y="264"/>
                </a:lnTo>
                <a:lnTo>
                  <a:pt x="3657" y="269"/>
                </a:lnTo>
                <a:lnTo>
                  <a:pt x="3660" y="270"/>
                </a:lnTo>
                <a:lnTo>
                  <a:pt x="3669" y="269"/>
                </a:lnTo>
                <a:lnTo>
                  <a:pt x="3674" y="270"/>
                </a:lnTo>
                <a:lnTo>
                  <a:pt x="3683" y="270"/>
                </a:lnTo>
                <a:lnTo>
                  <a:pt x="3687" y="270"/>
                </a:lnTo>
                <a:lnTo>
                  <a:pt x="3697" y="266"/>
                </a:lnTo>
                <a:lnTo>
                  <a:pt x="3703" y="260"/>
                </a:lnTo>
                <a:lnTo>
                  <a:pt x="3713" y="255"/>
                </a:lnTo>
                <a:lnTo>
                  <a:pt x="3723" y="244"/>
                </a:lnTo>
                <a:lnTo>
                  <a:pt x="3725" y="245"/>
                </a:lnTo>
                <a:lnTo>
                  <a:pt x="3740" y="243"/>
                </a:lnTo>
                <a:lnTo>
                  <a:pt x="3747" y="260"/>
                </a:lnTo>
                <a:lnTo>
                  <a:pt x="3755" y="261"/>
                </a:lnTo>
                <a:lnTo>
                  <a:pt x="3761" y="262"/>
                </a:lnTo>
                <a:lnTo>
                  <a:pt x="3768" y="264"/>
                </a:lnTo>
                <a:lnTo>
                  <a:pt x="3777" y="269"/>
                </a:lnTo>
                <a:lnTo>
                  <a:pt x="3786" y="272"/>
                </a:lnTo>
                <a:lnTo>
                  <a:pt x="3793" y="277"/>
                </a:lnTo>
                <a:lnTo>
                  <a:pt x="3801" y="279"/>
                </a:lnTo>
                <a:lnTo>
                  <a:pt x="3811" y="278"/>
                </a:lnTo>
                <a:lnTo>
                  <a:pt x="3818" y="280"/>
                </a:lnTo>
                <a:lnTo>
                  <a:pt x="3829" y="283"/>
                </a:lnTo>
                <a:lnTo>
                  <a:pt x="3833" y="285"/>
                </a:lnTo>
                <a:lnTo>
                  <a:pt x="3840" y="290"/>
                </a:lnTo>
                <a:lnTo>
                  <a:pt x="3850" y="296"/>
                </a:lnTo>
                <a:lnTo>
                  <a:pt x="3858" y="298"/>
                </a:lnTo>
                <a:lnTo>
                  <a:pt x="3869" y="299"/>
                </a:lnTo>
                <a:lnTo>
                  <a:pt x="3875" y="300"/>
                </a:lnTo>
                <a:lnTo>
                  <a:pt x="3887" y="300"/>
                </a:lnTo>
                <a:lnTo>
                  <a:pt x="3893" y="301"/>
                </a:lnTo>
                <a:lnTo>
                  <a:pt x="3900" y="300"/>
                </a:lnTo>
                <a:lnTo>
                  <a:pt x="3907" y="303"/>
                </a:lnTo>
                <a:lnTo>
                  <a:pt x="3917" y="309"/>
                </a:lnTo>
                <a:lnTo>
                  <a:pt x="3923" y="311"/>
                </a:lnTo>
                <a:lnTo>
                  <a:pt x="3931" y="314"/>
                </a:lnTo>
                <a:lnTo>
                  <a:pt x="3945" y="319"/>
                </a:lnTo>
                <a:lnTo>
                  <a:pt x="3957" y="321"/>
                </a:lnTo>
                <a:lnTo>
                  <a:pt x="3966" y="322"/>
                </a:lnTo>
                <a:lnTo>
                  <a:pt x="3978" y="324"/>
                </a:lnTo>
                <a:lnTo>
                  <a:pt x="3983" y="324"/>
                </a:lnTo>
                <a:lnTo>
                  <a:pt x="3994" y="324"/>
                </a:lnTo>
                <a:lnTo>
                  <a:pt x="4009" y="330"/>
                </a:lnTo>
                <a:lnTo>
                  <a:pt x="4018" y="333"/>
                </a:lnTo>
                <a:lnTo>
                  <a:pt x="4033" y="333"/>
                </a:lnTo>
                <a:lnTo>
                  <a:pt x="4044" y="335"/>
                </a:lnTo>
                <a:lnTo>
                  <a:pt x="4053" y="335"/>
                </a:lnTo>
                <a:lnTo>
                  <a:pt x="4061" y="336"/>
                </a:lnTo>
                <a:lnTo>
                  <a:pt x="4074" y="338"/>
                </a:lnTo>
                <a:lnTo>
                  <a:pt x="4088" y="341"/>
                </a:lnTo>
                <a:lnTo>
                  <a:pt x="4098" y="342"/>
                </a:lnTo>
                <a:lnTo>
                  <a:pt x="4107" y="343"/>
                </a:lnTo>
                <a:lnTo>
                  <a:pt x="4119" y="344"/>
                </a:lnTo>
                <a:lnTo>
                  <a:pt x="4145" y="345"/>
                </a:lnTo>
                <a:lnTo>
                  <a:pt x="4151" y="345"/>
                </a:lnTo>
                <a:lnTo>
                  <a:pt x="4158" y="345"/>
                </a:lnTo>
                <a:lnTo>
                  <a:pt x="4193" y="344"/>
                </a:lnTo>
                <a:lnTo>
                  <a:pt x="4204" y="344"/>
                </a:lnTo>
                <a:lnTo>
                  <a:pt x="4223" y="342"/>
                </a:lnTo>
                <a:lnTo>
                  <a:pt x="4230" y="342"/>
                </a:lnTo>
                <a:lnTo>
                  <a:pt x="4244" y="341"/>
                </a:lnTo>
                <a:lnTo>
                  <a:pt x="4265" y="338"/>
                </a:lnTo>
                <a:lnTo>
                  <a:pt x="4279" y="337"/>
                </a:lnTo>
                <a:lnTo>
                  <a:pt x="4285" y="336"/>
                </a:lnTo>
                <a:lnTo>
                  <a:pt x="4298" y="336"/>
                </a:lnTo>
                <a:lnTo>
                  <a:pt x="4307" y="335"/>
                </a:lnTo>
                <a:lnTo>
                  <a:pt x="4309" y="335"/>
                </a:lnTo>
                <a:lnTo>
                  <a:pt x="4343" y="335"/>
                </a:lnTo>
                <a:lnTo>
                  <a:pt x="4347" y="335"/>
                </a:lnTo>
                <a:lnTo>
                  <a:pt x="4393" y="331"/>
                </a:lnTo>
                <a:lnTo>
                  <a:pt x="4411" y="330"/>
                </a:lnTo>
                <a:lnTo>
                  <a:pt x="4432" y="326"/>
                </a:lnTo>
                <a:lnTo>
                  <a:pt x="4437" y="326"/>
                </a:lnTo>
                <a:lnTo>
                  <a:pt x="4461" y="325"/>
                </a:lnTo>
                <a:lnTo>
                  <a:pt x="4470" y="326"/>
                </a:lnTo>
                <a:lnTo>
                  <a:pt x="4485" y="327"/>
                </a:lnTo>
                <a:lnTo>
                  <a:pt x="4500" y="330"/>
                </a:lnTo>
                <a:lnTo>
                  <a:pt x="4512" y="331"/>
                </a:lnTo>
                <a:lnTo>
                  <a:pt x="4527" y="333"/>
                </a:lnTo>
                <a:lnTo>
                  <a:pt x="4541" y="336"/>
                </a:lnTo>
                <a:lnTo>
                  <a:pt x="4561" y="338"/>
                </a:lnTo>
                <a:lnTo>
                  <a:pt x="4572" y="341"/>
                </a:lnTo>
                <a:lnTo>
                  <a:pt x="4582" y="342"/>
                </a:lnTo>
                <a:lnTo>
                  <a:pt x="4604" y="342"/>
                </a:lnTo>
                <a:lnTo>
                  <a:pt x="4612" y="342"/>
                </a:lnTo>
                <a:lnTo>
                  <a:pt x="4626" y="341"/>
                </a:lnTo>
                <a:lnTo>
                  <a:pt x="4641" y="341"/>
                </a:lnTo>
                <a:lnTo>
                  <a:pt x="4658" y="341"/>
                </a:lnTo>
                <a:lnTo>
                  <a:pt x="4666" y="338"/>
                </a:lnTo>
                <a:lnTo>
                  <a:pt x="4681" y="335"/>
                </a:lnTo>
                <a:lnTo>
                  <a:pt x="4693" y="331"/>
                </a:lnTo>
                <a:lnTo>
                  <a:pt x="4711" y="322"/>
                </a:lnTo>
                <a:lnTo>
                  <a:pt x="4721" y="320"/>
                </a:lnTo>
                <a:lnTo>
                  <a:pt x="4742" y="307"/>
                </a:lnTo>
                <a:lnTo>
                  <a:pt x="4760" y="301"/>
                </a:lnTo>
                <a:lnTo>
                  <a:pt x="4772" y="297"/>
                </a:lnTo>
                <a:lnTo>
                  <a:pt x="4783" y="290"/>
                </a:lnTo>
                <a:lnTo>
                  <a:pt x="4791" y="280"/>
                </a:lnTo>
                <a:lnTo>
                  <a:pt x="4797" y="272"/>
                </a:lnTo>
                <a:lnTo>
                  <a:pt x="4802" y="269"/>
                </a:lnTo>
                <a:lnTo>
                  <a:pt x="4808" y="267"/>
                </a:lnTo>
                <a:lnTo>
                  <a:pt x="4818" y="268"/>
                </a:lnTo>
                <a:lnTo>
                  <a:pt x="4824" y="272"/>
                </a:lnTo>
                <a:lnTo>
                  <a:pt x="4834" y="278"/>
                </a:lnTo>
                <a:lnTo>
                  <a:pt x="4841" y="281"/>
                </a:lnTo>
                <a:lnTo>
                  <a:pt x="4848" y="282"/>
                </a:lnTo>
                <a:lnTo>
                  <a:pt x="4852" y="283"/>
                </a:lnTo>
                <a:lnTo>
                  <a:pt x="4861" y="286"/>
                </a:lnTo>
                <a:lnTo>
                  <a:pt x="4867" y="287"/>
                </a:lnTo>
                <a:lnTo>
                  <a:pt x="4875" y="288"/>
                </a:lnTo>
                <a:lnTo>
                  <a:pt x="4883" y="292"/>
                </a:lnTo>
                <a:lnTo>
                  <a:pt x="4890" y="300"/>
                </a:lnTo>
                <a:lnTo>
                  <a:pt x="4900" y="308"/>
                </a:lnTo>
                <a:lnTo>
                  <a:pt x="4907" y="313"/>
                </a:lnTo>
                <a:lnTo>
                  <a:pt x="4920" y="311"/>
                </a:lnTo>
                <a:lnTo>
                  <a:pt x="4930" y="311"/>
                </a:lnTo>
                <a:lnTo>
                  <a:pt x="4939" y="311"/>
                </a:lnTo>
                <a:lnTo>
                  <a:pt x="4948" y="313"/>
                </a:lnTo>
                <a:lnTo>
                  <a:pt x="4954" y="313"/>
                </a:lnTo>
                <a:lnTo>
                  <a:pt x="4960" y="314"/>
                </a:lnTo>
                <a:lnTo>
                  <a:pt x="4964" y="313"/>
                </a:lnTo>
                <a:lnTo>
                  <a:pt x="4968" y="312"/>
                </a:lnTo>
                <a:lnTo>
                  <a:pt x="4978" y="309"/>
                </a:lnTo>
                <a:lnTo>
                  <a:pt x="4982" y="309"/>
                </a:lnTo>
                <a:lnTo>
                  <a:pt x="4994" y="310"/>
                </a:lnTo>
                <a:lnTo>
                  <a:pt x="5005" y="311"/>
                </a:lnTo>
                <a:lnTo>
                  <a:pt x="5014" y="307"/>
                </a:lnTo>
                <a:lnTo>
                  <a:pt x="5027" y="292"/>
                </a:lnTo>
                <a:lnTo>
                  <a:pt x="5038" y="275"/>
                </a:lnTo>
                <a:lnTo>
                  <a:pt x="5047" y="265"/>
                </a:lnTo>
                <a:lnTo>
                  <a:pt x="5059" y="248"/>
                </a:lnTo>
                <a:lnTo>
                  <a:pt x="5076" y="230"/>
                </a:lnTo>
                <a:lnTo>
                  <a:pt x="5095" y="230"/>
                </a:lnTo>
                <a:lnTo>
                  <a:pt x="5111" y="226"/>
                </a:lnTo>
                <a:lnTo>
                  <a:pt x="5129" y="219"/>
                </a:lnTo>
                <a:lnTo>
                  <a:pt x="5151" y="207"/>
                </a:lnTo>
                <a:lnTo>
                  <a:pt x="5170" y="200"/>
                </a:lnTo>
                <a:lnTo>
                  <a:pt x="5195" y="220"/>
                </a:lnTo>
                <a:lnTo>
                  <a:pt x="5204" y="249"/>
                </a:lnTo>
                <a:lnTo>
                  <a:pt x="5214" y="252"/>
                </a:lnTo>
                <a:lnTo>
                  <a:pt x="5222" y="254"/>
                </a:lnTo>
                <a:lnTo>
                  <a:pt x="5231" y="272"/>
                </a:lnTo>
                <a:lnTo>
                  <a:pt x="5236" y="267"/>
                </a:lnTo>
                <a:lnTo>
                  <a:pt x="5240" y="275"/>
                </a:lnTo>
                <a:lnTo>
                  <a:pt x="5249" y="268"/>
                </a:lnTo>
                <a:lnTo>
                  <a:pt x="5253" y="274"/>
                </a:lnTo>
                <a:lnTo>
                  <a:pt x="5259" y="278"/>
                </a:lnTo>
                <a:lnTo>
                  <a:pt x="5262" y="279"/>
                </a:lnTo>
                <a:lnTo>
                  <a:pt x="5269" y="280"/>
                </a:lnTo>
                <a:lnTo>
                  <a:pt x="5273" y="281"/>
                </a:lnTo>
                <a:lnTo>
                  <a:pt x="5280" y="282"/>
                </a:lnTo>
                <a:lnTo>
                  <a:pt x="5288" y="283"/>
                </a:lnTo>
                <a:lnTo>
                  <a:pt x="5300" y="285"/>
                </a:lnTo>
                <a:lnTo>
                  <a:pt x="5313" y="292"/>
                </a:lnTo>
                <a:lnTo>
                  <a:pt x="5319" y="299"/>
                </a:lnTo>
                <a:lnTo>
                  <a:pt x="5332" y="303"/>
                </a:lnTo>
                <a:lnTo>
                  <a:pt x="5342" y="303"/>
                </a:lnTo>
                <a:lnTo>
                  <a:pt x="5353" y="304"/>
                </a:lnTo>
                <a:lnTo>
                  <a:pt x="5372" y="307"/>
                </a:lnTo>
                <a:lnTo>
                  <a:pt x="5385" y="309"/>
                </a:lnTo>
                <a:lnTo>
                  <a:pt x="5390" y="310"/>
                </a:lnTo>
                <a:lnTo>
                  <a:pt x="5394" y="311"/>
                </a:lnTo>
                <a:lnTo>
                  <a:pt x="5403" y="313"/>
                </a:lnTo>
                <a:lnTo>
                  <a:pt x="5407" y="313"/>
                </a:lnTo>
                <a:lnTo>
                  <a:pt x="5413" y="313"/>
                </a:lnTo>
                <a:lnTo>
                  <a:pt x="5421" y="316"/>
                </a:lnTo>
                <a:lnTo>
                  <a:pt x="5433" y="317"/>
                </a:lnTo>
                <a:lnTo>
                  <a:pt x="5445" y="317"/>
                </a:lnTo>
                <a:lnTo>
                  <a:pt x="5456" y="317"/>
                </a:lnTo>
                <a:lnTo>
                  <a:pt x="5469" y="317"/>
                </a:lnTo>
                <a:lnTo>
                  <a:pt x="5480" y="317"/>
                </a:lnTo>
                <a:lnTo>
                  <a:pt x="5489" y="317"/>
                </a:lnTo>
                <a:lnTo>
                  <a:pt x="5500" y="317"/>
                </a:lnTo>
                <a:lnTo>
                  <a:pt x="5504" y="317"/>
                </a:lnTo>
                <a:lnTo>
                  <a:pt x="5510" y="317"/>
                </a:lnTo>
                <a:lnTo>
                  <a:pt x="5517" y="316"/>
                </a:lnTo>
                <a:lnTo>
                  <a:pt x="5525" y="313"/>
                </a:lnTo>
                <a:lnTo>
                  <a:pt x="5532" y="311"/>
                </a:lnTo>
                <a:lnTo>
                  <a:pt x="5535" y="311"/>
                </a:lnTo>
                <a:lnTo>
                  <a:pt x="5541" y="310"/>
                </a:lnTo>
                <a:lnTo>
                  <a:pt x="5549" y="307"/>
                </a:lnTo>
                <a:lnTo>
                  <a:pt x="5560" y="308"/>
                </a:lnTo>
                <a:lnTo>
                  <a:pt x="5563" y="307"/>
                </a:lnTo>
                <a:lnTo>
                  <a:pt x="5572" y="306"/>
                </a:lnTo>
                <a:lnTo>
                  <a:pt x="5576" y="305"/>
                </a:lnTo>
                <a:lnTo>
                  <a:pt x="5581" y="305"/>
                </a:lnTo>
                <a:lnTo>
                  <a:pt x="5586" y="309"/>
                </a:lnTo>
                <a:lnTo>
                  <a:pt x="5595" y="309"/>
                </a:lnTo>
                <a:lnTo>
                  <a:pt x="5603" y="309"/>
                </a:lnTo>
                <a:lnTo>
                  <a:pt x="5610" y="310"/>
                </a:lnTo>
                <a:lnTo>
                  <a:pt x="5614" y="310"/>
                </a:lnTo>
                <a:lnTo>
                  <a:pt x="5621" y="312"/>
                </a:lnTo>
                <a:lnTo>
                  <a:pt x="5626" y="313"/>
                </a:lnTo>
                <a:lnTo>
                  <a:pt x="5636" y="316"/>
                </a:lnTo>
                <a:lnTo>
                  <a:pt x="5648" y="317"/>
                </a:lnTo>
                <a:lnTo>
                  <a:pt x="5655" y="317"/>
                </a:lnTo>
                <a:lnTo>
                  <a:pt x="5662" y="318"/>
                </a:lnTo>
                <a:lnTo>
                  <a:pt x="5666" y="318"/>
                </a:lnTo>
                <a:lnTo>
                  <a:pt x="5677" y="319"/>
                </a:lnTo>
                <a:lnTo>
                  <a:pt x="5689" y="319"/>
                </a:lnTo>
                <a:lnTo>
                  <a:pt x="5696" y="320"/>
                </a:lnTo>
                <a:lnTo>
                  <a:pt x="5706" y="321"/>
                </a:lnTo>
                <a:lnTo>
                  <a:pt x="5722" y="320"/>
                </a:lnTo>
                <a:lnTo>
                  <a:pt x="5726" y="320"/>
                </a:lnTo>
                <a:lnTo>
                  <a:pt x="5730" y="320"/>
                </a:lnTo>
                <a:lnTo>
                  <a:pt x="5737" y="319"/>
                </a:lnTo>
                <a:lnTo>
                  <a:pt x="5741" y="318"/>
                </a:lnTo>
                <a:lnTo>
                  <a:pt x="5748" y="316"/>
                </a:lnTo>
                <a:lnTo>
                  <a:pt x="5754" y="316"/>
                </a:lnTo>
                <a:lnTo>
                  <a:pt x="5760" y="314"/>
                </a:lnTo>
                <a:lnTo>
                  <a:pt x="5765" y="313"/>
                </a:lnTo>
                <a:lnTo>
                  <a:pt x="5776" y="321"/>
                </a:lnTo>
                <a:lnTo>
                  <a:pt x="5786" y="322"/>
                </a:lnTo>
                <a:lnTo>
                  <a:pt x="5802" y="321"/>
                </a:lnTo>
                <a:lnTo>
                  <a:pt x="5820" y="319"/>
                </a:lnTo>
                <a:lnTo>
                  <a:pt x="5833" y="318"/>
                </a:lnTo>
                <a:lnTo>
                  <a:pt x="5864" y="317"/>
                </a:lnTo>
                <a:lnTo>
                  <a:pt x="5877" y="314"/>
                </a:lnTo>
                <a:lnTo>
                  <a:pt x="5897" y="311"/>
                </a:lnTo>
                <a:lnTo>
                  <a:pt x="5916" y="311"/>
                </a:lnTo>
                <a:lnTo>
                  <a:pt x="5935" y="311"/>
                </a:lnTo>
                <a:lnTo>
                  <a:pt x="5958" y="310"/>
                </a:lnTo>
                <a:lnTo>
                  <a:pt x="5969" y="311"/>
                </a:lnTo>
                <a:lnTo>
                  <a:pt x="5980" y="312"/>
                </a:lnTo>
                <a:lnTo>
                  <a:pt x="6007" y="306"/>
                </a:lnTo>
                <a:lnTo>
                  <a:pt x="6022" y="303"/>
                </a:lnTo>
                <a:lnTo>
                  <a:pt x="6050" y="294"/>
                </a:lnTo>
                <a:lnTo>
                  <a:pt x="6062" y="294"/>
                </a:lnTo>
                <a:lnTo>
                  <a:pt x="6079" y="292"/>
                </a:lnTo>
                <a:lnTo>
                  <a:pt x="6107" y="280"/>
                </a:lnTo>
                <a:lnTo>
                  <a:pt x="6126" y="271"/>
                </a:lnTo>
                <a:lnTo>
                  <a:pt x="6140" y="264"/>
                </a:lnTo>
                <a:lnTo>
                  <a:pt x="6164" y="253"/>
                </a:lnTo>
                <a:lnTo>
                  <a:pt x="6179" y="245"/>
                </a:lnTo>
                <a:lnTo>
                  <a:pt x="6197" y="225"/>
                </a:lnTo>
                <a:lnTo>
                  <a:pt x="6218" y="216"/>
                </a:lnTo>
                <a:lnTo>
                  <a:pt x="6228" y="214"/>
                </a:lnTo>
                <a:lnTo>
                  <a:pt x="6242" y="218"/>
                </a:lnTo>
                <a:lnTo>
                  <a:pt x="6260" y="202"/>
                </a:lnTo>
                <a:lnTo>
                  <a:pt x="6274" y="187"/>
                </a:lnTo>
                <a:lnTo>
                  <a:pt x="6282" y="177"/>
                </a:lnTo>
                <a:lnTo>
                  <a:pt x="6297" y="154"/>
                </a:lnTo>
                <a:lnTo>
                  <a:pt x="6306" y="143"/>
                </a:lnTo>
                <a:lnTo>
                  <a:pt x="6324" y="141"/>
                </a:lnTo>
                <a:lnTo>
                  <a:pt x="6335" y="142"/>
                </a:lnTo>
                <a:lnTo>
                  <a:pt x="6351" y="142"/>
                </a:lnTo>
                <a:lnTo>
                  <a:pt x="6367" y="142"/>
                </a:lnTo>
                <a:lnTo>
                  <a:pt x="6383" y="142"/>
                </a:lnTo>
                <a:lnTo>
                  <a:pt x="6399" y="141"/>
                </a:lnTo>
                <a:lnTo>
                  <a:pt x="6421" y="141"/>
                </a:lnTo>
                <a:lnTo>
                  <a:pt x="6425" y="141"/>
                </a:lnTo>
                <a:lnTo>
                  <a:pt x="6437" y="140"/>
                </a:lnTo>
                <a:lnTo>
                  <a:pt x="6455" y="139"/>
                </a:lnTo>
                <a:lnTo>
                  <a:pt x="6472" y="140"/>
                </a:lnTo>
                <a:lnTo>
                  <a:pt x="6485" y="142"/>
                </a:lnTo>
                <a:lnTo>
                  <a:pt x="6499" y="145"/>
                </a:lnTo>
                <a:lnTo>
                  <a:pt x="6514" y="150"/>
                </a:lnTo>
                <a:lnTo>
                  <a:pt x="6531" y="153"/>
                </a:lnTo>
                <a:lnTo>
                  <a:pt x="6539" y="154"/>
                </a:lnTo>
                <a:lnTo>
                  <a:pt x="6552" y="155"/>
                </a:lnTo>
                <a:lnTo>
                  <a:pt x="6567" y="156"/>
                </a:lnTo>
                <a:lnTo>
                  <a:pt x="6585" y="158"/>
                </a:lnTo>
                <a:lnTo>
                  <a:pt x="6597" y="159"/>
                </a:lnTo>
                <a:lnTo>
                  <a:pt x="6617" y="164"/>
                </a:lnTo>
                <a:lnTo>
                  <a:pt x="6639" y="170"/>
                </a:lnTo>
                <a:lnTo>
                  <a:pt x="6653" y="174"/>
                </a:lnTo>
                <a:lnTo>
                  <a:pt x="6670" y="175"/>
                </a:lnTo>
                <a:lnTo>
                  <a:pt x="6687" y="177"/>
                </a:lnTo>
                <a:lnTo>
                  <a:pt x="6705" y="179"/>
                </a:lnTo>
                <a:lnTo>
                  <a:pt x="6721" y="177"/>
                </a:lnTo>
                <a:lnTo>
                  <a:pt x="6734" y="176"/>
                </a:lnTo>
                <a:lnTo>
                  <a:pt x="6753" y="174"/>
                </a:lnTo>
                <a:lnTo>
                  <a:pt x="6759" y="174"/>
                </a:lnTo>
                <a:lnTo>
                  <a:pt x="6768" y="174"/>
                </a:lnTo>
                <a:lnTo>
                  <a:pt x="6780" y="174"/>
                </a:lnTo>
                <a:lnTo>
                  <a:pt x="6788" y="176"/>
                </a:lnTo>
                <a:lnTo>
                  <a:pt x="6804" y="177"/>
                </a:lnTo>
                <a:lnTo>
                  <a:pt x="6827" y="180"/>
                </a:lnTo>
                <a:lnTo>
                  <a:pt x="6834" y="181"/>
                </a:lnTo>
                <a:lnTo>
                  <a:pt x="6840" y="182"/>
                </a:lnTo>
                <a:lnTo>
                  <a:pt x="6865" y="185"/>
                </a:lnTo>
                <a:lnTo>
                  <a:pt x="6888" y="188"/>
                </a:lnTo>
                <a:lnTo>
                  <a:pt x="6902" y="188"/>
                </a:lnTo>
                <a:lnTo>
                  <a:pt x="6917" y="188"/>
                </a:lnTo>
                <a:lnTo>
                  <a:pt x="6936" y="184"/>
                </a:lnTo>
                <a:lnTo>
                  <a:pt x="6956" y="183"/>
                </a:lnTo>
                <a:lnTo>
                  <a:pt x="6975" y="180"/>
                </a:lnTo>
                <a:lnTo>
                  <a:pt x="6990" y="178"/>
                </a:lnTo>
                <a:lnTo>
                  <a:pt x="7016" y="176"/>
                </a:lnTo>
                <a:lnTo>
                  <a:pt x="7032" y="171"/>
                </a:lnTo>
                <a:lnTo>
                  <a:pt x="7045" y="165"/>
                </a:lnTo>
                <a:lnTo>
                  <a:pt x="7059" y="157"/>
                </a:lnTo>
                <a:lnTo>
                  <a:pt x="7068" y="154"/>
                </a:lnTo>
                <a:lnTo>
                  <a:pt x="7079" y="149"/>
                </a:lnTo>
                <a:lnTo>
                  <a:pt x="7092" y="138"/>
                </a:lnTo>
                <a:lnTo>
                  <a:pt x="7098" y="137"/>
                </a:lnTo>
                <a:lnTo>
                  <a:pt x="7114" y="124"/>
                </a:lnTo>
                <a:lnTo>
                  <a:pt x="7126" y="109"/>
                </a:lnTo>
                <a:lnTo>
                  <a:pt x="7138" y="106"/>
                </a:lnTo>
                <a:lnTo>
                  <a:pt x="7151" y="100"/>
                </a:lnTo>
                <a:lnTo>
                  <a:pt x="7159" y="101"/>
                </a:lnTo>
                <a:lnTo>
                  <a:pt x="7171" y="96"/>
                </a:lnTo>
                <a:lnTo>
                  <a:pt x="7183" y="96"/>
                </a:lnTo>
                <a:lnTo>
                  <a:pt x="7190" y="96"/>
                </a:lnTo>
                <a:lnTo>
                  <a:pt x="7200" y="91"/>
                </a:lnTo>
                <a:lnTo>
                  <a:pt x="7209" y="84"/>
                </a:lnTo>
                <a:lnTo>
                  <a:pt x="7213" y="84"/>
                </a:lnTo>
                <a:lnTo>
                  <a:pt x="7222" y="84"/>
                </a:lnTo>
                <a:lnTo>
                  <a:pt x="7232" y="85"/>
                </a:lnTo>
                <a:lnTo>
                  <a:pt x="7243" y="86"/>
                </a:lnTo>
                <a:lnTo>
                  <a:pt x="7254" y="87"/>
                </a:lnTo>
                <a:lnTo>
                  <a:pt x="7265" y="90"/>
                </a:lnTo>
                <a:lnTo>
                  <a:pt x="7275" y="92"/>
                </a:lnTo>
                <a:lnTo>
                  <a:pt x="7285" y="94"/>
                </a:lnTo>
                <a:lnTo>
                  <a:pt x="7300" y="98"/>
                </a:lnTo>
                <a:lnTo>
                  <a:pt x="7314" y="97"/>
                </a:lnTo>
                <a:lnTo>
                  <a:pt x="7324" y="94"/>
                </a:lnTo>
                <a:lnTo>
                  <a:pt x="7333" y="92"/>
                </a:lnTo>
                <a:lnTo>
                  <a:pt x="7347" y="89"/>
                </a:lnTo>
                <a:lnTo>
                  <a:pt x="7368" y="85"/>
                </a:lnTo>
                <a:lnTo>
                  <a:pt x="7378" y="81"/>
                </a:lnTo>
                <a:lnTo>
                  <a:pt x="7387" y="78"/>
                </a:lnTo>
                <a:lnTo>
                  <a:pt x="7402" y="74"/>
                </a:lnTo>
                <a:lnTo>
                  <a:pt x="7409" y="74"/>
                </a:lnTo>
                <a:lnTo>
                  <a:pt x="7418" y="70"/>
                </a:lnTo>
                <a:lnTo>
                  <a:pt x="7432" y="49"/>
                </a:lnTo>
                <a:lnTo>
                  <a:pt x="7443" y="48"/>
                </a:lnTo>
                <a:lnTo>
                  <a:pt x="7452" y="47"/>
                </a:lnTo>
                <a:lnTo>
                  <a:pt x="7460" y="46"/>
                </a:lnTo>
                <a:lnTo>
                  <a:pt x="7470" y="46"/>
                </a:lnTo>
                <a:lnTo>
                  <a:pt x="7478" y="45"/>
                </a:lnTo>
                <a:lnTo>
                  <a:pt x="7486" y="43"/>
                </a:lnTo>
                <a:lnTo>
                  <a:pt x="7501" y="42"/>
                </a:lnTo>
                <a:lnTo>
                  <a:pt x="7511" y="42"/>
                </a:lnTo>
                <a:lnTo>
                  <a:pt x="7525" y="41"/>
                </a:lnTo>
                <a:lnTo>
                  <a:pt x="7538" y="41"/>
                </a:lnTo>
                <a:lnTo>
                  <a:pt x="7551" y="43"/>
                </a:lnTo>
                <a:lnTo>
                  <a:pt x="7559" y="42"/>
                </a:lnTo>
                <a:lnTo>
                  <a:pt x="7563" y="42"/>
                </a:lnTo>
                <a:lnTo>
                  <a:pt x="7570" y="42"/>
                </a:lnTo>
                <a:lnTo>
                  <a:pt x="7578" y="42"/>
                </a:lnTo>
                <a:lnTo>
                  <a:pt x="7594" y="42"/>
                </a:lnTo>
                <a:lnTo>
                  <a:pt x="7607" y="42"/>
                </a:lnTo>
                <a:lnTo>
                  <a:pt x="7618" y="42"/>
                </a:lnTo>
                <a:lnTo>
                  <a:pt x="7628" y="42"/>
                </a:lnTo>
                <a:lnTo>
                  <a:pt x="7647" y="42"/>
                </a:lnTo>
                <a:lnTo>
                  <a:pt x="7660" y="42"/>
                </a:lnTo>
                <a:lnTo>
                  <a:pt x="7670" y="42"/>
                </a:lnTo>
                <a:lnTo>
                  <a:pt x="7687" y="41"/>
                </a:lnTo>
                <a:lnTo>
                  <a:pt x="7704" y="42"/>
                </a:lnTo>
                <a:lnTo>
                  <a:pt x="7716" y="42"/>
                </a:lnTo>
                <a:lnTo>
                  <a:pt x="7732" y="42"/>
                </a:lnTo>
                <a:lnTo>
                  <a:pt x="7751" y="42"/>
                </a:lnTo>
                <a:lnTo>
                  <a:pt x="7771" y="42"/>
                </a:lnTo>
                <a:lnTo>
                  <a:pt x="7793" y="42"/>
                </a:lnTo>
                <a:lnTo>
                  <a:pt x="7819" y="43"/>
                </a:lnTo>
                <a:lnTo>
                  <a:pt x="7840" y="45"/>
                </a:lnTo>
                <a:lnTo>
                  <a:pt x="7850" y="45"/>
                </a:lnTo>
                <a:lnTo>
                  <a:pt x="7876" y="45"/>
                </a:lnTo>
                <a:lnTo>
                  <a:pt x="7895" y="45"/>
                </a:lnTo>
                <a:lnTo>
                  <a:pt x="7908" y="42"/>
                </a:lnTo>
                <a:lnTo>
                  <a:pt x="7938" y="42"/>
                </a:lnTo>
                <a:lnTo>
                  <a:pt x="7958" y="42"/>
                </a:lnTo>
                <a:lnTo>
                  <a:pt x="7973" y="41"/>
                </a:lnTo>
                <a:lnTo>
                  <a:pt x="7985" y="40"/>
                </a:lnTo>
                <a:lnTo>
                  <a:pt x="7996" y="39"/>
                </a:lnTo>
                <a:lnTo>
                  <a:pt x="8014" y="36"/>
                </a:lnTo>
                <a:lnTo>
                  <a:pt x="8028" y="34"/>
                </a:lnTo>
                <a:lnTo>
                  <a:pt x="8048" y="33"/>
                </a:lnTo>
                <a:lnTo>
                  <a:pt x="8073" y="30"/>
                </a:lnTo>
                <a:lnTo>
                  <a:pt x="8102" y="28"/>
                </a:lnTo>
                <a:lnTo>
                  <a:pt x="8121" y="27"/>
                </a:lnTo>
                <a:lnTo>
                  <a:pt x="8135" y="27"/>
                </a:lnTo>
                <a:lnTo>
                  <a:pt x="8148" y="26"/>
                </a:lnTo>
                <a:lnTo>
                  <a:pt x="8161" y="25"/>
                </a:lnTo>
                <a:lnTo>
                  <a:pt x="8175" y="24"/>
                </a:lnTo>
                <a:lnTo>
                  <a:pt x="8186" y="24"/>
                </a:lnTo>
                <a:lnTo>
                  <a:pt x="8195" y="23"/>
                </a:lnTo>
                <a:lnTo>
                  <a:pt x="8206" y="22"/>
                </a:lnTo>
                <a:lnTo>
                  <a:pt x="8221" y="21"/>
                </a:lnTo>
                <a:lnTo>
                  <a:pt x="8229" y="21"/>
                </a:lnTo>
                <a:lnTo>
                  <a:pt x="8243" y="20"/>
                </a:lnTo>
                <a:lnTo>
                  <a:pt x="8254" y="19"/>
                </a:lnTo>
                <a:lnTo>
                  <a:pt x="8264" y="19"/>
                </a:lnTo>
                <a:lnTo>
                  <a:pt x="8277" y="16"/>
                </a:lnTo>
                <a:lnTo>
                  <a:pt x="8292" y="15"/>
                </a:lnTo>
                <a:lnTo>
                  <a:pt x="8308" y="14"/>
                </a:lnTo>
                <a:lnTo>
                  <a:pt x="8320" y="12"/>
                </a:lnTo>
                <a:lnTo>
                  <a:pt x="8335" y="12"/>
                </a:lnTo>
                <a:lnTo>
                  <a:pt x="8349" y="9"/>
                </a:lnTo>
                <a:lnTo>
                  <a:pt x="8366" y="8"/>
                </a:lnTo>
                <a:lnTo>
                  <a:pt x="8402" y="3"/>
                </a:lnTo>
                <a:lnTo>
                  <a:pt x="8426" y="0"/>
                </a:lnTo>
                <a:lnTo>
                  <a:pt x="8426" y="10"/>
                </a:lnTo>
                <a:lnTo>
                  <a:pt x="8402" y="13"/>
                </a:lnTo>
                <a:lnTo>
                  <a:pt x="8366" y="17"/>
                </a:lnTo>
                <a:lnTo>
                  <a:pt x="8349" y="20"/>
                </a:lnTo>
                <a:lnTo>
                  <a:pt x="8335" y="22"/>
                </a:lnTo>
                <a:lnTo>
                  <a:pt x="8320" y="23"/>
                </a:lnTo>
                <a:lnTo>
                  <a:pt x="8308" y="23"/>
                </a:lnTo>
                <a:lnTo>
                  <a:pt x="8292" y="26"/>
                </a:lnTo>
                <a:lnTo>
                  <a:pt x="8277" y="26"/>
                </a:lnTo>
                <a:lnTo>
                  <a:pt x="8264" y="28"/>
                </a:lnTo>
                <a:lnTo>
                  <a:pt x="8254" y="28"/>
                </a:lnTo>
                <a:lnTo>
                  <a:pt x="8243" y="30"/>
                </a:lnTo>
                <a:lnTo>
                  <a:pt x="8229" y="30"/>
                </a:lnTo>
                <a:lnTo>
                  <a:pt x="8221" y="32"/>
                </a:lnTo>
                <a:lnTo>
                  <a:pt x="8206" y="32"/>
                </a:lnTo>
                <a:lnTo>
                  <a:pt x="8195" y="33"/>
                </a:lnTo>
                <a:lnTo>
                  <a:pt x="8186" y="34"/>
                </a:lnTo>
                <a:lnTo>
                  <a:pt x="8175" y="34"/>
                </a:lnTo>
                <a:lnTo>
                  <a:pt x="8161" y="36"/>
                </a:lnTo>
                <a:lnTo>
                  <a:pt x="8148" y="37"/>
                </a:lnTo>
                <a:lnTo>
                  <a:pt x="8135" y="37"/>
                </a:lnTo>
                <a:lnTo>
                  <a:pt x="8121" y="38"/>
                </a:lnTo>
                <a:lnTo>
                  <a:pt x="8102" y="38"/>
                </a:lnTo>
                <a:lnTo>
                  <a:pt x="8073" y="40"/>
                </a:lnTo>
                <a:lnTo>
                  <a:pt x="8048" y="43"/>
                </a:lnTo>
                <a:lnTo>
                  <a:pt x="8028" y="45"/>
                </a:lnTo>
                <a:lnTo>
                  <a:pt x="8014" y="46"/>
                </a:lnTo>
                <a:lnTo>
                  <a:pt x="7996" y="46"/>
                </a:lnTo>
                <a:lnTo>
                  <a:pt x="7985" y="50"/>
                </a:lnTo>
                <a:lnTo>
                  <a:pt x="7973" y="52"/>
                </a:lnTo>
                <a:lnTo>
                  <a:pt x="7958" y="53"/>
                </a:lnTo>
                <a:lnTo>
                  <a:pt x="7938" y="53"/>
                </a:lnTo>
                <a:lnTo>
                  <a:pt x="7908" y="55"/>
                </a:lnTo>
                <a:lnTo>
                  <a:pt x="7895" y="55"/>
                </a:lnTo>
                <a:lnTo>
                  <a:pt x="7876" y="55"/>
                </a:lnTo>
                <a:lnTo>
                  <a:pt x="7850" y="55"/>
                </a:lnTo>
                <a:lnTo>
                  <a:pt x="7840" y="54"/>
                </a:lnTo>
                <a:lnTo>
                  <a:pt x="7819" y="53"/>
                </a:lnTo>
                <a:lnTo>
                  <a:pt x="7793" y="52"/>
                </a:lnTo>
                <a:lnTo>
                  <a:pt x="7771" y="51"/>
                </a:lnTo>
                <a:lnTo>
                  <a:pt x="7751" y="50"/>
                </a:lnTo>
                <a:lnTo>
                  <a:pt x="7732" y="50"/>
                </a:lnTo>
                <a:lnTo>
                  <a:pt x="7716" y="52"/>
                </a:lnTo>
                <a:lnTo>
                  <a:pt x="7704" y="52"/>
                </a:lnTo>
                <a:lnTo>
                  <a:pt x="7687" y="50"/>
                </a:lnTo>
                <a:lnTo>
                  <a:pt x="7670" y="49"/>
                </a:lnTo>
                <a:lnTo>
                  <a:pt x="7660" y="51"/>
                </a:lnTo>
                <a:lnTo>
                  <a:pt x="7647" y="50"/>
                </a:lnTo>
                <a:lnTo>
                  <a:pt x="7628" y="52"/>
                </a:lnTo>
                <a:lnTo>
                  <a:pt x="7618" y="50"/>
                </a:lnTo>
                <a:lnTo>
                  <a:pt x="7607" y="48"/>
                </a:lnTo>
                <a:lnTo>
                  <a:pt x="7594" y="46"/>
                </a:lnTo>
                <a:lnTo>
                  <a:pt x="7578" y="48"/>
                </a:lnTo>
                <a:lnTo>
                  <a:pt x="7570" y="47"/>
                </a:lnTo>
                <a:lnTo>
                  <a:pt x="7563" y="42"/>
                </a:lnTo>
                <a:lnTo>
                  <a:pt x="7559" y="42"/>
                </a:lnTo>
                <a:lnTo>
                  <a:pt x="7551" y="43"/>
                </a:lnTo>
                <a:lnTo>
                  <a:pt x="7538" y="41"/>
                </a:lnTo>
                <a:lnTo>
                  <a:pt x="7525" y="41"/>
                </a:lnTo>
                <a:lnTo>
                  <a:pt x="7511" y="42"/>
                </a:lnTo>
                <a:lnTo>
                  <a:pt x="7501" y="42"/>
                </a:lnTo>
                <a:lnTo>
                  <a:pt x="7486" y="43"/>
                </a:lnTo>
                <a:lnTo>
                  <a:pt x="7478" y="45"/>
                </a:lnTo>
                <a:lnTo>
                  <a:pt x="7470" y="46"/>
                </a:lnTo>
                <a:lnTo>
                  <a:pt x="7460" y="46"/>
                </a:lnTo>
                <a:lnTo>
                  <a:pt x="7452" y="47"/>
                </a:lnTo>
                <a:lnTo>
                  <a:pt x="7443" y="48"/>
                </a:lnTo>
                <a:lnTo>
                  <a:pt x="7432" y="49"/>
                </a:lnTo>
                <a:lnTo>
                  <a:pt x="7418" y="70"/>
                </a:lnTo>
                <a:lnTo>
                  <a:pt x="7409" y="76"/>
                </a:lnTo>
                <a:lnTo>
                  <a:pt x="7402" y="77"/>
                </a:lnTo>
                <a:lnTo>
                  <a:pt x="7387" y="81"/>
                </a:lnTo>
                <a:lnTo>
                  <a:pt x="7378" y="86"/>
                </a:lnTo>
                <a:lnTo>
                  <a:pt x="7368" y="91"/>
                </a:lnTo>
                <a:lnTo>
                  <a:pt x="7347" y="96"/>
                </a:lnTo>
                <a:lnTo>
                  <a:pt x="7333" y="99"/>
                </a:lnTo>
                <a:lnTo>
                  <a:pt x="7324" y="102"/>
                </a:lnTo>
                <a:lnTo>
                  <a:pt x="7314" y="105"/>
                </a:lnTo>
                <a:lnTo>
                  <a:pt x="7300" y="104"/>
                </a:lnTo>
                <a:lnTo>
                  <a:pt x="7285" y="101"/>
                </a:lnTo>
                <a:lnTo>
                  <a:pt x="7275" y="97"/>
                </a:lnTo>
                <a:lnTo>
                  <a:pt x="7265" y="93"/>
                </a:lnTo>
                <a:lnTo>
                  <a:pt x="7254" y="90"/>
                </a:lnTo>
                <a:lnTo>
                  <a:pt x="7243" y="89"/>
                </a:lnTo>
                <a:lnTo>
                  <a:pt x="7232" y="85"/>
                </a:lnTo>
                <a:lnTo>
                  <a:pt x="7222" y="84"/>
                </a:lnTo>
                <a:lnTo>
                  <a:pt x="7213" y="84"/>
                </a:lnTo>
                <a:lnTo>
                  <a:pt x="7209" y="84"/>
                </a:lnTo>
                <a:lnTo>
                  <a:pt x="7200" y="91"/>
                </a:lnTo>
                <a:lnTo>
                  <a:pt x="7190" y="96"/>
                </a:lnTo>
                <a:lnTo>
                  <a:pt x="7183" y="96"/>
                </a:lnTo>
                <a:lnTo>
                  <a:pt x="7171" y="96"/>
                </a:lnTo>
                <a:lnTo>
                  <a:pt x="7159" y="101"/>
                </a:lnTo>
                <a:lnTo>
                  <a:pt x="7151" y="100"/>
                </a:lnTo>
                <a:lnTo>
                  <a:pt x="7138" y="106"/>
                </a:lnTo>
                <a:lnTo>
                  <a:pt x="7126" y="109"/>
                </a:lnTo>
                <a:lnTo>
                  <a:pt x="7114" y="124"/>
                </a:lnTo>
                <a:lnTo>
                  <a:pt x="7098" y="153"/>
                </a:lnTo>
                <a:lnTo>
                  <a:pt x="7092" y="157"/>
                </a:lnTo>
                <a:lnTo>
                  <a:pt x="7079" y="169"/>
                </a:lnTo>
                <a:lnTo>
                  <a:pt x="7068" y="172"/>
                </a:lnTo>
                <a:lnTo>
                  <a:pt x="7059" y="176"/>
                </a:lnTo>
                <a:lnTo>
                  <a:pt x="7045" y="181"/>
                </a:lnTo>
                <a:lnTo>
                  <a:pt x="7032" y="185"/>
                </a:lnTo>
                <a:lnTo>
                  <a:pt x="7016" y="188"/>
                </a:lnTo>
                <a:lnTo>
                  <a:pt x="6990" y="190"/>
                </a:lnTo>
                <a:lnTo>
                  <a:pt x="6975" y="192"/>
                </a:lnTo>
                <a:lnTo>
                  <a:pt x="6956" y="195"/>
                </a:lnTo>
                <a:lnTo>
                  <a:pt x="6936" y="204"/>
                </a:lnTo>
                <a:lnTo>
                  <a:pt x="6917" y="214"/>
                </a:lnTo>
                <a:lnTo>
                  <a:pt x="6902" y="220"/>
                </a:lnTo>
                <a:lnTo>
                  <a:pt x="6888" y="221"/>
                </a:lnTo>
                <a:lnTo>
                  <a:pt x="6865" y="223"/>
                </a:lnTo>
                <a:lnTo>
                  <a:pt x="6840" y="222"/>
                </a:lnTo>
                <a:lnTo>
                  <a:pt x="6834" y="222"/>
                </a:lnTo>
                <a:lnTo>
                  <a:pt x="6827" y="207"/>
                </a:lnTo>
                <a:lnTo>
                  <a:pt x="6804" y="210"/>
                </a:lnTo>
                <a:lnTo>
                  <a:pt x="6788" y="215"/>
                </a:lnTo>
                <a:lnTo>
                  <a:pt x="6780" y="215"/>
                </a:lnTo>
                <a:lnTo>
                  <a:pt x="6768" y="206"/>
                </a:lnTo>
                <a:lnTo>
                  <a:pt x="6759" y="206"/>
                </a:lnTo>
                <a:lnTo>
                  <a:pt x="6753" y="204"/>
                </a:lnTo>
                <a:lnTo>
                  <a:pt x="6734" y="201"/>
                </a:lnTo>
                <a:lnTo>
                  <a:pt x="6721" y="204"/>
                </a:lnTo>
                <a:lnTo>
                  <a:pt x="6705" y="206"/>
                </a:lnTo>
                <a:lnTo>
                  <a:pt x="6687" y="205"/>
                </a:lnTo>
                <a:lnTo>
                  <a:pt x="6670" y="205"/>
                </a:lnTo>
                <a:lnTo>
                  <a:pt x="6653" y="202"/>
                </a:lnTo>
                <a:lnTo>
                  <a:pt x="6639" y="197"/>
                </a:lnTo>
                <a:lnTo>
                  <a:pt x="6617" y="190"/>
                </a:lnTo>
                <a:lnTo>
                  <a:pt x="6597" y="183"/>
                </a:lnTo>
                <a:lnTo>
                  <a:pt x="6585" y="179"/>
                </a:lnTo>
                <a:lnTo>
                  <a:pt x="6567" y="187"/>
                </a:lnTo>
                <a:lnTo>
                  <a:pt x="6552" y="178"/>
                </a:lnTo>
                <a:lnTo>
                  <a:pt x="6539" y="171"/>
                </a:lnTo>
                <a:lnTo>
                  <a:pt x="6531" y="161"/>
                </a:lnTo>
                <a:lnTo>
                  <a:pt x="6514" y="156"/>
                </a:lnTo>
                <a:lnTo>
                  <a:pt x="6499" y="152"/>
                </a:lnTo>
                <a:lnTo>
                  <a:pt x="6485" y="146"/>
                </a:lnTo>
                <a:lnTo>
                  <a:pt x="6472" y="141"/>
                </a:lnTo>
                <a:lnTo>
                  <a:pt x="6455" y="139"/>
                </a:lnTo>
                <a:lnTo>
                  <a:pt x="6437" y="140"/>
                </a:lnTo>
                <a:lnTo>
                  <a:pt x="6425" y="141"/>
                </a:lnTo>
                <a:lnTo>
                  <a:pt x="6421" y="141"/>
                </a:lnTo>
                <a:lnTo>
                  <a:pt x="6399" y="141"/>
                </a:lnTo>
                <a:lnTo>
                  <a:pt x="6383" y="142"/>
                </a:lnTo>
                <a:lnTo>
                  <a:pt x="6367" y="142"/>
                </a:lnTo>
                <a:lnTo>
                  <a:pt x="6351" y="142"/>
                </a:lnTo>
                <a:lnTo>
                  <a:pt x="6335" y="142"/>
                </a:lnTo>
                <a:lnTo>
                  <a:pt x="6324" y="141"/>
                </a:lnTo>
                <a:lnTo>
                  <a:pt x="6306" y="143"/>
                </a:lnTo>
                <a:lnTo>
                  <a:pt x="6297" y="154"/>
                </a:lnTo>
                <a:lnTo>
                  <a:pt x="6282" y="177"/>
                </a:lnTo>
                <a:lnTo>
                  <a:pt x="6274" y="187"/>
                </a:lnTo>
                <a:lnTo>
                  <a:pt x="6260" y="202"/>
                </a:lnTo>
                <a:lnTo>
                  <a:pt x="6242" y="232"/>
                </a:lnTo>
                <a:lnTo>
                  <a:pt x="6228" y="228"/>
                </a:lnTo>
                <a:lnTo>
                  <a:pt x="6218" y="230"/>
                </a:lnTo>
                <a:lnTo>
                  <a:pt x="6197" y="245"/>
                </a:lnTo>
                <a:lnTo>
                  <a:pt x="6179" y="255"/>
                </a:lnTo>
                <a:lnTo>
                  <a:pt x="6164" y="261"/>
                </a:lnTo>
                <a:lnTo>
                  <a:pt x="6140" y="283"/>
                </a:lnTo>
                <a:lnTo>
                  <a:pt x="6126" y="291"/>
                </a:lnTo>
                <a:lnTo>
                  <a:pt x="6107" y="299"/>
                </a:lnTo>
                <a:lnTo>
                  <a:pt x="6079" y="311"/>
                </a:lnTo>
                <a:lnTo>
                  <a:pt x="6062" y="312"/>
                </a:lnTo>
                <a:lnTo>
                  <a:pt x="6050" y="313"/>
                </a:lnTo>
                <a:lnTo>
                  <a:pt x="6022" y="322"/>
                </a:lnTo>
                <a:lnTo>
                  <a:pt x="6007" y="325"/>
                </a:lnTo>
                <a:lnTo>
                  <a:pt x="5980" y="332"/>
                </a:lnTo>
                <a:lnTo>
                  <a:pt x="5969" y="331"/>
                </a:lnTo>
                <a:lnTo>
                  <a:pt x="5958" y="330"/>
                </a:lnTo>
                <a:lnTo>
                  <a:pt x="5935" y="330"/>
                </a:lnTo>
                <a:lnTo>
                  <a:pt x="5916" y="331"/>
                </a:lnTo>
                <a:lnTo>
                  <a:pt x="5897" y="331"/>
                </a:lnTo>
                <a:lnTo>
                  <a:pt x="5877" y="334"/>
                </a:lnTo>
                <a:lnTo>
                  <a:pt x="5864" y="335"/>
                </a:lnTo>
                <a:lnTo>
                  <a:pt x="5833" y="337"/>
                </a:lnTo>
                <a:lnTo>
                  <a:pt x="5820" y="338"/>
                </a:lnTo>
                <a:lnTo>
                  <a:pt x="5802" y="339"/>
                </a:lnTo>
                <a:lnTo>
                  <a:pt x="5786" y="335"/>
                </a:lnTo>
                <a:lnTo>
                  <a:pt x="5776" y="333"/>
                </a:lnTo>
                <a:lnTo>
                  <a:pt x="5765" y="335"/>
                </a:lnTo>
                <a:lnTo>
                  <a:pt x="5760" y="336"/>
                </a:lnTo>
                <a:lnTo>
                  <a:pt x="5754" y="336"/>
                </a:lnTo>
                <a:lnTo>
                  <a:pt x="5748" y="337"/>
                </a:lnTo>
                <a:lnTo>
                  <a:pt x="5741" y="338"/>
                </a:lnTo>
                <a:lnTo>
                  <a:pt x="5737" y="339"/>
                </a:lnTo>
                <a:lnTo>
                  <a:pt x="5730" y="341"/>
                </a:lnTo>
                <a:lnTo>
                  <a:pt x="5726" y="342"/>
                </a:lnTo>
                <a:lnTo>
                  <a:pt x="5722" y="342"/>
                </a:lnTo>
                <a:lnTo>
                  <a:pt x="5706" y="342"/>
                </a:lnTo>
                <a:lnTo>
                  <a:pt x="5696" y="341"/>
                </a:lnTo>
                <a:lnTo>
                  <a:pt x="5689" y="341"/>
                </a:lnTo>
                <a:lnTo>
                  <a:pt x="5677" y="341"/>
                </a:lnTo>
                <a:lnTo>
                  <a:pt x="5666" y="339"/>
                </a:lnTo>
                <a:lnTo>
                  <a:pt x="5662" y="338"/>
                </a:lnTo>
                <a:lnTo>
                  <a:pt x="5655" y="338"/>
                </a:lnTo>
                <a:lnTo>
                  <a:pt x="5648" y="337"/>
                </a:lnTo>
                <a:lnTo>
                  <a:pt x="5636" y="336"/>
                </a:lnTo>
                <a:lnTo>
                  <a:pt x="5626" y="335"/>
                </a:lnTo>
                <a:lnTo>
                  <a:pt x="5621" y="334"/>
                </a:lnTo>
                <a:lnTo>
                  <a:pt x="5614" y="331"/>
                </a:lnTo>
                <a:lnTo>
                  <a:pt x="5610" y="331"/>
                </a:lnTo>
                <a:lnTo>
                  <a:pt x="5603" y="330"/>
                </a:lnTo>
                <a:lnTo>
                  <a:pt x="5595" y="327"/>
                </a:lnTo>
                <a:lnTo>
                  <a:pt x="5586" y="327"/>
                </a:lnTo>
                <a:lnTo>
                  <a:pt x="5581" y="329"/>
                </a:lnTo>
                <a:lnTo>
                  <a:pt x="5576" y="329"/>
                </a:lnTo>
                <a:lnTo>
                  <a:pt x="5572" y="331"/>
                </a:lnTo>
                <a:lnTo>
                  <a:pt x="5563" y="331"/>
                </a:lnTo>
                <a:lnTo>
                  <a:pt x="5560" y="332"/>
                </a:lnTo>
                <a:lnTo>
                  <a:pt x="5549" y="331"/>
                </a:lnTo>
                <a:lnTo>
                  <a:pt x="5541" y="334"/>
                </a:lnTo>
                <a:lnTo>
                  <a:pt x="5535" y="335"/>
                </a:lnTo>
                <a:lnTo>
                  <a:pt x="5532" y="336"/>
                </a:lnTo>
                <a:lnTo>
                  <a:pt x="5525" y="337"/>
                </a:lnTo>
                <a:lnTo>
                  <a:pt x="5517" y="339"/>
                </a:lnTo>
                <a:lnTo>
                  <a:pt x="5510" y="341"/>
                </a:lnTo>
                <a:lnTo>
                  <a:pt x="5504" y="341"/>
                </a:lnTo>
                <a:lnTo>
                  <a:pt x="5500" y="341"/>
                </a:lnTo>
                <a:lnTo>
                  <a:pt x="5489" y="341"/>
                </a:lnTo>
                <a:lnTo>
                  <a:pt x="5480" y="341"/>
                </a:lnTo>
                <a:lnTo>
                  <a:pt x="5469" y="341"/>
                </a:lnTo>
                <a:lnTo>
                  <a:pt x="5456" y="341"/>
                </a:lnTo>
                <a:lnTo>
                  <a:pt x="5445" y="342"/>
                </a:lnTo>
                <a:lnTo>
                  <a:pt x="5433" y="341"/>
                </a:lnTo>
                <a:lnTo>
                  <a:pt x="5421" y="339"/>
                </a:lnTo>
                <a:lnTo>
                  <a:pt x="5413" y="338"/>
                </a:lnTo>
                <a:lnTo>
                  <a:pt x="5407" y="337"/>
                </a:lnTo>
                <a:lnTo>
                  <a:pt x="5403" y="337"/>
                </a:lnTo>
                <a:lnTo>
                  <a:pt x="5394" y="335"/>
                </a:lnTo>
                <a:lnTo>
                  <a:pt x="5390" y="335"/>
                </a:lnTo>
                <a:lnTo>
                  <a:pt x="5385" y="333"/>
                </a:lnTo>
                <a:lnTo>
                  <a:pt x="5372" y="331"/>
                </a:lnTo>
                <a:lnTo>
                  <a:pt x="5353" y="324"/>
                </a:lnTo>
                <a:lnTo>
                  <a:pt x="5342" y="322"/>
                </a:lnTo>
                <a:lnTo>
                  <a:pt x="5332" y="320"/>
                </a:lnTo>
                <a:lnTo>
                  <a:pt x="5319" y="303"/>
                </a:lnTo>
                <a:lnTo>
                  <a:pt x="5313" y="299"/>
                </a:lnTo>
                <a:lnTo>
                  <a:pt x="5300" y="294"/>
                </a:lnTo>
                <a:lnTo>
                  <a:pt x="5288" y="292"/>
                </a:lnTo>
                <a:lnTo>
                  <a:pt x="5280" y="291"/>
                </a:lnTo>
                <a:lnTo>
                  <a:pt x="5273" y="288"/>
                </a:lnTo>
                <a:lnTo>
                  <a:pt x="5269" y="288"/>
                </a:lnTo>
                <a:lnTo>
                  <a:pt x="5262" y="287"/>
                </a:lnTo>
                <a:lnTo>
                  <a:pt x="5259" y="286"/>
                </a:lnTo>
                <a:lnTo>
                  <a:pt x="5253" y="286"/>
                </a:lnTo>
                <a:lnTo>
                  <a:pt x="5249" y="286"/>
                </a:lnTo>
                <a:lnTo>
                  <a:pt x="5240" y="284"/>
                </a:lnTo>
                <a:lnTo>
                  <a:pt x="5236" y="282"/>
                </a:lnTo>
                <a:lnTo>
                  <a:pt x="5231" y="272"/>
                </a:lnTo>
                <a:lnTo>
                  <a:pt x="5222" y="261"/>
                </a:lnTo>
                <a:lnTo>
                  <a:pt x="5214" y="257"/>
                </a:lnTo>
                <a:lnTo>
                  <a:pt x="5204" y="252"/>
                </a:lnTo>
                <a:lnTo>
                  <a:pt x="5195" y="220"/>
                </a:lnTo>
                <a:lnTo>
                  <a:pt x="5170" y="200"/>
                </a:lnTo>
                <a:lnTo>
                  <a:pt x="5151" y="207"/>
                </a:lnTo>
                <a:lnTo>
                  <a:pt x="5129" y="219"/>
                </a:lnTo>
                <a:lnTo>
                  <a:pt x="5111" y="226"/>
                </a:lnTo>
                <a:lnTo>
                  <a:pt x="5095" y="230"/>
                </a:lnTo>
                <a:lnTo>
                  <a:pt x="5076" y="230"/>
                </a:lnTo>
                <a:lnTo>
                  <a:pt x="5059" y="248"/>
                </a:lnTo>
                <a:lnTo>
                  <a:pt x="5047" y="265"/>
                </a:lnTo>
                <a:lnTo>
                  <a:pt x="5038" y="278"/>
                </a:lnTo>
                <a:lnTo>
                  <a:pt x="5027" y="292"/>
                </a:lnTo>
                <a:lnTo>
                  <a:pt x="5014" y="309"/>
                </a:lnTo>
                <a:lnTo>
                  <a:pt x="5005" y="321"/>
                </a:lnTo>
                <a:lnTo>
                  <a:pt x="4994" y="335"/>
                </a:lnTo>
                <a:lnTo>
                  <a:pt x="4982" y="343"/>
                </a:lnTo>
                <a:lnTo>
                  <a:pt x="4978" y="342"/>
                </a:lnTo>
                <a:lnTo>
                  <a:pt x="4968" y="341"/>
                </a:lnTo>
                <a:lnTo>
                  <a:pt x="4964" y="341"/>
                </a:lnTo>
                <a:lnTo>
                  <a:pt x="4960" y="342"/>
                </a:lnTo>
                <a:lnTo>
                  <a:pt x="4954" y="343"/>
                </a:lnTo>
                <a:lnTo>
                  <a:pt x="4948" y="349"/>
                </a:lnTo>
                <a:lnTo>
                  <a:pt x="4939" y="355"/>
                </a:lnTo>
                <a:lnTo>
                  <a:pt x="4930" y="355"/>
                </a:lnTo>
                <a:lnTo>
                  <a:pt x="4920" y="352"/>
                </a:lnTo>
                <a:lnTo>
                  <a:pt x="4907" y="348"/>
                </a:lnTo>
                <a:lnTo>
                  <a:pt x="4900" y="345"/>
                </a:lnTo>
                <a:lnTo>
                  <a:pt x="4890" y="343"/>
                </a:lnTo>
                <a:lnTo>
                  <a:pt x="4883" y="339"/>
                </a:lnTo>
                <a:lnTo>
                  <a:pt x="4875" y="335"/>
                </a:lnTo>
                <a:lnTo>
                  <a:pt x="4867" y="329"/>
                </a:lnTo>
                <a:lnTo>
                  <a:pt x="4861" y="324"/>
                </a:lnTo>
                <a:lnTo>
                  <a:pt x="4852" y="320"/>
                </a:lnTo>
                <a:lnTo>
                  <a:pt x="4848" y="317"/>
                </a:lnTo>
                <a:lnTo>
                  <a:pt x="4841" y="310"/>
                </a:lnTo>
                <a:lnTo>
                  <a:pt x="4834" y="308"/>
                </a:lnTo>
                <a:lnTo>
                  <a:pt x="4824" y="301"/>
                </a:lnTo>
                <a:lnTo>
                  <a:pt x="4818" y="299"/>
                </a:lnTo>
                <a:lnTo>
                  <a:pt x="4808" y="294"/>
                </a:lnTo>
                <a:lnTo>
                  <a:pt x="4802" y="292"/>
                </a:lnTo>
                <a:lnTo>
                  <a:pt x="4797" y="290"/>
                </a:lnTo>
                <a:lnTo>
                  <a:pt x="4791" y="282"/>
                </a:lnTo>
                <a:lnTo>
                  <a:pt x="4783" y="291"/>
                </a:lnTo>
                <a:lnTo>
                  <a:pt x="4772" y="301"/>
                </a:lnTo>
                <a:lnTo>
                  <a:pt x="4760" y="314"/>
                </a:lnTo>
                <a:lnTo>
                  <a:pt x="4742" y="336"/>
                </a:lnTo>
                <a:lnTo>
                  <a:pt x="4721" y="344"/>
                </a:lnTo>
                <a:lnTo>
                  <a:pt x="4711" y="348"/>
                </a:lnTo>
                <a:lnTo>
                  <a:pt x="4693" y="355"/>
                </a:lnTo>
                <a:lnTo>
                  <a:pt x="4681" y="360"/>
                </a:lnTo>
                <a:lnTo>
                  <a:pt x="4666" y="363"/>
                </a:lnTo>
                <a:lnTo>
                  <a:pt x="4658" y="364"/>
                </a:lnTo>
                <a:lnTo>
                  <a:pt x="4641" y="364"/>
                </a:lnTo>
                <a:lnTo>
                  <a:pt x="4626" y="365"/>
                </a:lnTo>
                <a:lnTo>
                  <a:pt x="4612" y="365"/>
                </a:lnTo>
                <a:lnTo>
                  <a:pt x="4604" y="365"/>
                </a:lnTo>
                <a:lnTo>
                  <a:pt x="4582" y="365"/>
                </a:lnTo>
                <a:lnTo>
                  <a:pt x="4572" y="364"/>
                </a:lnTo>
                <a:lnTo>
                  <a:pt x="4561" y="363"/>
                </a:lnTo>
                <a:lnTo>
                  <a:pt x="4541" y="360"/>
                </a:lnTo>
                <a:lnTo>
                  <a:pt x="4527" y="358"/>
                </a:lnTo>
                <a:lnTo>
                  <a:pt x="4512" y="356"/>
                </a:lnTo>
                <a:lnTo>
                  <a:pt x="4500" y="354"/>
                </a:lnTo>
                <a:lnTo>
                  <a:pt x="4485" y="351"/>
                </a:lnTo>
                <a:lnTo>
                  <a:pt x="4470" y="350"/>
                </a:lnTo>
                <a:lnTo>
                  <a:pt x="4461" y="350"/>
                </a:lnTo>
                <a:lnTo>
                  <a:pt x="4437" y="350"/>
                </a:lnTo>
                <a:lnTo>
                  <a:pt x="4432" y="351"/>
                </a:lnTo>
                <a:lnTo>
                  <a:pt x="4411" y="354"/>
                </a:lnTo>
                <a:lnTo>
                  <a:pt x="4393" y="355"/>
                </a:lnTo>
                <a:lnTo>
                  <a:pt x="4347" y="359"/>
                </a:lnTo>
                <a:lnTo>
                  <a:pt x="4343" y="359"/>
                </a:lnTo>
                <a:lnTo>
                  <a:pt x="4309" y="359"/>
                </a:lnTo>
                <a:lnTo>
                  <a:pt x="4307" y="359"/>
                </a:lnTo>
                <a:lnTo>
                  <a:pt x="4298" y="360"/>
                </a:lnTo>
                <a:lnTo>
                  <a:pt x="4285" y="361"/>
                </a:lnTo>
                <a:lnTo>
                  <a:pt x="4279" y="361"/>
                </a:lnTo>
                <a:lnTo>
                  <a:pt x="4265" y="363"/>
                </a:lnTo>
                <a:lnTo>
                  <a:pt x="4244" y="364"/>
                </a:lnTo>
                <a:lnTo>
                  <a:pt x="4230" y="365"/>
                </a:lnTo>
                <a:lnTo>
                  <a:pt x="4223" y="367"/>
                </a:lnTo>
                <a:lnTo>
                  <a:pt x="4204" y="368"/>
                </a:lnTo>
                <a:lnTo>
                  <a:pt x="4193" y="369"/>
                </a:lnTo>
                <a:lnTo>
                  <a:pt x="4158" y="370"/>
                </a:lnTo>
                <a:lnTo>
                  <a:pt x="4151" y="370"/>
                </a:lnTo>
                <a:lnTo>
                  <a:pt x="4145" y="370"/>
                </a:lnTo>
                <a:lnTo>
                  <a:pt x="4119" y="368"/>
                </a:lnTo>
                <a:lnTo>
                  <a:pt x="4107" y="367"/>
                </a:lnTo>
                <a:lnTo>
                  <a:pt x="4098" y="365"/>
                </a:lnTo>
                <a:lnTo>
                  <a:pt x="4088" y="364"/>
                </a:lnTo>
                <a:lnTo>
                  <a:pt x="4074" y="362"/>
                </a:lnTo>
                <a:lnTo>
                  <a:pt x="4061" y="361"/>
                </a:lnTo>
                <a:lnTo>
                  <a:pt x="4053" y="360"/>
                </a:lnTo>
                <a:lnTo>
                  <a:pt x="4044" y="359"/>
                </a:lnTo>
                <a:lnTo>
                  <a:pt x="4033" y="358"/>
                </a:lnTo>
                <a:lnTo>
                  <a:pt x="4018" y="357"/>
                </a:lnTo>
                <a:lnTo>
                  <a:pt x="4009" y="354"/>
                </a:lnTo>
                <a:lnTo>
                  <a:pt x="3994" y="349"/>
                </a:lnTo>
                <a:lnTo>
                  <a:pt x="3983" y="349"/>
                </a:lnTo>
                <a:lnTo>
                  <a:pt x="3978" y="348"/>
                </a:lnTo>
                <a:lnTo>
                  <a:pt x="3966" y="346"/>
                </a:lnTo>
                <a:lnTo>
                  <a:pt x="3957" y="346"/>
                </a:lnTo>
                <a:lnTo>
                  <a:pt x="3945" y="344"/>
                </a:lnTo>
                <a:lnTo>
                  <a:pt x="3931" y="338"/>
                </a:lnTo>
                <a:lnTo>
                  <a:pt x="3923" y="336"/>
                </a:lnTo>
                <a:lnTo>
                  <a:pt x="3917" y="334"/>
                </a:lnTo>
                <a:lnTo>
                  <a:pt x="3907" y="329"/>
                </a:lnTo>
                <a:lnTo>
                  <a:pt x="3900" y="324"/>
                </a:lnTo>
                <a:lnTo>
                  <a:pt x="3893" y="321"/>
                </a:lnTo>
                <a:lnTo>
                  <a:pt x="3887" y="321"/>
                </a:lnTo>
                <a:lnTo>
                  <a:pt x="3875" y="321"/>
                </a:lnTo>
                <a:lnTo>
                  <a:pt x="3869" y="321"/>
                </a:lnTo>
                <a:lnTo>
                  <a:pt x="3858" y="320"/>
                </a:lnTo>
                <a:lnTo>
                  <a:pt x="3850" y="317"/>
                </a:lnTo>
                <a:lnTo>
                  <a:pt x="3840" y="311"/>
                </a:lnTo>
                <a:lnTo>
                  <a:pt x="3833" y="308"/>
                </a:lnTo>
                <a:lnTo>
                  <a:pt x="3829" y="305"/>
                </a:lnTo>
                <a:lnTo>
                  <a:pt x="3818" y="300"/>
                </a:lnTo>
                <a:lnTo>
                  <a:pt x="3811" y="299"/>
                </a:lnTo>
                <a:lnTo>
                  <a:pt x="3801" y="299"/>
                </a:lnTo>
                <a:lnTo>
                  <a:pt x="3793" y="297"/>
                </a:lnTo>
                <a:lnTo>
                  <a:pt x="3786" y="294"/>
                </a:lnTo>
                <a:lnTo>
                  <a:pt x="3777" y="291"/>
                </a:lnTo>
                <a:lnTo>
                  <a:pt x="3768" y="285"/>
                </a:lnTo>
                <a:lnTo>
                  <a:pt x="3761" y="281"/>
                </a:lnTo>
                <a:lnTo>
                  <a:pt x="3755" y="277"/>
                </a:lnTo>
                <a:lnTo>
                  <a:pt x="3747" y="270"/>
                </a:lnTo>
                <a:lnTo>
                  <a:pt x="3740" y="249"/>
                </a:lnTo>
                <a:lnTo>
                  <a:pt x="3725" y="251"/>
                </a:lnTo>
                <a:lnTo>
                  <a:pt x="3723" y="249"/>
                </a:lnTo>
                <a:lnTo>
                  <a:pt x="3713" y="255"/>
                </a:lnTo>
                <a:lnTo>
                  <a:pt x="3703" y="274"/>
                </a:lnTo>
                <a:lnTo>
                  <a:pt x="3697" y="280"/>
                </a:lnTo>
                <a:lnTo>
                  <a:pt x="3687" y="284"/>
                </a:lnTo>
                <a:lnTo>
                  <a:pt x="3683" y="286"/>
                </a:lnTo>
                <a:lnTo>
                  <a:pt x="3674" y="286"/>
                </a:lnTo>
                <a:lnTo>
                  <a:pt x="3669" y="286"/>
                </a:lnTo>
                <a:lnTo>
                  <a:pt x="3660" y="284"/>
                </a:lnTo>
                <a:lnTo>
                  <a:pt x="3657" y="283"/>
                </a:lnTo>
                <a:lnTo>
                  <a:pt x="3650" y="280"/>
                </a:lnTo>
                <a:lnTo>
                  <a:pt x="3643" y="275"/>
                </a:lnTo>
                <a:lnTo>
                  <a:pt x="3634" y="269"/>
                </a:lnTo>
                <a:lnTo>
                  <a:pt x="3631" y="267"/>
                </a:lnTo>
                <a:lnTo>
                  <a:pt x="3625" y="265"/>
                </a:lnTo>
                <a:lnTo>
                  <a:pt x="3620" y="261"/>
                </a:lnTo>
                <a:lnTo>
                  <a:pt x="3614" y="258"/>
                </a:lnTo>
                <a:lnTo>
                  <a:pt x="3611" y="246"/>
                </a:lnTo>
                <a:lnTo>
                  <a:pt x="3603" y="241"/>
                </a:lnTo>
                <a:lnTo>
                  <a:pt x="3598" y="239"/>
                </a:lnTo>
                <a:lnTo>
                  <a:pt x="3590" y="235"/>
                </a:lnTo>
                <a:lnTo>
                  <a:pt x="3581" y="230"/>
                </a:lnTo>
                <a:lnTo>
                  <a:pt x="3572" y="232"/>
                </a:lnTo>
                <a:lnTo>
                  <a:pt x="3561" y="246"/>
                </a:lnTo>
                <a:lnTo>
                  <a:pt x="3554" y="256"/>
                </a:lnTo>
                <a:lnTo>
                  <a:pt x="3543" y="267"/>
                </a:lnTo>
                <a:lnTo>
                  <a:pt x="3536" y="262"/>
                </a:lnTo>
                <a:lnTo>
                  <a:pt x="3529" y="258"/>
                </a:lnTo>
                <a:lnTo>
                  <a:pt x="3522" y="256"/>
                </a:lnTo>
                <a:lnTo>
                  <a:pt x="3514" y="247"/>
                </a:lnTo>
                <a:lnTo>
                  <a:pt x="3506" y="239"/>
                </a:lnTo>
                <a:lnTo>
                  <a:pt x="3499" y="238"/>
                </a:lnTo>
                <a:lnTo>
                  <a:pt x="3492" y="235"/>
                </a:lnTo>
                <a:lnTo>
                  <a:pt x="3482" y="232"/>
                </a:lnTo>
                <a:lnTo>
                  <a:pt x="3476" y="231"/>
                </a:lnTo>
                <a:lnTo>
                  <a:pt x="3467" y="229"/>
                </a:lnTo>
                <a:lnTo>
                  <a:pt x="3455" y="223"/>
                </a:lnTo>
                <a:lnTo>
                  <a:pt x="3445" y="220"/>
                </a:lnTo>
                <a:lnTo>
                  <a:pt x="3441" y="219"/>
                </a:lnTo>
                <a:lnTo>
                  <a:pt x="3433" y="218"/>
                </a:lnTo>
                <a:lnTo>
                  <a:pt x="3425" y="217"/>
                </a:lnTo>
                <a:lnTo>
                  <a:pt x="3419" y="215"/>
                </a:lnTo>
                <a:lnTo>
                  <a:pt x="3413" y="219"/>
                </a:lnTo>
                <a:lnTo>
                  <a:pt x="3410" y="219"/>
                </a:lnTo>
                <a:lnTo>
                  <a:pt x="3399" y="217"/>
                </a:lnTo>
                <a:lnTo>
                  <a:pt x="3393" y="216"/>
                </a:lnTo>
                <a:lnTo>
                  <a:pt x="3385" y="218"/>
                </a:lnTo>
                <a:lnTo>
                  <a:pt x="3377" y="230"/>
                </a:lnTo>
                <a:lnTo>
                  <a:pt x="3364" y="253"/>
                </a:lnTo>
                <a:lnTo>
                  <a:pt x="3352" y="268"/>
                </a:lnTo>
                <a:lnTo>
                  <a:pt x="3346" y="268"/>
                </a:lnTo>
                <a:lnTo>
                  <a:pt x="3330" y="267"/>
                </a:lnTo>
                <a:lnTo>
                  <a:pt x="3324" y="266"/>
                </a:lnTo>
                <a:lnTo>
                  <a:pt x="3314" y="260"/>
                </a:lnTo>
                <a:lnTo>
                  <a:pt x="3307" y="256"/>
                </a:lnTo>
                <a:lnTo>
                  <a:pt x="3300" y="253"/>
                </a:lnTo>
                <a:lnTo>
                  <a:pt x="3294" y="252"/>
                </a:lnTo>
                <a:lnTo>
                  <a:pt x="3286" y="249"/>
                </a:lnTo>
                <a:lnTo>
                  <a:pt x="3281" y="248"/>
                </a:lnTo>
                <a:lnTo>
                  <a:pt x="3274" y="245"/>
                </a:lnTo>
                <a:lnTo>
                  <a:pt x="3269" y="244"/>
                </a:lnTo>
                <a:lnTo>
                  <a:pt x="3259" y="245"/>
                </a:lnTo>
                <a:lnTo>
                  <a:pt x="3256" y="246"/>
                </a:lnTo>
                <a:lnTo>
                  <a:pt x="3245" y="247"/>
                </a:lnTo>
                <a:lnTo>
                  <a:pt x="3236" y="248"/>
                </a:lnTo>
                <a:lnTo>
                  <a:pt x="3228" y="248"/>
                </a:lnTo>
                <a:lnTo>
                  <a:pt x="3218" y="248"/>
                </a:lnTo>
                <a:lnTo>
                  <a:pt x="3211" y="248"/>
                </a:lnTo>
                <a:lnTo>
                  <a:pt x="3202" y="246"/>
                </a:lnTo>
                <a:lnTo>
                  <a:pt x="3196" y="245"/>
                </a:lnTo>
                <a:lnTo>
                  <a:pt x="3183" y="243"/>
                </a:lnTo>
                <a:lnTo>
                  <a:pt x="3176" y="245"/>
                </a:lnTo>
                <a:lnTo>
                  <a:pt x="3168" y="247"/>
                </a:lnTo>
                <a:lnTo>
                  <a:pt x="3162" y="249"/>
                </a:lnTo>
                <a:lnTo>
                  <a:pt x="3162" y="249"/>
                </a:lnTo>
                <a:lnTo>
                  <a:pt x="3157" y="252"/>
                </a:lnTo>
                <a:lnTo>
                  <a:pt x="3146" y="255"/>
                </a:lnTo>
                <a:lnTo>
                  <a:pt x="3141" y="255"/>
                </a:lnTo>
                <a:lnTo>
                  <a:pt x="3130" y="254"/>
                </a:lnTo>
                <a:lnTo>
                  <a:pt x="3116" y="253"/>
                </a:lnTo>
                <a:lnTo>
                  <a:pt x="3114" y="253"/>
                </a:lnTo>
                <a:lnTo>
                  <a:pt x="3100" y="255"/>
                </a:lnTo>
                <a:lnTo>
                  <a:pt x="3086" y="257"/>
                </a:lnTo>
                <a:lnTo>
                  <a:pt x="3076" y="259"/>
                </a:lnTo>
                <a:lnTo>
                  <a:pt x="3071" y="260"/>
                </a:lnTo>
                <a:lnTo>
                  <a:pt x="3056" y="259"/>
                </a:lnTo>
                <a:lnTo>
                  <a:pt x="3038" y="258"/>
                </a:lnTo>
                <a:lnTo>
                  <a:pt x="3036" y="258"/>
                </a:lnTo>
                <a:lnTo>
                  <a:pt x="3019" y="257"/>
                </a:lnTo>
                <a:lnTo>
                  <a:pt x="3016" y="257"/>
                </a:lnTo>
                <a:lnTo>
                  <a:pt x="3007" y="257"/>
                </a:lnTo>
                <a:lnTo>
                  <a:pt x="3001" y="256"/>
                </a:lnTo>
                <a:lnTo>
                  <a:pt x="2992" y="256"/>
                </a:lnTo>
                <a:lnTo>
                  <a:pt x="2992" y="256"/>
                </a:lnTo>
                <a:lnTo>
                  <a:pt x="2991" y="256"/>
                </a:lnTo>
                <a:lnTo>
                  <a:pt x="2984" y="256"/>
                </a:lnTo>
                <a:lnTo>
                  <a:pt x="2974" y="255"/>
                </a:lnTo>
                <a:lnTo>
                  <a:pt x="2964" y="254"/>
                </a:lnTo>
                <a:lnTo>
                  <a:pt x="2955" y="254"/>
                </a:lnTo>
                <a:lnTo>
                  <a:pt x="2945" y="255"/>
                </a:lnTo>
                <a:lnTo>
                  <a:pt x="2941" y="255"/>
                </a:lnTo>
                <a:lnTo>
                  <a:pt x="2928" y="254"/>
                </a:lnTo>
                <a:lnTo>
                  <a:pt x="2918" y="254"/>
                </a:lnTo>
                <a:lnTo>
                  <a:pt x="2907" y="254"/>
                </a:lnTo>
                <a:lnTo>
                  <a:pt x="2886" y="254"/>
                </a:lnTo>
                <a:lnTo>
                  <a:pt x="2863" y="254"/>
                </a:lnTo>
                <a:lnTo>
                  <a:pt x="2846" y="253"/>
                </a:lnTo>
                <a:lnTo>
                  <a:pt x="2833" y="253"/>
                </a:lnTo>
                <a:lnTo>
                  <a:pt x="2818" y="254"/>
                </a:lnTo>
                <a:lnTo>
                  <a:pt x="2797" y="254"/>
                </a:lnTo>
                <a:lnTo>
                  <a:pt x="2781" y="254"/>
                </a:lnTo>
                <a:lnTo>
                  <a:pt x="2780" y="254"/>
                </a:lnTo>
                <a:lnTo>
                  <a:pt x="2663" y="255"/>
                </a:lnTo>
                <a:lnTo>
                  <a:pt x="2549" y="254"/>
                </a:lnTo>
                <a:lnTo>
                  <a:pt x="2518" y="252"/>
                </a:lnTo>
                <a:lnTo>
                  <a:pt x="2488" y="249"/>
                </a:lnTo>
                <a:lnTo>
                  <a:pt x="2438" y="247"/>
                </a:lnTo>
                <a:lnTo>
                  <a:pt x="2343" y="241"/>
                </a:lnTo>
                <a:lnTo>
                  <a:pt x="2213" y="215"/>
                </a:lnTo>
                <a:lnTo>
                  <a:pt x="2199" y="209"/>
                </a:lnTo>
                <a:lnTo>
                  <a:pt x="2145" y="193"/>
                </a:lnTo>
                <a:lnTo>
                  <a:pt x="2064" y="181"/>
                </a:lnTo>
                <a:lnTo>
                  <a:pt x="2001" y="171"/>
                </a:lnTo>
                <a:lnTo>
                  <a:pt x="1954" y="165"/>
                </a:lnTo>
                <a:lnTo>
                  <a:pt x="1886" y="154"/>
                </a:lnTo>
                <a:lnTo>
                  <a:pt x="1750" y="138"/>
                </a:lnTo>
                <a:lnTo>
                  <a:pt x="1667" y="129"/>
                </a:lnTo>
                <a:lnTo>
                  <a:pt x="1562" y="127"/>
                </a:lnTo>
                <a:lnTo>
                  <a:pt x="1050" y="127"/>
                </a:lnTo>
                <a:lnTo>
                  <a:pt x="258" y="133"/>
                </a:lnTo>
                <a:lnTo>
                  <a:pt x="0" y="135"/>
                </a:lnTo>
                <a:lnTo>
                  <a:pt x="0" y="135"/>
                </a:lnTo>
                <a:close/>
              </a:path>
            </a:pathLst>
          </a:custGeom>
          <a:solidFill>
            <a:srgbClr val="9999FF"/>
          </a:solidFill>
          <a:ln w="9525">
            <a:noFill/>
            <a:round/>
            <a:headEnd/>
            <a:tailEnd/>
          </a:ln>
        </p:spPr>
        <p:txBody>
          <a:bodyPr/>
          <a:lstStyle/>
          <a:p>
            <a:endParaRPr lang="en-GB"/>
          </a:p>
        </p:txBody>
      </p:sp>
      <p:sp>
        <p:nvSpPr>
          <p:cNvPr id="64" name="Freeform 2459"/>
          <p:cNvSpPr>
            <a:spLocks/>
          </p:cNvSpPr>
          <p:nvPr>
            <p:custDataLst>
              <p:tags r:id="rId55"/>
            </p:custDataLst>
          </p:nvPr>
        </p:nvSpPr>
        <p:spPr bwMode="auto">
          <a:xfrm>
            <a:off x="400988" y="2337290"/>
            <a:ext cx="8161157" cy="366118"/>
          </a:xfrm>
          <a:custGeom>
            <a:avLst/>
            <a:gdLst/>
            <a:ahLst/>
            <a:cxnLst>
              <a:cxn ang="0">
                <a:pos x="2518" y="242"/>
              </a:cxn>
              <a:cxn ang="0">
                <a:pos x="2964" y="244"/>
              </a:cxn>
              <a:cxn ang="0">
                <a:pos x="3114" y="243"/>
              </a:cxn>
              <a:cxn ang="0">
                <a:pos x="3245" y="237"/>
              </a:cxn>
              <a:cxn ang="0">
                <a:pos x="3385" y="208"/>
              </a:cxn>
              <a:cxn ang="0">
                <a:pos x="3514" y="237"/>
              </a:cxn>
              <a:cxn ang="0">
                <a:pos x="3634" y="259"/>
              </a:cxn>
              <a:cxn ang="0">
                <a:pos x="3761" y="271"/>
              </a:cxn>
              <a:cxn ang="0">
                <a:pos x="3900" y="314"/>
              </a:cxn>
              <a:cxn ang="0">
                <a:pos x="4074" y="352"/>
              </a:cxn>
              <a:cxn ang="0">
                <a:pos x="4307" y="349"/>
              </a:cxn>
              <a:cxn ang="0">
                <a:pos x="4582" y="355"/>
              </a:cxn>
              <a:cxn ang="0">
                <a:pos x="4802" y="282"/>
              </a:cxn>
              <a:cxn ang="0">
                <a:pos x="4939" y="345"/>
              </a:cxn>
              <a:cxn ang="0">
                <a:pos x="5111" y="216"/>
              </a:cxn>
              <a:cxn ang="0">
                <a:pos x="5280" y="281"/>
              </a:cxn>
              <a:cxn ang="0">
                <a:pos x="5445" y="332"/>
              </a:cxn>
              <a:cxn ang="0">
                <a:pos x="5576" y="319"/>
              </a:cxn>
              <a:cxn ang="0">
                <a:pos x="5706" y="332"/>
              </a:cxn>
              <a:cxn ang="0">
                <a:pos x="5897" y="321"/>
              </a:cxn>
              <a:cxn ang="0">
                <a:pos x="6218" y="220"/>
              </a:cxn>
              <a:cxn ang="0">
                <a:pos x="6455" y="129"/>
              </a:cxn>
              <a:cxn ang="0">
                <a:pos x="6721" y="194"/>
              </a:cxn>
              <a:cxn ang="0">
                <a:pos x="6975" y="182"/>
              </a:cxn>
              <a:cxn ang="0">
                <a:pos x="7190" y="86"/>
              </a:cxn>
              <a:cxn ang="0">
                <a:pos x="7378" y="76"/>
              </a:cxn>
              <a:cxn ang="0">
                <a:pos x="7559" y="32"/>
              </a:cxn>
              <a:cxn ang="0">
                <a:pos x="7793" y="42"/>
              </a:cxn>
              <a:cxn ang="0">
                <a:pos x="8121" y="28"/>
              </a:cxn>
              <a:cxn ang="0">
                <a:pos x="8335" y="12"/>
              </a:cxn>
              <a:cxn ang="0">
                <a:pos x="8229" y="41"/>
              </a:cxn>
              <a:cxn ang="0">
                <a:pos x="7973" y="67"/>
              </a:cxn>
              <a:cxn ang="0">
                <a:pos x="7660" y="63"/>
              </a:cxn>
              <a:cxn ang="0">
                <a:pos x="7470" y="38"/>
              </a:cxn>
              <a:cxn ang="0">
                <a:pos x="7275" y="120"/>
              </a:cxn>
              <a:cxn ang="0">
                <a:pos x="7098" y="158"/>
              </a:cxn>
              <a:cxn ang="0">
                <a:pos x="6834" y="229"/>
              </a:cxn>
              <a:cxn ang="0">
                <a:pos x="6585" y="192"/>
              </a:cxn>
              <a:cxn ang="0">
                <a:pos x="6335" y="134"/>
              </a:cxn>
              <a:cxn ang="0">
                <a:pos x="6062" y="321"/>
              </a:cxn>
              <a:cxn ang="0">
                <a:pos x="5765" y="344"/>
              </a:cxn>
              <a:cxn ang="0">
                <a:pos x="5636" y="341"/>
              </a:cxn>
              <a:cxn ang="0">
                <a:pos x="5525" y="347"/>
              </a:cxn>
              <a:cxn ang="0">
                <a:pos x="5385" y="342"/>
              </a:cxn>
              <a:cxn ang="0">
                <a:pos x="5236" y="284"/>
              </a:cxn>
              <a:cxn ang="0">
                <a:pos x="5005" y="311"/>
              </a:cxn>
              <a:cxn ang="0">
                <a:pos x="4867" y="344"/>
              </a:cxn>
              <a:cxn ang="0">
                <a:pos x="4711" y="354"/>
              </a:cxn>
              <a:cxn ang="0">
                <a:pos x="4470" y="358"/>
              </a:cxn>
              <a:cxn ang="0">
                <a:pos x="4204" y="374"/>
              </a:cxn>
              <a:cxn ang="0">
                <a:pos x="3983" y="355"/>
              </a:cxn>
              <a:cxn ang="0">
                <a:pos x="3833" y="320"/>
              </a:cxn>
              <a:cxn ang="0">
                <a:pos x="3697" y="282"/>
              </a:cxn>
              <a:cxn ang="0">
                <a:pos x="3590" y="244"/>
              </a:cxn>
              <a:cxn ang="0">
                <a:pos x="3445" y="226"/>
              </a:cxn>
              <a:cxn ang="0">
                <a:pos x="3307" y="262"/>
              </a:cxn>
              <a:cxn ang="0">
                <a:pos x="3176" y="250"/>
              </a:cxn>
              <a:cxn ang="0">
                <a:pos x="3019" y="267"/>
              </a:cxn>
              <a:cxn ang="0">
                <a:pos x="2863" y="255"/>
              </a:cxn>
              <a:cxn ang="0">
                <a:pos x="2001" y="161"/>
              </a:cxn>
            </a:cxnLst>
            <a:rect l="0" t="0" r="r" b="b"/>
            <a:pathLst>
              <a:path w="8426" h="376">
                <a:moveTo>
                  <a:pt x="0" y="125"/>
                </a:moveTo>
                <a:lnTo>
                  <a:pt x="258" y="123"/>
                </a:lnTo>
                <a:lnTo>
                  <a:pt x="1050" y="117"/>
                </a:lnTo>
                <a:lnTo>
                  <a:pt x="1562" y="117"/>
                </a:lnTo>
                <a:lnTo>
                  <a:pt x="1667" y="119"/>
                </a:lnTo>
                <a:lnTo>
                  <a:pt x="1750" y="128"/>
                </a:lnTo>
                <a:lnTo>
                  <a:pt x="1886" y="144"/>
                </a:lnTo>
                <a:lnTo>
                  <a:pt x="1954" y="155"/>
                </a:lnTo>
                <a:lnTo>
                  <a:pt x="2001" y="161"/>
                </a:lnTo>
                <a:lnTo>
                  <a:pt x="2064" y="171"/>
                </a:lnTo>
                <a:lnTo>
                  <a:pt x="2145" y="183"/>
                </a:lnTo>
                <a:lnTo>
                  <a:pt x="2199" y="199"/>
                </a:lnTo>
                <a:lnTo>
                  <a:pt x="2213" y="205"/>
                </a:lnTo>
                <a:lnTo>
                  <a:pt x="2343" y="231"/>
                </a:lnTo>
                <a:lnTo>
                  <a:pt x="2438" y="237"/>
                </a:lnTo>
                <a:lnTo>
                  <a:pt x="2488" y="239"/>
                </a:lnTo>
                <a:lnTo>
                  <a:pt x="2518" y="242"/>
                </a:lnTo>
                <a:lnTo>
                  <a:pt x="2549" y="244"/>
                </a:lnTo>
                <a:lnTo>
                  <a:pt x="2663" y="245"/>
                </a:lnTo>
                <a:lnTo>
                  <a:pt x="2780" y="244"/>
                </a:lnTo>
                <a:lnTo>
                  <a:pt x="2781" y="244"/>
                </a:lnTo>
                <a:lnTo>
                  <a:pt x="2797" y="244"/>
                </a:lnTo>
                <a:lnTo>
                  <a:pt x="2818" y="244"/>
                </a:lnTo>
                <a:lnTo>
                  <a:pt x="2833" y="243"/>
                </a:lnTo>
                <a:lnTo>
                  <a:pt x="2846" y="243"/>
                </a:lnTo>
                <a:lnTo>
                  <a:pt x="2863" y="244"/>
                </a:lnTo>
                <a:lnTo>
                  <a:pt x="2886" y="244"/>
                </a:lnTo>
                <a:lnTo>
                  <a:pt x="2907" y="244"/>
                </a:lnTo>
                <a:lnTo>
                  <a:pt x="2918" y="244"/>
                </a:lnTo>
                <a:lnTo>
                  <a:pt x="2928" y="244"/>
                </a:lnTo>
                <a:lnTo>
                  <a:pt x="2941" y="245"/>
                </a:lnTo>
                <a:lnTo>
                  <a:pt x="2945" y="245"/>
                </a:lnTo>
                <a:lnTo>
                  <a:pt x="2955" y="244"/>
                </a:lnTo>
                <a:lnTo>
                  <a:pt x="2964" y="244"/>
                </a:lnTo>
                <a:lnTo>
                  <a:pt x="2974" y="245"/>
                </a:lnTo>
                <a:lnTo>
                  <a:pt x="2984" y="246"/>
                </a:lnTo>
                <a:lnTo>
                  <a:pt x="2991" y="246"/>
                </a:lnTo>
                <a:lnTo>
                  <a:pt x="2992" y="246"/>
                </a:lnTo>
                <a:lnTo>
                  <a:pt x="2992" y="246"/>
                </a:lnTo>
                <a:lnTo>
                  <a:pt x="3001" y="246"/>
                </a:lnTo>
                <a:lnTo>
                  <a:pt x="3007" y="247"/>
                </a:lnTo>
                <a:lnTo>
                  <a:pt x="3016" y="247"/>
                </a:lnTo>
                <a:lnTo>
                  <a:pt x="3019" y="247"/>
                </a:lnTo>
                <a:lnTo>
                  <a:pt x="3036" y="248"/>
                </a:lnTo>
                <a:lnTo>
                  <a:pt x="3038" y="248"/>
                </a:lnTo>
                <a:lnTo>
                  <a:pt x="3056" y="249"/>
                </a:lnTo>
                <a:lnTo>
                  <a:pt x="3071" y="250"/>
                </a:lnTo>
                <a:lnTo>
                  <a:pt x="3076" y="249"/>
                </a:lnTo>
                <a:lnTo>
                  <a:pt x="3086" y="247"/>
                </a:lnTo>
                <a:lnTo>
                  <a:pt x="3100" y="245"/>
                </a:lnTo>
                <a:lnTo>
                  <a:pt x="3114" y="243"/>
                </a:lnTo>
                <a:lnTo>
                  <a:pt x="3116" y="243"/>
                </a:lnTo>
                <a:lnTo>
                  <a:pt x="3130" y="244"/>
                </a:lnTo>
                <a:lnTo>
                  <a:pt x="3141" y="245"/>
                </a:lnTo>
                <a:lnTo>
                  <a:pt x="3146" y="245"/>
                </a:lnTo>
                <a:lnTo>
                  <a:pt x="3157" y="242"/>
                </a:lnTo>
                <a:lnTo>
                  <a:pt x="3162" y="239"/>
                </a:lnTo>
                <a:lnTo>
                  <a:pt x="3162" y="239"/>
                </a:lnTo>
                <a:lnTo>
                  <a:pt x="3168" y="237"/>
                </a:lnTo>
                <a:lnTo>
                  <a:pt x="3176" y="235"/>
                </a:lnTo>
                <a:lnTo>
                  <a:pt x="3183" y="233"/>
                </a:lnTo>
                <a:lnTo>
                  <a:pt x="3196" y="235"/>
                </a:lnTo>
                <a:lnTo>
                  <a:pt x="3202" y="236"/>
                </a:lnTo>
                <a:lnTo>
                  <a:pt x="3211" y="238"/>
                </a:lnTo>
                <a:lnTo>
                  <a:pt x="3218" y="238"/>
                </a:lnTo>
                <a:lnTo>
                  <a:pt x="3228" y="238"/>
                </a:lnTo>
                <a:lnTo>
                  <a:pt x="3236" y="238"/>
                </a:lnTo>
                <a:lnTo>
                  <a:pt x="3245" y="237"/>
                </a:lnTo>
                <a:lnTo>
                  <a:pt x="3256" y="236"/>
                </a:lnTo>
                <a:lnTo>
                  <a:pt x="3259" y="235"/>
                </a:lnTo>
                <a:lnTo>
                  <a:pt x="3269" y="234"/>
                </a:lnTo>
                <a:lnTo>
                  <a:pt x="3274" y="235"/>
                </a:lnTo>
                <a:lnTo>
                  <a:pt x="3281" y="238"/>
                </a:lnTo>
                <a:lnTo>
                  <a:pt x="3286" y="239"/>
                </a:lnTo>
                <a:lnTo>
                  <a:pt x="3294" y="242"/>
                </a:lnTo>
                <a:lnTo>
                  <a:pt x="3300" y="243"/>
                </a:lnTo>
                <a:lnTo>
                  <a:pt x="3307" y="246"/>
                </a:lnTo>
                <a:lnTo>
                  <a:pt x="3314" y="250"/>
                </a:lnTo>
                <a:lnTo>
                  <a:pt x="3324" y="256"/>
                </a:lnTo>
                <a:lnTo>
                  <a:pt x="3330" y="257"/>
                </a:lnTo>
                <a:lnTo>
                  <a:pt x="3346" y="258"/>
                </a:lnTo>
                <a:lnTo>
                  <a:pt x="3352" y="258"/>
                </a:lnTo>
                <a:lnTo>
                  <a:pt x="3364" y="243"/>
                </a:lnTo>
                <a:lnTo>
                  <a:pt x="3377" y="220"/>
                </a:lnTo>
                <a:lnTo>
                  <a:pt x="3385" y="208"/>
                </a:lnTo>
                <a:lnTo>
                  <a:pt x="3393" y="206"/>
                </a:lnTo>
                <a:lnTo>
                  <a:pt x="3399" y="207"/>
                </a:lnTo>
                <a:lnTo>
                  <a:pt x="3410" y="209"/>
                </a:lnTo>
                <a:lnTo>
                  <a:pt x="3413" y="209"/>
                </a:lnTo>
                <a:lnTo>
                  <a:pt x="3419" y="205"/>
                </a:lnTo>
                <a:lnTo>
                  <a:pt x="3425" y="207"/>
                </a:lnTo>
                <a:lnTo>
                  <a:pt x="3433" y="208"/>
                </a:lnTo>
                <a:lnTo>
                  <a:pt x="3441" y="209"/>
                </a:lnTo>
                <a:lnTo>
                  <a:pt x="3445" y="210"/>
                </a:lnTo>
                <a:lnTo>
                  <a:pt x="3455" y="213"/>
                </a:lnTo>
                <a:lnTo>
                  <a:pt x="3467" y="219"/>
                </a:lnTo>
                <a:lnTo>
                  <a:pt x="3476" y="221"/>
                </a:lnTo>
                <a:lnTo>
                  <a:pt x="3482" y="222"/>
                </a:lnTo>
                <a:lnTo>
                  <a:pt x="3492" y="225"/>
                </a:lnTo>
                <a:lnTo>
                  <a:pt x="3499" y="228"/>
                </a:lnTo>
                <a:lnTo>
                  <a:pt x="3506" y="229"/>
                </a:lnTo>
                <a:lnTo>
                  <a:pt x="3514" y="237"/>
                </a:lnTo>
                <a:lnTo>
                  <a:pt x="3522" y="246"/>
                </a:lnTo>
                <a:lnTo>
                  <a:pt x="3529" y="248"/>
                </a:lnTo>
                <a:lnTo>
                  <a:pt x="3536" y="252"/>
                </a:lnTo>
                <a:lnTo>
                  <a:pt x="3543" y="257"/>
                </a:lnTo>
                <a:lnTo>
                  <a:pt x="3554" y="246"/>
                </a:lnTo>
                <a:lnTo>
                  <a:pt x="3561" y="236"/>
                </a:lnTo>
                <a:lnTo>
                  <a:pt x="3572" y="222"/>
                </a:lnTo>
                <a:lnTo>
                  <a:pt x="3581" y="220"/>
                </a:lnTo>
                <a:lnTo>
                  <a:pt x="3590" y="225"/>
                </a:lnTo>
                <a:lnTo>
                  <a:pt x="3598" y="229"/>
                </a:lnTo>
                <a:lnTo>
                  <a:pt x="3603" y="231"/>
                </a:lnTo>
                <a:lnTo>
                  <a:pt x="3611" y="236"/>
                </a:lnTo>
                <a:lnTo>
                  <a:pt x="3614" y="248"/>
                </a:lnTo>
                <a:lnTo>
                  <a:pt x="3620" y="251"/>
                </a:lnTo>
                <a:lnTo>
                  <a:pt x="3625" y="255"/>
                </a:lnTo>
                <a:lnTo>
                  <a:pt x="3631" y="257"/>
                </a:lnTo>
                <a:lnTo>
                  <a:pt x="3634" y="259"/>
                </a:lnTo>
                <a:lnTo>
                  <a:pt x="3643" y="265"/>
                </a:lnTo>
                <a:lnTo>
                  <a:pt x="3650" y="270"/>
                </a:lnTo>
                <a:lnTo>
                  <a:pt x="3657" y="273"/>
                </a:lnTo>
                <a:lnTo>
                  <a:pt x="3660" y="274"/>
                </a:lnTo>
                <a:lnTo>
                  <a:pt x="3669" y="276"/>
                </a:lnTo>
                <a:lnTo>
                  <a:pt x="3674" y="276"/>
                </a:lnTo>
                <a:lnTo>
                  <a:pt x="3683" y="276"/>
                </a:lnTo>
                <a:lnTo>
                  <a:pt x="3687" y="274"/>
                </a:lnTo>
                <a:lnTo>
                  <a:pt x="3697" y="270"/>
                </a:lnTo>
                <a:lnTo>
                  <a:pt x="3703" y="264"/>
                </a:lnTo>
                <a:lnTo>
                  <a:pt x="3713" y="245"/>
                </a:lnTo>
                <a:lnTo>
                  <a:pt x="3723" y="239"/>
                </a:lnTo>
                <a:lnTo>
                  <a:pt x="3725" y="241"/>
                </a:lnTo>
                <a:lnTo>
                  <a:pt x="3740" y="239"/>
                </a:lnTo>
                <a:lnTo>
                  <a:pt x="3747" y="260"/>
                </a:lnTo>
                <a:lnTo>
                  <a:pt x="3755" y="267"/>
                </a:lnTo>
                <a:lnTo>
                  <a:pt x="3761" y="271"/>
                </a:lnTo>
                <a:lnTo>
                  <a:pt x="3768" y="275"/>
                </a:lnTo>
                <a:lnTo>
                  <a:pt x="3777" y="281"/>
                </a:lnTo>
                <a:lnTo>
                  <a:pt x="3786" y="284"/>
                </a:lnTo>
                <a:lnTo>
                  <a:pt x="3793" y="287"/>
                </a:lnTo>
                <a:lnTo>
                  <a:pt x="3801" y="289"/>
                </a:lnTo>
                <a:lnTo>
                  <a:pt x="3811" y="289"/>
                </a:lnTo>
                <a:lnTo>
                  <a:pt x="3818" y="290"/>
                </a:lnTo>
                <a:lnTo>
                  <a:pt x="3829" y="295"/>
                </a:lnTo>
                <a:lnTo>
                  <a:pt x="3833" y="298"/>
                </a:lnTo>
                <a:lnTo>
                  <a:pt x="3840" y="301"/>
                </a:lnTo>
                <a:lnTo>
                  <a:pt x="3850" y="307"/>
                </a:lnTo>
                <a:lnTo>
                  <a:pt x="3858" y="310"/>
                </a:lnTo>
                <a:lnTo>
                  <a:pt x="3869" y="311"/>
                </a:lnTo>
                <a:lnTo>
                  <a:pt x="3875" y="311"/>
                </a:lnTo>
                <a:lnTo>
                  <a:pt x="3887" y="311"/>
                </a:lnTo>
                <a:lnTo>
                  <a:pt x="3893" y="311"/>
                </a:lnTo>
                <a:lnTo>
                  <a:pt x="3900" y="314"/>
                </a:lnTo>
                <a:lnTo>
                  <a:pt x="3907" y="319"/>
                </a:lnTo>
                <a:lnTo>
                  <a:pt x="3917" y="324"/>
                </a:lnTo>
                <a:lnTo>
                  <a:pt x="3923" y="326"/>
                </a:lnTo>
                <a:lnTo>
                  <a:pt x="3931" y="328"/>
                </a:lnTo>
                <a:lnTo>
                  <a:pt x="3945" y="334"/>
                </a:lnTo>
                <a:lnTo>
                  <a:pt x="3957" y="336"/>
                </a:lnTo>
                <a:lnTo>
                  <a:pt x="3966" y="336"/>
                </a:lnTo>
                <a:lnTo>
                  <a:pt x="3978" y="338"/>
                </a:lnTo>
                <a:lnTo>
                  <a:pt x="3983" y="339"/>
                </a:lnTo>
                <a:lnTo>
                  <a:pt x="3994" y="339"/>
                </a:lnTo>
                <a:lnTo>
                  <a:pt x="4009" y="344"/>
                </a:lnTo>
                <a:lnTo>
                  <a:pt x="4018" y="347"/>
                </a:lnTo>
                <a:lnTo>
                  <a:pt x="4033" y="348"/>
                </a:lnTo>
                <a:lnTo>
                  <a:pt x="4044" y="349"/>
                </a:lnTo>
                <a:lnTo>
                  <a:pt x="4053" y="350"/>
                </a:lnTo>
                <a:lnTo>
                  <a:pt x="4061" y="351"/>
                </a:lnTo>
                <a:lnTo>
                  <a:pt x="4074" y="352"/>
                </a:lnTo>
                <a:lnTo>
                  <a:pt x="4088" y="354"/>
                </a:lnTo>
                <a:lnTo>
                  <a:pt x="4098" y="355"/>
                </a:lnTo>
                <a:lnTo>
                  <a:pt x="4107" y="357"/>
                </a:lnTo>
                <a:lnTo>
                  <a:pt x="4119" y="358"/>
                </a:lnTo>
                <a:lnTo>
                  <a:pt x="4145" y="360"/>
                </a:lnTo>
                <a:lnTo>
                  <a:pt x="4151" y="360"/>
                </a:lnTo>
                <a:lnTo>
                  <a:pt x="4158" y="360"/>
                </a:lnTo>
                <a:lnTo>
                  <a:pt x="4193" y="359"/>
                </a:lnTo>
                <a:lnTo>
                  <a:pt x="4204" y="358"/>
                </a:lnTo>
                <a:lnTo>
                  <a:pt x="4223" y="357"/>
                </a:lnTo>
                <a:lnTo>
                  <a:pt x="4230" y="355"/>
                </a:lnTo>
                <a:lnTo>
                  <a:pt x="4244" y="354"/>
                </a:lnTo>
                <a:lnTo>
                  <a:pt x="4265" y="353"/>
                </a:lnTo>
                <a:lnTo>
                  <a:pt x="4279" y="351"/>
                </a:lnTo>
                <a:lnTo>
                  <a:pt x="4285" y="351"/>
                </a:lnTo>
                <a:lnTo>
                  <a:pt x="4298" y="350"/>
                </a:lnTo>
                <a:lnTo>
                  <a:pt x="4307" y="349"/>
                </a:lnTo>
                <a:lnTo>
                  <a:pt x="4309" y="349"/>
                </a:lnTo>
                <a:lnTo>
                  <a:pt x="4343" y="349"/>
                </a:lnTo>
                <a:lnTo>
                  <a:pt x="4347" y="349"/>
                </a:lnTo>
                <a:lnTo>
                  <a:pt x="4393" y="345"/>
                </a:lnTo>
                <a:lnTo>
                  <a:pt x="4411" y="344"/>
                </a:lnTo>
                <a:lnTo>
                  <a:pt x="4432" y="341"/>
                </a:lnTo>
                <a:lnTo>
                  <a:pt x="4437" y="340"/>
                </a:lnTo>
                <a:lnTo>
                  <a:pt x="4461" y="340"/>
                </a:lnTo>
                <a:lnTo>
                  <a:pt x="4470" y="340"/>
                </a:lnTo>
                <a:lnTo>
                  <a:pt x="4485" y="341"/>
                </a:lnTo>
                <a:lnTo>
                  <a:pt x="4500" y="344"/>
                </a:lnTo>
                <a:lnTo>
                  <a:pt x="4512" y="346"/>
                </a:lnTo>
                <a:lnTo>
                  <a:pt x="4527" y="348"/>
                </a:lnTo>
                <a:lnTo>
                  <a:pt x="4541" y="350"/>
                </a:lnTo>
                <a:lnTo>
                  <a:pt x="4561" y="353"/>
                </a:lnTo>
                <a:lnTo>
                  <a:pt x="4572" y="354"/>
                </a:lnTo>
                <a:lnTo>
                  <a:pt x="4582" y="355"/>
                </a:lnTo>
                <a:lnTo>
                  <a:pt x="4604" y="355"/>
                </a:lnTo>
                <a:lnTo>
                  <a:pt x="4612" y="355"/>
                </a:lnTo>
                <a:lnTo>
                  <a:pt x="4626" y="355"/>
                </a:lnTo>
                <a:lnTo>
                  <a:pt x="4641" y="354"/>
                </a:lnTo>
                <a:lnTo>
                  <a:pt x="4658" y="354"/>
                </a:lnTo>
                <a:lnTo>
                  <a:pt x="4666" y="353"/>
                </a:lnTo>
                <a:lnTo>
                  <a:pt x="4681" y="350"/>
                </a:lnTo>
                <a:lnTo>
                  <a:pt x="4693" y="345"/>
                </a:lnTo>
                <a:lnTo>
                  <a:pt x="4711" y="338"/>
                </a:lnTo>
                <a:lnTo>
                  <a:pt x="4721" y="334"/>
                </a:lnTo>
                <a:lnTo>
                  <a:pt x="4742" y="326"/>
                </a:lnTo>
                <a:lnTo>
                  <a:pt x="4760" y="304"/>
                </a:lnTo>
                <a:lnTo>
                  <a:pt x="4772" y="291"/>
                </a:lnTo>
                <a:lnTo>
                  <a:pt x="4783" y="281"/>
                </a:lnTo>
                <a:lnTo>
                  <a:pt x="4791" y="272"/>
                </a:lnTo>
                <a:lnTo>
                  <a:pt x="4797" y="280"/>
                </a:lnTo>
                <a:lnTo>
                  <a:pt x="4802" y="282"/>
                </a:lnTo>
                <a:lnTo>
                  <a:pt x="4808" y="284"/>
                </a:lnTo>
                <a:lnTo>
                  <a:pt x="4818" y="289"/>
                </a:lnTo>
                <a:lnTo>
                  <a:pt x="4824" y="291"/>
                </a:lnTo>
                <a:lnTo>
                  <a:pt x="4834" y="298"/>
                </a:lnTo>
                <a:lnTo>
                  <a:pt x="4841" y="300"/>
                </a:lnTo>
                <a:lnTo>
                  <a:pt x="4848" y="307"/>
                </a:lnTo>
                <a:lnTo>
                  <a:pt x="4852" y="310"/>
                </a:lnTo>
                <a:lnTo>
                  <a:pt x="4861" y="314"/>
                </a:lnTo>
                <a:lnTo>
                  <a:pt x="4867" y="319"/>
                </a:lnTo>
                <a:lnTo>
                  <a:pt x="4875" y="325"/>
                </a:lnTo>
                <a:lnTo>
                  <a:pt x="4883" y="329"/>
                </a:lnTo>
                <a:lnTo>
                  <a:pt x="4890" y="333"/>
                </a:lnTo>
                <a:lnTo>
                  <a:pt x="4900" y="335"/>
                </a:lnTo>
                <a:lnTo>
                  <a:pt x="4907" y="338"/>
                </a:lnTo>
                <a:lnTo>
                  <a:pt x="4920" y="342"/>
                </a:lnTo>
                <a:lnTo>
                  <a:pt x="4930" y="345"/>
                </a:lnTo>
                <a:lnTo>
                  <a:pt x="4939" y="345"/>
                </a:lnTo>
                <a:lnTo>
                  <a:pt x="4948" y="339"/>
                </a:lnTo>
                <a:lnTo>
                  <a:pt x="4954" y="333"/>
                </a:lnTo>
                <a:lnTo>
                  <a:pt x="4960" y="332"/>
                </a:lnTo>
                <a:lnTo>
                  <a:pt x="4964" y="331"/>
                </a:lnTo>
                <a:lnTo>
                  <a:pt x="4968" y="331"/>
                </a:lnTo>
                <a:lnTo>
                  <a:pt x="4978" y="332"/>
                </a:lnTo>
                <a:lnTo>
                  <a:pt x="4982" y="333"/>
                </a:lnTo>
                <a:lnTo>
                  <a:pt x="4994" y="325"/>
                </a:lnTo>
                <a:lnTo>
                  <a:pt x="5005" y="311"/>
                </a:lnTo>
                <a:lnTo>
                  <a:pt x="5014" y="299"/>
                </a:lnTo>
                <a:lnTo>
                  <a:pt x="5027" y="282"/>
                </a:lnTo>
                <a:lnTo>
                  <a:pt x="5038" y="268"/>
                </a:lnTo>
                <a:lnTo>
                  <a:pt x="5047" y="255"/>
                </a:lnTo>
                <a:lnTo>
                  <a:pt x="5059" y="238"/>
                </a:lnTo>
                <a:lnTo>
                  <a:pt x="5076" y="220"/>
                </a:lnTo>
                <a:lnTo>
                  <a:pt x="5095" y="220"/>
                </a:lnTo>
                <a:lnTo>
                  <a:pt x="5111" y="216"/>
                </a:lnTo>
                <a:lnTo>
                  <a:pt x="5129" y="209"/>
                </a:lnTo>
                <a:lnTo>
                  <a:pt x="5151" y="197"/>
                </a:lnTo>
                <a:lnTo>
                  <a:pt x="5170" y="190"/>
                </a:lnTo>
                <a:lnTo>
                  <a:pt x="5195" y="210"/>
                </a:lnTo>
                <a:lnTo>
                  <a:pt x="5204" y="242"/>
                </a:lnTo>
                <a:lnTo>
                  <a:pt x="5214" y="247"/>
                </a:lnTo>
                <a:lnTo>
                  <a:pt x="5222" y="251"/>
                </a:lnTo>
                <a:lnTo>
                  <a:pt x="5231" y="262"/>
                </a:lnTo>
                <a:lnTo>
                  <a:pt x="5236" y="272"/>
                </a:lnTo>
                <a:lnTo>
                  <a:pt x="5240" y="274"/>
                </a:lnTo>
                <a:lnTo>
                  <a:pt x="5249" y="276"/>
                </a:lnTo>
                <a:lnTo>
                  <a:pt x="5253" y="276"/>
                </a:lnTo>
                <a:lnTo>
                  <a:pt x="5259" y="276"/>
                </a:lnTo>
                <a:lnTo>
                  <a:pt x="5262" y="277"/>
                </a:lnTo>
                <a:lnTo>
                  <a:pt x="5269" y="278"/>
                </a:lnTo>
                <a:lnTo>
                  <a:pt x="5273" y="278"/>
                </a:lnTo>
                <a:lnTo>
                  <a:pt x="5280" y="281"/>
                </a:lnTo>
                <a:lnTo>
                  <a:pt x="5288" y="282"/>
                </a:lnTo>
                <a:lnTo>
                  <a:pt x="5300" y="284"/>
                </a:lnTo>
                <a:lnTo>
                  <a:pt x="5313" y="289"/>
                </a:lnTo>
                <a:lnTo>
                  <a:pt x="5319" y="293"/>
                </a:lnTo>
                <a:lnTo>
                  <a:pt x="5332" y="310"/>
                </a:lnTo>
                <a:lnTo>
                  <a:pt x="5342" y="312"/>
                </a:lnTo>
                <a:lnTo>
                  <a:pt x="5353" y="314"/>
                </a:lnTo>
                <a:lnTo>
                  <a:pt x="5372" y="321"/>
                </a:lnTo>
                <a:lnTo>
                  <a:pt x="5385" y="323"/>
                </a:lnTo>
                <a:lnTo>
                  <a:pt x="5390" y="325"/>
                </a:lnTo>
                <a:lnTo>
                  <a:pt x="5394" y="325"/>
                </a:lnTo>
                <a:lnTo>
                  <a:pt x="5403" y="327"/>
                </a:lnTo>
                <a:lnTo>
                  <a:pt x="5407" y="327"/>
                </a:lnTo>
                <a:lnTo>
                  <a:pt x="5413" y="328"/>
                </a:lnTo>
                <a:lnTo>
                  <a:pt x="5421" y="329"/>
                </a:lnTo>
                <a:lnTo>
                  <a:pt x="5433" y="331"/>
                </a:lnTo>
                <a:lnTo>
                  <a:pt x="5445" y="332"/>
                </a:lnTo>
                <a:lnTo>
                  <a:pt x="5456" y="331"/>
                </a:lnTo>
                <a:lnTo>
                  <a:pt x="5469" y="331"/>
                </a:lnTo>
                <a:lnTo>
                  <a:pt x="5480" y="331"/>
                </a:lnTo>
                <a:lnTo>
                  <a:pt x="5489" y="331"/>
                </a:lnTo>
                <a:lnTo>
                  <a:pt x="5500" y="331"/>
                </a:lnTo>
                <a:lnTo>
                  <a:pt x="5504" y="331"/>
                </a:lnTo>
                <a:lnTo>
                  <a:pt x="5510" y="331"/>
                </a:lnTo>
                <a:lnTo>
                  <a:pt x="5517" y="329"/>
                </a:lnTo>
                <a:lnTo>
                  <a:pt x="5525" y="327"/>
                </a:lnTo>
                <a:lnTo>
                  <a:pt x="5532" y="326"/>
                </a:lnTo>
                <a:lnTo>
                  <a:pt x="5535" y="325"/>
                </a:lnTo>
                <a:lnTo>
                  <a:pt x="5541" y="324"/>
                </a:lnTo>
                <a:lnTo>
                  <a:pt x="5549" y="321"/>
                </a:lnTo>
                <a:lnTo>
                  <a:pt x="5560" y="322"/>
                </a:lnTo>
                <a:lnTo>
                  <a:pt x="5563" y="321"/>
                </a:lnTo>
                <a:lnTo>
                  <a:pt x="5572" y="321"/>
                </a:lnTo>
                <a:lnTo>
                  <a:pt x="5576" y="319"/>
                </a:lnTo>
                <a:lnTo>
                  <a:pt x="5581" y="319"/>
                </a:lnTo>
                <a:lnTo>
                  <a:pt x="5586" y="317"/>
                </a:lnTo>
                <a:lnTo>
                  <a:pt x="5595" y="317"/>
                </a:lnTo>
                <a:lnTo>
                  <a:pt x="5603" y="320"/>
                </a:lnTo>
                <a:lnTo>
                  <a:pt x="5610" y="321"/>
                </a:lnTo>
                <a:lnTo>
                  <a:pt x="5614" y="321"/>
                </a:lnTo>
                <a:lnTo>
                  <a:pt x="5621" y="324"/>
                </a:lnTo>
                <a:lnTo>
                  <a:pt x="5626" y="325"/>
                </a:lnTo>
                <a:lnTo>
                  <a:pt x="5636" y="326"/>
                </a:lnTo>
                <a:lnTo>
                  <a:pt x="5648" y="327"/>
                </a:lnTo>
                <a:lnTo>
                  <a:pt x="5655" y="328"/>
                </a:lnTo>
                <a:lnTo>
                  <a:pt x="5662" y="328"/>
                </a:lnTo>
                <a:lnTo>
                  <a:pt x="5666" y="329"/>
                </a:lnTo>
                <a:lnTo>
                  <a:pt x="5677" y="331"/>
                </a:lnTo>
                <a:lnTo>
                  <a:pt x="5689" y="331"/>
                </a:lnTo>
                <a:lnTo>
                  <a:pt x="5696" y="331"/>
                </a:lnTo>
                <a:lnTo>
                  <a:pt x="5706" y="332"/>
                </a:lnTo>
                <a:lnTo>
                  <a:pt x="5722" y="332"/>
                </a:lnTo>
                <a:lnTo>
                  <a:pt x="5726" y="332"/>
                </a:lnTo>
                <a:lnTo>
                  <a:pt x="5730" y="331"/>
                </a:lnTo>
                <a:lnTo>
                  <a:pt x="5737" y="329"/>
                </a:lnTo>
                <a:lnTo>
                  <a:pt x="5741" y="328"/>
                </a:lnTo>
                <a:lnTo>
                  <a:pt x="5748" y="327"/>
                </a:lnTo>
                <a:lnTo>
                  <a:pt x="5754" y="326"/>
                </a:lnTo>
                <a:lnTo>
                  <a:pt x="5760" y="326"/>
                </a:lnTo>
                <a:lnTo>
                  <a:pt x="5765" y="325"/>
                </a:lnTo>
                <a:lnTo>
                  <a:pt x="5776" y="323"/>
                </a:lnTo>
                <a:lnTo>
                  <a:pt x="5786" y="325"/>
                </a:lnTo>
                <a:lnTo>
                  <a:pt x="5802" y="329"/>
                </a:lnTo>
                <a:lnTo>
                  <a:pt x="5820" y="328"/>
                </a:lnTo>
                <a:lnTo>
                  <a:pt x="5833" y="327"/>
                </a:lnTo>
                <a:lnTo>
                  <a:pt x="5864" y="325"/>
                </a:lnTo>
                <a:lnTo>
                  <a:pt x="5877" y="324"/>
                </a:lnTo>
                <a:lnTo>
                  <a:pt x="5897" y="321"/>
                </a:lnTo>
                <a:lnTo>
                  <a:pt x="5916" y="321"/>
                </a:lnTo>
                <a:lnTo>
                  <a:pt x="5935" y="320"/>
                </a:lnTo>
                <a:lnTo>
                  <a:pt x="5958" y="320"/>
                </a:lnTo>
                <a:lnTo>
                  <a:pt x="5969" y="321"/>
                </a:lnTo>
                <a:lnTo>
                  <a:pt x="5980" y="322"/>
                </a:lnTo>
                <a:lnTo>
                  <a:pt x="6007" y="315"/>
                </a:lnTo>
                <a:lnTo>
                  <a:pt x="6022" y="312"/>
                </a:lnTo>
                <a:lnTo>
                  <a:pt x="6050" y="303"/>
                </a:lnTo>
                <a:lnTo>
                  <a:pt x="6062" y="302"/>
                </a:lnTo>
                <a:lnTo>
                  <a:pt x="6079" y="301"/>
                </a:lnTo>
                <a:lnTo>
                  <a:pt x="6107" y="289"/>
                </a:lnTo>
                <a:lnTo>
                  <a:pt x="6126" y="281"/>
                </a:lnTo>
                <a:lnTo>
                  <a:pt x="6140" y="273"/>
                </a:lnTo>
                <a:lnTo>
                  <a:pt x="6164" y="251"/>
                </a:lnTo>
                <a:lnTo>
                  <a:pt x="6179" y="245"/>
                </a:lnTo>
                <a:lnTo>
                  <a:pt x="6197" y="235"/>
                </a:lnTo>
                <a:lnTo>
                  <a:pt x="6218" y="220"/>
                </a:lnTo>
                <a:lnTo>
                  <a:pt x="6228" y="218"/>
                </a:lnTo>
                <a:lnTo>
                  <a:pt x="6242" y="222"/>
                </a:lnTo>
                <a:lnTo>
                  <a:pt x="6260" y="192"/>
                </a:lnTo>
                <a:lnTo>
                  <a:pt x="6274" y="177"/>
                </a:lnTo>
                <a:lnTo>
                  <a:pt x="6282" y="167"/>
                </a:lnTo>
                <a:lnTo>
                  <a:pt x="6297" y="144"/>
                </a:lnTo>
                <a:lnTo>
                  <a:pt x="6306" y="133"/>
                </a:lnTo>
                <a:lnTo>
                  <a:pt x="6324" y="131"/>
                </a:lnTo>
                <a:lnTo>
                  <a:pt x="6335" y="132"/>
                </a:lnTo>
                <a:lnTo>
                  <a:pt x="6351" y="132"/>
                </a:lnTo>
                <a:lnTo>
                  <a:pt x="6367" y="132"/>
                </a:lnTo>
                <a:lnTo>
                  <a:pt x="6383" y="132"/>
                </a:lnTo>
                <a:lnTo>
                  <a:pt x="6399" y="131"/>
                </a:lnTo>
                <a:lnTo>
                  <a:pt x="6421" y="131"/>
                </a:lnTo>
                <a:lnTo>
                  <a:pt x="6425" y="131"/>
                </a:lnTo>
                <a:lnTo>
                  <a:pt x="6437" y="130"/>
                </a:lnTo>
                <a:lnTo>
                  <a:pt x="6455" y="129"/>
                </a:lnTo>
                <a:lnTo>
                  <a:pt x="6472" y="131"/>
                </a:lnTo>
                <a:lnTo>
                  <a:pt x="6485" y="136"/>
                </a:lnTo>
                <a:lnTo>
                  <a:pt x="6499" y="142"/>
                </a:lnTo>
                <a:lnTo>
                  <a:pt x="6514" y="146"/>
                </a:lnTo>
                <a:lnTo>
                  <a:pt x="6531" y="151"/>
                </a:lnTo>
                <a:lnTo>
                  <a:pt x="6539" y="161"/>
                </a:lnTo>
                <a:lnTo>
                  <a:pt x="6552" y="168"/>
                </a:lnTo>
                <a:lnTo>
                  <a:pt x="6567" y="177"/>
                </a:lnTo>
                <a:lnTo>
                  <a:pt x="6585" y="169"/>
                </a:lnTo>
                <a:lnTo>
                  <a:pt x="6597" y="173"/>
                </a:lnTo>
                <a:lnTo>
                  <a:pt x="6617" y="180"/>
                </a:lnTo>
                <a:lnTo>
                  <a:pt x="6639" y="187"/>
                </a:lnTo>
                <a:lnTo>
                  <a:pt x="6653" y="192"/>
                </a:lnTo>
                <a:lnTo>
                  <a:pt x="6670" y="195"/>
                </a:lnTo>
                <a:lnTo>
                  <a:pt x="6687" y="195"/>
                </a:lnTo>
                <a:lnTo>
                  <a:pt x="6705" y="196"/>
                </a:lnTo>
                <a:lnTo>
                  <a:pt x="6721" y="194"/>
                </a:lnTo>
                <a:lnTo>
                  <a:pt x="6734" y="191"/>
                </a:lnTo>
                <a:lnTo>
                  <a:pt x="6753" y="194"/>
                </a:lnTo>
                <a:lnTo>
                  <a:pt x="6759" y="196"/>
                </a:lnTo>
                <a:lnTo>
                  <a:pt x="6768" y="196"/>
                </a:lnTo>
                <a:lnTo>
                  <a:pt x="6780" y="205"/>
                </a:lnTo>
                <a:lnTo>
                  <a:pt x="6788" y="205"/>
                </a:lnTo>
                <a:lnTo>
                  <a:pt x="6804" y="200"/>
                </a:lnTo>
                <a:lnTo>
                  <a:pt x="6827" y="197"/>
                </a:lnTo>
                <a:lnTo>
                  <a:pt x="6834" y="212"/>
                </a:lnTo>
                <a:lnTo>
                  <a:pt x="6840" y="212"/>
                </a:lnTo>
                <a:lnTo>
                  <a:pt x="6865" y="213"/>
                </a:lnTo>
                <a:lnTo>
                  <a:pt x="6888" y="211"/>
                </a:lnTo>
                <a:lnTo>
                  <a:pt x="6902" y="210"/>
                </a:lnTo>
                <a:lnTo>
                  <a:pt x="6917" y="204"/>
                </a:lnTo>
                <a:lnTo>
                  <a:pt x="6936" y="194"/>
                </a:lnTo>
                <a:lnTo>
                  <a:pt x="6956" y="185"/>
                </a:lnTo>
                <a:lnTo>
                  <a:pt x="6975" y="182"/>
                </a:lnTo>
                <a:lnTo>
                  <a:pt x="6990" y="180"/>
                </a:lnTo>
                <a:lnTo>
                  <a:pt x="7016" y="178"/>
                </a:lnTo>
                <a:lnTo>
                  <a:pt x="7032" y="175"/>
                </a:lnTo>
                <a:lnTo>
                  <a:pt x="7045" y="171"/>
                </a:lnTo>
                <a:lnTo>
                  <a:pt x="7059" y="166"/>
                </a:lnTo>
                <a:lnTo>
                  <a:pt x="7068" y="162"/>
                </a:lnTo>
                <a:lnTo>
                  <a:pt x="7079" y="159"/>
                </a:lnTo>
                <a:lnTo>
                  <a:pt x="7092" y="147"/>
                </a:lnTo>
                <a:lnTo>
                  <a:pt x="7098" y="143"/>
                </a:lnTo>
                <a:lnTo>
                  <a:pt x="7114" y="114"/>
                </a:lnTo>
                <a:lnTo>
                  <a:pt x="7126" y="99"/>
                </a:lnTo>
                <a:lnTo>
                  <a:pt x="7138" y="96"/>
                </a:lnTo>
                <a:lnTo>
                  <a:pt x="7151" y="90"/>
                </a:lnTo>
                <a:lnTo>
                  <a:pt x="7159" y="91"/>
                </a:lnTo>
                <a:lnTo>
                  <a:pt x="7171" y="86"/>
                </a:lnTo>
                <a:lnTo>
                  <a:pt x="7183" y="86"/>
                </a:lnTo>
                <a:lnTo>
                  <a:pt x="7190" y="86"/>
                </a:lnTo>
                <a:lnTo>
                  <a:pt x="7200" y="81"/>
                </a:lnTo>
                <a:lnTo>
                  <a:pt x="7209" y="74"/>
                </a:lnTo>
                <a:lnTo>
                  <a:pt x="7213" y="74"/>
                </a:lnTo>
                <a:lnTo>
                  <a:pt x="7222" y="74"/>
                </a:lnTo>
                <a:lnTo>
                  <a:pt x="7232" y="75"/>
                </a:lnTo>
                <a:lnTo>
                  <a:pt x="7243" y="79"/>
                </a:lnTo>
                <a:lnTo>
                  <a:pt x="7254" y="80"/>
                </a:lnTo>
                <a:lnTo>
                  <a:pt x="7265" y="83"/>
                </a:lnTo>
                <a:lnTo>
                  <a:pt x="7275" y="87"/>
                </a:lnTo>
                <a:lnTo>
                  <a:pt x="7285" y="91"/>
                </a:lnTo>
                <a:lnTo>
                  <a:pt x="7300" y="94"/>
                </a:lnTo>
                <a:lnTo>
                  <a:pt x="7314" y="95"/>
                </a:lnTo>
                <a:lnTo>
                  <a:pt x="7324" y="92"/>
                </a:lnTo>
                <a:lnTo>
                  <a:pt x="7333" y="89"/>
                </a:lnTo>
                <a:lnTo>
                  <a:pt x="7347" y="86"/>
                </a:lnTo>
                <a:lnTo>
                  <a:pt x="7368" y="81"/>
                </a:lnTo>
                <a:lnTo>
                  <a:pt x="7378" y="76"/>
                </a:lnTo>
                <a:lnTo>
                  <a:pt x="7387" y="71"/>
                </a:lnTo>
                <a:lnTo>
                  <a:pt x="7402" y="67"/>
                </a:lnTo>
                <a:lnTo>
                  <a:pt x="7409" y="66"/>
                </a:lnTo>
                <a:lnTo>
                  <a:pt x="7418" y="60"/>
                </a:lnTo>
                <a:lnTo>
                  <a:pt x="7432" y="39"/>
                </a:lnTo>
                <a:lnTo>
                  <a:pt x="7443" y="38"/>
                </a:lnTo>
                <a:lnTo>
                  <a:pt x="7452" y="37"/>
                </a:lnTo>
                <a:lnTo>
                  <a:pt x="7460" y="36"/>
                </a:lnTo>
                <a:lnTo>
                  <a:pt x="7470" y="36"/>
                </a:lnTo>
                <a:lnTo>
                  <a:pt x="7478" y="35"/>
                </a:lnTo>
                <a:lnTo>
                  <a:pt x="7486" y="33"/>
                </a:lnTo>
                <a:lnTo>
                  <a:pt x="7501" y="32"/>
                </a:lnTo>
                <a:lnTo>
                  <a:pt x="7511" y="32"/>
                </a:lnTo>
                <a:lnTo>
                  <a:pt x="7525" y="31"/>
                </a:lnTo>
                <a:lnTo>
                  <a:pt x="7538" y="31"/>
                </a:lnTo>
                <a:lnTo>
                  <a:pt x="7551" y="33"/>
                </a:lnTo>
                <a:lnTo>
                  <a:pt x="7559" y="32"/>
                </a:lnTo>
                <a:lnTo>
                  <a:pt x="7563" y="32"/>
                </a:lnTo>
                <a:lnTo>
                  <a:pt x="7570" y="37"/>
                </a:lnTo>
                <a:lnTo>
                  <a:pt x="7578" y="38"/>
                </a:lnTo>
                <a:lnTo>
                  <a:pt x="7594" y="36"/>
                </a:lnTo>
                <a:lnTo>
                  <a:pt x="7607" y="38"/>
                </a:lnTo>
                <a:lnTo>
                  <a:pt x="7618" y="40"/>
                </a:lnTo>
                <a:lnTo>
                  <a:pt x="7628" y="42"/>
                </a:lnTo>
                <a:lnTo>
                  <a:pt x="7647" y="40"/>
                </a:lnTo>
                <a:lnTo>
                  <a:pt x="7660" y="41"/>
                </a:lnTo>
                <a:lnTo>
                  <a:pt x="7670" y="39"/>
                </a:lnTo>
                <a:lnTo>
                  <a:pt x="7687" y="40"/>
                </a:lnTo>
                <a:lnTo>
                  <a:pt x="7704" y="42"/>
                </a:lnTo>
                <a:lnTo>
                  <a:pt x="7716" y="42"/>
                </a:lnTo>
                <a:lnTo>
                  <a:pt x="7732" y="40"/>
                </a:lnTo>
                <a:lnTo>
                  <a:pt x="7751" y="40"/>
                </a:lnTo>
                <a:lnTo>
                  <a:pt x="7771" y="41"/>
                </a:lnTo>
                <a:lnTo>
                  <a:pt x="7793" y="42"/>
                </a:lnTo>
                <a:lnTo>
                  <a:pt x="7819" y="43"/>
                </a:lnTo>
                <a:lnTo>
                  <a:pt x="7840" y="44"/>
                </a:lnTo>
                <a:lnTo>
                  <a:pt x="7850" y="45"/>
                </a:lnTo>
                <a:lnTo>
                  <a:pt x="7876" y="45"/>
                </a:lnTo>
                <a:lnTo>
                  <a:pt x="7895" y="45"/>
                </a:lnTo>
                <a:lnTo>
                  <a:pt x="7908" y="45"/>
                </a:lnTo>
                <a:lnTo>
                  <a:pt x="7938" y="43"/>
                </a:lnTo>
                <a:lnTo>
                  <a:pt x="7958" y="43"/>
                </a:lnTo>
                <a:lnTo>
                  <a:pt x="7973" y="42"/>
                </a:lnTo>
                <a:lnTo>
                  <a:pt x="7985" y="40"/>
                </a:lnTo>
                <a:lnTo>
                  <a:pt x="7996" y="36"/>
                </a:lnTo>
                <a:lnTo>
                  <a:pt x="8014" y="36"/>
                </a:lnTo>
                <a:lnTo>
                  <a:pt x="8028" y="35"/>
                </a:lnTo>
                <a:lnTo>
                  <a:pt x="8048" y="33"/>
                </a:lnTo>
                <a:lnTo>
                  <a:pt x="8073" y="30"/>
                </a:lnTo>
                <a:lnTo>
                  <a:pt x="8102" y="28"/>
                </a:lnTo>
                <a:lnTo>
                  <a:pt x="8121" y="28"/>
                </a:lnTo>
                <a:lnTo>
                  <a:pt x="8135" y="27"/>
                </a:lnTo>
                <a:lnTo>
                  <a:pt x="8148" y="27"/>
                </a:lnTo>
                <a:lnTo>
                  <a:pt x="8161" y="26"/>
                </a:lnTo>
                <a:lnTo>
                  <a:pt x="8175" y="24"/>
                </a:lnTo>
                <a:lnTo>
                  <a:pt x="8186" y="24"/>
                </a:lnTo>
                <a:lnTo>
                  <a:pt x="8195" y="23"/>
                </a:lnTo>
                <a:lnTo>
                  <a:pt x="8206" y="22"/>
                </a:lnTo>
                <a:lnTo>
                  <a:pt x="8221" y="22"/>
                </a:lnTo>
                <a:lnTo>
                  <a:pt x="8229" y="20"/>
                </a:lnTo>
                <a:lnTo>
                  <a:pt x="8243" y="20"/>
                </a:lnTo>
                <a:lnTo>
                  <a:pt x="8254" y="18"/>
                </a:lnTo>
                <a:lnTo>
                  <a:pt x="8264" y="18"/>
                </a:lnTo>
                <a:lnTo>
                  <a:pt x="8277" y="16"/>
                </a:lnTo>
                <a:lnTo>
                  <a:pt x="8292" y="16"/>
                </a:lnTo>
                <a:lnTo>
                  <a:pt x="8308" y="13"/>
                </a:lnTo>
                <a:lnTo>
                  <a:pt x="8320" y="13"/>
                </a:lnTo>
                <a:lnTo>
                  <a:pt x="8335" y="12"/>
                </a:lnTo>
                <a:lnTo>
                  <a:pt x="8349" y="10"/>
                </a:lnTo>
                <a:lnTo>
                  <a:pt x="8366" y="7"/>
                </a:lnTo>
                <a:lnTo>
                  <a:pt x="8402" y="3"/>
                </a:lnTo>
                <a:lnTo>
                  <a:pt x="8426" y="0"/>
                </a:lnTo>
                <a:lnTo>
                  <a:pt x="8426" y="12"/>
                </a:lnTo>
                <a:lnTo>
                  <a:pt x="8402" y="15"/>
                </a:lnTo>
                <a:lnTo>
                  <a:pt x="8366" y="20"/>
                </a:lnTo>
                <a:lnTo>
                  <a:pt x="8349" y="24"/>
                </a:lnTo>
                <a:lnTo>
                  <a:pt x="8335" y="26"/>
                </a:lnTo>
                <a:lnTo>
                  <a:pt x="8320" y="27"/>
                </a:lnTo>
                <a:lnTo>
                  <a:pt x="8308" y="29"/>
                </a:lnTo>
                <a:lnTo>
                  <a:pt x="8292" y="31"/>
                </a:lnTo>
                <a:lnTo>
                  <a:pt x="8277" y="32"/>
                </a:lnTo>
                <a:lnTo>
                  <a:pt x="8264" y="36"/>
                </a:lnTo>
                <a:lnTo>
                  <a:pt x="8254" y="37"/>
                </a:lnTo>
                <a:lnTo>
                  <a:pt x="8243" y="38"/>
                </a:lnTo>
                <a:lnTo>
                  <a:pt x="8229" y="41"/>
                </a:lnTo>
                <a:lnTo>
                  <a:pt x="8221" y="41"/>
                </a:lnTo>
                <a:lnTo>
                  <a:pt x="8206" y="41"/>
                </a:lnTo>
                <a:lnTo>
                  <a:pt x="8195" y="41"/>
                </a:lnTo>
                <a:lnTo>
                  <a:pt x="8186" y="43"/>
                </a:lnTo>
                <a:lnTo>
                  <a:pt x="8175" y="44"/>
                </a:lnTo>
                <a:lnTo>
                  <a:pt x="8161" y="45"/>
                </a:lnTo>
                <a:lnTo>
                  <a:pt x="8148" y="48"/>
                </a:lnTo>
                <a:lnTo>
                  <a:pt x="8135" y="50"/>
                </a:lnTo>
                <a:lnTo>
                  <a:pt x="8121" y="49"/>
                </a:lnTo>
                <a:lnTo>
                  <a:pt x="8102" y="51"/>
                </a:lnTo>
                <a:lnTo>
                  <a:pt x="8073" y="53"/>
                </a:lnTo>
                <a:lnTo>
                  <a:pt x="8048" y="56"/>
                </a:lnTo>
                <a:lnTo>
                  <a:pt x="8028" y="57"/>
                </a:lnTo>
                <a:lnTo>
                  <a:pt x="8014" y="57"/>
                </a:lnTo>
                <a:lnTo>
                  <a:pt x="7996" y="61"/>
                </a:lnTo>
                <a:lnTo>
                  <a:pt x="7985" y="66"/>
                </a:lnTo>
                <a:lnTo>
                  <a:pt x="7973" y="67"/>
                </a:lnTo>
                <a:lnTo>
                  <a:pt x="7958" y="68"/>
                </a:lnTo>
                <a:lnTo>
                  <a:pt x="7938" y="69"/>
                </a:lnTo>
                <a:lnTo>
                  <a:pt x="7908" y="73"/>
                </a:lnTo>
                <a:lnTo>
                  <a:pt x="7895" y="71"/>
                </a:lnTo>
                <a:lnTo>
                  <a:pt x="7876" y="71"/>
                </a:lnTo>
                <a:lnTo>
                  <a:pt x="7850" y="71"/>
                </a:lnTo>
                <a:lnTo>
                  <a:pt x="7840" y="71"/>
                </a:lnTo>
                <a:lnTo>
                  <a:pt x="7819" y="70"/>
                </a:lnTo>
                <a:lnTo>
                  <a:pt x="7793" y="69"/>
                </a:lnTo>
                <a:lnTo>
                  <a:pt x="7771" y="68"/>
                </a:lnTo>
                <a:lnTo>
                  <a:pt x="7751" y="66"/>
                </a:lnTo>
                <a:lnTo>
                  <a:pt x="7732" y="64"/>
                </a:lnTo>
                <a:lnTo>
                  <a:pt x="7716" y="71"/>
                </a:lnTo>
                <a:lnTo>
                  <a:pt x="7704" y="70"/>
                </a:lnTo>
                <a:lnTo>
                  <a:pt x="7687" y="67"/>
                </a:lnTo>
                <a:lnTo>
                  <a:pt x="7670" y="66"/>
                </a:lnTo>
                <a:lnTo>
                  <a:pt x="7660" y="63"/>
                </a:lnTo>
                <a:lnTo>
                  <a:pt x="7647" y="79"/>
                </a:lnTo>
                <a:lnTo>
                  <a:pt x="7628" y="74"/>
                </a:lnTo>
                <a:lnTo>
                  <a:pt x="7618" y="69"/>
                </a:lnTo>
                <a:lnTo>
                  <a:pt x="7607" y="66"/>
                </a:lnTo>
                <a:lnTo>
                  <a:pt x="7594" y="68"/>
                </a:lnTo>
                <a:lnTo>
                  <a:pt x="7578" y="71"/>
                </a:lnTo>
                <a:lnTo>
                  <a:pt x="7570" y="62"/>
                </a:lnTo>
                <a:lnTo>
                  <a:pt x="7563" y="62"/>
                </a:lnTo>
                <a:lnTo>
                  <a:pt x="7559" y="62"/>
                </a:lnTo>
                <a:lnTo>
                  <a:pt x="7551" y="56"/>
                </a:lnTo>
                <a:lnTo>
                  <a:pt x="7538" y="53"/>
                </a:lnTo>
                <a:lnTo>
                  <a:pt x="7525" y="52"/>
                </a:lnTo>
                <a:lnTo>
                  <a:pt x="7511" y="50"/>
                </a:lnTo>
                <a:lnTo>
                  <a:pt x="7501" y="39"/>
                </a:lnTo>
                <a:lnTo>
                  <a:pt x="7486" y="38"/>
                </a:lnTo>
                <a:lnTo>
                  <a:pt x="7478" y="38"/>
                </a:lnTo>
                <a:lnTo>
                  <a:pt x="7470" y="38"/>
                </a:lnTo>
                <a:lnTo>
                  <a:pt x="7460" y="38"/>
                </a:lnTo>
                <a:lnTo>
                  <a:pt x="7452" y="37"/>
                </a:lnTo>
                <a:lnTo>
                  <a:pt x="7443" y="38"/>
                </a:lnTo>
                <a:lnTo>
                  <a:pt x="7432" y="39"/>
                </a:lnTo>
                <a:lnTo>
                  <a:pt x="7418" y="60"/>
                </a:lnTo>
                <a:lnTo>
                  <a:pt x="7409" y="66"/>
                </a:lnTo>
                <a:lnTo>
                  <a:pt x="7402" y="75"/>
                </a:lnTo>
                <a:lnTo>
                  <a:pt x="7387" y="95"/>
                </a:lnTo>
                <a:lnTo>
                  <a:pt x="7378" y="106"/>
                </a:lnTo>
                <a:lnTo>
                  <a:pt x="7368" y="116"/>
                </a:lnTo>
                <a:lnTo>
                  <a:pt x="7347" y="109"/>
                </a:lnTo>
                <a:lnTo>
                  <a:pt x="7333" y="110"/>
                </a:lnTo>
                <a:lnTo>
                  <a:pt x="7324" y="118"/>
                </a:lnTo>
                <a:lnTo>
                  <a:pt x="7314" y="128"/>
                </a:lnTo>
                <a:lnTo>
                  <a:pt x="7300" y="126"/>
                </a:lnTo>
                <a:lnTo>
                  <a:pt x="7285" y="125"/>
                </a:lnTo>
                <a:lnTo>
                  <a:pt x="7275" y="120"/>
                </a:lnTo>
                <a:lnTo>
                  <a:pt x="7265" y="115"/>
                </a:lnTo>
                <a:lnTo>
                  <a:pt x="7254" y="107"/>
                </a:lnTo>
                <a:lnTo>
                  <a:pt x="7243" y="101"/>
                </a:lnTo>
                <a:lnTo>
                  <a:pt x="7232" y="93"/>
                </a:lnTo>
                <a:lnTo>
                  <a:pt x="7222" y="88"/>
                </a:lnTo>
                <a:lnTo>
                  <a:pt x="7213" y="86"/>
                </a:lnTo>
                <a:lnTo>
                  <a:pt x="7209" y="84"/>
                </a:lnTo>
                <a:lnTo>
                  <a:pt x="7200" y="86"/>
                </a:lnTo>
                <a:lnTo>
                  <a:pt x="7190" y="91"/>
                </a:lnTo>
                <a:lnTo>
                  <a:pt x="7183" y="93"/>
                </a:lnTo>
                <a:lnTo>
                  <a:pt x="7171" y="91"/>
                </a:lnTo>
                <a:lnTo>
                  <a:pt x="7159" y="96"/>
                </a:lnTo>
                <a:lnTo>
                  <a:pt x="7151" y="104"/>
                </a:lnTo>
                <a:lnTo>
                  <a:pt x="7138" y="102"/>
                </a:lnTo>
                <a:lnTo>
                  <a:pt x="7126" y="113"/>
                </a:lnTo>
                <a:lnTo>
                  <a:pt x="7114" y="114"/>
                </a:lnTo>
                <a:lnTo>
                  <a:pt x="7098" y="158"/>
                </a:lnTo>
                <a:lnTo>
                  <a:pt x="7092" y="174"/>
                </a:lnTo>
                <a:lnTo>
                  <a:pt x="7079" y="183"/>
                </a:lnTo>
                <a:lnTo>
                  <a:pt x="7068" y="189"/>
                </a:lnTo>
                <a:lnTo>
                  <a:pt x="7059" y="196"/>
                </a:lnTo>
                <a:lnTo>
                  <a:pt x="7045" y="202"/>
                </a:lnTo>
                <a:lnTo>
                  <a:pt x="7032" y="206"/>
                </a:lnTo>
                <a:lnTo>
                  <a:pt x="7016" y="208"/>
                </a:lnTo>
                <a:lnTo>
                  <a:pt x="6990" y="211"/>
                </a:lnTo>
                <a:lnTo>
                  <a:pt x="6975" y="212"/>
                </a:lnTo>
                <a:lnTo>
                  <a:pt x="6956" y="216"/>
                </a:lnTo>
                <a:lnTo>
                  <a:pt x="6936" y="225"/>
                </a:lnTo>
                <a:lnTo>
                  <a:pt x="6917" y="235"/>
                </a:lnTo>
                <a:lnTo>
                  <a:pt x="6902" y="241"/>
                </a:lnTo>
                <a:lnTo>
                  <a:pt x="6888" y="242"/>
                </a:lnTo>
                <a:lnTo>
                  <a:pt x="6865" y="244"/>
                </a:lnTo>
                <a:lnTo>
                  <a:pt x="6840" y="243"/>
                </a:lnTo>
                <a:lnTo>
                  <a:pt x="6834" y="229"/>
                </a:lnTo>
                <a:lnTo>
                  <a:pt x="6827" y="229"/>
                </a:lnTo>
                <a:lnTo>
                  <a:pt x="6804" y="229"/>
                </a:lnTo>
                <a:lnTo>
                  <a:pt x="6788" y="233"/>
                </a:lnTo>
                <a:lnTo>
                  <a:pt x="6780" y="234"/>
                </a:lnTo>
                <a:lnTo>
                  <a:pt x="6768" y="226"/>
                </a:lnTo>
                <a:lnTo>
                  <a:pt x="6759" y="225"/>
                </a:lnTo>
                <a:lnTo>
                  <a:pt x="6753" y="225"/>
                </a:lnTo>
                <a:lnTo>
                  <a:pt x="6734" y="222"/>
                </a:lnTo>
                <a:lnTo>
                  <a:pt x="6721" y="224"/>
                </a:lnTo>
                <a:lnTo>
                  <a:pt x="6705" y="225"/>
                </a:lnTo>
                <a:lnTo>
                  <a:pt x="6687" y="224"/>
                </a:lnTo>
                <a:lnTo>
                  <a:pt x="6670" y="222"/>
                </a:lnTo>
                <a:lnTo>
                  <a:pt x="6653" y="220"/>
                </a:lnTo>
                <a:lnTo>
                  <a:pt x="6639" y="217"/>
                </a:lnTo>
                <a:lnTo>
                  <a:pt x="6617" y="208"/>
                </a:lnTo>
                <a:lnTo>
                  <a:pt x="6597" y="197"/>
                </a:lnTo>
                <a:lnTo>
                  <a:pt x="6585" y="192"/>
                </a:lnTo>
                <a:lnTo>
                  <a:pt x="6567" y="197"/>
                </a:lnTo>
                <a:lnTo>
                  <a:pt x="6552" y="195"/>
                </a:lnTo>
                <a:lnTo>
                  <a:pt x="6539" y="189"/>
                </a:lnTo>
                <a:lnTo>
                  <a:pt x="6531" y="178"/>
                </a:lnTo>
                <a:lnTo>
                  <a:pt x="6514" y="172"/>
                </a:lnTo>
                <a:lnTo>
                  <a:pt x="6499" y="168"/>
                </a:lnTo>
                <a:lnTo>
                  <a:pt x="6485" y="166"/>
                </a:lnTo>
                <a:lnTo>
                  <a:pt x="6472" y="160"/>
                </a:lnTo>
                <a:lnTo>
                  <a:pt x="6455" y="156"/>
                </a:lnTo>
                <a:lnTo>
                  <a:pt x="6437" y="149"/>
                </a:lnTo>
                <a:lnTo>
                  <a:pt x="6425" y="147"/>
                </a:lnTo>
                <a:lnTo>
                  <a:pt x="6421" y="146"/>
                </a:lnTo>
                <a:lnTo>
                  <a:pt x="6399" y="143"/>
                </a:lnTo>
                <a:lnTo>
                  <a:pt x="6383" y="135"/>
                </a:lnTo>
                <a:lnTo>
                  <a:pt x="6367" y="141"/>
                </a:lnTo>
                <a:lnTo>
                  <a:pt x="6351" y="135"/>
                </a:lnTo>
                <a:lnTo>
                  <a:pt x="6335" y="134"/>
                </a:lnTo>
                <a:lnTo>
                  <a:pt x="6324" y="131"/>
                </a:lnTo>
                <a:lnTo>
                  <a:pt x="6306" y="133"/>
                </a:lnTo>
                <a:lnTo>
                  <a:pt x="6297" y="144"/>
                </a:lnTo>
                <a:lnTo>
                  <a:pt x="6282" y="167"/>
                </a:lnTo>
                <a:lnTo>
                  <a:pt x="6274" y="177"/>
                </a:lnTo>
                <a:lnTo>
                  <a:pt x="6260" y="192"/>
                </a:lnTo>
                <a:lnTo>
                  <a:pt x="6242" y="222"/>
                </a:lnTo>
                <a:lnTo>
                  <a:pt x="6228" y="234"/>
                </a:lnTo>
                <a:lnTo>
                  <a:pt x="6218" y="238"/>
                </a:lnTo>
                <a:lnTo>
                  <a:pt x="6197" y="252"/>
                </a:lnTo>
                <a:lnTo>
                  <a:pt x="6179" y="262"/>
                </a:lnTo>
                <a:lnTo>
                  <a:pt x="6164" y="269"/>
                </a:lnTo>
                <a:lnTo>
                  <a:pt x="6140" y="282"/>
                </a:lnTo>
                <a:lnTo>
                  <a:pt x="6126" y="289"/>
                </a:lnTo>
                <a:lnTo>
                  <a:pt x="6107" y="307"/>
                </a:lnTo>
                <a:lnTo>
                  <a:pt x="6079" y="320"/>
                </a:lnTo>
                <a:lnTo>
                  <a:pt x="6062" y="321"/>
                </a:lnTo>
                <a:lnTo>
                  <a:pt x="6050" y="323"/>
                </a:lnTo>
                <a:lnTo>
                  <a:pt x="6022" y="331"/>
                </a:lnTo>
                <a:lnTo>
                  <a:pt x="6007" y="335"/>
                </a:lnTo>
                <a:lnTo>
                  <a:pt x="5980" y="340"/>
                </a:lnTo>
                <a:lnTo>
                  <a:pt x="5969" y="339"/>
                </a:lnTo>
                <a:lnTo>
                  <a:pt x="5958" y="339"/>
                </a:lnTo>
                <a:lnTo>
                  <a:pt x="5935" y="339"/>
                </a:lnTo>
                <a:lnTo>
                  <a:pt x="5916" y="339"/>
                </a:lnTo>
                <a:lnTo>
                  <a:pt x="5897" y="339"/>
                </a:lnTo>
                <a:lnTo>
                  <a:pt x="5877" y="342"/>
                </a:lnTo>
                <a:lnTo>
                  <a:pt x="5864" y="345"/>
                </a:lnTo>
                <a:lnTo>
                  <a:pt x="5833" y="346"/>
                </a:lnTo>
                <a:lnTo>
                  <a:pt x="5820" y="347"/>
                </a:lnTo>
                <a:lnTo>
                  <a:pt x="5802" y="344"/>
                </a:lnTo>
                <a:lnTo>
                  <a:pt x="5786" y="340"/>
                </a:lnTo>
                <a:lnTo>
                  <a:pt x="5776" y="342"/>
                </a:lnTo>
                <a:lnTo>
                  <a:pt x="5765" y="344"/>
                </a:lnTo>
                <a:lnTo>
                  <a:pt x="5760" y="345"/>
                </a:lnTo>
                <a:lnTo>
                  <a:pt x="5754" y="345"/>
                </a:lnTo>
                <a:lnTo>
                  <a:pt x="5748" y="346"/>
                </a:lnTo>
                <a:lnTo>
                  <a:pt x="5741" y="348"/>
                </a:lnTo>
                <a:lnTo>
                  <a:pt x="5737" y="348"/>
                </a:lnTo>
                <a:lnTo>
                  <a:pt x="5730" y="349"/>
                </a:lnTo>
                <a:lnTo>
                  <a:pt x="5726" y="350"/>
                </a:lnTo>
                <a:lnTo>
                  <a:pt x="5722" y="350"/>
                </a:lnTo>
                <a:lnTo>
                  <a:pt x="5706" y="350"/>
                </a:lnTo>
                <a:lnTo>
                  <a:pt x="5696" y="349"/>
                </a:lnTo>
                <a:lnTo>
                  <a:pt x="5689" y="349"/>
                </a:lnTo>
                <a:lnTo>
                  <a:pt x="5677" y="349"/>
                </a:lnTo>
                <a:lnTo>
                  <a:pt x="5666" y="348"/>
                </a:lnTo>
                <a:lnTo>
                  <a:pt x="5662" y="348"/>
                </a:lnTo>
                <a:lnTo>
                  <a:pt x="5655" y="347"/>
                </a:lnTo>
                <a:lnTo>
                  <a:pt x="5648" y="346"/>
                </a:lnTo>
                <a:lnTo>
                  <a:pt x="5636" y="341"/>
                </a:lnTo>
                <a:lnTo>
                  <a:pt x="5626" y="337"/>
                </a:lnTo>
                <a:lnTo>
                  <a:pt x="5621" y="335"/>
                </a:lnTo>
                <a:lnTo>
                  <a:pt x="5614" y="334"/>
                </a:lnTo>
                <a:lnTo>
                  <a:pt x="5610" y="334"/>
                </a:lnTo>
                <a:lnTo>
                  <a:pt x="5603" y="335"/>
                </a:lnTo>
                <a:lnTo>
                  <a:pt x="5595" y="336"/>
                </a:lnTo>
                <a:lnTo>
                  <a:pt x="5586" y="337"/>
                </a:lnTo>
                <a:lnTo>
                  <a:pt x="5581" y="337"/>
                </a:lnTo>
                <a:lnTo>
                  <a:pt x="5576" y="338"/>
                </a:lnTo>
                <a:lnTo>
                  <a:pt x="5572" y="339"/>
                </a:lnTo>
                <a:lnTo>
                  <a:pt x="5563" y="340"/>
                </a:lnTo>
                <a:lnTo>
                  <a:pt x="5560" y="340"/>
                </a:lnTo>
                <a:lnTo>
                  <a:pt x="5549" y="340"/>
                </a:lnTo>
                <a:lnTo>
                  <a:pt x="5541" y="342"/>
                </a:lnTo>
                <a:lnTo>
                  <a:pt x="5535" y="345"/>
                </a:lnTo>
                <a:lnTo>
                  <a:pt x="5532" y="345"/>
                </a:lnTo>
                <a:lnTo>
                  <a:pt x="5525" y="347"/>
                </a:lnTo>
                <a:lnTo>
                  <a:pt x="5517" y="349"/>
                </a:lnTo>
                <a:lnTo>
                  <a:pt x="5510" y="349"/>
                </a:lnTo>
                <a:lnTo>
                  <a:pt x="5504" y="349"/>
                </a:lnTo>
                <a:lnTo>
                  <a:pt x="5500" y="349"/>
                </a:lnTo>
                <a:lnTo>
                  <a:pt x="5489" y="349"/>
                </a:lnTo>
                <a:lnTo>
                  <a:pt x="5480" y="349"/>
                </a:lnTo>
                <a:lnTo>
                  <a:pt x="5469" y="349"/>
                </a:lnTo>
                <a:lnTo>
                  <a:pt x="5456" y="349"/>
                </a:lnTo>
                <a:lnTo>
                  <a:pt x="5445" y="350"/>
                </a:lnTo>
                <a:lnTo>
                  <a:pt x="5433" y="349"/>
                </a:lnTo>
                <a:lnTo>
                  <a:pt x="5421" y="348"/>
                </a:lnTo>
                <a:lnTo>
                  <a:pt x="5413" y="347"/>
                </a:lnTo>
                <a:lnTo>
                  <a:pt x="5407" y="346"/>
                </a:lnTo>
                <a:lnTo>
                  <a:pt x="5403" y="346"/>
                </a:lnTo>
                <a:lnTo>
                  <a:pt x="5394" y="345"/>
                </a:lnTo>
                <a:lnTo>
                  <a:pt x="5390" y="344"/>
                </a:lnTo>
                <a:lnTo>
                  <a:pt x="5385" y="342"/>
                </a:lnTo>
                <a:lnTo>
                  <a:pt x="5372" y="340"/>
                </a:lnTo>
                <a:lnTo>
                  <a:pt x="5353" y="334"/>
                </a:lnTo>
                <a:lnTo>
                  <a:pt x="5342" y="331"/>
                </a:lnTo>
                <a:lnTo>
                  <a:pt x="5332" y="328"/>
                </a:lnTo>
                <a:lnTo>
                  <a:pt x="5319" y="308"/>
                </a:lnTo>
                <a:lnTo>
                  <a:pt x="5313" y="304"/>
                </a:lnTo>
                <a:lnTo>
                  <a:pt x="5300" y="299"/>
                </a:lnTo>
                <a:lnTo>
                  <a:pt x="5288" y="293"/>
                </a:lnTo>
                <a:lnTo>
                  <a:pt x="5280" y="290"/>
                </a:lnTo>
                <a:lnTo>
                  <a:pt x="5273" y="289"/>
                </a:lnTo>
                <a:lnTo>
                  <a:pt x="5269" y="288"/>
                </a:lnTo>
                <a:lnTo>
                  <a:pt x="5262" y="287"/>
                </a:lnTo>
                <a:lnTo>
                  <a:pt x="5259" y="287"/>
                </a:lnTo>
                <a:lnTo>
                  <a:pt x="5253" y="286"/>
                </a:lnTo>
                <a:lnTo>
                  <a:pt x="5249" y="286"/>
                </a:lnTo>
                <a:lnTo>
                  <a:pt x="5240" y="285"/>
                </a:lnTo>
                <a:lnTo>
                  <a:pt x="5236" y="284"/>
                </a:lnTo>
                <a:lnTo>
                  <a:pt x="5231" y="272"/>
                </a:lnTo>
                <a:lnTo>
                  <a:pt x="5222" y="267"/>
                </a:lnTo>
                <a:lnTo>
                  <a:pt x="5214" y="262"/>
                </a:lnTo>
                <a:lnTo>
                  <a:pt x="5204" y="257"/>
                </a:lnTo>
                <a:lnTo>
                  <a:pt x="5195" y="210"/>
                </a:lnTo>
                <a:lnTo>
                  <a:pt x="5170" y="190"/>
                </a:lnTo>
                <a:lnTo>
                  <a:pt x="5151" y="197"/>
                </a:lnTo>
                <a:lnTo>
                  <a:pt x="5129" y="209"/>
                </a:lnTo>
                <a:lnTo>
                  <a:pt x="5111" y="216"/>
                </a:lnTo>
                <a:lnTo>
                  <a:pt x="5095" y="220"/>
                </a:lnTo>
                <a:lnTo>
                  <a:pt x="5076" y="220"/>
                </a:lnTo>
                <a:lnTo>
                  <a:pt x="5059" y="238"/>
                </a:lnTo>
                <a:lnTo>
                  <a:pt x="5047" y="255"/>
                </a:lnTo>
                <a:lnTo>
                  <a:pt x="5038" y="268"/>
                </a:lnTo>
                <a:lnTo>
                  <a:pt x="5027" y="282"/>
                </a:lnTo>
                <a:lnTo>
                  <a:pt x="5014" y="299"/>
                </a:lnTo>
                <a:lnTo>
                  <a:pt x="5005" y="311"/>
                </a:lnTo>
                <a:lnTo>
                  <a:pt x="4994" y="325"/>
                </a:lnTo>
                <a:lnTo>
                  <a:pt x="4982" y="340"/>
                </a:lnTo>
                <a:lnTo>
                  <a:pt x="4978" y="348"/>
                </a:lnTo>
                <a:lnTo>
                  <a:pt x="4968" y="348"/>
                </a:lnTo>
                <a:lnTo>
                  <a:pt x="4964" y="348"/>
                </a:lnTo>
                <a:lnTo>
                  <a:pt x="4960" y="348"/>
                </a:lnTo>
                <a:lnTo>
                  <a:pt x="4954" y="348"/>
                </a:lnTo>
                <a:lnTo>
                  <a:pt x="4948" y="348"/>
                </a:lnTo>
                <a:lnTo>
                  <a:pt x="4939" y="349"/>
                </a:lnTo>
                <a:lnTo>
                  <a:pt x="4930" y="359"/>
                </a:lnTo>
                <a:lnTo>
                  <a:pt x="4920" y="365"/>
                </a:lnTo>
                <a:lnTo>
                  <a:pt x="4907" y="361"/>
                </a:lnTo>
                <a:lnTo>
                  <a:pt x="4900" y="359"/>
                </a:lnTo>
                <a:lnTo>
                  <a:pt x="4890" y="354"/>
                </a:lnTo>
                <a:lnTo>
                  <a:pt x="4883" y="352"/>
                </a:lnTo>
                <a:lnTo>
                  <a:pt x="4875" y="348"/>
                </a:lnTo>
                <a:lnTo>
                  <a:pt x="4867" y="344"/>
                </a:lnTo>
                <a:lnTo>
                  <a:pt x="4861" y="337"/>
                </a:lnTo>
                <a:lnTo>
                  <a:pt x="4852" y="333"/>
                </a:lnTo>
                <a:lnTo>
                  <a:pt x="4848" y="331"/>
                </a:lnTo>
                <a:lnTo>
                  <a:pt x="4841" y="324"/>
                </a:lnTo>
                <a:lnTo>
                  <a:pt x="4834" y="321"/>
                </a:lnTo>
                <a:lnTo>
                  <a:pt x="4824" y="314"/>
                </a:lnTo>
                <a:lnTo>
                  <a:pt x="4818" y="311"/>
                </a:lnTo>
                <a:lnTo>
                  <a:pt x="4808" y="308"/>
                </a:lnTo>
                <a:lnTo>
                  <a:pt x="4802" y="304"/>
                </a:lnTo>
                <a:lnTo>
                  <a:pt x="4797" y="302"/>
                </a:lnTo>
                <a:lnTo>
                  <a:pt x="4791" y="298"/>
                </a:lnTo>
                <a:lnTo>
                  <a:pt x="4783" y="286"/>
                </a:lnTo>
                <a:lnTo>
                  <a:pt x="4772" y="291"/>
                </a:lnTo>
                <a:lnTo>
                  <a:pt x="4760" y="304"/>
                </a:lnTo>
                <a:lnTo>
                  <a:pt x="4742" y="329"/>
                </a:lnTo>
                <a:lnTo>
                  <a:pt x="4721" y="351"/>
                </a:lnTo>
                <a:lnTo>
                  <a:pt x="4711" y="354"/>
                </a:lnTo>
                <a:lnTo>
                  <a:pt x="4693" y="362"/>
                </a:lnTo>
                <a:lnTo>
                  <a:pt x="4681" y="367"/>
                </a:lnTo>
                <a:lnTo>
                  <a:pt x="4666" y="370"/>
                </a:lnTo>
                <a:lnTo>
                  <a:pt x="4658" y="372"/>
                </a:lnTo>
                <a:lnTo>
                  <a:pt x="4641" y="372"/>
                </a:lnTo>
                <a:lnTo>
                  <a:pt x="4626" y="372"/>
                </a:lnTo>
                <a:lnTo>
                  <a:pt x="4612" y="373"/>
                </a:lnTo>
                <a:lnTo>
                  <a:pt x="4604" y="373"/>
                </a:lnTo>
                <a:lnTo>
                  <a:pt x="4582" y="373"/>
                </a:lnTo>
                <a:lnTo>
                  <a:pt x="4572" y="372"/>
                </a:lnTo>
                <a:lnTo>
                  <a:pt x="4561" y="370"/>
                </a:lnTo>
                <a:lnTo>
                  <a:pt x="4541" y="367"/>
                </a:lnTo>
                <a:lnTo>
                  <a:pt x="4527" y="364"/>
                </a:lnTo>
                <a:lnTo>
                  <a:pt x="4512" y="362"/>
                </a:lnTo>
                <a:lnTo>
                  <a:pt x="4500" y="360"/>
                </a:lnTo>
                <a:lnTo>
                  <a:pt x="4485" y="359"/>
                </a:lnTo>
                <a:lnTo>
                  <a:pt x="4470" y="358"/>
                </a:lnTo>
                <a:lnTo>
                  <a:pt x="4461" y="357"/>
                </a:lnTo>
                <a:lnTo>
                  <a:pt x="4437" y="358"/>
                </a:lnTo>
                <a:lnTo>
                  <a:pt x="4432" y="358"/>
                </a:lnTo>
                <a:lnTo>
                  <a:pt x="4411" y="360"/>
                </a:lnTo>
                <a:lnTo>
                  <a:pt x="4393" y="362"/>
                </a:lnTo>
                <a:lnTo>
                  <a:pt x="4347" y="365"/>
                </a:lnTo>
                <a:lnTo>
                  <a:pt x="4343" y="366"/>
                </a:lnTo>
                <a:lnTo>
                  <a:pt x="4309" y="366"/>
                </a:lnTo>
                <a:lnTo>
                  <a:pt x="4307" y="366"/>
                </a:lnTo>
                <a:lnTo>
                  <a:pt x="4298" y="367"/>
                </a:lnTo>
                <a:lnTo>
                  <a:pt x="4285" y="367"/>
                </a:lnTo>
                <a:lnTo>
                  <a:pt x="4279" y="368"/>
                </a:lnTo>
                <a:lnTo>
                  <a:pt x="4265" y="370"/>
                </a:lnTo>
                <a:lnTo>
                  <a:pt x="4244" y="372"/>
                </a:lnTo>
                <a:lnTo>
                  <a:pt x="4230" y="373"/>
                </a:lnTo>
                <a:lnTo>
                  <a:pt x="4223" y="373"/>
                </a:lnTo>
                <a:lnTo>
                  <a:pt x="4204" y="374"/>
                </a:lnTo>
                <a:lnTo>
                  <a:pt x="4193" y="375"/>
                </a:lnTo>
                <a:lnTo>
                  <a:pt x="4158" y="376"/>
                </a:lnTo>
                <a:lnTo>
                  <a:pt x="4151" y="376"/>
                </a:lnTo>
                <a:lnTo>
                  <a:pt x="4145" y="376"/>
                </a:lnTo>
                <a:lnTo>
                  <a:pt x="4119" y="375"/>
                </a:lnTo>
                <a:lnTo>
                  <a:pt x="4107" y="374"/>
                </a:lnTo>
                <a:lnTo>
                  <a:pt x="4098" y="373"/>
                </a:lnTo>
                <a:lnTo>
                  <a:pt x="4088" y="372"/>
                </a:lnTo>
                <a:lnTo>
                  <a:pt x="4074" y="370"/>
                </a:lnTo>
                <a:lnTo>
                  <a:pt x="4061" y="367"/>
                </a:lnTo>
                <a:lnTo>
                  <a:pt x="4053" y="366"/>
                </a:lnTo>
                <a:lnTo>
                  <a:pt x="4044" y="365"/>
                </a:lnTo>
                <a:lnTo>
                  <a:pt x="4033" y="364"/>
                </a:lnTo>
                <a:lnTo>
                  <a:pt x="4018" y="363"/>
                </a:lnTo>
                <a:lnTo>
                  <a:pt x="4009" y="361"/>
                </a:lnTo>
                <a:lnTo>
                  <a:pt x="3994" y="357"/>
                </a:lnTo>
                <a:lnTo>
                  <a:pt x="3983" y="355"/>
                </a:lnTo>
                <a:lnTo>
                  <a:pt x="3978" y="354"/>
                </a:lnTo>
                <a:lnTo>
                  <a:pt x="3966" y="353"/>
                </a:lnTo>
                <a:lnTo>
                  <a:pt x="3957" y="352"/>
                </a:lnTo>
                <a:lnTo>
                  <a:pt x="3945" y="350"/>
                </a:lnTo>
                <a:lnTo>
                  <a:pt x="3931" y="346"/>
                </a:lnTo>
                <a:lnTo>
                  <a:pt x="3923" y="344"/>
                </a:lnTo>
                <a:lnTo>
                  <a:pt x="3917" y="341"/>
                </a:lnTo>
                <a:lnTo>
                  <a:pt x="3907" y="336"/>
                </a:lnTo>
                <a:lnTo>
                  <a:pt x="3900" y="332"/>
                </a:lnTo>
                <a:lnTo>
                  <a:pt x="3893" y="328"/>
                </a:lnTo>
                <a:lnTo>
                  <a:pt x="3887" y="323"/>
                </a:lnTo>
                <a:lnTo>
                  <a:pt x="3875" y="328"/>
                </a:lnTo>
                <a:lnTo>
                  <a:pt x="3869" y="332"/>
                </a:lnTo>
                <a:lnTo>
                  <a:pt x="3858" y="331"/>
                </a:lnTo>
                <a:lnTo>
                  <a:pt x="3850" y="328"/>
                </a:lnTo>
                <a:lnTo>
                  <a:pt x="3840" y="324"/>
                </a:lnTo>
                <a:lnTo>
                  <a:pt x="3833" y="320"/>
                </a:lnTo>
                <a:lnTo>
                  <a:pt x="3829" y="316"/>
                </a:lnTo>
                <a:lnTo>
                  <a:pt x="3818" y="311"/>
                </a:lnTo>
                <a:lnTo>
                  <a:pt x="3811" y="310"/>
                </a:lnTo>
                <a:lnTo>
                  <a:pt x="3801" y="310"/>
                </a:lnTo>
                <a:lnTo>
                  <a:pt x="3793" y="309"/>
                </a:lnTo>
                <a:lnTo>
                  <a:pt x="3786" y="303"/>
                </a:lnTo>
                <a:lnTo>
                  <a:pt x="3777" y="298"/>
                </a:lnTo>
                <a:lnTo>
                  <a:pt x="3768" y="291"/>
                </a:lnTo>
                <a:lnTo>
                  <a:pt x="3761" y="287"/>
                </a:lnTo>
                <a:lnTo>
                  <a:pt x="3755" y="283"/>
                </a:lnTo>
                <a:lnTo>
                  <a:pt x="3747" y="260"/>
                </a:lnTo>
                <a:lnTo>
                  <a:pt x="3740" y="250"/>
                </a:lnTo>
                <a:lnTo>
                  <a:pt x="3725" y="254"/>
                </a:lnTo>
                <a:lnTo>
                  <a:pt x="3723" y="254"/>
                </a:lnTo>
                <a:lnTo>
                  <a:pt x="3713" y="256"/>
                </a:lnTo>
                <a:lnTo>
                  <a:pt x="3703" y="264"/>
                </a:lnTo>
                <a:lnTo>
                  <a:pt x="3697" y="282"/>
                </a:lnTo>
                <a:lnTo>
                  <a:pt x="3687" y="294"/>
                </a:lnTo>
                <a:lnTo>
                  <a:pt x="3683" y="296"/>
                </a:lnTo>
                <a:lnTo>
                  <a:pt x="3674" y="296"/>
                </a:lnTo>
                <a:lnTo>
                  <a:pt x="3669" y="296"/>
                </a:lnTo>
                <a:lnTo>
                  <a:pt x="3660" y="293"/>
                </a:lnTo>
                <a:lnTo>
                  <a:pt x="3657" y="293"/>
                </a:lnTo>
                <a:lnTo>
                  <a:pt x="3650" y="289"/>
                </a:lnTo>
                <a:lnTo>
                  <a:pt x="3643" y="286"/>
                </a:lnTo>
                <a:lnTo>
                  <a:pt x="3634" y="282"/>
                </a:lnTo>
                <a:lnTo>
                  <a:pt x="3631" y="277"/>
                </a:lnTo>
                <a:lnTo>
                  <a:pt x="3625" y="274"/>
                </a:lnTo>
                <a:lnTo>
                  <a:pt x="3620" y="272"/>
                </a:lnTo>
                <a:lnTo>
                  <a:pt x="3614" y="257"/>
                </a:lnTo>
                <a:lnTo>
                  <a:pt x="3611" y="256"/>
                </a:lnTo>
                <a:lnTo>
                  <a:pt x="3603" y="250"/>
                </a:lnTo>
                <a:lnTo>
                  <a:pt x="3598" y="248"/>
                </a:lnTo>
                <a:lnTo>
                  <a:pt x="3590" y="244"/>
                </a:lnTo>
                <a:lnTo>
                  <a:pt x="3581" y="238"/>
                </a:lnTo>
                <a:lnTo>
                  <a:pt x="3572" y="230"/>
                </a:lnTo>
                <a:lnTo>
                  <a:pt x="3561" y="236"/>
                </a:lnTo>
                <a:lnTo>
                  <a:pt x="3554" y="246"/>
                </a:lnTo>
                <a:lnTo>
                  <a:pt x="3543" y="267"/>
                </a:lnTo>
                <a:lnTo>
                  <a:pt x="3536" y="274"/>
                </a:lnTo>
                <a:lnTo>
                  <a:pt x="3529" y="270"/>
                </a:lnTo>
                <a:lnTo>
                  <a:pt x="3522" y="267"/>
                </a:lnTo>
                <a:lnTo>
                  <a:pt x="3514" y="261"/>
                </a:lnTo>
                <a:lnTo>
                  <a:pt x="3506" y="258"/>
                </a:lnTo>
                <a:lnTo>
                  <a:pt x="3499" y="251"/>
                </a:lnTo>
                <a:lnTo>
                  <a:pt x="3492" y="245"/>
                </a:lnTo>
                <a:lnTo>
                  <a:pt x="3482" y="241"/>
                </a:lnTo>
                <a:lnTo>
                  <a:pt x="3476" y="238"/>
                </a:lnTo>
                <a:lnTo>
                  <a:pt x="3467" y="234"/>
                </a:lnTo>
                <a:lnTo>
                  <a:pt x="3455" y="230"/>
                </a:lnTo>
                <a:lnTo>
                  <a:pt x="3445" y="226"/>
                </a:lnTo>
                <a:lnTo>
                  <a:pt x="3441" y="224"/>
                </a:lnTo>
                <a:lnTo>
                  <a:pt x="3433" y="221"/>
                </a:lnTo>
                <a:lnTo>
                  <a:pt x="3425" y="219"/>
                </a:lnTo>
                <a:lnTo>
                  <a:pt x="3419" y="216"/>
                </a:lnTo>
                <a:lnTo>
                  <a:pt x="3413" y="213"/>
                </a:lnTo>
                <a:lnTo>
                  <a:pt x="3410" y="213"/>
                </a:lnTo>
                <a:lnTo>
                  <a:pt x="3399" y="220"/>
                </a:lnTo>
                <a:lnTo>
                  <a:pt x="3393" y="219"/>
                </a:lnTo>
                <a:lnTo>
                  <a:pt x="3385" y="218"/>
                </a:lnTo>
                <a:lnTo>
                  <a:pt x="3377" y="220"/>
                </a:lnTo>
                <a:lnTo>
                  <a:pt x="3364" y="243"/>
                </a:lnTo>
                <a:lnTo>
                  <a:pt x="3352" y="261"/>
                </a:lnTo>
                <a:lnTo>
                  <a:pt x="3346" y="272"/>
                </a:lnTo>
                <a:lnTo>
                  <a:pt x="3330" y="273"/>
                </a:lnTo>
                <a:lnTo>
                  <a:pt x="3324" y="272"/>
                </a:lnTo>
                <a:lnTo>
                  <a:pt x="3314" y="267"/>
                </a:lnTo>
                <a:lnTo>
                  <a:pt x="3307" y="262"/>
                </a:lnTo>
                <a:lnTo>
                  <a:pt x="3300" y="259"/>
                </a:lnTo>
                <a:lnTo>
                  <a:pt x="3294" y="257"/>
                </a:lnTo>
                <a:lnTo>
                  <a:pt x="3286" y="256"/>
                </a:lnTo>
                <a:lnTo>
                  <a:pt x="3281" y="254"/>
                </a:lnTo>
                <a:lnTo>
                  <a:pt x="3274" y="250"/>
                </a:lnTo>
                <a:lnTo>
                  <a:pt x="3269" y="250"/>
                </a:lnTo>
                <a:lnTo>
                  <a:pt x="3259" y="251"/>
                </a:lnTo>
                <a:lnTo>
                  <a:pt x="3256" y="251"/>
                </a:lnTo>
                <a:lnTo>
                  <a:pt x="3245" y="252"/>
                </a:lnTo>
                <a:lnTo>
                  <a:pt x="3236" y="254"/>
                </a:lnTo>
                <a:lnTo>
                  <a:pt x="3228" y="255"/>
                </a:lnTo>
                <a:lnTo>
                  <a:pt x="3218" y="254"/>
                </a:lnTo>
                <a:lnTo>
                  <a:pt x="3211" y="254"/>
                </a:lnTo>
                <a:lnTo>
                  <a:pt x="3202" y="254"/>
                </a:lnTo>
                <a:lnTo>
                  <a:pt x="3196" y="252"/>
                </a:lnTo>
                <a:lnTo>
                  <a:pt x="3183" y="251"/>
                </a:lnTo>
                <a:lnTo>
                  <a:pt x="3176" y="250"/>
                </a:lnTo>
                <a:lnTo>
                  <a:pt x="3168" y="250"/>
                </a:lnTo>
                <a:lnTo>
                  <a:pt x="3162" y="258"/>
                </a:lnTo>
                <a:lnTo>
                  <a:pt x="3162" y="258"/>
                </a:lnTo>
                <a:lnTo>
                  <a:pt x="3157" y="260"/>
                </a:lnTo>
                <a:lnTo>
                  <a:pt x="3146" y="263"/>
                </a:lnTo>
                <a:lnTo>
                  <a:pt x="3141" y="263"/>
                </a:lnTo>
                <a:lnTo>
                  <a:pt x="3130" y="262"/>
                </a:lnTo>
                <a:lnTo>
                  <a:pt x="3116" y="261"/>
                </a:lnTo>
                <a:lnTo>
                  <a:pt x="3114" y="261"/>
                </a:lnTo>
                <a:lnTo>
                  <a:pt x="3100" y="263"/>
                </a:lnTo>
                <a:lnTo>
                  <a:pt x="3086" y="265"/>
                </a:lnTo>
                <a:lnTo>
                  <a:pt x="3076" y="268"/>
                </a:lnTo>
                <a:lnTo>
                  <a:pt x="3071" y="269"/>
                </a:lnTo>
                <a:lnTo>
                  <a:pt x="3056" y="268"/>
                </a:lnTo>
                <a:lnTo>
                  <a:pt x="3038" y="267"/>
                </a:lnTo>
                <a:lnTo>
                  <a:pt x="3036" y="267"/>
                </a:lnTo>
                <a:lnTo>
                  <a:pt x="3019" y="267"/>
                </a:lnTo>
                <a:lnTo>
                  <a:pt x="3016" y="265"/>
                </a:lnTo>
                <a:lnTo>
                  <a:pt x="3007" y="265"/>
                </a:lnTo>
                <a:lnTo>
                  <a:pt x="3001" y="264"/>
                </a:lnTo>
                <a:lnTo>
                  <a:pt x="2992" y="264"/>
                </a:lnTo>
                <a:lnTo>
                  <a:pt x="2992" y="264"/>
                </a:lnTo>
                <a:lnTo>
                  <a:pt x="2991" y="264"/>
                </a:lnTo>
                <a:lnTo>
                  <a:pt x="2984" y="264"/>
                </a:lnTo>
                <a:lnTo>
                  <a:pt x="2974" y="263"/>
                </a:lnTo>
                <a:lnTo>
                  <a:pt x="2964" y="262"/>
                </a:lnTo>
                <a:lnTo>
                  <a:pt x="2955" y="262"/>
                </a:lnTo>
                <a:lnTo>
                  <a:pt x="2945" y="262"/>
                </a:lnTo>
                <a:lnTo>
                  <a:pt x="2941" y="262"/>
                </a:lnTo>
                <a:lnTo>
                  <a:pt x="2928" y="258"/>
                </a:lnTo>
                <a:lnTo>
                  <a:pt x="2918" y="256"/>
                </a:lnTo>
                <a:lnTo>
                  <a:pt x="2907" y="256"/>
                </a:lnTo>
                <a:lnTo>
                  <a:pt x="2886" y="255"/>
                </a:lnTo>
                <a:lnTo>
                  <a:pt x="2863" y="255"/>
                </a:lnTo>
                <a:lnTo>
                  <a:pt x="2846" y="254"/>
                </a:lnTo>
                <a:lnTo>
                  <a:pt x="2833" y="254"/>
                </a:lnTo>
                <a:lnTo>
                  <a:pt x="2818" y="254"/>
                </a:lnTo>
                <a:lnTo>
                  <a:pt x="2797" y="254"/>
                </a:lnTo>
                <a:lnTo>
                  <a:pt x="2781" y="254"/>
                </a:lnTo>
                <a:lnTo>
                  <a:pt x="2780" y="254"/>
                </a:lnTo>
                <a:lnTo>
                  <a:pt x="2663" y="255"/>
                </a:lnTo>
                <a:lnTo>
                  <a:pt x="2549" y="254"/>
                </a:lnTo>
                <a:lnTo>
                  <a:pt x="2518" y="252"/>
                </a:lnTo>
                <a:lnTo>
                  <a:pt x="2488" y="250"/>
                </a:lnTo>
                <a:lnTo>
                  <a:pt x="2438" y="247"/>
                </a:lnTo>
                <a:lnTo>
                  <a:pt x="2343" y="239"/>
                </a:lnTo>
                <a:lnTo>
                  <a:pt x="2213" y="205"/>
                </a:lnTo>
                <a:lnTo>
                  <a:pt x="2199" y="199"/>
                </a:lnTo>
                <a:lnTo>
                  <a:pt x="2145" y="183"/>
                </a:lnTo>
                <a:lnTo>
                  <a:pt x="2064" y="171"/>
                </a:lnTo>
                <a:lnTo>
                  <a:pt x="2001" y="161"/>
                </a:lnTo>
                <a:lnTo>
                  <a:pt x="1954" y="155"/>
                </a:lnTo>
                <a:lnTo>
                  <a:pt x="1886" y="144"/>
                </a:lnTo>
                <a:lnTo>
                  <a:pt x="1750" y="128"/>
                </a:lnTo>
                <a:lnTo>
                  <a:pt x="1667" y="119"/>
                </a:lnTo>
                <a:lnTo>
                  <a:pt x="1562" y="117"/>
                </a:lnTo>
                <a:lnTo>
                  <a:pt x="1050" y="117"/>
                </a:lnTo>
                <a:lnTo>
                  <a:pt x="258" y="123"/>
                </a:lnTo>
                <a:lnTo>
                  <a:pt x="0" y="125"/>
                </a:lnTo>
                <a:lnTo>
                  <a:pt x="0" y="125"/>
                </a:lnTo>
                <a:close/>
              </a:path>
            </a:pathLst>
          </a:custGeom>
          <a:solidFill>
            <a:srgbClr val="9999FF"/>
          </a:solidFill>
          <a:ln w="9525">
            <a:noFill/>
            <a:round/>
            <a:headEnd/>
            <a:tailEnd/>
          </a:ln>
        </p:spPr>
        <p:txBody>
          <a:bodyPr/>
          <a:lstStyle/>
          <a:p>
            <a:endParaRPr lang="en-GB"/>
          </a:p>
        </p:txBody>
      </p:sp>
      <p:sp>
        <p:nvSpPr>
          <p:cNvPr id="65" name="Freeform 2460"/>
          <p:cNvSpPr>
            <a:spLocks/>
          </p:cNvSpPr>
          <p:nvPr>
            <p:custDataLst>
              <p:tags r:id="rId56"/>
            </p:custDataLst>
          </p:nvPr>
        </p:nvSpPr>
        <p:spPr bwMode="auto">
          <a:xfrm>
            <a:off x="400988" y="2348913"/>
            <a:ext cx="8161157" cy="369992"/>
          </a:xfrm>
          <a:custGeom>
            <a:avLst/>
            <a:gdLst/>
            <a:ahLst/>
            <a:cxnLst>
              <a:cxn ang="0">
                <a:pos x="2518" y="240"/>
              </a:cxn>
              <a:cxn ang="0">
                <a:pos x="2964" y="250"/>
              </a:cxn>
              <a:cxn ang="0">
                <a:pos x="3114" y="249"/>
              </a:cxn>
              <a:cxn ang="0">
                <a:pos x="3245" y="240"/>
              </a:cxn>
              <a:cxn ang="0">
                <a:pos x="3385" y="206"/>
              </a:cxn>
              <a:cxn ang="0">
                <a:pos x="3514" y="249"/>
              </a:cxn>
              <a:cxn ang="0">
                <a:pos x="3634" y="270"/>
              </a:cxn>
              <a:cxn ang="0">
                <a:pos x="3761" y="275"/>
              </a:cxn>
              <a:cxn ang="0">
                <a:pos x="3900" y="320"/>
              </a:cxn>
              <a:cxn ang="0">
                <a:pos x="4074" y="358"/>
              </a:cxn>
              <a:cxn ang="0">
                <a:pos x="4307" y="354"/>
              </a:cxn>
              <a:cxn ang="0">
                <a:pos x="4582" y="361"/>
              </a:cxn>
              <a:cxn ang="0">
                <a:pos x="4802" y="292"/>
              </a:cxn>
              <a:cxn ang="0">
                <a:pos x="4939" y="337"/>
              </a:cxn>
              <a:cxn ang="0">
                <a:pos x="5111" y="204"/>
              </a:cxn>
              <a:cxn ang="0">
                <a:pos x="5280" y="278"/>
              </a:cxn>
              <a:cxn ang="0">
                <a:pos x="5445" y="338"/>
              </a:cxn>
              <a:cxn ang="0">
                <a:pos x="5576" y="326"/>
              </a:cxn>
              <a:cxn ang="0">
                <a:pos x="5706" y="338"/>
              </a:cxn>
              <a:cxn ang="0">
                <a:pos x="5897" y="327"/>
              </a:cxn>
              <a:cxn ang="0">
                <a:pos x="6218" y="226"/>
              </a:cxn>
              <a:cxn ang="0">
                <a:pos x="6455" y="144"/>
              </a:cxn>
              <a:cxn ang="0">
                <a:pos x="6721" y="212"/>
              </a:cxn>
              <a:cxn ang="0">
                <a:pos x="6975" y="200"/>
              </a:cxn>
              <a:cxn ang="0">
                <a:pos x="7190" y="79"/>
              </a:cxn>
              <a:cxn ang="0">
                <a:pos x="7378" y="94"/>
              </a:cxn>
              <a:cxn ang="0">
                <a:pos x="7559" y="50"/>
              </a:cxn>
              <a:cxn ang="0">
                <a:pos x="7793" y="57"/>
              </a:cxn>
              <a:cxn ang="0">
                <a:pos x="8121" y="37"/>
              </a:cxn>
              <a:cxn ang="0">
                <a:pos x="8335" y="14"/>
              </a:cxn>
              <a:cxn ang="0">
                <a:pos x="8229" y="42"/>
              </a:cxn>
              <a:cxn ang="0">
                <a:pos x="7973" y="98"/>
              </a:cxn>
              <a:cxn ang="0">
                <a:pos x="7660" y="101"/>
              </a:cxn>
              <a:cxn ang="0">
                <a:pos x="7470" y="72"/>
              </a:cxn>
              <a:cxn ang="0">
                <a:pos x="7275" y="134"/>
              </a:cxn>
              <a:cxn ang="0">
                <a:pos x="7098" y="146"/>
              </a:cxn>
              <a:cxn ang="0">
                <a:pos x="6834" y="252"/>
              </a:cxn>
              <a:cxn ang="0">
                <a:pos x="6585" y="221"/>
              </a:cxn>
              <a:cxn ang="0">
                <a:pos x="6335" y="162"/>
              </a:cxn>
              <a:cxn ang="0">
                <a:pos x="6062" y="334"/>
              </a:cxn>
              <a:cxn ang="0">
                <a:pos x="5765" y="355"/>
              </a:cxn>
              <a:cxn ang="0">
                <a:pos x="5636" y="348"/>
              </a:cxn>
              <a:cxn ang="0">
                <a:pos x="5525" y="364"/>
              </a:cxn>
              <a:cxn ang="0">
                <a:pos x="5385" y="359"/>
              </a:cxn>
              <a:cxn ang="0">
                <a:pos x="5236" y="277"/>
              </a:cxn>
              <a:cxn ang="0">
                <a:pos x="5005" y="299"/>
              </a:cxn>
              <a:cxn ang="0">
                <a:pos x="4867" y="367"/>
              </a:cxn>
              <a:cxn ang="0">
                <a:pos x="4711" y="359"/>
              </a:cxn>
              <a:cxn ang="0">
                <a:pos x="4470" y="366"/>
              </a:cxn>
              <a:cxn ang="0">
                <a:pos x="4204" y="376"/>
              </a:cxn>
              <a:cxn ang="0">
                <a:pos x="3983" y="358"/>
              </a:cxn>
              <a:cxn ang="0">
                <a:pos x="3833" y="322"/>
              </a:cxn>
              <a:cxn ang="0">
                <a:pos x="3697" y="270"/>
              </a:cxn>
              <a:cxn ang="0">
                <a:pos x="3590" y="257"/>
              </a:cxn>
              <a:cxn ang="0">
                <a:pos x="3445" y="236"/>
              </a:cxn>
              <a:cxn ang="0">
                <a:pos x="3307" y="271"/>
              </a:cxn>
              <a:cxn ang="0">
                <a:pos x="3176" y="252"/>
              </a:cxn>
              <a:cxn ang="0">
                <a:pos x="3019" y="275"/>
              </a:cxn>
              <a:cxn ang="0">
                <a:pos x="2863" y="261"/>
              </a:cxn>
              <a:cxn ang="0">
                <a:pos x="2001" y="149"/>
              </a:cxn>
            </a:cxnLst>
            <a:rect l="0" t="0" r="r" b="b"/>
            <a:pathLst>
              <a:path w="8426" h="381">
                <a:moveTo>
                  <a:pt x="0" y="113"/>
                </a:moveTo>
                <a:lnTo>
                  <a:pt x="258" y="111"/>
                </a:lnTo>
                <a:lnTo>
                  <a:pt x="1050" y="105"/>
                </a:lnTo>
                <a:lnTo>
                  <a:pt x="1562" y="105"/>
                </a:lnTo>
                <a:lnTo>
                  <a:pt x="1667" y="107"/>
                </a:lnTo>
                <a:lnTo>
                  <a:pt x="1750" y="116"/>
                </a:lnTo>
                <a:lnTo>
                  <a:pt x="1886" y="132"/>
                </a:lnTo>
                <a:lnTo>
                  <a:pt x="1954" y="143"/>
                </a:lnTo>
                <a:lnTo>
                  <a:pt x="2001" y="149"/>
                </a:lnTo>
                <a:lnTo>
                  <a:pt x="2064" y="159"/>
                </a:lnTo>
                <a:lnTo>
                  <a:pt x="2145" y="171"/>
                </a:lnTo>
                <a:lnTo>
                  <a:pt x="2199" y="187"/>
                </a:lnTo>
                <a:lnTo>
                  <a:pt x="2213" y="193"/>
                </a:lnTo>
                <a:lnTo>
                  <a:pt x="2343" y="227"/>
                </a:lnTo>
                <a:lnTo>
                  <a:pt x="2438" y="235"/>
                </a:lnTo>
                <a:lnTo>
                  <a:pt x="2488" y="238"/>
                </a:lnTo>
                <a:lnTo>
                  <a:pt x="2518" y="240"/>
                </a:lnTo>
                <a:lnTo>
                  <a:pt x="2549" y="242"/>
                </a:lnTo>
                <a:lnTo>
                  <a:pt x="2663" y="243"/>
                </a:lnTo>
                <a:lnTo>
                  <a:pt x="2780" y="242"/>
                </a:lnTo>
                <a:lnTo>
                  <a:pt x="2781" y="242"/>
                </a:lnTo>
                <a:lnTo>
                  <a:pt x="2797" y="242"/>
                </a:lnTo>
                <a:lnTo>
                  <a:pt x="2818" y="242"/>
                </a:lnTo>
                <a:lnTo>
                  <a:pt x="2833" y="242"/>
                </a:lnTo>
                <a:lnTo>
                  <a:pt x="2846" y="242"/>
                </a:lnTo>
                <a:lnTo>
                  <a:pt x="2863" y="243"/>
                </a:lnTo>
                <a:lnTo>
                  <a:pt x="2886" y="243"/>
                </a:lnTo>
                <a:lnTo>
                  <a:pt x="2907" y="244"/>
                </a:lnTo>
                <a:lnTo>
                  <a:pt x="2918" y="244"/>
                </a:lnTo>
                <a:lnTo>
                  <a:pt x="2928" y="246"/>
                </a:lnTo>
                <a:lnTo>
                  <a:pt x="2941" y="250"/>
                </a:lnTo>
                <a:lnTo>
                  <a:pt x="2945" y="250"/>
                </a:lnTo>
                <a:lnTo>
                  <a:pt x="2955" y="250"/>
                </a:lnTo>
                <a:lnTo>
                  <a:pt x="2964" y="250"/>
                </a:lnTo>
                <a:lnTo>
                  <a:pt x="2974" y="251"/>
                </a:lnTo>
                <a:lnTo>
                  <a:pt x="2984" y="252"/>
                </a:lnTo>
                <a:lnTo>
                  <a:pt x="2991" y="252"/>
                </a:lnTo>
                <a:lnTo>
                  <a:pt x="2992" y="252"/>
                </a:lnTo>
                <a:lnTo>
                  <a:pt x="2992" y="252"/>
                </a:lnTo>
                <a:lnTo>
                  <a:pt x="3001" y="252"/>
                </a:lnTo>
                <a:lnTo>
                  <a:pt x="3007" y="253"/>
                </a:lnTo>
                <a:lnTo>
                  <a:pt x="3016" y="253"/>
                </a:lnTo>
                <a:lnTo>
                  <a:pt x="3019" y="255"/>
                </a:lnTo>
                <a:lnTo>
                  <a:pt x="3036" y="255"/>
                </a:lnTo>
                <a:lnTo>
                  <a:pt x="3038" y="255"/>
                </a:lnTo>
                <a:lnTo>
                  <a:pt x="3056" y="256"/>
                </a:lnTo>
                <a:lnTo>
                  <a:pt x="3071" y="257"/>
                </a:lnTo>
                <a:lnTo>
                  <a:pt x="3076" y="256"/>
                </a:lnTo>
                <a:lnTo>
                  <a:pt x="3086" y="253"/>
                </a:lnTo>
                <a:lnTo>
                  <a:pt x="3100" y="251"/>
                </a:lnTo>
                <a:lnTo>
                  <a:pt x="3114" y="249"/>
                </a:lnTo>
                <a:lnTo>
                  <a:pt x="3116" y="249"/>
                </a:lnTo>
                <a:lnTo>
                  <a:pt x="3130" y="250"/>
                </a:lnTo>
                <a:lnTo>
                  <a:pt x="3141" y="251"/>
                </a:lnTo>
                <a:lnTo>
                  <a:pt x="3146" y="251"/>
                </a:lnTo>
                <a:lnTo>
                  <a:pt x="3157" y="248"/>
                </a:lnTo>
                <a:lnTo>
                  <a:pt x="3162" y="246"/>
                </a:lnTo>
                <a:lnTo>
                  <a:pt x="3162" y="246"/>
                </a:lnTo>
                <a:lnTo>
                  <a:pt x="3168" y="238"/>
                </a:lnTo>
                <a:lnTo>
                  <a:pt x="3176" y="238"/>
                </a:lnTo>
                <a:lnTo>
                  <a:pt x="3183" y="239"/>
                </a:lnTo>
                <a:lnTo>
                  <a:pt x="3196" y="240"/>
                </a:lnTo>
                <a:lnTo>
                  <a:pt x="3202" y="242"/>
                </a:lnTo>
                <a:lnTo>
                  <a:pt x="3211" y="242"/>
                </a:lnTo>
                <a:lnTo>
                  <a:pt x="3218" y="242"/>
                </a:lnTo>
                <a:lnTo>
                  <a:pt x="3228" y="243"/>
                </a:lnTo>
                <a:lnTo>
                  <a:pt x="3236" y="242"/>
                </a:lnTo>
                <a:lnTo>
                  <a:pt x="3245" y="240"/>
                </a:lnTo>
                <a:lnTo>
                  <a:pt x="3256" y="239"/>
                </a:lnTo>
                <a:lnTo>
                  <a:pt x="3259" y="239"/>
                </a:lnTo>
                <a:lnTo>
                  <a:pt x="3269" y="238"/>
                </a:lnTo>
                <a:lnTo>
                  <a:pt x="3274" y="238"/>
                </a:lnTo>
                <a:lnTo>
                  <a:pt x="3281" y="242"/>
                </a:lnTo>
                <a:lnTo>
                  <a:pt x="3286" y="244"/>
                </a:lnTo>
                <a:lnTo>
                  <a:pt x="3294" y="245"/>
                </a:lnTo>
                <a:lnTo>
                  <a:pt x="3300" y="247"/>
                </a:lnTo>
                <a:lnTo>
                  <a:pt x="3307" y="250"/>
                </a:lnTo>
                <a:lnTo>
                  <a:pt x="3314" y="255"/>
                </a:lnTo>
                <a:lnTo>
                  <a:pt x="3324" y="260"/>
                </a:lnTo>
                <a:lnTo>
                  <a:pt x="3330" y="261"/>
                </a:lnTo>
                <a:lnTo>
                  <a:pt x="3346" y="260"/>
                </a:lnTo>
                <a:lnTo>
                  <a:pt x="3352" y="249"/>
                </a:lnTo>
                <a:lnTo>
                  <a:pt x="3364" y="231"/>
                </a:lnTo>
                <a:lnTo>
                  <a:pt x="3377" y="208"/>
                </a:lnTo>
                <a:lnTo>
                  <a:pt x="3385" y="206"/>
                </a:lnTo>
                <a:lnTo>
                  <a:pt x="3393" y="207"/>
                </a:lnTo>
                <a:lnTo>
                  <a:pt x="3399" y="208"/>
                </a:lnTo>
                <a:lnTo>
                  <a:pt x="3410" y="201"/>
                </a:lnTo>
                <a:lnTo>
                  <a:pt x="3413" y="201"/>
                </a:lnTo>
                <a:lnTo>
                  <a:pt x="3419" y="204"/>
                </a:lnTo>
                <a:lnTo>
                  <a:pt x="3425" y="207"/>
                </a:lnTo>
                <a:lnTo>
                  <a:pt x="3433" y="209"/>
                </a:lnTo>
                <a:lnTo>
                  <a:pt x="3441" y="212"/>
                </a:lnTo>
                <a:lnTo>
                  <a:pt x="3445" y="214"/>
                </a:lnTo>
                <a:lnTo>
                  <a:pt x="3455" y="218"/>
                </a:lnTo>
                <a:lnTo>
                  <a:pt x="3467" y="222"/>
                </a:lnTo>
                <a:lnTo>
                  <a:pt x="3476" y="226"/>
                </a:lnTo>
                <a:lnTo>
                  <a:pt x="3482" y="229"/>
                </a:lnTo>
                <a:lnTo>
                  <a:pt x="3492" y="233"/>
                </a:lnTo>
                <a:lnTo>
                  <a:pt x="3499" y="239"/>
                </a:lnTo>
                <a:lnTo>
                  <a:pt x="3506" y="246"/>
                </a:lnTo>
                <a:lnTo>
                  <a:pt x="3514" y="249"/>
                </a:lnTo>
                <a:lnTo>
                  <a:pt x="3522" y="255"/>
                </a:lnTo>
                <a:lnTo>
                  <a:pt x="3529" y="258"/>
                </a:lnTo>
                <a:lnTo>
                  <a:pt x="3536" y="262"/>
                </a:lnTo>
                <a:lnTo>
                  <a:pt x="3543" y="255"/>
                </a:lnTo>
                <a:lnTo>
                  <a:pt x="3554" y="234"/>
                </a:lnTo>
                <a:lnTo>
                  <a:pt x="3561" y="224"/>
                </a:lnTo>
                <a:lnTo>
                  <a:pt x="3572" y="218"/>
                </a:lnTo>
                <a:lnTo>
                  <a:pt x="3581" y="226"/>
                </a:lnTo>
                <a:lnTo>
                  <a:pt x="3590" y="232"/>
                </a:lnTo>
                <a:lnTo>
                  <a:pt x="3598" y="236"/>
                </a:lnTo>
                <a:lnTo>
                  <a:pt x="3603" y="238"/>
                </a:lnTo>
                <a:lnTo>
                  <a:pt x="3611" y="244"/>
                </a:lnTo>
                <a:lnTo>
                  <a:pt x="3614" y="245"/>
                </a:lnTo>
                <a:lnTo>
                  <a:pt x="3620" y="260"/>
                </a:lnTo>
                <a:lnTo>
                  <a:pt x="3625" y="262"/>
                </a:lnTo>
                <a:lnTo>
                  <a:pt x="3631" y="265"/>
                </a:lnTo>
                <a:lnTo>
                  <a:pt x="3634" y="270"/>
                </a:lnTo>
                <a:lnTo>
                  <a:pt x="3643" y="274"/>
                </a:lnTo>
                <a:lnTo>
                  <a:pt x="3650" y="277"/>
                </a:lnTo>
                <a:lnTo>
                  <a:pt x="3657" y="281"/>
                </a:lnTo>
                <a:lnTo>
                  <a:pt x="3660" y="281"/>
                </a:lnTo>
                <a:lnTo>
                  <a:pt x="3669" y="284"/>
                </a:lnTo>
                <a:lnTo>
                  <a:pt x="3674" y="284"/>
                </a:lnTo>
                <a:lnTo>
                  <a:pt x="3683" y="284"/>
                </a:lnTo>
                <a:lnTo>
                  <a:pt x="3687" y="282"/>
                </a:lnTo>
                <a:lnTo>
                  <a:pt x="3697" y="270"/>
                </a:lnTo>
                <a:lnTo>
                  <a:pt x="3703" y="252"/>
                </a:lnTo>
                <a:lnTo>
                  <a:pt x="3713" y="244"/>
                </a:lnTo>
                <a:lnTo>
                  <a:pt x="3723" y="242"/>
                </a:lnTo>
                <a:lnTo>
                  <a:pt x="3725" y="242"/>
                </a:lnTo>
                <a:lnTo>
                  <a:pt x="3740" y="238"/>
                </a:lnTo>
                <a:lnTo>
                  <a:pt x="3747" y="248"/>
                </a:lnTo>
                <a:lnTo>
                  <a:pt x="3755" y="271"/>
                </a:lnTo>
                <a:lnTo>
                  <a:pt x="3761" y="275"/>
                </a:lnTo>
                <a:lnTo>
                  <a:pt x="3768" y="279"/>
                </a:lnTo>
                <a:lnTo>
                  <a:pt x="3777" y="286"/>
                </a:lnTo>
                <a:lnTo>
                  <a:pt x="3786" y="291"/>
                </a:lnTo>
                <a:lnTo>
                  <a:pt x="3793" y="297"/>
                </a:lnTo>
                <a:lnTo>
                  <a:pt x="3801" y="298"/>
                </a:lnTo>
                <a:lnTo>
                  <a:pt x="3811" y="298"/>
                </a:lnTo>
                <a:lnTo>
                  <a:pt x="3818" y="299"/>
                </a:lnTo>
                <a:lnTo>
                  <a:pt x="3829" y="304"/>
                </a:lnTo>
                <a:lnTo>
                  <a:pt x="3833" y="308"/>
                </a:lnTo>
                <a:lnTo>
                  <a:pt x="3840" y="312"/>
                </a:lnTo>
                <a:lnTo>
                  <a:pt x="3850" y="316"/>
                </a:lnTo>
                <a:lnTo>
                  <a:pt x="3858" y="319"/>
                </a:lnTo>
                <a:lnTo>
                  <a:pt x="3869" y="320"/>
                </a:lnTo>
                <a:lnTo>
                  <a:pt x="3875" y="316"/>
                </a:lnTo>
                <a:lnTo>
                  <a:pt x="3887" y="311"/>
                </a:lnTo>
                <a:lnTo>
                  <a:pt x="3893" y="316"/>
                </a:lnTo>
                <a:lnTo>
                  <a:pt x="3900" y="320"/>
                </a:lnTo>
                <a:lnTo>
                  <a:pt x="3907" y="324"/>
                </a:lnTo>
                <a:lnTo>
                  <a:pt x="3917" y="329"/>
                </a:lnTo>
                <a:lnTo>
                  <a:pt x="3923" y="332"/>
                </a:lnTo>
                <a:lnTo>
                  <a:pt x="3931" y="334"/>
                </a:lnTo>
                <a:lnTo>
                  <a:pt x="3945" y="338"/>
                </a:lnTo>
                <a:lnTo>
                  <a:pt x="3957" y="340"/>
                </a:lnTo>
                <a:lnTo>
                  <a:pt x="3966" y="341"/>
                </a:lnTo>
                <a:lnTo>
                  <a:pt x="3978" y="342"/>
                </a:lnTo>
                <a:lnTo>
                  <a:pt x="3983" y="343"/>
                </a:lnTo>
                <a:lnTo>
                  <a:pt x="3994" y="345"/>
                </a:lnTo>
                <a:lnTo>
                  <a:pt x="4009" y="349"/>
                </a:lnTo>
                <a:lnTo>
                  <a:pt x="4018" y="351"/>
                </a:lnTo>
                <a:lnTo>
                  <a:pt x="4033" y="352"/>
                </a:lnTo>
                <a:lnTo>
                  <a:pt x="4044" y="353"/>
                </a:lnTo>
                <a:lnTo>
                  <a:pt x="4053" y="354"/>
                </a:lnTo>
                <a:lnTo>
                  <a:pt x="4061" y="355"/>
                </a:lnTo>
                <a:lnTo>
                  <a:pt x="4074" y="358"/>
                </a:lnTo>
                <a:lnTo>
                  <a:pt x="4088" y="360"/>
                </a:lnTo>
                <a:lnTo>
                  <a:pt x="4098" y="361"/>
                </a:lnTo>
                <a:lnTo>
                  <a:pt x="4107" y="362"/>
                </a:lnTo>
                <a:lnTo>
                  <a:pt x="4119" y="363"/>
                </a:lnTo>
                <a:lnTo>
                  <a:pt x="4145" y="364"/>
                </a:lnTo>
                <a:lnTo>
                  <a:pt x="4151" y="364"/>
                </a:lnTo>
                <a:lnTo>
                  <a:pt x="4158" y="364"/>
                </a:lnTo>
                <a:lnTo>
                  <a:pt x="4193" y="363"/>
                </a:lnTo>
                <a:lnTo>
                  <a:pt x="4204" y="362"/>
                </a:lnTo>
                <a:lnTo>
                  <a:pt x="4223" y="361"/>
                </a:lnTo>
                <a:lnTo>
                  <a:pt x="4230" y="361"/>
                </a:lnTo>
                <a:lnTo>
                  <a:pt x="4244" y="360"/>
                </a:lnTo>
                <a:lnTo>
                  <a:pt x="4265" y="358"/>
                </a:lnTo>
                <a:lnTo>
                  <a:pt x="4279" y="356"/>
                </a:lnTo>
                <a:lnTo>
                  <a:pt x="4285" y="355"/>
                </a:lnTo>
                <a:lnTo>
                  <a:pt x="4298" y="355"/>
                </a:lnTo>
                <a:lnTo>
                  <a:pt x="4307" y="354"/>
                </a:lnTo>
                <a:lnTo>
                  <a:pt x="4309" y="354"/>
                </a:lnTo>
                <a:lnTo>
                  <a:pt x="4343" y="354"/>
                </a:lnTo>
                <a:lnTo>
                  <a:pt x="4347" y="353"/>
                </a:lnTo>
                <a:lnTo>
                  <a:pt x="4393" y="350"/>
                </a:lnTo>
                <a:lnTo>
                  <a:pt x="4411" y="348"/>
                </a:lnTo>
                <a:lnTo>
                  <a:pt x="4432" y="346"/>
                </a:lnTo>
                <a:lnTo>
                  <a:pt x="4437" y="346"/>
                </a:lnTo>
                <a:lnTo>
                  <a:pt x="4461" y="345"/>
                </a:lnTo>
                <a:lnTo>
                  <a:pt x="4470" y="346"/>
                </a:lnTo>
                <a:lnTo>
                  <a:pt x="4485" y="347"/>
                </a:lnTo>
                <a:lnTo>
                  <a:pt x="4500" y="348"/>
                </a:lnTo>
                <a:lnTo>
                  <a:pt x="4512" y="350"/>
                </a:lnTo>
                <a:lnTo>
                  <a:pt x="4527" y="352"/>
                </a:lnTo>
                <a:lnTo>
                  <a:pt x="4541" y="355"/>
                </a:lnTo>
                <a:lnTo>
                  <a:pt x="4561" y="358"/>
                </a:lnTo>
                <a:lnTo>
                  <a:pt x="4572" y="360"/>
                </a:lnTo>
                <a:lnTo>
                  <a:pt x="4582" y="361"/>
                </a:lnTo>
                <a:lnTo>
                  <a:pt x="4604" y="361"/>
                </a:lnTo>
                <a:lnTo>
                  <a:pt x="4612" y="361"/>
                </a:lnTo>
                <a:lnTo>
                  <a:pt x="4626" y="360"/>
                </a:lnTo>
                <a:lnTo>
                  <a:pt x="4641" y="360"/>
                </a:lnTo>
                <a:lnTo>
                  <a:pt x="4658" y="360"/>
                </a:lnTo>
                <a:lnTo>
                  <a:pt x="4666" y="358"/>
                </a:lnTo>
                <a:lnTo>
                  <a:pt x="4681" y="355"/>
                </a:lnTo>
                <a:lnTo>
                  <a:pt x="4693" y="350"/>
                </a:lnTo>
                <a:lnTo>
                  <a:pt x="4711" y="342"/>
                </a:lnTo>
                <a:lnTo>
                  <a:pt x="4721" y="339"/>
                </a:lnTo>
                <a:lnTo>
                  <a:pt x="4742" y="317"/>
                </a:lnTo>
                <a:lnTo>
                  <a:pt x="4760" y="292"/>
                </a:lnTo>
                <a:lnTo>
                  <a:pt x="4772" y="279"/>
                </a:lnTo>
                <a:lnTo>
                  <a:pt x="4783" y="274"/>
                </a:lnTo>
                <a:lnTo>
                  <a:pt x="4791" y="286"/>
                </a:lnTo>
                <a:lnTo>
                  <a:pt x="4797" y="290"/>
                </a:lnTo>
                <a:lnTo>
                  <a:pt x="4802" y="292"/>
                </a:lnTo>
                <a:lnTo>
                  <a:pt x="4808" y="296"/>
                </a:lnTo>
                <a:lnTo>
                  <a:pt x="4818" y="299"/>
                </a:lnTo>
                <a:lnTo>
                  <a:pt x="4824" y="302"/>
                </a:lnTo>
                <a:lnTo>
                  <a:pt x="4834" y="309"/>
                </a:lnTo>
                <a:lnTo>
                  <a:pt x="4841" y="312"/>
                </a:lnTo>
                <a:lnTo>
                  <a:pt x="4848" y="319"/>
                </a:lnTo>
                <a:lnTo>
                  <a:pt x="4852" y="321"/>
                </a:lnTo>
                <a:lnTo>
                  <a:pt x="4861" y="325"/>
                </a:lnTo>
                <a:lnTo>
                  <a:pt x="4867" y="332"/>
                </a:lnTo>
                <a:lnTo>
                  <a:pt x="4875" y="336"/>
                </a:lnTo>
                <a:lnTo>
                  <a:pt x="4883" y="340"/>
                </a:lnTo>
                <a:lnTo>
                  <a:pt x="4890" y="342"/>
                </a:lnTo>
                <a:lnTo>
                  <a:pt x="4900" y="347"/>
                </a:lnTo>
                <a:lnTo>
                  <a:pt x="4907" y="349"/>
                </a:lnTo>
                <a:lnTo>
                  <a:pt x="4920" y="353"/>
                </a:lnTo>
                <a:lnTo>
                  <a:pt x="4930" y="347"/>
                </a:lnTo>
                <a:lnTo>
                  <a:pt x="4939" y="337"/>
                </a:lnTo>
                <a:lnTo>
                  <a:pt x="4948" y="336"/>
                </a:lnTo>
                <a:lnTo>
                  <a:pt x="4954" y="336"/>
                </a:lnTo>
                <a:lnTo>
                  <a:pt x="4960" y="336"/>
                </a:lnTo>
                <a:lnTo>
                  <a:pt x="4964" y="336"/>
                </a:lnTo>
                <a:lnTo>
                  <a:pt x="4968" y="336"/>
                </a:lnTo>
                <a:lnTo>
                  <a:pt x="4978" y="336"/>
                </a:lnTo>
                <a:lnTo>
                  <a:pt x="4982" y="328"/>
                </a:lnTo>
                <a:lnTo>
                  <a:pt x="4994" y="313"/>
                </a:lnTo>
                <a:lnTo>
                  <a:pt x="5005" y="299"/>
                </a:lnTo>
                <a:lnTo>
                  <a:pt x="5014" y="287"/>
                </a:lnTo>
                <a:lnTo>
                  <a:pt x="5027" y="270"/>
                </a:lnTo>
                <a:lnTo>
                  <a:pt x="5038" y="256"/>
                </a:lnTo>
                <a:lnTo>
                  <a:pt x="5047" y="243"/>
                </a:lnTo>
                <a:lnTo>
                  <a:pt x="5059" y="226"/>
                </a:lnTo>
                <a:lnTo>
                  <a:pt x="5076" y="208"/>
                </a:lnTo>
                <a:lnTo>
                  <a:pt x="5095" y="208"/>
                </a:lnTo>
                <a:lnTo>
                  <a:pt x="5111" y="204"/>
                </a:lnTo>
                <a:lnTo>
                  <a:pt x="5129" y="197"/>
                </a:lnTo>
                <a:lnTo>
                  <a:pt x="5151" y="185"/>
                </a:lnTo>
                <a:lnTo>
                  <a:pt x="5170" y="178"/>
                </a:lnTo>
                <a:lnTo>
                  <a:pt x="5195" y="198"/>
                </a:lnTo>
                <a:lnTo>
                  <a:pt x="5204" y="245"/>
                </a:lnTo>
                <a:lnTo>
                  <a:pt x="5214" y="250"/>
                </a:lnTo>
                <a:lnTo>
                  <a:pt x="5222" y="255"/>
                </a:lnTo>
                <a:lnTo>
                  <a:pt x="5231" y="260"/>
                </a:lnTo>
                <a:lnTo>
                  <a:pt x="5236" y="272"/>
                </a:lnTo>
                <a:lnTo>
                  <a:pt x="5240" y="273"/>
                </a:lnTo>
                <a:lnTo>
                  <a:pt x="5249" y="274"/>
                </a:lnTo>
                <a:lnTo>
                  <a:pt x="5253" y="274"/>
                </a:lnTo>
                <a:lnTo>
                  <a:pt x="5259" y="275"/>
                </a:lnTo>
                <a:lnTo>
                  <a:pt x="5262" y="275"/>
                </a:lnTo>
                <a:lnTo>
                  <a:pt x="5269" y="276"/>
                </a:lnTo>
                <a:lnTo>
                  <a:pt x="5273" y="277"/>
                </a:lnTo>
                <a:lnTo>
                  <a:pt x="5280" y="278"/>
                </a:lnTo>
                <a:lnTo>
                  <a:pt x="5288" y="281"/>
                </a:lnTo>
                <a:lnTo>
                  <a:pt x="5300" y="287"/>
                </a:lnTo>
                <a:lnTo>
                  <a:pt x="5313" y="292"/>
                </a:lnTo>
                <a:lnTo>
                  <a:pt x="5319" y="296"/>
                </a:lnTo>
                <a:lnTo>
                  <a:pt x="5332" y="316"/>
                </a:lnTo>
                <a:lnTo>
                  <a:pt x="5342" y="319"/>
                </a:lnTo>
                <a:lnTo>
                  <a:pt x="5353" y="322"/>
                </a:lnTo>
                <a:lnTo>
                  <a:pt x="5372" y="328"/>
                </a:lnTo>
                <a:lnTo>
                  <a:pt x="5385" y="330"/>
                </a:lnTo>
                <a:lnTo>
                  <a:pt x="5390" y="332"/>
                </a:lnTo>
                <a:lnTo>
                  <a:pt x="5394" y="333"/>
                </a:lnTo>
                <a:lnTo>
                  <a:pt x="5403" y="334"/>
                </a:lnTo>
                <a:lnTo>
                  <a:pt x="5407" y="334"/>
                </a:lnTo>
                <a:lnTo>
                  <a:pt x="5413" y="335"/>
                </a:lnTo>
                <a:lnTo>
                  <a:pt x="5421" y="336"/>
                </a:lnTo>
                <a:lnTo>
                  <a:pt x="5433" y="337"/>
                </a:lnTo>
                <a:lnTo>
                  <a:pt x="5445" y="338"/>
                </a:lnTo>
                <a:lnTo>
                  <a:pt x="5456" y="337"/>
                </a:lnTo>
                <a:lnTo>
                  <a:pt x="5469" y="337"/>
                </a:lnTo>
                <a:lnTo>
                  <a:pt x="5480" y="337"/>
                </a:lnTo>
                <a:lnTo>
                  <a:pt x="5489" y="337"/>
                </a:lnTo>
                <a:lnTo>
                  <a:pt x="5500" y="337"/>
                </a:lnTo>
                <a:lnTo>
                  <a:pt x="5504" y="337"/>
                </a:lnTo>
                <a:lnTo>
                  <a:pt x="5510" y="337"/>
                </a:lnTo>
                <a:lnTo>
                  <a:pt x="5517" y="337"/>
                </a:lnTo>
                <a:lnTo>
                  <a:pt x="5525" y="335"/>
                </a:lnTo>
                <a:lnTo>
                  <a:pt x="5532" y="333"/>
                </a:lnTo>
                <a:lnTo>
                  <a:pt x="5535" y="333"/>
                </a:lnTo>
                <a:lnTo>
                  <a:pt x="5541" y="330"/>
                </a:lnTo>
                <a:lnTo>
                  <a:pt x="5549" y="328"/>
                </a:lnTo>
                <a:lnTo>
                  <a:pt x="5560" y="328"/>
                </a:lnTo>
                <a:lnTo>
                  <a:pt x="5563" y="328"/>
                </a:lnTo>
                <a:lnTo>
                  <a:pt x="5572" y="327"/>
                </a:lnTo>
                <a:lnTo>
                  <a:pt x="5576" y="326"/>
                </a:lnTo>
                <a:lnTo>
                  <a:pt x="5581" y="325"/>
                </a:lnTo>
                <a:lnTo>
                  <a:pt x="5586" y="325"/>
                </a:lnTo>
                <a:lnTo>
                  <a:pt x="5595" y="324"/>
                </a:lnTo>
                <a:lnTo>
                  <a:pt x="5603" y="323"/>
                </a:lnTo>
                <a:lnTo>
                  <a:pt x="5610" y="322"/>
                </a:lnTo>
                <a:lnTo>
                  <a:pt x="5614" y="322"/>
                </a:lnTo>
                <a:lnTo>
                  <a:pt x="5621" y="323"/>
                </a:lnTo>
                <a:lnTo>
                  <a:pt x="5626" y="325"/>
                </a:lnTo>
                <a:lnTo>
                  <a:pt x="5636" y="329"/>
                </a:lnTo>
                <a:lnTo>
                  <a:pt x="5648" y="334"/>
                </a:lnTo>
                <a:lnTo>
                  <a:pt x="5655" y="335"/>
                </a:lnTo>
                <a:lnTo>
                  <a:pt x="5662" y="336"/>
                </a:lnTo>
                <a:lnTo>
                  <a:pt x="5666" y="336"/>
                </a:lnTo>
                <a:lnTo>
                  <a:pt x="5677" y="337"/>
                </a:lnTo>
                <a:lnTo>
                  <a:pt x="5689" y="337"/>
                </a:lnTo>
                <a:lnTo>
                  <a:pt x="5696" y="337"/>
                </a:lnTo>
                <a:lnTo>
                  <a:pt x="5706" y="338"/>
                </a:lnTo>
                <a:lnTo>
                  <a:pt x="5722" y="338"/>
                </a:lnTo>
                <a:lnTo>
                  <a:pt x="5726" y="338"/>
                </a:lnTo>
                <a:lnTo>
                  <a:pt x="5730" y="337"/>
                </a:lnTo>
                <a:lnTo>
                  <a:pt x="5737" y="336"/>
                </a:lnTo>
                <a:lnTo>
                  <a:pt x="5741" y="336"/>
                </a:lnTo>
                <a:lnTo>
                  <a:pt x="5748" y="334"/>
                </a:lnTo>
                <a:lnTo>
                  <a:pt x="5754" y="333"/>
                </a:lnTo>
                <a:lnTo>
                  <a:pt x="5760" y="333"/>
                </a:lnTo>
                <a:lnTo>
                  <a:pt x="5765" y="332"/>
                </a:lnTo>
                <a:lnTo>
                  <a:pt x="5776" y="330"/>
                </a:lnTo>
                <a:lnTo>
                  <a:pt x="5786" y="328"/>
                </a:lnTo>
                <a:lnTo>
                  <a:pt x="5802" y="332"/>
                </a:lnTo>
                <a:lnTo>
                  <a:pt x="5820" y="335"/>
                </a:lnTo>
                <a:lnTo>
                  <a:pt x="5833" y="334"/>
                </a:lnTo>
                <a:lnTo>
                  <a:pt x="5864" y="333"/>
                </a:lnTo>
                <a:lnTo>
                  <a:pt x="5877" y="330"/>
                </a:lnTo>
                <a:lnTo>
                  <a:pt x="5897" y="327"/>
                </a:lnTo>
                <a:lnTo>
                  <a:pt x="5916" y="327"/>
                </a:lnTo>
                <a:lnTo>
                  <a:pt x="5935" y="327"/>
                </a:lnTo>
                <a:lnTo>
                  <a:pt x="5958" y="327"/>
                </a:lnTo>
                <a:lnTo>
                  <a:pt x="5969" y="327"/>
                </a:lnTo>
                <a:lnTo>
                  <a:pt x="5980" y="328"/>
                </a:lnTo>
                <a:lnTo>
                  <a:pt x="6007" y="323"/>
                </a:lnTo>
                <a:lnTo>
                  <a:pt x="6022" y="319"/>
                </a:lnTo>
                <a:lnTo>
                  <a:pt x="6050" y="311"/>
                </a:lnTo>
                <a:lnTo>
                  <a:pt x="6062" y="309"/>
                </a:lnTo>
                <a:lnTo>
                  <a:pt x="6079" y="308"/>
                </a:lnTo>
                <a:lnTo>
                  <a:pt x="6107" y="295"/>
                </a:lnTo>
                <a:lnTo>
                  <a:pt x="6126" y="277"/>
                </a:lnTo>
                <a:lnTo>
                  <a:pt x="6140" y="270"/>
                </a:lnTo>
                <a:lnTo>
                  <a:pt x="6164" y="257"/>
                </a:lnTo>
                <a:lnTo>
                  <a:pt x="6179" y="250"/>
                </a:lnTo>
                <a:lnTo>
                  <a:pt x="6197" y="240"/>
                </a:lnTo>
                <a:lnTo>
                  <a:pt x="6218" y="226"/>
                </a:lnTo>
                <a:lnTo>
                  <a:pt x="6228" y="222"/>
                </a:lnTo>
                <a:lnTo>
                  <a:pt x="6242" y="210"/>
                </a:lnTo>
                <a:lnTo>
                  <a:pt x="6260" y="180"/>
                </a:lnTo>
                <a:lnTo>
                  <a:pt x="6274" y="165"/>
                </a:lnTo>
                <a:lnTo>
                  <a:pt x="6282" y="155"/>
                </a:lnTo>
                <a:lnTo>
                  <a:pt x="6297" y="132"/>
                </a:lnTo>
                <a:lnTo>
                  <a:pt x="6306" y="121"/>
                </a:lnTo>
                <a:lnTo>
                  <a:pt x="6324" y="119"/>
                </a:lnTo>
                <a:lnTo>
                  <a:pt x="6335" y="122"/>
                </a:lnTo>
                <a:lnTo>
                  <a:pt x="6351" y="123"/>
                </a:lnTo>
                <a:lnTo>
                  <a:pt x="6367" y="129"/>
                </a:lnTo>
                <a:lnTo>
                  <a:pt x="6383" y="123"/>
                </a:lnTo>
                <a:lnTo>
                  <a:pt x="6399" y="131"/>
                </a:lnTo>
                <a:lnTo>
                  <a:pt x="6421" y="134"/>
                </a:lnTo>
                <a:lnTo>
                  <a:pt x="6425" y="135"/>
                </a:lnTo>
                <a:lnTo>
                  <a:pt x="6437" y="137"/>
                </a:lnTo>
                <a:lnTo>
                  <a:pt x="6455" y="144"/>
                </a:lnTo>
                <a:lnTo>
                  <a:pt x="6472" y="148"/>
                </a:lnTo>
                <a:lnTo>
                  <a:pt x="6485" y="154"/>
                </a:lnTo>
                <a:lnTo>
                  <a:pt x="6499" y="156"/>
                </a:lnTo>
                <a:lnTo>
                  <a:pt x="6514" y="160"/>
                </a:lnTo>
                <a:lnTo>
                  <a:pt x="6531" y="166"/>
                </a:lnTo>
                <a:lnTo>
                  <a:pt x="6539" y="177"/>
                </a:lnTo>
                <a:lnTo>
                  <a:pt x="6552" y="183"/>
                </a:lnTo>
                <a:lnTo>
                  <a:pt x="6567" y="185"/>
                </a:lnTo>
                <a:lnTo>
                  <a:pt x="6585" y="180"/>
                </a:lnTo>
                <a:lnTo>
                  <a:pt x="6597" y="185"/>
                </a:lnTo>
                <a:lnTo>
                  <a:pt x="6617" y="196"/>
                </a:lnTo>
                <a:lnTo>
                  <a:pt x="6639" y="205"/>
                </a:lnTo>
                <a:lnTo>
                  <a:pt x="6653" y="208"/>
                </a:lnTo>
                <a:lnTo>
                  <a:pt x="6670" y="210"/>
                </a:lnTo>
                <a:lnTo>
                  <a:pt x="6687" y="212"/>
                </a:lnTo>
                <a:lnTo>
                  <a:pt x="6705" y="213"/>
                </a:lnTo>
                <a:lnTo>
                  <a:pt x="6721" y="212"/>
                </a:lnTo>
                <a:lnTo>
                  <a:pt x="6734" y="210"/>
                </a:lnTo>
                <a:lnTo>
                  <a:pt x="6753" y="213"/>
                </a:lnTo>
                <a:lnTo>
                  <a:pt x="6759" y="213"/>
                </a:lnTo>
                <a:lnTo>
                  <a:pt x="6768" y="214"/>
                </a:lnTo>
                <a:lnTo>
                  <a:pt x="6780" y="222"/>
                </a:lnTo>
                <a:lnTo>
                  <a:pt x="6788" y="221"/>
                </a:lnTo>
                <a:lnTo>
                  <a:pt x="6804" y="217"/>
                </a:lnTo>
                <a:lnTo>
                  <a:pt x="6827" y="217"/>
                </a:lnTo>
                <a:lnTo>
                  <a:pt x="6834" y="217"/>
                </a:lnTo>
                <a:lnTo>
                  <a:pt x="6840" y="231"/>
                </a:lnTo>
                <a:lnTo>
                  <a:pt x="6865" y="232"/>
                </a:lnTo>
                <a:lnTo>
                  <a:pt x="6888" y="230"/>
                </a:lnTo>
                <a:lnTo>
                  <a:pt x="6902" y="229"/>
                </a:lnTo>
                <a:lnTo>
                  <a:pt x="6917" y="223"/>
                </a:lnTo>
                <a:lnTo>
                  <a:pt x="6936" y="213"/>
                </a:lnTo>
                <a:lnTo>
                  <a:pt x="6956" y="204"/>
                </a:lnTo>
                <a:lnTo>
                  <a:pt x="6975" y="200"/>
                </a:lnTo>
                <a:lnTo>
                  <a:pt x="6990" y="199"/>
                </a:lnTo>
                <a:lnTo>
                  <a:pt x="7016" y="196"/>
                </a:lnTo>
                <a:lnTo>
                  <a:pt x="7032" y="194"/>
                </a:lnTo>
                <a:lnTo>
                  <a:pt x="7045" y="190"/>
                </a:lnTo>
                <a:lnTo>
                  <a:pt x="7059" y="184"/>
                </a:lnTo>
                <a:lnTo>
                  <a:pt x="7068" y="177"/>
                </a:lnTo>
                <a:lnTo>
                  <a:pt x="7079" y="171"/>
                </a:lnTo>
                <a:lnTo>
                  <a:pt x="7092" y="162"/>
                </a:lnTo>
                <a:lnTo>
                  <a:pt x="7098" y="146"/>
                </a:lnTo>
                <a:lnTo>
                  <a:pt x="7114" y="102"/>
                </a:lnTo>
                <a:lnTo>
                  <a:pt x="7126" y="101"/>
                </a:lnTo>
                <a:lnTo>
                  <a:pt x="7138" y="90"/>
                </a:lnTo>
                <a:lnTo>
                  <a:pt x="7151" y="92"/>
                </a:lnTo>
                <a:lnTo>
                  <a:pt x="7159" y="84"/>
                </a:lnTo>
                <a:lnTo>
                  <a:pt x="7171" y="79"/>
                </a:lnTo>
                <a:lnTo>
                  <a:pt x="7183" y="81"/>
                </a:lnTo>
                <a:lnTo>
                  <a:pt x="7190" y="79"/>
                </a:lnTo>
                <a:lnTo>
                  <a:pt x="7200" y="74"/>
                </a:lnTo>
                <a:lnTo>
                  <a:pt x="7209" y="72"/>
                </a:lnTo>
                <a:lnTo>
                  <a:pt x="7213" y="74"/>
                </a:lnTo>
                <a:lnTo>
                  <a:pt x="7222" y="76"/>
                </a:lnTo>
                <a:lnTo>
                  <a:pt x="7232" y="81"/>
                </a:lnTo>
                <a:lnTo>
                  <a:pt x="7243" y="89"/>
                </a:lnTo>
                <a:lnTo>
                  <a:pt x="7254" y="95"/>
                </a:lnTo>
                <a:lnTo>
                  <a:pt x="7265" y="103"/>
                </a:lnTo>
                <a:lnTo>
                  <a:pt x="7275" y="108"/>
                </a:lnTo>
                <a:lnTo>
                  <a:pt x="7285" y="113"/>
                </a:lnTo>
                <a:lnTo>
                  <a:pt x="7300" y="114"/>
                </a:lnTo>
                <a:lnTo>
                  <a:pt x="7314" y="116"/>
                </a:lnTo>
                <a:lnTo>
                  <a:pt x="7324" y="106"/>
                </a:lnTo>
                <a:lnTo>
                  <a:pt x="7333" y="98"/>
                </a:lnTo>
                <a:lnTo>
                  <a:pt x="7347" y="97"/>
                </a:lnTo>
                <a:lnTo>
                  <a:pt x="7368" y="104"/>
                </a:lnTo>
                <a:lnTo>
                  <a:pt x="7378" y="94"/>
                </a:lnTo>
                <a:lnTo>
                  <a:pt x="7387" y="83"/>
                </a:lnTo>
                <a:lnTo>
                  <a:pt x="7402" y="63"/>
                </a:lnTo>
                <a:lnTo>
                  <a:pt x="7409" y="54"/>
                </a:lnTo>
                <a:lnTo>
                  <a:pt x="7418" y="48"/>
                </a:lnTo>
                <a:lnTo>
                  <a:pt x="7432" y="27"/>
                </a:lnTo>
                <a:lnTo>
                  <a:pt x="7443" y="26"/>
                </a:lnTo>
                <a:lnTo>
                  <a:pt x="7452" y="25"/>
                </a:lnTo>
                <a:lnTo>
                  <a:pt x="7460" y="26"/>
                </a:lnTo>
                <a:lnTo>
                  <a:pt x="7470" y="26"/>
                </a:lnTo>
                <a:lnTo>
                  <a:pt x="7478" y="26"/>
                </a:lnTo>
                <a:lnTo>
                  <a:pt x="7486" y="26"/>
                </a:lnTo>
                <a:lnTo>
                  <a:pt x="7501" y="27"/>
                </a:lnTo>
                <a:lnTo>
                  <a:pt x="7511" y="38"/>
                </a:lnTo>
                <a:lnTo>
                  <a:pt x="7525" y="40"/>
                </a:lnTo>
                <a:lnTo>
                  <a:pt x="7538" y="41"/>
                </a:lnTo>
                <a:lnTo>
                  <a:pt x="7551" y="44"/>
                </a:lnTo>
                <a:lnTo>
                  <a:pt x="7559" y="50"/>
                </a:lnTo>
                <a:lnTo>
                  <a:pt x="7563" y="50"/>
                </a:lnTo>
                <a:lnTo>
                  <a:pt x="7570" y="50"/>
                </a:lnTo>
                <a:lnTo>
                  <a:pt x="7578" y="59"/>
                </a:lnTo>
                <a:lnTo>
                  <a:pt x="7594" y="56"/>
                </a:lnTo>
                <a:lnTo>
                  <a:pt x="7607" y="54"/>
                </a:lnTo>
                <a:lnTo>
                  <a:pt x="7618" y="57"/>
                </a:lnTo>
                <a:lnTo>
                  <a:pt x="7628" y="62"/>
                </a:lnTo>
                <a:lnTo>
                  <a:pt x="7647" y="67"/>
                </a:lnTo>
                <a:lnTo>
                  <a:pt x="7660" y="51"/>
                </a:lnTo>
                <a:lnTo>
                  <a:pt x="7670" y="54"/>
                </a:lnTo>
                <a:lnTo>
                  <a:pt x="7687" y="55"/>
                </a:lnTo>
                <a:lnTo>
                  <a:pt x="7704" y="58"/>
                </a:lnTo>
                <a:lnTo>
                  <a:pt x="7716" y="59"/>
                </a:lnTo>
                <a:lnTo>
                  <a:pt x="7732" y="52"/>
                </a:lnTo>
                <a:lnTo>
                  <a:pt x="7751" y="54"/>
                </a:lnTo>
                <a:lnTo>
                  <a:pt x="7771" y="56"/>
                </a:lnTo>
                <a:lnTo>
                  <a:pt x="7793" y="57"/>
                </a:lnTo>
                <a:lnTo>
                  <a:pt x="7819" y="58"/>
                </a:lnTo>
                <a:lnTo>
                  <a:pt x="7840" y="59"/>
                </a:lnTo>
                <a:lnTo>
                  <a:pt x="7850" y="59"/>
                </a:lnTo>
                <a:lnTo>
                  <a:pt x="7876" y="59"/>
                </a:lnTo>
                <a:lnTo>
                  <a:pt x="7895" y="59"/>
                </a:lnTo>
                <a:lnTo>
                  <a:pt x="7908" y="61"/>
                </a:lnTo>
                <a:lnTo>
                  <a:pt x="7938" y="57"/>
                </a:lnTo>
                <a:lnTo>
                  <a:pt x="7958" y="56"/>
                </a:lnTo>
                <a:lnTo>
                  <a:pt x="7973" y="55"/>
                </a:lnTo>
                <a:lnTo>
                  <a:pt x="7985" y="54"/>
                </a:lnTo>
                <a:lnTo>
                  <a:pt x="7996" y="49"/>
                </a:lnTo>
                <a:lnTo>
                  <a:pt x="8014" y="45"/>
                </a:lnTo>
                <a:lnTo>
                  <a:pt x="8028" y="45"/>
                </a:lnTo>
                <a:lnTo>
                  <a:pt x="8048" y="44"/>
                </a:lnTo>
                <a:lnTo>
                  <a:pt x="8073" y="41"/>
                </a:lnTo>
                <a:lnTo>
                  <a:pt x="8102" y="39"/>
                </a:lnTo>
                <a:lnTo>
                  <a:pt x="8121" y="37"/>
                </a:lnTo>
                <a:lnTo>
                  <a:pt x="8135" y="38"/>
                </a:lnTo>
                <a:lnTo>
                  <a:pt x="8148" y="36"/>
                </a:lnTo>
                <a:lnTo>
                  <a:pt x="8161" y="33"/>
                </a:lnTo>
                <a:lnTo>
                  <a:pt x="8175" y="32"/>
                </a:lnTo>
                <a:lnTo>
                  <a:pt x="8186" y="31"/>
                </a:lnTo>
                <a:lnTo>
                  <a:pt x="8195" y="29"/>
                </a:lnTo>
                <a:lnTo>
                  <a:pt x="8206" y="29"/>
                </a:lnTo>
                <a:lnTo>
                  <a:pt x="8221" y="29"/>
                </a:lnTo>
                <a:lnTo>
                  <a:pt x="8229" y="29"/>
                </a:lnTo>
                <a:lnTo>
                  <a:pt x="8243" y="26"/>
                </a:lnTo>
                <a:lnTo>
                  <a:pt x="8254" y="25"/>
                </a:lnTo>
                <a:lnTo>
                  <a:pt x="8264" y="24"/>
                </a:lnTo>
                <a:lnTo>
                  <a:pt x="8277" y="20"/>
                </a:lnTo>
                <a:lnTo>
                  <a:pt x="8292" y="19"/>
                </a:lnTo>
                <a:lnTo>
                  <a:pt x="8308" y="17"/>
                </a:lnTo>
                <a:lnTo>
                  <a:pt x="8320" y="15"/>
                </a:lnTo>
                <a:lnTo>
                  <a:pt x="8335" y="14"/>
                </a:lnTo>
                <a:lnTo>
                  <a:pt x="8349" y="12"/>
                </a:lnTo>
                <a:lnTo>
                  <a:pt x="8366" y="8"/>
                </a:lnTo>
                <a:lnTo>
                  <a:pt x="8402" y="3"/>
                </a:lnTo>
                <a:lnTo>
                  <a:pt x="8426" y="0"/>
                </a:lnTo>
                <a:lnTo>
                  <a:pt x="8426" y="5"/>
                </a:lnTo>
                <a:lnTo>
                  <a:pt x="8402" y="17"/>
                </a:lnTo>
                <a:lnTo>
                  <a:pt x="8366" y="23"/>
                </a:lnTo>
                <a:lnTo>
                  <a:pt x="8349" y="26"/>
                </a:lnTo>
                <a:lnTo>
                  <a:pt x="8335" y="28"/>
                </a:lnTo>
                <a:lnTo>
                  <a:pt x="8320" y="31"/>
                </a:lnTo>
                <a:lnTo>
                  <a:pt x="8308" y="33"/>
                </a:lnTo>
                <a:lnTo>
                  <a:pt x="8292" y="36"/>
                </a:lnTo>
                <a:lnTo>
                  <a:pt x="8277" y="37"/>
                </a:lnTo>
                <a:lnTo>
                  <a:pt x="8264" y="39"/>
                </a:lnTo>
                <a:lnTo>
                  <a:pt x="8254" y="40"/>
                </a:lnTo>
                <a:lnTo>
                  <a:pt x="8243" y="40"/>
                </a:lnTo>
                <a:lnTo>
                  <a:pt x="8229" y="42"/>
                </a:lnTo>
                <a:lnTo>
                  <a:pt x="8221" y="43"/>
                </a:lnTo>
                <a:lnTo>
                  <a:pt x="8206" y="45"/>
                </a:lnTo>
                <a:lnTo>
                  <a:pt x="8195" y="49"/>
                </a:lnTo>
                <a:lnTo>
                  <a:pt x="8186" y="53"/>
                </a:lnTo>
                <a:lnTo>
                  <a:pt x="8175" y="55"/>
                </a:lnTo>
                <a:lnTo>
                  <a:pt x="8161" y="57"/>
                </a:lnTo>
                <a:lnTo>
                  <a:pt x="8148" y="59"/>
                </a:lnTo>
                <a:lnTo>
                  <a:pt x="8135" y="62"/>
                </a:lnTo>
                <a:lnTo>
                  <a:pt x="8121" y="63"/>
                </a:lnTo>
                <a:lnTo>
                  <a:pt x="8102" y="66"/>
                </a:lnTo>
                <a:lnTo>
                  <a:pt x="8073" y="68"/>
                </a:lnTo>
                <a:lnTo>
                  <a:pt x="8048" y="72"/>
                </a:lnTo>
                <a:lnTo>
                  <a:pt x="8028" y="76"/>
                </a:lnTo>
                <a:lnTo>
                  <a:pt x="8014" y="77"/>
                </a:lnTo>
                <a:lnTo>
                  <a:pt x="7996" y="79"/>
                </a:lnTo>
                <a:lnTo>
                  <a:pt x="7985" y="87"/>
                </a:lnTo>
                <a:lnTo>
                  <a:pt x="7973" y="98"/>
                </a:lnTo>
                <a:lnTo>
                  <a:pt x="7958" y="103"/>
                </a:lnTo>
                <a:lnTo>
                  <a:pt x="7938" y="102"/>
                </a:lnTo>
                <a:lnTo>
                  <a:pt x="7908" y="104"/>
                </a:lnTo>
                <a:lnTo>
                  <a:pt x="7895" y="104"/>
                </a:lnTo>
                <a:lnTo>
                  <a:pt x="7876" y="104"/>
                </a:lnTo>
                <a:lnTo>
                  <a:pt x="7850" y="104"/>
                </a:lnTo>
                <a:lnTo>
                  <a:pt x="7840" y="104"/>
                </a:lnTo>
                <a:lnTo>
                  <a:pt x="7819" y="104"/>
                </a:lnTo>
                <a:lnTo>
                  <a:pt x="7793" y="104"/>
                </a:lnTo>
                <a:lnTo>
                  <a:pt x="7771" y="103"/>
                </a:lnTo>
                <a:lnTo>
                  <a:pt x="7751" y="102"/>
                </a:lnTo>
                <a:lnTo>
                  <a:pt x="7732" y="101"/>
                </a:lnTo>
                <a:lnTo>
                  <a:pt x="7716" y="101"/>
                </a:lnTo>
                <a:lnTo>
                  <a:pt x="7704" y="102"/>
                </a:lnTo>
                <a:lnTo>
                  <a:pt x="7687" y="103"/>
                </a:lnTo>
                <a:lnTo>
                  <a:pt x="7670" y="101"/>
                </a:lnTo>
                <a:lnTo>
                  <a:pt x="7660" y="101"/>
                </a:lnTo>
                <a:lnTo>
                  <a:pt x="7647" y="100"/>
                </a:lnTo>
                <a:lnTo>
                  <a:pt x="7628" y="98"/>
                </a:lnTo>
                <a:lnTo>
                  <a:pt x="7618" y="98"/>
                </a:lnTo>
                <a:lnTo>
                  <a:pt x="7607" y="96"/>
                </a:lnTo>
                <a:lnTo>
                  <a:pt x="7594" y="95"/>
                </a:lnTo>
                <a:lnTo>
                  <a:pt x="7578" y="97"/>
                </a:lnTo>
                <a:lnTo>
                  <a:pt x="7570" y="95"/>
                </a:lnTo>
                <a:lnTo>
                  <a:pt x="7563" y="93"/>
                </a:lnTo>
                <a:lnTo>
                  <a:pt x="7559" y="91"/>
                </a:lnTo>
                <a:lnTo>
                  <a:pt x="7551" y="88"/>
                </a:lnTo>
                <a:lnTo>
                  <a:pt x="7538" y="81"/>
                </a:lnTo>
                <a:lnTo>
                  <a:pt x="7525" y="81"/>
                </a:lnTo>
                <a:lnTo>
                  <a:pt x="7511" y="76"/>
                </a:lnTo>
                <a:lnTo>
                  <a:pt x="7501" y="75"/>
                </a:lnTo>
                <a:lnTo>
                  <a:pt x="7486" y="74"/>
                </a:lnTo>
                <a:lnTo>
                  <a:pt x="7478" y="72"/>
                </a:lnTo>
                <a:lnTo>
                  <a:pt x="7470" y="72"/>
                </a:lnTo>
                <a:lnTo>
                  <a:pt x="7460" y="74"/>
                </a:lnTo>
                <a:lnTo>
                  <a:pt x="7452" y="72"/>
                </a:lnTo>
                <a:lnTo>
                  <a:pt x="7443" y="70"/>
                </a:lnTo>
                <a:lnTo>
                  <a:pt x="7432" y="67"/>
                </a:lnTo>
                <a:lnTo>
                  <a:pt x="7418" y="57"/>
                </a:lnTo>
                <a:lnTo>
                  <a:pt x="7409" y="54"/>
                </a:lnTo>
                <a:lnTo>
                  <a:pt x="7402" y="63"/>
                </a:lnTo>
                <a:lnTo>
                  <a:pt x="7387" y="83"/>
                </a:lnTo>
                <a:lnTo>
                  <a:pt x="7378" y="94"/>
                </a:lnTo>
                <a:lnTo>
                  <a:pt x="7368" y="106"/>
                </a:lnTo>
                <a:lnTo>
                  <a:pt x="7347" y="127"/>
                </a:lnTo>
                <a:lnTo>
                  <a:pt x="7333" y="137"/>
                </a:lnTo>
                <a:lnTo>
                  <a:pt x="7324" y="141"/>
                </a:lnTo>
                <a:lnTo>
                  <a:pt x="7314" y="140"/>
                </a:lnTo>
                <a:lnTo>
                  <a:pt x="7300" y="134"/>
                </a:lnTo>
                <a:lnTo>
                  <a:pt x="7285" y="128"/>
                </a:lnTo>
                <a:lnTo>
                  <a:pt x="7275" y="134"/>
                </a:lnTo>
                <a:lnTo>
                  <a:pt x="7265" y="135"/>
                </a:lnTo>
                <a:lnTo>
                  <a:pt x="7254" y="130"/>
                </a:lnTo>
                <a:lnTo>
                  <a:pt x="7243" y="121"/>
                </a:lnTo>
                <a:lnTo>
                  <a:pt x="7232" y="114"/>
                </a:lnTo>
                <a:lnTo>
                  <a:pt x="7222" y="103"/>
                </a:lnTo>
                <a:lnTo>
                  <a:pt x="7213" y="95"/>
                </a:lnTo>
                <a:lnTo>
                  <a:pt x="7209" y="91"/>
                </a:lnTo>
                <a:lnTo>
                  <a:pt x="7200" y="85"/>
                </a:lnTo>
                <a:lnTo>
                  <a:pt x="7190" y="81"/>
                </a:lnTo>
                <a:lnTo>
                  <a:pt x="7183" y="90"/>
                </a:lnTo>
                <a:lnTo>
                  <a:pt x="7171" y="97"/>
                </a:lnTo>
                <a:lnTo>
                  <a:pt x="7159" y="93"/>
                </a:lnTo>
                <a:lnTo>
                  <a:pt x="7151" y="92"/>
                </a:lnTo>
                <a:lnTo>
                  <a:pt x="7138" y="104"/>
                </a:lnTo>
                <a:lnTo>
                  <a:pt x="7126" y="103"/>
                </a:lnTo>
                <a:lnTo>
                  <a:pt x="7114" y="120"/>
                </a:lnTo>
                <a:lnTo>
                  <a:pt x="7098" y="146"/>
                </a:lnTo>
                <a:lnTo>
                  <a:pt x="7092" y="162"/>
                </a:lnTo>
                <a:lnTo>
                  <a:pt x="7079" y="190"/>
                </a:lnTo>
                <a:lnTo>
                  <a:pt x="7068" y="194"/>
                </a:lnTo>
                <a:lnTo>
                  <a:pt x="7059" y="198"/>
                </a:lnTo>
                <a:lnTo>
                  <a:pt x="7045" y="210"/>
                </a:lnTo>
                <a:lnTo>
                  <a:pt x="7032" y="213"/>
                </a:lnTo>
                <a:lnTo>
                  <a:pt x="7016" y="216"/>
                </a:lnTo>
                <a:lnTo>
                  <a:pt x="6990" y="226"/>
                </a:lnTo>
                <a:lnTo>
                  <a:pt x="6975" y="230"/>
                </a:lnTo>
                <a:lnTo>
                  <a:pt x="6956" y="238"/>
                </a:lnTo>
                <a:lnTo>
                  <a:pt x="6936" y="251"/>
                </a:lnTo>
                <a:lnTo>
                  <a:pt x="6917" y="263"/>
                </a:lnTo>
                <a:lnTo>
                  <a:pt x="6902" y="268"/>
                </a:lnTo>
                <a:lnTo>
                  <a:pt x="6888" y="269"/>
                </a:lnTo>
                <a:lnTo>
                  <a:pt x="6865" y="262"/>
                </a:lnTo>
                <a:lnTo>
                  <a:pt x="6840" y="255"/>
                </a:lnTo>
                <a:lnTo>
                  <a:pt x="6834" y="252"/>
                </a:lnTo>
                <a:lnTo>
                  <a:pt x="6827" y="250"/>
                </a:lnTo>
                <a:lnTo>
                  <a:pt x="6804" y="243"/>
                </a:lnTo>
                <a:lnTo>
                  <a:pt x="6788" y="238"/>
                </a:lnTo>
                <a:lnTo>
                  <a:pt x="6780" y="236"/>
                </a:lnTo>
                <a:lnTo>
                  <a:pt x="6768" y="236"/>
                </a:lnTo>
                <a:lnTo>
                  <a:pt x="6759" y="236"/>
                </a:lnTo>
                <a:lnTo>
                  <a:pt x="6753" y="235"/>
                </a:lnTo>
                <a:lnTo>
                  <a:pt x="6734" y="232"/>
                </a:lnTo>
                <a:lnTo>
                  <a:pt x="6721" y="232"/>
                </a:lnTo>
                <a:lnTo>
                  <a:pt x="6705" y="246"/>
                </a:lnTo>
                <a:lnTo>
                  <a:pt x="6687" y="245"/>
                </a:lnTo>
                <a:lnTo>
                  <a:pt x="6670" y="244"/>
                </a:lnTo>
                <a:lnTo>
                  <a:pt x="6653" y="242"/>
                </a:lnTo>
                <a:lnTo>
                  <a:pt x="6639" y="238"/>
                </a:lnTo>
                <a:lnTo>
                  <a:pt x="6617" y="231"/>
                </a:lnTo>
                <a:lnTo>
                  <a:pt x="6597" y="225"/>
                </a:lnTo>
                <a:lnTo>
                  <a:pt x="6585" y="221"/>
                </a:lnTo>
                <a:lnTo>
                  <a:pt x="6567" y="218"/>
                </a:lnTo>
                <a:lnTo>
                  <a:pt x="6552" y="214"/>
                </a:lnTo>
                <a:lnTo>
                  <a:pt x="6539" y="205"/>
                </a:lnTo>
                <a:lnTo>
                  <a:pt x="6531" y="203"/>
                </a:lnTo>
                <a:lnTo>
                  <a:pt x="6514" y="197"/>
                </a:lnTo>
                <a:lnTo>
                  <a:pt x="6499" y="193"/>
                </a:lnTo>
                <a:lnTo>
                  <a:pt x="6485" y="188"/>
                </a:lnTo>
                <a:lnTo>
                  <a:pt x="6472" y="188"/>
                </a:lnTo>
                <a:lnTo>
                  <a:pt x="6455" y="184"/>
                </a:lnTo>
                <a:lnTo>
                  <a:pt x="6437" y="177"/>
                </a:lnTo>
                <a:lnTo>
                  <a:pt x="6425" y="174"/>
                </a:lnTo>
                <a:lnTo>
                  <a:pt x="6421" y="173"/>
                </a:lnTo>
                <a:lnTo>
                  <a:pt x="6399" y="168"/>
                </a:lnTo>
                <a:lnTo>
                  <a:pt x="6383" y="163"/>
                </a:lnTo>
                <a:lnTo>
                  <a:pt x="6367" y="160"/>
                </a:lnTo>
                <a:lnTo>
                  <a:pt x="6351" y="162"/>
                </a:lnTo>
                <a:lnTo>
                  <a:pt x="6335" y="162"/>
                </a:lnTo>
                <a:lnTo>
                  <a:pt x="6324" y="159"/>
                </a:lnTo>
                <a:lnTo>
                  <a:pt x="6306" y="163"/>
                </a:lnTo>
                <a:lnTo>
                  <a:pt x="6297" y="163"/>
                </a:lnTo>
                <a:lnTo>
                  <a:pt x="6282" y="166"/>
                </a:lnTo>
                <a:lnTo>
                  <a:pt x="6274" y="165"/>
                </a:lnTo>
                <a:lnTo>
                  <a:pt x="6260" y="180"/>
                </a:lnTo>
                <a:lnTo>
                  <a:pt x="6242" y="210"/>
                </a:lnTo>
                <a:lnTo>
                  <a:pt x="6228" y="234"/>
                </a:lnTo>
                <a:lnTo>
                  <a:pt x="6218" y="247"/>
                </a:lnTo>
                <a:lnTo>
                  <a:pt x="6197" y="264"/>
                </a:lnTo>
                <a:lnTo>
                  <a:pt x="6179" y="274"/>
                </a:lnTo>
                <a:lnTo>
                  <a:pt x="6164" y="281"/>
                </a:lnTo>
                <a:lnTo>
                  <a:pt x="6140" y="294"/>
                </a:lnTo>
                <a:lnTo>
                  <a:pt x="6126" y="300"/>
                </a:lnTo>
                <a:lnTo>
                  <a:pt x="6107" y="308"/>
                </a:lnTo>
                <a:lnTo>
                  <a:pt x="6079" y="322"/>
                </a:lnTo>
                <a:lnTo>
                  <a:pt x="6062" y="334"/>
                </a:lnTo>
                <a:lnTo>
                  <a:pt x="6050" y="335"/>
                </a:lnTo>
                <a:lnTo>
                  <a:pt x="6022" y="343"/>
                </a:lnTo>
                <a:lnTo>
                  <a:pt x="6007" y="347"/>
                </a:lnTo>
                <a:lnTo>
                  <a:pt x="5980" y="353"/>
                </a:lnTo>
                <a:lnTo>
                  <a:pt x="5969" y="352"/>
                </a:lnTo>
                <a:lnTo>
                  <a:pt x="5958" y="351"/>
                </a:lnTo>
                <a:lnTo>
                  <a:pt x="5935" y="351"/>
                </a:lnTo>
                <a:lnTo>
                  <a:pt x="5916" y="351"/>
                </a:lnTo>
                <a:lnTo>
                  <a:pt x="5897" y="352"/>
                </a:lnTo>
                <a:lnTo>
                  <a:pt x="5877" y="354"/>
                </a:lnTo>
                <a:lnTo>
                  <a:pt x="5864" y="356"/>
                </a:lnTo>
                <a:lnTo>
                  <a:pt x="5833" y="358"/>
                </a:lnTo>
                <a:lnTo>
                  <a:pt x="5820" y="348"/>
                </a:lnTo>
                <a:lnTo>
                  <a:pt x="5802" y="350"/>
                </a:lnTo>
                <a:lnTo>
                  <a:pt x="5786" y="352"/>
                </a:lnTo>
                <a:lnTo>
                  <a:pt x="5776" y="353"/>
                </a:lnTo>
                <a:lnTo>
                  <a:pt x="5765" y="355"/>
                </a:lnTo>
                <a:lnTo>
                  <a:pt x="5760" y="356"/>
                </a:lnTo>
                <a:lnTo>
                  <a:pt x="5754" y="356"/>
                </a:lnTo>
                <a:lnTo>
                  <a:pt x="5748" y="358"/>
                </a:lnTo>
                <a:lnTo>
                  <a:pt x="5741" y="359"/>
                </a:lnTo>
                <a:lnTo>
                  <a:pt x="5737" y="360"/>
                </a:lnTo>
                <a:lnTo>
                  <a:pt x="5730" y="361"/>
                </a:lnTo>
                <a:lnTo>
                  <a:pt x="5726" y="362"/>
                </a:lnTo>
                <a:lnTo>
                  <a:pt x="5722" y="362"/>
                </a:lnTo>
                <a:lnTo>
                  <a:pt x="5706" y="361"/>
                </a:lnTo>
                <a:lnTo>
                  <a:pt x="5696" y="356"/>
                </a:lnTo>
                <a:lnTo>
                  <a:pt x="5689" y="354"/>
                </a:lnTo>
                <a:lnTo>
                  <a:pt x="5677" y="350"/>
                </a:lnTo>
                <a:lnTo>
                  <a:pt x="5666" y="346"/>
                </a:lnTo>
                <a:lnTo>
                  <a:pt x="5662" y="346"/>
                </a:lnTo>
                <a:lnTo>
                  <a:pt x="5655" y="347"/>
                </a:lnTo>
                <a:lnTo>
                  <a:pt x="5648" y="347"/>
                </a:lnTo>
                <a:lnTo>
                  <a:pt x="5636" y="348"/>
                </a:lnTo>
                <a:lnTo>
                  <a:pt x="5626" y="349"/>
                </a:lnTo>
                <a:lnTo>
                  <a:pt x="5621" y="350"/>
                </a:lnTo>
                <a:lnTo>
                  <a:pt x="5614" y="351"/>
                </a:lnTo>
                <a:lnTo>
                  <a:pt x="5610" y="351"/>
                </a:lnTo>
                <a:lnTo>
                  <a:pt x="5603" y="352"/>
                </a:lnTo>
                <a:lnTo>
                  <a:pt x="5595" y="353"/>
                </a:lnTo>
                <a:lnTo>
                  <a:pt x="5586" y="353"/>
                </a:lnTo>
                <a:lnTo>
                  <a:pt x="5581" y="354"/>
                </a:lnTo>
                <a:lnTo>
                  <a:pt x="5576" y="355"/>
                </a:lnTo>
                <a:lnTo>
                  <a:pt x="5572" y="356"/>
                </a:lnTo>
                <a:lnTo>
                  <a:pt x="5563" y="356"/>
                </a:lnTo>
                <a:lnTo>
                  <a:pt x="5560" y="358"/>
                </a:lnTo>
                <a:lnTo>
                  <a:pt x="5549" y="356"/>
                </a:lnTo>
                <a:lnTo>
                  <a:pt x="5541" y="361"/>
                </a:lnTo>
                <a:lnTo>
                  <a:pt x="5535" y="361"/>
                </a:lnTo>
                <a:lnTo>
                  <a:pt x="5532" y="362"/>
                </a:lnTo>
                <a:lnTo>
                  <a:pt x="5525" y="364"/>
                </a:lnTo>
                <a:lnTo>
                  <a:pt x="5517" y="366"/>
                </a:lnTo>
                <a:lnTo>
                  <a:pt x="5510" y="366"/>
                </a:lnTo>
                <a:lnTo>
                  <a:pt x="5504" y="366"/>
                </a:lnTo>
                <a:lnTo>
                  <a:pt x="5500" y="366"/>
                </a:lnTo>
                <a:lnTo>
                  <a:pt x="5489" y="366"/>
                </a:lnTo>
                <a:lnTo>
                  <a:pt x="5480" y="366"/>
                </a:lnTo>
                <a:lnTo>
                  <a:pt x="5469" y="366"/>
                </a:lnTo>
                <a:lnTo>
                  <a:pt x="5456" y="366"/>
                </a:lnTo>
                <a:lnTo>
                  <a:pt x="5445" y="367"/>
                </a:lnTo>
                <a:lnTo>
                  <a:pt x="5433" y="366"/>
                </a:lnTo>
                <a:lnTo>
                  <a:pt x="5421" y="365"/>
                </a:lnTo>
                <a:lnTo>
                  <a:pt x="5413" y="364"/>
                </a:lnTo>
                <a:lnTo>
                  <a:pt x="5407" y="363"/>
                </a:lnTo>
                <a:lnTo>
                  <a:pt x="5403" y="363"/>
                </a:lnTo>
                <a:lnTo>
                  <a:pt x="5394" y="362"/>
                </a:lnTo>
                <a:lnTo>
                  <a:pt x="5390" y="361"/>
                </a:lnTo>
                <a:lnTo>
                  <a:pt x="5385" y="359"/>
                </a:lnTo>
                <a:lnTo>
                  <a:pt x="5372" y="356"/>
                </a:lnTo>
                <a:lnTo>
                  <a:pt x="5353" y="351"/>
                </a:lnTo>
                <a:lnTo>
                  <a:pt x="5342" y="343"/>
                </a:lnTo>
                <a:lnTo>
                  <a:pt x="5332" y="317"/>
                </a:lnTo>
                <a:lnTo>
                  <a:pt x="5319" y="310"/>
                </a:lnTo>
                <a:lnTo>
                  <a:pt x="5313" y="308"/>
                </a:lnTo>
                <a:lnTo>
                  <a:pt x="5300" y="303"/>
                </a:lnTo>
                <a:lnTo>
                  <a:pt x="5288" y="299"/>
                </a:lnTo>
                <a:lnTo>
                  <a:pt x="5280" y="294"/>
                </a:lnTo>
                <a:lnTo>
                  <a:pt x="5273" y="289"/>
                </a:lnTo>
                <a:lnTo>
                  <a:pt x="5269" y="287"/>
                </a:lnTo>
                <a:lnTo>
                  <a:pt x="5262" y="285"/>
                </a:lnTo>
                <a:lnTo>
                  <a:pt x="5259" y="284"/>
                </a:lnTo>
                <a:lnTo>
                  <a:pt x="5253" y="284"/>
                </a:lnTo>
                <a:lnTo>
                  <a:pt x="5249" y="284"/>
                </a:lnTo>
                <a:lnTo>
                  <a:pt x="5240" y="283"/>
                </a:lnTo>
                <a:lnTo>
                  <a:pt x="5236" y="277"/>
                </a:lnTo>
                <a:lnTo>
                  <a:pt x="5231" y="275"/>
                </a:lnTo>
                <a:lnTo>
                  <a:pt x="5222" y="272"/>
                </a:lnTo>
                <a:lnTo>
                  <a:pt x="5214" y="268"/>
                </a:lnTo>
                <a:lnTo>
                  <a:pt x="5204" y="252"/>
                </a:lnTo>
                <a:lnTo>
                  <a:pt x="5195" y="198"/>
                </a:lnTo>
                <a:lnTo>
                  <a:pt x="5170" y="178"/>
                </a:lnTo>
                <a:lnTo>
                  <a:pt x="5151" y="185"/>
                </a:lnTo>
                <a:lnTo>
                  <a:pt x="5129" y="197"/>
                </a:lnTo>
                <a:lnTo>
                  <a:pt x="5111" y="204"/>
                </a:lnTo>
                <a:lnTo>
                  <a:pt x="5095" y="208"/>
                </a:lnTo>
                <a:lnTo>
                  <a:pt x="5076" y="208"/>
                </a:lnTo>
                <a:lnTo>
                  <a:pt x="5059" y="226"/>
                </a:lnTo>
                <a:lnTo>
                  <a:pt x="5047" y="243"/>
                </a:lnTo>
                <a:lnTo>
                  <a:pt x="5038" y="256"/>
                </a:lnTo>
                <a:lnTo>
                  <a:pt x="5027" y="270"/>
                </a:lnTo>
                <a:lnTo>
                  <a:pt x="5014" y="287"/>
                </a:lnTo>
                <a:lnTo>
                  <a:pt x="5005" y="299"/>
                </a:lnTo>
                <a:lnTo>
                  <a:pt x="4994" y="313"/>
                </a:lnTo>
                <a:lnTo>
                  <a:pt x="4982" y="328"/>
                </a:lnTo>
                <a:lnTo>
                  <a:pt x="4978" y="336"/>
                </a:lnTo>
                <a:lnTo>
                  <a:pt x="4968" y="348"/>
                </a:lnTo>
                <a:lnTo>
                  <a:pt x="4964" y="353"/>
                </a:lnTo>
                <a:lnTo>
                  <a:pt x="4960" y="360"/>
                </a:lnTo>
                <a:lnTo>
                  <a:pt x="4954" y="365"/>
                </a:lnTo>
                <a:lnTo>
                  <a:pt x="4948" y="366"/>
                </a:lnTo>
                <a:lnTo>
                  <a:pt x="4939" y="366"/>
                </a:lnTo>
                <a:lnTo>
                  <a:pt x="4930" y="366"/>
                </a:lnTo>
                <a:lnTo>
                  <a:pt x="4920" y="366"/>
                </a:lnTo>
                <a:lnTo>
                  <a:pt x="4907" y="375"/>
                </a:lnTo>
                <a:lnTo>
                  <a:pt x="4900" y="381"/>
                </a:lnTo>
                <a:lnTo>
                  <a:pt x="4890" y="378"/>
                </a:lnTo>
                <a:lnTo>
                  <a:pt x="4883" y="376"/>
                </a:lnTo>
                <a:lnTo>
                  <a:pt x="4875" y="372"/>
                </a:lnTo>
                <a:lnTo>
                  <a:pt x="4867" y="367"/>
                </a:lnTo>
                <a:lnTo>
                  <a:pt x="4861" y="364"/>
                </a:lnTo>
                <a:lnTo>
                  <a:pt x="4852" y="356"/>
                </a:lnTo>
                <a:lnTo>
                  <a:pt x="4848" y="354"/>
                </a:lnTo>
                <a:lnTo>
                  <a:pt x="4841" y="350"/>
                </a:lnTo>
                <a:lnTo>
                  <a:pt x="4834" y="345"/>
                </a:lnTo>
                <a:lnTo>
                  <a:pt x="4824" y="339"/>
                </a:lnTo>
                <a:lnTo>
                  <a:pt x="4818" y="336"/>
                </a:lnTo>
                <a:lnTo>
                  <a:pt x="4808" y="332"/>
                </a:lnTo>
                <a:lnTo>
                  <a:pt x="4802" y="328"/>
                </a:lnTo>
                <a:lnTo>
                  <a:pt x="4797" y="326"/>
                </a:lnTo>
                <a:lnTo>
                  <a:pt x="4791" y="323"/>
                </a:lnTo>
                <a:lnTo>
                  <a:pt x="4783" y="315"/>
                </a:lnTo>
                <a:lnTo>
                  <a:pt x="4772" y="302"/>
                </a:lnTo>
                <a:lnTo>
                  <a:pt x="4760" y="292"/>
                </a:lnTo>
                <a:lnTo>
                  <a:pt x="4742" y="317"/>
                </a:lnTo>
                <a:lnTo>
                  <a:pt x="4721" y="346"/>
                </a:lnTo>
                <a:lnTo>
                  <a:pt x="4711" y="359"/>
                </a:lnTo>
                <a:lnTo>
                  <a:pt x="4693" y="376"/>
                </a:lnTo>
                <a:lnTo>
                  <a:pt x="4681" y="375"/>
                </a:lnTo>
                <a:lnTo>
                  <a:pt x="4666" y="374"/>
                </a:lnTo>
                <a:lnTo>
                  <a:pt x="4658" y="374"/>
                </a:lnTo>
                <a:lnTo>
                  <a:pt x="4641" y="374"/>
                </a:lnTo>
                <a:lnTo>
                  <a:pt x="4626" y="374"/>
                </a:lnTo>
                <a:lnTo>
                  <a:pt x="4612" y="375"/>
                </a:lnTo>
                <a:lnTo>
                  <a:pt x="4604" y="375"/>
                </a:lnTo>
                <a:lnTo>
                  <a:pt x="4582" y="375"/>
                </a:lnTo>
                <a:lnTo>
                  <a:pt x="4572" y="373"/>
                </a:lnTo>
                <a:lnTo>
                  <a:pt x="4561" y="372"/>
                </a:lnTo>
                <a:lnTo>
                  <a:pt x="4541" y="369"/>
                </a:lnTo>
                <a:lnTo>
                  <a:pt x="4527" y="367"/>
                </a:lnTo>
                <a:lnTo>
                  <a:pt x="4512" y="367"/>
                </a:lnTo>
                <a:lnTo>
                  <a:pt x="4500" y="366"/>
                </a:lnTo>
                <a:lnTo>
                  <a:pt x="4485" y="366"/>
                </a:lnTo>
                <a:lnTo>
                  <a:pt x="4470" y="366"/>
                </a:lnTo>
                <a:lnTo>
                  <a:pt x="4461" y="365"/>
                </a:lnTo>
                <a:lnTo>
                  <a:pt x="4437" y="365"/>
                </a:lnTo>
                <a:lnTo>
                  <a:pt x="4432" y="365"/>
                </a:lnTo>
                <a:lnTo>
                  <a:pt x="4411" y="366"/>
                </a:lnTo>
                <a:lnTo>
                  <a:pt x="4393" y="366"/>
                </a:lnTo>
                <a:lnTo>
                  <a:pt x="4347" y="367"/>
                </a:lnTo>
                <a:lnTo>
                  <a:pt x="4343" y="367"/>
                </a:lnTo>
                <a:lnTo>
                  <a:pt x="4309" y="368"/>
                </a:lnTo>
                <a:lnTo>
                  <a:pt x="4307" y="368"/>
                </a:lnTo>
                <a:lnTo>
                  <a:pt x="4298" y="369"/>
                </a:lnTo>
                <a:lnTo>
                  <a:pt x="4285" y="369"/>
                </a:lnTo>
                <a:lnTo>
                  <a:pt x="4279" y="371"/>
                </a:lnTo>
                <a:lnTo>
                  <a:pt x="4265" y="372"/>
                </a:lnTo>
                <a:lnTo>
                  <a:pt x="4244" y="374"/>
                </a:lnTo>
                <a:lnTo>
                  <a:pt x="4230" y="375"/>
                </a:lnTo>
                <a:lnTo>
                  <a:pt x="4223" y="375"/>
                </a:lnTo>
                <a:lnTo>
                  <a:pt x="4204" y="376"/>
                </a:lnTo>
                <a:lnTo>
                  <a:pt x="4193" y="377"/>
                </a:lnTo>
                <a:lnTo>
                  <a:pt x="4158" y="378"/>
                </a:lnTo>
                <a:lnTo>
                  <a:pt x="4151" y="378"/>
                </a:lnTo>
                <a:lnTo>
                  <a:pt x="4145" y="378"/>
                </a:lnTo>
                <a:lnTo>
                  <a:pt x="4119" y="377"/>
                </a:lnTo>
                <a:lnTo>
                  <a:pt x="4107" y="376"/>
                </a:lnTo>
                <a:lnTo>
                  <a:pt x="4098" y="375"/>
                </a:lnTo>
                <a:lnTo>
                  <a:pt x="4088" y="374"/>
                </a:lnTo>
                <a:lnTo>
                  <a:pt x="4074" y="372"/>
                </a:lnTo>
                <a:lnTo>
                  <a:pt x="4061" y="369"/>
                </a:lnTo>
                <a:lnTo>
                  <a:pt x="4053" y="368"/>
                </a:lnTo>
                <a:lnTo>
                  <a:pt x="4044" y="367"/>
                </a:lnTo>
                <a:lnTo>
                  <a:pt x="4033" y="366"/>
                </a:lnTo>
                <a:lnTo>
                  <a:pt x="4018" y="365"/>
                </a:lnTo>
                <a:lnTo>
                  <a:pt x="4009" y="363"/>
                </a:lnTo>
                <a:lnTo>
                  <a:pt x="3994" y="359"/>
                </a:lnTo>
                <a:lnTo>
                  <a:pt x="3983" y="358"/>
                </a:lnTo>
                <a:lnTo>
                  <a:pt x="3978" y="356"/>
                </a:lnTo>
                <a:lnTo>
                  <a:pt x="3966" y="355"/>
                </a:lnTo>
                <a:lnTo>
                  <a:pt x="3957" y="354"/>
                </a:lnTo>
                <a:lnTo>
                  <a:pt x="3945" y="352"/>
                </a:lnTo>
                <a:lnTo>
                  <a:pt x="3931" y="348"/>
                </a:lnTo>
                <a:lnTo>
                  <a:pt x="3923" y="346"/>
                </a:lnTo>
                <a:lnTo>
                  <a:pt x="3917" y="343"/>
                </a:lnTo>
                <a:lnTo>
                  <a:pt x="3907" y="338"/>
                </a:lnTo>
                <a:lnTo>
                  <a:pt x="3900" y="334"/>
                </a:lnTo>
                <a:lnTo>
                  <a:pt x="3893" y="329"/>
                </a:lnTo>
                <a:lnTo>
                  <a:pt x="3887" y="325"/>
                </a:lnTo>
                <a:lnTo>
                  <a:pt x="3875" y="316"/>
                </a:lnTo>
                <a:lnTo>
                  <a:pt x="3869" y="324"/>
                </a:lnTo>
                <a:lnTo>
                  <a:pt x="3858" y="330"/>
                </a:lnTo>
                <a:lnTo>
                  <a:pt x="3850" y="328"/>
                </a:lnTo>
                <a:lnTo>
                  <a:pt x="3840" y="324"/>
                </a:lnTo>
                <a:lnTo>
                  <a:pt x="3833" y="322"/>
                </a:lnTo>
                <a:lnTo>
                  <a:pt x="3829" y="319"/>
                </a:lnTo>
                <a:lnTo>
                  <a:pt x="3818" y="314"/>
                </a:lnTo>
                <a:lnTo>
                  <a:pt x="3811" y="312"/>
                </a:lnTo>
                <a:lnTo>
                  <a:pt x="3801" y="312"/>
                </a:lnTo>
                <a:lnTo>
                  <a:pt x="3793" y="311"/>
                </a:lnTo>
                <a:lnTo>
                  <a:pt x="3786" y="305"/>
                </a:lnTo>
                <a:lnTo>
                  <a:pt x="3777" y="300"/>
                </a:lnTo>
                <a:lnTo>
                  <a:pt x="3768" y="295"/>
                </a:lnTo>
                <a:lnTo>
                  <a:pt x="3761" y="289"/>
                </a:lnTo>
                <a:lnTo>
                  <a:pt x="3755" y="279"/>
                </a:lnTo>
                <a:lnTo>
                  <a:pt x="3747" y="259"/>
                </a:lnTo>
                <a:lnTo>
                  <a:pt x="3740" y="259"/>
                </a:lnTo>
                <a:lnTo>
                  <a:pt x="3725" y="258"/>
                </a:lnTo>
                <a:lnTo>
                  <a:pt x="3723" y="259"/>
                </a:lnTo>
                <a:lnTo>
                  <a:pt x="3713" y="261"/>
                </a:lnTo>
                <a:lnTo>
                  <a:pt x="3703" y="265"/>
                </a:lnTo>
                <a:lnTo>
                  <a:pt x="3697" y="270"/>
                </a:lnTo>
                <a:lnTo>
                  <a:pt x="3687" y="286"/>
                </a:lnTo>
                <a:lnTo>
                  <a:pt x="3683" y="295"/>
                </a:lnTo>
                <a:lnTo>
                  <a:pt x="3674" y="307"/>
                </a:lnTo>
                <a:lnTo>
                  <a:pt x="3669" y="307"/>
                </a:lnTo>
                <a:lnTo>
                  <a:pt x="3660" y="305"/>
                </a:lnTo>
                <a:lnTo>
                  <a:pt x="3657" y="303"/>
                </a:lnTo>
                <a:lnTo>
                  <a:pt x="3650" y="301"/>
                </a:lnTo>
                <a:lnTo>
                  <a:pt x="3643" y="297"/>
                </a:lnTo>
                <a:lnTo>
                  <a:pt x="3634" y="292"/>
                </a:lnTo>
                <a:lnTo>
                  <a:pt x="3631" y="291"/>
                </a:lnTo>
                <a:lnTo>
                  <a:pt x="3625" y="286"/>
                </a:lnTo>
                <a:lnTo>
                  <a:pt x="3620" y="283"/>
                </a:lnTo>
                <a:lnTo>
                  <a:pt x="3614" y="281"/>
                </a:lnTo>
                <a:lnTo>
                  <a:pt x="3611" y="276"/>
                </a:lnTo>
                <a:lnTo>
                  <a:pt x="3603" y="268"/>
                </a:lnTo>
                <a:lnTo>
                  <a:pt x="3598" y="262"/>
                </a:lnTo>
                <a:lnTo>
                  <a:pt x="3590" y="257"/>
                </a:lnTo>
                <a:lnTo>
                  <a:pt x="3581" y="251"/>
                </a:lnTo>
                <a:lnTo>
                  <a:pt x="3572" y="246"/>
                </a:lnTo>
                <a:lnTo>
                  <a:pt x="3561" y="238"/>
                </a:lnTo>
                <a:lnTo>
                  <a:pt x="3554" y="234"/>
                </a:lnTo>
                <a:lnTo>
                  <a:pt x="3543" y="255"/>
                </a:lnTo>
                <a:lnTo>
                  <a:pt x="3536" y="268"/>
                </a:lnTo>
                <a:lnTo>
                  <a:pt x="3529" y="279"/>
                </a:lnTo>
                <a:lnTo>
                  <a:pt x="3522" y="277"/>
                </a:lnTo>
                <a:lnTo>
                  <a:pt x="3514" y="274"/>
                </a:lnTo>
                <a:lnTo>
                  <a:pt x="3506" y="271"/>
                </a:lnTo>
                <a:lnTo>
                  <a:pt x="3499" y="266"/>
                </a:lnTo>
                <a:lnTo>
                  <a:pt x="3492" y="260"/>
                </a:lnTo>
                <a:lnTo>
                  <a:pt x="3482" y="253"/>
                </a:lnTo>
                <a:lnTo>
                  <a:pt x="3476" y="250"/>
                </a:lnTo>
                <a:lnTo>
                  <a:pt x="3467" y="246"/>
                </a:lnTo>
                <a:lnTo>
                  <a:pt x="3455" y="240"/>
                </a:lnTo>
                <a:lnTo>
                  <a:pt x="3445" y="236"/>
                </a:lnTo>
                <a:lnTo>
                  <a:pt x="3441" y="234"/>
                </a:lnTo>
                <a:lnTo>
                  <a:pt x="3433" y="231"/>
                </a:lnTo>
                <a:lnTo>
                  <a:pt x="3425" y="226"/>
                </a:lnTo>
                <a:lnTo>
                  <a:pt x="3419" y="224"/>
                </a:lnTo>
                <a:lnTo>
                  <a:pt x="3413" y="221"/>
                </a:lnTo>
                <a:lnTo>
                  <a:pt x="3410" y="219"/>
                </a:lnTo>
                <a:lnTo>
                  <a:pt x="3399" y="216"/>
                </a:lnTo>
                <a:lnTo>
                  <a:pt x="3393" y="220"/>
                </a:lnTo>
                <a:lnTo>
                  <a:pt x="3385" y="217"/>
                </a:lnTo>
                <a:lnTo>
                  <a:pt x="3377" y="217"/>
                </a:lnTo>
                <a:lnTo>
                  <a:pt x="3364" y="231"/>
                </a:lnTo>
                <a:lnTo>
                  <a:pt x="3352" y="249"/>
                </a:lnTo>
                <a:lnTo>
                  <a:pt x="3346" y="260"/>
                </a:lnTo>
                <a:lnTo>
                  <a:pt x="3330" y="277"/>
                </a:lnTo>
                <a:lnTo>
                  <a:pt x="3324" y="276"/>
                </a:lnTo>
                <a:lnTo>
                  <a:pt x="3314" y="274"/>
                </a:lnTo>
                <a:lnTo>
                  <a:pt x="3307" y="271"/>
                </a:lnTo>
                <a:lnTo>
                  <a:pt x="3300" y="268"/>
                </a:lnTo>
                <a:lnTo>
                  <a:pt x="3294" y="263"/>
                </a:lnTo>
                <a:lnTo>
                  <a:pt x="3286" y="260"/>
                </a:lnTo>
                <a:lnTo>
                  <a:pt x="3281" y="259"/>
                </a:lnTo>
                <a:lnTo>
                  <a:pt x="3274" y="258"/>
                </a:lnTo>
                <a:lnTo>
                  <a:pt x="3269" y="256"/>
                </a:lnTo>
                <a:lnTo>
                  <a:pt x="3259" y="251"/>
                </a:lnTo>
                <a:lnTo>
                  <a:pt x="3256" y="252"/>
                </a:lnTo>
                <a:lnTo>
                  <a:pt x="3245" y="253"/>
                </a:lnTo>
                <a:lnTo>
                  <a:pt x="3236" y="255"/>
                </a:lnTo>
                <a:lnTo>
                  <a:pt x="3228" y="256"/>
                </a:lnTo>
                <a:lnTo>
                  <a:pt x="3218" y="256"/>
                </a:lnTo>
                <a:lnTo>
                  <a:pt x="3211" y="256"/>
                </a:lnTo>
                <a:lnTo>
                  <a:pt x="3202" y="256"/>
                </a:lnTo>
                <a:lnTo>
                  <a:pt x="3196" y="255"/>
                </a:lnTo>
                <a:lnTo>
                  <a:pt x="3183" y="253"/>
                </a:lnTo>
                <a:lnTo>
                  <a:pt x="3176" y="252"/>
                </a:lnTo>
                <a:lnTo>
                  <a:pt x="3168" y="252"/>
                </a:lnTo>
                <a:lnTo>
                  <a:pt x="3162" y="251"/>
                </a:lnTo>
                <a:lnTo>
                  <a:pt x="3162" y="251"/>
                </a:lnTo>
                <a:lnTo>
                  <a:pt x="3157" y="252"/>
                </a:lnTo>
                <a:lnTo>
                  <a:pt x="3146" y="265"/>
                </a:lnTo>
                <a:lnTo>
                  <a:pt x="3141" y="273"/>
                </a:lnTo>
                <a:lnTo>
                  <a:pt x="3130" y="272"/>
                </a:lnTo>
                <a:lnTo>
                  <a:pt x="3116" y="271"/>
                </a:lnTo>
                <a:lnTo>
                  <a:pt x="3114" y="271"/>
                </a:lnTo>
                <a:lnTo>
                  <a:pt x="3100" y="273"/>
                </a:lnTo>
                <a:lnTo>
                  <a:pt x="3086" y="275"/>
                </a:lnTo>
                <a:lnTo>
                  <a:pt x="3076" y="277"/>
                </a:lnTo>
                <a:lnTo>
                  <a:pt x="3071" y="278"/>
                </a:lnTo>
                <a:lnTo>
                  <a:pt x="3056" y="277"/>
                </a:lnTo>
                <a:lnTo>
                  <a:pt x="3038" y="276"/>
                </a:lnTo>
                <a:lnTo>
                  <a:pt x="3036" y="276"/>
                </a:lnTo>
                <a:lnTo>
                  <a:pt x="3019" y="275"/>
                </a:lnTo>
                <a:lnTo>
                  <a:pt x="3016" y="275"/>
                </a:lnTo>
                <a:lnTo>
                  <a:pt x="3007" y="275"/>
                </a:lnTo>
                <a:lnTo>
                  <a:pt x="3001" y="274"/>
                </a:lnTo>
                <a:lnTo>
                  <a:pt x="2992" y="274"/>
                </a:lnTo>
                <a:lnTo>
                  <a:pt x="2992" y="274"/>
                </a:lnTo>
                <a:lnTo>
                  <a:pt x="2991" y="274"/>
                </a:lnTo>
                <a:lnTo>
                  <a:pt x="2984" y="274"/>
                </a:lnTo>
                <a:lnTo>
                  <a:pt x="2974" y="273"/>
                </a:lnTo>
                <a:lnTo>
                  <a:pt x="2964" y="272"/>
                </a:lnTo>
                <a:lnTo>
                  <a:pt x="2955" y="272"/>
                </a:lnTo>
                <a:lnTo>
                  <a:pt x="2945" y="272"/>
                </a:lnTo>
                <a:lnTo>
                  <a:pt x="2941" y="272"/>
                </a:lnTo>
                <a:lnTo>
                  <a:pt x="2928" y="268"/>
                </a:lnTo>
                <a:lnTo>
                  <a:pt x="2918" y="264"/>
                </a:lnTo>
                <a:lnTo>
                  <a:pt x="2907" y="264"/>
                </a:lnTo>
                <a:lnTo>
                  <a:pt x="2886" y="262"/>
                </a:lnTo>
                <a:lnTo>
                  <a:pt x="2863" y="261"/>
                </a:lnTo>
                <a:lnTo>
                  <a:pt x="2846" y="260"/>
                </a:lnTo>
                <a:lnTo>
                  <a:pt x="2833" y="259"/>
                </a:lnTo>
                <a:lnTo>
                  <a:pt x="2818" y="258"/>
                </a:lnTo>
                <a:lnTo>
                  <a:pt x="2797" y="258"/>
                </a:lnTo>
                <a:lnTo>
                  <a:pt x="2781" y="258"/>
                </a:lnTo>
                <a:lnTo>
                  <a:pt x="2780" y="258"/>
                </a:lnTo>
                <a:lnTo>
                  <a:pt x="2663" y="256"/>
                </a:lnTo>
                <a:lnTo>
                  <a:pt x="2549" y="251"/>
                </a:lnTo>
                <a:lnTo>
                  <a:pt x="2518" y="250"/>
                </a:lnTo>
                <a:lnTo>
                  <a:pt x="2488" y="247"/>
                </a:lnTo>
                <a:lnTo>
                  <a:pt x="2438" y="244"/>
                </a:lnTo>
                <a:lnTo>
                  <a:pt x="2343" y="233"/>
                </a:lnTo>
                <a:lnTo>
                  <a:pt x="2213" y="193"/>
                </a:lnTo>
                <a:lnTo>
                  <a:pt x="2199" y="187"/>
                </a:lnTo>
                <a:lnTo>
                  <a:pt x="2145" y="171"/>
                </a:lnTo>
                <a:lnTo>
                  <a:pt x="2064" y="159"/>
                </a:lnTo>
                <a:lnTo>
                  <a:pt x="2001" y="149"/>
                </a:lnTo>
                <a:lnTo>
                  <a:pt x="1954" y="143"/>
                </a:lnTo>
                <a:lnTo>
                  <a:pt x="1886" y="132"/>
                </a:lnTo>
                <a:lnTo>
                  <a:pt x="1750" y="116"/>
                </a:lnTo>
                <a:lnTo>
                  <a:pt x="1667" y="107"/>
                </a:lnTo>
                <a:lnTo>
                  <a:pt x="1562" y="105"/>
                </a:lnTo>
                <a:lnTo>
                  <a:pt x="1050" y="105"/>
                </a:lnTo>
                <a:lnTo>
                  <a:pt x="258" y="111"/>
                </a:lnTo>
                <a:lnTo>
                  <a:pt x="0" y="113"/>
                </a:lnTo>
                <a:lnTo>
                  <a:pt x="0" y="113"/>
                </a:lnTo>
                <a:close/>
              </a:path>
            </a:pathLst>
          </a:custGeom>
          <a:solidFill>
            <a:srgbClr val="9999FF"/>
          </a:solidFill>
          <a:ln w="9525">
            <a:noFill/>
            <a:round/>
            <a:headEnd/>
            <a:tailEnd/>
          </a:ln>
        </p:spPr>
        <p:txBody>
          <a:bodyPr/>
          <a:lstStyle/>
          <a:p>
            <a:endParaRPr lang="en-GB"/>
          </a:p>
        </p:txBody>
      </p:sp>
      <p:sp>
        <p:nvSpPr>
          <p:cNvPr id="66" name="Freeform 2461"/>
          <p:cNvSpPr>
            <a:spLocks/>
          </p:cNvSpPr>
          <p:nvPr>
            <p:custDataLst>
              <p:tags r:id="rId57"/>
            </p:custDataLst>
          </p:nvPr>
        </p:nvSpPr>
        <p:spPr bwMode="auto">
          <a:xfrm>
            <a:off x="400988" y="2354723"/>
            <a:ext cx="8161157" cy="400988"/>
          </a:xfrm>
          <a:custGeom>
            <a:avLst/>
            <a:gdLst/>
            <a:ahLst/>
            <a:cxnLst>
              <a:cxn ang="0">
                <a:pos x="2518" y="245"/>
              </a:cxn>
              <a:cxn ang="0">
                <a:pos x="2964" y="267"/>
              </a:cxn>
              <a:cxn ang="0">
                <a:pos x="3114" y="266"/>
              </a:cxn>
              <a:cxn ang="0">
                <a:pos x="3245" y="248"/>
              </a:cxn>
              <a:cxn ang="0">
                <a:pos x="3385" y="212"/>
              </a:cxn>
              <a:cxn ang="0">
                <a:pos x="3514" y="269"/>
              </a:cxn>
              <a:cxn ang="0">
                <a:pos x="3634" y="287"/>
              </a:cxn>
              <a:cxn ang="0">
                <a:pos x="3761" y="284"/>
              </a:cxn>
              <a:cxn ang="0">
                <a:pos x="3900" y="329"/>
              </a:cxn>
              <a:cxn ang="0">
                <a:pos x="4074" y="367"/>
              </a:cxn>
              <a:cxn ang="0">
                <a:pos x="4307" y="363"/>
              </a:cxn>
              <a:cxn ang="0">
                <a:pos x="4582" y="370"/>
              </a:cxn>
              <a:cxn ang="0">
                <a:pos x="4802" y="323"/>
              </a:cxn>
              <a:cxn ang="0">
                <a:pos x="4939" y="361"/>
              </a:cxn>
              <a:cxn ang="0">
                <a:pos x="5111" y="199"/>
              </a:cxn>
              <a:cxn ang="0">
                <a:pos x="5280" y="289"/>
              </a:cxn>
              <a:cxn ang="0">
                <a:pos x="5445" y="362"/>
              </a:cxn>
              <a:cxn ang="0">
                <a:pos x="5576" y="350"/>
              </a:cxn>
              <a:cxn ang="0">
                <a:pos x="5706" y="356"/>
              </a:cxn>
              <a:cxn ang="0">
                <a:pos x="5897" y="347"/>
              </a:cxn>
              <a:cxn ang="0">
                <a:pos x="6218" y="242"/>
              </a:cxn>
              <a:cxn ang="0">
                <a:pos x="6455" y="179"/>
              </a:cxn>
              <a:cxn ang="0">
                <a:pos x="6721" y="227"/>
              </a:cxn>
              <a:cxn ang="0">
                <a:pos x="6975" y="225"/>
              </a:cxn>
              <a:cxn ang="0">
                <a:pos x="7190" y="76"/>
              </a:cxn>
              <a:cxn ang="0">
                <a:pos x="7378" y="89"/>
              </a:cxn>
              <a:cxn ang="0">
                <a:pos x="7559" y="86"/>
              </a:cxn>
              <a:cxn ang="0">
                <a:pos x="7793" y="99"/>
              </a:cxn>
              <a:cxn ang="0">
                <a:pos x="8121" y="58"/>
              </a:cxn>
              <a:cxn ang="0">
                <a:pos x="8335" y="23"/>
              </a:cxn>
              <a:cxn ang="0">
                <a:pos x="8229" y="54"/>
              </a:cxn>
              <a:cxn ang="0">
                <a:pos x="7973" y="127"/>
              </a:cxn>
              <a:cxn ang="0">
                <a:pos x="7660" y="148"/>
              </a:cxn>
              <a:cxn ang="0">
                <a:pos x="7470" y="132"/>
              </a:cxn>
              <a:cxn ang="0">
                <a:pos x="7275" y="182"/>
              </a:cxn>
              <a:cxn ang="0">
                <a:pos x="7098" y="149"/>
              </a:cxn>
              <a:cxn ang="0">
                <a:pos x="6834" y="295"/>
              </a:cxn>
              <a:cxn ang="0">
                <a:pos x="6585" y="267"/>
              </a:cxn>
              <a:cxn ang="0">
                <a:pos x="6335" y="234"/>
              </a:cxn>
              <a:cxn ang="0">
                <a:pos x="6062" y="330"/>
              </a:cxn>
              <a:cxn ang="0">
                <a:pos x="5765" y="376"/>
              </a:cxn>
              <a:cxn ang="0">
                <a:pos x="5636" y="375"/>
              </a:cxn>
              <a:cxn ang="0">
                <a:pos x="5525" y="381"/>
              </a:cxn>
              <a:cxn ang="0">
                <a:pos x="5385" y="375"/>
              </a:cxn>
              <a:cxn ang="0">
                <a:pos x="5236" y="289"/>
              </a:cxn>
              <a:cxn ang="0">
                <a:pos x="5005" y="294"/>
              </a:cxn>
              <a:cxn ang="0">
                <a:pos x="4867" y="411"/>
              </a:cxn>
              <a:cxn ang="0">
                <a:pos x="4711" y="355"/>
              </a:cxn>
              <a:cxn ang="0">
                <a:pos x="4470" y="406"/>
              </a:cxn>
              <a:cxn ang="0">
                <a:pos x="4204" y="403"/>
              </a:cxn>
              <a:cxn ang="0">
                <a:pos x="3983" y="385"/>
              </a:cxn>
              <a:cxn ang="0">
                <a:pos x="3833" y="336"/>
              </a:cxn>
              <a:cxn ang="0">
                <a:pos x="3697" y="284"/>
              </a:cxn>
              <a:cxn ang="0">
                <a:pos x="3590" y="290"/>
              </a:cxn>
              <a:cxn ang="0">
                <a:pos x="3445" y="259"/>
              </a:cxn>
              <a:cxn ang="0">
                <a:pos x="3307" y="292"/>
              </a:cxn>
              <a:cxn ang="0">
                <a:pos x="3176" y="261"/>
              </a:cxn>
              <a:cxn ang="0">
                <a:pos x="3019" y="292"/>
              </a:cxn>
              <a:cxn ang="0">
                <a:pos x="2863" y="278"/>
              </a:cxn>
              <a:cxn ang="0">
                <a:pos x="2001" y="144"/>
              </a:cxn>
            </a:cxnLst>
            <a:rect l="0" t="0" r="r" b="b"/>
            <a:pathLst>
              <a:path w="8426" h="413">
                <a:moveTo>
                  <a:pt x="0" y="108"/>
                </a:moveTo>
                <a:lnTo>
                  <a:pt x="258" y="106"/>
                </a:lnTo>
                <a:lnTo>
                  <a:pt x="1050" y="100"/>
                </a:lnTo>
                <a:lnTo>
                  <a:pt x="1562" y="100"/>
                </a:lnTo>
                <a:lnTo>
                  <a:pt x="1667" y="102"/>
                </a:lnTo>
                <a:lnTo>
                  <a:pt x="1750" y="111"/>
                </a:lnTo>
                <a:lnTo>
                  <a:pt x="1886" y="127"/>
                </a:lnTo>
                <a:lnTo>
                  <a:pt x="1954" y="138"/>
                </a:lnTo>
                <a:lnTo>
                  <a:pt x="2001" y="144"/>
                </a:lnTo>
                <a:lnTo>
                  <a:pt x="2064" y="154"/>
                </a:lnTo>
                <a:lnTo>
                  <a:pt x="2145" y="166"/>
                </a:lnTo>
                <a:lnTo>
                  <a:pt x="2199" y="182"/>
                </a:lnTo>
                <a:lnTo>
                  <a:pt x="2213" y="188"/>
                </a:lnTo>
                <a:lnTo>
                  <a:pt x="2343" y="228"/>
                </a:lnTo>
                <a:lnTo>
                  <a:pt x="2438" y="239"/>
                </a:lnTo>
                <a:lnTo>
                  <a:pt x="2488" y="242"/>
                </a:lnTo>
                <a:lnTo>
                  <a:pt x="2518" y="245"/>
                </a:lnTo>
                <a:lnTo>
                  <a:pt x="2549" y="246"/>
                </a:lnTo>
                <a:lnTo>
                  <a:pt x="2663" y="251"/>
                </a:lnTo>
                <a:lnTo>
                  <a:pt x="2780" y="253"/>
                </a:lnTo>
                <a:lnTo>
                  <a:pt x="2781" y="253"/>
                </a:lnTo>
                <a:lnTo>
                  <a:pt x="2797" y="253"/>
                </a:lnTo>
                <a:lnTo>
                  <a:pt x="2818" y="253"/>
                </a:lnTo>
                <a:lnTo>
                  <a:pt x="2833" y="254"/>
                </a:lnTo>
                <a:lnTo>
                  <a:pt x="2846" y="255"/>
                </a:lnTo>
                <a:lnTo>
                  <a:pt x="2863" y="256"/>
                </a:lnTo>
                <a:lnTo>
                  <a:pt x="2886" y="257"/>
                </a:lnTo>
                <a:lnTo>
                  <a:pt x="2907" y="259"/>
                </a:lnTo>
                <a:lnTo>
                  <a:pt x="2918" y="259"/>
                </a:lnTo>
                <a:lnTo>
                  <a:pt x="2928" y="263"/>
                </a:lnTo>
                <a:lnTo>
                  <a:pt x="2941" y="267"/>
                </a:lnTo>
                <a:lnTo>
                  <a:pt x="2945" y="267"/>
                </a:lnTo>
                <a:lnTo>
                  <a:pt x="2955" y="267"/>
                </a:lnTo>
                <a:lnTo>
                  <a:pt x="2964" y="267"/>
                </a:lnTo>
                <a:lnTo>
                  <a:pt x="2974" y="268"/>
                </a:lnTo>
                <a:lnTo>
                  <a:pt x="2984" y="269"/>
                </a:lnTo>
                <a:lnTo>
                  <a:pt x="2991" y="269"/>
                </a:lnTo>
                <a:lnTo>
                  <a:pt x="2992" y="269"/>
                </a:lnTo>
                <a:lnTo>
                  <a:pt x="2992" y="269"/>
                </a:lnTo>
                <a:lnTo>
                  <a:pt x="3001" y="269"/>
                </a:lnTo>
                <a:lnTo>
                  <a:pt x="3007" y="270"/>
                </a:lnTo>
                <a:lnTo>
                  <a:pt x="3016" y="270"/>
                </a:lnTo>
                <a:lnTo>
                  <a:pt x="3019" y="270"/>
                </a:lnTo>
                <a:lnTo>
                  <a:pt x="3036" y="271"/>
                </a:lnTo>
                <a:lnTo>
                  <a:pt x="3038" y="271"/>
                </a:lnTo>
                <a:lnTo>
                  <a:pt x="3056" y="272"/>
                </a:lnTo>
                <a:lnTo>
                  <a:pt x="3071" y="273"/>
                </a:lnTo>
                <a:lnTo>
                  <a:pt x="3076" y="272"/>
                </a:lnTo>
                <a:lnTo>
                  <a:pt x="3086" y="270"/>
                </a:lnTo>
                <a:lnTo>
                  <a:pt x="3100" y="268"/>
                </a:lnTo>
                <a:lnTo>
                  <a:pt x="3114" y="266"/>
                </a:lnTo>
                <a:lnTo>
                  <a:pt x="3116" y="266"/>
                </a:lnTo>
                <a:lnTo>
                  <a:pt x="3130" y="267"/>
                </a:lnTo>
                <a:lnTo>
                  <a:pt x="3141" y="268"/>
                </a:lnTo>
                <a:lnTo>
                  <a:pt x="3146" y="260"/>
                </a:lnTo>
                <a:lnTo>
                  <a:pt x="3157" y="247"/>
                </a:lnTo>
                <a:lnTo>
                  <a:pt x="3162" y="246"/>
                </a:lnTo>
                <a:lnTo>
                  <a:pt x="3162" y="246"/>
                </a:lnTo>
                <a:lnTo>
                  <a:pt x="3168" y="247"/>
                </a:lnTo>
                <a:lnTo>
                  <a:pt x="3176" y="247"/>
                </a:lnTo>
                <a:lnTo>
                  <a:pt x="3183" y="248"/>
                </a:lnTo>
                <a:lnTo>
                  <a:pt x="3196" y="250"/>
                </a:lnTo>
                <a:lnTo>
                  <a:pt x="3202" y="251"/>
                </a:lnTo>
                <a:lnTo>
                  <a:pt x="3211" y="251"/>
                </a:lnTo>
                <a:lnTo>
                  <a:pt x="3218" y="251"/>
                </a:lnTo>
                <a:lnTo>
                  <a:pt x="3228" y="251"/>
                </a:lnTo>
                <a:lnTo>
                  <a:pt x="3236" y="250"/>
                </a:lnTo>
                <a:lnTo>
                  <a:pt x="3245" y="248"/>
                </a:lnTo>
                <a:lnTo>
                  <a:pt x="3256" y="247"/>
                </a:lnTo>
                <a:lnTo>
                  <a:pt x="3259" y="246"/>
                </a:lnTo>
                <a:lnTo>
                  <a:pt x="3269" y="251"/>
                </a:lnTo>
                <a:lnTo>
                  <a:pt x="3274" y="253"/>
                </a:lnTo>
                <a:lnTo>
                  <a:pt x="3281" y="254"/>
                </a:lnTo>
                <a:lnTo>
                  <a:pt x="3286" y="255"/>
                </a:lnTo>
                <a:lnTo>
                  <a:pt x="3294" y="258"/>
                </a:lnTo>
                <a:lnTo>
                  <a:pt x="3300" y="263"/>
                </a:lnTo>
                <a:lnTo>
                  <a:pt x="3307" y="266"/>
                </a:lnTo>
                <a:lnTo>
                  <a:pt x="3314" y="269"/>
                </a:lnTo>
                <a:lnTo>
                  <a:pt x="3324" y="271"/>
                </a:lnTo>
                <a:lnTo>
                  <a:pt x="3330" y="272"/>
                </a:lnTo>
                <a:lnTo>
                  <a:pt x="3346" y="255"/>
                </a:lnTo>
                <a:lnTo>
                  <a:pt x="3352" y="244"/>
                </a:lnTo>
                <a:lnTo>
                  <a:pt x="3364" y="226"/>
                </a:lnTo>
                <a:lnTo>
                  <a:pt x="3377" y="212"/>
                </a:lnTo>
                <a:lnTo>
                  <a:pt x="3385" y="212"/>
                </a:lnTo>
                <a:lnTo>
                  <a:pt x="3393" y="215"/>
                </a:lnTo>
                <a:lnTo>
                  <a:pt x="3399" y="211"/>
                </a:lnTo>
                <a:lnTo>
                  <a:pt x="3410" y="214"/>
                </a:lnTo>
                <a:lnTo>
                  <a:pt x="3413" y="216"/>
                </a:lnTo>
                <a:lnTo>
                  <a:pt x="3419" y="219"/>
                </a:lnTo>
                <a:lnTo>
                  <a:pt x="3425" y="221"/>
                </a:lnTo>
                <a:lnTo>
                  <a:pt x="3433" y="226"/>
                </a:lnTo>
                <a:lnTo>
                  <a:pt x="3441" y="229"/>
                </a:lnTo>
                <a:lnTo>
                  <a:pt x="3445" y="231"/>
                </a:lnTo>
                <a:lnTo>
                  <a:pt x="3455" y="235"/>
                </a:lnTo>
                <a:lnTo>
                  <a:pt x="3467" y="241"/>
                </a:lnTo>
                <a:lnTo>
                  <a:pt x="3476" y="245"/>
                </a:lnTo>
                <a:lnTo>
                  <a:pt x="3482" y="248"/>
                </a:lnTo>
                <a:lnTo>
                  <a:pt x="3492" y="255"/>
                </a:lnTo>
                <a:lnTo>
                  <a:pt x="3499" y="261"/>
                </a:lnTo>
                <a:lnTo>
                  <a:pt x="3506" y="266"/>
                </a:lnTo>
                <a:lnTo>
                  <a:pt x="3514" y="269"/>
                </a:lnTo>
                <a:lnTo>
                  <a:pt x="3522" y="272"/>
                </a:lnTo>
                <a:lnTo>
                  <a:pt x="3529" y="274"/>
                </a:lnTo>
                <a:lnTo>
                  <a:pt x="3536" y="263"/>
                </a:lnTo>
                <a:lnTo>
                  <a:pt x="3543" y="250"/>
                </a:lnTo>
                <a:lnTo>
                  <a:pt x="3554" y="229"/>
                </a:lnTo>
                <a:lnTo>
                  <a:pt x="3561" y="233"/>
                </a:lnTo>
                <a:lnTo>
                  <a:pt x="3572" y="241"/>
                </a:lnTo>
                <a:lnTo>
                  <a:pt x="3581" y="246"/>
                </a:lnTo>
                <a:lnTo>
                  <a:pt x="3590" y="252"/>
                </a:lnTo>
                <a:lnTo>
                  <a:pt x="3598" y="257"/>
                </a:lnTo>
                <a:lnTo>
                  <a:pt x="3603" y="263"/>
                </a:lnTo>
                <a:lnTo>
                  <a:pt x="3611" y="271"/>
                </a:lnTo>
                <a:lnTo>
                  <a:pt x="3614" y="276"/>
                </a:lnTo>
                <a:lnTo>
                  <a:pt x="3620" y="278"/>
                </a:lnTo>
                <a:lnTo>
                  <a:pt x="3625" y="281"/>
                </a:lnTo>
                <a:lnTo>
                  <a:pt x="3631" y="286"/>
                </a:lnTo>
                <a:lnTo>
                  <a:pt x="3634" y="287"/>
                </a:lnTo>
                <a:lnTo>
                  <a:pt x="3643" y="292"/>
                </a:lnTo>
                <a:lnTo>
                  <a:pt x="3650" y="296"/>
                </a:lnTo>
                <a:lnTo>
                  <a:pt x="3657" y="298"/>
                </a:lnTo>
                <a:lnTo>
                  <a:pt x="3660" y="300"/>
                </a:lnTo>
                <a:lnTo>
                  <a:pt x="3669" y="302"/>
                </a:lnTo>
                <a:lnTo>
                  <a:pt x="3674" y="302"/>
                </a:lnTo>
                <a:lnTo>
                  <a:pt x="3683" y="290"/>
                </a:lnTo>
                <a:lnTo>
                  <a:pt x="3687" y="281"/>
                </a:lnTo>
                <a:lnTo>
                  <a:pt x="3697" y="265"/>
                </a:lnTo>
                <a:lnTo>
                  <a:pt x="3703" y="260"/>
                </a:lnTo>
                <a:lnTo>
                  <a:pt x="3713" y="256"/>
                </a:lnTo>
                <a:lnTo>
                  <a:pt x="3723" y="254"/>
                </a:lnTo>
                <a:lnTo>
                  <a:pt x="3725" y="253"/>
                </a:lnTo>
                <a:lnTo>
                  <a:pt x="3740" y="254"/>
                </a:lnTo>
                <a:lnTo>
                  <a:pt x="3747" y="254"/>
                </a:lnTo>
                <a:lnTo>
                  <a:pt x="3755" y="274"/>
                </a:lnTo>
                <a:lnTo>
                  <a:pt x="3761" y="284"/>
                </a:lnTo>
                <a:lnTo>
                  <a:pt x="3768" y="290"/>
                </a:lnTo>
                <a:lnTo>
                  <a:pt x="3777" y="295"/>
                </a:lnTo>
                <a:lnTo>
                  <a:pt x="3786" y="300"/>
                </a:lnTo>
                <a:lnTo>
                  <a:pt x="3793" y="306"/>
                </a:lnTo>
                <a:lnTo>
                  <a:pt x="3801" y="307"/>
                </a:lnTo>
                <a:lnTo>
                  <a:pt x="3811" y="307"/>
                </a:lnTo>
                <a:lnTo>
                  <a:pt x="3818" y="309"/>
                </a:lnTo>
                <a:lnTo>
                  <a:pt x="3829" y="314"/>
                </a:lnTo>
                <a:lnTo>
                  <a:pt x="3833" y="317"/>
                </a:lnTo>
                <a:lnTo>
                  <a:pt x="3840" y="319"/>
                </a:lnTo>
                <a:lnTo>
                  <a:pt x="3850" y="323"/>
                </a:lnTo>
                <a:lnTo>
                  <a:pt x="3858" y="325"/>
                </a:lnTo>
                <a:lnTo>
                  <a:pt x="3869" y="319"/>
                </a:lnTo>
                <a:lnTo>
                  <a:pt x="3875" y="311"/>
                </a:lnTo>
                <a:lnTo>
                  <a:pt x="3887" y="320"/>
                </a:lnTo>
                <a:lnTo>
                  <a:pt x="3893" y="324"/>
                </a:lnTo>
                <a:lnTo>
                  <a:pt x="3900" y="329"/>
                </a:lnTo>
                <a:lnTo>
                  <a:pt x="3907" y="333"/>
                </a:lnTo>
                <a:lnTo>
                  <a:pt x="3917" y="338"/>
                </a:lnTo>
                <a:lnTo>
                  <a:pt x="3923" y="341"/>
                </a:lnTo>
                <a:lnTo>
                  <a:pt x="3931" y="343"/>
                </a:lnTo>
                <a:lnTo>
                  <a:pt x="3945" y="347"/>
                </a:lnTo>
                <a:lnTo>
                  <a:pt x="3957" y="349"/>
                </a:lnTo>
                <a:lnTo>
                  <a:pt x="3966" y="350"/>
                </a:lnTo>
                <a:lnTo>
                  <a:pt x="3978" y="351"/>
                </a:lnTo>
                <a:lnTo>
                  <a:pt x="3983" y="353"/>
                </a:lnTo>
                <a:lnTo>
                  <a:pt x="3994" y="354"/>
                </a:lnTo>
                <a:lnTo>
                  <a:pt x="4009" y="358"/>
                </a:lnTo>
                <a:lnTo>
                  <a:pt x="4018" y="360"/>
                </a:lnTo>
                <a:lnTo>
                  <a:pt x="4033" y="361"/>
                </a:lnTo>
                <a:lnTo>
                  <a:pt x="4044" y="362"/>
                </a:lnTo>
                <a:lnTo>
                  <a:pt x="4053" y="363"/>
                </a:lnTo>
                <a:lnTo>
                  <a:pt x="4061" y="364"/>
                </a:lnTo>
                <a:lnTo>
                  <a:pt x="4074" y="367"/>
                </a:lnTo>
                <a:lnTo>
                  <a:pt x="4088" y="369"/>
                </a:lnTo>
                <a:lnTo>
                  <a:pt x="4098" y="370"/>
                </a:lnTo>
                <a:lnTo>
                  <a:pt x="4107" y="371"/>
                </a:lnTo>
                <a:lnTo>
                  <a:pt x="4119" y="372"/>
                </a:lnTo>
                <a:lnTo>
                  <a:pt x="4145" y="373"/>
                </a:lnTo>
                <a:lnTo>
                  <a:pt x="4151" y="373"/>
                </a:lnTo>
                <a:lnTo>
                  <a:pt x="4158" y="373"/>
                </a:lnTo>
                <a:lnTo>
                  <a:pt x="4193" y="372"/>
                </a:lnTo>
                <a:lnTo>
                  <a:pt x="4204" y="371"/>
                </a:lnTo>
                <a:lnTo>
                  <a:pt x="4223" y="370"/>
                </a:lnTo>
                <a:lnTo>
                  <a:pt x="4230" y="370"/>
                </a:lnTo>
                <a:lnTo>
                  <a:pt x="4244" y="369"/>
                </a:lnTo>
                <a:lnTo>
                  <a:pt x="4265" y="367"/>
                </a:lnTo>
                <a:lnTo>
                  <a:pt x="4279" y="366"/>
                </a:lnTo>
                <a:lnTo>
                  <a:pt x="4285" y="364"/>
                </a:lnTo>
                <a:lnTo>
                  <a:pt x="4298" y="364"/>
                </a:lnTo>
                <a:lnTo>
                  <a:pt x="4307" y="363"/>
                </a:lnTo>
                <a:lnTo>
                  <a:pt x="4309" y="363"/>
                </a:lnTo>
                <a:lnTo>
                  <a:pt x="4343" y="362"/>
                </a:lnTo>
                <a:lnTo>
                  <a:pt x="4347" y="362"/>
                </a:lnTo>
                <a:lnTo>
                  <a:pt x="4393" y="361"/>
                </a:lnTo>
                <a:lnTo>
                  <a:pt x="4411" y="361"/>
                </a:lnTo>
                <a:lnTo>
                  <a:pt x="4432" y="360"/>
                </a:lnTo>
                <a:lnTo>
                  <a:pt x="4437" y="360"/>
                </a:lnTo>
                <a:lnTo>
                  <a:pt x="4461" y="360"/>
                </a:lnTo>
                <a:lnTo>
                  <a:pt x="4470" y="361"/>
                </a:lnTo>
                <a:lnTo>
                  <a:pt x="4485" y="361"/>
                </a:lnTo>
                <a:lnTo>
                  <a:pt x="4500" y="361"/>
                </a:lnTo>
                <a:lnTo>
                  <a:pt x="4512" y="362"/>
                </a:lnTo>
                <a:lnTo>
                  <a:pt x="4527" y="362"/>
                </a:lnTo>
                <a:lnTo>
                  <a:pt x="4541" y="364"/>
                </a:lnTo>
                <a:lnTo>
                  <a:pt x="4561" y="367"/>
                </a:lnTo>
                <a:lnTo>
                  <a:pt x="4572" y="368"/>
                </a:lnTo>
                <a:lnTo>
                  <a:pt x="4582" y="370"/>
                </a:lnTo>
                <a:lnTo>
                  <a:pt x="4604" y="370"/>
                </a:lnTo>
                <a:lnTo>
                  <a:pt x="4612" y="370"/>
                </a:lnTo>
                <a:lnTo>
                  <a:pt x="4626" y="369"/>
                </a:lnTo>
                <a:lnTo>
                  <a:pt x="4641" y="369"/>
                </a:lnTo>
                <a:lnTo>
                  <a:pt x="4658" y="369"/>
                </a:lnTo>
                <a:lnTo>
                  <a:pt x="4666" y="369"/>
                </a:lnTo>
                <a:lnTo>
                  <a:pt x="4681" y="370"/>
                </a:lnTo>
                <a:lnTo>
                  <a:pt x="4693" y="371"/>
                </a:lnTo>
                <a:lnTo>
                  <a:pt x="4711" y="354"/>
                </a:lnTo>
                <a:lnTo>
                  <a:pt x="4721" y="341"/>
                </a:lnTo>
                <a:lnTo>
                  <a:pt x="4742" y="312"/>
                </a:lnTo>
                <a:lnTo>
                  <a:pt x="4760" y="287"/>
                </a:lnTo>
                <a:lnTo>
                  <a:pt x="4772" y="297"/>
                </a:lnTo>
                <a:lnTo>
                  <a:pt x="4783" y="310"/>
                </a:lnTo>
                <a:lnTo>
                  <a:pt x="4791" y="318"/>
                </a:lnTo>
                <a:lnTo>
                  <a:pt x="4797" y="321"/>
                </a:lnTo>
                <a:lnTo>
                  <a:pt x="4802" y="323"/>
                </a:lnTo>
                <a:lnTo>
                  <a:pt x="4808" y="327"/>
                </a:lnTo>
                <a:lnTo>
                  <a:pt x="4818" y="331"/>
                </a:lnTo>
                <a:lnTo>
                  <a:pt x="4824" y="334"/>
                </a:lnTo>
                <a:lnTo>
                  <a:pt x="4834" y="340"/>
                </a:lnTo>
                <a:lnTo>
                  <a:pt x="4841" y="345"/>
                </a:lnTo>
                <a:lnTo>
                  <a:pt x="4848" y="349"/>
                </a:lnTo>
                <a:lnTo>
                  <a:pt x="4852" y="351"/>
                </a:lnTo>
                <a:lnTo>
                  <a:pt x="4861" y="359"/>
                </a:lnTo>
                <a:lnTo>
                  <a:pt x="4867" y="362"/>
                </a:lnTo>
                <a:lnTo>
                  <a:pt x="4875" y="367"/>
                </a:lnTo>
                <a:lnTo>
                  <a:pt x="4883" y="371"/>
                </a:lnTo>
                <a:lnTo>
                  <a:pt x="4890" y="373"/>
                </a:lnTo>
                <a:lnTo>
                  <a:pt x="4900" y="376"/>
                </a:lnTo>
                <a:lnTo>
                  <a:pt x="4907" y="370"/>
                </a:lnTo>
                <a:lnTo>
                  <a:pt x="4920" y="361"/>
                </a:lnTo>
                <a:lnTo>
                  <a:pt x="4930" y="361"/>
                </a:lnTo>
                <a:lnTo>
                  <a:pt x="4939" y="361"/>
                </a:lnTo>
                <a:lnTo>
                  <a:pt x="4948" y="361"/>
                </a:lnTo>
                <a:lnTo>
                  <a:pt x="4954" y="360"/>
                </a:lnTo>
                <a:lnTo>
                  <a:pt x="4960" y="355"/>
                </a:lnTo>
                <a:lnTo>
                  <a:pt x="4964" y="348"/>
                </a:lnTo>
                <a:lnTo>
                  <a:pt x="4968" y="343"/>
                </a:lnTo>
                <a:lnTo>
                  <a:pt x="4978" y="331"/>
                </a:lnTo>
                <a:lnTo>
                  <a:pt x="4982" y="323"/>
                </a:lnTo>
                <a:lnTo>
                  <a:pt x="4994" y="308"/>
                </a:lnTo>
                <a:lnTo>
                  <a:pt x="5005" y="294"/>
                </a:lnTo>
                <a:lnTo>
                  <a:pt x="5014" y="282"/>
                </a:lnTo>
                <a:lnTo>
                  <a:pt x="5027" y="265"/>
                </a:lnTo>
                <a:lnTo>
                  <a:pt x="5038" y="251"/>
                </a:lnTo>
                <a:lnTo>
                  <a:pt x="5047" y="238"/>
                </a:lnTo>
                <a:lnTo>
                  <a:pt x="5059" y="221"/>
                </a:lnTo>
                <a:lnTo>
                  <a:pt x="5076" y="203"/>
                </a:lnTo>
                <a:lnTo>
                  <a:pt x="5095" y="203"/>
                </a:lnTo>
                <a:lnTo>
                  <a:pt x="5111" y="199"/>
                </a:lnTo>
                <a:lnTo>
                  <a:pt x="5129" y="192"/>
                </a:lnTo>
                <a:lnTo>
                  <a:pt x="5151" y="180"/>
                </a:lnTo>
                <a:lnTo>
                  <a:pt x="5170" y="173"/>
                </a:lnTo>
                <a:lnTo>
                  <a:pt x="5195" y="193"/>
                </a:lnTo>
                <a:lnTo>
                  <a:pt x="5204" y="247"/>
                </a:lnTo>
                <a:lnTo>
                  <a:pt x="5214" y="263"/>
                </a:lnTo>
                <a:lnTo>
                  <a:pt x="5222" y="267"/>
                </a:lnTo>
                <a:lnTo>
                  <a:pt x="5231" y="270"/>
                </a:lnTo>
                <a:lnTo>
                  <a:pt x="5236" y="272"/>
                </a:lnTo>
                <a:lnTo>
                  <a:pt x="5240" y="278"/>
                </a:lnTo>
                <a:lnTo>
                  <a:pt x="5249" y="279"/>
                </a:lnTo>
                <a:lnTo>
                  <a:pt x="5253" y="279"/>
                </a:lnTo>
                <a:lnTo>
                  <a:pt x="5259" y="279"/>
                </a:lnTo>
                <a:lnTo>
                  <a:pt x="5262" y="280"/>
                </a:lnTo>
                <a:lnTo>
                  <a:pt x="5269" y="282"/>
                </a:lnTo>
                <a:lnTo>
                  <a:pt x="5273" y="284"/>
                </a:lnTo>
                <a:lnTo>
                  <a:pt x="5280" y="289"/>
                </a:lnTo>
                <a:lnTo>
                  <a:pt x="5288" y="294"/>
                </a:lnTo>
                <a:lnTo>
                  <a:pt x="5300" y="298"/>
                </a:lnTo>
                <a:lnTo>
                  <a:pt x="5313" y="303"/>
                </a:lnTo>
                <a:lnTo>
                  <a:pt x="5319" y="305"/>
                </a:lnTo>
                <a:lnTo>
                  <a:pt x="5332" y="312"/>
                </a:lnTo>
                <a:lnTo>
                  <a:pt x="5342" y="338"/>
                </a:lnTo>
                <a:lnTo>
                  <a:pt x="5353" y="346"/>
                </a:lnTo>
                <a:lnTo>
                  <a:pt x="5372" y="351"/>
                </a:lnTo>
                <a:lnTo>
                  <a:pt x="5385" y="354"/>
                </a:lnTo>
                <a:lnTo>
                  <a:pt x="5390" y="356"/>
                </a:lnTo>
                <a:lnTo>
                  <a:pt x="5394" y="357"/>
                </a:lnTo>
                <a:lnTo>
                  <a:pt x="5403" y="358"/>
                </a:lnTo>
                <a:lnTo>
                  <a:pt x="5407" y="358"/>
                </a:lnTo>
                <a:lnTo>
                  <a:pt x="5413" y="359"/>
                </a:lnTo>
                <a:lnTo>
                  <a:pt x="5421" y="360"/>
                </a:lnTo>
                <a:lnTo>
                  <a:pt x="5433" y="361"/>
                </a:lnTo>
                <a:lnTo>
                  <a:pt x="5445" y="362"/>
                </a:lnTo>
                <a:lnTo>
                  <a:pt x="5456" y="361"/>
                </a:lnTo>
                <a:lnTo>
                  <a:pt x="5469" y="361"/>
                </a:lnTo>
                <a:lnTo>
                  <a:pt x="5480" y="361"/>
                </a:lnTo>
                <a:lnTo>
                  <a:pt x="5489" y="361"/>
                </a:lnTo>
                <a:lnTo>
                  <a:pt x="5500" y="361"/>
                </a:lnTo>
                <a:lnTo>
                  <a:pt x="5504" y="361"/>
                </a:lnTo>
                <a:lnTo>
                  <a:pt x="5510" y="361"/>
                </a:lnTo>
                <a:lnTo>
                  <a:pt x="5517" y="361"/>
                </a:lnTo>
                <a:lnTo>
                  <a:pt x="5525" y="359"/>
                </a:lnTo>
                <a:lnTo>
                  <a:pt x="5532" y="357"/>
                </a:lnTo>
                <a:lnTo>
                  <a:pt x="5535" y="356"/>
                </a:lnTo>
                <a:lnTo>
                  <a:pt x="5541" y="356"/>
                </a:lnTo>
                <a:lnTo>
                  <a:pt x="5549" y="351"/>
                </a:lnTo>
                <a:lnTo>
                  <a:pt x="5560" y="353"/>
                </a:lnTo>
                <a:lnTo>
                  <a:pt x="5563" y="351"/>
                </a:lnTo>
                <a:lnTo>
                  <a:pt x="5572" y="351"/>
                </a:lnTo>
                <a:lnTo>
                  <a:pt x="5576" y="350"/>
                </a:lnTo>
                <a:lnTo>
                  <a:pt x="5581" y="349"/>
                </a:lnTo>
                <a:lnTo>
                  <a:pt x="5586" y="348"/>
                </a:lnTo>
                <a:lnTo>
                  <a:pt x="5595" y="348"/>
                </a:lnTo>
                <a:lnTo>
                  <a:pt x="5603" y="347"/>
                </a:lnTo>
                <a:lnTo>
                  <a:pt x="5610" y="346"/>
                </a:lnTo>
                <a:lnTo>
                  <a:pt x="5614" y="346"/>
                </a:lnTo>
                <a:lnTo>
                  <a:pt x="5621" y="345"/>
                </a:lnTo>
                <a:lnTo>
                  <a:pt x="5626" y="344"/>
                </a:lnTo>
                <a:lnTo>
                  <a:pt x="5636" y="343"/>
                </a:lnTo>
                <a:lnTo>
                  <a:pt x="5648" y="342"/>
                </a:lnTo>
                <a:lnTo>
                  <a:pt x="5655" y="342"/>
                </a:lnTo>
                <a:lnTo>
                  <a:pt x="5662" y="341"/>
                </a:lnTo>
                <a:lnTo>
                  <a:pt x="5666" y="341"/>
                </a:lnTo>
                <a:lnTo>
                  <a:pt x="5677" y="345"/>
                </a:lnTo>
                <a:lnTo>
                  <a:pt x="5689" y="349"/>
                </a:lnTo>
                <a:lnTo>
                  <a:pt x="5696" y="351"/>
                </a:lnTo>
                <a:lnTo>
                  <a:pt x="5706" y="356"/>
                </a:lnTo>
                <a:lnTo>
                  <a:pt x="5722" y="357"/>
                </a:lnTo>
                <a:lnTo>
                  <a:pt x="5726" y="357"/>
                </a:lnTo>
                <a:lnTo>
                  <a:pt x="5730" y="356"/>
                </a:lnTo>
                <a:lnTo>
                  <a:pt x="5737" y="355"/>
                </a:lnTo>
                <a:lnTo>
                  <a:pt x="5741" y="354"/>
                </a:lnTo>
                <a:lnTo>
                  <a:pt x="5748" y="353"/>
                </a:lnTo>
                <a:lnTo>
                  <a:pt x="5754" y="351"/>
                </a:lnTo>
                <a:lnTo>
                  <a:pt x="5760" y="351"/>
                </a:lnTo>
                <a:lnTo>
                  <a:pt x="5765" y="350"/>
                </a:lnTo>
                <a:lnTo>
                  <a:pt x="5776" y="348"/>
                </a:lnTo>
                <a:lnTo>
                  <a:pt x="5786" y="347"/>
                </a:lnTo>
                <a:lnTo>
                  <a:pt x="5802" y="345"/>
                </a:lnTo>
                <a:lnTo>
                  <a:pt x="5820" y="343"/>
                </a:lnTo>
                <a:lnTo>
                  <a:pt x="5833" y="353"/>
                </a:lnTo>
                <a:lnTo>
                  <a:pt x="5864" y="351"/>
                </a:lnTo>
                <a:lnTo>
                  <a:pt x="5877" y="349"/>
                </a:lnTo>
                <a:lnTo>
                  <a:pt x="5897" y="347"/>
                </a:lnTo>
                <a:lnTo>
                  <a:pt x="5916" y="346"/>
                </a:lnTo>
                <a:lnTo>
                  <a:pt x="5935" y="346"/>
                </a:lnTo>
                <a:lnTo>
                  <a:pt x="5958" y="346"/>
                </a:lnTo>
                <a:lnTo>
                  <a:pt x="5969" y="347"/>
                </a:lnTo>
                <a:lnTo>
                  <a:pt x="5980" y="348"/>
                </a:lnTo>
                <a:lnTo>
                  <a:pt x="6007" y="342"/>
                </a:lnTo>
                <a:lnTo>
                  <a:pt x="6022" y="338"/>
                </a:lnTo>
                <a:lnTo>
                  <a:pt x="6050" y="330"/>
                </a:lnTo>
                <a:lnTo>
                  <a:pt x="6062" y="329"/>
                </a:lnTo>
                <a:lnTo>
                  <a:pt x="6079" y="317"/>
                </a:lnTo>
                <a:lnTo>
                  <a:pt x="6107" y="303"/>
                </a:lnTo>
                <a:lnTo>
                  <a:pt x="6126" y="295"/>
                </a:lnTo>
                <a:lnTo>
                  <a:pt x="6140" y="289"/>
                </a:lnTo>
                <a:lnTo>
                  <a:pt x="6164" y="276"/>
                </a:lnTo>
                <a:lnTo>
                  <a:pt x="6179" y="269"/>
                </a:lnTo>
                <a:lnTo>
                  <a:pt x="6197" y="259"/>
                </a:lnTo>
                <a:lnTo>
                  <a:pt x="6218" y="242"/>
                </a:lnTo>
                <a:lnTo>
                  <a:pt x="6228" y="229"/>
                </a:lnTo>
                <a:lnTo>
                  <a:pt x="6242" y="205"/>
                </a:lnTo>
                <a:lnTo>
                  <a:pt x="6260" y="175"/>
                </a:lnTo>
                <a:lnTo>
                  <a:pt x="6274" y="160"/>
                </a:lnTo>
                <a:lnTo>
                  <a:pt x="6282" y="161"/>
                </a:lnTo>
                <a:lnTo>
                  <a:pt x="6297" y="158"/>
                </a:lnTo>
                <a:lnTo>
                  <a:pt x="6306" y="158"/>
                </a:lnTo>
                <a:lnTo>
                  <a:pt x="6324" y="154"/>
                </a:lnTo>
                <a:lnTo>
                  <a:pt x="6335" y="157"/>
                </a:lnTo>
                <a:lnTo>
                  <a:pt x="6351" y="157"/>
                </a:lnTo>
                <a:lnTo>
                  <a:pt x="6367" y="155"/>
                </a:lnTo>
                <a:lnTo>
                  <a:pt x="6383" y="158"/>
                </a:lnTo>
                <a:lnTo>
                  <a:pt x="6399" y="163"/>
                </a:lnTo>
                <a:lnTo>
                  <a:pt x="6421" y="168"/>
                </a:lnTo>
                <a:lnTo>
                  <a:pt x="6425" y="169"/>
                </a:lnTo>
                <a:lnTo>
                  <a:pt x="6437" y="172"/>
                </a:lnTo>
                <a:lnTo>
                  <a:pt x="6455" y="179"/>
                </a:lnTo>
                <a:lnTo>
                  <a:pt x="6472" y="183"/>
                </a:lnTo>
                <a:lnTo>
                  <a:pt x="6485" y="183"/>
                </a:lnTo>
                <a:lnTo>
                  <a:pt x="6499" y="188"/>
                </a:lnTo>
                <a:lnTo>
                  <a:pt x="6514" y="192"/>
                </a:lnTo>
                <a:lnTo>
                  <a:pt x="6531" y="198"/>
                </a:lnTo>
                <a:lnTo>
                  <a:pt x="6539" y="200"/>
                </a:lnTo>
                <a:lnTo>
                  <a:pt x="6552" y="209"/>
                </a:lnTo>
                <a:lnTo>
                  <a:pt x="6567" y="213"/>
                </a:lnTo>
                <a:lnTo>
                  <a:pt x="6585" y="216"/>
                </a:lnTo>
                <a:lnTo>
                  <a:pt x="6597" y="220"/>
                </a:lnTo>
                <a:lnTo>
                  <a:pt x="6617" y="226"/>
                </a:lnTo>
                <a:lnTo>
                  <a:pt x="6639" y="233"/>
                </a:lnTo>
                <a:lnTo>
                  <a:pt x="6653" y="237"/>
                </a:lnTo>
                <a:lnTo>
                  <a:pt x="6670" y="239"/>
                </a:lnTo>
                <a:lnTo>
                  <a:pt x="6687" y="240"/>
                </a:lnTo>
                <a:lnTo>
                  <a:pt x="6705" y="241"/>
                </a:lnTo>
                <a:lnTo>
                  <a:pt x="6721" y="227"/>
                </a:lnTo>
                <a:lnTo>
                  <a:pt x="6734" y="227"/>
                </a:lnTo>
                <a:lnTo>
                  <a:pt x="6753" y="230"/>
                </a:lnTo>
                <a:lnTo>
                  <a:pt x="6759" y="231"/>
                </a:lnTo>
                <a:lnTo>
                  <a:pt x="6768" y="231"/>
                </a:lnTo>
                <a:lnTo>
                  <a:pt x="6780" y="231"/>
                </a:lnTo>
                <a:lnTo>
                  <a:pt x="6788" y="233"/>
                </a:lnTo>
                <a:lnTo>
                  <a:pt x="6804" y="238"/>
                </a:lnTo>
                <a:lnTo>
                  <a:pt x="6827" y="245"/>
                </a:lnTo>
                <a:lnTo>
                  <a:pt x="6834" y="247"/>
                </a:lnTo>
                <a:lnTo>
                  <a:pt x="6840" y="250"/>
                </a:lnTo>
                <a:lnTo>
                  <a:pt x="6865" y="257"/>
                </a:lnTo>
                <a:lnTo>
                  <a:pt x="6888" y="264"/>
                </a:lnTo>
                <a:lnTo>
                  <a:pt x="6902" y="263"/>
                </a:lnTo>
                <a:lnTo>
                  <a:pt x="6917" y="258"/>
                </a:lnTo>
                <a:lnTo>
                  <a:pt x="6936" y="246"/>
                </a:lnTo>
                <a:lnTo>
                  <a:pt x="6956" y="233"/>
                </a:lnTo>
                <a:lnTo>
                  <a:pt x="6975" y="225"/>
                </a:lnTo>
                <a:lnTo>
                  <a:pt x="6990" y="221"/>
                </a:lnTo>
                <a:lnTo>
                  <a:pt x="7016" y="211"/>
                </a:lnTo>
                <a:lnTo>
                  <a:pt x="7032" y="208"/>
                </a:lnTo>
                <a:lnTo>
                  <a:pt x="7045" y="205"/>
                </a:lnTo>
                <a:lnTo>
                  <a:pt x="7059" y="193"/>
                </a:lnTo>
                <a:lnTo>
                  <a:pt x="7068" y="189"/>
                </a:lnTo>
                <a:lnTo>
                  <a:pt x="7079" y="185"/>
                </a:lnTo>
                <a:lnTo>
                  <a:pt x="7092" y="157"/>
                </a:lnTo>
                <a:lnTo>
                  <a:pt x="7098" y="141"/>
                </a:lnTo>
                <a:lnTo>
                  <a:pt x="7114" y="115"/>
                </a:lnTo>
                <a:lnTo>
                  <a:pt x="7126" y="98"/>
                </a:lnTo>
                <a:lnTo>
                  <a:pt x="7138" y="99"/>
                </a:lnTo>
                <a:lnTo>
                  <a:pt x="7151" y="87"/>
                </a:lnTo>
                <a:lnTo>
                  <a:pt x="7159" y="88"/>
                </a:lnTo>
                <a:lnTo>
                  <a:pt x="7171" y="92"/>
                </a:lnTo>
                <a:lnTo>
                  <a:pt x="7183" y="85"/>
                </a:lnTo>
                <a:lnTo>
                  <a:pt x="7190" y="76"/>
                </a:lnTo>
                <a:lnTo>
                  <a:pt x="7200" y="80"/>
                </a:lnTo>
                <a:lnTo>
                  <a:pt x="7209" y="86"/>
                </a:lnTo>
                <a:lnTo>
                  <a:pt x="7213" y="90"/>
                </a:lnTo>
                <a:lnTo>
                  <a:pt x="7222" y="98"/>
                </a:lnTo>
                <a:lnTo>
                  <a:pt x="7232" y="109"/>
                </a:lnTo>
                <a:lnTo>
                  <a:pt x="7243" y="116"/>
                </a:lnTo>
                <a:lnTo>
                  <a:pt x="7254" y="125"/>
                </a:lnTo>
                <a:lnTo>
                  <a:pt x="7265" y="130"/>
                </a:lnTo>
                <a:lnTo>
                  <a:pt x="7275" y="129"/>
                </a:lnTo>
                <a:lnTo>
                  <a:pt x="7285" y="123"/>
                </a:lnTo>
                <a:lnTo>
                  <a:pt x="7300" y="129"/>
                </a:lnTo>
                <a:lnTo>
                  <a:pt x="7314" y="135"/>
                </a:lnTo>
                <a:lnTo>
                  <a:pt x="7324" y="136"/>
                </a:lnTo>
                <a:lnTo>
                  <a:pt x="7333" y="132"/>
                </a:lnTo>
                <a:lnTo>
                  <a:pt x="7347" y="122"/>
                </a:lnTo>
                <a:lnTo>
                  <a:pt x="7368" y="101"/>
                </a:lnTo>
                <a:lnTo>
                  <a:pt x="7378" y="89"/>
                </a:lnTo>
                <a:lnTo>
                  <a:pt x="7387" y="78"/>
                </a:lnTo>
                <a:lnTo>
                  <a:pt x="7402" y="58"/>
                </a:lnTo>
                <a:lnTo>
                  <a:pt x="7409" y="49"/>
                </a:lnTo>
                <a:lnTo>
                  <a:pt x="7418" y="52"/>
                </a:lnTo>
                <a:lnTo>
                  <a:pt x="7432" y="62"/>
                </a:lnTo>
                <a:lnTo>
                  <a:pt x="7443" y="65"/>
                </a:lnTo>
                <a:lnTo>
                  <a:pt x="7452" y="67"/>
                </a:lnTo>
                <a:lnTo>
                  <a:pt x="7460" y="69"/>
                </a:lnTo>
                <a:lnTo>
                  <a:pt x="7470" y="67"/>
                </a:lnTo>
                <a:lnTo>
                  <a:pt x="7478" y="67"/>
                </a:lnTo>
                <a:lnTo>
                  <a:pt x="7486" y="69"/>
                </a:lnTo>
                <a:lnTo>
                  <a:pt x="7501" y="70"/>
                </a:lnTo>
                <a:lnTo>
                  <a:pt x="7511" y="71"/>
                </a:lnTo>
                <a:lnTo>
                  <a:pt x="7525" y="76"/>
                </a:lnTo>
                <a:lnTo>
                  <a:pt x="7538" y="76"/>
                </a:lnTo>
                <a:lnTo>
                  <a:pt x="7551" y="83"/>
                </a:lnTo>
                <a:lnTo>
                  <a:pt x="7559" y="86"/>
                </a:lnTo>
                <a:lnTo>
                  <a:pt x="7563" y="88"/>
                </a:lnTo>
                <a:lnTo>
                  <a:pt x="7570" y="90"/>
                </a:lnTo>
                <a:lnTo>
                  <a:pt x="7578" y="92"/>
                </a:lnTo>
                <a:lnTo>
                  <a:pt x="7594" y="90"/>
                </a:lnTo>
                <a:lnTo>
                  <a:pt x="7607" y="91"/>
                </a:lnTo>
                <a:lnTo>
                  <a:pt x="7618" y="93"/>
                </a:lnTo>
                <a:lnTo>
                  <a:pt x="7628" y="93"/>
                </a:lnTo>
                <a:lnTo>
                  <a:pt x="7647" y="95"/>
                </a:lnTo>
                <a:lnTo>
                  <a:pt x="7660" y="96"/>
                </a:lnTo>
                <a:lnTo>
                  <a:pt x="7670" y="96"/>
                </a:lnTo>
                <a:lnTo>
                  <a:pt x="7687" y="98"/>
                </a:lnTo>
                <a:lnTo>
                  <a:pt x="7704" y="97"/>
                </a:lnTo>
                <a:lnTo>
                  <a:pt x="7716" y="96"/>
                </a:lnTo>
                <a:lnTo>
                  <a:pt x="7732" y="96"/>
                </a:lnTo>
                <a:lnTo>
                  <a:pt x="7751" y="97"/>
                </a:lnTo>
                <a:lnTo>
                  <a:pt x="7771" y="98"/>
                </a:lnTo>
                <a:lnTo>
                  <a:pt x="7793" y="99"/>
                </a:lnTo>
                <a:lnTo>
                  <a:pt x="7819" y="99"/>
                </a:lnTo>
                <a:lnTo>
                  <a:pt x="7840" y="99"/>
                </a:lnTo>
                <a:lnTo>
                  <a:pt x="7850" y="99"/>
                </a:lnTo>
                <a:lnTo>
                  <a:pt x="7876" y="99"/>
                </a:lnTo>
                <a:lnTo>
                  <a:pt x="7895" y="99"/>
                </a:lnTo>
                <a:lnTo>
                  <a:pt x="7908" y="99"/>
                </a:lnTo>
                <a:lnTo>
                  <a:pt x="7938" y="97"/>
                </a:lnTo>
                <a:lnTo>
                  <a:pt x="7958" y="98"/>
                </a:lnTo>
                <a:lnTo>
                  <a:pt x="7973" y="93"/>
                </a:lnTo>
                <a:lnTo>
                  <a:pt x="7985" y="82"/>
                </a:lnTo>
                <a:lnTo>
                  <a:pt x="7996" y="74"/>
                </a:lnTo>
                <a:lnTo>
                  <a:pt x="8014" y="72"/>
                </a:lnTo>
                <a:lnTo>
                  <a:pt x="8028" y="71"/>
                </a:lnTo>
                <a:lnTo>
                  <a:pt x="8048" y="67"/>
                </a:lnTo>
                <a:lnTo>
                  <a:pt x="8073" y="63"/>
                </a:lnTo>
                <a:lnTo>
                  <a:pt x="8102" y="61"/>
                </a:lnTo>
                <a:lnTo>
                  <a:pt x="8121" y="58"/>
                </a:lnTo>
                <a:lnTo>
                  <a:pt x="8135" y="57"/>
                </a:lnTo>
                <a:lnTo>
                  <a:pt x="8148" y="54"/>
                </a:lnTo>
                <a:lnTo>
                  <a:pt x="8161" y="52"/>
                </a:lnTo>
                <a:lnTo>
                  <a:pt x="8175" y="50"/>
                </a:lnTo>
                <a:lnTo>
                  <a:pt x="8186" y="48"/>
                </a:lnTo>
                <a:lnTo>
                  <a:pt x="8195" y="44"/>
                </a:lnTo>
                <a:lnTo>
                  <a:pt x="8206" y="40"/>
                </a:lnTo>
                <a:lnTo>
                  <a:pt x="8221" y="38"/>
                </a:lnTo>
                <a:lnTo>
                  <a:pt x="8229" y="37"/>
                </a:lnTo>
                <a:lnTo>
                  <a:pt x="8243" y="35"/>
                </a:lnTo>
                <a:lnTo>
                  <a:pt x="8254" y="35"/>
                </a:lnTo>
                <a:lnTo>
                  <a:pt x="8264" y="34"/>
                </a:lnTo>
                <a:lnTo>
                  <a:pt x="8277" y="32"/>
                </a:lnTo>
                <a:lnTo>
                  <a:pt x="8292" y="31"/>
                </a:lnTo>
                <a:lnTo>
                  <a:pt x="8308" y="28"/>
                </a:lnTo>
                <a:lnTo>
                  <a:pt x="8320" y="26"/>
                </a:lnTo>
                <a:lnTo>
                  <a:pt x="8335" y="23"/>
                </a:lnTo>
                <a:lnTo>
                  <a:pt x="8349" y="21"/>
                </a:lnTo>
                <a:lnTo>
                  <a:pt x="8366" y="18"/>
                </a:lnTo>
                <a:lnTo>
                  <a:pt x="8402" y="12"/>
                </a:lnTo>
                <a:lnTo>
                  <a:pt x="8426" y="0"/>
                </a:lnTo>
                <a:lnTo>
                  <a:pt x="8426" y="6"/>
                </a:lnTo>
                <a:lnTo>
                  <a:pt x="8402" y="24"/>
                </a:lnTo>
                <a:lnTo>
                  <a:pt x="8366" y="31"/>
                </a:lnTo>
                <a:lnTo>
                  <a:pt x="8349" y="34"/>
                </a:lnTo>
                <a:lnTo>
                  <a:pt x="8335" y="37"/>
                </a:lnTo>
                <a:lnTo>
                  <a:pt x="8320" y="39"/>
                </a:lnTo>
                <a:lnTo>
                  <a:pt x="8308" y="40"/>
                </a:lnTo>
                <a:lnTo>
                  <a:pt x="8292" y="45"/>
                </a:lnTo>
                <a:lnTo>
                  <a:pt x="8277" y="50"/>
                </a:lnTo>
                <a:lnTo>
                  <a:pt x="8264" y="51"/>
                </a:lnTo>
                <a:lnTo>
                  <a:pt x="8254" y="53"/>
                </a:lnTo>
                <a:lnTo>
                  <a:pt x="8243" y="54"/>
                </a:lnTo>
                <a:lnTo>
                  <a:pt x="8229" y="54"/>
                </a:lnTo>
                <a:lnTo>
                  <a:pt x="8221" y="54"/>
                </a:lnTo>
                <a:lnTo>
                  <a:pt x="8206" y="59"/>
                </a:lnTo>
                <a:lnTo>
                  <a:pt x="8195" y="62"/>
                </a:lnTo>
                <a:lnTo>
                  <a:pt x="8186" y="64"/>
                </a:lnTo>
                <a:lnTo>
                  <a:pt x="8175" y="66"/>
                </a:lnTo>
                <a:lnTo>
                  <a:pt x="8161" y="70"/>
                </a:lnTo>
                <a:lnTo>
                  <a:pt x="8148" y="72"/>
                </a:lnTo>
                <a:lnTo>
                  <a:pt x="8135" y="74"/>
                </a:lnTo>
                <a:lnTo>
                  <a:pt x="8121" y="78"/>
                </a:lnTo>
                <a:lnTo>
                  <a:pt x="8102" y="103"/>
                </a:lnTo>
                <a:lnTo>
                  <a:pt x="8073" y="96"/>
                </a:lnTo>
                <a:lnTo>
                  <a:pt x="8048" y="97"/>
                </a:lnTo>
                <a:lnTo>
                  <a:pt x="8028" y="99"/>
                </a:lnTo>
                <a:lnTo>
                  <a:pt x="8014" y="100"/>
                </a:lnTo>
                <a:lnTo>
                  <a:pt x="7996" y="101"/>
                </a:lnTo>
                <a:lnTo>
                  <a:pt x="7985" y="104"/>
                </a:lnTo>
                <a:lnTo>
                  <a:pt x="7973" y="127"/>
                </a:lnTo>
                <a:lnTo>
                  <a:pt x="7958" y="131"/>
                </a:lnTo>
                <a:lnTo>
                  <a:pt x="7938" y="132"/>
                </a:lnTo>
                <a:lnTo>
                  <a:pt x="7908" y="136"/>
                </a:lnTo>
                <a:lnTo>
                  <a:pt x="7895" y="166"/>
                </a:lnTo>
                <a:lnTo>
                  <a:pt x="7876" y="174"/>
                </a:lnTo>
                <a:lnTo>
                  <a:pt x="7850" y="178"/>
                </a:lnTo>
                <a:lnTo>
                  <a:pt x="7840" y="179"/>
                </a:lnTo>
                <a:lnTo>
                  <a:pt x="7819" y="180"/>
                </a:lnTo>
                <a:lnTo>
                  <a:pt x="7793" y="180"/>
                </a:lnTo>
                <a:lnTo>
                  <a:pt x="7771" y="177"/>
                </a:lnTo>
                <a:lnTo>
                  <a:pt x="7751" y="174"/>
                </a:lnTo>
                <a:lnTo>
                  <a:pt x="7732" y="170"/>
                </a:lnTo>
                <a:lnTo>
                  <a:pt x="7716" y="166"/>
                </a:lnTo>
                <a:lnTo>
                  <a:pt x="7704" y="161"/>
                </a:lnTo>
                <a:lnTo>
                  <a:pt x="7687" y="152"/>
                </a:lnTo>
                <a:lnTo>
                  <a:pt x="7670" y="149"/>
                </a:lnTo>
                <a:lnTo>
                  <a:pt x="7660" y="148"/>
                </a:lnTo>
                <a:lnTo>
                  <a:pt x="7647" y="147"/>
                </a:lnTo>
                <a:lnTo>
                  <a:pt x="7628" y="145"/>
                </a:lnTo>
                <a:lnTo>
                  <a:pt x="7618" y="142"/>
                </a:lnTo>
                <a:lnTo>
                  <a:pt x="7607" y="140"/>
                </a:lnTo>
                <a:lnTo>
                  <a:pt x="7594" y="138"/>
                </a:lnTo>
                <a:lnTo>
                  <a:pt x="7578" y="134"/>
                </a:lnTo>
                <a:lnTo>
                  <a:pt x="7570" y="131"/>
                </a:lnTo>
                <a:lnTo>
                  <a:pt x="7563" y="132"/>
                </a:lnTo>
                <a:lnTo>
                  <a:pt x="7559" y="132"/>
                </a:lnTo>
                <a:lnTo>
                  <a:pt x="7551" y="132"/>
                </a:lnTo>
                <a:lnTo>
                  <a:pt x="7538" y="130"/>
                </a:lnTo>
                <a:lnTo>
                  <a:pt x="7525" y="127"/>
                </a:lnTo>
                <a:lnTo>
                  <a:pt x="7511" y="128"/>
                </a:lnTo>
                <a:lnTo>
                  <a:pt x="7501" y="130"/>
                </a:lnTo>
                <a:lnTo>
                  <a:pt x="7486" y="131"/>
                </a:lnTo>
                <a:lnTo>
                  <a:pt x="7478" y="132"/>
                </a:lnTo>
                <a:lnTo>
                  <a:pt x="7470" y="132"/>
                </a:lnTo>
                <a:lnTo>
                  <a:pt x="7460" y="128"/>
                </a:lnTo>
                <a:lnTo>
                  <a:pt x="7452" y="125"/>
                </a:lnTo>
                <a:lnTo>
                  <a:pt x="7443" y="122"/>
                </a:lnTo>
                <a:lnTo>
                  <a:pt x="7432" y="118"/>
                </a:lnTo>
                <a:lnTo>
                  <a:pt x="7418" y="108"/>
                </a:lnTo>
                <a:lnTo>
                  <a:pt x="7409" y="103"/>
                </a:lnTo>
                <a:lnTo>
                  <a:pt x="7402" y="99"/>
                </a:lnTo>
                <a:lnTo>
                  <a:pt x="7387" y="91"/>
                </a:lnTo>
                <a:lnTo>
                  <a:pt x="7378" y="97"/>
                </a:lnTo>
                <a:lnTo>
                  <a:pt x="7368" y="104"/>
                </a:lnTo>
                <a:lnTo>
                  <a:pt x="7347" y="122"/>
                </a:lnTo>
                <a:lnTo>
                  <a:pt x="7333" y="132"/>
                </a:lnTo>
                <a:lnTo>
                  <a:pt x="7324" y="141"/>
                </a:lnTo>
                <a:lnTo>
                  <a:pt x="7314" y="150"/>
                </a:lnTo>
                <a:lnTo>
                  <a:pt x="7300" y="161"/>
                </a:lnTo>
                <a:lnTo>
                  <a:pt x="7285" y="174"/>
                </a:lnTo>
                <a:lnTo>
                  <a:pt x="7275" y="182"/>
                </a:lnTo>
                <a:lnTo>
                  <a:pt x="7265" y="189"/>
                </a:lnTo>
                <a:lnTo>
                  <a:pt x="7254" y="193"/>
                </a:lnTo>
                <a:lnTo>
                  <a:pt x="7243" y="191"/>
                </a:lnTo>
                <a:lnTo>
                  <a:pt x="7232" y="186"/>
                </a:lnTo>
                <a:lnTo>
                  <a:pt x="7222" y="180"/>
                </a:lnTo>
                <a:lnTo>
                  <a:pt x="7213" y="172"/>
                </a:lnTo>
                <a:lnTo>
                  <a:pt x="7209" y="167"/>
                </a:lnTo>
                <a:lnTo>
                  <a:pt x="7200" y="157"/>
                </a:lnTo>
                <a:lnTo>
                  <a:pt x="7190" y="147"/>
                </a:lnTo>
                <a:lnTo>
                  <a:pt x="7183" y="138"/>
                </a:lnTo>
                <a:lnTo>
                  <a:pt x="7171" y="131"/>
                </a:lnTo>
                <a:lnTo>
                  <a:pt x="7159" y="132"/>
                </a:lnTo>
                <a:lnTo>
                  <a:pt x="7151" y="141"/>
                </a:lnTo>
                <a:lnTo>
                  <a:pt x="7138" y="144"/>
                </a:lnTo>
                <a:lnTo>
                  <a:pt x="7126" y="142"/>
                </a:lnTo>
                <a:lnTo>
                  <a:pt x="7114" y="148"/>
                </a:lnTo>
                <a:lnTo>
                  <a:pt x="7098" y="149"/>
                </a:lnTo>
                <a:lnTo>
                  <a:pt x="7092" y="157"/>
                </a:lnTo>
                <a:lnTo>
                  <a:pt x="7079" y="189"/>
                </a:lnTo>
                <a:lnTo>
                  <a:pt x="7068" y="215"/>
                </a:lnTo>
                <a:lnTo>
                  <a:pt x="7059" y="222"/>
                </a:lnTo>
                <a:lnTo>
                  <a:pt x="7045" y="226"/>
                </a:lnTo>
                <a:lnTo>
                  <a:pt x="7032" y="237"/>
                </a:lnTo>
                <a:lnTo>
                  <a:pt x="7016" y="246"/>
                </a:lnTo>
                <a:lnTo>
                  <a:pt x="6990" y="250"/>
                </a:lnTo>
                <a:lnTo>
                  <a:pt x="6975" y="250"/>
                </a:lnTo>
                <a:lnTo>
                  <a:pt x="6956" y="256"/>
                </a:lnTo>
                <a:lnTo>
                  <a:pt x="6936" y="269"/>
                </a:lnTo>
                <a:lnTo>
                  <a:pt x="6917" y="282"/>
                </a:lnTo>
                <a:lnTo>
                  <a:pt x="6902" y="289"/>
                </a:lnTo>
                <a:lnTo>
                  <a:pt x="6888" y="292"/>
                </a:lnTo>
                <a:lnTo>
                  <a:pt x="6865" y="297"/>
                </a:lnTo>
                <a:lnTo>
                  <a:pt x="6840" y="296"/>
                </a:lnTo>
                <a:lnTo>
                  <a:pt x="6834" y="295"/>
                </a:lnTo>
                <a:lnTo>
                  <a:pt x="6827" y="294"/>
                </a:lnTo>
                <a:lnTo>
                  <a:pt x="6804" y="295"/>
                </a:lnTo>
                <a:lnTo>
                  <a:pt x="6788" y="305"/>
                </a:lnTo>
                <a:lnTo>
                  <a:pt x="6780" y="308"/>
                </a:lnTo>
                <a:lnTo>
                  <a:pt x="6768" y="309"/>
                </a:lnTo>
                <a:lnTo>
                  <a:pt x="6759" y="308"/>
                </a:lnTo>
                <a:lnTo>
                  <a:pt x="6753" y="307"/>
                </a:lnTo>
                <a:lnTo>
                  <a:pt x="6734" y="300"/>
                </a:lnTo>
                <a:lnTo>
                  <a:pt x="6721" y="294"/>
                </a:lnTo>
                <a:lnTo>
                  <a:pt x="6705" y="290"/>
                </a:lnTo>
                <a:lnTo>
                  <a:pt x="6687" y="292"/>
                </a:lnTo>
                <a:lnTo>
                  <a:pt x="6670" y="291"/>
                </a:lnTo>
                <a:lnTo>
                  <a:pt x="6653" y="287"/>
                </a:lnTo>
                <a:lnTo>
                  <a:pt x="6639" y="283"/>
                </a:lnTo>
                <a:lnTo>
                  <a:pt x="6617" y="276"/>
                </a:lnTo>
                <a:lnTo>
                  <a:pt x="6597" y="269"/>
                </a:lnTo>
                <a:lnTo>
                  <a:pt x="6585" y="267"/>
                </a:lnTo>
                <a:lnTo>
                  <a:pt x="6567" y="263"/>
                </a:lnTo>
                <a:lnTo>
                  <a:pt x="6552" y="258"/>
                </a:lnTo>
                <a:lnTo>
                  <a:pt x="6539" y="255"/>
                </a:lnTo>
                <a:lnTo>
                  <a:pt x="6531" y="253"/>
                </a:lnTo>
                <a:lnTo>
                  <a:pt x="6514" y="248"/>
                </a:lnTo>
                <a:lnTo>
                  <a:pt x="6499" y="245"/>
                </a:lnTo>
                <a:lnTo>
                  <a:pt x="6485" y="245"/>
                </a:lnTo>
                <a:lnTo>
                  <a:pt x="6472" y="244"/>
                </a:lnTo>
                <a:lnTo>
                  <a:pt x="6455" y="241"/>
                </a:lnTo>
                <a:lnTo>
                  <a:pt x="6437" y="235"/>
                </a:lnTo>
                <a:lnTo>
                  <a:pt x="6425" y="233"/>
                </a:lnTo>
                <a:lnTo>
                  <a:pt x="6421" y="235"/>
                </a:lnTo>
                <a:lnTo>
                  <a:pt x="6399" y="240"/>
                </a:lnTo>
                <a:lnTo>
                  <a:pt x="6383" y="241"/>
                </a:lnTo>
                <a:lnTo>
                  <a:pt x="6367" y="242"/>
                </a:lnTo>
                <a:lnTo>
                  <a:pt x="6351" y="239"/>
                </a:lnTo>
                <a:lnTo>
                  <a:pt x="6335" y="234"/>
                </a:lnTo>
                <a:lnTo>
                  <a:pt x="6324" y="231"/>
                </a:lnTo>
                <a:lnTo>
                  <a:pt x="6306" y="228"/>
                </a:lnTo>
                <a:lnTo>
                  <a:pt x="6297" y="227"/>
                </a:lnTo>
                <a:lnTo>
                  <a:pt x="6282" y="226"/>
                </a:lnTo>
                <a:lnTo>
                  <a:pt x="6274" y="228"/>
                </a:lnTo>
                <a:lnTo>
                  <a:pt x="6260" y="228"/>
                </a:lnTo>
                <a:lnTo>
                  <a:pt x="6242" y="226"/>
                </a:lnTo>
                <a:lnTo>
                  <a:pt x="6228" y="229"/>
                </a:lnTo>
                <a:lnTo>
                  <a:pt x="6218" y="242"/>
                </a:lnTo>
                <a:lnTo>
                  <a:pt x="6197" y="268"/>
                </a:lnTo>
                <a:lnTo>
                  <a:pt x="6179" y="287"/>
                </a:lnTo>
                <a:lnTo>
                  <a:pt x="6164" y="300"/>
                </a:lnTo>
                <a:lnTo>
                  <a:pt x="6140" y="310"/>
                </a:lnTo>
                <a:lnTo>
                  <a:pt x="6126" y="314"/>
                </a:lnTo>
                <a:lnTo>
                  <a:pt x="6107" y="318"/>
                </a:lnTo>
                <a:lnTo>
                  <a:pt x="6079" y="324"/>
                </a:lnTo>
                <a:lnTo>
                  <a:pt x="6062" y="330"/>
                </a:lnTo>
                <a:lnTo>
                  <a:pt x="6050" y="343"/>
                </a:lnTo>
                <a:lnTo>
                  <a:pt x="6022" y="363"/>
                </a:lnTo>
                <a:lnTo>
                  <a:pt x="6007" y="366"/>
                </a:lnTo>
                <a:lnTo>
                  <a:pt x="5980" y="372"/>
                </a:lnTo>
                <a:lnTo>
                  <a:pt x="5969" y="371"/>
                </a:lnTo>
                <a:lnTo>
                  <a:pt x="5958" y="370"/>
                </a:lnTo>
                <a:lnTo>
                  <a:pt x="5935" y="370"/>
                </a:lnTo>
                <a:lnTo>
                  <a:pt x="5916" y="371"/>
                </a:lnTo>
                <a:lnTo>
                  <a:pt x="5897" y="371"/>
                </a:lnTo>
                <a:lnTo>
                  <a:pt x="5877" y="374"/>
                </a:lnTo>
                <a:lnTo>
                  <a:pt x="5864" y="376"/>
                </a:lnTo>
                <a:lnTo>
                  <a:pt x="5833" y="370"/>
                </a:lnTo>
                <a:lnTo>
                  <a:pt x="5820" y="371"/>
                </a:lnTo>
                <a:lnTo>
                  <a:pt x="5802" y="373"/>
                </a:lnTo>
                <a:lnTo>
                  <a:pt x="5786" y="375"/>
                </a:lnTo>
                <a:lnTo>
                  <a:pt x="5776" y="376"/>
                </a:lnTo>
                <a:lnTo>
                  <a:pt x="5765" y="376"/>
                </a:lnTo>
                <a:lnTo>
                  <a:pt x="5760" y="375"/>
                </a:lnTo>
                <a:lnTo>
                  <a:pt x="5754" y="375"/>
                </a:lnTo>
                <a:lnTo>
                  <a:pt x="5748" y="376"/>
                </a:lnTo>
                <a:lnTo>
                  <a:pt x="5741" y="379"/>
                </a:lnTo>
                <a:lnTo>
                  <a:pt x="5737" y="379"/>
                </a:lnTo>
                <a:lnTo>
                  <a:pt x="5730" y="380"/>
                </a:lnTo>
                <a:lnTo>
                  <a:pt x="5726" y="380"/>
                </a:lnTo>
                <a:lnTo>
                  <a:pt x="5722" y="380"/>
                </a:lnTo>
                <a:lnTo>
                  <a:pt x="5706" y="381"/>
                </a:lnTo>
                <a:lnTo>
                  <a:pt x="5696" y="380"/>
                </a:lnTo>
                <a:lnTo>
                  <a:pt x="5689" y="380"/>
                </a:lnTo>
                <a:lnTo>
                  <a:pt x="5677" y="380"/>
                </a:lnTo>
                <a:lnTo>
                  <a:pt x="5666" y="379"/>
                </a:lnTo>
                <a:lnTo>
                  <a:pt x="5662" y="379"/>
                </a:lnTo>
                <a:lnTo>
                  <a:pt x="5655" y="377"/>
                </a:lnTo>
                <a:lnTo>
                  <a:pt x="5648" y="376"/>
                </a:lnTo>
                <a:lnTo>
                  <a:pt x="5636" y="375"/>
                </a:lnTo>
                <a:lnTo>
                  <a:pt x="5626" y="374"/>
                </a:lnTo>
                <a:lnTo>
                  <a:pt x="5621" y="373"/>
                </a:lnTo>
                <a:lnTo>
                  <a:pt x="5614" y="371"/>
                </a:lnTo>
                <a:lnTo>
                  <a:pt x="5610" y="370"/>
                </a:lnTo>
                <a:lnTo>
                  <a:pt x="5603" y="370"/>
                </a:lnTo>
                <a:lnTo>
                  <a:pt x="5595" y="370"/>
                </a:lnTo>
                <a:lnTo>
                  <a:pt x="5586" y="371"/>
                </a:lnTo>
                <a:lnTo>
                  <a:pt x="5581" y="371"/>
                </a:lnTo>
                <a:lnTo>
                  <a:pt x="5576" y="373"/>
                </a:lnTo>
                <a:lnTo>
                  <a:pt x="5572" y="373"/>
                </a:lnTo>
                <a:lnTo>
                  <a:pt x="5563" y="374"/>
                </a:lnTo>
                <a:lnTo>
                  <a:pt x="5560" y="374"/>
                </a:lnTo>
                <a:lnTo>
                  <a:pt x="5549" y="374"/>
                </a:lnTo>
                <a:lnTo>
                  <a:pt x="5541" y="377"/>
                </a:lnTo>
                <a:lnTo>
                  <a:pt x="5535" y="379"/>
                </a:lnTo>
                <a:lnTo>
                  <a:pt x="5532" y="379"/>
                </a:lnTo>
                <a:lnTo>
                  <a:pt x="5525" y="381"/>
                </a:lnTo>
                <a:lnTo>
                  <a:pt x="5517" y="383"/>
                </a:lnTo>
                <a:lnTo>
                  <a:pt x="5510" y="384"/>
                </a:lnTo>
                <a:lnTo>
                  <a:pt x="5504" y="383"/>
                </a:lnTo>
                <a:lnTo>
                  <a:pt x="5500" y="383"/>
                </a:lnTo>
                <a:lnTo>
                  <a:pt x="5489" y="383"/>
                </a:lnTo>
                <a:lnTo>
                  <a:pt x="5480" y="382"/>
                </a:lnTo>
                <a:lnTo>
                  <a:pt x="5469" y="381"/>
                </a:lnTo>
                <a:lnTo>
                  <a:pt x="5456" y="380"/>
                </a:lnTo>
                <a:lnTo>
                  <a:pt x="5445" y="380"/>
                </a:lnTo>
                <a:lnTo>
                  <a:pt x="5433" y="380"/>
                </a:lnTo>
                <a:lnTo>
                  <a:pt x="5421" y="379"/>
                </a:lnTo>
                <a:lnTo>
                  <a:pt x="5413" y="379"/>
                </a:lnTo>
                <a:lnTo>
                  <a:pt x="5407" y="377"/>
                </a:lnTo>
                <a:lnTo>
                  <a:pt x="5403" y="377"/>
                </a:lnTo>
                <a:lnTo>
                  <a:pt x="5394" y="376"/>
                </a:lnTo>
                <a:lnTo>
                  <a:pt x="5390" y="376"/>
                </a:lnTo>
                <a:lnTo>
                  <a:pt x="5385" y="375"/>
                </a:lnTo>
                <a:lnTo>
                  <a:pt x="5372" y="374"/>
                </a:lnTo>
                <a:lnTo>
                  <a:pt x="5353" y="359"/>
                </a:lnTo>
                <a:lnTo>
                  <a:pt x="5342" y="338"/>
                </a:lnTo>
                <a:lnTo>
                  <a:pt x="5332" y="327"/>
                </a:lnTo>
                <a:lnTo>
                  <a:pt x="5319" y="322"/>
                </a:lnTo>
                <a:lnTo>
                  <a:pt x="5313" y="320"/>
                </a:lnTo>
                <a:lnTo>
                  <a:pt x="5300" y="317"/>
                </a:lnTo>
                <a:lnTo>
                  <a:pt x="5288" y="312"/>
                </a:lnTo>
                <a:lnTo>
                  <a:pt x="5280" y="307"/>
                </a:lnTo>
                <a:lnTo>
                  <a:pt x="5273" y="303"/>
                </a:lnTo>
                <a:lnTo>
                  <a:pt x="5269" y="300"/>
                </a:lnTo>
                <a:lnTo>
                  <a:pt x="5262" y="298"/>
                </a:lnTo>
                <a:lnTo>
                  <a:pt x="5259" y="297"/>
                </a:lnTo>
                <a:lnTo>
                  <a:pt x="5253" y="296"/>
                </a:lnTo>
                <a:lnTo>
                  <a:pt x="5249" y="296"/>
                </a:lnTo>
                <a:lnTo>
                  <a:pt x="5240" y="291"/>
                </a:lnTo>
                <a:lnTo>
                  <a:pt x="5236" y="289"/>
                </a:lnTo>
                <a:lnTo>
                  <a:pt x="5231" y="286"/>
                </a:lnTo>
                <a:lnTo>
                  <a:pt x="5222" y="283"/>
                </a:lnTo>
                <a:lnTo>
                  <a:pt x="5214" y="280"/>
                </a:lnTo>
                <a:lnTo>
                  <a:pt x="5204" y="247"/>
                </a:lnTo>
                <a:lnTo>
                  <a:pt x="5195" y="193"/>
                </a:lnTo>
                <a:lnTo>
                  <a:pt x="5170" y="173"/>
                </a:lnTo>
                <a:lnTo>
                  <a:pt x="5151" y="180"/>
                </a:lnTo>
                <a:lnTo>
                  <a:pt x="5129" y="192"/>
                </a:lnTo>
                <a:lnTo>
                  <a:pt x="5111" y="199"/>
                </a:lnTo>
                <a:lnTo>
                  <a:pt x="5095" y="203"/>
                </a:lnTo>
                <a:lnTo>
                  <a:pt x="5076" y="203"/>
                </a:lnTo>
                <a:lnTo>
                  <a:pt x="5059" y="221"/>
                </a:lnTo>
                <a:lnTo>
                  <a:pt x="5047" y="238"/>
                </a:lnTo>
                <a:lnTo>
                  <a:pt x="5038" y="251"/>
                </a:lnTo>
                <a:lnTo>
                  <a:pt x="5027" y="265"/>
                </a:lnTo>
                <a:lnTo>
                  <a:pt x="5014" y="282"/>
                </a:lnTo>
                <a:lnTo>
                  <a:pt x="5005" y="294"/>
                </a:lnTo>
                <a:lnTo>
                  <a:pt x="4994" y="308"/>
                </a:lnTo>
                <a:lnTo>
                  <a:pt x="4982" y="323"/>
                </a:lnTo>
                <a:lnTo>
                  <a:pt x="4978" y="331"/>
                </a:lnTo>
                <a:lnTo>
                  <a:pt x="4968" y="343"/>
                </a:lnTo>
                <a:lnTo>
                  <a:pt x="4964" y="348"/>
                </a:lnTo>
                <a:lnTo>
                  <a:pt x="4960" y="355"/>
                </a:lnTo>
                <a:lnTo>
                  <a:pt x="4954" y="362"/>
                </a:lnTo>
                <a:lnTo>
                  <a:pt x="4948" y="370"/>
                </a:lnTo>
                <a:lnTo>
                  <a:pt x="4939" y="382"/>
                </a:lnTo>
                <a:lnTo>
                  <a:pt x="4930" y="394"/>
                </a:lnTo>
                <a:lnTo>
                  <a:pt x="4920" y="408"/>
                </a:lnTo>
                <a:lnTo>
                  <a:pt x="4907" y="412"/>
                </a:lnTo>
                <a:lnTo>
                  <a:pt x="4900" y="412"/>
                </a:lnTo>
                <a:lnTo>
                  <a:pt x="4890" y="412"/>
                </a:lnTo>
                <a:lnTo>
                  <a:pt x="4883" y="412"/>
                </a:lnTo>
                <a:lnTo>
                  <a:pt x="4875" y="411"/>
                </a:lnTo>
                <a:lnTo>
                  <a:pt x="4867" y="411"/>
                </a:lnTo>
                <a:lnTo>
                  <a:pt x="4861" y="410"/>
                </a:lnTo>
                <a:lnTo>
                  <a:pt x="4852" y="410"/>
                </a:lnTo>
                <a:lnTo>
                  <a:pt x="4848" y="408"/>
                </a:lnTo>
                <a:lnTo>
                  <a:pt x="4841" y="405"/>
                </a:lnTo>
                <a:lnTo>
                  <a:pt x="4834" y="401"/>
                </a:lnTo>
                <a:lnTo>
                  <a:pt x="4824" y="397"/>
                </a:lnTo>
                <a:lnTo>
                  <a:pt x="4818" y="395"/>
                </a:lnTo>
                <a:lnTo>
                  <a:pt x="4808" y="389"/>
                </a:lnTo>
                <a:lnTo>
                  <a:pt x="4802" y="387"/>
                </a:lnTo>
                <a:lnTo>
                  <a:pt x="4797" y="385"/>
                </a:lnTo>
                <a:lnTo>
                  <a:pt x="4791" y="382"/>
                </a:lnTo>
                <a:lnTo>
                  <a:pt x="4783" y="377"/>
                </a:lnTo>
                <a:lnTo>
                  <a:pt x="4772" y="373"/>
                </a:lnTo>
                <a:lnTo>
                  <a:pt x="4760" y="360"/>
                </a:lnTo>
                <a:lnTo>
                  <a:pt x="4742" y="353"/>
                </a:lnTo>
                <a:lnTo>
                  <a:pt x="4721" y="343"/>
                </a:lnTo>
                <a:lnTo>
                  <a:pt x="4711" y="355"/>
                </a:lnTo>
                <a:lnTo>
                  <a:pt x="4693" y="377"/>
                </a:lnTo>
                <a:lnTo>
                  <a:pt x="4681" y="392"/>
                </a:lnTo>
                <a:lnTo>
                  <a:pt x="4666" y="411"/>
                </a:lnTo>
                <a:lnTo>
                  <a:pt x="4658" y="412"/>
                </a:lnTo>
                <a:lnTo>
                  <a:pt x="4641" y="413"/>
                </a:lnTo>
                <a:lnTo>
                  <a:pt x="4626" y="413"/>
                </a:lnTo>
                <a:lnTo>
                  <a:pt x="4612" y="412"/>
                </a:lnTo>
                <a:lnTo>
                  <a:pt x="4604" y="412"/>
                </a:lnTo>
                <a:lnTo>
                  <a:pt x="4582" y="410"/>
                </a:lnTo>
                <a:lnTo>
                  <a:pt x="4572" y="410"/>
                </a:lnTo>
                <a:lnTo>
                  <a:pt x="4561" y="409"/>
                </a:lnTo>
                <a:lnTo>
                  <a:pt x="4541" y="409"/>
                </a:lnTo>
                <a:lnTo>
                  <a:pt x="4527" y="409"/>
                </a:lnTo>
                <a:lnTo>
                  <a:pt x="4512" y="409"/>
                </a:lnTo>
                <a:lnTo>
                  <a:pt x="4500" y="409"/>
                </a:lnTo>
                <a:lnTo>
                  <a:pt x="4485" y="407"/>
                </a:lnTo>
                <a:lnTo>
                  <a:pt x="4470" y="406"/>
                </a:lnTo>
                <a:lnTo>
                  <a:pt x="4461" y="405"/>
                </a:lnTo>
                <a:lnTo>
                  <a:pt x="4437" y="402"/>
                </a:lnTo>
                <a:lnTo>
                  <a:pt x="4432" y="401"/>
                </a:lnTo>
                <a:lnTo>
                  <a:pt x="4411" y="400"/>
                </a:lnTo>
                <a:lnTo>
                  <a:pt x="4393" y="399"/>
                </a:lnTo>
                <a:lnTo>
                  <a:pt x="4347" y="396"/>
                </a:lnTo>
                <a:lnTo>
                  <a:pt x="4343" y="395"/>
                </a:lnTo>
                <a:lnTo>
                  <a:pt x="4309" y="396"/>
                </a:lnTo>
                <a:lnTo>
                  <a:pt x="4307" y="396"/>
                </a:lnTo>
                <a:lnTo>
                  <a:pt x="4298" y="396"/>
                </a:lnTo>
                <a:lnTo>
                  <a:pt x="4285" y="397"/>
                </a:lnTo>
                <a:lnTo>
                  <a:pt x="4279" y="398"/>
                </a:lnTo>
                <a:lnTo>
                  <a:pt x="4265" y="399"/>
                </a:lnTo>
                <a:lnTo>
                  <a:pt x="4244" y="400"/>
                </a:lnTo>
                <a:lnTo>
                  <a:pt x="4230" y="402"/>
                </a:lnTo>
                <a:lnTo>
                  <a:pt x="4223" y="402"/>
                </a:lnTo>
                <a:lnTo>
                  <a:pt x="4204" y="403"/>
                </a:lnTo>
                <a:lnTo>
                  <a:pt x="4193" y="405"/>
                </a:lnTo>
                <a:lnTo>
                  <a:pt x="4158" y="406"/>
                </a:lnTo>
                <a:lnTo>
                  <a:pt x="4151" y="406"/>
                </a:lnTo>
                <a:lnTo>
                  <a:pt x="4145" y="406"/>
                </a:lnTo>
                <a:lnTo>
                  <a:pt x="4119" y="405"/>
                </a:lnTo>
                <a:lnTo>
                  <a:pt x="4107" y="403"/>
                </a:lnTo>
                <a:lnTo>
                  <a:pt x="4098" y="401"/>
                </a:lnTo>
                <a:lnTo>
                  <a:pt x="4088" y="401"/>
                </a:lnTo>
                <a:lnTo>
                  <a:pt x="4074" y="399"/>
                </a:lnTo>
                <a:lnTo>
                  <a:pt x="4061" y="397"/>
                </a:lnTo>
                <a:lnTo>
                  <a:pt x="4053" y="396"/>
                </a:lnTo>
                <a:lnTo>
                  <a:pt x="4044" y="395"/>
                </a:lnTo>
                <a:lnTo>
                  <a:pt x="4033" y="394"/>
                </a:lnTo>
                <a:lnTo>
                  <a:pt x="4018" y="393"/>
                </a:lnTo>
                <a:lnTo>
                  <a:pt x="4009" y="390"/>
                </a:lnTo>
                <a:lnTo>
                  <a:pt x="3994" y="386"/>
                </a:lnTo>
                <a:lnTo>
                  <a:pt x="3983" y="385"/>
                </a:lnTo>
                <a:lnTo>
                  <a:pt x="3978" y="384"/>
                </a:lnTo>
                <a:lnTo>
                  <a:pt x="3966" y="382"/>
                </a:lnTo>
                <a:lnTo>
                  <a:pt x="3957" y="382"/>
                </a:lnTo>
                <a:lnTo>
                  <a:pt x="3945" y="380"/>
                </a:lnTo>
                <a:lnTo>
                  <a:pt x="3931" y="375"/>
                </a:lnTo>
                <a:lnTo>
                  <a:pt x="3923" y="373"/>
                </a:lnTo>
                <a:lnTo>
                  <a:pt x="3917" y="371"/>
                </a:lnTo>
                <a:lnTo>
                  <a:pt x="3907" y="367"/>
                </a:lnTo>
                <a:lnTo>
                  <a:pt x="3900" y="362"/>
                </a:lnTo>
                <a:lnTo>
                  <a:pt x="3893" y="359"/>
                </a:lnTo>
                <a:lnTo>
                  <a:pt x="3887" y="356"/>
                </a:lnTo>
                <a:lnTo>
                  <a:pt x="3875" y="350"/>
                </a:lnTo>
                <a:lnTo>
                  <a:pt x="3869" y="348"/>
                </a:lnTo>
                <a:lnTo>
                  <a:pt x="3858" y="345"/>
                </a:lnTo>
                <a:lnTo>
                  <a:pt x="3850" y="342"/>
                </a:lnTo>
                <a:lnTo>
                  <a:pt x="3840" y="337"/>
                </a:lnTo>
                <a:lnTo>
                  <a:pt x="3833" y="336"/>
                </a:lnTo>
                <a:lnTo>
                  <a:pt x="3829" y="336"/>
                </a:lnTo>
                <a:lnTo>
                  <a:pt x="3818" y="334"/>
                </a:lnTo>
                <a:lnTo>
                  <a:pt x="3811" y="332"/>
                </a:lnTo>
                <a:lnTo>
                  <a:pt x="3801" y="330"/>
                </a:lnTo>
                <a:lnTo>
                  <a:pt x="3793" y="328"/>
                </a:lnTo>
                <a:lnTo>
                  <a:pt x="3786" y="325"/>
                </a:lnTo>
                <a:lnTo>
                  <a:pt x="3777" y="321"/>
                </a:lnTo>
                <a:lnTo>
                  <a:pt x="3768" y="304"/>
                </a:lnTo>
                <a:lnTo>
                  <a:pt x="3761" y="289"/>
                </a:lnTo>
                <a:lnTo>
                  <a:pt x="3755" y="278"/>
                </a:lnTo>
                <a:lnTo>
                  <a:pt x="3747" y="278"/>
                </a:lnTo>
                <a:lnTo>
                  <a:pt x="3740" y="278"/>
                </a:lnTo>
                <a:lnTo>
                  <a:pt x="3725" y="278"/>
                </a:lnTo>
                <a:lnTo>
                  <a:pt x="3723" y="279"/>
                </a:lnTo>
                <a:lnTo>
                  <a:pt x="3713" y="281"/>
                </a:lnTo>
                <a:lnTo>
                  <a:pt x="3703" y="283"/>
                </a:lnTo>
                <a:lnTo>
                  <a:pt x="3697" y="284"/>
                </a:lnTo>
                <a:lnTo>
                  <a:pt x="3687" y="286"/>
                </a:lnTo>
                <a:lnTo>
                  <a:pt x="3683" y="291"/>
                </a:lnTo>
                <a:lnTo>
                  <a:pt x="3674" y="304"/>
                </a:lnTo>
                <a:lnTo>
                  <a:pt x="3669" y="311"/>
                </a:lnTo>
                <a:lnTo>
                  <a:pt x="3660" y="323"/>
                </a:lnTo>
                <a:lnTo>
                  <a:pt x="3657" y="328"/>
                </a:lnTo>
                <a:lnTo>
                  <a:pt x="3650" y="328"/>
                </a:lnTo>
                <a:lnTo>
                  <a:pt x="3643" y="323"/>
                </a:lnTo>
                <a:lnTo>
                  <a:pt x="3634" y="319"/>
                </a:lnTo>
                <a:lnTo>
                  <a:pt x="3631" y="317"/>
                </a:lnTo>
                <a:lnTo>
                  <a:pt x="3625" y="315"/>
                </a:lnTo>
                <a:lnTo>
                  <a:pt x="3620" y="308"/>
                </a:lnTo>
                <a:lnTo>
                  <a:pt x="3614" y="306"/>
                </a:lnTo>
                <a:lnTo>
                  <a:pt x="3611" y="304"/>
                </a:lnTo>
                <a:lnTo>
                  <a:pt x="3603" y="298"/>
                </a:lnTo>
                <a:lnTo>
                  <a:pt x="3598" y="295"/>
                </a:lnTo>
                <a:lnTo>
                  <a:pt x="3590" y="290"/>
                </a:lnTo>
                <a:lnTo>
                  <a:pt x="3581" y="287"/>
                </a:lnTo>
                <a:lnTo>
                  <a:pt x="3572" y="286"/>
                </a:lnTo>
                <a:lnTo>
                  <a:pt x="3561" y="280"/>
                </a:lnTo>
                <a:lnTo>
                  <a:pt x="3554" y="273"/>
                </a:lnTo>
                <a:lnTo>
                  <a:pt x="3543" y="267"/>
                </a:lnTo>
                <a:lnTo>
                  <a:pt x="3536" y="265"/>
                </a:lnTo>
                <a:lnTo>
                  <a:pt x="3529" y="274"/>
                </a:lnTo>
                <a:lnTo>
                  <a:pt x="3522" y="284"/>
                </a:lnTo>
                <a:lnTo>
                  <a:pt x="3514" y="297"/>
                </a:lnTo>
                <a:lnTo>
                  <a:pt x="3506" y="295"/>
                </a:lnTo>
                <a:lnTo>
                  <a:pt x="3499" y="291"/>
                </a:lnTo>
                <a:lnTo>
                  <a:pt x="3492" y="286"/>
                </a:lnTo>
                <a:lnTo>
                  <a:pt x="3482" y="277"/>
                </a:lnTo>
                <a:lnTo>
                  <a:pt x="3476" y="274"/>
                </a:lnTo>
                <a:lnTo>
                  <a:pt x="3467" y="269"/>
                </a:lnTo>
                <a:lnTo>
                  <a:pt x="3455" y="265"/>
                </a:lnTo>
                <a:lnTo>
                  <a:pt x="3445" y="259"/>
                </a:lnTo>
                <a:lnTo>
                  <a:pt x="3441" y="257"/>
                </a:lnTo>
                <a:lnTo>
                  <a:pt x="3433" y="254"/>
                </a:lnTo>
                <a:lnTo>
                  <a:pt x="3425" y="251"/>
                </a:lnTo>
                <a:lnTo>
                  <a:pt x="3419" y="247"/>
                </a:lnTo>
                <a:lnTo>
                  <a:pt x="3413" y="244"/>
                </a:lnTo>
                <a:lnTo>
                  <a:pt x="3410" y="243"/>
                </a:lnTo>
                <a:lnTo>
                  <a:pt x="3399" y="237"/>
                </a:lnTo>
                <a:lnTo>
                  <a:pt x="3393" y="235"/>
                </a:lnTo>
                <a:lnTo>
                  <a:pt x="3385" y="233"/>
                </a:lnTo>
                <a:lnTo>
                  <a:pt x="3377" y="232"/>
                </a:lnTo>
                <a:lnTo>
                  <a:pt x="3364" y="233"/>
                </a:lnTo>
                <a:lnTo>
                  <a:pt x="3352" y="245"/>
                </a:lnTo>
                <a:lnTo>
                  <a:pt x="3346" y="256"/>
                </a:lnTo>
                <a:lnTo>
                  <a:pt x="3330" y="272"/>
                </a:lnTo>
                <a:lnTo>
                  <a:pt x="3324" y="280"/>
                </a:lnTo>
                <a:lnTo>
                  <a:pt x="3314" y="291"/>
                </a:lnTo>
                <a:lnTo>
                  <a:pt x="3307" y="292"/>
                </a:lnTo>
                <a:lnTo>
                  <a:pt x="3300" y="287"/>
                </a:lnTo>
                <a:lnTo>
                  <a:pt x="3294" y="284"/>
                </a:lnTo>
                <a:lnTo>
                  <a:pt x="3286" y="279"/>
                </a:lnTo>
                <a:lnTo>
                  <a:pt x="3281" y="276"/>
                </a:lnTo>
                <a:lnTo>
                  <a:pt x="3274" y="273"/>
                </a:lnTo>
                <a:lnTo>
                  <a:pt x="3269" y="272"/>
                </a:lnTo>
                <a:lnTo>
                  <a:pt x="3259" y="268"/>
                </a:lnTo>
                <a:lnTo>
                  <a:pt x="3256" y="266"/>
                </a:lnTo>
                <a:lnTo>
                  <a:pt x="3245" y="265"/>
                </a:lnTo>
                <a:lnTo>
                  <a:pt x="3236" y="265"/>
                </a:lnTo>
                <a:lnTo>
                  <a:pt x="3228" y="266"/>
                </a:lnTo>
                <a:lnTo>
                  <a:pt x="3218" y="266"/>
                </a:lnTo>
                <a:lnTo>
                  <a:pt x="3211" y="266"/>
                </a:lnTo>
                <a:lnTo>
                  <a:pt x="3202" y="265"/>
                </a:lnTo>
                <a:lnTo>
                  <a:pt x="3196" y="265"/>
                </a:lnTo>
                <a:lnTo>
                  <a:pt x="3183" y="263"/>
                </a:lnTo>
                <a:lnTo>
                  <a:pt x="3176" y="261"/>
                </a:lnTo>
                <a:lnTo>
                  <a:pt x="3168" y="259"/>
                </a:lnTo>
                <a:lnTo>
                  <a:pt x="3162" y="258"/>
                </a:lnTo>
                <a:lnTo>
                  <a:pt x="3162" y="258"/>
                </a:lnTo>
                <a:lnTo>
                  <a:pt x="3157" y="258"/>
                </a:lnTo>
                <a:lnTo>
                  <a:pt x="3146" y="260"/>
                </a:lnTo>
                <a:lnTo>
                  <a:pt x="3141" y="268"/>
                </a:lnTo>
                <a:lnTo>
                  <a:pt x="3130" y="281"/>
                </a:lnTo>
                <a:lnTo>
                  <a:pt x="3116" y="286"/>
                </a:lnTo>
                <a:lnTo>
                  <a:pt x="3114" y="286"/>
                </a:lnTo>
                <a:lnTo>
                  <a:pt x="3100" y="289"/>
                </a:lnTo>
                <a:lnTo>
                  <a:pt x="3086" y="291"/>
                </a:lnTo>
                <a:lnTo>
                  <a:pt x="3076" y="294"/>
                </a:lnTo>
                <a:lnTo>
                  <a:pt x="3071" y="294"/>
                </a:lnTo>
                <a:lnTo>
                  <a:pt x="3056" y="294"/>
                </a:lnTo>
                <a:lnTo>
                  <a:pt x="3038" y="292"/>
                </a:lnTo>
                <a:lnTo>
                  <a:pt x="3036" y="292"/>
                </a:lnTo>
                <a:lnTo>
                  <a:pt x="3019" y="292"/>
                </a:lnTo>
                <a:lnTo>
                  <a:pt x="3016" y="291"/>
                </a:lnTo>
                <a:lnTo>
                  <a:pt x="3007" y="291"/>
                </a:lnTo>
                <a:lnTo>
                  <a:pt x="3001" y="290"/>
                </a:lnTo>
                <a:lnTo>
                  <a:pt x="2992" y="290"/>
                </a:lnTo>
                <a:lnTo>
                  <a:pt x="2992" y="290"/>
                </a:lnTo>
                <a:lnTo>
                  <a:pt x="2991" y="290"/>
                </a:lnTo>
                <a:lnTo>
                  <a:pt x="2984" y="290"/>
                </a:lnTo>
                <a:lnTo>
                  <a:pt x="2974" y="289"/>
                </a:lnTo>
                <a:lnTo>
                  <a:pt x="2964" y="289"/>
                </a:lnTo>
                <a:lnTo>
                  <a:pt x="2955" y="289"/>
                </a:lnTo>
                <a:lnTo>
                  <a:pt x="2945" y="289"/>
                </a:lnTo>
                <a:lnTo>
                  <a:pt x="2941" y="289"/>
                </a:lnTo>
                <a:lnTo>
                  <a:pt x="2928" y="283"/>
                </a:lnTo>
                <a:lnTo>
                  <a:pt x="2918" y="281"/>
                </a:lnTo>
                <a:lnTo>
                  <a:pt x="2907" y="280"/>
                </a:lnTo>
                <a:lnTo>
                  <a:pt x="2886" y="279"/>
                </a:lnTo>
                <a:lnTo>
                  <a:pt x="2863" y="278"/>
                </a:lnTo>
                <a:lnTo>
                  <a:pt x="2846" y="278"/>
                </a:lnTo>
                <a:lnTo>
                  <a:pt x="2833" y="277"/>
                </a:lnTo>
                <a:lnTo>
                  <a:pt x="2818" y="276"/>
                </a:lnTo>
                <a:lnTo>
                  <a:pt x="2797" y="273"/>
                </a:lnTo>
                <a:lnTo>
                  <a:pt x="2781" y="272"/>
                </a:lnTo>
                <a:lnTo>
                  <a:pt x="2780" y="272"/>
                </a:lnTo>
                <a:lnTo>
                  <a:pt x="2663" y="269"/>
                </a:lnTo>
                <a:lnTo>
                  <a:pt x="2549" y="264"/>
                </a:lnTo>
                <a:lnTo>
                  <a:pt x="2518" y="261"/>
                </a:lnTo>
                <a:lnTo>
                  <a:pt x="2488" y="258"/>
                </a:lnTo>
                <a:lnTo>
                  <a:pt x="2438" y="250"/>
                </a:lnTo>
                <a:lnTo>
                  <a:pt x="2343" y="228"/>
                </a:lnTo>
                <a:lnTo>
                  <a:pt x="2213" y="188"/>
                </a:lnTo>
                <a:lnTo>
                  <a:pt x="2199" y="182"/>
                </a:lnTo>
                <a:lnTo>
                  <a:pt x="2145" y="166"/>
                </a:lnTo>
                <a:lnTo>
                  <a:pt x="2064" y="154"/>
                </a:lnTo>
                <a:lnTo>
                  <a:pt x="2001" y="144"/>
                </a:lnTo>
                <a:lnTo>
                  <a:pt x="1954" y="138"/>
                </a:lnTo>
                <a:lnTo>
                  <a:pt x="1886" y="127"/>
                </a:lnTo>
                <a:lnTo>
                  <a:pt x="1750" y="111"/>
                </a:lnTo>
                <a:lnTo>
                  <a:pt x="1667" y="102"/>
                </a:lnTo>
                <a:lnTo>
                  <a:pt x="1562" y="100"/>
                </a:lnTo>
                <a:lnTo>
                  <a:pt x="1050" y="100"/>
                </a:lnTo>
                <a:lnTo>
                  <a:pt x="258" y="106"/>
                </a:lnTo>
                <a:lnTo>
                  <a:pt x="0" y="108"/>
                </a:lnTo>
                <a:lnTo>
                  <a:pt x="0" y="108"/>
                </a:lnTo>
                <a:close/>
              </a:path>
            </a:pathLst>
          </a:custGeom>
          <a:solidFill>
            <a:srgbClr val="E6E6E6"/>
          </a:solidFill>
          <a:ln w="9525">
            <a:noFill/>
            <a:round/>
            <a:headEnd/>
            <a:tailEnd/>
          </a:ln>
        </p:spPr>
        <p:txBody>
          <a:bodyPr/>
          <a:lstStyle/>
          <a:p>
            <a:endParaRPr lang="en-GB"/>
          </a:p>
        </p:txBody>
      </p:sp>
      <p:sp>
        <p:nvSpPr>
          <p:cNvPr id="67" name="Freeform 2462"/>
          <p:cNvSpPr>
            <a:spLocks/>
          </p:cNvSpPr>
          <p:nvPr>
            <p:custDataLst>
              <p:tags r:id="rId58"/>
            </p:custDataLst>
          </p:nvPr>
        </p:nvSpPr>
        <p:spPr bwMode="auto">
          <a:xfrm>
            <a:off x="400988" y="2360535"/>
            <a:ext cx="8161157" cy="426170"/>
          </a:xfrm>
          <a:custGeom>
            <a:avLst/>
            <a:gdLst/>
            <a:ahLst/>
            <a:cxnLst>
              <a:cxn ang="0">
                <a:pos x="2518" y="255"/>
              </a:cxn>
              <a:cxn ang="0">
                <a:pos x="2964" y="283"/>
              </a:cxn>
              <a:cxn ang="0">
                <a:pos x="3114" y="280"/>
              </a:cxn>
              <a:cxn ang="0">
                <a:pos x="3245" y="259"/>
              </a:cxn>
              <a:cxn ang="0">
                <a:pos x="3385" y="227"/>
              </a:cxn>
              <a:cxn ang="0">
                <a:pos x="3514" y="291"/>
              </a:cxn>
              <a:cxn ang="0">
                <a:pos x="3634" y="313"/>
              </a:cxn>
              <a:cxn ang="0">
                <a:pos x="3761" y="283"/>
              </a:cxn>
              <a:cxn ang="0">
                <a:pos x="3900" y="356"/>
              </a:cxn>
              <a:cxn ang="0">
                <a:pos x="4074" y="393"/>
              </a:cxn>
              <a:cxn ang="0">
                <a:pos x="4307" y="390"/>
              </a:cxn>
              <a:cxn ang="0">
                <a:pos x="4582" y="404"/>
              </a:cxn>
              <a:cxn ang="0">
                <a:pos x="4802" y="381"/>
              </a:cxn>
              <a:cxn ang="0">
                <a:pos x="4939" y="376"/>
              </a:cxn>
              <a:cxn ang="0">
                <a:pos x="5111" y="193"/>
              </a:cxn>
              <a:cxn ang="0">
                <a:pos x="5280" y="301"/>
              </a:cxn>
              <a:cxn ang="0">
                <a:pos x="5445" y="374"/>
              </a:cxn>
              <a:cxn ang="0">
                <a:pos x="5576" y="367"/>
              </a:cxn>
              <a:cxn ang="0">
                <a:pos x="5706" y="375"/>
              </a:cxn>
              <a:cxn ang="0">
                <a:pos x="5897" y="365"/>
              </a:cxn>
              <a:cxn ang="0">
                <a:pos x="6218" y="236"/>
              </a:cxn>
              <a:cxn ang="0">
                <a:pos x="6455" y="235"/>
              </a:cxn>
              <a:cxn ang="0">
                <a:pos x="6721" y="288"/>
              </a:cxn>
              <a:cxn ang="0">
                <a:pos x="6975" y="244"/>
              </a:cxn>
              <a:cxn ang="0">
                <a:pos x="7190" y="141"/>
              </a:cxn>
              <a:cxn ang="0">
                <a:pos x="7378" y="91"/>
              </a:cxn>
              <a:cxn ang="0">
                <a:pos x="7559" y="126"/>
              </a:cxn>
              <a:cxn ang="0">
                <a:pos x="7793" y="174"/>
              </a:cxn>
              <a:cxn ang="0">
                <a:pos x="8121" y="72"/>
              </a:cxn>
              <a:cxn ang="0">
                <a:pos x="8335" y="31"/>
              </a:cxn>
              <a:cxn ang="0">
                <a:pos x="8229" y="130"/>
              </a:cxn>
              <a:cxn ang="0">
                <a:pos x="7973" y="174"/>
              </a:cxn>
              <a:cxn ang="0">
                <a:pos x="7660" y="183"/>
              </a:cxn>
              <a:cxn ang="0">
                <a:pos x="7470" y="148"/>
              </a:cxn>
              <a:cxn ang="0">
                <a:pos x="7275" y="201"/>
              </a:cxn>
              <a:cxn ang="0">
                <a:pos x="7098" y="219"/>
              </a:cxn>
              <a:cxn ang="0">
                <a:pos x="6834" y="348"/>
              </a:cxn>
              <a:cxn ang="0">
                <a:pos x="6585" y="335"/>
              </a:cxn>
              <a:cxn ang="0">
                <a:pos x="6335" y="280"/>
              </a:cxn>
              <a:cxn ang="0">
                <a:pos x="6062" y="375"/>
              </a:cxn>
              <a:cxn ang="0">
                <a:pos x="5765" y="429"/>
              </a:cxn>
              <a:cxn ang="0">
                <a:pos x="5636" y="433"/>
              </a:cxn>
              <a:cxn ang="0">
                <a:pos x="5525" y="429"/>
              </a:cxn>
              <a:cxn ang="0">
                <a:pos x="5385" y="382"/>
              </a:cxn>
              <a:cxn ang="0">
                <a:pos x="5236" y="311"/>
              </a:cxn>
              <a:cxn ang="0">
                <a:pos x="5005" y="288"/>
              </a:cxn>
              <a:cxn ang="0">
                <a:pos x="4867" y="439"/>
              </a:cxn>
              <a:cxn ang="0">
                <a:pos x="4711" y="374"/>
              </a:cxn>
              <a:cxn ang="0">
                <a:pos x="4470" y="425"/>
              </a:cxn>
              <a:cxn ang="0">
                <a:pos x="4204" y="423"/>
              </a:cxn>
              <a:cxn ang="0">
                <a:pos x="3983" y="404"/>
              </a:cxn>
              <a:cxn ang="0">
                <a:pos x="3833" y="356"/>
              </a:cxn>
              <a:cxn ang="0">
                <a:pos x="3697" y="299"/>
              </a:cxn>
              <a:cxn ang="0">
                <a:pos x="3590" y="322"/>
              </a:cxn>
              <a:cxn ang="0">
                <a:pos x="3445" y="268"/>
              </a:cxn>
              <a:cxn ang="0">
                <a:pos x="3307" y="293"/>
              </a:cxn>
              <a:cxn ang="0">
                <a:pos x="3176" y="272"/>
              </a:cxn>
              <a:cxn ang="0">
                <a:pos x="3019" y="300"/>
              </a:cxn>
              <a:cxn ang="0">
                <a:pos x="2863" y="279"/>
              </a:cxn>
              <a:cxn ang="0">
                <a:pos x="2001" y="138"/>
              </a:cxn>
            </a:cxnLst>
            <a:rect l="0" t="0" r="r" b="b"/>
            <a:pathLst>
              <a:path w="8426" h="440">
                <a:moveTo>
                  <a:pt x="0" y="102"/>
                </a:moveTo>
                <a:lnTo>
                  <a:pt x="258" y="100"/>
                </a:lnTo>
                <a:lnTo>
                  <a:pt x="1050" y="94"/>
                </a:lnTo>
                <a:lnTo>
                  <a:pt x="1562" y="94"/>
                </a:lnTo>
                <a:lnTo>
                  <a:pt x="1667" y="96"/>
                </a:lnTo>
                <a:lnTo>
                  <a:pt x="1750" y="105"/>
                </a:lnTo>
                <a:lnTo>
                  <a:pt x="1886" y="121"/>
                </a:lnTo>
                <a:lnTo>
                  <a:pt x="1954" y="132"/>
                </a:lnTo>
                <a:lnTo>
                  <a:pt x="2001" y="138"/>
                </a:lnTo>
                <a:lnTo>
                  <a:pt x="2064" y="148"/>
                </a:lnTo>
                <a:lnTo>
                  <a:pt x="2145" y="160"/>
                </a:lnTo>
                <a:lnTo>
                  <a:pt x="2199" y="176"/>
                </a:lnTo>
                <a:lnTo>
                  <a:pt x="2213" y="182"/>
                </a:lnTo>
                <a:lnTo>
                  <a:pt x="2343" y="222"/>
                </a:lnTo>
                <a:lnTo>
                  <a:pt x="2438" y="244"/>
                </a:lnTo>
                <a:lnTo>
                  <a:pt x="2488" y="252"/>
                </a:lnTo>
                <a:lnTo>
                  <a:pt x="2518" y="255"/>
                </a:lnTo>
                <a:lnTo>
                  <a:pt x="2549" y="258"/>
                </a:lnTo>
                <a:lnTo>
                  <a:pt x="2663" y="263"/>
                </a:lnTo>
                <a:lnTo>
                  <a:pt x="2780" y="266"/>
                </a:lnTo>
                <a:lnTo>
                  <a:pt x="2781" y="266"/>
                </a:lnTo>
                <a:lnTo>
                  <a:pt x="2797" y="267"/>
                </a:lnTo>
                <a:lnTo>
                  <a:pt x="2818" y="270"/>
                </a:lnTo>
                <a:lnTo>
                  <a:pt x="2833" y="271"/>
                </a:lnTo>
                <a:lnTo>
                  <a:pt x="2846" y="272"/>
                </a:lnTo>
                <a:lnTo>
                  <a:pt x="2863" y="272"/>
                </a:lnTo>
                <a:lnTo>
                  <a:pt x="2886" y="273"/>
                </a:lnTo>
                <a:lnTo>
                  <a:pt x="2907" y="274"/>
                </a:lnTo>
                <a:lnTo>
                  <a:pt x="2918" y="275"/>
                </a:lnTo>
                <a:lnTo>
                  <a:pt x="2928" y="277"/>
                </a:lnTo>
                <a:lnTo>
                  <a:pt x="2941" y="283"/>
                </a:lnTo>
                <a:lnTo>
                  <a:pt x="2945" y="283"/>
                </a:lnTo>
                <a:lnTo>
                  <a:pt x="2955" y="283"/>
                </a:lnTo>
                <a:lnTo>
                  <a:pt x="2964" y="283"/>
                </a:lnTo>
                <a:lnTo>
                  <a:pt x="2974" y="283"/>
                </a:lnTo>
                <a:lnTo>
                  <a:pt x="2984" y="284"/>
                </a:lnTo>
                <a:lnTo>
                  <a:pt x="2991" y="284"/>
                </a:lnTo>
                <a:lnTo>
                  <a:pt x="2992" y="284"/>
                </a:lnTo>
                <a:lnTo>
                  <a:pt x="2992" y="284"/>
                </a:lnTo>
                <a:lnTo>
                  <a:pt x="3001" y="284"/>
                </a:lnTo>
                <a:lnTo>
                  <a:pt x="3007" y="285"/>
                </a:lnTo>
                <a:lnTo>
                  <a:pt x="3016" y="285"/>
                </a:lnTo>
                <a:lnTo>
                  <a:pt x="3019" y="286"/>
                </a:lnTo>
                <a:lnTo>
                  <a:pt x="3036" y="286"/>
                </a:lnTo>
                <a:lnTo>
                  <a:pt x="3038" y="286"/>
                </a:lnTo>
                <a:lnTo>
                  <a:pt x="3056" y="288"/>
                </a:lnTo>
                <a:lnTo>
                  <a:pt x="3071" y="288"/>
                </a:lnTo>
                <a:lnTo>
                  <a:pt x="3076" y="288"/>
                </a:lnTo>
                <a:lnTo>
                  <a:pt x="3086" y="285"/>
                </a:lnTo>
                <a:lnTo>
                  <a:pt x="3100" y="283"/>
                </a:lnTo>
                <a:lnTo>
                  <a:pt x="3114" y="280"/>
                </a:lnTo>
                <a:lnTo>
                  <a:pt x="3116" y="280"/>
                </a:lnTo>
                <a:lnTo>
                  <a:pt x="3130" y="275"/>
                </a:lnTo>
                <a:lnTo>
                  <a:pt x="3141" y="262"/>
                </a:lnTo>
                <a:lnTo>
                  <a:pt x="3146" y="254"/>
                </a:lnTo>
                <a:lnTo>
                  <a:pt x="3157" y="252"/>
                </a:lnTo>
                <a:lnTo>
                  <a:pt x="3162" y="252"/>
                </a:lnTo>
                <a:lnTo>
                  <a:pt x="3162" y="252"/>
                </a:lnTo>
                <a:lnTo>
                  <a:pt x="3168" y="253"/>
                </a:lnTo>
                <a:lnTo>
                  <a:pt x="3176" y="255"/>
                </a:lnTo>
                <a:lnTo>
                  <a:pt x="3183" y="257"/>
                </a:lnTo>
                <a:lnTo>
                  <a:pt x="3196" y="259"/>
                </a:lnTo>
                <a:lnTo>
                  <a:pt x="3202" y="259"/>
                </a:lnTo>
                <a:lnTo>
                  <a:pt x="3211" y="260"/>
                </a:lnTo>
                <a:lnTo>
                  <a:pt x="3218" y="260"/>
                </a:lnTo>
                <a:lnTo>
                  <a:pt x="3228" y="260"/>
                </a:lnTo>
                <a:lnTo>
                  <a:pt x="3236" y="259"/>
                </a:lnTo>
                <a:lnTo>
                  <a:pt x="3245" y="259"/>
                </a:lnTo>
                <a:lnTo>
                  <a:pt x="3256" y="260"/>
                </a:lnTo>
                <a:lnTo>
                  <a:pt x="3259" y="262"/>
                </a:lnTo>
                <a:lnTo>
                  <a:pt x="3269" y="266"/>
                </a:lnTo>
                <a:lnTo>
                  <a:pt x="3274" y="267"/>
                </a:lnTo>
                <a:lnTo>
                  <a:pt x="3281" y="270"/>
                </a:lnTo>
                <a:lnTo>
                  <a:pt x="3286" y="273"/>
                </a:lnTo>
                <a:lnTo>
                  <a:pt x="3294" y="278"/>
                </a:lnTo>
                <a:lnTo>
                  <a:pt x="3300" y="281"/>
                </a:lnTo>
                <a:lnTo>
                  <a:pt x="3307" y="286"/>
                </a:lnTo>
                <a:lnTo>
                  <a:pt x="3314" y="285"/>
                </a:lnTo>
                <a:lnTo>
                  <a:pt x="3324" y="274"/>
                </a:lnTo>
                <a:lnTo>
                  <a:pt x="3330" y="266"/>
                </a:lnTo>
                <a:lnTo>
                  <a:pt x="3346" y="250"/>
                </a:lnTo>
                <a:lnTo>
                  <a:pt x="3352" y="239"/>
                </a:lnTo>
                <a:lnTo>
                  <a:pt x="3364" y="227"/>
                </a:lnTo>
                <a:lnTo>
                  <a:pt x="3377" y="226"/>
                </a:lnTo>
                <a:lnTo>
                  <a:pt x="3385" y="227"/>
                </a:lnTo>
                <a:lnTo>
                  <a:pt x="3393" y="229"/>
                </a:lnTo>
                <a:lnTo>
                  <a:pt x="3399" y="231"/>
                </a:lnTo>
                <a:lnTo>
                  <a:pt x="3410" y="237"/>
                </a:lnTo>
                <a:lnTo>
                  <a:pt x="3413" y="238"/>
                </a:lnTo>
                <a:lnTo>
                  <a:pt x="3419" y="241"/>
                </a:lnTo>
                <a:lnTo>
                  <a:pt x="3425" y="245"/>
                </a:lnTo>
                <a:lnTo>
                  <a:pt x="3433" y="248"/>
                </a:lnTo>
                <a:lnTo>
                  <a:pt x="3441" y="251"/>
                </a:lnTo>
                <a:lnTo>
                  <a:pt x="3445" y="253"/>
                </a:lnTo>
                <a:lnTo>
                  <a:pt x="3455" y="259"/>
                </a:lnTo>
                <a:lnTo>
                  <a:pt x="3467" y="263"/>
                </a:lnTo>
                <a:lnTo>
                  <a:pt x="3476" y="268"/>
                </a:lnTo>
                <a:lnTo>
                  <a:pt x="3482" y="271"/>
                </a:lnTo>
                <a:lnTo>
                  <a:pt x="3492" y="280"/>
                </a:lnTo>
                <a:lnTo>
                  <a:pt x="3499" y="285"/>
                </a:lnTo>
                <a:lnTo>
                  <a:pt x="3506" y="289"/>
                </a:lnTo>
                <a:lnTo>
                  <a:pt x="3514" y="291"/>
                </a:lnTo>
                <a:lnTo>
                  <a:pt x="3522" y="278"/>
                </a:lnTo>
                <a:lnTo>
                  <a:pt x="3529" y="268"/>
                </a:lnTo>
                <a:lnTo>
                  <a:pt x="3536" y="259"/>
                </a:lnTo>
                <a:lnTo>
                  <a:pt x="3543" y="261"/>
                </a:lnTo>
                <a:lnTo>
                  <a:pt x="3554" y="267"/>
                </a:lnTo>
                <a:lnTo>
                  <a:pt x="3561" y="274"/>
                </a:lnTo>
                <a:lnTo>
                  <a:pt x="3572" y="280"/>
                </a:lnTo>
                <a:lnTo>
                  <a:pt x="3581" y="281"/>
                </a:lnTo>
                <a:lnTo>
                  <a:pt x="3590" y="284"/>
                </a:lnTo>
                <a:lnTo>
                  <a:pt x="3598" y="289"/>
                </a:lnTo>
                <a:lnTo>
                  <a:pt x="3603" y="292"/>
                </a:lnTo>
                <a:lnTo>
                  <a:pt x="3611" y="298"/>
                </a:lnTo>
                <a:lnTo>
                  <a:pt x="3614" y="300"/>
                </a:lnTo>
                <a:lnTo>
                  <a:pt x="3620" y="302"/>
                </a:lnTo>
                <a:lnTo>
                  <a:pt x="3625" y="309"/>
                </a:lnTo>
                <a:lnTo>
                  <a:pt x="3631" y="311"/>
                </a:lnTo>
                <a:lnTo>
                  <a:pt x="3634" y="313"/>
                </a:lnTo>
                <a:lnTo>
                  <a:pt x="3643" y="317"/>
                </a:lnTo>
                <a:lnTo>
                  <a:pt x="3650" y="322"/>
                </a:lnTo>
                <a:lnTo>
                  <a:pt x="3657" y="322"/>
                </a:lnTo>
                <a:lnTo>
                  <a:pt x="3660" y="317"/>
                </a:lnTo>
                <a:lnTo>
                  <a:pt x="3669" y="305"/>
                </a:lnTo>
                <a:lnTo>
                  <a:pt x="3674" y="298"/>
                </a:lnTo>
                <a:lnTo>
                  <a:pt x="3683" y="285"/>
                </a:lnTo>
                <a:lnTo>
                  <a:pt x="3687" y="280"/>
                </a:lnTo>
                <a:lnTo>
                  <a:pt x="3697" y="278"/>
                </a:lnTo>
                <a:lnTo>
                  <a:pt x="3703" y="277"/>
                </a:lnTo>
                <a:lnTo>
                  <a:pt x="3713" y="275"/>
                </a:lnTo>
                <a:lnTo>
                  <a:pt x="3723" y="273"/>
                </a:lnTo>
                <a:lnTo>
                  <a:pt x="3725" y="272"/>
                </a:lnTo>
                <a:lnTo>
                  <a:pt x="3740" y="272"/>
                </a:lnTo>
                <a:lnTo>
                  <a:pt x="3747" y="272"/>
                </a:lnTo>
                <a:lnTo>
                  <a:pt x="3755" y="272"/>
                </a:lnTo>
                <a:lnTo>
                  <a:pt x="3761" y="283"/>
                </a:lnTo>
                <a:lnTo>
                  <a:pt x="3768" y="298"/>
                </a:lnTo>
                <a:lnTo>
                  <a:pt x="3777" y="315"/>
                </a:lnTo>
                <a:lnTo>
                  <a:pt x="3786" y="319"/>
                </a:lnTo>
                <a:lnTo>
                  <a:pt x="3793" y="322"/>
                </a:lnTo>
                <a:lnTo>
                  <a:pt x="3801" y="324"/>
                </a:lnTo>
                <a:lnTo>
                  <a:pt x="3811" y="326"/>
                </a:lnTo>
                <a:lnTo>
                  <a:pt x="3818" y="328"/>
                </a:lnTo>
                <a:lnTo>
                  <a:pt x="3829" y="330"/>
                </a:lnTo>
                <a:lnTo>
                  <a:pt x="3833" y="330"/>
                </a:lnTo>
                <a:lnTo>
                  <a:pt x="3840" y="331"/>
                </a:lnTo>
                <a:lnTo>
                  <a:pt x="3850" y="336"/>
                </a:lnTo>
                <a:lnTo>
                  <a:pt x="3858" y="339"/>
                </a:lnTo>
                <a:lnTo>
                  <a:pt x="3869" y="342"/>
                </a:lnTo>
                <a:lnTo>
                  <a:pt x="3875" y="344"/>
                </a:lnTo>
                <a:lnTo>
                  <a:pt x="3887" y="350"/>
                </a:lnTo>
                <a:lnTo>
                  <a:pt x="3893" y="353"/>
                </a:lnTo>
                <a:lnTo>
                  <a:pt x="3900" y="356"/>
                </a:lnTo>
                <a:lnTo>
                  <a:pt x="3907" y="361"/>
                </a:lnTo>
                <a:lnTo>
                  <a:pt x="3917" y="365"/>
                </a:lnTo>
                <a:lnTo>
                  <a:pt x="3923" y="367"/>
                </a:lnTo>
                <a:lnTo>
                  <a:pt x="3931" y="369"/>
                </a:lnTo>
                <a:lnTo>
                  <a:pt x="3945" y="374"/>
                </a:lnTo>
                <a:lnTo>
                  <a:pt x="3957" y="376"/>
                </a:lnTo>
                <a:lnTo>
                  <a:pt x="3966" y="376"/>
                </a:lnTo>
                <a:lnTo>
                  <a:pt x="3978" y="378"/>
                </a:lnTo>
                <a:lnTo>
                  <a:pt x="3983" y="379"/>
                </a:lnTo>
                <a:lnTo>
                  <a:pt x="3994" y="380"/>
                </a:lnTo>
                <a:lnTo>
                  <a:pt x="4009" y="384"/>
                </a:lnTo>
                <a:lnTo>
                  <a:pt x="4018" y="387"/>
                </a:lnTo>
                <a:lnTo>
                  <a:pt x="4033" y="388"/>
                </a:lnTo>
                <a:lnTo>
                  <a:pt x="4044" y="389"/>
                </a:lnTo>
                <a:lnTo>
                  <a:pt x="4053" y="390"/>
                </a:lnTo>
                <a:lnTo>
                  <a:pt x="4061" y="391"/>
                </a:lnTo>
                <a:lnTo>
                  <a:pt x="4074" y="393"/>
                </a:lnTo>
                <a:lnTo>
                  <a:pt x="4088" y="395"/>
                </a:lnTo>
                <a:lnTo>
                  <a:pt x="4098" y="395"/>
                </a:lnTo>
                <a:lnTo>
                  <a:pt x="4107" y="397"/>
                </a:lnTo>
                <a:lnTo>
                  <a:pt x="4119" y="399"/>
                </a:lnTo>
                <a:lnTo>
                  <a:pt x="4145" y="400"/>
                </a:lnTo>
                <a:lnTo>
                  <a:pt x="4151" y="400"/>
                </a:lnTo>
                <a:lnTo>
                  <a:pt x="4158" y="400"/>
                </a:lnTo>
                <a:lnTo>
                  <a:pt x="4193" y="399"/>
                </a:lnTo>
                <a:lnTo>
                  <a:pt x="4204" y="397"/>
                </a:lnTo>
                <a:lnTo>
                  <a:pt x="4223" y="396"/>
                </a:lnTo>
                <a:lnTo>
                  <a:pt x="4230" y="396"/>
                </a:lnTo>
                <a:lnTo>
                  <a:pt x="4244" y="394"/>
                </a:lnTo>
                <a:lnTo>
                  <a:pt x="4265" y="393"/>
                </a:lnTo>
                <a:lnTo>
                  <a:pt x="4279" y="392"/>
                </a:lnTo>
                <a:lnTo>
                  <a:pt x="4285" y="391"/>
                </a:lnTo>
                <a:lnTo>
                  <a:pt x="4298" y="390"/>
                </a:lnTo>
                <a:lnTo>
                  <a:pt x="4307" y="390"/>
                </a:lnTo>
                <a:lnTo>
                  <a:pt x="4309" y="390"/>
                </a:lnTo>
                <a:lnTo>
                  <a:pt x="4343" y="389"/>
                </a:lnTo>
                <a:lnTo>
                  <a:pt x="4347" y="390"/>
                </a:lnTo>
                <a:lnTo>
                  <a:pt x="4393" y="393"/>
                </a:lnTo>
                <a:lnTo>
                  <a:pt x="4411" y="394"/>
                </a:lnTo>
                <a:lnTo>
                  <a:pt x="4432" y="395"/>
                </a:lnTo>
                <a:lnTo>
                  <a:pt x="4437" y="396"/>
                </a:lnTo>
                <a:lnTo>
                  <a:pt x="4461" y="399"/>
                </a:lnTo>
                <a:lnTo>
                  <a:pt x="4470" y="400"/>
                </a:lnTo>
                <a:lnTo>
                  <a:pt x="4485" y="401"/>
                </a:lnTo>
                <a:lnTo>
                  <a:pt x="4500" y="403"/>
                </a:lnTo>
                <a:lnTo>
                  <a:pt x="4512" y="403"/>
                </a:lnTo>
                <a:lnTo>
                  <a:pt x="4527" y="403"/>
                </a:lnTo>
                <a:lnTo>
                  <a:pt x="4541" y="403"/>
                </a:lnTo>
                <a:lnTo>
                  <a:pt x="4561" y="403"/>
                </a:lnTo>
                <a:lnTo>
                  <a:pt x="4572" y="404"/>
                </a:lnTo>
                <a:lnTo>
                  <a:pt x="4582" y="404"/>
                </a:lnTo>
                <a:lnTo>
                  <a:pt x="4604" y="406"/>
                </a:lnTo>
                <a:lnTo>
                  <a:pt x="4612" y="406"/>
                </a:lnTo>
                <a:lnTo>
                  <a:pt x="4626" y="407"/>
                </a:lnTo>
                <a:lnTo>
                  <a:pt x="4641" y="407"/>
                </a:lnTo>
                <a:lnTo>
                  <a:pt x="4658" y="406"/>
                </a:lnTo>
                <a:lnTo>
                  <a:pt x="4666" y="405"/>
                </a:lnTo>
                <a:lnTo>
                  <a:pt x="4681" y="386"/>
                </a:lnTo>
                <a:lnTo>
                  <a:pt x="4693" y="371"/>
                </a:lnTo>
                <a:lnTo>
                  <a:pt x="4711" y="349"/>
                </a:lnTo>
                <a:lnTo>
                  <a:pt x="4721" y="337"/>
                </a:lnTo>
                <a:lnTo>
                  <a:pt x="4742" y="347"/>
                </a:lnTo>
                <a:lnTo>
                  <a:pt x="4760" y="354"/>
                </a:lnTo>
                <a:lnTo>
                  <a:pt x="4772" y="367"/>
                </a:lnTo>
                <a:lnTo>
                  <a:pt x="4783" y="371"/>
                </a:lnTo>
                <a:lnTo>
                  <a:pt x="4791" y="376"/>
                </a:lnTo>
                <a:lnTo>
                  <a:pt x="4797" y="379"/>
                </a:lnTo>
                <a:lnTo>
                  <a:pt x="4802" y="381"/>
                </a:lnTo>
                <a:lnTo>
                  <a:pt x="4808" y="383"/>
                </a:lnTo>
                <a:lnTo>
                  <a:pt x="4818" y="389"/>
                </a:lnTo>
                <a:lnTo>
                  <a:pt x="4824" y="391"/>
                </a:lnTo>
                <a:lnTo>
                  <a:pt x="4834" y="395"/>
                </a:lnTo>
                <a:lnTo>
                  <a:pt x="4841" y="399"/>
                </a:lnTo>
                <a:lnTo>
                  <a:pt x="4848" y="402"/>
                </a:lnTo>
                <a:lnTo>
                  <a:pt x="4852" y="404"/>
                </a:lnTo>
                <a:lnTo>
                  <a:pt x="4861" y="404"/>
                </a:lnTo>
                <a:lnTo>
                  <a:pt x="4867" y="405"/>
                </a:lnTo>
                <a:lnTo>
                  <a:pt x="4875" y="405"/>
                </a:lnTo>
                <a:lnTo>
                  <a:pt x="4883" y="406"/>
                </a:lnTo>
                <a:lnTo>
                  <a:pt x="4890" y="406"/>
                </a:lnTo>
                <a:lnTo>
                  <a:pt x="4900" y="406"/>
                </a:lnTo>
                <a:lnTo>
                  <a:pt x="4907" y="406"/>
                </a:lnTo>
                <a:lnTo>
                  <a:pt x="4920" y="402"/>
                </a:lnTo>
                <a:lnTo>
                  <a:pt x="4930" y="388"/>
                </a:lnTo>
                <a:lnTo>
                  <a:pt x="4939" y="376"/>
                </a:lnTo>
                <a:lnTo>
                  <a:pt x="4948" y="364"/>
                </a:lnTo>
                <a:lnTo>
                  <a:pt x="4954" y="356"/>
                </a:lnTo>
                <a:lnTo>
                  <a:pt x="4960" y="349"/>
                </a:lnTo>
                <a:lnTo>
                  <a:pt x="4964" y="342"/>
                </a:lnTo>
                <a:lnTo>
                  <a:pt x="4968" y="337"/>
                </a:lnTo>
                <a:lnTo>
                  <a:pt x="4978" y="325"/>
                </a:lnTo>
                <a:lnTo>
                  <a:pt x="4982" y="317"/>
                </a:lnTo>
                <a:lnTo>
                  <a:pt x="4994" y="302"/>
                </a:lnTo>
                <a:lnTo>
                  <a:pt x="5005" y="288"/>
                </a:lnTo>
                <a:lnTo>
                  <a:pt x="5014" y="276"/>
                </a:lnTo>
                <a:lnTo>
                  <a:pt x="5027" y="259"/>
                </a:lnTo>
                <a:lnTo>
                  <a:pt x="5038" y="245"/>
                </a:lnTo>
                <a:lnTo>
                  <a:pt x="5047" y="232"/>
                </a:lnTo>
                <a:lnTo>
                  <a:pt x="5059" y="215"/>
                </a:lnTo>
                <a:lnTo>
                  <a:pt x="5076" y="197"/>
                </a:lnTo>
                <a:lnTo>
                  <a:pt x="5095" y="197"/>
                </a:lnTo>
                <a:lnTo>
                  <a:pt x="5111" y="193"/>
                </a:lnTo>
                <a:lnTo>
                  <a:pt x="5129" y="186"/>
                </a:lnTo>
                <a:lnTo>
                  <a:pt x="5151" y="174"/>
                </a:lnTo>
                <a:lnTo>
                  <a:pt x="5170" y="167"/>
                </a:lnTo>
                <a:lnTo>
                  <a:pt x="5195" y="187"/>
                </a:lnTo>
                <a:lnTo>
                  <a:pt x="5204" y="241"/>
                </a:lnTo>
                <a:lnTo>
                  <a:pt x="5214" y="274"/>
                </a:lnTo>
                <a:lnTo>
                  <a:pt x="5222" y="277"/>
                </a:lnTo>
                <a:lnTo>
                  <a:pt x="5231" y="280"/>
                </a:lnTo>
                <a:lnTo>
                  <a:pt x="5236" y="283"/>
                </a:lnTo>
                <a:lnTo>
                  <a:pt x="5240" y="285"/>
                </a:lnTo>
                <a:lnTo>
                  <a:pt x="5249" y="290"/>
                </a:lnTo>
                <a:lnTo>
                  <a:pt x="5253" y="290"/>
                </a:lnTo>
                <a:lnTo>
                  <a:pt x="5259" y="291"/>
                </a:lnTo>
                <a:lnTo>
                  <a:pt x="5262" y="292"/>
                </a:lnTo>
                <a:lnTo>
                  <a:pt x="5269" y="294"/>
                </a:lnTo>
                <a:lnTo>
                  <a:pt x="5273" y="297"/>
                </a:lnTo>
                <a:lnTo>
                  <a:pt x="5280" y="301"/>
                </a:lnTo>
                <a:lnTo>
                  <a:pt x="5288" y="306"/>
                </a:lnTo>
                <a:lnTo>
                  <a:pt x="5300" y="311"/>
                </a:lnTo>
                <a:lnTo>
                  <a:pt x="5313" y="314"/>
                </a:lnTo>
                <a:lnTo>
                  <a:pt x="5319" y="316"/>
                </a:lnTo>
                <a:lnTo>
                  <a:pt x="5332" y="321"/>
                </a:lnTo>
                <a:lnTo>
                  <a:pt x="5342" y="332"/>
                </a:lnTo>
                <a:lnTo>
                  <a:pt x="5353" y="353"/>
                </a:lnTo>
                <a:lnTo>
                  <a:pt x="5372" y="368"/>
                </a:lnTo>
                <a:lnTo>
                  <a:pt x="5385" y="369"/>
                </a:lnTo>
                <a:lnTo>
                  <a:pt x="5390" y="370"/>
                </a:lnTo>
                <a:lnTo>
                  <a:pt x="5394" y="370"/>
                </a:lnTo>
                <a:lnTo>
                  <a:pt x="5403" y="371"/>
                </a:lnTo>
                <a:lnTo>
                  <a:pt x="5407" y="371"/>
                </a:lnTo>
                <a:lnTo>
                  <a:pt x="5413" y="373"/>
                </a:lnTo>
                <a:lnTo>
                  <a:pt x="5421" y="373"/>
                </a:lnTo>
                <a:lnTo>
                  <a:pt x="5433" y="374"/>
                </a:lnTo>
                <a:lnTo>
                  <a:pt x="5445" y="374"/>
                </a:lnTo>
                <a:lnTo>
                  <a:pt x="5456" y="374"/>
                </a:lnTo>
                <a:lnTo>
                  <a:pt x="5469" y="375"/>
                </a:lnTo>
                <a:lnTo>
                  <a:pt x="5480" y="376"/>
                </a:lnTo>
                <a:lnTo>
                  <a:pt x="5489" y="377"/>
                </a:lnTo>
                <a:lnTo>
                  <a:pt x="5500" y="377"/>
                </a:lnTo>
                <a:lnTo>
                  <a:pt x="5504" y="377"/>
                </a:lnTo>
                <a:lnTo>
                  <a:pt x="5510" y="378"/>
                </a:lnTo>
                <a:lnTo>
                  <a:pt x="5517" y="377"/>
                </a:lnTo>
                <a:lnTo>
                  <a:pt x="5525" y="375"/>
                </a:lnTo>
                <a:lnTo>
                  <a:pt x="5532" y="373"/>
                </a:lnTo>
                <a:lnTo>
                  <a:pt x="5535" y="373"/>
                </a:lnTo>
                <a:lnTo>
                  <a:pt x="5541" y="371"/>
                </a:lnTo>
                <a:lnTo>
                  <a:pt x="5549" y="368"/>
                </a:lnTo>
                <a:lnTo>
                  <a:pt x="5560" y="368"/>
                </a:lnTo>
                <a:lnTo>
                  <a:pt x="5563" y="368"/>
                </a:lnTo>
                <a:lnTo>
                  <a:pt x="5572" y="367"/>
                </a:lnTo>
                <a:lnTo>
                  <a:pt x="5576" y="367"/>
                </a:lnTo>
                <a:lnTo>
                  <a:pt x="5581" y="365"/>
                </a:lnTo>
                <a:lnTo>
                  <a:pt x="5586" y="365"/>
                </a:lnTo>
                <a:lnTo>
                  <a:pt x="5595" y="364"/>
                </a:lnTo>
                <a:lnTo>
                  <a:pt x="5603" y="364"/>
                </a:lnTo>
                <a:lnTo>
                  <a:pt x="5610" y="364"/>
                </a:lnTo>
                <a:lnTo>
                  <a:pt x="5614" y="365"/>
                </a:lnTo>
                <a:lnTo>
                  <a:pt x="5621" y="367"/>
                </a:lnTo>
                <a:lnTo>
                  <a:pt x="5626" y="368"/>
                </a:lnTo>
                <a:lnTo>
                  <a:pt x="5636" y="369"/>
                </a:lnTo>
                <a:lnTo>
                  <a:pt x="5648" y="370"/>
                </a:lnTo>
                <a:lnTo>
                  <a:pt x="5655" y="371"/>
                </a:lnTo>
                <a:lnTo>
                  <a:pt x="5662" y="373"/>
                </a:lnTo>
                <a:lnTo>
                  <a:pt x="5666" y="373"/>
                </a:lnTo>
                <a:lnTo>
                  <a:pt x="5677" y="374"/>
                </a:lnTo>
                <a:lnTo>
                  <a:pt x="5689" y="374"/>
                </a:lnTo>
                <a:lnTo>
                  <a:pt x="5696" y="374"/>
                </a:lnTo>
                <a:lnTo>
                  <a:pt x="5706" y="375"/>
                </a:lnTo>
                <a:lnTo>
                  <a:pt x="5722" y="374"/>
                </a:lnTo>
                <a:lnTo>
                  <a:pt x="5726" y="374"/>
                </a:lnTo>
                <a:lnTo>
                  <a:pt x="5730" y="374"/>
                </a:lnTo>
                <a:lnTo>
                  <a:pt x="5737" y="373"/>
                </a:lnTo>
                <a:lnTo>
                  <a:pt x="5741" y="373"/>
                </a:lnTo>
                <a:lnTo>
                  <a:pt x="5748" y="370"/>
                </a:lnTo>
                <a:lnTo>
                  <a:pt x="5754" y="369"/>
                </a:lnTo>
                <a:lnTo>
                  <a:pt x="5760" y="369"/>
                </a:lnTo>
                <a:lnTo>
                  <a:pt x="5765" y="370"/>
                </a:lnTo>
                <a:lnTo>
                  <a:pt x="5776" y="370"/>
                </a:lnTo>
                <a:lnTo>
                  <a:pt x="5786" y="369"/>
                </a:lnTo>
                <a:lnTo>
                  <a:pt x="5802" y="367"/>
                </a:lnTo>
                <a:lnTo>
                  <a:pt x="5820" y="365"/>
                </a:lnTo>
                <a:lnTo>
                  <a:pt x="5833" y="364"/>
                </a:lnTo>
                <a:lnTo>
                  <a:pt x="5864" y="370"/>
                </a:lnTo>
                <a:lnTo>
                  <a:pt x="5877" y="368"/>
                </a:lnTo>
                <a:lnTo>
                  <a:pt x="5897" y="365"/>
                </a:lnTo>
                <a:lnTo>
                  <a:pt x="5916" y="365"/>
                </a:lnTo>
                <a:lnTo>
                  <a:pt x="5935" y="364"/>
                </a:lnTo>
                <a:lnTo>
                  <a:pt x="5958" y="364"/>
                </a:lnTo>
                <a:lnTo>
                  <a:pt x="5969" y="365"/>
                </a:lnTo>
                <a:lnTo>
                  <a:pt x="5980" y="366"/>
                </a:lnTo>
                <a:lnTo>
                  <a:pt x="6007" y="360"/>
                </a:lnTo>
                <a:lnTo>
                  <a:pt x="6022" y="357"/>
                </a:lnTo>
                <a:lnTo>
                  <a:pt x="6050" y="337"/>
                </a:lnTo>
                <a:lnTo>
                  <a:pt x="6062" y="324"/>
                </a:lnTo>
                <a:lnTo>
                  <a:pt x="6079" y="318"/>
                </a:lnTo>
                <a:lnTo>
                  <a:pt x="6107" y="312"/>
                </a:lnTo>
                <a:lnTo>
                  <a:pt x="6126" y="308"/>
                </a:lnTo>
                <a:lnTo>
                  <a:pt x="6140" y="304"/>
                </a:lnTo>
                <a:lnTo>
                  <a:pt x="6164" y="294"/>
                </a:lnTo>
                <a:lnTo>
                  <a:pt x="6179" y="281"/>
                </a:lnTo>
                <a:lnTo>
                  <a:pt x="6197" y="262"/>
                </a:lnTo>
                <a:lnTo>
                  <a:pt x="6218" y="236"/>
                </a:lnTo>
                <a:lnTo>
                  <a:pt x="6228" y="223"/>
                </a:lnTo>
                <a:lnTo>
                  <a:pt x="6242" y="220"/>
                </a:lnTo>
                <a:lnTo>
                  <a:pt x="6260" y="222"/>
                </a:lnTo>
                <a:lnTo>
                  <a:pt x="6274" y="222"/>
                </a:lnTo>
                <a:lnTo>
                  <a:pt x="6282" y="220"/>
                </a:lnTo>
                <a:lnTo>
                  <a:pt x="6297" y="221"/>
                </a:lnTo>
                <a:lnTo>
                  <a:pt x="6306" y="222"/>
                </a:lnTo>
                <a:lnTo>
                  <a:pt x="6324" y="225"/>
                </a:lnTo>
                <a:lnTo>
                  <a:pt x="6335" y="228"/>
                </a:lnTo>
                <a:lnTo>
                  <a:pt x="6351" y="233"/>
                </a:lnTo>
                <a:lnTo>
                  <a:pt x="6367" y="236"/>
                </a:lnTo>
                <a:lnTo>
                  <a:pt x="6383" y="235"/>
                </a:lnTo>
                <a:lnTo>
                  <a:pt x="6399" y="234"/>
                </a:lnTo>
                <a:lnTo>
                  <a:pt x="6421" y="229"/>
                </a:lnTo>
                <a:lnTo>
                  <a:pt x="6425" y="227"/>
                </a:lnTo>
                <a:lnTo>
                  <a:pt x="6437" y="229"/>
                </a:lnTo>
                <a:lnTo>
                  <a:pt x="6455" y="235"/>
                </a:lnTo>
                <a:lnTo>
                  <a:pt x="6472" y="238"/>
                </a:lnTo>
                <a:lnTo>
                  <a:pt x="6485" y="239"/>
                </a:lnTo>
                <a:lnTo>
                  <a:pt x="6499" y="239"/>
                </a:lnTo>
                <a:lnTo>
                  <a:pt x="6514" y="242"/>
                </a:lnTo>
                <a:lnTo>
                  <a:pt x="6531" y="247"/>
                </a:lnTo>
                <a:lnTo>
                  <a:pt x="6539" y="249"/>
                </a:lnTo>
                <a:lnTo>
                  <a:pt x="6552" y="252"/>
                </a:lnTo>
                <a:lnTo>
                  <a:pt x="6567" y="257"/>
                </a:lnTo>
                <a:lnTo>
                  <a:pt x="6585" y="261"/>
                </a:lnTo>
                <a:lnTo>
                  <a:pt x="6597" y="263"/>
                </a:lnTo>
                <a:lnTo>
                  <a:pt x="6617" y="270"/>
                </a:lnTo>
                <a:lnTo>
                  <a:pt x="6639" y="277"/>
                </a:lnTo>
                <a:lnTo>
                  <a:pt x="6653" y="281"/>
                </a:lnTo>
                <a:lnTo>
                  <a:pt x="6670" y="285"/>
                </a:lnTo>
                <a:lnTo>
                  <a:pt x="6687" y="286"/>
                </a:lnTo>
                <a:lnTo>
                  <a:pt x="6705" y="284"/>
                </a:lnTo>
                <a:lnTo>
                  <a:pt x="6721" y="288"/>
                </a:lnTo>
                <a:lnTo>
                  <a:pt x="6734" y="294"/>
                </a:lnTo>
                <a:lnTo>
                  <a:pt x="6753" y="301"/>
                </a:lnTo>
                <a:lnTo>
                  <a:pt x="6759" y="302"/>
                </a:lnTo>
                <a:lnTo>
                  <a:pt x="6768" y="303"/>
                </a:lnTo>
                <a:lnTo>
                  <a:pt x="6780" y="302"/>
                </a:lnTo>
                <a:lnTo>
                  <a:pt x="6788" y="299"/>
                </a:lnTo>
                <a:lnTo>
                  <a:pt x="6804" y="289"/>
                </a:lnTo>
                <a:lnTo>
                  <a:pt x="6827" y="288"/>
                </a:lnTo>
                <a:lnTo>
                  <a:pt x="6834" y="289"/>
                </a:lnTo>
                <a:lnTo>
                  <a:pt x="6840" y="290"/>
                </a:lnTo>
                <a:lnTo>
                  <a:pt x="6865" y="291"/>
                </a:lnTo>
                <a:lnTo>
                  <a:pt x="6888" y="286"/>
                </a:lnTo>
                <a:lnTo>
                  <a:pt x="6902" y="283"/>
                </a:lnTo>
                <a:lnTo>
                  <a:pt x="6917" y="276"/>
                </a:lnTo>
                <a:lnTo>
                  <a:pt x="6936" y="263"/>
                </a:lnTo>
                <a:lnTo>
                  <a:pt x="6956" y="250"/>
                </a:lnTo>
                <a:lnTo>
                  <a:pt x="6975" y="244"/>
                </a:lnTo>
                <a:lnTo>
                  <a:pt x="6990" y="244"/>
                </a:lnTo>
                <a:lnTo>
                  <a:pt x="7016" y="240"/>
                </a:lnTo>
                <a:lnTo>
                  <a:pt x="7032" y="231"/>
                </a:lnTo>
                <a:lnTo>
                  <a:pt x="7045" y="220"/>
                </a:lnTo>
                <a:lnTo>
                  <a:pt x="7059" y="216"/>
                </a:lnTo>
                <a:lnTo>
                  <a:pt x="7068" y="209"/>
                </a:lnTo>
                <a:lnTo>
                  <a:pt x="7079" y="183"/>
                </a:lnTo>
                <a:lnTo>
                  <a:pt x="7092" y="151"/>
                </a:lnTo>
                <a:lnTo>
                  <a:pt x="7098" y="143"/>
                </a:lnTo>
                <a:lnTo>
                  <a:pt x="7114" y="142"/>
                </a:lnTo>
                <a:lnTo>
                  <a:pt x="7126" y="136"/>
                </a:lnTo>
                <a:lnTo>
                  <a:pt x="7138" y="138"/>
                </a:lnTo>
                <a:lnTo>
                  <a:pt x="7151" y="135"/>
                </a:lnTo>
                <a:lnTo>
                  <a:pt x="7159" y="126"/>
                </a:lnTo>
                <a:lnTo>
                  <a:pt x="7171" y="125"/>
                </a:lnTo>
                <a:lnTo>
                  <a:pt x="7183" y="132"/>
                </a:lnTo>
                <a:lnTo>
                  <a:pt x="7190" y="141"/>
                </a:lnTo>
                <a:lnTo>
                  <a:pt x="7200" y="151"/>
                </a:lnTo>
                <a:lnTo>
                  <a:pt x="7209" y="161"/>
                </a:lnTo>
                <a:lnTo>
                  <a:pt x="7213" y="166"/>
                </a:lnTo>
                <a:lnTo>
                  <a:pt x="7222" y="174"/>
                </a:lnTo>
                <a:lnTo>
                  <a:pt x="7232" y="180"/>
                </a:lnTo>
                <a:lnTo>
                  <a:pt x="7243" y="185"/>
                </a:lnTo>
                <a:lnTo>
                  <a:pt x="7254" y="187"/>
                </a:lnTo>
                <a:lnTo>
                  <a:pt x="7265" y="183"/>
                </a:lnTo>
                <a:lnTo>
                  <a:pt x="7275" y="176"/>
                </a:lnTo>
                <a:lnTo>
                  <a:pt x="7285" y="168"/>
                </a:lnTo>
                <a:lnTo>
                  <a:pt x="7300" y="155"/>
                </a:lnTo>
                <a:lnTo>
                  <a:pt x="7314" y="144"/>
                </a:lnTo>
                <a:lnTo>
                  <a:pt x="7324" y="135"/>
                </a:lnTo>
                <a:lnTo>
                  <a:pt x="7333" y="126"/>
                </a:lnTo>
                <a:lnTo>
                  <a:pt x="7347" y="116"/>
                </a:lnTo>
                <a:lnTo>
                  <a:pt x="7368" y="98"/>
                </a:lnTo>
                <a:lnTo>
                  <a:pt x="7378" y="91"/>
                </a:lnTo>
                <a:lnTo>
                  <a:pt x="7387" y="85"/>
                </a:lnTo>
                <a:lnTo>
                  <a:pt x="7402" y="93"/>
                </a:lnTo>
                <a:lnTo>
                  <a:pt x="7409" y="97"/>
                </a:lnTo>
                <a:lnTo>
                  <a:pt x="7418" y="102"/>
                </a:lnTo>
                <a:lnTo>
                  <a:pt x="7432" y="112"/>
                </a:lnTo>
                <a:lnTo>
                  <a:pt x="7443" y="116"/>
                </a:lnTo>
                <a:lnTo>
                  <a:pt x="7452" y="119"/>
                </a:lnTo>
                <a:lnTo>
                  <a:pt x="7460" y="122"/>
                </a:lnTo>
                <a:lnTo>
                  <a:pt x="7470" y="126"/>
                </a:lnTo>
                <a:lnTo>
                  <a:pt x="7478" y="126"/>
                </a:lnTo>
                <a:lnTo>
                  <a:pt x="7486" y="125"/>
                </a:lnTo>
                <a:lnTo>
                  <a:pt x="7501" y="124"/>
                </a:lnTo>
                <a:lnTo>
                  <a:pt x="7511" y="122"/>
                </a:lnTo>
                <a:lnTo>
                  <a:pt x="7525" y="121"/>
                </a:lnTo>
                <a:lnTo>
                  <a:pt x="7538" y="124"/>
                </a:lnTo>
                <a:lnTo>
                  <a:pt x="7551" y="126"/>
                </a:lnTo>
                <a:lnTo>
                  <a:pt x="7559" y="126"/>
                </a:lnTo>
                <a:lnTo>
                  <a:pt x="7563" y="126"/>
                </a:lnTo>
                <a:lnTo>
                  <a:pt x="7570" y="125"/>
                </a:lnTo>
                <a:lnTo>
                  <a:pt x="7578" y="128"/>
                </a:lnTo>
                <a:lnTo>
                  <a:pt x="7594" y="132"/>
                </a:lnTo>
                <a:lnTo>
                  <a:pt x="7607" y="134"/>
                </a:lnTo>
                <a:lnTo>
                  <a:pt x="7618" y="136"/>
                </a:lnTo>
                <a:lnTo>
                  <a:pt x="7628" y="139"/>
                </a:lnTo>
                <a:lnTo>
                  <a:pt x="7647" y="141"/>
                </a:lnTo>
                <a:lnTo>
                  <a:pt x="7660" y="142"/>
                </a:lnTo>
                <a:lnTo>
                  <a:pt x="7670" y="143"/>
                </a:lnTo>
                <a:lnTo>
                  <a:pt x="7687" y="146"/>
                </a:lnTo>
                <a:lnTo>
                  <a:pt x="7704" y="155"/>
                </a:lnTo>
                <a:lnTo>
                  <a:pt x="7716" y="160"/>
                </a:lnTo>
                <a:lnTo>
                  <a:pt x="7732" y="164"/>
                </a:lnTo>
                <a:lnTo>
                  <a:pt x="7751" y="168"/>
                </a:lnTo>
                <a:lnTo>
                  <a:pt x="7771" y="171"/>
                </a:lnTo>
                <a:lnTo>
                  <a:pt x="7793" y="174"/>
                </a:lnTo>
                <a:lnTo>
                  <a:pt x="7819" y="174"/>
                </a:lnTo>
                <a:lnTo>
                  <a:pt x="7840" y="173"/>
                </a:lnTo>
                <a:lnTo>
                  <a:pt x="7850" y="172"/>
                </a:lnTo>
                <a:lnTo>
                  <a:pt x="7876" y="168"/>
                </a:lnTo>
                <a:lnTo>
                  <a:pt x="7895" y="160"/>
                </a:lnTo>
                <a:lnTo>
                  <a:pt x="7908" y="130"/>
                </a:lnTo>
                <a:lnTo>
                  <a:pt x="7938" y="126"/>
                </a:lnTo>
                <a:lnTo>
                  <a:pt x="7958" y="125"/>
                </a:lnTo>
                <a:lnTo>
                  <a:pt x="7973" y="121"/>
                </a:lnTo>
                <a:lnTo>
                  <a:pt x="7985" y="98"/>
                </a:lnTo>
                <a:lnTo>
                  <a:pt x="7996" y="95"/>
                </a:lnTo>
                <a:lnTo>
                  <a:pt x="8014" y="94"/>
                </a:lnTo>
                <a:lnTo>
                  <a:pt x="8028" y="93"/>
                </a:lnTo>
                <a:lnTo>
                  <a:pt x="8048" y="91"/>
                </a:lnTo>
                <a:lnTo>
                  <a:pt x="8073" y="90"/>
                </a:lnTo>
                <a:lnTo>
                  <a:pt x="8102" y="97"/>
                </a:lnTo>
                <a:lnTo>
                  <a:pt x="8121" y="72"/>
                </a:lnTo>
                <a:lnTo>
                  <a:pt x="8135" y="68"/>
                </a:lnTo>
                <a:lnTo>
                  <a:pt x="8148" y="66"/>
                </a:lnTo>
                <a:lnTo>
                  <a:pt x="8161" y="64"/>
                </a:lnTo>
                <a:lnTo>
                  <a:pt x="8175" y="60"/>
                </a:lnTo>
                <a:lnTo>
                  <a:pt x="8186" y="58"/>
                </a:lnTo>
                <a:lnTo>
                  <a:pt x="8195" y="56"/>
                </a:lnTo>
                <a:lnTo>
                  <a:pt x="8206" y="53"/>
                </a:lnTo>
                <a:lnTo>
                  <a:pt x="8221" y="48"/>
                </a:lnTo>
                <a:lnTo>
                  <a:pt x="8229" y="48"/>
                </a:lnTo>
                <a:lnTo>
                  <a:pt x="8243" y="48"/>
                </a:lnTo>
                <a:lnTo>
                  <a:pt x="8254" y="47"/>
                </a:lnTo>
                <a:lnTo>
                  <a:pt x="8264" y="45"/>
                </a:lnTo>
                <a:lnTo>
                  <a:pt x="8277" y="44"/>
                </a:lnTo>
                <a:lnTo>
                  <a:pt x="8292" y="39"/>
                </a:lnTo>
                <a:lnTo>
                  <a:pt x="8308" y="34"/>
                </a:lnTo>
                <a:lnTo>
                  <a:pt x="8320" y="33"/>
                </a:lnTo>
                <a:lnTo>
                  <a:pt x="8335" y="31"/>
                </a:lnTo>
                <a:lnTo>
                  <a:pt x="8349" y="28"/>
                </a:lnTo>
                <a:lnTo>
                  <a:pt x="8366" y="25"/>
                </a:lnTo>
                <a:lnTo>
                  <a:pt x="8402" y="18"/>
                </a:lnTo>
                <a:lnTo>
                  <a:pt x="8426" y="0"/>
                </a:lnTo>
                <a:lnTo>
                  <a:pt x="8426" y="7"/>
                </a:lnTo>
                <a:lnTo>
                  <a:pt x="8402" y="32"/>
                </a:lnTo>
                <a:lnTo>
                  <a:pt x="8366" y="57"/>
                </a:lnTo>
                <a:lnTo>
                  <a:pt x="8349" y="70"/>
                </a:lnTo>
                <a:lnTo>
                  <a:pt x="8335" y="79"/>
                </a:lnTo>
                <a:lnTo>
                  <a:pt x="8320" y="82"/>
                </a:lnTo>
                <a:lnTo>
                  <a:pt x="8308" y="87"/>
                </a:lnTo>
                <a:lnTo>
                  <a:pt x="8292" y="97"/>
                </a:lnTo>
                <a:lnTo>
                  <a:pt x="8277" y="96"/>
                </a:lnTo>
                <a:lnTo>
                  <a:pt x="8264" y="93"/>
                </a:lnTo>
                <a:lnTo>
                  <a:pt x="8254" y="116"/>
                </a:lnTo>
                <a:lnTo>
                  <a:pt x="8243" y="126"/>
                </a:lnTo>
                <a:lnTo>
                  <a:pt x="8229" y="130"/>
                </a:lnTo>
                <a:lnTo>
                  <a:pt x="8221" y="130"/>
                </a:lnTo>
                <a:lnTo>
                  <a:pt x="8206" y="129"/>
                </a:lnTo>
                <a:lnTo>
                  <a:pt x="8195" y="124"/>
                </a:lnTo>
                <a:lnTo>
                  <a:pt x="8186" y="150"/>
                </a:lnTo>
                <a:lnTo>
                  <a:pt x="8175" y="149"/>
                </a:lnTo>
                <a:lnTo>
                  <a:pt x="8161" y="152"/>
                </a:lnTo>
                <a:lnTo>
                  <a:pt x="8148" y="158"/>
                </a:lnTo>
                <a:lnTo>
                  <a:pt x="8135" y="161"/>
                </a:lnTo>
                <a:lnTo>
                  <a:pt x="8121" y="159"/>
                </a:lnTo>
                <a:lnTo>
                  <a:pt x="8102" y="167"/>
                </a:lnTo>
                <a:lnTo>
                  <a:pt x="8073" y="193"/>
                </a:lnTo>
                <a:lnTo>
                  <a:pt x="8048" y="198"/>
                </a:lnTo>
                <a:lnTo>
                  <a:pt x="8028" y="197"/>
                </a:lnTo>
                <a:lnTo>
                  <a:pt x="8014" y="192"/>
                </a:lnTo>
                <a:lnTo>
                  <a:pt x="7996" y="185"/>
                </a:lnTo>
                <a:lnTo>
                  <a:pt x="7985" y="179"/>
                </a:lnTo>
                <a:lnTo>
                  <a:pt x="7973" y="174"/>
                </a:lnTo>
                <a:lnTo>
                  <a:pt x="7958" y="180"/>
                </a:lnTo>
                <a:lnTo>
                  <a:pt x="7938" y="190"/>
                </a:lnTo>
                <a:lnTo>
                  <a:pt x="7908" y="200"/>
                </a:lnTo>
                <a:lnTo>
                  <a:pt x="7895" y="200"/>
                </a:lnTo>
                <a:lnTo>
                  <a:pt x="7876" y="202"/>
                </a:lnTo>
                <a:lnTo>
                  <a:pt x="7850" y="236"/>
                </a:lnTo>
                <a:lnTo>
                  <a:pt x="7840" y="238"/>
                </a:lnTo>
                <a:lnTo>
                  <a:pt x="7819" y="238"/>
                </a:lnTo>
                <a:lnTo>
                  <a:pt x="7793" y="235"/>
                </a:lnTo>
                <a:lnTo>
                  <a:pt x="7771" y="231"/>
                </a:lnTo>
                <a:lnTo>
                  <a:pt x="7751" y="224"/>
                </a:lnTo>
                <a:lnTo>
                  <a:pt x="7732" y="216"/>
                </a:lnTo>
                <a:lnTo>
                  <a:pt x="7716" y="208"/>
                </a:lnTo>
                <a:lnTo>
                  <a:pt x="7704" y="202"/>
                </a:lnTo>
                <a:lnTo>
                  <a:pt x="7687" y="197"/>
                </a:lnTo>
                <a:lnTo>
                  <a:pt x="7670" y="189"/>
                </a:lnTo>
                <a:lnTo>
                  <a:pt x="7660" y="183"/>
                </a:lnTo>
                <a:lnTo>
                  <a:pt x="7647" y="176"/>
                </a:lnTo>
                <a:lnTo>
                  <a:pt x="7628" y="168"/>
                </a:lnTo>
                <a:lnTo>
                  <a:pt x="7618" y="163"/>
                </a:lnTo>
                <a:lnTo>
                  <a:pt x="7607" y="160"/>
                </a:lnTo>
                <a:lnTo>
                  <a:pt x="7594" y="159"/>
                </a:lnTo>
                <a:lnTo>
                  <a:pt x="7578" y="149"/>
                </a:lnTo>
                <a:lnTo>
                  <a:pt x="7570" y="148"/>
                </a:lnTo>
                <a:lnTo>
                  <a:pt x="7563" y="148"/>
                </a:lnTo>
                <a:lnTo>
                  <a:pt x="7559" y="143"/>
                </a:lnTo>
                <a:lnTo>
                  <a:pt x="7551" y="144"/>
                </a:lnTo>
                <a:lnTo>
                  <a:pt x="7538" y="146"/>
                </a:lnTo>
                <a:lnTo>
                  <a:pt x="7525" y="148"/>
                </a:lnTo>
                <a:lnTo>
                  <a:pt x="7511" y="149"/>
                </a:lnTo>
                <a:lnTo>
                  <a:pt x="7501" y="151"/>
                </a:lnTo>
                <a:lnTo>
                  <a:pt x="7486" y="150"/>
                </a:lnTo>
                <a:lnTo>
                  <a:pt x="7478" y="149"/>
                </a:lnTo>
                <a:lnTo>
                  <a:pt x="7470" y="148"/>
                </a:lnTo>
                <a:lnTo>
                  <a:pt x="7460" y="137"/>
                </a:lnTo>
                <a:lnTo>
                  <a:pt x="7452" y="136"/>
                </a:lnTo>
                <a:lnTo>
                  <a:pt x="7443" y="135"/>
                </a:lnTo>
                <a:lnTo>
                  <a:pt x="7432" y="133"/>
                </a:lnTo>
                <a:lnTo>
                  <a:pt x="7418" y="124"/>
                </a:lnTo>
                <a:lnTo>
                  <a:pt x="7409" y="118"/>
                </a:lnTo>
                <a:lnTo>
                  <a:pt x="7402" y="112"/>
                </a:lnTo>
                <a:lnTo>
                  <a:pt x="7387" y="105"/>
                </a:lnTo>
                <a:lnTo>
                  <a:pt x="7378" y="102"/>
                </a:lnTo>
                <a:lnTo>
                  <a:pt x="7368" y="122"/>
                </a:lnTo>
                <a:lnTo>
                  <a:pt x="7347" y="168"/>
                </a:lnTo>
                <a:lnTo>
                  <a:pt x="7333" y="169"/>
                </a:lnTo>
                <a:lnTo>
                  <a:pt x="7324" y="169"/>
                </a:lnTo>
                <a:lnTo>
                  <a:pt x="7314" y="169"/>
                </a:lnTo>
                <a:lnTo>
                  <a:pt x="7300" y="169"/>
                </a:lnTo>
                <a:lnTo>
                  <a:pt x="7285" y="194"/>
                </a:lnTo>
                <a:lnTo>
                  <a:pt x="7275" y="201"/>
                </a:lnTo>
                <a:lnTo>
                  <a:pt x="7265" y="207"/>
                </a:lnTo>
                <a:lnTo>
                  <a:pt x="7254" y="223"/>
                </a:lnTo>
                <a:lnTo>
                  <a:pt x="7243" y="225"/>
                </a:lnTo>
                <a:lnTo>
                  <a:pt x="7232" y="221"/>
                </a:lnTo>
                <a:lnTo>
                  <a:pt x="7222" y="215"/>
                </a:lnTo>
                <a:lnTo>
                  <a:pt x="7213" y="211"/>
                </a:lnTo>
                <a:lnTo>
                  <a:pt x="7209" y="210"/>
                </a:lnTo>
                <a:lnTo>
                  <a:pt x="7200" y="205"/>
                </a:lnTo>
                <a:lnTo>
                  <a:pt x="7190" y="199"/>
                </a:lnTo>
                <a:lnTo>
                  <a:pt x="7183" y="195"/>
                </a:lnTo>
                <a:lnTo>
                  <a:pt x="7171" y="190"/>
                </a:lnTo>
                <a:lnTo>
                  <a:pt x="7159" y="192"/>
                </a:lnTo>
                <a:lnTo>
                  <a:pt x="7151" y="194"/>
                </a:lnTo>
                <a:lnTo>
                  <a:pt x="7138" y="196"/>
                </a:lnTo>
                <a:lnTo>
                  <a:pt x="7126" y="198"/>
                </a:lnTo>
                <a:lnTo>
                  <a:pt x="7114" y="207"/>
                </a:lnTo>
                <a:lnTo>
                  <a:pt x="7098" y="219"/>
                </a:lnTo>
                <a:lnTo>
                  <a:pt x="7092" y="221"/>
                </a:lnTo>
                <a:lnTo>
                  <a:pt x="7079" y="219"/>
                </a:lnTo>
                <a:lnTo>
                  <a:pt x="7068" y="222"/>
                </a:lnTo>
                <a:lnTo>
                  <a:pt x="7059" y="225"/>
                </a:lnTo>
                <a:lnTo>
                  <a:pt x="7045" y="233"/>
                </a:lnTo>
                <a:lnTo>
                  <a:pt x="7032" y="240"/>
                </a:lnTo>
                <a:lnTo>
                  <a:pt x="7016" y="249"/>
                </a:lnTo>
                <a:lnTo>
                  <a:pt x="6990" y="263"/>
                </a:lnTo>
                <a:lnTo>
                  <a:pt x="6975" y="272"/>
                </a:lnTo>
                <a:lnTo>
                  <a:pt x="6956" y="281"/>
                </a:lnTo>
                <a:lnTo>
                  <a:pt x="6936" y="292"/>
                </a:lnTo>
                <a:lnTo>
                  <a:pt x="6917" y="302"/>
                </a:lnTo>
                <a:lnTo>
                  <a:pt x="6902" y="311"/>
                </a:lnTo>
                <a:lnTo>
                  <a:pt x="6888" y="318"/>
                </a:lnTo>
                <a:lnTo>
                  <a:pt x="6865" y="330"/>
                </a:lnTo>
                <a:lnTo>
                  <a:pt x="6840" y="344"/>
                </a:lnTo>
                <a:lnTo>
                  <a:pt x="6834" y="348"/>
                </a:lnTo>
                <a:lnTo>
                  <a:pt x="6827" y="352"/>
                </a:lnTo>
                <a:lnTo>
                  <a:pt x="6804" y="364"/>
                </a:lnTo>
                <a:lnTo>
                  <a:pt x="6788" y="373"/>
                </a:lnTo>
                <a:lnTo>
                  <a:pt x="6780" y="377"/>
                </a:lnTo>
                <a:lnTo>
                  <a:pt x="6768" y="376"/>
                </a:lnTo>
                <a:lnTo>
                  <a:pt x="6759" y="374"/>
                </a:lnTo>
                <a:lnTo>
                  <a:pt x="6753" y="373"/>
                </a:lnTo>
                <a:lnTo>
                  <a:pt x="6734" y="367"/>
                </a:lnTo>
                <a:lnTo>
                  <a:pt x="6721" y="365"/>
                </a:lnTo>
                <a:lnTo>
                  <a:pt x="6705" y="362"/>
                </a:lnTo>
                <a:lnTo>
                  <a:pt x="6687" y="358"/>
                </a:lnTo>
                <a:lnTo>
                  <a:pt x="6670" y="355"/>
                </a:lnTo>
                <a:lnTo>
                  <a:pt x="6653" y="351"/>
                </a:lnTo>
                <a:lnTo>
                  <a:pt x="6639" y="349"/>
                </a:lnTo>
                <a:lnTo>
                  <a:pt x="6617" y="342"/>
                </a:lnTo>
                <a:lnTo>
                  <a:pt x="6597" y="338"/>
                </a:lnTo>
                <a:lnTo>
                  <a:pt x="6585" y="335"/>
                </a:lnTo>
                <a:lnTo>
                  <a:pt x="6567" y="330"/>
                </a:lnTo>
                <a:lnTo>
                  <a:pt x="6552" y="328"/>
                </a:lnTo>
                <a:lnTo>
                  <a:pt x="6539" y="327"/>
                </a:lnTo>
                <a:lnTo>
                  <a:pt x="6531" y="325"/>
                </a:lnTo>
                <a:lnTo>
                  <a:pt x="6514" y="321"/>
                </a:lnTo>
                <a:lnTo>
                  <a:pt x="6499" y="318"/>
                </a:lnTo>
                <a:lnTo>
                  <a:pt x="6485" y="314"/>
                </a:lnTo>
                <a:lnTo>
                  <a:pt x="6472" y="310"/>
                </a:lnTo>
                <a:lnTo>
                  <a:pt x="6455" y="303"/>
                </a:lnTo>
                <a:lnTo>
                  <a:pt x="6437" y="297"/>
                </a:lnTo>
                <a:lnTo>
                  <a:pt x="6425" y="294"/>
                </a:lnTo>
                <a:lnTo>
                  <a:pt x="6421" y="293"/>
                </a:lnTo>
                <a:lnTo>
                  <a:pt x="6399" y="287"/>
                </a:lnTo>
                <a:lnTo>
                  <a:pt x="6383" y="288"/>
                </a:lnTo>
                <a:lnTo>
                  <a:pt x="6367" y="286"/>
                </a:lnTo>
                <a:lnTo>
                  <a:pt x="6351" y="284"/>
                </a:lnTo>
                <a:lnTo>
                  <a:pt x="6335" y="280"/>
                </a:lnTo>
                <a:lnTo>
                  <a:pt x="6324" y="278"/>
                </a:lnTo>
                <a:lnTo>
                  <a:pt x="6306" y="273"/>
                </a:lnTo>
                <a:lnTo>
                  <a:pt x="6297" y="275"/>
                </a:lnTo>
                <a:lnTo>
                  <a:pt x="6282" y="278"/>
                </a:lnTo>
                <a:lnTo>
                  <a:pt x="6274" y="278"/>
                </a:lnTo>
                <a:lnTo>
                  <a:pt x="6260" y="277"/>
                </a:lnTo>
                <a:lnTo>
                  <a:pt x="6242" y="274"/>
                </a:lnTo>
                <a:lnTo>
                  <a:pt x="6228" y="272"/>
                </a:lnTo>
                <a:lnTo>
                  <a:pt x="6218" y="271"/>
                </a:lnTo>
                <a:lnTo>
                  <a:pt x="6197" y="270"/>
                </a:lnTo>
                <a:lnTo>
                  <a:pt x="6179" y="281"/>
                </a:lnTo>
                <a:lnTo>
                  <a:pt x="6164" y="294"/>
                </a:lnTo>
                <a:lnTo>
                  <a:pt x="6140" y="316"/>
                </a:lnTo>
                <a:lnTo>
                  <a:pt x="6126" y="328"/>
                </a:lnTo>
                <a:lnTo>
                  <a:pt x="6107" y="344"/>
                </a:lnTo>
                <a:lnTo>
                  <a:pt x="6079" y="370"/>
                </a:lnTo>
                <a:lnTo>
                  <a:pt x="6062" y="375"/>
                </a:lnTo>
                <a:lnTo>
                  <a:pt x="6050" y="377"/>
                </a:lnTo>
                <a:lnTo>
                  <a:pt x="6022" y="381"/>
                </a:lnTo>
                <a:lnTo>
                  <a:pt x="6007" y="384"/>
                </a:lnTo>
                <a:lnTo>
                  <a:pt x="5980" y="403"/>
                </a:lnTo>
                <a:lnTo>
                  <a:pt x="5969" y="410"/>
                </a:lnTo>
                <a:lnTo>
                  <a:pt x="5958" y="415"/>
                </a:lnTo>
                <a:lnTo>
                  <a:pt x="5935" y="417"/>
                </a:lnTo>
                <a:lnTo>
                  <a:pt x="5916" y="418"/>
                </a:lnTo>
                <a:lnTo>
                  <a:pt x="5897" y="419"/>
                </a:lnTo>
                <a:lnTo>
                  <a:pt x="5877" y="420"/>
                </a:lnTo>
                <a:lnTo>
                  <a:pt x="5864" y="421"/>
                </a:lnTo>
                <a:lnTo>
                  <a:pt x="5833" y="423"/>
                </a:lnTo>
                <a:lnTo>
                  <a:pt x="5820" y="425"/>
                </a:lnTo>
                <a:lnTo>
                  <a:pt x="5802" y="426"/>
                </a:lnTo>
                <a:lnTo>
                  <a:pt x="5786" y="427"/>
                </a:lnTo>
                <a:lnTo>
                  <a:pt x="5776" y="428"/>
                </a:lnTo>
                <a:lnTo>
                  <a:pt x="5765" y="429"/>
                </a:lnTo>
                <a:lnTo>
                  <a:pt x="5760" y="429"/>
                </a:lnTo>
                <a:lnTo>
                  <a:pt x="5754" y="429"/>
                </a:lnTo>
                <a:lnTo>
                  <a:pt x="5748" y="430"/>
                </a:lnTo>
                <a:lnTo>
                  <a:pt x="5741" y="430"/>
                </a:lnTo>
                <a:lnTo>
                  <a:pt x="5737" y="431"/>
                </a:lnTo>
                <a:lnTo>
                  <a:pt x="5730" y="431"/>
                </a:lnTo>
                <a:lnTo>
                  <a:pt x="5726" y="431"/>
                </a:lnTo>
                <a:lnTo>
                  <a:pt x="5722" y="432"/>
                </a:lnTo>
                <a:lnTo>
                  <a:pt x="5706" y="432"/>
                </a:lnTo>
                <a:lnTo>
                  <a:pt x="5696" y="433"/>
                </a:lnTo>
                <a:lnTo>
                  <a:pt x="5689" y="434"/>
                </a:lnTo>
                <a:lnTo>
                  <a:pt x="5677" y="434"/>
                </a:lnTo>
                <a:lnTo>
                  <a:pt x="5666" y="433"/>
                </a:lnTo>
                <a:lnTo>
                  <a:pt x="5662" y="433"/>
                </a:lnTo>
                <a:lnTo>
                  <a:pt x="5655" y="433"/>
                </a:lnTo>
                <a:lnTo>
                  <a:pt x="5648" y="433"/>
                </a:lnTo>
                <a:lnTo>
                  <a:pt x="5636" y="433"/>
                </a:lnTo>
                <a:lnTo>
                  <a:pt x="5626" y="432"/>
                </a:lnTo>
                <a:lnTo>
                  <a:pt x="5621" y="432"/>
                </a:lnTo>
                <a:lnTo>
                  <a:pt x="5614" y="432"/>
                </a:lnTo>
                <a:lnTo>
                  <a:pt x="5610" y="432"/>
                </a:lnTo>
                <a:lnTo>
                  <a:pt x="5603" y="432"/>
                </a:lnTo>
                <a:lnTo>
                  <a:pt x="5595" y="432"/>
                </a:lnTo>
                <a:lnTo>
                  <a:pt x="5586" y="432"/>
                </a:lnTo>
                <a:lnTo>
                  <a:pt x="5581" y="432"/>
                </a:lnTo>
                <a:lnTo>
                  <a:pt x="5576" y="432"/>
                </a:lnTo>
                <a:lnTo>
                  <a:pt x="5572" y="432"/>
                </a:lnTo>
                <a:lnTo>
                  <a:pt x="5563" y="432"/>
                </a:lnTo>
                <a:lnTo>
                  <a:pt x="5560" y="432"/>
                </a:lnTo>
                <a:lnTo>
                  <a:pt x="5549" y="431"/>
                </a:lnTo>
                <a:lnTo>
                  <a:pt x="5541" y="430"/>
                </a:lnTo>
                <a:lnTo>
                  <a:pt x="5535" y="430"/>
                </a:lnTo>
                <a:lnTo>
                  <a:pt x="5532" y="430"/>
                </a:lnTo>
                <a:lnTo>
                  <a:pt x="5525" y="429"/>
                </a:lnTo>
                <a:lnTo>
                  <a:pt x="5517" y="429"/>
                </a:lnTo>
                <a:lnTo>
                  <a:pt x="5510" y="428"/>
                </a:lnTo>
                <a:lnTo>
                  <a:pt x="5504" y="428"/>
                </a:lnTo>
                <a:lnTo>
                  <a:pt x="5500" y="428"/>
                </a:lnTo>
                <a:lnTo>
                  <a:pt x="5489" y="427"/>
                </a:lnTo>
                <a:lnTo>
                  <a:pt x="5480" y="426"/>
                </a:lnTo>
                <a:lnTo>
                  <a:pt x="5469" y="426"/>
                </a:lnTo>
                <a:lnTo>
                  <a:pt x="5456" y="425"/>
                </a:lnTo>
                <a:lnTo>
                  <a:pt x="5445" y="423"/>
                </a:lnTo>
                <a:lnTo>
                  <a:pt x="5433" y="419"/>
                </a:lnTo>
                <a:lnTo>
                  <a:pt x="5421" y="410"/>
                </a:lnTo>
                <a:lnTo>
                  <a:pt x="5413" y="404"/>
                </a:lnTo>
                <a:lnTo>
                  <a:pt x="5407" y="400"/>
                </a:lnTo>
                <a:lnTo>
                  <a:pt x="5403" y="395"/>
                </a:lnTo>
                <a:lnTo>
                  <a:pt x="5394" y="390"/>
                </a:lnTo>
                <a:lnTo>
                  <a:pt x="5390" y="386"/>
                </a:lnTo>
                <a:lnTo>
                  <a:pt x="5385" y="382"/>
                </a:lnTo>
                <a:lnTo>
                  <a:pt x="5372" y="371"/>
                </a:lnTo>
                <a:lnTo>
                  <a:pt x="5353" y="357"/>
                </a:lnTo>
                <a:lnTo>
                  <a:pt x="5342" y="356"/>
                </a:lnTo>
                <a:lnTo>
                  <a:pt x="5332" y="354"/>
                </a:lnTo>
                <a:lnTo>
                  <a:pt x="5319" y="351"/>
                </a:lnTo>
                <a:lnTo>
                  <a:pt x="5313" y="348"/>
                </a:lnTo>
                <a:lnTo>
                  <a:pt x="5300" y="340"/>
                </a:lnTo>
                <a:lnTo>
                  <a:pt x="5288" y="335"/>
                </a:lnTo>
                <a:lnTo>
                  <a:pt x="5280" y="331"/>
                </a:lnTo>
                <a:lnTo>
                  <a:pt x="5273" y="327"/>
                </a:lnTo>
                <a:lnTo>
                  <a:pt x="5269" y="324"/>
                </a:lnTo>
                <a:lnTo>
                  <a:pt x="5262" y="322"/>
                </a:lnTo>
                <a:lnTo>
                  <a:pt x="5259" y="322"/>
                </a:lnTo>
                <a:lnTo>
                  <a:pt x="5253" y="321"/>
                </a:lnTo>
                <a:lnTo>
                  <a:pt x="5249" y="319"/>
                </a:lnTo>
                <a:lnTo>
                  <a:pt x="5240" y="311"/>
                </a:lnTo>
                <a:lnTo>
                  <a:pt x="5236" y="311"/>
                </a:lnTo>
                <a:lnTo>
                  <a:pt x="5231" y="311"/>
                </a:lnTo>
                <a:lnTo>
                  <a:pt x="5222" y="309"/>
                </a:lnTo>
                <a:lnTo>
                  <a:pt x="5214" y="306"/>
                </a:lnTo>
                <a:lnTo>
                  <a:pt x="5204" y="241"/>
                </a:lnTo>
                <a:lnTo>
                  <a:pt x="5195" y="187"/>
                </a:lnTo>
                <a:lnTo>
                  <a:pt x="5170" y="167"/>
                </a:lnTo>
                <a:lnTo>
                  <a:pt x="5151" y="174"/>
                </a:lnTo>
                <a:lnTo>
                  <a:pt x="5129" y="186"/>
                </a:lnTo>
                <a:lnTo>
                  <a:pt x="5111" y="193"/>
                </a:lnTo>
                <a:lnTo>
                  <a:pt x="5095" y="197"/>
                </a:lnTo>
                <a:lnTo>
                  <a:pt x="5076" y="197"/>
                </a:lnTo>
                <a:lnTo>
                  <a:pt x="5059" y="215"/>
                </a:lnTo>
                <a:lnTo>
                  <a:pt x="5047" y="232"/>
                </a:lnTo>
                <a:lnTo>
                  <a:pt x="5038" y="245"/>
                </a:lnTo>
                <a:lnTo>
                  <a:pt x="5027" y="259"/>
                </a:lnTo>
                <a:lnTo>
                  <a:pt x="5014" y="276"/>
                </a:lnTo>
                <a:lnTo>
                  <a:pt x="5005" y="288"/>
                </a:lnTo>
                <a:lnTo>
                  <a:pt x="4994" y="302"/>
                </a:lnTo>
                <a:lnTo>
                  <a:pt x="4982" y="317"/>
                </a:lnTo>
                <a:lnTo>
                  <a:pt x="4978" y="325"/>
                </a:lnTo>
                <a:lnTo>
                  <a:pt x="4968" y="337"/>
                </a:lnTo>
                <a:lnTo>
                  <a:pt x="4964" y="342"/>
                </a:lnTo>
                <a:lnTo>
                  <a:pt x="4960" y="349"/>
                </a:lnTo>
                <a:lnTo>
                  <a:pt x="4954" y="356"/>
                </a:lnTo>
                <a:lnTo>
                  <a:pt x="4948" y="364"/>
                </a:lnTo>
                <a:lnTo>
                  <a:pt x="4939" y="376"/>
                </a:lnTo>
                <a:lnTo>
                  <a:pt x="4930" y="388"/>
                </a:lnTo>
                <a:lnTo>
                  <a:pt x="4920" y="402"/>
                </a:lnTo>
                <a:lnTo>
                  <a:pt x="4907" y="420"/>
                </a:lnTo>
                <a:lnTo>
                  <a:pt x="4900" y="429"/>
                </a:lnTo>
                <a:lnTo>
                  <a:pt x="4890" y="440"/>
                </a:lnTo>
                <a:lnTo>
                  <a:pt x="4883" y="440"/>
                </a:lnTo>
                <a:lnTo>
                  <a:pt x="4875" y="440"/>
                </a:lnTo>
                <a:lnTo>
                  <a:pt x="4867" y="439"/>
                </a:lnTo>
                <a:lnTo>
                  <a:pt x="4861" y="438"/>
                </a:lnTo>
                <a:lnTo>
                  <a:pt x="4852" y="435"/>
                </a:lnTo>
                <a:lnTo>
                  <a:pt x="4848" y="434"/>
                </a:lnTo>
                <a:lnTo>
                  <a:pt x="4841" y="433"/>
                </a:lnTo>
                <a:lnTo>
                  <a:pt x="4834" y="431"/>
                </a:lnTo>
                <a:lnTo>
                  <a:pt x="4824" y="429"/>
                </a:lnTo>
                <a:lnTo>
                  <a:pt x="4818" y="428"/>
                </a:lnTo>
                <a:lnTo>
                  <a:pt x="4808" y="426"/>
                </a:lnTo>
                <a:lnTo>
                  <a:pt x="4802" y="423"/>
                </a:lnTo>
                <a:lnTo>
                  <a:pt x="4797" y="422"/>
                </a:lnTo>
                <a:lnTo>
                  <a:pt x="4791" y="419"/>
                </a:lnTo>
                <a:lnTo>
                  <a:pt x="4783" y="402"/>
                </a:lnTo>
                <a:lnTo>
                  <a:pt x="4772" y="387"/>
                </a:lnTo>
                <a:lnTo>
                  <a:pt x="4760" y="383"/>
                </a:lnTo>
                <a:lnTo>
                  <a:pt x="4742" y="378"/>
                </a:lnTo>
                <a:lnTo>
                  <a:pt x="4721" y="375"/>
                </a:lnTo>
                <a:lnTo>
                  <a:pt x="4711" y="374"/>
                </a:lnTo>
                <a:lnTo>
                  <a:pt x="4693" y="374"/>
                </a:lnTo>
                <a:lnTo>
                  <a:pt x="4681" y="387"/>
                </a:lnTo>
                <a:lnTo>
                  <a:pt x="4666" y="405"/>
                </a:lnTo>
                <a:lnTo>
                  <a:pt x="4658" y="413"/>
                </a:lnTo>
                <a:lnTo>
                  <a:pt x="4641" y="429"/>
                </a:lnTo>
                <a:lnTo>
                  <a:pt x="4626" y="430"/>
                </a:lnTo>
                <a:lnTo>
                  <a:pt x="4612" y="431"/>
                </a:lnTo>
                <a:lnTo>
                  <a:pt x="4604" y="431"/>
                </a:lnTo>
                <a:lnTo>
                  <a:pt x="4582" y="430"/>
                </a:lnTo>
                <a:lnTo>
                  <a:pt x="4572" y="429"/>
                </a:lnTo>
                <a:lnTo>
                  <a:pt x="4561" y="429"/>
                </a:lnTo>
                <a:lnTo>
                  <a:pt x="4541" y="429"/>
                </a:lnTo>
                <a:lnTo>
                  <a:pt x="4527" y="428"/>
                </a:lnTo>
                <a:lnTo>
                  <a:pt x="4512" y="428"/>
                </a:lnTo>
                <a:lnTo>
                  <a:pt x="4500" y="428"/>
                </a:lnTo>
                <a:lnTo>
                  <a:pt x="4485" y="426"/>
                </a:lnTo>
                <a:lnTo>
                  <a:pt x="4470" y="425"/>
                </a:lnTo>
                <a:lnTo>
                  <a:pt x="4461" y="423"/>
                </a:lnTo>
                <a:lnTo>
                  <a:pt x="4437" y="421"/>
                </a:lnTo>
                <a:lnTo>
                  <a:pt x="4432" y="421"/>
                </a:lnTo>
                <a:lnTo>
                  <a:pt x="4411" y="419"/>
                </a:lnTo>
                <a:lnTo>
                  <a:pt x="4393" y="418"/>
                </a:lnTo>
                <a:lnTo>
                  <a:pt x="4347" y="415"/>
                </a:lnTo>
                <a:lnTo>
                  <a:pt x="4343" y="415"/>
                </a:lnTo>
                <a:lnTo>
                  <a:pt x="4309" y="415"/>
                </a:lnTo>
                <a:lnTo>
                  <a:pt x="4307" y="415"/>
                </a:lnTo>
                <a:lnTo>
                  <a:pt x="4298" y="415"/>
                </a:lnTo>
                <a:lnTo>
                  <a:pt x="4285" y="416"/>
                </a:lnTo>
                <a:lnTo>
                  <a:pt x="4279" y="417"/>
                </a:lnTo>
                <a:lnTo>
                  <a:pt x="4265" y="418"/>
                </a:lnTo>
                <a:lnTo>
                  <a:pt x="4244" y="420"/>
                </a:lnTo>
                <a:lnTo>
                  <a:pt x="4230" y="421"/>
                </a:lnTo>
                <a:lnTo>
                  <a:pt x="4223" y="422"/>
                </a:lnTo>
                <a:lnTo>
                  <a:pt x="4204" y="423"/>
                </a:lnTo>
                <a:lnTo>
                  <a:pt x="4193" y="423"/>
                </a:lnTo>
                <a:lnTo>
                  <a:pt x="4158" y="426"/>
                </a:lnTo>
                <a:lnTo>
                  <a:pt x="4151" y="425"/>
                </a:lnTo>
                <a:lnTo>
                  <a:pt x="4145" y="425"/>
                </a:lnTo>
                <a:lnTo>
                  <a:pt x="4119" y="423"/>
                </a:lnTo>
                <a:lnTo>
                  <a:pt x="4107" y="422"/>
                </a:lnTo>
                <a:lnTo>
                  <a:pt x="4098" y="421"/>
                </a:lnTo>
                <a:lnTo>
                  <a:pt x="4088" y="420"/>
                </a:lnTo>
                <a:lnTo>
                  <a:pt x="4074" y="418"/>
                </a:lnTo>
                <a:lnTo>
                  <a:pt x="4061" y="416"/>
                </a:lnTo>
                <a:lnTo>
                  <a:pt x="4053" y="415"/>
                </a:lnTo>
                <a:lnTo>
                  <a:pt x="4044" y="414"/>
                </a:lnTo>
                <a:lnTo>
                  <a:pt x="4033" y="413"/>
                </a:lnTo>
                <a:lnTo>
                  <a:pt x="4018" y="412"/>
                </a:lnTo>
                <a:lnTo>
                  <a:pt x="4009" y="410"/>
                </a:lnTo>
                <a:lnTo>
                  <a:pt x="3994" y="406"/>
                </a:lnTo>
                <a:lnTo>
                  <a:pt x="3983" y="404"/>
                </a:lnTo>
                <a:lnTo>
                  <a:pt x="3978" y="404"/>
                </a:lnTo>
                <a:lnTo>
                  <a:pt x="3966" y="402"/>
                </a:lnTo>
                <a:lnTo>
                  <a:pt x="3957" y="401"/>
                </a:lnTo>
                <a:lnTo>
                  <a:pt x="3945" y="399"/>
                </a:lnTo>
                <a:lnTo>
                  <a:pt x="3931" y="395"/>
                </a:lnTo>
                <a:lnTo>
                  <a:pt x="3923" y="393"/>
                </a:lnTo>
                <a:lnTo>
                  <a:pt x="3917" y="391"/>
                </a:lnTo>
                <a:lnTo>
                  <a:pt x="3907" y="388"/>
                </a:lnTo>
                <a:lnTo>
                  <a:pt x="3900" y="383"/>
                </a:lnTo>
                <a:lnTo>
                  <a:pt x="3893" y="379"/>
                </a:lnTo>
                <a:lnTo>
                  <a:pt x="3887" y="376"/>
                </a:lnTo>
                <a:lnTo>
                  <a:pt x="3875" y="370"/>
                </a:lnTo>
                <a:lnTo>
                  <a:pt x="3869" y="369"/>
                </a:lnTo>
                <a:lnTo>
                  <a:pt x="3858" y="365"/>
                </a:lnTo>
                <a:lnTo>
                  <a:pt x="3850" y="362"/>
                </a:lnTo>
                <a:lnTo>
                  <a:pt x="3840" y="358"/>
                </a:lnTo>
                <a:lnTo>
                  <a:pt x="3833" y="356"/>
                </a:lnTo>
                <a:lnTo>
                  <a:pt x="3829" y="355"/>
                </a:lnTo>
                <a:lnTo>
                  <a:pt x="3818" y="353"/>
                </a:lnTo>
                <a:lnTo>
                  <a:pt x="3811" y="351"/>
                </a:lnTo>
                <a:lnTo>
                  <a:pt x="3801" y="348"/>
                </a:lnTo>
                <a:lnTo>
                  <a:pt x="3793" y="341"/>
                </a:lnTo>
                <a:lnTo>
                  <a:pt x="3786" y="328"/>
                </a:lnTo>
                <a:lnTo>
                  <a:pt x="3777" y="315"/>
                </a:lnTo>
                <a:lnTo>
                  <a:pt x="3768" y="300"/>
                </a:lnTo>
                <a:lnTo>
                  <a:pt x="3761" y="292"/>
                </a:lnTo>
                <a:lnTo>
                  <a:pt x="3755" y="292"/>
                </a:lnTo>
                <a:lnTo>
                  <a:pt x="3747" y="292"/>
                </a:lnTo>
                <a:lnTo>
                  <a:pt x="3740" y="292"/>
                </a:lnTo>
                <a:lnTo>
                  <a:pt x="3725" y="292"/>
                </a:lnTo>
                <a:lnTo>
                  <a:pt x="3723" y="293"/>
                </a:lnTo>
                <a:lnTo>
                  <a:pt x="3713" y="296"/>
                </a:lnTo>
                <a:lnTo>
                  <a:pt x="3703" y="298"/>
                </a:lnTo>
                <a:lnTo>
                  <a:pt x="3697" y="299"/>
                </a:lnTo>
                <a:lnTo>
                  <a:pt x="3687" y="301"/>
                </a:lnTo>
                <a:lnTo>
                  <a:pt x="3683" y="302"/>
                </a:lnTo>
                <a:lnTo>
                  <a:pt x="3674" y="303"/>
                </a:lnTo>
                <a:lnTo>
                  <a:pt x="3669" y="306"/>
                </a:lnTo>
                <a:lnTo>
                  <a:pt x="3660" y="317"/>
                </a:lnTo>
                <a:lnTo>
                  <a:pt x="3657" y="322"/>
                </a:lnTo>
                <a:lnTo>
                  <a:pt x="3650" y="329"/>
                </a:lnTo>
                <a:lnTo>
                  <a:pt x="3643" y="339"/>
                </a:lnTo>
                <a:lnTo>
                  <a:pt x="3634" y="350"/>
                </a:lnTo>
                <a:lnTo>
                  <a:pt x="3631" y="350"/>
                </a:lnTo>
                <a:lnTo>
                  <a:pt x="3625" y="347"/>
                </a:lnTo>
                <a:lnTo>
                  <a:pt x="3620" y="342"/>
                </a:lnTo>
                <a:lnTo>
                  <a:pt x="3614" y="339"/>
                </a:lnTo>
                <a:lnTo>
                  <a:pt x="3611" y="336"/>
                </a:lnTo>
                <a:lnTo>
                  <a:pt x="3603" y="330"/>
                </a:lnTo>
                <a:lnTo>
                  <a:pt x="3598" y="326"/>
                </a:lnTo>
                <a:lnTo>
                  <a:pt x="3590" y="322"/>
                </a:lnTo>
                <a:lnTo>
                  <a:pt x="3581" y="317"/>
                </a:lnTo>
                <a:lnTo>
                  <a:pt x="3572" y="311"/>
                </a:lnTo>
                <a:lnTo>
                  <a:pt x="3561" y="305"/>
                </a:lnTo>
                <a:lnTo>
                  <a:pt x="3554" y="300"/>
                </a:lnTo>
                <a:lnTo>
                  <a:pt x="3543" y="292"/>
                </a:lnTo>
                <a:lnTo>
                  <a:pt x="3536" y="288"/>
                </a:lnTo>
                <a:lnTo>
                  <a:pt x="3529" y="281"/>
                </a:lnTo>
                <a:lnTo>
                  <a:pt x="3522" y="279"/>
                </a:lnTo>
                <a:lnTo>
                  <a:pt x="3514" y="291"/>
                </a:lnTo>
                <a:lnTo>
                  <a:pt x="3506" y="302"/>
                </a:lnTo>
                <a:lnTo>
                  <a:pt x="3499" y="312"/>
                </a:lnTo>
                <a:lnTo>
                  <a:pt x="3492" y="305"/>
                </a:lnTo>
                <a:lnTo>
                  <a:pt x="3482" y="298"/>
                </a:lnTo>
                <a:lnTo>
                  <a:pt x="3476" y="291"/>
                </a:lnTo>
                <a:lnTo>
                  <a:pt x="3467" y="283"/>
                </a:lnTo>
                <a:lnTo>
                  <a:pt x="3455" y="273"/>
                </a:lnTo>
                <a:lnTo>
                  <a:pt x="3445" y="268"/>
                </a:lnTo>
                <a:lnTo>
                  <a:pt x="3441" y="266"/>
                </a:lnTo>
                <a:lnTo>
                  <a:pt x="3433" y="262"/>
                </a:lnTo>
                <a:lnTo>
                  <a:pt x="3425" y="259"/>
                </a:lnTo>
                <a:lnTo>
                  <a:pt x="3419" y="255"/>
                </a:lnTo>
                <a:lnTo>
                  <a:pt x="3413" y="252"/>
                </a:lnTo>
                <a:lnTo>
                  <a:pt x="3410" y="251"/>
                </a:lnTo>
                <a:lnTo>
                  <a:pt x="3399" y="246"/>
                </a:lnTo>
                <a:lnTo>
                  <a:pt x="3393" y="244"/>
                </a:lnTo>
                <a:lnTo>
                  <a:pt x="3385" y="238"/>
                </a:lnTo>
                <a:lnTo>
                  <a:pt x="3377" y="237"/>
                </a:lnTo>
                <a:lnTo>
                  <a:pt x="3364" y="237"/>
                </a:lnTo>
                <a:lnTo>
                  <a:pt x="3352" y="241"/>
                </a:lnTo>
                <a:lnTo>
                  <a:pt x="3346" y="250"/>
                </a:lnTo>
                <a:lnTo>
                  <a:pt x="3330" y="266"/>
                </a:lnTo>
                <a:lnTo>
                  <a:pt x="3324" y="274"/>
                </a:lnTo>
                <a:lnTo>
                  <a:pt x="3314" y="285"/>
                </a:lnTo>
                <a:lnTo>
                  <a:pt x="3307" y="293"/>
                </a:lnTo>
                <a:lnTo>
                  <a:pt x="3300" y="301"/>
                </a:lnTo>
                <a:lnTo>
                  <a:pt x="3294" y="305"/>
                </a:lnTo>
                <a:lnTo>
                  <a:pt x="3286" y="301"/>
                </a:lnTo>
                <a:lnTo>
                  <a:pt x="3281" y="298"/>
                </a:lnTo>
                <a:lnTo>
                  <a:pt x="3274" y="294"/>
                </a:lnTo>
                <a:lnTo>
                  <a:pt x="3269" y="291"/>
                </a:lnTo>
                <a:lnTo>
                  <a:pt x="3259" y="288"/>
                </a:lnTo>
                <a:lnTo>
                  <a:pt x="3256" y="286"/>
                </a:lnTo>
                <a:lnTo>
                  <a:pt x="3245" y="283"/>
                </a:lnTo>
                <a:lnTo>
                  <a:pt x="3236" y="280"/>
                </a:lnTo>
                <a:lnTo>
                  <a:pt x="3228" y="277"/>
                </a:lnTo>
                <a:lnTo>
                  <a:pt x="3218" y="275"/>
                </a:lnTo>
                <a:lnTo>
                  <a:pt x="3211" y="275"/>
                </a:lnTo>
                <a:lnTo>
                  <a:pt x="3202" y="275"/>
                </a:lnTo>
                <a:lnTo>
                  <a:pt x="3196" y="274"/>
                </a:lnTo>
                <a:lnTo>
                  <a:pt x="3183" y="273"/>
                </a:lnTo>
                <a:lnTo>
                  <a:pt x="3176" y="272"/>
                </a:lnTo>
                <a:lnTo>
                  <a:pt x="3168" y="272"/>
                </a:lnTo>
                <a:lnTo>
                  <a:pt x="3162" y="272"/>
                </a:lnTo>
                <a:lnTo>
                  <a:pt x="3162" y="271"/>
                </a:lnTo>
                <a:lnTo>
                  <a:pt x="3157" y="271"/>
                </a:lnTo>
                <a:lnTo>
                  <a:pt x="3146" y="268"/>
                </a:lnTo>
                <a:lnTo>
                  <a:pt x="3141" y="268"/>
                </a:lnTo>
                <a:lnTo>
                  <a:pt x="3130" y="275"/>
                </a:lnTo>
                <a:lnTo>
                  <a:pt x="3116" y="289"/>
                </a:lnTo>
                <a:lnTo>
                  <a:pt x="3114" y="291"/>
                </a:lnTo>
                <a:lnTo>
                  <a:pt x="3100" y="305"/>
                </a:lnTo>
                <a:lnTo>
                  <a:pt x="3086" y="306"/>
                </a:lnTo>
                <a:lnTo>
                  <a:pt x="3076" y="305"/>
                </a:lnTo>
                <a:lnTo>
                  <a:pt x="3071" y="304"/>
                </a:lnTo>
                <a:lnTo>
                  <a:pt x="3056" y="303"/>
                </a:lnTo>
                <a:lnTo>
                  <a:pt x="3038" y="302"/>
                </a:lnTo>
                <a:lnTo>
                  <a:pt x="3036" y="301"/>
                </a:lnTo>
                <a:lnTo>
                  <a:pt x="3019" y="300"/>
                </a:lnTo>
                <a:lnTo>
                  <a:pt x="3016" y="300"/>
                </a:lnTo>
                <a:lnTo>
                  <a:pt x="3007" y="300"/>
                </a:lnTo>
                <a:lnTo>
                  <a:pt x="3001" y="300"/>
                </a:lnTo>
                <a:lnTo>
                  <a:pt x="2992" y="300"/>
                </a:lnTo>
                <a:lnTo>
                  <a:pt x="2992" y="300"/>
                </a:lnTo>
                <a:lnTo>
                  <a:pt x="2991" y="300"/>
                </a:lnTo>
                <a:lnTo>
                  <a:pt x="2984" y="299"/>
                </a:lnTo>
                <a:lnTo>
                  <a:pt x="2974" y="298"/>
                </a:lnTo>
                <a:lnTo>
                  <a:pt x="2964" y="298"/>
                </a:lnTo>
                <a:lnTo>
                  <a:pt x="2955" y="297"/>
                </a:lnTo>
                <a:lnTo>
                  <a:pt x="2945" y="296"/>
                </a:lnTo>
                <a:lnTo>
                  <a:pt x="2941" y="294"/>
                </a:lnTo>
                <a:lnTo>
                  <a:pt x="2928" y="293"/>
                </a:lnTo>
                <a:lnTo>
                  <a:pt x="2918" y="292"/>
                </a:lnTo>
                <a:lnTo>
                  <a:pt x="2907" y="289"/>
                </a:lnTo>
                <a:lnTo>
                  <a:pt x="2886" y="285"/>
                </a:lnTo>
                <a:lnTo>
                  <a:pt x="2863" y="279"/>
                </a:lnTo>
                <a:lnTo>
                  <a:pt x="2846" y="276"/>
                </a:lnTo>
                <a:lnTo>
                  <a:pt x="2833" y="273"/>
                </a:lnTo>
                <a:lnTo>
                  <a:pt x="2818" y="270"/>
                </a:lnTo>
                <a:lnTo>
                  <a:pt x="2797" y="267"/>
                </a:lnTo>
                <a:lnTo>
                  <a:pt x="2781" y="266"/>
                </a:lnTo>
                <a:lnTo>
                  <a:pt x="2780" y="266"/>
                </a:lnTo>
                <a:lnTo>
                  <a:pt x="2663" y="263"/>
                </a:lnTo>
                <a:lnTo>
                  <a:pt x="2549" y="258"/>
                </a:lnTo>
                <a:lnTo>
                  <a:pt x="2518" y="255"/>
                </a:lnTo>
                <a:lnTo>
                  <a:pt x="2488" y="252"/>
                </a:lnTo>
                <a:lnTo>
                  <a:pt x="2438" y="244"/>
                </a:lnTo>
                <a:lnTo>
                  <a:pt x="2343" y="222"/>
                </a:lnTo>
                <a:lnTo>
                  <a:pt x="2213" y="182"/>
                </a:lnTo>
                <a:lnTo>
                  <a:pt x="2199" y="176"/>
                </a:lnTo>
                <a:lnTo>
                  <a:pt x="2145" y="160"/>
                </a:lnTo>
                <a:lnTo>
                  <a:pt x="2064" y="148"/>
                </a:lnTo>
                <a:lnTo>
                  <a:pt x="2001" y="138"/>
                </a:lnTo>
                <a:lnTo>
                  <a:pt x="1954" y="132"/>
                </a:lnTo>
                <a:lnTo>
                  <a:pt x="1886" y="121"/>
                </a:lnTo>
                <a:lnTo>
                  <a:pt x="1750" y="105"/>
                </a:lnTo>
                <a:lnTo>
                  <a:pt x="1667" y="96"/>
                </a:lnTo>
                <a:lnTo>
                  <a:pt x="1562" y="94"/>
                </a:lnTo>
                <a:lnTo>
                  <a:pt x="1050" y="94"/>
                </a:lnTo>
                <a:lnTo>
                  <a:pt x="258" y="100"/>
                </a:lnTo>
                <a:lnTo>
                  <a:pt x="0" y="102"/>
                </a:lnTo>
                <a:lnTo>
                  <a:pt x="0" y="102"/>
                </a:lnTo>
                <a:close/>
              </a:path>
            </a:pathLst>
          </a:custGeom>
          <a:solidFill>
            <a:srgbClr val="E6E6E6"/>
          </a:solidFill>
          <a:ln w="9525">
            <a:noFill/>
            <a:round/>
            <a:headEnd/>
            <a:tailEnd/>
          </a:ln>
        </p:spPr>
        <p:txBody>
          <a:bodyPr/>
          <a:lstStyle/>
          <a:p>
            <a:endParaRPr lang="en-GB"/>
          </a:p>
        </p:txBody>
      </p:sp>
      <p:sp>
        <p:nvSpPr>
          <p:cNvPr id="68" name="Freeform 2463"/>
          <p:cNvSpPr>
            <a:spLocks/>
          </p:cNvSpPr>
          <p:nvPr>
            <p:custDataLst>
              <p:tags r:id="rId59"/>
            </p:custDataLst>
          </p:nvPr>
        </p:nvSpPr>
        <p:spPr bwMode="auto">
          <a:xfrm>
            <a:off x="400988" y="2457392"/>
            <a:ext cx="2053365" cy="56176"/>
          </a:xfrm>
          <a:custGeom>
            <a:avLst/>
            <a:gdLst/>
            <a:ahLst/>
            <a:cxnLst>
              <a:cxn ang="0">
                <a:pos x="0" y="13"/>
              </a:cxn>
              <a:cxn ang="0">
                <a:pos x="40" y="15"/>
              </a:cxn>
              <a:cxn ang="0">
                <a:pos x="258" y="11"/>
              </a:cxn>
              <a:cxn ang="0">
                <a:pos x="898" y="6"/>
              </a:cxn>
              <a:cxn ang="0">
                <a:pos x="1450" y="0"/>
              </a:cxn>
              <a:cxn ang="0">
                <a:pos x="1605" y="4"/>
              </a:cxn>
              <a:cxn ang="0">
                <a:pos x="1667" y="6"/>
              </a:cxn>
              <a:cxn ang="0">
                <a:pos x="1741" y="13"/>
              </a:cxn>
              <a:cxn ang="0">
                <a:pos x="1860" y="26"/>
              </a:cxn>
              <a:cxn ang="0">
                <a:pos x="1862" y="26"/>
              </a:cxn>
              <a:cxn ang="0">
                <a:pos x="1883" y="28"/>
              </a:cxn>
              <a:cxn ang="0">
                <a:pos x="1956" y="38"/>
              </a:cxn>
              <a:cxn ang="0">
                <a:pos x="1993" y="44"/>
              </a:cxn>
              <a:cxn ang="0">
                <a:pos x="2028" y="49"/>
              </a:cxn>
              <a:cxn ang="0">
                <a:pos x="2064" y="55"/>
              </a:cxn>
              <a:cxn ang="0">
                <a:pos x="2119" y="58"/>
              </a:cxn>
            </a:cxnLst>
            <a:rect l="0" t="0" r="r" b="b"/>
            <a:pathLst>
              <a:path w="2119" h="58">
                <a:moveTo>
                  <a:pt x="0" y="13"/>
                </a:moveTo>
                <a:lnTo>
                  <a:pt x="40" y="15"/>
                </a:lnTo>
                <a:lnTo>
                  <a:pt x="258" y="11"/>
                </a:lnTo>
                <a:lnTo>
                  <a:pt x="898" y="6"/>
                </a:lnTo>
                <a:lnTo>
                  <a:pt x="1450" y="0"/>
                </a:lnTo>
                <a:lnTo>
                  <a:pt x="1605" y="4"/>
                </a:lnTo>
                <a:lnTo>
                  <a:pt x="1667" y="6"/>
                </a:lnTo>
                <a:lnTo>
                  <a:pt x="1741" y="13"/>
                </a:lnTo>
                <a:lnTo>
                  <a:pt x="1860" y="26"/>
                </a:lnTo>
                <a:lnTo>
                  <a:pt x="1862" y="26"/>
                </a:lnTo>
                <a:lnTo>
                  <a:pt x="1883" y="28"/>
                </a:lnTo>
                <a:lnTo>
                  <a:pt x="1956" y="38"/>
                </a:lnTo>
                <a:lnTo>
                  <a:pt x="1993" y="44"/>
                </a:lnTo>
                <a:lnTo>
                  <a:pt x="2028" y="49"/>
                </a:lnTo>
                <a:lnTo>
                  <a:pt x="2064" y="55"/>
                </a:lnTo>
                <a:lnTo>
                  <a:pt x="2119" y="58"/>
                </a:lnTo>
              </a:path>
            </a:pathLst>
          </a:custGeom>
          <a:noFill/>
          <a:ln w="0">
            <a:solidFill>
              <a:srgbClr val="000000"/>
            </a:solidFill>
            <a:prstDash val="solid"/>
            <a:round/>
            <a:headEnd/>
            <a:tailEnd/>
          </a:ln>
        </p:spPr>
        <p:txBody>
          <a:bodyPr/>
          <a:lstStyle/>
          <a:p>
            <a:endParaRPr lang="en-GB"/>
          </a:p>
        </p:txBody>
      </p:sp>
      <p:sp>
        <p:nvSpPr>
          <p:cNvPr id="69" name="Freeform 2464"/>
          <p:cNvSpPr>
            <a:spLocks/>
          </p:cNvSpPr>
          <p:nvPr>
            <p:custDataLst>
              <p:tags r:id="rId60"/>
            </p:custDataLst>
          </p:nvPr>
        </p:nvSpPr>
        <p:spPr bwMode="auto">
          <a:xfrm>
            <a:off x="400988" y="2457392"/>
            <a:ext cx="2032057" cy="52302"/>
          </a:xfrm>
          <a:custGeom>
            <a:avLst/>
            <a:gdLst/>
            <a:ahLst/>
            <a:cxnLst>
              <a:cxn ang="0">
                <a:pos x="0" y="13"/>
              </a:cxn>
              <a:cxn ang="0">
                <a:pos x="40" y="14"/>
              </a:cxn>
              <a:cxn ang="0">
                <a:pos x="258" y="11"/>
              </a:cxn>
              <a:cxn ang="0">
                <a:pos x="898" y="6"/>
              </a:cxn>
              <a:cxn ang="0">
                <a:pos x="1450" y="0"/>
              </a:cxn>
              <a:cxn ang="0">
                <a:pos x="1605" y="4"/>
              </a:cxn>
              <a:cxn ang="0">
                <a:pos x="1667" y="6"/>
              </a:cxn>
              <a:cxn ang="0">
                <a:pos x="1741" y="13"/>
              </a:cxn>
              <a:cxn ang="0">
                <a:pos x="1860" y="26"/>
              </a:cxn>
              <a:cxn ang="0">
                <a:pos x="1862" y="27"/>
              </a:cxn>
              <a:cxn ang="0">
                <a:pos x="1883" y="27"/>
              </a:cxn>
              <a:cxn ang="0">
                <a:pos x="1956" y="38"/>
              </a:cxn>
              <a:cxn ang="0">
                <a:pos x="1993" y="44"/>
              </a:cxn>
              <a:cxn ang="0">
                <a:pos x="2028" y="49"/>
              </a:cxn>
              <a:cxn ang="0">
                <a:pos x="2064" y="55"/>
              </a:cxn>
              <a:cxn ang="0">
                <a:pos x="2097" y="56"/>
              </a:cxn>
            </a:cxnLst>
            <a:rect l="0" t="0" r="r" b="b"/>
            <a:pathLst>
              <a:path w="2097" h="56">
                <a:moveTo>
                  <a:pt x="0" y="13"/>
                </a:moveTo>
                <a:lnTo>
                  <a:pt x="40" y="14"/>
                </a:lnTo>
                <a:lnTo>
                  <a:pt x="258" y="11"/>
                </a:lnTo>
                <a:lnTo>
                  <a:pt x="898" y="6"/>
                </a:lnTo>
                <a:lnTo>
                  <a:pt x="1450" y="0"/>
                </a:lnTo>
                <a:lnTo>
                  <a:pt x="1605" y="4"/>
                </a:lnTo>
                <a:lnTo>
                  <a:pt x="1667" y="6"/>
                </a:lnTo>
                <a:lnTo>
                  <a:pt x="1741" y="13"/>
                </a:lnTo>
                <a:lnTo>
                  <a:pt x="1860" y="26"/>
                </a:lnTo>
                <a:lnTo>
                  <a:pt x="1862" y="27"/>
                </a:lnTo>
                <a:lnTo>
                  <a:pt x="1883" y="27"/>
                </a:lnTo>
                <a:lnTo>
                  <a:pt x="1956" y="38"/>
                </a:lnTo>
                <a:lnTo>
                  <a:pt x="1993" y="44"/>
                </a:lnTo>
                <a:lnTo>
                  <a:pt x="2028" y="49"/>
                </a:lnTo>
                <a:lnTo>
                  <a:pt x="2064" y="55"/>
                </a:lnTo>
                <a:lnTo>
                  <a:pt x="2097" y="56"/>
                </a:lnTo>
              </a:path>
            </a:pathLst>
          </a:custGeom>
          <a:noFill/>
          <a:ln w="0">
            <a:solidFill>
              <a:srgbClr val="000000"/>
            </a:solidFill>
            <a:prstDash val="solid"/>
            <a:round/>
            <a:headEnd/>
            <a:tailEnd/>
          </a:ln>
        </p:spPr>
        <p:txBody>
          <a:bodyPr/>
          <a:lstStyle/>
          <a:p>
            <a:endParaRPr lang="en-GB"/>
          </a:p>
        </p:txBody>
      </p:sp>
      <p:sp>
        <p:nvSpPr>
          <p:cNvPr id="70" name="Freeform 2465"/>
          <p:cNvSpPr>
            <a:spLocks/>
          </p:cNvSpPr>
          <p:nvPr>
            <p:custDataLst>
              <p:tags r:id="rId61"/>
            </p:custDataLst>
          </p:nvPr>
        </p:nvSpPr>
        <p:spPr bwMode="auto">
          <a:xfrm>
            <a:off x="400988" y="2455455"/>
            <a:ext cx="2001063" cy="52303"/>
          </a:xfrm>
          <a:custGeom>
            <a:avLst/>
            <a:gdLst/>
            <a:ahLst/>
            <a:cxnLst>
              <a:cxn ang="0">
                <a:pos x="0" y="13"/>
              </a:cxn>
              <a:cxn ang="0">
                <a:pos x="40" y="14"/>
              </a:cxn>
              <a:cxn ang="0">
                <a:pos x="258" y="11"/>
              </a:cxn>
              <a:cxn ang="0">
                <a:pos x="898" y="6"/>
              </a:cxn>
              <a:cxn ang="0">
                <a:pos x="1450" y="0"/>
              </a:cxn>
              <a:cxn ang="0">
                <a:pos x="1605" y="5"/>
              </a:cxn>
              <a:cxn ang="0">
                <a:pos x="1667" y="6"/>
              </a:cxn>
              <a:cxn ang="0">
                <a:pos x="1741" y="13"/>
              </a:cxn>
              <a:cxn ang="0">
                <a:pos x="1860" y="27"/>
              </a:cxn>
              <a:cxn ang="0">
                <a:pos x="1862" y="27"/>
              </a:cxn>
              <a:cxn ang="0">
                <a:pos x="1883" y="28"/>
              </a:cxn>
              <a:cxn ang="0">
                <a:pos x="1956" y="39"/>
              </a:cxn>
              <a:cxn ang="0">
                <a:pos x="1993" y="45"/>
              </a:cxn>
              <a:cxn ang="0">
                <a:pos x="2028" y="49"/>
              </a:cxn>
              <a:cxn ang="0">
                <a:pos x="2064" y="54"/>
              </a:cxn>
            </a:cxnLst>
            <a:rect l="0" t="0" r="r" b="b"/>
            <a:pathLst>
              <a:path w="2064" h="54">
                <a:moveTo>
                  <a:pt x="0" y="13"/>
                </a:moveTo>
                <a:lnTo>
                  <a:pt x="40" y="14"/>
                </a:lnTo>
                <a:lnTo>
                  <a:pt x="258" y="11"/>
                </a:lnTo>
                <a:lnTo>
                  <a:pt x="898" y="6"/>
                </a:lnTo>
                <a:lnTo>
                  <a:pt x="1450" y="0"/>
                </a:lnTo>
                <a:lnTo>
                  <a:pt x="1605" y="5"/>
                </a:lnTo>
                <a:lnTo>
                  <a:pt x="1667" y="6"/>
                </a:lnTo>
                <a:lnTo>
                  <a:pt x="1741" y="13"/>
                </a:lnTo>
                <a:lnTo>
                  <a:pt x="1860" y="27"/>
                </a:lnTo>
                <a:lnTo>
                  <a:pt x="1862" y="27"/>
                </a:lnTo>
                <a:lnTo>
                  <a:pt x="1883" y="28"/>
                </a:lnTo>
                <a:lnTo>
                  <a:pt x="1956" y="39"/>
                </a:lnTo>
                <a:lnTo>
                  <a:pt x="1993" y="45"/>
                </a:lnTo>
                <a:lnTo>
                  <a:pt x="2028" y="49"/>
                </a:lnTo>
                <a:lnTo>
                  <a:pt x="2064" y="54"/>
                </a:lnTo>
              </a:path>
            </a:pathLst>
          </a:custGeom>
          <a:noFill/>
          <a:ln w="0">
            <a:solidFill>
              <a:srgbClr val="000000"/>
            </a:solidFill>
            <a:prstDash val="solid"/>
            <a:round/>
            <a:headEnd/>
            <a:tailEnd/>
          </a:ln>
        </p:spPr>
        <p:txBody>
          <a:bodyPr/>
          <a:lstStyle/>
          <a:p>
            <a:endParaRPr lang="en-GB"/>
          </a:p>
        </p:txBody>
      </p:sp>
      <p:sp>
        <p:nvSpPr>
          <p:cNvPr id="71" name="Freeform 2466"/>
          <p:cNvSpPr>
            <a:spLocks/>
          </p:cNvSpPr>
          <p:nvPr>
            <p:custDataLst>
              <p:tags r:id="rId62"/>
            </p:custDataLst>
          </p:nvPr>
        </p:nvSpPr>
        <p:spPr bwMode="auto">
          <a:xfrm>
            <a:off x="400988" y="2455455"/>
            <a:ext cx="1964257" cy="46491"/>
          </a:xfrm>
          <a:custGeom>
            <a:avLst/>
            <a:gdLst/>
            <a:ahLst/>
            <a:cxnLst>
              <a:cxn ang="0">
                <a:pos x="0" y="13"/>
              </a:cxn>
              <a:cxn ang="0">
                <a:pos x="40" y="14"/>
              </a:cxn>
              <a:cxn ang="0">
                <a:pos x="258" y="11"/>
              </a:cxn>
              <a:cxn ang="0">
                <a:pos x="898" y="6"/>
              </a:cxn>
              <a:cxn ang="0">
                <a:pos x="1450" y="0"/>
              </a:cxn>
              <a:cxn ang="0">
                <a:pos x="1605" y="3"/>
              </a:cxn>
              <a:cxn ang="0">
                <a:pos x="1667" y="6"/>
              </a:cxn>
              <a:cxn ang="0">
                <a:pos x="1741" y="13"/>
              </a:cxn>
              <a:cxn ang="0">
                <a:pos x="1860" y="26"/>
              </a:cxn>
              <a:cxn ang="0">
                <a:pos x="1862" y="27"/>
              </a:cxn>
              <a:cxn ang="0">
                <a:pos x="1883" y="28"/>
              </a:cxn>
              <a:cxn ang="0">
                <a:pos x="1956" y="38"/>
              </a:cxn>
              <a:cxn ang="0">
                <a:pos x="1993" y="44"/>
              </a:cxn>
              <a:cxn ang="0">
                <a:pos x="2028" y="49"/>
              </a:cxn>
            </a:cxnLst>
            <a:rect l="0" t="0" r="r" b="b"/>
            <a:pathLst>
              <a:path w="2028" h="49">
                <a:moveTo>
                  <a:pt x="0" y="13"/>
                </a:moveTo>
                <a:lnTo>
                  <a:pt x="40" y="14"/>
                </a:lnTo>
                <a:lnTo>
                  <a:pt x="258" y="11"/>
                </a:lnTo>
                <a:lnTo>
                  <a:pt x="898" y="6"/>
                </a:lnTo>
                <a:lnTo>
                  <a:pt x="1450" y="0"/>
                </a:lnTo>
                <a:lnTo>
                  <a:pt x="1605" y="3"/>
                </a:lnTo>
                <a:lnTo>
                  <a:pt x="1667" y="6"/>
                </a:lnTo>
                <a:lnTo>
                  <a:pt x="1741" y="13"/>
                </a:lnTo>
                <a:lnTo>
                  <a:pt x="1860" y="26"/>
                </a:lnTo>
                <a:lnTo>
                  <a:pt x="1862" y="27"/>
                </a:lnTo>
                <a:lnTo>
                  <a:pt x="1883" y="28"/>
                </a:lnTo>
                <a:lnTo>
                  <a:pt x="1956" y="38"/>
                </a:lnTo>
                <a:lnTo>
                  <a:pt x="1993" y="44"/>
                </a:lnTo>
                <a:lnTo>
                  <a:pt x="2028" y="49"/>
                </a:lnTo>
              </a:path>
            </a:pathLst>
          </a:custGeom>
          <a:noFill/>
          <a:ln w="0">
            <a:solidFill>
              <a:srgbClr val="000000"/>
            </a:solidFill>
            <a:prstDash val="solid"/>
            <a:round/>
            <a:headEnd/>
            <a:tailEnd/>
          </a:ln>
        </p:spPr>
        <p:txBody>
          <a:bodyPr/>
          <a:lstStyle/>
          <a:p>
            <a:endParaRPr lang="en-GB"/>
          </a:p>
        </p:txBody>
      </p:sp>
      <p:sp>
        <p:nvSpPr>
          <p:cNvPr id="72" name="Freeform 2467"/>
          <p:cNvSpPr>
            <a:spLocks/>
          </p:cNvSpPr>
          <p:nvPr>
            <p:custDataLst>
              <p:tags r:id="rId63"/>
            </p:custDataLst>
          </p:nvPr>
        </p:nvSpPr>
        <p:spPr bwMode="auto">
          <a:xfrm>
            <a:off x="400988" y="2453518"/>
            <a:ext cx="1931326" cy="42617"/>
          </a:xfrm>
          <a:custGeom>
            <a:avLst/>
            <a:gdLst/>
            <a:ahLst/>
            <a:cxnLst>
              <a:cxn ang="0">
                <a:pos x="0" y="13"/>
              </a:cxn>
              <a:cxn ang="0">
                <a:pos x="40" y="14"/>
              </a:cxn>
              <a:cxn ang="0">
                <a:pos x="258" y="11"/>
              </a:cxn>
              <a:cxn ang="0">
                <a:pos x="898" y="6"/>
              </a:cxn>
              <a:cxn ang="0">
                <a:pos x="1450" y="0"/>
              </a:cxn>
              <a:cxn ang="0">
                <a:pos x="1605" y="3"/>
              </a:cxn>
              <a:cxn ang="0">
                <a:pos x="1667" y="6"/>
              </a:cxn>
              <a:cxn ang="0">
                <a:pos x="1741" y="13"/>
              </a:cxn>
              <a:cxn ang="0">
                <a:pos x="1860" y="26"/>
              </a:cxn>
              <a:cxn ang="0">
                <a:pos x="1862" y="26"/>
              </a:cxn>
              <a:cxn ang="0">
                <a:pos x="1883" y="27"/>
              </a:cxn>
              <a:cxn ang="0">
                <a:pos x="1956" y="38"/>
              </a:cxn>
              <a:cxn ang="0">
                <a:pos x="1993" y="43"/>
              </a:cxn>
            </a:cxnLst>
            <a:rect l="0" t="0" r="r" b="b"/>
            <a:pathLst>
              <a:path w="1993" h="43">
                <a:moveTo>
                  <a:pt x="0" y="13"/>
                </a:moveTo>
                <a:lnTo>
                  <a:pt x="40" y="14"/>
                </a:lnTo>
                <a:lnTo>
                  <a:pt x="258" y="11"/>
                </a:lnTo>
                <a:lnTo>
                  <a:pt x="898" y="6"/>
                </a:lnTo>
                <a:lnTo>
                  <a:pt x="1450" y="0"/>
                </a:lnTo>
                <a:lnTo>
                  <a:pt x="1605" y="3"/>
                </a:lnTo>
                <a:lnTo>
                  <a:pt x="1667" y="6"/>
                </a:lnTo>
                <a:lnTo>
                  <a:pt x="1741" y="13"/>
                </a:lnTo>
                <a:lnTo>
                  <a:pt x="1860" y="26"/>
                </a:lnTo>
                <a:lnTo>
                  <a:pt x="1862" y="26"/>
                </a:lnTo>
                <a:lnTo>
                  <a:pt x="1883" y="27"/>
                </a:lnTo>
                <a:lnTo>
                  <a:pt x="1956" y="38"/>
                </a:lnTo>
                <a:lnTo>
                  <a:pt x="1993" y="43"/>
                </a:lnTo>
              </a:path>
            </a:pathLst>
          </a:custGeom>
          <a:noFill/>
          <a:ln w="0">
            <a:solidFill>
              <a:srgbClr val="000000"/>
            </a:solidFill>
            <a:prstDash val="solid"/>
            <a:round/>
            <a:headEnd/>
            <a:tailEnd/>
          </a:ln>
        </p:spPr>
        <p:txBody>
          <a:bodyPr/>
          <a:lstStyle/>
          <a:p>
            <a:endParaRPr lang="en-GB"/>
          </a:p>
        </p:txBody>
      </p:sp>
      <p:sp>
        <p:nvSpPr>
          <p:cNvPr id="73" name="Freeform 2468"/>
          <p:cNvSpPr>
            <a:spLocks/>
          </p:cNvSpPr>
          <p:nvPr>
            <p:custDataLst>
              <p:tags r:id="rId64"/>
            </p:custDataLst>
          </p:nvPr>
        </p:nvSpPr>
        <p:spPr bwMode="auto">
          <a:xfrm>
            <a:off x="6497157" y="2414775"/>
            <a:ext cx="832969" cy="48428"/>
          </a:xfrm>
          <a:custGeom>
            <a:avLst/>
            <a:gdLst/>
            <a:ahLst/>
            <a:cxnLst>
              <a:cxn ang="0">
                <a:pos x="0" y="50"/>
              </a:cxn>
              <a:cxn ang="0">
                <a:pos x="3" y="50"/>
              </a:cxn>
              <a:cxn ang="0">
                <a:pos x="5" y="49"/>
              </a:cxn>
              <a:cxn ang="0">
                <a:pos x="10" y="48"/>
              </a:cxn>
              <a:cxn ang="0">
                <a:pos x="27" y="44"/>
              </a:cxn>
              <a:cxn ang="0">
                <a:pos x="38" y="44"/>
              </a:cxn>
              <a:cxn ang="0">
                <a:pos x="51" y="44"/>
              </a:cxn>
              <a:cxn ang="0">
                <a:pos x="61" y="44"/>
              </a:cxn>
              <a:cxn ang="0">
                <a:pos x="79" y="44"/>
              </a:cxn>
              <a:cxn ang="0">
                <a:pos x="93" y="44"/>
              </a:cxn>
              <a:cxn ang="0">
                <a:pos x="110" y="43"/>
              </a:cxn>
              <a:cxn ang="0">
                <a:pos x="121" y="43"/>
              </a:cxn>
              <a:cxn ang="0">
                <a:pos x="131" y="43"/>
              </a:cxn>
              <a:cxn ang="0">
                <a:pos x="135" y="43"/>
              </a:cxn>
              <a:cxn ang="0">
                <a:pos x="161" y="42"/>
              </a:cxn>
              <a:cxn ang="0">
                <a:pos x="183" y="41"/>
              </a:cxn>
              <a:cxn ang="0">
                <a:pos x="197" y="42"/>
              </a:cxn>
              <a:cxn ang="0">
                <a:pos x="216" y="44"/>
              </a:cxn>
              <a:cxn ang="0">
                <a:pos x="220" y="44"/>
              </a:cxn>
              <a:cxn ang="0">
                <a:pos x="232" y="46"/>
              </a:cxn>
              <a:cxn ang="0">
                <a:pos x="254" y="47"/>
              </a:cxn>
              <a:cxn ang="0">
                <a:pos x="263" y="47"/>
              </a:cxn>
              <a:cxn ang="0">
                <a:pos x="273" y="47"/>
              </a:cxn>
              <a:cxn ang="0">
                <a:pos x="302" y="46"/>
              </a:cxn>
              <a:cxn ang="0">
                <a:pos x="328" y="46"/>
              </a:cxn>
              <a:cxn ang="0">
                <a:pos x="349" y="44"/>
              </a:cxn>
              <a:cxn ang="0">
                <a:pos x="400" y="41"/>
              </a:cxn>
              <a:cxn ang="0">
                <a:pos x="417" y="41"/>
              </a:cxn>
              <a:cxn ang="0">
                <a:pos x="459" y="38"/>
              </a:cxn>
              <a:cxn ang="0">
                <a:pos x="473" y="38"/>
              </a:cxn>
              <a:cxn ang="0">
                <a:pos x="490" y="37"/>
              </a:cxn>
              <a:cxn ang="0">
                <a:pos x="527" y="36"/>
              </a:cxn>
              <a:cxn ang="0">
                <a:pos x="539" y="35"/>
              </a:cxn>
              <a:cxn ang="0">
                <a:pos x="553" y="34"/>
              </a:cxn>
              <a:cxn ang="0">
                <a:pos x="566" y="34"/>
              </a:cxn>
              <a:cxn ang="0">
                <a:pos x="639" y="29"/>
              </a:cxn>
              <a:cxn ang="0">
                <a:pos x="674" y="27"/>
              </a:cxn>
              <a:cxn ang="0">
                <a:pos x="765" y="22"/>
              </a:cxn>
              <a:cxn ang="0">
                <a:pos x="778" y="21"/>
              </a:cxn>
              <a:cxn ang="0">
                <a:pos x="793" y="18"/>
              </a:cxn>
              <a:cxn ang="0">
                <a:pos x="810" y="14"/>
              </a:cxn>
              <a:cxn ang="0">
                <a:pos x="820" y="13"/>
              </a:cxn>
              <a:cxn ang="0">
                <a:pos x="832" y="9"/>
              </a:cxn>
              <a:cxn ang="0">
                <a:pos x="858" y="0"/>
              </a:cxn>
            </a:cxnLst>
            <a:rect l="0" t="0" r="r" b="b"/>
            <a:pathLst>
              <a:path w="858" h="50">
                <a:moveTo>
                  <a:pt x="0" y="50"/>
                </a:moveTo>
                <a:lnTo>
                  <a:pt x="3" y="50"/>
                </a:lnTo>
                <a:lnTo>
                  <a:pt x="5" y="49"/>
                </a:lnTo>
                <a:lnTo>
                  <a:pt x="10" y="48"/>
                </a:lnTo>
                <a:lnTo>
                  <a:pt x="27" y="44"/>
                </a:lnTo>
                <a:lnTo>
                  <a:pt x="38" y="44"/>
                </a:lnTo>
                <a:lnTo>
                  <a:pt x="51" y="44"/>
                </a:lnTo>
                <a:lnTo>
                  <a:pt x="61" y="44"/>
                </a:lnTo>
                <a:lnTo>
                  <a:pt x="79" y="44"/>
                </a:lnTo>
                <a:lnTo>
                  <a:pt x="93" y="44"/>
                </a:lnTo>
                <a:lnTo>
                  <a:pt x="110" y="43"/>
                </a:lnTo>
                <a:lnTo>
                  <a:pt x="121" y="43"/>
                </a:lnTo>
                <a:lnTo>
                  <a:pt x="131" y="43"/>
                </a:lnTo>
                <a:lnTo>
                  <a:pt x="135" y="43"/>
                </a:lnTo>
                <a:lnTo>
                  <a:pt x="161" y="42"/>
                </a:lnTo>
                <a:lnTo>
                  <a:pt x="183" y="41"/>
                </a:lnTo>
                <a:lnTo>
                  <a:pt x="197" y="42"/>
                </a:lnTo>
                <a:lnTo>
                  <a:pt x="216" y="44"/>
                </a:lnTo>
                <a:lnTo>
                  <a:pt x="220" y="44"/>
                </a:lnTo>
                <a:lnTo>
                  <a:pt x="232" y="46"/>
                </a:lnTo>
                <a:lnTo>
                  <a:pt x="254" y="47"/>
                </a:lnTo>
                <a:lnTo>
                  <a:pt x="263" y="47"/>
                </a:lnTo>
                <a:lnTo>
                  <a:pt x="273" y="47"/>
                </a:lnTo>
                <a:lnTo>
                  <a:pt x="302" y="46"/>
                </a:lnTo>
                <a:lnTo>
                  <a:pt x="328" y="46"/>
                </a:lnTo>
                <a:lnTo>
                  <a:pt x="349" y="44"/>
                </a:lnTo>
                <a:lnTo>
                  <a:pt x="400" y="41"/>
                </a:lnTo>
                <a:lnTo>
                  <a:pt x="417" y="41"/>
                </a:lnTo>
                <a:lnTo>
                  <a:pt x="459" y="38"/>
                </a:lnTo>
                <a:lnTo>
                  <a:pt x="473" y="38"/>
                </a:lnTo>
                <a:lnTo>
                  <a:pt x="490" y="37"/>
                </a:lnTo>
                <a:lnTo>
                  <a:pt x="527" y="36"/>
                </a:lnTo>
                <a:lnTo>
                  <a:pt x="539" y="35"/>
                </a:lnTo>
                <a:lnTo>
                  <a:pt x="553" y="34"/>
                </a:lnTo>
                <a:lnTo>
                  <a:pt x="566" y="34"/>
                </a:lnTo>
                <a:lnTo>
                  <a:pt x="639" y="29"/>
                </a:lnTo>
                <a:lnTo>
                  <a:pt x="674" y="27"/>
                </a:lnTo>
                <a:lnTo>
                  <a:pt x="765" y="22"/>
                </a:lnTo>
                <a:lnTo>
                  <a:pt x="778" y="21"/>
                </a:lnTo>
                <a:lnTo>
                  <a:pt x="793" y="18"/>
                </a:lnTo>
                <a:lnTo>
                  <a:pt x="810" y="14"/>
                </a:lnTo>
                <a:lnTo>
                  <a:pt x="820" y="13"/>
                </a:lnTo>
                <a:lnTo>
                  <a:pt x="832" y="9"/>
                </a:lnTo>
                <a:lnTo>
                  <a:pt x="858" y="0"/>
                </a:lnTo>
              </a:path>
            </a:pathLst>
          </a:custGeom>
          <a:noFill/>
          <a:ln w="0">
            <a:solidFill>
              <a:srgbClr val="000000"/>
            </a:solidFill>
            <a:prstDash val="solid"/>
            <a:round/>
            <a:headEnd/>
            <a:tailEnd/>
          </a:ln>
        </p:spPr>
        <p:txBody>
          <a:bodyPr/>
          <a:lstStyle/>
          <a:p>
            <a:endParaRPr lang="en-GB"/>
          </a:p>
        </p:txBody>
      </p:sp>
      <p:sp>
        <p:nvSpPr>
          <p:cNvPr id="74" name="Freeform 2469"/>
          <p:cNvSpPr>
            <a:spLocks/>
          </p:cNvSpPr>
          <p:nvPr>
            <p:custDataLst>
              <p:tags r:id="rId65"/>
            </p:custDataLst>
          </p:nvPr>
        </p:nvSpPr>
        <p:spPr bwMode="auto">
          <a:xfrm>
            <a:off x="7328188" y="2414775"/>
            <a:ext cx="1938" cy="1937"/>
          </a:xfrm>
          <a:custGeom>
            <a:avLst/>
            <a:gdLst/>
            <a:ahLst/>
            <a:cxnLst>
              <a:cxn ang="0">
                <a:pos x="2" y="0"/>
              </a:cxn>
              <a:cxn ang="0">
                <a:pos x="2" y="0"/>
              </a:cxn>
              <a:cxn ang="0">
                <a:pos x="0" y="1"/>
              </a:cxn>
            </a:cxnLst>
            <a:rect l="0" t="0" r="r" b="b"/>
            <a:pathLst>
              <a:path w="2" h="1">
                <a:moveTo>
                  <a:pt x="2" y="0"/>
                </a:moveTo>
                <a:lnTo>
                  <a:pt x="2" y="0"/>
                </a:lnTo>
                <a:lnTo>
                  <a:pt x="0" y="1"/>
                </a:lnTo>
              </a:path>
            </a:pathLst>
          </a:custGeom>
          <a:noFill/>
          <a:ln w="0">
            <a:solidFill>
              <a:srgbClr val="000000"/>
            </a:solidFill>
            <a:prstDash val="solid"/>
            <a:round/>
            <a:headEnd/>
            <a:tailEnd/>
          </a:ln>
        </p:spPr>
        <p:txBody>
          <a:bodyPr/>
          <a:lstStyle/>
          <a:p>
            <a:endParaRPr lang="en-GB"/>
          </a:p>
        </p:txBody>
      </p:sp>
      <p:sp>
        <p:nvSpPr>
          <p:cNvPr id="75" name="Freeform 2470"/>
          <p:cNvSpPr>
            <a:spLocks/>
          </p:cNvSpPr>
          <p:nvPr>
            <p:custDataLst>
              <p:tags r:id="rId66"/>
            </p:custDataLst>
          </p:nvPr>
        </p:nvSpPr>
        <p:spPr bwMode="auto">
          <a:xfrm>
            <a:off x="3692183" y="2503884"/>
            <a:ext cx="2341998" cy="56176"/>
          </a:xfrm>
          <a:custGeom>
            <a:avLst/>
            <a:gdLst/>
            <a:ahLst/>
            <a:cxnLst>
              <a:cxn ang="0">
                <a:pos x="12" y="12"/>
              </a:cxn>
              <a:cxn ang="0">
                <a:pos x="28" y="13"/>
              </a:cxn>
              <a:cxn ang="0">
                <a:pos x="71" y="19"/>
              </a:cxn>
              <a:cxn ang="0">
                <a:pos x="129" y="23"/>
              </a:cxn>
              <a:cxn ang="0">
                <a:pos x="182" y="27"/>
              </a:cxn>
              <a:cxn ang="0">
                <a:pos x="246" y="31"/>
              </a:cxn>
              <a:cxn ang="0">
                <a:pos x="297" y="33"/>
              </a:cxn>
              <a:cxn ang="0">
                <a:pos x="319" y="33"/>
              </a:cxn>
              <a:cxn ang="0">
                <a:pos x="374" y="36"/>
              </a:cxn>
              <a:cxn ang="0">
                <a:pos x="393" y="34"/>
              </a:cxn>
              <a:cxn ang="0">
                <a:pos x="441" y="32"/>
              </a:cxn>
              <a:cxn ang="0">
                <a:pos x="497" y="29"/>
              </a:cxn>
              <a:cxn ang="0">
                <a:pos x="551" y="39"/>
              </a:cxn>
              <a:cxn ang="0">
                <a:pos x="580" y="42"/>
              </a:cxn>
              <a:cxn ang="0">
                <a:pos x="634" y="46"/>
              </a:cxn>
              <a:cxn ang="0">
                <a:pos x="669" y="49"/>
              </a:cxn>
              <a:cxn ang="0">
                <a:pos x="704" y="53"/>
              </a:cxn>
              <a:cxn ang="0">
                <a:pos x="748" y="57"/>
              </a:cxn>
              <a:cxn ang="0">
                <a:pos x="796" y="57"/>
              </a:cxn>
              <a:cxn ang="0">
                <a:pos x="843" y="55"/>
              </a:cxn>
              <a:cxn ang="0">
                <a:pos x="881" y="57"/>
              </a:cxn>
              <a:cxn ang="0">
                <a:pos x="905" y="55"/>
              </a:cxn>
              <a:cxn ang="0">
                <a:pos x="946" y="55"/>
              </a:cxn>
              <a:cxn ang="0">
                <a:pos x="1023" y="51"/>
              </a:cxn>
              <a:cxn ang="0">
                <a:pos x="1067" y="47"/>
              </a:cxn>
              <a:cxn ang="0">
                <a:pos x="1102" y="50"/>
              </a:cxn>
              <a:cxn ang="0">
                <a:pos x="1121" y="52"/>
              </a:cxn>
              <a:cxn ang="0">
                <a:pos x="1147" y="53"/>
              </a:cxn>
              <a:cxn ang="0">
                <a:pos x="1215" y="52"/>
              </a:cxn>
              <a:cxn ang="0">
                <a:pos x="1269" y="51"/>
              </a:cxn>
              <a:cxn ang="0">
                <a:pos x="1455" y="35"/>
              </a:cxn>
              <a:cxn ang="0">
                <a:pos x="1505" y="32"/>
              </a:cxn>
              <a:cxn ang="0">
                <a:pos x="1583" y="32"/>
              </a:cxn>
              <a:cxn ang="0">
                <a:pos x="1642" y="23"/>
              </a:cxn>
              <a:cxn ang="0">
                <a:pos x="1679" y="14"/>
              </a:cxn>
              <a:cxn ang="0">
                <a:pos x="1714" y="8"/>
              </a:cxn>
              <a:cxn ang="0">
                <a:pos x="1754" y="3"/>
              </a:cxn>
              <a:cxn ang="0">
                <a:pos x="1796" y="0"/>
              </a:cxn>
              <a:cxn ang="0">
                <a:pos x="1825" y="1"/>
              </a:cxn>
              <a:cxn ang="0">
                <a:pos x="1867" y="4"/>
              </a:cxn>
              <a:cxn ang="0">
                <a:pos x="1898" y="4"/>
              </a:cxn>
              <a:cxn ang="0">
                <a:pos x="1938" y="2"/>
              </a:cxn>
              <a:cxn ang="0">
                <a:pos x="1971" y="9"/>
              </a:cxn>
              <a:cxn ang="0">
                <a:pos x="2002" y="8"/>
              </a:cxn>
              <a:cxn ang="0">
                <a:pos x="2031" y="6"/>
              </a:cxn>
              <a:cxn ang="0">
                <a:pos x="2063" y="11"/>
              </a:cxn>
              <a:cxn ang="0">
                <a:pos x="2105" y="15"/>
              </a:cxn>
              <a:cxn ang="0">
                <a:pos x="2140" y="12"/>
              </a:cxn>
              <a:cxn ang="0">
                <a:pos x="2179" y="11"/>
              </a:cxn>
              <a:cxn ang="0">
                <a:pos x="2206" y="14"/>
              </a:cxn>
              <a:cxn ang="0">
                <a:pos x="2236" y="15"/>
              </a:cxn>
              <a:cxn ang="0">
                <a:pos x="2273" y="11"/>
              </a:cxn>
              <a:cxn ang="0">
                <a:pos x="2298" y="13"/>
              </a:cxn>
              <a:cxn ang="0">
                <a:pos x="2339" y="12"/>
              </a:cxn>
              <a:cxn ang="0">
                <a:pos x="2383" y="9"/>
              </a:cxn>
              <a:cxn ang="0">
                <a:pos x="2418" y="7"/>
              </a:cxn>
            </a:cxnLst>
            <a:rect l="0" t="0" r="r" b="b"/>
            <a:pathLst>
              <a:path w="2418" h="58">
                <a:moveTo>
                  <a:pt x="0" y="11"/>
                </a:moveTo>
                <a:lnTo>
                  <a:pt x="12" y="12"/>
                </a:lnTo>
                <a:lnTo>
                  <a:pt x="22" y="13"/>
                </a:lnTo>
                <a:lnTo>
                  <a:pt x="28" y="13"/>
                </a:lnTo>
                <a:lnTo>
                  <a:pt x="40" y="13"/>
                </a:lnTo>
                <a:lnTo>
                  <a:pt x="71" y="19"/>
                </a:lnTo>
                <a:lnTo>
                  <a:pt x="92" y="21"/>
                </a:lnTo>
                <a:lnTo>
                  <a:pt x="129" y="23"/>
                </a:lnTo>
                <a:lnTo>
                  <a:pt x="161" y="26"/>
                </a:lnTo>
                <a:lnTo>
                  <a:pt x="182" y="27"/>
                </a:lnTo>
                <a:lnTo>
                  <a:pt x="222" y="28"/>
                </a:lnTo>
                <a:lnTo>
                  <a:pt x="246" y="31"/>
                </a:lnTo>
                <a:lnTo>
                  <a:pt x="277" y="32"/>
                </a:lnTo>
                <a:lnTo>
                  <a:pt x="297" y="33"/>
                </a:lnTo>
                <a:lnTo>
                  <a:pt x="300" y="33"/>
                </a:lnTo>
                <a:lnTo>
                  <a:pt x="319" y="33"/>
                </a:lnTo>
                <a:lnTo>
                  <a:pt x="346" y="35"/>
                </a:lnTo>
                <a:lnTo>
                  <a:pt x="374" y="36"/>
                </a:lnTo>
                <a:lnTo>
                  <a:pt x="380" y="35"/>
                </a:lnTo>
                <a:lnTo>
                  <a:pt x="393" y="34"/>
                </a:lnTo>
                <a:lnTo>
                  <a:pt x="415" y="31"/>
                </a:lnTo>
                <a:lnTo>
                  <a:pt x="441" y="32"/>
                </a:lnTo>
                <a:lnTo>
                  <a:pt x="461" y="32"/>
                </a:lnTo>
                <a:lnTo>
                  <a:pt x="497" y="29"/>
                </a:lnTo>
                <a:lnTo>
                  <a:pt x="523" y="34"/>
                </a:lnTo>
                <a:lnTo>
                  <a:pt x="551" y="39"/>
                </a:lnTo>
                <a:lnTo>
                  <a:pt x="568" y="41"/>
                </a:lnTo>
                <a:lnTo>
                  <a:pt x="580" y="42"/>
                </a:lnTo>
                <a:lnTo>
                  <a:pt x="612" y="45"/>
                </a:lnTo>
                <a:lnTo>
                  <a:pt x="634" y="46"/>
                </a:lnTo>
                <a:lnTo>
                  <a:pt x="651" y="48"/>
                </a:lnTo>
                <a:lnTo>
                  <a:pt x="669" y="49"/>
                </a:lnTo>
                <a:lnTo>
                  <a:pt x="691" y="52"/>
                </a:lnTo>
                <a:lnTo>
                  <a:pt x="704" y="53"/>
                </a:lnTo>
                <a:lnTo>
                  <a:pt x="717" y="54"/>
                </a:lnTo>
                <a:lnTo>
                  <a:pt x="748" y="57"/>
                </a:lnTo>
                <a:lnTo>
                  <a:pt x="764" y="58"/>
                </a:lnTo>
                <a:lnTo>
                  <a:pt x="796" y="57"/>
                </a:lnTo>
                <a:lnTo>
                  <a:pt x="830" y="55"/>
                </a:lnTo>
                <a:lnTo>
                  <a:pt x="843" y="55"/>
                </a:lnTo>
                <a:lnTo>
                  <a:pt x="867" y="57"/>
                </a:lnTo>
                <a:lnTo>
                  <a:pt x="881" y="57"/>
                </a:lnTo>
                <a:lnTo>
                  <a:pt x="893" y="57"/>
                </a:lnTo>
                <a:lnTo>
                  <a:pt x="905" y="55"/>
                </a:lnTo>
                <a:lnTo>
                  <a:pt x="921" y="55"/>
                </a:lnTo>
                <a:lnTo>
                  <a:pt x="946" y="55"/>
                </a:lnTo>
                <a:lnTo>
                  <a:pt x="1001" y="52"/>
                </a:lnTo>
                <a:lnTo>
                  <a:pt x="1023" y="51"/>
                </a:lnTo>
                <a:lnTo>
                  <a:pt x="1038" y="50"/>
                </a:lnTo>
                <a:lnTo>
                  <a:pt x="1067" y="47"/>
                </a:lnTo>
                <a:lnTo>
                  <a:pt x="1097" y="50"/>
                </a:lnTo>
                <a:lnTo>
                  <a:pt x="1102" y="50"/>
                </a:lnTo>
                <a:lnTo>
                  <a:pt x="1110" y="51"/>
                </a:lnTo>
                <a:lnTo>
                  <a:pt x="1121" y="52"/>
                </a:lnTo>
                <a:lnTo>
                  <a:pt x="1130" y="53"/>
                </a:lnTo>
                <a:lnTo>
                  <a:pt x="1147" y="53"/>
                </a:lnTo>
                <a:lnTo>
                  <a:pt x="1173" y="53"/>
                </a:lnTo>
                <a:lnTo>
                  <a:pt x="1215" y="52"/>
                </a:lnTo>
                <a:lnTo>
                  <a:pt x="1244" y="53"/>
                </a:lnTo>
                <a:lnTo>
                  <a:pt x="1269" y="51"/>
                </a:lnTo>
                <a:lnTo>
                  <a:pt x="1437" y="38"/>
                </a:lnTo>
                <a:lnTo>
                  <a:pt x="1455" y="35"/>
                </a:lnTo>
                <a:lnTo>
                  <a:pt x="1477" y="33"/>
                </a:lnTo>
                <a:lnTo>
                  <a:pt x="1505" y="32"/>
                </a:lnTo>
                <a:lnTo>
                  <a:pt x="1556" y="32"/>
                </a:lnTo>
                <a:lnTo>
                  <a:pt x="1583" y="32"/>
                </a:lnTo>
                <a:lnTo>
                  <a:pt x="1611" y="28"/>
                </a:lnTo>
                <a:lnTo>
                  <a:pt x="1642" y="23"/>
                </a:lnTo>
                <a:lnTo>
                  <a:pt x="1662" y="19"/>
                </a:lnTo>
                <a:lnTo>
                  <a:pt x="1679" y="14"/>
                </a:lnTo>
                <a:lnTo>
                  <a:pt x="1698" y="10"/>
                </a:lnTo>
                <a:lnTo>
                  <a:pt x="1714" y="8"/>
                </a:lnTo>
                <a:lnTo>
                  <a:pt x="1727" y="7"/>
                </a:lnTo>
                <a:lnTo>
                  <a:pt x="1754" y="3"/>
                </a:lnTo>
                <a:lnTo>
                  <a:pt x="1773" y="1"/>
                </a:lnTo>
                <a:lnTo>
                  <a:pt x="1796" y="0"/>
                </a:lnTo>
                <a:lnTo>
                  <a:pt x="1811" y="1"/>
                </a:lnTo>
                <a:lnTo>
                  <a:pt x="1825" y="1"/>
                </a:lnTo>
                <a:lnTo>
                  <a:pt x="1849" y="3"/>
                </a:lnTo>
                <a:lnTo>
                  <a:pt x="1867" y="4"/>
                </a:lnTo>
                <a:lnTo>
                  <a:pt x="1872" y="4"/>
                </a:lnTo>
                <a:lnTo>
                  <a:pt x="1898" y="4"/>
                </a:lnTo>
                <a:lnTo>
                  <a:pt x="1920" y="2"/>
                </a:lnTo>
                <a:lnTo>
                  <a:pt x="1938" y="2"/>
                </a:lnTo>
                <a:lnTo>
                  <a:pt x="1952" y="3"/>
                </a:lnTo>
                <a:lnTo>
                  <a:pt x="1971" y="9"/>
                </a:lnTo>
                <a:lnTo>
                  <a:pt x="1993" y="9"/>
                </a:lnTo>
                <a:lnTo>
                  <a:pt x="2002" y="8"/>
                </a:lnTo>
                <a:lnTo>
                  <a:pt x="2012" y="7"/>
                </a:lnTo>
                <a:lnTo>
                  <a:pt x="2031" y="6"/>
                </a:lnTo>
                <a:lnTo>
                  <a:pt x="2048" y="8"/>
                </a:lnTo>
                <a:lnTo>
                  <a:pt x="2063" y="11"/>
                </a:lnTo>
                <a:lnTo>
                  <a:pt x="2083" y="13"/>
                </a:lnTo>
                <a:lnTo>
                  <a:pt x="2105" y="15"/>
                </a:lnTo>
                <a:lnTo>
                  <a:pt x="2133" y="13"/>
                </a:lnTo>
                <a:lnTo>
                  <a:pt x="2140" y="12"/>
                </a:lnTo>
                <a:lnTo>
                  <a:pt x="2164" y="13"/>
                </a:lnTo>
                <a:lnTo>
                  <a:pt x="2179" y="11"/>
                </a:lnTo>
                <a:lnTo>
                  <a:pt x="2191" y="13"/>
                </a:lnTo>
                <a:lnTo>
                  <a:pt x="2206" y="14"/>
                </a:lnTo>
                <a:lnTo>
                  <a:pt x="2217" y="14"/>
                </a:lnTo>
                <a:lnTo>
                  <a:pt x="2236" y="15"/>
                </a:lnTo>
                <a:lnTo>
                  <a:pt x="2251" y="12"/>
                </a:lnTo>
                <a:lnTo>
                  <a:pt x="2273" y="11"/>
                </a:lnTo>
                <a:lnTo>
                  <a:pt x="2285" y="13"/>
                </a:lnTo>
                <a:lnTo>
                  <a:pt x="2298" y="13"/>
                </a:lnTo>
                <a:lnTo>
                  <a:pt x="2328" y="12"/>
                </a:lnTo>
                <a:lnTo>
                  <a:pt x="2339" y="12"/>
                </a:lnTo>
                <a:lnTo>
                  <a:pt x="2358" y="11"/>
                </a:lnTo>
                <a:lnTo>
                  <a:pt x="2383" y="9"/>
                </a:lnTo>
                <a:lnTo>
                  <a:pt x="2399" y="9"/>
                </a:lnTo>
                <a:lnTo>
                  <a:pt x="2418" y="7"/>
                </a:lnTo>
              </a:path>
            </a:pathLst>
          </a:custGeom>
          <a:noFill/>
          <a:ln w="0">
            <a:solidFill>
              <a:srgbClr val="000000"/>
            </a:solidFill>
            <a:prstDash val="solid"/>
            <a:round/>
            <a:headEnd/>
            <a:tailEnd/>
          </a:ln>
        </p:spPr>
        <p:txBody>
          <a:bodyPr/>
          <a:lstStyle/>
          <a:p>
            <a:endParaRPr lang="en-GB"/>
          </a:p>
        </p:txBody>
      </p:sp>
      <p:sp>
        <p:nvSpPr>
          <p:cNvPr id="76" name="Freeform 2471"/>
          <p:cNvSpPr>
            <a:spLocks/>
          </p:cNvSpPr>
          <p:nvPr>
            <p:custDataLst>
              <p:tags r:id="rId67"/>
            </p:custDataLst>
          </p:nvPr>
        </p:nvSpPr>
        <p:spPr bwMode="auto">
          <a:xfrm>
            <a:off x="2328439" y="2463203"/>
            <a:ext cx="4168718" cy="42617"/>
          </a:xfrm>
          <a:custGeom>
            <a:avLst/>
            <a:gdLst/>
            <a:ahLst/>
            <a:cxnLst>
              <a:cxn ang="0">
                <a:pos x="62" y="33"/>
              </a:cxn>
              <a:cxn ang="0">
                <a:pos x="505" y="24"/>
              </a:cxn>
              <a:cxn ang="0">
                <a:pos x="797" y="10"/>
              </a:cxn>
              <a:cxn ang="0">
                <a:pos x="857" y="9"/>
              </a:cxn>
              <a:cxn ang="0">
                <a:pos x="918" y="11"/>
              </a:cxn>
              <a:cxn ang="0">
                <a:pos x="953" y="15"/>
              </a:cxn>
              <a:cxn ang="0">
                <a:pos x="1014" y="17"/>
              </a:cxn>
              <a:cxn ang="0">
                <a:pos x="1097" y="18"/>
              </a:cxn>
              <a:cxn ang="0">
                <a:pos x="1162" y="15"/>
              </a:cxn>
              <a:cxn ang="0">
                <a:pos x="1187" y="17"/>
              </a:cxn>
              <a:cxn ang="0">
                <a:pos x="1319" y="22"/>
              </a:cxn>
              <a:cxn ang="0">
                <a:pos x="1396" y="28"/>
              </a:cxn>
              <a:cxn ang="0">
                <a:pos x="1443" y="24"/>
              </a:cxn>
              <a:cxn ang="0">
                <a:pos x="1495" y="22"/>
              </a:cxn>
              <a:cxn ang="0">
                <a:pos x="1585" y="28"/>
              </a:cxn>
              <a:cxn ang="0">
                <a:pos x="1671" y="32"/>
              </a:cxn>
              <a:cxn ang="0">
                <a:pos x="1763" y="30"/>
              </a:cxn>
              <a:cxn ang="0">
                <a:pos x="1817" y="27"/>
              </a:cxn>
              <a:cxn ang="0">
                <a:pos x="1934" y="26"/>
              </a:cxn>
              <a:cxn ang="0">
                <a:pos x="2017" y="29"/>
              </a:cxn>
              <a:cxn ang="0">
                <a:pos x="2093" y="30"/>
              </a:cxn>
              <a:cxn ang="0">
                <a:pos x="2208" y="31"/>
              </a:cxn>
              <a:cxn ang="0">
                <a:pos x="2329" y="35"/>
              </a:cxn>
              <a:cxn ang="0">
                <a:pos x="2411" y="38"/>
              </a:cxn>
              <a:cxn ang="0">
                <a:pos x="2496" y="41"/>
              </a:cxn>
              <a:cxn ang="0">
                <a:pos x="2572" y="40"/>
              </a:cxn>
              <a:cxn ang="0">
                <a:pos x="2677" y="40"/>
              </a:cxn>
              <a:cxn ang="0">
                <a:pos x="2754" y="29"/>
              </a:cxn>
              <a:cxn ang="0">
                <a:pos x="2845" y="24"/>
              </a:cxn>
              <a:cxn ang="0">
                <a:pos x="2941" y="25"/>
              </a:cxn>
              <a:cxn ang="0">
                <a:pos x="3095" y="13"/>
              </a:cxn>
              <a:cxn ang="0">
                <a:pos x="3241" y="10"/>
              </a:cxn>
              <a:cxn ang="0">
                <a:pos x="3299" y="11"/>
              </a:cxn>
              <a:cxn ang="0">
                <a:pos x="3418" y="12"/>
              </a:cxn>
              <a:cxn ang="0">
                <a:pos x="3491" y="19"/>
              </a:cxn>
              <a:cxn ang="0">
                <a:pos x="3597" y="17"/>
              </a:cxn>
              <a:cxn ang="0">
                <a:pos x="3677" y="20"/>
              </a:cxn>
              <a:cxn ang="0">
                <a:pos x="3752" y="23"/>
              </a:cxn>
              <a:cxn ang="0">
                <a:pos x="3846" y="22"/>
              </a:cxn>
              <a:cxn ang="0">
                <a:pos x="3923" y="24"/>
              </a:cxn>
              <a:cxn ang="0">
                <a:pos x="4025" y="20"/>
              </a:cxn>
              <a:cxn ang="0">
                <a:pos x="4118" y="16"/>
              </a:cxn>
              <a:cxn ang="0">
                <a:pos x="4225" y="9"/>
              </a:cxn>
            </a:cxnLst>
            <a:rect l="0" t="0" r="r" b="b"/>
            <a:pathLst>
              <a:path w="4305" h="43">
                <a:moveTo>
                  <a:pt x="0" y="31"/>
                </a:moveTo>
                <a:lnTo>
                  <a:pt x="55" y="33"/>
                </a:lnTo>
                <a:lnTo>
                  <a:pt x="62" y="33"/>
                </a:lnTo>
                <a:lnTo>
                  <a:pt x="118" y="35"/>
                </a:lnTo>
                <a:lnTo>
                  <a:pt x="209" y="32"/>
                </a:lnTo>
                <a:lnTo>
                  <a:pt x="505" y="24"/>
                </a:lnTo>
                <a:lnTo>
                  <a:pt x="687" y="19"/>
                </a:lnTo>
                <a:lnTo>
                  <a:pt x="791" y="10"/>
                </a:lnTo>
                <a:lnTo>
                  <a:pt x="797" y="10"/>
                </a:lnTo>
                <a:lnTo>
                  <a:pt x="808" y="10"/>
                </a:lnTo>
                <a:lnTo>
                  <a:pt x="844" y="9"/>
                </a:lnTo>
                <a:lnTo>
                  <a:pt x="857" y="9"/>
                </a:lnTo>
                <a:lnTo>
                  <a:pt x="897" y="7"/>
                </a:lnTo>
                <a:lnTo>
                  <a:pt x="914" y="11"/>
                </a:lnTo>
                <a:lnTo>
                  <a:pt x="918" y="11"/>
                </a:lnTo>
                <a:lnTo>
                  <a:pt x="932" y="12"/>
                </a:lnTo>
                <a:lnTo>
                  <a:pt x="943" y="14"/>
                </a:lnTo>
                <a:lnTo>
                  <a:pt x="953" y="15"/>
                </a:lnTo>
                <a:lnTo>
                  <a:pt x="966" y="15"/>
                </a:lnTo>
                <a:lnTo>
                  <a:pt x="1003" y="17"/>
                </a:lnTo>
                <a:lnTo>
                  <a:pt x="1014" y="17"/>
                </a:lnTo>
                <a:lnTo>
                  <a:pt x="1030" y="18"/>
                </a:lnTo>
                <a:lnTo>
                  <a:pt x="1063" y="16"/>
                </a:lnTo>
                <a:lnTo>
                  <a:pt x="1097" y="18"/>
                </a:lnTo>
                <a:lnTo>
                  <a:pt x="1115" y="17"/>
                </a:lnTo>
                <a:lnTo>
                  <a:pt x="1126" y="16"/>
                </a:lnTo>
                <a:lnTo>
                  <a:pt x="1162" y="15"/>
                </a:lnTo>
                <a:lnTo>
                  <a:pt x="1168" y="16"/>
                </a:lnTo>
                <a:lnTo>
                  <a:pt x="1173" y="16"/>
                </a:lnTo>
                <a:lnTo>
                  <a:pt x="1187" y="17"/>
                </a:lnTo>
                <a:lnTo>
                  <a:pt x="1214" y="17"/>
                </a:lnTo>
                <a:lnTo>
                  <a:pt x="1252" y="18"/>
                </a:lnTo>
                <a:lnTo>
                  <a:pt x="1319" y="22"/>
                </a:lnTo>
                <a:lnTo>
                  <a:pt x="1331" y="22"/>
                </a:lnTo>
                <a:lnTo>
                  <a:pt x="1363" y="27"/>
                </a:lnTo>
                <a:lnTo>
                  <a:pt x="1396" y="28"/>
                </a:lnTo>
                <a:lnTo>
                  <a:pt x="1423" y="25"/>
                </a:lnTo>
                <a:lnTo>
                  <a:pt x="1435" y="24"/>
                </a:lnTo>
                <a:lnTo>
                  <a:pt x="1443" y="24"/>
                </a:lnTo>
                <a:lnTo>
                  <a:pt x="1455" y="24"/>
                </a:lnTo>
                <a:lnTo>
                  <a:pt x="1476" y="20"/>
                </a:lnTo>
                <a:lnTo>
                  <a:pt x="1495" y="22"/>
                </a:lnTo>
                <a:lnTo>
                  <a:pt x="1525" y="24"/>
                </a:lnTo>
                <a:lnTo>
                  <a:pt x="1559" y="27"/>
                </a:lnTo>
                <a:lnTo>
                  <a:pt x="1585" y="28"/>
                </a:lnTo>
                <a:lnTo>
                  <a:pt x="1612" y="30"/>
                </a:lnTo>
                <a:lnTo>
                  <a:pt x="1642" y="28"/>
                </a:lnTo>
                <a:lnTo>
                  <a:pt x="1671" y="32"/>
                </a:lnTo>
                <a:lnTo>
                  <a:pt x="1695" y="29"/>
                </a:lnTo>
                <a:lnTo>
                  <a:pt x="1734" y="30"/>
                </a:lnTo>
                <a:lnTo>
                  <a:pt x="1763" y="30"/>
                </a:lnTo>
                <a:lnTo>
                  <a:pt x="1778" y="28"/>
                </a:lnTo>
                <a:lnTo>
                  <a:pt x="1796" y="28"/>
                </a:lnTo>
                <a:lnTo>
                  <a:pt x="1817" y="27"/>
                </a:lnTo>
                <a:lnTo>
                  <a:pt x="1847" y="26"/>
                </a:lnTo>
                <a:lnTo>
                  <a:pt x="1881" y="24"/>
                </a:lnTo>
                <a:lnTo>
                  <a:pt x="1934" y="26"/>
                </a:lnTo>
                <a:lnTo>
                  <a:pt x="1955" y="27"/>
                </a:lnTo>
                <a:lnTo>
                  <a:pt x="1988" y="29"/>
                </a:lnTo>
                <a:lnTo>
                  <a:pt x="2017" y="29"/>
                </a:lnTo>
                <a:lnTo>
                  <a:pt x="2049" y="30"/>
                </a:lnTo>
                <a:lnTo>
                  <a:pt x="2071" y="30"/>
                </a:lnTo>
                <a:lnTo>
                  <a:pt x="2093" y="30"/>
                </a:lnTo>
                <a:lnTo>
                  <a:pt x="2137" y="30"/>
                </a:lnTo>
                <a:lnTo>
                  <a:pt x="2166" y="31"/>
                </a:lnTo>
                <a:lnTo>
                  <a:pt x="2208" y="31"/>
                </a:lnTo>
                <a:lnTo>
                  <a:pt x="2236" y="31"/>
                </a:lnTo>
                <a:lnTo>
                  <a:pt x="2293" y="33"/>
                </a:lnTo>
                <a:lnTo>
                  <a:pt x="2329" y="35"/>
                </a:lnTo>
                <a:lnTo>
                  <a:pt x="2355" y="36"/>
                </a:lnTo>
                <a:lnTo>
                  <a:pt x="2382" y="37"/>
                </a:lnTo>
                <a:lnTo>
                  <a:pt x="2411" y="38"/>
                </a:lnTo>
                <a:lnTo>
                  <a:pt x="2443" y="39"/>
                </a:lnTo>
                <a:lnTo>
                  <a:pt x="2471" y="43"/>
                </a:lnTo>
                <a:lnTo>
                  <a:pt x="2496" y="41"/>
                </a:lnTo>
                <a:lnTo>
                  <a:pt x="2524" y="42"/>
                </a:lnTo>
                <a:lnTo>
                  <a:pt x="2549" y="42"/>
                </a:lnTo>
                <a:lnTo>
                  <a:pt x="2572" y="40"/>
                </a:lnTo>
                <a:lnTo>
                  <a:pt x="2595" y="40"/>
                </a:lnTo>
                <a:lnTo>
                  <a:pt x="2652" y="43"/>
                </a:lnTo>
                <a:lnTo>
                  <a:pt x="2677" y="40"/>
                </a:lnTo>
                <a:lnTo>
                  <a:pt x="2703" y="36"/>
                </a:lnTo>
                <a:lnTo>
                  <a:pt x="2723" y="33"/>
                </a:lnTo>
                <a:lnTo>
                  <a:pt x="2754" y="29"/>
                </a:lnTo>
                <a:lnTo>
                  <a:pt x="2802" y="26"/>
                </a:lnTo>
                <a:lnTo>
                  <a:pt x="2820" y="25"/>
                </a:lnTo>
                <a:lnTo>
                  <a:pt x="2845" y="24"/>
                </a:lnTo>
                <a:lnTo>
                  <a:pt x="2867" y="24"/>
                </a:lnTo>
                <a:lnTo>
                  <a:pt x="2916" y="25"/>
                </a:lnTo>
                <a:lnTo>
                  <a:pt x="2941" y="25"/>
                </a:lnTo>
                <a:lnTo>
                  <a:pt x="2967" y="24"/>
                </a:lnTo>
                <a:lnTo>
                  <a:pt x="3051" y="19"/>
                </a:lnTo>
                <a:lnTo>
                  <a:pt x="3095" y="13"/>
                </a:lnTo>
                <a:lnTo>
                  <a:pt x="3132" y="11"/>
                </a:lnTo>
                <a:lnTo>
                  <a:pt x="3181" y="10"/>
                </a:lnTo>
                <a:lnTo>
                  <a:pt x="3241" y="10"/>
                </a:lnTo>
                <a:lnTo>
                  <a:pt x="3267" y="10"/>
                </a:lnTo>
                <a:lnTo>
                  <a:pt x="3278" y="10"/>
                </a:lnTo>
                <a:lnTo>
                  <a:pt x="3299" y="11"/>
                </a:lnTo>
                <a:lnTo>
                  <a:pt x="3337" y="11"/>
                </a:lnTo>
                <a:lnTo>
                  <a:pt x="3372" y="11"/>
                </a:lnTo>
                <a:lnTo>
                  <a:pt x="3418" y="12"/>
                </a:lnTo>
                <a:lnTo>
                  <a:pt x="3441" y="15"/>
                </a:lnTo>
                <a:lnTo>
                  <a:pt x="3462" y="17"/>
                </a:lnTo>
                <a:lnTo>
                  <a:pt x="3491" y="19"/>
                </a:lnTo>
                <a:lnTo>
                  <a:pt x="3525" y="19"/>
                </a:lnTo>
                <a:lnTo>
                  <a:pt x="3565" y="17"/>
                </a:lnTo>
                <a:lnTo>
                  <a:pt x="3597" y="17"/>
                </a:lnTo>
                <a:lnTo>
                  <a:pt x="3633" y="19"/>
                </a:lnTo>
                <a:lnTo>
                  <a:pt x="3659" y="20"/>
                </a:lnTo>
                <a:lnTo>
                  <a:pt x="3677" y="20"/>
                </a:lnTo>
                <a:lnTo>
                  <a:pt x="3700" y="20"/>
                </a:lnTo>
                <a:lnTo>
                  <a:pt x="3722" y="22"/>
                </a:lnTo>
                <a:lnTo>
                  <a:pt x="3752" y="23"/>
                </a:lnTo>
                <a:lnTo>
                  <a:pt x="3787" y="22"/>
                </a:lnTo>
                <a:lnTo>
                  <a:pt x="3808" y="23"/>
                </a:lnTo>
                <a:lnTo>
                  <a:pt x="3846" y="22"/>
                </a:lnTo>
                <a:lnTo>
                  <a:pt x="3867" y="23"/>
                </a:lnTo>
                <a:lnTo>
                  <a:pt x="3898" y="23"/>
                </a:lnTo>
                <a:lnTo>
                  <a:pt x="3923" y="24"/>
                </a:lnTo>
                <a:lnTo>
                  <a:pt x="3947" y="23"/>
                </a:lnTo>
                <a:lnTo>
                  <a:pt x="3996" y="22"/>
                </a:lnTo>
                <a:lnTo>
                  <a:pt x="4025" y="20"/>
                </a:lnTo>
                <a:lnTo>
                  <a:pt x="4061" y="19"/>
                </a:lnTo>
                <a:lnTo>
                  <a:pt x="4088" y="17"/>
                </a:lnTo>
                <a:lnTo>
                  <a:pt x="4118" y="16"/>
                </a:lnTo>
                <a:lnTo>
                  <a:pt x="4147" y="15"/>
                </a:lnTo>
                <a:lnTo>
                  <a:pt x="4179" y="12"/>
                </a:lnTo>
                <a:lnTo>
                  <a:pt x="4225" y="9"/>
                </a:lnTo>
                <a:lnTo>
                  <a:pt x="4305" y="0"/>
                </a:lnTo>
              </a:path>
            </a:pathLst>
          </a:custGeom>
          <a:noFill/>
          <a:ln w="0">
            <a:solidFill>
              <a:srgbClr val="000000"/>
            </a:solidFill>
            <a:prstDash val="solid"/>
            <a:round/>
            <a:headEnd/>
            <a:tailEnd/>
          </a:ln>
        </p:spPr>
        <p:txBody>
          <a:bodyPr/>
          <a:lstStyle/>
          <a:p>
            <a:endParaRPr lang="en-GB"/>
          </a:p>
        </p:txBody>
      </p:sp>
      <p:sp>
        <p:nvSpPr>
          <p:cNvPr id="77" name="Line 2472"/>
          <p:cNvSpPr>
            <a:spLocks noChangeShapeType="1"/>
          </p:cNvSpPr>
          <p:nvPr>
            <p:custDataLst>
              <p:tags r:id="rId68"/>
            </p:custDataLst>
          </p:nvPr>
        </p:nvSpPr>
        <p:spPr bwMode="auto">
          <a:xfrm flipH="1" flipV="1">
            <a:off x="2297445" y="2488386"/>
            <a:ext cx="30994" cy="5811"/>
          </a:xfrm>
          <a:prstGeom prst="line">
            <a:avLst/>
          </a:prstGeom>
          <a:noFill/>
          <a:ln w="0">
            <a:solidFill>
              <a:srgbClr val="000000"/>
            </a:solidFill>
            <a:round/>
            <a:headEnd/>
            <a:tailEnd/>
          </a:ln>
        </p:spPr>
        <p:txBody>
          <a:bodyPr/>
          <a:lstStyle/>
          <a:p>
            <a:endParaRPr lang="en-GB"/>
          </a:p>
        </p:txBody>
      </p:sp>
      <p:sp>
        <p:nvSpPr>
          <p:cNvPr id="78" name="Freeform 2473"/>
          <p:cNvSpPr>
            <a:spLocks/>
          </p:cNvSpPr>
          <p:nvPr>
            <p:custDataLst>
              <p:tags r:id="rId69"/>
            </p:custDataLst>
          </p:nvPr>
        </p:nvSpPr>
        <p:spPr bwMode="auto">
          <a:xfrm>
            <a:off x="2442730" y="2509694"/>
            <a:ext cx="1249454" cy="25183"/>
          </a:xfrm>
          <a:custGeom>
            <a:avLst/>
            <a:gdLst/>
            <a:ahLst/>
            <a:cxnLst>
              <a:cxn ang="0">
                <a:pos x="1289" y="4"/>
              </a:cxn>
              <a:cxn ang="0">
                <a:pos x="1283" y="5"/>
              </a:cxn>
              <a:cxn ang="0">
                <a:pos x="1278" y="5"/>
              </a:cxn>
              <a:cxn ang="0">
                <a:pos x="1271" y="6"/>
              </a:cxn>
              <a:cxn ang="0">
                <a:pos x="1269" y="6"/>
              </a:cxn>
              <a:cxn ang="0">
                <a:pos x="1262" y="8"/>
              </a:cxn>
              <a:cxn ang="0">
                <a:pos x="1256" y="9"/>
              </a:cxn>
              <a:cxn ang="0">
                <a:pos x="1252" y="11"/>
              </a:cxn>
              <a:cxn ang="0">
                <a:pos x="1240" y="15"/>
              </a:cxn>
              <a:cxn ang="0">
                <a:pos x="1219" y="14"/>
              </a:cxn>
              <a:cxn ang="0">
                <a:pos x="1206" y="13"/>
              </a:cxn>
              <a:cxn ang="0">
                <a:pos x="1194" y="14"/>
              </a:cxn>
              <a:cxn ang="0">
                <a:pos x="1182" y="16"/>
              </a:cxn>
              <a:cxn ang="0">
                <a:pos x="1173" y="17"/>
              </a:cxn>
              <a:cxn ang="0">
                <a:pos x="1162" y="17"/>
              </a:cxn>
              <a:cxn ang="0">
                <a:pos x="1157" y="18"/>
              </a:cxn>
              <a:cxn ang="0">
                <a:pos x="1154" y="19"/>
              </a:cxn>
              <a:cxn ang="0">
                <a:pos x="1139" y="21"/>
              </a:cxn>
              <a:cxn ang="0">
                <a:pos x="1125" y="19"/>
              </a:cxn>
              <a:cxn ang="0">
                <a:pos x="1109" y="16"/>
              </a:cxn>
              <a:cxn ang="0">
                <a:pos x="1102" y="17"/>
              </a:cxn>
              <a:cxn ang="0">
                <a:pos x="1092" y="18"/>
              </a:cxn>
              <a:cxn ang="0">
                <a:pos x="1075" y="18"/>
              </a:cxn>
              <a:cxn ang="0">
                <a:pos x="1063" y="17"/>
              </a:cxn>
              <a:cxn ang="0">
                <a:pos x="1054" y="17"/>
              </a:cxn>
              <a:cxn ang="0">
                <a:pos x="1040" y="20"/>
              </a:cxn>
              <a:cxn ang="0">
                <a:pos x="1035" y="20"/>
              </a:cxn>
              <a:cxn ang="0">
                <a:pos x="1020" y="20"/>
              </a:cxn>
              <a:cxn ang="0">
                <a:pos x="1007" y="20"/>
              </a:cxn>
              <a:cxn ang="0">
                <a:pos x="996" y="22"/>
              </a:cxn>
              <a:cxn ang="0">
                <a:pos x="993" y="22"/>
              </a:cxn>
              <a:cxn ang="0">
                <a:pos x="968" y="22"/>
              </a:cxn>
              <a:cxn ang="0">
                <a:pos x="961" y="22"/>
              </a:cxn>
              <a:cxn ang="0">
                <a:pos x="949" y="22"/>
              </a:cxn>
              <a:cxn ang="0">
                <a:pos x="929" y="22"/>
              </a:cxn>
              <a:cxn ang="0">
                <a:pos x="911" y="24"/>
              </a:cxn>
              <a:cxn ang="0">
                <a:pos x="903" y="24"/>
              </a:cxn>
              <a:cxn ang="0">
                <a:pos x="884" y="25"/>
              </a:cxn>
              <a:cxn ang="0">
                <a:pos x="880" y="25"/>
              </a:cxn>
              <a:cxn ang="0">
                <a:pos x="868" y="25"/>
              </a:cxn>
              <a:cxn ang="0">
                <a:pos x="857" y="22"/>
              </a:cxn>
              <a:cxn ang="0">
                <a:pos x="846" y="22"/>
              </a:cxn>
              <a:cxn ang="0">
                <a:pos x="778" y="20"/>
              </a:cxn>
              <a:cxn ang="0">
                <a:pos x="761" y="20"/>
              </a:cxn>
              <a:cxn ang="0">
                <a:pos x="755" y="19"/>
              </a:cxn>
              <a:cxn ang="0">
                <a:pos x="738" y="18"/>
              </a:cxn>
              <a:cxn ang="0">
                <a:pos x="725" y="18"/>
              </a:cxn>
              <a:cxn ang="0">
                <a:pos x="673" y="18"/>
              </a:cxn>
              <a:cxn ang="0">
                <a:pos x="555" y="18"/>
              </a:cxn>
              <a:cxn ang="0">
                <a:pos x="398" y="14"/>
              </a:cxn>
              <a:cxn ang="0">
                <a:pos x="105" y="6"/>
              </a:cxn>
              <a:cxn ang="0">
                <a:pos x="98" y="6"/>
              </a:cxn>
              <a:cxn ang="0">
                <a:pos x="82" y="5"/>
              </a:cxn>
              <a:cxn ang="0">
                <a:pos x="56" y="3"/>
              </a:cxn>
              <a:cxn ang="0">
                <a:pos x="37" y="2"/>
              </a:cxn>
              <a:cxn ang="0">
                <a:pos x="33" y="2"/>
              </a:cxn>
              <a:cxn ang="0">
                <a:pos x="0" y="0"/>
              </a:cxn>
            </a:cxnLst>
            <a:rect l="0" t="0" r="r" b="b"/>
            <a:pathLst>
              <a:path w="1289" h="25">
                <a:moveTo>
                  <a:pt x="1289" y="4"/>
                </a:moveTo>
                <a:lnTo>
                  <a:pt x="1283" y="5"/>
                </a:lnTo>
                <a:lnTo>
                  <a:pt x="1278" y="5"/>
                </a:lnTo>
                <a:lnTo>
                  <a:pt x="1271" y="6"/>
                </a:lnTo>
                <a:lnTo>
                  <a:pt x="1269" y="6"/>
                </a:lnTo>
                <a:lnTo>
                  <a:pt x="1262" y="8"/>
                </a:lnTo>
                <a:lnTo>
                  <a:pt x="1256" y="9"/>
                </a:lnTo>
                <a:lnTo>
                  <a:pt x="1252" y="11"/>
                </a:lnTo>
                <a:lnTo>
                  <a:pt x="1240" y="15"/>
                </a:lnTo>
                <a:lnTo>
                  <a:pt x="1219" y="14"/>
                </a:lnTo>
                <a:lnTo>
                  <a:pt x="1206" y="13"/>
                </a:lnTo>
                <a:lnTo>
                  <a:pt x="1194" y="14"/>
                </a:lnTo>
                <a:lnTo>
                  <a:pt x="1182" y="16"/>
                </a:lnTo>
                <a:lnTo>
                  <a:pt x="1173" y="17"/>
                </a:lnTo>
                <a:lnTo>
                  <a:pt x="1162" y="17"/>
                </a:lnTo>
                <a:lnTo>
                  <a:pt x="1157" y="18"/>
                </a:lnTo>
                <a:lnTo>
                  <a:pt x="1154" y="19"/>
                </a:lnTo>
                <a:lnTo>
                  <a:pt x="1139" y="21"/>
                </a:lnTo>
                <a:lnTo>
                  <a:pt x="1125" y="19"/>
                </a:lnTo>
                <a:lnTo>
                  <a:pt x="1109" y="16"/>
                </a:lnTo>
                <a:lnTo>
                  <a:pt x="1102" y="17"/>
                </a:lnTo>
                <a:lnTo>
                  <a:pt x="1092" y="18"/>
                </a:lnTo>
                <a:lnTo>
                  <a:pt x="1075" y="18"/>
                </a:lnTo>
                <a:lnTo>
                  <a:pt x="1063" y="17"/>
                </a:lnTo>
                <a:lnTo>
                  <a:pt x="1054" y="17"/>
                </a:lnTo>
                <a:lnTo>
                  <a:pt x="1040" y="20"/>
                </a:lnTo>
                <a:lnTo>
                  <a:pt x="1035" y="20"/>
                </a:lnTo>
                <a:lnTo>
                  <a:pt x="1020" y="20"/>
                </a:lnTo>
                <a:lnTo>
                  <a:pt x="1007" y="20"/>
                </a:lnTo>
                <a:lnTo>
                  <a:pt x="996" y="22"/>
                </a:lnTo>
                <a:lnTo>
                  <a:pt x="993" y="22"/>
                </a:lnTo>
                <a:lnTo>
                  <a:pt x="968" y="22"/>
                </a:lnTo>
                <a:lnTo>
                  <a:pt x="961" y="22"/>
                </a:lnTo>
                <a:lnTo>
                  <a:pt x="949" y="22"/>
                </a:lnTo>
                <a:lnTo>
                  <a:pt x="929" y="22"/>
                </a:lnTo>
                <a:lnTo>
                  <a:pt x="911" y="24"/>
                </a:lnTo>
                <a:lnTo>
                  <a:pt x="903" y="24"/>
                </a:lnTo>
                <a:lnTo>
                  <a:pt x="884" y="25"/>
                </a:lnTo>
                <a:lnTo>
                  <a:pt x="880" y="25"/>
                </a:lnTo>
                <a:lnTo>
                  <a:pt x="868" y="25"/>
                </a:lnTo>
                <a:lnTo>
                  <a:pt x="857" y="22"/>
                </a:lnTo>
                <a:lnTo>
                  <a:pt x="846" y="22"/>
                </a:lnTo>
                <a:lnTo>
                  <a:pt x="778" y="20"/>
                </a:lnTo>
                <a:lnTo>
                  <a:pt x="761" y="20"/>
                </a:lnTo>
                <a:lnTo>
                  <a:pt x="755" y="19"/>
                </a:lnTo>
                <a:lnTo>
                  <a:pt x="738" y="18"/>
                </a:lnTo>
                <a:lnTo>
                  <a:pt x="725" y="18"/>
                </a:lnTo>
                <a:lnTo>
                  <a:pt x="673" y="18"/>
                </a:lnTo>
                <a:lnTo>
                  <a:pt x="555" y="18"/>
                </a:lnTo>
                <a:lnTo>
                  <a:pt x="398" y="14"/>
                </a:lnTo>
                <a:lnTo>
                  <a:pt x="105" y="6"/>
                </a:lnTo>
                <a:lnTo>
                  <a:pt x="98" y="6"/>
                </a:lnTo>
                <a:lnTo>
                  <a:pt x="82" y="5"/>
                </a:lnTo>
                <a:lnTo>
                  <a:pt x="56" y="3"/>
                </a:lnTo>
                <a:lnTo>
                  <a:pt x="37" y="2"/>
                </a:lnTo>
                <a:lnTo>
                  <a:pt x="33" y="2"/>
                </a:lnTo>
                <a:lnTo>
                  <a:pt x="0" y="0"/>
                </a:lnTo>
              </a:path>
            </a:pathLst>
          </a:custGeom>
          <a:noFill/>
          <a:ln w="0">
            <a:solidFill>
              <a:srgbClr val="000000"/>
            </a:solidFill>
            <a:prstDash val="solid"/>
            <a:round/>
            <a:headEnd/>
            <a:tailEnd/>
          </a:ln>
        </p:spPr>
        <p:txBody>
          <a:bodyPr/>
          <a:lstStyle/>
          <a:p>
            <a:endParaRPr lang="en-GB"/>
          </a:p>
        </p:txBody>
      </p:sp>
      <p:sp>
        <p:nvSpPr>
          <p:cNvPr id="79" name="Line 2474"/>
          <p:cNvSpPr>
            <a:spLocks noChangeShapeType="1"/>
          </p:cNvSpPr>
          <p:nvPr>
            <p:custDataLst>
              <p:tags r:id="rId70"/>
            </p:custDataLst>
          </p:nvPr>
        </p:nvSpPr>
        <p:spPr bwMode="auto">
          <a:xfrm flipH="1" flipV="1">
            <a:off x="2429170" y="2507758"/>
            <a:ext cx="13559" cy="1937"/>
          </a:xfrm>
          <a:prstGeom prst="line">
            <a:avLst/>
          </a:prstGeom>
          <a:noFill/>
          <a:ln w="0">
            <a:solidFill>
              <a:srgbClr val="000000"/>
            </a:solidFill>
            <a:round/>
            <a:headEnd/>
            <a:tailEnd/>
          </a:ln>
        </p:spPr>
        <p:txBody>
          <a:bodyPr/>
          <a:lstStyle/>
          <a:p>
            <a:endParaRPr lang="en-GB"/>
          </a:p>
        </p:txBody>
      </p:sp>
      <p:sp>
        <p:nvSpPr>
          <p:cNvPr id="80" name="Freeform 2475"/>
          <p:cNvSpPr>
            <a:spLocks/>
          </p:cNvSpPr>
          <p:nvPr>
            <p:custDataLst>
              <p:tags r:id="rId71"/>
            </p:custDataLst>
          </p:nvPr>
        </p:nvSpPr>
        <p:spPr bwMode="auto">
          <a:xfrm>
            <a:off x="2400113" y="2492261"/>
            <a:ext cx="3684434" cy="34868"/>
          </a:xfrm>
          <a:custGeom>
            <a:avLst/>
            <a:gdLst/>
            <a:ahLst/>
            <a:cxnLst>
              <a:cxn ang="0">
                <a:pos x="3770" y="14"/>
              </a:cxn>
              <a:cxn ang="0">
                <a:pos x="3713" y="15"/>
              </a:cxn>
              <a:cxn ang="0">
                <a:pos x="3648" y="14"/>
              </a:cxn>
              <a:cxn ang="0">
                <a:pos x="3601" y="13"/>
              </a:cxn>
              <a:cxn ang="0">
                <a:pos x="3540" y="12"/>
              </a:cxn>
              <a:cxn ang="0">
                <a:pos x="3491" y="10"/>
              </a:cxn>
              <a:cxn ang="0">
                <a:pos x="3417" y="12"/>
              </a:cxn>
              <a:cxn ang="0">
                <a:pos x="3344" y="6"/>
              </a:cxn>
              <a:cxn ang="0">
                <a:pos x="3225" y="3"/>
              </a:cxn>
              <a:cxn ang="0">
                <a:pos x="3167" y="2"/>
              </a:cxn>
              <a:cxn ang="0">
                <a:pos x="3091" y="2"/>
              </a:cxn>
              <a:cxn ang="0">
                <a:pos x="3042" y="3"/>
              </a:cxn>
              <a:cxn ang="0">
                <a:pos x="2977" y="12"/>
              </a:cxn>
              <a:cxn ang="0">
                <a:pos x="2842" y="18"/>
              </a:cxn>
              <a:cxn ang="0">
                <a:pos x="2746" y="18"/>
              </a:cxn>
              <a:cxn ang="0">
                <a:pos x="2712" y="21"/>
              </a:cxn>
              <a:cxn ang="0">
                <a:pos x="2649" y="26"/>
              </a:cxn>
              <a:cxn ang="0">
                <a:pos x="2578" y="36"/>
              </a:cxn>
              <a:cxn ang="0">
                <a:pos x="2493" y="34"/>
              </a:cxn>
              <a:cxn ang="0">
                <a:pos x="2450" y="35"/>
              </a:cxn>
              <a:cxn ang="0">
                <a:pos x="2369" y="32"/>
              </a:cxn>
              <a:cxn ang="0">
                <a:pos x="2281" y="28"/>
              </a:cxn>
              <a:cxn ang="0">
                <a:pos x="2219" y="26"/>
              </a:cxn>
              <a:cxn ang="0">
                <a:pos x="2134" y="24"/>
              </a:cxn>
              <a:cxn ang="0">
                <a:pos x="2035" y="23"/>
              </a:cxn>
              <a:cxn ang="0">
                <a:pos x="1975" y="23"/>
              </a:cxn>
              <a:cxn ang="0">
                <a:pos x="1914" y="22"/>
              </a:cxn>
              <a:cxn ang="0">
                <a:pos x="1860" y="19"/>
              </a:cxn>
              <a:cxn ang="0">
                <a:pos x="1787" y="18"/>
              </a:cxn>
              <a:cxn ang="0">
                <a:pos x="1743" y="20"/>
              </a:cxn>
              <a:cxn ang="0">
                <a:pos x="1711" y="21"/>
              </a:cxn>
              <a:cxn ang="0">
                <a:pos x="1689" y="23"/>
              </a:cxn>
              <a:cxn ang="0">
                <a:pos x="1660" y="23"/>
              </a:cxn>
              <a:cxn ang="0">
                <a:pos x="1611" y="23"/>
              </a:cxn>
              <a:cxn ang="0">
                <a:pos x="1568" y="21"/>
              </a:cxn>
              <a:cxn ang="0">
                <a:pos x="1511" y="21"/>
              </a:cxn>
              <a:cxn ang="0">
                <a:pos x="1470" y="19"/>
              </a:cxn>
              <a:cxn ang="0">
                <a:pos x="1421" y="14"/>
              </a:cxn>
              <a:cxn ang="0">
                <a:pos x="1369" y="9"/>
              </a:cxn>
              <a:cxn ang="0">
                <a:pos x="1316" y="14"/>
              </a:cxn>
              <a:cxn ang="0">
                <a:pos x="1139" y="10"/>
              </a:cxn>
              <a:cxn ang="0">
                <a:pos x="1094" y="9"/>
              </a:cxn>
              <a:cxn ang="0">
                <a:pos x="1041" y="10"/>
              </a:cxn>
              <a:cxn ang="0">
                <a:pos x="956" y="11"/>
              </a:cxn>
              <a:cxn ang="0">
                <a:pos x="892" y="8"/>
              </a:cxn>
              <a:cxn ang="0">
                <a:pos x="858" y="5"/>
              </a:cxn>
              <a:cxn ang="0">
                <a:pos x="823" y="0"/>
              </a:cxn>
              <a:cxn ang="0">
                <a:pos x="734" y="2"/>
              </a:cxn>
              <a:cxn ang="0">
                <a:pos x="613" y="12"/>
              </a:cxn>
              <a:cxn ang="0">
                <a:pos x="30" y="13"/>
              </a:cxn>
            </a:cxnLst>
            <a:rect l="0" t="0" r="r" b="b"/>
            <a:pathLst>
              <a:path w="3805" h="36">
                <a:moveTo>
                  <a:pt x="3805" y="15"/>
                </a:moveTo>
                <a:lnTo>
                  <a:pt x="3793" y="15"/>
                </a:lnTo>
                <a:lnTo>
                  <a:pt x="3770" y="14"/>
                </a:lnTo>
                <a:lnTo>
                  <a:pt x="3753" y="15"/>
                </a:lnTo>
                <a:lnTo>
                  <a:pt x="3734" y="15"/>
                </a:lnTo>
                <a:lnTo>
                  <a:pt x="3713" y="15"/>
                </a:lnTo>
                <a:lnTo>
                  <a:pt x="3678" y="15"/>
                </a:lnTo>
                <a:lnTo>
                  <a:pt x="3668" y="14"/>
                </a:lnTo>
                <a:lnTo>
                  <a:pt x="3648" y="14"/>
                </a:lnTo>
                <a:lnTo>
                  <a:pt x="3626" y="13"/>
                </a:lnTo>
                <a:lnTo>
                  <a:pt x="3603" y="13"/>
                </a:lnTo>
                <a:lnTo>
                  <a:pt x="3601" y="13"/>
                </a:lnTo>
                <a:lnTo>
                  <a:pt x="3585" y="13"/>
                </a:lnTo>
                <a:lnTo>
                  <a:pt x="3559" y="12"/>
                </a:lnTo>
                <a:lnTo>
                  <a:pt x="3540" y="12"/>
                </a:lnTo>
                <a:lnTo>
                  <a:pt x="3523" y="10"/>
                </a:lnTo>
                <a:lnTo>
                  <a:pt x="3511" y="10"/>
                </a:lnTo>
                <a:lnTo>
                  <a:pt x="3491" y="10"/>
                </a:lnTo>
                <a:lnTo>
                  <a:pt x="3472" y="10"/>
                </a:lnTo>
                <a:lnTo>
                  <a:pt x="3451" y="12"/>
                </a:lnTo>
                <a:lnTo>
                  <a:pt x="3417" y="12"/>
                </a:lnTo>
                <a:lnTo>
                  <a:pt x="3388" y="10"/>
                </a:lnTo>
                <a:lnTo>
                  <a:pt x="3367" y="8"/>
                </a:lnTo>
                <a:lnTo>
                  <a:pt x="3344" y="6"/>
                </a:lnTo>
                <a:lnTo>
                  <a:pt x="3298" y="3"/>
                </a:lnTo>
                <a:lnTo>
                  <a:pt x="3263" y="3"/>
                </a:lnTo>
                <a:lnTo>
                  <a:pt x="3225" y="3"/>
                </a:lnTo>
                <a:lnTo>
                  <a:pt x="3204" y="3"/>
                </a:lnTo>
                <a:lnTo>
                  <a:pt x="3193" y="2"/>
                </a:lnTo>
                <a:lnTo>
                  <a:pt x="3167" y="2"/>
                </a:lnTo>
                <a:lnTo>
                  <a:pt x="3147" y="3"/>
                </a:lnTo>
                <a:lnTo>
                  <a:pt x="3107" y="2"/>
                </a:lnTo>
                <a:lnTo>
                  <a:pt x="3091" y="2"/>
                </a:lnTo>
                <a:lnTo>
                  <a:pt x="3058" y="3"/>
                </a:lnTo>
                <a:lnTo>
                  <a:pt x="3060" y="3"/>
                </a:lnTo>
                <a:lnTo>
                  <a:pt x="3042" y="3"/>
                </a:lnTo>
                <a:lnTo>
                  <a:pt x="3021" y="6"/>
                </a:lnTo>
                <a:lnTo>
                  <a:pt x="3008" y="8"/>
                </a:lnTo>
                <a:lnTo>
                  <a:pt x="2977" y="12"/>
                </a:lnTo>
                <a:lnTo>
                  <a:pt x="2893" y="16"/>
                </a:lnTo>
                <a:lnTo>
                  <a:pt x="2867" y="18"/>
                </a:lnTo>
                <a:lnTo>
                  <a:pt x="2842" y="18"/>
                </a:lnTo>
                <a:lnTo>
                  <a:pt x="2793" y="16"/>
                </a:lnTo>
                <a:lnTo>
                  <a:pt x="2771" y="16"/>
                </a:lnTo>
                <a:lnTo>
                  <a:pt x="2746" y="18"/>
                </a:lnTo>
                <a:lnTo>
                  <a:pt x="2732" y="19"/>
                </a:lnTo>
                <a:lnTo>
                  <a:pt x="2728" y="19"/>
                </a:lnTo>
                <a:lnTo>
                  <a:pt x="2712" y="21"/>
                </a:lnTo>
                <a:lnTo>
                  <a:pt x="2680" y="22"/>
                </a:lnTo>
                <a:lnTo>
                  <a:pt x="2667" y="24"/>
                </a:lnTo>
                <a:lnTo>
                  <a:pt x="2649" y="26"/>
                </a:lnTo>
                <a:lnTo>
                  <a:pt x="2629" y="28"/>
                </a:lnTo>
                <a:lnTo>
                  <a:pt x="2603" y="33"/>
                </a:lnTo>
                <a:lnTo>
                  <a:pt x="2578" y="36"/>
                </a:lnTo>
                <a:lnTo>
                  <a:pt x="2521" y="33"/>
                </a:lnTo>
                <a:lnTo>
                  <a:pt x="2498" y="33"/>
                </a:lnTo>
                <a:lnTo>
                  <a:pt x="2493" y="34"/>
                </a:lnTo>
                <a:lnTo>
                  <a:pt x="2485" y="34"/>
                </a:lnTo>
                <a:lnTo>
                  <a:pt x="2475" y="35"/>
                </a:lnTo>
                <a:lnTo>
                  <a:pt x="2450" y="35"/>
                </a:lnTo>
                <a:lnTo>
                  <a:pt x="2422" y="34"/>
                </a:lnTo>
                <a:lnTo>
                  <a:pt x="2397" y="36"/>
                </a:lnTo>
                <a:lnTo>
                  <a:pt x="2369" y="32"/>
                </a:lnTo>
                <a:lnTo>
                  <a:pt x="2337" y="31"/>
                </a:lnTo>
                <a:lnTo>
                  <a:pt x="2308" y="30"/>
                </a:lnTo>
                <a:lnTo>
                  <a:pt x="2281" y="28"/>
                </a:lnTo>
                <a:lnTo>
                  <a:pt x="2255" y="27"/>
                </a:lnTo>
                <a:lnTo>
                  <a:pt x="2242" y="27"/>
                </a:lnTo>
                <a:lnTo>
                  <a:pt x="2219" y="26"/>
                </a:lnTo>
                <a:lnTo>
                  <a:pt x="2180" y="25"/>
                </a:lnTo>
                <a:lnTo>
                  <a:pt x="2157" y="23"/>
                </a:lnTo>
                <a:lnTo>
                  <a:pt x="2134" y="24"/>
                </a:lnTo>
                <a:lnTo>
                  <a:pt x="2092" y="24"/>
                </a:lnTo>
                <a:lnTo>
                  <a:pt x="2063" y="23"/>
                </a:lnTo>
                <a:lnTo>
                  <a:pt x="2035" y="23"/>
                </a:lnTo>
                <a:lnTo>
                  <a:pt x="2019" y="23"/>
                </a:lnTo>
                <a:lnTo>
                  <a:pt x="1997" y="23"/>
                </a:lnTo>
                <a:lnTo>
                  <a:pt x="1975" y="23"/>
                </a:lnTo>
                <a:lnTo>
                  <a:pt x="1943" y="22"/>
                </a:lnTo>
                <a:lnTo>
                  <a:pt x="1931" y="21"/>
                </a:lnTo>
                <a:lnTo>
                  <a:pt x="1914" y="22"/>
                </a:lnTo>
                <a:lnTo>
                  <a:pt x="1896" y="21"/>
                </a:lnTo>
                <a:lnTo>
                  <a:pt x="1881" y="20"/>
                </a:lnTo>
                <a:lnTo>
                  <a:pt x="1860" y="19"/>
                </a:lnTo>
                <a:lnTo>
                  <a:pt x="1820" y="16"/>
                </a:lnTo>
                <a:lnTo>
                  <a:pt x="1807" y="16"/>
                </a:lnTo>
                <a:lnTo>
                  <a:pt x="1787" y="18"/>
                </a:lnTo>
                <a:lnTo>
                  <a:pt x="1773" y="19"/>
                </a:lnTo>
                <a:lnTo>
                  <a:pt x="1756" y="20"/>
                </a:lnTo>
                <a:lnTo>
                  <a:pt x="1743" y="20"/>
                </a:lnTo>
                <a:lnTo>
                  <a:pt x="1731" y="21"/>
                </a:lnTo>
                <a:lnTo>
                  <a:pt x="1722" y="21"/>
                </a:lnTo>
                <a:lnTo>
                  <a:pt x="1711" y="21"/>
                </a:lnTo>
                <a:lnTo>
                  <a:pt x="1704" y="22"/>
                </a:lnTo>
                <a:lnTo>
                  <a:pt x="1700" y="22"/>
                </a:lnTo>
                <a:lnTo>
                  <a:pt x="1689" y="23"/>
                </a:lnTo>
                <a:lnTo>
                  <a:pt x="1676" y="23"/>
                </a:lnTo>
                <a:lnTo>
                  <a:pt x="1662" y="23"/>
                </a:lnTo>
                <a:lnTo>
                  <a:pt x="1660" y="23"/>
                </a:lnTo>
                <a:lnTo>
                  <a:pt x="1635" y="24"/>
                </a:lnTo>
                <a:lnTo>
                  <a:pt x="1621" y="22"/>
                </a:lnTo>
                <a:lnTo>
                  <a:pt x="1611" y="23"/>
                </a:lnTo>
                <a:lnTo>
                  <a:pt x="1597" y="25"/>
                </a:lnTo>
                <a:lnTo>
                  <a:pt x="1580" y="23"/>
                </a:lnTo>
                <a:lnTo>
                  <a:pt x="1568" y="21"/>
                </a:lnTo>
                <a:lnTo>
                  <a:pt x="1538" y="23"/>
                </a:lnTo>
                <a:lnTo>
                  <a:pt x="1527" y="21"/>
                </a:lnTo>
                <a:lnTo>
                  <a:pt x="1511" y="21"/>
                </a:lnTo>
                <a:lnTo>
                  <a:pt x="1499" y="20"/>
                </a:lnTo>
                <a:lnTo>
                  <a:pt x="1485" y="21"/>
                </a:lnTo>
                <a:lnTo>
                  <a:pt x="1470" y="19"/>
                </a:lnTo>
                <a:lnTo>
                  <a:pt x="1451" y="16"/>
                </a:lnTo>
                <a:lnTo>
                  <a:pt x="1429" y="15"/>
                </a:lnTo>
                <a:lnTo>
                  <a:pt x="1421" y="14"/>
                </a:lnTo>
                <a:lnTo>
                  <a:pt x="1413" y="13"/>
                </a:lnTo>
                <a:lnTo>
                  <a:pt x="1382" y="11"/>
                </a:lnTo>
                <a:lnTo>
                  <a:pt x="1369" y="9"/>
                </a:lnTo>
                <a:lnTo>
                  <a:pt x="1349" y="10"/>
                </a:lnTo>
                <a:lnTo>
                  <a:pt x="1336" y="12"/>
                </a:lnTo>
                <a:lnTo>
                  <a:pt x="1316" y="14"/>
                </a:lnTo>
                <a:lnTo>
                  <a:pt x="1279" y="13"/>
                </a:lnTo>
                <a:lnTo>
                  <a:pt x="1237" y="10"/>
                </a:lnTo>
                <a:lnTo>
                  <a:pt x="1139" y="10"/>
                </a:lnTo>
                <a:lnTo>
                  <a:pt x="1109" y="10"/>
                </a:lnTo>
                <a:lnTo>
                  <a:pt x="1099" y="9"/>
                </a:lnTo>
                <a:lnTo>
                  <a:pt x="1094" y="9"/>
                </a:lnTo>
                <a:lnTo>
                  <a:pt x="1088" y="8"/>
                </a:lnTo>
                <a:lnTo>
                  <a:pt x="1052" y="9"/>
                </a:lnTo>
                <a:lnTo>
                  <a:pt x="1041" y="10"/>
                </a:lnTo>
                <a:lnTo>
                  <a:pt x="1023" y="11"/>
                </a:lnTo>
                <a:lnTo>
                  <a:pt x="989" y="9"/>
                </a:lnTo>
                <a:lnTo>
                  <a:pt x="956" y="11"/>
                </a:lnTo>
                <a:lnTo>
                  <a:pt x="940" y="10"/>
                </a:lnTo>
                <a:lnTo>
                  <a:pt x="930" y="10"/>
                </a:lnTo>
                <a:lnTo>
                  <a:pt x="892" y="8"/>
                </a:lnTo>
                <a:lnTo>
                  <a:pt x="879" y="8"/>
                </a:lnTo>
                <a:lnTo>
                  <a:pt x="869" y="7"/>
                </a:lnTo>
                <a:lnTo>
                  <a:pt x="858" y="5"/>
                </a:lnTo>
                <a:lnTo>
                  <a:pt x="844" y="3"/>
                </a:lnTo>
                <a:lnTo>
                  <a:pt x="840" y="3"/>
                </a:lnTo>
                <a:lnTo>
                  <a:pt x="823" y="0"/>
                </a:lnTo>
                <a:lnTo>
                  <a:pt x="783" y="1"/>
                </a:lnTo>
                <a:lnTo>
                  <a:pt x="770" y="1"/>
                </a:lnTo>
                <a:lnTo>
                  <a:pt x="734" y="2"/>
                </a:lnTo>
                <a:lnTo>
                  <a:pt x="723" y="2"/>
                </a:lnTo>
                <a:lnTo>
                  <a:pt x="717" y="2"/>
                </a:lnTo>
                <a:lnTo>
                  <a:pt x="613" y="12"/>
                </a:lnTo>
                <a:lnTo>
                  <a:pt x="431" y="16"/>
                </a:lnTo>
                <a:lnTo>
                  <a:pt x="368" y="19"/>
                </a:lnTo>
                <a:lnTo>
                  <a:pt x="30" y="13"/>
                </a:lnTo>
                <a:lnTo>
                  <a:pt x="0" y="12"/>
                </a:lnTo>
              </a:path>
            </a:pathLst>
          </a:custGeom>
          <a:noFill/>
          <a:ln w="0">
            <a:solidFill>
              <a:srgbClr val="000000"/>
            </a:solidFill>
            <a:prstDash val="solid"/>
            <a:round/>
            <a:headEnd/>
            <a:tailEnd/>
          </a:ln>
        </p:spPr>
        <p:txBody>
          <a:bodyPr/>
          <a:lstStyle/>
          <a:p>
            <a:endParaRPr lang="en-GB"/>
          </a:p>
        </p:txBody>
      </p:sp>
      <p:sp>
        <p:nvSpPr>
          <p:cNvPr id="81" name="Line 2476"/>
          <p:cNvSpPr>
            <a:spLocks noChangeShapeType="1"/>
          </p:cNvSpPr>
          <p:nvPr>
            <p:custDataLst>
              <p:tags r:id="rId72"/>
            </p:custDataLst>
          </p:nvPr>
        </p:nvSpPr>
        <p:spPr bwMode="auto">
          <a:xfrm flipH="1">
            <a:off x="2400113" y="2503884"/>
            <a:ext cx="1938" cy="1937"/>
          </a:xfrm>
          <a:prstGeom prst="line">
            <a:avLst/>
          </a:prstGeom>
          <a:noFill/>
          <a:ln w="0">
            <a:solidFill>
              <a:srgbClr val="000000"/>
            </a:solidFill>
            <a:round/>
            <a:headEnd/>
            <a:tailEnd/>
          </a:ln>
        </p:spPr>
        <p:txBody>
          <a:bodyPr/>
          <a:lstStyle/>
          <a:p>
            <a:endParaRPr lang="en-GB"/>
          </a:p>
        </p:txBody>
      </p:sp>
      <p:sp>
        <p:nvSpPr>
          <p:cNvPr id="82" name="Freeform 2477"/>
          <p:cNvSpPr>
            <a:spLocks/>
          </p:cNvSpPr>
          <p:nvPr>
            <p:custDataLst>
              <p:tags r:id="rId73"/>
            </p:custDataLst>
          </p:nvPr>
        </p:nvSpPr>
        <p:spPr bwMode="auto">
          <a:xfrm>
            <a:off x="2365244" y="2469015"/>
            <a:ext cx="4116416" cy="38743"/>
          </a:xfrm>
          <a:custGeom>
            <a:avLst/>
            <a:gdLst/>
            <a:ahLst/>
            <a:cxnLst>
              <a:cxn ang="0">
                <a:pos x="4140" y="10"/>
              </a:cxn>
              <a:cxn ang="0">
                <a:pos x="4049" y="15"/>
              </a:cxn>
              <a:cxn ang="0">
                <a:pos x="3957" y="19"/>
              </a:cxn>
              <a:cxn ang="0">
                <a:pos x="3859" y="21"/>
              </a:cxn>
              <a:cxn ang="0">
                <a:pos x="3769" y="21"/>
              </a:cxn>
              <a:cxn ang="0">
                <a:pos x="3683" y="20"/>
              </a:cxn>
              <a:cxn ang="0">
                <a:pos x="3620" y="18"/>
              </a:cxn>
              <a:cxn ang="0">
                <a:pos x="3526" y="15"/>
              </a:cxn>
              <a:cxn ang="0">
                <a:pos x="3423" y="15"/>
              </a:cxn>
              <a:cxn ang="0">
                <a:pos x="3333" y="9"/>
              </a:cxn>
              <a:cxn ang="0">
                <a:pos x="3239" y="8"/>
              </a:cxn>
              <a:cxn ang="0">
                <a:pos x="3142" y="8"/>
              </a:cxn>
              <a:cxn ang="0">
                <a:pos x="3012" y="18"/>
              </a:cxn>
              <a:cxn ang="0">
                <a:pos x="2877" y="23"/>
              </a:cxn>
              <a:cxn ang="0">
                <a:pos x="2781" y="23"/>
              </a:cxn>
              <a:cxn ang="0">
                <a:pos x="2684" y="32"/>
              </a:cxn>
              <a:cxn ang="0">
                <a:pos x="2613" y="41"/>
              </a:cxn>
              <a:cxn ang="0">
                <a:pos x="2510" y="40"/>
              </a:cxn>
              <a:cxn ang="0">
                <a:pos x="2432" y="41"/>
              </a:cxn>
              <a:cxn ang="0">
                <a:pos x="2343" y="34"/>
              </a:cxn>
              <a:cxn ang="0">
                <a:pos x="2254" y="32"/>
              </a:cxn>
              <a:cxn ang="0">
                <a:pos x="2127" y="30"/>
              </a:cxn>
              <a:cxn ang="0">
                <a:pos x="2032" y="28"/>
              </a:cxn>
              <a:cxn ang="0">
                <a:pos x="1949" y="27"/>
              </a:cxn>
              <a:cxn ang="0">
                <a:pos x="1842" y="22"/>
              </a:cxn>
              <a:cxn ang="0">
                <a:pos x="1757" y="26"/>
              </a:cxn>
              <a:cxn ang="0">
                <a:pos x="1695" y="28"/>
              </a:cxn>
              <a:cxn ang="0">
                <a:pos x="1603" y="26"/>
              </a:cxn>
              <a:cxn ang="0">
                <a:pos x="1520" y="25"/>
              </a:cxn>
              <a:cxn ang="0">
                <a:pos x="1437" y="19"/>
              </a:cxn>
              <a:cxn ang="0">
                <a:pos x="1396" y="22"/>
              </a:cxn>
              <a:cxn ang="0">
                <a:pos x="1324" y="25"/>
              </a:cxn>
              <a:cxn ang="0">
                <a:pos x="1213" y="17"/>
              </a:cxn>
              <a:cxn ang="0">
                <a:pos x="1134" y="14"/>
              </a:cxn>
              <a:cxn ang="0">
                <a:pos x="1087" y="14"/>
              </a:cxn>
              <a:cxn ang="0">
                <a:pos x="1024" y="14"/>
              </a:cxn>
              <a:cxn ang="0">
                <a:pos x="964" y="14"/>
              </a:cxn>
              <a:cxn ang="0">
                <a:pos x="904" y="12"/>
              </a:cxn>
              <a:cxn ang="0">
                <a:pos x="875" y="8"/>
              </a:cxn>
              <a:cxn ang="0">
                <a:pos x="805" y="7"/>
              </a:cxn>
              <a:cxn ang="0">
                <a:pos x="752" y="8"/>
              </a:cxn>
              <a:cxn ang="0">
                <a:pos x="170" y="31"/>
              </a:cxn>
              <a:cxn ang="0">
                <a:pos x="16" y="32"/>
              </a:cxn>
            </a:cxnLst>
            <a:rect l="0" t="0" r="r" b="b"/>
            <a:pathLst>
              <a:path w="4249" h="41">
                <a:moveTo>
                  <a:pt x="4249" y="0"/>
                </a:moveTo>
                <a:lnTo>
                  <a:pt x="4186" y="7"/>
                </a:lnTo>
                <a:lnTo>
                  <a:pt x="4140" y="10"/>
                </a:lnTo>
                <a:lnTo>
                  <a:pt x="4108" y="13"/>
                </a:lnTo>
                <a:lnTo>
                  <a:pt x="4079" y="14"/>
                </a:lnTo>
                <a:lnTo>
                  <a:pt x="4049" y="15"/>
                </a:lnTo>
                <a:lnTo>
                  <a:pt x="4022" y="18"/>
                </a:lnTo>
                <a:lnTo>
                  <a:pt x="3986" y="19"/>
                </a:lnTo>
                <a:lnTo>
                  <a:pt x="3957" y="19"/>
                </a:lnTo>
                <a:lnTo>
                  <a:pt x="3908" y="21"/>
                </a:lnTo>
                <a:lnTo>
                  <a:pt x="3884" y="22"/>
                </a:lnTo>
                <a:lnTo>
                  <a:pt x="3859" y="21"/>
                </a:lnTo>
                <a:lnTo>
                  <a:pt x="3828" y="20"/>
                </a:lnTo>
                <a:lnTo>
                  <a:pt x="3807" y="20"/>
                </a:lnTo>
                <a:lnTo>
                  <a:pt x="3769" y="21"/>
                </a:lnTo>
                <a:lnTo>
                  <a:pt x="3748" y="20"/>
                </a:lnTo>
                <a:lnTo>
                  <a:pt x="3713" y="21"/>
                </a:lnTo>
                <a:lnTo>
                  <a:pt x="3683" y="20"/>
                </a:lnTo>
                <a:lnTo>
                  <a:pt x="3661" y="19"/>
                </a:lnTo>
                <a:lnTo>
                  <a:pt x="3638" y="19"/>
                </a:lnTo>
                <a:lnTo>
                  <a:pt x="3620" y="18"/>
                </a:lnTo>
                <a:lnTo>
                  <a:pt x="3594" y="18"/>
                </a:lnTo>
                <a:lnTo>
                  <a:pt x="3558" y="15"/>
                </a:lnTo>
                <a:lnTo>
                  <a:pt x="3526" y="15"/>
                </a:lnTo>
                <a:lnTo>
                  <a:pt x="3486" y="18"/>
                </a:lnTo>
                <a:lnTo>
                  <a:pt x="3452" y="18"/>
                </a:lnTo>
                <a:lnTo>
                  <a:pt x="3423" y="15"/>
                </a:lnTo>
                <a:lnTo>
                  <a:pt x="3402" y="13"/>
                </a:lnTo>
                <a:lnTo>
                  <a:pt x="3379" y="10"/>
                </a:lnTo>
                <a:lnTo>
                  <a:pt x="3333" y="9"/>
                </a:lnTo>
                <a:lnTo>
                  <a:pt x="3298" y="9"/>
                </a:lnTo>
                <a:lnTo>
                  <a:pt x="3260" y="9"/>
                </a:lnTo>
                <a:lnTo>
                  <a:pt x="3239" y="8"/>
                </a:lnTo>
                <a:lnTo>
                  <a:pt x="3228" y="8"/>
                </a:lnTo>
                <a:lnTo>
                  <a:pt x="3202" y="8"/>
                </a:lnTo>
                <a:lnTo>
                  <a:pt x="3142" y="8"/>
                </a:lnTo>
                <a:lnTo>
                  <a:pt x="3093" y="9"/>
                </a:lnTo>
                <a:lnTo>
                  <a:pt x="3056" y="10"/>
                </a:lnTo>
                <a:lnTo>
                  <a:pt x="3012" y="18"/>
                </a:lnTo>
                <a:lnTo>
                  <a:pt x="2928" y="22"/>
                </a:lnTo>
                <a:lnTo>
                  <a:pt x="2902" y="23"/>
                </a:lnTo>
                <a:lnTo>
                  <a:pt x="2877" y="23"/>
                </a:lnTo>
                <a:lnTo>
                  <a:pt x="2828" y="22"/>
                </a:lnTo>
                <a:lnTo>
                  <a:pt x="2806" y="22"/>
                </a:lnTo>
                <a:lnTo>
                  <a:pt x="2781" y="23"/>
                </a:lnTo>
                <a:lnTo>
                  <a:pt x="2763" y="24"/>
                </a:lnTo>
                <a:lnTo>
                  <a:pt x="2715" y="26"/>
                </a:lnTo>
                <a:lnTo>
                  <a:pt x="2684" y="32"/>
                </a:lnTo>
                <a:lnTo>
                  <a:pt x="2664" y="33"/>
                </a:lnTo>
                <a:lnTo>
                  <a:pt x="2638" y="38"/>
                </a:lnTo>
                <a:lnTo>
                  <a:pt x="2613" y="41"/>
                </a:lnTo>
                <a:lnTo>
                  <a:pt x="2556" y="38"/>
                </a:lnTo>
                <a:lnTo>
                  <a:pt x="2533" y="38"/>
                </a:lnTo>
                <a:lnTo>
                  <a:pt x="2510" y="40"/>
                </a:lnTo>
                <a:lnTo>
                  <a:pt x="2485" y="40"/>
                </a:lnTo>
                <a:lnTo>
                  <a:pt x="2457" y="39"/>
                </a:lnTo>
                <a:lnTo>
                  <a:pt x="2432" y="41"/>
                </a:lnTo>
                <a:lnTo>
                  <a:pt x="2404" y="37"/>
                </a:lnTo>
                <a:lnTo>
                  <a:pt x="2372" y="36"/>
                </a:lnTo>
                <a:lnTo>
                  <a:pt x="2343" y="34"/>
                </a:lnTo>
                <a:lnTo>
                  <a:pt x="2316" y="33"/>
                </a:lnTo>
                <a:lnTo>
                  <a:pt x="2290" y="33"/>
                </a:lnTo>
                <a:lnTo>
                  <a:pt x="2254" y="32"/>
                </a:lnTo>
                <a:lnTo>
                  <a:pt x="2197" y="28"/>
                </a:lnTo>
                <a:lnTo>
                  <a:pt x="2169" y="30"/>
                </a:lnTo>
                <a:lnTo>
                  <a:pt x="2127" y="30"/>
                </a:lnTo>
                <a:lnTo>
                  <a:pt x="2098" y="28"/>
                </a:lnTo>
                <a:lnTo>
                  <a:pt x="2054" y="28"/>
                </a:lnTo>
                <a:lnTo>
                  <a:pt x="2032" y="28"/>
                </a:lnTo>
                <a:lnTo>
                  <a:pt x="2010" y="27"/>
                </a:lnTo>
                <a:lnTo>
                  <a:pt x="1978" y="26"/>
                </a:lnTo>
                <a:lnTo>
                  <a:pt x="1949" y="27"/>
                </a:lnTo>
                <a:lnTo>
                  <a:pt x="1916" y="25"/>
                </a:lnTo>
                <a:lnTo>
                  <a:pt x="1895" y="24"/>
                </a:lnTo>
                <a:lnTo>
                  <a:pt x="1842" y="22"/>
                </a:lnTo>
                <a:lnTo>
                  <a:pt x="1808" y="24"/>
                </a:lnTo>
                <a:lnTo>
                  <a:pt x="1778" y="25"/>
                </a:lnTo>
                <a:lnTo>
                  <a:pt x="1757" y="26"/>
                </a:lnTo>
                <a:lnTo>
                  <a:pt x="1739" y="26"/>
                </a:lnTo>
                <a:lnTo>
                  <a:pt x="1724" y="27"/>
                </a:lnTo>
                <a:lnTo>
                  <a:pt x="1695" y="28"/>
                </a:lnTo>
                <a:lnTo>
                  <a:pt x="1656" y="27"/>
                </a:lnTo>
                <a:lnTo>
                  <a:pt x="1632" y="31"/>
                </a:lnTo>
                <a:lnTo>
                  <a:pt x="1603" y="26"/>
                </a:lnTo>
                <a:lnTo>
                  <a:pt x="1573" y="27"/>
                </a:lnTo>
                <a:lnTo>
                  <a:pt x="1546" y="25"/>
                </a:lnTo>
                <a:lnTo>
                  <a:pt x="1520" y="25"/>
                </a:lnTo>
                <a:lnTo>
                  <a:pt x="1486" y="22"/>
                </a:lnTo>
                <a:lnTo>
                  <a:pt x="1456" y="20"/>
                </a:lnTo>
                <a:lnTo>
                  <a:pt x="1437" y="19"/>
                </a:lnTo>
                <a:lnTo>
                  <a:pt x="1416" y="21"/>
                </a:lnTo>
                <a:lnTo>
                  <a:pt x="1404" y="22"/>
                </a:lnTo>
                <a:lnTo>
                  <a:pt x="1396" y="22"/>
                </a:lnTo>
                <a:lnTo>
                  <a:pt x="1384" y="23"/>
                </a:lnTo>
                <a:lnTo>
                  <a:pt x="1357" y="26"/>
                </a:lnTo>
                <a:lnTo>
                  <a:pt x="1324" y="25"/>
                </a:lnTo>
                <a:lnTo>
                  <a:pt x="1292" y="20"/>
                </a:lnTo>
                <a:lnTo>
                  <a:pt x="1280" y="20"/>
                </a:lnTo>
                <a:lnTo>
                  <a:pt x="1213" y="17"/>
                </a:lnTo>
                <a:lnTo>
                  <a:pt x="1175" y="15"/>
                </a:lnTo>
                <a:lnTo>
                  <a:pt x="1148" y="15"/>
                </a:lnTo>
                <a:lnTo>
                  <a:pt x="1134" y="14"/>
                </a:lnTo>
                <a:lnTo>
                  <a:pt x="1129" y="14"/>
                </a:lnTo>
                <a:lnTo>
                  <a:pt x="1123" y="13"/>
                </a:lnTo>
                <a:lnTo>
                  <a:pt x="1087" y="14"/>
                </a:lnTo>
                <a:lnTo>
                  <a:pt x="1076" y="15"/>
                </a:lnTo>
                <a:lnTo>
                  <a:pt x="1058" y="15"/>
                </a:lnTo>
                <a:lnTo>
                  <a:pt x="1024" y="14"/>
                </a:lnTo>
                <a:lnTo>
                  <a:pt x="991" y="17"/>
                </a:lnTo>
                <a:lnTo>
                  <a:pt x="975" y="15"/>
                </a:lnTo>
                <a:lnTo>
                  <a:pt x="964" y="14"/>
                </a:lnTo>
                <a:lnTo>
                  <a:pt x="927" y="13"/>
                </a:lnTo>
                <a:lnTo>
                  <a:pt x="914" y="12"/>
                </a:lnTo>
                <a:lnTo>
                  <a:pt x="904" y="12"/>
                </a:lnTo>
                <a:lnTo>
                  <a:pt x="893" y="10"/>
                </a:lnTo>
                <a:lnTo>
                  <a:pt x="879" y="9"/>
                </a:lnTo>
                <a:lnTo>
                  <a:pt x="875" y="8"/>
                </a:lnTo>
                <a:lnTo>
                  <a:pt x="858" y="6"/>
                </a:lnTo>
                <a:lnTo>
                  <a:pt x="818" y="7"/>
                </a:lnTo>
                <a:lnTo>
                  <a:pt x="805" y="7"/>
                </a:lnTo>
                <a:lnTo>
                  <a:pt x="769" y="8"/>
                </a:lnTo>
                <a:lnTo>
                  <a:pt x="758" y="8"/>
                </a:lnTo>
                <a:lnTo>
                  <a:pt x="752" y="8"/>
                </a:lnTo>
                <a:lnTo>
                  <a:pt x="648" y="17"/>
                </a:lnTo>
                <a:lnTo>
                  <a:pt x="466" y="22"/>
                </a:lnTo>
                <a:lnTo>
                  <a:pt x="170" y="31"/>
                </a:lnTo>
                <a:lnTo>
                  <a:pt x="79" y="33"/>
                </a:lnTo>
                <a:lnTo>
                  <a:pt x="23" y="32"/>
                </a:lnTo>
                <a:lnTo>
                  <a:pt x="16" y="32"/>
                </a:lnTo>
                <a:lnTo>
                  <a:pt x="0" y="32"/>
                </a:lnTo>
              </a:path>
            </a:pathLst>
          </a:custGeom>
          <a:noFill/>
          <a:ln w="0">
            <a:solidFill>
              <a:srgbClr val="000000"/>
            </a:solidFill>
            <a:prstDash val="solid"/>
            <a:round/>
            <a:headEnd/>
            <a:tailEnd/>
          </a:ln>
        </p:spPr>
        <p:txBody>
          <a:bodyPr/>
          <a:lstStyle/>
          <a:p>
            <a:endParaRPr lang="en-GB"/>
          </a:p>
        </p:txBody>
      </p:sp>
      <p:sp>
        <p:nvSpPr>
          <p:cNvPr id="83" name="Line 2478"/>
          <p:cNvSpPr>
            <a:spLocks noChangeShapeType="1"/>
          </p:cNvSpPr>
          <p:nvPr>
            <p:custDataLst>
              <p:tags r:id="rId74"/>
            </p:custDataLst>
          </p:nvPr>
        </p:nvSpPr>
        <p:spPr bwMode="auto">
          <a:xfrm flipH="1" flipV="1">
            <a:off x="2349747" y="2496135"/>
            <a:ext cx="15497" cy="1937"/>
          </a:xfrm>
          <a:prstGeom prst="line">
            <a:avLst/>
          </a:prstGeom>
          <a:noFill/>
          <a:ln w="0">
            <a:solidFill>
              <a:srgbClr val="000000"/>
            </a:solidFill>
            <a:round/>
            <a:headEnd/>
            <a:tailEnd/>
          </a:ln>
        </p:spPr>
        <p:txBody>
          <a:bodyPr/>
          <a:lstStyle/>
          <a:p>
            <a:endParaRPr lang="en-GB"/>
          </a:p>
        </p:txBody>
      </p:sp>
      <p:sp>
        <p:nvSpPr>
          <p:cNvPr id="84" name="Freeform 2479"/>
          <p:cNvSpPr>
            <a:spLocks/>
          </p:cNvSpPr>
          <p:nvPr>
            <p:custDataLst>
              <p:tags r:id="rId75"/>
            </p:custDataLst>
          </p:nvPr>
        </p:nvSpPr>
        <p:spPr bwMode="auto">
          <a:xfrm>
            <a:off x="6481660" y="2463203"/>
            <a:ext cx="15497" cy="5812"/>
          </a:xfrm>
          <a:custGeom>
            <a:avLst/>
            <a:gdLst/>
            <a:ahLst/>
            <a:cxnLst>
              <a:cxn ang="0">
                <a:pos x="0" y="5"/>
              </a:cxn>
              <a:cxn ang="0">
                <a:pos x="3" y="4"/>
              </a:cxn>
              <a:cxn ang="0">
                <a:pos x="6" y="3"/>
              </a:cxn>
              <a:cxn ang="0">
                <a:pos x="17" y="0"/>
              </a:cxn>
            </a:cxnLst>
            <a:rect l="0" t="0" r="r" b="b"/>
            <a:pathLst>
              <a:path w="17" h="5">
                <a:moveTo>
                  <a:pt x="0" y="5"/>
                </a:moveTo>
                <a:lnTo>
                  <a:pt x="3" y="4"/>
                </a:lnTo>
                <a:lnTo>
                  <a:pt x="6" y="3"/>
                </a:lnTo>
                <a:lnTo>
                  <a:pt x="17" y="0"/>
                </a:lnTo>
              </a:path>
            </a:pathLst>
          </a:custGeom>
          <a:noFill/>
          <a:ln w="0">
            <a:solidFill>
              <a:srgbClr val="000000"/>
            </a:solidFill>
            <a:prstDash val="solid"/>
            <a:round/>
            <a:headEnd/>
            <a:tailEnd/>
          </a:ln>
        </p:spPr>
        <p:txBody>
          <a:bodyPr/>
          <a:lstStyle/>
          <a:p>
            <a:endParaRPr lang="en-GB"/>
          </a:p>
        </p:txBody>
      </p:sp>
      <p:sp>
        <p:nvSpPr>
          <p:cNvPr id="85" name="Freeform 2480"/>
          <p:cNvSpPr>
            <a:spLocks/>
          </p:cNvSpPr>
          <p:nvPr>
            <p:custDataLst>
              <p:tags r:id="rId76"/>
            </p:custDataLst>
          </p:nvPr>
        </p:nvSpPr>
        <p:spPr bwMode="auto">
          <a:xfrm>
            <a:off x="6466163" y="2469015"/>
            <a:ext cx="15497" cy="3874"/>
          </a:xfrm>
          <a:custGeom>
            <a:avLst/>
            <a:gdLst/>
            <a:ahLst/>
            <a:cxnLst>
              <a:cxn ang="0">
                <a:pos x="0" y="6"/>
              </a:cxn>
              <a:cxn ang="0">
                <a:pos x="10" y="2"/>
              </a:cxn>
              <a:cxn ang="0">
                <a:pos x="17" y="0"/>
              </a:cxn>
            </a:cxnLst>
            <a:rect l="0" t="0" r="r" b="b"/>
            <a:pathLst>
              <a:path w="17" h="6">
                <a:moveTo>
                  <a:pt x="0" y="6"/>
                </a:moveTo>
                <a:lnTo>
                  <a:pt x="10" y="2"/>
                </a:lnTo>
                <a:lnTo>
                  <a:pt x="17" y="0"/>
                </a:lnTo>
              </a:path>
            </a:pathLst>
          </a:custGeom>
          <a:noFill/>
          <a:ln w="0">
            <a:solidFill>
              <a:srgbClr val="000000"/>
            </a:solidFill>
            <a:prstDash val="solid"/>
            <a:round/>
            <a:headEnd/>
            <a:tailEnd/>
          </a:ln>
        </p:spPr>
        <p:txBody>
          <a:bodyPr/>
          <a:lstStyle/>
          <a:p>
            <a:endParaRPr lang="en-GB"/>
          </a:p>
        </p:txBody>
      </p:sp>
      <p:sp>
        <p:nvSpPr>
          <p:cNvPr id="86" name="Freeform 2481"/>
          <p:cNvSpPr>
            <a:spLocks/>
          </p:cNvSpPr>
          <p:nvPr>
            <p:custDataLst>
              <p:tags r:id="rId77"/>
            </p:custDataLst>
          </p:nvPr>
        </p:nvSpPr>
        <p:spPr bwMode="auto">
          <a:xfrm>
            <a:off x="6084546" y="2472889"/>
            <a:ext cx="381617" cy="34868"/>
          </a:xfrm>
          <a:custGeom>
            <a:avLst/>
            <a:gdLst/>
            <a:ahLst/>
            <a:cxnLst>
              <a:cxn ang="0">
                <a:pos x="0" y="34"/>
              </a:cxn>
              <a:cxn ang="0">
                <a:pos x="9" y="33"/>
              </a:cxn>
              <a:cxn ang="0">
                <a:pos x="43" y="31"/>
              </a:cxn>
              <a:cxn ang="0">
                <a:pos x="71" y="30"/>
              </a:cxn>
              <a:cxn ang="0">
                <a:pos x="126" y="29"/>
              </a:cxn>
              <a:cxn ang="0">
                <a:pos x="134" y="29"/>
              </a:cxn>
              <a:cxn ang="0">
                <a:pos x="139" y="28"/>
              </a:cxn>
              <a:cxn ang="0">
                <a:pos x="172" y="26"/>
              </a:cxn>
              <a:cxn ang="0">
                <a:pos x="181" y="25"/>
              </a:cxn>
              <a:cxn ang="0">
                <a:pos x="185" y="25"/>
              </a:cxn>
              <a:cxn ang="0">
                <a:pos x="204" y="22"/>
              </a:cxn>
              <a:cxn ang="0">
                <a:pos x="310" y="13"/>
              </a:cxn>
              <a:cxn ang="0">
                <a:pos x="334" y="8"/>
              </a:cxn>
              <a:cxn ang="0">
                <a:pos x="365" y="5"/>
              </a:cxn>
              <a:cxn ang="0">
                <a:pos x="384" y="1"/>
              </a:cxn>
              <a:cxn ang="0">
                <a:pos x="392" y="0"/>
              </a:cxn>
            </a:cxnLst>
            <a:rect l="0" t="0" r="r" b="b"/>
            <a:pathLst>
              <a:path w="392" h="34">
                <a:moveTo>
                  <a:pt x="0" y="34"/>
                </a:moveTo>
                <a:lnTo>
                  <a:pt x="9" y="33"/>
                </a:lnTo>
                <a:lnTo>
                  <a:pt x="43" y="31"/>
                </a:lnTo>
                <a:lnTo>
                  <a:pt x="71" y="30"/>
                </a:lnTo>
                <a:lnTo>
                  <a:pt x="126" y="29"/>
                </a:lnTo>
                <a:lnTo>
                  <a:pt x="134" y="29"/>
                </a:lnTo>
                <a:lnTo>
                  <a:pt x="139" y="28"/>
                </a:lnTo>
                <a:lnTo>
                  <a:pt x="172" y="26"/>
                </a:lnTo>
                <a:lnTo>
                  <a:pt x="181" y="25"/>
                </a:lnTo>
                <a:lnTo>
                  <a:pt x="185" y="25"/>
                </a:lnTo>
                <a:lnTo>
                  <a:pt x="204" y="22"/>
                </a:lnTo>
                <a:lnTo>
                  <a:pt x="310" y="13"/>
                </a:lnTo>
                <a:lnTo>
                  <a:pt x="334" y="8"/>
                </a:lnTo>
                <a:lnTo>
                  <a:pt x="365" y="5"/>
                </a:lnTo>
                <a:lnTo>
                  <a:pt x="384" y="1"/>
                </a:lnTo>
                <a:lnTo>
                  <a:pt x="392" y="0"/>
                </a:lnTo>
              </a:path>
            </a:pathLst>
          </a:custGeom>
          <a:noFill/>
          <a:ln w="0">
            <a:solidFill>
              <a:srgbClr val="000000"/>
            </a:solidFill>
            <a:prstDash val="solid"/>
            <a:round/>
            <a:headEnd/>
            <a:tailEnd/>
          </a:ln>
        </p:spPr>
        <p:txBody>
          <a:bodyPr/>
          <a:lstStyle/>
          <a:p>
            <a:endParaRPr lang="en-GB"/>
          </a:p>
        </p:txBody>
      </p:sp>
      <p:sp>
        <p:nvSpPr>
          <p:cNvPr id="87" name="Line 2482"/>
          <p:cNvSpPr>
            <a:spLocks noChangeShapeType="1"/>
          </p:cNvSpPr>
          <p:nvPr>
            <p:custDataLst>
              <p:tags r:id="rId78"/>
            </p:custDataLst>
          </p:nvPr>
        </p:nvSpPr>
        <p:spPr bwMode="auto">
          <a:xfrm>
            <a:off x="6466163" y="2472889"/>
            <a:ext cx="1937" cy="1937"/>
          </a:xfrm>
          <a:prstGeom prst="line">
            <a:avLst/>
          </a:prstGeom>
          <a:noFill/>
          <a:ln w="0">
            <a:solidFill>
              <a:srgbClr val="000000"/>
            </a:solidFill>
            <a:round/>
            <a:headEnd/>
            <a:tailEnd/>
          </a:ln>
        </p:spPr>
        <p:txBody>
          <a:bodyPr/>
          <a:lstStyle/>
          <a:p>
            <a:endParaRPr lang="en-GB"/>
          </a:p>
        </p:txBody>
      </p:sp>
      <p:sp>
        <p:nvSpPr>
          <p:cNvPr id="88" name="Freeform 2483"/>
          <p:cNvSpPr>
            <a:spLocks/>
          </p:cNvSpPr>
          <p:nvPr>
            <p:custDataLst>
              <p:tags r:id="rId79"/>
            </p:custDataLst>
          </p:nvPr>
        </p:nvSpPr>
        <p:spPr bwMode="auto">
          <a:xfrm>
            <a:off x="6034181" y="2507758"/>
            <a:ext cx="50366" cy="1937"/>
          </a:xfrm>
          <a:custGeom>
            <a:avLst/>
            <a:gdLst/>
            <a:ahLst/>
            <a:cxnLst>
              <a:cxn ang="0">
                <a:pos x="0" y="4"/>
              </a:cxn>
              <a:cxn ang="0">
                <a:pos x="17" y="0"/>
              </a:cxn>
              <a:cxn ang="0">
                <a:pos x="37" y="1"/>
              </a:cxn>
              <a:cxn ang="0">
                <a:pos x="53" y="0"/>
              </a:cxn>
            </a:cxnLst>
            <a:rect l="0" t="0" r="r" b="b"/>
            <a:pathLst>
              <a:path w="53" h="4">
                <a:moveTo>
                  <a:pt x="0" y="4"/>
                </a:moveTo>
                <a:lnTo>
                  <a:pt x="17" y="0"/>
                </a:lnTo>
                <a:lnTo>
                  <a:pt x="37" y="1"/>
                </a:lnTo>
                <a:lnTo>
                  <a:pt x="53" y="0"/>
                </a:lnTo>
              </a:path>
            </a:pathLst>
          </a:custGeom>
          <a:noFill/>
          <a:ln w="0">
            <a:solidFill>
              <a:srgbClr val="000000"/>
            </a:solidFill>
            <a:prstDash val="solid"/>
            <a:round/>
            <a:headEnd/>
            <a:tailEnd/>
          </a:ln>
        </p:spPr>
        <p:txBody>
          <a:bodyPr/>
          <a:lstStyle/>
          <a:p>
            <a:endParaRPr lang="en-GB"/>
          </a:p>
        </p:txBody>
      </p:sp>
      <p:sp>
        <p:nvSpPr>
          <p:cNvPr id="89" name="Freeform 2484"/>
          <p:cNvSpPr>
            <a:spLocks/>
          </p:cNvSpPr>
          <p:nvPr>
            <p:custDataLst>
              <p:tags r:id="rId80"/>
            </p:custDataLst>
          </p:nvPr>
        </p:nvSpPr>
        <p:spPr bwMode="auto">
          <a:xfrm>
            <a:off x="4467038" y="2498072"/>
            <a:ext cx="1567143" cy="32932"/>
          </a:xfrm>
          <a:custGeom>
            <a:avLst/>
            <a:gdLst/>
            <a:ahLst/>
            <a:cxnLst>
              <a:cxn ang="0">
                <a:pos x="1600" y="13"/>
              </a:cxn>
              <a:cxn ang="0">
                <a:pos x="1544" y="13"/>
              </a:cxn>
              <a:cxn ang="0">
                <a:pos x="1514" y="12"/>
              </a:cxn>
              <a:cxn ang="0">
                <a:pos x="1469" y="10"/>
              </a:cxn>
              <a:cxn ang="0">
                <a:pos x="1451" y="10"/>
              </a:cxn>
              <a:cxn ang="0">
                <a:pos x="1406" y="9"/>
              </a:cxn>
              <a:cxn ang="0">
                <a:pos x="1377" y="7"/>
              </a:cxn>
              <a:cxn ang="0">
                <a:pos x="1338" y="7"/>
              </a:cxn>
              <a:cxn ang="0">
                <a:pos x="1283" y="9"/>
              </a:cxn>
              <a:cxn ang="0">
                <a:pos x="1233" y="5"/>
              </a:cxn>
              <a:cxn ang="0">
                <a:pos x="1164" y="1"/>
              </a:cxn>
              <a:cxn ang="0">
                <a:pos x="1091" y="1"/>
              </a:cxn>
              <a:cxn ang="0">
                <a:pos x="1059" y="0"/>
              </a:cxn>
              <a:cxn ang="0">
                <a:pos x="1013" y="1"/>
              </a:cxn>
              <a:cxn ang="0">
                <a:pos x="957" y="0"/>
              </a:cxn>
              <a:cxn ang="0">
                <a:pos x="926" y="1"/>
              </a:cxn>
              <a:cxn ang="0">
                <a:pos x="887" y="3"/>
              </a:cxn>
              <a:cxn ang="0">
                <a:pos x="843" y="9"/>
              </a:cxn>
              <a:cxn ang="0">
                <a:pos x="733" y="15"/>
              </a:cxn>
              <a:cxn ang="0">
                <a:pos x="659" y="14"/>
              </a:cxn>
              <a:cxn ang="0">
                <a:pos x="612" y="15"/>
              </a:cxn>
              <a:cxn ang="0">
                <a:pos x="594" y="16"/>
              </a:cxn>
              <a:cxn ang="0">
                <a:pos x="546" y="19"/>
              </a:cxn>
              <a:cxn ang="0">
                <a:pos x="515" y="24"/>
              </a:cxn>
              <a:cxn ang="0">
                <a:pos x="469" y="30"/>
              </a:cxn>
              <a:cxn ang="0">
                <a:pos x="387" y="30"/>
              </a:cxn>
              <a:cxn ang="0">
                <a:pos x="359" y="31"/>
              </a:cxn>
              <a:cxn ang="0">
                <a:pos x="341" y="32"/>
              </a:cxn>
              <a:cxn ang="0">
                <a:pos x="288" y="31"/>
              </a:cxn>
              <a:cxn ang="0">
                <a:pos x="235" y="29"/>
              </a:cxn>
              <a:cxn ang="0">
                <a:pos x="174" y="27"/>
              </a:cxn>
              <a:cxn ang="0">
                <a:pos x="121" y="25"/>
              </a:cxn>
              <a:cxn ang="0">
                <a:pos x="85" y="24"/>
              </a:cxn>
              <a:cxn ang="0">
                <a:pos x="23" y="20"/>
              </a:cxn>
            </a:cxnLst>
            <a:rect l="0" t="0" r="r" b="b"/>
            <a:pathLst>
              <a:path w="1618" h="33">
                <a:moveTo>
                  <a:pt x="1618" y="13"/>
                </a:moveTo>
                <a:lnTo>
                  <a:pt x="1600" y="13"/>
                </a:lnTo>
                <a:lnTo>
                  <a:pt x="1579" y="12"/>
                </a:lnTo>
                <a:lnTo>
                  <a:pt x="1544" y="13"/>
                </a:lnTo>
                <a:lnTo>
                  <a:pt x="1534" y="12"/>
                </a:lnTo>
                <a:lnTo>
                  <a:pt x="1514" y="12"/>
                </a:lnTo>
                <a:lnTo>
                  <a:pt x="1492" y="10"/>
                </a:lnTo>
                <a:lnTo>
                  <a:pt x="1469" y="10"/>
                </a:lnTo>
                <a:lnTo>
                  <a:pt x="1467" y="10"/>
                </a:lnTo>
                <a:lnTo>
                  <a:pt x="1451" y="10"/>
                </a:lnTo>
                <a:lnTo>
                  <a:pt x="1425" y="9"/>
                </a:lnTo>
                <a:lnTo>
                  <a:pt x="1406" y="9"/>
                </a:lnTo>
                <a:lnTo>
                  <a:pt x="1389" y="7"/>
                </a:lnTo>
                <a:lnTo>
                  <a:pt x="1377" y="7"/>
                </a:lnTo>
                <a:lnTo>
                  <a:pt x="1357" y="7"/>
                </a:lnTo>
                <a:lnTo>
                  <a:pt x="1338" y="7"/>
                </a:lnTo>
                <a:lnTo>
                  <a:pt x="1317" y="9"/>
                </a:lnTo>
                <a:lnTo>
                  <a:pt x="1283" y="9"/>
                </a:lnTo>
                <a:lnTo>
                  <a:pt x="1254" y="7"/>
                </a:lnTo>
                <a:lnTo>
                  <a:pt x="1233" y="5"/>
                </a:lnTo>
                <a:lnTo>
                  <a:pt x="1210" y="2"/>
                </a:lnTo>
                <a:lnTo>
                  <a:pt x="1164" y="1"/>
                </a:lnTo>
                <a:lnTo>
                  <a:pt x="1129" y="1"/>
                </a:lnTo>
                <a:lnTo>
                  <a:pt x="1091" y="1"/>
                </a:lnTo>
                <a:lnTo>
                  <a:pt x="1070" y="0"/>
                </a:lnTo>
                <a:lnTo>
                  <a:pt x="1059" y="0"/>
                </a:lnTo>
                <a:lnTo>
                  <a:pt x="1033" y="0"/>
                </a:lnTo>
                <a:lnTo>
                  <a:pt x="1013" y="1"/>
                </a:lnTo>
                <a:lnTo>
                  <a:pt x="973" y="0"/>
                </a:lnTo>
                <a:lnTo>
                  <a:pt x="957" y="0"/>
                </a:lnTo>
                <a:lnTo>
                  <a:pt x="924" y="1"/>
                </a:lnTo>
                <a:lnTo>
                  <a:pt x="926" y="1"/>
                </a:lnTo>
                <a:lnTo>
                  <a:pt x="908" y="1"/>
                </a:lnTo>
                <a:lnTo>
                  <a:pt x="887" y="3"/>
                </a:lnTo>
                <a:lnTo>
                  <a:pt x="874" y="5"/>
                </a:lnTo>
                <a:lnTo>
                  <a:pt x="843" y="9"/>
                </a:lnTo>
                <a:lnTo>
                  <a:pt x="759" y="14"/>
                </a:lnTo>
                <a:lnTo>
                  <a:pt x="733" y="15"/>
                </a:lnTo>
                <a:lnTo>
                  <a:pt x="708" y="15"/>
                </a:lnTo>
                <a:lnTo>
                  <a:pt x="659" y="14"/>
                </a:lnTo>
                <a:lnTo>
                  <a:pt x="637" y="14"/>
                </a:lnTo>
                <a:lnTo>
                  <a:pt x="612" y="15"/>
                </a:lnTo>
                <a:lnTo>
                  <a:pt x="598" y="16"/>
                </a:lnTo>
                <a:lnTo>
                  <a:pt x="594" y="16"/>
                </a:lnTo>
                <a:lnTo>
                  <a:pt x="578" y="17"/>
                </a:lnTo>
                <a:lnTo>
                  <a:pt x="546" y="19"/>
                </a:lnTo>
                <a:lnTo>
                  <a:pt x="533" y="21"/>
                </a:lnTo>
                <a:lnTo>
                  <a:pt x="515" y="24"/>
                </a:lnTo>
                <a:lnTo>
                  <a:pt x="495" y="26"/>
                </a:lnTo>
                <a:lnTo>
                  <a:pt x="469" y="30"/>
                </a:lnTo>
                <a:lnTo>
                  <a:pt x="444" y="33"/>
                </a:lnTo>
                <a:lnTo>
                  <a:pt x="387" y="30"/>
                </a:lnTo>
                <a:lnTo>
                  <a:pt x="364" y="30"/>
                </a:lnTo>
                <a:lnTo>
                  <a:pt x="359" y="31"/>
                </a:lnTo>
                <a:lnTo>
                  <a:pt x="351" y="31"/>
                </a:lnTo>
                <a:lnTo>
                  <a:pt x="341" y="32"/>
                </a:lnTo>
                <a:lnTo>
                  <a:pt x="316" y="32"/>
                </a:lnTo>
                <a:lnTo>
                  <a:pt x="288" y="31"/>
                </a:lnTo>
                <a:lnTo>
                  <a:pt x="263" y="33"/>
                </a:lnTo>
                <a:lnTo>
                  <a:pt x="235" y="29"/>
                </a:lnTo>
                <a:lnTo>
                  <a:pt x="203" y="28"/>
                </a:lnTo>
                <a:lnTo>
                  <a:pt x="174" y="27"/>
                </a:lnTo>
                <a:lnTo>
                  <a:pt x="147" y="25"/>
                </a:lnTo>
                <a:lnTo>
                  <a:pt x="121" y="25"/>
                </a:lnTo>
                <a:lnTo>
                  <a:pt x="108" y="25"/>
                </a:lnTo>
                <a:lnTo>
                  <a:pt x="85" y="24"/>
                </a:lnTo>
                <a:lnTo>
                  <a:pt x="46" y="21"/>
                </a:lnTo>
                <a:lnTo>
                  <a:pt x="23" y="20"/>
                </a:lnTo>
                <a:lnTo>
                  <a:pt x="0" y="21"/>
                </a:lnTo>
              </a:path>
            </a:pathLst>
          </a:custGeom>
          <a:noFill/>
          <a:ln w="0">
            <a:solidFill>
              <a:srgbClr val="000000"/>
            </a:solidFill>
            <a:prstDash val="solid"/>
            <a:round/>
            <a:headEnd/>
            <a:tailEnd/>
          </a:ln>
        </p:spPr>
        <p:txBody>
          <a:bodyPr/>
          <a:lstStyle/>
          <a:p>
            <a:endParaRPr lang="en-GB"/>
          </a:p>
        </p:txBody>
      </p:sp>
      <p:sp>
        <p:nvSpPr>
          <p:cNvPr id="90" name="Line 2485"/>
          <p:cNvSpPr>
            <a:spLocks noChangeShapeType="1"/>
          </p:cNvSpPr>
          <p:nvPr>
            <p:custDataLst>
              <p:tags r:id="rId81"/>
            </p:custDataLst>
          </p:nvPr>
        </p:nvSpPr>
        <p:spPr bwMode="auto">
          <a:xfrm flipH="1" flipV="1">
            <a:off x="2380741" y="2500009"/>
            <a:ext cx="7749" cy="1937"/>
          </a:xfrm>
          <a:prstGeom prst="line">
            <a:avLst/>
          </a:prstGeom>
          <a:noFill/>
          <a:ln w="0">
            <a:solidFill>
              <a:srgbClr val="000000"/>
            </a:solidFill>
            <a:round/>
            <a:headEnd/>
            <a:tailEnd/>
          </a:ln>
        </p:spPr>
        <p:txBody>
          <a:bodyPr/>
          <a:lstStyle/>
          <a:p>
            <a:endParaRPr lang="en-GB"/>
          </a:p>
        </p:txBody>
      </p:sp>
      <p:sp>
        <p:nvSpPr>
          <p:cNvPr id="91" name="Line 2486"/>
          <p:cNvSpPr>
            <a:spLocks noChangeShapeType="1"/>
          </p:cNvSpPr>
          <p:nvPr>
            <p:custDataLst>
              <p:tags r:id="rId82"/>
            </p:custDataLst>
          </p:nvPr>
        </p:nvSpPr>
        <p:spPr bwMode="auto">
          <a:xfrm flipH="1">
            <a:off x="6475848" y="2470952"/>
            <a:ext cx="5812" cy="1938"/>
          </a:xfrm>
          <a:prstGeom prst="line">
            <a:avLst/>
          </a:prstGeom>
          <a:noFill/>
          <a:ln w="0">
            <a:solidFill>
              <a:srgbClr val="000000"/>
            </a:solidFill>
            <a:round/>
            <a:headEnd/>
            <a:tailEnd/>
          </a:ln>
        </p:spPr>
        <p:txBody>
          <a:bodyPr/>
          <a:lstStyle/>
          <a:p>
            <a:endParaRPr lang="en-GB"/>
          </a:p>
        </p:txBody>
      </p:sp>
      <p:sp>
        <p:nvSpPr>
          <p:cNvPr id="92" name="Freeform 2487"/>
          <p:cNvSpPr>
            <a:spLocks/>
          </p:cNvSpPr>
          <p:nvPr>
            <p:custDataLst>
              <p:tags r:id="rId83"/>
            </p:custDataLst>
          </p:nvPr>
        </p:nvSpPr>
        <p:spPr bwMode="auto">
          <a:xfrm>
            <a:off x="4056365" y="2511632"/>
            <a:ext cx="369992" cy="7749"/>
          </a:xfrm>
          <a:custGeom>
            <a:avLst/>
            <a:gdLst/>
            <a:ahLst/>
            <a:cxnLst>
              <a:cxn ang="0">
                <a:pos x="381" y="7"/>
              </a:cxn>
              <a:cxn ang="0">
                <a:pos x="352" y="6"/>
              </a:cxn>
              <a:cxn ang="0">
                <a:pos x="324" y="6"/>
              </a:cxn>
              <a:cxn ang="0">
                <a:pos x="308" y="6"/>
              </a:cxn>
              <a:cxn ang="0">
                <a:pos x="286" y="6"/>
              </a:cxn>
              <a:cxn ang="0">
                <a:pos x="264" y="5"/>
              </a:cxn>
              <a:cxn ang="0">
                <a:pos x="232" y="4"/>
              </a:cxn>
              <a:cxn ang="0">
                <a:pos x="220" y="4"/>
              </a:cxn>
              <a:cxn ang="0">
                <a:pos x="203" y="5"/>
              </a:cxn>
              <a:cxn ang="0">
                <a:pos x="185" y="4"/>
              </a:cxn>
              <a:cxn ang="0">
                <a:pos x="170" y="3"/>
              </a:cxn>
              <a:cxn ang="0">
                <a:pos x="149" y="2"/>
              </a:cxn>
              <a:cxn ang="0">
                <a:pos x="109" y="0"/>
              </a:cxn>
              <a:cxn ang="0">
                <a:pos x="96" y="0"/>
              </a:cxn>
              <a:cxn ang="0">
                <a:pos x="76" y="1"/>
              </a:cxn>
              <a:cxn ang="0">
                <a:pos x="62" y="2"/>
              </a:cxn>
              <a:cxn ang="0">
                <a:pos x="45" y="3"/>
              </a:cxn>
              <a:cxn ang="0">
                <a:pos x="32" y="3"/>
              </a:cxn>
              <a:cxn ang="0">
                <a:pos x="20" y="4"/>
              </a:cxn>
              <a:cxn ang="0">
                <a:pos x="11" y="4"/>
              </a:cxn>
              <a:cxn ang="0">
                <a:pos x="0" y="4"/>
              </a:cxn>
            </a:cxnLst>
            <a:rect l="0" t="0" r="r" b="b"/>
            <a:pathLst>
              <a:path w="381" h="7">
                <a:moveTo>
                  <a:pt x="381" y="7"/>
                </a:moveTo>
                <a:lnTo>
                  <a:pt x="352" y="6"/>
                </a:lnTo>
                <a:lnTo>
                  <a:pt x="324" y="6"/>
                </a:lnTo>
                <a:lnTo>
                  <a:pt x="308" y="6"/>
                </a:lnTo>
                <a:lnTo>
                  <a:pt x="286" y="6"/>
                </a:lnTo>
                <a:lnTo>
                  <a:pt x="264" y="5"/>
                </a:lnTo>
                <a:lnTo>
                  <a:pt x="232" y="4"/>
                </a:lnTo>
                <a:lnTo>
                  <a:pt x="220" y="4"/>
                </a:lnTo>
                <a:lnTo>
                  <a:pt x="203" y="5"/>
                </a:lnTo>
                <a:lnTo>
                  <a:pt x="185" y="4"/>
                </a:lnTo>
                <a:lnTo>
                  <a:pt x="170" y="3"/>
                </a:lnTo>
                <a:lnTo>
                  <a:pt x="149" y="2"/>
                </a:lnTo>
                <a:lnTo>
                  <a:pt x="109" y="0"/>
                </a:lnTo>
                <a:lnTo>
                  <a:pt x="96" y="0"/>
                </a:lnTo>
                <a:lnTo>
                  <a:pt x="76" y="1"/>
                </a:lnTo>
                <a:lnTo>
                  <a:pt x="62" y="2"/>
                </a:lnTo>
                <a:lnTo>
                  <a:pt x="45" y="3"/>
                </a:lnTo>
                <a:lnTo>
                  <a:pt x="32" y="3"/>
                </a:lnTo>
                <a:lnTo>
                  <a:pt x="20" y="4"/>
                </a:lnTo>
                <a:lnTo>
                  <a:pt x="11" y="4"/>
                </a:lnTo>
                <a:lnTo>
                  <a:pt x="0" y="4"/>
                </a:lnTo>
              </a:path>
            </a:pathLst>
          </a:custGeom>
          <a:noFill/>
          <a:ln w="0">
            <a:solidFill>
              <a:srgbClr val="000000"/>
            </a:solidFill>
            <a:prstDash val="solid"/>
            <a:round/>
            <a:headEnd/>
            <a:tailEnd/>
          </a:ln>
        </p:spPr>
        <p:txBody>
          <a:bodyPr/>
          <a:lstStyle/>
          <a:p>
            <a:endParaRPr lang="en-GB"/>
          </a:p>
        </p:txBody>
      </p:sp>
      <p:sp>
        <p:nvSpPr>
          <p:cNvPr id="93" name="Freeform 2488"/>
          <p:cNvSpPr>
            <a:spLocks/>
          </p:cNvSpPr>
          <p:nvPr>
            <p:custDataLst>
              <p:tags r:id="rId84"/>
            </p:custDataLst>
          </p:nvPr>
        </p:nvSpPr>
        <p:spPr bwMode="auto">
          <a:xfrm>
            <a:off x="4864150" y="2312106"/>
            <a:ext cx="3426795" cy="92983"/>
          </a:xfrm>
          <a:custGeom>
            <a:avLst/>
            <a:gdLst/>
            <a:ahLst/>
            <a:cxnLst>
              <a:cxn ang="0">
                <a:pos x="3538" y="0"/>
              </a:cxn>
              <a:cxn ang="0">
                <a:pos x="3461" y="7"/>
              </a:cxn>
              <a:cxn ang="0">
                <a:pos x="3212" y="24"/>
              </a:cxn>
              <a:cxn ang="0">
                <a:pos x="2869" y="31"/>
              </a:cxn>
              <a:cxn ang="0">
                <a:pos x="2801" y="38"/>
              </a:cxn>
              <a:cxn ang="0">
                <a:pos x="2707" y="41"/>
              </a:cxn>
              <a:cxn ang="0">
                <a:pos x="2613" y="41"/>
              </a:cxn>
              <a:cxn ang="0">
                <a:pos x="1721" y="81"/>
              </a:cxn>
              <a:cxn ang="0">
                <a:pos x="1579" y="91"/>
              </a:cxn>
              <a:cxn ang="0">
                <a:pos x="1448" y="95"/>
              </a:cxn>
              <a:cxn ang="0">
                <a:pos x="1218" y="95"/>
              </a:cxn>
              <a:cxn ang="0">
                <a:pos x="1148" y="91"/>
              </a:cxn>
              <a:cxn ang="0">
                <a:pos x="1120" y="91"/>
              </a:cxn>
              <a:cxn ang="0">
                <a:pos x="1070" y="95"/>
              </a:cxn>
              <a:cxn ang="0">
                <a:pos x="954" y="88"/>
              </a:cxn>
              <a:cxn ang="0">
                <a:pos x="915" y="89"/>
              </a:cxn>
              <a:cxn ang="0">
                <a:pos x="872" y="87"/>
              </a:cxn>
              <a:cxn ang="0">
                <a:pos x="785" y="76"/>
              </a:cxn>
              <a:cxn ang="0">
                <a:pos x="717" y="74"/>
              </a:cxn>
              <a:cxn ang="0">
                <a:pos x="646" y="75"/>
              </a:cxn>
              <a:cxn ang="0">
                <a:pos x="394" y="88"/>
              </a:cxn>
              <a:cxn ang="0">
                <a:pos x="343" y="88"/>
              </a:cxn>
              <a:cxn ang="0">
                <a:pos x="229" y="83"/>
              </a:cxn>
              <a:cxn ang="0">
                <a:pos x="189" y="83"/>
              </a:cxn>
              <a:cxn ang="0">
                <a:pos x="59" y="95"/>
              </a:cxn>
              <a:cxn ang="0">
                <a:pos x="0" y="93"/>
              </a:cxn>
            </a:cxnLst>
            <a:rect l="0" t="0" r="r" b="b"/>
            <a:pathLst>
              <a:path w="3538" h="95">
                <a:moveTo>
                  <a:pt x="3538" y="0"/>
                </a:moveTo>
                <a:lnTo>
                  <a:pt x="3461" y="7"/>
                </a:lnTo>
                <a:lnTo>
                  <a:pt x="3212" y="24"/>
                </a:lnTo>
                <a:lnTo>
                  <a:pt x="2869" y="31"/>
                </a:lnTo>
                <a:lnTo>
                  <a:pt x="2801" y="38"/>
                </a:lnTo>
                <a:lnTo>
                  <a:pt x="2707" y="41"/>
                </a:lnTo>
                <a:lnTo>
                  <a:pt x="2613" y="41"/>
                </a:lnTo>
                <a:lnTo>
                  <a:pt x="1721" y="81"/>
                </a:lnTo>
                <a:lnTo>
                  <a:pt x="1579" y="91"/>
                </a:lnTo>
                <a:lnTo>
                  <a:pt x="1448" y="95"/>
                </a:lnTo>
                <a:lnTo>
                  <a:pt x="1218" y="95"/>
                </a:lnTo>
                <a:lnTo>
                  <a:pt x="1148" y="91"/>
                </a:lnTo>
                <a:lnTo>
                  <a:pt x="1120" y="91"/>
                </a:lnTo>
                <a:lnTo>
                  <a:pt x="1070" y="95"/>
                </a:lnTo>
                <a:lnTo>
                  <a:pt x="954" y="88"/>
                </a:lnTo>
                <a:lnTo>
                  <a:pt x="915" y="89"/>
                </a:lnTo>
                <a:lnTo>
                  <a:pt x="872" y="87"/>
                </a:lnTo>
                <a:lnTo>
                  <a:pt x="785" y="76"/>
                </a:lnTo>
                <a:lnTo>
                  <a:pt x="717" y="74"/>
                </a:lnTo>
                <a:lnTo>
                  <a:pt x="646" y="75"/>
                </a:lnTo>
                <a:lnTo>
                  <a:pt x="394" y="88"/>
                </a:lnTo>
                <a:lnTo>
                  <a:pt x="343" y="88"/>
                </a:lnTo>
                <a:lnTo>
                  <a:pt x="229" y="83"/>
                </a:lnTo>
                <a:lnTo>
                  <a:pt x="189" y="83"/>
                </a:lnTo>
                <a:lnTo>
                  <a:pt x="59" y="95"/>
                </a:lnTo>
                <a:lnTo>
                  <a:pt x="0" y="93"/>
                </a:lnTo>
              </a:path>
            </a:pathLst>
          </a:custGeom>
          <a:noFill/>
          <a:ln w="0">
            <a:solidFill>
              <a:srgbClr val="000000"/>
            </a:solidFill>
            <a:prstDash val="solid"/>
            <a:round/>
            <a:headEnd/>
            <a:tailEnd/>
          </a:ln>
        </p:spPr>
        <p:txBody>
          <a:bodyPr/>
          <a:lstStyle/>
          <a:p>
            <a:endParaRPr lang="en-GB"/>
          </a:p>
        </p:txBody>
      </p:sp>
      <p:sp>
        <p:nvSpPr>
          <p:cNvPr id="94" name="Freeform 2489"/>
          <p:cNvSpPr>
            <a:spLocks/>
          </p:cNvSpPr>
          <p:nvPr>
            <p:custDataLst>
              <p:tags r:id="rId85"/>
            </p:custDataLst>
          </p:nvPr>
        </p:nvSpPr>
        <p:spPr bwMode="auto">
          <a:xfrm>
            <a:off x="8172780" y="2312106"/>
            <a:ext cx="118166" cy="1938"/>
          </a:xfrm>
          <a:custGeom>
            <a:avLst/>
            <a:gdLst/>
            <a:ahLst/>
            <a:cxnLst>
              <a:cxn ang="0">
                <a:pos x="122" y="0"/>
              </a:cxn>
              <a:cxn ang="0">
                <a:pos x="23" y="1"/>
              </a:cxn>
              <a:cxn ang="0">
                <a:pos x="0" y="1"/>
              </a:cxn>
            </a:cxnLst>
            <a:rect l="0" t="0" r="r" b="b"/>
            <a:pathLst>
              <a:path w="122" h="1">
                <a:moveTo>
                  <a:pt x="122" y="0"/>
                </a:moveTo>
                <a:lnTo>
                  <a:pt x="23" y="1"/>
                </a:lnTo>
                <a:lnTo>
                  <a:pt x="0" y="1"/>
                </a:lnTo>
              </a:path>
            </a:pathLst>
          </a:custGeom>
          <a:noFill/>
          <a:ln w="0">
            <a:solidFill>
              <a:srgbClr val="000000"/>
            </a:solidFill>
            <a:prstDash val="solid"/>
            <a:round/>
            <a:headEnd/>
            <a:tailEnd/>
          </a:ln>
        </p:spPr>
        <p:txBody>
          <a:bodyPr/>
          <a:lstStyle/>
          <a:p>
            <a:endParaRPr lang="en-GB"/>
          </a:p>
        </p:txBody>
      </p:sp>
      <p:sp>
        <p:nvSpPr>
          <p:cNvPr id="95" name="Line 2490"/>
          <p:cNvSpPr>
            <a:spLocks noChangeShapeType="1"/>
          </p:cNvSpPr>
          <p:nvPr>
            <p:custDataLst>
              <p:tags r:id="rId86"/>
            </p:custDataLst>
          </p:nvPr>
        </p:nvSpPr>
        <p:spPr bwMode="auto">
          <a:xfrm flipH="1" flipV="1">
            <a:off x="2229645" y="2478700"/>
            <a:ext cx="67800" cy="9686"/>
          </a:xfrm>
          <a:prstGeom prst="line">
            <a:avLst/>
          </a:prstGeom>
          <a:noFill/>
          <a:ln w="0">
            <a:solidFill>
              <a:srgbClr val="000000"/>
            </a:solidFill>
            <a:round/>
            <a:headEnd/>
            <a:tailEnd/>
          </a:ln>
        </p:spPr>
        <p:txBody>
          <a:bodyPr/>
          <a:lstStyle/>
          <a:p>
            <a:endParaRPr lang="en-GB"/>
          </a:p>
        </p:txBody>
      </p:sp>
      <p:sp>
        <p:nvSpPr>
          <p:cNvPr id="96" name="Freeform 2491"/>
          <p:cNvSpPr>
            <a:spLocks/>
          </p:cNvSpPr>
          <p:nvPr>
            <p:custDataLst>
              <p:tags r:id="rId87"/>
            </p:custDataLst>
          </p:nvPr>
        </p:nvSpPr>
        <p:spPr bwMode="auto">
          <a:xfrm>
            <a:off x="2297445" y="2478700"/>
            <a:ext cx="232456" cy="3874"/>
          </a:xfrm>
          <a:custGeom>
            <a:avLst/>
            <a:gdLst/>
            <a:ahLst/>
            <a:cxnLst>
              <a:cxn ang="0">
                <a:pos x="0" y="0"/>
              </a:cxn>
              <a:cxn ang="0">
                <a:pos x="45" y="2"/>
              </a:cxn>
              <a:cxn ang="0">
                <a:pos x="151" y="4"/>
              </a:cxn>
              <a:cxn ang="0">
                <a:pos x="242" y="2"/>
              </a:cxn>
            </a:cxnLst>
            <a:rect l="0" t="0" r="r" b="b"/>
            <a:pathLst>
              <a:path w="242" h="4">
                <a:moveTo>
                  <a:pt x="0" y="0"/>
                </a:moveTo>
                <a:lnTo>
                  <a:pt x="45" y="2"/>
                </a:lnTo>
                <a:lnTo>
                  <a:pt x="151" y="4"/>
                </a:lnTo>
                <a:lnTo>
                  <a:pt x="242" y="2"/>
                </a:lnTo>
              </a:path>
            </a:pathLst>
          </a:custGeom>
          <a:noFill/>
          <a:ln w="0">
            <a:solidFill>
              <a:srgbClr val="000000"/>
            </a:solidFill>
            <a:prstDash val="solid"/>
            <a:round/>
            <a:headEnd/>
            <a:tailEnd/>
          </a:ln>
        </p:spPr>
        <p:txBody>
          <a:bodyPr/>
          <a:lstStyle/>
          <a:p>
            <a:endParaRPr lang="en-GB"/>
          </a:p>
        </p:txBody>
      </p:sp>
      <p:sp>
        <p:nvSpPr>
          <p:cNvPr id="97" name="Freeform 2492"/>
          <p:cNvSpPr>
            <a:spLocks/>
          </p:cNvSpPr>
          <p:nvPr>
            <p:custDataLst>
              <p:tags r:id="rId88"/>
            </p:custDataLst>
          </p:nvPr>
        </p:nvSpPr>
        <p:spPr bwMode="auto">
          <a:xfrm>
            <a:off x="2094045" y="2461267"/>
            <a:ext cx="203400" cy="1937"/>
          </a:xfrm>
          <a:custGeom>
            <a:avLst/>
            <a:gdLst/>
            <a:ahLst/>
            <a:cxnLst>
              <a:cxn ang="0">
                <a:pos x="208" y="1"/>
              </a:cxn>
              <a:cxn ang="0">
                <a:pos x="184" y="0"/>
              </a:cxn>
              <a:cxn ang="0">
                <a:pos x="0" y="1"/>
              </a:cxn>
            </a:cxnLst>
            <a:rect l="0" t="0" r="r" b="b"/>
            <a:pathLst>
              <a:path w="208" h="1">
                <a:moveTo>
                  <a:pt x="208" y="1"/>
                </a:moveTo>
                <a:lnTo>
                  <a:pt x="184" y="0"/>
                </a:lnTo>
                <a:lnTo>
                  <a:pt x="0" y="1"/>
                </a:lnTo>
              </a:path>
            </a:pathLst>
          </a:custGeom>
          <a:noFill/>
          <a:ln w="0">
            <a:solidFill>
              <a:srgbClr val="000000"/>
            </a:solidFill>
            <a:prstDash val="solid"/>
            <a:round/>
            <a:headEnd/>
            <a:tailEnd/>
          </a:ln>
        </p:spPr>
        <p:txBody>
          <a:bodyPr/>
          <a:lstStyle/>
          <a:p>
            <a:endParaRPr lang="en-GB"/>
          </a:p>
        </p:txBody>
      </p:sp>
      <p:sp>
        <p:nvSpPr>
          <p:cNvPr id="98" name="Line 2493"/>
          <p:cNvSpPr>
            <a:spLocks noChangeShapeType="1"/>
          </p:cNvSpPr>
          <p:nvPr>
            <p:custDataLst>
              <p:tags r:id="rId89"/>
            </p:custDataLst>
          </p:nvPr>
        </p:nvSpPr>
        <p:spPr bwMode="auto">
          <a:xfrm flipH="1">
            <a:off x="1973943" y="2441895"/>
            <a:ext cx="321565" cy="9685"/>
          </a:xfrm>
          <a:prstGeom prst="line">
            <a:avLst/>
          </a:prstGeom>
          <a:noFill/>
          <a:ln w="0">
            <a:solidFill>
              <a:srgbClr val="000000"/>
            </a:solidFill>
            <a:round/>
            <a:headEnd/>
            <a:tailEnd/>
          </a:ln>
        </p:spPr>
        <p:txBody>
          <a:bodyPr/>
          <a:lstStyle/>
          <a:p>
            <a:endParaRPr lang="en-GB"/>
          </a:p>
        </p:txBody>
      </p:sp>
      <p:sp>
        <p:nvSpPr>
          <p:cNvPr id="99" name="Line 2494"/>
          <p:cNvSpPr>
            <a:spLocks noChangeShapeType="1"/>
          </p:cNvSpPr>
          <p:nvPr>
            <p:custDataLst>
              <p:tags r:id="rId90"/>
            </p:custDataLst>
          </p:nvPr>
        </p:nvSpPr>
        <p:spPr bwMode="auto">
          <a:xfrm flipV="1">
            <a:off x="2295507" y="2422524"/>
            <a:ext cx="247953" cy="5811"/>
          </a:xfrm>
          <a:prstGeom prst="line">
            <a:avLst/>
          </a:prstGeom>
          <a:noFill/>
          <a:ln w="0">
            <a:solidFill>
              <a:srgbClr val="000000"/>
            </a:solidFill>
            <a:round/>
            <a:headEnd/>
            <a:tailEnd/>
          </a:ln>
        </p:spPr>
        <p:txBody>
          <a:bodyPr/>
          <a:lstStyle/>
          <a:p>
            <a:endParaRPr lang="en-GB"/>
          </a:p>
        </p:txBody>
      </p:sp>
      <p:sp>
        <p:nvSpPr>
          <p:cNvPr id="100" name="Line 2495"/>
          <p:cNvSpPr>
            <a:spLocks noChangeShapeType="1"/>
          </p:cNvSpPr>
          <p:nvPr>
            <p:custDataLst>
              <p:tags r:id="rId91"/>
            </p:custDataLst>
          </p:nvPr>
        </p:nvSpPr>
        <p:spPr bwMode="auto">
          <a:xfrm flipH="1">
            <a:off x="400988" y="2414775"/>
            <a:ext cx="1892583" cy="19371"/>
          </a:xfrm>
          <a:prstGeom prst="line">
            <a:avLst/>
          </a:prstGeom>
          <a:noFill/>
          <a:ln w="0">
            <a:solidFill>
              <a:srgbClr val="000000"/>
            </a:solidFill>
            <a:round/>
            <a:headEnd/>
            <a:tailEnd/>
          </a:ln>
        </p:spPr>
        <p:txBody>
          <a:bodyPr/>
          <a:lstStyle/>
          <a:p>
            <a:endParaRPr lang="en-GB"/>
          </a:p>
        </p:txBody>
      </p:sp>
      <p:sp>
        <p:nvSpPr>
          <p:cNvPr id="101" name="Freeform 2496"/>
          <p:cNvSpPr>
            <a:spLocks/>
          </p:cNvSpPr>
          <p:nvPr>
            <p:custDataLst>
              <p:tags r:id="rId92"/>
            </p:custDataLst>
          </p:nvPr>
        </p:nvSpPr>
        <p:spPr bwMode="auto">
          <a:xfrm>
            <a:off x="2293571" y="2408963"/>
            <a:ext cx="251828" cy="1938"/>
          </a:xfrm>
          <a:custGeom>
            <a:avLst/>
            <a:gdLst/>
            <a:ahLst/>
            <a:cxnLst>
              <a:cxn ang="0">
                <a:pos x="0" y="1"/>
              </a:cxn>
              <a:cxn ang="0">
                <a:pos x="151" y="2"/>
              </a:cxn>
              <a:cxn ang="0">
                <a:pos x="259" y="0"/>
              </a:cxn>
            </a:cxnLst>
            <a:rect l="0" t="0" r="r" b="b"/>
            <a:pathLst>
              <a:path w="259" h="2">
                <a:moveTo>
                  <a:pt x="0" y="1"/>
                </a:moveTo>
                <a:lnTo>
                  <a:pt x="151" y="2"/>
                </a:lnTo>
                <a:lnTo>
                  <a:pt x="259" y="0"/>
                </a:lnTo>
              </a:path>
            </a:pathLst>
          </a:custGeom>
          <a:noFill/>
          <a:ln w="0">
            <a:solidFill>
              <a:srgbClr val="000000"/>
            </a:solidFill>
            <a:prstDash val="solid"/>
            <a:round/>
            <a:headEnd/>
            <a:tailEnd/>
          </a:ln>
        </p:spPr>
        <p:txBody>
          <a:bodyPr/>
          <a:lstStyle/>
          <a:p>
            <a:endParaRPr lang="en-GB"/>
          </a:p>
        </p:txBody>
      </p:sp>
      <p:sp>
        <p:nvSpPr>
          <p:cNvPr id="102" name="Line 2497"/>
          <p:cNvSpPr>
            <a:spLocks noChangeShapeType="1"/>
          </p:cNvSpPr>
          <p:nvPr>
            <p:custDataLst>
              <p:tags r:id="rId93"/>
            </p:custDataLst>
          </p:nvPr>
        </p:nvSpPr>
        <p:spPr bwMode="auto">
          <a:xfrm>
            <a:off x="2291633" y="2298547"/>
            <a:ext cx="275073" cy="1937"/>
          </a:xfrm>
          <a:prstGeom prst="line">
            <a:avLst/>
          </a:prstGeom>
          <a:noFill/>
          <a:ln w="0">
            <a:solidFill>
              <a:srgbClr val="000000"/>
            </a:solidFill>
            <a:round/>
            <a:headEnd/>
            <a:tailEnd/>
          </a:ln>
        </p:spPr>
        <p:txBody>
          <a:bodyPr/>
          <a:lstStyle/>
          <a:p>
            <a:endParaRPr lang="en-GB"/>
          </a:p>
        </p:txBody>
      </p:sp>
      <p:sp>
        <p:nvSpPr>
          <p:cNvPr id="103" name="Line 2498"/>
          <p:cNvSpPr>
            <a:spLocks noChangeShapeType="1"/>
          </p:cNvSpPr>
          <p:nvPr>
            <p:custDataLst>
              <p:tags r:id="rId94"/>
            </p:custDataLst>
          </p:nvPr>
        </p:nvSpPr>
        <p:spPr bwMode="auto">
          <a:xfrm flipV="1">
            <a:off x="1417985" y="2447706"/>
            <a:ext cx="391302" cy="3874"/>
          </a:xfrm>
          <a:prstGeom prst="line">
            <a:avLst/>
          </a:prstGeom>
          <a:noFill/>
          <a:ln w="0">
            <a:solidFill>
              <a:srgbClr val="000000"/>
            </a:solidFill>
            <a:round/>
            <a:headEnd/>
            <a:tailEnd/>
          </a:ln>
        </p:spPr>
        <p:txBody>
          <a:bodyPr/>
          <a:lstStyle/>
          <a:p>
            <a:endParaRPr lang="en-GB"/>
          </a:p>
        </p:txBody>
      </p:sp>
      <p:sp>
        <p:nvSpPr>
          <p:cNvPr id="104" name="Line 2499"/>
          <p:cNvSpPr>
            <a:spLocks noChangeShapeType="1"/>
          </p:cNvSpPr>
          <p:nvPr>
            <p:custDataLst>
              <p:tags r:id="rId95"/>
            </p:custDataLst>
          </p:nvPr>
        </p:nvSpPr>
        <p:spPr bwMode="auto">
          <a:xfrm flipH="1" flipV="1">
            <a:off x="1981691" y="2453518"/>
            <a:ext cx="36806" cy="1937"/>
          </a:xfrm>
          <a:prstGeom prst="line">
            <a:avLst/>
          </a:prstGeom>
          <a:noFill/>
          <a:ln w="0">
            <a:solidFill>
              <a:srgbClr val="000000"/>
            </a:solidFill>
            <a:round/>
            <a:headEnd/>
            <a:tailEnd/>
          </a:ln>
        </p:spPr>
        <p:txBody>
          <a:bodyPr/>
          <a:lstStyle/>
          <a:p>
            <a:endParaRPr lang="en-GB"/>
          </a:p>
        </p:txBody>
      </p:sp>
      <p:sp>
        <p:nvSpPr>
          <p:cNvPr id="105" name="Line 2500"/>
          <p:cNvSpPr>
            <a:spLocks noChangeShapeType="1"/>
          </p:cNvSpPr>
          <p:nvPr>
            <p:custDataLst>
              <p:tags r:id="rId96"/>
            </p:custDataLst>
          </p:nvPr>
        </p:nvSpPr>
        <p:spPr bwMode="auto">
          <a:xfrm flipH="1" flipV="1">
            <a:off x="2475662" y="2515506"/>
            <a:ext cx="3874" cy="1937"/>
          </a:xfrm>
          <a:prstGeom prst="line">
            <a:avLst/>
          </a:prstGeom>
          <a:noFill/>
          <a:ln w="0">
            <a:solidFill>
              <a:srgbClr val="000000"/>
            </a:solidFill>
            <a:round/>
            <a:headEnd/>
            <a:tailEnd/>
          </a:ln>
        </p:spPr>
        <p:txBody>
          <a:bodyPr/>
          <a:lstStyle/>
          <a:p>
            <a:endParaRPr lang="en-GB"/>
          </a:p>
        </p:txBody>
      </p:sp>
      <p:sp>
        <p:nvSpPr>
          <p:cNvPr id="106" name="Line 2501"/>
          <p:cNvSpPr>
            <a:spLocks noChangeShapeType="1"/>
          </p:cNvSpPr>
          <p:nvPr>
            <p:custDataLst>
              <p:tags r:id="rId97"/>
            </p:custDataLst>
          </p:nvPr>
        </p:nvSpPr>
        <p:spPr bwMode="auto">
          <a:xfrm flipV="1">
            <a:off x="8550522" y="2364410"/>
            <a:ext cx="11623" cy="11623"/>
          </a:xfrm>
          <a:prstGeom prst="line">
            <a:avLst/>
          </a:prstGeom>
          <a:noFill/>
          <a:ln w="0">
            <a:solidFill>
              <a:srgbClr val="000000"/>
            </a:solidFill>
            <a:round/>
            <a:headEnd/>
            <a:tailEnd/>
          </a:ln>
        </p:spPr>
        <p:txBody>
          <a:bodyPr/>
          <a:lstStyle/>
          <a:p>
            <a:endParaRPr lang="en-GB"/>
          </a:p>
        </p:txBody>
      </p:sp>
      <p:sp>
        <p:nvSpPr>
          <p:cNvPr id="107" name="Freeform 2502"/>
          <p:cNvSpPr>
            <a:spLocks/>
          </p:cNvSpPr>
          <p:nvPr>
            <p:custDataLst>
              <p:tags r:id="rId98"/>
            </p:custDataLst>
          </p:nvPr>
        </p:nvSpPr>
        <p:spPr bwMode="auto">
          <a:xfrm>
            <a:off x="7603262" y="2490323"/>
            <a:ext cx="25183" cy="3874"/>
          </a:xfrm>
          <a:custGeom>
            <a:avLst/>
            <a:gdLst/>
            <a:ahLst/>
            <a:cxnLst>
              <a:cxn ang="0">
                <a:pos x="0" y="0"/>
              </a:cxn>
              <a:cxn ang="0">
                <a:pos x="2" y="0"/>
              </a:cxn>
              <a:cxn ang="0">
                <a:pos x="11" y="1"/>
              </a:cxn>
              <a:cxn ang="0">
                <a:pos x="19" y="3"/>
              </a:cxn>
              <a:cxn ang="0">
                <a:pos x="27" y="2"/>
              </a:cxn>
            </a:cxnLst>
            <a:rect l="0" t="0" r="r" b="b"/>
            <a:pathLst>
              <a:path w="27" h="3">
                <a:moveTo>
                  <a:pt x="0" y="0"/>
                </a:moveTo>
                <a:lnTo>
                  <a:pt x="2" y="0"/>
                </a:lnTo>
                <a:lnTo>
                  <a:pt x="11" y="1"/>
                </a:lnTo>
                <a:lnTo>
                  <a:pt x="19" y="3"/>
                </a:lnTo>
                <a:lnTo>
                  <a:pt x="27" y="2"/>
                </a:lnTo>
              </a:path>
            </a:pathLst>
          </a:custGeom>
          <a:noFill/>
          <a:ln w="0">
            <a:solidFill>
              <a:srgbClr val="000000"/>
            </a:solidFill>
            <a:prstDash val="solid"/>
            <a:round/>
            <a:headEnd/>
            <a:tailEnd/>
          </a:ln>
        </p:spPr>
        <p:txBody>
          <a:bodyPr/>
          <a:lstStyle/>
          <a:p>
            <a:endParaRPr lang="en-GB"/>
          </a:p>
        </p:txBody>
      </p:sp>
      <p:sp>
        <p:nvSpPr>
          <p:cNvPr id="108" name="Freeform 2503"/>
          <p:cNvSpPr>
            <a:spLocks/>
          </p:cNvSpPr>
          <p:nvPr>
            <p:custDataLst>
              <p:tags r:id="rId99"/>
            </p:custDataLst>
          </p:nvPr>
        </p:nvSpPr>
        <p:spPr bwMode="auto">
          <a:xfrm>
            <a:off x="7554834" y="2443832"/>
            <a:ext cx="52302" cy="27120"/>
          </a:xfrm>
          <a:custGeom>
            <a:avLst/>
            <a:gdLst/>
            <a:ahLst/>
            <a:cxnLst>
              <a:cxn ang="0">
                <a:pos x="55" y="30"/>
              </a:cxn>
              <a:cxn ang="0">
                <a:pos x="48" y="27"/>
              </a:cxn>
              <a:cxn ang="0">
                <a:pos x="36" y="18"/>
              </a:cxn>
              <a:cxn ang="0">
                <a:pos x="25" y="12"/>
              </a:cxn>
              <a:cxn ang="0">
                <a:pos x="19" y="9"/>
              </a:cxn>
              <a:cxn ang="0">
                <a:pos x="0" y="0"/>
              </a:cxn>
            </a:cxnLst>
            <a:rect l="0" t="0" r="r" b="b"/>
            <a:pathLst>
              <a:path w="55" h="30">
                <a:moveTo>
                  <a:pt x="55" y="30"/>
                </a:moveTo>
                <a:lnTo>
                  <a:pt x="48" y="27"/>
                </a:lnTo>
                <a:lnTo>
                  <a:pt x="36" y="18"/>
                </a:lnTo>
                <a:lnTo>
                  <a:pt x="25" y="12"/>
                </a:lnTo>
                <a:lnTo>
                  <a:pt x="19" y="9"/>
                </a:lnTo>
                <a:lnTo>
                  <a:pt x="0" y="0"/>
                </a:lnTo>
              </a:path>
            </a:pathLst>
          </a:custGeom>
          <a:noFill/>
          <a:ln w="0">
            <a:solidFill>
              <a:srgbClr val="000000"/>
            </a:solidFill>
            <a:prstDash val="solid"/>
            <a:round/>
            <a:headEnd/>
            <a:tailEnd/>
          </a:ln>
        </p:spPr>
        <p:txBody>
          <a:bodyPr/>
          <a:lstStyle/>
          <a:p>
            <a:endParaRPr lang="en-GB"/>
          </a:p>
        </p:txBody>
      </p:sp>
      <p:sp>
        <p:nvSpPr>
          <p:cNvPr id="109" name="Freeform 2504"/>
          <p:cNvSpPr>
            <a:spLocks/>
          </p:cNvSpPr>
          <p:nvPr>
            <p:custDataLst>
              <p:tags r:id="rId100"/>
            </p:custDataLst>
          </p:nvPr>
        </p:nvSpPr>
        <p:spPr bwMode="auto">
          <a:xfrm>
            <a:off x="7614884" y="2430272"/>
            <a:ext cx="9686" cy="48428"/>
          </a:xfrm>
          <a:custGeom>
            <a:avLst/>
            <a:gdLst/>
            <a:ahLst/>
            <a:cxnLst>
              <a:cxn ang="0">
                <a:pos x="0" y="0"/>
              </a:cxn>
              <a:cxn ang="0">
                <a:pos x="3" y="11"/>
              </a:cxn>
              <a:cxn ang="0">
                <a:pos x="11" y="50"/>
              </a:cxn>
            </a:cxnLst>
            <a:rect l="0" t="0" r="r" b="b"/>
            <a:pathLst>
              <a:path w="11" h="50">
                <a:moveTo>
                  <a:pt x="0" y="0"/>
                </a:moveTo>
                <a:lnTo>
                  <a:pt x="3" y="11"/>
                </a:lnTo>
                <a:lnTo>
                  <a:pt x="11" y="50"/>
                </a:lnTo>
              </a:path>
            </a:pathLst>
          </a:custGeom>
          <a:noFill/>
          <a:ln w="0">
            <a:solidFill>
              <a:srgbClr val="000000"/>
            </a:solidFill>
            <a:prstDash val="solid"/>
            <a:round/>
            <a:headEnd/>
            <a:tailEnd/>
          </a:ln>
        </p:spPr>
        <p:txBody>
          <a:bodyPr/>
          <a:lstStyle/>
          <a:p>
            <a:endParaRPr lang="en-GB"/>
          </a:p>
        </p:txBody>
      </p:sp>
      <p:sp>
        <p:nvSpPr>
          <p:cNvPr id="110" name="Freeform 2505"/>
          <p:cNvSpPr>
            <a:spLocks/>
          </p:cNvSpPr>
          <p:nvPr>
            <p:custDataLst>
              <p:tags r:id="rId101"/>
            </p:custDataLst>
          </p:nvPr>
        </p:nvSpPr>
        <p:spPr bwMode="auto">
          <a:xfrm>
            <a:off x="7578079" y="2403152"/>
            <a:ext cx="38743" cy="17434"/>
          </a:xfrm>
          <a:custGeom>
            <a:avLst/>
            <a:gdLst/>
            <a:ahLst/>
            <a:cxnLst>
              <a:cxn ang="0">
                <a:pos x="39" y="18"/>
              </a:cxn>
              <a:cxn ang="0">
                <a:pos x="35" y="17"/>
              </a:cxn>
              <a:cxn ang="0">
                <a:pos x="23" y="12"/>
              </a:cxn>
              <a:cxn ang="0">
                <a:pos x="22" y="12"/>
              </a:cxn>
              <a:cxn ang="0">
                <a:pos x="9" y="4"/>
              </a:cxn>
              <a:cxn ang="0">
                <a:pos x="9" y="3"/>
              </a:cxn>
              <a:cxn ang="0">
                <a:pos x="0" y="0"/>
              </a:cxn>
            </a:cxnLst>
            <a:rect l="0" t="0" r="r" b="b"/>
            <a:pathLst>
              <a:path w="39" h="18">
                <a:moveTo>
                  <a:pt x="39" y="18"/>
                </a:moveTo>
                <a:lnTo>
                  <a:pt x="35" y="17"/>
                </a:lnTo>
                <a:lnTo>
                  <a:pt x="23" y="12"/>
                </a:lnTo>
                <a:lnTo>
                  <a:pt x="22" y="12"/>
                </a:lnTo>
                <a:lnTo>
                  <a:pt x="9" y="4"/>
                </a:lnTo>
                <a:lnTo>
                  <a:pt x="9" y="3"/>
                </a:lnTo>
                <a:lnTo>
                  <a:pt x="0" y="0"/>
                </a:lnTo>
              </a:path>
            </a:pathLst>
          </a:custGeom>
          <a:noFill/>
          <a:ln w="0">
            <a:solidFill>
              <a:srgbClr val="000000"/>
            </a:solidFill>
            <a:prstDash val="solid"/>
            <a:round/>
            <a:headEnd/>
            <a:tailEnd/>
          </a:ln>
        </p:spPr>
        <p:txBody>
          <a:bodyPr/>
          <a:lstStyle/>
          <a:p>
            <a:endParaRPr lang="en-GB"/>
          </a:p>
        </p:txBody>
      </p:sp>
      <p:sp>
        <p:nvSpPr>
          <p:cNvPr id="111" name="Line 2506"/>
          <p:cNvSpPr>
            <a:spLocks noChangeShapeType="1"/>
          </p:cNvSpPr>
          <p:nvPr>
            <p:custDataLst>
              <p:tags r:id="rId102"/>
            </p:custDataLst>
          </p:nvPr>
        </p:nvSpPr>
        <p:spPr bwMode="auto">
          <a:xfrm flipH="1">
            <a:off x="7616822" y="2374095"/>
            <a:ext cx="7749" cy="1938"/>
          </a:xfrm>
          <a:prstGeom prst="line">
            <a:avLst/>
          </a:prstGeom>
          <a:noFill/>
          <a:ln w="0">
            <a:solidFill>
              <a:srgbClr val="000000"/>
            </a:solidFill>
            <a:round/>
            <a:headEnd/>
            <a:tailEnd/>
          </a:ln>
        </p:spPr>
        <p:txBody>
          <a:bodyPr/>
          <a:lstStyle/>
          <a:p>
            <a:endParaRPr lang="en-GB"/>
          </a:p>
        </p:txBody>
      </p:sp>
      <p:sp>
        <p:nvSpPr>
          <p:cNvPr id="112" name="Line 2507"/>
          <p:cNvSpPr>
            <a:spLocks noChangeShapeType="1"/>
          </p:cNvSpPr>
          <p:nvPr>
            <p:custDataLst>
              <p:tags r:id="rId103"/>
            </p:custDataLst>
          </p:nvPr>
        </p:nvSpPr>
        <p:spPr bwMode="auto">
          <a:xfrm flipH="1">
            <a:off x="7616822" y="2374095"/>
            <a:ext cx="9685" cy="1938"/>
          </a:xfrm>
          <a:prstGeom prst="line">
            <a:avLst/>
          </a:prstGeom>
          <a:noFill/>
          <a:ln w="0">
            <a:solidFill>
              <a:srgbClr val="000000"/>
            </a:solidFill>
            <a:round/>
            <a:headEnd/>
            <a:tailEnd/>
          </a:ln>
        </p:spPr>
        <p:txBody>
          <a:bodyPr/>
          <a:lstStyle/>
          <a:p>
            <a:endParaRPr lang="en-GB"/>
          </a:p>
        </p:txBody>
      </p:sp>
      <p:sp>
        <p:nvSpPr>
          <p:cNvPr id="113" name="Freeform 2508"/>
          <p:cNvSpPr>
            <a:spLocks/>
          </p:cNvSpPr>
          <p:nvPr>
            <p:custDataLst>
              <p:tags r:id="rId104"/>
            </p:custDataLst>
          </p:nvPr>
        </p:nvSpPr>
        <p:spPr bwMode="auto">
          <a:xfrm>
            <a:off x="7626507" y="2360535"/>
            <a:ext cx="216959" cy="1937"/>
          </a:xfrm>
          <a:custGeom>
            <a:avLst/>
            <a:gdLst/>
            <a:ahLst/>
            <a:cxnLst>
              <a:cxn ang="0">
                <a:pos x="0" y="2"/>
              </a:cxn>
              <a:cxn ang="0">
                <a:pos x="6" y="2"/>
              </a:cxn>
              <a:cxn ang="0">
                <a:pos x="15" y="2"/>
              </a:cxn>
              <a:cxn ang="0">
                <a:pos x="20" y="2"/>
              </a:cxn>
              <a:cxn ang="0">
                <a:pos x="36" y="2"/>
              </a:cxn>
              <a:cxn ang="0">
                <a:pos x="50" y="1"/>
              </a:cxn>
              <a:cxn ang="0">
                <a:pos x="62" y="1"/>
              </a:cxn>
              <a:cxn ang="0">
                <a:pos x="78" y="1"/>
              </a:cxn>
              <a:cxn ang="0">
                <a:pos x="104" y="0"/>
              </a:cxn>
              <a:cxn ang="0">
                <a:pos x="113" y="0"/>
              </a:cxn>
              <a:cxn ang="0">
                <a:pos x="150" y="0"/>
              </a:cxn>
              <a:cxn ang="0">
                <a:pos x="176" y="1"/>
              </a:cxn>
              <a:cxn ang="0">
                <a:pos x="196" y="0"/>
              </a:cxn>
              <a:cxn ang="0">
                <a:pos x="222" y="0"/>
              </a:cxn>
              <a:cxn ang="0">
                <a:pos x="224" y="0"/>
              </a:cxn>
            </a:cxnLst>
            <a:rect l="0" t="0" r="r" b="b"/>
            <a:pathLst>
              <a:path w="224" h="2">
                <a:moveTo>
                  <a:pt x="0" y="2"/>
                </a:moveTo>
                <a:lnTo>
                  <a:pt x="6" y="2"/>
                </a:lnTo>
                <a:lnTo>
                  <a:pt x="15" y="2"/>
                </a:lnTo>
                <a:lnTo>
                  <a:pt x="20" y="2"/>
                </a:lnTo>
                <a:lnTo>
                  <a:pt x="36" y="2"/>
                </a:lnTo>
                <a:lnTo>
                  <a:pt x="50" y="1"/>
                </a:lnTo>
                <a:lnTo>
                  <a:pt x="62" y="1"/>
                </a:lnTo>
                <a:lnTo>
                  <a:pt x="78" y="1"/>
                </a:lnTo>
                <a:lnTo>
                  <a:pt x="104" y="0"/>
                </a:lnTo>
                <a:lnTo>
                  <a:pt x="113" y="0"/>
                </a:lnTo>
                <a:lnTo>
                  <a:pt x="150" y="0"/>
                </a:lnTo>
                <a:lnTo>
                  <a:pt x="176" y="1"/>
                </a:lnTo>
                <a:lnTo>
                  <a:pt x="196" y="0"/>
                </a:lnTo>
                <a:lnTo>
                  <a:pt x="222" y="0"/>
                </a:lnTo>
                <a:lnTo>
                  <a:pt x="224" y="0"/>
                </a:lnTo>
              </a:path>
            </a:pathLst>
          </a:custGeom>
          <a:noFill/>
          <a:ln w="0">
            <a:solidFill>
              <a:srgbClr val="000000"/>
            </a:solidFill>
            <a:prstDash val="solid"/>
            <a:round/>
            <a:headEnd/>
            <a:tailEnd/>
          </a:ln>
        </p:spPr>
        <p:txBody>
          <a:bodyPr/>
          <a:lstStyle/>
          <a:p>
            <a:endParaRPr lang="en-GB"/>
          </a:p>
        </p:txBody>
      </p:sp>
      <p:sp>
        <p:nvSpPr>
          <p:cNvPr id="114" name="Freeform 2509"/>
          <p:cNvSpPr>
            <a:spLocks/>
          </p:cNvSpPr>
          <p:nvPr>
            <p:custDataLst>
              <p:tags r:id="rId105"/>
            </p:custDataLst>
          </p:nvPr>
        </p:nvSpPr>
        <p:spPr bwMode="auto">
          <a:xfrm>
            <a:off x="7440542" y="2331478"/>
            <a:ext cx="191777" cy="5812"/>
          </a:xfrm>
          <a:custGeom>
            <a:avLst/>
            <a:gdLst/>
            <a:ahLst/>
            <a:cxnLst>
              <a:cxn ang="0">
                <a:pos x="200" y="0"/>
              </a:cxn>
              <a:cxn ang="0">
                <a:pos x="163" y="2"/>
              </a:cxn>
              <a:cxn ang="0">
                <a:pos x="122" y="5"/>
              </a:cxn>
              <a:cxn ang="0">
                <a:pos x="98" y="5"/>
              </a:cxn>
              <a:cxn ang="0">
                <a:pos x="80" y="6"/>
              </a:cxn>
              <a:cxn ang="0">
                <a:pos x="74" y="6"/>
              </a:cxn>
              <a:cxn ang="0">
                <a:pos x="8" y="7"/>
              </a:cxn>
              <a:cxn ang="0">
                <a:pos x="3" y="7"/>
              </a:cxn>
              <a:cxn ang="0">
                <a:pos x="0" y="7"/>
              </a:cxn>
            </a:cxnLst>
            <a:rect l="0" t="0" r="r" b="b"/>
            <a:pathLst>
              <a:path w="200" h="7">
                <a:moveTo>
                  <a:pt x="200" y="0"/>
                </a:moveTo>
                <a:lnTo>
                  <a:pt x="163" y="2"/>
                </a:lnTo>
                <a:lnTo>
                  <a:pt x="122" y="5"/>
                </a:lnTo>
                <a:lnTo>
                  <a:pt x="98" y="5"/>
                </a:lnTo>
                <a:lnTo>
                  <a:pt x="80" y="6"/>
                </a:lnTo>
                <a:lnTo>
                  <a:pt x="74" y="6"/>
                </a:lnTo>
                <a:lnTo>
                  <a:pt x="8" y="7"/>
                </a:lnTo>
                <a:lnTo>
                  <a:pt x="3" y="7"/>
                </a:lnTo>
                <a:lnTo>
                  <a:pt x="0" y="7"/>
                </a:lnTo>
              </a:path>
            </a:pathLst>
          </a:custGeom>
          <a:noFill/>
          <a:ln w="0">
            <a:solidFill>
              <a:srgbClr val="000000"/>
            </a:solidFill>
            <a:prstDash val="solid"/>
            <a:round/>
            <a:headEnd/>
            <a:tailEnd/>
          </a:ln>
        </p:spPr>
        <p:txBody>
          <a:bodyPr/>
          <a:lstStyle/>
          <a:p>
            <a:endParaRPr lang="en-GB"/>
          </a:p>
        </p:txBody>
      </p:sp>
      <p:sp>
        <p:nvSpPr>
          <p:cNvPr id="115" name="Freeform 2510"/>
          <p:cNvSpPr>
            <a:spLocks/>
          </p:cNvSpPr>
          <p:nvPr>
            <p:custDataLst>
              <p:tags r:id="rId106"/>
            </p:custDataLst>
          </p:nvPr>
        </p:nvSpPr>
        <p:spPr bwMode="auto">
          <a:xfrm>
            <a:off x="6076798" y="2310170"/>
            <a:ext cx="1559396" cy="9685"/>
          </a:xfrm>
          <a:custGeom>
            <a:avLst/>
            <a:gdLst/>
            <a:ahLst/>
            <a:cxnLst>
              <a:cxn ang="0">
                <a:pos x="1612" y="0"/>
              </a:cxn>
              <a:cxn ang="0">
                <a:pos x="1610" y="0"/>
              </a:cxn>
              <a:cxn ang="0">
                <a:pos x="1594" y="0"/>
              </a:cxn>
              <a:cxn ang="0">
                <a:pos x="1525" y="0"/>
              </a:cxn>
              <a:cxn ang="0">
                <a:pos x="1457" y="0"/>
              </a:cxn>
              <a:cxn ang="0">
                <a:pos x="1305" y="1"/>
              </a:cxn>
              <a:cxn ang="0">
                <a:pos x="1084" y="0"/>
              </a:cxn>
              <a:cxn ang="0">
                <a:pos x="1002" y="0"/>
              </a:cxn>
              <a:cxn ang="0">
                <a:pos x="982" y="0"/>
              </a:cxn>
              <a:cxn ang="0">
                <a:pos x="927" y="0"/>
              </a:cxn>
              <a:cxn ang="0">
                <a:pos x="863" y="0"/>
              </a:cxn>
              <a:cxn ang="0">
                <a:pos x="641" y="1"/>
              </a:cxn>
              <a:cxn ang="0">
                <a:pos x="563" y="1"/>
              </a:cxn>
              <a:cxn ang="0">
                <a:pos x="486" y="1"/>
              </a:cxn>
              <a:cxn ang="0">
                <a:pos x="420" y="1"/>
              </a:cxn>
              <a:cxn ang="0">
                <a:pos x="196" y="1"/>
              </a:cxn>
              <a:cxn ang="0">
                <a:pos x="182" y="2"/>
              </a:cxn>
              <a:cxn ang="0">
                <a:pos x="142" y="2"/>
              </a:cxn>
              <a:cxn ang="0">
                <a:pos x="110" y="3"/>
              </a:cxn>
              <a:cxn ang="0">
                <a:pos x="83" y="4"/>
              </a:cxn>
              <a:cxn ang="0">
                <a:pos x="66" y="5"/>
              </a:cxn>
              <a:cxn ang="0">
                <a:pos x="19" y="8"/>
              </a:cxn>
              <a:cxn ang="0">
                <a:pos x="0" y="8"/>
              </a:cxn>
            </a:cxnLst>
            <a:rect l="0" t="0" r="r" b="b"/>
            <a:pathLst>
              <a:path w="1612" h="8">
                <a:moveTo>
                  <a:pt x="1612" y="0"/>
                </a:moveTo>
                <a:lnTo>
                  <a:pt x="1610" y="0"/>
                </a:lnTo>
                <a:lnTo>
                  <a:pt x="1594" y="0"/>
                </a:lnTo>
                <a:lnTo>
                  <a:pt x="1525" y="0"/>
                </a:lnTo>
                <a:lnTo>
                  <a:pt x="1457" y="0"/>
                </a:lnTo>
                <a:lnTo>
                  <a:pt x="1305" y="1"/>
                </a:lnTo>
                <a:lnTo>
                  <a:pt x="1084" y="0"/>
                </a:lnTo>
                <a:lnTo>
                  <a:pt x="1002" y="0"/>
                </a:lnTo>
                <a:lnTo>
                  <a:pt x="982" y="0"/>
                </a:lnTo>
                <a:lnTo>
                  <a:pt x="927" y="0"/>
                </a:lnTo>
                <a:lnTo>
                  <a:pt x="863" y="0"/>
                </a:lnTo>
                <a:lnTo>
                  <a:pt x="641" y="1"/>
                </a:lnTo>
                <a:lnTo>
                  <a:pt x="563" y="1"/>
                </a:lnTo>
                <a:lnTo>
                  <a:pt x="486" y="1"/>
                </a:lnTo>
                <a:lnTo>
                  <a:pt x="420" y="1"/>
                </a:lnTo>
                <a:lnTo>
                  <a:pt x="196" y="1"/>
                </a:lnTo>
                <a:lnTo>
                  <a:pt x="182" y="2"/>
                </a:lnTo>
                <a:lnTo>
                  <a:pt x="142" y="2"/>
                </a:lnTo>
                <a:lnTo>
                  <a:pt x="110" y="3"/>
                </a:lnTo>
                <a:lnTo>
                  <a:pt x="83" y="4"/>
                </a:lnTo>
                <a:lnTo>
                  <a:pt x="66" y="5"/>
                </a:lnTo>
                <a:lnTo>
                  <a:pt x="19" y="8"/>
                </a:lnTo>
                <a:lnTo>
                  <a:pt x="0" y="8"/>
                </a:lnTo>
              </a:path>
            </a:pathLst>
          </a:custGeom>
          <a:noFill/>
          <a:ln w="0">
            <a:solidFill>
              <a:srgbClr val="000000"/>
            </a:solidFill>
            <a:prstDash val="solid"/>
            <a:round/>
            <a:headEnd/>
            <a:tailEnd/>
          </a:ln>
        </p:spPr>
        <p:txBody>
          <a:bodyPr/>
          <a:lstStyle/>
          <a:p>
            <a:endParaRPr lang="en-GB"/>
          </a:p>
        </p:txBody>
      </p:sp>
      <p:sp>
        <p:nvSpPr>
          <p:cNvPr id="116" name="Freeform 2511"/>
          <p:cNvSpPr>
            <a:spLocks/>
          </p:cNvSpPr>
          <p:nvPr>
            <p:custDataLst>
              <p:tags r:id="rId107"/>
            </p:custDataLst>
          </p:nvPr>
        </p:nvSpPr>
        <p:spPr bwMode="auto">
          <a:xfrm>
            <a:off x="4837030" y="2412838"/>
            <a:ext cx="982129" cy="36806"/>
          </a:xfrm>
          <a:custGeom>
            <a:avLst/>
            <a:gdLst/>
            <a:ahLst/>
            <a:cxnLst>
              <a:cxn ang="0">
                <a:pos x="1014" y="11"/>
              </a:cxn>
              <a:cxn ang="0">
                <a:pos x="1006" y="11"/>
              </a:cxn>
              <a:cxn ang="0">
                <a:pos x="985" y="15"/>
              </a:cxn>
              <a:cxn ang="0">
                <a:pos x="954" y="17"/>
              </a:cxn>
              <a:cxn ang="0">
                <a:pos x="933" y="18"/>
              </a:cxn>
              <a:cxn ang="0">
                <a:pos x="898" y="14"/>
              </a:cxn>
              <a:cxn ang="0">
                <a:pos x="866" y="12"/>
              </a:cxn>
              <a:cxn ang="0">
                <a:pos x="842" y="9"/>
              </a:cxn>
              <a:cxn ang="0">
                <a:pos x="820" y="5"/>
              </a:cxn>
              <a:cxn ang="0">
                <a:pos x="797" y="3"/>
              </a:cxn>
              <a:cxn ang="0">
                <a:pos x="763" y="3"/>
              </a:cxn>
              <a:cxn ang="0">
                <a:pos x="732" y="1"/>
              </a:cxn>
              <a:cxn ang="0">
                <a:pos x="691" y="1"/>
              </a:cxn>
              <a:cxn ang="0">
                <a:pos x="683" y="1"/>
              </a:cxn>
              <a:cxn ang="0">
                <a:pos x="677" y="1"/>
              </a:cxn>
              <a:cxn ang="0">
                <a:pos x="660" y="0"/>
              </a:cxn>
              <a:cxn ang="0">
                <a:pos x="623" y="1"/>
              </a:cxn>
              <a:cxn ang="0">
                <a:pos x="602" y="2"/>
              </a:cxn>
              <a:cxn ang="0">
                <a:pos x="577" y="3"/>
              </a:cxn>
              <a:cxn ang="0">
                <a:pos x="565" y="6"/>
              </a:cxn>
              <a:cxn ang="0">
                <a:pos x="551" y="6"/>
              </a:cxn>
              <a:cxn ang="0">
                <a:pos x="535" y="10"/>
              </a:cxn>
              <a:cxn ang="0">
                <a:pos x="518" y="11"/>
              </a:cxn>
              <a:cxn ang="0">
                <a:pos x="494" y="13"/>
              </a:cxn>
              <a:cxn ang="0">
                <a:pos x="477" y="15"/>
              </a:cxn>
              <a:cxn ang="0">
                <a:pos x="445" y="15"/>
              </a:cxn>
              <a:cxn ang="0">
                <a:pos x="424" y="17"/>
              </a:cxn>
              <a:cxn ang="0">
                <a:pos x="401" y="19"/>
              </a:cxn>
              <a:cxn ang="0">
                <a:pos x="387" y="22"/>
              </a:cxn>
              <a:cxn ang="0">
                <a:pos x="374" y="22"/>
              </a:cxn>
              <a:cxn ang="0">
                <a:pos x="360" y="22"/>
              </a:cxn>
              <a:cxn ang="0">
                <a:pos x="341" y="22"/>
              </a:cxn>
              <a:cxn ang="0">
                <a:pos x="318" y="22"/>
              </a:cxn>
              <a:cxn ang="0">
                <a:pos x="306" y="23"/>
              </a:cxn>
              <a:cxn ang="0">
                <a:pos x="291" y="22"/>
              </a:cxn>
              <a:cxn ang="0">
                <a:pos x="275" y="21"/>
              </a:cxn>
              <a:cxn ang="0">
                <a:pos x="255" y="21"/>
              </a:cxn>
              <a:cxn ang="0">
                <a:pos x="242" y="21"/>
              </a:cxn>
              <a:cxn ang="0">
                <a:pos x="230" y="19"/>
              </a:cxn>
              <a:cxn ang="0">
                <a:pos x="219" y="21"/>
              </a:cxn>
              <a:cxn ang="0">
                <a:pos x="215" y="21"/>
              </a:cxn>
              <a:cxn ang="0">
                <a:pos x="199" y="22"/>
              </a:cxn>
              <a:cxn ang="0">
                <a:pos x="184" y="24"/>
              </a:cxn>
              <a:cxn ang="0">
                <a:pos x="173" y="24"/>
              </a:cxn>
              <a:cxn ang="0">
                <a:pos x="153" y="28"/>
              </a:cxn>
              <a:cxn ang="0">
                <a:pos x="142" y="30"/>
              </a:cxn>
              <a:cxn ang="0">
                <a:pos x="128" y="30"/>
              </a:cxn>
              <a:cxn ang="0">
                <a:pos x="119" y="31"/>
              </a:cxn>
              <a:cxn ang="0">
                <a:pos x="106" y="34"/>
              </a:cxn>
              <a:cxn ang="0">
                <a:pos x="89" y="37"/>
              </a:cxn>
              <a:cxn ang="0">
                <a:pos x="75" y="37"/>
              </a:cxn>
              <a:cxn ang="0">
                <a:pos x="47" y="38"/>
              </a:cxn>
              <a:cxn ang="0">
                <a:pos x="0" y="38"/>
              </a:cxn>
            </a:cxnLst>
            <a:rect l="0" t="0" r="r" b="b"/>
            <a:pathLst>
              <a:path w="1014" h="38">
                <a:moveTo>
                  <a:pt x="1014" y="11"/>
                </a:moveTo>
                <a:lnTo>
                  <a:pt x="1006" y="11"/>
                </a:lnTo>
                <a:lnTo>
                  <a:pt x="985" y="15"/>
                </a:lnTo>
                <a:lnTo>
                  <a:pt x="954" y="17"/>
                </a:lnTo>
                <a:lnTo>
                  <a:pt x="933" y="18"/>
                </a:lnTo>
                <a:lnTo>
                  <a:pt x="898" y="14"/>
                </a:lnTo>
                <a:lnTo>
                  <a:pt x="866" y="12"/>
                </a:lnTo>
                <a:lnTo>
                  <a:pt x="842" y="9"/>
                </a:lnTo>
                <a:lnTo>
                  <a:pt x="820" y="5"/>
                </a:lnTo>
                <a:lnTo>
                  <a:pt x="797" y="3"/>
                </a:lnTo>
                <a:lnTo>
                  <a:pt x="763" y="3"/>
                </a:lnTo>
                <a:lnTo>
                  <a:pt x="732" y="1"/>
                </a:lnTo>
                <a:lnTo>
                  <a:pt x="691" y="1"/>
                </a:lnTo>
                <a:lnTo>
                  <a:pt x="683" y="1"/>
                </a:lnTo>
                <a:lnTo>
                  <a:pt x="677" y="1"/>
                </a:lnTo>
                <a:lnTo>
                  <a:pt x="660" y="0"/>
                </a:lnTo>
                <a:lnTo>
                  <a:pt x="623" y="1"/>
                </a:lnTo>
                <a:lnTo>
                  <a:pt x="602" y="2"/>
                </a:lnTo>
                <a:lnTo>
                  <a:pt x="577" y="3"/>
                </a:lnTo>
                <a:lnTo>
                  <a:pt x="565" y="6"/>
                </a:lnTo>
                <a:lnTo>
                  <a:pt x="551" y="6"/>
                </a:lnTo>
                <a:lnTo>
                  <a:pt x="535" y="10"/>
                </a:lnTo>
                <a:lnTo>
                  <a:pt x="518" y="11"/>
                </a:lnTo>
                <a:lnTo>
                  <a:pt x="494" y="13"/>
                </a:lnTo>
                <a:lnTo>
                  <a:pt x="477" y="15"/>
                </a:lnTo>
                <a:lnTo>
                  <a:pt x="445" y="15"/>
                </a:lnTo>
                <a:lnTo>
                  <a:pt x="424" y="17"/>
                </a:lnTo>
                <a:lnTo>
                  <a:pt x="401" y="19"/>
                </a:lnTo>
                <a:lnTo>
                  <a:pt x="387" y="22"/>
                </a:lnTo>
                <a:lnTo>
                  <a:pt x="374" y="22"/>
                </a:lnTo>
                <a:lnTo>
                  <a:pt x="360" y="22"/>
                </a:lnTo>
                <a:lnTo>
                  <a:pt x="341" y="22"/>
                </a:lnTo>
                <a:lnTo>
                  <a:pt x="318" y="22"/>
                </a:lnTo>
                <a:lnTo>
                  <a:pt x="306" y="23"/>
                </a:lnTo>
                <a:lnTo>
                  <a:pt x="291" y="22"/>
                </a:lnTo>
                <a:lnTo>
                  <a:pt x="275" y="21"/>
                </a:lnTo>
                <a:lnTo>
                  <a:pt x="255" y="21"/>
                </a:lnTo>
                <a:lnTo>
                  <a:pt x="242" y="21"/>
                </a:lnTo>
                <a:lnTo>
                  <a:pt x="230" y="19"/>
                </a:lnTo>
                <a:lnTo>
                  <a:pt x="219" y="21"/>
                </a:lnTo>
                <a:lnTo>
                  <a:pt x="215" y="21"/>
                </a:lnTo>
                <a:lnTo>
                  <a:pt x="199" y="22"/>
                </a:lnTo>
                <a:lnTo>
                  <a:pt x="184" y="24"/>
                </a:lnTo>
                <a:lnTo>
                  <a:pt x="173" y="24"/>
                </a:lnTo>
                <a:lnTo>
                  <a:pt x="153" y="28"/>
                </a:lnTo>
                <a:lnTo>
                  <a:pt x="142" y="30"/>
                </a:lnTo>
                <a:lnTo>
                  <a:pt x="128" y="30"/>
                </a:lnTo>
                <a:lnTo>
                  <a:pt x="119" y="31"/>
                </a:lnTo>
                <a:lnTo>
                  <a:pt x="106" y="34"/>
                </a:lnTo>
                <a:lnTo>
                  <a:pt x="89" y="37"/>
                </a:lnTo>
                <a:lnTo>
                  <a:pt x="75" y="37"/>
                </a:lnTo>
                <a:lnTo>
                  <a:pt x="47" y="38"/>
                </a:lnTo>
                <a:lnTo>
                  <a:pt x="0" y="38"/>
                </a:lnTo>
              </a:path>
            </a:pathLst>
          </a:custGeom>
          <a:noFill/>
          <a:ln w="0">
            <a:solidFill>
              <a:srgbClr val="000000"/>
            </a:solidFill>
            <a:prstDash val="solid"/>
            <a:round/>
            <a:headEnd/>
            <a:tailEnd/>
          </a:ln>
        </p:spPr>
        <p:txBody>
          <a:bodyPr/>
          <a:lstStyle/>
          <a:p>
            <a:endParaRPr lang="en-GB"/>
          </a:p>
        </p:txBody>
      </p:sp>
      <p:sp>
        <p:nvSpPr>
          <p:cNvPr id="117" name="Line 2512"/>
          <p:cNvSpPr>
            <a:spLocks noChangeShapeType="1"/>
          </p:cNvSpPr>
          <p:nvPr>
            <p:custDataLst>
              <p:tags r:id="rId108"/>
            </p:custDataLst>
          </p:nvPr>
        </p:nvSpPr>
        <p:spPr bwMode="auto">
          <a:xfrm flipV="1">
            <a:off x="1278511" y="2451580"/>
            <a:ext cx="139474" cy="1938"/>
          </a:xfrm>
          <a:prstGeom prst="line">
            <a:avLst/>
          </a:prstGeom>
          <a:noFill/>
          <a:ln w="0">
            <a:solidFill>
              <a:srgbClr val="000000"/>
            </a:solidFill>
            <a:round/>
            <a:headEnd/>
            <a:tailEnd/>
          </a:ln>
        </p:spPr>
        <p:txBody>
          <a:bodyPr/>
          <a:lstStyle/>
          <a:p>
            <a:endParaRPr lang="en-GB"/>
          </a:p>
        </p:txBody>
      </p:sp>
      <p:sp>
        <p:nvSpPr>
          <p:cNvPr id="118" name="Freeform 2513"/>
          <p:cNvSpPr>
            <a:spLocks/>
          </p:cNvSpPr>
          <p:nvPr>
            <p:custDataLst>
              <p:tags r:id="rId109"/>
            </p:custDataLst>
          </p:nvPr>
        </p:nvSpPr>
        <p:spPr bwMode="auto">
          <a:xfrm>
            <a:off x="8430420" y="2312106"/>
            <a:ext cx="40679" cy="3874"/>
          </a:xfrm>
          <a:custGeom>
            <a:avLst/>
            <a:gdLst/>
            <a:ahLst/>
            <a:cxnLst>
              <a:cxn ang="0">
                <a:pos x="43" y="2"/>
              </a:cxn>
              <a:cxn ang="0">
                <a:pos x="21" y="1"/>
              </a:cxn>
              <a:cxn ang="0">
                <a:pos x="0" y="0"/>
              </a:cxn>
            </a:cxnLst>
            <a:rect l="0" t="0" r="r" b="b"/>
            <a:pathLst>
              <a:path w="43" h="2">
                <a:moveTo>
                  <a:pt x="43" y="2"/>
                </a:moveTo>
                <a:lnTo>
                  <a:pt x="21" y="1"/>
                </a:lnTo>
                <a:lnTo>
                  <a:pt x="0" y="0"/>
                </a:lnTo>
              </a:path>
            </a:pathLst>
          </a:custGeom>
          <a:noFill/>
          <a:ln w="0">
            <a:solidFill>
              <a:srgbClr val="000000"/>
            </a:solidFill>
            <a:prstDash val="solid"/>
            <a:round/>
            <a:headEnd/>
            <a:tailEnd/>
          </a:ln>
        </p:spPr>
        <p:txBody>
          <a:bodyPr/>
          <a:lstStyle/>
          <a:p>
            <a:endParaRPr lang="en-GB"/>
          </a:p>
        </p:txBody>
      </p:sp>
      <p:sp>
        <p:nvSpPr>
          <p:cNvPr id="119" name="Line 2514"/>
          <p:cNvSpPr>
            <a:spLocks noChangeShapeType="1"/>
          </p:cNvSpPr>
          <p:nvPr>
            <p:custDataLst>
              <p:tags r:id="rId110"/>
            </p:custDataLst>
          </p:nvPr>
        </p:nvSpPr>
        <p:spPr bwMode="auto">
          <a:xfrm flipV="1">
            <a:off x="8006186" y="2573620"/>
            <a:ext cx="7749" cy="17434"/>
          </a:xfrm>
          <a:prstGeom prst="line">
            <a:avLst/>
          </a:prstGeom>
          <a:noFill/>
          <a:ln w="0">
            <a:solidFill>
              <a:srgbClr val="000000"/>
            </a:solidFill>
            <a:round/>
            <a:headEnd/>
            <a:tailEnd/>
          </a:ln>
        </p:spPr>
        <p:txBody>
          <a:bodyPr/>
          <a:lstStyle/>
          <a:p>
            <a:endParaRPr lang="en-GB"/>
          </a:p>
        </p:txBody>
      </p:sp>
      <p:sp>
        <p:nvSpPr>
          <p:cNvPr id="120" name="Line 2515"/>
          <p:cNvSpPr>
            <a:spLocks noChangeShapeType="1"/>
          </p:cNvSpPr>
          <p:nvPr>
            <p:custDataLst>
              <p:tags r:id="rId111"/>
            </p:custDataLst>
          </p:nvPr>
        </p:nvSpPr>
        <p:spPr bwMode="auto">
          <a:xfrm flipV="1">
            <a:off x="8060426" y="2480638"/>
            <a:ext cx="61988" cy="5811"/>
          </a:xfrm>
          <a:prstGeom prst="line">
            <a:avLst/>
          </a:prstGeom>
          <a:noFill/>
          <a:ln w="0">
            <a:solidFill>
              <a:srgbClr val="000000"/>
            </a:solidFill>
            <a:round/>
            <a:headEnd/>
            <a:tailEnd/>
          </a:ln>
        </p:spPr>
        <p:txBody>
          <a:bodyPr/>
          <a:lstStyle/>
          <a:p>
            <a:endParaRPr lang="en-GB"/>
          </a:p>
        </p:txBody>
      </p:sp>
      <p:sp>
        <p:nvSpPr>
          <p:cNvPr id="121" name="Freeform 2516"/>
          <p:cNvSpPr>
            <a:spLocks/>
          </p:cNvSpPr>
          <p:nvPr>
            <p:custDataLst>
              <p:tags r:id="rId112"/>
            </p:custDataLst>
          </p:nvPr>
        </p:nvSpPr>
        <p:spPr bwMode="auto">
          <a:xfrm>
            <a:off x="8048803" y="2486449"/>
            <a:ext cx="11623" cy="29058"/>
          </a:xfrm>
          <a:custGeom>
            <a:avLst/>
            <a:gdLst/>
            <a:ahLst/>
            <a:cxnLst>
              <a:cxn ang="0">
                <a:pos x="0" y="29"/>
              </a:cxn>
              <a:cxn ang="0">
                <a:pos x="7" y="13"/>
              </a:cxn>
              <a:cxn ang="0">
                <a:pos x="13" y="0"/>
              </a:cxn>
            </a:cxnLst>
            <a:rect l="0" t="0" r="r" b="b"/>
            <a:pathLst>
              <a:path w="13" h="29">
                <a:moveTo>
                  <a:pt x="0" y="29"/>
                </a:moveTo>
                <a:lnTo>
                  <a:pt x="7" y="13"/>
                </a:lnTo>
                <a:lnTo>
                  <a:pt x="13" y="0"/>
                </a:lnTo>
              </a:path>
            </a:pathLst>
          </a:custGeom>
          <a:noFill/>
          <a:ln w="0">
            <a:solidFill>
              <a:srgbClr val="000000"/>
            </a:solidFill>
            <a:prstDash val="solid"/>
            <a:round/>
            <a:headEnd/>
            <a:tailEnd/>
          </a:ln>
        </p:spPr>
        <p:txBody>
          <a:bodyPr/>
          <a:lstStyle/>
          <a:p>
            <a:endParaRPr lang="en-GB"/>
          </a:p>
        </p:txBody>
      </p:sp>
      <p:sp>
        <p:nvSpPr>
          <p:cNvPr id="122" name="Freeform 2517"/>
          <p:cNvSpPr>
            <a:spLocks/>
          </p:cNvSpPr>
          <p:nvPr>
            <p:custDataLst>
              <p:tags r:id="rId113"/>
            </p:custDataLst>
          </p:nvPr>
        </p:nvSpPr>
        <p:spPr bwMode="auto">
          <a:xfrm>
            <a:off x="7849279" y="2501946"/>
            <a:ext cx="199524" cy="27120"/>
          </a:xfrm>
          <a:custGeom>
            <a:avLst/>
            <a:gdLst/>
            <a:ahLst/>
            <a:cxnLst>
              <a:cxn ang="0">
                <a:pos x="205" y="13"/>
              </a:cxn>
              <a:cxn ang="0">
                <a:pos x="188" y="22"/>
              </a:cxn>
              <a:cxn ang="0">
                <a:pos x="173" y="22"/>
              </a:cxn>
              <a:cxn ang="0">
                <a:pos x="160" y="26"/>
              </a:cxn>
              <a:cxn ang="0">
                <a:pos x="150" y="27"/>
              </a:cxn>
              <a:cxn ang="0">
                <a:pos x="138" y="28"/>
              </a:cxn>
              <a:cxn ang="0">
                <a:pos x="120" y="28"/>
              </a:cxn>
              <a:cxn ang="0">
                <a:pos x="103" y="28"/>
              </a:cxn>
              <a:cxn ang="0">
                <a:pos x="88" y="26"/>
              </a:cxn>
              <a:cxn ang="0">
                <a:pos x="61" y="22"/>
              </a:cxn>
              <a:cxn ang="0">
                <a:pos x="61" y="22"/>
              </a:cxn>
              <a:cxn ang="0">
                <a:pos x="48" y="21"/>
              </a:cxn>
              <a:cxn ang="0">
                <a:pos x="26" y="14"/>
              </a:cxn>
              <a:cxn ang="0">
                <a:pos x="14" y="9"/>
              </a:cxn>
              <a:cxn ang="0">
                <a:pos x="0" y="0"/>
              </a:cxn>
            </a:cxnLst>
            <a:rect l="0" t="0" r="r" b="b"/>
            <a:pathLst>
              <a:path w="205" h="28">
                <a:moveTo>
                  <a:pt x="205" y="13"/>
                </a:moveTo>
                <a:lnTo>
                  <a:pt x="188" y="22"/>
                </a:lnTo>
                <a:lnTo>
                  <a:pt x="173" y="22"/>
                </a:lnTo>
                <a:lnTo>
                  <a:pt x="160" y="26"/>
                </a:lnTo>
                <a:lnTo>
                  <a:pt x="150" y="27"/>
                </a:lnTo>
                <a:lnTo>
                  <a:pt x="138" y="28"/>
                </a:lnTo>
                <a:lnTo>
                  <a:pt x="120" y="28"/>
                </a:lnTo>
                <a:lnTo>
                  <a:pt x="103" y="28"/>
                </a:lnTo>
                <a:lnTo>
                  <a:pt x="88" y="26"/>
                </a:lnTo>
                <a:lnTo>
                  <a:pt x="61" y="22"/>
                </a:lnTo>
                <a:lnTo>
                  <a:pt x="61" y="22"/>
                </a:lnTo>
                <a:lnTo>
                  <a:pt x="48" y="21"/>
                </a:lnTo>
                <a:lnTo>
                  <a:pt x="26" y="14"/>
                </a:lnTo>
                <a:lnTo>
                  <a:pt x="14" y="9"/>
                </a:lnTo>
                <a:lnTo>
                  <a:pt x="0" y="0"/>
                </a:lnTo>
              </a:path>
            </a:pathLst>
          </a:custGeom>
          <a:noFill/>
          <a:ln w="0">
            <a:solidFill>
              <a:srgbClr val="000000"/>
            </a:solidFill>
            <a:prstDash val="solid"/>
            <a:round/>
            <a:headEnd/>
            <a:tailEnd/>
          </a:ln>
        </p:spPr>
        <p:txBody>
          <a:bodyPr/>
          <a:lstStyle/>
          <a:p>
            <a:endParaRPr lang="en-GB"/>
          </a:p>
        </p:txBody>
      </p:sp>
      <p:sp>
        <p:nvSpPr>
          <p:cNvPr id="123" name="Line 2518"/>
          <p:cNvSpPr>
            <a:spLocks noChangeShapeType="1"/>
          </p:cNvSpPr>
          <p:nvPr>
            <p:custDataLst>
              <p:tags r:id="rId114"/>
            </p:custDataLst>
          </p:nvPr>
        </p:nvSpPr>
        <p:spPr bwMode="auto">
          <a:xfrm flipH="1">
            <a:off x="7134475" y="2600740"/>
            <a:ext cx="151097" cy="60051"/>
          </a:xfrm>
          <a:prstGeom prst="line">
            <a:avLst/>
          </a:prstGeom>
          <a:noFill/>
          <a:ln w="0">
            <a:solidFill>
              <a:srgbClr val="000000"/>
            </a:solidFill>
            <a:round/>
            <a:headEnd/>
            <a:tailEnd/>
          </a:ln>
        </p:spPr>
        <p:txBody>
          <a:bodyPr/>
          <a:lstStyle/>
          <a:p>
            <a:endParaRPr lang="en-GB"/>
          </a:p>
        </p:txBody>
      </p:sp>
      <p:sp>
        <p:nvSpPr>
          <p:cNvPr id="124" name="Freeform 2519"/>
          <p:cNvSpPr>
            <a:spLocks/>
          </p:cNvSpPr>
          <p:nvPr>
            <p:custDataLst>
              <p:tags r:id="rId115"/>
            </p:custDataLst>
          </p:nvPr>
        </p:nvSpPr>
        <p:spPr bwMode="auto">
          <a:xfrm>
            <a:off x="8157283" y="2544563"/>
            <a:ext cx="61988" cy="9686"/>
          </a:xfrm>
          <a:custGeom>
            <a:avLst/>
            <a:gdLst/>
            <a:ahLst/>
            <a:cxnLst>
              <a:cxn ang="0">
                <a:pos x="64" y="5"/>
              </a:cxn>
              <a:cxn ang="0">
                <a:pos x="48" y="8"/>
              </a:cxn>
              <a:cxn ang="0">
                <a:pos x="26" y="10"/>
              </a:cxn>
              <a:cxn ang="0">
                <a:pos x="8" y="5"/>
              </a:cxn>
              <a:cxn ang="0">
                <a:pos x="0" y="0"/>
              </a:cxn>
            </a:cxnLst>
            <a:rect l="0" t="0" r="r" b="b"/>
            <a:pathLst>
              <a:path w="64" h="10">
                <a:moveTo>
                  <a:pt x="64" y="5"/>
                </a:moveTo>
                <a:lnTo>
                  <a:pt x="48" y="8"/>
                </a:lnTo>
                <a:lnTo>
                  <a:pt x="26" y="10"/>
                </a:lnTo>
                <a:lnTo>
                  <a:pt x="8" y="5"/>
                </a:lnTo>
                <a:lnTo>
                  <a:pt x="0" y="0"/>
                </a:lnTo>
              </a:path>
            </a:pathLst>
          </a:custGeom>
          <a:noFill/>
          <a:ln w="0">
            <a:solidFill>
              <a:srgbClr val="000000"/>
            </a:solidFill>
            <a:prstDash val="solid"/>
            <a:round/>
            <a:headEnd/>
            <a:tailEnd/>
          </a:ln>
        </p:spPr>
        <p:txBody>
          <a:bodyPr/>
          <a:lstStyle/>
          <a:p>
            <a:endParaRPr lang="en-GB"/>
          </a:p>
        </p:txBody>
      </p:sp>
      <p:sp>
        <p:nvSpPr>
          <p:cNvPr id="125" name="Line 2520"/>
          <p:cNvSpPr>
            <a:spLocks noChangeShapeType="1"/>
          </p:cNvSpPr>
          <p:nvPr>
            <p:custDataLst>
              <p:tags r:id="rId116"/>
            </p:custDataLst>
          </p:nvPr>
        </p:nvSpPr>
        <p:spPr bwMode="auto">
          <a:xfrm flipV="1">
            <a:off x="8194089" y="2548437"/>
            <a:ext cx="25182" cy="23246"/>
          </a:xfrm>
          <a:prstGeom prst="line">
            <a:avLst/>
          </a:prstGeom>
          <a:noFill/>
          <a:ln w="0">
            <a:solidFill>
              <a:srgbClr val="000000"/>
            </a:solidFill>
            <a:round/>
            <a:headEnd/>
            <a:tailEnd/>
          </a:ln>
        </p:spPr>
        <p:txBody>
          <a:bodyPr/>
          <a:lstStyle/>
          <a:p>
            <a:endParaRPr lang="en-GB"/>
          </a:p>
        </p:txBody>
      </p:sp>
      <p:sp>
        <p:nvSpPr>
          <p:cNvPr id="126" name="Freeform 2521"/>
          <p:cNvSpPr>
            <a:spLocks/>
          </p:cNvSpPr>
          <p:nvPr>
            <p:custDataLst>
              <p:tags r:id="rId117"/>
            </p:custDataLst>
          </p:nvPr>
        </p:nvSpPr>
        <p:spPr bwMode="auto">
          <a:xfrm>
            <a:off x="8219271" y="2527129"/>
            <a:ext cx="21309" cy="21308"/>
          </a:xfrm>
          <a:custGeom>
            <a:avLst/>
            <a:gdLst/>
            <a:ahLst/>
            <a:cxnLst>
              <a:cxn ang="0">
                <a:pos x="0" y="22"/>
              </a:cxn>
              <a:cxn ang="0">
                <a:pos x="20" y="1"/>
              </a:cxn>
              <a:cxn ang="0">
                <a:pos x="21" y="0"/>
              </a:cxn>
            </a:cxnLst>
            <a:rect l="0" t="0" r="r" b="b"/>
            <a:pathLst>
              <a:path w="21" h="22">
                <a:moveTo>
                  <a:pt x="0" y="22"/>
                </a:moveTo>
                <a:lnTo>
                  <a:pt x="20" y="1"/>
                </a:lnTo>
                <a:lnTo>
                  <a:pt x="21" y="0"/>
                </a:lnTo>
              </a:path>
            </a:pathLst>
          </a:custGeom>
          <a:noFill/>
          <a:ln w="0">
            <a:solidFill>
              <a:srgbClr val="000000"/>
            </a:solidFill>
            <a:prstDash val="solid"/>
            <a:round/>
            <a:headEnd/>
            <a:tailEnd/>
          </a:ln>
        </p:spPr>
        <p:txBody>
          <a:bodyPr/>
          <a:lstStyle/>
          <a:p>
            <a:endParaRPr lang="en-GB"/>
          </a:p>
        </p:txBody>
      </p:sp>
      <p:sp>
        <p:nvSpPr>
          <p:cNvPr id="127" name="Line 2522"/>
          <p:cNvSpPr>
            <a:spLocks noChangeShapeType="1"/>
          </p:cNvSpPr>
          <p:nvPr>
            <p:custDataLst>
              <p:tags r:id="rId118"/>
            </p:custDataLst>
          </p:nvPr>
        </p:nvSpPr>
        <p:spPr bwMode="auto">
          <a:xfrm flipH="1" flipV="1">
            <a:off x="2018497" y="2453518"/>
            <a:ext cx="75548" cy="7749"/>
          </a:xfrm>
          <a:prstGeom prst="line">
            <a:avLst/>
          </a:prstGeom>
          <a:noFill/>
          <a:ln w="0">
            <a:solidFill>
              <a:srgbClr val="000000"/>
            </a:solidFill>
            <a:round/>
            <a:headEnd/>
            <a:tailEnd/>
          </a:ln>
        </p:spPr>
        <p:txBody>
          <a:bodyPr/>
          <a:lstStyle/>
          <a:p>
            <a:endParaRPr lang="en-GB"/>
          </a:p>
        </p:txBody>
      </p:sp>
      <p:sp>
        <p:nvSpPr>
          <p:cNvPr id="128" name="Freeform 2523"/>
          <p:cNvSpPr>
            <a:spLocks/>
          </p:cNvSpPr>
          <p:nvPr>
            <p:custDataLst>
              <p:tags r:id="rId119"/>
            </p:custDataLst>
          </p:nvPr>
        </p:nvSpPr>
        <p:spPr bwMode="auto">
          <a:xfrm>
            <a:off x="3916891" y="2660791"/>
            <a:ext cx="25182" cy="13561"/>
          </a:xfrm>
          <a:custGeom>
            <a:avLst/>
            <a:gdLst/>
            <a:ahLst/>
            <a:cxnLst>
              <a:cxn ang="0">
                <a:pos x="26" y="13"/>
              </a:cxn>
              <a:cxn ang="0">
                <a:pos x="19" y="10"/>
              </a:cxn>
              <a:cxn ang="0">
                <a:pos x="13" y="5"/>
              </a:cxn>
              <a:cxn ang="0">
                <a:pos x="0" y="0"/>
              </a:cxn>
            </a:cxnLst>
            <a:rect l="0" t="0" r="r" b="b"/>
            <a:pathLst>
              <a:path w="26" h="13">
                <a:moveTo>
                  <a:pt x="26" y="13"/>
                </a:moveTo>
                <a:lnTo>
                  <a:pt x="19" y="10"/>
                </a:lnTo>
                <a:lnTo>
                  <a:pt x="13" y="5"/>
                </a:lnTo>
                <a:lnTo>
                  <a:pt x="0" y="0"/>
                </a:lnTo>
              </a:path>
            </a:pathLst>
          </a:custGeom>
          <a:noFill/>
          <a:ln w="0">
            <a:solidFill>
              <a:srgbClr val="000000"/>
            </a:solidFill>
            <a:prstDash val="solid"/>
            <a:round/>
            <a:headEnd/>
            <a:tailEnd/>
          </a:ln>
        </p:spPr>
        <p:txBody>
          <a:bodyPr/>
          <a:lstStyle/>
          <a:p>
            <a:endParaRPr lang="en-GB"/>
          </a:p>
        </p:txBody>
      </p:sp>
      <p:sp>
        <p:nvSpPr>
          <p:cNvPr id="129" name="Freeform 2524"/>
          <p:cNvSpPr>
            <a:spLocks/>
          </p:cNvSpPr>
          <p:nvPr>
            <p:custDataLst>
              <p:tags r:id="rId120"/>
            </p:custDataLst>
          </p:nvPr>
        </p:nvSpPr>
        <p:spPr bwMode="auto">
          <a:xfrm>
            <a:off x="4707243" y="2674352"/>
            <a:ext cx="275073" cy="25182"/>
          </a:xfrm>
          <a:custGeom>
            <a:avLst/>
            <a:gdLst/>
            <a:ahLst/>
            <a:cxnLst>
              <a:cxn ang="0">
                <a:pos x="284" y="0"/>
              </a:cxn>
              <a:cxn ang="0">
                <a:pos x="252" y="13"/>
              </a:cxn>
              <a:cxn ang="0">
                <a:pos x="237" y="18"/>
              </a:cxn>
              <a:cxn ang="0">
                <a:pos x="218" y="23"/>
              </a:cxn>
              <a:cxn ang="0">
                <a:pos x="213" y="24"/>
              </a:cxn>
              <a:cxn ang="0">
                <a:pos x="196" y="24"/>
              </a:cxn>
              <a:cxn ang="0">
                <a:pos x="180" y="24"/>
              </a:cxn>
              <a:cxn ang="0">
                <a:pos x="159" y="25"/>
              </a:cxn>
              <a:cxn ang="0">
                <a:pos x="137" y="25"/>
              </a:cxn>
              <a:cxn ang="0">
                <a:pos x="116" y="22"/>
              </a:cxn>
              <a:cxn ang="0">
                <a:pos x="88" y="17"/>
              </a:cxn>
              <a:cxn ang="0">
                <a:pos x="66" y="14"/>
              </a:cxn>
              <a:cxn ang="0">
                <a:pos x="39" y="11"/>
              </a:cxn>
              <a:cxn ang="0">
                <a:pos x="16" y="9"/>
              </a:cxn>
              <a:cxn ang="0">
                <a:pos x="0" y="10"/>
              </a:cxn>
            </a:cxnLst>
            <a:rect l="0" t="0" r="r" b="b"/>
            <a:pathLst>
              <a:path w="284" h="25">
                <a:moveTo>
                  <a:pt x="284" y="0"/>
                </a:moveTo>
                <a:lnTo>
                  <a:pt x="252" y="13"/>
                </a:lnTo>
                <a:lnTo>
                  <a:pt x="237" y="18"/>
                </a:lnTo>
                <a:lnTo>
                  <a:pt x="218" y="23"/>
                </a:lnTo>
                <a:lnTo>
                  <a:pt x="213" y="24"/>
                </a:lnTo>
                <a:lnTo>
                  <a:pt x="196" y="24"/>
                </a:lnTo>
                <a:lnTo>
                  <a:pt x="180" y="24"/>
                </a:lnTo>
                <a:lnTo>
                  <a:pt x="159" y="25"/>
                </a:lnTo>
                <a:lnTo>
                  <a:pt x="137" y="25"/>
                </a:lnTo>
                <a:lnTo>
                  <a:pt x="116" y="22"/>
                </a:lnTo>
                <a:lnTo>
                  <a:pt x="88" y="17"/>
                </a:lnTo>
                <a:lnTo>
                  <a:pt x="66" y="14"/>
                </a:lnTo>
                <a:lnTo>
                  <a:pt x="39" y="11"/>
                </a:lnTo>
                <a:lnTo>
                  <a:pt x="16" y="9"/>
                </a:lnTo>
                <a:lnTo>
                  <a:pt x="0" y="10"/>
                </a:lnTo>
              </a:path>
            </a:pathLst>
          </a:custGeom>
          <a:noFill/>
          <a:ln w="0">
            <a:solidFill>
              <a:srgbClr val="000000"/>
            </a:solidFill>
            <a:prstDash val="solid"/>
            <a:round/>
            <a:headEnd/>
            <a:tailEnd/>
          </a:ln>
        </p:spPr>
        <p:txBody>
          <a:bodyPr/>
          <a:lstStyle/>
          <a:p>
            <a:endParaRPr lang="en-GB"/>
          </a:p>
        </p:txBody>
      </p:sp>
      <p:sp>
        <p:nvSpPr>
          <p:cNvPr id="130" name="Freeform 2525"/>
          <p:cNvSpPr>
            <a:spLocks/>
          </p:cNvSpPr>
          <p:nvPr>
            <p:custDataLst>
              <p:tags r:id="rId121"/>
            </p:custDataLst>
          </p:nvPr>
        </p:nvSpPr>
        <p:spPr bwMode="auto">
          <a:xfrm>
            <a:off x="5485972" y="2670477"/>
            <a:ext cx="96857" cy="36805"/>
          </a:xfrm>
          <a:custGeom>
            <a:avLst/>
            <a:gdLst/>
            <a:ahLst/>
            <a:cxnLst>
              <a:cxn ang="0">
                <a:pos x="0" y="0"/>
              </a:cxn>
              <a:cxn ang="0">
                <a:pos x="5" y="2"/>
              </a:cxn>
              <a:cxn ang="0">
                <a:pos x="18" y="4"/>
              </a:cxn>
              <a:cxn ang="0">
                <a:pos x="28" y="11"/>
              </a:cxn>
              <a:cxn ang="0">
                <a:pos x="46" y="18"/>
              </a:cxn>
              <a:cxn ang="0">
                <a:pos x="69" y="31"/>
              </a:cxn>
              <a:cxn ang="0">
                <a:pos x="91" y="37"/>
              </a:cxn>
              <a:cxn ang="0">
                <a:pos x="101" y="38"/>
              </a:cxn>
            </a:cxnLst>
            <a:rect l="0" t="0" r="r" b="b"/>
            <a:pathLst>
              <a:path w="101" h="38">
                <a:moveTo>
                  <a:pt x="0" y="0"/>
                </a:moveTo>
                <a:lnTo>
                  <a:pt x="5" y="2"/>
                </a:lnTo>
                <a:lnTo>
                  <a:pt x="18" y="4"/>
                </a:lnTo>
                <a:lnTo>
                  <a:pt x="28" y="11"/>
                </a:lnTo>
                <a:lnTo>
                  <a:pt x="46" y="18"/>
                </a:lnTo>
                <a:lnTo>
                  <a:pt x="69" y="31"/>
                </a:lnTo>
                <a:lnTo>
                  <a:pt x="91" y="37"/>
                </a:lnTo>
                <a:lnTo>
                  <a:pt x="101" y="38"/>
                </a:lnTo>
              </a:path>
            </a:pathLst>
          </a:custGeom>
          <a:noFill/>
          <a:ln w="0">
            <a:solidFill>
              <a:srgbClr val="000000"/>
            </a:solidFill>
            <a:prstDash val="solid"/>
            <a:round/>
            <a:headEnd/>
            <a:tailEnd/>
          </a:ln>
        </p:spPr>
        <p:txBody>
          <a:bodyPr/>
          <a:lstStyle/>
          <a:p>
            <a:endParaRPr lang="en-GB"/>
          </a:p>
        </p:txBody>
      </p:sp>
      <p:sp>
        <p:nvSpPr>
          <p:cNvPr id="131" name="Freeform 2526"/>
          <p:cNvSpPr>
            <a:spLocks/>
          </p:cNvSpPr>
          <p:nvPr>
            <p:custDataLst>
              <p:tags r:id="rId122"/>
            </p:custDataLst>
          </p:nvPr>
        </p:nvSpPr>
        <p:spPr bwMode="auto">
          <a:xfrm>
            <a:off x="5451103" y="2656917"/>
            <a:ext cx="32931" cy="5812"/>
          </a:xfrm>
          <a:custGeom>
            <a:avLst/>
            <a:gdLst/>
            <a:ahLst/>
            <a:cxnLst>
              <a:cxn ang="0">
                <a:pos x="34" y="6"/>
              </a:cxn>
              <a:cxn ang="0">
                <a:pos x="13" y="4"/>
              </a:cxn>
              <a:cxn ang="0">
                <a:pos x="0" y="0"/>
              </a:cxn>
            </a:cxnLst>
            <a:rect l="0" t="0" r="r" b="b"/>
            <a:pathLst>
              <a:path w="34" h="6">
                <a:moveTo>
                  <a:pt x="34" y="6"/>
                </a:moveTo>
                <a:lnTo>
                  <a:pt x="13" y="4"/>
                </a:lnTo>
                <a:lnTo>
                  <a:pt x="0" y="0"/>
                </a:lnTo>
              </a:path>
            </a:pathLst>
          </a:custGeom>
          <a:noFill/>
          <a:ln w="0">
            <a:solidFill>
              <a:srgbClr val="000000"/>
            </a:solidFill>
            <a:prstDash val="solid"/>
            <a:round/>
            <a:headEnd/>
            <a:tailEnd/>
          </a:ln>
        </p:spPr>
        <p:txBody>
          <a:bodyPr/>
          <a:lstStyle/>
          <a:p>
            <a:endParaRPr lang="en-GB"/>
          </a:p>
        </p:txBody>
      </p:sp>
      <p:sp>
        <p:nvSpPr>
          <p:cNvPr id="132" name="Freeform 2527"/>
          <p:cNvSpPr>
            <a:spLocks/>
          </p:cNvSpPr>
          <p:nvPr>
            <p:custDataLst>
              <p:tags r:id="rId123"/>
            </p:custDataLst>
          </p:nvPr>
        </p:nvSpPr>
        <p:spPr bwMode="auto">
          <a:xfrm>
            <a:off x="5451103" y="2623986"/>
            <a:ext cx="27120" cy="11623"/>
          </a:xfrm>
          <a:custGeom>
            <a:avLst/>
            <a:gdLst/>
            <a:ahLst/>
            <a:cxnLst>
              <a:cxn ang="0">
                <a:pos x="28" y="12"/>
              </a:cxn>
              <a:cxn ang="0">
                <a:pos x="23" y="9"/>
              </a:cxn>
              <a:cxn ang="0">
                <a:pos x="2" y="2"/>
              </a:cxn>
              <a:cxn ang="0">
                <a:pos x="0" y="0"/>
              </a:cxn>
            </a:cxnLst>
            <a:rect l="0" t="0" r="r" b="b"/>
            <a:pathLst>
              <a:path w="28" h="12">
                <a:moveTo>
                  <a:pt x="28" y="12"/>
                </a:moveTo>
                <a:lnTo>
                  <a:pt x="23" y="9"/>
                </a:lnTo>
                <a:lnTo>
                  <a:pt x="2" y="2"/>
                </a:lnTo>
                <a:lnTo>
                  <a:pt x="0" y="0"/>
                </a:lnTo>
              </a:path>
            </a:pathLst>
          </a:custGeom>
          <a:noFill/>
          <a:ln w="0">
            <a:solidFill>
              <a:srgbClr val="000000"/>
            </a:solidFill>
            <a:prstDash val="solid"/>
            <a:round/>
            <a:headEnd/>
            <a:tailEnd/>
          </a:ln>
        </p:spPr>
        <p:txBody>
          <a:bodyPr/>
          <a:lstStyle/>
          <a:p>
            <a:endParaRPr lang="en-GB"/>
          </a:p>
        </p:txBody>
      </p:sp>
      <p:sp>
        <p:nvSpPr>
          <p:cNvPr id="133" name="Freeform 2528"/>
          <p:cNvSpPr>
            <a:spLocks/>
          </p:cNvSpPr>
          <p:nvPr>
            <p:custDataLst>
              <p:tags r:id="rId124"/>
            </p:custDataLst>
          </p:nvPr>
        </p:nvSpPr>
        <p:spPr bwMode="auto">
          <a:xfrm>
            <a:off x="5478223" y="2641420"/>
            <a:ext cx="54240" cy="19371"/>
          </a:xfrm>
          <a:custGeom>
            <a:avLst/>
            <a:gdLst/>
            <a:ahLst/>
            <a:cxnLst>
              <a:cxn ang="0">
                <a:pos x="0" y="0"/>
              </a:cxn>
              <a:cxn ang="0">
                <a:pos x="8" y="1"/>
              </a:cxn>
              <a:cxn ang="0">
                <a:pos x="13" y="1"/>
              </a:cxn>
              <a:cxn ang="0">
                <a:pos x="16" y="2"/>
              </a:cxn>
              <a:cxn ang="0">
                <a:pos x="21" y="3"/>
              </a:cxn>
              <a:cxn ang="0">
                <a:pos x="32" y="8"/>
              </a:cxn>
              <a:cxn ang="0">
                <a:pos x="46" y="17"/>
              </a:cxn>
              <a:cxn ang="0">
                <a:pos x="57" y="21"/>
              </a:cxn>
            </a:cxnLst>
            <a:rect l="0" t="0" r="r" b="b"/>
            <a:pathLst>
              <a:path w="57" h="21">
                <a:moveTo>
                  <a:pt x="0" y="0"/>
                </a:moveTo>
                <a:lnTo>
                  <a:pt x="8" y="1"/>
                </a:lnTo>
                <a:lnTo>
                  <a:pt x="13" y="1"/>
                </a:lnTo>
                <a:lnTo>
                  <a:pt x="16" y="2"/>
                </a:lnTo>
                <a:lnTo>
                  <a:pt x="21" y="3"/>
                </a:lnTo>
                <a:lnTo>
                  <a:pt x="32" y="8"/>
                </a:lnTo>
                <a:lnTo>
                  <a:pt x="46" y="17"/>
                </a:lnTo>
                <a:lnTo>
                  <a:pt x="57" y="21"/>
                </a:lnTo>
              </a:path>
            </a:pathLst>
          </a:custGeom>
          <a:noFill/>
          <a:ln w="0">
            <a:solidFill>
              <a:srgbClr val="000000"/>
            </a:solidFill>
            <a:prstDash val="solid"/>
            <a:round/>
            <a:headEnd/>
            <a:tailEnd/>
          </a:ln>
        </p:spPr>
        <p:txBody>
          <a:bodyPr/>
          <a:lstStyle/>
          <a:p>
            <a:endParaRPr lang="en-GB"/>
          </a:p>
        </p:txBody>
      </p:sp>
      <p:sp>
        <p:nvSpPr>
          <p:cNvPr id="134" name="Freeform 2529"/>
          <p:cNvSpPr>
            <a:spLocks/>
          </p:cNvSpPr>
          <p:nvPr>
            <p:custDataLst>
              <p:tags r:id="rId125"/>
            </p:custDataLst>
          </p:nvPr>
        </p:nvSpPr>
        <p:spPr bwMode="auto">
          <a:xfrm>
            <a:off x="6380929" y="2591054"/>
            <a:ext cx="44554" cy="27120"/>
          </a:xfrm>
          <a:custGeom>
            <a:avLst/>
            <a:gdLst/>
            <a:ahLst/>
            <a:cxnLst>
              <a:cxn ang="0">
                <a:pos x="46" y="0"/>
              </a:cxn>
              <a:cxn ang="0">
                <a:pos x="18" y="20"/>
              </a:cxn>
              <a:cxn ang="0">
                <a:pos x="0" y="27"/>
              </a:cxn>
            </a:cxnLst>
            <a:rect l="0" t="0" r="r" b="b"/>
            <a:pathLst>
              <a:path w="46" h="27">
                <a:moveTo>
                  <a:pt x="46" y="0"/>
                </a:moveTo>
                <a:lnTo>
                  <a:pt x="18" y="20"/>
                </a:lnTo>
                <a:lnTo>
                  <a:pt x="0" y="27"/>
                </a:lnTo>
              </a:path>
            </a:pathLst>
          </a:custGeom>
          <a:noFill/>
          <a:ln w="0">
            <a:solidFill>
              <a:srgbClr val="000000"/>
            </a:solidFill>
            <a:prstDash val="solid"/>
            <a:round/>
            <a:headEnd/>
            <a:tailEnd/>
          </a:ln>
        </p:spPr>
        <p:txBody>
          <a:bodyPr/>
          <a:lstStyle/>
          <a:p>
            <a:endParaRPr lang="en-GB"/>
          </a:p>
        </p:txBody>
      </p:sp>
      <p:sp>
        <p:nvSpPr>
          <p:cNvPr id="135" name="Freeform 2530"/>
          <p:cNvSpPr>
            <a:spLocks/>
          </p:cNvSpPr>
          <p:nvPr>
            <p:custDataLst>
              <p:tags r:id="rId126"/>
            </p:custDataLst>
          </p:nvPr>
        </p:nvSpPr>
        <p:spPr bwMode="auto">
          <a:xfrm>
            <a:off x="6051616" y="2672414"/>
            <a:ext cx="222770" cy="23246"/>
          </a:xfrm>
          <a:custGeom>
            <a:avLst/>
            <a:gdLst/>
            <a:ahLst/>
            <a:cxnLst>
              <a:cxn ang="0">
                <a:pos x="0" y="24"/>
              </a:cxn>
              <a:cxn ang="0">
                <a:pos x="34" y="22"/>
              </a:cxn>
              <a:cxn ang="0">
                <a:pos x="65" y="18"/>
              </a:cxn>
              <a:cxn ang="0">
                <a:pos x="103" y="17"/>
              </a:cxn>
              <a:cxn ang="0">
                <a:pos x="126" y="17"/>
              </a:cxn>
              <a:cxn ang="0">
                <a:pos x="146" y="19"/>
              </a:cxn>
              <a:cxn ang="0">
                <a:pos x="186" y="11"/>
              </a:cxn>
              <a:cxn ang="0">
                <a:pos x="208" y="4"/>
              </a:cxn>
              <a:cxn ang="0">
                <a:pos x="220" y="1"/>
              </a:cxn>
              <a:cxn ang="0">
                <a:pos x="231" y="0"/>
              </a:cxn>
            </a:cxnLst>
            <a:rect l="0" t="0" r="r" b="b"/>
            <a:pathLst>
              <a:path w="231" h="24">
                <a:moveTo>
                  <a:pt x="0" y="24"/>
                </a:moveTo>
                <a:lnTo>
                  <a:pt x="34" y="22"/>
                </a:lnTo>
                <a:lnTo>
                  <a:pt x="65" y="18"/>
                </a:lnTo>
                <a:lnTo>
                  <a:pt x="103" y="17"/>
                </a:lnTo>
                <a:lnTo>
                  <a:pt x="126" y="17"/>
                </a:lnTo>
                <a:lnTo>
                  <a:pt x="146" y="19"/>
                </a:lnTo>
                <a:lnTo>
                  <a:pt x="186" y="11"/>
                </a:lnTo>
                <a:lnTo>
                  <a:pt x="208" y="4"/>
                </a:lnTo>
                <a:lnTo>
                  <a:pt x="220" y="1"/>
                </a:lnTo>
                <a:lnTo>
                  <a:pt x="231" y="0"/>
                </a:lnTo>
              </a:path>
            </a:pathLst>
          </a:custGeom>
          <a:noFill/>
          <a:ln w="0">
            <a:solidFill>
              <a:srgbClr val="000000"/>
            </a:solidFill>
            <a:prstDash val="solid"/>
            <a:round/>
            <a:headEnd/>
            <a:tailEnd/>
          </a:ln>
        </p:spPr>
        <p:txBody>
          <a:bodyPr/>
          <a:lstStyle/>
          <a:p>
            <a:endParaRPr lang="en-GB"/>
          </a:p>
        </p:txBody>
      </p:sp>
      <p:sp>
        <p:nvSpPr>
          <p:cNvPr id="136" name="Freeform 2531"/>
          <p:cNvSpPr>
            <a:spLocks/>
          </p:cNvSpPr>
          <p:nvPr>
            <p:custDataLst>
              <p:tags r:id="rId127"/>
            </p:custDataLst>
          </p:nvPr>
        </p:nvSpPr>
        <p:spPr bwMode="auto">
          <a:xfrm>
            <a:off x="5869525" y="2666603"/>
            <a:ext cx="147222" cy="11623"/>
          </a:xfrm>
          <a:custGeom>
            <a:avLst/>
            <a:gdLst/>
            <a:ahLst/>
            <a:cxnLst>
              <a:cxn ang="0">
                <a:pos x="0" y="8"/>
              </a:cxn>
              <a:cxn ang="0">
                <a:pos x="9" y="9"/>
              </a:cxn>
              <a:cxn ang="0">
                <a:pos x="16" y="9"/>
              </a:cxn>
              <a:cxn ang="0">
                <a:pos x="20" y="10"/>
              </a:cxn>
              <a:cxn ang="0">
                <a:pos x="30" y="11"/>
              </a:cxn>
              <a:cxn ang="0">
                <a:pos x="37" y="11"/>
              </a:cxn>
              <a:cxn ang="0">
                <a:pos x="44" y="11"/>
              </a:cxn>
              <a:cxn ang="0">
                <a:pos x="51" y="11"/>
              </a:cxn>
              <a:cxn ang="0">
                <a:pos x="59" y="12"/>
              </a:cxn>
              <a:cxn ang="0">
                <a:pos x="61" y="12"/>
              </a:cxn>
              <a:cxn ang="0">
                <a:pos x="77" y="12"/>
              </a:cxn>
              <a:cxn ang="0">
                <a:pos x="80" y="12"/>
              </a:cxn>
              <a:cxn ang="0">
                <a:pos x="84" y="12"/>
              </a:cxn>
              <a:cxn ang="0">
                <a:pos x="87" y="11"/>
              </a:cxn>
              <a:cxn ang="0">
                <a:pos x="92" y="10"/>
              </a:cxn>
              <a:cxn ang="0">
                <a:pos x="95" y="10"/>
              </a:cxn>
              <a:cxn ang="0">
                <a:pos x="97" y="9"/>
              </a:cxn>
              <a:cxn ang="0">
                <a:pos x="105" y="8"/>
              </a:cxn>
              <a:cxn ang="0">
                <a:pos x="107" y="7"/>
              </a:cxn>
              <a:cxn ang="0">
                <a:pos x="113" y="7"/>
              </a:cxn>
              <a:cxn ang="0">
                <a:pos x="119" y="6"/>
              </a:cxn>
              <a:cxn ang="0">
                <a:pos x="128" y="4"/>
              </a:cxn>
              <a:cxn ang="0">
                <a:pos x="139" y="3"/>
              </a:cxn>
              <a:cxn ang="0">
                <a:pos x="152" y="0"/>
              </a:cxn>
            </a:cxnLst>
            <a:rect l="0" t="0" r="r" b="b"/>
            <a:pathLst>
              <a:path w="152" h="12">
                <a:moveTo>
                  <a:pt x="0" y="8"/>
                </a:moveTo>
                <a:lnTo>
                  <a:pt x="9" y="9"/>
                </a:lnTo>
                <a:lnTo>
                  <a:pt x="16" y="9"/>
                </a:lnTo>
                <a:lnTo>
                  <a:pt x="20" y="10"/>
                </a:lnTo>
                <a:lnTo>
                  <a:pt x="30" y="11"/>
                </a:lnTo>
                <a:lnTo>
                  <a:pt x="37" y="11"/>
                </a:lnTo>
                <a:lnTo>
                  <a:pt x="44" y="11"/>
                </a:lnTo>
                <a:lnTo>
                  <a:pt x="51" y="11"/>
                </a:lnTo>
                <a:lnTo>
                  <a:pt x="59" y="12"/>
                </a:lnTo>
                <a:lnTo>
                  <a:pt x="61" y="12"/>
                </a:lnTo>
                <a:lnTo>
                  <a:pt x="77" y="12"/>
                </a:lnTo>
                <a:lnTo>
                  <a:pt x="80" y="12"/>
                </a:lnTo>
                <a:lnTo>
                  <a:pt x="84" y="12"/>
                </a:lnTo>
                <a:lnTo>
                  <a:pt x="87" y="11"/>
                </a:lnTo>
                <a:lnTo>
                  <a:pt x="92" y="10"/>
                </a:lnTo>
                <a:lnTo>
                  <a:pt x="95" y="10"/>
                </a:lnTo>
                <a:lnTo>
                  <a:pt x="97" y="9"/>
                </a:lnTo>
                <a:lnTo>
                  <a:pt x="105" y="8"/>
                </a:lnTo>
                <a:lnTo>
                  <a:pt x="107" y="7"/>
                </a:lnTo>
                <a:lnTo>
                  <a:pt x="113" y="7"/>
                </a:lnTo>
                <a:lnTo>
                  <a:pt x="119" y="6"/>
                </a:lnTo>
                <a:lnTo>
                  <a:pt x="128" y="4"/>
                </a:lnTo>
                <a:lnTo>
                  <a:pt x="139" y="3"/>
                </a:lnTo>
                <a:lnTo>
                  <a:pt x="152" y="0"/>
                </a:lnTo>
              </a:path>
            </a:pathLst>
          </a:custGeom>
          <a:noFill/>
          <a:ln w="0">
            <a:solidFill>
              <a:srgbClr val="000000"/>
            </a:solidFill>
            <a:prstDash val="solid"/>
            <a:round/>
            <a:headEnd/>
            <a:tailEnd/>
          </a:ln>
        </p:spPr>
        <p:txBody>
          <a:bodyPr/>
          <a:lstStyle/>
          <a:p>
            <a:endParaRPr lang="en-GB"/>
          </a:p>
        </p:txBody>
      </p:sp>
      <p:sp>
        <p:nvSpPr>
          <p:cNvPr id="137" name="Freeform 2532"/>
          <p:cNvSpPr>
            <a:spLocks/>
          </p:cNvSpPr>
          <p:nvPr>
            <p:custDataLst>
              <p:tags r:id="rId128"/>
            </p:custDataLst>
          </p:nvPr>
        </p:nvSpPr>
        <p:spPr bwMode="auto">
          <a:xfrm>
            <a:off x="5929576" y="2685974"/>
            <a:ext cx="110417" cy="13559"/>
          </a:xfrm>
          <a:custGeom>
            <a:avLst/>
            <a:gdLst/>
            <a:ahLst/>
            <a:cxnLst>
              <a:cxn ang="0">
                <a:pos x="0" y="14"/>
              </a:cxn>
              <a:cxn ang="0">
                <a:pos x="14" y="14"/>
              </a:cxn>
              <a:cxn ang="0">
                <a:pos x="17" y="14"/>
              </a:cxn>
              <a:cxn ang="0">
                <a:pos x="21" y="13"/>
              </a:cxn>
              <a:cxn ang="0">
                <a:pos x="26" y="13"/>
              </a:cxn>
              <a:cxn ang="0">
                <a:pos x="30" y="12"/>
              </a:cxn>
              <a:cxn ang="0">
                <a:pos x="33" y="11"/>
              </a:cxn>
              <a:cxn ang="0">
                <a:pos x="35" y="11"/>
              </a:cxn>
              <a:cxn ang="0">
                <a:pos x="43" y="10"/>
              </a:cxn>
              <a:cxn ang="0">
                <a:pos x="45" y="8"/>
              </a:cxn>
              <a:cxn ang="0">
                <a:pos x="50" y="8"/>
              </a:cxn>
              <a:cxn ang="0">
                <a:pos x="57" y="7"/>
              </a:cxn>
              <a:cxn ang="0">
                <a:pos x="65" y="6"/>
              </a:cxn>
              <a:cxn ang="0">
                <a:pos x="78" y="4"/>
              </a:cxn>
              <a:cxn ang="0">
                <a:pos x="91" y="2"/>
              </a:cxn>
              <a:cxn ang="0">
                <a:pos x="112" y="0"/>
              </a:cxn>
            </a:cxnLst>
            <a:rect l="0" t="0" r="r" b="b"/>
            <a:pathLst>
              <a:path w="112" h="14">
                <a:moveTo>
                  <a:pt x="0" y="14"/>
                </a:moveTo>
                <a:lnTo>
                  <a:pt x="14" y="14"/>
                </a:lnTo>
                <a:lnTo>
                  <a:pt x="17" y="14"/>
                </a:lnTo>
                <a:lnTo>
                  <a:pt x="21" y="13"/>
                </a:lnTo>
                <a:lnTo>
                  <a:pt x="26" y="13"/>
                </a:lnTo>
                <a:lnTo>
                  <a:pt x="30" y="12"/>
                </a:lnTo>
                <a:lnTo>
                  <a:pt x="33" y="11"/>
                </a:lnTo>
                <a:lnTo>
                  <a:pt x="35" y="11"/>
                </a:lnTo>
                <a:lnTo>
                  <a:pt x="43" y="10"/>
                </a:lnTo>
                <a:lnTo>
                  <a:pt x="45" y="8"/>
                </a:lnTo>
                <a:lnTo>
                  <a:pt x="50" y="8"/>
                </a:lnTo>
                <a:lnTo>
                  <a:pt x="57" y="7"/>
                </a:lnTo>
                <a:lnTo>
                  <a:pt x="65" y="6"/>
                </a:lnTo>
                <a:lnTo>
                  <a:pt x="78" y="4"/>
                </a:lnTo>
                <a:lnTo>
                  <a:pt x="91" y="2"/>
                </a:lnTo>
                <a:lnTo>
                  <a:pt x="112" y="0"/>
                </a:lnTo>
              </a:path>
            </a:pathLst>
          </a:custGeom>
          <a:noFill/>
          <a:ln w="0">
            <a:solidFill>
              <a:srgbClr val="000000"/>
            </a:solidFill>
            <a:prstDash val="solid"/>
            <a:round/>
            <a:headEnd/>
            <a:tailEnd/>
          </a:ln>
        </p:spPr>
        <p:txBody>
          <a:bodyPr/>
          <a:lstStyle/>
          <a:p>
            <a:endParaRPr lang="en-GB"/>
          </a:p>
        </p:txBody>
      </p:sp>
      <p:sp>
        <p:nvSpPr>
          <p:cNvPr id="138" name="Freeform 2533"/>
          <p:cNvSpPr>
            <a:spLocks/>
          </p:cNvSpPr>
          <p:nvPr>
            <p:custDataLst>
              <p:tags r:id="rId129"/>
            </p:custDataLst>
          </p:nvPr>
        </p:nvSpPr>
        <p:spPr bwMode="auto">
          <a:xfrm>
            <a:off x="5577017" y="2684037"/>
            <a:ext cx="311880" cy="21309"/>
          </a:xfrm>
          <a:custGeom>
            <a:avLst/>
            <a:gdLst/>
            <a:ahLst/>
            <a:cxnLst>
              <a:cxn ang="0">
                <a:pos x="0" y="3"/>
              </a:cxn>
              <a:cxn ang="0">
                <a:pos x="7" y="4"/>
              </a:cxn>
              <a:cxn ang="0">
                <a:pos x="25" y="11"/>
              </a:cxn>
              <a:cxn ang="0">
                <a:pos x="34" y="14"/>
              </a:cxn>
              <a:cxn ang="0">
                <a:pos x="41" y="14"/>
              </a:cxn>
              <a:cxn ang="0">
                <a:pos x="44" y="15"/>
              </a:cxn>
              <a:cxn ang="0">
                <a:pos x="48" y="16"/>
              </a:cxn>
              <a:cxn ang="0">
                <a:pos x="57" y="18"/>
              </a:cxn>
              <a:cxn ang="0">
                <a:pos x="61" y="18"/>
              </a:cxn>
              <a:cxn ang="0">
                <a:pos x="64" y="18"/>
              </a:cxn>
              <a:cxn ang="0">
                <a:pos x="70" y="19"/>
              </a:cxn>
              <a:cxn ang="0">
                <a:pos x="73" y="19"/>
              </a:cxn>
              <a:cxn ang="0">
                <a:pos x="79" y="20"/>
              </a:cxn>
              <a:cxn ang="0">
                <a:pos x="90" y="21"/>
              </a:cxn>
              <a:cxn ang="0">
                <a:pos x="106" y="22"/>
              </a:cxn>
              <a:cxn ang="0">
                <a:pos x="115" y="21"/>
              </a:cxn>
              <a:cxn ang="0">
                <a:pos x="128" y="21"/>
              </a:cxn>
              <a:cxn ang="0">
                <a:pos x="138" y="21"/>
              </a:cxn>
              <a:cxn ang="0">
                <a:pos x="147" y="21"/>
              </a:cxn>
              <a:cxn ang="0">
                <a:pos x="152" y="21"/>
              </a:cxn>
              <a:cxn ang="0">
                <a:pos x="158" y="21"/>
              </a:cxn>
              <a:cxn ang="0">
                <a:pos x="165" y="21"/>
              </a:cxn>
              <a:cxn ang="0">
                <a:pos x="169" y="21"/>
              </a:cxn>
              <a:cxn ang="0">
                <a:pos x="177" y="20"/>
              </a:cxn>
              <a:cxn ang="0">
                <a:pos x="183" y="19"/>
              </a:cxn>
              <a:cxn ang="0">
                <a:pos x="189" y="17"/>
              </a:cxn>
              <a:cxn ang="0">
                <a:pos x="191" y="17"/>
              </a:cxn>
              <a:cxn ang="0">
                <a:pos x="193" y="16"/>
              </a:cxn>
              <a:cxn ang="0">
                <a:pos x="196" y="16"/>
              </a:cxn>
              <a:cxn ang="0">
                <a:pos x="202" y="14"/>
              </a:cxn>
              <a:cxn ang="0">
                <a:pos x="207" y="11"/>
              </a:cxn>
              <a:cxn ang="0">
                <a:pos x="218" y="13"/>
              </a:cxn>
              <a:cxn ang="0">
                <a:pos x="222" y="11"/>
              </a:cxn>
              <a:cxn ang="0">
                <a:pos x="231" y="11"/>
              </a:cxn>
              <a:cxn ang="0">
                <a:pos x="235" y="9"/>
              </a:cxn>
              <a:cxn ang="0">
                <a:pos x="240" y="9"/>
              </a:cxn>
              <a:cxn ang="0">
                <a:pos x="257" y="7"/>
              </a:cxn>
              <a:cxn ang="0">
                <a:pos x="277" y="5"/>
              </a:cxn>
              <a:cxn ang="0">
                <a:pos x="323" y="0"/>
              </a:cxn>
            </a:cxnLst>
            <a:rect l="0" t="0" r="r" b="b"/>
            <a:pathLst>
              <a:path w="323" h="22">
                <a:moveTo>
                  <a:pt x="0" y="3"/>
                </a:moveTo>
                <a:lnTo>
                  <a:pt x="7" y="4"/>
                </a:lnTo>
                <a:lnTo>
                  <a:pt x="25" y="11"/>
                </a:lnTo>
                <a:lnTo>
                  <a:pt x="34" y="14"/>
                </a:lnTo>
                <a:lnTo>
                  <a:pt x="41" y="14"/>
                </a:lnTo>
                <a:lnTo>
                  <a:pt x="44" y="15"/>
                </a:lnTo>
                <a:lnTo>
                  <a:pt x="48" y="16"/>
                </a:lnTo>
                <a:lnTo>
                  <a:pt x="57" y="18"/>
                </a:lnTo>
                <a:lnTo>
                  <a:pt x="61" y="18"/>
                </a:lnTo>
                <a:lnTo>
                  <a:pt x="64" y="18"/>
                </a:lnTo>
                <a:lnTo>
                  <a:pt x="70" y="19"/>
                </a:lnTo>
                <a:lnTo>
                  <a:pt x="73" y="19"/>
                </a:lnTo>
                <a:lnTo>
                  <a:pt x="79" y="20"/>
                </a:lnTo>
                <a:lnTo>
                  <a:pt x="90" y="21"/>
                </a:lnTo>
                <a:lnTo>
                  <a:pt x="106" y="22"/>
                </a:lnTo>
                <a:lnTo>
                  <a:pt x="115" y="21"/>
                </a:lnTo>
                <a:lnTo>
                  <a:pt x="128" y="21"/>
                </a:lnTo>
                <a:lnTo>
                  <a:pt x="138" y="21"/>
                </a:lnTo>
                <a:lnTo>
                  <a:pt x="147" y="21"/>
                </a:lnTo>
                <a:lnTo>
                  <a:pt x="152" y="21"/>
                </a:lnTo>
                <a:lnTo>
                  <a:pt x="158" y="21"/>
                </a:lnTo>
                <a:lnTo>
                  <a:pt x="165" y="21"/>
                </a:lnTo>
                <a:lnTo>
                  <a:pt x="169" y="21"/>
                </a:lnTo>
                <a:lnTo>
                  <a:pt x="177" y="20"/>
                </a:lnTo>
                <a:lnTo>
                  <a:pt x="183" y="19"/>
                </a:lnTo>
                <a:lnTo>
                  <a:pt x="189" y="17"/>
                </a:lnTo>
                <a:lnTo>
                  <a:pt x="191" y="17"/>
                </a:lnTo>
                <a:lnTo>
                  <a:pt x="193" y="16"/>
                </a:lnTo>
                <a:lnTo>
                  <a:pt x="196" y="16"/>
                </a:lnTo>
                <a:lnTo>
                  <a:pt x="202" y="14"/>
                </a:lnTo>
                <a:lnTo>
                  <a:pt x="207" y="11"/>
                </a:lnTo>
                <a:lnTo>
                  <a:pt x="218" y="13"/>
                </a:lnTo>
                <a:lnTo>
                  <a:pt x="222" y="11"/>
                </a:lnTo>
                <a:lnTo>
                  <a:pt x="231" y="11"/>
                </a:lnTo>
                <a:lnTo>
                  <a:pt x="235" y="9"/>
                </a:lnTo>
                <a:lnTo>
                  <a:pt x="240" y="9"/>
                </a:lnTo>
                <a:lnTo>
                  <a:pt x="257" y="7"/>
                </a:lnTo>
                <a:lnTo>
                  <a:pt x="277" y="5"/>
                </a:lnTo>
                <a:lnTo>
                  <a:pt x="323" y="0"/>
                </a:lnTo>
              </a:path>
            </a:pathLst>
          </a:custGeom>
          <a:noFill/>
          <a:ln w="0">
            <a:solidFill>
              <a:srgbClr val="000000"/>
            </a:solidFill>
            <a:prstDash val="solid"/>
            <a:round/>
            <a:headEnd/>
            <a:tailEnd/>
          </a:ln>
        </p:spPr>
        <p:txBody>
          <a:bodyPr/>
          <a:lstStyle/>
          <a:p>
            <a:endParaRPr lang="en-GB"/>
          </a:p>
        </p:txBody>
      </p:sp>
      <p:sp>
        <p:nvSpPr>
          <p:cNvPr id="139" name="Freeform 2534"/>
          <p:cNvSpPr>
            <a:spLocks/>
          </p:cNvSpPr>
          <p:nvPr>
            <p:custDataLst>
              <p:tags r:id="rId130"/>
            </p:custDataLst>
          </p:nvPr>
        </p:nvSpPr>
        <p:spPr bwMode="auto">
          <a:xfrm>
            <a:off x="6365432" y="2565872"/>
            <a:ext cx="75548" cy="36805"/>
          </a:xfrm>
          <a:custGeom>
            <a:avLst/>
            <a:gdLst/>
            <a:ahLst/>
            <a:cxnLst>
              <a:cxn ang="0">
                <a:pos x="78" y="2"/>
              </a:cxn>
              <a:cxn ang="0">
                <a:pos x="72" y="0"/>
              </a:cxn>
              <a:cxn ang="0">
                <a:pos x="65" y="2"/>
              </a:cxn>
              <a:cxn ang="0">
                <a:pos x="32" y="25"/>
              </a:cxn>
              <a:cxn ang="0">
                <a:pos x="10" y="34"/>
              </a:cxn>
              <a:cxn ang="0">
                <a:pos x="0" y="39"/>
              </a:cxn>
            </a:cxnLst>
            <a:rect l="0" t="0" r="r" b="b"/>
            <a:pathLst>
              <a:path w="78" h="39">
                <a:moveTo>
                  <a:pt x="78" y="2"/>
                </a:moveTo>
                <a:lnTo>
                  <a:pt x="72" y="0"/>
                </a:lnTo>
                <a:lnTo>
                  <a:pt x="65" y="2"/>
                </a:lnTo>
                <a:lnTo>
                  <a:pt x="32" y="25"/>
                </a:lnTo>
                <a:lnTo>
                  <a:pt x="10" y="34"/>
                </a:lnTo>
                <a:lnTo>
                  <a:pt x="0" y="39"/>
                </a:lnTo>
              </a:path>
            </a:pathLst>
          </a:custGeom>
          <a:noFill/>
          <a:ln w="0">
            <a:solidFill>
              <a:srgbClr val="000000"/>
            </a:solidFill>
            <a:prstDash val="solid"/>
            <a:round/>
            <a:headEnd/>
            <a:tailEnd/>
          </a:ln>
        </p:spPr>
        <p:txBody>
          <a:bodyPr/>
          <a:lstStyle/>
          <a:p>
            <a:endParaRPr lang="en-GB"/>
          </a:p>
        </p:txBody>
      </p:sp>
      <p:sp>
        <p:nvSpPr>
          <p:cNvPr id="140" name="Freeform 2535"/>
          <p:cNvSpPr>
            <a:spLocks/>
          </p:cNvSpPr>
          <p:nvPr>
            <p:custDataLst>
              <p:tags r:id="rId131"/>
            </p:custDataLst>
          </p:nvPr>
        </p:nvSpPr>
        <p:spPr bwMode="auto">
          <a:xfrm>
            <a:off x="6026432" y="2637545"/>
            <a:ext cx="288634" cy="36806"/>
          </a:xfrm>
          <a:custGeom>
            <a:avLst/>
            <a:gdLst/>
            <a:ahLst/>
            <a:cxnLst>
              <a:cxn ang="0">
                <a:pos x="0" y="38"/>
              </a:cxn>
              <a:cxn ang="0">
                <a:pos x="22" y="36"/>
              </a:cxn>
              <a:cxn ang="0">
                <a:pos x="58" y="35"/>
              </a:cxn>
              <a:cxn ang="0">
                <a:pos x="90" y="29"/>
              </a:cxn>
              <a:cxn ang="0">
                <a:pos x="128" y="29"/>
              </a:cxn>
              <a:cxn ang="0">
                <a:pos x="151" y="28"/>
              </a:cxn>
              <a:cxn ang="0">
                <a:pos x="171" y="30"/>
              </a:cxn>
              <a:cxn ang="0">
                <a:pos x="208" y="23"/>
              </a:cxn>
              <a:cxn ang="0">
                <a:pos x="233" y="15"/>
              </a:cxn>
              <a:cxn ang="0">
                <a:pos x="244" y="12"/>
              </a:cxn>
              <a:cxn ang="0">
                <a:pos x="273" y="10"/>
              </a:cxn>
              <a:cxn ang="0">
                <a:pos x="297" y="0"/>
              </a:cxn>
            </a:cxnLst>
            <a:rect l="0" t="0" r="r" b="b"/>
            <a:pathLst>
              <a:path w="297" h="38">
                <a:moveTo>
                  <a:pt x="0" y="38"/>
                </a:moveTo>
                <a:lnTo>
                  <a:pt x="22" y="36"/>
                </a:lnTo>
                <a:lnTo>
                  <a:pt x="58" y="35"/>
                </a:lnTo>
                <a:lnTo>
                  <a:pt x="90" y="29"/>
                </a:lnTo>
                <a:lnTo>
                  <a:pt x="128" y="29"/>
                </a:lnTo>
                <a:lnTo>
                  <a:pt x="151" y="28"/>
                </a:lnTo>
                <a:lnTo>
                  <a:pt x="171" y="30"/>
                </a:lnTo>
                <a:lnTo>
                  <a:pt x="208" y="23"/>
                </a:lnTo>
                <a:lnTo>
                  <a:pt x="233" y="15"/>
                </a:lnTo>
                <a:lnTo>
                  <a:pt x="244" y="12"/>
                </a:lnTo>
                <a:lnTo>
                  <a:pt x="273" y="10"/>
                </a:lnTo>
                <a:lnTo>
                  <a:pt x="297" y="0"/>
                </a:lnTo>
              </a:path>
            </a:pathLst>
          </a:custGeom>
          <a:noFill/>
          <a:ln w="0">
            <a:solidFill>
              <a:srgbClr val="000000"/>
            </a:solidFill>
            <a:prstDash val="solid"/>
            <a:round/>
            <a:headEnd/>
            <a:tailEnd/>
          </a:ln>
        </p:spPr>
        <p:txBody>
          <a:bodyPr/>
          <a:lstStyle/>
          <a:p>
            <a:endParaRPr lang="en-GB"/>
          </a:p>
        </p:txBody>
      </p:sp>
      <p:sp>
        <p:nvSpPr>
          <p:cNvPr id="141" name="Freeform 2536"/>
          <p:cNvSpPr>
            <a:spLocks/>
          </p:cNvSpPr>
          <p:nvPr>
            <p:custDataLst>
              <p:tags r:id="rId132"/>
            </p:custDataLst>
          </p:nvPr>
        </p:nvSpPr>
        <p:spPr bwMode="auto">
          <a:xfrm>
            <a:off x="5565394" y="2656917"/>
            <a:ext cx="278948" cy="21309"/>
          </a:xfrm>
          <a:custGeom>
            <a:avLst/>
            <a:gdLst/>
            <a:ahLst/>
            <a:cxnLst>
              <a:cxn ang="0">
                <a:pos x="0" y="0"/>
              </a:cxn>
              <a:cxn ang="0">
                <a:pos x="20" y="5"/>
              </a:cxn>
              <a:cxn ang="0">
                <a:pos x="37" y="11"/>
              </a:cxn>
              <a:cxn ang="0">
                <a:pos x="46" y="13"/>
              </a:cxn>
              <a:cxn ang="0">
                <a:pos x="54" y="14"/>
              </a:cxn>
              <a:cxn ang="0">
                <a:pos x="56" y="14"/>
              </a:cxn>
              <a:cxn ang="0">
                <a:pos x="60" y="16"/>
              </a:cxn>
              <a:cxn ang="0">
                <a:pos x="69" y="18"/>
              </a:cxn>
              <a:cxn ang="0">
                <a:pos x="73" y="18"/>
              </a:cxn>
              <a:cxn ang="0">
                <a:pos x="75" y="19"/>
              </a:cxn>
              <a:cxn ang="0">
                <a:pos x="81" y="19"/>
              </a:cxn>
              <a:cxn ang="0">
                <a:pos x="85" y="19"/>
              </a:cxn>
              <a:cxn ang="0">
                <a:pos x="90" y="20"/>
              </a:cxn>
              <a:cxn ang="0">
                <a:pos x="101" y="21"/>
              </a:cxn>
              <a:cxn ang="0">
                <a:pos x="117" y="22"/>
              </a:cxn>
              <a:cxn ang="0">
                <a:pos x="126" y="21"/>
              </a:cxn>
              <a:cxn ang="0">
                <a:pos x="138" y="21"/>
              </a:cxn>
              <a:cxn ang="0">
                <a:pos x="149" y="21"/>
              </a:cxn>
              <a:cxn ang="0">
                <a:pos x="158" y="21"/>
              </a:cxn>
              <a:cxn ang="0">
                <a:pos x="163" y="22"/>
              </a:cxn>
              <a:cxn ang="0">
                <a:pos x="169" y="21"/>
              </a:cxn>
              <a:cxn ang="0">
                <a:pos x="177" y="21"/>
              </a:cxn>
              <a:cxn ang="0">
                <a:pos x="180" y="22"/>
              </a:cxn>
              <a:cxn ang="0">
                <a:pos x="187" y="21"/>
              </a:cxn>
              <a:cxn ang="0">
                <a:pos x="192" y="20"/>
              </a:cxn>
              <a:cxn ang="0">
                <a:pos x="198" y="17"/>
              </a:cxn>
              <a:cxn ang="0">
                <a:pos x="201" y="17"/>
              </a:cxn>
              <a:cxn ang="0">
                <a:pos x="203" y="17"/>
              </a:cxn>
              <a:cxn ang="0">
                <a:pos x="206" y="16"/>
              </a:cxn>
              <a:cxn ang="0">
                <a:pos x="211" y="14"/>
              </a:cxn>
              <a:cxn ang="0">
                <a:pos x="217" y="12"/>
              </a:cxn>
              <a:cxn ang="0">
                <a:pos x="229" y="12"/>
              </a:cxn>
              <a:cxn ang="0">
                <a:pos x="232" y="12"/>
              </a:cxn>
              <a:cxn ang="0">
                <a:pos x="240" y="12"/>
              </a:cxn>
              <a:cxn ang="0">
                <a:pos x="244" y="10"/>
              </a:cxn>
              <a:cxn ang="0">
                <a:pos x="246" y="9"/>
              </a:cxn>
              <a:cxn ang="0">
                <a:pos x="250" y="9"/>
              </a:cxn>
              <a:cxn ang="0">
                <a:pos x="267" y="8"/>
              </a:cxn>
              <a:cxn ang="0">
                <a:pos x="288" y="5"/>
              </a:cxn>
            </a:cxnLst>
            <a:rect l="0" t="0" r="r" b="b"/>
            <a:pathLst>
              <a:path w="288" h="22">
                <a:moveTo>
                  <a:pt x="0" y="0"/>
                </a:moveTo>
                <a:lnTo>
                  <a:pt x="20" y="5"/>
                </a:lnTo>
                <a:lnTo>
                  <a:pt x="37" y="11"/>
                </a:lnTo>
                <a:lnTo>
                  <a:pt x="46" y="13"/>
                </a:lnTo>
                <a:lnTo>
                  <a:pt x="54" y="14"/>
                </a:lnTo>
                <a:lnTo>
                  <a:pt x="56" y="14"/>
                </a:lnTo>
                <a:lnTo>
                  <a:pt x="60" y="16"/>
                </a:lnTo>
                <a:lnTo>
                  <a:pt x="69" y="18"/>
                </a:lnTo>
                <a:lnTo>
                  <a:pt x="73" y="18"/>
                </a:lnTo>
                <a:lnTo>
                  <a:pt x="75" y="19"/>
                </a:lnTo>
                <a:lnTo>
                  <a:pt x="81" y="19"/>
                </a:lnTo>
                <a:lnTo>
                  <a:pt x="85" y="19"/>
                </a:lnTo>
                <a:lnTo>
                  <a:pt x="90" y="20"/>
                </a:lnTo>
                <a:lnTo>
                  <a:pt x="101" y="21"/>
                </a:lnTo>
                <a:lnTo>
                  <a:pt x="117" y="22"/>
                </a:lnTo>
                <a:lnTo>
                  <a:pt x="126" y="21"/>
                </a:lnTo>
                <a:lnTo>
                  <a:pt x="138" y="21"/>
                </a:lnTo>
                <a:lnTo>
                  <a:pt x="149" y="21"/>
                </a:lnTo>
                <a:lnTo>
                  <a:pt x="158" y="21"/>
                </a:lnTo>
                <a:lnTo>
                  <a:pt x="163" y="22"/>
                </a:lnTo>
                <a:lnTo>
                  <a:pt x="169" y="21"/>
                </a:lnTo>
                <a:lnTo>
                  <a:pt x="177" y="21"/>
                </a:lnTo>
                <a:lnTo>
                  <a:pt x="180" y="22"/>
                </a:lnTo>
                <a:lnTo>
                  <a:pt x="187" y="21"/>
                </a:lnTo>
                <a:lnTo>
                  <a:pt x="192" y="20"/>
                </a:lnTo>
                <a:lnTo>
                  <a:pt x="198" y="17"/>
                </a:lnTo>
                <a:lnTo>
                  <a:pt x="201" y="17"/>
                </a:lnTo>
                <a:lnTo>
                  <a:pt x="203" y="17"/>
                </a:lnTo>
                <a:lnTo>
                  <a:pt x="206" y="16"/>
                </a:lnTo>
                <a:lnTo>
                  <a:pt x="211" y="14"/>
                </a:lnTo>
                <a:lnTo>
                  <a:pt x="217" y="12"/>
                </a:lnTo>
                <a:lnTo>
                  <a:pt x="229" y="12"/>
                </a:lnTo>
                <a:lnTo>
                  <a:pt x="232" y="12"/>
                </a:lnTo>
                <a:lnTo>
                  <a:pt x="240" y="12"/>
                </a:lnTo>
                <a:lnTo>
                  <a:pt x="244" y="10"/>
                </a:lnTo>
                <a:lnTo>
                  <a:pt x="246" y="9"/>
                </a:lnTo>
                <a:lnTo>
                  <a:pt x="250" y="9"/>
                </a:lnTo>
                <a:lnTo>
                  <a:pt x="267" y="8"/>
                </a:lnTo>
                <a:lnTo>
                  <a:pt x="288" y="5"/>
                </a:lnTo>
              </a:path>
            </a:pathLst>
          </a:custGeom>
          <a:noFill/>
          <a:ln w="0">
            <a:solidFill>
              <a:srgbClr val="000000"/>
            </a:solidFill>
            <a:prstDash val="solid"/>
            <a:round/>
            <a:headEnd/>
            <a:tailEnd/>
          </a:ln>
        </p:spPr>
        <p:txBody>
          <a:bodyPr/>
          <a:lstStyle/>
          <a:p>
            <a:endParaRPr lang="en-GB"/>
          </a:p>
        </p:txBody>
      </p:sp>
      <p:sp>
        <p:nvSpPr>
          <p:cNvPr id="142" name="Freeform 2537"/>
          <p:cNvSpPr>
            <a:spLocks/>
          </p:cNvSpPr>
          <p:nvPr>
            <p:custDataLst>
              <p:tags r:id="rId133"/>
            </p:custDataLst>
          </p:nvPr>
        </p:nvSpPr>
        <p:spPr bwMode="auto">
          <a:xfrm>
            <a:off x="3672812" y="2579431"/>
            <a:ext cx="32931" cy="11623"/>
          </a:xfrm>
          <a:custGeom>
            <a:avLst/>
            <a:gdLst/>
            <a:ahLst/>
            <a:cxnLst>
              <a:cxn ang="0">
                <a:pos x="0" y="0"/>
              </a:cxn>
              <a:cxn ang="0">
                <a:pos x="21" y="3"/>
              </a:cxn>
              <a:cxn ang="0">
                <a:pos x="34" y="11"/>
              </a:cxn>
              <a:cxn ang="0">
                <a:pos x="36" y="12"/>
              </a:cxn>
            </a:cxnLst>
            <a:rect l="0" t="0" r="r" b="b"/>
            <a:pathLst>
              <a:path w="36" h="12">
                <a:moveTo>
                  <a:pt x="0" y="0"/>
                </a:moveTo>
                <a:lnTo>
                  <a:pt x="21" y="3"/>
                </a:lnTo>
                <a:lnTo>
                  <a:pt x="34" y="11"/>
                </a:lnTo>
                <a:lnTo>
                  <a:pt x="36" y="12"/>
                </a:lnTo>
              </a:path>
            </a:pathLst>
          </a:custGeom>
          <a:noFill/>
          <a:ln w="0">
            <a:solidFill>
              <a:srgbClr val="000000"/>
            </a:solidFill>
            <a:prstDash val="solid"/>
            <a:round/>
            <a:headEnd/>
            <a:tailEnd/>
          </a:ln>
        </p:spPr>
        <p:txBody>
          <a:bodyPr/>
          <a:lstStyle/>
          <a:p>
            <a:endParaRPr lang="en-GB"/>
          </a:p>
        </p:txBody>
      </p:sp>
      <p:sp>
        <p:nvSpPr>
          <p:cNvPr id="143" name="Freeform 2538"/>
          <p:cNvSpPr>
            <a:spLocks/>
          </p:cNvSpPr>
          <p:nvPr>
            <p:custDataLst>
              <p:tags r:id="rId134"/>
            </p:custDataLst>
          </p:nvPr>
        </p:nvSpPr>
        <p:spPr bwMode="auto">
          <a:xfrm>
            <a:off x="3973068" y="2623986"/>
            <a:ext cx="65863" cy="7749"/>
          </a:xfrm>
          <a:custGeom>
            <a:avLst/>
            <a:gdLst/>
            <a:ahLst/>
            <a:cxnLst>
              <a:cxn ang="0">
                <a:pos x="69" y="0"/>
              </a:cxn>
              <a:cxn ang="0">
                <a:pos x="39" y="0"/>
              </a:cxn>
              <a:cxn ang="0">
                <a:pos x="36" y="1"/>
              </a:cxn>
              <a:cxn ang="0">
                <a:pos x="0" y="8"/>
              </a:cxn>
            </a:cxnLst>
            <a:rect l="0" t="0" r="r" b="b"/>
            <a:pathLst>
              <a:path w="69" h="8">
                <a:moveTo>
                  <a:pt x="69" y="0"/>
                </a:moveTo>
                <a:lnTo>
                  <a:pt x="39" y="0"/>
                </a:lnTo>
                <a:lnTo>
                  <a:pt x="36" y="1"/>
                </a:lnTo>
                <a:lnTo>
                  <a:pt x="0" y="8"/>
                </a:lnTo>
              </a:path>
            </a:pathLst>
          </a:custGeom>
          <a:noFill/>
          <a:ln w="0">
            <a:solidFill>
              <a:srgbClr val="000000"/>
            </a:solidFill>
            <a:prstDash val="solid"/>
            <a:round/>
            <a:headEnd/>
            <a:tailEnd/>
          </a:ln>
        </p:spPr>
        <p:txBody>
          <a:bodyPr/>
          <a:lstStyle/>
          <a:p>
            <a:endParaRPr lang="en-GB"/>
          </a:p>
        </p:txBody>
      </p:sp>
      <p:sp>
        <p:nvSpPr>
          <p:cNvPr id="144" name="Freeform 2539"/>
          <p:cNvSpPr>
            <a:spLocks/>
          </p:cNvSpPr>
          <p:nvPr>
            <p:custDataLst>
              <p:tags r:id="rId135"/>
            </p:custDataLst>
          </p:nvPr>
        </p:nvSpPr>
        <p:spPr bwMode="auto">
          <a:xfrm>
            <a:off x="4040868" y="2627860"/>
            <a:ext cx="102668" cy="42617"/>
          </a:xfrm>
          <a:custGeom>
            <a:avLst/>
            <a:gdLst/>
            <a:ahLst/>
            <a:cxnLst>
              <a:cxn ang="0">
                <a:pos x="0" y="0"/>
              </a:cxn>
              <a:cxn ang="0">
                <a:pos x="32" y="22"/>
              </a:cxn>
              <a:cxn ang="0">
                <a:pos x="37" y="25"/>
              </a:cxn>
              <a:cxn ang="0">
                <a:pos x="52" y="25"/>
              </a:cxn>
              <a:cxn ang="0">
                <a:pos x="59" y="26"/>
              </a:cxn>
              <a:cxn ang="0">
                <a:pos x="67" y="29"/>
              </a:cxn>
              <a:cxn ang="0">
                <a:pos x="71" y="33"/>
              </a:cxn>
              <a:cxn ang="0">
                <a:pos x="91" y="41"/>
              </a:cxn>
              <a:cxn ang="0">
                <a:pos x="106" y="45"/>
              </a:cxn>
            </a:cxnLst>
            <a:rect l="0" t="0" r="r" b="b"/>
            <a:pathLst>
              <a:path w="106" h="45">
                <a:moveTo>
                  <a:pt x="0" y="0"/>
                </a:moveTo>
                <a:lnTo>
                  <a:pt x="32" y="22"/>
                </a:lnTo>
                <a:lnTo>
                  <a:pt x="37" y="25"/>
                </a:lnTo>
                <a:lnTo>
                  <a:pt x="52" y="25"/>
                </a:lnTo>
                <a:lnTo>
                  <a:pt x="59" y="26"/>
                </a:lnTo>
                <a:lnTo>
                  <a:pt x="67" y="29"/>
                </a:lnTo>
                <a:lnTo>
                  <a:pt x="71" y="33"/>
                </a:lnTo>
                <a:lnTo>
                  <a:pt x="91" y="41"/>
                </a:lnTo>
                <a:lnTo>
                  <a:pt x="106" y="45"/>
                </a:lnTo>
              </a:path>
            </a:pathLst>
          </a:custGeom>
          <a:noFill/>
          <a:ln w="0">
            <a:solidFill>
              <a:srgbClr val="000000"/>
            </a:solidFill>
            <a:prstDash val="solid"/>
            <a:round/>
            <a:headEnd/>
            <a:tailEnd/>
          </a:ln>
        </p:spPr>
        <p:txBody>
          <a:bodyPr/>
          <a:lstStyle/>
          <a:p>
            <a:endParaRPr lang="en-GB"/>
          </a:p>
        </p:txBody>
      </p:sp>
      <p:sp>
        <p:nvSpPr>
          <p:cNvPr id="145" name="Line 2540"/>
          <p:cNvSpPr>
            <a:spLocks noChangeShapeType="1"/>
          </p:cNvSpPr>
          <p:nvPr>
            <p:custDataLst>
              <p:tags r:id="rId136"/>
            </p:custDataLst>
          </p:nvPr>
        </p:nvSpPr>
        <p:spPr bwMode="auto">
          <a:xfrm flipH="1" flipV="1">
            <a:off x="2560896" y="2540689"/>
            <a:ext cx="17434" cy="5812"/>
          </a:xfrm>
          <a:prstGeom prst="line">
            <a:avLst/>
          </a:prstGeom>
          <a:noFill/>
          <a:ln w="0">
            <a:solidFill>
              <a:srgbClr val="000000"/>
            </a:solidFill>
            <a:round/>
            <a:headEnd/>
            <a:tailEnd/>
          </a:ln>
        </p:spPr>
        <p:txBody>
          <a:bodyPr/>
          <a:lstStyle/>
          <a:p>
            <a:endParaRPr lang="en-GB"/>
          </a:p>
        </p:txBody>
      </p:sp>
      <p:sp>
        <p:nvSpPr>
          <p:cNvPr id="146" name="Freeform 2541"/>
          <p:cNvSpPr>
            <a:spLocks/>
          </p:cNvSpPr>
          <p:nvPr>
            <p:custDataLst>
              <p:tags r:id="rId137"/>
            </p:custDataLst>
          </p:nvPr>
        </p:nvSpPr>
        <p:spPr bwMode="auto">
          <a:xfrm>
            <a:off x="3579829" y="2558123"/>
            <a:ext cx="79422" cy="19371"/>
          </a:xfrm>
          <a:custGeom>
            <a:avLst/>
            <a:gdLst/>
            <a:ahLst/>
            <a:cxnLst>
              <a:cxn ang="0">
                <a:pos x="82" y="19"/>
              </a:cxn>
              <a:cxn ang="0">
                <a:pos x="61" y="19"/>
              </a:cxn>
              <a:cxn ang="0">
                <a:pos x="45" y="18"/>
              </a:cxn>
              <a:cxn ang="0">
                <a:pos x="32" y="11"/>
              </a:cxn>
              <a:cxn ang="0">
                <a:pos x="26" y="7"/>
              </a:cxn>
              <a:cxn ang="0">
                <a:pos x="19" y="4"/>
              </a:cxn>
              <a:cxn ang="0">
                <a:pos x="4" y="1"/>
              </a:cxn>
              <a:cxn ang="0">
                <a:pos x="0" y="0"/>
              </a:cxn>
            </a:cxnLst>
            <a:rect l="0" t="0" r="r" b="b"/>
            <a:pathLst>
              <a:path w="82" h="19">
                <a:moveTo>
                  <a:pt x="82" y="19"/>
                </a:moveTo>
                <a:lnTo>
                  <a:pt x="61" y="19"/>
                </a:lnTo>
                <a:lnTo>
                  <a:pt x="45" y="18"/>
                </a:lnTo>
                <a:lnTo>
                  <a:pt x="32" y="11"/>
                </a:lnTo>
                <a:lnTo>
                  <a:pt x="26" y="7"/>
                </a:lnTo>
                <a:lnTo>
                  <a:pt x="19" y="4"/>
                </a:lnTo>
                <a:lnTo>
                  <a:pt x="4" y="1"/>
                </a:lnTo>
                <a:lnTo>
                  <a:pt x="0" y="0"/>
                </a:lnTo>
              </a:path>
            </a:pathLst>
          </a:custGeom>
          <a:noFill/>
          <a:ln w="0">
            <a:solidFill>
              <a:srgbClr val="000000"/>
            </a:solidFill>
            <a:prstDash val="solid"/>
            <a:round/>
            <a:headEnd/>
            <a:tailEnd/>
          </a:ln>
        </p:spPr>
        <p:txBody>
          <a:bodyPr/>
          <a:lstStyle/>
          <a:p>
            <a:endParaRPr lang="en-GB"/>
          </a:p>
        </p:txBody>
      </p:sp>
      <p:sp>
        <p:nvSpPr>
          <p:cNvPr id="147" name="Line 2542"/>
          <p:cNvSpPr>
            <a:spLocks noChangeShapeType="1"/>
          </p:cNvSpPr>
          <p:nvPr>
            <p:custDataLst>
              <p:tags r:id="rId138"/>
            </p:custDataLst>
          </p:nvPr>
        </p:nvSpPr>
        <p:spPr bwMode="auto">
          <a:xfrm flipH="1" flipV="1">
            <a:off x="2580267" y="2546501"/>
            <a:ext cx="38743" cy="13559"/>
          </a:xfrm>
          <a:prstGeom prst="line">
            <a:avLst/>
          </a:prstGeom>
          <a:noFill/>
          <a:ln w="0">
            <a:solidFill>
              <a:srgbClr val="000000"/>
            </a:solidFill>
            <a:round/>
            <a:headEnd/>
            <a:tailEnd/>
          </a:ln>
        </p:spPr>
        <p:txBody>
          <a:bodyPr/>
          <a:lstStyle/>
          <a:p>
            <a:endParaRPr lang="en-GB"/>
          </a:p>
        </p:txBody>
      </p:sp>
      <p:sp>
        <p:nvSpPr>
          <p:cNvPr id="148" name="Freeform 2543"/>
          <p:cNvSpPr>
            <a:spLocks/>
          </p:cNvSpPr>
          <p:nvPr>
            <p:custDataLst>
              <p:tags r:id="rId139"/>
            </p:custDataLst>
          </p:nvPr>
        </p:nvSpPr>
        <p:spPr bwMode="auto">
          <a:xfrm>
            <a:off x="3577892" y="2567808"/>
            <a:ext cx="75549" cy="19371"/>
          </a:xfrm>
          <a:custGeom>
            <a:avLst/>
            <a:gdLst/>
            <a:ahLst/>
            <a:cxnLst>
              <a:cxn ang="0">
                <a:pos x="79" y="21"/>
              </a:cxn>
              <a:cxn ang="0">
                <a:pos x="64" y="22"/>
              </a:cxn>
              <a:cxn ang="0">
                <a:pos x="47" y="20"/>
              </a:cxn>
              <a:cxn ang="0">
                <a:pos x="34" y="13"/>
              </a:cxn>
              <a:cxn ang="0">
                <a:pos x="28" y="9"/>
              </a:cxn>
              <a:cxn ang="0">
                <a:pos x="21" y="7"/>
              </a:cxn>
              <a:cxn ang="0">
                <a:pos x="6" y="3"/>
              </a:cxn>
              <a:cxn ang="0">
                <a:pos x="0" y="0"/>
              </a:cxn>
            </a:cxnLst>
            <a:rect l="0" t="0" r="r" b="b"/>
            <a:pathLst>
              <a:path w="79" h="22">
                <a:moveTo>
                  <a:pt x="79" y="21"/>
                </a:moveTo>
                <a:lnTo>
                  <a:pt x="64" y="22"/>
                </a:lnTo>
                <a:lnTo>
                  <a:pt x="47" y="20"/>
                </a:lnTo>
                <a:lnTo>
                  <a:pt x="34" y="13"/>
                </a:lnTo>
                <a:lnTo>
                  <a:pt x="28" y="9"/>
                </a:lnTo>
                <a:lnTo>
                  <a:pt x="21" y="7"/>
                </a:lnTo>
                <a:lnTo>
                  <a:pt x="6" y="3"/>
                </a:lnTo>
                <a:lnTo>
                  <a:pt x="0" y="0"/>
                </a:lnTo>
              </a:path>
            </a:pathLst>
          </a:custGeom>
          <a:noFill/>
          <a:ln w="0">
            <a:solidFill>
              <a:srgbClr val="000000"/>
            </a:solidFill>
            <a:prstDash val="solid"/>
            <a:round/>
            <a:headEnd/>
            <a:tailEnd/>
          </a:ln>
        </p:spPr>
        <p:txBody>
          <a:bodyPr/>
          <a:lstStyle/>
          <a:p>
            <a:endParaRPr lang="en-GB"/>
          </a:p>
        </p:txBody>
      </p:sp>
      <p:sp>
        <p:nvSpPr>
          <p:cNvPr id="149" name="Line 2544"/>
          <p:cNvSpPr>
            <a:spLocks noChangeShapeType="1"/>
          </p:cNvSpPr>
          <p:nvPr>
            <p:custDataLst>
              <p:tags r:id="rId140"/>
            </p:custDataLst>
          </p:nvPr>
        </p:nvSpPr>
        <p:spPr bwMode="auto">
          <a:xfrm flipH="1" flipV="1">
            <a:off x="2619010" y="2560060"/>
            <a:ext cx="29056" cy="7749"/>
          </a:xfrm>
          <a:prstGeom prst="line">
            <a:avLst/>
          </a:prstGeom>
          <a:noFill/>
          <a:ln w="0">
            <a:solidFill>
              <a:srgbClr val="000000"/>
            </a:solidFill>
            <a:round/>
            <a:headEnd/>
            <a:tailEnd/>
          </a:ln>
        </p:spPr>
        <p:txBody>
          <a:bodyPr/>
          <a:lstStyle/>
          <a:p>
            <a:endParaRPr lang="en-GB"/>
          </a:p>
        </p:txBody>
      </p:sp>
      <p:sp>
        <p:nvSpPr>
          <p:cNvPr id="150" name="Freeform 2545"/>
          <p:cNvSpPr>
            <a:spLocks/>
          </p:cNvSpPr>
          <p:nvPr>
            <p:custDataLst>
              <p:tags r:id="rId141"/>
            </p:custDataLst>
          </p:nvPr>
        </p:nvSpPr>
        <p:spPr bwMode="auto">
          <a:xfrm>
            <a:off x="2648066" y="2567808"/>
            <a:ext cx="46491" cy="13561"/>
          </a:xfrm>
          <a:custGeom>
            <a:avLst/>
            <a:gdLst/>
            <a:ahLst/>
            <a:cxnLst>
              <a:cxn ang="0">
                <a:pos x="49" y="13"/>
              </a:cxn>
              <a:cxn ang="0">
                <a:pos x="25" y="8"/>
              </a:cxn>
              <a:cxn ang="0">
                <a:pos x="0" y="0"/>
              </a:cxn>
            </a:cxnLst>
            <a:rect l="0" t="0" r="r" b="b"/>
            <a:pathLst>
              <a:path w="49" h="13">
                <a:moveTo>
                  <a:pt x="49" y="13"/>
                </a:moveTo>
                <a:lnTo>
                  <a:pt x="25" y="8"/>
                </a:lnTo>
                <a:lnTo>
                  <a:pt x="0" y="0"/>
                </a:lnTo>
              </a:path>
            </a:pathLst>
          </a:custGeom>
          <a:noFill/>
          <a:ln w="0">
            <a:solidFill>
              <a:srgbClr val="000000"/>
            </a:solidFill>
            <a:prstDash val="solid"/>
            <a:round/>
            <a:headEnd/>
            <a:tailEnd/>
          </a:ln>
        </p:spPr>
        <p:txBody>
          <a:bodyPr/>
          <a:lstStyle/>
          <a:p>
            <a:endParaRPr lang="en-GB"/>
          </a:p>
        </p:txBody>
      </p:sp>
      <p:sp>
        <p:nvSpPr>
          <p:cNvPr id="151" name="Line 2546"/>
          <p:cNvSpPr>
            <a:spLocks noChangeShapeType="1"/>
          </p:cNvSpPr>
          <p:nvPr>
            <p:custDataLst>
              <p:tags r:id="rId142"/>
            </p:custDataLst>
          </p:nvPr>
        </p:nvSpPr>
        <p:spPr bwMode="auto">
          <a:xfrm flipH="1" flipV="1">
            <a:off x="2694557" y="2581369"/>
            <a:ext cx="92983" cy="19371"/>
          </a:xfrm>
          <a:prstGeom prst="line">
            <a:avLst/>
          </a:prstGeom>
          <a:noFill/>
          <a:ln w="0">
            <a:solidFill>
              <a:srgbClr val="000000"/>
            </a:solidFill>
            <a:round/>
            <a:headEnd/>
            <a:tailEnd/>
          </a:ln>
        </p:spPr>
        <p:txBody>
          <a:bodyPr/>
          <a:lstStyle/>
          <a:p>
            <a:endParaRPr lang="en-GB"/>
          </a:p>
        </p:txBody>
      </p:sp>
      <p:sp>
        <p:nvSpPr>
          <p:cNvPr id="152" name="Line 2547"/>
          <p:cNvSpPr>
            <a:spLocks noChangeShapeType="1"/>
          </p:cNvSpPr>
          <p:nvPr>
            <p:custDataLst>
              <p:tags r:id="rId143"/>
            </p:custDataLst>
          </p:nvPr>
        </p:nvSpPr>
        <p:spPr bwMode="auto">
          <a:xfrm flipH="1" flipV="1">
            <a:off x="2527964" y="2531003"/>
            <a:ext cx="32932" cy="9685"/>
          </a:xfrm>
          <a:prstGeom prst="line">
            <a:avLst/>
          </a:prstGeom>
          <a:noFill/>
          <a:ln w="0">
            <a:solidFill>
              <a:srgbClr val="000000"/>
            </a:solidFill>
            <a:round/>
            <a:headEnd/>
            <a:tailEnd/>
          </a:ln>
        </p:spPr>
        <p:txBody>
          <a:bodyPr/>
          <a:lstStyle/>
          <a:p>
            <a:endParaRPr lang="en-GB"/>
          </a:p>
        </p:txBody>
      </p:sp>
      <p:sp>
        <p:nvSpPr>
          <p:cNvPr id="153" name="Freeform 2548"/>
          <p:cNvSpPr>
            <a:spLocks/>
          </p:cNvSpPr>
          <p:nvPr>
            <p:custDataLst>
              <p:tags r:id="rId144"/>
            </p:custDataLst>
          </p:nvPr>
        </p:nvSpPr>
        <p:spPr bwMode="auto">
          <a:xfrm>
            <a:off x="3581766" y="2550375"/>
            <a:ext cx="89108" cy="7749"/>
          </a:xfrm>
          <a:custGeom>
            <a:avLst/>
            <a:gdLst/>
            <a:ahLst/>
            <a:cxnLst>
              <a:cxn ang="0">
                <a:pos x="92" y="5"/>
              </a:cxn>
              <a:cxn ang="0">
                <a:pos x="64" y="7"/>
              </a:cxn>
              <a:cxn ang="0">
                <a:pos x="47" y="5"/>
              </a:cxn>
              <a:cxn ang="0">
                <a:pos x="32" y="2"/>
              </a:cxn>
              <a:cxn ang="0">
                <a:pos x="16" y="0"/>
              </a:cxn>
              <a:cxn ang="0">
                <a:pos x="5" y="1"/>
              </a:cxn>
              <a:cxn ang="0">
                <a:pos x="0" y="1"/>
              </a:cxn>
            </a:cxnLst>
            <a:rect l="0" t="0" r="r" b="b"/>
            <a:pathLst>
              <a:path w="92" h="7">
                <a:moveTo>
                  <a:pt x="92" y="5"/>
                </a:moveTo>
                <a:lnTo>
                  <a:pt x="64" y="7"/>
                </a:lnTo>
                <a:lnTo>
                  <a:pt x="47" y="5"/>
                </a:lnTo>
                <a:lnTo>
                  <a:pt x="32" y="2"/>
                </a:lnTo>
                <a:lnTo>
                  <a:pt x="16" y="0"/>
                </a:lnTo>
                <a:lnTo>
                  <a:pt x="5" y="1"/>
                </a:lnTo>
                <a:lnTo>
                  <a:pt x="0" y="1"/>
                </a:lnTo>
              </a:path>
            </a:pathLst>
          </a:custGeom>
          <a:noFill/>
          <a:ln w="0">
            <a:solidFill>
              <a:srgbClr val="000000"/>
            </a:solidFill>
            <a:prstDash val="solid"/>
            <a:round/>
            <a:headEnd/>
            <a:tailEnd/>
          </a:ln>
        </p:spPr>
        <p:txBody>
          <a:bodyPr/>
          <a:lstStyle/>
          <a:p>
            <a:endParaRPr lang="en-GB"/>
          </a:p>
        </p:txBody>
      </p:sp>
      <p:sp>
        <p:nvSpPr>
          <p:cNvPr id="154" name="Freeform 2549"/>
          <p:cNvSpPr>
            <a:spLocks/>
          </p:cNvSpPr>
          <p:nvPr>
            <p:custDataLst>
              <p:tags r:id="rId145"/>
            </p:custDataLst>
          </p:nvPr>
        </p:nvSpPr>
        <p:spPr bwMode="auto">
          <a:xfrm>
            <a:off x="3674749" y="2548437"/>
            <a:ext cx="25183" cy="1938"/>
          </a:xfrm>
          <a:custGeom>
            <a:avLst/>
            <a:gdLst/>
            <a:ahLst/>
            <a:cxnLst>
              <a:cxn ang="0">
                <a:pos x="0" y="0"/>
              </a:cxn>
              <a:cxn ang="0">
                <a:pos x="12" y="0"/>
              </a:cxn>
              <a:cxn ang="0">
                <a:pos x="26" y="2"/>
              </a:cxn>
            </a:cxnLst>
            <a:rect l="0" t="0" r="r" b="b"/>
            <a:pathLst>
              <a:path w="26" h="2">
                <a:moveTo>
                  <a:pt x="0" y="0"/>
                </a:moveTo>
                <a:lnTo>
                  <a:pt x="12" y="0"/>
                </a:lnTo>
                <a:lnTo>
                  <a:pt x="26" y="2"/>
                </a:lnTo>
              </a:path>
            </a:pathLst>
          </a:custGeom>
          <a:noFill/>
          <a:ln w="0">
            <a:solidFill>
              <a:srgbClr val="000000"/>
            </a:solidFill>
            <a:prstDash val="solid"/>
            <a:round/>
            <a:headEnd/>
            <a:tailEnd/>
          </a:ln>
        </p:spPr>
        <p:txBody>
          <a:bodyPr/>
          <a:lstStyle/>
          <a:p>
            <a:endParaRPr lang="en-GB"/>
          </a:p>
        </p:txBody>
      </p:sp>
      <p:sp>
        <p:nvSpPr>
          <p:cNvPr id="155" name="Freeform 2550"/>
          <p:cNvSpPr>
            <a:spLocks/>
          </p:cNvSpPr>
          <p:nvPr>
            <p:custDataLst>
              <p:tags r:id="rId146"/>
            </p:custDataLst>
          </p:nvPr>
        </p:nvSpPr>
        <p:spPr bwMode="auto">
          <a:xfrm>
            <a:off x="3668938" y="2560060"/>
            <a:ext cx="21308" cy="1938"/>
          </a:xfrm>
          <a:custGeom>
            <a:avLst/>
            <a:gdLst/>
            <a:ahLst/>
            <a:cxnLst>
              <a:cxn ang="0">
                <a:pos x="0" y="0"/>
              </a:cxn>
              <a:cxn ang="0">
                <a:pos x="12" y="0"/>
              </a:cxn>
              <a:cxn ang="0">
                <a:pos x="23" y="3"/>
              </a:cxn>
            </a:cxnLst>
            <a:rect l="0" t="0" r="r" b="b"/>
            <a:pathLst>
              <a:path w="23" h="3">
                <a:moveTo>
                  <a:pt x="0" y="0"/>
                </a:moveTo>
                <a:lnTo>
                  <a:pt x="12" y="0"/>
                </a:lnTo>
                <a:lnTo>
                  <a:pt x="23" y="3"/>
                </a:lnTo>
              </a:path>
            </a:pathLst>
          </a:custGeom>
          <a:noFill/>
          <a:ln w="0">
            <a:solidFill>
              <a:srgbClr val="000000"/>
            </a:solidFill>
            <a:prstDash val="solid"/>
            <a:round/>
            <a:headEnd/>
            <a:tailEnd/>
          </a:ln>
        </p:spPr>
        <p:txBody>
          <a:bodyPr/>
          <a:lstStyle/>
          <a:p>
            <a:endParaRPr lang="en-GB"/>
          </a:p>
        </p:txBody>
      </p:sp>
      <p:sp>
        <p:nvSpPr>
          <p:cNvPr id="156" name="Freeform 2551"/>
          <p:cNvSpPr>
            <a:spLocks/>
          </p:cNvSpPr>
          <p:nvPr>
            <p:custDataLst>
              <p:tags r:id="rId147"/>
            </p:custDataLst>
          </p:nvPr>
        </p:nvSpPr>
        <p:spPr bwMode="auto">
          <a:xfrm>
            <a:off x="3678623" y="2536814"/>
            <a:ext cx="29058" cy="5812"/>
          </a:xfrm>
          <a:custGeom>
            <a:avLst/>
            <a:gdLst/>
            <a:ahLst/>
            <a:cxnLst>
              <a:cxn ang="0">
                <a:pos x="29" y="4"/>
              </a:cxn>
              <a:cxn ang="0">
                <a:pos x="25" y="4"/>
              </a:cxn>
              <a:cxn ang="0">
                <a:pos x="17" y="3"/>
              </a:cxn>
              <a:cxn ang="0">
                <a:pos x="14" y="0"/>
              </a:cxn>
              <a:cxn ang="0">
                <a:pos x="9" y="0"/>
              </a:cxn>
              <a:cxn ang="0">
                <a:pos x="7" y="1"/>
              </a:cxn>
              <a:cxn ang="0">
                <a:pos x="0" y="3"/>
              </a:cxn>
            </a:cxnLst>
            <a:rect l="0" t="0" r="r" b="b"/>
            <a:pathLst>
              <a:path w="29" h="4">
                <a:moveTo>
                  <a:pt x="29" y="4"/>
                </a:moveTo>
                <a:lnTo>
                  <a:pt x="25" y="4"/>
                </a:lnTo>
                <a:lnTo>
                  <a:pt x="17" y="3"/>
                </a:lnTo>
                <a:lnTo>
                  <a:pt x="14" y="0"/>
                </a:lnTo>
                <a:lnTo>
                  <a:pt x="9" y="0"/>
                </a:lnTo>
                <a:lnTo>
                  <a:pt x="7" y="1"/>
                </a:lnTo>
                <a:lnTo>
                  <a:pt x="0" y="3"/>
                </a:lnTo>
              </a:path>
            </a:pathLst>
          </a:custGeom>
          <a:noFill/>
          <a:ln w="0">
            <a:solidFill>
              <a:srgbClr val="000000"/>
            </a:solidFill>
            <a:prstDash val="solid"/>
            <a:round/>
            <a:headEnd/>
            <a:tailEnd/>
          </a:ln>
        </p:spPr>
        <p:txBody>
          <a:bodyPr/>
          <a:lstStyle/>
          <a:p>
            <a:endParaRPr lang="en-GB"/>
          </a:p>
        </p:txBody>
      </p:sp>
      <p:sp>
        <p:nvSpPr>
          <p:cNvPr id="157" name="Freeform 2552"/>
          <p:cNvSpPr>
            <a:spLocks/>
          </p:cNvSpPr>
          <p:nvPr>
            <p:custDataLst>
              <p:tags r:id="rId148"/>
            </p:custDataLst>
          </p:nvPr>
        </p:nvSpPr>
        <p:spPr bwMode="auto">
          <a:xfrm>
            <a:off x="3703806" y="2544563"/>
            <a:ext cx="9685" cy="1938"/>
          </a:xfrm>
          <a:custGeom>
            <a:avLst/>
            <a:gdLst/>
            <a:ahLst/>
            <a:cxnLst>
              <a:cxn ang="0">
                <a:pos x="0" y="0"/>
              </a:cxn>
              <a:cxn ang="0">
                <a:pos x="3" y="1"/>
              </a:cxn>
              <a:cxn ang="0">
                <a:pos x="9" y="4"/>
              </a:cxn>
            </a:cxnLst>
            <a:rect l="0" t="0" r="r" b="b"/>
            <a:pathLst>
              <a:path w="9" h="4">
                <a:moveTo>
                  <a:pt x="0" y="0"/>
                </a:moveTo>
                <a:lnTo>
                  <a:pt x="3" y="1"/>
                </a:lnTo>
                <a:lnTo>
                  <a:pt x="9" y="4"/>
                </a:lnTo>
              </a:path>
            </a:pathLst>
          </a:custGeom>
          <a:noFill/>
          <a:ln w="0">
            <a:solidFill>
              <a:srgbClr val="000000"/>
            </a:solidFill>
            <a:prstDash val="solid"/>
            <a:round/>
            <a:headEnd/>
            <a:tailEnd/>
          </a:ln>
        </p:spPr>
        <p:txBody>
          <a:bodyPr/>
          <a:lstStyle/>
          <a:p>
            <a:endParaRPr lang="en-GB"/>
          </a:p>
        </p:txBody>
      </p:sp>
      <p:sp>
        <p:nvSpPr>
          <p:cNvPr id="158" name="Freeform 2553"/>
          <p:cNvSpPr>
            <a:spLocks/>
          </p:cNvSpPr>
          <p:nvPr>
            <p:custDataLst>
              <p:tags r:id="rId149"/>
            </p:custDataLst>
          </p:nvPr>
        </p:nvSpPr>
        <p:spPr bwMode="auto">
          <a:xfrm>
            <a:off x="3694120" y="2556186"/>
            <a:ext cx="17435" cy="9686"/>
          </a:xfrm>
          <a:custGeom>
            <a:avLst/>
            <a:gdLst/>
            <a:ahLst/>
            <a:cxnLst>
              <a:cxn ang="0">
                <a:pos x="0" y="0"/>
              </a:cxn>
              <a:cxn ang="0">
                <a:pos x="13" y="8"/>
              </a:cxn>
              <a:cxn ang="0">
                <a:pos x="16" y="9"/>
              </a:cxn>
            </a:cxnLst>
            <a:rect l="0" t="0" r="r" b="b"/>
            <a:pathLst>
              <a:path w="16" h="9">
                <a:moveTo>
                  <a:pt x="0" y="0"/>
                </a:moveTo>
                <a:lnTo>
                  <a:pt x="13" y="8"/>
                </a:lnTo>
                <a:lnTo>
                  <a:pt x="16" y="9"/>
                </a:lnTo>
              </a:path>
            </a:pathLst>
          </a:custGeom>
          <a:noFill/>
          <a:ln w="0">
            <a:solidFill>
              <a:srgbClr val="000000"/>
            </a:solidFill>
            <a:prstDash val="solid"/>
            <a:round/>
            <a:headEnd/>
            <a:tailEnd/>
          </a:ln>
        </p:spPr>
        <p:txBody>
          <a:bodyPr/>
          <a:lstStyle/>
          <a:p>
            <a:endParaRPr lang="en-GB"/>
          </a:p>
        </p:txBody>
      </p:sp>
      <p:sp>
        <p:nvSpPr>
          <p:cNvPr id="159" name="Line 2554"/>
          <p:cNvSpPr>
            <a:spLocks noChangeShapeType="1"/>
          </p:cNvSpPr>
          <p:nvPr>
            <p:custDataLst>
              <p:tags r:id="rId150"/>
            </p:custDataLst>
          </p:nvPr>
        </p:nvSpPr>
        <p:spPr bwMode="auto">
          <a:xfrm>
            <a:off x="3713491" y="2534878"/>
            <a:ext cx="1938" cy="1937"/>
          </a:xfrm>
          <a:prstGeom prst="line">
            <a:avLst/>
          </a:prstGeom>
          <a:noFill/>
          <a:ln w="0">
            <a:solidFill>
              <a:srgbClr val="000000"/>
            </a:solidFill>
            <a:round/>
            <a:headEnd/>
            <a:tailEnd/>
          </a:ln>
        </p:spPr>
        <p:txBody>
          <a:bodyPr/>
          <a:lstStyle/>
          <a:p>
            <a:endParaRPr lang="en-GB"/>
          </a:p>
        </p:txBody>
      </p:sp>
      <p:sp>
        <p:nvSpPr>
          <p:cNvPr id="160" name="Freeform 2555"/>
          <p:cNvSpPr>
            <a:spLocks/>
          </p:cNvSpPr>
          <p:nvPr>
            <p:custDataLst>
              <p:tags r:id="rId151"/>
            </p:custDataLst>
          </p:nvPr>
        </p:nvSpPr>
        <p:spPr bwMode="auto">
          <a:xfrm>
            <a:off x="3856839" y="2558123"/>
            <a:ext cx="46491" cy="29056"/>
          </a:xfrm>
          <a:custGeom>
            <a:avLst/>
            <a:gdLst/>
            <a:ahLst/>
            <a:cxnLst>
              <a:cxn ang="0">
                <a:pos x="48" y="31"/>
              </a:cxn>
              <a:cxn ang="0">
                <a:pos x="41" y="29"/>
              </a:cxn>
              <a:cxn ang="0">
                <a:pos x="35" y="24"/>
              </a:cxn>
              <a:cxn ang="0">
                <a:pos x="32" y="22"/>
              </a:cxn>
              <a:cxn ang="0">
                <a:pos x="28" y="21"/>
              </a:cxn>
              <a:cxn ang="0">
                <a:pos x="24" y="19"/>
              </a:cxn>
              <a:cxn ang="0">
                <a:pos x="19" y="17"/>
              </a:cxn>
              <a:cxn ang="0">
                <a:pos x="9" y="9"/>
              </a:cxn>
              <a:cxn ang="0">
                <a:pos x="0" y="0"/>
              </a:cxn>
            </a:cxnLst>
            <a:rect l="0" t="0" r="r" b="b"/>
            <a:pathLst>
              <a:path w="48" h="31">
                <a:moveTo>
                  <a:pt x="48" y="31"/>
                </a:moveTo>
                <a:lnTo>
                  <a:pt x="41" y="29"/>
                </a:lnTo>
                <a:lnTo>
                  <a:pt x="35" y="24"/>
                </a:lnTo>
                <a:lnTo>
                  <a:pt x="32" y="22"/>
                </a:lnTo>
                <a:lnTo>
                  <a:pt x="28" y="21"/>
                </a:lnTo>
                <a:lnTo>
                  <a:pt x="24" y="19"/>
                </a:lnTo>
                <a:lnTo>
                  <a:pt x="19" y="17"/>
                </a:lnTo>
                <a:lnTo>
                  <a:pt x="9" y="9"/>
                </a:lnTo>
                <a:lnTo>
                  <a:pt x="0" y="0"/>
                </a:lnTo>
              </a:path>
            </a:pathLst>
          </a:custGeom>
          <a:noFill/>
          <a:ln w="0">
            <a:solidFill>
              <a:srgbClr val="000000"/>
            </a:solidFill>
            <a:prstDash val="solid"/>
            <a:round/>
            <a:headEnd/>
            <a:tailEnd/>
          </a:ln>
        </p:spPr>
        <p:txBody>
          <a:bodyPr/>
          <a:lstStyle/>
          <a:p>
            <a:endParaRPr lang="en-GB"/>
          </a:p>
        </p:txBody>
      </p:sp>
      <p:sp>
        <p:nvSpPr>
          <p:cNvPr id="161" name="Freeform 2556"/>
          <p:cNvSpPr>
            <a:spLocks/>
          </p:cNvSpPr>
          <p:nvPr>
            <p:custDataLst>
              <p:tags r:id="rId152"/>
            </p:custDataLst>
          </p:nvPr>
        </p:nvSpPr>
        <p:spPr bwMode="auto">
          <a:xfrm>
            <a:off x="3864588" y="2548437"/>
            <a:ext cx="34868" cy="19371"/>
          </a:xfrm>
          <a:custGeom>
            <a:avLst/>
            <a:gdLst/>
            <a:ahLst/>
            <a:cxnLst>
              <a:cxn ang="0">
                <a:pos x="0" y="0"/>
              </a:cxn>
              <a:cxn ang="0">
                <a:pos x="12" y="6"/>
              </a:cxn>
              <a:cxn ang="0">
                <a:pos x="16" y="8"/>
              </a:cxn>
              <a:cxn ang="0">
                <a:pos x="20" y="11"/>
              </a:cxn>
              <a:cxn ang="0">
                <a:pos x="24" y="13"/>
              </a:cxn>
              <a:cxn ang="0">
                <a:pos x="27" y="14"/>
              </a:cxn>
              <a:cxn ang="0">
                <a:pos x="32" y="16"/>
              </a:cxn>
              <a:cxn ang="0">
                <a:pos x="37" y="20"/>
              </a:cxn>
            </a:cxnLst>
            <a:rect l="0" t="0" r="r" b="b"/>
            <a:pathLst>
              <a:path w="37" h="20">
                <a:moveTo>
                  <a:pt x="0" y="0"/>
                </a:moveTo>
                <a:lnTo>
                  <a:pt x="12" y="6"/>
                </a:lnTo>
                <a:lnTo>
                  <a:pt x="16" y="8"/>
                </a:lnTo>
                <a:lnTo>
                  <a:pt x="20" y="11"/>
                </a:lnTo>
                <a:lnTo>
                  <a:pt x="24" y="13"/>
                </a:lnTo>
                <a:lnTo>
                  <a:pt x="27" y="14"/>
                </a:lnTo>
                <a:lnTo>
                  <a:pt x="32" y="16"/>
                </a:lnTo>
                <a:lnTo>
                  <a:pt x="37" y="20"/>
                </a:lnTo>
              </a:path>
            </a:pathLst>
          </a:custGeom>
          <a:noFill/>
          <a:ln w="0">
            <a:solidFill>
              <a:srgbClr val="000000"/>
            </a:solidFill>
            <a:prstDash val="solid"/>
            <a:round/>
            <a:headEnd/>
            <a:tailEnd/>
          </a:ln>
        </p:spPr>
        <p:txBody>
          <a:bodyPr/>
          <a:lstStyle/>
          <a:p>
            <a:endParaRPr lang="en-GB"/>
          </a:p>
        </p:txBody>
      </p:sp>
      <p:sp>
        <p:nvSpPr>
          <p:cNvPr id="162" name="Freeform 2557"/>
          <p:cNvSpPr>
            <a:spLocks/>
          </p:cNvSpPr>
          <p:nvPr>
            <p:custDataLst>
              <p:tags r:id="rId153"/>
            </p:custDataLst>
          </p:nvPr>
        </p:nvSpPr>
        <p:spPr bwMode="auto">
          <a:xfrm>
            <a:off x="3930451" y="2637545"/>
            <a:ext cx="32932" cy="9686"/>
          </a:xfrm>
          <a:custGeom>
            <a:avLst/>
            <a:gdLst/>
            <a:ahLst/>
            <a:cxnLst>
              <a:cxn ang="0">
                <a:pos x="33" y="10"/>
              </a:cxn>
              <a:cxn ang="0">
                <a:pos x="30" y="10"/>
              </a:cxn>
              <a:cxn ang="0">
                <a:pos x="18" y="8"/>
              </a:cxn>
              <a:cxn ang="0">
                <a:pos x="16" y="7"/>
              </a:cxn>
              <a:cxn ang="0">
                <a:pos x="9" y="5"/>
              </a:cxn>
              <a:cxn ang="0">
                <a:pos x="3" y="2"/>
              </a:cxn>
              <a:cxn ang="0">
                <a:pos x="0" y="0"/>
              </a:cxn>
            </a:cxnLst>
            <a:rect l="0" t="0" r="r" b="b"/>
            <a:pathLst>
              <a:path w="33" h="10">
                <a:moveTo>
                  <a:pt x="33" y="10"/>
                </a:moveTo>
                <a:lnTo>
                  <a:pt x="30" y="10"/>
                </a:lnTo>
                <a:lnTo>
                  <a:pt x="18" y="8"/>
                </a:lnTo>
                <a:lnTo>
                  <a:pt x="16" y="7"/>
                </a:lnTo>
                <a:lnTo>
                  <a:pt x="9" y="5"/>
                </a:lnTo>
                <a:lnTo>
                  <a:pt x="3" y="2"/>
                </a:lnTo>
                <a:lnTo>
                  <a:pt x="0" y="0"/>
                </a:lnTo>
              </a:path>
            </a:pathLst>
          </a:custGeom>
          <a:noFill/>
          <a:ln w="0">
            <a:solidFill>
              <a:srgbClr val="000000"/>
            </a:solidFill>
            <a:prstDash val="solid"/>
            <a:round/>
            <a:headEnd/>
            <a:tailEnd/>
          </a:ln>
        </p:spPr>
        <p:txBody>
          <a:bodyPr/>
          <a:lstStyle/>
          <a:p>
            <a:endParaRPr lang="en-GB"/>
          </a:p>
        </p:txBody>
      </p:sp>
      <p:sp>
        <p:nvSpPr>
          <p:cNvPr id="163" name="Freeform 2558"/>
          <p:cNvSpPr>
            <a:spLocks/>
          </p:cNvSpPr>
          <p:nvPr>
            <p:custDataLst>
              <p:tags r:id="rId154"/>
            </p:custDataLst>
          </p:nvPr>
        </p:nvSpPr>
        <p:spPr bwMode="auto">
          <a:xfrm>
            <a:off x="3982754" y="2598803"/>
            <a:ext cx="50366" cy="9686"/>
          </a:xfrm>
          <a:custGeom>
            <a:avLst/>
            <a:gdLst/>
            <a:ahLst/>
            <a:cxnLst>
              <a:cxn ang="0">
                <a:pos x="0" y="10"/>
              </a:cxn>
              <a:cxn ang="0">
                <a:pos x="10" y="6"/>
              </a:cxn>
              <a:cxn ang="0">
                <a:pos x="16" y="2"/>
              </a:cxn>
              <a:cxn ang="0">
                <a:pos x="27" y="0"/>
              </a:cxn>
              <a:cxn ang="0">
                <a:pos x="51" y="1"/>
              </a:cxn>
            </a:cxnLst>
            <a:rect l="0" t="0" r="r" b="b"/>
            <a:pathLst>
              <a:path w="51" h="10">
                <a:moveTo>
                  <a:pt x="0" y="10"/>
                </a:moveTo>
                <a:lnTo>
                  <a:pt x="10" y="6"/>
                </a:lnTo>
                <a:lnTo>
                  <a:pt x="16" y="2"/>
                </a:lnTo>
                <a:lnTo>
                  <a:pt x="27" y="0"/>
                </a:lnTo>
                <a:lnTo>
                  <a:pt x="51" y="1"/>
                </a:lnTo>
              </a:path>
            </a:pathLst>
          </a:custGeom>
          <a:noFill/>
          <a:ln w="0">
            <a:solidFill>
              <a:srgbClr val="000000"/>
            </a:solidFill>
            <a:prstDash val="solid"/>
            <a:round/>
            <a:headEnd/>
            <a:tailEnd/>
          </a:ln>
        </p:spPr>
        <p:txBody>
          <a:bodyPr/>
          <a:lstStyle/>
          <a:p>
            <a:endParaRPr lang="en-GB"/>
          </a:p>
        </p:txBody>
      </p:sp>
      <p:sp>
        <p:nvSpPr>
          <p:cNvPr id="164" name="Freeform 2559"/>
          <p:cNvSpPr>
            <a:spLocks/>
          </p:cNvSpPr>
          <p:nvPr>
            <p:custDataLst>
              <p:tags r:id="rId155"/>
            </p:custDataLst>
          </p:nvPr>
        </p:nvSpPr>
        <p:spPr bwMode="auto">
          <a:xfrm>
            <a:off x="3990502" y="2581369"/>
            <a:ext cx="38743" cy="9685"/>
          </a:xfrm>
          <a:custGeom>
            <a:avLst/>
            <a:gdLst/>
            <a:ahLst/>
            <a:cxnLst>
              <a:cxn ang="0">
                <a:pos x="0" y="10"/>
              </a:cxn>
              <a:cxn ang="0">
                <a:pos x="7" y="6"/>
              </a:cxn>
              <a:cxn ang="0">
                <a:pos x="19" y="4"/>
              </a:cxn>
              <a:cxn ang="0">
                <a:pos x="40" y="0"/>
              </a:cxn>
            </a:cxnLst>
            <a:rect l="0" t="0" r="r" b="b"/>
            <a:pathLst>
              <a:path w="40" h="10">
                <a:moveTo>
                  <a:pt x="0" y="10"/>
                </a:moveTo>
                <a:lnTo>
                  <a:pt x="7" y="6"/>
                </a:lnTo>
                <a:lnTo>
                  <a:pt x="19" y="4"/>
                </a:lnTo>
                <a:lnTo>
                  <a:pt x="40" y="0"/>
                </a:lnTo>
              </a:path>
            </a:pathLst>
          </a:custGeom>
          <a:noFill/>
          <a:ln w="0">
            <a:solidFill>
              <a:srgbClr val="000000"/>
            </a:solidFill>
            <a:prstDash val="solid"/>
            <a:round/>
            <a:headEnd/>
            <a:tailEnd/>
          </a:ln>
        </p:spPr>
        <p:txBody>
          <a:bodyPr/>
          <a:lstStyle/>
          <a:p>
            <a:endParaRPr lang="en-GB"/>
          </a:p>
        </p:txBody>
      </p:sp>
      <p:sp>
        <p:nvSpPr>
          <p:cNvPr id="165" name="Freeform 2560"/>
          <p:cNvSpPr>
            <a:spLocks/>
          </p:cNvSpPr>
          <p:nvPr>
            <p:custDataLst>
              <p:tags r:id="rId156"/>
            </p:custDataLst>
          </p:nvPr>
        </p:nvSpPr>
        <p:spPr bwMode="auto">
          <a:xfrm>
            <a:off x="4002125" y="2569746"/>
            <a:ext cx="25182" cy="1937"/>
          </a:xfrm>
          <a:custGeom>
            <a:avLst/>
            <a:gdLst/>
            <a:ahLst/>
            <a:cxnLst>
              <a:cxn ang="0">
                <a:pos x="0" y="0"/>
              </a:cxn>
              <a:cxn ang="0">
                <a:pos x="9" y="3"/>
              </a:cxn>
              <a:cxn ang="0">
                <a:pos x="26" y="1"/>
              </a:cxn>
            </a:cxnLst>
            <a:rect l="0" t="0" r="r" b="b"/>
            <a:pathLst>
              <a:path w="26" h="3">
                <a:moveTo>
                  <a:pt x="0" y="0"/>
                </a:moveTo>
                <a:lnTo>
                  <a:pt x="9" y="3"/>
                </a:lnTo>
                <a:lnTo>
                  <a:pt x="26" y="1"/>
                </a:lnTo>
              </a:path>
            </a:pathLst>
          </a:custGeom>
          <a:noFill/>
          <a:ln w="0">
            <a:solidFill>
              <a:srgbClr val="000000"/>
            </a:solidFill>
            <a:prstDash val="solid"/>
            <a:round/>
            <a:headEnd/>
            <a:tailEnd/>
          </a:ln>
        </p:spPr>
        <p:txBody>
          <a:bodyPr/>
          <a:lstStyle/>
          <a:p>
            <a:endParaRPr lang="en-GB"/>
          </a:p>
        </p:txBody>
      </p:sp>
      <p:sp>
        <p:nvSpPr>
          <p:cNvPr id="166" name="Freeform 2561"/>
          <p:cNvSpPr>
            <a:spLocks/>
          </p:cNvSpPr>
          <p:nvPr>
            <p:custDataLst>
              <p:tags r:id="rId157"/>
            </p:custDataLst>
          </p:nvPr>
        </p:nvSpPr>
        <p:spPr bwMode="auto">
          <a:xfrm>
            <a:off x="3905268" y="2598803"/>
            <a:ext cx="32931" cy="21309"/>
          </a:xfrm>
          <a:custGeom>
            <a:avLst/>
            <a:gdLst/>
            <a:ahLst/>
            <a:cxnLst>
              <a:cxn ang="0">
                <a:pos x="0" y="0"/>
              </a:cxn>
              <a:cxn ang="0">
                <a:pos x="3" y="2"/>
              </a:cxn>
              <a:cxn ang="0">
                <a:pos x="7" y="4"/>
              </a:cxn>
              <a:cxn ang="0">
                <a:pos x="11" y="5"/>
              </a:cxn>
              <a:cxn ang="0">
                <a:pos x="16" y="12"/>
              </a:cxn>
              <a:cxn ang="0">
                <a:pos x="31" y="18"/>
              </a:cxn>
              <a:cxn ang="0">
                <a:pos x="33" y="20"/>
              </a:cxn>
            </a:cxnLst>
            <a:rect l="0" t="0" r="r" b="b"/>
            <a:pathLst>
              <a:path w="33" h="20">
                <a:moveTo>
                  <a:pt x="0" y="0"/>
                </a:moveTo>
                <a:lnTo>
                  <a:pt x="3" y="2"/>
                </a:lnTo>
                <a:lnTo>
                  <a:pt x="7" y="4"/>
                </a:lnTo>
                <a:lnTo>
                  <a:pt x="11" y="5"/>
                </a:lnTo>
                <a:lnTo>
                  <a:pt x="16" y="12"/>
                </a:lnTo>
                <a:lnTo>
                  <a:pt x="31" y="18"/>
                </a:lnTo>
                <a:lnTo>
                  <a:pt x="33" y="20"/>
                </a:lnTo>
              </a:path>
            </a:pathLst>
          </a:custGeom>
          <a:noFill/>
          <a:ln w="0">
            <a:solidFill>
              <a:srgbClr val="000000"/>
            </a:solidFill>
            <a:prstDash val="solid"/>
            <a:round/>
            <a:headEnd/>
            <a:tailEnd/>
          </a:ln>
        </p:spPr>
        <p:txBody>
          <a:bodyPr/>
          <a:lstStyle/>
          <a:p>
            <a:endParaRPr lang="en-GB"/>
          </a:p>
        </p:txBody>
      </p:sp>
      <p:sp>
        <p:nvSpPr>
          <p:cNvPr id="167" name="Freeform 2562"/>
          <p:cNvSpPr>
            <a:spLocks/>
          </p:cNvSpPr>
          <p:nvPr>
            <p:custDataLst>
              <p:tags r:id="rId158"/>
            </p:custDataLst>
          </p:nvPr>
        </p:nvSpPr>
        <p:spPr bwMode="auto">
          <a:xfrm>
            <a:off x="3947885" y="2596866"/>
            <a:ext cx="40679" cy="9685"/>
          </a:xfrm>
          <a:custGeom>
            <a:avLst/>
            <a:gdLst/>
            <a:ahLst/>
            <a:cxnLst>
              <a:cxn ang="0">
                <a:pos x="42" y="0"/>
              </a:cxn>
              <a:cxn ang="0">
                <a:pos x="38" y="2"/>
              </a:cxn>
              <a:cxn ang="0">
                <a:pos x="31" y="5"/>
              </a:cxn>
              <a:cxn ang="0">
                <a:pos x="27" y="7"/>
              </a:cxn>
              <a:cxn ang="0">
                <a:pos x="23" y="9"/>
              </a:cxn>
              <a:cxn ang="0">
                <a:pos x="14" y="9"/>
              </a:cxn>
              <a:cxn ang="0">
                <a:pos x="4" y="9"/>
              </a:cxn>
              <a:cxn ang="0">
                <a:pos x="2" y="7"/>
              </a:cxn>
              <a:cxn ang="0">
                <a:pos x="0" y="7"/>
              </a:cxn>
            </a:cxnLst>
            <a:rect l="0" t="0" r="r" b="b"/>
            <a:pathLst>
              <a:path w="42" h="9">
                <a:moveTo>
                  <a:pt x="42" y="0"/>
                </a:moveTo>
                <a:lnTo>
                  <a:pt x="38" y="2"/>
                </a:lnTo>
                <a:lnTo>
                  <a:pt x="31" y="5"/>
                </a:lnTo>
                <a:lnTo>
                  <a:pt x="27" y="7"/>
                </a:lnTo>
                <a:lnTo>
                  <a:pt x="23" y="9"/>
                </a:lnTo>
                <a:lnTo>
                  <a:pt x="14" y="9"/>
                </a:lnTo>
                <a:lnTo>
                  <a:pt x="4" y="9"/>
                </a:lnTo>
                <a:lnTo>
                  <a:pt x="2" y="7"/>
                </a:lnTo>
                <a:lnTo>
                  <a:pt x="0" y="7"/>
                </a:lnTo>
              </a:path>
            </a:pathLst>
          </a:custGeom>
          <a:noFill/>
          <a:ln w="0">
            <a:solidFill>
              <a:srgbClr val="000000"/>
            </a:solidFill>
            <a:prstDash val="solid"/>
            <a:round/>
            <a:headEnd/>
            <a:tailEnd/>
          </a:ln>
        </p:spPr>
        <p:txBody>
          <a:bodyPr/>
          <a:lstStyle/>
          <a:p>
            <a:endParaRPr lang="en-GB"/>
          </a:p>
        </p:txBody>
      </p:sp>
      <p:sp>
        <p:nvSpPr>
          <p:cNvPr id="168" name="Freeform 2563"/>
          <p:cNvSpPr>
            <a:spLocks/>
          </p:cNvSpPr>
          <p:nvPr>
            <p:custDataLst>
              <p:tags r:id="rId159"/>
            </p:custDataLst>
          </p:nvPr>
        </p:nvSpPr>
        <p:spPr bwMode="auto">
          <a:xfrm>
            <a:off x="4035056" y="2608489"/>
            <a:ext cx="118166" cy="50366"/>
          </a:xfrm>
          <a:custGeom>
            <a:avLst/>
            <a:gdLst/>
            <a:ahLst/>
            <a:cxnLst>
              <a:cxn ang="0">
                <a:pos x="121" y="52"/>
              </a:cxn>
              <a:cxn ang="0">
                <a:pos x="104" y="51"/>
              </a:cxn>
              <a:cxn ang="0">
                <a:pos x="90" y="45"/>
              </a:cxn>
              <a:cxn ang="0">
                <a:pos x="80" y="37"/>
              </a:cxn>
              <a:cxn ang="0">
                <a:pos x="75" y="35"/>
              </a:cxn>
              <a:cxn ang="0">
                <a:pos x="67" y="31"/>
              </a:cxn>
              <a:cxn ang="0">
                <a:pos x="60" y="30"/>
              </a:cxn>
              <a:cxn ang="0">
                <a:pos x="46" y="30"/>
              </a:cxn>
              <a:cxn ang="0">
                <a:pos x="41" y="28"/>
              </a:cxn>
              <a:cxn ang="0">
                <a:pos x="0" y="0"/>
              </a:cxn>
            </a:cxnLst>
            <a:rect l="0" t="0" r="r" b="b"/>
            <a:pathLst>
              <a:path w="121" h="52">
                <a:moveTo>
                  <a:pt x="121" y="52"/>
                </a:moveTo>
                <a:lnTo>
                  <a:pt x="104" y="51"/>
                </a:lnTo>
                <a:lnTo>
                  <a:pt x="90" y="45"/>
                </a:lnTo>
                <a:lnTo>
                  <a:pt x="80" y="37"/>
                </a:lnTo>
                <a:lnTo>
                  <a:pt x="75" y="35"/>
                </a:lnTo>
                <a:lnTo>
                  <a:pt x="67" y="31"/>
                </a:lnTo>
                <a:lnTo>
                  <a:pt x="60" y="30"/>
                </a:lnTo>
                <a:lnTo>
                  <a:pt x="46" y="30"/>
                </a:lnTo>
                <a:lnTo>
                  <a:pt x="41" y="28"/>
                </a:lnTo>
                <a:lnTo>
                  <a:pt x="0" y="0"/>
                </a:lnTo>
              </a:path>
            </a:pathLst>
          </a:custGeom>
          <a:noFill/>
          <a:ln w="0">
            <a:solidFill>
              <a:srgbClr val="000000"/>
            </a:solidFill>
            <a:prstDash val="solid"/>
            <a:round/>
            <a:headEnd/>
            <a:tailEnd/>
          </a:ln>
        </p:spPr>
        <p:txBody>
          <a:bodyPr/>
          <a:lstStyle/>
          <a:p>
            <a:endParaRPr lang="en-GB"/>
          </a:p>
        </p:txBody>
      </p:sp>
      <p:sp>
        <p:nvSpPr>
          <p:cNvPr id="169" name="Freeform 2564"/>
          <p:cNvSpPr>
            <a:spLocks/>
          </p:cNvSpPr>
          <p:nvPr>
            <p:custDataLst>
              <p:tags r:id="rId160"/>
            </p:custDataLst>
          </p:nvPr>
        </p:nvSpPr>
        <p:spPr bwMode="auto">
          <a:xfrm>
            <a:off x="4155158" y="2656917"/>
            <a:ext cx="540462" cy="60052"/>
          </a:xfrm>
          <a:custGeom>
            <a:avLst/>
            <a:gdLst/>
            <a:ahLst/>
            <a:cxnLst>
              <a:cxn ang="0">
                <a:pos x="0" y="0"/>
              </a:cxn>
              <a:cxn ang="0">
                <a:pos x="5" y="4"/>
              </a:cxn>
              <a:cxn ang="0">
                <a:pos x="23" y="17"/>
              </a:cxn>
              <a:cxn ang="0">
                <a:pos x="39" y="26"/>
              </a:cxn>
              <a:cxn ang="0">
                <a:pos x="51" y="30"/>
              </a:cxn>
              <a:cxn ang="0">
                <a:pos x="68" y="36"/>
              </a:cxn>
              <a:cxn ang="0">
                <a:pos x="81" y="38"/>
              </a:cxn>
              <a:cxn ang="0">
                <a:pos x="91" y="39"/>
              </a:cxn>
              <a:cxn ang="0">
                <a:pos x="106" y="42"/>
              </a:cxn>
              <a:cxn ang="0">
                <a:pos x="118" y="42"/>
              </a:cxn>
              <a:cxn ang="0">
                <a:pos x="141" y="49"/>
              </a:cxn>
              <a:cxn ang="0">
                <a:pos x="158" y="50"/>
              </a:cxn>
              <a:cxn ang="0">
                <a:pos x="169" y="51"/>
              </a:cxn>
              <a:cxn ang="0">
                <a:pos x="184" y="53"/>
              </a:cxn>
              <a:cxn ang="0">
                <a:pos x="199" y="56"/>
              </a:cxn>
              <a:cxn ang="0">
                <a:pos x="216" y="58"/>
              </a:cxn>
              <a:cxn ang="0">
                <a:pos x="229" y="60"/>
              </a:cxn>
              <a:cxn ang="0">
                <a:pos x="241" y="61"/>
              </a:cxn>
              <a:cxn ang="0">
                <a:pos x="270" y="62"/>
              </a:cxn>
              <a:cxn ang="0">
                <a:pos x="283" y="62"/>
              </a:cxn>
              <a:cxn ang="0">
                <a:pos x="329" y="60"/>
              </a:cxn>
              <a:cxn ang="0">
                <a:pos x="353" y="59"/>
              </a:cxn>
              <a:cxn ang="0">
                <a:pos x="367" y="58"/>
              </a:cxn>
              <a:cxn ang="0">
                <a:pos x="391" y="56"/>
              </a:cxn>
              <a:cxn ang="0">
                <a:pos x="405" y="55"/>
              </a:cxn>
              <a:cxn ang="0">
                <a:pos x="420" y="53"/>
              </a:cxn>
              <a:cxn ang="0">
                <a:pos x="432" y="52"/>
              </a:cxn>
              <a:cxn ang="0">
                <a:pos x="558" y="49"/>
              </a:cxn>
            </a:cxnLst>
            <a:rect l="0" t="0" r="r" b="b"/>
            <a:pathLst>
              <a:path w="558" h="62">
                <a:moveTo>
                  <a:pt x="0" y="0"/>
                </a:moveTo>
                <a:lnTo>
                  <a:pt x="5" y="4"/>
                </a:lnTo>
                <a:lnTo>
                  <a:pt x="23" y="17"/>
                </a:lnTo>
                <a:lnTo>
                  <a:pt x="39" y="26"/>
                </a:lnTo>
                <a:lnTo>
                  <a:pt x="51" y="30"/>
                </a:lnTo>
                <a:lnTo>
                  <a:pt x="68" y="36"/>
                </a:lnTo>
                <a:lnTo>
                  <a:pt x="81" y="38"/>
                </a:lnTo>
                <a:lnTo>
                  <a:pt x="91" y="39"/>
                </a:lnTo>
                <a:lnTo>
                  <a:pt x="106" y="42"/>
                </a:lnTo>
                <a:lnTo>
                  <a:pt x="118" y="42"/>
                </a:lnTo>
                <a:lnTo>
                  <a:pt x="141" y="49"/>
                </a:lnTo>
                <a:lnTo>
                  <a:pt x="158" y="50"/>
                </a:lnTo>
                <a:lnTo>
                  <a:pt x="169" y="51"/>
                </a:lnTo>
                <a:lnTo>
                  <a:pt x="184" y="53"/>
                </a:lnTo>
                <a:lnTo>
                  <a:pt x="199" y="56"/>
                </a:lnTo>
                <a:lnTo>
                  <a:pt x="216" y="58"/>
                </a:lnTo>
                <a:lnTo>
                  <a:pt x="229" y="60"/>
                </a:lnTo>
                <a:lnTo>
                  <a:pt x="241" y="61"/>
                </a:lnTo>
                <a:lnTo>
                  <a:pt x="270" y="62"/>
                </a:lnTo>
                <a:lnTo>
                  <a:pt x="283" y="62"/>
                </a:lnTo>
                <a:lnTo>
                  <a:pt x="329" y="60"/>
                </a:lnTo>
                <a:lnTo>
                  <a:pt x="353" y="59"/>
                </a:lnTo>
                <a:lnTo>
                  <a:pt x="367" y="58"/>
                </a:lnTo>
                <a:lnTo>
                  <a:pt x="391" y="56"/>
                </a:lnTo>
                <a:lnTo>
                  <a:pt x="405" y="55"/>
                </a:lnTo>
                <a:lnTo>
                  <a:pt x="420" y="53"/>
                </a:lnTo>
                <a:lnTo>
                  <a:pt x="432" y="52"/>
                </a:lnTo>
                <a:lnTo>
                  <a:pt x="558" y="49"/>
                </a:lnTo>
              </a:path>
            </a:pathLst>
          </a:custGeom>
          <a:noFill/>
          <a:ln w="0">
            <a:solidFill>
              <a:srgbClr val="000000"/>
            </a:solidFill>
            <a:prstDash val="solid"/>
            <a:round/>
            <a:headEnd/>
            <a:tailEnd/>
          </a:ln>
        </p:spPr>
        <p:txBody>
          <a:bodyPr/>
          <a:lstStyle/>
          <a:p>
            <a:endParaRPr lang="en-GB"/>
          </a:p>
        </p:txBody>
      </p:sp>
      <p:sp>
        <p:nvSpPr>
          <p:cNvPr id="170" name="Freeform 2565"/>
          <p:cNvSpPr>
            <a:spLocks/>
          </p:cNvSpPr>
          <p:nvPr>
            <p:custDataLst>
              <p:tags r:id="rId161"/>
            </p:custDataLst>
          </p:nvPr>
        </p:nvSpPr>
        <p:spPr bwMode="auto">
          <a:xfrm>
            <a:off x="4031182" y="2591054"/>
            <a:ext cx="133663" cy="50366"/>
          </a:xfrm>
          <a:custGeom>
            <a:avLst/>
            <a:gdLst/>
            <a:ahLst/>
            <a:cxnLst>
              <a:cxn ang="0">
                <a:pos x="138" y="51"/>
              </a:cxn>
              <a:cxn ang="0">
                <a:pos x="127" y="50"/>
              </a:cxn>
              <a:cxn ang="0">
                <a:pos x="109" y="49"/>
              </a:cxn>
              <a:cxn ang="0">
                <a:pos x="96" y="43"/>
              </a:cxn>
              <a:cxn ang="0">
                <a:pos x="86" y="37"/>
              </a:cxn>
              <a:cxn ang="0">
                <a:pos x="82" y="34"/>
              </a:cxn>
              <a:cxn ang="0">
                <a:pos x="72" y="29"/>
              </a:cxn>
              <a:cxn ang="0">
                <a:pos x="64" y="28"/>
              </a:cxn>
              <a:cxn ang="0">
                <a:pos x="51" y="28"/>
              </a:cxn>
              <a:cxn ang="0">
                <a:pos x="42" y="25"/>
              </a:cxn>
              <a:cxn ang="0">
                <a:pos x="42" y="24"/>
              </a:cxn>
              <a:cxn ang="0">
                <a:pos x="28" y="19"/>
              </a:cxn>
              <a:cxn ang="0">
                <a:pos x="19" y="13"/>
              </a:cxn>
              <a:cxn ang="0">
                <a:pos x="0" y="0"/>
              </a:cxn>
            </a:cxnLst>
            <a:rect l="0" t="0" r="r" b="b"/>
            <a:pathLst>
              <a:path w="138" h="51">
                <a:moveTo>
                  <a:pt x="138" y="51"/>
                </a:moveTo>
                <a:lnTo>
                  <a:pt x="127" y="50"/>
                </a:lnTo>
                <a:lnTo>
                  <a:pt x="109" y="49"/>
                </a:lnTo>
                <a:lnTo>
                  <a:pt x="96" y="43"/>
                </a:lnTo>
                <a:lnTo>
                  <a:pt x="86" y="37"/>
                </a:lnTo>
                <a:lnTo>
                  <a:pt x="82" y="34"/>
                </a:lnTo>
                <a:lnTo>
                  <a:pt x="72" y="29"/>
                </a:lnTo>
                <a:lnTo>
                  <a:pt x="64" y="28"/>
                </a:lnTo>
                <a:lnTo>
                  <a:pt x="51" y="28"/>
                </a:lnTo>
                <a:lnTo>
                  <a:pt x="42" y="25"/>
                </a:lnTo>
                <a:lnTo>
                  <a:pt x="42" y="24"/>
                </a:lnTo>
                <a:lnTo>
                  <a:pt x="28" y="19"/>
                </a:lnTo>
                <a:lnTo>
                  <a:pt x="19" y="13"/>
                </a:lnTo>
                <a:lnTo>
                  <a:pt x="0" y="0"/>
                </a:lnTo>
              </a:path>
            </a:pathLst>
          </a:custGeom>
          <a:noFill/>
          <a:ln w="0">
            <a:solidFill>
              <a:srgbClr val="000000"/>
            </a:solidFill>
            <a:prstDash val="solid"/>
            <a:round/>
            <a:headEnd/>
            <a:tailEnd/>
          </a:ln>
        </p:spPr>
        <p:txBody>
          <a:bodyPr/>
          <a:lstStyle/>
          <a:p>
            <a:endParaRPr lang="en-GB"/>
          </a:p>
        </p:txBody>
      </p:sp>
      <p:sp>
        <p:nvSpPr>
          <p:cNvPr id="171" name="Freeform 2566"/>
          <p:cNvSpPr>
            <a:spLocks/>
          </p:cNvSpPr>
          <p:nvPr>
            <p:custDataLst>
              <p:tags r:id="rId162"/>
            </p:custDataLst>
          </p:nvPr>
        </p:nvSpPr>
        <p:spPr bwMode="auto">
          <a:xfrm>
            <a:off x="4166781" y="2637545"/>
            <a:ext cx="550147" cy="48429"/>
          </a:xfrm>
          <a:custGeom>
            <a:avLst/>
            <a:gdLst/>
            <a:ahLst/>
            <a:cxnLst>
              <a:cxn ang="0">
                <a:pos x="0" y="0"/>
              </a:cxn>
              <a:cxn ang="0">
                <a:pos x="9" y="5"/>
              </a:cxn>
              <a:cxn ang="0">
                <a:pos x="13" y="5"/>
              </a:cxn>
              <a:cxn ang="0">
                <a:pos x="29" y="15"/>
              </a:cxn>
              <a:cxn ang="0">
                <a:pos x="40" y="18"/>
              </a:cxn>
              <a:cxn ang="0">
                <a:pos x="57" y="24"/>
              </a:cxn>
              <a:cxn ang="0">
                <a:pos x="69" y="27"/>
              </a:cxn>
              <a:cxn ang="0">
                <a:pos x="79" y="27"/>
              </a:cxn>
              <a:cxn ang="0">
                <a:pos x="94" y="29"/>
              </a:cxn>
              <a:cxn ang="0">
                <a:pos x="106" y="30"/>
              </a:cxn>
              <a:cxn ang="0">
                <a:pos x="129" y="38"/>
              </a:cxn>
              <a:cxn ang="0">
                <a:pos x="145" y="38"/>
              </a:cxn>
              <a:cxn ang="0">
                <a:pos x="157" y="40"/>
              </a:cxn>
              <a:cxn ang="0">
                <a:pos x="171" y="41"/>
              </a:cxn>
              <a:cxn ang="0">
                <a:pos x="187" y="43"/>
              </a:cxn>
              <a:cxn ang="0">
                <a:pos x="203" y="46"/>
              </a:cxn>
              <a:cxn ang="0">
                <a:pos x="217" y="48"/>
              </a:cxn>
              <a:cxn ang="0">
                <a:pos x="229" y="49"/>
              </a:cxn>
              <a:cxn ang="0">
                <a:pos x="257" y="51"/>
              </a:cxn>
              <a:cxn ang="0">
                <a:pos x="270" y="51"/>
              </a:cxn>
              <a:cxn ang="0">
                <a:pos x="315" y="49"/>
              </a:cxn>
              <a:cxn ang="0">
                <a:pos x="340" y="48"/>
              </a:cxn>
              <a:cxn ang="0">
                <a:pos x="353" y="45"/>
              </a:cxn>
              <a:cxn ang="0">
                <a:pos x="377" y="43"/>
              </a:cxn>
              <a:cxn ang="0">
                <a:pos x="391" y="42"/>
              </a:cxn>
              <a:cxn ang="0">
                <a:pos x="409" y="41"/>
              </a:cxn>
              <a:cxn ang="0">
                <a:pos x="419" y="40"/>
              </a:cxn>
              <a:cxn ang="0">
                <a:pos x="456" y="40"/>
              </a:cxn>
              <a:cxn ang="0">
                <a:pos x="505" y="36"/>
              </a:cxn>
              <a:cxn ang="0">
                <a:pos x="533" y="33"/>
              </a:cxn>
              <a:cxn ang="0">
                <a:pos x="546" y="31"/>
              </a:cxn>
              <a:cxn ang="0">
                <a:pos x="567" y="31"/>
              </a:cxn>
            </a:cxnLst>
            <a:rect l="0" t="0" r="r" b="b"/>
            <a:pathLst>
              <a:path w="567" h="51">
                <a:moveTo>
                  <a:pt x="0" y="0"/>
                </a:moveTo>
                <a:lnTo>
                  <a:pt x="9" y="5"/>
                </a:lnTo>
                <a:lnTo>
                  <a:pt x="13" y="5"/>
                </a:lnTo>
                <a:lnTo>
                  <a:pt x="29" y="15"/>
                </a:lnTo>
                <a:lnTo>
                  <a:pt x="40" y="18"/>
                </a:lnTo>
                <a:lnTo>
                  <a:pt x="57" y="24"/>
                </a:lnTo>
                <a:lnTo>
                  <a:pt x="69" y="27"/>
                </a:lnTo>
                <a:lnTo>
                  <a:pt x="79" y="27"/>
                </a:lnTo>
                <a:lnTo>
                  <a:pt x="94" y="29"/>
                </a:lnTo>
                <a:lnTo>
                  <a:pt x="106" y="30"/>
                </a:lnTo>
                <a:lnTo>
                  <a:pt x="129" y="38"/>
                </a:lnTo>
                <a:lnTo>
                  <a:pt x="145" y="38"/>
                </a:lnTo>
                <a:lnTo>
                  <a:pt x="157" y="40"/>
                </a:lnTo>
                <a:lnTo>
                  <a:pt x="171" y="41"/>
                </a:lnTo>
                <a:lnTo>
                  <a:pt x="187" y="43"/>
                </a:lnTo>
                <a:lnTo>
                  <a:pt x="203" y="46"/>
                </a:lnTo>
                <a:lnTo>
                  <a:pt x="217" y="48"/>
                </a:lnTo>
                <a:lnTo>
                  <a:pt x="229" y="49"/>
                </a:lnTo>
                <a:lnTo>
                  <a:pt x="257" y="51"/>
                </a:lnTo>
                <a:lnTo>
                  <a:pt x="270" y="51"/>
                </a:lnTo>
                <a:lnTo>
                  <a:pt x="315" y="49"/>
                </a:lnTo>
                <a:lnTo>
                  <a:pt x="340" y="48"/>
                </a:lnTo>
                <a:lnTo>
                  <a:pt x="353" y="45"/>
                </a:lnTo>
                <a:lnTo>
                  <a:pt x="377" y="43"/>
                </a:lnTo>
                <a:lnTo>
                  <a:pt x="391" y="42"/>
                </a:lnTo>
                <a:lnTo>
                  <a:pt x="409" y="41"/>
                </a:lnTo>
                <a:lnTo>
                  <a:pt x="419" y="40"/>
                </a:lnTo>
                <a:lnTo>
                  <a:pt x="456" y="40"/>
                </a:lnTo>
                <a:lnTo>
                  <a:pt x="505" y="36"/>
                </a:lnTo>
                <a:lnTo>
                  <a:pt x="533" y="33"/>
                </a:lnTo>
                <a:lnTo>
                  <a:pt x="546" y="31"/>
                </a:lnTo>
                <a:lnTo>
                  <a:pt x="567" y="31"/>
                </a:lnTo>
              </a:path>
            </a:pathLst>
          </a:custGeom>
          <a:noFill/>
          <a:ln w="0">
            <a:solidFill>
              <a:srgbClr val="000000"/>
            </a:solidFill>
            <a:prstDash val="solid"/>
            <a:round/>
            <a:headEnd/>
            <a:tailEnd/>
          </a:ln>
        </p:spPr>
        <p:txBody>
          <a:bodyPr/>
          <a:lstStyle/>
          <a:p>
            <a:endParaRPr lang="en-GB"/>
          </a:p>
        </p:txBody>
      </p:sp>
      <p:sp>
        <p:nvSpPr>
          <p:cNvPr id="172" name="Freeform 2567"/>
          <p:cNvSpPr>
            <a:spLocks/>
          </p:cNvSpPr>
          <p:nvPr>
            <p:custDataLst>
              <p:tags r:id="rId163"/>
            </p:custDataLst>
          </p:nvPr>
        </p:nvSpPr>
        <p:spPr bwMode="auto">
          <a:xfrm>
            <a:off x="5220584" y="2705346"/>
            <a:ext cx="21309" cy="5811"/>
          </a:xfrm>
          <a:custGeom>
            <a:avLst/>
            <a:gdLst/>
            <a:ahLst/>
            <a:cxnLst>
              <a:cxn ang="0">
                <a:pos x="20" y="7"/>
              </a:cxn>
              <a:cxn ang="0">
                <a:pos x="7" y="0"/>
              </a:cxn>
              <a:cxn ang="0">
                <a:pos x="5" y="0"/>
              </a:cxn>
              <a:cxn ang="0">
                <a:pos x="0" y="0"/>
              </a:cxn>
              <a:cxn ang="0">
                <a:pos x="0" y="0"/>
              </a:cxn>
            </a:cxnLst>
            <a:rect l="0" t="0" r="r" b="b"/>
            <a:pathLst>
              <a:path w="20" h="7">
                <a:moveTo>
                  <a:pt x="20" y="7"/>
                </a:moveTo>
                <a:lnTo>
                  <a:pt x="7" y="0"/>
                </a:lnTo>
                <a:lnTo>
                  <a:pt x="5" y="0"/>
                </a:lnTo>
                <a:lnTo>
                  <a:pt x="0" y="0"/>
                </a:lnTo>
                <a:lnTo>
                  <a:pt x="0" y="0"/>
                </a:lnTo>
              </a:path>
            </a:pathLst>
          </a:custGeom>
          <a:noFill/>
          <a:ln w="0">
            <a:solidFill>
              <a:srgbClr val="000000"/>
            </a:solidFill>
            <a:prstDash val="solid"/>
            <a:round/>
            <a:headEnd/>
            <a:tailEnd/>
          </a:ln>
        </p:spPr>
        <p:txBody>
          <a:bodyPr/>
          <a:lstStyle/>
          <a:p>
            <a:endParaRPr lang="en-GB"/>
          </a:p>
        </p:txBody>
      </p:sp>
      <p:sp>
        <p:nvSpPr>
          <p:cNvPr id="173" name="Freeform 2568"/>
          <p:cNvSpPr>
            <a:spLocks/>
          </p:cNvSpPr>
          <p:nvPr>
            <p:custDataLst>
              <p:tags r:id="rId164"/>
            </p:custDataLst>
          </p:nvPr>
        </p:nvSpPr>
        <p:spPr bwMode="auto">
          <a:xfrm>
            <a:off x="5015247" y="2627860"/>
            <a:ext cx="133663" cy="91045"/>
          </a:xfrm>
          <a:custGeom>
            <a:avLst/>
            <a:gdLst/>
            <a:ahLst/>
            <a:cxnLst>
              <a:cxn ang="0">
                <a:pos x="137" y="94"/>
              </a:cxn>
              <a:cxn ang="0">
                <a:pos x="134" y="93"/>
              </a:cxn>
              <a:cxn ang="0">
                <a:pos x="132" y="92"/>
              </a:cxn>
              <a:cxn ang="0">
                <a:pos x="127" y="91"/>
              </a:cxn>
              <a:cxn ang="0">
                <a:pos x="117" y="88"/>
              </a:cxn>
              <a:cxn ang="0">
                <a:pos x="113" y="85"/>
              </a:cxn>
              <a:cxn ang="0">
                <a:pos x="108" y="84"/>
              </a:cxn>
              <a:cxn ang="0">
                <a:pos x="98" y="77"/>
              </a:cxn>
              <a:cxn ang="0">
                <a:pos x="93" y="72"/>
              </a:cxn>
              <a:cxn ang="0">
                <a:pos x="89" y="69"/>
              </a:cxn>
              <a:cxn ang="0">
                <a:pos x="86" y="67"/>
              </a:cxn>
              <a:cxn ang="0">
                <a:pos x="80" y="65"/>
              </a:cxn>
              <a:cxn ang="0">
                <a:pos x="72" y="58"/>
              </a:cxn>
              <a:cxn ang="0">
                <a:pos x="70" y="58"/>
              </a:cxn>
              <a:cxn ang="0">
                <a:pos x="65" y="55"/>
              </a:cxn>
              <a:cxn ang="0">
                <a:pos x="60" y="52"/>
              </a:cxn>
              <a:cxn ang="0">
                <a:pos x="56" y="49"/>
              </a:cxn>
              <a:cxn ang="0">
                <a:pos x="51" y="46"/>
              </a:cxn>
              <a:cxn ang="0">
                <a:pos x="47" y="45"/>
              </a:cxn>
              <a:cxn ang="0">
                <a:pos x="39" y="41"/>
              </a:cxn>
              <a:cxn ang="0">
                <a:pos x="37" y="40"/>
              </a:cxn>
              <a:cxn ang="0">
                <a:pos x="25" y="35"/>
              </a:cxn>
              <a:cxn ang="0">
                <a:pos x="18" y="27"/>
              </a:cxn>
              <a:cxn ang="0">
                <a:pos x="12" y="21"/>
              </a:cxn>
              <a:cxn ang="0">
                <a:pos x="8" y="13"/>
              </a:cxn>
              <a:cxn ang="0">
                <a:pos x="6" y="7"/>
              </a:cxn>
              <a:cxn ang="0">
                <a:pos x="0" y="0"/>
              </a:cxn>
            </a:cxnLst>
            <a:rect l="0" t="0" r="r" b="b"/>
            <a:pathLst>
              <a:path w="137" h="94">
                <a:moveTo>
                  <a:pt x="137" y="94"/>
                </a:moveTo>
                <a:lnTo>
                  <a:pt x="134" y="93"/>
                </a:lnTo>
                <a:lnTo>
                  <a:pt x="132" y="92"/>
                </a:lnTo>
                <a:lnTo>
                  <a:pt x="127" y="91"/>
                </a:lnTo>
                <a:lnTo>
                  <a:pt x="117" y="88"/>
                </a:lnTo>
                <a:lnTo>
                  <a:pt x="113" y="85"/>
                </a:lnTo>
                <a:lnTo>
                  <a:pt x="108" y="84"/>
                </a:lnTo>
                <a:lnTo>
                  <a:pt x="98" y="77"/>
                </a:lnTo>
                <a:lnTo>
                  <a:pt x="93" y="72"/>
                </a:lnTo>
                <a:lnTo>
                  <a:pt x="89" y="69"/>
                </a:lnTo>
                <a:lnTo>
                  <a:pt x="86" y="67"/>
                </a:lnTo>
                <a:lnTo>
                  <a:pt x="80" y="65"/>
                </a:lnTo>
                <a:lnTo>
                  <a:pt x="72" y="58"/>
                </a:lnTo>
                <a:lnTo>
                  <a:pt x="70" y="58"/>
                </a:lnTo>
                <a:lnTo>
                  <a:pt x="65" y="55"/>
                </a:lnTo>
                <a:lnTo>
                  <a:pt x="60" y="52"/>
                </a:lnTo>
                <a:lnTo>
                  <a:pt x="56" y="49"/>
                </a:lnTo>
                <a:lnTo>
                  <a:pt x="51" y="46"/>
                </a:lnTo>
                <a:lnTo>
                  <a:pt x="47" y="45"/>
                </a:lnTo>
                <a:lnTo>
                  <a:pt x="39" y="41"/>
                </a:lnTo>
                <a:lnTo>
                  <a:pt x="37" y="40"/>
                </a:lnTo>
                <a:lnTo>
                  <a:pt x="25" y="35"/>
                </a:lnTo>
                <a:lnTo>
                  <a:pt x="18" y="27"/>
                </a:lnTo>
                <a:lnTo>
                  <a:pt x="12" y="21"/>
                </a:lnTo>
                <a:lnTo>
                  <a:pt x="8" y="13"/>
                </a:lnTo>
                <a:lnTo>
                  <a:pt x="6" y="7"/>
                </a:lnTo>
                <a:lnTo>
                  <a:pt x="0" y="0"/>
                </a:lnTo>
              </a:path>
            </a:pathLst>
          </a:custGeom>
          <a:noFill/>
          <a:ln w="0">
            <a:solidFill>
              <a:srgbClr val="000000"/>
            </a:solidFill>
            <a:prstDash val="solid"/>
            <a:round/>
            <a:headEnd/>
            <a:tailEnd/>
          </a:ln>
        </p:spPr>
        <p:txBody>
          <a:bodyPr/>
          <a:lstStyle/>
          <a:p>
            <a:endParaRPr lang="en-GB"/>
          </a:p>
        </p:txBody>
      </p:sp>
      <p:sp>
        <p:nvSpPr>
          <p:cNvPr id="174" name="Freeform 2569"/>
          <p:cNvSpPr>
            <a:spLocks/>
          </p:cNvSpPr>
          <p:nvPr>
            <p:custDataLst>
              <p:tags r:id="rId165"/>
            </p:custDataLst>
          </p:nvPr>
        </p:nvSpPr>
        <p:spPr bwMode="auto">
          <a:xfrm>
            <a:off x="5185715" y="2674352"/>
            <a:ext cx="65863" cy="9685"/>
          </a:xfrm>
          <a:custGeom>
            <a:avLst/>
            <a:gdLst/>
            <a:ahLst/>
            <a:cxnLst>
              <a:cxn ang="0">
                <a:pos x="0" y="1"/>
              </a:cxn>
              <a:cxn ang="0">
                <a:pos x="15" y="0"/>
              </a:cxn>
              <a:cxn ang="0">
                <a:pos x="21" y="0"/>
              </a:cxn>
              <a:cxn ang="0">
                <a:pos x="24" y="0"/>
              </a:cxn>
              <a:cxn ang="0">
                <a:pos x="26" y="0"/>
              </a:cxn>
              <a:cxn ang="0">
                <a:pos x="38" y="1"/>
              </a:cxn>
              <a:cxn ang="0">
                <a:pos x="42" y="1"/>
              </a:cxn>
              <a:cxn ang="0">
                <a:pos x="46" y="1"/>
              </a:cxn>
              <a:cxn ang="0">
                <a:pos x="59" y="7"/>
              </a:cxn>
              <a:cxn ang="0">
                <a:pos x="68" y="9"/>
              </a:cxn>
            </a:cxnLst>
            <a:rect l="0" t="0" r="r" b="b"/>
            <a:pathLst>
              <a:path w="68" h="9">
                <a:moveTo>
                  <a:pt x="0" y="1"/>
                </a:moveTo>
                <a:lnTo>
                  <a:pt x="15" y="0"/>
                </a:lnTo>
                <a:lnTo>
                  <a:pt x="21" y="0"/>
                </a:lnTo>
                <a:lnTo>
                  <a:pt x="24" y="0"/>
                </a:lnTo>
                <a:lnTo>
                  <a:pt x="26" y="0"/>
                </a:lnTo>
                <a:lnTo>
                  <a:pt x="38" y="1"/>
                </a:lnTo>
                <a:lnTo>
                  <a:pt x="42" y="1"/>
                </a:lnTo>
                <a:lnTo>
                  <a:pt x="46" y="1"/>
                </a:lnTo>
                <a:lnTo>
                  <a:pt x="59" y="7"/>
                </a:lnTo>
                <a:lnTo>
                  <a:pt x="68" y="9"/>
                </a:lnTo>
              </a:path>
            </a:pathLst>
          </a:custGeom>
          <a:noFill/>
          <a:ln w="0">
            <a:solidFill>
              <a:srgbClr val="000000"/>
            </a:solidFill>
            <a:prstDash val="solid"/>
            <a:round/>
            <a:headEnd/>
            <a:tailEnd/>
          </a:ln>
        </p:spPr>
        <p:txBody>
          <a:bodyPr/>
          <a:lstStyle/>
          <a:p>
            <a:endParaRPr lang="en-GB"/>
          </a:p>
        </p:txBody>
      </p:sp>
      <p:sp>
        <p:nvSpPr>
          <p:cNvPr id="175" name="Freeform 2570"/>
          <p:cNvSpPr>
            <a:spLocks/>
          </p:cNvSpPr>
          <p:nvPr>
            <p:custDataLst>
              <p:tags r:id="rId166"/>
            </p:custDataLst>
          </p:nvPr>
        </p:nvSpPr>
        <p:spPr bwMode="auto">
          <a:xfrm>
            <a:off x="5032682" y="2610425"/>
            <a:ext cx="139474" cy="83297"/>
          </a:xfrm>
          <a:custGeom>
            <a:avLst/>
            <a:gdLst/>
            <a:ahLst/>
            <a:cxnLst>
              <a:cxn ang="0">
                <a:pos x="144" y="84"/>
              </a:cxn>
              <a:cxn ang="0">
                <a:pos x="129" y="80"/>
              </a:cxn>
              <a:cxn ang="0">
                <a:pos x="119" y="77"/>
              </a:cxn>
              <a:cxn ang="0">
                <a:pos x="117" y="75"/>
              </a:cxn>
              <a:cxn ang="0">
                <a:pos x="111" y="73"/>
              </a:cxn>
              <a:cxn ang="0">
                <a:pos x="103" y="71"/>
              </a:cxn>
              <a:cxn ang="0">
                <a:pos x="101" y="69"/>
              </a:cxn>
              <a:cxn ang="0">
                <a:pos x="98" y="68"/>
              </a:cxn>
              <a:cxn ang="0">
                <a:pos x="94" y="67"/>
              </a:cxn>
              <a:cxn ang="0">
                <a:pos x="86" y="62"/>
              </a:cxn>
              <a:cxn ang="0">
                <a:pos x="83" y="57"/>
              </a:cxn>
              <a:cxn ang="0">
                <a:pos x="80" y="55"/>
              </a:cxn>
              <a:cxn ang="0">
                <a:pos x="76" y="53"/>
              </a:cxn>
              <a:cxn ang="0">
                <a:pos x="71" y="51"/>
              </a:cxn>
              <a:cxn ang="0">
                <a:pos x="67" y="49"/>
              </a:cxn>
              <a:cxn ang="0">
                <a:pos x="62" y="44"/>
              </a:cxn>
              <a:cxn ang="0">
                <a:pos x="58" y="41"/>
              </a:cxn>
              <a:cxn ang="0">
                <a:pos x="54" y="40"/>
              </a:cxn>
              <a:cxn ang="0">
                <a:pos x="51" y="39"/>
              </a:cxn>
              <a:cxn ang="0">
                <a:pos x="46" y="37"/>
              </a:cxn>
              <a:cxn ang="0">
                <a:pos x="43" y="32"/>
              </a:cxn>
              <a:cxn ang="0">
                <a:pos x="37" y="29"/>
              </a:cxn>
              <a:cxn ang="0">
                <a:pos x="32" y="28"/>
              </a:cxn>
              <a:cxn ang="0">
                <a:pos x="25" y="25"/>
              </a:cxn>
              <a:cxn ang="0">
                <a:pos x="23" y="24"/>
              </a:cxn>
              <a:cxn ang="0">
                <a:pos x="13" y="19"/>
              </a:cxn>
              <a:cxn ang="0">
                <a:pos x="4" y="9"/>
              </a:cxn>
              <a:cxn ang="0">
                <a:pos x="3" y="6"/>
              </a:cxn>
              <a:cxn ang="0">
                <a:pos x="0" y="0"/>
              </a:cxn>
            </a:cxnLst>
            <a:rect l="0" t="0" r="r" b="b"/>
            <a:pathLst>
              <a:path w="144" h="84">
                <a:moveTo>
                  <a:pt x="144" y="84"/>
                </a:moveTo>
                <a:lnTo>
                  <a:pt x="129" y="80"/>
                </a:lnTo>
                <a:lnTo>
                  <a:pt x="119" y="77"/>
                </a:lnTo>
                <a:lnTo>
                  <a:pt x="117" y="75"/>
                </a:lnTo>
                <a:lnTo>
                  <a:pt x="111" y="73"/>
                </a:lnTo>
                <a:lnTo>
                  <a:pt x="103" y="71"/>
                </a:lnTo>
                <a:lnTo>
                  <a:pt x="101" y="69"/>
                </a:lnTo>
                <a:lnTo>
                  <a:pt x="98" y="68"/>
                </a:lnTo>
                <a:lnTo>
                  <a:pt x="94" y="67"/>
                </a:lnTo>
                <a:lnTo>
                  <a:pt x="86" y="62"/>
                </a:lnTo>
                <a:lnTo>
                  <a:pt x="83" y="57"/>
                </a:lnTo>
                <a:lnTo>
                  <a:pt x="80" y="55"/>
                </a:lnTo>
                <a:lnTo>
                  <a:pt x="76" y="53"/>
                </a:lnTo>
                <a:lnTo>
                  <a:pt x="71" y="51"/>
                </a:lnTo>
                <a:lnTo>
                  <a:pt x="67" y="49"/>
                </a:lnTo>
                <a:lnTo>
                  <a:pt x="62" y="44"/>
                </a:lnTo>
                <a:lnTo>
                  <a:pt x="58" y="41"/>
                </a:lnTo>
                <a:lnTo>
                  <a:pt x="54" y="40"/>
                </a:lnTo>
                <a:lnTo>
                  <a:pt x="51" y="39"/>
                </a:lnTo>
                <a:lnTo>
                  <a:pt x="46" y="37"/>
                </a:lnTo>
                <a:lnTo>
                  <a:pt x="43" y="32"/>
                </a:lnTo>
                <a:lnTo>
                  <a:pt x="37" y="29"/>
                </a:lnTo>
                <a:lnTo>
                  <a:pt x="32" y="28"/>
                </a:lnTo>
                <a:lnTo>
                  <a:pt x="25" y="25"/>
                </a:lnTo>
                <a:lnTo>
                  <a:pt x="23" y="24"/>
                </a:lnTo>
                <a:lnTo>
                  <a:pt x="13" y="19"/>
                </a:lnTo>
                <a:lnTo>
                  <a:pt x="4" y="9"/>
                </a:lnTo>
                <a:lnTo>
                  <a:pt x="3" y="6"/>
                </a:lnTo>
                <a:lnTo>
                  <a:pt x="0" y="0"/>
                </a:lnTo>
              </a:path>
            </a:pathLst>
          </a:custGeom>
          <a:noFill/>
          <a:ln w="0">
            <a:solidFill>
              <a:srgbClr val="000000"/>
            </a:solidFill>
            <a:prstDash val="solid"/>
            <a:round/>
            <a:headEnd/>
            <a:tailEnd/>
          </a:ln>
        </p:spPr>
        <p:txBody>
          <a:bodyPr/>
          <a:lstStyle/>
          <a:p>
            <a:endParaRPr lang="en-GB"/>
          </a:p>
        </p:txBody>
      </p:sp>
      <p:sp>
        <p:nvSpPr>
          <p:cNvPr id="176" name="Freeform 2571"/>
          <p:cNvSpPr>
            <a:spLocks/>
          </p:cNvSpPr>
          <p:nvPr>
            <p:custDataLst>
              <p:tags r:id="rId167"/>
            </p:custDataLst>
          </p:nvPr>
        </p:nvSpPr>
        <p:spPr bwMode="auto">
          <a:xfrm>
            <a:off x="4029245" y="2581369"/>
            <a:ext cx="147222" cy="40679"/>
          </a:xfrm>
          <a:custGeom>
            <a:avLst/>
            <a:gdLst/>
            <a:ahLst/>
            <a:cxnLst>
              <a:cxn ang="0">
                <a:pos x="0" y="0"/>
              </a:cxn>
              <a:cxn ang="0">
                <a:pos x="22" y="4"/>
              </a:cxn>
              <a:cxn ang="0">
                <a:pos x="31" y="9"/>
              </a:cxn>
              <a:cxn ang="0">
                <a:pos x="40" y="12"/>
              </a:cxn>
              <a:cxn ang="0">
                <a:pos x="45" y="14"/>
              </a:cxn>
              <a:cxn ang="0">
                <a:pos x="53" y="19"/>
              </a:cxn>
              <a:cxn ang="0">
                <a:pos x="65" y="18"/>
              </a:cxn>
              <a:cxn ang="0">
                <a:pos x="74" y="20"/>
              </a:cxn>
              <a:cxn ang="0">
                <a:pos x="85" y="24"/>
              </a:cxn>
              <a:cxn ang="0">
                <a:pos x="91" y="27"/>
              </a:cxn>
              <a:cxn ang="0">
                <a:pos x="100" y="34"/>
              </a:cxn>
              <a:cxn ang="0">
                <a:pos x="111" y="38"/>
              </a:cxn>
              <a:cxn ang="0">
                <a:pos x="129" y="40"/>
              </a:cxn>
              <a:cxn ang="0">
                <a:pos x="144" y="40"/>
              </a:cxn>
              <a:cxn ang="0">
                <a:pos x="150" y="43"/>
              </a:cxn>
            </a:cxnLst>
            <a:rect l="0" t="0" r="r" b="b"/>
            <a:pathLst>
              <a:path w="150" h="43">
                <a:moveTo>
                  <a:pt x="0" y="0"/>
                </a:moveTo>
                <a:lnTo>
                  <a:pt x="22" y="4"/>
                </a:lnTo>
                <a:lnTo>
                  <a:pt x="31" y="9"/>
                </a:lnTo>
                <a:lnTo>
                  <a:pt x="40" y="12"/>
                </a:lnTo>
                <a:lnTo>
                  <a:pt x="45" y="14"/>
                </a:lnTo>
                <a:lnTo>
                  <a:pt x="53" y="19"/>
                </a:lnTo>
                <a:lnTo>
                  <a:pt x="65" y="18"/>
                </a:lnTo>
                <a:lnTo>
                  <a:pt x="74" y="20"/>
                </a:lnTo>
                <a:lnTo>
                  <a:pt x="85" y="24"/>
                </a:lnTo>
                <a:lnTo>
                  <a:pt x="91" y="27"/>
                </a:lnTo>
                <a:lnTo>
                  <a:pt x="100" y="34"/>
                </a:lnTo>
                <a:lnTo>
                  <a:pt x="111" y="38"/>
                </a:lnTo>
                <a:lnTo>
                  <a:pt x="129" y="40"/>
                </a:lnTo>
                <a:lnTo>
                  <a:pt x="144" y="40"/>
                </a:lnTo>
                <a:lnTo>
                  <a:pt x="150" y="43"/>
                </a:lnTo>
              </a:path>
            </a:pathLst>
          </a:custGeom>
          <a:noFill/>
          <a:ln w="0">
            <a:solidFill>
              <a:srgbClr val="000000"/>
            </a:solidFill>
            <a:prstDash val="solid"/>
            <a:round/>
            <a:headEnd/>
            <a:tailEnd/>
          </a:ln>
        </p:spPr>
        <p:txBody>
          <a:bodyPr/>
          <a:lstStyle/>
          <a:p>
            <a:endParaRPr lang="en-GB"/>
          </a:p>
        </p:txBody>
      </p:sp>
      <p:sp>
        <p:nvSpPr>
          <p:cNvPr id="177" name="Freeform 2572"/>
          <p:cNvSpPr>
            <a:spLocks/>
          </p:cNvSpPr>
          <p:nvPr>
            <p:custDataLst>
              <p:tags r:id="rId168"/>
            </p:custDataLst>
          </p:nvPr>
        </p:nvSpPr>
        <p:spPr bwMode="auto">
          <a:xfrm>
            <a:off x="4027307" y="2571683"/>
            <a:ext cx="154971" cy="32932"/>
          </a:xfrm>
          <a:custGeom>
            <a:avLst/>
            <a:gdLst/>
            <a:ahLst/>
            <a:cxnLst>
              <a:cxn ang="0">
                <a:pos x="161" y="34"/>
              </a:cxn>
              <a:cxn ang="0">
                <a:pos x="148" y="31"/>
              </a:cxn>
              <a:cxn ang="0">
                <a:pos x="132" y="30"/>
              </a:cxn>
              <a:cxn ang="0">
                <a:pos x="115" y="29"/>
              </a:cxn>
              <a:cxn ang="0">
                <a:pos x="106" y="24"/>
              </a:cxn>
              <a:cxn ang="0">
                <a:pos x="97" y="18"/>
              </a:cxn>
              <a:cxn ang="0">
                <a:pos x="90" y="15"/>
              </a:cxn>
              <a:cxn ang="0">
                <a:pos x="80" y="10"/>
              </a:cxn>
              <a:cxn ang="0">
                <a:pos x="68" y="8"/>
              </a:cxn>
              <a:cxn ang="0">
                <a:pos x="56" y="8"/>
              </a:cxn>
              <a:cxn ang="0">
                <a:pos x="46" y="8"/>
              </a:cxn>
              <a:cxn ang="0">
                <a:pos x="41" y="7"/>
              </a:cxn>
              <a:cxn ang="0">
                <a:pos x="35" y="5"/>
              </a:cxn>
              <a:cxn ang="0">
                <a:pos x="25" y="2"/>
              </a:cxn>
              <a:cxn ang="0">
                <a:pos x="20" y="2"/>
              </a:cxn>
              <a:cxn ang="0">
                <a:pos x="12" y="2"/>
              </a:cxn>
              <a:cxn ang="0">
                <a:pos x="9" y="2"/>
              </a:cxn>
              <a:cxn ang="0">
                <a:pos x="5" y="2"/>
              </a:cxn>
              <a:cxn ang="0">
                <a:pos x="0" y="0"/>
              </a:cxn>
            </a:cxnLst>
            <a:rect l="0" t="0" r="r" b="b"/>
            <a:pathLst>
              <a:path w="161" h="34">
                <a:moveTo>
                  <a:pt x="161" y="34"/>
                </a:moveTo>
                <a:lnTo>
                  <a:pt x="148" y="31"/>
                </a:lnTo>
                <a:lnTo>
                  <a:pt x="132" y="30"/>
                </a:lnTo>
                <a:lnTo>
                  <a:pt x="115" y="29"/>
                </a:lnTo>
                <a:lnTo>
                  <a:pt x="106" y="24"/>
                </a:lnTo>
                <a:lnTo>
                  <a:pt x="97" y="18"/>
                </a:lnTo>
                <a:lnTo>
                  <a:pt x="90" y="15"/>
                </a:lnTo>
                <a:lnTo>
                  <a:pt x="80" y="10"/>
                </a:lnTo>
                <a:lnTo>
                  <a:pt x="68" y="8"/>
                </a:lnTo>
                <a:lnTo>
                  <a:pt x="56" y="8"/>
                </a:lnTo>
                <a:lnTo>
                  <a:pt x="46" y="8"/>
                </a:lnTo>
                <a:lnTo>
                  <a:pt x="41" y="7"/>
                </a:lnTo>
                <a:lnTo>
                  <a:pt x="35" y="5"/>
                </a:lnTo>
                <a:lnTo>
                  <a:pt x="25" y="2"/>
                </a:lnTo>
                <a:lnTo>
                  <a:pt x="20" y="2"/>
                </a:lnTo>
                <a:lnTo>
                  <a:pt x="12" y="2"/>
                </a:lnTo>
                <a:lnTo>
                  <a:pt x="9" y="2"/>
                </a:lnTo>
                <a:lnTo>
                  <a:pt x="5" y="2"/>
                </a:lnTo>
                <a:lnTo>
                  <a:pt x="0" y="0"/>
                </a:lnTo>
              </a:path>
            </a:pathLst>
          </a:custGeom>
          <a:noFill/>
          <a:ln w="0">
            <a:solidFill>
              <a:srgbClr val="000000"/>
            </a:solidFill>
            <a:prstDash val="solid"/>
            <a:round/>
            <a:headEnd/>
            <a:tailEnd/>
          </a:ln>
        </p:spPr>
        <p:txBody>
          <a:bodyPr/>
          <a:lstStyle/>
          <a:p>
            <a:endParaRPr lang="en-GB"/>
          </a:p>
        </p:txBody>
      </p:sp>
      <p:sp>
        <p:nvSpPr>
          <p:cNvPr id="178" name="Freeform 2573"/>
          <p:cNvSpPr>
            <a:spLocks/>
          </p:cNvSpPr>
          <p:nvPr>
            <p:custDataLst>
              <p:tags r:id="rId169"/>
            </p:custDataLst>
          </p:nvPr>
        </p:nvSpPr>
        <p:spPr bwMode="auto">
          <a:xfrm>
            <a:off x="4728551" y="2616237"/>
            <a:ext cx="300257" cy="42617"/>
          </a:xfrm>
          <a:custGeom>
            <a:avLst/>
            <a:gdLst/>
            <a:ahLst/>
            <a:cxnLst>
              <a:cxn ang="0">
                <a:pos x="308" y="0"/>
              </a:cxn>
              <a:cxn ang="0">
                <a:pos x="272" y="12"/>
              </a:cxn>
              <a:cxn ang="0">
                <a:pos x="252" y="25"/>
              </a:cxn>
              <a:cxn ang="0">
                <a:pos x="239" y="27"/>
              </a:cxn>
              <a:cxn ang="0">
                <a:pos x="225" y="35"/>
              </a:cxn>
              <a:cxn ang="0">
                <a:pos x="212" y="40"/>
              </a:cxn>
              <a:cxn ang="0">
                <a:pos x="192" y="43"/>
              </a:cxn>
              <a:cxn ang="0">
                <a:pos x="189" y="45"/>
              </a:cxn>
              <a:cxn ang="0">
                <a:pos x="173" y="45"/>
              </a:cxn>
              <a:cxn ang="0">
                <a:pos x="157" y="45"/>
              </a:cxn>
              <a:cxn ang="0">
                <a:pos x="136" y="46"/>
              </a:cxn>
              <a:cxn ang="0">
                <a:pos x="114" y="46"/>
              </a:cxn>
              <a:cxn ang="0">
                <a:pos x="94" y="43"/>
              </a:cxn>
              <a:cxn ang="0">
                <a:pos x="67" y="39"/>
              </a:cxn>
              <a:cxn ang="0">
                <a:pos x="44" y="35"/>
              </a:cxn>
              <a:cxn ang="0">
                <a:pos x="17" y="31"/>
              </a:cxn>
              <a:cxn ang="0">
                <a:pos x="0" y="30"/>
              </a:cxn>
            </a:cxnLst>
            <a:rect l="0" t="0" r="r" b="b"/>
            <a:pathLst>
              <a:path w="308" h="46">
                <a:moveTo>
                  <a:pt x="308" y="0"/>
                </a:moveTo>
                <a:lnTo>
                  <a:pt x="272" y="12"/>
                </a:lnTo>
                <a:lnTo>
                  <a:pt x="252" y="25"/>
                </a:lnTo>
                <a:lnTo>
                  <a:pt x="239" y="27"/>
                </a:lnTo>
                <a:lnTo>
                  <a:pt x="225" y="35"/>
                </a:lnTo>
                <a:lnTo>
                  <a:pt x="212" y="40"/>
                </a:lnTo>
                <a:lnTo>
                  <a:pt x="192" y="43"/>
                </a:lnTo>
                <a:lnTo>
                  <a:pt x="189" y="45"/>
                </a:lnTo>
                <a:lnTo>
                  <a:pt x="173" y="45"/>
                </a:lnTo>
                <a:lnTo>
                  <a:pt x="157" y="45"/>
                </a:lnTo>
                <a:lnTo>
                  <a:pt x="136" y="46"/>
                </a:lnTo>
                <a:lnTo>
                  <a:pt x="114" y="46"/>
                </a:lnTo>
                <a:lnTo>
                  <a:pt x="94" y="43"/>
                </a:lnTo>
                <a:lnTo>
                  <a:pt x="67" y="39"/>
                </a:lnTo>
                <a:lnTo>
                  <a:pt x="44" y="35"/>
                </a:lnTo>
                <a:lnTo>
                  <a:pt x="17" y="31"/>
                </a:lnTo>
                <a:lnTo>
                  <a:pt x="0" y="30"/>
                </a:lnTo>
              </a:path>
            </a:pathLst>
          </a:custGeom>
          <a:noFill/>
          <a:ln w="0">
            <a:solidFill>
              <a:srgbClr val="000000"/>
            </a:solidFill>
            <a:prstDash val="solid"/>
            <a:round/>
            <a:headEnd/>
            <a:tailEnd/>
          </a:ln>
        </p:spPr>
        <p:txBody>
          <a:bodyPr/>
          <a:lstStyle/>
          <a:p>
            <a:endParaRPr lang="en-GB"/>
          </a:p>
        </p:txBody>
      </p:sp>
      <p:sp>
        <p:nvSpPr>
          <p:cNvPr id="179" name="Freeform 2574"/>
          <p:cNvSpPr>
            <a:spLocks/>
          </p:cNvSpPr>
          <p:nvPr>
            <p:custDataLst>
              <p:tags r:id="rId170"/>
            </p:custDataLst>
          </p:nvPr>
        </p:nvSpPr>
        <p:spPr bwMode="auto">
          <a:xfrm>
            <a:off x="5439481" y="2598803"/>
            <a:ext cx="34868" cy="19371"/>
          </a:xfrm>
          <a:custGeom>
            <a:avLst/>
            <a:gdLst/>
            <a:ahLst/>
            <a:cxnLst>
              <a:cxn ang="0">
                <a:pos x="0" y="0"/>
              </a:cxn>
              <a:cxn ang="0">
                <a:pos x="8" y="5"/>
              </a:cxn>
              <a:cxn ang="0">
                <a:pos x="17" y="12"/>
              </a:cxn>
              <a:cxn ang="0">
                <a:pos x="36" y="19"/>
              </a:cxn>
            </a:cxnLst>
            <a:rect l="0" t="0" r="r" b="b"/>
            <a:pathLst>
              <a:path w="36" h="19">
                <a:moveTo>
                  <a:pt x="0" y="0"/>
                </a:moveTo>
                <a:lnTo>
                  <a:pt x="8" y="5"/>
                </a:lnTo>
                <a:lnTo>
                  <a:pt x="17" y="12"/>
                </a:lnTo>
                <a:lnTo>
                  <a:pt x="36" y="19"/>
                </a:lnTo>
              </a:path>
            </a:pathLst>
          </a:custGeom>
          <a:noFill/>
          <a:ln w="0">
            <a:solidFill>
              <a:srgbClr val="000000"/>
            </a:solidFill>
            <a:prstDash val="solid"/>
            <a:round/>
            <a:headEnd/>
            <a:tailEnd/>
          </a:ln>
        </p:spPr>
        <p:txBody>
          <a:bodyPr/>
          <a:lstStyle/>
          <a:p>
            <a:endParaRPr lang="en-GB"/>
          </a:p>
        </p:txBody>
      </p:sp>
      <p:sp>
        <p:nvSpPr>
          <p:cNvPr id="180" name="Freeform 2575"/>
          <p:cNvSpPr>
            <a:spLocks/>
          </p:cNvSpPr>
          <p:nvPr>
            <p:custDataLst>
              <p:tags r:id="rId171"/>
            </p:custDataLst>
          </p:nvPr>
        </p:nvSpPr>
        <p:spPr bwMode="auto">
          <a:xfrm>
            <a:off x="5474349" y="2622048"/>
            <a:ext cx="21308" cy="3874"/>
          </a:xfrm>
          <a:custGeom>
            <a:avLst/>
            <a:gdLst/>
            <a:ahLst/>
            <a:cxnLst>
              <a:cxn ang="0">
                <a:pos x="0" y="0"/>
              </a:cxn>
              <a:cxn ang="0">
                <a:pos x="12" y="2"/>
              </a:cxn>
              <a:cxn ang="0">
                <a:pos x="17" y="2"/>
              </a:cxn>
              <a:cxn ang="0">
                <a:pos x="21" y="2"/>
              </a:cxn>
              <a:cxn ang="0">
                <a:pos x="22" y="3"/>
              </a:cxn>
            </a:cxnLst>
            <a:rect l="0" t="0" r="r" b="b"/>
            <a:pathLst>
              <a:path w="22" h="3">
                <a:moveTo>
                  <a:pt x="0" y="0"/>
                </a:moveTo>
                <a:lnTo>
                  <a:pt x="12" y="2"/>
                </a:lnTo>
                <a:lnTo>
                  <a:pt x="17" y="2"/>
                </a:lnTo>
                <a:lnTo>
                  <a:pt x="21" y="2"/>
                </a:lnTo>
                <a:lnTo>
                  <a:pt x="22" y="3"/>
                </a:lnTo>
              </a:path>
            </a:pathLst>
          </a:custGeom>
          <a:noFill/>
          <a:ln w="0">
            <a:solidFill>
              <a:srgbClr val="000000"/>
            </a:solidFill>
            <a:prstDash val="solid"/>
            <a:round/>
            <a:headEnd/>
            <a:tailEnd/>
          </a:ln>
        </p:spPr>
        <p:txBody>
          <a:bodyPr/>
          <a:lstStyle/>
          <a:p>
            <a:endParaRPr lang="en-GB"/>
          </a:p>
        </p:txBody>
      </p:sp>
      <p:sp>
        <p:nvSpPr>
          <p:cNvPr id="181" name="Freeform 2576"/>
          <p:cNvSpPr>
            <a:spLocks/>
          </p:cNvSpPr>
          <p:nvPr>
            <p:custDataLst>
              <p:tags r:id="rId172"/>
            </p:custDataLst>
          </p:nvPr>
        </p:nvSpPr>
        <p:spPr bwMode="auto">
          <a:xfrm>
            <a:off x="5668063" y="2771208"/>
            <a:ext cx="337062" cy="9685"/>
          </a:xfrm>
          <a:custGeom>
            <a:avLst/>
            <a:gdLst/>
            <a:ahLst/>
            <a:cxnLst>
              <a:cxn ang="0">
                <a:pos x="0" y="0"/>
              </a:cxn>
              <a:cxn ang="0">
                <a:pos x="123" y="9"/>
              </a:cxn>
              <a:cxn ang="0">
                <a:pos x="252" y="11"/>
              </a:cxn>
              <a:cxn ang="0">
                <a:pos x="348" y="4"/>
              </a:cxn>
            </a:cxnLst>
            <a:rect l="0" t="0" r="r" b="b"/>
            <a:pathLst>
              <a:path w="348" h="11">
                <a:moveTo>
                  <a:pt x="0" y="0"/>
                </a:moveTo>
                <a:lnTo>
                  <a:pt x="123" y="9"/>
                </a:lnTo>
                <a:lnTo>
                  <a:pt x="252" y="11"/>
                </a:lnTo>
                <a:lnTo>
                  <a:pt x="348" y="4"/>
                </a:lnTo>
              </a:path>
            </a:pathLst>
          </a:custGeom>
          <a:noFill/>
          <a:ln w="0">
            <a:solidFill>
              <a:srgbClr val="000000"/>
            </a:solidFill>
            <a:prstDash val="solid"/>
            <a:round/>
            <a:headEnd/>
            <a:tailEnd/>
          </a:ln>
        </p:spPr>
        <p:txBody>
          <a:bodyPr/>
          <a:lstStyle/>
          <a:p>
            <a:endParaRPr lang="en-GB"/>
          </a:p>
        </p:txBody>
      </p:sp>
      <p:sp>
        <p:nvSpPr>
          <p:cNvPr id="182" name="Line 2577"/>
          <p:cNvSpPr>
            <a:spLocks noChangeShapeType="1"/>
          </p:cNvSpPr>
          <p:nvPr>
            <p:custDataLst>
              <p:tags r:id="rId173"/>
            </p:custDataLst>
          </p:nvPr>
        </p:nvSpPr>
        <p:spPr bwMode="auto">
          <a:xfrm>
            <a:off x="7299132" y="2492261"/>
            <a:ext cx="27120" cy="3874"/>
          </a:xfrm>
          <a:prstGeom prst="line">
            <a:avLst/>
          </a:prstGeom>
          <a:noFill/>
          <a:ln w="0">
            <a:solidFill>
              <a:srgbClr val="000000"/>
            </a:solidFill>
            <a:round/>
            <a:headEnd/>
            <a:tailEnd/>
          </a:ln>
        </p:spPr>
        <p:txBody>
          <a:bodyPr/>
          <a:lstStyle/>
          <a:p>
            <a:endParaRPr lang="en-GB"/>
          </a:p>
        </p:txBody>
      </p:sp>
      <p:sp>
        <p:nvSpPr>
          <p:cNvPr id="183" name="Line 2578"/>
          <p:cNvSpPr>
            <a:spLocks noChangeShapeType="1"/>
          </p:cNvSpPr>
          <p:nvPr>
            <p:custDataLst>
              <p:tags r:id="rId174"/>
            </p:custDataLst>
          </p:nvPr>
        </p:nvSpPr>
        <p:spPr bwMode="auto">
          <a:xfrm flipV="1">
            <a:off x="7285571" y="2465141"/>
            <a:ext cx="9686" cy="1937"/>
          </a:xfrm>
          <a:prstGeom prst="line">
            <a:avLst/>
          </a:prstGeom>
          <a:noFill/>
          <a:ln w="0">
            <a:solidFill>
              <a:srgbClr val="000000"/>
            </a:solidFill>
            <a:round/>
            <a:headEnd/>
            <a:tailEnd/>
          </a:ln>
        </p:spPr>
        <p:txBody>
          <a:bodyPr/>
          <a:lstStyle/>
          <a:p>
            <a:endParaRPr lang="en-GB"/>
          </a:p>
        </p:txBody>
      </p:sp>
      <p:sp>
        <p:nvSpPr>
          <p:cNvPr id="184" name="Line 2579"/>
          <p:cNvSpPr>
            <a:spLocks noChangeShapeType="1"/>
          </p:cNvSpPr>
          <p:nvPr>
            <p:custDataLst>
              <p:tags r:id="rId175"/>
            </p:custDataLst>
          </p:nvPr>
        </p:nvSpPr>
        <p:spPr bwMode="auto">
          <a:xfrm flipV="1">
            <a:off x="7293320" y="2445769"/>
            <a:ext cx="13561" cy="1937"/>
          </a:xfrm>
          <a:prstGeom prst="line">
            <a:avLst/>
          </a:prstGeom>
          <a:noFill/>
          <a:ln w="0">
            <a:solidFill>
              <a:srgbClr val="000000"/>
            </a:solidFill>
            <a:round/>
            <a:headEnd/>
            <a:tailEnd/>
          </a:ln>
        </p:spPr>
        <p:txBody>
          <a:bodyPr/>
          <a:lstStyle/>
          <a:p>
            <a:endParaRPr lang="en-GB"/>
          </a:p>
        </p:txBody>
      </p:sp>
      <p:sp>
        <p:nvSpPr>
          <p:cNvPr id="185" name="Line 2580"/>
          <p:cNvSpPr>
            <a:spLocks noChangeShapeType="1"/>
          </p:cNvSpPr>
          <p:nvPr>
            <p:custDataLst>
              <p:tags r:id="rId176"/>
            </p:custDataLst>
          </p:nvPr>
        </p:nvSpPr>
        <p:spPr bwMode="auto">
          <a:xfrm>
            <a:off x="7304943" y="2449644"/>
            <a:ext cx="17435" cy="1937"/>
          </a:xfrm>
          <a:prstGeom prst="line">
            <a:avLst/>
          </a:prstGeom>
          <a:noFill/>
          <a:ln w="0">
            <a:solidFill>
              <a:srgbClr val="000000"/>
            </a:solidFill>
            <a:round/>
            <a:headEnd/>
            <a:tailEnd/>
          </a:ln>
        </p:spPr>
        <p:txBody>
          <a:bodyPr/>
          <a:lstStyle/>
          <a:p>
            <a:endParaRPr lang="en-GB"/>
          </a:p>
        </p:txBody>
      </p:sp>
      <p:sp>
        <p:nvSpPr>
          <p:cNvPr id="186" name="Line 2581"/>
          <p:cNvSpPr>
            <a:spLocks noChangeShapeType="1"/>
          </p:cNvSpPr>
          <p:nvPr>
            <p:custDataLst>
              <p:tags r:id="rId177"/>
            </p:custDataLst>
          </p:nvPr>
        </p:nvSpPr>
        <p:spPr bwMode="auto">
          <a:xfrm>
            <a:off x="7341749" y="2424460"/>
            <a:ext cx="23246" cy="5812"/>
          </a:xfrm>
          <a:prstGeom prst="line">
            <a:avLst/>
          </a:prstGeom>
          <a:noFill/>
          <a:ln w="0">
            <a:solidFill>
              <a:srgbClr val="000000"/>
            </a:solidFill>
            <a:round/>
            <a:headEnd/>
            <a:tailEnd/>
          </a:ln>
        </p:spPr>
        <p:txBody>
          <a:bodyPr/>
          <a:lstStyle/>
          <a:p>
            <a:endParaRPr lang="en-GB"/>
          </a:p>
        </p:txBody>
      </p:sp>
      <p:sp>
        <p:nvSpPr>
          <p:cNvPr id="187" name="Freeform 2582"/>
          <p:cNvSpPr>
            <a:spLocks/>
          </p:cNvSpPr>
          <p:nvPr>
            <p:custDataLst>
              <p:tags r:id="rId178"/>
            </p:custDataLst>
          </p:nvPr>
        </p:nvSpPr>
        <p:spPr bwMode="auto">
          <a:xfrm>
            <a:off x="5437543" y="2585243"/>
            <a:ext cx="32932" cy="17434"/>
          </a:xfrm>
          <a:custGeom>
            <a:avLst/>
            <a:gdLst/>
            <a:ahLst/>
            <a:cxnLst>
              <a:cxn ang="0">
                <a:pos x="35" y="18"/>
              </a:cxn>
              <a:cxn ang="0">
                <a:pos x="29" y="16"/>
              </a:cxn>
              <a:cxn ang="0">
                <a:pos x="20" y="9"/>
              </a:cxn>
              <a:cxn ang="0">
                <a:pos x="0" y="0"/>
              </a:cxn>
            </a:cxnLst>
            <a:rect l="0" t="0" r="r" b="b"/>
            <a:pathLst>
              <a:path w="35" h="18">
                <a:moveTo>
                  <a:pt x="35" y="18"/>
                </a:moveTo>
                <a:lnTo>
                  <a:pt x="29" y="16"/>
                </a:lnTo>
                <a:lnTo>
                  <a:pt x="20" y="9"/>
                </a:lnTo>
                <a:lnTo>
                  <a:pt x="0" y="0"/>
                </a:lnTo>
              </a:path>
            </a:pathLst>
          </a:custGeom>
          <a:noFill/>
          <a:ln w="0">
            <a:solidFill>
              <a:srgbClr val="000000"/>
            </a:solidFill>
            <a:prstDash val="solid"/>
            <a:round/>
            <a:headEnd/>
            <a:tailEnd/>
          </a:ln>
        </p:spPr>
        <p:txBody>
          <a:bodyPr/>
          <a:lstStyle/>
          <a:p>
            <a:endParaRPr lang="en-GB"/>
          </a:p>
        </p:txBody>
      </p:sp>
      <p:sp>
        <p:nvSpPr>
          <p:cNvPr id="188" name="Freeform 2583"/>
          <p:cNvSpPr>
            <a:spLocks/>
          </p:cNvSpPr>
          <p:nvPr>
            <p:custDataLst>
              <p:tags r:id="rId179"/>
            </p:custDataLst>
          </p:nvPr>
        </p:nvSpPr>
        <p:spPr bwMode="auto">
          <a:xfrm>
            <a:off x="5032682" y="2600740"/>
            <a:ext cx="9685" cy="9685"/>
          </a:xfrm>
          <a:custGeom>
            <a:avLst/>
            <a:gdLst/>
            <a:ahLst/>
            <a:cxnLst>
              <a:cxn ang="0">
                <a:pos x="10" y="0"/>
              </a:cxn>
              <a:cxn ang="0">
                <a:pos x="6" y="2"/>
              </a:cxn>
              <a:cxn ang="0">
                <a:pos x="3" y="5"/>
              </a:cxn>
              <a:cxn ang="0">
                <a:pos x="0" y="10"/>
              </a:cxn>
            </a:cxnLst>
            <a:rect l="0" t="0" r="r" b="b"/>
            <a:pathLst>
              <a:path w="10" h="10">
                <a:moveTo>
                  <a:pt x="10" y="0"/>
                </a:moveTo>
                <a:lnTo>
                  <a:pt x="6" y="2"/>
                </a:lnTo>
                <a:lnTo>
                  <a:pt x="3" y="5"/>
                </a:lnTo>
                <a:lnTo>
                  <a:pt x="0" y="10"/>
                </a:lnTo>
              </a:path>
            </a:pathLst>
          </a:custGeom>
          <a:noFill/>
          <a:ln w="0">
            <a:solidFill>
              <a:srgbClr val="000000"/>
            </a:solidFill>
            <a:prstDash val="solid"/>
            <a:round/>
            <a:headEnd/>
            <a:tailEnd/>
          </a:ln>
        </p:spPr>
        <p:txBody>
          <a:bodyPr/>
          <a:lstStyle/>
          <a:p>
            <a:endParaRPr lang="en-GB"/>
          </a:p>
        </p:txBody>
      </p:sp>
      <p:sp>
        <p:nvSpPr>
          <p:cNvPr id="189" name="Line 2584"/>
          <p:cNvSpPr>
            <a:spLocks noChangeShapeType="1"/>
          </p:cNvSpPr>
          <p:nvPr>
            <p:custDataLst>
              <p:tags r:id="rId180"/>
            </p:custDataLst>
          </p:nvPr>
        </p:nvSpPr>
        <p:spPr bwMode="auto">
          <a:xfrm flipH="1">
            <a:off x="5028808" y="2610425"/>
            <a:ext cx="3874" cy="5812"/>
          </a:xfrm>
          <a:prstGeom prst="line">
            <a:avLst/>
          </a:prstGeom>
          <a:noFill/>
          <a:ln w="0">
            <a:solidFill>
              <a:srgbClr val="000000"/>
            </a:solidFill>
            <a:round/>
            <a:headEnd/>
            <a:tailEnd/>
          </a:ln>
        </p:spPr>
        <p:txBody>
          <a:bodyPr/>
          <a:lstStyle/>
          <a:p>
            <a:endParaRPr lang="en-GB"/>
          </a:p>
        </p:txBody>
      </p:sp>
      <p:sp>
        <p:nvSpPr>
          <p:cNvPr id="190" name="Freeform 2585"/>
          <p:cNvSpPr>
            <a:spLocks/>
          </p:cNvSpPr>
          <p:nvPr>
            <p:custDataLst>
              <p:tags r:id="rId181"/>
            </p:custDataLst>
          </p:nvPr>
        </p:nvSpPr>
        <p:spPr bwMode="auto">
          <a:xfrm>
            <a:off x="5015247" y="2616237"/>
            <a:ext cx="13561" cy="11623"/>
          </a:xfrm>
          <a:custGeom>
            <a:avLst/>
            <a:gdLst/>
            <a:ahLst/>
            <a:cxnLst>
              <a:cxn ang="0">
                <a:pos x="13" y="0"/>
              </a:cxn>
              <a:cxn ang="0">
                <a:pos x="8" y="5"/>
              </a:cxn>
              <a:cxn ang="0">
                <a:pos x="3" y="11"/>
              </a:cxn>
              <a:cxn ang="0">
                <a:pos x="0" y="13"/>
              </a:cxn>
            </a:cxnLst>
            <a:rect l="0" t="0" r="r" b="b"/>
            <a:pathLst>
              <a:path w="13" h="13">
                <a:moveTo>
                  <a:pt x="13" y="0"/>
                </a:moveTo>
                <a:lnTo>
                  <a:pt x="8" y="5"/>
                </a:lnTo>
                <a:lnTo>
                  <a:pt x="3" y="11"/>
                </a:lnTo>
                <a:lnTo>
                  <a:pt x="0" y="13"/>
                </a:lnTo>
              </a:path>
            </a:pathLst>
          </a:custGeom>
          <a:noFill/>
          <a:ln w="0">
            <a:solidFill>
              <a:srgbClr val="000000"/>
            </a:solidFill>
            <a:prstDash val="solid"/>
            <a:round/>
            <a:headEnd/>
            <a:tailEnd/>
          </a:ln>
        </p:spPr>
        <p:txBody>
          <a:bodyPr/>
          <a:lstStyle/>
          <a:p>
            <a:endParaRPr lang="en-GB"/>
          </a:p>
        </p:txBody>
      </p:sp>
      <p:sp>
        <p:nvSpPr>
          <p:cNvPr id="191" name="Freeform 2586"/>
          <p:cNvSpPr>
            <a:spLocks/>
          </p:cNvSpPr>
          <p:nvPr>
            <p:custDataLst>
              <p:tags r:id="rId182"/>
            </p:custDataLst>
          </p:nvPr>
        </p:nvSpPr>
        <p:spPr bwMode="auto">
          <a:xfrm>
            <a:off x="4995876" y="2627860"/>
            <a:ext cx="19371" cy="25182"/>
          </a:xfrm>
          <a:custGeom>
            <a:avLst/>
            <a:gdLst/>
            <a:ahLst/>
            <a:cxnLst>
              <a:cxn ang="0">
                <a:pos x="20" y="0"/>
              </a:cxn>
              <a:cxn ang="0">
                <a:pos x="10" y="13"/>
              </a:cxn>
              <a:cxn ang="0">
                <a:pos x="4" y="21"/>
              </a:cxn>
              <a:cxn ang="0">
                <a:pos x="0" y="26"/>
              </a:cxn>
            </a:cxnLst>
            <a:rect l="0" t="0" r="r" b="b"/>
            <a:pathLst>
              <a:path w="20" h="26">
                <a:moveTo>
                  <a:pt x="20" y="0"/>
                </a:moveTo>
                <a:lnTo>
                  <a:pt x="10" y="13"/>
                </a:lnTo>
                <a:lnTo>
                  <a:pt x="4" y="21"/>
                </a:lnTo>
                <a:lnTo>
                  <a:pt x="0" y="26"/>
                </a:lnTo>
              </a:path>
            </a:pathLst>
          </a:custGeom>
          <a:noFill/>
          <a:ln w="0">
            <a:solidFill>
              <a:srgbClr val="000000"/>
            </a:solidFill>
            <a:prstDash val="solid"/>
            <a:round/>
            <a:headEnd/>
            <a:tailEnd/>
          </a:ln>
        </p:spPr>
        <p:txBody>
          <a:bodyPr/>
          <a:lstStyle/>
          <a:p>
            <a:endParaRPr lang="en-GB"/>
          </a:p>
        </p:txBody>
      </p:sp>
      <p:sp>
        <p:nvSpPr>
          <p:cNvPr id="192" name="Freeform 2587"/>
          <p:cNvSpPr>
            <a:spLocks/>
          </p:cNvSpPr>
          <p:nvPr>
            <p:custDataLst>
              <p:tags r:id="rId183"/>
            </p:custDataLst>
          </p:nvPr>
        </p:nvSpPr>
        <p:spPr bwMode="auto">
          <a:xfrm>
            <a:off x="4982316" y="2653042"/>
            <a:ext cx="13559" cy="21309"/>
          </a:xfrm>
          <a:custGeom>
            <a:avLst/>
            <a:gdLst/>
            <a:ahLst/>
            <a:cxnLst>
              <a:cxn ang="0">
                <a:pos x="14" y="0"/>
              </a:cxn>
              <a:cxn ang="0">
                <a:pos x="10" y="7"/>
              </a:cxn>
              <a:cxn ang="0">
                <a:pos x="0" y="23"/>
              </a:cxn>
            </a:cxnLst>
            <a:rect l="0" t="0" r="r" b="b"/>
            <a:pathLst>
              <a:path w="14" h="23">
                <a:moveTo>
                  <a:pt x="14" y="0"/>
                </a:moveTo>
                <a:lnTo>
                  <a:pt x="10" y="7"/>
                </a:lnTo>
                <a:lnTo>
                  <a:pt x="0" y="23"/>
                </a:lnTo>
              </a:path>
            </a:pathLst>
          </a:custGeom>
          <a:noFill/>
          <a:ln w="0">
            <a:solidFill>
              <a:srgbClr val="000000"/>
            </a:solidFill>
            <a:prstDash val="solid"/>
            <a:round/>
            <a:headEnd/>
            <a:tailEnd/>
          </a:ln>
        </p:spPr>
        <p:txBody>
          <a:bodyPr/>
          <a:lstStyle/>
          <a:p>
            <a:endParaRPr lang="en-GB"/>
          </a:p>
        </p:txBody>
      </p:sp>
      <p:sp>
        <p:nvSpPr>
          <p:cNvPr id="193" name="Line 2588"/>
          <p:cNvSpPr>
            <a:spLocks noChangeShapeType="1"/>
          </p:cNvSpPr>
          <p:nvPr>
            <p:custDataLst>
              <p:tags r:id="rId184"/>
            </p:custDataLst>
          </p:nvPr>
        </p:nvSpPr>
        <p:spPr bwMode="auto">
          <a:xfrm flipH="1">
            <a:off x="4974568" y="2674352"/>
            <a:ext cx="7749" cy="11623"/>
          </a:xfrm>
          <a:prstGeom prst="line">
            <a:avLst/>
          </a:prstGeom>
          <a:noFill/>
          <a:ln w="0">
            <a:solidFill>
              <a:srgbClr val="000000"/>
            </a:solidFill>
            <a:round/>
            <a:headEnd/>
            <a:tailEnd/>
          </a:ln>
        </p:spPr>
        <p:txBody>
          <a:bodyPr/>
          <a:lstStyle/>
          <a:p>
            <a:endParaRPr lang="en-GB"/>
          </a:p>
        </p:txBody>
      </p:sp>
      <p:sp>
        <p:nvSpPr>
          <p:cNvPr id="194" name="Line 2589"/>
          <p:cNvSpPr>
            <a:spLocks noChangeShapeType="1"/>
          </p:cNvSpPr>
          <p:nvPr>
            <p:custDataLst>
              <p:tags r:id="rId185"/>
            </p:custDataLst>
          </p:nvPr>
        </p:nvSpPr>
        <p:spPr bwMode="auto">
          <a:xfrm flipH="1">
            <a:off x="4945510" y="2713094"/>
            <a:ext cx="7749" cy="9685"/>
          </a:xfrm>
          <a:prstGeom prst="line">
            <a:avLst/>
          </a:prstGeom>
          <a:noFill/>
          <a:ln w="0">
            <a:solidFill>
              <a:srgbClr val="000000"/>
            </a:solidFill>
            <a:round/>
            <a:headEnd/>
            <a:tailEnd/>
          </a:ln>
        </p:spPr>
        <p:txBody>
          <a:bodyPr/>
          <a:lstStyle/>
          <a:p>
            <a:endParaRPr lang="en-GB"/>
          </a:p>
        </p:txBody>
      </p:sp>
      <p:sp>
        <p:nvSpPr>
          <p:cNvPr id="195" name="Freeform 2590"/>
          <p:cNvSpPr>
            <a:spLocks/>
          </p:cNvSpPr>
          <p:nvPr>
            <p:custDataLst>
              <p:tags r:id="rId186"/>
            </p:custDataLst>
          </p:nvPr>
        </p:nvSpPr>
        <p:spPr bwMode="auto">
          <a:xfrm>
            <a:off x="4926139" y="2724717"/>
            <a:ext cx="17435" cy="23246"/>
          </a:xfrm>
          <a:custGeom>
            <a:avLst/>
            <a:gdLst/>
            <a:ahLst/>
            <a:cxnLst>
              <a:cxn ang="0">
                <a:pos x="18" y="0"/>
              </a:cxn>
              <a:cxn ang="0">
                <a:pos x="14" y="4"/>
              </a:cxn>
              <a:cxn ang="0">
                <a:pos x="1" y="22"/>
              </a:cxn>
              <a:cxn ang="0">
                <a:pos x="0" y="23"/>
              </a:cxn>
            </a:cxnLst>
            <a:rect l="0" t="0" r="r" b="b"/>
            <a:pathLst>
              <a:path w="18" h="23">
                <a:moveTo>
                  <a:pt x="18" y="0"/>
                </a:moveTo>
                <a:lnTo>
                  <a:pt x="14" y="4"/>
                </a:lnTo>
                <a:lnTo>
                  <a:pt x="1" y="22"/>
                </a:lnTo>
                <a:lnTo>
                  <a:pt x="0" y="23"/>
                </a:lnTo>
              </a:path>
            </a:pathLst>
          </a:custGeom>
          <a:noFill/>
          <a:ln w="0">
            <a:solidFill>
              <a:srgbClr val="000000"/>
            </a:solidFill>
            <a:prstDash val="solid"/>
            <a:round/>
            <a:headEnd/>
            <a:tailEnd/>
          </a:ln>
        </p:spPr>
        <p:txBody>
          <a:bodyPr/>
          <a:lstStyle/>
          <a:p>
            <a:endParaRPr lang="en-GB"/>
          </a:p>
        </p:txBody>
      </p:sp>
      <p:sp>
        <p:nvSpPr>
          <p:cNvPr id="196" name="Line 2591"/>
          <p:cNvSpPr>
            <a:spLocks noChangeShapeType="1"/>
          </p:cNvSpPr>
          <p:nvPr>
            <p:custDataLst>
              <p:tags r:id="rId187"/>
            </p:custDataLst>
          </p:nvPr>
        </p:nvSpPr>
        <p:spPr bwMode="auto">
          <a:xfrm flipH="1">
            <a:off x="4908705" y="2763460"/>
            <a:ext cx="3874" cy="3874"/>
          </a:xfrm>
          <a:prstGeom prst="line">
            <a:avLst/>
          </a:prstGeom>
          <a:noFill/>
          <a:ln w="0">
            <a:solidFill>
              <a:srgbClr val="000000"/>
            </a:solidFill>
            <a:round/>
            <a:headEnd/>
            <a:tailEnd/>
          </a:ln>
        </p:spPr>
        <p:txBody>
          <a:bodyPr/>
          <a:lstStyle/>
          <a:p>
            <a:endParaRPr lang="en-GB"/>
          </a:p>
        </p:txBody>
      </p:sp>
      <p:sp>
        <p:nvSpPr>
          <p:cNvPr id="197" name="Freeform 2592"/>
          <p:cNvSpPr>
            <a:spLocks/>
          </p:cNvSpPr>
          <p:nvPr>
            <p:custDataLst>
              <p:tags r:id="rId188"/>
            </p:custDataLst>
          </p:nvPr>
        </p:nvSpPr>
        <p:spPr bwMode="auto">
          <a:xfrm>
            <a:off x="4864150" y="2778957"/>
            <a:ext cx="34868" cy="23246"/>
          </a:xfrm>
          <a:custGeom>
            <a:avLst/>
            <a:gdLst/>
            <a:ahLst/>
            <a:cxnLst>
              <a:cxn ang="0">
                <a:pos x="35" y="0"/>
              </a:cxn>
              <a:cxn ang="0">
                <a:pos x="32" y="4"/>
              </a:cxn>
              <a:cxn ang="0">
                <a:pos x="29" y="7"/>
              </a:cxn>
              <a:cxn ang="0">
                <a:pos x="10" y="19"/>
              </a:cxn>
              <a:cxn ang="0">
                <a:pos x="0" y="24"/>
              </a:cxn>
            </a:cxnLst>
            <a:rect l="0" t="0" r="r" b="b"/>
            <a:pathLst>
              <a:path w="35" h="24">
                <a:moveTo>
                  <a:pt x="35" y="0"/>
                </a:moveTo>
                <a:lnTo>
                  <a:pt x="32" y="4"/>
                </a:lnTo>
                <a:lnTo>
                  <a:pt x="29" y="7"/>
                </a:lnTo>
                <a:lnTo>
                  <a:pt x="10" y="19"/>
                </a:lnTo>
                <a:lnTo>
                  <a:pt x="0" y="24"/>
                </a:lnTo>
              </a:path>
            </a:pathLst>
          </a:custGeom>
          <a:noFill/>
          <a:ln w="0">
            <a:solidFill>
              <a:srgbClr val="000000"/>
            </a:solidFill>
            <a:prstDash val="solid"/>
            <a:round/>
            <a:headEnd/>
            <a:tailEnd/>
          </a:ln>
        </p:spPr>
        <p:txBody>
          <a:bodyPr/>
          <a:lstStyle/>
          <a:p>
            <a:endParaRPr lang="en-GB"/>
          </a:p>
        </p:txBody>
      </p:sp>
      <p:sp>
        <p:nvSpPr>
          <p:cNvPr id="198" name="Freeform 2593"/>
          <p:cNvSpPr>
            <a:spLocks/>
          </p:cNvSpPr>
          <p:nvPr>
            <p:custDataLst>
              <p:tags r:id="rId189"/>
            </p:custDataLst>
          </p:nvPr>
        </p:nvSpPr>
        <p:spPr bwMode="auto">
          <a:xfrm>
            <a:off x="4577454" y="2802203"/>
            <a:ext cx="286696" cy="114290"/>
          </a:xfrm>
          <a:custGeom>
            <a:avLst/>
            <a:gdLst/>
            <a:ahLst/>
            <a:cxnLst>
              <a:cxn ang="0">
                <a:pos x="297" y="0"/>
              </a:cxn>
              <a:cxn ang="0">
                <a:pos x="280" y="11"/>
              </a:cxn>
              <a:cxn ang="0">
                <a:pos x="243" y="28"/>
              </a:cxn>
              <a:cxn ang="0">
                <a:pos x="197" y="50"/>
              </a:cxn>
              <a:cxn ang="0">
                <a:pos x="191" y="52"/>
              </a:cxn>
              <a:cxn ang="0">
                <a:pos x="0" y="117"/>
              </a:cxn>
            </a:cxnLst>
            <a:rect l="0" t="0" r="r" b="b"/>
            <a:pathLst>
              <a:path w="297" h="117">
                <a:moveTo>
                  <a:pt x="297" y="0"/>
                </a:moveTo>
                <a:lnTo>
                  <a:pt x="280" y="11"/>
                </a:lnTo>
                <a:lnTo>
                  <a:pt x="243" y="28"/>
                </a:lnTo>
                <a:lnTo>
                  <a:pt x="197" y="50"/>
                </a:lnTo>
                <a:lnTo>
                  <a:pt x="191" y="52"/>
                </a:lnTo>
                <a:lnTo>
                  <a:pt x="0" y="117"/>
                </a:lnTo>
              </a:path>
            </a:pathLst>
          </a:custGeom>
          <a:noFill/>
          <a:ln w="0">
            <a:solidFill>
              <a:srgbClr val="000000"/>
            </a:solidFill>
            <a:prstDash val="solid"/>
            <a:round/>
            <a:headEnd/>
            <a:tailEnd/>
          </a:ln>
        </p:spPr>
        <p:txBody>
          <a:bodyPr/>
          <a:lstStyle/>
          <a:p>
            <a:endParaRPr lang="en-GB"/>
          </a:p>
        </p:txBody>
      </p:sp>
      <p:sp>
        <p:nvSpPr>
          <p:cNvPr id="199" name="Freeform 2594"/>
          <p:cNvSpPr>
            <a:spLocks/>
          </p:cNvSpPr>
          <p:nvPr>
            <p:custDataLst>
              <p:tags r:id="rId190"/>
            </p:custDataLst>
          </p:nvPr>
        </p:nvSpPr>
        <p:spPr bwMode="auto">
          <a:xfrm>
            <a:off x="5592514" y="2711157"/>
            <a:ext cx="389365" cy="15497"/>
          </a:xfrm>
          <a:custGeom>
            <a:avLst/>
            <a:gdLst/>
            <a:ahLst/>
            <a:cxnLst>
              <a:cxn ang="0">
                <a:pos x="402" y="6"/>
              </a:cxn>
              <a:cxn ang="0">
                <a:pos x="400" y="6"/>
              </a:cxn>
              <a:cxn ang="0">
                <a:pos x="394" y="6"/>
              </a:cxn>
              <a:cxn ang="0">
                <a:pos x="384" y="8"/>
              </a:cxn>
              <a:cxn ang="0">
                <a:pos x="382" y="8"/>
              </a:cxn>
              <a:cxn ang="0">
                <a:pos x="379" y="10"/>
              </a:cxn>
              <a:cxn ang="0">
                <a:pos x="375" y="11"/>
              </a:cxn>
              <a:cxn ang="0">
                <a:pos x="370" y="11"/>
              </a:cxn>
              <a:cxn ang="0">
                <a:pos x="365" y="12"/>
              </a:cxn>
              <a:cxn ang="0">
                <a:pos x="363" y="12"/>
              </a:cxn>
              <a:cxn ang="0">
                <a:pos x="346" y="12"/>
              </a:cxn>
              <a:cxn ang="0">
                <a:pos x="343" y="12"/>
              </a:cxn>
              <a:cxn ang="0">
                <a:pos x="335" y="11"/>
              </a:cxn>
              <a:cxn ang="0">
                <a:pos x="328" y="11"/>
              </a:cxn>
              <a:cxn ang="0">
                <a:pos x="322" y="11"/>
              </a:cxn>
              <a:cxn ang="0">
                <a:pos x="314" y="11"/>
              </a:cxn>
              <a:cxn ang="0">
                <a:pos x="304" y="10"/>
              </a:cxn>
              <a:cxn ang="0">
                <a:pos x="300" y="8"/>
              </a:cxn>
              <a:cxn ang="0">
                <a:pos x="293" y="8"/>
              </a:cxn>
              <a:cxn ang="0">
                <a:pos x="278" y="6"/>
              </a:cxn>
              <a:cxn ang="0">
                <a:pos x="274" y="6"/>
              </a:cxn>
              <a:cxn ang="0">
                <a:pos x="265" y="5"/>
              </a:cxn>
              <a:cxn ang="0">
                <a:pos x="263" y="4"/>
              </a:cxn>
              <a:cxn ang="0">
                <a:pos x="258" y="4"/>
              </a:cxn>
              <a:cxn ang="0">
                <a:pos x="252" y="1"/>
              </a:cxn>
              <a:cxn ang="0">
                <a:pos x="250" y="1"/>
              </a:cxn>
              <a:cxn ang="0">
                <a:pos x="246" y="1"/>
              </a:cxn>
              <a:cxn ang="0">
                <a:pos x="241" y="0"/>
              </a:cxn>
              <a:cxn ang="0">
                <a:pos x="235" y="1"/>
              </a:cxn>
              <a:cxn ang="0">
                <a:pos x="230" y="2"/>
              </a:cxn>
              <a:cxn ang="0">
                <a:pos x="226" y="2"/>
              </a:cxn>
              <a:cxn ang="0">
                <a:pos x="222" y="2"/>
              </a:cxn>
              <a:cxn ang="0">
                <a:pos x="219" y="2"/>
              </a:cxn>
              <a:cxn ang="0">
                <a:pos x="214" y="4"/>
              </a:cxn>
              <a:cxn ang="0">
                <a:pos x="204" y="5"/>
              </a:cxn>
              <a:cxn ang="0">
                <a:pos x="200" y="5"/>
              </a:cxn>
              <a:cxn ang="0">
                <a:pos x="190" y="5"/>
              </a:cxn>
              <a:cxn ang="0">
                <a:pos x="186" y="6"/>
              </a:cxn>
              <a:cxn ang="0">
                <a:pos x="180" y="8"/>
              </a:cxn>
              <a:cxn ang="0">
                <a:pos x="176" y="8"/>
              </a:cxn>
              <a:cxn ang="0">
                <a:pos x="173" y="10"/>
              </a:cxn>
              <a:cxn ang="0">
                <a:pos x="167" y="12"/>
              </a:cxn>
              <a:cxn ang="0">
                <a:pos x="160" y="13"/>
              </a:cxn>
              <a:cxn ang="0">
                <a:pos x="151" y="15"/>
              </a:cxn>
              <a:cxn ang="0">
                <a:pos x="147" y="14"/>
              </a:cxn>
              <a:cxn ang="0">
                <a:pos x="140" y="14"/>
              </a:cxn>
              <a:cxn ang="0">
                <a:pos x="134" y="14"/>
              </a:cxn>
              <a:cxn ang="0">
                <a:pos x="105" y="11"/>
              </a:cxn>
              <a:cxn ang="0">
                <a:pos x="78" y="12"/>
              </a:cxn>
              <a:cxn ang="0">
                <a:pos x="30" y="7"/>
              </a:cxn>
              <a:cxn ang="0">
                <a:pos x="0" y="3"/>
              </a:cxn>
            </a:cxnLst>
            <a:rect l="0" t="0" r="r" b="b"/>
            <a:pathLst>
              <a:path w="402" h="15">
                <a:moveTo>
                  <a:pt x="402" y="6"/>
                </a:moveTo>
                <a:lnTo>
                  <a:pt x="400" y="6"/>
                </a:lnTo>
                <a:lnTo>
                  <a:pt x="394" y="6"/>
                </a:lnTo>
                <a:lnTo>
                  <a:pt x="384" y="8"/>
                </a:lnTo>
                <a:lnTo>
                  <a:pt x="382" y="8"/>
                </a:lnTo>
                <a:lnTo>
                  <a:pt x="379" y="10"/>
                </a:lnTo>
                <a:lnTo>
                  <a:pt x="375" y="11"/>
                </a:lnTo>
                <a:lnTo>
                  <a:pt x="370" y="11"/>
                </a:lnTo>
                <a:lnTo>
                  <a:pt x="365" y="12"/>
                </a:lnTo>
                <a:lnTo>
                  <a:pt x="363" y="12"/>
                </a:lnTo>
                <a:lnTo>
                  <a:pt x="346" y="12"/>
                </a:lnTo>
                <a:lnTo>
                  <a:pt x="343" y="12"/>
                </a:lnTo>
                <a:lnTo>
                  <a:pt x="335" y="11"/>
                </a:lnTo>
                <a:lnTo>
                  <a:pt x="328" y="11"/>
                </a:lnTo>
                <a:lnTo>
                  <a:pt x="322" y="11"/>
                </a:lnTo>
                <a:lnTo>
                  <a:pt x="314" y="11"/>
                </a:lnTo>
                <a:lnTo>
                  <a:pt x="304" y="10"/>
                </a:lnTo>
                <a:lnTo>
                  <a:pt x="300" y="8"/>
                </a:lnTo>
                <a:lnTo>
                  <a:pt x="293" y="8"/>
                </a:lnTo>
                <a:lnTo>
                  <a:pt x="278" y="6"/>
                </a:lnTo>
                <a:lnTo>
                  <a:pt x="274" y="6"/>
                </a:lnTo>
                <a:lnTo>
                  <a:pt x="265" y="5"/>
                </a:lnTo>
                <a:lnTo>
                  <a:pt x="263" y="4"/>
                </a:lnTo>
                <a:lnTo>
                  <a:pt x="258" y="4"/>
                </a:lnTo>
                <a:lnTo>
                  <a:pt x="252" y="1"/>
                </a:lnTo>
                <a:lnTo>
                  <a:pt x="250" y="1"/>
                </a:lnTo>
                <a:lnTo>
                  <a:pt x="246" y="1"/>
                </a:lnTo>
                <a:lnTo>
                  <a:pt x="241" y="0"/>
                </a:lnTo>
                <a:lnTo>
                  <a:pt x="235" y="1"/>
                </a:lnTo>
                <a:lnTo>
                  <a:pt x="230" y="2"/>
                </a:lnTo>
                <a:lnTo>
                  <a:pt x="226" y="2"/>
                </a:lnTo>
                <a:lnTo>
                  <a:pt x="222" y="2"/>
                </a:lnTo>
                <a:lnTo>
                  <a:pt x="219" y="2"/>
                </a:lnTo>
                <a:lnTo>
                  <a:pt x="214" y="4"/>
                </a:lnTo>
                <a:lnTo>
                  <a:pt x="204" y="5"/>
                </a:lnTo>
                <a:lnTo>
                  <a:pt x="200" y="5"/>
                </a:lnTo>
                <a:lnTo>
                  <a:pt x="190" y="5"/>
                </a:lnTo>
                <a:lnTo>
                  <a:pt x="186" y="6"/>
                </a:lnTo>
                <a:lnTo>
                  <a:pt x="180" y="8"/>
                </a:lnTo>
                <a:lnTo>
                  <a:pt x="176" y="8"/>
                </a:lnTo>
                <a:lnTo>
                  <a:pt x="173" y="10"/>
                </a:lnTo>
                <a:lnTo>
                  <a:pt x="167" y="12"/>
                </a:lnTo>
                <a:lnTo>
                  <a:pt x="160" y="13"/>
                </a:lnTo>
                <a:lnTo>
                  <a:pt x="151" y="15"/>
                </a:lnTo>
                <a:lnTo>
                  <a:pt x="147" y="14"/>
                </a:lnTo>
                <a:lnTo>
                  <a:pt x="140" y="14"/>
                </a:lnTo>
                <a:lnTo>
                  <a:pt x="134" y="14"/>
                </a:lnTo>
                <a:lnTo>
                  <a:pt x="105" y="11"/>
                </a:lnTo>
                <a:lnTo>
                  <a:pt x="78" y="12"/>
                </a:lnTo>
                <a:lnTo>
                  <a:pt x="30" y="7"/>
                </a:lnTo>
                <a:lnTo>
                  <a:pt x="0" y="3"/>
                </a:lnTo>
              </a:path>
            </a:pathLst>
          </a:custGeom>
          <a:noFill/>
          <a:ln w="0">
            <a:solidFill>
              <a:srgbClr val="000000"/>
            </a:solidFill>
            <a:prstDash val="solid"/>
            <a:round/>
            <a:headEnd/>
            <a:tailEnd/>
          </a:ln>
        </p:spPr>
        <p:txBody>
          <a:bodyPr/>
          <a:lstStyle/>
          <a:p>
            <a:endParaRPr lang="en-GB"/>
          </a:p>
        </p:txBody>
      </p:sp>
      <p:sp>
        <p:nvSpPr>
          <p:cNvPr id="200" name="Freeform 2595"/>
          <p:cNvSpPr>
            <a:spLocks/>
          </p:cNvSpPr>
          <p:nvPr>
            <p:custDataLst>
              <p:tags r:id="rId191"/>
            </p:custDataLst>
          </p:nvPr>
        </p:nvSpPr>
        <p:spPr bwMode="auto">
          <a:xfrm>
            <a:off x="5557645" y="2635609"/>
            <a:ext cx="267325" cy="23246"/>
          </a:xfrm>
          <a:custGeom>
            <a:avLst/>
            <a:gdLst/>
            <a:ahLst/>
            <a:cxnLst>
              <a:cxn ang="0">
                <a:pos x="274" y="9"/>
              </a:cxn>
              <a:cxn ang="0">
                <a:pos x="257" y="11"/>
              </a:cxn>
              <a:cxn ang="0">
                <a:pos x="252" y="11"/>
              </a:cxn>
              <a:cxn ang="0">
                <a:pos x="249" y="12"/>
              </a:cxn>
              <a:cxn ang="0">
                <a:pos x="246" y="13"/>
              </a:cxn>
              <a:cxn ang="0">
                <a:pos x="239" y="14"/>
              </a:cxn>
              <a:cxn ang="0">
                <a:pos x="236" y="14"/>
              </a:cxn>
              <a:cxn ang="0">
                <a:pos x="224" y="13"/>
              </a:cxn>
              <a:cxn ang="0">
                <a:pos x="217" y="16"/>
              </a:cxn>
              <a:cxn ang="0">
                <a:pos x="212" y="17"/>
              </a:cxn>
              <a:cxn ang="0">
                <a:pos x="210" y="17"/>
              </a:cxn>
              <a:cxn ang="0">
                <a:pos x="207" y="18"/>
              </a:cxn>
              <a:cxn ang="0">
                <a:pos x="204" y="18"/>
              </a:cxn>
              <a:cxn ang="0">
                <a:pos x="198" y="20"/>
              </a:cxn>
              <a:cxn ang="0">
                <a:pos x="193" y="23"/>
              </a:cxn>
              <a:cxn ang="0">
                <a:pos x="186" y="23"/>
              </a:cxn>
              <a:cxn ang="0">
                <a:pos x="184" y="23"/>
              </a:cxn>
              <a:cxn ang="0">
                <a:pos x="176" y="23"/>
              </a:cxn>
              <a:cxn ang="0">
                <a:pos x="170" y="23"/>
              </a:cxn>
              <a:cxn ang="0">
                <a:pos x="165" y="23"/>
              </a:cxn>
              <a:cxn ang="0">
                <a:pos x="156" y="23"/>
              </a:cxn>
              <a:cxn ang="0">
                <a:pos x="145" y="23"/>
              </a:cxn>
              <a:cxn ang="0">
                <a:pos x="133" y="23"/>
              </a:cxn>
              <a:cxn ang="0">
                <a:pos x="124" y="24"/>
              </a:cxn>
              <a:cxn ang="0">
                <a:pos x="109" y="23"/>
              </a:cxn>
              <a:cxn ang="0">
                <a:pos x="98" y="21"/>
              </a:cxn>
              <a:cxn ang="0">
                <a:pos x="93" y="20"/>
              </a:cxn>
              <a:cxn ang="0">
                <a:pos x="89" y="20"/>
              </a:cxn>
              <a:cxn ang="0">
                <a:pos x="83" y="19"/>
              </a:cxn>
              <a:cxn ang="0">
                <a:pos x="80" y="19"/>
              </a:cxn>
              <a:cxn ang="0">
                <a:pos x="77" y="19"/>
              </a:cxn>
              <a:cxn ang="0">
                <a:pos x="68" y="17"/>
              </a:cxn>
              <a:cxn ang="0">
                <a:pos x="64" y="16"/>
              </a:cxn>
              <a:cxn ang="0">
                <a:pos x="61" y="15"/>
              </a:cxn>
              <a:cxn ang="0">
                <a:pos x="53" y="15"/>
              </a:cxn>
              <a:cxn ang="0">
                <a:pos x="46" y="13"/>
              </a:cxn>
              <a:cxn ang="0">
                <a:pos x="28" y="6"/>
              </a:cxn>
              <a:cxn ang="0">
                <a:pos x="0" y="0"/>
              </a:cxn>
            </a:cxnLst>
            <a:rect l="0" t="0" r="r" b="b"/>
            <a:pathLst>
              <a:path w="274" h="24">
                <a:moveTo>
                  <a:pt x="274" y="9"/>
                </a:moveTo>
                <a:lnTo>
                  <a:pt x="257" y="11"/>
                </a:lnTo>
                <a:lnTo>
                  <a:pt x="252" y="11"/>
                </a:lnTo>
                <a:lnTo>
                  <a:pt x="249" y="12"/>
                </a:lnTo>
                <a:lnTo>
                  <a:pt x="246" y="13"/>
                </a:lnTo>
                <a:lnTo>
                  <a:pt x="239" y="14"/>
                </a:lnTo>
                <a:lnTo>
                  <a:pt x="236" y="14"/>
                </a:lnTo>
                <a:lnTo>
                  <a:pt x="224" y="13"/>
                </a:lnTo>
                <a:lnTo>
                  <a:pt x="217" y="16"/>
                </a:lnTo>
                <a:lnTo>
                  <a:pt x="212" y="17"/>
                </a:lnTo>
                <a:lnTo>
                  <a:pt x="210" y="17"/>
                </a:lnTo>
                <a:lnTo>
                  <a:pt x="207" y="18"/>
                </a:lnTo>
                <a:lnTo>
                  <a:pt x="204" y="18"/>
                </a:lnTo>
                <a:lnTo>
                  <a:pt x="198" y="20"/>
                </a:lnTo>
                <a:lnTo>
                  <a:pt x="193" y="23"/>
                </a:lnTo>
                <a:lnTo>
                  <a:pt x="186" y="23"/>
                </a:lnTo>
                <a:lnTo>
                  <a:pt x="184" y="23"/>
                </a:lnTo>
                <a:lnTo>
                  <a:pt x="176" y="23"/>
                </a:lnTo>
                <a:lnTo>
                  <a:pt x="170" y="23"/>
                </a:lnTo>
                <a:lnTo>
                  <a:pt x="165" y="23"/>
                </a:lnTo>
                <a:lnTo>
                  <a:pt x="156" y="23"/>
                </a:lnTo>
                <a:lnTo>
                  <a:pt x="145" y="23"/>
                </a:lnTo>
                <a:lnTo>
                  <a:pt x="133" y="23"/>
                </a:lnTo>
                <a:lnTo>
                  <a:pt x="124" y="24"/>
                </a:lnTo>
                <a:lnTo>
                  <a:pt x="109" y="23"/>
                </a:lnTo>
                <a:lnTo>
                  <a:pt x="98" y="21"/>
                </a:lnTo>
                <a:lnTo>
                  <a:pt x="93" y="20"/>
                </a:lnTo>
                <a:lnTo>
                  <a:pt x="89" y="20"/>
                </a:lnTo>
                <a:lnTo>
                  <a:pt x="83" y="19"/>
                </a:lnTo>
                <a:lnTo>
                  <a:pt x="80" y="19"/>
                </a:lnTo>
                <a:lnTo>
                  <a:pt x="77" y="19"/>
                </a:lnTo>
                <a:lnTo>
                  <a:pt x="68" y="17"/>
                </a:lnTo>
                <a:lnTo>
                  <a:pt x="64" y="16"/>
                </a:lnTo>
                <a:lnTo>
                  <a:pt x="61" y="15"/>
                </a:lnTo>
                <a:lnTo>
                  <a:pt x="53" y="15"/>
                </a:lnTo>
                <a:lnTo>
                  <a:pt x="46" y="13"/>
                </a:lnTo>
                <a:lnTo>
                  <a:pt x="28" y="6"/>
                </a:lnTo>
                <a:lnTo>
                  <a:pt x="0" y="0"/>
                </a:lnTo>
              </a:path>
            </a:pathLst>
          </a:custGeom>
          <a:noFill/>
          <a:ln w="0">
            <a:solidFill>
              <a:srgbClr val="000000"/>
            </a:solidFill>
            <a:prstDash val="solid"/>
            <a:round/>
            <a:headEnd/>
            <a:tailEnd/>
          </a:ln>
        </p:spPr>
        <p:txBody>
          <a:bodyPr/>
          <a:lstStyle/>
          <a:p>
            <a:endParaRPr lang="en-GB"/>
          </a:p>
        </p:txBody>
      </p:sp>
      <p:sp>
        <p:nvSpPr>
          <p:cNvPr id="201" name="Freeform 2596"/>
          <p:cNvSpPr>
            <a:spLocks/>
          </p:cNvSpPr>
          <p:nvPr>
            <p:custDataLst>
              <p:tags r:id="rId192"/>
            </p:custDataLst>
          </p:nvPr>
        </p:nvSpPr>
        <p:spPr bwMode="auto">
          <a:xfrm>
            <a:off x="5826908" y="2647232"/>
            <a:ext cx="178217" cy="11623"/>
          </a:xfrm>
          <a:custGeom>
            <a:avLst/>
            <a:gdLst/>
            <a:ahLst/>
            <a:cxnLst>
              <a:cxn ang="0">
                <a:pos x="0" y="0"/>
              </a:cxn>
              <a:cxn ang="0">
                <a:pos x="5" y="0"/>
              </a:cxn>
              <a:cxn ang="0">
                <a:pos x="7" y="1"/>
              </a:cxn>
              <a:cxn ang="0">
                <a:pos x="11" y="1"/>
              </a:cxn>
              <a:cxn ang="0">
                <a:pos x="14" y="2"/>
              </a:cxn>
              <a:cxn ang="0">
                <a:pos x="21" y="4"/>
              </a:cxn>
              <a:cxn ang="0">
                <a:pos x="24" y="4"/>
              </a:cxn>
              <a:cxn ang="0">
                <a:pos x="27" y="5"/>
              </a:cxn>
              <a:cxn ang="0">
                <a:pos x="35" y="6"/>
              </a:cxn>
              <a:cxn ang="0">
                <a:pos x="38" y="6"/>
              </a:cxn>
              <a:cxn ang="0">
                <a:pos x="53" y="8"/>
              </a:cxn>
              <a:cxn ang="0">
                <a:pos x="60" y="8"/>
              </a:cxn>
              <a:cxn ang="0">
                <a:pos x="65" y="9"/>
              </a:cxn>
              <a:cxn ang="0">
                <a:pos x="74" y="11"/>
              </a:cxn>
              <a:cxn ang="0">
                <a:pos x="81" y="9"/>
              </a:cxn>
              <a:cxn ang="0">
                <a:pos x="88" y="11"/>
              </a:cxn>
              <a:cxn ang="0">
                <a:pos x="95" y="11"/>
              </a:cxn>
              <a:cxn ang="0">
                <a:pos x="103" y="12"/>
              </a:cxn>
              <a:cxn ang="0">
                <a:pos x="105" y="12"/>
              </a:cxn>
              <a:cxn ang="0">
                <a:pos x="121" y="12"/>
              </a:cxn>
              <a:cxn ang="0">
                <a:pos x="124" y="12"/>
              </a:cxn>
              <a:cxn ang="0">
                <a:pos x="127" y="11"/>
              </a:cxn>
              <a:cxn ang="0">
                <a:pos x="131" y="11"/>
              </a:cxn>
              <a:cxn ang="0">
                <a:pos x="136" y="9"/>
              </a:cxn>
              <a:cxn ang="0">
                <a:pos x="138" y="9"/>
              </a:cxn>
              <a:cxn ang="0">
                <a:pos x="140" y="8"/>
              </a:cxn>
              <a:cxn ang="0">
                <a:pos x="148" y="7"/>
              </a:cxn>
              <a:cxn ang="0">
                <a:pos x="151" y="6"/>
              </a:cxn>
              <a:cxn ang="0">
                <a:pos x="157" y="6"/>
              </a:cxn>
              <a:cxn ang="0">
                <a:pos x="163" y="5"/>
              </a:cxn>
              <a:cxn ang="0">
                <a:pos x="170" y="4"/>
              </a:cxn>
              <a:cxn ang="0">
                <a:pos x="183" y="2"/>
              </a:cxn>
            </a:cxnLst>
            <a:rect l="0" t="0" r="r" b="b"/>
            <a:pathLst>
              <a:path w="183" h="12">
                <a:moveTo>
                  <a:pt x="0" y="0"/>
                </a:moveTo>
                <a:lnTo>
                  <a:pt x="5" y="0"/>
                </a:lnTo>
                <a:lnTo>
                  <a:pt x="7" y="1"/>
                </a:lnTo>
                <a:lnTo>
                  <a:pt x="11" y="1"/>
                </a:lnTo>
                <a:lnTo>
                  <a:pt x="14" y="2"/>
                </a:lnTo>
                <a:lnTo>
                  <a:pt x="21" y="4"/>
                </a:lnTo>
                <a:lnTo>
                  <a:pt x="24" y="4"/>
                </a:lnTo>
                <a:lnTo>
                  <a:pt x="27" y="5"/>
                </a:lnTo>
                <a:lnTo>
                  <a:pt x="35" y="6"/>
                </a:lnTo>
                <a:lnTo>
                  <a:pt x="38" y="6"/>
                </a:lnTo>
                <a:lnTo>
                  <a:pt x="53" y="8"/>
                </a:lnTo>
                <a:lnTo>
                  <a:pt x="60" y="8"/>
                </a:lnTo>
                <a:lnTo>
                  <a:pt x="65" y="9"/>
                </a:lnTo>
                <a:lnTo>
                  <a:pt x="74" y="11"/>
                </a:lnTo>
                <a:lnTo>
                  <a:pt x="81" y="9"/>
                </a:lnTo>
                <a:lnTo>
                  <a:pt x="88" y="11"/>
                </a:lnTo>
                <a:lnTo>
                  <a:pt x="95" y="11"/>
                </a:lnTo>
                <a:lnTo>
                  <a:pt x="103" y="12"/>
                </a:lnTo>
                <a:lnTo>
                  <a:pt x="105" y="12"/>
                </a:lnTo>
                <a:lnTo>
                  <a:pt x="121" y="12"/>
                </a:lnTo>
                <a:lnTo>
                  <a:pt x="124" y="12"/>
                </a:lnTo>
                <a:lnTo>
                  <a:pt x="127" y="11"/>
                </a:lnTo>
                <a:lnTo>
                  <a:pt x="131" y="11"/>
                </a:lnTo>
                <a:lnTo>
                  <a:pt x="136" y="9"/>
                </a:lnTo>
                <a:lnTo>
                  <a:pt x="138" y="9"/>
                </a:lnTo>
                <a:lnTo>
                  <a:pt x="140" y="8"/>
                </a:lnTo>
                <a:lnTo>
                  <a:pt x="148" y="7"/>
                </a:lnTo>
                <a:lnTo>
                  <a:pt x="151" y="6"/>
                </a:lnTo>
                <a:lnTo>
                  <a:pt x="157" y="6"/>
                </a:lnTo>
                <a:lnTo>
                  <a:pt x="163" y="5"/>
                </a:lnTo>
                <a:lnTo>
                  <a:pt x="170" y="4"/>
                </a:lnTo>
                <a:lnTo>
                  <a:pt x="183" y="2"/>
                </a:lnTo>
              </a:path>
            </a:pathLst>
          </a:custGeom>
          <a:noFill/>
          <a:ln w="0">
            <a:solidFill>
              <a:srgbClr val="000000"/>
            </a:solidFill>
            <a:prstDash val="solid"/>
            <a:round/>
            <a:headEnd/>
            <a:tailEnd/>
          </a:ln>
        </p:spPr>
        <p:txBody>
          <a:bodyPr/>
          <a:lstStyle/>
          <a:p>
            <a:endParaRPr lang="en-GB"/>
          </a:p>
        </p:txBody>
      </p:sp>
      <p:sp>
        <p:nvSpPr>
          <p:cNvPr id="202" name="Freeform 2597"/>
          <p:cNvSpPr>
            <a:spLocks/>
          </p:cNvSpPr>
          <p:nvPr>
            <p:custDataLst>
              <p:tags r:id="rId193"/>
            </p:custDataLst>
          </p:nvPr>
        </p:nvSpPr>
        <p:spPr bwMode="auto">
          <a:xfrm>
            <a:off x="5991564" y="2709220"/>
            <a:ext cx="77485" cy="11623"/>
          </a:xfrm>
          <a:custGeom>
            <a:avLst/>
            <a:gdLst/>
            <a:ahLst/>
            <a:cxnLst>
              <a:cxn ang="0">
                <a:pos x="0" y="10"/>
              </a:cxn>
              <a:cxn ang="0">
                <a:pos x="4" y="10"/>
              </a:cxn>
              <a:cxn ang="0">
                <a:pos x="16" y="8"/>
              </a:cxn>
              <a:cxn ang="0">
                <a:pos x="39" y="5"/>
              </a:cxn>
              <a:cxn ang="0">
                <a:pos x="81" y="0"/>
              </a:cxn>
            </a:cxnLst>
            <a:rect l="0" t="0" r="r" b="b"/>
            <a:pathLst>
              <a:path w="81" h="10">
                <a:moveTo>
                  <a:pt x="0" y="10"/>
                </a:moveTo>
                <a:lnTo>
                  <a:pt x="4" y="10"/>
                </a:lnTo>
                <a:lnTo>
                  <a:pt x="16" y="8"/>
                </a:lnTo>
                <a:lnTo>
                  <a:pt x="39" y="5"/>
                </a:lnTo>
                <a:lnTo>
                  <a:pt x="81" y="0"/>
                </a:lnTo>
              </a:path>
            </a:pathLst>
          </a:custGeom>
          <a:noFill/>
          <a:ln w="0">
            <a:solidFill>
              <a:srgbClr val="000000"/>
            </a:solidFill>
            <a:prstDash val="solid"/>
            <a:round/>
            <a:headEnd/>
            <a:tailEnd/>
          </a:ln>
        </p:spPr>
        <p:txBody>
          <a:bodyPr/>
          <a:lstStyle/>
          <a:p>
            <a:endParaRPr lang="en-GB"/>
          </a:p>
        </p:txBody>
      </p:sp>
      <p:sp>
        <p:nvSpPr>
          <p:cNvPr id="203" name="Freeform 2598"/>
          <p:cNvSpPr>
            <a:spLocks/>
          </p:cNvSpPr>
          <p:nvPr>
            <p:custDataLst>
              <p:tags r:id="rId194"/>
            </p:custDataLst>
          </p:nvPr>
        </p:nvSpPr>
        <p:spPr bwMode="auto">
          <a:xfrm>
            <a:off x="6080672" y="2707282"/>
            <a:ext cx="153034" cy="13561"/>
          </a:xfrm>
          <a:custGeom>
            <a:avLst/>
            <a:gdLst/>
            <a:ahLst/>
            <a:cxnLst>
              <a:cxn ang="0">
                <a:pos x="0" y="14"/>
              </a:cxn>
              <a:cxn ang="0">
                <a:pos x="17" y="10"/>
              </a:cxn>
              <a:cxn ang="0">
                <a:pos x="33" y="8"/>
              </a:cxn>
              <a:cxn ang="0">
                <a:pos x="71" y="7"/>
              </a:cxn>
              <a:cxn ang="0">
                <a:pos x="93" y="7"/>
              </a:cxn>
              <a:cxn ang="0">
                <a:pos x="116" y="9"/>
              </a:cxn>
              <a:cxn ang="0">
                <a:pos x="152" y="1"/>
              </a:cxn>
              <a:cxn ang="0">
                <a:pos x="158" y="0"/>
              </a:cxn>
            </a:cxnLst>
            <a:rect l="0" t="0" r="r" b="b"/>
            <a:pathLst>
              <a:path w="158" h="14">
                <a:moveTo>
                  <a:pt x="0" y="14"/>
                </a:moveTo>
                <a:lnTo>
                  <a:pt x="17" y="10"/>
                </a:lnTo>
                <a:lnTo>
                  <a:pt x="33" y="8"/>
                </a:lnTo>
                <a:lnTo>
                  <a:pt x="71" y="7"/>
                </a:lnTo>
                <a:lnTo>
                  <a:pt x="93" y="7"/>
                </a:lnTo>
                <a:lnTo>
                  <a:pt x="116" y="9"/>
                </a:lnTo>
                <a:lnTo>
                  <a:pt x="152" y="1"/>
                </a:lnTo>
                <a:lnTo>
                  <a:pt x="158" y="0"/>
                </a:lnTo>
              </a:path>
            </a:pathLst>
          </a:custGeom>
          <a:noFill/>
          <a:ln w="0">
            <a:solidFill>
              <a:srgbClr val="000000"/>
            </a:solidFill>
            <a:prstDash val="solid"/>
            <a:round/>
            <a:headEnd/>
            <a:tailEnd/>
          </a:ln>
        </p:spPr>
        <p:txBody>
          <a:bodyPr/>
          <a:lstStyle/>
          <a:p>
            <a:endParaRPr lang="en-GB"/>
          </a:p>
        </p:txBody>
      </p:sp>
      <p:sp>
        <p:nvSpPr>
          <p:cNvPr id="204" name="Freeform 2599"/>
          <p:cNvSpPr>
            <a:spLocks/>
          </p:cNvSpPr>
          <p:nvPr>
            <p:custDataLst>
              <p:tags r:id="rId195"/>
            </p:custDataLst>
          </p:nvPr>
        </p:nvSpPr>
        <p:spPr bwMode="auto">
          <a:xfrm>
            <a:off x="6008999" y="2600740"/>
            <a:ext cx="342873" cy="58114"/>
          </a:xfrm>
          <a:custGeom>
            <a:avLst/>
            <a:gdLst/>
            <a:ahLst/>
            <a:cxnLst>
              <a:cxn ang="0">
                <a:pos x="0" y="59"/>
              </a:cxn>
              <a:cxn ang="0">
                <a:pos x="39" y="55"/>
              </a:cxn>
              <a:cxn ang="0">
                <a:pos x="75" y="53"/>
              </a:cxn>
              <a:cxn ang="0">
                <a:pos x="106" y="49"/>
              </a:cxn>
              <a:cxn ang="0">
                <a:pos x="145" y="48"/>
              </a:cxn>
              <a:cxn ang="0">
                <a:pos x="168" y="48"/>
              </a:cxn>
              <a:cxn ang="0">
                <a:pos x="188" y="50"/>
              </a:cxn>
              <a:cxn ang="0">
                <a:pos x="224" y="42"/>
              </a:cxn>
              <a:cxn ang="0">
                <a:pos x="250" y="35"/>
              </a:cxn>
              <a:cxn ang="0">
                <a:pos x="260" y="31"/>
              </a:cxn>
              <a:cxn ang="0">
                <a:pos x="289" y="29"/>
              </a:cxn>
              <a:cxn ang="0">
                <a:pos x="320" y="16"/>
              </a:cxn>
              <a:cxn ang="0">
                <a:pos x="349" y="2"/>
              </a:cxn>
              <a:cxn ang="0">
                <a:pos x="353" y="0"/>
              </a:cxn>
            </a:cxnLst>
            <a:rect l="0" t="0" r="r" b="b"/>
            <a:pathLst>
              <a:path w="353" h="59">
                <a:moveTo>
                  <a:pt x="0" y="59"/>
                </a:moveTo>
                <a:lnTo>
                  <a:pt x="39" y="55"/>
                </a:lnTo>
                <a:lnTo>
                  <a:pt x="75" y="53"/>
                </a:lnTo>
                <a:lnTo>
                  <a:pt x="106" y="49"/>
                </a:lnTo>
                <a:lnTo>
                  <a:pt x="145" y="48"/>
                </a:lnTo>
                <a:lnTo>
                  <a:pt x="168" y="48"/>
                </a:lnTo>
                <a:lnTo>
                  <a:pt x="188" y="50"/>
                </a:lnTo>
                <a:lnTo>
                  <a:pt x="224" y="42"/>
                </a:lnTo>
                <a:lnTo>
                  <a:pt x="250" y="35"/>
                </a:lnTo>
                <a:lnTo>
                  <a:pt x="260" y="31"/>
                </a:lnTo>
                <a:lnTo>
                  <a:pt x="289" y="29"/>
                </a:lnTo>
                <a:lnTo>
                  <a:pt x="320" y="16"/>
                </a:lnTo>
                <a:lnTo>
                  <a:pt x="349" y="2"/>
                </a:lnTo>
                <a:lnTo>
                  <a:pt x="353" y="0"/>
                </a:lnTo>
              </a:path>
            </a:pathLst>
          </a:custGeom>
          <a:noFill/>
          <a:ln w="0">
            <a:solidFill>
              <a:srgbClr val="000000"/>
            </a:solidFill>
            <a:prstDash val="solid"/>
            <a:round/>
            <a:headEnd/>
            <a:tailEnd/>
          </a:ln>
        </p:spPr>
        <p:txBody>
          <a:bodyPr/>
          <a:lstStyle/>
          <a:p>
            <a:endParaRPr lang="en-GB"/>
          </a:p>
        </p:txBody>
      </p:sp>
      <p:sp>
        <p:nvSpPr>
          <p:cNvPr id="205" name="Freeform 2600"/>
          <p:cNvSpPr>
            <a:spLocks/>
          </p:cNvSpPr>
          <p:nvPr>
            <p:custDataLst>
              <p:tags r:id="rId196"/>
            </p:custDataLst>
          </p:nvPr>
        </p:nvSpPr>
        <p:spPr bwMode="auto">
          <a:xfrm>
            <a:off x="6216272" y="2720843"/>
            <a:ext cx="71675" cy="11623"/>
          </a:xfrm>
          <a:custGeom>
            <a:avLst/>
            <a:gdLst/>
            <a:ahLst/>
            <a:cxnLst>
              <a:cxn ang="0">
                <a:pos x="0" y="13"/>
              </a:cxn>
              <a:cxn ang="0">
                <a:pos x="37" y="7"/>
              </a:cxn>
              <a:cxn ang="0">
                <a:pos x="74" y="0"/>
              </a:cxn>
            </a:cxnLst>
            <a:rect l="0" t="0" r="r" b="b"/>
            <a:pathLst>
              <a:path w="74" h="13">
                <a:moveTo>
                  <a:pt x="0" y="13"/>
                </a:moveTo>
                <a:lnTo>
                  <a:pt x="37" y="7"/>
                </a:lnTo>
                <a:lnTo>
                  <a:pt x="74" y="0"/>
                </a:lnTo>
              </a:path>
            </a:pathLst>
          </a:custGeom>
          <a:noFill/>
          <a:ln w="0">
            <a:solidFill>
              <a:srgbClr val="000000"/>
            </a:solidFill>
            <a:prstDash val="solid"/>
            <a:round/>
            <a:headEnd/>
            <a:tailEnd/>
          </a:ln>
        </p:spPr>
        <p:txBody>
          <a:bodyPr/>
          <a:lstStyle/>
          <a:p>
            <a:endParaRPr lang="en-GB"/>
          </a:p>
        </p:txBody>
      </p:sp>
      <p:sp>
        <p:nvSpPr>
          <p:cNvPr id="206" name="Freeform 2601"/>
          <p:cNvSpPr>
            <a:spLocks/>
          </p:cNvSpPr>
          <p:nvPr>
            <p:custDataLst>
              <p:tags r:id="rId197"/>
            </p:custDataLst>
          </p:nvPr>
        </p:nvSpPr>
        <p:spPr bwMode="auto">
          <a:xfrm>
            <a:off x="6317003" y="2647232"/>
            <a:ext cx="60052" cy="15497"/>
          </a:xfrm>
          <a:custGeom>
            <a:avLst/>
            <a:gdLst/>
            <a:ahLst/>
            <a:cxnLst>
              <a:cxn ang="0">
                <a:pos x="63" y="0"/>
              </a:cxn>
              <a:cxn ang="0">
                <a:pos x="49" y="4"/>
              </a:cxn>
              <a:cxn ang="0">
                <a:pos x="16" y="12"/>
              </a:cxn>
              <a:cxn ang="0">
                <a:pos x="0" y="15"/>
              </a:cxn>
            </a:cxnLst>
            <a:rect l="0" t="0" r="r" b="b"/>
            <a:pathLst>
              <a:path w="63" h="15">
                <a:moveTo>
                  <a:pt x="63" y="0"/>
                </a:moveTo>
                <a:lnTo>
                  <a:pt x="49" y="4"/>
                </a:lnTo>
                <a:lnTo>
                  <a:pt x="16" y="12"/>
                </a:lnTo>
                <a:lnTo>
                  <a:pt x="0" y="15"/>
                </a:lnTo>
              </a:path>
            </a:pathLst>
          </a:custGeom>
          <a:noFill/>
          <a:ln w="0">
            <a:solidFill>
              <a:srgbClr val="000000"/>
            </a:solidFill>
            <a:prstDash val="solid"/>
            <a:round/>
            <a:headEnd/>
            <a:tailEnd/>
          </a:ln>
        </p:spPr>
        <p:txBody>
          <a:bodyPr/>
          <a:lstStyle/>
          <a:p>
            <a:endParaRPr lang="en-GB"/>
          </a:p>
        </p:txBody>
      </p:sp>
      <p:sp>
        <p:nvSpPr>
          <p:cNvPr id="207" name="Freeform 2602"/>
          <p:cNvSpPr>
            <a:spLocks/>
          </p:cNvSpPr>
          <p:nvPr>
            <p:custDataLst>
              <p:tags r:id="rId198"/>
            </p:custDataLst>
          </p:nvPr>
        </p:nvSpPr>
        <p:spPr bwMode="auto">
          <a:xfrm>
            <a:off x="6371243" y="2548437"/>
            <a:ext cx="75549" cy="32932"/>
          </a:xfrm>
          <a:custGeom>
            <a:avLst/>
            <a:gdLst/>
            <a:ahLst/>
            <a:cxnLst>
              <a:cxn ang="0">
                <a:pos x="0" y="33"/>
              </a:cxn>
              <a:cxn ang="0">
                <a:pos x="23" y="25"/>
              </a:cxn>
              <a:cxn ang="0">
                <a:pos x="55" y="2"/>
              </a:cxn>
              <a:cxn ang="0">
                <a:pos x="64" y="0"/>
              </a:cxn>
              <a:cxn ang="0">
                <a:pos x="78" y="4"/>
              </a:cxn>
            </a:cxnLst>
            <a:rect l="0" t="0" r="r" b="b"/>
            <a:pathLst>
              <a:path w="78" h="33">
                <a:moveTo>
                  <a:pt x="0" y="33"/>
                </a:moveTo>
                <a:lnTo>
                  <a:pt x="23" y="25"/>
                </a:lnTo>
                <a:lnTo>
                  <a:pt x="55" y="2"/>
                </a:lnTo>
                <a:lnTo>
                  <a:pt x="64" y="0"/>
                </a:lnTo>
                <a:lnTo>
                  <a:pt x="78" y="4"/>
                </a:lnTo>
              </a:path>
            </a:pathLst>
          </a:custGeom>
          <a:noFill/>
          <a:ln w="0">
            <a:solidFill>
              <a:srgbClr val="000000"/>
            </a:solidFill>
            <a:prstDash val="solid"/>
            <a:round/>
            <a:headEnd/>
            <a:tailEnd/>
          </a:ln>
        </p:spPr>
        <p:txBody>
          <a:bodyPr/>
          <a:lstStyle/>
          <a:p>
            <a:endParaRPr lang="en-GB"/>
          </a:p>
        </p:txBody>
      </p:sp>
      <p:sp>
        <p:nvSpPr>
          <p:cNvPr id="208" name="Freeform 2603"/>
          <p:cNvSpPr>
            <a:spLocks/>
          </p:cNvSpPr>
          <p:nvPr>
            <p:custDataLst>
              <p:tags r:id="rId199"/>
            </p:custDataLst>
          </p:nvPr>
        </p:nvSpPr>
        <p:spPr bwMode="auto">
          <a:xfrm>
            <a:off x="6404175" y="2532940"/>
            <a:ext cx="54240" cy="13561"/>
          </a:xfrm>
          <a:custGeom>
            <a:avLst/>
            <a:gdLst/>
            <a:ahLst/>
            <a:cxnLst>
              <a:cxn ang="0">
                <a:pos x="57" y="0"/>
              </a:cxn>
              <a:cxn ang="0">
                <a:pos x="46" y="6"/>
              </a:cxn>
              <a:cxn ang="0">
                <a:pos x="32" y="2"/>
              </a:cxn>
              <a:cxn ang="0">
                <a:pos x="22" y="4"/>
              </a:cxn>
              <a:cxn ang="0">
                <a:pos x="0" y="13"/>
              </a:cxn>
            </a:cxnLst>
            <a:rect l="0" t="0" r="r" b="b"/>
            <a:pathLst>
              <a:path w="57" h="13">
                <a:moveTo>
                  <a:pt x="57" y="0"/>
                </a:moveTo>
                <a:lnTo>
                  <a:pt x="46" y="6"/>
                </a:lnTo>
                <a:lnTo>
                  <a:pt x="32" y="2"/>
                </a:lnTo>
                <a:lnTo>
                  <a:pt x="22" y="4"/>
                </a:lnTo>
                <a:lnTo>
                  <a:pt x="0" y="13"/>
                </a:lnTo>
              </a:path>
            </a:pathLst>
          </a:custGeom>
          <a:noFill/>
          <a:ln w="0">
            <a:solidFill>
              <a:srgbClr val="000000"/>
            </a:solidFill>
            <a:prstDash val="solid"/>
            <a:round/>
            <a:headEnd/>
            <a:tailEnd/>
          </a:ln>
        </p:spPr>
        <p:txBody>
          <a:bodyPr/>
          <a:lstStyle/>
          <a:p>
            <a:endParaRPr lang="en-GB"/>
          </a:p>
        </p:txBody>
      </p:sp>
      <p:sp>
        <p:nvSpPr>
          <p:cNvPr id="209" name="Line 2604"/>
          <p:cNvSpPr>
            <a:spLocks noChangeShapeType="1"/>
          </p:cNvSpPr>
          <p:nvPr>
            <p:custDataLst>
              <p:tags r:id="rId200"/>
            </p:custDataLst>
          </p:nvPr>
        </p:nvSpPr>
        <p:spPr bwMode="auto">
          <a:xfrm flipH="1" flipV="1">
            <a:off x="7715615" y="2391530"/>
            <a:ext cx="1938" cy="5811"/>
          </a:xfrm>
          <a:prstGeom prst="line">
            <a:avLst/>
          </a:prstGeom>
          <a:noFill/>
          <a:ln w="0">
            <a:solidFill>
              <a:srgbClr val="000000"/>
            </a:solidFill>
            <a:round/>
            <a:headEnd/>
            <a:tailEnd/>
          </a:ln>
        </p:spPr>
        <p:txBody>
          <a:bodyPr/>
          <a:lstStyle/>
          <a:p>
            <a:endParaRPr lang="en-GB"/>
          </a:p>
        </p:txBody>
      </p:sp>
      <p:sp>
        <p:nvSpPr>
          <p:cNvPr id="210" name="Line 2605"/>
          <p:cNvSpPr>
            <a:spLocks noChangeShapeType="1"/>
          </p:cNvSpPr>
          <p:nvPr>
            <p:custDataLst>
              <p:tags r:id="rId201"/>
            </p:custDataLst>
          </p:nvPr>
        </p:nvSpPr>
        <p:spPr bwMode="auto">
          <a:xfrm>
            <a:off x="7330126" y="2438021"/>
            <a:ext cx="3874" cy="1937"/>
          </a:xfrm>
          <a:prstGeom prst="line">
            <a:avLst/>
          </a:prstGeom>
          <a:noFill/>
          <a:ln w="0">
            <a:solidFill>
              <a:srgbClr val="000000"/>
            </a:solidFill>
            <a:round/>
            <a:headEnd/>
            <a:tailEnd/>
          </a:ln>
        </p:spPr>
        <p:txBody>
          <a:bodyPr/>
          <a:lstStyle/>
          <a:p>
            <a:endParaRPr lang="en-GB"/>
          </a:p>
        </p:txBody>
      </p:sp>
      <p:sp>
        <p:nvSpPr>
          <p:cNvPr id="211" name="Freeform 2606"/>
          <p:cNvSpPr>
            <a:spLocks/>
          </p:cNvSpPr>
          <p:nvPr>
            <p:custDataLst>
              <p:tags r:id="rId202"/>
            </p:custDataLst>
          </p:nvPr>
        </p:nvSpPr>
        <p:spPr bwMode="auto">
          <a:xfrm>
            <a:off x="7318503" y="2424460"/>
            <a:ext cx="21308" cy="3874"/>
          </a:xfrm>
          <a:custGeom>
            <a:avLst/>
            <a:gdLst/>
            <a:ahLst/>
            <a:cxnLst>
              <a:cxn ang="0">
                <a:pos x="20" y="2"/>
              </a:cxn>
              <a:cxn ang="0">
                <a:pos x="9" y="0"/>
              </a:cxn>
              <a:cxn ang="0">
                <a:pos x="0" y="1"/>
              </a:cxn>
            </a:cxnLst>
            <a:rect l="0" t="0" r="r" b="b"/>
            <a:pathLst>
              <a:path w="20" h="2">
                <a:moveTo>
                  <a:pt x="20" y="2"/>
                </a:moveTo>
                <a:lnTo>
                  <a:pt x="9" y="0"/>
                </a:lnTo>
                <a:lnTo>
                  <a:pt x="0" y="1"/>
                </a:lnTo>
              </a:path>
            </a:pathLst>
          </a:custGeom>
          <a:noFill/>
          <a:ln w="0">
            <a:solidFill>
              <a:srgbClr val="000000"/>
            </a:solidFill>
            <a:prstDash val="solid"/>
            <a:round/>
            <a:headEnd/>
            <a:tailEnd/>
          </a:ln>
        </p:spPr>
        <p:txBody>
          <a:bodyPr/>
          <a:lstStyle/>
          <a:p>
            <a:endParaRPr lang="en-GB"/>
          </a:p>
        </p:txBody>
      </p:sp>
      <p:sp>
        <p:nvSpPr>
          <p:cNvPr id="212" name="Freeform 2607"/>
          <p:cNvSpPr>
            <a:spLocks/>
          </p:cNvSpPr>
          <p:nvPr>
            <p:custDataLst>
              <p:tags r:id="rId203"/>
            </p:custDataLst>
          </p:nvPr>
        </p:nvSpPr>
        <p:spPr bwMode="auto">
          <a:xfrm>
            <a:off x="7272012" y="2571683"/>
            <a:ext cx="509466" cy="211148"/>
          </a:xfrm>
          <a:custGeom>
            <a:avLst/>
            <a:gdLst/>
            <a:ahLst/>
            <a:cxnLst>
              <a:cxn ang="0">
                <a:pos x="0" y="4"/>
              </a:cxn>
              <a:cxn ang="0">
                <a:pos x="15" y="7"/>
              </a:cxn>
              <a:cxn ang="0">
                <a:pos x="28" y="8"/>
              </a:cxn>
              <a:cxn ang="0">
                <a:pos x="42" y="7"/>
              </a:cxn>
              <a:cxn ang="0">
                <a:pos x="60" y="0"/>
              </a:cxn>
              <a:cxn ang="0">
                <a:pos x="75" y="4"/>
              </a:cxn>
              <a:cxn ang="0">
                <a:pos x="78" y="8"/>
              </a:cxn>
              <a:cxn ang="0">
                <a:pos x="92" y="27"/>
              </a:cxn>
              <a:cxn ang="0">
                <a:pos x="105" y="44"/>
              </a:cxn>
              <a:cxn ang="0">
                <a:pos x="116" y="60"/>
              </a:cxn>
              <a:cxn ang="0">
                <a:pos x="131" y="66"/>
              </a:cxn>
              <a:cxn ang="0">
                <a:pos x="145" y="69"/>
              </a:cxn>
              <a:cxn ang="0">
                <a:pos x="161" y="75"/>
              </a:cxn>
              <a:cxn ang="0">
                <a:pos x="181" y="83"/>
              </a:cxn>
              <a:cxn ang="0">
                <a:pos x="195" y="86"/>
              </a:cxn>
              <a:cxn ang="0">
                <a:pos x="208" y="93"/>
              </a:cxn>
              <a:cxn ang="0">
                <a:pos x="231" y="100"/>
              </a:cxn>
              <a:cxn ang="0">
                <a:pos x="248" y="109"/>
              </a:cxn>
              <a:cxn ang="0">
                <a:pos x="265" y="120"/>
              </a:cxn>
              <a:cxn ang="0">
                <a:pos x="275" y="134"/>
              </a:cxn>
              <a:cxn ang="0">
                <a:pos x="289" y="156"/>
              </a:cxn>
              <a:cxn ang="0">
                <a:pos x="304" y="164"/>
              </a:cxn>
              <a:cxn ang="0">
                <a:pos x="316" y="175"/>
              </a:cxn>
              <a:cxn ang="0">
                <a:pos x="334" y="187"/>
              </a:cxn>
              <a:cxn ang="0">
                <a:pos x="354" y="196"/>
              </a:cxn>
              <a:cxn ang="0">
                <a:pos x="375" y="202"/>
              </a:cxn>
              <a:cxn ang="0">
                <a:pos x="394" y="210"/>
              </a:cxn>
              <a:cxn ang="0">
                <a:pos x="415" y="215"/>
              </a:cxn>
              <a:cxn ang="0">
                <a:pos x="432" y="217"/>
              </a:cxn>
              <a:cxn ang="0">
                <a:pos x="447" y="217"/>
              </a:cxn>
              <a:cxn ang="0">
                <a:pos x="467" y="214"/>
              </a:cxn>
              <a:cxn ang="0">
                <a:pos x="494" y="212"/>
              </a:cxn>
              <a:cxn ang="0">
                <a:pos x="516" y="214"/>
              </a:cxn>
              <a:cxn ang="0">
                <a:pos x="525" y="216"/>
              </a:cxn>
            </a:cxnLst>
            <a:rect l="0" t="0" r="r" b="b"/>
            <a:pathLst>
              <a:path w="525" h="217">
                <a:moveTo>
                  <a:pt x="0" y="4"/>
                </a:moveTo>
                <a:lnTo>
                  <a:pt x="15" y="7"/>
                </a:lnTo>
                <a:lnTo>
                  <a:pt x="28" y="8"/>
                </a:lnTo>
                <a:lnTo>
                  <a:pt x="42" y="7"/>
                </a:lnTo>
                <a:lnTo>
                  <a:pt x="60" y="0"/>
                </a:lnTo>
                <a:lnTo>
                  <a:pt x="75" y="4"/>
                </a:lnTo>
                <a:lnTo>
                  <a:pt x="78" y="8"/>
                </a:lnTo>
                <a:lnTo>
                  <a:pt x="92" y="27"/>
                </a:lnTo>
                <a:lnTo>
                  <a:pt x="105" y="44"/>
                </a:lnTo>
                <a:lnTo>
                  <a:pt x="116" y="60"/>
                </a:lnTo>
                <a:lnTo>
                  <a:pt x="131" y="66"/>
                </a:lnTo>
                <a:lnTo>
                  <a:pt x="145" y="69"/>
                </a:lnTo>
                <a:lnTo>
                  <a:pt x="161" y="75"/>
                </a:lnTo>
                <a:lnTo>
                  <a:pt x="181" y="83"/>
                </a:lnTo>
                <a:lnTo>
                  <a:pt x="195" y="86"/>
                </a:lnTo>
                <a:lnTo>
                  <a:pt x="208" y="93"/>
                </a:lnTo>
                <a:lnTo>
                  <a:pt x="231" y="100"/>
                </a:lnTo>
                <a:lnTo>
                  <a:pt x="248" y="109"/>
                </a:lnTo>
                <a:lnTo>
                  <a:pt x="265" y="120"/>
                </a:lnTo>
                <a:lnTo>
                  <a:pt x="275" y="134"/>
                </a:lnTo>
                <a:lnTo>
                  <a:pt x="289" y="156"/>
                </a:lnTo>
                <a:lnTo>
                  <a:pt x="304" y="164"/>
                </a:lnTo>
                <a:lnTo>
                  <a:pt x="316" y="175"/>
                </a:lnTo>
                <a:lnTo>
                  <a:pt x="334" y="187"/>
                </a:lnTo>
                <a:lnTo>
                  <a:pt x="354" y="196"/>
                </a:lnTo>
                <a:lnTo>
                  <a:pt x="375" y="202"/>
                </a:lnTo>
                <a:lnTo>
                  <a:pt x="394" y="210"/>
                </a:lnTo>
                <a:lnTo>
                  <a:pt x="415" y="215"/>
                </a:lnTo>
                <a:lnTo>
                  <a:pt x="432" y="217"/>
                </a:lnTo>
                <a:lnTo>
                  <a:pt x="447" y="217"/>
                </a:lnTo>
                <a:lnTo>
                  <a:pt x="467" y="214"/>
                </a:lnTo>
                <a:lnTo>
                  <a:pt x="494" y="212"/>
                </a:lnTo>
                <a:lnTo>
                  <a:pt x="516" y="214"/>
                </a:lnTo>
                <a:lnTo>
                  <a:pt x="525" y="216"/>
                </a:lnTo>
              </a:path>
            </a:pathLst>
          </a:custGeom>
          <a:noFill/>
          <a:ln w="0">
            <a:solidFill>
              <a:srgbClr val="000000"/>
            </a:solidFill>
            <a:prstDash val="solid"/>
            <a:round/>
            <a:headEnd/>
            <a:tailEnd/>
          </a:ln>
        </p:spPr>
        <p:txBody>
          <a:bodyPr/>
          <a:lstStyle/>
          <a:p>
            <a:endParaRPr lang="en-GB"/>
          </a:p>
        </p:txBody>
      </p:sp>
      <p:sp>
        <p:nvSpPr>
          <p:cNvPr id="213" name="Freeform 2608"/>
          <p:cNvSpPr>
            <a:spLocks/>
          </p:cNvSpPr>
          <p:nvPr>
            <p:custDataLst>
              <p:tags r:id="rId204"/>
            </p:custDataLst>
          </p:nvPr>
        </p:nvSpPr>
        <p:spPr bwMode="auto">
          <a:xfrm>
            <a:off x="7781478" y="2780893"/>
            <a:ext cx="209211" cy="108480"/>
          </a:xfrm>
          <a:custGeom>
            <a:avLst/>
            <a:gdLst/>
            <a:ahLst/>
            <a:cxnLst>
              <a:cxn ang="0">
                <a:pos x="0" y="0"/>
              </a:cxn>
              <a:cxn ang="0">
                <a:pos x="7" y="2"/>
              </a:cxn>
              <a:cxn ang="0">
                <a:pos x="38" y="25"/>
              </a:cxn>
              <a:cxn ang="0">
                <a:pos x="60" y="46"/>
              </a:cxn>
              <a:cxn ang="0">
                <a:pos x="80" y="60"/>
              </a:cxn>
              <a:cxn ang="0">
                <a:pos x="102" y="74"/>
              </a:cxn>
              <a:cxn ang="0">
                <a:pos x="123" y="81"/>
              </a:cxn>
              <a:cxn ang="0">
                <a:pos x="154" y="91"/>
              </a:cxn>
              <a:cxn ang="0">
                <a:pos x="190" y="104"/>
              </a:cxn>
              <a:cxn ang="0">
                <a:pos x="204" y="110"/>
              </a:cxn>
              <a:cxn ang="0">
                <a:pos x="216" y="112"/>
              </a:cxn>
            </a:cxnLst>
            <a:rect l="0" t="0" r="r" b="b"/>
            <a:pathLst>
              <a:path w="216" h="112">
                <a:moveTo>
                  <a:pt x="0" y="0"/>
                </a:moveTo>
                <a:lnTo>
                  <a:pt x="7" y="2"/>
                </a:lnTo>
                <a:lnTo>
                  <a:pt x="38" y="25"/>
                </a:lnTo>
                <a:lnTo>
                  <a:pt x="60" y="46"/>
                </a:lnTo>
                <a:lnTo>
                  <a:pt x="80" y="60"/>
                </a:lnTo>
                <a:lnTo>
                  <a:pt x="102" y="74"/>
                </a:lnTo>
                <a:lnTo>
                  <a:pt x="123" y="81"/>
                </a:lnTo>
                <a:lnTo>
                  <a:pt x="154" y="91"/>
                </a:lnTo>
                <a:lnTo>
                  <a:pt x="190" y="104"/>
                </a:lnTo>
                <a:lnTo>
                  <a:pt x="204" y="110"/>
                </a:lnTo>
                <a:lnTo>
                  <a:pt x="216" y="112"/>
                </a:lnTo>
              </a:path>
            </a:pathLst>
          </a:custGeom>
          <a:noFill/>
          <a:ln w="0">
            <a:solidFill>
              <a:srgbClr val="000000"/>
            </a:solidFill>
            <a:prstDash val="solid"/>
            <a:round/>
            <a:headEnd/>
            <a:tailEnd/>
          </a:ln>
        </p:spPr>
        <p:txBody>
          <a:bodyPr/>
          <a:lstStyle/>
          <a:p>
            <a:endParaRPr lang="en-GB"/>
          </a:p>
        </p:txBody>
      </p:sp>
      <p:sp>
        <p:nvSpPr>
          <p:cNvPr id="214" name="Line 2609"/>
          <p:cNvSpPr>
            <a:spLocks noChangeShapeType="1"/>
          </p:cNvSpPr>
          <p:nvPr>
            <p:custDataLst>
              <p:tags r:id="rId205"/>
            </p:custDataLst>
          </p:nvPr>
        </p:nvSpPr>
        <p:spPr bwMode="auto">
          <a:xfrm flipV="1">
            <a:off x="7225521" y="2567808"/>
            <a:ext cx="19371" cy="5812"/>
          </a:xfrm>
          <a:prstGeom prst="line">
            <a:avLst/>
          </a:prstGeom>
          <a:noFill/>
          <a:ln w="0">
            <a:solidFill>
              <a:srgbClr val="000000"/>
            </a:solidFill>
            <a:round/>
            <a:headEnd/>
            <a:tailEnd/>
          </a:ln>
        </p:spPr>
        <p:txBody>
          <a:bodyPr/>
          <a:lstStyle/>
          <a:p>
            <a:endParaRPr lang="en-GB"/>
          </a:p>
        </p:txBody>
      </p:sp>
      <p:sp>
        <p:nvSpPr>
          <p:cNvPr id="215" name="Line 2610"/>
          <p:cNvSpPr>
            <a:spLocks noChangeShapeType="1"/>
          </p:cNvSpPr>
          <p:nvPr>
            <p:custDataLst>
              <p:tags r:id="rId206"/>
            </p:custDataLst>
          </p:nvPr>
        </p:nvSpPr>
        <p:spPr bwMode="auto">
          <a:xfrm flipV="1">
            <a:off x="7270074" y="2457392"/>
            <a:ext cx="19371" cy="3874"/>
          </a:xfrm>
          <a:prstGeom prst="line">
            <a:avLst/>
          </a:prstGeom>
          <a:noFill/>
          <a:ln w="0">
            <a:solidFill>
              <a:srgbClr val="000000"/>
            </a:solidFill>
            <a:round/>
            <a:headEnd/>
            <a:tailEnd/>
          </a:ln>
        </p:spPr>
        <p:txBody>
          <a:bodyPr/>
          <a:lstStyle/>
          <a:p>
            <a:endParaRPr lang="en-GB"/>
          </a:p>
        </p:txBody>
      </p:sp>
      <p:sp>
        <p:nvSpPr>
          <p:cNvPr id="216" name="Line 2611"/>
          <p:cNvSpPr>
            <a:spLocks noChangeShapeType="1"/>
          </p:cNvSpPr>
          <p:nvPr>
            <p:custDataLst>
              <p:tags r:id="rId207"/>
            </p:custDataLst>
          </p:nvPr>
        </p:nvSpPr>
        <p:spPr bwMode="auto">
          <a:xfrm flipV="1">
            <a:off x="7260389" y="2474826"/>
            <a:ext cx="21308" cy="9686"/>
          </a:xfrm>
          <a:prstGeom prst="line">
            <a:avLst/>
          </a:prstGeom>
          <a:noFill/>
          <a:ln w="0">
            <a:solidFill>
              <a:srgbClr val="000000"/>
            </a:solidFill>
            <a:round/>
            <a:headEnd/>
            <a:tailEnd/>
          </a:ln>
        </p:spPr>
        <p:txBody>
          <a:bodyPr/>
          <a:lstStyle/>
          <a:p>
            <a:endParaRPr lang="en-GB"/>
          </a:p>
        </p:txBody>
      </p:sp>
      <p:sp>
        <p:nvSpPr>
          <p:cNvPr id="217" name="Line 2612"/>
          <p:cNvSpPr>
            <a:spLocks noChangeShapeType="1"/>
          </p:cNvSpPr>
          <p:nvPr>
            <p:custDataLst>
              <p:tags r:id="rId208"/>
            </p:custDataLst>
          </p:nvPr>
        </p:nvSpPr>
        <p:spPr bwMode="auto">
          <a:xfrm flipV="1">
            <a:off x="7246828" y="2509694"/>
            <a:ext cx="23246" cy="11623"/>
          </a:xfrm>
          <a:prstGeom prst="line">
            <a:avLst/>
          </a:prstGeom>
          <a:noFill/>
          <a:ln w="0">
            <a:solidFill>
              <a:srgbClr val="000000"/>
            </a:solidFill>
            <a:round/>
            <a:headEnd/>
            <a:tailEnd/>
          </a:ln>
        </p:spPr>
        <p:txBody>
          <a:bodyPr/>
          <a:lstStyle/>
          <a:p>
            <a:endParaRPr lang="en-GB"/>
          </a:p>
        </p:txBody>
      </p:sp>
      <p:sp>
        <p:nvSpPr>
          <p:cNvPr id="218" name="Freeform 2613"/>
          <p:cNvSpPr>
            <a:spLocks/>
          </p:cNvSpPr>
          <p:nvPr>
            <p:custDataLst>
              <p:tags r:id="rId209"/>
            </p:custDataLst>
          </p:nvPr>
        </p:nvSpPr>
        <p:spPr bwMode="auto">
          <a:xfrm>
            <a:off x="7149972" y="2573620"/>
            <a:ext cx="75549" cy="25182"/>
          </a:xfrm>
          <a:custGeom>
            <a:avLst/>
            <a:gdLst/>
            <a:ahLst/>
            <a:cxnLst>
              <a:cxn ang="0">
                <a:pos x="0" y="27"/>
              </a:cxn>
              <a:cxn ang="0">
                <a:pos x="10" y="22"/>
              </a:cxn>
              <a:cxn ang="0">
                <a:pos x="24" y="24"/>
              </a:cxn>
              <a:cxn ang="0">
                <a:pos x="36" y="24"/>
              </a:cxn>
              <a:cxn ang="0">
                <a:pos x="46" y="22"/>
              </a:cxn>
              <a:cxn ang="0">
                <a:pos x="56" y="15"/>
              </a:cxn>
              <a:cxn ang="0">
                <a:pos x="67" y="8"/>
              </a:cxn>
              <a:cxn ang="0">
                <a:pos x="78" y="0"/>
              </a:cxn>
            </a:cxnLst>
            <a:rect l="0" t="0" r="r" b="b"/>
            <a:pathLst>
              <a:path w="78" h="27">
                <a:moveTo>
                  <a:pt x="0" y="27"/>
                </a:moveTo>
                <a:lnTo>
                  <a:pt x="10" y="22"/>
                </a:lnTo>
                <a:lnTo>
                  <a:pt x="24" y="24"/>
                </a:lnTo>
                <a:lnTo>
                  <a:pt x="36" y="24"/>
                </a:lnTo>
                <a:lnTo>
                  <a:pt x="46" y="22"/>
                </a:lnTo>
                <a:lnTo>
                  <a:pt x="56" y="15"/>
                </a:lnTo>
                <a:lnTo>
                  <a:pt x="67" y="8"/>
                </a:lnTo>
                <a:lnTo>
                  <a:pt x="78" y="0"/>
                </a:lnTo>
              </a:path>
            </a:pathLst>
          </a:custGeom>
          <a:noFill/>
          <a:ln w="0">
            <a:solidFill>
              <a:srgbClr val="000000"/>
            </a:solidFill>
            <a:prstDash val="solid"/>
            <a:round/>
            <a:headEnd/>
            <a:tailEnd/>
          </a:ln>
        </p:spPr>
        <p:txBody>
          <a:bodyPr/>
          <a:lstStyle/>
          <a:p>
            <a:endParaRPr lang="en-GB"/>
          </a:p>
        </p:txBody>
      </p:sp>
      <p:sp>
        <p:nvSpPr>
          <p:cNvPr id="219" name="Freeform 2614"/>
          <p:cNvSpPr>
            <a:spLocks/>
          </p:cNvSpPr>
          <p:nvPr>
            <p:custDataLst>
              <p:tags r:id="rId210"/>
            </p:custDataLst>
          </p:nvPr>
        </p:nvSpPr>
        <p:spPr bwMode="auto">
          <a:xfrm>
            <a:off x="7027933" y="2525191"/>
            <a:ext cx="216959" cy="48429"/>
          </a:xfrm>
          <a:custGeom>
            <a:avLst/>
            <a:gdLst/>
            <a:ahLst/>
            <a:cxnLst>
              <a:cxn ang="0">
                <a:pos x="226" y="0"/>
              </a:cxn>
              <a:cxn ang="0">
                <a:pos x="220" y="2"/>
              </a:cxn>
              <a:cxn ang="0">
                <a:pos x="208" y="6"/>
              </a:cxn>
              <a:cxn ang="0">
                <a:pos x="193" y="12"/>
              </a:cxn>
              <a:cxn ang="0">
                <a:pos x="181" y="13"/>
              </a:cxn>
              <a:cxn ang="0">
                <a:pos x="138" y="18"/>
              </a:cxn>
              <a:cxn ang="0">
                <a:pos x="128" y="19"/>
              </a:cxn>
              <a:cxn ang="0">
                <a:pos x="108" y="24"/>
              </a:cxn>
              <a:cxn ang="0">
                <a:pos x="98" y="30"/>
              </a:cxn>
              <a:cxn ang="0">
                <a:pos x="87" y="36"/>
              </a:cxn>
              <a:cxn ang="0">
                <a:pos x="77" y="41"/>
              </a:cxn>
              <a:cxn ang="0">
                <a:pos x="66" y="47"/>
              </a:cxn>
              <a:cxn ang="0">
                <a:pos x="54" y="48"/>
              </a:cxn>
              <a:cxn ang="0">
                <a:pos x="38" y="49"/>
              </a:cxn>
              <a:cxn ang="0">
                <a:pos x="25" y="50"/>
              </a:cxn>
              <a:cxn ang="0">
                <a:pos x="0" y="49"/>
              </a:cxn>
            </a:cxnLst>
            <a:rect l="0" t="0" r="r" b="b"/>
            <a:pathLst>
              <a:path w="226" h="50">
                <a:moveTo>
                  <a:pt x="226" y="0"/>
                </a:moveTo>
                <a:lnTo>
                  <a:pt x="220" y="2"/>
                </a:lnTo>
                <a:lnTo>
                  <a:pt x="208" y="6"/>
                </a:lnTo>
                <a:lnTo>
                  <a:pt x="193" y="12"/>
                </a:lnTo>
                <a:lnTo>
                  <a:pt x="181" y="13"/>
                </a:lnTo>
                <a:lnTo>
                  <a:pt x="138" y="18"/>
                </a:lnTo>
                <a:lnTo>
                  <a:pt x="128" y="19"/>
                </a:lnTo>
                <a:lnTo>
                  <a:pt x="108" y="24"/>
                </a:lnTo>
                <a:lnTo>
                  <a:pt x="98" y="30"/>
                </a:lnTo>
                <a:lnTo>
                  <a:pt x="87" y="36"/>
                </a:lnTo>
                <a:lnTo>
                  <a:pt x="77" y="41"/>
                </a:lnTo>
                <a:lnTo>
                  <a:pt x="66" y="47"/>
                </a:lnTo>
                <a:lnTo>
                  <a:pt x="54" y="48"/>
                </a:lnTo>
                <a:lnTo>
                  <a:pt x="38" y="49"/>
                </a:lnTo>
                <a:lnTo>
                  <a:pt x="25" y="50"/>
                </a:lnTo>
                <a:lnTo>
                  <a:pt x="0" y="49"/>
                </a:lnTo>
              </a:path>
            </a:pathLst>
          </a:custGeom>
          <a:noFill/>
          <a:ln w="0">
            <a:solidFill>
              <a:srgbClr val="000000"/>
            </a:solidFill>
            <a:prstDash val="solid"/>
            <a:round/>
            <a:headEnd/>
            <a:tailEnd/>
          </a:ln>
        </p:spPr>
        <p:txBody>
          <a:bodyPr/>
          <a:lstStyle/>
          <a:p>
            <a:endParaRPr lang="en-GB"/>
          </a:p>
        </p:txBody>
      </p:sp>
      <p:sp>
        <p:nvSpPr>
          <p:cNvPr id="220" name="Freeform 2615"/>
          <p:cNvSpPr>
            <a:spLocks/>
          </p:cNvSpPr>
          <p:nvPr>
            <p:custDataLst>
              <p:tags r:id="rId211"/>
            </p:custDataLst>
          </p:nvPr>
        </p:nvSpPr>
        <p:spPr bwMode="auto">
          <a:xfrm>
            <a:off x="7242954" y="2571683"/>
            <a:ext cx="29058" cy="3874"/>
          </a:xfrm>
          <a:custGeom>
            <a:avLst/>
            <a:gdLst/>
            <a:ahLst/>
            <a:cxnLst>
              <a:cxn ang="0">
                <a:pos x="0" y="5"/>
              </a:cxn>
              <a:cxn ang="0">
                <a:pos x="7" y="5"/>
              </a:cxn>
              <a:cxn ang="0">
                <a:pos x="16" y="2"/>
              </a:cxn>
              <a:cxn ang="0">
                <a:pos x="22" y="0"/>
              </a:cxn>
              <a:cxn ang="0">
                <a:pos x="31" y="4"/>
              </a:cxn>
            </a:cxnLst>
            <a:rect l="0" t="0" r="r" b="b"/>
            <a:pathLst>
              <a:path w="31" h="5">
                <a:moveTo>
                  <a:pt x="0" y="5"/>
                </a:moveTo>
                <a:lnTo>
                  <a:pt x="7" y="5"/>
                </a:lnTo>
                <a:lnTo>
                  <a:pt x="16" y="2"/>
                </a:lnTo>
                <a:lnTo>
                  <a:pt x="22" y="0"/>
                </a:lnTo>
                <a:lnTo>
                  <a:pt x="31" y="4"/>
                </a:lnTo>
              </a:path>
            </a:pathLst>
          </a:custGeom>
          <a:noFill/>
          <a:ln w="0">
            <a:solidFill>
              <a:srgbClr val="000000"/>
            </a:solidFill>
            <a:prstDash val="solid"/>
            <a:round/>
            <a:headEnd/>
            <a:tailEnd/>
          </a:ln>
        </p:spPr>
        <p:txBody>
          <a:bodyPr/>
          <a:lstStyle/>
          <a:p>
            <a:endParaRPr lang="en-GB"/>
          </a:p>
        </p:txBody>
      </p:sp>
      <p:grpSp>
        <p:nvGrpSpPr>
          <p:cNvPr id="2" name="Group 2817"/>
          <p:cNvGrpSpPr>
            <a:grpSpLocks/>
          </p:cNvGrpSpPr>
          <p:nvPr>
            <p:custDataLst>
              <p:tags r:id="rId212"/>
            </p:custDataLst>
          </p:nvPr>
        </p:nvGrpSpPr>
        <p:grpSpPr bwMode="auto">
          <a:xfrm>
            <a:off x="2442730" y="2366346"/>
            <a:ext cx="5453040" cy="557895"/>
            <a:chOff x="1354" y="3060"/>
            <a:chExt cx="2815" cy="288"/>
          </a:xfrm>
        </p:grpSpPr>
        <p:sp>
          <p:nvSpPr>
            <p:cNvPr id="1541" name="Freeform 2617"/>
            <p:cNvSpPr>
              <a:spLocks/>
            </p:cNvSpPr>
            <p:nvPr/>
          </p:nvSpPr>
          <p:spPr bwMode="auto">
            <a:xfrm>
              <a:off x="3436" y="3131"/>
              <a:ext cx="45" cy="3"/>
            </a:xfrm>
            <a:custGeom>
              <a:avLst/>
              <a:gdLst/>
              <a:ahLst/>
              <a:cxnLst>
                <a:cxn ang="0">
                  <a:pos x="0" y="5"/>
                </a:cxn>
                <a:cxn ang="0">
                  <a:pos x="9" y="8"/>
                </a:cxn>
                <a:cxn ang="0">
                  <a:pos x="20" y="8"/>
                </a:cxn>
                <a:cxn ang="0">
                  <a:pos x="22" y="8"/>
                </a:cxn>
                <a:cxn ang="0">
                  <a:pos x="30" y="5"/>
                </a:cxn>
                <a:cxn ang="0">
                  <a:pos x="41" y="4"/>
                </a:cxn>
                <a:cxn ang="0">
                  <a:pos x="50" y="0"/>
                </a:cxn>
                <a:cxn ang="0">
                  <a:pos x="61" y="3"/>
                </a:cxn>
                <a:cxn ang="0">
                  <a:pos x="71" y="5"/>
                </a:cxn>
                <a:cxn ang="0">
                  <a:pos x="79" y="4"/>
                </a:cxn>
                <a:cxn ang="0">
                  <a:pos x="91" y="2"/>
                </a:cxn>
              </a:cxnLst>
              <a:rect l="0" t="0" r="r" b="b"/>
              <a:pathLst>
                <a:path w="91" h="8">
                  <a:moveTo>
                    <a:pt x="0" y="5"/>
                  </a:moveTo>
                  <a:lnTo>
                    <a:pt x="9" y="8"/>
                  </a:lnTo>
                  <a:lnTo>
                    <a:pt x="20" y="8"/>
                  </a:lnTo>
                  <a:lnTo>
                    <a:pt x="22" y="8"/>
                  </a:lnTo>
                  <a:lnTo>
                    <a:pt x="30" y="5"/>
                  </a:lnTo>
                  <a:lnTo>
                    <a:pt x="41" y="4"/>
                  </a:lnTo>
                  <a:lnTo>
                    <a:pt x="50" y="0"/>
                  </a:lnTo>
                  <a:lnTo>
                    <a:pt x="61" y="3"/>
                  </a:lnTo>
                  <a:lnTo>
                    <a:pt x="71" y="5"/>
                  </a:lnTo>
                  <a:lnTo>
                    <a:pt x="79" y="4"/>
                  </a:lnTo>
                  <a:lnTo>
                    <a:pt x="91" y="2"/>
                  </a:lnTo>
                </a:path>
              </a:pathLst>
            </a:custGeom>
            <a:noFill/>
            <a:ln w="0">
              <a:solidFill>
                <a:srgbClr val="000000"/>
              </a:solidFill>
              <a:prstDash val="solid"/>
              <a:round/>
              <a:headEnd/>
              <a:tailEnd/>
            </a:ln>
          </p:spPr>
          <p:txBody>
            <a:bodyPr/>
            <a:lstStyle/>
            <a:p>
              <a:endParaRPr lang="en-GB"/>
            </a:p>
          </p:txBody>
        </p:sp>
        <p:sp>
          <p:nvSpPr>
            <p:cNvPr id="1542" name="Freeform 2618"/>
            <p:cNvSpPr>
              <a:spLocks/>
            </p:cNvSpPr>
            <p:nvPr/>
          </p:nvSpPr>
          <p:spPr bwMode="auto">
            <a:xfrm>
              <a:off x="3588" y="3128"/>
              <a:ext cx="79" cy="16"/>
            </a:xfrm>
            <a:custGeom>
              <a:avLst/>
              <a:gdLst/>
              <a:ahLst/>
              <a:cxnLst>
                <a:cxn ang="0">
                  <a:pos x="0" y="0"/>
                </a:cxn>
                <a:cxn ang="0">
                  <a:pos x="17" y="6"/>
                </a:cxn>
                <a:cxn ang="0">
                  <a:pos x="29" y="11"/>
                </a:cxn>
                <a:cxn ang="0">
                  <a:pos x="46" y="15"/>
                </a:cxn>
                <a:cxn ang="0">
                  <a:pos x="58" y="19"/>
                </a:cxn>
                <a:cxn ang="0">
                  <a:pos x="77" y="26"/>
                </a:cxn>
                <a:cxn ang="0">
                  <a:pos x="88" y="28"/>
                </a:cxn>
                <a:cxn ang="0">
                  <a:pos x="98" y="29"/>
                </a:cxn>
                <a:cxn ang="0">
                  <a:pos x="115" y="30"/>
                </a:cxn>
                <a:cxn ang="0">
                  <a:pos x="129" y="30"/>
                </a:cxn>
                <a:cxn ang="0">
                  <a:pos x="140" y="28"/>
                </a:cxn>
                <a:cxn ang="0">
                  <a:pos x="158" y="26"/>
                </a:cxn>
              </a:cxnLst>
              <a:rect l="0" t="0" r="r" b="b"/>
              <a:pathLst>
                <a:path w="158" h="30">
                  <a:moveTo>
                    <a:pt x="0" y="0"/>
                  </a:moveTo>
                  <a:lnTo>
                    <a:pt x="17" y="6"/>
                  </a:lnTo>
                  <a:lnTo>
                    <a:pt x="29" y="11"/>
                  </a:lnTo>
                  <a:lnTo>
                    <a:pt x="46" y="15"/>
                  </a:lnTo>
                  <a:lnTo>
                    <a:pt x="58" y="19"/>
                  </a:lnTo>
                  <a:lnTo>
                    <a:pt x="77" y="26"/>
                  </a:lnTo>
                  <a:lnTo>
                    <a:pt x="88" y="28"/>
                  </a:lnTo>
                  <a:lnTo>
                    <a:pt x="98" y="29"/>
                  </a:lnTo>
                  <a:lnTo>
                    <a:pt x="115" y="30"/>
                  </a:lnTo>
                  <a:lnTo>
                    <a:pt x="129" y="30"/>
                  </a:lnTo>
                  <a:lnTo>
                    <a:pt x="140" y="28"/>
                  </a:lnTo>
                  <a:lnTo>
                    <a:pt x="158" y="26"/>
                  </a:lnTo>
                </a:path>
              </a:pathLst>
            </a:custGeom>
            <a:noFill/>
            <a:ln w="0">
              <a:solidFill>
                <a:srgbClr val="000000"/>
              </a:solidFill>
              <a:prstDash val="solid"/>
              <a:round/>
              <a:headEnd/>
              <a:tailEnd/>
            </a:ln>
          </p:spPr>
          <p:txBody>
            <a:bodyPr/>
            <a:lstStyle/>
            <a:p>
              <a:endParaRPr lang="en-GB"/>
            </a:p>
          </p:txBody>
        </p:sp>
        <p:sp>
          <p:nvSpPr>
            <p:cNvPr id="1543" name="Freeform 2619"/>
            <p:cNvSpPr>
              <a:spLocks/>
            </p:cNvSpPr>
            <p:nvPr/>
          </p:nvSpPr>
          <p:spPr bwMode="auto">
            <a:xfrm>
              <a:off x="3586" y="3139"/>
              <a:ext cx="78" cy="19"/>
            </a:xfrm>
            <a:custGeom>
              <a:avLst/>
              <a:gdLst/>
              <a:ahLst/>
              <a:cxnLst>
                <a:cxn ang="0">
                  <a:pos x="156" y="37"/>
                </a:cxn>
                <a:cxn ang="0">
                  <a:pos x="138" y="39"/>
                </a:cxn>
                <a:cxn ang="0">
                  <a:pos x="124" y="38"/>
                </a:cxn>
                <a:cxn ang="0">
                  <a:pos x="110" y="37"/>
                </a:cxn>
                <a:cxn ang="0">
                  <a:pos x="96" y="36"/>
                </a:cxn>
                <a:cxn ang="0">
                  <a:pos x="81" y="33"/>
                </a:cxn>
                <a:cxn ang="0">
                  <a:pos x="69" y="31"/>
                </a:cxn>
                <a:cxn ang="0">
                  <a:pos x="55" y="25"/>
                </a:cxn>
                <a:cxn ang="0">
                  <a:pos x="47" y="22"/>
                </a:cxn>
                <a:cxn ang="0">
                  <a:pos x="35" y="18"/>
                </a:cxn>
                <a:cxn ang="0">
                  <a:pos x="23" y="9"/>
                </a:cxn>
                <a:cxn ang="0">
                  <a:pos x="0" y="0"/>
                </a:cxn>
              </a:cxnLst>
              <a:rect l="0" t="0" r="r" b="b"/>
              <a:pathLst>
                <a:path w="156" h="39">
                  <a:moveTo>
                    <a:pt x="156" y="37"/>
                  </a:moveTo>
                  <a:lnTo>
                    <a:pt x="138" y="39"/>
                  </a:lnTo>
                  <a:lnTo>
                    <a:pt x="124" y="38"/>
                  </a:lnTo>
                  <a:lnTo>
                    <a:pt x="110" y="37"/>
                  </a:lnTo>
                  <a:lnTo>
                    <a:pt x="96" y="36"/>
                  </a:lnTo>
                  <a:lnTo>
                    <a:pt x="81" y="33"/>
                  </a:lnTo>
                  <a:lnTo>
                    <a:pt x="69" y="31"/>
                  </a:lnTo>
                  <a:lnTo>
                    <a:pt x="55" y="25"/>
                  </a:lnTo>
                  <a:lnTo>
                    <a:pt x="47" y="22"/>
                  </a:lnTo>
                  <a:lnTo>
                    <a:pt x="35" y="18"/>
                  </a:lnTo>
                  <a:lnTo>
                    <a:pt x="23" y="9"/>
                  </a:lnTo>
                  <a:lnTo>
                    <a:pt x="0" y="0"/>
                  </a:lnTo>
                </a:path>
              </a:pathLst>
            </a:custGeom>
            <a:noFill/>
            <a:ln w="0">
              <a:solidFill>
                <a:srgbClr val="000000"/>
              </a:solidFill>
              <a:prstDash val="solid"/>
              <a:round/>
              <a:headEnd/>
              <a:tailEnd/>
            </a:ln>
          </p:spPr>
          <p:txBody>
            <a:bodyPr/>
            <a:lstStyle/>
            <a:p>
              <a:endParaRPr lang="en-GB"/>
            </a:p>
          </p:txBody>
        </p:sp>
        <p:sp>
          <p:nvSpPr>
            <p:cNvPr id="1544" name="Freeform 2620"/>
            <p:cNvSpPr>
              <a:spLocks/>
            </p:cNvSpPr>
            <p:nvPr/>
          </p:nvSpPr>
          <p:spPr bwMode="auto">
            <a:xfrm>
              <a:off x="2898" y="3165"/>
              <a:ext cx="17" cy="8"/>
            </a:xfrm>
            <a:custGeom>
              <a:avLst/>
              <a:gdLst/>
              <a:ahLst/>
              <a:cxnLst>
                <a:cxn ang="0">
                  <a:pos x="34" y="18"/>
                </a:cxn>
                <a:cxn ang="0">
                  <a:pos x="24" y="11"/>
                </a:cxn>
                <a:cxn ang="0">
                  <a:pos x="0" y="0"/>
                </a:cxn>
              </a:cxnLst>
              <a:rect l="0" t="0" r="r" b="b"/>
              <a:pathLst>
                <a:path w="34" h="18">
                  <a:moveTo>
                    <a:pt x="34" y="18"/>
                  </a:moveTo>
                  <a:lnTo>
                    <a:pt x="24" y="11"/>
                  </a:lnTo>
                  <a:lnTo>
                    <a:pt x="0" y="0"/>
                  </a:lnTo>
                </a:path>
              </a:pathLst>
            </a:custGeom>
            <a:noFill/>
            <a:ln w="0">
              <a:solidFill>
                <a:srgbClr val="000000"/>
              </a:solidFill>
              <a:prstDash val="solid"/>
              <a:round/>
              <a:headEnd/>
              <a:tailEnd/>
            </a:ln>
          </p:spPr>
          <p:txBody>
            <a:bodyPr/>
            <a:lstStyle/>
            <a:p>
              <a:endParaRPr lang="en-GB"/>
            </a:p>
          </p:txBody>
        </p:sp>
        <p:sp>
          <p:nvSpPr>
            <p:cNvPr id="1545" name="Freeform 2621"/>
            <p:cNvSpPr>
              <a:spLocks/>
            </p:cNvSpPr>
            <p:nvPr/>
          </p:nvSpPr>
          <p:spPr bwMode="auto">
            <a:xfrm>
              <a:off x="2916" y="3177"/>
              <a:ext cx="43" cy="11"/>
            </a:xfrm>
            <a:custGeom>
              <a:avLst/>
              <a:gdLst/>
              <a:ahLst/>
              <a:cxnLst>
                <a:cxn ang="0">
                  <a:pos x="0" y="0"/>
                </a:cxn>
                <a:cxn ang="0">
                  <a:pos x="3" y="1"/>
                </a:cxn>
                <a:cxn ang="0">
                  <a:pos x="8" y="4"/>
                </a:cxn>
                <a:cxn ang="0">
                  <a:pos x="17" y="5"/>
                </a:cxn>
                <a:cxn ang="0">
                  <a:pos x="24" y="5"/>
                </a:cxn>
                <a:cxn ang="0">
                  <a:pos x="27" y="6"/>
                </a:cxn>
                <a:cxn ang="0">
                  <a:pos x="32" y="6"/>
                </a:cxn>
                <a:cxn ang="0">
                  <a:pos x="39" y="8"/>
                </a:cxn>
                <a:cxn ang="0">
                  <a:pos x="47" y="9"/>
                </a:cxn>
                <a:cxn ang="0">
                  <a:pos x="55" y="10"/>
                </a:cxn>
                <a:cxn ang="0">
                  <a:pos x="67" y="12"/>
                </a:cxn>
                <a:cxn ang="0">
                  <a:pos x="85" y="22"/>
                </a:cxn>
              </a:cxnLst>
              <a:rect l="0" t="0" r="r" b="b"/>
              <a:pathLst>
                <a:path w="85" h="22">
                  <a:moveTo>
                    <a:pt x="0" y="0"/>
                  </a:moveTo>
                  <a:lnTo>
                    <a:pt x="3" y="1"/>
                  </a:lnTo>
                  <a:lnTo>
                    <a:pt x="8" y="4"/>
                  </a:lnTo>
                  <a:lnTo>
                    <a:pt x="17" y="5"/>
                  </a:lnTo>
                  <a:lnTo>
                    <a:pt x="24" y="5"/>
                  </a:lnTo>
                  <a:lnTo>
                    <a:pt x="27" y="6"/>
                  </a:lnTo>
                  <a:lnTo>
                    <a:pt x="32" y="6"/>
                  </a:lnTo>
                  <a:lnTo>
                    <a:pt x="39" y="8"/>
                  </a:lnTo>
                  <a:lnTo>
                    <a:pt x="47" y="9"/>
                  </a:lnTo>
                  <a:lnTo>
                    <a:pt x="55" y="10"/>
                  </a:lnTo>
                  <a:lnTo>
                    <a:pt x="67" y="12"/>
                  </a:lnTo>
                  <a:lnTo>
                    <a:pt x="85" y="22"/>
                  </a:lnTo>
                </a:path>
              </a:pathLst>
            </a:custGeom>
            <a:noFill/>
            <a:ln w="0">
              <a:solidFill>
                <a:srgbClr val="000000"/>
              </a:solidFill>
              <a:prstDash val="solid"/>
              <a:round/>
              <a:headEnd/>
              <a:tailEnd/>
            </a:ln>
          </p:spPr>
          <p:txBody>
            <a:bodyPr/>
            <a:lstStyle/>
            <a:p>
              <a:endParaRPr lang="en-GB"/>
            </a:p>
          </p:txBody>
        </p:sp>
        <p:sp>
          <p:nvSpPr>
            <p:cNvPr id="1546" name="Freeform 2622"/>
            <p:cNvSpPr>
              <a:spLocks/>
            </p:cNvSpPr>
            <p:nvPr/>
          </p:nvSpPr>
          <p:spPr bwMode="auto">
            <a:xfrm>
              <a:off x="2926" y="3174"/>
              <a:ext cx="31" cy="5"/>
            </a:xfrm>
            <a:custGeom>
              <a:avLst/>
              <a:gdLst/>
              <a:ahLst/>
              <a:cxnLst>
                <a:cxn ang="0">
                  <a:pos x="63" y="10"/>
                </a:cxn>
                <a:cxn ang="0">
                  <a:pos x="50" y="6"/>
                </a:cxn>
                <a:cxn ang="0">
                  <a:pos x="37" y="5"/>
                </a:cxn>
                <a:cxn ang="0">
                  <a:pos x="29" y="3"/>
                </a:cxn>
                <a:cxn ang="0">
                  <a:pos x="22" y="2"/>
                </a:cxn>
                <a:cxn ang="0">
                  <a:pos x="14" y="1"/>
                </a:cxn>
                <a:cxn ang="0">
                  <a:pos x="10" y="0"/>
                </a:cxn>
                <a:cxn ang="0">
                  <a:pos x="8" y="0"/>
                </a:cxn>
                <a:cxn ang="0">
                  <a:pos x="6" y="0"/>
                </a:cxn>
                <a:cxn ang="0">
                  <a:pos x="0" y="0"/>
                </a:cxn>
              </a:cxnLst>
              <a:rect l="0" t="0" r="r" b="b"/>
              <a:pathLst>
                <a:path w="63" h="10">
                  <a:moveTo>
                    <a:pt x="63" y="10"/>
                  </a:moveTo>
                  <a:lnTo>
                    <a:pt x="50" y="6"/>
                  </a:lnTo>
                  <a:lnTo>
                    <a:pt x="37" y="5"/>
                  </a:lnTo>
                  <a:lnTo>
                    <a:pt x="29" y="3"/>
                  </a:lnTo>
                  <a:lnTo>
                    <a:pt x="22" y="2"/>
                  </a:lnTo>
                  <a:lnTo>
                    <a:pt x="14" y="1"/>
                  </a:lnTo>
                  <a:lnTo>
                    <a:pt x="10" y="0"/>
                  </a:lnTo>
                  <a:lnTo>
                    <a:pt x="8" y="0"/>
                  </a:lnTo>
                  <a:lnTo>
                    <a:pt x="6" y="0"/>
                  </a:lnTo>
                  <a:lnTo>
                    <a:pt x="0" y="0"/>
                  </a:lnTo>
                </a:path>
              </a:pathLst>
            </a:custGeom>
            <a:noFill/>
            <a:ln w="0">
              <a:solidFill>
                <a:srgbClr val="000000"/>
              </a:solidFill>
              <a:prstDash val="solid"/>
              <a:round/>
              <a:headEnd/>
              <a:tailEnd/>
            </a:ln>
          </p:spPr>
          <p:txBody>
            <a:bodyPr/>
            <a:lstStyle/>
            <a:p>
              <a:endParaRPr lang="en-GB"/>
            </a:p>
          </p:txBody>
        </p:sp>
        <p:sp>
          <p:nvSpPr>
            <p:cNvPr id="1547" name="Freeform 2623"/>
            <p:cNvSpPr>
              <a:spLocks/>
            </p:cNvSpPr>
            <p:nvPr/>
          </p:nvSpPr>
          <p:spPr bwMode="auto">
            <a:xfrm>
              <a:off x="2898" y="3165"/>
              <a:ext cx="16" cy="3"/>
            </a:xfrm>
            <a:custGeom>
              <a:avLst/>
              <a:gdLst/>
              <a:ahLst/>
              <a:cxnLst>
                <a:cxn ang="0">
                  <a:pos x="31" y="8"/>
                </a:cxn>
                <a:cxn ang="0">
                  <a:pos x="11" y="1"/>
                </a:cxn>
                <a:cxn ang="0">
                  <a:pos x="0" y="0"/>
                </a:cxn>
              </a:cxnLst>
              <a:rect l="0" t="0" r="r" b="b"/>
              <a:pathLst>
                <a:path w="31" h="8">
                  <a:moveTo>
                    <a:pt x="31" y="8"/>
                  </a:moveTo>
                  <a:lnTo>
                    <a:pt x="11" y="1"/>
                  </a:lnTo>
                  <a:lnTo>
                    <a:pt x="0" y="0"/>
                  </a:lnTo>
                </a:path>
              </a:pathLst>
            </a:custGeom>
            <a:noFill/>
            <a:ln w="0">
              <a:solidFill>
                <a:srgbClr val="000000"/>
              </a:solidFill>
              <a:prstDash val="solid"/>
              <a:round/>
              <a:headEnd/>
              <a:tailEnd/>
            </a:ln>
          </p:spPr>
          <p:txBody>
            <a:bodyPr/>
            <a:lstStyle/>
            <a:p>
              <a:endParaRPr lang="en-GB"/>
            </a:p>
          </p:txBody>
        </p:sp>
        <p:sp>
          <p:nvSpPr>
            <p:cNvPr id="1548" name="Freeform 2624"/>
            <p:cNvSpPr>
              <a:spLocks/>
            </p:cNvSpPr>
            <p:nvPr/>
          </p:nvSpPr>
          <p:spPr bwMode="auto">
            <a:xfrm>
              <a:off x="2898" y="3157"/>
              <a:ext cx="2" cy="1"/>
            </a:xfrm>
            <a:custGeom>
              <a:avLst/>
              <a:gdLst/>
              <a:ahLst/>
              <a:cxnLst>
                <a:cxn ang="0">
                  <a:pos x="0" y="0"/>
                </a:cxn>
                <a:cxn ang="0">
                  <a:pos x="2" y="1"/>
                </a:cxn>
                <a:cxn ang="0">
                  <a:pos x="4" y="2"/>
                </a:cxn>
              </a:cxnLst>
              <a:rect l="0" t="0" r="r" b="b"/>
              <a:pathLst>
                <a:path w="4" h="2">
                  <a:moveTo>
                    <a:pt x="0" y="0"/>
                  </a:moveTo>
                  <a:lnTo>
                    <a:pt x="2" y="1"/>
                  </a:lnTo>
                  <a:lnTo>
                    <a:pt x="4" y="2"/>
                  </a:lnTo>
                </a:path>
              </a:pathLst>
            </a:custGeom>
            <a:noFill/>
            <a:ln w="0">
              <a:solidFill>
                <a:srgbClr val="000000"/>
              </a:solidFill>
              <a:prstDash val="solid"/>
              <a:round/>
              <a:headEnd/>
              <a:tailEnd/>
            </a:ln>
          </p:spPr>
          <p:txBody>
            <a:bodyPr/>
            <a:lstStyle/>
            <a:p>
              <a:endParaRPr lang="en-GB"/>
            </a:p>
          </p:txBody>
        </p:sp>
        <p:sp>
          <p:nvSpPr>
            <p:cNvPr id="1549" name="Freeform 2625"/>
            <p:cNvSpPr>
              <a:spLocks/>
            </p:cNvSpPr>
            <p:nvPr/>
          </p:nvSpPr>
          <p:spPr bwMode="auto">
            <a:xfrm>
              <a:off x="2912" y="3160"/>
              <a:ext cx="163" cy="13"/>
            </a:xfrm>
            <a:custGeom>
              <a:avLst/>
              <a:gdLst/>
              <a:ahLst/>
              <a:cxnLst>
                <a:cxn ang="0">
                  <a:pos x="0" y="0"/>
                </a:cxn>
                <a:cxn ang="0">
                  <a:pos x="12" y="2"/>
                </a:cxn>
                <a:cxn ang="0">
                  <a:pos x="16" y="4"/>
                </a:cxn>
                <a:cxn ang="0">
                  <a:pos x="20" y="5"/>
                </a:cxn>
                <a:cxn ang="0">
                  <a:pos x="28" y="9"/>
                </a:cxn>
                <a:cxn ang="0">
                  <a:pos x="33" y="11"/>
                </a:cxn>
                <a:cxn ang="0">
                  <a:pos x="36" y="11"/>
                </a:cxn>
                <a:cxn ang="0">
                  <a:pos x="37" y="11"/>
                </a:cxn>
                <a:cxn ang="0">
                  <a:pos x="51" y="13"/>
                </a:cxn>
                <a:cxn ang="0">
                  <a:pos x="61" y="13"/>
                </a:cxn>
                <a:cxn ang="0">
                  <a:pos x="77" y="14"/>
                </a:cxn>
                <a:cxn ang="0">
                  <a:pos x="87" y="14"/>
                </a:cxn>
                <a:cxn ang="0">
                  <a:pos x="90" y="14"/>
                </a:cxn>
                <a:cxn ang="0">
                  <a:pos x="96" y="14"/>
                </a:cxn>
                <a:cxn ang="0">
                  <a:pos x="103" y="15"/>
                </a:cxn>
                <a:cxn ang="0">
                  <a:pos x="112" y="15"/>
                </a:cxn>
                <a:cxn ang="0">
                  <a:pos x="119" y="16"/>
                </a:cxn>
                <a:cxn ang="0">
                  <a:pos x="127" y="16"/>
                </a:cxn>
                <a:cxn ang="0">
                  <a:pos x="170" y="17"/>
                </a:cxn>
                <a:cxn ang="0">
                  <a:pos x="180" y="17"/>
                </a:cxn>
                <a:cxn ang="0">
                  <a:pos x="184" y="17"/>
                </a:cxn>
                <a:cxn ang="0">
                  <a:pos x="188" y="18"/>
                </a:cxn>
                <a:cxn ang="0">
                  <a:pos x="190" y="18"/>
                </a:cxn>
                <a:cxn ang="0">
                  <a:pos x="202" y="19"/>
                </a:cxn>
                <a:cxn ang="0">
                  <a:pos x="219" y="19"/>
                </a:cxn>
                <a:cxn ang="0">
                  <a:pos x="231" y="20"/>
                </a:cxn>
                <a:cxn ang="0">
                  <a:pos x="243" y="22"/>
                </a:cxn>
                <a:cxn ang="0">
                  <a:pos x="254" y="24"/>
                </a:cxn>
                <a:cxn ang="0">
                  <a:pos x="257" y="24"/>
                </a:cxn>
                <a:cxn ang="0">
                  <a:pos x="270" y="24"/>
                </a:cxn>
                <a:cxn ang="0">
                  <a:pos x="280" y="25"/>
                </a:cxn>
                <a:cxn ang="0">
                  <a:pos x="291" y="22"/>
                </a:cxn>
                <a:cxn ang="0">
                  <a:pos x="307" y="21"/>
                </a:cxn>
                <a:cxn ang="0">
                  <a:pos x="310" y="20"/>
                </a:cxn>
                <a:cxn ang="0">
                  <a:pos x="312" y="20"/>
                </a:cxn>
                <a:cxn ang="0">
                  <a:pos x="326" y="17"/>
                </a:cxn>
              </a:cxnLst>
              <a:rect l="0" t="0" r="r" b="b"/>
              <a:pathLst>
                <a:path w="326" h="25">
                  <a:moveTo>
                    <a:pt x="0" y="0"/>
                  </a:moveTo>
                  <a:lnTo>
                    <a:pt x="12" y="2"/>
                  </a:lnTo>
                  <a:lnTo>
                    <a:pt x="16" y="4"/>
                  </a:lnTo>
                  <a:lnTo>
                    <a:pt x="20" y="5"/>
                  </a:lnTo>
                  <a:lnTo>
                    <a:pt x="28" y="9"/>
                  </a:lnTo>
                  <a:lnTo>
                    <a:pt x="33" y="11"/>
                  </a:lnTo>
                  <a:lnTo>
                    <a:pt x="36" y="11"/>
                  </a:lnTo>
                  <a:lnTo>
                    <a:pt x="37" y="11"/>
                  </a:lnTo>
                  <a:lnTo>
                    <a:pt x="51" y="13"/>
                  </a:lnTo>
                  <a:lnTo>
                    <a:pt x="61" y="13"/>
                  </a:lnTo>
                  <a:lnTo>
                    <a:pt x="77" y="14"/>
                  </a:lnTo>
                  <a:lnTo>
                    <a:pt x="87" y="14"/>
                  </a:lnTo>
                  <a:lnTo>
                    <a:pt x="90" y="14"/>
                  </a:lnTo>
                  <a:lnTo>
                    <a:pt x="96" y="14"/>
                  </a:lnTo>
                  <a:lnTo>
                    <a:pt x="103" y="15"/>
                  </a:lnTo>
                  <a:lnTo>
                    <a:pt x="112" y="15"/>
                  </a:lnTo>
                  <a:lnTo>
                    <a:pt x="119" y="16"/>
                  </a:lnTo>
                  <a:lnTo>
                    <a:pt x="127" y="16"/>
                  </a:lnTo>
                  <a:lnTo>
                    <a:pt x="170" y="17"/>
                  </a:lnTo>
                  <a:lnTo>
                    <a:pt x="180" y="17"/>
                  </a:lnTo>
                  <a:lnTo>
                    <a:pt x="184" y="17"/>
                  </a:lnTo>
                  <a:lnTo>
                    <a:pt x="188" y="18"/>
                  </a:lnTo>
                  <a:lnTo>
                    <a:pt x="190" y="18"/>
                  </a:lnTo>
                  <a:lnTo>
                    <a:pt x="202" y="19"/>
                  </a:lnTo>
                  <a:lnTo>
                    <a:pt x="219" y="19"/>
                  </a:lnTo>
                  <a:lnTo>
                    <a:pt x="231" y="20"/>
                  </a:lnTo>
                  <a:lnTo>
                    <a:pt x="243" y="22"/>
                  </a:lnTo>
                  <a:lnTo>
                    <a:pt x="254" y="24"/>
                  </a:lnTo>
                  <a:lnTo>
                    <a:pt x="257" y="24"/>
                  </a:lnTo>
                  <a:lnTo>
                    <a:pt x="270" y="24"/>
                  </a:lnTo>
                  <a:lnTo>
                    <a:pt x="280" y="25"/>
                  </a:lnTo>
                  <a:lnTo>
                    <a:pt x="291" y="22"/>
                  </a:lnTo>
                  <a:lnTo>
                    <a:pt x="307" y="21"/>
                  </a:lnTo>
                  <a:lnTo>
                    <a:pt x="310" y="20"/>
                  </a:lnTo>
                  <a:lnTo>
                    <a:pt x="312" y="20"/>
                  </a:lnTo>
                  <a:lnTo>
                    <a:pt x="326" y="17"/>
                  </a:lnTo>
                </a:path>
              </a:pathLst>
            </a:custGeom>
            <a:noFill/>
            <a:ln w="0">
              <a:solidFill>
                <a:srgbClr val="000000"/>
              </a:solidFill>
              <a:prstDash val="solid"/>
              <a:round/>
              <a:headEnd/>
              <a:tailEnd/>
            </a:ln>
          </p:spPr>
          <p:txBody>
            <a:bodyPr/>
            <a:lstStyle/>
            <a:p>
              <a:endParaRPr lang="en-GB"/>
            </a:p>
          </p:txBody>
        </p:sp>
        <p:sp>
          <p:nvSpPr>
            <p:cNvPr id="1550" name="Freeform 2626"/>
            <p:cNvSpPr>
              <a:spLocks/>
            </p:cNvSpPr>
            <p:nvPr/>
          </p:nvSpPr>
          <p:spPr bwMode="auto">
            <a:xfrm>
              <a:off x="3075" y="3169"/>
              <a:ext cx="94" cy="4"/>
            </a:xfrm>
            <a:custGeom>
              <a:avLst/>
              <a:gdLst/>
              <a:ahLst/>
              <a:cxnLst>
                <a:cxn ang="0">
                  <a:pos x="189" y="5"/>
                </a:cxn>
                <a:cxn ang="0">
                  <a:pos x="183" y="5"/>
                </a:cxn>
                <a:cxn ang="0">
                  <a:pos x="179" y="5"/>
                </a:cxn>
                <a:cxn ang="0">
                  <a:pos x="177" y="7"/>
                </a:cxn>
                <a:cxn ang="0">
                  <a:pos x="174" y="7"/>
                </a:cxn>
                <a:cxn ang="0">
                  <a:pos x="152" y="7"/>
                </a:cxn>
                <a:cxn ang="0">
                  <a:pos x="147" y="7"/>
                </a:cxn>
                <a:cxn ang="0">
                  <a:pos x="141" y="7"/>
                </a:cxn>
                <a:cxn ang="0">
                  <a:pos x="139" y="5"/>
                </a:cxn>
                <a:cxn ang="0">
                  <a:pos x="134" y="5"/>
                </a:cxn>
                <a:cxn ang="0">
                  <a:pos x="129" y="5"/>
                </a:cxn>
                <a:cxn ang="0">
                  <a:pos x="116" y="5"/>
                </a:cxn>
                <a:cxn ang="0">
                  <a:pos x="100" y="7"/>
                </a:cxn>
                <a:cxn ang="0">
                  <a:pos x="97" y="7"/>
                </a:cxn>
                <a:cxn ang="0">
                  <a:pos x="91" y="7"/>
                </a:cxn>
                <a:cxn ang="0">
                  <a:pos x="81" y="8"/>
                </a:cxn>
                <a:cxn ang="0">
                  <a:pos x="72" y="8"/>
                </a:cxn>
                <a:cxn ang="0">
                  <a:pos x="63" y="7"/>
                </a:cxn>
                <a:cxn ang="0">
                  <a:pos x="55" y="4"/>
                </a:cxn>
                <a:cxn ang="0">
                  <a:pos x="44" y="2"/>
                </a:cxn>
                <a:cxn ang="0">
                  <a:pos x="40" y="2"/>
                </a:cxn>
                <a:cxn ang="0">
                  <a:pos x="28" y="2"/>
                </a:cxn>
                <a:cxn ang="0">
                  <a:pos x="26" y="1"/>
                </a:cxn>
                <a:cxn ang="0">
                  <a:pos x="15" y="0"/>
                </a:cxn>
                <a:cxn ang="0">
                  <a:pos x="0" y="0"/>
                </a:cxn>
              </a:cxnLst>
              <a:rect l="0" t="0" r="r" b="b"/>
              <a:pathLst>
                <a:path w="189" h="8">
                  <a:moveTo>
                    <a:pt x="189" y="5"/>
                  </a:moveTo>
                  <a:lnTo>
                    <a:pt x="183" y="5"/>
                  </a:lnTo>
                  <a:lnTo>
                    <a:pt x="179" y="5"/>
                  </a:lnTo>
                  <a:lnTo>
                    <a:pt x="177" y="7"/>
                  </a:lnTo>
                  <a:lnTo>
                    <a:pt x="174" y="7"/>
                  </a:lnTo>
                  <a:lnTo>
                    <a:pt x="152" y="7"/>
                  </a:lnTo>
                  <a:lnTo>
                    <a:pt x="147" y="7"/>
                  </a:lnTo>
                  <a:lnTo>
                    <a:pt x="141" y="7"/>
                  </a:lnTo>
                  <a:lnTo>
                    <a:pt x="139" y="5"/>
                  </a:lnTo>
                  <a:lnTo>
                    <a:pt x="134" y="5"/>
                  </a:lnTo>
                  <a:lnTo>
                    <a:pt x="129" y="5"/>
                  </a:lnTo>
                  <a:lnTo>
                    <a:pt x="116" y="5"/>
                  </a:lnTo>
                  <a:lnTo>
                    <a:pt x="100" y="7"/>
                  </a:lnTo>
                  <a:lnTo>
                    <a:pt x="97" y="7"/>
                  </a:lnTo>
                  <a:lnTo>
                    <a:pt x="91" y="7"/>
                  </a:lnTo>
                  <a:lnTo>
                    <a:pt x="81" y="8"/>
                  </a:lnTo>
                  <a:lnTo>
                    <a:pt x="72" y="8"/>
                  </a:lnTo>
                  <a:lnTo>
                    <a:pt x="63" y="7"/>
                  </a:lnTo>
                  <a:lnTo>
                    <a:pt x="55" y="4"/>
                  </a:lnTo>
                  <a:lnTo>
                    <a:pt x="44" y="2"/>
                  </a:lnTo>
                  <a:lnTo>
                    <a:pt x="40" y="2"/>
                  </a:lnTo>
                  <a:lnTo>
                    <a:pt x="28" y="2"/>
                  </a:lnTo>
                  <a:lnTo>
                    <a:pt x="26" y="1"/>
                  </a:lnTo>
                  <a:lnTo>
                    <a:pt x="15" y="0"/>
                  </a:lnTo>
                  <a:lnTo>
                    <a:pt x="0" y="0"/>
                  </a:lnTo>
                </a:path>
              </a:pathLst>
            </a:custGeom>
            <a:noFill/>
            <a:ln w="0">
              <a:solidFill>
                <a:srgbClr val="000000"/>
              </a:solidFill>
              <a:prstDash val="solid"/>
              <a:round/>
              <a:headEnd/>
              <a:tailEnd/>
            </a:ln>
          </p:spPr>
          <p:txBody>
            <a:bodyPr/>
            <a:lstStyle/>
            <a:p>
              <a:endParaRPr lang="en-GB"/>
            </a:p>
          </p:txBody>
        </p:sp>
        <p:sp>
          <p:nvSpPr>
            <p:cNvPr id="1551" name="Freeform 2627"/>
            <p:cNvSpPr>
              <a:spLocks/>
            </p:cNvSpPr>
            <p:nvPr/>
          </p:nvSpPr>
          <p:spPr bwMode="auto">
            <a:xfrm>
              <a:off x="2160" y="3161"/>
              <a:ext cx="11" cy="1"/>
            </a:xfrm>
            <a:custGeom>
              <a:avLst/>
              <a:gdLst/>
              <a:ahLst/>
              <a:cxnLst>
                <a:cxn ang="0">
                  <a:pos x="0" y="0"/>
                </a:cxn>
                <a:cxn ang="0">
                  <a:pos x="3" y="1"/>
                </a:cxn>
                <a:cxn ang="0">
                  <a:pos x="12" y="1"/>
                </a:cxn>
                <a:cxn ang="0">
                  <a:pos x="14" y="1"/>
                </a:cxn>
                <a:cxn ang="0">
                  <a:pos x="19" y="1"/>
                </a:cxn>
                <a:cxn ang="0">
                  <a:pos x="21" y="2"/>
                </a:cxn>
              </a:cxnLst>
              <a:rect l="0" t="0" r="r" b="b"/>
              <a:pathLst>
                <a:path w="21" h="2">
                  <a:moveTo>
                    <a:pt x="0" y="0"/>
                  </a:moveTo>
                  <a:lnTo>
                    <a:pt x="3" y="1"/>
                  </a:lnTo>
                  <a:lnTo>
                    <a:pt x="12" y="1"/>
                  </a:lnTo>
                  <a:lnTo>
                    <a:pt x="14" y="1"/>
                  </a:lnTo>
                  <a:lnTo>
                    <a:pt x="19" y="1"/>
                  </a:lnTo>
                  <a:lnTo>
                    <a:pt x="21" y="2"/>
                  </a:lnTo>
                </a:path>
              </a:pathLst>
            </a:custGeom>
            <a:noFill/>
            <a:ln w="0">
              <a:solidFill>
                <a:srgbClr val="000000"/>
              </a:solidFill>
              <a:prstDash val="solid"/>
              <a:round/>
              <a:headEnd/>
              <a:tailEnd/>
            </a:ln>
          </p:spPr>
          <p:txBody>
            <a:bodyPr/>
            <a:lstStyle/>
            <a:p>
              <a:endParaRPr lang="en-GB"/>
            </a:p>
          </p:txBody>
        </p:sp>
        <p:sp>
          <p:nvSpPr>
            <p:cNvPr id="1552" name="Freeform 2628"/>
            <p:cNvSpPr>
              <a:spLocks/>
            </p:cNvSpPr>
            <p:nvPr/>
          </p:nvSpPr>
          <p:spPr bwMode="auto">
            <a:xfrm>
              <a:off x="2171" y="3162"/>
              <a:ext cx="87" cy="12"/>
            </a:xfrm>
            <a:custGeom>
              <a:avLst/>
              <a:gdLst/>
              <a:ahLst/>
              <a:cxnLst>
                <a:cxn ang="0">
                  <a:pos x="0" y="0"/>
                </a:cxn>
                <a:cxn ang="0">
                  <a:pos x="2" y="1"/>
                </a:cxn>
                <a:cxn ang="0">
                  <a:pos x="9" y="3"/>
                </a:cxn>
                <a:cxn ang="0">
                  <a:pos x="11" y="4"/>
                </a:cxn>
                <a:cxn ang="0">
                  <a:pos x="15" y="4"/>
                </a:cxn>
                <a:cxn ang="0">
                  <a:pos x="19" y="5"/>
                </a:cxn>
                <a:cxn ang="0">
                  <a:pos x="22" y="5"/>
                </a:cxn>
                <a:cxn ang="0">
                  <a:pos x="25" y="5"/>
                </a:cxn>
                <a:cxn ang="0">
                  <a:pos x="30" y="5"/>
                </a:cxn>
                <a:cxn ang="0">
                  <a:pos x="33" y="5"/>
                </a:cxn>
                <a:cxn ang="0">
                  <a:pos x="39" y="5"/>
                </a:cxn>
                <a:cxn ang="0">
                  <a:pos x="40" y="5"/>
                </a:cxn>
                <a:cxn ang="0">
                  <a:pos x="44" y="5"/>
                </a:cxn>
                <a:cxn ang="0">
                  <a:pos x="48" y="5"/>
                </a:cxn>
                <a:cxn ang="0">
                  <a:pos x="53" y="5"/>
                </a:cxn>
                <a:cxn ang="0">
                  <a:pos x="56" y="5"/>
                </a:cxn>
                <a:cxn ang="0">
                  <a:pos x="62" y="8"/>
                </a:cxn>
                <a:cxn ang="0">
                  <a:pos x="65" y="9"/>
                </a:cxn>
                <a:cxn ang="0">
                  <a:pos x="70" y="8"/>
                </a:cxn>
                <a:cxn ang="0">
                  <a:pos x="74" y="6"/>
                </a:cxn>
                <a:cxn ang="0">
                  <a:pos x="78" y="5"/>
                </a:cxn>
                <a:cxn ang="0">
                  <a:pos x="82" y="5"/>
                </a:cxn>
                <a:cxn ang="0">
                  <a:pos x="88" y="5"/>
                </a:cxn>
                <a:cxn ang="0">
                  <a:pos x="91" y="6"/>
                </a:cxn>
                <a:cxn ang="0">
                  <a:pos x="94" y="8"/>
                </a:cxn>
                <a:cxn ang="0">
                  <a:pos x="99" y="10"/>
                </a:cxn>
                <a:cxn ang="0">
                  <a:pos x="107" y="11"/>
                </a:cxn>
                <a:cxn ang="0">
                  <a:pos x="109" y="12"/>
                </a:cxn>
                <a:cxn ang="0">
                  <a:pos x="116" y="13"/>
                </a:cxn>
                <a:cxn ang="0">
                  <a:pos x="126" y="15"/>
                </a:cxn>
                <a:cxn ang="0">
                  <a:pos x="128" y="16"/>
                </a:cxn>
                <a:cxn ang="0">
                  <a:pos x="131" y="17"/>
                </a:cxn>
                <a:cxn ang="0">
                  <a:pos x="134" y="18"/>
                </a:cxn>
                <a:cxn ang="0">
                  <a:pos x="137" y="21"/>
                </a:cxn>
                <a:cxn ang="0">
                  <a:pos x="141" y="22"/>
                </a:cxn>
                <a:cxn ang="0">
                  <a:pos x="146" y="22"/>
                </a:cxn>
                <a:cxn ang="0">
                  <a:pos x="149" y="21"/>
                </a:cxn>
                <a:cxn ang="0">
                  <a:pos x="153" y="21"/>
                </a:cxn>
                <a:cxn ang="0">
                  <a:pos x="161" y="22"/>
                </a:cxn>
                <a:cxn ang="0">
                  <a:pos x="166" y="24"/>
                </a:cxn>
                <a:cxn ang="0">
                  <a:pos x="170" y="24"/>
                </a:cxn>
                <a:cxn ang="0">
                  <a:pos x="174" y="23"/>
                </a:cxn>
              </a:cxnLst>
              <a:rect l="0" t="0" r="r" b="b"/>
              <a:pathLst>
                <a:path w="174" h="24">
                  <a:moveTo>
                    <a:pt x="0" y="0"/>
                  </a:moveTo>
                  <a:lnTo>
                    <a:pt x="2" y="1"/>
                  </a:lnTo>
                  <a:lnTo>
                    <a:pt x="9" y="3"/>
                  </a:lnTo>
                  <a:lnTo>
                    <a:pt x="11" y="4"/>
                  </a:lnTo>
                  <a:lnTo>
                    <a:pt x="15" y="4"/>
                  </a:lnTo>
                  <a:lnTo>
                    <a:pt x="19" y="5"/>
                  </a:lnTo>
                  <a:lnTo>
                    <a:pt x="22" y="5"/>
                  </a:lnTo>
                  <a:lnTo>
                    <a:pt x="25" y="5"/>
                  </a:lnTo>
                  <a:lnTo>
                    <a:pt x="30" y="5"/>
                  </a:lnTo>
                  <a:lnTo>
                    <a:pt x="33" y="5"/>
                  </a:lnTo>
                  <a:lnTo>
                    <a:pt x="39" y="5"/>
                  </a:lnTo>
                  <a:lnTo>
                    <a:pt x="40" y="5"/>
                  </a:lnTo>
                  <a:lnTo>
                    <a:pt x="44" y="5"/>
                  </a:lnTo>
                  <a:lnTo>
                    <a:pt x="48" y="5"/>
                  </a:lnTo>
                  <a:lnTo>
                    <a:pt x="53" y="5"/>
                  </a:lnTo>
                  <a:lnTo>
                    <a:pt x="56" y="5"/>
                  </a:lnTo>
                  <a:lnTo>
                    <a:pt x="62" y="8"/>
                  </a:lnTo>
                  <a:lnTo>
                    <a:pt x="65" y="9"/>
                  </a:lnTo>
                  <a:lnTo>
                    <a:pt x="70" y="8"/>
                  </a:lnTo>
                  <a:lnTo>
                    <a:pt x="74" y="6"/>
                  </a:lnTo>
                  <a:lnTo>
                    <a:pt x="78" y="5"/>
                  </a:lnTo>
                  <a:lnTo>
                    <a:pt x="82" y="5"/>
                  </a:lnTo>
                  <a:lnTo>
                    <a:pt x="88" y="5"/>
                  </a:lnTo>
                  <a:lnTo>
                    <a:pt x="91" y="6"/>
                  </a:lnTo>
                  <a:lnTo>
                    <a:pt x="94" y="8"/>
                  </a:lnTo>
                  <a:lnTo>
                    <a:pt x="99" y="10"/>
                  </a:lnTo>
                  <a:lnTo>
                    <a:pt x="107" y="11"/>
                  </a:lnTo>
                  <a:lnTo>
                    <a:pt x="109" y="12"/>
                  </a:lnTo>
                  <a:lnTo>
                    <a:pt x="116" y="13"/>
                  </a:lnTo>
                  <a:lnTo>
                    <a:pt x="126" y="15"/>
                  </a:lnTo>
                  <a:lnTo>
                    <a:pt x="128" y="16"/>
                  </a:lnTo>
                  <a:lnTo>
                    <a:pt x="131" y="17"/>
                  </a:lnTo>
                  <a:lnTo>
                    <a:pt x="134" y="18"/>
                  </a:lnTo>
                  <a:lnTo>
                    <a:pt x="137" y="21"/>
                  </a:lnTo>
                  <a:lnTo>
                    <a:pt x="141" y="22"/>
                  </a:lnTo>
                  <a:lnTo>
                    <a:pt x="146" y="22"/>
                  </a:lnTo>
                  <a:lnTo>
                    <a:pt x="149" y="21"/>
                  </a:lnTo>
                  <a:lnTo>
                    <a:pt x="153" y="21"/>
                  </a:lnTo>
                  <a:lnTo>
                    <a:pt x="161" y="22"/>
                  </a:lnTo>
                  <a:lnTo>
                    <a:pt x="166" y="24"/>
                  </a:lnTo>
                  <a:lnTo>
                    <a:pt x="170" y="24"/>
                  </a:lnTo>
                  <a:lnTo>
                    <a:pt x="174" y="23"/>
                  </a:lnTo>
                </a:path>
              </a:pathLst>
            </a:custGeom>
            <a:noFill/>
            <a:ln w="0">
              <a:solidFill>
                <a:srgbClr val="000000"/>
              </a:solidFill>
              <a:prstDash val="solid"/>
              <a:round/>
              <a:headEnd/>
              <a:tailEnd/>
            </a:ln>
          </p:spPr>
          <p:txBody>
            <a:bodyPr/>
            <a:lstStyle/>
            <a:p>
              <a:endParaRPr lang="en-GB"/>
            </a:p>
          </p:txBody>
        </p:sp>
        <p:sp>
          <p:nvSpPr>
            <p:cNvPr id="1553" name="Freeform 2629"/>
            <p:cNvSpPr>
              <a:spLocks/>
            </p:cNvSpPr>
            <p:nvPr/>
          </p:nvSpPr>
          <p:spPr bwMode="auto">
            <a:xfrm>
              <a:off x="2834" y="3140"/>
              <a:ext cx="63" cy="20"/>
            </a:xfrm>
            <a:custGeom>
              <a:avLst/>
              <a:gdLst/>
              <a:ahLst/>
              <a:cxnLst>
                <a:cxn ang="0">
                  <a:pos x="0" y="41"/>
                </a:cxn>
                <a:cxn ang="0">
                  <a:pos x="4" y="33"/>
                </a:cxn>
                <a:cxn ang="0">
                  <a:pos x="9" y="31"/>
                </a:cxn>
                <a:cxn ang="0">
                  <a:pos x="15" y="30"/>
                </a:cxn>
                <a:cxn ang="0">
                  <a:pos x="17" y="30"/>
                </a:cxn>
                <a:cxn ang="0">
                  <a:pos x="24" y="31"/>
                </a:cxn>
                <a:cxn ang="0">
                  <a:pos x="35" y="31"/>
                </a:cxn>
                <a:cxn ang="0">
                  <a:pos x="38" y="31"/>
                </a:cxn>
                <a:cxn ang="0">
                  <a:pos x="42" y="27"/>
                </a:cxn>
                <a:cxn ang="0">
                  <a:pos x="52" y="24"/>
                </a:cxn>
                <a:cxn ang="0">
                  <a:pos x="57" y="21"/>
                </a:cxn>
                <a:cxn ang="0">
                  <a:pos x="65" y="19"/>
                </a:cxn>
                <a:cxn ang="0">
                  <a:pos x="70" y="16"/>
                </a:cxn>
                <a:cxn ang="0">
                  <a:pos x="79" y="14"/>
                </a:cxn>
                <a:cxn ang="0">
                  <a:pos x="87" y="6"/>
                </a:cxn>
                <a:cxn ang="0">
                  <a:pos x="90" y="2"/>
                </a:cxn>
                <a:cxn ang="0">
                  <a:pos x="101" y="0"/>
                </a:cxn>
                <a:cxn ang="0">
                  <a:pos x="103" y="2"/>
                </a:cxn>
                <a:cxn ang="0">
                  <a:pos x="116" y="7"/>
                </a:cxn>
                <a:cxn ang="0">
                  <a:pos x="126" y="9"/>
                </a:cxn>
              </a:cxnLst>
              <a:rect l="0" t="0" r="r" b="b"/>
              <a:pathLst>
                <a:path w="126" h="41">
                  <a:moveTo>
                    <a:pt x="0" y="41"/>
                  </a:moveTo>
                  <a:lnTo>
                    <a:pt x="4" y="33"/>
                  </a:lnTo>
                  <a:lnTo>
                    <a:pt x="9" y="31"/>
                  </a:lnTo>
                  <a:lnTo>
                    <a:pt x="15" y="30"/>
                  </a:lnTo>
                  <a:lnTo>
                    <a:pt x="17" y="30"/>
                  </a:lnTo>
                  <a:lnTo>
                    <a:pt x="24" y="31"/>
                  </a:lnTo>
                  <a:lnTo>
                    <a:pt x="35" y="31"/>
                  </a:lnTo>
                  <a:lnTo>
                    <a:pt x="38" y="31"/>
                  </a:lnTo>
                  <a:lnTo>
                    <a:pt x="42" y="27"/>
                  </a:lnTo>
                  <a:lnTo>
                    <a:pt x="52" y="24"/>
                  </a:lnTo>
                  <a:lnTo>
                    <a:pt x="57" y="21"/>
                  </a:lnTo>
                  <a:lnTo>
                    <a:pt x="65" y="19"/>
                  </a:lnTo>
                  <a:lnTo>
                    <a:pt x="70" y="16"/>
                  </a:lnTo>
                  <a:lnTo>
                    <a:pt x="79" y="14"/>
                  </a:lnTo>
                  <a:lnTo>
                    <a:pt x="87" y="6"/>
                  </a:lnTo>
                  <a:lnTo>
                    <a:pt x="90" y="2"/>
                  </a:lnTo>
                  <a:lnTo>
                    <a:pt x="101" y="0"/>
                  </a:lnTo>
                  <a:lnTo>
                    <a:pt x="103" y="2"/>
                  </a:lnTo>
                  <a:lnTo>
                    <a:pt x="116" y="7"/>
                  </a:lnTo>
                  <a:lnTo>
                    <a:pt x="126" y="9"/>
                  </a:lnTo>
                </a:path>
              </a:pathLst>
            </a:custGeom>
            <a:noFill/>
            <a:ln w="0">
              <a:solidFill>
                <a:srgbClr val="000000"/>
              </a:solidFill>
              <a:prstDash val="solid"/>
              <a:round/>
              <a:headEnd/>
              <a:tailEnd/>
            </a:ln>
          </p:spPr>
          <p:txBody>
            <a:bodyPr/>
            <a:lstStyle/>
            <a:p>
              <a:endParaRPr lang="en-GB"/>
            </a:p>
          </p:txBody>
        </p:sp>
        <p:sp>
          <p:nvSpPr>
            <p:cNvPr id="1554" name="Line 2630"/>
            <p:cNvSpPr>
              <a:spLocks noChangeShapeType="1"/>
            </p:cNvSpPr>
            <p:nvPr/>
          </p:nvSpPr>
          <p:spPr bwMode="auto">
            <a:xfrm flipH="1" flipV="1">
              <a:off x="1395" y="3144"/>
              <a:ext cx="3" cy="1"/>
            </a:xfrm>
            <a:prstGeom prst="line">
              <a:avLst/>
            </a:prstGeom>
            <a:noFill/>
            <a:ln w="0">
              <a:solidFill>
                <a:srgbClr val="000000"/>
              </a:solidFill>
              <a:round/>
              <a:headEnd/>
              <a:tailEnd/>
            </a:ln>
          </p:spPr>
          <p:txBody>
            <a:bodyPr/>
            <a:lstStyle/>
            <a:p>
              <a:endParaRPr lang="en-GB"/>
            </a:p>
          </p:txBody>
        </p:sp>
        <p:sp>
          <p:nvSpPr>
            <p:cNvPr id="1555" name="Freeform 2631"/>
            <p:cNvSpPr>
              <a:spLocks/>
            </p:cNvSpPr>
            <p:nvPr/>
          </p:nvSpPr>
          <p:spPr bwMode="auto">
            <a:xfrm>
              <a:off x="1944" y="3145"/>
              <a:ext cx="51" cy="5"/>
            </a:xfrm>
            <a:custGeom>
              <a:avLst/>
              <a:gdLst/>
              <a:ahLst/>
              <a:cxnLst>
                <a:cxn ang="0">
                  <a:pos x="103" y="1"/>
                </a:cxn>
                <a:cxn ang="0">
                  <a:pos x="97" y="1"/>
                </a:cxn>
                <a:cxn ang="0">
                  <a:pos x="91" y="1"/>
                </a:cxn>
                <a:cxn ang="0">
                  <a:pos x="84" y="1"/>
                </a:cxn>
                <a:cxn ang="0">
                  <a:pos x="75" y="1"/>
                </a:cxn>
                <a:cxn ang="0">
                  <a:pos x="68" y="0"/>
                </a:cxn>
                <a:cxn ang="0">
                  <a:pos x="65" y="2"/>
                </a:cxn>
                <a:cxn ang="0">
                  <a:pos x="63" y="4"/>
                </a:cxn>
                <a:cxn ang="0">
                  <a:pos x="50" y="4"/>
                </a:cxn>
                <a:cxn ang="0">
                  <a:pos x="34" y="5"/>
                </a:cxn>
                <a:cxn ang="0">
                  <a:pos x="22" y="2"/>
                </a:cxn>
                <a:cxn ang="0">
                  <a:pos x="12" y="10"/>
                </a:cxn>
                <a:cxn ang="0">
                  <a:pos x="2" y="11"/>
                </a:cxn>
                <a:cxn ang="0">
                  <a:pos x="0" y="11"/>
                </a:cxn>
              </a:cxnLst>
              <a:rect l="0" t="0" r="r" b="b"/>
              <a:pathLst>
                <a:path w="103" h="11">
                  <a:moveTo>
                    <a:pt x="103" y="1"/>
                  </a:moveTo>
                  <a:lnTo>
                    <a:pt x="97" y="1"/>
                  </a:lnTo>
                  <a:lnTo>
                    <a:pt x="91" y="1"/>
                  </a:lnTo>
                  <a:lnTo>
                    <a:pt x="84" y="1"/>
                  </a:lnTo>
                  <a:lnTo>
                    <a:pt x="75" y="1"/>
                  </a:lnTo>
                  <a:lnTo>
                    <a:pt x="68" y="0"/>
                  </a:lnTo>
                  <a:lnTo>
                    <a:pt x="65" y="2"/>
                  </a:lnTo>
                  <a:lnTo>
                    <a:pt x="63" y="4"/>
                  </a:lnTo>
                  <a:lnTo>
                    <a:pt x="50" y="4"/>
                  </a:lnTo>
                  <a:lnTo>
                    <a:pt x="34" y="5"/>
                  </a:lnTo>
                  <a:lnTo>
                    <a:pt x="22" y="2"/>
                  </a:lnTo>
                  <a:lnTo>
                    <a:pt x="12" y="10"/>
                  </a:lnTo>
                  <a:lnTo>
                    <a:pt x="2" y="11"/>
                  </a:lnTo>
                  <a:lnTo>
                    <a:pt x="0" y="11"/>
                  </a:lnTo>
                </a:path>
              </a:pathLst>
            </a:custGeom>
            <a:noFill/>
            <a:ln w="0">
              <a:solidFill>
                <a:srgbClr val="000000"/>
              </a:solidFill>
              <a:prstDash val="solid"/>
              <a:round/>
              <a:headEnd/>
              <a:tailEnd/>
            </a:ln>
          </p:spPr>
          <p:txBody>
            <a:bodyPr/>
            <a:lstStyle/>
            <a:p>
              <a:endParaRPr lang="en-GB"/>
            </a:p>
          </p:txBody>
        </p:sp>
        <p:sp>
          <p:nvSpPr>
            <p:cNvPr id="1556" name="Freeform 2632"/>
            <p:cNvSpPr>
              <a:spLocks/>
            </p:cNvSpPr>
            <p:nvPr/>
          </p:nvSpPr>
          <p:spPr bwMode="auto">
            <a:xfrm>
              <a:off x="2012" y="3143"/>
              <a:ext cx="2" cy="1"/>
            </a:xfrm>
            <a:custGeom>
              <a:avLst/>
              <a:gdLst/>
              <a:ahLst/>
              <a:cxnLst>
                <a:cxn ang="0">
                  <a:pos x="4" y="0"/>
                </a:cxn>
                <a:cxn ang="0">
                  <a:pos x="3" y="1"/>
                </a:cxn>
                <a:cxn ang="0">
                  <a:pos x="0" y="2"/>
                </a:cxn>
              </a:cxnLst>
              <a:rect l="0" t="0" r="r" b="b"/>
              <a:pathLst>
                <a:path w="4" h="2">
                  <a:moveTo>
                    <a:pt x="4" y="0"/>
                  </a:moveTo>
                  <a:lnTo>
                    <a:pt x="3" y="1"/>
                  </a:lnTo>
                  <a:lnTo>
                    <a:pt x="0" y="2"/>
                  </a:lnTo>
                </a:path>
              </a:pathLst>
            </a:custGeom>
            <a:noFill/>
            <a:ln w="0">
              <a:solidFill>
                <a:srgbClr val="000000"/>
              </a:solidFill>
              <a:prstDash val="solid"/>
              <a:round/>
              <a:headEnd/>
              <a:tailEnd/>
            </a:ln>
          </p:spPr>
          <p:txBody>
            <a:bodyPr/>
            <a:lstStyle/>
            <a:p>
              <a:endParaRPr lang="en-GB"/>
            </a:p>
          </p:txBody>
        </p:sp>
        <p:sp>
          <p:nvSpPr>
            <p:cNvPr id="1557" name="Line 2633"/>
            <p:cNvSpPr>
              <a:spLocks noChangeShapeType="1"/>
            </p:cNvSpPr>
            <p:nvPr/>
          </p:nvSpPr>
          <p:spPr bwMode="auto">
            <a:xfrm flipH="1" flipV="1">
              <a:off x="1354" y="3134"/>
              <a:ext cx="17" cy="3"/>
            </a:xfrm>
            <a:prstGeom prst="line">
              <a:avLst/>
            </a:prstGeom>
            <a:noFill/>
            <a:ln w="0">
              <a:solidFill>
                <a:srgbClr val="000000"/>
              </a:solidFill>
              <a:round/>
              <a:headEnd/>
              <a:tailEnd/>
            </a:ln>
          </p:spPr>
          <p:txBody>
            <a:bodyPr/>
            <a:lstStyle/>
            <a:p>
              <a:endParaRPr lang="en-GB"/>
            </a:p>
          </p:txBody>
        </p:sp>
        <p:sp>
          <p:nvSpPr>
            <p:cNvPr id="1558" name="Line 2634"/>
            <p:cNvSpPr>
              <a:spLocks noChangeShapeType="1"/>
            </p:cNvSpPr>
            <p:nvPr/>
          </p:nvSpPr>
          <p:spPr bwMode="auto">
            <a:xfrm flipH="1" flipV="1">
              <a:off x="4071" y="3062"/>
              <a:ext cx="1" cy="1"/>
            </a:xfrm>
            <a:prstGeom prst="line">
              <a:avLst/>
            </a:prstGeom>
            <a:noFill/>
            <a:ln w="0">
              <a:solidFill>
                <a:srgbClr val="000000"/>
              </a:solidFill>
              <a:round/>
              <a:headEnd/>
              <a:tailEnd/>
            </a:ln>
          </p:spPr>
          <p:txBody>
            <a:bodyPr/>
            <a:lstStyle/>
            <a:p>
              <a:endParaRPr lang="en-GB"/>
            </a:p>
          </p:txBody>
        </p:sp>
        <p:sp>
          <p:nvSpPr>
            <p:cNvPr id="1559" name="Line 2635"/>
            <p:cNvSpPr>
              <a:spLocks noChangeShapeType="1"/>
            </p:cNvSpPr>
            <p:nvPr/>
          </p:nvSpPr>
          <p:spPr bwMode="auto">
            <a:xfrm>
              <a:off x="4084" y="3062"/>
              <a:ext cx="1" cy="1"/>
            </a:xfrm>
            <a:prstGeom prst="line">
              <a:avLst/>
            </a:prstGeom>
            <a:noFill/>
            <a:ln w="0">
              <a:solidFill>
                <a:srgbClr val="000000"/>
              </a:solidFill>
              <a:round/>
              <a:headEnd/>
              <a:tailEnd/>
            </a:ln>
          </p:spPr>
          <p:txBody>
            <a:bodyPr/>
            <a:lstStyle/>
            <a:p>
              <a:endParaRPr lang="en-GB"/>
            </a:p>
          </p:txBody>
        </p:sp>
        <p:sp>
          <p:nvSpPr>
            <p:cNvPr id="1560" name="Line 2636"/>
            <p:cNvSpPr>
              <a:spLocks noChangeShapeType="1"/>
            </p:cNvSpPr>
            <p:nvPr/>
          </p:nvSpPr>
          <p:spPr bwMode="auto">
            <a:xfrm flipV="1">
              <a:off x="4071" y="3061"/>
              <a:ext cx="1" cy="1"/>
            </a:xfrm>
            <a:prstGeom prst="line">
              <a:avLst/>
            </a:prstGeom>
            <a:noFill/>
            <a:ln w="0">
              <a:solidFill>
                <a:srgbClr val="000000"/>
              </a:solidFill>
              <a:round/>
              <a:headEnd/>
              <a:tailEnd/>
            </a:ln>
          </p:spPr>
          <p:txBody>
            <a:bodyPr/>
            <a:lstStyle/>
            <a:p>
              <a:endParaRPr lang="en-GB"/>
            </a:p>
          </p:txBody>
        </p:sp>
        <p:sp>
          <p:nvSpPr>
            <p:cNvPr id="1561" name="Freeform 2637"/>
            <p:cNvSpPr>
              <a:spLocks/>
            </p:cNvSpPr>
            <p:nvPr/>
          </p:nvSpPr>
          <p:spPr bwMode="auto">
            <a:xfrm>
              <a:off x="4071" y="3060"/>
              <a:ext cx="39" cy="2"/>
            </a:xfrm>
            <a:custGeom>
              <a:avLst/>
              <a:gdLst/>
              <a:ahLst/>
              <a:cxnLst>
                <a:cxn ang="0">
                  <a:pos x="0" y="3"/>
                </a:cxn>
                <a:cxn ang="0">
                  <a:pos x="22" y="2"/>
                </a:cxn>
                <a:cxn ang="0">
                  <a:pos x="30" y="1"/>
                </a:cxn>
                <a:cxn ang="0">
                  <a:pos x="49" y="1"/>
                </a:cxn>
                <a:cxn ang="0">
                  <a:pos x="78" y="0"/>
                </a:cxn>
              </a:cxnLst>
              <a:rect l="0" t="0" r="r" b="b"/>
              <a:pathLst>
                <a:path w="78" h="3">
                  <a:moveTo>
                    <a:pt x="0" y="3"/>
                  </a:moveTo>
                  <a:lnTo>
                    <a:pt x="22" y="2"/>
                  </a:lnTo>
                  <a:lnTo>
                    <a:pt x="30" y="1"/>
                  </a:lnTo>
                  <a:lnTo>
                    <a:pt x="49" y="1"/>
                  </a:lnTo>
                  <a:lnTo>
                    <a:pt x="78" y="0"/>
                  </a:lnTo>
                </a:path>
              </a:pathLst>
            </a:custGeom>
            <a:noFill/>
            <a:ln w="0">
              <a:solidFill>
                <a:srgbClr val="000000"/>
              </a:solidFill>
              <a:prstDash val="solid"/>
              <a:round/>
              <a:headEnd/>
              <a:tailEnd/>
            </a:ln>
          </p:spPr>
          <p:txBody>
            <a:bodyPr/>
            <a:lstStyle/>
            <a:p>
              <a:endParaRPr lang="en-GB"/>
            </a:p>
          </p:txBody>
        </p:sp>
        <p:sp>
          <p:nvSpPr>
            <p:cNvPr id="1562" name="Freeform 2638"/>
            <p:cNvSpPr>
              <a:spLocks/>
            </p:cNvSpPr>
            <p:nvPr/>
          </p:nvSpPr>
          <p:spPr bwMode="auto">
            <a:xfrm>
              <a:off x="2907" y="3140"/>
              <a:ext cx="5" cy="20"/>
            </a:xfrm>
            <a:custGeom>
              <a:avLst/>
              <a:gdLst/>
              <a:ahLst/>
              <a:cxnLst>
                <a:cxn ang="0">
                  <a:pos x="0" y="0"/>
                </a:cxn>
                <a:cxn ang="0">
                  <a:pos x="7" y="18"/>
                </a:cxn>
                <a:cxn ang="0">
                  <a:pos x="10" y="39"/>
                </a:cxn>
              </a:cxnLst>
              <a:rect l="0" t="0" r="r" b="b"/>
              <a:pathLst>
                <a:path w="10" h="39">
                  <a:moveTo>
                    <a:pt x="0" y="0"/>
                  </a:moveTo>
                  <a:lnTo>
                    <a:pt x="7" y="18"/>
                  </a:lnTo>
                  <a:lnTo>
                    <a:pt x="10" y="39"/>
                  </a:lnTo>
                </a:path>
              </a:pathLst>
            </a:custGeom>
            <a:noFill/>
            <a:ln w="0">
              <a:solidFill>
                <a:srgbClr val="000000"/>
              </a:solidFill>
              <a:prstDash val="solid"/>
              <a:round/>
              <a:headEnd/>
              <a:tailEnd/>
            </a:ln>
          </p:spPr>
          <p:txBody>
            <a:bodyPr/>
            <a:lstStyle/>
            <a:p>
              <a:endParaRPr lang="en-GB"/>
            </a:p>
          </p:txBody>
        </p:sp>
        <p:sp>
          <p:nvSpPr>
            <p:cNvPr id="1563" name="Line 2639"/>
            <p:cNvSpPr>
              <a:spLocks noChangeShapeType="1"/>
            </p:cNvSpPr>
            <p:nvPr/>
          </p:nvSpPr>
          <p:spPr bwMode="auto">
            <a:xfrm>
              <a:off x="2912" y="3160"/>
              <a:ext cx="1" cy="1"/>
            </a:xfrm>
            <a:prstGeom prst="line">
              <a:avLst/>
            </a:prstGeom>
            <a:noFill/>
            <a:ln w="0">
              <a:solidFill>
                <a:srgbClr val="000000"/>
              </a:solidFill>
              <a:round/>
              <a:headEnd/>
              <a:tailEnd/>
            </a:ln>
          </p:spPr>
          <p:txBody>
            <a:bodyPr/>
            <a:lstStyle/>
            <a:p>
              <a:endParaRPr lang="en-GB"/>
            </a:p>
          </p:txBody>
        </p:sp>
        <p:sp>
          <p:nvSpPr>
            <p:cNvPr id="1564" name="Freeform 2640"/>
            <p:cNvSpPr>
              <a:spLocks/>
            </p:cNvSpPr>
            <p:nvPr/>
          </p:nvSpPr>
          <p:spPr bwMode="auto">
            <a:xfrm>
              <a:off x="2912" y="3160"/>
              <a:ext cx="2" cy="8"/>
            </a:xfrm>
            <a:custGeom>
              <a:avLst/>
              <a:gdLst/>
              <a:ahLst/>
              <a:cxnLst>
                <a:cxn ang="0">
                  <a:pos x="0" y="0"/>
                </a:cxn>
                <a:cxn ang="0">
                  <a:pos x="0" y="1"/>
                </a:cxn>
                <a:cxn ang="0">
                  <a:pos x="4" y="16"/>
                </a:cxn>
              </a:cxnLst>
              <a:rect l="0" t="0" r="r" b="b"/>
              <a:pathLst>
                <a:path w="4" h="16">
                  <a:moveTo>
                    <a:pt x="0" y="0"/>
                  </a:moveTo>
                  <a:lnTo>
                    <a:pt x="0" y="1"/>
                  </a:lnTo>
                  <a:lnTo>
                    <a:pt x="4" y="16"/>
                  </a:lnTo>
                </a:path>
              </a:pathLst>
            </a:custGeom>
            <a:noFill/>
            <a:ln w="0">
              <a:solidFill>
                <a:srgbClr val="000000"/>
              </a:solidFill>
              <a:prstDash val="solid"/>
              <a:round/>
              <a:headEnd/>
              <a:tailEnd/>
            </a:ln>
          </p:spPr>
          <p:txBody>
            <a:bodyPr/>
            <a:lstStyle/>
            <a:p>
              <a:endParaRPr lang="en-GB"/>
            </a:p>
          </p:txBody>
        </p:sp>
        <p:sp>
          <p:nvSpPr>
            <p:cNvPr id="1565" name="Freeform 2641"/>
            <p:cNvSpPr>
              <a:spLocks/>
            </p:cNvSpPr>
            <p:nvPr/>
          </p:nvSpPr>
          <p:spPr bwMode="auto">
            <a:xfrm>
              <a:off x="2914" y="3168"/>
              <a:ext cx="1" cy="3"/>
            </a:xfrm>
            <a:custGeom>
              <a:avLst/>
              <a:gdLst/>
              <a:ahLst/>
              <a:cxnLst>
                <a:cxn ang="0">
                  <a:pos x="0" y="0"/>
                </a:cxn>
                <a:cxn ang="0">
                  <a:pos x="1" y="1"/>
                </a:cxn>
                <a:cxn ang="0">
                  <a:pos x="1" y="5"/>
                </a:cxn>
              </a:cxnLst>
              <a:rect l="0" t="0" r="r" b="b"/>
              <a:pathLst>
                <a:path w="1" h="5">
                  <a:moveTo>
                    <a:pt x="0" y="0"/>
                  </a:moveTo>
                  <a:lnTo>
                    <a:pt x="1" y="1"/>
                  </a:lnTo>
                  <a:lnTo>
                    <a:pt x="1" y="5"/>
                  </a:lnTo>
                </a:path>
              </a:pathLst>
            </a:custGeom>
            <a:noFill/>
            <a:ln w="0">
              <a:solidFill>
                <a:srgbClr val="000000"/>
              </a:solidFill>
              <a:prstDash val="solid"/>
              <a:round/>
              <a:headEnd/>
              <a:tailEnd/>
            </a:ln>
          </p:spPr>
          <p:txBody>
            <a:bodyPr/>
            <a:lstStyle/>
            <a:p>
              <a:endParaRPr lang="en-GB"/>
            </a:p>
          </p:txBody>
        </p:sp>
        <p:sp>
          <p:nvSpPr>
            <p:cNvPr id="1566" name="Line 2642"/>
            <p:cNvSpPr>
              <a:spLocks noChangeShapeType="1"/>
            </p:cNvSpPr>
            <p:nvPr/>
          </p:nvSpPr>
          <p:spPr bwMode="auto">
            <a:xfrm>
              <a:off x="2915" y="3171"/>
              <a:ext cx="1" cy="2"/>
            </a:xfrm>
            <a:prstGeom prst="line">
              <a:avLst/>
            </a:prstGeom>
            <a:noFill/>
            <a:ln w="0">
              <a:solidFill>
                <a:srgbClr val="000000"/>
              </a:solidFill>
              <a:round/>
              <a:headEnd/>
              <a:tailEnd/>
            </a:ln>
          </p:spPr>
          <p:txBody>
            <a:bodyPr/>
            <a:lstStyle/>
            <a:p>
              <a:endParaRPr lang="en-GB"/>
            </a:p>
          </p:txBody>
        </p:sp>
        <p:sp>
          <p:nvSpPr>
            <p:cNvPr id="1567" name="Freeform 2643"/>
            <p:cNvSpPr>
              <a:spLocks/>
            </p:cNvSpPr>
            <p:nvPr/>
          </p:nvSpPr>
          <p:spPr bwMode="auto">
            <a:xfrm>
              <a:off x="2915" y="3173"/>
              <a:ext cx="1" cy="4"/>
            </a:xfrm>
            <a:custGeom>
              <a:avLst/>
              <a:gdLst/>
              <a:ahLst/>
              <a:cxnLst>
                <a:cxn ang="0">
                  <a:pos x="0" y="0"/>
                </a:cxn>
                <a:cxn ang="0">
                  <a:pos x="1" y="5"/>
                </a:cxn>
                <a:cxn ang="0">
                  <a:pos x="2" y="7"/>
                </a:cxn>
              </a:cxnLst>
              <a:rect l="0" t="0" r="r" b="b"/>
              <a:pathLst>
                <a:path w="2" h="7">
                  <a:moveTo>
                    <a:pt x="0" y="0"/>
                  </a:moveTo>
                  <a:lnTo>
                    <a:pt x="1" y="5"/>
                  </a:lnTo>
                  <a:lnTo>
                    <a:pt x="2" y="7"/>
                  </a:lnTo>
                </a:path>
              </a:pathLst>
            </a:custGeom>
            <a:noFill/>
            <a:ln w="0">
              <a:solidFill>
                <a:srgbClr val="000000"/>
              </a:solidFill>
              <a:prstDash val="solid"/>
              <a:round/>
              <a:headEnd/>
              <a:tailEnd/>
            </a:ln>
          </p:spPr>
          <p:txBody>
            <a:bodyPr/>
            <a:lstStyle/>
            <a:p>
              <a:endParaRPr lang="en-GB"/>
            </a:p>
          </p:txBody>
        </p:sp>
        <p:sp>
          <p:nvSpPr>
            <p:cNvPr id="1568" name="Freeform 2644"/>
            <p:cNvSpPr>
              <a:spLocks/>
            </p:cNvSpPr>
            <p:nvPr/>
          </p:nvSpPr>
          <p:spPr bwMode="auto">
            <a:xfrm>
              <a:off x="2916" y="3177"/>
              <a:ext cx="1" cy="4"/>
            </a:xfrm>
            <a:custGeom>
              <a:avLst/>
              <a:gdLst/>
              <a:ahLst/>
              <a:cxnLst>
                <a:cxn ang="0">
                  <a:pos x="0" y="0"/>
                </a:cxn>
                <a:cxn ang="0">
                  <a:pos x="1" y="7"/>
                </a:cxn>
                <a:cxn ang="0">
                  <a:pos x="1" y="8"/>
                </a:cxn>
              </a:cxnLst>
              <a:rect l="0" t="0" r="r" b="b"/>
              <a:pathLst>
                <a:path w="1" h="8">
                  <a:moveTo>
                    <a:pt x="0" y="0"/>
                  </a:moveTo>
                  <a:lnTo>
                    <a:pt x="1" y="7"/>
                  </a:lnTo>
                  <a:lnTo>
                    <a:pt x="1" y="8"/>
                  </a:lnTo>
                </a:path>
              </a:pathLst>
            </a:custGeom>
            <a:noFill/>
            <a:ln w="0">
              <a:solidFill>
                <a:srgbClr val="000000"/>
              </a:solidFill>
              <a:prstDash val="solid"/>
              <a:round/>
              <a:headEnd/>
              <a:tailEnd/>
            </a:ln>
          </p:spPr>
          <p:txBody>
            <a:bodyPr/>
            <a:lstStyle/>
            <a:p>
              <a:endParaRPr lang="en-GB"/>
            </a:p>
          </p:txBody>
        </p:sp>
        <p:sp>
          <p:nvSpPr>
            <p:cNvPr id="1569" name="Line 2645"/>
            <p:cNvSpPr>
              <a:spLocks noChangeShapeType="1"/>
            </p:cNvSpPr>
            <p:nvPr/>
          </p:nvSpPr>
          <p:spPr bwMode="auto">
            <a:xfrm>
              <a:off x="2917" y="3182"/>
              <a:ext cx="1" cy="3"/>
            </a:xfrm>
            <a:prstGeom prst="line">
              <a:avLst/>
            </a:prstGeom>
            <a:noFill/>
            <a:ln w="0">
              <a:solidFill>
                <a:srgbClr val="000000"/>
              </a:solidFill>
              <a:round/>
              <a:headEnd/>
              <a:tailEnd/>
            </a:ln>
          </p:spPr>
          <p:txBody>
            <a:bodyPr/>
            <a:lstStyle/>
            <a:p>
              <a:endParaRPr lang="en-GB"/>
            </a:p>
          </p:txBody>
        </p:sp>
        <p:sp>
          <p:nvSpPr>
            <p:cNvPr id="1570" name="Freeform 2646"/>
            <p:cNvSpPr>
              <a:spLocks/>
            </p:cNvSpPr>
            <p:nvPr/>
          </p:nvSpPr>
          <p:spPr bwMode="auto">
            <a:xfrm>
              <a:off x="2917" y="3185"/>
              <a:ext cx="1" cy="2"/>
            </a:xfrm>
            <a:custGeom>
              <a:avLst/>
              <a:gdLst/>
              <a:ahLst/>
              <a:cxnLst>
                <a:cxn ang="0">
                  <a:pos x="0" y="0"/>
                </a:cxn>
                <a:cxn ang="0">
                  <a:pos x="0" y="0"/>
                </a:cxn>
                <a:cxn ang="0">
                  <a:pos x="1" y="3"/>
                </a:cxn>
              </a:cxnLst>
              <a:rect l="0" t="0" r="r" b="b"/>
              <a:pathLst>
                <a:path w="1" h="3">
                  <a:moveTo>
                    <a:pt x="0" y="0"/>
                  </a:moveTo>
                  <a:lnTo>
                    <a:pt x="0" y="0"/>
                  </a:lnTo>
                  <a:lnTo>
                    <a:pt x="1" y="3"/>
                  </a:lnTo>
                </a:path>
              </a:pathLst>
            </a:custGeom>
            <a:noFill/>
            <a:ln w="0">
              <a:solidFill>
                <a:srgbClr val="000000"/>
              </a:solidFill>
              <a:prstDash val="solid"/>
              <a:round/>
              <a:headEnd/>
              <a:tailEnd/>
            </a:ln>
          </p:spPr>
          <p:txBody>
            <a:bodyPr/>
            <a:lstStyle/>
            <a:p>
              <a:endParaRPr lang="en-GB"/>
            </a:p>
          </p:txBody>
        </p:sp>
        <p:sp>
          <p:nvSpPr>
            <p:cNvPr id="1571" name="Line 2647"/>
            <p:cNvSpPr>
              <a:spLocks noChangeShapeType="1"/>
            </p:cNvSpPr>
            <p:nvPr/>
          </p:nvSpPr>
          <p:spPr bwMode="auto">
            <a:xfrm>
              <a:off x="2919" y="3190"/>
              <a:ext cx="1" cy="1"/>
            </a:xfrm>
            <a:prstGeom prst="line">
              <a:avLst/>
            </a:prstGeom>
            <a:noFill/>
            <a:ln w="0">
              <a:solidFill>
                <a:srgbClr val="000000"/>
              </a:solidFill>
              <a:round/>
              <a:headEnd/>
              <a:tailEnd/>
            </a:ln>
          </p:spPr>
          <p:txBody>
            <a:bodyPr/>
            <a:lstStyle/>
            <a:p>
              <a:endParaRPr lang="en-GB"/>
            </a:p>
          </p:txBody>
        </p:sp>
        <p:sp>
          <p:nvSpPr>
            <p:cNvPr id="1572" name="Line 2648"/>
            <p:cNvSpPr>
              <a:spLocks noChangeShapeType="1"/>
            </p:cNvSpPr>
            <p:nvPr/>
          </p:nvSpPr>
          <p:spPr bwMode="auto">
            <a:xfrm>
              <a:off x="2919" y="3192"/>
              <a:ext cx="2" cy="7"/>
            </a:xfrm>
            <a:prstGeom prst="line">
              <a:avLst/>
            </a:prstGeom>
            <a:noFill/>
            <a:ln w="0">
              <a:solidFill>
                <a:srgbClr val="000000"/>
              </a:solidFill>
              <a:round/>
              <a:headEnd/>
              <a:tailEnd/>
            </a:ln>
          </p:spPr>
          <p:txBody>
            <a:bodyPr/>
            <a:lstStyle/>
            <a:p>
              <a:endParaRPr lang="en-GB"/>
            </a:p>
          </p:txBody>
        </p:sp>
        <p:sp>
          <p:nvSpPr>
            <p:cNvPr id="1573" name="Line 2649"/>
            <p:cNvSpPr>
              <a:spLocks noChangeShapeType="1"/>
            </p:cNvSpPr>
            <p:nvPr/>
          </p:nvSpPr>
          <p:spPr bwMode="auto">
            <a:xfrm>
              <a:off x="2921" y="3199"/>
              <a:ext cx="1" cy="3"/>
            </a:xfrm>
            <a:prstGeom prst="line">
              <a:avLst/>
            </a:prstGeom>
            <a:noFill/>
            <a:ln w="0">
              <a:solidFill>
                <a:srgbClr val="000000"/>
              </a:solidFill>
              <a:round/>
              <a:headEnd/>
              <a:tailEnd/>
            </a:ln>
          </p:spPr>
          <p:txBody>
            <a:bodyPr/>
            <a:lstStyle/>
            <a:p>
              <a:endParaRPr lang="en-GB"/>
            </a:p>
          </p:txBody>
        </p:sp>
        <p:sp>
          <p:nvSpPr>
            <p:cNvPr id="1574" name="Freeform 2650"/>
            <p:cNvSpPr>
              <a:spLocks/>
            </p:cNvSpPr>
            <p:nvPr/>
          </p:nvSpPr>
          <p:spPr bwMode="auto">
            <a:xfrm>
              <a:off x="2921" y="3202"/>
              <a:ext cx="3" cy="11"/>
            </a:xfrm>
            <a:custGeom>
              <a:avLst/>
              <a:gdLst/>
              <a:ahLst/>
              <a:cxnLst>
                <a:cxn ang="0">
                  <a:pos x="0" y="0"/>
                </a:cxn>
                <a:cxn ang="0">
                  <a:pos x="0" y="1"/>
                </a:cxn>
                <a:cxn ang="0">
                  <a:pos x="2" y="7"/>
                </a:cxn>
                <a:cxn ang="0">
                  <a:pos x="3" y="12"/>
                </a:cxn>
                <a:cxn ang="0">
                  <a:pos x="3" y="13"/>
                </a:cxn>
                <a:cxn ang="0">
                  <a:pos x="6" y="23"/>
                </a:cxn>
              </a:cxnLst>
              <a:rect l="0" t="0" r="r" b="b"/>
              <a:pathLst>
                <a:path w="6" h="23">
                  <a:moveTo>
                    <a:pt x="0" y="0"/>
                  </a:moveTo>
                  <a:lnTo>
                    <a:pt x="0" y="1"/>
                  </a:lnTo>
                  <a:lnTo>
                    <a:pt x="2" y="7"/>
                  </a:lnTo>
                  <a:lnTo>
                    <a:pt x="3" y="12"/>
                  </a:lnTo>
                  <a:lnTo>
                    <a:pt x="3" y="13"/>
                  </a:lnTo>
                  <a:lnTo>
                    <a:pt x="6" y="23"/>
                  </a:lnTo>
                </a:path>
              </a:pathLst>
            </a:custGeom>
            <a:noFill/>
            <a:ln w="0">
              <a:solidFill>
                <a:srgbClr val="000000"/>
              </a:solidFill>
              <a:prstDash val="solid"/>
              <a:round/>
              <a:headEnd/>
              <a:tailEnd/>
            </a:ln>
          </p:spPr>
          <p:txBody>
            <a:bodyPr/>
            <a:lstStyle/>
            <a:p>
              <a:endParaRPr lang="en-GB"/>
            </a:p>
          </p:txBody>
        </p:sp>
        <p:sp>
          <p:nvSpPr>
            <p:cNvPr id="1575" name="Line 2651"/>
            <p:cNvSpPr>
              <a:spLocks noChangeShapeType="1"/>
            </p:cNvSpPr>
            <p:nvPr/>
          </p:nvSpPr>
          <p:spPr bwMode="auto">
            <a:xfrm>
              <a:off x="2924" y="3213"/>
              <a:ext cx="1" cy="4"/>
            </a:xfrm>
            <a:prstGeom prst="line">
              <a:avLst/>
            </a:prstGeom>
            <a:noFill/>
            <a:ln w="0">
              <a:solidFill>
                <a:srgbClr val="000000"/>
              </a:solidFill>
              <a:round/>
              <a:headEnd/>
              <a:tailEnd/>
            </a:ln>
          </p:spPr>
          <p:txBody>
            <a:bodyPr/>
            <a:lstStyle/>
            <a:p>
              <a:endParaRPr lang="en-GB"/>
            </a:p>
          </p:txBody>
        </p:sp>
        <p:sp>
          <p:nvSpPr>
            <p:cNvPr id="1576" name="Line 2652"/>
            <p:cNvSpPr>
              <a:spLocks noChangeShapeType="1"/>
            </p:cNvSpPr>
            <p:nvPr/>
          </p:nvSpPr>
          <p:spPr bwMode="auto">
            <a:xfrm>
              <a:off x="2925" y="3217"/>
              <a:ext cx="1" cy="1"/>
            </a:xfrm>
            <a:prstGeom prst="line">
              <a:avLst/>
            </a:prstGeom>
            <a:noFill/>
            <a:ln w="0">
              <a:solidFill>
                <a:srgbClr val="000000"/>
              </a:solidFill>
              <a:round/>
              <a:headEnd/>
              <a:tailEnd/>
            </a:ln>
          </p:spPr>
          <p:txBody>
            <a:bodyPr/>
            <a:lstStyle/>
            <a:p>
              <a:endParaRPr lang="en-GB"/>
            </a:p>
          </p:txBody>
        </p:sp>
        <p:sp>
          <p:nvSpPr>
            <p:cNvPr id="1577" name="Line 2653"/>
            <p:cNvSpPr>
              <a:spLocks noChangeShapeType="1"/>
            </p:cNvSpPr>
            <p:nvPr/>
          </p:nvSpPr>
          <p:spPr bwMode="auto">
            <a:xfrm>
              <a:off x="2773" y="3216"/>
              <a:ext cx="1" cy="1"/>
            </a:xfrm>
            <a:prstGeom prst="line">
              <a:avLst/>
            </a:prstGeom>
            <a:noFill/>
            <a:ln w="0">
              <a:solidFill>
                <a:srgbClr val="000000"/>
              </a:solidFill>
              <a:round/>
              <a:headEnd/>
              <a:tailEnd/>
            </a:ln>
          </p:spPr>
          <p:txBody>
            <a:bodyPr/>
            <a:lstStyle/>
            <a:p>
              <a:endParaRPr lang="en-GB"/>
            </a:p>
          </p:txBody>
        </p:sp>
        <p:sp>
          <p:nvSpPr>
            <p:cNvPr id="1578" name="Line 2654"/>
            <p:cNvSpPr>
              <a:spLocks noChangeShapeType="1"/>
            </p:cNvSpPr>
            <p:nvPr/>
          </p:nvSpPr>
          <p:spPr bwMode="auto">
            <a:xfrm flipH="1" flipV="1">
              <a:off x="3689" y="3162"/>
              <a:ext cx="1" cy="1"/>
            </a:xfrm>
            <a:prstGeom prst="line">
              <a:avLst/>
            </a:prstGeom>
            <a:noFill/>
            <a:ln w="0">
              <a:solidFill>
                <a:srgbClr val="000000"/>
              </a:solidFill>
              <a:round/>
              <a:headEnd/>
              <a:tailEnd/>
            </a:ln>
          </p:spPr>
          <p:txBody>
            <a:bodyPr/>
            <a:lstStyle/>
            <a:p>
              <a:endParaRPr lang="en-GB"/>
            </a:p>
          </p:txBody>
        </p:sp>
        <p:sp>
          <p:nvSpPr>
            <p:cNvPr id="1579" name="Line 2655"/>
            <p:cNvSpPr>
              <a:spLocks noChangeShapeType="1"/>
            </p:cNvSpPr>
            <p:nvPr/>
          </p:nvSpPr>
          <p:spPr bwMode="auto">
            <a:xfrm flipH="1">
              <a:off x="3667" y="3137"/>
              <a:ext cx="2" cy="3"/>
            </a:xfrm>
            <a:prstGeom prst="line">
              <a:avLst/>
            </a:prstGeom>
            <a:noFill/>
            <a:ln w="0">
              <a:solidFill>
                <a:srgbClr val="000000"/>
              </a:solidFill>
              <a:round/>
              <a:headEnd/>
              <a:tailEnd/>
            </a:ln>
          </p:spPr>
          <p:txBody>
            <a:bodyPr/>
            <a:lstStyle/>
            <a:p>
              <a:endParaRPr lang="en-GB"/>
            </a:p>
          </p:txBody>
        </p:sp>
        <p:sp>
          <p:nvSpPr>
            <p:cNvPr id="1580" name="Line 2656"/>
            <p:cNvSpPr>
              <a:spLocks noChangeShapeType="1"/>
            </p:cNvSpPr>
            <p:nvPr/>
          </p:nvSpPr>
          <p:spPr bwMode="auto">
            <a:xfrm flipH="1">
              <a:off x="3664" y="3141"/>
              <a:ext cx="3" cy="15"/>
            </a:xfrm>
            <a:prstGeom prst="line">
              <a:avLst/>
            </a:prstGeom>
            <a:noFill/>
            <a:ln w="0">
              <a:solidFill>
                <a:srgbClr val="000000"/>
              </a:solidFill>
              <a:round/>
              <a:headEnd/>
              <a:tailEnd/>
            </a:ln>
          </p:spPr>
          <p:txBody>
            <a:bodyPr/>
            <a:lstStyle/>
            <a:p>
              <a:endParaRPr lang="en-GB"/>
            </a:p>
          </p:txBody>
        </p:sp>
        <p:sp>
          <p:nvSpPr>
            <p:cNvPr id="1581" name="Line 2657"/>
            <p:cNvSpPr>
              <a:spLocks noChangeShapeType="1"/>
            </p:cNvSpPr>
            <p:nvPr/>
          </p:nvSpPr>
          <p:spPr bwMode="auto">
            <a:xfrm flipH="1">
              <a:off x="3661" y="3157"/>
              <a:ext cx="3" cy="9"/>
            </a:xfrm>
            <a:prstGeom prst="line">
              <a:avLst/>
            </a:prstGeom>
            <a:noFill/>
            <a:ln w="0">
              <a:solidFill>
                <a:srgbClr val="000000"/>
              </a:solidFill>
              <a:round/>
              <a:headEnd/>
              <a:tailEnd/>
            </a:ln>
          </p:spPr>
          <p:txBody>
            <a:bodyPr/>
            <a:lstStyle/>
            <a:p>
              <a:endParaRPr lang="en-GB"/>
            </a:p>
          </p:txBody>
        </p:sp>
        <p:sp>
          <p:nvSpPr>
            <p:cNvPr id="1582" name="Line 2658"/>
            <p:cNvSpPr>
              <a:spLocks noChangeShapeType="1"/>
            </p:cNvSpPr>
            <p:nvPr/>
          </p:nvSpPr>
          <p:spPr bwMode="auto">
            <a:xfrm>
              <a:off x="3667" y="3140"/>
              <a:ext cx="1" cy="1"/>
            </a:xfrm>
            <a:prstGeom prst="line">
              <a:avLst/>
            </a:prstGeom>
            <a:noFill/>
            <a:ln w="0">
              <a:solidFill>
                <a:srgbClr val="000000"/>
              </a:solidFill>
              <a:round/>
              <a:headEnd/>
              <a:tailEnd/>
            </a:ln>
          </p:spPr>
          <p:txBody>
            <a:bodyPr/>
            <a:lstStyle/>
            <a:p>
              <a:endParaRPr lang="en-GB"/>
            </a:p>
          </p:txBody>
        </p:sp>
        <p:sp>
          <p:nvSpPr>
            <p:cNvPr id="1583" name="Freeform 2659"/>
            <p:cNvSpPr>
              <a:spLocks/>
            </p:cNvSpPr>
            <p:nvPr/>
          </p:nvSpPr>
          <p:spPr bwMode="auto">
            <a:xfrm>
              <a:off x="3667" y="3140"/>
              <a:ext cx="20" cy="4"/>
            </a:xfrm>
            <a:custGeom>
              <a:avLst/>
              <a:gdLst/>
              <a:ahLst/>
              <a:cxnLst>
                <a:cxn ang="0">
                  <a:pos x="0" y="0"/>
                </a:cxn>
                <a:cxn ang="0">
                  <a:pos x="13" y="3"/>
                </a:cxn>
                <a:cxn ang="0">
                  <a:pos x="24" y="5"/>
                </a:cxn>
                <a:cxn ang="0">
                  <a:pos x="26" y="6"/>
                </a:cxn>
                <a:cxn ang="0">
                  <a:pos x="39" y="6"/>
                </a:cxn>
              </a:cxnLst>
              <a:rect l="0" t="0" r="r" b="b"/>
              <a:pathLst>
                <a:path w="39" h="6">
                  <a:moveTo>
                    <a:pt x="0" y="0"/>
                  </a:moveTo>
                  <a:lnTo>
                    <a:pt x="13" y="3"/>
                  </a:lnTo>
                  <a:lnTo>
                    <a:pt x="24" y="5"/>
                  </a:lnTo>
                  <a:lnTo>
                    <a:pt x="26" y="6"/>
                  </a:lnTo>
                  <a:lnTo>
                    <a:pt x="39" y="6"/>
                  </a:lnTo>
                </a:path>
              </a:pathLst>
            </a:custGeom>
            <a:noFill/>
            <a:ln w="0">
              <a:solidFill>
                <a:srgbClr val="000000"/>
              </a:solidFill>
              <a:prstDash val="solid"/>
              <a:round/>
              <a:headEnd/>
              <a:tailEnd/>
            </a:ln>
          </p:spPr>
          <p:txBody>
            <a:bodyPr/>
            <a:lstStyle/>
            <a:p>
              <a:endParaRPr lang="en-GB"/>
            </a:p>
          </p:txBody>
        </p:sp>
        <p:sp>
          <p:nvSpPr>
            <p:cNvPr id="1584" name="Line 2660"/>
            <p:cNvSpPr>
              <a:spLocks noChangeShapeType="1"/>
            </p:cNvSpPr>
            <p:nvPr/>
          </p:nvSpPr>
          <p:spPr bwMode="auto">
            <a:xfrm flipH="1">
              <a:off x="3416" y="3122"/>
              <a:ext cx="2" cy="2"/>
            </a:xfrm>
            <a:prstGeom prst="line">
              <a:avLst/>
            </a:prstGeom>
            <a:noFill/>
            <a:ln w="0">
              <a:solidFill>
                <a:srgbClr val="000000"/>
              </a:solidFill>
              <a:round/>
              <a:headEnd/>
              <a:tailEnd/>
            </a:ln>
          </p:spPr>
          <p:txBody>
            <a:bodyPr/>
            <a:lstStyle/>
            <a:p>
              <a:endParaRPr lang="en-GB"/>
            </a:p>
          </p:txBody>
        </p:sp>
        <p:sp>
          <p:nvSpPr>
            <p:cNvPr id="1585" name="Freeform 2661"/>
            <p:cNvSpPr>
              <a:spLocks/>
            </p:cNvSpPr>
            <p:nvPr/>
          </p:nvSpPr>
          <p:spPr bwMode="auto">
            <a:xfrm>
              <a:off x="3390" y="3153"/>
              <a:ext cx="9" cy="10"/>
            </a:xfrm>
            <a:custGeom>
              <a:avLst/>
              <a:gdLst/>
              <a:ahLst/>
              <a:cxnLst>
                <a:cxn ang="0">
                  <a:pos x="17" y="0"/>
                </a:cxn>
                <a:cxn ang="0">
                  <a:pos x="5" y="15"/>
                </a:cxn>
                <a:cxn ang="0">
                  <a:pos x="0" y="20"/>
                </a:cxn>
              </a:cxnLst>
              <a:rect l="0" t="0" r="r" b="b"/>
              <a:pathLst>
                <a:path w="17" h="20">
                  <a:moveTo>
                    <a:pt x="17" y="0"/>
                  </a:moveTo>
                  <a:lnTo>
                    <a:pt x="5" y="15"/>
                  </a:lnTo>
                  <a:lnTo>
                    <a:pt x="0" y="20"/>
                  </a:lnTo>
                </a:path>
              </a:pathLst>
            </a:custGeom>
            <a:noFill/>
            <a:ln w="0">
              <a:solidFill>
                <a:srgbClr val="000000"/>
              </a:solidFill>
              <a:prstDash val="solid"/>
              <a:round/>
              <a:headEnd/>
              <a:tailEnd/>
            </a:ln>
          </p:spPr>
          <p:txBody>
            <a:bodyPr/>
            <a:lstStyle/>
            <a:p>
              <a:endParaRPr lang="en-GB"/>
            </a:p>
          </p:txBody>
        </p:sp>
        <p:sp>
          <p:nvSpPr>
            <p:cNvPr id="1586" name="Freeform 2662"/>
            <p:cNvSpPr>
              <a:spLocks/>
            </p:cNvSpPr>
            <p:nvPr/>
          </p:nvSpPr>
          <p:spPr bwMode="auto">
            <a:xfrm>
              <a:off x="3375" y="3171"/>
              <a:ext cx="7" cy="8"/>
            </a:xfrm>
            <a:custGeom>
              <a:avLst/>
              <a:gdLst/>
              <a:ahLst/>
              <a:cxnLst>
                <a:cxn ang="0">
                  <a:pos x="14" y="0"/>
                </a:cxn>
                <a:cxn ang="0">
                  <a:pos x="0" y="16"/>
                </a:cxn>
                <a:cxn ang="0">
                  <a:pos x="0" y="16"/>
                </a:cxn>
              </a:cxnLst>
              <a:rect l="0" t="0" r="r" b="b"/>
              <a:pathLst>
                <a:path w="14" h="16">
                  <a:moveTo>
                    <a:pt x="14" y="0"/>
                  </a:moveTo>
                  <a:lnTo>
                    <a:pt x="0" y="16"/>
                  </a:lnTo>
                  <a:lnTo>
                    <a:pt x="0" y="16"/>
                  </a:lnTo>
                </a:path>
              </a:pathLst>
            </a:custGeom>
            <a:noFill/>
            <a:ln w="0">
              <a:solidFill>
                <a:srgbClr val="000000"/>
              </a:solidFill>
              <a:prstDash val="solid"/>
              <a:round/>
              <a:headEnd/>
              <a:tailEnd/>
            </a:ln>
          </p:spPr>
          <p:txBody>
            <a:bodyPr/>
            <a:lstStyle/>
            <a:p>
              <a:endParaRPr lang="en-GB"/>
            </a:p>
          </p:txBody>
        </p:sp>
        <p:sp>
          <p:nvSpPr>
            <p:cNvPr id="1587" name="Freeform 2663"/>
            <p:cNvSpPr>
              <a:spLocks/>
            </p:cNvSpPr>
            <p:nvPr/>
          </p:nvSpPr>
          <p:spPr bwMode="auto">
            <a:xfrm>
              <a:off x="3363" y="3181"/>
              <a:ext cx="9" cy="9"/>
            </a:xfrm>
            <a:custGeom>
              <a:avLst/>
              <a:gdLst/>
              <a:ahLst/>
              <a:cxnLst>
                <a:cxn ang="0">
                  <a:pos x="17" y="0"/>
                </a:cxn>
                <a:cxn ang="0">
                  <a:pos x="6" y="11"/>
                </a:cxn>
                <a:cxn ang="0">
                  <a:pos x="0" y="16"/>
                </a:cxn>
              </a:cxnLst>
              <a:rect l="0" t="0" r="r" b="b"/>
              <a:pathLst>
                <a:path w="17" h="16">
                  <a:moveTo>
                    <a:pt x="17" y="0"/>
                  </a:moveTo>
                  <a:lnTo>
                    <a:pt x="6" y="11"/>
                  </a:lnTo>
                  <a:lnTo>
                    <a:pt x="0" y="16"/>
                  </a:lnTo>
                </a:path>
              </a:pathLst>
            </a:custGeom>
            <a:noFill/>
            <a:ln w="0">
              <a:solidFill>
                <a:srgbClr val="000000"/>
              </a:solidFill>
              <a:prstDash val="solid"/>
              <a:round/>
              <a:headEnd/>
              <a:tailEnd/>
            </a:ln>
          </p:spPr>
          <p:txBody>
            <a:bodyPr/>
            <a:lstStyle/>
            <a:p>
              <a:endParaRPr lang="en-GB"/>
            </a:p>
          </p:txBody>
        </p:sp>
        <p:sp>
          <p:nvSpPr>
            <p:cNvPr id="1588" name="Freeform 2664"/>
            <p:cNvSpPr>
              <a:spLocks/>
            </p:cNvSpPr>
            <p:nvPr/>
          </p:nvSpPr>
          <p:spPr bwMode="auto">
            <a:xfrm>
              <a:off x="3353" y="3190"/>
              <a:ext cx="10" cy="10"/>
            </a:xfrm>
            <a:custGeom>
              <a:avLst/>
              <a:gdLst/>
              <a:ahLst/>
              <a:cxnLst>
                <a:cxn ang="0">
                  <a:pos x="22" y="0"/>
                </a:cxn>
                <a:cxn ang="0">
                  <a:pos x="16" y="6"/>
                </a:cxn>
                <a:cxn ang="0">
                  <a:pos x="9" y="12"/>
                </a:cxn>
                <a:cxn ang="0">
                  <a:pos x="0" y="22"/>
                </a:cxn>
              </a:cxnLst>
              <a:rect l="0" t="0" r="r" b="b"/>
              <a:pathLst>
                <a:path w="22" h="22">
                  <a:moveTo>
                    <a:pt x="22" y="0"/>
                  </a:moveTo>
                  <a:lnTo>
                    <a:pt x="16" y="6"/>
                  </a:lnTo>
                  <a:lnTo>
                    <a:pt x="9" y="12"/>
                  </a:lnTo>
                  <a:lnTo>
                    <a:pt x="0" y="22"/>
                  </a:lnTo>
                </a:path>
              </a:pathLst>
            </a:custGeom>
            <a:noFill/>
            <a:ln w="0">
              <a:solidFill>
                <a:srgbClr val="000000"/>
              </a:solidFill>
              <a:prstDash val="solid"/>
              <a:round/>
              <a:headEnd/>
              <a:tailEnd/>
            </a:ln>
          </p:spPr>
          <p:txBody>
            <a:bodyPr/>
            <a:lstStyle/>
            <a:p>
              <a:endParaRPr lang="en-GB"/>
            </a:p>
          </p:txBody>
        </p:sp>
        <p:sp>
          <p:nvSpPr>
            <p:cNvPr id="1589" name="Freeform 2665"/>
            <p:cNvSpPr>
              <a:spLocks/>
            </p:cNvSpPr>
            <p:nvPr/>
          </p:nvSpPr>
          <p:spPr bwMode="auto">
            <a:xfrm>
              <a:off x="3343" y="3200"/>
              <a:ext cx="10" cy="10"/>
            </a:xfrm>
            <a:custGeom>
              <a:avLst/>
              <a:gdLst/>
              <a:ahLst/>
              <a:cxnLst>
                <a:cxn ang="0">
                  <a:pos x="18" y="0"/>
                </a:cxn>
                <a:cxn ang="0">
                  <a:pos x="12" y="6"/>
                </a:cxn>
                <a:cxn ang="0">
                  <a:pos x="2" y="16"/>
                </a:cxn>
                <a:cxn ang="0">
                  <a:pos x="1" y="17"/>
                </a:cxn>
                <a:cxn ang="0">
                  <a:pos x="0" y="18"/>
                </a:cxn>
              </a:cxnLst>
              <a:rect l="0" t="0" r="r" b="b"/>
              <a:pathLst>
                <a:path w="18" h="18">
                  <a:moveTo>
                    <a:pt x="18" y="0"/>
                  </a:moveTo>
                  <a:lnTo>
                    <a:pt x="12" y="6"/>
                  </a:lnTo>
                  <a:lnTo>
                    <a:pt x="2" y="16"/>
                  </a:lnTo>
                  <a:lnTo>
                    <a:pt x="1" y="17"/>
                  </a:lnTo>
                  <a:lnTo>
                    <a:pt x="0" y="18"/>
                  </a:lnTo>
                </a:path>
              </a:pathLst>
            </a:custGeom>
            <a:noFill/>
            <a:ln w="0">
              <a:solidFill>
                <a:srgbClr val="000000"/>
              </a:solidFill>
              <a:prstDash val="solid"/>
              <a:round/>
              <a:headEnd/>
              <a:tailEnd/>
            </a:ln>
          </p:spPr>
          <p:txBody>
            <a:bodyPr/>
            <a:lstStyle/>
            <a:p>
              <a:endParaRPr lang="en-GB"/>
            </a:p>
          </p:txBody>
        </p:sp>
        <p:sp>
          <p:nvSpPr>
            <p:cNvPr id="1590" name="Line 2666"/>
            <p:cNvSpPr>
              <a:spLocks noChangeShapeType="1"/>
            </p:cNvSpPr>
            <p:nvPr/>
          </p:nvSpPr>
          <p:spPr bwMode="auto">
            <a:xfrm flipH="1">
              <a:off x="3333" y="3210"/>
              <a:ext cx="10" cy="8"/>
            </a:xfrm>
            <a:prstGeom prst="line">
              <a:avLst/>
            </a:prstGeom>
            <a:noFill/>
            <a:ln w="0">
              <a:solidFill>
                <a:srgbClr val="000000"/>
              </a:solidFill>
              <a:round/>
              <a:headEnd/>
              <a:tailEnd/>
            </a:ln>
          </p:spPr>
          <p:txBody>
            <a:bodyPr/>
            <a:lstStyle/>
            <a:p>
              <a:endParaRPr lang="en-GB"/>
            </a:p>
          </p:txBody>
        </p:sp>
        <p:sp>
          <p:nvSpPr>
            <p:cNvPr id="1591" name="Line 2667"/>
            <p:cNvSpPr>
              <a:spLocks noChangeShapeType="1"/>
            </p:cNvSpPr>
            <p:nvPr/>
          </p:nvSpPr>
          <p:spPr bwMode="auto">
            <a:xfrm flipH="1">
              <a:off x="3332" y="3218"/>
              <a:ext cx="1" cy="1"/>
            </a:xfrm>
            <a:prstGeom prst="line">
              <a:avLst/>
            </a:prstGeom>
            <a:noFill/>
            <a:ln w="0">
              <a:solidFill>
                <a:srgbClr val="000000"/>
              </a:solidFill>
              <a:round/>
              <a:headEnd/>
              <a:tailEnd/>
            </a:ln>
          </p:spPr>
          <p:txBody>
            <a:bodyPr/>
            <a:lstStyle/>
            <a:p>
              <a:endParaRPr lang="en-GB"/>
            </a:p>
          </p:txBody>
        </p:sp>
        <p:sp>
          <p:nvSpPr>
            <p:cNvPr id="1592" name="Freeform 2668"/>
            <p:cNvSpPr>
              <a:spLocks/>
            </p:cNvSpPr>
            <p:nvPr/>
          </p:nvSpPr>
          <p:spPr bwMode="auto">
            <a:xfrm>
              <a:off x="3319" y="3218"/>
              <a:ext cx="13" cy="13"/>
            </a:xfrm>
            <a:custGeom>
              <a:avLst/>
              <a:gdLst/>
              <a:ahLst/>
              <a:cxnLst>
                <a:cxn ang="0">
                  <a:pos x="26" y="0"/>
                </a:cxn>
                <a:cxn ang="0">
                  <a:pos x="25" y="1"/>
                </a:cxn>
                <a:cxn ang="0">
                  <a:pos x="3" y="22"/>
                </a:cxn>
                <a:cxn ang="0">
                  <a:pos x="0" y="26"/>
                </a:cxn>
              </a:cxnLst>
              <a:rect l="0" t="0" r="r" b="b"/>
              <a:pathLst>
                <a:path w="26" h="26">
                  <a:moveTo>
                    <a:pt x="26" y="0"/>
                  </a:moveTo>
                  <a:lnTo>
                    <a:pt x="25" y="1"/>
                  </a:lnTo>
                  <a:lnTo>
                    <a:pt x="3" y="22"/>
                  </a:lnTo>
                  <a:lnTo>
                    <a:pt x="0" y="26"/>
                  </a:lnTo>
                </a:path>
              </a:pathLst>
            </a:custGeom>
            <a:noFill/>
            <a:ln w="0">
              <a:solidFill>
                <a:srgbClr val="000000"/>
              </a:solidFill>
              <a:prstDash val="solid"/>
              <a:round/>
              <a:headEnd/>
              <a:tailEnd/>
            </a:ln>
          </p:spPr>
          <p:txBody>
            <a:bodyPr/>
            <a:lstStyle/>
            <a:p>
              <a:endParaRPr lang="en-GB"/>
            </a:p>
          </p:txBody>
        </p:sp>
        <p:sp>
          <p:nvSpPr>
            <p:cNvPr id="1593" name="Freeform 2669"/>
            <p:cNvSpPr>
              <a:spLocks/>
            </p:cNvSpPr>
            <p:nvPr/>
          </p:nvSpPr>
          <p:spPr bwMode="auto">
            <a:xfrm>
              <a:off x="3302" y="3235"/>
              <a:ext cx="14" cy="14"/>
            </a:xfrm>
            <a:custGeom>
              <a:avLst/>
              <a:gdLst/>
              <a:ahLst/>
              <a:cxnLst>
                <a:cxn ang="0">
                  <a:pos x="28" y="0"/>
                </a:cxn>
                <a:cxn ang="0">
                  <a:pos x="15" y="14"/>
                </a:cxn>
                <a:cxn ang="0">
                  <a:pos x="0" y="29"/>
                </a:cxn>
              </a:cxnLst>
              <a:rect l="0" t="0" r="r" b="b"/>
              <a:pathLst>
                <a:path w="28" h="29">
                  <a:moveTo>
                    <a:pt x="28" y="0"/>
                  </a:moveTo>
                  <a:lnTo>
                    <a:pt x="15" y="14"/>
                  </a:lnTo>
                  <a:lnTo>
                    <a:pt x="0" y="29"/>
                  </a:lnTo>
                </a:path>
              </a:pathLst>
            </a:custGeom>
            <a:noFill/>
            <a:ln w="0">
              <a:solidFill>
                <a:srgbClr val="000000"/>
              </a:solidFill>
              <a:prstDash val="solid"/>
              <a:round/>
              <a:headEnd/>
              <a:tailEnd/>
            </a:ln>
          </p:spPr>
          <p:txBody>
            <a:bodyPr/>
            <a:lstStyle/>
            <a:p>
              <a:endParaRPr lang="en-GB"/>
            </a:p>
          </p:txBody>
        </p:sp>
        <p:sp>
          <p:nvSpPr>
            <p:cNvPr id="1594" name="Freeform 2670"/>
            <p:cNvSpPr>
              <a:spLocks/>
            </p:cNvSpPr>
            <p:nvPr/>
          </p:nvSpPr>
          <p:spPr bwMode="auto">
            <a:xfrm>
              <a:off x="3282" y="3249"/>
              <a:ext cx="20" cy="15"/>
            </a:xfrm>
            <a:custGeom>
              <a:avLst/>
              <a:gdLst/>
              <a:ahLst/>
              <a:cxnLst>
                <a:cxn ang="0">
                  <a:pos x="40" y="0"/>
                </a:cxn>
                <a:cxn ang="0">
                  <a:pos x="33" y="8"/>
                </a:cxn>
                <a:cxn ang="0">
                  <a:pos x="0" y="31"/>
                </a:cxn>
              </a:cxnLst>
              <a:rect l="0" t="0" r="r" b="b"/>
              <a:pathLst>
                <a:path w="40" h="31">
                  <a:moveTo>
                    <a:pt x="40" y="0"/>
                  </a:moveTo>
                  <a:lnTo>
                    <a:pt x="33" y="8"/>
                  </a:lnTo>
                  <a:lnTo>
                    <a:pt x="0" y="31"/>
                  </a:lnTo>
                </a:path>
              </a:pathLst>
            </a:custGeom>
            <a:noFill/>
            <a:ln w="0">
              <a:solidFill>
                <a:srgbClr val="000000"/>
              </a:solidFill>
              <a:prstDash val="solid"/>
              <a:round/>
              <a:headEnd/>
              <a:tailEnd/>
            </a:ln>
          </p:spPr>
          <p:txBody>
            <a:bodyPr/>
            <a:lstStyle/>
            <a:p>
              <a:endParaRPr lang="en-GB"/>
            </a:p>
          </p:txBody>
        </p:sp>
        <p:sp>
          <p:nvSpPr>
            <p:cNvPr id="1595" name="Freeform 2671"/>
            <p:cNvSpPr>
              <a:spLocks/>
            </p:cNvSpPr>
            <p:nvPr/>
          </p:nvSpPr>
          <p:spPr bwMode="auto">
            <a:xfrm>
              <a:off x="3198" y="3264"/>
              <a:ext cx="84" cy="49"/>
            </a:xfrm>
            <a:custGeom>
              <a:avLst/>
              <a:gdLst/>
              <a:ahLst/>
              <a:cxnLst>
                <a:cxn ang="0">
                  <a:pos x="168" y="0"/>
                </a:cxn>
                <a:cxn ang="0">
                  <a:pos x="109" y="41"/>
                </a:cxn>
                <a:cxn ang="0">
                  <a:pos x="0" y="96"/>
                </a:cxn>
              </a:cxnLst>
              <a:rect l="0" t="0" r="r" b="b"/>
              <a:pathLst>
                <a:path w="168" h="96">
                  <a:moveTo>
                    <a:pt x="168" y="0"/>
                  </a:moveTo>
                  <a:lnTo>
                    <a:pt x="109" y="41"/>
                  </a:lnTo>
                  <a:lnTo>
                    <a:pt x="0" y="96"/>
                  </a:lnTo>
                </a:path>
              </a:pathLst>
            </a:custGeom>
            <a:noFill/>
            <a:ln w="0">
              <a:solidFill>
                <a:srgbClr val="000000"/>
              </a:solidFill>
              <a:prstDash val="solid"/>
              <a:round/>
              <a:headEnd/>
              <a:tailEnd/>
            </a:ln>
          </p:spPr>
          <p:txBody>
            <a:bodyPr/>
            <a:lstStyle/>
            <a:p>
              <a:endParaRPr lang="en-GB"/>
            </a:p>
          </p:txBody>
        </p:sp>
        <p:sp>
          <p:nvSpPr>
            <p:cNvPr id="1596" name="Line 2672"/>
            <p:cNvSpPr>
              <a:spLocks noChangeShapeType="1"/>
            </p:cNvSpPr>
            <p:nvPr/>
          </p:nvSpPr>
          <p:spPr bwMode="auto">
            <a:xfrm flipH="1">
              <a:off x="4168" y="3060"/>
              <a:ext cx="1" cy="1"/>
            </a:xfrm>
            <a:prstGeom prst="line">
              <a:avLst/>
            </a:prstGeom>
            <a:noFill/>
            <a:ln w="0">
              <a:solidFill>
                <a:srgbClr val="000000"/>
              </a:solidFill>
              <a:round/>
              <a:headEnd/>
              <a:tailEnd/>
            </a:ln>
          </p:spPr>
          <p:txBody>
            <a:bodyPr/>
            <a:lstStyle/>
            <a:p>
              <a:endParaRPr lang="en-GB"/>
            </a:p>
          </p:txBody>
        </p:sp>
        <p:sp>
          <p:nvSpPr>
            <p:cNvPr id="1597" name="Line 2673"/>
            <p:cNvSpPr>
              <a:spLocks noChangeShapeType="1"/>
            </p:cNvSpPr>
            <p:nvPr/>
          </p:nvSpPr>
          <p:spPr bwMode="auto">
            <a:xfrm flipH="1">
              <a:off x="4134" y="3061"/>
              <a:ext cx="1" cy="1"/>
            </a:xfrm>
            <a:prstGeom prst="line">
              <a:avLst/>
            </a:prstGeom>
            <a:noFill/>
            <a:ln w="0">
              <a:solidFill>
                <a:srgbClr val="000000"/>
              </a:solidFill>
              <a:round/>
              <a:headEnd/>
              <a:tailEnd/>
            </a:ln>
          </p:spPr>
          <p:txBody>
            <a:bodyPr/>
            <a:lstStyle/>
            <a:p>
              <a:endParaRPr lang="en-GB"/>
            </a:p>
          </p:txBody>
        </p:sp>
        <p:sp>
          <p:nvSpPr>
            <p:cNvPr id="1598" name="Line 2674"/>
            <p:cNvSpPr>
              <a:spLocks noChangeShapeType="1"/>
            </p:cNvSpPr>
            <p:nvPr/>
          </p:nvSpPr>
          <p:spPr bwMode="auto">
            <a:xfrm>
              <a:off x="3075" y="3169"/>
              <a:ext cx="1" cy="1"/>
            </a:xfrm>
            <a:prstGeom prst="line">
              <a:avLst/>
            </a:prstGeom>
            <a:noFill/>
            <a:ln w="0">
              <a:solidFill>
                <a:srgbClr val="000000"/>
              </a:solidFill>
              <a:round/>
              <a:headEnd/>
              <a:tailEnd/>
            </a:ln>
          </p:spPr>
          <p:txBody>
            <a:bodyPr/>
            <a:lstStyle/>
            <a:p>
              <a:endParaRPr lang="en-GB"/>
            </a:p>
          </p:txBody>
        </p:sp>
        <p:sp>
          <p:nvSpPr>
            <p:cNvPr id="1599" name="Freeform 2675"/>
            <p:cNvSpPr>
              <a:spLocks/>
            </p:cNvSpPr>
            <p:nvPr/>
          </p:nvSpPr>
          <p:spPr bwMode="auto">
            <a:xfrm>
              <a:off x="3075" y="3169"/>
              <a:ext cx="10" cy="16"/>
            </a:xfrm>
            <a:custGeom>
              <a:avLst/>
              <a:gdLst/>
              <a:ahLst/>
              <a:cxnLst>
                <a:cxn ang="0">
                  <a:pos x="0" y="0"/>
                </a:cxn>
                <a:cxn ang="0">
                  <a:pos x="11" y="17"/>
                </a:cxn>
                <a:cxn ang="0">
                  <a:pos x="21" y="31"/>
                </a:cxn>
              </a:cxnLst>
              <a:rect l="0" t="0" r="r" b="b"/>
              <a:pathLst>
                <a:path w="21" h="31">
                  <a:moveTo>
                    <a:pt x="0" y="0"/>
                  </a:moveTo>
                  <a:lnTo>
                    <a:pt x="11" y="17"/>
                  </a:lnTo>
                  <a:lnTo>
                    <a:pt x="21" y="31"/>
                  </a:lnTo>
                </a:path>
              </a:pathLst>
            </a:custGeom>
            <a:noFill/>
            <a:ln w="0">
              <a:solidFill>
                <a:srgbClr val="000000"/>
              </a:solidFill>
              <a:prstDash val="solid"/>
              <a:round/>
              <a:headEnd/>
              <a:tailEnd/>
            </a:ln>
          </p:spPr>
          <p:txBody>
            <a:bodyPr/>
            <a:lstStyle/>
            <a:p>
              <a:endParaRPr lang="en-GB"/>
            </a:p>
          </p:txBody>
        </p:sp>
        <p:sp>
          <p:nvSpPr>
            <p:cNvPr id="1600" name="Freeform 2676"/>
            <p:cNvSpPr>
              <a:spLocks/>
            </p:cNvSpPr>
            <p:nvPr/>
          </p:nvSpPr>
          <p:spPr bwMode="auto">
            <a:xfrm>
              <a:off x="3100" y="3204"/>
              <a:ext cx="1" cy="1"/>
            </a:xfrm>
            <a:custGeom>
              <a:avLst/>
              <a:gdLst/>
              <a:ahLst/>
              <a:cxnLst>
                <a:cxn ang="0">
                  <a:pos x="0" y="0"/>
                </a:cxn>
                <a:cxn ang="0">
                  <a:pos x="1" y="0"/>
                </a:cxn>
                <a:cxn ang="0">
                  <a:pos x="3" y="3"/>
                </a:cxn>
              </a:cxnLst>
              <a:rect l="0" t="0" r="r" b="b"/>
              <a:pathLst>
                <a:path w="3" h="3">
                  <a:moveTo>
                    <a:pt x="0" y="0"/>
                  </a:moveTo>
                  <a:lnTo>
                    <a:pt x="1" y="0"/>
                  </a:lnTo>
                  <a:lnTo>
                    <a:pt x="3" y="3"/>
                  </a:lnTo>
                </a:path>
              </a:pathLst>
            </a:custGeom>
            <a:noFill/>
            <a:ln w="0">
              <a:solidFill>
                <a:srgbClr val="000000"/>
              </a:solidFill>
              <a:prstDash val="solid"/>
              <a:round/>
              <a:headEnd/>
              <a:tailEnd/>
            </a:ln>
          </p:spPr>
          <p:txBody>
            <a:bodyPr/>
            <a:lstStyle/>
            <a:p>
              <a:endParaRPr lang="en-GB"/>
            </a:p>
          </p:txBody>
        </p:sp>
        <p:sp>
          <p:nvSpPr>
            <p:cNvPr id="1601" name="Freeform 2677"/>
            <p:cNvSpPr>
              <a:spLocks/>
            </p:cNvSpPr>
            <p:nvPr/>
          </p:nvSpPr>
          <p:spPr bwMode="auto">
            <a:xfrm>
              <a:off x="3101" y="3205"/>
              <a:ext cx="9" cy="7"/>
            </a:xfrm>
            <a:custGeom>
              <a:avLst/>
              <a:gdLst/>
              <a:ahLst/>
              <a:cxnLst>
                <a:cxn ang="0">
                  <a:pos x="0" y="0"/>
                </a:cxn>
                <a:cxn ang="0">
                  <a:pos x="8" y="6"/>
                </a:cxn>
                <a:cxn ang="0">
                  <a:pos x="11" y="9"/>
                </a:cxn>
                <a:cxn ang="0">
                  <a:pos x="13" y="11"/>
                </a:cxn>
                <a:cxn ang="0">
                  <a:pos x="18" y="13"/>
                </a:cxn>
              </a:cxnLst>
              <a:rect l="0" t="0" r="r" b="b"/>
              <a:pathLst>
                <a:path w="18" h="13">
                  <a:moveTo>
                    <a:pt x="0" y="0"/>
                  </a:moveTo>
                  <a:lnTo>
                    <a:pt x="8" y="6"/>
                  </a:lnTo>
                  <a:lnTo>
                    <a:pt x="11" y="9"/>
                  </a:lnTo>
                  <a:lnTo>
                    <a:pt x="13" y="11"/>
                  </a:lnTo>
                  <a:lnTo>
                    <a:pt x="18" y="13"/>
                  </a:lnTo>
                </a:path>
              </a:pathLst>
            </a:custGeom>
            <a:noFill/>
            <a:ln w="0">
              <a:solidFill>
                <a:srgbClr val="000000"/>
              </a:solidFill>
              <a:prstDash val="solid"/>
              <a:round/>
              <a:headEnd/>
              <a:tailEnd/>
            </a:ln>
          </p:spPr>
          <p:txBody>
            <a:bodyPr/>
            <a:lstStyle/>
            <a:p>
              <a:endParaRPr lang="en-GB"/>
            </a:p>
          </p:txBody>
        </p:sp>
        <p:sp>
          <p:nvSpPr>
            <p:cNvPr id="1602" name="Freeform 2678"/>
            <p:cNvSpPr>
              <a:spLocks/>
            </p:cNvSpPr>
            <p:nvPr/>
          </p:nvSpPr>
          <p:spPr bwMode="auto">
            <a:xfrm>
              <a:off x="3110" y="3212"/>
              <a:ext cx="13" cy="6"/>
            </a:xfrm>
            <a:custGeom>
              <a:avLst/>
              <a:gdLst/>
              <a:ahLst/>
              <a:cxnLst>
                <a:cxn ang="0">
                  <a:pos x="0" y="0"/>
                </a:cxn>
                <a:cxn ang="0">
                  <a:pos x="0" y="1"/>
                </a:cxn>
                <a:cxn ang="0">
                  <a:pos x="7" y="4"/>
                </a:cxn>
                <a:cxn ang="0">
                  <a:pos x="10" y="5"/>
                </a:cxn>
                <a:cxn ang="0">
                  <a:pos x="17" y="8"/>
                </a:cxn>
                <a:cxn ang="0">
                  <a:pos x="20" y="9"/>
                </a:cxn>
                <a:cxn ang="0">
                  <a:pos x="26" y="13"/>
                </a:cxn>
              </a:cxnLst>
              <a:rect l="0" t="0" r="r" b="b"/>
              <a:pathLst>
                <a:path w="26" h="13">
                  <a:moveTo>
                    <a:pt x="0" y="0"/>
                  </a:moveTo>
                  <a:lnTo>
                    <a:pt x="0" y="1"/>
                  </a:lnTo>
                  <a:lnTo>
                    <a:pt x="7" y="4"/>
                  </a:lnTo>
                  <a:lnTo>
                    <a:pt x="10" y="5"/>
                  </a:lnTo>
                  <a:lnTo>
                    <a:pt x="17" y="8"/>
                  </a:lnTo>
                  <a:lnTo>
                    <a:pt x="20" y="9"/>
                  </a:lnTo>
                  <a:lnTo>
                    <a:pt x="26" y="13"/>
                  </a:lnTo>
                </a:path>
              </a:pathLst>
            </a:custGeom>
            <a:noFill/>
            <a:ln w="0">
              <a:solidFill>
                <a:srgbClr val="000000"/>
              </a:solidFill>
              <a:prstDash val="solid"/>
              <a:round/>
              <a:headEnd/>
              <a:tailEnd/>
            </a:ln>
          </p:spPr>
          <p:txBody>
            <a:bodyPr/>
            <a:lstStyle/>
            <a:p>
              <a:endParaRPr lang="en-GB"/>
            </a:p>
          </p:txBody>
        </p:sp>
        <p:sp>
          <p:nvSpPr>
            <p:cNvPr id="1603" name="Freeform 2679"/>
            <p:cNvSpPr>
              <a:spLocks/>
            </p:cNvSpPr>
            <p:nvPr/>
          </p:nvSpPr>
          <p:spPr bwMode="auto">
            <a:xfrm>
              <a:off x="3123" y="3218"/>
              <a:ext cx="10" cy="6"/>
            </a:xfrm>
            <a:custGeom>
              <a:avLst/>
              <a:gdLst/>
              <a:ahLst/>
              <a:cxnLst>
                <a:cxn ang="0">
                  <a:pos x="0" y="0"/>
                </a:cxn>
                <a:cxn ang="0">
                  <a:pos x="0" y="0"/>
                </a:cxn>
                <a:cxn ang="0">
                  <a:pos x="6" y="4"/>
                </a:cxn>
                <a:cxn ang="0">
                  <a:pos x="12" y="7"/>
                </a:cxn>
                <a:cxn ang="0">
                  <a:pos x="16" y="9"/>
                </a:cxn>
                <a:cxn ang="0">
                  <a:pos x="17" y="9"/>
                </a:cxn>
                <a:cxn ang="0">
                  <a:pos x="20" y="11"/>
                </a:cxn>
              </a:cxnLst>
              <a:rect l="0" t="0" r="r" b="b"/>
              <a:pathLst>
                <a:path w="20" h="11">
                  <a:moveTo>
                    <a:pt x="0" y="0"/>
                  </a:moveTo>
                  <a:lnTo>
                    <a:pt x="0" y="0"/>
                  </a:lnTo>
                  <a:lnTo>
                    <a:pt x="6" y="4"/>
                  </a:lnTo>
                  <a:lnTo>
                    <a:pt x="12" y="7"/>
                  </a:lnTo>
                  <a:lnTo>
                    <a:pt x="16" y="9"/>
                  </a:lnTo>
                  <a:lnTo>
                    <a:pt x="17" y="9"/>
                  </a:lnTo>
                  <a:lnTo>
                    <a:pt x="20" y="11"/>
                  </a:lnTo>
                </a:path>
              </a:pathLst>
            </a:custGeom>
            <a:noFill/>
            <a:ln w="0">
              <a:solidFill>
                <a:srgbClr val="000000"/>
              </a:solidFill>
              <a:prstDash val="solid"/>
              <a:round/>
              <a:headEnd/>
              <a:tailEnd/>
            </a:ln>
          </p:spPr>
          <p:txBody>
            <a:bodyPr/>
            <a:lstStyle/>
            <a:p>
              <a:endParaRPr lang="en-GB"/>
            </a:p>
          </p:txBody>
        </p:sp>
        <p:sp>
          <p:nvSpPr>
            <p:cNvPr id="1604" name="Freeform 2680"/>
            <p:cNvSpPr>
              <a:spLocks/>
            </p:cNvSpPr>
            <p:nvPr/>
          </p:nvSpPr>
          <p:spPr bwMode="auto">
            <a:xfrm>
              <a:off x="3133" y="3224"/>
              <a:ext cx="21" cy="8"/>
            </a:xfrm>
            <a:custGeom>
              <a:avLst/>
              <a:gdLst/>
              <a:ahLst/>
              <a:cxnLst>
                <a:cxn ang="0">
                  <a:pos x="0" y="0"/>
                </a:cxn>
                <a:cxn ang="0">
                  <a:pos x="7" y="3"/>
                </a:cxn>
                <a:cxn ang="0">
                  <a:pos x="43" y="17"/>
                </a:cxn>
              </a:cxnLst>
              <a:rect l="0" t="0" r="r" b="b"/>
              <a:pathLst>
                <a:path w="43" h="17">
                  <a:moveTo>
                    <a:pt x="0" y="0"/>
                  </a:moveTo>
                  <a:lnTo>
                    <a:pt x="7" y="3"/>
                  </a:lnTo>
                  <a:lnTo>
                    <a:pt x="43" y="17"/>
                  </a:lnTo>
                </a:path>
              </a:pathLst>
            </a:custGeom>
            <a:noFill/>
            <a:ln w="0">
              <a:solidFill>
                <a:srgbClr val="000000"/>
              </a:solidFill>
              <a:prstDash val="solid"/>
              <a:round/>
              <a:headEnd/>
              <a:tailEnd/>
            </a:ln>
          </p:spPr>
          <p:txBody>
            <a:bodyPr/>
            <a:lstStyle/>
            <a:p>
              <a:endParaRPr lang="en-GB"/>
            </a:p>
          </p:txBody>
        </p:sp>
        <p:sp>
          <p:nvSpPr>
            <p:cNvPr id="1605" name="Freeform 2681"/>
            <p:cNvSpPr>
              <a:spLocks/>
            </p:cNvSpPr>
            <p:nvPr/>
          </p:nvSpPr>
          <p:spPr bwMode="auto">
            <a:xfrm>
              <a:off x="3154" y="3232"/>
              <a:ext cx="27" cy="10"/>
            </a:xfrm>
            <a:custGeom>
              <a:avLst/>
              <a:gdLst/>
              <a:ahLst/>
              <a:cxnLst>
                <a:cxn ang="0">
                  <a:pos x="0" y="0"/>
                </a:cxn>
                <a:cxn ang="0">
                  <a:pos x="2" y="0"/>
                </a:cxn>
                <a:cxn ang="0">
                  <a:pos x="54" y="18"/>
                </a:cxn>
              </a:cxnLst>
              <a:rect l="0" t="0" r="r" b="b"/>
              <a:pathLst>
                <a:path w="54" h="18">
                  <a:moveTo>
                    <a:pt x="0" y="0"/>
                  </a:moveTo>
                  <a:lnTo>
                    <a:pt x="2" y="0"/>
                  </a:lnTo>
                  <a:lnTo>
                    <a:pt x="54" y="18"/>
                  </a:lnTo>
                </a:path>
              </a:pathLst>
            </a:custGeom>
            <a:noFill/>
            <a:ln w="0">
              <a:solidFill>
                <a:srgbClr val="000000"/>
              </a:solidFill>
              <a:prstDash val="solid"/>
              <a:round/>
              <a:headEnd/>
              <a:tailEnd/>
            </a:ln>
          </p:spPr>
          <p:txBody>
            <a:bodyPr/>
            <a:lstStyle/>
            <a:p>
              <a:endParaRPr lang="en-GB"/>
            </a:p>
          </p:txBody>
        </p:sp>
        <p:sp>
          <p:nvSpPr>
            <p:cNvPr id="1606" name="Line 2682"/>
            <p:cNvSpPr>
              <a:spLocks noChangeShapeType="1"/>
            </p:cNvSpPr>
            <p:nvPr/>
          </p:nvSpPr>
          <p:spPr bwMode="auto">
            <a:xfrm>
              <a:off x="3181" y="3242"/>
              <a:ext cx="5" cy="1"/>
            </a:xfrm>
            <a:prstGeom prst="line">
              <a:avLst/>
            </a:prstGeom>
            <a:noFill/>
            <a:ln w="0">
              <a:solidFill>
                <a:srgbClr val="000000"/>
              </a:solidFill>
              <a:round/>
              <a:headEnd/>
              <a:tailEnd/>
            </a:ln>
          </p:spPr>
          <p:txBody>
            <a:bodyPr/>
            <a:lstStyle/>
            <a:p>
              <a:endParaRPr lang="en-GB"/>
            </a:p>
          </p:txBody>
        </p:sp>
        <p:sp>
          <p:nvSpPr>
            <p:cNvPr id="1607" name="Line 2683"/>
            <p:cNvSpPr>
              <a:spLocks noChangeShapeType="1"/>
            </p:cNvSpPr>
            <p:nvPr/>
          </p:nvSpPr>
          <p:spPr bwMode="auto">
            <a:xfrm>
              <a:off x="2957" y="3179"/>
              <a:ext cx="1" cy="1"/>
            </a:xfrm>
            <a:prstGeom prst="line">
              <a:avLst/>
            </a:prstGeom>
            <a:noFill/>
            <a:ln w="0">
              <a:solidFill>
                <a:srgbClr val="000000"/>
              </a:solidFill>
              <a:round/>
              <a:headEnd/>
              <a:tailEnd/>
            </a:ln>
          </p:spPr>
          <p:txBody>
            <a:bodyPr/>
            <a:lstStyle/>
            <a:p>
              <a:endParaRPr lang="en-GB"/>
            </a:p>
          </p:txBody>
        </p:sp>
        <p:sp>
          <p:nvSpPr>
            <p:cNvPr id="1608" name="Line 2684"/>
            <p:cNvSpPr>
              <a:spLocks noChangeShapeType="1"/>
            </p:cNvSpPr>
            <p:nvPr/>
          </p:nvSpPr>
          <p:spPr bwMode="auto">
            <a:xfrm>
              <a:off x="2959" y="3188"/>
              <a:ext cx="1" cy="2"/>
            </a:xfrm>
            <a:prstGeom prst="line">
              <a:avLst/>
            </a:prstGeom>
            <a:noFill/>
            <a:ln w="0">
              <a:solidFill>
                <a:srgbClr val="000000"/>
              </a:solidFill>
              <a:round/>
              <a:headEnd/>
              <a:tailEnd/>
            </a:ln>
          </p:spPr>
          <p:txBody>
            <a:bodyPr/>
            <a:lstStyle/>
            <a:p>
              <a:endParaRPr lang="en-GB"/>
            </a:p>
          </p:txBody>
        </p:sp>
        <p:sp>
          <p:nvSpPr>
            <p:cNvPr id="1609" name="Line 2685"/>
            <p:cNvSpPr>
              <a:spLocks noChangeShapeType="1"/>
            </p:cNvSpPr>
            <p:nvPr/>
          </p:nvSpPr>
          <p:spPr bwMode="auto">
            <a:xfrm>
              <a:off x="2961" y="3196"/>
              <a:ext cx="1" cy="3"/>
            </a:xfrm>
            <a:prstGeom prst="line">
              <a:avLst/>
            </a:prstGeom>
            <a:noFill/>
            <a:ln w="0">
              <a:solidFill>
                <a:srgbClr val="000000"/>
              </a:solidFill>
              <a:round/>
              <a:headEnd/>
              <a:tailEnd/>
            </a:ln>
          </p:spPr>
          <p:txBody>
            <a:bodyPr/>
            <a:lstStyle/>
            <a:p>
              <a:endParaRPr lang="en-GB"/>
            </a:p>
          </p:txBody>
        </p:sp>
        <p:sp>
          <p:nvSpPr>
            <p:cNvPr id="1610" name="Line 2686"/>
            <p:cNvSpPr>
              <a:spLocks noChangeShapeType="1"/>
            </p:cNvSpPr>
            <p:nvPr/>
          </p:nvSpPr>
          <p:spPr bwMode="auto">
            <a:xfrm>
              <a:off x="2962" y="3199"/>
              <a:ext cx="1" cy="2"/>
            </a:xfrm>
            <a:prstGeom prst="line">
              <a:avLst/>
            </a:prstGeom>
            <a:noFill/>
            <a:ln w="0">
              <a:solidFill>
                <a:srgbClr val="000000"/>
              </a:solidFill>
              <a:round/>
              <a:headEnd/>
              <a:tailEnd/>
            </a:ln>
          </p:spPr>
          <p:txBody>
            <a:bodyPr/>
            <a:lstStyle/>
            <a:p>
              <a:endParaRPr lang="en-GB"/>
            </a:p>
          </p:txBody>
        </p:sp>
        <p:sp>
          <p:nvSpPr>
            <p:cNvPr id="1611" name="Line 2687"/>
            <p:cNvSpPr>
              <a:spLocks noChangeShapeType="1"/>
            </p:cNvSpPr>
            <p:nvPr/>
          </p:nvSpPr>
          <p:spPr bwMode="auto">
            <a:xfrm>
              <a:off x="2966" y="3208"/>
              <a:ext cx="1" cy="2"/>
            </a:xfrm>
            <a:prstGeom prst="line">
              <a:avLst/>
            </a:prstGeom>
            <a:noFill/>
            <a:ln w="0">
              <a:solidFill>
                <a:srgbClr val="000000"/>
              </a:solidFill>
              <a:round/>
              <a:headEnd/>
              <a:tailEnd/>
            </a:ln>
          </p:spPr>
          <p:txBody>
            <a:bodyPr/>
            <a:lstStyle/>
            <a:p>
              <a:endParaRPr lang="en-GB"/>
            </a:p>
          </p:txBody>
        </p:sp>
        <p:sp>
          <p:nvSpPr>
            <p:cNvPr id="1612" name="Freeform 2688"/>
            <p:cNvSpPr>
              <a:spLocks/>
            </p:cNvSpPr>
            <p:nvPr/>
          </p:nvSpPr>
          <p:spPr bwMode="auto">
            <a:xfrm>
              <a:off x="2966" y="3210"/>
              <a:ext cx="4" cy="9"/>
            </a:xfrm>
            <a:custGeom>
              <a:avLst/>
              <a:gdLst/>
              <a:ahLst/>
              <a:cxnLst>
                <a:cxn ang="0">
                  <a:pos x="0" y="0"/>
                </a:cxn>
                <a:cxn ang="0">
                  <a:pos x="5" y="12"/>
                </a:cxn>
                <a:cxn ang="0">
                  <a:pos x="8" y="19"/>
                </a:cxn>
                <a:cxn ang="0">
                  <a:pos x="8" y="20"/>
                </a:cxn>
              </a:cxnLst>
              <a:rect l="0" t="0" r="r" b="b"/>
              <a:pathLst>
                <a:path w="8" h="20">
                  <a:moveTo>
                    <a:pt x="0" y="0"/>
                  </a:moveTo>
                  <a:lnTo>
                    <a:pt x="5" y="12"/>
                  </a:lnTo>
                  <a:lnTo>
                    <a:pt x="8" y="19"/>
                  </a:lnTo>
                  <a:lnTo>
                    <a:pt x="8" y="20"/>
                  </a:lnTo>
                </a:path>
              </a:pathLst>
            </a:custGeom>
            <a:noFill/>
            <a:ln w="0">
              <a:solidFill>
                <a:srgbClr val="000000"/>
              </a:solidFill>
              <a:prstDash val="solid"/>
              <a:round/>
              <a:headEnd/>
              <a:tailEnd/>
            </a:ln>
          </p:spPr>
          <p:txBody>
            <a:bodyPr/>
            <a:lstStyle/>
            <a:p>
              <a:endParaRPr lang="en-GB"/>
            </a:p>
          </p:txBody>
        </p:sp>
        <p:sp>
          <p:nvSpPr>
            <p:cNvPr id="1613" name="Freeform 2689"/>
            <p:cNvSpPr>
              <a:spLocks/>
            </p:cNvSpPr>
            <p:nvPr/>
          </p:nvSpPr>
          <p:spPr bwMode="auto">
            <a:xfrm>
              <a:off x="2970" y="3219"/>
              <a:ext cx="2" cy="6"/>
            </a:xfrm>
            <a:custGeom>
              <a:avLst/>
              <a:gdLst/>
              <a:ahLst/>
              <a:cxnLst>
                <a:cxn ang="0">
                  <a:pos x="0" y="0"/>
                </a:cxn>
                <a:cxn ang="0">
                  <a:pos x="3" y="11"/>
                </a:cxn>
                <a:cxn ang="0">
                  <a:pos x="3" y="12"/>
                </a:cxn>
              </a:cxnLst>
              <a:rect l="0" t="0" r="r" b="b"/>
              <a:pathLst>
                <a:path w="3" h="12">
                  <a:moveTo>
                    <a:pt x="0" y="0"/>
                  </a:moveTo>
                  <a:lnTo>
                    <a:pt x="3" y="11"/>
                  </a:lnTo>
                  <a:lnTo>
                    <a:pt x="3" y="12"/>
                  </a:lnTo>
                </a:path>
              </a:pathLst>
            </a:custGeom>
            <a:noFill/>
            <a:ln w="0">
              <a:solidFill>
                <a:srgbClr val="000000"/>
              </a:solidFill>
              <a:prstDash val="solid"/>
              <a:round/>
              <a:headEnd/>
              <a:tailEnd/>
            </a:ln>
          </p:spPr>
          <p:txBody>
            <a:bodyPr/>
            <a:lstStyle/>
            <a:p>
              <a:endParaRPr lang="en-GB"/>
            </a:p>
          </p:txBody>
        </p:sp>
        <p:sp>
          <p:nvSpPr>
            <p:cNvPr id="1614" name="Freeform 2690"/>
            <p:cNvSpPr>
              <a:spLocks/>
            </p:cNvSpPr>
            <p:nvPr/>
          </p:nvSpPr>
          <p:spPr bwMode="auto">
            <a:xfrm>
              <a:off x="2972" y="3225"/>
              <a:ext cx="5" cy="11"/>
            </a:xfrm>
            <a:custGeom>
              <a:avLst/>
              <a:gdLst/>
              <a:ahLst/>
              <a:cxnLst>
                <a:cxn ang="0">
                  <a:pos x="0" y="0"/>
                </a:cxn>
                <a:cxn ang="0">
                  <a:pos x="2" y="4"/>
                </a:cxn>
                <a:cxn ang="0">
                  <a:pos x="6" y="13"/>
                </a:cxn>
                <a:cxn ang="0">
                  <a:pos x="8" y="17"/>
                </a:cxn>
                <a:cxn ang="0">
                  <a:pos x="11" y="20"/>
                </a:cxn>
              </a:cxnLst>
              <a:rect l="0" t="0" r="r" b="b"/>
              <a:pathLst>
                <a:path w="11" h="20">
                  <a:moveTo>
                    <a:pt x="0" y="0"/>
                  </a:moveTo>
                  <a:lnTo>
                    <a:pt x="2" y="4"/>
                  </a:lnTo>
                  <a:lnTo>
                    <a:pt x="6" y="13"/>
                  </a:lnTo>
                  <a:lnTo>
                    <a:pt x="8" y="17"/>
                  </a:lnTo>
                  <a:lnTo>
                    <a:pt x="11" y="20"/>
                  </a:lnTo>
                </a:path>
              </a:pathLst>
            </a:custGeom>
            <a:noFill/>
            <a:ln w="0">
              <a:solidFill>
                <a:srgbClr val="000000"/>
              </a:solidFill>
              <a:prstDash val="solid"/>
              <a:round/>
              <a:headEnd/>
              <a:tailEnd/>
            </a:ln>
          </p:spPr>
          <p:txBody>
            <a:bodyPr/>
            <a:lstStyle/>
            <a:p>
              <a:endParaRPr lang="en-GB"/>
            </a:p>
          </p:txBody>
        </p:sp>
        <p:sp>
          <p:nvSpPr>
            <p:cNvPr id="1615" name="Freeform 2691"/>
            <p:cNvSpPr>
              <a:spLocks/>
            </p:cNvSpPr>
            <p:nvPr/>
          </p:nvSpPr>
          <p:spPr bwMode="auto">
            <a:xfrm>
              <a:off x="2977" y="3236"/>
              <a:ext cx="3" cy="4"/>
            </a:xfrm>
            <a:custGeom>
              <a:avLst/>
              <a:gdLst/>
              <a:ahLst/>
              <a:cxnLst>
                <a:cxn ang="0">
                  <a:pos x="0" y="0"/>
                </a:cxn>
                <a:cxn ang="0">
                  <a:pos x="7" y="9"/>
                </a:cxn>
                <a:cxn ang="0">
                  <a:pos x="7" y="9"/>
                </a:cxn>
              </a:cxnLst>
              <a:rect l="0" t="0" r="r" b="b"/>
              <a:pathLst>
                <a:path w="7" h="9">
                  <a:moveTo>
                    <a:pt x="0" y="0"/>
                  </a:moveTo>
                  <a:lnTo>
                    <a:pt x="7" y="9"/>
                  </a:lnTo>
                  <a:lnTo>
                    <a:pt x="7" y="9"/>
                  </a:lnTo>
                </a:path>
              </a:pathLst>
            </a:custGeom>
            <a:noFill/>
            <a:ln w="0">
              <a:solidFill>
                <a:srgbClr val="000000"/>
              </a:solidFill>
              <a:prstDash val="solid"/>
              <a:round/>
              <a:headEnd/>
              <a:tailEnd/>
            </a:ln>
          </p:spPr>
          <p:txBody>
            <a:bodyPr/>
            <a:lstStyle/>
            <a:p>
              <a:endParaRPr lang="en-GB"/>
            </a:p>
          </p:txBody>
        </p:sp>
        <p:sp>
          <p:nvSpPr>
            <p:cNvPr id="1616" name="Line 2692"/>
            <p:cNvSpPr>
              <a:spLocks noChangeShapeType="1"/>
            </p:cNvSpPr>
            <p:nvPr/>
          </p:nvSpPr>
          <p:spPr bwMode="auto">
            <a:xfrm>
              <a:off x="2980" y="3240"/>
              <a:ext cx="1" cy="1"/>
            </a:xfrm>
            <a:prstGeom prst="line">
              <a:avLst/>
            </a:prstGeom>
            <a:noFill/>
            <a:ln w="0">
              <a:solidFill>
                <a:srgbClr val="000000"/>
              </a:solidFill>
              <a:round/>
              <a:headEnd/>
              <a:tailEnd/>
            </a:ln>
          </p:spPr>
          <p:txBody>
            <a:bodyPr/>
            <a:lstStyle/>
            <a:p>
              <a:endParaRPr lang="en-GB"/>
            </a:p>
          </p:txBody>
        </p:sp>
        <p:sp>
          <p:nvSpPr>
            <p:cNvPr id="1617" name="Line 2693"/>
            <p:cNvSpPr>
              <a:spLocks noChangeShapeType="1"/>
            </p:cNvSpPr>
            <p:nvPr/>
          </p:nvSpPr>
          <p:spPr bwMode="auto">
            <a:xfrm>
              <a:off x="3016" y="3267"/>
              <a:ext cx="3" cy="2"/>
            </a:xfrm>
            <a:prstGeom prst="line">
              <a:avLst/>
            </a:prstGeom>
            <a:noFill/>
            <a:ln w="0">
              <a:solidFill>
                <a:srgbClr val="000000"/>
              </a:solidFill>
              <a:round/>
              <a:headEnd/>
              <a:tailEnd/>
            </a:ln>
          </p:spPr>
          <p:txBody>
            <a:bodyPr/>
            <a:lstStyle/>
            <a:p>
              <a:endParaRPr lang="en-GB"/>
            </a:p>
          </p:txBody>
        </p:sp>
        <p:sp>
          <p:nvSpPr>
            <p:cNvPr id="1618" name="Line 2694"/>
            <p:cNvSpPr>
              <a:spLocks noChangeShapeType="1"/>
            </p:cNvSpPr>
            <p:nvPr/>
          </p:nvSpPr>
          <p:spPr bwMode="auto">
            <a:xfrm>
              <a:off x="3019" y="3269"/>
              <a:ext cx="13" cy="7"/>
            </a:xfrm>
            <a:prstGeom prst="line">
              <a:avLst/>
            </a:prstGeom>
            <a:noFill/>
            <a:ln w="0">
              <a:solidFill>
                <a:srgbClr val="000000"/>
              </a:solidFill>
              <a:round/>
              <a:headEnd/>
              <a:tailEnd/>
            </a:ln>
          </p:spPr>
          <p:txBody>
            <a:bodyPr/>
            <a:lstStyle/>
            <a:p>
              <a:endParaRPr lang="en-GB"/>
            </a:p>
          </p:txBody>
        </p:sp>
        <p:sp>
          <p:nvSpPr>
            <p:cNvPr id="1619" name="Freeform 2695"/>
            <p:cNvSpPr>
              <a:spLocks/>
            </p:cNvSpPr>
            <p:nvPr/>
          </p:nvSpPr>
          <p:spPr bwMode="auto">
            <a:xfrm>
              <a:off x="2916" y="3237"/>
              <a:ext cx="78" cy="90"/>
            </a:xfrm>
            <a:custGeom>
              <a:avLst/>
              <a:gdLst/>
              <a:ahLst/>
              <a:cxnLst>
                <a:cxn ang="0">
                  <a:pos x="157" y="179"/>
                </a:cxn>
                <a:cxn ang="0">
                  <a:pos x="104" y="142"/>
                </a:cxn>
                <a:cxn ang="0">
                  <a:pos x="91" y="130"/>
                </a:cxn>
                <a:cxn ang="0">
                  <a:pos x="57" y="100"/>
                </a:cxn>
                <a:cxn ang="0">
                  <a:pos x="23" y="42"/>
                </a:cxn>
                <a:cxn ang="0">
                  <a:pos x="19" y="34"/>
                </a:cxn>
                <a:cxn ang="0">
                  <a:pos x="3" y="5"/>
                </a:cxn>
                <a:cxn ang="0">
                  <a:pos x="0" y="0"/>
                </a:cxn>
              </a:cxnLst>
              <a:rect l="0" t="0" r="r" b="b"/>
              <a:pathLst>
                <a:path w="157" h="179">
                  <a:moveTo>
                    <a:pt x="157" y="179"/>
                  </a:moveTo>
                  <a:lnTo>
                    <a:pt x="104" y="142"/>
                  </a:lnTo>
                  <a:lnTo>
                    <a:pt x="91" y="130"/>
                  </a:lnTo>
                  <a:lnTo>
                    <a:pt x="57" y="100"/>
                  </a:lnTo>
                  <a:lnTo>
                    <a:pt x="23" y="42"/>
                  </a:lnTo>
                  <a:lnTo>
                    <a:pt x="19" y="34"/>
                  </a:lnTo>
                  <a:lnTo>
                    <a:pt x="3" y="5"/>
                  </a:lnTo>
                  <a:lnTo>
                    <a:pt x="0" y="0"/>
                  </a:lnTo>
                </a:path>
              </a:pathLst>
            </a:custGeom>
            <a:noFill/>
            <a:ln w="0">
              <a:solidFill>
                <a:srgbClr val="000000"/>
              </a:solidFill>
              <a:prstDash val="solid"/>
              <a:round/>
              <a:headEnd/>
              <a:tailEnd/>
            </a:ln>
          </p:spPr>
          <p:txBody>
            <a:bodyPr/>
            <a:lstStyle/>
            <a:p>
              <a:endParaRPr lang="en-GB"/>
            </a:p>
          </p:txBody>
        </p:sp>
        <p:sp>
          <p:nvSpPr>
            <p:cNvPr id="1620" name="Line 2696"/>
            <p:cNvSpPr>
              <a:spLocks noChangeShapeType="1"/>
            </p:cNvSpPr>
            <p:nvPr/>
          </p:nvSpPr>
          <p:spPr bwMode="auto">
            <a:xfrm flipH="1" flipV="1">
              <a:off x="2907" y="3210"/>
              <a:ext cx="9" cy="27"/>
            </a:xfrm>
            <a:prstGeom prst="line">
              <a:avLst/>
            </a:prstGeom>
            <a:noFill/>
            <a:ln w="0">
              <a:solidFill>
                <a:srgbClr val="000000"/>
              </a:solidFill>
              <a:round/>
              <a:headEnd/>
              <a:tailEnd/>
            </a:ln>
          </p:spPr>
          <p:txBody>
            <a:bodyPr/>
            <a:lstStyle/>
            <a:p>
              <a:endParaRPr lang="en-GB"/>
            </a:p>
          </p:txBody>
        </p:sp>
        <p:sp>
          <p:nvSpPr>
            <p:cNvPr id="1621" name="Freeform 2697"/>
            <p:cNvSpPr>
              <a:spLocks/>
            </p:cNvSpPr>
            <p:nvPr/>
          </p:nvSpPr>
          <p:spPr bwMode="auto">
            <a:xfrm>
              <a:off x="2902" y="3194"/>
              <a:ext cx="5" cy="16"/>
            </a:xfrm>
            <a:custGeom>
              <a:avLst/>
              <a:gdLst/>
              <a:ahLst/>
              <a:cxnLst>
                <a:cxn ang="0">
                  <a:pos x="9" y="32"/>
                </a:cxn>
                <a:cxn ang="0">
                  <a:pos x="1" y="4"/>
                </a:cxn>
                <a:cxn ang="0">
                  <a:pos x="0" y="0"/>
                </a:cxn>
              </a:cxnLst>
              <a:rect l="0" t="0" r="r" b="b"/>
              <a:pathLst>
                <a:path w="9" h="32">
                  <a:moveTo>
                    <a:pt x="9" y="32"/>
                  </a:moveTo>
                  <a:lnTo>
                    <a:pt x="1" y="4"/>
                  </a:lnTo>
                  <a:lnTo>
                    <a:pt x="0" y="0"/>
                  </a:lnTo>
                </a:path>
              </a:pathLst>
            </a:custGeom>
            <a:noFill/>
            <a:ln w="0">
              <a:solidFill>
                <a:srgbClr val="000000"/>
              </a:solidFill>
              <a:prstDash val="solid"/>
              <a:round/>
              <a:headEnd/>
              <a:tailEnd/>
            </a:ln>
          </p:spPr>
          <p:txBody>
            <a:bodyPr/>
            <a:lstStyle/>
            <a:p>
              <a:endParaRPr lang="en-GB"/>
            </a:p>
          </p:txBody>
        </p:sp>
        <p:sp>
          <p:nvSpPr>
            <p:cNvPr id="1622" name="Line 2698"/>
            <p:cNvSpPr>
              <a:spLocks noChangeShapeType="1"/>
            </p:cNvSpPr>
            <p:nvPr/>
          </p:nvSpPr>
          <p:spPr bwMode="auto">
            <a:xfrm flipV="1">
              <a:off x="2902" y="3186"/>
              <a:ext cx="1" cy="3"/>
            </a:xfrm>
            <a:prstGeom prst="line">
              <a:avLst/>
            </a:prstGeom>
            <a:noFill/>
            <a:ln w="0">
              <a:solidFill>
                <a:srgbClr val="000000"/>
              </a:solidFill>
              <a:round/>
              <a:headEnd/>
              <a:tailEnd/>
            </a:ln>
          </p:spPr>
          <p:txBody>
            <a:bodyPr/>
            <a:lstStyle/>
            <a:p>
              <a:endParaRPr lang="en-GB"/>
            </a:p>
          </p:txBody>
        </p:sp>
        <p:sp>
          <p:nvSpPr>
            <p:cNvPr id="1623" name="Line 2699"/>
            <p:cNvSpPr>
              <a:spLocks noChangeShapeType="1"/>
            </p:cNvSpPr>
            <p:nvPr/>
          </p:nvSpPr>
          <p:spPr bwMode="auto">
            <a:xfrm flipH="1" flipV="1">
              <a:off x="2901" y="3180"/>
              <a:ext cx="1" cy="6"/>
            </a:xfrm>
            <a:prstGeom prst="line">
              <a:avLst/>
            </a:prstGeom>
            <a:noFill/>
            <a:ln w="0">
              <a:solidFill>
                <a:srgbClr val="000000"/>
              </a:solidFill>
              <a:round/>
              <a:headEnd/>
              <a:tailEnd/>
            </a:ln>
          </p:spPr>
          <p:txBody>
            <a:bodyPr/>
            <a:lstStyle/>
            <a:p>
              <a:endParaRPr lang="en-GB"/>
            </a:p>
          </p:txBody>
        </p:sp>
        <p:sp>
          <p:nvSpPr>
            <p:cNvPr id="1624" name="Line 2700"/>
            <p:cNvSpPr>
              <a:spLocks noChangeShapeType="1"/>
            </p:cNvSpPr>
            <p:nvPr/>
          </p:nvSpPr>
          <p:spPr bwMode="auto">
            <a:xfrm flipV="1">
              <a:off x="2901" y="3179"/>
              <a:ext cx="1" cy="1"/>
            </a:xfrm>
            <a:prstGeom prst="line">
              <a:avLst/>
            </a:prstGeom>
            <a:noFill/>
            <a:ln w="0">
              <a:solidFill>
                <a:srgbClr val="000000"/>
              </a:solidFill>
              <a:round/>
              <a:headEnd/>
              <a:tailEnd/>
            </a:ln>
          </p:spPr>
          <p:txBody>
            <a:bodyPr/>
            <a:lstStyle/>
            <a:p>
              <a:endParaRPr lang="en-GB"/>
            </a:p>
          </p:txBody>
        </p:sp>
        <p:sp>
          <p:nvSpPr>
            <p:cNvPr id="1625" name="Line 2701"/>
            <p:cNvSpPr>
              <a:spLocks noChangeShapeType="1"/>
            </p:cNvSpPr>
            <p:nvPr/>
          </p:nvSpPr>
          <p:spPr bwMode="auto">
            <a:xfrm flipH="1" flipV="1">
              <a:off x="2899" y="3168"/>
              <a:ext cx="1" cy="5"/>
            </a:xfrm>
            <a:prstGeom prst="line">
              <a:avLst/>
            </a:prstGeom>
            <a:noFill/>
            <a:ln w="0">
              <a:solidFill>
                <a:srgbClr val="000000"/>
              </a:solidFill>
              <a:round/>
              <a:headEnd/>
              <a:tailEnd/>
            </a:ln>
          </p:spPr>
          <p:txBody>
            <a:bodyPr/>
            <a:lstStyle/>
            <a:p>
              <a:endParaRPr lang="en-GB"/>
            </a:p>
          </p:txBody>
        </p:sp>
        <p:sp>
          <p:nvSpPr>
            <p:cNvPr id="1626" name="Freeform 2702"/>
            <p:cNvSpPr>
              <a:spLocks/>
            </p:cNvSpPr>
            <p:nvPr/>
          </p:nvSpPr>
          <p:spPr bwMode="auto">
            <a:xfrm>
              <a:off x="2898" y="3157"/>
              <a:ext cx="1" cy="8"/>
            </a:xfrm>
            <a:custGeom>
              <a:avLst/>
              <a:gdLst/>
              <a:ahLst/>
              <a:cxnLst>
                <a:cxn ang="0">
                  <a:pos x="1" y="15"/>
                </a:cxn>
                <a:cxn ang="0">
                  <a:pos x="0" y="6"/>
                </a:cxn>
                <a:cxn ang="0">
                  <a:pos x="0" y="0"/>
                </a:cxn>
              </a:cxnLst>
              <a:rect l="0" t="0" r="r" b="b"/>
              <a:pathLst>
                <a:path w="1" h="15">
                  <a:moveTo>
                    <a:pt x="1" y="15"/>
                  </a:moveTo>
                  <a:lnTo>
                    <a:pt x="0" y="6"/>
                  </a:lnTo>
                  <a:lnTo>
                    <a:pt x="0" y="0"/>
                  </a:lnTo>
                </a:path>
              </a:pathLst>
            </a:custGeom>
            <a:noFill/>
            <a:ln w="0">
              <a:solidFill>
                <a:srgbClr val="000000"/>
              </a:solidFill>
              <a:prstDash val="solid"/>
              <a:round/>
              <a:headEnd/>
              <a:tailEnd/>
            </a:ln>
          </p:spPr>
          <p:txBody>
            <a:bodyPr/>
            <a:lstStyle/>
            <a:p>
              <a:endParaRPr lang="en-GB"/>
            </a:p>
          </p:txBody>
        </p:sp>
        <p:sp>
          <p:nvSpPr>
            <p:cNvPr id="1627" name="Freeform 2703"/>
            <p:cNvSpPr>
              <a:spLocks/>
            </p:cNvSpPr>
            <p:nvPr/>
          </p:nvSpPr>
          <p:spPr bwMode="auto">
            <a:xfrm>
              <a:off x="2897" y="3150"/>
              <a:ext cx="1" cy="7"/>
            </a:xfrm>
            <a:custGeom>
              <a:avLst/>
              <a:gdLst/>
              <a:ahLst/>
              <a:cxnLst>
                <a:cxn ang="0">
                  <a:pos x="2" y="13"/>
                </a:cxn>
                <a:cxn ang="0">
                  <a:pos x="1" y="6"/>
                </a:cxn>
                <a:cxn ang="0">
                  <a:pos x="0" y="0"/>
                </a:cxn>
              </a:cxnLst>
              <a:rect l="0" t="0" r="r" b="b"/>
              <a:pathLst>
                <a:path w="2" h="13">
                  <a:moveTo>
                    <a:pt x="2" y="13"/>
                  </a:moveTo>
                  <a:lnTo>
                    <a:pt x="1" y="6"/>
                  </a:lnTo>
                  <a:lnTo>
                    <a:pt x="0" y="0"/>
                  </a:lnTo>
                </a:path>
              </a:pathLst>
            </a:custGeom>
            <a:noFill/>
            <a:ln w="0">
              <a:solidFill>
                <a:srgbClr val="000000"/>
              </a:solidFill>
              <a:prstDash val="solid"/>
              <a:round/>
              <a:headEnd/>
              <a:tailEnd/>
            </a:ln>
          </p:spPr>
          <p:txBody>
            <a:bodyPr/>
            <a:lstStyle/>
            <a:p>
              <a:endParaRPr lang="en-GB"/>
            </a:p>
          </p:txBody>
        </p:sp>
        <p:sp>
          <p:nvSpPr>
            <p:cNvPr id="1628" name="Line 2704"/>
            <p:cNvSpPr>
              <a:spLocks noChangeShapeType="1"/>
            </p:cNvSpPr>
            <p:nvPr/>
          </p:nvSpPr>
          <p:spPr bwMode="auto">
            <a:xfrm>
              <a:off x="2897" y="3145"/>
              <a:ext cx="1" cy="1"/>
            </a:xfrm>
            <a:prstGeom prst="line">
              <a:avLst/>
            </a:prstGeom>
            <a:noFill/>
            <a:ln w="0">
              <a:solidFill>
                <a:srgbClr val="000000"/>
              </a:solidFill>
              <a:round/>
              <a:headEnd/>
              <a:tailEnd/>
            </a:ln>
          </p:spPr>
          <p:txBody>
            <a:bodyPr/>
            <a:lstStyle/>
            <a:p>
              <a:endParaRPr lang="en-GB"/>
            </a:p>
          </p:txBody>
        </p:sp>
        <p:sp>
          <p:nvSpPr>
            <p:cNvPr id="1629" name="Line 2705"/>
            <p:cNvSpPr>
              <a:spLocks noChangeShapeType="1"/>
            </p:cNvSpPr>
            <p:nvPr/>
          </p:nvSpPr>
          <p:spPr bwMode="auto">
            <a:xfrm>
              <a:off x="3169" y="3171"/>
              <a:ext cx="1" cy="1"/>
            </a:xfrm>
            <a:prstGeom prst="line">
              <a:avLst/>
            </a:prstGeom>
            <a:noFill/>
            <a:ln w="0">
              <a:solidFill>
                <a:srgbClr val="000000"/>
              </a:solidFill>
              <a:round/>
              <a:headEnd/>
              <a:tailEnd/>
            </a:ln>
          </p:spPr>
          <p:txBody>
            <a:bodyPr/>
            <a:lstStyle/>
            <a:p>
              <a:endParaRPr lang="en-GB"/>
            </a:p>
          </p:txBody>
        </p:sp>
        <p:sp>
          <p:nvSpPr>
            <p:cNvPr id="1630" name="Line 2706"/>
            <p:cNvSpPr>
              <a:spLocks noChangeShapeType="1"/>
            </p:cNvSpPr>
            <p:nvPr/>
          </p:nvSpPr>
          <p:spPr bwMode="auto">
            <a:xfrm>
              <a:off x="3169" y="3172"/>
              <a:ext cx="4" cy="6"/>
            </a:xfrm>
            <a:prstGeom prst="line">
              <a:avLst/>
            </a:prstGeom>
            <a:noFill/>
            <a:ln w="0">
              <a:solidFill>
                <a:srgbClr val="000000"/>
              </a:solidFill>
              <a:round/>
              <a:headEnd/>
              <a:tailEnd/>
            </a:ln>
          </p:spPr>
          <p:txBody>
            <a:bodyPr/>
            <a:lstStyle/>
            <a:p>
              <a:endParaRPr lang="en-GB"/>
            </a:p>
          </p:txBody>
        </p:sp>
        <p:sp>
          <p:nvSpPr>
            <p:cNvPr id="1631" name="Line 2707"/>
            <p:cNvSpPr>
              <a:spLocks noChangeShapeType="1"/>
            </p:cNvSpPr>
            <p:nvPr/>
          </p:nvSpPr>
          <p:spPr bwMode="auto">
            <a:xfrm>
              <a:off x="3193" y="3206"/>
              <a:ext cx="2" cy="5"/>
            </a:xfrm>
            <a:prstGeom prst="line">
              <a:avLst/>
            </a:prstGeom>
            <a:noFill/>
            <a:ln w="0">
              <a:solidFill>
                <a:srgbClr val="000000"/>
              </a:solidFill>
              <a:round/>
              <a:headEnd/>
              <a:tailEnd/>
            </a:ln>
          </p:spPr>
          <p:txBody>
            <a:bodyPr/>
            <a:lstStyle/>
            <a:p>
              <a:endParaRPr lang="en-GB"/>
            </a:p>
          </p:txBody>
        </p:sp>
        <p:sp>
          <p:nvSpPr>
            <p:cNvPr id="1632" name="Line 2708"/>
            <p:cNvSpPr>
              <a:spLocks noChangeShapeType="1"/>
            </p:cNvSpPr>
            <p:nvPr/>
          </p:nvSpPr>
          <p:spPr bwMode="auto">
            <a:xfrm>
              <a:off x="3195" y="3211"/>
              <a:ext cx="4" cy="4"/>
            </a:xfrm>
            <a:prstGeom prst="line">
              <a:avLst/>
            </a:prstGeom>
            <a:noFill/>
            <a:ln w="0">
              <a:solidFill>
                <a:srgbClr val="000000"/>
              </a:solidFill>
              <a:round/>
              <a:headEnd/>
              <a:tailEnd/>
            </a:ln>
          </p:spPr>
          <p:txBody>
            <a:bodyPr/>
            <a:lstStyle/>
            <a:p>
              <a:endParaRPr lang="en-GB"/>
            </a:p>
          </p:txBody>
        </p:sp>
        <p:sp>
          <p:nvSpPr>
            <p:cNvPr id="1633" name="Freeform 2709"/>
            <p:cNvSpPr>
              <a:spLocks/>
            </p:cNvSpPr>
            <p:nvPr/>
          </p:nvSpPr>
          <p:spPr bwMode="auto">
            <a:xfrm>
              <a:off x="3199" y="3215"/>
              <a:ext cx="5" cy="4"/>
            </a:xfrm>
            <a:custGeom>
              <a:avLst/>
              <a:gdLst/>
              <a:ahLst/>
              <a:cxnLst>
                <a:cxn ang="0">
                  <a:pos x="0" y="0"/>
                </a:cxn>
                <a:cxn ang="0">
                  <a:pos x="4" y="4"/>
                </a:cxn>
                <a:cxn ang="0">
                  <a:pos x="10" y="10"/>
                </a:cxn>
              </a:cxnLst>
              <a:rect l="0" t="0" r="r" b="b"/>
              <a:pathLst>
                <a:path w="10" h="10">
                  <a:moveTo>
                    <a:pt x="0" y="0"/>
                  </a:moveTo>
                  <a:lnTo>
                    <a:pt x="4" y="4"/>
                  </a:lnTo>
                  <a:lnTo>
                    <a:pt x="10" y="10"/>
                  </a:lnTo>
                </a:path>
              </a:pathLst>
            </a:custGeom>
            <a:noFill/>
            <a:ln w="0">
              <a:solidFill>
                <a:srgbClr val="000000"/>
              </a:solidFill>
              <a:prstDash val="solid"/>
              <a:round/>
              <a:headEnd/>
              <a:tailEnd/>
            </a:ln>
          </p:spPr>
          <p:txBody>
            <a:bodyPr/>
            <a:lstStyle/>
            <a:p>
              <a:endParaRPr lang="en-GB"/>
            </a:p>
          </p:txBody>
        </p:sp>
        <p:sp>
          <p:nvSpPr>
            <p:cNvPr id="1634" name="Freeform 2710"/>
            <p:cNvSpPr>
              <a:spLocks/>
            </p:cNvSpPr>
            <p:nvPr/>
          </p:nvSpPr>
          <p:spPr bwMode="auto">
            <a:xfrm>
              <a:off x="3204" y="3219"/>
              <a:ext cx="7" cy="6"/>
            </a:xfrm>
            <a:custGeom>
              <a:avLst/>
              <a:gdLst/>
              <a:ahLst/>
              <a:cxnLst>
                <a:cxn ang="0">
                  <a:pos x="0" y="0"/>
                </a:cxn>
                <a:cxn ang="0">
                  <a:pos x="0" y="1"/>
                </a:cxn>
                <a:cxn ang="0">
                  <a:pos x="10" y="10"/>
                </a:cxn>
                <a:cxn ang="0">
                  <a:pos x="13" y="12"/>
                </a:cxn>
              </a:cxnLst>
              <a:rect l="0" t="0" r="r" b="b"/>
              <a:pathLst>
                <a:path w="13" h="12">
                  <a:moveTo>
                    <a:pt x="0" y="0"/>
                  </a:moveTo>
                  <a:lnTo>
                    <a:pt x="0" y="1"/>
                  </a:lnTo>
                  <a:lnTo>
                    <a:pt x="10" y="10"/>
                  </a:lnTo>
                  <a:lnTo>
                    <a:pt x="13" y="12"/>
                  </a:lnTo>
                </a:path>
              </a:pathLst>
            </a:custGeom>
            <a:noFill/>
            <a:ln w="0">
              <a:solidFill>
                <a:srgbClr val="000000"/>
              </a:solidFill>
              <a:prstDash val="solid"/>
              <a:round/>
              <a:headEnd/>
              <a:tailEnd/>
            </a:ln>
          </p:spPr>
          <p:txBody>
            <a:bodyPr/>
            <a:lstStyle/>
            <a:p>
              <a:endParaRPr lang="en-GB"/>
            </a:p>
          </p:txBody>
        </p:sp>
        <p:sp>
          <p:nvSpPr>
            <p:cNvPr id="1635" name="Freeform 2711"/>
            <p:cNvSpPr>
              <a:spLocks/>
            </p:cNvSpPr>
            <p:nvPr/>
          </p:nvSpPr>
          <p:spPr bwMode="auto">
            <a:xfrm>
              <a:off x="3211" y="3225"/>
              <a:ext cx="6" cy="5"/>
            </a:xfrm>
            <a:custGeom>
              <a:avLst/>
              <a:gdLst/>
              <a:ahLst/>
              <a:cxnLst>
                <a:cxn ang="0">
                  <a:pos x="0" y="0"/>
                </a:cxn>
                <a:cxn ang="0">
                  <a:pos x="6" y="5"/>
                </a:cxn>
                <a:cxn ang="0">
                  <a:pos x="12" y="10"/>
                </a:cxn>
              </a:cxnLst>
              <a:rect l="0" t="0" r="r" b="b"/>
              <a:pathLst>
                <a:path w="12" h="10">
                  <a:moveTo>
                    <a:pt x="0" y="0"/>
                  </a:moveTo>
                  <a:lnTo>
                    <a:pt x="6" y="5"/>
                  </a:lnTo>
                  <a:lnTo>
                    <a:pt x="12" y="10"/>
                  </a:lnTo>
                </a:path>
              </a:pathLst>
            </a:custGeom>
            <a:noFill/>
            <a:ln w="0">
              <a:solidFill>
                <a:srgbClr val="000000"/>
              </a:solidFill>
              <a:prstDash val="solid"/>
              <a:round/>
              <a:headEnd/>
              <a:tailEnd/>
            </a:ln>
          </p:spPr>
          <p:txBody>
            <a:bodyPr/>
            <a:lstStyle/>
            <a:p>
              <a:endParaRPr lang="en-GB"/>
            </a:p>
          </p:txBody>
        </p:sp>
        <p:sp>
          <p:nvSpPr>
            <p:cNvPr id="1636" name="Line 2712"/>
            <p:cNvSpPr>
              <a:spLocks noChangeShapeType="1"/>
            </p:cNvSpPr>
            <p:nvPr/>
          </p:nvSpPr>
          <p:spPr bwMode="auto">
            <a:xfrm>
              <a:off x="3217" y="3230"/>
              <a:ext cx="9" cy="7"/>
            </a:xfrm>
            <a:prstGeom prst="line">
              <a:avLst/>
            </a:prstGeom>
            <a:noFill/>
            <a:ln w="0">
              <a:solidFill>
                <a:srgbClr val="000000"/>
              </a:solidFill>
              <a:round/>
              <a:headEnd/>
              <a:tailEnd/>
            </a:ln>
          </p:spPr>
          <p:txBody>
            <a:bodyPr/>
            <a:lstStyle/>
            <a:p>
              <a:endParaRPr lang="en-GB"/>
            </a:p>
          </p:txBody>
        </p:sp>
        <p:sp>
          <p:nvSpPr>
            <p:cNvPr id="1637" name="Line 2713"/>
            <p:cNvSpPr>
              <a:spLocks noChangeShapeType="1"/>
            </p:cNvSpPr>
            <p:nvPr/>
          </p:nvSpPr>
          <p:spPr bwMode="auto">
            <a:xfrm>
              <a:off x="3226" y="3237"/>
              <a:ext cx="6" cy="6"/>
            </a:xfrm>
            <a:prstGeom prst="line">
              <a:avLst/>
            </a:prstGeom>
            <a:noFill/>
            <a:ln w="0">
              <a:solidFill>
                <a:srgbClr val="000000"/>
              </a:solidFill>
              <a:round/>
              <a:headEnd/>
              <a:tailEnd/>
            </a:ln>
          </p:spPr>
          <p:txBody>
            <a:bodyPr/>
            <a:lstStyle/>
            <a:p>
              <a:endParaRPr lang="en-GB"/>
            </a:p>
          </p:txBody>
        </p:sp>
        <p:sp>
          <p:nvSpPr>
            <p:cNvPr id="1638" name="Line 2714"/>
            <p:cNvSpPr>
              <a:spLocks noChangeShapeType="1"/>
            </p:cNvSpPr>
            <p:nvPr/>
          </p:nvSpPr>
          <p:spPr bwMode="auto">
            <a:xfrm>
              <a:off x="3232" y="3243"/>
              <a:ext cx="9" cy="4"/>
            </a:xfrm>
            <a:prstGeom prst="line">
              <a:avLst/>
            </a:prstGeom>
            <a:noFill/>
            <a:ln w="0">
              <a:solidFill>
                <a:srgbClr val="000000"/>
              </a:solidFill>
              <a:round/>
              <a:headEnd/>
              <a:tailEnd/>
            </a:ln>
          </p:spPr>
          <p:txBody>
            <a:bodyPr/>
            <a:lstStyle/>
            <a:p>
              <a:endParaRPr lang="en-GB"/>
            </a:p>
          </p:txBody>
        </p:sp>
        <p:sp>
          <p:nvSpPr>
            <p:cNvPr id="1639" name="Freeform 2715"/>
            <p:cNvSpPr>
              <a:spLocks/>
            </p:cNvSpPr>
            <p:nvPr/>
          </p:nvSpPr>
          <p:spPr bwMode="auto">
            <a:xfrm>
              <a:off x="2834" y="3152"/>
              <a:ext cx="3" cy="8"/>
            </a:xfrm>
            <a:custGeom>
              <a:avLst/>
              <a:gdLst/>
              <a:ahLst/>
              <a:cxnLst>
                <a:cxn ang="0">
                  <a:pos x="5" y="0"/>
                </a:cxn>
                <a:cxn ang="0">
                  <a:pos x="5" y="0"/>
                </a:cxn>
                <a:cxn ang="0">
                  <a:pos x="0" y="18"/>
                </a:cxn>
              </a:cxnLst>
              <a:rect l="0" t="0" r="r" b="b"/>
              <a:pathLst>
                <a:path w="5" h="18">
                  <a:moveTo>
                    <a:pt x="5" y="0"/>
                  </a:moveTo>
                  <a:lnTo>
                    <a:pt x="5" y="0"/>
                  </a:lnTo>
                  <a:lnTo>
                    <a:pt x="0" y="18"/>
                  </a:lnTo>
                </a:path>
              </a:pathLst>
            </a:custGeom>
            <a:noFill/>
            <a:ln w="0">
              <a:solidFill>
                <a:srgbClr val="000000"/>
              </a:solidFill>
              <a:prstDash val="solid"/>
              <a:round/>
              <a:headEnd/>
              <a:tailEnd/>
            </a:ln>
          </p:spPr>
          <p:txBody>
            <a:bodyPr/>
            <a:lstStyle/>
            <a:p>
              <a:endParaRPr lang="en-GB"/>
            </a:p>
          </p:txBody>
        </p:sp>
        <p:sp>
          <p:nvSpPr>
            <p:cNvPr id="1640" name="Freeform 2716"/>
            <p:cNvSpPr>
              <a:spLocks/>
            </p:cNvSpPr>
            <p:nvPr/>
          </p:nvSpPr>
          <p:spPr bwMode="auto">
            <a:xfrm>
              <a:off x="2833" y="3160"/>
              <a:ext cx="1" cy="4"/>
            </a:xfrm>
            <a:custGeom>
              <a:avLst/>
              <a:gdLst/>
              <a:ahLst/>
              <a:cxnLst>
                <a:cxn ang="0">
                  <a:pos x="2" y="0"/>
                </a:cxn>
                <a:cxn ang="0">
                  <a:pos x="1" y="1"/>
                </a:cxn>
                <a:cxn ang="0">
                  <a:pos x="0" y="7"/>
                </a:cxn>
              </a:cxnLst>
              <a:rect l="0" t="0" r="r" b="b"/>
              <a:pathLst>
                <a:path w="2" h="7">
                  <a:moveTo>
                    <a:pt x="2" y="0"/>
                  </a:moveTo>
                  <a:lnTo>
                    <a:pt x="1" y="1"/>
                  </a:lnTo>
                  <a:lnTo>
                    <a:pt x="0" y="7"/>
                  </a:lnTo>
                </a:path>
              </a:pathLst>
            </a:custGeom>
            <a:noFill/>
            <a:ln w="0">
              <a:solidFill>
                <a:srgbClr val="000000"/>
              </a:solidFill>
              <a:prstDash val="solid"/>
              <a:round/>
              <a:headEnd/>
              <a:tailEnd/>
            </a:ln>
          </p:spPr>
          <p:txBody>
            <a:bodyPr/>
            <a:lstStyle/>
            <a:p>
              <a:endParaRPr lang="en-GB"/>
            </a:p>
          </p:txBody>
        </p:sp>
        <p:sp>
          <p:nvSpPr>
            <p:cNvPr id="1641" name="Line 2717"/>
            <p:cNvSpPr>
              <a:spLocks noChangeShapeType="1"/>
            </p:cNvSpPr>
            <p:nvPr/>
          </p:nvSpPr>
          <p:spPr bwMode="auto">
            <a:xfrm flipH="1">
              <a:off x="2829" y="3172"/>
              <a:ext cx="1" cy="1"/>
            </a:xfrm>
            <a:prstGeom prst="line">
              <a:avLst/>
            </a:prstGeom>
            <a:noFill/>
            <a:ln w="0">
              <a:solidFill>
                <a:srgbClr val="000000"/>
              </a:solidFill>
              <a:round/>
              <a:headEnd/>
              <a:tailEnd/>
            </a:ln>
          </p:spPr>
          <p:txBody>
            <a:bodyPr/>
            <a:lstStyle/>
            <a:p>
              <a:endParaRPr lang="en-GB"/>
            </a:p>
          </p:txBody>
        </p:sp>
        <p:sp>
          <p:nvSpPr>
            <p:cNvPr id="1642" name="Freeform 2718"/>
            <p:cNvSpPr>
              <a:spLocks/>
            </p:cNvSpPr>
            <p:nvPr/>
          </p:nvSpPr>
          <p:spPr bwMode="auto">
            <a:xfrm>
              <a:off x="2815" y="3197"/>
              <a:ext cx="6" cy="16"/>
            </a:xfrm>
            <a:custGeom>
              <a:avLst/>
              <a:gdLst/>
              <a:ahLst/>
              <a:cxnLst>
                <a:cxn ang="0">
                  <a:pos x="13" y="0"/>
                </a:cxn>
                <a:cxn ang="0">
                  <a:pos x="12" y="4"/>
                </a:cxn>
                <a:cxn ang="0">
                  <a:pos x="11" y="7"/>
                </a:cxn>
                <a:cxn ang="0">
                  <a:pos x="3" y="30"/>
                </a:cxn>
                <a:cxn ang="0">
                  <a:pos x="0" y="34"/>
                </a:cxn>
              </a:cxnLst>
              <a:rect l="0" t="0" r="r" b="b"/>
              <a:pathLst>
                <a:path w="13" h="34">
                  <a:moveTo>
                    <a:pt x="13" y="0"/>
                  </a:moveTo>
                  <a:lnTo>
                    <a:pt x="12" y="4"/>
                  </a:lnTo>
                  <a:lnTo>
                    <a:pt x="11" y="7"/>
                  </a:lnTo>
                  <a:lnTo>
                    <a:pt x="3" y="30"/>
                  </a:lnTo>
                  <a:lnTo>
                    <a:pt x="0" y="34"/>
                  </a:lnTo>
                </a:path>
              </a:pathLst>
            </a:custGeom>
            <a:noFill/>
            <a:ln w="0">
              <a:solidFill>
                <a:srgbClr val="000000"/>
              </a:solidFill>
              <a:prstDash val="solid"/>
              <a:round/>
              <a:headEnd/>
              <a:tailEnd/>
            </a:ln>
          </p:spPr>
          <p:txBody>
            <a:bodyPr/>
            <a:lstStyle/>
            <a:p>
              <a:endParaRPr lang="en-GB"/>
            </a:p>
          </p:txBody>
        </p:sp>
        <p:sp>
          <p:nvSpPr>
            <p:cNvPr id="1643" name="Freeform 2719"/>
            <p:cNvSpPr>
              <a:spLocks/>
            </p:cNvSpPr>
            <p:nvPr/>
          </p:nvSpPr>
          <p:spPr bwMode="auto">
            <a:xfrm>
              <a:off x="2799" y="3224"/>
              <a:ext cx="9" cy="14"/>
            </a:xfrm>
            <a:custGeom>
              <a:avLst/>
              <a:gdLst/>
              <a:ahLst/>
              <a:cxnLst>
                <a:cxn ang="0">
                  <a:pos x="20" y="0"/>
                </a:cxn>
                <a:cxn ang="0">
                  <a:pos x="19" y="3"/>
                </a:cxn>
                <a:cxn ang="0">
                  <a:pos x="15" y="9"/>
                </a:cxn>
                <a:cxn ang="0">
                  <a:pos x="13" y="10"/>
                </a:cxn>
                <a:cxn ang="0">
                  <a:pos x="4" y="22"/>
                </a:cxn>
                <a:cxn ang="0">
                  <a:pos x="0" y="27"/>
                </a:cxn>
              </a:cxnLst>
              <a:rect l="0" t="0" r="r" b="b"/>
              <a:pathLst>
                <a:path w="20" h="27">
                  <a:moveTo>
                    <a:pt x="20" y="0"/>
                  </a:moveTo>
                  <a:lnTo>
                    <a:pt x="19" y="3"/>
                  </a:lnTo>
                  <a:lnTo>
                    <a:pt x="15" y="9"/>
                  </a:lnTo>
                  <a:lnTo>
                    <a:pt x="13" y="10"/>
                  </a:lnTo>
                  <a:lnTo>
                    <a:pt x="4" y="22"/>
                  </a:lnTo>
                  <a:lnTo>
                    <a:pt x="0" y="27"/>
                  </a:lnTo>
                </a:path>
              </a:pathLst>
            </a:custGeom>
            <a:noFill/>
            <a:ln w="0">
              <a:solidFill>
                <a:srgbClr val="000000"/>
              </a:solidFill>
              <a:prstDash val="solid"/>
              <a:round/>
              <a:headEnd/>
              <a:tailEnd/>
            </a:ln>
          </p:spPr>
          <p:txBody>
            <a:bodyPr/>
            <a:lstStyle/>
            <a:p>
              <a:endParaRPr lang="en-GB"/>
            </a:p>
          </p:txBody>
        </p:sp>
        <p:sp>
          <p:nvSpPr>
            <p:cNvPr id="1644" name="Freeform 2720"/>
            <p:cNvSpPr>
              <a:spLocks/>
            </p:cNvSpPr>
            <p:nvPr/>
          </p:nvSpPr>
          <p:spPr bwMode="auto">
            <a:xfrm>
              <a:off x="2773" y="3238"/>
              <a:ext cx="26" cy="21"/>
            </a:xfrm>
            <a:custGeom>
              <a:avLst/>
              <a:gdLst/>
              <a:ahLst/>
              <a:cxnLst>
                <a:cxn ang="0">
                  <a:pos x="52" y="0"/>
                </a:cxn>
                <a:cxn ang="0">
                  <a:pos x="38" y="16"/>
                </a:cxn>
                <a:cxn ang="0">
                  <a:pos x="35" y="18"/>
                </a:cxn>
                <a:cxn ang="0">
                  <a:pos x="0" y="42"/>
                </a:cxn>
              </a:cxnLst>
              <a:rect l="0" t="0" r="r" b="b"/>
              <a:pathLst>
                <a:path w="52" h="42">
                  <a:moveTo>
                    <a:pt x="52" y="0"/>
                  </a:moveTo>
                  <a:lnTo>
                    <a:pt x="38" y="16"/>
                  </a:lnTo>
                  <a:lnTo>
                    <a:pt x="35" y="18"/>
                  </a:lnTo>
                  <a:lnTo>
                    <a:pt x="0" y="42"/>
                  </a:lnTo>
                </a:path>
              </a:pathLst>
            </a:custGeom>
            <a:noFill/>
            <a:ln w="0">
              <a:solidFill>
                <a:srgbClr val="000000"/>
              </a:solidFill>
              <a:prstDash val="solid"/>
              <a:round/>
              <a:headEnd/>
              <a:tailEnd/>
            </a:ln>
          </p:spPr>
          <p:txBody>
            <a:bodyPr/>
            <a:lstStyle/>
            <a:p>
              <a:endParaRPr lang="en-GB"/>
            </a:p>
          </p:txBody>
        </p:sp>
        <p:sp>
          <p:nvSpPr>
            <p:cNvPr id="1645" name="Line 2721"/>
            <p:cNvSpPr>
              <a:spLocks noChangeShapeType="1"/>
            </p:cNvSpPr>
            <p:nvPr/>
          </p:nvSpPr>
          <p:spPr bwMode="auto">
            <a:xfrm flipH="1">
              <a:off x="2772" y="3259"/>
              <a:ext cx="1" cy="1"/>
            </a:xfrm>
            <a:prstGeom prst="line">
              <a:avLst/>
            </a:prstGeom>
            <a:noFill/>
            <a:ln w="0">
              <a:solidFill>
                <a:srgbClr val="000000"/>
              </a:solidFill>
              <a:round/>
              <a:headEnd/>
              <a:tailEnd/>
            </a:ln>
          </p:spPr>
          <p:txBody>
            <a:bodyPr/>
            <a:lstStyle/>
            <a:p>
              <a:endParaRPr lang="en-GB"/>
            </a:p>
          </p:txBody>
        </p:sp>
        <p:sp>
          <p:nvSpPr>
            <p:cNvPr id="1646" name="Freeform 2722"/>
            <p:cNvSpPr>
              <a:spLocks/>
            </p:cNvSpPr>
            <p:nvPr/>
          </p:nvSpPr>
          <p:spPr bwMode="auto">
            <a:xfrm>
              <a:off x="2580" y="3293"/>
              <a:ext cx="142" cy="55"/>
            </a:xfrm>
            <a:custGeom>
              <a:avLst/>
              <a:gdLst/>
              <a:ahLst/>
              <a:cxnLst>
                <a:cxn ang="0">
                  <a:pos x="284" y="0"/>
                </a:cxn>
                <a:cxn ang="0">
                  <a:pos x="254" y="21"/>
                </a:cxn>
                <a:cxn ang="0">
                  <a:pos x="233" y="28"/>
                </a:cxn>
                <a:cxn ang="0">
                  <a:pos x="206" y="39"/>
                </a:cxn>
                <a:cxn ang="0">
                  <a:pos x="76" y="89"/>
                </a:cxn>
                <a:cxn ang="0">
                  <a:pos x="57" y="95"/>
                </a:cxn>
                <a:cxn ang="0">
                  <a:pos x="0" y="111"/>
                </a:cxn>
              </a:cxnLst>
              <a:rect l="0" t="0" r="r" b="b"/>
              <a:pathLst>
                <a:path w="284" h="111">
                  <a:moveTo>
                    <a:pt x="284" y="0"/>
                  </a:moveTo>
                  <a:lnTo>
                    <a:pt x="254" y="21"/>
                  </a:lnTo>
                  <a:lnTo>
                    <a:pt x="233" y="28"/>
                  </a:lnTo>
                  <a:lnTo>
                    <a:pt x="206" y="39"/>
                  </a:lnTo>
                  <a:lnTo>
                    <a:pt x="76" y="89"/>
                  </a:lnTo>
                  <a:lnTo>
                    <a:pt x="57" y="95"/>
                  </a:lnTo>
                  <a:lnTo>
                    <a:pt x="0" y="111"/>
                  </a:lnTo>
                </a:path>
              </a:pathLst>
            </a:custGeom>
            <a:noFill/>
            <a:ln w="0">
              <a:solidFill>
                <a:srgbClr val="000000"/>
              </a:solidFill>
              <a:prstDash val="solid"/>
              <a:round/>
              <a:headEnd/>
              <a:tailEnd/>
            </a:ln>
          </p:spPr>
          <p:txBody>
            <a:bodyPr/>
            <a:lstStyle/>
            <a:p>
              <a:endParaRPr lang="en-GB"/>
            </a:p>
          </p:txBody>
        </p:sp>
        <p:sp>
          <p:nvSpPr>
            <p:cNvPr id="1647" name="Line 2723"/>
            <p:cNvSpPr>
              <a:spLocks noChangeShapeType="1"/>
            </p:cNvSpPr>
            <p:nvPr/>
          </p:nvSpPr>
          <p:spPr bwMode="auto">
            <a:xfrm flipH="1">
              <a:off x="2018" y="3139"/>
              <a:ext cx="1" cy="2"/>
            </a:xfrm>
            <a:prstGeom prst="line">
              <a:avLst/>
            </a:prstGeom>
            <a:noFill/>
            <a:ln w="0">
              <a:solidFill>
                <a:srgbClr val="000000"/>
              </a:solidFill>
              <a:round/>
              <a:headEnd/>
              <a:tailEnd/>
            </a:ln>
          </p:spPr>
          <p:txBody>
            <a:bodyPr/>
            <a:lstStyle/>
            <a:p>
              <a:endParaRPr lang="en-GB"/>
            </a:p>
          </p:txBody>
        </p:sp>
        <p:sp>
          <p:nvSpPr>
            <p:cNvPr id="1648" name="Line 2724"/>
            <p:cNvSpPr>
              <a:spLocks noChangeShapeType="1"/>
            </p:cNvSpPr>
            <p:nvPr/>
          </p:nvSpPr>
          <p:spPr bwMode="auto">
            <a:xfrm flipH="1">
              <a:off x="2012" y="3143"/>
              <a:ext cx="2" cy="3"/>
            </a:xfrm>
            <a:prstGeom prst="line">
              <a:avLst/>
            </a:prstGeom>
            <a:noFill/>
            <a:ln w="0">
              <a:solidFill>
                <a:srgbClr val="000000"/>
              </a:solidFill>
              <a:round/>
              <a:headEnd/>
              <a:tailEnd/>
            </a:ln>
          </p:spPr>
          <p:txBody>
            <a:bodyPr/>
            <a:lstStyle/>
            <a:p>
              <a:endParaRPr lang="en-GB"/>
            </a:p>
          </p:txBody>
        </p:sp>
        <p:sp>
          <p:nvSpPr>
            <p:cNvPr id="1649" name="Line 2725"/>
            <p:cNvSpPr>
              <a:spLocks noChangeShapeType="1"/>
            </p:cNvSpPr>
            <p:nvPr/>
          </p:nvSpPr>
          <p:spPr bwMode="auto">
            <a:xfrm flipH="1">
              <a:off x="2007" y="3147"/>
              <a:ext cx="3" cy="4"/>
            </a:xfrm>
            <a:prstGeom prst="line">
              <a:avLst/>
            </a:prstGeom>
            <a:noFill/>
            <a:ln w="0">
              <a:solidFill>
                <a:srgbClr val="000000"/>
              </a:solidFill>
              <a:round/>
              <a:headEnd/>
              <a:tailEnd/>
            </a:ln>
          </p:spPr>
          <p:txBody>
            <a:bodyPr/>
            <a:lstStyle/>
            <a:p>
              <a:endParaRPr lang="en-GB"/>
            </a:p>
          </p:txBody>
        </p:sp>
        <p:sp>
          <p:nvSpPr>
            <p:cNvPr id="1650" name="Line 2726"/>
            <p:cNvSpPr>
              <a:spLocks noChangeShapeType="1"/>
            </p:cNvSpPr>
            <p:nvPr/>
          </p:nvSpPr>
          <p:spPr bwMode="auto">
            <a:xfrm flipH="1">
              <a:off x="2005" y="3151"/>
              <a:ext cx="2" cy="1"/>
            </a:xfrm>
            <a:prstGeom prst="line">
              <a:avLst/>
            </a:prstGeom>
            <a:noFill/>
            <a:ln w="0">
              <a:solidFill>
                <a:srgbClr val="000000"/>
              </a:solidFill>
              <a:round/>
              <a:headEnd/>
              <a:tailEnd/>
            </a:ln>
          </p:spPr>
          <p:txBody>
            <a:bodyPr/>
            <a:lstStyle/>
            <a:p>
              <a:endParaRPr lang="en-GB"/>
            </a:p>
          </p:txBody>
        </p:sp>
        <p:sp>
          <p:nvSpPr>
            <p:cNvPr id="1651" name="Freeform 2727"/>
            <p:cNvSpPr>
              <a:spLocks/>
            </p:cNvSpPr>
            <p:nvPr/>
          </p:nvSpPr>
          <p:spPr bwMode="auto">
            <a:xfrm>
              <a:off x="2003" y="3152"/>
              <a:ext cx="2" cy="3"/>
            </a:xfrm>
            <a:custGeom>
              <a:avLst/>
              <a:gdLst/>
              <a:ahLst/>
              <a:cxnLst>
                <a:cxn ang="0">
                  <a:pos x="6" y="0"/>
                </a:cxn>
                <a:cxn ang="0">
                  <a:pos x="5" y="3"/>
                </a:cxn>
                <a:cxn ang="0">
                  <a:pos x="0" y="8"/>
                </a:cxn>
              </a:cxnLst>
              <a:rect l="0" t="0" r="r" b="b"/>
              <a:pathLst>
                <a:path w="6" h="8">
                  <a:moveTo>
                    <a:pt x="6" y="0"/>
                  </a:moveTo>
                  <a:lnTo>
                    <a:pt x="5" y="3"/>
                  </a:lnTo>
                  <a:lnTo>
                    <a:pt x="0" y="8"/>
                  </a:lnTo>
                </a:path>
              </a:pathLst>
            </a:custGeom>
            <a:noFill/>
            <a:ln w="0">
              <a:solidFill>
                <a:srgbClr val="000000"/>
              </a:solidFill>
              <a:prstDash val="solid"/>
              <a:round/>
              <a:headEnd/>
              <a:tailEnd/>
            </a:ln>
          </p:spPr>
          <p:txBody>
            <a:bodyPr/>
            <a:lstStyle/>
            <a:p>
              <a:endParaRPr lang="en-GB"/>
            </a:p>
          </p:txBody>
        </p:sp>
        <p:sp>
          <p:nvSpPr>
            <p:cNvPr id="1652" name="Line 2728"/>
            <p:cNvSpPr>
              <a:spLocks noChangeShapeType="1"/>
            </p:cNvSpPr>
            <p:nvPr/>
          </p:nvSpPr>
          <p:spPr bwMode="auto">
            <a:xfrm flipH="1">
              <a:off x="2000" y="3155"/>
              <a:ext cx="3" cy="3"/>
            </a:xfrm>
            <a:prstGeom prst="line">
              <a:avLst/>
            </a:prstGeom>
            <a:noFill/>
            <a:ln w="0">
              <a:solidFill>
                <a:srgbClr val="000000"/>
              </a:solidFill>
              <a:round/>
              <a:headEnd/>
              <a:tailEnd/>
            </a:ln>
          </p:spPr>
          <p:txBody>
            <a:bodyPr/>
            <a:lstStyle/>
            <a:p>
              <a:endParaRPr lang="en-GB"/>
            </a:p>
          </p:txBody>
        </p:sp>
        <p:sp>
          <p:nvSpPr>
            <p:cNvPr id="1653" name="Freeform 2729"/>
            <p:cNvSpPr>
              <a:spLocks/>
            </p:cNvSpPr>
            <p:nvPr/>
          </p:nvSpPr>
          <p:spPr bwMode="auto">
            <a:xfrm>
              <a:off x="1998" y="3158"/>
              <a:ext cx="2" cy="3"/>
            </a:xfrm>
            <a:custGeom>
              <a:avLst/>
              <a:gdLst/>
              <a:ahLst/>
              <a:cxnLst>
                <a:cxn ang="0">
                  <a:pos x="4" y="0"/>
                </a:cxn>
                <a:cxn ang="0">
                  <a:pos x="1" y="5"/>
                </a:cxn>
                <a:cxn ang="0">
                  <a:pos x="0" y="7"/>
                </a:cxn>
              </a:cxnLst>
              <a:rect l="0" t="0" r="r" b="b"/>
              <a:pathLst>
                <a:path w="4" h="7">
                  <a:moveTo>
                    <a:pt x="4" y="0"/>
                  </a:moveTo>
                  <a:lnTo>
                    <a:pt x="1" y="5"/>
                  </a:lnTo>
                  <a:lnTo>
                    <a:pt x="0" y="7"/>
                  </a:lnTo>
                </a:path>
              </a:pathLst>
            </a:custGeom>
            <a:noFill/>
            <a:ln w="0">
              <a:solidFill>
                <a:srgbClr val="000000"/>
              </a:solidFill>
              <a:prstDash val="solid"/>
              <a:round/>
              <a:headEnd/>
              <a:tailEnd/>
            </a:ln>
          </p:spPr>
          <p:txBody>
            <a:bodyPr/>
            <a:lstStyle/>
            <a:p>
              <a:endParaRPr lang="en-GB"/>
            </a:p>
          </p:txBody>
        </p:sp>
        <p:sp>
          <p:nvSpPr>
            <p:cNvPr id="1654" name="Freeform 2730"/>
            <p:cNvSpPr>
              <a:spLocks/>
            </p:cNvSpPr>
            <p:nvPr/>
          </p:nvSpPr>
          <p:spPr bwMode="auto">
            <a:xfrm>
              <a:off x="1989" y="3161"/>
              <a:ext cx="9" cy="9"/>
            </a:xfrm>
            <a:custGeom>
              <a:avLst/>
              <a:gdLst/>
              <a:ahLst/>
              <a:cxnLst>
                <a:cxn ang="0">
                  <a:pos x="20" y="0"/>
                </a:cxn>
                <a:cxn ang="0">
                  <a:pos x="15" y="3"/>
                </a:cxn>
                <a:cxn ang="0">
                  <a:pos x="14" y="5"/>
                </a:cxn>
                <a:cxn ang="0">
                  <a:pos x="10" y="7"/>
                </a:cxn>
                <a:cxn ang="0">
                  <a:pos x="7" y="11"/>
                </a:cxn>
                <a:cxn ang="0">
                  <a:pos x="1" y="16"/>
                </a:cxn>
                <a:cxn ang="0">
                  <a:pos x="0" y="17"/>
                </a:cxn>
              </a:cxnLst>
              <a:rect l="0" t="0" r="r" b="b"/>
              <a:pathLst>
                <a:path w="20" h="17">
                  <a:moveTo>
                    <a:pt x="20" y="0"/>
                  </a:moveTo>
                  <a:lnTo>
                    <a:pt x="15" y="3"/>
                  </a:lnTo>
                  <a:lnTo>
                    <a:pt x="14" y="5"/>
                  </a:lnTo>
                  <a:lnTo>
                    <a:pt x="10" y="7"/>
                  </a:lnTo>
                  <a:lnTo>
                    <a:pt x="7" y="11"/>
                  </a:lnTo>
                  <a:lnTo>
                    <a:pt x="1" y="16"/>
                  </a:lnTo>
                  <a:lnTo>
                    <a:pt x="0" y="17"/>
                  </a:lnTo>
                </a:path>
              </a:pathLst>
            </a:custGeom>
            <a:noFill/>
            <a:ln w="0">
              <a:solidFill>
                <a:srgbClr val="000000"/>
              </a:solidFill>
              <a:prstDash val="solid"/>
              <a:round/>
              <a:headEnd/>
              <a:tailEnd/>
            </a:ln>
          </p:spPr>
          <p:txBody>
            <a:bodyPr/>
            <a:lstStyle/>
            <a:p>
              <a:endParaRPr lang="en-GB"/>
            </a:p>
          </p:txBody>
        </p:sp>
        <p:sp>
          <p:nvSpPr>
            <p:cNvPr id="1655" name="Line 2731"/>
            <p:cNvSpPr>
              <a:spLocks noChangeShapeType="1"/>
            </p:cNvSpPr>
            <p:nvPr/>
          </p:nvSpPr>
          <p:spPr bwMode="auto">
            <a:xfrm flipH="1">
              <a:off x="1987" y="3170"/>
              <a:ext cx="2" cy="2"/>
            </a:xfrm>
            <a:prstGeom prst="line">
              <a:avLst/>
            </a:prstGeom>
            <a:noFill/>
            <a:ln w="0">
              <a:solidFill>
                <a:srgbClr val="000000"/>
              </a:solidFill>
              <a:round/>
              <a:headEnd/>
              <a:tailEnd/>
            </a:ln>
          </p:spPr>
          <p:txBody>
            <a:bodyPr/>
            <a:lstStyle/>
            <a:p>
              <a:endParaRPr lang="en-GB"/>
            </a:p>
          </p:txBody>
        </p:sp>
        <p:sp>
          <p:nvSpPr>
            <p:cNvPr id="1656" name="Line 2732"/>
            <p:cNvSpPr>
              <a:spLocks noChangeShapeType="1"/>
            </p:cNvSpPr>
            <p:nvPr/>
          </p:nvSpPr>
          <p:spPr bwMode="auto">
            <a:xfrm flipH="1">
              <a:off x="1999" y="3137"/>
              <a:ext cx="1" cy="1"/>
            </a:xfrm>
            <a:prstGeom prst="line">
              <a:avLst/>
            </a:prstGeom>
            <a:noFill/>
            <a:ln w="0">
              <a:solidFill>
                <a:srgbClr val="000000"/>
              </a:solidFill>
              <a:round/>
              <a:headEnd/>
              <a:tailEnd/>
            </a:ln>
          </p:spPr>
          <p:txBody>
            <a:bodyPr/>
            <a:lstStyle/>
            <a:p>
              <a:endParaRPr lang="en-GB"/>
            </a:p>
          </p:txBody>
        </p:sp>
        <p:sp>
          <p:nvSpPr>
            <p:cNvPr id="1657" name="Line 2733"/>
            <p:cNvSpPr>
              <a:spLocks noChangeShapeType="1"/>
            </p:cNvSpPr>
            <p:nvPr/>
          </p:nvSpPr>
          <p:spPr bwMode="auto">
            <a:xfrm flipH="1">
              <a:off x="1998" y="3138"/>
              <a:ext cx="1" cy="1"/>
            </a:xfrm>
            <a:prstGeom prst="line">
              <a:avLst/>
            </a:prstGeom>
            <a:noFill/>
            <a:ln w="0">
              <a:solidFill>
                <a:srgbClr val="000000"/>
              </a:solidFill>
              <a:round/>
              <a:headEnd/>
              <a:tailEnd/>
            </a:ln>
          </p:spPr>
          <p:txBody>
            <a:bodyPr/>
            <a:lstStyle/>
            <a:p>
              <a:endParaRPr lang="en-GB"/>
            </a:p>
          </p:txBody>
        </p:sp>
        <p:sp>
          <p:nvSpPr>
            <p:cNvPr id="1658" name="Line 2734"/>
            <p:cNvSpPr>
              <a:spLocks noChangeShapeType="1"/>
            </p:cNvSpPr>
            <p:nvPr/>
          </p:nvSpPr>
          <p:spPr bwMode="auto">
            <a:xfrm flipH="1">
              <a:off x="1995" y="3144"/>
              <a:ext cx="1" cy="1"/>
            </a:xfrm>
            <a:prstGeom prst="line">
              <a:avLst/>
            </a:prstGeom>
            <a:noFill/>
            <a:ln w="0">
              <a:solidFill>
                <a:srgbClr val="000000"/>
              </a:solidFill>
              <a:round/>
              <a:headEnd/>
              <a:tailEnd/>
            </a:ln>
          </p:spPr>
          <p:txBody>
            <a:bodyPr/>
            <a:lstStyle/>
            <a:p>
              <a:endParaRPr lang="en-GB"/>
            </a:p>
          </p:txBody>
        </p:sp>
        <p:sp>
          <p:nvSpPr>
            <p:cNvPr id="1659" name="Freeform 2735"/>
            <p:cNvSpPr>
              <a:spLocks/>
            </p:cNvSpPr>
            <p:nvPr/>
          </p:nvSpPr>
          <p:spPr bwMode="auto">
            <a:xfrm>
              <a:off x="1992" y="3145"/>
              <a:ext cx="3" cy="5"/>
            </a:xfrm>
            <a:custGeom>
              <a:avLst/>
              <a:gdLst/>
              <a:ahLst/>
              <a:cxnLst>
                <a:cxn ang="0">
                  <a:pos x="5" y="0"/>
                </a:cxn>
                <a:cxn ang="0">
                  <a:pos x="4" y="3"/>
                </a:cxn>
                <a:cxn ang="0">
                  <a:pos x="2" y="6"/>
                </a:cxn>
                <a:cxn ang="0">
                  <a:pos x="0" y="10"/>
                </a:cxn>
              </a:cxnLst>
              <a:rect l="0" t="0" r="r" b="b"/>
              <a:pathLst>
                <a:path w="5" h="10">
                  <a:moveTo>
                    <a:pt x="5" y="0"/>
                  </a:moveTo>
                  <a:lnTo>
                    <a:pt x="4" y="3"/>
                  </a:lnTo>
                  <a:lnTo>
                    <a:pt x="2" y="6"/>
                  </a:lnTo>
                  <a:lnTo>
                    <a:pt x="0" y="10"/>
                  </a:lnTo>
                </a:path>
              </a:pathLst>
            </a:custGeom>
            <a:noFill/>
            <a:ln w="0">
              <a:solidFill>
                <a:srgbClr val="000000"/>
              </a:solidFill>
              <a:prstDash val="solid"/>
              <a:round/>
              <a:headEnd/>
              <a:tailEnd/>
            </a:ln>
          </p:spPr>
          <p:txBody>
            <a:bodyPr/>
            <a:lstStyle/>
            <a:p>
              <a:endParaRPr lang="en-GB"/>
            </a:p>
          </p:txBody>
        </p:sp>
        <p:sp>
          <p:nvSpPr>
            <p:cNvPr id="1660" name="Freeform 2736"/>
            <p:cNvSpPr>
              <a:spLocks/>
            </p:cNvSpPr>
            <p:nvPr/>
          </p:nvSpPr>
          <p:spPr bwMode="auto">
            <a:xfrm>
              <a:off x="1990" y="3150"/>
              <a:ext cx="2" cy="4"/>
            </a:xfrm>
            <a:custGeom>
              <a:avLst/>
              <a:gdLst/>
              <a:ahLst/>
              <a:cxnLst>
                <a:cxn ang="0">
                  <a:pos x="6" y="0"/>
                </a:cxn>
                <a:cxn ang="0">
                  <a:pos x="6" y="1"/>
                </a:cxn>
                <a:cxn ang="0">
                  <a:pos x="5" y="1"/>
                </a:cxn>
                <a:cxn ang="0">
                  <a:pos x="0" y="9"/>
                </a:cxn>
              </a:cxnLst>
              <a:rect l="0" t="0" r="r" b="b"/>
              <a:pathLst>
                <a:path w="6" h="9">
                  <a:moveTo>
                    <a:pt x="6" y="0"/>
                  </a:moveTo>
                  <a:lnTo>
                    <a:pt x="6" y="1"/>
                  </a:lnTo>
                  <a:lnTo>
                    <a:pt x="5" y="1"/>
                  </a:lnTo>
                  <a:lnTo>
                    <a:pt x="0" y="9"/>
                  </a:lnTo>
                </a:path>
              </a:pathLst>
            </a:custGeom>
            <a:noFill/>
            <a:ln w="0">
              <a:solidFill>
                <a:srgbClr val="000000"/>
              </a:solidFill>
              <a:prstDash val="solid"/>
              <a:round/>
              <a:headEnd/>
              <a:tailEnd/>
            </a:ln>
          </p:spPr>
          <p:txBody>
            <a:bodyPr/>
            <a:lstStyle/>
            <a:p>
              <a:endParaRPr lang="en-GB"/>
            </a:p>
          </p:txBody>
        </p:sp>
        <p:sp>
          <p:nvSpPr>
            <p:cNvPr id="1661" name="Freeform 2737"/>
            <p:cNvSpPr>
              <a:spLocks/>
            </p:cNvSpPr>
            <p:nvPr/>
          </p:nvSpPr>
          <p:spPr bwMode="auto">
            <a:xfrm>
              <a:off x="1988" y="3154"/>
              <a:ext cx="2" cy="4"/>
            </a:xfrm>
            <a:custGeom>
              <a:avLst/>
              <a:gdLst/>
              <a:ahLst/>
              <a:cxnLst>
                <a:cxn ang="0">
                  <a:pos x="3" y="0"/>
                </a:cxn>
                <a:cxn ang="0">
                  <a:pos x="1" y="4"/>
                </a:cxn>
                <a:cxn ang="0">
                  <a:pos x="0" y="6"/>
                </a:cxn>
              </a:cxnLst>
              <a:rect l="0" t="0" r="r" b="b"/>
              <a:pathLst>
                <a:path w="3" h="6">
                  <a:moveTo>
                    <a:pt x="3" y="0"/>
                  </a:moveTo>
                  <a:lnTo>
                    <a:pt x="1" y="4"/>
                  </a:lnTo>
                  <a:lnTo>
                    <a:pt x="0" y="6"/>
                  </a:lnTo>
                </a:path>
              </a:pathLst>
            </a:custGeom>
            <a:noFill/>
            <a:ln w="0">
              <a:solidFill>
                <a:srgbClr val="000000"/>
              </a:solidFill>
              <a:prstDash val="solid"/>
              <a:round/>
              <a:headEnd/>
              <a:tailEnd/>
            </a:ln>
          </p:spPr>
          <p:txBody>
            <a:bodyPr/>
            <a:lstStyle/>
            <a:p>
              <a:endParaRPr lang="en-GB"/>
            </a:p>
          </p:txBody>
        </p:sp>
        <p:sp>
          <p:nvSpPr>
            <p:cNvPr id="1662" name="Line 2738"/>
            <p:cNvSpPr>
              <a:spLocks noChangeShapeType="1"/>
            </p:cNvSpPr>
            <p:nvPr/>
          </p:nvSpPr>
          <p:spPr bwMode="auto">
            <a:xfrm flipH="1">
              <a:off x="1987" y="3158"/>
              <a:ext cx="1" cy="2"/>
            </a:xfrm>
            <a:prstGeom prst="line">
              <a:avLst/>
            </a:prstGeom>
            <a:noFill/>
            <a:ln w="0">
              <a:solidFill>
                <a:srgbClr val="000000"/>
              </a:solidFill>
              <a:round/>
              <a:headEnd/>
              <a:tailEnd/>
            </a:ln>
          </p:spPr>
          <p:txBody>
            <a:bodyPr/>
            <a:lstStyle/>
            <a:p>
              <a:endParaRPr lang="en-GB"/>
            </a:p>
          </p:txBody>
        </p:sp>
        <p:sp>
          <p:nvSpPr>
            <p:cNvPr id="1663" name="Freeform 2739"/>
            <p:cNvSpPr>
              <a:spLocks/>
            </p:cNvSpPr>
            <p:nvPr/>
          </p:nvSpPr>
          <p:spPr bwMode="auto">
            <a:xfrm>
              <a:off x="1982" y="3160"/>
              <a:ext cx="5" cy="9"/>
            </a:xfrm>
            <a:custGeom>
              <a:avLst/>
              <a:gdLst/>
              <a:ahLst/>
              <a:cxnLst>
                <a:cxn ang="0">
                  <a:pos x="10" y="0"/>
                </a:cxn>
                <a:cxn ang="0">
                  <a:pos x="7" y="6"/>
                </a:cxn>
                <a:cxn ang="0">
                  <a:pos x="0" y="18"/>
                </a:cxn>
              </a:cxnLst>
              <a:rect l="0" t="0" r="r" b="b"/>
              <a:pathLst>
                <a:path w="10" h="18">
                  <a:moveTo>
                    <a:pt x="10" y="0"/>
                  </a:moveTo>
                  <a:lnTo>
                    <a:pt x="7" y="6"/>
                  </a:lnTo>
                  <a:lnTo>
                    <a:pt x="0" y="18"/>
                  </a:lnTo>
                </a:path>
              </a:pathLst>
            </a:custGeom>
            <a:noFill/>
            <a:ln w="0">
              <a:solidFill>
                <a:srgbClr val="000000"/>
              </a:solidFill>
              <a:prstDash val="solid"/>
              <a:round/>
              <a:headEnd/>
              <a:tailEnd/>
            </a:ln>
          </p:spPr>
          <p:txBody>
            <a:bodyPr/>
            <a:lstStyle/>
            <a:p>
              <a:endParaRPr lang="en-GB"/>
            </a:p>
          </p:txBody>
        </p:sp>
        <p:sp>
          <p:nvSpPr>
            <p:cNvPr id="1664" name="Freeform 2740"/>
            <p:cNvSpPr>
              <a:spLocks/>
            </p:cNvSpPr>
            <p:nvPr/>
          </p:nvSpPr>
          <p:spPr bwMode="auto">
            <a:xfrm>
              <a:off x="1981" y="3169"/>
              <a:ext cx="1" cy="2"/>
            </a:xfrm>
            <a:custGeom>
              <a:avLst/>
              <a:gdLst/>
              <a:ahLst/>
              <a:cxnLst>
                <a:cxn ang="0">
                  <a:pos x="2" y="0"/>
                </a:cxn>
                <a:cxn ang="0">
                  <a:pos x="0" y="2"/>
                </a:cxn>
                <a:cxn ang="0">
                  <a:pos x="0" y="3"/>
                </a:cxn>
              </a:cxnLst>
              <a:rect l="0" t="0" r="r" b="b"/>
              <a:pathLst>
                <a:path w="2" h="3">
                  <a:moveTo>
                    <a:pt x="2" y="0"/>
                  </a:moveTo>
                  <a:lnTo>
                    <a:pt x="0" y="2"/>
                  </a:lnTo>
                  <a:lnTo>
                    <a:pt x="0" y="3"/>
                  </a:lnTo>
                </a:path>
              </a:pathLst>
            </a:custGeom>
            <a:noFill/>
            <a:ln w="0">
              <a:solidFill>
                <a:srgbClr val="000000"/>
              </a:solidFill>
              <a:prstDash val="solid"/>
              <a:round/>
              <a:headEnd/>
              <a:tailEnd/>
            </a:ln>
          </p:spPr>
          <p:txBody>
            <a:bodyPr/>
            <a:lstStyle/>
            <a:p>
              <a:endParaRPr lang="en-GB"/>
            </a:p>
          </p:txBody>
        </p:sp>
        <p:sp>
          <p:nvSpPr>
            <p:cNvPr id="1665" name="Freeform 2741"/>
            <p:cNvSpPr>
              <a:spLocks/>
            </p:cNvSpPr>
            <p:nvPr/>
          </p:nvSpPr>
          <p:spPr bwMode="auto">
            <a:xfrm>
              <a:off x="1977" y="3174"/>
              <a:ext cx="2" cy="4"/>
            </a:xfrm>
            <a:custGeom>
              <a:avLst/>
              <a:gdLst/>
              <a:ahLst/>
              <a:cxnLst>
                <a:cxn ang="0">
                  <a:pos x="4" y="0"/>
                </a:cxn>
                <a:cxn ang="0">
                  <a:pos x="1" y="6"/>
                </a:cxn>
                <a:cxn ang="0">
                  <a:pos x="0" y="7"/>
                </a:cxn>
              </a:cxnLst>
              <a:rect l="0" t="0" r="r" b="b"/>
              <a:pathLst>
                <a:path w="4" h="7">
                  <a:moveTo>
                    <a:pt x="4" y="0"/>
                  </a:moveTo>
                  <a:lnTo>
                    <a:pt x="1" y="6"/>
                  </a:lnTo>
                  <a:lnTo>
                    <a:pt x="0" y="7"/>
                  </a:lnTo>
                </a:path>
              </a:pathLst>
            </a:custGeom>
            <a:noFill/>
            <a:ln w="0">
              <a:solidFill>
                <a:srgbClr val="000000"/>
              </a:solidFill>
              <a:prstDash val="solid"/>
              <a:round/>
              <a:headEnd/>
              <a:tailEnd/>
            </a:ln>
          </p:spPr>
          <p:txBody>
            <a:bodyPr/>
            <a:lstStyle/>
            <a:p>
              <a:endParaRPr lang="en-GB"/>
            </a:p>
          </p:txBody>
        </p:sp>
        <p:sp>
          <p:nvSpPr>
            <p:cNvPr id="1666" name="Freeform 2742"/>
            <p:cNvSpPr>
              <a:spLocks/>
            </p:cNvSpPr>
            <p:nvPr/>
          </p:nvSpPr>
          <p:spPr bwMode="auto">
            <a:xfrm>
              <a:off x="1973" y="3181"/>
              <a:ext cx="1" cy="3"/>
            </a:xfrm>
            <a:custGeom>
              <a:avLst/>
              <a:gdLst/>
              <a:ahLst/>
              <a:cxnLst>
                <a:cxn ang="0">
                  <a:pos x="2" y="0"/>
                </a:cxn>
                <a:cxn ang="0">
                  <a:pos x="2" y="1"/>
                </a:cxn>
                <a:cxn ang="0">
                  <a:pos x="2" y="1"/>
                </a:cxn>
                <a:cxn ang="0">
                  <a:pos x="0" y="4"/>
                </a:cxn>
              </a:cxnLst>
              <a:rect l="0" t="0" r="r" b="b"/>
              <a:pathLst>
                <a:path w="2" h="4">
                  <a:moveTo>
                    <a:pt x="2" y="0"/>
                  </a:moveTo>
                  <a:lnTo>
                    <a:pt x="2" y="1"/>
                  </a:lnTo>
                  <a:lnTo>
                    <a:pt x="2" y="1"/>
                  </a:lnTo>
                  <a:lnTo>
                    <a:pt x="0" y="4"/>
                  </a:lnTo>
                </a:path>
              </a:pathLst>
            </a:custGeom>
            <a:noFill/>
            <a:ln w="0">
              <a:solidFill>
                <a:srgbClr val="000000"/>
              </a:solidFill>
              <a:prstDash val="solid"/>
              <a:round/>
              <a:headEnd/>
              <a:tailEnd/>
            </a:ln>
          </p:spPr>
          <p:txBody>
            <a:bodyPr/>
            <a:lstStyle/>
            <a:p>
              <a:endParaRPr lang="en-GB"/>
            </a:p>
          </p:txBody>
        </p:sp>
        <p:sp>
          <p:nvSpPr>
            <p:cNvPr id="1667" name="Freeform 2743"/>
            <p:cNvSpPr>
              <a:spLocks/>
            </p:cNvSpPr>
            <p:nvPr/>
          </p:nvSpPr>
          <p:spPr bwMode="auto">
            <a:xfrm>
              <a:off x="1972" y="3184"/>
              <a:ext cx="1" cy="1"/>
            </a:xfrm>
            <a:custGeom>
              <a:avLst/>
              <a:gdLst/>
              <a:ahLst/>
              <a:cxnLst>
                <a:cxn ang="0">
                  <a:pos x="4" y="0"/>
                </a:cxn>
                <a:cxn ang="0">
                  <a:pos x="4" y="1"/>
                </a:cxn>
                <a:cxn ang="0">
                  <a:pos x="0" y="4"/>
                </a:cxn>
              </a:cxnLst>
              <a:rect l="0" t="0" r="r" b="b"/>
              <a:pathLst>
                <a:path w="4" h="4">
                  <a:moveTo>
                    <a:pt x="4" y="0"/>
                  </a:moveTo>
                  <a:lnTo>
                    <a:pt x="4" y="1"/>
                  </a:lnTo>
                  <a:lnTo>
                    <a:pt x="0" y="4"/>
                  </a:lnTo>
                </a:path>
              </a:pathLst>
            </a:custGeom>
            <a:noFill/>
            <a:ln w="0">
              <a:solidFill>
                <a:srgbClr val="000000"/>
              </a:solidFill>
              <a:prstDash val="solid"/>
              <a:round/>
              <a:headEnd/>
              <a:tailEnd/>
            </a:ln>
          </p:spPr>
          <p:txBody>
            <a:bodyPr/>
            <a:lstStyle/>
            <a:p>
              <a:endParaRPr lang="en-GB"/>
            </a:p>
          </p:txBody>
        </p:sp>
        <p:sp>
          <p:nvSpPr>
            <p:cNvPr id="1668" name="Freeform 2744"/>
            <p:cNvSpPr>
              <a:spLocks/>
            </p:cNvSpPr>
            <p:nvPr/>
          </p:nvSpPr>
          <p:spPr bwMode="auto">
            <a:xfrm>
              <a:off x="1968" y="3187"/>
              <a:ext cx="3" cy="3"/>
            </a:xfrm>
            <a:custGeom>
              <a:avLst/>
              <a:gdLst/>
              <a:ahLst/>
              <a:cxnLst>
                <a:cxn ang="0">
                  <a:pos x="5" y="0"/>
                </a:cxn>
                <a:cxn ang="0">
                  <a:pos x="0" y="5"/>
                </a:cxn>
                <a:cxn ang="0">
                  <a:pos x="0" y="5"/>
                </a:cxn>
              </a:cxnLst>
              <a:rect l="0" t="0" r="r" b="b"/>
              <a:pathLst>
                <a:path w="5" h="5">
                  <a:moveTo>
                    <a:pt x="5" y="0"/>
                  </a:moveTo>
                  <a:lnTo>
                    <a:pt x="0" y="5"/>
                  </a:lnTo>
                  <a:lnTo>
                    <a:pt x="0" y="5"/>
                  </a:lnTo>
                </a:path>
              </a:pathLst>
            </a:custGeom>
            <a:noFill/>
            <a:ln w="0">
              <a:solidFill>
                <a:srgbClr val="000000"/>
              </a:solidFill>
              <a:prstDash val="solid"/>
              <a:round/>
              <a:headEnd/>
              <a:tailEnd/>
            </a:ln>
          </p:spPr>
          <p:txBody>
            <a:bodyPr/>
            <a:lstStyle/>
            <a:p>
              <a:endParaRPr lang="en-GB"/>
            </a:p>
          </p:txBody>
        </p:sp>
        <p:sp>
          <p:nvSpPr>
            <p:cNvPr id="1669" name="Line 2745"/>
            <p:cNvSpPr>
              <a:spLocks noChangeShapeType="1"/>
            </p:cNvSpPr>
            <p:nvPr/>
          </p:nvSpPr>
          <p:spPr bwMode="auto">
            <a:xfrm flipH="1">
              <a:off x="1957" y="3203"/>
              <a:ext cx="2" cy="1"/>
            </a:xfrm>
            <a:prstGeom prst="line">
              <a:avLst/>
            </a:prstGeom>
            <a:noFill/>
            <a:ln w="0">
              <a:solidFill>
                <a:srgbClr val="000000"/>
              </a:solidFill>
              <a:round/>
              <a:headEnd/>
              <a:tailEnd/>
            </a:ln>
          </p:spPr>
          <p:txBody>
            <a:bodyPr/>
            <a:lstStyle/>
            <a:p>
              <a:endParaRPr lang="en-GB"/>
            </a:p>
          </p:txBody>
        </p:sp>
        <p:sp>
          <p:nvSpPr>
            <p:cNvPr id="1670" name="Line 2746"/>
            <p:cNvSpPr>
              <a:spLocks noChangeShapeType="1"/>
            </p:cNvSpPr>
            <p:nvPr/>
          </p:nvSpPr>
          <p:spPr bwMode="auto">
            <a:xfrm>
              <a:off x="1954" y="3206"/>
              <a:ext cx="1" cy="1"/>
            </a:xfrm>
            <a:prstGeom prst="line">
              <a:avLst/>
            </a:prstGeom>
            <a:noFill/>
            <a:ln w="0">
              <a:solidFill>
                <a:srgbClr val="000000"/>
              </a:solidFill>
              <a:round/>
              <a:headEnd/>
              <a:tailEnd/>
            </a:ln>
          </p:spPr>
          <p:txBody>
            <a:bodyPr/>
            <a:lstStyle/>
            <a:p>
              <a:endParaRPr lang="en-GB"/>
            </a:p>
          </p:txBody>
        </p:sp>
        <p:sp>
          <p:nvSpPr>
            <p:cNvPr id="1671" name="Line 2747"/>
            <p:cNvSpPr>
              <a:spLocks noChangeShapeType="1"/>
            </p:cNvSpPr>
            <p:nvPr/>
          </p:nvSpPr>
          <p:spPr bwMode="auto">
            <a:xfrm flipH="1">
              <a:off x="1920" y="3230"/>
              <a:ext cx="1" cy="1"/>
            </a:xfrm>
            <a:prstGeom prst="line">
              <a:avLst/>
            </a:prstGeom>
            <a:noFill/>
            <a:ln w="0">
              <a:solidFill>
                <a:srgbClr val="000000"/>
              </a:solidFill>
              <a:round/>
              <a:headEnd/>
              <a:tailEnd/>
            </a:ln>
          </p:spPr>
          <p:txBody>
            <a:bodyPr/>
            <a:lstStyle/>
            <a:p>
              <a:endParaRPr lang="en-GB"/>
            </a:p>
          </p:txBody>
        </p:sp>
        <p:sp>
          <p:nvSpPr>
            <p:cNvPr id="1672" name="Line 2748"/>
            <p:cNvSpPr>
              <a:spLocks noChangeShapeType="1"/>
            </p:cNvSpPr>
            <p:nvPr/>
          </p:nvSpPr>
          <p:spPr bwMode="auto">
            <a:xfrm>
              <a:off x="2170" y="3159"/>
              <a:ext cx="1" cy="3"/>
            </a:xfrm>
            <a:prstGeom prst="line">
              <a:avLst/>
            </a:prstGeom>
            <a:noFill/>
            <a:ln w="0">
              <a:solidFill>
                <a:srgbClr val="000000"/>
              </a:solidFill>
              <a:round/>
              <a:headEnd/>
              <a:tailEnd/>
            </a:ln>
          </p:spPr>
          <p:txBody>
            <a:bodyPr/>
            <a:lstStyle/>
            <a:p>
              <a:endParaRPr lang="en-GB"/>
            </a:p>
          </p:txBody>
        </p:sp>
        <p:sp>
          <p:nvSpPr>
            <p:cNvPr id="1673" name="Line 2749"/>
            <p:cNvSpPr>
              <a:spLocks noChangeShapeType="1"/>
            </p:cNvSpPr>
            <p:nvPr/>
          </p:nvSpPr>
          <p:spPr bwMode="auto">
            <a:xfrm>
              <a:off x="2171" y="3162"/>
              <a:ext cx="1" cy="3"/>
            </a:xfrm>
            <a:prstGeom prst="line">
              <a:avLst/>
            </a:prstGeom>
            <a:noFill/>
            <a:ln w="0">
              <a:solidFill>
                <a:srgbClr val="000000"/>
              </a:solidFill>
              <a:round/>
              <a:headEnd/>
              <a:tailEnd/>
            </a:ln>
          </p:spPr>
          <p:txBody>
            <a:bodyPr/>
            <a:lstStyle/>
            <a:p>
              <a:endParaRPr lang="en-GB"/>
            </a:p>
          </p:txBody>
        </p:sp>
        <p:sp>
          <p:nvSpPr>
            <p:cNvPr id="1674" name="Line 2750"/>
            <p:cNvSpPr>
              <a:spLocks noChangeShapeType="1"/>
            </p:cNvSpPr>
            <p:nvPr/>
          </p:nvSpPr>
          <p:spPr bwMode="auto">
            <a:xfrm>
              <a:off x="2172" y="3165"/>
              <a:ext cx="1" cy="1"/>
            </a:xfrm>
            <a:prstGeom prst="line">
              <a:avLst/>
            </a:prstGeom>
            <a:noFill/>
            <a:ln w="0">
              <a:solidFill>
                <a:srgbClr val="000000"/>
              </a:solidFill>
              <a:round/>
              <a:headEnd/>
              <a:tailEnd/>
            </a:ln>
          </p:spPr>
          <p:txBody>
            <a:bodyPr/>
            <a:lstStyle/>
            <a:p>
              <a:endParaRPr lang="en-GB"/>
            </a:p>
          </p:txBody>
        </p:sp>
        <p:sp>
          <p:nvSpPr>
            <p:cNvPr id="1675" name="Line 2751"/>
            <p:cNvSpPr>
              <a:spLocks noChangeShapeType="1"/>
            </p:cNvSpPr>
            <p:nvPr/>
          </p:nvSpPr>
          <p:spPr bwMode="auto">
            <a:xfrm>
              <a:off x="2172" y="3166"/>
              <a:ext cx="1" cy="5"/>
            </a:xfrm>
            <a:prstGeom prst="line">
              <a:avLst/>
            </a:prstGeom>
            <a:noFill/>
            <a:ln w="0">
              <a:solidFill>
                <a:srgbClr val="000000"/>
              </a:solidFill>
              <a:round/>
              <a:headEnd/>
              <a:tailEnd/>
            </a:ln>
          </p:spPr>
          <p:txBody>
            <a:bodyPr/>
            <a:lstStyle/>
            <a:p>
              <a:endParaRPr lang="en-GB"/>
            </a:p>
          </p:txBody>
        </p:sp>
        <p:sp>
          <p:nvSpPr>
            <p:cNvPr id="1676" name="Line 2752"/>
            <p:cNvSpPr>
              <a:spLocks noChangeShapeType="1"/>
            </p:cNvSpPr>
            <p:nvPr/>
          </p:nvSpPr>
          <p:spPr bwMode="auto">
            <a:xfrm>
              <a:off x="2173" y="3171"/>
              <a:ext cx="1" cy="5"/>
            </a:xfrm>
            <a:prstGeom prst="line">
              <a:avLst/>
            </a:prstGeom>
            <a:noFill/>
            <a:ln w="0">
              <a:solidFill>
                <a:srgbClr val="000000"/>
              </a:solidFill>
              <a:round/>
              <a:headEnd/>
              <a:tailEnd/>
            </a:ln>
          </p:spPr>
          <p:txBody>
            <a:bodyPr/>
            <a:lstStyle/>
            <a:p>
              <a:endParaRPr lang="en-GB"/>
            </a:p>
          </p:txBody>
        </p:sp>
        <p:sp>
          <p:nvSpPr>
            <p:cNvPr id="1677" name="Line 2753"/>
            <p:cNvSpPr>
              <a:spLocks noChangeShapeType="1"/>
            </p:cNvSpPr>
            <p:nvPr/>
          </p:nvSpPr>
          <p:spPr bwMode="auto">
            <a:xfrm>
              <a:off x="2174" y="3176"/>
              <a:ext cx="1" cy="5"/>
            </a:xfrm>
            <a:prstGeom prst="line">
              <a:avLst/>
            </a:prstGeom>
            <a:noFill/>
            <a:ln w="0">
              <a:solidFill>
                <a:srgbClr val="000000"/>
              </a:solidFill>
              <a:round/>
              <a:headEnd/>
              <a:tailEnd/>
            </a:ln>
          </p:spPr>
          <p:txBody>
            <a:bodyPr/>
            <a:lstStyle/>
            <a:p>
              <a:endParaRPr lang="en-GB"/>
            </a:p>
          </p:txBody>
        </p:sp>
        <p:sp>
          <p:nvSpPr>
            <p:cNvPr id="1678" name="Freeform 2754"/>
            <p:cNvSpPr>
              <a:spLocks/>
            </p:cNvSpPr>
            <p:nvPr/>
          </p:nvSpPr>
          <p:spPr bwMode="auto">
            <a:xfrm>
              <a:off x="2175" y="3181"/>
              <a:ext cx="1" cy="4"/>
            </a:xfrm>
            <a:custGeom>
              <a:avLst/>
              <a:gdLst/>
              <a:ahLst/>
              <a:cxnLst>
                <a:cxn ang="0">
                  <a:pos x="0" y="0"/>
                </a:cxn>
                <a:cxn ang="0">
                  <a:pos x="1" y="4"/>
                </a:cxn>
                <a:cxn ang="0">
                  <a:pos x="2" y="9"/>
                </a:cxn>
              </a:cxnLst>
              <a:rect l="0" t="0" r="r" b="b"/>
              <a:pathLst>
                <a:path w="2" h="9">
                  <a:moveTo>
                    <a:pt x="0" y="0"/>
                  </a:moveTo>
                  <a:lnTo>
                    <a:pt x="1" y="4"/>
                  </a:lnTo>
                  <a:lnTo>
                    <a:pt x="2" y="9"/>
                  </a:lnTo>
                </a:path>
              </a:pathLst>
            </a:custGeom>
            <a:noFill/>
            <a:ln w="0">
              <a:solidFill>
                <a:srgbClr val="000000"/>
              </a:solidFill>
              <a:prstDash val="solid"/>
              <a:round/>
              <a:headEnd/>
              <a:tailEnd/>
            </a:ln>
          </p:spPr>
          <p:txBody>
            <a:bodyPr/>
            <a:lstStyle/>
            <a:p>
              <a:endParaRPr lang="en-GB"/>
            </a:p>
          </p:txBody>
        </p:sp>
        <p:sp>
          <p:nvSpPr>
            <p:cNvPr id="1679" name="Freeform 2755"/>
            <p:cNvSpPr>
              <a:spLocks/>
            </p:cNvSpPr>
            <p:nvPr/>
          </p:nvSpPr>
          <p:spPr bwMode="auto">
            <a:xfrm>
              <a:off x="2176" y="3185"/>
              <a:ext cx="2" cy="8"/>
            </a:xfrm>
            <a:custGeom>
              <a:avLst/>
              <a:gdLst/>
              <a:ahLst/>
              <a:cxnLst>
                <a:cxn ang="0">
                  <a:pos x="0" y="0"/>
                </a:cxn>
                <a:cxn ang="0">
                  <a:pos x="2" y="7"/>
                </a:cxn>
                <a:cxn ang="0">
                  <a:pos x="4" y="15"/>
                </a:cxn>
              </a:cxnLst>
              <a:rect l="0" t="0" r="r" b="b"/>
              <a:pathLst>
                <a:path w="4" h="15">
                  <a:moveTo>
                    <a:pt x="0" y="0"/>
                  </a:moveTo>
                  <a:lnTo>
                    <a:pt x="2" y="7"/>
                  </a:lnTo>
                  <a:lnTo>
                    <a:pt x="4" y="15"/>
                  </a:lnTo>
                </a:path>
              </a:pathLst>
            </a:custGeom>
            <a:noFill/>
            <a:ln w="0">
              <a:solidFill>
                <a:srgbClr val="000000"/>
              </a:solidFill>
              <a:prstDash val="solid"/>
              <a:round/>
              <a:headEnd/>
              <a:tailEnd/>
            </a:ln>
          </p:spPr>
          <p:txBody>
            <a:bodyPr/>
            <a:lstStyle/>
            <a:p>
              <a:endParaRPr lang="en-GB"/>
            </a:p>
          </p:txBody>
        </p:sp>
        <p:sp>
          <p:nvSpPr>
            <p:cNvPr id="1680" name="Line 2756"/>
            <p:cNvSpPr>
              <a:spLocks noChangeShapeType="1"/>
            </p:cNvSpPr>
            <p:nvPr/>
          </p:nvSpPr>
          <p:spPr bwMode="auto">
            <a:xfrm>
              <a:off x="2178" y="3193"/>
              <a:ext cx="1" cy="2"/>
            </a:xfrm>
            <a:prstGeom prst="line">
              <a:avLst/>
            </a:prstGeom>
            <a:noFill/>
            <a:ln w="0">
              <a:solidFill>
                <a:srgbClr val="000000"/>
              </a:solidFill>
              <a:round/>
              <a:headEnd/>
              <a:tailEnd/>
            </a:ln>
          </p:spPr>
          <p:txBody>
            <a:bodyPr/>
            <a:lstStyle/>
            <a:p>
              <a:endParaRPr lang="en-GB"/>
            </a:p>
          </p:txBody>
        </p:sp>
        <p:sp>
          <p:nvSpPr>
            <p:cNvPr id="1681" name="Freeform 2757"/>
            <p:cNvSpPr>
              <a:spLocks/>
            </p:cNvSpPr>
            <p:nvPr/>
          </p:nvSpPr>
          <p:spPr bwMode="auto">
            <a:xfrm>
              <a:off x="2179" y="3195"/>
              <a:ext cx="4" cy="8"/>
            </a:xfrm>
            <a:custGeom>
              <a:avLst/>
              <a:gdLst/>
              <a:ahLst/>
              <a:cxnLst>
                <a:cxn ang="0">
                  <a:pos x="0" y="0"/>
                </a:cxn>
                <a:cxn ang="0">
                  <a:pos x="4" y="12"/>
                </a:cxn>
                <a:cxn ang="0">
                  <a:pos x="6" y="16"/>
                </a:cxn>
              </a:cxnLst>
              <a:rect l="0" t="0" r="r" b="b"/>
              <a:pathLst>
                <a:path w="6" h="16">
                  <a:moveTo>
                    <a:pt x="0" y="0"/>
                  </a:moveTo>
                  <a:lnTo>
                    <a:pt x="4" y="12"/>
                  </a:lnTo>
                  <a:lnTo>
                    <a:pt x="6" y="16"/>
                  </a:lnTo>
                </a:path>
              </a:pathLst>
            </a:custGeom>
            <a:noFill/>
            <a:ln w="0">
              <a:solidFill>
                <a:srgbClr val="000000"/>
              </a:solidFill>
              <a:prstDash val="solid"/>
              <a:round/>
              <a:headEnd/>
              <a:tailEnd/>
            </a:ln>
          </p:spPr>
          <p:txBody>
            <a:bodyPr/>
            <a:lstStyle/>
            <a:p>
              <a:endParaRPr lang="en-GB"/>
            </a:p>
          </p:txBody>
        </p:sp>
        <p:sp>
          <p:nvSpPr>
            <p:cNvPr id="1682" name="Line 2758"/>
            <p:cNvSpPr>
              <a:spLocks noChangeShapeType="1"/>
            </p:cNvSpPr>
            <p:nvPr/>
          </p:nvSpPr>
          <p:spPr bwMode="auto">
            <a:xfrm>
              <a:off x="2190" y="3216"/>
              <a:ext cx="7" cy="11"/>
            </a:xfrm>
            <a:prstGeom prst="line">
              <a:avLst/>
            </a:prstGeom>
            <a:noFill/>
            <a:ln w="0">
              <a:solidFill>
                <a:srgbClr val="000000"/>
              </a:solidFill>
              <a:round/>
              <a:headEnd/>
              <a:tailEnd/>
            </a:ln>
          </p:spPr>
          <p:txBody>
            <a:bodyPr/>
            <a:lstStyle/>
            <a:p>
              <a:endParaRPr lang="en-GB"/>
            </a:p>
          </p:txBody>
        </p:sp>
        <p:sp>
          <p:nvSpPr>
            <p:cNvPr id="1683" name="Line 2759"/>
            <p:cNvSpPr>
              <a:spLocks noChangeShapeType="1"/>
            </p:cNvSpPr>
            <p:nvPr/>
          </p:nvSpPr>
          <p:spPr bwMode="auto">
            <a:xfrm>
              <a:off x="2197" y="3227"/>
              <a:ext cx="2" cy="3"/>
            </a:xfrm>
            <a:prstGeom prst="line">
              <a:avLst/>
            </a:prstGeom>
            <a:noFill/>
            <a:ln w="0">
              <a:solidFill>
                <a:srgbClr val="000000"/>
              </a:solidFill>
              <a:round/>
              <a:headEnd/>
              <a:tailEnd/>
            </a:ln>
          </p:spPr>
          <p:txBody>
            <a:bodyPr/>
            <a:lstStyle/>
            <a:p>
              <a:endParaRPr lang="en-GB"/>
            </a:p>
          </p:txBody>
        </p:sp>
        <p:sp>
          <p:nvSpPr>
            <p:cNvPr id="1684" name="Freeform 2760"/>
            <p:cNvSpPr>
              <a:spLocks/>
            </p:cNvSpPr>
            <p:nvPr/>
          </p:nvSpPr>
          <p:spPr bwMode="auto">
            <a:xfrm>
              <a:off x="2212" y="3247"/>
              <a:ext cx="83" cy="72"/>
            </a:xfrm>
            <a:custGeom>
              <a:avLst/>
              <a:gdLst/>
              <a:ahLst/>
              <a:cxnLst>
                <a:cxn ang="0">
                  <a:pos x="0" y="0"/>
                </a:cxn>
                <a:cxn ang="0">
                  <a:pos x="7" y="9"/>
                </a:cxn>
                <a:cxn ang="0">
                  <a:pos x="46" y="49"/>
                </a:cxn>
                <a:cxn ang="0">
                  <a:pos x="166" y="144"/>
                </a:cxn>
              </a:cxnLst>
              <a:rect l="0" t="0" r="r" b="b"/>
              <a:pathLst>
                <a:path w="166" h="144">
                  <a:moveTo>
                    <a:pt x="0" y="0"/>
                  </a:moveTo>
                  <a:lnTo>
                    <a:pt x="7" y="9"/>
                  </a:lnTo>
                  <a:lnTo>
                    <a:pt x="46" y="49"/>
                  </a:lnTo>
                  <a:lnTo>
                    <a:pt x="166" y="144"/>
                  </a:lnTo>
                </a:path>
              </a:pathLst>
            </a:custGeom>
            <a:noFill/>
            <a:ln w="0">
              <a:solidFill>
                <a:srgbClr val="000000"/>
              </a:solidFill>
              <a:prstDash val="solid"/>
              <a:round/>
              <a:headEnd/>
              <a:tailEnd/>
            </a:ln>
          </p:spPr>
          <p:txBody>
            <a:bodyPr/>
            <a:lstStyle/>
            <a:p>
              <a:endParaRPr lang="en-GB"/>
            </a:p>
          </p:txBody>
        </p:sp>
        <p:sp>
          <p:nvSpPr>
            <p:cNvPr id="1685" name="Line 2761"/>
            <p:cNvSpPr>
              <a:spLocks noChangeShapeType="1"/>
            </p:cNvSpPr>
            <p:nvPr/>
          </p:nvSpPr>
          <p:spPr bwMode="auto">
            <a:xfrm>
              <a:off x="2160" y="3161"/>
              <a:ext cx="1" cy="1"/>
            </a:xfrm>
            <a:prstGeom prst="line">
              <a:avLst/>
            </a:prstGeom>
            <a:noFill/>
            <a:ln w="0">
              <a:solidFill>
                <a:srgbClr val="000000"/>
              </a:solidFill>
              <a:round/>
              <a:headEnd/>
              <a:tailEnd/>
            </a:ln>
          </p:spPr>
          <p:txBody>
            <a:bodyPr/>
            <a:lstStyle/>
            <a:p>
              <a:endParaRPr lang="en-GB"/>
            </a:p>
          </p:txBody>
        </p:sp>
        <p:sp>
          <p:nvSpPr>
            <p:cNvPr id="1686" name="Line 2762"/>
            <p:cNvSpPr>
              <a:spLocks noChangeShapeType="1"/>
            </p:cNvSpPr>
            <p:nvPr/>
          </p:nvSpPr>
          <p:spPr bwMode="auto">
            <a:xfrm flipH="1">
              <a:off x="2157" y="3165"/>
              <a:ext cx="2" cy="2"/>
            </a:xfrm>
            <a:prstGeom prst="line">
              <a:avLst/>
            </a:prstGeom>
            <a:noFill/>
            <a:ln w="0">
              <a:solidFill>
                <a:srgbClr val="000000"/>
              </a:solidFill>
              <a:round/>
              <a:headEnd/>
              <a:tailEnd/>
            </a:ln>
          </p:spPr>
          <p:txBody>
            <a:bodyPr/>
            <a:lstStyle/>
            <a:p>
              <a:endParaRPr lang="en-GB"/>
            </a:p>
          </p:txBody>
        </p:sp>
        <p:sp>
          <p:nvSpPr>
            <p:cNvPr id="1687" name="Freeform 2763"/>
            <p:cNvSpPr>
              <a:spLocks/>
            </p:cNvSpPr>
            <p:nvPr/>
          </p:nvSpPr>
          <p:spPr bwMode="auto">
            <a:xfrm>
              <a:off x="2152" y="3176"/>
              <a:ext cx="1" cy="3"/>
            </a:xfrm>
            <a:custGeom>
              <a:avLst/>
              <a:gdLst/>
              <a:ahLst/>
              <a:cxnLst>
                <a:cxn ang="0">
                  <a:pos x="4" y="0"/>
                </a:cxn>
                <a:cxn ang="0">
                  <a:pos x="1" y="3"/>
                </a:cxn>
                <a:cxn ang="0">
                  <a:pos x="0" y="7"/>
                </a:cxn>
              </a:cxnLst>
              <a:rect l="0" t="0" r="r" b="b"/>
              <a:pathLst>
                <a:path w="4" h="7">
                  <a:moveTo>
                    <a:pt x="4" y="0"/>
                  </a:moveTo>
                  <a:lnTo>
                    <a:pt x="1" y="3"/>
                  </a:lnTo>
                  <a:lnTo>
                    <a:pt x="0" y="7"/>
                  </a:lnTo>
                </a:path>
              </a:pathLst>
            </a:custGeom>
            <a:noFill/>
            <a:ln w="0">
              <a:solidFill>
                <a:srgbClr val="000000"/>
              </a:solidFill>
              <a:prstDash val="solid"/>
              <a:round/>
              <a:headEnd/>
              <a:tailEnd/>
            </a:ln>
          </p:spPr>
          <p:txBody>
            <a:bodyPr/>
            <a:lstStyle/>
            <a:p>
              <a:endParaRPr lang="en-GB"/>
            </a:p>
          </p:txBody>
        </p:sp>
        <p:sp>
          <p:nvSpPr>
            <p:cNvPr id="1688" name="Line 2764"/>
            <p:cNvSpPr>
              <a:spLocks noChangeShapeType="1"/>
            </p:cNvSpPr>
            <p:nvPr/>
          </p:nvSpPr>
          <p:spPr bwMode="auto">
            <a:xfrm flipH="1">
              <a:off x="2149" y="3179"/>
              <a:ext cx="3" cy="6"/>
            </a:xfrm>
            <a:prstGeom prst="line">
              <a:avLst/>
            </a:prstGeom>
            <a:noFill/>
            <a:ln w="0">
              <a:solidFill>
                <a:srgbClr val="000000"/>
              </a:solidFill>
              <a:round/>
              <a:headEnd/>
              <a:tailEnd/>
            </a:ln>
          </p:spPr>
          <p:txBody>
            <a:bodyPr/>
            <a:lstStyle/>
            <a:p>
              <a:endParaRPr lang="en-GB"/>
            </a:p>
          </p:txBody>
        </p:sp>
        <p:sp>
          <p:nvSpPr>
            <p:cNvPr id="1689" name="Line 2765"/>
            <p:cNvSpPr>
              <a:spLocks noChangeShapeType="1"/>
            </p:cNvSpPr>
            <p:nvPr/>
          </p:nvSpPr>
          <p:spPr bwMode="auto">
            <a:xfrm flipH="1">
              <a:off x="2148" y="3185"/>
              <a:ext cx="1" cy="3"/>
            </a:xfrm>
            <a:prstGeom prst="line">
              <a:avLst/>
            </a:prstGeom>
            <a:noFill/>
            <a:ln w="0">
              <a:solidFill>
                <a:srgbClr val="000000"/>
              </a:solidFill>
              <a:round/>
              <a:headEnd/>
              <a:tailEnd/>
            </a:ln>
          </p:spPr>
          <p:txBody>
            <a:bodyPr/>
            <a:lstStyle/>
            <a:p>
              <a:endParaRPr lang="en-GB"/>
            </a:p>
          </p:txBody>
        </p:sp>
        <p:sp>
          <p:nvSpPr>
            <p:cNvPr id="1690" name="Freeform 2766"/>
            <p:cNvSpPr>
              <a:spLocks/>
            </p:cNvSpPr>
            <p:nvPr/>
          </p:nvSpPr>
          <p:spPr bwMode="auto">
            <a:xfrm>
              <a:off x="2144" y="3188"/>
              <a:ext cx="4" cy="9"/>
            </a:xfrm>
            <a:custGeom>
              <a:avLst/>
              <a:gdLst/>
              <a:ahLst/>
              <a:cxnLst>
                <a:cxn ang="0">
                  <a:pos x="10" y="0"/>
                </a:cxn>
                <a:cxn ang="0">
                  <a:pos x="8" y="5"/>
                </a:cxn>
                <a:cxn ang="0">
                  <a:pos x="4" y="12"/>
                </a:cxn>
                <a:cxn ang="0">
                  <a:pos x="1" y="16"/>
                </a:cxn>
                <a:cxn ang="0">
                  <a:pos x="0" y="18"/>
                </a:cxn>
              </a:cxnLst>
              <a:rect l="0" t="0" r="r" b="b"/>
              <a:pathLst>
                <a:path w="10" h="18">
                  <a:moveTo>
                    <a:pt x="10" y="0"/>
                  </a:moveTo>
                  <a:lnTo>
                    <a:pt x="8" y="5"/>
                  </a:lnTo>
                  <a:lnTo>
                    <a:pt x="4" y="12"/>
                  </a:lnTo>
                  <a:lnTo>
                    <a:pt x="1" y="16"/>
                  </a:lnTo>
                  <a:lnTo>
                    <a:pt x="0" y="18"/>
                  </a:lnTo>
                </a:path>
              </a:pathLst>
            </a:custGeom>
            <a:noFill/>
            <a:ln w="0">
              <a:solidFill>
                <a:srgbClr val="000000"/>
              </a:solidFill>
              <a:prstDash val="solid"/>
              <a:round/>
              <a:headEnd/>
              <a:tailEnd/>
            </a:ln>
          </p:spPr>
          <p:txBody>
            <a:bodyPr/>
            <a:lstStyle/>
            <a:p>
              <a:endParaRPr lang="en-GB"/>
            </a:p>
          </p:txBody>
        </p:sp>
        <p:sp>
          <p:nvSpPr>
            <p:cNvPr id="1691" name="Freeform 2767"/>
            <p:cNvSpPr>
              <a:spLocks/>
            </p:cNvSpPr>
            <p:nvPr/>
          </p:nvSpPr>
          <p:spPr bwMode="auto">
            <a:xfrm>
              <a:off x="2139" y="3197"/>
              <a:ext cx="5" cy="8"/>
            </a:xfrm>
            <a:custGeom>
              <a:avLst/>
              <a:gdLst/>
              <a:ahLst/>
              <a:cxnLst>
                <a:cxn ang="0">
                  <a:pos x="10" y="0"/>
                </a:cxn>
                <a:cxn ang="0">
                  <a:pos x="8" y="4"/>
                </a:cxn>
                <a:cxn ang="0">
                  <a:pos x="5" y="8"/>
                </a:cxn>
                <a:cxn ang="0">
                  <a:pos x="2" y="12"/>
                </a:cxn>
                <a:cxn ang="0">
                  <a:pos x="0" y="16"/>
                </a:cxn>
              </a:cxnLst>
              <a:rect l="0" t="0" r="r" b="b"/>
              <a:pathLst>
                <a:path w="10" h="16">
                  <a:moveTo>
                    <a:pt x="10" y="0"/>
                  </a:moveTo>
                  <a:lnTo>
                    <a:pt x="8" y="4"/>
                  </a:lnTo>
                  <a:lnTo>
                    <a:pt x="5" y="8"/>
                  </a:lnTo>
                  <a:lnTo>
                    <a:pt x="2" y="12"/>
                  </a:lnTo>
                  <a:lnTo>
                    <a:pt x="0" y="16"/>
                  </a:lnTo>
                </a:path>
              </a:pathLst>
            </a:custGeom>
            <a:noFill/>
            <a:ln w="0">
              <a:solidFill>
                <a:srgbClr val="000000"/>
              </a:solidFill>
              <a:prstDash val="solid"/>
              <a:round/>
              <a:headEnd/>
              <a:tailEnd/>
            </a:ln>
          </p:spPr>
          <p:txBody>
            <a:bodyPr/>
            <a:lstStyle/>
            <a:p>
              <a:endParaRPr lang="en-GB"/>
            </a:p>
          </p:txBody>
        </p:sp>
        <p:sp>
          <p:nvSpPr>
            <p:cNvPr id="1692" name="Line 2768"/>
            <p:cNvSpPr>
              <a:spLocks noChangeShapeType="1"/>
            </p:cNvSpPr>
            <p:nvPr/>
          </p:nvSpPr>
          <p:spPr bwMode="auto">
            <a:xfrm flipH="1">
              <a:off x="2136" y="3205"/>
              <a:ext cx="3" cy="4"/>
            </a:xfrm>
            <a:prstGeom prst="line">
              <a:avLst/>
            </a:prstGeom>
            <a:noFill/>
            <a:ln w="0">
              <a:solidFill>
                <a:srgbClr val="000000"/>
              </a:solidFill>
              <a:round/>
              <a:headEnd/>
              <a:tailEnd/>
            </a:ln>
          </p:spPr>
          <p:txBody>
            <a:bodyPr/>
            <a:lstStyle/>
            <a:p>
              <a:endParaRPr lang="en-GB"/>
            </a:p>
          </p:txBody>
        </p:sp>
        <p:sp>
          <p:nvSpPr>
            <p:cNvPr id="1693" name="Line 2769"/>
            <p:cNvSpPr>
              <a:spLocks noChangeShapeType="1"/>
            </p:cNvSpPr>
            <p:nvPr/>
          </p:nvSpPr>
          <p:spPr bwMode="auto">
            <a:xfrm flipH="1">
              <a:off x="2121" y="3219"/>
              <a:ext cx="7" cy="9"/>
            </a:xfrm>
            <a:prstGeom prst="line">
              <a:avLst/>
            </a:prstGeom>
            <a:noFill/>
            <a:ln w="0">
              <a:solidFill>
                <a:srgbClr val="000000"/>
              </a:solidFill>
              <a:round/>
              <a:headEnd/>
              <a:tailEnd/>
            </a:ln>
          </p:spPr>
          <p:txBody>
            <a:bodyPr/>
            <a:lstStyle/>
            <a:p>
              <a:endParaRPr lang="en-GB"/>
            </a:p>
          </p:txBody>
        </p:sp>
        <p:sp>
          <p:nvSpPr>
            <p:cNvPr id="1694" name="Line 2770"/>
            <p:cNvSpPr>
              <a:spLocks noChangeShapeType="1"/>
            </p:cNvSpPr>
            <p:nvPr/>
          </p:nvSpPr>
          <p:spPr bwMode="auto">
            <a:xfrm flipH="1">
              <a:off x="2117" y="3229"/>
              <a:ext cx="3" cy="3"/>
            </a:xfrm>
            <a:prstGeom prst="line">
              <a:avLst/>
            </a:prstGeom>
            <a:noFill/>
            <a:ln w="0">
              <a:solidFill>
                <a:srgbClr val="000000"/>
              </a:solidFill>
              <a:round/>
              <a:headEnd/>
              <a:tailEnd/>
            </a:ln>
          </p:spPr>
          <p:txBody>
            <a:bodyPr/>
            <a:lstStyle/>
            <a:p>
              <a:endParaRPr lang="en-GB"/>
            </a:p>
          </p:txBody>
        </p:sp>
        <p:sp>
          <p:nvSpPr>
            <p:cNvPr id="1695" name="Line 2771"/>
            <p:cNvSpPr>
              <a:spLocks noChangeShapeType="1"/>
            </p:cNvSpPr>
            <p:nvPr/>
          </p:nvSpPr>
          <p:spPr bwMode="auto">
            <a:xfrm flipH="1">
              <a:off x="2106" y="3239"/>
              <a:ext cx="6" cy="7"/>
            </a:xfrm>
            <a:prstGeom prst="line">
              <a:avLst/>
            </a:prstGeom>
            <a:noFill/>
            <a:ln w="0">
              <a:solidFill>
                <a:srgbClr val="000000"/>
              </a:solidFill>
              <a:round/>
              <a:headEnd/>
              <a:tailEnd/>
            </a:ln>
          </p:spPr>
          <p:txBody>
            <a:bodyPr/>
            <a:lstStyle/>
            <a:p>
              <a:endParaRPr lang="en-GB"/>
            </a:p>
          </p:txBody>
        </p:sp>
        <p:sp>
          <p:nvSpPr>
            <p:cNvPr id="1696" name="Line 2772"/>
            <p:cNvSpPr>
              <a:spLocks noChangeShapeType="1"/>
            </p:cNvSpPr>
            <p:nvPr/>
          </p:nvSpPr>
          <p:spPr bwMode="auto">
            <a:xfrm flipH="1">
              <a:off x="2089" y="3152"/>
              <a:ext cx="1" cy="1"/>
            </a:xfrm>
            <a:prstGeom prst="line">
              <a:avLst/>
            </a:prstGeom>
            <a:noFill/>
            <a:ln w="0">
              <a:solidFill>
                <a:srgbClr val="000000"/>
              </a:solidFill>
              <a:round/>
              <a:headEnd/>
              <a:tailEnd/>
            </a:ln>
          </p:spPr>
          <p:txBody>
            <a:bodyPr/>
            <a:lstStyle/>
            <a:p>
              <a:endParaRPr lang="en-GB"/>
            </a:p>
          </p:txBody>
        </p:sp>
        <p:sp>
          <p:nvSpPr>
            <p:cNvPr id="1697" name="Freeform 2773"/>
            <p:cNvSpPr>
              <a:spLocks/>
            </p:cNvSpPr>
            <p:nvPr/>
          </p:nvSpPr>
          <p:spPr bwMode="auto">
            <a:xfrm>
              <a:off x="2084" y="3154"/>
              <a:ext cx="4" cy="5"/>
            </a:xfrm>
            <a:custGeom>
              <a:avLst/>
              <a:gdLst/>
              <a:ahLst/>
              <a:cxnLst>
                <a:cxn ang="0">
                  <a:pos x="6" y="0"/>
                </a:cxn>
                <a:cxn ang="0">
                  <a:pos x="5" y="3"/>
                </a:cxn>
                <a:cxn ang="0">
                  <a:pos x="0" y="9"/>
                </a:cxn>
              </a:cxnLst>
              <a:rect l="0" t="0" r="r" b="b"/>
              <a:pathLst>
                <a:path w="6" h="9">
                  <a:moveTo>
                    <a:pt x="6" y="0"/>
                  </a:moveTo>
                  <a:lnTo>
                    <a:pt x="5" y="3"/>
                  </a:lnTo>
                  <a:lnTo>
                    <a:pt x="0" y="9"/>
                  </a:lnTo>
                </a:path>
              </a:pathLst>
            </a:custGeom>
            <a:noFill/>
            <a:ln w="0">
              <a:solidFill>
                <a:srgbClr val="000000"/>
              </a:solidFill>
              <a:prstDash val="solid"/>
              <a:round/>
              <a:headEnd/>
              <a:tailEnd/>
            </a:ln>
          </p:spPr>
          <p:txBody>
            <a:bodyPr/>
            <a:lstStyle/>
            <a:p>
              <a:endParaRPr lang="en-GB"/>
            </a:p>
          </p:txBody>
        </p:sp>
        <p:sp>
          <p:nvSpPr>
            <p:cNvPr id="1698" name="Freeform 2774"/>
            <p:cNvSpPr>
              <a:spLocks/>
            </p:cNvSpPr>
            <p:nvPr/>
          </p:nvSpPr>
          <p:spPr bwMode="auto">
            <a:xfrm>
              <a:off x="2081" y="3159"/>
              <a:ext cx="3" cy="5"/>
            </a:xfrm>
            <a:custGeom>
              <a:avLst/>
              <a:gdLst/>
              <a:ahLst/>
              <a:cxnLst>
                <a:cxn ang="0">
                  <a:pos x="8" y="0"/>
                </a:cxn>
                <a:cxn ang="0">
                  <a:pos x="4" y="7"/>
                </a:cxn>
                <a:cxn ang="0">
                  <a:pos x="0" y="10"/>
                </a:cxn>
              </a:cxnLst>
              <a:rect l="0" t="0" r="r" b="b"/>
              <a:pathLst>
                <a:path w="8" h="10">
                  <a:moveTo>
                    <a:pt x="8" y="0"/>
                  </a:moveTo>
                  <a:lnTo>
                    <a:pt x="4" y="7"/>
                  </a:lnTo>
                  <a:lnTo>
                    <a:pt x="0" y="10"/>
                  </a:lnTo>
                </a:path>
              </a:pathLst>
            </a:custGeom>
            <a:noFill/>
            <a:ln w="0">
              <a:solidFill>
                <a:srgbClr val="000000"/>
              </a:solidFill>
              <a:prstDash val="solid"/>
              <a:round/>
              <a:headEnd/>
              <a:tailEnd/>
            </a:ln>
          </p:spPr>
          <p:txBody>
            <a:bodyPr/>
            <a:lstStyle/>
            <a:p>
              <a:endParaRPr lang="en-GB"/>
            </a:p>
          </p:txBody>
        </p:sp>
        <p:sp>
          <p:nvSpPr>
            <p:cNvPr id="1699" name="Freeform 2775"/>
            <p:cNvSpPr>
              <a:spLocks/>
            </p:cNvSpPr>
            <p:nvPr/>
          </p:nvSpPr>
          <p:spPr bwMode="auto">
            <a:xfrm>
              <a:off x="2074" y="3168"/>
              <a:ext cx="4" cy="7"/>
            </a:xfrm>
            <a:custGeom>
              <a:avLst/>
              <a:gdLst/>
              <a:ahLst/>
              <a:cxnLst>
                <a:cxn ang="0">
                  <a:pos x="9" y="0"/>
                </a:cxn>
                <a:cxn ang="0">
                  <a:pos x="6" y="5"/>
                </a:cxn>
                <a:cxn ang="0">
                  <a:pos x="0" y="14"/>
                </a:cxn>
              </a:cxnLst>
              <a:rect l="0" t="0" r="r" b="b"/>
              <a:pathLst>
                <a:path w="9" h="14">
                  <a:moveTo>
                    <a:pt x="9" y="0"/>
                  </a:moveTo>
                  <a:lnTo>
                    <a:pt x="6" y="5"/>
                  </a:lnTo>
                  <a:lnTo>
                    <a:pt x="0" y="14"/>
                  </a:lnTo>
                </a:path>
              </a:pathLst>
            </a:custGeom>
            <a:noFill/>
            <a:ln w="0">
              <a:solidFill>
                <a:srgbClr val="000000"/>
              </a:solidFill>
              <a:prstDash val="solid"/>
              <a:round/>
              <a:headEnd/>
              <a:tailEnd/>
            </a:ln>
          </p:spPr>
          <p:txBody>
            <a:bodyPr/>
            <a:lstStyle/>
            <a:p>
              <a:endParaRPr lang="en-GB"/>
            </a:p>
          </p:txBody>
        </p:sp>
        <p:sp>
          <p:nvSpPr>
            <p:cNvPr id="1700" name="Freeform 2776"/>
            <p:cNvSpPr>
              <a:spLocks/>
            </p:cNvSpPr>
            <p:nvPr/>
          </p:nvSpPr>
          <p:spPr bwMode="auto">
            <a:xfrm>
              <a:off x="2069" y="3175"/>
              <a:ext cx="5" cy="8"/>
            </a:xfrm>
            <a:custGeom>
              <a:avLst/>
              <a:gdLst/>
              <a:ahLst/>
              <a:cxnLst>
                <a:cxn ang="0">
                  <a:pos x="8" y="0"/>
                </a:cxn>
                <a:cxn ang="0">
                  <a:pos x="5" y="6"/>
                </a:cxn>
                <a:cxn ang="0">
                  <a:pos x="0" y="16"/>
                </a:cxn>
              </a:cxnLst>
              <a:rect l="0" t="0" r="r" b="b"/>
              <a:pathLst>
                <a:path w="8" h="16">
                  <a:moveTo>
                    <a:pt x="8" y="0"/>
                  </a:moveTo>
                  <a:lnTo>
                    <a:pt x="5" y="6"/>
                  </a:lnTo>
                  <a:lnTo>
                    <a:pt x="0" y="16"/>
                  </a:lnTo>
                </a:path>
              </a:pathLst>
            </a:custGeom>
            <a:noFill/>
            <a:ln w="0">
              <a:solidFill>
                <a:srgbClr val="000000"/>
              </a:solidFill>
              <a:prstDash val="solid"/>
              <a:round/>
              <a:headEnd/>
              <a:tailEnd/>
            </a:ln>
          </p:spPr>
          <p:txBody>
            <a:bodyPr/>
            <a:lstStyle/>
            <a:p>
              <a:endParaRPr lang="en-GB"/>
            </a:p>
          </p:txBody>
        </p:sp>
        <p:sp>
          <p:nvSpPr>
            <p:cNvPr id="1701" name="Freeform 2777"/>
            <p:cNvSpPr>
              <a:spLocks/>
            </p:cNvSpPr>
            <p:nvPr/>
          </p:nvSpPr>
          <p:spPr bwMode="auto">
            <a:xfrm>
              <a:off x="2068" y="3183"/>
              <a:ext cx="1" cy="3"/>
            </a:xfrm>
            <a:custGeom>
              <a:avLst/>
              <a:gdLst/>
              <a:ahLst/>
              <a:cxnLst>
                <a:cxn ang="0">
                  <a:pos x="4" y="0"/>
                </a:cxn>
                <a:cxn ang="0">
                  <a:pos x="1" y="5"/>
                </a:cxn>
                <a:cxn ang="0">
                  <a:pos x="0" y="7"/>
                </a:cxn>
              </a:cxnLst>
              <a:rect l="0" t="0" r="r" b="b"/>
              <a:pathLst>
                <a:path w="4" h="7">
                  <a:moveTo>
                    <a:pt x="4" y="0"/>
                  </a:moveTo>
                  <a:lnTo>
                    <a:pt x="1" y="5"/>
                  </a:lnTo>
                  <a:lnTo>
                    <a:pt x="0" y="7"/>
                  </a:lnTo>
                </a:path>
              </a:pathLst>
            </a:custGeom>
            <a:noFill/>
            <a:ln w="0">
              <a:solidFill>
                <a:srgbClr val="000000"/>
              </a:solidFill>
              <a:prstDash val="solid"/>
              <a:round/>
              <a:headEnd/>
              <a:tailEnd/>
            </a:ln>
          </p:spPr>
          <p:txBody>
            <a:bodyPr/>
            <a:lstStyle/>
            <a:p>
              <a:endParaRPr lang="en-GB"/>
            </a:p>
          </p:txBody>
        </p:sp>
        <p:sp>
          <p:nvSpPr>
            <p:cNvPr id="1702" name="Freeform 2778"/>
            <p:cNvSpPr>
              <a:spLocks/>
            </p:cNvSpPr>
            <p:nvPr/>
          </p:nvSpPr>
          <p:spPr bwMode="auto">
            <a:xfrm>
              <a:off x="2065" y="3186"/>
              <a:ext cx="3" cy="6"/>
            </a:xfrm>
            <a:custGeom>
              <a:avLst/>
              <a:gdLst/>
              <a:ahLst/>
              <a:cxnLst>
                <a:cxn ang="0">
                  <a:pos x="5" y="0"/>
                </a:cxn>
                <a:cxn ang="0">
                  <a:pos x="4" y="3"/>
                </a:cxn>
                <a:cxn ang="0">
                  <a:pos x="1" y="8"/>
                </a:cxn>
                <a:cxn ang="0">
                  <a:pos x="0" y="12"/>
                </a:cxn>
              </a:cxnLst>
              <a:rect l="0" t="0" r="r" b="b"/>
              <a:pathLst>
                <a:path w="5" h="12">
                  <a:moveTo>
                    <a:pt x="5" y="0"/>
                  </a:moveTo>
                  <a:lnTo>
                    <a:pt x="4" y="3"/>
                  </a:lnTo>
                  <a:lnTo>
                    <a:pt x="1" y="8"/>
                  </a:lnTo>
                  <a:lnTo>
                    <a:pt x="0" y="12"/>
                  </a:lnTo>
                </a:path>
              </a:pathLst>
            </a:custGeom>
            <a:noFill/>
            <a:ln w="0">
              <a:solidFill>
                <a:srgbClr val="000000"/>
              </a:solidFill>
              <a:prstDash val="solid"/>
              <a:round/>
              <a:headEnd/>
              <a:tailEnd/>
            </a:ln>
          </p:spPr>
          <p:txBody>
            <a:bodyPr/>
            <a:lstStyle/>
            <a:p>
              <a:endParaRPr lang="en-GB"/>
            </a:p>
          </p:txBody>
        </p:sp>
        <p:sp>
          <p:nvSpPr>
            <p:cNvPr id="1703" name="Freeform 2779"/>
            <p:cNvSpPr>
              <a:spLocks/>
            </p:cNvSpPr>
            <p:nvPr/>
          </p:nvSpPr>
          <p:spPr bwMode="auto">
            <a:xfrm>
              <a:off x="2062" y="3192"/>
              <a:ext cx="3" cy="4"/>
            </a:xfrm>
            <a:custGeom>
              <a:avLst/>
              <a:gdLst/>
              <a:ahLst/>
              <a:cxnLst>
                <a:cxn ang="0">
                  <a:pos x="6" y="0"/>
                </a:cxn>
                <a:cxn ang="0">
                  <a:pos x="2" y="5"/>
                </a:cxn>
                <a:cxn ang="0">
                  <a:pos x="0" y="6"/>
                </a:cxn>
              </a:cxnLst>
              <a:rect l="0" t="0" r="r" b="b"/>
              <a:pathLst>
                <a:path w="6" h="6">
                  <a:moveTo>
                    <a:pt x="6" y="0"/>
                  </a:moveTo>
                  <a:lnTo>
                    <a:pt x="2" y="5"/>
                  </a:lnTo>
                  <a:lnTo>
                    <a:pt x="0" y="6"/>
                  </a:lnTo>
                </a:path>
              </a:pathLst>
            </a:custGeom>
            <a:noFill/>
            <a:ln w="0">
              <a:solidFill>
                <a:srgbClr val="000000"/>
              </a:solidFill>
              <a:prstDash val="solid"/>
              <a:round/>
              <a:headEnd/>
              <a:tailEnd/>
            </a:ln>
          </p:spPr>
          <p:txBody>
            <a:bodyPr/>
            <a:lstStyle/>
            <a:p>
              <a:endParaRPr lang="en-GB"/>
            </a:p>
          </p:txBody>
        </p:sp>
        <p:sp>
          <p:nvSpPr>
            <p:cNvPr id="1704" name="Line 2780"/>
            <p:cNvSpPr>
              <a:spLocks noChangeShapeType="1"/>
            </p:cNvSpPr>
            <p:nvPr/>
          </p:nvSpPr>
          <p:spPr bwMode="auto">
            <a:xfrm flipH="1">
              <a:off x="2051" y="3204"/>
              <a:ext cx="5" cy="8"/>
            </a:xfrm>
            <a:prstGeom prst="line">
              <a:avLst/>
            </a:prstGeom>
            <a:noFill/>
            <a:ln w="0">
              <a:solidFill>
                <a:srgbClr val="000000"/>
              </a:solidFill>
              <a:round/>
              <a:headEnd/>
              <a:tailEnd/>
            </a:ln>
          </p:spPr>
          <p:txBody>
            <a:bodyPr/>
            <a:lstStyle/>
            <a:p>
              <a:endParaRPr lang="en-GB"/>
            </a:p>
          </p:txBody>
        </p:sp>
        <p:sp>
          <p:nvSpPr>
            <p:cNvPr id="1705" name="Line 2781"/>
            <p:cNvSpPr>
              <a:spLocks noChangeShapeType="1"/>
            </p:cNvSpPr>
            <p:nvPr/>
          </p:nvSpPr>
          <p:spPr bwMode="auto">
            <a:xfrm flipH="1">
              <a:off x="2050" y="3212"/>
              <a:ext cx="1" cy="1"/>
            </a:xfrm>
            <a:prstGeom prst="line">
              <a:avLst/>
            </a:prstGeom>
            <a:noFill/>
            <a:ln w="0">
              <a:solidFill>
                <a:srgbClr val="000000"/>
              </a:solidFill>
              <a:round/>
              <a:headEnd/>
              <a:tailEnd/>
            </a:ln>
          </p:spPr>
          <p:txBody>
            <a:bodyPr/>
            <a:lstStyle/>
            <a:p>
              <a:endParaRPr lang="en-GB"/>
            </a:p>
          </p:txBody>
        </p:sp>
        <p:sp>
          <p:nvSpPr>
            <p:cNvPr id="1706" name="Freeform 2782"/>
            <p:cNvSpPr>
              <a:spLocks/>
            </p:cNvSpPr>
            <p:nvPr/>
          </p:nvSpPr>
          <p:spPr bwMode="auto">
            <a:xfrm>
              <a:off x="2012" y="3232"/>
              <a:ext cx="21" cy="22"/>
            </a:xfrm>
            <a:custGeom>
              <a:avLst/>
              <a:gdLst/>
              <a:ahLst/>
              <a:cxnLst>
                <a:cxn ang="0">
                  <a:pos x="42" y="0"/>
                </a:cxn>
                <a:cxn ang="0">
                  <a:pos x="26" y="18"/>
                </a:cxn>
                <a:cxn ang="0">
                  <a:pos x="0" y="43"/>
                </a:cxn>
              </a:cxnLst>
              <a:rect l="0" t="0" r="r" b="b"/>
              <a:pathLst>
                <a:path w="42" h="43">
                  <a:moveTo>
                    <a:pt x="42" y="0"/>
                  </a:moveTo>
                  <a:lnTo>
                    <a:pt x="26" y="18"/>
                  </a:lnTo>
                  <a:lnTo>
                    <a:pt x="0" y="43"/>
                  </a:lnTo>
                </a:path>
              </a:pathLst>
            </a:custGeom>
            <a:noFill/>
            <a:ln w="0">
              <a:solidFill>
                <a:srgbClr val="000000"/>
              </a:solidFill>
              <a:prstDash val="solid"/>
              <a:round/>
              <a:headEnd/>
              <a:tailEnd/>
            </a:ln>
          </p:spPr>
          <p:txBody>
            <a:bodyPr/>
            <a:lstStyle/>
            <a:p>
              <a:endParaRPr lang="en-GB"/>
            </a:p>
          </p:txBody>
        </p:sp>
        <p:sp>
          <p:nvSpPr>
            <p:cNvPr id="1707" name="Line 2783"/>
            <p:cNvSpPr>
              <a:spLocks noChangeShapeType="1"/>
            </p:cNvSpPr>
            <p:nvPr/>
          </p:nvSpPr>
          <p:spPr bwMode="auto">
            <a:xfrm>
              <a:off x="2104" y="3154"/>
              <a:ext cx="1" cy="3"/>
            </a:xfrm>
            <a:prstGeom prst="line">
              <a:avLst/>
            </a:prstGeom>
            <a:noFill/>
            <a:ln w="0">
              <a:solidFill>
                <a:srgbClr val="000000"/>
              </a:solidFill>
              <a:round/>
              <a:headEnd/>
              <a:tailEnd/>
            </a:ln>
          </p:spPr>
          <p:txBody>
            <a:bodyPr/>
            <a:lstStyle/>
            <a:p>
              <a:endParaRPr lang="en-GB"/>
            </a:p>
          </p:txBody>
        </p:sp>
        <p:sp>
          <p:nvSpPr>
            <p:cNvPr id="1708" name="Freeform 2784"/>
            <p:cNvSpPr>
              <a:spLocks/>
            </p:cNvSpPr>
            <p:nvPr/>
          </p:nvSpPr>
          <p:spPr bwMode="auto">
            <a:xfrm>
              <a:off x="2106" y="3164"/>
              <a:ext cx="2" cy="6"/>
            </a:xfrm>
            <a:custGeom>
              <a:avLst/>
              <a:gdLst/>
              <a:ahLst/>
              <a:cxnLst>
                <a:cxn ang="0">
                  <a:pos x="0" y="0"/>
                </a:cxn>
                <a:cxn ang="0">
                  <a:pos x="2" y="8"/>
                </a:cxn>
                <a:cxn ang="0">
                  <a:pos x="3" y="10"/>
                </a:cxn>
                <a:cxn ang="0">
                  <a:pos x="3" y="11"/>
                </a:cxn>
              </a:cxnLst>
              <a:rect l="0" t="0" r="r" b="b"/>
              <a:pathLst>
                <a:path w="3" h="11">
                  <a:moveTo>
                    <a:pt x="0" y="0"/>
                  </a:moveTo>
                  <a:lnTo>
                    <a:pt x="2" y="8"/>
                  </a:lnTo>
                  <a:lnTo>
                    <a:pt x="3" y="10"/>
                  </a:lnTo>
                  <a:lnTo>
                    <a:pt x="3" y="11"/>
                  </a:lnTo>
                </a:path>
              </a:pathLst>
            </a:custGeom>
            <a:noFill/>
            <a:ln w="0">
              <a:solidFill>
                <a:srgbClr val="000000"/>
              </a:solidFill>
              <a:prstDash val="solid"/>
              <a:round/>
              <a:headEnd/>
              <a:tailEnd/>
            </a:ln>
          </p:spPr>
          <p:txBody>
            <a:bodyPr/>
            <a:lstStyle/>
            <a:p>
              <a:endParaRPr lang="en-GB"/>
            </a:p>
          </p:txBody>
        </p:sp>
        <p:sp>
          <p:nvSpPr>
            <p:cNvPr id="1709" name="Line 2785"/>
            <p:cNvSpPr>
              <a:spLocks noChangeShapeType="1"/>
            </p:cNvSpPr>
            <p:nvPr/>
          </p:nvSpPr>
          <p:spPr bwMode="auto">
            <a:xfrm>
              <a:off x="2108" y="3170"/>
              <a:ext cx="1" cy="4"/>
            </a:xfrm>
            <a:prstGeom prst="line">
              <a:avLst/>
            </a:prstGeom>
            <a:noFill/>
            <a:ln w="0">
              <a:solidFill>
                <a:srgbClr val="000000"/>
              </a:solidFill>
              <a:round/>
              <a:headEnd/>
              <a:tailEnd/>
            </a:ln>
          </p:spPr>
          <p:txBody>
            <a:bodyPr/>
            <a:lstStyle/>
            <a:p>
              <a:endParaRPr lang="en-GB"/>
            </a:p>
          </p:txBody>
        </p:sp>
        <p:sp>
          <p:nvSpPr>
            <p:cNvPr id="1710" name="Freeform 2786"/>
            <p:cNvSpPr>
              <a:spLocks/>
            </p:cNvSpPr>
            <p:nvPr/>
          </p:nvSpPr>
          <p:spPr bwMode="auto">
            <a:xfrm>
              <a:off x="2108" y="3174"/>
              <a:ext cx="1" cy="6"/>
            </a:xfrm>
            <a:custGeom>
              <a:avLst/>
              <a:gdLst/>
              <a:ahLst/>
              <a:cxnLst>
                <a:cxn ang="0">
                  <a:pos x="0" y="0"/>
                </a:cxn>
                <a:cxn ang="0">
                  <a:pos x="2" y="12"/>
                </a:cxn>
                <a:cxn ang="0">
                  <a:pos x="2" y="13"/>
                </a:cxn>
              </a:cxnLst>
              <a:rect l="0" t="0" r="r" b="b"/>
              <a:pathLst>
                <a:path w="2" h="13">
                  <a:moveTo>
                    <a:pt x="0" y="0"/>
                  </a:moveTo>
                  <a:lnTo>
                    <a:pt x="2" y="12"/>
                  </a:lnTo>
                  <a:lnTo>
                    <a:pt x="2" y="13"/>
                  </a:lnTo>
                </a:path>
              </a:pathLst>
            </a:custGeom>
            <a:noFill/>
            <a:ln w="0">
              <a:solidFill>
                <a:srgbClr val="000000"/>
              </a:solidFill>
              <a:prstDash val="solid"/>
              <a:round/>
              <a:headEnd/>
              <a:tailEnd/>
            </a:ln>
          </p:spPr>
          <p:txBody>
            <a:bodyPr/>
            <a:lstStyle/>
            <a:p>
              <a:endParaRPr lang="en-GB"/>
            </a:p>
          </p:txBody>
        </p:sp>
        <p:sp>
          <p:nvSpPr>
            <p:cNvPr id="1711" name="Line 2787"/>
            <p:cNvSpPr>
              <a:spLocks noChangeShapeType="1"/>
            </p:cNvSpPr>
            <p:nvPr/>
          </p:nvSpPr>
          <p:spPr bwMode="auto">
            <a:xfrm>
              <a:off x="2109" y="3180"/>
              <a:ext cx="1" cy="6"/>
            </a:xfrm>
            <a:prstGeom prst="line">
              <a:avLst/>
            </a:prstGeom>
            <a:noFill/>
            <a:ln w="0">
              <a:solidFill>
                <a:srgbClr val="000000"/>
              </a:solidFill>
              <a:round/>
              <a:headEnd/>
              <a:tailEnd/>
            </a:ln>
          </p:spPr>
          <p:txBody>
            <a:bodyPr/>
            <a:lstStyle/>
            <a:p>
              <a:endParaRPr lang="en-GB"/>
            </a:p>
          </p:txBody>
        </p:sp>
        <p:sp>
          <p:nvSpPr>
            <p:cNvPr id="1712" name="Freeform 2788"/>
            <p:cNvSpPr>
              <a:spLocks/>
            </p:cNvSpPr>
            <p:nvPr/>
          </p:nvSpPr>
          <p:spPr bwMode="auto">
            <a:xfrm>
              <a:off x="2054" y="3160"/>
              <a:ext cx="20" cy="15"/>
            </a:xfrm>
            <a:custGeom>
              <a:avLst/>
              <a:gdLst/>
              <a:ahLst/>
              <a:cxnLst>
                <a:cxn ang="0">
                  <a:pos x="0" y="0"/>
                </a:cxn>
                <a:cxn ang="0">
                  <a:pos x="9" y="9"/>
                </a:cxn>
                <a:cxn ang="0">
                  <a:pos x="14" y="15"/>
                </a:cxn>
                <a:cxn ang="0">
                  <a:pos x="23" y="18"/>
                </a:cxn>
                <a:cxn ang="0">
                  <a:pos x="34" y="25"/>
                </a:cxn>
                <a:cxn ang="0">
                  <a:pos x="40" y="29"/>
                </a:cxn>
              </a:cxnLst>
              <a:rect l="0" t="0" r="r" b="b"/>
              <a:pathLst>
                <a:path w="40" h="29">
                  <a:moveTo>
                    <a:pt x="0" y="0"/>
                  </a:moveTo>
                  <a:lnTo>
                    <a:pt x="9" y="9"/>
                  </a:lnTo>
                  <a:lnTo>
                    <a:pt x="14" y="15"/>
                  </a:lnTo>
                  <a:lnTo>
                    <a:pt x="23" y="18"/>
                  </a:lnTo>
                  <a:lnTo>
                    <a:pt x="34" y="25"/>
                  </a:lnTo>
                  <a:lnTo>
                    <a:pt x="40" y="29"/>
                  </a:lnTo>
                </a:path>
              </a:pathLst>
            </a:custGeom>
            <a:noFill/>
            <a:ln w="0">
              <a:solidFill>
                <a:srgbClr val="000000"/>
              </a:solidFill>
              <a:prstDash val="solid"/>
              <a:round/>
              <a:headEnd/>
              <a:tailEnd/>
            </a:ln>
          </p:spPr>
          <p:txBody>
            <a:bodyPr/>
            <a:lstStyle/>
            <a:p>
              <a:endParaRPr lang="en-GB"/>
            </a:p>
          </p:txBody>
        </p:sp>
        <p:sp>
          <p:nvSpPr>
            <p:cNvPr id="1713" name="Line 2789"/>
            <p:cNvSpPr>
              <a:spLocks noChangeShapeType="1"/>
            </p:cNvSpPr>
            <p:nvPr/>
          </p:nvSpPr>
          <p:spPr bwMode="auto">
            <a:xfrm flipH="1">
              <a:off x="2063" y="3147"/>
              <a:ext cx="1" cy="1"/>
            </a:xfrm>
            <a:prstGeom prst="line">
              <a:avLst/>
            </a:prstGeom>
            <a:noFill/>
            <a:ln w="0">
              <a:solidFill>
                <a:srgbClr val="000000"/>
              </a:solidFill>
              <a:round/>
              <a:headEnd/>
              <a:tailEnd/>
            </a:ln>
          </p:spPr>
          <p:txBody>
            <a:bodyPr/>
            <a:lstStyle/>
            <a:p>
              <a:endParaRPr lang="en-GB"/>
            </a:p>
          </p:txBody>
        </p:sp>
        <p:sp>
          <p:nvSpPr>
            <p:cNvPr id="1714" name="Freeform 2790"/>
            <p:cNvSpPr>
              <a:spLocks/>
            </p:cNvSpPr>
            <p:nvPr/>
          </p:nvSpPr>
          <p:spPr bwMode="auto">
            <a:xfrm>
              <a:off x="2048" y="3169"/>
              <a:ext cx="21" cy="14"/>
            </a:xfrm>
            <a:custGeom>
              <a:avLst/>
              <a:gdLst/>
              <a:ahLst/>
              <a:cxnLst>
                <a:cxn ang="0">
                  <a:pos x="0" y="0"/>
                </a:cxn>
                <a:cxn ang="0">
                  <a:pos x="9" y="9"/>
                </a:cxn>
                <a:cxn ang="0">
                  <a:pos x="22" y="15"/>
                </a:cxn>
                <a:cxn ang="0">
                  <a:pos x="44" y="28"/>
                </a:cxn>
              </a:cxnLst>
              <a:rect l="0" t="0" r="r" b="b"/>
              <a:pathLst>
                <a:path w="44" h="28">
                  <a:moveTo>
                    <a:pt x="0" y="0"/>
                  </a:moveTo>
                  <a:lnTo>
                    <a:pt x="9" y="9"/>
                  </a:lnTo>
                  <a:lnTo>
                    <a:pt x="22" y="15"/>
                  </a:lnTo>
                  <a:lnTo>
                    <a:pt x="44" y="28"/>
                  </a:lnTo>
                </a:path>
              </a:pathLst>
            </a:custGeom>
            <a:noFill/>
            <a:ln w="0">
              <a:solidFill>
                <a:srgbClr val="000000"/>
              </a:solidFill>
              <a:prstDash val="solid"/>
              <a:round/>
              <a:headEnd/>
              <a:tailEnd/>
            </a:ln>
          </p:spPr>
          <p:txBody>
            <a:bodyPr/>
            <a:lstStyle/>
            <a:p>
              <a:endParaRPr lang="en-GB"/>
            </a:p>
          </p:txBody>
        </p:sp>
        <p:sp>
          <p:nvSpPr>
            <p:cNvPr id="1715" name="Freeform 2791"/>
            <p:cNvSpPr>
              <a:spLocks/>
            </p:cNvSpPr>
            <p:nvPr/>
          </p:nvSpPr>
          <p:spPr bwMode="auto">
            <a:xfrm>
              <a:off x="2048" y="3160"/>
              <a:ext cx="6" cy="9"/>
            </a:xfrm>
            <a:custGeom>
              <a:avLst/>
              <a:gdLst/>
              <a:ahLst/>
              <a:cxnLst>
                <a:cxn ang="0">
                  <a:pos x="12" y="0"/>
                </a:cxn>
                <a:cxn ang="0">
                  <a:pos x="12" y="0"/>
                </a:cxn>
                <a:cxn ang="0">
                  <a:pos x="11" y="2"/>
                </a:cxn>
                <a:cxn ang="0">
                  <a:pos x="3" y="14"/>
                </a:cxn>
                <a:cxn ang="0">
                  <a:pos x="0" y="17"/>
                </a:cxn>
              </a:cxnLst>
              <a:rect l="0" t="0" r="r" b="b"/>
              <a:pathLst>
                <a:path w="12" h="17">
                  <a:moveTo>
                    <a:pt x="12" y="0"/>
                  </a:moveTo>
                  <a:lnTo>
                    <a:pt x="12" y="0"/>
                  </a:lnTo>
                  <a:lnTo>
                    <a:pt x="11" y="2"/>
                  </a:lnTo>
                  <a:lnTo>
                    <a:pt x="3" y="14"/>
                  </a:lnTo>
                  <a:lnTo>
                    <a:pt x="0" y="17"/>
                  </a:lnTo>
                </a:path>
              </a:pathLst>
            </a:custGeom>
            <a:noFill/>
            <a:ln w="0">
              <a:solidFill>
                <a:srgbClr val="000000"/>
              </a:solidFill>
              <a:prstDash val="solid"/>
              <a:round/>
              <a:headEnd/>
              <a:tailEnd/>
            </a:ln>
          </p:spPr>
          <p:txBody>
            <a:bodyPr/>
            <a:lstStyle/>
            <a:p>
              <a:endParaRPr lang="en-GB"/>
            </a:p>
          </p:txBody>
        </p:sp>
        <p:sp>
          <p:nvSpPr>
            <p:cNvPr id="1716" name="Freeform 2792"/>
            <p:cNvSpPr>
              <a:spLocks/>
            </p:cNvSpPr>
            <p:nvPr/>
          </p:nvSpPr>
          <p:spPr bwMode="auto">
            <a:xfrm>
              <a:off x="2041" y="3178"/>
              <a:ext cx="24" cy="14"/>
            </a:xfrm>
            <a:custGeom>
              <a:avLst/>
              <a:gdLst/>
              <a:ahLst/>
              <a:cxnLst>
                <a:cxn ang="0">
                  <a:pos x="0" y="0"/>
                </a:cxn>
                <a:cxn ang="0">
                  <a:pos x="7" y="3"/>
                </a:cxn>
                <a:cxn ang="0">
                  <a:pos x="19" y="16"/>
                </a:cxn>
                <a:cxn ang="0">
                  <a:pos x="34" y="22"/>
                </a:cxn>
                <a:cxn ang="0">
                  <a:pos x="45" y="26"/>
                </a:cxn>
                <a:cxn ang="0">
                  <a:pos x="49" y="30"/>
                </a:cxn>
              </a:cxnLst>
              <a:rect l="0" t="0" r="r" b="b"/>
              <a:pathLst>
                <a:path w="49" h="30">
                  <a:moveTo>
                    <a:pt x="0" y="0"/>
                  </a:moveTo>
                  <a:lnTo>
                    <a:pt x="7" y="3"/>
                  </a:lnTo>
                  <a:lnTo>
                    <a:pt x="19" y="16"/>
                  </a:lnTo>
                  <a:lnTo>
                    <a:pt x="34" y="22"/>
                  </a:lnTo>
                  <a:lnTo>
                    <a:pt x="45" y="26"/>
                  </a:lnTo>
                  <a:lnTo>
                    <a:pt x="49" y="30"/>
                  </a:lnTo>
                </a:path>
              </a:pathLst>
            </a:custGeom>
            <a:noFill/>
            <a:ln w="0">
              <a:solidFill>
                <a:srgbClr val="000000"/>
              </a:solidFill>
              <a:prstDash val="solid"/>
              <a:round/>
              <a:headEnd/>
              <a:tailEnd/>
            </a:ln>
          </p:spPr>
          <p:txBody>
            <a:bodyPr/>
            <a:lstStyle/>
            <a:p>
              <a:endParaRPr lang="en-GB"/>
            </a:p>
          </p:txBody>
        </p:sp>
        <p:sp>
          <p:nvSpPr>
            <p:cNvPr id="1717" name="Freeform 2793"/>
            <p:cNvSpPr>
              <a:spLocks/>
            </p:cNvSpPr>
            <p:nvPr/>
          </p:nvSpPr>
          <p:spPr bwMode="auto">
            <a:xfrm>
              <a:off x="2041" y="3169"/>
              <a:ext cx="7" cy="9"/>
            </a:xfrm>
            <a:custGeom>
              <a:avLst/>
              <a:gdLst/>
              <a:ahLst/>
              <a:cxnLst>
                <a:cxn ang="0">
                  <a:pos x="14" y="0"/>
                </a:cxn>
                <a:cxn ang="0">
                  <a:pos x="13" y="1"/>
                </a:cxn>
                <a:cxn ang="0">
                  <a:pos x="12" y="2"/>
                </a:cxn>
                <a:cxn ang="0">
                  <a:pos x="9" y="5"/>
                </a:cxn>
                <a:cxn ang="0">
                  <a:pos x="9" y="7"/>
                </a:cxn>
                <a:cxn ang="0">
                  <a:pos x="8" y="9"/>
                </a:cxn>
                <a:cxn ang="0">
                  <a:pos x="5" y="10"/>
                </a:cxn>
                <a:cxn ang="0">
                  <a:pos x="2" y="15"/>
                </a:cxn>
                <a:cxn ang="0">
                  <a:pos x="0" y="16"/>
                </a:cxn>
                <a:cxn ang="0">
                  <a:pos x="0" y="17"/>
                </a:cxn>
              </a:cxnLst>
              <a:rect l="0" t="0" r="r" b="b"/>
              <a:pathLst>
                <a:path w="14" h="17">
                  <a:moveTo>
                    <a:pt x="14" y="0"/>
                  </a:moveTo>
                  <a:lnTo>
                    <a:pt x="13" y="1"/>
                  </a:lnTo>
                  <a:lnTo>
                    <a:pt x="12" y="2"/>
                  </a:lnTo>
                  <a:lnTo>
                    <a:pt x="9" y="5"/>
                  </a:lnTo>
                  <a:lnTo>
                    <a:pt x="9" y="7"/>
                  </a:lnTo>
                  <a:lnTo>
                    <a:pt x="8" y="9"/>
                  </a:lnTo>
                  <a:lnTo>
                    <a:pt x="5" y="10"/>
                  </a:lnTo>
                  <a:lnTo>
                    <a:pt x="2" y="15"/>
                  </a:lnTo>
                  <a:lnTo>
                    <a:pt x="0" y="16"/>
                  </a:lnTo>
                  <a:lnTo>
                    <a:pt x="0" y="17"/>
                  </a:lnTo>
                </a:path>
              </a:pathLst>
            </a:custGeom>
            <a:noFill/>
            <a:ln w="0">
              <a:solidFill>
                <a:srgbClr val="000000"/>
              </a:solidFill>
              <a:prstDash val="solid"/>
              <a:round/>
              <a:headEnd/>
              <a:tailEnd/>
            </a:ln>
          </p:spPr>
          <p:txBody>
            <a:bodyPr/>
            <a:lstStyle/>
            <a:p>
              <a:endParaRPr lang="en-GB"/>
            </a:p>
          </p:txBody>
        </p:sp>
        <p:sp>
          <p:nvSpPr>
            <p:cNvPr id="1718" name="Freeform 2794"/>
            <p:cNvSpPr>
              <a:spLocks/>
            </p:cNvSpPr>
            <p:nvPr/>
          </p:nvSpPr>
          <p:spPr bwMode="auto">
            <a:xfrm>
              <a:off x="2032" y="3188"/>
              <a:ext cx="14" cy="9"/>
            </a:xfrm>
            <a:custGeom>
              <a:avLst/>
              <a:gdLst/>
              <a:ahLst/>
              <a:cxnLst>
                <a:cxn ang="0">
                  <a:pos x="0" y="0"/>
                </a:cxn>
                <a:cxn ang="0">
                  <a:pos x="14" y="6"/>
                </a:cxn>
                <a:cxn ang="0">
                  <a:pos x="19" y="9"/>
                </a:cxn>
                <a:cxn ang="0">
                  <a:pos x="28" y="17"/>
                </a:cxn>
              </a:cxnLst>
              <a:rect l="0" t="0" r="r" b="b"/>
              <a:pathLst>
                <a:path w="28" h="17">
                  <a:moveTo>
                    <a:pt x="0" y="0"/>
                  </a:moveTo>
                  <a:lnTo>
                    <a:pt x="14" y="6"/>
                  </a:lnTo>
                  <a:lnTo>
                    <a:pt x="19" y="9"/>
                  </a:lnTo>
                  <a:lnTo>
                    <a:pt x="28" y="17"/>
                  </a:lnTo>
                </a:path>
              </a:pathLst>
            </a:custGeom>
            <a:noFill/>
            <a:ln w="0">
              <a:solidFill>
                <a:srgbClr val="000000"/>
              </a:solidFill>
              <a:prstDash val="solid"/>
              <a:round/>
              <a:headEnd/>
              <a:tailEnd/>
            </a:ln>
          </p:spPr>
          <p:txBody>
            <a:bodyPr/>
            <a:lstStyle/>
            <a:p>
              <a:endParaRPr lang="en-GB"/>
            </a:p>
          </p:txBody>
        </p:sp>
        <p:sp>
          <p:nvSpPr>
            <p:cNvPr id="1719" name="Freeform 2795"/>
            <p:cNvSpPr>
              <a:spLocks/>
            </p:cNvSpPr>
            <p:nvPr/>
          </p:nvSpPr>
          <p:spPr bwMode="auto">
            <a:xfrm>
              <a:off x="2032" y="3178"/>
              <a:ext cx="9" cy="10"/>
            </a:xfrm>
            <a:custGeom>
              <a:avLst/>
              <a:gdLst/>
              <a:ahLst/>
              <a:cxnLst>
                <a:cxn ang="0">
                  <a:pos x="17" y="0"/>
                </a:cxn>
                <a:cxn ang="0">
                  <a:pos x="15" y="3"/>
                </a:cxn>
                <a:cxn ang="0">
                  <a:pos x="13" y="5"/>
                </a:cxn>
                <a:cxn ang="0">
                  <a:pos x="12" y="6"/>
                </a:cxn>
                <a:cxn ang="0">
                  <a:pos x="9" y="8"/>
                </a:cxn>
                <a:cxn ang="0">
                  <a:pos x="8" y="9"/>
                </a:cxn>
                <a:cxn ang="0">
                  <a:pos x="5" y="14"/>
                </a:cxn>
                <a:cxn ang="0">
                  <a:pos x="2" y="18"/>
                </a:cxn>
                <a:cxn ang="0">
                  <a:pos x="0" y="21"/>
                </a:cxn>
              </a:cxnLst>
              <a:rect l="0" t="0" r="r" b="b"/>
              <a:pathLst>
                <a:path w="17" h="21">
                  <a:moveTo>
                    <a:pt x="17" y="0"/>
                  </a:moveTo>
                  <a:lnTo>
                    <a:pt x="15" y="3"/>
                  </a:lnTo>
                  <a:lnTo>
                    <a:pt x="13" y="5"/>
                  </a:lnTo>
                  <a:lnTo>
                    <a:pt x="12" y="6"/>
                  </a:lnTo>
                  <a:lnTo>
                    <a:pt x="9" y="8"/>
                  </a:lnTo>
                  <a:lnTo>
                    <a:pt x="8" y="9"/>
                  </a:lnTo>
                  <a:lnTo>
                    <a:pt x="5" y="14"/>
                  </a:lnTo>
                  <a:lnTo>
                    <a:pt x="2" y="18"/>
                  </a:lnTo>
                  <a:lnTo>
                    <a:pt x="0" y="21"/>
                  </a:lnTo>
                </a:path>
              </a:pathLst>
            </a:custGeom>
            <a:noFill/>
            <a:ln w="0">
              <a:solidFill>
                <a:srgbClr val="000000"/>
              </a:solidFill>
              <a:prstDash val="solid"/>
              <a:round/>
              <a:headEnd/>
              <a:tailEnd/>
            </a:ln>
          </p:spPr>
          <p:txBody>
            <a:bodyPr/>
            <a:lstStyle/>
            <a:p>
              <a:endParaRPr lang="en-GB"/>
            </a:p>
          </p:txBody>
        </p:sp>
        <p:sp>
          <p:nvSpPr>
            <p:cNvPr id="1720" name="Freeform 2796"/>
            <p:cNvSpPr>
              <a:spLocks/>
            </p:cNvSpPr>
            <p:nvPr/>
          </p:nvSpPr>
          <p:spPr bwMode="auto">
            <a:xfrm>
              <a:off x="2029" y="3188"/>
              <a:ext cx="3" cy="4"/>
            </a:xfrm>
            <a:custGeom>
              <a:avLst/>
              <a:gdLst/>
              <a:ahLst/>
              <a:cxnLst>
                <a:cxn ang="0">
                  <a:pos x="7" y="0"/>
                </a:cxn>
                <a:cxn ang="0">
                  <a:pos x="7" y="0"/>
                </a:cxn>
                <a:cxn ang="0">
                  <a:pos x="0" y="9"/>
                </a:cxn>
              </a:cxnLst>
              <a:rect l="0" t="0" r="r" b="b"/>
              <a:pathLst>
                <a:path w="7" h="9">
                  <a:moveTo>
                    <a:pt x="7" y="0"/>
                  </a:moveTo>
                  <a:lnTo>
                    <a:pt x="7" y="0"/>
                  </a:lnTo>
                  <a:lnTo>
                    <a:pt x="0" y="9"/>
                  </a:lnTo>
                </a:path>
              </a:pathLst>
            </a:custGeom>
            <a:noFill/>
            <a:ln w="0">
              <a:solidFill>
                <a:srgbClr val="000000"/>
              </a:solidFill>
              <a:prstDash val="solid"/>
              <a:round/>
              <a:headEnd/>
              <a:tailEnd/>
            </a:ln>
          </p:spPr>
          <p:txBody>
            <a:bodyPr/>
            <a:lstStyle/>
            <a:p>
              <a:endParaRPr lang="en-GB"/>
            </a:p>
          </p:txBody>
        </p:sp>
        <p:sp>
          <p:nvSpPr>
            <p:cNvPr id="1721" name="Freeform 2797"/>
            <p:cNvSpPr>
              <a:spLocks/>
            </p:cNvSpPr>
            <p:nvPr/>
          </p:nvSpPr>
          <p:spPr bwMode="auto">
            <a:xfrm>
              <a:off x="2259" y="3164"/>
              <a:ext cx="5" cy="7"/>
            </a:xfrm>
            <a:custGeom>
              <a:avLst/>
              <a:gdLst/>
              <a:ahLst/>
              <a:cxnLst>
                <a:cxn ang="0">
                  <a:pos x="10" y="0"/>
                </a:cxn>
                <a:cxn ang="0">
                  <a:pos x="5" y="7"/>
                </a:cxn>
                <a:cxn ang="0">
                  <a:pos x="0" y="15"/>
                </a:cxn>
              </a:cxnLst>
              <a:rect l="0" t="0" r="r" b="b"/>
              <a:pathLst>
                <a:path w="10" h="15">
                  <a:moveTo>
                    <a:pt x="10" y="0"/>
                  </a:moveTo>
                  <a:lnTo>
                    <a:pt x="5" y="7"/>
                  </a:lnTo>
                  <a:lnTo>
                    <a:pt x="0" y="15"/>
                  </a:lnTo>
                </a:path>
              </a:pathLst>
            </a:custGeom>
            <a:noFill/>
            <a:ln w="0">
              <a:solidFill>
                <a:srgbClr val="000000"/>
              </a:solidFill>
              <a:prstDash val="solid"/>
              <a:round/>
              <a:headEnd/>
              <a:tailEnd/>
            </a:ln>
          </p:spPr>
          <p:txBody>
            <a:bodyPr/>
            <a:lstStyle/>
            <a:p>
              <a:endParaRPr lang="en-GB"/>
            </a:p>
          </p:txBody>
        </p:sp>
        <p:sp>
          <p:nvSpPr>
            <p:cNvPr id="1722" name="Freeform 2798"/>
            <p:cNvSpPr>
              <a:spLocks/>
            </p:cNvSpPr>
            <p:nvPr/>
          </p:nvSpPr>
          <p:spPr bwMode="auto">
            <a:xfrm>
              <a:off x="2253" y="3173"/>
              <a:ext cx="5" cy="8"/>
            </a:xfrm>
            <a:custGeom>
              <a:avLst/>
              <a:gdLst/>
              <a:ahLst/>
              <a:cxnLst>
                <a:cxn ang="0">
                  <a:pos x="10" y="0"/>
                </a:cxn>
                <a:cxn ang="0">
                  <a:pos x="6" y="6"/>
                </a:cxn>
                <a:cxn ang="0">
                  <a:pos x="0" y="16"/>
                </a:cxn>
              </a:cxnLst>
              <a:rect l="0" t="0" r="r" b="b"/>
              <a:pathLst>
                <a:path w="10" h="16">
                  <a:moveTo>
                    <a:pt x="10" y="0"/>
                  </a:moveTo>
                  <a:lnTo>
                    <a:pt x="6" y="6"/>
                  </a:lnTo>
                  <a:lnTo>
                    <a:pt x="0" y="16"/>
                  </a:lnTo>
                </a:path>
              </a:pathLst>
            </a:custGeom>
            <a:noFill/>
            <a:ln w="0">
              <a:solidFill>
                <a:srgbClr val="000000"/>
              </a:solidFill>
              <a:prstDash val="solid"/>
              <a:round/>
              <a:headEnd/>
              <a:tailEnd/>
            </a:ln>
          </p:spPr>
          <p:txBody>
            <a:bodyPr/>
            <a:lstStyle/>
            <a:p>
              <a:endParaRPr lang="en-GB"/>
            </a:p>
          </p:txBody>
        </p:sp>
        <p:sp>
          <p:nvSpPr>
            <p:cNvPr id="1723" name="Freeform 2799"/>
            <p:cNvSpPr>
              <a:spLocks/>
            </p:cNvSpPr>
            <p:nvPr/>
          </p:nvSpPr>
          <p:spPr bwMode="auto">
            <a:xfrm>
              <a:off x="2250" y="3183"/>
              <a:ext cx="2" cy="7"/>
            </a:xfrm>
            <a:custGeom>
              <a:avLst/>
              <a:gdLst/>
              <a:ahLst/>
              <a:cxnLst>
                <a:cxn ang="0">
                  <a:pos x="6" y="0"/>
                </a:cxn>
                <a:cxn ang="0">
                  <a:pos x="4" y="6"/>
                </a:cxn>
                <a:cxn ang="0">
                  <a:pos x="0" y="14"/>
                </a:cxn>
              </a:cxnLst>
              <a:rect l="0" t="0" r="r" b="b"/>
              <a:pathLst>
                <a:path w="6" h="14">
                  <a:moveTo>
                    <a:pt x="6" y="0"/>
                  </a:moveTo>
                  <a:lnTo>
                    <a:pt x="4" y="6"/>
                  </a:lnTo>
                  <a:lnTo>
                    <a:pt x="0" y="14"/>
                  </a:lnTo>
                </a:path>
              </a:pathLst>
            </a:custGeom>
            <a:noFill/>
            <a:ln w="0">
              <a:solidFill>
                <a:srgbClr val="000000"/>
              </a:solidFill>
              <a:prstDash val="solid"/>
              <a:round/>
              <a:headEnd/>
              <a:tailEnd/>
            </a:ln>
          </p:spPr>
          <p:txBody>
            <a:bodyPr/>
            <a:lstStyle/>
            <a:p>
              <a:endParaRPr lang="en-GB"/>
            </a:p>
          </p:txBody>
        </p:sp>
        <p:sp>
          <p:nvSpPr>
            <p:cNvPr id="1724" name="Line 2800"/>
            <p:cNvSpPr>
              <a:spLocks noChangeShapeType="1"/>
            </p:cNvSpPr>
            <p:nvPr/>
          </p:nvSpPr>
          <p:spPr bwMode="auto">
            <a:xfrm flipH="1">
              <a:off x="2249" y="3190"/>
              <a:ext cx="1" cy="2"/>
            </a:xfrm>
            <a:prstGeom prst="line">
              <a:avLst/>
            </a:prstGeom>
            <a:noFill/>
            <a:ln w="0">
              <a:solidFill>
                <a:srgbClr val="000000"/>
              </a:solidFill>
              <a:round/>
              <a:headEnd/>
              <a:tailEnd/>
            </a:ln>
          </p:spPr>
          <p:txBody>
            <a:bodyPr/>
            <a:lstStyle/>
            <a:p>
              <a:endParaRPr lang="en-GB"/>
            </a:p>
          </p:txBody>
        </p:sp>
        <p:sp>
          <p:nvSpPr>
            <p:cNvPr id="1725" name="Freeform 2801"/>
            <p:cNvSpPr>
              <a:spLocks/>
            </p:cNvSpPr>
            <p:nvPr/>
          </p:nvSpPr>
          <p:spPr bwMode="auto">
            <a:xfrm>
              <a:off x="2244" y="3192"/>
              <a:ext cx="5" cy="8"/>
            </a:xfrm>
            <a:custGeom>
              <a:avLst/>
              <a:gdLst/>
              <a:ahLst/>
              <a:cxnLst>
                <a:cxn ang="0">
                  <a:pos x="8" y="0"/>
                </a:cxn>
                <a:cxn ang="0">
                  <a:pos x="6" y="5"/>
                </a:cxn>
                <a:cxn ang="0">
                  <a:pos x="4" y="9"/>
                </a:cxn>
                <a:cxn ang="0">
                  <a:pos x="0" y="16"/>
                </a:cxn>
              </a:cxnLst>
              <a:rect l="0" t="0" r="r" b="b"/>
              <a:pathLst>
                <a:path w="8" h="16">
                  <a:moveTo>
                    <a:pt x="8" y="0"/>
                  </a:moveTo>
                  <a:lnTo>
                    <a:pt x="6" y="5"/>
                  </a:lnTo>
                  <a:lnTo>
                    <a:pt x="4" y="9"/>
                  </a:lnTo>
                  <a:lnTo>
                    <a:pt x="0" y="16"/>
                  </a:lnTo>
                </a:path>
              </a:pathLst>
            </a:custGeom>
            <a:noFill/>
            <a:ln w="0">
              <a:solidFill>
                <a:srgbClr val="000000"/>
              </a:solidFill>
              <a:prstDash val="solid"/>
              <a:round/>
              <a:headEnd/>
              <a:tailEnd/>
            </a:ln>
          </p:spPr>
          <p:txBody>
            <a:bodyPr/>
            <a:lstStyle/>
            <a:p>
              <a:endParaRPr lang="en-GB"/>
            </a:p>
          </p:txBody>
        </p:sp>
        <p:sp>
          <p:nvSpPr>
            <p:cNvPr id="1726" name="Line 2802"/>
            <p:cNvSpPr>
              <a:spLocks noChangeShapeType="1"/>
            </p:cNvSpPr>
            <p:nvPr/>
          </p:nvSpPr>
          <p:spPr bwMode="auto">
            <a:xfrm flipH="1">
              <a:off x="2243" y="3200"/>
              <a:ext cx="1" cy="2"/>
            </a:xfrm>
            <a:prstGeom prst="line">
              <a:avLst/>
            </a:prstGeom>
            <a:noFill/>
            <a:ln w="0">
              <a:solidFill>
                <a:srgbClr val="000000"/>
              </a:solidFill>
              <a:round/>
              <a:headEnd/>
              <a:tailEnd/>
            </a:ln>
          </p:spPr>
          <p:txBody>
            <a:bodyPr/>
            <a:lstStyle/>
            <a:p>
              <a:endParaRPr lang="en-GB"/>
            </a:p>
          </p:txBody>
        </p:sp>
        <p:sp>
          <p:nvSpPr>
            <p:cNvPr id="1727" name="Line 2803"/>
            <p:cNvSpPr>
              <a:spLocks noChangeShapeType="1"/>
            </p:cNvSpPr>
            <p:nvPr/>
          </p:nvSpPr>
          <p:spPr bwMode="auto">
            <a:xfrm flipH="1">
              <a:off x="2241" y="3202"/>
              <a:ext cx="2" cy="3"/>
            </a:xfrm>
            <a:prstGeom prst="line">
              <a:avLst/>
            </a:prstGeom>
            <a:noFill/>
            <a:ln w="0">
              <a:solidFill>
                <a:srgbClr val="000000"/>
              </a:solidFill>
              <a:round/>
              <a:headEnd/>
              <a:tailEnd/>
            </a:ln>
          </p:spPr>
          <p:txBody>
            <a:bodyPr/>
            <a:lstStyle/>
            <a:p>
              <a:endParaRPr lang="en-GB"/>
            </a:p>
          </p:txBody>
        </p:sp>
        <p:sp>
          <p:nvSpPr>
            <p:cNvPr id="1728" name="Freeform 2804"/>
            <p:cNvSpPr>
              <a:spLocks/>
            </p:cNvSpPr>
            <p:nvPr/>
          </p:nvSpPr>
          <p:spPr bwMode="auto">
            <a:xfrm>
              <a:off x="2238" y="3205"/>
              <a:ext cx="3" cy="5"/>
            </a:xfrm>
            <a:custGeom>
              <a:avLst/>
              <a:gdLst/>
              <a:ahLst/>
              <a:cxnLst>
                <a:cxn ang="0">
                  <a:pos x="6" y="0"/>
                </a:cxn>
                <a:cxn ang="0">
                  <a:pos x="2" y="7"/>
                </a:cxn>
                <a:cxn ang="0">
                  <a:pos x="0" y="9"/>
                </a:cxn>
              </a:cxnLst>
              <a:rect l="0" t="0" r="r" b="b"/>
              <a:pathLst>
                <a:path w="6" h="9">
                  <a:moveTo>
                    <a:pt x="6" y="0"/>
                  </a:moveTo>
                  <a:lnTo>
                    <a:pt x="2" y="7"/>
                  </a:lnTo>
                  <a:lnTo>
                    <a:pt x="0" y="9"/>
                  </a:lnTo>
                </a:path>
              </a:pathLst>
            </a:custGeom>
            <a:noFill/>
            <a:ln w="0">
              <a:solidFill>
                <a:srgbClr val="000000"/>
              </a:solidFill>
              <a:prstDash val="solid"/>
              <a:round/>
              <a:headEnd/>
              <a:tailEnd/>
            </a:ln>
          </p:spPr>
          <p:txBody>
            <a:bodyPr/>
            <a:lstStyle/>
            <a:p>
              <a:endParaRPr lang="en-GB"/>
            </a:p>
          </p:txBody>
        </p:sp>
        <p:sp>
          <p:nvSpPr>
            <p:cNvPr id="1729" name="Line 2805"/>
            <p:cNvSpPr>
              <a:spLocks noChangeShapeType="1"/>
            </p:cNvSpPr>
            <p:nvPr/>
          </p:nvSpPr>
          <p:spPr bwMode="auto">
            <a:xfrm flipH="1">
              <a:off x="2237" y="3210"/>
              <a:ext cx="1" cy="1"/>
            </a:xfrm>
            <a:prstGeom prst="line">
              <a:avLst/>
            </a:prstGeom>
            <a:noFill/>
            <a:ln w="0">
              <a:solidFill>
                <a:srgbClr val="000000"/>
              </a:solidFill>
              <a:round/>
              <a:headEnd/>
              <a:tailEnd/>
            </a:ln>
          </p:spPr>
          <p:txBody>
            <a:bodyPr/>
            <a:lstStyle/>
            <a:p>
              <a:endParaRPr lang="en-GB"/>
            </a:p>
          </p:txBody>
        </p:sp>
        <p:sp>
          <p:nvSpPr>
            <p:cNvPr id="1730" name="Freeform 2806"/>
            <p:cNvSpPr>
              <a:spLocks/>
            </p:cNvSpPr>
            <p:nvPr/>
          </p:nvSpPr>
          <p:spPr bwMode="auto">
            <a:xfrm>
              <a:off x="2232" y="3211"/>
              <a:ext cx="5" cy="6"/>
            </a:xfrm>
            <a:custGeom>
              <a:avLst/>
              <a:gdLst/>
              <a:ahLst/>
              <a:cxnLst>
                <a:cxn ang="0">
                  <a:pos x="8" y="0"/>
                </a:cxn>
                <a:cxn ang="0">
                  <a:pos x="2" y="8"/>
                </a:cxn>
                <a:cxn ang="0">
                  <a:pos x="0" y="12"/>
                </a:cxn>
              </a:cxnLst>
              <a:rect l="0" t="0" r="r" b="b"/>
              <a:pathLst>
                <a:path w="8" h="12">
                  <a:moveTo>
                    <a:pt x="8" y="0"/>
                  </a:moveTo>
                  <a:lnTo>
                    <a:pt x="2" y="8"/>
                  </a:lnTo>
                  <a:lnTo>
                    <a:pt x="0" y="12"/>
                  </a:lnTo>
                </a:path>
              </a:pathLst>
            </a:custGeom>
            <a:noFill/>
            <a:ln w="0">
              <a:solidFill>
                <a:srgbClr val="000000"/>
              </a:solidFill>
              <a:prstDash val="solid"/>
              <a:round/>
              <a:headEnd/>
              <a:tailEnd/>
            </a:ln>
          </p:spPr>
          <p:txBody>
            <a:bodyPr/>
            <a:lstStyle/>
            <a:p>
              <a:endParaRPr lang="en-GB"/>
            </a:p>
          </p:txBody>
        </p:sp>
        <p:sp>
          <p:nvSpPr>
            <p:cNvPr id="1731" name="Line 2807"/>
            <p:cNvSpPr>
              <a:spLocks noChangeShapeType="1"/>
            </p:cNvSpPr>
            <p:nvPr/>
          </p:nvSpPr>
          <p:spPr bwMode="auto">
            <a:xfrm flipH="1">
              <a:off x="2232" y="3217"/>
              <a:ext cx="1" cy="1"/>
            </a:xfrm>
            <a:prstGeom prst="line">
              <a:avLst/>
            </a:prstGeom>
            <a:noFill/>
            <a:ln w="0">
              <a:solidFill>
                <a:srgbClr val="000000"/>
              </a:solidFill>
              <a:round/>
              <a:headEnd/>
              <a:tailEnd/>
            </a:ln>
          </p:spPr>
          <p:txBody>
            <a:bodyPr/>
            <a:lstStyle/>
            <a:p>
              <a:endParaRPr lang="en-GB"/>
            </a:p>
          </p:txBody>
        </p:sp>
        <p:sp>
          <p:nvSpPr>
            <p:cNvPr id="1732" name="Freeform 2808"/>
            <p:cNvSpPr>
              <a:spLocks/>
            </p:cNvSpPr>
            <p:nvPr/>
          </p:nvSpPr>
          <p:spPr bwMode="auto">
            <a:xfrm>
              <a:off x="2701" y="3172"/>
              <a:ext cx="3" cy="3"/>
            </a:xfrm>
            <a:custGeom>
              <a:avLst/>
              <a:gdLst/>
              <a:ahLst/>
              <a:cxnLst>
                <a:cxn ang="0">
                  <a:pos x="8" y="0"/>
                </a:cxn>
                <a:cxn ang="0">
                  <a:pos x="4" y="3"/>
                </a:cxn>
                <a:cxn ang="0">
                  <a:pos x="0" y="5"/>
                </a:cxn>
              </a:cxnLst>
              <a:rect l="0" t="0" r="r" b="b"/>
              <a:pathLst>
                <a:path w="8" h="5">
                  <a:moveTo>
                    <a:pt x="8" y="0"/>
                  </a:moveTo>
                  <a:lnTo>
                    <a:pt x="4" y="3"/>
                  </a:lnTo>
                  <a:lnTo>
                    <a:pt x="0" y="5"/>
                  </a:lnTo>
                </a:path>
              </a:pathLst>
            </a:custGeom>
            <a:noFill/>
            <a:ln w="0">
              <a:solidFill>
                <a:srgbClr val="000000"/>
              </a:solidFill>
              <a:prstDash val="solid"/>
              <a:round/>
              <a:headEnd/>
              <a:tailEnd/>
            </a:ln>
          </p:spPr>
          <p:txBody>
            <a:bodyPr/>
            <a:lstStyle/>
            <a:p>
              <a:endParaRPr lang="en-GB"/>
            </a:p>
          </p:txBody>
        </p:sp>
        <p:sp>
          <p:nvSpPr>
            <p:cNvPr id="1733" name="Freeform 2809"/>
            <p:cNvSpPr>
              <a:spLocks/>
            </p:cNvSpPr>
            <p:nvPr/>
          </p:nvSpPr>
          <p:spPr bwMode="auto">
            <a:xfrm>
              <a:off x="2788" y="3186"/>
              <a:ext cx="5" cy="9"/>
            </a:xfrm>
            <a:custGeom>
              <a:avLst/>
              <a:gdLst/>
              <a:ahLst/>
              <a:cxnLst>
                <a:cxn ang="0">
                  <a:pos x="9" y="0"/>
                </a:cxn>
                <a:cxn ang="0">
                  <a:pos x="7" y="1"/>
                </a:cxn>
                <a:cxn ang="0">
                  <a:pos x="0" y="18"/>
                </a:cxn>
              </a:cxnLst>
              <a:rect l="0" t="0" r="r" b="b"/>
              <a:pathLst>
                <a:path w="9" h="18">
                  <a:moveTo>
                    <a:pt x="9" y="0"/>
                  </a:moveTo>
                  <a:lnTo>
                    <a:pt x="7" y="1"/>
                  </a:lnTo>
                  <a:lnTo>
                    <a:pt x="0" y="18"/>
                  </a:lnTo>
                </a:path>
              </a:pathLst>
            </a:custGeom>
            <a:noFill/>
            <a:ln w="0">
              <a:solidFill>
                <a:srgbClr val="000000"/>
              </a:solidFill>
              <a:prstDash val="solid"/>
              <a:round/>
              <a:headEnd/>
              <a:tailEnd/>
            </a:ln>
          </p:spPr>
          <p:txBody>
            <a:bodyPr/>
            <a:lstStyle/>
            <a:p>
              <a:endParaRPr lang="en-GB"/>
            </a:p>
          </p:txBody>
        </p:sp>
        <p:sp>
          <p:nvSpPr>
            <p:cNvPr id="1734" name="Line 2810"/>
            <p:cNvSpPr>
              <a:spLocks noChangeShapeType="1"/>
            </p:cNvSpPr>
            <p:nvPr/>
          </p:nvSpPr>
          <p:spPr bwMode="auto">
            <a:xfrm flipH="1">
              <a:off x="2772" y="3216"/>
              <a:ext cx="1" cy="2"/>
            </a:xfrm>
            <a:prstGeom prst="line">
              <a:avLst/>
            </a:prstGeom>
            <a:noFill/>
            <a:ln w="0">
              <a:solidFill>
                <a:srgbClr val="000000"/>
              </a:solidFill>
              <a:round/>
              <a:headEnd/>
              <a:tailEnd/>
            </a:ln>
          </p:spPr>
          <p:txBody>
            <a:bodyPr/>
            <a:lstStyle/>
            <a:p>
              <a:endParaRPr lang="en-GB"/>
            </a:p>
          </p:txBody>
        </p:sp>
        <p:sp>
          <p:nvSpPr>
            <p:cNvPr id="1735" name="Freeform 2811"/>
            <p:cNvSpPr>
              <a:spLocks/>
            </p:cNvSpPr>
            <p:nvPr/>
          </p:nvSpPr>
          <p:spPr bwMode="auto">
            <a:xfrm>
              <a:off x="2763" y="3220"/>
              <a:ext cx="7" cy="9"/>
            </a:xfrm>
            <a:custGeom>
              <a:avLst/>
              <a:gdLst/>
              <a:ahLst/>
              <a:cxnLst>
                <a:cxn ang="0">
                  <a:pos x="14" y="0"/>
                </a:cxn>
                <a:cxn ang="0">
                  <a:pos x="0" y="16"/>
                </a:cxn>
                <a:cxn ang="0">
                  <a:pos x="0" y="17"/>
                </a:cxn>
              </a:cxnLst>
              <a:rect l="0" t="0" r="r" b="b"/>
              <a:pathLst>
                <a:path w="14" h="17">
                  <a:moveTo>
                    <a:pt x="14" y="0"/>
                  </a:moveTo>
                  <a:lnTo>
                    <a:pt x="0" y="16"/>
                  </a:lnTo>
                  <a:lnTo>
                    <a:pt x="0" y="17"/>
                  </a:lnTo>
                </a:path>
              </a:pathLst>
            </a:custGeom>
            <a:noFill/>
            <a:ln w="0">
              <a:solidFill>
                <a:srgbClr val="000000"/>
              </a:solidFill>
              <a:prstDash val="solid"/>
              <a:round/>
              <a:headEnd/>
              <a:tailEnd/>
            </a:ln>
          </p:spPr>
          <p:txBody>
            <a:bodyPr/>
            <a:lstStyle/>
            <a:p>
              <a:endParaRPr lang="en-GB"/>
            </a:p>
          </p:txBody>
        </p:sp>
        <p:sp>
          <p:nvSpPr>
            <p:cNvPr id="1736" name="Line 2812"/>
            <p:cNvSpPr>
              <a:spLocks noChangeShapeType="1"/>
            </p:cNvSpPr>
            <p:nvPr/>
          </p:nvSpPr>
          <p:spPr bwMode="auto">
            <a:xfrm flipH="1">
              <a:off x="2758" y="3229"/>
              <a:ext cx="5" cy="6"/>
            </a:xfrm>
            <a:prstGeom prst="line">
              <a:avLst/>
            </a:prstGeom>
            <a:noFill/>
            <a:ln w="0">
              <a:solidFill>
                <a:srgbClr val="000000"/>
              </a:solidFill>
              <a:round/>
              <a:headEnd/>
              <a:tailEnd/>
            </a:ln>
          </p:spPr>
          <p:txBody>
            <a:bodyPr/>
            <a:lstStyle/>
            <a:p>
              <a:endParaRPr lang="en-GB"/>
            </a:p>
          </p:txBody>
        </p:sp>
        <p:sp>
          <p:nvSpPr>
            <p:cNvPr id="1737" name="Line 2813"/>
            <p:cNvSpPr>
              <a:spLocks noChangeShapeType="1"/>
            </p:cNvSpPr>
            <p:nvPr/>
          </p:nvSpPr>
          <p:spPr bwMode="auto">
            <a:xfrm flipH="1">
              <a:off x="2751" y="3235"/>
              <a:ext cx="7" cy="7"/>
            </a:xfrm>
            <a:prstGeom prst="line">
              <a:avLst/>
            </a:prstGeom>
            <a:noFill/>
            <a:ln w="0">
              <a:solidFill>
                <a:srgbClr val="000000"/>
              </a:solidFill>
              <a:round/>
              <a:headEnd/>
              <a:tailEnd/>
            </a:ln>
          </p:spPr>
          <p:txBody>
            <a:bodyPr/>
            <a:lstStyle/>
            <a:p>
              <a:endParaRPr lang="en-GB"/>
            </a:p>
          </p:txBody>
        </p:sp>
        <p:sp>
          <p:nvSpPr>
            <p:cNvPr id="1738" name="Line 2814"/>
            <p:cNvSpPr>
              <a:spLocks noChangeShapeType="1"/>
            </p:cNvSpPr>
            <p:nvPr/>
          </p:nvSpPr>
          <p:spPr bwMode="auto">
            <a:xfrm flipH="1">
              <a:off x="2742" y="3242"/>
              <a:ext cx="9" cy="9"/>
            </a:xfrm>
            <a:prstGeom prst="line">
              <a:avLst/>
            </a:prstGeom>
            <a:noFill/>
            <a:ln w="0">
              <a:solidFill>
                <a:srgbClr val="000000"/>
              </a:solidFill>
              <a:round/>
              <a:headEnd/>
              <a:tailEnd/>
            </a:ln>
          </p:spPr>
          <p:txBody>
            <a:bodyPr/>
            <a:lstStyle/>
            <a:p>
              <a:endParaRPr lang="en-GB"/>
            </a:p>
          </p:txBody>
        </p:sp>
        <p:sp>
          <p:nvSpPr>
            <p:cNvPr id="1739" name="Line 2815"/>
            <p:cNvSpPr>
              <a:spLocks noChangeShapeType="1"/>
            </p:cNvSpPr>
            <p:nvPr/>
          </p:nvSpPr>
          <p:spPr bwMode="auto">
            <a:xfrm>
              <a:off x="3566" y="3118"/>
              <a:ext cx="1" cy="1"/>
            </a:xfrm>
            <a:prstGeom prst="line">
              <a:avLst/>
            </a:prstGeom>
            <a:noFill/>
            <a:ln w="0">
              <a:solidFill>
                <a:srgbClr val="000000"/>
              </a:solidFill>
              <a:round/>
              <a:headEnd/>
              <a:tailEnd/>
            </a:ln>
          </p:spPr>
          <p:txBody>
            <a:bodyPr/>
            <a:lstStyle/>
            <a:p>
              <a:endParaRPr lang="en-GB"/>
            </a:p>
          </p:txBody>
        </p:sp>
        <p:sp>
          <p:nvSpPr>
            <p:cNvPr id="1740" name="Line 2816"/>
            <p:cNvSpPr>
              <a:spLocks noChangeShapeType="1"/>
            </p:cNvSpPr>
            <p:nvPr/>
          </p:nvSpPr>
          <p:spPr bwMode="auto">
            <a:xfrm>
              <a:off x="3575" y="3155"/>
              <a:ext cx="1" cy="4"/>
            </a:xfrm>
            <a:prstGeom prst="line">
              <a:avLst/>
            </a:prstGeom>
            <a:noFill/>
            <a:ln w="0">
              <a:solidFill>
                <a:srgbClr val="000000"/>
              </a:solidFill>
              <a:round/>
              <a:headEnd/>
              <a:tailEnd/>
            </a:ln>
          </p:spPr>
          <p:txBody>
            <a:bodyPr/>
            <a:lstStyle/>
            <a:p>
              <a:endParaRPr lang="en-GB"/>
            </a:p>
          </p:txBody>
        </p:sp>
      </p:grpSp>
      <p:grpSp>
        <p:nvGrpSpPr>
          <p:cNvPr id="3" name="Group 3018"/>
          <p:cNvGrpSpPr>
            <a:grpSpLocks/>
          </p:cNvGrpSpPr>
          <p:nvPr>
            <p:custDataLst>
              <p:tags r:id="rId213"/>
            </p:custDataLst>
          </p:nvPr>
        </p:nvGrpSpPr>
        <p:grpSpPr bwMode="auto">
          <a:xfrm>
            <a:off x="3686371" y="2310170"/>
            <a:ext cx="4875773" cy="604387"/>
            <a:chOff x="1996" y="3031"/>
            <a:chExt cx="2517" cy="312"/>
          </a:xfrm>
        </p:grpSpPr>
        <p:sp>
          <p:nvSpPr>
            <p:cNvPr id="1341" name="Freeform 2818"/>
            <p:cNvSpPr>
              <a:spLocks/>
            </p:cNvSpPr>
            <p:nvPr/>
          </p:nvSpPr>
          <p:spPr bwMode="auto">
            <a:xfrm>
              <a:off x="3481" y="3132"/>
              <a:ext cx="94" cy="23"/>
            </a:xfrm>
            <a:custGeom>
              <a:avLst/>
              <a:gdLst/>
              <a:ahLst/>
              <a:cxnLst>
                <a:cxn ang="0">
                  <a:pos x="0" y="0"/>
                </a:cxn>
                <a:cxn ang="0">
                  <a:pos x="8" y="0"/>
                </a:cxn>
                <a:cxn ang="0">
                  <a:pos x="21" y="3"/>
                </a:cxn>
                <a:cxn ang="0">
                  <a:pos x="34" y="8"/>
                </a:cxn>
                <a:cxn ang="0">
                  <a:pos x="42" y="9"/>
                </a:cxn>
                <a:cxn ang="0">
                  <a:pos x="54" y="11"/>
                </a:cxn>
                <a:cxn ang="0">
                  <a:pos x="55" y="12"/>
                </a:cxn>
                <a:cxn ang="0">
                  <a:pos x="65" y="14"/>
                </a:cxn>
                <a:cxn ang="0">
                  <a:pos x="68" y="15"/>
                </a:cxn>
                <a:cxn ang="0">
                  <a:pos x="76" y="17"/>
                </a:cxn>
                <a:cxn ang="0">
                  <a:pos x="87" y="22"/>
                </a:cxn>
                <a:cxn ang="0">
                  <a:pos x="100" y="25"/>
                </a:cxn>
                <a:cxn ang="0">
                  <a:pos x="112" y="28"/>
                </a:cxn>
                <a:cxn ang="0">
                  <a:pos x="125" y="28"/>
                </a:cxn>
                <a:cxn ang="0">
                  <a:pos x="144" y="34"/>
                </a:cxn>
                <a:cxn ang="0">
                  <a:pos x="165" y="41"/>
                </a:cxn>
                <a:cxn ang="0">
                  <a:pos x="188" y="47"/>
                </a:cxn>
              </a:cxnLst>
              <a:rect l="0" t="0" r="r" b="b"/>
              <a:pathLst>
                <a:path w="188" h="47">
                  <a:moveTo>
                    <a:pt x="0" y="0"/>
                  </a:moveTo>
                  <a:lnTo>
                    <a:pt x="8" y="0"/>
                  </a:lnTo>
                  <a:lnTo>
                    <a:pt x="21" y="3"/>
                  </a:lnTo>
                  <a:lnTo>
                    <a:pt x="34" y="8"/>
                  </a:lnTo>
                  <a:lnTo>
                    <a:pt x="42" y="9"/>
                  </a:lnTo>
                  <a:lnTo>
                    <a:pt x="54" y="11"/>
                  </a:lnTo>
                  <a:lnTo>
                    <a:pt x="55" y="12"/>
                  </a:lnTo>
                  <a:lnTo>
                    <a:pt x="65" y="14"/>
                  </a:lnTo>
                  <a:lnTo>
                    <a:pt x="68" y="15"/>
                  </a:lnTo>
                  <a:lnTo>
                    <a:pt x="76" y="17"/>
                  </a:lnTo>
                  <a:lnTo>
                    <a:pt x="87" y="22"/>
                  </a:lnTo>
                  <a:lnTo>
                    <a:pt x="100" y="25"/>
                  </a:lnTo>
                  <a:lnTo>
                    <a:pt x="112" y="28"/>
                  </a:lnTo>
                  <a:lnTo>
                    <a:pt x="125" y="28"/>
                  </a:lnTo>
                  <a:lnTo>
                    <a:pt x="144" y="34"/>
                  </a:lnTo>
                  <a:lnTo>
                    <a:pt x="165" y="41"/>
                  </a:lnTo>
                  <a:lnTo>
                    <a:pt x="188" y="47"/>
                  </a:lnTo>
                </a:path>
              </a:pathLst>
            </a:custGeom>
            <a:noFill/>
            <a:ln w="0">
              <a:solidFill>
                <a:srgbClr val="000000"/>
              </a:solidFill>
              <a:prstDash val="solid"/>
              <a:round/>
              <a:headEnd/>
              <a:tailEnd/>
            </a:ln>
          </p:spPr>
          <p:txBody>
            <a:bodyPr/>
            <a:lstStyle/>
            <a:p>
              <a:endParaRPr lang="en-GB"/>
            </a:p>
          </p:txBody>
        </p:sp>
        <p:sp>
          <p:nvSpPr>
            <p:cNvPr id="1342" name="Line 2819"/>
            <p:cNvSpPr>
              <a:spLocks noChangeShapeType="1"/>
            </p:cNvSpPr>
            <p:nvPr/>
          </p:nvSpPr>
          <p:spPr bwMode="auto">
            <a:xfrm flipH="1">
              <a:off x="3491" y="3112"/>
              <a:ext cx="1" cy="1"/>
            </a:xfrm>
            <a:prstGeom prst="line">
              <a:avLst/>
            </a:prstGeom>
            <a:noFill/>
            <a:ln w="0">
              <a:solidFill>
                <a:srgbClr val="000000"/>
              </a:solidFill>
              <a:round/>
              <a:headEnd/>
              <a:tailEnd/>
            </a:ln>
          </p:spPr>
          <p:txBody>
            <a:bodyPr/>
            <a:lstStyle/>
            <a:p>
              <a:endParaRPr lang="en-GB"/>
            </a:p>
          </p:txBody>
        </p:sp>
        <p:sp>
          <p:nvSpPr>
            <p:cNvPr id="1343" name="Freeform 2820"/>
            <p:cNvSpPr>
              <a:spLocks/>
            </p:cNvSpPr>
            <p:nvPr/>
          </p:nvSpPr>
          <p:spPr bwMode="auto">
            <a:xfrm>
              <a:off x="3469" y="3132"/>
              <a:ext cx="12" cy="28"/>
            </a:xfrm>
            <a:custGeom>
              <a:avLst/>
              <a:gdLst/>
              <a:ahLst/>
              <a:cxnLst>
                <a:cxn ang="0">
                  <a:pos x="24" y="0"/>
                </a:cxn>
                <a:cxn ang="0">
                  <a:pos x="12" y="27"/>
                </a:cxn>
                <a:cxn ang="0">
                  <a:pos x="0" y="58"/>
                </a:cxn>
              </a:cxnLst>
              <a:rect l="0" t="0" r="r" b="b"/>
              <a:pathLst>
                <a:path w="24" h="58">
                  <a:moveTo>
                    <a:pt x="24" y="0"/>
                  </a:moveTo>
                  <a:lnTo>
                    <a:pt x="12" y="27"/>
                  </a:lnTo>
                  <a:lnTo>
                    <a:pt x="0" y="58"/>
                  </a:lnTo>
                </a:path>
              </a:pathLst>
            </a:custGeom>
            <a:noFill/>
            <a:ln w="0">
              <a:solidFill>
                <a:srgbClr val="000000"/>
              </a:solidFill>
              <a:prstDash val="solid"/>
              <a:round/>
              <a:headEnd/>
              <a:tailEnd/>
            </a:ln>
          </p:spPr>
          <p:txBody>
            <a:bodyPr/>
            <a:lstStyle/>
            <a:p>
              <a:endParaRPr lang="en-GB"/>
            </a:p>
          </p:txBody>
        </p:sp>
        <p:sp>
          <p:nvSpPr>
            <p:cNvPr id="1344" name="Line 2821"/>
            <p:cNvSpPr>
              <a:spLocks noChangeShapeType="1"/>
            </p:cNvSpPr>
            <p:nvPr/>
          </p:nvSpPr>
          <p:spPr bwMode="auto">
            <a:xfrm>
              <a:off x="3589" y="3119"/>
              <a:ext cx="1" cy="1"/>
            </a:xfrm>
            <a:prstGeom prst="line">
              <a:avLst/>
            </a:prstGeom>
            <a:noFill/>
            <a:ln w="0">
              <a:solidFill>
                <a:srgbClr val="000000"/>
              </a:solidFill>
              <a:round/>
              <a:headEnd/>
              <a:tailEnd/>
            </a:ln>
          </p:spPr>
          <p:txBody>
            <a:bodyPr/>
            <a:lstStyle/>
            <a:p>
              <a:endParaRPr lang="en-GB"/>
            </a:p>
          </p:txBody>
        </p:sp>
        <p:sp>
          <p:nvSpPr>
            <p:cNvPr id="1345" name="Line 2822"/>
            <p:cNvSpPr>
              <a:spLocks noChangeShapeType="1"/>
            </p:cNvSpPr>
            <p:nvPr/>
          </p:nvSpPr>
          <p:spPr bwMode="auto">
            <a:xfrm flipH="1">
              <a:off x="3587" y="3128"/>
              <a:ext cx="1" cy="7"/>
            </a:xfrm>
            <a:prstGeom prst="line">
              <a:avLst/>
            </a:prstGeom>
            <a:noFill/>
            <a:ln w="0">
              <a:solidFill>
                <a:srgbClr val="000000"/>
              </a:solidFill>
              <a:round/>
              <a:headEnd/>
              <a:tailEnd/>
            </a:ln>
          </p:spPr>
          <p:txBody>
            <a:bodyPr/>
            <a:lstStyle/>
            <a:p>
              <a:endParaRPr lang="en-GB"/>
            </a:p>
          </p:txBody>
        </p:sp>
        <p:sp>
          <p:nvSpPr>
            <p:cNvPr id="1346" name="Line 2823"/>
            <p:cNvSpPr>
              <a:spLocks noChangeShapeType="1"/>
            </p:cNvSpPr>
            <p:nvPr/>
          </p:nvSpPr>
          <p:spPr bwMode="auto">
            <a:xfrm flipH="1">
              <a:off x="3584" y="3139"/>
              <a:ext cx="2" cy="5"/>
            </a:xfrm>
            <a:prstGeom prst="line">
              <a:avLst/>
            </a:prstGeom>
            <a:noFill/>
            <a:ln w="0">
              <a:solidFill>
                <a:srgbClr val="000000"/>
              </a:solidFill>
              <a:round/>
              <a:headEnd/>
              <a:tailEnd/>
            </a:ln>
          </p:spPr>
          <p:txBody>
            <a:bodyPr/>
            <a:lstStyle/>
            <a:p>
              <a:endParaRPr lang="en-GB"/>
            </a:p>
          </p:txBody>
        </p:sp>
        <p:sp>
          <p:nvSpPr>
            <p:cNvPr id="1347" name="Freeform 2824"/>
            <p:cNvSpPr>
              <a:spLocks/>
            </p:cNvSpPr>
            <p:nvPr/>
          </p:nvSpPr>
          <p:spPr bwMode="auto">
            <a:xfrm>
              <a:off x="3714" y="3141"/>
              <a:ext cx="1" cy="3"/>
            </a:xfrm>
            <a:custGeom>
              <a:avLst/>
              <a:gdLst/>
              <a:ahLst/>
              <a:cxnLst>
                <a:cxn ang="0">
                  <a:pos x="0" y="0"/>
                </a:cxn>
                <a:cxn ang="0">
                  <a:pos x="2" y="5"/>
                </a:cxn>
                <a:cxn ang="0">
                  <a:pos x="2" y="5"/>
                </a:cxn>
              </a:cxnLst>
              <a:rect l="0" t="0" r="r" b="b"/>
              <a:pathLst>
                <a:path w="2" h="5">
                  <a:moveTo>
                    <a:pt x="0" y="0"/>
                  </a:moveTo>
                  <a:lnTo>
                    <a:pt x="2" y="5"/>
                  </a:lnTo>
                  <a:lnTo>
                    <a:pt x="2" y="5"/>
                  </a:lnTo>
                </a:path>
              </a:pathLst>
            </a:custGeom>
            <a:noFill/>
            <a:ln w="0">
              <a:solidFill>
                <a:srgbClr val="000000"/>
              </a:solidFill>
              <a:prstDash val="solid"/>
              <a:round/>
              <a:headEnd/>
              <a:tailEnd/>
            </a:ln>
          </p:spPr>
          <p:txBody>
            <a:bodyPr/>
            <a:lstStyle/>
            <a:p>
              <a:endParaRPr lang="en-GB"/>
            </a:p>
          </p:txBody>
        </p:sp>
        <p:sp>
          <p:nvSpPr>
            <p:cNvPr id="1348" name="Freeform 2825"/>
            <p:cNvSpPr>
              <a:spLocks/>
            </p:cNvSpPr>
            <p:nvPr/>
          </p:nvSpPr>
          <p:spPr bwMode="auto">
            <a:xfrm>
              <a:off x="3721" y="3167"/>
              <a:ext cx="19" cy="18"/>
            </a:xfrm>
            <a:custGeom>
              <a:avLst/>
              <a:gdLst/>
              <a:ahLst/>
              <a:cxnLst>
                <a:cxn ang="0">
                  <a:pos x="0" y="0"/>
                </a:cxn>
                <a:cxn ang="0">
                  <a:pos x="3" y="9"/>
                </a:cxn>
                <a:cxn ang="0">
                  <a:pos x="19" y="25"/>
                </a:cxn>
                <a:cxn ang="0">
                  <a:pos x="38" y="35"/>
                </a:cxn>
              </a:cxnLst>
              <a:rect l="0" t="0" r="r" b="b"/>
              <a:pathLst>
                <a:path w="38" h="35">
                  <a:moveTo>
                    <a:pt x="0" y="0"/>
                  </a:moveTo>
                  <a:lnTo>
                    <a:pt x="3" y="9"/>
                  </a:lnTo>
                  <a:lnTo>
                    <a:pt x="19" y="25"/>
                  </a:lnTo>
                  <a:lnTo>
                    <a:pt x="38" y="35"/>
                  </a:lnTo>
                </a:path>
              </a:pathLst>
            </a:custGeom>
            <a:noFill/>
            <a:ln w="0">
              <a:solidFill>
                <a:srgbClr val="000000"/>
              </a:solidFill>
              <a:prstDash val="solid"/>
              <a:round/>
              <a:headEnd/>
              <a:tailEnd/>
            </a:ln>
          </p:spPr>
          <p:txBody>
            <a:bodyPr/>
            <a:lstStyle/>
            <a:p>
              <a:endParaRPr lang="en-GB"/>
            </a:p>
          </p:txBody>
        </p:sp>
        <p:sp>
          <p:nvSpPr>
            <p:cNvPr id="1349" name="Freeform 2826"/>
            <p:cNvSpPr>
              <a:spLocks/>
            </p:cNvSpPr>
            <p:nvPr/>
          </p:nvSpPr>
          <p:spPr bwMode="auto">
            <a:xfrm>
              <a:off x="4071" y="3062"/>
              <a:ext cx="13" cy="1"/>
            </a:xfrm>
            <a:custGeom>
              <a:avLst/>
              <a:gdLst/>
              <a:ahLst/>
              <a:cxnLst>
                <a:cxn ang="0">
                  <a:pos x="24" y="1"/>
                </a:cxn>
                <a:cxn ang="0">
                  <a:pos x="20" y="0"/>
                </a:cxn>
                <a:cxn ang="0">
                  <a:pos x="11" y="0"/>
                </a:cxn>
                <a:cxn ang="0">
                  <a:pos x="0" y="3"/>
                </a:cxn>
              </a:cxnLst>
              <a:rect l="0" t="0" r="r" b="b"/>
              <a:pathLst>
                <a:path w="24" h="3">
                  <a:moveTo>
                    <a:pt x="24" y="1"/>
                  </a:moveTo>
                  <a:lnTo>
                    <a:pt x="20" y="0"/>
                  </a:lnTo>
                  <a:lnTo>
                    <a:pt x="11" y="0"/>
                  </a:lnTo>
                  <a:lnTo>
                    <a:pt x="0" y="3"/>
                  </a:lnTo>
                </a:path>
              </a:pathLst>
            </a:custGeom>
            <a:noFill/>
            <a:ln w="0">
              <a:solidFill>
                <a:srgbClr val="000000"/>
              </a:solidFill>
              <a:prstDash val="solid"/>
              <a:round/>
              <a:headEnd/>
              <a:tailEnd/>
            </a:ln>
          </p:spPr>
          <p:txBody>
            <a:bodyPr/>
            <a:lstStyle/>
            <a:p>
              <a:endParaRPr lang="en-GB"/>
            </a:p>
          </p:txBody>
        </p:sp>
        <p:sp>
          <p:nvSpPr>
            <p:cNvPr id="1350" name="Line 2827"/>
            <p:cNvSpPr>
              <a:spLocks noChangeShapeType="1"/>
            </p:cNvSpPr>
            <p:nvPr/>
          </p:nvSpPr>
          <p:spPr bwMode="auto">
            <a:xfrm>
              <a:off x="4084" y="3062"/>
              <a:ext cx="1" cy="1"/>
            </a:xfrm>
            <a:prstGeom prst="line">
              <a:avLst/>
            </a:prstGeom>
            <a:noFill/>
            <a:ln w="0">
              <a:solidFill>
                <a:srgbClr val="000000"/>
              </a:solidFill>
              <a:round/>
              <a:headEnd/>
              <a:tailEnd/>
            </a:ln>
          </p:spPr>
          <p:txBody>
            <a:bodyPr/>
            <a:lstStyle/>
            <a:p>
              <a:endParaRPr lang="en-GB"/>
            </a:p>
          </p:txBody>
        </p:sp>
        <p:sp>
          <p:nvSpPr>
            <p:cNvPr id="1351" name="Line 2828"/>
            <p:cNvSpPr>
              <a:spLocks noChangeShapeType="1"/>
            </p:cNvSpPr>
            <p:nvPr/>
          </p:nvSpPr>
          <p:spPr bwMode="auto">
            <a:xfrm>
              <a:off x="4084" y="3062"/>
              <a:ext cx="1" cy="2"/>
            </a:xfrm>
            <a:prstGeom prst="line">
              <a:avLst/>
            </a:prstGeom>
            <a:noFill/>
            <a:ln w="0">
              <a:solidFill>
                <a:srgbClr val="000000"/>
              </a:solidFill>
              <a:round/>
              <a:headEnd/>
              <a:tailEnd/>
            </a:ln>
          </p:spPr>
          <p:txBody>
            <a:bodyPr/>
            <a:lstStyle/>
            <a:p>
              <a:endParaRPr lang="en-GB"/>
            </a:p>
          </p:txBody>
        </p:sp>
        <p:sp>
          <p:nvSpPr>
            <p:cNvPr id="1352" name="Freeform 2829"/>
            <p:cNvSpPr>
              <a:spLocks/>
            </p:cNvSpPr>
            <p:nvPr/>
          </p:nvSpPr>
          <p:spPr bwMode="auto">
            <a:xfrm>
              <a:off x="4079" y="3080"/>
              <a:ext cx="13" cy="17"/>
            </a:xfrm>
            <a:custGeom>
              <a:avLst/>
              <a:gdLst/>
              <a:ahLst/>
              <a:cxnLst>
                <a:cxn ang="0">
                  <a:pos x="0" y="0"/>
                </a:cxn>
                <a:cxn ang="0">
                  <a:pos x="2" y="5"/>
                </a:cxn>
                <a:cxn ang="0">
                  <a:pos x="13" y="21"/>
                </a:cxn>
                <a:cxn ang="0">
                  <a:pos x="27" y="35"/>
                </a:cxn>
              </a:cxnLst>
              <a:rect l="0" t="0" r="r" b="b"/>
              <a:pathLst>
                <a:path w="27" h="35">
                  <a:moveTo>
                    <a:pt x="0" y="0"/>
                  </a:moveTo>
                  <a:lnTo>
                    <a:pt x="2" y="5"/>
                  </a:lnTo>
                  <a:lnTo>
                    <a:pt x="13" y="21"/>
                  </a:lnTo>
                  <a:lnTo>
                    <a:pt x="27" y="35"/>
                  </a:lnTo>
                </a:path>
              </a:pathLst>
            </a:custGeom>
            <a:noFill/>
            <a:ln w="0">
              <a:solidFill>
                <a:srgbClr val="000000"/>
              </a:solidFill>
              <a:prstDash val="solid"/>
              <a:round/>
              <a:headEnd/>
              <a:tailEnd/>
            </a:ln>
          </p:spPr>
          <p:txBody>
            <a:bodyPr/>
            <a:lstStyle/>
            <a:p>
              <a:endParaRPr lang="en-GB"/>
            </a:p>
          </p:txBody>
        </p:sp>
        <p:sp>
          <p:nvSpPr>
            <p:cNvPr id="1353" name="Line 2830"/>
            <p:cNvSpPr>
              <a:spLocks noChangeShapeType="1"/>
            </p:cNvSpPr>
            <p:nvPr/>
          </p:nvSpPr>
          <p:spPr bwMode="auto">
            <a:xfrm flipV="1">
              <a:off x="3981" y="3103"/>
              <a:ext cx="4" cy="8"/>
            </a:xfrm>
            <a:prstGeom prst="line">
              <a:avLst/>
            </a:prstGeom>
            <a:noFill/>
            <a:ln w="0">
              <a:solidFill>
                <a:srgbClr val="000000"/>
              </a:solidFill>
              <a:round/>
              <a:headEnd/>
              <a:tailEnd/>
            </a:ln>
          </p:spPr>
          <p:txBody>
            <a:bodyPr/>
            <a:lstStyle/>
            <a:p>
              <a:endParaRPr lang="en-GB"/>
            </a:p>
          </p:txBody>
        </p:sp>
        <p:sp>
          <p:nvSpPr>
            <p:cNvPr id="1354" name="Line 2831"/>
            <p:cNvSpPr>
              <a:spLocks noChangeShapeType="1"/>
            </p:cNvSpPr>
            <p:nvPr/>
          </p:nvSpPr>
          <p:spPr bwMode="auto">
            <a:xfrm>
              <a:off x="4079" y="3095"/>
              <a:ext cx="1" cy="2"/>
            </a:xfrm>
            <a:prstGeom prst="line">
              <a:avLst/>
            </a:prstGeom>
            <a:noFill/>
            <a:ln w="0">
              <a:solidFill>
                <a:srgbClr val="000000"/>
              </a:solidFill>
              <a:round/>
              <a:headEnd/>
              <a:tailEnd/>
            </a:ln>
          </p:spPr>
          <p:txBody>
            <a:bodyPr/>
            <a:lstStyle/>
            <a:p>
              <a:endParaRPr lang="en-GB"/>
            </a:p>
          </p:txBody>
        </p:sp>
        <p:sp>
          <p:nvSpPr>
            <p:cNvPr id="1355" name="Line 2832"/>
            <p:cNvSpPr>
              <a:spLocks noChangeShapeType="1"/>
            </p:cNvSpPr>
            <p:nvPr/>
          </p:nvSpPr>
          <p:spPr bwMode="auto">
            <a:xfrm>
              <a:off x="4091" y="3123"/>
              <a:ext cx="4" cy="10"/>
            </a:xfrm>
            <a:prstGeom prst="line">
              <a:avLst/>
            </a:prstGeom>
            <a:noFill/>
            <a:ln w="0">
              <a:solidFill>
                <a:srgbClr val="000000"/>
              </a:solidFill>
              <a:round/>
              <a:headEnd/>
              <a:tailEnd/>
            </a:ln>
          </p:spPr>
          <p:txBody>
            <a:bodyPr/>
            <a:lstStyle/>
            <a:p>
              <a:endParaRPr lang="en-GB"/>
            </a:p>
          </p:txBody>
        </p:sp>
        <p:sp>
          <p:nvSpPr>
            <p:cNvPr id="1356" name="Freeform 2833"/>
            <p:cNvSpPr>
              <a:spLocks/>
            </p:cNvSpPr>
            <p:nvPr/>
          </p:nvSpPr>
          <p:spPr bwMode="auto">
            <a:xfrm>
              <a:off x="4109" y="3125"/>
              <a:ext cx="36" cy="6"/>
            </a:xfrm>
            <a:custGeom>
              <a:avLst/>
              <a:gdLst/>
              <a:ahLst/>
              <a:cxnLst>
                <a:cxn ang="0">
                  <a:pos x="74" y="11"/>
                </a:cxn>
                <a:cxn ang="0">
                  <a:pos x="65" y="12"/>
                </a:cxn>
                <a:cxn ang="0">
                  <a:pos x="52" y="8"/>
                </a:cxn>
                <a:cxn ang="0">
                  <a:pos x="39" y="7"/>
                </a:cxn>
                <a:cxn ang="0">
                  <a:pos x="24" y="4"/>
                </a:cxn>
                <a:cxn ang="0">
                  <a:pos x="10" y="4"/>
                </a:cxn>
                <a:cxn ang="0">
                  <a:pos x="0" y="0"/>
                </a:cxn>
              </a:cxnLst>
              <a:rect l="0" t="0" r="r" b="b"/>
              <a:pathLst>
                <a:path w="74" h="12">
                  <a:moveTo>
                    <a:pt x="74" y="11"/>
                  </a:moveTo>
                  <a:lnTo>
                    <a:pt x="65" y="12"/>
                  </a:lnTo>
                  <a:lnTo>
                    <a:pt x="52" y="8"/>
                  </a:lnTo>
                  <a:lnTo>
                    <a:pt x="39" y="7"/>
                  </a:lnTo>
                  <a:lnTo>
                    <a:pt x="24" y="4"/>
                  </a:lnTo>
                  <a:lnTo>
                    <a:pt x="10" y="4"/>
                  </a:lnTo>
                  <a:lnTo>
                    <a:pt x="0" y="0"/>
                  </a:lnTo>
                </a:path>
              </a:pathLst>
            </a:custGeom>
            <a:noFill/>
            <a:ln w="0">
              <a:solidFill>
                <a:srgbClr val="000000"/>
              </a:solidFill>
              <a:prstDash val="solid"/>
              <a:round/>
              <a:headEnd/>
              <a:tailEnd/>
            </a:ln>
          </p:spPr>
          <p:txBody>
            <a:bodyPr/>
            <a:lstStyle/>
            <a:p>
              <a:endParaRPr lang="en-GB"/>
            </a:p>
          </p:txBody>
        </p:sp>
        <p:sp>
          <p:nvSpPr>
            <p:cNvPr id="1357" name="Line 2834"/>
            <p:cNvSpPr>
              <a:spLocks noChangeShapeType="1"/>
            </p:cNvSpPr>
            <p:nvPr/>
          </p:nvSpPr>
          <p:spPr bwMode="auto">
            <a:xfrm>
              <a:off x="4156" y="3101"/>
              <a:ext cx="1" cy="1"/>
            </a:xfrm>
            <a:prstGeom prst="line">
              <a:avLst/>
            </a:prstGeom>
            <a:noFill/>
            <a:ln w="0">
              <a:solidFill>
                <a:srgbClr val="000000"/>
              </a:solidFill>
              <a:round/>
              <a:headEnd/>
              <a:tailEnd/>
            </a:ln>
          </p:spPr>
          <p:txBody>
            <a:bodyPr/>
            <a:lstStyle/>
            <a:p>
              <a:endParaRPr lang="en-GB"/>
            </a:p>
          </p:txBody>
        </p:sp>
        <p:sp>
          <p:nvSpPr>
            <p:cNvPr id="1358" name="Line 2835"/>
            <p:cNvSpPr>
              <a:spLocks noChangeShapeType="1"/>
            </p:cNvSpPr>
            <p:nvPr/>
          </p:nvSpPr>
          <p:spPr bwMode="auto">
            <a:xfrm flipH="1">
              <a:off x="4140" y="3130"/>
              <a:ext cx="5" cy="12"/>
            </a:xfrm>
            <a:prstGeom prst="line">
              <a:avLst/>
            </a:prstGeom>
            <a:noFill/>
            <a:ln w="0">
              <a:solidFill>
                <a:srgbClr val="000000"/>
              </a:solidFill>
              <a:round/>
              <a:headEnd/>
              <a:tailEnd/>
            </a:ln>
          </p:spPr>
          <p:txBody>
            <a:bodyPr/>
            <a:lstStyle/>
            <a:p>
              <a:endParaRPr lang="en-GB"/>
            </a:p>
          </p:txBody>
        </p:sp>
        <p:sp>
          <p:nvSpPr>
            <p:cNvPr id="1359" name="Freeform 2836"/>
            <p:cNvSpPr>
              <a:spLocks/>
            </p:cNvSpPr>
            <p:nvPr/>
          </p:nvSpPr>
          <p:spPr bwMode="auto">
            <a:xfrm>
              <a:off x="4091" y="3123"/>
              <a:ext cx="18" cy="2"/>
            </a:xfrm>
            <a:custGeom>
              <a:avLst/>
              <a:gdLst/>
              <a:ahLst/>
              <a:cxnLst>
                <a:cxn ang="0">
                  <a:pos x="35" y="3"/>
                </a:cxn>
                <a:cxn ang="0">
                  <a:pos x="24" y="2"/>
                </a:cxn>
                <a:cxn ang="0">
                  <a:pos x="13" y="1"/>
                </a:cxn>
                <a:cxn ang="0">
                  <a:pos x="0" y="0"/>
                </a:cxn>
              </a:cxnLst>
              <a:rect l="0" t="0" r="r" b="b"/>
              <a:pathLst>
                <a:path w="35" h="3">
                  <a:moveTo>
                    <a:pt x="35" y="3"/>
                  </a:moveTo>
                  <a:lnTo>
                    <a:pt x="24" y="2"/>
                  </a:lnTo>
                  <a:lnTo>
                    <a:pt x="13" y="1"/>
                  </a:lnTo>
                  <a:lnTo>
                    <a:pt x="0" y="0"/>
                  </a:lnTo>
                </a:path>
              </a:pathLst>
            </a:custGeom>
            <a:noFill/>
            <a:ln w="0">
              <a:solidFill>
                <a:srgbClr val="000000"/>
              </a:solidFill>
              <a:prstDash val="solid"/>
              <a:round/>
              <a:headEnd/>
              <a:tailEnd/>
            </a:ln>
          </p:spPr>
          <p:txBody>
            <a:bodyPr/>
            <a:lstStyle/>
            <a:p>
              <a:endParaRPr lang="en-GB"/>
            </a:p>
          </p:txBody>
        </p:sp>
        <p:sp>
          <p:nvSpPr>
            <p:cNvPr id="1360" name="Line 2837"/>
            <p:cNvSpPr>
              <a:spLocks noChangeShapeType="1"/>
            </p:cNvSpPr>
            <p:nvPr/>
          </p:nvSpPr>
          <p:spPr bwMode="auto">
            <a:xfrm flipH="1">
              <a:off x="4117" y="3100"/>
              <a:ext cx="1" cy="1"/>
            </a:xfrm>
            <a:prstGeom prst="line">
              <a:avLst/>
            </a:prstGeom>
            <a:noFill/>
            <a:ln w="0">
              <a:solidFill>
                <a:srgbClr val="000000"/>
              </a:solidFill>
              <a:round/>
              <a:headEnd/>
              <a:tailEnd/>
            </a:ln>
          </p:spPr>
          <p:txBody>
            <a:bodyPr/>
            <a:lstStyle/>
            <a:p>
              <a:endParaRPr lang="en-GB"/>
            </a:p>
          </p:txBody>
        </p:sp>
        <p:sp>
          <p:nvSpPr>
            <p:cNvPr id="1361" name="Line 2838"/>
            <p:cNvSpPr>
              <a:spLocks noChangeShapeType="1"/>
            </p:cNvSpPr>
            <p:nvPr/>
          </p:nvSpPr>
          <p:spPr bwMode="auto">
            <a:xfrm flipH="1">
              <a:off x="4108" y="3125"/>
              <a:ext cx="1" cy="1"/>
            </a:xfrm>
            <a:prstGeom prst="line">
              <a:avLst/>
            </a:prstGeom>
            <a:noFill/>
            <a:ln w="0">
              <a:solidFill>
                <a:srgbClr val="000000"/>
              </a:solidFill>
              <a:round/>
              <a:headEnd/>
              <a:tailEnd/>
            </a:ln>
          </p:spPr>
          <p:txBody>
            <a:bodyPr/>
            <a:lstStyle/>
            <a:p>
              <a:endParaRPr lang="en-GB"/>
            </a:p>
          </p:txBody>
        </p:sp>
        <p:sp>
          <p:nvSpPr>
            <p:cNvPr id="1362" name="Line 2839"/>
            <p:cNvSpPr>
              <a:spLocks noChangeShapeType="1"/>
            </p:cNvSpPr>
            <p:nvPr/>
          </p:nvSpPr>
          <p:spPr bwMode="auto">
            <a:xfrm>
              <a:off x="4447" y="3075"/>
              <a:ext cx="1" cy="1"/>
            </a:xfrm>
            <a:prstGeom prst="line">
              <a:avLst/>
            </a:prstGeom>
            <a:noFill/>
            <a:ln w="0">
              <a:solidFill>
                <a:srgbClr val="000000"/>
              </a:solidFill>
              <a:round/>
              <a:headEnd/>
              <a:tailEnd/>
            </a:ln>
          </p:spPr>
          <p:txBody>
            <a:bodyPr/>
            <a:lstStyle/>
            <a:p>
              <a:endParaRPr lang="en-GB"/>
            </a:p>
          </p:txBody>
        </p:sp>
        <p:sp>
          <p:nvSpPr>
            <p:cNvPr id="1363" name="Line 2840"/>
            <p:cNvSpPr>
              <a:spLocks noChangeShapeType="1"/>
            </p:cNvSpPr>
            <p:nvPr/>
          </p:nvSpPr>
          <p:spPr bwMode="auto">
            <a:xfrm>
              <a:off x="4433" y="3103"/>
              <a:ext cx="1" cy="1"/>
            </a:xfrm>
            <a:prstGeom prst="line">
              <a:avLst/>
            </a:prstGeom>
            <a:noFill/>
            <a:ln w="0">
              <a:solidFill>
                <a:srgbClr val="000000"/>
              </a:solidFill>
              <a:round/>
              <a:headEnd/>
              <a:tailEnd/>
            </a:ln>
          </p:spPr>
          <p:txBody>
            <a:bodyPr/>
            <a:lstStyle/>
            <a:p>
              <a:endParaRPr lang="en-GB"/>
            </a:p>
          </p:txBody>
        </p:sp>
        <p:sp>
          <p:nvSpPr>
            <p:cNvPr id="1364" name="Freeform 2841"/>
            <p:cNvSpPr>
              <a:spLocks/>
            </p:cNvSpPr>
            <p:nvPr/>
          </p:nvSpPr>
          <p:spPr bwMode="auto">
            <a:xfrm>
              <a:off x="4433" y="3083"/>
              <a:ext cx="59" cy="23"/>
            </a:xfrm>
            <a:custGeom>
              <a:avLst/>
              <a:gdLst/>
              <a:ahLst/>
              <a:cxnLst>
                <a:cxn ang="0">
                  <a:pos x="119" y="0"/>
                </a:cxn>
                <a:cxn ang="0">
                  <a:pos x="108" y="2"/>
                </a:cxn>
                <a:cxn ang="0">
                  <a:pos x="96" y="6"/>
                </a:cxn>
                <a:cxn ang="0">
                  <a:pos x="86" y="17"/>
                </a:cxn>
                <a:cxn ang="0">
                  <a:pos x="75" y="24"/>
                </a:cxn>
                <a:cxn ang="0">
                  <a:pos x="67" y="28"/>
                </a:cxn>
                <a:cxn ang="0">
                  <a:pos x="52" y="29"/>
                </a:cxn>
                <a:cxn ang="0">
                  <a:pos x="44" y="34"/>
                </a:cxn>
                <a:cxn ang="0">
                  <a:pos x="35" y="43"/>
                </a:cxn>
                <a:cxn ang="0">
                  <a:pos x="25" y="45"/>
                </a:cxn>
                <a:cxn ang="0">
                  <a:pos x="20" y="44"/>
                </a:cxn>
                <a:cxn ang="0">
                  <a:pos x="13" y="43"/>
                </a:cxn>
                <a:cxn ang="0">
                  <a:pos x="0" y="40"/>
                </a:cxn>
              </a:cxnLst>
              <a:rect l="0" t="0" r="r" b="b"/>
              <a:pathLst>
                <a:path w="119" h="45">
                  <a:moveTo>
                    <a:pt x="119" y="0"/>
                  </a:moveTo>
                  <a:lnTo>
                    <a:pt x="108" y="2"/>
                  </a:lnTo>
                  <a:lnTo>
                    <a:pt x="96" y="6"/>
                  </a:lnTo>
                  <a:lnTo>
                    <a:pt x="86" y="17"/>
                  </a:lnTo>
                  <a:lnTo>
                    <a:pt x="75" y="24"/>
                  </a:lnTo>
                  <a:lnTo>
                    <a:pt x="67" y="28"/>
                  </a:lnTo>
                  <a:lnTo>
                    <a:pt x="52" y="29"/>
                  </a:lnTo>
                  <a:lnTo>
                    <a:pt x="44" y="34"/>
                  </a:lnTo>
                  <a:lnTo>
                    <a:pt x="35" y="43"/>
                  </a:lnTo>
                  <a:lnTo>
                    <a:pt x="25" y="45"/>
                  </a:lnTo>
                  <a:lnTo>
                    <a:pt x="20" y="44"/>
                  </a:lnTo>
                  <a:lnTo>
                    <a:pt x="13" y="43"/>
                  </a:lnTo>
                  <a:lnTo>
                    <a:pt x="0" y="40"/>
                  </a:lnTo>
                </a:path>
              </a:pathLst>
            </a:custGeom>
            <a:noFill/>
            <a:ln w="0">
              <a:solidFill>
                <a:srgbClr val="000000"/>
              </a:solidFill>
              <a:prstDash val="solid"/>
              <a:round/>
              <a:headEnd/>
              <a:tailEnd/>
            </a:ln>
          </p:spPr>
          <p:txBody>
            <a:bodyPr/>
            <a:lstStyle/>
            <a:p>
              <a:endParaRPr lang="en-GB"/>
            </a:p>
          </p:txBody>
        </p:sp>
        <p:sp>
          <p:nvSpPr>
            <p:cNvPr id="1365" name="Freeform 2842"/>
            <p:cNvSpPr>
              <a:spLocks/>
            </p:cNvSpPr>
            <p:nvPr/>
          </p:nvSpPr>
          <p:spPr bwMode="auto">
            <a:xfrm>
              <a:off x="4415" y="3120"/>
              <a:ext cx="10" cy="25"/>
            </a:xfrm>
            <a:custGeom>
              <a:avLst/>
              <a:gdLst/>
              <a:ahLst/>
              <a:cxnLst>
                <a:cxn ang="0">
                  <a:pos x="19" y="0"/>
                </a:cxn>
                <a:cxn ang="0">
                  <a:pos x="11" y="21"/>
                </a:cxn>
                <a:cxn ang="0">
                  <a:pos x="0" y="51"/>
                </a:cxn>
              </a:cxnLst>
              <a:rect l="0" t="0" r="r" b="b"/>
              <a:pathLst>
                <a:path w="19" h="51">
                  <a:moveTo>
                    <a:pt x="19" y="0"/>
                  </a:moveTo>
                  <a:lnTo>
                    <a:pt x="11" y="21"/>
                  </a:lnTo>
                  <a:lnTo>
                    <a:pt x="0" y="51"/>
                  </a:lnTo>
                </a:path>
              </a:pathLst>
            </a:custGeom>
            <a:noFill/>
            <a:ln w="0">
              <a:solidFill>
                <a:srgbClr val="000000"/>
              </a:solidFill>
              <a:prstDash val="solid"/>
              <a:round/>
              <a:headEnd/>
              <a:tailEnd/>
            </a:ln>
          </p:spPr>
          <p:txBody>
            <a:bodyPr/>
            <a:lstStyle/>
            <a:p>
              <a:endParaRPr lang="en-GB"/>
            </a:p>
          </p:txBody>
        </p:sp>
        <p:sp>
          <p:nvSpPr>
            <p:cNvPr id="1366" name="Freeform 2843"/>
            <p:cNvSpPr>
              <a:spLocks/>
            </p:cNvSpPr>
            <p:nvPr/>
          </p:nvSpPr>
          <p:spPr bwMode="auto">
            <a:xfrm>
              <a:off x="4403" y="3120"/>
              <a:ext cx="22" cy="2"/>
            </a:xfrm>
            <a:custGeom>
              <a:avLst/>
              <a:gdLst/>
              <a:ahLst/>
              <a:cxnLst>
                <a:cxn ang="0">
                  <a:pos x="43" y="0"/>
                </a:cxn>
                <a:cxn ang="0">
                  <a:pos x="35" y="3"/>
                </a:cxn>
                <a:cxn ang="0">
                  <a:pos x="25" y="5"/>
                </a:cxn>
                <a:cxn ang="0">
                  <a:pos x="16" y="5"/>
                </a:cxn>
                <a:cxn ang="0">
                  <a:pos x="9" y="4"/>
                </a:cxn>
                <a:cxn ang="0">
                  <a:pos x="0" y="4"/>
                </a:cxn>
              </a:cxnLst>
              <a:rect l="0" t="0" r="r" b="b"/>
              <a:pathLst>
                <a:path w="43" h="5">
                  <a:moveTo>
                    <a:pt x="43" y="0"/>
                  </a:moveTo>
                  <a:lnTo>
                    <a:pt x="35" y="3"/>
                  </a:lnTo>
                  <a:lnTo>
                    <a:pt x="25" y="5"/>
                  </a:lnTo>
                  <a:lnTo>
                    <a:pt x="16" y="5"/>
                  </a:lnTo>
                  <a:lnTo>
                    <a:pt x="9" y="4"/>
                  </a:lnTo>
                  <a:lnTo>
                    <a:pt x="0" y="4"/>
                  </a:lnTo>
                </a:path>
              </a:pathLst>
            </a:custGeom>
            <a:noFill/>
            <a:ln w="0">
              <a:solidFill>
                <a:srgbClr val="000000"/>
              </a:solidFill>
              <a:prstDash val="solid"/>
              <a:round/>
              <a:headEnd/>
              <a:tailEnd/>
            </a:ln>
          </p:spPr>
          <p:txBody>
            <a:bodyPr/>
            <a:lstStyle/>
            <a:p>
              <a:endParaRPr lang="en-GB"/>
            </a:p>
          </p:txBody>
        </p:sp>
        <p:sp>
          <p:nvSpPr>
            <p:cNvPr id="1367" name="Freeform 2844"/>
            <p:cNvSpPr>
              <a:spLocks/>
            </p:cNvSpPr>
            <p:nvPr/>
          </p:nvSpPr>
          <p:spPr bwMode="auto">
            <a:xfrm>
              <a:off x="4192" y="3179"/>
              <a:ext cx="33" cy="42"/>
            </a:xfrm>
            <a:custGeom>
              <a:avLst/>
              <a:gdLst/>
              <a:ahLst/>
              <a:cxnLst>
                <a:cxn ang="0">
                  <a:pos x="65" y="0"/>
                </a:cxn>
                <a:cxn ang="0">
                  <a:pos x="51" y="20"/>
                </a:cxn>
                <a:cxn ang="0">
                  <a:pos x="27" y="50"/>
                </a:cxn>
                <a:cxn ang="0">
                  <a:pos x="0" y="83"/>
                </a:cxn>
                <a:cxn ang="0">
                  <a:pos x="0" y="83"/>
                </a:cxn>
              </a:cxnLst>
              <a:rect l="0" t="0" r="r" b="b"/>
              <a:pathLst>
                <a:path w="65" h="83">
                  <a:moveTo>
                    <a:pt x="65" y="0"/>
                  </a:moveTo>
                  <a:lnTo>
                    <a:pt x="51" y="20"/>
                  </a:lnTo>
                  <a:lnTo>
                    <a:pt x="27" y="50"/>
                  </a:lnTo>
                  <a:lnTo>
                    <a:pt x="0" y="83"/>
                  </a:lnTo>
                  <a:lnTo>
                    <a:pt x="0" y="83"/>
                  </a:lnTo>
                </a:path>
              </a:pathLst>
            </a:custGeom>
            <a:noFill/>
            <a:ln w="0">
              <a:solidFill>
                <a:srgbClr val="000000"/>
              </a:solidFill>
              <a:prstDash val="solid"/>
              <a:round/>
              <a:headEnd/>
              <a:tailEnd/>
            </a:ln>
          </p:spPr>
          <p:txBody>
            <a:bodyPr/>
            <a:lstStyle/>
            <a:p>
              <a:endParaRPr lang="en-GB"/>
            </a:p>
          </p:txBody>
        </p:sp>
        <p:sp>
          <p:nvSpPr>
            <p:cNvPr id="1368" name="Line 2845"/>
            <p:cNvSpPr>
              <a:spLocks noChangeShapeType="1"/>
            </p:cNvSpPr>
            <p:nvPr/>
          </p:nvSpPr>
          <p:spPr bwMode="auto">
            <a:xfrm>
              <a:off x="4023" y="3089"/>
              <a:ext cx="1" cy="4"/>
            </a:xfrm>
            <a:prstGeom prst="line">
              <a:avLst/>
            </a:prstGeom>
            <a:noFill/>
            <a:ln w="0">
              <a:solidFill>
                <a:srgbClr val="000000"/>
              </a:solidFill>
              <a:round/>
              <a:headEnd/>
              <a:tailEnd/>
            </a:ln>
          </p:spPr>
          <p:txBody>
            <a:bodyPr/>
            <a:lstStyle/>
            <a:p>
              <a:endParaRPr lang="en-GB"/>
            </a:p>
          </p:txBody>
        </p:sp>
        <p:sp>
          <p:nvSpPr>
            <p:cNvPr id="1369" name="Freeform 2846"/>
            <p:cNvSpPr>
              <a:spLocks/>
            </p:cNvSpPr>
            <p:nvPr/>
          </p:nvSpPr>
          <p:spPr bwMode="auto">
            <a:xfrm>
              <a:off x="3878" y="3082"/>
              <a:ext cx="1" cy="1"/>
            </a:xfrm>
            <a:custGeom>
              <a:avLst/>
              <a:gdLst/>
              <a:ahLst/>
              <a:cxnLst>
                <a:cxn ang="0">
                  <a:pos x="3" y="0"/>
                </a:cxn>
                <a:cxn ang="0">
                  <a:pos x="2" y="1"/>
                </a:cxn>
                <a:cxn ang="0">
                  <a:pos x="0" y="3"/>
                </a:cxn>
              </a:cxnLst>
              <a:rect l="0" t="0" r="r" b="b"/>
              <a:pathLst>
                <a:path w="3" h="3">
                  <a:moveTo>
                    <a:pt x="3" y="0"/>
                  </a:moveTo>
                  <a:lnTo>
                    <a:pt x="2" y="1"/>
                  </a:lnTo>
                  <a:lnTo>
                    <a:pt x="0" y="3"/>
                  </a:lnTo>
                </a:path>
              </a:pathLst>
            </a:custGeom>
            <a:noFill/>
            <a:ln w="0">
              <a:solidFill>
                <a:srgbClr val="000000"/>
              </a:solidFill>
              <a:prstDash val="solid"/>
              <a:round/>
              <a:headEnd/>
              <a:tailEnd/>
            </a:ln>
          </p:spPr>
          <p:txBody>
            <a:bodyPr/>
            <a:lstStyle/>
            <a:p>
              <a:endParaRPr lang="en-GB"/>
            </a:p>
          </p:txBody>
        </p:sp>
        <p:sp>
          <p:nvSpPr>
            <p:cNvPr id="1370" name="Line 2847"/>
            <p:cNvSpPr>
              <a:spLocks noChangeShapeType="1"/>
            </p:cNvSpPr>
            <p:nvPr/>
          </p:nvSpPr>
          <p:spPr bwMode="auto">
            <a:xfrm flipH="1">
              <a:off x="3869" y="3091"/>
              <a:ext cx="2" cy="3"/>
            </a:xfrm>
            <a:prstGeom prst="line">
              <a:avLst/>
            </a:prstGeom>
            <a:noFill/>
            <a:ln w="0">
              <a:solidFill>
                <a:srgbClr val="000000"/>
              </a:solidFill>
              <a:round/>
              <a:headEnd/>
              <a:tailEnd/>
            </a:ln>
          </p:spPr>
          <p:txBody>
            <a:bodyPr/>
            <a:lstStyle/>
            <a:p>
              <a:endParaRPr lang="en-GB"/>
            </a:p>
          </p:txBody>
        </p:sp>
        <p:sp>
          <p:nvSpPr>
            <p:cNvPr id="1371" name="Line 2848"/>
            <p:cNvSpPr>
              <a:spLocks noChangeShapeType="1"/>
            </p:cNvSpPr>
            <p:nvPr/>
          </p:nvSpPr>
          <p:spPr bwMode="auto">
            <a:xfrm flipH="1">
              <a:off x="3864" y="3101"/>
              <a:ext cx="1" cy="2"/>
            </a:xfrm>
            <a:prstGeom prst="line">
              <a:avLst/>
            </a:prstGeom>
            <a:noFill/>
            <a:ln w="0">
              <a:solidFill>
                <a:srgbClr val="000000"/>
              </a:solidFill>
              <a:round/>
              <a:headEnd/>
              <a:tailEnd/>
            </a:ln>
          </p:spPr>
          <p:txBody>
            <a:bodyPr/>
            <a:lstStyle/>
            <a:p>
              <a:endParaRPr lang="en-GB"/>
            </a:p>
          </p:txBody>
        </p:sp>
        <p:sp>
          <p:nvSpPr>
            <p:cNvPr id="1372" name="Freeform 2849"/>
            <p:cNvSpPr>
              <a:spLocks/>
            </p:cNvSpPr>
            <p:nvPr/>
          </p:nvSpPr>
          <p:spPr bwMode="auto">
            <a:xfrm>
              <a:off x="3859" y="3103"/>
              <a:ext cx="5" cy="8"/>
            </a:xfrm>
            <a:custGeom>
              <a:avLst/>
              <a:gdLst/>
              <a:ahLst/>
              <a:cxnLst>
                <a:cxn ang="0">
                  <a:pos x="9" y="0"/>
                </a:cxn>
                <a:cxn ang="0">
                  <a:pos x="8" y="3"/>
                </a:cxn>
                <a:cxn ang="0">
                  <a:pos x="3" y="13"/>
                </a:cxn>
                <a:cxn ang="0">
                  <a:pos x="0" y="16"/>
                </a:cxn>
              </a:cxnLst>
              <a:rect l="0" t="0" r="r" b="b"/>
              <a:pathLst>
                <a:path w="9" h="16">
                  <a:moveTo>
                    <a:pt x="9" y="0"/>
                  </a:moveTo>
                  <a:lnTo>
                    <a:pt x="8" y="3"/>
                  </a:lnTo>
                  <a:lnTo>
                    <a:pt x="3" y="13"/>
                  </a:lnTo>
                  <a:lnTo>
                    <a:pt x="0" y="16"/>
                  </a:lnTo>
                </a:path>
              </a:pathLst>
            </a:custGeom>
            <a:noFill/>
            <a:ln w="0">
              <a:solidFill>
                <a:srgbClr val="000000"/>
              </a:solidFill>
              <a:prstDash val="solid"/>
              <a:round/>
              <a:headEnd/>
              <a:tailEnd/>
            </a:ln>
          </p:spPr>
          <p:txBody>
            <a:bodyPr/>
            <a:lstStyle/>
            <a:p>
              <a:endParaRPr lang="en-GB"/>
            </a:p>
          </p:txBody>
        </p:sp>
        <p:sp>
          <p:nvSpPr>
            <p:cNvPr id="1373" name="Freeform 2850"/>
            <p:cNvSpPr>
              <a:spLocks/>
            </p:cNvSpPr>
            <p:nvPr/>
          </p:nvSpPr>
          <p:spPr bwMode="auto">
            <a:xfrm>
              <a:off x="3850" y="3111"/>
              <a:ext cx="9" cy="11"/>
            </a:xfrm>
            <a:custGeom>
              <a:avLst/>
              <a:gdLst/>
              <a:ahLst/>
              <a:cxnLst>
                <a:cxn ang="0">
                  <a:pos x="18" y="0"/>
                </a:cxn>
                <a:cxn ang="0">
                  <a:pos x="14" y="3"/>
                </a:cxn>
                <a:cxn ang="0">
                  <a:pos x="13" y="4"/>
                </a:cxn>
                <a:cxn ang="0">
                  <a:pos x="0" y="23"/>
                </a:cxn>
              </a:cxnLst>
              <a:rect l="0" t="0" r="r" b="b"/>
              <a:pathLst>
                <a:path w="18" h="23">
                  <a:moveTo>
                    <a:pt x="18" y="0"/>
                  </a:moveTo>
                  <a:lnTo>
                    <a:pt x="14" y="3"/>
                  </a:lnTo>
                  <a:lnTo>
                    <a:pt x="13" y="4"/>
                  </a:lnTo>
                  <a:lnTo>
                    <a:pt x="0" y="23"/>
                  </a:lnTo>
                </a:path>
              </a:pathLst>
            </a:custGeom>
            <a:noFill/>
            <a:ln w="0">
              <a:solidFill>
                <a:srgbClr val="000000"/>
              </a:solidFill>
              <a:prstDash val="solid"/>
              <a:round/>
              <a:headEnd/>
              <a:tailEnd/>
            </a:ln>
          </p:spPr>
          <p:txBody>
            <a:bodyPr/>
            <a:lstStyle/>
            <a:p>
              <a:endParaRPr lang="en-GB"/>
            </a:p>
          </p:txBody>
        </p:sp>
        <p:sp>
          <p:nvSpPr>
            <p:cNvPr id="1374" name="Line 2851"/>
            <p:cNvSpPr>
              <a:spLocks noChangeShapeType="1"/>
            </p:cNvSpPr>
            <p:nvPr/>
          </p:nvSpPr>
          <p:spPr bwMode="auto">
            <a:xfrm flipH="1">
              <a:off x="3949" y="3140"/>
              <a:ext cx="1" cy="2"/>
            </a:xfrm>
            <a:prstGeom prst="line">
              <a:avLst/>
            </a:prstGeom>
            <a:noFill/>
            <a:ln w="0">
              <a:solidFill>
                <a:srgbClr val="000000"/>
              </a:solidFill>
              <a:round/>
              <a:headEnd/>
              <a:tailEnd/>
            </a:ln>
          </p:spPr>
          <p:txBody>
            <a:bodyPr/>
            <a:lstStyle/>
            <a:p>
              <a:endParaRPr lang="en-GB"/>
            </a:p>
          </p:txBody>
        </p:sp>
        <p:sp>
          <p:nvSpPr>
            <p:cNvPr id="1375" name="Freeform 2852"/>
            <p:cNvSpPr>
              <a:spLocks/>
            </p:cNvSpPr>
            <p:nvPr/>
          </p:nvSpPr>
          <p:spPr bwMode="auto">
            <a:xfrm>
              <a:off x="3963" y="3148"/>
              <a:ext cx="10" cy="28"/>
            </a:xfrm>
            <a:custGeom>
              <a:avLst/>
              <a:gdLst/>
              <a:ahLst/>
              <a:cxnLst>
                <a:cxn ang="0">
                  <a:pos x="0" y="56"/>
                </a:cxn>
                <a:cxn ang="0">
                  <a:pos x="6" y="33"/>
                </a:cxn>
                <a:cxn ang="0">
                  <a:pos x="12" y="19"/>
                </a:cxn>
                <a:cxn ang="0">
                  <a:pos x="18" y="4"/>
                </a:cxn>
                <a:cxn ang="0">
                  <a:pos x="19" y="0"/>
                </a:cxn>
              </a:cxnLst>
              <a:rect l="0" t="0" r="r" b="b"/>
              <a:pathLst>
                <a:path w="19" h="56">
                  <a:moveTo>
                    <a:pt x="0" y="56"/>
                  </a:moveTo>
                  <a:lnTo>
                    <a:pt x="6" y="33"/>
                  </a:lnTo>
                  <a:lnTo>
                    <a:pt x="12" y="19"/>
                  </a:lnTo>
                  <a:lnTo>
                    <a:pt x="18" y="4"/>
                  </a:lnTo>
                  <a:lnTo>
                    <a:pt x="19" y="0"/>
                  </a:lnTo>
                </a:path>
              </a:pathLst>
            </a:custGeom>
            <a:noFill/>
            <a:ln w="0">
              <a:solidFill>
                <a:srgbClr val="000000"/>
              </a:solidFill>
              <a:prstDash val="solid"/>
              <a:round/>
              <a:headEnd/>
              <a:tailEnd/>
            </a:ln>
          </p:spPr>
          <p:txBody>
            <a:bodyPr/>
            <a:lstStyle/>
            <a:p>
              <a:endParaRPr lang="en-GB"/>
            </a:p>
          </p:txBody>
        </p:sp>
        <p:sp>
          <p:nvSpPr>
            <p:cNvPr id="1376" name="Freeform 2853"/>
            <p:cNvSpPr>
              <a:spLocks/>
            </p:cNvSpPr>
            <p:nvPr/>
          </p:nvSpPr>
          <p:spPr bwMode="auto">
            <a:xfrm>
              <a:off x="3837" y="3127"/>
              <a:ext cx="38" cy="28"/>
            </a:xfrm>
            <a:custGeom>
              <a:avLst/>
              <a:gdLst/>
              <a:ahLst/>
              <a:cxnLst>
                <a:cxn ang="0">
                  <a:pos x="0" y="55"/>
                </a:cxn>
                <a:cxn ang="0">
                  <a:pos x="17" y="48"/>
                </a:cxn>
                <a:cxn ang="0">
                  <a:pos x="26" y="44"/>
                </a:cxn>
                <a:cxn ang="0">
                  <a:pos x="33" y="40"/>
                </a:cxn>
                <a:cxn ang="0">
                  <a:pos x="43" y="31"/>
                </a:cxn>
                <a:cxn ang="0">
                  <a:pos x="49" y="29"/>
                </a:cxn>
                <a:cxn ang="0">
                  <a:pos x="60" y="23"/>
                </a:cxn>
                <a:cxn ang="0">
                  <a:pos x="65" y="17"/>
                </a:cxn>
                <a:cxn ang="0">
                  <a:pos x="76" y="0"/>
                </a:cxn>
              </a:cxnLst>
              <a:rect l="0" t="0" r="r" b="b"/>
              <a:pathLst>
                <a:path w="76" h="55">
                  <a:moveTo>
                    <a:pt x="0" y="55"/>
                  </a:moveTo>
                  <a:lnTo>
                    <a:pt x="17" y="48"/>
                  </a:lnTo>
                  <a:lnTo>
                    <a:pt x="26" y="44"/>
                  </a:lnTo>
                  <a:lnTo>
                    <a:pt x="33" y="40"/>
                  </a:lnTo>
                  <a:lnTo>
                    <a:pt x="43" y="31"/>
                  </a:lnTo>
                  <a:lnTo>
                    <a:pt x="49" y="29"/>
                  </a:lnTo>
                  <a:lnTo>
                    <a:pt x="60" y="23"/>
                  </a:lnTo>
                  <a:lnTo>
                    <a:pt x="65" y="17"/>
                  </a:lnTo>
                  <a:lnTo>
                    <a:pt x="76" y="0"/>
                  </a:lnTo>
                </a:path>
              </a:pathLst>
            </a:custGeom>
            <a:noFill/>
            <a:ln w="0">
              <a:solidFill>
                <a:srgbClr val="000000"/>
              </a:solidFill>
              <a:prstDash val="solid"/>
              <a:round/>
              <a:headEnd/>
              <a:tailEnd/>
            </a:ln>
          </p:spPr>
          <p:txBody>
            <a:bodyPr/>
            <a:lstStyle/>
            <a:p>
              <a:endParaRPr lang="en-GB"/>
            </a:p>
          </p:txBody>
        </p:sp>
        <p:sp>
          <p:nvSpPr>
            <p:cNvPr id="1377" name="Freeform 2854"/>
            <p:cNvSpPr>
              <a:spLocks/>
            </p:cNvSpPr>
            <p:nvPr/>
          </p:nvSpPr>
          <p:spPr bwMode="auto">
            <a:xfrm>
              <a:off x="3875" y="3120"/>
              <a:ext cx="3" cy="7"/>
            </a:xfrm>
            <a:custGeom>
              <a:avLst/>
              <a:gdLst/>
              <a:ahLst/>
              <a:cxnLst>
                <a:cxn ang="0">
                  <a:pos x="0" y="15"/>
                </a:cxn>
                <a:cxn ang="0">
                  <a:pos x="2" y="10"/>
                </a:cxn>
                <a:cxn ang="0">
                  <a:pos x="7" y="0"/>
                </a:cxn>
              </a:cxnLst>
              <a:rect l="0" t="0" r="r" b="b"/>
              <a:pathLst>
                <a:path w="7" h="15">
                  <a:moveTo>
                    <a:pt x="0" y="15"/>
                  </a:moveTo>
                  <a:lnTo>
                    <a:pt x="2" y="10"/>
                  </a:lnTo>
                  <a:lnTo>
                    <a:pt x="7" y="0"/>
                  </a:lnTo>
                </a:path>
              </a:pathLst>
            </a:custGeom>
            <a:noFill/>
            <a:ln w="0">
              <a:solidFill>
                <a:srgbClr val="000000"/>
              </a:solidFill>
              <a:prstDash val="solid"/>
              <a:round/>
              <a:headEnd/>
              <a:tailEnd/>
            </a:ln>
          </p:spPr>
          <p:txBody>
            <a:bodyPr/>
            <a:lstStyle/>
            <a:p>
              <a:endParaRPr lang="en-GB"/>
            </a:p>
          </p:txBody>
        </p:sp>
        <p:sp>
          <p:nvSpPr>
            <p:cNvPr id="1378" name="Line 2855"/>
            <p:cNvSpPr>
              <a:spLocks noChangeShapeType="1"/>
            </p:cNvSpPr>
            <p:nvPr/>
          </p:nvSpPr>
          <p:spPr bwMode="auto">
            <a:xfrm flipV="1">
              <a:off x="3888" y="3099"/>
              <a:ext cx="1" cy="2"/>
            </a:xfrm>
            <a:prstGeom prst="line">
              <a:avLst/>
            </a:prstGeom>
            <a:noFill/>
            <a:ln w="0">
              <a:solidFill>
                <a:srgbClr val="000000"/>
              </a:solidFill>
              <a:round/>
              <a:headEnd/>
              <a:tailEnd/>
            </a:ln>
          </p:spPr>
          <p:txBody>
            <a:bodyPr/>
            <a:lstStyle/>
            <a:p>
              <a:endParaRPr lang="en-GB"/>
            </a:p>
          </p:txBody>
        </p:sp>
        <p:sp>
          <p:nvSpPr>
            <p:cNvPr id="1379" name="Line 2856"/>
            <p:cNvSpPr>
              <a:spLocks noChangeShapeType="1"/>
            </p:cNvSpPr>
            <p:nvPr/>
          </p:nvSpPr>
          <p:spPr bwMode="auto">
            <a:xfrm flipV="1">
              <a:off x="3895" y="3092"/>
              <a:ext cx="1" cy="1"/>
            </a:xfrm>
            <a:prstGeom prst="line">
              <a:avLst/>
            </a:prstGeom>
            <a:noFill/>
            <a:ln w="0">
              <a:solidFill>
                <a:srgbClr val="000000"/>
              </a:solidFill>
              <a:round/>
              <a:headEnd/>
              <a:tailEnd/>
            </a:ln>
          </p:spPr>
          <p:txBody>
            <a:bodyPr/>
            <a:lstStyle/>
            <a:p>
              <a:endParaRPr lang="en-GB"/>
            </a:p>
          </p:txBody>
        </p:sp>
        <p:sp>
          <p:nvSpPr>
            <p:cNvPr id="1380" name="Line 2857"/>
            <p:cNvSpPr>
              <a:spLocks noChangeShapeType="1"/>
            </p:cNvSpPr>
            <p:nvPr/>
          </p:nvSpPr>
          <p:spPr bwMode="auto">
            <a:xfrm flipH="1">
              <a:off x="3784" y="3174"/>
              <a:ext cx="3" cy="6"/>
            </a:xfrm>
            <a:prstGeom prst="line">
              <a:avLst/>
            </a:prstGeom>
            <a:noFill/>
            <a:ln w="0">
              <a:solidFill>
                <a:srgbClr val="000000"/>
              </a:solidFill>
              <a:round/>
              <a:headEnd/>
              <a:tailEnd/>
            </a:ln>
          </p:spPr>
          <p:txBody>
            <a:bodyPr/>
            <a:lstStyle/>
            <a:p>
              <a:endParaRPr lang="en-GB"/>
            </a:p>
          </p:txBody>
        </p:sp>
        <p:sp>
          <p:nvSpPr>
            <p:cNvPr id="1381" name="Freeform 2858"/>
            <p:cNvSpPr>
              <a:spLocks/>
            </p:cNvSpPr>
            <p:nvPr/>
          </p:nvSpPr>
          <p:spPr bwMode="auto">
            <a:xfrm>
              <a:off x="3691" y="3229"/>
              <a:ext cx="41" cy="16"/>
            </a:xfrm>
            <a:custGeom>
              <a:avLst/>
              <a:gdLst/>
              <a:ahLst/>
              <a:cxnLst>
                <a:cxn ang="0">
                  <a:pos x="82" y="0"/>
                </a:cxn>
                <a:cxn ang="0">
                  <a:pos x="71" y="6"/>
                </a:cxn>
                <a:cxn ang="0">
                  <a:pos x="56" y="13"/>
                </a:cxn>
                <a:cxn ang="0">
                  <a:pos x="41" y="18"/>
                </a:cxn>
                <a:cxn ang="0">
                  <a:pos x="40" y="19"/>
                </a:cxn>
                <a:cxn ang="0">
                  <a:pos x="31" y="20"/>
                </a:cxn>
                <a:cxn ang="0">
                  <a:pos x="18" y="24"/>
                </a:cxn>
                <a:cxn ang="0">
                  <a:pos x="8" y="29"/>
                </a:cxn>
                <a:cxn ang="0">
                  <a:pos x="2" y="32"/>
                </a:cxn>
                <a:cxn ang="0">
                  <a:pos x="0" y="33"/>
                </a:cxn>
              </a:cxnLst>
              <a:rect l="0" t="0" r="r" b="b"/>
              <a:pathLst>
                <a:path w="82" h="33">
                  <a:moveTo>
                    <a:pt x="82" y="0"/>
                  </a:moveTo>
                  <a:lnTo>
                    <a:pt x="71" y="6"/>
                  </a:lnTo>
                  <a:lnTo>
                    <a:pt x="56" y="13"/>
                  </a:lnTo>
                  <a:lnTo>
                    <a:pt x="41" y="18"/>
                  </a:lnTo>
                  <a:lnTo>
                    <a:pt x="40" y="19"/>
                  </a:lnTo>
                  <a:lnTo>
                    <a:pt x="31" y="20"/>
                  </a:lnTo>
                  <a:lnTo>
                    <a:pt x="18" y="24"/>
                  </a:lnTo>
                  <a:lnTo>
                    <a:pt x="8" y="29"/>
                  </a:lnTo>
                  <a:lnTo>
                    <a:pt x="2" y="32"/>
                  </a:lnTo>
                  <a:lnTo>
                    <a:pt x="0" y="33"/>
                  </a:lnTo>
                </a:path>
              </a:pathLst>
            </a:custGeom>
            <a:noFill/>
            <a:ln w="0">
              <a:solidFill>
                <a:srgbClr val="000000"/>
              </a:solidFill>
              <a:prstDash val="solid"/>
              <a:round/>
              <a:headEnd/>
              <a:tailEnd/>
            </a:ln>
          </p:spPr>
          <p:txBody>
            <a:bodyPr/>
            <a:lstStyle/>
            <a:p>
              <a:endParaRPr lang="en-GB"/>
            </a:p>
          </p:txBody>
        </p:sp>
        <p:sp>
          <p:nvSpPr>
            <p:cNvPr id="1382" name="Freeform 2859"/>
            <p:cNvSpPr>
              <a:spLocks/>
            </p:cNvSpPr>
            <p:nvPr/>
          </p:nvSpPr>
          <p:spPr bwMode="auto">
            <a:xfrm>
              <a:off x="3732" y="3180"/>
              <a:ext cx="52" cy="49"/>
            </a:xfrm>
            <a:custGeom>
              <a:avLst/>
              <a:gdLst/>
              <a:ahLst/>
              <a:cxnLst>
                <a:cxn ang="0">
                  <a:pos x="104" y="0"/>
                </a:cxn>
                <a:cxn ang="0">
                  <a:pos x="85" y="28"/>
                </a:cxn>
                <a:cxn ang="0">
                  <a:pos x="72" y="44"/>
                </a:cxn>
                <a:cxn ang="0">
                  <a:pos x="61" y="51"/>
                </a:cxn>
                <a:cxn ang="0">
                  <a:pos x="50" y="57"/>
                </a:cxn>
                <a:cxn ang="0">
                  <a:pos x="31" y="69"/>
                </a:cxn>
                <a:cxn ang="0">
                  <a:pos x="21" y="78"/>
                </a:cxn>
                <a:cxn ang="0">
                  <a:pos x="0" y="97"/>
                </a:cxn>
              </a:cxnLst>
              <a:rect l="0" t="0" r="r" b="b"/>
              <a:pathLst>
                <a:path w="104" h="97">
                  <a:moveTo>
                    <a:pt x="104" y="0"/>
                  </a:moveTo>
                  <a:lnTo>
                    <a:pt x="85" y="28"/>
                  </a:lnTo>
                  <a:lnTo>
                    <a:pt x="72" y="44"/>
                  </a:lnTo>
                  <a:lnTo>
                    <a:pt x="61" y="51"/>
                  </a:lnTo>
                  <a:lnTo>
                    <a:pt x="50" y="57"/>
                  </a:lnTo>
                  <a:lnTo>
                    <a:pt x="31" y="69"/>
                  </a:lnTo>
                  <a:lnTo>
                    <a:pt x="21" y="78"/>
                  </a:lnTo>
                  <a:lnTo>
                    <a:pt x="0" y="97"/>
                  </a:lnTo>
                </a:path>
              </a:pathLst>
            </a:custGeom>
            <a:noFill/>
            <a:ln w="0">
              <a:solidFill>
                <a:srgbClr val="000000"/>
              </a:solidFill>
              <a:prstDash val="solid"/>
              <a:round/>
              <a:headEnd/>
              <a:tailEnd/>
            </a:ln>
          </p:spPr>
          <p:txBody>
            <a:bodyPr/>
            <a:lstStyle/>
            <a:p>
              <a:endParaRPr lang="en-GB"/>
            </a:p>
          </p:txBody>
        </p:sp>
        <p:sp>
          <p:nvSpPr>
            <p:cNvPr id="1383" name="Freeform 2860"/>
            <p:cNvSpPr>
              <a:spLocks/>
            </p:cNvSpPr>
            <p:nvPr/>
          </p:nvSpPr>
          <p:spPr bwMode="auto">
            <a:xfrm>
              <a:off x="3866" y="3144"/>
              <a:ext cx="7" cy="10"/>
            </a:xfrm>
            <a:custGeom>
              <a:avLst/>
              <a:gdLst/>
              <a:ahLst/>
              <a:cxnLst>
                <a:cxn ang="0">
                  <a:pos x="13" y="0"/>
                </a:cxn>
                <a:cxn ang="0">
                  <a:pos x="7" y="10"/>
                </a:cxn>
                <a:cxn ang="0">
                  <a:pos x="0" y="22"/>
                </a:cxn>
              </a:cxnLst>
              <a:rect l="0" t="0" r="r" b="b"/>
              <a:pathLst>
                <a:path w="13" h="22">
                  <a:moveTo>
                    <a:pt x="13" y="0"/>
                  </a:moveTo>
                  <a:lnTo>
                    <a:pt x="7" y="10"/>
                  </a:lnTo>
                  <a:lnTo>
                    <a:pt x="0" y="22"/>
                  </a:lnTo>
                </a:path>
              </a:pathLst>
            </a:custGeom>
            <a:noFill/>
            <a:ln w="0">
              <a:solidFill>
                <a:srgbClr val="000000"/>
              </a:solidFill>
              <a:prstDash val="solid"/>
              <a:round/>
              <a:headEnd/>
              <a:tailEnd/>
            </a:ln>
          </p:spPr>
          <p:txBody>
            <a:bodyPr/>
            <a:lstStyle/>
            <a:p>
              <a:endParaRPr lang="en-GB"/>
            </a:p>
          </p:txBody>
        </p:sp>
        <p:sp>
          <p:nvSpPr>
            <p:cNvPr id="1384" name="Freeform 2861"/>
            <p:cNvSpPr>
              <a:spLocks/>
            </p:cNvSpPr>
            <p:nvPr/>
          </p:nvSpPr>
          <p:spPr bwMode="auto">
            <a:xfrm>
              <a:off x="3773" y="3212"/>
              <a:ext cx="3" cy="2"/>
            </a:xfrm>
            <a:custGeom>
              <a:avLst/>
              <a:gdLst/>
              <a:ahLst/>
              <a:cxnLst>
                <a:cxn ang="0">
                  <a:pos x="8" y="0"/>
                </a:cxn>
                <a:cxn ang="0">
                  <a:pos x="1" y="3"/>
                </a:cxn>
                <a:cxn ang="0">
                  <a:pos x="0" y="3"/>
                </a:cxn>
              </a:cxnLst>
              <a:rect l="0" t="0" r="r" b="b"/>
              <a:pathLst>
                <a:path w="8" h="3">
                  <a:moveTo>
                    <a:pt x="8" y="0"/>
                  </a:moveTo>
                  <a:lnTo>
                    <a:pt x="1" y="3"/>
                  </a:lnTo>
                  <a:lnTo>
                    <a:pt x="0" y="3"/>
                  </a:lnTo>
                </a:path>
              </a:pathLst>
            </a:custGeom>
            <a:noFill/>
            <a:ln w="0">
              <a:solidFill>
                <a:srgbClr val="000000"/>
              </a:solidFill>
              <a:prstDash val="solid"/>
              <a:round/>
              <a:headEnd/>
              <a:tailEnd/>
            </a:ln>
          </p:spPr>
          <p:txBody>
            <a:bodyPr/>
            <a:lstStyle/>
            <a:p>
              <a:endParaRPr lang="en-GB"/>
            </a:p>
          </p:txBody>
        </p:sp>
        <p:sp>
          <p:nvSpPr>
            <p:cNvPr id="1385" name="Line 2862"/>
            <p:cNvSpPr>
              <a:spLocks noChangeShapeType="1"/>
            </p:cNvSpPr>
            <p:nvPr/>
          </p:nvSpPr>
          <p:spPr bwMode="auto">
            <a:xfrm>
              <a:off x="3847" y="3168"/>
              <a:ext cx="1" cy="1"/>
            </a:xfrm>
            <a:prstGeom prst="line">
              <a:avLst/>
            </a:prstGeom>
            <a:noFill/>
            <a:ln w="0">
              <a:solidFill>
                <a:srgbClr val="000000"/>
              </a:solidFill>
              <a:round/>
              <a:headEnd/>
              <a:tailEnd/>
            </a:ln>
          </p:spPr>
          <p:txBody>
            <a:bodyPr/>
            <a:lstStyle/>
            <a:p>
              <a:endParaRPr lang="en-GB"/>
            </a:p>
          </p:txBody>
        </p:sp>
        <p:sp>
          <p:nvSpPr>
            <p:cNvPr id="1386" name="Line 2863"/>
            <p:cNvSpPr>
              <a:spLocks noChangeShapeType="1"/>
            </p:cNvSpPr>
            <p:nvPr/>
          </p:nvSpPr>
          <p:spPr bwMode="auto">
            <a:xfrm>
              <a:off x="4020" y="3060"/>
              <a:ext cx="1" cy="1"/>
            </a:xfrm>
            <a:prstGeom prst="line">
              <a:avLst/>
            </a:prstGeom>
            <a:noFill/>
            <a:ln w="0">
              <a:solidFill>
                <a:srgbClr val="000000"/>
              </a:solidFill>
              <a:round/>
              <a:headEnd/>
              <a:tailEnd/>
            </a:ln>
          </p:spPr>
          <p:txBody>
            <a:bodyPr/>
            <a:lstStyle/>
            <a:p>
              <a:endParaRPr lang="en-GB"/>
            </a:p>
          </p:txBody>
        </p:sp>
        <p:sp>
          <p:nvSpPr>
            <p:cNvPr id="1387" name="Line 2864"/>
            <p:cNvSpPr>
              <a:spLocks noChangeShapeType="1"/>
            </p:cNvSpPr>
            <p:nvPr/>
          </p:nvSpPr>
          <p:spPr bwMode="auto">
            <a:xfrm flipH="1">
              <a:off x="3990" y="3102"/>
              <a:ext cx="1" cy="1"/>
            </a:xfrm>
            <a:prstGeom prst="line">
              <a:avLst/>
            </a:prstGeom>
            <a:noFill/>
            <a:ln w="0">
              <a:solidFill>
                <a:srgbClr val="000000"/>
              </a:solidFill>
              <a:round/>
              <a:headEnd/>
              <a:tailEnd/>
            </a:ln>
          </p:spPr>
          <p:txBody>
            <a:bodyPr/>
            <a:lstStyle/>
            <a:p>
              <a:endParaRPr lang="en-GB"/>
            </a:p>
          </p:txBody>
        </p:sp>
        <p:sp>
          <p:nvSpPr>
            <p:cNvPr id="1388" name="Line 2865"/>
            <p:cNvSpPr>
              <a:spLocks noChangeShapeType="1"/>
            </p:cNvSpPr>
            <p:nvPr/>
          </p:nvSpPr>
          <p:spPr bwMode="auto">
            <a:xfrm flipH="1">
              <a:off x="3974" y="3111"/>
              <a:ext cx="7" cy="8"/>
            </a:xfrm>
            <a:prstGeom prst="line">
              <a:avLst/>
            </a:prstGeom>
            <a:noFill/>
            <a:ln w="0">
              <a:solidFill>
                <a:srgbClr val="000000"/>
              </a:solidFill>
              <a:round/>
              <a:headEnd/>
              <a:tailEnd/>
            </a:ln>
          </p:spPr>
          <p:txBody>
            <a:bodyPr/>
            <a:lstStyle/>
            <a:p>
              <a:endParaRPr lang="en-GB"/>
            </a:p>
          </p:txBody>
        </p:sp>
        <p:sp>
          <p:nvSpPr>
            <p:cNvPr id="1389" name="Freeform 2866"/>
            <p:cNvSpPr>
              <a:spLocks/>
            </p:cNvSpPr>
            <p:nvPr/>
          </p:nvSpPr>
          <p:spPr bwMode="auto">
            <a:xfrm>
              <a:off x="4329" y="3083"/>
              <a:ext cx="163" cy="131"/>
            </a:xfrm>
            <a:custGeom>
              <a:avLst/>
              <a:gdLst/>
              <a:ahLst/>
              <a:cxnLst>
                <a:cxn ang="0">
                  <a:pos x="0" y="261"/>
                </a:cxn>
                <a:cxn ang="0">
                  <a:pos x="36" y="250"/>
                </a:cxn>
                <a:cxn ang="0">
                  <a:pos x="60" y="243"/>
                </a:cxn>
                <a:cxn ang="0">
                  <a:pos x="85" y="234"/>
                </a:cxn>
                <a:cxn ang="0">
                  <a:pos x="105" y="227"/>
                </a:cxn>
                <a:cxn ang="0">
                  <a:pos x="126" y="214"/>
                </a:cxn>
                <a:cxn ang="0">
                  <a:pos x="140" y="208"/>
                </a:cxn>
                <a:cxn ang="0">
                  <a:pos x="159" y="194"/>
                </a:cxn>
                <a:cxn ang="0">
                  <a:pos x="175" y="181"/>
                </a:cxn>
                <a:cxn ang="0">
                  <a:pos x="195" y="165"/>
                </a:cxn>
                <a:cxn ang="0">
                  <a:pos x="218" y="144"/>
                </a:cxn>
                <a:cxn ang="0">
                  <a:pos x="238" y="124"/>
                </a:cxn>
                <a:cxn ang="0">
                  <a:pos x="257" y="103"/>
                </a:cxn>
                <a:cxn ang="0">
                  <a:pos x="264" y="93"/>
                </a:cxn>
                <a:cxn ang="0">
                  <a:pos x="275" y="75"/>
                </a:cxn>
                <a:cxn ang="0">
                  <a:pos x="316" y="14"/>
                </a:cxn>
                <a:cxn ang="0">
                  <a:pos x="327" y="0"/>
                </a:cxn>
              </a:cxnLst>
              <a:rect l="0" t="0" r="r" b="b"/>
              <a:pathLst>
                <a:path w="327" h="261">
                  <a:moveTo>
                    <a:pt x="0" y="261"/>
                  </a:moveTo>
                  <a:lnTo>
                    <a:pt x="36" y="250"/>
                  </a:lnTo>
                  <a:lnTo>
                    <a:pt x="60" y="243"/>
                  </a:lnTo>
                  <a:lnTo>
                    <a:pt x="85" y="234"/>
                  </a:lnTo>
                  <a:lnTo>
                    <a:pt x="105" y="227"/>
                  </a:lnTo>
                  <a:lnTo>
                    <a:pt x="126" y="214"/>
                  </a:lnTo>
                  <a:lnTo>
                    <a:pt x="140" y="208"/>
                  </a:lnTo>
                  <a:lnTo>
                    <a:pt x="159" y="194"/>
                  </a:lnTo>
                  <a:lnTo>
                    <a:pt x="175" y="181"/>
                  </a:lnTo>
                  <a:lnTo>
                    <a:pt x="195" y="165"/>
                  </a:lnTo>
                  <a:lnTo>
                    <a:pt x="218" y="144"/>
                  </a:lnTo>
                  <a:lnTo>
                    <a:pt x="238" y="124"/>
                  </a:lnTo>
                  <a:lnTo>
                    <a:pt x="257" y="103"/>
                  </a:lnTo>
                  <a:lnTo>
                    <a:pt x="264" y="93"/>
                  </a:lnTo>
                  <a:lnTo>
                    <a:pt x="275" y="75"/>
                  </a:lnTo>
                  <a:lnTo>
                    <a:pt x="316" y="14"/>
                  </a:lnTo>
                  <a:lnTo>
                    <a:pt x="327" y="0"/>
                  </a:lnTo>
                </a:path>
              </a:pathLst>
            </a:custGeom>
            <a:noFill/>
            <a:ln w="0">
              <a:solidFill>
                <a:srgbClr val="000000"/>
              </a:solidFill>
              <a:prstDash val="solid"/>
              <a:round/>
              <a:headEnd/>
              <a:tailEnd/>
            </a:ln>
          </p:spPr>
          <p:txBody>
            <a:bodyPr/>
            <a:lstStyle/>
            <a:p>
              <a:endParaRPr lang="en-GB"/>
            </a:p>
          </p:txBody>
        </p:sp>
        <p:sp>
          <p:nvSpPr>
            <p:cNvPr id="1390" name="Freeform 2867"/>
            <p:cNvSpPr>
              <a:spLocks/>
            </p:cNvSpPr>
            <p:nvPr/>
          </p:nvSpPr>
          <p:spPr bwMode="auto">
            <a:xfrm>
              <a:off x="4492" y="3066"/>
              <a:ext cx="14" cy="17"/>
            </a:xfrm>
            <a:custGeom>
              <a:avLst/>
              <a:gdLst/>
              <a:ahLst/>
              <a:cxnLst>
                <a:cxn ang="0">
                  <a:pos x="0" y="36"/>
                </a:cxn>
                <a:cxn ang="0">
                  <a:pos x="13" y="16"/>
                </a:cxn>
                <a:cxn ang="0">
                  <a:pos x="22" y="7"/>
                </a:cxn>
                <a:cxn ang="0">
                  <a:pos x="28" y="0"/>
                </a:cxn>
              </a:cxnLst>
              <a:rect l="0" t="0" r="r" b="b"/>
              <a:pathLst>
                <a:path w="28" h="36">
                  <a:moveTo>
                    <a:pt x="0" y="36"/>
                  </a:moveTo>
                  <a:lnTo>
                    <a:pt x="13" y="16"/>
                  </a:lnTo>
                  <a:lnTo>
                    <a:pt x="22" y="7"/>
                  </a:lnTo>
                  <a:lnTo>
                    <a:pt x="28" y="0"/>
                  </a:lnTo>
                </a:path>
              </a:pathLst>
            </a:custGeom>
            <a:noFill/>
            <a:ln w="0">
              <a:solidFill>
                <a:srgbClr val="000000"/>
              </a:solidFill>
              <a:prstDash val="solid"/>
              <a:round/>
              <a:headEnd/>
              <a:tailEnd/>
            </a:ln>
          </p:spPr>
          <p:txBody>
            <a:bodyPr/>
            <a:lstStyle/>
            <a:p>
              <a:endParaRPr lang="en-GB"/>
            </a:p>
          </p:txBody>
        </p:sp>
        <p:sp>
          <p:nvSpPr>
            <p:cNvPr id="1391" name="Line 2868"/>
            <p:cNvSpPr>
              <a:spLocks noChangeShapeType="1"/>
            </p:cNvSpPr>
            <p:nvPr/>
          </p:nvSpPr>
          <p:spPr bwMode="auto">
            <a:xfrm>
              <a:off x="4054" y="3058"/>
              <a:ext cx="1" cy="1"/>
            </a:xfrm>
            <a:prstGeom prst="line">
              <a:avLst/>
            </a:prstGeom>
            <a:noFill/>
            <a:ln w="0">
              <a:solidFill>
                <a:srgbClr val="000000"/>
              </a:solidFill>
              <a:round/>
              <a:headEnd/>
              <a:tailEnd/>
            </a:ln>
          </p:spPr>
          <p:txBody>
            <a:bodyPr/>
            <a:lstStyle/>
            <a:p>
              <a:endParaRPr lang="en-GB"/>
            </a:p>
          </p:txBody>
        </p:sp>
        <p:sp>
          <p:nvSpPr>
            <p:cNvPr id="1392" name="Line 2869"/>
            <p:cNvSpPr>
              <a:spLocks noChangeShapeType="1"/>
            </p:cNvSpPr>
            <p:nvPr/>
          </p:nvSpPr>
          <p:spPr bwMode="auto">
            <a:xfrm>
              <a:off x="3864" y="3090"/>
              <a:ext cx="1" cy="1"/>
            </a:xfrm>
            <a:prstGeom prst="line">
              <a:avLst/>
            </a:prstGeom>
            <a:noFill/>
            <a:ln w="0">
              <a:solidFill>
                <a:srgbClr val="000000"/>
              </a:solidFill>
              <a:round/>
              <a:headEnd/>
              <a:tailEnd/>
            </a:ln>
          </p:spPr>
          <p:txBody>
            <a:bodyPr/>
            <a:lstStyle/>
            <a:p>
              <a:endParaRPr lang="en-GB"/>
            </a:p>
          </p:txBody>
        </p:sp>
        <p:sp>
          <p:nvSpPr>
            <p:cNvPr id="1393" name="Freeform 2870"/>
            <p:cNvSpPr>
              <a:spLocks/>
            </p:cNvSpPr>
            <p:nvPr/>
          </p:nvSpPr>
          <p:spPr bwMode="auto">
            <a:xfrm>
              <a:off x="3856" y="3102"/>
              <a:ext cx="2" cy="5"/>
            </a:xfrm>
            <a:custGeom>
              <a:avLst/>
              <a:gdLst/>
              <a:ahLst/>
              <a:cxnLst>
                <a:cxn ang="0">
                  <a:pos x="3" y="0"/>
                </a:cxn>
                <a:cxn ang="0">
                  <a:pos x="3" y="0"/>
                </a:cxn>
                <a:cxn ang="0">
                  <a:pos x="1" y="4"/>
                </a:cxn>
                <a:cxn ang="0">
                  <a:pos x="0" y="8"/>
                </a:cxn>
              </a:cxnLst>
              <a:rect l="0" t="0" r="r" b="b"/>
              <a:pathLst>
                <a:path w="3" h="8">
                  <a:moveTo>
                    <a:pt x="3" y="0"/>
                  </a:moveTo>
                  <a:lnTo>
                    <a:pt x="3" y="0"/>
                  </a:lnTo>
                  <a:lnTo>
                    <a:pt x="1" y="4"/>
                  </a:lnTo>
                  <a:lnTo>
                    <a:pt x="0" y="8"/>
                  </a:lnTo>
                </a:path>
              </a:pathLst>
            </a:custGeom>
            <a:noFill/>
            <a:ln w="0">
              <a:solidFill>
                <a:srgbClr val="000000"/>
              </a:solidFill>
              <a:prstDash val="solid"/>
              <a:round/>
              <a:headEnd/>
              <a:tailEnd/>
            </a:ln>
          </p:spPr>
          <p:txBody>
            <a:bodyPr/>
            <a:lstStyle/>
            <a:p>
              <a:endParaRPr lang="en-GB"/>
            </a:p>
          </p:txBody>
        </p:sp>
        <p:sp>
          <p:nvSpPr>
            <p:cNvPr id="1394" name="Line 2871"/>
            <p:cNvSpPr>
              <a:spLocks noChangeShapeType="1"/>
            </p:cNvSpPr>
            <p:nvPr/>
          </p:nvSpPr>
          <p:spPr bwMode="auto">
            <a:xfrm flipH="1">
              <a:off x="3854" y="3107"/>
              <a:ext cx="2" cy="5"/>
            </a:xfrm>
            <a:prstGeom prst="line">
              <a:avLst/>
            </a:prstGeom>
            <a:noFill/>
            <a:ln w="0">
              <a:solidFill>
                <a:srgbClr val="000000"/>
              </a:solidFill>
              <a:round/>
              <a:headEnd/>
              <a:tailEnd/>
            </a:ln>
          </p:spPr>
          <p:txBody>
            <a:bodyPr/>
            <a:lstStyle/>
            <a:p>
              <a:endParaRPr lang="en-GB"/>
            </a:p>
          </p:txBody>
        </p:sp>
        <p:sp>
          <p:nvSpPr>
            <p:cNvPr id="1395" name="Freeform 2872"/>
            <p:cNvSpPr>
              <a:spLocks/>
            </p:cNvSpPr>
            <p:nvPr/>
          </p:nvSpPr>
          <p:spPr bwMode="auto">
            <a:xfrm>
              <a:off x="3852" y="3112"/>
              <a:ext cx="2" cy="4"/>
            </a:xfrm>
            <a:custGeom>
              <a:avLst/>
              <a:gdLst/>
              <a:ahLst/>
              <a:cxnLst>
                <a:cxn ang="0">
                  <a:pos x="3" y="0"/>
                </a:cxn>
                <a:cxn ang="0">
                  <a:pos x="1" y="6"/>
                </a:cxn>
                <a:cxn ang="0">
                  <a:pos x="0" y="9"/>
                </a:cxn>
              </a:cxnLst>
              <a:rect l="0" t="0" r="r" b="b"/>
              <a:pathLst>
                <a:path w="3" h="9">
                  <a:moveTo>
                    <a:pt x="3" y="0"/>
                  </a:moveTo>
                  <a:lnTo>
                    <a:pt x="1" y="6"/>
                  </a:lnTo>
                  <a:lnTo>
                    <a:pt x="0" y="9"/>
                  </a:lnTo>
                </a:path>
              </a:pathLst>
            </a:custGeom>
            <a:noFill/>
            <a:ln w="0">
              <a:solidFill>
                <a:srgbClr val="000000"/>
              </a:solidFill>
              <a:prstDash val="solid"/>
              <a:round/>
              <a:headEnd/>
              <a:tailEnd/>
            </a:ln>
          </p:spPr>
          <p:txBody>
            <a:bodyPr/>
            <a:lstStyle/>
            <a:p>
              <a:endParaRPr lang="en-GB"/>
            </a:p>
          </p:txBody>
        </p:sp>
        <p:sp>
          <p:nvSpPr>
            <p:cNvPr id="1396" name="Line 2873"/>
            <p:cNvSpPr>
              <a:spLocks noChangeShapeType="1"/>
            </p:cNvSpPr>
            <p:nvPr/>
          </p:nvSpPr>
          <p:spPr bwMode="auto">
            <a:xfrm flipH="1">
              <a:off x="3850" y="3116"/>
              <a:ext cx="2" cy="6"/>
            </a:xfrm>
            <a:prstGeom prst="line">
              <a:avLst/>
            </a:prstGeom>
            <a:noFill/>
            <a:ln w="0">
              <a:solidFill>
                <a:srgbClr val="000000"/>
              </a:solidFill>
              <a:round/>
              <a:headEnd/>
              <a:tailEnd/>
            </a:ln>
          </p:spPr>
          <p:txBody>
            <a:bodyPr/>
            <a:lstStyle/>
            <a:p>
              <a:endParaRPr lang="en-GB"/>
            </a:p>
          </p:txBody>
        </p:sp>
        <p:sp>
          <p:nvSpPr>
            <p:cNvPr id="1397" name="Line 2874"/>
            <p:cNvSpPr>
              <a:spLocks noChangeShapeType="1"/>
            </p:cNvSpPr>
            <p:nvPr/>
          </p:nvSpPr>
          <p:spPr bwMode="auto">
            <a:xfrm flipH="1">
              <a:off x="3848" y="3122"/>
              <a:ext cx="2" cy="6"/>
            </a:xfrm>
            <a:prstGeom prst="line">
              <a:avLst/>
            </a:prstGeom>
            <a:noFill/>
            <a:ln w="0">
              <a:solidFill>
                <a:srgbClr val="000000"/>
              </a:solidFill>
              <a:round/>
              <a:headEnd/>
              <a:tailEnd/>
            </a:ln>
          </p:spPr>
          <p:txBody>
            <a:bodyPr/>
            <a:lstStyle/>
            <a:p>
              <a:endParaRPr lang="en-GB"/>
            </a:p>
          </p:txBody>
        </p:sp>
        <p:sp>
          <p:nvSpPr>
            <p:cNvPr id="1398" name="Freeform 2875"/>
            <p:cNvSpPr>
              <a:spLocks/>
            </p:cNvSpPr>
            <p:nvPr/>
          </p:nvSpPr>
          <p:spPr bwMode="auto">
            <a:xfrm>
              <a:off x="3843" y="3134"/>
              <a:ext cx="3" cy="11"/>
            </a:xfrm>
            <a:custGeom>
              <a:avLst/>
              <a:gdLst/>
              <a:ahLst/>
              <a:cxnLst>
                <a:cxn ang="0">
                  <a:pos x="8" y="0"/>
                </a:cxn>
                <a:cxn ang="0">
                  <a:pos x="6" y="6"/>
                </a:cxn>
                <a:cxn ang="0">
                  <a:pos x="0" y="21"/>
                </a:cxn>
              </a:cxnLst>
              <a:rect l="0" t="0" r="r" b="b"/>
              <a:pathLst>
                <a:path w="8" h="21">
                  <a:moveTo>
                    <a:pt x="8" y="0"/>
                  </a:moveTo>
                  <a:lnTo>
                    <a:pt x="6" y="6"/>
                  </a:lnTo>
                  <a:lnTo>
                    <a:pt x="0" y="21"/>
                  </a:lnTo>
                </a:path>
              </a:pathLst>
            </a:custGeom>
            <a:noFill/>
            <a:ln w="0">
              <a:solidFill>
                <a:srgbClr val="000000"/>
              </a:solidFill>
              <a:prstDash val="solid"/>
              <a:round/>
              <a:headEnd/>
              <a:tailEnd/>
            </a:ln>
          </p:spPr>
          <p:txBody>
            <a:bodyPr/>
            <a:lstStyle/>
            <a:p>
              <a:endParaRPr lang="en-GB"/>
            </a:p>
          </p:txBody>
        </p:sp>
        <p:sp>
          <p:nvSpPr>
            <p:cNvPr id="1399" name="Line 2876"/>
            <p:cNvSpPr>
              <a:spLocks noChangeShapeType="1"/>
            </p:cNvSpPr>
            <p:nvPr/>
          </p:nvSpPr>
          <p:spPr bwMode="auto">
            <a:xfrm flipH="1">
              <a:off x="3833" y="3155"/>
              <a:ext cx="4" cy="9"/>
            </a:xfrm>
            <a:prstGeom prst="line">
              <a:avLst/>
            </a:prstGeom>
            <a:noFill/>
            <a:ln w="0">
              <a:solidFill>
                <a:srgbClr val="000000"/>
              </a:solidFill>
              <a:round/>
              <a:headEnd/>
              <a:tailEnd/>
            </a:ln>
          </p:spPr>
          <p:txBody>
            <a:bodyPr/>
            <a:lstStyle/>
            <a:p>
              <a:endParaRPr lang="en-GB"/>
            </a:p>
          </p:txBody>
        </p:sp>
        <p:sp>
          <p:nvSpPr>
            <p:cNvPr id="1400" name="Line 2877"/>
            <p:cNvSpPr>
              <a:spLocks noChangeShapeType="1"/>
            </p:cNvSpPr>
            <p:nvPr/>
          </p:nvSpPr>
          <p:spPr bwMode="auto">
            <a:xfrm flipH="1">
              <a:off x="3832" y="3164"/>
              <a:ext cx="1" cy="4"/>
            </a:xfrm>
            <a:prstGeom prst="line">
              <a:avLst/>
            </a:prstGeom>
            <a:noFill/>
            <a:ln w="0">
              <a:solidFill>
                <a:srgbClr val="000000"/>
              </a:solidFill>
              <a:round/>
              <a:headEnd/>
              <a:tailEnd/>
            </a:ln>
          </p:spPr>
          <p:txBody>
            <a:bodyPr/>
            <a:lstStyle/>
            <a:p>
              <a:endParaRPr lang="en-GB"/>
            </a:p>
          </p:txBody>
        </p:sp>
        <p:sp>
          <p:nvSpPr>
            <p:cNvPr id="1401" name="Line 2878"/>
            <p:cNvSpPr>
              <a:spLocks noChangeShapeType="1"/>
            </p:cNvSpPr>
            <p:nvPr/>
          </p:nvSpPr>
          <p:spPr bwMode="auto">
            <a:xfrm flipH="1">
              <a:off x="3810" y="3188"/>
              <a:ext cx="9" cy="6"/>
            </a:xfrm>
            <a:prstGeom prst="line">
              <a:avLst/>
            </a:prstGeom>
            <a:noFill/>
            <a:ln w="0">
              <a:solidFill>
                <a:srgbClr val="000000"/>
              </a:solidFill>
              <a:round/>
              <a:headEnd/>
              <a:tailEnd/>
            </a:ln>
          </p:spPr>
          <p:txBody>
            <a:bodyPr/>
            <a:lstStyle/>
            <a:p>
              <a:endParaRPr lang="en-GB"/>
            </a:p>
          </p:txBody>
        </p:sp>
        <p:sp>
          <p:nvSpPr>
            <p:cNvPr id="1402" name="Freeform 2879"/>
            <p:cNvSpPr>
              <a:spLocks/>
            </p:cNvSpPr>
            <p:nvPr/>
          </p:nvSpPr>
          <p:spPr bwMode="auto">
            <a:xfrm>
              <a:off x="3822" y="3168"/>
              <a:ext cx="10" cy="15"/>
            </a:xfrm>
            <a:custGeom>
              <a:avLst/>
              <a:gdLst/>
              <a:ahLst/>
              <a:cxnLst>
                <a:cxn ang="0">
                  <a:pos x="18" y="0"/>
                </a:cxn>
                <a:cxn ang="0">
                  <a:pos x="11" y="10"/>
                </a:cxn>
                <a:cxn ang="0">
                  <a:pos x="0" y="27"/>
                </a:cxn>
                <a:cxn ang="0">
                  <a:pos x="0" y="29"/>
                </a:cxn>
              </a:cxnLst>
              <a:rect l="0" t="0" r="r" b="b"/>
              <a:pathLst>
                <a:path w="18" h="29">
                  <a:moveTo>
                    <a:pt x="18" y="0"/>
                  </a:moveTo>
                  <a:lnTo>
                    <a:pt x="11" y="10"/>
                  </a:lnTo>
                  <a:lnTo>
                    <a:pt x="0" y="27"/>
                  </a:lnTo>
                  <a:lnTo>
                    <a:pt x="0" y="29"/>
                  </a:lnTo>
                </a:path>
              </a:pathLst>
            </a:custGeom>
            <a:noFill/>
            <a:ln w="0">
              <a:solidFill>
                <a:srgbClr val="000000"/>
              </a:solidFill>
              <a:prstDash val="solid"/>
              <a:round/>
              <a:headEnd/>
              <a:tailEnd/>
            </a:ln>
          </p:spPr>
          <p:txBody>
            <a:bodyPr/>
            <a:lstStyle/>
            <a:p>
              <a:endParaRPr lang="en-GB"/>
            </a:p>
          </p:txBody>
        </p:sp>
        <p:sp>
          <p:nvSpPr>
            <p:cNvPr id="1403" name="Line 2880"/>
            <p:cNvSpPr>
              <a:spLocks noChangeShapeType="1"/>
            </p:cNvSpPr>
            <p:nvPr/>
          </p:nvSpPr>
          <p:spPr bwMode="auto">
            <a:xfrm>
              <a:off x="3850" y="3100"/>
              <a:ext cx="1" cy="1"/>
            </a:xfrm>
            <a:prstGeom prst="line">
              <a:avLst/>
            </a:prstGeom>
            <a:noFill/>
            <a:ln w="0">
              <a:solidFill>
                <a:srgbClr val="000000"/>
              </a:solidFill>
              <a:round/>
              <a:headEnd/>
              <a:tailEnd/>
            </a:ln>
          </p:spPr>
          <p:txBody>
            <a:bodyPr/>
            <a:lstStyle/>
            <a:p>
              <a:endParaRPr lang="en-GB"/>
            </a:p>
          </p:txBody>
        </p:sp>
        <p:sp>
          <p:nvSpPr>
            <p:cNvPr id="1404" name="Line 2881"/>
            <p:cNvSpPr>
              <a:spLocks noChangeShapeType="1"/>
            </p:cNvSpPr>
            <p:nvPr/>
          </p:nvSpPr>
          <p:spPr bwMode="auto">
            <a:xfrm flipH="1">
              <a:off x="3845" y="3109"/>
              <a:ext cx="1" cy="4"/>
            </a:xfrm>
            <a:prstGeom prst="line">
              <a:avLst/>
            </a:prstGeom>
            <a:noFill/>
            <a:ln w="0">
              <a:solidFill>
                <a:srgbClr val="000000"/>
              </a:solidFill>
              <a:round/>
              <a:headEnd/>
              <a:tailEnd/>
            </a:ln>
          </p:spPr>
          <p:txBody>
            <a:bodyPr/>
            <a:lstStyle/>
            <a:p>
              <a:endParaRPr lang="en-GB"/>
            </a:p>
          </p:txBody>
        </p:sp>
        <p:sp>
          <p:nvSpPr>
            <p:cNvPr id="1405" name="Line 2882"/>
            <p:cNvSpPr>
              <a:spLocks noChangeShapeType="1"/>
            </p:cNvSpPr>
            <p:nvPr/>
          </p:nvSpPr>
          <p:spPr bwMode="auto">
            <a:xfrm flipH="1">
              <a:off x="3840" y="3121"/>
              <a:ext cx="1" cy="4"/>
            </a:xfrm>
            <a:prstGeom prst="line">
              <a:avLst/>
            </a:prstGeom>
            <a:noFill/>
            <a:ln w="0">
              <a:solidFill>
                <a:srgbClr val="000000"/>
              </a:solidFill>
              <a:round/>
              <a:headEnd/>
              <a:tailEnd/>
            </a:ln>
          </p:spPr>
          <p:txBody>
            <a:bodyPr/>
            <a:lstStyle/>
            <a:p>
              <a:endParaRPr lang="en-GB"/>
            </a:p>
          </p:txBody>
        </p:sp>
        <p:sp>
          <p:nvSpPr>
            <p:cNvPr id="1406" name="Freeform 2883"/>
            <p:cNvSpPr>
              <a:spLocks/>
            </p:cNvSpPr>
            <p:nvPr/>
          </p:nvSpPr>
          <p:spPr bwMode="auto">
            <a:xfrm>
              <a:off x="3833" y="3140"/>
              <a:ext cx="1" cy="2"/>
            </a:xfrm>
            <a:custGeom>
              <a:avLst/>
              <a:gdLst/>
              <a:ahLst/>
              <a:cxnLst>
                <a:cxn ang="0">
                  <a:pos x="2" y="0"/>
                </a:cxn>
                <a:cxn ang="0">
                  <a:pos x="2" y="0"/>
                </a:cxn>
                <a:cxn ang="0">
                  <a:pos x="0" y="4"/>
                </a:cxn>
              </a:cxnLst>
              <a:rect l="0" t="0" r="r" b="b"/>
              <a:pathLst>
                <a:path w="2" h="4">
                  <a:moveTo>
                    <a:pt x="2" y="0"/>
                  </a:moveTo>
                  <a:lnTo>
                    <a:pt x="2" y="0"/>
                  </a:lnTo>
                  <a:lnTo>
                    <a:pt x="0" y="4"/>
                  </a:lnTo>
                </a:path>
              </a:pathLst>
            </a:custGeom>
            <a:noFill/>
            <a:ln w="0">
              <a:solidFill>
                <a:srgbClr val="000000"/>
              </a:solidFill>
              <a:prstDash val="solid"/>
              <a:round/>
              <a:headEnd/>
              <a:tailEnd/>
            </a:ln>
          </p:spPr>
          <p:txBody>
            <a:bodyPr/>
            <a:lstStyle/>
            <a:p>
              <a:endParaRPr lang="en-GB"/>
            </a:p>
          </p:txBody>
        </p:sp>
        <p:sp>
          <p:nvSpPr>
            <p:cNvPr id="1407" name="Line 2884"/>
            <p:cNvSpPr>
              <a:spLocks noChangeShapeType="1"/>
            </p:cNvSpPr>
            <p:nvPr/>
          </p:nvSpPr>
          <p:spPr bwMode="auto">
            <a:xfrm flipH="1">
              <a:off x="3830" y="3142"/>
              <a:ext cx="3" cy="9"/>
            </a:xfrm>
            <a:prstGeom prst="line">
              <a:avLst/>
            </a:prstGeom>
            <a:noFill/>
            <a:ln w="0">
              <a:solidFill>
                <a:srgbClr val="000000"/>
              </a:solidFill>
              <a:round/>
              <a:headEnd/>
              <a:tailEnd/>
            </a:ln>
          </p:spPr>
          <p:txBody>
            <a:bodyPr/>
            <a:lstStyle/>
            <a:p>
              <a:endParaRPr lang="en-GB"/>
            </a:p>
          </p:txBody>
        </p:sp>
        <p:sp>
          <p:nvSpPr>
            <p:cNvPr id="1408" name="Freeform 2885"/>
            <p:cNvSpPr>
              <a:spLocks/>
            </p:cNvSpPr>
            <p:nvPr/>
          </p:nvSpPr>
          <p:spPr bwMode="auto">
            <a:xfrm>
              <a:off x="3776" y="3194"/>
              <a:ext cx="34" cy="18"/>
            </a:xfrm>
            <a:custGeom>
              <a:avLst/>
              <a:gdLst/>
              <a:ahLst/>
              <a:cxnLst>
                <a:cxn ang="0">
                  <a:pos x="67" y="0"/>
                </a:cxn>
                <a:cxn ang="0">
                  <a:pos x="53" y="7"/>
                </a:cxn>
                <a:cxn ang="0">
                  <a:pos x="37" y="17"/>
                </a:cxn>
                <a:cxn ang="0">
                  <a:pos x="25" y="25"/>
                </a:cxn>
                <a:cxn ang="0">
                  <a:pos x="16" y="30"/>
                </a:cxn>
                <a:cxn ang="0">
                  <a:pos x="9" y="34"/>
                </a:cxn>
                <a:cxn ang="0">
                  <a:pos x="0" y="37"/>
                </a:cxn>
              </a:cxnLst>
              <a:rect l="0" t="0" r="r" b="b"/>
              <a:pathLst>
                <a:path w="67" h="37">
                  <a:moveTo>
                    <a:pt x="67" y="0"/>
                  </a:moveTo>
                  <a:lnTo>
                    <a:pt x="53" y="7"/>
                  </a:lnTo>
                  <a:lnTo>
                    <a:pt x="37" y="17"/>
                  </a:lnTo>
                  <a:lnTo>
                    <a:pt x="25" y="25"/>
                  </a:lnTo>
                  <a:lnTo>
                    <a:pt x="16" y="30"/>
                  </a:lnTo>
                  <a:lnTo>
                    <a:pt x="9" y="34"/>
                  </a:lnTo>
                  <a:lnTo>
                    <a:pt x="0" y="37"/>
                  </a:lnTo>
                </a:path>
              </a:pathLst>
            </a:custGeom>
            <a:noFill/>
            <a:ln w="0">
              <a:solidFill>
                <a:srgbClr val="000000"/>
              </a:solidFill>
              <a:prstDash val="solid"/>
              <a:round/>
              <a:headEnd/>
              <a:tailEnd/>
            </a:ln>
          </p:spPr>
          <p:txBody>
            <a:bodyPr/>
            <a:lstStyle/>
            <a:p>
              <a:endParaRPr lang="en-GB"/>
            </a:p>
          </p:txBody>
        </p:sp>
        <p:sp>
          <p:nvSpPr>
            <p:cNvPr id="1409" name="Freeform 2886"/>
            <p:cNvSpPr>
              <a:spLocks/>
            </p:cNvSpPr>
            <p:nvPr/>
          </p:nvSpPr>
          <p:spPr bwMode="auto">
            <a:xfrm>
              <a:off x="3812" y="3167"/>
              <a:ext cx="11" cy="23"/>
            </a:xfrm>
            <a:custGeom>
              <a:avLst/>
              <a:gdLst/>
              <a:ahLst/>
              <a:cxnLst>
                <a:cxn ang="0">
                  <a:pos x="22" y="0"/>
                </a:cxn>
                <a:cxn ang="0">
                  <a:pos x="14" y="15"/>
                </a:cxn>
                <a:cxn ang="0">
                  <a:pos x="0" y="45"/>
                </a:cxn>
              </a:cxnLst>
              <a:rect l="0" t="0" r="r" b="b"/>
              <a:pathLst>
                <a:path w="22" h="45">
                  <a:moveTo>
                    <a:pt x="22" y="0"/>
                  </a:moveTo>
                  <a:lnTo>
                    <a:pt x="14" y="15"/>
                  </a:lnTo>
                  <a:lnTo>
                    <a:pt x="0" y="45"/>
                  </a:lnTo>
                </a:path>
              </a:pathLst>
            </a:custGeom>
            <a:noFill/>
            <a:ln w="0">
              <a:solidFill>
                <a:srgbClr val="000000"/>
              </a:solidFill>
              <a:prstDash val="solid"/>
              <a:round/>
              <a:headEnd/>
              <a:tailEnd/>
            </a:ln>
          </p:spPr>
          <p:txBody>
            <a:bodyPr/>
            <a:lstStyle/>
            <a:p>
              <a:endParaRPr lang="en-GB"/>
            </a:p>
          </p:txBody>
        </p:sp>
        <p:sp>
          <p:nvSpPr>
            <p:cNvPr id="1410" name="Line 2887"/>
            <p:cNvSpPr>
              <a:spLocks noChangeShapeType="1"/>
            </p:cNvSpPr>
            <p:nvPr/>
          </p:nvSpPr>
          <p:spPr bwMode="auto">
            <a:xfrm flipH="1">
              <a:off x="3892" y="3081"/>
              <a:ext cx="1" cy="2"/>
            </a:xfrm>
            <a:prstGeom prst="line">
              <a:avLst/>
            </a:prstGeom>
            <a:noFill/>
            <a:ln w="0">
              <a:solidFill>
                <a:srgbClr val="000000"/>
              </a:solidFill>
              <a:round/>
              <a:headEnd/>
              <a:tailEnd/>
            </a:ln>
          </p:spPr>
          <p:txBody>
            <a:bodyPr/>
            <a:lstStyle/>
            <a:p>
              <a:endParaRPr lang="en-GB"/>
            </a:p>
          </p:txBody>
        </p:sp>
        <p:sp>
          <p:nvSpPr>
            <p:cNvPr id="1411" name="Line 2888"/>
            <p:cNvSpPr>
              <a:spLocks noChangeShapeType="1"/>
            </p:cNvSpPr>
            <p:nvPr/>
          </p:nvSpPr>
          <p:spPr bwMode="auto">
            <a:xfrm flipH="1">
              <a:off x="3882" y="3090"/>
              <a:ext cx="1" cy="2"/>
            </a:xfrm>
            <a:prstGeom prst="line">
              <a:avLst/>
            </a:prstGeom>
            <a:noFill/>
            <a:ln w="0">
              <a:solidFill>
                <a:srgbClr val="000000"/>
              </a:solidFill>
              <a:round/>
              <a:headEnd/>
              <a:tailEnd/>
            </a:ln>
          </p:spPr>
          <p:txBody>
            <a:bodyPr/>
            <a:lstStyle/>
            <a:p>
              <a:endParaRPr lang="en-GB"/>
            </a:p>
          </p:txBody>
        </p:sp>
        <p:sp>
          <p:nvSpPr>
            <p:cNvPr id="1412" name="Line 2889"/>
            <p:cNvSpPr>
              <a:spLocks noChangeShapeType="1"/>
            </p:cNvSpPr>
            <p:nvPr/>
          </p:nvSpPr>
          <p:spPr bwMode="auto">
            <a:xfrm flipH="1">
              <a:off x="3877" y="3092"/>
              <a:ext cx="5" cy="5"/>
            </a:xfrm>
            <a:prstGeom prst="line">
              <a:avLst/>
            </a:prstGeom>
            <a:noFill/>
            <a:ln w="0">
              <a:solidFill>
                <a:srgbClr val="000000"/>
              </a:solidFill>
              <a:round/>
              <a:headEnd/>
              <a:tailEnd/>
            </a:ln>
          </p:spPr>
          <p:txBody>
            <a:bodyPr/>
            <a:lstStyle/>
            <a:p>
              <a:endParaRPr lang="en-GB"/>
            </a:p>
          </p:txBody>
        </p:sp>
        <p:sp>
          <p:nvSpPr>
            <p:cNvPr id="1413" name="Line 2890"/>
            <p:cNvSpPr>
              <a:spLocks noChangeShapeType="1"/>
            </p:cNvSpPr>
            <p:nvPr/>
          </p:nvSpPr>
          <p:spPr bwMode="auto">
            <a:xfrm flipH="1">
              <a:off x="3876" y="3097"/>
              <a:ext cx="1" cy="1"/>
            </a:xfrm>
            <a:prstGeom prst="line">
              <a:avLst/>
            </a:prstGeom>
            <a:noFill/>
            <a:ln w="0">
              <a:solidFill>
                <a:srgbClr val="000000"/>
              </a:solidFill>
              <a:round/>
              <a:headEnd/>
              <a:tailEnd/>
            </a:ln>
          </p:spPr>
          <p:txBody>
            <a:bodyPr/>
            <a:lstStyle/>
            <a:p>
              <a:endParaRPr lang="en-GB"/>
            </a:p>
          </p:txBody>
        </p:sp>
        <p:sp>
          <p:nvSpPr>
            <p:cNvPr id="1414" name="Freeform 2891"/>
            <p:cNvSpPr>
              <a:spLocks/>
            </p:cNvSpPr>
            <p:nvPr/>
          </p:nvSpPr>
          <p:spPr bwMode="auto">
            <a:xfrm>
              <a:off x="3861" y="3103"/>
              <a:ext cx="12" cy="22"/>
            </a:xfrm>
            <a:custGeom>
              <a:avLst/>
              <a:gdLst/>
              <a:ahLst/>
              <a:cxnLst>
                <a:cxn ang="0">
                  <a:pos x="24" y="0"/>
                </a:cxn>
                <a:cxn ang="0">
                  <a:pos x="18" y="10"/>
                </a:cxn>
                <a:cxn ang="0">
                  <a:pos x="12" y="23"/>
                </a:cxn>
                <a:cxn ang="0">
                  <a:pos x="3" y="37"/>
                </a:cxn>
                <a:cxn ang="0">
                  <a:pos x="0" y="42"/>
                </a:cxn>
              </a:cxnLst>
              <a:rect l="0" t="0" r="r" b="b"/>
              <a:pathLst>
                <a:path w="24" h="42">
                  <a:moveTo>
                    <a:pt x="24" y="0"/>
                  </a:moveTo>
                  <a:lnTo>
                    <a:pt x="18" y="10"/>
                  </a:lnTo>
                  <a:lnTo>
                    <a:pt x="12" y="23"/>
                  </a:lnTo>
                  <a:lnTo>
                    <a:pt x="3" y="37"/>
                  </a:lnTo>
                  <a:lnTo>
                    <a:pt x="0" y="42"/>
                  </a:lnTo>
                </a:path>
              </a:pathLst>
            </a:custGeom>
            <a:noFill/>
            <a:ln w="0">
              <a:solidFill>
                <a:srgbClr val="000000"/>
              </a:solidFill>
              <a:prstDash val="solid"/>
              <a:round/>
              <a:headEnd/>
              <a:tailEnd/>
            </a:ln>
          </p:spPr>
          <p:txBody>
            <a:bodyPr/>
            <a:lstStyle/>
            <a:p>
              <a:endParaRPr lang="en-GB"/>
            </a:p>
          </p:txBody>
        </p:sp>
        <p:sp>
          <p:nvSpPr>
            <p:cNvPr id="1415" name="Line 2892"/>
            <p:cNvSpPr>
              <a:spLocks noChangeShapeType="1"/>
            </p:cNvSpPr>
            <p:nvPr/>
          </p:nvSpPr>
          <p:spPr bwMode="auto">
            <a:xfrm flipH="1">
              <a:off x="3837" y="3146"/>
              <a:ext cx="5" cy="9"/>
            </a:xfrm>
            <a:prstGeom prst="line">
              <a:avLst/>
            </a:prstGeom>
            <a:noFill/>
            <a:ln w="0">
              <a:solidFill>
                <a:srgbClr val="000000"/>
              </a:solidFill>
              <a:round/>
              <a:headEnd/>
              <a:tailEnd/>
            </a:ln>
          </p:spPr>
          <p:txBody>
            <a:bodyPr/>
            <a:lstStyle/>
            <a:p>
              <a:endParaRPr lang="en-GB"/>
            </a:p>
          </p:txBody>
        </p:sp>
        <p:sp>
          <p:nvSpPr>
            <p:cNvPr id="1416" name="Freeform 2893"/>
            <p:cNvSpPr>
              <a:spLocks/>
            </p:cNvSpPr>
            <p:nvPr/>
          </p:nvSpPr>
          <p:spPr bwMode="auto">
            <a:xfrm>
              <a:off x="3855" y="3125"/>
              <a:ext cx="6" cy="6"/>
            </a:xfrm>
            <a:custGeom>
              <a:avLst/>
              <a:gdLst/>
              <a:ahLst/>
              <a:cxnLst>
                <a:cxn ang="0">
                  <a:pos x="12" y="0"/>
                </a:cxn>
                <a:cxn ang="0">
                  <a:pos x="5" y="9"/>
                </a:cxn>
                <a:cxn ang="0">
                  <a:pos x="0" y="12"/>
                </a:cxn>
              </a:cxnLst>
              <a:rect l="0" t="0" r="r" b="b"/>
              <a:pathLst>
                <a:path w="12" h="12">
                  <a:moveTo>
                    <a:pt x="12" y="0"/>
                  </a:moveTo>
                  <a:lnTo>
                    <a:pt x="5" y="9"/>
                  </a:lnTo>
                  <a:lnTo>
                    <a:pt x="0" y="12"/>
                  </a:lnTo>
                </a:path>
              </a:pathLst>
            </a:custGeom>
            <a:noFill/>
            <a:ln w="0">
              <a:solidFill>
                <a:srgbClr val="000000"/>
              </a:solidFill>
              <a:prstDash val="solid"/>
              <a:round/>
              <a:headEnd/>
              <a:tailEnd/>
            </a:ln>
          </p:spPr>
          <p:txBody>
            <a:bodyPr/>
            <a:lstStyle/>
            <a:p>
              <a:endParaRPr lang="en-GB"/>
            </a:p>
          </p:txBody>
        </p:sp>
        <p:sp>
          <p:nvSpPr>
            <p:cNvPr id="1417" name="Line 2894"/>
            <p:cNvSpPr>
              <a:spLocks noChangeShapeType="1"/>
            </p:cNvSpPr>
            <p:nvPr/>
          </p:nvSpPr>
          <p:spPr bwMode="auto">
            <a:xfrm flipH="1">
              <a:off x="4293" y="3087"/>
              <a:ext cx="3" cy="8"/>
            </a:xfrm>
            <a:prstGeom prst="line">
              <a:avLst/>
            </a:prstGeom>
            <a:noFill/>
            <a:ln w="0">
              <a:solidFill>
                <a:srgbClr val="000000"/>
              </a:solidFill>
              <a:round/>
              <a:headEnd/>
              <a:tailEnd/>
            </a:ln>
          </p:spPr>
          <p:txBody>
            <a:bodyPr/>
            <a:lstStyle/>
            <a:p>
              <a:endParaRPr lang="en-GB"/>
            </a:p>
          </p:txBody>
        </p:sp>
        <p:sp>
          <p:nvSpPr>
            <p:cNvPr id="1418" name="Freeform 2895"/>
            <p:cNvSpPr>
              <a:spLocks/>
            </p:cNvSpPr>
            <p:nvPr/>
          </p:nvSpPr>
          <p:spPr bwMode="auto">
            <a:xfrm>
              <a:off x="4264" y="3119"/>
              <a:ext cx="22" cy="35"/>
            </a:xfrm>
            <a:custGeom>
              <a:avLst/>
              <a:gdLst/>
              <a:ahLst/>
              <a:cxnLst>
                <a:cxn ang="0">
                  <a:pos x="45" y="0"/>
                </a:cxn>
                <a:cxn ang="0">
                  <a:pos x="36" y="23"/>
                </a:cxn>
                <a:cxn ang="0">
                  <a:pos x="19" y="53"/>
                </a:cxn>
                <a:cxn ang="0">
                  <a:pos x="0" y="72"/>
                </a:cxn>
              </a:cxnLst>
              <a:rect l="0" t="0" r="r" b="b"/>
              <a:pathLst>
                <a:path w="45" h="72">
                  <a:moveTo>
                    <a:pt x="45" y="0"/>
                  </a:moveTo>
                  <a:lnTo>
                    <a:pt x="36" y="23"/>
                  </a:lnTo>
                  <a:lnTo>
                    <a:pt x="19" y="53"/>
                  </a:lnTo>
                  <a:lnTo>
                    <a:pt x="0" y="72"/>
                  </a:lnTo>
                </a:path>
              </a:pathLst>
            </a:custGeom>
            <a:noFill/>
            <a:ln w="0">
              <a:solidFill>
                <a:srgbClr val="000000"/>
              </a:solidFill>
              <a:prstDash val="solid"/>
              <a:round/>
              <a:headEnd/>
              <a:tailEnd/>
            </a:ln>
          </p:spPr>
          <p:txBody>
            <a:bodyPr/>
            <a:lstStyle/>
            <a:p>
              <a:endParaRPr lang="en-GB"/>
            </a:p>
          </p:txBody>
        </p:sp>
        <p:sp>
          <p:nvSpPr>
            <p:cNvPr id="1419" name="Freeform 2896"/>
            <p:cNvSpPr>
              <a:spLocks/>
            </p:cNvSpPr>
            <p:nvPr/>
          </p:nvSpPr>
          <p:spPr bwMode="auto">
            <a:xfrm>
              <a:off x="4110" y="3221"/>
              <a:ext cx="82" cy="53"/>
            </a:xfrm>
            <a:custGeom>
              <a:avLst/>
              <a:gdLst/>
              <a:ahLst/>
              <a:cxnLst>
                <a:cxn ang="0">
                  <a:pos x="165" y="0"/>
                </a:cxn>
                <a:cxn ang="0">
                  <a:pos x="107" y="41"/>
                </a:cxn>
                <a:cxn ang="0">
                  <a:pos x="72" y="63"/>
                </a:cxn>
                <a:cxn ang="0">
                  <a:pos x="9" y="102"/>
                </a:cxn>
                <a:cxn ang="0">
                  <a:pos x="0" y="107"/>
                </a:cxn>
              </a:cxnLst>
              <a:rect l="0" t="0" r="r" b="b"/>
              <a:pathLst>
                <a:path w="165" h="107">
                  <a:moveTo>
                    <a:pt x="165" y="0"/>
                  </a:moveTo>
                  <a:lnTo>
                    <a:pt x="107" y="41"/>
                  </a:lnTo>
                  <a:lnTo>
                    <a:pt x="72" y="63"/>
                  </a:lnTo>
                  <a:lnTo>
                    <a:pt x="9" y="102"/>
                  </a:lnTo>
                  <a:lnTo>
                    <a:pt x="0" y="107"/>
                  </a:lnTo>
                </a:path>
              </a:pathLst>
            </a:custGeom>
            <a:noFill/>
            <a:ln w="0">
              <a:solidFill>
                <a:srgbClr val="000000"/>
              </a:solidFill>
              <a:prstDash val="solid"/>
              <a:round/>
              <a:headEnd/>
              <a:tailEnd/>
            </a:ln>
          </p:spPr>
          <p:txBody>
            <a:bodyPr/>
            <a:lstStyle/>
            <a:p>
              <a:endParaRPr lang="en-GB"/>
            </a:p>
          </p:txBody>
        </p:sp>
        <p:sp>
          <p:nvSpPr>
            <p:cNvPr id="1420" name="Freeform 2897"/>
            <p:cNvSpPr>
              <a:spLocks/>
            </p:cNvSpPr>
            <p:nvPr/>
          </p:nvSpPr>
          <p:spPr bwMode="auto">
            <a:xfrm>
              <a:off x="3940" y="3274"/>
              <a:ext cx="170" cy="67"/>
            </a:xfrm>
            <a:custGeom>
              <a:avLst/>
              <a:gdLst/>
              <a:ahLst/>
              <a:cxnLst>
                <a:cxn ang="0">
                  <a:pos x="340" y="0"/>
                </a:cxn>
                <a:cxn ang="0">
                  <a:pos x="295" y="22"/>
                </a:cxn>
                <a:cxn ang="0">
                  <a:pos x="252" y="44"/>
                </a:cxn>
                <a:cxn ang="0">
                  <a:pos x="0" y="134"/>
                </a:cxn>
              </a:cxnLst>
              <a:rect l="0" t="0" r="r" b="b"/>
              <a:pathLst>
                <a:path w="340" h="134">
                  <a:moveTo>
                    <a:pt x="340" y="0"/>
                  </a:moveTo>
                  <a:lnTo>
                    <a:pt x="295" y="22"/>
                  </a:lnTo>
                  <a:lnTo>
                    <a:pt x="252" y="44"/>
                  </a:lnTo>
                  <a:lnTo>
                    <a:pt x="0" y="134"/>
                  </a:lnTo>
                </a:path>
              </a:pathLst>
            </a:custGeom>
            <a:noFill/>
            <a:ln w="0">
              <a:solidFill>
                <a:srgbClr val="000000"/>
              </a:solidFill>
              <a:prstDash val="solid"/>
              <a:round/>
              <a:headEnd/>
              <a:tailEnd/>
            </a:ln>
          </p:spPr>
          <p:txBody>
            <a:bodyPr/>
            <a:lstStyle/>
            <a:p>
              <a:endParaRPr lang="en-GB"/>
            </a:p>
          </p:txBody>
        </p:sp>
        <p:sp>
          <p:nvSpPr>
            <p:cNvPr id="1421" name="Line 2898"/>
            <p:cNvSpPr>
              <a:spLocks noChangeShapeType="1"/>
            </p:cNvSpPr>
            <p:nvPr/>
          </p:nvSpPr>
          <p:spPr bwMode="auto">
            <a:xfrm>
              <a:off x="4398" y="3119"/>
              <a:ext cx="1" cy="1"/>
            </a:xfrm>
            <a:prstGeom prst="line">
              <a:avLst/>
            </a:prstGeom>
            <a:noFill/>
            <a:ln w="0">
              <a:solidFill>
                <a:srgbClr val="000000"/>
              </a:solidFill>
              <a:round/>
              <a:headEnd/>
              <a:tailEnd/>
            </a:ln>
          </p:spPr>
          <p:txBody>
            <a:bodyPr/>
            <a:lstStyle/>
            <a:p>
              <a:endParaRPr lang="en-GB"/>
            </a:p>
          </p:txBody>
        </p:sp>
        <p:sp>
          <p:nvSpPr>
            <p:cNvPr id="1422" name="Freeform 2899"/>
            <p:cNvSpPr>
              <a:spLocks/>
            </p:cNvSpPr>
            <p:nvPr/>
          </p:nvSpPr>
          <p:spPr bwMode="auto">
            <a:xfrm>
              <a:off x="4398" y="3083"/>
              <a:ext cx="12" cy="36"/>
            </a:xfrm>
            <a:custGeom>
              <a:avLst/>
              <a:gdLst/>
              <a:ahLst/>
              <a:cxnLst>
                <a:cxn ang="0">
                  <a:pos x="25" y="0"/>
                </a:cxn>
                <a:cxn ang="0">
                  <a:pos x="15" y="26"/>
                </a:cxn>
                <a:cxn ang="0">
                  <a:pos x="0" y="70"/>
                </a:cxn>
              </a:cxnLst>
              <a:rect l="0" t="0" r="r" b="b"/>
              <a:pathLst>
                <a:path w="25" h="70">
                  <a:moveTo>
                    <a:pt x="25" y="0"/>
                  </a:moveTo>
                  <a:lnTo>
                    <a:pt x="15" y="26"/>
                  </a:lnTo>
                  <a:lnTo>
                    <a:pt x="0" y="70"/>
                  </a:lnTo>
                </a:path>
              </a:pathLst>
            </a:custGeom>
            <a:noFill/>
            <a:ln w="0">
              <a:solidFill>
                <a:srgbClr val="000000"/>
              </a:solidFill>
              <a:prstDash val="solid"/>
              <a:round/>
              <a:headEnd/>
              <a:tailEnd/>
            </a:ln>
          </p:spPr>
          <p:txBody>
            <a:bodyPr/>
            <a:lstStyle/>
            <a:p>
              <a:endParaRPr lang="en-GB"/>
            </a:p>
          </p:txBody>
        </p:sp>
        <p:sp>
          <p:nvSpPr>
            <p:cNvPr id="1423" name="Line 2900"/>
            <p:cNvSpPr>
              <a:spLocks noChangeShapeType="1"/>
            </p:cNvSpPr>
            <p:nvPr/>
          </p:nvSpPr>
          <p:spPr bwMode="auto">
            <a:xfrm flipH="1">
              <a:off x="4396" y="3119"/>
              <a:ext cx="2" cy="7"/>
            </a:xfrm>
            <a:prstGeom prst="line">
              <a:avLst/>
            </a:prstGeom>
            <a:noFill/>
            <a:ln w="0">
              <a:solidFill>
                <a:srgbClr val="000000"/>
              </a:solidFill>
              <a:round/>
              <a:headEnd/>
              <a:tailEnd/>
            </a:ln>
          </p:spPr>
          <p:txBody>
            <a:bodyPr/>
            <a:lstStyle/>
            <a:p>
              <a:endParaRPr lang="en-GB"/>
            </a:p>
          </p:txBody>
        </p:sp>
        <p:sp>
          <p:nvSpPr>
            <p:cNvPr id="1424" name="Line 2901"/>
            <p:cNvSpPr>
              <a:spLocks noChangeShapeType="1"/>
            </p:cNvSpPr>
            <p:nvPr/>
          </p:nvSpPr>
          <p:spPr bwMode="auto">
            <a:xfrm flipH="1">
              <a:off x="4362" y="3089"/>
              <a:ext cx="2" cy="3"/>
            </a:xfrm>
            <a:prstGeom prst="line">
              <a:avLst/>
            </a:prstGeom>
            <a:noFill/>
            <a:ln w="0">
              <a:solidFill>
                <a:srgbClr val="000000"/>
              </a:solidFill>
              <a:round/>
              <a:headEnd/>
              <a:tailEnd/>
            </a:ln>
          </p:spPr>
          <p:txBody>
            <a:bodyPr/>
            <a:lstStyle/>
            <a:p>
              <a:endParaRPr lang="en-GB"/>
            </a:p>
          </p:txBody>
        </p:sp>
        <p:sp>
          <p:nvSpPr>
            <p:cNvPr id="1425" name="Line 2902"/>
            <p:cNvSpPr>
              <a:spLocks noChangeShapeType="1"/>
            </p:cNvSpPr>
            <p:nvPr/>
          </p:nvSpPr>
          <p:spPr bwMode="auto">
            <a:xfrm flipH="1">
              <a:off x="4263" y="3154"/>
              <a:ext cx="1" cy="2"/>
            </a:xfrm>
            <a:prstGeom prst="line">
              <a:avLst/>
            </a:prstGeom>
            <a:noFill/>
            <a:ln w="0">
              <a:solidFill>
                <a:srgbClr val="000000"/>
              </a:solidFill>
              <a:round/>
              <a:headEnd/>
              <a:tailEnd/>
            </a:ln>
          </p:spPr>
          <p:txBody>
            <a:bodyPr/>
            <a:lstStyle/>
            <a:p>
              <a:endParaRPr lang="en-GB"/>
            </a:p>
          </p:txBody>
        </p:sp>
        <p:sp>
          <p:nvSpPr>
            <p:cNvPr id="1426" name="Freeform 2903"/>
            <p:cNvSpPr>
              <a:spLocks/>
            </p:cNvSpPr>
            <p:nvPr/>
          </p:nvSpPr>
          <p:spPr bwMode="auto">
            <a:xfrm>
              <a:off x="4264" y="3144"/>
              <a:ext cx="21" cy="10"/>
            </a:xfrm>
            <a:custGeom>
              <a:avLst/>
              <a:gdLst/>
              <a:ahLst/>
              <a:cxnLst>
                <a:cxn ang="0">
                  <a:pos x="43" y="0"/>
                </a:cxn>
                <a:cxn ang="0">
                  <a:pos x="31" y="4"/>
                </a:cxn>
                <a:cxn ang="0">
                  <a:pos x="0" y="22"/>
                </a:cxn>
              </a:cxnLst>
              <a:rect l="0" t="0" r="r" b="b"/>
              <a:pathLst>
                <a:path w="43" h="22">
                  <a:moveTo>
                    <a:pt x="43" y="0"/>
                  </a:moveTo>
                  <a:lnTo>
                    <a:pt x="31" y="4"/>
                  </a:lnTo>
                  <a:lnTo>
                    <a:pt x="0" y="22"/>
                  </a:lnTo>
                </a:path>
              </a:pathLst>
            </a:custGeom>
            <a:noFill/>
            <a:ln w="0">
              <a:solidFill>
                <a:srgbClr val="000000"/>
              </a:solidFill>
              <a:prstDash val="solid"/>
              <a:round/>
              <a:headEnd/>
              <a:tailEnd/>
            </a:ln>
          </p:spPr>
          <p:txBody>
            <a:bodyPr/>
            <a:lstStyle/>
            <a:p>
              <a:endParaRPr lang="en-GB"/>
            </a:p>
          </p:txBody>
        </p:sp>
        <p:sp>
          <p:nvSpPr>
            <p:cNvPr id="1427" name="Line 2904"/>
            <p:cNvSpPr>
              <a:spLocks noChangeShapeType="1"/>
            </p:cNvSpPr>
            <p:nvPr/>
          </p:nvSpPr>
          <p:spPr bwMode="auto">
            <a:xfrm flipH="1">
              <a:off x="4389" y="3132"/>
              <a:ext cx="5" cy="25"/>
            </a:xfrm>
            <a:prstGeom prst="line">
              <a:avLst/>
            </a:prstGeom>
            <a:noFill/>
            <a:ln w="0">
              <a:solidFill>
                <a:srgbClr val="000000"/>
              </a:solidFill>
              <a:round/>
              <a:headEnd/>
              <a:tailEnd/>
            </a:ln>
          </p:spPr>
          <p:txBody>
            <a:bodyPr/>
            <a:lstStyle/>
            <a:p>
              <a:endParaRPr lang="en-GB"/>
            </a:p>
          </p:txBody>
        </p:sp>
        <p:sp>
          <p:nvSpPr>
            <p:cNvPr id="1428" name="Line 2905"/>
            <p:cNvSpPr>
              <a:spLocks noChangeShapeType="1"/>
            </p:cNvSpPr>
            <p:nvPr/>
          </p:nvSpPr>
          <p:spPr bwMode="auto">
            <a:xfrm flipV="1">
              <a:off x="4356" y="3130"/>
              <a:ext cx="8" cy="6"/>
            </a:xfrm>
            <a:prstGeom prst="line">
              <a:avLst/>
            </a:prstGeom>
            <a:noFill/>
            <a:ln w="0">
              <a:solidFill>
                <a:srgbClr val="000000"/>
              </a:solidFill>
              <a:round/>
              <a:headEnd/>
              <a:tailEnd/>
            </a:ln>
          </p:spPr>
          <p:txBody>
            <a:bodyPr/>
            <a:lstStyle/>
            <a:p>
              <a:endParaRPr lang="en-GB"/>
            </a:p>
          </p:txBody>
        </p:sp>
        <p:sp>
          <p:nvSpPr>
            <p:cNvPr id="1429" name="Freeform 2906"/>
            <p:cNvSpPr>
              <a:spLocks/>
            </p:cNvSpPr>
            <p:nvPr/>
          </p:nvSpPr>
          <p:spPr bwMode="auto">
            <a:xfrm>
              <a:off x="4386" y="3131"/>
              <a:ext cx="8" cy="1"/>
            </a:xfrm>
            <a:custGeom>
              <a:avLst/>
              <a:gdLst/>
              <a:ahLst/>
              <a:cxnLst>
                <a:cxn ang="0">
                  <a:pos x="17" y="2"/>
                </a:cxn>
                <a:cxn ang="0">
                  <a:pos x="6" y="0"/>
                </a:cxn>
                <a:cxn ang="0">
                  <a:pos x="0" y="2"/>
                </a:cxn>
              </a:cxnLst>
              <a:rect l="0" t="0" r="r" b="b"/>
              <a:pathLst>
                <a:path w="17" h="2">
                  <a:moveTo>
                    <a:pt x="17" y="2"/>
                  </a:moveTo>
                  <a:lnTo>
                    <a:pt x="6" y="0"/>
                  </a:lnTo>
                  <a:lnTo>
                    <a:pt x="0" y="2"/>
                  </a:lnTo>
                </a:path>
              </a:pathLst>
            </a:custGeom>
            <a:noFill/>
            <a:ln w="0">
              <a:solidFill>
                <a:srgbClr val="000000"/>
              </a:solidFill>
              <a:prstDash val="solid"/>
              <a:round/>
              <a:headEnd/>
              <a:tailEnd/>
            </a:ln>
          </p:spPr>
          <p:txBody>
            <a:bodyPr/>
            <a:lstStyle/>
            <a:p>
              <a:endParaRPr lang="en-GB"/>
            </a:p>
          </p:txBody>
        </p:sp>
        <p:sp>
          <p:nvSpPr>
            <p:cNvPr id="1430" name="Line 2907"/>
            <p:cNvSpPr>
              <a:spLocks noChangeShapeType="1"/>
            </p:cNvSpPr>
            <p:nvPr/>
          </p:nvSpPr>
          <p:spPr bwMode="auto">
            <a:xfrm flipH="1">
              <a:off x="4300" y="3057"/>
              <a:ext cx="1" cy="2"/>
            </a:xfrm>
            <a:prstGeom prst="line">
              <a:avLst/>
            </a:prstGeom>
            <a:noFill/>
            <a:ln w="0">
              <a:solidFill>
                <a:srgbClr val="000000"/>
              </a:solidFill>
              <a:round/>
              <a:headEnd/>
              <a:tailEnd/>
            </a:ln>
          </p:spPr>
          <p:txBody>
            <a:bodyPr/>
            <a:lstStyle/>
            <a:p>
              <a:endParaRPr lang="en-GB"/>
            </a:p>
          </p:txBody>
        </p:sp>
        <p:sp>
          <p:nvSpPr>
            <p:cNvPr id="1431" name="Line 2908"/>
            <p:cNvSpPr>
              <a:spLocks noChangeShapeType="1"/>
            </p:cNvSpPr>
            <p:nvPr/>
          </p:nvSpPr>
          <p:spPr bwMode="auto">
            <a:xfrm>
              <a:off x="3453" y="3112"/>
              <a:ext cx="1" cy="1"/>
            </a:xfrm>
            <a:prstGeom prst="line">
              <a:avLst/>
            </a:prstGeom>
            <a:noFill/>
            <a:ln w="0">
              <a:solidFill>
                <a:srgbClr val="000000"/>
              </a:solidFill>
              <a:round/>
              <a:headEnd/>
              <a:tailEnd/>
            </a:ln>
          </p:spPr>
          <p:txBody>
            <a:bodyPr/>
            <a:lstStyle/>
            <a:p>
              <a:endParaRPr lang="en-GB"/>
            </a:p>
          </p:txBody>
        </p:sp>
        <p:sp>
          <p:nvSpPr>
            <p:cNvPr id="1432" name="Freeform 2909"/>
            <p:cNvSpPr>
              <a:spLocks/>
            </p:cNvSpPr>
            <p:nvPr/>
          </p:nvSpPr>
          <p:spPr bwMode="auto">
            <a:xfrm>
              <a:off x="3057" y="3313"/>
              <a:ext cx="141" cy="30"/>
            </a:xfrm>
            <a:custGeom>
              <a:avLst/>
              <a:gdLst/>
              <a:ahLst/>
              <a:cxnLst>
                <a:cxn ang="0">
                  <a:pos x="0" y="61"/>
                </a:cxn>
                <a:cxn ang="0">
                  <a:pos x="222" y="14"/>
                </a:cxn>
                <a:cxn ang="0">
                  <a:pos x="245" y="9"/>
                </a:cxn>
                <a:cxn ang="0">
                  <a:pos x="280" y="1"/>
                </a:cxn>
                <a:cxn ang="0">
                  <a:pos x="283" y="0"/>
                </a:cxn>
              </a:cxnLst>
              <a:rect l="0" t="0" r="r" b="b"/>
              <a:pathLst>
                <a:path w="283" h="61">
                  <a:moveTo>
                    <a:pt x="0" y="61"/>
                  </a:moveTo>
                  <a:lnTo>
                    <a:pt x="222" y="14"/>
                  </a:lnTo>
                  <a:lnTo>
                    <a:pt x="245" y="9"/>
                  </a:lnTo>
                  <a:lnTo>
                    <a:pt x="280" y="1"/>
                  </a:lnTo>
                  <a:lnTo>
                    <a:pt x="283" y="0"/>
                  </a:lnTo>
                </a:path>
              </a:pathLst>
            </a:custGeom>
            <a:noFill/>
            <a:ln w="0">
              <a:solidFill>
                <a:srgbClr val="000000"/>
              </a:solidFill>
              <a:prstDash val="solid"/>
              <a:round/>
              <a:headEnd/>
              <a:tailEnd/>
            </a:ln>
          </p:spPr>
          <p:txBody>
            <a:bodyPr/>
            <a:lstStyle/>
            <a:p>
              <a:endParaRPr lang="en-GB"/>
            </a:p>
          </p:txBody>
        </p:sp>
        <p:sp>
          <p:nvSpPr>
            <p:cNvPr id="1433" name="Freeform 2910"/>
            <p:cNvSpPr>
              <a:spLocks/>
            </p:cNvSpPr>
            <p:nvPr/>
          </p:nvSpPr>
          <p:spPr bwMode="auto">
            <a:xfrm>
              <a:off x="3198" y="3243"/>
              <a:ext cx="141" cy="70"/>
            </a:xfrm>
            <a:custGeom>
              <a:avLst/>
              <a:gdLst/>
              <a:ahLst/>
              <a:cxnLst>
                <a:cxn ang="0">
                  <a:pos x="0" y="140"/>
                </a:cxn>
                <a:cxn ang="0">
                  <a:pos x="121" y="95"/>
                </a:cxn>
                <a:cxn ang="0">
                  <a:pos x="135" y="89"/>
                </a:cxn>
                <a:cxn ang="0">
                  <a:pos x="245" y="28"/>
                </a:cxn>
                <a:cxn ang="0">
                  <a:pos x="249" y="25"/>
                </a:cxn>
                <a:cxn ang="0">
                  <a:pos x="282" y="0"/>
                </a:cxn>
              </a:cxnLst>
              <a:rect l="0" t="0" r="r" b="b"/>
              <a:pathLst>
                <a:path w="282" h="140">
                  <a:moveTo>
                    <a:pt x="0" y="140"/>
                  </a:moveTo>
                  <a:lnTo>
                    <a:pt x="121" y="95"/>
                  </a:lnTo>
                  <a:lnTo>
                    <a:pt x="135" y="89"/>
                  </a:lnTo>
                  <a:lnTo>
                    <a:pt x="245" y="28"/>
                  </a:lnTo>
                  <a:lnTo>
                    <a:pt x="249" y="25"/>
                  </a:lnTo>
                  <a:lnTo>
                    <a:pt x="282" y="0"/>
                  </a:lnTo>
                </a:path>
              </a:pathLst>
            </a:custGeom>
            <a:noFill/>
            <a:ln w="0">
              <a:solidFill>
                <a:srgbClr val="000000"/>
              </a:solidFill>
              <a:prstDash val="solid"/>
              <a:round/>
              <a:headEnd/>
              <a:tailEnd/>
            </a:ln>
          </p:spPr>
          <p:txBody>
            <a:bodyPr/>
            <a:lstStyle/>
            <a:p>
              <a:endParaRPr lang="en-GB"/>
            </a:p>
          </p:txBody>
        </p:sp>
        <p:sp>
          <p:nvSpPr>
            <p:cNvPr id="1434" name="Freeform 2911"/>
            <p:cNvSpPr>
              <a:spLocks/>
            </p:cNvSpPr>
            <p:nvPr/>
          </p:nvSpPr>
          <p:spPr bwMode="auto">
            <a:xfrm>
              <a:off x="3339" y="3209"/>
              <a:ext cx="43" cy="34"/>
            </a:xfrm>
            <a:custGeom>
              <a:avLst/>
              <a:gdLst/>
              <a:ahLst/>
              <a:cxnLst>
                <a:cxn ang="0">
                  <a:pos x="0" y="68"/>
                </a:cxn>
                <a:cxn ang="0">
                  <a:pos x="25" y="51"/>
                </a:cxn>
                <a:cxn ang="0">
                  <a:pos x="72" y="15"/>
                </a:cxn>
                <a:cxn ang="0">
                  <a:pos x="86" y="0"/>
                </a:cxn>
              </a:cxnLst>
              <a:rect l="0" t="0" r="r" b="b"/>
              <a:pathLst>
                <a:path w="86" h="68">
                  <a:moveTo>
                    <a:pt x="0" y="68"/>
                  </a:moveTo>
                  <a:lnTo>
                    <a:pt x="25" y="51"/>
                  </a:lnTo>
                  <a:lnTo>
                    <a:pt x="72" y="15"/>
                  </a:lnTo>
                  <a:lnTo>
                    <a:pt x="86" y="0"/>
                  </a:lnTo>
                </a:path>
              </a:pathLst>
            </a:custGeom>
            <a:noFill/>
            <a:ln w="0">
              <a:solidFill>
                <a:srgbClr val="000000"/>
              </a:solidFill>
              <a:prstDash val="solid"/>
              <a:round/>
              <a:headEnd/>
              <a:tailEnd/>
            </a:ln>
          </p:spPr>
          <p:txBody>
            <a:bodyPr/>
            <a:lstStyle/>
            <a:p>
              <a:endParaRPr lang="en-GB"/>
            </a:p>
          </p:txBody>
        </p:sp>
        <p:sp>
          <p:nvSpPr>
            <p:cNvPr id="1435" name="Freeform 2912"/>
            <p:cNvSpPr>
              <a:spLocks/>
            </p:cNvSpPr>
            <p:nvPr/>
          </p:nvSpPr>
          <p:spPr bwMode="auto">
            <a:xfrm>
              <a:off x="3385" y="3196"/>
              <a:ext cx="8" cy="9"/>
            </a:xfrm>
            <a:custGeom>
              <a:avLst/>
              <a:gdLst/>
              <a:ahLst/>
              <a:cxnLst>
                <a:cxn ang="0">
                  <a:pos x="0" y="19"/>
                </a:cxn>
                <a:cxn ang="0">
                  <a:pos x="10" y="7"/>
                </a:cxn>
                <a:cxn ang="0">
                  <a:pos x="11" y="5"/>
                </a:cxn>
                <a:cxn ang="0">
                  <a:pos x="17" y="0"/>
                </a:cxn>
              </a:cxnLst>
              <a:rect l="0" t="0" r="r" b="b"/>
              <a:pathLst>
                <a:path w="17" h="19">
                  <a:moveTo>
                    <a:pt x="0" y="19"/>
                  </a:moveTo>
                  <a:lnTo>
                    <a:pt x="10" y="7"/>
                  </a:lnTo>
                  <a:lnTo>
                    <a:pt x="11" y="5"/>
                  </a:lnTo>
                  <a:lnTo>
                    <a:pt x="17" y="0"/>
                  </a:lnTo>
                </a:path>
              </a:pathLst>
            </a:custGeom>
            <a:noFill/>
            <a:ln w="0">
              <a:solidFill>
                <a:srgbClr val="000000"/>
              </a:solidFill>
              <a:prstDash val="solid"/>
              <a:round/>
              <a:headEnd/>
              <a:tailEnd/>
            </a:ln>
          </p:spPr>
          <p:txBody>
            <a:bodyPr/>
            <a:lstStyle/>
            <a:p>
              <a:endParaRPr lang="en-GB"/>
            </a:p>
          </p:txBody>
        </p:sp>
        <p:sp>
          <p:nvSpPr>
            <p:cNvPr id="1436" name="Freeform 2913"/>
            <p:cNvSpPr>
              <a:spLocks/>
            </p:cNvSpPr>
            <p:nvPr/>
          </p:nvSpPr>
          <p:spPr bwMode="auto">
            <a:xfrm>
              <a:off x="3410" y="3166"/>
              <a:ext cx="7" cy="10"/>
            </a:xfrm>
            <a:custGeom>
              <a:avLst/>
              <a:gdLst/>
              <a:ahLst/>
              <a:cxnLst>
                <a:cxn ang="0">
                  <a:pos x="0" y="20"/>
                </a:cxn>
                <a:cxn ang="0">
                  <a:pos x="4" y="16"/>
                </a:cxn>
                <a:cxn ang="0">
                  <a:pos x="8" y="10"/>
                </a:cxn>
                <a:cxn ang="0">
                  <a:pos x="14" y="0"/>
                </a:cxn>
              </a:cxnLst>
              <a:rect l="0" t="0" r="r" b="b"/>
              <a:pathLst>
                <a:path w="14" h="20">
                  <a:moveTo>
                    <a:pt x="0" y="20"/>
                  </a:moveTo>
                  <a:lnTo>
                    <a:pt x="4" y="16"/>
                  </a:lnTo>
                  <a:lnTo>
                    <a:pt x="8" y="10"/>
                  </a:lnTo>
                  <a:lnTo>
                    <a:pt x="14" y="0"/>
                  </a:lnTo>
                </a:path>
              </a:pathLst>
            </a:custGeom>
            <a:noFill/>
            <a:ln w="0">
              <a:solidFill>
                <a:srgbClr val="000000"/>
              </a:solidFill>
              <a:prstDash val="solid"/>
              <a:round/>
              <a:headEnd/>
              <a:tailEnd/>
            </a:ln>
          </p:spPr>
          <p:txBody>
            <a:bodyPr/>
            <a:lstStyle/>
            <a:p>
              <a:endParaRPr lang="en-GB"/>
            </a:p>
          </p:txBody>
        </p:sp>
        <p:sp>
          <p:nvSpPr>
            <p:cNvPr id="1437" name="Line 2914"/>
            <p:cNvSpPr>
              <a:spLocks noChangeShapeType="1"/>
            </p:cNvSpPr>
            <p:nvPr/>
          </p:nvSpPr>
          <p:spPr bwMode="auto">
            <a:xfrm>
              <a:off x="3421" y="3157"/>
              <a:ext cx="1" cy="1"/>
            </a:xfrm>
            <a:prstGeom prst="line">
              <a:avLst/>
            </a:prstGeom>
            <a:noFill/>
            <a:ln w="0">
              <a:solidFill>
                <a:srgbClr val="000000"/>
              </a:solidFill>
              <a:round/>
              <a:headEnd/>
              <a:tailEnd/>
            </a:ln>
          </p:spPr>
          <p:txBody>
            <a:bodyPr/>
            <a:lstStyle/>
            <a:p>
              <a:endParaRPr lang="en-GB"/>
            </a:p>
          </p:txBody>
        </p:sp>
        <p:sp>
          <p:nvSpPr>
            <p:cNvPr id="1438" name="Line 2915"/>
            <p:cNvSpPr>
              <a:spLocks noChangeShapeType="1"/>
            </p:cNvSpPr>
            <p:nvPr/>
          </p:nvSpPr>
          <p:spPr bwMode="auto">
            <a:xfrm flipV="1">
              <a:off x="3418" y="3157"/>
              <a:ext cx="3" cy="7"/>
            </a:xfrm>
            <a:prstGeom prst="line">
              <a:avLst/>
            </a:prstGeom>
            <a:noFill/>
            <a:ln w="0">
              <a:solidFill>
                <a:srgbClr val="000000"/>
              </a:solidFill>
              <a:round/>
              <a:headEnd/>
              <a:tailEnd/>
            </a:ln>
          </p:spPr>
          <p:txBody>
            <a:bodyPr/>
            <a:lstStyle/>
            <a:p>
              <a:endParaRPr lang="en-GB"/>
            </a:p>
          </p:txBody>
        </p:sp>
        <p:sp>
          <p:nvSpPr>
            <p:cNvPr id="1439" name="Freeform 2916"/>
            <p:cNvSpPr>
              <a:spLocks/>
            </p:cNvSpPr>
            <p:nvPr/>
          </p:nvSpPr>
          <p:spPr bwMode="auto">
            <a:xfrm>
              <a:off x="3421" y="3146"/>
              <a:ext cx="6" cy="11"/>
            </a:xfrm>
            <a:custGeom>
              <a:avLst/>
              <a:gdLst/>
              <a:ahLst/>
              <a:cxnLst>
                <a:cxn ang="0">
                  <a:pos x="0" y="20"/>
                </a:cxn>
                <a:cxn ang="0">
                  <a:pos x="9" y="3"/>
                </a:cxn>
                <a:cxn ang="0">
                  <a:pos x="11" y="0"/>
                </a:cxn>
              </a:cxnLst>
              <a:rect l="0" t="0" r="r" b="b"/>
              <a:pathLst>
                <a:path w="11" h="20">
                  <a:moveTo>
                    <a:pt x="0" y="20"/>
                  </a:moveTo>
                  <a:lnTo>
                    <a:pt x="9" y="3"/>
                  </a:lnTo>
                  <a:lnTo>
                    <a:pt x="11" y="0"/>
                  </a:lnTo>
                </a:path>
              </a:pathLst>
            </a:custGeom>
            <a:noFill/>
            <a:ln w="0">
              <a:solidFill>
                <a:srgbClr val="000000"/>
              </a:solidFill>
              <a:prstDash val="solid"/>
              <a:round/>
              <a:headEnd/>
              <a:tailEnd/>
            </a:ln>
          </p:spPr>
          <p:txBody>
            <a:bodyPr/>
            <a:lstStyle/>
            <a:p>
              <a:endParaRPr lang="en-GB"/>
            </a:p>
          </p:txBody>
        </p:sp>
        <p:sp>
          <p:nvSpPr>
            <p:cNvPr id="1440" name="Freeform 2917"/>
            <p:cNvSpPr>
              <a:spLocks/>
            </p:cNvSpPr>
            <p:nvPr/>
          </p:nvSpPr>
          <p:spPr bwMode="auto">
            <a:xfrm>
              <a:off x="3427" y="3133"/>
              <a:ext cx="9" cy="13"/>
            </a:xfrm>
            <a:custGeom>
              <a:avLst/>
              <a:gdLst/>
              <a:ahLst/>
              <a:cxnLst>
                <a:cxn ang="0">
                  <a:pos x="0" y="27"/>
                </a:cxn>
                <a:cxn ang="0">
                  <a:pos x="7" y="14"/>
                </a:cxn>
                <a:cxn ang="0">
                  <a:pos x="17" y="0"/>
                </a:cxn>
              </a:cxnLst>
              <a:rect l="0" t="0" r="r" b="b"/>
              <a:pathLst>
                <a:path w="17" h="27">
                  <a:moveTo>
                    <a:pt x="0" y="27"/>
                  </a:moveTo>
                  <a:lnTo>
                    <a:pt x="7" y="14"/>
                  </a:lnTo>
                  <a:lnTo>
                    <a:pt x="17" y="0"/>
                  </a:lnTo>
                </a:path>
              </a:pathLst>
            </a:custGeom>
            <a:noFill/>
            <a:ln w="0">
              <a:solidFill>
                <a:srgbClr val="000000"/>
              </a:solidFill>
              <a:prstDash val="solid"/>
              <a:round/>
              <a:headEnd/>
              <a:tailEnd/>
            </a:ln>
          </p:spPr>
          <p:txBody>
            <a:bodyPr/>
            <a:lstStyle/>
            <a:p>
              <a:endParaRPr lang="en-GB"/>
            </a:p>
          </p:txBody>
        </p:sp>
        <p:sp>
          <p:nvSpPr>
            <p:cNvPr id="1441" name="Line 2918"/>
            <p:cNvSpPr>
              <a:spLocks noChangeShapeType="1"/>
            </p:cNvSpPr>
            <p:nvPr/>
          </p:nvSpPr>
          <p:spPr bwMode="auto">
            <a:xfrm flipH="1">
              <a:off x="4168" y="3061"/>
              <a:ext cx="1" cy="1"/>
            </a:xfrm>
            <a:prstGeom prst="line">
              <a:avLst/>
            </a:prstGeom>
            <a:noFill/>
            <a:ln w="0">
              <a:solidFill>
                <a:srgbClr val="000000"/>
              </a:solidFill>
              <a:round/>
              <a:headEnd/>
              <a:tailEnd/>
            </a:ln>
          </p:spPr>
          <p:txBody>
            <a:bodyPr/>
            <a:lstStyle/>
            <a:p>
              <a:endParaRPr lang="en-GB"/>
            </a:p>
          </p:txBody>
        </p:sp>
        <p:sp>
          <p:nvSpPr>
            <p:cNvPr id="1442" name="Line 2919"/>
            <p:cNvSpPr>
              <a:spLocks noChangeShapeType="1"/>
            </p:cNvSpPr>
            <p:nvPr/>
          </p:nvSpPr>
          <p:spPr bwMode="auto">
            <a:xfrm flipH="1">
              <a:off x="4299" y="3059"/>
              <a:ext cx="1" cy="4"/>
            </a:xfrm>
            <a:prstGeom prst="line">
              <a:avLst/>
            </a:prstGeom>
            <a:noFill/>
            <a:ln w="0">
              <a:solidFill>
                <a:srgbClr val="000000"/>
              </a:solidFill>
              <a:round/>
              <a:headEnd/>
              <a:tailEnd/>
            </a:ln>
          </p:spPr>
          <p:txBody>
            <a:bodyPr/>
            <a:lstStyle/>
            <a:p>
              <a:endParaRPr lang="en-GB"/>
            </a:p>
          </p:txBody>
        </p:sp>
        <p:sp>
          <p:nvSpPr>
            <p:cNvPr id="1443" name="Freeform 2920"/>
            <p:cNvSpPr>
              <a:spLocks/>
            </p:cNvSpPr>
            <p:nvPr/>
          </p:nvSpPr>
          <p:spPr bwMode="auto">
            <a:xfrm>
              <a:off x="4168" y="3059"/>
              <a:ext cx="132" cy="4"/>
            </a:xfrm>
            <a:custGeom>
              <a:avLst/>
              <a:gdLst/>
              <a:ahLst/>
              <a:cxnLst>
                <a:cxn ang="0">
                  <a:pos x="0" y="3"/>
                </a:cxn>
                <a:cxn ang="0">
                  <a:pos x="14" y="5"/>
                </a:cxn>
                <a:cxn ang="0">
                  <a:pos x="29" y="5"/>
                </a:cxn>
                <a:cxn ang="0">
                  <a:pos x="49" y="5"/>
                </a:cxn>
                <a:cxn ang="0">
                  <a:pos x="69" y="6"/>
                </a:cxn>
                <a:cxn ang="0">
                  <a:pos x="86" y="6"/>
                </a:cxn>
                <a:cxn ang="0">
                  <a:pos x="104" y="8"/>
                </a:cxn>
                <a:cxn ang="0">
                  <a:pos x="125" y="8"/>
                </a:cxn>
                <a:cxn ang="0">
                  <a:pos x="159" y="8"/>
                </a:cxn>
                <a:cxn ang="0">
                  <a:pos x="172" y="5"/>
                </a:cxn>
                <a:cxn ang="0">
                  <a:pos x="191" y="5"/>
                </a:cxn>
                <a:cxn ang="0">
                  <a:pos x="208" y="5"/>
                </a:cxn>
                <a:cxn ang="0">
                  <a:pos x="221" y="5"/>
                </a:cxn>
                <a:cxn ang="0">
                  <a:pos x="229" y="4"/>
                </a:cxn>
                <a:cxn ang="0">
                  <a:pos x="243" y="3"/>
                </a:cxn>
                <a:cxn ang="0">
                  <a:pos x="255" y="3"/>
                </a:cxn>
                <a:cxn ang="0">
                  <a:pos x="264" y="0"/>
                </a:cxn>
              </a:cxnLst>
              <a:rect l="0" t="0" r="r" b="b"/>
              <a:pathLst>
                <a:path w="264" h="8">
                  <a:moveTo>
                    <a:pt x="0" y="3"/>
                  </a:moveTo>
                  <a:lnTo>
                    <a:pt x="14" y="5"/>
                  </a:lnTo>
                  <a:lnTo>
                    <a:pt x="29" y="5"/>
                  </a:lnTo>
                  <a:lnTo>
                    <a:pt x="49" y="5"/>
                  </a:lnTo>
                  <a:lnTo>
                    <a:pt x="69" y="6"/>
                  </a:lnTo>
                  <a:lnTo>
                    <a:pt x="86" y="6"/>
                  </a:lnTo>
                  <a:lnTo>
                    <a:pt x="104" y="8"/>
                  </a:lnTo>
                  <a:lnTo>
                    <a:pt x="125" y="8"/>
                  </a:lnTo>
                  <a:lnTo>
                    <a:pt x="159" y="8"/>
                  </a:lnTo>
                  <a:lnTo>
                    <a:pt x="172" y="5"/>
                  </a:lnTo>
                  <a:lnTo>
                    <a:pt x="191" y="5"/>
                  </a:lnTo>
                  <a:lnTo>
                    <a:pt x="208" y="5"/>
                  </a:lnTo>
                  <a:lnTo>
                    <a:pt x="221" y="5"/>
                  </a:lnTo>
                  <a:lnTo>
                    <a:pt x="229" y="4"/>
                  </a:lnTo>
                  <a:lnTo>
                    <a:pt x="243" y="3"/>
                  </a:lnTo>
                  <a:lnTo>
                    <a:pt x="255" y="3"/>
                  </a:lnTo>
                  <a:lnTo>
                    <a:pt x="264" y="0"/>
                  </a:lnTo>
                </a:path>
              </a:pathLst>
            </a:custGeom>
            <a:noFill/>
            <a:ln w="0">
              <a:solidFill>
                <a:srgbClr val="000000"/>
              </a:solidFill>
              <a:prstDash val="solid"/>
              <a:round/>
              <a:headEnd/>
              <a:tailEnd/>
            </a:ln>
          </p:spPr>
          <p:txBody>
            <a:bodyPr/>
            <a:lstStyle/>
            <a:p>
              <a:endParaRPr lang="en-GB"/>
            </a:p>
          </p:txBody>
        </p:sp>
        <p:sp>
          <p:nvSpPr>
            <p:cNvPr id="1444" name="Freeform 2921"/>
            <p:cNvSpPr>
              <a:spLocks/>
            </p:cNvSpPr>
            <p:nvPr/>
          </p:nvSpPr>
          <p:spPr bwMode="auto">
            <a:xfrm>
              <a:off x="4300" y="3041"/>
              <a:ext cx="213" cy="18"/>
            </a:xfrm>
            <a:custGeom>
              <a:avLst/>
              <a:gdLst/>
              <a:ahLst/>
              <a:cxnLst>
                <a:cxn ang="0">
                  <a:pos x="0" y="37"/>
                </a:cxn>
                <a:cxn ang="0">
                  <a:pos x="17" y="35"/>
                </a:cxn>
                <a:cxn ang="0">
                  <a:pos x="42" y="34"/>
                </a:cxn>
                <a:cxn ang="0">
                  <a:pos x="56" y="32"/>
                </a:cxn>
                <a:cxn ang="0">
                  <a:pos x="74" y="30"/>
                </a:cxn>
                <a:cxn ang="0">
                  <a:pos x="92" y="29"/>
                </a:cxn>
                <a:cxn ang="0">
                  <a:pos x="109" y="27"/>
                </a:cxn>
                <a:cxn ang="0">
                  <a:pos x="121" y="27"/>
                </a:cxn>
                <a:cxn ang="0">
                  <a:pos x="134" y="28"/>
                </a:cxn>
                <a:cxn ang="0">
                  <a:pos x="144" y="26"/>
                </a:cxn>
                <a:cxn ang="0">
                  <a:pos x="163" y="25"/>
                </a:cxn>
                <a:cxn ang="0">
                  <a:pos x="171" y="24"/>
                </a:cxn>
                <a:cxn ang="0">
                  <a:pos x="186" y="24"/>
                </a:cxn>
                <a:cxn ang="0">
                  <a:pos x="198" y="23"/>
                </a:cxn>
                <a:cxn ang="0">
                  <a:pos x="205" y="22"/>
                </a:cxn>
                <a:cxn ang="0">
                  <a:pos x="210" y="21"/>
                </a:cxn>
                <a:cxn ang="0">
                  <a:pos x="221" y="21"/>
                </a:cxn>
                <a:cxn ang="0">
                  <a:pos x="231" y="21"/>
                </a:cxn>
                <a:cxn ang="0">
                  <a:pos x="242" y="20"/>
                </a:cxn>
                <a:cxn ang="0">
                  <a:pos x="251" y="19"/>
                </a:cxn>
                <a:cxn ang="0">
                  <a:pos x="261" y="19"/>
                </a:cxn>
                <a:cxn ang="0">
                  <a:pos x="274" y="17"/>
                </a:cxn>
                <a:cxn ang="0">
                  <a:pos x="283" y="16"/>
                </a:cxn>
                <a:cxn ang="0">
                  <a:pos x="294" y="15"/>
                </a:cxn>
                <a:cxn ang="0">
                  <a:pos x="308" y="14"/>
                </a:cxn>
                <a:cxn ang="0">
                  <a:pos x="320" y="12"/>
                </a:cxn>
                <a:cxn ang="0">
                  <a:pos x="332" y="12"/>
                </a:cxn>
                <a:cxn ang="0">
                  <a:pos x="343" y="10"/>
                </a:cxn>
                <a:cxn ang="0">
                  <a:pos x="345" y="10"/>
                </a:cxn>
                <a:cxn ang="0">
                  <a:pos x="362" y="8"/>
                </a:cxn>
                <a:cxn ang="0">
                  <a:pos x="372" y="8"/>
                </a:cxn>
                <a:cxn ang="0">
                  <a:pos x="426" y="0"/>
                </a:cxn>
              </a:cxnLst>
              <a:rect l="0" t="0" r="r" b="b"/>
              <a:pathLst>
                <a:path w="426" h="37">
                  <a:moveTo>
                    <a:pt x="0" y="37"/>
                  </a:moveTo>
                  <a:lnTo>
                    <a:pt x="17" y="35"/>
                  </a:lnTo>
                  <a:lnTo>
                    <a:pt x="42" y="34"/>
                  </a:lnTo>
                  <a:lnTo>
                    <a:pt x="56" y="32"/>
                  </a:lnTo>
                  <a:lnTo>
                    <a:pt x="74" y="30"/>
                  </a:lnTo>
                  <a:lnTo>
                    <a:pt x="92" y="29"/>
                  </a:lnTo>
                  <a:lnTo>
                    <a:pt x="109" y="27"/>
                  </a:lnTo>
                  <a:lnTo>
                    <a:pt x="121" y="27"/>
                  </a:lnTo>
                  <a:lnTo>
                    <a:pt x="134" y="28"/>
                  </a:lnTo>
                  <a:lnTo>
                    <a:pt x="144" y="26"/>
                  </a:lnTo>
                  <a:lnTo>
                    <a:pt x="163" y="25"/>
                  </a:lnTo>
                  <a:lnTo>
                    <a:pt x="171" y="24"/>
                  </a:lnTo>
                  <a:lnTo>
                    <a:pt x="186" y="24"/>
                  </a:lnTo>
                  <a:lnTo>
                    <a:pt x="198" y="23"/>
                  </a:lnTo>
                  <a:lnTo>
                    <a:pt x="205" y="22"/>
                  </a:lnTo>
                  <a:lnTo>
                    <a:pt x="210" y="21"/>
                  </a:lnTo>
                  <a:lnTo>
                    <a:pt x="221" y="21"/>
                  </a:lnTo>
                  <a:lnTo>
                    <a:pt x="231" y="21"/>
                  </a:lnTo>
                  <a:lnTo>
                    <a:pt x="242" y="20"/>
                  </a:lnTo>
                  <a:lnTo>
                    <a:pt x="251" y="19"/>
                  </a:lnTo>
                  <a:lnTo>
                    <a:pt x="261" y="19"/>
                  </a:lnTo>
                  <a:lnTo>
                    <a:pt x="274" y="17"/>
                  </a:lnTo>
                  <a:lnTo>
                    <a:pt x="283" y="16"/>
                  </a:lnTo>
                  <a:lnTo>
                    <a:pt x="294" y="15"/>
                  </a:lnTo>
                  <a:lnTo>
                    <a:pt x="308" y="14"/>
                  </a:lnTo>
                  <a:lnTo>
                    <a:pt x="320" y="12"/>
                  </a:lnTo>
                  <a:lnTo>
                    <a:pt x="332" y="12"/>
                  </a:lnTo>
                  <a:lnTo>
                    <a:pt x="343" y="10"/>
                  </a:lnTo>
                  <a:lnTo>
                    <a:pt x="345" y="10"/>
                  </a:lnTo>
                  <a:lnTo>
                    <a:pt x="362" y="8"/>
                  </a:lnTo>
                  <a:lnTo>
                    <a:pt x="372" y="8"/>
                  </a:lnTo>
                  <a:lnTo>
                    <a:pt x="426" y="0"/>
                  </a:lnTo>
                </a:path>
              </a:pathLst>
            </a:custGeom>
            <a:noFill/>
            <a:ln w="0">
              <a:solidFill>
                <a:srgbClr val="000000"/>
              </a:solidFill>
              <a:prstDash val="solid"/>
              <a:round/>
              <a:headEnd/>
              <a:tailEnd/>
            </a:ln>
          </p:spPr>
          <p:txBody>
            <a:bodyPr/>
            <a:lstStyle/>
            <a:p>
              <a:endParaRPr lang="en-GB"/>
            </a:p>
          </p:txBody>
        </p:sp>
        <p:sp>
          <p:nvSpPr>
            <p:cNvPr id="1445" name="Line 2922"/>
            <p:cNvSpPr>
              <a:spLocks noChangeShapeType="1"/>
            </p:cNvSpPr>
            <p:nvPr/>
          </p:nvSpPr>
          <p:spPr bwMode="auto">
            <a:xfrm flipH="1">
              <a:off x="4166" y="3065"/>
              <a:ext cx="1" cy="3"/>
            </a:xfrm>
            <a:prstGeom prst="line">
              <a:avLst/>
            </a:prstGeom>
            <a:noFill/>
            <a:ln w="0">
              <a:solidFill>
                <a:srgbClr val="000000"/>
              </a:solidFill>
              <a:round/>
              <a:headEnd/>
              <a:tailEnd/>
            </a:ln>
          </p:spPr>
          <p:txBody>
            <a:bodyPr/>
            <a:lstStyle/>
            <a:p>
              <a:endParaRPr lang="en-GB"/>
            </a:p>
          </p:txBody>
        </p:sp>
        <p:sp>
          <p:nvSpPr>
            <p:cNvPr id="1446" name="Line 2923"/>
            <p:cNvSpPr>
              <a:spLocks noChangeShapeType="1"/>
            </p:cNvSpPr>
            <p:nvPr/>
          </p:nvSpPr>
          <p:spPr bwMode="auto">
            <a:xfrm flipH="1">
              <a:off x="4294" y="3063"/>
              <a:ext cx="5" cy="15"/>
            </a:xfrm>
            <a:prstGeom prst="line">
              <a:avLst/>
            </a:prstGeom>
            <a:noFill/>
            <a:ln w="0">
              <a:solidFill>
                <a:srgbClr val="000000"/>
              </a:solidFill>
              <a:round/>
              <a:headEnd/>
              <a:tailEnd/>
            </a:ln>
          </p:spPr>
          <p:txBody>
            <a:bodyPr/>
            <a:lstStyle/>
            <a:p>
              <a:endParaRPr lang="en-GB"/>
            </a:p>
          </p:txBody>
        </p:sp>
        <p:sp>
          <p:nvSpPr>
            <p:cNvPr id="1447" name="Freeform 2924"/>
            <p:cNvSpPr>
              <a:spLocks/>
            </p:cNvSpPr>
            <p:nvPr/>
          </p:nvSpPr>
          <p:spPr bwMode="auto">
            <a:xfrm>
              <a:off x="4167" y="3063"/>
              <a:ext cx="132" cy="5"/>
            </a:xfrm>
            <a:custGeom>
              <a:avLst/>
              <a:gdLst/>
              <a:ahLst/>
              <a:cxnLst>
                <a:cxn ang="0">
                  <a:pos x="0" y="3"/>
                </a:cxn>
                <a:cxn ang="0">
                  <a:pos x="25" y="4"/>
                </a:cxn>
                <a:cxn ang="0">
                  <a:pos x="39" y="6"/>
                </a:cxn>
                <a:cxn ang="0">
                  <a:pos x="54" y="6"/>
                </a:cxn>
                <a:cxn ang="0">
                  <a:pos x="78" y="7"/>
                </a:cxn>
                <a:cxn ang="0">
                  <a:pos x="96" y="7"/>
                </a:cxn>
                <a:cxn ang="0">
                  <a:pos x="112" y="9"/>
                </a:cxn>
                <a:cxn ang="0">
                  <a:pos x="130" y="8"/>
                </a:cxn>
                <a:cxn ang="0">
                  <a:pos x="146" y="9"/>
                </a:cxn>
                <a:cxn ang="0">
                  <a:pos x="163" y="9"/>
                </a:cxn>
                <a:cxn ang="0">
                  <a:pos x="175" y="8"/>
                </a:cxn>
                <a:cxn ang="0">
                  <a:pos x="198" y="7"/>
                </a:cxn>
                <a:cxn ang="0">
                  <a:pos x="212" y="6"/>
                </a:cxn>
                <a:cxn ang="0">
                  <a:pos x="229" y="7"/>
                </a:cxn>
                <a:cxn ang="0">
                  <a:pos x="241" y="6"/>
                </a:cxn>
                <a:cxn ang="0">
                  <a:pos x="256" y="4"/>
                </a:cxn>
                <a:cxn ang="0">
                  <a:pos x="265" y="0"/>
                </a:cxn>
              </a:cxnLst>
              <a:rect l="0" t="0" r="r" b="b"/>
              <a:pathLst>
                <a:path w="265" h="9">
                  <a:moveTo>
                    <a:pt x="0" y="3"/>
                  </a:moveTo>
                  <a:lnTo>
                    <a:pt x="25" y="4"/>
                  </a:lnTo>
                  <a:lnTo>
                    <a:pt x="39" y="6"/>
                  </a:lnTo>
                  <a:lnTo>
                    <a:pt x="54" y="6"/>
                  </a:lnTo>
                  <a:lnTo>
                    <a:pt x="78" y="7"/>
                  </a:lnTo>
                  <a:lnTo>
                    <a:pt x="96" y="7"/>
                  </a:lnTo>
                  <a:lnTo>
                    <a:pt x="112" y="9"/>
                  </a:lnTo>
                  <a:lnTo>
                    <a:pt x="130" y="8"/>
                  </a:lnTo>
                  <a:lnTo>
                    <a:pt x="146" y="9"/>
                  </a:lnTo>
                  <a:lnTo>
                    <a:pt x="163" y="9"/>
                  </a:lnTo>
                  <a:lnTo>
                    <a:pt x="175" y="8"/>
                  </a:lnTo>
                  <a:lnTo>
                    <a:pt x="198" y="7"/>
                  </a:lnTo>
                  <a:lnTo>
                    <a:pt x="212" y="6"/>
                  </a:lnTo>
                  <a:lnTo>
                    <a:pt x="229" y="7"/>
                  </a:lnTo>
                  <a:lnTo>
                    <a:pt x="241" y="6"/>
                  </a:lnTo>
                  <a:lnTo>
                    <a:pt x="256" y="4"/>
                  </a:lnTo>
                  <a:lnTo>
                    <a:pt x="265" y="0"/>
                  </a:lnTo>
                </a:path>
              </a:pathLst>
            </a:custGeom>
            <a:noFill/>
            <a:ln w="0">
              <a:solidFill>
                <a:srgbClr val="000000"/>
              </a:solidFill>
              <a:prstDash val="solid"/>
              <a:round/>
              <a:headEnd/>
              <a:tailEnd/>
            </a:ln>
          </p:spPr>
          <p:txBody>
            <a:bodyPr/>
            <a:lstStyle/>
            <a:p>
              <a:endParaRPr lang="en-GB"/>
            </a:p>
          </p:txBody>
        </p:sp>
        <p:sp>
          <p:nvSpPr>
            <p:cNvPr id="1448" name="Freeform 2925"/>
            <p:cNvSpPr>
              <a:spLocks/>
            </p:cNvSpPr>
            <p:nvPr/>
          </p:nvSpPr>
          <p:spPr bwMode="auto">
            <a:xfrm>
              <a:off x="4299" y="3045"/>
              <a:ext cx="214" cy="18"/>
            </a:xfrm>
            <a:custGeom>
              <a:avLst/>
              <a:gdLst/>
              <a:ahLst/>
              <a:cxnLst>
                <a:cxn ang="0">
                  <a:pos x="0" y="36"/>
                </a:cxn>
                <a:cxn ang="0">
                  <a:pos x="26" y="36"/>
                </a:cxn>
                <a:cxn ang="0">
                  <a:pos x="45" y="35"/>
                </a:cxn>
                <a:cxn ang="0">
                  <a:pos x="59" y="32"/>
                </a:cxn>
                <a:cxn ang="0">
                  <a:pos x="76" y="30"/>
                </a:cxn>
                <a:cxn ang="0">
                  <a:pos x="95" y="29"/>
                </a:cxn>
                <a:cxn ang="0">
                  <a:pos x="112" y="28"/>
                </a:cxn>
                <a:cxn ang="0">
                  <a:pos x="128" y="28"/>
                </a:cxn>
                <a:cxn ang="0">
                  <a:pos x="138" y="27"/>
                </a:cxn>
                <a:cxn ang="0">
                  <a:pos x="149" y="27"/>
                </a:cxn>
                <a:cxn ang="0">
                  <a:pos x="162" y="26"/>
                </a:cxn>
                <a:cxn ang="0">
                  <a:pos x="171" y="25"/>
                </a:cxn>
                <a:cxn ang="0">
                  <a:pos x="181" y="24"/>
                </a:cxn>
                <a:cxn ang="0">
                  <a:pos x="193" y="24"/>
                </a:cxn>
                <a:cxn ang="0">
                  <a:pos x="202" y="23"/>
                </a:cxn>
                <a:cxn ang="0">
                  <a:pos x="212" y="22"/>
                </a:cxn>
                <a:cxn ang="0">
                  <a:pos x="215" y="22"/>
                </a:cxn>
                <a:cxn ang="0">
                  <a:pos x="221" y="22"/>
                </a:cxn>
                <a:cxn ang="0">
                  <a:pos x="232" y="20"/>
                </a:cxn>
                <a:cxn ang="0">
                  <a:pos x="241" y="20"/>
                </a:cxn>
                <a:cxn ang="0">
                  <a:pos x="250" y="19"/>
                </a:cxn>
                <a:cxn ang="0">
                  <a:pos x="259" y="18"/>
                </a:cxn>
                <a:cxn ang="0">
                  <a:pos x="266" y="18"/>
                </a:cxn>
                <a:cxn ang="0">
                  <a:pos x="280" y="16"/>
                </a:cxn>
                <a:cxn ang="0">
                  <a:pos x="292" y="16"/>
                </a:cxn>
                <a:cxn ang="0">
                  <a:pos x="305" y="14"/>
                </a:cxn>
                <a:cxn ang="0">
                  <a:pos x="317" y="13"/>
                </a:cxn>
                <a:cxn ang="0">
                  <a:pos x="329" y="13"/>
                </a:cxn>
                <a:cxn ang="0">
                  <a:pos x="339" y="12"/>
                </a:cxn>
                <a:cxn ang="0">
                  <a:pos x="351" y="10"/>
                </a:cxn>
                <a:cxn ang="0">
                  <a:pos x="357" y="9"/>
                </a:cxn>
                <a:cxn ang="0">
                  <a:pos x="364" y="7"/>
                </a:cxn>
                <a:cxn ang="0">
                  <a:pos x="375" y="7"/>
                </a:cxn>
                <a:cxn ang="0">
                  <a:pos x="429" y="0"/>
                </a:cxn>
              </a:cxnLst>
              <a:rect l="0" t="0" r="r" b="b"/>
              <a:pathLst>
                <a:path w="429" h="36">
                  <a:moveTo>
                    <a:pt x="0" y="36"/>
                  </a:moveTo>
                  <a:lnTo>
                    <a:pt x="26" y="36"/>
                  </a:lnTo>
                  <a:lnTo>
                    <a:pt x="45" y="35"/>
                  </a:lnTo>
                  <a:lnTo>
                    <a:pt x="59" y="32"/>
                  </a:lnTo>
                  <a:lnTo>
                    <a:pt x="76" y="30"/>
                  </a:lnTo>
                  <a:lnTo>
                    <a:pt x="95" y="29"/>
                  </a:lnTo>
                  <a:lnTo>
                    <a:pt x="112" y="28"/>
                  </a:lnTo>
                  <a:lnTo>
                    <a:pt x="128" y="28"/>
                  </a:lnTo>
                  <a:lnTo>
                    <a:pt x="138" y="27"/>
                  </a:lnTo>
                  <a:lnTo>
                    <a:pt x="149" y="27"/>
                  </a:lnTo>
                  <a:lnTo>
                    <a:pt x="162" y="26"/>
                  </a:lnTo>
                  <a:lnTo>
                    <a:pt x="171" y="25"/>
                  </a:lnTo>
                  <a:lnTo>
                    <a:pt x="181" y="24"/>
                  </a:lnTo>
                  <a:lnTo>
                    <a:pt x="193" y="24"/>
                  </a:lnTo>
                  <a:lnTo>
                    <a:pt x="202" y="23"/>
                  </a:lnTo>
                  <a:lnTo>
                    <a:pt x="212" y="22"/>
                  </a:lnTo>
                  <a:lnTo>
                    <a:pt x="215" y="22"/>
                  </a:lnTo>
                  <a:lnTo>
                    <a:pt x="221" y="22"/>
                  </a:lnTo>
                  <a:lnTo>
                    <a:pt x="232" y="20"/>
                  </a:lnTo>
                  <a:lnTo>
                    <a:pt x="241" y="20"/>
                  </a:lnTo>
                  <a:lnTo>
                    <a:pt x="250" y="19"/>
                  </a:lnTo>
                  <a:lnTo>
                    <a:pt x="259" y="18"/>
                  </a:lnTo>
                  <a:lnTo>
                    <a:pt x="266" y="18"/>
                  </a:lnTo>
                  <a:lnTo>
                    <a:pt x="280" y="16"/>
                  </a:lnTo>
                  <a:lnTo>
                    <a:pt x="292" y="16"/>
                  </a:lnTo>
                  <a:lnTo>
                    <a:pt x="305" y="14"/>
                  </a:lnTo>
                  <a:lnTo>
                    <a:pt x="317" y="13"/>
                  </a:lnTo>
                  <a:lnTo>
                    <a:pt x="329" y="13"/>
                  </a:lnTo>
                  <a:lnTo>
                    <a:pt x="339" y="12"/>
                  </a:lnTo>
                  <a:lnTo>
                    <a:pt x="351" y="10"/>
                  </a:lnTo>
                  <a:lnTo>
                    <a:pt x="357" y="9"/>
                  </a:lnTo>
                  <a:lnTo>
                    <a:pt x="364" y="7"/>
                  </a:lnTo>
                  <a:lnTo>
                    <a:pt x="375" y="7"/>
                  </a:lnTo>
                  <a:lnTo>
                    <a:pt x="429" y="0"/>
                  </a:lnTo>
                </a:path>
              </a:pathLst>
            </a:custGeom>
            <a:noFill/>
            <a:ln w="0">
              <a:solidFill>
                <a:srgbClr val="000000"/>
              </a:solidFill>
              <a:prstDash val="solid"/>
              <a:round/>
              <a:headEnd/>
              <a:tailEnd/>
            </a:ln>
          </p:spPr>
          <p:txBody>
            <a:bodyPr/>
            <a:lstStyle/>
            <a:p>
              <a:endParaRPr lang="en-GB"/>
            </a:p>
          </p:txBody>
        </p:sp>
        <p:sp>
          <p:nvSpPr>
            <p:cNvPr id="1449" name="Freeform 2926"/>
            <p:cNvSpPr>
              <a:spLocks/>
            </p:cNvSpPr>
            <p:nvPr/>
          </p:nvSpPr>
          <p:spPr bwMode="auto">
            <a:xfrm>
              <a:off x="4162" y="3068"/>
              <a:ext cx="4" cy="9"/>
            </a:xfrm>
            <a:custGeom>
              <a:avLst/>
              <a:gdLst/>
              <a:ahLst/>
              <a:cxnLst>
                <a:cxn ang="0">
                  <a:pos x="7" y="0"/>
                </a:cxn>
                <a:cxn ang="0">
                  <a:pos x="0" y="18"/>
                </a:cxn>
                <a:cxn ang="0">
                  <a:pos x="0" y="19"/>
                </a:cxn>
              </a:cxnLst>
              <a:rect l="0" t="0" r="r" b="b"/>
              <a:pathLst>
                <a:path w="7" h="19">
                  <a:moveTo>
                    <a:pt x="7" y="0"/>
                  </a:moveTo>
                  <a:lnTo>
                    <a:pt x="0" y="18"/>
                  </a:lnTo>
                  <a:lnTo>
                    <a:pt x="0" y="19"/>
                  </a:lnTo>
                </a:path>
              </a:pathLst>
            </a:custGeom>
            <a:noFill/>
            <a:ln w="0">
              <a:solidFill>
                <a:srgbClr val="000000"/>
              </a:solidFill>
              <a:prstDash val="solid"/>
              <a:round/>
              <a:headEnd/>
              <a:tailEnd/>
            </a:ln>
          </p:spPr>
          <p:txBody>
            <a:bodyPr/>
            <a:lstStyle/>
            <a:p>
              <a:endParaRPr lang="en-GB"/>
            </a:p>
          </p:txBody>
        </p:sp>
        <p:sp>
          <p:nvSpPr>
            <p:cNvPr id="1450" name="Line 2927"/>
            <p:cNvSpPr>
              <a:spLocks noChangeShapeType="1"/>
            </p:cNvSpPr>
            <p:nvPr/>
          </p:nvSpPr>
          <p:spPr bwMode="auto">
            <a:xfrm flipH="1">
              <a:off x="4132" y="3065"/>
              <a:ext cx="1" cy="1"/>
            </a:xfrm>
            <a:prstGeom prst="line">
              <a:avLst/>
            </a:prstGeom>
            <a:noFill/>
            <a:ln w="0">
              <a:solidFill>
                <a:srgbClr val="000000"/>
              </a:solidFill>
              <a:round/>
              <a:headEnd/>
              <a:tailEnd/>
            </a:ln>
          </p:spPr>
          <p:txBody>
            <a:bodyPr/>
            <a:lstStyle/>
            <a:p>
              <a:endParaRPr lang="en-GB"/>
            </a:p>
          </p:txBody>
        </p:sp>
        <p:sp>
          <p:nvSpPr>
            <p:cNvPr id="1451" name="Freeform 2928"/>
            <p:cNvSpPr>
              <a:spLocks/>
            </p:cNvSpPr>
            <p:nvPr/>
          </p:nvSpPr>
          <p:spPr bwMode="auto">
            <a:xfrm>
              <a:off x="4132" y="3065"/>
              <a:ext cx="34" cy="3"/>
            </a:xfrm>
            <a:custGeom>
              <a:avLst/>
              <a:gdLst/>
              <a:ahLst/>
              <a:cxnLst>
                <a:cxn ang="0">
                  <a:pos x="66" y="5"/>
                </a:cxn>
                <a:cxn ang="0">
                  <a:pos x="52" y="3"/>
                </a:cxn>
                <a:cxn ang="0">
                  <a:pos x="36" y="3"/>
                </a:cxn>
                <a:cxn ang="0">
                  <a:pos x="26" y="2"/>
                </a:cxn>
                <a:cxn ang="0">
                  <a:pos x="12" y="0"/>
                </a:cxn>
                <a:cxn ang="0">
                  <a:pos x="0" y="0"/>
                </a:cxn>
              </a:cxnLst>
              <a:rect l="0" t="0" r="r" b="b"/>
              <a:pathLst>
                <a:path w="66" h="5">
                  <a:moveTo>
                    <a:pt x="66" y="5"/>
                  </a:moveTo>
                  <a:lnTo>
                    <a:pt x="52" y="3"/>
                  </a:lnTo>
                  <a:lnTo>
                    <a:pt x="36" y="3"/>
                  </a:lnTo>
                  <a:lnTo>
                    <a:pt x="26" y="2"/>
                  </a:lnTo>
                  <a:lnTo>
                    <a:pt x="12" y="0"/>
                  </a:lnTo>
                  <a:lnTo>
                    <a:pt x="0" y="0"/>
                  </a:lnTo>
                </a:path>
              </a:pathLst>
            </a:custGeom>
            <a:noFill/>
            <a:ln w="0">
              <a:solidFill>
                <a:srgbClr val="000000"/>
              </a:solidFill>
              <a:prstDash val="solid"/>
              <a:round/>
              <a:headEnd/>
              <a:tailEnd/>
            </a:ln>
          </p:spPr>
          <p:txBody>
            <a:bodyPr/>
            <a:lstStyle/>
            <a:p>
              <a:endParaRPr lang="en-GB"/>
            </a:p>
          </p:txBody>
        </p:sp>
        <p:sp>
          <p:nvSpPr>
            <p:cNvPr id="1452" name="Line 2929"/>
            <p:cNvSpPr>
              <a:spLocks noChangeShapeType="1"/>
            </p:cNvSpPr>
            <p:nvPr/>
          </p:nvSpPr>
          <p:spPr bwMode="auto">
            <a:xfrm flipH="1">
              <a:off x="4159" y="3077"/>
              <a:ext cx="3" cy="5"/>
            </a:xfrm>
            <a:prstGeom prst="line">
              <a:avLst/>
            </a:prstGeom>
            <a:noFill/>
            <a:ln w="0">
              <a:solidFill>
                <a:srgbClr val="000000"/>
              </a:solidFill>
              <a:round/>
              <a:headEnd/>
              <a:tailEnd/>
            </a:ln>
          </p:spPr>
          <p:txBody>
            <a:bodyPr/>
            <a:lstStyle/>
            <a:p>
              <a:endParaRPr lang="en-GB"/>
            </a:p>
          </p:txBody>
        </p:sp>
        <p:sp>
          <p:nvSpPr>
            <p:cNvPr id="1453" name="Freeform 2930"/>
            <p:cNvSpPr>
              <a:spLocks/>
            </p:cNvSpPr>
            <p:nvPr/>
          </p:nvSpPr>
          <p:spPr bwMode="auto">
            <a:xfrm>
              <a:off x="4281" y="3078"/>
              <a:ext cx="13" cy="21"/>
            </a:xfrm>
            <a:custGeom>
              <a:avLst/>
              <a:gdLst/>
              <a:ahLst/>
              <a:cxnLst>
                <a:cxn ang="0">
                  <a:pos x="26" y="0"/>
                </a:cxn>
                <a:cxn ang="0">
                  <a:pos x="12" y="31"/>
                </a:cxn>
                <a:cxn ang="0">
                  <a:pos x="0" y="42"/>
                </a:cxn>
              </a:cxnLst>
              <a:rect l="0" t="0" r="r" b="b"/>
              <a:pathLst>
                <a:path w="26" h="42">
                  <a:moveTo>
                    <a:pt x="26" y="0"/>
                  </a:moveTo>
                  <a:lnTo>
                    <a:pt x="12" y="31"/>
                  </a:lnTo>
                  <a:lnTo>
                    <a:pt x="0" y="42"/>
                  </a:lnTo>
                </a:path>
              </a:pathLst>
            </a:custGeom>
            <a:noFill/>
            <a:ln w="0">
              <a:solidFill>
                <a:srgbClr val="000000"/>
              </a:solidFill>
              <a:prstDash val="solid"/>
              <a:round/>
              <a:headEnd/>
              <a:tailEnd/>
            </a:ln>
          </p:spPr>
          <p:txBody>
            <a:bodyPr/>
            <a:lstStyle/>
            <a:p>
              <a:endParaRPr lang="en-GB"/>
            </a:p>
          </p:txBody>
        </p:sp>
        <p:sp>
          <p:nvSpPr>
            <p:cNvPr id="1454" name="Freeform 2931"/>
            <p:cNvSpPr>
              <a:spLocks/>
            </p:cNvSpPr>
            <p:nvPr/>
          </p:nvSpPr>
          <p:spPr bwMode="auto">
            <a:xfrm>
              <a:off x="4162" y="3077"/>
              <a:ext cx="132" cy="5"/>
            </a:xfrm>
            <a:custGeom>
              <a:avLst/>
              <a:gdLst/>
              <a:ahLst/>
              <a:cxnLst>
                <a:cxn ang="0">
                  <a:pos x="0" y="0"/>
                </a:cxn>
                <a:cxn ang="0">
                  <a:pos x="20" y="3"/>
                </a:cxn>
                <a:cxn ang="0">
                  <a:pos x="35" y="4"/>
                </a:cxn>
                <a:cxn ang="0">
                  <a:pos x="50" y="5"/>
                </a:cxn>
                <a:cxn ang="0">
                  <a:pos x="61" y="6"/>
                </a:cxn>
                <a:cxn ang="0">
                  <a:pos x="84" y="6"/>
                </a:cxn>
                <a:cxn ang="0">
                  <a:pos x="108" y="8"/>
                </a:cxn>
                <a:cxn ang="0">
                  <a:pos x="125" y="8"/>
                </a:cxn>
                <a:cxn ang="0">
                  <a:pos x="140" y="7"/>
                </a:cxn>
                <a:cxn ang="0">
                  <a:pos x="155" y="8"/>
                </a:cxn>
                <a:cxn ang="0">
                  <a:pos x="173" y="10"/>
                </a:cxn>
                <a:cxn ang="0">
                  <a:pos x="185" y="10"/>
                </a:cxn>
                <a:cxn ang="0">
                  <a:pos x="209" y="6"/>
                </a:cxn>
                <a:cxn ang="0">
                  <a:pos x="233" y="5"/>
                </a:cxn>
                <a:cxn ang="0">
                  <a:pos x="242" y="4"/>
                </a:cxn>
                <a:cxn ang="0">
                  <a:pos x="255" y="4"/>
                </a:cxn>
                <a:cxn ang="0">
                  <a:pos x="264" y="2"/>
                </a:cxn>
              </a:cxnLst>
              <a:rect l="0" t="0" r="r" b="b"/>
              <a:pathLst>
                <a:path w="264" h="10">
                  <a:moveTo>
                    <a:pt x="0" y="0"/>
                  </a:moveTo>
                  <a:lnTo>
                    <a:pt x="20" y="3"/>
                  </a:lnTo>
                  <a:lnTo>
                    <a:pt x="35" y="4"/>
                  </a:lnTo>
                  <a:lnTo>
                    <a:pt x="50" y="5"/>
                  </a:lnTo>
                  <a:lnTo>
                    <a:pt x="61" y="6"/>
                  </a:lnTo>
                  <a:lnTo>
                    <a:pt x="84" y="6"/>
                  </a:lnTo>
                  <a:lnTo>
                    <a:pt x="108" y="8"/>
                  </a:lnTo>
                  <a:lnTo>
                    <a:pt x="125" y="8"/>
                  </a:lnTo>
                  <a:lnTo>
                    <a:pt x="140" y="7"/>
                  </a:lnTo>
                  <a:lnTo>
                    <a:pt x="155" y="8"/>
                  </a:lnTo>
                  <a:lnTo>
                    <a:pt x="173" y="10"/>
                  </a:lnTo>
                  <a:lnTo>
                    <a:pt x="185" y="10"/>
                  </a:lnTo>
                  <a:lnTo>
                    <a:pt x="209" y="6"/>
                  </a:lnTo>
                  <a:lnTo>
                    <a:pt x="233" y="5"/>
                  </a:lnTo>
                  <a:lnTo>
                    <a:pt x="242" y="4"/>
                  </a:lnTo>
                  <a:lnTo>
                    <a:pt x="255" y="4"/>
                  </a:lnTo>
                  <a:lnTo>
                    <a:pt x="264" y="2"/>
                  </a:lnTo>
                </a:path>
              </a:pathLst>
            </a:custGeom>
            <a:noFill/>
            <a:ln w="0">
              <a:solidFill>
                <a:srgbClr val="000000"/>
              </a:solidFill>
              <a:prstDash val="solid"/>
              <a:round/>
              <a:headEnd/>
              <a:tailEnd/>
            </a:ln>
          </p:spPr>
          <p:txBody>
            <a:bodyPr/>
            <a:lstStyle/>
            <a:p>
              <a:endParaRPr lang="en-GB"/>
            </a:p>
          </p:txBody>
        </p:sp>
        <p:sp>
          <p:nvSpPr>
            <p:cNvPr id="1455" name="Freeform 2932"/>
            <p:cNvSpPr>
              <a:spLocks/>
            </p:cNvSpPr>
            <p:nvPr/>
          </p:nvSpPr>
          <p:spPr bwMode="auto">
            <a:xfrm>
              <a:off x="4294" y="3051"/>
              <a:ext cx="219" cy="27"/>
            </a:xfrm>
            <a:custGeom>
              <a:avLst/>
              <a:gdLst/>
              <a:ahLst/>
              <a:cxnLst>
                <a:cxn ang="0">
                  <a:pos x="0" y="54"/>
                </a:cxn>
                <a:cxn ang="0">
                  <a:pos x="11" y="50"/>
                </a:cxn>
                <a:cxn ang="0">
                  <a:pos x="27" y="46"/>
                </a:cxn>
                <a:cxn ang="0">
                  <a:pos x="44" y="46"/>
                </a:cxn>
                <a:cxn ang="0">
                  <a:pos x="55" y="45"/>
                </a:cxn>
                <a:cxn ang="0">
                  <a:pos x="69" y="45"/>
                </a:cxn>
                <a:cxn ang="0">
                  <a:pos x="81" y="43"/>
                </a:cxn>
                <a:cxn ang="0">
                  <a:pos x="93" y="41"/>
                </a:cxn>
                <a:cxn ang="0">
                  <a:pos x="107" y="41"/>
                </a:cxn>
                <a:cxn ang="0">
                  <a:pos x="120" y="40"/>
                </a:cxn>
                <a:cxn ang="0">
                  <a:pos x="128" y="39"/>
                </a:cxn>
                <a:cxn ang="0">
                  <a:pos x="137" y="38"/>
                </a:cxn>
                <a:cxn ang="0">
                  <a:pos x="147" y="39"/>
                </a:cxn>
                <a:cxn ang="0">
                  <a:pos x="156" y="37"/>
                </a:cxn>
                <a:cxn ang="0">
                  <a:pos x="172" y="36"/>
                </a:cxn>
                <a:cxn ang="0">
                  <a:pos x="181" y="33"/>
                </a:cxn>
                <a:cxn ang="0">
                  <a:pos x="192" y="32"/>
                </a:cxn>
                <a:cxn ang="0">
                  <a:pos x="203" y="31"/>
                </a:cxn>
                <a:cxn ang="0">
                  <a:pos x="211" y="30"/>
                </a:cxn>
                <a:cxn ang="0">
                  <a:pos x="223" y="31"/>
                </a:cxn>
                <a:cxn ang="0">
                  <a:pos x="235" y="30"/>
                </a:cxn>
                <a:cxn ang="0">
                  <a:pos x="240" y="30"/>
                </a:cxn>
                <a:cxn ang="0">
                  <a:pos x="244" y="29"/>
                </a:cxn>
                <a:cxn ang="0">
                  <a:pos x="251" y="28"/>
                </a:cxn>
                <a:cxn ang="0">
                  <a:pos x="264" y="26"/>
                </a:cxn>
                <a:cxn ang="0">
                  <a:pos x="274" y="25"/>
                </a:cxn>
                <a:cxn ang="0">
                  <a:pos x="290" y="22"/>
                </a:cxn>
                <a:cxn ang="0">
                  <a:pos x="302" y="20"/>
                </a:cxn>
                <a:cxn ang="0">
                  <a:pos x="315" y="19"/>
                </a:cxn>
                <a:cxn ang="0">
                  <a:pos x="331" y="17"/>
                </a:cxn>
                <a:cxn ang="0">
                  <a:pos x="345" y="16"/>
                </a:cxn>
                <a:cxn ang="0">
                  <a:pos x="358" y="14"/>
                </a:cxn>
                <a:cxn ang="0">
                  <a:pos x="375" y="11"/>
                </a:cxn>
                <a:cxn ang="0">
                  <a:pos x="384" y="9"/>
                </a:cxn>
                <a:cxn ang="0">
                  <a:pos x="385" y="8"/>
                </a:cxn>
                <a:cxn ang="0">
                  <a:pos x="439" y="0"/>
                </a:cxn>
              </a:cxnLst>
              <a:rect l="0" t="0" r="r" b="b"/>
              <a:pathLst>
                <a:path w="439" h="54">
                  <a:moveTo>
                    <a:pt x="0" y="54"/>
                  </a:moveTo>
                  <a:lnTo>
                    <a:pt x="11" y="50"/>
                  </a:lnTo>
                  <a:lnTo>
                    <a:pt x="27" y="46"/>
                  </a:lnTo>
                  <a:lnTo>
                    <a:pt x="44" y="46"/>
                  </a:lnTo>
                  <a:lnTo>
                    <a:pt x="55" y="45"/>
                  </a:lnTo>
                  <a:lnTo>
                    <a:pt x="69" y="45"/>
                  </a:lnTo>
                  <a:lnTo>
                    <a:pt x="81" y="43"/>
                  </a:lnTo>
                  <a:lnTo>
                    <a:pt x="93" y="41"/>
                  </a:lnTo>
                  <a:lnTo>
                    <a:pt x="107" y="41"/>
                  </a:lnTo>
                  <a:lnTo>
                    <a:pt x="120" y="40"/>
                  </a:lnTo>
                  <a:lnTo>
                    <a:pt x="128" y="39"/>
                  </a:lnTo>
                  <a:lnTo>
                    <a:pt x="137" y="38"/>
                  </a:lnTo>
                  <a:lnTo>
                    <a:pt x="147" y="39"/>
                  </a:lnTo>
                  <a:lnTo>
                    <a:pt x="156" y="37"/>
                  </a:lnTo>
                  <a:lnTo>
                    <a:pt x="172" y="36"/>
                  </a:lnTo>
                  <a:lnTo>
                    <a:pt x="181" y="33"/>
                  </a:lnTo>
                  <a:lnTo>
                    <a:pt x="192" y="32"/>
                  </a:lnTo>
                  <a:lnTo>
                    <a:pt x="203" y="31"/>
                  </a:lnTo>
                  <a:lnTo>
                    <a:pt x="211" y="30"/>
                  </a:lnTo>
                  <a:lnTo>
                    <a:pt x="223" y="31"/>
                  </a:lnTo>
                  <a:lnTo>
                    <a:pt x="235" y="30"/>
                  </a:lnTo>
                  <a:lnTo>
                    <a:pt x="240" y="30"/>
                  </a:lnTo>
                  <a:lnTo>
                    <a:pt x="244" y="29"/>
                  </a:lnTo>
                  <a:lnTo>
                    <a:pt x="251" y="28"/>
                  </a:lnTo>
                  <a:lnTo>
                    <a:pt x="264" y="26"/>
                  </a:lnTo>
                  <a:lnTo>
                    <a:pt x="274" y="25"/>
                  </a:lnTo>
                  <a:lnTo>
                    <a:pt x="290" y="22"/>
                  </a:lnTo>
                  <a:lnTo>
                    <a:pt x="302" y="20"/>
                  </a:lnTo>
                  <a:lnTo>
                    <a:pt x="315" y="19"/>
                  </a:lnTo>
                  <a:lnTo>
                    <a:pt x="331" y="17"/>
                  </a:lnTo>
                  <a:lnTo>
                    <a:pt x="345" y="16"/>
                  </a:lnTo>
                  <a:lnTo>
                    <a:pt x="358" y="14"/>
                  </a:lnTo>
                  <a:lnTo>
                    <a:pt x="375" y="11"/>
                  </a:lnTo>
                  <a:lnTo>
                    <a:pt x="384" y="9"/>
                  </a:lnTo>
                  <a:lnTo>
                    <a:pt x="385" y="8"/>
                  </a:lnTo>
                  <a:lnTo>
                    <a:pt x="439" y="0"/>
                  </a:lnTo>
                </a:path>
              </a:pathLst>
            </a:custGeom>
            <a:noFill/>
            <a:ln w="0">
              <a:solidFill>
                <a:srgbClr val="000000"/>
              </a:solidFill>
              <a:prstDash val="solid"/>
              <a:round/>
              <a:headEnd/>
              <a:tailEnd/>
            </a:ln>
          </p:spPr>
          <p:txBody>
            <a:bodyPr/>
            <a:lstStyle/>
            <a:p>
              <a:endParaRPr lang="en-GB"/>
            </a:p>
          </p:txBody>
        </p:sp>
        <p:sp>
          <p:nvSpPr>
            <p:cNvPr id="1456" name="Freeform 2933"/>
            <p:cNvSpPr>
              <a:spLocks/>
            </p:cNvSpPr>
            <p:nvPr/>
          </p:nvSpPr>
          <p:spPr bwMode="auto">
            <a:xfrm>
              <a:off x="4055" y="3065"/>
              <a:ext cx="2" cy="6"/>
            </a:xfrm>
            <a:custGeom>
              <a:avLst/>
              <a:gdLst/>
              <a:ahLst/>
              <a:cxnLst>
                <a:cxn ang="0">
                  <a:pos x="0" y="0"/>
                </a:cxn>
                <a:cxn ang="0">
                  <a:pos x="0" y="3"/>
                </a:cxn>
                <a:cxn ang="0">
                  <a:pos x="3" y="13"/>
                </a:cxn>
              </a:cxnLst>
              <a:rect l="0" t="0" r="r" b="b"/>
              <a:pathLst>
                <a:path w="3" h="13">
                  <a:moveTo>
                    <a:pt x="0" y="0"/>
                  </a:moveTo>
                  <a:lnTo>
                    <a:pt x="0" y="3"/>
                  </a:lnTo>
                  <a:lnTo>
                    <a:pt x="3" y="13"/>
                  </a:lnTo>
                </a:path>
              </a:pathLst>
            </a:custGeom>
            <a:noFill/>
            <a:ln w="0">
              <a:solidFill>
                <a:srgbClr val="000000"/>
              </a:solidFill>
              <a:prstDash val="solid"/>
              <a:round/>
              <a:headEnd/>
              <a:tailEnd/>
            </a:ln>
          </p:spPr>
          <p:txBody>
            <a:bodyPr/>
            <a:lstStyle/>
            <a:p>
              <a:endParaRPr lang="en-GB"/>
            </a:p>
          </p:txBody>
        </p:sp>
        <p:sp>
          <p:nvSpPr>
            <p:cNvPr id="1457" name="Freeform 2934"/>
            <p:cNvSpPr>
              <a:spLocks/>
            </p:cNvSpPr>
            <p:nvPr/>
          </p:nvSpPr>
          <p:spPr bwMode="auto">
            <a:xfrm>
              <a:off x="4009" y="3065"/>
              <a:ext cx="8" cy="9"/>
            </a:xfrm>
            <a:custGeom>
              <a:avLst/>
              <a:gdLst/>
              <a:ahLst/>
              <a:cxnLst>
                <a:cxn ang="0">
                  <a:pos x="14" y="0"/>
                </a:cxn>
                <a:cxn ang="0">
                  <a:pos x="8" y="8"/>
                </a:cxn>
                <a:cxn ang="0">
                  <a:pos x="0" y="16"/>
                </a:cxn>
                <a:cxn ang="0">
                  <a:pos x="0" y="17"/>
                </a:cxn>
              </a:cxnLst>
              <a:rect l="0" t="0" r="r" b="b"/>
              <a:pathLst>
                <a:path w="14" h="17">
                  <a:moveTo>
                    <a:pt x="14" y="0"/>
                  </a:moveTo>
                  <a:lnTo>
                    <a:pt x="8" y="8"/>
                  </a:lnTo>
                  <a:lnTo>
                    <a:pt x="0" y="16"/>
                  </a:lnTo>
                  <a:lnTo>
                    <a:pt x="0" y="17"/>
                  </a:lnTo>
                </a:path>
              </a:pathLst>
            </a:custGeom>
            <a:noFill/>
            <a:ln w="0">
              <a:solidFill>
                <a:srgbClr val="000000"/>
              </a:solidFill>
              <a:prstDash val="solid"/>
              <a:round/>
              <a:headEnd/>
              <a:tailEnd/>
            </a:ln>
          </p:spPr>
          <p:txBody>
            <a:bodyPr/>
            <a:lstStyle/>
            <a:p>
              <a:endParaRPr lang="en-GB"/>
            </a:p>
          </p:txBody>
        </p:sp>
        <p:sp>
          <p:nvSpPr>
            <p:cNvPr id="1458" name="Freeform 2935"/>
            <p:cNvSpPr>
              <a:spLocks/>
            </p:cNvSpPr>
            <p:nvPr/>
          </p:nvSpPr>
          <p:spPr bwMode="auto">
            <a:xfrm>
              <a:off x="4029" y="3064"/>
              <a:ext cx="26" cy="1"/>
            </a:xfrm>
            <a:custGeom>
              <a:avLst/>
              <a:gdLst/>
              <a:ahLst/>
              <a:cxnLst>
                <a:cxn ang="0">
                  <a:pos x="52" y="2"/>
                </a:cxn>
                <a:cxn ang="0">
                  <a:pos x="44" y="2"/>
                </a:cxn>
                <a:cxn ang="0">
                  <a:pos x="35" y="1"/>
                </a:cxn>
                <a:cxn ang="0">
                  <a:pos x="21" y="1"/>
                </a:cxn>
                <a:cxn ang="0">
                  <a:pos x="18" y="1"/>
                </a:cxn>
                <a:cxn ang="0">
                  <a:pos x="3" y="1"/>
                </a:cxn>
                <a:cxn ang="0">
                  <a:pos x="0" y="0"/>
                </a:cxn>
              </a:cxnLst>
              <a:rect l="0" t="0" r="r" b="b"/>
              <a:pathLst>
                <a:path w="52" h="2">
                  <a:moveTo>
                    <a:pt x="52" y="2"/>
                  </a:moveTo>
                  <a:lnTo>
                    <a:pt x="44" y="2"/>
                  </a:lnTo>
                  <a:lnTo>
                    <a:pt x="35" y="1"/>
                  </a:lnTo>
                  <a:lnTo>
                    <a:pt x="21" y="1"/>
                  </a:lnTo>
                  <a:lnTo>
                    <a:pt x="18" y="1"/>
                  </a:lnTo>
                  <a:lnTo>
                    <a:pt x="3" y="1"/>
                  </a:lnTo>
                  <a:lnTo>
                    <a:pt x="0" y="0"/>
                  </a:lnTo>
                </a:path>
              </a:pathLst>
            </a:custGeom>
            <a:noFill/>
            <a:ln w="0">
              <a:solidFill>
                <a:srgbClr val="000000"/>
              </a:solidFill>
              <a:prstDash val="solid"/>
              <a:round/>
              <a:headEnd/>
              <a:tailEnd/>
            </a:ln>
          </p:spPr>
          <p:txBody>
            <a:bodyPr/>
            <a:lstStyle/>
            <a:p>
              <a:endParaRPr lang="en-GB"/>
            </a:p>
          </p:txBody>
        </p:sp>
        <p:sp>
          <p:nvSpPr>
            <p:cNvPr id="1459" name="Line 2936"/>
            <p:cNvSpPr>
              <a:spLocks noChangeShapeType="1"/>
            </p:cNvSpPr>
            <p:nvPr/>
          </p:nvSpPr>
          <p:spPr bwMode="auto">
            <a:xfrm>
              <a:off x="4057" y="3071"/>
              <a:ext cx="6" cy="21"/>
            </a:xfrm>
            <a:prstGeom prst="line">
              <a:avLst/>
            </a:prstGeom>
            <a:noFill/>
            <a:ln w="0">
              <a:solidFill>
                <a:srgbClr val="000000"/>
              </a:solidFill>
              <a:round/>
              <a:headEnd/>
              <a:tailEnd/>
            </a:ln>
          </p:spPr>
          <p:txBody>
            <a:bodyPr/>
            <a:lstStyle/>
            <a:p>
              <a:endParaRPr lang="en-GB"/>
            </a:p>
          </p:txBody>
        </p:sp>
        <p:sp>
          <p:nvSpPr>
            <p:cNvPr id="1460" name="Line 2937"/>
            <p:cNvSpPr>
              <a:spLocks noChangeShapeType="1"/>
            </p:cNvSpPr>
            <p:nvPr/>
          </p:nvSpPr>
          <p:spPr bwMode="auto">
            <a:xfrm flipH="1" flipV="1">
              <a:off x="4071" y="3063"/>
              <a:ext cx="5" cy="10"/>
            </a:xfrm>
            <a:prstGeom prst="line">
              <a:avLst/>
            </a:prstGeom>
            <a:noFill/>
            <a:ln w="0">
              <a:solidFill>
                <a:srgbClr val="000000"/>
              </a:solidFill>
              <a:round/>
              <a:headEnd/>
              <a:tailEnd/>
            </a:ln>
          </p:spPr>
          <p:txBody>
            <a:bodyPr/>
            <a:lstStyle/>
            <a:p>
              <a:endParaRPr lang="en-GB"/>
            </a:p>
          </p:txBody>
        </p:sp>
        <p:sp>
          <p:nvSpPr>
            <p:cNvPr id="1461" name="Freeform 2938"/>
            <p:cNvSpPr>
              <a:spLocks/>
            </p:cNvSpPr>
            <p:nvPr/>
          </p:nvSpPr>
          <p:spPr bwMode="auto">
            <a:xfrm>
              <a:off x="4057" y="3071"/>
              <a:ext cx="19" cy="2"/>
            </a:xfrm>
            <a:custGeom>
              <a:avLst/>
              <a:gdLst/>
              <a:ahLst/>
              <a:cxnLst>
                <a:cxn ang="0">
                  <a:pos x="0" y="0"/>
                </a:cxn>
                <a:cxn ang="0">
                  <a:pos x="13" y="0"/>
                </a:cxn>
                <a:cxn ang="0">
                  <a:pos x="24" y="1"/>
                </a:cxn>
                <a:cxn ang="0">
                  <a:pos x="38" y="2"/>
                </a:cxn>
              </a:cxnLst>
              <a:rect l="0" t="0" r="r" b="b"/>
              <a:pathLst>
                <a:path w="38" h="2">
                  <a:moveTo>
                    <a:pt x="0" y="0"/>
                  </a:moveTo>
                  <a:lnTo>
                    <a:pt x="13" y="0"/>
                  </a:lnTo>
                  <a:lnTo>
                    <a:pt x="24" y="1"/>
                  </a:lnTo>
                  <a:lnTo>
                    <a:pt x="38" y="2"/>
                  </a:lnTo>
                </a:path>
              </a:pathLst>
            </a:custGeom>
            <a:noFill/>
            <a:ln w="0">
              <a:solidFill>
                <a:srgbClr val="000000"/>
              </a:solidFill>
              <a:prstDash val="solid"/>
              <a:round/>
              <a:headEnd/>
              <a:tailEnd/>
            </a:ln>
          </p:spPr>
          <p:txBody>
            <a:bodyPr/>
            <a:lstStyle/>
            <a:p>
              <a:endParaRPr lang="en-GB"/>
            </a:p>
          </p:txBody>
        </p:sp>
        <p:sp>
          <p:nvSpPr>
            <p:cNvPr id="1462" name="Line 2939"/>
            <p:cNvSpPr>
              <a:spLocks noChangeShapeType="1"/>
            </p:cNvSpPr>
            <p:nvPr/>
          </p:nvSpPr>
          <p:spPr bwMode="auto">
            <a:xfrm>
              <a:off x="4088" y="3076"/>
              <a:ext cx="1" cy="5"/>
            </a:xfrm>
            <a:prstGeom prst="line">
              <a:avLst/>
            </a:prstGeom>
            <a:noFill/>
            <a:ln w="0">
              <a:solidFill>
                <a:srgbClr val="000000"/>
              </a:solidFill>
              <a:round/>
              <a:headEnd/>
              <a:tailEnd/>
            </a:ln>
          </p:spPr>
          <p:txBody>
            <a:bodyPr/>
            <a:lstStyle/>
            <a:p>
              <a:endParaRPr lang="en-GB"/>
            </a:p>
          </p:txBody>
        </p:sp>
        <p:sp>
          <p:nvSpPr>
            <p:cNvPr id="1463" name="Freeform 2940"/>
            <p:cNvSpPr>
              <a:spLocks/>
            </p:cNvSpPr>
            <p:nvPr/>
          </p:nvSpPr>
          <p:spPr bwMode="auto">
            <a:xfrm>
              <a:off x="4077" y="3076"/>
              <a:ext cx="11" cy="1"/>
            </a:xfrm>
            <a:custGeom>
              <a:avLst/>
              <a:gdLst/>
              <a:ahLst/>
              <a:cxnLst>
                <a:cxn ang="0">
                  <a:pos x="0" y="0"/>
                </a:cxn>
                <a:cxn ang="0">
                  <a:pos x="7" y="0"/>
                </a:cxn>
                <a:cxn ang="0">
                  <a:pos x="21" y="0"/>
                </a:cxn>
              </a:cxnLst>
              <a:rect l="0" t="0" r="r" b="b"/>
              <a:pathLst>
                <a:path w="21">
                  <a:moveTo>
                    <a:pt x="0" y="0"/>
                  </a:moveTo>
                  <a:lnTo>
                    <a:pt x="7" y="0"/>
                  </a:lnTo>
                  <a:lnTo>
                    <a:pt x="21" y="0"/>
                  </a:lnTo>
                </a:path>
              </a:pathLst>
            </a:custGeom>
            <a:noFill/>
            <a:ln w="0">
              <a:solidFill>
                <a:srgbClr val="000000"/>
              </a:solidFill>
              <a:prstDash val="solid"/>
              <a:round/>
              <a:headEnd/>
              <a:tailEnd/>
            </a:ln>
          </p:spPr>
          <p:txBody>
            <a:bodyPr/>
            <a:lstStyle/>
            <a:p>
              <a:endParaRPr lang="en-GB"/>
            </a:p>
          </p:txBody>
        </p:sp>
        <p:sp>
          <p:nvSpPr>
            <p:cNvPr id="1464" name="Freeform 2941"/>
            <p:cNvSpPr>
              <a:spLocks/>
            </p:cNvSpPr>
            <p:nvPr/>
          </p:nvSpPr>
          <p:spPr bwMode="auto">
            <a:xfrm>
              <a:off x="4089" y="3081"/>
              <a:ext cx="13" cy="15"/>
            </a:xfrm>
            <a:custGeom>
              <a:avLst/>
              <a:gdLst/>
              <a:ahLst/>
              <a:cxnLst>
                <a:cxn ang="0">
                  <a:pos x="0" y="0"/>
                </a:cxn>
                <a:cxn ang="0">
                  <a:pos x="12" y="19"/>
                </a:cxn>
                <a:cxn ang="0">
                  <a:pos x="26" y="31"/>
                </a:cxn>
              </a:cxnLst>
              <a:rect l="0" t="0" r="r" b="b"/>
              <a:pathLst>
                <a:path w="26" h="31">
                  <a:moveTo>
                    <a:pt x="0" y="0"/>
                  </a:moveTo>
                  <a:lnTo>
                    <a:pt x="12" y="19"/>
                  </a:lnTo>
                  <a:lnTo>
                    <a:pt x="26" y="31"/>
                  </a:lnTo>
                </a:path>
              </a:pathLst>
            </a:custGeom>
            <a:noFill/>
            <a:ln w="0">
              <a:solidFill>
                <a:srgbClr val="000000"/>
              </a:solidFill>
              <a:prstDash val="solid"/>
              <a:round/>
              <a:headEnd/>
              <a:tailEnd/>
            </a:ln>
          </p:spPr>
          <p:txBody>
            <a:bodyPr/>
            <a:lstStyle/>
            <a:p>
              <a:endParaRPr lang="en-GB"/>
            </a:p>
          </p:txBody>
        </p:sp>
        <p:sp>
          <p:nvSpPr>
            <p:cNvPr id="1465" name="Line 2942"/>
            <p:cNvSpPr>
              <a:spLocks noChangeShapeType="1"/>
            </p:cNvSpPr>
            <p:nvPr/>
          </p:nvSpPr>
          <p:spPr bwMode="auto">
            <a:xfrm flipH="1">
              <a:off x="4121" y="3085"/>
              <a:ext cx="3" cy="3"/>
            </a:xfrm>
            <a:prstGeom prst="line">
              <a:avLst/>
            </a:prstGeom>
            <a:noFill/>
            <a:ln w="0">
              <a:solidFill>
                <a:srgbClr val="000000"/>
              </a:solidFill>
              <a:round/>
              <a:headEnd/>
              <a:tailEnd/>
            </a:ln>
          </p:spPr>
          <p:txBody>
            <a:bodyPr/>
            <a:lstStyle/>
            <a:p>
              <a:endParaRPr lang="en-GB"/>
            </a:p>
          </p:txBody>
        </p:sp>
        <p:sp>
          <p:nvSpPr>
            <p:cNvPr id="1466" name="Freeform 2943"/>
            <p:cNvSpPr>
              <a:spLocks/>
            </p:cNvSpPr>
            <p:nvPr/>
          </p:nvSpPr>
          <p:spPr bwMode="auto">
            <a:xfrm>
              <a:off x="4089" y="3079"/>
              <a:ext cx="35" cy="6"/>
            </a:xfrm>
            <a:custGeom>
              <a:avLst/>
              <a:gdLst/>
              <a:ahLst/>
              <a:cxnLst>
                <a:cxn ang="0">
                  <a:pos x="0" y="5"/>
                </a:cxn>
                <a:cxn ang="0">
                  <a:pos x="12" y="4"/>
                </a:cxn>
                <a:cxn ang="0">
                  <a:pos x="26" y="0"/>
                </a:cxn>
                <a:cxn ang="0">
                  <a:pos x="38" y="2"/>
                </a:cxn>
                <a:cxn ang="0">
                  <a:pos x="47" y="7"/>
                </a:cxn>
                <a:cxn ang="0">
                  <a:pos x="70" y="13"/>
                </a:cxn>
              </a:cxnLst>
              <a:rect l="0" t="0" r="r" b="b"/>
              <a:pathLst>
                <a:path w="70" h="13">
                  <a:moveTo>
                    <a:pt x="0" y="5"/>
                  </a:moveTo>
                  <a:lnTo>
                    <a:pt x="12" y="4"/>
                  </a:lnTo>
                  <a:lnTo>
                    <a:pt x="26" y="0"/>
                  </a:lnTo>
                  <a:lnTo>
                    <a:pt x="38" y="2"/>
                  </a:lnTo>
                  <a:lnTo>
                    <a:pt x="47" y="7"/>
                  </a:lnTo>
                  <a:lnTo>
                    <a:pt x="70" y="13"/>
                  </a:lnTo>
                </a:path>
              </a:pathLst>
            </a:custGeom>
            <a:noFill/>
            <a:ln w="0">
              <a:solidFill>
                <a:srgbClr val="000000"/>
              </a:solidFill>
              <a:prstDash val="solid"/>
              <a:round/>
              <a:headEnd/>
              <a:tailEnd/>
            </a:ln>
          </p:spPr>
          <p:txBody>
            <a:bodyPr/>
            <a:lstStyle/>
            <a:p>
              <a:endParaRPr lang="en-GB"/>
            </a:p>
          </p:txBody>
        </p:sp>
        <p:sp>
          <p:nvSpPr>
            <p:cNvPr id="1467" name="Freeform 2944"/>
            <p:cNvSpPr>
              <a:spLocks/>
            </p:cNvSpPr>
            <p:nvPr/>
          </p:nvSpPr>
          <p:spPr bwMode="auto">
            <a:xfrm>
              <a:off x="4433" y="3077"/>
              <a:ext cx="13" cy="26"/>
            </a:xfrm>
            <a:custGeom>
              <a:avLst/>
              <a:gdLst/>
              <a:ahLst/>
              <a:cxnLst>
                <a:cxn ang="0">
                  <a:pos x="28" y="0"/>
                </a:cxn>
                <a:cxn ang="0">
                  <a:pos x="19" y="17"/>
                </a:cxn>
                <a:cxn ang="0">
                  <a:pos x="7" y="39"/>
                </a:cxn>
                <a:cxn ang="0">
                  <a:pos x="0" y="51"/>
                </a:cxn>
              </a:cxnLst>
              <a:rect l="0" t="0" r="r" b="b"/>
              <a:pathLst>
                <a:path w="28" h="51">
                  <a:moveTo>
                    <a:pt x="28" y="0"/>
                  </a:moveTo>
                  <a:lnTo>
                    <a:pt x="19" y="17"/>
                  </a:lnTo>
                  <a:lnTo>
                    <a:pt x="7" y="39"/>
                  </a:lnTo>
                  <a:lnTo>
                    <a:pt x="0" y="51"/>
                  </a:lnTo>
                </a:path>
              </a:pathLst>
            </a:custGeom>
            <a:noFill/>
            <a:ln w="0">
              <a:solidFill>
                <a:srgbClr val="000000"/>
              </a:solidFill>
              <a:prstDash val="solid"/>
              <a:round/>
              <a:headEnd/>
              <a:tailEnd/>
            </a:ln>
          </p:spPr>
          <p:txBody>
            <a:bodyPr/>
            <a:lstStyle/>
            <a:p>
              <a:endParaRPr lang="en-GB"/>
            </a:p>
          </p:txBody>
        </p:sp>
        <p:sp>
          <p:nvSpPr>
            <p:cNvPr id="1468" name="Freeform 2945"/>
            <p:cNvSpPr>
              <a:spLocks/>
            </p:cNvSpPr>
            <p:nvPr/>
          </p:nvSpPr>
          <p:spPr bwMode="auto">
            <a:xfrm>
              <a:off x="4351" y="3092"/>
              <a:ext cx="11" cy="14"/>
            </a:xfrm>
            <a:custGeom>
              <a:avLst/>
              <a:gdLst/>
              <a:ahLst/>
              <a:cxnLst>
                <a:cxn ang="0">
                  <a:pos x="20" y="0"/>
                </a:cxn>
                <a:cxn ang="0">
                  <a:pos x="11" y="16"/>
                </a:cxn>
                <a:cxn ang="0">
                  <a:pos x="0" y="27"/>
                </a:cxn>
              </a:cxnLst>
              <a:rect l="0" t="0" r="r" b="b"/>
              <a:pathLst>
                <a:path w="20" h="27">
                  <a:moveTo>
                    <a:pt x="20" y="0"/>
                  </a:moveTo>
                  <a:lnTo>
                    <a:pt x="11" y="16"/>
                  </a:lnTo>
                  <a:lnTo>
                    <a:pt x="0" y="27"/>
                  </a:lnTo>
                </a:path>
              </a:pathLst>
            </a:custGeom>
            <a:noFill/>
            <a:ln w="0">
              <a:solidFill>
                <a:srgbClr val="000000"/>
              </a:solidFill>
              <a:prstDash val="solid"/>
              <a:round/>
              <a:headEnd/>
              <a:tailEnd/>
            </a:ln>
          </p:spPr>
          <p:txBody>
            <a:bodyPr/>
            <a:lstStyle/>
            <a:p>
              <a:endParaRPr lang="en-GB"/>
            </a:p>
          </p:txBody>
        </p:sp>
        <p:sp>
          <p:nvSpPr>
            <p:cNvPr id="1469" name="Freeform 2946"/>
            <p:cNvSpPr>
              <a:spLocks/>
            </p:cNvSpPr>
            <p:nvPr/>
          </p:nvSpPr>
          <p:spPr bwMode="auto">
            <a:xfrm>
              <a:off x="4362" y="3077"/>
              <a:ext cx="84" cy="15"/>
            </a:xfrm>
            <a:custGeom>
              <a:avLst/>
              <a:gdLst/>
              <a:ahLst/>
              <a:cxnLst>
                <a:cxn ang="0">
                  <a:pos x="170" y="0"/>
                </a:cxn>
                <a:cxn ang="0">
                  <a:pos x="161" y="3"/>
                </a:cxn>
                <a:cxn ang="0">
                  <a:pos x="142" y="4"/>
                </a:cxn>
                <a:cxn ang="0">
                  <a:pos x="132" y="6"/>
                </a:cxn>
                <a:cxn ang="0">
                  <a:pos x="126" y="7"/>
                </a:cxn>
                <a:cxn ang="0">
                  <a:pos x="119" y="7"/>
                </a:cxn>
                <a:cxn ang="0">
                  <a:pos x="109" y="7"/>
                </a:cxn>
                <a:cxn ang="0">
                  <a:pos x="101" y="7"/>
                </a:cxn>
                <a:cxn ang="0">
                  <a:pos x="95" y="9"/>
                </a:cxn>
                <a:cxn ang="0">
                  <a:pos x="87" y="11"/>
                </a:cxn>
                <a:cxn ang="0">
                  <a:pos x="77" y="14"/>
                </a:cxn>
                <a:cxn ang="0">
                  <a:pos x="68" y="17"/>
                </a:cxn>
                <a:cxn ang="0">
                  <a:pos x="53" y="19"/>
                </a:cxn>
                <a:cxn ang="0">
                  <a:pos x="44" y="22"/>
                </a:cxn>
                <a:cxn ang="0">
                  <a:pos x="35" y="24"/>
                </a:cxn>
                <a:cxn ang="0">
                  <a:pos x="23" y="26"/>
                </a:cxn>
                <a:cxn ang="0">
                  <a:pos x="0" y="29"/>
                </a:cxn>
              </a:cxnLst>
              <a:rect l="0" t="0" r="r" b="b"/>
              <a:pathLst>
                <a:path w="170" h="29">
                  <a:moveTo>
                    <a:pt x="170" y="0"/>
                  </a:moveTo>
                  <a:lnTo>
                    <a:pt x="161" y="3"/>
                  </a:lnTo>
                  <a:lnTo>
                    <a:pt x="142" y="4"/>
                  </a:lnTo>
                  <a:lnTo>
                    <a:pt x="132" y="6"/>
                  </a:lnTo>
                  <a:lnTo>
                    <a:pt x="126" y="7"/>
                  </a:lnTo>
                  <a:lnTo>
                    <a:pt x="119" y="7"/>
                  </a:lnTo>
                  <a:lnTo>
                    <a:pt x="109" y="7"/>
                  </a:lnTo>
                  <a:lnTo>
                    <a:pt x="101" y="7"/>
                  </a:lnTo>
                  <a:lnTo>
                    <a:pt x="95" y="9"/>
                  </a:lnTo>
                  <a:lnTo>
                    <a:pt x="87" y="11"/>
                  </a:lnTo>
                  <a:lnTo>
                    <a:pt x="77" y="14"/>
                  </a:lnTo>
                  <a:lnTo>
                    <a:pt x="68" y="17"/>
                  </a:lnTo>
                  <a:lnTo>
                    <a:pt x="53" y="19"/>
                  </a:lnTo>
                  <a:lnTo>
                    <a:pt x="44" y="22"/>
                  </a:lnTo>
                  <a:lnTo>
                    <a:pt x="35" y="24"/>
                  </a:lnTo>
                  <a:lnTo>
                    <a:pt x="23" y="26"/>
                  </a:lnTo>
                  <a:lnTo>
                    <a:pt x="0" y="29"/>
                  </a:lnTo>
                </a:path>
              </a:pathLst>
            </a:custGeom>
            <a:noFill/>
            <a:ln w="0">
              <a:solidFill>
                <a:srgbClr val="000000"/>
              </a:solidFill>
              <a:prstDash val="solid"/>
              <a:round/>
              <a:headEnd/>
              <a:tailEnd/>
            </a:ln>
          </p:spPr>
          <p:txBody>
            <a:bodyPr/>
            <a:lstStyle/>
            <a:p>
              <a:endParaRPr lang="en-GB"/>
            </a:p>
          </p:txBody>
        </p:sp>
        <p:sp>
          <p:nvSpPr>
            <p:cNvPr id="1470" name="Line 2947"/>
            <p:cNvSpPr>
              <a:spLocks noChangeShapeType="1"/>
            </p:cNvSpPr>
            <p:nvPr/>
          </p:nvSpPr>
          <p:spPr bwMode="auto">
            <a:xfrm>
              <a:off x="4362" y="3092"/>
              <a:ext cx="1" cy="1"/>
            </a:xfrm>
            <a:prstGeom prst="line">
              <a:avLst/>
            </a:prstGeom>
            <a:noFill/>
            <a:ln w="0">
              <a:solidFill>
                <a:srgbClr val="000000"/>
              </a:solidFill>
              <a:round/>
              <a:headEnd/>
              <a:tailEnd/>
            </a:ln>
          </p:spPr>
          <p:txBody>
            <a:bodyPr/>
            <a:lstStyle/>
            <a:p>
              <a:endParaRPr lang="en-GB"/>
            </a:p>
          </p:txBody>
        </p:sp>
        <p:sp>
          <p:nvSpPr>
            <p:cNvPr id="1471" name="Line 2948"/>
            <p:cNvSpPr>
              <a:spLocks noChangeShapeType="1"/>
            </p:cNvSpPr>
            <p:nvPr/>
          </p:nvSpPr>
          <p:spPr bwMode="auto">
            <a:xfrm flipH="1">
              <a:off x="4007" y="3075"/>
              <a:ext cx="1" cy="1"/>
            </a:xfrm>
            <a:prstGeom prst="line">
              <a:avLst/>
            </a:prstGeom>
            <a:noFill/>
            <a:ln w="0">
              <a:solidFill>
                <a:srgbClr val="000000"/>
              </a:solidFill>
              <a:round/>
              <a:headEnd/>
              <a:tailEnd/>
            </a:ln>
          </p:spPr>
          <p:txBody>
            <a:bodyPr/>
            <a:lstStyle/>
            <a:p>
              <a:endParaRPr lang="en-GB"/>
            </a:p>
          </p:txBody>
        </p:sp>
        <p:sp>
          <p:nvSpPr>
            <p:cNvPr id="1472" name="Freeform 2949"/>
            <p:cNvSpPr>
              <a:spLocks/>
            </p:cNvSpPr>
            <p:nvPr/>
          </p:nvSpPr>
          <p:spPr bwMode="auto">
            <a:xfrm>
              <a:off x="3893" y="3081"/>
              <a:ext cx="14" cy="1"/>
            </a:xfrm>
            <a:custGeom>
              <a:avLst/>
              <a:gdLst/>
              <a:ahLst/>
              <a:cxnLst>
                <a:cxn ang="0">
                  <a:pos x="0" y="1"/>
                </a:cxn>
                <a:cxn ang="0">
                  <a:pos x="17" y="0"/>
                </a:cxn>
                <a:cxn ang="0">
                  <a:pos x="27" y="0"/>
                </a:cxn>
                <a:cxn ang="0">
                  <a:pos x="28" y="0"/>
                </a:cxn>
                <a:cxn ang="0">
                  <a:pos x="28" y="0"/>
                </a:cxn>
              </a:cxnLst>
              <a:rect l="0" t="0" r="r" b="b"/>
              <a:pathLst>
                <a:path w="28" h="1">
                  <a:moveTo>
                    <a:pt x="0" y="1"/>
                  </a:moveTo>
                  <a:lnTo>
                    <a:pt x="17" y="0"/>
                  </a:lnTo>
                  <a:lnTo>
                    <a:pt x="27" y="0"/>
                  </a:lnTo>
                  <a:lnTo>
                    <a:pt x="28" y="0"/>
                  </a:lnTo>
                  <a:lnTo>
                    <a:pt x="28" y="0"/>
                  </a:lnTo>
                </a:path>
              </a:pathLst>
            </a:custGeom>
            <a:noFill/>
            <a:ln w="0">
              <a:solidFill>
                <a:srgbClr val="000000"/>
              </a:solidFill>
              <a:prstDash val="solid"/>
              <a:round/>
              <a:headEnd/>
              <a:tailEnd/>
            </a:ln>
          </p:spPr>
          <p:txBody>
            <a:bodyPr/>
            <a:lstStyle/>
            <a:p>
              <a:endParaRPr lang="en-GB"/>
            </a:p>
          </p:txBody>
        </p:sp>
        <p:sp>
          <p:nvSpPr>
            <p:cNvPr id="1473" name="Freeform 2950"/>
            <p:cNvSpPr>
              <a:spLocks/>
            </p:cNvSpPr>
            <p:nvPr/>
          </p:nvSpPr>
          <p:spPr bwMode="auto">
            <a:xfrm>
              <a:off x="3569" y="3135"/>
              <a:ext cx="1" cy="5"/>
            </a:xfrm>
            <a:custGeom>
              <a:avLst/>
              <a:gdLst/>
              <a:ahLst/>
              <a:cxnLst>
                <a:cxn ang="0">
                  <a:pos x="0" y="0"/>
                </a:cxn>
                <a:cxn ang="0">
                  <a:pos x="0" y="2"/>
                </a:cxn>
                <a:cxn ang="0">
                  <a:pos x="2" y="10"/>
                </a:cxn>
              </a:cxnLst>
              <a:rect l="0" t="0" r="r" b="b"/>
              <a:pathLst>
                <a:path w="2" h="10">
                  <a:moveTo>
                    <a:pt x="0" y="0"/>
                  </a:moveTo>
                  <a:lnTo>
                    <a:pt x="0" y="2"/>
                  </a:lnTo>
                  <a:lnTo>
                    <a:pt x="2" y="10"/>
                  </a:lnTo>
                </a:path>
              </a:pathLst>
            </a:custGeom>
            <a:noFill/>
            <a:ln w="0">
              <a:solidFill>
                <a:srgbClr val="000000"/>
              </a:solidFill>
              <a:prstDash val="solid"/>
              <a:round/>
              <a:headEnd/>
              <a:tailEnd/>
            </a:ln>
          </p:spPr>
          <p:txBody>
            <a:bodyPr/>
            <a:lstStyle/>
            <a:p>
              <a:endParaRPr lang="en-GB"/>
            </a:p>
          </p:txBody>
        </p:sp>
        <p:sp>
          <p:nvSpPr>
            <p:cNvPr id="1474" name="Line 2951"/>
            <p:cNvSpPr>
              <a:spLocks noChangeShapeType="1"/>
            </p:cNvSpPr>
            <p:nvPr/>
          </p:nvSpPr>
          <p:spPr bwMode="auto">
            <a:xfrm flipH="1">
              <a:off x="3488" y="3113"/>
              <a:ext cx="3" cy="6"/>
            </a:xfrm>
            <a:prstGeom prst="line">
              <a:avLst/>
            </a:prstGeom>
            <a:noFill/>
            <a:ln w="0">
              <a:solidFill>
                <a:srgbClr val="000000"/>
              </a:solidFill>
              <a:round/>
              <a:headEnd/>
              <a:tailEnd/>
            </a:ln>
          </p:spPr>
          <p:txBody>
            <a:bodyPr/>
            <a:lstStyle/>
            <a:p>
              <a:endParaRPr lang="en-GB"/>
            </a:p>
          </p:txBody>
        </p:sp>
        <p:sp>
          <p:nvSpPr>
            <p:cNvPr id="1475" name="Freeform 2952"/>
            <p:cNvSpPr>
              <a:spLocks/>
            </p:cNvSpPr>
            <p:nvPr/>
          </p:nvSpPr>
          <p:spPr bwMode="auto">
            <a:xfrm>
              <a:off x="3522" y="3121"/>
              <a:ext cx="47" cy="14"/>
            </a:xfrm>
            <a:custGeom>
              <a:avLst/>
              <a:gdLst/>
              <a:ahLst/>
              <a:cxnLst>
                <a:cxn ang="0">
                  <a:pos x="94" y="27"/>
                </a:cxn>
                <a:cxn ang="0">
                  <a:pos x="82" y="25"/>
                </a:cxn>
                <a:cxn ang="0">
                  <a:pos x="61" y="17"/>
                </a:cxn>
                <a:cxn ang="0">
                  <a:pos x="45" y="15"/>
                </a:cxn>
                <a:cxn ang="0">
                  <a:pos x="35" y="10"/>
                </a:cxn>
                <a:cxn ang="0">
                  <a:pos x="24" y="7"/>
                </a:cxn>
                <a:cxn ang="0">
                  <a:pos x="8" y="2"/>
                </a:cxn>
                <a:cxn ang="0">
                  <a:pos x="0" y="0"/>
                </a:cxn>
              </a:cxnLst>
              <a:rect l="0" t="0" r="r" b="b"/>
              <a:pathLst>
                <a:path w="94" h="27">
                  <a:moveTo>
                    <a:pt x="94" y="27"/>
                  </a:moveTo>
                  <a:lnTo>
                    <a:pt x="82" y="25"/>
                  </a:lnTo>
                  <a:lnTo>
                    <a:pt x="61" y="17"/>
                  </a:lnTo>
                  <a:lnTo>
                    <a:pt x="45" y="15"/>
                  </a:lnTo>
                  <a:lnTo>
                    <a:pt x="35" y="10"/>
                  </a:lnTo>
                  <a:lnTo>
                    <a:pt x="24" y="7"/>
                  </a:lnTo>
                  <a:lnTo>
                    <a:pt x="8" y="2"/>
                  </a:lnTo>
                  <a:lnTo>
                    <a:pt x="0" y="0"/>
                  </a:lnTo>
                </a:path>
              </a:pathLst>
            </a:custGeom>
            <a:noFill/>
            <a:ln w="0">
              <a:solidFill>
                <a:srgbClr val="000000"/>
              </a:solidFill>
              <a:prstDash val="solid"/>
              <a:round/>
              <a:headEnd/>
              <a:tailEnd/>
            </a:ln>
          </p:spPr>
          <p:txBody>
            <a:bodyPr/>
            <a:lstStyle/>
            <a:p>
              <a:endParaRPr lang="en-GB"/>
            </a:p>
          </p:txBody>
        </p:sp>
        <p:sp>
          <p:nvSpPr>
            <p:cNvPr id="1476" name="Line 2953"/>
            <p:cNvSpPr>
              <a:spLocks noChangeShapeType="1"/>
            </p:cNvSpPr>
            <p:nvPr/>
          </p:nvSpPr>
          <p:spPr bwMode="auto">
            <a:xfrm flipH="1">
              <a:off x="3452" y="3112"/>
              <a:ext cx="1" cy="1"/>
            </a:xfrm>
            <a:prstGeom prst="line">
              <a:avLst/>
            </a:prstGeom>
            <a:noFill/>
            <a:ln w="0">
              <a:solidFill>
                <a:srgbClr val="000000"/>
              </a:solidFill>
              <a:round/>
              <a:headEnd/>
              <a:tailEnd/>
            </a:ln>
          </p:spPr>
          <p:txBody>
            <a:bodyPr/>
            <a:lstStyle/>
            <a:p>
              <a:endParaRPr lang="en-GB"/>
            </a:p>
          </p:txBody>
        </p:sp>
        <p:sp>
          <p:nvSpPr>
            <p:cNvPr id="1477" name="Freeform 2954"/>
            <p:cNvSpPr>
              <a:spLocks/>
            </p:cNvSpPr>
            <p:nvPr/>
          </p:nvSpPr>
          <p:spPr bwMode="auto">
            <a:xfrm>
              <a:off x="3468" y="3112"/>
              <a:ext cx="23" cy="4"/>
            </a:xfrm>
            <a:custGeom>
              <a:avLst/>
              <a:gdLst/>
              <a:ahLst/>
              <a:cxnLst>
                <a:cxn ang="0">
                  <a:pos x="48" y="1"/>
                </a:cxn>
                <a:cxn ang="0">
                  <a:pos x="33" y="8"/>
                </a:cxn>
                <a:cxn ang="0">
                  <a:pos x="24" y="6"/>
                </a:cxn>
                <a:cxn ang="0">
                  <a:pos x="17" y="1"/>
                </a:cxn>
                <a:cxn ang="0">
                  <a:pos x="10" y="7"/>
                </a:cxn>
                <a:cxn ang="0">
                  <a:pos x="0" y="0"/>
                </a:cxn>
              </a:cxnLst>
              <a:rect l="0" t="0" r="r" b="b"/>
              <a:pathLst>
                <a:path w="48" h="8">
                  <a:moveTo>
                    <a:pt x="48" y="1"/>
                  </a:moveTo>
                  <a:lnTo>
                    <a:pt x="33" y="8"/>
                  </a:lnTo>
                  <a:lnTo>
                    <a:pt x="24" y="6"/>
                  </a:lnTo>
                  <a:lnTo>
                    <a:pt x="17" y="1"/>
                  </a:lnTo>
                  <a:lnTo>
                    <a:pt x="10" y="7"/>
                  </a:lnTo>
                  <a:lnTo>
                    <a:pt x="0" y="0"/>
                  </a:lnTo>
                </a:path>
              </a:pathLst>
            </a:custGeom>
            <a:noFill/>
            <a:ln w="0">
              <a:solidFill>
                <a:srgbClr val="000000"/>
              </a:solidFill>
              <a:prstDash val="solid"/>
              <a:round/>
              <a:headEnd/>
              <a:tailEnd/>
            </a:ln>
          </p:spPr>
          <p:txBody>
            <a:bodyPr/>
            <a:lstStyle/>
            <a:p>
              <a:endParaRPr lang="en-GB"/>
            </a:p>
          </p:txBody>
        </p:sp>
        <p:sp>
          <p:nvSpPr>
            <p:cNvPr id="1478" name="Line 2955"/>
            <p:cNvSpPr>
              <a:spLocks noChangeShapeType="1"/>
            </p:cNvSpPr>
            <p:nvPr/>
          </p:nvSpPr>
          <p:spPr bwMode="auto">
            <a:xfrm>
              <a:off x="3567" y="3121"/>
              <a:ext cx="1" cy="3"/>
            </a:xfrm>
            <a:prstGeom prst="line">
              <a:avLst/>
            </a:prstGeom>
            <a:noFill/>
            <a:ln w="0">
              <a:solidFill>
                <a:srgbClr val="000000"/>
              </a:solidFill>
              <a:round/>
              <a:headEnd/>
              <a:tailEnd/>
            </a:ln>
          </p:spPr>
          <p:txBody>
            <a:bodyPr/>
            <a:lstStyle/>
            <a:p>
              <a:endParaRPr lang="en-GB"/>
            </a:p>
          </p:txBody>
        </p:sp>
        <p:sp>
          <p:nvSpPr>
            <p:cNvPr id="1479" name="Freeform 2956"/>
            <p:cNvSpPr>
              <a:spLocks/>
            </p:cNvSpPr>
            <p:nvPr/>
          </p:nvSpPr>
          <p:spPr bwMode="auto">
            <a:xfrm>
              <a:off x="3453" y="3111"/>
              <a:ext cx="13" cy="1"/>
            </a:xfrm>
            <a:custGeom>
              <a:avLst/>
              <a:gdLst/>
              <a:ahLst/>
              <a:cxnLst>
                <a:cxn ang="0">
                  <a:pos x="27" y="1"/>
                </a:cxn>
                <a:cxn ang="0">
                  <a:pos x="16" y="0"/>
                </a:cxn>
                <a:cxn ang="0">
                  <a:pos x="0" y="2"/>
                </a:cxn>
              </a:cxnLst>
              <a:rect l="0" t="0" r="r" b="b"/>
              <a:pathLst>
                <a:path w="27" h="2">
                  <a:moveTo>
                    <a:pt x="27" y="1"/>
                  </a:moveTo>
                  <a:lnTo>
                    <a:pt x="16" y="0"/>
                  </a:lnTo>
                  <a:lnTo>
                    <a:pt x="0" y="2"/>
                  </a:lnTo>
                </a:path>
              </a:pathLst>
            </a:custGeom>
            <a:noFill/>
            <a:ln w="0">
              <a:solidFill>
                <a:srgbClr val="000000"/>
              </a:solidFill>
              <a:prstDash val="solid"/>
              <a:round/>
              <a:headEnd/>
              <a:tailEnd/>
            </a:ln>
          </p:spPr>
          <p:txBody>
            <a:bodyPr/>
            <a:lstStyle/>
            <a:p>
              <a:endParaRPr lang="en-GB"/>
            </a:p>
          </p:txBody>
        </p:sp>
        <p:sp>
          <p:nvSpPr>
            <p:cNvPr id="1480" name="Line 2957"/>
            <p:cNvSpPr>
              <a:spLocks noChangeShapeType="1"/>
            </p:cNvSpPr>
            <p:nvPr/>
          </p:nvSpPr>
          <p:spPr bwMode="auto">
            <a:xfrm flipH="1">
              <a:off x="3566" y="3121"/>
              <a:ext cx="1" cy="1"/>
            </a:xfrm>
            <a:prstGeom prst="line">
              <a:avLst/>
            </a:prstGeom>
            <a:noFill/>
            <a:ln w="0">
              <a:solidFill>
                <a:srgbClr val="000000"/>
              </a:solidFill>
              <a:round/>
              <a:headEnd/>
              <a:tailEnd/>
            </a:ln>
          </p:spPr>
          <p:txBody>
            <a:bodyPr/>
            <a:lstStyle/>
            <a:p>
              <a:endParaRPr lang="en-GB"/>
            </a:p>
          </p:txBody>
        </p:sp>
        <p:sp>
          <p:nvSpPr>
            <p:cNvPr id="1481" name="Line 2958"/>
            <p:cNvSpPr>
              <a:spLocks noChangeShapeType="1"/>
            </p:cNvSpPr>
            <p:nvPr/>
          </p:nvSpPr>
          <p:spPr bwMode="auto">
            <a:xfrm flipH="1">
              <a:off x="4005" y="3077"/>
              <a:ext cx="1" cy="2"/>
            </a:xfrm>
            <a:prstGeom prst="line">
              <a:avLst/>
            </a:prstGeom>
            <a:noFill/>
            <a:ln w="0">
              <a:solidFill>
                <a:srgbClr val="000000"/>
              </a:solidFill>
              <a:round/>
              <a:headEnd/>
              <a:tailEnd/>
            </a:ln>
          </p:spPr>
          <p:txBody>
            <a:bodyPr/>
            <a:lstStyle/>
            <a:p>
              <a:endParaRPr lang="en-GB"/>
            </a:p>
          </p:txBody>
        </p:sp>
        <p:sp>
          <p:nvSpPr>
            <p:cNvPr id="1482" name="Freeform 2959"/>
            <p:cNvSpPr>
              <a:spLocks/>
            </p:cNvSpPr>
            <p:nvPr/>
          </p:nvSpPr>
          <p:spPr bwMode="auto">
            <a:xfrm>
              <a:off x="3966" y="3077"/>
              <a:ext cx="40" cy="10"/>
            </a:xfrm>
            <a:custGeom>
              <a:avLst/>
              <a:gdLst/>
              <a:ahLst/>
              <a:cxnLst>
                <a:cxn ang="0">
                  <a:pos x="80" y="0"/>
                </a:cxn>
                <a:cxn ang="0">
                  <a:pos x="72" y="0"/>
                </a:cxn>
                <a:cxn ang="0">
                  <a:pos x="64" y="2"/>
                </a:cxn>
                <a:cxn ang="0">
                  <a:pos x="49" y="6"/>
                </a:cxn>
                <a:cxn ang="0">
                  <a:pos x="37" y="11"/>
                </a:cxn>
                <a:cxn ang="0">
                  <a:pos x="21" y="14"/>
                </a:cxn>
                <a:cxn ang="0">
                  <a:pos x="0" y="18"/>
                </a:cxn>
                <a:cxn ang="0">
                  <a:pos x="0" y="18"/>
                </a:cxn>
              </a:cxnLst>
              <a:rect l="0" t="0" r="r" b="b"/>
              <a:pathLst>
                <a:path w="80" h="18">
                  <a:moveTo>
                    <a:pt x="80" y="0"/>
                  </a:moveTo>
                  <a:lnTo>
                    <a:pt x="72" y="0"/>
                  </a:lnTo>
                  <a:lnTo>
                    <a:pt x="64" y="2"/>
                  </a:lnTo>
                  <a:lnTo>
                    <a:pt x="49" y="6"/>
                  </a:lnTo>
                  <a:lnTo>
                    <a:pt x="37" y="11"/>
                  </a:lnTo>
                  <a:lnTo>
                    <a:pt x="21" y="14"/>
                  </a:lnTo>
                  <a:lnTo>
                    <a:pt x="0" y="18"/>
                  </a:lnTo>
                  <a:lnTo>
                    <a:pt x="0" y="18"/>
                  </a:lnTo>
                </a:path>
              </a:pathLst>
            </a:custGeom>
            <a:noFill/>
            <a:ln w="0">
              <a:solidFill>
                <a:srgbClr val="000000"/>
              </a:solidFill>
              <a:prstDash val="solid"/>
              <a:round/>
              <a:headEnd/>
              <a:tailEnd/>
            </a:ln>
          </p:spPr>
          <p:txBody>
            <a:bodyPr/>
            <a:lstStyle/>
            <a:p>
              <a:endParaRPr lang="en-GB"/>
            </a:p>
          </p:txBody>
        </p:sp>
        <p:sp>
          <p:nvSpPr>
            <p:cNvPr id="1483" name="Line 2960"/>
            <p:cNvSpPr>
              <a:spLocks noChangeShapeType="1"/>
            </p:cNvSpPr>
            <p:nvPr/>
          </p:nvSpPr>
          <p:spPr bwMode="auto">
            <a:xfrm>
              <a:off x="3186" y="3197"/>
              <a:ext cx="3" cy="5"/>
            </a:xfrm>
            <a:prstGeom prst="line">
              <a:avLst/>
            </a:prstGeom>
            <a:noFill/>
            <a:ln w="0">
              <a:solidFill>
                <a:srgbClr val="000000"/>
              </a:solidFill>
              <a:round/>
              <a:headEnd/>
              <a:tailEnd/>
            </a:ln>
          </p:spPr>
          <p:txBody>
            <a:bodyPr/>
            <a:lstStyle/>
            <a:p>
              <a:endParaRPr lang="en-GB"/>
            </a:p>
          </p:txBody>
        </p:sp>
        <p:sp>
          <p:nvSpPr>
            <p:cNvPr id="1484" name="Line 2961"/>
            <p:cNvSpPr>
              <a:spLocks noChangeShapeType="1"/>
            </p:cNvSpPr>
            <p:nvPr/>
          </p:nvSpPr>
          <p:spPr bwMode="auto">
            <a:xfrm flipH="1">
              <a:off x="3399" y="3151"/>
              <a:ext cx="1" cy="2"/>
            </a:xfrm>
            <a:prstGeom prst="line">
              <a:avLst/>
            </a:prstGeom>
            <a:noFill/>
            <a:ln w="0">
              <a:solidFill>
                <a:srgbClr val="000000"/>
              </a:solidFill>
              <a:round/>
              <a:headEnd/>
              <a:tailEnd/>
            </a:ln>
          </p:spPr>
          <p:txBody>
            <a:bodyPr/>
            <a:lstStyle/>
            <a:p>
              <a:endParaRPr lang="en-GB"/>
            </a:p>
          </p:txBody>
        </p:sp>
        <p:sp>
          <p:nvSpPr>
            <p:cNvPr id="1485" name="Freeform 2962"/>
            <p:cNvSpPr>
              <a:spLocks/>
            </p:cNvSpPr>
            <p:nvPr/>
          </p:nvSpPr>
          <p:spPr bwMode="auto">
            <a:xfrm>
              <a:off x="3186" y="3167"/>
              <a:ext cx="177" cy="30"/>
            </a:xfrm>
            <a:custGeom>
              <a:avLst/>
              <a:gdLst/>
              <a:ahLst/>
              <a:cxnLst>
                <a:cxn ang="0">
                  <a:pos x="0" y="59"/>
                </a:cxn>
                <a:cxn ang="0">
                  <a:pos x="32" y="59"/>
                </a:cxn>
                <a:cxn ang="0">
                  <a:pos x="68" y="57"/>
                </a:cxn>
                <a:cxn ang="0">
                  <a:pos x="107" y="53"/>
                </a:cxn>
                <a:cxn ang="0">
                  <a:pos x="151" y="48"/>
                </a:cxn>
                <a:cxn ang="0">
                  <a:pos x="172" y="44"/>
                </a:cxn>
                <a:cxn ang="0">
                  <a:pos x="198" y="40"/>
                </a:cxn>
                <a:cxn ang="0">
                  <a:pos x="237" y="34"/>
                </a:cxn>
                <a:cxn ang="0">
                  <a:pos x="265" y="29"/>
                </a:cxn>
                <a:cxn ang="0">
                  <a:pos x="270" y="28"/>
                </a:cxn>
                <a:cxn ang="0">
                  <a:pos x="292" y="22"/>
                </a:cxn>
                <a:cxn ang="0">
                  <a:pos x="330" y="13"/>
                </a:cxn>
                <a:cxn ang="0">
                  <a:pos x="356" y="0"/>
                </a:cxn>
              </a:cxnLst>
              <a:rect l="0" t="0" r="r" b="b"/>
              <a:pathLst>
                <a:path w="356" h="59">
                  <a:moveTo>
                    <a:pt x="0" y="59"/>
                  </a:moveTo>
                  <a:lnTo>
                    <a:pt x="32" y="59"/>
                  </a:lnTo>
                  <a:lnTo>
                    <a:pt x="68" y="57"/>
                  </a:lnTo>
                  <a:lnTo>
                    <a:pt x="107" y="53"/>
                  </a:lnTo>
                  <a:lnTo>
                    <a:pt x="151" y="48"/>
                  </a:lnTo>
                  <a:lnTo>
                    <a:pt x="172" y="44"/>
                  </a:lnTo>
                  <a:lnTo>
                    <a:pt x="198" y="40"/>
                  </a:lnTo>
                  <a:lnTo>
                    <a:pt x="237" y="34"/>
                  </a:lnTo>
                  <a:lnTo>
                    <a:pt x="265" y="29"/>
                  </a:lnTo>
                  <a:lnTo>
                    <a:pt x="270" y="28"/>
                  </a:lnTo>
                  <a:lnTo>
                    <a:pt x="292" y="22"/>
                  </a:lnTo>
                  <a:lnTo>
                    <a:pt x="330" y="13"/>
                  </a:lnTo>
                  <a:lnTo>
                    <a:pt x="356" y="0"/>
                  </a:lnTo>
                </a:path>
              </a:pathLst>
            </a:custGeom>
            <a:noFill/>
            <a:ln w="0">
              <a:solidFill>
                <a:srgbClr val="000000"/>
              </a:solidFill>
              <a:prstDash val="solid"/>
              <a:round/>
              <a:headEnd/>
              <a:tailEnd/>
            </a:ln>
          </p:spPr>
          <p:txBody>
            <a:bodyPr/>
            <a:lstStyle/>
            <a:p>
              <a:endParaRPr lang="en-GB"/>
            </a:p>
          </p:txBody>
        </p:sp>
        <p:sp>
          <p:nvSpPr>
            <p:cNvPr id="1486" name="Freeform 2963"/>
            <p:cNvSpPr>
              <a:spLocks/>
            </p:cNvSpPr>
            <p:nvPr/>
          </p:nvSpPr>
          <p:spPr bwMode="auto">
            <a:xfrm>
              <a:off x="3182" y="3192"/>
              <a:ext cx="4" cy="5"/>
            </a:xfrm>
            <a:custGeom>
              <a:avLst/>
              <a:gdLst/>
              <a:ahLst/>
              <a:cxnLst>
                <a:cxn ang="0">
                  <a:pos x="0" y="0"/>
                </a:cxn>
                <a:cxn ang="0">
                  <a:pos x="5" y="6"/>
                </a:cxn>
                <a:cxn ang="0">
                  <a:pos x="7" y="8"/>
                </a:cxn>
              </a:cxnLst>
              <a:rect l="0" t="0" r="r" b="b"/>
              <a:pathLst>
                <a:path w="7" h="8">
                  <a:moveTo>
                    <a:pt x="0" y="0"/>
                  </a:moveTo>
                  <a:lnTo>
                    <a:pt x="5" y="6"/>
                  </a:lnTo>
                  <a:lnTo>
                    <a:pt x="7" y="8"/>
                  </a:lnTo>
                </a:path>
              </a:pathLst>
            </a:custGeom>
            <a:noFill/>
            <a:ln w="0">
              <a:solidFill>
                <a:srgbClr val="000000"/>
              </a:solidFill>
              <a:prstDash val="solid"/>
              <a:round/>
              <a:headEnd/>
              <a:tailEnd/>
            </a:ln>
          </p:spPr>
          <p:txBody>
            <a:bodyPr/>
            <a:lstStyle/>
            <a:p>
              <a:endParaRPr lang="en-GB"/>
            </a:p>
          </p:txBody>
        </p:sp>
        <p:sp>
          <p:nvSpPr>
            <p:cNvPr id="1487" name="Line 2964"/>
            <p:cNvSpPr>
              <a:spLocks noChangeShapeType="1"/>
            </p:cNvSpPr>
            <p:nvPr/>
          </p:nvSpPr>
          <p:spPr bwMode="auto">
            <a:xfrm>
              <a:off x="3182" y="3192"/>
              <a:ext cx="1" cy="1"/>
            </a:xfrm>
            <a:prstGeom prst="line">
              <a:avLst/>
            </a:prstGeom>
            <a:noFill/>
            <a:ln w="0">
              <a:solidFill>
                <a:srgbClr val="000000"/>
              </a:solidFill>
              <a:round/>
              <a:headEnd/>
              <a:tailEnd/>
            </a:ln>
          </p:spPr>
          <p:txBody>
            <a:bodyPr/>
            <a:lstStyle/>
            <a:p>
              <a:endParaRPr lang="en-GB"/>
            </a:p>
          </p:txBody>
        </p:sp>
        <p:sp>
          <p:nvSpPr>
            <p:cNvPr id="1488" name="Freeform 2965"/>
            <p:cNvSpPr>
              <a:spLocks/>
            </p:cNvSpPr>
            <p:nvPr/>
          </p:nvSpPr>
          <p:spPr bwMode="auto">
            <a:xfrm>
              <a:off x="3087" y="3186"/>
              <a:ext cx="4" cy="7"/>
            </a:xfrm>
            <a:custGeom>
              <a:avLst/>
              <a:gdLst/>
              <a:ahLst/>
              <a:cxnLst>
                <a:cxn ang="0">
                  <a:pos x="0" y="0"/>
                </a:cxn>
                <a:cxn ang="0">
                  <a:pos x="2" y="4"/>
                </a:cxn>
                <a:cxn ang="0">
                  <a:pos x="9" y="13"/>
                </a:cxn>
              </a:cxnLst>
              <a:rect l="0" t="0" r="r" b="b"/>
              <a:pathLst>
                <a:path w="9" h="13">
                  <a:moveTo>
                    <a:pt x="0" y="0"/>
                  </a:moveTo>
                  <a:lnTo>
                    <a:pt x="2" y="4"/>
                  </a:lnTo>
                  <a:lnTo>
                    <a:pt x="9" y="13"/>
                  </a:lnTo>
                </a:path>
              </a:pathLst>
            </a:custGeom>
            <a:noFill/>
            <a:ln w="0">
              <a:solidFill>
                <a:srgbClr val="000000"/>
              </a:solidFill>
              <a:prstDash val="solid"/>
              <a:round/>
              <a:headEnd/>
              <a:tailEnd/>
            </a:ln>
          </p:spPr>
          <p:txBody>
            <a:bodyPr/>
            <a:lstStyle/>
            <a:p>
              <a:endParaRPr lang="en-GB"/>
            </a:p>
          </p:txBody>
        </p:sp>
        <p:sp>
          <p:nvSpPr>
            <p:cNvPr id="1489" name="Freeform 2966"/>
            <p:cNvSpPr>
              <a:spLocks/>
            </p:cNvSpPr>
            <p:nvPr/>
          </p:nvSpPr>
          <p:spPr bwMode="auto">
            <a:xfrm>
              <a:off x="3087" y="3185"/>
              <a:ext cx="95" cy="9"/>
            </a:xfrm>
            <a:custGeom>
              <a:avLst/>
              <a:gdLst/>
              <a:ahLst/>
              <a:cxnLst>
                <a:cxn ang="0">
                  <a:pos x="191" y="16"/>
                </a:cxn>
                <a:cxn ang="0">
                  <a:pos x="185" y="16"/>
                </a:cxn>
                <a:cxn ang="0">
                  <a:pos x="176" y="17"/>
                </a:cxn>
                <a:cxn ang="0">
                  <a:pos x="169" y="17"/>
                </a:cxn>
                <a:cxn ang="0">
                  <a:pos x="166" y="18"/>
                </a:cxn>
                <a:cxn ang="0">
                  <a:pos x="164" y="18"/>
                </a:cxn>
                <a:cxn ang="0">
                  <a:pos x="159" y="18"/>
                </a:cxn>
                <a:cxn ang="0">
                  <a:pos x="156" y="18"/>
                </a:cxn>
                <a:cxn ang="0">
                  <a:pos x="153" y="18"/>
                </a:cxn>
                <a:cxn ang="0">
                  <a:pos x="150" y="19"/>
                </a:cxn>
                <a:cxn ang="0">
                  <a:pos x="134" y="19"/>
                </a:cxn>
                <a:cxn ang="0">
                  <a:pos x="125" y="20"/>
                </a:cxn>
                <a:cxn ang="0">
                  <a:pos x="118" y="20"/>
                </a:cxn>
                <a:cxn ang="0">
                  <a:pos x="117" y="20"/>
                </a:cxn>
                <a:cxn ang="0">
                  <a:pos x="110" y="19"/>
                </a:cxn>
                <a:cxn ang="0">
                  <a:pos x="105" y="18"/>
                </a:cxn>
                <a:cxn ang="0">
                  <a:pos x="104" y="18"/>
                </a:cxn>
                <a:cxn ang="0">
                  <a:pos x="95" y="17"/>
                </a:cxn>
                <a:cxn ang="0">
                  <a:pos x="90" y="17"/>
                </a:cxn>
                <a:cxn ang="0">
                  <a:pos x="91" y="17"/>
                </a:cxn>
                <a:cxn ang="0">
                  <a:pos x="78" y="15"/>
                </a:cxn>
                <a:cxn ang="0">
                  <a:pos x="76" y="15"/>
                </a:cxn>
                <a:cxn ang="0">
                  <a:pos x="67" y="12"/>
                </a:cxn>
                <a:cxn ang="0">
                  <a:pos x="64" y="12"/>
                </a:cxn>
                <a:cxn ang="0">
                  <a:pos x="56" y="9"/>
                </a:cxn>
                <a:cxn ang="0">
                  <a:pos x="54" y="7"/>
                </a:cxn>
                <a:cxn ang="0">
                  <a:pos x="50" y="5"/>
                </a:cxn>
                <a:cxn ang="0">
                  <a:pos x="47" y="4"/>
                </a:cxn>
                <a:cxn ang="0">
                  <a:pos x="42" y="3"/>
                </a:cxn>
                <a:cxn ang="0">
                  <a:pos x="40" y="2"/>
                </a:cxn>
                <a:cxn ang="0">
                  <a:pos x="37" y="0"/>
                </a:cxn>
                <a:cxn ang="0">
                  <a:pos x="31" y="0"/>
                </a:cxn>
                <a:cxn ang="0">
                  <a:pos x="27" y="2"/>
                </a:cxn>
                <a:cxn ang="0">
                  <a:pos x="20" y="2"/>
                </a:cxn>
                <a:cxn ang="0">
                  <a:pos x="16" y="3"/>
                </a:cxn>
                <a:cxn ang="0">
                  <a:pos x="13" y="3"/>
                </a:cxn>
                <a:cxn ang="0">
                  <a:pos x="4" y="4"/>
                </a:cxn>
                <a:cxn ang="0">
                  <a:pos x="2" y="4"/>
                </a:cxn>
                <a:cxn ang="0">
                  <a:pos x="0" y="4"/>
                </a:cxn>
              </a:cxnLst>
              <a:rect l="0" t="0" r="r" b="b"/>
              <a:pathLst>
                <a:path w="191" h="20">
                  <a:moveTo>
                    <a:pt x="191" y="16"/>
                  </a:moveTo>
                  <a:lnTo>
                    <a:pt x="185" y="16"/>
                  </a:lnTo>
                  <a:lnTo>
                    <a:pt x="176" y="17"/>
                  </a:lnTo>
                  <a:lnTo>
                    <a:pt x="169" y="17"/>
                  </a:lnTo>
                  <a:lnTo>
                    <a:pt x="166" y="18"/>
                  </a:lnTo>
                  <a:lnTo>
                    <a:pt x="164" y="18"/>
                  </a:lnTo>
                  <a:lnTo>
                    <a:pt x="159" y="18"/>
                  </a:lnTo>
                  <a:lnTo>
                    <a:pt x="156" y="18"/>
                  </a:lnTo>
                  <a:lnTo>
                    <a:pt x="153" y="18"/>
                  </a:lnTo>
                  <a:lnTo>
                    <a:pt x="150" y="19"/>
                  </a:lnTo>
                  <a:lnTo>
                    <a:pt x="134" y="19"/>
                  </a:lnTo>
                  <a:lnTo>
                    <a:pt x="125" y="20"/>
                  </a:lnTo>
                  <a:lnTo>
                    <a:pt x="118" y="20"/>
                  </a:lnTo>
                  <a:lnTo>
                    <a:pt x="117" y="20"/>
                  </a:lnTo>
                  <a:lnTo>
                    <a:pt x="110" y="19"/>
                  </a:lnTo>
                  <a:lnTo>
                    <a:pt x="105" y="18"/>
                  </a:lnTo>
                  <a:lnTo>
                    <a:pt x="104" y="18"/>
                  </a:lnTo>
                  <a:lnTo>
                    <a:pt x="95" y="17"/>
                  </a:lnTo>
                  <a:lnTo>
                    <a:pt x="90" y="17"/>
                  </a:lnTo>
                  <a:lnTo>
                    <a:pt x="91" y="17"/>
                  </a:lnTo>
                  <a:lnTo>
                    <a:pt x="78" y="15"/>
                  </a:lnTo>
                  <a:lnTo>
                    <a:pt x="76" y="15"/>
                  </a:lnTo>
                  <a:lnTo>
                    <a:pt x="67" y="12"/>
                  </a:lnTo>
                  <a:lnTo>
                    <a:pt x="64" y="12"/>
                  </a:lnTo>
                  <a:lnTo>
                    <a:pt x="56" y="9"/>
                  </a:lnTo>
                  <a:lnTo>
                    <a:pt x="54" y="7"/>
                  </a:lnTo>
                  <a:lnTo>
                    <a:pt x="50" y="5"/>
                  </a:lnTo>
                  <a:lnTo>
                    <a:pt x="47" y="4"/>
                  </a:lnTo>
                  <a:lnTo>
                    <a:pt x="42" y="3"/>
                  </a:lnTo>
                  <a:lnTo>
                    <a:pt x="40" y="2"/>
                  </a:lnTo>
                  <a:lnTo>
                    <a:pt x="37" y="0"/>
                  </a:lnTo>
                  <a:lnTo>
                    <a:pt x="31" y="0"/>
                  </a:lnTo>
                  <a:lnTo>
                    <a:pt x="27" y="2"/>
                  </a:lnTo>
                  <a:lnTo>
                    <a:pt x="20" y="2"/>
                  </a:lnTo>
                  <a:lnTo>
                    <a:pt x="16" y="3"/>
                  </a:lnTo>
                  <a:lnTo>
                    <a:pt x="13" y="3"/>
                  </a:lnTo>
                  <a:lnTo>
                    <a:pt x="4" y="4"/>
                  </a:lnTo>
                  <a:lnTo>
                    <a:pt x="2" y="4"/>
                  </a:lnTo>
                  <a:lnTo>
                    <a:pt x="0" y="4"/>
                  </a:lnTo>
                </a:path>
              </a:pathLst>
            </a:custGeom>
            <a:noFill/>
            <a:ln w="0">
              <a:solidFill>
                <a:srgbClr val="000000"/>
              </a:solidFill>
              <a:prstDash val="solid"/>
              <a:round/>
              <a:headEnd/>
              <a:tailEnd/>
            </a:ln>
          </p:spPr>
          <p:txBody>
            <a:bodyPr/>
            <a:lstStyle/>
            <a:p>
              <a:endParaRPr lang="en-GB"/>
            </a:p>
          </p:txBody>
        </p:sp>
        <p:sp>
          <p:nvSpPr>
            <p:cNvPr id="1490" name="Line 2967"/>
            <p:cNvSpPr>
              <a:spLocks noChangeShapeType="1"/>
            </p:cNvSpPr>
            <p:nvPr/>
          </p:nvSpPr>
          <p:spPr bwMode="auto">
            <a:xfrm>
              <a:off x="3087" y="3186"/>
              <a:ext cx="1" cy="1"/>
            </a:xfrm>
            <a:prstGeom prst="line">
              <a:avLst/>
            </a:prstGeom>
            <a:noFill/>
            <a:ln w="0">
              <a:solidFill>
                <a:srgbClr val="000000"/>
              </a:solidFill>
              <a:round/>
              <a:headEnd/>
              <a:tailEnd/>
            </a:ln>
          </p:spPr>
          <p:txBody>
            <a:bodyPr/>
            <a:lstStyle/>
            <a:p>
              <a:endParaRPr lang="en-GB"/>
            </a:p>
          </p:txBody>
        </p:sp>
        <p:sp>
          <p:nvSpPr>
            <p:cNvPr id="1491" name="Line 2968"/>
            <p:cNvSpPr>
              <a:spLocks noChangeShapeType="1"/>
            </p:cNvSpPr>
            <p:nvPr/>
          </p:nvSpPr>
          <p:spPr bwMode="auto">
            <a:xfrm>
              <a:off x="3173" y="3178"/>
              <a:ext cx="9" cy="14"/>
            </a:xfrm>
            <a:prstGeom prst="line">
              <a:avLst/>
            </a:prstGeom>
            <a:noFill/>
            <a:ln w="0">
              <a:solidFill>
                <a:srgbClr val="000000"/>
              </a:solidFill>
              <a:round/>
              <a:headEnd/>
              <a:tailEnd/>
            </a:ln>
          </p:spPr>
          <p:txBody>
            <a:bodyPr/>
            <a:lstStyle/>
            <a:p>
              <a:endParaRPr lang="en-GB"/>
            </a:p>
          </p:txBody>
        </p:sp>
        <p:sp>
          <p:nvSpPr>
            <p:cNvPr id="1492" name="Line 2969"/>
            <p:cNvSpPr>
              <a:spLocks noChangeShapeType="1"/>
            </p:cNvSpPr>
            <p:nvPr/>
          </p:nvSpPr>
          <p:spPr bwMode="auto">
            <a:xfrm flipH="1">
              <a:off x="3403" y="3141"/>
              <a:ext cx="3" cy="5"/>
            </a:xfrm>
            <a:prstGeom prst="line">
              <a:avLst/>
            </a:prstGeom>
            <a:noFill/>
            <a:ln w="0">
              <a:solidFill>
                <a:srgbClr val="000000"/>
              </a:solidFill>
              <a:round/>
              <a:headEnd/>
              <a:tailEnd/>
            </a:ln>
          </p:spPr>
          <p:txBody>
            <a:bodyPr/>
            <a:lstStyle/>
            <a:p>
              <a:endParaRPr lang="en-GB"/>
            </a:p>
          </p:txBody>
        </p:sp>
        <p:sp>
          <p:nvSpPr>
            <p:cNvPr id="1493" name="Freeform 2970"/>
            <p:cNvSpPr>
              <a:spLocks/>
            </p:cNvSpPr>
            <p:nvPr/>
          </p:nvSpPr>
          <p:spPr bwMode="auto">
            <a:xfrm>
              <a:off x="3173" y="3158"/>
              <a:ext cx="181" cy="20"/>
            </a:xfrm>
            <a:custGeom>
              <a:avLst/>
              <a:gdLst/>
              <a:ahLst/>
              <a:cxnLst>
                <a:cxn ang="0">
                  <a:pos x="0" y="39"/>
                </a:cxn>
                <a:cxn ang="0">
                  <a:pos x="22" y="36"/>
                </a:cxn>
                <a:cxn ang="0">
                  <a:pos x="44" y="34"/>
                </a:cxn>
                <a:cxn ang="0">
                  <a:pos x="74" y="34"/>
                </a:cxn>
                <a:cxn ang="0">
                  <a:pos x="100" y="31"/>
                </a:cxn>
                <a:cxn ang="0">
                  <a:pos x="147" y="31"/>
                </a:cxn>
                <a:cxn ang="0">
                  <a:pos x="172" y="27"/>
                </a:cxn>
                <a:cxn ang="0">
                  <a:pos x="206" y="23"/>
                </a:cxn>
                <a:cxn ang="0">
                  <a:pos x="228" y="21"/>
                </a:cxn>
                <a:cxn ang="0">
                  <a:pos x="256" y="17"/>
                </a:cxn>
                <a:cxn ang="0">
                  <a:pos x="291" y="11"/>
                </a:cxn>
                <a:cxn ang="0">
                  <a:pos x="296" y="11"/>
                </a:cxn>
                <a:cxn ang="0">
                  <a:pos x="328" y="7"/>
                </a:cxn>
                <a:cxn ang="0">
                  <a:pos x="363" y="0"/>
                </a:cxn>
              </a:cxnLst>
              <a:rect l="0" t="0" r="r" b="b"/>
              <a:pathLst>
                <a:path w="363" h="39">
                  <a:moveTo>
                    <a:pt x="0" y="39"/>
                  </a:moveTo>
                  <a:lnTo>
                    <a:pt x="22" y="36"/>
                  </a:lnTo>
                  <a:lnTo>
                    <a:pt x="44" y="34"/>
                  </a:lnTo>
                  <a:lnTo>
                    <a:pt x="74" y="34"/>
                  </a:lnTo>
                  <a:lnTo>
                    <a:pt x="100" y="31"/>
                  </a:lnTo>
                  <a:lnTo>
                    <a:pt x="147" y="31"/>
                  </a:lnTo>
                  <a:lnTo>
                    <a:pt x="172" y="27"/>
                  </a:lnTo>
                  <a:lnTo>
                    <a:pt x="206" y="23"/>
                  </a:lnTo>
                  <a:lnTo>
                    <a:pt x="228" y="21"/>
                  </a:lnTo>
                  <a:lnTo>
                    <a:pt x="256" y="17"/>
                  </a:lnTo>
                  <a:lnTo>
                    <a:pt x="291" y="11"/>
                  </a:lnTo>
                  <a:lnTo>
                    <a:pt x="296" y="11"/>
                  </a:lnTo>
                  <a:lnTo>
                    <a:pt x="328" y="7"/>
                  </a:lnTo>
                  <a:lnTo>
                    <a:pt x="363" y="0"/>
                  </a:lnTo>
                </a:path>
              </a:pathLst>
            </a:custGeom>
            <a:noFill/>
            <a:ln w="0">
              <a:solidFill>
                <a:srgbClr val="000000"/>
              </a:solidFill>
              <a:prstDash val="solid"/>
              <a:round/>
              <a:headEnd/>
              <a:tailEnd/>
            </a:ln>
          </p:spPr>
          <p:txBody>
            <a:bodyPr/>
            <a:lstStyle/>
            <a:p>
              <a:endParaRPr lang="en-GB"/>
            </a:p>
          </p:txBody>
        </p:sp>
        <p:sp>
          <p:nvSpPr>
            <p:cNvPr id="1494" name="Line 2971"/>
            <p:cNvSpPr>
              <a:spLocks noChangeShapeType="1"/>
            </p:cNvSpPr>
            <p:nvPr/>
          </p:nvSpPr>
          <p:spPr bwMode="auto">
            <a:xfrm flipH="1">
              <a:off x="2829" y="3168"/>
              <a:ext cx="2" cy="4"/>
            </a:xfrm>
            <a:prstGeom prst="line">
              <a:avLst/>
            </a:prstGeom>
            <a:noFill/>
            <a:ln w="0">
              <a:solidFill>
                <a:srgbClr val="000000"/>
              </a:solidFill>
              <a:round/>
              <a:headEnd/>
              <a:tailEnd/>
            </a:ln>
          </p:spPr>
          <p:txBody>
            <a:bodyPr/>
            <a:lstStyle/>
            <a:p>
              <a:endParaRPr lang="en-GB"/>
            </a:p>
          </p:txBody>
        </p:sp>
        <p:sp>
          <p:nvSpPr>
            <p:cNvPr id="1495" name="Freeform 2972"/>
            <p:cNvSpPr>
              <a:spLocks/>
            </p:cNvSpPr>
            <p:nvPr/>
          </p:nvSpPr>
          <p:spPr bwMode="auto">
            <a:xfrm>
              <a:off x="2729" y="3168"/>
              <a:ext cx="102" cy="19"/>
            </a:xfrm>
            <a:custGeom>
              <a:avLst/>
              <a:gdLst/>
              <a:ahLst/>
              <a:cxnLst>
                <a:cxn ang="0">
                  <a:pos x="202" y="0"/>
                </a:cxn>
                <a:cxn ang="0">
                  <a:pos x="195" y="4"/>
                </a:cxn>
                <a:cxn ang="0">
                  <a:pos x="189" y="9"/>
                </a:cxn>
                <a:cxn ang="0">
                  <a:pos x="182" y="14"/>
                </a:cxn>
                <a:cxn ang="0">
                  <a:pos x="175" y="17"/>
                </a:cxn>
                <a:cxn ang="0">
                  <a:pos x="169" y="21"/>
                </a:cxn>
                <a:cxn ang="0">
                  <a:pos x="156" y="26"/>
                </a:cxn>
                <a:cxn ang="0">
                  <a:pos x="150" y="26"/>
                </a:cxn>
                <a:cxn ang="0">
                  <a:pos x="147" y="25"/>
                </a:cxn>
                <a:cxn ang="0">
                  <a:pos x="136" y="26"/>
                </a:cxn>
                <a:cxn ang="0">
                  <a:pos x="125" y="26"/>
                </a:cxn>
                <a:cxn ang="0">
                  <a:pos x="119" y="28"/>
                </a:cxn>
                <a:cxn ang="0">
                  <a:pos x="110" y="34"/>
                </a:cxn>
                <a:cxn ang="0">
                  <a:pos x="107" y="32"/>
                </a:cxn>
                <a:cxn ang="0">
                  <a:pos x="103" y="31"/>
                </a:cxn>
                <a:cxn ang="0">
                  <a:pos x="96" y="32"/>
                </a:cxn>
                <a:cxn ang="0">
                  <a:pos x="94" y="34"/>
                </a:cxn>
                <a:cxn ang="0">
                  <a:pos x="90" y="37"/>
                </a:cxn>
                <a:cxn ang="0">
                  <a:pos x="88" y="38"/>
                </a:cxn>
                <a:cxn ang="0">
                  <a:pos x="81" y="38"/>
                </a:cxn>
                <a:cxn ang="0">
                  <a:pos x="70" y="36"/>
                </a:cxn>
                <a:cxn ang="0">
                  <a:pos x="60" y="36"/>
                </a:cxn>
                <a:cxn ang="0">
                  <a:pos x="53" y="35"/>
                </a:cxn>
                <a:cxn ang="0">
                  <a:pos x="42" y="35"/>
                </a:cxn>
                <a:cxn ang="0">
                  <a:pos x="36" y="34"/>
                </a:cxn>
                <a:cxn ang="0">
                  <a:pos x="29" y="31"/>
                </a:cxn>
                <a:cxn ang="0">
                  <a:pos x="19" y="29"/>
                </a:cxn>
                <a:cxn ang="0">
                  <a:pos x="8" y="29"/>
                </a:cxn>
                <a:cxn ang="0">
                  <a:pos x="0" y="29"/>
                </a:cxn>
              </a:cxnLst>
              <a:rect l="0" t="0" r="r" b="b"/>
              <a:pathLst>
                <a:path w="202" h="38">
                  <a:moveTo>
                    <a:pt x="202" y="0"/>
                  </a:moveTo>
                  <a:lnTo>
                    <a:pt x="195" y="4"/>
                  </a:lnTo>
                  <a:lnTo>
                    <a:pt x="189" y="9"/>
                  </a:lnTo>
                  <a:lnTo>
                    <a:pt x="182" y="14"/>
                  </a:lnTo>
                  <a:lnTo>
                    <a:pt x="175" y="17"/>
                  </a:lnTo>
                  <a:lnTo>
                    <a:pt x="169" y="21"/>
                  </a:lnTo>
                  <a:lnTo>
                    <a:pt x="156" y="26"/>
                  </a:lnTo>
                  <a:lnTo>
                    <a:pt x="150" y="26"/>
                  </a:lnTo>
                  <a:lnTo>
                    <a:pt x="147" y="25"/>
                  </a:lnTo>
                  <a:lnTo>
                    <a:pt x="136" y="26"/>
                  </a:lnTo>
                  <a:lnTo>
                    <a:pt x="125" y="26"/>
                  </a:lnTo>
                  <a:lnTo>
                    <a:pt x="119" y="28"/>
                  </a:lnTo>
                  <a:lnTo>
                    <a:pt x="110" y="34"/>
                  </a:lnTo>
                  <a:lnTo>
                    <a:pt x="107" y="32"/>
                  </a:lnTo>
                  <a:lnTo>
                    <a:pt x="103" y="31"/>
                  </a:lnTo>
                  <a:lnTo>
                    <a:pt x="96" y="32"/>
                  </a:lnTo>
                  <a:lnTo>
                    <a:pt x="94" y="34"/>
                  </a:lnTo>
                  <a:lnTo>
                    <a:pt x="90" y="37"/>
                  </a:lnTo>
                  <a:lnTo>
                    <a:pt x="88" y="38"/>
                  </a:lnTo>
                  <a:lnTo>
                    <a:pt x="81" y="38"/>
                  </a:lnTo>
                  <a:lnTo>
                    <a:pt x="70" y="36"/>
                  </a:lnTo>
                  <a:lnTo>
                    <a:pt x="60" y="36"/>
                  </a:lnTo>
                  <a:lnTo>
                    <a:pt x="53" y="35"/>
                  </a:lnTo>
                  <a:lnTo>
                    <a:pt x="42" y="35"/>
                  </a:lnTo>
                  <a:lnTo>
                    <a:pt x="36" y="34"/>
                  </a:lnTo>
                  <a:lnTo>
                    <a:pt x="29" y="31"/>
                  </a:lnTo>
                  <a:lnTo>
                    <a:pt x="19" y="29"/>
                  </a:lnTo>
                  <a:lnTo>
                    <a:pt x="8" y="29"/>
                  </a:lnTo>
                  <a:lnTo>
                    <a:pt x="0" y="29"/>
                  </a:lnTo>
                </a:path>
              </a:pathLst>
            </a:custGeom>
            <a:noFill/>
            <a:ln w="0">
              <a:solidFill>
                <a:srgbClr val="000000"/>
              </a:solidFill>
              <a:prstDash val="solid"/>
              <a:round/>
              <a:headEnd/>
              <a:tailEnd/>
            </a:ln>
          </p:spPr>
          <p:txBody>
            <a:bodyPr/>
            <a:lstStyle/>
            <a:p>
              <a:endParaRPr lang="en-GB"/>
            </a:p>
          </p:txBody>
        </p:sp>
        <p:sp>
          <p:nvSpPr>
            <p:cNvPr id="1496" name="Freeform 2973"/>
            <p:cNvSpPr>
              <a:spLocks/>
            </p:cNvSpPr>
            <p:nvPr/>
          </p:nvSpPr>
          <p:spPr bwMode="auto">
            <a:xfrm>
              <a:off x="2778" y="3195"/>
              <a:ext cx="10" cy="16"/>
            </a:xfrm>
            <a:custGeom>
              <a:avLst/>
              <a:gdLst/>
              <a:ahLst/>
              <a:cxnLst>
                <a:cxn ang="0">
                  <a:pos x="21" y="0"/>
                </a:cxn>
                <a:cxn ang="0">
                  <a:pos x="13" y="12"/>
                </a:cxn>
                <a:cxn ang="0">
                  <a:pos x="9" y="20"/>
                </a:cxn>
                <a:cxn ang="0">
                  <a:pos x="5" y="25"/>
                </a:cxn>
                <a:cxn ang="0">
                  <a:pos x="0" y="33"/>
                </a:cxn>
              </a:cxnLst>
              <a:rect l="0" t="0" r="r" b="b"/>
              <a:pathLst>
                <a:path w="21" h="33">
                  <a:moveTo>
                    <a:pt x="21" y="0"/>
                  </a:moveTo>
                  <a:lnTo>
                    <a:pt x="13" y="12"/>
                  </a:lnTo>
                  <a:lnTo>
                    <a:pt x="9" y="20"/>
                  </a:lnTo>
                  <a:lnTo>
                    <a:pt x="5" y="25"/>
                  </a:lnTo>
                  <a:lnTo>
                    <a:pt x="0" y="33"/>
                  </a:lnTo>
                </a:path>
              </a:pathLst>
            </a:custGeom>
            <a:noFill/>
            <a:ln w="0">
              <a:solidFill>
                <a:srgbClr val="000000"/>
              </a:solidFill>
              <a:prstDash val="solid"/>
              <a:round/>
              <a:headEnd/>
              <a:tailEnd/>
            </a:ln>
          </p:spPr>
          <p:txBody>
            <a:bodyPr/>
            <a:lstStyle/>
            <a:p>
              <a:endParaRPr lang="en-GB"/>
            </a:p>
          </p:txBody>
        </p:sp>
        <p:sp>
          <p:nvSpPr>
            <p:cNvPr id="1497" name="Freeform 2974"/>
            <p:cNvSpPr>
              <a:spLocks/>
            </p:cNvSpPr>
            <p:nvPr/>
          </p:nvSpPr>
          <p:spPr bwMode="auto">
            <a:xfrm>
              <a:off x="2729" y="3183"/>
              <a:ext cx="59" cy="15"/>
            </a:xfrm>
            <a:custGeom>
              <a:avLst/>
              <a:gdLst/>
              <a:ahLst/>
              <a:cxnLst>
                <a:cxn ang="0">
                  <a:pos x="118" y="24"/>
                </a:cxn>
                <a:cxn ang="0">
                  <a:pos x="114" y="28"/>
                </a:cxn>
                <a:cxn ang="0">
                  <a:pos x="110" y="27"/>
                </a:cxn>
                <a:cxn ang="0">
                  <a:pos x="107" y="28"/>
                </a:cxn>
                <a:cxn ang="0">
                  <a:pos x="105" y="29"/>
                </a:cxn>
                <a:cxn ang="0">
                  <a:pos x="102" y="29"/>
                </a:cxn>
                <a:cxn ang="0">
                  <a:pos x="96" y="29"/>
                </a:cxn>
                <a:cxn ang="0">
                  <a:pos x="93" y="28"/>
                </a:cxn>
                <a:cxn ang="0">
                  <a:pos x="90" y="28"/>
                </a:cxn>
                <a:cxn ang="0">
                  <a:pos x="88" y="27"/>
                </a:cxn>
                <a:cxn ang="0">
                  <a:pos x="84" y="26"/>
                </a:cxn>
                <a:cxn ang="0">
                  <a:pos x="81" y="26"/>
                </a:cxn>
                <a:cxn ang="0">
                  <a:pos x="79" y="27"/>
                </a:cxn>
                <a:cxn ang="0">
                  <a:pos x="75" y="26"/>
                </a:cxn>
                <a:cxn ang="0">
                  <a:pos x="70" y="27"/>
                </a:cxn>
                <a:cxn ang="0">
                  <a:pos x="67" y="29"/>
                </a:cxn>
                <a:cxn ang="0">
                  <a:pos x="64" y="28"/>
                </a:cxn>
                <a:cxn ang="0">
                  <a:pos x="62" y="26"/>
                </a:cxn>
                <a:cxn ang="0">
                  <a:pos x="56" y="29"/>
                </a:cxn>
                <a:cxn ang="0">
                  <a:pos x="53" y="31"/>
                </a:cxn>
                <a:cxn ang="0">
                  <a:pos x="49" y="28"/>
                </a:cxn>
                <a:cxn ang="0">
                  <a:pos x="41" y="23"/>
                </a:cxn>
                <a:cxn ang="0">
                  <a:pos x="36" y="18"/>
                </a:cxn>
                <a:cxn ang="0">
                  <a:pos x="29" y="11"/>
                </a:cxn>
                <a:cxn ang="0">
                  <a:pos x="25" y="8"/>
                </a:cxn>
                <a:cxn ang="0">
                  <a:pos x="20" y="5"/>
                </a:cxn>
                <a:cxn ang="0">
                  <a:pos x="17" y="3"/>
                </a:cxn>
                <a:cxn ang="0">
                  <a:pos x="8" y="2"/>
                </a:cxn>
                <a:cxn ang="0">
                  <a:pos x="4" y="2"/>
                </a:cxn>
                <a:cxn ang="0">
                  <a:pos x="0" y="0"/>
                </a:cxn>
              </a:cxnLst>
              <a:rect l="0" t="0" r="r" b="b"/>
              <a:pathLst>
                <a:path w="118" h="31">
                  <a:moveTo>
                    <a:pt x="118" y="24"/>
                  </a:moveTo>
                  <a:lnTo>
                    <a:pt x="114" y="28"/>
                  </a:lnTo>
                  <a:lnTo>
                    <a:pt x="110" y="27"/>
                  </a:lnTo>
                  <a:lnTo>
                    <a:pt x="107" y="28"/>
                  </a:lnTo>
                  <a:lnTo>
                    <a:pt x="105" y="29"/>
                  </a:lnTo>
                  <a:lnTo>
                    <a:pt x="102" y="29"/>
                  </a:lnTo>
                  <a:lnTo>
                    <a:pt x="96" y="29"/>
                  </a:lnTo>
                  <a:lnTo>
                    <a:pt x="93" y="28"/>
                  </a:lnTo>
                  <a:lnTo>
                    <a:pt x="90" y="28"/>
                  </a:lnTo>
                  <a:lnTo>
                    <a:pt x="88" y="27"/>
                  </a:lnTo>
                  <a:lnTo>
                    <a:pt x="84" y="26"/>
                  </a:lnTo>
                  <a:lnTo>
                    <a:pt x="81" y="26"/>
                  </a:lnTo>
                  <a:lnTo>
                    <a:pt x="79" y="27"/>
                  </a:lnTo>
                  <a:lnTo>
                    <a:pt x="75" y="26"/>
                  </a:lnTo>
                  <a:lnTo>
                    <a:pt x="70" y="27"/>
                  </a:lnTo>
                  <a:lnTo>
                    <a:pt x="67" y="29"/>
                  </a:lnTo>
                  <a:lnTo>
                    <a:pt x="64" y="28"/>
                  </a:lnTo>
                  <a:lnTo>
                    <a:pt x="62" y="26"/>
                  </a:lnTo>
                  <a:lnTo>
                    <a:pt x="56" y="29"/>
                  </a:lnTo>
                  <a:lnTo>
                    <a:pt x="53" y="31"/>
                  </a:lnTo>
                  <a:lnTo>
                    <a:pt x="49" y="28"/>
                  </a:lnTo>
                  <a:lnTo>
                    <a:pt x="41" y="23"/>
                  </a:lnTo>
                  <a:lnTo>
                    <a:pt x="36" y="18"/>
                  </a:lnTo>
                  <a:lnTo>
                    <a:pt x="29" y="11"/>
                  </a:lnTo>
                  <a:lnTo>
                    <a:pt x="25" y="8"/>
                  </a:lnTo>
                  <a:lnTo>
                    <a:pt x="20" y="5"/>
                  </a:lnTo>
                  <a:lnTo>
                    <a:pt x="17" y="3"/>
                  </a:lnTo>
                  <a:lnTo>
                    <a:pt x="8" y="2"/>
                  </a:lnTo>
                  <a:lnTo>
                    <a:pt x="4" y="2"/>
                  </a:lnTo>
                  <a:lnTo>
                    <a:pt x="0" y="0"/>
                  </a:lnTo>
                </a:path>
              </a:pathLst>
            </a:custGeom>
            <a:noFill/>
            <a:ln w="0">
              <a:solidFill>
                <a:srgbClr val="000000"/>
              </a:solidFill>
              <a:prstDash val="solid"/>
              <a:round/>
              <a:headEnd/>
              <a:tailEnd/>
            </a:ln>
          </p:spPr>
          <p:txBody>
            <a:bodyPr/>
            <a:lstStyle/>
            <a:p>
              <a:endParaRPr lang="en-GB"/>
            </a:p>
          </p:txBody>
        </p:sp>
        <p:sp>
          <p:nvSpPr>
            <p:cNvPr id="1498" name="Freeform 2975"/>
            <p:cNvSpPr>
              <a:spLocks/>
            </p:cNvSpPr>
            <p:nvPr/>
          </p:nvSpPr>
          <p:spPr bwMode="auto">
            <a:xfrm>
              <a:off x="2711" y="3176"/>
              <a:ext cx="18" cy="7"/>
            </a:xfrm>
            <a:custGeom>
              <a:avLst/>
              <a:gdLst/>
              <a:ahLst/>
              <a:cxnLst>
                <a:cxn ang="0">
                  <a:pos x="37" y="15"/>
                </a:cxn>
                <a:cxn ang="0">
                  <a:pos x="35" y="13"/>
                </a:cxn>
                <a:cxn ang="0">
                  <a:pos x="27" y="12"/>
                </a:cxn>
                <a:cxn ang="0">
                  <a:pos x="20" y="11"/>
                </a:cxn>
                <a:cxn ang="0">
                  <a:pos x="13" y="8"/>
                </a:cxn>
                <a:cxn ang="0">
                  <a:pos x="6" y="4"/>
                </a:cxn>
                <a:cxn ang="0">
                  <a:pos x="0" y="0"/>
                </a:cxn>
              </a:cxnLst>
              <a:rect l="0" t="0" r="r" b="b"/>
              <a:pathLst>
                <a:path w="37" h="15">
                  <a:moveTo>
                    <a:pt x="37" y="15"/>
                  </a:moveTo>
                  <a:lnTo>
                    <a:pt x="35" y="13"/>
                  </a:lnTo>
                  <a:lnTo>
                    <a:pt x="27" y="12"/>
                  </a:lnTo>
                  <a:lnTo>
                    <a:pt x="20" y="11"/>
                  </a:lnTo>
                  <a:lnTo>
                    <a:pt x="13" y="8"/>
                  </a:lnTo>
                  <a:lnTo>
                    <a:pt x="6" y="4"/>
                  </a:lnTo>
                  <a:lnTo>
                    <a:pt x="0" y="0"/>
                  </a:lnTo>
                </a:path>
              </a:pathLst>
            </a:custGeom>
            <a:noFill/>
            <a:ln w="0">
              <a:solidFill>
                <a:srgbClr val="000000"/>
              </a:solidFill>
              <a:prstDash val="solid"/>
              <a:round/>
              <a:headEnd/>
              <a:tailEnd/>
            </a:ln>
          </p:spPr>
          <p:txBody>
            <a:bodyPr/>
            <a:lstStyle/>
            <a:p>
              <a:endParaRPr lang="en-GB"/>
            </a:p>
          </p:txBody>
        </p:sp>
        <p:sp>
          <p:nvSpPr>
            <p:cNvPr id="1499" name="Line 2976"/>
            <p:cNvSpPr>
              <a:spLocks noChangeShapeType="1"/>
            </p:cNvSpPr>
            <p:nvPr/>
          </p:nvSpPr>
          <p:spPr bwMode="auto">
            <a:xfrm>
              <a:off x="3085" y="3185"/>
              <a:ext cx="2" cy="1"/>
            </a:xfrm>
            <a:prstGeom prst="line">
              <a:avLst/>
            </a:prstGeom>
            <a:noFill/>
            <a:ln w="0">
              <a:solidFill>
                <a:srgbClr val="000000"/>
              </a:solidFill>
              <a:round/>
              <a:headEnd/>
              <a:tailEnd/>
            </a:ln>
          </p:spPr>
          <p:txBody>
            <a:bodyPr/>
            <a:lstStyle/>
            <a:p>
              <a:endParaRPr lang="en-GB"/>
            </a:p>
          </p:txBody>
        </p:sp>
        <p:sp>
          <p:nvSpPr>
            <p:cNvPr id="1500" name="Line 2977"/>
            <p:cNvSpPr>
              <a:spLocks noChangeShapeType="1"/>
            </p:cNvSpPr>
            <p:nvPr/>
          </p:nvSpPr>
          <p:spPr bwMode="auto">
            <a:xfrm>
              <a:off x="2957" y="3180"/>
              <a:ext cx="1" cy="2"/>
            </a:xfrm>
            <a:prstGeom prst="line">
              <a:avLst/>
            </a:prstGeom>
            <a:noFill/>
            <a:ln w="0">
              <a:solidFill>
                <a:srgbClr val="000000"/>
              </a:solidFill>
              <a:round/>
              <a:headEnd/>
              <a:tailEnd/>
            </a:ln>
          </p:spPr>
          <p:txBody>
            <a:bodyPr/>
            <a:lstStyle/>
            <a:p>
              <a:endParaRPr lang="en-GB"/>
            </a:p>
          </p:txBody>
        </p:sp>
        <p:sp>
          <p:nvSpPr>
            <p:cNvPr id="1501" name="Freeform 2978"/>
            <p:cNvSpPr>
              <a:spLocks/>
            </p:cNvSpPr>
            <p:nvPr/>
          </p:nvSpPr>
          <p:spPr bwMode="auto">
            <a:xfrm>
              <a:off x="2957" y="3180"/>
              <a:ext cx="128" cy="14"/>
            </a:xfrm>
            <a:custGeom>
              <a:avLst/>
              <a:gdLst/>
              <a:ahLst/>
              <a:cxnLst>
                <a:cxn ang="0">
                  <a:pos x="257" y="8"/>
                </a:cxn>
                <a:cxn ang="0">
                  <a:pos x="249" y="10"/>
                </a:cxn>
                <a:cxn ang="0">
                  <a:pos x="246" y="10"/>
                </a:cxn>
                <a:cxn ang="0">
                  <a:pos x="234" y="13"/>
                </a:cxn>
                <a:cxn ang="0">
                  <a:pos x="222" y="18"/>
                </a:cxn>
                <a:cxn ang="0">
                  <a:pos x="220" y="18"/>
                </a:cxn>
                <a:cxn ang="0">
                  <a:pos x="217" y="19"/>
                </a:cxn>
                <a:cxn ang="0">
                  <a:pos x="207" y="23"/>
                </a:cxn>
                <a:cxn ang="0">
                  <a:pos x="203" y="23"/>
                </a:cxn>
                <a:cxn ang="0">
                  <a:pos x="195" y="25"/>
                </a:cxn>
                <a:cxn ang="0">
                  <a:pos x="187" y="26"/>
                </a:cxn>
                <a:cxn ang="0">
                  <a:pos x="183" y="26"/>
                </a:cxn>
                <a:cxn ang="0">
                  <a:pos x="176" y="27"/>
                </a:cxn>
                <a:cxn ang="0">
                  <a:pos x="167" y="27"/>
                </a:cxn>
                <a:cxn ang="0">
                  <a:pos x="156" y="27"/>
                </a:cxn>
                <a:cxn ang="0">
                  <a:pos x="145" y="26"/>
                </a:cxn>
                <a:cxn ang="0">
                  <a:pos x="133" y="24"/>
                </a:cxn>
                <a:cxn ang="0">
                  <a:pos x="111" y="20"/>
                </a:cxn>
                <a:cxn ang="0">
                  <a:pos x="100" y="19"/>
                </a:cxn>
                <a:cxn ang="0">
                  <a:pos x="94" y="18"/>
                </a:cxn>
                <a:cxn ang="0">
                  <a:pos x="92" y="18"/>
                </a:cxn>
                <a:cxn ang="0">
                  <a:pos x="80" y="16"/>
                </a:cxn>
                <a:cxn ang="0">
                  <a:pos x="73" y="16"/>
                </a:cxn>
                <a:cxn ang="0">
                  <a:pos x="65" y="14"/>
                </a:cxn>
                <a:cxn ang="0">
                  <a:pos x="48" y="13"/>
                </a:cxn>
                <a:cxn ang="0">
                  <a:pos x="32" y="12"/>
                </a:cxn>
                <a:cxn ang="0">
                  <a:pos x="29" y="11"/>
                </a:cxn>
                <a:cxn ang="0">
                  <a:pos x="27" y="11"/>
                </a:cxn>
                <a:cxn ang="0">
                  <a:pos x="22" y="8"/>
                </a:cxn>
                <a:cxn ang="0">
                  <a:pos x="13" y="4"/>
                </a:cxn>
                <a:cxn ang="0">
                  <a:pos x="4" y="0"/>
                </a:cxn>
                <a:cxn ang="0">
                  <a:pos x="0" y="0"/>
                </a:cxn>
              </a:cxnLst>
              <a:rect l="0" t="0" r="r" b="b"/>
              <a:pathLst>
                <a:path w="257" h="27">
                  <a:moveTo>
                    <a:pt x="257" y="8"/>
                  </a:moveTo>
                  <a:lnTo>
                    <a:pt x="249" y="10"/>
                  </a:lnTo>
                  <a:lnTo>
                    <a:pt x="246" y="10"/>
                  </a:lnTo>
                  <a:lnTo>
                    <a:pt x="234" y="13"/>
                  </a:lnTo>
                  <a:lnTo>
                    <a:pt x="222" y="18"/>
                  </a:lnTo>
                  <a:lnTo>
                    <a:pt x="220" y="18"/>
                  </a:lnTo>
                  <a:lnTo>
                    <a:pt x="217" y="19"/>
                  </a:lnTo>
                  <a:lnTo>
                    <a:pt x="207" y="23"/>
                  </a:lnTo>
                  <a:lnTo>
                    <a:pt x="203" y="23"/>
                  </a:lnTo>
                  <a:lnTo>
                    <a:pt x="195" y="25"/>
                  </a:lnTo>
                  <a:lnTo>
                    <a:pt x="187" y="26"/>
                  </a:lnTo>
                  <a:lnTo>
                    <a:pt x="183" y="26"/>
                  </a:lnTo>
                  <a:lnTo>
                    <a:pt x="176" y="27"/>
                  </a:lnTo>
                  <a:lnTo>
                    <a:pt x="167" y="27"/>
                  </a:lnTo>
                  <a:lnTo>
                    <a:pt x="156" y="27"/>
                  </a:lnTo>
                  <a:lnTo>
                    <a:pt x="145" y="26"/>
                  </a:lnTo>
                  <a:lnTo>
                    <a:pt x="133" y="24"/>
                  </a:lnTo>
                  <a:lnTo>
                    <a:pt x="111" y="20"/>
                  </a:lnTo>
                  <a:lnTo>
                    <a:pt x="100" y="19"/>
                  </a:lnTo>
                  <a:lnTo>
                    <a:pt x="94" y="18"/>
                  </a:lnTo>
                  <a:lnTo>
                    <a:pt x="92" y="18"/>
                  </a:lnTo>
                  <a:lnTo>
                    <a:pt x="80" y="16"/>
                  </a:lnTo>
                  <a:lnTo>
                    <a:pt x="73" y="16"/>
                  </a:lnTo>
                  <a:lnTo>
                    <a:pt x="65" y="14"/>
                  </a:lnTo>
                  <a:lnTo>
                    <a:pt x="48" y="13"/>
                  </a:lnTo>
                  <a:lnTo>
                    <a:pt x="32" y="12"/>
                  </a:lnTo>
                  <a:lnTo>
                    <a:pt x="29" y="11"/>
                  </a:lnTo>
                  <a:lnTo>
                    <a:pt x="27" y="11"/>
                  </a:lnTo>
                  <a:lnTo>
                    <a:pt x="22" y="8"/>
                  </a:lnTo>
                  <a:lnTo>
                    <a:pt x="13" y="4"/>
                  </a:lnTo>
                  <a:lnTo>
                    <a:pt x="4" y="0"/>
                  </a:lnTo>
                  <a:lnTo>
                    <a:pt x="0" y="0"/>
                  </a:lnTo>
                </a:path>
              </a:pathLst>
            </a:custGeom>
            <a:noFill/>
            <a:ln w="0">
              <a:solidFill>
                <a:srgbClr val="000000"/>
              </a:solidFill>
              <a:prstDash val="solid"/>
              <a:round/>
              <a:headEnd/>
              <a:tailEnd/>
            </a:ln>
          </p:spPr>
          <p:txBody>
            <a:bodyPr/>
            <a:lstStyle/>
            <a:p>
              <a:endParaRPr lang="en-GB"/>
            </a:p>
          </p:txBody>
        </p:sp>
        <p:sp>
          <p:nvSpPr>
            <p:cNvPr id="1502" name="Line 2979"/>
            <p:cNvSpPr>
              <a:spLocks noChangeShapeType="1"/>
            </p:cNvSpPr>
            <p:nvPr/>
          </p:nvSpPr>
          <p:spPr bwMode="auto">
            <a:xfrm flipH="1">
              <a:off x="2252" y="3181"/>
              <a:ext cx="1" cy="2"/>
            </a:xfrm>
            <a:prstGeom prst="line">
              <a:avLst/>
            </a:prstGeom>
            <a:noFill/>
            <a:ln w="0">
              <a:solidFill>
                <a:srgbClr val="000000"/>
              </a:solidFill>
              <a:round/>
              <a:headEnd/>
              <a:tailEnd/>
            </a:ln>
          </p:spPr>
          <p:txBody>
            <a:bodyPr/>
            <a:lstStyle/>
            <a:p>
              <a:endParaRPr lang="en-GB"/>
            </a:p>
          </p:txBody>
        </p:sp>
        <p:sp>
          <p:nvSpPr>
            <p:cNvPr id="1503" name="Freeform 2980"/>
            <p:cNvSpPr>
              <a:spLocks/>
            </p:cNvSpPr>
            <p:nvPr/>
          </p:nvSpPr>
          <p:spPr bwMode="auto">
            <a:xfrm>
              <a:off x="2687" y="3175"/>
              <a:ext cx="14" cy="6"/>
            </a:xfrm>
            <a:custGeom>
              <a:avLst/>
              <a:gdLst/>
              <a:ahLst/>
              <a:cxnLst>
                <a:cxn ang="0">
                  <a:pos x="28" y="0"/>
                </a:cxn>
                <a:cxn ang="0">
                  <a:pos x="13" y="8"/>
                </a:cxn>
                <a:cxn ang="0">
                  <a:pos x="0" y="13"/>
                </a:cxn>
              </a:cxnLst>
              <a:rect l="0" t="0" r="r" b="b"/>
              <a:pathLst>
                <a:path w="28" h="13">
                  <a:moveTo>
                    <a:pt x="28" y="0"/>
                  </a:moveTo>
                  <a:lnTo>
                    <a:pt x="13" y="8"/>
                  </a:lnTo>
                  <a:lnTo>
                    <a:pt x="0" y="13"/>
                  </a:lnTo>
                </a:path>
              </a:pathLst>
            </a:custGeom>
            <a:noFill/>
            <a:ln w="0">
              <a:solidFill>
                <a:srgbClr val="000000"/>
              </a:solidFill>
              <a:prstDash val="solid"/>
              <a:round/>
              <a:headEnd/>
              <a:tailEnd/>
            </a:ln>
          </p:spPr>
          <p:txBody>
            <a:bodyPr/>
            <a:lstStyle/>
            <a:p>
              <a:endParaRPr lang="en-GB"/>
            </a:p>
          </p:txBody>
        </p:sp>
        <p:sp>
          <p:nvSpPr>
            <p:cNvPr id="1504" name="Line 2981"/>
            <p:cNvSpPr>
              <a:spLocks noChangeShapeType="1"/>
            </p:cNvSpPr>
            <p:nvPr/>
          </p:nvSpPr>
          <p:spPr bwMode="auto">
            <a:xfrm flipH="1">
              <a:off x="2159" y="3161"/>
              <a:ext cx="1" cy="4"/>
            </a:xfrm>
            <a:prstGeom prst="line">
              <a:avLst/>
            </a:prstGeom>
            <a:noFill/>
            <a:ln w="0">
              <a:solidFill>
                <a:srgbClr val="000000"/>
              </a:solidFill>
              <a:round/>
              <a:headEnd/>
              <a:tailEnd/>
            </a:ln>
          </p:spPr>
          <p:txBody>
            <a:bodyPr/>
            <a:lstStyle/>
            <a:p>
              <a:endParaRPr lang="en-GB"/>
            </a:p>
          </p:txBody>
        </p:sp>
        <p:sp>
          <p:nvSpPr>
            <p:cNvPr id="1505" name="Freeform 2982"/>
            <p:cNvSpPr>
              <a:spLocks/>
            </p:cNvSpPr>
            <p:nvPr/>
          </p:nvSpPr>
          <p:spPr bwMode="auto">
            <a:xfrm>
              <a:off x="2160" y="3161"/>
              <a:ext cx="11" cy="2"/>
            </a:xfrm>
            <a:custGeom>
              <a:avLst/>
              <a:gdLst/>
              <a:ahLst/>
              <a:cxnLst>
                <a:cxn ang="0">
                  <a:pos x="21" y="1"/>
                </a:cxn>
                <a:cxn ang="0">
                  <a:pos x="16" y="2"/>
                </a:cxn>
                <a:cxn ang="0">
                  <a:pos x="14" y="2"/>
                </a:cxn>
                <a:cxn ang="0">
                  <a:pos x="10" y="3"/>
                </a:cxn>
                <a:cxn ang="0">
                  <a:pos x="4" y="3"/>
                </a:cxn>
                <a:cxn ang="0">
                  <a:pos x="0" y="0"/>
                </a:cxn>
              </a:cxnLst>
              <a:rect l="0" t="0" r="r" b="b"/>
              <a:pathLst>
                <a:path w="21" h="3">
                  <a:moveTo>
                    <a:pt x="21" y="1"/>
                  </a:moveTo>
                  <a:lnTo>
                    <a:pt x="16" y="2"/>
                  </a:lnTo>
                  <a:lnTo>
                    <a:pt x="14" y="2"/>
                  </a:lnTo>
                  <a:lnTo>
                    <a:pt x="10" y="3"/>
                  </a:lnTo>
                  <a:lnTo>
                    <a:pt x="4" y="3"/>
                  </a:lnTo>
                  <a:lnTo>
                    <a:pt x="0" y="0"/>
                  </a:lnTo>
                </a:path>
              </a:pathLst>
            </a:custGeom>
            <a:noFill/>
            <a:ln w="0">
              <a:solidFill>
                <a:srgbClr val="000000"/>
              </a:solidFill>
              <a:prstDash val="solid"/>
              <a:round/>
              <a:headEnd/>
              <a:tailEnd/>
            </a:ln>
          </p:spPr>
          <p:txBody>
            <a:bodyPr/>
            <a:lstStyle/>
            <a:p>
              <a:endParaRPr lang="en-GB"/>
            </a:p>
          </p:txBody>
        </p:sp>
        <p:sp>
          <p:nvSpPr>
            <p:cNvPr id="1506" name="Freeform 2983"/>
            <p:cNvSpPr>
              <a:spLocks/>
            </p:cNvSpPr>
            <p:nvPr/>
          </p:nvSpPr>
          <p:spPr bwMode="auto">
            <a:xfrm>
              <a:off x="2094" y="3152"/>
              <a:ext cx="2" cy="1"/>
            </a:xfrm>
            <a:custGeom>
              <a:avLst/>
              <a:gdLst/>
              <a:ahLst/>
              <a:cxnLst>
                <a:cxn ang="0">
                  <a:pos x="0" y="0"/>
                </a:cxn>
                <a:cxn ang="0">
                  <a:pos x="3" y="0"/>
                </a:cxn>
                <a:cxn ang="0">
                  <a:pos x="5" y="2"/>
                </a:cxn>
              </a:cxnLst>
              <a:rect l="0" t="0" r="r" b="b"/>
              <a:pathLst>
                <a:path w="5" h="2">
                  <a:moveTo>
                    <a:pt x="0" y="0"/>
                  </a:moveTo>
                  <a:lnTo>
                    <a:pt x="3" y="0"/>
                  </a:lnTo>
                  <a:lnTo>
                    <a:pt x="5" y="2"/>
                  </a:lnTo>
                </a:path>
              </a:pathLst>
            </a:custGeom>
            <a:noFill/>
            <a:ln w="0">
              <a:solidFill>
                <a:srgbClr val="000000"/>
              </a:solidFill>
              <a:prstDash val="solid"/>
              <a:round/>
              <a:headEnd/>
              <a:tailEnd/>
            </a:ln>
          </p:spPr>
          <p:txBody>
            <a:bodyPr/>
            <a:lstStyle/>
            <a:p>
              <a:endParaRPr lang="en-GB"/>
            </a:p>
          </p:txBody>
        </p:sp>
        <p:sp>
          <p:nvSpPr>
            <p:cNvPr id="1507" name="Freeform 2984"/>
            <p:cNvSpPr>
              <a:spLocks/>
            </p:cNvSpPr>
            <p:nvPr/>
          </p:nvSpPr>
          <p:spPr bwMode="auto">
            <a:xfrm>
              <a:off x="2054" y="3151"/>
              <a:ext cx="6" cy="9"/>
            </a:xfrm>
            <a:custGeom>
              <a:avLst/>
              <a:gdLst/>
              <a:ahLst/>
              <a:cxnLst>
                <a:cxn ang="0">
                  <a:pos x="12" y="0"/>
                </a:cxn>
                <a:cxn ang="0">
                  <a:pos x="10" y="4"/>
                </a:cxn>
                <a:cxn ang="0">
                  <a:pos x="6" y="12"/>
                </a:cxn>
                <a:cxn ang="0">
                  <a:pos x="0" y="19"/>
                </a:cxn>
              </a:cxnLst>
              <a:rect l="0" t="0" r="r" b="b"/>
              <a:pathLst>
                <a:path w="12" h="19">
                  <a:moveTo>
                    <a:pt x="12" y="0"/>
                  </a:moveTo>
                  <a:lnTo>
                    <a:pt x="10" y="4"/>
                  </a:lnTo>
                  <a:lnTo>
                    <a:pt x="6" y="12"/>
                  </a:lnTo>
                  <a:lnTo>
                    <a:pt x="0" y="19"/>
                  </a:lnTo>
                </a:path>
              </a:pathLst>
            </a:custGeom>
            <a:noFill/>
            <a:ln w="0">
              <a:solidFill>
                <a:srgbClr val="000000"/>
              </a:solidFill>
              <a:prstDash val="solid"/>
              <a:round/>
              <a:headEnd/>
              <a:tailEnd/>
            </a:ln>
          </p:spPr>
          <p:txBody>
            <a:bodyPr/>
            <a:lstStyle/>
            <a:p>
              <a:endParaRPr lang="en-GB"/>
            </a:p>
          </p:txBody>
        </p:sp>
        <p:sp>
          <p:nvSpPr>
            <p:cNvPr id="1508" name="Freeform 2985"/>
            <p:cNvSpPr>
              <a:spLocks/>
            </p:cNvSpPr>
            <p:nvPr/>
          </p:nvSpPr>
          <p:spPr bwMode="auto">
            <a:xfrm>
              <a:off x="2014" y="3142"/>
              <a:ext cx="46" cy="9"/>
            </a:xfrm>
            <a:custGeom>
              <a:avLst/>
              <a:gdLst/>
              <a:ahLst/>
              <a:cxnLst>
                <a:cxn ang="0">
                  <a:pos x="0" y="2"/>
                </a:cxn>
                <a:cxn ang="0">
                  <a:pos x="10" y="0"/>
                </a:cxn>
                <a:cxn ang="0">
                  <a:pos x="13" y="1"/>
                </a:cxn>
                <a:cxn ang="0">
                  <a:pos x="15" y="1"/>
                </a:cxn>
                <a:cxn ang="0">
                  <a:pos x="17" y="2"/>
                </a:cxn>
                <a:cxn ang="0">
                  <a:pos x="22" y="2"/>
                </a:cxn>
                <a:cxn ang="0">
                  <a:pos x="30" y="5"/>
                </a:cxn>
                <a:cxn ang="0">
                  <a:pos x="36" y="6"/>
                </a:cxn>
                <a:cxn ang="0">
                  <a:pos x="38" y="6"/>
                </a:cxn>
                <a:cxn ang="0">
                  <a:pos x="41" y="6"/>
                </a:cxn>
                <a:cxn ang="0">
                  <a:pos x="44" y="7"/>
                </a:cxn>
                <a:cxn ang="0">
                  <a:pos x="49" y="9"/>
                </a:cxn>
                <a:cxn ang="0">
                  <a:pos x="51" y="9"/>
                </a:cxn>
                <a:cxn ang="0">
                  <a:pos x="55" y="11"/>
                </a:cxn>
                <a:cxn ang="0">
                  <a:pos x="61" y="12"/>
                </a:cxn>
                <a:cxn ang="0">
                  <a:pos x="62" y="12"/>
                </a:cxn>
                <a:cxn ang="0">
                  <a:pos x="66" y="14"/>
                </a:cxn>
                <a:cxn ang="0">
                  <a:pos x="76" y="16"/>
                </a:cxn>
                <a:cxn ang="0">
                  <a:pos x="79" y="16"/>
                </a:cxn>
                <a:cxn ang="0">
                  <a:pos x="85" y="17"/>
                </a:cxn>
                <a:cxn ang="0">
                  <a:pos x="86" y="17"/>
                </a:cxn>
                <a:cxn ang="0">
                  <a:pos x="89" y="17"/>
                </a:cxn>
                <a:cxn ang="0">
                  <a:pos x="91" y="18"/>
                </a:cxn>
              </a:cxnLst>
              <a:rect l="0" t="0" r="r" b="b"/>
              <a:pathLst>
                <a:path w="91" h="18">
                  <a:moveTo>
                    <a:pt x="0" y="2"/>
                  </a:moveTo>
                  <a:lnTo>
                    <a:pt x="10" y="0"/>
                  </a:lnTo>
                  <a:lnTo>
                    <a:pt x="13" y="1"/>
                  </a:lnTo>
                  <a:lnTo>
                    <a:pt x="15" y="1"/>
                  </a:lnTo>
                  <a:lnTo>
                    <a:pt x="17" y="2"/>
                  </a:lnTo>
                  <a:lnTo>
                    <a:pt x="22" y="2"/>
                  </a:lnTo>
                  <a:lnTo>
                    <a:pt x="30" y="5"/>
                  </a:lnTo>
                  <a:lnTo>
                    <a:pt x="36" y="6"/>
                  </a:lnTo>
                  <a:lnTo>
                    <a:pt x="38" y="6"/>
                  </a:lnTo>
                  <a:lnTo>
                    <a:pt x="41" y="6"/>
                  </a:lnTo>
                  <a:lnTo>
                    <a:pt x="44" y="7"/>
                  </a:lnTo>
                  <a:lnTo>
                    <a:pt x="49" y="9"/>
                  </a:lnTo>
                  <a:lnTo>
                    <a:pt x="51" y="9"/>
                  </a:lnTo>
                  <a:lnTo>
                    <a:pt x="55" y="11"/>
                  </a:lnTo>
                  <a:lnTo>
                    <a:pt x="61" y="12"/>
                  </a:lnTo>
                  <a:lnTo>
                    <a:pt x="62" y="12"/>
                  </a:lnTo>
                  <a:lnTo>
                    <a:pt x="66" y="14"/>
                  </a:lnTo>
                  <a:lnTo>
                    <a:pt x="76" y="16"/>
                  </a:lnTo>
                  <a:lnTo>
                    <a:pt x="79" y="16"/>
                  </a:lnTo>
                  <a:lnTo>
                    <a:pt x="85" y="17"/>
                  </a:lnTo>
                  <a:lnTo>
                    <a:pt x="86" y="17"/>
                  </a:lnTo>
                  <a:lnTo>
                    <a:pt x="89" y="17"/>
                  </a:lnTo>
                  <a:lnTo>
                    <a:pt x="91" y="18"/>
                  </a:lnTo>
                </a:path>
              </a:pathLst>
            </a:custGeom>
            <a:noFill/>
            <a:ln w="0">
              <a:solidFill>
                <a:srgbClr val="000000"/>
              </a:solidFill>
              <a:prstDash val="solid"/>
              <a:round/>
              <a:headEnd/>
              <a:tailEnd/>
            </a:ln>
          </p:spPr>
          <p:txBody>
            <a:bodyPr/>
            <a:lstStyle/>
            <a:p>
              <a:endParaRPr lang="en-GB"/>
            </a:p>
          </p:txBody>
        </p:sp>
        <p:sp>
          <p:nvSpPr>
            <p:cNvPr id="1509" name="Line 2986"/>
            <p:cNvSpPr>
              <a:spLocks noChangeShapeType="1"/>
            </p:cNvSpPr>
            <p:nvPr/>
          </p:nvSpPr>
          <p:spPr bwMode="auto">
            <a:xfrm flipH="1">
              <a:off x="2078" y="3164"/>
              <a:ext cx="3" cy="4"/>
            </a:xfrm>
            <a:prstGeom prst="line">
              <a:avLst/>
            </a:prstGeom>
            <a:noFill/>
            <a:ln w="0">
              <a:solidFill>
                <a:srgbClr val="000000"/>
              </a:solidFill>
              <a:round/>
              <a:headEnd/>
              <a:tailEnd/>
            </a:ln>
          </p:spPr>
          <p:txBody>
            <a:bodyPr/>
            <a:lstStyle/>
            <a:p>
              <a:endParaRPr lang="en-GB"/>
            </a:p>
          </p:txBody>
        </p:sp>
        <p:sp>
          <p:nvSpPr>
            <p:cNvPr id="1510" name="Freeform 2987"/>
            <p:cNvSpPr>
              <a:spLocks/>
            </p:cNvSpPr>
            <p:nvPr/>
          </p:nvSpPr>
          <p:spPr bwMode="auto">
            <a:xfrm>
              <a:off x="2060" y="3151"/>
              <a:ext cx="21" cy="13"/>
            </a:xfrm>
            <a:custGeom>
              <a:avLst/>
              <a:gdLst/>
              <a:ahLst/>
              <a:cxnLst>
                <a:cxn ang="0">
                  <a:pos x="0" y="0"/>
                </a:cxn>
                <a:cxn ang="0">
                  <a:pos x="4" y="4"/>
                </a:cxn>
                <a:cxn ang="0">
                  <a:pos x="7" y="5"/>
                </a:cxn>
                <a:cxn ang="0">
                  <a:pos x="12" y="9"/>
                </a:cxn>
                <a:cxn ang="0">
                  <a:pos x="15" y="11"/>
                </a:cxn>
                <a:cxn ang="0">
                  <a:pos x="17" y="13"/>
                </a:cxn>
                <a:cxn ang="0">
                  <a:pos x="25" y="18"/>
                </a:cxn>
                <a:cxn ang="0">
                  <a:pos x="27" y="21"/>
                </a:cxn>
                <a:cxn ang="0">
                  <a:pos x="34" y="24"/>
                </a:cxn>
                <a:cxn ang="0">
                  <a:pos x="38" y="26"/>
                </a:cxn>
                <a:cxn ang="0">
                  <a:pos x="42" y="25"/>
                </a:cxn>
              </a:cxnLst>
              <a:rect l="0" t="0" r="r" b="b"/>
              <a:pathLst>
                <a:path w="42" h="26">
                  <a:moveTo>
                    <a:pt x="0" y="0"/>
                  </a:moveTo>
                  <a:lnTo>
                    <a:pt x="4" y="4"/>
                  </a:lnTo>
                  <a:lnTo>
                    <a:pt x="7" y="5"/>
                  </a:lnTo>
                  <a:lnTo>
                    <a:pt x="12" y="9"/>
                  </a:lnTo>
                  <a:lnTo>
                    <a:pt x="15" y="11"/>
                  </a:lnTo>
                  <a:lnTo>
                    <a:pt x="17" y="13"/>
                  </a:lnTo>
                  <a:lnTo>
                    <a:pt x="25" y="18"/>
                  </a:lnTo>
                  <a:lnTo>
                    <a:pt x="27" y="21"/>
                  </a:lnTo>
                  <a:lnTo>
                    <a:pt x="34" y="24"/>
                  </a:lnTo>
                  <a:lnTo>
                    <a:pt x="38" y="26"/>
                  </a:lnTo>
                  <a:lnTo>
                    <a:pt x="42" y="25"/>
                  </a:lnTo>
                </a:path>
              </a:pathLst>
            </a:custGeom>
            <a:noFill/>
            <a:ln w="0">
              <a:solidFill>
                <a:srgbClr val="000000"/>
              </a:solidFill>
              <a:prstDash val="solid"/>
              <a:round/>
              <a:headEnd/>
              <a:tailEnd/>
            </a:ln>
          </p:spPr>
          <p:txBody>
            <a:bodyPr/>
            <a:lstStyle/>
            <a:p>
              <a:endParaRPr lang="en-GB"/>
            </a:p>
          </p:txBody>
        </p:sp>
        <p:sp>
          <p:nvSpPr>
            <p:cNvPr id="1511" name="Line 2988"/>
            <p:cNvSpPr>
              <a:spLocks noChangeShapeType="1"/>
            </p:cNvSpPr>
            <p:nvPr/>
          </p:nvSpPr>
          <p:spPr bwMode="auto">
            <a:xfrm>
              <a:off x="2106" y="3160"/>
              <a:ext cx="1" cy="4"/>
            </a:xfrm>
            <a:prstGeom prst="line">
              <a:avLst/>
            </a:prstGeom>
            <a:noFill/>
            <a:ln w="0">
              <a:solidFill>
                <a:srgbClr val="000000"/>
              </a:solidFill>
              <a:round/>
              <a:headEnd/>
              <a:tailEnd/>
            </a:ln>
          </p:spPr>
          <p:txBody>
            <a:bodyPr/>
            <a:lstStyle/>
            <a:p>
              <a:endParaRPr lang="en-GB"/>
            </a:p>
          </p:txBody>
        </p:sp>
        <p:sp>
          <p:nvSpPr>
            <p:cNvPr id="1512" name="Freeform 2989"/>
            <p:cNvSpPr>
              <a:spLocks/>
            </p:cNvSpPr>
            <p:nvPr/>
          </p:nvSpPr>
          <p:spPr bwMode="auto">
            <a:xfrm>
              <a:off x="2153" y="3167"/>
              <a:ext cx="4" cy="9"/>
            </a:xfrm>
            <a:custGeom>
              <a:avLst/>
              <a:gdLst/>
              <a:ahLst/>
              <a:cxnLst>
                <a:cxn ang="0">
                  <a:pos x="7" y="0"/>
                </a:cxn>
                <a:cxn ang="0">
                  <a:pos x="6" y="4"/>
                </a:cxn>
                <a:cxn ang="0">
                  <a:pos x="2" y="12"/>
                </a:cxn>
                <a:cxn ang="0">
                  <a:pos x="0" y="16"/>
                </a:cxn>
              </a:cxnLst>
              <a:rect l="0" t="0" r="r" b="b"/>
              <a:pathLst>
                <a:path w="7" h="16">
                  <a:moveTo>
                    <a:pt x="7" y="0"/>
                  </a:moveTo>
                  <a:lnTo>
                    <a:pt x="6" y="4"/>
                  </a:lnTo>
                  <a:lnTo>
                    <a:pt x="2" y="12"/>
                  </a:lnTo>
                  <a:lnTo>
                    <a:pt x="0" y="16"/>
                  </a:lnTo>
                </a:path>
              </a:pathLst>
            </a:custGeom>
            <a:noFill/>
            <a:ln w="0">
              <a:solidFill>
                <a:srgbClr val="000000"/>
              </a:solidFill>
              <a:prstDash val="solid"/>
              <a:round/>
              <a:headEnd/>
              <a:tailEnd/>
            </a:ln>
          </p:spPr>
          <p:txBody>
            <a:bodyPr/>
            <a:lstStyle/>
            <a:p>
              <a:endParaRPr lang="en-GB"/>
            </a:p>
          </p:txBody>
        </p:sp>
        <p:sp>
          <p:nvSpPr>
            <p:cNvPr id="1513" name="Freeform 2990"/>
            <p:cNvSpPr>
              <a:spLocks/>
            </p:cNvSpPr>
            <p:nvPr/>
          </p:nvSpPr>
          <p:spPr bwMode="auto">
            <a:xfrm>
              <a:off x="2106" y="3160"/>
              <a:ext cx="28" cy="16"/>
            </a:xfrm>
            <a:custGeom>
              <a:avLst/>
              <a:gdLst/>
              <a:ahLst/>
              <a:cxnLst>
                <a:cxn ang="0">
                  <a:pos x="0" y="0"/>
                </a:cxn>
                <a:cxn ang="0">
                  <a:pos x="1" y="2"/>
                </a:cxn>
                <a:cxn ang="0">
                  <a:pos x="3" y="3"/>
                </a:cxn>
                <a:cxn ang="0">
                  <a:pos x="7" y="5"/>
                </a:cxn>
                <a:cxn ang="0">
                  <a:pos x="14" y="9"/>
                </a:cxn>
                <a:cxn ang="0">
                  <a:pos x="17" y="12"/>
                </a:cxn>
                <a:cxn ang="0">
                  <a:pos x="21" y="12"/>
                </a:cxn>
                <a:cxn ang="0">
                  <a:pos x="22" y="13"/>
                </a:cxn>
                <a:cxn ang="0">
                  <a:pos x="27" y="16"/>
                </a:cxn>
                <a:cxn ang="0">
                  <a:pos x="33" y="19"/>
                </a:cxn>
                <a:cxn ang="0">
                  <a:pos x="40" y="24"/>
                </a:cxn>
                <a:cxn ang="0">
                  <a:pos x="44" y="27"/>
                </a:cxn>
                <a:cxn ang="0">
                  <a:pos x="48" y="29"/>
                </a:cxn>
                <a:cxn ang="0">
                  <a:pos x="50" y="30"/>
                </a:cxn>
                <a:cxn ang="0">
                  <a:pos x="52" y="30"/>
                </a:cxn>
                <a:cxn ang="0">
                  <a:pos x="57" y="30"/>
                </a:cxn>
              </a:cxnLst>
              <a:rect l="0" t="0" r="r" b="b"/>
              <a:pathLst>
                <a:path w="57" h="30">
                  <a:moveTo>
                    <a:pt x="0" y="0"/>
                  </a:moveTo>
                  <a:lnTo>
                    <a:pt x="1" y="2"/>
                  </a:lnTo>
                  <a:lnTo>
                    <a:pt x="3" y="3"/>
                  </a:lnTo>
                  <a:lnTo>
                    <a:pt x="7" y="5"/>
                  </a:lnTo>
                  <a:lnTo>
                    <a:pt x="14" y="9"/>
                  </a:lnTo>
                  <a:lnTo>
                    <a:pt x="17" y="12"/>
                  </a:lnTo>
                  <a:lnTo>
                    <a:pt x="21" y="12"/>
                  </a:lnTo>
                  <a:lnTo>
                    <a:pt x="22" y="13"/>
                  </a:lnTo>
                  <a:lnTo>
                    <a:pt x="27" y="16"/>
                  </a:lnTo>
                  <a:lnTo>
                    <a:pt x="33" y="19"/>
                  </a:lnTo>
                  <a:lnTo>
                    <a:pt x="40" y="24"/>
                  </a:lnTo>
                  <a:lnTo>
                    <a:pt x="44" y="27"/>
                  </a:lnTo>
                  <a:lnTo>
                    <a:pt x="48" y="29"/>
                  </a:lnTo>
                  <a:lnTo>
                    <a:pt x="50" y="30"/>
                  </a:lnTo>
                  <a:lnTo>
                    <a:pt x="52" y="30"/>
                  </a:lnTo>
                  <a:lnTo>
                    <a:pt x="57" y="30"/>
                  </a:lnTo>
                </a:path>
              </a:pathLst>
            </a:custGeom>
            <a:noFill/>
            <a:ln w="0">
              <a:solidFill>
                <a:srgbClr val="000000"/>
              </a:solidFill>
              <a:prstDash val="solid"/>
              <a:round/>
              <a:headEnd/>
              <a:tailEnd/>
            </a:ln>
          </p:spPr>
          <p:txBody>
            <a:bodyPr/>
            <a:lstStyle/>
            <a:p>
              <a:endParaRPr lang="en-GB"/>
            </a:p>
          </p:txBody>
        </p:sp>
        <p:sp>
          <p:nvSpPr>
            <p:cNvPr id="1514" name="Line 2991"/>
            <p:cNvSpPr>
              <a:spLocks noChangeShapeType="1"/>
            </p:cNvSpPr>
            <p:nvPr/>
          </p:nvSpPr>
          <p:spPr bwMode="auto">
            <a:xfrm>
              <a:off x="2104" y="3157"/>
              <a:ext cx="2" cy="3"/>
            </a:xfrm>
            <a:prstGeom prst="line">
              <a:avLst/>
            </a:prstGeom>
            <a:noFill/>
            <a:ln w="0">
              <a:solidFill>
                <a:srgbClr val="000000"/>
              </a:solidFill>
              <a:round/>
              <a:headEnd/>
              <a:tailEnd/>
            </a:ln>
          </p:spPr>
          <p:txBody>
            <a:bodyPr/>
            <a:lstStyle/>
            <a:p>
              <a:endParaRPr lang="en-GB"/>
            </a:p>
          </p:txBody>
        </p:sp>
        <p:sp>
          <p:nvSpPr>
            <p:cNvPr id="1515" name="Freeform 2992"/>
            <p:cNvSpPr>
              <a:spLocks/>
            </p:cNvSpPr>
            <p:nvPr/>
          </p:nvSpPr>
          <p:spPr bwMode="auto">
            <a:xfrm>
              <a:off x="2094" y="3152"/>
              <a:ext cx="10" cy="5"/>
            </a:xfrm>
            <a:custGeom>
              <a:avLst/>
              <a:gdLst/>
              <a:ahLst/>
              <a:cxnLst>
                <a:cxn ang="0">
                  <a:pos x="21" y="10"/>
                </a:cxn>
                <a:cxn ang="0">
                  <a:pos x="20" y="10"/>
                </a:cxn>
                <a:cxn ang="0">
                  <a:pos x="16" y="8"/>
                </a:cxn>
                <a:cxn ang="0">
                  <a:pos x="12" y="7"/>
                </a:cxn>
                <a:cxn ang="0">
                  <a:pos x="8" y="5"/>
                </a:cxn>
                <a:cxn ang="0">
                  <a:pos x="4" y="3"/>
                </a:cxn>
                <a:cxn ang="0">
                  <a:pos x="0" y="0"/>
                </a:cxn>
              </a:cxnLst>
              <a:rect l="0" t="0" r="r" b="b"/>
              <a:pathLst>
                <a:path w="21" h="10">
                  <a:moveTo>
                    <a:pt x="21" y="10"/>
                  </a:moveTo>
                  <a:lnTo>
                    <a:pt x="20" y="10"/>
                  </a:lnTo>
                  <a:lnTo>
                    <a:pt x="16" y="8"/>
                  </a:lnTo>
                  <a:lnTo>
                    <a:pt x="12" y="7"/>
                  </a:lnTo>
                  <a:lnTo>
                    <a:pt x="8" y="5"/>
                  </a:lnTo>
                  <a:lnTo>
                    <a:pt x="4" y="3"/>
                  </a:lnTo>
                  <a:lnTo>
                    <a:pt x="0" y="0"/>
                  </a:lnTo>
                </a:path>
              </a:pathLst>
            </a:custGeom>
            <a:noFill/>
            <a:ln w="0">
              <a:solidFill>
                <a:srgbClr val="000000"/>
              </a:solidFill>
              <a:prstDash val="solid"/>
              <a:round/>
              <a:headEnd/>
              <a:tailEnd/>
            </a:ln>
          </p:spPr>
          <p:txBody>
            <a:bodyPr/>
            <a:lstStyle/>
            <a:p>
              <a:endParaRPr lang="en-GB"/>
            </a:p>
          </p:txBody>
        </p:sp>
        <p:sp>
          <p:nvSpPr>
            <p:cNvPr id="1516" name="Line 2993"/>
            <p:cNvSpPr>
              <a:spLocks noChangeShapeType="1"/>
            </p:cNvSpPr>
            <p:nvPr/>
          </p:nvSpPr>
          <p:spPr bwMode="auto">
            <a:xfrm flipH="1">
              <a:off x="2088" y="3152"/>
              <a:ext cx="1" cy="2"/>
            </a:xfrm>
            <a:prstGeom prst="line">
              <a:avLst/>
            </a:prstGeom>
            <a:noFill/>
            <a:ln w="0">
              <a:solidFill>
                <a:srgbClr val="000000"/>
              </a:solidFill>
              <a:round/>
              <a:headEnd/>
              <a:tailEnd/>
            </a:ln>
          </p:spPr>
          <p:txBody>
            <a:bodyPr/>
            <a:lstStyle/>
            <a:p>
              <a:endParaRPr lang="en-GB"/>
            </a:p>
          </p:txBody>
        </p:sp>
        <p:sp>
          <p:nvSpPr>
            <p:cNvPr id="1517" name="Freeform 2994"/>
            <p:cNvSpPr>
              <a:spLocks/>
            </p:cNvSpPr>
            <p:nvPr/>
          </p:nvSpPr>
          <p:spPr bwMode="auto">
            <a:xfrm>
              <a:off x="2089" y="3152"/>
              <a:ext cx="5" cy="1"/>
            </a:xfrm>
            <a:custGeom>
              <a:avLst/>
              <a:gdLst/>
              <a:ahLst/>
              <a:cxnLst>
                <a:cxn ang="0">
                  <a:pos x="9" y="1"/>
                </a:cxn>
                <a:cxn ang="0">
                  <a:pos x="5" y="1"/>
                </a:cxn>
                <a:cxn ang="0">
                  <a:pos x="1" y="1"/>
                </a:cxn>
                <a:cxn ang="0">
                  <a:pos x="0" y="0"/>
                </a:cxn>
              </a:cxnLst>
              <a:rect l="0" t="0" r="r" b="b"/>
              <a:pathLst>
                <a:path w="9" h="1">
                  <a:moveTo>
                    <a:pt x="9" y="1"/>
                  </a:moveTo>
                  <a:lnTo>
                    <a:pt x="5" y="1"/>
                  </a:lnTo>
                  <a:lnTo>
                    <a:pt x="1" y="1"/>
                  </a:lnTo>
                  <a:lnTo>
                    <a:pt x="0" y="0"/>
                  </a:lnTo>
                </a:path>
              </a:pathLst>
            </a:custGeom>
            <a:noFill/>
            <a:ln w="0">
              <a:solidFill>
                <a:srgbClr val="000000"/>
              </a:solidFill>
              <a:prstDash val="solid"/>
              <a:round/>
              <a:headEnd/>
              <a:tailEnd/>
            </a:ln>
          </p:spPr>
          <p:txBody>
            <a:bodyPr/>
            <a:lstStyle/>
            <a:p>
              <a:endParaRPr lang="en-GB"/>
            </a:p>
          </p:txBody>
        </p:sp>
        <p:sp>
          <p:nvSpPr>
            <p:cNvPr id="1518" name="Freeform 2995"/>
            <p:cNvSpPr>
              <a:spLocks/>
            </p:cNvSpPr>
            <p:nvPr/>
          </p:nvSpPr>
          <p:spPr bwMode="auto">
            <a:xfrm>
              <a:off x="2540" y="3181"/>
              <a:ext cx="147" cy="21"/>
            </a:xfrm>
            <a:custGeom>
              <a:avLst/>
              <a:gdLst/>
              <a:ahLst/>
              <a:cxnLst>
                <a:cxn ang="0">
                  <a:pos x="294" y="0"/>
                </a:cxn>
                <a:cxn ang="0">
                  <a:pos x="264" y="12"/>
                </a:cxn>
                <a:cxn ang="0">
                  <a:pos x="241" y="19"/>
                </a:cxn>
                <a:cxn ang="0">
                  <a:pos x="228" y="22"/>
                </a:cxn>
                <a:cxn ang="0">
                  <a:pos x="213" y="29"/>
                </a:cxn>
                <a:cxn ang="0">
                  <a:pos x="201" y="35"/>
                </a:cxn>
                <a:cxn ang="0">
                  <a:pos x="181" y="39"/>
                </a:cxn>
                <a:cxn ang="0">
                  <a:pos x="179" y="39"/>
                </a:cxn>
                <a:cxn ang="0">
                  <a:pos x="163" y="39"/>
                </a:cxn>
                <a:cxn ang="0">
                  <a:pos x="147" y="40"/>
                </a:cxn>
                <a:cxn ang="0">
                  <a:pos x="126" y="40"/>
                </a:cxn>
                <a:cxn ang="0">
                  <a:pos x="104" y="40"/>
                </a:cxn>
                <a:cxn ang="0">
                  <a:pos x="85" y="38"/>
                </a:cxn>
                <a:cxn ang="0">
                  <a:pos x="57" y="34"/>
                </a:cxn>
                <a:cxn ang="0">
                  <a:pos x="35" y="30"/>
                </a:cxn>
                <a:cxn ang="0">
                  <a:pos x="7" y="26"/>
                </a:cxn>
                <a:cxn ang="0">
                  <a:pos x="0" y="26"/>
                </a:cxn>
              </a:cxnLst>
              <a:rect l="0" t="0" r="r" b="b"/>
              <a:pathLst>
                <a:path w="294" h="40">
                  <a:moveTo>
                    <a:pt x="294" y="0"/>
                  </a:moveTo>
                  <a:lnTo>
                    <a:pt x="264" y="12"/>
                  </a:lnTo>
                  <a:lnTo>
                    <a:pt x="241" y="19"/>
                  </a:lnTo>
                  <a:lnTo>
                    <a:pt x="228" y="22"/>
                  </a:lnTo>
                  <a:lnTo>
                    <a:pt x="213" y="29"/>
                  </a:lnTo>
                  <a:lnTo>
                    <a:pt x="201" y="35"/>
                  </a:lnTo>
                  <a:lnTo>
                    <a:pt x="181" y="39"/>
                  </a:lnTo>
                  <a:lnTo>
                    <a:pt x="179" y="39"/>
                  </a:lnTo>
                  <a:lnTo>
                    <a:pt x="163" y="39"/>
                  </a:lnTo>
                  <a:lnTo>
                    <a:pt x="147" y="40"/>
                  </a:lnTo>
                  <a:lnTo>
                    <a:pt x="126" y="40"/>
                  </a:lnTo>
                  <a:lnTo>
                    <a:pt x="104" y="40"/>
                  </a:lnTo>
                  <a:lnTo>
                    <a:pt x="85" y="38"/>
                  </a:lnTo>
                  <a:lnTo>
                    <a:pt x="57" y="34"/>
                  </a:lnTo>
                  <a:lnTo>
                    <a:pt x="35" y="30"/>
                  </a:lnTo>
                  <a:lnTo>
                    <a:pt x="7" y="26"/>
                  </a:lnTo>
                  <a:lnTo>
                    <a:pt x="0" y="26"/>
                  </a:lnTo>
                </a:path>
              </a:pathLst>
            </a:custGeom>
            <a:noFill/>
            <a:ln w="0">
              <a:solidFill>
                <a:srgbClr val="000000"/>
              </a:solidFill>
              <a:prstDash val="solid"/>
              <a:round/>
              <a:headEnd/>
              <a:tailEnd/>
            </a:ln>
          </p:spPr>
          <p:txBody>
            <a:bodyPr/>
            <a:lstStyle/>
            <a:p>
              <a:endParaRPr lang="en-GB"/>
            </a:p>
          </p:txBody>
        </p:sp>
        <p:sp>
          <p:nvSpPr>
            <p:cNvPr id="1519" name="Line 2996"/>
            <p:cNvSpPr>
              <a:spLocks noChangeShapeType="1"/>
            </p:cNvSpPr>
            <p:nvPr/>
          </p:nvSpPr>
          <p:spPr bwMode="auto">
            <a:xfrm>
              <a:off x="2687" y="3181"/>
              <a:ext cx="1" cy="1"/>
            </a:xfrm>
            <a:prstGeom prst="line">
              <a:avLst/>
            </a:prstGeom>
            <a:noFill/>
            <a:ln w="0">
              <a:solidFill>
                <a:srgbClr val="000000"/>
              </a:solidFill>
              <a:round/>
              <a:headEnd/>
              <a:tailEnd/>
            </a:ln>
          </p:spPr>
          <p:txBody>
            <a:bodyPr/>
            <a:lstStyle/>
            <a:p>
              <a:endParaRPr lang="en-GB"/>
            </a:p>
          </p:txBody>
        </p:sp>
        <p:sp>
          <p:nvSpPr>
            <p:cNvPr id="1520" name="Line 2997"/>
            <p:cNvSpPr>
              <a:spLocks noChangeShapeType="1"/>
            </p:cNvSpPr>
            <p:nvPr/>
          </p:nvSpPr>
          <p:spPr bwMode="auto">
            <a:xfrm flipH="1">
              <a:off x="2258" y="3171"/>
              <a:ext cx="1" cy="2"/>
            </a:xfrm>
            <a:prstGeom prst="line">
              <a:avLst/>
            </a:prstGeom>
            <a:noFill/>
            <a:ln w="0">
              <a:solidFill>
                <a:srgbClr val="000000"/>
              </a:solidFill>
              <a:round/>
              <a:headEnd/>
              <a:tailEnd/>
            </a:ln>
          </p:spPr>
          <p:txBody>
            <a:bodyPr/>
            <a:lstStyle/>
            <a:p>
              <a:endParaRPr lang="en-GB"/>
            </a:p>
          </p:txBody>
        </p:sp>
        <p:sp>
          <p:nvSpPr>
            <p:cNvPr id="1521" name="Freeform 2998"/>
            <p:cNvSpPr>
              <a:spLocks/>
            </p:cNvSpPr>
            <p:nvPr/>
          </p:nvSpPr>
          <p:spPr bwMode="auto">
            <a:xfrm>
              <a:off x="2542" y="3181"/>
              <a:ext cx="145" cy="11"/>
            </a:xfrm>
            <a:custGeom>
              <a:avLst/>
              <a:gdLst/>
              <a:ahLst/>
              <a:cxnLst>
                <a:cxn ang="0">
                  <a:pos x="288" y="1"/>
                </a:cxn>
                <a:cxn ang="0">
                  <a:pos x="258" y="0"/>
                </a:cxn>
                <a:cxn ang="0">
                  <a:pos x="228" y="5"/>
                </a:cxn>
                <a:cxn ang="0">
                  <a:pos x="195" y="13"/>
                </a:cxn>
                <a:cxn ang="0">
                  <a:pos x="155" y="19"/>
                </a:cxn>
                <a:cxn ang="0">
                  <a:pos x="100" y="22"/>
                </a:cxn>
                <a:cxn ang="0">
                  <a:pos x="77" y="20"/>
                </a:cxn>
                <a:cxn ang="0">
                  <a:pos x="66" y="17"/>
                </a:cxn>
                <a:cxn ang="0">
                  <a:pos x="26" y="18"/>
                </a:cxn>
                <a:cxn ang="0">
                  <a:pos x="0" y="16"/>
                </a:cxn>
              </a:cxnLst>
              <a:rect l="0" t="0" r="r" b="b"/>
              <a:pathLst>
                <a:path w="288" h="22">
                  <a:moveTo>
                    <a:pt x="288" y="1"/>
                  </a:moveTo>
                  <a:lnTo>
                    <a:pt x="258" y="0"/>
                  </a:lnTo>
                  <a:lnTo>
                    <a:pt x="228" y="5"/>
                  </a:lnTo>
                  <a:lnTo>
                    <a:pt x="195" y="13"/>
                  </a:lnTo>
                  <a:lnTo>
                    <a:pt x="155" y="19"/>
                  </a:lnTo>
                  <a:lnTo>
                    <a:pt x="100" y="22"/>
                  </a:lnTo>
                  <a:lnTo>
                    <a:pt x="77" y="20"/>
                  </a:lnTo>
                  <a:lnTo>
                    <a:pt x="66" y="17"/>
                  </a:lnTo>
                  <a:lnTo>
                    <a:pt x="26" y="18"/>
                  </a:lnTo>
                  <a:lnTo>
                    <a:pt x="0" y="16"/>
                  </a:lnTo>
                </a:path>
              </a:pathLst>
            </a:custGeom>
            <a:noFill/>
            <a:ln w="0">
              <a:solidFill>
                <a:srgbClr val="000000"/>
              </a:solidFill>
              <a:prstDash val="solid"/>
              <a:round/>
              <a:headEnd/>
              <a:tailEnd/>
            </a:ln>
          </p:spPr>
          <p:txBody>
            <a:bodyPr/>
            <a:lstStyle/>
            <a:p>
              <a:endParaRPr lang="en-GB"/>
            </a:p>
          </p:txBody>
        </p:sp>
        <p:sp>
          <p:nvSpPr>
            <p:cNvPr id="1522" name="Freeform 2999"/>
            <p:cNvSpPr>
              <a:spLocks/>
            </p:cNvSpPr>
            <p:nvPr/>
          </p:nvSpPr>
          <p:spPr bwMode="auto">
            <a:xfrm>
              <a:off x="2096" y="3153"/>
              <a:ext cx="42" cy="15"/>
            </a:xfrm>
            <a:custGeom>
              <a:avLst/>
              <a:gdLst/>
              <a:ahLst/>
              <a:cxnLst>
                <a:cxn ang="0">
                  <a:pos x="0" y="0"/>
                </a:cxn>
                <a:cxn ang="0">
                  <a:pos x="7" y="1"/>
                </a:cxn>
                <a:cxn ang="0">
                  <a:pos x="22" y="3"/>
                </a:cxn>
                <a:cxn ang="0">
                  <a:pos x="25" y="6"/>
                </a:cxn>
                <a:cxn ang="0">
                  <a:pos x="34" y="10"/>
                </a:cxn>
                <a:cxn ang="0">
                  <a:pos x="35" y="13"/>
                </a:cxn>
                <a:cxn ang="0">
                  <a:pos x="39" y="14"/>
                </a:cxn>
                <a:cxn ang="0">
                  <a:pos x="41" y="15"/>
                </a:cxn>
                <a:cxn ang="0">
                  <a:pos x="45" y="18"/>
                </a:cxn>
                <a:cxn ang="0">
                  <a:pos x="51" y="20"/>
                </a:cxn>
                <a:cxn ang="0">
                  <a:pos x="58" y="24"/>
                </a:cxn>
                <a:cxn ang="0">
                  <a:pos x="66" y="28"/>
                </a:cxn>
                <a:cxn ang="0">
                  <a:pos x="77" y="30"/>
                </a:cxn>
                <a:cxn ang="0">
                  <a:pos x="81" y="31"/>
                </a:cxn>
                <a:cxn ang="0">
                  <a:pos x="82" y="31"/>
                </a:cxn>
              </a:cxnLst>
              <a:rect l="0" t="0" r="r" b="b"/>
              <a:pathLst>
                <a:path w="82" h="31">
                  <a:moveTo>
                    <a:pt x="0" y="0"/>
                  </a:moveTo>
                  <a:lnTo>
                    <a:pt x="7" y="1"/>
                  </a:lnTo>
                  <a:lnTo>
                    <a:pt x="22" y="3"/>
                  </a:lnTo>
                  <a:lnTo>
                    <a:pt x="25" y="6"/>
                  </a:lnTo>
                  <a:lnTo>
                    <a:pt x="34" y="10"/>
                  </a:lnTo>
                  <a:lnTo>
                    <a:pt x="35" y="13"/>
                  </a:lnTo>
                  <a:lnTo>
                    <a:pt x="39" y="14"/>
                  </a:lnTo>
                  <a:lnTo>
                    <a:pt x="41" y="15"/>
                  </a:lnTo>
                  <a:lnTo>
                    <a:pt x="45" y="18"/>
                  </a:lnTo>
                  <a:lnTo>
                    <a:pt x="51" y="20"/>
                  </a:lnTo>
                  <a:lnTo>
                    <a:pt x="58" y="24"/>
                  </a:lnTo>
                  <a:lnTo>
                    <a:pt x="66" y="28"/>
                  </a:lnTo>
                  <a:lnTo>
                    <a:pt x="77" y="30"/>
                  </a:lnTo>
                  <a:lnTo>
                    <a:pt x="81" y="31"/>
                  </a:lnTo>
                  <a:lnTo>
                    <a:pt x="82" y="31"/>
                  </a:lnTo>
                </a:path>
              </a:pathLst>
            </a:custGeom>
            <a:noFill/>
            <a:ln w="0">
              <a:solidFill>
                <a:srgbClr val="000000"/>
              </a:solidFill>
              <a:prstDash val="solid"/>
              <a:round/>
              <a:headEnd/>
              <a:tailEnd/>
            </a:ln>
          </p:spPr>
          <p:txBody>
            <a:bodyPr/>
            <a:lstStyle/>
            <a:p>
              <a:endParaRPr lang="en-GB"/>
            </a:p>
          </p:txBody>
        </p:sp>
        <p:sp>
          <p:nvSpPr>
            <p:cNvPr id="1523" name="Freeform 3000"/>
            <p:cNvSpPr>
              <a:spLocks/>
            </p:cNvSpPr>
            <p:nvPr/>
          </p:nvSpPr>
          <p:spPr bwMode="auto">
            <a:xfrm>
              <a:off x="2096" y="3153"/>
              <a:ext cx="46" cy="6"/>
            </a:xfrm>
            <a:custGeom>
              <a:avLst/>
              <a:gdLst/>
              <a:ahLst/>
              <a:cxnLst>
                <a:cxn ang="0">
                  <a:pos x="0" y="0"/>
                </a:cxn>
                <a:cxn ang="0">
                  <a:pos x="15" y="0"/>
                </a:cxn>
                <a:cxn ang="0">
                  <a:pos x="19" y="1"/>
                </a:cxn>
                <a:cxn ang="0">
                  <a:pos x="22" y="2"/>
                </a:cxn>
                <a:cxn ang="0">
                  <a:pos x="27" y="3"/>
                </a:cxn>
                <a:cxn ang="0">
                  <a:pos x="29" y="3"/>
                </a:cxn>
                <a:cxn ang="0">
                  <a:pos x="34" y="4"/>
                </a:cxn>
                <a:cxn ang="0">
                  <a:pos x="35" y="4"/>
                </a:cxn>
                <a:cxn ang="0">
                  <a:pos x="39" y="5"/>
                </a:cxn>
                <a:cxn ang="0">
                  <a:pos x="41" y="5"/>
                </a:cxn>
                <a:cxn ang="0">
                  <a:pos x="51" y="7"/>
                </a:cxn>
                <a:cxn ang="0">
                  <a:pos x="57" y="8"/>
                </a:cxn>
                <a:cxn ang="0">
                  <a:pos x="68" y="9"/>
                </a:cxn>
                <a:cxn ang="0">
                  <a:pos x="78" y="10"/>
                </a:cxn>
                <a:cxn ang="0">
                  <a:pos x="82" y="11"/>
                </a:cxn>
                <a:cxn ang="0">
                  <a:pos x="85" y="13"/>
                </a:cxn>
                <a:cxn ang="0">
                  <a:pos x="88" y="13"/>
                </a:cxn>
                <a:cxn ang="0">
                  <a:pos x="91" y="13"/>
                </a:cxn>
              </a:cxnLst>
              <a:rect l="0" t="0" r="r" b="b"/>
              <a:pathLst>
                <a:path w="91" h="13">
                  <a:moveTo>
                    <a:pt x="0" y="0"/>
                  </a:moveTo>
                  <a:lnTo>
                    <a:pt x="15" y="0"/>
                  </a:lnTo>
                  <a:lnTo>
                    <a:pt x="19" y="1"/>
                  </a:lnTo>
                  <a:lnTo>
                    <a:pt x="22" y="2"/>
                  </a:lnTo>
                  <a:lnTo>
                    <a:pt x="27" y="3"/>
                  </a:lnTo>
                  <a:lnTo>
                    <a:pt x="29" y="3"/>
                  </a:lnTo>
                  <a:lnTo>
                    <a:pt x="34" y="4"/>
                  </a:lnTo>
                  <a:lnTo>
                    <a:pt x="35" y="4"/>
                  </a:lnTo>
                  <a:lnTo>
                    <a:pt x="39" y="5"/>
                  </a:lnTo>
                  <a:lnTo>
                    <a:pt x="41" y="5"/>
                  </a:lnTo>
                  <a:lnTo>
                    <a:pt x="51" y="7"/>
                  </a:lnTo>
                  <a:lnTo>
                    <a:pt x="57" y="8"/>
                  </a:lnTo>
                  <a:lnTo>
                    <a:pt x="68" y="9"/>
                  </a:lnTo>
                  <a:lnTo>
                    <a:pt x="78" y="10"/>
                  </a:lnTo>
                  <a:lnTo>
                    <a:pt x="82" y="11"/>
                  </a:lnTo>
                  <a:lnTo>
                    <a:pt x="85" y="13"/>
                  </a:lnTo>
                  <a:lnTo>
                    <a:pt x="88" y="13"/>
                  </a:lnTo>
                  <a:lnTo>
                    <a:pt x="91" y="13"/>
                  </a:lnTo>
                </a:path>
              </a:pathLst>
            </a:custGeom>
            <a:noFill/>
            <a:ln w="0">
              <a:solidFill>
                <a:srgbClr val="000000"/>
              </a:solidFill>
              <a:prstDash val="solid"/>
              <a:round/>
              <a:headEnd/>
              <a:tailEnd/>
            </a:ln>
          </p:spPr>
          <p:txBody>
            <a:bodyPr/>
            <a:lstStyle/>
            <a:p>
              <a:endParaRPr lang="en-GB"/>
            </a:p>
          </p:txBody>
        </p:sp>
        <p:sp>
          <p:nvSpPr>
            <p:cNvPr id="1524" name="Line 3001"/>
            <p:cNvSpPr>
              <a:spLocks noChangeShapeType="1"/>
            </p:cNvSpPr>
            <p:nvPr/>
          </p:nvSpPr>
          <p:spPr bwMode="auto">
            <a:xfrm flipH="1">
              <a:off x="3862" y="3091"/>
              <a:ext cx="2" cy="4"/>
            </a:xfrm>
            <a:prstGeom prst="line">
              <a:avLst/>
            </a:prstGeom>
            <a:noFill/>
            <a:ln w="0">
              <a:solidFill>
                <a:srgbClr val="000000"/>
              </a:solidFill>
              <a:round/>
              <a:headEnd/>
              <a:tailEnd/>
            </a:ln>
          </p:spPr>
          <p:txBody>
            <a:bodyPr/>
            <a:lstStyle/>
            <a:p>
              <a:endParaRPr lang="en-GB"/>
            </a:p>
          </p:txBody>
        </p:sp>
        <p:sp>
          <p:nvSpPr>
            <p:cNvPr id="1525" name="Line 3002"/>
            <p:cNvSpPr>
              <a:spLocks noChangeShapeType="1"/>
            </p:cNvSpPr>
            <p:nvPr/>
          </p:nvSpPr>
          <p:spPr bwMode="auto">
            <a:xfrm flipH="1">
              <a:off x="2013" y="3139"/>
              <a:ext cx="6" cy="1"/>
            </a:xfrm>
            <a:prstGeom prst="line">
              <a:avLst/>
            </a:prstGeom>
            <a:noFill/>
            <a:ln w="0">
              <a:solidFill>
                <a:srgbClr val="000000"/>
              </a:solidFill>
              <a:round/>
              <a:headEnd/>
              <a:tailEnd/>
            </a:ln>
          </p:spPr>
          <p:txBody>
            <a:bodyPr/>
            <a:lstStyle/>
            <a:p>
              <a:endParaRPr lang="en-GB"/>
            </a:p>
          </p:txBody>
        </p:sp>
        <p:sp>
          <p:nvSpPr>
            <p:cNvPr id="1526" name="Freeform 3003"/>
            <p:cNvSpPr>
              <a:spLocks/>
            </p:cNvSpPr>
            <p:nvPr/>
          </p:nvSpPr>
          <p:spPr bwMode="auto">
            <a:xfrm>
              <a:off x="2060" y="3148"/>
              <a:ext cx="3" cy="3"/>
            </a:xfrm>
            <a:custGeom>
              <a:avLst/>
              <a:gdLst/>
              <a:ahLst/>
              <a:cxnLst>
                <a:cxn ang="0">
                  <a:pos x="8" y="0"/>
                </a:cxn>
                <a:cxn ang="0">
                  <a:pos x="4" y="2"/>
                </a:cxn>
                <a:cxn ang="0">
                  <a:pos x="0" y="6"/>
                </a:cxn>
              </a:cxnLst>
              <a:rect l="0" t="0" r="r" b="b"/>
              <a:pathLst>
                <a:path w="8" h="6">
                  <a:moveTo>
                    <a:pt x="8" y="0"/>
                  </a:moveTo>
                  <a:lnTo>
                    <a:pt x="4" y="2"/>
                  </a:lnTo>
                  <a:lnTo>
                    <a:pt x="0" y="6"/>
                  </a:lnTo>
                </a:path>
              </a:pathLst>
            </a:custGeom>
            <a:noFill/>
            <a:ln w="0">
              <a:solidFill>
                <a:srgbClr val="000000"/>
              </a:solidFill>
              <a:prstDash val="solid"/>
              <a:round/>
              <a:headEnd/>
              <a:tailEnd/>
            </a:ln>
          </p:spPr>
          <p:txBody>
            <a:bodyPr/>
            <a:lstStyle/>
            <a:p>
              <a:endParaRPr lang="en-GB"/>
            </a:p>
          </p:txBody>
        </p:sp>
        <p:sp>
          <p:nvSpPr>
            <p:cNvPr id="1527" name="Freeform 3004"/>
            <p:cNvSpPr>
              <a:spLocks/>
            </p:cNvSpPr>
            <p:nvPr/>
          </p:nvSpPr>
          <p:spPr bwMode="auto">
            <a:xfrm>
              <a:off x="2063" y="3148"/>
              <a:ext cx="26" cy="4"/>
            </a:xfrm>
            <a:custGeom>
              <a:avLst/>
              <a:gdLst/>
              <a:ahLst/>
              <a:cxnLst>
                <a:cxn ang="0">
                  <a:pos x="52" y="7"/>
                </a:cxn>
                <a:cxn ang="0">
                  <a:pos x="46" y="8"/>
                </a:cxn>
                <a:cxn ang="0">
                  <a:pos x="38" y="8"/>
                </a:cxn>
                <a:cxn ang="0">
                  <a:pos x="35" y="7"/>
                </a:cxn>
                <a:cxn ang="0">
                  <a:pos x="28" y="6"/>
                </a:cxn>
                <a:cxn ang="0">
                  <a:pos x="22" y="3"/>
                </a:cxn>
                <a:cxn ang="0">
                  <a:pos x="17" y="2"/>
                </a:cxn>
                <a:cxn ang="0">
                  <a:pos x="15" y="1"/>
                </a:cxn>
                <a:cxn ang="0">
                  <a:pos x="9" y="1"/>
                </a:cxn>
                <a:cxn ang="0">
                  <a:pos x="5" y="0"/>
                </a:cxn>
                <a:cxn ang="0">
                  <a:pos x="0" y="0"/>
                </a:cxn>
              </a:cxnLst>
              <a:rect l="0" t="0" r="r" b="b"/>
              <a:pathLst>
                <a:path w="52" h="8">
                  <a:moveTo>
                    <a:pt x="52" y="7"/>
                  </a:moveTo>
                  <a:lnTo>
                    <a:pt x="46" y="8"/>
                  </a:lnTo>
                  <a:lnTo>
                    <a:pt x="38" y="8"/>
                  </a:lnTo>
                  <a:lnTo>
                    <a:pt x="35" y="7"/>
                  </a:lnTo>
                  <a:lnTo>
                    <a:pt x="28" y="6"/>
                  </a:lnTo>
                  <a:lnTo>
                    <a:pt x="22" y="3"/>
                  </a:lnTo>
                  <a:lnTo>
                    <a:pt x="17" y="2"/>
                  </a:lnTo>
                  <a:lnTo>
                    <a:pt x="15" y="1"/>
                  </a:lnTo>
                  <a:lnTo>
                    <a:pt x="9" y="1"/>
                  </a:lnTo>
                  <a:lnTo>
                    <a:pt x="5" y="0"/>
                  </a:lnTo>
                  <a:lnTo>
                    <a:pt x="0" y="0"/>
                  </a:lnTo>
                </a:path>
              </a:pathLst>
            </a:custGeom>
            <a:noFill/>
            <a:ln w="0">
              <a:solidFill>
                <a:srgbClr val="000000"/>
              </a:solidFill>
              <a:prstDash val="solid"/>
              <a:round/>
              <a:headEnd/>
              <a:tailEnd/>
            </a:ln>
          </p:spPr>
          <p:txBody>
            <a:bodyPr/>
            <a:lstStyle/>
            <a:p>
              <a:endParaRPr lang="en-GB"/>
            </a:p>
          </p:txBody>
        </p:sp>
        <p:sp>
          <p:nvSpPr>
            <p:cNvPr id="1528" name="Freeform 3005"/>
            <p:cNvSpPr>
              <a:spLocks/>
            </p:cNvSpPr>
            <p:nvPr/>
          </p:nvSpPr>
          <p:spPr bwMode="auto">
            <a:xfrm>
              <a:off x="2014" y="3141"/>
              <a:ext cx="4" cy="2"/>
            </a:xfrm>
            <a:custGeom>
              <a:avLst/>
              <a:gdLst/>
              <a:ahLst/>
              <a:cxnLst>
                <a:cxn ang="0">
                  <a:pos x="8" y="0"/>
                </a:cxn>
                <a:cxn ang="0">
                  <a:pos x="3" y="2"/>
                </a:cxn>
                <a:cxn ang="0">
                  <a:pos x="0" y="4"/>
                </a:cxn>
              </a:cxnLst>
              <a:rect l="0" t="0" r="r" b="b"/>
              <a:pathLst>
                <a:path w="8" h="4">
                  <a:moveTo>
                    <a:pt x="8" y="0"/>
                  </a:moveTo>
                  <a:lnTo>
                    <a:pt x="3" y="2"/>
                  </a:lnTo>
                  <a:lnTo>
                    <a:pt x="0" y="4"/>
                  </a:lnTo>
                </a:path>
              </a:pathLst>
            </a:custGeom>
            <a:noFill/>
            <a:ln w="0">
              <a:solidFill>
                <a:srgbClr val="000000"/>
              </a:solidFill>
              <a:prstDash val="solid"/>
              <a:round/>
              <a:headEnd/>
              <a:tailEnd/>
            </a:ln>
          </p:spPr>
          <p:txBody>
            <a:bodyPr/>
            <a:lstStyle/>
            <a:p>
              <a:endParaRPr lang="en-GB"/>
            </a:p>
          </p:txBody>
        </p:sp>
        <p:sp>
          <p:nvSpPr>
            <p:cNvPr id="1529" name="Freeform 3006"/>
            <p:cNvSpPr>
              <a:spLocks/>
            </p:cNvSpPr>
            <p:nvPr/>
          </p:nvSpPr>
          <p:spPr bwMode="auto">
            <a:xfrm>
              <a:off x="2018" y="3140"/>
              <a:ext cx="45" cy="8"/>
            </a:xfrm>
            <a:custGeom>
              <a:avLst/>
              <a:gdLst/>
              <a:ahLst/>
              <a:cxnLst>
                <a:cxn ang="0">
                  <a:pos x="91" y="15"/>
                </a:cxn>
                <a:cxn ang="0">
                  <a:pos x="86" y="15"/>
                </a:cxn>
                <a:cxn ang="0">
                  <a:pos x="78" y="15"/>
                </a:cxn>
                <a:cxn ang="0">
                  <a:pos x="75" y="16"/>
                </a:cxn>
                <a:cxn ang="0">
                  <a:pos x="73" y="16"/>
                </a:cxn>
                <a:cxn ang="0">
                  <a:pos x="68" y="15"/>
                </a:cxn>
                <a:cxn ang="0">
                  <a:pos x="64" y="14"/>
                </a:cxn>
                <a:cxn ang="0">
                  <a:pos x="57" y="13"/>
                </a:cxn>
                <a:cxn ang="0">
                  <a:pos x="53" y="12"/>
                </a:cxn>
                <a:cxn ang="0">
                  <a:pos x="49" y="10"/>
                </a:cxn>
                <a:cxn ang="0">
                  <a:pos x="45" y="9"/>
                </a:cxn>
                <a:cxn ang="0">
                  <a:pos x="43" y="8"/>
                </a:cxn>
                <a:cxn ang="0">
                  <a:pos x="40" y="8"/>
                </a:cxn>
                <a:cxn ang="0">
                  <a:pos x="37" y="7"/>
                </a:cxn>
                <a:cxn ang="0">
                  <a:pos x="33" y="7"/>
                </a:cxn>
                <a:cxn ang="0">
                  <a:pos x="30" y="6"/>
                </a:cxn>
                <a:cxn ang="0">
                  <a:pos x="28" y="6"/>
                </a:cxn>
                <a:cxn ang="0">
                  <a:pos x="23" y="5"/>
                </a:cxn>
                <a:cxn ang="0">
                  <a:pos x="18" y="4"/>
                </a:cxn>
                <a:cxn ang="0">
                  <a:pos x="15" y="3"/>
                </a:cxn>
                <a:cxn ang="0">
                  <a:pos x="9" y="1"/>
                </a:cxn>
                <a:cxn ang="0">
                  <a:pos x="4" y="0"/>
                </a:cxn>
                <a:cxn ang="0">
                  <a:pos x="0" y="1"/>
                </a:cxn>
              </a:cxnLst>
              <a:rect l="0" t="0" r="r" b="b"/>
              <a:pathLst>
                <a:path w="91" h="16">
                  <a:moveTo>
                    <a:pt x="91" y="15"/>
                  </a:moveTo>
                  <a:lnTo>
                    <a:pt x="86" y="15"/>
                  </a:lnTo>
                  <a:lnTo>
                    <a:pt x="78" y="15"/>
                  </a:lnTo>
                  <a:lnTo>
                    <a:pt x="75" y="16"/>
                  </a:lnTo>
                  <a:lnTo>
                    <a:pt x="73" y="16"/>
                  </a:lnTo>
                  <a:lnTo>
                    <a:pt x="68" y="15"/>
                  </a:lnTo>
                  <a:lnTo>
                    <a:pt x="64" y="14"/>
                  </a:lnTo>
                  <a:lnTo>
                    <a:pt x="57" y="13"/>
                  </a:lnTo>
                  <a:lnTo>
                    <a:pt x="53" y="12"/>
                  </a:lnTo>
                  <a:lnTo>
                    <a:pt x="49" y="10"/>
                  </a:lnTo>
                  <a:lnTo>
                    <a:pt x="45" y="9"/>
                  </a:lnTo>
                  <a:lnTo>
                    <a:pt x="43" y="8"/>
                  </a:lnTo>
                  <a:lnTo>
                    <a:pt x="40" y="8"/>
                  </a:lnTo>
                  <a:lnTo>
                    <a:pt x="37" y="7"/>
                  </a:lnTo>
                  <a:lnTo>
                    <a:pt x="33" y="7"/>
                  </a:lnTo>
                  <a:lnTo>
                    <a:pt x="30" y="6"/>
                  </a:lnTo>
                  <a:lnTo>
                    <a:pt x="28" y="6"/>
                  </a:lnTo>
                  <a:lnTo>
                    <a:pt x="23" y="5"/>
                  </a:lnTo>
                  <a:lnTo>
                    <a:pt x="18" y="4"/>
                  </a:lnTo>
                  <a:lnTo>
                    <a:pt x="15" y="3"/>
                  </a:lnTo>
                  <a:lnTo>
                    <a:pt x="9" y="1"/>
                  </a:lnTo>
                  <a:lnTo>
                    <a:pt x="4" y="0"/>
                  </a:lnTo>
                  <a:lnTo>
                    <a:pt x="0" y="1"/>
                  </a:lnTo>
                </a:path>
              </a:pathLst>
            </a:custGeom>
            <a:noFill/>
            <a:ln w="0">
              <a:solidFill>
                <a:srgbClr val="000000"/>
              </a:solidFill>
              <a:prstDash val="solid"/>
              <a:round/>
              <a:headEnd/>
              <a:tailEnd/>
            </a:ln>
          </p:spPr>
          <p:txBody>
            <a:bodyPr/>
            <a:lstStyle/>
            <a:p>
              <a:endParaRPr lang="en-GB"/>
            </a:p>
          </p:txBody>
        </p:sp>
        <p:sp>
          <p:nvSpPr>
            <p:cNvPr id="1530" name="Line 3007"/>
            <p:cNvSpPr>
              <a:spLocks noChangeShapeType="1"/>
            </p:cNvSpPr>
            <p:nvPr/>
          </p:nvSpPr>
          <p:spPr bwMode="auto">
            <a:xfrm flipH="1">
              <a:off x="1996" y="3139"/>
              <a:ext cx="2" cy="5"/>
            </a:xfrm>
            <a:prstGeom prst="line">
              <a:avLst/>
            </a:prstGeom>
            <a:noFill/>
            <a:ln w="0">
              <a:solidFill>
                <a:srgbClr val="000000"/>
              </a:solidFill>
              <a:round/>
              <a:headEnd/>
              <a:tailEnd/>
            </a:ln>
          </p:spPr>
          <p:txBody>
            <a:bodyPr/>
            <a:lstStyle/>
            <a:p>
              <a:endParaRPr lang="en-GB"/>
            </a:p>
          </p:txBody>
        </p:sp>
        <p:sp>
          <p:nvSpPr>
            <p:cNvPr id="1531" name="Freeform 3008"/>
            <p:cNvSpPr>
              <a:spLocks/>
            </p:cNvSpPr>
            <p:nvPr/>
          </p:nvSpPr>
          <p:spPr bwMode="auto">
            <a:xfrm>
              <a:off x="2012" y="3141"/>
              <a:ext cx="6" cy="1"/>
            </a:xfrm>
            <a:custGeom>
              <a:avLst/>
              <a:gdLst/>
              <a:ahLst/>
              <a:cxnLst>
                <a:cxn ang="0">
                  <a:pos x="11" y="0"/>
                </a:cxn>
                <a:cxn ang="0">
                  <a:pos x="3" y="0"/>
                </a:cxn>
                <a:cxn ang="0">
                  <a:pos x="0" y="0"/>
                </a:cxn>
              </a:cxnLst>
              <a:rect l="0" t="0" r="r" b="b"/>
              <a:pathLst>
                <a:path w="11">
                  <a:moveTo>
                    <a:pt x="11" y="0"/>
                  </a:moveTo>
                  <a:lnTo>
                    <a:pt x="3" y="0"/>
                  </a:lnTo>
                  <a:lnTo>
                    <a:pt x="0" y="0"/>
                  </a:lnTo>
                </a:path>
              </a:pathLst>
            </a:custGeom>
            <a:noFill/>
            <a:ln w="0">
              <a:solidFill>
                <a:srgbClr val="000000"/>
              </a:solidFill>
              <a:prstDash val="solid"/>
              <a:round/>
              <a:headEnd/>
              <a:tailEnd/>
            </a:ln>
          </p:spPr>
          <p:txBody>
            <a:bodyPr/>
            <a:lstStyle/>
            <a:p>
              <a:endParaRPr lang="en-GB"/>
            </a:p>
          </p:txBody>
        </p:sp>
        <p:sp>
          <p:nvSpPr>
            <p:cNvPr id="1532" name="Freeform 3009"/>
            <p:cNvSpPr>
              <a:spLocks/>
            </p:cNvSpPr>
            <p:nvPr/>
          </p:nvSpPr>
          <p:spPr bwMode="auto">
            <a:xfrm>
              <a:off x="2701" y="3174"/>
              <a:ext cx="10" cy="2"/>
            </a:xfrm>
            <a:custGeom>
              <a:avLst/>
              <a:gdLst/>
              <a:ahLst/>
              <a:cxnLst>
                <a:cxn ang="0">
                  <a:pos x="21" y="3"/>
                </a:cxn>
                <a:cxn ang="0">
                  <a:pos x="15" y="0"/>
                </a:cxn>
                <a:cxn ang="0">
                  <a:pos x="7" y="0"/>
                </a:cxn>
                <a:cxn ang="0">
                  <a:pos x="4" y="1"/>
                </a:cxn>
                <a:cxn ang="0">
                  <a:pos x="0" y="2"/>
                </a:cxn>
              </a:cxnLst>
              <a:rect l="0" t="0" r="r" b="b"/>
              <a:pathLst>
                <a:path w="21" h="3">
                  <a:moveTo>
                    <a:pt x="21" y="3"/>
                  </a:moveTo>
                  <a:lnTo>
                    <a:pt x="15" y="0"/>
                  </a:lnTo>
                  <a:lnTo>
                    <a:pt x="7" y="0"/>
                  </a:lnTo>
                  <a:lnTo>
                    <a:pt x="4" y="1"/>
                  </a:lnTo>
                  <a:lnTo>
                    <a:pt x="0" y="2"/>
                  </a:lnTo>
                </a:path>
              </a:pathLst>
            </a:custGeom>
            <a:noFill/>
            <a:ln w="0">
              <a:solidFill>
                <a:srgbClr val="000000"/>
              </a:solidFill>
              <a:prstDash val="solid"/>
              <a:round/>
              <a:headEnd/>
              <a:tailEnd/>
            </a:ln>
          </p:spPr>
          <p:txBody>
            <a:bodyPr/>
            <a:lstStyle/>
            <a:p>
              <a:endParaRPr lang="en-GB"/>
            </a:p>
          </p:txBody>
        </p:sp>
        <p:sp>
          <p:nvSpPr>
            <p:cNvPr id="1533" name="Freeform 3010"/>
            <p:cNvSpPr>
              <a:spLocks/>
            </p:cNvSpPr>
            <p:nvPr/>
          </p:nvSpPr>
          <p:spPr bwMode="auto">
            <a:xfrm>
              <a:off x="2711" y="3160"/>
              <a:ext cx="123" cy="18"/>
            </a:xfrm>
            <a:custGeom>
              <a:avLst/>
              <a:gdLst/>
              <a:ahLst/>
              <a:cxnLst>
                <a:cxn ang="0">
                  <a:pos x="246" y="0"/>
                </a:cxn>
                <a:cxn ang="0">
                  <a:pos x="241" y="2"/>
                </a:cxn>
                <a:cxn ang="0">
                  <a:pos x="238" y="4"/>
                </a:cxn>
                <a:cxn ang="0">
                  <a:pos x="236" y="7"/>
                </a:cxn>
                <a:cxn ang="0">
                  <a:pos x="231" y="11"/>
                </a:cxn>
                <a:cxn ang="0">
                  <a:pos x="225" y="15"/>
                </a:cxn>
                <a:cxn ang="0">
                  <a:pos x="220" y="17"/>
                </a:cxn>
                <a:cxn ang="0">
                  <a:pos x="218" y="18"/>
                </a:cxn>
                <a:cxn ang="0">
                  <a:pos x="209" y="20"/>
                </a:cxn>
                <a:cxn ang="0">
                  <a:pos x="191" y="25"/>
                </a:cxn>
                <a:cxn ang="0">
                  <a:pos x="184" y="26"/>
                </a:cxn>
                <a:cxn ang="0">
                  <a:pos x="170" y="27"/>
                </a:cxn>
                <a:cxn ang="0">
                  <a:pos x="159" y="28"/>
                </a:cxn>
                <a:cxn ang="0">
                  <a:pos x="152" y="29"/>
                </a:cxn>
                <a:cxn ang="0">
                  <a:pos x="146" y="29"/>
                </a:cxn>
                <a:cxn ang="0">
                  <a:pos x="136" y="30"/>
                </a:cxn>
                <a:cxn ang="0">
                  <a:pos x="133" y="31"/>
                </a:cxn>
                <a:cxn ang="0">
                  <a:pos x="130" y="32"/>
                </a:cxn>
                <a:cxn ang="0">
                  <a:pos x="120" y="34"/>
                </a:cxn>
                <a:cxn ang="0">
                  <a:pos x="110" y="34"/>
                </a:cxn>
                <a:cxn ang="0">
                  <a:pos x="102" y="34"/>
                </a:cxn>
                <a:cxn ang="0">
                  <a:pos x="81" y="34"/>
                </a:cxn>
                <a:cxn ang="0">
                  <a:pos x="62" y="33"/>
                </a:cxn>
                <a:cxn ang="0">
                  <a:pos x="52" y="34"/>
                </a:cxn>
                <a:cxn ang="0">
                  <a:pos x="45" y="35"/>
                </a:cxn>
                <a:cxn ang="0">
                  <a:pos x="31" y="35"/>
                </a:cxn>
                <a:cxn ang="0">
                  <a:pos x="27" y="33"/>
                </a:cxn>
                <a:cxn ang="0">
                  <a:pos x="20" y="32"/>
                </a:cxn>
                <a:cxn ang="0">
                  <a:pos x="13" y="31"/>
                </a:cxn>
                <a:cxn ang="0">
                  <a:pos x="0" y="30"/>
                </a:cxn>
              </a:cxnLst>
              <a:rect l="0" t="0" r="r" b="b"/>
              <a:pathLst>
                <a:path w="246" h="35">
                  <a:moveTo>
                    <a:pt x="246" y="0"/>
                  </a:moveTo>
                  <a:lnTo>
                    <a:pt x="241" y="2"/>
                  </a:lnTo>
                  <a:lnTo>
                    <a:pt x="238" y="4"/>
                  </a:lnTo>
                  <a:lnTo>
                    <a:pt x="236" y="7"/>
                  </a:lnTo>
                  <a:lnTo>
                    <a:pt x="231" y="11"/>
                  </a:lnTo>
                  <a:lnTo>
                    <a:pt x="225" y="15"/>
                  </a:lnTo>
                  <a:lnTo>
                    <a:pt x="220" y="17"/>
                  </a:lnTo>
                  <a:lnTo>
                    <a:pt x="218" y="18"/>
                  </a:lnTo>
                  <a:lnTo>
                    <a:pt x="209" y="20"/>
                  </a:lnTo>
                  <a:lnTo>
                    <a:pt x="191" y="25"/>
                  </a:lnTo>
                  <a:lnTo>
                    <a:pt x="184" y="26"/>
                  </a:lnTo>
                  <a:lnTo>
                    <a:pt x="170" y="27"/>
                  </a:lnTo>
                  <a:lnTo>
                    <a:pt x="159" y="28"/>
                  </a:lnTo>
                  <a:lnTo>
                    <a:pt x="152" y="29"/>
                  </a:lnTo>
                  <a:lnTo>
                    <a:pt x="146" y="29"/>
                  </a:lnTo>
                  <a:lnTo>
                    <a:pt x="136" y="30"/>
                  </a:lnTo>
                  <a:lnTo>
                    <a:pt x="133" y="31"/>
                  </a:lnTo>
                  <a:lnTo>
                    <a:pt x="130" y="32"/>
                  </a:lnTo>
                  <a:lnTo>
                    <a:pt x="120" y="34"/>
                  </a:lnTo>
                  <a:lnTo>
                    <a:pt x="110" y="34"/>
                  </a:lnTo>
                  <a:lnTo>
                    <a:pt x="102" y="34"/>
                  </a:lnTo>
                  <a:lnTo>
                    <a:pt x="81" y="34"/>
                  </a:lnTo>
                  <a:lnTo>
                    <a:pt x="62" y="33"/>
                  </a:lnTo>
                  <a:lnTo>
                    <a:pt x="52" y="34"/>
                  </a:lnTo>
                  <a:lnTo>
                    <a:pt x="45" y="35"/>
                  </a:lnTo>
                  <a:lnTo>
                    <a:pt x="31" y="35"/>
                  </a:lnTo>
                  <a:lnTo>
                    <a:pt x="27" y="33"/>
                  </a:lnTo>
                  <a:lnTo>
                    <a:pt x="20" y="32"/>
                  </a:lnTo>
                  <a:lnTo>
                    <a:pt x="13" y="31"/>
                  </a:lnTo>
                  <a:lnTo>
                    <a:pt x="0" y="30"/>
                  </a:lnTo>
                </a:path>
              </a:pathLst>
            </a:custGeom>
            <a:noFill/>
            <a:ln w="0">
              <a:solidFill>
                <a:srgbClr val="000000"/>
              </a:solidFill>
              <a:prstDash val="solid"/>
              <a:round/>
              <a:headEnd/>
              <a:tailEnd/>
            </a:ln>
          </p:spPr>
          <p:txBody>
            <a:bodyPr/>
            <a:lstStyle/>
            <a:p>
              <a:endParaRPr lang="en-GB"/>
            </a:p>
          </p:txBody>
        </p:sp>
        <p:sp>
          <p:nvSpPr>
            <p:cNvPr id="1534" name="Freeform 3011"/>
            <p:cNvSpPr>
              <a:spLocks/>
            </p:cNvSpPr>
            <p:nvPr/>
          </p:nvSpPr>
          <p:spPr bwMode="auto">
            <a:xfrm>
              <a:off x="4373" y="3031"/>
              <a:ext cx="72" cy="1"/>
            </a:xfrm>
            <a:custGeom>
              <a:avLst/>
              <a:gdLst/>
              <a:ahLst/>
              <a:cxnLst>
                <a:cxn ang="0">
                  <a:pos x="143" y="2"/>
                </a:cxn>
                <a:cxn ang="0">
                  <a:pos x="129" y="2"/>
                </a:cxn>
                <a:cxn ang="0">
                  <a:pos x="122" y="1"/>
                </a:cxn>
                <a:cxn ang="0">
                  <a:pos x="99" y="0"/>
                </a:cxn>
                <a:cxn ang="0">
                  <a:pos x="31" y="1"/>
                </a:cxn>
                <a:cxn ang="0">
                  <a:pos x="0" y="1"/>
                </a:cxn>
              </a:cxnLst>
              <a:rect l="0" t="0" r="r" b="b"/>
              <a:pathLst>
                <a:path w="143" h="2">
                  <a:moveTo>
                    <a:pt x="143" y="2"/>
                  </a:moveTo>
                  <a:lnTo>
                    <a:pt x="129" y="2"/>
                  </a:lnTo>
                  <a:lnTo>
                    <a:pt x="122" y="1"/>
                  </a:lnTo>
                  <a:lnTo>
                    <a:pt x="99" y="0"/>
                  </a:lnTo>
                  <a:lnTo>
                    <a:pt x="31" y="1"/>
                  </a:lnTo>
                  <a:lnTo>
                    <a:pt x="0" y="1"/>
                  </a:lnTo>
                </a:path>
              </a:pathLst>
            </a:custGeom>
            <a:noFill/>
            <a:ln w="0">
              <a:solidFill>
                <a:srgbClr val="000000"/>
              </a:solidFill>
              <a:prstDash val="solid"/>
              <a:round/>
              <a:headEnd/>
              <a:tailEnd/>
            </a:ln>
          </p:spPr>
          <p:txBody>
            <a:bodyPr/>
            <a:lstStyle/>
            <a:p>
              <a:endParaRPr lang="en-GB"/>
            </a:p>
          </p:txBody>
        </p:sp>
        <p:sp>
          <p:nvSpPr>
            <p:cNvPr id="1535" name="Freeform 3012"/>
            <p:cNvSpPr>
              <a:spLocks/>
            </p:cNvSpPr>
            <p:nvPr/>
          </p:nvSpPr>
          <p:spPr bwMode="auto">
            <a:xfrm>
              <a:off x="2770" y="3218"/>
              <a:ext cx="2" cy="2"/>
            </a:xfrm>
            <a:custGeom>
              <a:avLst/>
              <a:gdLst/>
              <a:ahLst/>
              <a:cxnLst>
                <a:cxn ang="0">
                  <a:pos x="3" y="0"/>
                </a:cxn>
                <a:cxn ang="0">
                  <a:pos x="0" y="3"/>
                </a:cxn>
                <a:cxn ang="0">
                  <a:pos x="0" y="4"/>
                </a:cxn>
              </a:cxnLst>
              <a:rect l="0" t="0" r="r" b="b"/>
              <a:pathLst>
                <a:path w="3" h="4">
                  <a:moveTo>
                    <a:pt x="3" y="0"/>
                  </a:moveTo>
                  <a:lnTo>
                    <a:pt x="0" y="3"/>
                  </a:lnTo>
                  <a:lnTo>
                    <a:pt x="0" y="4"/>
                  </a:lnTo>
                </a:path>
              </a:pathLst>
            </a:custGeom>
            <a:noFill/>
            <a:ln w="0">
              <a:solidFill>
                <a:srgbClr val="000000"/>
              </a:solidFill>
              <a:prstDash val="solid"/>
              <a:round/>
              <a:headEnd/>
              <a:tailEnd/>
            </a:ln>
          </p:spPr>
          <p:txBody>
            <a:bodyPr/>
            <a:lstStyle/>
            <a:p>
              <a:endParaRPr lang="en-GB"/>
            </a:p>
          </p:txBody>
        </p:sp>
        <p:sp>
          <p:nvSpPr>
            <p:cNvPr id="1536" name="Line 3013"/>
            <p:cNvSpPr>
              <a:spLocks noChangeShapeType="1"/>
            </p:cNvSpPr>
            <p:nvPr/>
          </p:nvSpPr>
          <p:spPr bwMode="auto">
            <a:xfrm flipH="1">
              <a:off x="2772" y="3218"/>
              <a:ext cx="1" cy="1"/>
            </a:xfrm>
            <a:prstGeom prst="line">
              <a:avLst/>
            </a:prstGeom>
            <a:noFill/>
            <a:ln w="0">
              <a:solidFill>
                <a:srgbClr val="000000"/>
              </a:solidFill>
              <a:round/>
              <a:headEnd/>
              <a:tailEnd/>
            </a:ln>
          </p:spPr>
          <p:txBody>
            <a:bodyPr/>
            <a:lstStyle/>
            <a:p>
              <a:endParaRPr lang="en-GB"/>
            </a:p>
          </p:txBody>
        </p:sp>
        <p:sp>
          <p:nvSpPr>
            <p:cNvPr id="1537" name="Freeform 3014"/>
            <p:cNvSpPr>
              <a:spLocks/>
            </p:cNvSpPr>
            <p:nvPr/>
          </p:nvSpPr>
          <p:spPr bwMode="auto">
            <a:xfrm>
              <a:off x="2696" y="3181"/>
              <a:ext cx="76" cy="37"/>
            </a:xfrm>
            <a:custGeom>
              <a:avLst/>
              <a:gdLst/>
              <a:ahLst/>
              <a:cxnLst>
                <a:cxn ang="0">
                  <a:pos x="151" y="73"/>
                </a:cxn>
                <a:cxn ang="0">
                  <a:pos x="148" y="73"/>
                </a:cxn>
                <a:cxn ang="0">
                  <a:pos x="134" y="72"/>
                </a:cxn>
                <a:cxn ang="0">
                  <a:pos x="120" y="68"/>
                </a:cxn>
                <a:cxn ang="0">
                  <a:pos x="111" y="65"/>
                </a:cxn>
                <a:cxn ang="0">
                  <a:pos x="108" y="63"/>
                </a:cxn>
                <a:cxn ang="0">
                  <a:pos x="103" y="62"/>
                </a:cxn>
                <a:cxn ang="0">
                  <a:pos x="96" y="60"/>
                </a:cxn>
                <a:cxn ang="0">
                  <a:pos x="93" y="57"/>
                </a:cxn>
                <a:cxn ang="0">
                  <a:pos x="91" y="56"/>
                </a:cxn>
                <a:cxn ang="0">
                  <a:pos x="87" y="55"/>
                </a:cxn>
                <a:cxn ang="0">
                  <a:pos x="81" y="51"/>
                </a:cxn>
                <a:cxn ang="0">
                  <a:pos x="78" y="47"/>
                </a:cxn>
                <a:cxn ang="0">
                  <a:pos x="73" y="44"/>
                </a:cxn>
                <a:cxn ang="0">
                  <a:pos x="68" y="41"/>
                </a:cxn>
                <a:cxn ang="0">
                  <a:pos x="63" y="39"/>
                </a:cxn>
                <a:cxn ang="0">
                  <a:pos x="60" y="38"/>
                </a:cxn>
                <a:cxn ang="0">
                  <a:pos x="57" y="34"/>
                </a:cxn>
                <a:cxn ang="0">
                  <a:pos x="52" y="28"/>
                </a:cxn>
                <a:cxn ang="0">
                  <a:pos x="46" y="28"/>
                </a:cxn>
                <a:cxn ang="0">
                  <a:pos x="44" y="27"/>
                </a:cxn>
                <a:cxn ang="0">
                  <a:pos x="40" y="25"/>
                </a:cxn>
                <a:cxn ang="0">
                  <a:pos x="36" y="22"/>
                </a:cxn>
                <a:cxn ang="0">
                  <a:pos x="29" y="17"/>
                </a:cxn>
                <a:cxn ang="0">
                  <a:pos x="24" y="16"/>
                </a:cxn>
                <a:cxn ang="0">
                  <a:pos x="17" y="12"/>
                </a:cxn>
                <a:cxn ang="0">
                  <a:pos x="15" y="11"/>
                </a:cxn>
                <a:cxn ang="0">
                  <a:pos x="7" y="8"/>
                </a:cxn>
                <a:cxn ang="0">
                  <a:pos x="6" y="8"/>
                </a:cxn>
                <a:cxn ang="0">
                  <a:pos x="0" y="0"/>
                </a:cxn>
                <a:cxn ang="0">
                  <a:pos x="0" y="0"/>
                </a:cxn>
              </a:cxnLst>
              <a:rect l="0" t="0" r="r" b="b"/>
              <a:pathLst>
                <a:path w="151" h="73">
                  <a:moveTo>
                    <a:pt x="151" y="73"/>
                  </a:moveTo>
                  <a:lnTo>
                    <a:pt x="148" y="73"/>
                  </a:lnTo>
                  <a:lnTo>
                    <a:pt x="134" y="72"/>
                  </a:lnTo>
                  <a:lnTo>
                    <a:pt x="120" y="68"/>
                  </a:lnTo>
                  <a:lnTo>
                    <a:pt x="111" y="65"/>
                  </a:lnTo>
                  <a:lnTo>
                    <a:pt x="108" y="63"/>
                  </a:lnTo>
                  <a:lnTo>
                    <a:pt x="103" y="62"/>
                  </a:lnTo>
                  <a:lnTo>
                    <a:pt x="96" y="60"/>
                  </a:lnTo>
                  <a:lnTo>
                    <a:pt x="93" y="57"/>
                  </a:lnTo>
                  <a:lnTo>
                    <a:pt x="91" y="56"/>
                  </a:lnTo>
                  <a:lnTo>
                    <a:pt x="87" y="55"/>
                  </a:lnTo>
                  <a:lnTo>
                    <a:pt x="81" y="51"/>
                  </a:lnTo>
                  <a:lnTo>
                    <a:pt x="78" y="47"/>
                  </a:lnTo>
                  <a:lnTo>
                    <a:pt x="73" y="44"/>
                  </a:lnTo>
                  <a:lnTo>
                    <a:pt x="68" y="41"/>
                  </a:lnTo>
                  <a:lnTo>
                    <a:pt x="63" y="39"/>
                  </a:lnTo>
                  <a:lnTo>
                    <a:pt x="60" y="38"/>
                  </a:lnTo>
                  <a:lnTo>
                    <a:pt x="57" y="34"/>
                  </a:lnTo>
                  <a:lnTo>
                    <a:pt x="52" y="28"/>
                  </a:lnTo>
                  <a:lnTo>
                    <a:pt x="46" y="28"/>
                  </a:lnTo>
                  <a:lnTo>
                    <a:pt x="44" y="27"/>
                  </a:lnTo>
                  <a:lnTo>
                    <a:pt x="40" y="25"/>
                  </a:lnTo>
                  <a:lnTo>
                    <a:pt x="36" y="22"/>
                  </a:lnTo>
                  <a:lnTo>
                    <a:pt x="29" y="17"/>
                  </a:lnTo>
                  <a:lnTo>
                    <a:pt x="24" y="16"/>
                  </a:lnTo>
                  <a:lnTo>
                    <a:pt x="17" y="12"/>
                  </a:lnTo>
                  <a:lnTo>
                    <a:pt x="15" y="11"/>
                  </a:lnTo>
                  <a:lnTo>
                    <a:pt x="7" y="8"/>
                  </a:lnTo>
                  <a:lnTo>
                    <a:pt x="6" y="8"/>
                  </a:lnTo>
                  <a:lnTo>
                    <a:pt x="0" y="0"/>
                  </a:lnTo>
                  <a:lnTo>
                    <a:pt x="0" y="0"/>
                  </a:lnTo>
                </a:path>
              </a:pathLst>
            </a:custGeom>
            <a:noFill/>
            <a:ln w="0">
              <a:solidFill>
                <a:srgbClr val="000000"/>
              </a:solidFill>
              <a:prstDash val="solid"/>
              <a:round/>
              <a:headEnd/>
              <a:tailEnd/>
            </a:ln>
          </p:spPr>
          <p:txBody>
            <a:bodyPr/>
            <a:lstStyle/>
            <a:p>
              <a:endParaRPr lang="en-GB"/>
            </a:p>
          </p:txBody>
        </p:sp>
        <p:sp>
          <p:nvSpPr>
            <p:cNvPr id="1538" name="Freeform 3015"/>
            <p:cNvSpPr>
              <a:spLocks/>
            </p:cNvSpPr>
            <p:nvPr/>
          </p:nvSpPr>
          <p:spPr bwMode="auto">
            <a:xfrm>
              <a:off x="2812" y="3213"/>
              <a:ext cx="3" cy="5"/>
            </a:xfrm>
            <a:custGeom>
              <a:avLst/>
              <a:gdLst/>
              <a:ahLst/>
              <a:cxnLst>
                <a:cxn ang="0">
                  <a:pos x="5" y="0"/>
                </a:cxn>
                <a:cxn ang="0">
                  <a:pos x="3" y="2"/>
                </a:cxn>
                <a:cxn ang="0">
                  <a:pos x="2" y="5"/>
                </a:cxn>
                <a:cxn ang="0">
                  <a:pos x="0" y="9"/>
                </a:cxn>
              </a:cxnLst>
              <a:rect l="0" t="0" r="r" b="b"/>
              <a:pathLst>
                <a:path w="5" h="9">
                  <a:moveTo>
                    <a:pt x="5" y="0"/>
                  </a:moveTo>
                  <a:lnTo>
                    <a:pt x="3" y="2"/>
                  </a:lnTo>
                  <a:lnTo>
                    <a:pt x="2" y="5"/>
                  </a:lnTo>
                  <a:lnTo>
                    <a:pt x="0" y="9"/>
                  </a:lnTo>
                </a:path>
              </a:pathLst>
            </a:custGeom>
            <a:noFill/>
            <a:ln w="0">
              <a:solidFill>
                <a:srgbClr val="000000"/>
              </a:solidFill>
              <a:prstDash val="solid"/>
              <a:round/>
              <a:headEnd/>
              <a:tailEnd/>
            </a:ln>
          </p:spPr>
          <p:txBody>
            <a:bodyPr/>
            <a:lstStyle/>
            <a:p>
              <a:endParaRPr lang="en-GB"/>
            </a:p>
          </p:txBody>
        </p:sp>
        <p:sp>
          <p:nvSpPr>
            <p:cNvPr id="1539" name="Freeform 3016"/>
            <p:cNvSpPr>
              <a:spLocks/>
            </p:cNvSpPr>
            <p:nvPr/>
          </p:nvSpPr>
          <p:spPr bwMode="auto">
            <a:xfrm>
              <a:off x="2773" y="3211"/>
              <a:ext cx="5" cy="5"/>
            </a:xfrm>
            <a:custGeom>
              <a:avLst/>
              <a:gdLst/>
              <a:ahLst/>
              <a:cxnLst>
                <a:cxn ang="0">
                  <a:pos x="9" y="0"/>
                </a:cxn>
                <a:cxn ang="0">
                  <a:pos x="5" y="3"/>
                </a:cxn>
                <a:cxn ang="0">
                  <a:pos x="2" y="6"/>
                </a:cxn>
                <a:cxn ang="0">
                  <a:pos x="0" y="8"/>
                </a:cxn>
              </a:cxnLst>
              <a:rect l="0" t="0" r="r" b="b"/>
              <a:pathLst>
                <a:path w="9" h="8">
                  <a:moveTo>
                    <a:pt x="9" y="0"/>
                  </a:moveTo>
                  <a:lnTo>
                    <a:pt x="5" y="3"/>
                  </a:lnTo>
                  <a:lnTo>
                    <a:pt x="2" y="6"/>
                  </a:lnTo>
                  <a:lnTo>
                    <a:pt x="0" y="8"/>
                  </a:lnTo>
                </a:path>
              </a:pathLst>
            </a:custGeom>
            <a:noFill/>
            <a:ln w="0">
              <a:solidFill>
                <a:srgbClr val="000000"/>
              </a:solidFill>
              <a:prstDash val="solid"/>
              <a:round/>
              <a:headEnd/>
              <a:tailEnd/>
            </a:ln>
          </p:spPr>
          <p:txBody>
            <a:bodyPr/>
            <a:lstStyle/>
            <a:p>
              <a:endParaRPr lang="en-GB"/>
            </a:p>
          </p:txBody>
        </p:sp>
        <p:sp>
          <p:nvSpPr>
            <p:cNvPr id="1540" name="Freeform 3017"/>
            <p:cNvSpPr>
              <a:spLocks/>
            </p:cNvSpPr>
            <p:nvPr/>
          </p:nvSpPr>
          <p:spPr bwMode="auto">
            <a:xfrm>
              <a:off x="2778" y="3211"/>
              <a:ext cx="37" cy="2"/>
            </a:xfrm>
            <a:custGeom>
              <a:avLst/>
              <a:gdLst/>
              <a:ahLst/>
              <a:cxnLst>
                <a:cxn ang="0">
                  <a:pos x="74" y="5"/>
                </a:cxn>
                <a:cxn ang="0">
                  <a:pos x="72" y="4"/>
                </a:cxn>
                <a:cxn ang="0">
                  <a:pos x="67" y="3"/>
                </a:cxn>
                <a:cxn ang="0">
                  <a:pos x="59" y="2"/>
                </a:cxn>
                <a:cxn ang="0">
                  <a:pos x="53" y="4"/>
                </a:cxn>
                <a:cxn ang="0">
                  <a:pos x="52" y="4"/>
                </a:cxn>
                <a:cxn ang="0">
                  <a:pos x="50" y="4"/>
                </a:cxn>
                <a:cxn ang="0">
                  <a:pos x="39" y="2"/>
                </a:cxn>
                <a:cxn ang="0">
                  <a:pos x="35" y="1"/>
                </a:cxn>
                <a:cxn ang="0">
                  <a:pos x="30" y="2"/>
                </a:cxn>
                <a:cxn ang="0">
                  <a:pos x="26" y="2"/>
                </a:cxn>
                <a:cxn ang="0">
                  <a:pos x="23" y="2"/>
                </a:cxn>
                <a:cxn ang="0">
                  <a:pos x="13" y="0"/>
                </a:cxn>
                <a:cxn ang="0">
                  <a:pos x="12" y="0"/>
                </a:cxn>
                <a:cxn ang="0">
                  <a:pos x="10" y="0"/>
                </a:cxn>
                <a:cxn ang="0">
                  <a:pos x="8" y="1"/>
                </a:cxn>
                <a:cxn ang="0">
                  <a:pos x="5" y="1"/>
                </a:cxn>
                <a:cxn ang="0">
                  <a:pos x="0" y="1"/>
                </a:cxn>
              </a:cxnLst>
              <a:rect l="0" t="0" r="r" b="b"/>
              <a:pathLst>
                <a:path w="74" h="5">
                  <a:moveTo>
                    <a:pt x="74" y="5"/>
                  </a:moveTo>
                  <a:lnTo>
                    <a:pt x="72" y="4"/>
                  </a:lnTo>
                  <a:lnTo>
                    <a:pt x="67" y="3"/>
                  </a:lnTo>
                  <a:lnTo>
                    <a:pt x="59" y="2"/>
                  </a:lnTo>
                  <a:lnTo>
                    <a:pt x="53" y="4"/>
                  </a:lnTo>
                  <a:lnTo>
                    <a:pt x="52" y="4"/>
                  </a:lnTo>
                  <a:lnTo>
                    <a:pt x="50" y="4"/>
                  </a:lnTo>
                  <a:lnTo>
                    <a:pt x="39" y="2"/>
                  </a:lnTo>
                  <a:lnTo>
                    <a:pt x="35" y="1"/>
                  </a:lnTo>
                  <a:lnTo>
                    <a:pt x="30" y="2"/>
                  </a:lnTo>
                  <a:lnTo>
                    <a:pt x="26" y="2"/>
                  </a:lnTo>
                  <a:lnTo>
                    <a:pt x="23" y="2"/>
                  </a:lnTo>
                  <a:lnTo>
                    <a:pt x="13" y="0"/>
                  </a:lnTo>
                  <a:lnTo>
                    <a:pt x="12" y="0"/>
                  </a:lnTo>
                  <a:lnTo>
                    <a:pt x="10" y="0"/>
                  </a:lnTo>
                  <a:lnTo>
                    <a:pt x="8" y="1"/>
                  </a:lnTo>
                  <a:lnTo>
                    <a:pt x="5" y="1"/>
                  </a:lnTo>
                  <a:lnTo>
                    <a:pt x="0" y="1"/>
                  </a:lnTo>
                </a:path>
              </a:pathLst>
            </a:custGeom>
            <a:noFill/>
            <a:ln w="0">
              <a:solidFill>
                <a:srgbClr val="000000"/>
              </a:solidFill>
              <a:prstDash val="solid"/>
              <a:round/>
              <a:headEnd/>
              <a:tailEnd/>
            </a:ln>
          </p:spPr>
          <p:txBody>
            <a:bodyPr/>
            <a:lstStyle/>
            <a:p>
              <a:endParaRPr lang="en-GB"/>
            </a:p>
          </p:txBody>
        </p:sp>
      </p:grpSp>
      <p:grpSp>
        <p:nvGrpSpPr>
          <p:cNvPr id="5" name="Group 3219"/>
          <p:cNvGrpSpPr>
            <a:grpSpLocks/>
          </p:cNvGrpSpPr>
          <p:nvPr>
            <p:custDataLst>
              <p:tags r:id="rId214"/>
            </p:custDataLst>
          </p:nvPr>
        </p:nvGrpSpPr>
        <p:grpSpPr bwMode="auto">
          <a:xfrm>
            <a:off x="400988" y="2298547"/>
            <a:ext cx="8163094" cy="614072"/>
            <a:chOff x="300" y="3025"/>
            <a:chExt cx="4214" cy="317"/>
          </a:xfrm>
        </p:grpSpPr>
        <p:sp>
          <p:nvSpPr>
            <p:cNvPr id="1141" name="Line 3019"/>
            <p:cNvSpPr>
              <a:spLocks noChangeShapeType="1"/>
            </p:cNvSpPr>
            <p:nvPr/>
          </p:nvSpPr>
          <p:spPr bwMode="auto">
            <a:xfrm flipH="1">
              <a:off x="3586" y="3135"/>
              <a:ext cx="1" cy="4"/>
            </a:xfrm>
            <a:prstGeom prst="line">
              <a:avLst/>
            </a:prstGeom>
            <a:noFill/>
            <a:ln w="0">
              <a:solidFill>
                <a:srgbClr val="000000"/>
              </a:solidFill>
              <a:round/>
              <a:headEnd/>
              <a:tailEnd/>
            </a:ln>
          </p:spPr>
          <p:txBody>
            <a:bodyPr/>
            <a:lstStyle/>
            <a:p>
              <a:endParaRPr lang="en-GB"/>
            </a:p>
          </p:txBody>
        </p:sp>
        <p:sp>
          <p:nvSpPr>
            <p:cNvPr id="1142" name="Freeform 3020"/>
            <p:cNvSpPr>
              <a:spLocks/>
            </p:cNvSpPr>
            <p:nvPr/>
          </p:nvSpPr>
          <p:spPr bwMode="auto">
            <a:xfrm>
              <a:off x="3567" y="3124"/>
              <a:ext cx="2" cy="11"/>
            </a:xfrm>
            <a:custGeom>
              <a:avLst/>
              <a:gdLst/>
              <a:ahLst/>
              <a:cxnLst>
                <a:cxn ang="0">
                  <a:pos x="0" y="0"/>
                </a:cxn>
                <a:cxn ang="0">
                  <a:pos x="1" y="2"/>
                </a:cxn>
                <a:cxn ang="0">
                  <a:pos x="1" y="7"/>
                </a:cxn>
                <a:cxn ang="0">
                  <a:pos x="5" y="22"/>
                </a:cxn>
              </a:cxnLst>
              <a:rect l="0" t="0" r="r" b="b"/>
              <a:pathLst>
                <a:path w="5" h="22">
                  <a:moveTo>
                    <a:pt x="0" y="0"/>
                  </a:moveTo>
                  <a:lnTo>
                    <a:pt x="1" y="2"/>
                  </a:lnTo>
                  <a:lnTo>
                    <a:pt x="1" y="7"/>
                  </a:lnTo>
                  <a:lnTo>
                    <a:pt x="5" y="22"/>
                  </a:lnTo>
                </a:path>
              </a:pathLst>
            </a:custGeom>
            <a:noFill/>
            <a:ln w="0">
              <a:solidFill>
                <a:srgbClr val="000000"/>
              </a:solidFill>
              <a:prstDash val="solid"/>
              <a:round/>
              <a:headEnd/>
              <a:tailEnd/>
            </a:ln>
          </p:spPr>
          <p:txBody>
            <a:bodyPr/>
            <a:lstStyle/>
            <a:p>
              <a:endParaRPr lang="en-GB"/>
            </a:p>
          </p:txBody>
        </p:sp>
        <p:sp>
          <p:nvSpPr>
            <p:cNvPr id="1143" name="Freeform 3021"/>
            <p:cNvSpPr>
              <a:spLocks/>
            </p:cNvSpPr>
            <p:nvPr/>
          </p:nvSpPr>
          <p:spPr bwMode="auto">
            <a:xfrm>
              <a:off x="3567" y="3124"/>
              <a:ext cx="20" cy="11"/>
            </a:xfrm>
            <a:custGeom>
              <a:avLst/>
              <a:gdLst/>
              <a:ahLst/>
              <a:cxnLst>
                <a:cxn ang="0">
                  <a:pos x="40" y="23"/>
                </a:cxn>
                <a:cxn ang="0">
                  <a:pos x="34" y="18"/>
                </a:cxn>
                <a:cxn ang="0">
                  <a:pos x="25" y="12"/>
                </a:cxn>
                <a:cxn ang="0">
                  <a:pos x="14" y="10"/>
                </a:cxn>
                <a:cxn ang="0">
                  <a:pos x="0" y="0"/>
                </a:cxn>
              </a:cxnLst>
              <a:rect l="0" t="0" r="r" b="b"/>
              <a:pathLst>
                <a:path w="40" h="23">
                  <a:moveTo>
                    <a:pt x="40" y="23"/>
                  </a:moveTo>
                  <a:lnTo>
                    <a:pt x="34" y="18"/>
                  </a:lnTo>
                  <a:lnTo>
                    <a:pt x="25" y="12"/>
                  </a:lnTo>
                  <a:lnTo>
                    <a:pt x="14" y="10"/>
                  </a:lnTo>
                  <a:lnTo>
                    <a:pt x="0" y="0"/>
                  </a:lnTo>
                </a:path>
              </a:pathLst>
            </a:custGeom>
            <a:noFill/>
            <a:ln w="0">
              <a:solidFill>
                <a:srgbClr val="000000"/>
              </a:solidFill>
              <a:prstDash val="solid"/>
              <a:round/>
              <a:headEnd/>
              <a:tailEnd/>
            </a:ln>
          </p:spPr>
          <p:txBody>
            <a:bodyPr/>
            <a:lstStyle/>
            <a:p>
              <a:endParaRPr lang="en-GB"/>
            </a:p>
          </p:txBody>
        </p:sp>
        <p:sp>
          <p:nvSpPr>
            <p:cNvPr id="1144" name="Line 3022"/>
            <p:cNvSpPr>
              <a:spLocks noChangeShapeType="1"/>
            </p:cNvSpPr>
            <p:nvPr/>
          </p:nvSpPr>
          <p:spPr bwMode="auto">
            <a:xfrm flipH="1">
              <a:off x="3657" y="3174"/>
              <a:ext cx="2" cy="9"/>
            </a:xfrm>
            <a:prstGeom prst="line">
              <a:avLst/>
            </a:prstGeom>
            <a:noFill/>
            <a:ln w="0">
              <a:solidFill>
                <a:srgbClr val="000000"/>
              </a:solidFill>
              <a:round/>
              <a:headEnd/>
              <a:tailEnd/>
            </a:ln>
          </p:spPr>
          <p:txBody>
            <a:bodyPr/>
            <a:lstStyle/>
            <a:p>
              <a:endParaRPr lang="en-GB"/>
            </a:p>
          </p:txBody>
        </p:sp>
        <p:sp>
          <p:nvSpPr>
            <p:cNvPr id="1145" name="Line 3023"/>
            <p:cNvSpPr>
              <a:spLocks noChangeShapeType="1"/>
            </p:cNvSpPr>
            <p:nvPr/>
          </p:nvSpPr>
          <p:spPr bwMode="auto">
            <a:xfrm>
              <a:off x="3576" y="3159"/>
              <a:ext cx="2" cy="3"/>
            </a:xfrm>
            <a:prstGeom prst="line">
              <a:avLst/>
            </a:prstGeom>
            <a:noFill/>
            <a:ln w="0">
              <a:solidFill>
                <a:srgbClr val="000000"/>
              </a:solidFill>
              <a:round/>
              <a:headEnd/>
              <a:tailEnd/>
            </a:ln>
          </p:spPr>
          <p:txBody>
            <a:bodyPr/>
            <a:lstStyle/>
            <a:p>
              <a:endParaRPr lang="en-GB"/>
            </a:p>
          </p:txBody>
        </p:sp>
        <p:sp>
          <p:nvSpPr>
            <p:cNvPr id="1146" name="Freeform 3024"/>
            <p:cNvSpPr>
              <a:spLocks/>
            </p:cNvSpPr>
            <p:nvPr/>
          </p:nvSpPr>
          <p:spPr bwMode="auto">
            <a:xfrm>
              <a:off x="3576" y="3159"/>
              <a:ext cx="83" cy="15"/>
            </a:xfrm>
            <a:custGeom>
              <a:avLst/>
              <a:gdLst/>
              <a:ahLst/>
              <a:cxnLst>
                <a:cxn ang="0">
                  <a:pos x="165" y="32"/>
                </a:cxn>
                <a:cxn ang="0">
                  <a:pos x="143" y="32"/>
                </a:cxn>
                <a:cxn ang="0">
                  <a:pos x="126" y="31"/>
                </a:cxn>
                <a:cxn ang="0">
                  <a:pos x="114" y="30"/>
                </a:cxn>
                <a:cxn ang="0">
                  <a:pos x="102" y="28"/>
                </a:cxn>
                <a:cxn ang="0">
                  <a:pos x="88" y="24"/>
                </a:cxn>
                <a:cxn ang="0">
                  <a:pos x="74" y="20"/>
                </a:cxn>
                <a:cxn ang="0">
                  <a:pos x="65" y="17"/>
                </a:cxn>
                <a:cxn ang="0">
                  <a:pos x="49" y="12"/>
                </a:cxn>
                <a:cxn ang="0">
                  <a:pos x="33" y="7"/>
                </a:cxn>
                <a:cxn ang="0">
                  <a:pos x="0" y="0"/>
                </a:cxn>
              </a:cxnLst>
              <a:rect l="0" t="0" r="r" b="b"/>
              <a:pathLst>
                <a:path w="165" h="32">
                  <a:moveTo>
                    <a:pt x="165" y="32"/>
                  </a:moveTo>
                  <a:lnTo>
                    <a:pt x="143" y="32"/>
                  </a:lnTo>
                  <a:lnTo>
                    <a:pt x="126" y="31"/>
                  </a:lnTo>
                  <a:lnTo>
                    <a:pt x="114" y="30"/>
                  </a:lnTo>
                  <a:lnTo>
                    <a:pt x="102" y="28"/>
                  </a:lnTo>
                  <a:lnTo>
                    <a:pt x="88" y="24"/>
                  </a:lnTo>
                  <a:lnTo>
                    <a:pt x="74" y="20"/>
                  </a:lnTo>
                  <a:lnTo>
                    <a:pt x="65" y="17"/>
                  </a:lnTo>
                  <a:lnTo>
                    <a:pt x="49" y="12"/>
                  </a:lnTo>
                  <a:lnTo>
                    <a:pt x="33" y="7"/>
                  </a:lnTo>
                  <a:lnTo>
                    <a:pt x="0" y="0"/>
                  </a:lnTo>
                </a:path>
              </a:pathLst>
            </a:custGeom>
            <a:noFill/>
            <a:ln w="0">
              <a:solidFill>
                <a:srgbClr val="000000"/>
              </a:solidFill>
              <a:prstDash val="solid"/>
              <a:round/>
              <a:headEnd/>
              <a:tailEnd/>
            </a:ln>
          </p:spPr>
          <p:txBody>
            <a:bodyPr/>
            <a:lstStyle/>
            <a:p>
              <a:endParaRPr lang="en-GB"/>
            </a:p>
          </p:txBody>
        </p:sp>
        <p:sp>
          <p:nvSpPr>
            <p:cNvPr id="1147" name="Line 3025"/>
            <p:cNvSpPr>
              <a:spLocks noChangeShapeType="1"/>
            </p:cNvSpPr>
            <p:nvPr/>
          </p:nvSpPr>
          <p:spPr bwMode="auto">
            <a:xfrm flipH="1">
              <a:off x="3581" y="3144"/>
              <a:ext cx="3" cy="10"/>
            </a:xfrm>
            <a:prstGeom prst="line">
              <a:avLst/>
            </a:prstGeom>
            <a:noFill/>
            <a:ln w="0">
              <a:solidFill>
                <a:srgbClr val="000000"/>
              </a:solidFill>
              <a:round/>
              <a:headEnd/>
              <a:tailEnd/>
            </a:ln>
          </p:spPr>
          <p:txBody>
            <a:bodyPr/>
            <a:lstStyle/>
            <a:p>
              <a:endParaRPr lang="en-GB"/>
            </a:p>
          </p:txBody>
        </p:sp>
        <p:sp>
          <p:nvSpPr>
            <p:cNvPr id="1148" name="Line 3026"/>
            <p:cNvSpPr>
              <a:spLocks noChangeShapeType="1"/>
            </p:cNvSpPr>
            <p:nvPr/>
          </p:nvSpPr>
          <p:spPr bwMode="auto">
            <a:xfrm>
              <a:off x="3570" y="3140"/>
              <a:ext cx="5" cy="15"/>
            </a:xfrm>
            <a:prstGeom prst="line">
              <a:avLst/>
            </a:prstGeom>
            <a:noFill/>
            <a:ln w="0">
              <a:solidFill>
                <a:srgbClr val="000000"/>
              </a:solidFill>
              <a:round/>
              <a:headEnd/>
              <a:tailEnd/>
            </a:ln>
          </p:spPr>
          <p:txBody>
            <a:bodyPr/>
            <a:lstStyle/>
            <a:p>
              <a:endParaRPr lang="en-GB"/>
            </a:p>
          </p:txBody>
        </p:sp>
        <p:sp>
          <p:nvSpPr>
            <p:cNvPr id="1149" name="Freeform 3027"/>
            <p:cNvSpPr>
              <a:spLocks/>
            </p:cNvSpPr>
            <p:nvPr/>
          </p:nvSpPr>
          <p:spPr bwMode="auto">
            <a:xfrm>
              <a:off x="3570" y="3140"/>
              <a:ext cx="14" cy="4"/>
            </a:xfrm>
            <a:custGeom>
              <a:avLst/>
              <a:gdLst/>
              <a:ahLst/>
              <a:cxnLst>
                <a:cxn ang="0">
                  <a:pos x="28" y="8"/>
                </a:cxn>
                <a:cxn ang="0">
                  <a:pos x="16" y="8"/>
                </a:cxn>
                <a:cxn ang="0">
                  <a:pos x="0" y="0"/>
                </a:cxn>
              </a:cxnLst>
              <a:rect l="0" t="0" r="r" b="b"/>
              <a:pathLst>
                <a:path w="28" h="8">
                  <a:moveTo>
                    <a:pt x="28" y="8"/>
                  </a:moveTo>
                  <a:lnTo>
                    <a:pt x="16" y="8"/>
                  </a:lnTo>
                  <a:lnTo>
                    <a:pt x="0" y="0"/>
                  </a:lnTo>
                </a:path>
              </a:pathLst>
            </a:custGeom>
            <a:noFill/>
            <a:ln w="0">
              <a:solidFill>
                <a:srgbClr val="000000"/>
              </a:solidFill>
              <a:prstDash val="solid"/>
              <a:round/>
              <a:headEnd/>
              <a:tailEnd/>
            </a:ln>
          </p:spPr>
          <p:txBody>
            <a:bodyPr/>
            <a:lstStyle/>
            <a:p>
              <a:endParaRPr lang="en-GB"/>
            </a:p>
          </p:txBody>
        </p:sp>
        <p:sp>
          <p:nvSpPr>
            <p:cNvPr id="1150" name="Line 3028"/>
            <p:cNvSpPr>
              <a:spLocks noChangeShapeType="1"/>
            </p:cNvSpPr>
            <p:nvPr/>
          </p:nvSpPr>
          <p:spPr bwMode="auto">
            <a:xfrm>
              <a:off x="3664" y="3156"/>
              <a:ext cx="1" cy="1"/>
            </a:xfrm>
            <a:prstGeom prst="line">
              <a:avLst/>
            </a:prstGeom>
            <a:noFill/>
            <a:ln w="0">
              <a:solidFill>
                <a:srgbClr val="000000"/>
              </a:solidFill>
              <a:round/>
              <a:headEnd/>
              <a:tailEnd/>
            </a:ln>
          </p:spPr>
          <p:txBody>
            <a:bodyPr/>
            <a:lstStyle/>
            <a:p>
              <a:endParaRPr lang="en-GB"/>
            </a:p>
          </p:txBody>
        </p:sp>
        <p:sp>
          <p:nvSpPr>
            <p:cNvPr id="1151" name="Freeform 3029"/>
            <p:cNvSpPr>
              <a:spLocks/>
            </p:cNvSpPr>
            <p:nvPr/>
          </p:nvSpPr>
          <p:spPr bwMode="auto">
            <a:xfrm>
              <a:off x="3664" y="3156"/>
              <a:ext cx="24" cy="3"/>
            </a:xfrm>
            <a:custGeom>
              <a:avLst/>
              <a:gdLst/>
              <a:ahLst/>
              <a:cxnLst>
                <a:cxn ang="0">
                  <a:pos x="49" y="5"/>
                </a:cxn>
                <a:cxn ang="0">
                  <a:pos x="37" y="5"/>
                </a:cxn>
                <a:cxn ang="0">
                  <a:pos x="29" y="4"/>
                </a:cxn>
                <a:cxn ang="0">
                  <a:pos x="27" y="4"/>
                </a:cxn>
                <a:cxn ang="0">
                  <a:pos x="20" y="3"/>
                </a:cxn>
                <a:cxn ang="0">
                  <a:pos x="0" y="0"/>
                </a:cxn>
              </a:cxnLst>
              <a:rect l="0" t="0" r="r" b="b"/>
              <a:pathLst>
                <a:path w="49" h="5">
                  <a:moveTo>
                    <a:pt x="49" y="5"/>
                  </a:moveTo>
                  <a:lnTo>
                    <a:pt x="37" y="5"/>
                  </a:lnTo>
                  <a:lnTo>
                    <a:pt x="29" y="4"/>
                  </a:lnTo>
                  <a:lnTo>
                    <a:pt x="27" y="4"/>
                  </a:lnTo>
                  <a:lnTo>
                    <a:pt x="20" y="3"/>
                  </a:lnTo>
                  <a:lnTo>
                    <a:pt x="0" y="0"/>
                  </a:lnTo>
                </a:path>
              </a:pathLst>
            </a:custGeom>
            <a:noFill/>
            <a:ln w="0">
              <a:solidFill>
                <a:srgbClr val="000000"/>
              </a:solidFill>
              <a:prstDash val="solid"/>
              <a:round/>
              <a:headEnd/>
              <a:tailEnd/>
            </a:ln>
          </p:spPr>
          <p:txBody>
            <a:bodyPr/>
            <a:lstStyle/>
            <a:p>
              <a:endParaRPr lang="en-GB"/>
            </a:p>
          </p:txBody>
        </p:sp>
        <p:sp>
          <p:nvSpPr>
            <p:cNvPr id="1152" name="Line 3030"/>
            <p:cNvSpPr>
              <a:spLocks noChangeShapeType="1"/>
            </p:cNvSpPr>
            <p:nvPr/>
          </p:nvSpPr>
          <p:spPr bwMode="auto">
            <a:xfrm>
              <a:off x="3718" y="3160"/>
              <a:ext cx="3" cy="7"/>
            </a:xfrm>
            <a:prstGeom prst="line">
              <a:avLst/>
            </a:prstGeom>
            <a:noFill/>
            <a:ln w="0">
              <a:solidFill>
                <a:srgbClr val="000000"/>
              </a:solidFill>
              <a:round/>
              <a:headEnd/>
              <a:tailEnd/>
            </a:ln>
          </p:spPr>
          <p:txBody>
            <a:bodyPr/>
            <a:lstStyle/>
            <a:p>
              <a:endParaRPr lang="en-GB"/>
            </a:p>
          </p:txBody>
        </p:sp>
        <p:sp>
          <p:nvSpPr>
            <p:cNvPr id="1153" name="Freeform 3031"/>
            <p:cNvSpPr>
              <a:spLocks/>
            </p:cNvSpPr>
            <p:nvPr/>
          </p:nvSpPr>
          <p:spPr bwMode="auto">
            <a:xfrm>
              <a:off x="3690" y="3159"/>
              <a:ext cx="28" cy="4"/>
            </a:xfrm>
            <a:custGeom>
              <a:avLst/>
              <a:gdLst/>
              <a:ahLst/>
              <a:cxnLst>
                <a:cxn ang="0">
                  <a:pos x="0" y="8"/>
                </a:cxn>
                <a:cxn ang="0">
                  <a:pos x="17" y="5"/>
                </a:cxn>
                <a:cxn ang="0">
                  <a:pos x="31" y="0"/>
                </a:cxn>
                <a:cxn ang="0">
                  <a:pos x="42" y="3"/>
                </a:cxn>
                <a:cxn ang="0">
                  <a:pos x="50" y="3"/>
                </a:cxn>
                <a:cxn ang="0">
                  <a:pos x="57" y="3"/>
                </a:cxn>
              </a:cxnLst>
              <a:rect l="0" t="0" r="r" b="b"/>
              <a:pathLst>
                <a:path w="57" h="8">
                  <a:moveTo>
                    <a:pt x="0" y="8"/>
                  </a:moveTo>
                  <a:lnTo>
                    <a:pt x="17" y="5"/>
                  </a:lnTo>
                  <a:lnTo>
                    <a:pt x="31" y="0"/>
                  </a:lnTo>
                  <a:lnTo>
                    <a:pt x="42" y="3"/>
                  </a:lnTo>
                  <a:lnTo>
                    <a:pt x="50" y="3"/>
                  </a:lnTo>
                  <a:lnTo>
                    <a:pt x="57" y="3"/>
                  </a:lnTo>
                </a:path>
              </a:pathLst>
            </a:custGeom>
            <a:noFill/>
            <a:ln w="0">
              <a:solidFill>
                <a:srgbClr val="000000"/>
              </a:solidFill>
              <a:prstDash val="solid"/>
              <a:round/>
              <a:headEnd/>
              <a:tailEnd/>
            </a:ln>
          </p:spPr>
          <p:txBody>
            <a:bodyPr/>
            <a:lstStyle/>
            <a:p>
              <a:endParaRPr lang="en-GB"/>
            </a:p>
          </p:txBody>
        </p:sp>
        <p:sp>
          <p:nvSpPr>
            <p:cNvPr id="1154" name="Line 3032"/>
            <p:cNvSpPr>
              <a:spLocks noChangeShapeType="1"/>
            </p:cNvSpPr>
            <p:nvPr/>
          </p:nvSpPr>
          <p:spPr bwMode="auto">
            <a:xfrm>
              <a:off x="3718" y="3160"/>
              <a:ext cx="1" cy="1"/>
            </a:xfrm>
            <a:prstGeom prst="line">
              <a:avLst/>
            </a:prstGeom>
            <a:noFill/>
            <a:ln w="0">
              <a:solidFill>
                <a:srgbClr val="000000"/>
              </a:solidFill>
              <a:round/>
              <a:headEnd/>
              <a:tailEnd/>
            </a:ln>
          </p:spPr>
          <p:txBody>
            <a:bodyPr/>
            <a:lstStyle/>
            <a:p>
              <a:endParaRPr lang="en-GB"/>
            </a:p>
          </p:txBody>
        </p:sp>
        <p:sp>
          <p:nvSpPr>
            <p:cNvPr id="1155" name="Freeform 3033"/>
            <p:cNvSpPr>
              <a:spLocks/>
            </p:cNvSpPr>
            <p:nvPr/>
          </p:nvSpPr>
          <p:spPr bwMode="auto">
            <a:xfrm>
              <a:off x="3715" y="3144"/>
              <a:ext cx="2" cy="8"/>
            </a:xfrm>
            <a:custGeom>
              <a:avLst/>
              <a:gdLst/>
              <a:ahLst/>
              <a:cxnLst>
                <a:cxn ang="0">
                  <a:pos x="0" y="0"/>
                </a:cxn>
                <a:cxn ang="0">
                  <a:pos x="4" y="14"/>
                </a:cxn>
                <a:cxn ang="0">
                  <a:pos x="4" y="15"/>
                </a:cxn>
              </a:cxnLst>
              <a:rect l="0" t="0" r="r" b="b"/>
              <a:pathLst>
                <a:path w="4" h="15">
                  <a:moveTo>
                    <a:pt x="0" y="0"/>
                  </a:moveTo>
                  <a:lnTo>
                    <a:pt x="4" y="14"/>
                  </a:lnTo>
                  <a:lnTo>
                    <a:pt x="4" y="15"/>
                  </a:lnTo>
                </a:path>
              </a:pathLst>
            </a:custGeom>
            <a:noFill/>
            <a:ln w="0">
              <a:solidFill>
                <a:srgbClr val="000000"/>
              </a:solidFill>
              <a:prstDash val="solid"/>
              <a:round/>
              <a:headEnd/>
              <a:tailEnd/>
            </a:ln>
          </p:spPr>
          <p:txBody>
            <a:bodyPr/>
            <a:lstStyle/>
            <a:p>
              <a:endParaRPr lang="en-GB"/>
            </a:p>
          </p:txBody>
        </p:sp>
        <p:sp>
          <p:nvSpPr>
            <p:cNvPr id="1156" name="Freeform 3034"/>
            <p:cNvSpPr>
              <a:spLocks/>
            </p:cNvSpPr>
            <p:nvPr/>
          </p:nvSpPr>
          <p:spPr bwMode="auto">
            <a:xfrm>
              <a:off x="3687" y="3144"/>
              <a:ext cx="28" cy="4"/>
            </a:xfrm>
            <a:custGeom>
              <a:avLst/>
              <a:gdLst/>
              <a:ahLst/>
              <a:cxnLst>
                <a:cxn ang="0">
                  <a:pos x="56" y="0"/>
                </a:cxn>
                <a:cxn ang="0">
                  <a:pos x="56" y="0"/>
                </a:cxn>
                <a:cxn ang="0">
                  <a:pos x="44" y="2"/>
                </a:cxn>
                <a:cxn ang="0">
                  <a:pos x="25" y="5"/>
                </a:cxn>
                <a:cxn ang="0">
                  <a:pos x="11" y="9"/>
                </a:cxn>
                <a:cxn ang="0">
                  <a:pos x="0" y="7"/>
                </a:cxn>
              </a:cxnLst>
              <a:rect l="0" t="0" r="r" b="b"/>
              <a:pathLst>
                <a:path w="56" h="9">
                  <a:moveTo>
                    <a:pt x="56" y="0"/>
                  </a:moveTo>
                  <a:lnTo>
                    <a:pt x="56" y="0"/>
                  </a:lnTo>
                  <a:lnTo>
                    <a:pt x="44" y="2"/>
                  </a:lnTo>
                  <a:lnTo>
                    <a:pt x="25" y="5"/>
                  </a:lnTo>
                  <a:lnTo>
                    <a:pt x="11" y="9"/>
                  </a:lnTo>
                  <a:lnTo>
                    <a:pt x="0" y="7"/>
                  </a:lnTo>
                </a:path>
              </a:pathLst>
            </a:custGeom>
            <a:noFill/>
            <a:ln w="0">
              <a:solidFill>
                <a:srgbClr val="000000"/>
              </a:solidFill>
              <a:prstDash val="solid"/>
              <a:round/>
              <a:headEnd/>
              <a:tailEnd/>
            </a:ln>
          </p:spPr>
          <p:txBody>
            <a:bodyPr/>
            <a:lstStyle/>
            <a:p>
              <a:endParaRPr lang="en-GB"/>
            </a:p>
          </p:txBody>
        </p:sp>
        <p:sp>
          <p:nvSpPr>
            <p:cNvPr id="1157" name="Line 3035"/>
            <p:cNvSpPr>
              <a:spLocks noChangeShapeType="1"/>
            </p:cNvSpPr>
            <p:nvPr/>
          </p:nvSpPr>
          <p:spPr bwMode="auto">
            <a:xfrm>
              <a:off x="3740" y="3185"/>
              <a:ext cx="2" cy="1"/>
            </a:xfrm>
            <a:prstGeom prst="line">
              <a:avLst/>
            </a:prstGeom>
            <a:noFill/>
            <a:ln w="0">
              <a:solidFill>
                <a:srgbClr val="000000"/>
              </a:solidFill>
              <a:round/>
              <a:headEnd/>
              <a:tailEnd/>
            </a:ln>
          </p:spPr>
          <p:txBody>
            <a:bodyPr/>
            <a:lstStyle/>
            <a:p>
              <a:endParaRPr lang="en-GB"/>
            </a:p>
          </p:txBody>
        </p:sp>
        <p:sp>
          <p:nvSpPr>
            <p:cNvPr id="1158" name="Freeform 3036"/>
            <p:cNvSpPr>
              <a:spLocks/>
            </p:cNvSpPr>
            <p:nvPr/>
          </p:nvSpPr>
          <p:spPr bwMode="auto">
            <a:xfrm>
              <a:off x="3694" y="3170"/>
              <a:ext cx="46" cy="15"/>
            </a:xfrm>
            <a:custGeom>
              <a:avLst/>
              <a:gdLst/>
              <a:ahLst/>
              <a:cxnLst>
                <a:cxn ang="0">
                  <a:pos x="91" y="29"/>
                </a:cxn>
                <a:cxn ang="0">
                  <a:pos x="76" y="24"/>
                </a:cxn>
                <a:cxn ang="0">
                  <a:pos x="65" y="20"/>
                </a:cxn>
                <a:cxn ang="0">
                  <a:pos x="50" y="15"/>
                </a:cxn>
                <a:cxn ang="0">
                  <a:pos x="39" y="14"/>
                </a:cxn>
                <a:cxn ang="0">
                  <a:pos x="34" y="13"/>
                </a:cxn>
                <a:cxn ang="0">
                  <a:pos x="17" y="12"/>
                </a:cxn>
                <a:cxn ang="0">
                  <a:pos x="6" y="8"/>
                </a:cxn>
                <a:cxn ang="0">
                  <a:pos x="0" y="0"/>
                </a:cxn>
              </a:cxnLst>
              <a:rect l="0" t="0" r="r" b="b"/>
              <a:pathLst>
                <a:path w="91" h="29">
                  <a:moveTo>
                    <a:pt x="91" y="29"/>
                  </a:moveTo>
                  <a:lnTo>
                    <a:pt x="76" y="24"/>
                  </a:lnTo>
                  <a:lnTo>
                    <a:pt x="65" y="20"/>
                  </a:lnTo>
                  <a:lnTo>
                    <a:pt x="50" y="15"/>
                  </a:lnTo>
                  <a:lnTo>
                    <a:pt x="39" y="14"/>
                  </a:lnTo>
                  <a:lnTo>
                    <a:pt x="34" y="13"/>
                  </a:lnTo>
                  <a:lnTo>
                    <a:pt x="17" y="12"/>
                  </a:lnTo>
                  <a:lnTo>
                    <a:pt x="6" y="8"/>
                  </a:lnTo>
                  <a:lnTo>
                    <a:pt x="0" y="0"/>
                  </a:lnTo>
                </a:path>
              </a:pathLst>
            </a:custGeom>
            <a:noFill/>
            <a:ln w="0">
              <a:solidFill>
                <a:srgbClr val="000000"/>
              </a:solidFill>
              <a:prstDash val="solid"/>
              <a:round/>
              <a:headEnd/>
              <a:tailEnd/>
            </a:ln>
          </p:spPr>
          <p:txBody>
            <a:bodyPr/>
            <a:lstStyle/>
            <a:p>
              <a:endParaRPr lang="en-GB"/>
            </a:p>
          </p:txBody>
        </p:sp>
        <p:sp>
          <p:nvSpPr>
            <p:cNvPr id="1159" name="Line 3037"/>
            <p:cNvSpPr>
              <a:spLocks noChangeShapeType="1"/>
            </p:cNvSpPr>
            <p:nvPr/>
          </p:nvSpPr>
          <p:spPr bwMode="auto">
            <a:xfrm>
              <a:off x="3689" y="3162"/>
              <a:ext cx="1" cy="1"/>
            </a:xfrm>
            <a:prstGeom prst="line">
              <a:avLst/>
            </a:prstGeom>
            <a:noFill/>
            <a:ln w="0">
              <a:solidFill>
                <a:srgbClr val="000000"/>
              </a:solidFill>
              <a:round/>
              <a:headEnd/>
              <a:tailEnd/>
            </a:ln>
          </p:spPr>
          <p:txBody>
            <a:bodyPr/>
            <a:lstStyle/>
            <a:p>
              <a:endParaRPr lang="en-GB"/>
            </a:p>
          </p:txBody>
        </p:sp>
        <p:sp>
          <p:nvSpPr>
            <p:cNvPr id="1160" name="Line 3038"/>
            <p:cNvSpPr>
              <a:spLocks noChangeShapeType="1"/>
            </p:cNvSpPr>
            <p:nvPr/>
          </p:nvSpPr>
          <p:spPr bwMode="auto">
            <a:xfrm flipH="1" flipV="1">
              <a:off x="3689" y="3162"/>
              <a:ext cx="1" cy="1"/>
            </a:xfrm>
            <a:prstGeom prst="line">
              <a:avLst/>
            </a:prstGeom>
            <a:noFill/>
            <a:ln w="0">
              <a:solidFill>
                <a:srgbClr val="000000"/>
              </a:solidFill>
              <a:round/>
              <a:headEnd/>
              <a:tailEnd/>
            </a:ln>
          </p:spPr>
          <p:txBody>
            <a:bodyPr/>
            <a:lstStyle/>
            <a:p>
              <a:endParaRPr lang="en-GB"/>
            </a:p>
          </p:txBody>
        </p:sp>
        <p:sp>
          <p:nvSpPr>
            <p:cNvPr id="1161" name="Line 3039"/>
            <p:cNvSpPr>
              <a:spLocks noChangeShapeType="1"/>
            </p:cNvSpPr>
            <p:nvPr/>
          </p:nvSpPr>
          <p:spPr bwMode="auto">
            <a:xfrm flipH="1" flipV="1">
              <a:off x="3688" y="3159"/>
              <a:ext cx="1" cy="3"/>
            </a:xfrm>
            <a:prstGeom prst="line">
              <a:avLst/>
            </a:prstGeom>
            <a:noFill/>
            <a:ln w="0">
              <a:solidFill>
                <a:srgbClr val="000000"/>
              </a:solidFill>
              <a:round/>
              <a:headEnd/>
              <a:tailEnd/>
            </a:ln>
          </p:spPr>
          <p:txBody>
            <a:bodyPr/>
            <a:lstStyle/>
            <a:p>
              <a:endParaRPr lang="en-GB"/>
            </a:p>
          </p:txBody>
        </p:sp>
        <p:sp>
          <p:nvSpPr>
            <p:cNvPr id="1162" name="Line 3040"/>
            <p:cNvSpPr>
              <a:spLocks noChangeShapeType="1"/>
            </p:cNvSpPr>
            <p:nvPr/>
          </p:nvSpPr>
          <p:spPr bwMode="auto">
            <a:xfrm flipH="1" flipV="1">
              <a:off x="3687" y="3147"/>
              <a:ext cx="1" cy="12"/>
            </a:xfrm>
            <a:prstGeom prst="line">
              <a:avLst/>
            </a:prstGeom>
            <a:noFill/>
            <a:ln w="0">
              <a:solidFill>
                <a:srgbClr val="000000"/>
              </a:solidFill>
              <a:round/>
              <a:headEnd/>
              <a:tailEnd/>
            </a:ln>
          </p:spPr>
          <p:txBody>
            <a:bodyPr/>
            <a:lstStyle/>
            <a:p>
              <a:endParaRPr lang="en-GB"/>
            </a:p>
          </p:txBody>
        </p:sp>
        <p:sp>
          <p:nvSpPr>
            <p:cNvPr id="1163" name="Line 3041"/>
            <p:cNvSpPr>
              <a:spLocks noChangeShapeType="1"/>
            </p:cNvSpPr>
            <p:nvPr/>
          </p:nvSpPr>
          <p:spPr bwMode="auto">
            <a:xfrm flipV="1">
              <a:off x="3687" y="3144"/>
              <a:ext cx="1" cy="3"/>
            </a:xfrm>
            <a:prstGeom prst="line">
              <a:avLst/>
            </a:prstGeom>
            <a:noFill/>
            <a:ln w="0">
              <a:solidFill>
                <a:srgbClr val="000000"/>
              </a:solidFill>
              <a:round/>
              <a:headEnd/>
              <a:tailEnd/>
            </a:ln>
          </p:spPr>
          <p:txBody>
            <a:bodyPr/>
            <a:lstStyle/>
            <a:p>
              <a:endParaRPr lang="en-GB"/>
            </a:p>
          </p:txBody>
        </p:sp>
        <p:sp>
          <p:nvSpPr>
            <p:cNvPr id="1164" name="Line 3042"/>
            <p:cNvSpPr>
              <a:spLocks noChangeShapeType="1"/>
            </p:cNvSpPr>
            <p:nvPr/>
          </p:nvSpPr>
          <p:spPr bwMode="auto">
            <a:xfrm flipV="1">
              <a:off x="3687" y="3142"/>
              <a:ext cx="1" cy="2"/>
            </a:xfrm>
            <a:prstGeom prst="line">
              <a:avLst/>
            </a:prstGeom>
            <a:noFill/>
            <a:ln w="0">
              <a:solidFill>
                <a:srgbClr val="000000"/>
              </a:solidFill>
              <a:round/>
              <a:headEnd/>
              <a:tailEnd/>
            </a:ln>
          </p:spPr>
          <p:txBody>
            <a:bodyPr/>
            <a:lstStyle/>
            <a:p>
              <a:endParaRPr lang="en-GB"/>
            </a:p>
          </p:txBody>
        </p:sp>
        <p:sp>
          <p:nvSpPr>
            <p:cNvPr id="1165" name="Line 3043"/>
            <p:cNvSpPr>
              <a:spLocks noChangeShapeType="1"/>
            </p:cNvSpPr>
            <p:nvPr/>
          </p:nvSpPr>
          <p:spPr bwMode="auto">
            <a:xfrm flipH="1">
              <a:off x="3659" y="3166"/>
              <a:ext cx="2" cy="8"/>
            </a:xfrm>
            <a:prstGeom prst="line">
              <a:avLst/>
            </a:prstGeom>
            <a:noFill/>
            <a:ln w="0">
              <a:solidFill>
                <a:srgbClr val="000000"/>
              </a:solidFill>
              <a:round/>
              <a:headEnd/>
              <a:tailEnd/>
            </a:ln>
          </p:spPr>
          <p:txBody>
            <a:bodyPr/>
            <a:lstStyle/>
            <a:p>
              <a:endParaRPr lang="en-GB"/>
            </a:p>
          </p:txBody>
        </p:sp>
        <p:sp>
          <p:nvSpPr>
            <p:cNvPr id="1166" name="Freeform 3044"/>
            <p:cNvSpPr>
              <a:spLocks/>
            </p:cNvSpPr>
            <p:nvPr/>
          </p:nvSpPr>
          <p:spPr bwMode="auto">
            <a:xfrm>
              <a:off x="3690" y="3163"/>
              <a:ext cx="4" cy="7"/>
            </a:xfrm>
            <a:custGeom>
              <a:avLst/>
              <a:gdLst/>
              <a:ahLst/>
              <a:cxnLst>
                <a:cxn ang="0">
                  <a:pos x="9" y="15"/>
                </a:cxn>
                <a:cxn ang="0">
                  <a:pos x="3" y="7"/>
                </a:cxn>
                <a:cxn ang="0">
                  <a:pos x="0" y="0"/>
                </a:cxn>
              </a:cxnLst>
              <a:rect l="0" t="0" r="r" b="b"/>
              <a:pathLst>
                <a:path w="9" h="15">
                  <a:moveTo>
                    <a:pt x="9" y="15"/>
                  </a:moveTo>
                  <a:lnTo>
                    <a:pt x="3" y="7"/>
                  </a:lnTo>
                  <a:lnTo>
                    <a:pt x="0" y="0"/>
                  </a:lnTo>
                </a:path>
              </a:pathLst>
            </a:custGeom>
            <a:noFill/>
            <a:ln w="0">
              <a:solidFill>
                <a:srgbClr val="000000"/>
              </a:solidFill>
              <a:prstDash val="solid"/>
              <a:round/>
              <a:headEnd/>
              <a:tailEnd/>
            </a:ln>
          </p:spPr>
          <p:txBody>
            <a:bodyPr/>
            <a:lstStyle/>
            <a:p>
              <a:endParaRPr lang="en-GB"/>
            </a:p>
          </p:txBody>
        </p:sp>
        <p:sp>
          <p:nvSpPr>
            <p:cNvPr id="1167" name="Freeform 3045"/>
            <p:cNvSpPr>
              <a:spLocks/>
            </p:cNvSpPr>
            <p:nvPr/>
          </p:nvSpPr>
          <p:spPr bwMode="auto">
            <a:xfrm>
              <a:off x="3661" y="3166"/>
              <a:ext cx="33" cy="4"/>
            </a:xfrm>
            <a:custGeom>
              <a:avLst/>
              <a:gdLst/>
              <a:ahLst/>
              <a:cxnLst>
                <a:cxn ang="0">
                  <a:pos x="0" y="0"/>
                </a:cxn>
                <a:cxn ang="0">
                  <a:pos x="21" y="4"/>
                </a:cxn>
                <a:cxn ang="0">
                  <a:pos x="30" y="5"/>
                </a:cxn>
                <a:cxn ang="0">
                  <a:pos x="39" y="6"/>
                </a:cxn>
                <a:cxn ang="0">
                  <a:pos x="48" y="6"/>
                </a:cxn>
                <a:cxn ang="0">
                  <a:pos x="66" y="7"/>
                </a:cxn>
              </a:cxnLst>
              <a:rect l="0" t="0" r="r" b="b"/>
              <a:pathLst>
                <a:path w="66" h="7">
                  <a:moveTo>
                    <a:pt x="0" y="0"/>
                  </a:moveTo>
                  <a:lnTo>
                    <a:pt x="21" y="4"/>
                  </a:lnTo>
                  <a:lnTo>
                    <a:pt x="30" y="5"/>
                  </a:lnTo>
                  <a:lnTo>
                    <a:pt x="39" y="6"/>
                  </a:lnTo>
                  <a:lnTo>
                    <a:pt x="48" y="6"/>
                  </a:lnTo>
                  <a:lnTo>
                    <a:pt x="66" y="7"/>
                  </a:lnTo>
                </a:path>
              </a:pathLst>
            </a:custGeom>
            <a:noFill/>
            <a:ln w="0">
              <a:solidFill>
                <a:srgbClr val="000000"/>
              </a:solidFill>
              <a:prstDash val="solid"/>
              <a:round/>
              <a:headEnd/>
              <a:tailEnd/>
            </a:ln>
          </p:spPr>
          <p:txBody>
            <a:bodyPr/>
            <a:lstStyle/>
            <a:p>
              <a:endParaRPr lang="en-GB"/>
            </a:p>
          </p:txBody>
        </p:sp>
        <p:sp>
          <p:nvSpPr>
            <p:cNvPr id="1168" name="Freeform 3046"/>
            <p:cNvSpPr>
              <a:spLocks/>
            </p:cNvSpPr>
            <p:nvPr/>
          </p:nvSpPr>
          <p:spPr bwMode="auto">
            <a:xfrm>
              <a:off x="3742" y="3186"/>
              <a:ext cx="12" cy="9"/>
            </a:xfrm>
            <a:custGeom>
              <a:avLst/>
              <a:gdLst/>
              <a:ahLst/>
              <a:cxnLst>
                <a:cxn ang="0">
                  <a:pos x="0" y="0"/>
                </a:cxn>
                <a:cxn ang="0">
                  <a:pos x="10" y="4"/>
                </a:cxn>
                <a:cxn ang="0">
                  <a:pos x="23" y="18"/>
                </a:cxn>
              </a:cxnLst>
              <a:rect l="0" t="0" r="r" b="b"/>
              <a:pathLst>
                <a:path w="23" h="18">
                  <a:moveTo>
                    <a:pt x="0" y="0"/>
                  </a:moveTo>
                  <a:lnTo>
                    <a:pt x="10" y="4"/>
                  </a:lnTo>
                  <a:lnTo>
                    <a:pt x="23" y="18"/>
                  </a:lnTo>
                </a:path>
              </a:pathLst>
            </a:custGeom>
            <a:noFill/>
            <a:ln w="0">
              <a:solidFill>
                <a:srgbClr val="000000"/>
              </a:solidFill>
              <a:prstDash val="solid"/>
              <a:round/>
              <a:headEnd/>
              <a:tailEnd/>
            </a:ln>
          </p:spPr>
          <p:txBody>
            <a:bodyPr/>
            <a:lstStyle/>
            <a:p>
              <a:endParaRPr lang="en-GB"/>
            </a:p>
          </p:txBody>
        </p:sp>
        <p:sp>
          <p:nvSpPr>
            <p:cNvPr id="1169" name="Line 3047"/>
            <p:cNvSpPr>
              <a:spLocks noChangeShapeType="1"/>
            </p:cNvSpPr>
            <p:nvPr/>
          </p:nvSpPr>
          <p:spPr bwMode="auto">
            <a:xfrm flipH="1">
              <a:off x="3823" y="3155"/>
              <a:ext cx="5" cy="12"/>
            </a:xfrm>
            <a:prstGeom prst="line">
              <a:avLst/>
            </a:prstGeom>
            <a:noFill/>
            <a:ln w="0">
              <a:solidFill>
                <a:srgbClr val="000000"/>
              </a:solidFill>
              <a:round/>
              <a:headEnd/>
              <a:tailEnd/>
            </a:ln>
          </p:spPr>
          <p:txBody>
            <a:bodyPr/>
            <a:lstStyle/>
            <a:p>
              <a:endParaRPr lang="en-GB"/>
            </a:p>
          </p:txBody>
        </p:sp>
        <p:sp>
          <p:nvSpPr>
            <p:cNvPr id="1170" name="Freeform 3048"/>
            <p:cNvSpPr>
              <a:spLocks/>
            </p:cNvSpPr>
            <p:nvPr/>
          </p:nvSpPr>
          <p:spPr bwMode="auto">
            <a:xfrm>
              <a:off x="3742" y="3155"/>
              <a:ext cx="86" cy="31"/>
            </a:xfrm>
            <a:custGeom>
              <a:avLst/>
              <a:gdLst/>
              <a:ahLst/>
              <a:cxnLst>
                <a:cxn ang="0">
                  <a:pos x="0" y="62"/>
                </a:cxn>
                <a:cxn ang="0">
                  <a:pos x="10" y="61"/>
                </a:cxn>
                <a:cxn ang="0">
                  <a:pos x="27" y="61"/>
                </a:cxn>
                <a:cxn ang="0">
                  <a:pos x="40" y="54"/>
                </a:cxn>
                <a:cxn ang="0">
                  <a:pos x="53" y="43"/>
                </a:cxn>
                <a:cxn ang="0">
                  <a:pos x="72" y="30"/>
                </a:cxn>
                <a:cxn ang="0">
                  <a:pos x="82" y="26"/>
                </a:cxn>
                <a:cxn ang="0">
                  <a:pos x="92" y="23"/>
                </a:cxn>
                <a:cxn ang="0">
                  <a:pos x="107" y="18"/>
                </a:cxn>
                <a:cxn ang="0">
                  <a:pos x="119" y="15"/>
                </a:cxn>
                <a:cxn ang="0">
                  <a:pos x="133" y="9"/>
                </a:cxn>
                <a:cxn ang="0">
                  <a:pos x="145" y="7"/>
                </a:cxn>
                <a:cxn ang="0">
                  <a:pos x="157" y="5"/>
                </a:cxn>
                <a:cxn ang="0">
                  <a:pos x="171" y="0"/>
                </a:cxn>
              </a:cxnLst>
              <a:rect l="0" t="0" r="r" b="b"/>
              <a:pathLst>
                <a:path w="171" h="62">
                  <a:moveTo>
                    <a:pt x="0" y="62"/>
                  </a:moveTo>
                  <a:lnTo>
                    <a:pt x="10" y="61"/>
                  </a:lnTo>
                  <a:lnTo>
                    <a:pt x="27" y="61"/>
                  </a:lnTo>
                  <a:lnTo>
                    <a:pt x="40" y="54"/>
                  </a:lnTo>
                  <a:lnTo>
                    <a:pt x="53" y="43"/>
                  </a:lnTo>
                  <a:lnTo>
                    <a:pt x="72" y="30"/>
                  </a:lnTo>
                  <a:lnTo>
                    <a:pt x="82" y="26"/>
                  </a:lnTo>
                  <a:lnTo>
                    <a:pt x="92" y="23"/>
                  </a:lnTo>
                  <a:lnTo>
                    <a:pt x="107" y="18"/>
                  </a:lnTo>
                  <a:lnTo>
                    <a:pt x="119" y="15"/>
                  </a:lnTo>
                  <a:lnTo>
                    <a:pt x="133" y="9"/>
                  </a:lnTo>
                  <a:lnTo>
                    <a:pt x="145" y="7"/>
                  </a:lnTo>
                  <a:lnTo>
                    <a:pt x="157" y="5"/>
                  </a:lnTo>
                  <a:lnTo>
                    <a:pt x="171" y="0"/>
                  </a:lnTo>
                </a:path>
              </a:pathLst>
            </a:custGeom>
            <a:noFill/>
            <a:ln w="0">
              <a:solidFill>
                <a:srgbClr val="000000"/>
              </a:solidFill>
              <a:prstDash val="solid"/>
              <a:round/>
              <a:headEnd/>
              <a:tailEnd/>
            </a:ln>
          </p:spPr>
          <p:txBody>
            <a:bodyPr/>
            <a:lstStyle/>
            <a:p>
              <a:endParaRPr lang="en-GB"/>
            </a:p>
          </p:txBody>
        </p:sp>
        <p:sp>
          <p:nvSpPr>
            <p:cNvPr id="1171" name="Line 3049"/>
            <p:cNvSpPr>
              <a:spLocks noChangeShapeType="1"/>
            </p:cNvSpPr>
            <p:nvPr/>
          </p:nvSpPr>
          <p:spPr bwMode="auto">
            <a:xfrm flipH="1">
              <a:off x="4004" y="3079"/>
              <a:ext cx="1" cy="2"/>
            </a:xfrm>
            <a:prstGeom prst="line">
              <a:avLst/>
            </a:prstGeom>
            <a:noFill/>
            <a:ln w="0">
              <a:solidFill>
                <a:srgbClr val="000000"/>
              </a:solidFill>
              <a:round/>
              <a:headEnd/>
              <a:tailEnd/>
            </a:ln>
          </p:spPr>
          <p:txBody>
            <a:bodyPr/>
            <a:lstStyle/>
            <a:p>
              <a:endParaRPr lang="en-GB"/>
            </a:p>
          </p:txBody>
        </p:sp>
        <p:sp>
          <p:nvSpPr>
            <p:cNvPr id="1172" name="Freeform 3050"/>
            <p:cNvSpPr>
              <a:spLocks/>
            </p:cNvSpPr>
            <p:nvPr/>
          </p:nvSpPr>
          <p:spPr bwMode="auto">
            <a:xfrm>
              <a:off x="3991" y="3079"/>
              <a:ext cx="14" cy="4"/>
            </a:xfrm>
            <a:custGeom>
              <a:avLst/>
              <a:gdLst/>
              <a:ahLst/>
              <a:cxnLst>
                <a:cxn ang="0">
                  <a:pos x="28" y="0"/>
                </a:cxn>
                <a:cxn ang="0">
                  <a:pos x="15" y="1"/>
                </a:cxn>
                <a:cxn ang="0">
                  <a:pos x="0" y="9"/>
                </a:cxn>
              </a:cxnLst>
              <a:rect l="0" t="0" r="r" b="b"/>
              <a:pathLst>
                <a:path w="28" h="9">
                  <a:moveTo>
                    <a:pt x="28" y="0"/>
                  </a:moveTo>
                  <a:lnTo>
                    <a:pt x="15" y="1"/>
                  </a:lnTo>
                  <a:lnTo>
                    <a:pt x="0" y="9"/>
                  </a:lnTo>
                </a:path>
              </a:pathLst>
            </a:custGeom>
            <a:noFill/>
            <a:ln w="0">
              <a:solidFill>
                <a:srgbClr val="000000"/>
              </a:solidFill>
              <a:prstDash val="solid"/>
              <a:round/>
              <a:headEnd/>
              <a:tailEnd/>
            </a:ln>
          </p:spPr>
          <p:txBody>
            <a:bodyPr/>
            <a:lstStyle/>
            <a:p>
              <a:endParaRPr lang="en-GB"/>
            </a:p>
          </p:txBody>
        </p:sp>
        <p:sp>
          <p:nvSpPr>
            <p:cNvPr id="1173" name="Freeform 3051"/>
            <p:cNvSpPr>
              <a:spLocks/>
            </p:cNvSpPr>
            <p:nvPr/>
          </p:nvSpPr>
          <p:spPr bwMode="auto">
            <a:xfrm>
              <a:off x="3985" y="3083"/>
              <a:ext cx="5" cy="3"/>
            </a:xfrm>
            <a:custGeom>
              <a:avLst/>
              <a:gdLst/>
              <a:ahLst/>
              <a:cxnLst>
                <a:cxn ang="0">
                  <a:pos x="10" y="0"/>
                </a:cxn>
                <a:cxn ang="0">
                  <a:pos x="0" y="6"/>
                </a:cxn>
                <a:cxn ang="0">
                  <a:pos x="0" y="6"/>
                </a:cxn>
              </a:cxnLst>
              <a:rect l="0" t="0" r="r" b="b"/>
              <a:pathLst>
                <a:path w="10" h="6">
                  <a:moveTo>
                    <a:pt x="10" y="0"/>
                  </a:moveTo>
                  <a:lnTo>
                    <a:pt x="0" y="6"/>
                  </a:lnTo>
                  <a:lnTo>
                    <a:pt x="0" y="6"/>
                  </a:lnTo>
                </a:path>
              </a:pathLst>
            </a:custGeom>
            <a:noFill/>
            <a:ln w="0">
              <a:solidFill>
                <a:srgbClr val="000000"/>
              </a:solidFill>
              <a:prstDash val="solid"/>
              <a:round/>
              <a:headEnd/>
              <a:tailEnd/>
            </a:ln>
          </p:spPr>
          <p:txBody>
            <a:bodyPr/>
            <a:lstStyle/>
            <a:p>
              <a:endParaRPr lang="en-GB"/>
            </a:p>
          </p:txBody>
        </p:sp>
        <p:sp>
          <p:nvSpPr>
            <p:cNvPr id="1174" name="Freeform 3052"/>
            <p:cNvSpPr>
              <a:spLocks/>
            </p:cNvSpPr>
            <p:nvPr/>
          </p:nvSpPr>
          <p:spPr bwMode="auto">
            <a:xfrm>
              <a:off x="3905" y="3082"/>
              <a:ext cx="9" cy="1"/>
            </a:xfrm>
            <a:custGeom>
              <a:avLst/>
              <a:gdLst/>
              <a:ahLst/>
              <a:cxnLst>
                <a:cxn ang="0">
                  <a:pos x="18" y="1"/>
                </a:cxn>
                <a:cxn ang="0">
                  <a:pos x="13" y="0"/>
                </a:cxn>
                <a:cxn ang="0">
                  <a:pos x="0" y="0"/>
                </a:cxn>
              </a:cxnLst>
              <a:rect l="0" t="0" r="r" b="b"/>
              <a:pathLst>
                <a:path w="18" h="1">
                  <a:moveTo>
                    <a:pt x="18" y="1"/>
                  </a:moveTo>
                  <a:lnTo>
                    <a:pt x="13" y="0"/>
                  </a:lnTo>
                  <a:lnTo>
                    <a:pt x="0" y="0"/>
                  </a:lnTo>
                </a:path>
              </a:pathLst>
            </a:custGeom>
            <a:noFill/>
            <a:ln w="0">
              <a:solidFill>
                <a:srgbClr val="000000"/>
              </a:solidFill>
              <a:prstDash val="solid"/>
              <a:round/>
              <a:headEnd/>
              <a:tailEnd/>
            </a:ln>
          </p:spPr>
          <p:txBody>
            <a:bodyPr/>
            <a:lstStyle/>
            <a:p>
              <a:endParaRPr lang="en-GB"/>
            </a:p>
          </p:txBody>
        </p:sp>
        <p:sp>
          <p:nvSpPr>
            <p:cNvPr id="1175" name="Line 3053"/>
            <p:cNvSpPr>
              <a:spLocks noChangeShapeType="1"/>
            </p:cNvSpPr>
            <p:nvPr/>
          </p:nvSpPr>
          <p:spPr bwMode="auto">
            <a:xfrm flipH="1">
              <a:off x="3877" y="3083"/>
              <a:ext cx="1" cy="2"/>
            </a:xfrm>
            <a:prstGeom prst="line">
              <a:avLst/>
            </a:prstGeom>
            <a:noFill/>
            <a:ln w="0">
              <a:solidFill>
                <a:srgbClr val="000000"/>
              </a:solidFill>
              <a:round/>
              <a:headEnd/>
              <a:tailEnd/>
            </a:ln>
          </p:spPr>
          <p:txBody>
            <a:bodyPr/>
            <a:lstStyle/>
            <a:p>
              <a:endParaRPr lang="en-GB"/>
            </a:p>
          </p:txBody>
        </p:sp>
        <p:sp>
          <p:nvSpPr>
            <p:cNvPr id="1176" name="Line 3054"/>
            <p:cNvSpPr>
              <a:spLocks noChangeShapeType="1"/>
            </p:cNvSpPr>
            <p:nvPr/>
          </p:nvSpPr>
          <p:spPr bwMode="auto">
            <a:xfrm flipH="1">
              <a:off x="3886" y="3083"/>
              <a:ext cx="6" cy="4"/>
            </a:xfrm>
            <a:prstGeom prst="line">
              <a:avLst/>
            </a:prstGeom>
            <a:noFill/>
            <a:ln w="0">
              <a:solidFill>
                <a:srgbClr val="000000"/>
              </a:solidFill>
              <a:round/>
              <a:headEnd/>
              <a:tailEnd/>
            </a:ln>
          </p:spPr>
          <p:txBody>
            <a:bodyPr/>
            <a:lstStyle/>
            <a:p>
              <a:endParaRPr lang="en-GB"/>
            </a:p>
          </p:txBody>
        </p:sp>
        <p:sp>
          <p:nvSpPr>
            <p:cNvPr id="1177" name="Line 3055"/>
            <p:cNvSpPr>
              <a:spLocks noChangeShapeType="1"/>
            </p:cNvSpPr>
            <p:nvPr/>
          </p:nvSpPr>
          <p:spPr bwMode="auto">
            <a:xfrm flipV="1">
              <a:off x="3878" y="3083"/>
              <a:ext cx="14" cy="1"/>
            </a:xfrm>
            <a:prstGeom prst="line">
              <a:avLst/>
            </a:prstGeom>
            <a:noFill/>
            <a:ln w="0">
              <a:solidFill>
                <a:srgbClr val="000000"/>
              </a:solidFill>
              <a:round/>
              <a:headEnd/>
              <a:tailEnd/>
            </a:ln>
          </p:spPr>
          <p:txBody>
            <a:bodyPr/>
            <a:lstStyle/>
            <a:p>
              <a:endParaRPr lang="en-GB"/>
            </a:p>
          </p:txBody>
        </p:sp>
        <p:sp>
          <p:nvSpPr>
            <p:cNvPr id="1178" name="Line 3056"/>
            <p:cNvSpPr>
              <a:spLocks noChangeShapeType="1"/>
            </p:cNvSpPr>
            <p:nvPr/>
          </p:nvSpPr>
          <p:spPr bwMode="auto">
            <a:xfrm flipH="1">
              <a:off x="3875" y="3086"/>
              <a:ext cx="1" cy="2"/>
            </a:xfrm>
            <a:prstGeom prst="line">
              <a:avLst/>
            </a:prstGeom>
            <a:noFill/>
            <a:ln w="0">
              <a:solidFill>
                <a:srgbClr val="000000"/>
              </a:solidFill>
              <a:round/>
              <a:headEnd/>
              <a:tailEnd/>
            </a:ln>
          </p:spPr>
          <p:txBody>
            <a:bodyPr/>
            <a:lstStyle/>
            <a:p>
              <a:endParaRPr lang="en-GB"/>
            </a:p>
          </p:txBody>
        </p:sp>
        <p:sp>
          <p:nvSpPr>
            <p:cNvPr id="1179" name="Line 3057"/>
            <p:cNvSpPr>
              <a:spLocks noChangeShapeType="1"/>
            </p:cNvSpPr>
            <p:nvPr/>
          </p:nvSpPr>
          <p:spPr bwMode="auto">
            <a:xfrm flipV="1">
              <a:off x="3864" y="3090"/>
              <a:ext cx="1" cy="1"/>
            </a:xfrm>
            <a:prstGeom prst="line">
              <a:avLst/>
            </a:prstGeom>
            <a:noFill/>
            <a:ln w="0">
              <a:solidFill>
                <a:srgbClr val="000000"/>
              </a:solidFill>
              <a:round/>
              <a:headEnd/>
              <a:tailEnd/>
            </a:ln>
          </p:spPr>
          <p:txBody>
            <a:bodyPr/>
            <a:lstStyle/>
            <a:p>
              <a:endParaRPr lang="en-GB"/>
            </a:p>
          </p:txBody>
        </p:sp>
        <p:sp>
          <p:nvSpPr>
            <p:cNvPr id="1180" name="Line 3058"/>
            <p:cNvSpPr>
              <a:spLocks noChangeShapeType="1"/>
            </p:cNvSpPr>
            <p:nvPr/>
          </p:nvSpPr>
          <p:spPr bwMode="auto">
            <a:xfrm flipH="1">
              <a:off x="3859" y="3095"/>
              <a:ext cx="3" cy="4"/>
            </a:xfrm>
            <a:prstGeom prst="line">
              <a:avLst/>
            </a:prstGeom>
            <a:noFill/>
            <a:ln w="0">
              <a:solidFill>
                <a:srgbClr val="000000"/>
              </a:solidFill>
              <a:round/>
              <a:headEnd/>
              <a:tailEnd/>
            </a:ln>
          </p:spPr>
          <p:txBody>
            <a:bodyPr/>
            <a:lstStyle/>
            <a:p>
              <a:endParaRPr lang="en-GB"/>
            </a:p>
          </p:txBody>
        </p:sp>
        <p:sp>
          <p:nvSpPr>
            <p:cNvPr id="1181" name="Line 3059"/>
            <p:cNvSpPr>
              <a:spLocks noChangeShapeType="1"/>
            </p:cNvSpPr>
            <p:nvPr/>
          </p:nvSpPr>
          <p:spPr bwMode="auto">
            <a:xfrm flipH="1">
              <a:off x="3867" y="3094"/>
              <a:ext cx="2" cy="2"/>
            </a:xfrm>
            <a:prstGeom prst="line">
              <a:avLst/>
            </a:prstGeom>
            <a:noFill/>
            <a:ln w="0">
              <a:solidFill>
                <a:srgbClr val="000000"/>
              </a:solidFill>
              <a:round/>
              <a:headEnd/>
              <a:tailEnd/>
            </a:ln>
          </p:spPr>
          <p:txBody>
            <a:bodyPr/>
            <a:lstStyle/>
            <a:p>
              <a:endParaRPr lang="en-GB"/>
            </a:p>
          </p:txBody>
        </p:sp>
        <p:sp>
          <p:nvSpPr>
            <p:cNvPr id="1182" name="Line 3060"/>
            <p:cNvSpPr>
              <a:spLocks noChangeShapeType="1"/>
            </p:cNvSpPr>
            <p:nvPr/>
          </p:nvSpPr>
          <p:spPr bwMode="auto">
            <a:xfrm flipV="1">
              <a:off x="3862" y="3094"/>
              <a:ext cx="7" cy="1"/>
            </a:xfrm>
            <a:prstGeom prst="line">
              <a:avLst/>
            </a:prstGeom>
            <a:noFill/>
            <a:ln w="0">
              <a:solidFill>
                <a:srgbClr val="000000"/>
              </a:solidFill>
              <a:round/>
              <a:headEnd/>
              <a:tailEnd/>
            </a:ln>
          </p:spPr>
          <p:txBody>
            <a:bodyPr/>
            <a:lstStyle/>
            <a:p>
              <a:endParaRPr lang="en-GB"/>
            </a:p>
          </p:txBody>
        </p:sp>
        <p:sp>
          <p:nvSpPr>
            <p:cNvPr id="1183" name="Freeform 3061"/>
            <p:cNvSpPr>
              <a:spLocks/>
            </p:cNvSpPr>
            <p:nvPr/>
          </p:nvSpPr>
          <p:spPr bwMode="auto">
            <a:xfrm>
              <a:off x="3506" y="3110"/>
              <a:ext cx="24" cy="1"/>
            </a:xfrm>
            <a:custGeom>
              <a:avLst/>
              <a:gdLst/>
              <a:ahLst/>
              <a:cxnLst>
                <a:cxn ang="0">
                  <a:pos x="48" y="0"/>
                </a:cxn>
                <a:cxn ang="0">
                  <a:pos x="32" y="0"/>
                </a:cxn>
                <a:cxn ang="0">
                  <a:pos x="23" y="2"/>
                </a:cxn>
                <a:cxn ang="0">
                  <a:pos x="14" y="2"/>
                </a:cxn>
                <a:cxn ang="0">
                  <a:pos x="4" y="2"/>
                </a:cxn>
                <a:cxn ang="0">
                  <a:pos x="0" y="2"/>
                </a:cxn>
              </a:cxnLst>
              <a:rect l="0" t="0" r="r" b="b"/>
              <a:pathLst>
                <a:path w="48" h="2">
                  <a:moveTo>
                    <a:pt x="48" y="0"/>
                  </a:moveTo>
                  <a:lnTo>
                    <a:pt x="32" y="0"/>
                  </a:lnTo>
                  <a:lnTo>
                    <a:pt x="23" y="2"/>
                  </a:lnTo>
                  <a:lnTo>
                    <a:pt x="14" y="2"/>
                  </a:lnTo>
                  <a:lnTo>
                    <a:pt x="4" y="2"/>
                  </a:lnTo>
                  <a:lnTo>
                    <a:pt x="0" y="2"/>
                  </a:lnTo>
                </a:path>
              </a:pathLst>
            </a:custGeom>
            <a:noFill/>
            <a:ln w="0">
              <a:solidFill>
                <a:srgbClr val="000000"/>
              </a:solidFill>
              <a:prstDash val="solid"/>
              <a:round/>
              <a:headEnd/>
              <a:tailEnd/>
            </a:ln>
          </p:spPr>
          <p:txBody>
            <a:bodyPr/>
            <a:lstStyle/>
            <a:p>
              <a:endParaRPr lang="en-GB"/>
            </a:p>
          </p:txBody>
        </p:sp>
        <p:sp>
          <p:nvSpPr>
            <p:cNvPr id="1184" name="Line 3062"/>
            <p:cNvSpPr>
              <a:spLocks noChangeShapeType="1"/>
            </p:cNvSpPr>
            <p:nvPr/>
          </p:nvSpPr>
          <p:spPr bwMode="auto">
            <a:xfrm flipH="1">
              <a:off x="3841" y="3113"/>
              <a:ext cx="4" cy="8"/>
            </a:xfrm>
            <a:prstGeom prst="line">
              <a:avLst/>
            </a:prstGeom>
            <a:noFill/>
            <a:ln w="0">
              <a:solidFill>
                <a:srgbClr val="000000"/>
              </a:solidFill>
              <a:round/>
              <a:headEnd/>
              <a:tailEnd/>
            </a:ln>
          </p:spPr>
          <p:txBody>
            <a:bodyPr/>
            <a:lstStyle/>
            <a:p>
              <a:endParaRPr lang="en-GB"/>
            </a:p>
          </p:txBody>
        </p:sp>
        <p:sp>
          <p:nvSpPr>
            <p:cNvPr id="1185" name="Line 3063"/>
            <p:cNvSpPr>
              <a:spLocks noChangeShapeType="1"/>
            </p:cNvSpPr>
            <p:nvPr/>
          </p:nvSpPr>
          <p:spPr bwMode="auto">
            <a:xfrm>
              <a:off x="3530" y="3110"/>
              <a:ext cx="10" cy="1"/>
            </a:xfrm>
            <a:prstGeom prst="line">
              <a:avLst/>
            </a:prstGeom>
            <a:noFill/>
            <a:ln w="0">
              <a:solidFill>
                <a:srgbClr val="000000"/>
              </a:solidFill>
              <a:round/>
              <a:headEnd/>
              <a:tailEnd/>
            </a:ln>
          </p:spPr>
          <p:txBody>
            <a:bodyPr/>
            <a:lstStyle/>
            <a:p>
              <a:endParaRPr lang="en-GB"/>
            </a:p>
          </p:txBody>
        </p:sp>
        <p:sp>
          <p:nvSpPr>
            <p:cNvPr id="1186" name="Line 3064"/>
            <p:cNvSpPr>
              <a:spLocks noChangeShapeType="1"/>
            </p:cNvSpPr>
            <p:nvPr/>
          </p:nvSpPr>
          <p:spPr bwMode="auto">
            <a:xfrm flipH="1">
              <a:off x="3834" y="3125"/>
              <a:ext cx="6" cy="15"/>
            </a:xfrm>
            <a:prstGeom prst="line">
              <a:avLst/>
            </a:prstGeom>
            <a:noFill/>
            <a:ln w="0">
              <a:solidFill>
                <a:srgbClr val="000000"/>
              </a:solidFill>
              <a:round/>
              <a:headEnd/>
              <a:tailEnd/>
            </a:ln>
          </p:spPr>
          <p:txBody>
            <a:bodyPr/>
            <a:lstStyle/>
            <a:p>
              <a:endParaRPr lang="en-GB"/>
            </a:p>
          </p:txBody>
        </p:sp>
        <p:sp>
          <p:nvSpPr>
            <p:cNvPr id="1187" name="Line 3065"/>
            <p:cNvSpPr>
              <a:spLocks noChangeShapeType="1"/>
            </p:cNvSpPr>
            <p:nvPr/>
          </p:nvSpPr>
          <p:spPr bwMode="auto">
            <a:xfrm>
              <a:off x="3717" y="3152"/>
              <a:ext cx="1" cy="8"/>
            </a:xfrm>
            <a:prstGeom prst="line">
              <a:avLst/>
            </a:prstGeom>
            <a:noFill/>
            <a:ln w="0">
              <a:solidFill>
                <a:srgbClr val="000000"/>
              </a:solidFill>
              <a:round/>
              <a:headEnd/>
              <a:tailEnd/>
            </a:ln>
          </p:spPr>
          <p:txBody>
            <a:bodyPr/>
            <a:lstStyle/>
            <a:p>
              <a:endParaRPr lang="en-GB"/>
            </a:p>
          </p:txBody>
        </p:sp>
        <p:sp>
          <p:nvSpPr>
            <p:cNvPr id="1188" name="Freeform 3066"/>
            <p:cNvSpPr>
              <a:spLocks/>
            </p:cNvSpPr>
            <p:nvPr/>
          </p:nvSpPr>
          <p:spPr bwMode="auto">
            <a:xfrm>
              <a:off x="3717" y="3125"/>
              <a:ext cx="123" cy="27"/>
            </a:xfrm>
            <a:custGeom>
              <a:avLst/>
              <a:gdLst/>
              <a:ahLst/>
              <a:cxnLst>
                <a:cxn ang="0">
                  <a:pos x="246" y="0"/>
                </a:cxn>
                <a:cxn ang="0">
                  <a:pos x="236" y="3"/>
                </a:cxn>
                <a:cxn ang="0">
                  <a:pos x="224" y="7"/>
                </a:cxn>
                <a:cxn ang="0">
                  <a:pos x="213" y="11"/>
                </a:cxn>
                <a:cxn ang="0">
                  <a:pos x="199" y="16"/>
                </a:cxn>
                <a:cxn ang="0">
                  <a:pos x="187" y="18"/>
                </a:cxn>
                <a:cxn ang="0">
                  <a:pos x="144" y="23"/>
                </a:cxn>
                <a:cxn ang="0">
                  <a:pos x="134" y="24"/>
                </a:cxn>
                <a:cxn ang="0">
                  <a:pos x="112" y="28"/>
                </a:cxn>
                <a:cxn ang="0">
                  <a:pos x="100" y="36"/>
                </a:cxn>
                <a:cxn ang="0">
                  <a:pos x="91" y="41"/>
                </a:cxn>
                <a:cxn ang="0">
                  <a:pos x="82" y="46"/>
                </a:cxn>
                <a:cxn ang="0">
                  <a:pos x="71" y="51"/>
                </a:cxn>
                <a:cxn ang="0">
                  <a:pos x="61" y="52"/>
                </a:cxn>
                <a:cxn ang="0">
                  <a:pos x="44" y="53"/>
                </a:cxn>
                <a:cxn ang="0">
                  <a:pos x="32" y="54"/>
                </a:cxn>
                <a:cxn ang="0">
                  <a:pos x="0" y="53"/>
                </a:cxn>
              </a:cxnLst>
              <a:rect l="0" t="0" r="r" b="b"/>
              <a:pathLst>
                <a:path w="246" h="54">
                  <a:moveTo>
                    <a:pt x="246" y="0"/>
                  </a:moveTo>
                  <a:lnTo>
                    <a:pt x="236" y="3"/>
                  </a:lnTo>
                  <a:lnTo>
                    <a:pt x="224" y="7"/>
                  </a:lnTo>
                  <a:lnTo>
                    <a:pt x="213" y="11"/>
                  </a:lnTo>
                  <a:lnTo>
                    <a:pt x="199" y="16"/>
                  </a:lnTo>
                  <a:lnTo>
                    <a:pt x="187" y="18"/>
                  </a:lnTo>
                  <a:lnTo>
                    <a:pt x="144" y="23"/>
                  </a:lnTo>
                  <a:lnTo>
                    <a:pt x="134" y="24"/>
                  </a:lnTo>
                  <a:lnTo>
                    <a:pt x="112" y="28"/>
                  </a:lnTo>
                  <a:lnTo>
                    <a:pt x="100" y="36"/>
                  </a:lnTo>
                  <a:lnTo>
                    <a:pt x="91" y="41"/>
                  </a:lnTo>
                  <a:lnTo>
                    <a:pt x="82" y="46"/>
                  </a:lnTo>
                  <a:lnTo>
                    <a:pt x="71" y="51"/>
                  </a:lnTo>
                  <a:lnTo>
                    <a:pt x="61" y="52"/>
                  </a:lnTo>
                  <a:lnTo>
                    <a:pt x="44" y="53"/>
                  </a:lnTo>
                  <a:lnTo>
                    <a:pt x="32" y="54"/>
                  </a:lnTo>
                  <a:lnTo>
                    <a:pt x="0" y="53"/>
                  </a:lnTo>
                </a:path>
              </a:pathLst>
            </a:custGeom>
            <a:noFill/>
            <a:ln w="0">
              <a:solidFill>
                <a:srgbClr val="000000"/>
              </a:solidFill>
              <a:prstDash val="solid"/>
              <a:round/>
              <a:headEnd/>
              <a:tailEnd/>
            </a:ln>
          </p:spPr>
          <p:txBody>
            <a:bodyPr/>
            <a:lstStyle/>
            <a:p>
              <a:endParaRPr lang="en-GB"/>
            </a:p>
          </p:txBody>
        </p:sp>
        <p:sp>
          <p:nvSpPr>
            <p:cNvPr id="1189" name="Line 3067"/>
            <p:cNvSpPr>
              <a:spLocks noChangeShapeType="1"/>
            </p:cNvSpPr>
            <p:nvPr/>
          </p:nvSpPr>
          <p:spPr bwMode="auto">
            <a:xfrm flipV="1">
              <a:off x="3895" y="3090"/>
              <a:ext cx="2" cy="2"/>
            </a:xfrm>
            <a:prstGeom prst="line">
              <a:avLst/>
            </a:prstGeom>
            <a:noFill/>
            <a:ln w="0">
              <a:solidFill>
                <a:srgbClr val="000000"/>
              </a:solidFill>
              <a:round/>
              <a:headEnd/>
              <a:tailEnd/>
            </a:ln>
          </p:spPr>
          <p:txBody>
            <a:bodyPr/>
            <a:lstStyle/>
            <a:p>
              <a:endParaRPr lang="en-GB"/>
            </a:p>
          </p:txBody>
        </p:sp>
        <p:sp>
          <p:nvSpPr>
            <p:cNvPr id="1190" name="Freeform 3068"/>
            <p:cNvSpPr>
              <a:spLocks/>
            </p:cNvSpPr>
            <p:nvPr/>
          </p:nvSpPr>
          <p:spPr bwMode="auto">
            <a:xfrm>
              <a:off x="3931" y="3119"/>
              <a:ext cx="43" cy="32"/>
            </a:xfrm>
            <a:custGeom>
              <a:avLst/>
              <a:gdLst/>
              <a:ahLst/>
              <a:cxnLst>
                <a:cxn ang="0">
                  <a:pos x="85" y="0"/>
                </a:cxn>
                <a:cxn ang="0">
                  <a:pos x="76" y="12"/>
                </a:cxn>
                <a:cxn ang="0">
                  <a:pos x="69" y="19"/>
                </a:cxn>
                <a:cxn ang="0">
                  <a:pos x="60" y="24"/>
                </a:cxn>
                <a:cxn ang="0">
                  <a:pos x="51" y="31"/>
                </a:cxn>
                <a:cxn ang="0">
                  <a:pos x="40" y="37"/>
                </a:cxn>
                <a:cxn ang="0">
                  <a:pos x="34" y="41"/>
                </a:cxn>
                <a:cxn ang="0">
                  <a:pos x="27" y="47"/>
                </a:cxn>
                <a:cxn ang="0">
                  <a:pos x="20" y="52"/>
                </a:cxn>
                <a:cxn ang="0">
                  <a:pos x="12" y="57"/>
                </a:cxn>
                <a:cxn ang="0">
                  <a:pos x="0" y="64"/>
                </a:cxn>
              </a:cxnLst>
              <a:rect l="0" t="0" r="r" b="b"/>
              <a:pathLst>
                <a:path w="85" h="64">
                  <a:moveTo>
                    <a:pt x="85" y="0"/>
                  </a:moveTo>
                  <a:lnTo>
                    <a:pt x="76" y="12"/>
                  </a:lnTo>
                  <a:lnTo>
                    <a:pt x="69" y="19"/>
                  </a:lnTo>
                  <a:lnTo>
                    <a:pt x="60" y="24"/>
                  </a:lnTo>
                  <a:lnTo>
                    <a:pt x="51" y="31"/>
                  </a:lnTo>
                  <a:lnTo>
                    <a:pt x="40" y="37"/>
                  </a:lnTo>
                  <a:lnTo>
                    <a:pt x="34" y="41"/>
                  </a:lnTo>
                  <a:lnTo>
                    <a:pt x="27" y="47"/>
                  </a:lnTo>
                  <a:lnTo>
                    <a:pt x="20" y="52"/>
                  </a:lnTo>
                  <a:lnTo>
                    <a:pt x="12" y="57"/>
                  </a:lnTo>
                  <a:lnTo>
                    <a:pt x="0" y="64"/>
                  </a:lnTo>
                </a:path>
              </a:pathLst>
            </a:custGeom>
            <a:noFill/>
            <a:ln w="0">
              <a:solidFill>
                <a:srgbClr val="000000"/>
              </a:solidFill>
              <a:prstDash val="solid"/>
              <a:round/>
              <a:headEnd/>
              <a:tailEnd/>
            </a:ln>
          </p:spPr>
          <p:txBody>
            <a:bodyPr/>
            <a:lstStyle/>
            <a:p>
              <a:endParaRPr lang="en-GB"/>
            </a:p>
          </p:txBody>
        </p:sp>
        <p:sp>
          <p:nvSpPr>
            <p:cNvPr id="1191" name="Freeform 3069"/>
            <p:cNvSpPr>
              <a:spLocks/>
            </p:cNvSpPr>
            <p:nvPr/>
          </p:nvSpPr>
          <p:spPr bwMode="auto">
            <a:xfrm>
              <a:off x="3895" y="3092"/>
              <a:ext cx="9" cy="4"/>
            </a:xfrm>
            <a:custGeom>
              <a:avLst/>
              <a:gdLst/>
              <a:ahLst/>
              <a:cxnLst>
                <a:cxn ang="0">
                  <a:pos x="0" y="0"/>
                </a:cxn>
                <a:cxn ang="0">
                  <a:pos x="8" y="4"/>
                </a:cxn>
                <a:cxn ang="0">
                  <a:pos x="15" y="7"/>
                </a:cxn>
                <a:cxn ang="0">
                  <a:pos x="19" y="10"/>
                </a:cxn>
              </a:cxnLst>
              <a:rect l="0" t="0" r="r" b="b"/>
              <a:pathLst>
                <a:path w="19" h="10">
                  <a:moveTo>
                    <a:pt x="0" y="0"/>
                  </a:moveTo>
                  <a:lnTo>
                    <a:pt x="8" y="4"/>
                  </a:lnTo>
                  <a:lnTo>
                    <a:pt x="15" y="7"/>
                  </a:lnTo>
                  <a:lnTo>
                    <a:pt x="19" y="10"/>
                  </a:lnTo>
                </a:path>
              </a:pathLst>
            </a:custGeom>
            <a:noFill/>
            <a:ln w="0">
              <a:solidFill>
                <a:srgbClr val="000000"/>
              </a:solidFill>
              <a:prstDash val="solid"/>
              <a:round/>
              <a:headEnd/>
              <a:tailEnd/>
            </a:ln>
          </p:spPr>
          <p:txBody>
            <a:bodyPr/>
            <a:lstStyle/>
            <a:p>
              <a:endParaRPr lang="en-GB"/>
            </a:p>
          </p:txBody>
        </p:sp>
        <p:sp>
          <p:nvSpPr>
            <p:cNvPr id="1192" name="Line 3070"/>
            <p:cNvSpPr>
              <a:spLocks noChangeShapeType="1"/>
            </p:cNvSpPr>
            <p:nvPr/>
          </p:nvSpPr>
          <p:spPr bwMode="auto">
            <a:xfrm flipH="1">
              <a:off x="3866" y="3096"/>
              <a:ext cx="1" cy="3"/>
            </a:xfrm>
            <a:prstGeom prst="line">
              <a:avLst/>
            </a:prstGeom>
            <a:noFill/>
            <a:ln w="0">
              <a:solidFill>
                <a:srgbClr val="000000"/>
              </a:solidFill>
              <a:round/>
              <a:headEnd/>
              <a:tailEnd/>
            </a:ln>
          </p:spPr>
          <p:txBody>
            <a:bodyPr/>
            <a:lstStyle/>
            <a:p>
              <a:endParaRPr lang="en-GB"/>
            </a:p>
          </p:txBody>
        </p:sp>
        <p:sp>
          <p:nvSpPr>
            <p:cNvPr id="1193" name="Line 3071"/>
            <p:cNvSpPr>
              <a:spLocks noChangeShapeType="1"/>
            </p:cNvSpPr>
            <p:nvPr/>
          </p:nvSpPr>
          <p:spPr bwMode="auto">
            <a:xfrm>
              <a:off x="3867" y="3096"/>
              <a:ext cx="1" cy="1"/>
            </a:xfrm>
            <a:prstGeom prst="line">
              <a:avLst/>
            </a:prstGeom>
            <a:noFill/>
            <a:ln w="0">
              <a:solidFill>
                <a:srgbClr val="000000"/>
              </a:solidFill>
              <a:round/>
              <a:headEnd/>
              <a:tailEnd/>
            </a:ln>
          </p:spPr>
          <p:txBody>
            <a:bodyPr/>
            <a:lstStyle/>
            <a:p>
              <a:endParaRPr lang="en-GB"/>
            </a:p>
          </p:txBody>
        </p:sp>
        <p:sp>
          <p:nvSpPr>
            <p:cNvPr id="1194" name="Freeform 3072"/>
            <p:cNvSpPr>
              <a:spLocks/>
            </p:cNvSpPr>
            <p:nvPr/>
          </p:nvSpPr>
          <p:spPr bwMode="auto">
            <a:xfrm>
              <a:off x="3867" y="3096"/>
              <a:ext cx="10" cy="1"/>
            </a:xfrm>
            <a:custGeom>
              <a:avLst/>
              <a:gdLst/>
              <a:ahLst/>
              <a:cxnLst>
                <a:cxn ang="0">
                  <a:pos x="0" y="0"/>
                </a:cxn>
                <a:cxn ang="0">
                  <a:pos x="5" y="0"/>
                </a:cxn>
                <a:cxn ang="0">
                  <a:pos x="18" y="1"/>
                </a:cxn>
              </a:cxnLst>
              <a:rect l="0" t="0" r="r" b="b"/>
              <a:pathLst>
                <a:path w="18" h="1">
                  <a:moveTo>
                    <a:pt x="0" y="0"/>
                  </a:moveTo>
                  <a:lnTo>
                    <a:pt x="5" y="0"/>
                  </a:lnTo>
                  <a:lnTo>
                    <a:pt x="18" y="1"/>
                  </a:lnTo>
                </a:path>
              </a:pathLst>
            </a:custGeom>
            <a:noFill/>
            <a:ln w="0">
              <a:solidFill>
                <a:srgbClr val="000000"/>
              </a:solidFill>
              <a:prstDash val="solid"/>
              <a:round/>
              <a:headEnd/>
              <a:tailEnd/>
            </a:ln>
          </p:spPr>
          <p:txBody>
            <a:bodyPr/>
            <a:lstStyle/>
            <a:p>
              <a:endParaRPr lang="en-GB"/>
            </a:p>
          </p:txBody>
        </p:sp>
        <p:sp>
          <p:nvSpPr>
            <p:cNvPr id="1195" name="Line 3073"/>
            <p:cNvSpPr>
              <a:spLocks noChangeShapeType="1"/>
            </p:cNvSpPr>
            <p:nvPr/>
          </p:nvSpPr>
          <p:spPr bwMode="auto">
            <a:xfrm flipV="1">
              <a:off x="3985" y="3096"/>
              <a:ext cx="2" cy="7"/>
            </a:xfrm>
            <a:prstGeom prst="line">
              <a:avLst/>
            </a:prstGeom>
            <a:noFill/>
            <a:ln w="0">
              <a:solidFill>
                <a:srgbClr val="000000"/>
              </a:solidFill>
              <a:round/>
              <a:headEnd/>
              <a:tailEnd/>
            </a:ln>
          </p:spPr>
          <p:txBody>
            <a:bodyPr/>
            <a:lstStyle/>
            <a:p>
              <a:endParaRPr lang="en-GB"/>
            </a:p>
          </p:txBody>
        </p:sp>
        <p:sp>
          <p:nvSpPr>
            <p:cNvPr id="1196" name="Freeform 3074"/>
            <p:cNvSpPr>
              <a:spLocks/>
            </p:cNvSpPr>
            <p:nvPr/>
          </p:nvSpPr>
          <p:spPr bwMode="auto">
            <a:xfrm>
              <a:off x="3897" y="3088"/>
              <a:ext cx="1" cy="2"/>
            </a:xfrm>
            <a:custGeom>
              <a:avLst/>
              <a:gdLst/>
              <a:ahLst/>
              <a:cxnLst>
                <a:cxn ang="0">
                  <a:pos x="0" y="3"/>
                </a:cxn>
                <a:cxn ang="0">
                  <a:pos x="2" y="2"/>
                </a:cxn>
                <a:cxn ang="0">
                  <a:pos x="4" y="0"/>
                </a:cxn>
              </a:cxnLst>
              <a:rect l="0" t="0" r="r" b="b"/>
              <a:pathLst>
                <a:path w="4" h="3">
                  <a:moveTo>
                    <a:pt x="0" y="3"/>
                  </a:moveTo>
                  <a:lnTo>
                    <a:pt x="2" y="2"/>
                  </a:lnTo>
                  <a:lnTo>
                    <a:pt x="4" y="0"/>
                  </a:lnTo>
                </a:path>
              </a:pathLst>
            </a:custGeom>
            <a:noFill/>
            <a:ln w="0">
              <a:solidFill>
                <a:srgbClr val="000000"/>
              </a:solidFill>
              <a:prstDash val="solid"/>
              <a:round/>
              <a:headEnd/>
              <a:tailEnd/>
            </a:ln>
          </p:spPr>
          <p:txBody>
            <a:bodyPr/>
            <a:lstStyle/>
            <a:p>
              <a:endParaRPr lang="en-GB"/>
            </a:p>
          </p:txBody>
        </p:sp>
        <p:sp>
          <p:nvSpPr>
            <p:cNvPr id="1197" name="Freeform 3075"/>
            <p:cNvSpPr>
              <a:spLocks/>
            </p:cNvSpPr>
            <p:nvPr/>
          </p:nvSpPr>
          <p:spPr bwMode="auto">
            <a:xfrm>
              <a:off x="3927" y="3099"/>
              <a:ext cx="58" cy="10"/>
            </a:xfrm>
            <a:custGeom>
              <a:avLst/>
              <a:gdLst/>
              <a:ahLst/>
              <a:cxnLst>
                <a:cxn ang="0">
                  <a:pos x="115" y="9"/>
                </a:cxn>
                <a:cxn ang="0">
                  <a:pos x="107" y="7"/>
                </a:cxn>
                <a:cxn ang="0">
                  <a:pos x="94" y="2"/>
                </a:cxn>
                <a:cxn ang="0">
                  <a:pos x="84" y="1"/>
                </a:cxn>
                <a:cxn ang="0">
                  <a:pos x="77" y="6"/>
                </a:cxn>
                <a:cxn ang="0">
                  <a:pos x="67" y="14"/>
                </a:cxn>
                <a:cxn ang="0">
                  <a:pos x="61" y="21"/>
                </a:cxn>
                <a:cxn ang="0">
                  <a:pos x="47" y="19"/>
                </a:cxn>
                <a:cxn ang="0">
                  <a:pos x="36" y="19"/>
                </a:cxn>
                <a:cxn ang="0">
                  <a:pos x="28" y="16"/>
                </a:cxn>
                <a:cxn ang="0">
                  <a:pos x="12" y="8"/>
                </a:cxn>
                <a:cxn ang="0">
                  <a:pos x="3" y="2"/>
                </a:cxn>
                <a:cxn ang="0">
                  <a:pos x="0" y="0"/>
                </a:cxn>
              </a:cxnLst>
              <a:rect l="0" t="0" r="r" b="b"/>
              <a:pathLst>
                <a:path w="115" h="21">
                  <a:moveTo>
                    <a:pt x="115" y="9"/>
                  </a:moveTo>
                  <a:lnTo>
                    <a:pt x="107" y="7"/>
                  </a:lnTo>
                  <a:lnTo>
                    <a:pt x="94" y="2"/>
                  </a:lnTo>
                  <a:lnTo>
                    <a:pt x="84" y="1"/>
                  </a:lnTo>
                  <a:lnTo>
                    <a:pt x="77" y="6"/>
                  </a:lnTo>
                  <a:lnTo>
                    <a:pt x="67" y="14"/>
                  </a:lnTo>
                  <a:lnTo>
                    <a:pt x="61" y="21"/>
                  </a:lnTo>
                  <a:lnTo>
                    <a:pt x="47" y="19"/>
                  </a:lnTo>
                  <a:lnTo>
                    <a:pt x="36" y="19"/>
                  </a:lnTo>
                  <a:lnTo>
                    <a:pt x="28" y="16"/>
                  </a:lnTo>
                  <a:lnTo>
                    <a:pt x="12" y="8"/>
                  </a:lnTo>
                  <a:lnTo>
                    <a:pt x="3" y="2"/>
                  </a:lnTo>
                  <a:lnTo>
                    <a:pt x="0" y="0"/>
                  </a:lnTo>
                </a:path>
              </a:pathLst>
            </a:custGeom>
            <a:noFill/>
            <a:ln w="0">
              <a:solidFill>
                <a:srgbClr val="000000"/>
              </a:solidFill>
              <a:prstDash val="solid"/>
              <a:round/>
              <a:headEnd/>
              <a:tailEnd/>
            </a:ln>
          </p:spPr>
          <p:txBody>
            <a:bodyPr/>
            <a:lstStyle/>
            <a:p>
              <a:endParaRPr lang="en-GB"/>
            </a:p>
          </p:txBody>
        </p:sp>
        <p:sp>
          <p:nvSpPr>
            <p:cNvPr id="1198" name="Freeform 3076"/>
            <p:cNvSpPr>
              <a:spLocks/>
            </p:cNvSpPr>
            <p:nvPr/>
          </p:nvSpPr>
          <p:spPr bwMode="auto">
            <a:xfrm>
              <a:off x="3981" y="3103"/>
              <a:ext cx="9" cy="8"/>
            </a:xfrm>
            <a:custGeom>
              <a:avLst/>
              <a:gdLst/>
              <a:ahLst/>
              <a:cxnLst>
                <a:cxn ang="0">
                  <a:pos x="17" y="0"/>
                </a:cxn>
                <a:cxn ang="0">
                  <a:pos x="10" y="7"/>
                </a:cxn>
                <a:cxn ang="0">
                  <a:pos x="0" y="15"/>
                </a:cxn>
              </a:cxnLst>
              <a:rect l="0" t="0" r="r" b="b"/>
              <a:pathLst>
                <a:path w="17" h="15">
                  <a:moveTo>
                    <a:pt x="17" y="0"/>
                  </a:moveTo>
                  <a:lnTo>
                    <a:pt x="10" y="7"/>
                  </a:lnTo>
                  <a:lnTo>
                    <a:pt x="0" y="15"/>
                  </a:lnTo>
                </a:path>
              </a:pathLst>
            </a:custGeom>
            <a:noFill/>
            <a:ln w="0">
              <a:solidFill>
                <a:srgbClr val="000000"/>
              </a:solidFill>
              <a:prstDash val="solid"/>
              <a:round/>
              <a:headEnd/>
              <a:tailEnd/>
            </a:ln>
          </p:spPr>
          <p:txBody>
            <a:bodyPr/>
            <a:lstStyle/>
            <a:p>
              <a:endParaRPr lang="en-GB"/>
            </a:p>
          </p:txBody>
        </p:sp>
        <p:sp>
          <p:nvSpPr>
            <p:cNvPr id="1199" name="Line 3077"/>
            <p:cNvSpPr>
              <a:spLocks noChangeShapeType="1"/>
            </p:cNvSpPr>
            <p:nvPr/>
          </p:nvSpPr>
          <p:spPr bwMode="auto">
            <a:xfrm>
              <a:off x="3985" y="3103"/>
              <a:ext cx="5" cy="1"/>
            </a:xfrm>
            <a:prstGeom prst="line">
              <a:avLst/>
            </a:prstGeom>
            <a:noFill/>
            <a:ln w="0">
              <a:solidFill>
                <a:srgbClr val="000000"/>
              </a:solidFill>
              <a:round/>
              <a:headEnd/>
              <a:tailEnd/>
            </a:ln>
          </p:spPr>
          <p:txBody>
            <a:bodyPr/>
            <a:lstStyle/>
            <a:p>
              <a:endParaRPr lang="en-GB"/>
            </a:p>
          </p:txBody>
        </p:sp>
        <p:sp>
          <p:nvSpPr>
            <p:cNvPr id="1200" name="Freeform 3078"/>
            <p:cNvSpPr>
              <a:spLocks/>
            </p:cNvSpPr>
            <p:nvPr/>
          </p:nvSpPr>
          <p:spPr bwMode="auto">
            <a:xfrm>
              <a:off x="4110" y="3030"/>
              <a:ext cx="401" cy="30"/>
            </a:xfrm>
            <a:custGeom>
              <a:avLst/>
              <a:gdLst/>
              <a:ahLst/>
              <a:cxnLst>
                <a:cxn ang="0">
                  <a:pos x="0" y="59"/>
                </a:cxn>
                <a:cxn ang="0">
                  <a:pos x="26" y="59"/>
                </a:cxn>
                <a:cxn ang="0">
                  <a:pos x="37" y="59"/>
                </a:cxn>
                <a:cxn ang="0">
                  <a:pos x="51" y="58"/>
                </a:cxn>
                <a:cxn ang="0">
                  <a:pos x="65" y="58"/>
                </a:cxn>
                <a:cxn ang="0">
                  <a:pos x="80" y="58"/>
                </a:cxn>
                <a:cxn ang="0">
                  <a:pos x="93" y="57"/>
                </a:cxn>
                <a:cxn ang="0">
                  <a:pos x="111" y="57"/>
                </a:cxn>
                <a:cxn ang="0">
                  <a:pos x="128" y="57"/>
                </a:cxn>
                <a:cxn ang="0">
                  <a:pos x="172" y="58"/>
                </a:cxn>
                <a:cxn ang="0">
                  <a:pos x="187" y="58"/>
                </a:cxn>
                <a:cxn ang="0">
                  <a:pos x="209" y="59"/>
                </a:cxn>
                <a:cxn ang="0">
                  <a:pos x="222" y="58"/>
                </a:cxn>
                <a:cxn ang="0">
                  <a:pos x="243" y="58"/>
                </a:cxn>
                <a:cxn ang="0">
                  <a:pos x="260" y="58"/>
                </a:cxn>
                <a:cxn ang="0">
                  <a:pos x="276" y="57"/>
                </a:cxn>
                <a:cxn ang="0">
                  <a:pos x="289" y="56"/>
                </a:cxn>
                <a:cxn ang="0">
                  <a:pos x="315" y="55"/>
                </a:cxn>
                <a:cxn ang="0">
                  <a:pos x="332" y="54"/>
                </a:cxn>
                <a:cxn ang="0">
                  <a:pos x="343" y="53"/>
                </a:cxn>
                <a:cxn ang="0">
                  <a:pos x="365" y="52"/>
                </a:cxn>
                <a:cxn ang="0">
                  <a:pos x="375" y="52"/>
                </a:cxn>
                <a:cxn ang="0">
                  <a:pos x="394" y="48"/>
                </a:cxn>
                <a:cxn ang="0">
                  <a:pos x="410" y="46"/>
                </a:cxn>
                <a:cxn ang="0">
                  <a:pos x="431" y="44"/>
                </a:cxn>
                <a:cxn ang="0">
                  <a:pos x="460" y="42"/>
                </a:cxn>
                <a:cxn ang="0">
                  <a:pos x="489" y="40"/>
                </a:cxn>
                <a:cxn ang="0">
                  <a:pos x="503" y="37"/>
                </a:cxn>
                <a:cxn ang="0">
                  <a:pos x="516" y="36"/>
                </a:cxn>
                <a:cxn ang="0">
                  <a:pos x="530" y="34"/>
                </a:cxn>
                <a:cxn ang="0">
                  <a:pos x="539" y="34"/>
                </a:cxn>
                <a:cxn ang="0">
                  <a:pos x="550" y="33"/>
                </a:cxn>
                <a:cxn ang="0">
                  <a:pos x="564" y="32"/>
                </a:cxn>
                <a:cxn ang="0">
                  <a:pos x="577" y="31"/>
                </a:cxn>
                <a:cxn ang="0">
                  <a:pos x="587" y="30"/>
                </a:cxn>
                <a:cxn ang="0">
                  <a:pos x="597" y="29"/>
                </a:cxn>
                <a:cxn ang="0">
                  <a:pos x="605" y="29"/>
                </a:cxn>
                <a:cxn ang="0">
                  <a:pos x="615" y="28"/>
                </a:cxn>
                <a:cxn ang="0">
                  <a:pos x="625" y="27"/>
                </a:cxn>
                <a:cxn ang="0">
                  <a:pos x="637" y="24"/>
                </a:cxn>
                <a:cxn ang="0">
                  <a:pos x="654" y="23"/>
                </a:cxn>
                <a:cxn ang="0">
                  <a:pos x="674" y="20"/>
                </a:cxn>
                <a:cxn ang="0">
                  <a:pos x="690" y="18"/>
                </a:cxn>
                <a:cxn ang="0">
                  <a:pos x="705" y="15"/>
                </a:cxn>
                <a:cxn ang="0">
                  <a:pos x="707" y="15"/>
                </a:cxn>
                <a:cxn ang="0">
                  <a:pos x="717" y="14"/>
                </a:cxn>
                <a:cxn ang="0">
                  <a:pos x="731" y="10"/>
                </a:cxn>
                <a:cxn ang="0">
                  <a:pos x="748" y="8"/>
                </a:cxn>
                <a:cxn ang="0">
                  <a:pos x="754" y="7"/>
                </a:cxn>
                <a:cxn ang="0">
                  <a:pos x="784" y="3"/>
                </a:cxn>
                <a:cxn ang="0">
                  <a:pos x="804" y="0"/>
                </a:cxn>
              </a:cxnLst>
              <a:rect l="0" t="0" r="r" b="b"/>
              <a:pathLst>
                <a:path w="804" h="59">
                  <a:moveTo>
                    <a:pt x="0" y="59"/>
                  </a:moveTo>
                  <a:lnTo>
                    <a:pt x="26" y="59"/>
                  </a:lnTo>
                  <a:lnTo>
                    <a:pt x="37" y="59"/>
                  </a:lnTo>
                  <a:lnTo>
                    <a:pt x="51" y="58"/>
                  </a:lnTo>
                  <a:lnTo>
                    <a:pt x="65" y="58"/>
                  </a:lnTo>
                  <a:lnTo>
                    <a:pt x="80" y="58"/>
                  </a:lnTo>
                  <a:lnTo>
                    <a:pt x="93" y="57"/>
                  </a:lnTo>
                  <a:lnTo>
                    <a:pt x="111" y="57"/>
                  </a:lnTo>
                  <a:lnTo>
                    <a:pt x="128" y="57"/>
                  </a:lnTo>
                  <a:lnTo>
                    <a:pt x="172" y="58"/>
                  </a:lnTo>
                  <a:lnTo>
                    <a:pt x="187" y="58"/>
                  </a:lnTo>
                  <a:lnTo>
                    <a:pt x="209" y="59"/>
                  </a:lnTo>
                  <a:lnTo>
                    <a:pt x="222" y="58"/>
                  </a:lnTo>
                  <a:lnTo>
                    <a:pt x="243" y="58"/>
                  </a:lnTo>
                  <a:lnTo>
                    <a:pt x="260" y="58"/>
                  </a:lnTo>
                  <a:lnTo>
                    <a:pt x="276" y="57"/>
                  </a:lnTo>
                  <a:lnTo>
                    <a:pt x="289" y="56"/>
                  </a:lnTo>
                  <a:lnTo>
                    <a:pt x="315" y="55"/>
                  </a:lnTo>
                  <a:lnTo>
                    <a:pt x="332" y="54"/>
                  </a:lnTo>
                  <a:lnTo>
                    <a:pt x="343" y="53"/>
                  </a:lnTo>
                  <a:lnTo>
                    <a:pt x="365" y="52"/>
                  </a:lnTo>
                  <a:lnTo>
                    <a:pt x="375" y="52"/>
                  </a:lnTo>
                  <a:lnTo>
                    <a:pt x="394" y="48"/>
                  </a:lnTo>
                  <a:lnTo>
                    <a:pt x="410" y="46"/>
                  </a:lnTo>
                  <a:lnTo>
                    <a:pt x="431" y="44"/>
                  </a:lnTo>
                  <a:lnTo>
                    <a:pt x="460" y="42"/>
                  </a:lnTo>
                  <a:lnTo>
                    <a:pt x="489" y="40"/>
                  </a:lnTo>
                  <a:lnTo>
                    <a:pt x="503" y="37"/>
                  </a:lnTo>
                  <a:lnTo>
                    <a:pt x="516" y="36"/>
                  </a:lnTo>
                  <a:lnTo>
                    <a:pt x="530" y="34"/>
                  </a:lnTo>
                  <a:lnTo>
                    <a:pt x="539" y="34"/>
                  </a:lnTo>
                  <a:lnTo>
                    <a:pt x="550" y="33"/>
                  </a:lnTo>
                  <a:lnTo>
                    <a:pt x="564" y="32"/>
                  </a:lnTo>
                  <a:lnTo>
                    <a:pt x="577" y="31"/>
                  </a:lnTo>
                  <a:lnTo>
                    <a:pt x="587" y="30"/>
                  </a:lnTo>
                  <a:lnTo>
                    <a:pt x="597" y="29"/>
                  </a:lnTo>
                  <a:lnTo>
                    <a:pt x="605" y="29"/>
                  </a:lnTo>
                  <a:lnTo>
                    <a:pt x="615" y="28"/>
                  </a:lnTo>
                  <a:lnTo>
                    <a:pt x="625" y="27"/>
                  </a:lnTo>
                  <a:lnTo>
                    <a:pt x="637" y="24"/>
                  </a:lnTo>
                  <a:lnTo>
                    <a:pt x="654" y="23"/>
                  </a:lnTo>
                  <a:lnTo>
                    <a:pt x="674" y="20"/>
                  </a:lnTo>
                  <a:lnTo>
                    <a:pt x="690" y="18"/>
                  </a:lnTo>
                  <a:lnTo>
                    <a:pt x="705" y="15"/>
                  </a:lnTo>
                  <a:lnTo>
                    <a:pt x="707" y="15"/>
                  </a:lnTo>
                  <a:lnTo>
                    <a:pt x="717" y="14"/>
                  </a:lnTo>
                  <a:lnTo>
                    <a:pt x="731" y="10"/>
                  </a:lnTo>
                  <a:lnTo>
                    <a:pt x="748" y="8"/>
                  </a:lnTo>
                  <a:lnTo>
                    <a:pt x="754" y="7"/>
                  </a:lnTo>
                  <a:lnTo>
                    <a:pt x="784" y="3"/>
                  </a:lnTo>
                  <a:lnTo>
                    <a:pt x="804" y="0"/>
                  </a:lnTo>
                </a:path>
              </a:pathLst>
            </a:custGeom>
            <a:noFill/>
            <a:ln w="0">
              <a:solidFill>
                <a:srgbClr val="000000"/>
              </a:solidFill>
              <a:prstDash val="solid"/>
              <a:round/>
              <a:headEnd/>
              <a:tailEnd/>
            </a:ln>
          </p:spPr>
          <p:txBody>
            <a:bodyPr/>
            <a:lstStyle/>
            <a:p>
              <a:endParaRPr lang="en-GB"/>
            </a:p>
          </p:txBody>
        </p:sp>
        <p:sp>
          <p:nvSpPr>
            <p:cNvPr id="1201" name="Line 3079"/>
            <p:cNvSpPr>
              <a:spLocks noChangeShapeType="1"/>
            </p:cNvSpPr>
            <p:nvPr/>
          </p:nvSpPr>
          <p:spPr bwMode="auto">
            <a:xfrm>
              <a:off x="4110" y="3060"/>
              <a:ext cx="1" cy="1"/>
            </a:xfrm>
            <a:prstGeom prst="line">
              <a:avLst/>
            </a:prstGeom>
            <a:noFill/>
            <a:ln w="0">
              <a:solidFill>
                <a:srgbClr val="000000"/>
              </a:solidFill>
              <a:round/>
              <a:headEnd/>
              <a:tailEnd/>
            </a:ln>
          </p:spPr>
          <p:txBody>
            <a:bodyPr/>
            <a:lstStyle/>
            <a:p>
              <a:endParaRPr lang="en-GB"/>
            </a:p>
          </p:txBody>
        </p:sp>
        <p:sp>
          <p:nvSpPr>
            <p:cNvPr id="1202" name="Line 3080"/>
            <p:cNvSpPr>
              <a:spLocks noChangeShapeType="1"/>
            </p:cNvSpPr>
            <p:nvPr/>
          </p:nvSpPr>
          <p:spPr bwMode="auto">
            <a:xfrm flipV="1">
              <a:off x="4511" y="3030"/>
              <a:ext cx="2" cy="1"/>
            </a:xfrm>
            <a:prstGeom prst="line">
              <a:avLst/>
            </a:prstGeom>
            <a:noFill/>
            <a:ln w="0">
              <a:solidFill>
                <a:srgbClr val="000000"/>
              </a:solidFill>
              <a:round/>
              <a:headEnd/>
              <a:tailEnd/>
            </a:ln>
          </p:spPr>
          <p:txBody>
            <a:bodyPr/>
            <a:lstStyle/>
            <a:p>
              <a:endParaRPr lang="en-GB"/>
            </a:p>
          </p:txBody>
        </p:sp>
        <p:sp>
          <p:nvSpPr>
            <p:cNvPr id="1203" name="Freeform 3081"/>
            <p:cNvSpPr>
              <a:spLocks/>
            </p:cNvSpPr>
            <p:nvPr/>
          </p:nvSpPr>
          <p:spPr bwMode="auto">
            <a:xfrm>
              <a:off x="4110" y="3034"/>
              <a:ext cx="361" cy="26"/>
            </a:xfrm>
            <a:custGeom>
              <a:avLst/>
              <a:gdLst/>
              <a:ahLst/>
              <a:cxnLst>
                <a:cxn ang="0">
                  <a:pos x="0" y="53"/>
                </a:cxn>
                <a:cxn ang="0">
                  <a:pos x="13" y="51"/>
                </a:cxn>
                <a:cxn ang="0">
                  <a:pos x="30" y="51"/>
                </a:cxn>
                <a:cxn ang="0">
                  <a:pos x="47" y="51"/>
                </a:cxn>
                <a:cxn ang="0">
                  <a:pos x="58" y="50"/>
                </a:cxn>
                <a:cxn ang="0">
                  <a:pos x="70" y="50"/>
                </a:cxn>
                <a:cxn ang="0">
                  <a:pos x="87" y="48"/>
                </a:cxn>
                <a:cxn ang="0">
                  <a:pos x="109" y="48"/>
                </a:cxn>
                <a:cxn ang="0">
                  <a:pos x="145" y="47"/>
                </a:cxn>
                <a:cxn ang="0">
                  <a:pos x="168" y="46"/>
                </a:cxn>
                <a:cxn ang="0">
                  <a:pos x="187" y="47"/>
                </a:cxn>
                <a:cxn ang="0">
                  <a:pos x="204" y="46"/>
                </a:cxn>
                <a:cxn ang="0">
                  <a:pos x="222" y="46"/>
                </a:cxn>
                <a:cxn ang="0">
                  <a:pos x="245" y="46"/>
                </a:cxn>
                <a:cxn ang="0">
                  <a:pos x="258" y="44"/>
                </a:cxn>
                <a:cxn ang="0">
                  <a:pos x="273" y="43"/>
                </a:cxn>
                <a:cxn ang="0">
                  <a:pos x="288" y="42"/>
                </a:cxn>
                <a:cxn ang="0">
                  <a:pos x="322" y="41"/>
                </a:cxn>
                <a:cxn ang="0">
                  <a:pos x="343" y="40"/>
                </a:cxn>
                <a:cxn ang="0">
                  <a:pos x="358" y="40"/>
                </a:cxn>
                <a:cxn ang="0">
                  <a:pos x="375" y="40"/>
                </a:cxn>
                <a:cxn ang="0">
                  <a:pos x="386" y="39"/>
                </a:cxn>
                <a:cxn ang="0">
                  <a:pos x="406" y="35"/>
                </a:cxn>
                <a:cxn ang="0">
                  <a:pos x="423" y="34"/>
                </a:cxn>
                <a:cxn ang="0">
                  <a:pos x="489" y="28"/>
                </a:cxn>
                <a:cxn ang="0">
                  <a:pos x="507" y="27"/>
                </a:cxn>
                <a:cxn ang="0">
                  <a:pos x="534" y="23"/>
                </a:cxn>
                <a:cxn ang="0">
                  <a:pos x="543" y="23"/>
                </a:cxn>
                <a:cxn ang="0">
                  <a:pos x="553" y="22"/>
                </a:cxn>
                <a:cxn ang="0">
                  <a:pos x="568" y="22"/>
                </a:cxn>
                <a:cxn ang="0">
                  <a:pos x="576" y="21"/>
                </a:cxn>
                <a:cxn ang="0">
                  <a:pos x="581" y="20"/>
                </a:cxn>
                <a:cxn ang="0">
                  <a:pos x="592" y="18"/>
                </a:cxn>
                <a:cxn ang="0">
                  <a:pos x="603" y="17"/>
                </a:cxn>
                <a:cxn ang="0">
                  <a:pos x="613" y="17"/>
                </a:cxn>
                <a:cxn ang="0">
                  <a:pos x="625" y="15"/>
                </a:cxn>
                <a:cxn ang="0">
                  <a:pos x="638" y="14"/>
                </a:cxn>
                <a:cxn ang="0">
                  <a:pos x="644" y="13"/>
                </a:cxn>
                <a:cxn ang="0">
                  <a:pos x="662" y="11"/>
                </a:cxn>
                <a:cxn ang="0">
                  <a:pos x="676" y="10"/>
                </a:cxn>
                <a:cxn ang="0">
                  <a:pos x="689" y="8"/>
                </a:cxn>
                <a:cxn ang="0">
                  <a:pos x="700" y="5"/>
                </a:cxn>
                <a:cxn ang="0">
                  <a:pos x="722" y="0"/>
                </a:cxn>
              </a:cxnLst>
              <a:rect l="0" t="0" r="r" b="b"/>
              <a:pathLst>
                <a:path w="722" h="53">
                  <a:moveTo>
                    <a:pt x="0" y="53"/>
                  </a:moveTo>
                  <a:lnTo>
                    <a:pt x="13" y="51"/>
                  </a:lnTo>
                  <a:lnTo>
                    <a:pt x="30" y="51"/>
                  </a:lnTo>
                  <a:lnTo>
                    <a:pt x="47" y="51"/>
                  </a:lnTo>
                  <a:lnTo>
                    <a:pt x="58" y="50"/>
                  </a:lnTo>
                  <a:lnTo>
                    <a:pt x="70" y="50"/>
                  </a:lnTo>
                  <a:lnTo>
                    <a:pt x="87" y="48"/>
                  </a:lnTo>
                  <a:lnTo>
                    <a:pt x="109" y="48"/>
                  </a:lnTo>
                  <a:lnTo>
                    <a:pt x="145" y="47"/>
                  </a:lnTo>
                  <a:lnTo>
                    <a:pt x="168" y="46"/>
                  </a:lnTo>
                  <a:lnTo>
                    <a:pt x="187" y="47"/>
                  </a:lnTo>
                  <a:lnTo>
                    <a:pt x="204" y="46"/>
                  </a:lnTo>
                  <a:lnTo>
                    <a:pt x="222" y="46"/>
                  </a:lnTo>
                  <a:lnTo>
                    <a:pt x="245" y="46"/>
                  </a:lnTo>
                  <a:lnTo>
                    <a:pt x="258" y="44"/>
                  </a:lnTo>
                  <a:lnTo>
                    <a:pt x="273" y="43"/>
                  </a:lnTo>
                  <a:lnTo>
                    <a:pt x="288" y="42"/>
                  </a:lnTo>
                  <a:lnTo>
                    <a:pt x="322" y="41"/>
                  </a:lnTo>
                  <a:lnTo>
                    <a:pt x="343" y="40"/>
                  </a:lnTo>
                  <a:lnTo>
                    <a:pt x="358" y="40"/>
                  </a:lnTo>
                  <a:lnTo>
                    <a:pt x="375" y="40"/>
                  </a:lnTo>
                  <a:lnTo>
                    <a:pt x="386" y="39"/>
                  </a:lnTo>
                  <a:lnTo>
                    <a:pt x="406" y="35"/>
                  </a:lnTo>
                  <a:lnTo>
                    <a:pt x="423" y="34"/>
                  </a:lnTo>
                  <a:lnTo>
                    <a:pt x="489" y="28"/>
                  </a:lnTo>
                  <a:lnTo>
                    <a:pt x="507" y="27"/>
                  </a:lnTo>
                  <a:lnTo>
                    <a:pt x="534" y="23"/>
                  </a:lnTo>
                  <a:lnTo>
                    <a:pt x="543" y="23"/>
                  </a:lnTo>
                  <a:lnTo>
                    <a:pt x="553" y="22"/>
                  </a:lnTo>
                  <a:lnTo>
                    <a:pt x="568" y="22"/>
                  </a:lnTo>
                  <a:lnTo>
                    <a:pt x="576" y="21"/>
                  </a:lnTo>
                  <a:lnTo>
                    <a:pt x="581" y="20"/>
                  </a:lnTo>
                  <a:lnTo>
                    <a:pt x="592" y="18"/>
                  </a:lnTo>
                  <a:lnTo>
                    <a:pt x="603" y="17"/>
                  </a:lnTo>
                  <a:lnTo>
                    <a:pt x="613" y="17"/>
                  </a:lnTo>
                  <a:lnTo>
                    <a:pt x="625" y="15"/>
                  </a:lnTo>
                  <a:lnTo>
                    <a:pt x="638" y="14"/>
                  </a:lnTo>
                  <a:lnTo>
                    <a:pt x="644" y="13"/>
                  </a:lnTo>
                  <a:lnTo>
                    <a:pt x="662" y="11"/>
                  </a:lnTo>
                  <a:lnTo>
                    <a:pt x="676" y="10"/>
                  </a:lnTo>
                  <a:lnTo>
                    <a:pt x="689" y="8"/>
                  </a:lnTo>
                  <a:lnTo>
                    <a:pt x="700" y="5"/>
                  </a:lnTo>
                  <a:lnTo>
                    <a:pt x="722" y="0"/>
                  </a:lnTo>
                </a:path>
              </a:pathLst>
            </a:custGeom>
            <a:noFill/>
            <a:ln w="0">
              <a:solidFill>
                <a:srgbClr val="000000"/>
              </a:solidFill>
              <a:prstDash val="solid"/>
              <a:round/>
              <a:headEnd/>
              <a:tailEnd/>
            </a:ln>
          </p:spPr>
          <p:txBody>
            <a:bodyPr/>
            <a:lstStyle/>
            <a:p>
              <a:endParaRPr lang="en-GB"/>
            </a:p>
          </p:txBody>
        </p:sp>
        <p:sp>
          <p:nvSpPr>
            <p:cNvPr id="1204" name="Freeform 3082"/>
            <p:cNvSpPr>
              <a:spLocks/>
            </p:cNvSpPr>
            <p:nvPr/>
          </p:nvSpPr>
          <p:spPr bwMode="auto">
            <a:xfrm>
              <a:off x="3264" y="3045"/>
              <a:ext cx="670" cy="25"/>
            </a:xfrm>
            <a:custGeom>
              <a:avLst/>
              <a:gdLst/>
              <a:ahLst/>
              <a:cxnLst>
                <a:cxn ang="0">
                  <a:pos x="1338" y="0"/>
                </a:cxn>
                <a:cxn ang="0">
                  <a:pos x="1282" y="2"/>
                </a:cxn>
                <a:cxn ang="0">
                  <a:pos x="1267" y="2"/>
                </a:cxn>
                <a:cxn ang="0">
                  <a:pos x="1243" y="4"/>
                </a:cxn>
                <a:cxn ang="0">
                  <a:pos x="1214" y="4"/>
                </a:cxn>
                <a:cxn ang="0">
                  <a:pos x="1192" y="5"/>
                </a:cxn>
                <a:cxn ang="0">
                  <a:pos x="1116" y="7"/>
                </a:cxn>
                <a:cxn ang="0">
                  <a:pos x="1096" y="8"/>
                </a:cxn>
                <a:cxn ang="0">
                  <a:pos x="1062" y="11"/>
                </a:cxn>
                <a:cxn ang="0">
                  <a:pos x="1047" y="11"/>
                </a:cxn>
                <a:cxn ang="0">
                  <a:pos x="970" y="15"/>
                </a:cxn>
                <a:cxn ang="0">
                  <a:pos x="932" y="16"/>
                </a:cxn>
                <a:cxn ang="0">
                  <a:pos x="910" y="17"/>
                </a:cxn>
                <a:cxn ang="0">
                  <a:pos x="872" y="18"/>
                </a:cxn>
                <a:cxn ang="0">
                  <a:pos x="852" y="19"/>
                </a:cxn>
                <a:cxn ang="0">
                  <a:pos x="827" y="19"/>
                </a:cxn>
                <a:cxn ang="0">
                  <a:pos x="747" y="24"/>
                </a:cxn>
                <a:cxn ang="0">
                  <a:pos x="718" y="25"/>
                </a:cxn>
                <a:cxn ang="0">
                  <a:pos x="663" y="26"/>
                </a:cxn>
                <a:cxn ang="0">
                  <a:pos x="605" y="29"/>
                </a:cxn>
                <a:cxn ang="0">
                  <a:pos x="517" y="31"/>
                </a:cxn>
                <a:cxn ang="0">
                  <a:pos x="495" y="33"/>
                </a:cxn>
                <a:cxn ang="0">
                  <a:pos x="461" y="34"/>
                </a:cxn>
                <a:cxn ang="0">
                  <a:pos x="419" y="37"/>
                </a:cxn>
                <a:cxn ang="0">
                  <a:pos x="400" y="37"/>
                </a:cxn>
                <a:cxn ang="0">
                  <a:pos x="388" y="38"/>
                </a:cxn>
                <a:cxn ang="0">
                  <a:pos x="351" y="41"/>
                </a:cxn>
                <a:cxn ang="0">
                  <a:pos x="297" y="43"/>
                </a:cxn>
                <a:cxn ang="0">
                  <a:pos x="165" y="48"/>
                </a:cxn>
                <a:cxn ang="0">
                  <a:pos x="112" y="49"/>
                </a:cxn>
                <a:cxn ang="0">
                  <a:pos x="79" y="49"/>
                </a:cxn>
                <a:cxn ang="0">
                  <a:pos x="66" y="48"/>
                </a:cxn>
                <a:cxn ang="0">
                  <a:pos x="52" y="49"/>
                </a:cxn>
                <a:cxn ang="0">
                  <a:pos x="31" y="49"/>
                </a:cxn>
                <a:cxn ang="0">
                  <a:pos x="0" y="50"/>
                </a:cxn>
              </a:cxnLst>
              <a:rect l="0" t="0" r="r" b="b"/>
              <a:pathLst>
                <a:path w="1338" h="50">
                  <a:moveTo>
                    <a:pt x="1338" y="0"/>
                  </a:moveTo>
                  <a:lnTo>
                    <a:pt x="1282" y="2"/>
                  </a:lnTo>
                  <a:lnTo>
                    <a:pt x="1267" y="2"/>
                  </a:lnTo>
                  <a:lnTo>
                    <a:pt x="1243" y="4"/>
                  </a:lnTo>
                  <a:lnTo>
                    <a:pt x="1214" y="4"/>
                  </a:lnTo>
                  <a:lnTo>
                    <a:pt x="1192" y="5"/>
                  </a:lnTo>
                  <a:lnTo>
                    <a:pt x="1116" y="7"/>
                  </a:lnTo>
                  <a:lnTo>
                    <a:pt x="1096" y="8"/>
                  </a:lnTo>
                  <a:lnTo>
                    <a:pt x="1062" y="11"/>
                  </a:lnTo>
                  <a:lnTo>
                    <a:pt x="1047" y="11"/>
                  </a:lnTo>
                  <a:lnTo>
                    <a:pt x="970" y="15"/>
                  </a:lnTo>
                  <a:lnTo>
                    <a:pt x="932" y="16"/>
                  </a:lnTo>
                  <a:lnTo>
                    <a:pt x="910" y="17"/>
                  </a:lnTo>
                  <a:lnTo>
                    <a:pt x="872" y="18"/>
                  </a:lnTo>
                  <a:lnTo>
                    <a:pt x="852" y="19"/>
                  </a:lnTo>
                  <a:lnTo>
                    <a:pt x="827" y="19"/>
                  </a:lnTo>
                  <a:lnTo>
                    <a:pt x="747" y="24"/>
                  </a:lnTo>
                  <a:lnTo>
                    <a:pt x="718" y="25"/>
                  </a:lnTo>
                  <a:lnTo>
                    <a:pt x="663" y="26"/>
                  </a:lnTo>
                  <a:lnTo>
                    <a:pt x="605" y="29"/>
                  </a:lnTo>
                  <a:lnTo>
                    <a:pt x="517" y="31"/>
                  </a:lnTo>
                  <a:lnTo>
                    <a:pt x="495" y="33"/>
                  </a:lnTo>
                  <a:lnTo>
                    <a:pt x="461" y="34"/>
                  </a:lnTo>
                  <a:lnTo>
                    <a:pt x="419" y="37"/>
                  </a:lnTo>
                  <a:lnTo>
                    <a:pt x="400" y="37"/>
                  </a:lnTo>
                  <a:lnTo>
                    <a:pt x="388" y="38"/>
                  </a:lnTo>
                  <a:lnTo>
                    <a:pt x="351" y="41"/>
                  </a:lnTo>
                  <a:lnTo>
                    <a:pt x="297" y="43"/>
                  </a:lnTo>
                  <a:lnTo>
                    <a:pt x="165" y="48"/>
                  </a:lnTo>
                  <a:lnTo>
                    <a:pt x="112" y="49"/>
                  </a:lnTo>
                  <a:lnTo>
                    <a:pt x="79" y="49"/>
                  </a:lnTo>
                  <a:lnTo>
                    <a:pt x="66" y="48"/>
                  </a:lnTo>
                  <a:lnTo>
                    <a:pt x="52" y="49"/>
                  </a:lnTo>
                  <a:lnTo>
                    <a:pt x="31" y="49"/>
                  </a:lnTo>
                  <a:lnTo>
                    <a:pt x="0" y="50"/>
                  </a:lnTo>
                </a:path>
              </a:pathLst>
            </a:custGeom>
            <a:noFill/>
            <a:ln w="0">
              <a:solidFill>
                <a:srgbClr val="000000"/>
              </a:solidFill>
              <a:prstDash val="solid"/>
              <a:round/>
              <a:headEnd/>
              <a:tailEnd/>
            </a:ln>
          </p:spPr>
          <p:txBody>
            <a:bodyPr/>
            <a:lstStyle/>
            <a:p>
              <a:endParaRPr lang="en-GB"/>
            </a:p>
          </p:txBody>
        </p:sp>
        <p:sp>
          <p:nvSpPr>
            <p:cNvPr id="1205" name="Freeform 3083"/>
            <p:cNvSpPr>
              <a:spLocks/>
            </p:cNvSpPr>
            <p:nvPr/>
          </p:nvSpPr>
          <p:spPr bwMode="auto">
            <a:xfrm>
              <a:off x="2885" y="3062"/>
              <a:ext cx="114" cy="2"/>
            </a:xfrm>
            <a:custGeom>
              <a:avLst/>
              <a:gdLst/>
              <a:ahLst/>
              <a:cxnLst>
                <a:cxn ang="0">
                  <a:pos x="227" y="3"/>
                </a:cxn>
                <a:cxn ang="0">
                  <a:pos x="225" y="3"/>
                </a:cxn>
                <a:cxn ang="0">
                  <a:pos x="143" y="0"/>
                </a:cxn>
                <a:cxn ang="0">
                  <a:pos x="111" y="1"/>
                </a:cxn>
                <a:cxn ang="0">
                  <a:pos x="103" y="1"/>
                </a:cxn>
                <a:cxn ang="0">
                  <a:pos x="87" y="3"/>
                </a:cxn>
                <a:cxn ang="0">
                  <a:pos x="70" y="3"/>
                </a:cxn>
                <a:cxn ang="0">
                  <a:pos x="48" y="3"/>
                </a:cxn>
                <a:cxn ang="0">
                  <a:pos x="25" y="5"/>
                </a:cxn>
                <a:cxn ang="0">
                  <a:pos x="0" y="6"/>
                </a:cxn>
              </a:cxnLst>
              <a:rect l="0" t="0" r="r" b="b"/>
              <a:pathLst>
                <a:path w="227" h="6">
                  <a:moveTo>
                    <a:pt x="227" y="3"/>
                  </a:moveTo>
                  <a:lnTo>
                    <a:pt x="225" y="3"/>
                  </a:lnTo>
                  <a:lnTo>
                    <a:pt x="143" y="0"/>
                  </a:lnTo>
                  <a:lnTo>
                    <a:pt x="111" y="1"/>
                  </a:lnTo>
                  <a:lnTo>
                    <a:pt x="103" y="1"/>
                  </a:lnTo>
                  <a:lnTo>
                    <a:pt x="87" y="3"/>
                  </a:lnTo>
                  <a:lnTo>
                    <a:pt x="70" y="3"/>
                  </a:lnTo>
                  <a:lnTo>
                    <a:pt x="48" y="3"/>
                  </a:lnTo>
                  <a:lnTo>
                    <a:pt x="25" y="5"/>
                  </a:lnTo>
                  <a:lnTo>
                    <a:pt x="0" y="6"/>
                  </a:lnTo>
                </a:path>
              </a:pathLst>
            </a:custGeom>
            <a:noFill/>
            <a:ln w="0">
              <a:solidFill>
                <a:srgbClr val="000000"/>
              </a:solidFill>
              <a:prstDash val="solid"/>
              <a:round/>
              <a:headEnd/>
              <a:tailEnd/>
            </a:ln>
          </p:spPr>
          <p:txBody>
            <a:bodyPr/>
            <a:lstStyle/>
            <a:p>
              <a:endParaRPr lang="en-GB"/>
            </a:p>
          </p:txBody>
        </p:sp>
        <p:sp>
          <p:nvSpPr>
            <p:cNvPr id="1206" name="Freeform 3084"/>
            <p:cNvSpPr>
              <a:spLocks/>
            </p:cNvSpPr>
            <p:nvPr/>
          </p:nvSpPr>
          <p:spPr bwMode="auto">
            <a:xfrm>
              <a:off x="3251" y="3045"/>
              <a:ext cx="683" cy="12"/>
            </a:xfrm>
            <a:custGeom>
              <a:avLst/>
              <a:gdLst/>
              <a:ahLst/>
              <a:cxnLst>
                <a:cxn ang="0">
                  <a:pos x="1364" y="0"/>
                </a:cxn>
                <a:cxn ang="0">
                  <a:pos x="1250" y="0"/>
                </a:cxn>
                <a:cxn ang="0">
                  <a:pos x="1216" y="1"/>
                </a:cxn>
                <a:cxn ang="0">
                  <a:pos x="1193" y="0"/>
                </a:cxn>
                <a:cxn ang="0">
                  <a:pos x="1114" y="2"/>
                </a:cxn>
                <a:cxn ang="0">
                  <a:pos x="1087" y="3"/>
                </a:cxn>
                <a:cxn ang="0">
                  <a:pos x="958" y="5"/>
                </a:cxn>
                <a:cxn ang="0">
                  <a:pos x="936" y="6"/>
                </a:cxn>
                <a:cxn ang="0">
                  <a:pos x="925" y="6"/>
                </a:cxn>
                <a:cxn ang="0">
                  <a:pos x="886" y="7"/>
                </a:cxn>
                <a:cxn ang="0">
                  <a:pos x="879" y="7"/>
                </a:cxn>
                <a:cxn ang="0">
                  <a:pos x="865" y="7"/>
                </a:cxn>
                <a:cxn ang="0">
                  <a:pos x="590" y="14"/>
                </a:cxn>
                <a:cxn ang="0">
                  <a:pos x="561" y="15"/>
                </a:cxn>
                <a:cxn ang="0">
                  <a:pos x="520" y="16"/>
                </a:cxn>
                <a:cxn ang="0">
                  <a:pos x="433" y="18"/>
                </a:cxn>
                <a:cxn ang="0">
                  <a:pos x="430" y="18"/>
                </a:cxn>
                <a:cxn ang="0">
                  <a:pos x="403" y="18"/>
                </a:cxn>
                <a:cxn ang="0">
                  <a:pos x="370" y="19"/>
                </a:cxn>
                <a:cxn ang="0">
                  <a:pos x="316" y="20"/>
                </a:cxn>
                <a:cxn ang="0">
                  <a:pos x="295" y="21"/>
                </a:cxn>
                <a:cxn ang="0">
                  <a:pos x="210" y="21"/>
                </a:cxn>
                <a:cxn ang="0">
                  <a:pos x="174" y="24"/>
                </a:cxn>
                <a:cxn ang="0">
                  <a:pos x="149" y="24"/>
                </a:cxn>
                <a:cxn ang="0">
                  <a:pos x="138" y="24"/>
                </a:cxn>
                <a:cxn ang="0">
                  <a:pos x="98" y="24"/>
                </a:cxn>
                <a:cxn ang="0">
                  <a:pos x="68" y="25"/>
                </a:cxn>
                <a:cxn ang="0">
                  <a:pos x="58" y="25"/>
                </a:cxn>
                <a:cxn ang="0">
                  <a:pos x="11" y="25"/>
                </a:cxn>
                <a:cxn ang="0">
                  <a:pos x="0" y="25"/>
                </a:cxn>
              </a:cxnLst>
              <a:rect l="0" t="0" r="r" b="b"/>
              <a:pathLst>
                <a:path w="1364" h="25">
                  <a:moveTo>
                    <a:pt x="1364" y="0"/>
                  </a:moveTo>
                  <a:lnTo>
                    <a:pt x="1250" y="0"/>
                  </a:lnTo>
                  <a:lnTo>
                    <a:pt x="1216" y="1"/>
                  </a:lnTo>
                  <a:lnTo>
                    <a:pt x="1193" y="0"/>
                  </a:lnTo>
                  <a:lnTo>
                    <a:pt x="1114" y="2"/>
                  </a:lnTo>
                  <a:lnTo>
                    <a:pt x="1087" y="3"/>
                  </a:lnTo>
                  <a:lnTo>
                    <a:pt x="958" y="5"/>
                  </a:lnTo>
                  <a:lnTo>
                    <a:pt x="936" y="6"/>
                  </a:lnTo>
                  <a:lnTo>
                    <a:pt x="925" y="6"/>
                  </a:lnTo>
                  <a:lnTo>
                    <a:pt x="886" y="7"/>
                  </a:lnTo>
                  <a:lnTo>
                    <a:pt x="879" y="7"/>
                  </a:lnTo>
                  <a:lnTo>
                    <a:pt x="865" y="7"/>
                  </a:lnTo>
                  <a:lnTo>
                    <a:pt x="590" y="14"/>
                  </a:lnTo>
                  <a:lnTo>
                    <a:pt x="561" y="15"/>
                  </a:lnTo>
                  <a:lnTo>
                    <a:pt x="520" y="16"/>
                  </a:lnTo>
                  <a:lnTo>
                    <a:pt x="433" y="18"/>
                  </a:lnTo>
                  <a:lnTo>
                    <a:pt x="430" y="18"/>
                  </a:lnTo>
                  <a:lnTo>
                    <a:pt x="403" y="18"/>
                  </a:lnTo>
                  <a:lnTo>
                    <a:pt x="370" y="19"/>
                  </a:lnTo>
                  <a:lnTo>
                    <a:pt x="316" y="20"/>
                  </a:lnTo>
                  <a:lnTo>
                    <a:pt x="295" y="21"/>
                  </a:lnTo>
                  <a:lnTo>
                    <a:pt x="210" y="21"/>
                  </a:lnTo>
                  <a:lnTo>
                    <a:pt x="174" y="24"/>
                  </a:lnTo>
                  <a:lnTo>
                    <a:pt x="149" y="24"/>
                  </a:lnTo>
                  <a:lnTo>
                    <a:pt x="138" y="24"/>
                  </a:lnTo>
                  <a:lnTo>
                    <a:pt x="98" y="24"/>
                  </a:lnTo>
                  <a:lnTo>
                    <a:pt x="68" y="25"/>
                  </a:lnTo>
                  <a:lnTo>
                    <a:pt x="58" y="25"/>
                  </a:lnTo>
                  <a:lnTo>
                    <a:pt x="11" y="25"/>
                  </a:lnTo>
                  <a:lnTo>
                    <a:pt x="0" y="25"/>
                  </a:lnTo>
                </a:path>
              </a:pathLst>
            </a:custGeom>
            <a:noFill/>
            <a:ln w="0">
              <a:solidFill>
                <a:srgbClr val="000000"/>
              </a:solidFill>
              <a:prstDash val="solid"/>
              <a:round/>
              <a:headEnd/>
              <a:tailEnd/>
            </a:ln>
          </p:spPr>
          <p:txBody>
            <a:bodyPr/>
            <a:lstStyle/>
            <a:p>
              <a:endParaRPr lang="en-GB"/>
            </a:p>
          </p:txBody>
        </p:sp>
        <p:sp>
          <p:nvSpPr>
            <p:cNvPr id="1207" name="Line 3085"/>
            <p:cNvSpPr>
              <a:spLocks noChangeShapeType="1"/>
            </p:cNvSpPr>
            <p:nvPr/>
          </p:nvSpPr>
          <p:spPr bwMode="auto">
            <a:xfrm>
              <a:off x="3091" y="3193"/>
              <a:ext cx="1" cy="2"/>
            </a:xfrm>
            <a:prstGeom prst="line">
              <a:avLst/>
            </a:prstGeom>
            <a:noFill/>
            <a:ln w="0">
              <a:solidFill>
                <a:srgbClr val="000000"/>
              </a:solidFill>
              <a:round/>
              <a:headEnd/>
              <a:tailEnd/>
            </a:ln>
          </p:spPr>
          <p:txBody>
            <a:bodyPr/>
            <a:lstStyle/>
            <a:p>
              <a:endParaRPr lang="en-GB"/>
            </a:p>
          </p:txBody>
        </p:sp>
        <p:sp>
          <p:nvSpPr>
            <p:cNvPr id="1208" name="Line 3086"/>
            <p:cNvSpPr>
              <a:spLocks noChangeShapeType="1"/>
            </p:cNvSpPr>
            <p:nvPr/>
          </p:nvSpPr>
          <p:spPr bwMode="auto">
            <a:xfrm>
              <a:off x="3091" y="3193"/>
              <a:ext cx="1" cy="1"/>
            </a:xfrm>
            <a:prstGeom prst="line">
              <a:avLst/>
            </a:prstGeom>
            <a:noFill/>
            <a:ln w="0">
              <a:solidFill>
                <a:srgbClr val="000000"/>
              </a:solidFill>
              <a:round/>
              <a:headEnd/>
              <a:tailEnd/>
            </a:ln>
          </p:spPr>
          <p:txBody>
            <a:bodyPr/>
            <a:lstStyle/>
            <a:p>
              <a:endParaRPr lang="en-GB"/>
            </a:p>
          </p:txBody>
        </p:sp>
        <p:sp>
          <p:nvSpPr>
            <p:cNvPr id="1209" name="Line 3087"/>
            <p:cNvSpPr>
              <a:spLocks noChangeShapeType="1"/>
            </p:cNvSpPr>
            <p:nvPr/>
          </p:nvSpPr>
          <p:spPr bwMode="auto">
            <a:xfrm>
              <a:off x="2960" y="3190"/>
              <a:ext cx="1" cy="1"/>
            </a:xfrm>
            <a:prstGeom prst="line">
              <a:avLst/>
            </a:prstGeom>
            <a:noFill/>
            <a:ln w="0">
              <a:solidFill>
                <a:srgbClr val="000000"/>
              </a:solidFill>
              <a:round/>
              <a:headEnd/>
              <a:tailEnd/>
            </a:ln>
          </p:spPr>
          <p:txBody>
            <a:bodyPr/>
            <a:lstStyle/>
            <a:p>
              <a:endParaRPr lang="en-GB"/>
            </a:p>
          </p:txBody>
        </p:sp>
        <p:sp>
          <p:nvSpPr>
            <p:cNvPr id="1210" name="Freeform 3088"/>
            <p:cNvSpPr>
              <a:spLocks/>
            </p:cNvSpPr>
            <p:nvPr/>
          </p:nvSpPr>
          <p:spPr bwMode="auto">
            <a:xfrm>
              <a:off x="2960" y="3190"/>
              <a:ext cx="131" cy="9"/>
            </a:xfrm>
            <a:custGeom>
              <a:avLst/>
              <a:gdLst/>
              <a:ahLst/>
              <a:cxnLst>
                <a:cxn ang="0">
                  <a:pos x="263" y="6"/>
                </a:cxn>
                <a:cxn ang="0">
                  <a:pos x="258" y="6"/>
                </a:cxn>
                <a:cxn ang="0">
                  <a:pos x="254" y="7"/>
                </a:cxn>
                <a:cxn ang="0">
                  <a:pos x="251" y="8"/>
                </a:cxn>
                <a:cxn ang="0">
                  <a:pos x="244" y="8"/>
                </a:cxn>
                <a:cxn ang="0">
                  <a:pos x="241" y="9"/>
                </a:cxn>
                <a:cxn ang="0">
                  <a:pos x="229" y="8"/>
                </a:cxn>
                <a:cxn ang="0">
                  <a:pos x="220" y="11"/>
                </a:cxn>
                <a:cxn ang="0">
                  <a:pos x="217" y="12"/>
                </a:cxn>
                <a:cxn ang="0">
                  <a:pos x="215" y="12"/>
                </a:cxn>
                <a:cxn ang="0">
                  <a:pos x="212" y="13"/>
                </a:cxn>
                <a:cxn ang="0">
                  <a:pos x="209" y="13"/>
                </a:cxn>
                <a:cxn ang="0">
                  <a:pos x="202" y="15"/>
                </a:cxn>
                <a:cxn ang="0">
                  <a:pos x="198" y="17"/>
                </a:cxn>
                <a:cxn ang="0">
                  <a:pos x="192" y="18"/>
                </a:cxn>
                <a:cxn ang="0">
                  <a:pos x="190" y="18"/>
                </a:cxn>
                <a:cxn ang="0">
                  <a:pos x="182" y="18"/>
                </a:cxn>
                <a:cxn ang="0">
                  <a:pos x="177" y="18"/>
                </a:cxn>
                <a:cxn ang="0">
                  <a:pos x="171" y="18"/>
                </a:cxn>
                <a:cxn ang="0">
                  <a:pos x="162" y="18"/>
                </a:cxn>
                <a:cxn ang="0">
                  <a:pos x="151" y="18"/>
                </a:cxn>
                <a:cxn ang="0">
                  <a:pos x="138" y="18"/>
                </a:cxn>
                <a:cxn ang="0">
                  <a:pos x="130" y="18"/>
                </a:cxn>
                <a:cxn ang="0">
                  <a:pos x="115" y="18"/>
                </a:cxn>
                <a:cxn ang="0">
                  <a:pos x="106" y="17"/>
                </a:cxn>
                <a:cxn ang="0">
                  <a:pos x="99" y="15"/>
                </a:cxn>
                <a:cxn ang="0">
                  <a:pos x="95" y="14"/>
                </a:cxn>
                <a:cxn ang="0">
                  <a:pos x="89" y="14"/>
                </a:cxn>
                <a:cxn ang="0">
                  <a:pos x="87" y="14"/>
                </a:cxn>
                <a:cxn ang="0">
                  <a:pos x="84" y="14"/>
                </a:cxn>
                <a:cxn ang="0">
                  <a:pos x="75" y="12"/>
                </a:cxn>
                <a:cxn ang="0">
                  <a:pos x="71" y="11"/>
                </a:cxn>
                <a:cxn ang="0">
                  <a:pos x="68" y="10"/>
                </a:cxn>
                <a:cxn ang="0">
                  <a:pos x="60" y="9"/>
                </a:cxn>
                <a:cxn ang="0">
                  <a:pos x="54" y="8"/>
                </a:cxn>
                <a:cxn ang="0">
                  <a:pos x="27" y="4"/>
                </a:cxn>
                <a:cxn ang="0">
                  <a:pos x="24" y="4"/>
                </a:cxn>
                <a:cxn ang="0">
                  <a:pos x="22" y="4"/>
                </a:cxn>
                <a:cxn ang="0">
                  <a:pos x="17" y="4"/>
                </a:cxn>
                <a:cxn ang="0">
                  <a:pos x="14" y="4"/>
                </a:cxn>
                <a:cxn ang="0">
                  <a:pos x="0" y="0"/>
                </a:cxn>
              </a:cxnLst>
              <a:rect l="0" t="0" r="r" b="b"/>
              <a:pathLst>
                <a:path w="263" h="18">
                  <a:moveTo>
                    <a:pt x="263" y="6"/>
                  </a:moveTo>
                  <a:lnTo>
                    <a:pt x="258" y="6"/>
                  </a:lnTo>
                  <a:lnTo>
                    <a:pt x="254" y="7"/>
                  </a:lnTo>
                  <a:lnTo>
                    <a:pt x="251" y="8"/>
                  </a:lnTo>
                  <a:lnTo>
                    <a:pt x="244" y="8"/>
                  </a:lnTo>
                  <a:lnTo>
                    <a:pt x="241" y="9"/>
                  </a:lnTo>
                  <a:lnTo>
                    <a:pt x="229" y="8"/>
                  </a:lnTo>
                  <a:lnTo>
                    <a:pt x="220" y="11"/>
                  </a:lnTo>
                  <a:lnTo>
                    <a:pt x="217" y="12"/>
                  </a:lnTo>
                  <a:lnTo>
                    <a:pt x="215" y="12"/>
                  </a:lnTo>
                  <a:lnTo>
                    <a:pt x="212" y="13"/>
                  </a:lnTo>
                  <a:lnTo>
                    <a:pt x="209" y="13"/>
                  </a:lnTo>
                  <a:lnTo>
                    <a:pt x="202" y="15"/>
                  </a:lnTo>
                  <a:lnTo>
                    <a:pt x="198" y="17"/>
                  </a:lnTo>
                  <a:lnTo>
                    <a:pt x="192" y="18"/>
                  </a:lnTo>
                  <a:lnTo>
                    <a:pt x="190" y="18"/>
                  </a:lnTo>
                  <a:lnTo>
                    <a:pt x="182" y="18"/>
                  </a:lnTo>
                  <a:lnTo>
                    <a:pt x="177" y="18"/>
                  </a:lnTo>
                  <a:lnTo>
                    <a:pt x="171" y="18"/>
                  </a:lnTo>
                  <a:lnTo>
                    <a:pt x="162" y="18"/>
                  </a:lnTo>
                  <a:lnTo>
                    <a:pt x="151" y="18"/>
                  </a:lnTo>
                  <a:lnTo>
                    <a:pt x="138" y="18"/>
                  </a:lnTo>
                  <a:lnTo>
                    <a:pt x="130" y="18"/>
                  </a:lnTo>
                  <a:lnTo>
                    <a:pt x="115" y="18"/>
                  </a:lnTo>
                  <a:lnTo>
                    <a:pt x="106" y="17"/>
                  </a:lnTo>
                  <a:lnTo>
                    <a:pt x="99" y="15"/>
                  </a:lnTo>
                  <a:lnTo>
                    <a:pt x="95" y="14"/>
                  </a:lnTo>
                  <a:lnTo>
                    <a:pt x="89" y="14"/>
                  </a:lnTo>
                  <a:lnTo>
                    <a:pt x="87" y="14"/>
                  </a:lnTo>
                  <a:lnTo>
                    <a:pt x="84" y="14"/>
                  </a:lnTo>
                  <a:lnTo>
                    <a:pt x="75" y="12"/>
                  </a:lnTo>
                  <a:lnTo>
                    <a:pt x="71" y="11"/>
                  </a:lnTo>
                  <a:lnTo>
                    <a:pt x="68" y="10"/>
                  </a:lnTo>
                  <a:lnTo>
                    <a:pt x="60" y="9"/>
                  </a:lnTo>
                  <a:lnTo>
                    <a:pt x="54" y="8"/>
                  </a:lnTo>
                  <a:lnTo>
                    <a:pt x="27" y="4"/>
                  </a:lnTo>
                  <a:lnTo>
                    <a:pt x="24" y="4"/>
                  </a:lnTo>
                  <a:lnTo>
                    <a:pt x="22" y="4"/>
                  </a:lnTo>
                  <a:lnTo>
                    <a:pt x="17" y="4"/>
                  </a:lnTo>
                  <a:lnTo>
                    <a:pt x="14" y="4"/>
                  </a:lnTo>
                  <a:lnTo>
                    <a:pt x="0" y="0"/>
                  </a:lnTo>
                </a:path>
              </a:pathLst>
            </a:custGeom>
            <a:noFill/>
            <a:ln w="0">
              <a:solidFill>
                <a:srgbClr val="000000"/>
              </a:solidFill>
              <a:prstDash val="solid"/>
              <a:round/>
              <a:headEnd/>
              <a:tailEnd/>
            </a:ln>
          </p:spPr>
          <p:txBody>
            <a:bodyPr/>
            <a:lstStyle/>
            <a:p>
              <a:endParaRPr lang="en-GB"/>
            </a:p>
          </p:txBody>
        </p:sp>
        <p:sp>
          <p:nvSpPr>
            <p:cNvPr id="1211" name="Line 3089"/>
            <p:cNvSpPr>
              <a:spLocks noChangeShapeType="1"/>
            </p:cNvSpPr>
            <p:nvPr/>
          </p:nvSpPr>
          <p:spPr bwMode="auto">
            <a:xfrm>
              <a:off x="3189" y="3202"/>
              <a:ext cx="4" cy="4"/>
            </a:xfrm>
            <a:prstGeom prst="line">
              <a:avLst/>
            </a:prstGeom>
            <a:noFill/>
            <a:ln w="0">
              <a:solidFill>
                <a:srgbClr val="000000"/>
              </a:solidFill>
              <a:round/>
              <a:headEnd/>
              <a:tailEnd/>
            </a:ln>
          </p:spPr>
          <p:txBody>
            <a:bodyPr/>
            <a:lstStyle/>
            <a:p>
              <a:endParaRPr lang="en-GB"/>
            </a:p>
          </p:txBody>
        </p:sp>
        <p:sp>
          <p:nvSpPr>
            <p:cNvPr id="1212" name="Freeform 3090"/>
            <p:cNvSpPr>
              <a:spLocks/>
            </p:cNvSpPr>
            <p:nvPr/>
          </p:nvSpPr>
          <p:spPr bwMode="auto">
            <a:xfrm>
              <a:off x="3382" y="3163"/>
              <a:ext cx="8" cy="8"/>
            </a:xfrm>
            <a:custGeom>
              <a:avLst/>
              <a:gdLst/>
              <a:ahLst/>
              <a:cxnLst>
                <a:cxn ang="0">
                  <a:pos x="15" y="0"/>
                </a:cxn>
                <a:cxn ang="0">
                  <a:pos x="2" y="14"/>
                </a:cxn>
                <a:cxn ang="0">
                  <a:pos x="0" y="16"/>
                </a:cxn>
              </a:cxnLst>
              <a:rect l="0" t="0" r="r" b="b"/>
              <a:pathLst>
                <a:path w="15" h="16">
                  <a:moveTo>
                    <a:pt x="15" y="0"/>
                  </a:moveTo>
                  <a:lnTo>
                    <a:pt x="2" y="14"/>
                  </a:lnTo>
                  <a:lnTo>
                    <a:pt x="0" y="16"/>
                  </a:lnTo>
                </a:path>
              </a:pathLst>
            </a:custGeom>
            <a:noFill/>
            <a:ln w="0">
              <a:solidFill>
                <a:srgbClr val="000000"/>
              </a:solidFill>
              <a:prstDash val="solid"/>
              <a:round/>
              <a:headEnd/>
              <a:tailEnd/>
            </a:ln>
          </p:spPr>
          <p:txBody>
            <a:bodyPr/>
            <a:lstStyle/>
            <a:p>
              <a:endParaRPr lang="en-GB"/>
            </a:p>
          </p:txBody>
        </p:sp>
        <p:sp>
          <p:nvSpPr>
            <p:cNvPr id="1213" name="Freeform 3091"/>
            <p:cNvSpPr>
              <a:spLocks/>
            </p:cNvSpPr>
            <p:nvPr/>
          </p:nvSpPr>
          <p:spPr bwMode="auto">
            <a:xfrm>
              <a:off x="3189" y="3173"/>
              <a:ext cx="180" cy="29"/>
            </a:xfrm>
            <a:custGeom>
              <a:avLst/>
              <a:gdLst/>
              <a:ahLst/>
              <a:cxnLst>
                <a:cxn ang="0">
                  <a:pos x="0" y="57"/>
                </a:cxn>
                <a:cxn ang="0">
                  <a:pos x="52" y="53"/>
                </a:cxn>
                <a:cxn ang="0">
                  <a:pos x="87" y="52"/>
                </a:cxn>
                <a:cxn ang="0">
                  <a:pos x="119" y="46"/>
                </a:cxn>
                <a:cxn ang="0">
                  <a:pos x="158" y="46"/>
                </a:cxn>
                <a:cxn ang="0">
                  <a:pos x="181" y="45"/>
                </a:cxn>
                <a:cxn ang="0">
                  <a:pos x="201" y="47"/>
                </a:cxn>
                <a:cxn ang="0">
                  <a:pos x="236" y="40"/>
                </a:cxn>
                <a:cxn ang="0">
                  <a:pos x="263" y="32"/>
                </a:cxn>
                <a:cxn ang="0">
                  <a:pos x="273" y="29"/>
                </a:cxn>
                <a:cxn ang="0">
                  <a:pos x="301" y="27"/>
                </a:cxn>
                <a:cxn ang="0">
                  <a:pos x="330" y="15"/>
                </a:cxn>
                <a:cxn ang="0">
                  <a:pos x="360" y="1"/>
                </a:cxn>
                <a:cxn ang="0">
                  <a:pos x="361" y="0"/>
                </a:cxn>
              </a:cxnLst>
              <a:rect l="0" t="0" r="r" b="b"/>
              <a:pathLst>
                <a:path w="361" h="57">
                  <a:moveTo>
                    <a:pt x="0" y="57"/>
                  </a:moveTo>
                  <a:lnTo>
                    <a:pt x="52" y="53"/>
                  </a:lnTo>
                  <a:lnTo>
                    <a:pt x="87" y="52"/>
                  </a:lnTo>
                  <a:lnTo>
                    <a:pt x="119" y="46"/>
                  </a:lnTo>
                  <a:lnTo>
                    <a:pt x="158" y="46"/>
                  </a:lnTo>
                  <a:lnTo>
                    <a:pt x="181" y="45"/>
                  </a:lnTo>
                  <a:lnTo>
                    <a:pt x="201" y="47"/>
                  </a:lnTo>
                  <a:lnTo>
                    <a:pt x="236" y="40"/>
                  </a:lnTo>
                  <a:lnTo>
                    <a:pt x="263" y="32"/>
                  </a:lnTo>
                  <a:lnTo>
                    <a:pt x="273" y="29"/>
                  </a:lnTo>
                  <a:lnTo>
                    <a:pt x="301" y="27"/>
                  </a:lnTo>
                  <a:lnTo>
                    <a:pt x="330" y="15"/>
                  </a:lnTo>
                  <a:lnTo>
                    <a:pt x="360" y="1"/>
                  </a:lnTo>
                  <a:lnTo>
                    <a:pt x="361" y="0"/>
                  </a:lnTo>
                </a:path>
              </a:pathLst>
            </a:custGeom>
            <a:noFill/>
            <a:ln w="0">
              <a:solidFill>
                <a:srgbClr val="000000"/>
              </a:solidFill>
              <a:prstDash val="solid"/>
              <a:round/>
              <a:headEnd/>
              <a:tailEnd/>
            </a:ln>
          </p:spPr>
          <p:txBody>
            <a:bodyPr/>
            <a:lstStyle/>
            <a:p>
              <a:endParaRPr lang="en-GB"/>
            </a:p>
          </p:txBody>
        </p:sp>
        <p:sp>
          <p:nvSpPr>
            <p:cNvPr id="1214" name="Freeform 3092"/>
            <p:cNvSpPr>
              <a:spLocks/>
            </p:cNvSpPr>
            <p:nvPr/>
          </p:nvSpPr>
          <p:spPr bwMode="auto">
            <a:xfrm>
              <a:off x="3092" y="3195"/>
              <a:ext cx="8" cy="9"/>
            </a:xfrm>
            <a:custGeom>
              <a:avLst/>
              <a:gdLst/>
              <a:ahLst/>
              <a:cxnLst>
                <a:cxn ang="0">
                  <a:pos x="0" y="0"/>
                </a:cxn>
                <a:cxn ang="0">
                  <a:pos x="1" y="1"/>
                </a:cxn>
                <a:cxn ang="0">
                  <a:pos x="8" y="11"/>
                </a:cxn>
                <a:cxn ang="0">
                  <a:pos x="10" y="14"/>
                </a:cxn>
                <a:cxn ang="0">
                  <a:pos x="14" y="18"/>
                </a:cxn>
              </a:cxnLst>
              <a:rect l="0" t="0" r="r" b="b"/>
              <a:pathLst>
                <a:path w="14" h="18">
                  <a:moveTo>
                    <a:pt x="0" y="0"/>
                  </a:moveTo>
                  <a:lnTo>
                    <a:pt x="1" y="1"/>
                  </a:lnTo>
                  <a:lnTo>
                    <a:pt x="8" y="11"/>
                  </a:lnTo>
                  <a:lnTo>
                    <a:pt x="10" y="14"/>
                  </a:lnTo>
                  <a:lnTo>
                    <a:pt x="14" y="18"/>
                  </a:lnTo>
                </a:path>
              </a:pathLst>
            </a:custGeom>
            <a:noFill/>
            <a:ln w="0">
              <a:solidFill>
                <a:srgbClr val="000000"/>
              </a:solidFill>
              <a:prstDash val="solid"/>
              <a:round/>
              <a:headEnd/>
              <a:tailEnd/>
            </a:ln>
          </p:spPr>
          <p:txBody>
            <a:bodyPr/>
            <a:lstStyle/>
            <a:p>
              <a:endParaRPr lang="en-GB"/>
            </a:p>
          </p:txBody>
        </p:sp>
        <p:sp>
          <p:nvSpPr>
            <p:cNvPr id="1215" name="Freeform 3093"/>
            <p:cNvSpPr>
              <a:spLocks/>
            </p:cNvSpPr>
            <p:nvPr/>
          </p:nvSpPr>
          <p:spPr bwMode="auto">
            <a:xfrm>
              <a:off x="3092" y="3195"/>
              <a:ext cx="94" cy="5"/>
            </a:xfrm>
            <a:custGeom>
              <a:avLst/>
              <a:gdLst/>
              <a:ahLst/>
              <a:cxnLst>
                <a:cxn ang="0">
                  <a:pos x="186" y="3"/>
                </a:cxn>
                <a:cxn ang="0">
                  <a:pos x="179" y="5"/>
                </a:cxn>
                <a:cxn ang="0">
                  <a:pos x="173" y="5"/>
                </a:cxn>
                <a:cxn ang="0">
                  <a:pos x="167" y="7"/>
                </a:cxn>
                <a:cxn ang="0">
                  <a:pos x="164" y="7"/>
                </a:cxn>
                <a:cxn ang="0">
                  <a:pos x="157" y="9"/>
                </a:cxn>
                <a:cxn ang="0">
                  <a:pos x="154" y="9"/>
                </a:cxn>
                <a:cxn ang="0">
                  <a:pos x="152" y="10"/>
                </a:cxn>
                <a:cxn ang="0">
                  <a:pos x="147" y="10"/>
                </a:cxn>
                <a:cxn ang="0">
                  <a:pos x="144" y="11"/>
                </a:cxn>
                <a:cxn ang="0">
                  <a:pos x="141" y="11"/>
                </a:cxn>
                <a:cxn ang="0">
                  <a:pos x="138" y="11"/>
                </a:cxn>
                <a:cxn ang="0">
                  <a:pos x="122" y="11"/>
                </a:cxn>
                <a:cxn ang="0">
                  <a:pos x="120" y="11"/>
                </a:cxn>
                <a:cxn ang="0">
                  <a:pos x="113" y="11"/>
                </a:cxn>
                <a:cxn ang="0">
                  <a:pos x="105" y="10"/>
                </a:cxn>
                <a:cxn ang="0">
                  <a:pos x="98" y="10"/>
                </a:cxn>
                <a:cxn ang="0">
                  <a:pos x="91" y="10"/>
                </a:cxn>
                <a:cxn ang="0">
                  <a:pos x="82" y="9"/>
                </a:cxn>
                <a:cxn ang="0">
                  <a:pos x="78" y="9"/>
                </a:cxn>
                <a:cxn ang="0">
                  <a:pos x="71" y="8"/>
                </a:cxn>
                <a:cxn ang="0">
                  <a:pos x="55" y="7"/>
                </a:cxn>
                <a:cxn ang="0">
                  <a:pos x="52" y="7"/>
                </a:cxn>
                <a:cxn ang="0">
                  <a:pos x="44" y="4"/>
                </a:cxn>
                <a:cxn ang="0">
                  <a:pos x="42" y="4"/>
                </a:cxn>
                <a:cxn ang="0">
                  <a:pos x="39" y="4"/>
                </a:cxn>
                <a:cxn ang="0">
                  <a:pos x="34" y="1"/>
                </a:cxn>
                <a:cxn ang="0">
                  <a:pos x="30" y="1"/>
                </a:cxn>
                <a:cxn ang="0">
                  <a:pos x="28" y="1"/>
                </a:cxn>
                <a:cxn ang="0">
                  <a:pos x="25" y="0"/>
                </a:cxn>
                <a:cxn ang="0">
                  <a:pos x="23" y="0"/>
                </a:cxn>
                <a:cxn ang="0">
                  <a:pos x="19" y="0"/>
                </a:cxn>
                <a:cxn ang="0">
                  <a:pos x="14" y="0"/>
                </a:cxn>
                <a:cxn ang="0">
                  <a:pos x="0" y="0"/>
                </a:cxn>
              </a:cxnLst>
              <a:rect l="0" t="0" r="r" b="b"/>
              <a:pathLst>
                <a:path w="186" h="11">
                  <a:moveTo>
                    <a:pt x="186" y="3"/>
                  </a:moveTo>
                  <a:lnTo>
                    <a:pt x="179" y="5"/>
                  </a:lnTo>
                  <a:lnTo>
                    <a:pt x="173" y="5"/>
                  </a:lnTo>
                  <a:lnTo>
                    <a:pt x="167" y="7"/>
                  </a:lnTo>
                  <a:lnTo>
                    <a:pt x="164" y="7"/>
                  </a:lnTo>
                  <a:lnTo>
                    <a:pt x="157" y="9"/>
                  </a:lnTo>
                  <a:lnTo>
                    <a:pt x="154" y="9"/>
                  </a:lnTo>
                  <a:lnTo>
                    <a:pt x="152" y="10"/>
                  </a:lnTo>
                  <a:lnTo>
                    <a:pt x="147" y="10"/>
                  </a:lnTo>
                  <a:lnTo>
                    <a:pt x="144" y="11"/>
                  </a:lnTo>
                  <a:lnTo>
                    <a:pt x="141" y="11"/>
                  </a:lnTo>
                  <a:lnTo>
                    <a:pt x="138" y="11"/>
                  </a:lnTo>
                  <a:lnTo>
                    <a:pt x="122" y="11"/>
                  </a:lnTo>
                  <a:lnTo>
                    <a:pt x="120" y="11"/>
                  </a:lnTo>
                  <a:lnTo>
                    <a:pt x="113" y="11"/>
                  </a:lnTo>
                  <a:lnTo>
                    <a:pt x="105" y="10"/>
                  </a:lnTo>
                  <a:lnTo>
                    <a:pt x="98" y="10"/>
                  </a:lnTo>
                  <a:lnTo>
                    <a:pt x="91" y="10"/>
                  </a:lnTo>
                  <a:lnTo>
                    <a:pt x="82" y="9"/>
                  </a:lnTo>
                  <a:lnTo>
                    <a:pt x="78" y="9"/>
                  </a:lnTo>
                  <a:lnTo>
                    <a:pt x="71" y="8"/>
                  </a:lnTo>
                  <a:lnTo>
                    <a:pt x="55" y="7"/>
                  </a:lnTo>
                  <a:lnTo>
                    <a:pt x="52" y="7"/>
                  </a:lnTo>
                  <a:lnTo>
                    <a:pt x="44" y="4"/>
                  </a:lnTo>
                  <a:lnTo>
                    <a:pt x="42" y="4"/>
                  </a:lnTo>
                  <a:lnTo>
                    <a:pt x="39" y="4"/>
                  </a:lnTo>
                  <a:lnTo>
                    <a:pt x="34" y="1"/>
                  </a:lnTo>
                  <a:lnTo>
                    <a:pt x="30" y="1"/>
                  </a:lnTo>
                  <a:lnTo>
                    <a:pt x="28" y="1"/>
                  </a:lnTo>
                  <a:lnTo>
                    <a:pt x="25" y="0"/>
                  </a:lnTo>
                  <a:lnTo>
                    <a:pt x="23" y="0"/>
                  </a:lnTo>
                  <a:lnTo>
                    <a:pt x="19" y="0"/>
                  </a:lnTo>
                  <a:lnTo>
                    <a:pt x="14" y="0"/>
                  </a:lnTo>
                  <a:lnTo>
                    <a:pt x="0" y="0"/>
                  </a:lnTo>
                </a:path>
              </a:pathLst>
            </a:custGeom>
            <a:noFill/>
            <a:ln w="0">
              <a:solidFill>
                <a:srgbClr val="000000"/>
              </a:solidFill>
              <a:prstDash val="solid"/>
              <a:round/>
              <a:headEnd/>
              <a:tailEnd/>
            </a:ln>
          </p:spPr>
          <p:txBody>
            <a:bodyPr/>
            <a:lstStyle/>
            <a:p>
              <a:endParaRPr lang="en-GB"/>
            </a:p>
          </p:txBody>
        </p:sp>
        <p:sp>
          <p:nvSpPr>
            <p:cNvPr id="1216" name="Line 3094"/>
            <p:cNvSpPr>
              <a:spLocks noChangeShapeType="1"/>
            </p:cNvSpPr>
            <p:nvPr/>
          </p:nvSpPr>
          <p:spPr bwMode="auto">
            <a:xfrm flipH="1">
              <a:off x="3858" y="3099"/>
              <a:ext cx="1" cy="2"/>
            </a:xfrm>
            <a:prstGeom prst="line">
              <a:avLst/>
            </a:prstGeom>
            <a:noFill/>
            <a:ln w="0">
              <a:solidFill>
                <a:srgbClr val="000000"/>
              </a:solidFill>
              <a:round/>
              <a:headEnd/>
              <a:tailEnd/>
            </a:ln>
          </p:spPr>
          <p:txBody>
            <a:bodyPr/>
            <a:lstStyle/>
            <a:p>
              <a:endParaRPr lang="en-GB"/>
            </a:p>
          </p:txBody>
        </p:sp>
        <p:sp>
          <p:nvSpPr>
            <p:cNvPr id="1217" name="Line 3095"/>
            <p:cNvSpPr>
              <a:spLocks noChangeShapeType="1"/>
            </p:cNvSpPr>
            <p:nvPr/>
          </p:nvSpPr>
          <p:spPr bwMode="auto">
            <a:xfrm>
              <a:off x="3850" y="3100"/>
              <a:ext cx="1" cy="1"/>
            </a:xfrm>
            <a:prstGeom prst="line">
              <a:avLst/>
            </a:prstGeom>
            <a:noFill/>
            <a:ln w="0">
              <a:solidFill>
                <a:srgbClr val="000000"/>
              </a:solidFill>
              <a:round/>
              <a:headEnd/>
              <a:tailEnd/>
            </a:ln>
          </p:spPr>
          <p:txBody>
            <a:bodyPr/>
            <a:lstStyle/>
            <a:p>
              <a:endParaRPr lang="en-GB"/>
            </a:p>
          </p:txBody>
        </p:sp>
        <p:sp>
          <p:nvSpPr>
            <p:cNvPr id="1218" name="Line 3096"/>
            <p:cNvSpPr>
              <a:spLocks noChangeShapeType="1"/>
            </p:cNvSpPr>
            <p:nvPr/>
          </p:nvSpPr>
          <p:spPr bwMode="auto">
            <a:xfrm>
              <a:off x="3859" y="3099"/>
              <a:ext cx="1" cy="1"/>
            </a:xfrm>
            <a:prstGeom prst="line">
              <a:avLst/>
            </a:prstGeom>
            <a:noFill/>
            <a:ln w="0">
              <a:solidFill>
                <a:srgbClr val="000000"/>
              </a:solidFill>
              <a:round/>
              <a:headEnd/>
              <a:tailEnd/>
            </a:ln>
          </p:spPr>
          <p:txBody>
            <a:bodyPr/>
            <a:lstStyle/>
            <a:p>
              <a:endParaRPr lang="en-GB"/>
            </a:p>
          </p:txBody>
        </p:sp>
        <p:sp>
          <p:nvSpPr>
            <p:cNvPr id="1219" name="Line 3097"/>
            <p:cNvSpPr>
              <a:spLocks noChangeShapeType="1"/>
            </p:cNvSpPr>
            <p:nvPr/>
          </p:nvSpPr>
          <p:spPr bwMode="auto">
            <a:xfrm>
              <a:off x="3540" y="3110"/>
              <a:ext cx="1" cy="1"/>
            </a:xfrm>
            <a:prstGeom prst="line">
              <a:avLst/>
            </a:prstGeom>
            <a:noFill/>
            <a:ln w="0">
              <a:solidFill>
                <a:srgbClr val="000000"/>
              </a:solidFill>
              <a:round/>
              <a:headEnd/>
              <a:tailEnd/>
            </a:ln>
          </p:spPr>
          <p:txBody>
            <a:bodyPr/>
            <a:lstStyle/>
            <a:p>
              <a:endParaRPr lang="en-GB"/>
            </a:p>
          </p:txBody>
        </p:sp>
        <p:sp>
          <p:nvSpPr>
            <p:cNvPr id="1220" name="Freeform 3098"/>
            <p:cNvSpPr>
              <a:spLocks/>
            </p:cNvSpPr>
            <p:nvPr/>
          </p:nvSpPr>
          <p:spPr bwMode="auto">
            <a:xfrm>
              <a:off x="3540" y="3110"/>
              <a:ext cx="4" cy="1"/>
            </a:xfrm>
            <a:custGeom>
              <a:avLst/>
              <a:gdLst/>
              <a:ahLst/>
              <a:cxnLst>
                <a:cxn ang="0">
                  <a:pos x="0" y="0"/>
                </a:cxn>
                <a:cxn ang="0">
                  <a:pos x="9" y="1"/>
                </a:cxn>
                <a:cxn ang="0">
                  <a:pos x="10" y="1"/>
                </a:cxn>
              </a:cxnLst>
              <a:rect l="0" t="0" r="r" b="b"/>
              <a:pathLst>
                <a:path w="10" h="1">
                  <a:moveTo>
                    <a:pt x="0" y="0"/>
                  </a:moveTo>
                  <a:lnTo>
                    <a:pt x="9" y="1"/>
                  </a:lnTo>
                  <a:lnTo>
                    <a:pt x="10" y="1"/>
                  </a:lnTo>
                </a:path>
              </a:pathLst>
            </a:custGeom>
            <a:noFill/>
            <a:ln w="0">
              <a:solidFill>
                <a:srgbClr val="000000"/>
              </a:solidFill>
              <a:prstDash val="solid"/>
              <a:round/>
              <a:headEnd/>
              <a:tailEnd/>
            </a:ln>
          </p:spPr>
          <p:txBody>
            <a:bodyPr/>
            <a:lstStyle/>
            <a:p>
              <a:endParaRPr lang="en-GB"/>
            </a:p>
          </p:txBody>
        </p:sp>
        <p:sp>
          <p:nvSpPr>
            <p:cNvPr id="1221" name="Line 3099"/>
            <p:cNvSpPr>
              <a:spLocks noChangeShapeType="1"/>
            </p:cNvSpPr>
            <p:nvPr/>
          </p:nvSpPr>
          <p:spPr bwMode="auto">
            <a:xfrm flipH="1">
              <a:off x="3406" y="3133"/>
              <a:ext cx="5" cy="8"/>
            </a:xfrm>
            <a:prstGeom prst="line">
              <a:avLst/>
            </a:prstGeom>
            <a:noFill/>
            <a:ln w="0">
              <a:solidFill>
                <a:srgbClr val="000000"/>
              </a:solidFill>
              <a:round/>
              <a:headEnd/>
              <a:tailEnd/>
            </a:ln>
          </p:spPr>
          <p:txBody>
            <a:bodyPr/>
            <a:lstStyle/>
            <a:p>
              <a:endParaRPr lang="en-GB"/>
            </a:p>
          </p:txBody>
        </p:sp>
        <p:sp>
          <p:nvSpPr>
            <p:cNvPr id="1222" name="Freeform 3100"/>
            <p:cNvSpPr>
              <a:spLocks/>
            </p:cNvSpPr>
            <p:nvPr/>
          </p:nvSpPr>
          <p:spPr bwMode="auto">
            <a:xfrm>
              <a:off x="3450" y="3112"/>
              <a:ext cx="3" cy="1"/>
            </a:xfrm>
            <a:custGeom>
              <a:avLst/>
              <a:gdLst/>
              <a:ahLst/>
              <a:cxnLst>
                <a:cxn ang="0">
                  <a:pos x="6" y="0"/>
                </a:cxn>
                <a:cxn ang="0">
                  <a:pos x="4" y="1"/>
                </a:cxn>
                <a:cxn ang="0">
                  <a:pos x="0" y="2"/>
                </a:cxn>
              </a:cxnLst>
              <a:rect l="0" t="0" r="r" b="b"/>
              <a:pathLst>
                <a:path w="6" h="2">
                  <a:moveTo>
                    <a:pt x="6" y="0"/>
                  </a:moveTo>
                  <a:lnTo>
                    <a:pt x="4" y="1"/>
                  </a:lnTo>
                  <a:lnTo>
                    <a:pt x="0" y="2"/>
                  </a:lnTo>
                </a:path>
              </a:pathLst>
            </a:custGeom>
            <a:noFill/>
            <a:ln w="0">
              <a:solidFill>
                <a:srgbClr val="000000"/>
              </a:solidFill>
              <a:prstDash val="solid"/>
              <a:round/>
              <a:headEnd/>
              <a:tailEnd/>
            </a:ln>
          </p:spPr>
          <p:txBody>
            <a:bodyPr/>
            <a:lstStyle/>
            <a:p>
              <a:endParaRPr lang="en-GB"/>
            </a:p>
          </p:txBody>
        </p:sp>
        <p:sp>
          <p:nvSpPr>
            <p:cNvPr id="1223" name="Line 3101"/>
            <p:cNvSpPr>
              <a:spLocks noChangeShapeType="1"/>
            </p:cNvSpPr>
            <p:nvPr/>
          </p:nvSpPr>
          <p:spPr bwMode="auto">
            <a:xfrm flipH="1">
              <a:off x="3400" y="3146"/>
              <a:ext cx="3" cy="5"/>
            </a:xfrm>
            <a:prstGeom prst="line">
              <a:avLst/>
            </a:prstGeom>
            <a:noFill/>
            <a:ln w="0">
              <a:solidFill>
                <a:srgbClr val="000000"/>
              </a:solidFill>
              <a:round/>
              <a:headEnd/>
              <a:tailEnd/>
            </a:ln>
          </p:spPr>
          <p:txBody>
            <a:bodyPr/>
            <a:lstStyle/>
            <a:p>
              <a:endParaRPr lang="en-GB"/>
            </a:p>
          </p:txBody>
        </p:sp>
        <p:sp>
          <p:nvSpPr>
            <p:cNvPr id="1224" name="Freeform 3102"/>
            <p:cNvSpPr>
              <a:spLocks/>
            </p:cNvSpPr>
            <p:nvPr/>
          </p:nvSpPr>
          <p:spPr bwMode="auto">
            <a:xfrm>
              <a:off x="3403" y="3133"/>
              <a:ext cx="33" cy="13"/>
            </a:xfrm>
            <a:custGeom>
              <a:avLst/>
              <a:gdLst/>
              <a:ahLst/>
              <a:cxnLst>
                <a:cxn ang="0">
                  <a:pos x="0" y="27"/>
                </a:cxn>
                <a:cxn ang="0">
                  <a:pos x="12" y="20"/>
                </a:cxn>
                <a:cxn ang="0">
                  <a:pos x="24" y="18"/>
                </a:cxn>
                <a:cxn ang="0">
                  <a:pos x="37" y="21"/>
                </a:cxn>
                <a:cxn ang="0">
                  <a:pos x="51" y="12"/>
                </a:cxn>
                <a:cxn ang="0">
                  <a:pos x="65" y="0"/>
                </a:cxn>
              </a:cxnLst>
              <a:rect l="0" t="0" r="r" b="b"/>
              <a:pathLst>
                <a:path w="65" h="27">
                  <a:moveTo>
                    <a:pt x="0" y="27"/>
                  </a:moveTo>
                  <a:lnTo>
                    <a:pt x="12" y="20"/>
                  </a:lnTo>
                  <a:lnTo>
                    <a:pt x="24" y="18"/>
                  </a:lnTo>
                  <a:lnTo>
                    <a:pt x="37" y="21"/>
                  </a:lnTo>
                  <a:lnTo>
                    <a:pt x="51" y="12"/>
                  </a:lnTo>
                  <a:lnTo>
                    <a:pt x="65" y="0"/>
                  </a:lnTo>
                </a:path>
              </a:pathLst>
            </a:custGeom>
            <a:noFill/>
            <a:ln w="0">
              <a:solidFill>
                <a:srgbClr val="000000"/>
              </a:solidFill>
              <a:prstDash val="solid"/>
              <a:round/>
              <a:headEnd/>
              <a:tailEnd/>
            </a:ln>
          </p:spPr>
          <p:txBody>
            <a:bodyPr/>
            <a:lstStyle/>
            <a:p>
              <a:endParaRPr lang="en-GB"/>
            </a:p>
          </p:txBody>
        </p:sp>
        <p:sp>
          <p:nvSpPr>
            <p:cNvPr id="1225" name="Line 3103"/>
            <p:cNvSpPr>
              <a:spLocks noChangeShapeType="1"/>
            </p:cNvSpPr>
            <p:nvPr/>
          </p:nvSpPr>
          <p:spPr bwMode="auto">
            <a:xfrm flipV="1">
              <a:off x="3417" y="3164"/>
              <a:ext cx="1" cy="2"/>
            </a:xfrm>
            <a:prstGeom prst="line">
              <a:avLst/>
            </a:prstGeom>
            <a:noFill/>
            <a:ln w="0">
              <a:solidFill>
                <a:srgbClr val="000000"/>
              </a:solidFill>
              <a:round/>
              <a:headEnd/>
              <a:tailEnd/>
            </a:ln>
          </p:spPr>
          <p:txBody>
            <a:bodyPr/>
            <a:lstStyle/>
            <a:p>
              <a:endParaRPr lang="en-GB"/>
            </a:p>
          </p:txBody>
        </p:sp>
        <p:sp>
          <p:nvSpPr>
            <p:cNvPr id="1226" name="Freeform 3104"/>
            <p:cNvSpPr>
              <a:spLocks/>
            </p:cNvSpPr>
            <p:nvPr/>
          </p:nvSpPr>
          <p:spPr bwMode="auto">
            <a:xfrm>
              <a:off x="3417" y="3166"/>
              <a:ext cx="367" cy="43"/>
            </a:xfrm>
            <a:custGeom>
              <a:avLst/>
              <a:gdLst/>
              <a:ahLst/>
              <a:cxnLst>
                <a:cxn ang="0">
                  <a:pos x="0" y="0"/>
                </a:cxn>
                <a:cxn ang="0">
                  <a:pos x="18" y="3"/>
                </a:cxn>
                <a:cxn ang="0">
                  <a:pos x="37" y="4"/>
                </a:cxn>
                <a:cxn ang="0">
                  <a:pos x="41" y="4"/>
                </a:cxn>
                <a:cxn ang="0">
                  <a:pos x="52" y="2"/>
                </a:cxn>
                <a:cxn ang="0">
                  <a:pos x="75" y="4"/>
                </a:cxn>
                <a:cxn ang="0">
                  <a:pos x="91" y="7"/>
                </a:cxn>
                <a:cxn ang="0">
                  <a:pos x="112" y="13"/>
                </a:cxn>
                <a:cxn ang="0">
                  <a:pos x="131" y="18"/>
                </a:cxn>
                <a:cxn ang="0">
                  <a:pos x="151" y="16"/>
                </a:cxn>
                <a:cxn ang="0">
                  <a:pos x="173" y="16"/>
                </a:cxn>
                <a:cxn ang="0">
                  <a:pos x="195" y="9"/>
                </a:cxn>
                <a:cxn ang="0">
                  <a:pos x="195" y="9"/>
                </a:cxn>
                <a:cxn ang="0">
                  <a:pos x="216" y="16"/>
                </a:cxn>
                <a:cxn ang="0">
                  <a:pos x="240" y="20"/>
                </a:cxn>
                <a:cxn ang="0">
                  <a:pos x="270" y="21"/>
                </a:cxn>
                <a:cxn ang="0">
                  <a:pos x="294" y="28"/>
                </a:cxn>
                <a:cxn ang="0">
                  <a:pos x="317" y="33"/>
                </a:cxn>
                <a:cxn ang="0">
                  <a:pos x="335" y="39"/>
                </a:cxn>
                <a:cxn ang="0">
                  <a:pos x="368" y="45"/>
                </a:cxn>
                <a:cxn ang="0">
                  <a:pos x="393" y="56"/>
                </a:cxn>
                <a:cxn ang="0">
                  <a:pos x="434" y="67"/>
                </a:cxn>
                <a:cxn ang="0">
                  <a:pos x="455" y="67"/>
                </a:cxn>
                <a:cxn ang="0">
                  <a:pos x="472" y="66"/>
                </a:cxn>
                <a:cxn ang="0">
                  <a:pos x="485" y="69"/>
                </a:cxn>
                <a:cxn ang="0">
                  <a:pos x="494" y="74"/>
                </a:cxn>
                <a:cxn ang="0">
                  <a:pos x="510" y="80"/>
                </a:cxn>
                <a:cxn ang="0">
                  <a:pos x="511" y="81"/>
                </a:cxn>
                <a:cxn ang="0">
                  <a:pos x="523" y="83"/>
                </a:cxn>
                <a:cxn ang="0">
                  <a:pos x="536" y="85"/>
                </a:cxn>
                <a:cxn ang="0">
                  <a:pos x="548" y="84"/>
                </a:cxn>
                <a:cxn ang="0">
                  <a:pos x="556" y="80"/>
                </a:cxn>
                <a:cxn ang="0">
                  <a:pos x="571" y="72"/>
                </a:cxn>
                <a:cxn ang="0">
                  <a:pos x="584" y="69"/>
                </a:cxn>
                <a:cxn ang="0">
                  <a:pos x="591" y="70"/>
                </a:cxn>
                <a:cxn ang="0">
                  <a:pos x="604" y="72"/>
                </a:cxn>
                <a:cxn ang="0">
                  <a:pos x="616" y="74"/>
                </a:cxn>
                <a:cxn ang="0">
                  <a:pos x="627" y="74"/>
                </a:cxn>
                <a:cxn ang="0">
                  <a:pos x="636" y="72"/>
                </a:cxn>
                <a:cxn ang="0">
                  <a:pos x="651" y="69"/>
                </a:cxn>
                <a:cxn ang="0">
                  <a:pos x="661" y="66"/>
                </a:cxn>
                <a:cxn ang="0">
                  <a:pos x="674" y="62"/>
                </a:cxn>
                <a:cxn ang="0">
                  <a:pos x="684" y="58"/>
                </a:cxn>
                <a:cxn ang="0">
                  <a:pos x="699" y="48"/>
                </a:cxn>
                <a:cxn ang="0">
                  <a:pos x="712" y="36"/>
                </a:cxn>
                <a:cxn ang="0">
                  <a:pos x="734" y="29"/>
                </a:cxn>
              </a:cxnLst>
              <a:rect l="0" t="0" r="r" b="b"/>
              <a:pathLst>
                <a:path w="734" h="85">
                  <a:moveTo>
                    <a:pt x="0" y="0"/>
                  </a:moveTo>
                  <a:lnTo>
                    <a:pt x="18" y="3"/>
                  </a:lnTo>
                  <a:lnTo>
                    <a:pt x="37" y="4"/>
                  </a:lnTo>
                  <a:lnTo>
                    <a:pt x="41" y="4"/>
                  </a:lnTo>
                  <a:lnTo>
                    <a:pt x="52" y="2"/>
                  </a:lnTo>
                  <a:lnTo>
                    <a:pt x="75" y="4"/>
                  </a:lnTo>
                  <a:lnTo>
                    <a:pt x="91" y="7"/>
                  </a:lnTo>
                  <a:lnTo>
                    <a:pt x="112" y="13"/>
                  </a:lnTo>
                  <a:lnTo>
                    <a:pt x="131" y="18"/>
                  </a:lnTo>
                  <a:lnTo>
                    <a:pt x="151" y="16"/>
                  </a:lnTo>
                  <a:lnTo>
                    <a:pt x="173" y="16"/>
                  </a:lnTo>
                  <a:lnTo>
                    <a:pt x="195" y="9"/>
                  </a:lnTo>
                  <a:lnTo>
                    <a:pt x="195" y="9"/>
                  </a:lnTo>
                  <a:lnTo>
                    <a:pt x="216" y="16"/>
                  </a:lnTo>
                  <a:lnTo>
                    <a:pt x="240" y="20"/>
                  </a:lnTo>
                  <a:lnTo>
                    <a:pt x="270" y="21"/>
                  </a:lnTo>
                  <a:lnTo>
                    <a:pt x="294" y="28"/>
                  </a:lnTo>
                  <a:lnTo>
                    <a:pt x="317" y="33"/>
                  </a:lnTo>
                  <a:lnTo>
                    <a:pt x="335" y="39"/>
                  </a:lnTo>
                  <a:lnTo>
                    <a:pt x="368" y="45"/>
                  </a:lnTo>
                  <a:lnTo>
                    <a:pt x="393" y="56"/>
                  </a:lnTo>
                  <a:lnTo>
                    <a:pt x="434" y="67"/>
                  </a:lnTo>
                  <a:lnTo>
                    <a:pt x="455" y="67"/>
                  </a:lnTo>
                  <a:lnTo>
                    <a:pt x="472" y="66"/>
                  </a:lnTo>
                  <a:lnTo>
                    <a:pt x="485" y="69"/>
                  </a:lnTo>
                  <a:lnTo>
                    <a:pt x="494" y="74"/>
                  </a:lnTo>
                  <a:lnTo>
                    <a:pt x="510" y="80"/>
                  </a:lnTo>
                  <a:lnTo>
                    <a:pt x="511" y="81"/>
                  </a:lnTo>
                  <a:lnTo>
                    <a:pt x="523" y="83"/>
                  </a:lnTo>
                  <a:lnTo>
                    <a:pt x="536" y="85"/>
                  </a:lnTo>
                  <a:lnTo>
                    <a:pt x="548" y="84"/>
                  </a:lnTo>
                  <a:lnTo>
                    <a:pt x="556" y="80"/>
                  </a:lnTo>
                  <a:lnTo>
                    <a:pt x="571" y="72"/>
                  </a:lnTo>
                  <a:lnTo>
                    <a:pt x="584" y="69"/>
                  </a:lnTo>
                  <a:lnTo>
                    <a:pt x="591" y="70"/>
                  </a:lnTo>
                  <a:lnTo>
                    <a:pt x="604" y="72"/>
                  </a:lnTo>
                  <a:lnTo>
                    <a:pt x="616" y="74"/>
                  </a:lnTo>
                  <a:lnTo>
                    <a:pt x="627" y="74"/>
                  </a:lnTo>
                  <a:lnTo>
                    <a:pt x="636" y="72"/>
                  </a:lnTo>
                  <a:lnTo>
                    <a:pt x="651" y="69"/>
                  </a:lnTo>
                  <a:lnTo>
                    <a:pt x="661" y="66"/>
                  </a:lnTo>
                  <a:lnTo>
                    <a:pt x="674" y="62"/>
                  </a:lnTo>
                  <a:lnTo>
                    <a:pt x="684" y="58"/>
                  </a:lnTo>
                  <a:lnTo>
                    <a:pt x="699" y="48"/>
                  </a:lnTo>
                  <a:lnTo>
                    <a:pt x="712" y="36"/>
                  </a:lnTo>
                  <a:lnTo>
                    <a:pt x="734" y="29"/>
                  </a:lnTo>
                </a:path>
              </a:pathLst>
            </a:custGeom>
            <a:noFill/>
            <a:ln w="0">
              <a:solidFill>
                <a:srgbClr val="000000"/>
              </a:solidFill>
              <a:prstDash val="solid"/>
              <a:round/>
              <a:headEnd/>
              <a:tailEnd/>
            </a:ln>
          </p:spPr>
          <p:txBody>
            <a:bodyPr/>
            <a:lstStyle/>
            <a:p>
              <a:endParaRPr lang="en-GB"/>
            </a:p>
          </p:txBody>
        </p:sp>
        <p:sp>
          <p:nvSpPr>
            <p:cNvPr id="1227" name="Freeform 3105"/>
            <p:cNvSpPr>
              <a:spLocks/>
            </p:cNvSpPr>
            <p:nvPr/>
          </p:nvSpPr>
          <p:spPr bwMode="auto">
            <a:xfrm>
              <a:off x="4020" y="3058"/>
              <a:ext cx="10" cy="2"/>
            </a:xfrm>
            <a:custGeom>
              <a:avLst/>
              <a:gdLst/>
              <a:ahLst/>
              <a:cxnLst>
                <a:cxn ang="0">
                  <a:pos x="0" y="2"/>
                </a:cxn>
                <a:cxn ang="0">
                  <a:pos x="3" y="1"/>
                </a:cxn>
                <a:cxn ang="0">
                  <a:pos x="10" y="1"/>
                </a:cxn>
                <a:cxn ang="0">
                  <a:pos x="19" y="0"/>
                </a:cxn>
              </a:cxnLst>
              <a:rect l="0" t="0" r="r" b="b"/>
              <a:pathLst>
                <a:path w="19" h="2">
                  <a:moveTo>
                    <a:pt x="0" y="2"/>
                  </a:moveTo>
                  <a:lnTo>
                    <a:pt x="3" y="1"/>
                  </a:lnTo>
                  <a:lnTo>
                    <a:pt x="10" y="1"/>
                  </a:lnTo>
                  <a:lnTo>
                    <a:pt x="19" y="0"/>
                  </a:lnTo>
                </a:path>
              </a:pathLst>
            </a:custGeom>
            <a:noFill/>
            <a:ln w="0">
              <a:solidFill>
                <a:srgbClr val="000000"/>
              </a:solidFill>
              <a:prstDash val="solid"/>
              <a:round/>
              <a:headEnd/>
              <a:tailEnd/>
            </a:ln>
          </p:spPr>
          <p:txBody>
            <a:bodyPr/>
            <a:lstStyle/>
            <a:p>
              <a:endParaRPr lang="en-GB"/>
            </a:p>
          </p:txBody>
        </p:sp>
        <p:sp>
          <p:nvSpPr>
            <p:cNvPr id="1228" name="Freeform 3106"/>
            <p:cNvSpPr>
              <a:spLocks/>
            </p:cNvSpPr>
            <p:nvPr/>
          </p:nvSpPr>
          <p:spPr bwMode="auto">
            <a:xfrm>
              <a:off x="4471" y="3030"/>
              <a:ext cx="40" cy="4"/>
            </a:xfrm>
            <a:custGeom>
              <a:avLst/>
              <a:gdLst/>
              <a:ahLst/>
              <a:cxnLst>
                <a:cxn ang="0">
                  <a:pos x="0" y="6"/>
                </a:cxn>
                <a:cxn ang="0">
                  <a:pos x="22" y="4"/>
                </a:cxn>
                <a:cxn ang="0">
                  <a:pos x="23" y="4"/>
                </a:cxn>
                <a:cxn ang="0">
                  <a:pos x="45" y="1"/>
                </a:cxn>
                <a:cxn ang="0">
                  <a:pos x="59" y="1"/>
                </a:cxn>
                <a:cxn ang="0">
                  <a:pos x="82" y="0"/>
                </a:cxn>
              </a:cxnLst>
              <a:rect l="0" t="0" r="r" b="b"/>
              <a:pathLst>
                <a:path w="82" h="6">
                  <a:moveTo>
                    <a:pt x="0" y="6"/>
                  </a:moveTo>
                  <a:lnTo>
                    <a:pt x="22" y="4"/>
                  </a:lnTo>
                  <a:lnTo>
                    <a:pt x="23" y="4"/>
                  </a:lnTo>
                  <a:lnTo>
                    <a:pt x="45" y="1"/>
                  </a:lnTo>
                  <a:lnTo>
                    <a:pt x="59" y="1"/>
                  </a:lnTo>
                  <a:lnTo>
                    <a:pt x="82" y="0"/>
                  </a:lnTo>
                </a:path>
              </a:pathLst>
            </a:custGeom>
            <a:noFill/>
            <a:ln w="0">
              <a:solidFill>
                <a:srgbClr val="000000"/>
              </a:solidFill>
              <a:prstDash val="solid"/>
              <a:round/>
              <a:headEnd/>
              <a:tailEnd/>
            </a:ln>
          </p:spPr>
          <p:txBody>
            <a:bodyPr/>
            <a:lstStyle/>
            <a:p>
              <a:endParaRPr lang="en-GB"/>
            </a:p>
          </p:txBody>
        </p:sp>
        <p:sp>
          <p:nvSpPr>
            <p:cNvPr id="1229" name="Line 3107"/>
            <p:cNvSpPr>
              <a:spLocks noChangeShapeType="1"/>
            </p:cNvSpPr>
            <p:nvPr/>
          </p:nvSpPr>
          <p:spPr bwMode="auto">
            <a:xfrm>
              <a:off x="4466" y="3034"/>
              <a:ext cx="5" cy="1"/>
            </a:xfrm>
            <a:prstGeom prst="line">
              <a:avLst/>
            </a:prstGeom>
            <a:noFill/>
            <a:ln w="0">
              <a:solidFill>
                <a:srgbClr val="000000"/>
              </a:solidFill>
              <a:round/>
              <a:headEnd/>
              <a:tailEnd/>
            </a:ln>
          </p:spPr>
          <p:txBody>
            <a:bodyPr/>
            <a:lstStyle/>
            <a:p>
              <a:endParaRPr lang="en-GB"/>
            </a:p>
          </p:txBody>
        </p:sp>
        <p:sp>
          <p:nvSpPr>
            <p:cNvPr id="1230" name="Line 3108"/>
            <p:cNvSpPr>
              <a:spLocks noChangeShapeType="1"/>
            </p:cNvSpPr>
            <p:nvPr/>
          </p:nvSpPr>
          <p:spPr bwMode="auto">
            <a:xfrm flipH="1" flipV="1">
              <a:off x="1092" y="3104"/>
              <a:ext cx="14" cy="1"/>
            </a:xfrm>
            <a:prstGeom prst="line">
              <a:avLst/>
            </a:prstGeom>
            <a:noFill/>
            <a:ln w="0">
              <a:solidFill>
                <a:srgbClr val="000000"/>
              </a:solidFill>
              <a:round/>
              <a:headEnd/>
              <a:tailEnd/>
            </a:ln>
          </p:spPr>
          <p:txBody>
            <a:bodyPr/>
            <a:lstStyle/>
            <a:p>
              <a:endParaRPr lang="en-GB"/>
            </a:p>
          </p:txBody>
        </p:sp>
        <p:sp>
          <p:nvSpPr>
            <p:cNvPr id="1231" name="Freeform 3109"/>
            <p:cNvSpPr>
              <a:spLocks/>
            </p:cNvSpPr>
            <p:nvPr/>
          </p:nvSpPr>
          <p:spPr bwMode="auto">
            <a:xfrm>
              <a:off x="2597" y="3081"/>
              <a:ext cx="500" cy="12"/>
            </a:xfrm>
            <a:custGeom>
              <a:avLst/>
              <a:gdLst/>
              <a:ahLst/>
              <a:cxnLst>
                <a:cxn ang="0">
                  <a:pos x="1000" y="18"/>
                </a:cxn>
                <a:cxn ang="0">
                  <a:pos x="940" y="16"/>
                </a:cxn>
                <a:cxn ang="0">
                  <a:pos x="911" y="13"/>
                </a:cxn>
                <a:cxn ang="0">
                  <a:pos x="851" y="9"/>
                </a:cxn>
                <a:cxn ang="0">
                  <a:pos x="800" y="5"/>
                </a:cxn>
                <a:cxn ang="0">
                  <a:pos x="749" y="2"/>
                </a:cxn>
                <a:cxn ang="0">
                  <a:pos x="691" y="0"/>
                </a:cxn>
                <a:cxn ang="0">
                  <a:pos x="677" y="0"/>
                </a:cxn>
                <a:cxn ang="0">
                  <a:pos x="663" y="0"/>
                </a:cxn>
                <a:cxn ang="0">
                  <a:pos x="644" y="2"/>
                </a:cxn>
                <a:cxn ang="0">
                  <a:pos x="626" y="0"/>
                </a:cxn>
                <a:cxn ang="0">
                  <a:pos x="590" y="2"/>
                </a:cxn>
                <a:cxn ang="0">
                  <a:pos x="561" y="4"/>
                </a:cxn>
                <a:cxn ang="0">
                  <a:pos x="540" y="6"/>
                </a:cxn>
                <a:cxn ang="0">
                  <a:pos x="512" y="8"/>
                </a:cxn>
                <a:cxn ang="0">
                  <a:pos x="473" y="11"/>
                </a:cxn>
                <a:cxn ang="0">
                  <a:pos x="431" y="13"/>
                </a:cxn>
                <a:cxn ang="0">
                  <a:pos x="360" y="17"/>
                </a:cxn>
                <a:cxn ang="0">
                  <a:pos x="252" y="13"/>
                </a:cxn>
                <a:cxn ang="0">
                  <a:pos x="228" y="12"/>
                </a:cxn>
                <a:cxn ang="0">
                  <a:pos x="206" y="11"/>
                </a:cxn>
                <a:cxn ang="0">
                  <a:pos x="200" y="11"/>
                </a:cxn>
                <a:cxn ang="0">
                  <a:pos x="176" y="13"/>
                </a:cxn>
                <a:cxn ang="0">
                  <a:pos x="151" y="17"/>
                </a:cxn>
                <a:cxn ang="0">
                  <a:pos x="119" y="20"/>
                </a:cxn>
                <a:cxn ang="0">
                  <a:pos x="99" y="22"/>
                </a:cxn>
                <a:cxn ang="0">
                  <a:pos x="83" y="23"/>
                </a:cxn>
                <a:cxn ang="0">
                  <a:pos x="69" y="24"/>
                </a:cxn>
                <a:cxn ang="0">
                  <a:pos x="35" y="23"/>
                </a:cxn>
                <a:cxn ang="0">
                  <a:pos x="0" y="22"/>
                </a:cxn>
              </a:cxnLst>
              <a:rect l="0" t="0" r="r" b="b"/>
              <a:pathLst>
                <a:path w="1000" h="24">
                  <a:moveTo>
                    <a:pt x="1000" y="18"/>
                  </a:moveTo>
                  <a:lnTo>
                    <a:pt x="940" y="16"/>
                  </a:lnTo>
                  <a:lnTo>
                    <a:pt x="911" y="13"/>
                  </a:lnTo>
                  <a:lnTo>
                    <a:pt x="851" y="9"/>
                  </a:lnTo>
                  <a:lnTo>
                    <a:pt x="800" y="5"/>
                  </a:lnTo>
                  <a:lnTo>
                    <a:pt x="749" y="2"/>
                  </a:lnTo>
                  <a:lnTo>
                    <a:pt x="691" y="0"/>
                  </a:lnTo>
                  <a:lnTo>
                    <a:pt x="677" y="0"/>
                  </a:lnTo>
                  <a:lnTo>
                    <a:pt x="663" y="0"/>
                  </a:lnTo>
                  <a:lnTo>
                    <a:pt x="644" y="2"/>
                  </a:lnTo>
                  <a:lnTo>
                    <a:pt x="626" y="0"/>
                  </a:lnTo>
                  <a:lnTo>
                    <a:pt x="590" y="2"/>
                  </a:lnTo>
                  <a:lnTo>
                    <a:pt x="561" y="4"/>
                  </a:lnTo>
                  <a:lnTo>
                    <a:pt x="540" y="6"/>
                  </a:lnTo>
                  <a:lnTo>
                    <a:pt x="512" y="8"/>
                  </a:lnTo>
                  <a:lnTo>
                    <a:pt x="473" y="11"/>
                  </a:lnTo>
                  <a:lnTo>
                    <a:pt x="431" y="13"/>
                  </a:lnTo>
                  <a:lnTo>
                    <a:pt x="360" y="17"/>
                  </a:lnTo>
                  <a:lnTo>
                    <a:pt x="252" y="13"/>
                  </a:lnTo>
                  <a:lnTo>
                    <a:pt x="228" y="12"/>
                  </a:lnTo>
                  <a:lnTo>
                    <a:pt x="206" y="11"/>
                  </a:lnTo>
                  <a:lnTo>
                    <a:pt x="200" y="11"/>
                  </a:lnTo>
                  <a:lnTo>
                    <a:pt x="176" y="13"/>
                  </a:lnTo>
                  <a:lnTo>
                    <a:pt x="151" y="17"/>
                  </a:lnTo>
                  <a:lnTo>
                    <a:pt x="119" y="20"/>
                  </a:lnTo>
                  <a:lnTo>
                    <a:pt x="99" y="22"/>
                  </a:lnTo>
                  <a:lnTo>
                    <a:pt x="83" y="23"/>
                  </a:lnTo>
                  <a:lnTo>
                    <a:pt x="69" y="24"/>
                  </a:lnTo>
                  <a:lnTo>
                    <a:pt x="35" y="23"/>
                  </a:lnTo>
                  <a:lnTo>
                    <a:pt x="0" y="22"/>
                  </a:lnTo>
                </a:path>
              </a:pathLst>
            </a:custGeom>
            <a:noFill/>
            <a:ln w="0">
              <a:solidFill>
                <a:srgbClr val="000000"/>
              </a:solidFill>
              <a:prstDash val="solid"/>
              <a:round/>
              <a:headEnd/>
              <a:tailEnd/>
            </a:ln>
          </p:spPr>
          <p:txBody>
            <a:bodyPr/>
            <a:lstStyle/>
            <a:p>
              <a:endParaRPr lang="en-GB"/>
            </a:p>
          </p:txBody>
        </p:sp>
        <p:sp>
          <p:nvSpPr>
            <p:cNvPr id="1232" name="Freeform 3110"/>
            <p:cNvSpPr>
              <a:spLocks/>
            </p:cNvSpPr>
            <p:nvPr/>
          </p:nvSpPr>
          <p:spPr bwMode="auto">
            <a:xfrm>
              <a:off x="3334" y="3261"/>
              <a:ext cx="319" cy="81"/>
            </a:xfrm>
            <a:custGeom>
              <a:avLst/>
              <a:gdLst/>
              <a:ahLst/>
              <a:cxnLst>
                <a:cxn ang="0">
                  <a:pos x="638" y="0"/>
                </a:cxn>
                <a:cxn ang="0">
                  <a:pos x="367" y="76"/>
                </a:cxn>
                <a:cxn ang="0">
                  <a:pos x="258" y="106"/>
                </a:cxn>
                <a:cxn ang="0">
                  <a:pos x="125" y="136"/>
                </a:cxn>
                <a:cxn ang="0">
                  <a:pos x="0" y="163"/>
                </a:cxn>
              </a:cxnLst>
              <a:rect l="0" t="0" r="r" b="b"/>
              <a:pathLst>
                <a:path w="638" h="163">
                  <a:moveTo>
                    <a:pt x="638" y="0"/>
                  </a:moveTo>
                  <a:lnTo>
                    <a:pt x="367" y="76"/>
                  </a:lnTo>
                  <a:lnTo>
                    <a:pt x="258" y="106"/>
                  </a:lnTo>
                  <a:lnTo>
                    <a:pt x="125" y="136"/>
                  </a:lnTo>
                  <a:lnTo>
                    <a:pt x="0" y="163"/>
                  </a:lnTo>
                </a:path>
              </a:pathLst>
            </a:custGeom>
            <a:noFill/>
            <a:ln w="0">
              <a:solidFill>
                <a:srgbClr val="000000"/>
              </a:solidFill>
              <a:prstDash val="solid"/>
              <a:round/>
              <a:headEnd/>
              <a:tailEnd/>
            </a:ln>
          </p:spPr>
          <p:txBody>
            <a:bodyPr/>
            <a:lstStyle/>
            <a:p>
              <a:endParaRPr lang="en-GB"/>
            </a:p>
          </p:txBody>
        </p:sp>
        <p:sp>
          <p:nvSpPr>
            <p:cNvPr id="1233" name="Line 3111"/>
            <p:cNvSpPr>
              <a:spLocks noChangeShapeType="1"/>
            </p:cNvSpPr>
            <p:nvPr/>
          </p:nvSpPr>
          <p:spPr bwMode="auto">
            <a:xfrm flipV="1">
              <a:off x="3382" y="3205"/>
              <a:ext cx="3" cy="4"/>
            </a:xfrm>
            <a:prstGeom prst="line">
              <a:avLst/>
            </a:prstGeom>
            <a:noFill/>
            <a:ln w="0">
              <a:solidFill>
                <a:srgbClr val="000000"/>
              </a:solidFill>
              <a:round/>
              <a:headEnd/>
              <a:tailEnd/>
            </a:ln>
          </p:spPr>
          <p:txBody>
            <a:bodyPr/>
            <a:lstStyle/>
            <a:p>
              <a:endParaRPr lang="en-GB"/>
            </a:p>
          </p:txBody>
        </p:sp>
        <p:sp>
          <p:nvSpPr>
            <p:cNvPr id="1234" name="Line 3112"/>
            <p:cNvSpPr>
              <a:spLocks noChangeShapeType="1"/>
            </p:cNvSpPr>
            <p:nvPr/>
          </p:nvSpPr>
          <p:spPr bwMode="auto">
            <a:xfrm flipH="1">
              <a:off x="3884" y="3088"/>
              <a:ext cx="1" cy="1"/>
            </a:xfrm>
            <a:prstGeom prst="line">
              <a:avLst/>
            </a:prstGeom>
            <a:noFill/>
            <a:ln w="0">
              <a:solidFill>
                <a:srgbClr val="000000"/>
              </a:solidFill>
              <a:round/>
              <a:headEnd/>
              <a:tailEnd/>
            </a:ln>
          </p:spPr>
          <p:txBody>
            <a:bodyPr/>
            <a:lstStyle/>
            <a:p>
              <a:endParaRPr lang="en-GB"/>
            </a:p>
          </p:txBody>
        </p:sp>
        <p:sp>
          <p:nvSpPr>
            <p:cNvPr id="1235" name="Line 3113"/>
            <p:cNvSpPr>
              <a:spLocks noChangeShapeType="1"/>
            </p:cNvSpPr>
            <p:nvPr/>
          </p:nvSpPr>
          <p:spPr bwMode="auto">
            <a:xfrm>
              <a:off x="3901" y="3086"/>
              <a:ext cx="1" cy="1"/>
            </a:xfrm>
            <a:prstGeom prst="line">
              <a:avLst/>
            </a:prstGeom>
            <a:noFill/>
            <a:ln w="0">
              <a:solidFill>
                <a:srgbClr val="000000"/>
              </a:solidFill>
              <a:round/>
              <a:headEnd/>
              <a:tailEnd/>
            </a:ln>
          </p:spPr>
          <p:txBody>
            <a:bodyPr/>
            <a:lstStyle/>
            <a:p>
              <a:endParaRPr lang="en-GB"/>
            </a:p>
          </p:txBody>
        </p:sp>
        <p:sp>
          <p:nvSpPr>
            <p:cNvPr id="1236" name="Freeform 3114"/>
            <p:cNvSpPr>
              <a:spLocks/>
            </p:cNvSpPr>
            <p:nvPr/>
          </p:nvSpPr>
          <p:spPr bwMode="auto">
            <a:xfrm>
              <a:off x="3885" y="3088"/>
              <a:ext cx="10" cy="1"/>
            </a:xfrm>
            <a:custGeom>
              <a:avLst/>
              <a:gdLst/>
              <a:ahLst/>
              <a:cxnLst>
                <a:cxn ang="0">
                  <a:pos x="0" y="0"/>
                </a:cxn>
                <a:cxn ang="0">
                  <a:pos x="10" y="0"/>
                </a:cxn>
                <a:cxn ang="0">
                  <a:pos x="20" y="0"/>
                </a:cxn>
              </a:cxnLst>
              <a:rect l="0" t="0" r="r" b="b"/>
              <a:pathLst>
                <a:path w="20">
                  <a:moveTo>
                    <a:pt x="0" y="0"/>
                  </a:moveTo>
                  <a:lnTo>
                    <a:pt x="10" y="0"/>
                  </a:lnTo>
                  <a:lnTo>
                    <a:pt x="20" y="0"/>
                  </a:lnTo>
                </a:path>
              </a:pathLst>
            </a:custGeom>
            <a:noFill/>
            <a:ln w="0">
              <a:solidFill>
                <a:srgbClr val="000000"/>
              </a:solidFill>
              <a:prstDash val="solid"/>
              <a:round/>
              <a:headEnd/>
              <a:tailEnd/>
            </a:ln>
          </p:spPr>
          <p:txBody>
            <a:bodyPr/>
            <a:lstStyle/>
            <a:p>
              <a:endParaRPr lang="en-GB"/>
            </a:p>
          </p:txBody>
        </p:sp>
        <p:sp>
          <p:nvSpPr>
            <p:cNvPr id="1237" name="Line 3115"/>
            <p:cNvSpPr>
              <a:spLocks noChangeShapeType="1"/>
            </p:cNvSpPr>
            <p:nvPr/>
          </p:nvSpPr>
          <p:spPr bwMode="auto">
            <a:xfrm flipH="1">
              <a:off x="4290" y="3098"/>
              <a:ext cx="2" cy="9"/>
            </a:xfrm>
            <a:prstGeom prst="line">
              <a:avLst/>
            </a:prstGeom>
            <a:noFill/>
            <a:ln w="0">
              <a:solidFill>
                <a:srgbClr val="000000"/>
              </a:solidFill>
              <a:round/>
              <a:headEnd/>
              <a:tailEnd/>
            </a:ln>
          </p:spPr>
          <p:txBody>
            <a:bodyPr/>
            <a:lstStyle/>
            <a:p>
              <a:endParaRPr lang="en-GB"/>
            </a:p>
          </p:txBody>
        </p:sp>
        <p:sp>
          <p:nvSpPr>
            <p:cNvPr id="1238" name="Freeform 3116"/>
            <p:cNvSpPr>
              <a:spLocks/>
            </p:cNvSpPr>
            <p:nvPr/>
          </p:nvSpPr>
          <p:spPr bwMode="auto">
            <a:xfrm>
              <a:off x="4145" y="3102"/>
              <a:ext cx="11" cy="28"/>
            </a:xfrm>
            <a:custGeom>
              <a:avLst/>
              <a:gdLst/>
              <a:ahLst/>
              <a:cxnLst>
                <a:cxn ang="0">
                  <a:pos x="22" y="0"/>
                </a:cxn>
                <a:cxn ang="0">
                  <a:pos x="21" y="1"/>
                </a:cxn>
                <a:cxn ang="0">
                  <a:pos x="13" y="21"/>
                </a:cxn>
                <a:cxn ang="0">
                  <a:pos x="10" y="32"/>
                </a:cxn>
                <a:cxn ang="0">
                  <a:pos x="0" y="56"/>
                </a:cxn>
              </a:cxnLst>
              <a:rect l="0" t="0" r="r" b="b"/>
              <a:pathLst>
                <a:path w="22" h="56">
                  <a:moveTo>
                    <a:pt x="22" y="0"/>
                  </a:moveTo>
                  <a:lnTo>
                    <a:pt x="21" y="1"/>
                  </a:lnTo>
                  <a:lnTo>
                    <a:pt x="13" y="21"/>
                  </a:lnTo>
                  <a:lnTo>
                    <a:pt x="10" y="32"/>
                  </a:lnTo>
                  <a:lnTo>
                    <a:pt x="0" y="56"/>
                  </a:lnTo>
                </a:path>
              </a:pathLst>
            </a:custGeom>
            <a:noFill/>
            <a:ln w="0">
              <a:solidFill>
                <a:srgbClr val="000000"/>
              </a:solidFill>
              <a:prstDash val="solid"/>
              <a:round/>
              <a:headEnd/>
              <a:tailEnd/>
            </a:ln>
          </p:spPr>
          <p:txBody>
            <a:bodyPr/>
            <a:lstStyle/>
            <a:p>
              <a:endParaRPr lang="en-GB"/>
            </a:p>
          </p:txBody>
        </p:sp>
        <p:sp>
          <p:nvSpPr>
            <p:cNvPr id="1239" name="Freeform 3117"/>
            <p:cNvSpPr>
              <a:spLocks/>
            </p:cNvSpPr>
            <p:nvPr/>
          </p:nvSpPr>
          <p:spPr bwMode="auto">
            <a:xfrm>
              <a:off x="4275" y="3098"/>
              <a:ext cx="17" cy="5"/>
            </a:xfrm>
            <a:custGeom>
              <a:avLst/>
              <a:gdLst/>
              <a:ahLst/>
              <a:cxnLst>
                <a:cxn ang="0">
                  <a:pos x="35" y="0"/>
                </a:cxn>
                <a:cxn ang="0">
                  <a:pos x="17" y="8"/>
                </a:cxn>
                <a:cxn ang="0">
                  <a:pos x="9" y="10"/>
                </a:cxn>
                <a:cxn ang="0">
                  <a:pos x="0" y="10"/>
                </a:cxn>
              </a:cxnLst>
              <a:rect l="0" t="0" r="r" b="b"/>
              <a:pathLst>
                <a:path w="35" h="10">
                  <a:moveTo>
                    <a:pt x="35" y="0"/>
                  </a:moveTo>
                  <a:lnTo>
                    <a:pt x="17" y="8"/>
                  </a:lnTo>
                  <a:lnTo>
                    <a:pt x="9" y="10"/>
                  </a:lnTo>
                  <a:lnTo>
                    <a:pt x="0" y="10"/>
                  </a:lnTo>
                </a:path>
              </a:pathLst>
            </a:custGeom>
            <a:noFill/>
            <a:ln w="0">
              <a:solidFill>
                <a:srgbClr val="000000"/>
              </a:solidFill>
              <a:prstDash val="solid"/>
              <a:round/>
              <a:headEnd/>
              <a:tailEnd/>
            </a:ln>
          </p:spPr>
          <p:txBody>
            <a:bodyPr/>
            <a:lstStyle/>
            <a:p>
              <a:endParaRPr lang="en-GB"/>
            </a:p>
          </p:txBody>
        </p:sp>
        <p:sp>
          <p:nvSpPr>
            <p:cNvPr id="1240" name="Freeform 3118"/>
            <p:cNvSpPr>
              <a:spLocks/>
            </p:cNvSpPr>
            <p:nvPr/>
          </p:nvSpPr>
          <p:spPr bwMode="auto">
            <a:xfrm>
              <a:off x="4109" y="3101"/>
              <a:ext cx="8" cy="24"/>
            </a:xfrm>
            <a:custGeom>
              <a:avLst/>
              <a:gdLst/>
              <a:ahLst/>
              <a:cxnLst>
                <a:cxn ang="0">
                  <a:pos x="18" y="0"/>
                </a:cxn>
                <a:cxn ang="0">
                  <a:pos x="10" y="21"/>
                </a:cxn>
                <a:cxn ang="0">
                  <a:pos x="7" y="31"/>
                </a:cxn>
                <a:cxn ang="0">
                  <a:pos x="0" y="48"/>
                </a:cxn>
              </a:cxnLst>
              <a:rect l="0" t="0" r="r" b="b"/>
              <a:pathLst>
                <a:path w="18" h="48">
                  <a:moveTo>
                    <a:pt x="18" y="0"/>
                  </a:moveTo>
                  <a:lnTo>
                    <a:pt x="10" y="21"/>
                  </a:lnTo>
                  <a:lnTo>
                    <a:pt x="7" y="31"/>
                  </a:lnTo>
                  <a:lnTo>
                    <a:pt x="0" y="48"/>
                  </a:lnTo>
                </a:path>
              </a:pathLst>
            </a:custGeom>
            <a:noFill/>
            <a:ln w="0">
              <a:solidFill>
                <a:srgbClr val="000000"/>
              </a:solidFill>
              <a:prstDash val="solid"/>
              <a:round/>
              <a:headEnd/>
              <a:tailEnd/>
            </a:ln>
          </p:spPr>
          <p:txBody>
            <a:bodyPr/>
            <a:lstStyle/>
            <a:p>
              <a:endParaRPr lang="en-GB"/>
            </a:p>
          </p:txBody>
        </p:sp>
        <p:sp>
          <p:nvSpPr>
            <p:cNvPr id="1241" name="Freeform 3119"/>
            <p:cNvSpPr>
              <a:spLocks/>
            </p:cNvSpPr>
            <p:nvPr/>
          </p:nvSpPr>
          <p:spPr bwMode="auto">
            <a:xfrm>
              <a:off x="4117" y="3101"/>
              <a:ext cx="39" cy="2"/>
            </a:xfrm>
            <a:custGeom>
              <a:avLst/>
              <a:gdLst/>
              <a:ahLst/>
              <a:cxnLst>
                <a:cxn ang="0">
                  <a:pos x="78" y="3"/>
                </a:cxn>
                <a:cxn ang="0">
                  <a:pos x="57" y="6"/>
                </a:cxn>
                <a:cxn ang="0">
                  <a:pos x="47" y="4"/>
                </a:cxn>
                <a:cxn ang="0">
                  <a:pos x="28" y="3"/>
                </a:cxn>
                <a:cxn ang="0">
                  <a:pos x="14" y="2"/>
                </a:cxn>
                <a:cxn ang="0">
                  <a:pos x="0" y="0"/>
                </a:cxn>
              </a:cxnLst>
              <a:rect l="0" t="0" r="r" b="b"/>
              <a:pathLst>
                <a:path w="78" h="6">
                  <a:moveTo>
                    <a:pt x="78" y="3"/>
                  </a:moveTo>
                  <a:lnTo>
                    <a:pt x="57" y="6"/>
                  </a:lnTo>
                  <a:lnTo>
                    <a:pt x="47" y="4"/>
                  </a:lnTo>
                  <a:lnTo>
                    <a:pt x="28" y="3"/>
                  </a:lnTo>
                  <a:lnTo>
                    <a:pt x="14" y="2"/>
                  </a:lnTo>
                  <a:lnTo>
                    <a:pt x="0" y="0"/>
                  </a:lnTo>
                </a:path>
              </a:pathLst>
            </a:custGeom>
            <a:noFill/>
            <a:ln w="0">
              <a:solidFill>
                <a:srgbClr val="000000"/>
              </a:solidFill>
              <a:prstDash val="solid"/>
              <a:round/>
              <a:headEnd/>
              <a:tailEnd/>
            </a:ln>
          </p:spPr>
          <p:txBody>
            <a:bodyPr/>
            <a:lstStyle/>
            <a:p>
              <a:endParaRPr lang="en-GB"/>
            </a:p>
          </p:txBody>
        </p:sp>
        <p:sp>
          <p:nvSpPr>
            <p:cNvPr id="1242" name="Freeform 3120"/>
            <p:cNvSpPr>
              <a:spLocks/>
            </p:cNvSpPr>
            <p:nvPr/>
          </p:nvSpPr>
          <p:spPr bwMode="auto">
            <a:xfrm>
              <a:off x="4080" y="3097"/>
              <a:ext cx="9" cy="23"/>
            </a:xfrm>
            <a:custGeom>
              <a:avLst/>
              <a:gdLst/>
              <a:ahLst/>
              <a:cxnLst>
                <a:cxn ang="0">
                  <a:pos x="0" y="0"/>
                </a:cxn>
                <a:cxn ang="0">
                  <a:pos x="10" y="23"/>
                </a:cxn>
                <a:cxn ang="0">
                  <a:pos x="10" y="24"/>
                </a:cxn>
                <a:cxn ang="0">
                  <a:pos x="17" y="44"/>
                </a:cxn>
              </a:cxnLst>
              <a:rect l="0" t="0" r="r" b="b"/>
              <a:pathLst>
                <a:path w="17" h="44">
                  <a:moveTo>
                    <a:pt x="0" y="0"/>
                  </a:moveTo>
                  <a:lnTo>
                    <a:pt x="10" y="23"/>
                  </a:lnTo>
                  <a:lnTo>
                    <a:pt x="10" y="24"/>
                  </a:lnTo>
                  <a:lnTo>
                    <a:pt x="17" y="44"/>
                  </a:lnTo>
                </a:path>
              </a:pathLst>
            </a:custGeom>
            <a:noFill/>
            <a:ln w="0">
              <a:solidFill>
                <a:srgbClr val="000000"/>
              </a:solidFill>
              <a:prstDash val="solid"/>
              <a:round/>
              <a:headEnd/>
              <a:tailEnd/>
            </a:ln>
          </p:spPr>
          <p:txBody>
            <a:bodyPr/>
            <a:lstStyle/>
            <a:p>
              <a:endParaRPr lang="en-GB"/>
            </a:p>
          </p:txBody>
        </p:sp>
        <p:sp>
          <p:nvSpPr>
            <p:cNvPr id="1243" name="Freeform 3121"/>
            <p:cNvSpPr>
              <a:spLocks/>
            </p:cNvSpPr>
            <p:nvPr/>
          </p:nvSpPr>
          <p:spPr bwMode="auto">
            <a:xfrm>
              <a:off x="4080" y="3097"/>
              <a:ext cx="37" cy="4"/>
            </a:xfrm>
            <a:custGeom>
              <a:avLst/>
              <a:gdLst/>
              <a:ahLst/>
              <a:cxnLst>
                <a:cxn ang="0">
                  <a:pos x="74" y="6"/>
                </a:cxn>
                <a:cxn ang="0">
                  <a:pos x="54" y="6"/>
                </a:cxn>
                <a:cxn ang="0">
                  <a:pos x="34" y="3"/>
                </a:cxn>
                <a:cxn ang="0">
                  <a:pos x="22" y="5"/>
                </a:cxn>
                <a:cxn ang="0">
                  <a:pos x="11" y="3"/>
                </a:cxn>
                <a:cxn ang="0">
                  <a:pos x="0" y="0"/>
                </a:cxn>
              </a:cxnLst>
              <a:rect l="0" t="0" r="r" b="b"/>
              <a:pathLst>
                <a:path w="74" h="6">
                  <a:moveTo>
                    <a:pt x="74" y="6"/>
                  </a:moveTo>
                  <a:lnTo>
                    <a:pt x="54" y="6"/>
                  </a:lnTo>
                  <a:lnTo>
                    <a:pt x="34" y="3"/>
                  </a:lnTo>
                  <a:lnTo>
                    <a:pt x="22" y="5"/>
                  </a:lnTo>
                  <a:lnTo>
                    <a:pt x="11" y="3"/>
                  </a:lnTo>
                  <a:lnTo>
                    <a:pt x="0" y="0"/>
                  </a:lnTo>
                </a:path>
              </a:pathLst>
            </a:custGeom>
            <a:noFill/>
            <a:ln w="0">
              <a:solidFill>
                <a:srgbClr val="000000"/>
              </a:solidFill>
              <a:prstDash val="solid"/>
              <a:round/>
              <a:headEnd/>
              <a:tailEnd/>
            </a:ln>
          </p:spPr>
          <p:txBody>
            <a:bodyPr/>
            <a:lstStyle/>
            <a:p>
              <a:endParaRPr lang="en-GB"/>
            </a:p>
          </p:txBody>
        </p:sp>
        <p:sp>
          <p:nvSpPr>
            <p:cNvPr id="1244" name="Freeform 3122"/>
            <p:cNvSpPr>
              <a:spLocks/>
            </p:cNvSpPr>
            <p:nvPr/>
          </p:nvSpPr>
          <p:spPr bwMode="auto">
            <a:xfrm>
              <a:off x="4063" y="3092"/>
              <a:ext cx="14" cy="28"/>
            </a:xfrm>
            <a:custGeom>
              <a:avLst/>
              <a:gdLst/>
              <a:ahLst/>
              <a:cxnLst>
                <a:cxn ang="0">
                  <a:pos x="0" y="0"/>
                </a:cxn>
                <a:cxn ang="0">
                  <a:pos x="9" y="20"/>
                </a:cxn>
                <a:cxn ang="0">
                  <a:pos x="12" y="27"/>
                </a:cxn>
                <a:cxn ang="0">
                  <a:pos x="27" y="56"/>
                </a:cxn>
              </a:cxnLst>
              <a:rect l="0" t="0" r="r" b="b"/>
              <a:pathLst>
                <a:path w="27" h="56">
                  <a:moveTo>
                    <a:pt x="0" y="0"/>
                  </a:moveTo>
                  <a:lnTo>
                    <a:pt x="9" y="20"/>
                  </a:lnTo>
                  <a:lnTo>
                    <a:pt x="12" y="27"/>
                  </a:lnTo>
                  <a:lnTo>
                    <a:pt x="27" y="56"/>
                  </a:lnTo>
                </a:path>
              </a:pathLst>
            </a:custGeom>
            <a:noFill/>
            <a:ln w="0">
              <a:solidFill>
                <a:srgbClr val="000000"/>
              </a:solidFill>
              <a:prstDash val="solid"/>
              <a:round/>
              <a:headEnd/>
              <a:tailEnd/>
            </a:ln>
          </p:spPr>
          <p:txBody>
            <a:bodyPr/>
            <a:lstStyle/>
            <a:p>
              <a:endParaRPr lang="en-GB"/>
            </a:p>
          </p:txBody>
        </p:sp>
        <p:sp>
          <p:nvSpPr>
            <p:cNvPr id="1245" name="Freeform 3123"/>
            <p:cNvSpPr>
              <a:spLocks/>
            </p:cNvSpPr>
            <p:nvPr/>
          </p:nvSpPr>
          <p:spPr bwMode="auto">
            <a:xfrm>
              <a:off x="4063" y="3092"/>
              <a:ext cx="17" cy="5"/>
            </a:xfrm>
            <a:custGeom>
              <a:avLst/>
              <a:gdLst/>
              <a:ahLst/>
              <a:cxnLst>
                <a:cxn ang="0">
                  <a:pos x="35" y="11"/>
                </a:cxn>
                <a:cxn ang="0">
                  <a:pos x="32" y="9"/>
                </a:cxn>
                <a:cxn ang="0">
                  <a:pos x="20" y="3"/>
                </a:cxn>
                <a:cxn ang="0">
                  <a:pos x="11" y="0"/>
                </a:cxn>
                <a:cxn ang="0">
                  <a:pos x="0" y="0"/>
                </a:cxn>
              </a:cxnLst>
              <a:rect l="0" t="0" r="r" b="b"/>
              <a:pathLst>
                <a:path w="35" h="11">
                  <a:moveTo>
                    <a:pt x="35" y="11"/>
                  </a:moveTo>
                  <a:lnTo>
                    <a:pt x="32" y="9"/>
                  </a:lnTo>
                  <a:lnTo>
                    <a:pt x="20" y="3"/>
                  </a:lnTo>
                  <a:lnTo>
                    <a:pt x="11" y="0"/>
                  </a:lnTo>
                  <a:lnTo>
                    <a:pt x="0" y="0"/>
                  </a:lnTo>
                </a:path>
              </a:pathLst>
            </a:custGeom>
            <a:noFill/>
            <a:ln w="0">
              <a:solidFill>
                <a:srgbClr val="000000"/>
              </a:solidFill>
              <a:prstDash val="solid"/>
              <a:round/>
              <a:headEnd/>
              <a:tailEnd/>
            </a:ln>
          </p:spPr>
          <p:txBody>
            <a:bodyPr/>
            <a:lstStyle/>
            <a:p>
              <a:endParaRPr lang="en-GB"/>
            </a:p>
          </p:txBody>
        </p:sp>
        <p:sp>
          <p:nvSpPr>
            <p:cNvPr id="1246" name="Freeform 3124"/>
            <p:cNvSpPr>
              <a:spLocks/>
            </p:cNvSpPr>
            <p:nvPr/>
          </p:nvSpPr>
          <p:spPr bwMode="auto">
            <a:xfrm>
              <a:off x="4025" y="3087"/>
              <a:ext cx="38" cy="5"/>
            </a:xfrm>
            <a:custGeom>
              <a:avLst/>
              <a:gdLst/>
              <a:ahLst/>
              <a:cxnLst>
                <a:cxn ang="0">
                  <a:pos x="77" y="10"/>
                </a:cxn>
                <a:cxn ang="0">
                  <a:pos x="71" y="6"/>
                </a:cxn>
                <a:cxn ang="0">
                  <a:pos x="60" y="4"/>
                </a:cxn>
                <a:cxn ang="0">
                  <a:pos x="50" y="4"/>
                </a:cxn>
                <a:cxn ang="0">
                  <a:pos x="39" y="3"/>
                </a:cxn>
                <a:cxn ang="0">
                  <a:pos x="33" y="1"/>
                </a:cxn>
                <a:cxn ang="0">
                  <a:pos x="33" y="1"/>
                </a:cxn>
                <a:cxn ang="0">
                  <a:pos x="30" y="1"/>
                </a:cxn>
                <a:cxn ang="0">
                  <a:pos x="21" y="0"/>
                </a:cxn>
                <a:cxn ang="0">
                  <a:pos x="11" y="3"/>
                </a:cxn>
                <a:cxn ang="0">
                  <a:pos x="7" y="3"/>
                </a:cxn>
                <a:cxn ang="0">
                  <a:pos x="7" y="3"/>
                </a:cxn>
                <a:cxn ang="0">
                  <a:pos x="0" y="1"/>
                </a:cxn>
              </a:cxnLst>
              <a:rect l="0" t="0" r="r" b="b"/>
              <a:pathLst>
                <a:path w="77" h="10">
                  <a:moveTo>
                    <a:pt x="77" y="10"/>
                  </a:moveTo>
                  <a:lnTo>
                    <a:pt x="71" y="6"/>
                  </a:lnTo>
                  <a:lnTo>
                    <a:pt x="60" y="4"/>
                  </a:lnTo>
                  <a:lnTo>
                    <a:pt x="50" y="4"/>
                  </a:lnTo>
                  <a:lnTo>
                    <a:pt x="39" y="3"/>
                  </a:lnTo>
                  <a:lnTo>
                    <a:pt x="33" y="1"/>
                  </a:lnTo>
                  <a:lnTo>
                    <a:pt x="33" y="1"/>
                  </a:lnTo>
                  <a:lnTo>
                    <a:pt x="30" y="1"/>
                  </a:lnTo>
                  <a:lnTo>
                    <a:pt x="21" y="0"/>
                  </a:lnTo>
                  <a:lnTo>
                    <a:pt x="11" y="3"/>
                  </a:lnTo>
                  <a:lnTo>
                    <a:pt x="7" y="3"/>
                  </a:lnTo>
                  <a:lnTo>
                    <a:pt x="7" y="3"/>
                  </a:lnTo>
                  <a:lnTo>
                    <a:pt x="0" y="1"/>
                  </a:lnTo>
                </a:path>
              </a:pathLst>
            </a:custGeom>
            <a:noFill/>
            <a:ln w="0">
              <a:solidFill>
                <a:srgbClr val="000000"/>
              </a:solidFill>
              <a:prstDash val="solid"/>
              <a:round/>
              <a:headEnd/>
              <a:tailEnd/>
            </a:ln>
          </p:spPr>
          <p:txBody>
            <a:bodyPr/>
            <a:lstStyle/>
            <a:p>
              <a:endParaRPr lang="en-GB"/>
            </a:p>
          </p:txBody>
        </p:sp>
        <p:sp>
          <p:nvSpPr>
            <p:cNvPr id="1247" name="Freeform 3125"/>
            <p:cNvSpPr>
              <a:spLocks/>
            </p:cNvSpPr>
            <p:nvPr/>
          </p:nvSpPr>
          <p:spPr bwMode="auto">
            <a:xfrm>
              <a:off x="4081" y="3131"/>
              <a:ext cx="27" cy="50"/>
            </a:xfrm>
            <a:custGeom>
              <a:avLst/>
              <a:gdLst/>
              <a:ahLst/>
              <a:cxnLst>
                <a:cxn ang="0">
                  <a:pos x="0" y="0"/>
                </a:cxn>
                <a:cxn ang="0">
                  <a:pos x="9" y="18"/>
                </a:cxn>
                <a:cxn ang="0">
                  <a:pos x="22" y="44"/>
                </a:cxn>
                <a:cxn ang="0">
                  <a:pos x="30" y="61"/>
                </a:cxn>
                <a:cxn ang="0">
                  <a:pos x="42" y="84"/>
                </a:cxn>
                <a:cxn ang="0">
                  <a:pos x="53" y="100"/>
                </a:cxn>
              </a:cxnLst>
              <a:rect l="0" t="0" r="r" b="b"/>
              <a:pathLst>
                <a:path w="53" h="100">
                  <a:moveTo>
                    <a:pt x="0" y="0"/>
                  </a:moveTo>
                  <a:lnTo>
                    <a:pt x="9" y="18"/>
                  </a:lnTo>
                  <a:lnTo>
                    <a:pt x="22" y="44"/>
                  </a:lnTo>
                  <a:lnTo>
                    <a:pt x="30" y="61"/>
                  </a:lnTo>
                  <a:lnTo>
                    <a:pt x="42" y="84"/>
                  </a:lnTo>
                  <a:lnTo>
                    <a:pt x="53" y="100"/>
                  </a:lnTo>
                </a:path>
              </a:pathLst>
            </a:custGeom>
            <a:noFill/>
            <a:ln w="0">
              <a:solidFill>
                <a:srgbClr val="000000"/>
              </a:solidFill>
              <a:prstDash val="solid"/>
              <a:round/>
              <a:headEnd/>
              <a:tailEnd/>
            </a:ln>
          </p:spPr>
          <p:txBody>
            <a:bodyPr/>
            <a:lstStyle/>
            <a:p>
              <a:endParaRPr lang="en-GB"/>
            </a:p>
          </p:txBody>
        </p:sp>
        <p:sp>
          <p:nvSpPr>
            <p:cNvPr id="1248" name="Line 3126"/>
            <p:cNvSpPr>
              <a:spLocks noChangeShapeType="1"/>
            </p:cNvSpPr>
            <p:nvPr/>
          </p:nvSpPr>
          <p:spPr bwMode="auto">
            <a:xfrm>
              <a:off x="4095" y="3133"/>
              <a:ext cx="1" cy="1"/>
            </a:xfrm>
            <a:prstGeom prst="line">
              <a:avLst/>
            </a:prstGeom>
            <a:noFill/>
            <a:ln w="0">
              <a:solidFill>
                <a:srgbClr val="000000"/>
              </a:solidFill>
              <a:round/>
              <a:headEnd/>
              <a:tailEnd/>
            </a:ln>
          </p:spPr>
          <p:txBody>
            <a:bodyPr/>
            <a:lstStyle/>
            <a:p>
              <a:endParaRPr lang="en-GB"/>
            </a:p>
          </p:txBody>
        </p:sp>
        <p:sp>
          <p:nvSpPr>
            <p:cNvPr id="1249" name="Freeform 3127"/>
            <p:cNvSpPr>
              <a:spLocks/>
            </p:cNvSpPr>
            <p:nvPr/>
          </p:nvSpPr>
          <p:spPr bwMode="auto">
            <a:xfrm>
              <a:off x="4081" y="3131"/>
              <a:ext cx="4" cy="1"/>
            </a:xfrm>
            <a:custGeom>
              <a:avLst/>
              <a:gdLst/>
              <a:ahLst/>
              <a:cxnLst>
                <a:cxn ang="0">
                  <a:pos x="0" y="0"/>
                </a:cxn>
                <a:cxn ang="0">
                  <a:pos x="1" y="0"/>
                </a:cxn>
                <a:cxn ang="0">
                  <a:pos x="8" y="0"/>
                </a:cxn>
              </a:cxnLst>
              <a:rect l="0" t="0" r="r" b="b"/>
              <a:pathLst>
                <a:path w="8">
                  <a:moveTo>
                    <a:pt x="0" y="0"/>
                  </a:moveTo>
                  <a:lnTo>
                    <a:pt x="1" y="0"/>
                  </a:lnTo>
                  <a:lnTo>
                    <a:pt x="8" y="0"/>
                  </a:lnTo>
                </a:path>
              </a:pathLst>
            </a:custGeom>
            <a:noFill/>
            <a:ln w="0">
              <a:solidFill>
                <a:srgbClr val="000000"/>
              </a:solidFill>
              <a:prstDash val="solid"/>
              <a:round/>
              <a:headEnd/>
              <a:tailEnd/>
            </a:ln>
          </p:spPr>
          <p:txBody>
            <a:bodyPr/>
            <a:lstStyle/>
            <a:p>
              <a:endParaRPr lang="en-GB"/>
            </a:p>
          </p:txBody>
        </p:sp>
        <p:sp>
          <p:nvSpPr>
            <p:cNvPr id="1250" name="Line 3128"/>
            <p:cNvSpPr>
              <a:spLocks noChangeShapeType="1"/>
            </p:cNvSpPr>
            <p:nvPr/>
          </p:nvSpPr>
          <p:spPr bwMode="auto">
            <a:xfrm flipV="1">
              <a:off x="3989" y="3102"/>
              <a:ext cx="2" cy="6"/>
            </a:xfrm>
            <a:prstGeom prst="line">
              <a:avLst/>
            </a:prstGeom>
            <a:noFill/>
            <a:ln w="0">
              <a:solidFill>
                <a:srgbClr val="000000"/>
              </a:solidFill>
              <a:round/>
              <a:headEnd/>
              <a:tailEnd/>
            </a:ln>
          </p:spPr>
          <p:txBody>
            <a:bodyPr/>
            <a:lstStyle/>
            <a:p>
              <a:endParaRPr lang="en-GB"/>
            </a:p>
          </p:txBody>
        </p:sp>
        <p:sp>
          <p:nvSpPr>
            <p:cNvPr id="1251" name="Line 3129"/>
            <p:cNvSpPr>
              <a:spLocks noChangeShapeType="1"/>
            </p:cNvSpPr>
            <p:nvPr/>
          </p:nvSpPr>
          <p:spPr bwMode="auto">
            <a:xfrm>
              <a:off x="4031" y="3125"/>
              <a:ext cx="1" cy="5"/>
            </a:xfrm>
            <a:prstGeom prst="line">
              <a:avLst/>
            </a:prstGeom>
            <a:noFill/>
            <a:ln w="0">
              <a:solidFill>
                <a:srgbClr val="000000"/>
              </a:solidFill>
              <a:round/>
              <a:headEnd/>
              <a:tailEnd/>
            </a:ln>
          </p:spPr>
          <p:txBody>
            <a:bodyPr/>
            <a:lstStyle/>
            <a:p>
              <a:endParaRPr lang="en-GB"/>
            </a:p>
          </p:txBody>
        </p:sp>
        <p:sp>
          <p:nvSpPr>
            <p:cNvPr id="1252" name="Freeform 3130"/>
            <p:cNvSpPr>
              <a:spLocks/>
            </p:cNvSpPr>
            <p:nvPr/>
          </p:nvSpPr>
          <p:spPr bwMode="auto">
            <a:xfrm>
              <a:off x="3989" y="3108"/>
              <a:ext cx="29" cy="16"/>
            </a:xfrm>
            <a:custGeom>
              <a:avLst/>
              <a:gdLst/>
              <a:ahLst/>
              <a:cxnLst>
                <a:cxn ang="0">
                  <a:pos x="0" y="0"/>
                </a:cxn>
                <a:cxn ang="0">
                  <a:pos x="10" y="3"/>
                </a:cxn>
                <a:cxn ang="0">
                  <a:pos x="18" y="7"/>
                </a:cxn>
                <a:cxn ang="0">
                  <a:pos x="27" y="11"/>
                </a:cxn>
                <a:cxn ang="0">
                  <a:pos x="32" y="16"/>
                </a:cxn>
                <a:cxn ang="0">
                  <a:pos x="40" y="22"/>
                </a:cxn>
                <a:cxn ang="0">
                  <a:pos x="50" y="30"/>
                </a:cxn>
                <a:cxn ang="0">
                  <a:pos x="57" y="32"/>
                </a:cxn>
              </a:cxnLst>
              <a:rect l="0" t="0" r="r" b="b"/>
              <a:pathLst>
                <a:path w="57" h="32">
                  <a:moveTo>
                    <a:pt x="0" y="0"/>
                  </a:moveTo>
                  <a:lnTo>
                    <a:pt x="10" y="3"/>
                  </a:lnTo>
                  <a:lnTo>
                    <a:pt x="18" y="7"/>
                  </a:lnTo>
                  <a:lnTo>
                    <a:pt x="27" y="11"/>
                  </a:lnTo>
                  <a:lnTo>
                    <a:pt x="32" y="16"/>
                  </a:lnTo>
                  <a:lnTo>
                    <a:pt x="40" y="22"/>
                  </a:lnTo>
                  <a:lnTo>
                    <a:pt x="50" y="30"/>
                  </a:lnTo>
                  <a:lnTo>
                    <a:pt x="57" y="32"/>
                  </a:lnTo>
                </a:path>
              </a:pathLst>
            </a:custGeom>
            <a:noFill/>
            <a:ln w="0">
              <a:solidFill>
                <a:srgbClr val="000000"/>
              </a:solidFill>
              <a:prstDash val="solid"/>
              <a:round/>
              <a:headEnd/>
              <a:tailEnd/>
            </a:ln>
          </p:spPr>
          <p:txBody>
            <a:bodyPr/>
            <a:lstStyle/>
            <a:p>
              <a:endParaRPr lang="en-GB"/>
            </a:p>
          </p:txBody>
        </p:sp>
        <p:sp>
          <p:nvSpPr>
            <p:cNvPr id="1253" name="Line 3131"/>
            <p:cNvSpPr>
              <a:spLocks noChangeShapeType="1"/>
            </p:cNvSpPr>
            <p:nvPr/>
          </p:nvSpPr>
          <p:spPr bwMode="auto">
            <a:xfrm>
              <a:off x="4032" y="3130"/>
              <a:ext cx="2" cy="7"/>
            </a:xfrm>
            <a:prstGeom prst="line">
              <a:avLst/>
            </a:prstGeom>
            <a:noFill/>
            <a:ln w="0">
              <a:solidFill>
                <a:srgbClr val="000000"/>
              </a:solidFill>
              <a:round/>
              <a:headEnd/>
              <a:tailEnd/>
            </a:ln>
          </p:spPr>
          <p:txBody>
            <a:bodyPr/>
            <a:lstStyle/>
            <a:p>
              <a:endParaRPr lang="en-GB"/>
            </a:p>
          </p:txBody>
        </p:sp>
        <p:sp>
          <p:nvSpPr>
            <p:cNvPr id="1254" name="Line 3132"/>
            <p:cNvSpPr>
              <a:spLocks noChangeShapeType="1"/>
            </p:cNvSpPr>
            <p:nvPr/>
          </p:nvSpPr>
          <p:spPr bwMode="auto">
            <a:xfrm>
              <a:off x="4080" y="3128"/>
              <a:ext cx="1" cy="2"/>
            </a:xfrm>
            <a:prstGeom prst="line">
              <a:avLst/>
            </a:prstGeom>
            <a:noFill/>
            <a:ln w="0">
              <a:solidFill>
                <a:srgbClr val="000000"/>
              </a:solidFill>
              <a:round/>
              <a:headEnd/>
              <a:tailEnd/>
            </a:ln>
          </p:spPr>
          <p:txBody>
            <a:bodyPr/>
            <a:lstStyle/>
            <a:p>
              <a:endParaRPr lang="en-GB"/>
            </a:p>
          </p:txBody>
        </p:sp>
        <p:sp>
          <p:nvSpPr>
            <p:cNvPr id="1255" name="Freeform 3133"/>
            <p:cNvSpPr>
              <a:spLocks/>
            </p:cNvSpPr>
            <p:nvPr/>
          </p:nvSpPr>
          <p:spPr bwMode="auto">
            <a:xfrm>
              <a:off x="4032" y="3130"/>
              <a:ext cx="34" cy="3"/>
            </a:xfrm>
            <a:custGeom>
              <a:avLst/>
              <a:gdLst/>
              <a:ahLst/>
              <a:cxnLst>
                <a:cxn ang="0">
                  <a:pos x="0" y="0"/>
                </a:cxn>
                <a:cxn ang="0">
                  <a:pos x="11" y="3"/>
                </a:cxn>
                <a:cxn ang="0">
                  <a:pos x="23" y="4"/>
                </a:cxn>
                <a:cxn ang="0">
                  <a:pos x="29" y="4"/>
                </a:cxn>
                <a:cxn ang="0">
                  <a:pos x="35" y="5"/>
                </a:cxn>
                <a:cxn ang="0">
                  <a:pos x="45" y="3"/>
                </a:cxn>
                <a:cxn ang="0">
                  <a:pos x="58" y="2"/>
                </a:cxn>
                <a:cxn ang="0">
                  <a:pos x="68" y="1"/>
                </a:cxn>
              </a:cxnLst>
              <a:rect l="0" t="0" r="r" b="b"/>
              <a:pathLst>
                <a:path w="68" h="5">
                  <a:moveTo>
                    <a:pt x="0" y="0"/>
                  </a:moveTo>
                  <a:lnTo>
                    <a:pt x="11" y="3"/>
                  </a:lnTo>
                  <a:lnTo>
                    <a:pt x="23" y="4"/>
                  </a:lnTo>
                  <a:lnTo>
                    <a:pt x="29" y="4"/>
                  </a:lnTo>
                  <a:lnTo>
                    <a:pt x="35" y="5"/>
                  </a:lnTo>
                  <a:lnTo>
                    <a:pt x="45" y="3"/>
                  </a:lnTo>
                  <a:lnTo>
                    <a:pt x="58" y="2"/>
                  </a:lnTo>
                  <a:lnTo>
                    <a:pt x="68" y="1"/>
                  </a:lnTo>
                </a:path>
              </a:pathLst>
            </a:custGeom>
            <a:noFill/>
            <a:ln w="0">
              <a:solidFill>
                <a:srgbClr val="000000"/>
              </a:solidFill>
              <a:prstDash val="solid"/>
              <a:round/>
              <a:headEnd/>
              <a:tailEnd/>
            </a:ln>
          </p:spPr>
          <p:txBody>
            <a:bodyPr/>
            <a:lstStyle/>
            <a:p>
              <a:endParaRPr lang="en-GB"/>
            </a:p>
          </p:txBody>
        </p:sp>
        <p:sp>
          <p:nvSpPr>
            <p:cNvPr id="1256" name="Freeform 3134"/>
            <p:cNvSpPr>
              <a:spLocks/>
            </p:cNvSpPr>
            <p:nvPr/>
          </p:nvSpPr>
          <p:spPr bwMode="auto">
            <a:xfrm>
              <a:off x="4286" y="3107"/>
              <a:ext cx="4" cy="12"/>
            </a:xfrm>
            <a:custGeom>
              <a:avLst/>
              <a:gdLst/>
              <a:ahLst/>
              <a:cxnLst>
                <a:cxn ang="0">
                  <a:pos x="7" y="0"/>
                </a:cxn>
                <a:cxn ang="0">
                  <a:pos x="6" y="6"/>
                </a:cxn>
                <a:cxn ang="0">
                  <a:pos x="1" y="21"/>
                </a:cxn>
                <a:cxn ang="0">
                  <a:pos x="0" y="23"/>
                </a:cxn>
              </a:cxnLst>
              <a:rect l="0" t="0" r="r" b="b"/>
              <a:pathLst>
                <a:path w="7" h="23">
                  <a:moveTo>
                    <a:pt x="7" y="0"/>
                  </a:moveTo>
                  <a:lnTo>
                    <a:pt x="6" y="6"/>
                  </a:lnTo>
                  <a:lnTo>
                    <a:pt x="1" y="21"/>
                  </a:lnTo>
                  <a:lnTo>
                    <a:pt x="0" y="23"/>
                  </a:lnTo>
                </a:path>
              </a:pathLst>
            </a:custGeom>
            <a:noFill/>
            <a:ln w="0">
              <a:solidFill>
                <a:srgbClr val="000000"/>
              </a:solidFill>
              <a:prstDash val="solid"/>
              <a:round/>
              <a:headEnd/>
              <a:tailEnd/>
            </a:ln>
          </p:spPr>
          <p:txBody>
            <a:bodyPr/>
            <a:lstStyle/>
            <a:p>
              <a:endParaRPr lang="en-GB"/>
            </a:p>
          </p:txBody>
        </p:sp>
        <p:sp>
          <p:nvSpPr>
            <p:cNvPr id="1257" name="Line 3135"/>
            <p:cNvSpPr>
              <a:spLocks noChangeShapeType="1"/>
            </p:cNvSpPr>
            <p:nvPr/>
          </p:nvSpPr>
          <p:spPr bwMode="auto">
            <a:xfrm>
              <a:off x="4290" y="3107"/>
              <a:ext cx="1" cy="1"/>
            </a:xfrm>
            <a:prstGeom prst="line">
              <a:avLst/>
            </a:prstGeom>
            <a:noFill/>
            <a:ln w="0">
              <a:solidFill>
                <a:srgbClr val="000000"/>
              </a:solidFill>
              <a:round/>
              <a:headEnd/>
              <a:tailEnd/>
            </a:ln>
          </p:spPr>
          <p:txBody>
            <a:bodyPr/>
            <a:lstStyle/>
            <a:p>
              <a:endParaRPr lang="en-GB"/>
            </a:p>
          </p:txBody>
        </p:sp>
        <p:sp>
          <p:nvSpPr>
            <p:cNvPr id="1258" name="Freeform 3136"/>
            <p:cNvSpPr>
              <a:spLocks/>
            </p:cNvSpPr>
            <p:nvPr/>
          </p:nvSpPr>
          <p:spPr bwMode="auto">
            <a:xfrm>
              <a:off x="4285" y="3106"/>
              <a:ext cx="66" cy="38"/>
            </a:xfrm>
            <a:custGeom>
              <a:avLst/>
              <a:gdLst/>
              <a:ahLst/>
              <a:cxnLst>
                <a:cxn ang="0">
                  <a:pos x="132" y="0"/>
                </a:cxn>
                <a:cxn ang="0">
                  <a:pos x="124" y="7"/>
                </a:cxn>
                <a:cxn ang="0">
                  <a:pos x="86" y="39"/>
                </a:cxn>
                <a:cxn ang="0">
                  <a:pos x="58" y="57"/>
                </a:cxn>
                <a:cxn ang="0">
                  <a:pos x="42" y="67"/>
                </a:cxn>
                <a:cxn ang="0">
                  <a:pos x="23" y="73"/>
                </a:cxn>
                <a:cxn ang="0">
                  <a:pos x="15" y="73"/>
                </a:cxn>
                <a:cxn ang="0">
                  <a:pos x="0" y="76"/>
                </a:cxn>
              </a:cxnLst>
              <a:rect l="0" t="0" r="r" b="b"/>
              <a:pathLst>
                <a:path w="132" h="76">
                  <a:moveTo>
                    <a:pt x="132" y="0"/>
                  </a:moveTo>
                  <a:lnTo>
                    <a:pt x="124" y="7"/>
                  </a:lnTo>
                  <a:lnTo>
                    <a:pt x="86" y="39"/>
                  </a:lnTo>
                  <a:lnTo>
                    <a:pt x="58" y="57"/>
                  </a:lnTo>
                  <a:lnTo>
                    <a:pt x="42" y="67"/>
                  </a:lnTo>
                  <a:lnTo>
                    <a:pt x="23" y="73"/>
                  </a:lnTo>
                  <a:lnTo>
                    <a:pt x="15" y="73"/>
                  </a:lnTo>
                  <a:lnTo>
                    <a:pt x="0" y="76"/>
                  </a:lnTo>
                </a:path>
              </a:pathLst>
            </a:custGeom>
            <a:noFill/>
            <a:ln w="0">
              <a:solidFill>
                <a:srgbClr val="000000"/>
              </a:solidFill>
              <a:prstDash val="solid"/>
              <a:round/>
              <a:headEnd/>
              <a:tailEnd/>
            </a:ln>
          </p:spPr>
          <p:txBody>
            <a:bodyPr/>
            <a:lstStyle/>
            <a:p>
              <a:endParaRPr lang="en-GB"/>
            </a:p>
          </p:txBody>
        </p:sp>
        <p:sp>
          <p:nvSpPr>
            <p:cNvPr id="1259" name="Freeform 3137"/>
            <p:cNvSpPr>
              <a:spLocks/>
            </p:cNvSpPr>
            <p:nvPr/>
          </p:nvSpPr>
          <p:spPr bwMode="auto">
            <a:xfrm>
              <a:off x="4290" y="3101"/>
              <a:ext cx="61" cy="6"/>
            </a:xfrm>
            <a:custGeom>
              <a:avLst/>
              <a:gdLst/>
              <a:ahLst/>
              <a:cxnLst>
                <a:cxn ang="0">
                  <a:pos x="0" y="11"/>
                </a:cxn>
                <a:cxn ang="0">
                  <a:pos x="14" y="6"/>
                </a:cxn>
                <a:cxn ang="0">
                  <a:pos x="26" y="5"/>
                </a:cxn>
                <a:cxn ang="0">
                  <a:pos x="43" y="4"/>
                </a:cxn>
                <a:cxn ang="0">
                  <a:pos x="67" y="2"/>
                </a:cxn>
                <a:cxn ang="0">
                  <a:pos x="82" y="0"/>
                </a:cxn>
                <a:cxn ang="0">
                  <a:pos x="106" y="3"/>
                </a:cxn>
                <a:cxn ang="0">
                  <a:pos x="123" y="8"/>
                </a:cxn>
              </a:cxnLst>
              <a:rect l="0" t="0" r="r" b="b"/>
              <a:pathLst>
                <a:path w="123" h="11">
                  <a:moveTo>
                    <a:pt x="0" y="11"/>
                  </a:moveTo>
                  <a:lnTo>
                    <a:pt x="14" y="6"/>
                  </a:lnTo>
                  <a:lnTo>
                    <a:pt x="26" y="5"/>
                  </a:lnTo>
                  <a:lnTo>
                    <a:pt x="43" y="4"/>
                  </a:lnTo>
                  <a:lnTo>
                    <a:pt x="67" y="2"/>
                  </a:lnTo>
                  <a:lnTo>
                    <a:pt x="82" y="0"/>
                  </a:lnTo>
                  <a:lnTo>
                    <a:pt x="106" y="3"/>
                  </a:lnTo>
                  <a:lnTo>
                    <a:pt x="123" y="8"/>
                  </a:lnTo>
                </a:path>
              </a:pathLst>
            </a:custGeom>
            <a:noFill/>
            <a:ln w="0">
              <a:solidFill>
                <a:srgbClr val="000000"/>
              </a:solidFill>
              <a:prstDash val="solid"/>
              <a:round/>
              <a:headEnd/>
              <a:tailEnd/>
            </a:ln>
          </p:spPr>
          <p:txBody>
            <a:bodyPr/>
            <a:lstStyle/>
            <a:p>
              <a:endParaRPr lang="en-GB"/>
            </a:p>
          </p:txBody>
        </p:sp>
        <p:sp>
          <p:nvSpPr>
            <p:cNvPr id="1260" name="Line 3138"/>
            <p:cNvSpPr>
              <a:spLocks noChangeShapeType="1"/>
            </p:cNvSpPr>
            <p:nvPr/>
          </p:nvSpPr>
          <p:spPr bwMode="auto">
            <a:xfrm flipH="1">
              <a:off x="4258" y="3156"/>
              <a:ext cx="5" cy="5"/>
            </a:xfrm>
            <a:prstGeom prst="line">
              <a:avLst/>
            </a:prstGeom>
            <a:noFill/>
            <a:ln w="0">
              <a:solidFill>
                <a:srgbClr val="000000"/>
              </a:solidFill>
              <a:round/>
              <a:headEnd/>
              <a:tailEnd/>
            </a:ln>
          </p:spPr>
          <p:txBody>
            <a:bodyPr/>
            <a:lstStyle/>
            <a:p>
              <a:endParaRPr lang="en-GB"/>
            </a:p>
          </p:txBody>
        </p:sp>
        <p:sp>
          <p:nvSpPr>
            <p:cNvPr id="1261" name="Line 3139"/>
            <p:cNvSpPr>
              <a:spLocks noChangeShapeType="1"/>
            </p:cNvSpPr>
            <p:nvPr/>
          </p:nvSpPr>
          <p:spPr bwMode="auto">
            <a:xfrm>
              <a:off x="4263" y="3155"/>
              <a:ext cx="1" cy="1"/>
            </a:xfrm>
            <a:prstGeom prst="line">
              <a:avLst/>
            </a:prstGeom>
            <a:noFill/>
            <a:ln w="0">
              <a:solidFill>
                <a:srgbClr val="000000"/>
              </a:solidFill>
              <a:round/>
              <a:headEnd/>
              <a:tailEnd/>
            </a:ln>
          </p:spPr>
          <p:txBody>
            <a:bodyPr/>
            <a:lstStyle/>
            <a:p>
              <a:endParaRPr lang="en-GB"/>
            </a:p>
          </p:txBody>
        </p:sp>
        <p:sp>
          <p:nvSpPr>
            <p:cNvPr id="1262" name="Line 3140"/>
            <p:cNvSpPr>
              <a:spLocks noChangeShapeType="1"/>
            </p:cNvSpPr>
            <p:nvPr/>
          </p:nvSpPr>
          <p:spPr bwMode="auto">
            <a:xfrm flipV="1">
              <a:off x="4233" y="3137"/>
              <a:ext cx="15" cy="22"/>
            </a:xfrm>
            <a:prstGeom prst="line">
              <a:avLst/>
            </a:prstGeom>
            <a:noFill/>
            <a:ln w="0">
              <a:solidFill>
                <a:srgbClr val="000000"/>
              </a:solidFill>
              <a:round/>
              <a:headEnd/>
              <a:tailEnd/>
            </a:ln>
          </p:spPr>
          <p:txBody>
            <a:bodyPr/>
            <a:lstStyle/>
            <a:p>
              <a:endParaRPr lang="en-GB"/>
            </a:p>
          </p:txBody>
        </p:sp>
        <p:sp>
          <p:nvSpPr>
            <p:cNvPr id="1263" name="Freeform 3141"/>
            <p:cNvSpPr>
              <a:spLocks/>
            </p:cNvSpPr>
            <p:nvPr/>
          </p:nvSpPr>
          <p:spPr bwMode="auto">
            <a:xfrm>
              <a:off x="4233" y="3156"/>
              <a:ext cx="30" cy="3"/>
            </a:xfrm>
            <a:custGeom>
              <a:avLst/>
              <a:gdLst/>
              <a:ahLst/>
              <a:cxnLst>
                <a:cxn ang="0">
                  <a:pos x="59" y="0"/>
                </a:cxn>
                <a:cxn ang="0">
                  <a:pos x="41" y="2"/>
                </a:cxn>
                <a:cxn ang="0">
                  <a:pos x="30" y="2"/>
                </a:cxn>
                <a:cxn ang="0">
                  <a:pos x="0" y="5"/>
                </a:cxn>
              </a:cxnLst>
              <a:rect l="0" t="0" r="r" b="b"/>
              <a:pathLst>
                <a:path w="59" h="5">
                  <a:moveTo>
                    <a:pt x="59" y="0"/>
                  </a:moveTo>
                  <a:lnTo>
                    <a:pt x="41" y="2"/>
                  </a:lnTo>
                  <a:lnTo>
                    <a:pt x="30" y="2"/>
                  </a:lnTo>
                  <a:lnTo>
                    <a:pt x="0" y="5"/>
                  </a:lnTo>
                </a:path>
              </a:pathLst>
            </a:custGeom>
            <a:noFill/>
            <a:ln w="0">
              <a:solidFill>
                <a:srgbClr val="000000"/>
              </a:solidFill>
              <a:prstDash val="solid"/>
              <a:round/>
              <a:headEnd/>
              <a:tailEnd/>
            </a:ln>
          </p:spPr>
          <p:txBody>
            <a:bodyPr/>
            <a:lstStyle/>
            <a:p>
              <a:endParaRPr lang="en-GB"/>
            </a:p>
          </p:txBody>
        </p:sp>
        <p:sp>
          <p:nvSpPr>
            <p:cNvPr id="1264" name="Freeform 3142"/>
            <p:cNvSpPr>
              <a:spLocks/>
            </p:cNvSpPr>
            <p:nvPr/>
          </p:nvSpPr>
          <p:spPr bwMode="auto">
            <a:xfrm>
              <a:off x="4096" y="3137"/>
              <a:ext cx="4" cy="11"/>
            </a:xfrm>
            <a:custGeom>
              <a:avLst/>
              <a:gdLst/>
              <a:ahLst/>
              <a:cxnLst>
                <a:cxn ang="0">
                  <a:pos x="0" y="0"/>
                </a:cxn>
                <a:cxn ang="0">
                  <a:pos x="7" y="17"/>
                </a:cxn>
                <a:cxn ang="0">
                  <a:pos x="9" y="23"/>
                </a:cxn>
              </a:cxnLst>
              <a:rect l="0" t="0" r="r" b="b"/>
              <a:pathLst>
                <a:path w="9" h="23">
                  <a:moveTo>
                    <a:pt x="0" y="0"/>
                  </a:moveTo>
                  <a:lnTo>
                    <a:pt x="7" y="17"/>
                  </a:lnTo>
                  <a:lnTo>
                    <a:pt x="9" y="23"/>
                  </a:lnTo>
                </a:path>
              </a:pathLst>
            </a:custGeom>
            <a:noFill/>
            <a:ln w="0">
              <a:solidFill>
                <a:srgbClr val="000000"/>
              </a:solidFill>
              <a:prstDash val="solid"/>
              <a:round/>
              <a:headEnd/>
              <a:tailEnd/>
            </a:ln>
          </p:spPr>
          <p:txBody>
            <a:bodyPr/>
            <a:lstStyle/>
            <a:p>
              <a:endParaRPr lang="en-GB"/>
            </a:p>
          </p:txBody>
        </p:sp>
        <p:sp>
          <p:nvSpPr>
            <p:cNvPr id="1265" name="Line 3143"/>
            <p:cNvSpPr>
              <a:spLocks noChangeShapeType="1"/>
            </p:cNvSpPr>
            <p:nvPr/>
          </p:nvSpPr>
          <p:spPr bwMode="auto">
            <a:xfrm>
              <a:off x="4096" y="3137"/>
              <a:ext cx="9" cy="1"/>
            </a:xfrm>
            <a:prstGeom prst="line">
              <a:avLst/>
            </a:prstGeom>
            <a:noFill/>
            <a:ln w="0">
              <a:solidFill>
                <a:srgbClr val="000000"/>
              </a:solidFill>
              <a:round/>
              <a:headEnd/>
              <a:tailEnd/>
            </a:ln>
          </p:spPr>
          <p:txBody>
            <a:bodyPr/>
            <a:lstStyle/>
            <a:p>
              <a:endParaRPr lang="en-GB"/>
            </a:p>
          </p:txBody>
        </p:sp>
        <p:sp>
          <p:nvSpPr>
            <p:cNvPr id="1266" name="Line 3144"/>
            <p:cNvSpPr>
              <a:spLocks noChangeShapeType="1"/>
            </p:cNvSpPr>
            <p:nvPr/>
          </p:nvSpPr>
          <p:spPr bwMode="auto">
            <a:xfrm>
              <a:off x="4089" y="3120"/>
              <a:ext cx="2" cy="3"/>
            </a:xfrm>
            <a:prstGeom prst="line">
              <a:avLst/>
            </a:prstGeom>
            <a:noFill/>
            <a:ln w="0">
              <a:solidFill>
                <a:srgbClr val="000000"/>
              </a:solidFill>
              <a:round/>
              <a:headEnd/>
              <a:tailEnd/>
            </a:ln>
          </p:spPr>
          <p:txBody>
            <a:bodyPr/>
            <a:lstStyle/>
            <a:p>
              <a:endParaRPr lang="en-GB"/>
            </a:p>
          </p:txBody>
        </p:sp>
        <p:sp>
          <p:nvSpPr>
            <p:cNvPr id="1267" name="Line 3145"/>
            <p:cNvSpPr>
              <a:spLocks noChangeShapeType="1"/>
            </p:cNvSpPr>
            <p:nvPr/>
          </p:nvSpPr>
          <p:spPr bwMode="auto">
            <a:xfrm>
              <a:off x="4089" y="3120"/>
              <a:ext cx="1" cy="1"/>
            </a:xfrm>
            <a:prstGeom prst="line">
              <a:avLst/>
            </a:prstGeom>
            <a:noFill/>
            <a:ln w="0">
              <a:solidFill>
                <a:srgbClr val="000000"/>
              </a:solidFill>
              <a:round/>
              <a:headEnd/>
              <a:tailEnd/>
            </a:ln>
          </p:spPr>
          <p:txBody>
            <a:bodyPr/>
            <a:lstStyle/>
            <a:p>
              <a:endParaRPr lang="en-GB"/>
            </a:p>
          </p:txBody>
        </p:sp>
        <p:sp>
          <p:nvSpPr>
            <p:cNvPr id="1268" name="Freeform 3146"/>
            <p:cNvSpPr>
              <a:spLocks/>
            </p:cNvSpPr>
            <p:nvPr/>
          </p:nvSpPr>
          <p:spPr bwMode="auto">
            <a:xfrm>
              <a:off x="4077" y="3120"/>
              <a:ext cx="3" cy="8"/>
            </a:xfrm>
            <a:custGeom>
              <a:avLst/>
              <a:gdLst/>
              <a:ahLst/>
              <a:cxnLst>
                <a:cxn ang="0">
                  <a:pos x="0" y="0"/>
                </a:cxn>
                <a:cxn ang="0">
                  <a:pos x="1" y="4"/>
                </a:cxn>
                <a:cxn ang="0">
                  <a:pos x="7" y="17"/>
                </a:cxn>
              </a:cxnLst>
              <a:rect l="0" t="0" r="r" b="b"/>
              <a:pathLst>
                <a:path w="7" h="17">
                  <a:moveTo>
                    <a:pt x="0" y="0"/>
                  </a:moveTo>
                  <a:lnTo>
                    <a:pt x="1" y="4"/>
                  </a:lnTo>
                  <a:lnTo>
                    <a:pt x="7" y="17"/>
                  </a:lnTo>
                </a:path>
              </a:pathLst>
            </a:custGeom>
            <a:noFill/>
            <a:ln w="0">
              <a:solidFill>
                <a:srgbClr val="000000"/>
              </a:solidFill>
              <a:prstDash val="solid"/>
              <a:round/>
              <a:headEnd/>
              <a:tailEnd/>
            </a:ln>
          </p:spPr>
          <p:txBody>
            <a:bodyPr/>
            <a:lstStyle/>
            <a:p>
              <a:endParaRPr lang="en-GB"/>
            </a:p>
          </p:txBody>
        </p:sp>
        <p:sp>
          <p:nvSpPr>
            <p:cNvPr id="1269" name="Freeform 3147"/>
            <p:cNvSpPr>
              <a:spLocks/>
            </p:cNvSpPr>
            <p:nvPr/>
          </p:nvSpPr>
          <p:spPr bwMode="auto">
            <a:xfrm>
              <a:off x="4077" y="3120"/>
              <a:ext cx="12" cy="1"/>
            </a:xfrm>
            <a:custGeom>
              <a:avLst/>
              <a:gdLst/>
              <a:ahLst/>
              <a:cxnLst>
                <a:cxn ang="0">
                  <a:pos x="25" y="0"/>
                </a:cxn>
                <a:cxn ang="0">
                  <a:pos x="18" y="0"/>
                </a:cxn>
                <a:cxn ang="0">
                  <a:pos x="8" y="1"/>
                </a:cxn>
                <a:cxn ang="0">
                  <a:pos x="1" y="1"/>
                </a:cxn>
                <a:cxn ang="0">
                  <a:pos x="0" y="1"/>
                </a:cxn>
              </a:cxnLst>
              <a:rect l="0" t="0" r="r" b="b"/>
              <a:pathLst>
                <a:path w="25" h="1">
                  <a:moveTo>
                    <a:pt x="25" y="0"/>
                  </a:moveTo>
                  <a:lnTo>
                    <a:pt x="18" y="0"/>
                  </a:lnTo>
                  <a:lnTo>
                    <a:pt x="8" y="1"/>
                  </a:lnTo>
                  <a:lnTo>
                    <a:pt x="1" y="1"/>
                  </a:lnTo>
                  <a:lnTo>
                    <a:pt x="0" y="1"/>
                  </a:lnTo>
                </a:path>
              </a:pathLst>
            </a:custGeom>
            <a:noFill/>
            <a:ln w="0">
              <a:solidFill>
                <a:srgbClr val="000000"/>
              </a:solidFill>
              <a:prstDash val="solid"/>
              <a:round/>
              <a:headEnd/>
              <a:tailEnd/>
            </a:ln>
          </p:spPr>
          <p:txBody>
            <a:bodyPr/>
            <a:lstStyle/>
            <a:p>
              <a:endParaRPr lang="en-GB"/>
            </a:p>
          </p:txBody>
        </p:sp>
        <p:sp>
          <p:nvSpPr>
            <p:cNvPr id="1270" name="Line 3148"/>
            <p:cNvSpPr>
              <a:spLocks noChangeShapeType="1"/>
            </p:cNvSpPr>
            <p:nvPr/>
          </p:nvSpPr>
          <p:spPr bwMode="auto">
            <a:xfrm>
              <a:off x="4029" y="3118"/>
              <a:ext cx="2" cy="7"/>
            </a:xfrm>
            <a:prstGeom prst="line">
              <a:avLst/>
            </a:prstGeom>
            <a:noFill/>
            <a:ln w="0">
              <a:solidFill>
                <a:srgbClr val="000000"/>
              </a:solidFill>
              <a:round/>
              <a:headEnd/>
              <a:tailEnd/>
            </a:ln>
          </p:spPr>
          <p:txBody>
            <a:bodyPr/>
            <a:lstStyle/>
            <a:p>
              <a:endParaRPr lang="en-GB"/>
            </a:p>
          </p:txBody>
        </p:sp>
        <p:sp>
          <p:nvSpPr>
            <p:cNvPr id="1271" name="Freeform 3149"/>
            <p:cNvSpPr>
              <a:spLocks/>
            </p:cNvSpPr>
            <p:nvPr/>
          </p:nvSpPr>
          <p:spPr bwMode="auto">
            <a:xfrm>
              <a:off x="4029" y="3118"/>
              <a:ext cx="48" cy="3"/>
            </a:xfrm>
            <a:custGeom>
              <a:avLst/>
              <a:gdLst/>
              <a:ahLst/>
              <a:cxnLst>
                <a:cxn ang="0">
                  <a:pos x="95" y="5"/>
                </a:cxn>
                <a:cxn ang="0">
                  <a:pos x="87" y="3"/>
                </a:cxn>
                <a:cxn ang="0">
                  <a:pos x="79" y="2"/>
                </a:cxn>
                <a:cxn ang="0">
                  <a:pos x="71" y="1"/>
                </a:cxn>
                <a:cxn ang="0">
                  <a:pos x="68" y="0"/>
                </a:cxn>
                <a:cxn ang="0">
                  <a:pos x="57" y="0"/>
                </a:cxn>
                <a:cxn ang="0">
                  <a:pos x="44" y="3"/>
                </a:cxn>
                <a:cxn ang="0">
                  <a:pos x="31" y="3"/>
                </a:cxn>
                <a:cxn ang="0">
                  <a:pos x="31" y="3"/>
                </a:cxn>
                <a:cxn ang="0">
                  <a:pos x="23" y="5"/>
                </a:cxn>
                <a:cxn ang="0">
                  <a:pos x="15" y="7"/>
                </a:cxn>
                <a:cxn ang="0">
                  <a:pos x="0" y="0"/>
                </a:cxn>
              </a:cxnLst>
              <a:rect l="0" t="0" r="r" b="b"/>
              <a:pathLst>
                <a:path w="95" h="7">
                  <a:moveTo>
                    <a:pt x="95" y="5"/>
                  </a:moveTo>
                  <a:lnTo>
                    <a:pt x="87" y="3"/>
                  </a:lnTo>
                  <a:lnTo>
                    <a:pt x="79" y="2"/>
                  </a:lnTo>
                  <a:lnTo>
                    <a:pt x="71" y="1"/>
                  </a:lnTo>
                  <a:lnTo>
                    <a:pt x="68" y="0"/>
                  </a:lnTo>
                  <a:lnTo>
                    <a:pt x="57" y="0"/>
                  </a:lnTo>
                  <a:lnTo>
                    <a:pt x="44" y="3"/>
                  </a:lnTo>
                  <a:lnTo>
                    <a:pt x="31" y="3"/>
                  </a:lnTo>
                  <a:lnTo>
                    <a:pt x="31" y="3"/>
                  </a:lnTo>
                  <a:lnTo>
                    <a:pt x="23" y="5"/>
                  </a:lnTo>
                  <a:lnTo>
                    <a:pt x="15" y="7"/>
                  </a:lnTo>
                  <a:lnTo>
                    <a:pt x="0" y="0"/>
                  </a:lnTo>
                </a:path>
              </a:pathLst>
            </a:custGeom>
            <a:noFill/>
            <a:ln w="0">
              <a:solidFill>
                <a:srgbClr val="000000"/>
              </a:solidFill>
              <a:prstDash val="solid"/>
              <a:round/>
              <a:headEnd/>
              <a:tailEnd/>
            </a:ln>
          </p:spPr>
          <p:txBody>
            <a:bodyPr/>
            <a:lstStyle/>
            <a:p>
              <a:endParaRPr lang="en-GB"/>
            </a:p>
          </p:txBody>
        </p:sp>
        <p:sp>
          <p:nvSpPr>
            <p:cNvPr id="1272" name="Line 3150"/>
            <p:cNvSpPr>
              <a:spLocks noChangeShapeType="1"/>
            </p:cNvSpPr>
            <p:nvPr/>
          </p:nvSpPr>
          <p:spPr bwMode="auto">
            <a:xfrm flipH="1">
              <a:off x="3991" y="3100"/>
              <a:ext cx="2" cy="2"/>
            </a:xfrm>
            <a:prstGeom prst="line">
              <a:avLst/>
            </a:prstGeom>
            <a:noFill/>
            <a:ln w="0">
              <a:solidFill>
                <a:srgbClr val="000000"/>
              </a:solidFill>
              <a:round/>
              <a:headEnd/>
              <a:tailEnd/>
            </a:ln>
          </p:spPr>
          <p:txBody>
            <a:bodyPr/>
            <a:lstStyle/>
            <a:p>
              <a:endParaRPr lang="en-GB"/>
            </a:p>
          </p:txBody>
        </p:sp>
        <p:sp>
          <p:nvSpPr>
            <p:cNvPr id="1273" name="Freeform 3151"/>
            <p:cNvSpPr>
              <a:spLocks/>
            </p:cNvSpPr>
            <p:nvPr/>
          </p:nvSpPr>
          <p:spPr bwMode="auto">
            <a:xfrm>
              <a:off x="4020" y="3114"/>
              <a:ext cx="9" cy="4"/>
            </a:xfrm>
            <a:custGeom>
              <a:avLst/>
              <a:gdLst/>
              <a:ahLst/>
              <a:cxnLst>
                <a:cxn ang="0">
                  <a:pos x="18" y="6"/>
                </a:cxn>
                <a:cxn ang="0">
                  <a:pos x="6" y="2"/>
                </a:cxn>
                <a:cxn ang="0">
                  <a:pos x="0" y="0"/>
                </a:cxn>
              </a:cxnLst>
              <a:rect l="0" t="0" r="r" b="b"/>
              <a:pathLst>
                <a:path w="18" h="6">
                  <a:moveTo>
                    <a:pt x="18" y="6"/>
                  </a:moveTo>
                  <a:lnTo>
                    <a:pt x="6" y="2"/>
                  </a:lnTo>
                  <a:lnTo>
                    <a:pt x="0" y="0"/>
                  </a:lnTo>
                </a:path>
              </a:pathLst>
            </a:custGeom>
            <a:noFill/>
            <a:ln w="0">
              <a:solidFill>
                <a:srgbClr val="000000"/>
              </a:solidFill>
              <a:prstDash val="solid"/>
              <a:round/>
              <a:headEnd/>
              <a:tailEnd/>
            </a:ln>
          </p:spPr>
          <p:txBody>
            <a:bodyPr/>
            <a:lstStyle/>
            <a:p>
              <a:endParaRPr lang="en-GB"/>
            </a:p>
          </p:txBody>
        </p:sp>
        <p:sp>
          <p:nvSpPr>
            <p:cNvPr id="1274" name="Freeform 3152"/>
            <p:cNvSpPr>
              <a:spLocks/>
            </p:cNvSpPr>
            <p:nvPr/>
          </p:nvSpPr>
          <p:spPr bwMode="auto">
            <a:xfrm>
              <a:off x="3878" y="3101"/>
              <a:ext cx="10" cy="19"/>
            </a:xfrm>
            <a:custGeom>
              <a:avLst/>
              <a:gdLst/>
              <a:ahLst/>
              <a:cxnLst>
                <a:cxn ang="0">
                  <a:pos x="0" y="39"/>
                </a:cxn>
                <a:cxn ang="0">
                  <a:pos x="12" y="18"/>
                </a:cxn>
                <a:cxn ang="0">
                  <a:pos x="19" y="0"/>
                </a:cxn>
              </a:cxnLst>
              <a:rect l="0" t="0" r="r" b="b"/>
              <a:pathLst>
                <a:path w="19" h="39">
                  <a:moveTo>
                    <a:pt x="0" y="39"/>
                  </a:moveTo>
                  <a:lnTo>
                    <a:pt x="12" y="18"/>
                  </a:lnTo>
                  <a:lnTo>
                    <a:pt x="19" y="0"/>
                  </a:lnTo>
                </a:path>
              </a:pathLst>
            </a:custGeom>
            <a:noFill/>
            <a:ln w="0">
              <a:solidFill>
                <a:srgbClr val="000000"/>
              </a:solidFill>
              <a:prstDash val="solid"/>
              <a:round/>
              <a:headEnd/>
              <a:tailEnd/>
            </a:ln>
          </p:spPr>
          <p:txBody>
            <a:bodyPr/>
            <a:lstStyle/>
            <a:p>
              <a:endParaRPr lang="en-GB"/>
            </a:p>
          </p:txBody>
        </p:sp>
        <p:sp>
          <p:nvSpPr>
            <p:cNvPr id="1275" name="Line 3153"/>
            <p:cNvSpPr>
              <a:spLocks noChangeShapeType="1"/>
            </p:cNvSpPr>
            <p:nvPr/>
          </p:nvSpPr>
          <p:spPr bwMode="auto">
            <a:xfrm flipH="1">
              <a:off x="3918" y="3151"/>
              <a:ext cx="13" cy="6"/>
            </a:xfrm>
            <a:prstGeom prst="line">
              <a:avLst/>
            </a:prstGeom>
            <a:noFill/>
            <a:ln w="0">
              <a:solidFill>
                <a:srgbClr val="000000"/>
              </a:solidFill>
              <a:round/>
              <a:headEnd/>
              <a:tailEnd/>
            </a:ln>
          </p:spPr>
          <p:txBody>
            <a:bodyPr/>
            <a:lstStyle/>
            <a:p>
              <a:endParaRPr lang="en-GB"/>
            </a:p>
          </p:txBody>
        </p:sp>
        <p:sp>
          <p:nvSpPr>
            <p:cNvPr id="1276" name="Freeform 3154"/>
            <p:cNvSpPr>
              <a:spLocks/>
            </p:cNvSpPr>
            <p:nvPr/>
          </p:nvSpPr>
          <p:spPr bwMode="auto">
            <a:xfrm>
              <a:off x="3878" y="3120"/>
              <a:ext cx="53" cy="31"/>
            </a:xfrm>
            <a:custGeom>
              <a:avLst/>
              <a:gdLst/>
              <a:ahLst/>
              <a:cxnLst>
                <a:cxn ang="0">
                  <a:pos x="0" y="1"/>
                </a:cxn>
                <a:cxn ang="0">
                  <a:pos x="7" y="0"/>
                </a:cxn>
                <a:cxn ang="0">
                  <a:pos x="15" y="0"/>
                </a:cxn>
                <a:cxn ang="0">
                  <a:pos x="25" y="6"/>
                </a:cxn>
                <a:cxn ang="0">
                  <a:pos x="33" y="14"/>
                </a:cxn>
                <a:cxn ang="0">
                  <a:pos x="40" y="21"/>
                </a:cxn>
                <a:cxn ang="0">
                  <a:pos x="45" y="27"/>
                </a:cxn>
                <a:cxn ang="0">
                  <a:pos x="51" y="34"/>
                </a:cxn>
                <a:cxn ang="0">
                  <a:pos x="57" y="41"/>
                </a:cxn>
                <a:cxn ang="0">
                  <a:pos x="62" y="49"/>
                </a:cxn>
                <a:cxn ang="0">
                  <a:pos x="71" y="51"/>
                </a:cxn>
                <a:cxn ang="0">
                  <a:pos x="80" y="57"/>
                </a:cxn>
                <a:cxn ang="0">
                  <a:pos x="91" y="62"/>
                </a:cxn>
                <a:cxn ang="0">
                  <a:pos x="105" y="62"/>
                </a:cxn>
              </a:cxnLst>
              <a:rect l="0" t="0" r="r" b="b"/>
              <a:pathLst>
                <a:path w="105" h="62">
                  <a:moveTo>
                    <a:pt x="0" y="1"/>
                  </a:moveTo>
                  <a:lnTo>
                    <a:pt x="7" y="0"/>
                  </a:lnTo>
                  <a:lnTo>
                    <a:pt x="15" y="0"/>
                  </a:lnTo>
                  <a:lnTo>
                    <a:pt x="25" y="6"/>
                  </a:lnTo>
                  <a:lnTo>
                    <a:pt x="33" y="14"/>
                  </a:lnTo>
                  <a:lnTo>
                    <a:pt x="40" y="21"/>
                  </a:lnTo>
                  <a:lnTo>
                    <a:pt x="45" y="27"/>
                  </a:lnTo>
                  <a:lnTo>
                    <a:pt x="51" y="34"/>
                  </a:lnTo>
                  <a:lnTo>
                    <a:pt x="57" y="41"/>
                  </a:lnTo>
                  <a:lnTo>
                    <a:pt x="62" y="49"/>
                  </a:lnTo>
                  <a:lnTo>
                    <a:pt x="71" y="51"/>
                  </a:lnTo>
                  <a:lnTo>
                    <a:pt x="80" y="57"/>
                  </a:lnTo>
                  <a:lnTo>
                    <a:pt x="91" y="62"/>
                  </a:lnTo>
                  <a:lnTo>
                    <a:pt x="105" y="62"/>
                  </a:lnTo>
                </a:path>
              </a:pathLst>
            </a:custGeom>
            <a:noFill/>
            <a:ln w="0">
              <a:solidFill>
                <a:srgbClr val="000000"/>
              </a:solidFill>
              <a:prstDash val="solid"/>
              <a:round/>
              <a:headEnd/>
              <a:tailEnd/>
            </a:ln>
          </p:spPr>
          <p:txBody>
            <a:bodyPr/>
            <a:lstStyle/>
            <a:p>
              <a:endParaRPr lang="en-GB"/>
            </a:p>
          </p:txBody>
        </p:sp>
        <p:sp>
          <p:nvSpPr>
            <p:cNvPr id="1277" name="Line 3155"/>
            <p:cNvSpPr>
              <a:spLocks noChangeShapeType="1"/>
            </p:cNvSpPr>
            <p:nvPr/>
          </p:nvSpPr>
          <p:spPr bwMode="auto">
            <a:xfrm flipH="1">
              <a:off x="3846" y="3128"/>
              <a:ext cx="2" cy="6"/>
            </a:xfrm>
            <a:prstGeom prst="line">
              <a:avLst/>
            </a:prstGeom>
            <a:noFill/>
            <a:ln w="0">
              <a:solidFill>
                <a:srgbClr val="000000"/>
              </a:solidFill>
              <a:round/>
              <a:headEnd/>
              <a:tailEnd/>
            </a:ln>
          </p:spPr>
          <p:txBody>
            <a:bodyPr/>
            <a:lstStyle/>
            <a:p>
              <a:endParaRPr lang="en-GB"/>
            </a:p>
          </p:txBody>
        </p:sp>
        <p:sp>
          <p:nvSpPr>
            <p:cNvPr id="1278" name="Line 3156"/>
            <p:cNvSpPr>
              <a:spLocks noChangeShapeType="1"/>
            </p:cNvSpPr>
            <p:nvPr/>
          </p:nvSpPr>
          <p:spPr bwMode="auto">
            <a:xfrm flipH="1">
              <a:off x="3842" y="3131"/>
              <a:ext cx="13" cy="15"/>
            </a:xfrm>
            <a:prstGeom prst="line">
              <a:avLst/>
            </a:prstGeom>
            <a:noFill/>
            <a:ln w="0">
              <a:solidFill>
                <a:srgbClr val="000000"/>
              </a:solidFill>
              <a:round/>
              <a:headEnd/>
              <a:tailEnd/>
            </a:ln>
          </p:spPr>
          <p:txBody>
            <a:bodyPr/>
            <a:lstStyle/>
            <a:p>
              <a:endParaRPr lang="en-GB"/>
            </a:p>
          </p:txBody>
        </p:sp>
        <p:sp>
          <p:nvSpPr>
            <p:cNvPr id="1279" name="Freeform 3157"/>
            <p:cNvSpPr>
              <a:spLocks/>
            </p:cNvSpPr>
            <p:nvPr/>
          </p:nvSpPr>
          <p:spPr bwMode="auto">
            <a:xfrm>
              <a:off x="3848" y="3128"/>
              <a:ext cx="7" cy="3"/>
            </a:xfrm>
            <a:custGeom>
              <a:avLst/>
              <a:gdLst/>
              <a:ahLst/>
              <a:cxnLst>
                <a:cxn ang="0">
                  <a:pos x="0" y="0"/>
                </a:cxn>
                <a:cxn ang="0">
                  <a:pos x="5" y="1"/>
                </a:cxn>
                <a:cxn ang="0">
                  <a:pos x="14" y="5"/>
                </a:cxn>
              </a:cxnLst>
              <a:rect l="0" t="0" r="r" b="b"/>
              <a:pathLst>
                <a:path w="14" h="5">
                  <a:moveTo>
                    <a:pt x="0" y="0"/>
                  </a:moveTo>
                  <a:lnTo>
                    <a:pt x="5" y="1"/>
                  </a:lnTo>
                  <a:lnTo>
                    <a:pt x="14" y="5"/>
                  </a:lnTo>
                </a:path>
              </a:pathLst>
            </a:custGeom>
            <a:noFill/>
            <a:ln w="0">
              <a:solidFill>
                <a:srgbClr val="000000"/>
              </a:solidFill>
              <a:prstDash val="solid"/>
              <a:round/>
              <a:headEnd/>
              <a:tailEnd/>
            </a:ln>
          </p:spPr>
          <p:txBody>
            <a:bodyPr/>
            <a:lstStyle/>
            <a:p>
              <a:endParaRPr lang="en-GB"/>
            </a:p>
          </p:txBody>
        </p:sp>
        <p:sp>
          <p:nvSpPr>
            <p:cNvPr id="1280" name="Freeform 3158"/>
            <p:cNvSpPr>
              <a:spLocks/>
            </p:cNvSpPr>
            <p:nvPr/>
          </p:nvSpPr>
          <p:spPr bwMode="auto">
            <a:xfrm>
              <a:off x="3850" y="3154"/>
              <a:ext cx="16" cy="13"/>
            </a:xfrm>
            <a:custGeom>
              <a:avLst/>
              <a:gdLst/>
              <a:ahLst/>
              <a:cxnLst>
                <a:cxn ang="0">
                  <a:pos x="33" y="0"/>
                </a:cxn>
                <a:cxn ang="0">
                  <a:pos x="22" y="10"/>
                </a:cxn>
                <a:cxn ang="0">
                  <a:pos x="15" y="14"/>
                </a:cxn>
                <a:cxn ang="0">
                  <a:pos x="7" y="23"/>
                </a:cxn>
                <a:cxn ang="0">
                  <a:pos x="0" y="25"/>
                </a:cxn>
              </a:cxnLst>
              <a:rect l="0" t="0" r="r" b="b"/>
              <a:pathLst>
                <a:path w="33" h="25">
                  <a:moveTo>
                    <a:pt x="33" y="0"/>
                  </a:moveTo>
                  <a:lnTo>
                    <a:pt x="22" y="10"/>
                  </a:lnTo>
                  <a:lnTo>
                    <a:pt x="15" y="14"/>
                  </a:lnTo>
                  <a:lnTo>
                    <a:pt x="7" y="23"/>
                  </a:lnTo>
                  <a:lnTo>
                    <a:pt x="0" y="25"/>
                  </a:lnTo>
                </a:path>
              </a:pathLst>
            </a:custGeom>
            <a:noFill/>
            <a:ln w="0">
              <a:solidFill>
                <a:srgbClr val="000000"/>
              </a:solidFill>
              <a:prstDash val="solid"/>
              <a:round/>
              <a:headEnd/>
              <a:tailEnd/>
            </a:ln>
          </p:spPr>
          <p:txBody>
            <a:bodyPr/>
            <a:lstStyle/>
            <a:p>
              <a:endParaRPr lang="en-GB"/>
            </a:p>
          </p:txBody>
        </p:sp>
        <p:sp>
          <p:nvSpPr>
            <p:cNvPr id="1281" name="Freeform 3159"/>
            <p:cNvSpPr>
              <a:spLocks/>
            </p:cNvSpPr>
            <p:nvPr/>
          </p:nvSpPr>
          <p:spPr bwMode="auto">
            <a:xfrm>
              <a:off x="3866" y="3152"/>
              <a:ext cx="34" cy="7"/>
            </a:xfrm>
            <a:custGeom>
              <a:avLst/>
              <a:gdLst/>
              <a:ahLst/>
              <a:cxnLst>
                <a:cxn ang="0">
                  <a:pos x="0" y="5"/>
                </a:cxn>
                <a:cxn ang="0">
                  <a:pos x="11" y="6"/>
                </a:cxn>
                <a:cxn ang="0">
                  <a:pos x="19" y="4"/>
                </a:cxn>
                <a:cxn ang="0">
                  <a:pos x="27" y="3"/>
                </a:cxn>
                <a:cxn ang="0">
                  <a:pos x="34" y="0"/>
                </a:cxn>
                <a:cxn ang="0">
                  <a:pos x="44" y="2"/>
                </a:cxn>
                <a:cxn ang="0">
                  <a:pos x="58" y="9"/>
                </a:cxn>
                <a:cxn ang="0">
                  <a:pos x="65" y="13"/>
                </a:cxn>
                <a:cxn ang="0">
                  <a:pos x="67" y="15"/>
                </a:cxn>
              </a:cxnLst>
              <a:rect l="0" t="0" r="r" b="b"/>
              <a:pathLst>
                <a:path w="67" h="15">
                  <a:moveTo>
                    <a:pt x="0" y="5"/>
                  </a:moveTo>
                  <a:lnTo>
                    <a:pt x="11" y="6"/>
                  </a:lnTo>
                  <a:lnTo>
                    <a:pt x="19" y="4"/>
                  </a:lnTo>
                  <a:lnTo>
                    <a:pt x="27" y="3"/>
                  </a:lnTo>
                  <a:lnTo>
                    <a:pt x="34" y="0"/>
                  </a:lnTo>
                  <a:lnTo>
                    <a:pt x="44" y="2"/>
                  </a:lnTo>
                  <a:lnTo>
                    <a:pt x="58" y="9"/>
                  </a:lnTo>
                  <a:lnTo>
                    <a:pt x="65" y="13"/>
                  </a:lnTo>
                  <a:lnTo>
                    <a:pt x="67" y="15"/>
                  </a:lnTo>
                </a:path>
              </a:pathLst>
            </a:custGeom>
            <a:noFill/>
            <a:ln w="0">
              <a:solidFill>
                <a:srgbClr val="000000"/>
              </a:solidFill>
              <a:prstDash val="solid"/>
              <a:round/>
              <a:headEnd/>
              <a:tailEnd/>
            </a:ln>
          </p:spPr>
          <p:txBody>
            <a:bodyPr/>
            <a:lstStyle/>
            <a:p>
              <a:endParaRPr lang="en-GB"/>
            </a:p>
          </p:txBody>
        </p:sp>
        <p:sp>
          <p:nvSpPr>
            <p:cNvPr id="1282" name="Freeform 3160"/>
            <p:cNvSpPr>
              <a:spLocks/>
            </p:cNvSpPr>
            <p:nvPr/>
          </p:nvSpPr>
          <p:spPr bwMode="auto">
            <a:xfrm>
              <a:off x="3922" y="3157"/>
              <a:ext cx="19" cy="33"/>
            </a:xfrm>
            <a:custGeom>
              <a:avLst/>
              <a:gdLst/>
              <a:ahLst/>
              <a:cxnLst>
                <a:cxn ang="0">
                  <a:pos x="38" y="0"/>
                </a:cxn>
                <a:cxn ang="0">
                  <a:pos x="32" y="14"/>
                </a:cxn>
                <a:cxn ang="0">
                  <a:pos x="24" y="28"/>
                </a:cxn>
                <a:cxn ang="0">
                  <a:pos x="18" y="41"/>
                </a:cxn>
                <a:cxn ang="0">
                  <a:pos x="12" y="52"/>
                </a:cxn>
                <a:cxn ang="0">
                  <a:pos x="0" y="67"/>
                </a:cxn>
              </a:cxnLst>
              <a:rect l="0" t="0" r="r" b="b"/>
              <a:pathLst>
                <a:path w="38" h="67">
                  <a:moveTo>
                    <a:pt x="38" y="0"/>
                  </a:moveTo>
                  <a:lnTo>
                    <a:pt x="32" y="14"/>
                  </a:lnTo>
                  <a:lnTo>
                    <a:pt x="24" y="28"/>
                  </a:lnTo>
                  <a:lnTo>
                    <a:pt x="18" y="41"/>
                  </a:lnTo>
                  <a:lnTo>
                    <a:pt x="12" y="52"/>
                  </a:lnTo>
                  <a:lnTo>
                    <a:pt x="0" y="67"/>
                  </a:lnTo>
                </a:path>
              </a:pathLst>
            </a:custGeom>
            <a:noFill/>
            <a:ln w="0">
              <a:solidFill>
                <a:srgbClr val="000000"/>
              </a:solidFill>
              <a:prstDash val="solid"/>
              <a:round/>
              <a:headEnd/>
              <a:tailEnd/>
            </a:ln>
          </p:spPr>
          <p:txBody>
            <a:bodyPr/>
            <a:lstStyle/>
            <a:p>
              <a:endParaRPr lang="en-GB"/>
            </a:p>
          </p:txBody>
        </p:sp>
        <p:sp>
          <p:nvSpPr>
            <p:cNvPr id="1283" name="Freeform 3161"/>
            <p:cNvSpPr>
              <a:spLocks/>
            </p:cNvSpPr>
            <p:nvPr/>
          </p:nvSpPr>
          <p:spPr bwMode="auto">
            <a:xfrm>
              <a:off x="3905" y="3157"/>
              <a:ext cx="36" cy="13"/>
            </a:xfrm>
            <a:custGeom>
              <a:avLst/>
              <a:gdLst/>
              <a:ahLst/>
              <a:cxnLst>
                <a:cxn ang="0">
                  <a:pos x="0" y="11"/>
                </a:cxn>
                <a:cxn ang="0">
                  <a:pos x="1" y="12"/>
                </a:cxn>
                <a:cxn ang="0">
                  <a:pos x="7" y="15"/>
                </a:cxn>
                <a:cxn ang="0">
                  <a:pos x="14" y="17"/>
                </a:cxn>
                <a:cxn ang="0">
                  <a:pos x="22" y="22"/>
                </a:cxn>
                <a:cxn ang="0">
                  <a:pos x="29" y="26"/>
                </a:cxn>
                <a:cxn ang="0">
                  <a:pos x="38" y="26"/>
                </a:cxn>
                <a:cxn ang="0">
                  <a:pos x="44" y="24"/>
                </a:cxn>
                <a:cxn ang="0">
                  <a:pos x="52" y="14"/>
                </a:cxn>
                <a:cxn ang="0">
                  <a:pos x="57" y="3"/>
                </a:cxn>
                <a:cxn ang="0">
                  <a:pos x="65" y="2"/>
                </a:cxn>
                <a:cxn ang="0">
                  <a:pos x="71" y="0"/>
                </a:cxn>
              </a:cxnLst>
              <a:rect l="0" t="0" r="r" b="b"/>
              <a:pathLst>
                <a:path w="71" h="26">
                  <a:moveTo>
                    <a:pt x="0" y="11"/>
                  </a:moveTo>
                  <a:lnTo>
                    <a:pt x="1" y="12"/>
                  </a:lnTo>
                  <a:lnTo>
                    <a:pt x="7" y="15"/>
                  </a:lnTo>
                  <a:lnTo>
                    <a:pt x="14" y="17"/>
                  </a:lnTo>
                  <a:lnTo>
                    <a:pt x="22" y="22"/>
                  </a:lnTo>
                  <a:lnTo>
                    <a:pt x="29" y="26"/>
                  </a:lnTo>
                  <a:lnTo>
                    <a:pt x="38" y="26"/>
                  </a:lnTo>
                  <a:lnTo>
                    <a:pt x="44" y="24"/>
                  </a:lnTo>
                  <a:lnTo>
                    <a:pt x="52" y="14"/>
                  </a:lnTo>
                  <a:lnTo>
                    <a:pt x="57" y="3"/>
                  </a:lnTo>
                  <a:lnTo>
                    <a:pt x="65" y="2"/>
                  </a:lnTo>
                  <a:lnTo>
                    <a:pt x="71" y="0"/>
                  </a:lnTo>
                </a:path>
              </a:pathLst>
            </a:custGeom>
            <a:noFill/>
            <a:ln w="0">
              <a:solidFill>
                <a:srgbClr val="000000"/>
              </a:solidFill>
              <a:prstDash val="solid"/>
              <a:round/>
              <a:headEnd/>
              <a:tailEnd/>
            </a:ln>
          </p:spPr>
          <p:txBody>
            <a:bodyPr/>
            <a:lstStyle/>
            <a:p>
              <a:endParaRPr lang="en-GB"/>
            </a:p>
          </p:txBody>
        </p:sp>
        <p:sp>
          <p:nvSpPr>
            <p:cNvPr id="1284" name="Freeform 3162"/>
            <p:cNvSpPr>
              <a:spLocks/>
            </p:cNvSpPr>
            <p:nvPr/>
          </p:nvSpPr>
          <p:spPr bwMode="auto">
            <a:xfrm>
              <a:off x="3943" y="3142"/>
              <a:ext cx="6" cy="10"/>
            </a:xfrm>
            <a:custGeom>
              <a:avLst/>
              <a:gdLst/>
              <a:ahLst/>
              <a:cxnLst>
                <a:cxn ang="0">
                  <a:pos x="11" y="0"/>
                </a:cxn>
                <a:cxn ang="0">
                  <a:pos x="4" y="14"/>
                </a:cxn>
                <a:cxn ang="0">
                  <a:pos x="0" y="20"/>
                </a:cxn>
              </a:cxnLst>
              <a:rect l="0" t="0" r="r" b="b"/>
              <a:pathLst>
                <a:path w="11" h="20">
                  <a:moveTo>
                    <a:pt x="11" y="0"/>
                  </a:moveTo>
                  <a:lnTo>
                    <a:pt x="4" y="14"/>
                  </a:lnTo>
                  <a:lnTo>
                    <a:pt x="0" y="20"/>
                  </a:lnTo>
                </a:path>
              </a:pathLst>
            </a:custGeom>
            <a:noFill/>
            <a:ln w="0">
              <a:solidFill>
                <a:srgbClr val="000000"/>
              </a:solidFill>
              <a:prstDash val="solid"/>
              <a:round/>
              <a:headEnd/>
              <a:tailEnd/>
            </a:ln>
          </p:spPr>
          <p:txBody>
            <a:bodyPr/>
            <a:lstStyle/>
            <a:p>
              <a:endParaRPr lang="en-GB"/>
            </a:p>
          </p:txBody>
        </p:sp>
        <p:sp>
          <p:nvSpPr>
            <p:cNvPr id="1285" name="Freeform 3163"/>
            <p:cNvSpPr>
              <a:spLocks/>
            </p:cNvSpPr>
            <p:nvPr/>
          </p:nvSpPr>
          <p:spPr bwMode="auto">
            <a:xfrm>
              <a:off x="3975" y="3108"/>
              <a:ext cx="14" cy="33"/>
            </a:xfrm>
            <a:custGeom>
              <a:avLst/>
              <a:gdLst/>
              <a:ahLst/>
              <a:cxnLst>
                <a:cxn ang="0">
                  <a:pos x="0" y="66"/>
                </a:cxn>
                <a:cxn ang="0">
                  <a:pos x="10" y="39"/>
                </a:cxn>
                <a:cxn ang="0">
                  <a:pos x="18" y="23"/>
                </a:cxn>
                <a:cxn ang="0">
                  <a:pos x="27" y="0"/>
                </a:cxn>
              </a:cxnLst>
              <a:rect l="0" t="0" r="r" b="b"/>
              <a:pathLst>
                <a:path w="27" h="66">
                  <a:moveTo>
                    <a:pt x="0" y="66"/>
                  </a:moveTo>
                  <a:lnTo>
                    <a:pt x="10" y="39"/>
                  </a:lnTo>
                  <a:lnTo>
                    <a:pt x="18" y="23"/>
                  </a:lnTo>
                  <a:lnTo>
                    <a:pt x="27" y="0"/>
                  </a:lnTo>
                </a:path>
              </a:pathLst>
            </a:custGeom>
            <a:noFill/>
            <a:ln w="0">
              <a:solidFill>
                <a:srgbClr val="000000"/>
              </a:solidFill>
              <a:prstDash val="solid"/>
              <a:round/>
              <a:headEnd/>
              <a:tailEnd/>
            </a:ln>
          </p:spPr>
          <p:txBody>
            <a:bodyPr/>
            <a:lstStyle/>
            <a:p>
              <a:endParaRPr lang="en-GB"/>
            </a:p>
          </p:txBody>
        </p:sp>
        <p:sp>
          <p:nvSpPr>
            <p:cNvPr id="1286" name="Freeform 3164"/>
            <p:cNvSpPr>
              <a:spLocks/>
            </p:cNvSpPr>
            <p:nvPr/>
          </p:nvSpPr>
          <p:spPr bwMode="auto">
            <a:xfrm>
              <a:off x="3949" y="3140"/>
              <a:ext cx="26" cy="2"/>
            </a:xfrm>
            <a:custGeom>
              <a:avLst/>
              <a:gdLst/>
              <a:ahLst/>
              <a:cxnLst>
                <a:cxn ang="0">
                  <a:pos x="0" y="3"/>
                </a:cxn>
                <a:cxn ang="0">
                  <a:pos x="6" y="2"/>
                </a:cxn>
                <a:cxn ang="0">
                  <a:pos x="17" y="2"/>
                </a:cxn>
                <a:cxn ang="0">
                  <a:pos x="27" y="2"/>
                </a:cxn>
                <a:cxn ang="0">
                  <a:pos x="35" y="2"/>
                </a:cxn>
                <a:cxn ang="0">
                  <a:pos x="43" y="0"/>
                </a:cxn>
                <a:cxn ang="0">
                  <a:pos x="53" y="1"/>
                </a:cxn>
              </a:cxnLst>
              <a:rect l="0" t="0" r="r" b="b"/>
              <a:pathLst>
                <a:path w="53" h="3">
                  <a:moveTo>
                    <a:pt x="0" y="3"/>
                  </a:moveTo>
                  <a:lnTo>
                    <a:pt x="6" y="2"/>
                  </a:lnTo>
                  <a:lnTo>
                    <a:pt x="17" y="2"/>
                  </a:lnTo>
                  <a:lnTo>
                    <a:pt x="27" y="2"/>
                  </a:lnTo>
                  <a:lnTo>
                    <a:pt x="35" y="2"/>
                  </a:lnTo>
                  <a:lnTo>
                    <a:pt x="43" y="0"/>
                  </a:lnTo>
                  <a:lnTo>
                    <a:pt x="53" y="1"/>
                  </a:lnTo>
                </a:path>
              </a:pathLst>
            </a:custGeom>
            <a:noFill/>
            <a:ln w="0">
              <a:solidFill>
                <a:srgbClr val="000000"/>
              </a:solidFill>
              <a:prstDash val="solid"/>
              <a:round/>
              <a:headEnd/>
              <a:tailEnd/>
            </a:ln>
          </p:spPr>
          <p:txBody>
            <a:bodyPr/>
            <a:lstStyle/>
            <a:p>
              <a:endParaRPr lang="en-GB"/>
            </a:p>
          </p:txBody>
        </p:sp>
        <p:sp>
          <p:nvSpPr>
            <p:cNvPr id="1287" name="Line 3165"/>
            <p:cNvSpPr>
              <a:spLocks noChangeShapeType="1"/>
            </p:cNvSpPr>
            <p:nvPr/>
          </p:nvSpPr>
          <p:spPr bwMode="auto">
            <a:xfrm flipH="1">
              <a:off x="3842" y="3145"/>
              <a:ext cx="1" cy="1"/>
            </a:xfrm>
            <a:prstGeom prst="line">
              <a:avLst/>
            </a:prstGeom>
            <a:noFill/>
            <a:ln w="0">
              <a:solidFill>
                <a:srgbClr val="000000"/>
              </a:solidFill>
              <a:round/>
              <a:headEnd/>
              <a:tailEnd/>
            </a:ln>
          </p:spPr>
          <p:txBody>
            <a:bodyPr/>
            <a:lstStyle/>
            <a:p>
              <a:endParaRPr lang="en-GB"/>
            </a:p>
          </p:txBody>
        </p:sp>
        <p:sp>
          <p:nvSpPr>
            <p:cNvPr id="1288" name="Line 3166"/>
            <p:cNvSpPr>
              <a:spLocks noChangeShapeType="1"/>
            </p:cNvSpPr>
            <p:nvPr/>
          </p:nvSpPr>
          <p:spPr bwMode="auto">
            <a:xfrm flipH="1">
              <a:off x="3828" y="3151"/>
              <a:ext cx="2" cy="4"/>
            </a:xfrm>
            <a:prstGeom prst="line">
              <a:avLst/>
            </a:prstGeom>
            <a:noFill/>
            <a:ln w="0">
              <a:solidFill>
                <a:srgbClr val="000000"/>
              </a:solidFill>
              <a:round/>
              <a:headEnd/>
              <a:tailEnd/>
            </a:ln>
          </p:spPr>
          <p:txBody>
            <a:bodyPr/>
            <a:lstStyle/>
            <a:p>
              <a:endParaRPr lang="en-GB"/>
            </a:p>
          </p:txBody>
        </p:sp>
        <p:sp>
          <p:nvSpPr>
            <p:cNvPr id="1289" name="Freeform 3167"/>
            <p:cNvSpPr>
              <a:spLocks/>
            </p:cNvSpPr>
            <p:nvPr/>
          </p:nvSpPr>
          <p:spPr bwMode="auto">
            <a:xfrm>
              <a:off x="3830" y="3145"/>
              <a:ext cx="13" cy="6"/>
            </a:xfrm>
            <a:custGeom>
              <a:avLst/>
              <a:gdLst/>
              <a:ahLst/>
              <a:cxnLst>
                <a:cxn ang="0">
                  <a:pos x="25" y="0"/>
                </a:cxn>
                <a:cxn ang="0">
                  <a:pos x="20" y="4"/>
                </a:cxn>
                <a:cxn ang="0">
                  <a:pos x="11" y="7"/>
                </a:cxn>
                <a:cxn ang="0">
                  <a:pos x="0" y="12"/>
                </a:cxn>
              </a:cxnLst>
              <a:rect l="0" t="0" r="r" b="b"/>
              <a:pathLst>
                <a:path w="25" h="12">
                  <a:moveTo>
                    <a:pt x="25" y="0"/>
                  </a:moveTo>
                  <a:lnTo>
                    <a:pt x="20" y="4"/>
                  </a:lnTo>
                  <a:lnTo>
                    <a:pt x="11" y="7"/>
                  </a:lnTo>
                  <a:lnTo>
                    <a:pt x="0" y="12"/>
                  </a:lnTo>
                </a:path>
              </a:pathLst>
            </a:custGeom>
            <a:noFill/>
            <a:ln w="0">
              <a:solidFill>
                <a:srgbClr val="000000"/>
              </a:solidFill>
              <a:prstDash val="solid"/>
              <a:round/>
              <a:headEnd/>
              <a:tailEnd/>
            </a:ln>
          </p:spPr>
          <p:txBody>
            <a:bodyPr/>
            <a:lstStyle/>
            <a:p>
              <a:endParaRPr lang="en-GB"/>
            </a:p>
          </p:txBody>
        </p:sp>
        <p:sp>
          <p:nvSpPr>
            <p:cNvPr id="1290" name="Line 3168"/>
            <p:cNvSpPr>
              <a:spLocks noChangeShapeType="1"/>
            </p:cNvSpPr>
            <p:nvPr/>
          </p:nvSpPr>
          <p:spPr bwMode="auto">
            <a:xfrm flipH="1">
              <a:off x="4009" y="3074"/>
              <a:ext cx="1" cy="1"/>
            </a:xfrm>
            <a:prstGeom prst="line">
              <a:avLst/>
            </a:prstGeom>
            <a:noFill/>
            <a:ln w="0">
              <a:solidFill>
                <a:srgbClr val="000000"/>
              </a:solidFill>
              <a:round/>
              <a:headEnd/>
              <a:tailEnd/>
            </a:ln>
          </p:spPr>
          <p:txBody>
            <a:bodyPr/>
            <a:lstStyle/>
            <a:p>
              <a:endParaRPr lang="en-GB"/>
            </a:p>
          </p:txBody>
        </p:sp>
        <p:sp>
          <p:nvSpPr>
            <p:cNvPr id="1291" name="Line 3169"/>
            <p:cNvSpPr>
              <a:spLocks noChangeShapeType="1"/>
            </p:cNvSpPr>
            <p:nvPr/>
          </p:nvSpPr>
          <p:spPr bwMode="auto">
            <a:xfrm flipH="1" flipV="1">
              <a:off x="1188" y="3111"/>
              <a:ext cx="41" cy="5"/>
            </a:xfrm>
            <a:prstGeom prst="line">
              <a:avLst/>
            </a:prstGeom>
            <a:noFill/>
            <a:ln w="0">
              <a:solidFill>
                <a:srgbClr val="000000"/>
              </a:solidFill>
              <a:round/>
              <a:headEnd/>
              <a:tailEnd/>
            </a:ln>
          </p:spPr>
          <p:txBody>
            <a:bodyPr/>
            <a:lstStyle/>
            <a:p>
              <a:endParaRPr lang="en-GB"/>
            </a:p>
          </p:txBody>
        </p:sp>
        <p:sp>
          <p:nvSpPr>
            <p:cNvPr id="1292" name="Freeform 3170"/>
            <p:cNvSpPr>
              <a:spLocks/>
            </p:cNvSpPr>
            <p:nvPr/>
          </p:nvSpPr>
          <p:spPr bwMode="auto">
            <a:xfrm>
              <a:off x="4033" y="3032"/>
              <a:ext cx="279" cy="10"/>
            </a:xfrm>
            <a:custGeom>
              <a:avLst/>
              <a:gdLst/>
              <a:ahLst/>
              <a:cxnLst>
                <a:cxn ang="0">
                  <a:pos x="557" y="0"/>
                </a:cxn>
                <a:cxn ang="0">
                  <a:pos x="475" y="3"/>
                </a:cxn>
                <a:cxn ang="0">
                  <a:pos x="414" y="5"/>
                </a:cxn>
                <a:cxn ang="0">
                  <a:pos x="375" y="6"/>
                </a:cxn>
                <a:cxn ang="0">
                  <a:pos x="331" y="9"/>
                </a:cxn>
                <a:cxn ang="0">
                  <a:pos x="335" y="9"/>
                </a:cxn>
                <a:cxn ang="0">
                  <a:pos x="184" y="12"/>
                </a:cxn>
                <a:cxn ang="0">
                  <a:pos x="135" y="14"/>
                </a:cxn>
                <a:cxn ang="0">
                  <a:pos x="112" y="15"/>
                </a:cxn>
                <a:cxn ang="0">
                  <a:pos x="99" y="15"/>
                </a:cxn>
                <a:cxn ang="0">
                  <a:pos x="39" y="17"/>
                </a:cxn>
                <a:cxn ang="0">
                  <a:pos x="16" y="17"/>
                </a:cxn>
                <a:cxn ang="0">
                  <a:pos x="4" y="18"/>
                </a:cxn>
                <a:cxn ang="0">
                  <a:pos x="0" y="18"/>
                </a:cxn>
              </a:cxnLst>
              <a:rect l="0" t="0" r="r" b="b"/>
              <a:pathLst>
                <a:path w="557" h="18">
                  <a:moveTo>
                    <a:pt x="557" y="0"/>
                  </a:moveTo>
                  <a:lnTo>
                    <a:pt x="475" y="3"/>
                  </a:lnTo>
                  <a:lnTo>
                    <a:pt x="414" y="5"/>
                  </a:lnTo>
                  <a:lnTo>
                    <a:pt x="375" y="6"/>
                  </a:lnTo>
                  <a:lnTo>
                    <a:pt x="331" y="9"/>
                  </a:lnTo>
                  <a:lnTo>
                    <a:pt x="335" y="9"/>
                  </a:lnTo>
                  <a:lnTo>
                    <a:pt x="184" y="12"/>
                  </a:lnTo>
                  <a:lnTo>
                    <a:pt x="135" y="14"/>
                  </a:lnTo>
                  <a:lnTo>
                    <a:pt x="112" y="15"/>
                  </a:lnTo>
                  <a:lnTo>
                    <a:pt x="99" y="15"/>
                  </a:lnTo>
                  <a:lnTo>
                    <a:pt x="39" y="17"/>
                  </a:lnTo>
                  <a:lnTo>
                    <a:pt x="16" y="17"/>
                  </a:lnTo>
                  <a:lnTo>
                    <a:pt x="4" y="18"/>
                  </a:lnTo>
                  <a:lnTo>
                    <a:pt x="0" y="18"/>
                  </a:lnTo>
                </a:path>
              </a:pathLst>
            </a:custGeom>
            <a:noFill/>
            <a:ln w="0">
              <a:solidFill>
                <a:srgbClr val="000000"/>
              </a:solidFill>
              <a:prstDash val="solid"/>
              <a:round/>
              <a:headEnd/>
              <a:tailEnd/>
            </a:ln>
          </p:spPr>
          <p:txBody>
            <a:bodyPr/>
            <a:lstStyle/>
            <a:p>
              <a:endParaRPr lang="en-GB"/>
            </a:p>
          </p:txBody>
        </p:sp>
        <p:sp>
          <p:nvSpPr>
            <p:cNvPr id="1293" name="Freeform 3171"/>
            <p:cNvSpPr>
              <a:spLocks/>
            </p:cNvSpPr>
            <p:nvPr/>
          </p:nvSpPr>
          <p:spPr bwMode="auto">
            <a:xfrm>
              <a:off x="4035" y="3031"/>
              <a:ext cx="277" cy="1"/>
            </a:xfrm>
            <a:custGeom>
              <a:avLst/>
              <a:gdLst/>
              <a:ahLst/>
              <a:cxnLst>
                <a:cxn ang="0">
                  <a:pos x="553" y="3"/>
                </a:cxn>
                <a:cxn ang="0">
                  <a:pos x="500" y="2"/>
                </a:cxn>
                <a:cxn ang="0">
                  <a:pos x="422" y="0"/>
                </a:cxn>
                <a:cxn ang="0">
                  <a:pos x="370" y="0"/>
                </a:cxn>
                <a:cxn ang="0">
                  <a:pos x="347" y="1"/>
                </a:cxn>
                <a:cxn ang="0">
                  <a:pos x="154" y="0"/>
                </a:cxn>
                <a:cxn ang="0">
                  <a:pos x="129" y="1"/>
                </a:cxn>
                <a:cxn ang="0">
                  <a:pos x="96" y="1"/>
                </a:cxn>
                <a:cxn ang="0">
                  <a:pos x="0" y="1"/>
                </a:cxn>
              </a:cxnLst>
              <a:rect l="0" t="0" r="r" b="b"/>
              <a:pathLst>
                <a:path w="553" h="3">
                  <a:moveTo>
                    <a:pt x="553" y="3"/>
                  </a:moveTo>
                  <a:lnTo>
                    <a:pt x="500" y="2"/>
                  </a:lnTo>
                  <a:lnTo>
                    <a:pt x="422" y="0"/>
                  </a:lnTo>
                  <a:lnTo>
                    <a:pt x="370" y="0"/>
                  </a:lnTo>
                  <a:lnTo>
                    <a:pt x="347" y="1"/>
                  </a:lnTo>
                  <a:lnTo>
                    <a:pt x="154" y="0"/>
                  </a:lnTo>
                  <a:lnTo>
                    <a:pt x="129" y="1"/>
                  </a:lnTo>
                  <a:lnTo>
                    <a:pt x="96" y="1"/>
                  </a:lnTo>
                  <a:lnTo>
                    <a:pt x="0" y="1"/>
                  </a:lnTo>
                </a:path>
              </a:pathLst>
            </a:custGeom>
            <a:noFill/>
            <a:ln w="0">
              <a:solidFill>
                <a:srgbClr val="000000"/>
              </a:solidFill>
              <a:prstDash val="solid"/>
              <a:round/>
              <a:headEnd/>
              <a:tailEnd/>
            </a:ln>
          </p:spPr>
          <p:txBody>
            <a:bodyPr/>
            <a:lstStyle/>
            <a:p>
              <a:endParaRPr lang="en-GB"/>
            </a:p>
          </p:txBody>
        </p:sp>
        <p:sp>
          <p:nvSpPr>
            <p:cNvPr id="1294" name="Line 3172"/>
            <p:cNvSpPr>
              <a:spLocks noChangeShapeType="1"/>
            </p:cNvSpPr>
            <p:nvPr/>
          </p:nvSpPr>
          <p:spPr bwMode="auto">
            <a:xfrm>
              <a:off x="4054" y="3062"/>
              <a:ext cx="1" cy="3"/>
            </a:xfrm>
            <a:prstGeom prst="line">
              <a:avLst/>
            </a:prstGeom>
            <a:noFill/>
            <a:ln w="0">
              <a:solidFill>
                <a:srgbClr val="000000"/>
              </a:solidFill>
              <a:round/>
              <a:headEnd/>
              <a:tailEnd/>
            </a:ln>
          </p:spPr>
          <p:txBody>
            <a:bodyPr/>
            <a:lstStyle/>
            <a:p>
              <a:endParaRPr lang="en-GB"/>
            </a:p>
          </p:txBody>
        </p:sp>
        <p:sp>
          <p:nvSpPr>
            <p:cNvPr id="1295" name="Freeform 3173"/>
            <p:cNvSpPr>
              <a:spLocks/>
            </p:cNvSpPr>
            <p:nvPr/>
          </p:nvSpPr>
          <p:spPr bwMode="auto">
            <a:xfrm>
              <a:off x="4054" y="3061"/>
              <a:ext cx="17" cy="1"/>
            </a:xfrm>
            <a:custGeom>
              <a:avLst/>
              <a:gdLst/>
              <a:ahLst/>
              <a:cxnLst>
                <a:cxn ang="0">
                  <a:pos x="32" y="0"/>
                </a:cxn>
                <a:cxn ang="0">
                  <a:pos x="15" y="0"/>
                </a:cxn>
                <a:cxn ang="0">
                  <a:pos x="0" y="1"/>
                </a:cxn>
              </a:cxnLst>
              <a:rect l="0" t="0" r="r" b="b"/>
              <a:pathLst>
                <a:path w="32" h="1">
                  <a:moveTo>
                    <a:pt x="32" y="0"/>
                  </a:moveTo>
                  <a:lnTo>
                    <a:pt x="15" y="0"/>
                  </a:lnTo>
                  <a:lnTo>
                    <a:pt x="0" y="1"/>
                  </a:lnTo>
                </a:path>
              </a:pathLst>
            </a:custGeom>
            <a:noFill/>
            <a:ln w="0">
              <a:solidFill>
                <a:srgbClr val="000000"/>
              </a:solidFill>
              <a:prstDash val="solid"/>
              <a:round/>
              <a:headEnd/>
              <a:tailEnd/>
            </a:ln>
          </p:spPr>
          <p:txBody>
            <a:bodyPr/>
            <a:lstStyle/>
            <a:p>
              <a:endParaRPr lang="en-GB"/>
            </a:p>
          </p:txBody>
        </p:sp>
        <p:sp>
          <p:nvSpPr>
            <p:cNvPr id="1296" name="Line 3174"/>
            <p:cNvSpPr>
              <a:spLocks noChangeShapeType="1"/>
            </p:cNvSpPr>
            <p:nvPr/>
          </p:nvSpPr>
          <p:spPr bwMode="auto">
            <a:xfrm flipH="1">
              <a:off x="4017" y="3064"/>
              <a:ext cx="8" cy="1"/>
            </a:xfrm>
            <a:prstGeom prst="line">
              <a:avLst/>
            </a:prstGeom>
            <a:noFill/>
            <a:ln w="0">
              <a:solidFill>
                <a:srgbClr val="000000"/>
              </a:solidFill>
              <a:round/>
              <a:headEnd/>
              <a:tailEnd/>
            </a:ln>
          </p:spPr>
          <p:txBody>
            <a:bodyPr/>
            <a:lstStyle/>
            <a:p>
              <a:endParaRPr lang="en-GB"/>
            </a:p>
          </p:txBody>
        </p:sp>
        <p:sp>
          <p:nvSpPr>
            <p:cNvPr id="1297" name="Freeform 3175"/>
            <p:cNvSpPr>
              <a:spLocks/>
            </p:cNvSpPr>
            <p:nvPr/>
          </p:nvSpPr>
          <p:spPr bwMode="auto">
            <a:xfrm>
              <a:off x="4030" y="3062"/>
              <a:ext cx="24" cy="2"/>
            </a:xfrm>
            <a:custGeom>
              <a:avLst/>
              <a:gdLst/>
              <a:ahLst/>
              <a:cxnLst>
                <a:cxn ang="0">
                  <a:pos x="50" y="0"/>
                </a:cxn>
                <a:cxn ang="0">
                  <a:pos x="40" y="0"/>
                </a:cxn>
                <a:cxn ang="0">
                  <a:pos x="27" y="1"/>
                </a:cxn>
                <a:cxn ang="0">
                  <a:pos x="17" y="3"/>
                </a:cxn>
                <a:cxn ang="0">
                  <a:pos x="1" y="4"/>
                </a:cxn>
                <a:cxn ang="0">
                  <a:pos x="0" y="5"/>
                </a:cxn>
              </a:cxnLst>
              <a:rect l="0" t="0" r="r" b="b"/>
              <a:pathLst>
                <a:path w="50" h="5">
                  <a:moveTo>
                    <a:pt x="50" y="0"/>
                  </a:moveTo>
                  <a:lnTo>
                    <a:pt x="40" y="0"/>
                  </a:lnTo>
                  <a:lnTo>
                    <a:pt x="27" y="1"/>
                  </a:lnTo>
                  <a:lnTo>
                    <a:pt x="17" y="3"/>
                  </a:lnTo>
                  <a:lnTo>
                    <a:pt x="1" y="4"/>
                  </a:lnTo>
                  <a:lnTo>
                    <a:pt x="0" y="5"/>
                  </a:lnTo>
                </a:path>
              </a:pathLst>
            </a:custGeom>
            <a:noFill/>
            <a:ln w="0">
              <a:solidFill>
                <a:srgbClr val="000000"/>
              </a:solidFill>
              <a:prstDash val="solid"/>
              <a:round/>
              <a:headEnd/>
              <a:tailEnd/>
            </a:ln>
          </p:spPr>
          <p:txBody>
            <a:bodyPr/>
            <a:lstStyle/>
            <a:p>
              <a:endParaRPr lang="en-GB"/>
            </a:p>
          </p:txBody>
        </p:sp>
        <p:sp>
          <p:nvSpPr>
            <p:cNvPr id="1298" name="Line 3176"/>
            <p:cNvSpPr>
              <a:spLocks noChangeShapeType="1"/>
            </p:cNvSpPr>
            <p:nvPr/>
          </p:nvSpPr>
          <p:spPr bwMode="auto">
            <a:xfrm flipH="1">
              <a:off x="2696" y="3175"/>
              <a:ext cx="5" cy="6"/>
            </a:xfrm>
            <a:prstGeom prst="line">
              <a:avLst/>
            </a:prstGeom>
            <a:noFill/>
            <a:ln w="0">
              <a:solidFill>
                <a:srgbClr val="000000"/>
              </a:solidFill>
              <a:round/>
              <a:headEnd/>
              <a:tailEnd/>
            </a:ln>
          </p:spPr>
          <p:txBody>
            <a:bodyPr/>
            <a:lstStyle/>
            <a:p>
              <a:endParaRPr lang="en-GB"/>
            </a:p>
          </p:txBody>
        </p:sp>
        <p:sp>
          <p:nvSpPr>
            <p:cNvPr id="1299" name="Line 3177"/>
            <p:cNvSpPr>
              <a:spLocks noChangeShapeType="1"/>
            </p:cNvSpPr>
            <p:nvPr/>
          </p:nvSpPr>
          <p:spPr bwMode="auto">
            <a:xfrm>
              <a:off x="4077" y="3076"/>
              <a:ext cx="2" cy="4"/>
            </a:xfrm>
            <a:prstGeom prst="line">
              <a:avLst/>
            </a:prstGeom>
            <a:noFill/>
            <a:ln w="0">
              <a:solidFill>
                <a:srgbClr val="000000"/>
              </a:solidFill>
              <a:round/>
              <a:headEnd/>
              <a:tailEnd/>
            </a:ln>
          </p:spPr>
          <p:txBody>
            <a:bodyPr/>
            <a:lstStyle/>
            <a:p>
              <a:endParaRPr lang="en-GB"/>
            </a:p>
          </p:txBody>
        </p:sp>
        <p:sp>
          <p:nvSpPr>
            <p:cNvPr id="1300" name="Line 3178"/>
            <p:cNvSpPr>
              <a:spLocks noChangeShapeType="1"/>
            </p:cNvSpPr>
            <p:nvPr/>
          </p:nvSpPr>
          <p:spPr bwMode="auto">
            <a:xfrm flipH="1">
              <a:off x="4225" y="3176"/>
              <a:ext cx="1" cy="3"/>
            </a:xfrm>
            <a:prstGeom prst="line">
              <a:avLst/>
            </a:prstGeom>
            <a:noFill/>
            <a:ln w="0">
              <a:solidFill>
                <a:srgbClr val="000000"/>
              </a:solidFill>
              <a:round/>
              <a:headEnd/>
              <a:tailEnd/>
            </a:ln>
          </p:spPr>
          <p:txBody>
            <a:bodyPr/>
            <a:lstStyle/>
            <a:p>
              <a:endParaRPr lang="en-GB"/>
            </a:p>
          </p:txBody>
        </p:sp>
        <p:sp>
          <p:nvSpPr>
            <p:cNvPr id="1301" name="Line 3179"/>
            <p:cNvSpPr>
              <a:spLocks noChangeShapeType="1"/>
            </p:cNvSpPr>
            <p:nvPr/>
          </p:nvSpPr>
          <p:spPr bwMode="auto">
            <a:xfrm flipH="1">
              <a:off x="3930" y="3151"/>
              <a:ext cx="1" cy="1"/>
            </a:xfrm>
            <a:prstGeom prst="line">
              <a:avLst/>
            </a:prstGeom>
            <a:noFill/>
            <a:ln w="0">
              <a:solidFill>
                <a:srgbClr val="000000"/>
              </a:solidFill>
              <a:round/>
              <a:headEnd/>
              <a:tailEnd/>
            </a:ln>
          </p:spPr>
          <p:txBody>
            <a:bodyPr/>
            <a:lstStyle/>
            <a:p>
              <a:endParaRPr lang="en-GB"/>
            </a:p>
          </p:txBody>
        </p:sp>
        <p:sp>
          <p:nvSpPr>
            <p:cNvPr id="1302" name="Freeform 3180"/>
            <p:cNvSpPr>
              <a:spLocks/>
            </p:cNvSpPr>
            <p:nvPr/>
          </p:nvSpPr>
          <p:spPr bwMode="auto">
            <a:xfrm>
              <a:off x="4156" y="3102"/>
              <a:ext cx="119" cy="2"/>
            </a:xfrm>
            <a:custGeom>
              <a:avLst/>
              <a:gdLst/>
              <a:ahLst/>
              <a:cxnLst>
                <a:cxn ang="0">
                  <a:pos x="237" y="2"/>
                </a:cxn>
                <a:cxn ang="0">
                  <a:pos x="226" y="1"/>
                </a:cxn>
                <a:cxn ang="0">
                  <a:pos x="208" y="1"/>
                </a:cxn>
                <a:cxn ang="0">
                  <a:pos x="192" y="3"/>
                </a:cxn>
                <a:cxn ang="0">
                  <a:pos x="176" y="4"/>
                </a:cxn>
                <a:cxn ang="0">
                  <a:pos x="159" y="3"/>
                </a:cxn>
                <a:cxn ang="0">
                  <a:pos x="145" y="3"/>
                </a:cxn>
                <a:cxn ang="0">
                  <a:pos x="130" y="3"/>
                </a:cxn>
                <a:cxn ang="0">
                  <a:pos x="119" y="3"/>
                </a:cxn>
                <a:cxn ang="0">
                  <a:pos x="78" y="3"/>
                </a:cxn>
                <a:cxn ang="0">
                  <a:pos x="56" y="1"/>
                </a:cxn>
                <a:cxn ang="0">
                  <a:pos x="39" y="1"/>
                </a:cxn>
                <a:cxn ang="0">
                  <a:pos x="17" y="0"/>
                </a:cxn>
                <a:cxn ang="0">
                  <a:pos x="0" y="0"/>
                </a:cxn>
              </a:cxnLst>
              <a:rect l="0" t="0" r="r" b="b"/>
              <a:pathLst>
                <a:path w="237" h="4">
                  <a:moveTo>
                    <a:pt x="237" y="2"/>
                  </a:moveTo>
                  <a:lnTo>
                    <a:pt x="226" y="1"/>
                  </a:lnTo>
                  <a:lnTo>
                    <a:pt x="208" y="1"/>
                  </a:lnTo>
                  <a:lnTo>
                    <a:pt x="192" y="3"/>
                  </a:lnTo>
                  <a:lnTo>
                    <a:pt x="176" y="4"/>
                  </a:lnTo>
                  <a:lnTo>
                    <a:pt x="159" y="3"/>
                  </a:lnTo>
                  <a:lnTo>
                    <a:pt x="145" y="3"/>
                  </a:lnTo>
                  <a:lnTo>
                    <a:pt x="130" y="3"/>
                  </a:lnTo>
                  <a:lnTo>
                    <a:pt x="119" y="3"/>
                  </a:lnTo>
                  <a:lnTo>
                    <a:pt x="78" y="3"/>
                  </a:lnTo>
                  <a:lnTo>
                    <a:pt x="56" y="1"/>
                  </a:lnTo>
                  <a:lnTo>
                    <a:pt x="39" y="1"/>
                  </a:lnTo>
                  <a:lnTo>
                    <a:pt x="17" y="0"/>
                  </a:lnTo>
                  <a:lnTo>
                    <a:pt x="0" y="0"/>
                  </a:lnTo>
                </a:path>
              </a:pathLst>
            </a:custGeom>
            <a:noFill/>
            <a:ln w="0">
              <a:solidFill>
                <a:srgbClr val="000000"/>
              </a:solidFill>
              <a:prstDash val="solid"/>
              <a:round/>
              <a:headEnd/>
              <a:tailEnd/>
            </a:ln>
          </p:spPr>
          <p:txBody>
            <a:bodyPr/>
            <a:lstStyle/>
            <a:p>
              <a:endParaRPr lang="en-GB"/>
            </a:p>
          </p:txBody>
        </p:sp>
        <p:sp>
          <p:nvSpPr>
            <p:cNvPr id="1303" name="Line 3181"/>
            <p:cNvSpPr>
              <a:spLocks noChangeShapeType="1"/>
            </p:cNvSpPr>
            <p:nvPr/>
          </p:nvSpPr>
          <p:spPr bwMode="auto">
            <a:xfrm flipH="1">
              <a:off x="4274" y="3103"/>
              <a:ext cx="1" cy="1"/>
            </a:xfrm>
            <a:prstGeom prst="line">
              <a:avLst/>
            </a:prstGeom>
            <a:noFill/>
            <a:ln w="0">
              <a:solidFill>
                <a:srgbClr val="000000"/>
              </a:solidFill>
              <a:round/>
              <a:headEnd/>
              <a:tailEnd/>
            </a:ln>
          </p:spPr>
          <p:txBody>
            <a:bodyPr/>
            <a:lstStyle/>
            <a:p>
              <a:endParaRPr lang="en-GB"/>
            </a:p>
          </p:txBody>
        </p:sp>
        <p:sp>
          <p:nvSpPr>
            <p:cNvPr id="1304" name="Freeform 3182"/>
            <p:cNvSpPr>
              <a:spLocks/>
            </p:cNvSpPr>
            <p:nvPr/>
          </p:nvSpPr>
          <p:spPr bwMode="auto">
            <a:xfrm>
              <a:off x="2826" y="3172"/>
              <a:ext cx="3" cy="8"/>
            </a:xfrm>
            <a:custGeom>
              <a:avLst/>
              <a:gdLst/>
              <a:ahLst/>
              <a:cxnLst>
                <a:cxn ang="0">
                  <a:pos x="5" y="0"/>
                </a:cxn>
                <a:cxn ang="0">
                  <a:pos x="2" y="7"/>
                </a:cxn>
                <a:cxn ang="0">
                  <a:pos x="1" y="11"/>
                </a:cxn>
                <a:cxn ang="0">
                  <a:pos x="0" y="15"/>
                </a:cxn>
              </a:cxnLst>
              <a:rect l="0" t="0" r="r" b="b"/>
              <a:pathLst>
                <a:path w="5" h="15">
                  <a:moveTo>
                    <a:pt x="5" y="0"/>
                  </a:moveTo>
                  <a:lnTo>
                    <a:pt x="2" y="7"/>
                  </a:lnTo>
                  <a:lnTo>
                    <a:pt x="1" y="11"/>
                  </a:lnTo>
                  <a:lnTo>
                    <a:pt x="0" y="15"/>
                  </a:lnTo>
                </a:path>
              </a:pathLst>
            </a:custGeom>
            <a:noFill/>
            <a:ln w="0">
              <a:solidFill>
                <a:srgbClr val="000000"/>
              </a:solidFill>
              <a:prstDash val="solid"/>
              <a:round/>
              <a:headEnd/>
              <a:tailEnd/>
            </a:ln>
          </p:spPr>
          <p:txBody>
            <a:bodyPr/>
            <a:lstStyle/>
            <a:p>
              <a:endParaRPr lang="en-GB"/>
            </a:p>
          </p:txBody>
        </p:sp>
        <p:sp>
          <p:nvSpPr>
            <p:cNvPr id="1305" name="Freeform 3183"/>
            <p:cNvSpPr>
              <a:spLocks/>
            </p:cNvSpPr>
            <p:nvPr/>
          </p:nvSpPr>
          <p:spPr bwMode="auto">
            <a:xfrm>
              <a:off x="2788" y="3172"/>
              <a:ext cx="41" cy="24"/>
            </a:xfrm>
            <a:custGeom>
              <a:avLst/>
              <a:gdLst/>
              <a:ahLst/>
              <a:cxnLst>
                <a:cxn ang="0">
                  <a:pos x="80" y="0"/>
                </a:cxn>
                <a:cxn ang="0">
                  <a:pos x="77" y="1"/>
                </a:cxn>
                <a:cxn ang="0">
                  <a:pos x="75" y="2"/>
                </a:cxn>
                <a:cxn ang="0">
                  <a:pos x="71" y="4"/>
                </a:cxn>
                <a:cxn ang="0">
                  <a:pos x="69" y="6"/>
                </a:cxn>
                <a:cxn ang="0">
                  <a:pos x="65" y="9"/>
                </a:cxn>
                <a:cxn ang="0">
                  <a:pos x="62" y="11"/>
                </a:cxn>
                <a:cxn ang="0">
                  <a:pos x="61" y="19"/>
                </a:cxn>
                <a:cxn ang="0">
                  <a:pos x="56" y="29"/>
                </a:cxn>
                <a:cxn ang="0">
                  <a:pos x="51" y="33"/>
                </a:cxn>
                <a:cxn ang="0">
                  <a:pos x="49" y="34"/>
                </a:cxn>
                <a:cxn ang="0">
                  <a:pos x="43" y="40"/>
                </a:cxn>
                <a:cxn ang="0">
                  <a:pos x="38" y="43"/>
                </a:cxn>
                <a:cxn ang="0">
                  <a:pos x="32" y="47"/>
                </a:cxn>
                <a:cxn ang="0">
                  <a:pos x="29" y="47"/>
                </a:cxn>
                <a:cxn ang="0">
                  <a:pos x="24" y="47"/>
                </a:cxn>
                <a:cxn ang="0">
                  <a:pos x="19" y="46"/>
                </a:cxn>
                <a:cxn ang="0">
                  <a:pos x="9" y="45"/>
                </a:cxn>
                <a:cxn ang="0">
                  <a:pos x="3" y="45"/>
                </a:cxn>
                <a:cxn ang="0">
                  <a:pos x="0" y="45"/>
                </a:cxn>
              </a:cxnLst>
              <a:rect l="0" t="0" r="r" b="b"/>
              <a:pathLst>
                <a:path w="80" h="47">
                  <a:moveTo>
                    <a:pt x="80" y="0"/>
                  </a:moveTo>
                  <a:lnTo>
                    <a:pt x="77" y="1"/>
                  </a:lnTo>
                  <a:lnTo>
                    <a:pt x="75" y="2"/>
                  </a:lnTo>
                  <a:lnTo>
                    <a:pt x="71" y="4"/>
                  </a:lnTo>
                  <a:lnTo>
                    <a:pt x="69" y="6"/>
                  </a:lnTo>
                  <a:lnTo>
                    <a:pt x="65" y="9"/>
                  </a:lnTo>
                  <a:lnTo>
                    <a:pt x="62" y="11"/>
                  </a:lnTo>
                  <a:lnTo>
                    <a:pt x="61" y="19"/>
                  </a:lnTo>
                  <a:lnTo>
                    <a:pt x="56" y="29"/>
                  </a:lnTo>
                  <a:lnTo>
                    <a:pt x="51" y="33"/>
                  </a:lnTo>
                  <a:lnTo>
                    <a:pt x="49" y="34"/>
                  </a:lnTo>
                  <a:lnTo>
                    <a:pt x="43" y="40"/>
                  </a:lnTo>
                  <a:lnTo>
                    <a:pt x="38" y="43"/>
                  </a:lnTo>
                  <a:lnTo>
                    <a:pt x="32" y="47"/>
                  </a:lnTo>
                  <a:lnTo>
                    <a:pt x="29" y="47"/>
                  </a:lnTo>
                  <a:lnTo>
                    <a:pt x="24" y="47"/>
                  </a:lnTo>
                  <a:lnTo>
                    <a:pt x="19" y="46"/>
                  </a:lnTo>
                  <a:lnTo>
                    <a:pt x="9" y="45"/>
                  </a:lnTo>
                  <a:lnTo>
                    <a:pt x="3" y="45"/>
                  </a:lnTo>
                  <a:lnTo>
                    <a:pt x="0" y="45"/>
                  </a:lnTo>
                </a:path>
              </a:pathLst>
            </a:custGeom>
            <a:noFill/>
            <a:ln w="0">
              <a:solidFill>
                <a:srgbClr val="000000"/>
              </a:solidFill>
              <a:prstDash val="solid"/>
              <a:round/>
              <a:headEnd/>
              <a:tailEnd/>
            </a:ln>
          </p:spPr>
          <p:txBody>
            <a:bodyPr/>
            <a:lstStyle/>
            <a:p>
              <a:endParaRPr lang="en-GB"/>
            </a:p>
          </p:txBody>
        </p:sp>
        <p:sp>
          <p:nvSpPr>
            <p:cNvPr id="1306" name="Line 3184"/>
            <p:cNvSpPr>
              <a:spLocks noChangeShapeType="1"/>
            </p:cNvSpPr>
            <p:nvPr/>
          </p:nvSpPr>
          <p:spPr bwMode="auto">
            <a:xfrm flipH="1">
              <a:off x="4129" y="3066"/>
              <a:ext cx="3" cy="10"/>
            </a:xfrm>
            <a:prstGeom prst="line">
              <a:avLst/>
            </a:prstGeom>
            <a:noFill/>
            <a:ln w="0">
              <a:solidFill>
                <a:srgbClr val="000000"/>
              </a:solidFill>
              <a:round/>
              <a:headEnd/>
              <a:tailEnd/>
            </a:ln>
          </p:spPr>
          <p:txBody>
            <a:bodyPr/>
            <a:lstStyle/>
            <a:p>
              <a:endParaRPr lang="en-GB"/>
            </a:p>
          </p:txBody>
        </p:sp>
        <p:sp>
          <p:nvSpPr>
            <p:cNvPr id="1307" name="Line 3185"/>
            <p:cNvSpPr>
              <a:spLocks noChangeShapeType="1"/>
            </p:cNvSpPr>
            <p:nvPr/>
          </p:nvSpPr>
          <p:spPr bwMode="auto">
            <a:xfrm>
              <a:off x="4084" y="3064"/>
              <a:ext cx="4" cy="12"/>
            </a:xfrm>
            <a:prstGeom prst="line">
              <a:avLst/>
            </a:prstGeom>
            <a:noFill/>
            <a:ln w="0">
              <a:solidFill>
                <a:srgbClr val="000000"/>
              </a:solidFill>
              <a:round/>
              <a:headEnd/>
              <a:tailEnd/>
            </a:ln>
          </p:spPr>
          <p:txBody>
            <a:bodyPr/>
            <a:lstStyle/>
            <a:p>
              <a:endParaRPr lang="en-GB"/>
            </a:p>
          </p:txBody>
        </p:sp>
        <p:sp>
          <p:nvSpPr>
            <p:cNvPr id="1308" name="Freeform 3186"/>
            <p:cNvSpPr>
              <a:spLocks/>
            </p:cNvSpPr>
            <p:nvPr/>
          </p:nvSpPr>
          <p:spPr bwMode="auto">
            <a:xfrm>
              <a:off x="4084" y="3063"/>
              <a:ext cx="48" cy="4"/>
            </a:xfrm>
            <a:custGeom>
              <a:avLst/>
              <a:gdLst/>
              <a:ahLst/>
              <a:cxnLst>
                <a:cxn ang="0">
                  <a:pos x="95" y="5"/>
                </a:cxn>
                <a:cxn ang="0">
                  <a:pos x="85" y="5"/>
                </a:cxn>
                <a:cxn ang="0">
                  <a:pos x="72" y="4"/>
                </a:cxn>
                <a:cxn ang="0">
                  <a:pos x="62" y="6"/>
                </a:cxn>
                <a:cxn ang="0">
                  <a:pos x="52" y="5"/>
                </a:cxn>
                <a:cxn ang="0">
                  <a:pos x="39" y="2"/>
                </a:cxn>
                <a:cxn ang="0">
                  <a:pos x="28" y="0"/>
                </a:cxn>
                <a:cxn ang="0">
                  <a:pos x="15" y="2"/>
                </a:cxn>
                <a:cxn ang="0">
                  <a:pos x="0" y="1"/>
                </a:cxn>
              </a:cxnLst>
              <a:rect l="0" t="0" r="r" b="b"/>
              <a:pathLst>
                <a:path w="95" h="6">
                  <a:moveTo>
                    <a:pt x="95" y="5"/>
                  </a:moveTo>
                  <a:lnTo>
                    <a:pt x="85" y="5"/>
                  </a:lnTo>
                  <a:lnTo>
                    <a:pt x="72" y="4"/>
                  </a:lnTo>
                  <a:lnTo>
                    <a:pt x="62" y="6"/>
                  </a:lnTo>
                  <a:lnTo>
                    <a:pt x="52" y="5"/>
                  </a:lnTo>
                  <a:lnTo>
                    <a:pt x="39" y="2"/>
                  </a:lnTo>
                  <a:lnTo>
                    <a:pt x="28" y="0"/>
                  </a:lnTo>
                  <a:lnTo>
                    <a:pt x="15" y="2"/>
                  </a:lnTo>
                  <a:lnTo>
                    <a:pt x="0" y="1"/>
                  </a:lnTo>
                </a:path>
              </a:pathLst>
            </a:custGeom>
            <a:noFill/>
            <a:ln w="0">
              <a:solidFill>
                <a:srgbClr val="000000"/>
              </a:solidFill>
              <a:prstDash val="solid"/>
              <a:round/>
              <a:headEnd/>
              <a:tailEnd/>
            </a:ln>
          </p:spPr>
          <p:txBody>
            <a:bodyPr/>
            <a:lstStyle/>
            <a:p>
              <a:endParaRPr lang="en-GB"/>
            </a:p>
          </p:txBody>
        </p:sp>
        <p:sp>
          <p:nvSpPr>
            <p:cNvPr id="1309" name="Line 3187"/>
            <p:cNvSpPr>
              <a:spLocks noChangeShapeType="1"/>
            </p:cNvSpPr>
            <p:nvPr/>
          </p:nvSpPr>
          <p:spPr bwMode="auto">
            <a:xfrm>
              <a:off x="4084" y="3064"/>
              <a:ext cx="1" cy="1"/>
            </a:xfrm>
            <a:prstGeom prst="line">
              <a:avLst/>
            </a:prstGeom>
            <a:noFill/>
            <a:ln w="0">
              <a:solidFill>
                <a:srgbClr val="000000"/>
              </a:solidFill>
              <a:round/>
              <a:headEnd/>
              <a:tailEnd/>
            </a:ln>
          </p:spPr>
          <p:txBody>
            <a:bodyPr/>
            <a:lstStyle/>
            <a:p>
              <a:endParaRPr lang="en-GB"/>
            </a:p>
          </p:txBody>
        </p:sp>
        <p:sp>
          <p:nvSpPr>
            <p:cNvPr id="1310" name="Line 3188"/>
            <p:cNvSpPr>
              <a:spLocks noChangeShapeType="1"/>
            </p:cNvSpPr>
            <p:nvPr/>
          </p:nvSpPr>
          <p:spPr bwMode="auto">
            <a:xfrm flipH="1">
              <a:off x="4132" y="3062"/>
              <a:ext cx="2" cy="3"/>
            </a:xfrm>
            <a:prstGeom prst="line">
              <a:avLst/>
            </a:prstGeom>
            <a:noFill/>
            <a:ln w="0">
              <a:solidFill>
                <a:srgbClr val="000000"/>
              </a:solidFill>
              <a:round/>
              <a:headEnd/>
              <a:tailEnd/>
            </a:ln>
          </p:spPr>
          <p:txBody>
            <a:bodyPr/>
            <a:lstStyle/>
            <a:p>
              <a:endParaRPr lang="en-GB"/>
            </a:p>
          </p:txBody>
        </p:sp>
        <p:sp>
          <p:nvSpPr>
            <p:cNvPr id="1311" name="Freeform 3189"/>
            <p:cNvSpPr>
              <a:spLocks/>
            </p:cNvSpPr>
            <p:nvPr/>
          </p:nvSpPr>
          <p:spPr bwMode="auto">
            <a:xfrm>
              <a:off x="4084" y="3062"/>
              <a:ext cx="50" cy="1"/>
            </a:xfrm>
            <a:custGeom>
              <a:avLst/>
              <a:gdLst/>
              <a:ahLst/>
              <a:cxnLst>
                <a:cxn ang="0">
                  <a:pos x="0" y="1"/>
                </a:cxn>
                <a:cxn ang="0">
                  <a:pos x="31" y="0"/>
                </a:cxn>
                <a:cxn ang="0">
                  <a:pos x="57" y="0"/>
                </a:cxn>
                <a:cxn ang="0">
                  <a:pos x="71" y="0"/>
                </a:cxn>
                <a:cxn ang="0">
                  <a:pos x="89" y="0"/>
                </a:cxn>
                <a:cxn ang="0">
                  <a:pos x="101" y="0"/>
                </a:cxn>
              </a:cxnLst>
              <a:rect l="0" t="0" r="r" b="b"/>
              <a:pathLst>
                <a:path w="101" h="1">
                  <a:moveTo>
                    <a:pt x="0" y="1"/>
                  </a:moveTo>
                  <a:lnTo>
                    <a:pt x="31" y="0"/>
                  </a:lnTo>
                  <a:lnTo>
                    <a:pt x="57" y="0"/>
                  </a:lnTo>
                  <a:lnTo>
                    <a:pt x="71" y="0"/>
                  </a:lnTo>
                  <a:lnTo>
                    <a:pt x="89" y="0"/>
                  </a:lnTo>
                  <a:lnTo>
                    <a:pt x="101" y="0"/>
                  </a:lnTo>
                </a:path>
              </a:pathLst>
            </a:custGeom>
            <a:noFill/>
            <a:ln w="0">
              <a:solidFill>
                <a:srgbClr val="000000"/>
              </a:solidFill>
              <a:prstDash val="solid"/>
              <a:round/>
              <a:headEnd/>
              <a:tailEnd/>
            </a:ln>
          </p:spPr>
          <p:txBody>
            <a:bodyPr/>
            <a:lstStyle/>
            <a:p>
              <a:endParaRPr lang="en-GB"/>
            </a:p>
          </p:txBody>
        </p:sp>
        <p:sp>
          <p:nvSpPr>
            <p:cNvPr id="1312" name="Line 3190"/>
            <p:cNvSpPr>
              <a:spLocks noChangeShapeType="1"/>
            </p:cNvSpPr>
            <p:nvPr/>
          </p:nvSpPr>
          <p:spPr bwMode="auto">
            <a:xfrm flipH="1">
              <a:off x="4167" y="3062"/>
              <a:ext cx="1" cy="3"/>
            </a:xfrm>
            <a:prstGeom prst="line">
              <a:avLst/>
            </a:prstGeom>
            <a:noFill/>
            <a:ln w="0">
              <a:solidFill>
                <a:srgbClr val="000000"/>
              </a:solidFill>
              <a:round/>
              <a:headEnd/>
              <a:tailEnd/>
            </a:ln>
          </p:spPr>
          <p:txBody>
            <a:bodyPr/>
            <a:lstStyle/>
            <a:p>
              <a:endParaRPr lang="en-GB"/>
            </a:p>
          </p:txBody>
        </p:sp>
        <p:sp>
          <p:nvSpPr>
            <p:cNvPr id="1313" name="Freeform 3191"/>
            <p:cNvSpPr>
              <a:spLocks/>
            </p:cNvSpPr>
            <p:nvPr/>
          </p:nvSpPr>
          <p:spPr bwMode="auto">
            <a:xfrm>
              <a:off x="4134" y="3061"/>
              <a:ext cx="34" cy="1"/>
            </a:xfrm>
            <a:custGeom>
              <a:avLst/>
              <a:gdLst/>
              <a:ahLst/>
              <a:cxnLst>
                <a:cxn ang="0">
                  <a:pos x="0" y="1"/>
                </a:cxn>
                <a:cxn ang="0">
                  <a:pos x="20" y="0"/>
                </a:cxn>
                <a:cxn ang="0">
                  <a:pos x="31" y="0"/>
                </a:cxn>
                <a:cxn ang="0">
                  <a:pos x="43" y="1"/>
                </a:cxn>
                <a:cxn ang="0">
                  <a:pos x="67" y="2"/>
                </a:cxn>
              </a:cxnLst>
              <a:rect l="0" t="0" r="r" b="b"/>
              <a:pathLst>
                <a:path w="67" h="2">
                  <a:moveTo>
                    <a:pt x="0" y="1"/>
                  </a:moveTo>
                  <a:lnTo>
                    <a:pt x="20" y="0"/>
                  </a:lnTo>
                  <a:lnTo>
                    <a:pt x="31" y="0"/>
                  </a:lnTo>
                  <a:lnTo>
                    <a:pt x="43" y="1"/>
                  </a:lnTo>
                  <a:lnTo>
                    <a:pt x="67" y="2"/>
                  </a:lnTo>
                </a:path>
              </a:pathLst>
            </a:custGeom>
            <a:noFill/>
            <a:ln w="0">
              <a:solidFill>
                <a:srgbClr val="000000"/>
              </a:solidFill>
              <a:prstDash val="solid"/>
              <a:round/>
              <a:headEnd/>
              <a:tailEnd/>
            </a:ln>
          </p:spPr>
          <p:txBody>
            <a:bodyPr/>
            <a:lstStyle/>
            <a:p>
              <a:endParaRPr lang="en-GB"/>
            </a:p>
          </p:txBody>
        </p:sp>
        <p:sp>
          <p:nvSpPr>
            <p:cNvPr id="1314" name="Line 3192"/>
            <p:cNvSpPr>
              <a:spLocks noChangeShapeType="1"/>
            </p:cNvSpPr>
            <p:nvPr/>
          </p:nvSpPr>
          <p:spPr bwMode="auto">
            <a:xfrm flipH="1">
              <a:off x="4149" y="3082"/>
              <a:ext cx="10" cy="11"/>
            </a:xfrm>
            <a:prstGeom prst="line">
              <a:avLst/>
            </a:prstGeom>
            <a:noFill/>
            <a:ln w="0">
              <a:solidFill>
                <a:srgbClr val="000000"/>
              </a:solidFill>
              <a:round/>
              <a:headEnd/>
              <a:tailEnd/>
            </a:ln>
          </p:spPr>
          <p:txBody>
            <a:bodyPr/>
            <a:lstStyle/>
            <a:p>
              <a:endParaRPr lang="en-GB"/>
            </a:p>
          </p:txBody>
        </p:sp>
        <p:sp>
          <p:nvSpPr>
            <p:cNvPr id="1315" name="Line 3193"/>
            <p:cNvSpPr>
              <a:spLocks noChangeShapeType="1"/>
            </p:cNvSpPr>
            <p:nvPr/>
          </p:nvSpPr>
          <p:spPr bwMode="auto">
            <a:xfrm flipH="1">
              <a:off x="4124" y="3076"/>
              <a:ext cx="5" cy="9"/>
            </a:xfrm>
            <a:prstGeom prst="line">
              <a:avLst/>
            </a:prstGeom>
            <a:noFill/>
            <a:ln w="0">
              <a:solidFill>
                <a:srgbClr val="000000"/>
              </a:solidFill>
              <a:round/>
              <a:headEnd/>
              <a:tailEnd/>
            </a:ln>
          </p:spPr>
          <p:txBody>
            <a:bodyPr/>
            <a:lstStyle/>
            <a:p>
              <a:endParaRPr lang="en-GB"/>
            </a:p>
          </p:txBody>
        </p:sp>
        <p:sp>
          <p:nvSpPr>
            <p:cNvPr id="1316" name="Freeform 3194"/>
            <p:cNvSpPr>
              <a:spLocks/>
            </p:cNvSpPr>
            <p:nvPr/>
          </p:nvSpPr>
          <p:spPr bwMode="auto">
            <a:xfrm>
              <a:off x="4129" y="3076"/>
              <a:ext cx="30" cy="6"/>
            </a:xfrm>
            <a:custGeom>
              <a:avLst/>
              <a:gdLst/>
              <a:ahLst/>
              <a:cxnLst>
                <a:cxn ang="0">
                  <a:pos x="60" y="11"/>
                </a:cxn>
                <a:cxn ang="0">
                  <a:pos x="44" y="7"/>
                </a:cxn>
                <a:cxn ang="0">
                  <a:pos x="31" y="5"/>
                </a:cxn>
                <a:cxn ang="0">
                  <a:pos x="14" y="4"/>
                </a:cxn>
                <a:cxn ang="0">
                  <a:pos x="0" y="0"/>
                </a:cxn>
              </a:cxnLst>
              <a:rect l="0" t="0" r="r" b="b"/>
              <a:pathLst>
                <a:path w="60" h="11">
                  <a:moveTo>
                    <a:pt x="60" y="11"/>
                  </a:moveTo>
                  <a:lnTo>
                    <a:pt x="44" y="7"/>
                  </a:lnTo>
                  <a:lnTo>
                    <a:pt x="31" y="5"/>
                  </a:lnTo>
                  <a:lnTo>
                    <a:pt x="14" y="4"/>
                  </a:lnTo>
                  <a:lnTo>
                    <a:pt x="0" y="0"/>
                  </a:lnTo>
                </a:path>
              </a:pathLst>
            </a:custGeom>
            <a:noFill/>
            <a:ln w="0">
              <a:solidFill>
                <a:srgbClr val="000000"/>
              </a:solidFill>
              <a:prstDash val="solid"/>
              <a:round/>
              <a:headEnd/>
              <a:tailEnd/>
            </a:ln>
          </p:spPr>
          <p:txBody>
            <a:bodyPr/>
            <a:lstStyle/>
            <a:p>
              <a:endParaRPr lang="en-GB"/>
            </a:p>
          </p:txBody>
        </p:sp>
        <p:sp>
          <p:nvSpPr>
            <p:cNvPr id="1317" name="Line 3195"/>
            <p:cNvSpPr>
              <a:spLocks noChangeShapeType="1"/>
            </p:cNvSpPr>
            <p:nvPr/>
          </p:nvSpPr>
          <p:spPr bwMode="auto">
            <a:xfrm flipH="1">
              <a:off x="4292" y="3095"/>
              <a:ext cx="1" cy="3"/>
            </a:xfrm>
            <a:prstGeom prst="line">
              <a:avLst/>
            </a:prstGeom>
            <a:noFill/>
            <a:ln w="0">
              <a:solidFill>
                <a:srgbClr val="000000"/>
              </a:solidFill>
              <a:round/>
              <a:headEnd/>
              <a:tailEnd/>
            </a:ln>
          </p:spPr>
          <p:txBody>
            <a:bodyPr/>
            <a:lstStyle/>
            <a:p>
              <a:endParaRPr lang="en-GB"/>
            </a:p>
          </p:txBody>
        </p:sp>
        <p:sp>
          <p:nvSpPr>
            <p:cNvPr id="1318" name="Line 3196"/>
            <p:cNvSpPr>
              <a:spLocks noChangeShapeType="1"/>
            </p:cNvSpPr>
            <p:nvPr/>
          </p:nvSpPr>
          <p:spPr bwMode="auto">
            <a:xfrm>
              <a:off x="4513" y="3058"/>
              <a:ext cx="1" cy="1"/>
            </a:xfrm>
            <a:prstGeom prst="line">
              <a:avLst/>
            </a:prstGeom>
            <a:noFill/>
            <a:ln w="0">
              <a:solidFill>
                <a:srgbClr val="000000"/>
              </a:solidFill>
              <a:round/>
              <a:headEnd/>
              <a:tailEnd/>
            </a:ln>
          </p:spPr>
          <p:txBody>
            <a:bodyPr/>
            <a:lstStyle/>
            <a:p>
              <a:endParaRPr lang="en-GB"/>
            </a:p>
          </p:txBody>
        </p:sp>
        <p:sp>
          <p:nvSpPr>
            <p:cNvPr id="1319" name="Freeform 3197"/>
            <p:cNvSpPr>
              <a:spLocks/>
            </p:cNvSpPr>
            <p:nvPr/>
          </p:nvSpPr>
          <p:spPr bwMode="auto">
            <a:xfrm>
              <a:off x="4293" y="3060"/>
              <a:ext cx="211" cy="35"/>
            </a:xfrm>
            <a:custGeom>
              <a:avLst/>
              <a:gdLst/>
              <a:ahLst/>
              <a:cxnLst>
                <a:cxn ang="0">
                  <a:pos x="0" y="71"/>
                </a:cxn>
                <a:cxn ang="0">
                  <a:pos x="11" y="63"/>
                </a:cxn>
                <a:cxn ang="0">
                  <a:pos x="32" y="61"/>
                </a:cxn>
                <a:cxn ang="0">
                  <a:pos x="48" y="60"/>
                </a:cxn>
                <a:cxn ang="0">
                  <a:pos x="64" y="56"/>
                </a:cxn>
                <a:cxn ang="0">
                  <a:pos x="87" y="52"/>
                </a:cxn>
                <a:cxn ang="0">
                  <a:pos x="107" y="51"/>
                </a:cxn>
                <a:cxn ang="0">
                  <a:pos x="122" y="50"/>
                </a:cxn>
                <a:cxn ang="0">
                  <a:pos x="144" y="46"/>
                </a:cxn>
                <a:cxn ang="0">
                  <a:pos x="153" y="45"/>
                </a:cxn>
                <a:cxn ang="0">
                  <a:pos x="169" y="42"/>
                </a:cxn>
                <a:cxn ang="0">
                  <a:pos x="178" y="41"/>
                </a:cxn>
                <a:cxn ang="0">
                  <a:pos x="190" y="39"/>
                </a:cxn>
                <a:cxn ang="0">
                  <a:pos x="201" y="37"/>
                </a:cxn>
                <a:cxn ang="0">
                  <a:pos x="213" y="32"/>
                </a:cxn>
                <a:cxn ang="0">
                  <a:pos x="224" y="29"/>
                </a:cxn>
                <a:cxn ang="0">
                  <a:pos x="232" y="28"/>
                </a:cxn>
                <a:cxn ang="0">
                  <a:pos x="242" y="26"/>
                </a:cxn>
                <a:cxn ang="0">
                  <a:pos x="250" y="26"/>
                </a:cxn>
                <a:cxn ang="0">
                  <a:pos x="253" y="25"/>
                </a:cxn>
                <a:cxn ang="0">
                  <a:pos x="263" y="24"/>
                </a:cxn>
                <a:cxn ang="0">
                  <a:pos x="272" y="23"/>
                </a:cxn>
                <a:cxn ang="0">
                  <a:pos x="283" y="22"/>
                </a:cxn>
                <a:cxn ang="0">
                  <a:pos x="292" y="21"/>
                </a:cxn>
                <a:cxn ang="0">
                  <a:pos x="304" y="20"/>
                </a:cxn>
                <a:cxn ang="0">
                  <a:pos x="314" y="19"/>
                </a:cxn>
                <a:cxn ang="0">
                  <a:pos x="328" y="16"/>
                </a:cxn>
                <a:cxn ang="0">
                  <a:pos x="340" y="13"/>
                </a:cxn>
                <a:cxn ang="0">
                  <a:pos x="350" y="12"/>
                </a:cxn>
                <a:cxn ang="0">
                  <a:pos x="362" y="10"/>
                </a:cxn>
                <a:cxn ang="0">
                  <a:pos x="377" y="8"/>
                </a:cxn>
                <a:cxn ang="0">
                  <a:pos x="387" y="7"/>
                </a:cxn>
                <a:cxn ang="0">
                  <a:pos x="401" y="3"/>
                </a:cxn>
                <a:cxn ang="0">
                  <a:pos x="421" y="0"/>
                </a:cxn>
              </a:cxnLst>
              <a:rect l="0" t="0" r="r" b="b"/>
              <a:pathLst>
                <a:path w="421" h="71">
                  <a:moveTo>
                    <a:pt x="0" y="71"/>
                  </a:moveTo>
                  <a:lnTo>
                    <a:pt x="11" y="63"/>
                  </a:lnTo>
                  <a:lnTo>
                    <a:pt x="32" y="61"/>
                  </a:lnTo>
                  <a:lnTo>
                    <a:pt x="48" y="60"/>
                  </a:lnTo>
                  <a:lnTo>
                    <a:pt x="64" y="56"/>
                  </a:lnTo>
                  <a:lnTo>
                    <a:pt x="87" y="52"/>
                  </a:lnTo>
                  <a:lnTo>
                    <a:pt x="107" y="51"/>
                  </a:lnTo>
                  <a:lnTo>
                    <a:pt x="122" y="50"/>
                  </a:lnTo>
                  <a:lnTo>
                    <a:pt x="144" y="46"/>
                  </a:lnTo>
                  <a:lnTo>
                    <a:pt x="153" y="45"/>
                  </a:lnTo>
                  <a:lnTo>
                    <a:pt x="169" y="42"/>
                  </a:lnTo>
                  <a:lnTo>
                    <a:pt x="178" y="41"/>
                  </a:lnTo>
                  <a:lnTo>
                    <a:pt x="190" y="39"/>
                  </a:lnTo>
                  <a:lnTo>
                    <a:pt x="201" y="37"/>
                  </a:lnTo>
                  <a:lnTo>
                    <a:pt x="213" y="32"/>
                  </a:lnTo>
                  <a:lnTo>
                    <a:pt x="224" y="29"/>
                  </a:lnTo>
                  <a:lnTo>
                    <a:pt x="232" y="28"/>
                  </a:lnTo>
                  <a:lnTo>
                    <a:pt x="242" y="26"/>
                  </a:lnTo>
                  <a:lnTo>
                    <a:pt x="250" y="26"/>
                  </a:lnTo>
                  <a:lnTo>
                    <a:pt x="253" y="25"/>
                  </a:lnTo>
                  <a:lnTo>
                    <a:pt x="263" y="24"/>
                  </a:lnTo>
                  <a:lnTo>
                    <a:pt x="272" y="23"/>
                  </a:lnTo>
                  <a:lnTo>
                    <a:pt x="283" y="22"/>
                  </a:lnTo>
                  <a:lnTo>
                    <a:pt x="292" y="21"/>
                  </a:lnTo>
                  <a:lnTo>
                    <a:pt x="304" y="20"/>
                  </a:lnTo>
                  <a:lnTo>
                    <a:pt x="314" y="19"/>
                  </a:lnTo>
                  <a:lnTo>
                    <a:pt x="328" y="16"/>
                  </a:lnTo>
                  <a:lnTo>
                    <a:pt x="340" y="13"/>
                  </a:lnTo>
                  <a:lnTo>
                    <a:pt x="350" y="12"/>
                  </a:lnTo>
                  <a:lnTo>
                    <a:pt x="362" y="10"/>
                  </a:lnTo>
                  <a:lnTo>
                    <a:pt x="377" y="8"/>
                  </a:lnTo>
                  <a:lnTo>
                    <a:pt x="387" y="7"/>
                  </a:lnTo>
                  <a:lnTo>
                    <a:pt x="401" y="3"/>
                  </a:lnTo>
                  <a:lnTo>
                    <a:pt x="421" y="0"/>
                  </a:lnTo>
                </a:path>
              </a:pathLst>
            </a:custGeom>
            <a:noFill/>
            <a:ln w="0">
              <a:solidFill>
                <a:srgbClr val="000000"/>
              </a:solidFill>
              <a:prstDash val="solid"/>
              <a:round/>
              <a:headEnd/>
              <a:tailEnd/>
            </a:ln>
          </p:spPr>
          <p:txBody>
            <a:bodyPr/>
            <a:lstStyle/>
            <a:p>
              <a:endParaRPr lang="en-GB"/>
            </a:p>
          </p:txBody>
        </p:sp>
        <p:sp>
          <p:nvSpPr>
            <p:cNvPr id="1320" name="Freeform 3198"/>
            <p:cNvSpPr>
              <a:spLocks/>
            </p:cNvSpPr>
            <p:nvPr/>
          </p:nvSpPr>
          <p:spPr bwMode="auto">
            <a:xfrm>
              <a:off x="3288" y="3060"/>
              <a:ext cx="732" cy="33"/>
            </a:xfrm>
            <a:custGeom>
              <a:avLst/>
              <a:gdLst/>
              <a:ahLst/>
              <a:cxnLst>
                <a:cxn ang="0">
                  <a:pos x="1466" y="0"/>
                </a:cxn>
                <a:cxn ang="0">
                  <a:pos x="1448" y="2"/>
                </a:cxn>
                <a:cxn ang="0">
                  <a:pos x="1434" y="4"/>
                </a:cxn>
                <a:cxn ang="0">
                  <a:pos x="1417" y="5"/>
                </a:cxn>
                <a:cxn ang="0">
                  <a:pos x="1396" y="7"/>
                </a:cxn>
                <a:cxn ang="0">
                  <a:pos x="1357" y="12"/>
                </a:cxn>
                <a:cxn ang="0">
                  <a:pos x="1337" y="13"/>
                </a:cxn>
                <a:cxn ang="0">
                  <a:pos x="1276" y="13"/>
                </a:cxn>
                <a:cxn ang="0">
                  <a:pos x="1240" y="12"/>
                </a:cxn>
                <a:cxn ang="0">
                  <a:pos x="1207" y="13"/>
                </a:cxn>
                <a:cxn ang="0">
                  <a:pos x="1183" y="17"/>
                </a:cxn>
                <a:cxn ang="0">
                  <a:pos x="1155" y="17"/>
                </a:cxn>
                <a:cxn ang="0">
                  <a:pos x="1124" y="21"/>
                </a:cxn>
                <a:cxn ang="0">
                  <a:pos x="1094" y="22"/>
                </a:cxn>
                <a:cxn ang="0">
                  <a:pos x="1065" y="23"/>
                </a:cxn>
                <a:cxn ang="0">
                  <a:pos x="1043" y="24"/>
                </a:cxn>
                <a:cxn ang="0">
                  <a:pos x="1013" y="25"/>
                </a:cxn>
                <a:cxn ang="0">
                  <a:pos x="991" y="25"/>
                </a:cxn>
                <a:cxn ang="0">
                  <a:pos x="952" y="26"/>
                </a:cxn>
                <a:cxn ang="0">
                  <a:pos x="889" y="29"/>
                </a:cxn>
                <a:cxn ang="0">
                  <a:pos x="862" y="29"/>
                </a:cxn>
                <a:cxn ang="0">
                  <a:pos x="847" y="29"/>
                </a:cxn>
                <a:cxn ang="0">
                  <a:pos x="819" y="32"/>
                </a:cxn>
                <a:cxn ang="0">
                  <a:pos x="800" y="33"/>
                </a:cxn>
                <a:cxn ang="0">
                  <a:pos x="779" y="34"/>
                </a:cxn>
                <a:cxn ang="0">
                  <a:pos x="693" y="37"/>
                </a:cxn>
                <a:cxn ang="0">
                  <a:pos x="652" y="37"/>
                </a:cxn>
                <a:cxn ang="0">
                  <a:pos x="628" y="39"/>
                </a:cxn>
                <a:cxn ang="0">
                  <a:pos x="594" y="41"/>
                </a:cxn>
                <a:cxn ang="0">
                  <a:pos x="566" y="42"/>
                </a:cxn>
                <a:cxn ang="0">
                  <a:pos x="536" y="43"/>
                </a:cxn>
                <a:cxn ang="0">
                  <a:pos x="515" y="45"/>
                </a:cxn>
                <a:cxn ang="0">
                  <a:pos x="492" y="46"/>
                </a:cxn>
                <a:cxn ang="0">
                  <a:pos x="451" y="47"/>
                </a:cxn>
                <a:cxn ang="0">
                  <a:pos x="450" y="47"/>
                </a:cxn>
                <a:cxn ang="0">
                  <a:pos x="409" y="47"/>
                </a:cxn>
                <a:cxn ang="0">
                  <a:pos x="381" y="47"/>
                </a:cxn>
                <a:cxn ang="0">
                  <a:pos x="350" y="48"/>
                </a:cxn>
                <a:cxn ang="0">
                  <a:pos x="343" y="48"/>
                </a:cxn>
                <a:cxn ang="0">
                  <a:pos x="309" y="51"/>
                </a:cxn>
                <a:cxn ang="0">
                  <a:pos x="191" y="61"/>
                </a:cxn>
                <a:cxn ang="0">
                  <a:pos x="138" y="63"/>
                </a:cxn>
                <a:cxn ang="0">
                  <a:pos x="66" y="66"/>
                </a:cxn>
                <a:cxn ang="0">
                  <a:pos x="54" y="66"/>
                </a:cxn>
                <a:cxn ang="0">
                  <a:pos x="41" y="66"/>
                </a:cxn>
                <a:cxn ang="0">
                  <a:pos x="33" y="66"/>
                </a:cxn>
                <a:cxn ang="0">
                  <a:pos x="0" y="66"/>
                </a:cxn>
              </a:cxnLst>
              <a:rect l="0" t="0" r="r" b="b"/>
              <a:pathLst>
                <a:path w="1466" h="66">
                  <a:moveTo>
                    <a:pt x="1466" y="0"/>
                  </a:moveTo>
                  <a:lnTo>
                    <a:pt x="1448" y="2"/>
                  </a:lnTo>
                  <a:lnTo>
                    <a:pt x="1434" y="4"/>
                  </a:lnTo>
                  <a:lnTo>
                    <a:pt x="1417" y="5"/>
                  </a:lnTo>
                  <a:lnTo>
                    <a:pt x="1396" y="7"/>
                  </a:lnTo>
                  <a:lnTo>
                    <a:pt x="1357" y="12"/>
                  </a:lnTo>
                  <a:lnTo>
                    <a:pt x="1337" y="13"/>
                  </a:lnTo>
                  <a:lnTo>
                    <a:pt x="1276" y="13"/>
                  </a:lnTo>
                  <a:lnTo>
                    <a:pt x="1240" y="12"/>
                  </a:lnTo>
                  <a:lnTo>
                    <a:pt x="1207" y="13"/>
                  </a:lnTo>
                  <a:lnTo>
                    <a:pt x="1183" y="17"/>
                  </a:lnTo>
                  <a:lnTo>
                    <a:pt x="1155" y="17"/>
                  </a:lnTo>
                  <a:lnTo>
                    <a:pt x="1124" y="21"/>
                  </a:lnTo>
                  <a:lnTo>
                    <a:pt x="1094" y="22"/>
                  </a:lnTo>
                  <a:lnTo>
                    <a:pt x="1065" y="23"/>
                  </a:lnTo>
                  <a:lnTo>
                    <a:pt x="1043" y="24"/>
                  </a:lnTo>
                  <a:lnTo>
                    <a:pt x="1013" y="25"/>
                  </a:lnTo>
                  <a:lnTo>
                    <a:pt x="991" y="25"/>
                  </a:lnTo>
                  <a:lnTo>
                    <a:pt x="952" y="26"/>
                  </a:lnTo>
                  <a:lnTo>
                    <a:pt x="889" y="29"/>
                  </a:lnTo>
                  <a:lnTo>
                    <a:pt x="862" y="29"/>
                  </a:lnTo>
                  <a:lnTo>
                    <a:pt x="847" y="29"/>
                  </a:lnTo>
                  <a:lnTo>
                    <a:pt x="819" y="32"/>
                  </a:lnTo>
                  <a:lnTo>
                    <a:pt x="800" y="33"/>
                  </a:lnTo>
                  <a:lnTo>
                    <a:pt x="779" y="34"/>
                  </a:lnTo>
                  <a:lnTo>
                    <a:pt x="693" y="37"/>
                  </a:lnTo>
                  <a:lnTo>
                    <a:pt x="652" y="37"/>
                  </a:lnTo>
                  <a:lnTo>
                    <a:pt x="628" y="39"/>
                  </a:lnTo>
                  <a:lnTo>
                    <a:pt x="594" y="41"/>
                  </a:lnTo>
                  <a:lnTo>
                    <a:pt x="566" y="42"/>
                  </a:lnTo>
                  <a:lnTo>
                    <a:pt x="536" y="43"/>
                  </a:lnTo>
                  <a:lnTo>
                    <a:pt x="515" y="45"/>
                  </a:lnTo>
                  <a:lnTo>
                    <a:pt x="492" y="46"/>
                  </a:lnTo>
                  <a:lnTo>
                    <a:pt x="451" y="47"/>
                  </a:lnTo>
                  <a:lnTo>
                    <a:pt x="450" y="47"/>
                  </a:lnTo>
                  <a:lnTo>
                    <a:pt x="409" y="47"/>
                  </a:lnTo>
                  <a:lnTo>
                    <a:pt x="381" y="47"/>
                  </a:lnTo>
                  <a:lnTo>
                    <a:pt x="350" y="48"/>
                  </a:lnTo>
                  <a:lnTo>
                    <a:pt x="343" y="48"/>
                  </a:lnTo>
                  <a:lnTo>
                    <a:pt x="309" y="51"/>
                  </a:lnTo>
                  <a:lnTo>
                    <a:pt x="191" y="61"/>
                  </a:lnTo>
                  <a:lnTo>
                    <a:pt x="138" y="63"/>
                  </a:lnTo>
                  <a:lnTo>
                    <a:pt x="66" y="66"/>
                  </a:lnTo>
                  <a:lnTo>
                    <a:pt x="54" y="66"/>
                  </a:lnTo>
                  <a:lnTo>
                    <a:pt x="41" y="66"/>
                  </a:lnTo>
                  <a:lnTo>
                    <a:pt x="33" y="66"/>
                  </a:lnTo>
                  <a:lnTo>
                    <a:pt x="0" y="66"/>
                  </a:lnTo>
                </a:path>
              </a:pathLst>
            </a:custGeom>
            <a:noFill/>
            <a:ln w="0">
              <a:solidFill>
                <a:srgbClr val="000000"/>
              </a:solidFill>
              <a:prstDash val="solid"/>
              <a:round/>
              <a:headEnd/>
              <a:tailEnd/>
            </a:ln>
          </p:spPr>
          <p:txBody>
            <a:bodyPr/>
            <a:lstStyle/>
            <a:p>
              <a:endParaRPr lang="en-GB"/>
            </a:p>
          </p:txBody>
        </p:sp>
        <p:sp>
          <p:nvSpPr>
            <p:cNvPr id="1321" name="Freeform 3199"/>
            <p:cNvSpPr>
              <a:spLocks/>
            </p:cNvSpPr>
            <p:nvPr/>
          </p:nvSpPr>
          <p:spPr bwMode="auto">
            <a:xfrm>
              <a:off x="300" y="3079"/>
              <a:ext cx="977" cy="9"/>
            </a:xfrm>
            <a:custGeom>
              <a:avLst/>
              <a:gdLst/>
              <a:ahLst/>
              <a:cxnLst>
                <a:cxn ang="0">
                  <a:pos x="0" y="18"/>
                </a:cxn>
                <a:cxn ang="0">
                  <a:pos x="40" y="20"/>
                </a:cxn>
                <a:cxn ang="0">
                  <a:pos x="258" y="16"/>
                </a:cxn>
                <a:cxn ang="0">
                  <a:pos x="1267" y="8"/>
                </a:cxn>
                <a:cxn ang="0">
                  <a:pos x="1453" y="7"/>
                </a:cxn>
                <a:cxn ang="0">
                  <a:pos x="1562" y="1"/>
                </a:cxn>
                <a:cxn ang="0">
                  <a:pos x="1670" y="0"/>
                </a:cxn>
                <a:cxn ang="0">
                  <a:pos x="1888" y="8"/>
                </a:cxn>
                <a:cxn ang="0">
                  <a:pos x="1954" y="9"/>
                </a:cxn>
              </a:cxnLst>
              <a:rect l="0" t="0" r="r" b="b"/>
              <a:pathLst>
                <a:path w="1954" h="20">
                  <a:moveTo>
                    <a:pt x="0" y="18"/>
                  </a:moveTo>
                  <a:lnTo>
                    <a:pt x="40" y="20"/>
                  </a:lnTo>
                  <a:lnTo>
                    <a:pt x="258" y="16"/>
                  </a:lnTo>
                  <a:lnTo>
                    <a:pt x="1267" y="8"/>
                  </a:lnTo>
                  <a:lnTo>
                    <a:pt x="1453" y="7"/>
                  </a:lnTo>
                  <a:lnTo>
                    <a:pt x="1562" y="1"/>
                  </a:lnTo>
                  <a:lnTo>
                    <a:pt x="1670" y="0"/>
                  </a:lnTo>
                  <a:lnTo>
                    <a:pt x="1888" y="8"/>
                  </a:lnTo>
                  <a:lnTo>
                    <a:pt x="1954" y="9"/>
                  </a:lnTo>
                </a:path>
              </a:pathLst>
            </a:custGeom>
            <a:noFill/>
            <a:ln w="0">
              <a:solidFill>
                <a:srgbClr val="000000"/>
              </a:solidFill>
              <a:prstDash val="solid"/>
              <a:round/>
              <a:headEnd/>
              <a:tailEnd/>
            </a:ln>
          </p:spPr>
          <p:txBody>
            <a:bodyPr/>
            <a:lstStyle/>
            <a:p>
              <a:endParaRPr lang="en-GB"/>
            </a:p>
          </p:txBody>
        </p:sp>
        <p:sp>
          <p:nvSpPr>
            <p:cNvPr id="1322" name="Freeform 3200"/>
            <p:cNvSpPr>
              <a:spLocks/>
            </p:cNvSpPr>
            <p:nvPr/>
          </p:nvSpPr>
          <p:spPr bwMode="auto">
            <a:xfrm>
              <a:off x="2610" y="3064"/>
              <a:ext cx="275" cy="5"/>
            </a:xfrm>
            <a:custGeom>
              <a:avLst/>
              <a:gdLst/>
              <a:ahLst/>
              <a:cxnLst>
                <a:cxn ang="0">
                  <a:pos x="551" y="0"/>
                </a:cxn>
                <a:cxn ang="0">
                  <a:pos x="525" y="1"/>
                </a:cxn>
                <a:cxn ang="0">
                  <a:pos x="505" y="2"/>
                </a:cxn>
                <a:cxn ang="0">
                  <a:pos x="488" y="3"/>
                </a:cxn>
                <a:cxn ang="0">
                  <a:pos x="467" y="3"/>
                </a:cxn>
                <a:cxn ang="0">
                  <a:pos x="440" y="4"/>
                </a:cxn>
                <a:cxn ang="0">
                  <a:pos x="415" y="4"/>
                </a:cxn>
                <a:cxn ang="0">
                  <a:pos x="386" y="5"/>
                </a:cxn>
                <a:cxn ang="0">
                  <a:pos x="359" y="5"/>
                </a:cxn>
                <a:cxn ang="0">
                  <a:pos x="347" y="5"/>
                </a:cxn>
                <a:cxn ang="0">
                  <a:pos x="328" y="4"/>
                </a:cxn>
                <a:cxn ang="0">
                  <a:pos x="305" y="4"/>
                </a:cxn>
                <a:cxn ang="0">
                  <a:pos x="222" y="3"/>
                </a:cxn>
                <a:cxn ang="0">
                  <a:pos x="201" y="2"/>
                </a:cxn>
                <a:cxn ang="0">
                  <a:pos x="183" y="2"/>
                </a:cxn>
                <a:cxn ang="0">
                  <a:pos x="173" y="3"/>
                </a:cxn>
                <a:cxn ang="0">
                  <a:pos x="160" y="2"/>
                </a:cxn>
                <a:cxn ang="0">
                  <a:pos x="142" y="4"/>
                </a:cxn>
                <a:cxn ang="0">
                  <a:pos x="126" y="4"/>
                </a:cxn>
                <a:cxn ang="0">
                  <a:pos x="98" y="6"/>
                </a:cxn>
                <a:cxn ang="0">
                  <a:pos x="75" y="9"/>
                </a:cxn>
                <a:cxn ang="0">
                  <a:pos x="39" y="10"/>
                </a:cxn>
                <a:cxn ang="0">
                  <a:pos x="0" y="10"/>
                </a:cxn>
              </a:cxnLst>
              <a:rect l="0" t="0" r="r" b="b"/>
              <a:pathLst>
                <a:path w="551" h="10">
                  <a:moveTo>
                    <a:pt x="551" y="0"/>
                  </a:moveTo>
                  <a:lnTo>
                    <a:pt x="525" y="1"/>
                  </a:lnTo>
                  <a:lnTo>
                    <a:pt x="505" y="2"/>
                  </a:lnTo>
                  <a:lnTo>
                    <a:pt x="488" y="3"/>
                  </a:lnTo>
                  <a:lnTo>
                    <a:pt x="467" y="3"/>
                  </a:lnTo>
                  <a:lnTo>
                    <a:pt x="440" y="4"/>
                  </a:lnTo>
                  <a:lnTo>
                    <a:pt x="415" y="4"/>
                  </a:lnTo>
                  <a:lnTo>
                    <a:pt x="386" y="5"/>
                  </a:lnTo>
                  <a:lnTo>
                    <a:pt x="359" y="5"/>
                  </a:lnTo>
                  <a:lnTo>
                    <a:pt x="347" y="5"/>
                  </a:lnTo>
                  <a:lnTo>
                    <a:pt x="328" y="4"/>
                  </a:lnTo>
                  <a:lnTo>
                    <a:pt x="305" y="4"/>
                  </a:lnTo>
                  <a:lnTo>
                    <a:pt x="222" y="3"/>
                  </a:lnTo>
                  <a:lnTo>
                    <a:pt x="201" y="2"/>
                  </a:lnTo>
                  <a:lnTo>
                    <a:pt x="183" y="2"/>
                  </a:lnTo>
                  <a:lnTo>
                    <a:pt x="173" y="3"/>
                  </a:lnTo>
                  <a:lnTo>
                    <a:pt x="160" y="2"/>
                  </a:lnTo>
                  <a:lnTo>
                    <a:pt x="142" y="4"/>
                  </a:lnTo>
                  <a:lnTo>
                    <a:pt x="126" y="4"/>
                  </a:lnTo>
                  <a:lnTo>
                    <a:pt x="98" y="6"/>
                  </a:lnTo>
                  <a:lnTo>
                    <a:pt x="75" y="9"/>
                  </a:lnTo>
                  <a:lnTo>
                    <a:pt x="39" y="10"/>
                  </a:lnTo>
                  <a:lnTo>
                    <a:pt x="0" y="10"/>
                  </a:lnTo>
                </a:path>
              </a:pathLst>
            </a:custGeom>
            <a:noFill/>
            <a:ln w="0">
              <a:solidFill>
                <a:srgbClr val="000000"/>
              </a:solidFill>
              <a:prstDash val="solid"/>
              <a:round/>
              <a:headEnd/>
              <a:tailEnd/>
            </a:ln>
          </p:spPr>
          <p:txBody>
            <a:bodyPr/>
            <a:lstStyle/>
            <a:p>
              <a:endParaRPr lang="en-GB"/>
            </a:p>
          </p:txBody>
        </p:sp>
        <p:sp>
          <p:nvSpPr>
            <p:cNvPr id="1323" name="Line 3201"/>
            <p:cNvSpPr>
              <a:spLocks noChangeShapeType="1"/>
            </p:cNvSpPr>
            <p:nvPr/>
          </p:nvSpPr>
          <p:spPr bwMode="auto">
            <a:xfrm flipV="1">
              <a:off x="2174" y="3066"/>
              <a:ext cx="14" cy="1"/>
            </a:xfrm>
            <a:prstGeom prst="line">
              <a:avLst/>
            </a:prstGeom>
            <a:noFill/>
            <a:ln w="0">
              <a:solidFill>
                <a:srgbClr val="000000"/>
              </a:solidFill>
              <a:round/>
              <a:headEnd/>
              <a:tailEnd/>
            </a:ln>
          </p:spPr>
          <p:txBody>
            <a:bodyPr/>
            <a:lstStyle/>
            <a:p>
              <a:endParaRPr lang="en-GB"/>
            </a:p>
          </p:txBody>
        </p:sp>
        <p:sp>
          <p:nvSpPr>
            <p:cNvPr id="1324" name="Line 3202"/>
            <p:cNvSpPr>
              <a:spLocks noChangeShapeType="1"/>
            </p:cNvSpPr>
            <p:nvPr/>
          </p:nvSpPr>
          <p:spPr bwMode="auto">
            <a:xfrm>
              <a:off x="3097" y="3090"/>
              <a:ext cx="1" cy="1"/>
            </a:xfrm>
            <a:prstGeom prst="line">
              <a:avLst/>
            </a:prstGeom>
            <a:noFill/>
            <a:ln w="0">
              <a:solidFill>
                <a:srgbClr val="000000"/>
              </a:solidFill>
              <a:round/>
              <a:headEnd/>
              <a:tailEnd/>
            </a:ln>
          </p:spPr>
          <p:txBody>
            <a:bodyPr/>
            <a:lstStyle/>
            <a:p>
              <a:endParaRPr lang="en-GB"/>
            </a:p>
          </p:txBody>
        </p:sp>
        <p:sp>
          <p:nvSpPr>
            <p:cNvPr id="1325" name="Line 3203"/>
            <p:cNvSpPr>
              <a:spLocks noChangeShapeType="1"/>
            </p:cNvSpPr>
            <p:nvPr/>
          </p:nvSpPr>
          <p:spPr bwMode="auto">
            <a:xfrm>
              <a:off x="3097" y="3090"/>
              <a:ext cx="1" cy="1"/>
            </a:xfrm>
            <a:prstGeom prst="line">
              <a:avLst/>
            </a:prstGeom>
            <a:noFill/>
            <a:ln w="0">
              <a:solidFill>
                <a:srgbClr val="000000"/>
              </a:solidFill>
              <a:round/>
              <a:headEnd/>
              <a:tailEnd/>
            </a:ln>
          </p:spPr>
          <p:txBody>
            <a:bodyPr/>
            <a:lstStyle/>
            <a:p>
              <a:endParaRPr lang="en-GB"/>
            </a:p>
          </p:txBody>
        </p:sp>
        <p:sp>
          <p:nvSpPr>
            <p:cNvPr id="1326" name="Freeform 3204"/>
            <p:cNvSpPr>
              <a:spLocks/>
            </p:cNvSpPr>
            <p:nvPr/>
          </p:nvSpPr>
          <p:spPr bwMode="auto">
            <a:xfrm>
              <a:off x="4446" y="3075"/>
              <a:ext cx="1" cy="2"/>
            </a:xfrm>
            <a:custGeom>
              <a:avLst/>
              <a:gdLst/>
              <a:ahLst/>
              <a:cxnLst>
                <a:cxn ang="0">
                  <a:pos x="1" y="0"/>
                </a:cxn>
                <a:cxn ang="0">
                  <a:pos x="1" y="1"/>
                </a:cxn>
                <a:cxn ang="0">
                  <a:pos x="0" y="4"/>
                </a:cxn>
              </a:cxnLst>
              <a:rect l="0" t="0" r="r" b="b"/>
              <a:pathLst>
                <a:path w="1" h="4">
                  <a:moveTo>
                    <a:pt x="1" y="0"/>
                  </a:moveTo>
                  <a:lnTo>
                    <a:pt x="1" y="1"/>
                  </a:lnTo>
                  <a:lnTo>
                    <a:pt x="0" y="4"/>
                  </a:lnTo>
                </a:path>
              </a:pathLst>
            </a:custGeom>
            <a:noFill/>
            <a:ln w="0">
              <a:solidFill>
                <a:srgbClr val="000000"/>
              </a:solidFill>
              <a:prstDash val="solid"/>
              <a:round/>
              <a:headEnd/>
              <a:tailEnd/>
            </a:ln>
          </p:spPr>
          <p:txBody>
            <a:bodyPr/>
            <a:lstStyle/>
            <a:p>
              <a:endParaRPr lang="en-GB"/>
            </a:p>
          </p:txBody>
        </p:sp>
        <p:sp>
          <p:nvSpPr>
            <p:cNvPr id="1327" name="Line 3205"/>
            <p:cNvSpPr>
              <a:spLocks noChangeShapeType="1"/>
            </p:cNvSpPr>
            <p:nvPr/>
          </p:nvSpPr>
          <p:spPr bwMode="auto">
            <a:xfrm flipV="1">
              <a:off x="4506" y="3058"/>
              <a:ext cx="7" cy="8"/>
            </a:xfrm>
            <a:prstGeom prst="line">
              <a:avLst/>
            </a:prstGeom>
            <a:noFill/>
            <a:ln w="0">
              <a:solidFill>
                <a:srgbClr val="000000"/>
              </a:solidFill>
              <a:round/>
              <a:headEnd/>
              <a:tailEnd/>
            </a:ln>
          </p:spPr>
          <p:txBody>
            <a:bodyPr/>
            <a:lstStyle/>
            <a:p>
              <a:endParaRPr lang="en-GB"/>
            </a:p>
          </p:txBody>
        </p:sp>
        <p:sp>
          <p:nvSpPr>
            <p:cNvPr id="1328" name="Freeform 3206"/>
            <p:cNvSpPr>
              <a:spLocks/>
            </p:cNvSpPr>
            <p:nvPr/>
          </p:nvSpPr>
          <p:spPr bwMode="auto">
            <a:xfrm>
              <a:off x="4447" y="3068"/>
              <a:ext cx="42" cy="7"/>
            </a:xfrm>
            <a:custGeom>
              <a:avLst/>
              <a:gdLst/>
              <a:ahLst/>
              <a:cxnLst>
                <a:cxn ang="0">
                  <a:pos x="0" y="15"/>
                </a:cxn>
                <a:cxn ang="0">
                  <a:pos x="33" y="10"/>
                </a:cxn>
                <a:cxn ang="0">
                  <a:pos x="79" y="2"/>
                </a:cxn>
                <a:cxn ang="0">
                  <a:pos x="84" y="0"/>
                </a:cxn>
              </a:cxnLst>
              <a:rect l="0" t="0" r="r" b="b"/>
              <a:pathLst>
                <a:path w="84" h="15">
                  <a:moveTo>
                    <a:pt x="0" y="15"/>
                  </a:moveTo>
                  <a:lnTo>
                    <a:pt x="33" y="10"/>
                  </a:lnTo>
                  <a:lnTo>
                    <a:pt x="79" y="2"/>
                  </a:lnTo>
                  <a:lnTo>
                    <a:pt x="84" y="0"/>
                  </a:lnTo>
                </a:path>
              </a:pathLst>
            </a:custGeom>
            <a:noFill/>
            <a:ln w="0">
              <a:solidFill>
                <a:srgbClr val="000000"/>
              </a:solidFill>
              <a:prstDash val="solid"/>
              <a:round/>
              <a:headEnd/>
              <a:tailEnd/>
            </a:ln>
          </p:spPr>
          <p:txBody>
            <a:bodyPr/>
            <a:lstStyle/>
            <a:p>
              <a:endParaRPr lang="en-GB"/>
            </a:p>
          </p:txBody>
        </p:sp>
        <p:sp>
          <p:nvSpPr>
            <p:cNvPr id="1329" name="Freeform 3207"/>
            <p:cNvSpPr>
              <a:spLocks/>
            </p:cNvSpPr>
            <p:nvPr/>
          </p:nvSpPr>
          <p:spPr bwMode="auto">
            <a:xfrm>
              <a:off x="2617" y="3036"/>
              <a:ext cx="613" cy="19"/>
            </a:xfrm>
            <a:custGeom>
              <a:avLst/>
              <a:gdLst/>
              <a:ahLst/>
              <a:cxnLst>
                <a:cxn ang="0">
                  <a:pos x="1225" y="0"/>
                </a:cxn>
                <a:cxn ang="0">
                  <a:pos x="1202" y="1"/>
                </a:cxn>
                <a:cxn ang="0">
                  <a:pos x="1175" y="4"/>
                </a:cxn>
                <a:cxn ang="0">
                  <a:pos x="1135" y="6"/>
                </a:cxn>
                <a:cxn ang="0">
                  <a:pos x="1130" y="6"/>
                </a:cxn>
                <a:cxn ang="0">
                  <a:pos x="1115" y="6"/>
                </a:cxn>
                <a:cxn ang="0">
                  <a:pos x="1059" y="9"/>
                </a:cxn>
                <a:cxn ang="0">
                  <a:pos x="1054" y="10"/>
                </a:cxn>
                <a:cxn ang="0">
                  <a:pos x="1033" y="11"/>
                </a:cxn>
                <a:cxn ang="0">
                  <a:pos x="1019" y="12"/>
                </a:cxn>
                <a:cxn ang="0">
                  <a:pos x="1006" y="13"/>
                </a:cxn>
                <a:cxn ang="0">
                  <a:pos x="986" y="13"/>
                </a:cxn>
                <a:cxn ang="0">
                  <a:pos x="943" y="16"/>
                </a:cxn>
                <a:cxn ang="0">
                  <a:pos x="899" y="17"/>
                </a:cxn>
                <a:cxn ang="0">
                  <a:pos x="871" y="17"/>
                </a:cxn>
                <a:cxn ang="0">
                  <a:pos x="766" y="21"/>
                </a:cxn>
                <a:cxn ang="0">
                  <a:pos x="662" y="24"/>
                </a:cxn>
                <a:cxn ang="0">
                  <a:pos x="641" y="25"/>
                </a:cxn>
                <a:cxn ang="0">
                  <a:pos x="639" y="25"/>
                </a:cxn>
                <a:cxn ang="0">
                  <a:pos x="606" y="27"/>
                </a:cxn>
                <a:cxn ang="0">
                  <a:pos x="549" y="29"/>
                </a:cxn>
                <a:cxn ang="0">
                  <a:pos x="496" y="31"/>
                </a:cxn>
                <a:cxn ang="0">
                  <a:pos x="452" y="32"/>
                </a:cxn>
                <a:cxn ang="0">
                  <a:pos x="432" y="32"/>
                </a:cxn>
                <a:cxn ang="0">
                  <a:pos x="330" y="34"/>
                </a:cxn>
                <a:cxn ang="0">
                  <a:pos x="217" y="36"/>
                </a:cxn>
                <a:cxn ang="0">
                  <a:pos x="171" y="36"/>
                </a:cxn>
                <a:cxn ang="0">
                  <a:pos x="158" y="36"/>
                </a:cxn>
                <a:cxn ang="0">
                  <a:pos x="109" y="37"/>
                </a:cxn>
                <a:cxn ang="0">
                  <a:pos x="78" y="38"/>
                </a:cxn>
                <a:cxn ang="0">
                  <a:pos x="29" y="39"/>
                </a:cxn>
                <a:cxn ang="0">
                  <a:pos x="0" y="39"/>
                </a:cxn>
              </a:cxnLst>
              <a:rect l="0" t="0" r="r" b="b"/>
              <a:pathLst>
                <a:path w="1225" h="39">
                  <a:moveTo>
                    <a:pt x="1225" y="0"/>
                  </a:moveTo>
                  <a:lnTo>
                    <a:pt x="1202" y="1"/>
                  </a:lnTo>
                  <a:lnTo>
                    <a:pt x="1175" y="4"/>
                  </a:lnTo>
                  <a:lnTo>
                    <a:pt x="1135" y="6"/>
                  </a:lnTo>
                  <a:lnTo>
                    <a:pt x="1130" y="6"/>
                  </a:lnTo>
                  <a:lnTo>
                    <a:pt x="1115" y="6"/>
                  </a:lnTo>
                  <a:lnTo>
                    <a:pt x="1059" y="9"/>
                  </a:lnTo>
                  <a:lnTo>
                    <a:pt x="1054" y="10"/>
                  </a:lnTo>
                  <a:lnTo>
                    <a:pt x="1033" y="11"/>
                  </a:lnTo>
                  <a:lnTo>
                    <a:pt x="1019" y="12"/>
                  </a:lnTo>
                  <a:lnTo>
                    <a:pt x="1006" y="13"/>
                  </a:lnTo>
                  <a:lnTo>
                    <a:pt x="986" y="13"/>
                  </a:lnTo>
                  <a:lnTo>
                    <a:pt x="943" y="16"/>
                  </a:lnTo>
                  <a:lnTo>
                    <a:pt x="899" y="17"/>
                  </a:lnTo>
                  <a:lnTo>
                    <a:pt x="871" y="17"/>
                  </a:lnTo>
                  <a:lnTo>
                    <a:pt x="766" y="21"/>
                  </a:lnTo>
                  <a:lnTo>
                    <a:pt x="662" y="24"/>
                  </a:lnTo>
                  <a:lnTo>
                    <a:pt x="641" y="25"/>
                  </a:lnTo>
                  <a:lnTo>
                    <a:pt x="639" y="25"/>
                  </a:lnTo>
                  <a:lnTo>
                    <a:pt x="606" y="27"/>
                  </a:lnTo>
                  <a:lnTo>
                    <a:pt x="549" y="29"/>
                  </a:lnTo>
                  <a:lnTo>
                    <a:pt x="496" y="31"/>
                  </a:lnTo>
                  <a:lnTo>
                    <a:pt x="452" y="32"/>
                  </a:lnTo>
                  <a:lnTo>
                    <a:pt x="432" y="32"/>
                  </a:lnTo>
                  <a:lnTo>
                    <a:pt x="330" y="34"/>
                  </a:lnTo>
                  <a:lnTo>
                    <a:pt x="217" y="36"/>
                  </a:lnTo>
                  <a:lnTo>
                    <a:pt x="171" y="36"/>
                  </a:lnTo>
                  <a:lnTo>
                    <a:pt x="158" y="36"/>
                  </a:lnTo>
                  <a:lnTo>
                    <a:pt x="109" y="37"/>
                  </a:lnTo>
                  <a:lnTo>
                    <a:pt x="78" y="38"/>
                  </a:lnTo>
                  <a:lnTo>
                    <a:pt x="29" y="39"/>
                  </a:lnTo>
                  <a:lnTo>
                    <a:pt x="0" y="39"/>
                  </a:lnTo>
                </a:path>
              </a:pathLst>
            </a:custGeom>
            <a:noFill/>
            <a:ln w="0">
              <a:solidFill>
                <a:srgbClr val="000000"/>
              </a:solidFill>
              <a:prstDash val="solid"/>
              <a:round/>
              <a:headEnd/>
              <a:tailEnd/>
            </a:ln>
          </p:spPr>
          <p:txBody>
            <a:bodyPr/>
            <a:lstStyle/>
            <a:p>
              <a:endParaRPr lang="en-GB"/>
            </a:p>
          </p:txBody>
        </p:sp>
        <p:sp>
          <p:nvSpPr>
            <p:cNvPr id="1330" name="Freeform 3208"/>
            <p:cNvSpPr>
              <a:spLocks/>
            </p:cNvSpPr>
            <p:nvPr/>
          </p:nvSpPr>
          <p:spPr bwMode="auto">
            <a:xfrm>
              <a:off x="2999" y="3057"/>
              <a:ext cx="252" cy="6"/>
            </a:xfrm>
            <a:custGeom>
              <a:avLst/>
              <a:gdLst/>
              <a:ahLst/>
              <a:cxnLst>
                <a:cxn ang="0">
                  <a:pos x="506" y="0"/>
                </a:cxn>
                <a:cxn ang="0">
                  <a:pos x="483" y="0"/>
                </a:cxn>
                <a:cxn ang="0">
                  <a:pos x="259" y="3"/>
                </a:cxn>
                <a:cxn ang="0">
                  <a:pos x="54" y="6"/>
                </a:cxn>
                <a:cxn ang="0">
                  <a:pos x="0" y="11"/>
                </a:cxn>
              </a:cxnLst>
              <a:rect l="0" t="0" r="r" b="b"/>
              <a:pathLst>
                <a:path w="506" h="11">
                  <a:moveTo>
                    <a:pt x="506" y="0"/>
                  </a:moveTo>
                  <a:lnTo>
                    <a:pt x="483" y="0"/>
                  </a:lnTo>
                  <a:lnTo>
                    <a:pt x="259" y="3"/>
                  </a:lnTo>
                  <a:lnTo>
                    <a:pt x="54" y="6"/>
                  </a:lnTo>
                  <a:lnTo>
                    <a:pt x="0" y="11"/>
                  </a:lnTo>
                </a:path>
              </a:pathLst>
            </a:custGeom>
            <a:noFill/>
            <a:ln w="0">
              <a:solidFill>
                <a:srgbClr val="000000"/>
              </a:solidFill>
              <a:prstDash val="solid"/>
              <a:round/>
              <a:headEnd/>
              <a:tailEnd/>
            </a:ln>
          </p:spPr>
          <p:txBody>
            <a:bodyPr/>
            <a:lstStyle/>
            <a:p>
              <a:endParaRPr lang="en-GB"/>
            </a:p>
          </p:txBody>
        </p:sp>
        <p:sp>
          <p:nvSpPr>
            <p:cNvPr id="1331" name="Freeform 3209"/>
            <p:cNvSpPr>
              <a:spLocks/>
            </p:cNvSpPr>
            <p:nvPr/>
          </p:nvSpPr>
          <p:spPr bwMode="auto">
            <a:xfrm>
              <a:off x="2999" y="3063"/>
              <a:ext cx="265" cy="9"/>
            </a:xfrm>
            <a:custGeom>
              <a:avLst/>
              <a:gdLst/>
              <a:ahLst/>
              <a:cxnLst>
                <a:cxn ang="0">
                  <a:pos x="532" y="14"/>
                </a:cxn>
                <a:cxn ang="0">
                  <a:pos x="526" y="14"/>
                </a:cxn>
                <a:cxn ang="0">
                  <a:pos x="498" y="15"/>
                </a:cxn>
                <a:cxn ang="0">
                  <a:pos x="476" y="15"/>
                </a:cxn>
                <a:cxn ang="0">
                  <a:pos x="421" y="16"/>
                </a:cxn>
                <a:cxn ang="0">
                  <a:pos x="401" y="16"/>
                </a:cxn>
                <a:cxn ang="0">
                  <a:pos x="381" y="16"/>
                </a:cxn>
                <a:cxn ang="0">
                  <a:pos x="345" y="16"/>
                </a:cxn>
                <a:cxn ang="0">
                  <a:pos x="331" y="16"/>
                </a:cxn>
                <a:cxn ang="0">
                  <a:pos x="294" y="18"/>
                </a:cxn>
                <a:cxn ang="0">
                  <a:pos x="262" y="18"/>
                </a:cxn>
                <a:cxn ang="0">
                  <a:pos x="256" y="18"/>
                </a:cxn>
                <a:cxn ang="0">
                  <a:pos x="232" y="16"/>
                </a:cxn>
                <a:cxn ang="0">
                  <a:pos x="180" y="14"/>
                </a:cxn>
                <a:cxn ang="0">
                  <a:pos x="160" y="13"/>
                </a:cxn>
                <a:cxn ang="0">
                  <a:pos x="132" y="14"/>
                </a:cxn>
                <a:cxn ang="0">
                  <a:pos x="110" y="12"/>
                </a:cxn>
                <a:cxn ang="0">
                  <a:pos x="73" y="7"/>
                </a:cxn>
                <a:cxn ang="0">
                  <a:pos x="37" y="4"/>
                </a:cxn>
                <a:cxn ang="0">
                  <a:pos x="15" y="1"/>
                </a:cxn>
                <a:cxn ang="0">
                  <a:pos x="0" y="0"/>
                </a:cxn>
              </a:cxnLst>
              <a:rect l="0" t="0" r="r" b="b"/>
              <a:pathLst>
                <a:path w="532" h="18">
                  <a:moveTo>
                    <a:pt x="532" y="14"/>
                  </a:moveTo>
                  <a:lnTo>
                    <a:pt x="526" y="14"/>
                  </a:lnTo>
                  <a:lnTo>
                    <a:pt x="498" y="15"/>
                  </a:lnTo>
                  <a:lnTo>
                    <a:pt x="476" y="15"/>
                  </a:lnTo>
                  <a:lnTo>
                    <a:pt x="421" y="16"/>
                  </a:lnTo>
                  <a:lnTo>
                    <a:pt x="401" y="16"/>
                  </a:lnTo>
                  <a:lnTo>
                    <a:pt x="381" y="16"/>
                  </a:lnTo>
                  <a:lnTo>
                    <a:pt x="345" y="16"/>
                  </a:lnTo>
                  <a:lnTo>
                    <a:pt x="331" y="16"/>
                  </a:lnTo>
                  <a:lnTo>
                    <a:pt x="294" y="18"/>
                  </a:lnTo>
                  <a:lnTo>
                    <a:pt x="262" y="18"/>
                  </a:lnTo>
                  <a:lnTo>
                    <a:pt x="256" y="18"/>
                  </a:lnTo>
                  <a:lnTo>
                    <a:pt x="232" y="16"/>
                  </a:lnTo>
                  <a:lnTo>
                    <a:pt x="180" y="14"/>
                  </a:lnTo>
                  <a:lnTo>
                    <a:pt x="160" y="13"/>
                  </a:lnTo>
                  <a:lnTo>
                    <a:pt x="132" y="14"/>
                  </a:lnTo>
                  <a:lnTo>
                    <a:pt x="110" y="12"/>
                  </a:lnTo>
                  <a:lnTo>
                    <a:pt x="73" y="7"/>
                  </a:lnTo>
                  <a:lnTo>
                    <a:pt x="37" y="4"/>
                  </a:lnTo>
                  <a:lnTo>
                    <a:pt x="15" y="1"/>
                  </a:lnTo>
                  <a:lnTo>
                    <a:pt x="0" y="0"/>
                  </a:lnTo>
                </a:path>
              </a:pathLst>
            </a:custGeom>
            <a:noFill/>
            <a:ln w="0">
              <a:solidFill>
                <a:srgbClr val="000000"/>
              </a:solidFill>
              <a:prstDash val="solid"/>
              <a:round/>
              <a:headEnd/>
              <a:tailEnd/>
            </a:ln>
          </p:spPr>
          <p:txBody>
            <a:bodyPr/>
            <a:lstStyle/>
            <a:p>
              <a:endParaRPr lang="en-GB"/>
            </a:p>
          </p:txBody>
        </p:sp>
        <p:sp>
          <p:nvSpPr>
            <p:cNvPr id="1332" name="Freeform 3210"/>
            <p:cNvSpPr>
              <a:spLocks/>
            </p:cNvSpPr>
            <p:nvPr/>
          </p:nvSpPr>
          <p:spPr bwMode="auto">
            <a:xfrm>
              <a:off x="3097" y="3090"/>
              <a:ext cx="191" cy="3"/>
            </a:xfrm>
            <a:custGeom>
              <a:avLst/>
              <a:gdLst/>
              <a:ahLst/>
              <a:cxnLst>
                <a:cxn ang="0">
                  <a:pos x="381" y="5"/>
                </a:cxn>
                <a:cxn ang="0">
                  <a:pos x="350" y="5"/>
                </a:cxn>
                <a:cxn ang="0">
                  <a:pos x="235" y="3"/>
                </a:cxn>
                <a:cxn ang="0">
                  <a:pos x="209" y="1"/>
                </a:cxn>
                <a:cxn ang="0">
                  <a:pos x="188" y="1"/>
                </a:cxn>
                <a:cxn ang="0">
                  <a:pos x="164" y="2"/>
                </a:cxn>
                <a:cxn ang="0">
                  <a:pos x="145" y="2"/>
                </a:cxn>
                <a:cxn ang="0">
                  <a:pos x="129" y="4"/>
                </a:cxn>
                <a:cxn ang="0">
                  <a:pos x="102" y="4"/>
                </a:cxn>
                <a:cxn ang="0">
                  <a:pos x="68" y="4"/>
                </a:cxn>
                <a:cxn ang="0">
                  <a:pos x="55" y="3"/>
                </a:cxn>
                <a:cxn ang="0">
                  <a:pos x="30" y="2"/>
                </a:cxn>
                <a:cxn ang="0">
                  <a:pos x="0" y="0"/>
                </a:cxn>
              </a:cxnLst>
              <a:rect l="0" t="0" r="r" b="b"/>
              <a:pathLst>
                <a:path w="381" h="5">
                  <a:moveTo>
                    <a:pt x="381" y="5"/>
                  </a:moveTo>
                  <a:lnTo>
                    <a:pt x="350" y="5"/>
                  </a:lnTo>
                  <a:lnTo>
                    <a:pt x="235" y="3"/>
                  </a:lnTo>
                  <a:lnTo>
                    <a:pt x="209" y="1"/>
                  </a:lnTo>
                  <a:lnTo>
                    <a:pt x="188" y="1"/>
                  </a:lnTo>
                  <a:lnTo>
                    <a:pt x="164" y="2"/>
                  </a:lnTo>
                  <a:lnTo>
                    <a:pt x="145" y="2"/>
                  </a:lnTo>
                  <a:lnTo>
                    <a:pt x="129" y="4"/>
                  </a:lnTo>
                  <a:lnTo>
                    <a:pt x="102" y="4"/>
                  </a:lnTo>
                  <a:lnTo>
                    <a:pt x="68" y="4"/>
                  </a:lnTo>
                  <a:lnTo>
                    <a:pt x="55" y="3"/>
                  </a:lnTo>
                  <a:lnTo>
                    <a:pt x="30" y="2"/>
                  </a:lnTo>
                  <a:lnTo>
                    <a:pt x="0" y="0"/>
                  </a:lnTo>
                </a:path>
              </a:pathLst>
            </a:custGeom>
            <a:noFill/>
            <a:ln w="0">
              <a:solidFill>
                <a:srgbClr val="000000"/>
              </a:solidFill>
              <a:prstDash val="solid"/>
              <a:round/>
              <a:headEnd/>
              <a:tailEnd/>
            </a:ln>
          </p:spPr>
          <p:txBody>
            <a:bodyPr/>
            <a:lstStyle/>
            <a:p>
              <a:endParaRPr lang="en-GB"/>
            </a:p>
          </p:txBody>
        </p:sp>
        <p:sp>
          <p:nvSpPr>
            <p:cNvPr id="1333" name="Freeform 3211"/>
            <p:cNvSpPr>
              <a:spLocks/>
            </p:cNvSpPr>
            <p:nvPr/>
          </p:nvSpPr>
          <p:spPr bwMode="auto">
            <a:xfrm>
              <a:off x="3354" y="3141"/>
              <a:ext cx="52" cy="17"/>
            </a:xfrm>
            <a:custGeom>
              <a:avLst/>
              <a:gdLst/>
              <a:ahLst/>
              <a:cxnLst>
                <a:cxn ang="0">
                  <a:pos x="0" y="33"/>
                </a:cxn>
                <a:cxn ang="0">
                  <a:pos x="8" y="32"/>
                </a:cxn>
                <a:cxn ang="0">
                  <a:pos x="9" y="32"/>
                </a:cxn>
                <a:cxn ang="0">
                  <a:pos x="50" y="21"/>
                </a:cxn>
                <a:cxn ang="0">
                  <a:pos x="81" y="11"/>
                </a:cxn>
                <a:cxn ang="0">
                  <a:pos x="105" y="0"/>
                </a:cxn>
              </a:cxnLst>
              <a:rect l="0" t="0" r="r" b="b"/>
              <a:pathLst>
                <a:path w="105" h="33">
                  <a:moveTo>
                    <a:pt x="0" y="33"/>
                  </a:moveTo>
                  <a:lnTo>
                    <a:pt x="8" y="32"/>
                  </a:lnTo>
                  <a:lnTo>
                    <a:pt x="9" y="32"/>
                  </a:lnTo>
                  <a:lnTo>
                    <a:pt x="50" y="21"/>
                  </a:lnTo>
                  <a:lnTo>
                    <a:pt x="81" y="11"/>
                  </a:lnTo>
                  <a:lnTo>
                    <a:pt x="105" y="0"/>
                  </a:lnTo>
                </a:path>
              </a:pathLst>
            </a:custGeom>
            <a:noFill/>
            <a:ln w="0">
              <a:solidFill>
                <a:srgbClr val="000000"/>
              </a:solidFill>
              <a:prstDash val="solid"/>
              <a:round/>
              <a:headEnd/>
              <a:tailEnd/>
            </a:ln>
          </p:spPr>
          <p:txBody>
            <a:bodyPr/>
            <a:lstStyle/>
            <a:p>
              <a:endParaRPr lang="en-GB"/>
            </a:p>
          </p:txBody>
        </p:sp>
        <p:sp>
          <p:nvSpPr>
            <p:cNvPr id="1334" name="Freeform 3212"/>
            <p:cNvSpPr>
              <a:spLocks/>
            </p:cNvSpPr>
            <p:nvPr/>
          </p:nvSpPr>
          <p:spPr bwMode="auto">
            <a:xfrm>
              <a:off x="3363" y="3151"/>
              <a:ext cx="37" cy="16"/>
            </a:xfrm>
            <a:custGeom>
              <a:avLst/>
              <a:gdLst/>
              <a:ahLst/>
              <a:cxnLst>
                <a:cxn ang="0">
                  <a:pos x="0" y="32"/>
                </a:cxn>
                <a:cxn ang="0">
                  <a:pos x="3" y="30"/>
                </a:cxn>
                <a:cxn ang="0">
                  <a:pos x="3" y="30"/>
                </a:cxn>
                <a:cxn ang="0">
                  <a:pos x="27" y="21"/>
                </a:cxn>
                <a:cxn ang="0">
                  <a:pos x="53" y="6"/>
                </a:cxn>
                <a:cxn ang="0">
                  <a:pos x="74" y="0"/>
                </a:cxn>
              </a:cxnLst>
              <a:rect l="0" t="0" r="r" b="b"/>
              <a:pathLst>
                <a:path w="74" h="32">
                  <a:moveTo>
                    <a:pt x="0" y="32"/>
                  </a:moveTo>
                  <a:lnTo>
                    <a:pt x="3" y="30"/>
                  </a:lnTo>
                  <a:lnTo>
                    <a:pt x="3" y="30"/>
                  </a:lnTo>
                  <a:lnTo>
                    <a:pt x="27" y="21"/>
                  </a:lnTo>
                  <a:lnTo>
                    <a:pt x="53" y="6"/>
                  </a:lnTo>
                  <a:lnTo>
                    <a:pt x="74" y="0"/>
                  </a:lnTo>
                </a:path>
              </a:pathLst>
            </a:custGeom>
            <a:noFill/>
            <a:ln w="0">
              <a:solidFill>
                <a:srgbClr val="000000"/>
              </a:solidFill>
              <a:prstDash val="solid"/>
              <a:round/>
              <a:headEnd/>
              <a:tailEnd/>
            </a:ln>
          </p:spPr>
          <p:txBody>
            <a:bodyPr/>
            <a:lstStyle/>
            <a:p>
              <a:endParaRPr lang="en-GB"/>
            </a:p>
          </p:txBody>
        </p:sp>
        <p:sp>
          <p:nvSpPr>
            <p:cNvPr id="1335" name="Freeform 3213"/>
            <p:cNvSpPr>
              <a:spLocks/>
            </p:cNvSpPr>
            <p:nvPr/>
          </p:nvSpPr>
          <p:spPr bwMode="auto">
            <a:xfrm>
              <a:off x="3369" y="3163"/>
              <a:ext cx="21" cy="10"/>
            </a:xfrm>
            <a:custGeom>
              <a:avLst/>
              <a:gdLst/>
              <a:ahLst/>
              <a:cxnLst>
                <a:cxn ang="0">
                  <a:pos x="0" y="20"/>
                </a:cxn>
                <a:cxn ang="0">
                  <a:pos x="2" y="19"/>
                </a:cxn>
                <a:cxn ang="0">
                  <a:pos x="41" y="0"/>
                </a:cxn>
              </a:cxnLst>
              <a:rect l="0" t="0" r="r" b="b"/>
              <a:pathLst>
                <a:path w="41" h="20">
                  <a:moveTo>
                    <a:pt x="0" y="20"/>
                  </a:moveTo>
                  <a:lnTo>
                    <a:pt x="2" y="19"/>
                  </a:lnTo>
                  <a:lnTo>
                    <a:pt x="41" y="0"/>
                  </a:lnTo>
                </a:path>
              </a:pathLst>
            </a:custGeom>
            <a:noFill/>
            <a:ln w="0">
              <a:solidFill>
                <a:srgbClr val="000000"/>
              </a:solidFill>
              <a:prstDash val="solid"/>
              <a:round/>
              <a:headEnd/>
              <a:tailEnd/>
            </a:ln>
          </p:spPr>
          <p:txBody>
            <a:bodyPr/>
            <a:lstStyle/>
            <a:p>
              <a:endParaRPr lang="en-GB"/>
            </a:p>
          </p:txBody>
        </p:sp>
        <p:sp>
          <p:nvSpPr>
            <p:cNvPr id="1336" name="Freeform 3214"/>
            <p:cNvSpPr>
              <a:spLocks/>
            </p:cNvSpPr>
            <p:nvPr/>
          </p:nvSpPr>
          <p:spPr bwMode="auto">
            <a:xfrm>
              <a:off x="3372" y="3179"/>
              <a:ext cx="3" cy="2"/>
            </a:xfrm>
            <a:custGeom>
              <a:avLst/>
              <a:gdLst/>
              <a:ahLst/>
              <a:cxnLst>
                <a:cxn ang="0">
                  <a:pos x="7" y="0"/>
                </a:cxn>
                <a:cxn ang="0">
                  <a:pos x="5" y="1"/>
                </a:cxn>
                <a:cxn ang="0">
                  <a:pos x="0" y="5"/>
                </a:cxn>
              </a:cxnLst>
              <a:rect l="0" t="0" r="r" b="b"/>
              <a:pathLst>
                <a:path w="7" h="5">
                  <a:moveTo>
                    <a:pt x="7" y="0"/>
                  </a:moveTo>
                  <a:lnTo>
                    <a:pt x="5" y="1"/>
                  </a:lnTo>
                  <a:lnTo>
                    <a:pt x="0" y="5"/>
                  </a:lnTo>
                </a:path>
              </a:pathLst>
            </a:custGeom>
            <a:noFill/>
            <a:ln w="0">
              <a:solidFill>
                <a:srgbClr val="000000"/>
              </a:solidFill>
              <a:prstDash val="solid"/>
              <a:round/>
              <a:headEnd/>
              <a:tailEnd/>
            </a:ln>
          </p:spPr>
          <p:txBody>
            <a:bodyPr/>
            <a:lstStyle/>
            <a:p>
              <a:endParaRPr lang="en-GB"/>
            </a:p>
          </p:txBody>
        </p:sp>
        <p:sp>
          <p:nvSpPr>
            <p:cNvPr id="1337" name="Freeform 3215"/>
            <p:cNvSpPr>
              <a:spLocks/>
            </p:cNvSpPr>
            <p:nvPr/>
          </p:nvSpPr>
          <p:spPr bwMode="auto">
            <a:xfrm>
              <a:off x="3363" y="3182"/>
              <a:ext cx="16" cy="8"/>
            </a:xfrm>
            <a:custGeom>
              <a:avLst/>
              <a:gdLst/>
              <a:ahLst/>
              <a:cxnLst>
                <a:cxn ang="0">
                  <a:pos x="30" y="0"/>
                </a:cxn>
                <a:cxn ang="0">
                  <a:pos x="29" y="0"/>
                </a:cxn>
                <a:cxn ang="0">
                  <a:pos x="0" y="15"/>
                </a:cxn>
              </a:cxnLst>
              <a:rect l="0" t="0" r="r" b="b"/>
              <a:pathLst>
                <a:path w="30" h="15">
                  <a:moveTo>
                    <a:pt x="30" y="0"/>
                  </a:moveTo>
                  <a:lnTo>
                    <a:pt x="29" y="0"/>
                  </a:lnTo>
                  <a:lnTo>
                    <a:pt x="0" y="15"/>
                  </a:lnTo>
                </a:path>
              </a:pathLst>
            </a:custGeom>
            <a:noFill/>
            <a:ln w="0">
              <a:solidFill>
                <a:srgbClr val="000000"/>
              </a:solidFill>
              <a:prstDash val="solid"/>
              <a:round/>
              <a:headEnd/>
              <a:tailEnd/>
            </a:ln>
          </p:spPr>
          <p:txBody>
            <a:bodyPr/>
            <a:lstStyle/>
            <a:p>
              <a:endParaRPr lang="en-GB"/>
            </a:p>
          </p:txBody>
        </p:sp>
        <p:sp>
          <p:nvSpPr>
            <p:cNvPr id="1338" name="Freeform 3216"/>
            <p:cNvSpPr>
              <a:spLocks/>
            </p:cNvSpPr>
            <p:nvPr/>
          </p:nvSpPr>
          <p:spPr bwMode="auto">
            <a:xfrm>
              <a:off x="3343" y="3190"/>
              <a:ext cx="44" cy="20"/>
            </a:xfrm>
            <a:custGeom>
              <a:avLst/>
              <a:gdLst/>
              <a:ahLst/>
              <a:cxnLst>
                <a:cxn ang="0">
                  <a:pos x="87" y="0"/>
                </a:cxn>
                <a:cxn ang="0">
                  <a:pos x="82" y="2"/>
                </a:cxn>
                <a:cxn ang="0">
                  <a:pos x="82" y="2"/>
                </a:cxn>
                <a:cxn ang="0">
                  <a:pos x="43" y="23"/>
                </a:cxn>
                <a:cxn ang="0">
                  <a:pos x="0" y="40"/>
                </a:cxn>
              </a:cxnLst>
              <a:rect l="0" t="0" r="r" b="b"/>
              <a:pathLst>
                <a:path w="87" h="40">
                  <a:moveTo>
                    <a:pt x="87" y="0"/>
                  </a:moveTo>
                  <a:lnTo>
                    <a:pt x="82" y="2"/>
                  </a:lnTo>
                  <a:lnTo>
                    <a:pt x="82" y="2"/>
                  </a:lnTo>
                  <a:lnTo>
                    <a:pt x="43" y="23"/>
                  </a:lnTo>
                  <a:lnTo>
                    <a:pt x="0" y="40"/>
                  </a:lnTo>
                </a:path>
              </a:pathLst>
            </a:custGeom>
            <a:noFill/>
            <a:ln w="0">
              <a:solidFill>
                <a:srgbClr val="000000"/>
              </a:solidFill>
              <a:prstDash val="solid"/>
              <a:round/>
              <a:headEnd/>
              <a:tailEnd/>
            </a:ln>
          </p:spPr>
          <p:txBody>
            <a:bodyPr/>
            <a:lstStyle/>
            <a:p>
              <a:endParaRPr lang="en-GB"/>
            </a:p>
          </p:txBody>
        </p:sp>
        <p:sp>
          <p:nvSpPr>
            <p:cNvPr id="1339" name="Line 3217"/>
            <p:cNvSpPr>
              <a:spLocks noChangeShapeType="1"/>
            </p:cNvSpPr>
            <p:nvPr/>
          </p:nvSpPr>
          <p:spPr bwMode="auto">
            <a:xfrm flipV="1">
              <a:off x="3393" y="3191"/>
              <a:ext cx="4" cy="5"/>
            </a:xfrm>
            <a:prstGeom prst="line">
              <a:avLst/>
            </a:prstGeom>
            <a:noFill/>
            <a:ln w="0">
              <a:solidFill>
                <a:srgbClr val="000000"/>
              </a:solidFill>
              <a:round/>
              <a:headEnd/>
              <a:tailEnd/>
            </a:ln>
          </p:spPr>
          <p:txBody>
            <a:bodyPr/>
            <a:lstStyle/>
            <a:p>
              <a:endParaRPr lang="en-GB"/>
            </a:p>
          </p:txBody>
        </p:sp>
        <p:sp>
          <p:nvSpPr>
            <p:cNvPr id="1340" name="Line 3218"/>
            <p:cNvSpPr>
              <a:spLocks noChangeShapeType="1"/>
            </p:cNvSpPr>
            <p:nvPr/>
          </p:nvSpPr>
          <p:spPr bwMode="auto">
            <a:xfrm>
              <a:off x="300" y="3025"/>
              <a:ext cx="976" cy="1"/>
            </a:xfrm>
            <a:prstGeom prst="line">
              <a:avLst/>
            </a:prstGeom>
            <a:noFill/>
            <a:ln w="0">
              <a:solidFill>
                <a:srgbClr val="000000"/>
              </a:solidFill>
              <a:round/>
              <a:headEnd/>
              <a:tailEnd/>
            </a:ln>
          </p:spPr>
          <p:txBody>
            <a:bodyPr/>
            <a:lstStyle/>
            <a:p>
              <a:endParaRPr lang="en-GB"/>
            </a:p>
          </p:txBody>
        </p:sp>
      </p:grpSp>
      <p:grpSp>
        <p:nvGrpSpPr>
          <p:cNvPr id="7" name="Group 3420"/>
          <p:cNvGrpSpPr>
            <a:grpSpLocks/>
          </p:cNvGrpSpPr>
          <p:nvPr>
            <p:custDataLst>
              <p:tags r:id="rId215"/>
            </p:custDataLst>
          </p:nvPr>
        </p:nvGrpSpPr>
        <p:grpSpPr bwMode="auto">
          <a:xfrm>
            <a:off x="400988" y="2315981"/>
            <a:ext cx="8161157" cy="501719"/>
            <a:chOff x="300" y="3034"/>
            <a:chExt cx="4213" cy="259"/>
          </a:xfrm>
        </p:grpSpPr>
        <p:sp>
          <p:nvSpPr>
            <p:cNvPr id="941" name="Line 3220"/>
            <p:cNvSpPr>
              <a:spLocks noChangeShapeType="1"/>
            </p:cNvSpPr>
            <p:nvPr/>
          </p:nvSpPr>
          <p:spPr bwMode="auto">
            <a:xfrm>
              <a:off x="1034" y="3105"/>
              <a:ext cx="6" cy="1"/>
            </a:xfrm>
            <a:prstGeom prst="line">
              <a:avLst/>
            </a:prstGeom>
            <a:noFill/>
            <a:ln w="0">
              <a:solidFill>
                <a:srgbClr val="000000"/>
              </a:solidFill>
              <a:round/>
              <a:headEnd/>
              <a:tailEnd/>
            </a:ln>
          </p:spPr>
          <p:txBody>
            <a:bodyPr/>
            <a:lstStyle/>
            <a:p>
              <a:endParaRPr lang="en-GB"/>
            </a:p>
          </p:txBody>
        </p:sp>
        <p:sp>
          <p:nvSpPr>
            <p:cNvPr id="942" name="Freeform 3221"/>
            <p:cNvSpPr>
              <a:spLocks/>
            </p:cNvSpPr>
            <p:nvPr/>
          </p:nvSpPr>
          <p:spPr bwMode="auto">
            <a:xfrm>
              <a:off x="1371" y="3137"/>
              <a:ext cx="12" cy="1"/>
            </a:xfrm>
            <a:custGeom>
              <a:avLst/>
              <a:gdLst/>
              <a:ahLst/>
              <a:cxnLst>
                <a:cxn ang="0">
                  <a:pos x="0" y="0"/>
                </a:cxn>
                <a:cxn ang="0">
                  <a:pos x="4" y="1"/>
                </a:cxn>
                <a:cxn ang="0">
                  <a:pos x="23" y="2"/>
                </a:cxn>
              </a:cxnLst>
              <a:rect l="0" t="0" r="r" b="b"/>
              <a:pathLst>
                <a:path w="23" h="2">
                  <a:moveTo>
                    <a:pt x="0" y="0"/>
                  </a:moveTo>
                  <a:lnTo>
                    <a:pt x="4" y="1"/>
                  </a:lnTo>
                  <a:lnTo>
                    <a:pt x="23" y="2"/>
                  </a:lnTo>
                </a:path>
              </a:pathLst>
            </a:custGeom>
            <a:noFill/>
            <a:ln w="0">
              <a:solidFill>
                <a:srgbClr val="000000"/>
              </a:solidFill>
              <a:prstDash val="solid"/>
              <a:round/>
              <a:headEnd/>
              <a:tailEnd/>
            </a:ln>
          </p:spPr>
          <p:txBody>
            <a:bodyPr/>
            <a:lstStyle/>
            <a:p>
              <a:endParaRPr lang="en-GB"/>
            </a:p>
          </p:txBody>
        </p:sp>
        <p:sp>
          <p:nvSpPr>
            <p:cNvPr id="943" name="Freeform 3222"/>
            <p:cNvSpPr>
              <a:spLocks/>
            </p:cNvSpPr>
            <p:nvPr/>
          </p:nvSpPr>
          <p:spPr bwMode="auto">
            <a:xfrm>
              <a:off x="2020" y="3096"/>
              <a:ext cx="19" cy="1"/>
            </a:xfrm>
            <a:custGeom>
              <a:avLst/>
              <a:gdLst/>
              <a:ahLst/>
              <a:cxnLst>
                <a:cxn ang="0">
                  <a:pos x="39" y="1"/>
                </a:cxn>
                <a:cxn ang="0">
                  <a:pos x="30" y="1"/>
                </a:cxn>
                <a:cxn ang="0">
                  <a:pos x="0" y="0"/>
                </a:cxn>
              </a:cxnLst>
              <a:rect l="0" t="0" r="r" b="b"/>
              <a:pathLst>
                <a:path w="39" h="1">
                  <a:moveTo>
                    <a:pt x="39" y="1"/>
                  </a:moveTo>
                  <a:lnTo>
                    <a:pt x="30" y="1"/>
                  </a:lnTo>
                  <a:lnTo>
                    <a:pt x="0" y="0"/>
                  </a:lnTo>
                </a:path>
              </a:pathLst>
            </a:custGeom>
            <a:noFill/>
            <a:ln w="0">
              <a:solidFill>
                <a:srgbClr val="000000"/>
              </a:solidFill>
              <a:prstDash val="solid"/>
              <a:round/>
              <a:headEnd/>
              <a:tailEnd/>
            </a:ln>
          </p:spPr>
          <p:txBody>
            <a:bodyPr/>
            <a:lstStyle/>
            <a:p>
              <a:endParaRPr lang="en-GB"/>
            </a:p>
          </p:txBody>
        </p:sp>
        <p:sp>
          <p:nvSpPr>
            <p:cNvPr id="944" name="Line 3223"/>
            <p:cNvSpPr>
              <a:spLocks noChangeShapeType="1"/>
            </p:cNvSpPr>
            <p:nvPr/>
          </p:nvSpPr>
          <p:spPr bwMode="auto">
            <a:xfrm>
              <a:off x="1229" y="3116"/>
              <a:ext cx="23" cy="1"/>
            </a:xfrm>
            <a:prstGeom prst="line">
              <a:avLst/>
            </a:prstGeom>
            <a:noFill/>
            <a:ln w="0">
              <a:solidFill>
                <a:srgbClr val="000000"/>
              </a:solidFill>
              <a:round/>
              <a:headEnd/>
              <a:tailEnd/>
            </a:ln>
          </p:spPr>
          <p:txBody>
            <a:bodyPr/>
            <a:lstStyle/>
            <a:p>
              <a:endParaRPr lang="en-GB"/>
            </a:p>
          </p:txBody>
        </p:sp>
        <p:sp>
          <p:nvSpPr>
            <p:cNvPr id="945" name="Line 3224"/>
            <p:cNvSpPr>
              <a:spLocks noChangeShapeType="1"/>
            </p:cNvSpPr>
            <p:nvPr/>
          </p:nvSpPr>
          <p:spPr bwMode="auto">
            <a:xfrm flipV="1">
              <a:off x="753" y="3092"/>
              <a:ext cx="525" cy="13"/>
            </a:xfrm>
            <a:prstGeom prst="line">
              <a:avLst/>
            </a:prstGeom>
            <a:noFill/>
            <a:ln w="0">
              <a:solidFill>
                <a:srgbClr val="000000"/>
              </a:solidFill>
              <a:round/>
              <a:headEnd/>
              <a:tailEnd/>
            </a:ln>
          </p:spPr>
          <p:txBody>
            <a:bodyPr/>
            <a:lstStyle/>
            <a:p>
              <a:endParaRPr lang="en-GB"/>
            </a:p>
          </p:txBody>
        </p:sp>
        <p:sp>
          <p:nvSpPr>
            <p:cNvPr id="946" name="Line 3225"/>
            <p:cNvSpPr>
              <a:spLocks noChangeShapeType="1"/>
            </p:cNvSpPr>
            <p:nvPr/>
          </p:nvSpPr>
          <p:spPr bwMode="auto">
            <a:xfrm flipH="1">
              <a:off x="1243" y="3118"/>
              <a:ext cx="1" cy="1"/>
            </a:xfrm>
            <a:prstGeom prst="line">
              <a:avLst/>
            </a:prstGeom>
            <a:noFill/>
            <a:ln w="0">
              <a:solidFill>
                <a:srgbClr val="000000"/>
              </a:solidFill>
              <a:round/>
              <a:headEnd/>
              <a:tailEnd/>
            </a:ln>
          </p:spPr>
          <p:txBody>
            <a:bodyPr/>
            <a:lstStyle/>
            <a:p>
              <a:endParaRPr lang="en-GB"/>
            </a:p>
          </p:txBody>
        </p:sp>
        <p:sp>
          <p:nvSpPr>
            <p:cNvPr id="947" name="Freeform 3226"/>
            <p:cNvSpPr>
              <a:spLocks/>
            </p:cNvSpPr>
            <p:nvPr/>
          </p:nvSpPr>
          <p:spPr bwMode="auto">
            <a:xfrm>
              <a:off x="3907" y="3081"/>
              <a:ext cx="10" cy="1"/>
            </a:xfrm>
            <a:custGeom>
              <a:avLst/>
              <a:gdLst/>
              <a:ahLst/>
              <a:cxnLst>
                <a:cxn ang="0">
                  <a:pos x="0" y="0"/>
                </a:cxn>
                <a:cxn ang="0">
                  <a:pos x="9" y="0"/>
                </a:cxn>
                <a:cxn ang="0">
                  <a:pos x="21" y="0"/>
                </a:cxn>
              </a:cxnLst>
              <a:rect l="0" t="0" r="r" b="b"/>
              <a:pathLst>
                <a:path w="21">
                  <a:moveTo>
                    <a:pt x="0" y="0"/>
                  </a:moveTo>
                  <a:lnTo>
                    <a:pt x="9" y="0"/>
                  </a:lnTo>
                  <a:lnTo>
                    <a:pt x="21" y="0"/>
                  </a:lnTo>
                </a:path>
              </a:pathLst>
            </a:custGeom>
            <a:noFill/>
            <a:ln w="0">
              <a:solidFill>
                <a:srgbClr val="000000"/>
              </a:solidFill>
              <a:prstDash val="solid"/>
              <a:round/>
              <a:headEnd/>
              <a:tailEnd/>
            </a:ln>
          </p:spPr>
          <p:txBody>
            <a:bodyPr/>
            <a:lstStyle/>
            <a:p>
              <a:endParaRPr lang="en-GB"/>
            </a:p>
          </p:txBody>
        </p:sp>
        <p:sp>
          <p:nvSpPr>
            <p:cNvPr id="948" name="Freeform 3227"/>
            <p:cNvSpPr>
              <a:spLocks/>
            </p:cNvSpPr>
            <p:nvPr/>
          </p:nvSpPr>
          <p:spPr bwMode="auto">
            <a:xfrm>
              <a:off x="3917" y="3076"/>
              <a:ext cx="87" cy="8"/>
            </a:xfrm>
            <a:custGeom>
              <a:avLst/>
              <a:gdLst/>
              <a:ahLst/>
              <a:cxnLst>
                <a:cxn ang="0">
                  <a:pos x="0" y="9"/>
                </a:cxn>
                <a:cxn ang="0">
                  <a:pos x="5" y="9"/>
                </a:cxn>
                <a:cxn ang="0">
                  <a:pos x="20" y="12"/>
                </a:cxn>
                <a:cxn ang="0">
                  <a:pos x="31" y="13"/>
                </a:cxn>
                <a:cxn ang="0">
                  <a:pos x="44" y="15"/>
                </a:cxn>
                <a:cxn ang="0">
                  <a:pos x="64" y="16"/>
                </a:cxn>
                <a:cxn ang="0">
                  <a:pos x="77" y="15"/>
                </a:cxn>
                <a:cxn ang="0">
                  <a:pos x="91" y="14"/>
                </a:cxn>
                <a:cxn ang="0">
                  <a:pos x="104" y="10"/>
                </a:cxn>
                <a:cxn ang="0">
                  <a:pos x="124" y="8"/>
                </a:cxn>
                <a:cxn ang="0">
                  <a:pos x="136" y="7"/>
                </a:cxn>
                <a:cxn ang="0">
                  <a:pos x="156" y="4"/>
                </a:cxn>
                <a:cxn ang="0">
                  <a:pos x="167" y="1"/>
                </a:cxn>
                <a:cxn ang="0">
                  <a:pos x="172" y="0"/>
                </a:cxn>
              </a:cxnLst>
              <a:rect l="0" t="0" r="r" b="b"/>
              <a:pathLst>
                <a:path w="172" h="16">
                  <a:moveTo>
                    <a:pt x="0" y="9"/>
                  </a:moveTo>
                  <a:lnTo>
                    <a:pt x="5" y="9"/>
                  </a:lnTo>
                  <a:lnTo>
                    <a:pt x="20" y="12"/>
                  </a:lnTo>
                  <a:lnTo>
                    <a:pt x="31" y="13"/>
                  </a:lnTo>
                  <a:lnTo>
                    <a:pt x="44" y="15"/>
                  </a:lnTo>
                  <a:lnTo>
                    <a:pt x="64" y="16"/>
                  </a:lnTo>
                  <a:lnTo>
                    <a:pt x="77" y="15"/>
                  </a:lnTo>
                  <a:lnTo>
                    <a:pt x="91" y="14"/>
                  </a:lnTo>
                  <a:lnTo>
                    <a:pt x="104" y="10"/>
                  </a:lnTo>
                  <a:lnTo>
                    <a:pt x="124" y="8"/>
                  </a:lnTo>
                  <a:lnTo>
                    <a:pt x="136" y="7"/>
                  </a:lnTo>
                  <a:lnTo>
                    <a:pt x="156" y="4"/>
                  </a:lnTo>
                  <a:lnTo>
                    <a:pt x="167" y="1"/>
                  </a:lnTo>
                  <a:lnTo>
                    <a:pt x="172" y="0"/>
                  </a:lnTo>
                </a:path>
              </a:pathLst>
            </a:custGeom>
            <a:noFill/>
            <a:ln w="0">
              <a:solidFill>
                <a:srgbClr val="000000"/>
              </a:solidFill>
              <a:prstDash val="solid"/>
              <a:round/>
              <a:headEnd/>
              <a:tailEnd/>
            </a:ln>
          </p:spPr>
          <p:txBody>
            <a:bodyPr/>
            <a:lstStyle/>
            <a:p>
              <a:endParaRPr lang="en-GB"/>
            </a:p>
          </p:txBody>
        </p:sp>
        <p:sp>
          <p:nvSpPr>
            <p:cNvPr id="949" name="Freeform 3228"/>
            <p:cNvSpPr>
              <a:spLocks/>
            </p:cNvSpPr>
            <p:nvPr/>
          </p:nvSpPr>
          <p:spPr bwMode="auto">
            <a:xfrm>
              <a:off x="4004" y="3075"/>
              <a:ext cx="4" cy="1"/>
            </a:xfrm>
            <a:custGeom>
              <a:avLst/>
              <a:gdLst/>
              <a:ahLst/>
              <a:cxnLst>
                <a:cxn ang="0">
                  <a:pos x="0" y="3"/>
                </a:cxn>
                <a:cxn ang="0">
                  <a:pos x="9" y="0"/>
                </a:cxn>
                <a:cxn ang="0">
                  <a:pos x="10" y="0"/>
                </a:cxn>
              </a:cxnLst>
              <a:rect l="0" t="0" r="r" b="b"/>
              <a:pathLst>
                <a:path w="10" h="3">
                  <a:moveTo>
                    <a:pt x="0" y="3"/>
                  </a:moveTo>
                  <a:lnTo>
                    <a:pt x="9" y="0"/>
                  </a:lnTo>
                  <a:lnTo>
                    <a:pt x="10" y="0"/>
                  </a:lnTo>
                </a:path>
              </a:pathLst>
            </a:custGeom>
            <a:noFill/>
            <a:ln w="0">
              <a:solidFill>
                <a:srgbClr val="000000"/>
              </a:solidFill>
              <a:prstDash val="solid"/>
              <a:round/>
              <a:headEnd/>
              <a:tailEnd/>
            </a:ln>
          </p:spPr>
          <p:txBody>
            <a:bodyPr/>
            <a:lstStyle/>
            <a:p>
              <a:endParaRPr lang="en-GB"/>
            </a:p>
          </p:txBody>
        </p:sp>
        <p:sp>
          <p:nvSpPr>
            <p:cNvPr id="950" name="Line 3229"/>
            <p:cNvSpPr>
              <a:spLocks noChangeShapeType="1"/>
            </p:cNvSpPr>
            <p:nvPr/>
          </p:nvSpPr>
          <p:spPr bwMode="auto">
            <a:xfrm flipH="1">
              <a:off x="4006" y="3076"/>
              <a:ext cx="1" cy="1"/>
            </a:xfrm>
            <a:prstGeom prst="line">
              <a:avLst/>
            </a:prstGeom>
            <a:noFill/>
            <a:ln w="0">
              <a:solidFill>
                <a:srgbClr val="000000"/>
              </a:solidFill>
              <a:round/>
              <a:headEnd/>
              <a:tailEnd/>
            </a:ln>
          </p:spPr>
          <p:txBody>
            <a:bodyPr/>
            <a:lstStyle/>
            <a:p>
              <a:endParaRPr lang="en-GB"/>
            </a:p>
          </p:txBody>
        </p:sp>
        <p:sp>
          <p:nvSpPr>
            <p:cNvPr id="951" name="Line 3230"/>
            <p:cNvSpPr>
              <a:spLocks noChangeShapeType="1"/>
            </p:cNvSpPr>
            <p:nvPr/>
          </p:nvSpPr>
          <p:spPr bwMode="auto">
            <a:xfrm flipH="1" flipV="1">
              <a:off x="1182" y="3110"/>
              <a:ext cx="6" cy="1"/>
            </a:xfrm>
            <a:prstGeom prst="line">
              <a:avLst/>
            </a:prstGeom>
            <a:noFill/>
            <a:ln w="0">
              <a:solidFill>
                <a:srgbClr val="000000"/>
              </a:solidFill>
              <a:round/>
              <a:headEnd/>
              <a:tailEnd/>
            </a:ln>
          </p:spPr>
          <p:txBody>
            <a:bodyPr/>
            <a:lstStyle/>
            <a:p>
              <a:endParaRPr lang="en-GB"/>
            </a:p>
          </p:txBody>
        </p:sp>
        <p:sp>
          <p:nvSpPr>
            <p:cNvPr id="952" name="Freeform 3231"/>
            <p:cNvSpPr>
              <a:spLocks/>
            </p:cNvSpPr>
            <p:nvPr/>
          </p:nvSpPr>
          <p:spPr bwMode="auto">
            <a:xfrm>
              <a:off x="2590" y="3086"/>
              <a:ext cx="507" cy="19"/>
            </a:xfrm>
            <a:custGeom>
              <a:avLst/>
              <a:gdLst/>
              <a:ahLst/>
              <a:cxnLst>
                <a:cxn ang="0">
                  <a:pos x="1015" y="11"/>
                </a:cxn>
                <a:cxn ang="0">
                  <a:pos x="1007" y="11"/>
                </a:cxn>
                <a:cxn ang="0">
                  <a:pos x="986" y="15"/>
                </a:cxn>
                <a:cxn ang="0">
                  <a:pos x="955" y="18"/>
                </a:cxn>
                <a:cxn ang="0">
                  <a:pos x="934" y="19"/>
                </a:cxn>
                <a:cxn ang="0">
                  <a:pos x="899" y="14"/>
                </a:cxn>
                <a:cxn ang="0">
                  <a:pos x="867" y="11"/>
                </a:cxn>
                <a:cxn ang="0">
                  <a:pos x="843" y="8"/>
                </a:cxn>
                <a:cxn ang="0">
                  <a:pos x="821" y="6"/>
                </a:cxn>
                <a:cxn ang="0">
                  <a:pos x="798" y="2"/>
                </a:cxn>
                <a:cxn ang="0">
                  <a:pos x="764" y="3"/>
                </a:cxn>
                <a:cxn ang="0">
                  <a:pos x="733" y="1"/>
                </a:cxn>
                <a:cxn ang="0">
                  <a:pos x="692" y="1"/>
                </a:cxn>
                <a:cxn ang="0">
                  <a:pos x="684" y="1"/>
                </a:cxn>
                <a:cxn ang="0">
                  <a:pos x="678" y="1"/>
                </a:cxn>
                <a:cxn ang="0">
                  <a:pos x="661" y="0"/>
                </a:cxn>
                <a:cxn ang="0">
                  <a:pos x="624" y="1"/>
                </a:cxn>
                <a:cxn ang="0">
                  <a:pos x="603" y="2"/>
                </a:cxn>
                <a:cxn ang="0">
                  <a:pos x="578" y="2"/>
                </a:cxn>
                <a:cxn ang="0">
                  <a:pos x="566" y="7"/>
                </a:cxn>
                <a:cxn ang="0">
                  <a:pos x="552" y="7"/>
                </a:cxn>
                <a:cxn ang="0">
                  <a:pos x="536" y="10"/>
                </a:cxn>
                <a:cxn ang="0">
                  <a:pos x="519" y="11"/>
                </a:cxn>
                <a:cxn ang="0">
                  <a:pos x="495" y="12"/>
                </a:cxn>
                <a:cxn ang="0">
                  <a:pos x="478" y="15"/>
                </a:cxn>
                <a:cxn ang="0">
                  <a:pos x="446" y="15"/>
                </a:cxn>
                <a:cxn ang="0">
                  <a:pos x="425" y="18"/>
                </a:cxn>
                <a:cxn ang="0">
                  <a:pos x="402" y="20"/>
                </a:cxn>
                <a:cxn ang="0">
                  <a:pos x="388" y="22"/>
                </a:cxn>
                <a:cxn ang="0">
                  <a:pos x="375" y="22"/>
                </a:cxn>
                <a:cxn ang="0">
                  <a:pos x="361" y="21"/>
                </a:cxn>
                <a:cxn ang="0">
                  <a:pos x="342" y="22"/>
                </a:cxn>
                <a:cxn ang="0">
                  <a:pos x="319" y="22"/>
                </a:cxn>
                <a:cxn ang="0">
                  <a:pos x="307" y="22"/>
                </a:cxn>
                <a:cxn ang="0">
                  <a:pos x="292" y="22"/>
                </a:cxn>
                <a:cxn ang="0">
                  <a:pos x="276" y="21"/>
                </a:cxn>
                <a:cxn ang="0">
                  <a:pos x="256" y="20"/>
                </a:cxn>
                <a:cxn ang="0">
                  <a:pos x="243" y="21"/>
                </a:cxn>
                <a:cxn ang="0">
                  <a:pos x="231" y="20"/>
                </a:cxn>
                <a:cxn ang="0">
                  <a:pos x="220" y="21"/>
                </a:cxn>
                <a:cxn ang="0">
                  <a:pos x="216" y="21"/>
                </a:cxn>
                <a:cxn ang="0">
                  <a:pos x="200" y="22"/>
                </a:cxn>
                <a:cxn ang="0">
                  <a:pos x="185" y="24"/>
                </a:cxn>
                <a:cxn ang="0">
                  <a:pos x="174" y="24"/>
                </a:cxn>
                <a:cxn ang="0">
                  <a:pos x="154" y="28"/>
                </a:cxn>
                <a:cxn ang="0">
                  <a:pos x="143" y="31"/>
                </a:cxn>
                <a:cxn ang="0">
                  <a:pos x="129" y="29"/>
                </a:cxn>
                <a:cxn ang="0">
                  <a:pos x="120" y="31"/>
                </a:cxn>
                <a:cxn ang="0">
                  <a:pos x="107" y="34"/>
                </a:cxn>
                <a:cxn ang="0">
                  <a:pos x="90" y="37"/>
                </a:cxn>
                <a:cxn ang="0">
                  <a:pos x="76" y="37"/>
                </a:cxn>
                <a:cxn ang="0">
                  <a:pos x="48" y="38"/>
                </a:cxn>
                <a:cxn ang="0">
                  <a:pos x="0" y="38"/>
                </a:cxn>
              </a:cxnLst>
              <a:rect l="0" t="0" r="r" b="b"/>
              <a:pathLst>
                <a:path w="1015" h="38">
                  <a:moveTo>
                    <a:pt x="1015" y="11"/>
                  </a:moveTo>
                  <a:lnTo>
                    <a:pt x="1007" y="11"/>
                  </a:lnTo>
                  <a:lnTo>
                    <a:pt x="986" y="15"/>
                  </a:lnTo>
                  <a:lnTo>
                    <a:pt x="955" y="18"/>
                  </a:lnTo>
                  <a:lnTo>
                    <a:pt x="934" y="19"/>
                  </a:lnTo>
                  <a:lnTo>
                    <a:pt x="899" y="14"/>
                  </a:lnTo>
                  <a:lnTo>
                    <a:pt x="867" y="11"/>
                  </a:lnTo>
                  <a:lnTo>
                    <a:pt x="843" y="8"/>
                  </a:lnTo>
                  <a:lnTo>
                    <a:pt x="821" y="6"/>
                  </a:lnTo>
                  <a:lnTo>
                    <a:pt x="798" y="2"/>
                  </a:lnTo>
                  <a:lnTo>
                    <a:pt x="764" y="3"/>
                  </a:lnTo>
                  <a:lnTo>
                    <a:pt x="733" y="1"/>
                  </a:lnTo>
                  <a:lnTo>
                    <a:pt x="692" y="1"/>
                  </a:lnTo>
                  <a:lnTo>
                    <a:pt x="684" y="1"/>
                  </a:lnTo>
                  <a:lnTo>
                    <a:pt x="678" y="1"/>
                  </a:lnTo>
                  <a:lnTo>
                    <a:pt x="661" y="0"/>
                  </a:lnTo>
                  <a:lnTo>
                    <a:pt x="624" y="1"/>
                  </a:lnTo>
                  <a:lnTo>
                    <a:pt x="603" y="2"/>
                  </a:lnTo>
                  <a:lnTo>
                    <a:pt x="578" y="2"/>
                  </a:lnTo>
                  <a:lnTo>
                    <a:pt x="566" y="7"/>
                  </a:lnTo>
                  <a:lnTo>
                    <a:pt x="552" y="7"/>
                  </a:lnTo>
                  <a:lnTo>
                    <a:pt x="536" y="10"/>
                  </a:lnTo>
                  <a:lnTo>
                    <a:pt x="519" y="11"/>
                  </a:lnTo>
                  <a:lnTo>
                    <a:pt x="495" y="12"/>
                  </a:lnTo>
                  <a:lnTo>
                    <a:pt x="478" y="15"/>
                  </a:lnTo>
                  <a:lnTo>
                    <a:pt x="446" y="15"/>
                  </a:lnTo>
                  <a:lnTo>
                    <a:pt x="425" y="18"/>
                  </a:lnTo>
                  <a:lnTo>
                    <a:pt x="402" y="20"/>
                  </a:lnTo>
                  <a:lnTo>
                    <a:pt x="388" y="22"/>
                  </a:lnTo>
                  <a:lnTo>
                    <a:pt x="375" y="22"/>
                  </a:lnTo>
                  <a:lnTo>
                    <a:pt x="361" y="21"/>
                  </a:lnTo>
                  <a:lnTo>
                    <a:pt x="342" y="22"/>
                  </a:lnTo>
                  <a:lnTo>
                    <a:pt x="319" y="22"/>
                  </a:lnTo>
                  <a:lnTo>
                    <a:pt x="307" y="22"/>
                  </a:lnTo>
                  <a:lnTo>
                    <a:pt x="292" y="22"/>
                  </a:lnTo>
                  <a:lnTo>
                    <a:pt x="276" y="21"/>
                  </a:lnTo>
                  <a:lnTo>
                    <a:pt x="256" y="20"/>
                  </a:lnTo>
                  <a:lnTo>
                    <a:pt x="243" y="21"/>
                  </a:lnTo>
                  <a:lnTo>
                    <a:pt x="231" y="20"/>
                  </a:lnTo>
                  <a:lnTo>
                    <a:pt x="220" y="21"/>
                  </a:lnTo>
                  <a:lnTo>
                    <a:pt x="216" y="21"/>
                  </a:lnTo>
                  <a:lnTo>
                    <a:pt x="200" y="22"/>
                  </a:lnTo>
                  <a:lnTo>
                    <a:pt x="185" y="24"/>
                  </a:lnTo>
                  <a:lnTo>
                    <a:pt x="174" y="24"/>
                  </a:lnTo>
                  <a:lnTo>
                    <a:pt x="154" y="28"/>
                  </a:lnTo>
                  <a:lnTo>
                    <a:pt x="143" y="31"/>
                  </a:lnTo>
                  <a:lnTo>
                    <a:pt x="129" y="29"/>
                  </a:lnTo>
                  <a:lnTo>
                    <a:pt x="120" y="31"/>
                  </a:lnTo>
                  <a:lnTo>
                    <a:pt x="107" y="34"/>
                  </a:lnTo>
                  <a:lnTo>
                    <a:pt x="90" y="37"/>
                  </a:lnTo>
                  <a:lnTo>
                    <a:pt x="76" y="37"/>
                  </a:lnTo>
                  <a:lnTo>
                    <a:pt x="48" y="38"/>
                  </a:lnTo>
                  <a:lnTo>
                    <a:pt x="0" y="38"/>
                  </a:lnTo>
                </a:path>
              </a:pathLst>
            </a:custGeom>
            <a:noFill/>
            <a:ln w="0">
              <a:solidFill>
                <a:srgbClr val="000000"/>
              </a:solidFill>
              <a:prstDash val="solid"/>
              <a:round/>
              <a:headEnd/>
              <a:tailEnd/>
            </a:ln>
          </p:spPr>
          <p:txBody>
            <a:bodyPr/>
            <a:lstStyle/>
            <a:p>
              <a:endParaRPr lang="en-GB"/>
            </a:p>
          </p:txBody>
        </p:sp>
        <p:sp>
          <p:nvSpPr>
            <p:cNvPr id="953" name="Line 3232"/>
            <p:cNvSpPr>
              <a:spLocks noChangeShapeType="1"/>
            </p:cNvSpPr>
            <p:nvPr/>
          </p:nvSpPr>
          <p:spPr bwMode="auto">
            <a:xfrm>
              <a:off x="1175" y="3111"/>
              <a:ext cx="1" cy="1"/>
            </a:xfrm>
            <a:prstGeom prst="line">
              <a:avLst/>
            </a:prstGeom>
            <a:noFill/>
            <a:ln w="0">
              <a:solidFill>
                <a:srgbClr val="000000"/>
              </a:solidFill>
              <a:round/>
              <a:headEnd/>
              <a:tailEnd/>
            </a:ln>
          </p:spPr>
          <p:txBody>
            <a:bodyPr/>
            <a:lstStyle/>
            <a:p>
              <a:endParaRPr lang="en-GB"/>
            </a:p>
          </p:txBody>
        </p:sp>
        <p:sp>
          <p:nvSpPr>
            <p:cNvPr id="954" name="Line 3233"/>
            <p:cNvSpPr>
              <a:spLocks noChangeShapeType="1"/>
            </p:cNvSpPr>
            <p:nvPr/>
          </p:nvSpPr>
          <p:spPr bwMode="auto">
            <a:xfrm flipH="1">
              <a:off x="4017" y="3061"/>
              <a:ext cx="2" cy="4"/>
            </a:xfrm>
            <a:prstGeom prst="line">
              <a:avLst/>
            </a:prstGeom>
            <a:noFill/>
            <a:ln w="0">
              <a:solidFill>
                <a:srgbClr val="000000"/>
              </a:solidFill>
              <a:round/>
              <a:headEnd/>
              <a:tailEnd/>
            </a:ln>
          </p:spPr>
          <p:txBody>
            <a:bodyPr/>
            <a:lstStyle/>
            <a:p>
              <a:endParaRPr lang="en-GB"/>
            </a:p>
          </p:txBody>
        </p:sp>
        <p:sp>
          <p:nvSpPr>
            <p:cNvPr id="955" name="Freeform 3234"/>
            <p:cNvSpPr>
              <a:spLocks/>
            </p:cNvSpPr>
            <p:nvPr/>
          </p:nvSpPr>
          <p:spPr bwMode="auto">
            <a:xfrm>
              <a:off x="3097" y="3061"/>
              <a:ext cx="922" cy="33"/>
            </a:xfrm>
            <a:custGeom>
              <a:avLst/>
              <a:gdLst/>
              <a:ahLst/>
              <a:cxnLst>
                <a:cxn ang="0">
                  <a:pos x="1844" y="0"/>
                </a:cxn>
                <a:cxn ang="0">
                  <a:pos x="1829" y="2"/>
                </a:cxn>
                <a:cxn ang="0">
                  <a:pos x="1815" y="5"/>
                </a:cxn>
                <a:cxn ang="0">
                  <a:pos x="1798" y="6"/>
                </a:cxn>
                <a:cxn ang="0">
                  <a:pos x="1777" y="7"/>
                </a:cxn>
                <a:cxn ang="0">
                  <a:pos x="1738" y="12"/>
                </a:cxn>
                <a:cxn ang="0">
                  <a:pos x="1718" y="13"/>
                </a:cxn>
                <a:cxn ang="0">
                  <a:pos x="1657" y="13"/>
                </a:cxn>
                <a:cxn ang="0">
                  <a:pos x="1621" y="12"/>
                </a:cxn>
                <a:cxn ang="0">
                  <a:pos x="1588" y="13"/>
                </a:cxn>
                <a:cxn ang="0">
                  <a:pos x="1564" y="17"/>
                </a:cxn>
                <a:cxn ang="0">
                  <a:pos x="1536" y="18"/>
                </a:cxn>
                <a:cxn ang="0">
                  <a:pos x="1505" y="21"/>
                </a:cxn>
                <a:cxn ang="0">
                  <a:pos x="1475" y="22"/>
                </a:cxn>
                <a:cxn ang="0">
                  <a:pos x="1446" y="23"/>
                </a:cxn>
                <a:cxn ang="0">
                  <a:pos x="1424" y="24"/>
                </a:cxn>
                <a:cxn ang="0">
                  <a:pos x="1394" y="25"/>
                </a:cxn>
                <a:cxn ang="0">
                  <a:pos x="1372" y="25"/>
                </a:cxn>
                <a:cxn ang="0">
                  <a:pos x="1333" y="26"/>
                </a:cxn>
                <a:cxn ang="0">
                  <a:pos x="1270" y="29"/>
                </a:cxn>
                <a:cxn ang="0">
                  <a:pos x="1243" y="30"/>
                </a:cxn>
                <a:cxn ang="0">
                  <a:pos x="1228" y="30"/>
                </a:cxn>
                <a:cxn ang="0">
                  <a:pos x="1200" y="31"/>
                </a:cxn>
                <a:cxn ang="0">
                  <a:pos x="1181" y="32"/>
                </a:cxn>
                <a:cxn ang="0">
                  <a:pos x="1160" y="34"/>
                </a:cxn>
                <a:cxn ang="0">
                  <a:pos x="1074" y="36"/>
                </a:cxn>
                <a:cxn ang="0">
                  <a:pos x="1033" y="37"/>
                </a:cxn>
                <a:cxn ang="0">
                  <a:pos x="1009" y="39"/>
                </a:cxn>
                <a:cxn ang="0">
                  <a:pos x="975" y="40"/>
                </a:cxn>
                <a:cxn ang="0">
                  <a:pos x="947" y="43"/>
                </a:cxn>
                <a:cxn ang="0">
                  <a:pos x="917" y="44"/>
                </a:cxn>
                <a:cxn ang="0">
                  <a:pos x="896" y="45"/>
                </a:cxn>
                <a:cxn ang="0">
                  <a:pos x="873" y="46"/>
                </a:cxn>
                <a:cxn ang="0">
                  <a:pos x="832" y="47"/>
                </a:cxn>
                <a:cxn ang="0">
                  <a:pos x="831" y="47"/>
                </a:cxn>
                <a:cxn ang="0">
                  <a:pos x="790" y="47"/>
                </a:cxn>
                <a:cxn ang="0">
                  <a:pos x="762" y="47"/>
                </a:cxn>
                <a:cxn ang="0">
                  <a:pos x="731" y="47"/>
                </a:cxn>
                <a:cxn ang="0">
                  <a:pos x="724" y="48"/>
                </a:cxn>
                <a:cxn ang="0">
                  <a:pos x="690" y="51"/>
                </a:cxn>
                <a:cxn ang="0">
                  <a:pos x="572" y="61"/>
                </a:cxn>
                <a:cxn ang="0">
                  <a:pos x="519" y="63"/>
                </a:cxn>
                <a:cxn ang="0">
                  <a:pos x="447" y="66"/>
                </a:cxn>
                <a:cxn ang="0">
                  <a:pos x="435" y="66"/>
                </a:cxn>
                <a:cxn ang="0">
                  <a:pos x="422" y="66"/>
                </a:cxn>
                <a:cxn ang="0">
                  <a:pos x="414" y="66"/>
                </a:cxn>
                <a:cxn ang="0">
                  <a:pos x="381" y="66"/>
                </a:cxn>
                <a:cxn ang="0">
                  <a:pos x="350" y="66"/>
                </a:cxn>
                <a:cxn ang="0">
                  <a:pos x="235" y="64"/>
                </a:cxn>
                <a:cxn ang="0">
                  <a:pos x="209" y="62"/>
                </a:cxn>
                <a:cxn ang="0">
                  <a:pos x="188" y="62"/>
                </a:cxn>
                <a:cxn ang="0">
                  <a:pos x="164" y="62"/>
                </a:cxn>
                <a:cxn ang="0">
                  <a:pos x="145" y="63"/>
                </a:cxn>
                <a:cxn ang="0">
                  <a:pos x="129" y="64"/>
                </a:cxn>
                <a:cxn ang="0">
                  <a:pos x="102" y="65"/>
                </a:cxn>
                <a:cxn ang="0">
                  <a:pos x="68" y="65"/>
                </a:cxn>
                <a:cxn ang="0">
                  <a:pos x="55" y="64"/>
                </a:cxn>
                <a:cxn ang="0">
                  <a:pos x="30" y="63"/>
                </a:cxn>
                <a:cxn ang="0">
                  <a:pos x="0" y="61"/>
                </a:cxn>
              </a:cxnLst>
              <a:rect l="0" t="0" r="r" b="b"/>
              <a:pathLst>
                <a:path w="1844" h="66">
                  <a:moveTo>
                    <a:pt x="1844" y="0"/>
                  </a:moveTo>
                  <a:lnTo>
                    <a:pt x="1829" y="2"/>
                  </a:lnTo>
                  <a:lnTo>
                    <a:pt x="1815" y="5"/>
                  </a:lnTo>
                  <a:lnTo>
                    <a:pt x="1798" y="6"/>
                  </a:lnTo>
                  <a:lnTo>
                    <a:pt x="1777" y="7"/>
                  </a:lnTo>
                  <a:lnTo>
                    <a:pt x="1738" y="12"/>
                  </a:lnTo>
                  <a:lnTo>
                    <a:pt x="1718" y="13"/>
                  </a:lnTo>
                  <a:lnTo>
                    <a:pt x="1657" y="13"/>
                  </a:lnTo>
                  <a:lnTo>
                    <a:pt x="1621" y="12"/>
                  </a:lnTo>
                  <a:lnTo>
                    <a:pt x="1588" y="13"/>
                  </a:lnTo>
                  <a:lnTo>
                    <a:pt x="1564" y="17"/>
                  </a:lnTo>
                  <a:lnTo>
                    <a:pt x="1536" y="18"/>
                  </a:lnTo>
                  <a:lnTo>
                    <a:pt x="1505" y="21"/>
                  </a:lnTo>
                  <a:lnTo>
                    <a:pt x="1475" y="22"/>
                  </a:lnTo>
                  <a:lnTo>
                    <a:pt x="1446" y="23"/>
                  </a:lnTo>
                  <a:lnTo>
                    <a:pt x="1424" y="24"/>
                  </a:lnTo>
                  <a:lnTo>
                    <a:pt x="1394" y="25"/>
                  </a:lnTo>
                  <a:lnTo>
                    <a:pt x="1372" y="25"/>
                  </a:lnTo>
                  <a:lnTo>
                    <a:pt x="1333" y="26"/>
                  </a:lnTo>
                  <a:lnTo>
                    <a:pt x="1270" y="29"/>
                  </a:lnTo>
                  <a:lnTo>
                    <a:pt x="1243" y="30"/>
                  </a:lnTo>
                  <a:lnTo>
                    <a:pt x="1228" y="30"/>
                  </a:lnTo>
                  <a:lnTo>
                    <a:pt x="1200" y="31"/>
                  </a:lnTo>
                  <a:lnTo>
                    <a:pt x="1181" y="32"/>
                  </a:lnTo>
                  <a:lnTo>
                    <a:pt x="1160" y="34"/>
                  </a:lnTo>
                  <a:lnTo>
                    <a:pt x="1074" y="36"/>
                  </a:lnTo>
                  <a:lnTo>
                    <a:pt x="1033" y="37"/>
                  </a:lnTo>
                  <a:lnTo>
                    <a:pt x="1009" y="39"/>
                  </a:lnTo>
                  <a:lnTo>
                    <a:pt x="975" y="40"/>
                  </a:lnTo>
                  <a:lnTo>
                    <a:pt x="947" y="43"/>
                  </a:lnTo>
                  <a:lnTo>
                    <a:pt x="917" y="44"/>
                  </a:lnTo>
                  <a:lnTo>
                    <a:pt x="896" y="45"/>
                  </a:lnTo>
                  <a:lnTo>
                    <a:pt x="873" y="46"/>
                  </a:lnTo>
                  <a:lnTo>
                    <a:pt x="832" y="47"/>
                  </a:lnTo>
                  <a:lnTo>
                    <a:pt x="831" y="47"/>
                  </a:lnTo>
                  <a:lnTo>
                    <a:pt x="790" y="47"/>
                  </a:lnTo>
                  <a:lnTo>
                    <a:pt x="762" y="47"/>
                  </a:lnTo>
                  <a:lnTo>
                    <a:pt x="731" y="47"/>
                  </a:lnTo>
                  <a:lnTo>
                    <a:pt x="724" y="48"/>
                  </a:lnTo>
                  <a:lnTo>
                    <a:pt x="690" y="51"/>
                  </a:lnTo>
                  <a:lnTo>
                    <a:pt x="572" y="61"/>
                  </a:lnTo>
                  <a:lnTo>
                    <a:pt x="519" y="63"/>
                  </a:lnTo>
                  <a:lnTo>
                    <a:pt x="447" y="66"/>
                  </a:lnTo>
                  <a:lnTo>
                    <a:pt x="435" y="66"/>
                  </a:lnTo>
                  <a:lnTo>
                    <a:pt x="422" y="66"/>
                  </a:lnTo>
                  <a:lnTo>
                    <a:pt x="414" y="66"/>
                  </a:lnTo>
                  <a:lnTo>
                    <a:pt x="381" y="66"/>
                  </a:lnTo>
                  <a:lnTo>
                    <a:pt x="350" y="66"/>
                  </a:lnTo>
                  <a:lnTo>
                    <a:pt x="235" y="64"/>
                  </a:lnTo>
                  <a:lnTo>
                    <a:pt x="209" y="62"/>
                  </a:lnTo>
                  <a:lnTo>
                    <a:pt x="188" y="62"/>
                  </a:lnTo>
                  <a:lnTo>
                    <a:pt x="164" y="62"/>
                  </a:lnTo>
                  <a:lnTo>
                    <a:pt x="145" y="63"/>
                  </a:lnTo>
                  <a:lnTo>
                    <a:pt x="129" y="64"/>
                  </a:lnTo>
                  <a:lnTo>
                    <a:pt x="102" y="65"/>
                  </a:lnTo>
                  <a:lnTo>
                    <a:pt x="68" y="65"/>
                  </a:lnTo>
                  <a:lnTo>
                    <a:pt x="55" y="64"/>
                  </a:lnTo>
                  <a:lnTo>
                    <a:pt x="30" y="63"/>
                  </a:lnTo>
                  <a:lnTo>
                    <a:pt x="0" y="61"/>
                  </a:lnTo>
                </a:path>
              </a:pathLst>
            </a:custGeom>
            <a:noFill/>
            <a:ln w="0">
              <a:solidFill>
                <a:srgbClr val="000000"/>
              </a:solidFill>
              <a:prstDash val="solid"/>
              <a:round/>
              <a:headEnd/>
              <a:tailEnd/>
            </a:ln>
          </p:spPr>
          <p:txBody>
            <a:bodyPr/>
            <a:lstStyle/>
            <a:p>
              <a:endParaRPr lang="en-GB"/>
            </a:p>
          </p:txBody>
        </p:sp>
        <p:sp>
          <p:nvSpPr>
            <p:cNvPr id="956" name="Line 3235"/>
            <p:cNvSpPr>
              <a:spLocks noChangeShapeType="1"/>
            </p:cNvSpPr>
            <p:nvPr/>
          </p:nvSpPr>
          <p:spPr bwMode="auto">
            <a:xfrm flipH="1">
              <a:off x="4008" y="3074"/>
              <a:ext cx="1" cy="1"/>
            </a:xfrm>
            <a:prstGeom prst="line">
              <a:avLst/>
            </a:prstGeom>
            <a:noFill/>
            <a:ln w="0">
              <a:solidFill>
                <a:srgbClr val="000000"/>
              </a:solidFill>
              <a:round/>
              <a:headEnd/>
              <a:tailEnd/>
            </a:ln>
          </p:spPr>
          <p:txBody>
            <a:bodyPr/>
            <a:lstStyle/>
            <a:p>
              <a:endParaRPr lang="en-GB"/>
            </a:p>
          </p:txBody>
        </p:sp>
        <p:sp>
          <p:nvSpPr>
            <p:cNvPr id="957" name="Line 3236"/>
            <p:cNvSpPr>
              <a:spLocks noChangeShapeType="1"/>
            </p:cNvSpPr>
            <p:nvPr/>
          </p:nvSpPr>
          <p:spPr bwMode="auto">
            <a:xfrm flipH="1" flipV="1">
              <a:off x="1229" y="3116"/>
              <a:ext cx="14" cy="2"/>
            </a:xfrm>
            <a:prstGeom prst="line">
              <a:avLst/>
            </a:prstGeom>
            <a:noFill/>
            <a:ln w="0">
              <a:solidFill>
                <a:srgbClr val="000000"/>
              </a:solidFill>
              <a:round/>
              <a:headEnd/>
              <a:tailEnd/>
            </a:ln>
          </p:spPr>
          <p:txBody>
            <a:bodyPr/>
            <a:lstStyle/>
            <a:p>
              <a:endParaRPr lang="en-GB"/>
            </a:p>
          </p:txBody>
        </p:sp>
        <p:sp>
          <p:nvSpPr>
            <p:cNvPr id="958" name="Freeform 3237"/>
            <p:cNvSpPr>
              <a:spLocks/>
            </p:cNvSpPr>
            <p:nvPr/>
          </p:nvSpPr>
          <p:spPr bwMode="auto">
            <a:xfrm>
              <a:off x="2579" y="3074"/>
              <a:ext cx="1430" cy="52"/>
            </a:xfrm>
            <a:custGeom>
              <a:avLst/>
              <a:gdLst/>
              <a:ahLst/>
              <a:cxnLst>
                <a:cxn ang="0">
                  <a:pos x="2846" y="1"/>
                </a:cxn>
                <a:cxn ang="0">
                  <a:pos x="2814" y="8"/>
                </a:cxn>
                <a:cxn ang="0">
                  <a:pos x="2760" y="14"/>
                </a:cxn>
                <a:cxn ang="0">
                  <a:pos x="2720" y="16"/>
                </a:cxn>
                <a:cxn ang="0">
                  <a:pos x="2682" y="11"/>
                </a:cxn>
                <a:cxn ang="0">
                  <a:pos x="2651" y="11"/>
                </a:cxn>
                <a:cxn ang="0">
                  <a:pos x="2621" y="13"/>
                </a:cxn>
                <a:cxn ang="0">
                  <a:pos x="2580" y="16"/>
                </a:cxn>
                <a:cxn ang="0">
                  <a:pos x="2534" y="20"/>
                </a:cxn>
                <a:cxn ang="0">
                  <a:pos x="2480" y="30"/>
                </a:cxn>
                <a:cxn ang="0">
                  <a:pos x="2426" y="32"/>
                </a:cxn>
                <a:cxn ang="0">
                  <a:pos x="2346" y="39"/>
                </a:cxn>
                <a:cxn ang="0">
                  <a:pos x="2278" y="43"/>
                </a:cxn>
                <a:cxn ang="0">
                  <a:pos x="2244" y="43"/>
                </a:cxn>
                <a:cxn ang="0">
                  <a:pos x="2207" y="45"/>
                </a:cxn>
                <a:cxn ang="0">
                  <a:pos x="2114" y="50"/>
                </a:cxn>
                <a:cxn ang="0">
                  <a:pos x="2048" y="53"/>
                </a:cxn>
                <a:cxn ang="0">
                  <a:pos x="1988" y="56"/>
                </a:cxn>
                <a:cxn ang="0">
                  <a:pos x="1811" y="58"/>
                </a:cxn>
                <a:cxn ang="0">
                  <a:pos x="1658" y="69"/>
                </a:cxn>
                <a:cxn ang="0">
                  <a:pos x="1580" y="75"/>
                </a:cxn>
                <a:cxn ang="0">
                  <a:pos x="1521" y="77"/>
                </a:cxn>
                <a:cxn ang="0">
                  <a:pos x="1490" y="79"/>
                </a:cxn>
                <a:cxn ang="0">
                  <a:pos x="1458" y="82"/>
                </a:cxn>
                <a:cxn ang="0">
                  <a:pos x="1429" y="82"/>
                </a:cxn>
                <a:cxn ang="0">
                  <a:pos x="1356" y="85"/>
                </a:cxn>
                <a:cxn ang="0">
                  <a:pos x="1300" y="83"/>
                </a:cxn>
                <a:cxn ang="0">
                  <a:pos x="1260" y="84"/>
                </a:cxn>
                <a:cxn ang="0">
                  <a:pos x="1220" y="83"/>
                </a:cxn>
                <a:cxn ang="0">
                  <a:pos x="1175" y="83"/>
                </a:cxn>
                <a:cxn ang="0">
                  <a:pos x="1133" y="82"/>
                </a:cxn>
                <a:cxn ang="0">
                  <a:pos x="1108" y="82"/>
                </a:cxn>
                <a:cxn ang="0">
                  <a:pos x="1066" y="81"/>
                </a:cxn>
                <a:cxn ang="0">
                  <a:pos x="1030" y="78"/>
                </a:cxn>
                <a:cxn ang="0">
                  <a:pos x="998" y="77"/>
                </a:cxn>
                <a:cxn ang="0">
                  <a:pos x="958" y="81"/>
                </a:cxn>
                <a:cxn ang="0">
                  <a:pos x="895" y="78"/>
                </a:cxn>
                <a:cxn ang="0">
                  <a:pos x="851" y="73"/>
                </a:cxn>
                <a:cxn ang="0">
                  <a:pos x="770" y="72"/>
                </a:cxn>
                <a:cxn ang="0">
                  <a:pos x="711" y="71"/>
                </a:cxn>
                <a:cxn ang="0">
                  <a:pos x="674" y="71"/>
                </a:cxn>
                <a:cxn ang="0">
                  <a:pos x="614" y="71"/>
                </a:cxn>
                <a:cxn ang="0">
                  <a:pos x="565" y="71"/>
                </a:cxn>
                <a:cxn ang="0">
                  <a:pos x="549" y="72"/>
                </a:cxn>
                <a:cxn ang="0">
                  <a:pos x="515" y="75"/>
                </a:cxn>
                <a:cxn ang="0">
                  <a:pos x="400" y="85"/>
                </a:cxn>
                <a:cxn ang="0">
                  <a:pos x="349" y="86"/>
                </a:cxn>
                <a:cxn ang="0">
                  <a:pos x="278" y="85"/>
                </a:cxn>
                <a:cxn ang="0">
                  <a:pos x="239" y="86"/>
                </a:cxn>
                <a:cxn ang="0">
                  <a:pos x="219" y="88"/>
                </a:cxn>
                <a:cxn ang="0">
                  <a:pos x="174" y="92"/>
                </a:cxn>
                <a:cxn ang="0">
                  <a:pos x="136" y="96"/>
                </a:cxn>
                <a:cxn ang="0">
                  <a:pos x="85" y="104"/>
                </a:cxn>
                <a:cxn ang="0">
                  <a:pos x="5" y="101"/>
                </a:cxn>
              </a:cxnLst>
              <a:rect l="0" t="0" r="r" b="b"/>
              <a:pathLst>
                <a:path w="2861" h="104">
                  <a:moveTo>
                    <a:pt x="2861" y="0"/>
                  </a:moveTo>
                  <a:lnTo>
                    <a:pt x="2846" y="1"/>
                  </a:lnTo>
                  <a:lnTo>
                    <a:pt x="2828" y="5"/>
                  </a:lnTo>
                  <a:lnTo>
                    <a:pt x="2814" y="8"/>
                  </a:lnTo>
                  <a:lnTo>
                    <a:pt x="2798" y="10"/>
                  </a:lnTo>
                  <a:lnTo>
                    <a:pt x="2760" y="14"/>
                  </a:lnTo>
                  <a:lnTo>
                    <a:pt x="2744" y="16"/>
                  </a:lnTo>
                  <a:lnTo>
                    <a:pt x="2720" y="16"/>
                  </a:lnTo>
                  <a:lnTo>
                    <a:pt x="2699" y="13"/>
                  </a:lnTo>
                  <a:lnTo>
                    <a:pt x="2682" y="11"/>
                  </a:lnTo>
                  <a:lnTo>
                    <a:pt x="2668" y="11"/>
                  </a:lnTo>
                  <a:lnTo>
                    <a:pt x="2651" y="11"/>
                  </a:lnTo>
                  <a:lnTo>
                    <a:pt x="2631" y="12"/>
                  </a:lnTo>
                  <a:lnTo>
                    <a:pt x="2621" y="13"/>
                  </a:lnTo>
                  <a:lnTo>
                    <a:pt x="2603" y="14"/>
                  </a:lnTo>
                  <a:lnTo>
                    <a:pt x="2580" y="16"/>
                  </a:lnTo>
                  <a:lnTo>
                    <a:pt x="2558" y="17"/>
                  </a:lnTo>
                  <a:lnTo>
                    <a:pt x="2534" y="20"/>
                  </a:lnTo>
                  <a:lnTo>
                    <a:pt x="2510" y="23"/>
                  </a:lnTo>
                  <a:lnTo>
                    <a:pt x="2480" y="30"/>
                  </a:lnTo>
                  <a:lnTo>
                    <a:pt x="2454" y="32"/>
                  </a:lnTo>
                  <a:lnTo>
                    <a:pt x="2426" y="32"/>
                  </a:lnTo>
                  <a:lnTo>
                    <a:pt x="2374" y="36"/>
                  </a:lnTo>
                  <a:lnTo>
                    <a:pt x="2346" y="39"/>
                  </a:lnTo>
                  <a:lnTo>
                    <a:pt x="2309" y="42"/>
                  </a:lnTo>
                  <a:lnTo>
                    <a:pt x="2278" y="43"/>
                  </a:lnTo>
                  <a:lnTo>
                    <a:pt x="2265" y="43"/>
                  </a:lnTo>
                  <a:lnTo>
                    <a:pt x="2244" y="43"/>
                  </a:lnTo>
                  <a:lnTo>
                    <a:pt x="2214" y="45"/>
                  </a:lnTo>
                  <a:lnTo>
                    <a:pt x="2207" y="45"/>
                  </a:lnTo>
                  <a:lnTo>
                    <a:pt x="2157" y="47"/>
                  </a:lnTo>
                  <a:lnTo>
                    <a:pt x="2114" y="50"/>
                  </a:lnTo>
                  <a:lnTo>
                    <a:pt x="2070" y="52"/>
                  </a:lnTo>
                  <a:lnTo>
                    <a:pt x="2048" y="53"/>
                  </a:lnTo>
                  <a:lnTo>
                    <a:pt x="2016" y="55"/>
                  </a:lnTo>
                  <a:lnTo>
                    <a:pt x="1988" y="56"/>
                  </a:lnTo>
                  <a:lnTo>
                    <a:pt x="1954" y="58"/>
                  </a:lnTo>
                  <a:lnTo>
                    <a:pt x="1811" y="58"/>
                  </a:lnTo>
                  <a:lnTo>
                    <a:pt x="1708" y="63"/>
                  </a:lnTo>
                  <a:lnTo>
                    <a:pt x="1658" y="69"/>
                  </a:lnTo>
                  <a:lnTo>
                    <a:pt x="1612" y="72"/>
                  </a:lnTo>
                  <a:lnTo>
                    <a:pt x="1580" y="75"/>
                  </a:lnTo>
                  <a:lnTo>
                    <a:pt x="1551" y="77"/>
                  </a:lnTo>
                  <a:lnTo>
                    <a:pt x="1521" y="77"/>
                  </a:lnTo>
                  <a:lnTo>
                    <a:pt x="1494" y="79"/>
                  </a:lnTo>
                  <a:lnTo>
                    <a:pt x="1490" y="79"/>
                  </a:lnTo>
                  <a:lnTo>
                    <a:pt x="1484" y="81"/>
                  </a:lnTo>
                  <a:lnTo>
                    <a:pt x="1458" y="82"/>
                  </a:lnTo>
                  <a:lnTo>
                    <a:pt x="1451" y="82"/>
                  </a:lnTo>
                  <a:lnTo>
                    <a:pt x="1429" y="82"/>
                  </a:lnTo>
                  <a:lnTo>
                    <a:pt x="1380" y="83"/>
                  </a:lnTo>
                  <a:lnTo>
                    <a:pt x="1356" y="85"/>
                  </a:lnTo>
                  <a:lnTo>
                    <a:pt x="1331" y="83"/>
                  </a:lnTo>
                  <a:lnTo>
                    <a:pt x="1300" y="83"/>
                  </a:lnTo>
                  <a:lnTo>
                    <a:pt x="1279" y="82"/>
                  </a:lnTo>
                  <a:lnTo>
                    <a:pt x="1260" y="84"/>
                  </a:lnTo>
                  <a:lnTo>
                    <a:pt x="1241" y="83"/>
                  </a:lnTo>
                  <a:lnTo>
                    <a:pt x="1220" y="83"/>
                  </a:lnTo>
                  <a:lnTo>
                    <a:pt x="1185" y="83"/>
                  </a:lnTo>
                  <a:lnTo>
                    <a:pt x="1175" y="83"/>
                  </a:lnTo>
                  <a:lnTo>
                    <a:pt x="1155" y="83"/>
                  </a:lnTo>
                  <a:lnTo>
                    <a:pt x="1133" y="82"/>
                  </a:lnTo>
                  <a:lnTo>
                    <a:pt x="1110" y="82"/>
                  </a:lnTo>
                  <a:lnTo>
                    <a:pt x="1108" y="82"/>
                  </a:lnTo>
                  <a:lnTo>
                    <a:pt x="1092" y="81"/>
                  </a:lnTo>
                  <a:lnTo>
                    <a:pt x="1066" y="81"/>
                  </a:lnTo>
                  <a:lnTo>
                    <a:pt x="1047" y="79"/>
                  </a:lnTo>
                  <a:lnTo>
                    <a:pt x="1030" y="78"/>
                  </a:lnTo>
                  <a:lnTo>
                    <a:pt x="1018" y="77"/>
                  </a:lnTo>
                  <a:lnTo>
                    <a:pt x="998" y="77"/>
                  </a:lnTo>
                  <a:lnTo>
                    <a:pt x="979" y="77"/>
                  </a:lnTo>
                  <a:lnTo>
                    <a:pt x="958" y="81"/>
                  </a:lnTo>
                  <a:lnTo>
                    <a:pt x="924" y="79"/>
                  </a:lnTo>
                  <a:lnTo>
                    <a:pt x="895" y="78"/>
                  </a:lnTo>
                  <a:lnTo>
                    <a:pt x="874" y="76"/>
                  </a:lnTo>
                  <a:lnTo>
                    <a:pt x="851" y="73"/>
                  </a:lnTo>
                  <a:lnTo>
                    <a:pt x="805" y="71"/>
                  </a:lnTo>
                  <a:lnTo>
                    <a:pt x="770" y="72"/>
                  </a:lnTo>
                  <a:lnTo>
                    <a:pt x="732" y="71"/>
                  </a:lnTo>
                  <a:lnTo>
                    <a:pt x="711" y="71"/>
                  </a:lnTo>
                  <a:lnTo>
                    <a:pt x="700" y="71"/>
                  </a:lnTo>
                  <a:lnTo>
                    <a:pt x="674" y="71"/>
                  </a:lnTo>
                  <a:lnTo>
                    <a:pt x="654" y="71"/>
                  </a:lnTo>
                  <a:lnTo>
                    <a:pt x="614" y="71"/>
                  </a:lnTo>
                  <a:lnTo>
                    <a:pt x="598" y="71"/>
                  </a:lnTo>
                  <a:lnTo>
                    <a:pt x="565" y="71"/>
                  </a:lnTo>
                  <a:lnTo>
                    <a:pt x="567" y="71"/>
                  </a:lnTo>
                  <a:lnTo>
                    <a:pt x="549" y="72"/>
                  </a:lnTo>
                  <a:lnTo>
                    <a:pt x="528" y="73"/>
                  </a:lnTo>
                  <a:lnTo>
                    <a:pt x="515" y="75"/>
                  </a:lnTo>
                  <a:lnTo>
                    <a:pt x="484" y="79"/>
                  </a:lnTo>
                  <a:lnTo>
                    <a:pt x="400" y="85"/>
                  </a:lnTo>
                  <a:lnTo>
                    <a:pt x="374" y="86"/>
                  </a:lnTo>
                  <a:lnTo>
                    <a:pt x="349" y="86"/>
                  </a:lnTo>
                  <a:lnTo>
                    <a:pt x="300" y="84"/>
                  </a:lnTo>
                  <a:lnTo>
                    <a:pt x="278" y="85"/>
                  </a:lnTo>
                  <a:lnTo>
                    <a:pt x="253" y="86"/>
                  </a:lnTo>
                  <a:lnTo>
                    <a:pt x="239" y="86"/>
                  </a:lnTo>
                  <a:lnTo>
                    <a:pt x="235" y="87"/>
                  </a:lnTo>
                  <a:lnTo>
                    <a:pt x="219" y="88"/>
                  </a:lnTo>
                  <a:lnTo>
                    <a:pt x="187" y="89"/>
                  </a:lnTo>
                  <a:lnTo>
                    <a:pt x="174" y="92"/>
                  </a:lnTo>
                  <a:lnTo>
                    <a:pt x="156" y="95"/>
                  </a:lnTo>
                  <a:lnTo>
                    <a:pt x="136" y="96"/>
                  </a:lnTo>
                  <a:lnTo>
                    <a:pt x="110" y="100"/>
                  </a:lnTo>
                  <a:lnTo>
                    <a:pt x="85" y="104"/>
                  </a:lnTo>
                  <a:lnTo>
                    <a:pt x="28" y="100"/>
                  </a:lnTo>
                  <a:lnTo>
                    <a:pt x="5" y="101"/>
                  </a:lnTo>
                  <a:lnTo>
                    <a:pt x="0" y="101"/>
                  </a:lnTo>
                </a:path>
              </a:pathLst>
            </a:custGeom>
            <a:noFill/>
            <a:ln w="0">
              <a:solidFill>
                <a:srgbClr val="000000"/>
              </a:solidFill>
              <a:prstDash val="solid"/>
              <a:round/>
              <a:headEnd/>
              <a:tailEnd/>
            </a:ln>
          </p:spPr>
          <p:txBody>
            <a:bodyPr/>
            <a:lstStyle/>
            <a:p>
              <a:endParaRPr lang="en-GB"/>
            </a:p>
          </p:txBody>
        </p:sp>
        <p:sp>
          <p:nvSpPr>
            <p:cNvPr id="959" name="Line 3238"/>
            <p:cNvSpPr>
              <a:spLocks noChangeShapeType="1"/>
            </p:cNvSpPr>
            <p:nvPr/>
          </p:nvSpPr>
          <p:spPr bwMode="auto">
            <a:xfrm flipH="1">
              <a:off x="1194" y="3110"/>
              <a:ext cx="73" cy="1"/>
            </a:xfrm>
            <a:prstGeom prst="line">
              <a:avLst/>
            </a:prstGeom>
            <a:noFill/>
            <a:ln w="0">
              <a:solidFill>
                <a:srgbClr val="000000"/>
              </a:solidFill>
              <a:round/>
              <a:headEnd/>
              <a:tailEnd/>
            </a:ln>
          </p:spPr>
          <p:txBody>
            <a:bodyPr/>
            <a:lstStyle/>
            <a:p>
              <a:endParaRPr lang="en-GB"/>
            </a:p>
          </p:txBody>
        </p:sp>
        <p:sp>
          <p:nvSpPr>
            <p:cNvPr id="960" name="Line 3239"/>
            <p:cNvSpPr>
              <a:spLocks noChangeShapeType="1"/>
            </p:cNvSpPr>
            <p:nvPr/>
          </p:nvSpPr>
          <p:spPr bwMode="auto">
            <a:xfrm>
              <a:off x="3097" y="3092"/>
              <a:ext cx="1" cy="1"/>
            </a:xfrm>
            <a:prstGeom prst="line">
              <a:avLst/>
            </a:prstGeom>
            <a:noFill/>
            <a:ln w="0">
              <a:solidFill>
                <a:srgbClr val="000000"/>
              </a:solidFill>
              <a:round/>
              <a:headEnd/>
              <a:tailEnd/>
            </a:ln>
          </p:spPr>
          <p:txBody>
            <a:bodyPr/>
            <a:lstStyle/>
            <a:p>
              <a:endParaRPr lang="en-GB"/>
            </a:p>
          </p:txBody>
        </p:sp>
        <p:sp>
          <p:nvSpPr>
            <p:cNvPr id="961" name="Line 3240"/>
            <p:cNvSpPr>
              <a:spLocks noChangeShapeType="1"/>
            </p:cNvSpPr>
            <p:nvPr/>
          </p:nvSpPr>
          <p:spPr bwMode="auto">
            <a:xfrm>
              <a:off x="4054" y="3059"/>
              <a:ext cx="1" cy="3"/>
            </a:xfrm>
            <a:prstGeom prst="line">
              <a:avLst/>
            </a:prstGeom>
            <a:noFill/>
            <a:ln w="0">
              <a:solidFill>
                <a:srgbClr val="000000"/>
              </a:solidFill>
              <a:round/>
              <a:headEnd/>
              <a:tailEnd/>
            </a:ln>
          </p:spPr>
          <p:txBody>
            <a:bodyPr/>
            <a:lstStyle/>
            <a:p>
              <a:endParaRPr lang="en-GB"/>
            </a:p>
          </p:txBody>
        </p:sp>
        <p:sp>
          <p:nvSpPr>
            <p:cNvPr id="962" name="Freeform 3241"/>
            <p:cNvSpPr>
              <a:spLocks/>
            </p:cNvSpPr>
            <p:nvPr/>
          </p:nvSpPr>
          <p:spPr bwMode="auto">
            <a:xfrm>
              <a:off x="4142" y="3035"/>
              <a:ext cx="315" cy="22"/>
            </a:xfrm>
            <a:custGeom>
              <a:avLst/>
              <a:gdLst/>
              <a:ahLst/>
              <a:cxnLst>
                <a:cxn ang="0">
                  <a:pos x="0" y="46"/>
                </a:cxn>
                <a:cxn ang="0">
                  <a:pos x="21" y="45"/>
                </a:cxn>
                <a:cxn ang="0">
                  <a:pos x="49" y="44"/>
                </a:cxn>
                <a:cxn ang="0">
                  <a:pos x="92" y="44"/>
                </a:cxn>
                <a:cxn ang="0">
                  <a:pos x="112" y="42"/>
                </a:cxn>
                <a:cxn ang="0">
                  <a:pos x="139" y="41"/>
                </a:cxn>
                <a:cxn ang="0">
                  <a:pos x="152" y="42"/>
                </a:cxn>
                <a:cxn ang="0">
                  <a:pos x="166" y="41"/>
                </a:cxn>
                <a:cxn ang="0">
                  <a:pos x="180" y="42"/>
                </a:cxn>
                <a:cxn ang="0">
                  <a:pos x="195" y="41"/>
                </a:cxn>
                <a:cxn ang="0">
                  <a:pos x="215" y="40"/>
                </a:cxn>
                <a:cxn ang="0">
                  <a:pos x="258" y="36"/>
                </a:cxn>
                <a:cxn ang="0">
                  <a:pos x="274" y="35"/>
                </a:cxn>
                <a:cxn ang="0">
                  <a:pos x="292" y="35"/>
                </a:cxn>
                <a:cxn ang="0">
                  <a:pos x="308" y="35"/>
                </a:cxn>
                <a:cxn ang="0">
                  <a:pos x="321" y="33"/>
                </a:cxn>
                <a:cxn ang="0">
                  <a:pos x="342" y="31"/>
                </a:cxn>
                <a:cxn ang="0">
                  <a:pos x="409" y="24"/>
                </a:cxn>
                <a:cxn ang="0">
                  <a:pos x="433" y="23"/>
                </a:cxn>
                <a:cxn ang="0">
                  <a:pos x="451" y="20"/>
                </a:cxn>
                <a:cxn ang="0">
                  <a:pos x="471" y="19"/>
                </a:cxn>
                <a:cxn ang="0">
                  <a:pos x="483" y="18"/>
                </a:cxn>
                <a:cxn ang="0">
                  <a:pos x="500" y="15"/>
                </a:cxn>
                <a:cxn ang="0">
                  <a:pos x="508" y="14"/>
                </a:cxn>
                <a:cxn ang="0">
                  <a:pos x="515" y="14"/>
                </a:cxn>
                <a:cxn ang="0">
                  <a:pos x="527" y="13"/>
                </a:cxn>
                <a:cxn ang="0">
                  <a:pos x="545" y="11"/>
                </a:cxn>
                <a:cxn ang="0">
                  <a:pos x="558" y="10"/>
                </a:cxn>
                <a:cxn ang="0">
                  <a:pos x="568" y="9"/>
                </a:cxn>
                <a:cxn ang="0">
                  <a:pos x="578" y="8"/>
                </a:cxn>
                <a:cxn ang="0">
                  <a:pos x="594" y="6"/>
                </a:cxn>
                <a:cxn ang="0">
                  <a:pos x="615" y="3"/>
                </a:cxn>
                <a:cxn ang="0">
                  <a:pos x="630" y="0"/>
                </a:cxn>
              </a:cxnLst>
              <a:rect l="0" t="0" r="r" b="b"/>
              <a:pathLst>
                <a:path w="630" h="46">
                  <a:moveTo>
                    <a:pt x="0" y="46"/>
                  </a:moveTo>
                  <a:lnTo>
                    <a:pt x="21" y="45"/>
                  </a:lnTo>
                  <a:lnTo>
                    <a:pt x="49" y="44"/>
                  </a:lnTo>
                  <a:lnTo>
                    <a:pt x="92" y="44"/>
                  </a:lnTo>
                  <a:lnTo>
                    <a:pt x="112" y="42"/>
                  </a:lnTo>
                  <a:lnTo>
                    <a:pt x="139" y="41"/>
                  </a:lnTo>
                  <a:lnTo>
                    <a:pt x="152" y="42"/>
                  </a:lnTo>
                  <a:lnTo>
                    <a:pt x="166" y="41"/>
                  </a:lnTo>
                  <a:lnTo>
                    <a:pt x="180" y="42"/>
                  </a:lnTo>
                  <a:lnTo>
                    <a:pt x="195" y="41"/>
                  </a:lnTo>
                  <a:lnTo>
                    <a:pt x="215" y="40"/>
                  </a:lnTo>
                  <a:lnTo>
                    <a:pt x="258" y="36"/>
                  </a:lnTo>
                  <a:lnTo>
                    <a:pt x="274" y="35"/>
                  </a:lnTo>
                  <a:lnTo>
                    <a:pt x="292" y="35"/>
                  </a:lnTo>
                  <a:lnTo>
                    <a:pt x="308" y="35"/>
                  </a:lnTo>
                  <a:lnTo>
                    <a:pt x="321" y="33"/>
                  </a:lnTo>
                  <a:lnTo>
                    <a:pt x="342" y="31"/>
                  </a:lnTo>
                  <a:lnTo>
                    <a:pt x="409" y="24"/>
                  </a:lnTo>
                  <a:lnTo>
                    <a:pt x="433" y="23"/>
                  </a:lnTo>
                  <a:lnTo>
                    <a:pt x="451" y="20"/>
                  </a:lnTo>
                  <a:lnTo>
                    <a:pt x="471" y="19"/>
                  </a:lnTo>
                  <a:lnTo>
                    <a:pt x="483" y="18"/>
                  </a:lnTo>
                  <a:lnTo>
                    <a:pt x="500" y="15"/>
                  </a:lnTo>
                  <a:lnTo>
                    <a:pt x="508" y="14"/>
                  </a:lnTo>
                  <a:lnTo>
                    <a:pt x="515" y="14"/>
                  </a:lnTo>
                  <a:lnTo>
                    <a:pt x="527" y="13"/>
                  </a:lnTo>
                  <a:lnTo>
                    <a:pt x="545" y="11"/>
                  </a:lnTo>
                  <a:lnTo>
                    <a:pt x="558" y="10"/>
                  </a:lnTo>
                  <a:lnTo>
                    <a:pt x="568" y="9"/>
                  </a:lnTo>
                  <a:lnTo>
                    <a:pt x="578" y="8"/>
                  </a:lnTo>
                  <a:lnTo>
                    <a:pt x="594" y="6"/>
                  </a:lnTo>
                  <a:lnTo>
                    <a:pt x="615" y="3"/>
                  </a:lnTo>
                  <a:lnTo>
                    <a:pt x="630" y="0"/>
                  </a:lnTo>
                </a:path>
              </a:pathLst>
            </a:custGeom>
            <a:noFill/>
            <a:ln w="0">
              <a:solidFill>
                <a:srgbClr val="000000"/>
              </a:solidFill>
              <a:prstDash val="solid"/>
              <a:round/>
              <a:headEnd/>
              <a:tailEnd/>
            </a:ln>
          </p:spPr>
          <p:txBody>
            <a:bodyPr/>
            <a:lstStyle/>
            <a:p>
              <a:endParaRPr lang="en-GB"/>
            </a:p>
          </p:txBody>
        </p:sp>
        <p:sp>
          <p:nvSpPr>
            <p:cNvPr id="963" name="Freeform 3242"/>
            <p:cNvSpPr>
              <a:spLocks/>
            </p:cNvSpPr>
            <p:nvPr/>
          </p:nvSpPr>
          <p:spPr bwMode="auto">
            <a:xfrm>
              <a:off x="4054" y="3058"/>
              <a:ext cx="77" cy="2"/>
            </a:xfrm>
            <a:custGeom>
              <a:avLst/>
              <a:gdLst/>
              <a:ahLst/>
              <a:cxnLst>
                <a:cxn ang="0">
                  <a:pos x="0" y="2"/>
                </a:cxn>
                <a:cxn ang="0">
                  <a:pos x="4" y="3"/>
                </a:cxn>
                <a:cxn ang="0">
                  <a:pos x="15" y="3"/>
                </a:cxn>
                <a:cxn ang="0">
                  <a:pos x="31" y="3"/>
                </a:cxn>
                <a:cxn ang="0">
                  <a:pos x="67" y="2"/>
                </a:cxn>
                <a:cxn ang="0">
                  <a:pos x="89" y="1"/>
                </a:cxn>
                <a:cxn ang="0">
                  <a:pos x="120" y="1"/>
                </a:cxn>
                <a:cxn ang="0">
                  <a:pos x="154" y="0"/>
                </a:cxn>
              </a:cxnLst>
              <a:rect l="0" t="0" r="r" b="b"/>
              <a:pathLst>
                <a:path w="154" h="3">
                  <a:moveTo>
                    <a:pt x="0" y="2"/>
                  </a:moveTo>
                  <a:lnTo>
                    <a:pt x="4" y="3"/>
                  </a:lnTo>
                  <a:lnTo>
                    <a:pt x="15" y="3"/>
                  </a:lnTo>
                  <a:lnTo>
                    <a:pt x="31" y="3"/>
                  </a:lnTo>
                  <a:lnTo>
                    <a:pt x="67" y="2"/>
                  </a:lnTo>
                  <a:lnTo>
                    <a:pt x="89" y="1"/>
                  </a:lnTo>
                  <a:lnTo>
                    <a:pt x="120" y="1"/>
                  </a:lnTo>
                  <a:lnTo>
                    <a:pt x="154" y="0"/>
                  </a:lnTo>
                </a:path>
              </a:pathLst>
            </a:custGeom>
            <a:noFill/>
            <a:ln w="0">
              <a:solidFill>
                <a:srgbClr val="000000"/>
              </a:solidFill>
              <a:prstDash val="solid"/>
              <a:round/>
              <a:headEnd/>
              <a:tailEnd/>
            </a:ln>
          </p:spPr>
          <p:txBody>
            <a:bodyPr/>
            <a:lstStyle/>
            <a:p>
              <a:endParaRPr lang="en-GB"/>
            </a:p>
          </p:txBody>
        </p:sp>
        <p:sp>
          <p:nvSpPr>
            <p:cNvPr id="964" name="Line 3243"/>
            <p:cNvSpPr>
              <a:spLocks noChangeShapeType="1"/>
            </p:cNvSpPr>
            <p:nvPr/>
          </p:nvSpPr>
          <p:spPr bwMode="auto">
            <a:xfrm flipH="1">
              <a:off x="4019" y="3060"/>
              <a:ext cx="1" cy="1"/>
            </a:xfrm>
            <a:prstGeom prst="line">
              <a:avLst/>
            </a:prstGeom>
            <a:noFill/>
            <a:ln w="0">
              <a:solidFill>
                <a:srgbClr val="000000"/>
              </a:solidFill>
              <a:round/>
              <a:headEnd/>
              <a:tailEnd/>
            </a:ln>
          </p:spPr>
          <p:txBody>
            <a:bodyPr/>
            <a:lstStyle/>
            <a:p>
              <a:endParaRPr lang="en-GB"/>
            </a:p>
          </p:txBody>
        </p:sp>
        <p:sp>
          <p:nvSpPr>
            <p:cNvPr id="965" name="Line 3244"/>
            <p:cNvSpPr>
              <a:spLocks noChangeShapeType="1"/>
            </p:cNvSpPr>
            <p:nvPr/>
          </p:nvSpPr>
          <p:spPr bwMode="auto">
            <a:xfrm flipH="1">
              <a:off x="4026" y="3059"/>
              <a:ext cx="28" cy="2"/>
            </a:xfrm>
            <a:prstGeom prst="line">
              <a:avLst/>
            </a:prstGeom>
            <a:noFill/>
            <a:ln w="0">
              <a:solidFill>
                <a:srgbClr val="000000"/>
              </a:solidFill>
              <a:round/>
              <a:headEnd/>
              <a:tailEnd/>
            </a:ln>
          </p:spPr>
          <p:txBody>
            <a:bodyPr/>
            <a:lstStyle/>
            <a:p>
              <a:endParaRPr lang="en-GB"/>
            </a:p>
          </p:txBody>
        </p:sp>
        <p:sp>
          <p:nvSpPr>
            <p:cNvPr id="966" name="Line 3245"/>
            <p:cNvSpPr>
              <a:spLocks noChangeShapeType="1"/>
            </p:cNvSpPr>
            <p:nvPr/>
          </p:nvSpPr>
          <p:spPr bwMode="auto">
            <a:xfrm flipH="1" flipV="1">
              <a:off x="4020" y="3060"/>
              <a:ext cx="6" cy="1"/>
            </a:xfrm>
            <a:prstGeom prst="line">
              <a:avLst/>
            </a:prstGeom>
            <a:noFill/>
            <a:ln w="0">
              <a:solidFill>
                <a:srgbClr val="000000"/>
              </a:solidFill>
              <a:round/>
              <a:headEnd/>
              <a:tailEnd/>
            </a:ln>
          </p:spPr>
          <p:txBody>
            <a:bodyPr/>
            <a:lstStyle/>
            <a:p>
              <a:endParaRPr lang="en-GB"/>
            </a:p>
          </p:txBody>
        </p:sp>
        <p:sp>
          <p:nvSpPr>
            <p:cNvPr id="967" name="Line 3246"/>
            <p:cNvSpPr>
              <a:spLocks noChangeShapeType="1"/>
            </p:cNvSpPr>
            <p:nvPr/>
          </p:nvSpPr>
          <p:spPr bwMode="auto">
            <a:xfrm flipV="1">
              <a:off x="4131" y="3057"/>
              <a:ext cx="11" cy="1"/>
            </a:xfrm>
            <a:prstGeom prst="line">
              <a:avLst/>
            </a:prstGeom>
            <a:noFill/>
            <a:ln w="0">
              <a:solidFill>
                <a:srgbClr val="000000"/>
              </a:solidFill>
              <a:round/>
              <a:headEnd/>
              <a:tailEnd/>
            </a:ln>
          </p:spPr>
          <p:txBody>
            <a:bodyPr/>
            <a:lstStyle/>
            <a:p>
              <a:endParaRPr lang="en-GB"/>
            </a:p>
          </p:txBody>
        </p:sp>
        <p:sp>
          <p:nvSpPr>
            <p:cNvPr id="968" name="Line 3247"/>
            <p:cNvSpPr>
              <a:spLocks noChangeShapeType="1"/>
            </p:cNvSpPr>
            <p:nvPr/>
          </p:nvSpPr>
          <p:spPr bwMode="auto">
            <a:xfrm flipV="1">
              <a:off x="4457" y="3034"/>
              <a:ext cx="9" cy="1"/>
            </a:xfrm>
            <a:prstGeom prst="line">
              <a:avLst/>
            </a:prstGeom>
            <a:noFill/>
            <a:ln w="0">
              <a:solidFill>
                <a:srgbClr val="000000"/>
              </a:solidFill>
              <a:round/>
              <a:headEnd/>
              <a:tailEnd/>
            </a:ln>
          </p:spPr>
          <p:txBody>
            <a:bodyPr/>
            <a:lstStyle/>
            <a:p>
              <a:endParaRPr lang="en-GB"/>
            </a:p>
          </p:txBody>
        </p:sp>
        <p:sp>
          <p:nvSpPr>
            <p:cNvPr id="969" name="Line 3248"/>
            <p:cNvSpPr>
              <a:spLocks noChangeShapeType="1"/>
            </p:cNvSpPr>
            <p:nvPr/>
          </p:nvSpPr>
          <p:spPr bwMode="auto">
            <a:xfrm flipV="1">
              <a:off x="4504" y="3058"/>
              <a:ext cx="9" cy="2"/>
            </a:xfrm>
            <a:prstGeom prst="line">
              <a:avLst/>
            </a:prstGeom>
            <a:noFill/>
            <a:ln w="0">
              <a:solidFill>
                <a:srgbClr val="000000"/>
              </a:solidFill>
              <a:round/>
              <a:headEnd/>
              <a:tailEnd/>
            </a:ln>
          </p:spPr>
          <p:txBody>
            <a:bodyPr/>
            <a:lstStyle/>
            <a:p>
              <a:endParaRPr lang="en-GB"/>
            </a:p>
          </p:txBody>
        </p:sp>
        <p:sp>
          <p:nvSpPr>
            <p:cNvPr id="970" name="Freeform 3249"/>
            <p:cNvSpPr>
              <a:spLocks/>
            </p:cNvSpPr>
            <p:nvPr/>
          </p:nvSpPr>
          <p:spPr bwMode="auto">
            <a:xfrm>
              <a:off x="4489" y="3066"/>
              <a:ext cx="17" cy="2"/>
            </a:xfrm>
            <a:custGeom>
              <a:avLst/>
              <a:gdLst/>
              <a:ahLst/>
              <a:cxnLst>
                <a:cxn ang="0">
                  <a:pos x="0" y="5"/>
                </a:cxn>
                <a:cxn ang="0">
                  <a:pos x="22" y="2"/>
                </a:cxn>
                <a:cxn ang="0">
                  <a:pos x="34" y="0"/>
                </a:cxn>
              </a:cxnLst>
              <a:rect l="0" t="0" r="r" b="b"/>
              <a:pathLst>
                <a:path w="34" h="5">
                  <a:moveTo>
                    <a:pt x="0" y="5"/>
                  </a:moveTo>
                  <a:lnTo>
                    <a:pt x="22" y="2"/>
                  </a:lnTo>
                  <a:lnTo>
                    <a:pt x="34" y="0"/>
                  </a:lnTo>
                </a:path>
              </a:pathLst>
            </a:custGeom>
            <a:noFill/>
            <a:ln w="0">
              <a:solidFill>
                <a:srgbClr val="000000"/>
              </a:solidFill>
              <a:prstDash val="solid"/>
              <a:round/>
              <a:headEnd/>
              <a:tailEnd/>
            </a:ln>
          </p:spPr>
          <p:txBody>
            <a:bodyPr/>
            <a:lstStyle/>
            <a:p>
              <a:endParaRPr lang="en-GB"/>
            </a:p>
          </p:txBody>
        </p:sp>
        <p:sp>
          <p:nvSpPr>
            <p:cNvPr id="971" name="Line 3250"/>
            <p:cNvSpPr>
              <a:spLocks noChangeShapeType="1"/>
            </p:cNvSpPr>
            <p:nvPr/>
          </p:nvSpPr>
          <p:spPr bwMode="auto">
            <a:xfrm flipV="1">
              <a:off x="4433" y="3103"/>
              <a:ext cx="1" cy="1"/>
            </a:xfrm>
            <a:prstGeom prst="line">
              <a:avLst/>
            </a:prstGeom>
            <a:noFill/>
            <a:ln w="0">
              <a:solidFill>
                <a:srgbClr val="000000"/>
              </a:solidFill>
              <a:round/>
              <a:headEnd/>
              <a:tailEnd/>
            </a:ln>
          </p:spPr>
          <p:txBody>
            <a:bodyPr/>
            <a:lstStyle/>
            <a:p>
              <a:endParaRPr lang="en-GB"/>
            </a:p>
          </p:txBody>
        </p:sp>
        <p:sp>
          <p:nvSpPr>
            <p:cNvPr id="972" name="Line 3251"/>
            <p:cNvSpPr>
              <a:spLocks noChangeShapeType="1"/>
            </p:cNvSpPr>
            <p:nvPr/>
          </p:nvSpPr>
          <p:spPr bwMode="auto">
            <a:xfrm flipH="1">
              <a:off x="4425" y="3103"/>
              <a:ext cx="8" cy="17"/>
            </a:xfrm>
            <a:prstGeom prst="line">
              <a:avLst/>
            </a:prstGeom>
            <a:noFill/>
            <a:ln w="0">
              <a:solidFill>
                <a:srgbClr val="000000"/>
              </a:solidFill>
              <a:round/>
              <a:headEnd/>
              <a:tailEnd/>
            </a:ln>
          </p:spPr>
          <p:txBody>
            <a:bodyPr/>
            <a:lstStyle/>
            <a:p>
              <a:endParaRPr lang="en-GB"/>
            </a:p>
          </p:txBody>
        </p:sp>
        <p:sp>
          <p:nvSpPr>
            <p:cNvPr id="973" name="Freeform 3252"/>
            <p:cNvSpPr>
              <a:spLocks/>
            </p:cNvSpPr>
            <p:nvPr/>
          </p:nvSpPr>
          <p:spPr bwMode="auto">
            <a:xfrm>
              <a:off x="4398" y="3119"/>
              <a:ext cx="5" cy="2"/>
            </a:xfrm>
            <a:custGeom>
              <a:avLst/>
              <a:gdLst/>
              <a:ahLst/>
              <a:cxnLst>
                <a:cxn ang="0">
                  <a:pos x="12" y="6"/>
                </a:cxn>
                <a:cxn ang="0">
                  <a:pos x="11" y="5"/>
                </a:cxn>
                <a:cxn ang="0">
                  <a:pos x="0" y="0"/>
                </a:cxn>
              </a:cxnLst>
              <a:rect l="0" t="0" r="r" b="b"/>
              <a:pathLst>
                <a:path w="12" h="6">
                  <a:moveTo>
                    <a:pt x="12" y="6"/>
                  </a:moveTo>
                  <a:lnTo>
                    <a:pt x="11" y="5"/>
                  </a:lnTo>
                  <a:lnTo>
                    <a:pt x="0" y="0"/>
                  </a:lnTo>
                </a:path>
              </a:pathLst>
            </a:custGeom>
            <a:noFill/>
            <a:ln w="0">
              <a:solidFill>
                <a:srgbClr val="000000"/>
              </a:solidFill>
              <a:prstDash val="solid"/>
              <a:round/>
              <a:headEnd/>
              <a:tailEnd/>
            </a:ln>
          </p:spPr>
          <p:txBody>
            <a:bodyPr/>
            <a:lstStyle/>
            <a:p>
              <a:endParaRPr lang="en-GB"/>
            </a:p>
          </p:txBody>
        </p:sp>
        <p:sp>
          <p:nvSpPr>
            <p:cNvPr id="974" name="Line 3253"/>
            <p:cNvSpPr>
              <a:spLocks noChangeShapeType="1"/>
            </p:cNvSpPr>
            <p:nvPr/>
          </p:nvSpPr>
          <p:spPr bwMode="auto">
            <a:xfrm flipH="1">
              <a:off x="4394" y="3126"/>
              <a:ext cx="2" cy="6"/>
            </a:xfrm>
            <a:prstGeom prst="line">
              <a:avLst/>
            </a:prstGeom>
            <a:noFill/>
            <a:ln w="0">
              <a:solidFill>
                <a:srgbClr val="000000"/>
              </a:solidFill>
              <a:round/>
              <a:headEnd/>
              <a:tailEnd/>
            </a:ln>
          </p:spPr>
          <p:txBody>
            <a:bodyPr/>
            <a:lstStyle/>
            <a:p>
              <a:endParaRPr lang="en-GB"/>
            </a:p>
          </p:txBody>
        </p:sp>
        <p:sp>
          <p:nvSpPr>
            <p:cNvPr id="975" name="Freeform 3254"/>
            <p:cNvSpPr>
              <a:spLocks/>
            </p:cNvSpPr>
            <p:nvPr/>
          </p:nvSpPr>
          <p:spPr bwMode="auto">
            <a:xfrm>
              <a:off x="4356" y="3132"/>
              <a:ext cx="30" cy="6"/>
            </a:xfrm>
            <a:custGeom>
              <a:avLst/>
              <a:gdLst/>
              <a:ahLst/>
              <a:cxnLst>
                <a:cxn ang="0">
                  <a:pos x="59" y="0"/>
                </a:cxn>
                <a:cxn ang="0">
                  <a:pos x="54" y="1"/>
                </a:cxn>
                <a:cxn ang="0">
                  <a:pos x="43" y="5"/>
                </a:cxn>
                <a:cxn ang="0">
                  <a:pos x="30" y="11"/>
                </a:cxn>
                <a:cxn ang="0">
                  <a:pos x="22" y="11"/>
                </a:cxn>
                <a:cxn ang="0">
                  <a:pos x="0" y="8"/>
                </a:cxn>
              </a:cxnLst>
              <a:rect l="0" t="0" r="r" b="b"/>
              <a:pathLst>
                <a:path w="59" h="11">
                  <a:moveTo>
                    <a:pt x="59" y="0"/>
                  </a:moveTo>
                  <a:lnTo>
                    <a:pt x="54" y="1"/>
                  </a:lnTo>
                  <a:lnTo>
                    <a:pt x="43" y="5"/>
                  </a:lnTo>
                  <a:lnTo>
                    <a:pt x="30" y="11"/>
                  </a:lnTo>
                  <a:lnTo>
                    <a:pt x="22" y="11"/>
                  </a:lnTo>
                  <a:lnTo>
                    <a:pt x="0" y="8"/>
                  </a:lnTo>
                </a:path>
              </a:pathLst>
            </a:custGeom>
            <a:noFill/>
            <a:ln w="0">
              <a:solidFill>
                <a:srgbClr val="000000"/>
              </a:solidFill>
              <a:prstDash val="solid"/>
              <a:round/>
              <a:headEnd/>
              <a:tailEnd/>
            </a:ln>
          </p:spPr>
          <p:txBody>
            <a:bodyPr/>
            <a:lstStyle/>
            <a:p>
              <a:endParaRPr lang="en-GB"/>
            </a:p>
          </p:txBody>
        </p:sp>
        <p:sp>
          <p:nvSpPr>
            <p:cNvPr id="976" name="Freeform 3255"/>
            <p:cNvSpPr>
              <a:spLocks/>
            </p:cNvSpPr>
            <p:nvPr/>
          </p:nvSpPr>
          <p:spPr bwMode="auto">
            <a:xfrm>
              <a:off x="4347" y="3136"/>
              <a:ext cx="9" cy="7"/>
            </a:xfrm>
            <a:custGeom>
              <a:avLst/>
              <a:gdLst/>
              <a:ahLst/>
              <a:cxnLst>
                <a:cxn ang="0">
                  <a:pos x="0" y="14"/>
                </a:cxn>
                <a:cxn ang="0">
                  <a:pos x="14" y="4"/>
                </a:cxn>
                <a:cxn ang="0">
                  <a:pos x="19" y="0"/>
                </a:cxn>
              </a:cxnLst>
              <a:rect l="0" t="0" r="r" b="b"/>
              <a:pathLst>
                <a:path w="19" h="14">
                  <a:moveTo>
                    <a:pt x="0" y="14"/>
                  </a:moveTo>
                  <a:lnTo>
                    <a:pt x="14" y="4"/>
                  </a:lnTo>
                  <a:lnTo>
                    <a:pt x="19" y="0"/>
                  </a:lnTo>
                </a:path>
              </a:pathLst>
            </a:custGeom>
            <a:noFill/>
            <a:ln w="0">
              <a:solidFill>
                <a:srgbClr val="000000"/>
              </a:solidFill>
              <a:prstDash val="solid"/>
              <a:round/>
              <a:headEnd/>
              <a:tailEnd/>
            </a:ln>
          </p:spPr>
          <p:txBody>
            <a:bodyPr/>
            <a:lstStyle/>
            <a:p>
              <a:endParaRPr lang="en-GB"/>
            </a:p>
          </p:txBody>
        </p:sp>
        <p:sp>
          <p:nvSpPr>
            <p:cNvPr id="977" name="Freeform 3256"/>
            <p:cNvSpPr>
              <a:spLocks/>
            </p:cNvSpPr>
            <p:nvPr/>
          </p:nvSpPr>
          <p:spPr bwMode="auto">
            <a:xfrm>
              <a:off x="4285" y="3144"/>
              <a:ext cx="19" cy="8"/>
            </a:xfrm>
            <a:custGeom>
              <a:avLst/>
              <a:gdLst/>
              <a:ahLst/>
              <a:cxnLst>
                <a:cxn ang="0">
                  <a:pos x="38" y="16"/>
                </a:cxn>
                <a:cxn ang="0">
                  <a:pos x="26" y="12"/>
                </a:cxn>
                <a:cxn ang="0">
                  <a:pos x="15" y="6"/>
                </a:cxn>
                <a:cxn ang="0">
                  <a:pos x="0" y="0"/>
                </a:cxn>
              </a:cxnLst>
              <a:rect l="0" t="0" r="r" b="b"/>
              <a:pathLst>
                <a:path w="38" h="16">
                  <a:moveTo>
                    <a:pt x="38" y="16"/>
                  </a:moveTo>
                  <a:lnTo>
                    <a:pt x="26" y="12"/>
                  </a:lnTo>
                  <a:lnTo>
                    <a:pt x="15" y="6"/>
                  </a:lnTo>
                  <a:lnTo>
                    <a:pt x="0" y="0"/>
                  </a:lnTo>
                </a:path>
              </a:pathLst>
            </a:custGeom>
            <a:noFill/>
            <a:ln w="0">
              <a:solidFill>
                <a:srgbClr val="000000"/>
              </a:solidFill>
              <a:prstDash val="solid"/>
              <a:round/>
              <a:headEnd/>
              <a:tailEnd/>
            </a:ln>
          </p:spPr>
          <p:txBody>
            <a:bodyPr/>
            <a:lstStyle/>
            <a:p>
              <a:endParaRPr lang="en-GB"/>
            </a:p>
          </p:txBody>
        </p:sp>
        <p:sp>
          <p:nvSpPr>
            <p:cNvPr id="978" name="Freeform 3257"/>
            <p:cNvSpPr>
              <a:spLocks/>
            </p:cNvSpPr>
            <p:nvPr/>
          </p:nvSpPr>
          <p:spPr bwMode="auto">
            <a:xfrm>
              <a:off x="4192" y="3161"/>
              <a:ext cx="66" cy="60"/>
            </a:xfrm>
            <a:custGeom>
              <a:avLst/>
              <a:gdLst/>
              <a:ahLst/>
              <a:cxnLst>
                <a:cxn ang="0">
                  <a:pos x="131" y="0"/>
                </a:cxn>
                <a:cxn ang="0">
                  <a:pos x="124" y="7"/>
                </a:cxn>
                <a:cxn ang="0">
                  <a:pos x="115" y="17"/>
                </a:cxn>
                <a:cxn ang="0">
                  <a:pos x="95" y="32"/>
                </a:cxn>
                <a:cxn ang="0">
                  <a:pos x="83" y="42"/>
                </a:cxn>
                <a:cxn ang="0">
                  <a:pos x="74" y="48"/>
                </a:cxn>
                <a:cxn ang="0">
                  <a:pos x="51" y="76"/>
                </a:cxn>
                <a:cxn ang="0">
                  <a:pos x="37" y="94"/>
                </a:cxn>
                <a:cxn ang="0">
                  <a:pos x="0" y="118"/>
                </a:cxn>
                <a:cxn ang="0">
                  <a:pos x="0" y="118"/>
                </a:cxn>
              </a:cxnLst>
              <a:rect l="0" t="0" r="r" b="b"/>
              <a:pathLst>
                <a:path w="131" h="118">
                  <a:moveTo>
                    <a:pt x="131" y="0"/>
                  </a:moveTo>
                  <a:lnTo>
                    <a:pt x="124" y="7"/>
                  </a:lnTo>
                  <a:lnTo>
                    <a:pt x="115" y="17"/>
                  </a:lnTo>
                  <a:lnTo>
                    <a:pt x="95" y="32"/>
                  </a:lnTo>
                  <a:lnTo>
                    <a:pt x="83" y="42"/>
                  </a:lnTo>
                  <a:lnTo>
                    <a:pt x="74" y="48"/>
                  </a:lnTo>
                  <a:lnTo>
                    <a:pt x="51" y="76"/>
                  </a:lnTo>
                  <a:lnTo>
                    <a:pt x="37" y="94"/>
                  </a:lnTo>
                  <a:lnTo>
                    <a:pt x="0" y="118"/>
                  </a:lnTo>
                  <a:lnTo>
                    <a:pt x="0" y="118"/>
                  </a:lnTo>
                </a:path>
              </a:pathLst>
            </a:custGeom>
            <a:noFill/>
            <a:ln w="0">
              <a:solidFill>
                <a:srgbClr val="000000"/>
              </a:solidFill>
              <a:prstDash val="solid"/>
              <a:round/>
              <a:headEnd/>
              <a:tailEnd/>
            </a:ln>
          </p:spPr>
          <p:txBody>
            <a:bodyPr/>
            <a:lstStyle/>
            <a:p>
              <a:endParaRPr lang="en-GB"/>
            </a:p>
          </p:txBody>
        </p:sp>
        <p:sp>
          <p:nvSpPr>
            <p:cNvPr id="979" name="Line 3258"/>
            <p:cNvSpPr>
              <a:spLocks noChangeShapeType="1"/>
            </p:cNvSpPr>
            <p:nvPr/>
          </p:nvSpPr>
          <p:spPr bwMode="auto">
            <a:xfrm flipV="1">
              <a:off x="4230" y="3159"/>
              <a:ext cx="3" cy="8"/>
            </a:xfrm>
            <a:prstGeom prst="line">
              <a:avLst/>
            </a:prstGeom>
            <a:noFill/>
            <a:ln w="0">
              <a:solidFill>
                <a:srgbClr val="000000"/>
              </a:solidFill>
              <a:round/>
              <a:headEnd/>
              <a:tailEnd/>
            </a:ln>
          </p:spPr>
          <p:txBody>
            <a:bodyPr/>
            <a:lstStyle/>
            <a:p>
              <a:endParaRPr lang="en-GB"/>
            </a:p>
          </p:txBody>
        </p:sp>
        <p:sp>
          <p:nvSpPr>
            <p:cNvPr id="980" name="Freeform 3259"/>
            <p:cNvSpPr>
              <a:spLocks/>
            </p:cNvSpPr>
            <p:nvPr/>
          </p:nvSpPr>
          <p:spPr bwMode="auto">
            <a:xfrm>
              <a:off x="4111" y="3139"/>
              <a:ext cx="115" cy="37"/>
            </a:xfrm>
            <a:custGeom>
              <a:avLst/>
              <a:gdLst/>
              <a:ahLst/>
              <a:cxnLst>
                <a:cxn ang="0">
                  <a:pos x="0" y="0"/>
                </a:cxn>
                <a:cxn ang="0">
                  <a:pos x="1" y="0"/>
                </a:cxn>
                <a:cxn ang="0">
                  <a:pos x="14" y="8"/>
                </a:cxn>
                <a:cxn ang="0">
                  <a:pos x="37" y="18"/>
                </a:cxn>
                <a:cxn ang="0">
                  <a:pos x="47" y="25"/>
                </a:cxn>
                <a:cxn ang="0">
                  <a:pos x="67" y="33"/>
                </a:cxn>
                <a:cxn ang="0">
                  <a:pos x="79" y="37"/>
                </a:cxn>
                <a:cxn ang="0">
                  <a:pos x="91" y="43"/>
                </a:cxn>
                <a:cxn ang="0">
                  <a:pos x="104" y="48"/>
                </a:cxn>
                <a:cxn ang="0">
                  <a:pos x="119" y="57"/>
                </a:cxn>
                <a:cxn ang="0">
                  <a:pos x="137" y="64"/>
                </a:cxn>
                <a:cxn ang="0">
                  <a:pos x="164" y="70"/>
                </a:cxn>
                <a:cxn ang="0">
                  <a:pos x="188" y="73"/>
                </a:cxn>
                <a:cxn ang="0">
                  <a:pos x="213" y="74"/>
                </a:cxn>
                <a:cxn ang="0">
                  <a:pos x="228" y="74"/>
                </a:cxn>
              </a:cxnLst>
              <a:rect l="0" t="0" r="r" b="b"/>
              <a:pathLst>
                <a:path w="228" h="74">
                  <a:moveTo>
                    <a:pt x="0" y="0"/>
                  </a:moveTo>
                  <a:lnTo>
                    <a:pt x="1" y="0"/>
                  </a:lnTo>
                  <a:lnTo>
                    <a:pt x="14" y="8"/>
                  </a:lnTo>
                  <a:lnTo>
                    <a:pt x="37" y="18"/>
                  </a:lnTo>
                  <a:lnTo>
                    <a:pt x="47" y="25"/>
                  </a:lnTo>
                  <a:lnTo>
                    <a:pt x="67" y="33"/>
                  </a:lnTo>
                  <a:lnTo>
                    <a:pt x="79" y="37"/>
                  </a:lnTo>
                  <a:lnTo>
                    <a:pt x="91" y="43"/>
                  </a:lnTo>
                  <a:lnTo>
                    <a:pt x="104" y="48"/>
                  </a:lnTo>
                  <a:lnTo>
                    <a:pt x="119" y="57"/>
                  </a:lnTo>
                  <a:lnTo>
                    <a:pt x="137" y="64"/>
                  </a:lnTo>
                  <a:lnTo>
                    <a:pt x="164" y="70"/>
                  </a:lnTo>
                  <a:lnTo>
                    <a:pt x="188" y="73"/>
                  </a:lnTo>
                  <a:lnTo>
                    <a:pt x="213" y="74"/>
                  </a:lnTo>
                  <a:lnTo>
                    <a:pt x="228" y="74"/>
                  </a:lnTo>
                </a:path>
              </a:pathLst>
            </a:custGeom>
            <a:noFill/>
            <a:ln w="0">
              <a:solidFill>
                <a:srgbClr val="000000"/>
              </a:solidFill>
              <a:prstDash val="solid"/>
              <a:round/>
              <a:headEnd/>
              <a:tailEnd/>
            </a:ln>
          </p:spPr>
          <p:txBody>
            <a:bodyPr/>
            <a:lstStyle/>
            <a:p>
              <a:endParaRPr lang="en-GB"/>
            </a:p>
          </p:txBody>
        </p:sp>
        <p:sp>
          <p:nvSpPr>
            <p:cNvPr id="981" name="Freeform 3260"/>
            <p:cNvSpPr>
              <a:spLocks/>
            </p:cNvSpPr>
            <p:nvPr/>
          </p:nvSpPr>
          <p:spPr bwMode="auto">
            <a:xfrm>
              <a:off x="4105" y="3137"/>
              <a:ext cx="6" cy="2"/>
            </a:xfrm>
            <a:custGeom>
              <a:avLst/>
              <a:gdLst/>
              <a:ahLst/>
              <a:cxnLst>
                <a:cxn ang="0">
                  <a:pos x="0" y="0"/>
                </a:cxn>
                <a:cxn ang="0">
                  <a:pos x="4" y="1"/>
                </a:cxn>
                <a:cxn ang="0">
                  <a:pos x="13" y="4"/>
                </a:cxn>
              </a:cxnLst>
              <a:rect l="0" t="0" r="r" b="b"/>
              <a:pathLst>
                <a:path w="13" h="4">
                  <a:moveTo>
                    <a:pt x="0" y="0"/>
                  </a:moveTo>
                  <a:lnTo>
                    <a:pt x="4" y="1"/>
                  </a:lnTo>
                  <a:lnTo>
                    <a:pt x="13" y="4"/>
                  </a:lnTo>
                </a:path>
              </a:pathLst>
            </a:custGeom>
            <a:noFill/>
            <a:ln w="0">
              <a:solidFill>
                <a:srgbClr val="000000"/>
              </a:solidFill>
              <a:prstDash val="solid"/>
              <a:round/>
              <a:headEnd/>
              <a:tailEnd/>
            </a:ln>
          </p:spPr>
          <p:txBody>
            <a:bodyPr/>
            <a:lstStyle/>
            <a:p>
              <a:endParaRPr lang="en-GB"/>
            </a:p>
          </p:txBody>
        </p:sp>
        <p:sp>
          <p:nvSpPr>
            <p:cNvPr id="982" name="Line 3261"/>
            <p:cNvSpPr>
              <a:spLocks noChangeShapeType="1"/>
            </p:cNvSpPr>
            <p:nvPr/>
          </p:nvSpPr>
          <p:spPr bwMode="auto">
            <a:xfrm>
              <a:off x="4095" y="3134"/>
              <a:ext cx="1" cy="3"/>
            </a:xfrm>
            <a:prstGeom prst="line">
              <a:avLst/>
            </a:prstGeom>
            <a:noFill/>
            <a:ln w="0">
              <a:solidFill>
                <a:srgbClr val="000000"/>
              </a:solidFill>
              <a:round/>
              <a:headEnd/>
              <a:tailEnd/>
            </a:ln>
          </p:spPr>
          <p:txBody>
            <a:bodyPr/>
            <a:lstStyle/>
            <a:p>
              <a:endParaRPr lang="en-GB"/>
            </a:p>
          </p:txBody>
        </p:sp>
        <p:sp>
          <p:nvSpPr>
            <p:cNvPr id="983" name="Freeform 3262"/>
            <p:cNvSpPr>
              <a:spLocks/>
            </p:cNvSpPr>
            <p:nvPr/>
          </p:nvSpPr>
          <p:spPr bwMode="auto">
            <a:xfrm>
              <a:off x="4085" y="3131"/>
              <a:ext cx="10" cy="2"/>
            </a:xfrm>
            <a:custGeom>
              <a:avLst/>
              <a:gdLst/>
              <a:ahLst/>
              <a:cxnLst>
                <a:cxn ang="0">
                  <a:pos x="0" y="0"/>
                </a:cxn>
                <a:cxn ang="0">
                  <a:pos x="2" y="0"/>
                </a:cxn>
                <a:cxn ang="0">
                  <a:pos x="19" y="3"/>
                </a:cxn>
              </a:cxnLst>
              <a:rect l="0" t="0" r="r" b="b"/>
              <a:pathLst>
                <a:path w="19" h="3">
                  <a:moveTo>
                    <a:pt x="0" y="0"/>
                  </a:moveTo>
                  <a:lnTo>
                    <a:pt x="2" y="0"/>
                  </a:lnTo>
                  <a:lnTo>
                    <a:pt x="19" y="3"/>
                  </a:lnTo>
                </a:path>
              </a:pathLst>
            </a:custGeom>
            <a:noFill/>
            <a:ln w="0">
              <a:solidFill>
                <a:srgbClr val="000000"/>
              </a:solidFill>
              <a:prstDash val="solid"/>
              <a:round/>
              <a:headEnd/>
              <a:tailEnd/>
            </a:ln>
          </p:spPr>
          <p:txBody>
            <a:bodyPr/>
            <a:lstStyle/>
            <a:p>
              <a:endParaRPr lang="en-GB"/>
            </a:p>
          </p:txBody>
        </p:sp>
        <p:sp>
          <p:nvSpPr>
            <p:cNvPr id="984" name="Freeform 3263"/>
            <p:cNvSpPr>
              <a:spLocks/>
            </p:cNvSpPr>
            <p:nvPr/>
          </p:nvSpPr>
          <p:spPr bwMode="auto">
            <a:xfrm>
              <a:off x="4080" y="3130"/>
              <a:ext cx="1" cy="1"/>
            </a:xfrm>
            <a:custGeom>
              <a:avLst/>
              <a:gdLst/>
              <a:ahLst/>
              <a:cxnLst>
                <a:cxn ang="0">
                  <a:pos x="0" y="0"/>
                </a:cxn>
                <a:cxn ang="0">
                  <a:pos x="1" y="1"/>
                </a:cxn>
                <a:cxn ang="0">
                  <a:pos x="1" y="2"/>
                </a:cxn>
              </a:cxnLst>
              <a:rect l="0" t="0" r="r" b="b"/>
              <a:pathLst>
                <a:path w="1" h="2">
                  <a:moveTo>
                    <a:pt x="0" y="0"/>
                  </a:moveTo>
                  <a:lnTo>
                    <a:pt x="1" y="1"/>
                  </a:lnTo>
                  <a:lnTo>
                    <a:pt x="1" y="2"/>
                  </a:lnTo>
                </a:path>
              </a:pathLst>
            </a:custGeom>
            <a:noFill/>
            <a:ln w="0">
              <a:solidFill>
                <a:srgbClr val="000000"/>
              </a:solidFill>
              <a:prstDash val="solid"/>
              <a:round/>
              <a:headEnd/>
              <a:tailEnd/>
            </a:ln>
          </p:spPr>
          <p:txBody>
            <a:bodyPr/>
            <a:lstStyle/>
            <a:p>
              <a:endParaRPr lang="en-GB"/>
            </a:p>
          </p:txBody>
        </p:sp>
        <p:sp>
          <p:nvSpPr>
            <p:cNvPr id="985" name="Freeform 3264"/>
            <p:cNvSpPr>
              <a:spLocks/>
            </p:cNvSpPr>
            <p:nvPr/>
          </p:nvSpPr>
          <p:spPr bwMode="auto">
            <a:xfrm>
              <a:off x="4077" y="3128"/>
              <a:ext cx="3" cy="1"/>
            </a:xfrm>
            <a:custGeom>
              <a:avLst/>
              <a:gdLst/>
              <a:ahLst/>
              <a:cxnLst>
                <a:cxn ang="0">
                  <a:pos x="0" y="1"/>
                </a:cxn>
                <a:cxn ang="0">
                  <a:pos x="4" y="0"/>
                </a:cxn>
                <a:cxn ang="0">
                  <a:pos x="7" y="0"/>
                </a:cxn>
              </a:cxnLst>
              <a:rect l="0" t="0" r="r" b="b"/>
              <a:pathLst>
                <a:path w="7" h="1">
                  <a:moveTo>
                    <a:pt x="0" y="1"/>
                  </a:moveTo>
                  <a:lnTo>
                    <a:pt x="4" y="0"/>
                  </a:lnTo>
                  <a:lnTo>
                    <a:pt x="7" y="0"/>
                  </a:lnTo>
                </a:path>
              </a:pathLst>
            </a:custGeom>
            <a:noFill/>
            <a:ln w="0">
              <a:solidFill>
                <a:srgbClr val="000000"/>
              </a:solidFill>
              <a:prstDash val="solid"/>
              <a:round/>
              <a:headEnd/>
              <a:tailEnd/>
            </a:ln>
          </p:spPr>
          <p:txBody>
            <a:bodyPr/>
            <a:lstStyle/>
            <a:p>
              <a:endParaRPr lang="en-GB"/>
            </a:p>
          </p:txBody>
        </p:sp>
        <p:sp>
          <p:nvSpPr>
            <p:cNvPr id="986" name="Freeform 3265"/>
            <p:cNvSpPr>
              <a:spLocks/>
            </p:cNvSpPr>
            <p:nvPr/>
          </p:nvSpPr>
          <p:spPr bwMode="auto">
            <a:xfrm>
              <a:off x="4076" y="3129"/>
              <a:ext cx="1" cy="1"/>
            </a:xfrm>
            <a:custGeom>
              <a:avLst/>
              <a:gdLst/>
              <a:ahLst/>
              <a:cxnLst>
                <a:cxn ang="0">
                  <a:pos x="0" y="0"/>
                </a:cxn>
                <a:cxn ang="0">
                  <a:pos x="1" y="0"/>
                </a:cxn>
                <a:cxn ang="0">
                  <a:pos x="1" y="0"/>
                </a:cxn>
              </a:cxnLst>
              <a:rect l="0" t="0" r="r" b="b"/>
              <a:pathLst>
                <a:path w="1">
                  <a:moveTo>
                    <a:pt x="0" y="0"/>
                  </a:moveTo>
                  <a:lnTo>
                    <a:pt x="1" y="0"/>
                  </a:lnTo>
                  <a:lnTo>
                    <a:pt x="1" y="0"/>
                  </a:lnTo>
                </a:path>
              </a:pathLst>
            </a:custGeom>
            <a:noFill/>
            <a:ln w="0">
              <a:solidFill>
                <a:srgbClr val="000000"/>
              </a:solidFill>
              <a:prstDash val="solid"/>
              <a:round/>
              <a:headEnd/>
              <a:tailEnd/>
            </a:ln>
          </p:spPr>
          <p:txBody>
            <a:bodyPr/>
            <a:lstStyle/>
            <a:p>
              <a:endParaRPr lang="en-GB"/>
            </a:p>
          </p:txBody>
        </p:sp>
        <p:sp>
          <p:nvSpPr>
            <p:cNvPr id="987" name="Freeform 3266"/>
            <p:cNvSpPr>
              <a:spLocks/>
            </p:cNvSpPr>
            <p:nvPr/>
          </p:nvSpPr>
          <p:spPr bwMode="auto">
            <a:xfrm>
              <a:off x="4067" y="3129"/>
              <a:ext cx="9" cy="2"/>
            </a:xfrm>
            <a:custGeom>
              <a:avLst/>
              <a:gdLst/>
              <a:ahLst/>
              <a:cxnLst>
                <a:cxn ang="0">
                  <a:pos x="0" y="3"/>
                </a:cxn>
                <a:cxn ang="0">
                  <a:pos x="6" y="2"/>
                </a:cxn>
                <a:cxn ang="0">
                  <a:pos x="18" y="0"/>
                </a:cxn>
              </a:cxnLst>
              <a:rect l="0" t="0" r="r" b="b"/>
              <a:pathLst>
                <a:path w="18" h="3">
                  <a:moveTo>
                    <a:pt x="0" y="3"/>
                  </a:moveTo>
                  <a:lnTo>
                    <a:pt x="6" y="2"/>
                  </a:lnTo>
                  <a:lnTo>
                    <a:pt x="18" y="0"/>
                  </a:lnTo>
                </a:path>
              </a:pathLst>
            </a:custGeom>
            <a:noFill/>
            <a:ln w="0">
              <a:solidFill>
                <a:srgbClr val="000000"/>
              </a:solidFill>
              <a:prstDash val="solid"/>
              <a:round/>
              <a:headEnd/>
              <a:tailEnd/>
            </a:ln>
          </p:spPr>
          <p:txBody>
            <a:bodyPr/>
            <a:lstStyle/>
            <a:p>
              <a:endParaRPr lang="en-GB"/>
            </a:p>
          </p:txBody>
        </p:sp>
        <p:sp>
          <p:nvSpPr>
            <p:cNvPr id="988" name="Freeform 3267"/>
            <p:cNvSpPr>
              <a:spLocks/>
            </p:cNvSpPr>
            <p:nvPr/>
          </p:nvSpPr>
          <p:spPr bwMode="auto">
            <a:xfrm>
              <a:off x="4066" y="3131"/>
              <a:ext cx="1" cy="1"/>
            </a:xfrm>
            <a:custGeom>
              <a:avLst/>
              <a:gdLst/>
              <a:ahLst/>
              <a:cxnLst>
                <a:cxn ang="0">
                  <a:pos x="0" y="0"/>
                </a:cxn>
                <a:cxn ang="0">
                  <a:pos x="1" y="0"/>
                </a:cxn>
                <a:cxn ang="0">
                  <a:pos x="2" y="0"/>
                </a:cxn>
              </a:cxnLst>
              <a:rect l="0" t="0" r="r" b="b"/>
              <a:pathLst>
                <a:path w="2">
                  <a:moveTo>
                    <a:pt x="0" y="0"/>
                  </a:moveTo>
                  <a:lnTo>
                    <a:pt x="1" y="0"/>
                  </a:lnTo>
                  <a:lnTo>
                    <a:pt x="2" y="0"/>
                  </a:lnTo>
                </a:path>
              </a:pathLst>
            </a:custGeom>
            <a:noFill/>
            <a:ln w="0">
              <a:solidFill>
                <a:srgbClr val="000000"/>
              </a:solidFill>
              <a:prstDash val="solid"/>
              <a:round/>
              <a:headEnd/>
              <a:tailEnd/>
            </a:ln>
          </p:spPr>
          <p:txBody>
            <a:bodyPr/>
            <a:lstStyle/>
            <a:p>
              <a:endParaRPr lang="en-GB"/>
            </a:p>
          </p:txBody>
        </p:sp>
        <p:sp>
          <p:nvSpPr>
            <p:cNvPr id="989" name="Freeform 3268"/>
            <p:cNvSpPr>
              <a:spLocks/>
            </p:cNvSpPr>
            <p:nvPr/>
          </p:nvSpPr>
          <p:spPr bwMode="auto">
            <a:xfrm>
              <a:off x="4034" y="3137"/>
              <a:ext cx="82" cy="90"/>
            </a:xfrm>
            <a:custGeom>
              <a:avLst/>
              <a:gdLst/>
              <a:ahLst/>
              <a:cxnLst>
                <a:cxn ang="0">
                  <a:pos x="0" y="0"/>
                </a:cxn>
                <a:cxn ang="0">
                  <a:pos x="7" y="25"/>
                </a:cxn>
                <a:cxn ang="0">
                  <a:pos x="19" y="62"/>
                </a:cxn>
                <a:cxn ang="0">
                  <a:pos x="30" y="85"/>
                </a:cxn>
                <a:cxn ang="0">
                  <a:pos x="40" y="105"/>
                </a:cxn>
                <a:cxn ang="0">
                  <a:pos x="53" y="119"/>
                </a:cxn>
                <a:cxn ang="0">
                  <a:pos x="64" y="129"/>
                </a:cxn>
                <a:cxn ang="0">
                  <a:pos x="71" y="135"/>
                </a:cxn>
                <a:cxn ang="0">
                  <a:pos x="81" y="144"/>
                </a:cxn>
                <a:cxn ang="0">
                  <a:pos x="92" y="150"/>
                </a:cxn>
                <a:cxn ang="0">
                  <a:pos x="102" y="155"/>
                </a:cxn>
                <a:cxn ang="0">
                  <a:pos x="114" y="164"/>
                </a:cxn>
                <a:cxn ang="0">
                  <a:pos x="126" y="171"/>
                </a:cxn>
                <a:cxn ang="0">
                  <a:pos x="139" y="176"/>
                </a:cxn>
                <a:cxn ang="0">
                  <a:pos x="148" y="179"/>
                </a:cxn>
                <a:cxn ang="0">
                  <a:pos x="163" y="181"/>
                </a:cxn>
              </a:cxnLst>
              <a:rect l="0" t="0" r="r" b="b"/>
              <a:pathLst>
                <a:path w="163" h="181">
                  <a:moveTo>
                    <a:pt x="0" y="0"/>
                  </a:moveTo>
                  <a:lnTo>
                    <a:pt x="7" y="25"/>
                  </a:lnTo>
                  <a:lnTo>
                    <a:pt x="19" y="62"/>
                  </a:lnTo>
                  <a:lnTo>
                    <a:pt x="30" y="85"/>
                  </a:lnTo>
                  <a:lnTo>
                    <a:pt x="40" y="105"/>
                  </a:lnTo>
                  <a:lnTo>
                    <a:pt x="53" y="119"/>
                  </a:lnTo>
                  <a:lnTo>
                    <a:pt x="64" y="129"/>
                  </a:lnTo>
                  <a:lnTo>
                    <a:pt x="71" y="135"/>
                  </a:lnTo>
                  <a:lnTo>
                    <a:pt x="81" y="144"/>
                  </a:lnTo>
                  <a:lnTo>
                    <a:pt x="92" y="150"/>
                  </a:lnTo>
                  <a:lnTo>
                    <a:pt x="102" y="155"/>
                  </a:lnTo>
                  <a:lnTo>
                    <a:pt x="114" y="164"/>
                  </a:lnTo>
                  <a:lnTo>
                    <a:pt x="126" y="171"/>
                  </a:lnTo>
                  <a:lnTo>
                    <a:pt x="139" y="176"/>
                  </a:lnTo>
                  <a:lnTo>
                    <a:pt x="148" y="179"/>
                  </a:lnTo>
                  <a:lnTo>
                    <a:pt x="163" y="181"/>
                  </a:lnTo>
                </a:path>
              </a:pathLst>
            </a:custGeom>
            <a:noFill/>
            <a:ln w="0">
              <a:solidFill>
                <a:srgbClr val="000000"/>
              </a:solidFill>
              <a:prstDash val="solid"/>
              <a:round/>
              <a:headEnd/>
              <a:tailEnd/>
            </a:ln>
          </p:spPr>
          <p:txBody>
            <a:bodyPr/>
            <a:lstStyle/>
            <a:p>
              <a:endParaRPr lang="en-GB"/>
            </a:p>
          </p:txBody>
        </p:sp>
        <p:sp>
          <p:nvSpPr>
            <p:cNvPr id="990" name="Line 3269"/>
            <p:cNvSpPr>
              <a:spLocks noChangeShapeType="1"/>
            </p:cNvSpPr>
            <p:nvPr/>
          </p:nvSpPr>
          <p:spPr bwMode="auto">
            <a:xfrm flipV="1">
              <a:off x="3973" y="3141"/>
              <a:ext cx="2" cy="7"/>
            </a:xfrm>
            <a:prstGeom prst="line">
              <a:avLst/>
            </a:prstGeom>
            <a:noFill/>
            <a:ln w="0">
              <a:solidFill>
                <a:srgbClr val="000000"/>
              </a:solidFill>
              <a:round/>
              <a:headEnd/>
              <a:tailEnd/>
            </a:ln>
          </p:spPr>
          <p:txBody>
            <a:bodyPr/>
            <a:lstStyle/>
            <a:p>
              <a:endParaRPr lang="en-GB"/>
            </a:p>
          </p:txBody>
        </p:sp>
        <p:sp>
          <p:nvSpPr>
            <p:cNvPr id="991" name="Line 3270"/>
            <p:cNvSpPr>
              <a:spLocks noChangeShapeType="1"/>
            </p:cNvSpPr>
            <p:nvPr/>
          </p:nvSpPr>
          <p:spPr bwMode="auto">
            <a:xfrm flipH="1">
              <a:off x="3941" y="3152"/>
              <a:ext cx="2" cy="5"/>
            </a:xfrm>
            <a:prstGeom prst="line">
              <a:avLst/>
            </a:prstGeom>
            <a:noFill/>
            <a:ln w="0">
              <a:solidFill>
                <a:srgbClr val="000000"/>
              </a:solidFill>
              <a:round/>
              <a:headEnd/>
              <a:tailEnd/>
            </a:ln>
          </p:spPr>
          <p:txBody>
            <a:bodyPr/>
            <a:lstStyle/>
            <a:p>
              <a:endParaRPr lang="en-GB"/>
            </a:p>
          </p:txBody>
        </p:sp>
        <p:sp>
          <p:nvSpPr>
            <p:cNvPr id="992" name="Line 3271"/>
            <p:cNvSpPr>
              <a:spLocks noChangeShapeType="1"/>
            </p:cNvSpPr>
            <p:nvPr/>
          </p:nvSpPr>
          <p:spPr bwMode="auto">
            <a:xfrm flipH="1">
              <a:off x="3905" y="3157"/>
              <a:ext cx="13" cy="5"/>
            </a:xfrm>
            <a:prstGeom prst="line">
              <a:avLst/>
            </a:prstGeom>
            <a:noFill/>
            <a:ln w="0">
              <a:solidFill>
                <a:srgbClr val="000000"/>
              </a:solidFill>
              <a:round/>
              <a:headEnd/>
              <a:tailEnd/>
            </a:ln>
          </p:spPr>
          <p:txBody>
            <a:bodyPr/>
            <a:lstStyle/>
            <a:p>
              <a:endParaRPr lang="en-GB"/>
            </a:p>
          </p:txBody>
        </p:sp>
        <p:sp>
          <p:nvSpPr>
            <p:cNvPr id="993" name="Freeform 3272"/>
            <p:cNvSpPr>
              <a:spLocks/>
            </p:cNvSpPr>
            <p:nvPr/>
          </p:nvSpPr>
          <p:spPr bwMode="auto">
            <a:xfrm>
              <a:off x="3900" y="3159"/>
              <a:ext cx="5" cy="3"/>
            </a:xfrm>
            <a:custGeom>
              <a:avLst/>
              <a:gdLst/>
              <a:ahLst/>
              <a:cxnLst>
                <a:cxn ang="0">
                  <a:pos x="0" y="0"/>
                </a:cxn>
                <a:cxn ang="0">
                  <a:pos x="4" y="3"/>
                </a:cxn>
                <a:cxn ang="0">
                  <a:pos x="11" y="5"/>
                </a:cxn>
              </a:cxnLst>
              <a:rect l="0" t="0" r="r" b="b"/>
              <a:pathLst>
                <a:path w="11" h="5">
                  <a:moveTo>
                    <a:pt x="0" y="0"/>
                  </a:moveTo>
                  <a:lnTo>
                    <a:pt x="4" y="3"/>
                  </a:lnTo>
                  <a:lnTo>
                    <a:pt x="11" y="5"/>
                  </a:lnTo>
                </a:path>
              </a:pathLst>
            </a:custGeom>
            <a:noFill/>
            <a:ln w="0">
              <a:solidFill>
                <a:srgbClr val="000000"/>
              </a:solidFill>
              <a:prstDash val="solid"/>
              <a:round/>
              <a:headEnd/>
              <a:tailEnd/>
            </a:ln>
          </p:spPr>
          <p:txBody>
            <a:bodyPr/>
            <a:lstStyle/>
            <a:p>
              <a:endParaRPr lang="en-GB"/>
            </a:p>
          </p:txBody>
        </p:sp>
        <p:sp>
          <p:nvSpPr>
            <p:cNvPr id="994" name="Line 3273"/>
            <p:cNvSpPr>
              <a:spLocks noChangeShapeType="1"/>
            </p:cNvSpPr>
            <p:nvPr/>
          </p:nvSpPr>
          <p:spPr bwMode="auto">
            <a:xfrm flipH="1">
              <a:off x="3847" y="3167"/>
              <a:ext cx="3" cy="1"/>
            </a:xfrm>
            <a:prstGeom prst="line">
              <a:avLst/>
            </a:prstGeom>
            <a:noFill/>
            <a:ln w="0">
              <a:solidFill>
                <a:srgbClr val="000000"/>
              </a:solidFill>
              <a:round/>
              <a:headEnd/>
              <a:tailEnd/>
            </a:ln>
          </p:spPr>
          <p:txBody>
            <a:bodyPr/>
            <a:lstStyle/>
            <a:p>
              <a:endParaRPr lang="en-GB"/>
            </a:p>
          </p:txBody>
        </p:sp>
        <p:sp>
          <p:nvSpPr>
            <p:cNvPr id="995" name="Line 3274"/>
            <p:cNvSpPr>
              <a:spLocks noChangeShapeType="1"/>
            </p:cNvSpPr>
            <p:nvPr/>
          </p:nvSpPr>
          <p:spPr bwMode="auto">
            <a:xfrm>
              <a:off x="3847" y="3168"/>
              <a:ext cx="1" cy="1"/>
            </a:xfrm>
            <a:prstGeom prst="line">
              <a:avLst/>
            </a:prstGeom>
            <a:noFill/>
            <a:ln w="0">
              <a:solidFill>
                <a:srgbClr val="000000"/>
              </a:solidFill>
              <a:round/>
              <a:headEnd/>
              <a:tailEnd/>
            </a:ln>
          </p:spPr>
          <p:txBody>
            <a:bodyPr/>
            <a:lstStyle/>
            <a:p>
              <a:endParaRPr lang="en-GB"/>
            </a:p>
          </p:txBody>
        </p:sp>
        <p:sp>
          <p:nvSpPr>
            <p:cNvPr id="996" name="Freeform 3275"/>
            <p:cNvSpPr>
              <a:spLocks/>
            </p:cNvSpPr>
            <p:nvPr/>
          </p:nvSpPr>
          <p:spPr bwMode="auto">
            <a:xfrm>
              <a:off x="3835" y="3168"/>
              <a:ext cx="12" cy="7"/>
            </a:xfrm>
            <a:custGeom>
              <a:avLst/>
              <a:gdLst/>
              <a:ahLst/>
              <a:cxnLst>
                <a:cxn ang="0">
                  <a:pos x="23" y="0"/>
                </a:cxn>
                <a:cxn ang="0">
                  <a:pos x="15" y="1"/>
                </a:cxn>
                <a:cxn ang="0">
                  <a:pos x="9" y="4"/>
                </a:cxn>
                <a:cxn ang="0">
                  <a:pos x="2" y="12"/>
                </a:cxn>
                <a:cxn ang="0">
                  <a:pos x="0" y="14"/>
                </a:cxn>
              </a:cxnLst>
              <a:rect l="0" t="0" r="r" b="b"/>
              <a:pathLst>
                <a:path w="23" h="14">
                  <a:moveTo>
                    <a:pt x="23" y="0"/>
                  </a:moveTo>
                  <a:lnTo>
                    <a:pt x="15" y="1"/>
                  </a:lnTo>
                  <a:lnTo>
                    <a:pt x="9" y="4"/>
                  </a:lnTo>
                  <a:lnTo>
                    <a:pt x="2" y="12"/>
                  </a:lnTo>
                  <a:lnTo>
                    <a:pt x="0" y="14"/>
                  </a:lnTo>
                </a:path>
              </a:pathLst>
            </a:custGeom>
            <a:noFill/>
            <a:ln w="0">
              <a:solidFill>
                <a:srgbClr val="000000"/>
              </a:solidFill>
              <a:prstDash val="solid"/>
              <a:round/>
              <a:headEnd/>
              <a:tailEnd/>
            </a:ln>
          </p:spPr>
          <p:txBody>
            <a:bodyPr/>
            <a:lstStyle/>
            <a:p>
              <a:endParaRPr lang="en-GB"/>
            </a:p>
          </p:txBody>
        </p:sp>
        <p:sp>
          <p:nvSpPr>
            <p:cNvPr id="997" name="Freeform 3276"/>
            <p:cNvSpPr>
              <a:spLocks/>
            </p:cNvSpPr>
            <p:nvPr/>
          </p:nvSpPr>
          <p:spPr bwMode="auto">
            <a:xfrm>
              <a:off x="3819" y="3175"/>
              <a:ext cx="16" cy="13"/>
            </a:xfrm>
            <a:custGeom>
              <a:avLst/>
              <a:gdLst/>
              <a:ahLst/>
              <a:cxnLst>
                <a:cxn ang="0">
                  <a:pos x="33" y="0"/>
                </a:cxn>
                <a:cxn ang="0">
                  <a:pos x="26" y="8"/>
                </a:cxn>
                <a:cxn ang="0">
                  <a:pos x="18" y="14"/>
                </a:cxn>
                <a:cxn ang="0">
                  <a:pos x="0" y="26"/>
                </a:cxn>
              </a:cxnLst>
              <a:rect l="0" t="0" r="r" b="b"/>
              <a:pathLst>
                <a:path w="33" h="26">
                  <a:moveTo>
                    <a:pt x="33" y="0"/>
                  </a:moveTo>
                  <a:lnTo>
                    <a:pt x="26" y="8"/>
                  </a:lnTo>
                  <a:lnTo>
                    <a:pt x="18" y="14"/>
                  </a:lnTo>
                  <a:lnTo>
                    <a:pt x="0" y="26"/>
                  </a:lnTo>
                </a:path>
              </a:pathLst>
            </a:custGeom>
            <a:noFill/>
            <a:ln w="0">
              <a:solidFill>
                <a:srgbClr val="000000"/>
              </a:solidFill>
              <a:prstDash val="solid"/>
              <a:round/>
              <a:headEnd/>
              <a:tailEnd/>
            </a:ln>
          </p:spPr>
          <p:txBody>
            <a:bodyPr/>
            <a:lstStyle/>
            <a:p>
              <a:endParaRPr lang="en-GB"/>
            </a:p>
          </p:txBody>
        </p:sp>
        <p:sp>
          <p:nvSpPr>
            <p:cNvPr id="998" name="Line 3277"/>
            <p:cNvSpPr>
              <a:spLocks noChangeShapeType="1"/>
            </p:cNvSpPr>
            <p:nvPr/>
          </p:nvSpPr>
          <p:spPr bwMode="auto">
            <a:xfrm flipH="1">
              <a:off x="3819" y="3183"/>
              <a:ext cx="3" cy="5"/>
            </a:xfrm>
            <a:prstGeom prst="line">
              <a:avLst/>
            </a:prstGeom>
            <a:noFill/>
            <a:ln w="0">
              <a:solidFill>
                <a:srgbClr val="000000"/>
              </a:solidFill>
              <a:round/>
              <a:headEnd/>
              <a:tailEnd/>
            </a:ln>
          </p:spPr>
          <p:txBody>
            <a:bodyPr/>
            <a:lstStyle/>
            <a:p>
              <a:endParaRPr lang="en-GB"/>
            </a:p>
          </p:txBody>
        </p:sp>
        <p:sp>
          <p:nvSpPr>
            <p:cNvPr id="999" name="Line 3278"/>
            <p:cNvSpPr>
              <a:spLocks noChangeShapeType="1"/>
            </p:cNvSpPr>
            <p:nvPr/>
          </p:nvSpPr>
          <p:spPr bwMode="auto">
            <a:xfrm flipH="1">
              <a:off x="3810" y="3190"/>
              <a:ext cx="2" cy="4"/>
            </a:xfrm>
            <a:prstGeom prst="line">
              <a:avLst/>
            </a:prstGeom>
            <a:noFill/>
            <a:ln w="0">
              <a:solidFill>
                <a:srgbClr val="000000"/>
              </a:solidFill>
              <a:round/>
              <a:headEnd/>
              <a:tailEnd/>
            </a:ln>
          </p:spPr>
          <p:txBody>
            <a:bodyPr/>
            <a:lstStyle/>
            <a:p>
              <a:endParaRPr lang="en-GB"/>
            </a:p>
          </p:txBody>
        </p:sp>
        <p:sp>
          <p:nvSpPr>
            <p:cNvPr id="1000" name="Freeform 3279"/>
            <p:cNvSpPr>
              <a:spLocks/>
            </p:cNvSpPr>
            <p:nvPr/>
          </p:nvSpPr>
          <p:spPr bwMode="auto">
            <a:xfrm>
              <a:off x="3732" y="3214"/>
              <a:ext cx="41" cy="15"/>
            </a:xfrm>
            <a:custGeom>
              <a:avLst/>
              <a:gdLst/>
              <a:ahLst/>
              <a:cxnLst>
                <a:cxn ang="0">
                  <a:pos x="81" y="0"/>
                </a:cxn>
                <a:cxn ang="0">
                  <a:pos x="62" y="4"/>
                </a:cxn>
                <a:cxn ang="0">
                  <a:pos x="51" y="8"/>
                </a:cxn>
                <a:cxn ang="0">
                  <a:pos x="35" y="14"/>
                </a:cxn>
                <a:cxn ang="0">
                  <a:pos x="24" y="18"/>
                </a:cxn>
                <a:cxn ang="0">
                  <a:pos x="0" y="30"/>
                </a:cxn>
              </a:cxnLst>
              <a:rect l="0" t="0" r="r" b="b"/>
              <a:pathLst>
                <a:path w="81" h="30">
                  <a:moveTo>
                    <a:pt x="81" y="0"/>
                  </a:moveTo>
                  <a:lnTo>
                    <a:pt x="62" y="4"/>
                  </a:lnTo>
                  <a:lnTo>
                    <a:pt x="51" y="8"/>
                  </a:lnTo>
                  <a:lnTo>
                    <a:pt x="35" y="14"/>
                  </a:lnTo>
                  <a:lnTo>
                    <a:pt x="24" y="18"/>
                  </a:lnTo>
                  <a:lnTo>
                    <a:pt x="0" y="30"/>
                  </a:lnTo>
                </a:path>
              </a:pathLst>
            </a:custGeom>
            <a:noFill/>
            <a:ln w="0">
              <a:solidFill>
                <a:srgbClr val="000000"/>
              </a:solidFill>
              <a:prstDash val="solid"/>
              <a:round/>
              <a:headEnd/>
              <a:tailEnd/>
            </a:ln>
          </p:spPr>
          <p:txBody>
            <a:bodyPr/>
            <a:lstStyle/>
            <a:p>
              <a:endParaRPr lang="en-GB"/>
            </a:p>
          </p:txBody>
        </p:sp>
        <p:sp>
          <p:nvSpPr>
            <p:cNvPr id="1001" name="Freeform 3280"/>
            <p:cNvSpPr>
              <a:spLocks/>
            </p:cNvSpPr>
            <p:nvPr/>
          </p:nvSpPr>
          <p:spPr bwMode="auto">
            <a:xfrm>
              <a:off x="3653" y="3249"/>
              <a:ext cx="28" cy="12"/>
            </a:xfrm>
            <a:custGeom>
              <a:avLst/>
              <a:gdLst/>
              <a:ahLst/>
              <a:cxnLst>
                <a:cxn ang="0">
                  <a:pos x="56" y="0"/>
                </a:cxn>
                <a:cxn ang="0">
                  <a:pos x="55" y="2"/>
                </a:cxn>
                <a:cxn ang="0">
                  <a:pos x="43" y="7"/>
                </a:cxn>
                <a:cxn ang="0">
                  <a:pos x="27" y="15"/>
                </a:cxn>
                <a:cxn ang="0">
                  <a:pos x="25" y="17"/>
                </a:cxn>
                <a:cxn ang="0">
                  <a:pos x="16" y="20"/>
                </a:cxn>
                <a:cxn ang="0">
                  <a:pos x="0" y="23"/>
                </a:cxn>
              </a:cxnLst>
              <a:rect l="0" t="0" r="r" b="b"/>
              <a:pathLst>
                <a:path w="56" h="23">
                  <a:moveTo>
                    <a:pt x="56" y="0"/>
                  </a:moveTo>
                  <a:lnTo>
                    <a:pt x="55" y="2"/>
                  </a:lnTo>
                  <a:lnTo>
                    <a:pt x="43" y="7"/>
                  </a:lnTo>
                  <a:lnTo>
                    <a:pt x="27" y="15"/>
                  </a:lnTo>
                  <a:lnTo>
                    <a:pt x="25" y="17"/>
                  </a:lnTo>
                  <a:lnTo>
                    <a:pt x="16" y="20"/>
                  </a:lnTo>
                  <a:lnTo>
                    <a:pt x="0" y="23"/>
                  </a:lnTo>
                </a:path>
              </a:pathLst>
            </a:custGeom>
            <a:noFill/>
            <a:ln w="0">
              <a:solidFill>
                <a:srgbClr val="000000"/>
              </a:solidFill>
              <a:prstDash val="solid"/>
              <a:round/>
              <a:headEnd/>
              <a:tailEnd/>
            </a:ln>
          </p:spPr>
          <p:txBody>
            <a:bodyPr/>
            <a:lstStyle/>
            <a:p>
              <a:endParaRPr lang="en-GB"/>
            </a:p>
          </p:txBody>
        </p:sp>
        <p:sp>
          <p:nvSpPr>
            <p:cNvPr id="1002" name="Freeform 3281"/>
            <p:cNvSpPr>
              <a:spLocks/>
            </p:cNvSpPr>
            <p:nvPr/>
          </p:nvSpPr>
          <p:spPr bwMode="auto">
            <a:xfrm>
              <a:off x="3400" y="3176"/>
              <a:ext cx="10" cy="13"/>
            </a:xfrm>
            <a:custGeom>
              <a:avLst/>
              <a:gdLst/>
              <a:ahLst/>
              <a:cxnLst>
                <a:cxn ang="0">
                  <a:pos x="0" y="25"/>
                </a:cxn>
                <a:cxn ang="0">
                  <a:pos x="8" y="15"/>
                </a:cxn>
                <a:cxn ang="0">
                  <a:pos x="15" y="7"/>
                </a:cxn>
                <a:cxn ang="0">
                  <a:pos x="20" y="0"/>
                </a:cxn>
              </a:cxnLst>
              <a:rect l="0" t="0" r="r" b="b"/>
              <a:pathLst>
                <a:path w="20" h="25">
                  <a:moveTo>
                    <a:pt x="0" y="25"/>
                  </a:moveTo>
                  <a:lnTo>
                    <a:pt x="8" y="15"/>
                  </a:lnTo>
                  <a:lnTo>
                    <a:pt x="15" y="7"/>
                  </a:lnTo>
                  <a:lnTo>
                    <a:pt x="20" y="0"/>
                  </a:lnTo>
                </a:path>
              </a:pathLst>
            </a:custGeom>
            <a:noFill/>
            <a:ln w="0">
              <a:solidFill>
                <a:srgbClr val="000000"/>
              </a:solidFill>
              <a:prstDash val="solid"/>
              <a:round/>
              <a:headEnd/>
              <a:tailEnd/>
            </a:ln>
          </p:spPr>
          <p:txBody>
            <a:bodyPr/>
            <a:lstStyle/>
            <a:p>
              <a:endParaRPr lang="en-GB"/>
            </a:p>
          </p:txBody>
        </p:sp>
        <p:sp>
          <p:nvSpPr>
            <p:cNvPr id="1003" name="Freeform 3282"/>
            <p:cNvSpPr>
              <a:spLocks/>
            </p:cNvSpPr>
            <p:nvPr/>
          </p:nvSpPr>
          <p:spPr bwMode="auto">
            <a:xfrm>
              <a:off x="3333" y="3213"/>
              <a:ext cx="21" cy="5"/>
            </a:xfrm>
            <a:custGeom>
              <a:avLst/>
              <a:gdLst/>
              <a:ahLst/>
              <a:cxnLst>
                <a:cxn ang="0">
                  <a:pos x="42" y="0"/>
                </a:cxn>
                <a:cxn ang="0">
                  <a:pos x="35" y="2"/>
                </a:cxn>
                <a:cxn ang="0">
                  <a:pos x="0" y="10"/>
                </a:cxn>
              </a:cxnLst>
              <a:rect l="0" t="0" r="r" b="b"/>
              <a:pathLst>
                <a:path w="42" h="10">
                  <a:moveTo>
                    <a:pt x="42" y="0"/>
                  </a:moveTo>
                  <a:lnTo>
                    <a:pt x="35" y="2"/>
                  </a:lnTo>
                  <a:lnTo>
                    <a:pt x="0" y="10"/>
                  </a:lnTo>
                </a:path>
              </a:pathLst>
            </a:custGeom>
            <a:noFill/>
            <a:ln w="0">
              <a:solidFill>
                <a:srgbClr val="000000"/>
              </a:solidFill>
              <a:prstDash val="solid"/>
              <a:round/>
              <a:headEnd/>
              <a:tailEnd/>
            </a:ln>
          </p:spPr>
          <p:txBody>
            <a:bodyPr/>
            <a:lstStyle/>
            <a:p>
              <a:endParaRPr lang="en-GB"/>
            </a:p>
          </p:txBody>
        </p:sp>
        <p:sp>
          <p:nvSpPr>
            <p:cNvPr id="1004" name="Line 3283"/>
            <p:cNvSpPr>
              <a:spLocks noChangeShapeType="1"/>
            </p:cNvSpPr>
            <p:nvPr/>
          </p:nvSpPr>
          <p:spPr bwMode="auto">
            <a:xfrm flipH="1">
              <a:off x="3316" y="3231"/>
              <a:ext cx="3" cy="4"/>
            </a:xfrm>
            <a:prstGeom prst="line">
              <a:avLst/>
            </a:prstGeom>
            <a:noFill/>
            <a:ln w="0">
              <a:solidFill>
                <a:srgbClr val="000000"/>
              </a:solidFill>
              <a:round/>
              <a:headEnd/>
              <a:tailEnd/>
            </a:ln>
          </p:spPr>
          <p:txBody>
            <a:bodyPr/>
            <a:lstStyle/>
            <a:p>
              <a:endParaRPr lang="en-GB"/>
            </a:p>
          </p:txBody>
        </p:sp>
        <p:sp>
          <p:nvSpPr>
            <p:cNvPr id="1005" name="Line 3284"/>
            <p:cNvSpPr>
              <a:spLocks noChangeShapeType="1"/>
            </p:cNvSpPr>
            <p:nvPr/>
          </p:nvSpPr>
          <p:spPr bwMode="auto">
            <a:xfrm flipV="1">
              <a:off x="3311" y="3235"/>
              <a:ext cx="5" cy="1"/>
            </a:xfrm>
            <a:prstGeom prst="line">
              <a:avLst/>
            </a:prstGeom>
            <a:noFill/>
            <a:ln w="0">
              <a:solidFill>
                <a:srgbClr val="000000"/>
              </a:solidFill>
              <a:round/>
              <a:headEnd/>
              <a:tailEnd/>
            </a:ln>
          </p:spPr>
          <p:txBody>
            <a:bodyPr/>
            <a:lstStyle/>
            <a:p>
              <a:endParaRPr lang="en-GB"/>
            </a:p>
          </p:txBody>
        </p:sp>
        <p:sp>
          <p:nvSpPr>
            <p:cNvPr id="1006" name="Line 3285"/>
            <p:cNvSpPr>
              <a:spLocks noChangeShapeType="1"/>
            </p:cNvSpPr>
            <p:nvPr/>
          </p:nvSpPr>
          <p:spPr bwMode="auto">
            <a:xfrm flipV="1">
              <a:off x="3253" y="3264"/>
              <a:ext cx="29" cy="2"/>
            </a:xfrm>
            <a:prstGeom prst="line">
              <a:avLst/>
            </a:prstGeom>
            <a:noFill/>
            <a:ln w="0">
              <a:solidFill>
                <a:srgbClr val="000000"/>
              </a:solidFill>
              <a:round/>
              <a:headEnd/>
              <a:tailEnd/>
            </a:ln>
          </p:spPr>
          <p:txBody>
            <a:bodyPr/>
            <a:lstStyle/>
            <a:p>
              <a:endParaRPr lang="en-GB"/>
            </a:p>
          </p:txBody>
        </p:sp>
        <p:sp>
          <p:nvSpPr>
            <p:cNvPr id="1007" name="Line 3286"/>
            <p:cNvSpPr>
              <a:spLocks noChangeShapeType="1"/>
            </p:cNvSpPr>
            <p:nvPr/>
          </p:nvSpPr>
          <p:spPr bwMode="auto">
            <a:xfrm flipV="1">
              <a:off x="3193" y="3266"/>
              <a:ext cx="60" cy="4"/>
            </a:xfrm>
            <a:prstGeom prst="line">
              <a:avLst/>
            </a:prstGeom>
            <a:noFill/>
            <a:ln w="0">
              <a:solidFill>
                <a:srgbClr val="000000"/>
              </a:solidFill>
              <a:round/>
              <a:headEnd/>
              <a:tailEnd/>
            </a:ln>
          </p:spPr>
          <p:txBody>
            <a:bodyPr/>
            <a:lstStyle/>
            <a:p>
              <a:endParaRPr lang="en-GB"/>
            </a:p>
          </p:txBody>
        </p:sp>
        <p:sp>
          <p:nvSpPr>
            <p:cNvPr id="1008" name="Freeform 3287"/>
            <p:cNvSpPr>
              <a:spLocks/>
            </p:cNvSpPr>
            <p:nvPr/>
          </p:nvSpPr>
          <p:spPr bwMode="auto">
            <a:xfrm>
              <a:off x="3008" y="3262"/>
              <a:ext cx="8" cy="5"/>
            </a:xfrm>
            <a:custGeom>
              <a:avLst/>
              <a:gdLst/>
              <a:ahLst/>
              <a:cxnLst>
                <a:cxn ang="0">
                  <a:pos x="0" y="0"/>
                </a:cxn>
                <a:cxn ang="0">
                  <a:pos x="2" y="2"/>
                </a:cxn>
                <a:cxn ang="0">
                  <a:pos x="16" y="9"/>
                </a:cxn>
              </a:cxnLst>
              <a:rect l="0" t="0" r="r" b="b"/>
              <a:pathLst>
                <a:path w="16" h="9">
                  <a:moveTo>
                    <a:pt x="0" y="0"/>
                  </a:moveTo>
                  <a:lnTo>
                    <a:pt x="2" y="2"/>
                  </a:lnTo>
                  <a:lnTo>
                    <a:pt x="16" y="9"/>
                  </a:lnTo>
                </a:path>
              </a:pathLst>
            </a:custGeom>
            <a:noFill/>
            <a:ln w="0">
              <a:solidFill>
                <a:srgbClr val="000000"/>
              </a:solidFill>
              <a:prstDash val="solid"/>
              <a:round/>
              <a:headEnd/>
              <a:tailEnd/>
            </a:ln>
          </p:spPr>
          <p:txBody>
            <a:bodyPr/>
            <a:lstStyle/>
            <a:p>
              <a:endParaRPr lang="en-GB"/>
            </a:p>
          </p:txBody>
        </p:sp>
        <p:sp>
          <p:nvSpPr>
            <p:cNvPr id="1009" name="Freeform 3288"/>
            <p:cNvSpPr>
              <a:spLocks/>
            </p:cNvSpPr>
            <p:nvPr/>
          </p:nvSpPr>
          <p:spPr bwMode="auto">
            <a:xfrm>
              <a:off x="3000" y="3258"/>
              <a:ext cx="8" cy="4"/>
            </a:xfrm>
            <a:custGeom>
              <a:avLst/>
              <a:gdLst/>
              <a:ahLst/>
              <a:cxnLst>
                <a:cxn ang="0">
                  <a:pos x="0" y="0"/>
                </a:cxn>
                <a:cxn ang="0">
                  <a:pos x="9" y="5"/>
                </a:cxn>
                <a:cxn ang="0">
                  <a:pos x="16" y="8"/>
                </a:cxn>
              </a:cxnLst>
              <a:rect l="0" t="0" r="r" b="b"/>
              <a:pathLst>
                <a:path w="16" h="8">
                  <a:moveTo>
                    <a:pt x="0" y="0"/>
                  </a:moveTo>
                  <a:lnTo>
                    <a:pt x="9" y="5"/>
                  </a:lnTo>
                  <a:lnTo>
                    <a:pt x="16" y="8"/>
                  </a:lnTo>
                </a:path>
              </a:pathLst>
            </a:custGeom>
            <a:noFill/>
            <a:ln w="0">
              <a:solidFill>
                <a:srgbClr val="000000"/>
              </a:solidFill>
              <a:prstDash val="solid"/>
              <a:round/>
              <a:headEnd/>
              <a:tailEnd/>
            </a:ln>
          </p:spPr>
          <p:txBody>
            <a:bodyPr/>
            <a:lstStyle/>
            <a:p>
              <a:endParaRPr lang="en-GB"/>
            </a:p>
          </p:txBody>
        </p:sp>
        <p:sp>
          <p:nvSpPr>
            <p:cNvPr id="1010" name="Freeform 3289"/>
            <p:cNvSpPr>
              <a:spLocks/>
            </p:cNvSpPr>
            <p:nvPr/>
          </p:nvSpPr>
          <p:spPr bwMode="auto">
            <a:xfrm>
              <a:off x="2981" y="3241"/>
              <a:ext cx="19" cy="17"/>
            </a:xfrm>
            <a:custGeom>
              <a:avLst/>
              <a:gdLst/>
              <a:ahLst/>
              <a:cxnLst>
                <a:cxn ang="0">
                  <a:pos x="0" y="0"/>
                </a:cxn>
                <a:cxn ang="0">
                  <a:pos x="31" y="32"/>
                </a:cxn>
                <a:cxn ang="0">
                  <a:pos x="38" y="35"/>
                </a:cxn>
              </a:cxnLst>
              <a:rect l="0" t="0" r="r" b="b"/>
              <a:pathLst>
                <a:path w="38" h="35">
                  <a:moveTo>
                    <a:pt x="0" y="0"/>
                  </a:moveTo>
                  <a:lnTo>
                    <a:pt x="31" y="32"/>
                  </a:lnTo>
                  <a:lnTo>
                    <a:pt x="38" y="35"/>
                  </a:lnTo>
                </a:path>
              </a:pathLst>
            </a:custGeom>
            <a:noFill/>
            <a:ln w="0">
              <a:solidFill>
                <a:srgbClr val="000000"/>
              </a:solidFill>
              <a:prstDash val="solid"/>
              <a:round/>
              <a:headEnd/>
              <a:tailEnd/>
            </a:ln>
          </p:spPr>
          <p:txBody>
            <a:bodyPr/>
            <a:lstStyle/>
            <a:p>
              <a:endParaRPr lang="en-GB"/>
            </a:p>
          </p:txBody>
        </p:sp>
        <p:sp>
          <p:nvSpPr>
            <p:cNvPr id="1011" name="Line 3290"/>
            <p:cNvSpPr>
              <a:spLocks noChangeShapeType="1"/>
            </p:cNvSpPr>
            <p:nvPr/>
          </p:nvSpPr>
          <p:spPr bwMode="auto">
            <a:xfrm>
              <a:off x="2975" y="3236"/>
              <a:ext cx="2" cy="1"/>
            </a:xfrm>
            <a:prstGeom prst="line">
              <a:avLst/>
            </a:prstGeom>
            <a:noFill/>
            <a:ln w="0">
              <a:solidFill>
                <a:srgbClr val="000000"/>
              </a:solidFill>
              <a:round/>
              <a:headEnd/>
              <a:tailEnd/>
            </a:ln>
          </p:spPr>
          <p:txBody>
            <a:bodyPr/>
            <a:lstStyle/>
            <a:p>
              <a:endParaRPr lang="en-GB"/>
            </a:p>
          </p:txBody>
        </p:sp>
        <p:sp>
          <p:nvSpPr>
            <p:cNvPr id="1012" name="Freeform 3291"/>
            <p:cNvSpPr>
              <a:spLocks/>
            </p:cNvSpPr>
            <p:nvPr/>
          </p:nvSpPr>
          <p:spPr bwMode="auto">
            <a:xfrm>
              <a:off x="2949" y="3212"/>
              <a:ext cx="21" cy="7"/>
            </a:xfrm>
            <a:custGeom>
              <a:avLst/>
              <a:gdLst/>
              <a:ahLst/>
              <a:cxnLst>
                <a:cxn ang="0">
                  <a:pos x="0" y="0"/>
                </a:cxn>
                <a:cxn ang="0">
                  <a:pos x="8" y="2"/>
                </a:cxn>
                <a:cxn ang="0">
                  <a:pos x="31" y="9"/>
                </a:cxn>
                <a:cxn ang="0">
                  <a:pos x="41" y="15"/>
                </a:cxn>
              </a:cxnLst>
              <a:rect l="0" t="0" r="r" b="b"/>
              <a:pathLst>
                <a:path w="41" h="15">
                  <a:moveTo>
                    <a:pt x="0" y="0"/>
                  </a:moveTo>
                  <a:lnTo>
                    <a:pt x="8" y="2"/>
                  </a:lnTo>
                  <a:lnTo>
                    <a:pt x="31" y="9"/>
                  </a:lnTo>
                  <a:lnTo>
                    <a:pt x="41" y="15"/>
                  </a:lnTo>
                </a:path>
              </a:pathLst>
            </a:custGeom>
            <a:noFill/>
            <a:ln w="0">
              <a:solidFill>
                <a:srgbClr val="000000"/>
              </a:solidFill>
              <a:prstDash val="solid"/>
              <a:round/>
              <a:headEnd/>
              <a:tailEnd/>
            </a:ln>
          </p:spPr>
          <p:txBody>
            <a:bodyPr/>
            <a:lstStyle/>
            <a:p>
              <a:endParaRPr lang="en-GB"/>
            </a:p>
          </p:txBody>
        </p:sp>
        <p:sp>
          <p:nvSpPr>
            <p:cNvPr id="1013" name="Freeform 3292"/>
            <p:cNvSpPr>
              <a:spLocks/>
            </p:cNvSpPr>
            <p:nvPr/>
          </p:nvSpPr>
          <p:spPr bwMode="auto">
            <a:xfrm>
              <a:off x="2930" y="3194"/>
              <a:ext cx="36" cy="14"/>
            </a:xfrm>
            <a:custGeom>
              <a:avLst/>
              <a:gdLst/>
              <a:ahLst/>
              <a:cxnLst>
                <a:cxn ang="0">
                  <a:pos x="0" y="0"/>
                </a:cxn>
                <a:cxn ang="0">
                  <a:pos x="4" y="0"/>
                </a:cxn>
                <a:cxn ang="0">
                  <a:pos x="16" y="5"/>
                </a:cxn>
                <a:cxn ang="0">
                  <a:pos x="30" y="15"/>
                </a:cxn>
                <a:cxn ang="0">
                  <a:pos x="49" y="20"/>
                </a:cxn>
                <a:cxn ang="0">
                  <a:pos x="71" y="28"/>
                </a:cxn>
              </a:cxnLst>
              <a:rect l="0" t="0" r="r" b="b"/>
              <a:pathLst>
                <a:path w="71" h="28">
                  <a:moveTo>
                    <a:pt x="0" y="0"/>
                  </a:moveTo>
                  <a:lnTo>
                    <a:pt x="4" y="0"/>
                  </a:lnTo>
                  <a:lnTo>
                    <a:pt x="16" y="5"/>
                  </a:lnTo>
                  <a:lnTo>
                    <a:pt x="30" y="15"/>
                  </a:lnTo>
                  <a:lnTo>
                    <a:pt x="49" y="20"/>
                  </a:lnTo>
                  <a:lnTo>
                    <a:pt x="71" y="28"/>
                  </a:lnTo>
                </a:path>
              </a:pathLst>
            </a:custGeom>
            <a:noFill/>
            <a:ln w="0">
              <a:solidFill>
                <a:srgbClr val="000000"/>
              </a:solidFill>
              <a:prstDash val="solid"/>
              <a:round/>
              <a:headEnd/>
              <a:tailEnd/>
            </a:ln>
          </p:spPr>
          <p:txBody>
            <a:bodyPr/>
            <a:lstStyle/>
            <a:p>
              <a:endParaRPr lang="en-GB"/>
            </a:p>
          </p:txBody>
        </p:sp>
        <p:sp>
          <p:nvSpPr>
            <p:cNvPr id="1014" name="Line 3293"/>
            <p:cNvSpPr>
              <a:spLocks noChangeShapeType="1"/>
            </p:cNvSpPr>
            <p:nvPr/>
          </p:nvSpPr>
          <p:spPr bwMode="auto">
            <a:xfrm>
              <a:off x="2919" y="3191"/>
              <a:ext cx="1" cy="1"/>
            </a:xfrm>
            <a:prstGeom prst="line">
              <a:avLst/>
            </a:prstGeom>
            <a:noFill/>
            <a:ln w="0">
              <a:solidFill>
                <a:srgbClr val="000000"/>
              </a:solidFill>
              <a:round/>
              <a:headEnd/>
              <a:tailEnd/>
            </a:ln>
          </p:spPr>
          <p:txBody>
            <a:bodyPr/>
            <a:lstStyle/>
            <a:p>
              <a:endParaRPr lang="en-GB"/>
            </a:p>
          </p:txBody>
        </p:sp>
        <p:sp>
          <p:nvSpPr>
            <p:cNvPr id="1015" name="Freeform 3294"/>
            <p:cNvSpPr>
              <a:spLocks/>
            </p:cNvSpPr>
            <p:nvPr/>
          </p:nvSpPr>
          <p:spPr bwMode="auto">
            <a:xfrm>
              <a:off x="2902" y="3189"/>
              <a:ext cx="5" cy="4"/>
            </a:xfrm>
            <a:custGeom>
              <a:avLst/>
              <a:gdLst/>
              <a:ahLst/>
              <a:cxnLst>
                <a:cxn ang="0">
                  <a:pos x="10" y="9"/>
                </a:cxn>
                <a:cxn ang="0">
                  <a:pos x="5" y="4"/>
                </a:cxn>
                <a:cxn ang="0">
                  <a:pos x="0" y="0"/>
                </a:cxn>
              </a:cxnLst>
              <a:rect l="0" t="0" r="r" b="b"/>
              <a:pathLst>
                <a:path w="10" h="9">
                  <a:moveTo>
                    <a:pt x="10" y="9"/>
                  </a:moveTo>
                  <a:lnTo>
                    <a:pt x="5" y="4"/>
                  </a:lnTo>
                  <a:lnTo>
                    <a:pt x="0" y="0"/>
                  </a:lnTo>
                </a:path>
              </a:pathLst>
            </a:custGeom>
            <a:noFill/>
            <a:ln w="0">
              <a:solidFill>
                <a:srgbClr val="000000"/>
              </a:solidFill>
              <a:prstDash val="solid"/>
              <a:round/>
              <a:headEnd/>
              <a:tailEnd/>
            </a:ln>
          </p:spPr>
          <p:txBody>
            <a:bodyPr/>
            <a:lstStyle/>
            <a:p>
              <a:endParaRPr lang="en-GB"/>
            </a:p>
          </p:txBody>
        </p:sp>
        <p:sp>
          <p:nvSpPr>
            <p:cNvPr id="1016" name="Freeform 3295"/>
            <p:cNvSpPr>
              <a:spLocks/>
            </p:cNvSpPr>
            <p:nvPr/>
          </p:nvSpPr>
          <p:spPr bwMode="auto">
            <a:xfrm>
              <a:off x="2902" y="3189"/>
              <a:ext cx="1" cy="5"/>
            </a:xfrm>
            <a:custGeom>
              <a:avLst/>
              <a:gdLst/>
              <a:ahLst/>
              <a:cxnLst>
                <a:cxn ang="0">
                  <a:pos x="2" y="11"/>
                </a:cxn>
                <a:cxn ang="0">
                  <a:pos x="2" y="5"/>
                </a:cxn>
                <a:cxn ang="0">
                  <a:pos x="0" y="0"/>
                </a:cxn>
              </a:cxnLst>
              <a:rect l="0" t="0" r="r" b="b"/>
              <a:pathLst>
                <a:path w="2" h="11">
                  <a:moveTo>
                    <a:pt x="2" y="11"/>
                  </a:moveTo>
                  <a:lnTo>
                    <a:pt x="2" y="5"/>
                  </a:lnTo>
                  <a:lnTo>
                    <a:pt x="0" y="0"/>
                  </a:lnTo>
                </a:path>
              </a:pathLst>
            </a:custGeom>
            <a:noFill/>
            <a:ln w="0">
              <a:solidFill>
                <a:srgbClr val="000000"/>
              </a:solidFill>
              <a:prstDash val="solid"/>
              <a:round/>
              <a:headEnd/>
              <a:tailEnd/>
            </a:ln>
          </p:spPr>
          <p:txBody>
            <a:bodyPr/>
            <a:lstStyle/>
            <a:p>
              <a:endParaRPr lang="en-GB"/>
            </a:p>
          </p:txBody>
        </p:sp>
        <p:sp>
          <p:nvSpPr>
            <p:cNvPr id="1017" name="Freeform 3296"/>
            <p:cNvSpPr>
              <a:spLocks/>
            </p:cNvSpPr>
            <p:nvPr/>
          </p:nvSpPr>
          <p:spPr bwMode="auto">
            <a:xfrm>
              <a:off x="2808" y="3218"/>
              <a:ext cx="4" cy="6"/>
            </a:xfrm>
            <a:custGeom>
              <a:avLst/>
              <a:gdLst/>
              <a:ahLst/>
              <a:cxnLst>
                <a:cxn ang="0">
                  <a:pos x="8" y="0"/>
                </a:cxn>
                <a:cxn ang="0">
                  <a:pos x="4" y="5"/>
                </a:cxn>
                <a:cxn ang="0">
                  <a:pos x="0" y="13"/>
                </a:cxn>
              </a:cxnLst>
              <a:rect l="0" t="0" r="r" b="b"/>
              <a:pathLst>
                <a:path w="8" h="13">
                  <a:moveTo>
                    <a:pt x="8" y="0"/>
                  </a:moveTo>
                  <a:lnTo>
                    <a:pt x="4" y="5"/>
                  </a:lnTo>
                  <a:lnTo>
                    <a:pt x="0" y="13"/>
                  </a:lnTo>
                </a:path>
              </a:pathLst>
            </a:custGeom>
            <a:noFill/>
            <a:ln w="0">
              <a:solidFill>
                <a:srgbClr val="000000"/>
              </a:solidFill>
              <a:prstDash val="solid"/>
              <a:round/>
              <a:headEnd/>
              <a:tailEnd/>
            </a:ln>
          </p:spPr>
          <p:txBody>
            <a:bodyPr/>
            <a:lstStyle/>
            <a:p>
              <a:endParaRPr lang="en-GB"/>
            </a:p>
          </p:txBody>
        </p:sp>
        <p:sp>
          <p:nvSpPr>
            <p:cNvPr id="1018" name="Line 3297"/>
            <p:cNvSpPr>
              <a:spLocks noChangeShapeType="1"/>
            </p:cNvSpPr>
            <p:nvPr/>
          </p:nvSpPr>
          <p:spPr bwMode="auto">
            <a:xfrm>
              <a:off x="2804" y="3224"/>
              <a:ext cx="4" cy="1"/>
            </a:xfrm>
            <a:prstGeom prst="line">
              <a:avLst/>
            </a:prstGeom>
            <a:noFill/>
            <a:ln w="0">
              <a:solidFill>
                <a:srgbClr val="000000"/>
              </a:solidFill>
              <a:round/>
              <a:headEnd/>
              <a:tailEnd/>
            </a:ln>
          </p:spPr>
          <p:txBody>
            <a:bodyPr/>
            <a:lstStyle/>
            <a:p>
              <a:endParaRPr lang="en-GB"/>
            </a:p>
          </p:txBody>
        </p:sp>
        <p:sp>
          <p:nvSpPr>
            <p:cNvPr id="1019" name="Freeform 3298"/>
            <p:cNvSpPr>
              <a:spLocks/>
            </p:cNvSpPr>
            <p:nvPr/>
          </p:nvSpPr>
          <p:spPr bwMode="auto">
            <a:xfrm>
              <a:off x="2758" y="3234"/>
              <a:ext cx="30" cy="1"/>
            </a:xfrm>
            <a:custGeom>
              <a:avLst/>
              <a:gdLst/>
              <a:ahLst/>
              <a:cxnLst>
                <a:cxn ang="0">
                  <a:pos x="62" y="1"/>
                </a:cxn>
                <a:cxn ang="0">
                  <a:pos x="52" y="0"/>
                </a:cxn>
                <a:cxn ang="0">
                  <a:pos x="50" y="1"/>
                </a:cxn>
                <a:cxn ang="0">
                  <a:pos x="46" y="1"/>
                </a:cxn>
                <a:cxn ang="0">
                  <a:pos x="40" y="0"/>
                </a:cxn>
                <a:cxn ang="0">
                  <a:pos x="25" y="1"/>
                </a:cxn>
                <a:cxn ang="0">
                  <a:pos x="0" y="1"/>
                </a:cxn>
              </a:cxnLst>
              <a:rect l="0" t="0" r="r" b="b"/>
              <a:pathLst>
                <a:path w="62" h="1">
                  <a:moveTo>
                    <a:pt x="62" y="1"/>
                  </a:moveTo>
                  <a:lnTo>
                    <a:pt x="52" y="0"/>
                  </a:lnTo>
                  <a:lnTo>
                    <a:pt x="50" y="1"/>
                  </a:lnTo>
                  <a:lnTo>
                    <a:pt x="46" y="1"/>
                  </a:lnTo>
                  <a:lnTo>
                    <a:pt x="40" y="0"/>
                  </a:lnTo>
                  <a:lnTo>
                    <a:pt x="25" y="1"/>
                  </a:lnTo>
                  <a:lnTo>
                    <a:pt x="0" y="1"/>
                  </a:lnTo>
                </a:path>
              </a:pathLst>
            </a:custGeom>
            <a:noFill/>
            <a:ln w="0">
              <a:solidFill>
                <a:srgbClr val="000000"/>
              </a:solidFill>
              <a:prstDash val="solid"/>
              <a:round/>
              <a:headEnd/>
              <a:tailEnd/>
            </a:ln>
          </p:spPr>
          <p:txBody>
            <a:bodyPr/>
            <a:lstStyle/>
            <a:p>
              <a:endParaRPr lang="en-GB"/>
            </a:p>
          </p:txBody>
        </p:sp>
        <p:sp>
          <p:nvSpPr>
            <p:cNvPr id="1020" name="Line 3299"/>
            <p:cNvSpPr>
              <a:spLocks noChangeShapeType="1"/>
            </p:cNvSpPr>
            <p:nvPr/>
          </p:nvSpPr>
          <p:spPr bwMode="auto">
            <a:xfrm flipH="1">
              <a:off x="2623" y="3267"/>
              <a:ext cx="4" cy="4"/>
            </a:xfrm>
            <a:prstGeom prst="line">
              <a:avLst/>
            </a:prstGeom>
            <a:noFill/>
            <a:ln w="0">
              <a:solidFill>
                <a:srgbClr val="000000"/>
              </a:solidFill>
              <a:round/>
              <a:headEnd/>
              <a:tailEnd/>
            </a:ln>
          </p:spPr>
          <p:txBody>
            <a:bodyPr/>
            <a:lstStyle/>
            <a:p>
              <a:endParaRPr lang="en-GB"/>
            </a:p>
          </p:txBody>
        </p:sp>
        <p:sp>
          <p:nvSpPr>
            <p:cNvPr id="1021" name="Freeform 3300"/>
            <p:cNvSpPr>
              <a:spLocks/>
            </p:cNvSpPr>
            <p:nvPr/>
          </p:nvSpPr>
          <p:spPr bwMode="auto">
            <a:xfrm>
              <a:off x="2200" y="3232"/>
              <a:ext cx="12" cy="15"/>
            </a:xfrm>
            <a:custGeom>
              <a:avLst/>
              <a:gdLst/>
              <a:ahLst/>
              <a:cxnLst>
                <a:cxn ang="0">
                  <a:pos x="0" y="0"/>
                </a:cxn>
                <a:cxn ang="0">
                  <a:pos x="2" y="4"/>
                </a:cxn>
                <a:cxn ang="0">
                  <a:pos x="17" y="22"/>
                </a:cxn>
                <a:cxn ang="0">
                  <a:pos x="24" y="28"/>
                </a:cxn>
              </a:cxnLst>
              <a:rect l="0" t="0" r="r" b="b"/>
              <a:pathLst>
                <a:path w="24" h="28">
                  <a:moveTo>
                    <a:pt x="0" y="0"/>
                  </a:moveTo>
                  <a:lnTo>
                    <a:pt x="2" y="4"/>
                  </a:lnTo>
                  <a:lnTo>
                    <a:pt x="17" y="22"/>
                  </a:lnTo>
                  <a:lnTo>
                    <a:pt x="24" y="28"/>
                  </a:lnTo>
                </a:path>
              </a:pathLst>
            </a:custGeom>
            <a:noFill/>
            <a:ln w="0">
              <a:solidFill>
                <a:srgbClr val="000000"/>
              </a:solidFill>
              <a:prstDash val="solid"/>
              <a:round/>
              <a:headEnd/>
              <a:tailEnd/>
            </a:ln>
          </p:spPr>
          <p:txBody>
            <a:bodyPr/>
            <a:lstStyle/>
            <a:p>
              <a:endParaRPr lang="en-GB"/>
            </a:p>
          </p:txBody>
        </p:sp>
        <p:sp>
          <p:nvSpPr>
            <p:cNvPr id="1022" name="Line 3301"/>
            <p:cNvSpPr>
              <a:spLocks noChangeShapeType="1"/>
            </p:cNvSpPr>
            <p:nvPr/>
          </p:nvSpPr>
          <p:spPr bwMode="auto">
            <a:xfrm flipH="1">
              <a:off x="2117" y="3232"/>
              <a:ext cx="1" cy="1"/>
            </a:xfrm>
            <a:prstGeom prst="line">
              <a:avLst/>
            </a:prstGeom>
            <a:noFill/>
            <a:ln w="0">
              <a:solidFill>
                <a:srgbClr val="000000"/>
              </a:solidFill>
              <a:round/>
              <a:headEnd/>
              <a:tailEnd/>
            </a:ln>
          </p:spPr>
          <p:txBody>
            <a:bodyPr/>
            <a:lstStyle/>
            <a:p>
              <a:endParaRPr lang="en-GB"/>
            </a:p>
          </p:txBody>
        </p:sp>
        <p:sp>
          <p:nvSpPr>
            <p:cNvPr id="1023" name="Line 3302"/>
            <p:cNvSpPr>
              <a:spLocks noChangeShapeType="1"/>
            </p:cNvSpPr>
            <p:nvPr/>
          </p:nvSpPr>
          <p:spPr bwMode="auto">
            <a:xfrm flipH="1">
              <a:off x="2056" y="3202"/>
              <a:ext cx="2" cy="2"/>
            </a:xfrm>
            <a:prstGeom prst="line">
              <a:avLst/>
            </a:prstGeom>
            <a:noFill/>
            <a:ln w="0">
              <a:solidFill>
                <a:srgbClr val="000000"/>
              </a:solidFill>
              <a:round/>
              <a:headEnd/>
              <a:tailEnd/>
            </a:ln>
          </p:spPr>
          <p:txBody>
            <a:bodyPr/>
            <a:lstStyle/>
            <a:p>
              <a:endParaRPr lang="en-GB"/>
            </a:p>
          </p:txBody>
        </p:sp>
        <p:sp>
          <p:nvSpPr>
            <p:cNvPr id="1024" name="Freeform 3303"/>
            <p:cNvSpPr>
              <a:spLocks/>
            </p:cNvSpPr>
            <p:nvPr/>
          </p:nvSpPr>
          <p:spPr bwMode="auto">
            <a:xfrm>
              <a:off x="2046" y="3197"/>
              <a:ext cx="10" cy="7"/>
            </a:xfrm>
            <a:custGeom>
              <a:avLst/>
              <a:gdLst/>
              <a:ahLst/>
              <a:cxnLst>
                <a:cxn ang="0">
                  <a:pos x="0" y="0"/>
                </a:cxn>
                <a:cxn ang="0">
                  <a:pos x="3" y="4"/>
                </a:cxn>
                <a:cxn ang="0">
                  <a:pos x="11" y="8"/>
                </a:cxn>
                <a:cxn ang="0">
                  <a:pos x="21" y="15"/>
                </a:cxn>
              </a:cxnLst>
              <a:rect l="0" t="0" r="r" b="b"/>
              <a:pathLst>
                <a:path w="21" h="15">
                  <a:moveTo>
                    <a:pt x="0" y="0"/>
                  </a:moveTo>
                  <a:lnTo>
                    <a:pt x="3" y="4"/>
                  </a:lnTo>
                  <a:lnTo>
                    <a:pt x="11" y="8"/>
                  </a:lnTo>
                  <a:lnTo>
                    <a:pt x="21" y="15"/>
                  </a:lnTo>
                </a:path>
              </a:pathLst>
            </a:custGeom>
            <a:noFill/>
            <a:ln w="0">
              <a:solidFill>
                <a:srgbClr val="000000"/>
              </a:solidFill>
              <a:prstDash val="solid"/>
              <a:round/>
              <a:headEnd/>
              <a:tailEnd/>
            </a:ln>
          </p:spPr>
          <p:txBody>
            <a:bodyPr/>
            <a:lstStyle/>
            <a:p>
              <a:endParaRPr lang="en-GB"/>
            </a:p>
          </p:txBody>
        </p:sp>
        <p:sp>
          <p:nvSpPr>
            <p:cNvPr id="1025" name="Line 3304"/>
            <p:cNvSpPr>
              <a:spLocks noChangeShapeType="1"/>
            </p:cNvSpPr>
            <p:nvPr/>
          </p:nvSpPr>
          <p:spPr bwMode="auto">
            <a:xfrm flipH="1">
              <a:off x="2025" y="3193"/>
              <a:ext cx="3" cy="4"/>
            </a:xfrm>
            <a:prstGeom prst="line">
              <a:avLst/>
            </a:prstGeom>
            <a:noFill/>
            <a:ln w="0">
              <a:solidFill>
                <a:srgbClr val="000000"/>
              </a:solidFill>
              <a:round/>
              <a:headEnd/>
              <a:tailEnd/>
            </a:ln>
          </p:spPr>
          <p:txBody>
            <a:bodyPr/>
            <a:lstStyle/>
            <a:p>
              <a:endParaRPr lang="en-GB"/>
            </a:p>
          </p:txBody>
        </p:sp>
        <p:sp>
          <p:nvSpPr>
            <p:cNvPr id="1026" name="Line 3305"/>
            <p:cNvSpPr>
              <a:spLocks noChangeShapeType="1"/>
            </p:cNvSpPr>
            <p:nvPr/>
          </p:nvSpPr>
          <p:spPr bwMode="auto">
            <a:xfrm>
              <a:off x="1973" y="3184"/>
              <a:ext cx="1" cy="1"/>
            </a:xfrm>
            <a:prstGeom prst="line">
              <a:avLst/>
            </a:prstGeom>
            <a:noFill/>
            <a:ln w="0">
              <a:solidFill>
                <a:srgbClr val="000000"/>
              </a:solidFill>
              <a:round/>
              <a:headEnd/>
              <a:tailEnd/>
            </a:ln>
          </p:spPr>
          <p:txBody>
            <a:bodyPr/>
            <a:lstStyle/>
            <a:p>
              <a:endParaRPr lang="en-GB"/>
            </a:p>
          </p:txBody>
        </p:sp>
        <p:sp>
          <p:nvSpPr>
            <p:cNvPr id="1027" name="Freeform 3306"/>
            <p:cNvSpPr>
              <a:spLocks/>
            </p:cNvSpPr>
            <p:nvPr/>
          </p:nvSpPr>
          <p:spPr bwMode="auto">
            <a:xfrm>
              <a:off x="1460" y="3164"/>
              <a:ext cx="60" cy="5"/>
            </a:xfrm>
            <a:custGeom>
              <a:avLst/>
              <a:gdLst/>
              <a:ahLst/>
              <a:cxnLst>
                <a:cxn ang="0">
                  <a:pos x="120" y="10"/>
                </a:cxn>
                <a:cxn ang="0">
                  <a:pos x="48" y="5"/>
                </a:cxn>
                <a:cxn ang="0">
                  <a:pos x="0" y="0"/>
                </a:cxn>
              </a:cxnLst>
              <a:rect l="0" t="0" r="r" b="b"/>
              <a:pathLst>
                <a:path w="120" h="10">
                  <a:moveTo>
                    <a:pt x="120" y="10"/>
                  </a:moveTo>
                  <a:lnTo>
                    <a:pt x="48" y="5"/>
                  </a:lnTo>
                  <a:lnTo>
                    <a:pt x="0" y="0"/>
                  </a:lnTo>
                </a:path>
              </a:pathLst>
            </a:custGeom>
            <a:noFill/>
            <a:ln w="0">
              <a:solidFill>
                <a:srgbClr val="000000"/>
              </a:solidFill>
              <a:prstDash val="solid"/>
              <a:round/>
              <a:headEnd/>
              <a:tailEnd/>
            </a:ln>
          </p:spPr>
          <p:txBody>
            <a:bodyPr/>
            <a:lstStyle/>
            <a:p>
              <a:endParaRPr lang="en-GB"/>
            </a:p>
          </p:txBody>
        </p:sp>
        <p:sp>
          <p:nvSpPr>
            <p:cNvPr id="1028" name="Line 3307"/>
            <p:cNvSpPr>
              <a:spLocks noChangeShapeType="1"/>
            </p:cNvSpPr>
            <p:nvPr/>
          </p:nvSpPr>
          <p:spPr bwMode="auto">
            <a:xfrm flipH="1" flipV="1">
              <a:off x="1445" y="3160"/>
              <a:ext cx="28" cy="1"/>
            </a:xfrm>
            <a:prstGeom prst="line">
              <a:avLst/>
            </a:prstGeom>
            <a:noFill/>
            <a:ln w="0">
              <a:solidFill>
                <a:srgbClr val="000000"/>
              </a:solidFill>
              <a:round/>
              <a:headEnd/>
              <a:tailEnd/>
            </a:ln>
          </p:spPr>
          <p:txBody>
            <a:bodyPr/>
            <a:lstStyle/>
            <a:p>
              <a:endParaRPr lang="en-GB"/>
            </a:p>
          </p:txBody>
        </p:sp>
        <p:sp>
          <p:nvSpPr>
            <p:cNvPr id="1029" name="Line 3308"/>
            <p:cNvSpPr>
              <a:spLocks noChangeShapeType="1"/>
            </p:cNvSpPr>
            <p:nvPr/>
          </p:nvSpPr>
          <p:spPr bwMode="auto">
            <a:xfrm flipH="1" flipV="1">
              <a:off x="1424" y="3153"/>
              <a:ext cx="1" cy="1"/>
            </a:xfrm>
            <a:prstGeom prst="line">
              <a:avLst/>
            </a:prstGeom>
            <a:noFill/>
            <a:ln w="0">
              <a:solidFill>
                <a:srgbClr val="000000"/>
              </a:solidFill>
              <a:round/>
              <a:headEnd/>
              <a:tailEnd/>
            </a:ln>
          </p:spPr>
          <p:txBody>
            <a:bodyPr/>
            <a:lstStyle/>
            <a:p>
              <a:endParaRPr lang="en-GB"/>
            </a:p>
          </p:txBody>
        </p:sp>
        <p:sp>
          <p:nvSpPr>
            <p:cNvPr id="1030" name="Line 3309"/>
            <p:cNvSpPr>
              <a:spLocks noChangeShapeType="1"/>
            </p:cNvSpPr>
            <p:nvPr/>
          </p:nvSpPr>
          <p:spPr bwMode="auto">
            <a:xfrm flipH="1">
              <a:off x="1332" y="3131"/>
              <a:ext cx="1" cy="1"/>
            </a:xfrm>
            <a:prstGeom prst="line">
              <a:avLst/>
            </a:prstGeom>
            <a:noFill/>
            <a:ln w="0">
              <a:solidFill>
                <a:srgbClr val="000000"/>
              </a:solidFill>
              <a:round/>
              <a:headEnd/>
              <a:tailEnd/>
            </a:ln>
          </p:spPr>
          <p:txBody>
            <a:bodyPr/>
            <a:lstStyle/>
            <a:p>
              <a:endParaRPr lang="en-GB"/>
            </a:p>
          </p:txBody>
        </p:sp>
        <p:sp>
          <p:nvSpPr>
            <p:cNvPr id="1031" name="Freeform 3310"/>
            <p:cNvSpPr>
              <a:spLocks/>
            </p:cNvSpPr>
            <p:nvPr/>
          </p:nvSpPr>
          <p:spPr bwMode="auto">
            <a:xfrm>
              <a:off x="1243" y="3118"/>
              <a:ext cx="24" cy="1"/>
            </a:xfrm>
            <a:custGeom>
              <a:avLst/>
              <a:gdLst/>
              <a:ahLst/>
              <a:cxnLst>
                <a:cxn ang="0">
                  <a:pos x="47" y="1"/>
                </a:cxn>
                <a:cxn ang="0">
                  <a:pos x="26" y="0"/>
                </a:cxn>
                <a:cxn ang="0">
                  <a:pos x="0" y="0"/>
                </a:cxn>
              </a:cxnLst>
              <a:rect l="0" t="0" r="r" b="b"/>
              <a:pathLst>
                <a:path w="47" h="1">
                  <a:moveTo>
                    <a:pt x="47" y="1"/>
                  </a:moveTo>
                  <a:lnTo>
                    <a:pt x="26" y="0"/>
                  </a:lnTo>
                  <a:lnTo>
                    <a:pt x="0" y="0"/>
                  </a:lnTo>
                </a:path>
              </a:pathLst>
            </a:custGeom>
            <a:noFill/>
            <a:ln w="0">
              <a:solidFill>
                <a:srgbClr val="000000"/>
              </a:solidFill>
              <a:prstDash val="solid"/>
              <a:round/>
              <a:headEnd/>
              <a:tailEnd/>
            </a:ln>
          </p:spPr>
          <p:txBody>
            <a:bodyPr/>
            <a:lstStyle/>
            <a:p>
              <a:endParaRPr lang="en-GB"/>
            </a:p>
          </p:txBody>
        </p:sp>
        <p:sp>
          <p:nvSpPr>
            <p:cNvPr id="1032" name="Freeform 3311"/>
            <p:cNvSpPr>
              <a:spLocks/>
            </p:cNvSpPr>
            <p:nvPr/>
          </p:nvSpPr>
          <p:spPr bwMode="auto">
            <a:xfrm>
              <a:off x="1252" y="3116"/>
              <a:ext cx="27" cy="2"/>
            </a:xfrm>
            <a:custGeom>
              <a:avLst/>
              <a:gdLst/>
              <a:ahLst/>
              <a:cxnLst>
                <a:cxn ang="0">
                  <a:pos x="0" y="0"/>
                </a:cxn>
                <a:cxn ang="0">
                  <a:pos x="9" y="0"/>
                </a:cxn>
                <a:cxn ang="0">
                  <a:pos x="53" y="3"/>
                </a:cxn>
              </a:cxnLst>
              <a:rect l="0" t="0" r="r" b="b"/>
              <a:pathLst>
                <a:path w="53" h="3">
                  <a:moveTo>
                    <a:pt x="0" y="0"/>
                  </a:moveTo>
                  <a:lnTo>
                    <a:pt x="9" y="0"/>
                  </a:lnTo>
                  <a:lnTo>
                    <a:pt x="53" y="3"/>
                  </a:lnTo>
                </a:path>
              </a:pathLst>
            </a:custGeom>
            <a:noFill/>
            <a:ln w="0">
              <a:solidFill>
                <a:srgbClr val="000000"/>
              </a:solidFill>
              <a:prstDash val="solid"/>
              <a:round/>
              <a:headEnd/>
              <a:tailEnd/>
            </a:ln>
          </p:spPr>
          <p:txBody>
            <a:bodyPr/>
            <a:lstStyle/>
            <a:p>
              <a:endParaRPr lang="en-GB"/>
            </a:p>
          </p:txBody>
        </p:sp>
        <p:sp>
          <p:nvSpPr>
            <p:cNvPr id="1033" name="Line 3312"/>
            <p:cNvSpPr>
              <a:spLocks noChangeShapeType="1"/>
            </p:cNvSpPr>
            <p:nvPr/>
          </p:nvSpPr>
          <p:spPr bwMode="auto">
            <a:xfrm flipH="1">
              <a:off x="1188" y="3111"/>
              <a:ext cx="6" cy="1"/>
            </a:xfrm>
            <a:prstGeom prst="line">
              <a:avLst/>
            </a:prstGeom>
            <a:noFill/>
            <a:ln w="0">
              <a:solidFill>
                <a:srgbClr val="000000"/>
              </a:solidFill>
              <a:round/>
              <a:headEnd/>
              <a:tailEnd/>
            </a:ln>
          </p:spPr>
          <p:txBody>
            <a:bodyPr/>
            <a:lstStyle/>
            <a:p>
              <a:endParaRPr lang="en-GB"/>
            </a:p>
          </p:txBody>
        </p:sp>
        <p:sp>
          <p:nvSpPr>
            <p:cNvPr id="1034" name="Line 3313"/>
            <p:cNvSpPr>
              <a:spLocks noChangeShapeType="1"/>
            </p:cNvSpPr>
            <p:nvPr/>
          </p:nvSpPr>
          <p:spPr bwMode="auto">
            <a:xfrm flipH="1" flipV="1">
              <a:off x="1174" y="3109"/>
              <a:ext cx="8" cy="1"/>
            </a:xfrm>
            <a:prstGeom prst="line">
              <a:avLst/>
            </a:prstGeom>
            <a:noFill/>
            <a:ln w="0">
              <a:solidFill>
                <a:srgbClr val="000000"/>
              </a:solidFill>
              <a:round/>
              <a:headEnd/>
              <a:tailEnd/>
            </a:ln>
          </p:spPr>
          <p:txBody>
            <a:bodyPr/>
            <a:lstStyle/>
            <a:p>
              <a:endParaRPr lang="en-GB"/>
            </a:p>
          </p:txBody>
        </p:sp>
        <p:sp>
          <p:nvSpPr>
            <p:cNvPr id="1035" name="Line 3314"/>
            <p:cNvSpPr>
              <a:spLocks noChangeShapeType="1"/>
            </p:cNvSpPr>
            <p:nvPr/>
          </p:nvSpPr>
          <p:spPr bwMode="auto">
            <a:xfrm flipH="1">
              <a:off x="1106" y="3105"/>
              <a:ext cx="10" cy="1"/>
            </a:xfrm>
            <a:prstGeom prst="line">
              <a:avLst/>
            </a:prstGeom>
            <a:noFill/>
            <a:ln w="0">
              <a:solidFill>
                <a:srgbClr val="000000"/>
              </a:solidFill>
              <a:round/>
              <a:headEnd/>
              <a:tailEnd/>
            </a:ln>
          </p:spPr>
          <p:txBody>
            <a:bodyPr/>
            <a:lstStyle/>
            <a:p>
              <a:endParaRPr lang="en-GB"/>
            </a:p>
          </p:txBody>
        </p:sp>
        <p:sp>
          <p:nvSpPr>
            <p:cNvPr id="1036" name="Line 3315"/>
            <p:cNvSpPr>
              <a:spLocks noChangeShapeType="1"/>
            </p:cNvSpPr>
            <p:nvPr/>
          </p:nvSpPr>
          <p:spPr bwMode="auto">
            <a:xfrm flipH="1">
              <a:off x="1106" y="3104"/>
              <a:ext cx="6" cy="1"/>
            </a:xfrm>
            <a:prstGeom prst="line">
              <a:avLst/>
            </a:prstGeom>
            <a:noFill/>
            <a:ln w="0">
              <a:solidFill>
                <a:srgbClr val="000000"/>
              </a:solidFill>
              <a:round/>
              <a:headEnd/>
              <a:tailEnd/>
            </a:ln>
          </p:spPr>
          <p:txBody>
            <a:bodyPr/>
            <a:lstStyle/>
            <a:p>
              <a:endParaRPr lang="en-GB"/>
            </a:p>
          </p:txBody>
        </p:sp>
        <p:sp>
          <p:nvSpPr>
            <p:cNvPr id="1037" name="Line 3316"/>
            <p:cNvSpPr>
              <a:spLocks noChangeShapeType="1"/>
            </p:cNvSpPr>
            <p:nvPr/>
          </p:nvSpPr>
          <p:spPr bwMode="auto">
            <a:xfrm flipH="1" flipV="1">
              <a:off x="1027" y="3102"/>
              <a:ext cx="65" cy="2"/>
            </a:xfrm>
            <a:prstGeom prst="line">
              <a:avLst/>
            </a:prstGeom>
            <a:noFill/>
            <a:ln w="0">
              <a:solidFill>
                <a:srgbClr val="000000"/>
              </a:solidFill>
              <a:round/>
              <a:headEnd/>
              <a:tailEnd/>
            </a:ln>
          </p:spPr>
          <p:txBody>
            <a:bodyPr/>
            <a:lstStyle/>
            <a:p>
              <a:endParaRPr lang="en-GB"/>
            </a:p>
          </p:txBody>
        </p:sp>
        <p:sp>
          <p:nvSpPr>
            <p:cNvPr id="1038" name="Line 3317"/>
            <p:cNvSpPr>
              <a:spLocks noChangeShapeType="1"/>
            </p:cNvSpPr>
            <p:nvPr/>
          </p:nvSpPr>
          <p:spPr bwMode="auto">
            <a:xfrm>
              <a:off x="1040" y="3105"/>
              <a:ext cx="68" cy="1"/>
            </a:xfrm>
            <a:prstGeom prst="line">
              <a:avLst/>
            </a:prstGeom>
            <a:noFill/>
            <a:ln w="0">
              <a:solidFill>
                <a:srgbClr val="000000"/>
              </a:solidFill>
              <a:round/>
              <a:headEnd/>
              <a:tailEnd/>
            </a:ln>
          </p:spPr>
          <p:txBody>
            <a:bodyPr/>
            <a:lstStyle/>
            <a:p>
              <a:endParaRPr lang="en-GB"/>
            </a:p>
          </p:txBody>
        </p:sp>
        <p:sp>
          <p:nvSpPr>
            <p:cNvPr id="1039" name="Freeform 3318"/>
            <p:cNvSpPr>
              <a:spLocks/>
            </p:cNvSpPr>
            <p:nvPr/>
          </p:nvSpPr>
          <p:spPr bwMode="auto">
            <a:xfrm>
              <a:off x="1033" y="3105"/>
              <a:ext cx="142" cy="6"/>
            </a:xfrm>
            <a:custGeom>
              <a:avLst/>
              <a:gdLst/>
              <a:ahLst/>
              <a:cxnLst>
                <a:cxn ang="0">
                  <a:pos x="0" y="0"/>
                </a:cxn>
                <a:cxn ang="0">
                  <a:pos x="140" y="3"/>
                </a:cxn>
                <a:cxn ang="0">
                  <a:pos x="202" y="5"/>
                </a:cxn>
                <a:cxn ang="0">
                  <a:pos x="284" y="13"/>
                </a:cxn>
              </a:cxnLst>
              <a:rect l="0" t="0" r="r" b="b"/>
              <a:pathLst>
                <a:path w="284" h="13">
                  <a:moveTo>
                    <a:pt x="0" y="0"/>
                  </a:moveTo>
                  <a:lnTo>
                    <a:pt x="140" y="3"/>
                  </a:lnTo>
                  <a:lnTo>
                    <a:pt x="202" y="5"/>
                  </a:lnTo>
                  <a:lnTo>
                    <a:pt x="284" y="13"/>
                  </a:lnTo>
                </a:path>
              </a:pathLst>
            </a:custGeom>
            <a:noFill/>
            <a:ln w="0">
              <a:solidFill>
                <a:srgbClr val="000000"/>
              </a:solidFill>
              <a:prstDash val="solid"/>
              <a:round/>
              <a:headEnd/>
              <a:tailEnd/>
            </a:ln>
          </p:spPr>
          <p:txBody>
            <a:bodyPr/>
            <a:lstStyle/>
            <a:p>
              <a:endParaRPr lang="en-GB"/>
            </a:p>
          </p:txBody>
        </p:sp>
        <p:sp>
          <p:nvSpPr>
            <p:cNvPr id="1040" name="Freeform 3319"/>
            <p:cNvSpPr>
              <a:spLocks/>
            </p:cNvSpPr>
            <p:nvPr/>
          </p:nvSpPr>
          <p:spPr bwMode="auto">
            <a:xfrm>
              <a:off x="1027" y="3105"/>
              <a:ext cx="204" cy="13"/>
            </a:xfrm>
            <a:custGeom>
              <a:avLst/>
              <a:gdLst/>
              <a:ahLst/>
              <a:cxnLst>
                <a:cxn ang="0">
                  <a:pos x="0" y="0"/>
                </a:cxn>
                <a:cxn ang="0">
                  <a:pos x="153" y="3"/>
                </a:cxn>
                <a:cxn ang="0">
                  <a:pos x="215" y="5"/>
                </a:cxn>
                <a:cxn ang="0">
                  <a:pos x="289" y="13"/>
                </a:cxn>
                <a:cxn ang="0">
                  <a:pos x="410" y="26"/>
                </a:cxn>
              </a:cxnLst>
              <a:rect l="0" t="0" r="r" b="b"/>
              <a:pathLst>
                <a:path w="410" h="26">
                  <a:moveTo>
                    <a:pt x="0" y="0"/>
                  </a:moveTo>
                  <a:lnTo>
                    <a:pt x="153" y="3"/>
                  </a:lnTo>
                  <a:lnTo>
                    <a:pt x="215" y="5"/>
                  </a:lnTo>
                  <a:lnTo>
                    <a:pt x="289" y="13"/>
                  </a:lnTo>
                  <a:lnTo>
                    <a:pt x="410" y="26"/>
                  </a:lnTo>
                </a:path>
              </a:pathLst>
            </a:custGeom>
            <a:noFill/>
            <a:ln w="0">
              <a:solidFill>
                <a:srgbClr val="000000"/>
              </a:solidFill>
              <a:prstDash val="solid"/>
              <a:round/>
              <a:headEnd/>
              <a:tailEnd/>
            </a:ln>
          </p:spPr>
          <p:txBody>
            <a:bodyPr/>
            <a:lstStyle/>
            <a:p>
              <a:endParaRPr lang="en-GB"/>
            </a:p>
          </p:txBody>
        </p:sp>
        <p:sp>
          <p:nvSpPr>
            <p:cNvPr id="1041" name="Freeform 3320"/>
            <p:cNvSpPr>
              <a:spLocks/>
            </p:cNvSpPr>
            <p:nvPr/>
          </p:nvSpPr>
          <p:spPr bwMode="auto">
            <a:xfrm>
              <a:off x="318" y="3104"/>
              <a:ext cx="716" cy="7"/>
            </a:xfrm>
            <a:custGeom>
              <a:avLst/>
              <a:gdLst/>
              <a:ahLst/>
              <a:cxnLst>
                <a:cxn ang="0">
                  <a:pos x="0" y="14"/>
                </a:cxn>
                <a:cxn ang="0">
                  <a:pos x="6" y="14"/>
                </a:cxn>
                <a:cxn ang="0">
                  <a:pos x="224" y="11"/>
                </a:cxn>
                <a:cxn ang="0">
                  <a:pos x="864" y="5"/>
                </a:cxn>
                <a:cxn ang="0">
                  <a:pos x="1416" y="0"/>
                </a:cxn>
                <a:cxn ang="0">
                  <a:pos x="1432" y="1"/>
                </a:cxn>
              </a:cxnLst>
              <a:rect l="0" t="0" r="r" b="b"/>
              <a:pathLst>
                <a:path w="1432" h="14">
                  <a:moveTo>
                    <a:pt x="0" y="14"/>
                  </a:moveTo>
                  <a:lnTo>
                    <a:pt x="6" y="14"/>
                  </a:lnTo>
                  <a:lnTo>
                    <a:pt x="224" y="11"/>
                  </a:lnTo>
                  <a:lnTo>
                    <a:pt x="864" y="5"/>
                  </a:lnTo>
                  <a:lnTo>
                    <a:pt x="1416" y="0"/>
                  </a:lnTo>
                  <a:lnTo>
                    <a:pt x="1432" y="1"/>
                  </a:lnTo>
                </a:path>
              </a:pathLst>
            </a:custGeom>
            <a:noFill/>
            <a:ln w="0">
              <a:solidFill>
                <a:srgbClr val="000000"/>
              </a:solidFill>
              <a:prstDash val="solid"/>
              <a:round/>
              <a:headEnd/>
              <a:tailEnd/>
            </a:ln>
          </p:spPr>
          <p:txBody>
            <a:bodyPr/>
            <a:lstStyle/>
            <a:p>
              <a:endParaRPr lang="en-GB"/>
            </a:p>
          </p:txBody>
        </p:sp>
        <p:sp>
          <p:nvSpPr>
            <p:cNvPr id="1042" name="Freeform 3321"/>
            <p:cNvSpPr>
              <a:spLocks/>
            </p:cNvSpPr>
            <p:nvPr/>
          </p:nvSpPr>
          <p:spPr bwMode="auto">
            <a:xfrm>
              <a:off x="310" y="3105"/>
              <a:ext cx="723" cy="6"/>
            </a:xfrm>
            <a:custGeom>
              <a:avLst/>
              <a:gdLst/>
              <a:ahLst/>
              <a:cxnLst>
                <a:cxn ang="0">
                  <a:pos x="0" y="13"/>
                </a:cxn>
                <a:cxn ang="0">
                  <a:pos x="21" y="13"/>
                </a:cxn>
                <a:cxn ang="0">
                  <a:pos x="239" y="10"/>
                </a:cxn>
                <a:cxn ang="0">
                  <a:pos x="879" y="5"/>
                </a:cxn>
                <a:cxn ang="0">
                  <a:pos x="1431" y="0"/>
                </a:cxn>
                <a:cxn ang="0">
                  <a:pos x="1446" y="0"/>
                </a:cxn>
              </a:cxnLst>
              <a:rect l="0" t="0" r="r" b="b"/>
              <a:pathLst>
                <a:path w="1446" h="13">
                  <a:moveTo>
                    <a:pt x="0" y="13"/>
                  </a:moveTo>
                  <a:lnTo>
                    <a:pt x="21" y="13"/>
                  </a:lnTo>
                  <a:lnTo>
                    <a:pt x="239" y="10"/>
                  </a:lnTo>
                  <a:lnTo>
                    <a:pt x="879" y="5"/>
                  </a:lnTo>
                  <a:lnTo>
                    <a:pt x="1431" y="0"/>
                  </a:lnTo>
                  <a:lnTo>
                    <a:pt x="1446" y="0"/>
                  </a:lnTo>
                </a:path>
              </a:pathLst>
            </a:custGeom>
            <a:noFill/>
            <a:ln w="0">
              <a:solidFill>
                <a:srgbClr val="000000"/>
              </a:solidFill>
              <a:prstDash val="solid"/>
              <a:round/>
              <a:headEnd/>
              <a:tailEnd/>
            </a:ln>
          </p:spPr>
          <p:txBody>
            <a:bodyPr/>
            <a:lstStyle/>
            <a:p>
              <a:endParaRPr lang="en-GB"/>
            </a:p>
          </p:txBody>
        </p:sp>
        <p:sp>
          <p:nvSpPr>
            <p:cNvPr id="1043" name="Freeform 3322"/>
            <p:cNvSpPr>
              <a:spLocks/>
            </p:cNvSpPr>
            <p:nvPr/>
          </p:nvSpPr>
          <p:spPr bwMode="auto">
            <a:xfrm>
              <a:off x="302" y="3105"/>
              <a:ext cx="725" cy="7"/>
            </a:xfrm>
            <a:custGeom>
              <a:avLst/>
              <a:gdLst/>
              <a:ahLst/>
              <a:cxnLst>
                <a:cxn ang="0">
                  <a:pos x="0" y="13"/>
                </a:cxn>
                <a:cxn ang="0">
                  <a:pos x="36" y="14"/>
                </a:cxn>
                <a:cxn ang="0">
                  <a:pos x="254" y="11"/>
                </a:cxn>
                <a:cxn ang="0">
                  <a:pos x="894" y="5"/>
                </a:cxn>
                <a:cxn ang="0">
                  <a:pos x="1446" y="0"/>
                </a:cxn>
                <a:cxn ang="0">
                  <a:pos x="1448" y="0"/>
                </a:cxn>
              </a:cxnLst>
              <a:rect l="0" t="0" r="r" b="b"/>
              <a:pathLst>
                <a:path w="1448" h="14">
                  <a:moveTo>
                    <a:pt x="0" y="13"/>
                  </a:moveTo>
                  <a:lnTo>
                    <a:pt x="36" y="14"/>
                  </a:lnTo>
                  <a:lnTo>
                    <a:pt x="254" y="11"/>
                  </a:lnTo>
                  <a:lnTo>
                    <a:pt x="894" y="5"/>
                  </a:lnTo>
                  <a:lnTo>
                    <a:pt x="1446" y="0"/>
                  </a:lnTo>
                  <a:lnTo>
                    <a:pt x="1448" y="0"/>
                  </a:lnTo>
                </a:path>
              </a:pathLst>
            </a:custGeom>
            <a:noFill/>
            <a:ln w="0">
              <a:solidFill>
                <a:srgbClr val="000000"/>
              </a:solidFill>
              <a:prstDash val="solid"/>
              <a:round/>
              <a:headEnd/>
              <a:tailEnd/>
            </a:ln>
          </p:spPr>
          <p:txBody>
            <a:bodyPr/>
            <a:lstStyle/>
            <a:p>
              <a:endParaRPr lang="en-GB"/>
            </a:p>
          </p:txBody>
        </p:sp>
        <p:sp>
          <p:nvSpPr>
            <p:cNvPr id="1044" name="Freeform 3323"/>
            <p:cNvSpPr>
              <a:spLocks/>
            </p:cNvSpPr>
            <p:nvPr/>
          </p:nvSpPr>
          <p:spPr bwMode="auto">
            <a:xfrm>
              <a:off x="300" y="3105"/>
              <a:ext cx="947" cy="14"/>
            </a:xfrm>
            <a:custGeom>
              <a:avLst/>
              <a:gdLst/>
              <a:ahLst/>
              <a:cxnLst>
                <a:cxn ang="0">
                  <a:pos x="0" y="13"/>
                </a:cxn>
                <a:cxn ang="0">
                  <a:pos x="40" y="13"/>
                </a:cxn>
                <a:cxn ang="0">
                  <a:pos x="258" y="11"/>
                </a:cxn>
                <a:cxn ang="0">
                  <a:pos x="898" y="6"/>
                </a:cxn>
                <a:cxn ang="0">
                  <a:pos x="1450" y="0"/>
                </a:cxn>
                <a:cxn ang="0">
                  <a:pos x="1605" y="3"/>
                </a:cxn>
                <a:cxn ang="0">
                  <a:pos x="1667" y="6"/>
                </a:cxn>
                <a:cxn ang="0">
                  <a:pos x="1741" y="13"/>
                </a:cxn>
                <a:cxn ang="0">
                  <a:pos x="1860" y="26"/>
                </a:cxn>
                <a:cxn ang="0">
                  <a:pos x="1862" y="26"/>
                </a:cxn>
                <a:cxn ang="0">
                  <a:pos x="1883" y="27"/>
                </a:cxn>
                <a:cxn ang="0">
                  <a:pos x="1893" y="28"/>
                </a:cxn>
              </a:cxnLst>
              <a:rect l="0" t="0" r="r" b="b"/>
              <a:pathLst>
                <a:path w="1893" h="28">
                  <a:moveTo>
                    <a:pt x="0" y="13"/>
                  </a:moveTo>
                  <a:lnTo>
                    <a:pt x="40" y="13"/>
                  </a:lnTo>
                  <a:lnTo>
                    <a:pt x="258" y="11"/>
                  </a:lnTo>
                  <a:lnTo>
                    <a:pt x="898" y="6"/>
                  </a:lnTo>
                  <a:lnTo>
                    <a:pt x="1450" y="0"/>
                  </a:lnTo>
                  <a:lnTo>
                    <a:pt x="1605" y="3"/>
                  </a:lnTo>
                  <a:lnTo>
                    <a:pt x="1667" y="6"/>
                  </a:lnTo>
                  <a:lnTo>
                    <a:pt x="1741" y="13"/>
                  </a:lnTo>
                  <a:lnTo>
                    <a:pt x="1860" y="26"/>
                  </a:lnTo>
                  <a:lnTo>
                    <a:pt x="1862" y="26"/>
                  </a:lnTo>
                  <a:lnTo>
                    <a:pt x="1883" y="27"/>
                  </a:lnTo>
                  <a:lnTo>
                    <a:pt x="1893" y="28"/>
                  </a:lnTo>
                </a:path>
              </a:pathLst>
            </a:custGeom>
            <a:noFill/>
            <a:ln w="0">
              <a:solidFill>
                <a:srgbClr val="000000"/>
              </a:solidFill>
              <a:prstDash val="solid"/>
              <a:round/>
              <a:headEnd/>
              <a:tailEnd/>
            </a:ln>
          </p:spPr>
          <p:txBody>
            <a:bodyPr/>
            <a:lstStyle/>
            <a:p>
              <a:endParaRPr lang="en-GB"/>
            </a:p>
          </p:txBody>
        </p:sp>
        <p:sp>
          <p:nvSpPr>
            <p:cNvPr id="1045" name="Line 3324"/>
            <p:cNvSpPr>
              <a:spLocks noChangeShapeType="1"/>
            </p:cNvSpPr>
            <p:nvPr/>
          </p:nvSpPr>
          <p:spPr bwMode="auto">
            <a:xfrm>
              <a:off x="300" y="3111"/>
              <a:ext cx="2" cy="1"/>
            </a:xfrm>
            <a:prstGeom prst="line">
              <a:avLst/>
            </a:prstGeom>
            <a:noFill/>
            <a:ln w="0">
              <a:solidFill>
                <a:srgbClr val="000000"/>
              </a:solidFill>
              <a:round/>
              <a:headEnd/>
              <a:tailEnd/>
            </a:ln>
          </p:spPr>
          <p:txBody>
            <a:bodyPr/>
            <a:lstStyle/>
            <a:p>
              <a:endParaRPr lang="en-GB"/>
            </a:p>
          </p:txBody>
        </p:sp>
        <p:sp>
          <p:nvSpPr>
            <p:cNvPr id="1046" name="Line 3325"/>
            <p:cNvSpPr>
              <a:spLocks noChangeShapeType="1"/>
            </p:cNvSpPr>
            <p:nvPr/>
          </p:nvSpPr>
          <p:spPr bwMode="auto">
            <a:xfrm>
              <a:off x="300" y="3110"/>
              <a:ext cx="10" cy="1"/>
            </a:xfrm>
            <a:prstGeom prst="line">
              <a:avLst/>
            </a:prstGeom>
            <a:noFill/>
            <a:ln w="0">
              <a:solidFill>
                <a:srgbClr val="000000"/>
              </a:solidFill>
              <a:round/>
              <a:headEnd/>
              <a:tailEnd/>
            </a:ln>
          </p:spPr>
          <p:txBody>
            <a:bodyPr/>
            <a:lstStyle/>
            <a:p>
              <a:endParaRPr lang="en-GB"/>
            </a:p>
          </p:txBody>
        </p:sp>
        <p:sp>
          <p:nvSpPr>
            <p:cNvPr id="1047" name="Line 3326"/>
            <p:cNvSpPr>
              <a:spLocks noChangeShapeType="1"/>
            </p:cNvSpPr>
            <p:nvPr/>
          </p:nvSpPr>
          <p:spPr bwMode="auto">
            <a:xfrm>
              <a:off x="300" y="3110"/>
              <a:ext cx="18" cy="1"/>
            </a:xfrm>
            <a:prstGeom prst="line">
              <a:avLst/>
            </a:prstGeom>
            <a:noFill/>
            <a:ln w="0">
              <a:solidFill>
                <a:srgbClr val="000000"/>
              </a:solidFill>
              <a:round/>
              <a:headEnd/>
              <a:tailEnd/>
            </a:ln>
          </p:spPr>
          <p:txBody>
            <a:bodyPr/>
            <a:lstStyle/>
            <a:p>
              <a:endParaRPr lang="en-GB"/>
            </a:p>
          </p:txBody>
        </p:sp>
        <p:sp>
          <p:nvSpPr>
            <p:cNvPr id="1048" name="Freeform 3327"/>
            <p:cNvSpPr>
              <a:spLocks/>
            </p:cNvSpPr>
            <p:nvPr/>
          </p:nvSpPr>
          <p:spPr bwMode="auto">
            <a:xfrm>
              <a:off x="300" y="3106"/>
              <a:ext cx="454" cy="4"/>
            </a:xfrm>
            <a:custGeom>
              <a:avLst/>
              <a:gdLst/>
              <a:ahLst/>
              <a:cxnLst>
                <a:cxn ang="0">
                  <a:pos x="0" y="9"/>
                </a:cxn>
                <a:cxn ang="0">
                  <a:pos x="40" y="9"/>
                </a:cxn>
                <a:cxn ang="0">
                  <a:pos x="258" y="7"/>
                </a:cxn>
                <a:cxn ang="0">
                  <a:pos x="898" y="1"/>
                </a:cxn>
                <a:cxn ang="0">
                  <a:pos x="908" y="0"/>
                </a:cxn>
              </a:cxnLst>
              <a:rect l="0" t="0" r="r" b="b"/>
              <a:pathLst>
                <a:path w="908" h="9">
                  <a:moveTo>
                    <a:pt x="0" y="9"/>
                  </a:moveTo>
                  <a:lnTo>
                    <a:pt x="40" y="9"/>
                  </a:lnTo>
                  <a:lnTo>
                    <a:pt x="258" y="7"/>
                  </a:lnTo>
                  <a:lnTo>
                    <a:pt x="898" y="1"/>
                  </a:lnTo>
                  <a:lnTo>
                    <a:pt x="908" y="0"/>
                  </a:lnTo>
                </a:path>
              </a:pathLst>
            </a:custGeom>
            <a:noFill/>
            <a:ln w="0">
              <a:solidFill>
                <a:srgbClr val="000000"/>
              </a:solidFill>
              <a:prstDash val="solid"/>
              <a:round/>
              <a:headEnd/>
              <a:tailEnd/>
            </a:ln>
          </p:spPr>
          <p:txBody>
            <a:bodyPr/>
            <a:lstStyle/>
            <a:p>
              <a:endParaRPr lang="en-GB"/>
            </a:p>
          </p:txBody>
        </p:sp>
        <p:sp>
          <p:nvSpPr>
            <p:cNvPr id="1049" name="Freeform 3328"/>
            <p:cNvSpPr>
              <a:spLocks/>
            </p:cNvSpPr>
            <p:nvPr/>
          </p:nvSpPr>
          <p:spPr bwMode="auto">
            <a:xfrm>
              <a:off x="300" y="3105"/>
              <a:ext cx="453" cy="4"/>
            </a:xfrm>
            <a:custGeom>
              <a:avLst/>
              <a:gdLst/>
              <a:ahLst/>
              <a:cxnLst>
                <a:cxn ang="0">
                  <a:pos x="0" y="8"/>
                </a:cxn>
                <a:cxn ang="0">
                  <a:pos x="40" y="9"/>
                </a:cxn>
                <a:cxn ang="0">
                  <a:pos x="258" y="5"/>
                </a:cxn>
                <a:cxn ang="0">
                  <a:pos x="898" y="0"/>
                </a:cxn>
                <a:cxn ang="0">
                  <a:pos x="905" y="0"/>
                </a:cxn>
              </a:cxnLst>
              <a:rect l="0" t="0" r="r" b="b"/>
              <a:pathLst>
                <a:path w="905" h="9">
                  <a:moveTo>
                    <a:pt x="0" y="8"/>
                  </a:moveTo>
                  <a:lnTo>
                    <a:pt x="40" y="9"/>
                  </a:lnTo>
                  <a:lnTo>
                    <a:pt x="258" y="5"/>
                  </a:lnTo>
                  <a:lnTo>
                    <a:pt x="898" y="0"/>
                  </a:lnTo>
                  <a:lnTo>
                    <a:pt x="905" y="0"/>
                  </a:lnTo>
                </a:path>
              </a:pathLst>
            </a:custGeom>
            <a:noFill/>
            <a:ln w="0">
              <a:solidFill>
                <a:srgbClr val="000000"/>
              </a:solidFill>
              <a:prstDash val="solid"/>
              <a:round/>
              <a:headEnd/>
              <a:tailEnd/>
            </a:ln>
          </p:spPr>
          <p:txBody>
            <a:bodyPr/>
            <a:lstStyle/>
            <a:p>
              <a:endParaRPr lang="en-GB"/>
            </a:p>
          </p:txBody>
        </p:sp>
        <p:sp>
          <p:nvSpPr>
            <p:cNvPr id="1050" name="Freeform 3329"/>
            <p:cNvSpPr>
              <a:spLocks/>
            </p:cNvSpPr>
            <p:nvPr/>
          </p:nvSpPr>
          <p:spPr bwMode="auto">
            <a:xfrm>
              <a:off x="2322" y="3264"/>
              <a:ext cx="123" cy="5"/>
            </a:xfrm>
            <a:custGeom>
              <a:avLst/>
              <a:gdLst/>
              <a:ahLst/>
              <a:cxnLst>
                <a:cxn ang="0">
                  <a:pos x="0" y="0"/>
                </a:cxn>
                <a:cxn ang="0">
                  <a:pos x="12" y="2"/>
                </a:cxn>
                <a:cxn ang="0">
                  <a:pos x="27" y="4"/>
                </a:cxn>
                <a:cxn ang="0">
                  <a:pos x="44" y="6"/>
                </a:cxn>
                <a:cxn ang="0">
                  <a:pos x="58" y="7"/>
                </a:cxn>
                <a:cxn ang="0">
                  <a:pos x="71" y="9"/>
                </a:cxn>
                <a:cxn ang="0">
                  <a:pos x="99" y="11"/>
                </a:cxn>
                <a:cxn ang="0">
                  <a:pos x="114" y="11"/>
                </a:cxn>
                <a:cxn ang="0">
                  <a:pos x="161" y="8"/>
                </a:cxn>
                <a:cxn ang="0">
                  <a:pos x="186" y="7"/>
                </a:cxn>
                <a:cxn ang="0">
                  <a:pos x="200" y="6"/>
                </a:cxn>
                <a:cxn ang="0">
                  <a:pos x="223" y="4"/>
                </a:cxn>
                <a:cxn ang="0">
                  <a:pos x="237" y="3"/>
                </a:cxn>
                <a:cxn ang="0">
                  <a:pos x="245" y="2"/>
                </a:cxn>
              </a:cxnLst>
              <a:rect l="0" t="0" r="r" b="b"/>
              <a:pathLst>
                <a:path w="245" h="11">
                  <a:moveTo>
                    <a:pt x="0" y="0"/>
                  </a:moveTo>
                  <a:lnTo>
                    <a:pt x="12" y="2"/>
                  </a:lnTo>
                  <a:lnTo>
                    <a:pt x="27" y="4"/>
                  </a:lnTo>
                  <a:lnTo>
                    <a:pt x="44" y="6"/>
                  </a:lnTo>
                  <a:lnTo>
                    <a:pt x="58" y="7"/>
                  </a:lnTo>
                  <a:lnTo>
                    <a:pt x="71" y="9"/>
                  </a:lnTo>
                  <a:lnTo>
                    <a:pt x="99" y="11"/>
                  </a:lnTo>
                  <a:lnTo>
                    <a:pt x="114" y="11"/>
                  </a:lnTo>
                  <a:lnTo>
                    <a:pt x="161" y="8"/>
                  </a:lnTo>
                  <a:lnTo>
                    <a:pt x="186" y="7"/>
                  </a:lnTo>
                  <a:lnTo>
                    <a:pt x="200" y="6"/>
                  </a:lnTo>
                  <a:lnTo>
                    <a:pt x="223" y="4"/>
                  </a:lnTo>
                  <a:lnTo>
                    <a:pt x="237" y="3"/>
                  </a:lnTo>
                  <a:lnTo>
                    <a:pt x="245" y="2"/>
                  </a:lnTo>
                </a:path>
              </a:pathLst>
            </a:custGeom>
            <a:noFill/>
            <a:ln w="0">
              <a:solidFill>
                <a:srgbClr val="000000"/>
              </a:solidFill>
              <a:prstDash val="solid"/>
              <a:round/>
              <a:headEnd/>
              <a:tailEnd/>
            </a:ln>
          </p:spPr>
          <p:txBody>
            <a:bodyPr/>
            <a:lstStyle/>
            <a:p>
              <a:endParaRPr lang="en-GB"/>
            </a:p>
          </p:txBody>
        </p:sp>
        <p:sp>
          <p:nvSpPr>
            <p:cNvPr id="1051" name="Freeform 3330"/>
            <p:cNvSpPr>
              <a:spLocks/>
            </p:cNvSpPr>
            <p:nvPr/>
          </p:nvSpPr>
          <p:spPr bwMode="auto">
            <a:xfrm>
              <a:off x="2445" y="3264"/>
              <a:ext cx="42" cy="1"/>
            </a:xfrm>
            <a:custGeom>
              <a:avLst/>
              <a:gdLst/>
              <a:ahLst/>
              <a:cxnLst>
                <a:cxn ang="0">
                  <a:pos x="0" y="1"/>
                </a:cxn>
                <a:cxn ang="0">
                  <a:pos x="6" y="1"/>
                </a:cxn>
                <a:cxn ang="0">
                  <a:pos x="19" y="0"/>
                </a:cxn>
                <a:cxn ang="0">
                  <a:pos x="55" y="0"/>
                </a:cxn>
                <a:cxn ang="0">
                  <a:pos x="84" y="2"/>
                </a:cxn>
              </a:cxnLst>
              <a:rect l="0" t="0" r="r" b="b"/>
              <a:pathLst>
                <a:path w="84" h="2">
                  <a:moveTo>
                    <a:pt x="0" y="1"/>
                  </a:moveTo>
                  <a:lnTo>
                    <a:pt x="6" y="1"/>
                  </a:lnTo>
                  <a:lnTo>
                    <a:pt x="19" y="0"/>
                  </a:lnTo>
                  <a:lnTo>
                    <a:pt x="55" y="0"/>
                  </a:lnTo>
                  <a:lnTo>
                    <a:pt x="84" y="2"/>
                  </a:lnTo>
                </a:path>
              </a:pathLst>
            </a:custGeom>
            <a:noFill/>
            <a:ln w="0">
              <a:solidFill>
                <a:srgbClr val="000000"/>
              </a:solidFill>
              <a:prstDash val="solid"/>
              <a:round/>
              <a:headEnd/>
              <a:tailEnd/>
            </a:ln>
          </p:spPr>
          <p:txBody>
            <a:bodyPr/>
            <a:lstStyle/>
            <a:p>
              <a:endParaRPr lang="en-GB"/>
            </a:p>
          </p:txBody>
        </p:sp>
        <p:sp>
          <p:nvSpPr>
            <p:cNvPr id="1052" name="Line 3331"/>
            <p:cNvSpPr>
              <a:spLocks noChangeShapeType="1"/>
            </p:cNvSpPr>
            <p:nvPr/>
          </p:nvSpPr>
          <p:spPr bwMode="auto">
            <a:xfrm>
              <a:off x="2199" y="3230"/>
              <a:ext cx="1" cy="2"/>
            </a:xfrm>
            <a:prstGeom prst="line">
              <a:avLst/>
            </a:prstGeom>
            <a:noFill/>
            <a:ln w="0">
              <a:solidFill>
                <a:srgbClr val="000000"/>
              </a:solidFill>
              <a:round/>
              <a:headEnd/>
              <a:tailEnd/>
            </a:ln>
          </p:spPr>
          <p:txBody>
            <a:bodyPr/>
            <a:lstStyle/>
            <a:p>
              <a:endParaRPr lang="en-GB"/>
            </a:p>
          </p:txBody>
        </p:sp>
        <p:sp>
          <p:nvSpPr>
            <p:cNvPr id="1053" name="Freeform 3332"/>
            <p:cNvSpPr>
              <a:spLocks/>
            </p:cNvSpPr>
            <p:nvPr/>
          </p:nvSpPr>
          <p:spPr bwMode="auto">
            <a:xfrm>
              <a:off x="2199" y="3230"/>
              <a:ext cx="123" cy="34"/>
            </a:xfrm>
            <a:custGeom>
              <a:avLst/>
              <a:gdLst/>
              <a:ahLst/>
              <a:cxnLst>
                <a:cxn ang="0">
                  <a:pos x="247" y="67"/>
                </a:cxn>
                <a:cxn ang="0">
                  <a:pos x="245" y="67"/>
                </a:cxn>
                <a:cxn ang="0">
                  <a:pos x="234" y="66"/>
                </a:cxn>
                <a:cxn ang="0">
                  <a:pos x="214" y="65"/>
                </a:cxn>
                <a:cxn ang="0">
                  <a:pos x="193" y="57"/>
                </a:cxn>
                <a:cxn ang="0">
                  <a:pos x="183" y="57"/>
                </a:cxn>
                <a:cxn ang="0">
                  <a:pos x="167" y="55"/>
                </a:cxn>
                <a:cxn ang="0">
                  <a:pos x="157" y="54"/>
                </a:cxn>
                <a:cxn ang="0">
                  <a:pos x="142" y="50"/>
                </a:cxn>
                <a:cxn ang="0">
                  <a:pos x="122" y="44"/>
                </a:cxn>
                <a:cxn ang="0">
                  <a:pos x="109" y="40"/>
                </a:cxn>
                <a:cxn ang="0">
                  <a:pos x="91" y="30"/>
                </a:cxn>
                <a:cxn ang="0">
                  <a:pos x="66" y="19"/>
                </a:cxn>
                <a:cxn ang="0">
                  <a:pos x="40" y="9"/>
                </a:cxn>
                <a:cxn ang="0">
                  <a:pos x="27" y="7"/>
                </a:cxn>
                <a:cxn ang="0">
                  <a:pos x="0" y="0"/>
                </a:cxn>
              </a:cxnLst>
              <a:rect l="0" t="0" r="r" b="b"/>
              <a:pathLst>
                <a:path w="247" h="67">
                  <a:moveTo>
                    <a:pt x="247" y="67"/>
                  </a:moveTo>
                  <a:lnTo>
                    <a:pt x="245" y="67"/>
                  </a:lnTo>
                  <a:lnTo>
                    <a:pt x="234" y="66"/>
                  </a:lnTo>
                  <a:lnTo>
                    <a:pt x="214" y="65"/>
                  </a:lnTo>
                  <a:lnTo>
                    <a:pt x="193" y="57"/>
                  </a:lnTo>
                  <a:lnTo>
                    <a:pt x="183" y="57"/>
                  </a:lnTo>
                  <a:lnTo>
                    <a:pt x="167" y="55"/>
                  </a:lnTo>
                  <a:lnTo>
                    <a:pt x="157" y="54"/>
                  </a:lnTo>
                  <a:lnTo>
                    <a:pt x="142" y="50"/>
                  </a:lnTo>
                  <a:lnTo>
                    <a:pt x="122" y="44"/>
                  </a:lnTo>
                  <a:lnTo>
                    <a:pt x="109" y="40"/>
                  </a:lnTo>
                  <a:lnTo>
                    <a:pt x="91" y="30"/>
                  </a:lnTo>
                  <a:lnTo>
                    <a:pt x="66" y="19"/>
                  </a:lnTo>
                  <a:lnTo>
                    <a:pt x="40" y="9"/>
                  </a:lnTo>
                  <a:lnTo>
                    <a:pt x="27" y="7"/>
                  </a:lnTo>
                  <a:lnTo>
                    <a:pt x="0" y="0"/>
                  </a:lnTo>
                </a:path>
              </a:pathLst>
            </a:custGeom>
            <a:noFill/>
            <a:ln w="0">
              <a:solidFill>
                <a:srgbClr val="000000"/>
              </a:solidFill>
              <a:prstDash val="solid"/>
              <a:round/>
              <a:headEnd/>
              <a:tailEnd/>
            </a:ln>
          </p:spPr>
          <p:txBody>
            <a:bodyPr/>
            <a:lstStyle/>
            <a:p>
              <a:endParaRPr lang="en-GB"/>
            </a:p>
          </p:txBody>
        </p:sp>
        <p:sp>
          <p:nvSpPr>
            <p:cNvPr id="1054" name="Line 3333"/>
            <p:cNvSpPr>
              <a:spLocks noChangeShapeType="1"/>
            </p:cNvSpPr>
            <p:nvPr/>
          </p:nvSpPr>
          <p:spPr bwMode="auto">
            <a:xfrm flipH="1">
              <a:off x="2622" y="3271"/>
              <a:ext cx="1" cy="2"/>
            </a:xfrm>
            <a:prstGeom prst="line">
              <a:avLst/>
            </a:prstGeom>
            <a:noFill/>
            <a:ln w="0">
              <a:solidFill>
                <a:srgbClr val="000000"/>
              </a:solidFill>
              <a:round/>
              <a:headEnd/>
              <a:tailEnd/>
            </a:ln>
          </p:spPr>
          <p:txBody>
            <a:bodyPr/>
            <a:lstStyle/>
            <a:p>
              <a:endParaRPr lang="en-GB"/>
            </a:p>
          </p:txBody>
        </p:sp>
        <p:sp>
          <p:nvSpPr>
            <p:cNvPr id="1055" name="Line 3334"/>
            <p:cNvSpPr>
              <a:spLocks noChangeShapeType="1"/>
            </p:cNvSpPr>
            <p:nvPr/>
          </p:nvSpPr>
          <p:spPr bwMode="auto">
            <a:xfrm>
              <a:off x="2487" y="3265"/>
              <a:ext cx="12" cy="1"/>
            </a:xfrm>
            <a:prstGeom prst="line">
              <a:avLst/>
            </a:prstGeom>
            <a:noFill/>
            <a:ln w="0">
              <a:solidFill>
                <a:srgbClr val="000000"/>
              </a:solidFill>
              <a:round/>
              <a:headEnd/>
              <a:tailEnd/>
            </a:ln>
          </p:spPr>
          <p:txBody>
            <a:bodyPr/>
            <a:lstStyle/>
            <a:p>
              <a:endParaRPr lang="en-GB"/>
            </a:p>
          </p:txBody>
        </p:sp>
        <p:sp>
          <p:nvSpPr>
            <p:cNvPr id="1056" name="Line 3335"/>
            <p:cNvSpPr>
              <a:spLocks noChangeShapeType="1"/>
            </p:cNvSpPr>
            <p:nvPr/>
          </p:nvSpPr>
          <p:spPr bwMode="auto">
            <a:xfrm flipH="1">
              <a:off x="1971" y="3185"/>
              <a:ext cx="1" cy="2"/>
            </a:xfrm>
            <a:prstGeom prst="line">
              <a:avLst/>
            </a:prstGeom>
            <a:noFill/>
            <a:ln w="0">
              <a:solidFill>
                <a:srgbClr val="000000"/>
              </a:solidFill>
              <a:round/>
              <a:headEnd/>
              <a:tailEnd/>
            </a:ln>
          </p:spPr>
          <p:txBody>
            <a:bodyPr/>
            <a:lstStyle/>
            <a:p>
              <a:endParaRPr lang="en-GB"/>
            </a:p>
          </p:txBody>
        </p:sp>
        <p:sp>
          <p:nvSpPr>
            <p:cNvPr id="1057" name="Freeform 3336"/>
            <p:cNvSpPr>
              <a:spLocks/>
            </p:cNvSpPr>
            <p:nvPr/>
          </p:nvSpPr>
          <p:spPr bwMode="auto">
            <a:xfrm>
              <a:off x="2020" y="3197"/>
              <a:ext cx="5" cy="7"/>
            </a:xfrm>
            <a:custGeom>
              <a:avLst/>
              <a:gdLst/>
              <a:ahLst/>
              <a:cxnLst>
                <a:cxn ang="0">
                  <a:pos x="11" y="0"/>
                </a:cxn>
                <a:cxn ang="0">
                  <a:pos x="10" y="2"/>
                </a:cxn>
                <a:cxn ang="0">
                  <a:pos x="5" y="8"/>
                </a:cxn>
                <a:cxn ang="0">
                  <a:pos x="1" y="13"/>
                </a:cxn>
                <a:cxn ang="0">
                  <a:pos x="0" y="14"/>
                </a:cxn>
                <a:cxn ang="0">
                  <a:pos x="0" y="14"/>
                </a:cxn>
              </a:cxnLst>
              <a:rect l="0" t="0" r="r" b="b"/>
              <a:pathLst>
                <a:path w="11" h="14">
                  <a:moveTo>
                    <a:pt x="11" y="0"/>
                  </a:moveTo>
                  <a:lnTo>
                    <a:pt x="10" y="2"/>
                  </a:lnTo>
                  <a:lnTo>
                    <a:pt x="5" y="8"/>
                  </a:lnTo>
                  <a:lnTo>
                    <a:pt x="1" y="13"/>
                  </a:lnTo>
                  <a:lnTo>
                    <a:pt x="0" y="14"/>
                  </a:lnTo>
                  <a:lnTo>
                    <a:pt x="0" y="14"/>
                  </a:lnTo>
                </a:path>
              </a:pathLst>
            </a:custGeom>
            <a:noFill/>
            <a:ln w="0">
              <a:solidFill>
                <a:srgbClr val="000000"/>
              </a:solidFill>
              <a:prstDash val="solid"/>
              <a:round/>
              <a:headEnd/>
              <a:tailEnd/>
            </a:ln>
          </p:spPr>
          <p:txBody>
            <a:bodyPr/>
            <a:lstStyle/>
            <a:p>
              <a:endParaRPr lang="en-GB"/>
            </a:p>
          </p:txBody>
        </p:sp>
        <p:sp>
          <p:nvSpPr>
            <p:cNvPr id="1058" name="Line 3337"/>
            <p:cNvSpPr>
              <a:spLocks noChangeShapeType="1"/>
            </p:cNvSpPr>
            <p:nvPr/>
          </p:nvSpPr>
          <p:spPr bwMode="auto">
            <a:xfrm flipH="1">
              <a:off x="2050" y="3212"/>
              <a:ext cx="1" cy="1"/>
            </a:xfrm>
            <a:prstGeom prst="line">
              <a:avLst/>
            </a:prstGeom>
            <a:noFill/>
            <a:ln w="0">
              <a:solidFill>
                <a:srgbClr val="000000"/>
              </a:solidFill>
              <a:round/>
              <a:headEnd/>
              <a:tailEnd/>
            </a:ln>
          </p:spPr>
          <p:txBody>
            <a:bodyPr/>
            <a:lstStyle/>
            <a:p>
              <a:endParaRPr lang="en-GB"/>
            </a:p>
          </p:txBody>
        </p:sp>
        <p:sp>
          <p:nvSpPr>
            <p:cNvPr id="1059" name="Line 3338"/>
            <p:cNvSpPr>
              <a:spLocks noChangeShapeType="1"/>
            </p:cNvSpPr>
            <p:nvPr/>
          </p:nvSpPr>
          <p:spPr bwMode="auto">
            <a:xfrm flipV="1">
              <a:off x="3397" y="3189"/>
              <a:ext cx="3" cy="2"/>
            </a:xfrm>
            <a:prstGeom prst="line">
              <a:avLst/>
            </a:prstGeom>
            <a:noFill/>
            <a:ln w="0">
              <a:solidFill>
                <a:srgbClr val="000000"/>
              </a:solidFill>
              <a:round/>
              <a:headEnd/>
              <a:tailEnd/>
            </a:ln>
          </p:spPr>
          <p:txBody>
            <a:bodyPr/>
            <a:lstStyle/>
            <a:p>
              <a:endParaRPr lang="en-GB"/>
            </a:p>
          </p:txBody>
        </p:sp>
        <p:sp>
          <p:nvSpPr>
            <p:cNvPr id="1060" name="Freeform 3339"/>
            <p:cNvSpPr>
              <a:spLocks/>
            </p:cNvSpPr>
            <p:nvPr/>
          </p:nvSpPr>
          <p:spPr bwMode="auto">
            <a:xfrm>
              <a:off x="3397" y="3191"/>
              <a:ext cx="91" cy="9"/>
            </a:xfrm>
            <a:custGeom>
              <a:avLst/>
              <a:gdLst/>
              <a:ahLst/>
              <a:cxnLst>
                <a:cxn ang="0">
                  <a:pos x="182" y="19"/>
                </a:cxn>
                <a:cxn ang="0">
                  <a:pos x="174" y="18"/>
                </a:cxn>
                <a:cxn ang="0">
                  <a:pos x="154" y="15"/>
                </a:cxn>
                <a:cxn ang="0">
                  <a:pos x="133" y="11"/>
                </a:cxn>
                <a:cxn ang="0">
                  <a:pos x="113" y="5"/>
                </a:cxn>
                <a:cxn ang="0">
                  <a:pos x="111" y="5"/>
                </a:cxn>
                <a:cxn ang="0">
                  <a:pos x="89" y="10"/>
                </a:cxn>
                <a:cxn ang="0">
                  <a:pos x="80" y="10"/>
                </a:cxn>
                <a:cxn ang="0">
                  <a:pos x="68" y="9"/>
                </a:cxn>
                <a:cxn ang="0">
                  <a:pos x="62" y="8"/>
                </a:cxn>
                <a:cxn ang="0">
                  <a:pos x="24" y="2"/>
                </a:cxn>
                <a:cxn ang="0">
                  <a:pos x="0" y="0"/>
                </a:cxn>
              </a:cxnLst>
              <a:rect l="0" t="0" r="r" b="b"/>
              <a:pathLst>
                <a:path w="182" h="19">
                  <a:moveTo>
                    <a:pt x="182" y="19"/>
                  </a:moveTo>
                  <a:lnTo>
                    <a:pt x="174" y="18"/>
                  </a:lnTo>
                  <a:lnTo>
                    <a:pt x="154" y="15"/>
                  </a:lnTo>
                  <a:lnTo>
                    <a:pt x="133" y="11"/>
                  </a:lnTo>
                  <a:lnTo>
                    <a:pt x="113" y="5"/>
                  </a:lnTo>
                  <a:lnTo>
                    <a:pt x="111" y="5"/>
                  </a:lnTo>
                  <a:lnTo>
                    <a:pt x="89" y="10"/>
                  </a:lnTo>
                  <a:lnTo>
                    <a:pt x="80" y="10"/>
                  </a:lnTo>
                  <a:lnTo>
                    <a:pt x="68" y="9"/>
                  </a:lnTo>
                  <a:lnTo>
                    <a:pt x="62" y="8"/>
                  </a:lnTo>
                  <a:lnTo>
                    <a:pt x="24" y="2"/>
                  </a:lnTo>
                  <a:lnTo>
                    <a:pt x="0" y="0"/>
                  </a:lnTo>
                </a:path>
              </a:pathLst>
            </a:custGeom>
            <a:noFill/>
            <a:ln w="0">
              <a:solidFill>
                <a:srgbClr val="000000"/>
              </a:solidFill>
              <a:prstDash val="solid"/>
              <a:round/>
              <a:headEnd/>
              <a:tailEnd/>
            </a:ln>
          </p:spPr>
          <p:txBody>
            <a:bodyPr/>
            <a:lstStyle/>
            <a:p>
              <a:endParaRPr lang="en-GB"/>
            </a:p>
          </p:txBody>
        </p:sp>
        <p:sp>
          <p:nvSpPr>
            <p:cNvPr id="1061" name="Freeform 3340"/>
            <p:cNvSpPr>
              <a:spLocks/>
            </p:cNvSpPr>
            <p:nvPr/>
          </p:nvSpPr>
          <p:spPr bwMode="auto">
            <a:xfrm>
              <a:off x="3681" y="3245"/>
              <a:ext cx="10" cy="4"/>
            </a:xfrm>
            <a:custGeom>
              <a:avLst/>
              <a:gdLst/>
              <a:ahLst/>
              <a:cxnLst>
                <a:cxn ang="0">
                  <a:pos x="20" y="0"/>
                </a:cxn>
                <a:cxn ang="0">
                  <a:pos x="8" y="4"/>
                </a:cxn>
                <a:cxn ang="0">
                  <a:pos x="0" y="7"/>
                </a:cxn>
              </a:cxnLst>
              <a:rect l="0" t="0" r="r" b="b"/>
              <a:pathLst>
                <a:path w="20" h="7">
                  <a:moveTo>
                    <a:pt x="20" y="0"/>
                  </a:moveTo>
                  <a:lnTo>
                    <a:pt x="8" y="4"/>
                  </a:lnTo>
                  <a:lnTo>
                    <a:pt x="0" y="7"/>
                  </a:lnTo>
                </a:path>
              </a:pathLst>
            </a:custGeom>
            <a:noFill/>
            <a:ln w="0">
              <a:solidFill>
                <a:srgbClr val="000000"/>
              </a:solidFill>
              <a:prstDash val="solid"/>
              <a:round/>
              <a:headEnd/>
              <a:tailEnd/>
            </a:ln>
          </p:spPr>
          <p:txBody>
            <a:bodyPr/>
            <a:lstStyle/>
            <a:p>
              <a:endParaRPr lang="en-GB"/>
            </a:p>
          </p:txBody>
        </p:sp>
        <p:sp>
          <p:nvSpPr>
            <p:cNvPr id="1062" name="Freeform 3341"/>
            <p:cNvSpPr>
              <a:spLocks/>
            </p:cNvSpPr>
            <p:nvPr/>
          </p:nvSpPr>
          <p:spPr bwMode="auto">
            <a:xfrm>
              <a:off x="3488" y="3200"/>
              <a:ext cx="203" cy="45"/>
            </a:xfrm>
            <a:custGeom>
              <a:avLst/>
              <a:gdLst/>
              <a:ahLst/>
              <a:cxnLst>
                <a:cxn ang="0">
                  <a:pos x="0" y="0"/>
                </a:cxn>
                <a:cxn ang="0">
                  <a:pos x="6" y="1"/>
                </a:cxn>
                <a:cxn ang="0">
                  <a:pos x="24" y="0"/>
                </a:cxn>
                <a:cxn ang="0">
                  <a:pos x="47" y="6"/>
                </a:cxn>
                <a:cxn ang="0">
                  <a:pos x="67" y="11"/>
                </a:cxn>
                <a:cxn ang="0">
                  <a:pos x="87" y="18"/>
                </a:cxn>
                <a:cxn ang="0">
                  <a:pos x="106" y="27"/>
                </a:cxn>
                <a:cxn ang="0">
                  <a:pos x="110" y="27"/>
                </a:cxn>
                <a:cxn ang="0">
                  <a:pos x="121" y="30"/>
                </a:cxn>
                <a:cxn ang="0">
                  <a:pos x="147" y="36"/>
                </a:cxn>
                <a:cxn ang="0">
                  <a:pos x="164" y="40"/>
                </a:cxn>
                <a:cxn ang="0">
                  <a:pos x="187" y="41"/>
                </a:cxn>
                <a:cxn ang="0">
                  <a:pos x="210" y="48"/>
                </a:cxn>
                <a:cxn ang="0">
                  <a:pos x="237" y="54"/>
                </a:cxn>
                <a:cxn ang="0">
                  <a:pos x="265" y="62"/>
                </a:cxn>
                <a:cxn ang="0">
                  <a:pos x="287" y="66"/>
                </a:cxn>
                <a:cxn ang="0">
                  <a:pos x="307" y="70"/>
                </a:cxn>
                <a:cxn ang="0">
                  <a:pos x="334" y="76"/>
                </a:cxn>
                <a:cxn ang="0">
                  <a:pos x="357" y="80"/>
                </a:cxn>
                <a:cxn ang="0">
                  <a:pos x="384" y="87"/>
                </a:cxn>
                <a:cxn ang="0">
                  <a:pos x="406" y="90"/>
                </a:cxn>
              </a:cxnLst>
              <a:rect l="0" t="0" r="r" b="b"/>
              <a:pathLst>
                <a:path w="406" h="90">
                  <a:moveTo>
                    <a:pt x="0" y="0"/>
                  </a:moveTo>
                  <a:lnTo>
                    <a:pt x="6" y="1"/>
                  </a:lnTo>
                  <a:lnTo>
                    <a:pt x="24" y="0"/>
                  </a:lnTo>
                  <a:lnTo>
                    <a:pt x="47" y="6"/>
                  </a:lnTo>
                  <a:lnTo>
                    <a:pt x="67" y="11"/>
                  </a:lnTo>
                  <a:lnTo>
                    <a:pt x="87" y="18"/>
                  </a:lnTo>
                  <a:lnTo>
                    <a:pt x="106" y="27"/>
                  </a:lnTo>
                  <a:lnTo>
                    <a:pt x="110" y="27"/>
                  </a:lnTo>
                  <a:lnTo>
                    <a:pt x="121" y="30"/>
                  </a:lnTo>
                  <a:lnTo>
                    <a:pt x="147" y="36"/>
                  </a:lnTo>
                  <a:lnTo>
                    <a:pt x="164" y="40"/>
                  </a:lnTo>
                  <a:lnTo>
                    <a:pt x="187" y="41"/>
                  </a:lnTo>
                  <a:lnTo>
                    <a:pt x="210" y="48"/>
                  </a:lnTo>
                  <a:lnTo>
                    <a:pt x="237" y="54"/>
                  </a:lnTo>
                  <a:lnTo>
                    <a:pt x="265" y="62"/>
                  </a:lnTo>
                  <a:lnTo>
                    <a:pt x="287" y="66"/>
                  </a:lnTo>
                  <a:lnTo>
                    <a:pt x="307" y="70"/>
                  </a:lnTo>
                  <a:lnTo>
                    <a:pt x="334" y="76"/>
                  </a:lnTo>
                  <a:lnTo>
                    <a:pt x="357" y="80"/>
                  </a:lnTo>
                  <a:lnTo>
                    <a:pt x="384" y="87"/>
                  </a:lnTo>
                  <a:lnTo>
                    <a:pt x="406" y="90"/>
                  </a:lnTo>
                </a:path>
              </a:pathLst>
            </a:custGeom>
            <a:noFill/>
            <a:ln w="0">
              <a:solidFill>
                <a:srgbClr val="000000"/>
              </a:solidFill>
              <a:prstDash val="solid"/>
              <a:round/>
              <a:headEnd/>
              <a:tailEnd/>
            </a:ln>
          </p:spPr>
          <p:txBody>
            <a:bodyPr/>
            <a:lstStyle/>
            <a:p>
              <a:endParaRPr lang="en-GB"/>
            </a:p>
          </p:txBody>
        </p:sp>
        <p:sp>
          <p:nvSpPr>
            <p:cNvPr id="1063" name="Freeform 3342"/>
            <p:cNvSpPr>
              <a:spLocks/>
            </p:cNvSpPr>
            <p:nvPr/>
          </p:nvSpPr>
          <p:spPr bwMode="auto">
            <a:xfrm>
              <a:off x="2128" y="3209"/>
              <a:ext cx="8" cy="10"/>
            </a:xfrm>
            <a:custGeom>
              <a:avLst/>
              <a:gdLst/>
              <a:ahLst/>
              <a:cxnLst>
                <a:cxn ang="0">
                  <a:pos x="15" y="0"/>
                </a:cxn>
                <a:cxn ang="0">
                  <a:pos x="8" y="9"/>
                </a:cxn>
                <a:cxn ang="0">
                  <a:pos x="1" y="19"/>
                </a:cxn>
                <a:cxn ang="0">
                  <a:pos x="0" y="20"/>
                </a:cxn>
              </a:cxnLst>
              <a:rect l="0" t="0" r="r" b="b"/>
              <a:pathLst>
                <a:path w="15" h="20">
                  <a:moveTo>
                    <a:pt x="15" y="0"/>
                  </a:moveTo>
                  <a:lnTo>
                    <a:pt x="8" y="9"/>
                  </a:lnTo>
                  <a:lnTo>
                    <a:pt x="1" y="19"/>
                  </a:lnTo>
                  <a:lnTo>
                    <a:pt x="0" y="20"/>
                  </a:lnTo>
                </a:path>
              </a:pathLst>
            </a:custGeom>
            <a:noFill/>
            <a:ln w="0">
              <a:solidFill>
                <a:srgbClr val="000000"/>
              </a:solidFill>
              <a:prstDash val="solid"/>
              <a:round/>
              <a:headEnd/>
              <a:tailEnd/>
            </a:ln>
          </p:spPr>
          <p:txBody>
            <a:bodyPr/>
            <a:lstStyle/>
            <a:p>
              <a:endParaRPr lang="en-GB"/>
            </a:p>
          </p:txBody>
        </p:sp>
        <p:sp>
          <p:nvSpPr>
            <p:cNvPr id="1064" name="Line 3343"/>
            <p:cNvSpPr>
              <a:spLocks noChangeShapeType="1"/>
            </p:cNvSpPr>
            <p:nvPr/>
          </p:nvSpPr>
          <p:spPr bwMode="auto">
            <a:xfrm>
              <a:off x="2136" y="3209"/>
              <a:ext cx="1" cy="1"/>
            </a:xfrm>
            <a:prstGeom prst="line">
              <a:avLst/>
            </a:prstGeom>
            <a:noFill/>
            <a:ln w="0">
              <a:solidFill>
                <a:srgbClr val="000000"/>
              </a:solidFill>
              <a:round/>
              <a:headEnd/>
              <a:tailEnd/>
            </a:ln>
          </p:spPr>
          <p:txBody>
            <a:bodyPr/>
            <a:lstStyle/>
            <a:p>
              <a:endParaRPr lang="en-GB"/>
            </a:p>
          </p:txBody>
        </p:sp>
        <p:sp>
          <p:nvSpPr>
            <p:cNvPr id="1065" name="Freeform 3344"/>
            <p:cNvSpPr>
              <a:spLocks/>
            </p:cNvSpPr>
            <p:nvPr/>
          </p:nvSpPr>
          <p:spPr bwMode="auto">
            <a:xfrm>
              <a:off x="2183" y="3203"/>
              <a:ext cx="7" cy="13"/>
            </a:xfrm>
            <a:custGeom>
              <a:avLst/>
              <a:gdLst/>
              <a:ahLst/>
              <a:cxnLst>
                <a:cxn ang="0">
                  <a:pos x="0" y="0"/>
                </a:cxn>
                <a:cxn ang="0">
                  <a:pos x="7" y="13"/>
                </a:cxn>
                <a:cxn ang="0">
                  <a:pos x="11" y="20"/>
                </a:cxn>
                <a:cxn ang="0">
                  <a:pos x="14" y="25"/>
                </a:cxn>
              </a:cxnLst>
              <a:rect l="0" t="0" r="r" b="b"/>
              <a:pathLst>
                <a:path w="14" h="25">
                  <a:moveTo>
                    <a:pt x="0" y="0"/>
                  </a:moveTo>
                  <a:lnTo>
                    <a:pt x="7" y="13"/>
                  </a:lnTo>
                  <a:lnTo>
                    <a:pt x="11" y="20"/>
                  </a:lnTo>
                  <a:lnTo>
                    <a:pt x="14" y="25"/>
                  </a:lnTo>
                </a:path>
              </a:pathLst>
            </a:custGeom>
            <a:noFill/>
            <a:ln w="0">
              <a:solidFill>
                <a:srgbClr val="000000"/>
              </a:solidFill>
              <a:prstDash val="solid"/>
              <a:round/>
              <a:headEnd/>
              <a:tailEnd/>
            </a:ln>
          </p:spPr>
          <p:txBody>
            <a:bodyPr/>
            <a:lstStyle/>
            <a:p>
              <a:endParaRPr lang="en-GB"/>
            </a:p>
          </p:txBody>
        </p:sp>
        <p:sp>
          <p:nvSpPr>
            <p:cNvPr id="1066" name="Freeform 3345"/>
            <p:cNvSpPr>
              <a:spLocks/>
            </p:cNvSpPr>
            <p:nvPr/>
          </p:nvSpPr>
          <p:spPr bwMode="auto">
            <a:xfrm>
              <a:off x="2136" y="3203"/>
              <a:ext cx="47" cy="6"/>
            </a:xfrm>
            <a:custGeom>
              <a:avLst/>
              <a:gdLst/>
              <a:ahLst/>
              <a:cxnLst>
                <a:cxn ang="0">
                  <a:pos x="0" y="11"/>
                </a:cxn>
                <a:cxn ang="0">
                  <a:pos x="15" y="9"/>
                </a:cxn>
                <a:cxn ang="0">
                  <a:pos x="51" y="1"/>
                </a:cxn>
                <a:cxn ang="0">
                  <a:pos x="54" y="0"/>
                </a:cxn>
                <a:cxn ang="0">
                  <a:pos x="84" y="0"/>
                </a:cxn>
                <a:cxn ang="0">
                  <a:pos x="93" y="0"/>
                </a:cxn>
              </a:cxnLst>
              <a:rect l="0" t="0" r="r" b="b"/>
              <a:pathLst>
                <a:path w="93" h="11">
                  <a:moveTo>
                    <a:pt x="0" y="11"/>
                  </a:moveTo>
                  <a:lnTo>
                    <a:pt x="15" y="9"/>
                  </a:lnTo>
                  <a:lnTo>
                    <a:pt x="51" y="1"/>
                  </a:lnTo>
                  <a:lnTo>
                    <a:pt x="54" y="0"/>
                  </a:lnTo>
                  <a:lnTo>
                    <a:pt x="84" y="0"/>
                  </a:lnTo>
                  <a:lnTo>
                    <a:pt x="93" y="0"/>
                  </a:lnTo>
                </a:path>
              </a:pathLst>
            </a:custGeom>
            <a:noFill/>
            <a:ln w="0">
              <a:solidFill>
                <a:srgbClr val="000000"/>
              </a:solidFill>
              <a:prstDash val="solid"/>
              <a:round/>
              <a:headEnd/>
              <a:tailEnd/>
            </a:ln>
          </p:spPr>
          <p:txBody>
            <a:bodyPr/>
            <a:lstStyle/>
            <a:p>
              <a:endParaRPr lang="en-GB"/>
            </a:p>
          </p:txBody>
        </p:sp>
        <p:sp>
          <p:nvSpPr>
            <p:cNvPr id="1067" name="Freeform 3346"/>
            <p:cNvSpPr>
              <a:spLocks/>
            </p:cNvSpPr>
            <p:nvPr/>
          </p:nvSpPr>
          <p:spPr bwMode="auto">
            <a:xfrm>
              <a:off x="2633" y="3257"/>
              <a:ext cx="3" cy="3"/>
            </a:xfrm>
            <a:custGeom>
              <a:avLst/>
              <a:gdLst/>
              <a:ahLst/>
              <a:cxnLst>
                <a:cxn ang="0">
                  <a:pos x="6" y="0"/>
                </a:cxn>
                <a:cxn ang="0">
                  <a:pos x="5" y="0"/>
                </a:cxn>
                <a:cxn ang="0">
                  <a:pos x="0" y="6"/>
                </a:cxn>
              </a:cxnLst>
              <a:rect l="0" t="0" r="r" b="b"/>
              <a:pathLst>
                <a:path w="6" h="6">
                  <a:moveTo>
                    <a:pt x="6" y="0"/>
                  </a:moveTo>
                  <a:lnTo>
                    <a:pt x="5" y="0"/>
                  </a:lnTo>
                  <a:lnTo>
                    <a:pt x="0" y="6"/>
                  </a:lnTo>
                </a:path>
              </a:pathLst>
            </a:custGeom>
            <a:noFill/>
            <a:ln w="0">
              <a:solidFill>
                <a:srgbClr val="000000"/>
              </a:solidFill>
              <a:prstDash val="solid"/>
              <a:round/>
              <a:headEnd/>
              <a:tailEnd/>
            </a:ln>
          </p:spPr>
          <p:txBody>
            <a:bodyPr/>
            <a:lstStyle/>
            <a:p>
              <a:endParaRPr lang="en-GB"/>
            </a:p>
          </p:txBody>
        </p:sp>
        <p:sp>
          <p:nvSpPr>
            <p:cNvPr id="1068" name="Line 3347"/>
            <p:cNvSpPr>
              <a:spLocks noChangeShapeType="1"/>
            </p:cNvSpPr>
            <p:nvPr/>
          </p:nvSpPr>
          <p:spPr bwMode="auto">
            <a:xfrm flipH="1">
              <a:off x="2120" y="3228"/>
              <a:ext cx="1" cy="1"/>
            </a:xfrm>
            <a:prstGeom prst="line">
              <a:avLst/>
            </a:prstGeom>
            <a:noFill/>
            <a:ln w="0">
              <a:solidFill>
                <a:srgbClr val="000000"/>
              </a:solidFill>
              <a:round/>
              <a:headEnd/>
              <a:tailEnd/>
            </a:ln>
          </p:spPr>
          <p:txBody>
            <a:bodyPr/>
            <a:lstStyle/>
            <a:p>
              <a:endParaRPr lang="en-GB"/>
            </a:p>
          </p:txBody>
        </p:sp>
        <p:sp>
          <p:nvSpPr>
            <p:cNvPr id="1069" name="Freeform 3348"/>
            <p:cNvSpPr>
              <a:spLocks/>
            </p:cNvSpPr>
            <p:nvPr/>
          </p:nvSpPr>
          <p:spPr bwMode="auto">
            <a:xfrm>
              <a:off x="2722" y="3277"/>
              <a:ext cx="24" cy="16"/>
            </a:xfrm>
            <a:custGeom>
              <a:avLst/>
              <a:gdLst/>
              <a:ahLst/>
              <a:cxnLst>
                <a:cxn ang="0">
                  <a:pos x="46" y="0"/>
                </a:cxn>
                <a:cxn ang="0">
                  <a:pos x="20" y="18"/>
                </a:cxn>
                <a:cxn ang="0">
                  <a:pos x="0" y="32"/>
                </a:cxn>
              </a:cxnLst>
              <a:rect l="0" t="0" r="r" b="b"/>
              <a:pathLst>
                <a:path w="46" h="32">
                  <a:moveTo>
                    <a:pt x="46" y="0"/>
                  </a:moveTo>
                  <a:lnTo>
                    <a:pt x="20" y="18"/>
                  </a:lnTo>
                  <a:lnTo>
                    <a:pt x="0" y="32"/>
                  </a:lnTo>
                </a:path>
              </a:pathLst>
            </a:custGeom>
            <a:noFill/>
            <a:ln w="0">
              <a:solidFill>
                <a:srgbClr val="000000"/>
              </a:solidFill>
              <a:prstDash val="solid"/>
              <a:round/>
              <a:headEnd/>
              <a:tailEnd/>
            </a:ln>
          </p:spPr>
          <p:txBody>
            <a:bodyPr/>
            <a:lstStyle/>
            <a:p>
              <a:endParaRPr lang="en-GB"/>
            </a:p>
          </p:txBody>
        </p:sp>
        <p:sp>
          <p:nvSpPr>
            <p:cNvPr id="1070" name="Freeform 3349"/>
            <p:cNvSpPr>
              <a:spLocks/>
            </p:cNvSpPr>
            <p:nvPr/>
          </p:nvSpPr>
          <p:spPr bwMode="auto">
            <a:xfrm>
              <a:off x="2629" y="3260"/>
              <a:ext cx="4" cy="5"/>
            </a:xfrm>
            <a:custGeom>
              <a:avLst/>
              <a:gdLst/>
              <a:ahLst/>
              <a:cxnLst>
                <a:cxn ang="0">
                  <a:pos x="9" y="0"/>
                </a:cxn>
                <a:cxn ang="0">
                  <a:pos x="0" y="11"/>
                </a:cxn>
                <a:cxn ang="0">
                  <a:pos x="0" y="11"/>
                </a:cxn>
              </a:cxnLst>
              <a:rect l="0" t="0" r="r" b="b"/>
              <a:pathLst>
                <a:path w="9" h="11">
                  <a:moveTo>
                    <a:pt x="9" y="0"/>
                  </a:moveTo>
                  <a:lnTo>
                    <a:pt x="0" y="11"/>
                  </a:lnTo>
                  <a:lnTo>
                    <a:pt x="0" y="11"/>
                  </a:lnTo>
                </a:path>
              </a:pathLst>
            </a:custGeom>
            <a:noFill/>
            <a:ln w="0">
              <a:solidFill>
                <a:srgbClr val="000000"/>
              </a:solidFill>
              <a:prstDash val="solid"/>
              <a:round/>
              <a:headEnd/>
              <a:tailEnd/>
            </a:ln>
          </p:spPr>
          <p:txBody>
            <a:bodyPr/>
            <a:lstStyle/>
            <a:p>
              <a:endParaRPr lang="en-GB"/>
            </a:p>
          </p:txBody>
        </p:sp>
        <p:sp>
          <p:nvSpPr>
            <p:cNvPr id="1071" name="Freeform 3350"/>
            <p:cNvSpPr>
              <a:spLocks/>
            </p:cNvSpPr>
            <p:nvPr/>
          </p:nvSpPr>
          <p:spPr bwMode="auto">
            <a:xfrm>
              <a:off x="2190" y="3216"/>
              <a:ext cx="316" cy="41"/>
            </a:xfrm>
            <a:custGeom>
              <a:avLst/>
              <a:gdLst/>
              <a:ahLst/>
              <a:cxnLst>
                <a:cxn ang="0">
                  <a:pos x="0" y="0"/>
                </a:cxn>
                <a:cxn ang="0">
                  <a:pos x="25" y="8"/>
                </a:cxn>
                <a:cxn ang="0">
                  <a:pos x="61" y="14"/>
                </a:cxn>
                <a:cxn ang="0">
                  <a:pos x="89" y="25"/>
                </a:cxn>
                <a:cxn ang="0">
                  <a:pos x="115" y="35"/>
                </a:cxn>
                <a:cxn ang="0">
                  <a:pos x="132" y="46"/>
                </a:cxn>
                <a:cxn ang="0">
                  <a:pos x="144" y="50"/>
                </a:cxn>
                <a:cxn ang="0">
                  <a:pos x="163" y="56"/>
                </a:cxn>
                <a:cxn ang="0">
                  <a:pos x="178" y="59"/>
                </a:cxn>
                <a:cxn ang="0">
                  <a:pos x="188" y="59"/>
                </a:cxn>
                <a:cxn ang="0">
                  <a:pos x="203" y="62"/>
                </a:cxn>
                <a:cxn ang="0">
                  <a:pos x="214" y="62"/>
                </a:cxn>
                <a:cxn ang="0">
                  <a:pos x="235" y="70"/>
                </a:cxn>
                <a:cxn ang="0">
                  <a:pos x="254" y="71"/>
                </a:cxn>
                <a:cxn ang="0">
                  <a:pos x="265" y="72"/>
                </a:cxn>
                <a:cxn ang="0">
                  <a:pos x="280" y="73"/>
                </a:cxn>
                <a:cxn ang="0">
                  <a:pos x="295" y="75"/>
                </a:cxn>
                <a:cxn ang="0">
                  <a:pos x="312" y="78"/>
                </a:cxn>
                <a:cxn ang="0">
                  <a:pos x="325" y="79"/>
                </a:cxn>
                <a:cxn ang="0">
                  <a:pos x="338" y="80"/>
                </a:cxn>
                <a:cxn ang="0">
                  <a:pos x="367" y="83"/>
                </a:cxn>
                <a:cxn ang="0">
                  <a:pos x="380" y="83"/>
                </a:cxn>
                <a:cxn ang="0">
                  <a:pos x="426" y="80"/>
                </a:cxn>
                <a:cxn ang="0">
                  <a:pos x="451" y="79"/>
                </a:cxn>
                <a:cxn ang="0">
                  <a:pos x="465" y="77"/>
                </a:cxn>
                <a:cxn ang="0">
                  <a:pos x="488" y="76"/>
                </a:cxn>
                <a:cxn ang="0">
                  <a:pos x="502" y="74"/>
                </a:cxn>
                <a:cxn ang="0">
                  <a:pos x="516" y="73"/>
                </a:cxn>
                <a:cxn ang="0">
                  <a:pos x="529" y="73"/>
                </a:cxn>
                <a:cxn ang="0">
                  <a:pos x="566" y="72"/>
                </a:cxn>
                <a:cxn ang="0">
                  <a:pos x="633" y="77"/>
                </a:cxn>
              </a:cxnLst>
              <a:rect l="0" t="0" r="r" b="b"/>
              <a:pathLst>
                <a:path w="633" h="83">
                  <a:moveTo>
                    <a:pt x="0" y="0"/>
                  </a:moveTo>
                  <a:lnTo>
                    <a:pt x="25" y="8"/>
                  </a:lnTo>
                  <a:lnTo>
                    <a:pt x="61" y="14"/>
                  </a:lnTo>
                  <a:lnTo>
                    <a:pt x="89" y="25"/>
                  </a:lnTo>
                  <a:lnTo>
                    <a:pt x="115" y="35"/>
                  </a:lnTo>
                  <a:lnTo>
                    <a:pt x="132" y="46"/>
                  </a:lnTo>
                  <a:lnTo>
                    <a:pt x="144" y="50"/>
                  </a:lnTo>
                  <a:lnTo>
                    <a:pt x="163" y="56"/>
                  </a:lnTo>
                  <a:lnTo>
                    <a:pt x="178" y="59"/>
                  </a:lnTo>
                  <a:lnTo>
                    <a:pt x="188" y="59"/>
                  </a:lnTo>
                  <a:lnTo>
                    <a:pt x="203" y="62"/>
                  </a:lnTo>
                  <a:lnTo>
                    <a:pt x="214" y="62"/>
                  </a:lnTo>
                  <a:lnTo>
                    <a:pt x="235" y="70"/>
                  </a:lnTo>
                  <a:lnTo>
                    <a:pt x="254" y="71"/>
                  </a:lnTo>
                  <a:lnTo>
                    <a:pt x="265" y="72"/>
                  </a:lnTo>
                  <a:lnTo>
                    <a:pt x="280" y="73"/>
                  </a:lnTo>
                  <a:lnTo>
                    <a:pt x="295" y="75"/>
                  </a:lnTo>
                  <a:lnTo>
                    <a:pt x="312" y="78"/>
                  </a:lnTo>
                  <a:lnTo>
                    <a:pt x="325" y="79"/>
                  </a:lnTo>
                  <a:lnTo>
                    <a:pt x="338" y="80"/>
                  </a:lnTo>
                  <a:lnTo>
                    <a:pt x="367" y="83"/>
                  </a:lnTo>
                  <a:lnTo>
                    <a:pt x="380" y="83"/>
                  </a:lnTo>
                  <a:lnTo>
                    <a:pt x="426" y="80"/>
                  </a:lnTo>
                  <a:lnTo>
                    <a:pt x="451" y="79"/>
                  </a:lnTo>
                  <a:lnTo>
                    <a:pt x="465" y="77"/>
                  </a:lnTo>
                  <a:lnTo>
                    <a:pt x="488" y="76"/>
                  </a:lnTo>
                  <a:lnTo>
                    <a:pt x="502" y="74"/>
                  </a:lnTo>
                  <a:lnTo>
                    <a:pt x="516" y="73"/>
                  </a:lnTo>
                  <a:lnTo>
                    <a:pt x="529" y="73"/>
                  </a:lnTo>
                  <a:lnTo>
                    <a:pt x="566" y="72"/>
                  </a:lnTo>
                  <a:lnTo>
                    <a:pt x="633" y="77"/>
                  </a:lnTo>
                </a:path>
              </a:pathLst>
            </a:custGeom>
            <a:noFill/>
            <a:ln w="0">
              <a:solidFill>
                <a:srgbClr val="000000"/>
              </a:solidFill>
              <a:prstDash val="solid"/>
              <a:round/>
              <a:headEnd/>
              <a:tailEnd/>
            </a:ln>
          </p:spPr>
          <p:txBody>
            <a:bodyPr/>
            <a:lstStyle/>
            <a:p>
              <a:endParaRPr lang="en-GB"/>
            </a:p>
          </p:txBody>
        </p:sp>
        <p:sp>
          <p:nvSpPr>
            <p:cNvPr id="1072" name="Freeform 3351"/>
            <p:cNvSpPr>
              <a:spLocks/>
            </p:cNvSpPr>
            <p:nvPr/>
          </p:nvSpPr>
          <p:spPr bwMode="auto">
            <a:xfrm>
              <a:off x="2058" y="3199"/>
              <a:ext cx="2" cy="3"/>
            </a:xfrm>
            <a:custGeom>
              <a:avLst/>
              <a:gdLst/>
              <a:ahLst/>
              <a:cxnLst>
                <a:cxn ang="0">
                  <a:pos x="3" y="0"/>
                </a:cxn>
                <a:cxn ang="0">
                  <a:pos x="1" y="3"/>
                </a:cxn>
                <a:cxn ang="0">
                  <a:pos x="0" y="4"/>
                </a:cxn>
              </a:cxnLst>
              <a:rect l="0" t="0" r="r" b="b"/>
              <a:pathLst>
                <a:path w="3" h="4">
                  <a:moveTo>
                    <a:pt x="3" y="0"/>
                  </a:moveTo>
                  <a:lnTo>
                    <a:pt x="1" y="3"/>
                  </a:lnTo>
                  <a:lnTo>
                    <a:pt x="0" y="4"/>
                  </a:lnTo>
                </a:path>
              </a:pathLst>
            </a:custGeom>
            <a:noFill/>
            <a:ln w="0">
              <a:solidFill>
                <a:srgbClr val="000000"/>
              </a:solidFill>
              <a:prstDash val="solid"/>
              <a:round/>
              <a:headEnd/>
              <a:tailEnd/>
            </a:ln>
          </p:spPr>
          <p:txBody>
            <a:bodyPr/>
            <a:lstStyle/>
            <a:p>
              <a:endParaRPr lang="en-GB"/>
            </a:p>
          </p:txBody>
        </p:sp>
        <p:sp>
          <p:nvSpPr>
            <p:cNvPr id="1073" name="Line 3352"/>
            <p:cNvSpPr>
              <a:spLocks noChangeShapeType="1"/>
            </p:cNvSpPr>
            <p:nvPr/>
          </p:nvSpPr>
          <p:spPr bwMode="auto">
            <a:xfrm flipH="1">
              <a:off x="2112" y="3232"/>
              <a:ext cx="5" cy="7"/>
            </a:xfrm>
            <a:prstGeom prst="line">
              <a:avLst/>
            </a:prstGeom>
            <a:noFill/>
            <a:ln w="0">
              <a:solidFill>
                <a:srgbClr val="000000"/>
              </a:solidFill>
              <a:round/>
              <a:headEnd/>
              <a:tailEnd/>
            </a:ln>
          </p:spPr>
          <p:txBody>
            <a:bodyPr/>
            <a:lstStyle/>
            <a:p>
              <a:endParaRPr lang="en-GB"/>
            </a:p>
          </p:txBody>
        </p:sp>
        <p:sp>
          <p:nvSpPr>
            <p:cNvPr id="1074" name="Freeform 3353"/>
            <p:cNvSpPr>
              <a:spLocks/>
            </p:cNvSpPr>
            <p:nvPr/>
          </p:nvSpPr>
          <p:spPr bwMode="auto">
            <a:xfrm>
              <a:off x="2108" y="3227"/>
              <a:ext cx="9" cy="5"/>
            </a:xfrm>
            <a:custGeom>
              <a:avLst/>
              <a:gdLst/>
              <a:ahLst/>
              <a:cxnLst>
                <a:cxn ang="0">
                  <a:pos x="17" y="11"/>
                </a:cxn>
                <a:cxn ang="0">
                  <a:pos x="15" y="10"/>
                </a:cxn>
                <a:cxn ang="0">
                  <a:pos x="0" y="0"/>
                </a:cxn>
                <a:cxn ang="0">
                  <a:pos x="0" y="0"/>
                </a:cxn>
              </a:cxnLst>
              <a:rect l="0" t="0" r="r" b="b"/>
              <a:pathLst>
                <a:path w="17" h="11">
                  <a:moveTo>
                    <a:pt x="17" y="11"/>
                  </a:moveTo>
                  <a:lnTo>
                    <a:pt x="15" y="10"/>
                  </a:lnTo>
                  <a:lnTo>
                    <a:pt x="0" y="0"/>
                  </a:lnTo>
                  <a:lnTo>
                    <a:pt x="0" y="0"/>
                  </a:lnTo>
                </a:path>
              </a:pathLst>
            </a:custGeom>
            <a:noFill/>
            <a:ln w="0">
              <a:solidFill>
                <a:srgbClr val="000000"/>
              </a:solidFill>
              <a:prstDash val="solid"/>
              <a:round/>
              <a:headEnd/>
              <a:tailEnd/>
            </a:ln>
          </p:spPr>
          <p:txBody>
            <a:bodyPr/>
            <a:lstStyle/>
            <a:p>
              <a:endParaRPr lang="en-GB"/>
            </a:p>
          </p:txBody>
        </p:sp>
        <p:sp>
          <p:nvSpPr>
            <p:cNvPr id="1075" name="Line 3354"/>
            <p:cNvSpPr>
              <a:spLocks noChangeShapeType="1"/>
            </p:cNvSpPr>
            <p:nvPr/>
          </p:nvSpPr>
          <p:spPr bwMode="auto">
            <a:xfrm flipH="1" flipV="1">
              <a:off x="2069" y="3202"/>
              <a:ext cx="18" cy="10"/>
            </a:xfrm>
            <a:prstGeom prst="line">
              <a:avLst/>
            </a:prstGeom>
            <a:noFill/>
            <a:ln w="0">
              <a:solidFill>
                <a:srgbClr val="000000"/>
              </a:solidFill>
              <a:round/>
              <a:headEnd/>
              <a:tailEnd/>
            </a:ln>
          </p:spPr>
          <p:txBody>
            <a:bodyPr/>
            <a:lstStyle/>
            <a:p>
              <a:endParaRPr lang="en-GB"/>
            </a:p>
          </p:txBody>
        </p:sp>
        <p:sp>
          <p:nvSpPr>
            <p:cNvPr id="1076" name="Line 3355"/>
            <p:cNvSpPr>
              <a:spLocks noChangeShapeType="1"/>
            </p:cNvSpPr>
            <p:nvPr/>
          </p:nvSpPr>
          <p:spPr bwMode="auto">
            <a:xfrm flipH="1">
              <a:off x="2060" y="3196"/>
              <a:ext cx="2" cy="3"/>
            </a:xfrm>
            <a:prstGeom prst="line">
              <a:avLst/>
            </a:prstGeom>
            <a:noFill/>
            <a:ln w="0">
              <a:solidFill>
                <a:srgbClr val="000000"/>
              </a:solidFill>
              <a:round/>
              <a:headEnd/>
              <a:tailEnd/>
            </a:ln>
          </p:spPr>
          <p:txBody>
            <a:bodyPr/>
            <a:lstStyle/>
            <a:p>
              <a:endParaRPr lang="en-GB"/>
            </a:p>
          </p:txBody>
        </p:sp>
        <p:sp>
          <p:nvSpPr>
            <p:cNvPr id="1077" name="Line 3356"/>
            <p:cNvSpPr>
              <a:spLocks noChangeShapeType="1"/>
            </p:cNvSpPr>
            <p:nvPr/>
          </p:nvSpPr>
          <p:spPr bwMode="auto">
            <a:xfrm>
              <a:off x="2062" y="3196"/>
              <a:ext cx="7" cy="6"/>
            </a:xfrm>
            <a:prstGeom prst="line">
              <a:avLst/>
            </a:prstGeom>
            <a:noFill/>
            <a:ln w="0">
              <a:solidFill>
                <a:srgbClr val="000000"/>
              </a:solidFill>
              <a:round/>
              <a:headEnd/>
              <a:tailEnd/>
            </a:ln>
          </p:spPr>
          <p:txBody>
            <a:bodyPr/>
            <a:lstStyle/>
            <a:p>
              <a:endParaRPr lang="en-GB"/>
            </a:p>
          </p:txBody>
        </p:sp>
        <p:sp>
          <p:nvSpPr>
            <p:cNvPr id="1078" name="Line 3357"/>
            <p:cNvSpPr>
              <a:spLocks noChangeShapeType="1"/>
            </p:cNvSpPr>
            <p:nvPr/>
          </p:nvSpPr>
          <p:spPr bwMode="auto">
            <a:xfrm flipH="1">
              <a:off x="1979" y="3177"/>
              <a:ext cx="1" cy="1"/>
            </a:xfrm>
            <a:prstGeom prst="line">
              <a:avLst/>
            </a:prstGeom>
            <a:noFill/>
            <a:ln w="0">
              <a:solidFill>
                <a:srgbClr val="000000"/>
              </a:solidFill>
              <a:round/>
              <a:headEnd/>
              <a:tailEnd/>
            </a:ln>
          </p:spPr>
          <p:txBody>
            <a:bodyPr/>
            <a:lstStyle/>
            <a:p>
              <a:endParaRPr lang="en-GB"/>
            </a:p>
          </p:txBody>
        </p:sp>
        <p:sp>
          <p:nvSpPr>
            <p:cNvPr id="1079" name="Freeform 3358"/>
            <p:cNvSpPr>
              <a:spLocks/>
            </p:cNvSpPr>
            <p:nvPr/>
          </p:nvSpPr>
          <p:spPr bwMode="auto">
            <a:xfrm>
              <a:off x="2028" y="3192"/>
              <a:ext cx="1" cy="1"/>
            </a:xfrm>
            <a:custGeom>
              <a:avLst/>
              <a:gdLst/>
              <a:ahLst/>
              <a:cxnLst>
                <a:cxn ang="0">
                  <a:pos x="1" y="0"/>
                </a:cxn>
                <a:cxn ang="0">
                  <a:pos x="1" y="0"/>
                </a:cxn>
                <a:cxn ang="0">
                  <a:pos x="0" y="2"/>
                </a:cxn>
              </a:cxnLst>
              <a:rect l="0" t="0" r="r" b="b"/>
              <a:pathLst>
                <a:path w="1" h="2">
                  <a:moveTo>
                    <a:pt x="1" y="0"/>
                  </a:moveTo>
                  <a:lnTo>
                    <a:pt x="1" y="0"/>
                  </a:lnTo>
                  <a:lnTo>
                    <a:pt x="0" y="2"/>
                  </a:lnTo>
                </a:path>
              </a:pathLst>
            </a:custGeom>
            <a:noFill/>
            <a:ln w="0">
              <a:solidFill>
                <a:srgbClr val="000000"/>
              </a:solidFill>
              <a:prstDash val="solid"/>
              <a:round/>
              <a:headEnd/>
              <a:tailEnd/>
            </a:ln>
          </p:spPr>
          <p:txBody>
            <a:bodyPr/>
            <a:lstStyle/>
            <a:p>
              <a:endParaRPr lang="en-GB"/>
            </a:p>
          </p:txBody>
        </p:sp>
        <p:sp>
          <p:nvSpPr>
            <p:cNvPr id="1080" name="Line 3359"/>
            <p:cNvSpPr>
              <a:spLocks noChangeShapeType="1"/>
            </p:cNvSpPr>
            <p:nvPr/>
          </p:nvSpPr>
          <p:spPr bwMode="auto">
            <a:xfrm flipH="1">
              <a:off x="1980" y="3174"/>
              <a:ext cx="4" cy="3"/>
            </a:xfrm>
            <a:prstGeom prst="line">
              <a:avLst/>
            </a:prstGeom>
            <a:noFill/>
            <a:ln w="0">
              <a:solidFill>
                <a:srgbClr val="000000"/>
              </a:solidFill>
              <a:round/>
              <a:headEnd/>
              <a:tailEnd/>
            </a:ln>
          </p:spPr>
          <p:txBody>
            <a:bodyPr/>
            <a:lstStyle/>
            <a:p>
              <a:endParaRPr lang="en-GB"/>
            </a:p>
          </p:txBody>
        </p:sp>
        <p:sp>
          <p:nvSpPr>
            <p:cNvPr id="1081" name="Line 3360"/>
            <p:cNvSpPr>
              <a:spLocks noChangeShapeType="1"/>
            </p:cNvSpPr>
            <p:nvPr/>
          </p:nvSpPr>
          <p:spPr bwMode="auto">
            <a:xfrm flipH="1">
              <a:off x="2028" y="3193"/>
              <a:ext cx="1" cy="1"/>
            </a:xfrm>
            <a:prstGeom prst="line">
              <a:avLst/>
            </a:prstGeom>
            <a:noFill/>
            <a:ln w="0">
              <a:solidFill>
                <a:srgbClr val="000000"/>
              </a:solidFill>
              <a:round/>
              <a:headEnd/>
              <a:tailEnd/>
            </a:ln>
          </p:spPr>
          <p:txBody>
            <a:bodyPr/>
            <a:lstStyle/>
            <a:p>
              <a:endParaRPr lang="en-GB"/>
            </a:p>
          </p:txBody>
        </p:sp>
        <p:sp>
          <p:nvSpPr>
            <p:cNvPr id="1082" name="Freeform 3361"/>
            <p:cNvSpPr>
              <a:spLocks/>
            </p:cNvSpPr>
            <p:nvPr/>
          </p:nvSpPr>
          <p:spPr bwMode="auto">
            <a:xfrm>
              <a:off x="1984" y="3174"/>
              <a:ext cx="21" cy="9"/>
            </a:xfrm>
            <a:custGeom>
              <a:avLst/>
              <a:gdLst/>
              <a:ahLst/>
              <a:cxnLst>
                <a:cxn ang="0">
                  <a:pos x="0" y="0"/>
                </a:cxn>
                <a:cxn ang="0">
                  <a:pos x="18" y="3"/>
                </a:cxn>
                <a:cxn ang="0">
                  <a:pos x="31" y="11"/>
                </a:cxn>
                <a:cxn ang="0">
                  <a:pos x="44" y="16"/>
                </a:cxn>
              </a:cxnLst>
              <a:rect l="0" t="0" r="r" b="b"/>
              <a:pathLst>
                <a:path w="44" h="16">
                  <a:moveTo>
                    <a:pt x="0" y="0"/>
                  </a:moveTo>
                  <a:lnTo>
                    <a:pt x="18" y="3"/>
                  </a:lnTo>
                  <a:lnTo>
                    <a:pt x="31" y="11"/>
                  </a:lnTo>
                  <a:lnTo>
                    <a:pt x="44" y="16"/>
                  </a:lnTo>
                </a:path>
              </a:pathLst>
            </a:custGeom>
            <a:noFill/>
            <a:ln w="0">
              <a:solidFill>
                <a:srgbClr val="000000"/>
              </a:solidFill>
              <a:prstDash val="solid"/>
              <a:round/>
              <a:headEnd/>
              <a:tailEnd/>
            </a:ln>
          </p:spPr>
          <p:txBody>
            <a:bodyPr/>
            <a:lstStyle/>
            <a:p>
              <a:endParaRPr lang="en-GB"/>
            </a:p>
          </p:txBody>
        </p:sp>
        <p:sp>
          <p:nvSpPr>
            <p:cNvPr id="1083" name="Freeform 3362"/>
            <p:cNvSpPr>
              <a:spLocks/>
            </p:cNvSpPr>
            <p:nvPr/>
          </p:nvSpPr>
          <p:spPr bwMode="auto">
            <a:xfrm>
              <a:off x="2033" y="3213"/>
              <a:ext cx="17" cy="19"/>
            </a:xfrm>
            <a:custGeom>
              <a:avLst/>
              <a:gdLst/>
              <a:ahLst/>
              <a:cxnLst>
                <a:cxn ang="0">
                  <a:pos x="34" y="0"/>
                </a:cxn>
                <a:cxn ang="0">
                  <a:pos x="24" y="12"/>
                </a:cxn>
                <a:cxn ang="0">
                  <a:pos x="0" y="38"/>
                </a:cxn>
              </a:cxnLst>
              <a:rect l="0" t="0" r="r" b="b"/>
              <a:pathLst>
                <a:path w="34" h="38">
                  <a:moveTo>
                    <a:pt x="34" y="0"/>
                  </a:moveTo>
                  <a:lnTo>
                    <a:pt x="24" y="12"/>
                  </a:lnTo>
                  <a:lnTo>
                    <a:pt x="0" y="38"/>
                  </a:lnTo>
                </a:path>
              </a:pathLst>
            </a:custGeom>
            <a:noFill/>
            <a:ln w="0">
              <a:solidFill>
                <a:srgbClr val="000000"/>
              </a:solidFill>
              <a:prstDash val="solid"/>
              <a:round/>
              <a:headEnd/>
              <a:tailEnd/>
            </a:ln>
          </p:spPr>
          <p:txBody>
            <a:bodyPr/>
            <a:lstStyle/>
            <a:p>
              <a:endParaRPr lang="en-GB"/>
            </a:p>
          </p:txBody>
        </p:sp>
        <p:sp>
          <p:nvSpPr>
            <p:cNvPr id="1084" name="Line 3363"/>
            <p:cNvSpPr>
              <a:spLocks noChangeShapeType="1"/>
            </p:cNvSpPr>
            <p:nvPr/>
          </p:nvSpPr>
          <p:spPr bwMode="auto">
            <a:xfrm>
              <a:off x="2028" y="3193"/>
              <a:ext cx="1" cy="1"/>
            </a:xfrm>
            <a:prstGeom prst="line">
              <a:avLst/>
            </a:prstGeom>
            <a:noFill/>
            <a:ln w="0">
              <a:solidFill>
                <a:srgbClr val="000000"/>
              </a:solidFill>
              <a:round/>
              <a:headEnd/>
              <a:tailEnd/>
            </a:ln>
          </p:spPr>
          <p:txBody>
            <a:bodyPr/>
            <a:lstStyle/>
            <a:p>
              <a:endParaRPr lang="en-GB"/>
            </a:p>
          </p:txBody>
        </p:sp>
        <p:sp>
          <p:nvSpPr>
            <p:cNvPr id="1085" name="Line 3364"/>
            <p:cNvSpPr>
              <a:spLocks noChangeShapeType="1"/>
            </p:cNvSpPr>
            <p:nvPr/>
          </p:nvSpPr>
          <p:spPr bwMode="auto">
            <a:xfrm flipH="1">
              <a:off x="1962" y="3197"/>
              <a:ext cx="2" cy="2"/>
            </a:xfrm>
            <a:prstGeom prst="line">
              <a:avLst/>
            </a:prstGeom>
            <a:noFill/>
            <a:ln w="0">
              <a:solidFill>
                <a:srgbClr val="000000"/>
              </a:solidFill>
              <a:round/>
              <a:headEnd/>
              <a:tailEnd/>
            </a:ln>
          </p:spPr>
          <p:txBody>
            <a:bodyPr/>
            <a:lstStyle/>
            <a:p>
              <a:endParaRPr lang="en-GB"/>
            </a:p>
          </p:txBody>
        </p:sp>
        <p:sp>
          <p:nvSpPr>
            <p:cNvPr id="1086" name="Line 3365"/>
            <p:cNvSpPr>
              <a:spLocks noChangeShapeType="1"/>
            </p:cNvSpPr>
            <p:nvPr/>
          </p:nvSpPr>
          <p:spPr bwMode="auto">
            <a:xfrm flipH="1">
              <a:off x="1882" y="3174"/>
              <a:ext cx="1" cy="1"/>
            </a:xfrm>
            <a:prstGeom prst="line">
              <a:avLst/>
            </a:prstGeom>
            <a:noFill/>
            <a:ln w="0">
              <a:solidFill>
                <a:srgbClr val="000000"/>
              </a:solidFill>
              <a:round/>
              <a:headEnd/>
              <a:tailEnd/>
            </a:ln>
          </p:spPr>
          <p:txBody>
            <a:bodyPr/>
            <a:lstStyle/>
            <a:p>
              <a:endParaRPr lang="en-GB"/>
            </a:p>
          </p:txBody>
        </p:sp>
        <p:sp>
          <p:nvSpPr>
            <p:cNvPr id="1087" name="Line 3366"/>
            <p:cNvSpPr>
              <a:spLocks noChangeShapeType="1"/>
            </p:cNvSpPr>
            <p:nvPr/>
          </p:nvSpPr>
          <p:spPr bwMode="auto">
            <a:xfrm flipH="1">
              <a:off x="1856" y="3203"/>
              <a:ext cx="2" cy="2"/>
            </a:xfrm>
            <a:prstGeom prst="line">
              <a:avLst/>
            </a:prstGeom>
            <a:noFill/>
            <a:ln w="0">
              <a:solidFill>
                <a:srgbClr val="000000"/>
              </a:solidFill>
              <a:round/>
              <a:headEnd/>
              <a:tailEnd/>
            </a:ln>
          </p:spPr>
          <p:txBody>
            <a:bodyPr/>
            <a:lstStyle/>
            <a:p>
              <a:endParaRPr lang="en-GB"/>
            </a:p>
          </p:txBody>
        </p:sp>
        <p:sp>
          <p:nvSpPr>
            <p:cNvPr id="1088" name="Freeform 3367"/>
            <p:cNvSpPr>
              <a:spLocks/>
            </p:cNvSpPr>
            <p:nvPr/>
          </p:nvSpPr>
          <p:spPr bwMode="auto">
            <a:xfrm>
              <a:off x="1882" y="3154"/>
              <a:ext cx="12" cy="4"/>
            </a:xfrm>
            <a:custGeom>
              <a:avLst/>
              <a:gdLst/>
              <a:ahLst/>
              <a:cxnLst>
                <a:cxn ang="0">
                  <a:pos x="24" y="0"/>
                </a:cxn>
                <a:cxn ang="0">
                  <a:pos x="20" y="0"/>
                </a:cxn>
                <a:cxn ang="0">
                  <a:pos x="7" y="3"/>
                </a:cxn>
                <a:cxn ang="0">
                  <a:pos x="0" y="6"/>
                </a:cxn>
              </a:cxnLst>
              <a:rect l="0" t="0" r="r" b="b"/>
              <a:pathLst>
                <a:path w="24" h="6">
                  <a:moveTo>
                    <a:pt x="24" y="0"/>
                  </a:moveTo>
                  <a:lnTo>
                    <a:pt x="20" y="0"/>
                  </a:lnTo>
                  <a:lnTo>
                    <a:pt x="7" y="3"/>
                  </a:lnTo>
                  <a:lnTo>
                    <a:pt x="0" y="6"/>
                  </a:lnTo>
                </a:path>
              </a:pathLst>
            </a:custGeom>
            <a:noFill/>
            <a:ln w="0">
              <a:solidFill>
                <a:srgbClr val="000000"/>
              </a:solidFill>
              <a:prstDash val="solid"/>
              <a:round/>
              <a:headEnd/>
              <a:tailEnd/>
            </a:ln>
          </p:spPr>
          <p:txBody>
            <a:bodyPr/>
            <a:lstStyle/>
            <a:p>
              <a:endParaRPr lang="en-GB"/>
            </a:p>
          </p:txBody>
        </p:sp>
        <p:sp>
          <p:nvSpPr>
            <p:cNvPr id="1089" name="Line 3368"/>
            <p:cNvSpPr>
              <a:spLocks noChangeShapeType="1"/>
            </p:cNvSpPr>
            <p:nvPr/>
          </p:nvSpPr>
          <p:spPr bwMode="auto">
            <a:xfrm flipH="1">
              <a:off x="1894" y="3152"/>
              <a:ext cx="1" cy="2"/>
            </a:xfrm>
            <a:prstGeom prst="line">
              <a:avLst/>
            </a:prstGeom>
            <a:noFill/>
            <a:ln w="0">
              <a:solidFill>
                <a:srgbClr val="000000"/>
              </a:solidFill>
              <a:round/>
              <a:headEnd/>
              <a:tailEnd/>
            </a:ln>
          </p:spPr>
          <p:txBody>
            <a:bodyPr/>
            <a:lstStyle/>
            <a:p>
              <a:endParaRPr lang="en-GB"/>
            </a:p>
          </p:txBody>
        </p:sp>
        <p:sp>
          <p:nvSpPr>
            <p:cNvPr id="1090" name="Freeform 3369"/>
            <p:cNvSpPr>
              <a:spLocks/>
            </p:cNvSpPr>
            <p:nvPr/>
          </p:nvSpPr>
          <p:spPr bwMode="auto">
            <a:xfrm>
              <a:off x="1882" y="3157"/>
              <a:ext cx="10" cy="3"/>
            </a:xfrm>
            <a:custGeom>
              <a:avLst/>
              <a:gdLst/>
              <a:ahLst/>
              <a:cxnLst>
                <a:cxn ang="0">
                  <a:pos x="21" y="1"/>
                </a:cxn>
                <a:cxn ang="0">
                  <a:pos x="20" y="0"/>
                </a:cxn>
                <a:cxn ang="0">
                  <a:pos x="7" y="4"/>
                </a:cxn>
                <a:cxn ang="0">
                  <a:pos x="0" y="7"/>
                </a:cxn>
              </a:cxnLst>
              <a:rect l="0" t="0" r="r" b="b"/>
              <a:pathLst>
                <a:path w="21" h="7">
                  <a:moveTo>
                    <a:pt x="21" y="1"/>
                  </a:moveTo>
                  <a:lnTo>
                    <a:pt x="20" y="0"/>
                  </a:lnTo>
                  <a:lnTo>
                    <a:pt x="7" y="4"/>
                  </a:lnTo>
                  <a:lnTo>
                    <a:pt x="0" y="7"/>
                  </a:lnTo>
                </a:path>
              </a:pathLst>
            </a:custGeom>
            <a:noFill/>
            <a:ln w="0">
              <a:solidFill>
                <a:srgbClr val="000000"/>
              </a:solidFill>
              <a:prstDash val="solid"/>
              <a:round/>
              <a:headEnd/>
              <a:tailEnd/>
            </a:ln>
          </p:spPr>
          <p:txBody>
            <a:bodyPr/>
            <a:lstStyle/>
            <a:p>
              <a:endParaRPr lang="en-GB"/>
            </a:p>
          </p:txBody>
        </p:sp>
        <p:sp>
          <p:nvSpPr>
            <p:cNvPr id="1091" name="Line 3370"/>
            <p:cNvSpPr>
              <a:spLocks noChangeShapeType="1"/>
            </p:cNvSpPr>
            <p:nvPr/>
          </p:nvSpPr>
          <p:spPr bwMode="auto">
            <a:xfrm flipH="1">
              <a:off x="1892" y="3154"/>
              <a:ext cx="2" cy="3"/>
            </a:xfrm>
            <a:prstGeom prst="line">
              <a:avLst/>
            </a:prstGeom>
            <a:noFill/>
            <a:ln w="0">
              <a:solidFill>
                <a:srgbClr val="000000"/>
              </a:solidFill>
              <a:round/>
              <a:headEnd/>
              <a:tailEnd/>
            </a:ln>
          </p:spPr>
          <p:txBody>
            <a:bodyPr/>
            <a:lstStyle/>
            <a:p>
              <a:endParaRPr lang="en-GB"/>
            </a:p>
          </p:txBody>
        </p:sp>
        <p:sp>
          <p:nvSpPr>
            <p:cNvPr id="1092" name="Freeform 3371"/>
            <p:cNvSpPr>
              <a:spLocks/>
            </p:cNvSpPr>
            <p:nvPr/>
          </p:nvSpPr>
          <p:spPr bwMode="auto">
            <a:xfrm>
              <a:off x="1882" y="3163"/>
              <a:ext cx="7" cy="2"/>
            </a:xfrm>
            <a:custGeom>
              <a:avLst/>
              <a:gdLst/>
              <a:ahLst/>
              <a:cxnLst>
                <a:cxn ang="0">
                  <a:pos x="15" y="0"/>
                </a:cxn>
                <a:cxn ang="0">
                  <a:pos x="8" y="2"/>
                </a:cxn>
                <a:cxn ang="0">
                  <a:pos x="0" y="5"/>
                </a:cxn>
              </a:cxnLst>
              <a:rect l="0" t="0" r="r" b="b"/>
              <a:pathLst>
                <a:path w="15" h="5">
                  <a:moveTo>
                    <a:pt x="15" y="0"/>
                  </a:moveTo>
                  <a:lnTo>
                    <a:pt x="8" y="2"/>
                  </a:lnTo>
                  <a:lnTo>
                    <a:pt x="0" y="5"/>
                  </a:lnTo>
                </a:path>
              </a:pathLst>
            </a:custGeom>
            <a:noFill/>
            <a:ln w="0">
              <a:solidFill>
                <a:srgbClr val="000000"/>
              </a:solidFill>
              <a:prstDash val="solid"/>
              <a:round/>
              <a:headEnd/>
              <a:tailEnd/>
            </a:ln>
          </p:spPr>
          <p:txBody>
            <a:bodyPr/>
            <a:lstStyle/>
            <a:p>
              <a:endParaRPr lang="en-GB"/>
            </a:p>
          </p:txBody>
        </p:sp>
        <p:sp>
          <p:nvSpPr>
            <p:cNvPr id="1093" name="Line 3372"/>
            <p:cNvSpPr>
              <a:spLocks noChangeShapeType="1"/>
            </p:cNvSpPr>
            <p:nvPr/>
          </p:nvSpPr>
          <p:spPr bwMode="auto">
            <a:xfrm flipH="1">
              <a:off x="1889" y="3157"/>
              <a:ext cx="3" cy="6"/>
            </a:xfrm>
            <a:prstGeom prst="line">
              <a:avLst/>
            </a:prstGeom>
            <a:noFill/>
            <a:ln w="0">
              <a:solidFill>
                <a:srgbClr val="000000"/>
              </a:solidFill>
              <a:round/>
              <a:headEnd/>
              <a:tailEnd/>
            </a:ln>
          </p:spPr>
          <p:txBody>
            <a:bodyPr/>
            <a:lstStyle/>
            <a:p>
              <a:endParaRPr lang="en-GB"/>
            </a:p>
          </p:txBody>
        </p:sp>
        <p:sp>
          <p:nvSpPr>
            <p:cNvPr id="1094" name="Line 3373"/>
            <p:cNvSpPr>
              <a:spLocks noChangeShapeType="1"/>
            </p:cNvSpPr>
            <p:nvPr/>
          </p:nvSpPr>
          <p:spPr bwMode="auto">
            <a:xfrm flipH="1">
              <a:off x="1884" y="3163"/>
              <a:ext cx="5" cy="8"/>
            </a:xfrm>
            <a:prstGeom prst="line">
              <a:avLst/>
            </a:prstGeom>
            <a:noFill/>
            <a:ln w="0">
              <a:solidFill>
                <a:srgbClr val="000000"/>
              </a:solidFill>
              <a:round/>
              <a:headEnd/>
              <a:tailEnd/>
            </a:ln>
          </p:spPr>
          <p:txBody>
            <a:bodyPr/>
            <a:lstStyle/>
            <a:p>
              <a:endParaRPr lang="en-GB"/>
            </a:p>
          </p:txBody>
        </p:sp>
        <p:sp>
          <p:nvSpPr>
            <p:cNvPr id="1095" name="Line 3374"/>
            <p:cNvSpPr>
              <a:spLocks noChangeShapeType="1"/>
            </p:cNvSpPr>
            <p:nvPr/>
          </p:nvSpPr>
          <p:spPr bwMode="auto">
            <a:xfrm flipH="1">
              <a:off x="1882" y="3174"/>
              <a:ext cx="1" cy="1"/>
            </a:xfrm>
            <a:prstGeom prst="line">
              <a:avLst/>
            </a:prstGeom>
            <a:noFill/>
            <a:ln w="0">
              <a:solidFill>
                <a:srgbClr val="000000"/>
              </a:solidFill>
              <a:round/>
              <a:headEnd/>
              <a:tailEnd/>
            </a:ln>
          </p:spPr>
          <p:txBody>
            <a:bodyPr/>
            <a:lstStyle/>
            <a:p>
              <a:endParaRPr lang="en-GB"/>
            </a:p>
          </p:txBody>
        </p:sp>
        <p:sp>
          <p:nvSpPr>
            <p:cNvPr id="1096" name="Line 3375"/>
            <p:cNvSpPr>
              <a:spLocks noChangeShapeType="1"/>
            </p:cNvSpPr>
            <p:nvPr/>
          </p:nvSpPr>
          <p:spPr bwMode="auto">
            <a:xfrm flipH="1">
              <a:off x="1869" y="3188"/>
              <a:ext cx="2" cy="2"/>
            </a:xfrm>
            <a:prstGeom prst="line">
              <a:avLst/>
            </a:prstGeom>
            <a:noFill/>
            <a:ln w="0">
              <a:solidFill>
                <a:srgbClr val="000000"/>
              </a:solidFill>
              <a:round/>
              <a:headEnd/>
              <a:tailEnd/>
            </a:ln>
          </p:spPr>
          <p:txBody>
            <a:bodyPr/>
            <a:lstStyle/>
            <a:p>
              <a:endParaRPr lang="en-GB"/>
            </a:p>
          </p:txBody>
        </p:sp>
        <p:sp>
          <p:nvSpPr>
            <p:cNvPr id="1097" name="Line 3376"/>
            <p:cNvSpPr>
              <a:spLocks noChangeShapeType="1"/>
            </p:cNvSpPr>
            <p:nvPr/>
          </p:nvSpPr>
          <p:spPr bwMode="auto">
            <a:xfrm flipH="1">
              <a:off x="1858" y="3198"/>
              <a:ext cx="5" cy="5"/>
            </a:xfrm>
            <a:prstGeom prst="line">
              <a:avLst/>
            </a:prstGeom>
            <a:noFill/>
            <a:ln w="0">
              <a:solidFill>
                <a:srgbClr val="000000"/>
              </a:solidFill>
              <a:round/>
              <a:headEnd/>
              <a:tailEnd/>
            </a:ln>
          </p:spPr>
          <p:txBody>
            <a:bodyPr/>
            <a:lstStyle/>
            <a:p>
              <a:endParaRPr lang="en-GB"/>
            </a:p>
          </p:txBody>
        </p:sp>
        <p:sp>
          <p:nvSpPr>
            <p:cNvPr id="1098" name="Line 3377"/>
            <p:cNvSpPr>
              <a:spLocks noChangeShapeType="1"/>
            </p:cNvSpPr>
            <p:nvPr/>
          </p:nvSpPr>
          <p:spPr bwMode="auto">
            <a:xfrm>
              <a:off x="1484" y="3171"/>
              <a:ext cx="77" cy="6"/>
            </a:xfrm>
            <a:prstGeom prst="line">
              <a:avLst/>
            </a:prstGeom>
            <a:noFill/>
            <a:ln w="0">
              <a:solidFill>
                <a:srgbClr val="000000"/>
              </a:solidFill>
              <a:round/>
              <a:headEnd/>
              <a:tailEnd/>
            </a:ln>
          </p:spPr>
          <p:txBody>
            <a:bodyPr/>
            <a:lstStyle/>
            <a:p>
              <a:endParaRPr lang="en-GB"/>
            </a:p>
          </p:txBody>
        </p:sp>
        <p:sp>
          <p:nvSpPr>
            <p:cNvPr id="1099" name="Line 3378"/>
            <p:cNvSpPr>
              <a:spLocks noChangeShapeType="1"/>
            </p:cNvSpPr>
            <p:nvPr/>
          </p:nvSpPr>
          <p:spPr bwMode="auto">
            <a:xfrm flipH="1">
              <a:off x="1967" y="3190"/>
              <a:ext cx="1" cy="1"/>
            </a:xfrm>
            <a:prstGeom prst="line">
              <a:avLst/>
            </a:prstGeom>
            <a:noFill/>
            <a:ln w="0">
              <a:solidFill>
                <a:srgbClr val="000000"/>
              </a:solidFill>
              <a:round/>
              <a:headEnd/>
              <a:tailEnd/>
            </a:ln>
          </p:spPr>
          <p:txBody>
            <a:bodyPr/>
            <a:lstStyle/>
            <a:p>
              <a:endParaRPr lang="en-GB"/>
            </a:p>
          </p:txBody>
        </p:sp>
        <p:sp>
          <p:nvSpPr>
            <p:cNvPr id="1100" name="Line 3379"/>
            <p:cNvSpPr>
              <a:spLocks noChangeShapeType="1"/>
            </p:cNvSpPr>
            <p:nvPr/>
          </p:nvSpPr>
          <p:spPr bwMode="auto">
            <a:xfrm flipH="1">
              <a:off x="1871" y="3183"/>
              <a:ext cx="4" cy="5"/>
            </a:xfrm>
            <a:prstGeom prst="line">
              <a:avLst/>
            </a:prstGeom>
            <a:noFill/>
            <a:ln w="0">
              <a:solidFill>
                <a:srgbClr val="000000"/>
              </a:solidFill>
              <a:round/>
              <a:headEnd/>
              <a:tailEnd/>
            </a:ln>
          </p:spPr>
          <p:txBody>
            <a:bodyPr/>
            <a:lstStyle/>
            <a:p>
              <a:endParaRPr lang="en-GB"/>
            </a:p>
          </p:txBody>
        </p:sp>
        <p:sp>
          <p:nvSpPr>
            <p:cNvPr id="1101" name="Freeform 3380"/>
            <p:cNvSpPr>
              <a:spLocks/>
            </p:cNvSpPr>
            <p:nvPr/>
          </p:nvSpPr>
          <p:spPr bwMode="auto">
            <a:xfrm>
              <a:off x="1803" y="3212"/>
              <a:ext cx="44" cy="32"/>
            </a:xfrm>
            <a:custGeom>
              <a:avLst/>
              <a:gdLst/>
              <a:ahLst/>
              <a:cxnLst>
                <a:cxn ang="0">
                  <a:pos x="89" y="0"/>
                </a:cxn>
                <a:cxn ang="0">
                  <a:pos x="38" y="43"/>
                </a:cxn>
                <a:cxn ang="0">
                  <a:pos x="0" y="63"/>
                </a:cxn>
              </a:cxnLst>
              <a:rect l="0" t="0" r="r" b="b"/>
              <a:pathLst>
                <a:path w="89" h="63">
                  <a:moveTo>
                    <a:pt x="89" y="0"/>
                  </a:moveTo>
                  <a:lnTo>
                    <a:pt x="38" y="43"/>
                  </a:lnTo>
                  <a:lnTo>
                    <a:pt x="0" y="63"/>
                  </a:lnTo>
                </a:path>
              </a:pathLst>
            </a:custGeom>
            <a:noFill/>
            <a:ln w="0">
              <a:solidFill>
                <a:srgbClr val="000000"/>
              </a:solidFill>
              <a:prstDash val="solid"/>
              <a:round/>
              <a:headEnd/>
              <a:tailEnd/>
            </a:ln>
          </p:spPr>
          <p:txBody>
            <a:bodyPr/>
            <a:lstStyle/>
            <a:p>
              <a:endParaRPr lang="en-GB"/>
            </a:p>
          </p:txBody>
        </p:sp>
        <p:sp>
          <p:nvSpPr>
            <p:cNvPr id="1102" name="Line 3381"/>
            <p:cNvSpPr>
              <a:spLocks noChangeShapeType="1"/>
            </p:cNvSpPr>
            <p:nvPr/>
          </p:nvSpPr>
          <p:spPr bwMode="auto">
            <a:xfrm>
              <a:off x="1532" y="3181"/>
              <a:ext cx="23" cy="3"/>
            </a:xfrm>
            <a:prstGeom prst="line">
              <a:avLst/>
            </a:prstGeom>
            <a:noFill/>
            <a:ln w="0">
              <a:solidFill>
                <a:srgbClr val="000000"/>
              </a:solidFill>
              <a:round/>
              <a:headEnd/>
              <a:tailEnd/>
            </a:ln>
          </p:spPr>
          <p:txBody>
            <a:bodyPr/>
            <a:lstStyle/>
            <a:p>
              <a:endParaRPr lang="en-GB"/>
            </a:p>
          </p:txBody>
        </p:sp>
        <p:sp>
          <p:nvSpPr>
            <p:cNvPr id="1103" name="Line 3382"/>
            <p:cNvSpPr>
              <a:spLocks noChangeShapeType="1"/>
            </p:cNvSpPr>
            <p:nvPr/>
          </p:nvSpPr>
          <p:spPr bwMode="auto">
            <a:xfrm flipH="1">
              <a:off x="1847" y="3211"/>
              <a:ext cx="2" cy="1"/>
            </a:xfrm>
            <a:prstGeom prst="line">
              <a:avLst/>
            </a:prstGeom>
            <a:noFill/>
            <a:ln w="0">
              <a:solidFill>
                <a:srgbClr val="000000"/>
              </a:solidFill>
              <a:round/>
              <a:headEnd/>
              <a:tailEnd/>
            </a:ln>
          </p:spPr>
          <p:txBody>
            <a:bodyPr/>
            <a:lstStyle/>
            <a:p>
              <a:endParaRPr lang="en-GB"/>
            </a:p>
          </p:txBody>
        </p:sp>
        <p:sp>
          <p:nvSpPr>
            <p:cNvPr id="1104" name="Line 3383"/>
            <p:cNvSpPr>
              <a:spLocks noChangeShapeType="1"/>
            </p:cNvSpPr>
            <p:nvPr/>
          </p:nvSpPr>
          <p:spPr bwMode="auto">
            <a:xfrm>
              <a:off x="1701" y="3191"/>
              <a:ext cx="6" cy="1"/>
            </a:xfrm>
            <a:prstGeom prst="line">
              <a:avLst/>
            </a:prstGeom>
            <a:noFill/>
            <a:ln w="0">
              <a:solidFill>
                <a:srgbClr val="000000"/>
              </a:solidFill>
              <a:round/>
              <a:headEnd/>
              <a:tailEnd/>
            </a:ln>
          </p:spPr>
          <p:txBody>
            <a:bodyPr/>
            <a:lstStyle/>
            <a:p>
              <a:endParaRPr lang="en-GB"/>
            </a:p>
          </p:txBody>
        </p:sp>
        <p:sp>
          <p:nvSpPr>
            <p:cNvPr id="1105" name="Line 3384"/>
            <p:cNvSpPr>
              <a:spLocks noChangeShapeType="1"/>
            </p:cNvSpPr>
            <p:nvPr/>
          </p:nvSpPr>
          <p:spPr bwMode="auto">
            <a:xfrm flipH="1">
              <a:off x="1864" y="3194"/>
              <a:ext cx="2" cy="3"/>
            </a:xfrm>
            <a:prstGeom prst="line">
              <a:avLst/>
            </a:prstGeom>
            <a:noFill/>
            <a:ln w="0">
              <a:solidFill>
                <a:srgbClr val="000000"/>
              </a:solidFill>
              <a:round/>
              <a:headEnd/>
              <a:tailEnd/>
            </a:ln>
          </p:spPr>
          <p:txBody>
            <a:bodyPr/>
            <a:lstStyle/>
            <a:p>
              <a:endParaRPr lang="en-GB"/>
            </a:p>
          </p:txBody>
        </p:sp>
        <p:sp>
          <p:nvSpPr>
            <p:cNvPr id="1106" name="Freeform 3385"/>
            <p:cNvSpPr>
              <a:spLocks/>
            </p:cNvSpPr>
            <p:nvPr/>
          </p:nvSpPr>
          <p:spPr bwMode="auto">
            <a:xfrm>
              <a:off x="1960" y="3199"/>
              <a:ext cx="2" cy="3"/>
            </a:xfrm>
            <a:custGeom>
              <a:avLst/>
              <a:gdLst/>
              <a:ahLst/>
              <a:cxnLst>
                <a:cxn ang="0">
                  <a:pos x="4" y="0"/>
                </a:cxn>
                <a:cxn ang="0">
                  <a:pos x="4" y="0"/>
                </a:cxn>
                <a:cxn ang="0">
                  <a:pos x="1" y="4"/>
                </a:cxn>
                <a:cxn ang="0">
                  <a:pos x="0" y="4"/>
                </a:cxn>
              </a:cxnLst>
              <a:rect l="0" t="0" r="r" b="b"/>
              <a:pathLst>
                <a:path w="4" h="4">
                  <a:moveTo>
                    <a:pt x="4" y="0"/>
                  </a:moveTo>
                  <a:lnTo>
                    <a:pt x="4" y="0"/>
                  </a:lnTo>
                  <a:lnTo>
                    <a:pt x="1" y="4"/>
                  </a:lnTo>
                  <a:lnTo>
                    <a:pt x="0" y="4"/>
                  </a:lnTo>
                </a:path>
              </a:pathLst>
            </a:custGeom>
            <a:noFill/>
            <a:ln w="0">
              <a:solidFill>
                <a:srgbClr val="000000"/>
              </a:solidFill>
              <a:prstDash val="solid"/>
              <a:round/>
              <a:headEnd/>
              <a:tailEnd/>
            </a:ln>
          </p:spPr>
          <p:txBody>
            <a:bodyPr/>
            <a:lstStyle/>
            <a:p>
              <a:endParaRPr lang="en-GB"/>
            </a:p>
          </p:txBody>
        </p:sp>
        <p:sp>
          <p:nvSpPr>
            <p:cNvPr id="1107" name="Line 3386"/>
            <p:cNvSpPr>
              <a:spLocks noChangeShapeType="1"/>
            </p:cNvSpPr>
            <p:nvPr/>
          </p:nvSpPr>
          <p:spPr bwMode="auto">
            <a:xfrm flipH="1">
              <a:off x="1869" y="3190"/>
              <a:ext cx="1" cy="1"/>
            </a:xfrm>
            <a:prstGeom prst="line">
              <a:avLst/>
            </a:prstGeom>
            <a:noFill/>
            <a:ln w="0">
              <a:solidFill>
                <a:srgbClr val="000000"/>
              </a:solidFill>
              <a:round/>
              <a:headEnd/>
              <a:tailEnd/>
            </a:ln>
          </p:spPr>
          <p:txBody>
            <a:bodyPr/>
            <a:lstStyle/>
            <a:p>
              <a:endParaRPr lang="en-GB"/>
            </a:p>
          </p:txBody>
        </p:sp>
        <p:sp>
          <p:nvSpPr>
            <p:cNvPr id="1108" name="Freeform 3387"/>
            <p:cNvSpPr>
              <a:spLocks/>
            </p:cNvSpPr>
            <p:nvPr/>
          </p:nvSpPr>
          <p:spPr bwMode="auto">
            <a:xfrm>
              <a:off x="1954" y="3204"/>
              <a:ext cx="3" cy="2"/>
            </a:xfrm>
            <a:custGeom>
              <a:avLst/>
              <a:gdLst/>
              <a:ahLst/>
              <a:cxnLst>
                <a:cxn ang="0">
                  <a:pos x="4" y="0"/>
                </a:cxn>
                <a:cxn ang="0">
                  <a:pos x="1" y="3"/>
                </a:cxn>
                <a:cxn ang="0">
                  <a:pos x="0" y="4"/>
                </a:cxn>
              </a:cxnLst>
              <a:rect l="0" t="0" r="r" b="b"/>
              <a:pathLst>
                <a:path w="4" h="4">
                  <a:moveTo>
                    <a:pt x="4" y="0"/>
                  </a:moveTo>
                  <a:lnTo>
                    <a:pt x="1" y="3"/>
                  </a:lnTo>
                  <a:lnTo>
                    <a:pt x="0" y="4"/>
                  </a:lnTo>
                </a:path>
              </a:pathLst>
            </a:custGeom>
            <a:noFill/>
            <a:ln w="0">
              <a:solidFill>
                <a:srgbClr val="000000"/>
              </a:solidFill>
              <a:prstDash val="solid"/>
              <a:round/>
              <a:headEnd/>
              <a:tailEnd/>
            </a:ln>
          </p:spPr>
          <p:txBody>
            <a:bodyPr/>
            <a:lstStyle/>
            <a:p>
              <a:endParaRPr lang="en-GB"/>
            </a:p>
          </p:txBody>
        </p:sp>
        <p:sp>
          <p:nvSpPr>
            <p:cNvPr id="1109" name="Freeform 3388"/>
            <p:cNvSpPr>
              <a:spLocks/>
            </p:cNvSpPr>
            <p:nvPr/>
          </p:nvSpPr>
          <p:spPr bwMode="auto">
            <a:xfrm>
              <a:off x="1948" y="3206"/>
              <a:ext cx="6" cy="4"/>
            </a:xfrm>
            <a:custGeom>
              <a:avLst/>
              <a:gdLst/>
              <a:ahLst/>
              <a:cxnLst>
                <a:cxn ang="0">
                  <a:pos x="12" y="0"/>
                </a:cxn>
                <a:cxn ang="0">
                  <a:pos x="8" y="2"/>
                </a:cxn>
                <a:cxn ang="0">
                  <a:pos x="0" y="7"/>
                </a:cxn>
              </a:cxnLst>
              <a:rect l="0" t="0" r="r" b="b"/>
              <a:pathLst>
                <a:path w="12" h="7">
                  <a:moveTo>
                    <a:pt x="12" y="0"/>
                  </a:moveTo>
                  <a:lnTo>
                    <a:pt x="8" y="2"/>
                  </a:lnTo>
                  <a:lnTo>
                    <a:pt x="0" y="7"/>
                  </a:lnTo>
                </a:path>
              </a:pathLst>
            </a:custGeom>
            <a:noFill/>
            <a:ln w="0">
              <a:solidFill>
                <a:srgbClr val="000000"/>
              </a:solidFill>
              <a:prstDash val="solid"/>
              <a:round/>
              <a:headEnd/>
              <a:tailEnd/>
            </a:ln>
          </p:spPr>
          <p:txBody>
            <a:bodyPr/>
            <a:lstStyle/>
            <a:p>
              <a:endParaRPr lang="en-GB"/>
            </a:p>
          </p:txBody>
        </p:sp>
        <p:sp>
          <p:nvSpPr>
            <p:cNvPr id="1110" name="Line 3389"/>
            <p:cNvSpPr>
              <a:spLocks noChangeShapeType="1"/>
            </p:cNvSpPr>
            <p:nvPr/>
          </p:nvSpPr>
          <p:spPr bwMode="auto">
            <a:xfrm>
              <a:off x="1948" y="3210"/>
              <a:ext cx="1" cy="1"/>
            </a:xfrm>
            <a:prstGeom prst="line">
              <a:avLst/>
            </a:prstGeom>
            <a:noFill/>
            <a:ln w="0">
              <a:solidFill>
                <a:srgbClr val="000000"/>
              </a:solidFill>
              <a:round/>
              <a:headEnd/>
              <a:tailEnd/>
            </a:ln>
          </p:spPr>
          <p:txBody>
            <a:bodyPr/>
            <a:lstStyle/>
            <a:p>
              <a:endParaRPr lang="en-GB"/>
            </a:p>
          </p:txBody>
        </p:sp>
        <p:sp>
          <p:nvSpPr>
            <p:cNvPr id="1111" name="Line 3390"/>
            <p:cNvSpPr>
              <a:spLocks noChangeShapeType="1"/>
            </p:cNvSpPr>
            <p:nvPr/>
          </p:nvSpPr>
          <p:spPr bwMode="auto">
            <a:xfrm flipH="1">
              <a:off x="1863" y="3197"/>
              <a:ext cx="1" cy="1"/>
            </a:xfrm>
            <a:prstGeom prst="line">
              <a:avLst/>
            </a:prstGeom>
            <a:noFill/>
            <a:ln w="0">
              <a:solidFill>
                <a:srgbClr val="000000"/>
              </a:solidFill>
              <a:round/>
              <a:headEnd/>
              <a:tailEnd/>
            </a:ln>
          </p:spPr>
          <p:txBody>
            <a:bodyPr/>
            <a:lstStyle/>
            <a:p>
              <a:endParaRPr lang="en-GB"/>
            </a:p>
          </p:txBody>
        </p:sp>
        <p:sp>
          <p:nvSpPr>
            <p:cNvPr id="1112" name="Freeform 3391"/>
            <p:cNvSpPr>
              <a:spLocks/>
            </p:cNvSpPr>
            <p:nvPr/>
          </p:nvSpPr>
          <p:spPr bwMode="auto">
            <a:xfrm>
              <a:off x="1979" y="3171"/>
              <a:ext cx="2" cy="3"/>
            </a:xfrm>
            <a:custGeom>
              <a:avLst/>
              <a:gdLst/>
              <a:ahLst/>
              <a:cxnLst>
                <a:cxn ang="0">
                  <a:pos x="4" y="0"/>
                </a:cxn>
                <a:cxn ang="0">
                  <a:pos x="3" y="2"/>
                </a:cxn>
                <a:cxn ang="0">
                  <a:pos x="0" y="7"/>
                </a:cxn>
              </a:cxnLst>
              <a:rect l="0" t="0" r="r" b="b"/>
              <a:pathLst>
                <a:path w="4" h="7">
                  <a:moveTo>
                    <a:pt x="4" y="0"/>
                  </a:moveTo>
                  <a:lnTo>
                    <a:pt x="3" y="2"/>
                  </a:lnTo>
                  <a:lnTo>
                    <a:pt x="0" y="7"/>
                  </a:lnTo>
                </a:path>
              </a:pathLst>
            </a:custGeom>
            <a:noFill/>
            <a:ln w="0">
              <a:solidFill>
                <a:srgbClr val="000000"/>
              </a:solidFill>
              <a:prstDash val="solid"/>
              <a:round/>
              <a:headEnd/>
              <a:tailEnd/>
            </a:ln>
          </p:spPr>
          <p:txBody>
            <a:bodyPr/>
            <a:lstStyle/>
            <a:p>
              <a:endParaRPr lang="en-GB"/>
            </a:p>
          </p:txBody>
        </p:sp>
        <p:sp>
          <p:nvSpPr>
            <p:cNvPr id="1113" name="Freeform 3392"/>
            <p:cNvSpPr>
              <a:spLocks/>
            </p:cNvSpPr>
            <p:nvPr/>
          </p:nvSpPr>
          <p:spPr bwMode="auto">
            <a:xfrm>
              <a:off x="1984" y="3172"/>
              <a:ext cx="3" cy="2"/>
            </a:xfrm>
            <a:custGeom>
              <a:avLst/>
              <a:gdLst/>
              <a:ahLst/>
              <a:cxnLst>
                <a:cxn ang="0">
                  <a:pos x="7" y="0"/>
                </a:cxn>
                <a:cxn ang="0">
                  <a:pos x="4" y="3"/>
                </a:cxn>
                <a:cxn ang="0">
                  <a:pos x="0" y="6"/>
                </a:cxn>
              </a:cxnLst>
              <a:rect l="0" t="0" r="r" b="b"/>
              <a:pathLst>
                <a:path w="7" h="6">
                  <a:moveTo>
                    <a:pt x="7" y="0"/>
                  </a:moveTo>
                  <a:lnTo>
                    <a:pt x="4" y="3"/>
                  </a:lnTo>
                  <a:lnTo>
                    <a:pt x="0" y="6"/>
                  </a:lnTo>
                </a:path>
              </a:pathLst>
            </a:custGeom>
            <a:noFill/>
            <a:ln w="0">
              <a:solidFill>
                <a:srgbClr val="000000"/>
              </a:solidFill>
              <a:prstDash val="solid"/>
              <a:round/>
              <a:headEnd/>
              <a:tailEnd/>
            </a:ln>
          </p:spPr>
          <p:txBody>
            <a:bodyPr/>
            <a:lstStyle/>
            <a:p>
              <a:endParaRPr lang="en-GB"/>
            </a:p>
          </p:txBody>
        </p:sp>
        <p:sp>
          <p:nvSpPr>
            <p:cNvPr id="1114" name="Line 3393"/>
            <p:cNvSpPr>
              <a:spLocks noChangeShapeType="1"/>
            </p:cNvSpPr>
            <p:nvPr/>
          </p:nvSpPr>
          <p:spPr bwMode="auto">
            <a:xfrm>
              <a:off x="1981" y="3171"/>
              <a:ext cx="6" cy="1"/>
            </a:xfrm>
            <a:prstGeom prst="line">
              <a:avLst/>
            </a:prstGeom>
            <a:noFill/>
            <a:ln w="0">
              <a:solidFill>
                <a:srgbClr val="000000"/>
              </a:solidFill>
              <a:round/>
              <a:headEnd/>
              <a:tailEnd/>
            </a:ln>
          </p:spPr>
          <p:txBody>
            <a:bodyPr/>
            <a:lstStyle/>
            <a:p>
              <a:endParaRPr lang="en-GB"/>
            </a:p>
          </p:txBody>
        </p:sp>
        <p:sp>
          <p:nvSpPr>
            <p:cNvPr id="1115" name="Line 3394"/>
            <p:cNvSpPr>
              <a:spLocks noChangeShapeType="1"/>
            </p:cNvSpPr>
            <p:nvPr/>
          </p:nvSpPr>
          <p:spPr bwMode="auto">
            <a:xfrm flipH="1">
              <a:off x="1882" y="3171"/>
              <a:ext cx="2" cy="3"/>
            </a:xfrm>
            <a:prstGeom prst="line">
              <a:avLst/>
            </a:prstGeom>
            <a:noFill/>
            <a:ln w="0">
              <a:solidFill>
                <a:srgbClr val="000000"/>
              </a:solidFill>
              <a:round/>
              <a:headEnd/>
              <a:tailEnd/>
            </a:ln>
          </p:spPr>
          <p:txBody>
            <a:bodyPr/>
            <a:lstStyle/>
            <a:p>
              <a:endParaRPr lang="en-GB"/>
            </a:p>
          </p:txBody>
        </p:sp>
        <p:sp>
          <p:nvSpPr>
            <p:cNvPr id="1116" name="Line 3395"/>
            <p:cNvSpPr>
              <a:spLocks noChangeShapeType="1"/>
            </p:cNvSpPr>
            <p:nvPr/>
          </p:nvSpPr>
          <p:spPr bwMode="auto">
            <a:xfrm flipH="1" flipV="1">
              <a:off x="1967" y="3182"/>
              <a:ext cx="6" cy="2"/>
            </a:xfrm>
            <a:prstGeom prst="line">
              <a:avLst/>
            </a:prstGeom>
            <a:noFill/>
            <a:ln w="0">
              <a:solidFill>
                <a:srgbClr val="000000"/>
              </a:solidFill>
              <a:round/>
              <a:headEnd/>
              <a:tailEnd/>
            </a:ln>
          </p:spPr>
          <p:txBody>
            <a:bodyPr/>
            <a:lstStyle/>
            <a:p>
              <a:endParaRPr lang="en-GB"/>
            </a:p>
          </p:txBody>
        </p:sp>
        <p:sp>
          <p:nvSpPr>
            <p:cNvPr id="1117" name="Line 3396"/>
            <p:cNvSpPr>
              <a:spLocks noChangeShapeType="1"/>
            </p:cNvSpPr>
            <p:nvPr/>
          </p:nvSpPr>
          <p:spPr bwMode="auto">
            <a:xfrm>
              <a:off x="1880" y="3177"/>
              <a:ext cx="1" cy="1"/>
            </a:xfrm>
            <a:prstGeom prst="line">
              <a:avLst/>
            </a:prstGeom>
            <a:noFill/>
            <a:ln w="0">
              <a:solidFill>
                <a:srgbClr val="000000"/>
              </a:solidFill>
              <a:round/>
              <a:headEnd/>
              <a:tailEnd/>
            </a:ln>
          </p:spPr>
          <p:txBody>
            <a:bodyPr/>
            <a:lstStyle/>
            <a:p>
              <a:endParaRPr lang="en-GB"/>
            </a:p>
          </p:txBody>
        </p:sp>
        <p:sp>
          <p:nvSpPr>
            <p:cNvPr id="1118" name="Freeform 3397"/>
            <p:cNvSpPr>
              <a:spLocks/>
            </p:cNvSpPr>
            <p:nvPr/>
          </p:nvSpPr>
          <p:spPr bwMode="auto">
            <a:xfrm>
              <a:off x="1964" y="3191"/>
              <a:ext cx="3" cy="5"/>
            </a:xfrm>
            <a:custGeom>
              <a:avLst/>
              <a:gdLst/>
              <a:ahLst/>
              <a:cxnLst>
                <a:cxn ang="0">
                  <a:pos x="7" y="0"/>
                </a:cxn>
                <a:cxn ang="0">
                  <a:pos x="5" y="3"/>
                </a:cxn>
                <a:cxn ang="0">
                  <a:pos x="5" y="4"/>
                </a:cxn>
                <a:cxn ang="0">
                  <a:pos x="3" y="5"/>
                </a:cxn>
                <a:cxn ang="0">
                  <a:pos x="1" y="8"/>
                </a:cxn>
                <a:cxn ang="0">
                  <a:pos x="0" y="10"/>
                </a:cxn>
              </a:cxnLst>
              <a:rect l="0" t="0" r="r" b="b"/>
              <a:pathLst>
                <a:path w="7" h="10">
                  <a:moveTo>
                    <a:pt x="7" y="0"/>
                  </a:moveTo>
                  <a:lnTo>
                    <a:pt x="5" y="3"/>
                  </a:lnTo>
                  <a:lnTo>
                    <a:pt x="5" y="4"/>
                  </a:lnTo>
                  <a:lnTo>
                    <a:pt x="3" y="5"/>
                  </a:lnTo>
                  <a:lnTo>
                    <a:pt x="1" y="8"/>
                  </a:lnTo>
                  <a:lnTo>
                    <a:pt x="0" y="10"/>
                  </a:lnTo>
                </a:path>
              </a:pathLst>
            </a:custGeom>
            <a:noFill/>
            <a:ln w="0">
              <a:solidFill>
                <a:srgbClr val="000000"/>
              </a:solidFill>
              <a:prstDash val="solid"/>
              <a:round/>
              <a:headEnd/>
              <a:tailEnd/>
            </a:ln>
          </p:spPr>
          <p:txBody>
            <a:bodyPr/>
            <a:lstStyle/>
            <a:p>
              <a:endParaRPr lang="en-GB"/>
            </a:p>
          </p:txBody>
        </p:sp>
        <p:sp>
          <p:nvSpPr>
            <p:cNvPr id="1119" name="Line 3398"/>
            <p:cNvSpPr>
              <a:spLocks noChangeShapeType="1"/>
            </p:cNvSpPr>
            <p:nvPr/>
          </p:nvSpPr>
          <p:spPr bwMode="auto">
            <a:xfrm flipH="1">
              <a:off x="1876" y="3177"/>
              <a:ext cx="4" cy="5"/>
            </a:xfrm>
            <a:prstGeom prst="line">
              <a:avLst/>
            </a:prstGeom>
            <a:noFill/>
            <a:ln w="0">
              <a:solidFill>
                <a:srgbClr val="000000"/>
              </a:solidFill>
              <a:round/>
              <a:headEnd/>
              <a:tailEnd/>
            </a:ln>
          </p:spPr>
          <p:txBody>
            <a:bodyPr/>
            <a:lstStyle/>
            <a:p>
              <a:endParaRPr lang="en-GB"/>
            </a:p>
          </p:txBody>
        </p:sp>
        <p:sp>
          <p:nvSpPr>
            <p:cNvPr id="1120" name="Freeform 3399"/>
            <p:cNvSpPr>
              <a:spLocks/>
            </p:cNvSpPr>
            <p:nvPr/>
          </p:nvSpPr>
          <p:spPr bwMode="auto">
            <a:xfrm>
              <a:off x="1947" y="3183"/>
              <a:ext cx="20" cy="8"/>
            </a:xfrm>
            <a:custGeom>
              <a:avLst/>
              <a:gdLst/>
              <a:ahLst/>
              <a:cxnLst>
                <a:cxn ang="0">
                  <a:pos x="40" y="16"/>
                </a:cxn>
                <a:cxn ang="0">
                  <a:pos x="27" y="13"/>
                </a:cxn>
                <a:cxn ang="0">
                  <a:pos x="19" y="11"/>
                </a:cxn>
                <a:cxn ang="0">
                  <a:pos x="5" y="3"/>
                </a:cxn>
                <a:cxn ang="0">
                  <a:pos x="0" y="0"/>
                </a:cxn>
              </a:cxnLst>
              <a:rect l="0" t="0" r="r" b="b"/>
              <a:pathLst>
                <a:path w="40" h="16">
                  <a:moveTo>
                    <a:pt x="40" y="16"/>
                  </a:moveTo>
                  <a:lnTo>
                    <a:pt x="27" y="13"/>
                  </a:lnTo>
                  <a:lnTo>
                    <a:pt x="19" y="11"/>
                  </a:lnTo>
                  <a:lnTo>
                    <a:pt x="5" y="3"/>
                  </a:lnTo>
                  <a:lnTo>
                    <a:pt x="0" y="0"/>
                  </a:lnTo>
                </a:path>
              </a:pathLst>
            </a:custGeom>
            <a:noFill/>
            <a:ln w="0">
              <a:solidFill>
                <a:srgbClr val="000000"/>
              </a:solidFill>
              <a:prstDash val="solid"/>
              <a:round/>
              <a:headEnd/>
              <a:tailEnd/>
            </a:ln>
          </p:spPr>
          <p:txBody>
            <a:bodyPr/>
            <a:lstStyle/>
            <a:p>
              <a:endParaRPr lang="en-GB"/>
            </a:p>
          </p:txBody>
        </p:sp>
        <p:sp>
          <p:nvSpPr>
            <p:cNvPr id="1121" name="Line 3400"/>
            <p:cNvSpPr>
              <a:spLocks noChangeShapeType="1"/>
            </p:cNvSpPr>
            <p:nvPr/>
          </p:nvSpPr>
          <p:spPr bwMode="auto">
            <a:xfrm flipH="1">
              <a:off x="1964" y="3196"/>
              <a:ext cx="1" cy="1"/>
            </a:xfrm>
            <a:prstGeom prst="line">
              <a:avLst/>
            </a:prstGeom>
            <a:noFill/>
            <a:ln w="0">
              <a:solidFill>
                <a:srgbClr val="000000"/>
              </a:solidFill>
              <a:round/>
              <a:headEnd/>
              <a:tailEnd/>
            </a:ln>
          </p:spPr>
          <p:txBody>
            <a:bodyPr/>
            <a:lstStyle/>
            <a:p>
              <a:endParaRPr lang="en-GB"/>
            </a:p>
          </p:txBody>
        </p:sp>
        <p:sp>
          <p:nvSpPr>
            <p:cNvPr id="1122" name="Line 3401"/>
            <p:cNvSpPr>
              <a:spLocks noChangeShapeType="1"/>
            </p:cNvSpPr>
            <p:nvPr/>
          </p:nvSpPr>
          <p:spPr bwMode="auto">
            <a:xfrm flipH="1">
              <a:off x="1959" y="3202"/>
              <a:ext cx="1" cy="1"/>
            </a:xfrm>
            <a:prstGeom prst="line">
              <a:avLst/>
            </a:prstGeom>
            <a:noFill/>
            <a:ln w="0">
              <a:solidFill>
                <a:srgbClr val="000000"/>
              </a:solidFill>
              <a:round/>
              <a:headEnd/>
              <a:tailEnd/>
            </a:ln>
          </p:spPr>
          <p:txBody>
            <a:bodyPr/>
            <a:lstStyle/>
            <a:p>
              <a:endParaRPr lang="en-GB"/>
            </a:p>
          </p:txBody>
        </p:sp>
        <p:sp>
          <p:nvSpPr>
            <p:cNvPr id="1123" name="Line 3402"/>
            <p:cNvSpPr>
              <a:spLocks noChangeShapeType="1"/>
            </p:cNvSpPr>
            <p:nvPr/>
          </p:nvSpPr>
          <p:spPr bwMode="auto">
            <a:xfrm flipH="1">
              <a:off x="1875" y="3182"/>
              <a:ext cx="1" cy="1"/>
            </a:xfrm>
            <a:prstGeom prst="line">
              <a:avLst/>
            </a:prstGeom>
            <a:noFill/>
            <a:ln w="0">
              <a:solidFill>
                <a:srgbClr val="000000"/>
              </a:solidFill>
              <a:round/>
              <a:headEnd/>
              <a:tailEnd/>
            </a:ln>
          </p:spPr>
          <p:txBody>
            <a:bodyPr/>
            <a:lstStyle/>
            <a:p>
              <a:endParaRPr lang="en-GB"/>
            </a:p>
          </p:txBody>
        </p:sp>
        <p:sp>
          <p:nvSpPr>
            <p:cNvPr id="1124" name="Freeform 3403"/>
            <p:cNvSpPr>
              <a:spLocks/>
            </p:cNvSpPr>
            <p:nvPr/>
          </p:nvSpPr>
          <p:spPr bwMode="auto">
            <a:xfrm>
              <a:off x="1932" y="3189"/>
              <a:ext cx="28" cy="13"/>
            </a:xfrm>
            <a:custGeom>
              <a:avLst/>
              <a:gdLst/>
              <a:ahLst/>
              <a:cxnLst>
                <a:cxn ang="0">
                  <a:pos x="56" y="25"/>
                </a:cxn>
                <a:cxn ang="0">
                  <a:pos x="50" y="24"/>
                </a:cxn>
                <a:cxn ang="0">
                  <a:pos x="43" y="21"/>
                </a:cxn>
                <a:cxn ang="0">
                  <a:pos x="28" y="13"/>
                </a:cxn>
                <a:cxn ang="0">
                  <a:pos x="22" y="8"/>
                </a:cxn>
                <a:cxn ang="0">
                  <a:pos x="17" y="6"/>
                </a:cxn>
                <a:cxn ang="0">
                  <a:pos x="1" y="1"/>
                </a:cxn>
                <a:cxn ang="0">
                  <a:pos x="0" y="0"/>
                </a:cxn>
              </a:cxnLst>
              <a:rect l="0" t="0" r="r" b="b"/>
              <a:pathLst>
                <a:path w="56" h="25">
                  <a:moveTo>
                    <a:pt x="56" y="25"/>
                  </a:moveTo>
                  <a:lnTo>
                    <a:pt x="50" y="24"/>
                  </a:lnTo>
                  <a:lnTo>
                    <a:pt x="43" y="21"/>
                  </a:lnTo>
                  <a:lnTo>
                    <a:pt x="28" y="13"/>
                  </a:lnTo>
                  <a:lnTo>
                    <a:pt x="22" y="8"/>
                  </a:lnTo>
                  <a:lnTo>
                    <a:pt x="17" y="6"/>
                  </a:lnTo>
                  <a:lnTo>
                    <a:pt x="1" y="1"/>
                  </a:lnTo>
                  <a:lnTo>
                    <a:pt x="0" y="0"/>
                  </a:lnTo>
                </a:path>
              </a:pathLst>
            </a:custGeom>
            <a:noFill/>
            <a:ln w="0">
              <a:solidFill>
                <a:srgbClr val="000000"/>
              </a:solidFill>
              <a:prstDash val="solid"/>
              <a:round/>
              <a:headEnd/>
              <a:tailEnd/>
            </a:ln>
          </p:spPr>
          <p:txBody>
            <a:bodyPr/>
            <a:lstStyle/>
            <a:p>
              <a:endParaRPr lang="en-GB"/>
            </a:p>
          </p:txBody>
        </p:sp>
        <p:sp>
          <p:nvSpPr>
            <p:cNvPr id="1125" name="Line 3404"/>
            <p:cNvSpPr>
              <a:spLocks noChangeShapeType="1"/>
            </p:cNvSpPr>
            <p:nvPr/>
          </p:nvSpPr>
          <p:spPr bwMode="auto">
            <a:xfrm flipH="1">
              <a:off x="1920" y="3211"/>
              <a:ext cx="27" cy="19"/>
            </a:xfrm>
            <a:prstGeom prst="line">
              <a:avLst/>
            </a:prstGeom>
            <a:noFill/>
            <a:ln w="0">
              <a:solidFill>
                <a:srgbClr val="000000"/>
              </a:solidFill>
              <a:round/>
              <a:headEnd/>
              <a:tailEnd/>
            </a:ln>
          </p:spPr>
          <p:txBody>
            <a:bodyPr/>
            <a:lstStyle/>
            <a:p>
              <a:endParaRPr lang="en-GB"/>
            </a:p>
          </p:txBody>
        </p:sp>
        <p:sp>
          <p:nvSpPr>
            <p:cNvPr id="1126" name="Line 3405"/>
            <p:cNvSpPr>
              <a:spLocks noChangeShapeType="1"/>
            </p:cNvSpPr>
            <p:nvPr/>
          </p:nvSpPr>
          <p:spPr bwMode="auto">
            <a:xfrm flipH="1">
              <a:off x="1866" y="3192"/>
              <a:ext cx="2" cy="2"/>
            </a:xfrm>
            <a:prstGeom prst="line">
              <a:avLst/>
            </a:prstGeom>
            <a:noFill/>
            <a:ln w="0">
              <a:solidFill>
                <a:srgbClr val="000000"/>
              </a:solidFill>
              <a:round/>
              <a:headEnd/>
              <a:tailEnd/>
            </a:ln>
          </p:spPr>
          <p:txBody>
            <a:bodyPr/>
            <a:lstStyle/>
            <a:p>
              <a:endParaRPr lang="en-GB"/>
            </a:p>
          </p:txBody>
        </p:sp>
        <p:sp>
          <p:nvSpPr>
            <p:cNvPr id="1127" name="Line 3406"/>
            <p:cNvSpPr>
              <a:spLocks noChangeShapeType="1"/>
            </p:cNvSpPr>
            <p:nvPr/>
          </p:nvSpPr>
          <p:spPr bwMode="auto">
            <a:xfrm flipH="1">
              <a:off x="1974" y="3178"/>
              <a:ext cx="5" cy="3"/>
            </a:xfrm>
            <a:prstGeom prst="line">
              <a:avLst/>
            </a:prstGeom>
            <a:noFill/>
            <a:ln w="0">
              <a:solidFill>
                <a:srgbClr val="000000"/>
              </a:solidFill>
              <a:round/>
              <a:headEnd/>
              <a:tailEnd/>
            </a:ln>
          </p:spPr>
          <p:txBody>
            <a:bodyPr/>
            <a:lstStyle/>
            <a:p>
              <a:endParaRPr lang="en-GB"/>
            </a:p>
          </p:txBody>
        </p:sp>
        <p:sp>
          <p:nvSpPr>
            <p:cNvPr id="1128" name="Freeform 3407"/>
            <p:cNvSpPr>
              <a:spLocks/>
            </p:cNvSpPr>
            <p:nvPr/>
          </p:nvSpPr>
          <p:spPr bwMode="auto">
            <a:xfrm>
              <a:off x="1974" y="3178"/>
              <a:ext cx="3" cy="3"/>
            </a:xfrm>
            <a:custGeom>
              <a:avLst/>
              <a:gdLst/>
              <a:ahLst/>
              <a:cxnLst>
                <a:cxn ang="0">
                  <a:pos x="5" y="0"/>
                </a:cxn>
                <a:cxn ang="0">
                  <a:pos x="4" y="1"/>
                </a:cxn>
                <a:cxn ang="0">
                  <a:pos x="4" y="1"/>
                </a:cxn>
                <a:cxn ang="0">
                  <a:pos x="0" y="8"/>
                </a:cxn>
              </a:cxnLst>
              <a:rect l="0" t="0" r="r" b="b"/>
              <a:pathLst>
                <a:path w="5" h="8">
                  <a:moveTo>
                    <a:pt x="5" y="0"/>
                  </a:moveTo>
                  <a:lnTo>
                    <a:pt x="4" y="1"/>
                  </a:lnTo>
                  <a:lnTo>
                    <a:pt x="4" y="1"/>
                  </a:lnTo>
                  <a:lnTo>
                    <a:pt x="0" y="8"/>
                  </a:lnTo>
                </a:path>
              </a:pathLst>
            </a:custGeom>
            <a:noFill/>
            <a:ln w="0">
              <a:solidFill>
                <a:srgbClr val="000000"/>
              </a:solidFill>
              <a:prstDash val="solid"/>
              <a:round/>
              <a:headEnd/>
              <a:tailEnd/>
            </a:ln>
          </p:spPr>
          <p:txBody>
            <a:bodyPr/>
            <a:lstStyle/>
            <a:p>
              <a:endParaRPr lang="en-GB"/>
            </a:p>
          </p:txBody>
        </p:sp>
        <p:sp>
          <p:nvSpPr>
            <p:cNvPr id="1129" name="Line 3408"/>
            <p:cNvSpPr>
              <a:spLocks noChangeShapeType="1"/>
            </p:cNvSpPr>
            <p:nvPr/>
          </p:nvSpPr>
          <p:spPr bwMode="auto">
            <a:xfrm flipH="1">
              <a:off x="1977" y="3178"/>
              <a:ext cx="2" cy="1"/>
            </a:xfrm>
            <a:prstGeom prst="line">
              <a:avLst/>
            </a:prstGeom>
            <a:noFill/>
            <a:ln w="0">
              <a:solidFill>
                <a:srgbClr val="000000"/>
              </a:solidFill>
              <a:round/>
              <a:headEnd/>
              <a:tailEnd/>
            </a:ln>
          </p:spPr>
          <p:txBody>
            <a:bodyPr/>
            <a:lstStyle/>
            <a:p>
              <a:endParaRPr lang="en-GB"/>
            </a:p>
          </p:txBody>
        </p:sp>
        <p:sp>
          <p:nvSpPr>
            <p:cNvPr id="1130" name="Freeform 3409"/>
            <p:cNvSpPr>
              <a:spLocks/>
            </p:cNvSpPr>
            <p:nvPr/>
          </p:nvSpPr>
          <p:spPr bwMode="auto">
            <a:xfrm>
              <a:off x="2650" y="3225"/>
              <a:ext cx="11" cy="14"/>
            </a:xfrm>
            <a:custGeom>
              <a:avLst/>
              <a:gdLst/>
              <a:ahLst/>
              <a:cxnLst>
                <a:cxn ang="0">
                  <a:pos x="22" y="0"/>
                </a:cxn>
                <a:cxn ang="0">
                  <a:pos x="20" y="4"/>
                </a:cxn>
                <a:cxn ang="0">
                  <a:pos x="18" y="6"/>
                </a:cxn>
                <a:cxn ang="0">
                  <a:pos x="7" y="19"/>
                </a:cxn>
                <a:cxn ang="0">
                  <a:pos x="0" y="28"/>
                </a:cxn>
              </a:cxnLst>
              <a:rect l="0" t="0" r="r" b="b"/>
              <a:pathLst>
                <a:path w="22" h="28">
                  <a:moveTo>
                    <a:pt x="22" y="0"/>
                  </a:moveTo>
                  <a:lnTo>
                    <a:pt x="20" y="4"/>
                  </a:lnTo>
                  <a:lnTo>
                    <a:pt x="18" y="6"/>
                  </a:lnTo>
                  <a:lnTo>
                    <a:pt x="7" y="19"/>
                  </a:lnTo>
                  <a:lnTo>
                    <a:pt x="0" y="28"/>
                  </a:lnTo>
                </a:path>
              </a:pathLst>
            </a:custGeom>
            <a:noFill/>
            <a:ln w="0">
              <a:solidFill>
                <a:srgbClr val="000000"/>
              </a:solidFill>
              <a:prstDash val="solid"/>
              <a:round/>
              <a:headEnd/>
              <a:tailEnd/>
            </a:ln>
          </p:spPr>
          <p:txBody>
            <a:bodyPr/>
            <a:lstStyle/>
            <a:p>
              <a:endParaRPr lang="en-GB"/>
            </a:p>
          </p:txBody>
        </p:sp>
        <p:sp>
          <p:nvSpPr>
            <p:cNvPr id="1131" name="Line 3410"/>
            <p:cNvSpPr>
              <a:spLocks noChangeShapeType="1"/>
            </p:cNvSpPr>
            <p:nvPr/>
          </p:nvSpPr>
          <p:spPr bwMode="auto">
            <a:xfrm>
              <a:off x="2661" y="3225"/>
              <a:ext cx="20" cy="9"/>
            </a:xfrm>
            <a:prstGeom prst="line">
              <a:avLst/>
            </a:prstGeom>
            <a:noFill/>
            <a:ln w="0">
              <a:solidFill>
                <a:srgbClr val="000000"/>
              </a:solidFill>
              <a:round/>
              <a:headEnd/>
              <a:tailEnd/>
            </a:ln>
          </p:spPr>
          <p:txBody>
            <a:bodyPr/>
            <a:lstStyle/>
            <a:p>
              <a:endParaRPr lang="en-GB"/>
            </a:p>
          </p:txBody>
        </p:sp>
        <p:sp>
          <p:nvSpPr>
            <p:cNvPr id="1132" name="Line 3411"/>
            <p:cNvSpPr>
              <a:spLocks noChangeShapeType="1"/>
            </p:cNvSpPr>
            <p:nvPr/>
          </p:nvSpPr>
          <p:spPr bwMode="auto">
            <a:xfrm flipH="1">
              <a:off x="2645" y="3244"/>
              <a:ext cx="1" cy="1"/>
            </a:xfrm>
            <a:prstGeom prst="line">
              <a:avLst/>
            </a:prstGeom>
            <a:noFill/>
            <a:ln w="0">
              <a:solidFill>
                <a:srgbClr val="000000"/>
              </a:solidFill>
              <a:round/>
              <a:headEnd/>
              <a:tailEnd/>
            </a:ln>
          </p:spPr>
          <p:txBody>
            <a:bodyPr/>
            <a:lstStyle/>
            <a:p>
              <a:endParaRPr lang="en-GB"/>
            </a:p>
          </p:txBody>
        </p:sp>
        <p:sp>
          <p:nvSpPr>
            <p:cNvPr id="1133" name="Freeform 3412"/>
            <p:cNvSpPr>
              <a:spLocks/>
            </p:cNvSpPr>
            <p:nvPr/>
          </p:nvSpPr>
          <p:spPr bwMode="auto">
            <a:xfrm>
              <a:off x="2689" y="3251"/>
              <a:ext cx="6" cy="15"/>
            </a:xfrm>
            <a:custGeom>
              <a:avLst/>
              <a:gdLst/>
              <a:ahLst/>
              <a:cxnLst>
                <a:cxn ang="0">
                  <a:pos x="0" y="0"/>
                </a:cxn>
                <a:cxn ang="0">
                  <a:pos x="6" y="11"/>
                </a:cxn>
                <a:cxn ang="0">
                  <a:pos x="13" y="30"/>
                </a:cxn>
              </a:cxnLst>
              <a:rect l="0" t="0" r="r" b="b"/>
              <a:pathLst>
                <a:path w="13" h="30">
                  <a:moveTo>
                    <a:pt x="0" y="0"/>
                  </a:moveTo>
                  <a:lnTo>
                    <a:pt x="6" y="11"/>
                  </a:lnTo>
                  <a:lnTo>
                    <a:pt x="13" y="30"/>
                  </a:lnTo>
                </a:path>
              </a:pathLst>
            </a:custGeom>
            <a:noFill/>
            <a:ln w="0">
              <a:solidFill>
                <a:srgbClr val="000000"/>
              </a:solidFill>
              <a:prstDash val="solid"/>
              <a:round/>
              <a:headEnd/>
              <a:tailEnd/>
            </a:ln>
          </p:spPr>
          <p:txBody>
            <a:bodyPr/>
            <a:lstStyle/>
            <a:p>
              <a:endParaRPr lang="en-GB"/>
            </a:p>
          </p:txBody>
        </p:sp>
        <p:sp>
          <p:nvSpPr>
            <p:cNvPr id="1134" name="Freeform 3413"/>
            <p:cNvSpPr>
              <a:spLocks/>
            </p:cNvSpPr>
            <p:nvPr/>
          </p:nvSpPr>
          <p:spPr bwMode="auto">
            <a:xfrm>
              <a:off x="2646" y="3244"/>
              <a:ext cx="43" cy="7"/>
            </a:xfrm>
            <a:custGeom>
              <a:avLst/>
              <a:gdLst/>
              <a:ahLst/>
              <a:cxnLst>
                <a:cxn ang="0">
                  <a:pos x="0" y="0"/>
                </a:cxn>
                <a:cxn ang="0">
                  <a:pos x="23" y="1"/>
                </a:cxn>
                <a:cxn ang="0">
                  <a:pos x="52" y="4"/>
                </a:cxn>
                <a:cxn ang="0">
                  <a:pos x="84" y="14"/>
                </a:cxn>
              </a:cxnLst>
              <a:rect l="0" t="0" r="r" b="b"/>
              <a:pathLst>
                <a:path w="84" h="14">
                  <a:moveTo>
                    <a:pt x="0" y="0"/>
                  </a:moveTo>
                  <a:lnTo>
                    <a:pt x="23" y="1"/>
                  </a:lnTo>
                  <a:lnTo>
                    <a:pt x="52" y="4"/>
                  </a:lnTo>
                  <a:lnTo>
                    <a:pt x="84" y="14"/>
                  </a:lnTo>
                </a:path>
              </a:pathLst>
            </a:custGeom>
            <a:noFill/>
            <a:ln w="0">
              <a:solidFill>
                <a:srgbClr val="000000"/>
              </a:solidFill>
              <a:prstDash val="solid"/>
              <a:round/>
              <a:headEnd/>
              <a:tailEnd/>
            </a:ln>
          </p:spPr>
          <p:txBody>
            <a:bodyPr/>
            <a:lstStyle/>
            <a:p>
              <a:endParaRPr lang="en-GB"/>
            </a:p>
          </p:txBody>
        </p:sp>
        <p:sp>
          <p:nvSpPr>
            <p:cNvPr id="1135" name="Line 3414"/>
            <p:cNvSpPr>
              <a:spLocks noChangeShapeType="1"/>
            </p:cNvSpPr>
            <p:nvPr/>
          </p:nvSpPr>
          <p:spPr bwMode="auto">
            <a:xfrm>
              <a:off x="2681" y="3234"/>
              <a:ext cx="2" cy="5"/>
            </a:xfrm>
            <a:prstGeom prst="line">
              <a:avLst/>
            </a:prstGeom>
            <a:noFill/>
            <a:ln w="0">
              <a:solidFill>
                <a:srgbClr val="000000"/>
              </a:solidFill>
              <a:round/>
              <a:headEnd/>
              <a:tailEnd/>
            </a:ln>
          </p:spPr>
          <p:txBody>
            <a:bodyPr/>
            <a:lstStyle/>
            <a:p>
              <a:endParaRPr lang="en-GB"/>
            </a:p>
          </p:txBody>
        </p:sp>
        <p:sp>
          <p:nvSpPr>
            <p:cNvPr id="1136" name="Line 3415"/>
            <p:cNvSpPr>
              <a:spLocks noChangeShapeType="1"/>
            </p:cNvSpPr>
            <p:nvPr/>
          </p:nvSpPr>
          <p:spPr bwMode="auto">
            <a:xfrm>
              <a:off x="2683" y="3239"/>
              <a:ext cx="6" cy="12"/>
            </a:xfrm>
            <a:prstGeom prst="line">
              <a:avLst/>
            </a:prstGeom>
            <a:noFill/>
            <a:ln w="0">
              <a:solidFill>
                <a:srgbClr val="000000"/>
              </a:solidFill>
              <a:round/>
              <a:headEnd/>
              <a:tailEnd/>
            </a:ln>
          </p:spPr>
          <p:txBody>
            <a:bodyPr/>
            <a:lstStyle/>
            <a:p>
              <a:endParaRPr lang="en-GB"/>
            </a:p>
          </p:txBody>
        </p:sp>
        <p:sp>
          <p:nvSpPr>
            <p:cNvPr id="1137" name="Freeform 3416"/>
            <p:cNvSpPr>
              <a:spLocks/>
            </p:cNvSpPr>
            <p:nvPr/>
          </p:nvSpPr>
          <p:spPr bwMode="auto">
            <a:xfrm>
              <a:off x="2746" y="3260"/>
              <a:ext cx="26" cy="17"/>
            </a:xfrm>
            <a:custGeom>
              <a:avLst/>
              <a:gdLst/>
              <a:ahLst/>
              <a:cxnLst>
                <a:cxn ang="0">
                  <a:pos x="52" y="0"/>
                </a:cxn>
                <a:cxn ang="0">
                  <a:pos x="0" y="35"/>
                </a:cxn>
                <a:cxn ang="0">
                  <a:pos x="0" y="35"/>
                </a:cxn>
              </a:cxnLst>
              <a:rect l="0" t="0" r="r" b="b"/>
              <a:pathLst>
                <a:path w="52" h="35">
                  <a:moveTo>
                    <a:pt x="52" y="0"/>
                  </a:moveTo>
                  <a:lnTo>
                    <a:pt x="0" y="35"/>
                  </a:lnTo>
                  <a:lnTo>
                    <a:pt x="0" y="35"/>
                  </a:lnTo>
                </a:path>
              </a:pathLst>
            </a:custGeom>
            <a:noFill/>
            <a:ln w="0">
              <a:solidFill>
                <a:srgbClr val="000000"/>
              </a:solidFill>
              <a:prstDash val="solid"/>
              <a:round/>
              <a:headEnd/>
              <a:tailEnd/>
            </a:ln>
          </p:spPr>
          <p:txBody>
            <a:bodyPr/>
            <a:lstStyle/>
            <a:p>
              <a:endParaRPr lang="en-GB"/>
            </a:p>
          </p:txBody>
        </p:sp>
        <p:sp>
          <p:nvSpPr>
            <p:cNvPr id="1138" name="Freeform 3417"/>
            <p:cNvSpPr>
              <a:spLocks/>
            </p:cNvSpPr>
            <p:nvPr/>
          </p:nvSpPr>
          <p:spPr bwMode="auto">
            <a:xfrm>
              <a:off x="2683" y="3239"/>
              <a:ext cx="69" cy="21"/>
            </a:xfrm>
            <a:custGeom>
              <a:avLst/>
              <a:gdLst/>
              <a:ahLst/>
              <a:cxnLst>
                <a:cxn ang="0">
                  <a:pos x="0" y="0"/>
                </a:cxn>
                <a:cxn ang="0">
                  <a:pos x="86" y="39"/>
                </a:cxn>
                <a:cxn ang="0">
                  <a:pos x="123" y="42"/>
                </a:cxn>
                <a:cxn ang="0">
                  <a:pos x="138" y="42"/>
                </a:cxn>
              </a:cxnLst>
              <a:rect l="0" t="0" r="r" b="b"/>
              <a:pathLst>
                <a:path w="138" h="42">
                  <a:moveTo>
                    <a:pt x="0" y="0"/>
                  </a:moveTo>
                  <a:lnTo>
                    <a:pt x="86" y="39"/>
                  </a:lnTo>
                  <a:lnTo>
                    <a:pt x="123" y="42"/>
                  </a:lnTo>
                  <a:lnTo>
                    <a:pt x="138" y="42"/>
                  </a:lnTo>
                </a:path>
              </a:pathLst>
            </a:custGeom>
            <a:noFill/>
            <a:ln w="0">
              <a:solidFill>
                <a:srgbClr val="000000"/>
              </a:solidFill>
              <a:prstDash val="solid"/>
              <a:round/>
              <a:headEnd/>
              <a:tailEnd/>
            </a:ln>
          </p:spPr>
          <p:txBody>
            <a:bodyPr/>
            <a:lstStyle/>
            <a:p>
              <a:endParaRPr lang="en-GB"/>
            </a:p>
          </p:txBody>
        </p:sp>
        <p:sp>
          <p:nvSpPr>
            <p:cNvPr id="1139" name="Line 3418"/>
            <p:cNvSpPr>
              <a:spLocks noChangeShapeType="1"/>
            </p:cNvSpPr>
            <p:nvPr/>
          </p:nvSpPr>
          <p:spPr bwMode="auto">
            <a:xfrm>
              <a:off x="2695" y="3266"/>
              <a:ext cx="1" cy="1"/>
            </a:xfrm>
            <a:prstGeom prst="line">
              <a:avLst/>
            </a:prstGeom>
            <a:noFill/>
            <a:ln w="0">
              <a:solidFill>
                <a:srgbClr val="000000"/>
              </a:solidFill>
              <a:round/>
              <a:headEnd/>
              <a:tailEnd/>
            </a:ln>
          </p:spPr>
          <p:txBody>
            <a:bodyPr/>
            <a:lstStyle/>
            <a:p>
              <a:endParaRPr lang="en-GB"/>
            </a:p>
          </p:txBody>
        </p:sp>
        <p:sp>
          <p:nvSpPr>
            <p:cNvPr id="1140" name="Freeform 3419"/>
            <p:cNvSpPr>
              <a:spLocks/>
            </p:cNvSpPr>
            <p:nvPr/>
          </p:nvSpPr>
          <p:spPr bwMode="auto">
            <a:xfrm>
              <a:off x="2696" y="3267"/>
              <a:ext cx="50" cy="10"/>
            </a:xfrm>
            <a:custGeom>
              <a:avLst/>
              <a:gdLst/>
              <a:ahLst/>
              <a:cxnLst>
                <a:cxn ang="0">
                  <a:pos x="98" y="20"/>
                </a:cxn>
                <a:cxn ang="0">
                  <a:pos x="80" y="20"/>
                </a:cxn>
                <a:cxn ang="0">
                  <a:pos x="26" y="8"/>
                </a:cxn>
                <a:cxn ang="0">
                  <a:pos x="5" y="1"/>
                </a:cxn>
                <a:cxn ang="0">
                  <a:pos x="0" y="0"/>
                </a:cxn>
              </a:cxnLst>
              <a:rect l="0" t="0" r="r" b="b"/>
              <a:pathLst>
                <a:path w="98" h="20">
                  <a:moveTo>
                    <a:pt x="98" y="20"/>
                  </a:moveTo>
                  <a:lnTo>
                    <a:pt x="80" y="20"/>
                  </a:lnTo>
                  <a:lnTo>
                    <a:pt x="26" y="8"/>
                  </a:lnTo>
                  <a:lnTo>
                    <a:pt x="5" y="1"/>
                  </a:lnTo>
                  <a:lnTo>
                    <a:pt x="0" y="0"/>
                  </a:lnTo>
                </a:path>
              </a:pathLst>
            </a:custGeom>
            <a:noFill/>
            <a:ln w="0">
              <a:solidFill>
                <a:srgbClr val="000000"/>
              </a:solidFill>
              <a:prstDash val="solid"/>
              <a:round/>
              <a:headEnd/>
              <a:tailEnd/>
            </a:ln>
          </p:spPr>
          <p:txBody>
            <a:bodyPr/>
            <a:lstStyle/>
            <a:p>
              <a:endParaRPr lang="en-GB"/>
            </a:p>
          </p:txBody>
        </p:sp>
      </p:grpSp>
      <p:grpSp>
        <p:nvGrpSpPr>
          <p:cNvPr id="10" name="Group 3621"/>
          <p:cNvGrpSpPr>
            <a:grpSpLocks/>
          </p:cNvGrpSpPr>
          <p:nvPr>
            <p:custDataLst>
              <p:tags r:id="rId216"/>
            </p:custDataLst>
          </p:nvPr>
        </p:nvGrpSpPr>
        <p:grpSpPr bwMode="auto">
          <a:xfrm>
            <a:off x="400988" y="2298547"/>
            <a:ext cx="8029432" cy="625695"/>
            <a:chOff x="300" y="3025"/>
            <a:chExt cx="4145" cy="323"/>
          </a:xfrm>
        </p:grpSpPr>
        <p:sp>
          <p:nvSpPr>
            <p:cNvPr id="741" name="Line 3421"/>
            <p:cNvSpPr>
              <a:spLocks noChangeShapeType="1"/>
            </p:cNvSpPr>
            <p:nvPr/>
          </p:nvSpPr>
          <p:spPr bwMode="auto">
            <a:xfrm flipH="1">
              <a:off x="2821" y="3191"/>
              <a:ext cx="2" cy="6"/>
            </a:xfrm>
            <a:prstGeom prst="line">
              <a:avLst/>
            </a:prstGeom>
            <a:noFill/>
            <a:ln w="0">
              <a:solidFill>
                <a:srgbClr val="000000"/>
              </a:solidFill>
              <a:round/>
              <a:headEnd/>
              <a:tailEnd/>
            </a:ln>
          </p:spPr>
          <p:txBody>
            <a:bodyPr/>
            <a:lstStyle/>
            <a:p>
              <a:endParaRPr lang="en-GB"/>
            </a:p>
          </p:txBody>
        </p:sp>
        <p:sp>
          <p:nvSpPr>
            <p:cNvPr id="742" name="Freeform 3422"/>
            <p:cNvSpPr>
              <a:spLocks/>
            </p:cNvSpPr>
            <p:nvPr/>
          </p:nvSpPr>
          <p:spPr bwMode="auto">
            <a:xfrm>
              <a:off x="2900" y="3173"/>
              <a:ext cx="1" cy="6"/>
            </a:xfrm>
            <a:custGeom>
              <a:avLst/>
              <a:gdLst/>
              <a:ahLst/>
              <a:cxnLst>
                <a:cxn ang="0">
                  <a:pos x="2" y="13"/>
                </a:cxn>
                <a:cxn ang="0">
                  <a:pos x="1" y="6"/>
                </a:cxn>
                <a:cxn ang="0">
                  <a:pos x="0" y="0"/>
                </a:cxn>
              </a:cxnLst>
              <a:rect l="0" t="0" r="r" b="b"/>
              <a:pathLst>
                <a:path w="2" h="13">
                  <a:moveTo>
                    <a:pt x="2" y="13"/>
                  </a:moveTo>
                  <a:lnTo>
                    <a:pt x="1" y="6"/>
                  </a:lnTo>
                  <a:lnTo>
                    <a:pt x="0" y="0"/>
                  </a:lnTo>
                </a:path>
              </a:pathLst>
            </a:custGeom>
            <a:noFill/>
            <a:ln w="0">
              <a:solidFill>
                <a:srgbClr val="000000"/>
              </a:solidFill>
              <a:prstDash val="solid"/>
              <a:round/>
              <a:headEnd/>
              <a:tailEnd/>
            </a:ln>
          </p:spPr>
          <p:txBody>
            <a:bodyPr/>
            <a:lstStyle/>
            <a:p>
              <a:endParaRPr lang="en-GB"/>
            </a:p>
          </p:txBody>
        </p:sp>
        <p:sp>
          <p:nvSpPr>
            <p:cNvPr id="743" name="Freeform 3423"/>
            <p:cNvSpPr>
              <a:spLocks/>
            </p:cNvSpPr>
            <p:nvPr/>
          </p:nvSpPr>
          <p:spPr bwMode="auto">
            <a:xfrm>
              <a:off x="2915" y="3171"/>
              <a:ext cx="10" cy="3"/>
            </a:xfrm>
            <a:custGeom>
              <a:avLst/>
              <a:gdLst/>
              <a:ahLst/>
              <a:cxnLst>
                <a:cxn ang="0">
                  <a:pos x="21" y="7"/>
                </a:cxn>
                <a:cxn ang="0">
                  <a:pos x="13" y="5"/>
                </a:cxn>
                <a:cxn ang="0">
                  <a:pos x="7" y="4"/>
                </a:cxn>
                <a:cxn ang="0">
                  <a:pos x="0" y="0"/>
                </a:cxn>
              </a:cxnLst>
              <a:rect l="0" t="0" r="r" b="b"/>
              <a:pathLst>
                <a:path w="21" h="7">
                  <a:moveTo>
                    <a:pt x="21" y="7"/>
                  </a:moveTo>
                  <a:lnTo>
                    <a:pt x="13" y="5"/>
                  </a:lnTo>
                  <a:lnTo>
                    <a:pt x="7" y="4"/>
                  </a:lnTo>
                  <a:lnTo>
                    <a:pt x="0" y="0"/>
                  </a:lnTo>
                </a:path>
              </a:pathLst>
            </a:custGeom>
            <a:noFill/>
            <a:ln w="0">
              <a:solidFill>
                <a:srgbClr val="000000"/>
              </a:solidFill>
              <a:prstDash val="solid"/>
              <a:round/>
              <a:headEnd/>
              <a:tailEnd/>
            </a:ln>
          </p:spPr>
          <p:txBody>
            <a:bodyPr/>
            <a:lstStyle/>
            <a:p>
              <a:endParaRPr lang="en-GB"/>
            </a:p>
          </p:txBody>
        </p:sp>
        <p:sp>
          <p:nvSpPr>
            <p:cNvPr id="744" name="Line 3424"/>
            <p:cNvSpPr>
              <a:spLocks noChangeShapeType="1"/>
            </p:cNvSpPr>
            <p:nvPr/>
          </p:nvSpPr>
          <p:spPr bwMode="auto">
            <a:xfrm>
              <a:off x="2958" y="3182"/>
              <a:ext cx="1" cy="6"/>
            </a:xfrm>
            <a:prstGeom prst="line">
              <a:avLst/>
            </a:prstGeom>
            <a:noFill/>
            <a:ln w="0">
              <a:solidFill>
                <a:srgbClr val="000000"/>
              </a:solidFill>
              <a:round/>
              <a:headEnd/>
              <a:tailEnd/>
            </a:ln>
          </p:spPr>
          <p:txBody>
            <a:bodyPr/>
            <a:lstStyle/>
            <a:p>
              <a:endParaRPr lang="en-GB"/>
            </a:p>
          </p:txBody>
        </p:sp>
        <p:sp>
          <p:nvSpPr>
            <p:cNvPr id="745" name="Line 3425"/>
            <p:cNvSpPr>
              <a:spLocks noChangeShapeType="1"/>
            </p:cNvSpPr>
            <p:nvPr/>
          </p:nvSpPr>
          <p:spPr bwMode="auto">
            <a:xfrm flipH="1">
              <a:off x="2925" y="3174"/>
              <a:ext cx="1" cy="1"/>
            </a:xfrm>
            <a:prstGeom prst="line">
              <a:avLst/>
            </a:prstGeom>
            <a:noFill/>
            <a:ln w="0">
              <a:solidFill>
                <a:srgbClr val="000000"/>
              </a:solidFill>
              <a:round/>
              <a:headEnd/>
              <a:tailEnd/>
            </a:ln>
          </p:spPr>
          <p:txBody>
            <a:bodyPr/>
            <a:lstStyle/>
            <a:p>
              <a:endParaRPr lang="en-GB"/>
            </a:p>
          </p:txBody>
        </p:sp>
        <p:sp>
          <p:nvSpPr>
            <p:cNvPr id="746" name="Line 3426"/>
            <p:cNvSpPr>
              <a:spLocks noChangeShapeType="1"/>
            </p:cNvSpPr>
            <p:nvPr/>
          </p:nvSpPr>
          <p:spPr bwMode="auto">
            <a:xfrm>
              <a:off x="2960" y="3191"/>
              <a:ext cx="1" cy="1"/>
            </a:xfrm>
            <a:prstGeom prst="line">
              <a:avLst/>
            </a:prstGeom>
            <a:noFill/>
            <a:ln w="0">
              <a:solidFill>
                <a:srgbClr val="000000"/>
              </a:solidFill>
              <a:round/>
              <a:headEnd/>
              <a:tailEnd/>
            </a:ln>
          </p:spPr>
          <p:txBody>
            <a:bodyPr/>
            <a:lstStyle/>
            <a:p>
              <a:endParaRPr lang="en-GB"/>
            </a:p>
          </p:txBody>
        </p:sp>
        <p:sp>
          <p:nvSpPr>
            <p:cNvPr id="747" name="Line 3427"/>
            <p:cNvSpPr>
              <a:spLocks noChangeShapeType="1"/>
            </p:cNvSpPr>
            <p:nvPr/>
          </p:nvSpPr>
          <p:spPr bwMode="auto">
            <a:xfrm>
              <a:off x="2918" y="3187"/>
              <a:ext cx="1" cy="3"/>
            </a:xfrm>
            <a:prstGeom prst="line">
              <a:avLst/>
            </a:prstGeom>
            <a:noFill/>
            <a:ln w="0">
              <a:solidFill>
                <a:srgbClr val="000000"/>
              </a:solidFill>
              <a:round/>
              <a:headEnd/>
              <a:tailEnd/>
            </a:ln>
          </p:spPr>
          <p:txBody>
            <a:bodyPr/>
            <a:lstStyle/>
            <a:p>
              <a:endParaRPr lang="en-GB"/>
            </a:p>
          </p:txBody>
        </p:sp>
        <p:sp>
          <p:nvSpPr>
            <p:cNvPr id="748" name="Line 3428"/>
            <p:cNvSpPr>
              <a:spLocks noChangeShapeType="1"/>
            </p:cNvSpPr>
            <p:nvPr/>
          </p:nvSpPr>
          <p:spPr bwMode="auto">
            <a:xfrm>
              <a:off x="2918" y="3187"/>
              <a:ext cx="1" cy="1"/>
            </a:xfrm>
            <a:prstGeom prst="line">
              <a:avLst/>
            </a:prstGeom>
            <a:noFill/>
            <a:ln w="0">
              <a:solidFill>
                <a:srgbClr val="000000"/>
              </a:solidFill>
              <a:round/>
              <a:headEnd/>
              <a:tailEnd/>
            </a:ln>
          </p:spPr>
          <p:txBody>
            <a:bodyPr/>
            <a:lstStyle/>
            <a:p>
              <a:endParaRPr lang="en-GB"/>
            </a:p>
          </p:txBody>
        </p:sp>
        <p:sp>
          <p:nvSpPr>
            <p:cNvPr id="749" name="Line 3429"/>
            <p:cNvSpPr>
              <a:spLocks noChangeShapeType="1"/>
            </p:cNvSpPr>
            <p:nvPr/>
          </p:nvSpPr>
          <p:spPr bwMode="auto">
            <a:xfrm>
              <a:off x="2960" y="3192"/>
              <a:ext cx="1" cy="4"/>
            </a:xfrm>
            <a:prstGeom prst="line">
              <a:avLst/>
            </a:prstGeom>
            <a:noFill/>
            <a:ln w="0">
              <a:solidFill>
                <a:srgbClr val="000000"/>
              </a:solidFill>
              <a:round/>
              <a:headEnd/>
              <a:tailEnd/>
            </a:ln>
          </p:spPr>
          <p:txBody>
            <a:bodyPr/>
            <a:lstStyle/>
            <a:p>
              <a:endParaRPr lang="en-GB"/>
            </a:p>
          </p:txBody>
        </p:sp>
        <p:sp>
          <p:nvSpPr>
            <p:cNvPr id="750" name="Freeform 3430"/>
            <p:cNvSpPr>
              <a:spLocks/>
            </p:cNvSpPr>
            <p:nvPr/>
          </p:nvSpPr>
          <p:spPr bwMode="auto">
            <a:xfrm>
              <a:off x="2963" y="3201"/>
              <a:ext cx="3" cy="7"/>
            </a:xfrm>
            <a:custGeom>
              <a:avLst/>
              <a:gdLst/>
              <a:ahLst/>
              <a:cxnLst>
                <a:cxn ang="0">
                  <a:pos x="0" y="0"/>
                </a:cxn>
                <a:cxn ang="0">
                  <a:pos x="0" y="0"/>
                </a:cxn>
                <a:cxn ang="0">
                  <a:pos x="2" y="4"/>
                </a:cxn>
                <a:cxn ang="0">
                  <a:pos x="5" y="14"/>
                </a:cxn>
              </a:cxnLst>
              <a:rect l="0" t="0" r="r" b="b"/>
              <a:pathLst>
                <a:path w="5" h="14">
                  <a:moveTo>
                    <a:pt x="0" y="0"/>
                  </a:moveTo>
                  <a:lnTo>
                    <a:pt x="0" y="0"/>
                  </a:lnTo>
                  <a:lnTo>
                    <a:pt x="2" y="4"/>
                  </a:lnTo>
                  <a:lnTo>
                    <a:pt x="5" y="14"/>
                  </a:lnTo>
                </a:path>
              </a:pathLst>
            </a:custGeom>
            <a:noFill/>
            <a:ln w="0">
              <a:solidFill>
                <a:srgbClr val="000000"/>
              </a:solidFill>
              <a:prstDash val="solid"/>
              <a:round/>
              <a:headEnd/>
              <a:tailEnd/>
            </a:ln>
          </p:spPr>
          <p:txBody>
            <a:bodyPr/>
            <a:lstStyle/>
            <a:p>
              <a:endParaRPr lang="en-GB"/>
            </a:p>
          </p:txBody>
        </p:sp>
        <p:sp>
          <p:nvSpPr>
            <p:cNvPr id="751" name="Freeform 3431"/>
            <p:cNvSpPr>
              <a:spLocks/>
            </p:cNvSpPr>
            <p:nvPr/>
          </p:nvSpPr>
          <p:spPr bwMode="auto">
            <a:xfrm>
              <a:off x="2918" y="3187"/>
              <a:ext cx="45" cy="14"/>
            </a:xfrm>
            <a:custGeom>
              <a:avLst/>
              <a:gdLst/>
              <a:ahLst/>
              <a:cxnLst>
                <a:cxn ang="0">
                  <a:pos x="0" y="0"/>
                </a:cxn>
                <a:cxn ang="0">
                  <a:pos x="5" y="2"/>
                </a:cxn>
                <a:cxn ang="0">
                  <a:pos x="15" y="3"/>
                </a:cxn>
                <a:cxn ang="0">
                  <a:pos x="21" y="3"/>
                </a:cxn>
                <a:cxn ang="0">
                  <a:pos x="24" y="4"/>
                </a:cxn>
                <a:cxn ang="0">
                  <a:pos x="29" y="5"/>
                </a:cxn>
                <a:cxn ang="0">
                  <a:pos x="36" y="6"/>
                </a:cxn>
                <a:cxn ang="0">
                  <a:pos x="44" y="7"/>
                </a:cxn>
                <a:cxn ang="0">
                  <a:pos x="51" y="10"/>
                </a:cxn>
                <a:cxn ang="0">
                  <a:pos x="65" y="16"/>
                </a:cxn>
                <a:cxn ang="0">
                  <a:pos x="78" y="21"/>
                </a:cxn>
                <a:cxn ang="0">
                  <a:pos x="90" y="28"/>
                </a:cxn>
              </a:cxnLst>
              <a:rect l="0" t="0" r="r" b="b"/>
              <a:pathLst>
                <a:path w="90" h="28">
                  <a:moveTo>
                    <a:pt x="0" y="0"/>
                  </a:moveTo>
                  <a:lnTo>
                    <a:pt x="5" y="2"/>
                  </a:lnTo>
                  <a:lnTo>
                    <a:pt x="15" y="3"/>
                  </a:lnTo>
                  <a:lnTo>
                    <a:pt x="21" y="3"/>
                  </a:lnTo>
                  <a:lnTo>
                    <a:pt x="24" y="4"/>
                  </a:lnTo>
                  <a:lnTo>
                    <a:pt x="29" y="5"/>
                  </a:lnTo>
                  <a:lnTo>
                    <a:pt x="36" y="6"/>
                  </a:lnTo>
                  <a:lnTo>
                    <a:pt x="44" y="7"/>
                  </a:lnTo>
                  <a:lnTo>
                    <a:pt x="51" y="10"/>
                  </a:lnTo>
                  <a:lnTo>
                    <a:pt x="65" y="16"/>
                  </a:lnTo>
                  <a:lnTo>
                    <a:pt x="78" y="21"/>
                  </a:lnTo>
                  <a:lnTo>
                    <a:pt x="90" y="28"/>
                  </a:lnTo>
                </a:path>
              </a:pathLst>
            </a:custGeom>
            <a:noFill/>
            <a:ln w="0">
              <a:solidFill>
                <a:srgbClr val="000000"/>
              </a:solidFill>
              <a:prstDash val="solid"/>
              <a:round/>
              <a:headEnd/>
              <a:tailEnd/>
            </a:ln>
          </p:spPr>
          <p:txBody>
            <a:bodyPr/>
            <a:lstStyle/>
            <a:p>
              <a:endParaRPr lang="en-GB"/>
            </a:p>
          </p:txBody>
        </p:sp>
        <p:sp>
          <p:nvSpPr>
            <p:cNvPr id="752" name="Line 3432"/>
            <p:cNvSpPr>
              <a:spLocks noChangeShapeType="1"/>
            </p:cNvSpPr>
            <p:nvPr/>
          </p:nvSpPr>
          <p:spPr bwMode="auto">
            <a:xfrm>
              <a:off x="2917" y="3181"/>
              <a:ext cx="1" cy="1"/>
            </a:xfrm>
            <a:prstGeom prst="line">
              <a:avLst/>
            </a:prstGeom>
            <a:noFill/>
            <a:ln w="0">
              <a:solidFill>
                <a:srgbClr val="000000"/>
              </a:solidFill>
              <a:round/>
              <a:headEnd/>
              <a:tailEnd/>
            </a:ln>
          </p:spPr>
          <p:txBody>
            <a:bodyPr/>
            <a:lstStyle/>
            <a:p>
              <a:endParaRPr lang="en-GB"/>
            </a:p>
          </p:txBody>
        </p:sp>
        <p:sp>
          <p:nvSpPr>
            <p:cNvPr id="753" name="Freeform 3433"/>
            <p:cNvSpPr>
              <a:spLocks/>
            </p:cNvSpPr>
            <p:nvPr/>
          </p:nvSpPr>
          <p:spPr bwMode="auto">
            <a:xfrm>
              <a:off x="2917" y="3181"/>
              <a:ext cx="43" cy="11"/>
            </a:xfrm>
            <a:custGeom>
              <a:avLst/>
              <a:gdLst/>
              <a:ahLst/>
              <a:cxnLst>
                <a:cxn ang="0">
                  <a:pos x="86" y="22"/>
                </a:cxn>
                <a:cxn ang="0">
                  <a:pos x="70" y="13"/>
                </a:cxn>
                <a:cxn ang="0">
                  <a:pos x="57" y="12"/>
                </a:cxn>
                <a:cxn ang="0">
                  <a:pos x="50" y="10"/>
                </a:cxn>
                <a:cxn ang="0">
                  <a:pos x="42" y="9"/>
                </a:cxn>
                <a:cxn ang="0">
                  <a:pos x="34" y="7"/>
                </a:cxn>
                <a:cxn ang="0">
                  <a:pos x="29" y="6"/>
                </a:cxn>
                <a:cxn ang="0">
                  <a:pos x="26" y="5"/>
                </a:cxn>
                <a:cxn ang="0">
                  <a:pos x="20" y="5"/>
                </a:cxn>
                <a:cxn ang="0">
                  <a:pos x="12" y="4"/>
                </a:cxn>
                <a:cxn ang="0">
                  <a:pos x="5" y="2"/>
                </a:cxn>
                <a:cxn ang="0">
                  <a:pos x="0" y="0"/>
                </a:cxn>
              </a:cxnLst>
              <a:rect l="0" t="0" r="r" b="b"/>
              <a:pathLst>
                <a:path w="86" h="22">
                  <a:moveTo>
                    <a:pt x="86" y="22"/>
                  </a:moveTo>
                  <a:lnTo>
                    <a:pt x="70" y="13"/>
                  </a:lnTo>
                  <a:lnTo>
                    <a:pt x="57" y="12"/>
                  </a:lnTo>
                  <a:lnTo>
                    <a:pt x="50" y="10"/>
                  </a:lnTo>
                  <a:lnTo>
                    <a:pt x="42" y="9"/>
                  </a:lnTo>
                  <a:lnTo>
                    <a:pt x="34" y="7"/>
                  </a:lnTo>
                  <a:lnTo>
                    <a:pt x="29" y="6"/>
                  </a:lnTo>
                  <a:lnTo>
                    <a:pt x="26" y="5"/>
                  </a:lnTo>
                  <a:lnTo>
                    <a:pt x="20" y="5"/>
                  </a:lnTo>
                  <a:lnTo>
                    <a:pt x="12" y="4"/>
                  </a:lnTo>
                  <a:lnTo>
                    <a:pt x="5" y="2"/>
                  </a:lnTo>
                  <a:lnTo>
                    <a:pt x="0" y="0"/>
                  </a:lnTo>
                </a:path>
              </a:pathLst>
            </a:custGeom>
            <a:noFill/>
            <a:ln w="0">
              <a:solidFill>
                <a:srgbClr val="000000"/>
              </a:solidFill>
              <a:prstDash val="solid"/>
              <a:round/>
              <a:headEnd/>
              <a:tailEnd/>
            </a:ln>
          </p:spPr>
          <p:txBody>
            <a:bodyPr/>
            <a:lstStyle/>
            <a:p>
              <a:endParaRPr lang="en-GB"/>
            </a:p>
          </p:txBody>
        </p:sp>
        <p:sp>
          <p:nvSpPr>
            <p:cNvPr id="754" name="Freeform 3434"/>
            <p:cNvSpPr>
              <a:spLocks/>
            </p:cNvSpPr>
            <p:nvPr/>
          </p:nvSpPr>
          <p:spPr bwMode="auto">
            <a:xfrm>
              <a:off x="1711" y="3192"/>
              <a:ext cx="76" cy="14"/>
            </a:xfrm>
            <a:custGeom>
              <a:avLst/>
              <a:gdLst/>
              <a:ahLst/>
              <a:cxnLst>
                <a:cxn ang="0">
                  <a:pos x="0" y="0"/>
                </a:cxn>
                <a:cxn ang="0">
                  <a:pos x="102" y="23"/>
                </a:cxn>
                <a:cxn ang="0">
                  <a:pos x="110" y="24"/>
                </a:cxn>
                <a:cxn ang="0">
                  <a:pos x="152" y="28"/>
                </a:cxn>
              </a:cxnLst>
              <a:rect l="0" t="0" r="r" b="b"/>
              <a:pathLst>
                <a:path w="152" h="28">
                  <a:moveTo>
                    <a:pt x="0" y="0"/>
                  </a:moveTo>
                  <a:lnTo>
                    <a:pt x="102" y="23"/>
                  </a:lnTo>
                  <a:lnTo>
                    <a:pt x="110" y="24"/>
                  </a:lnTo>
                  <a:lnTo>
                    <a:pt x="152" y="28"/>
                  </a:lnTo>
                </a:path>
              </a:pathLst>
            </a:custGeom>
            <a:noFill/>
            <a:ln w="0">
              <a:solidFill>
                <a:srgbClr val="000000"/>
              </a:solidFill>
              <a:prstDash val="solid"/>
              <a:round/>
              <a:headEnd/>
              <a:tailEnd/>
            </a:ln>
          </p:spPr>
          <p:txBody>
            <a:bodyPr/>
            <a:lstStyle/>
            <a:p>
              <a:endParaRPr lang="en-GB"/>
            </a:p>
          </p:txBody>
        </p:sp>
        <p:sp>
          <p:nvSpPr>
            <p:cNvPr id="755" name="Line 3435"/>
            <p:cNvSpPr>
              <a:spLocks noChangeShapeType="1"/>
            </p:cNvSpPr>
            <p:nvPr/>
          </p:nvSpPr>
          <p:spPr bwMode="auto">
            <a:xfrm>
              <a:off x="1555" y="3184"/>
              <a:ext cx="9" cy="1"/>
            </a:xfrm>
            <a:prstGeom prst="line">
              <a:avLst/>
            </a:prstGeom>
            <a:noFill/>
            <a:ln w="0">
              <a:solidFill>
                <a:srgbClr val="000000"/>
              </a:solidFill>
              <a:round/>
              <a:headEnd/>
              <a:tailEnd/>
            </a:ln>
          </p:spPr>
          <p:txBody>
            <a:bodyPr/>
            <a:lstStyle/>
            <a:p>
              <a:endParaRPr lang="en-GB"/>
            </a:p>
          </p:txBody>
        </p:sp>
        <p:sp>
          <p:nvSpPr>
            <p:cNvPr id="756" name="Line 3436"/>
            <p:cNvSpPr>
              <a:spLocks noChangeShapeType="1"/>
            </p:cNvSpPr>
            <p:nvPr/>
          </p:nvSpPr>
          <p:spPr bwMode="auto">
            <a:xfrm flipV="1">
              <a:off x="2898" y="3157"/>
              <a:ext cx="1" cy="1"/>
            </a:xfrm>
            <a:prstGeom prst="line">
              <a:avLst/>
            </a:prstGeom>
            <a:noFill/>
            <a:ln w="0">
              <a:solidFill>
                <a:srgbClr val="000000"/>
              </a:solidFill>
              <a:round/>
              <a:headEnd/>
              <a:tailEnd/>
            </a:ln>
          </p:spPr>
          <p:txBody>
            <a:bodyPr/>
            <a:lstStyle/>
            <a:p>
              <a:endParaRPr lang="en-GB"/>
            </a:p>
          </p:txBody>
        </p:sp>
        <p:sp>
          <p:nvSpPr>
            <p:cNvPr id="757" name="Freeform 3437"/>
            <p:cNvSpPr>
              <a:spLocks/>
            </p:cNvSpPr>
            <p:nvPr/>
          </p:nvSpPr>
          <p:spPr bwMode="auto">
            <a:xfrm>
              <a:off x="2900" y="3158"/>
              <a:ext cx="12" cy="2"/>
            </a:xfrm>
            <a:custGeom>
              <a:avLst/>
              <a:gdLst/>
              <a:ahLst/>
              <a:cxnLst>
                <a:cxn ang="0">
                  <a:pos x="0" y="0"/>
                </a:cxn>
                <a:cxn ang="0">
                  <a:pos x="5" y="1"/>
                </a:cxn>
                <a:cxn ang="0">
                  <a:pos x="7" y="1"/>
                </a:cxn>
                <a:cxn ang="0">
                  <a:pos x="11" y="1"/>
                </a:cxn>
                <a:cxn ang="0">
                  <a:pos x="15" y="2"/>
                </a:cxn>
                <a:cxn ang="0">
                  <a:pos x="20" y="4"/>
                </a:cxn>
                <a:cxn ang="0">
                  <a:pos x="24" y="5"/>
                </a:cxn>
              </a:cxnLst>
              <a:rect l="0" t="0" r="r" b="b"/>
              <a:pathLst>
                <a:path w="24" h="5">
                  <a:moveTo>
                    <a:pt x="0" y="0"/>
                  </a:moveTo>
                  <a:lnTo>
                    <a:pt x="5" y="1"/>
                  </a:lnTo>
                  <a:lnTo>
                    <a:pt x="7" y="1"/>
                  </a:lnTo>
                  <a:lnTo>
                    <a:pt x="11" y="1"/>
                  </a:lnTo>
                  <a:lnTo>
                    <a:pt x="15" y="2"/>
                  </a:lnTo>
                  <a:lnTo>
                    <a:pt x="20" y="4"/>
                  </a:lnTo>
                  <a:lnTo>
                    <a:pt x="24" y="5"/>
                  </a:lnTo>
                </a:path>
              </a:pathLst>
            </a:custGeom>
            <a:noFill/>
            <a:ln w="0">
              <a:solidFill>
                <a:srgbClr val="000000"/>
              </a:solidFill>
              <a:prstDash val="solid"/>
              <a:round/>
              <a:headEnd/>
              <a:tailEnd/>
            </a:ln>
          </p:spPr>
          <p:txBody>
            <a:bodyPr/>
            <a:lstStyle/>
            <a:p>
              <a:endParaRPr lang="en-GB"/>
            </a:p>
          </p:txBody>
        </p:sp>
        <p:sp>
          <p:nvSpPr>
            <p:cNvPr id="758" name="Line 3438"/>
            <p:cNvSpPr>
              <a:spLocks noChangeShapeType="1"/>
            </p:cNvSpPr>
            <p:nvPr/>
          </p:nvSpPr>
          <p:spPr bwMode="auto">
            <a:xfrm flipV="1">
              <a:off x="2752" y="3260"/>
              <a:ext cx="20" cy="1"/>
            </a:xfrm>
            <a:prstGeom prst="line">
              <a:avLst/>
            </a:prstGeom>
            <a:noFill/>
            <a:ln w="0">
              <a:solidFill>
                <a:srgbClr val="000000"/>
              </a:solidFill>
              <a:round/>
              <a:headEnd/>
              <a:tailEnd/>
            </a:ln>
          </p:spPr>
          <p:txBody>
            <a:bodyPr/>
            <a:lstStyle/>
            <a:p>
              <a:endParaRPr lang="en-GB"/>
            </a:p>
          </p:txBody>
        </p:sp>
        <p:sp>
          <p:nvSpPr>
            <p:cNvPr id="759" name="Line 3439"/>
            <p:cNvSpPr>
              <a:spLocks noChangeShapeType="1"/>
            </p:cNvSpPr>
            <p:nvPr/>
          </p:nvSpPr>
          <p:spPr bwMode="auto">
            <a:xfrm flipH="1" flipV="1">
              <a:off x="2695" y="3266"/>
              <a:ext cx="1" cy="1"/>
            </a:xfrm>
            <a:prstGeom prst="line">
              <a:avLst/>
            </a:prstGeom>
            <a:noFill/>
            <a:ln w="0">
              <a:solidFill>
                <a:srgbClr val="000000"/>
              </a:solidFill>
              <a:round/>
              <a:headEnd/>
              <a:tailEnd/>
            </a:ln>
          </p:spPr>
          <p:txBody>
            <a:bodyPr/>
            <a:lstStyle/>
            <a:p>
              <a:endParaRPr lang="en-GB"/>
            </a:p>
          </p:txBody>
        </p:sp>
        <p:sp>
          <p:nvSpPr>
            <p:cNvPr id="760" name="Line 3440"/>
            <p:cNvSpPr>
              <a:spLocks noChangeShapeType="1"/>
            </p:cNvSpPr>
            <p:nvPr/>
          </p:nvSpPr>
          <p:spPr bwMode="auto">
            <a:xfrm>
              <a:off x="2696" y="3267"/>
              <a:ext cx="6" cy="14"/>
            </a:xfrm>
            <a:prstGeom prst="line">
              <a:avLst/>
            </a:prstGeom>
            <a:noFill/>
            <a:ln w="0">
              <a:solidFill>
                <a:srgbClr val="000000"/>
              </a:solidFill>
              <a:round/>
              <a:headEnd/>
              <a:tailEnd/>
            </a:ln>
          </p:spPr>
          <p:txBody>
            <a:bodyPr/>
            <a:lstStyle/>
            <a:p>
              <a:endParaRPr lang="en-GB"/>
            </a:p>
          </p:txBody>
        </p:sp>
        <p:sp>
          <p:nvSpPr>
            <p:cNvPr id="761" name="Line 3441"/>
            <p:cNvSpPr>
              <a:spLocks noChangeShapeType="1"/>
            </p:cNvSpPr>
            <p:nvPr/>
          </p:nvSpPr>
          <p:spPr bwMode="auto">
            <a:xfrm>
              <a:off x="2108" y="3227"/>
              <a:ext cx="1" cy="1"/>
            </a:xfrm>
            <a:prstGeom prst="line">
              <a:avLst/>
            </a:prstGeom>
            <a:noFill/>
            <a:ln w="0">
              <a:solidFill>
                <a:srgbClr val="000000"/>
              </a:solidFill>
              <a:round/>
              <a:headEnd/>
              <a:tailEnd/>
            </a:ln>
          </p:spPr>
          <p:txBody>
            <a:bodyPr/>
            <a:lstStyle/>
            <a:p>
              <a:endParaRPr lang="en-GB"/>
            </a:p>
          </p:txBody>
        </p:sp>
        <p:sp>
          <p:nvSpPr>
            <p:cNvPr id="762" name="Line 3442"/>
            <p:cNvSpPr>
              <a:spLocks noChangeShapeType="1"/>
            </p:cNvSpPr>
            <p:nvPr/>
          </p:nvSpPr>
          <p:spPr bwMode="auto">
            <a:xfrm>
              <a:off x="2029" y="3193"/>
              <a:ext cx="21" cy="20"/>
            </a:xfrm>
            <a:prstGeom prst="line">
              <a:avLst/>
            </a:prstGeom>
            <a:noFill/>
            <a:ln w="0">
              <a:solidFill>
                <a:srgbClr val="000000"/>
              </a:solidFill>
              <a:round/>
              <a:headEnd/>
              <a:tailEnd/>
            </a:ln>
          </p:spPr>
          <p:txBody>
            <a:bodyPr/>
            <a:lstStyle/>
            <a:p>
              <a:endParaRPr lang="en-GB"/>
            </a:p>
          </p:txBody>
        </p:sp>
        <p:sp>
          <p:nvSpPr>
            <p:cNvPr id="763" name="Freeform 3443"/>
            <p:cNvSpPr>
              <a:spLocks/>
            </p:cNvSpPr>
            <p:nvPr/>
          </p:nvSpPr>
          <p:spPr bwMode="auto">
            <a:xfrm>
              <a:off x="1938" y="3171"/>
              <a:ext cx="29" cy="11"/>
            </a:xfrm>
            <a:custGeom>
              <a:avLst/>
              <a:gdLst/>
              <a:ahLst/>
              <a:cxnLst>
                <a:cxn ang="0">
                  <a:pos x="59" y="23"/>
                </a:cxn>
                <a:cxn ang="0">
                  <a:pos x="50" y="21"/>
                </a:cxn>
                <a:cxn ang="0">
                  <a:pos x="36" y="14"/>
                </a:cxn>
                <a:cxn ang="0">
                  <a:pos x="29" y="10"/>
                </a:cxn>
                <a:cxn ang="0">
                  <a:pos x="24" y="8"/>
                </a:cxn>
                <a:cxn ang="0">
                  <a:pos x="9" y="5"/>
                </a:cxn>
                <a:cxn ang="0">
                  <a:pos x="0" y="0"/>
                </a:cxn>
              </a:cxnLst>
              <a:rect l="0" t="0" r="r" b="b"/>
              <a:pathLst>
                <a:path w="59" h="23">
                  <a:moveTo>
                    <a:pt x="59" y="23"/>
                  </a:moveTo>
                  <a:lnTo>
                    <a:pt x="50" y="21"/>
                  </a:lnTo>
                  <a:lnTo>
                    <a:pt x="36" y="14"/>
                  </a:lnTo>
                  <a:lnTo>
                    <a:pt x="29" y="10"/>
                  </a:lnTo>
                  <a:lnTo>
                    <a:pt x="24" y="8"/>
                  </a:lnTo>
                  <a:lnTo>
                    <a:pt x="9" y="5"/>
                  </a:lnTo>
                  <a:lnTo>
                    <a:pt x="0" y="0"/>
                  </a:lnTo>
                </a:path>
              </a:pathLst>
            </a:custGeom>
            <a:noFill/>
            <a:ln w="0">
              <a:solidFill>
                <a:srgbClr val="000000"/>
              </a:solidFill>
              <a:prstDash val="solid"/>
              <a:round/>
              <a:headEnd/>
              <a:tailEnd/>
            </a:ln>
          </p:spPr>
          <p:txBody>
            <a:bodyPr/>
            <a:lstStyle/>
            <a:p>
              <a:endParaRPr lang="en-GB"/>
            </a:p>
          </p:txBody>
        </p:sp>
        <p:sp>
          <p:nvSpPr>
            <p:cNvPr id="764" name="Freeform 3444"/>
            <p:cNvSpPr>
              <a:spLocks/>
            </p:cNvSpPr>
            <p:nvPr/>
          </p:nvSpPr>
          <p:spPr bwMode="auto">
            <a:xfrm>
              <a:off x="1935" y="3179"/>
              <a:ext cx="12" cy="4"/>
            </a:xfrm>
            <a:custGeom>
              <a:avLst/>
              <a:gdLst/>
              <a:ahLst/>
              <a:cxnLst>
                <a:cxn ang="0">
                  <a:pos x="25" y="7"/>
                </a:cxn>
                <a:cxn ang="0">
                  <a:pos x="24" y="6"/>
                </a:cxn>
                <a:cxn ang="0">
                  <a:pos x="18" y="4"/>
                </a:cxn>
                <a:cxn ang="0">
                  <a:pos x="3" y="1"/>
                </a:cxn>
                <a:cxn ang="0">
                  <a:pos x="0" y="0"/>
                </a:cxn>
              </a:cxnLst>
              <a:rect l="0" t="0" r="r" b="b"/>
              <a:pathLst>
                <a:path w="25" h="7">
                  <a:moveTo>
                    <a:pt x="25" y="7"/>
                  </a:moveTo>
                  <a:lnTo>
                    <a:pt x="24" y="6"/>
                  </a:lnTo>
                  <a:lnTo>
                    <a:pt x="18" y="4"/>
                  </a:lnTo>
                  <a:lnTo>
                    <a:pt x="3" y="1"/>
                  </a:lnTo>
                  <a:lnTo>
                    <a:pt x="0" y="0"/>
                  </a:lnTo>
                </a:path>
              </a:pathLst>
            </a:custGeom>
            <a:noFill/>
            <a:ln w="0">
              <a:solidFill>
                <a:srgbClr val="000000"/>
              </a:solidFill>
              <a:prstDash val="solid"/>
              <a:round/>
              <a:headEnd/>
              <a:tailEnd/>
            </a:ln>
          </p:spPr>
          <p:txBody>
            <a:bodyPr/>
            <a:lstStyle/>
            <a:p>
              <a:endParaRPr lang="en-GB"/>
            </a:p>
          </p:txBody>
        </p:sp>
        <p:sp>
          <p:nvSpPr>
            <p:cNvPr id="765" name="Freeform 3445"/>
            <p:cNvSpPr>
              <a:spLocks/>
            </p:cNvSpPr>
            <p:nvPr/>
          </p:nvSpPr>
          <p:spPr bwMode="auto">
            <a:xfrm>
              <a:off x="1886" y="3184"/>
              <a:ext cx="43" cy="3"/>
            </a:xfrm>
            <a:custGeom>
              <a:avLst/>
              <a:gdLst/>
              <a:ahLst/>
              <a:cxnLst>
                <a:cxn ang="0">
                  <a:pos x="87" y="7"/>
                </a:cxn>
                <a:cxn ang="0">
                  <a:pos x="84" y="5"/>
                </a:cxn>
                <a:cxn ang="0">
                  <a:pos x="71" y="5"/>
                </a:cxn>
                <a:cxn ang="0">
                  <a:pos x="56" y="6"/>
                </a:cxn>
                <a:cxn ang="0">
                  <a:pos x="48" y="6"/>
                </a:cxn>
                <a:cxn ang="0">
                  <a:pos x="43" y="6"/>
                </a:cxn>
                <a:cxn ang="0">
                  <a:pos x="23" y="4"/>
                </a:cxn>
                <a:cxn ang="0">
                  <a:pos x="0" y="0"/>
                </a:cxn>
              </a:cxnLst>
              <a:rect l="0" t="0" r="r" b="b"/>
              <a:pathLst>
                <a:path w="87" h="7">
                  <a:moveTo>
                    <a:pt x="87" y="7"/>
                  </a:moveTo>
                  <a:lnTo>
                    <a:pt x="84" y="5"/>
                  </a:lnTo>
                  <a:lnTo>
                    <a:pt x="71" y="5"/>
                  </a:lnTo>
                  <a:lnTo>
                    <a:pt x="56" y="6"/>
                  </a:lnTo>
                  <a:lnTo>
                    <a:pt x="48" y="6"/>
                  </a:lnTo>
                  <a:lnTo>
                    <a:pt x="43" y="6"/>
                  </a:lnTo>
                  <a:lnTo>
                    <a:pt x="23" y="4"/>
                  </a:lnTo>
                  <a:lnTo>
                    <a:pt x="0" y="0"/>
                  </a:lnTo>
                </a:path>
              </a:pathLst>
            </a:custGeom>
            <a:noFill/>
            <a:ln w="0">
              <a:solidFill>
                <a:srgbClr val="000000"/>
              </a:solidFill>
              <a:prstDash val="solid"/>
              <a:round/>
              <a:headEnd/>
              <a:tailEnd/>
            </a:ln>
          </p:spPr>
          <p:txBody>
            <a:bodyPr/>
            <a:lstStyle/>
            <a:p>
              <a:endParaRPr lang="en-GB"/>
            </a:p>
          </p:txBody>
        </p:sp>
        <p:sp>
          <p:nvSpPr>
            <p:cNvPr id="766" name="Line 3446"/>
            <p:cNvSpPr>
              <a:spLocks noChangeShapeType="1"/>
            </p:cNvSpPr>
            <p:nvPr/>
          </p:nvSpPr>
          <p:spPr bwMode="auto">
            <a:xfrm flipH="1">
              <a:off x="1849" y="3205"/>
              <a:ext cx="7" cy="6"/>
            </a:xfrm>
            <a:prstGeom prst="line">
              <a:avLst/>
            </a:prstGeom>
            <a:noFill/>
            <a:ln w="0">
              <a:solidFill>
                <a:srgbClr val="000000"/>
              </a:solidFill>
              <a:round/>
              <a:headEnd/>
              <a:tailEnd/>
            </a:ln>
          </p:spPr>
          <p:txBody>
            <a:bodyPr/>
            <a:lstStyle/>
            <a:p>
              <a:endParaRPr lang="en-GB"/>
            </a:p>
          </p:txBody>
        </p:sp>
        <p:sp>
          <p:nvSpPr>
            <p:cNvPr id="767" name="Line 3447"/>
            <p:cNvSpPr>
              <a:spLocks noChangeShapeType="1"/>
            </p:cNvSpPr>
            <p:nvPr/>
          </p:nvSpPr>
          <p:spPr bwMode="auto">
            <a:xfrm>
              <a:off x="1803" y="3207"/>
              <a:ext cx="2" cy="1"/>
            </a:xfrm>
            <a:prstGeom prst="line">
              <a:avLst/>
            </a:prstGeom>
            <a:noFill/>
            <a:ln w="0">
              <a:solidFill>
                <a:srgbClr val="000000"/>
              </a:solidFill>
              <a:round/>
              <a:headEnd/>
              <a:tailEnd/>
            </a:ln>
          </p:spPr>
          <p:txBody>
            <a:bodyPr/>
            <a:lstStyle/>
            <a:p>
              <a:endParaRPr lang="en-GB"/>
            </a:p>
          </p:txBody>
        </p:sp>
        <p:sp>
          <p:nvSpPr>
            <p:cNvPr id="768" name="Freeform 3448"/>
            <p:cNvSpPr>
              <a:spLocks/>
            </p:cNvSpPr>
            <p:nvPr/>
          </p:nvSpPr>
          <p:spPr bwMode="auto">
            <a:xfrm>
              <a:off x="1639" y="3189"/>
              <a:ext cx="53" cy="1"/>
            </a:xfrm>
            <a:custGeom>
              <a:avLst/>
              <a:gdLst/>
              <a:ahLst/>
              <a:cxnLst>
                <a:cxn ang="0">
                  <a:pos x="0" y="0"/>
                </a:cxn>
                <a:cxn ang="0">
                  <a:pos x="25" y="1"/>
                </a:cxn>
                <a:cxn ang="0">
                  <a:pos x="106" y="3"/>
                </a:cxn>
              </a:cxnLst>
              <a:rect l="0" t="0" r="r" b="b"/>
              <a:pathLst>
                <a:path w="106" h="3">
                  <a:moveTo>
                    <a:pt x="0" y="0"/>
                  </a:moveTo>
                  <a:lnTo>
                    <a:pt x="25" y="1"/>
                  </a:lnTo>
                  <a:lnTo>
                    <a:pt x="106" y="3"/>
                  </a:lnTo>
                </a:path>
              </a:pathLst>
            </a:custGeom>
            <a:noFill/>
            <a:ln w="0">
              <a:solidFill>
                <a:srgbClr val="000000"/>
              </a:solidFill>
              <a:prstDash val="solid"/>
              <a:round/>
              <a:headEnd/>
              <a:tailEnd/>
            </a:ln>
          </p:spPr>
          <p:txBody>
            <a:bodyPr/>
            <a:lstStyle/>
            <a:p>
              <a:endParaRPr lang="en-GB"/>
            </a:p>
          </p:txBody>
        </p:sp>
        <p:sp>
          <p:nvSpPr>
            <p:cNvPr id="769" name="Freeform 3449"/>
            <p:cNvSpPr>
              <a:spLocks/>
            </p:cNvSpPr>
            <p:nvPr/>
          </p:nvSpPr>
          <p:spPr bwMode="auto">
            <a:xfrm>
              <a:off x="1566" y="3177"/>
              <a:ext cx="126" cy="3"/>
            </a:xfrm>
            <a:custGeom>
              <a:avLst/>
              <a:gdLst/>
              <a:ahLst/>
              <a:cxnLst>
                <a:cxn ang="0">
                  <a:pos x="0" y="0"/>
                </a:cxn>
                <a:cxn ang="0">
                  <a:pos x="161" y="7"/>
                </a:cxn>
                <a:cxn ang="0">
                  <a:pos x="250" y="8"/>
                </a:cxn>
              </a:cxnLst>
              <a:rect l="0" t="0" r="r" b="b"/>
              <a:pathLst>
                <a:path w="250" h="8">
                  <a:moveTo>
                    <a:pt x="0" y="0"/>
                  </a:moveTo>
                  <a:lnTo>
                    <a:pt x="161" y="7"/>
                  </a:lnTo>
                  <a:lnTo>
                    <a:pt x="250" y="8"/>
                  </a:lnTo>
                </a:path>
              </a:pathLst>
            </a:custGeom>
            <a:noFill/>
            <a:ln w="0">
              <a:solidFill>
                <a:srgbClr val="000000"/>
              </a:solidFill>
              <a:prstDash val="solid"/>
              <a:round/>
              <a:headEnd/>
              <a:tailEnd/>
            </a:ln>
          </p:spPr>
          <p:txBody>
            <a:bodyPr/>
            <a:lstStyle/>
            <a:p>
              <a:endParaRPr lang="en-GB"/>
            </a:p>
          </p:txBody>
        </p:sp>
        <p:sp>
          <p:nvSpPr>
            <p:cNvPr id="770" name="Freeform 3450"/>
            <p:cNvSpPr>
              <a:spLocks/>
            </p:cNvSpPr>
            <p:nvPr/>
          </p:nvSpPr>
          <p:spPr bwMode="auto">
            <a:xfrm>
              <a:off x="2831" y="3164"/>
              <a:ext cx="2" cy="4"/>
            </a:xfrm>
            <a:custGeom>
              <a:avLst/>
              <a:gdLst/>
              <a:ahLst/>
              <a:cxnLst>
                <a:cxn ang="0">
                  <a:pos x="5" y="0"/>
                </a:cxn>
                <a:cxn ang="0">
                  <a:pos x="4" y="2"/>
                </a:cxn>
                <a:cxn ang="0">
                  <a:pos x="4" y="5"/>
                </a:cxn>
                <a:cxn ang="0">
                  <a:pos x="0" y="9"/>
                </a:cxn>
              </a:cxnLst>
              <a:rect l="0" t="0" r="r" b="b"/>
              <a:pathLst>
                <a:path w="5" h="9">
                  <a:moveTo>
                    <a:pt x="5" y="0"/>
                  </a:moveTo>
                  <a:lnTo>
                    <a:pt x="4" y="2"/>
                  </a:lnTo>
                  <a:lnTo>
                    <a:pt x="4" y="5"/>
                  </a:lnTo>
                  <a:lnTo>
                    <a:pt x="0" y="9"/>
                  </a:lnTo>
                </a:path>
              </a:pathLst>
            </a:custGeom>
            <a:noFill/>
            <a:ln w="0">
              <a:solidFill>
                <a:srgbClr val="000000"/>
              </a:solidFill>
              <a:prstDash val="solid"/>
              <a:round/>
              <a:headEnd/>
              <a:tailEnd/>
            </a:ln>
          </p:spPr>
          <p:txBody>
            <a:bodyPr/>
            <a:lstStyle/>
            <a:p>
              <a:endParaRPr lang="en-GB"/>
            </a:p>
          </p:txBody>
        </p:sp>
        <p:sp>
          <p:nvSpPr>
            <p:cNvPr id="771" name="Freeform 3451"/>
            <p:cNvSpPr>
              <a:spLocks/>
            </p:cNvSpPr>
            <p:nvPr/>
          </p:nvSpPr>
          <p:spPr bwMode="auto">
            <a:xfrm>
              <a:off x="2897" y="3145"/>
              <a:ext cx="1" cy="5"/>
            </a:xfrm>
            <a:custGeom>
              <a:avLst/>
              <a:gdLst/>
              <a:ahLst/>
              <a:cxnLst>
                <a:cxn ang="0">
                  <a:pos x="0" y="11"/>
                </a:cxn>
                <a:cxn ang="0">
                  <a:pos x="0" y="6"/>
                </a:cxn>
                <a:cxn ang="0">
                  <a:pos x="0" y="0"/>
                </a:cxn>
              </a:cxnLst>
              <a:rect l="0" t="0" r="r" b="b"/>
              <a:pathLst>
                <a:path h="11">
                  <a:moveTo>
                    <a:pt x="0" y="11"/>
                  </a:moveTo>
                  <a:lnTo>
                    <a:pt x="0" y="6"/>
                  </a:lnTo>
                  <a:lnTo>
                    <a:pt x="0" y="0"/>
                  </a:lnTo>
                </a:path>
              </a:pathLst>
            </a:custGeom>
            <a:noFill/>
            <a:ln w="0">
              <a:solidFill>
                <a:srgbClr val="000000"/>
              </a:solidFill>
              <a:prstDash val="solid"/>
              <a:round/>
              <a:headEnd/>
              <a:tailEnd/>
            </a:ln>
          </p:spPr>
          <p:txBody>
            <a:bodyPr/>
            <a:lstStyle/>
            <a:p>
              <a:endParaRPr lang="en-GB"/>
            </a:p>
          </p:txBody>
        </p:sp>
        <p:sp>
          <p:nvSpPr>
            <p:cNvPr id="772" name="Freeform 3452"/>
            <p:cNvSpPr>
              <a:spLocks/>
            </p:cNvSpPr>
            <p:nvPr/>
          </p:nvSpPr>
          <p:spPr bwMode="auto">
            <a:xfrm>
              <a:off x="2823" y="3180"/>
              <a:ext cx="3" cy="11"/>
            </a:xfrm>
            <a:custGeom>
              <a:avLst/>
              <a:gdLst/>
              <a:ahLst/>
              <a:cxnLst>
                <a:cxn ang="0">
                  <a:pos x="6" y="0"/>
                </a:cxn>
                <a:cxn ang="0">
                  <a:pos x="4" y="6"/>
                </a:cxn>
                <a:cxn ang="0">
                  <a:pos x="0" y="21"/>
                </a:cxn>
              </a:cxnLst>
              <a:rect l="0" t="0" r="r" b="b"/>
              <a:pathLst>
                <a:path w="6" h="21">
                  <a:moveTo>
                    <a:pt x="6" y="0"/>
                  </a:moveTo>
                  <a:lnTo>
                    <a:pt x="4" y="6"/>
                  </a:lnTo>
                  <a:lnTo>
                    <a:pt x="0" y="21"/>
                  </a:lnTo>
                </a:path>
              </a:pathLst>
            </a:custGeom>
            <a:noFill/>
            <a:ln w="0">
              <a:solidFill>
                <a:srgbClr val="000000"/>
              </a:solidFill>
              <a:prstDash val="solid"/>
              <a:round/>
              <a:headEnd/>
              <a:tailEnd/>
            </a:ln>
          </p:spPr>
          <p:txBody>
            <a:bodyPr/>
            <a:lstStyle/>
            <a:p>
              <a:endParaRPr lang="en-GB"/>
            </a:p>
          </p:txBody>
        </p:sp>
        <p:sp>
          <p:nvSpPr>
            <p:cNvPr id="773" name="Line 3453"/>
            <p:cNvSpPr>
              <a:spLocks noChangeShapeType="1"/>
            </p:cNvSpPr>
            <p:nvPr/>
          </p:nvSpPr>
          <p:spPr bwMode="auto">
            <a:xfrm flipH="1" flipV="1">
              <a:off x="2898" y="3165"/>
              <a:ext cx="1" cy="3"/>
            </a:xfrm>
            <a:prstGeom prst="line">
              <a:avLst/>
            </a:prstGeom>
            <a:noFill/>
            <a:ln w="0">
              <a:solidFill>
                <a:srgbClr val="000000"/>
              </a:solidFill>
              <a:round/>
              <a:headEnd/>
              <a:tailEnd/>
            </a:ln>
          </p:spPr>
          <p:txBody>
            <a:bodyPr/>
            <a:lstStyle/>
            <a:p>
              <a:endParaRPr lang="en-GB"/>
            </a:p>
          </p:txBody>
        </p:sp>
        <p:sp>
          <p:nvSpPr>
            <p:cNvPr id="774" name="Line 3454"/>
            <p:cNvSpPr>
              <a:spLocks noChangeShapeType="1"/>
            </p:cNvSpPr>
            <p:nvPr/>
          </p:nvSpPr>
          <p:spPr bwMode="auto">
            <a:xfrm>
              <a:off x="2635" y="3025"/>
              <a:ext cx="304" cy="1"/>
            </a:xfrm>
            <a:prstGeom prst="line">
              <a:avLst/>
            </a:prstGeom>
            <a:noFill/>
            <a:ln w="0">
              <a:solidFill>
                <a:srgbClr val="000000"/>
              </a:solidFill>
              <a:round/>
              <a:headEnd/>
              <a:tailEnd/>
            </a:ln>
          </p:spPr>
          <p:txBody>
            <a:bodyPr/>
            <a:lstStyle/>
            <a:p>
              <a:endParaRPr lang="en-GB"/>
            </a:p>
          </p:txBody>
        </p:sp>
        <p:sp>
          <p:nvSpPr>
            <p:cNvPr id="775" name="Freeform 3455"/>
            <p:cNvSpPr>
              <a:spLocks/>
            </p:cNvSpPr>
            <p:nvPr/>
          </p:nvSpPr>
          <p:spPr bwMode="auto">
            <a:xfrm>
              <a:off x="2188" y="3055"/>
              <a:ext cx="429" cy="11"/>
            </a:xfrm>
            <a:custGeom>
              <a:avLst/>
              <a:gdLst/>
              <a:ahLst/>
              <a:cxnLst>
                <a:cxn ang="0">
                  <a:pos x="857" y="0"/>
                </a:cxn>
                <a:cxn ang="0">
                  <a:pos x="830" y="1"/>
                </a:cxn>
                <a:cxn ang="0">
                  <a:pos x="806" y="1"/>
                </a:cxn>
                <a:cxn ang="0">
                  <a:pos x="748" y="3"/>
                </a:cxn>
                <a:cxn ang="0">
                  <a:pos x="699" y="4"/>
                </a:cxn>
                <a:cxn ang="0">
                  <a:pos x="694" y="4"/>
                </a:cxn>
                <a:cxn ang="0">
                  <a:pos x="653" y="5"/>
                </a:cxn>
                <a:cxn ang="0">
                  <a:pos x="534" y="6"/>
                </a:cxn>
                <a:cxn ang="0">
                  <a:pos x="529" y="6"/>
                </a:cxn>
                <a:cxn ang="0">
                  <a:pos x="476" y="8"/>
                </a:cxn>
                <a:cxn ang="0">
                  <a:pos x="443" y="10"/>
                </a:cxn>
                <a:cxn ang="0">
                  <a:pos x="412" y="10"/>
                </a:cxn>
                <a:cxn ang="0">
                  <a:pos x="375" y="11"/>
                </a:cxn>
                <a:cxn ang="0">
                  <a:pos x="353" y="12"/>
                </a:cxn>
                <a:cxn ang="0">
                  <a:pos x="312" y="13"/>
                </a:cxn>
                <a:cxn ang="0">
                  <a:pos x="277" y="14"/>
                </a:cxn>
                <a:cxn ang="0">
                  <a:pos x="220" y="18"/>
                </a:cxn>
                <a:cxn ang="0">
                  <a:pos x="208" y="17"/>
                </a:cxn>
                <a:cxn ang="0">
                  <a:pos x="121" y="16"/>
                </a:cxn>
                <a:cxn ang="0">
                  <a:pos x="94" y="16"/>
                </a:cxn>
                <a:cxn ang="0">
                  <a:pos x="0" y="21"/>
                </a:cxn>
              </a:cxnLst>
              <a:rect l="0" t="0" r="r" b="b"/>
              <a:pathLst>
                <a:path w="857" h="21">
                  <a:moveTo>
                    <a:pt x="857" y="0"/>
                  </a:moveTo>
                  <a:lnTo>
                    <a:pt x="830" y="1"/>
                  </a:lnTo>
                  <a:lnTo>
                    <a:pt x="806" y="1"/>
                  </a:lnTo>
                  <a:lnTo>
                    <a:pt x="748" y="3"/>
                  </a:lnTo>
                  <a:lnTo>
                    <a:pt x="699" y="4"/>
                  </a:lnTo>
                  <a:lnTo>
                    <a:pt x="694" y="4"/>
                  </a:lnTo>
                  <a:lnTo>
                    <a:pt x="653" y="5"/>
                  </a:lnTo>
                  <a:lnTo>
                    <a:pt x="534" y="6"/>
                  </a:lnTo>
                  <a:lnTo>
                    <a:pt x="529" y="6"/>
                  </a:lnTo>
                  <a:lnTo>
                    <a:pt x="476" y="8"/>
                  </a:lnTo>
                  <a:lnTo>
                    <a:pt x="443" y="10"/>
                  </a:lnTo>
                  <a:lnTo>
                    <a:pt x="412" y="10"/>
                  </a:lnTo>
                  <a:lnTo>
                    <a:pt x="375" y="11"/>
                  </a:lnTo>
                  <a:lnTo>
                    <a:pt x="353" y="12"/>
                  </a:lnTo>
                  <a:lnTo>
                    <a:pt x="312" y="13"/>
                  </a:lnTo>
                  <a:lnTo>
                    <a:pt x="277" y="14"/>
                  </a:lnTo>
                  <a:lnTo>
                    <a:pt x="220" y="18"/>
                  </a:lnTo>
                  <a:lnTo>
                    <a:pt x="208" y="17"/>
                  </a:lnTo>
                  <a:lnTo>
                    <a:pt x="121" y="16"/>
                  </a:lnTo>
                  <a:lnTo>
                    <a:pt x="94" y="16"/>
                  </a:lnTo>
                  <a:lnTo>
                    <a:pt x="0" y="21"/>
                  </a:lnTo>
                </a:path>
              </a:pathLst>
            </a:custGeom>
            <a:noFill/>
            <a:ln w="0">
              <a:solidFill>
                <a:srgbClr val="000000"/>
              </a:solidFill>
              <a:prstDash val="solid"/>
              <a:round/>
              <a:headEnd/>
              <a:tailEnd/>
            </a:ln>
          </p:spPr>
          <p:txBody>
            <a:bodyPr/>
            <a:lstStyle/>
            <a:p>
              <a:endParaRPr lang="en-GB"/>
            </a:p>
          </p:txBody>
        </p:sp>
        <p:sp>
          <p:nvSpPr>
            <p:cNvPr id="776" name="Freeform 3456"/>
            <p:cNvSpPr>
              <a:spLocks/>
            </p:cNvSpPr>
            <p:nvPr/>
          </p:nvSpPr>
          <p:spPr bwMode="auto">
            <a:xfrm>
              <a:off x="2611" y="3064"/>
              <a:ext cx="274" cy="3"/>
            </a:xfrm>
            <a:custGeom>
              <a:avLst/>
              <a:gdLst/>
              <a:ahLst/>
              <a:cxnLst>
                <a:cxn ang="0">
                  <a:pos x="0" y="5"/>
                </a:cxn>
                <a:cxn ang="0">
                  <a:pos x="14" y="5"/>
                </a:cxn>
                <a:cxn ang="0">
                  <a:pos x="48" y="5"/>
                </a:cxn>
                <a:cxn ang="0">
                  <a:pos x="88" y="4"/>
                </a:cxn>
                <a:cxn ang="0">
                  <a:pos x="113" y="3"/>
                </a:cxn>
                <a:cxn ang="0">
                  <a:pos x="136" y="1"/>
                </a:cxn>
                <a:cxn ang="0">
                  <a:pos x="178" y="1"/>
                </a:cxn>
                <a:cxn ang="0">
                  <a:pos x="182" y="1"/>
                </a:cxn>
                <a:cxn ang="0">
                  <a:pos x="193" y="0"/>
                </a:cxn>
                <a:cxn ang="0">
                  <a:pos x="230" y="1"/>
                </a:cxn>
                <a:cxn ang="0">
                  <a:pos x="252" y="1"/>
                </a:cxn>
                <a:cxn ang="0">
                  <a:pos x="331" y="2"/>
                </a:cxn>
                <a:cxn ang="0">
                  <a:pos x="459" y="1"/>
                </a:cxn>
                <a:cxn ang="0">
                  <a:pos x="549" y="0"/>
                </a:cxn>
              </a:cxnLst>
              <a:rect l="0" t="0" r="r" b="b"/>
              <a:pathLst>
                <a:path w="549" h="5">
                  <a:moveTo>
                    <a:pt x="0" y="5"/>
                  </a:moveTo>
                  <a:lnTo>
                    <a:pt x="14" y="5"/>
                  </a:lnTo>
                  <a:lnTo>
                    <a:pt x="48" y="5"/>
                  </a:lnTo>
                  <a:lnTo>
                    <a:pt x="88" y="4"/>
                  </a:lnTo>
                  <a:lnTo>
                    <a:pt x="113" y="3"/>
                  </a:lnTo>
                  <a:lnTo>
                    <a:pt x="136" y="1"/>
                  </a:lnTo>
                  <a:lnTo>
                    <a:pt x="178" y="1"/>
                  </a:lnTo>
                  <a:lnTo>
                    <a:pt x="182" y="1"/>
                  </a:lnTo>
                  <a:lnTo>
                    <a:pt x="193" y="0"/>
                  </a:lnTo>
                  <a:lnTo>
                    <a:pt x="230" y="1"/>
                  </a:lnTo>
                  <a:lnTo>
                    <a:pt x="252" y="1"/>
                  </a:lnTo>
                  <a:lnTo>
                    <a:pt x="331" y="2"/>
                  </a:lnTo>
                  <a:lnTo>
                    <a:pt x="459" y="1"/>
                  </a:lnTo>
                  <a:lnTo>
                    <a:pt x="549" y="0"/>
                  </a:lnTo>
                </a:path>
              </a:pathLst>
            </a:custGeom>
            <a:noFill/>
            <a:ln w="0">
              <a:solidFill>
                <a:srgbClr val="000000"/>
              </a:solidFill>
              <a:prstDash val="solid"/>
              <a:round/>
              <a:headEnd/>
              <a:tailEnd/>
            </a:ln>
          </p:spPr>
          <p:txBody>
            <a:bodyPr/>
            <a:lstStyle/>
            <a:p>
              <a:endParaRPr lang="en-GB"/>
            </a:p>
          </p:txBody>
        </p:sp>
        <p:sp>
          <p:nvSpPr>
            <p:cNvPr id="777" name="Freeform 3457"/>
            <p:cNvSpPr>
              <a:spLocks/>
            </p:cNvSpPr>
            <p:nvPr/>
          </p:nvSpPr>
          <p:spPr bwMode="auto">
            <a:xfrm>
              <a:off x="2187" y="3066"/>
              <a:ext cx="423" cy="3"/>
            </a:xfrm>
            <a:custGeom>
              <a:avLst/>
              <a:gdLst/>
              <a:ahLst/>
              <a:cxnLst>
                <a:cxn ang="0">
                  <a:pos x="845" y="8"/>
                </a:cxn>
                <a:cxn ang="0">
                  <a:pos x="834" y="8"/>
                </a:cxn>
                <a:cxn ang="0">
                  <a:pos x="800" y="7"/>
                </a:cxn>
                <a:cxn ang="0">
                  <a:pos x="768" y="7"/>
                </a:cxn>
                <a:cxn ang="0">
                  <a:pos x="715" y="7"/>
                </a:cxn>
                <a:cxn ang="0">
                  <a:pos x="703" y="7"/>
                </a:cxn>
                <a:cxn ang="0">
                  <a:pos x="673" y="7"/>
                </a:cxn>
                <a:cxn ang="0">
                  <a:pos x="569" y="5"/>
                </a:cxn>
                <a:cxn ang="0">
                  <a:pos x="548" y="7"/>
                </a:cxn>
                <a:cxn ang="0">
                  <a:pos x="536" y="5"/>
                </a:cxn>
                <a:cxn ang="0">
                  <a:pos x="512" y="5"/>
                </a:cxn>
                <a:cxn ang="0">
                  <a:pos x="491" y="5"/>
                </a:cxn>
                <a:cxn ang="0">
                  <a:pos x="454" y="3"/>
                </a:cxn>
                <a:cxn ang="0">
                  <a:pos x="420" y="1"/>
                </a:cxn>
                <a:cxn ang="0">
                  <a:pos x="382" y="1"/>
                </a:cxn>
                <a:cxn ang="0">
                  <a:pos x="359" y="1"/>
                </a:cxn>
                <a:cxn ang="0">
                  <a:pos x="334" y="1"/>
                </a:cxn>
                <a:cxn ang="0">
                  <a:pos x="302" y="0"/>
                </a:cxn>
                <a:cxn ang="0">
                  <a:pos x="258" y="1"/>
                </a:cxn>
                <a:cxn ang="0">
                  <a:pos x="243" y="1"/>
                </a:cxn>
                <a:cxn ang="0">
                  <a:pos x="221" y="0"/>
                </a:cxn>
                <a:cxn ang="0">
                  <a:pos x="175" y="1"/>
                </a:cxn>
                <a:cxn ang="0">
                  <a:pos x="158" y="0"/>
                </a:cxn>
                <a:cxn ang="0">
                  <a:pos x="142" y="1"/>
                </a:cxn>
                <a:cxn ang="0">
                  <a:pos x="119" y="3"/>
                </a:cxn>
                <a:cxn ang="0">
                  <a:pos x="96" y="5"/>
                </a:cxn>
                <a:cxn ang="0">
                  <a:pos x="77" y="7"/>
                </a:cxn>
                <a:cxn ang="0">
                  <a:pos x="57" y="7"/>
                </a:cxn>
                <a:cxn ang="0">
                  <a:pos x="43" y="8"/>
                </a:cxn>
                <a:cxn ang="0">
                  <a:pos x="30" y="5"/>
                </a:cxn>
                <a:cxn ang="0">
                  <a:pos x="13" y="5"/>
                </a:cxn>
                <a:cxn ang="0">
                  <a:pos x="0" y="7"/>
                </a:cxn>
              </a:cxnLst>
              <a:rect l="0" t="0" r="r" b="b"/>
              <a:pathLst>
                <a:path w="845" h="8">
                  <a:moveTo>
                    <a:pt x="845" y="8"/>
                  </a:moveTo>
                  <a:lnTo>
                    <a:pt x="834" y="8"/>
                  </a:lnTo>
                  <a:lnTo>
                    <a:pt x="800" y="7"/>
                  </a:lnTo>
                  <a:lnTo>
                    <a:pt x="768" y="7"/>
                  </a:lnTo>
                  <a:lnTo>
                    <a:pt x="715" y="7"/>
                  </a:lnTo>
                  <a:lnTo>
                    <a:pt x="703" y="7"/>
                  </a:lnTo>
                  <a:lnTo>
                    <a:pt x="673" y="7"/>
                  </a:lnTo>
                  <a:lnTo>
                    <a:pt x="569" y="5"/>
                  </a:lnTo>
                  <a:lnTo>
                    <a:pt x="548" y="7"/>
                  </a:lnTo>
                  <a:lnTo>
                    <a:pt x="536" y="5"/>
                  </a:lnTo>
                  <a:lnTo>
                    <a:pt x="512" y="5"/>
                  </a:lnTo>
                  <a:lnTo>
                    <a:pt x="491" y="5"/>
                  </a:lnTo>
                  <a:lnTo>
                    <a:pt x="454" y="3"/>
                  </a:lnTo>
                  <a:lnTo>
                    <a:pt x="420" y="1"/>
                  </a:lnTo>
                  <a:lnTo>
                    <a:pt x="382" y="1"/>
                  </a:lnTo>
                  <a:lnTo>
                    <a:pt x="359" y="1"/>
                  </a:lnTo>
                  <a:lnTo>
                    <a:pt x="334" y="1"/>
                  </a:lnTo>
                  <a:lnTo>
                    <a:pt x="302" y="0"/>
                  </a:lnTo>
                  <a:lnTo>
                    <a:pt x="258" y="1"/>
                  </a:lnTo>
                  <a:lnTo>
                    <a:pt x="243" y="1"/>
                  </a:lnTo>
                  <a:lnTo>
                    <a:pt x="221" y="0"/>
                  </a:lnTo>
                  <a:lnTo>
                    <a:pt x="175" y="1"/>
                  </a:lnTo>
                  <a:lnTo>
                    <a:pt x="158" y="0"/>
                  </a:lnTo>
                  <a:lnTo>
                    <a:pt x="142" y="1"/>
                  </a:lnTo>
                  <a:lnTo>
                    <a:pt x="119" y="3"/>
                  </a:lnTo>
                  <a:lnTo>
                    <a:pt x="96" y="5"/>
                  </a:lnTo>
                  <a:lnTo>
                    <a:pt x="77" y="7"/>
                  </a:lnTo>
                  <a:lnTo>
                    <a:pt x="57" y="7"/>
                  </a:lnTo>
                  <a:lnTo>
                    <a:pt x="43" y="8"/>
                  </a:lnTo>
                  <a:lnTo>
                    <a:pt x="30" y="5"/>
                  </a:lnTo>
                  <a:lnTo>
                    <a:pt x="13" y="5"/>
                  </a:lnTo>
                  <a:lnTo>
                    <a:pt x="0" y="7"/>
                  </a:lnTo>
                </a:path>
              </a:pathLst>
            </a:custGeom>
            <a:noFill/>
            <a:ln w="0">
              <a:solidFill>
                <a:srgbClr val="000000"/>
              </a:solidFill>
              <a:prstDash val="solid"/>
              <a:round/>
              <a:headEnd/>
              <a:tailEnd/>
            </a:ln>
          </p:spPr>
          <p:txBody>
            <a:bodyPr/>
            <a:lstStyle/>
            <a:p>
              <a:endParaRPr lang="en-GB"/>
            </a:p>
          </p:txBody>
        </p:sp>
        <p:sp>
          <p:nvSpPr>
            <p:cNvPr id="778" name="Freeform 3458"/>
            <p:cNvSpPr>
              <a:spLocks/>
            </p:cNvSpPr>
            <p:nvPr/>
          </p:nvSpPr>
          <p:spPr bwMode="auto">
            <a:xfrm>
              <a:off x="2185" y="3069"/>
              <a:ext cx="419" cy="10"/>
            </a:xfrm>
            <a:custGeom>
              <a:avLst/>
              <a:gdLst/>
              <a:ahLst/>
              <a:cxnLst>
                <a:cxn ang="0">
                  <a:pos x="839" y="18"/>
                </a:cxn>
                <a:cxn ang="0">
                  <a:pos x="649" y="14"/>
                </a:cxn>
                <a:cxn ang="0">
                  <a:pos x="579" y="13"/>
                </a:cxn>
                <a:cxn ang="0">
                  <a:pos x="453" y="8"/>
                </a:cxn>
                <a:cxn ang="0">
                  <a:pos x="383" y="3"/>
                </a:cxn>
                <a:cxn ang="0">
                  <a:pos x="162" y="0"/>
                </a:cxn>
                <a:cxn ang="0">
                  <a:pos x="143" y="0"/>
                </a:cxn>
                <a:cxn ang="0">
                  <a:pos x="90" y="4"/>
                </a:cxn>
                <a:cxn ang="0">
                  <a:pos x="25" y="6"/>
                </a:cxn>
                <a:cxn ang="0">
                  <a:pos x="0" y="8"/>
                </a:cxn>
              </a:cxnLst>
              <a:rect l="0" t="0" r="r" b="b"/>
              <a:pathLst>
                <a:path w="839" h="18">
                  <a:moveTo>
                    <a:pt x="839" y="18"/>
                  </a:moveTo>
                  <a:lnTo>
                    <a:pt x="649" y="14"/>
                  </a:lnTo>
                  <a:lnTo>
                    <a:pt x="579" y="13"/>
                  </a:lnTo>
                  <a:lnTo>
                    <a:pt x="453" y="8"/>
                  </a:lnTo>
                  <a:lnTo>
                    <a:pt x="383" y="3"/>
                  </a:lnTo>
                  <a:lnTo>
                    <a:pt x="162" y="0"/>
                  </a:lnTo>
                  <a:lnTo>
                    <a:pt x="143" y="0"/>
                  </a:lnTo>
                  <a:lnTo>
                    <a:pt x="90" y="4"/>
                  </a:lnTo>
                  <a:lnTo>
                    <a:pt x="25" y="6"/>
                  </a:lnTo>
                  <a:lnTo>
                    <a:pt x="0" y="8"/>
                  </a:lnTo>
                </a:path>
              </a:pathLst>
            </a:custGeom>
            <a:noFill/>
            <a:ln w="0">
              <a:solidFill>
                <a:srgbClr val="000000"/>
              </a:solidFill>
              <a:prstDash val="solid"/>
              <a:round/>
              <a:headEnd/>
              <a:tailEnd/>
            </a:ln>
          </p:spPr>
          <p:txBody>
            <a:bodyPr/>
            <a:lstStyle/>
            <a:p>
              <a:endParaRPr lang="en-GB"/>
            </a:p>
          </p:txBody>
        </p:sp>
        <p:sp>
          <p:nvSpPr>
            <p:cNvPr id="779" name="Freeform 3459"/>
            <p:cNvSpPr>
              <a:spLocks/>
            </p:cNvSpPr>
            <p:nvPr/>
          </p:nvSpPr>
          <p:spPr bwMode="auto">
            <a:xfrm>
              <a:off x="2599" y="3032"/>
              <a:ext cx="1846" cy="58"/>
            </a:xfrm>
            <a:custGeom>
              <a:avLst/>
              <a:gdLst/>
              <a:ahLst/>
              <a:cxnLst>
                <a:cxn ang="0">
                  <a:pos x="10" y="114"/>
                </a:cxn>
                <a:cxn ang="0">
                  <a:pos x="93" y="114"/>
                </a:cxn>
                <a:cxn ang="0">
                  <a:pos x="160" y="105"/>
                </a:cxn>
                <a:cxn ang="0">
                  <a:pos x="203" y="102"/>
                </a:cxn>
                <a:cxn ang="0">
                  <a:pos x="243" y="104"/>
                </a:cxn>
                <a:cxn ang="0">
                  <a:pos x="305" y="106"/>
                </a:cxn>
                <a:cxn ang="0">
                  <a:pos x="359" y="107"/>
                </a:cxn>
                <a:cxn ang="0">
                  <a:pos x="428" y="105"/>
                </a:cxn>
                <a:cxn ang="0">
                  <a:pos x="524" y="97"/>
                </a:cxn>
                <a:cxn ang="0">
                  <a:pos x="566" y="93"/>
                </a:cxn>
                <a:cxn ang="0">
                  <a:pos x="623" y="91"/>
                </a:cxn>
                <a:cxn ang="0">
                  <a:pos x="659" y="91"/>
                </a:cxn>
                <a:cxn ang="0">
                  <a:pos x="691" y="90"/>
                </a:cxn>
                <a:cxn ang="0">
                  <a:pos x="767" y="92"/>
                </a:cxn>
                <a:cxn ang="0">
                  <a:pos x="817" y="96"/>
                </a:cxn>
                <a:cxn ang="0">
                  <a:pos x="870" y="103"/>
                </a:cxn>
                <a:cxn ang="0">
                  <a:pos x="927" y="102"/>
                </a:cxn>
                <a:cxn ang="0">
                  <a:pos x="979" y="104"/>
                </a:cxn>
                <a:cxn ang="0">
                  <a:pos x="1014" y="107"/>
                </a:cxn>
                <a:cxn ang="0">
                  <a:pos x="1063" y="109"/>
                </a:cxn>
                <a:cxn ang="0">
                  <a:pos x="1111" y="108"/>
                </a:cxn>
                <a:cxn ang="0">
                  <a:pos x="1163" y="107"/>
                </a:cxn>
                <a:cxn ang="0">
                  <a:pos x="1223" y="112"/>
                </a:cxn>
                <a:cxn ang="0">
                  <a:pos x="1312" y="113"/>
                </a:cxn>
                <a:cxn ang="0">
                  <a:pos x="1372" y="115"/>
                </a:cxn>
                <a:cxn ang="0">
                  <a:pos x="1443" y="115"/>
                </a:cxn>
                <a:cxn ang="0">
                  <a:pos x="1502" y="113"/>
                </a:cxn>
                <a:cxn ang="0">
                  <a:pos x="1584" y="108"/>
                </a:cxn>
                <a:cxn ang="0">
                  <a:pos x="1650" y="105"/>
                </a:cxn>
                <a:cxn ang="0">
                  <a:pos x="1722" y="99"/>
                </a:cxn>
                <a:cxn ang="0">
                  <a:pos x="1794" y="95"/>
                </a:cxn>
                <a:cxn ang="0">
                  <a:pos x="1826" y="96"/>
                </a:cxn>
                <a:cxn ang="0">
                  <a:pos x="1866" y="94"/>
                </a:cxn>
                <a:cxn ang="0">
                  <a:pos x="1941" y="91"/>
                </a:cxn>
                <a:cxn ang="0">
                  <a:pos x="2020" y="88"/>
                </a:cxn>
                <a:cxn ang="0">
                  <a:pos x="2078" y="84"/>
                </a:cxn>
                <a:cxn ang="0">
                  <a:pos x="2161" y="79"/>
                </a:cxn>
                <a:cxn ang="0">
                  <a:pos x="2239" y="76"/>
                </a:cxn>
                <a:cxn ang="0">
                  <a:pos x="2302" y="73"/>
                </a:cxn>
                <a:cxn ang="0">
                  <a:pos x="2405" y="68"/>
                </a:cxn>
                <a:cxn ang="0">
                  <a:pos x="2500" y="63"/>
                </a:cxn>
                <a:cxn ang="0">
                  <a:pos x="2576" y="57"/>
                </a:cxn>
                <a:cxn ang="0">
                  <a:pos x="2654" y="56"/>
                </a:cxn>
                <a:cxn ang="0">
                  <a:pos x="2736" y="56"/>
                </a:cxn>
                <a:cxn ang="0">
                  <a:pos x="2786" y="53"/>
                </a:cxn>
                <a:cxn ang="0">
                  <a:pos x="2824" y="50"/>
                </a:cxn>
                <a:cxn ang="0">
                  <a:pos x="2853" y="46"/>
                </a:cxn>
                <a:cxn ang="0">
                  <a:pos x="2877" y="45"/>
                </a:cxn>
                <a:cxn ang="0">
                  <a:pos x="2910" y="44"/>
                </a:cxn>
                <a:cxn ang="0">
                  <a:pos x="2966" y="43"/>
                </a:cxn>
                <a:cxn ang="0">
                  <a:pos x="3011" y="42"/>
                </a:cxn>
                <a:cxn ang="0">
                  <a:pos x="3063" y="42"/>
                </a:cxn>
                <a:cxn ang="0">
                  <a:pos x="3119" y="40"/>
                </a:cxn>
                <a:cxn ang="0">
                  <a:pos x="3250" y="37"/>
                </a:cxn>
                <a:cxn ang="0">
                  <a:pos x="3360" y="29"/>
                </a:cxn>
                <a:cxn ang="0">
                  <a:pos x="3419" y="25"/>
                </a:cxn>
                <a:cxn ang="0">
                  <a:pos x="3468" y="20"/>
                </a:cxn>
                <a:cxn ang="0">
                  <a:pos x="3522" y="15"/>
                </a:cxn>
                <a:cxn ang="0">
                  <a:pos x="3585" y="12"/>
                </a:cxn>
                <a:cxn ang="0">
                  <a:pos x="3650" y="7"/>
                </a:cxn>
              </a:cxnLst>
              <a:rect l="0" t="0" r="r" b="b"/>
              <a:pathLst>
                <a:path w="3691" h="116">
                  <a:moveTo>
                    <a:pt x="0" y="113"/>
                  </a:moveTo>
                  <a:lnTo>
                    <a:pt x="10" y="114"/>
                  </a:lnTo>
                  <a:lnTo>
                    <a:pt x="73" y="115"/>
                  </a:lnTo>
                  <a:lnTo>
                    <a:pt x="93" y="114"/>
                  </a:lnTo>
                  <a:lnTo>
                    <a:pt x="118" y="110"/>
                  </a:lnTo>
                  <a:lnTo>
                    <a:pt x="160" y="105"/>
                  </a:lnTo>
                  <a:lnTo>
                    <a:pt x="186" y="102"/>
                  </a:lnTo>
                  <a:lnTo>
                    <a:pt x="203" y="102"/>
                  </a:lnTo>
                  <a:lnTo>
                    <a:pt x="226" y="103"/>
                  </a:lnTo>
                  <a:lnTo>
                    <a:pt x="243" y="104"/>
                  </a:lnTo>
                  <a:lnTo>
                    <a:pt x="268" y="105"/>
                  </a:lnTo>
                  <a:lnTo>
                    <a:pt x="305" y="106"/>
                  </a:lnTo>
                  <a:lnTo>
                    <a:pt x="337" y="106"/>
                  </a:lnTo>
                  <a:lnTo>
                    <a:pt x="359" y="107"/>
                  </a:lnTo>
                  <a:lnTo>
                    <a:pt x="404" y="106"/>
                  </a:lnTo>
                  <a:lnTo>
                    <a:pt x="428" y="105"/>
                  </a:lnTo>
                  <a:lnTo>
                    <a:pt x="508" y="99"/>
                  </a:lnTo>
                  <a:lnTo>
                    <a:pt x="524" y="97"/>
                  </a:lnTo>
                  <a:lnTo>
                    <a:pt x="545" y="95"/>
                  </a:lnTo>
                  <a:lnTo>
                    <a:pt x="566" y="93"/>
                  </a:lnTo>
                  <a:lnTo>
                    <a:pt x="598" y="92"/>
                  </a:lnTo>
                  <a:lnTo>
                    <a:pt x="623" y="91"/>
                  </a:lnTo>
                  <a:lnTo>
                    <a:pt x="649" y="91"/>
                  </a:lnTo>
                  <a:lnTo>
                    <a:pt x="659" y="91"/>
                  </a:lnTo>
                  <a:lnTo>
                    <a:pt x="674" y="91"/>
                  </a:lnTo>
                  <a:lnTo>
                    <a:pt x="691" y="90"/>
                  </a:lnTo>
                  <a:lnTo>
                    <a:pt x="729" y="90"/>
                  </a:lnTo>
                  <a:lnTo>
                    <a:pt x="767" y="92"/>
                  </a:lnTo>
                  <a:lnTo>
                    <a:pt x="789" y="94"/>
                  </a:lnTo>
                  <a:lnTo>
                    <a:pt x="817" y="96"/>
                  </a:lnTo>
                  <a:lnTo>
                    <a:pt x="842" y="100"/>
                  </a:lnTo>
                  <a:lnTo>
                    <a:pt x="870" y="103"/>
                  </a:lnTo>
                  <a:lnTo>
                    <a:pt x="897" y="102"/>
                  </a:lnTo>
                  <a:lnTo>
                    <a:pt x="927" y="102"/>
                  </a:lnTo>
                  <a:lnTo>
                    <a:pt x="959" y="103"/>
                  </a:lnTo>
                  <a:lnTo>
                    <a:pt x="979" y="104"/>
                  </a:lnTo>
                  <a:lnTo>
                    <a:pt x="999" y="106"/>
                  </a:lnTo>
                  <a:lnTo>
                    <a:pt x="1014" y="107"/>
                  </a:lnTo>
                  <a:lnTo>
                    <a:pt x="1042" y="108"/>
                  </a:lnTo>
                  <a:lnTo>
                    <a:pt x="1063" y="109"/>
                  </a:lnTo>
                  <a:lnTo>
                    <a:pt x="1088" y="110"/>
                  </a:lnTo>
                  <a:lnTo>
                    <a:pt x="1111" y="108"/>
                  </a:lnTo>
                  <a:lnTo>
                    <a:pt x="1139" y="106"/>
                  </a:lnTo>
                  <a:lnTo>
                    <a:pt x="1163" y="107"/>
                  </a:lnTo>
                  <a:lnTo>
                    <a:pt x="1193" y="109"/>
                  </a:lnTo>
                  <a:lnTo>
                    <a:pt x="1223" y="112"/>
                  </a:lnTo>
                  <a:lnTo>
                    <a:pt x="1281" y="113"/>
                  </a:lnTo>
                  <a:lnTo>
                    <a:pt x="1312" y="113"/>
                  </a:lnTo>
                  <a:lnTo>
                    <a:pt x="1329" y="114"/>
                  </a:lnTo>
                  <a:lnTo>
                    <a:pt x="1372" y="115"/>
                  </a:lnTo>
                  <a:lnTo>
                    <a:pt x="1415" y="116"/>
                  </a:lnTo>
                  <a:lnTo>
                    <a:pt x="1443" y="115"/>
                  </a:lnTo>
                  <a:lnTo>
                    <a:pt x="1452" y="115"/>
                  </a:lnTo>
                  <a:lnTo>
                    <a:pt x="1502" y="113"/>
                  </a:lnTo>
                  <a:lnTo>
                    <a:pt x="1544" y="112"/>
                  </a:lnTo>
                  <a:lnTo>
                    <a:pt x="1584" y="108"/>
                  </a:lnTo>
                  <a:lnTo>
                    <a:pt x="1619" y="106"/>
                  </a:lnTo>
                  <a:lnTo>
                    <a:pt x="1650" y="105"/>
                  </a:lnTo>
                  <a:lnTo>
                    <a:pt x="1696" y="100"/>
                  </a:lnTo>
                  <a:lnTo>
                    <a:pt x="1722" y="99"/>
                  </a:lnTo>
                  <a:lnTo>
                    <a:pt x="1761" y="96"/>
                  </a:lnTo>
                  <a:lnTo>
                    <a:pt x="1794" y="95"/>
                  </a:lnTo>
                  <a:lnTo>
                    <a:pt x="1816" y="97"/>
                  </a:lnTo>
                  <a:lnTo>
                    <a:pt x="1826" y="96"/>
                  </a:lnTo>
                  <a:lnTo>
                    <a:pt x="1837" y="95"/>
                  </a:lnTo>
                  <a:lnTo>
                    <a:pt x="1866" y="94"/>
                  </a:lnTo>
                  <a:lnTo>
                    <a:pt x="1918" y="92"/>
                  </a:lnTo>
                  <a:lnTo>
                    <a:pt x="1941" y="91"/>
                  </a:lnTo>
                  <a:lnTo>
                    <a:pt x="1964" y="90"/>
                  </a:lnTo>
                  <a:lnTo>
                    <a:pt x="2020" y="88"/>
                  </a:lnTo>
                  <a:lnTo>
                    <a:pt x="2042" y="86"/>
                  </a:lnTo>
                  <a:lnTo>
                    <a:pt x="2078" y="84"/>
                  </a:lnTo>
                  <a:lnTo>
                    <a:pt x="2115" y="81"/>
                  </a:lnTo>
                  <a:lnTo>
                    <a:pt x="2161" y="79"/>
                  </a:lnTo>
                  <a:lnTo>
                    <a:pt x="2178" y="78"/>
                  </a:lnTo>
                  <a:lnTo>
                    <a:pt x="2239" y="76"/>
                  </a:lnTo>
                  <a:lnTo>
                    <a:pt x="2266" y="75"/>
                  </a:lnTo>
                  <a:lnTo>
                    <a:pt x="2302" y="73"/>
                  </a:lnTo>
                  <a:lnTo>
                    <a:pt x="2357" y="71"/>
                  </a:lnTo>
                  <a:lnTo>
                    <a:pt x="2405" y="68"/>
                  </a:lnTo>
                  <a:lnTo>
                    <a:pt x="2458" y="65"/>
                  </a:lnTo>
                  <a:lnTo>
                    <a:pt x="2500" y="63"/>
                  </a:lnTo>
                  <a:lnTo>
                    <a:pt x="2541" y="59"/>
                  </a:lnTo>
                  <a:lnTo>
                    <a:pt x="2576" y="57"/>
                  </a:lnTo>
                  <a:lnTo>
                    <a:pt x="2598" y="57"/>
                  </a:lnTo>
                  <a:lnTo>
                    <a:pt x="2654" y="56"/>
                  </a:lnTo>
                  <a:lnTo>
                    <a:pt x="2701" y="59"/>
                  </a:lnTo>
                  <a:lnTo>
                    <a:pt x="2736" y="56"/>
                  </a:lnTo>
                  <a:lnTo>
                    <a:pt x="2776" y="54"/>
                  </a:lnTo>
                  <a:lnTo>
                    <a:pt x="2786" y="53"/>
                  </a:lnTo>
                  <a:lnTo>
                    <a:pt x="2810" y="51"/>
                  </a:lnTo>
                  <a:lnTo>
                    <a:pt x="2824" y="50"/>
                  </a:lnTo>
                  <a:lnTo>
                    <a:pt x="2845" y="48"/>
                  </a:lnTo>
                  <a:lnTo>
                    <a:pt x="2853" y="46"/>
                  </a:lnTo>
                  <a:lnTo>
                    <a:pt x="2864" y="46"/>
                  </a:lnTo>
                  <a:lnTo>
                    <a:pt x="2877" y="45"/>
                  </a:lnTo>
                  <a:lnTo>
                    <a:pt x="2885" y="45"/>
                  </a:lnTo>
                  <a:lnTo>
                    <a:pt x="2910" y="44"/>
                  </a:lnTo>
                  <a:lnTo>
                    <a:pt x="2947" y="44"/>
                  </a:lnTo>
                  <a:lnTo>
                    <a:pt x="2966" y="43"/>
                  </a:lnTo>
                  <a:lnTo>
                    <a:pt x="2986" y="43"/>
                  </a:lnTo>
                  <a:lnTo>
                    <a:pt x="3011" y="42"/>
                  </a:lnTo>
                  <a:lnTo>
                    <a:pt x="3031" y="42"/>
                  </a:lnTo>
                  <a:lnTo>
                    <a:pt x="3063" y="42"/>
                  </a:lnTo>
                  <a:lnTo>
                    <a:pt x="3085" y="40"/>
                  </a:lnTo>
                  <a:lnTo>
                    <a:pt x="3119" y="40"/>
                  </a:lnTo>
                  <a:lnTo>
                    <a:pt x="3160" y="39"/>
                  </a:lnTo>
                  <a:lnTo>
                    <a:pt x="3250" y="37"/>
                  </a:lnTo>
                  <a:lnTo>
                    <a:pt x="3301" y="33"/>
                  </a:lnTo>
                  <a:lnTo>
                    <a:pt x="3360" y="29"/>
                  </a:lnTo>
                  <a:lnTo>
                    <a:pt x="3391" y="28"/>
                  </a:lnTo>
                  <a:lnTo>
                    <a:pt x="3419" y="25"/>
                  </a:lnTo>
                  <a:lnTo>
                    <a:pt x="3444" y="23"/>
                  </a:lnTo>
                  <a:lnTo>
                    <a:pt x="3468" y="20"/>
                  </a:lnTo>
                  <a:lnTo>
                    <a:pt x="3496" y="18"/>
                  </a:lnTo>
                  <a:lnTo>
                    <a:pt x="3522" y="15"/>
                  </a:lnTo>
                  <a:lnTo>
                    <a:pt x="3559" y="12"/>
                  </a:lnTo>
                  <a:lnTo>
                    <a:pt x="3585" y="12"/>
                  </a:lnTo>
                  <a:lnTo>
                    <a:pt x="3588" y="11"/>
                  </a:lnTo>
                  <a:lnTo>
                    <a:pt x="3650" y="7"/>
                  </a:lnTo>
                  <a:lnTo>
                    <a:pt x="3691" y="0"/>
                  </a:lnTo>
                </a:path>
              </a:pathLst>
            </a:custGeom>
            <a:noFill/>
            <a:ln w="0">
              <a:solidFill>
                <a:srgbClr val="000000"/>
              </a:solidFill>
              <a:prstDash val="solid"/>
              <a:round/>
              <a:headEnd/>
              <a:tailEnd/>
            </a:ln>
          </p:spPr>
          <p:txBody>
            <a:bodyPr/>
            <a:lstStyle/>
            <a:p>
              <a:endParaRPr lang="en-GB"/>
            </a:p>
          </p:txBody>
        </p:sp>
        <p:sp>
          <p:nvSpPr>
            <p:cNvPr id="780" name="Freeform 3460"/>
            <p:cNvSpPr>
              <a:spLocks/>
            </p:cNvSpPr>
            <p:nvPr/>
          </p:nvSpPr>
          <p:spPr bwMode="auto">
            <a:xfrm>
              <a:off x="2179" y="3079"/>
              <a:ext cx="418" cy="13"/>
            </a:xfrm>
            <a:custGeom>
              <a:avLst/>
              <a:gdLst/>
              <a:ahLst/>
              <a:cxnLst>
                <a:cxn ang="0">
                  <a:pos x="835" y="27"/>
                </a:cxn>
                <a:cxn ang="0">
                  <a:pos x="826" y="26"/>
                </a:cxn>
                <a:cxn ang="0">
                  <a:pos x="805" y="25"/>
                </a:cxn>
                <a:cxn ang="0">
                  <a:pos x="755" y="24"/>
                </a:cxn>
                <a:cxn ang="0">
                  <a:pos x="745" y="24"/>
                </a:cxn>
                <a:cxn ang="0">
                  <a:pos x="650" y="21"/>
                </a:cxn>
                <a:cxn ang="0">
                  <a:pos x="614" y="18"/>
                </a:cxn>
                <a:cxn ang="0">
                  <a:pos x="585" y="17"/>
                </a:cxn>
                <a:cxn ang="0">
                  <a:pos x="550" y="16"/>
                </a:cxn>
                <a:cxn ang="0">
                  <a:pos x="520" y="14"/>
                </a:cxn>
                <a:cxn ang="0">
                  <a:pos x="488" y="13"/>
                </a:cxn>
                <a:cxn ang="0">
                  <a:pos x="430" y="10"/>
                </a:cxn>
                <a:cxn ang="0">
                  <a:pos x="397" y="7"/>
                </a:cxn>
                <a:cxn ang="0">
                  <a:pos x="366" y="5"/>
                </a:cxn>
                <a:cxn ang="0">
                  <a:pos x="338" y="5"/>
                </a:cxn>
                <a:cxn ang="0">
                  <a:pos x="303" y="4"/>
                </a:cxn>
                <a:cxn ang="0">
                  <a:pos x="281" y="3"/>
                </a:cxn>
                <a:cxn ang="0">
                  <a:pos x="251" y="3"/>
                </a:cxn>
                <a:cxn ang="0">
                  <a:pos x="213" y="1"/>
                </a:cxn>
                <a:cxn ang="0">
                  <a:pos x="201" y="0"/>
                </a:cxn>
                <a:cxn ang="0">
                  <a:pos x="187" y="0"/>
                </a:cxn>
                <a:cxn ang="0">
                  <a:pos x="173" y="0"/>
                </a:cxn>
                <a:cxn ang="0">
                  <a:pos x="163" y="0"/>
                </a:cxn>
                <a:cxn ang="0">
                  <a:pos x="146" y="0"/>
                </a:cxn>
                <a:cxn ang="0">
                  <a:pos x="132" y="1"/>
                </a:cxn>
                <a:cxn ang="0">
                  <a:pos x="117" y="1"/>
                </a:cxn>
                <a:cxn ang="0">
                  <a:pos x="100" y="3"/>
                </a:cxn>
                <a:cxn ang="0">
                  <a:pos x="87" y="3"/>
                </a:cxn>
                <a:cxn ang="0">
                  <a:pos x="74" y="5"/>
                </a:cxn>
                <a:cxn ang="0">
                  <a:pos x="55" y="7"/>
                </a:cxn>
                <a:cxn ang="0">
                  <a:pos x="41" y="10"/>
                </a:cxn>
                <a:cxn ang="0">
                  <a:pos x="22" y="10"/>
                </a:cxn>
                <a:cxn ang="0">
                  <a:pos x="14" y="10"/>
                </a:cxn>
                <a:cxn ang="0">
                  <a:pos x="0" y="11"/>
                </a:cxn>
              </a:cxnLst>
              <a:rect l="0" t="0" r="r" b="b"/>
              <a:pathLst>
                <a:path w="835" h="27">
                  <a:moveTo>
                    <a:pt x="835" y="27"/>
                  </a:moveTo>
                  <a:lnTo>
                    <a:pt x="826" y="26"/>
                  </a:lnTo>
                  <a:lnTo>
                    <a:pt x="805" y="25"/>
                  </a:lnTo>
                  <a:lnTo>
                    <a:pt x="755" y="24"/>
                  </a:lnTo>
                  <a:lnTo>
                    <a:pt x="745" y="24"/>
                  </a:lnTo>
                  <a:lnTo>
                    <a:pt x="650" y="21"/>
                  </a:lnTo>
                  <a:lnTo>
                    <a:pt x="614" y="18"/>
                  </a:lnTo>
                  <a:lnTo>
                    <a:pt x="585" y="17"/>
                  </a:lnTo>
                  <a:lnTo>
                    <a:pt x="550" y="16"/>
                  </a:lnTo>
                  <a:lnTo>
                    <a:pt x="520" y="14"/>
                  </a:lnTo>
                  <a:lnTo>
                    <a:pt x="488" y="13"/>
                  </a:lnTo>
                  <a:lnTo>
                    <a:pt x="430" y="10"/>
                  </a:lnTo>
                  <a:lnTo>
                    <a:pt x="397" y="7"/>
                  </a:lnTo>
                  <a:lnTo>
                    <a:pt x="366" y="5"/>
                  </a:lnTo>
                  <a:lnTo>
                    <a:pt x="338" y="5"/>
                  </a:lnTo>
                  <a:lnTo>
                    <a:pt x="303" y="4"/>
                  </a:lnTo>
                  <a:lnTo>
                    <a:pt x="281" y="3"/>
                  </a:lnTo>
                  <a:lnTo>
                    <a:pt x="251" y="3"/>
                  </a:lnTo>
                  <a:lnTo>
                    <a:pt x="213" y="1"/>
                  </a:lnTo>
                  <a:lnTo>
                    <a:pt x="201" y="0"/>
                  </a:lnTo>
                  <a:lnTo>
                    <a:pt x="187" y="0"/>
                  </a:lnTo>
                  <a:lnTo>
                    <a:pt x="173" y="0"/>
                  </a:lnTo>
                  <a:lnTo>
                    <a:pt x="163" y="0"/>
                  </a:lnTo>
                  <a:lnTo>
                    <a:pt x="146" y="0"/>
                  </a:lnTo>
                  <a:lnTo>
                    <a:pt x="132" y="1"/>
                  </a:lnTo>
                  <a:lnTo>
                    <a:pt x="117" y="1"/>
                  </a:lnTo>
                  <a:lnTo>
                    <a:pt x="100" y="3"/>
                  </a:lnTo>
                  <a:lnTo>
                    <a:pt x="87" y="3"/>
                  </a:lnTo>
                  <a:lnTo>
                    <a:pt x="74" y="5"/>
                  </a:lnTo>
                  <a:lnTo>
                    <a:pt x="55" y="7"/>
                  </a:lnTo>
                  <a:lnTo>
                    <a:pt x="41" y="10"/>
                  </a:lnTo>
                  <a:lnTo>
                    <a:pt x="22" y="10"/>
                  </a:lnTo>
                  <a:lnTo>
                    <a:pt x="14" y="10"/>
                  </a:lnTo>
                  <a:lnTo>
                    <a:pt x="0" y="11"/>
                  </a:lnTo>
                </a:path>
              </a:pathLst>
            </a:custGeom>
            <a:noFill/>
            <a:ln w="0">
              <a:solidFill>
                <a:srgbClr val="000000"/>
              </a:solidFill>
              <a:prstDash val="solid"/>
              <a:round/>
              <a:headEnd/>
              <a:tailEnd/>
            </a:ln>
          </p:spPr>
          <p:txBody>
            <a:bodyPr/>
            <a:lstStyle/>
            <a:p>
              <a:endParaRPr lang="en-GB"/>
            </a:p>
          </p:txBody>
        </p:sp>
        <p:sp>
          <p:nvSpPr>
            <p:cNvPr id="781" name="Freeform 3461"/>
            <p:cNvSpPr>
              <a:spLocks/>
            </p:cNvSpPr>
            <p:nvPr/>
          </p:nvSpPr>
          <p:spPr bwMode="auto">
            <a:xfrm>
              <a:off x="2173" y="3094"/>
              <a:ext cx="417" cy="10"/>
            </a:xfrm>
            <a:custGeom>
              <a:avLst/>
              <a:gdLst/>
              <a:ahLst/>
              <a:cxnLst>
                <a:cxn ang="0">
                  <a:pos x="834" y="20"/>
                </a:cxn>
                <a:cxn ang="0">
                  <a:pos x="831" y="20"/>
                </a:cxn>
                <a:cxn ang="0">
                  <a:pos x="791" y="18"/>
                </a:cxn>
                <a:cxn ang="0">
                  <a:pos x="781" y="19"/>
                </a:cxn>
                <a:cxn ang="0">
                  <a:pos x="770" y="19"/>
                </a:cxn>
                <a:cxn ang="0">
                  <a:pos x="742" y="21"/>
                </a:cxn>
                <a:cxn ang="0">
                  <a:pos x="718" y="21"/>
                </a:cxn>
                <a:cxn ang="0">
                  <a:pos x="693" y="20"/>
                </a:cxn>
                <a:cxn ang="0">
                  <a:pos x="669" y="19"/>
                </a:cxn>
                <a:cxn ang="0">
                  <a:pos x="646" y="18"/>
                </a:cxn>
                <a:cxn ang="0">
                  <a:pos x="617" y="13"/>
                </a:cxn>
                <a:cxn ang="0">
                  <a:pos x="596" y="13"/>
                </a:cxn>
                <a:cxn ang="0">
                  <a:pos x="562" y="11"/>
                </a:cxn>
                <a:cxn ang="0">
                  <a:pos x="557" y="11"/>
                </a:cxn>
                <a:cxn ang="0">
                  <a:pos x="526" y="11"/>
                </a:cxn>
                <a:cxn ang="0">
                  <a:pos x="496" y="9"/>
                </a:cxn>
                <a:cxn ang="0">
                  <a:pos x="474" y="8"/>
                </a:cxn>
                <a:cxn ang="0">
                  <a:pos x="433" y="7"/>
                </a:cxn>
                <a:cxn ang="0">
                  <a:pos x="403" y="6"/>
                </a:cxn>
                <a:cxn ang="0">
                  <a:pos x="379" y="6"/>
                </a:cxn>
                <a:cxn ang="0">
                  <a:pos x="356" y="4"/>
                </a:cxn>
                <a:cxn ang="0">
                  <a:pos x="328" y="4"/>
                </a:cxn>
                <a:cxn ang="0">
                  <a:pos x="301" y="4"/>
                </a:cxn>
                <a:cxn ang="0">
                  <a:pos x="272" y="4"/>
                </a:cxn>
                <a:cxn ang="0">
                  <a:pos x="249" y="4"/>
                </a:cxn>
                <a:cxn ang="0">
                  <a:pos x="214" y="4"/>
                </a:cxn>
                <a:cxn ang="0">
                  <a:pos x="192" y="3"/>
                </a:cxn>
                <a:cxn ang="0">
                  <a:pos x="160" y="0"/>
                </a:cxn>
                <a:cxn ang="0">
                  <a:pos x="142" y="0"/>
                </a:cxn>
                <a:cxn ang="0">
                  <a:pos x="124" y="1"/>
                </a:cxn>
                <a:cxn ang="0">
                  <a:pos x="105" y="1"/>
                </a:cxn>
                <a:cxn ang="0">
                  <a:pos x="86" y="3"/>
                </a:cxn>
                <a:cxn ang="0">
                  <a:pos x="66" y="4"/>
                </a:cxn>
                <a:cxn ang="0">
                  <a:pos x="54" y="6"/>
                </a:cxn>
                <a:cxn ang="0">
                  <a:pos x="41" y="6"/>
                </a:cxn>
                <a:cxn ang="0">
                  <a:pos x="26" y="7"/>
                </a:cxn>
                <a:cxn ang="0">
                  <a:pos x="16" y="7"/>
                </a:cxn>
                <a:cxn ang="0">
                  <a:pos x="11" y="7"/>
                </a:cxn>
                <a:cxn ang="0">
                  <a:pos x="0" y="8"/>
                </a:cxn>
              </a:cxnLst>
              <a:rect l="0" t="0" r="r" b="b"/>
              <a:pathLst>
                <a:path w="834" h="21">
                  <a:moveTo>
                    <a:pt x="834" y="20"/>
                  </a:moveTo>
                  <a:lnTo>
                    <a:pt x="831" y="20"/>
                  </a:lnTo>
                  <a:lnTo>
                    <a:pt x="791" y="18"/>
                  </a:lnTo>
                  <a:lnTo>
                    <a:pt x="781" y="19"/>
                  </a:lnTo>
                  <a:lnTo>
                    <a:pt x="770" y="19"/>
                  </a:lnTo>
                  <a:lnTo>
                    <a:pt x="742" y="21"/>
                  </a:lnTo>
                  <a:lnTo>
                    <a:pt x="718" y="21"/>
                  </a:lnTo>
                  <a:lnTo>
                    <a:pt x="693" y="20"/>
                  </a:lnTo>
                  <a:lnTo>
                    <a:pt x="669" y="19"/>
                  </a:lnTo>
                  <a:lnTo>
                    <a:pt x="646" y="18"/>
                  </a:lnTo>
                  <a:lnTo>
                    <a:pt x="617" y="13"/>
                  </a:lnTo>
                  <a:lnTo>
                    <a:pt x="596" y="13"/>
                  </a:lnTo>
                  <a:lnTo>
                    <a:pt x="562" y="11"/>
                  </a:lnTo>
                  <a:lnTo>
                    <a:pt x="557" y="11"/>
                  </a:lnTo>
                  <a:lnTo>
                    <a:pt x="526" y="11"/>
                  </a:lnTo>
                  <a:lnTo>
                    <a:pt x="496" y="9"/>
                  </a:lnTo>
                  <a:lnTo>
                    <a:pt x="474" y="8"/>
                  </a:lnTo>
                  <a:lnTo>
                    <a:pt x="433" y="7"/>
                  </a:lnTo>
                  <a:lnTo>
                    <a:pt x="403" y="6"/>
                  </a:lnTo>
                  <a:lnTo>
                    <a:pt x="379" y="6"/>
                  </a:lnTo>
                  <a:lnTo>
                    <a:pt x="356" y="4"/>
                  </a:lnTo>
                  <a:lnTo>
                    <a:pt x="328" y="4"/>
                  </a:lnTo>
                  <a:lnTo>
                    <a:pt x="301" y="4"/>
                  </a:lnTo>
                  <a:lnTo>
                    <a:pt x="272" y="4"/>
                  </a:lnTo>
                  <a:lnTo>
                    <a:pt x="249" y="4"/>
                  </a:lnTo>
                  <a:lnTo>
                    <a:pt x="214" y="4"/>
                  </a:lnTo>
                  <a:lnTo>
                    <a:pt x="192" y="3"/>
                  </a:lnTo>
                  <a:lnTo>
                    <a:pt x="160" y="0"/>
                  </a:lnTo>
                  <a:lnTo>
                    <a:pt x="142" y="0"/>
                  </a:lnTo>
                  <a:lnTo>
                    <a:pt x="124" y="1"/>
                  </a:lnTo>
                  <a:lnTo>
                    <a:pt x="105" y="1"/>
                  </a:lnTo>
                  <a:lnTo>
                    <a:pt x="86" y="3"/>
                  </a:lnTo>
                  <a:lnTo>
                    <a:pt x="66" y="4"/>
                  </a:lnTo>
                  <a:lnTo>
                    <a:pt x="54" y="6"/>
                  </a:lnTo>
                  <a:lnTo>
                    <a:pt x="41" y="6"/>
                  </a:lnTo>
                  <a:lnTo>
                    <a:pt x="26" y="7"/>
                  </a:lnTo>
                  <a:lnTo>
                    <a:pt x="16" y="7"/>
                  </a:lnTo>
                  <a:lnTo>
                    <a:pt x="11" y="7"/>
                  </a:lnTo>
                  <a:lnTo>
                    <a:pt x="0" y="8"/>
                  </a:lnTo>
                </a:path>
              </a:pathLst>
            </a:custGeom>
            <a:noFill/>
            <a:ln w="0">
              <a:solidFill>
                <a:srgbClr val="000000"/>
              </a:solidFill>
              <a:prstDash val="solid"/>
              <a:round/>
              <a:headEnd/>
              <a:tailEnd/>
            </a:ln>
          </p:spPr>
          <p:txBody>
            <a:bodyPr/>
            <a:lstStyle/>
            <a:p>
              <a:endParaRPr lang="en-GB"/>
            </a:p>
          </p:txBody>
        </p:sp>
        <p:sp>
          <p:nvSpPr>
            <p:cNvPr id="782" name="Freeform 3462"/>
            <p:cNvSpPr>
              <a:spLocks/>
            </p:cNvSpPr>
            <p:nvPr/>
          </p:nvSpPr>
          <p:spPr bwMode="auto">
            <a:xfrm>
              <a:off x="2172" y="3095"/>
              <a:ext cx="418" cy="11"/>
            </a:xfrm>
            <a:custGeom>
              <a:avLst/>
              <a:gdLst/>
              <a:ahLst/>
              <a:cxnLst>
                <a:cxn ang="0">
                  <a:pos x="836" y="19"/>
                </a:cxn>
                <a:cxn ang="0">
                  <a:pos x="834" y="19"/>
                </a:cxn>
                <a:cxn ang="0">
                  <a:pos x="794" y="17"/>
                </a:cxn>
                <a:cxn ang="0">
                  <a:pos x="784" y="18"/>
                </a:cxn>
                <a:cxn ang="0">
                  <a:pos x="773" y="18"/>
                </a:cxn>
                <a:cxn ang="0">
                  <a:pos x="745" y="20"/>
                </a:cxn>
                <a:cxn ang="0">
                  <a:pos x="721" y="20"/>
                </a:cxn>
                <a:cxn ang="0">
                  <a:pos x="696" y="19"/>
                </a:cxn>
                <a:cxn ang="0">
                  <a:pos x="672" y="18"/>
                </a:cxn>
                <a:cxn ang="0">
                  <a:pos x="649" y="17"/>
                </a:cxn>
                <a:cxn ang="0">
                  <a:pos x="620" y="13"/>
                </a:cxn>
                <a:cxn ang="0">
                  <a:pos x="599" y="13"/>
                </a:cxn>
                <a:cxn ang="0">
                  <a:pos x="565" y="10"/>
                </a:cxn>
                <a:cxn ang="0">
                  <a:pos x="560" y="10"/>
                </a:cxn>
                <a:cxn ang="0">
                  <a:pos x="529" y="10"/>
                </a:cxn>
                <a:cxn ang="0">
                  <a:pos x="499" y="8"/>
                </a:cxn>
                <a:cxn ang="0">
                  <a:pos x="477" y="6"/>
                </a:cxn>
                <a:cxn ang="0">
                  <a:pos x="436" y="6"/>
                </a:cxn>
                <a:cxn ang="0">
                  <a:pos x="406" y="5"/>
                </a:cxn>
                <a:cxn ang="0">
                  <a:pos x="382" y="4"/>
                </a:cxn>
                <a:cxn ang="0">
                  <a:pos x="359" y="3"/>
                </a:cxn>
                <a:cxn ang="0">
                  <a:pos x="331" y="3"/>
                </a:cxn>
                <a:cxn ang="0">
                  <a:pos x="304" y="3"/>
                </a:cxn>
                <a:cxn ang="0">
                  <a:pos x="275" y="3"/>
                </a:cxn>
                <a:cxn ang="0">
                  <a:pos x="252" y="2"/>
                </a:cxn>
                <a:cxn ang="0">
                  <a:pos x="217" y="3"/>
                </a:cxn>
                <a:cxn ang="0">
                  <a:pos x="195" y="2"/>
                </a:cxn>
                <a:cxn ang="0">
                  <a:pos x="163" y="0"/>
                </a:cxn>
                <a:cxn ang="0">
                  <a:pos x="145" y="0"/>
                </a:cxn>
                <a:cxn ang="0">
                  <a:pos x="127" y="1"/>
                </a:cxn>
                <a:cxn ang="0">
                  <a:pos x="108" y="1"/>
                </a:cxn>
                <a:cxn ang="0">
                  <a:pos x="89" y="2"/>
                </a:cxn>
                <a:cxn ang="0">
                  <a:pos x="69" y="3"/>
                </a:cxn>
                <a:cxn ang="0">
                  <a:pos x="57" y="5"/>
                </a:cxn>
                <a:cxn ang="0">
                  <a:pos x="44" y="5"/>
                </a:cxn>
                <a:cxn ang="0">
                  <a:pos x="29" y="6"/>
                </a:cxn>
                <a:cxn ang="0">
                  <a:pos x="19" y="6"/>
                </a:cxn>
                <a:cxn ang="0">
                  <a:pos x="14" y="6"/>
                </a:cxn>
                <a:cxn ang="0">
                  <a:pos x="0" y="7"/>
                </a:cxn>
              </a:cxnLst>
              <a:rect l="0" t="0" r="r" b="b"/>
              <a:pathLst>
                <a:path w="836" h="20">
                  <a:moveTo>
                    <a:pt x="836" y="19"/>
                  </a:moveTo>
                  <a:lnTo>
                    <a:pt x="834" y="19"/>
                  </a:lnTo>
                  <a:lnTo>
                    <a:pt x="794" y="17"/>
                  </a:lnTo>
                  <a:lnTo>
                    <a:pt x="784" y="18"/>
                  </a:lnTo>
                  <a:lnTo>
                    <a:pt x="773" y="18"/>
                  </a:lnTo>
                  <a:lnTo>
                    <a:pt x="745" y="20"/>
                  </a:lnTo>
                  <a:lnTo>
                    <a:pt x="721" y="20"/>
                  </a:lnTo>
                  <a:lnTo>
                    <a:pt x="696" y="19"/>
                  </a:lnTo>
                  <a:lnTo>
                    <a:pt x="672" y="18"/>
                  </a:lnTo>
                  <a:lnTo>
                    <a:pt x="649" y="17"/>
                  </a:lnTo>
                  <a:lnTo>
                    <a:pt x="620" y="13"/>
                  </a:lnTo>
                  <a:lnTo>
                    <a:pt x="599" y="13"/>
                  </a:lnTo>
                  <a:lnTo>
                    <a:pt x="565" y="10"/>
                  </a:lnTo>
                  <a:lnTo>
                    <a:pt x="560" y="10"/>
                  </a:lnTo>
                  <a:lnTo>
                    <a:pt x="529" y="10"/>
                  </a:lnTo>
                  <a:lnTo>
                    <a:pt x="499" y="8"/>
                  </a:lnTo>
                  <a:lnTo>
                    <a:pt x="477" y="6"/>
                  </a:lnTo>
                  <a:lnTo>
                    <a:pt x="436" y="6"/>
                  </a:lnTo>
                  <a:lnTo>
                    <a:pt x="406" y="5"/>
                  </a:lnTo>
                  <a:lnTo>
                    <a:pt x="382" y="4"/>
                  </a:lnTo>
                  <a:lnTo>
                    <a:pt x="359" y="3"/>
                  </a:lnTo>
                  <a:lnTo>
                    <a:pt x="331" y="3"/>
                  </a:lnTo>
                  <a:lnTo>
                    <a:pt x="304" y="3"/>
                  </a:lnTo>
                  <a:lnTo>
                    <a:pt x="275" y="3"/>
                  </a:lnTo>
                  <a:lnTo>
                    <a:pt x="252" y="2"/>
                  </a:lnTo>
                  <a:lnTo>
                    <a:pt x="217" y="3"/>
                  </a:lnTo>
                  <a:lnTo>
                    <a:pt x="195" y="2"/>
                  </a:lnTo>
                  <a:lnTo>
                    <a:pt x="163" y="0"/>
                  </a:lnTo>
                  <a:lnTo>
                    <a:pt x="145" y="0"/>
                  </a:lnTo>
                  <a:lnTo>
                    <a:pt x="127" y="1"/>
                  </a:lnTo>
                  <a:lnTo>
                    <a:pt x="108" y="1"/>
                  </a:lnTo>
                  <a:lnTo>
                    <a:pt x="89" y="2"/>
                  </a:lnTo>
                  <a:lnTo>
                    <a:pt x="69" y="3"/>
                  </a:lnTo>
                  <a:lnTo>
                    <a:pt x="57" y="5"/>
                  </a:lnTo>
                  <a:lnTo>
                    <a:pt x="44" y="5"/>
                  </a:lnTo>
                  <a:lnTo>
                    <a:pt x="29" y="6"/>
                  </a:lnTo>
                  <a:lnTo>
                    <a:pt x="19" y="6"/>
                  </a:lnTo>
                  <a:lnTo>
                    <a:pt x="14" y="6"/>
                  </a:lnTo>
                  <a:lnTo>
                    <a:pt x="0" y="7"/>
                  </a:lnTo>
                </a:path>
              </a:pathLst>
            </a:custGeom>
            <a:noFill/>
            <a:ln w="0">
              <a:solidFill>
                <a:srgbClr val="000000"/>
              </a:solidFill>
              <a:prstDash val="solid"/>
              <a:round/>
              <a:headEnd/>
              <a:tailEnd/>
            </a:ln>
          </p:spPr>
          <p:txBody>
            <a:bodyPr/>
            <a:lstStyle/>
            <a:p>
              <a:endParaRPr lang="en-GB"/>
            </a:p>
          </p:txBody>
        </p:sp>
        <p:sp>
          <p:nvSpPr>
            <p:cNvPr id="783" name="Freeform 3463"/>
            <p:cNvSpPr>
              <a:spLocks/>
            </p:cNvSpPr>
            <p:nvPr/>
          </p:nvSpPr>
          <p:spPr bwMode="auto">
            <a:xfrm>
              <a:off x="2580" y="3074"/>
              <a:ext cx="1429" cy="50"/>
            </a:xfrm>
            <a:custGeom>
              <a:avLst/>
              <a:gdLst/>
              <a:ahLst/>
              <a:cxnLst>
                <a:cxn ang="0">
                  <a:pos x="2" y="98"/>
                </a:cxn>
                <a:cxn ang="0">
                  <a:pos x="82" y="101"/>
                </a:cxn>
                <a:cxn ang="0">
                  <a:pos x="133" y="92"/>
                </a:cxn>
                <a:cxn ang="0">
                  <a:pos x="171" y="89"/>
                </a:cxn>
                <a:cxn ang="0">
                  <a:pos x="216" y="85"/>
                </a:cxn>
                <a:cxn ang="0">
                  <a:pos x="236" y="84"/>
                </a:cxn>
                <a:cxn ang="0">
                  <a:pos x="275" y="82"/>
                </a:cxn>
                <a:cxn ang="0">
                  <a:pos x="346" y="83"/>
                </a:cxn>
                <a:cxn ang="0">
                  <a:pos x="397" y="82"/>
                </a:cxn>
                <a:cxn ang="0">
                  <a:pos x="512" y="73"/>
                </a:cxn>
                <a:cxn ang="0">
                  <a:pos x="546" y="69"/>
                </a:cxn>
                <a:cxn ang="0">
                  <a:pos x="562" y="69"/>
                </a:cxn>
                <a:cxn ang="0">
                  <a:pos x="611" y="67"/>
                </a:cxn>
                <a:cxn ang="0">
                  <a:pos x="671" y="67"/>
                </a:cxn>
                <a:cxn ang="0">
                  <a:pos x="708" y="67"/>
                </a:cxn>
                <a:cxn ang="0">
                  <a:pos x="767" y="69"/>
                </a:cxn>
                <a:cxn ang="0">
                  <a:pos x="848" y="70"/>
                </a:cxn>
                <a:cxn ang="0">
                  <a:pos x="892" y="75"/>
                </a:cxn>
                <a:cxn ang="0">
                  <a:pos x="955" y="77"/>
                </a:cxn>
                <a:cxn ang="0">
                  <a:pos x="995" y="74"/>
                </a:cxn>
                <a:cxn ang="0">
                  <a:pos x="1027" y="75"/>
                </a:cxn>
                <a:cxn ang="0">
                  <a:pos x="1063" y="77"/>
                </a:cxn>
                <a:cxn ang="0">
                  <a:pos x="1105" y="78"/>
                </a:cxn>
                <a:cxn ang="0">
                  <a:pos x="1130" y="78"/>
                </a:cxn>
                <a:cxn ang="0">
                  <a:pos x="1172" y="79"/>
                </a:cxn>
                <a:cxn ang="0">
                  <a:pos x="1217" y="79"/>
                </a:cxn>
                <a:cxn ang="0">
                  <a:pos x="1257" y="80"/>
                </a:cxn>
                <a:cxn ang="0">
                  <a:pos x="1297" y="79"/>
                </a:cxn>
                <a:cxn ang="0">
                  <a:pos x="1353" y="82"/>
                </a:cxn>
                <a:cxn ang="0">
                  <a:pos x="1426" y="78"/>
                </a:cxn>
                <a:cxn ang="0">
                  <a:pos x="1455" y="78"/>
                </a:cxn>
                <a:cxn ang="0">
                  <a:pos x="1487" y="77"/>
                </a:cxn>
                <a:cxn ang="0">
                  <a:pos x="1518" y="74"/>
                </a:cxn>
                <a:cxn ang="0">
                  <a:pos x="1577" y="72"/>
                </a:cxn>
                <a:cxn ang="0">
                  <a:pos x="1655" y="65"/>
                </a:cxn>
                <a:cxn ang="0">
                  <a:pos x="1808" y="54"/>
                </a:cxn>
                <a:cxn ang="0">
                  <a:pos x="1985" y="52"/>
                </a:cxn>
                <a:cxn ang="0">
                  <a:pos x="2045" y="50"/>
                </a:cxn>
                <a:cxn ang="0">
                  <a:pos x="2111" y="47"/>
                </a:cxn>
                <a:cxn ang="0">
                  <a:pos x="2204" y="43"/>
                </a:cxn>
                <a:cxn ang="0">
                  <a:pos x="2241" y="39"/>
                </a:cxn>
                <a:cxn ang="0">
                  <a:pos x="2275" y="39"/>
                </a:cxn>
                <a:cxn ang="0">
                  <a:pos x="2343" y="36"/>
                </a:cxn>
                <a:cxn ang="0">
                  <a:pos x="2423" y="30"/>
                </a:cxn>
                <a:cxn ang="0">
                  <a:pos x="2477" y="26"/>
                </a:cxn>
                <a:cxn ang="0">
                  <a:pos x="2531" y="17"/>
                </a:cxn>
                <a:cxn ang="0">
                  <a:pos x="2577" y="12"/>
                </a:cxn>
                <a:cxn ang="0">
                  <a:pos x="2618" y="10"/>
                </a:cxn>
                <a:cxn ang="0">
                  <a:pos x="2653" y="10"/>
                </a:cxn>
                <a:cxn ang="0">
                  <a:pos x="2680" y="10"/>
                </a:cxn>
                <a:cxn ang="0">
                  <a:pos x="2707" y="13"/>
                </a:cxn>
                <a:cxn ang="0">
                  <a:pos x="2745" y="14"/>
                </a:cxn>
                <a:cxn ang="0">
                  <a:pos x="2778" y="11"/>
                </a:cxn>
                <a:cxn ang="0">
                  <a:pos x="2804" y="7"/>
                </a:cxn>
                <a:cxn ang="0">
                  <a:pos x="2839" y="0"/>
                </a:cxn>
                <a:cxn ang="0">
                  <a:pos x="2859" y="0"/>
                </a:cxn>
              </a:cxnLst>
              <a:rect l="0" t="0" r="r" b="b"/>
              <a:pathLst>
                <a:path w="2859" h="101">
                  <a:moveTo>
                    <a:pt x="0" y="98"/>
                  </a:moveTo>
                  <a:lnTo>
                    <a:pt x="2" y="98"/>
                  </a:lnTo>
                  <a:lnTo>
                    <a:pt x="25" y="97"/>
                  </a:lnTo>
                  <a:lnTo>
                    <a:pt x="82" y="101"/>
                  </a:lnTo>
                  <a:lnTo>
                    <a:pt x="107" y="97"/>
                  </a:lnTo>
                  <a:lnTo>
                    <a:pt x="133" y="92"/>
                  </a:lnTo>
                  <a:lnTo>
                    <a:pt x="153" y="91"/>
                  </a:lnTo>
                  <a:lnTo>
                    <a:pt x="171" y="89"/>
                  </a:lnTo>
                  <a:lnTo>
                    <a:pt x="184" y="86"/>
                  </a:lnTo>
                  <a:lnTo>
                    <a:pt x="216" y="85"/>
                  </a:lnTo>
                  <a:lnTo>
                    <a:pt x="232" y="84"/>
                  </a:lnTo>
                  <a:lnTo>
                    <a:pt x="236" y="84"/>
                  </a:lnTo>
                  <a:lnTo>
                    <a:pt x="250" y="83"/>
                  </a:lnTo>
                  <a:lnTo>
                    <a:pt x="275" y="82"/>
                  </a:lnTo>
                  <a:lnTo>
                    <a:pt x="297" y="80"/>
                  </a:lnTo>
                  <a:lnTo>
                    <a:pt x="346" y="83"/>
                  </a:lnTo>
                  <a:lnTo>
                    <a:pt x="371" y="83"/>
                  </a:lnTo>
                  <a:lnTo>
                    <a:pt x="397" y="82"/>
                  </a:lnTo>
                  <a:lnTo>
                    <a:pt x="481" y="76"/>
                  </a:lnTo>
                  <a:lnTo>
                    <a:pt x="512" y="73"/>
                  </a:lnTo>
                  <a:lnTo>
                    <a:pt x="525" y="70"/>
                  </a:lnTo>
                  <a:lnTo>
                    <a:pt x="546" y="69"/>
                  </a:lnTo>
                  <a:lnTo>
                    <a:pt x="564" y="67"/>
                  </a:lnTo>
                  <a:lnTo>
                    <a:pt x="562" y="69"/>
                  </a:lnTo>
                  <a:lnTo>
                    <a:pt x="595" y="67"/>
                  </a:lnTo>
                  <a:lnTo>
                    <a:pt x="611" y="67"/>
                  </a:lnTo>
                  <a:lnTo>
                    <a:pt x="651" y="67"/>
                  </a:lnTo>
                  <a:lnTo>
                    <a:pt x="671" y="67"/>
                  </a:lnTo>
                  <a:lnTo>
                    <a:pt x="697" y="67"/>
                  </a:lnTo>
                  <a:lnTo>
                    <a:pt x="708" y="67"/>
                  </a:lnTo>
                  <a:lnTo>
                    <a:pt x="729" y="67"/>
                  </a:lnTo>
                  <a:lnTo>
                    <a:pt x="767" y="69"/>
                  </a:lnTo>
                  <a:lnTo>
                    <a:pt x="802" y="69"/>
                  </a:lnTo>
                  <a:lnTo>
                    <a:pt x="848" y="70"/>
                  </a:lnTo>
                  <a:lnTo>
                    <a:pt x="871" y="73"/>
                  </a:lnTo>
                  <a:lnTo>
                    <a:pt x="892" y="75"/>
                  </a:lnTo>
                  <a:lnTo>
                    <a:pt x="921" y="77"/>
                  </a:lnTo>
                  <a:lnTo>
                    <a:pt x="955" y="77"/>
                  </a:lnTo>
                  <a:lnTo>
                    <a:pt x="976" y="74"/>
                  </a:lnTo>
                  <a:lnTo>
                    <a:pt x="995" y="74"/>
                  </a:lnTo>
                  <a:lnTo>
                    <a:pt x="1015" y="75"/>
                  </a:lnTo>
                  <a:lnTo>
                    <a:pt x="1027" y="75"/>
                  </a:lnTo>
                  <a:lnTo>
                    <a:pt x="1044" y="76"/>
                  </a:lnTo>
                  <a:lnTo>
                    <a:pt x="1063" y="77"/>
                  </a:lnTo>
                  <a:lnTo>
                    <a:pt x="1089" y="77"/>
                  </a:lnTo>
                  <a:lnTo>
                    <a:pt x="1105" y="78"/>
                  </a:lnTo>
                  <a:lnTo>
                    <a:pt x="1107" y="78"/>
                  </a:lnTo>
                  <a:lnTo>
                    <a:pt x="1130" y="78"/>
                  </a:lnTo>
                  <a:lnTo>
                    <a:pt x="1152" y="79"/>
                  </a:lnTo>
                  <a:lnTo>
                    <a:pt x="1172" y="79"/>
                  </a:lnTo>
                  <a:lnTo>
                    <a:pt x="1182" y="80"/>
                  </a:lnTo>
                  <a:lnTo>
                    <a:pt x="1217" y="79"/>
                  </a:lnTo>
                  <a:lnTo>
                    <a:pt x="1238" y="79"/>
                  </a:lnTo>
                  <a:lnTo>
                    <a:pt x="1257" y="80"/>
                  </a:lnTo>
                  <a:lnTo>
                    <a:pt x="1276" y="79"/>
                  </a:lnTo>
                  <a:lnTo>
                    <a:pt x="1297" y="79"/>
                  </a:lnTo>
                  <a:lnTo>
                    <a:pt x="1328" y="80"/>
                  </a:lnTo>
                  <a:lnTo>
                    <a:pt x="1353" y="82"/>
                  </a:lnTo>
                  <a:lnTo>
                    <a:pt x="1377" y="80"/>
                  </a:lnTo>
                  <a:lnTo>
                    <a:pt x="1426" y="78"/>
                  </a:lnTo>
                  <a:lnTo>
                    <a:pt x="1448" y="78"/>
                  </a:lnTo>
                  <a:lnTo>
                    <a:pt x="1455" y="78"/>
                  </a:lnTo>
                  <a:lnTo>
                    <a:pt x="1481" y="77"/>
                  </a:lnTo>
                  <a:lnTo>
                    <a:pt x="1487" y="77"/>
                  </a:lnTo>
                  <a:lnTo>
                    <a:pt x="1491" y="76"/>
                  </a:lnTo>
                  <a:lnTo>
                    <a:pt x="1518" y="74"/>
                  </a:lnTo>
                  <a:lnTo>
                    <a:pt x="1548" y="74"/>
                  </a:lnTo>
                  <a:lnTo>
                    <a:pt x="1577" y="72"/>
                  </a:lnTo>
                  <a:lnTo>
                    <a:pt x="1609" y="69"/>
                  </a:lnTo>
                  <a:lnTo>
                    <a:pt x="1655" y="65"/>
                  </a:lnTo>
                  <a:lnTo>
                    <a:pt x="1705" y="61"/>
                  </a:lnTo>
                  <a:lnTo>
                    <a:pt x="1808" y="54"/>
                  </a:lnTo>
                  <a:lnTo>
                    <a:pt x="1951" y="54"/>
                  </a:lnTo>
                  <a:lnTo>
                    <a:pt x="1985" y="52"/>
                  </a:lnTo>
                  <a:lnTo>
                    <a:pt x="2013" y="51"/>
                  </a:lnTo>
                  <a:lnTo>
                    <a:pt x="2045" y="50"/>
                  </a:lnTo>
                  <a:lnTo>
                    <a:pt x="2067" y="49"/>
                  </a:lnTo>
                  <a:lnTo>
                    <a:pt x="2111" y="47"/>
                  </a:lnTo>
                  <a:lnTo>
                    <a:pt x="2154" y="45"/>
                  </a:lnTo>
                  <a:lnTo>
                    <a:pt x="2204" y="43"/>
                  </a:lnTo>
                  <a:lnTo>
                    <a:pt x="2211" y="41"/>
                  </a:lnTo>
                  <a:lnTo>
                    <a:pt x="2241" y="39"/>
                  </a:lnTo>
                  <a:lnTo>
                    <a:pt x="2262" y="39"/>
                  </a:lnTo>
                  <a:lnTo>
                    <a:pt x="2275" y="39"/>
                  </a:lnTo>
                  <a:lnTo>
                    <a:pt x="2306" y="38"/>
                  </a:lnTo>
                  <a:lnTo>
                    <a:pt x="2343" y="36"/>
                  </a:lnTo>
                  <a:lnTo>
                    <a:pt x="2371" y="34"/>
                  </a:lnTo>
                  <a:lnTo>
                    <a:pt x="2423" y="30"/>
                  </a:lnTo>
                  <a:lnTo>
                    <a:pt x="2451" y="28"/>
                  </a:lnTo>
                  <a:lnTo>
                    <a:pt x="2477" y="26"/>
                  </a:lnTo>
                  <a:lnTo>
                    <a:pt x="2507" y="20"/>
                  </a:lnTo>
                  <a:lnTo>
                    <a:pt x="2531" y="17"/>
                  </a:lnTo>
                  <a:lnTo>
                    <a:pt x="2555" y="13"/>
                  </a:lnTo>
                  <a:lnTo>
                    <a:pt x="2577" y="12"/>
                  </a:lnTo>
                  <a:lnTo>
                    <a:pt x="2600" y="11"/>
                  </a:lnTo>
                  <a:lnTo>
                    <a:pt x="2618" y="10"/>
                  </a:lnTo>
                  <a:lnTo>
                    <a:pt x="2641" y="10"/>
                  </a:lnTo>
                  <a:lnTo>
                    <a:pt x="2653" y="10"/>
                  </a:lnTo>
                  <a:lnTo>
                    <a:pt x="2667" y="11"/>
                  </a:lnTo>
                  <a:lnTo>
                    <a:pt x="2680" y="10"/>
                  </a:lnTo>
                  <a:lnTo>
                    <a:pt x="2695" y="12"/>
                  </a:lnTo>
                  <a:lnTo>
                    <a:pt x="2707" y="13"/>
                  </a:lnTo>
                  <a:lnTo>
                    <a:pt x="2730" y="14"/>
                  </a:lnTo>
                  <a:lnTo>
                    <a:pt x="2745" y="14"/>
                  </a:lnTo>
                  <a:lnTo>
                    <a:pt x="2766" y="12"/>
                  </a:lnTo>
                  <a:lnTo>
                    <a:pt x="2778" y="11"/>
                  </a:lnTo>
                  <a:lnTo>
                    <a:pt x="2788" y="10"/>
                  </a:lnTo>
                  <a:lnTo>
                    <a:pt x="2804" y="7"/>
                  </a:lnTo>
                  <a:lnTo>
                    <a:pt x="2819" y="4"/>
                  </a:lnTo>
                  <a:lnTo>
                    <a:pt x="2839" y="0"/>
                  </a:lnTo>
                  <a:lnTo>
                    <a:pt x="2855" y="0"/>
                  </a:lnTo>
                  <a:lnTo>
                    <a:pt x="2859" y="0"/>
                  </a:lnTo>
                </a:path>
              </a:pathLst>
            </a:custGeom>
            <a:noFill/>
            <a:ln w="0">
              <a:solidFill>
                <a:srgbClr val="000000"/>
              </a:solidFill>
              <a:prstDash val="solid"/>
              <a:round/>
              <a:headEnd/>
              <a:tailEnd/>
            </a:ln>
          </p:spPr>
          <p:txBody>
            <a:bodyPr/>
            <a:lstStyle/>
            <a:p>
              <a:endParaRPr lang="en-GB"/>
            </a:p>
          </p:txBody>
        </p:sp>
        <p:sp>
          <p:nvSpPr>
            <p:cNvPr id="784" name="Freeform 3464"/>
            <p:cNvSpPr>
              <a:spLocks/>
            </p:cNvSpPr>
            <p:nvPr/>
          </p:nvSpPr>
          <p:spPr bwMode="auto">
            <a:xfrm>
              <a:off x="2162" y="3116"/>
              <a:ext cx="417" cy="10"/>
            </a:xfrm>
            <a:custGeom>
              <a:avLst/>
              <a:gdLst/>
              <a:ahLst/>
              <a:cxnLst>
                <a:cxn ang="0">
                  <a:pos x="833" y="17"/>
                </a:cxn>
                <a:cxn ang="0">
                  <a:pos x="825" y="18"/>
                </a:cxn>
                <a:cxn ang="0">
                  <a:pos x="815" y="19"/>
                </a:cxn>
                <a:cxn ang="0">
                  <a:pos x="790" y="18"/>
                </a:cxn>
                <a:cxn ang="0">
                  <a:pos x="762" y="18"/>
                </a:cxn>
                <a:cxn ang="0">
                  <a:pos x="737" y="19"/>
                </a:cxn>
                <a:cxn ang="0">
                  <a:pos x="709" y="16"/>
                </a:cxn>
                <a:cxn ang="0">
                  <a:pos x="677" y="15"/>
                </a:cxn>
                <a:cxn ang="0">
                  <a:pos x="648" y="13"/>
                </a:cxn>
                <a:cxn ang="0">
                  <a:pos x="621" y="12"/>
                </a:cxn>
                <a:cxn ang="0">
                  <a:pos x="595" y="11"/>
                </a:cxn>
                <a:cxn ang="0">
                  <a:pos x="582" y="11"/>
                </a:cxn>
                <a:cxn ang="0">
                  <a:pos x="559" y="10"/>
                </a:cxn>
                <a:cxn ang="0">
                  <a:pos x="520" y="8"/>
                </a:cxn>
                <a:cxn ang="0">
                  <a:pos x="497" y="7"/>
                </a:cxn>
                <a:cxn ang="0">
                  <a:pos x="474" y="7"/>
                </a:cxn>
                <a:cxn ang="0">
                  <a:pos x="432" y="8"/>
                </a:cxn>
                <a:cxn ang="0">
                  <a:pos x="403" y="7"/>
                </a:cxn>
                <a:cxn ang="0">
                  <a:pos x="375" y="6"/>
                </a:cxn>
                <a:cxn ang="0">
                  <a:pos x="359" y="6"/>
                </a:cxn>
                <a:cxn ang="0">
                  <a:pos x="337" y="6"/>
                </a:cxn>
                <a:cxn ang="0">
                  <a:pos x="315" y="6"/>
                </a:cxn>
                <a:cxn ang="0">
                  <a:pos x="283" y="5"/>
                </a:cxn>
                <a:cxn ang="0">
                  <a:pos x="271" y="5"/>
                </a:cxn>
                <a:cxn ang="0">
                  <a:pos x="254" y="5"/>
                </a:cxn>
                <a:cxn ang="0">
                  <a:pos x="236" y="5"/>
                </a:cxn>
                <a:cxn ang="0">
                  <a:pos x="221" y="3"/>
                </a:cxn>
                <a:cxn ang="0">
                  <a:pos x="200" y="2"/>
                </a:cxn>
                <a:cxn ang="0">
                  <a:pos x="160" y="0"/>
                </a:cxn>
                <a:cxn ang="0">
                  <a:pos x="147" y="0"/>
                </a:cxn>
                <a:cxn ang="0">
                  <a:pos x="127" y="2"/>
                </a:cxn>
                <a:cxn ang="0">
                  <a:pos x="113" y="3"/>
                </a:cxn>
                <a:cxn ang="0">
                  <a:pos x="96" y="4"/>
                </a:cxn>
                <a:cxn ang="0">
                  <a:pos x="83" y="4"/>
                </a:cxn>
                <a:cxn ang="0">
                  <a:pos x="71" y="5"/>
                </a:cxn>
                <a:cxn ang="0">
                  <a:pos x="62" y="5"/>
                </a:cxn>
                <a:cxn ang="0">
                  <a:pos x="51" y="5"/>
                </a:cxn>
                <a:cxn ang="0">
                  <a:pos x="44" y="5"/>
                </a:cxn>
                <a:cxn ang="0">
                  <a:pos x="40" y="5"/>
                </a:cxn>
                <a:cxn ang="0">
                  <a:pos x="29" y="6"/>
                </a:cxn>
                <a:cxn ang="0">
                  <a:pos x="16" y="6"/>
                </a:cxn>
                <a:cxn ang="0">
                  <a:pos x="2" y="6"/>
                </a:cxn>
                <a:cxn ang="0">
                  <a:pos x="0" y="7"/>
                </a:cxn>
              </a:cxnLst>
              <a:rect l="0" t="0" r="r" b="b"/>
              <a:pathLst>
                <a:path w="833" h="19">
                  <a:moveTo>
                    <a:pt x="833" y="17"/>
                  </a:moveTo>
                  <a:lnTo>
                    <a:pt x="825" y="18"/>
                  </a:lnTo>
                  <a:lnTo>
                    <a:pt x="815" y="19"/>
                  </a:lnTo>
                  <a:lnTo>
                    <a:pt x="790" y="18"/>
                  </a:lnTo>
                  <a:lnTo>
                    <a:pt x="762" y="18"/>
                  </a:lnTo>
                  <a:lnTo>
                    <a:pt x="737" y="19"/>
                  </a:lnTo>
                  <a:lnTo>
                    <a:pt x="709" y="16"/>
                  </a:lnTo>
                  <a:lnTo>
                    <a:pt x="677" y="15"/>
                  </a:lnTo>
                  <a:lnTo>
                    <a:pt x="648" y="13"/>
                  </a:lnTo>
                  <a:lnTo>
                    <a:pt x="621" y="12"/>
                  </a:lnTo>
                  <a:lnTo>
                    <a:pt x="595" y="11"/>
                  </a:lnTo>
                  <a:lnTo>
                    <a:pt x="582" y="11"/>
                  </a:lnTo>
                  <a:lnTo>
                    <a:pt x="559" y="10"/>
                  </a:lnTo>
                  <a:lnTo>
                    <a:pt x="520" y="8"/>
                  </a:lnTo>
                  <a:lnTo>
                    <a:pt x="497" y="7"/>
                  </a:lnTo>
                  <a:lnTo>
                    <a:pt x="474" y="7"/>
                  </a:lnTo>
                  <a:lnTo>
                    <a:pt x="432" y="8"/>
                  </a:lnTo>
                  <a:lnTo>
                    <a:pt x="403" y="7"/>
                  </a:lnTo>
                  <a:lnTo>
                    <a:pt x="375" y="6"/>
                  </a:lnTo>
                  <a:lnTo>
                    <a:pt x="359" y="6"/>
                  </a:lnTo>
                  <a:lnTo>
                    <a:pt x="337" y="6"/>
                  </a:lnTo>
                  <a:lnTo>
                    <a:pt x="315" y="6"/>
                  </a:lnTo>
                  <a:lnTo>
                    <a:pt x="283" y="5"/>
                  </a:lnTo>
                  <a:lnTo>
                    <a:pt x="271" y="5"/>
                  </a:lnTo>
                  <a:lnTo>
                    <a:pt x="254" y="5"/>
                  </a:lnTo>
                  <a:lnTo>
                    <a:pt x="236" y="5"/>
                  </a:lnTo>
                  <a:lnTo>
                    <a:pt x="221" y="3"/>
                  </a:lnTo>
                  <a:lnTo>
                    <a:pt x="200" y="2"/>
                  </a:lnTo>
                  <a:lnTo>
                    <a:pt x="160" y="0"/>
                  </a:lnTo>
                  <a:lnTo>
                    <a:pt x="147" y="0"/>
                  </a:lnTo>
                  <a:lnTo>
                    <a:pt x="127" y="2"/>
                  </a:lnTo>
                  <a:lnTo>
                    <a:pt x="113" y="3"/>
                  </a:lnTo>
                  <a:lnTo>
                    <a:pt x="96" y="4"/>
                  </a:lnTo>
                  <a:lnTo>
                    <a:pt x="83" y="4"/>
                  </a:lnTo>
                  <a:lnTo>
                    <a:pt x="71" y="5"/>
                  </a:lnTo>
                  <a:lnTo>
                    <a:pt x="62" y="5"/>
                  </a:lnTo>
                  <a:lnTo>
                    <a:pt x="51" y="5"/>
                  </a:lnTo>
                  <a:lnTo>
                    <a:pt x="44" y="5"/>
                  </a:lnTo>
                  <a:lnTo>
                    <a:pt x="40" y="5"/>
                  </a:lnTo>
                  <a:lnTo>
                    <a:pt x="29" y="6"/>
                  </a:lnTo>
                  <a:lnTo>
                    <a:pt x="16" y="6"/>
                  </a:lnTo>
                  <a:lnTo>
                    <a:pt x="2" y="6"/>
                  </a:lnTo>
                  <a:lnTo>
                    <a:pt x="0" y="7"/>
                  </a:lnTo>
                </a:path>
              </a:pathLst>
            </a:custGeom>
            <a:noFill/>
            <a:ln w="0">
              <a:solidFill>
                <a:srgbClr val="000000"/>
              </a:solidFill>
              <a:prstDash val="solid"/>
              <a:round/>
              <a:headEnd/>
              <a:tailEnd/>
            </a:ln>
          </p:spPr>
          <p:txBody>
            <a:bodyPr/>
            <a:lstStyle/>
            <a:p>
              <a:endParaRPr lang="en-GB"/>
            </a:p>
          </p:txBody>
        </p:sp>
        <p:sp>
          <p:nvSpPr>
            <p:cNvPr id="785" name="Freeform 3465"/>
            <p:cNvSpPr>
              <a:spLocks/>
            </p:cNvSpPr>
            <p:nvPr/>
          </p:nvSpPr>
          <p:spPr bwMode="auto">
            <a:xfrm>
              <a:off x="2259" y="3171"/>
              <a:ext cx="283" cy="21"/>
            </a:xfrm>
            <a:custGeom>
              <a:avLst/>
              <a:gdLst/>
              <a:ahLst/>
              <a:cxnLst>
                <a:cxn ang="0">
                  <a:pos x="566" y="36"/>
                </a:cxn>
                <a:cxn ang="0">
                  <a:pos x="565" y="36"/>
                </a:cxn>
                <a:cxn ang="0">
                  <a:pos x="541" y="34"/>
                </a:cxn>
                <a:cxn ang="0">
                  <a:pos x="501" y="36"/>
                </a:cxn>
                <a:cxn ang="0">
                  <a:pos x="476" y="38"/>
                </a:cxn>
                <a:cxn ang="0">
                  <a:pos x="449" y="40"/>
                </a:cxn>
                <a:cxn ang="0">
                  <a:pos x="425" y="38"/>
                </a:cxn>
                <a:cxn ang="0">
                  <a:pos x="390" y="38"/>
                </a:cxn>
                <a:cxn ang="0">
                  <a:pos x="382" y="38"/>
                </a:cxn>
                <a:cxn ang="0">
                  <a:pos x="359" y="39"/>
                </a:cxn>
                <a:cxn ang="0">
                  <a:pos x="327" y="37"/>
                </a:cxn>
                <a:cxn ang="0">
                  <a:pos x="305" y="40"/>
                </a:cxn>
                <a:cxn ang="0">
                  <a:pos x="275" y="42"/>
                </a:cxn>
                <a:cxn ang="0">
                  <a:pos x="237" y="42"/>
                </a:cxn>
                <a:cxn ang="0">
                  <a:pos x="201" y="42"/>
                </a:cxn>
                <a:cxn ang="0">
                  <a:pos x="189" y="40"/>
                </a:cxn>
                <a:cxn ang="0">
                  <a:pos x="178" y="39"/>
                </a:cxn>
                <a:cxn ang="0">
                  <a:pos x="155" y="36"/>
                </a:cxn>
                <a:cxn ang="0">
                  <a:pos x="141" y="32"/>
                </a:cxn>
                <a:cxn ang="0">
                  <a:pos x="128" y="24"/>
                </a:cxn>
                <a:cxn ang="0">
                  <a:pos x="117" y="21"/>
                </a:cxn>
                <a:cxn ang="0">
                  <a:pos x="104" y="21"/>
                </a:cxn>
                <a:cxn ang="0">
                  <a:pos x="88" y="19"/>
                </a:cxn>
                <a:cxn ang="0">
                  <a:pos x="76" y="17"/>
                </a:cxn>
                <a:cxn ang="0">
                  <a:pos x="61" y="14"/>
                </a:cxn>
                <a:cxn ang="0">
                  <a:pos x="47" y="11"/>
                </a:cxn>
                <a:cxn ang="0">
                  <a:pos x="40" y="9"/>
                </a:cxn>
                <a:cxn ang="0">
                  <a:pos x="30" y="7"/>
                </a:cxn>
                <a:cxn ang="0">
                  <a:pos x="19" y="5"/>
                </a:cxn>
                <a:cxn ang="0">
                  <a:pos x="6" y="3"/>
                </a:cxn>
                <a:cxn ang="0">
                  <a:pos x="0" y="0"/>
                </a:cxn>
              </a:cxnLst>
              <a:rect l="0" t="0" r="r" b="b"/>
              <a:pathLst>
                <a:path w="566" h="42">
                  <a:moveTo>
                    <a:pt x="566" y="36"/>
                  </a:moveTo>
                  <a:lnTo>
                    <a:pt x="565" y="36"/>
                  </a:lnTo>
                  <a:lnTo>
                    <a:pt x="541" y="34"/>
                  </a:lnTo>
                  <a:lnTo>
                    <a:pt x="501" y="36"/>
                  </a:lnTo>
                  <a:lnTo>
                    <a:pt x="476" y="38"/>
                  </a:lnTo>
                  <a:lnTo>
                    <a:pt x="449" y="40"/>
                  </a:lnTo>
                  <a:lnTo>
                    <a:pt x="425" y="38"/>
                  </a:lnTo>
                  <a:lnTo>
                    <a:pt x="390" y="38"/>
                  </a:lnTo>
                  <a:lnTo>
                    <a:pt x="382" y="38"/>
                  </a:lnTo>
                  <a:lnTo>
                    <a:pt x="359" y="39"/>
                  </a:lnTo>
                  <a:lnTo>
                    <a:pt x="327" y="37"/>
                  </a:lnTo>
                  <a:lnTo>
                    <a:pt x="305" y="40"/>
                  </a:lnTo>
                  <a:lnTo>
                    <a:pt x="275" y="42"/>
                  </a:lnTo>
                  <a:lnTo>
                    <a:pt x="237" y="42"/>
                  </a:lnTo>
                  <a:lnTo>
                    <a:pt x="201" y="42"/>
                  </a:lnTo>
                  <a:lnTo>
                    <a:pt x="189" y="40"/>
                  </a:lnTo>
                  <a:lnTo>
                    <a:pt x="178" y="39"/>
                  </a:lnTo>
                  <a:lnTo>
                    <a:pt x="155" y="36"/>
                  </a:lnTo>
                  <a:lnTo>
                    <a:pt x="141" y="32"/>
                  </a:lnTo>
                  <a:lnTo>
                    <a:pt x="128" y="24"/>
                  </a:lnTo>
                  <a:lnTo>
                    <a:pt x="117" y="21"/>
                  </a:lnTo>
                  <a:lnTo>
                    <a:pt x="104" y="21"/>
                  </a:lnTo>
                  <a:lnTo>
                    <a:pt x="88" y="19"/>
                  </a:lnTo>
                  <a:lnTo>
                    <a:pt x="76" y="17"/>
                  </a:lnTo>
                  <a:lnTo>
                    <a:pt x="61" y="14"/>
                  </a:lnTo>
                  <a:lnTo>
                    <a:pt x="47" y="11"/>
                  </a:lnTo>
                  <a:lnTo>
                    <a:pt x="40" y="9"/>
                  </a:lnTo>
                  <a:lnTo>
                    <a:pt x="30" y="7"/>
                  </a:lnTo>
                  <a:lnTo>
                    <a:pt x="19" y="5"/>
                  </a:lnTo>
                  <a:lnTo>
                    <a:pt x="6" y="3"/>
                  </a:lnTo>
                  <a:lnTo>
                    <a:pt x="0" y="0"/>
                  </a:lnTo>
                </a:path>
              </a:pathLst>
            </a:custGeom>
            <a:noFill/>
            <a:ln w="0">
              <a:solidFill>
                <a:srgbClr val="000000"/>
              </a:solidFill>
              <a:prstDash val="solid"/>
              <a:round/>
              <a:headEnd/>
              <a:tailEnd/>
            </a:ln>
          </p:spPr>
          <p:txBody>
            <a:bodyPr/>
            <a:lstStyle/>
            <a:p>
              <a:endParaRPr lang="en-GB"/>
            </a:p>
          </p:txBody>
        </p:sp>
        <p:sp>
          <p:nvSpPr>
            <p:cNvPr id="786" name="Freeform 3466"/>
            <p:cNvSpPr>
              <a:spLocks/>
            </p:cNvSpPr>
            <p:nvPr/>
          </p:nvSpPr>
          <p:spPr bwMode="auto">
            <a:xfrm>
              <a:off x="2253" y="3181"/>
              <a:ext cx="287" cy="23"/>
            </a:xfrm>
            <a:custGeom>
              <a:avLst/>
              <a:gdLst/>
              <a:ahLst/>
              <a:cxnLst>
                <a:cxn ang="0">
                  <a:pos x="573" y="26"/>
                </a:cxn>
                <a:cxn ang="0">
                  <a:pos x="556" y="25"/>
                </a:cxn>
                <a:cxn ang="0">
                  <a:pos x="528" y="25"/>
                </a:cxn>
                <a:cxn ang="0">
                  <a:pos x="515" y="27"/>
                </a:cxn>
                <a:cxn ang="0">
                  <a:pos x="487" y="29"/>
                </a:cxn>
                <a:cxn ang="0">
                  <a:pos x="438" y="34"/>
                </a:cxn>
                <a:cxn ang="0">
                  <a:pos x="402" y="35"/>
                </a:cxn>
                <a:cxn ang="0">
                  <a:pos x="393" y="35"/>
                </a:cxn>
                <a:cxn ang="0">
                  <a:pos x="374" y="36"/>
                </a:cxn>
                <a:cxn ang="0">
                  <a:pos x="359" y="38"/>
                </a:cxn>
                <a:cxn ang="0">
                  <a:pos x="335" y="39"/>
                </a:cxn>
                <a:cxn ang="0">
                  <a:pos x="322" y="41"/>
                </a:cxn>
                <a:cxn ang="0">
                  <a:pos x="298" y="42"/>
                </a:cxn>
                <a:cxn ang="0">
                  <a:pos x="298" y="42"/>
                </a:cxn>
                <a:cxn ang="0">
                  <a:pos x="253" y="44"/>
                </a:cxn>
                <a:cxn ang="0">
                  <a:pos x="240" y="44"/>
                </a:cxn>
                <a:cxn ang="0">
                  <a:pos x="214" y="42"/>
                </a:cxn>
                <a:cxn ang="0">
                  <a:pos x="202" y="41"/>
                </a:cxn>
                <a:cxn ang="0">
                  <a:pos x="189" y="40"/>
                </a:cxn>
                <a:cxn ang="0">
                  <a:pos x="171" y="37"/>
                </a:cxn>
                <a:cxn ang="0">
                  <a:pos x="155" y="35"/>
                </a:cxn>
                <a:cxn ang="0">
                  <a:pos x="141" y="34"/>
                </a:cxn>
                <a:cxn ang="0">
                  <a:pos x="129" y="32"/>
                </a:cxn>
                <a:cxn ang="0">
                  <a:pos x="114" y="31"/>
                </a:cxn>
                <a:cxn ang="0">
                  <a:pos x="91" y="24"/>
                </a:cxn>
                <a:cxn ang="0">
                  <a:pos x="78" y="24"/>
                </a:cxn>
                <a:cxn ang="0">
                  <a:pos x="78" y="23"/>
                </a:cxn>
                <a:cxn ang="0">
                  <a:pos x="63" y="21"/>
                </a:cxn>
                <a:cxn ang="0">
                  <a:pos x="54" y="21"/>
                </a:cxn>
                <a:cxn ang="0">
                  <a:pos x="42" y="18"/>
                </a:cxn>
                <a:cxn ang="0">
                  <a:pos x="26" y="13"/>
                </a:cxn>
                <a:cxn ang="0">
                  <a:pos x="16" y="10"/>
                </a:cxn>
                <a:cxn ang="0">
                  <a:pos x="0" y="0"/>
                </a:cxn>
              </a:cxnLst>
              <a:rect l="0" t="0" r="r" b="b"/>
              <a:pathLst>
                <a:path w="573" h="44">
                  <a:moveTo>
                    <a:pt x="573" y="26"/>
                  </a:moveTo>
                  <a:lnTo>
                    <a:pt x="556" y="25"/>
                  </a:lnTo>
                  <a:lnTo>
                    <a:pt x="528" y="25"/>
                  </a:lnTo>
                  <a:lnTo>
                    <a:pt x="515" y="27"/>
                  </a:lnTo>
                  <a:lnTo>
                    <a:pt x="487" y="29"/>
                  </a:lnTo>
                  <a:lnTo>
                    <a:pt x="438" y="34"/>
                  </a:lnTo>
                  <a:lnTo>
                    <a:pt x="402" y="35"/>
                  </a:lnTo>
                  <a:lnTo>
                    <a:pt x="393" y="35"/>
                  </a:lnTo>
                  <a:lnTo>
                    <a:pt x="374" y="36"/>
                  </a:lnTo>
                  <a:lnTo>
                    <a:pt x="359" y="38"/>
                  </a:lnTo>
                  <a:lnTo>
                    <a:pt x="335" y="39"/>
                  </a:lnTo>
                  <a:lnTo>
                    <a:pt x="322" y="41"/>
                  </a:lnTo>
                  <a:lnTo>
                    <a:pt x="298" y="42"/>
                  </a:lnTo>
                  <a:lnTo>
                    <a:pt x="298" y="42"/>
                  </a:lnTo>
                  <a:lnTo>
                    <a:pt x="253" y="44"/>
                  </a:lnTo>
                  <a:lnTo>
                    <a:pt x="240" y="44"/>
                  </a:lnTo>
                  <a:lnTo>
                    <a:pt x="214" y="42"/>
                  </a:lnTo>
                  <a:lnTo>
                    <a:pt x="202" y="41"/>
                  </a:lnTo>
                  <a:lnTo>
                    <a:pt x="189" y="40"/>
                  </a:lnTo>
                  <a:lnTo>
                    <a:pt x="171" y="37"/>
                  </a:lnTo>
                  <a:lnTo>
                    <a:pt x="155" y="35"/>
                  </a:lnTo>
                  <a:lnTo>
                    <a:pt x="141" y="34"/>
                  </a:lnTo>
                  <a:lnTo>
                    <a:pt x="129" y="32"/>
                  </a:lnTo>
                  <a:lnTo>
                    <a:pt x="114" y="31"/>
                  </a:lnTo>
                  <a:lnTo>
                    <a:pt x="91" y="24"/>
                  </a:lnTo>
                  <a:lnTo>
                    <a:pt x="78" y="24"/>
                  </a:lnTo>
                  <a:lnTo>
                    <a:pt x="78" y="23"/>
                  </a:lnTo>
                  <a:lnTo>
                    <a:pt x="63" y="21"/>
                  </a:lnTo>
                  <a:lnTo>
                    <a:pt x="54" y="21"/>
                  </a:lnTo>
                  <a:lnTo>
                    <a:pt x="42" y="18"/>
                  </a:lnTo>
                  <a:lnTo>
                    <a:pt x="26" y="13"/>
                  </a:lnTo>
                  <a:lnTo>
                    <a:pt x="16" y="10"/>
                  </a:lnTo>
                  <a:lnTo>
                    <a:pt x="0" y="0"/>
                  </a:lnTo>
                </a:path>
              </a:pathLst>
            </a:custGeom>
            <a:noFill/>
            <a:ln w="0">
              <a:solidFill>
                <a:srgbClr val="000000"/>
              </a:solidFill>
              <a:prstDash val="solid"/>
              <a:round/>
              <a:headEnd/>
              <a:tailEnd/>
            </a:ln>
          </p:spPr>
          <p:txBody>
            <a:bodyPr/>
            <a:lstStyle/>
            <a:p>
              <a:endParaRPr lang="en-GB"/>
            </a:p>
          </p:txBody>
        </p:sp>
        <p:sp>
          <p:nvSpPr>
            <p:cNvPr id="787" name="Freeform 3467"/>
            <p:cNvSpPr>
              <a:spLocks/>
            </p:cNvSpPr>
            <p:nvPr/>
          </p:nvSpPr>
          <p:spPr bwMode="auto">
            <a:xfrm>
              <a:off x="2250" y="3190"/>
              <a:ext cx="284" cy="23"/>
            </a:xfrm>
            <a:custGeom>
              <a:avLst/>
              <a:gdLst/>
              <a:ahLst/>
              <a:cxnLst>
                <a:cxn ang="0">
                  <a:pos x="570" y="27"/>
                </a:cxn>
                <a:cxn ang="0">
                  <a:pos x="563" y="26"/>
                </a:cxn>
                <a:cxn ang="0">
                  <a:pos x="535" y="27"/>
                </a:cxn>
                <a:cxn ang="0">
                  <a:pos x="523" y="30"/>
                </a:cxn>
                <a:cxn ang="0">
                  <a:pos x="495" y="32"/>
                </a:cxn>
                <a:cxn ang="0">
                  <a:pos x="445" y="36"/>
                </a:cxn>
                <a:cxn ang="0">
                  <a:pos x="409" y="36"/>
                </a:cxn>
                <a:cxn ang="0">
                  <a:pos x="400" y="37"/>
                </a:cxn>
                <a:cxn ang="0">
                  <a:pos x="381" y="38"/>
                </a:cxn>
                <a:cxn ang="0">
                  <a:pos x="367" y="39"/>
                </a:cxn>
                <a:cxn ang="0">
                  <a:pos x="343" y="42"/>
                </a:cxn>
                <a:cxn ang="0">
                  <a:pos x="329" y="43"/>
                </a:cxn>
                <a:cxn ang="0">
                  <a:pos x="305" y="45"/>
                </a:cxn>
                <a:cxn ang="0">
                  <a:pos x="260" y="47"/>
                </a:cxn>
                <a:cxn ang="0">
                  <a:pos x="247" y="46"/>
                </a:cxn>
                <a:cxn ang="0">
                  <a:pos x="219" y="45"/>
                </a:cxn>
                <a:cxn ang="0">
                  <a:pos x="207" y="44"/>
                </a:cxn>
                <a:cxn ang="0">
                  <a:pos x="194" y="42"/>
                </a:cxn>
                <a:cxn ang="0">
                  <a:pos x="177" y="39"/>
                </a:cxn>
                <a:cxn ang="0">
                  <a:pos x="162" y="37"/>
                </a:cxn>
                <a:cxn ang="0">
                  <a:pos x="147" y="36"/>
                </a:cxn>
                <a:cxn ang="0">
                  <a:pos x="136" y="34"/>
                </a:cxn>
                <a:cxn ang="0">
                  <a:pos x="120" y="33"/>
                </a:cxn>
                <a:cxn ang="0">
                  <a:pos x="97" y="26"/>
                </a:cxn>
                <a:cxn ang="0">
                  <a:pos x="84" y="25"/>
                </a:cxn>
                <a:cxn ang="0">
                  <a:pos x="69" y="23"/>
                </a:cxn>
                <a:cxn ang="0">
                  <a:pos x="60" y="23"/>
                </a:cxn>
                <a:cxn ang="0">
                  <a:pos x="48" y="20"/>
                </a:cxn>
                <a:cxn ang="0">
                  <a:pos x="31" y="14"/>
                </a:cxn>
                <a:cxn ang="0">
                  <a:pos x="22" y="11"/>
                </a:cxn>
                <a:cxn ang="0">
                  <a:pos x="5" y="1"/>
                </a:cxn>
                <a:cxn ang="0">
                  <a:pos x="0" y="0"/>
                </a:cxn>
              </a:cxnLst>
              <a:rect l="0" t="0" r="r" b="b"/>
              <a:pathLst>
                <a:path w="570" h="47">
                  <a:moveTo>
                    <a:pt x="570" y="27"/>
                  </a:moveTo>
                  <a:lnTo>
                    <a:pt x="563" y="26"/>
                  </a:lnTo>
                  <a:lnTo>
                    <a:pt x="535" y="27"/>
                  </a:lnTo>
                  <a:lnTo>
                    <a:pt x="523" y="30"/>
                  </a:lnTo>
                  <a:lnTo>
                    <a:pt x="495" y="32"/>
                  </a:lnTo>
                  <a:lnTo>
                    <a:pt x="445" y="36"/>
                  </a:lnTo>
                  <a:lnTo>
                    <a:pt x="409" y="36"/>
                  </a:lnTo>
                  <a:lnTo>
                    <a:pt x="400" y="37"/>
                  </a:lnTo>
                  <a:lnTo>
                    <a:pt x="381" y="38"/>
                  </a:lnTo>
                  <a:lnTo>
                    <a:pt x="367" y="39"/>
                  </a:lnTo>
                  <a:lnTo>
                    <a:pt x="343" y="42"/>
                  </a:lnTo>
                  <a:lnTo>
                    <a:pt x="329" y="43"/>
                  </a:lnTo>
                  <a:lnTo>
                    <a:pt x="305" y="45"/>
                  </a:lnTo>
                  <a:lnTo>
                    <a:pt x="260" y="47"/>
                  </a:lnTo>
                  <a:lnTo>
                    <a:pt x="247" y="46"/>
                  </a:lnTo>
                  <a:lnTo>
                    <a:pt x="219" y="45"/>
                  </a:lnTo>
                  <a:lnTo>
                    <a:pt x="207" y="44"/>
                  </a:lnTo>
                  <a:lnTo>
                    <a:pt x="194" y="42"/>
                  </a:lnTo>
                  <a:lnTo>
                    <a:pt x="177" y="39"/>
                  </a:lnTo>
                  <a:lnTo>
                    <a:pt x="162" y="37"/>
                  </a:lnTo>
                  <a:lnTo>
                    <a:pt x="147" y="36"/>
                  </a:lnTo>
                  <a:lnTo>
                    <a:pt x="136" y="34"/>
                  </a:lnTo>
                  <a:lnTo>
                    <a:pt x="120" y="33"/>
                  </a:lnTo>
                  <a:lnTo>
                    <a:pt x="97" y="26"/>
                  </a:lnTo>
                  <a:lnTo>
                    <a:pt x="84" y="25"/>
                  </a:lnTo>
                  <a:lnTo>
                    <a:pt x="69" y="23"/>
                  </a:lnTo>
                  <a:lnTo>
                    <a:pt x="60" y="23"/>
                  </a:lnTo>
                  <a:lnTo>
                    <a:pt x="48" y="20"/>
                  </a:lnTo>
                  <a:lnTo>
                    <a:pt x="31" y="14"/>
                  </a:lnTo>
                  <a:lnTo>
                    <a:pt x="22" y="11"/>
                  </a:lnTo>
                  <a:lnTo>
                    <a:pt x="5" y="1"/>
                  </a:lnTo>
                  <a:lnTo>
                    <a:pt x="0" y="0"/>
                  </a:lnTo>
                </a:path>
              </a:pathLst>
            </a:custGeom>
            <a:noFill/>
            <a:ln w="0">
              <a:solidFill>
                <a:srgbClr val="000000"/>
              </a:solidFill>
              <a:prstDash val="solid"/>
              <a:round/>
              <a:headEnd/>
              <a:tailEnd/>
            </a:ln>
          </p:spPr>
          <p:txBody>
            <a:bodyPr/>
            <a:lstStyle/>
            <a:p>
              <a:endParaRPr lang="en-GB"/>
            </a:p>
          </p:txBody>
        </p:sp>
        <p:sp>
          <p:nvSpPr>
            <p:cNvPr id="788" name="Freeform 3468"/>
            <p:cNvSpPr>
              <a:spLocks/>
            </p:cNvSpPr>
            <p:nvPr/>
          </p:nvSpPr>
          <p:spPr bwMode="auto">
            <a:xfrm>
              <a:off x="2528" y="3208"/>
              <a:ext cx="144" cy="15"/>
            </a:xfrm>
            <a:custGeom>
              <a:avLst/>
              <a:gdLst/>
              <a:ahLst/>
              <a:cxnLst>
                <a:cxn ang="0">
                  <a:pos x="0" y="15"/>
                </a:cxn>
                <a:cxn ang="0">
                  <a:pos x="6" y="15"/>
                </a:cxn>
                <a:cxn ang="0">
                  <a:pos x="29" y="16"/>
                </a:cxn>
                <a:cxn ang="0">
                  <a:pos x="57" y="21"/>
                </a:cxn>
                <a:cxn ang="0">
                  <a:pos x="79" y="24"/>
                </a:cxn>
                <a:cxn ang="0">
                  <a:pos x="106" y="28"/>
                </a:cxn>
                <a:cxn ang="0">
                  <a:pos x="127" y="30"/>
                </a:cxn>
                <a:cxn ang="0">
                  <a:pos x="149" y="30"/>
                </a:cxn>
                <a:cxn ang="0">
                  <a:pos x="170" y="30"/>
                </a:cxn>
                <a:cxn ang="0">
                  <a:pos x="186" y="29"/>
                </a:cxn>
                <a:cxn ang="0">
                  <a:pos x="203" y="29"/>
                </a:cxn>
                <a:cxn ang="0">
                  <a:pos x="207" y="28"/>
                </a:cxn>
                <a:cxn ang="0">
                  <a:pos x="226" y="25"/>
                </a:cxn>
                <a:cxn ang="0">
                  <a:pos x="240" y="19"/>
                </a:cxn>
                <a:cxn ang="0">
                  <a:pos x="288" y="0"/>
                </a:cxn>
              </a:cxnLst>
              <a:rect l="0" t="0" r="r" b="b"/>
              <a:pathLst>
                <a:path w="288" h="30">
                  <a:moveTo>
                    <a:pt x="0" y="15"/>
                  </a:moveTo>
                  <a:lnTo>
                    <a:pt x="6" y="15"/>
                  </a:lnTo>
                  <a:lnTo>
                    <a:pt x="29" y="16"/>
                  </a:lnTo>
                  <a:lnTo>
                    <a:pt x="57" y="21"/>
                  </a:lnTo>
                  <a:lnTo>
                    <a:pt x="79" y="24"/>
                  </a:lnTo>
                  <a:lnTo>
                    <a:pt x="106" y="28"/>
                  </a:lnTo>
                  <a:lnTo>
                    <a:pt x="127" y="30"/>
                  </a:lnTo>
                  <a:lnTo>
                    <a:pt x="149" y="30"/>
                  </a:lnTo>
                  <a:lnTo>
                    <a:pt x="170" y="30"/>
                  </a:lnTo>
                  <a:lnTo>
                    <a:pt x="186" y="29"/>
                  </a:lnTo>
                  <a:lnTo>
                    <a:pt x="203" y="29"/>
                  </a:lnTo>
                  <a:lnTo>
                    <a:pt x="207" y="28"/>
                  </a:lnTo>
                  <a:lnTo>
                    <a:pt x="226" y="25"/>
                  </a:lnTo>
                  <a:lnTo>
                    <a:pt x="240" y="19"/>
                  </a:lnTo>
                  <a:lnTo>
                    <a:pt x="288" y="0"/>
                  </a:lnTo>
                </a:path>
              </a:pathLst>
            </a:custGeom>
            <a:noFill/>
            <a:ln w="0">
              <a:solidFill>
                <a:srgbClr val="000000"/>
              </a:solidFill>
              <a:prstDash val="solid"/>
              <a:round/>
              <a:headEnd/>
              <a:tailEnd/>
            </a:ln>
          </p:spPr>
          <p:txBody>
            <a:bodyPr/>
            <a:lstStyle/>
            <a:p>
              <a:endParaRPr lang="en-GB"/>
            </a:p>
          </p:txBody>
        </p:sp>
        <p:sp>
          <p:nvSpPr>
            <p:cNvPr id="789" name="Freeform 3469"/>
            <p:cNvSpPr>
              <a:spLocks/>
            </p:cNvSpPr>
            <p:nvPr/>
          </p:nvSpPr>
          <p:spPr bwMode="auto">
            <a:xfrm>
              <a:off x="2241" y="3205"/>
              <a:ext cx="282" cy="29"/>
            </a:xfrm>
            <a:custGeom>
              <a:avLst/>
              <a:gdLst/>
              <a:ahLst/>
              <a:cxnLst>
                <a:cxn ang="0">
                  <a:pos x="564" y="39"/>
                </a:cxn>
                <a:cxn ang="0">
                  <a:pos x="553" y="39"/>
                </a:cxn>
                <a:cxn ang="0">
                  <a:pos x="541" y="41"/>
                </a:cxn>
                <a:cxn ang="0">
                  <a:pos x="512" y="43"/>
                </a:cxn>
                <a:cxn ang="0">
                  <a:pos x="463" y="47"/>
                </a:cxn>
                <a:cxn ang="0">
                  <a:pos x="426" y="47"/>
                </a:cxn>
                <a:cxn ang="0">
                  <a:pos x="416" y="48"/>
                </a:cxn>
                <a:cxn ang="0">
                  <a:pos x="399" y="49"/>
                </a:cxn>
                <a:cxn ang="0">
                  <a:pos x="384" y="51"/>
                </a:cxn>
                <a:cxn ang="0">
                  <a:pos x="361" y="53"/>
                </a:cxn>
                <a:cxn ang="0">
                  <a:pos x="347" y="54"/>
                </a:cxn>
                <a:cxn ang="0">
                  <a:pos x="323" y="56"/>
                </a:cxn>
                <a:cxn ang="0">
                  <a:pos x="277" y="57"/>
                </a:cxn>
                <a:cxn ang="0">
                  <a:pos x="264" y="57"/>
                </a:cxn>
                <a:cxn ang="0">
                  <a:pos x="236" y="56"/>
                </a:cxn>
                <a:cxn ang="0">
                  <a:pos x="223" y="55"/>
                </a:cxn>
                <a:cxn ang="0">
                  <a:pos x="210" y="53"/>
                </a:cxn>
                <a:cxn ang="0">
                  <a:pos x="193" y="51"/>
                </a:cxn>
                <a:cxn ang="0">
                  <a:pos x="178" y="48"/>
                </a:cxn>
                <a:cxn ang="0">
                  <a:pos x="163" y="46"/>
                </a:cxn>
                <a:cxn ang="0">
                  <a:pos x="152" y="45"/>
                </a:cxn>
                <a:cxn ang="0">
                  <a:pos x="135" y="44"/>
                </a:cxn>
                <a:cxn ang="0">
                  <a:pos x="112" y="36"/>
                </a:cxn>
                <a:cxn ang="0">
                  <a:pos x="101" y="36"/>
                </a:cxn>
                <a:cxn ang="0">
                  <a:pos x="86" y="34"/>
                </a:cxn>
                <a:cxn ang="0">
                  <a:pos x="76" y="33"/>
                </a:cxn>
                <a:cxn ang="0">
                  <a:pos x="63" y="31"/>
                </a:cxn>
                <a:cxn ang="0">
                  <a:pos x="46" y="26"/>
                </a:cxn>
                <a:cxn ang="0">
                  <a:pos x="35" y="21"/>
                </a:cxn>
                <a:cxn ang="0">
                  <a:pos x="19" y="13"/>
                </a:cxn>
                <a:cxn ang="0">
                  <a:pos x="14" y="12"/>
                </a:cxn>
                <a:cxn ang="0">
                  <a:pos x="0" y="0"/>
                </a:cxn>
              </a:cxnLst>
              <a:rect l="0" t="0" r="r" b="b"/>
              <a:pathLst>
                <a:path w="564" h="57">
                  <a:moveTo>
                    <a:pt x="564" y="39"/>
                  </a:moveTo>
                  <a:lnTo>
                    <a:pt x="553" y="39"/>
                  </a:lnTo>
                  <a:lnTo>
                    <a:pt x="541" y="41"/>
                  </a:lnTo>
                  <a:lnTo>
                    <a:pt x="512" y="43"/>
                  </a:lnTo>
                  <a:lnTo>
                    <a:pt x="463" y="47"/>
                  </a:lnTo>
                  <a:lnTo>
                    <a:pt x="426" y="47"/>
                  </a:lnTo>
                  <a:lnTo>
                    <a:pt x="416" y="48"/>
                  </a:lnTo>
                  <a:lnTo>
                    <a:pt x="399" y="49"/>
                  </a:lnTo>
                  <a:lnTo>
                    <a:pt x="384" y="51"/>
                  </a:lnTo>
                  <a:lnTo>
                    <a:pt x="361" y="53"/>
                  </a:lnTo>
                  <a:lnTo>
                    <a:pt x="347" y="54"/>
                  </a:lnTo>
                  <a:lnTo>
                    <a:pt x="323" y="56"/>
                  </a:lnTo>
                  <a:lnTo>
                    <a:pt x="277" y="57"/>
                  </a:lnTo>
                  <a:lnTo>
                    <a:pt x="264" y="57"/>
                  </a:lnTo>
                  <a:lnTo>
                    <a:pt x="236" y="56"/>
                  </a:lnTo>
                  <a:lnTo>
                    <a:pt x="223" y="55"/>
                  </a:lnTo>
                  <a:lnTo>
                    <a:pt x="210" y="53"/>
                  </a:lnTo>
                  <a:lnTo>
                    <a:pt x="193" y="51"/>
                  </a:lnTo>
                  <a:lnTo>
                    <a:pt x="178" y="48"/>
                  </a:lnTo>
                  <a:lnTo>
                    <a:pt x="163" y="46"/>
                  </a:lnTo>
                  <a:lnTo>
                    <a:pt x="152" y="45"/>
                  </a:lnTo>
                  <a:lnTo>
                    <a:pt x="135" y="44"/>
                  </a:lnTo>
                  <a:lnTo>
                    <a:pt x="112" y="36"/>
                  </a:lnTo>
                  <a:lnTo>
                    <a:pt x="101" y="36"/>
                  </a:lnTo>
                  <a:lnTo>
                    <a:pt x="86" y="34"/>
                  </a:lnTo>
                  <a:lnTo>
                    <a:pt x="76" y="33"/>
                  </a:lnTo>
                  <a:lnTo>
                    <a:pt x="63" y="31"/>
                  </a:lnTo>
                  <a:lnTo>
                    <a:pt x="46" y="26"/>
                  </a:lnTo>
                  <a:lnTo>
                    <a:pt x="35" y="21"/>
                  </a:lnTo>
                  <a:lnTo>
                    <a:pt x="19" y="13"/>
                  </a:lnTo>
                  <a:lnTo>
                    <a:pt x="14" y="12"/>
                  </a:lnTo>
                  <a:lnTo>
                    <a:pt x="0" y="0"/>
                  </a:lnTo>
                </a:path>
              </a:pathLst>
            </a:custGeom>
            <a:noFill/>
            <a:ln w="0">
              <a:solidFill>
                <a:srgbClr val="000000"/>
              </a:solidFill>
              <a:prstDash val="solid"/>
              <a:round/>
              <a:headEnd/>
              <a:tailEnd/>
            </a:ln>
          </p:spPr>
          <p:txBody>
            <a:bodyPr/>
            <a:lstStyle/>
            <a:p>
              <a:endParaRPr lang="en-GB"/>
            </a:p>
          </p:txBody>
        </p:sp>
        <p:sp>
          <p:nvSpPr>
            <p:cNvPr id="790" name="Freeform 3470"/>
            <p:cNvSpPr>
              <a:spLocks/>
            </p:cNvSpPr>
            <p:nvPr/>
          </p:nvSpPr>
          <p:spPr bwMode="auto">
            <a:xfrm>
              <a:off x="2517" y="3234"/>
              <a:ext cx="133" cy="5"/>
            </a:xfrm>
            <a:custGeom>
              <a:avLst/>
              <a:gdLst/>
              <a:ahLst/>
              <a:cxnLst>
                <a:cxn ang="0">
                  <a:pos x="0" y="0"/>
                </a:cxn>
                <a:cxn ang="0">
                  <a:pos x="10" y="0"/>
                </a:cxn>
                <a:cxn ang="0">
                  <a:pos x="100" y="2"/>
                </a:cxn>
                <a:cxn ang="0">
                  <a:pos x="127" y="7"/>
                </a:cxn>
                <a:cxn ang="0">
                  <a:pos x="149" y="10"/>
                </a:cxn>
                <a:cxn ang="0">
                  <a:pos x="171" y="9"/>
                </a:cxn>
                <a:cxn ang="0">
                  <a:pos x="192" y="9"/>
                </a:cxn>
                <a:cxn ang="0">
                  <a:pos x="208" y="9"/>
                </a:cxn>
                <a:cxn ang="0">
                  <a:pos x="225" y="9"/>
                </a:cxn>
                <a:cxn ang="0">
                  <a:pos x="266" y="11"/>
                </a:cxn>
              </a:cxnLst>
              <a:rect l="0" t="0" r="r" b="b"/>
              <a:pathLst>
                <a:path w="266" h="11">
                  <a:moveTo>
                    <a:pt x="0" y="0"/>
                  </a:moveTo>
                  <a:lnTo>
                    <a:pt x="10" y="0"/>
                  </a:lnTo>
                  <a:lnTo>
                    <a:pt x="100" y="2"/>
                  </a:lnTo>
                  <a:lnTo>
                    <a:pt x="127" y="7"/>
                  </a:lnTo>
                  <a:lnTo>
                    <a:pt x="149" y="10"/>
                  </a:lnTo>
                  <a:lnTo>
                    <a:pt x="171" y="9"/>
                  </a:lnTo>
                  <a:lnTo>
                    <a:pt x="192" y="9"/>
                  </a:lnTo>
                  <a:lnTo>
                    <a:pt x="208" y="9"/>
                  </a:lnTo>
                  <a:lnTo>
                    <a:pt x="225" y="9"/>
                  </a:lnTo>
                  <a:lnTo>
                    <a:pt x="266" y="11"/>
                  </a:lnTo>
                </a:path>
              </a:pathLst>
            </a:custGeom>
            <a:noFill/>
            <a:ln w="0">
              <a:solidFill>
                <a:srgbClr val="000000"/>
              </a:solidFill>
              <a:prstDash val="solid"/>
              <a:round/>
              <a:headEnd/>
              <a:tailEnd/>
            </a:ln>
          </p:spPr>
          <p:txBody>
            <a:bodyPr/>
            <a:lstStyle/>
            <a:p>
              <a:endParaRPr lang="en-GB"/>
            </a:p>
          </p:txBody>
        </p:sp>
        <p:sp>
          <p:nvSpPr>
            <p:cNvPr id="791" name="Freeform 3471"/>
            <p:cNvSpPr>
              <a:spLocks/>
            </p:cNvSpPr>
            <p:nvPr/>
          </p:nvSpPr>
          <p:spPr bwMode="auto">
            <a:xfrm>
              <a:off x="2506" y="3254"/>
              <a:ext cx="127" cy="7"/>
            </a:xfrm>
            <a:custGeom>
              <a:avLst/>
              <a:gdLst/>
              <a:ahLst/>
              <a:cxnLst>
                <a:cxn ang="0">
                  <a:pos x="0" y="0"/>
                </a:cxn>
                <a:cxn ang="0">
                  <a:pos x="27" y="2"/>
                </a:cxn>
                <a:cxn ang="0">
                  <a:pos x="91" y="9"/>
                </a:cxn>
                <a:cxn ang="0">
                  <a:pos x="159" y="10"/>
                </a:cxn>
                <a:cxn ang="0">
                  <a:pos x="214" y="13"/>
                </a:cxn>
                <a:cxn ang="0">
                  <a:pos x="254" y="12"/>
                </a:cxn>
              </a:cxnLst>
              <a:rect l="0" t="0" r="r" b="b"/>
              <a:pathLst>
                <a:path w="254" h="13">
                  <a:moveTo>
                    <a:pt x="0" y="0"/>
                  </a:moveTo>
                  <a:lnTo>
                    <a:pt x="27" y="2"/>
                  </a:lnTo>
                  <a:lnTo>
                    <a:pt x="91" y="9"/>
                  </a:lnTo>
                  <a:lnTo>
                    <a:pt x="159" y="10"/>
                  </a:lnTo>
                  <a:lnTo>
                    <a:pt x="214" y="13"/>
                  </a:lnTo>
                  <a:lnTo>
                    <a:pt x="254" y="12"/>
                  </a:lnTo>
                </a:path>
              </a:pathLst>
            </a:custGeom>
            <a:noFill/>
            <a:ln w="0">
              <a:solidFill>
                <a:srgbClr val="000000"/>
              </a:solidFill>
              <a:prstDash val="solid"/>
              <a:round/>
              <a:headEnd/>
              <a:tailEnd/>
            </a:ln>
          </p:spPr>
          <p:txBody>
            <a:bodyPr/>
            <a:lstStyle/>
            <a:p>
              <a:endParaRPr lang="en-GB"/>
            </a:p>
          </p:txBody>
        </p:sp>
        <p:sp>
          <p:nvSpPr>
            <p:cNvPr id="792" name="Freeform 3472"/>
            <p:cNvSpPr>
              <a:spLocks/>
            </p:cNvSpPr>
            <p:nvPr/>
          </p:nvSpPr>
          <p:spPr bwMode="auto">
            <a:xfrm>
              <a:off x="2499" y="3266"/>
              <a:ext cx="124" cy="7"/>
            </a:xfrm>
            <a:custGeom>
              <a:avLst/>
              <a:gdLst/>
              <a:ahLst/>
              <a:cxnLst>
                <a:cxn ang="0">
                  <a:pos x="0" y="0"/>
                </a:cxn>
                <a:cxn ang="0">
                  <a:pos x="40" y="3"/>
                </a:cxn>
                <a:cxn ang="0">
                  <a:pos x="104" y="10"/>
                </a:cxn>
                <a:cxn ang="0">
                  <a:pos x="173" y="11"/>
                </a:cxn>
                <a:cxn ang="0">
                  <a:pos x="210" y="13"/>
                </a:cxn>
                <a:cxn ang="0">
                  <a:pos x="248" y="11"/>
                </a:cxn>
              </a:cxnLst>
              <a:rect l="0" t="0" r="r" b="b"/>
              <a:pathLst>
                <a:path w="248" h="13">
                  <a:moveTo>
                    <a:pt x="0" y="0"/>
                  </a:moveTo>
                  <a:lnTo>
                    <a:pt x="40" y="3"/>
                  </a:lnTo>
                  <a:lnTo>
                    <a:pt x="104" y="10"/>
                  </a:lnTo>
                  <a:lnTo>
                    <a:pt x="173" y="11"/>
                  </a:lnTo>
                  <a:lnTo>
                    <a:pt x="210" y="13"/>
                  </a:lnTo>
                  <a:lnTo>
                    <a:pt x="248" y="11"/>
                  </a:lnTo>
                </a:path>
              </a:pathLst>
            </a:custGeom>
            <a:noFill/>
            <a:ln w="0">
              <a:solidFill>
                <a:srgbClr val="000000"/>
              </a:solidFill>
              <a:prstDash val="solid"/>
              <a:round/>
              <a:headEnd/>
              <a:tailEnd/>
            </a:ln>
          </p:spPr>
          <p:txBody>
            <a:bodyPr/>
            <a:lstStyle/>
            <a:p>
              <a:endParaRPr lang="en-GB"/>
            </a:p>
          </p:txBody>
        </p:sp>
        <p:sp>
          <p:nvSpPr>
            <p:cNvPr id="793" name="Line 3473"/>
            <p:cNvSpPr>
              <a:spLocks noChangeShapeType="1"/>
            </p:cNvSpPr>
            <p:nvPr/>
          </p:nvSpPr>
          <p:spPr bwMode="auto">
            <a:xfrm flipH="1">
              <a:off x="2441" y="3344"/>
              <a:ext cx="15" cy="4"/>
            </a:xfrm>
            <a:prstGeom prst="line">
              <a:avLst/>
            </a:prstGeom>
            <a:noFill/>
            <a:ln w="0">
              <a:solidFill>
                <a:srgbClr val="000000"/>
              </a:solidFill>
              <a:round/>
              <a:headEnd/>
              <a:tailEnd/>
            </a:ln>
          </p:spPr>
          <p:txBody>
            <a:bodyPr/>
            <a:lstStyle/>
            <a:p>
              <a:endParaRPr lang="en-GB"/>
            </a:p>
          </p:txBody>
        </p:sp>
        <p:sp>
          <p:nvSpPr>
            <p:cNvPr id="794" name="Line 3474"/>
            <p:cNvSpPr>
              <a:spLocks noChangeShapeType="1"/>
            </p:cNvSpPr>
            <p:nvPr/>
          </p:nvSpPr>
          <p:spPr bwMode="auto">
            <a:xfrm>
              <a:off x="1799" y="3025"/>
              <a:ext cx="18" cy="1"/>
            </a:xfrm>
            <a:prstGeom prst="line">
              <a:avLst/>
            </a:prstGeom>
            <a:noFill/>
            <a:ln w="0">
              <a:solidFill>
                <a:srgbClr val="000000"/>
              </a:solidFill>
              <a:round/>
              <a:headEnd/>
              <a:tailEnd/>
            </a:ln>
          </p:spPr>
          <p:txBody>
            <a:bodyPr/>
            <a:lstStyle/>
            <a:p>
              <a:endParaRPr lang="en-GB"/>
            </a:p>
          </p:txBody>
        </p:sp>
        <p:sp>
          <p:nvSpPr>
            <p:cNvPr id="795" name="Freeform 3475"/>
            <p:cNvSpPr>
              <a:spLocks/>
            </p:cNvSpPr>
            <p:nvPr/>
          </p:nvSpPr>
          <p:spPr bwMode="auto">
            <a:xfrm>
              <a:off x="1773" y="3073"/>
              <a:ext cx="24" cy="1"/>
            </a:xfrm>
            <a:custGeom>
              <a:avLst/>
              <a:gdLst/>
              <a:ahLst/>
              <a:cxnLst>
                <a:cxn ang="0">
                  <a:pos x="0" y="0"/>
                </a:cxn>
                <a:cxn ang="0">
                  <a:pos x="7" y="0"/>
                </a:cxn>
                <a:cxn ang="0">
                  <a:pos x="13" y="0"/>
                </a:cxn>
                <a:cxn ang="0">
                  <a:pos x="47" y="0"/>
                </a:cxn>
              </a:cxnLst>
              <a:rect l="0" t="0" r="r" b="b"/>
              <a:pathLst>
                <a:path w="47">
                  <a:moveTo>
                    <a:pt x="0" y="0"/>
                  </a:moveTo>
                  <a:lnTo>
                    <a:pt x="7" y="0"/>
                  </a:lnTo>
                  <a:lnTo>
                    <a:pt x="13" y="0"/>
                  </a:lnTo>
                  <a:lnTo>
                    <a:pt x="47" y="0"/>
                  </a:lnTo>
                </a:path>
              </a:pathLst>
            </a:custGeom>
            <a:noFill/>
            <a:ln w="0">
              <a:solidFill>
                <a:srgbClr val="000000"/>
              </a:solidFill>
              <a:prstDash val="solid"/>
              <a:round/>
              <a:headEnd/>
              <a:tailEnd/>
            </a:ln>
          </p:spPr>
          <p:txBody>
            <a:bodyPr/>
            <a:lstStyle/>
            <a:p>
              <a:endParaRPr lang="en-GB"/>
            </a:p>
          </p:txBody>
        </p:sp>
        <p:sp>
          <p:nvSpPr>
            <p:cNvPr id="796" name="Freeform 3476"/>
            <p:cNvSpPr>
              <a:spLocks/>
            </p:cNvSpPr>
            <p:nvPr/>
          </p:nvSpPr>
          <p:spPr bwMode="auto">
            <a:xfrm>
              <a:off x="1690" y="3074"/>
              <a:ext cx="82" cy="2"/>
            </a:xfrm>
            <a:custGeom>
              <a:avLst/>
              <a:gdLst/>
              <a:ahLst/>
              <a:cxnLst>
                <a:cxn ang="0">
                  <a:pos x="162" y="1"/>
                </a:cxn>
                <a:cxn ang="0">
                  <a:pos x="148" y="0"/>
                </a:cxn>
                <a:cxn ang="0">
                  <a:pos x="132" y="0"/>
                </a:cxn>
                <a:cxn ang="0">
                  <a:pos x="119" y="0"/>
                </a:cxn>
                <a:cxn ang="0">
                  <a:pos x="105" y="1"/>
                </a:cxn>
                <a:cxn ang="0">
                  <a:pos x="55" y="4"/>
                </a:cxn>
                <a:cxn ang="0">
                  <a:pos x="44" y="3"/>
                </a:cxn>
                <a:cxn ang="0">
                  <a:pos x="0" y="4"/>
                </a:cxn>
              </a:cxnLst>
              <a:rect l="0" t="0" r="r" b="b"/>
              <a:pathLst>
                <a:path w="162" h="4">
                  <a:moveTo>
                    <a:pt x="162" y="1"/>
                  </a:moveTo>
                  <a:lnTo>
                    <a:pt x="148" y="0"/>
                  </a:lnTo>
                  <a:lnTo>
                    <a:pt x="132" y="0"/>
                  </a:lnTo>
                  <a:lnTo>
                    <a:pt x="119" y="0"/>
                  </a:lnTo>
                  <a:lnTo>
                    <a:pt x="105" y="1"/>
                  </a:lnTo>
                  <a:lnTo>
                    <a:pt x="55" y="4"/>
                  </a:lnTo>
                  <a:lnTo>
                    <a:pt x="44" y="3"/>
                  </a:lnTo>
                  <a:lnTo>
                    <a:pt x="0" y="4"/>
                  </a:lnTo>
                </a:path>
              </a:pathLst>
            </a:custGeom>
            <a:noFill/>
            <a:ln w="0">
              <a:solidFill>
                <a:srgbClr val="000000"/>
              </a:solidFill>
              <a:prstDash val="solid"/>
              <a:round/>
              <a:headEnd/>
              <a:tailEnd/>
            </a:ln>
          </p:spPr>
          <p:txBody>
            <a:bodyPr/>
            <a:lstStyle/>
            <a:p>
              <a:endParaRPr lang="en-GB"/>
            </a:p>
          </p:txBody>
        </p:sp>
        <p:sp>
          <p:nvSpPr>
            <p:cNvPr id="797" name="Freeform 3477"/>
            <p:cNvSpPr>
              <a:spLocks/>
            </p:cNvSpPr>
            <p:nvPr/>
          </p:nvSpPr>
          <p:spPr bwMode="auto">
            <a:xfrm>
              <a:off x="1690" y="3075"/>
              <a:ext cx="81" cy="2"/>
            </a:xfrm>
            <a:custGeom>
              <a:avLst/>
              <a:gdLst/>
              <a:ahLst/>
              <a:cxnLst>
                <a:cxn ang="0">
                  <a:pos x="161" y="2"/>
                </a:cxn>
                <a:cxn ang="0">
                  <a:pos x="133" y="0"/>
                </a:cxn>
                <a:cxn ang="0">
                  <a:pos x="91" y="3"/>
                </a:cxn>
                <a:cxn ang="0">
                  <a:pos x="0" y="5"/>
                </a:cxn>
                <a:cxn ang="0">
                  <a:pos x="0" y="5"/>
                </a:cxn>
              </a:cxnLst>
              <a:rect l="0" t="0" r="r" b="b"/>
              <a:pathLst>
                <a:path w="161" h="5">
                  <a:moveTo>
                    <a:pt x="161" y="2"/>
                  </a:moveTo>
                  <a:lnTo>
                    <a:pt x="133" y="0"/>
                  </a:lnTo>
                  <a:lnTo>
                    <a:pt x="91" y="3"/>
                  </a:lnTo>
                  <a:lnTo>
                    <a:pt x="0" y="5"/>
                  </a:lnTo>
                  <a:lnTo>
                    <a:pt x="0" y="5"/>
                  </a:lnTo>
                </a:path>
              </a:pathLst>
            </a:custGeom>
            <a:noFill/>
            <a:ln w="0">
              <a:solidFill>
                <a:srgbClr val="000000"/>
              </a:solidFill>
              <a:prstDash val="solid"/>
              <a:round/>
              <a:headEnd/>
              <a:tailEnd/>
            </a:ln>
          </p:spPr>
          <p:txBody>
            <a:bodyPr/>
            <a:lstStyle/>
            <a:p>
              <a:endParaRPr lang="en-GB"/>
            </a:p>
          </p:txBody>
        </p:sp>
        <p:sp>
          <p:nvSpPr>
            <p:cNvPr id="798" name="Freeform 3478"/>
            <p:cNvSpPr>
              <a:spLocks/>
            </p:cNvSpPr>
            <p:nvPr/>
          </p:nvSpPr>
          <p:spPr bwMode="auto">
            <a:xfrm>
              <a:off x="1771" y="3076"/>
              <a:ext cx="26" cy="1"/>
            </a:xfrm>
            <a:custGeom>
              <a:avLst/>
              <a:gdLst/>
              <a:ahLst/>
              <a:cxnLst>
                <a:cxn ang="0">
                  <a:pos x="0" y="0"/>
                </a:cxn>
                <a:cxn ang="0">
                  <a:pos x="19" y="1"/>
                </a:cxn>
                <a:cxn ang="0">
                  <a:pos x="51" y="2"/>
                </a:cxn>
              </a:cxnLst>
              <a:rect l="0" t="0" r="r" b="b"/>
              <a:pathLst>
                <a:path w="51" h="2">
                  <a:moveTo>
                    <a:pt x="0" y="0"/>
                  </a:moveTo>
                  <a:lnTo>
                    <a:pt x="19" y="1"/>
                  </a:lnTo>
                  <a:lnTo>
                    <a:pt x="51" y="2"/>
                  </a:lnTo>
                </a:path>
              </a:pathLst>
            </a:custGeom>
            <a:noFill/>
            <a:ln w="0">
              <a:solidFill>
                <a:srgbClr val="000000"/>
              </a:solidFill>
              <a:prstDash val="solid"/>
              <a:round/>
              <a:headEnd/>
              <a:tailEnd/>
            </a:ln>
          </p:spPr>
          <p:txBody>
            <a:bodyPr/>
            <a:lstStyle/>
            <a:p>
              <a:endParaRPr lang="en-GB"/>
            </a:p>
          </p:txBody>
        </p:sp>
        <p:sp>
          <p:nvSpPr>
            <p:cNvPr id="799" name="Freeform 3479"/>
            <p:cNvSpPr>
              <a:spLocks/>
            </p:cNvSpPr>
            <p:nvPr/>
          </p:nvSpPr>
          <p:spPr bwMode="auto">
            <a:xfrm>
              <a:off x="1690" y="3080"/>
              <a:ext cx="77" cy="2"/>
            </a:xfrm>
            <a:custGeom>
              <a:avLst/>
              <a:gdLst/>
              <a:ahLst/>
              <a:cxnLst>
                <a:cxn ang="0">
                  <a:pos x="154" y="5"/>
                </a:cxn>
                <a:cxn ang="0">
                  <a:pos x="152" y="5"/>
                </a:cxn>
                <a:cxn ang="0">
                  <a:pos x="138" y="4"/>
                </a:cxn>
                <a:cxn ang="0">
                  <a:pos x="108" y="2"/>
                </a:cxn>
                <a:cxn ang="0">
                  <a:pos x="66" y="2"/>
                </a:cxn>
                <a:cxn ang="0">
                  <a:pos x="53" y="2"/>
                </a:cxn>
                <a:cxn ang="0">
                  <a:pos x="26" y="1"/>
                </a:cxn>
                <a:cxn ang="0">
                  <a:pos x="6" y="0"/>
                </a:cxn>
                <a:cxn ang="0">
                  <a:pos x="0" y="0"/>
                </a:cxn>
              </a:cxnLst>
              <a:rect l="0" t="0" r="r" b="b"/>
              <a:pathLst>
                <a:path w="154" h="5">
                  <a:moveTo>
                    <a:pt x="154" y="5"/>
                  </a:moveTo>
                  <a:lnTo>
                    <a:pt x="152" y="5"/>
                  </a:lnTo>
                  <a:lnTo>
                    <a:pt x="138" y="4"/>
                  </a:lnTo>
                  <a:lnTo>
                    <a:pt x="108" y="2"/>
                  </a:lnTo>
                  <a:lnTo>
                    <a:pt x="66" y="2"/>
                  </a:lnTo>
                  <a:lnTo>
                    <a:pt x="53" y="2"/>
                  </a:lnTo>
                  <a:lnTo>
                    <a:pt x="26" y="1"/>
                  </a:lnTo>
                  <a:lnTo>
                    <a:pt x="6" y="0"/>
                  </a:lnTo>
                  <a:lnTo>
                    <a:pt x="0" y="0"/>
                  </a:lnTo>
                </a:path>
              </a:pathLst>
            </a:custGeom>
            <a:noFill/>
            <a:ln w="0">
              <a:solidFill>
                <a:srgbClr val="000000"/>
              </a:solidFill>
              <a:prstDash val="solid"/>
              <a:round/>
              <a:headEnd/>
              <a:tailEnd/>
            </a:ln>
          </p:spPr>
          <p:txBody>
            <a:bodyPr/>
            <a:lstStyle/>
            <a:p>
              <a:endParaRPr lang="en-GB"/>
            </a:p>
          </p:txBody>
        </p:sp>
        <p:sp>
          <p:nvSpPr>
            <p:cNvPr id="800" name="Freeform 3480"/>
            <p:cNvSpPr>
              <a:spLocks/>
            </p:cNvSpPr>
            <p:nvPr/>
          </p:nvSpPr>
          <p:spPr bwMode="auto">
            <a:xfrm>
              <a:off x="1690" y="3097"/>
              <a:ext cx="69" cy="1"/>
            </a:xfrm>
            <a:custGeom>
              <a:avLst/>
              <a:gdLst/>
              <a:ahLst/>
              <a:cxnLst>
                <a:cxn ang="0">
                  <a:pos x="138" y="1"/>
                </a:cxn>
                <a:cxn ang="0">
                  <a:pos x="136" y="1"/>
                </a:cxn>
                <a:cxn ang="0">
                  <a:pos x="127" y="2"/>
                </a:cxn>
                <a:cxn ang="0">
                  <a:pos x="105" y="1"/>
                </a:cxn>
                <a:cxn ang="0">
                  <a:pos x="69" y="0"/>
                </a:cxn>
                <a:cxn ang="0">
                  <a:pos x="45" y="0"/>
                </a:cxn>
                <a:cxn ang="0">
                  <a:pos x="6" y="0"/>
                </a:cxn>
                <a:cxn ang="0">
                  <a:pos x="0" y="1"/>
                </a:cxn>
              </a:cxnLst>
              <a:rect l="0" t="0" r="r" b="b"/>
              <a:pathLst>
                <a:path w="138" h="2">
                  <a:moveTo>
                    <a:pt x="138" y="1"/>
                  </a:moveTo>
                  <a:lnTo>
                    <a:pt x="136" y="1"/>
                  </a:lnTo>
                  <a:lnTo>
                    <a:pt x="127" y="2"/>
                  </a:lnTo>
                  <a:lnTo>
                    <a:pt x="105" y="1"/>
                  </a:lnTo>
                  <a:lnTo>
                    <a:pt x="69" y="0"/>
                  </a:lnTo>
                  <a:lnTo>
                    <a:pt x="45" y="0"/>
                  </a:lnTo>
                  <a:lnTo>
                    <a:pt x="6" y="0"/>
                  </a:lnTo>
                  <a:lnTo>
                    <a:pt x="0" y="1"/>
                  </a:lnTo>
                </a:path>
              </a:pathLst>
            </a:custGeom>
            <a:noFill/>
            <a:ln w="0">
              <a:solidFill>
                <a:srgbClr val="000000"/>
              </a:solidFill>
              <a:prstDash val="solid"/>
              <a:round/>
              <a:headEnd/>
              <a:tailEnd/>
            </a:ln>
          </p:spPr>
          <p:txBody>
            <a:bodyPr/>
            <a:lstStyle/>
            <a:p>
              <a:endParaRPr lang="en-GB"/>
            </a:p>
          </p:txBody>
        </p:sp>
        <p:sp>
          <p:nvSpPr>
            <p:cNvPr id="801" name="Freeform 3481"/>
            <p:cNvSpPr>
              <a:spLocks/>
            </p:cNvSpPr>
            <p:nvPr/>
          </p:nvSpPr>
          <p:spPr bwMode="auto">
            <a:xfrm>
              <a:off x="1690" y="3099"/>
              <a:ext cx="68" cy="1"/>
            </a:xfrm>
            <a:custGeom>
              <a:avLst/>
              <a:gdLst/>
              <a:ahLst/>
              <a:cxnLst>
                <a:cxn ang="0">
                  <a:pos x="135" y="1"/>
                </a:cxn>
                <a:cxn ang="0">
                  <a:pos x="127" y="1"/>
                </a:cxn>
                <a:cxn ang="0">
                  <a:pos x="105" y="1"/>
                </a:cxn>
                <a:cxn ang="0">
                  <a:pos x="69" y="0"/>
                </a:cxn>
                <a:cxn ang="0">
                  <a:pos x="45" y="0"/>
                </a:cxn>
                <a:cxn ang="0">
                  <a:pos x="6" y="0"/>
                </a:cxn>
                <a:cxn ang="0">
                  <a:pos x="0" y="1"/>
                </a:cxn>
              </a:cxnLst>
              <a:rect l="0" t="0" r="r" b="b"/>
              <a:pathLst>
                <a:path w="135" h="1">
                  <a:moveTo>
                    <a:pt x="135" y="1"/>
                  </a:moveTo>
                  <a:lnTo>
                    <a:pt x="127" y="1"/>
                  </a:lnTo>
                  <a:lnTo>
                    <a:pt x="105" y="1"/>
                  </a:lnTo>
                  <a:lnTo>
                    <a:pt x="69" y="0"/>
                  </a:lnTo>
                  <a:lnTo>
                    <a:pt x="45" y="0"/>
                  </a:lnTo>
                  <a:lnTo>
                    <a:pt x="6" y="0"/>
                  </a:lnTo>
                  <a:lnTo>
                    <a:pt x="0" y="1"/>
                  </a:lnTo>
                </a:path>
              </a:pathLst>
            </a:custGeom>
            <a:noFill/>
            <a:ln w="0">
              <a:solidFill>
                <a:srgbClr val="000000"/>
              </a:solidFill>
              <a:prstDash val="solid"/>
              <a:round/>
              <a:headEnd/>
              <a:tailEnd/>
            </a:ln>
          </p:spPr>
          <p:txBody>
            <a:bodyPr/>
            <a:lstStyle/>
            <a:p>
              <a:endParaRPr lang="en-GB"/>
            </a:p>
          </p:txBody>
        </p:sp>
        <p:sp>
          <p:nvSpPr>
            <p:cNvPr id="802" name="Freeform 3482"/>
            <p:cNvSpPr>
              <a:spLocks/>
            </p:cNvSpPr>
            <p:nvPr/>
          </p:nvSpPr>
          <p:spPr bwMode="auto">
            <a:xfrm>
              <a:off x="1753" y="3107"/>
              <a:ext cx="44" cy="3"/>
            </a:xfrm>
            <a:custGeom>
              <a:avLst/>
              <a:gdLst/>
              <a:ahLst/>
              <a:cxnLst>
                <a:cxn ang="0">
                  <a:pos x="0" y="0"/>
                </a:cxn>
                <a:cxn ang="0">
                  <a:pos x="1" y="2"/>
                </a:cxn>
                <a:cxn ang="0">
                  <a:pos x="15" y="3"/>
                </a:cxn>
                <a:cxn ang="0">
                  <a:pos x="26" y="4"/>
                </a:cxn>
                <a:cxn ang="0">
                  <a:pos x="36" y="5"/>
                </a:cxn>
                <a:cxn ang="0">
                  <a:pos x="49" y="6"/>
                </a:cxn>
                <a:cxn ang="0">
                  <a:pos x="86" y="7"/>
                </a:cxn>
              </a:cxnLst>
              <a:rect l="0" t="0" r="r" b="b"/>
              <a:pathLst>
                <a:path w="86" h="7">
                  <a:moveTo>
                    <a:pt x="0" y="0"/>
                  </a:moveTo>
                  <a:lnTo>
                    <a:pt x="1" y="2"/>
                  </a:lnTo>
                  <a:lnTo>
                    <a:pt x="15" y="3"/>
                  </a:lnTo>
                  <a:lnTo>
                    <a:pt x="26" y="4"/>
                  </a:lnTo>
                  <a:lnTo>
                    <a:pt x="36" y="5"/>
                  </a:lnTo>
                  <a:lnTo>
                    <a:pt x="49" y="6"/>
                  </a:lnTo>
                  <a:lnTo>
                    <a:pt x="86" y="7"/>
                  </a:lnTo>
                </a:path>
              </a:pathLst>
            </a:custGeom>
            <a:noFill/>
            <a:ln w="0">
              <a:solidFill>
                <a:srgbClr val="000000"/>
              </a:solidFill>
              <a:prstDash val="solid"/>
              <a:round/>
              <a:headEnd/>
              <a:tailEnd/>
            </a:ln>
          </p:spPr>
          <p:txBody>
            <a:bodyPr/>
            <a:lstStyle/>
            <a:p>
              <a:endParaRPr lang="en-GB"/>
            </a:p>
          </p:txBody>
        </p:sp>
        <p:sp>
          <p:nvSpPr>
            <p:cNvPr id="803" name="Freeform 3483"/>
            <p:cNvSpPr>
              <a:spLocks/>
            </p:cNvSpPr>
            <p:nvPr/>
          </p:nvSpPr>
          <p:spPr bwMode="auto">
            <a:xfrm>
              <a:off x="1690" y="3108"/>
              <a:ext cx="62" cy="1"/>
            </a:xfrm>
            <a:custGeom>
              <a:avLst/>
              <a:gdLst/>
              <a:ahLst/>
              <a:cxnLst>
                <a:cxn ang="0">
                  <a:pos x="123" y="2"/>
                </a:cxn>
                <a:cxn ang="0">
                  <a:pos x="106" y="0"/>
                </a:cxn>
                <a:cxn ang="0">
                  <a:pos x="66" y="1"/>
                </a:cxn>
                <a:cxn ang="0">
                  <a:pos x="53" y="1"/>
                </a:cxn>
                <a:cxn ang="0">
                  <a:pos x="17" y="2"/>
                </a:cxn>
                <a:cxn ang="0">
                  <a:pos x="6" y="1"/>
                </a:cxn>
                <a:cxn ang="0">
                  <a:pos x="0" y="2"/>
                </a:cxn>
              </a:cxnLst>
              <a:rect l="0" t="0" r="r" b="b"/>
              <a:pathLst>
                <a:path w="123" h="2">
                  <a:moveTo>
                    <a:pt x="123" y="2"/>
                  </a:moveTo>
                  <a:lnTo>
                    <a:pt x="106" y="0"/>
                  </a:lnTo>
                  <a:lnTo>
                    <a:pt x="66" y="1"/>
                  </a:lnTo>
                  <a:lnTo>
                    <a:pt x="53" y="1"/>
                  </a:lnTo>
                  <a:lnTo>
                    <a:pt x="17" y="2"/>
                  </a:lnTo>
                  <a:lnTo>
                    <a:pt x="6" y="1"/>
                  </a:lnTo>
                  <a:lnTo>
                    <a:pt x="0" y="2"/>
                  </a:lnTo>
                </a:path>
              </a:pathLst>
            </a:custGeom>
            <a:noFill/>
            <a:ln w="0">
              <a:solidFill>
                <a:srgbClr val="000000"/>
              </a:solidFill>
              <a:prstDash val="solid"/>
              <a:round/>
              <a:headEnd/>
              <a:tailEnd/>
            </a:ln>
          </p:spPr>
          <p:txBody>
            <a:bodyPr/>
            <a:lstStyle/>
            <a:p>
              <a:endParaRPr lang="en-GB"/>
            </a:p>
          </p:txBody>
        </p:sp>
        <p:sp>
          <p:nvSpPr>
            <p:cNvPr id="804" name="Freeform 3484"/>
            <p:cNvSpPr>
              <a:spLocks/>
            </p:cNvSpPr>
            <p:nvPr/>
          </p:nvSpPr>
          <p:spPr bwMode="auto">
            <a:xfrm>
              <a:off x="1732" y="3146"/>
              <a:ext cx="64" cy="2"/>
            </a:xfrm>
            <a:custGeom>
              <a:avLst/>
              <a:gdLst/>
              <a:ahLst/>
              <a:cxnLst>
                <a:cxn ang="0">
                  <a:pos x="0" y="0"/>
                </a:cxn>
                <a:cxn ang="0">
                  <a:pos x="6" y="2"/>
                </a:cxn>
                <a:cxn ang="0">
                  <a:pos x="23" y="2"/>
                </a:cxn>
                <a:cxn ang="0">
                  <a:pos x="91" y="3"/>
                </a:cxn>
                <a:cxn ang="0">
                  <a:pos x="102" y="4"/>
                </a:cxn>
                <a:cxn ang="0">
                  <a:pos x="113" y="6"/>
                </a:cxn>
                <a:cxn ang="0">
                  <a:pos x="125" y="6"/>
                </a:cxn>
                <a:cxn ang="0">
                  <a:pos x="128" y="6"/>
                </a:cxn>
              </a:cxnLst>
              <a:rect l="0" t="0" r="r" b="b"/>
              <a:pathLst>
                <a:path w="128" h="6">
                  <a:moveTo>
                    <a:pt x="0" y="0"/>
                  </a:moveTo>
                  <a:lnTo>
                    <a:pt x="6" y="2"/>
                  </a:lnTo>
                  <a:lnTo>
                    <a:pt x="23" y="2"/>
                  </a:lnTo>
                  <a:lnTo>
                    <a:pt x="91" y="3"/>
                  </a:lnTo>
                  <a:lnTo>
                    <a:pt x="102" y="4"/>
                  </a:lnTo>
                  <a:lnTo>
                    <a:pt x="113" y="6"/>
                  </a:lnTo>
                  <a:lnTo>
                    <a:pt x="125" y="6"/>
                  </a:lnTo>
                  <a:lnTo>
                    <a:pt x="128" y="6"/>
                  </a:lnTo>
                </a:path>
              </a:pathLst>
            </a:custGeom>
            <a:noFill/>
            <a:ln w="0">
              <a:solidFill>
                <a:srgbClr val="000000"/>
              </a:solidFill>
              <a:prstDash val="solid"/>
              <a:round/>
              <a:headEnd/>
              <a:tailEnd/>
            </a:ln>
          </p:spPr>
          <p:txBody>
            <a:bodyPr/>
            <a:lstStyle/>
            <a:p>
              <a:endParaRPr lang="en-GB"/>
            </a:p>
          </p:txBody>
        </p:sp>
        <p:sp>
          <p:nvSpPr>
            <p:cNvPr id="805" name="Freeform 3485"/>
            <p:cNvSpPr>
              <a:spLocks/>
            </p:cNvSpPr>
            <p:nvPr/>
          </p:nvSpPr>
          <p:spPr bwMode="auto">
            <a:xfrm>
              <a:off x="1692" y="3154"/>
              <a:ext cx="35" cy="1"/>
            </a:xfrm>
            <a:custGeom>
              <a:avLst/>
              <a:gdLst/>
              <a:ahLst/>
              <a:cxnLst>
                <a:cxn ang="0">
                  <a:pos x="72" y="1"/>
                </a:cxn>
                <a:cxn ang="0">
                  <a:pos x="64" y="1"/>
                </a:cxn>
                <a:cxn ang="0">
                  <a:pos x="51" y="0"/>
                </a:cxn>
                <a:cxn ang="0">
                  <a:pos x="26" y="2"/>
                </a:cxn>
                <a:cxn ang="0">
                  <a:pos x="4" y="2"/>
                </a:cxn>
                <a:cxn ang="0">
                  <a:pos x="0" y="2"/>
                </a:cxn>
              </a:cxnLst>
              <a:rect l="0" t="0" r="r" b="b"/>
              <a:pathLst>
                <a:path w="72" h="2">
                  <a:moveTo>
                    <a:pt x="72" y="1"/>
                  </a:moveTo>
                  <a:lnTo>
                    <a:pt x="64" y="1"/>
                  </a:lnTo>
                  <a:lnTo>
                    <a:pt x="51" y="0"/>
                  </a:lnTo>
                  <a:lnTo>
                    <a:pt x="26" y="2"/>
                  </a:lnTo>
                  <a:lnTo>
                    <a:pt x="4" y="2"/>
                  </a:lnTo>
                  <a:lnTo>
                    <a:pt x="0" y="2"/>
                  </a:lnTo>
                </a:path>
              </a:pathLst>
            </a:custGeom>
            <a:noFill/>
            <a:ln w="0">
              <a:solidFill>
                <a:srgbClr val="000000"/>
              </a:solidFill>
              <a:prstDash val="solid"/>
              <a:round/>
              <a:headEnd/>
              <a:tailEnd/>
            </a:ln>
          </p:spPr>
          <p:txBody>
            <a:bodyPr/>
            <a:lstStyle/>
            <a:p>
              <a:endParaRPr lang="en-GB"/>
            </a:p>
          </p:txBody>
        </p:sp>
        <p:sp>
          <p:nvSpPr>
            <p:cNvPr id="806" name="Freeform 3486"/>
            <p:cNvSpPr>
              <a:spLocks/>
            </p:cNvSpPr>
            <p:nvPr/>
          </p:nvSpPr>
          <p:spPr bwMode="auto">
            <a:xfrm>
              <a:off x="1692" y="3159"/>
              <a:ext cx="33" cy="1"/>
            </a:xfrm>
            <a:custGeom>
              <a:avLst/>
              <a:gdLst/>
              <a:ahLst/>
              <a:cxnLst>
                <a:cxn ang="0">
                  <a:pos x="66" y="1"/>
                </a:cxn>
                <a:cxn ang="0">
                  <a:pos x="64" y="1"/>
                </a:cxn>
                <a:cxn ang="0">
                  <a:pos x="51" y="0"/>
                </a:cxn>
                <a:cxn ang="0">
                  <a:pos x="26" y="1"/>
                </a:cxn>
                <a:cxn ang="0">
                  <a:pos x="4" y="1"/>
                </a:cxn>
                <a:cxn ang="0">
                  <a:pos x="0" y="1"/>
                </a:cxn>
              </a:cxnLst>
              <a:rect l="0" t="0" r="r" b="b"/>
              <a:pathLst>
                <a:path w="66" h="1">
                  <a:moveTo>
                    <a:pt x="66" y="1"/>
                  </a:moveTo>
                  <a:lnTo>
                    <a:pt x="64" y="1"/>
                  </a:lnTo>
                  <a:lnTo>
                    <a:pt x="51" y="0"/>
                  </a:lnTo>
                  <a:lnTo>
                    <a:pt x="26" y="1"/>
                  </a:lnTo>
                  <a:lnTo>
                    <a:pt x="4" y="1"/>
                  </a:lnTo>
                  <a:lnTo>
                    <a:pt x="0" y="1"/>
                  </a:lnTo>
                </a:path>
              </a:pathLst>
            </a:custGeom>
            <a:noFill/>
            <a:ln w="0">
              <a:solidFill>
                <a:srgbClr val="000000"/>
              </a:solidFill>
              <a:prstDash val="solid"/>
              <a:round/>
              <a:headEnd/>
              <a:tailEnd/>
            </a:ln>
          </p:spPr>
          <p:txBody>
            <a:bodyPr/>
            <a:lstStyle/>
            <a:p>
              <a:endParaRPr lang="en-GB"/>
            </a:p>
          </p:txBody>
        </p:sp>
        <p:sp>
          <p:nvSpPr>
            <p:cNvPr id="807" name="Freeform 3487"/>
            <p:cNvSpPr>
              <a:spLocks/>
            </p:cNvSpPr>
            <p:nvPr/>
          </p:nvSpPr>
          <p:spPr bwMode="auto">
            <a:xfrm>
              <a:off x="1692" y="3162"/>
              <a:ext cx="31" cy="1"/>
            </a:xfrm>
            <a:custGeom>
              <a:avLst/>
              <a:gdLst/>
              <a:ahLst/>
              <a:cxnLst>
                <a:cxn ang="0">
                  <a:pos x="64" y="0"/>
                </a:cxn>
                <a:cxn ang="0">
                  <a:pos x="51" y="0"/>
                </a:cxn>
                <a:cxn ang="0">
                  <a:pos x="26" y="1"/>
                </a:cxn>
                <a:cxn ang="0">
                  <a:pos x="4" y="1"/>
                </a:cxn>
                <a:cxn ang="0">
                  <a:pos x="0" y="1"/>
                </a:cxn>
              </a:cxnLst>
              <a:rect l="0" t="0" r="r" b="b"/>
              <a:pathLst>
                <a:path w="64" h="1">
                  <a:moveTo>
                    <a:pt x="64" y="0"/>
                  </a:moveTo>
                  <a:lnTo>
                    <a:pt x="51" y="0"/>
                  </a:lnTo>
                  <a:lnTo>
                    <a:pt x="26" y="1"/>
                  </a:lnTo>
                  <a:lnTo>
                    <a:pt x="4" y="1"/>
                  </a:lnTo>
                  <a:lnTo>
                    <a:pt x="0" y="1"/>
                  </a:lnTo>
                </a:path>
              </a:pathLst>
            </a:custGeom>
            <a:noFill/>
            <a:ln w="0">
              <a:solidFill>
                <a:srgbClr val="000000"/>
              </a:solidFill>
              <a:prstDash val="solid"/>
              <a:round/>
              <a:headEnd/>
              <a:tailEnd/>
            </a:ln>
          </p:spPr>
          <p:txBody>
            <a:bodyPr/>
            <a:lstStyle/>
            <a:p>
              <a:endParaRPr lang="en-GB"/>
            </a:p>
          </p:txBody>
        </p:sp>
        <p:sp>
          <p:nvSpPr>
            <p:cNvPr id="808" name="Freeform 3488"/>
            <p:cNvSpPr>
              <a:spLocks/>
            </p:cNvSpPr>
            <p:nvPr/>
          </p:nvSpPr>
          <p:spPr bwMode="auto">
            <a:xfrm>
              <a:off x="1692" y="3167"/>
              <a:ext cx="28" cy="1"/>
            </a:xfrm>
            <a:custGeom>
              <a:avLst/>
              <a:gdLst/>
              <a:ahLst/>
              <a:cxnLst>
                <a:cxn ang="0">
                  <a:pos x="57" y="0"/>
                </a:cxn>
                <a:cxn ang="0">
                  <a:pos x="51" y="0"/>
                </a:cxn>
                <a:cxn ang="0">
                  <a:pos x="27" y="1"/>
                </a:cxn>
                <a:cxn ang="0">
                  <a:pos x="4" y="1"/>
                </a:cxn>
                <a:cxn ang="0">
                  <a:pos x="0" y="1"/>
                </a:cxn>
              </a:cxnLst>
              <a:rect l="0" t="0" r="r" b="b"/>
              <a:pathLst>
                <a:path w="57" h="1">
                  <a:moveTo>
                    <a:pt x="57" y="0"/>
                  </a:moveTo>
                  <a:lnTo>
                    <a:pt x="51" y="0"/>
                  </a:lnTo>
                  <a:lnTo>
                    <a:pt x="27" y="1"/>
                  </a:lnTo>
                  <a:lnTo>
                    <a:pt x="4" y="1"/>
                  </a:lnTo>
                  <a:lnTo>
                    <a:pt x="0" y="1"/>
                  </a:lnTo>
                </a:path>
              </a:pathLst>
            </a:custGeom>
            <a:noFill/>
            <a:ln w="0">
              <a:solidFill>
                <a:srgbClr val="000000"/>
              </a:solidFill>
              <a:prstDash val="solid"/>
              <a:round/>
              <a:headEnd/>
              <a:tailEnd/>
            </a:ln>
          </p:spPr>
          <p:txBody>
            <a:bodyPr/>
            <a:lstStyle/>
            <a:p>
              <a:endParaRPr lang="en-GB"/>
            </a:p>
          </p:txBody>
        </p:sp>
        <p:sp>
          <p:nvSpPr>
            <p:cNvPr id="809" name="Freeform 3489"/>
            <p:cNvSpPr>
              <a:spLocks/>
            </p:cNvSpPr>
            <p:nvPr/>
          </p:nvSpPr>
          <p:spPr bwMode="auto">
            <a:xfrm>
              <a:off x="1692" y="3172"/>
              <a:ext cx="26" cy="1"/>
            </a:xfrm>
            <a:custGeom>
              <a:avLst/>
              <a:gdLst/>
              <a:ahLst/>
              <a:cxnLst>
                <a:cxn ang="0">
                  <a:pos x="52" y="0"/>
                </a:cxn>
                <a:cxn ang="0">
                  <a:pos x="40" y="0"/>
                </a:cxn>
                <a:cxn ang="0">
                  <a:pos x="4" y="0"/>
                </a:cxn>
                <a:cxn ang="0">
                  <a:pos x="0" y="0"/>
                </a:cxn>
              </a:cxnLst>
              <a:rect l="0" t="0" r="r" b="b"/>
              <a:pathLst>
                <a:path w="52">
                  <a:moveTo>
                    <a:pt x="52" y="0"/>
                  </a:moveTo>
                  <a:lnTo>
                    <a:pt x="40" y="0"/>
                  </a:lnTo>
                  <a:lnTo>
                    <a:pt x="4" y="0"/>
                  </a:lnTo>
                  <a:lnTo>
                    <a:pt x="0" y="0"/>
                  </a:lnTo>
                </a:path>
              </a:pathLst>
            </a:custGeom>
            <a:noFill/>
            <a:ln w="0">
              <a:solidFill>
                <a:srgbClr val="000000"/>
              </a:solidFill>
              <a:prstDash val="solid"/>
              <a:round/>
              <a:headEnd/>
              <a:tailEnd/>
            </a:ln>
          </p:spPr>
          <p:txBody>
            <a:bodyPr/>
            <a:lstStyle/>
            <a:p>
              <a:endParaRPr lang="en-GB"/>
            </a:p>
          </p:txBody>
        </p:sp>
        <p:sp>
          <p:nvSpPr>
            <p:cNvPr id="810" name="Freeform 3490"/>
            <p:cNvSpPr>
              <a:spLocks/>
            </p:cNvSpPr>
            <p:nvPr/>
          </p:nvSpPr>
          <p:spPr bwMode="auto">
            <a:xfrm>
              <a:off x="1713" y="3181"/>
              <a:ext cx="77" cy="7"/>
            </a:xfrm>
            <a:custGeom>
              <a:avLst/>
              <a:gdLst/>
              <a:ahLst/>
              <a:cxnLst>
                <a:cxn ang="0">
                  <a:pos x="0" y="0"/>
                </a:cxn>
                <a:cxn ang="0">
                  <a:pos x="13" y="0"/>
                </a:cxn>
                <a:cxn ang="0">
                  <a:pos x="98" y="6"/>
                </a:cxn>
                <a:cxn ang="0">
                  <a:pos x="120" y="14"/>
                </a:cxn>
                <a:cxn ang="0">
                  <a:pos x="131" y="13"/>
                </a:cxn>
                <a:cxn ang="0">
                  <a:pos x="140" y="13"/>
                </a:cxn>
                <a:cxn ang="0">
                  <a:pos x="150" y="14"/>
                </a:cxn>
                <a:cxn ang="0">
                  <a:pos x="154" y="14"/>
                </a:cxn>
              </a:cxnLst>
              <a:rect l="0" t="0" r="r" b="b"/>
              <a:pathLst>
                <a:path w="154" h="14">
                  <a:moveTo>
                    <a:pt x="0" y="0"/>
                  </a:moveTo>
                  <a:lnTo>
                    <a:pt x="13" y="0"/>
                  </a:lnTo>
                  <a:lnTo>
                    <a:pt x="98" y="6"/>
                  </a:lnTo>
                  <a:lnTo>
                    <a:pt x="120" y="14"/>
                  </a:lnTo>
                  <a:lnTo>
                    <a:pt x="131" y="13"/>
                  </a:lnTo>
                  <a:lnTo>
                    <a:pt x="140" y="13"/>
                  </a:lnTo>
                  <a:lnTo>
                    <a:pt x="150" y="14"/>
                  </a:lnTo>
                  <a:lnTo>
                    <a:pt x="154" y="14"/>
                  </a:lnTo>
                </a:path>
              </a:pathLst>
            </a:custGeom>
            <a:noFill/>
            <a:ln w="0">
              <a:solidFill>
                <a:srgbClr val="000000"/>
              </a:solidFill>
              <a:prstDash val="solid"/>
              <a:round/>
              <a:headEnd/>
              <a:tailEnd/>
            </a:ln>
          </p:spPr>
          <p:txBody>
            <a:bodyPr/>
            <a:lstStyle/>
            <a:p>
              <a:endParaRPr lang="en-GB"/>
            </a:p>
          </p:txBody>
        </p:sp>
        <p:sp>
          <p:nvSpPr>
            <p:cNvPr id="811" name="Line 3491"/>
            <p:cNvSpPr>
              <a:spLocks noChangeShapeType="1"/>
            </p:cNvSpPr>
            <p:nvPr/>
          </p:nvSpPr>
          <p:spPr bwMode="auto">
            <a:xfrm>
              <a:off x="1707" y="3192"/>
              <a:ext cx="3" cy="1"/>
            </a:xfrm>
            <a:prstGeom prst="line">
              <a:avLst/>
            </a:prstGeom>
            <a:noFill/>
            <a:ln w="0">
              <a:solidFill>
                <a:srgbClr val="000000"/>
              </a:solidFill>
              <a:round/>
              <a:headEnd/>
              <a:tailEnd/>
            </a:ln>
          </p:spPr>
          <p:txBody>
            <a:bodyPr/>
            <a:lstStyle/>
            <a:p>
              <a:endParaRPr lang="en-GB"/>
            </a:p>
          </p:txBody>
        </p:sp>
        <p:sp>
          <p:nvSpPr>
            <p:cNvPr id="812" name="Line 3492"/>
            <p:cNvSpPr>
              <a:spLocks noChangeShapeType="1"/>
            </p:cNvSpPr>
            <p:nvPr/>
          </p:nvSpPr>
          <p:spPr bwMode="auto">
            <a:xfrm>
              <a:off x="2209" y="3025"/>
              <a:ext cx="426" cy="1"/>
            </a:xfrm>
            <a:prstGeom prst="line">
              <a:avLst/>
            </a:prstGeom>
            <a:noFill/>
            <a:ln w="0">
              <a:solidFill>
                <a:srgbClr val="000000"/>
              </a:solidFill>
              <a:round/>
              <a:headEnd/>
              <a:tailEnd/>
            </a:ln>
          </p:spPr>
          <p:txBody>
            <a:bodyPr/>
            <a:lstStyle/>
            <a:p>
              <a:endParaRPr lang="en-GB"/>
            </a:p>
          </p:txBody>
        </p:sp>
        <p:sp>
          <p:nvSpPr>
            <p:cNvPr id="813" name="Freeform 3493"/>
            <p:cNvSpPr>
              <a:spLocks/>
            </p:cNvSpPr>
            <p:nvPr/>
          </p:nvSpPr>
          <p:spPr bwMode="auto">
            <a:xfrm>
              <a:off x="2174" y="3066"/>
              <a:ext cx="14" cy="1"/>
            </a:xfrm>
            <a:custGeom>
              <a:avLst/>
              <a:gdLst/>
              <a:ahLst/>
              <a:cxnLst>
                <a:cxn ang="0">
                  <a:pos x="29" y="0"/>
                </a:cxn>
                <a:cxn ang="0">
                  <a:pos x="5" y="1"/>
                </a:cxn>
                <a:cxn ang="0">
                  <a:pos x="0" y="1"/>
                </a:cxn>
              </a:cxnLst>
              <a:rect l="0" t="0" r="r" b="b"/>
              <a:pathLst>
                <a:path w="29" h="1">
                  <a:moveTo>
                    <a:pt x="29" y="0"/>
                  </a:moveTo>
                  <a:lnTo>
                    <a:pt x="5" y="1"/>
                  </a:lnTo>
                  <a:lnTo>
                    <a:pt x="0" y="1"/>
                  </a:lnTo>
                </a:path>
              </a:pathLst>
            </a:custGeom>
            <a:noFill/>
            <a:ln w="0">
              <a:solidFill>
                <a:srgbClr val="000000"/>
              </a:solidFill>
              <a:prstDash val="solid"/>
              <a:round/>
              <a:headEnd/>
              <a:tailEnd/>
            </a:ln>
          </p:spPr>
          <p:txBody>
            <a:bodyPr/>
            <a:lstStyle/>
            <a:p>
              <a:endParaRPr lang="en-GB"/>
            </a:p>
          </p:txBody>
        </p:sp>
        <p:sp>
          <p:nvSpPr>
            <p:cNvPr id="814" name="Freeform 3494"/>
            <p:cNvSpPr>
              <a:spLocks/>
            </p:cNvSpPr>
            <p:nvPr/>
          </p:nvSpPr>
          <p:spPr bwMode="auto">
            <a:xfrm>
              <a:off x="2188" y="3064"/>
              <a:ext cx="423" cy="3"/>
            </a:xfrm>
            <a:custGeom>
              <a:avLst/>
              <a:gdLst/>
              <a:ahLst/>
              <a:cxnLst>
                <a:cxn ang="0">
                  <a:pos x="0" y="3"/>
                </a:cxn>
                <a:cxn ang="0">
                  <a:pos x="28" y="2"/>
                </a:cxn>
                <a:cxn ang="0">
                  <a:pos x="89" y="0"/>
                </a:cxn>
                <a:cxn ang="0">
                  <a:pos x="114" y="0"/>
                </a:cxn>
                <a:cxn ang="0">
                  <a:pos x="145" y="1"/>
                </a:cxn>
                <a:cxn ang="0">
                  <a:pos x="151" y="1"/>
                </a:cxn>
                <a:cxn ang="0">
                  <a:pos x="165" y="1"/>
                </a:cxn>
                <a:cxn ang="0">
                  <a:pos x="179" y="2"/>
                </a:cxn>
                <a:cxn ang="0">
                  <a:pos x="218" y="2"/>
                </a:cxn>
                <a:cxn ang="0">
                  <a:pos x="249" y="3"/>
                </a:cxn>
                <a:cxn ang="0">
                  <a:pos x="269" y="2"/>
                </a:cxn>
                <a:cxn ang="0">
                  <a:pos x="286" y="3"/>
                </a:cxn>
                <a:cxn ang="0">
                  <a:pos x="305" y="3"/>
                </a:cxn>
                <a:cxn ang="0">
                  <a:pos x="334" y="3"/>
                </a:cxn>
                <a:cxn ang="0">
                  <a:pos x="378" y="2"/>
                </a:cxn>
                <a:cxn ang="0">
                  <a:pos x="401" y="3"/>
                </a:cxn>
                <a:cxn ang="0">
                  <a:pos x="422" y="4"/>
                </a:cxn>
                <a:cxn ang="0">
                  <a:pos x="435" y="4"/>
                </a:cxn>
                <a:cxn ang="0">
                  <a:pos x="464" y="5"/>
                </a:cxn>
                <a:cxn ang="0">
                  <a:pos x="480" y="5"/>
                </a:cxn>
                <a:cxn ang="0">
                  <a:pos x="498" y="5"/>
                </a:cxn>
                <a:cxn ang="0">
                  <a:pos x="521" y="5"/>
                </a:cxn>
                <a:cxn ang="0">
                  <a:pos x="533" y="5"/>
                </a:cxn>
                <a:cxn ang="0">
                  <a:pos x="564" y="5"/>
                </a:cxn>
                <a:cxn ang="0">
                  <a:pos x="600" y="4"/>
                </a:cxn>
                <a:cxn ang="0">
                  <a:pos x="657" y="4"/>
                </a:cxn>
                <a:cxn ang="0">
                  <a:pos x="692" y="5"/>
                </a:cxn>
                <a:cxn ang="0">
                  <a:pos x="711" y="5"/>
                </a:cxn>
                <a:cxn ang="0">
                  <a:pos x="712" y="5"/>
                </a:cxn>
                <a:cxn ang="0">
                  <a:pos x="738" y="5"/>
                </a:cxn>
                <a:cxn ang="0">
                  <a:pos x="760" y="5"/>
                </a:cxn>
                <a:cxn ang="0">
                  <a:pos x="803" y="5"/>
                </a:cxn>
                <a:cxn ang="0">
                  <a:pos x="831" y="6"/>
                </a:cxn>
                <a:cxn ang="0">
                  <a:pos x="844" y="6"/>
                </a:cxn>
              </a:cxnLst>
              <a:rect l="0" t="0" r="r" b="b"/>
              <a:pathLst>
                <a:path w="844" h="6">
                  <a:moveTo>
                    <a:pt x="0" y="3"/>
                  </a:moveTo>
                  <a:lnTo>
                    <a:pt x="28" y="2"/>
                  </a:lnTo>
                  <a:lnTo>
                    <a:pt x="89" y="0"/>
                  </a:lnTo>
                  <a:lnTo>
                    <a:pt x="114" y="0"/>
                  </a:lnTo>
                  <a:lnTo>
                    <a:pt x="145" y="1"/>
                  </a:lnTo>
                  <a:lnTo>
                    <a:pt x="151" y="1"/>
                  </a:lnTo>
                  <a:lnTo>
                    <a:pt x="165" y="1"/>
                  </a:lnTo>
                  <a:lnTo>
                    <a:pt x="179" y="2"/>
                  </a:lnTo>
                  <a:lnTo>
                    <a:pt x="218" y="2"/>
                  </a:lnTo>
                  <a:lnTo>
                    <a:pt x="249" y="3"/>
                  </a:lnTo>
                  <a:lnTo>
                    <a:pt x="269" y="2"/>
                  </a:lnTo>
                  <a:lnTo>
                    <a:pt x="286" y="3"/>
                  </a:lnTo>
                  <a:lnTo>
                    <a:pt x="305" y="3"/>
                  </a:lnTo>
                  <a:lnTo>
                    <a:pt x="334" y="3"/>
                  </a:lnTo>
                  <a:lnTo>
                    <a:pt x="378" y="2"/>
                  </a:lnTo>
                  <a:lnTo>
                    <a:pt x="401" y="3"/>
                  </a:lnTo>
                  <a:lnTo>
                    <a:pt x="422" y="4"/>
                  </a:lnTo>
                  <a:lnTo>
                    <a:pt x="435" y="4"/>
                  </a:lnTo>
                  <a:lnTo>
                    <a:pt x="464" y="5"/>
                  </a:lnTo>
                  <a:lnTo>
                    <a:pt x="480" y="5"/>
                  </a:lnTo>
                  <a:lnTo>
                    <a:pt x="498" y="5"/>
                  </a:lnTo>
                  <a:lnTo>
                    <a:pt x="521" y="5"/>
                  </a:lnTo>
                  <a:lnTo>
                    <a:pt x="533" y="5"/>
                  </a:lnTo>
                  <a:lnTo>
                    <a:pt x="564" y="5"/>
                  </a:lnTo>
                  <a:lnTo>
                    <a:pt x="600" y="4"/>
                  </a:lnTo>
                  <a:lnTo>
                    <a:pt x="657" y="4"/>
                  </a:lnTo>
                  <a:lnTo>
                    <a:pt x="692" y="5"/>
                  </a:lnTo>
                  <a:lnTo>
                    <a:pt x="711" y="5"/>
                  </a:lnTo>
                  <a:lnTo>
                    <a:pt x="712" y="5"/>
                  </a:lnTo>
                  <a:lnTo>
                    <a:pt x="738" y="5"/>
                  </a:lnTo>
                  <a:lnTo>
                    <a:pt x="760" y="5"/>
                  </a:lnTo>
                  <a:lnTo>
                    <a:pt x="803" y="5"/>
                  </a:lnTo>
                  <a:lnTo>
                    <a:pt x="831" y="6"/>
                  </a:lnTo>
                  <a:lnTo>
                    <a:pt x="844" y="6"/>
                  </a:lnTo>
                </a:path>
              </a:pathLst>
            </a:custGeom>
            <a:noFill/>
            <a:ln w="0">
              <a:solidFill>
                <a:srgbClr val="000000"/>
              </a:solidFill>
              <a:prstDash val="solid"/>
              <a:round/>
              <a:headEnd/>
              <a:tailEnd/>
            </a:ln>
          </p:spPr>
          <p:txBody>
            <a:bodyPr/>
            <a:lstStyle/>
            <a:p>
              <a:endParaRPr lang="en-GB"/>
            </a:p>
          </p:txBody>
        </p:sp>
        <p:sp>
          <p:nvSpPr>
            <p:cNvPr id="815" name="Freeform 3495"/>
            <p:cNvSpPr>
              <a:spLocks/>
            </p:cNvSpPr>
            <p:nvPr/>
          </p:nvSpPr>
          <p:spPr bwMode="auto">
            <a:xfrm>
              <a:off x="2024" y="3068"/>
              <a:ext cx="163" cy="7"/>
            </a:xfrm>
            <a:custGeom>
              <a:avLst/>
              <a:gdLst/>
              <a:ahLst/>
              <a:cxnLst>
                <a:cxn ang="0">
                  <a:pos x="327" y="2"/>
                </a:cxn>
                <a:cxn ang="0">
                  <a:pos x="326" y="2"/>
                </a:cxn>
                <a:cxn ang="0">
                  <a:pos x="307" y="0"/>
                </a:cxn>
                <a:cxn ang="0">
                  <a:pos x="286" y="3"/>
                </a:cxn>
                <a:cxn ang="0">
                  <a:pos x="270" y="4"/>
                </a:cxn>
                <a:cxn ang="0">
                  <a:pos x="256" y="5"/>
                </a:cxn>
                <a:cxn ang="0">
                  <a:pos x="234" y="5"/>
                </a:cxn>
                <a:cxn ang="0">
                  <a:pos x="196" y="6"/>
                </a:cxn>
                <a:cxn ang="0">
                  <a:pos x="179" y="5"/>
                </a:cxn>
                <a:cxn ang="0">
                  <a:pos x="135" y="6"/>
                </a:cxn>
                <a:cxn ang="0">
                  <a:pos x="112" y="6"/>
                </a:cxn>
                <a:cxn ang="0">
                  <a:pos x="95" y="7"/>
                </a:cxn>
                <a:cxn ang="0">
                  <a:pos x="76" y="9"/>
                </a:cxn>
                <a:cxn ang="0">
                  <a:pos x="64" y="9"/>
                </a:cxn>
                <a:cxn ang="0">
                  <a:pos x="32" y="11"/>
                </a:cxn>
                <a:cxn ang="0">
                  <a:pos x="20" y="15"/>
                </a:cxn>
                <a:cxn ang="0">
                  <a:pos x="0" y="15"/>
                </a:cxn>
              </a:cxnLst>
              <a:rect l="0" t="0" r="r" b="b"/>
              <a:pathLst>
                <a:path w="327" h="15">
                  <a:moveTo>
                    <a:pt x="327" y="2"/>
                  </a:moveTo>
                  <a:lnTo>
                    <a:pt x="326" y="2"/>
                  </a:lnTo>
                  <a:lnTo>
                    <a:pt x="307" y="0"/>
                  </a:lnTo>
                  <a:lnTo>
                    <a:pt x="286" y="3"/>
                  </a:lnTo>
                  <a:lnTo>
                    <a:pt x="270" y="4"/>
                  </a:lnTo>
                  <a:lnTo>
                    <a:pt x="256" y="5"/>
                  </a:lnTo>
                  <a:lnTo>
                    <a:pt x="234" y="5"/>
                  </a:lnTo>
                  <a:lnTo>
                    <a:pt x="196" y="6"/>
                  </a:lnTo>
                  <a:lnTo>
                    <a:pt x="179" y="5"/>
                  </a:lnTo>
                  <a:lnTo>
                    <a:pt x="135" y="6"/>
                  </a:lnTo>
                  <a:lnTo>
                    <a:pt x="112" y="6"/>
                  </a:lnTo>
                  <a:lnTo>
                    <a:pt x="95" y="7"/>
                  </a:lnTo>
                  <a:lnTo>
                    <a:pt x="76" y="9"/>
                  </a:lnTo>
                  <a:lnTo>
                    <a:pt x="64" y="9"/>
                  </a:lnTo>
                  <a:lnTo>
                    <a:pt x="32" y="11"/>
                  </a:lnTo>
                  <a:lnTo>
                    <a:pt x="20" y="15"/>
                  </a:lnTo>
                  <a:lnTo>
                    <a:pt x="0" y="15"/>
                  </a:lnTo>
                </a:path>
              </a:pathLst>
            </a:custGeom>
            <a:noFill/>
            <a:ln w="0">
              <a:solidFill>
                <a:srgbClr val="000000"/>
              </a:solidFill>
              <a:prstDash val="solid"/>
              <a:round/>
              <a:headEnd/>
              <a:tailEnd/>
            </a:ln>
          </p:spPr>
          <p:txBody>
            <a:bodyPr/>
            <a:lstStyle/>
            <a:p>
              <a:endParaRPr lang="en-GB"/>
            </a:p>
          </p:txBody>
        </p:sp>
        <p:sp>
          <p:nvSpPr>
            <p:cNvPr id="816" name="Freeform 3496"/>
            <p:cNvSpPr>
              <a:spLocks/>
            </p:cNvSpPr>
            <p:nvPr/>
          </p:nvSpPr>
          <p:spPr bwMode="auto">
            <a:xfrm>
              <a:off x="2024" y="3074"/>
              <a:ext cx="161" cy="3"/>
            </a:xfrm>
            <a:custGeom>
              <a:avLst/>
              <a:gdLst/>
              <a:ahLst/>
              <a:cxnLst>
                <a:cxn ang="0">
                  <a:pos x="322" y="0"/>
                </a:cxn>
                <a:cxn ang="0">
                  <a:pos x="294" y="1"/>
                </a:cxn>
                <a:cxn ang="0">
                  <a:pos x="186" y="4"/>
                </a:cxn>
                <a:cxn ang="0">
                  <a:pos x="116" y="4"/>
                </a:cxn>
                <a:cxn ang="0">
                  <a:pos x="32" y="6"/>
                </a:cxn>
                <a:cxn ang="0">
                  <a:pos x="21" y="7"/>
                </a:cxn>
                <a:cxn ang="0">
                  <a:pos x="0" y="6"/>
                </a:cxn>
              </a:cxnLst>
              <a:rect l="0" t="0" r="r" b="b"/>
              <a:pathLst>
                <a:path w="322" h="7">
                  <a:moveTo>
                    <a:pt x="322" y="0"/>
                  </a:moveTo>
                  <a:lnTo>
                    <a:pt x="294" y="1"/>
                  </a:lnTo>
                  <a:lnTo>
                    <a:pt x="186" y="4"/>
                  </a:lnTo>
                  <a:lnTo>
                    <a:pt x="116" y="4"/>
                  </a:lnTo>
                  <a:lnTo>
                    <a:pt x="32" y="6"/>
                  </a:lnTo>
                  <a:lnTo>
                    <a:pt x="21" y="7"/>
                  </a:lnTo>
                  <a:lnTo>
                    <a:pt x="0" y="6"/>
                  </a:lnTo>
                </a:path>
              </a:pathLst>
            </a:custGeom>
            <a:noFill/>
            <a:ln w="0">
              <a:solidFill>
                <a:srgbClr val="000000"/>
              </a:solidFill>
              <a:prstDash val="solid"/>
              <a:round/>
              <a:headEnd/>
              <a:tailEnd/>
            </a:ln>
          </p:spPr>
          <p:txBody>
            <a:bodyPr/>
            <a:lstStyle/>
            <a:p>
              <a:endParaRPr lang="en-GB"/>
            </a:p>
          </p:txBody>
        </p:sp>
        <p:sp>
          <p:nvSpPr>
            <p:cNvPr id="817" name="Freeform 3497"/>
            <p:cNvSpPr>
              <a:spLocks/>
            </p:cNvSpPr>
            <p:nvPr/>
          </p:nvSpPr>
          <p:spPr bwMode="auto">
            <a:xfrm>
              <a:off x="2183" y="3073"/>
              <a:ext cx="416" cy="16"/>
            </a:xfrm>
            <a:custGeom>
              <a:avLst/>
              <a:gdLst/>
              <a:ahLst/>
              <a:cxnLst>
                <a:cxn ang="0">
                  <a:pos x="0" y="10"/>
                </a:cxn>
                <a:cxn ang="0">
                  <a:pos x="10" y="9"/>
                </a:cxn>
                <a:cxn ang="0">
                  <a:pos x="21" y="9"/>
                </a:cxn>
                <a:cxn ang="0">
                  <a:pos x="37" y="8"/>
                </a:cxn>
                <a:cxn ang="0">
                  <a:pos x="59" y="6"/>
                </a:cxn>
                <a:cxn ang="0">
                  <a:pos x="74" y="4"/>
                </a:cxn>
                <a:cxn ang="0">
                  <a:pos x="93" y="3"/>
                </a:cxn>
                <a:cxn ang="0">
                  <a:pos x="104" y="2"/>
                </a:cxn>
                <a:cxn ang="0">
                  <a:pos x="117" y="2"/>
                </a:cxn>
                <a:cxn ang="0">
                  <a:pos x="129" y="0"/>
                </a:cxn>
                <a:cxn ang="0">
                  <a:pos x="143" y="0"/>
                </a:cxn>
                <a:cxn ang="0">
                  <a:pos x="156" y="0"/>
                </a:cxn>
                <a:cxn ang="0">
                  <a:pos x="169" y="1"/>
                </a:cxn>
                <a:cxn ang="0">
                  <a:pos x="184" y="1"/>
                </a:cxn>
                <a:cxn ang="0">
                  <a:pos x="206" y="2"/>
                </a:cxn>
                <a:cxn ang="0">
                  <a:pos x="221" y="3"/>
                </a:cxn>
                <a:cxn ang="0">
                  <a:pos x="244" y="3"/>
                </a:cxn>
                <a:cxn ang="0">
                  <a:pos x="270" y="4"/>
                </a:cxn>
                <a:cxn ang="0">
                  <a:pos x="283" y="6"/>
                </a:cxn>
                <a:cxn ang="0">
                  <a:pos x="310" y="7"/>
                </a:cxn>
                <a:cxn ang="0">
                  <a:pos x="361" y="9"/>
                </a:cxn>
                <a:cxn ang="0">
                  <a:pos x="391" y="11"/>
                </a:cxn>
                <a:cxn ang="0">
                  <a:pos x="414" y="13"/>
                </a:cxn>
                <a:cxn ang="0">
                  <a:pos x="448" y="14"/>
                </a:cxn>
                <a:cxn ang="0">
                  <a:pos x="475" y="16"/>
                </a:cxn>
                <a:cxn ang="0">
                  <a:pos x="500" y="19"/>
                </a:cxn>
                <a:cxn ang="0">
                  <a:pos x="544" y="22"/>
                </a:cxn>
                <a:cxn ang="0">
                  <a:pos x="581" y="22"/>
                </a:cxn>
                <a:cxn ang="0">
                  <a:pos x="637" y="25"/>
                </a:cxn>
                <a:cxn ang="0">
                  <a:pos x="668" y="26"/>
                </a:cxn>
                <a:cxn ang="0">
                  <a:pos x="699" y="28"/>
                </a:cxn>
                <a:cxn ang="0">
                  <a:pos x="732" y="29"/>
                </a:cxn>
                <a:cxn ang="0">
                  <a:pos x="745" y="29"/>
                </a:cxn>
                <a:cxn ang="0">
                  <a:pos x="778" y="29"/>
                </a:cxn>
                <a:cxn ang="0">
                  <a:pos x="799" y="30"/>
                </a:cxn>
                <a:cxn ang="0">
                  <a:pos x="833" y="33"/>
                </a:cxn>
              </a:cxnLst>
              <a:rect l="0" t="0" r="r" b="b"/>
              <a:pathLst>
                <a:path w="833" h="33">
                  <a:moveTo>
                    <a:pt x="0" y="10"/>
                  </a:moveTo>
                  <a:lnTo>
                    <a:pt x="10" y="9"/>
                  </a:lnTo>
                  <a:lnTo>
                    <a:pt x="21" y="9"/>
                  </a:lnTo>
                  <a:lnTo>
                    <a:pt x="37" y="8"/>
                  </a:lnTo>
                  <a:lnTo>
                    <a:pt x="59" y="6"/>
                  </a:lnTo>
                  <a:lnTo>
                    <a:pt x="74" y="4"/>
                  </a:lnTo>
                  <a:lnTo>
                    <a:pt x="93" y="3"/>
                  </a:lnTo>
                  <a:lnTo>
                    <a:pt x="104" y="2"/>
                  </a:lnTo>
                  <a:lnTo>
                    <a:pt x="117" y="2"/>
                  </a:lnTo>
                  <a:lnTo>
                    <a:pt x="129" y="0"/>
                  </a:lnTo>
                  <a:lnTo>
                    <a:pt x="143" y="0"/>
                  </a:lnTo>
                  <a:lnTo>
                    <a:pt x="156" y="0"/>
                  </a:lnTo>
                  <a:lnTo>
                    <a:pt x="169" y="1"/>
                  </a:lnTo>
                  <a:lnTo>
                    <a:pt x="184" y="1"/>
                  </a:lnTo>
                  <a:lnTo>
                    <a:pt x="206" y="2"/>
                  </a:lnTo>
                  <a:lnTo>
                    <a:pt x="221" y="3"/>
                  </a:lnTo>
                  <a:lnTo>
                    <a:pt x="244" y="3"/>
                  </a:lnTo>
                  <a:lnTo>
                    <a:pt x="270" y="4"/>
                  </a:lnTo>
                  <a:lnTo>
                    <a:pt x="283" y="6"/>
                  </a:lnTo>
                  <a:lnTo>
                    <a:pt x="310" y="7"/>
                  </a:lnTo>
                  <a:lnTo>
                    <a:pt x="361" y="9"/>
                  </a:lnTo>
                  <a:lnTo>
                    <a:pt x="391" y="11"/>
                  </a:lnTo>
                  <a:lnTo>
                    <a:pt x="414" y="13"/>
                  </a:lnTo>
                  <a:lnTo>
                    <a:pt x="448" y="14"/>
                  </a:lnTo>
                  <a:lnTo>
                    <a:pt x="475" y="16"/>
                  </a:lnTo>
                  <a:lnTo>
                    <a:pt x="500" y="19"/>
                  </a:lnTo>
                  <a:lnTo>
                    <a:pt x="544" y="22"/>
                  </a:lnTo>
                  <a:lnTo>
                    <a:pt x="581" y="22"/>
                  </a:lnTo>
                  <a:lnTo>
                    <a:pt x="637" y="25"/>
                  </a:lnTo>
                  <a:lnTo>
                    <a:pt x="668" y="26"/>
                  </a:lnTo>
                  <a:lnTo>
                    <a:pt x="699" y="28"/>
                  </a:lnTo>
                  <a:lnTo>
                    <a:pt x="732" y="29"/>
                  </a:lnTo>
                  <a:lnTo>
                    <a:pt x="745" y="29"/>
                  </a:lnTo>
                  <a:lnTo>
                    <a:pt x="778" y="29"/>
                  </a:lnTo>
                  <a:lnTo>
                    <a:pt x="799" y="30"/>
                  </a:lnTo>
                  <a:lnTo>
                    <a:pt x="833" y="33"/>
                  </a:lnTo>
                </a:path>
              </a:pathLst>
            </a:custGeom>
            <a:noFill/>
            <a:ln w="0">
              <a:solidFill>
                <a:srgbClr val="000000"/>
              </a:solidFill>
              <a:prstDash val="solid"/>
              <a:round/>
              <a:headEnd/>
              <a:tailEnd/>
            </a:ln>
          </p:spPr>
          <p:txBody>
            <a:bodyPr/>
            <a:lstStyle/>
            <a:p>
              <a:endParaRPr lang="en-GB"/>
            </a:p>
          </p:txBody>
        </p:sp>
        <p:sp>
          <p:nvSpPr>
            <p:cNvPr id="818" name="Freeform 3498"/>
            <p:cNvSpPr>
              <a:spLocks/>
            </p:cNvSpPr>
            <p:nvPr/>
          </p:nvSpPr>
          <p:spPr bwMode="auto">
            <a:xfrm>
              <a:off x="2023" y="3082"/>
              <a:ext cx="156" cy="4"/>
            </a:xfrm>
            <a:custGeom>
              <a:avLst/>
              <a:gdLst/>
              <a:ahLst/>
              <a:cxnLst>
                <a:cxn ang="0">
                  <a:pos x="314" y="4"/>
                </a:cxn>
                <a:cxn ang="0">
                  <a:pos x="314" y="4"/>
                </a:cxn>
                <a:cxn ang="0">
                  <a:pos x="311" y="4"/>
                </a:cxn>
                <a:cxn ang="0">
                  <a:pos x="295" y="6"/>
                </a:cxn>
                <a:cxn ang="0">
                  <a:pos x="281" y="6"/>
                </a:cxn>
                <a:cxn ang="0">
                  <a:pos x="263" y="6"/>
                </a:cxn>
                <a:cxn ang="0">
                  <a:pos x="246" y="6"/>
                </a:cxn>
                <a:cxn ang="0">
                  <a:pos x="234" y="6"/>
                </a:cxn>
                <a:cxn ang="0">
                  <a:pos x="225" y="5"/>
                </a:cxn>
                <a:cxn ang="0">
                  <a:pos x="199" y="5"/>
                </a:cxn>
                <a:cxn ang="0">
                  <a:pos x="187" y="7"/>
                </a:cxn>
                <a:cxn ang="0">
                  <a:pos x="147" y="7"/>
                </a:cxn>
                <a:cxn ang="0">
                  <a:pos x="128" y="7"/>
                </a:cxn>
                <a:cxn ang="0">
                  <a:pos x="118" y="7"/>
                </a:cxn>
                <a:cxn ang="0">
                  <a:pos x="95" y="7"/>
                </a:cxn>
                <a:cxn ang="0">
                  <a:pos x="59" y="7"/>
                </a:cxn>
                <a:cxn ang="0">
                  <a:pos x="36" y="8"/>
                </a:cxn>
                <a:cxn ang="0">
                  <a:pos x="19" y="2"/>
                </a:cxn>
                <a:cxn ang="0">
                  <a:pos x="0" y="0"/>
                </a:cxn>
              </a:cxnLst>
              <a:rect l="0" t="0" r="r" b="b"/>
              <a:pathLst>
                <a:path w="314" h="8">
                  <a:moveTo>
                    <a:pt x="314" y="4"/>
                  </a:moveTo>
                  <a:lnTo>
                    <a:pt x="314" y="4"/>
                  </a:lnTo>
                  <a:lnTo>
                    <a:pt x="311" y="4"/>
                  </a:lnTo>
                  <a:lnTo>
                    <a:pt x="295" y="6"/>
                  </a:lnTo>
                  <a:lnTo>
                    <a:pt x="281" y="6"/>
                  </a:lnTo>
                  <a:lnTo>
                    <a:pt x="263" y="6"/>
                  </a:lnTo>
                  <a:lnTo>
                    <a:pt x="246" y="6"/>
                  </a:lnTo>
                  <a:lnTo>
                    <a:pt x="234" y="6"/>
                  </a:lnTo>
                  <a:lnTo>
                    <a:pt x="225" y="5"/>
                  </a:lnTo>
                  <a:lnTo>
                    <a:pt x="199" y="5"/>
                  </a:lnTo>
                  <a:lnTo>
                    <a:pt x="187" y="7"/>
                  </a:lnTo>
                  <a:lnTo>
                    <a:pt x="147" y="7"/>
                  </a:lnTo>
                  <a:lnTo>
                    <a:pt x="128" y="7"/>
                  </a:lnTo>
                  <a:lnTo>
                    <a:pt x="118" y="7"/>
                  </a:lnTo>
                  <a:lnTo>
                    <a:pt x="95" y="7"/>
                  </a:lnTo>
                  <a:lnTo>
                    <a:pt x="59" y="7"/>
                  </a:lnTo>
                  <a:lnTo>
                    <a:pt x="36" y="8"/>
                  </a:lnTo>
                  <a:lnTo>
                    <a:pt x="19" y="2"/>
                  </a:lnTo>
                  <a:lnTo>
                    <a:pt x="0" y="0"/>
                  </a:lnTo>
                </a:path>
              </a:pathLst>
            </a:custGeom>
            <a:noFill/>
            <a:ln w="0">
              <a:solidFill>
                <a:srgbClr val="000000"/>
              </a:solidFill>
              <a:prstDash val="solid"/>
              <a:round/>
              <a:headEnd/>
              <a:tailEnd/>
            </a:ln>
          </p:spPr>
          <p:txBody>
            <a:bodyPr/>
            <a:lstStyle/>
            <a:p>
              <a:endParaRPr lang="en-GB"/>
            </a:p>
          </p:txBody>
        </p:sp>
        <p:sp>
          <p:nvSpPr>
            <p:cNvPr id="819" name="Freeform 3499"/>
            <p:cNvSpPr>
              <a:spLocks/>
            </p:cNvSpPr>
            <p:nvPr/>
          </p:nvSpPr>
          <p:spPr bwMode="auto">
            <a:xfrm>
              <a:off x="2039" y="3096"/>
              <a:ext cx="134" cy="1"/>
            </a:xfrm>
            <a:custGeom>
              <a:avLst/>
              <a:gdLst/>
              <a:ahLst/>
              <a:cxnLst>
                <a:cxn ang="0">
                  <a:pos x="267" y="2"/>
                </a:cxn>
                <a:cxn ang="0">
                  <a:pos x="264" y="2"/>
                </a:cxn>
                <a:cxn ang="0">
                  <a:pos x="256" y="1"/>
                </a:cxn>
                <a:cxn ang="0">
                  <a:pos x="247" y="1"/>
                </a:cxn>
                <a:cxn ang="0">
                  <a:pos x="233" y="2"/>
                </a:cxn>
                <a:cxn ang="0">
                  <a:pos x="220" y="2"/>
                </a:cxn>
                <a:cxn ang="0">
                  <a:pos x="208" y="1"/>
                </a:cxn>
                <a:cxn ang="0">
                  <a:pos x="191" y="1"/>
                </a:cxn>
                <a:cxn ang="0">
                  <a:pos x="172" y="0"/>
                </a:cxn>
                <a:cxn ang="0">
                  <a:pos x="160" y="1"/>
                </a:cxn>
                <a:cxn ang="0">
                  <a:pos x="147" y="1"/>
                </a:cxn>
                <a:cxn ang="0">
                  <a:pos x="122" y="1"/>
                </a:cxn>
                <a:cxn ang="0">
                  <a:pos x="101" y="0"/>
                </a:cxn>
                <a:cxn ang="0">
                  <a:pos x="90" y="1"/>
                </a:cxn>
                <a:cxn ang="0">
                  <a:pos x="80" y="1"/>
                </a:cxn>
                <a:cxn ang="0">
                  <a:pos x="63" y="0"/>
                </a:cxn>
                <a:cxn ang="0">
                  <a:pos x="48" y="1"/>
                </a:cxn>
                <a:cxn ang="0">
                  <a:pos x="36" y="1"/>
                </a:cxn>
                <a:cxn ang="0">
                  <a:pos x="21" y="2"/>
                </a:cxn>
                <a:cxn ang="0">
                  <a:pos x="7" y="1"/>
                </a:cxn>
                <a:cxn ang="0">
                  <a:pos x="0" y="0"/>
                </a:cxn>
              </a:cxnLst>
              <a:rect l="0" t="0" r="r" b="b"/>
              <a:pathLst>
                <a:path w="267" h="2">
                  <a:moveTo>
                    <a:pt x="267" y="2"/>
                  </a:moveTo>
                  <a:lnTo>
                    <a:pt x="264" y="2"/>
                  </a:lnTo>
                  <a:lnTo>
                    <a:pt x="256" y="1"/>
                  </a:lnTo>
                  <a:lnTo>
                    <a:pt x="247" y="1"/>
                  </a:lnTo>
                  <a:lnTo>
                    <a:pt x="233" y="2"/>
                  </a:lnTo>
                  <a:lnTo>
                    <a:pt x="220" y="2"/>
                  </a:lnTo>
                  <a:lnTo>
                    <a:pt x="208" y="1"/>
                  </a:lnTo>
                  <a:lnTo>
                    <a:pt x="191" y="1"/>
                  </a:lnTo>
                  <a:lnTo>
                    <a:pt x="172" y="0"/>
                  </a:lnTo>
                  <a:lnTo>
                    <a:pt x="160" y="1"/>
                  </a:lnTo>
                  <a:lnTo>
                    <a:pt x="147" y="1"/>
                  </a:lnTo>
                  <a:lnTo>
                    <a:pt x="122" y="1"/>
                  </a:lnTo>
                  <a:lnTo>
                    <a:pt x="101" y="0"/>
                  </a:lnTo>
                  <a:lnTo>
                    <a:pt x="90" y="1"/>
                  </a:lnTo>
                  <a:lnTo>
                    <a:pt x="80" y="1"/>
                  </a:lnTo>
                  <a:lnTo>
                    <a:pt x="63" y="0"/>
                  </a:lnTo>
                  <a:lnTo>
                    <a:pt x="48" y="1"/>
                  </a:lnTo>
                  <a:lnTo>
                    <a:pt x="36" y="1"/>
                  </a:lnTo>
                  <a:lnTo>
                    <a:pt x="21" y="2"/>
                  </a:lnTo>
                  <a:lnTo>
                    <a:pt x="7" y="1"/>
                  </a:lnTo>
                  <a:lnTo>
                    <a:pt x="0" y="0"/>
                  </a:lnTo>
                </a:path>
              </a:pathLst>
            </a:custGeom>
            <a:noFill/>
            <a:ln w="0">
              <a:solidFill>
                <a:srgbClr val="000000"/>
              </a:solidFill>
              <a:prstDash val="solid"/>
              <a:round/>
              <a:headEnd/>
              <a:tailEnd/>
            </a:ln>
          </p:spPr>
          <p:txBody>
            <a:bodyPr/>
            <a:lstStyle/>
            <a:p>
              <a:endParaRPr lang="en-GB"/>
            </a:p>
          </p:txBody>
        </p:sp>
        <p:sp>
          <p:nvSpPr>
            <p:cNvPr id="820" name="Freeform 3500"/>
            <p:cNvSpPr>
              <a:spLocks/>
            </p:cNvSpPr>
            <p:nvPr/>
          </p:nvSpPr>
          <p:spPr bwMode="auto">
            <a:xfrm>
              <a:off x="2020" y="3097"/>
              <a:ext cx="152" cy="2"/>
            </a:xfrm>
            <a:custGeom>
              <a:avLst/>
              <a:gdLst/>
              <a:ahLst/>
              <a:cxnLst>
                <a:cxn ang="0">
                  <a:pos x="303" y="3"/>
                </a:cxn>
                <a:cxn ang="0">
                  <a:pos x="295" y="2"/>
                </a:cxn>
                <a:cxn ang="0">
                  <a:pos x="286" y="2"/>
                </a:cxn>
                <a:cxn ang="0">
                  <a:pos x="272" y="3"/>
                </a:cxn>
                <a:cxn ang="0">
                  <a:pos x="259" y="3"/>
                </a:cxn>
                <a:cxn ang="0">
                  <a:pos x="247" y="2"/>
                </a:cxn>
                <a:cxn ang="0">
                  <a:pos x="230" y="2"/>
                </a:cxn>
                <a:cxn ang="0">
                  <a:pos x="211" y="0"/>
                </a:cxn>
                <a:cxn ang="0">
                  <a:pos x="199" y="2"/>
                </a:cxn>
                <a:cxn ang="0">
                  <a:pos x="186" y="2"/>
                </a:cxn>
                <a:cxn ang="0">
                  <a:pos x="161" y="2"/>
                </a:cxn>
                <a:cxn ang="0">
                  <a:pos x="140" y="1"/>
                </a:cxn>
                <a:cxn ang="0">
                  <a:pos x="129" y="2"/>
                </a:cxn>
                <a:cxn ang="0">
                  <a:pos x="119" y="1"/>
                </a:cxn>
                <a:cxn ang="0">
                  <a:pos x="102" y="1"/>
                </a:cxn>
                <a:cxn ang="0">
                  <a:pos x="87" y="2"/>
                </a:cxn>
                <a:cxn ang="0">
                  <a:pos x="75" y="2"/>
                </a:cxn>
                <a:cxn ang="0">
                  <a:pos x="60" y="3"/>
                </a:cxn>
                <a:cxn ang="0">
                  <a:pos x="46" y="1"/>
                </a:cxn>
                <a:cxn ang="0">
                  <a:pos x="39" y="1"/>
                </a:cxn>
                <a:cxn ang="0">
                  <a:pos x="30" y="1"/>
                </a:cxn>
                <a:cxn ang="0">
                  <a:pos x="0" y="0"/>
                </a:cxn>
              </a:cxnLst>
              <a:rect l="0" t="0" r="r" b="b"/>
              <a:pathLst>
                <a:path w="303" h="3">
                  <a:moveTo>
                    <a:pt x="303" y="3"/>
                  </a:moveTo>
                  <a:lnTo>
                    <a:pt x="295" y="2"/>
                  </a:lnTo>
                  <a:lnTo>
                    <a:pt x="286" y="2"/>
                  </a:lnTo>
                  <a:lnTo>
                    <a:pt x="272" y="3"/>
                  </a:lnTo>
                  <a:lnTo>
                    <a:pt x="259" y="3"/>
                  </a:lnTo>
                  <a:lnTo>
                    <a:pt x="247" y="2"/>
                  </a:lnTo>
                  <a:lnTo>
                    <a:pt x="230" y="2"/>
                  </a:lnTo>
                  <a:lnTo>
                    <a:pt x="211" y="0"/>
                  </a:lnTo>
                  <a:lnTo>
                    <a:pt x="199" y="2"/>
                  </a:lnTo>
                  <a:lnTo>
                    <a:pt x="186" y="2"/>
                  </a:lnTo>
                  <a:lnTo>
                    <a:pt x="161" y="2"/>
                  </a:lnTo>
                  <a:lnTo>
                    <a:pt x="140" y="1"/>
                  </a:lnTo>
                  <a:lnTo>
                    <a:pt x="129" y="2"/>
                  </a:lnTo>
                  <a:lnTo>
                    <a:pt x="119" y="1"/>
                  </a:lnTo>
                  <a:lnTo>
                    <a:pt x="102" y="1"/>
                  </a:lnTo>
                  <a:lnTo>
                    <a:pt x="87" y="2"/>
                  </a:lnTo>
                  <a:lnTo>
                    <a:pt x="75" y="2"/>
                  </a:lnTo>
                  <a:lnTo>
                    <a:pt x="60" y="3"/>
                  </a:lnTo>
                  <a:lnTo>
                    <a:pt x="46" y="1"/>
                  </a:lnTo>
                  <a:lnTo>
                    <a:pt x="39" y="1"/>
                  </a:lnTo>
                  <a:lnTo>
                    <a:pt x="30" y="1"/>
                  </a:lnTo>
                  <a:lnTo>
                    <a:pt x="0" y="0"/>
                  </a:lnTo>
                </a:path>
              </a:pathLst>
            </a:custGeom>
            <a:noFill/>
            <a:ln w="0">
              <a:solidFill>
                <a:srgbClr val="000000"/>
              </a:solidFill>
              <a:prstDash val="solid"/>
              <a:round/>
              <a:headEnd/>
              <a:tailEnd/>
            </a:ln>
          </p:spPr>
          <p:txBody>
            <a:bodyPr/>
            <a:lstStyle/>
            <a:p>
              <a:endParaRPr lang="en-GB"/>
            </a:p>
          </p:txBody>
        </p:sp>
        <p:sp>
          <p:nvSpPr>
            <p:cNvPr id="821" name="Freeform 3501"/>
            <p:cNvSpPr>
              <a:spLocks/>
            </p:cNvSpPr>
            <p:nvPr/>
          </p:nvSpPr>
          <p:spPr bwMode="auto">
            <a:xfrm>
              <a:off x="2162" y="3114"/>
              <a:ext cx="418" cy="9"/>
            </a:xfrm>
            <a:custGeom>
              <a:avLst/>
              <a:gdLst/>
              <a:ahLst/>
              <a:cxnLst>
                <a:cxn ang="0">
                  <a:pos x="0" y="8"/>
                </a:cxn>
                <a:cxn ang="0">
                  <a:pos x="1" y="8"/>
                </a:cxn>
                <a:cxn ang="0">
                  <a:pos x="15" y="7"/>
                </a:cxn>
                <a:cxn ang="0">
                  <a:pos x="28" y="7"/>
                </a:cxn>
                <a:cxn ang="0">
                  <a:pos x="39" y="6"/>
                </a:cxn>
                <a:cxn ang="0">
                  <a:pos x="43" y="6"/>
                </a:cxn>
                <a:cxn ang="0">
                  <a:pos x="50" y="6"/>
                </a:cxn>
                <a:cxn ang="0">
                  <a:pos x="61" y="6"/>
                </a:cxn>
                <a:cxn ang="0">
                  <a:pos x="70" y="6"/>
                </a:cxn>
                <a:cxn ang="0">
                  <a:pos x="82" y="5"/>
                </a:cxn>
                <a:cxn ang="0">
                  <a:pos x="95" y="5"/>
                </a:cxn>
                <a:cxn ang="0">
                  <a:pos x="112" y="4"/>
                </a:cxn>
                <a:cxn ang="0">
                  <a:pos x="126" y="3"/>
                </a:cxn>
                <a:cxn ang="0">
                  <a:pos x="146" y="0"/>
                </a:cxn>
                <a:cxn ang="0">
                  <a:pos x="159" y="0"/>
                </a:cxn>
                <a:cxn ang="0">
                  <a:pos x="199" y="3"/>
                </a:cxn>
                <a:cxn ang="0">
                  <a:pos x="220" y="4"/>
                </a:cxn>
                <a:cxn ang="0">
                  <a:pos x="235" y="6"/>
                </a:cxn>
                <a:cxn ang="0">
                  <a:pos x="253" y="6"/>
                </a:cxn>
                <a:cxn ang="0">
                  <a:pos x="270" y="6"/>
                </a:cxn>
                <a:cxn ang="0">
                  <a:pos x="282" y="6"/>
                </a:cxn>
                <a:cxn ang="0">
                  <a:pos x="314" y="7"/>
                </a:cxn>
                <a:cxn ang="0">
                  <a:pos x="336" y="8"/>
                </a:cxn>
                <a:cxn ang="0">
                  <a:pos x="358" y="7"/>
                </a:cxn>
                <a:cxn ang="0">
                  <a:pos x="374" y="8"/>
                </a:cxn>
                <a:cxn ang="0">
                  <a:pos x="402" y="8"/>
                </a:cxn>
                <a:cxn ang="0">
                  <a:pos x="431" y="9"/>
                </a:cxn>
                <a:cxn ang="0">
                  <a:pos x="473" y="8"/>
                </a:cxn>
                <a:cxn ang="0">
                  <a:pos x="496" y="8"/>
                </a:cxn>
                <a:cxn ang="0">
                  <a:pos x="519" y="9"/>
                </a:cxn>
                <a:cxn ang="0">
                  <a:pos x="558" y="11"/>
                </a:cxn>
                <a:cxn ang="0">
                  <a:pos x="581" y="11"/>
                </a:cxn>
                <a:cxn ang="0">
                  <a:pos x="594" y="12"/>
                </a:cxn>
                <a:cxn ang="0">
                  <a:pos x="620" y="12"/>
                </a:cxn>
                <a:cxn ang="0">
                  <a:pos x="647" y="13"/>
                </a:cxn>
                <a:cxn ang="0">
                  <a:pos x="676" y="16"/>
                </a:cxn>
                <a:cxn ang="0">
                  <a:pos x="708" y="17"/>
                </a:cxn>
                <a:cxn ang="0">
                  <a:pos x="736" y="20"/>
                </a:cxn>
                <a:cxn ang="0">
                  <a:pos x="761" y="19"/>
                </a:cxn>
                <a:cxn ang="0">
                  <a:pos x="789" y="19"/>
                </a:cxn>
                <a:cxn ang="0">
                  <a:pos x="814" y="20"/>
                </a:cxn>
                <a:cxn ang="0">
                  <a:pos x="824" y="19"/>
                </a:cxn>
                <a:cxn ang="0">
                  <a:pos x="835" y="18"/>
                </a:cxn>
              </a:cxnLst>
              <a:rect l="0" t="0" r="r" b="b"/>
              <a:pathLst>
                <a:path w="835" h="20">
                  <a:moveTo>
                    <a:pt x="0" y="8"/>
                  </a:moveTo>
                  <a:lnTo>
                    <a:pt x="1" y="8"/>
                  </a:lnTo>
                  <a:lnTo>
                    <a:pt x="15" y="7"/>
                  </a:lnTo>
                  <a:lnTo>
                    <a:pt x="28" y="7"/>
                  </a:lnTo>
                  <a:lnTo>
                    <a:pt x="39" y="6"/>
                  </a:lnTo>
                  <a:lnTo>
                    <a:pt x="43" y="6"/>
                  </a:lnTo>
                  <a:lnTo>
                    <a:pt x="50" y="6"/>
                  </a:lnTo>
                  <a:lnTo>
                    <a:pt x="61" y="6"/>
                  </a:lnTo>
                  <a:lnTo>
                    <a:pt x="70" y="6"/>
                  </a:lnTo>
                  <a:lnTo>
                    <a:pt x="82" y="5"/>
                  </a:lnTo>
                  <a:lnTo>
                    <a:pt x="95" y="5"/>
                  </a:lnTo>
                  <a:lnTo>
                    <a:pt x="112" y="4"/>
                  </a:lnTo>
                  <a:lnTo>
                    <a:pt x="126" y="3"/>
                  </a:lnTo>
                  <a:lnTo>
                    <a:pt x="146" y="0"/>
                  </a:lnTo>
                  <a:lnTo>
                    <a:pt x="159" y="0"/>
                  </a:lnTo>
                  <a:lnTo>
                    <a:pt x="199" y="3"/>
                  </a:lnTo>
                  <a:lnTo>
                    <a:pt x="220" y="4"/>
                  </a:lnTo>
                  <a:lnTo>
                    <a:pt x="235" y="6"/>
                  </a:lnTo>
                  <a:lnTo>
                    <a:pt x="253" y="6"/>
                  </a:lnTo>
                  <a:lnTo>
                    <a:pt x="270" y="6"/>
                  </a:lnTo>
                  <a:lnTo>
                    <a:pt x="282" y="6"/>
                  </a:lnTo>
                  <a:lnTo>
                    <a:pt x="314" y="7"/>
                  </a:lnTo>
                  <a:lnTo>
                    <a:pt x="336" y="8"/>
                  </a:lnTo>
                  <a:lnTo>
                    <a:pt x="358" y="7"/>
                  </a:lnTo>
                  <a:lnTo>
                    <a:pt x="374" y="8"/>
                  </a:lnTo>
                  <a:lnTo>
                    <a:pt x="402" y="8"/>
                  </a:lnTo>
                  <a:lnTo>
                    <a:pt x="431" y="9"/>
                  </a:lnTo>
                  <a:lnTo>
                    <a:pt x="473" y="8"/>
                  </a:lnTo>
                  <a:lnTo>
                    <a:pt x="496" y="8"/>
                  </a:lnTo>
                  <a:lnTo>
                    <a:pt x="519" y="9"/>
                  </a:lnTo>
                  <a:lnTo>
                    <a:pt x="558" y="11"/>
                  </a:lnTo>
                  <a:lnTo>
                    <a:pt x="581" y="11"/>
                  </a:lnTo>
                  <a:lnTo>
                    <a:pt x="594" y="12"/>
                  </a:lnTo>
                  <a:lnTo>
                    <a:pt x="620" y="12"/>
                  </a:lnTo>
                  <a:lnTo>
                    <a:pt x="647" y="13"/>
                  </a:lnTo>
                  <a:lnTo>
                    <a:pt x="676" y="16"/>
                  </a:lnTo>
                  <a:lnTo>
                    <a:pt x="708" y="17"/>
                  </a:lnTo>
                  <a:lnTo>
                    <a:pt x="736" y="20"/>
                  </a:lnTo>
                  <a:lnTo>
                    <a:pt x="761" y="19"/>
                  </a:lnTo>
                  <a:lnTo>
                    <a:pt x="789" y="19"/>
                  </a:lnTo>
                  <a:lnTo>
                    <a:pt x="814" y="20"/>
                  </a:lnTo>
                  <a:lnTo>
                    <a:pt x="824" y="19"/>
                  </a:lnTo>
                  <a:lnTo>
                    <a:pt x="835" y="18"/>
                  </a:lnTo>
                </a:path>
              </a:pathLst>
            </a:custGeom>
            <a:noFill/>
            <a:ln w="0">
              <a:solidFill>
                <a:srgbClr val="000000"/>
              </a:solidFill>
              <a:prstDash val="solid"/>
              <a:round/>
              <a:headEnd/>
              <a:tailEnd/>
            </a:ln>
          </p:spPr>
          <p:txBody>
            <a:bodyPr/>
            <a:lstStyle/>
            <a:p>
              <a:endParaRPr lang="en-GB"/>
            </a:p>
          </p:txBody>
        </p:sp>
        <p:sp>
          <p:nvSpPr>
            <p:cNvPr id="822" name="Freeform 3502"/>
            <p:cNvSpPr>
              <a:spLocks/>
            </p:cNvSpPr>
            <p:nvPr/>
          </p:nvSpPr>
          <p:spPr bwMode="auto">
            <a:xfrm>
              <a:off x="2017" y="3114"/>
              <a:ext cx="145" cy="6"/>
            </a:xfrm>
            <a:custGeom>
              <a:avLst/>
              <a:gdLst/>
              <a:ahLst/>
              <a:cxnLst>
                <a:cxn ang="0">
                  <a:pos x="291" y="10"/>
                </a:cxn>
                <a:cxn ang="0">
                  <a:pos x="266" y="10"/>
                </a:cxn>
                <a:cxn ang="0">
                  <a:pos x="252" y="9"/>
                </a:cxn>
                <a:cxn ang="0">
                  <a:pos x="242" y="9"/>
                </a:cxn>
                <a:cxn ang="0">
                  <a:pos x="228" y="11"/>
                </a:cxn>
                <a:cxn ang="0">
                  <a:pos x="211" y="9"/>
                </a:cxn>
                <a:cxn ang="0">
                  <a:pos x="199" y="8"/>
                </a:cxn>
                <a:cxn ang="0">
                  <a:pos x="169" y="9"/>
                </a:cxn>
                <a:cxn ang="0">
                  <a:pos x="158" y="8"/>
                </a:cxn>
                <a:cxn ang="0">
                  <a:pos x="142" y="7"/>
                </a:cxn>
                <a:cxn ang="0">
                  <a:pos x="130" y="6"/>
                </a:cxn>
                <a:cxn ang="0">
                  <a:pos x="116" y="7"/>
                </a:cxn>
                <a:cxn ang="0">
                  <a:pos x="101" y="5"/>
                </a:cxn>
                <a:cxn ang="0">
                  <a:pos x="82" y="4"/>
                </a:cxn>
                <a:cxn ang="0">
                  <a:pos x="60" y="3"/>
                </a:cxn>
                <a:cxn ang="0">
                  <a:pos x="52" y="1"/>
                </a:cxn>
                <a:cxn ang="0">
                  <a:pos x="44" y="0"/>
                </a:cxn>
                <a:cxn ang="0">
                  <a:pos x="33" y="1"/>
                </a:cxn>
                <a:cxn ang="0">
                  <a:pos x="14" y="3"/>
                </a:cxn>
                <a:cxn ang="0">
                  <a:pos x="0" y="4"/>
                </a:cxn>
              </a:cxnLst>
              <a:rect l="0" t="0" r="r" b="b"/>
              <a:pathLst>
                <a:path w="291" h="11">
                  <a:moveTo>
                    <a:pt x="291" y="10"/>
                  </a:moveTo>
                  <a:lnTo>
                    <a:pt x="266" y="10"/>
                  </a:lnTo>
                  <a:lnTo>
                    <a:pt x="252" y="9"/>
                  </a:lnTo>
                  <a:lnTo>
                    <a:pt x="242" y="9"/>
                  </a:lnTo>
                  <a:lnTo>
                    <a:pt x="228" y="11"/>
                  </a:lnTo>
                  <a:lnTo>
                    <a:pt x="211" y="9"/>
                  </a:lnTo>
                  <a:lnTo>
                    <a:pt x="199" y="8"/>
                  </a:lnTo>
                  <a:lnTo>
                    <a:pt x="169" y="9"/>
                  </a:lnTo>
                  <a:lnTo>
                    <a:pt x="158" y="8"/>
                  </a:lnTo>
                  <a:lnTo>
                    <a:pt x="142" y="7"/>
                  </a:lnTo>
                  <a:lnTo>
                    <a:pt x="130" y="6"/>
                  </a:lnTo>
                  <a:lnTo>
                    <a:pt x="116" y="7"/>
                  </a:lnTo>
                  <a:lnTo>
                    <a:pt x="101" y="5"/>
                  </a:lnTo>
                  <a:lnTo>
                    <a:pt x="82" y="4"/>
                  </a:lnTo>
                  <a:lnTo>
                    <a:pt x="60" y="3"/>
                  </a:lnTo>
                  <a:lnTo>
                    <a:pt x="52" y="1"/>
                  </a:lnTo>
                  <a:lnTo>
                    <a:pt x="44" y="0"/>
                  </a:lnTo>
                  <a:lnTo>
                    <a:pt x="33" y="1"/>
                  </a:lnTo>
                  <a:lnTo>
                    <a:pt x="14" y="3"/>
                  </a:lnTo>
                  <a:lnTo>
                    <a:pt x="0" y="4"/>
                  </a:lnTo>
                </a:path>
              </a:pathLst>
            </a:custGeom>
            <a:noFill/>
            <a:ln w="0">
              <a:solidFill>
                <a:srgbClr val="000000"/>
              </a:solidFill>
              <a:prstDash val="solid"/>
              <a:round/>
              <a:headEnd/>
              <a:tailEnd/>
            </a:ln>
          </p:spPr>
          <p:txBody>
            <a:bodyPr/>
            <a:lstStyle/>
            <a:p>
              <a:endParaRPr lang="en-GB"/>
            </a:p>
          </p:txBody>
        </p:sp>
        <p:sp>
          <p:nvSpPr>
            <p:cNvPr id="823" name="Freeform 3503"/>
            <p:cNvSpPr>
              <a:spLocks/>
            </p:cNvSpPr>
            <p:nvPr/>
          </p:nvSpPr>
          <p:spPr bwMode="auto">
            <a:xfrm>
              <a:off x="2019" y="3139"/>
              <a:ext cx="128" cy="10"/>
            </a:xfrm>
            <a:custGeom>
              <a:avLst/>
              <a:gdLst/>
              <a:ahLst/>
              <a:cxnLst>
                <a:cxn ang="0">
                  <a:pos x="257" y="20"/>
                </a:cxn>
                <a:cxn ang="0">
                  <a:pos x="237" y="19"/>
                </a:cxn>
                <a:cxn ang="0">
                  <a:pos x="206" y="18"/>
                </a:cxn>
                <a:cxn ang="0">
                  <a:pos x="182" y="16"/>
                </a:cxn>
                <a:cxn ang="0">
                  <a:pos x="142" y="15"/>
                </a:cxn>
                <a:cxn ang="0">
                  <a:pos x="121" y="13"/>
                </a:cxn>
                <a:cxn ang="0">
                  <a:pos x="89" y="10"/>
                </a:cxn>
                <a:cxn ang="0">
                  <a:pos x="52" y="7"/>
                </a:cxn>
                <a:cxn ang="0">
                  <a:pos x="31" y="6"/>
                </a:cxn>
                <a:cxn ang="0">
                  <a:pos x="0" y="0"/>
                </a:cxn>
              </a:cxnLst>
              <a:rect l="0" t="0" r="r" b="b"/>
              <a:pathLst>
                <a:path w="257" h="20">
                  <a:moveTo>
                    <a:pt x="257" y="20"/>
                  </a:moveTo>
                  <a:lnTo>
                    <a:pt x="237" y="19"/>
                  </a:lnTo>
                  <a:lnTo>
                    <a:pt x="206" y="18"/>
                  </a:lnTo>
                  <a:lnTo>
                    <a:pt x="182" y="16"/>
                  </a:lnTo>
                  <a:lnTo>
                    <a:pt x="142" y="15"/>
                  </a:lnTo>
                  <a:lnTo>
                    <a:pt x="121" y="13"/>
                  </a:lnTo>
                  <a:lnTo>
                    <a:pt x="89" y="10"/>
                  </a:lnTo>
                  <a:lnTo>
                    <a:pt x="52" y="7"/>
                  </a:lnTo>
                  <a:lnTo>
                    <a:pt x="31" y="6"/>
                  </a:lnTo>
                  <a:lnTo>
                    <a:pt x="0" y="0"/>
                  </a:lnTo>
                </a:path>
              </a:pathLst>
            </a:custGeom>
            <a:noFill/>
            <a:ln w="0">
              <a:solidFill>
                <a:srgbClr val="000000"/>
              </a:solidFill>
              <a:prstDash val="solid"/>
              <a:round/>
              <a:headEnd/>
              <a:tailEnd/>
            </a:ln>
          </p:spPr>
          <p:txBody>
            <a:bodyPr/>
            <a:lstStyle/>
            <a:p>
              <a:endParaRPr lang="en-GB"/>
            </a:p>
          </p:txBody>
        </p:sp>
        <p:sp>
          <p:nvSpPr>
            <p:cNvPr id="824" name="Freeform 3504"/>
            <p:cNvSpPr>
              <a:spLocks/>
            </p:cNvSpPr>
            <p:nvPr/>
          </p:nvSpPr>
          <p:spPr bwMode="auto">
            <a:xfrm>
              <a:off x="2142" y="3159"/>
              <a:ext cx="18" cy="2"/>
            </a:xfrm>
            <a:custGeom>
              <a:avLst/>
              <a:gdLst/>
              <a:ahLst/>
              <a:cxnLst>
                <a:cxn ang="0">
                  <a:pos x="0" y="0"/>
                </a:cxn>
                <a:cxn ang="0">
                  <a:pos x="1" y="0"/>
                </a:cxn>
                <a:cxn ang="0">
                  <a:pos x="3" y="0"/>
                </a:cxn>
                <a:cxn ang="0">
                  <a:pos x="8" y="0"/>
                </a:cxn>
                <a:cxn ang="0">
                  <a:pos x="15" y="1"/>
                </a:cxn>
                <a:cxn ang="0">
                  <a:pos x="19" y="1"/>
                </a:cxn>
                <a:cxn ang="0">
                  <a:pos x="23" y="1"/>
                </a:cxn>
                <a:cxn ang="0">
                  <a:pos x="27" y="2"/>
                </a:cxn>
                <a:cxn ang="0">
                  <a:pos x="37" y="4"/>
                </a:cxn>
              </a:cxnLst>
              <a:rect l="0" t="0" r="r" b="b"/>
              <a:pathLst>
                <a:path w="37" h="4">
                  <a:moveTo>
                    <a:pt x="0" y="0"/>
                  </a:moveTo>
                  <a:lnTo>
                    <a:pt x="1" y="0"/>
                  </a:lnTo>
                  <a:lnTo>
                    <a:pt x="3" y="0"/>
                  </a:lnTo>
                  <a:lnTo>
                    <a:pt x="8" y="0"/>
                  </a:lnTo>
                  <a:lnTo>
                    <a:pt x="15" y="1"/>
                  </a:lnTo>
                  <a:lnTo>
                    <a:pt x="19" y="1"/>
                  </a:lnTo>
                  <a:lnTo>
                    <a:pt x="23" y="1"/>
                  </a:lnTo>
                  <a:lnTo>
                    <a:pt x="27" y="2"/>
                  </a:lnTo>
                  <a:lnTo>
                    <a:pt x="37" y="4"/>
                  </a:lnTo>
                </a:path>
              </a:pathLst>
            </a:custGeom>
            <a:noFill/>
            <a:ln w="0">
              <a:solidFill>
                <a:srgbClr val="000000"/>
              </a:solidFill>
              <a:prstDash val="solid"/>
              <a:round/>
              <a:headEnd/>
              <a:tailEnd/>
            </a:ln>
          </p:spPr>
          <p:txBody>
            <a:bodyPr/>
            <a:lstStyle/>
            <a:p>
              <a:endParaRPr lang="en-GB"/>
            </a:p>
          </p:txBody>
        </p:sp>
        <p:sp>
          <p:nvSpPr>
            <p:cNvPr id="825" name="Freeform 3505"/>
            <p:cNvSpPr>
              <a:spLocks/>
            </p:cNvSpPr>
            <p:nvPr/>
          </p:nvSpPr>
          <p:spPr bwMode="auto">
            <a:xfrm>
              <a:off x="2138" y="3165"/>
              <a:ext cx="21" cy="3"/>
            </a:xfrm>
            <a:custGeom>
              <a:avLst/>
              <a:gdLst/>
              <a:ahLst/>
              <a:cxnLst>
                <a:cxn ang="0">
                  <a:pos x="0" y="8"/>
                </a:cxn>
                <a:cxn ang="0">
                  <a:pos x="2" y="8"/>
                </a:cxn>
                <a:cxn ang="0">
                  <a:pos x="10" y="7"/>
                </a:cxn>
                <a:cxn ang="0">
                  <a:pos x="13" y="7"/>
                </a:cxn>
                <a:cxn ang="0">
                  <a:pos x="16" y="6"/>
                </a:cxn>
                <a:cxn ang="0">
                  <a:pos x="23" y="4"/>
                </a:cxn>
                <a:cxn ang="0">
                  <a:pos x="24" y="4"/>
                </a:cxn>
                <a:cxn ang="0">
                  <a:pos x="38" y="0"/>
                </a:cxn>
                <a:cxn ang="0">
                  <a:pos x="42" y="0"/>
                </a:cxn>
              </a:cxnLst>
              <a:rect l="0" t="0" r="r" b="b"/>
              <a:pathLst>
                <a:path w="42" h="8">
                  <a:moveTo>
                    <a:pt x="0" y="8"/>
                  </a:moveTo>
                  <a:lnTo>
                    <a:pt x="2" y="8"/>
                  </a:lnTo>
                  <a:lnTo>
                    <a:pt x="10" y="7"/>
                  </a:lnTo>
                  <a:lnTo>
                    <a:pt x="13" y="7"/>
                  </a:lnTo>
                  <a:lnTo>
                    <a:pt x="16" y="6"/>
                  </a:lnTo>
                  <a:lnTo>
                    <a:pt x="23" y="4"/>
                  </a:lnTo>
                  <a:lnTo>
                    <a:pt x="24" y="4"/>
                  </a:lnTo>
                  <a:lnTo>
                    <a:pt x="38" y="0"/>
                  </a:lnTo>
                  <a:lnTo>
                    <a:pt x="42" y="0"/>
                  </a:lnTo>
                </a:path>
              </a:pathLst>
            </a:custGeom>
            <a:noFill/>
            <a:ln w="0">
              <a:solidFill>
                <a:srgbClr val="000000"/>
              </a:solidFill>
              <a:prstDash val="solid"/>
              <a:round/>
              <a:headEnd/>
              <a:tailEnd/>
            </a:ln>
          </p:spPr>
          <p:txBody>
            <a:bodyPr/>
            <a:lstStyle/>
            <a:p>
              <a:endParaRPr lang="en-GB"/>
            </a:p>
          </p:txBody>
        </p:sp>
        <p:sp>
          <p:nvSpPr>
            <p:cNvPr id="826" name="Freeform 3506"/>
            <p:cNvSpPr>
              <a:spLocks/>
            </p:cNvSpPr>
            <p:nvPr/>
          </p:nvSpPr>
          <p:spPr bwMode="auto">
            <a:xfrm>
              <a:off x="2134" y="3167"/>
              <a:ext cx="23" cy="9"/>
            </a:xfrm>
            <a:custGeom>
              <a:avLst/>
              <a:gdLst/>
              <a:ahLst/>
              <a:cxnLst>
                <a:cxn ang="0">
                  <a:pos x="0" y="16"/>
                </a:cxn>
                <a:cxn ang="0">
                  <a:pos x="1" y="16"/>
                </a:cxn>
                <a:cxn ang="0">
                  <a:pos x="5" y="15"/>
                </a:cxn>
                <a:cxn ang="0">
                  <a:pos x="7" y="16"/>
                </a:cxn>
                <a:cxn ang="0">
                  <a:pos x="9" y="16"/>
                </a:cxn>
                <a:cxn ang="0">
                  <a:pos x="17" y="16"/>
                </a:cxn>
                <a:cxn ang="0">
                  <a:pos x="20" y="16"/>
                </a:cxn>
                <a:cxn ang="0">
                  <a:pos x="23" y="15"/>
                </a:cxn>
                <a:cxn ang="0">
                  <a:pos x="30" y="12"/>
                </a:cxn>
                <a:cxn ang="0">
                  <a:pos x="36" y="6"/>
                </a:cxn>
                <a:cxn ang="0">
                  <a:pos x="42" y="2"/>
                </a:cxn>
                <a:cxn ang="0">
                  <a:pos x="46" y="0"/>
                </a:cxn>
              </a:cxnLst>
              <a:rect l="0" t="0" r="r" b="b"/>
              <a:pathLst>
                <a:path w="46" h="16">
                  <a:moveTo>
                    <a:pt x="0" y="16"/>
                  </a:moveTo>
                  <a:lnTo>
                    <a:pt x="1" y="16"/>
                  </a:lnTo>
                  <a:lnTo>
                    <a:pt x="5" y="15"/>
                  </a:lnTo>
                  <a:lnTo>
                    <a:pt x="7" y="16"/>
                  </a:lnTo>
                  <a:lnTo>
                    <a:pt x="9" y="16"/>
                  </a:lnTo>
                  <a:lnTo>
                    <a:pt x="17" y="16"/>
                  </a:lnTo>
                  <a:lnTo>
                    <a:pt x="20" y="16"/>
                  </a:lnTo>
                  <a:lnTo>
                    <a:pt x="23" y="15"/>
                  </a:lnTo>
                  <a:lnTo>
                    <a:pt x="30" y="12"/>
                  </a:lnTo>
                  <a:lnTo>
                    <a:pt x="36" y="6"/>
                  </a:lnTo>
                  <a:lnTo>
                    <a:pt x="42" y="2"/>
                  </a:lnTo>
                  <a:lnTo>
                    <a:pt x="46" y="0"/>
                  </a:lnTo>
                </a:path>
              </a:pathLst>
            </a:custGeom>
            <a:noFill/>
            <a:ln w="0">
              <a:solidFill>
                <a:srgbClr val="000000"/>
              </a:solidFill>
              <a:prstDash val="solid"/>
              <a:round/>
              <a:headEnd/>
              <a:tailEnd/>
            </a:ln>
          </p:spPr>
          <p:txBody>
            <a:bodyPr/>
            <a:lstStyle/>
            <a:p>
              <a:endParaRPr lang="en-GB"/>
            </a:p>
          </p:txBody>
        </p:sp>
        <p:sp>
          <p:nvSpPr>
            <p:cNvPr id="827" name="Freeform 3507"/>
            <p:cNvSpPr>
              <a:spLocks/>
            </p:cNvSpPr>
            <p:nvPr/>
          </p:nvSpPr>
          <p:spPr bwMode="auto">
            <a:xfrm>
              <a:off x="2108" y="3170"/>
              <a:ext cx="23" cy="13"/>
            </a:xfrm>
            <a:custGeom>
              <a:avLst/>
              <a:gdLst/>
              <a:ahLst/>
              <a:cxnLst>
                <a:cxn ang="0">
                  <a:pos x="46" y="26"/>
                </a:cxn>
                <a:cxn ang="0">
                  <a:pos x="45" y="26"/>
                </a:cxn>
                <a:cxn ang="0">
                  <a:pos x="43" y="25"/>
                </a:cxn>
                <a:cxn ang="0">
                  <a:pos x="37" y="22"/>
                </a:cxn>
                <a:cxn ang="0">
                  <a:pos x="24" y="15"/>
                </a:cxn>
                <a:cxn ang="0">
                  <a:pos x="20" y="11"/>
                </a:cxn>
                <a:cxn ang="0">
                  <a:pos x="17" y="9"/>
                </a:cxn>
                <a:cxn ang="0">
                  <a:pos x="12" y="7"/>
                </a:cxn>
                <a:cxn ang="0">
                  <a:pos x="9" y="6"/>
                </a:cxn>
                <a:cxn ang="0">
                  <a:pos x="0" y="0"/>
                </a:cxn>
              </a:cxnLst>
              <a:rect l="0" t="0" r="r" b="b"/>
              <a:pathLst>
                <a:path w="46" h="26">
                  <a:moveTo>
                    <a:pt x="46" y="26"/>
                  </a:moveTo>
                  <a:lnTo>
                    <a:pt x="45" y="26"/>
                  </a:lnTo>
                  <a:lnTo>
                    <a:pt x="43" y="25"/>
                  </a:lnTo>
                  <a:lnTo>
                    <a:pt x="37" y="22"/>
                  </a:lnTo>
                  <a:lnTo>
                    <a:pt x="24" y="15"/>
                  </a:lnTo>
                  <a:lnTo>
                    <a:pt x="20" y="11"/>
                  </a:lnTo>
                  <a:lnTo>
                    <a:pt x="17" y="9"/>
                  </a:lnTo>
                  <a:lnTo>
                    <a:pt x="12" y="7"/>
                  </a:lnTo>
                  <a:lnTo>
                    <a:pt x="9" y="6"/>
                  </a:lnTo>
                  <a:lnTo>
                    <a:pt x="0" y="0"/>
                  </a:lnTo>
                </a:path>
              </a:pathLst>
            </a:custGeom>
            <a:noFill/>
            <a:ln w="0">
              <a:solidFill>
                <a:srgbClr val="000000"/>
              </a:solidFill>
              <a:prstDash val="solid"/>
              <a:round/>
              <a:headEnd/>
              <a:tailEnd/>
            </a:ln>
          </p:spPr>
          <p:txBody>
            <a:bodyPr/>
            <a:lstStyle/>
            <a:p>
              <a:endParaRPr lang="en-GB"/>
            </a:p>
          </p:txBody>
        </p:sp>
        <p:sp>
          <p:nvSpPr>
            <p:cNvPr id="828" name="Freeform 3508"/>
            <p:cNvSpPr>
              <a:spLocks/>
            </p:cNvSpPr>
            <p:nvPr/>
          </p:nvSpPr>
          <p:spPr bwMode="auto">
            <a:xfrm>
              <a:off x="2126" y="3188"/>
              <a:ext cx="22" cy="5"/>
            </a:xfrm>
            <a:custGeom>
              <a:avLst/>
              <a:gdLst/>
              <a:ahLst/>
              <a:cxnLst>
                <a:cxn ang="0">
                  <a:pos x="0" y="5"/>
                </a:cxn>
                <a:cxn ang="0">
                  <a:pos x="4" y="6"/>
                </a:cxn>
                <a:cxn ang="0">
                  <a:pos x="7" y="8"/>
                </a:cxn>
                <a:cxn ang="0">
                  <a:pos x="9" y="9"/>
                </a:cxn>
                <a:cxn ang="0">
                  <a:pos x="12" y="10"/>
                </a:cxn>
                <a:cxn ang="0">
                  <a:pos x="22" y="11"/>
                </a:cxn>
                <a:cxn ang="0">
                  <a:pos x="33" y="11"/>
                </a:cxn>
                <a:cxn ang="0">
                  <a:pos x="38" y="8"/>
                </a:cxn>
                <a:cxn ang="0">
                  <a:pos x="45" y="0"/>
                </a:cxn>
              </a:cxnLst>
              <a:rect l="0" t="0" r="r" b="b"/>
              <a:pathLst>
                <a:path w="45" h="11">
                  <a:moveTo>
                    <a:pt x="0" y="5"/>
                  </a:moveTo>
                  <a:lnTo>
                    <a:pt x="4" y="6"/>
                  </a:lnTo>
                  <a:lnTo>
                    <a:pt x="7" y="8"/>
                  </a:lnTo>
                  <a:lnTo>
                    <a:pt x="9" y="9"/>
                  </a:lnTo>
                  <a:lnTo>
                    <a:pt x="12" y="10"/>
                  </a:lnTo>
                  <a:lnTo>
                    <a:pt x="22" y="11"/>
                  </a:lnTo>
                  <a:lnTo>
                    <a:pt x="33" y="11"/>
                  </a:lnTo>
                  <a:lnTo>
                    <a:pt x="38" y="8"/>
                  </a:lnTo>
                  <a:lnTo>
                    <a:pt x="45" y="0"/>
                  </a:lnTo>
                </a:path>
              </a:pathLst>
            </a:custGeom>
            <a:noFill/>
            <a:ln w="0">
              <a:solidFill>
                <a:srgbClr val="000000"/>
              </a:solidFill>
              <a:prstDash val="solid"/>
              <a:round/>
              <a:headEnd/>
              <a:tailEnd/>
            </a:ln>
          </p:spPr>
          <p:txBody>
            <a:bodyPr/>
            <a:lstStyle/>
            <a:p>
              <a:endParaRPr lang="en-GB"/>
            </a:p>
          </p:txBody>
        </p:sp>
        <p:sp>
          <p:nvSpPr>
            <p:cNvPr id="829" name="Freeform 3509"/>
            <p:cNvSpPr>
              <a:spLocks/>
            </p:cNvSpPr>
            <p:nvPr/>
          </p:nvSpPr>
          <p:spPr bwMode="auto">
            <a:xfrm>
              <a:off x="2078" y="3168"/>
              <a:ext cx="44" cy="32"/>
            </a:xfrm>
            <a:custGeom>
              <a:avLst/>
              <a:gdLst/>
              <a:ahLst/>
              <a:cxnLst>
                <a:cxn ang="0">
                  <a:pos x="88" y="64"/>
                </a:cxn>
                <a:cxn ang="0">
                  <a:pos x="76" y="58"/>
                </a:cxn>
                <a:cxn ang="0">
                  <a:pos x="70" y="52"/>
                </a:cxn>
                <a:cxn ang="0">
                  <a:pos x="67" y="51"/>
                </a:cxn>
                <a:cxn ang="0">
                  <a:pos x="63" y="49"/>
                </a:cxn>
                <a:cxn ang="0">
                  <a:pos x="59" y="48"/>
                </a:cxn>
                <a:cxn ang="0">
                  <a:pos x="43" y="29"/>
                </a:cxn>
                <a:cxn ang="0">
                  <a:pos x="33" y="23"/>
                </a:cxn>
                <a:cxn ang="0">
                  <a:pos x="16" y="12"/>
                </a:cxn>
                <a:cxn ang="0">
                  <a:pos x="0" y="0"/>
                </a:cxn>
              </a:cxnLst>
              <a:rect l="0" t="0" r="r" b="b"/>
              <a:pathLst>
                <a:path w="88" h="64">
                  <a:moveTo>
                    <a:pt x="88" y="64"/>
                  </a:moveTo>
                  <a:lnTo>
                    <a:pt x="76" y="58"/>
                  </a:lnTo>
                  <a:lnTo>
                    <a:pt x="70" y="52"/>
                  </a:lnTo>
                  <a:lnTo>
                    <a:pt x="67" y="51"/>
                  </a:lnTo>
                  <a:lnTo>
                    <a:pt x="63" y="49"/>
                  </a:lnTo>
                  <a:lnTo>
                    <a:pt x="59" y="48"/>
                  </a:lnTo>
                  <a:lnTo>
                    <a:pt x="43" y="29"/>
                  </a:lnTo>
                  <a:lnTo>
                    <a:pt x="33" y="23"/>
                  </a:lnTo>
                  <a:lnTo>
                    <a:pt x="16" y="12"/>
                  </a:lnTo>
                  <a:lnTo>
                    <a:pt x="0" y="0"/>
                  </a:lnTo>
                </a:path>
              </a:pathLst>
            </a:custGeom>
            <a:noFill/>
            <a:ln w="0">
              <a:solidFill>
                <a:srgbClr val="000000"/>
              </a:solidFill>
              <a:prstDash val="solid"/>
              <a:round/>
              <a:headEnd/>
              <a:tailEnd/>
            </a:ln>
          </p:spPr>
          <p:txBody>
            <a:bodyPr/>
            <a:lstStyle/>
            <a:p>
              <a:endParaRPr lang="en-GB"/>
            </a:p>
          </p:txBody>
        </p:sp>
        <p:sp>
          <p:nvSpPr>
            <p:cNvPr id="830" name="Freeform 3510"/>
            <p:cNvSpPr>
              <a:spLocks/>
            </p:cNvSpPr>
            <p:nvPr/>
          </p:nvSpPr>
          <p:spPr bwMode="auto">
            <a:xfrm>
              <a:off x="2068" y="3186"/>
              <a:ext cx="47" cy="26"/>
            </a:xfrm>
            <a:custGeom>
              <a:avLst/>
              <a:gdLst/>
              <a:ahLst/>
              <a:cxnLst>
                <a:cxn ang="0">
                  <a:pos x="96" y="52"/>
                </a:cxn>
                <a:cxn ang="0">
                  <a:pos x="91" y="50"/>
                </a:cxn>
                <a:cxn ang="0">
                  <a:pos x="86" y="43"/>
                </a:cxn>
                <a:cxn ang="0">
                  <a:pos x="80" y="41"/>
                </a:cxn>
                <a:cxn ang="0">
                  <a:pos x="75" y="39"/>
                </a:cxn>
                <a:cxn ang="0">
                  <a:pos x="53" y="24"/>
                </a:cxn>
                <a:cxn ang="0">
                  <a:pos x="36" y="21"/>
                </a:cxn>
                <a:cxn ang="0">
                  <a:pos x="24" y="12"/>
                </a:cxn>
                <a:cxn ang="0">
                  <a:pos x="13" y="2"/>
                </a:cxn>
                <a:cxn ang="0">
                  <a:pos x="0" y="0"/>
                </a:cxn>
              </a:cxnLst>
              <a:rect l="0" t="0" r="r" b="b"/>
              <a:pathLst>
                <a:path w="96" h="52">
                  <a:moveTo>
                    <a:pt x="96" y="52"/>
                  </a:moveTo>
                  <a:lnTo>
                    <a:pt x="91" y="50"/>
                  </a:lnTo>
                  <a:lnTo>
                    <a:pt x="86" y="43"/>
                  </a:lnTo>
                  <a:lnTo>
                    <a:pt x="80" y="41"/>
                  </a:lnTo>
                  <a:lnTo>
                    <a:pt x="75" y="39"/>
                  </a:lnTo>
                  <a:lnTo>
                    <a:pt x="53" y="24"/>
                  </a:lnTo>
                  <a:lnTo>
                    <a:pt x="36" y="21"/>
                  </a:lnTo>
                  <a:lnTo>
                    <a:pt x="24" y="12"/>
                  </a:lnTo>
                  <a:lnTo>
                    <a:pt x="13" y="2"/>
                  </a:lnTo>
                  <a:lnTo>
                    <a:pt x="0" y="0"/>
                  </a:lnTo>
                </a:path>
              </a:pathLst>
            </a:custGeom>
            <a:noFill/>
            <a:ln w="0">
              <a:solidFill>
                <a:srgbClr val="000000"/>
              </a:solidFill>
              <a:prstDash val="solid"/>
              <a:round/>
              <a:headEnd/>
              <a:tailEnd/>
            </a:ln>
          </p:spPr>
          <p:txBody>
            <a:bodyPr/>
            <a:lstStyle/>
            <a:p>
              <a:endParaRPr lang="en-GB"/>
            </a:p>
          </p:txBody>
        </p:sp>
        <p:sp>
          <p:nvSpPr>
            <p:cNvPr id="831" name="Freeform 3511"/>
            <p:cNvSpPr>
              <a:spLocks/>
            </p:cNvSpPr>
            <p:nvPr/>
          </p:nvSpPr>
          <p:spPr bwMode="auto">
            <a:xfrm>
              <a:off x="2087" y="3212"/>
              <a:ext cx="21" cy="15"/>
            </a:xfrm>
            <a:custGeom>
              <a:avLst/>
              <a:gdLst/>
              <a:ahLst/>
              <a:cxnLst>
                <a:cxn ang="0">
                  <a:pos x="44" y="29"/>
                </a:cxn>
                <a:cxn ang="0">
                  <a:pos x="28" y="17"/>
                </a:cxn>
                <a:cxn ang="0">
                  <a:pos x="10" y="6"/>
                </a:cxn>
                <a:cxn ang="0">
                  <a:pos x="0" y="0"/>
                </a:cxn>
              </a:cxnLst>
              <a:rect l="0" t="0" r="r" b="b"/>
              <a:pathLst>
                <a:path w="44" h="29">
                  <a:moveTo>
                    <a:pt x="44" y="29"/>
                  </a:moveTo>
                  <a:lnTo>
                    <a:pt x="28" y="17"/>
                  </a:lnTo>
                  <a:lnTo>
                    <a:pt x="10" y="6"/>
                  </a:lnTo>
                  <a:lnTo>
                    <a:pt x="0" y="0"/>
                  </a:lnTo>
                </a:path>
              </a:pathLst>
            </a:custGeom>
            <a:noFill/>
            <a:ln w="0">
              <a:solidFill>
                <a:srgbClr val="000000"/>
              </a:solidFill>
              <a:prstDash val="solid"/>
              <a:round/>
              <a:headEnd/>
              <a:tailEnd/>
            </a:ln>
          </p:spPr>
          <p:txBody>
            <a:bodyPr/>
            <a:lstStyle/>
            <a:p>
              <a:endParaRPr lang="en-GB"/>
            </a:p>
          </p:txBody>
        </p:sp>
        <p:sp>
          <p:nvSpPr>
            <p:cNvPr id="832" name="Line 3512"/>
            <p:cNvSpPr>
              <a:spLocks noChangeShapeType="1"/>
            </p:cNvSpPr>
            <p:nvPr/>
          </p:nvSpPr>
          <p:spPr bwMode="auto">
            <a:xfrm>
              <a:off x="1966" y="3025"/>
              <a:ext cx="15" cy="1"/>
            </a:xfrm>
            <a:prstGeom prst="line">
              <a:avLst/>
            </a:prstGeom>
            <a:noFill/>
            <a:ln w="0">
              <a:solidFill>
                <a:srgbClr val="000000"/>
              </a:solidFill>
              <a:round/>
              <a:headEnd/>
              <a:tailEnd/>
            </a:ln>
          </p:spPr>
          <p:txBody>
            <a:bodyPr/>
            <a:lstStyle/>
            <a:p>
              <a:endParaRPr lang="en-GB"/>
            </a:p>
          </p:txBody>
        </p:sp>
        <p:sp>
          <p:nvSpPr>
            <p:cNvPr id="833" name="Freeform 3513"/>
            <p:cNvSpPr>
              <a:spLocks/>
            </p:cNvSpPr>
            <p:nvPr/>
          </p:nvSpPr>
          <p:spPr bwMode="auto">
            <a:xfrm>
              <a:off x="1942" y="3072"/>
              <a:ext cx="25" cy="1"/>
            </a:xfrm>
            <a:custGeom>
              <a:avLst/>
              <a:gdLst/>
              <a:ahLst/>
              <a:cxnLst>
                <a:cxn ang="0">
                  <a:pos x="0" y="0"/>
                </a:cxn>
                <a:cxn ang="0">
                  <a:pos x="18" y="0"/>
                </a:cxn>
                <a:cxn ang="0">
                  <a:pos x="50" y="0"/>
                </a:cxn>
              </a:cxnLst>
              <a:rect l="0" t="0" r="r" b="b"/>
              <a:pathLst>
                <a:path w="50">
                  <a:moveTo>
                    <a:pt x="0" y="0"/>
                  </a:moveTo>
                  <a:lnTo>
                    <a:pt x="18" y="0"/>
                  </a:lnTo>
                  <a:lnTo>
                    <a:pt x="50" y="0"/>
                  </a:lnTo>
                </a:path>
              </a:pathLst>
            </a:custGeom>
            <a:noFill/>
            <a:ln w="0">
              <a:solidFill>
                <a:srgbClr val="000000"/>
              </a:solidFill>
              <a:prstDash val="solid"/>
              <a:round/>
              <a:headEnd/>
              <a:tailEnd/>
            </a:ln>
          </p:spPr>
          <p:txBody>
            <a:bodyPr/>
            <a:lstStyle/>
            <a:p>
              <a:endParaRPr lang="en-GB"/>
            </a:p>
          </p:txBody>
        </p:sp>
        <p:sp>
          <p:nvSpPr>
            <p:cNvPr id="834" name="Freeform 3514"/>
            <p:cNvSpPr>
              <a:spLocks/>
            </p:cNvSpPr>
            <p:nvPr/>
          </p:nvSpPr>
          <p:spPr bwMode="auto">
            <a:xfrm>
              <a:off x="1906" y="3078"/>
              <a:ext cx="33" cy="1"/>
            </a:xfrm>
            <a:custGeom>
              <a:avLst/>
              <a:gdLst/>
              <a:ahLst/>
              <a:cxnLst>
                <a:cxn ang="0">
                  <a:pos x="67" y="0"/>
                </a:cxn>
                <a:cxn ang="0">
                  <a:pos x="40" y="1"/>
                </a:cxn>
                <a:cxn ang="0">
                  <a:pos x="8" y="0"/>
                </a:cxn>
                <a:cxn ang="0">
                  <a:pos x="0" y="0"/>
                </a:cxn>
              </a:cxnLst>
              <a:rect l="0" t="0" r="r" b="b"/>
              <a:pathLst>
                <a:path w="67" h="1">
                  <a:moveTo>
                    <a:pt x="67" y="0"/>
                  </a:moveTo>
                  <a:lnTo>
                    <a:pt x="40" y="1"/>
                  </a:lnTo>
                  <a:lnTo>
                    <a:pt x="8" y="0"/>
                  </a:lnTo>
                  <a:lnTo>
                    <a:pt x="0" y="0"/>
                  </a:lnTo>
                </a:path>
              </a:pathLst>
            </a:custGeom>
            <a:noFill/>
            <a:ln w="0">
              <a:solidFill>
                <a:srgbClr val="000000"/>
              </a:solidFill>
              <a:prstDash val="solid"/>
              <a:round/>
              <a:headEnd/>
              <a:tailEnd/>
            </a:ln>
          </p:spPr>
          <p:txBody>
            <a:bodyPr/>
            <a:lstStyle/>
            <a:p>
              <a:endParaRPr lang="en-GB"/>
            </a:p>
          </p:txBody>
        </p:sp>
        <p:sp>
          <p:nvSpPr>
            <p:cNvPr id="835" name="Freeform 3515"/>
            <p:cNvSpPr>
              <a:spLocks/>
            </p:cNvSpPr>
            <p:nvPr/>
          </p:nvSpPr>
          <p:spPr bwMode="auto">
            <a:xfrm>
              <a:off x="1906" y="3078"/>
              <a:ext cx="33" cy="1"/>
            </a:xfrm>
            <a:custGeom>
              <a:avLst/>
              <a:gdLst/>
              <a:ahLst/>
              <a:cxnLst>
                <a:cxn ang="0">
                  <a:pos x="66" y="1"/>
                </a:cxn>
                <a:cxn ang="0">
                  <a:pos x="53" y="2"/>
                </a:cxn>
                <a:cxn ang="0">
                  <a:pos x="44" y="2"/>
                </a:cxn>
                <a:cxn ang="0">
                  <a:pos x="27" y="2"/>
                </a:cxn>
                <a:cxn ang="0">
                  <a:pos x="8" y="1"/>
                </a:cxn>
                <a:cxn ang="0">
                  <a:pos x="0" y="0"/>
                </a:cxn>
              </a:cxnLst>
              <a:rect l="0" t="0" r="r" b="b"/>
              <a:pathLst>
                <a:path w="66" h="2">
                  <a:moveTo>
                    <a:pt x="66" y="1"/>
                  </a:moveTo>
                  <a:lnTo>
                    <a:pt x="53" y="2"/>
                  </a:lnTo>
                  <a:lnTo>
                    <a:pt x="44" y="2"/>
                  </a:lnTo>
                  <a:lnTo>
                    <a:pt x="27" y="2"/>
                  </a:lnTo>
                  <a:lnTo>
                    <a:pt x="8" y="1"/>
                  </a:lnTo>
                  <a:lnTo>
                    <a:pt x="0" y="0"/>
                  </a:lnTo>
                </a:path>
              </a:pathLst>
            </a:custGeom>
            <a:noFill/>
            <a:ln w="0">
              <a:solidFill>
                <a:srgbClr val="000000"/>
              </a:solidFill>
              <a:prstDash val="solid"/>
              <a:round/>
              <a:headEnd/>
              <a:tailEnd/>
            </a:ln>
          </p:spPr>
          <p:txBody>
            <a:bodyPr/>
            <a:lstStyle/>
            <a:p>
              <a:endParaRPr lang="en-GB"/>
            </a:p>
          </p:txBody>
        </p:sp>
        <p:sp>
          <p:nvSpPr>
            <p:cNvPr id="836" name="Freeform 3516"/>
            <p:cNvSpPr>
              <a:spLocks/>
            </p:cNvSpPr>
            <p:nvPr/>
          </p:nvSpPr>
          <p:spPr bwMode="auto">
            <a:xfrm>
              <a:off x="1939" y="3077"/>
              <a:ext cx="27" cy="2"/>
            </a:xfrm>
            <a:custGeom>
              <a:avLst/>
              <a:gdLst/>
              <a:ahLst/>
              <a:cxnLst>
                <a:cxn ang="0">
                  <a:pos x="0" y="4"/>
                </a:cxn>
                <a:cxn ang="0">
                  <a:pos x="24" y="1"/>
                </a:cxn>
                <a:cxn ang="0">
                  <a:pos x="48" y="0"/>
                </a:cxn>
                <a:cxn ang="0">
                  <a:pos x="54" y="0"/>
                </a:cxn>
              </a:cxnLst>
              <a:rect l="0" t="0" r="r" b="b"/>
              <a:pathLst>
                <a:path w="54" h="4">
                  <a:moveTo>
                    <a:pt x="0" y="4"/>
                  </a:moveTo>
                  <a:lnTo>
                    <a:pt x="24" y="1"/>
                  </a:lnTo>
                  <a:lnTo>
                    <a:pt x="48" y="0"/>
                  </a:lnTo>
                  <a:lnTo>
                    <a:pt x="54" y="0"/>
                  </a:lnTo>
                </a:path>
              </a:pathLst>
            </a:custGeom>
            <a:noFill/>
            <a:ln w="0">
              <a:solidFill>
                <a:srgbClr val="000000"/>
              </a:solidFill>
              <a:prstDash val="solid"/>
              <a:round/>
              <a:headEnd/>
              <a:tailEnd/>
            </a:ln>
          </p:spPr>
          <p:txBody>
            <a:bodyPr/>
            <a:lstStyle/>
            <a:p>
              <a:endParaRPr lang="en-GB"/>
            </a:p>
          </p:txBody>
        </p:sp>
        <p:sp>
          <p:nvSpPr>
            <p:cNvPr id="837" name="Freeform 3517"/>
            <p:cNvSpPr>
              <a:spLocks/>
            </p:cNvSpPr>
            <p:nvPr/>
          </p:nvSpPr>
          <p:spPr bwMode="auto">
            <a:xfrm>
              <a:off x="1900" y="3085"/>
              <a:ext cx="35" cy="1"/>
            </a:xfrm>
            <a:custGeom>
              <a:avLst/>
              <a:gdLst/>
              <a:ahLst/>
              <a:cxnLst>
                <a:cxn ang="0">
                  <a:pos x="70" y="2"/>
                </a:cxn>
                <a:cxn ang="0">
                  <a:pos x="57" y="2"/>
                </a:cxn>
                <a:cxn ang="0">
                  <a:pos x="23" y="1"/>
                </a:cxn>
                <a:cxn ang="0">
                  <a:pos x="3" y="0"/>
                </a:cxn>
                <a:cxn ang="0">
                  <a:pos x="0" y="0"/>
                </a:cxn>
              </a:cxnLst>
              <a:rect l="0" t="0" r="r" b="b"/>
              <a:pathLst>
                <a:path w="70" h="2">
                  <a:moveTo>
                    <a:pt x="70" y="2"/>
                  </a:moveTo>
                  <a:lnTo>
                    <a:pt x="57" y="2"/>
                  </a:lnTo>
                  <a:lnTo>
                    <a:pt x="23" y="1"/>
                  </a:lnTo>
                  <a:lnTo>
                    <a:pt x="3" y="0"/>
                  </a:lnTo>
                  <a:lnTo>
                    <a:pt x="0" y="0"/>
                  </a:lnTo>
                </a:path>
              </a:pathLst>
            </a:custGeom>
            <a:noFill/>
            <a:ln w="0">
              <a:solidFill>
                <a:srgbClr val="000000"/>
              </a:solidFill>
              <a:prstDash val="solid"/>
              <a:round/>
              <a:headEnd/>
              <a:tailEnd/>
            </a:ln>
          </p:spPr>
          <p:txBody>
            <a:bodyPr/>
            <a:lstStyle/>
            <a:p>
              <a:endParaRPr lang="en-GB"/>
            </a:p>
          </p:txBody>
        </p:sp>
        <p:sp>
          <p:nvSpPr>
            <p:cNvPr id="838" name="Freeform 3518"/>
            <p:cNvSpPr>
              <a:spLocks/>
            </p:cNvSpPr>
            <p:nvPr/>
          </p:nvSpPr>
          <p:spPr bwMode="auto">
            <a:xfrm>
              <a:off x="1891" y="3095"/>
              <a:ext cx="39" cy="2"/>
            </a:xfrm>
            <a:custGeom>
              <a:avLst/>
              <a:gdLst/>
              <a:ahLst/>
              <a:cxnLst>
                <a:cxn ang="0">
                  <a:pos x="78" y="0"/>
                </a:cxn>
                <a:cxn ang="0">
                  <a:pos x="71" y="1"/>
                </a:cxn>
                <a:cxn ang="0">
                  <a:pos x="43" y="2"/>
                </a:cxn>
                <a:cxn ang="0">
                  <a:pos x="22" y="2"/>
                </a:cxn>
                <a:cxn ang="0">
                  <a:pos x="0" y="3"/>
                </a:cxn>
              </a:cxnLst>
              <a:rect l="0" t="0" r="r" b="b"/>
              <a:pathLst>
                <a:path w="78" h="3">
                  <a:moveTo>
                    <a:pt x="78" y="0"/>
                  </a:moveTo>
                  <a:lnTo>
                    <a:pt x="71" y="1"/>
                  </a:lnTo>
                  <a:lnTo>
                    <a:pt x="43" y="2"/>
                  </a:lnTo>
                  <a:lnTo>
                    <a:pt x="22" y="2"/>
                  </a:lnTo>
                  <a:lnTo>
                    <a:pt x="0" y="3"/>
                  </a:lnTo>
                </a:path>
              </a:pathLst>
            </a:custGeom>
            <a:noFill/>
            <a:ln w="0">
              <a:solidFill>
                <a:srgbClr val="000000"/>
              </a:solidFill>
              <a:prstDash val="solid"/>
              <a:round/>
              <a:headEnd/>
              <a:tailEnd/>
            </a:ln>
          </p:spPr>
          <p:txBody>
            <a:bodyPr/>
            <a:lstStyle/>
            <a:p>
              <a:endParaRPr lang="en-GB"/>
            </a:p>
          </p:txBody>
        </p:sp>
        <p:sp>
          <p:nvSpPr>
            <p:cNvPr id="839" name="Freeform 3519"/>
            <p:cNvSpPr>
              <a:spLocks/>
            </p:cNvSpPr>
            <p:nvPr/>
          </p:nvSpPr>
          <p:spPr bwMode="auto">
            <a:xfrm>
              <a:off x="1890" y="3097"/>
              <a:ext cx="39" cy="2"/>
            </a:xfrm>
            <a:custGeom>
              <a:avLst/>
              <a:gdLst/>
              <a:ahLst/>
              <a:cxnLst>
                <a:cxn ang="0">
                  <a:pos x="79" y="0"/>
                </a:cxn>
                <a:cxn ang="0">
                  <a:pos x="73" y="1"/>
                </a:cxn>
                <a:cxn ang="0">
                  <a:pos x="45" y="2"/>
                </a:cxn>
                <a:cxn ang="0">
                  <a:pos x="24" y="2"/>
                </a:cxn>
                <a:cxn ang="0">
                  <a:pos x="0" y="3"/>
                </a:cxn>
              </a:cxnLst>
              <a:rect l="0" t="0" r="r" b="b"/>
              <a:pathLst>
                <a:path w="79" h="3">
                  <a:moveTo>
                    <a:pt x="79" y="0"/>
                  </a:moveTo>
                  <a:lnTo>
                    <a:pt x="73" y="1"/>
                  </a:lnTo>
                  <a:lnTo>
                    <a:pt x="45" y="2"/>
                  </a:lnTo>
                  <a:lnTo>
                    <a:pt x="24" y="2"/>
                  </a:lnTo>
                  <a:lnTo>
                    <a:pt x="0" y="3"/>
                  </a:lnTo>
                </a:path>
              </a:pathLst>
            </a:custGeom>
            <a:noFill/>
            <a:ln w="0">
              <a:solidFill>
                <a:srgbClr val="000000"/>
              </a:solidFill>
              <a:prstDash val="solid"/>
              <a:round/>
              <a:headEnd/>
              <a:tailEnd/>
            </a:ln>
          </p:spPr>
          <p:txBody>
            <a:bodyPr/>
            <a:lstStyle/>
            <a:p>
              <a:endParaRPr lang="en-GB"/>
            </a:p>
          </p:txBody>
        </p:sp>
        <p:sp>
          <p:nvSpPr>
            <p:cNvPr id="840" name="Line 3520"/>
            <p:cNvSpPr>
              <a:spLocks noChangeShapeType="1"/>
            </p:cNvSpPr>
            <p:nvPr/>
          </p:nvSpPr>
          <p:spPr bwMode="auto">
            <a:xfrm>
              <a:off x="1922" y="3112"/>
              <a:ext cx="33" cy="1"/>
            </a:xfrm>
            <a:prstGeom prst="line">
              <a:avLst/>
            </a:prstGeom>
            <a:noFill/>
            <a:ln w="0">
              <a:solidFill>
                <a:srgbClr val="000000"/>
              </a:solidFill>
              <a:round/>
              <a:headEnd/>
              <a:tailEnd/>
            </a:ln>
          </p:spPr>
          <p:txBody>
            <a:bodyPr/>
            <a:lstStyle/>
            <a:p>
              <a:endParaRPr lang="en-GB"/>
            </a:p>
          </p:txBody>
        </p:sp>
        <p:sp>
          <p:nvSpPr>
            <p:cNvPr id="841" name="Freeform 3521"/>
            <p:cNvSpPr>
              <a:spLocks/>
            </p:cNvSpPr>
            <p:nvPr/>
          </p:nvSpPr>
          <p:spPr bwMode="auto">
            <a:xfrm>
              <a:off x="1882" y="3112"/>
              <a:ext cx="39" cy="2"/>
            </a:xfrm>
            <a:custGeom>
              <a:avLst/>
              <a:gdLst/>
              <a:ahLst/>
              <a:cxnLst>
                <a:cxn ang="0">
                  <a:pos x="79" y="3"/>
                </a:cxn>
                <a:cxn ang="0">
                  <a:pos x="41" y="1"/>
                </a:cxn>
                <a:cxn ang="0">
                  <a:pos x="14" y="1"/>
                </a:cxn>
                <a:cxn ang="0">
                  <a:pos x="0" y="0"/>
                </a:cxn>
              </a:cxnLst>
              <a:rect l="0" t="0" r="r" b="b"/>
              <a:pathLst>
                <a:path w="79" h="3">
                  <a:moveTo>
                    <a:pt x="79" y="3"/>
                  </a:moveTo>
                  <a:lnTo>
                    <a:pt x="41" y="1"/>
                  </a:lnTo>
                  <a:lnTo>
                    <a:pt x="14" y="1"/>
                  </a:lnTo>
                  <a:lnTo>
                    <a:pt x="0" y="0"/>
                  </a:lnTo>
                </a:path>
              </a:pathLst>
            </a:custGeom>
            <a:noFill/>
            <a:ln w="0">
              <a:solidFill>
                <a:srgbClr val="000000"/>
              </a:solidFill>
              <a:prstDash val="solid"/>
              <a:round/>
              <a:headEnd/>
              <a:tailEnd/>
            </a:ln>
          </p:spPr>
          <p:txBody>
            <a:bodyPr/>
            <a:lstStyle/>
            <a:p>
              <a:endParaRPr lang="en-GB"/>
            </a:p>
          </p:txBody>
        </p:sp>
        <p:sp>
          <p:nvSpPr>
            <p:cNvPr id="842" name="Freeform 3522"/>
            <p:cNvSpPr>
              <a:spLocks/>
            </p:cNvSpPr>
            <p:nvPr/>
          </p:nvSpPr>
          <p:spPr bwMode="auto">
            <a:xfrm>
              <a:off x="1906" y="3144"/>
              <a:ext cx="40" cy="2"/>
            </a:xfrm>
            <a:custGeom>
              <a:avLst/>
              <a:gdLst/>
              <a:ahLst/>
              <a:cxnLst>
                <a:cxn ang="0">
                  <a:pos x="0" y="1"/>
                </a:cxn>
                <a:cxn ang="0">
                  <a:pos x="7" y="0"/>
                </a:cxn>
                <a:cxn ang="0">
                  <a:pos x="23" y="3"/>
                </a:cxn>
                <a:cxn ang="0">
                  <a:pos x="37" y="5"/>
                </a:cxn>
                <a:cxn ang="0">
                  <a:pos x="52" y="2"/>
                </a:cxn>
                <a:cxn ang="0">
                  <a:pos x="55" y="2"/>
                </a:cxn>
                <a:cxn ang="0">
                  <a:pos x="60" y="1"/>
                </a:cxn>
                <a:cxn ang="0">
                  <a:pos x="71" y="1"/>
                </a:cxn>
                <a:cxn ang="0">
                  <a:pos x="80" y="0"/>
                </a:cxn>
              </a:cxnLst>
              <a:rect l="0" t="0" r="r" b="b"/>
              <a:pathLst>
                <a:path w="80" h="5">
                  <a:moveTo>
                    <a:pt x="0" y="1"/>
                  </a:moveTo>
                  <a:lnTo>
                    <a:pt x="7" y="0"/>
                  </a:lnTo>
                  <a:lnTo>
                    <a:pt x="23" y="3"/>
                  </a:lnTo>
                  <a:lnTo>
                    <a:pt x="37" y="5"/>
                  </a:lnTo>
                  <a:lnTo>
                    <a:pt x="52" y="2"/>
                  </a:lnTo>
                  <a:lnTo>
                    <a:pt x="55" y="2"/>
                  </a:lnTo>
                  <a:lnTo>
                    <a:pt x="60" y="1"/>
                  </a:lnTo>
                  <a:lnTo>
                    <a:pt x="71" y="1"/>
                  </a:lnTo>
                  <a:lnTo>
                    <a:pt x="80" y="0"/>
                  </a:lnTo>
                </a:path>
              </a:pathLst>
            </a:custGeom>
            <a:noFill/>
            <a:ln w="0">
              <a:solidFill>
                <a:srgbClr val="000000"/>
              </a:solidFill>
              <a:prstDash val="solid"/>
              <a:round/>
              <a:headEnd/>
              <a:tailEnd/>
            </a:ln>
          </p:spPr>
          <p:txBody>
            <a:bodyPr/>
            <a:lstStyle/>
            <a:p>
              <a:endParaRPr lang="en-GB"/>
            </a:p>
          </p:txBody>
        </p:sp>
        <p:sp>
          <p:nvSpPr>
            <p:cNvPr id="843" name="Freeform 3523"/>
            <p:cNvSpPr>
              <a:spLocks/>
            </p:cNvSpPr>
            <p:nvPr/>
          </p:nvSpPr>
          <p:spPr bwMode="auto">
            <a:xfrm>
              <a:off x="1882" y="3149"/>
              <a:ext cx="20" cy="3"/>
            </a:xfrm>
            <a:custGeom>
              <a:avLst/>
              <a:gdLst/>
              <a:ahLst/>
              <a:cxnLst>
                <a:cxn ang="0">
                  <a:pos x="42" y="3"/>
                </a:cxn>
                <a:cxn ang="0">
                  <a:pos x="34" y="0"/>
                </a:cxn>
                <a:cxn ang="0">
                  <a:pos x="20" y="0"/>
                </a:cxn>
                <a:cxn ang="0">
                  <a:pos x="6" y="4"/>
                </a:cxn>
                <a:cxn ang="0">
                  <a:pos x="0" y="6"/>
                </a:cxn>
              </a:cxnLst>
              <a:rect l="0" t="0" r="r" b="b"/>
              <a:pathLst>
                <a:path w="42" h="6">
                  <a:moveTo>
                    <a:pt x="42" y="3"/>
                  </a:moveTo>
                  <a:lnTo>
                    <a:pt x="34" y="0"/>
                  </a:lnTo>
                  <a:lnTo>
                    <a:pt x="20" y="0"/>
                  </a:lnTo>
                  <a:lnTo>
                    <a:pt x="6" y="4"/>
                  </a:lnTo>
                  <a:lnTo>
                    <a:pt x="0" y="6"/>
                  </a:lnTo>
                </a:path>
              </a:pathLst>
            </a:custGeom>
            <a:noFill/>
            <a:ln w="0">
              <a:solidFill>
                <a:srgbClr val="000000"/>
              </a:solidFill>
              <a:prstDash val="solid"/>
              <a:round/>
              <a:headEnd/>
              <a:tailEnd/>
            </a:ln>
          </p:spPr>
          <p:txBody>
            <a:bodyPr/>
            <a:lstStyle/>
            <a:p>
              <a:endParaRPr lang="en-GB"/>
            </a:p>
          </p:txBody>
        </p:sp>
        <p:sp>
          <p:nvSpPr>
            <p:cNvPr id="844" name="Freeform 3524"/>
            <p:cNvSpPr>
              <a:spLocks/>
            </p:cNvSpPr>
            <p:nvPr/>
          </p:nvSpPr>
          <p:spPr bwMode="auto">
            <a:xfrm>
              <a:off x="1894" y="3154"/>
              <a:ext cx="6" cy="1"/>
            </a:xfrm>
            <a:custGeom>
              <a:avLst/>
              <a:gdLst/>
              <a:ahLst/>
              <a:cxnLst>
                <a:cxn ang="0">
                  <a:pos x="13" y="1"/>
                </a:cxn>
                <a:cxn ang="0">
                  <a:pos x="10" y="0"/>
                </a:cxn>
                <a:cxn ang="0">
                  <a:pos x="0" y="0"/>
                </a:cxn>
              </a:cxnLst>
              <a:rect l="0" t="0" r="r" b="b"/>
              <a:pathLst>
                <a:path w="13" h="1">
                  <a:moveTo>
                    <a:pt x="13" y="1"/>
                  </a:moveTo>
                  <a:lnTo>
                    <a:pt x="10" y="0"/>
                  </a:lnTo>
                  <a:lnTo>
                    <a:pt x="0" y="0"/>
                  </a:lnTo>
                </a:path>
              </a:pathLst>
            </a:custGeom>
            <a:noFill/>
            <a:ln w="0">
              <a:solidFill>
                <a:srgbClr val="000000"/>
              </a:solidFill>
              <a:prstDash val="solid"/>
              <a:round/>
              <a:headEnd/>
              <a:tailEnd/>
            </a:ln>
          </p:spPr>
          <p:txBody>
            <a:bodyPr/>
            <a:lstStyle/>
            <a:p>
              <a:endParaRPr lang="en-GB"/>
            </a:p>
          </p:txBody>
        </p:sp>
        <p:sp>
          <p:nvSpPr>
            <p:cNvPr id="845" name="Line 3525"/>
            <p:cNvSpPr>
              <a:spLocks noChangeShapeType="1"/>
            </p:cNvSpPr>
            <p:nvPr/>
          </p:nvSpPr>
          <p:spPr bwMode="auto">
            <a:xfrm flipH="1" flipV="1">
              <a:off x="1892" y="3157"/>
              <a:ext cx="7" cy="1"/>
            </a:xfrm>
            <a:prstGeom prst="line">
              <a:avLst/>
            </a:prstGeom>
            <a:noFill/>
            <a:ln w="0">
              <a:solidFill>
                <a:srgbClr val="000000"/>
              </a:solidFill>
              <a:round/>
              <a:headEnd/>
              <a:tailEnd/>
            </a:ln>
          </p:spPr>
          <p:txBody>
            <a:bodyPr/>
            <a:lstStyle/>
            <a:p>
              <a:endParaRPr lang="en-GB"/>
            </a:p>
          </p:txBody>
        </p:sp>
        <p:sp>
          <p:nvSpPr>
            <p:cNvPr id="846" name="Freeform 3526"/>
            <p:cNvSpPr>
              <a:spLocks/>
            </p:cNvSpPr>
            <p:nvPr/>
          </p:nvSpPr>
          <p:spPr bwMode="auto">
            <a:xfrm>
              <a:off x="1889" y="3162"/>
              <a:ext cx="7" cy="1"/>
            </a:xfrm>
            <a:custGeom>
              <a:avLst/>
              <a:gdLst/>
              <a:ahLst/>
              <a:cxnLst>
                <a:cxn ang="0">
                  <a:pos x="15" y="2"/>
                </a:cxn>
                <a:cxn ang="0">
                  <a:pos x="5" y="0"/>
                </a:cxn>
                <a:cxn ang="0">
                  <a:pos x="0" y="1"/>
                </a:cxn>
              </a:cxnLst>
              <a:rect l="0" t="0" r="r" b="b"/>
              <a:pathLst>
                <a:path w="15" h="2">
                  <a:moveTo>
                    <a:pt x="15" y="2"/>
                  </a:moveTo>
                  <a:lnTo>
                    <a:pt x="5" y="0"/>
                  </a:lnTo>
                  <a:lnTo>
                    <a:pt x="0" y="1"/>
                  </a:lnTo>
                </a:path>
              </a:pathLst>
            </a:custGeom>
            <a:noFill/>
            <a:ln w="0">
              <a:solidFill>
                <a:srgbClr val="000000"/>
              </a:solidFill>
              <a:prstDash val="solid"/>
              <a:round/>
              <a:headEnd/>
              <a:tailEnd/>
            </a:ln>
          </p:spPr>
          <p:txBody>
            <a:bodyPr/>
            <a:lstStyle/>
            <a:p>
              <a:endParaRPr lang="en-GB"/>
            </a:p>
          </p:txBody>
        </p:sp>
        <p:sp>
          <p:nvSpPr>
            <p:cNvPr id="847" name="Line 3527"/>
            <p:cNvSpPr>
              <a:spLocks noChangeShapeType="1"/>
            </p:cNvSpPr>
            <p:nvPr/>
          </p:nvSpPr>
          <p:spPr bwMode="auto">
            <a:xfrm flipH="1" flipV="1">
              <a:off x="1884" y="3171"/>
              <a:ext cx="8" cy="1"/>
            </a:xfrm>
            <a:prstGeom prst="line">
              <a:avLst/>
            </a:prstGeom>
            <a:noFill/>
            <a:ln w="0">
              <a:solidFill>
                <a:srgbClr val="000000"/>
              </a:solidFill>
              <a:round/>
              <a:headEnd/>
              <a:tailEnd/>
            </a:ln>
          </p:spPr>
          <p:txBody>
            <a:bodyPr/>
            <a:lstStyle/>
            <a:p>
              <a:endParaRPr lang="en-GB"/>
            </a:p>
          </p:txBody>
        </p:sp>
        <p:sp>
          <p:nvSpPr>
            <p:cNvPr id="848" name="Line 3528"/>
            <p:cNvSpPr>
              <a:spLocks noChangeShapeType="1"/>
            </p:cNvSpPr>
            <p:nvPr/>
          </p:nvSpPr>
          <p:spPr bwMode="auto">
            <a:xfrm flipH="1" flipV="1">
              <a:off x="1882" y="3177"/>
              <a:ext cx="6" cy="1"/>
            </a:xfrm>
            <a:prstGeom prst="line">
              <a:avLst/>
            </a:prstGeom>
            <a:noFill/>
            <a:ln w="0">
              <a:solidFill>
                <a:srgbClr val="000000"/>
              </a:solidFill>
              <a:round/>
              <a:headEnd/>
              <a:tailEnd/>
            </a:ln>
          </p:spPr>
          <p:txBody>
            <a:bodyPr/>
            <a:lstStyle/>
            <a:p>
              <a:endParaRPr lang="en-GB"/>
            </a:p>
          </p:txBody>
        </p:sp>
        <p:sp>
          <p:nvSpPr>
            <p:cNvPr id="849" name="Line 3529"/>
            <p:cNvSpPr>
              <a:spLocks noChangeShapeType="1"/>
            </p:cNvSpPr>
            <p:nvPr/>
          </p:nvSpPr>
          <p:spPr bwMode="auto">
            <a:xfrm flipH="1" flipV="1">
              <a:off x="1882" y="3183"/>
              <a:ext cx="4" cy="1"/>
            </a:xfrm>
            <a:prstGeom prst="line">
              <a:avLst/>
            </a:prstGeom>
            <a:noFill/>
            <a:ln w="0">
              <a:solidFill>
                <a:srgbClr val="000000"/>
              </a:solidFill>
              <a:round/>
              <a:headEnd/>
              <a:tailEnd/>
            </a:ln>
          </p:spPr>
          <p:txBody>
            <a:bodyPr/>
            <a:lstStyle/>
            <a:p>
              <a:endParaRPr lang="en-GB"/>
            </a:p>
          </p:txBody>
        </p:sp>
        <p:sp>
          <p:nvSpPr>
            <p:cNvPr id="850" name="Freeform 3530"/>
            <p:cNvSpPr>
              <a:spLocks/>
            </p:cNvSpPr>
            <p:nvPr/>
          </p:nvSpPr>
          <p:spPr bwMode="auto">
            <a:xfrm>
              <a:off x="1796" y="3263"/>
              <a:ext cx="50" cy="15"/>
            </a:xfrm>
            <a:custGeom>
              <a:avLst/>
              <a:gdLst/>
              <a:ahLst/>
              <a:cxnLst>
                <a:cxn ang="0">
                  <a:pos x="101" y="0"/>
                </a:cxn>
                <a:cxn ang="0">
                  <a:pos x="70" y="13"/>
                </a:cxn>
                <a:cxn ang="0">
                  <a:pos x="0" y="31"/>
                </a:cxn>
              </a:cxnLst>
              <a:rect l="0" t="0" r="r" b="b"/>
              <a:pathLst>
                <a:path w="101" h="31">
                  <a:moveTo>
                    <a:pt x="101" y="0"/>
                  </a:moveTo>
                  <a:lnTo>
                    <a:pt x="70" y="13"/>
                  </a:lnTo>
                  <a:lnTo>
                    <a:pt x="0" y="31"/>
                  </a:lnTo>
                </a:path>
              </a:pathLst>
            </a:custGeom>
            <a:noFill/>
            <a:ln w="0">
              <a:solidFill>
                <a:srgbClr val="000000"/>
              </a:solidFill>
              <a:prstDash val="solid"/>
              <a:round/>
              <a:headEnd/>
              <a:tailEnd/>
            </a:ln>
          </p:spPr>
          <p:txBody>
            <a:bodyPr/>
            <a:lstStyle/>
            <a:p>
              <a:endParaRPr lang="en-GB"/>
            </a:p>
          </p:txBody>
        </p:sp>
        <p:sp>
          <p:nvSpPr>
            <p:cNvPr id="851" name="Line 3531"/>
            <p:cNvSpPr>
              <a:spLocks noChangeShapeType="1"/>
            </p:cNvSpPr>
            <p:nvPr/>
          </p:nvSpPr>
          <p:spPr bwMode="auto">
            <a:xfrm>
              <a:off x="1896" y="3025"/>
              <a:ext cx="51" cy="1"/>
            </a:xfrm>
            <a:prstGeom prst="line">
              <a:avLst/>
            </a:prstGeom>
            <a:noFill/>
            <a:ln w="0">
              <a:solidFill>
                <a:srgbClr val="000000"/>
              </a:solidFill>
              <a:round/>
              <a:headEnd/>
              <a:tailEnd/>
            </a:ln>
          </p:spPr>
          <p:txBody>
            <a:bodyPr/>
            <a:lstStyle/>
            <a:p>
              <a:endParaRPr lang="en-GB"/>
            </a:p>
          </p:txBody>
        </p:sp>
        <p:sp>
          <p:nvSpPr>
            <p:cNvPr id="852" name="Line 3532"/>
            <p:cNvSpPr>
              <a:spLocks noChangeShapeType="1"/>
            </p:cNvSpPr>
            <p:nvPr/>
          </p:nvSpPr>
          <p:spPr bwMode="auto">
            <a:xfrm>
              <a:off x="1873" y="3073"/>
              <a:ext cx="9" cy="1"/>
            </a:xfrm>
            <a:prstGeom prst="line">
              <a:avLst/>
            </a:prstGeom>
            <a:noFill/>
            <a:ln w="0">
              <a:solidFill>
                <a:srgbClr val="000000"/>
              </a:solidFill>
              <a:round/>
              <a:headEnd/>
              <a:tailEnd/>
            </a:ln>
          </p:spPr>
          <p:txBody>
            <a:bodyPr/>
            <a:lstStyle/>
            <a:p>
              <a:endParaRPr lang="en-GB"/>
            </a:p>
          </p:txBody>
        </p:sp>
        <p:sp>
          <p:nvSpPr>
            <p:cNvPr id="853" name="Freeform 3533"/>
            <p:cNvSpPr>
              <a:spLocks/>
            </p:cNvSpPr>
            <p:nvPr/>
          </p:nvSpPr>
          <p:spPr bwMode="auto">
            <a:xfrm>
              <a:off x="1809" y="3075"/>
              <a:ext cx="62" cy="1"/>
            </a:xfrm>
            <a:custGeom>
              <a:avLst/>
              <a:gdLst/>
              <a:ahLst/>
              <a:cxnLst>
                <a:cxn ang="0">
                  <a:pos x="125" y="1"/>
                </a:cxn>
                <a:cxn ang="0">
                  <a:pos x="99" y="2"/>
                </a:cxn>
                <a:cxn ang="0">
                  <a:pos x="55" y="0"/>
                </a:cxn>
                <a:cxn ang="0">
                  <a:pos x="22" y="2"/>
                </a:cxn>
                <a:cxn ang="0">
                  <a:pos x="11" y="1"/>
                </a:cxn>
                <a:cxn ang="0">
                  <a:pos x="0" y="1"/>
                </a:cxn>
              </a:cxnLst>
              <a:rect l="0" t="0" r="r" b="b"/>
              <a:pathLst>
                <a:path w="125" h="2">
                  <a:moveTo>
                    <a:pt x="125" y="1"/>
                  </a:moveTo>
                  <a:lnTo>
                    <a:pt x="99" y="2"/>
                  </a:lnTo>
                  <a:lnTo>
                    <a:pt x="55" y="0"/>
                  </a:lnTo>
                  <a:lnTo>
                    <a:pt x="22" y="2"/>
                  </a:lnTo>
                  <a:lnTo>
                    <a:pt x="11" y="1"/>
                  </a:lnTo>
                  <a:lnTo>
                    <a:pt x="0" y="1"/>
                  </a:lnTo>
                </a:path>
              </a:pathLst>
            </a:custGeom>
            <a:noFill/>
            <a:ln w="0">
              <a:solidFill>
                <a:srgbClr val="000000"/>
              </a:solidFill>
              <a:prstDash val="solid"/>
              <a:round/>
              <a:headEnd/>
              <a:tailEnd/>
            </a:ln>
          </p:spPr>
          <p:txBody>
            <a:bodyPr/>
            <a:lstStyle/>
            <a:p>
              <a:endParaRPr lang="en-GB"/>
            </a:p>
          </p:txBody>
        </p:sp>
        <p:sp>
          <p:nvSpPr>
            <p:cNvPr id="854" name="Freeform 3534"/>
            <p:cNvSpPr>
              <a:spLocks/>
            </p:cNvSpPr>
            <p:nvPr/>
          </p:nvSpPr>
          <p:spPr bwMode="auto">
            <a:xfrm>
              <a:off x="1809" y="3076"/>
              <a:ext cx="61" cy="1"/>
            </a:xfrm>
            <a:custGeom>
              <a:avLst/>
              <a:gdLst/>
              <a:ahLst/>
              <a:cxnLst>
                <a:cxn ang="0">
                  <a:pos x="124" y="0"/>
                </a:cxn>
                <a:cxn ang="0">
                  <a:pos x="98" y="0"/>
                </a:cxn>
                <a:cxn ang="0">
                  <a:pos x="55" y="0"/>
                </a:cxn>
                <a:cxn ang="0">
                  <a:pos x="22" y="1"/>
                </a:cxn>
                <a:cxn ang="0">
                  <a:pos x="10" y="0"/>
                </a:cxn>
                <a:cxn ang="0">
                  <a:pos x="0" y="0"/>
                </a:cxn>
              </a:cxnLst>
              <a:rect l="0" t="0" r="r" b="b"/>
              <a:pathLst>
                <a:path w="124" h="1">
                  <a:moveTo>
                    <a:pt x="124" y="0"/>
                  </a:moveTo>
                  <a:lnTo>
                    <a:pt x="98" y="0"/>
                  </a:lnTo>
                  <a:lnTo>
                    <a:pt x="55" y="0"/>
                  </a:lnTo>
                  <a:lnTo>
                    <a:pt x="22" y="1"/>
                  </a:lnTo>
                  <a:lnTo>
                    <a:pt x="10" y="0"/>
                  </a:lnTo>
                  <a:lnTo>
                    <a:pt x="0" y="0"/>
                  </a:lnTo>
                </a:path>
              </a:pathLst>
            </a:custGeom>
            <a:noFill/>
            <a:ln w="0">
              <a:solidFill>
                <a:srgbClr val="000000"/>
              </a:solidFill>
              <a:prstDash val="solid"/>
              <a:round/>
              <a:headEnd/>
              <a:tailEnd/>
            </a:ln>
          </p:spPr>
          <p:txBody>
            <a:bodyPr/>
            <a:lstStyle/>
            <a:p>
              <a:endParaRPr lang="en-GB"/>
            </a:p>
          </p:txBody>
        </p:sp>
        <p:sp>
          <p:nvSpPr>
            <p:cNvPr id="855" name="Line 3535"/>
            <p:cNvSpPr>
              <a:spLocks noChangeShapeType="1"/>
            </p:cNvSpPr>
            <p:nvPr/>
          </p:nvSpPr>
          <p:spPr bwMode="auto">
            <a:xfrm>
              <a:off x="1870" y="3077"/>
              <a:ext cx="12" cy="1"/>
            </a:xfrm>
            <a:prstGeom prst="line">
              <a:avLst/>
            </a:prstGeom>
            <a:noFill/>
            <a:ln w="0">
              <a:solidFill>
                <a:srgbClr val="000000"/>
              </a:solidFill>
              <a:round/>
              <a:headEnd/>
              <a:tailEnd/>
            </a:ln>
          </p:spPr>
          <p:txBody>
            <a:bodyPr/>
            <a:lstStyle/>
            <a:p>
              <a:endParaRPr lang="en-GB"/>
            </a:p>
          </p:txBody>
        </p:sp>
        <p:sp>
          <p:nvSpPr>
            <p:cNvPr id="856" name="Freeform 3536"/>
            <p:cNvSpPr>
              <a:spLocks/>
            </p:cNvSpPr>
            <p:nvPr/>
          </p:nvSpPr>
          <p:spPr bwMode="auto">
            <a:xfrm>
              <a:off x="1807" y="3082"/>
              <a:ext cx="59" cy="4"/>
            </a:xfrm>
            <a:custGeom>
              <a:avLst/>
              <a:gdLst/>
              <a:ahLst/>
              <a:cxnLst>
                <a:cxn ang="0">
                  <a:pos x="117" y="7"/>
                </a:cxn>
                <a:cxn ang="0">
                  <a:pos x="92" y="4"/>
                </a:cxn>
                <a:cxn ang="0">
                  <a:pos x="77" y="4"/>
                </a:cxn>
                <a:cxn ang="0">
                  <a:pos x="57" y="4"/>
                </a:cxn>
                <a:cxn ang="0">
                  <a:pos x="34" y="2"/>
                </a:cxn>
                <a:cxn ang="0">
                  <a:pos x="13" y="1"/>
                </a:cxn>
                <a:cxn ang="0">
                  <a:pos x="0" y="0"/>
                </a:cxn>
              </a:cxnLst>
              <a:rect l="0" t="0" r="r" b="b"/>
              <a:pathLst>
                <a:path w="117" h="7">
                  <a:moveTo>
                    <a:pt x="117" y="7"/>
                  </a:moveTo>
                  <a:lnTo>
                    <a:pt x="92" y="4"/>
                  </a:lnTo>
                  <a:lnTo>
                    <a:pt x="77" y="4"/>
                  </a:lnTo>
                  <a:lnTo>
                    <a:pt x="57" y="4"/>
                  </a:lnTo>
                  <a:lnTo>
                    <a:pt x="34" y="2"/>
                  </a:lnTo>
                  <a:lnTo>
                    <a:pt x="13" y="1"/>
                  </a:lnTo>
                  <a:lnTo>
                    <a:pt x="0" y="0"/>
                  </a:lnTo>
                </a:path>
              </a:pathLst>
            </a:custGeom>
            <a:noFill/>
            <a:ln w="0">
              <a:solidFill>
                <a:srgbClr val="000000"/>
              </a:solidFill>
              <a:prstDash val="solid"/>
              <a:round/>
              <a:headEnd/>
              <a:tailEnd/>
            </a:ln>
          </p:spPr>
          <p:txBody>
            <a:bodyPr/>
            <a:lstStyle/>
            <a:p>
              <a:endParaRPr lang="en-GB"/>
            </a:p>
          </p:txBody>
        </p:sp>
        <p:sp>
          <p:nvSpPr>
            <p:cNvPr id="857" name="Freeform 3537"/>
            <p:cNvSpPr>
              <a:spLocks/>
            </p:cNvSpPr>
            <p:nvPr/>
          </p:nvSpPr>
          <p:spPr bwMode="auto">
            <a:xfrm>
              <a:off x="1804" y="3097"/>
              <a:ext cx="56" cy="4"/>
            </a:xfrm>
            <a:custGeom>
              <a:avLst/>
              <a:gdLst/>
              <a:ahLst/>
              <a:cxnLst>
                <a:cxn ang="0">
                  <a:pos x="112" y="0"/>
                </a:cxn>
                <a:cxn ang="0">
                  <a:pos x="108" y="0"/>
                </a:cxn>
                <a:cxn ang="0">
                  <a:pos x="69" y="3"/>
                </a:cxn>
                <a:cxn ang="0">
                  <a:pos x="25" y="5"/>
                </a:cxn>
                <a:cxn ang="0">
                  <a:pos x="11" y="6"/>
                </a:cxn>
                <a:cxn ang="0">
                  <a:pos x="0" y="6"/>
                </a:cxn>
              </a:cxnLst>
              <a:rect l="0" t="0" r="r" b="b"/>
              <a:pathLst>
                <a:path w="112" h="6">
                  <a:moveTo>
                    <a:pt x="112" y="0"/>
                  </a:moveTo>
                  <a:lnTo>
                    <a:pt x="108" y="0"/>
                  </a:lnTo>
                  <a:lnTo>
                    <a:pt x="69" y="3"/>
                  </a:lnTo>
                  <a:lnTo>
                    <a:pt x="25" y="5"/>
                  </a:lnTo>
                  <a:lnTo>
                    <a:pt x="11" y="6"/>
                  </a:lnTo>
                  <a:lnTo>
                    <a:pt x="0" y="6"/>
                  </a:lnTo>
                </a:path>
              </a:pathLst>
            </a:custGeom>
            <a:noFill/>
            <a:ln w="0">
              <a:solidFill>
                <a:srgbClr val="000000"/>
              </a:solidFill>
              <a:prstDash val="solid"/>
              <a:round/>
              <a:headEnd/>
              <a:tailEnd/>
            </a:ln>
          </p:spPr>
          <p:txBody>
            <a:bodyPr/>
            <a:lstStyle/>
            <a:p>
              <a:endParaRPr lang="en-GB"/>
            </a:p>
          </p:txBody>
        </p:sp>
        <p:sp>
          <p:nvSpPr>
            <p:cNvPr id="858" name="Freeform 3538"/>
            <p:cNvSpPr>
              <a:spLocks/>
            </p:cNvSpPr>
            <p:nvPr/>
          </p:nvSpPr>
          <p:spPr bwMode="auto">
            <a:xfrm>
              <a:off x="1804" y="3099"/>
              <a:ext cx="55" cy="3"/>
            </a:xfrm>
            <a:custGeom>
              <a:avLst/>
              <a:gdLst/>
              <a:ahLst/>
              <a:cxnLst>
                <a:cxn ang="0">
                  <a:pos x="110" y="0"/>
                </a:cxn>
                <a:cxn ang="0">
                  <a:pos x="108" y="0"/>
                </a:cxn>
                <a:cxn ang="0">
                  <a:pos x="69" y="3"/>
                </a:cxn>
                <a:cxn ang="0">
                  <a:pos x="25" y="6"/>
                </a:cxn>
                <a:cxn ang="0">
                  <a:pos x="11" y="7"/>
                </a:cxn>
                <a:cxn ang="0">
                  <a:pos x="0" y="7"/>
                </a:cxn>
              </a:cxnLst>
              <a:rect l="0" t="0" r="r" b="b"/>
              <a:pathLst>
                <a:path w="110" h="7">
                  <a:moveTo>
                    <a:pt x="110" y="0"/>
                  </a:moveTo>
                  <a:lnTo>
                    <a:pt x="108" y="0"/>
                  </a:lnTo>
                  <a:lnTo>
                    <a:pt x="69" y="3"/>
                  </a:lnTo>
                  <a:lnTo>
                    <a:pt x="25" y="6"/>
                  </a:lnTo>
                  <a:lnTo>
                    <a:pt x="11" y="7"/>
                  </a:lnTo>
                  <a:lnTo>
                    <a:pt x="0" y="7"/>
                  </a:lnTo>
                </a:path>
              </a:pathLst>
            </a:custGeom>
            <a:noFill/>
            <a:ln w="0">
              <a:solidFill>
                <a:srgbClr val="000000"/>
              </a:solidFill>
              <a:prstDash val="solid"/>
              <a:round/>
              <a:headEnd/>
              <a:tailEnd/>
            </a:ln>
          </p:spPr>
          <p:txBody>
            <a:bodyPr/>
            <a:lstStyle/>
            <a:p>
              <a:endParaRPr lang="en-GB"/>
            </a:p>
          </p:txBody>
        </p:sp>
        <p:sp>
          <p:nvSpPr>
            <p:cNvPr id="859" name="Freeform 3539"/>
            <p:cNvSpPr>
              <a:spLocks/>
            </p:cNvSpPr>
            <p:nvPr/>
          </p:nvSpPr>
          <p:spPr bwMode="auto">
            <a:xfrm>
              <a:off x="1854" y="3110"/>
              <a:ext cx="27" cy="1"/>
            </a:xfrm>
            <a:custGeom>
              <a:avLst/>
              <a:gdLst/>
              <a:ahLst/>
              <a:cxnLst>
                <a:cxn ang="0">
                  <a:pos x="0" y="1"/>
                </a:cxn>
                <a:cxn ang="0">
                  <a:pos x="9" y="1"/>
                </a:cxn>
                <a:cxn ang="0">
                  <a:pos x="45" y="0"/>
                </a:cxn>
                <a:cxn ang="0">
                  <a:pos x="54" y="1"/>
                </a:cxn>
              </a:cxnLst>
              <a:rect l="0" t="0" r="r" b="b"/>
              <a:pathLst>
                <a:path w="54" h="1">
                  <a:moveTo>
                    <a:pt x="0" y="1"/>
                  </a:moveTo>
                  <a:lnTo>
                    <a:pt x="9" y="1"/>
                  </a:lnTo>
                  <a:lnTo>
                    <a:pt x="45" y="0"/>
                  </a:lnTo>
                  <a:lnTo>
                    <a:pt x="54" y="1"/>
                  </a:lnTo>
                </a:path>
              </a:pathLst>
            </a:custGeom>
            <a:noFill/>
            <a:ln w="0">
              <a:solidFill>
                <a:srgbClr val="000000"/>
              </a:solidFill>
              <a:prstDash val="solid"/>
              <a:round/>
              <a:headEnd/>
              <a:tailEnd/>
            </a:ln>
          </p:spPr>
          <p:txBody>
            <a:bodyPr/>
            <a:lstStyle/>
            <a:p>
              <a:endParaRPr lang="en-GB"/>
            </a:p>
          </p:txBody>
        </p:sp>
        <p:sp>
          <p:nvSpPr>
            <p:cNvPr id="860" name="Freeform 3540"/>
            <p:cNvSpPr>
              <a:spLocks/>
            </p:cNvSpPr>
            <p:nvPr/>
          </p:nvSpPr>
          <p:spPr bwMode="auto">
            <a:xfrm>
              <a:off x="1802" y="3113"/>
              <a:ext cx="50" cy="1"/>
            </a:xfrm>
            <a:custGeom>
              <a:avLst/>
              <a:gdLst/>
              <a:ahLst/>
              <a:cxnLst>
                <a:cxn ang="0">
                  <a:pos x="101" y="0"/>
                </a:cxn>
                <a:cxn ang="0">
                  <a:pos x="83" y="1"/>
                </a:cxn>
                <a:cxn ang="0">
                  <a:pos x="49" y="0"/>
                </a:cxn>
                <a:cxn ang="0">
                  <a:pos x="16" y="1"/>
                </a:cxn>
                <a:cxn ang="0">
                  <a:pos x="0" y="1"/>
                </a:cxn>
              </a:cxnLst>
              <a:rect l="0" t="0" r="r" b="b"/>
              <a:pathLst>
                <a:path w="101" h="1">
                  <a:moveTo>
                    <a:pt x="101" y="0"/>
                  </a:moveTo>
                  <a:lnTo>
                    <a:pt x="83" y="1"/>
                  </a:lnTo>
                  <a:lnTo>
                    <a:pt x="49" y="0"/>
                  </a:lnTo>
                  <a:lnTo>
                    <a:pt x="16" y="1"/>
                  </a:lnTo>
                  <a:lnTo>
                    <a:pt x="0" y="1"/>
                  </a:lnTo>
                </a:path>
              </a:pathLst>
            </a:custGeom>
            <a:noFill/>
            <a:ln w="0">
              <a:solidFill>
                <a:srgbClr val="000000"/>
              </a:solidFill>
              <a:prstDash val="solid"/>
              <a:round/>
              <a:headEnd/>
              <a:tailEnd/>
            </a:ln>
          </p:spPr>
          <p:txBody>
            <a:bodyPr/>
            <a:lstStyle/>
            <a:p>
              <a:endParaRPr lang="en-GB"/>
            </a:p>
          </p:txBody>
        </p:sp>
        <p:sp>
          <p:nvSpPr>
            <p:cNvPr id="861" name="Freeform 3541"/>
            <p:cNvSpPr>
              <a:spLocks/>
            </p:cNvSpPr>
            <p:nvPr/>
          </p:nvSpPr>
          <p:spPr bwMode="auto">
            <a:xfrm>
              <a:off x="1835" y="3147"/>
              <a:ext cx="17" cy="1"/>
            </a:xfrm>
            <a:custGeom>
              <a:avLst/>
              <a:gdLst/>
              <a:ahLst/>
              <a:cxnLst>
                <a:cxn ang="0">
                  <a:pos x="0" y="1"/>
                </a:cxn>
                <a:cxn ang="0">
                  <a:pos x="7" y="1"/>
                </a:cxn>
                <a:cxn ang="0">
                  <a:pos x="32" y="1"/>
                </a:cxn>
                <a:cxn ang="0">
                  <a:pos x="35" y="0"/>
                </a:cxn>
              </a:cxnLst>
              <a:rect l="0" t="0" r="r" b="b"/>
              <a:pathLst>
                <a:path w="35" h="1">
                  <a:moveTo>
                    <a:pt x="0" y="1"/>
                  </a:moveTo>
                  <a:lnTo>
                    <a:pt x="7" y="1"/>
                  </a:lnTo>
                  <a:lnTo>
                    <a:pt x="32" y="1"/>
                  </a:lnTo>
                  <a:lnTo>
                    <a:pt x="35" y="0"/>
                  </a:lnTo>
                </a:path>
              </a:pathLst>
            </a:custGeom>
            <a:noFill/>
            <a:ln w="0">
              <a:solidFill>
                <a:srgbClr val="000000"/>
              </a:solidFill>
              <a:prstDash val="solid"/>
              <a:round/>
              <a:headEnd/>
              <a:tailEnd/>
            </a:ln>
          </p:spPr>
          <p:txBody>
            <a:bodyPr/>
            <a:lstStyle/>
            <a:p>
              <a:endParaRPr lang="en-GB"/>
            </a:p>
          </p:txBody>
        </p:sp>
        <p:sp>
          <p:nvSpPr>
            <p:cNvPr id="862" name="Freeform 3542"/>
            <p:cNvSpPr>
              <a:spLocks/>
            </p:cNvSpPr>
            <p:nvPr/>
          </p:nvSpPr>
          <p:spPr bwMode="auto">
            <a:xfrm>
              <a:off x="1796" y="3155"/>
              <a:ext cx="34" cy="3"/>
            </a:xfrm>
            <a:custGeom>
              <a:avLst/>
              <a:gdLst/>
              <a:ahLst/>
              <a:cxnLst>
                <a:cxn ang="0">
                  <a:pos x="67" y="4"/>
                </a:cxn>
                <a:cxn ang="0">
                  <a:pos x="66" y="4"/>
                </a:cxn>
                <a:cxn ang="0">
                  <a:pos x="46" y="2"/>
                </a:cxn>
                <a:cxn ang="0">
                  <a:pos x="28" y="2"/>
                </a:cxn>
                <a:cxn ang="0">
                  <a:pos x="11" y="0"/>
                </a:cxn>
                <a:cxn ang="0">
                  <a:pos x="2" y="0"/>
                </a:cxn>
                <a:cxn ang="0">
                  <a:pos x="0" y="0"/>
                </a:cxn>
              </a:cxnLst>
              <a:rect l="0" t="0" r="r" b="b"/>
              <a:pathLst>
                <a:path w="67" h="4">
                  <a:moveTo>
                    <a:pt x="67" y="4"/>
                  </a:moveTo>
                  <a:lnTo>
                    <a:pt x="66" y="4"/>
                  </a:lnTo>
                  <a:lnTo>
                    <a:pt x="46" y="2"/>
                  </a:lnTo>
                  <a:lnTo>
                    <a:pt x="28" y="2"/>
                  </a:lnTo>
                  <a:lnTo>
                    <a:pt x="11" y="0"/>
                  </a:lnTo>
                  <a:lnTo>
                    <a:pt x="2" y="0"/>
                  </a:lnTo>
                  <a:lnTo>
                    <a:pt x="0" y="0"/>
                  </a:lnTo>
                </a:path>
              </a:pathLst>
            </a:custGeom>
            <a:noFill/>
            <a:ln w="0">
              <a:solidFill>
                <a:srgbClr val="000000"/>
              </a:solidFill>
              <a:prstDash val="solid"/>
              <a:round/>
              <a:headEnd/>
              <a:tailEnd/>
            </a:ln>
          </p:spPr>
          <p:txBody>
            <a:bodyPr/>
            <a:lstStyle/>
            <a:p>
              <a:endParaRPr lang="en-GB"/>
            </a:p>
          </p:txBody>
        </p:sp>
        <p:sp>
          <p:nvSpPr>
            <p:cNvPr id="863" name="Freeform 3543"/>
            <p:cNvSpPr>
              <a:spLocks/>
            </p:cNvSpPr>
            <p:nvPr/>
          </p:nvSpPr>
          <p:spPr bwMode="auto">
            <a:xfrm>
              <a:off x="1796" y="3161"/>
              <a:ext cx="31" cy="2"/>
            </a:xfrm>
            <a:custGeom>
              <a:avLst/>
              <a:gdLst/>
              <a:ahLst/>
              <a:cxnLst>
                <a:cxn ang="0">
                  <a:pos x="62" y="3"/>
                </a:cxn>
                <a:cxn ang="0">
                  <a:pos x="46" y="2"/>
                </a:cxn>
                <a:cxn ang="0">
                  <a:pos x="28" y="1"/>
                </a:cxn>
                <a:cxn ang="0">
                  <a:pos x="11" y="0"/>
                </a:cxn>
                <a:cxn ang="0">
                  <a:pos x="2" y="0"/>
                </a:cxn>
                <a:cxn ang="0">
                  <a:pos x="0" y="0"/>
                </a:cxn>
              </a:cxnLst>
              <a:rect l="0" t="0" r="r" b="b"/>
              <a:pathLst>
                <a:path w="62" h="3">
                  <a:moveTo>
                    <a:pt x="62" y="3"/>
                  </a:moveTo>
                  <a:lnTo>
                    <a:pt x="46" y="2"/>
                  </a:lnTo>
                  <a:lnTo>
                    <a:pt x="28" y="1"/>
                  </a:lnTo>
                  <a:lnTo>
                    <a:pt x="11" y="0"/>
                  </a:lnTo>
                  <a:lnTo>
                    <a:pt x="2" y="0"/>
                  </a:lnTo>
                  <a:lnTo>
                    <a:pt x="0" y="0"/>
                  </a:lnTo>
                </a:path>
              </a:pathLst>
            </a:custGeom>
            <a:noFill/>
            <a:ln w="0">
              <a:solidFill>
                <a:srgbClr val="000000"/>
              </a:solidFill>
              <a:prstDash val="solid"/>
              <a:round/>
              <a:headEnd/>
              <a:tailEnd/>
            </a:ln>
          </p:spPr>
          <p:txBody>
            <a:bodyPr/>
            <a:lstStyle/>
            <a:p>
              <a:endParaRPr lang="en-GB"/>
            </a:p>
          </p:txBody>
        </p:sp>
        <p:sp>
          <p:nvSpPr>
            <p:cNvPr id="864" name="Freeform 3544"/>
            <p:cNvSpPr>
              <a:spLocks/>
            </p:cNvSpPr>
            <p:nvPr/>
          </p:nvSpPr>
          <p:spPr bwMode="auto">
            <a:xfrm>
              <a:off x="1796" y="3163"/>
              <a:ext cx="30" cy="2"/>
            </a:xfrm>
            <a:custGeom>
              <a:avLst/>
              <a:gdLst/>
              <a:ahLst/>
              <a:cxnLst>
                <a:cxn ang="0">
                  <a:pos x="60" y="3"/>
                </a:cxn>
                <a:cxn ang="0">
                  <a:pos x="46" y="2"/>
                </a:cxn>
                <a:cxn ang="0">
                  <a:pos x="28" y="2"/>
                </a:cxn>
                <a:cxn ang="0">
                  <a:pos x="11" y="1"/>
                </a:cxn>
                <a:cxn ang="0">
                  <a:pos x="2" y="0"/>
                </a:cxn>
                <a:cxn ang="0">
                  <a:pos x="0" y="0"/>
                </a:cxn>
              </a:cxnLst>
              <a:rect l="0" t="0" r="r" b="b"/>
              <a:pathLst>
                <a:path w="60" h="3">
                  <a:moveTo>
                    <a:pt x="60" y="3"/>
                  </a:moveTo>
                  <a:lnTo>
                    <a:pt x="46" y="2"/>
                  </a:lnTo>
                  <a:lnTo>
                    <a:pt x="28" y="2"/>
                  </a:lnTo>
                  <a:lnTo>
                    <a:pt x="11" y="1"/>
                  </a:lnTo>
                  <a:lnTo>
                    <a:pt x="2" y="0"/>
                  </a:lnTo>
                  <a:lnTo>
                    <a:pt x="0" y="0"/>
                  </a:lnTo>
                </a:path>
              </a:pathLst>
            </a:custGeom>
            <a:noFill/>
            <a:ln w="0">
              <a:solidFill>
                <a:srgbClr val="000000"/>
              </a:solidFill>
              <a:prstDash val="solid"/>
              <a:round/>
              <a:headEnd/>
              <a:tailEnd/>
            </a:ln>
          </p:spPr>
          <p:txBody>
            <a:bodyPr/>
            <a:lstStyle/>
            <a:p>
              <a:endParaRPr lang="en-GB"/>
            </a:p>
          </p:txBody>
        </p:sp>
        <p:sp>
          <p:nvSpPr>
            <p:cNvPr id="865" name="Freeform 3545"/>
            <p:cNvSpPr>
              <a:spLocks/>
            </p:cNvSpPr>
            <p:nvPr/>
          </p:nvSpPr>
          <p:spPr bwMode="auto">
            <a:xfrm>
              <a:off x="1796" y="3168"/>
              <a:ext cx="28" cy="2"/>
            </a:xfrm>
            <a:custGeom>
              <a:avLst/>
              <a:gdLst/>
              <a:ahLst/>
              <a:cxnLst>
                <a:cxn ang="0">
                  <a:pos x="56" y="3"/>
                </a:cxn>
                <a:cxn ang="0">
                  <a:pos x="46" y="2"/>
                </a:cxn>
                <a:cxn ang="0">
                  <a:pos x="28" y="1"/>
                </a:cxn>
                <a:cxn ang="0">
                  <a:pos x="11" y="0"/>
                </a:cxn>
                <a:cxn ang="0">
                  <a:pos x="2" y="0"/>
                </a:cxn>
                <a:cxn ang="0">
                  <a:pos x="0" y="0"/>
                </a:cxn>
              </a:cxnLst>
              <a:rect l="0" t="0" r="r" b="b"/>
              <a:pathLst>
                <a:path w="56" h="3">
                  <a:moveTo>
                    <a:pt x="56" y="3"/>
                  </a:moveTo>
                  <a:lnTo>
                    <a:pt x="46" y="2"/>
                  </a:lnTo>
                  <a:lnTo>
                    <a:pt x="28" y="1"/>
                  </a:lnTo>
                  <a:lnTo>
                    <a:pt x="11" y="0"/>
                  </a:lnTo>
                  <a:lnTo>
                    <a:pt x="2" y="0"/>
                  </a:lnTo>
                  <a:lnTo>
                    <a:pt x="0" y="0"/>
                  </a:lnTo>
                </a:path>
              </a:pathLst>
            </a:custGeom>
            <a:noFill/>
            <a:ln w="0">
              <a:solidFill>
                <a:srgbClr val="000000"/>
              </a:solidFill>
              <a:prstDash val="solid"/>
              <a:round/>
              <a:headEnd/>
              <a:tailEnd/>
            </a:ln>
          </p:spPr>
          <p:txBody>
            <a:bodyPr/>
            <a:lstStyle/>
            <a:p>
              <a:endParaRPr lang="en-GB"/>
            </a:p>
          </p:txBody>
        </p:sp>
        <p:sp>
          <p:nvSpPr>
            <p:cNvPr id="866" name="Freeform 3546"/>
            <p:cNvSpPr>
              <a:spLocks/>
            </p:cNvSpPr>
            <p:nvPr/>
          </p:nvSpPr>
          <p:spPr bwMode="auto">
            <a:xfrm>
              <a:off x="1796" y="3178"/>
              <a:ext cx="23" cy="1"/>
            </a:xfrm>
            <a:custGeom>
              <a:avLst/>
              <a:gdLst/>
              <a:ahLst/>
              <a:cxnLst>
                <a:cxn ang="0">
                  <a:pos x="46" y="3"/>
                </a:cxn>
                <a:cxn ang="0">
                  <a:pos x="45" y="3"/>
                </a:cxn>
                <a:cxn ang="0">
                  <a:pos x="28" y="3"/>
                </a:cxn>
                <a:cxn ang="0">
                  <a:pos x="10" y="0"/>
                </a:cxn>
                <a:cxn ang="0">
                  <a:pos x="1" y="0"/>
                </a:cxn>
                <a:cxn ang="0">
                  <a:pos x="0" y="0"/>
                </a:cxn>
              </a:cxnLst>
              <a:rect l="0" t="0" r="r" b="b"/>
              <a:pathLst>
                <a:path w="46" h="3">
                  <a:moveTo>
                    <a:pt x="46" y="3"/>
                  </a:moveTo>
                  <a:lnTo>
                    <a:pt x="45" y="3"/>
                  </a:lnTo>
                  <a:lnTo>
                    <a:pt x="28" y="3"/>
                  </a:lnTo>
                  <a:lnTo>
                    <a:pt x="10" y="0"/>
                  </a:lnTo>
                  <a:lnTo>
                    <a:pt x="1" y="0"/>
                  </a:lnTo>
                  <a:lnTo>
                    <a:pt x="0" y="0"/>
                  </a:lnTo>
                </a:path>
              </a:pathLst>
            </a:custGeom>
            <a:noFill/>
            <a:ln w="0">
              <a:solidFill>
                <a:srgbClr val="000000"/>
              </a:solidFill>
              <a:prstDash val="solid"/>
              <a:round/>
              <a:headEnd/>
              <a:tailEnd/>
            </a:ln>
          </p:spPr>
          <p:txBody>
            <a:bodyPr/>
            <a:lstStyle/>
            <a:p>
              <a:endParaRPr lang="en-GB"/>
            </a:p>
          </p:txBody>
        </p:sp>
        <p:sp>
          <p:nvSpPr>
            <p:cNvPr id="867" name="Freeform 3547"/>
            <p:cNvSpPr>
              <a:spLocks/>
            </p:cNvSpPr>
            <p:nvPr/>
          </p:nvSpPr>
          <p:spPr bwMode="auto">
            <a:xfrm>
              <a:off x="1814" y="3190"/>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0">
              <a:solidFill>
                <a:srgbClr val="000000"/>
              </a:solidFill>
              <a:prstDash val="solid"/>
              <a:round/>
              <a:headEnd/>
              <a:tailEnd/>
            </a:ln>
          </p:spPr>
          <p:txBody>
            <a:bodyPr/>
            <a:lstStyle/>
            <a:p>
              <a:endParaRPr lang="en-GB"/>
            </a:p>
          </p:txBody>
        </p:sp>
        <p:sp>
          <p:nvSpPr>
            <p:cNvPr id="868" name="Line 3548"/>
            <p:cNvSpPr>
              <a:spLocks noChangeShapeType="1"/>
            </p:cNvSpPr>
            <p:nvPr/>
          </p:nvSpPr>
          <p:spPr bwMode="auto">
            <a:xfrm>
              <a:off x="1805" y="3207"/>
              <a:ext cx="1" cy="1"/>
            </a:xfrm>
            <a:prstGeom prst="line">
              <a:avLst/>
            </a:prstGeom>
            <a:noFill/>
            <a:ln w="0">
              <a:solidFill>
                <a:srgbClr val="000000"/>
              </a:solidFill>
              <a:round/>
              <a:headEnd/>
              <a:tailEnd/>
            </a:ln>
          </p:spPr>
          <p:txBody>
            <a:bodyPr/>
            <a:lstStyle/>
            <a:p>
              <a:endParaRPr lang="en-GB"/>
            </a:p>
          </p:txBody>
        </p:sp>
        <p:sp>
          <p:nvSpPr>
            <p:cNvPr id="869" name="Line 3549"/>
            <p:cNvSpPr>
              <a:spLocks noChangeShapeType="1"/>
            </p:cNvSpPr>
            <p:nvPr/>
          </p:nvSpPr>
          <p:spPr bwMode="auto">
            <a:xfrm flipH="1">
              <a:off x="1738" y="3287"/>
              <a:ext cx="27" cy="7"/>
            </a:xfrm>
            <a:prstGeom prst="line">
              <a:avLst/>
            </a:prstGeom>
            <a:noFill/>
            <a:ln w="0">
              <a:solidFill>
                <a:srgbClr val="000000"/>
              </a:solidFill>
              <a:round/>
              <a:headEnd/>
              <a:tailEnd/>
            </a:ln>
          </p:spPr>
          <p:txBody>
            <a:bodyPr/>
            <a:lstStyle/>
            <a:p>
              <a:endParaRPr lang="en-GB"/>
            </a:p>
          </p:txBody>
        </p:sp>
        <p:sp>
          <p:nvSpPr>
            <p:cNvPr id="870" name="Line 3550"/>
            <p:cNvSpPr>
              <a:spLocks noChangeShapeType="1"/>
            </p:cNvSpPr>
            <p:nvPr/>
          </p:nvSpPr>
          <p:spPr bwMode="auto">
            <a:xfrm>
              <a:off x="1418" y="3025"/>
              <a:ext cx="107" cy="1"/>
            </a:xfrm>
            <a:prstGeom prst="line">
              <a:avLst/>
            </a:prstGeom>
            <a:noFill/>
            <a:ln w="0">
              <a:solidFill>
                <a:srgbClr val="000000"/>
              </a:solidFill>
              <a:round/>
              <a:headEnd/>
              <a:tailEnd/>
            </a:ln>
          </p:spPr>
          <p:txBody>
            <a:bodyPr/>
            <a:lstStyle/>
            <a:p>
              <a:endParaRPr lang="en-GB"/>
            </a:p>
          </p:txBody>
        </p:sp>
        <p:sp>
          <p:nvSpPr>
            <p:cNvPr id="871" name="Line 3551"/>
            <p:cNvSpPr>
              <a:spLocks noChangeShapeType="1"/>
            </p:cNvSpPr>
            <p:nvPr/>
          </p:nvSpPr>
          <p:spPr bwMode="auto">
            <a:xfrm flipV="1">
              <a:off x="1407" y="3080"/>
              <a:ext cx="131" cy="2"/>
            </a:xfrm>
            <a:prstGeom prst="line">
              <a:avLst/>
            </a:prstGeom>
            <a:noFill/>
            <a:ln w="0">
              <a:solidFill>
                <a:srgbClr val="000000"/>
              </a:solidFill>
              <a:round/>
              <a:headEnd/>
              <a:tailEnd/>
            </a:ln>
          </p:spPr>
          <p:txBody>
            <a:bodyPr/>
            <a:lstStyle/>
            <a:p>
              <a:endParaRPr lang="en-GB"/>
            </a:p>
          </p:txBody>
        </p:sp>
        <p:sp>
          <p:nvSpPr>
            <p:cNvPr id="872" name="Line 3552"/>
            <p:cNvSpPr>
              <a:spLocks noChangeShapeType="1"/>
            </p:cNvSpPr>
            <p:nvPr/>
          </p:nvSpPr>
          <p:spPr bwMode="auto">
            <a:xfrm flipH="1">
              <a:off x="1277" y="3084"/>
              <a:ext cx="129" cy="1"/>
            </a:xfrm>
            <a:prstGeom prst="line">
              <a:avLst/>
            </a:prstGeom>
            <a:noFill/>
            <a:ln w="0">
              <a:solidFill>
                <a:srgbClr val="000000"/>
              </a:solidFill>
              <a:round/>
              <a:headEnd/>
              <a:tailEnd/>
            </a:ln>
          </p:spPr>
          <p:txBody>
            <a:bodyPr/>
            <a:lstStyle/>
            <a:p>
              <a:endParaRPr lang="en-GB"/>
            </a:p>
          </p:txBody>
        </p:sp>
        <p:sp>
          <p:nvSpPr>
            <p:cNvPr id="873" name="Line 3553"/>
            <p:cNvSpPr>
              <a:spLocks noChangeShapeType="1"/>
            </p:cNvSpPr>
            <p:nvPr/>
          </p:nvSpPr>
          <p:spPr bwMode="auto">
            <a:xfrm flipH="1">
              <a:off x="300" y="3086"/>
              <a:ext cx="1106" cy="13"/>
            </a:xfrm>
            <a:prstGeom prst="line">
              <a:avLst/>
            </a:prstGeom>
            <a:noFill/>
            <a:ln w="0">
              <a:solidFill>
                <a:srgbClr val="000000"/>
              </a:solidFill>
              <a:round/>
              <a:headEnd/>
              <a:tailEnd/>
            </a:ln>
          </p:spPr>
          <p:txBody>
            <a:bodyPr/>
            <a:lstStyle/>
            <a:p>
              <a:endParaRPr lang="en-GB"/>
            </a:p>
          </p:txBody>
        </p:sp>
        <p:sp>
          <p:nvSpPr>
            <p:cNvPr id="874" name="Freeform 3554"/>
            <p:cNvSpPr>
              <a:spLocks/>
            </p:cNvSpPr>
            <p:nvPr/>
          </p:nvSpPr>
          <p:spPr bwMode="auto">
            <a:xfrm>
              <a:off x="1406" y="3084"/>
              <a:ext cx="134" cy="5"/>
            </a:xfrm>
            <a:custGeom>
              <a:avLst/>
              <a:gdLst/>
              <a:ahLst/>
              <a:cxnLst>
                <a:cxn ang="0">
                  <a:pos x="0" y="9"/>
                </a:cxn>
                <a:cxn ang="0">
                  <a:pos x="197" y="3"/>
                </a:cxn>
                <a:cxn ang="0">
                  <a:pos x="268" y="0"/>
                </a:cxn>
              </a:cxnLst>
              <a:rect l="0" t="0" r="r" b="b"/>
              <a:pathLst>
                <a:path w="268" h="9">
                  <a:moveTo>
                    <a:pt x="0" y="9"/>
                  </a:moveTo>
                  <a:lnTo>
                    <a:pt x="197" y="3"/>
                  </a:lnTo>
                  <a:lnTo>
                    <a:pt x="268" y="0"/>
                  </a:lnTo>
                </a:path>
              </a:pathLst>
            </a:custGeom>
            <a:noFill/>
            <a:ln w="0">
              <a:solidFill>
                <a:srgbClr val="000000"/>
              </a:solidFill>
              <a:prstDash val="solid"/>
              <a:round/>
              <a:headEnd/>
              <a:tailEnd/>
            </a:ln>
          </p:spPr>
          <p:txBody>
            <a:bodyPr/>
            <a:lstStyle/>
            <a:p>
              <a:endParaRPr lang="en-GB"/>
            </a:p>
          </p:txBody>
        </p:sp>
        <p:sp>
          <p:nvSpPr>
            <p:cNvPr id="875" name="Line 3555"/>
            <p:cNvSpPr>
              <a:spLocks noChangeShapeType="1"/>
            </p:cNvSpPr>
            <p:nvPr/>
          </p:nvSpPr>
          <p:spPr bwMode="auto">
            <a:xfrm flipH="1">
              <a:off x="1278" y="3096"/>
              <a:ext cx="126" cy="3"/>
            </a:xfrm>
            <a:prstGeom prst="line">
              <a:avLst/>
            </a:prstGeom>
            <a:noFill/>
            <a:ln w="0">
              <a:solidFill>
                <a:srgbClr val="000000"/>
              </a:solidFill>
              <a:round/>
              <a:headEnd/>
              <a:tailEnd/>
            </a:ln>
          </p:spPr>
          <p:txBody>
            <a:bodyPr/>
            <a:lstStyle/>
            <a:p>
              <a:endParaRPr lang="en-GB"/>
            </a:p>
          </p:txBody>
        </p:sp>
        <p:sp>
          <p:nvSpPr>
            <p:cNvPr id="876" name="Freeform 3556"/>
            <p:cNvSpPr>
              <a:spLocks/>
            </p:cNvSpPr>
            <p:nvPr/>
          </p:nvSpPr>
          <p:spPr bwMode="auto">
            <a:xfrm>
              <a:off x="1279" y="3109"/>
              <a:ext cx="123" cy="3"/>
            </a:xfrm>
            <a:custGeom>
              <a:avLst/>
              <a:gdLst/>
              <a:ahLst/>
              <a:cxnLst>
                <a:cxn ang="0">
                  <a:pos x="246" y="1"/>
                </a:cxn>
                <a:cxn ang="0">
                  <a:pos x="142" y="4"/>
                </a:cxn>
                <a:cxn ang="0">
                  <a:pos x="0" y="0"/>
                </a:cxn>
              </a:cxnLst>
              <a:rect l="0" t="0" r="r" b="b"/>
              <a:pathLst>
                <a:path w="246" h="4">
                  <a:moveTo>
                    <a:pt x="246" y="1"/>
                  </a:moveTo>
                  <a:lnTo>
                    <a:pt x="142" y="4"/>
                  </a:lnTo>
                  <a:lnTo>
                    <a:pt x="0" y="0"/>
                  </a:lnTo>
                </a:path>
              </a:pathLst>
            </a:custGeom>
            <a:noFill/>
            <a:ln w="0">
              <a:solidFill>
                <a:srgbClr val="000000"/>
              </a:solidFill>
              <a:prstDash val="solid"/>
              <a:round/>
              <a:headEnd/>
              <a:tailEnd/>
            </a:ln>
          </p:spPr>
          <p:txBody>
            <a:bodyPr/>
            <a:lstStyle/>
            <a:p>
              <a:endParaRPr lang="en-GB"/>
            </a:p>
          </p:txBody>
        </p:sp>
        <p:sp>
          <p:nvSpPr>
            <p:cNvPr id="877" name="Freeform 3557"/>
            <p:cNvSpPr>
              <a:spLocks/>
            </p:cNvSpPr>
            <p:nvPr/>
          </p:nvSpPr>
          <p:spPr bwMode="auto">
            <a:xfrm>
              <a:off x="1267" y="3110"/>
              <a:ext cx="134" cy="3"/>
            </a:xfrm>
            <a:custGeom>
              <a:avLst/>
              <a:gdLst/>
              <a:ahLst/>
              <a:cxnLst>
                <a:cxn ang="0">
                  <a:pos x="269" y="2"/>
                </a:cxn>
                <a:cxn ang="0">
                  <a:pos x="166" y="5"/>
                </a:cxn>
                <a:cxn ang="0">
                  <a:pos x="24" y="1"/>
                </a:cxn>
                <a:cxn ang="0">
                  <a:pos x="0" y="0"/>
                </a:cxn>
              </a:cxnLst>
              <a:rect l="0" t="0" r="r" b="b"/>
              <a:pathLst>
                <a:path w="269" h="5">
                  <a:moveTo>
                    <a:pt x="269" y="2"/>
                  </a:moveTo>
                  <a:lnTo>
                    <a:pt x="166" y="5"/>
                  </a:lnTo>
                  <a:lnTo>
                    <a:pt x="24" y="1"/>
                  </a:lnTo>
                  <a:lnTo>
                    <a:pt x="0" y="0"/>
                  </a:lnTo>
                </a:path>
              </a:pathLst>
            </a:custGeom>
            <a:noFill/>
            <a:ln w="0">
              <a:solidFill>
                <a:srgbClr val="000000"/>
              </a:solidFill>
              <a:prstDash val="solid"/>
              <a:round/>
              <a:headEnd/>
              <a:tailEnd/>
            </a:ln>
          </p:spPr>
          <p:txBody>
            <a:bodyPr/>
            <a:lstStyle/>
            <a:p>
              <a:endParaRPr lang="en-GB"/>
            </a:p>
          </p:txBody>
        </p:sp>
        <p:sp>
          <p:nvSpPr>
            <p:cNvPr id="878" name="Line 3558"/>
            <p:cNvSpPr>
              <a:spLocks noChangeShapeType="1"/>
            </p:cNvSpPr>
            <p:nvPr/>
          </p:nvSpPr>
          <p:spPr bwMode="auto">
            <a:xfrm flipV="1">
              <a:off x="1399" y="3114"/>
              <a:ext cx="148" cy="5"/>
            </a:xfrm>
            <a:prstGeom prst="line">
              <a:avLst/>
            </a:prstGeom>
            <a:noFill/>
            <a:ln w="0">
              <a:solidFill>
                <a:srgbClr val="000000"/>
              </a:solidFill>
              <a:round/>
              <a:headEnd/>
              <a:tailEnd/>
            </a:ln>
          </p:spPr>
          <p:txBody>
            <a:bodyPr/>
            <a:lstStyle/>
            <a:p>
              <a:endParaRPr lang="en-GB"/>
            </a:p>
          </p:txBody>
        </p:sp>
        <p:sp>
          <p:nvSpPr>
            <p:cNvPr id="879" name="Freeform 3559"/>
            <p:cNvSpPr>
              <a:spLocks/>
            </p:cNvSpPr>
            <p:nvPr/>
          </p:nvSpPr>
          <p:spPr bwMode="auto">
            <a:xfrm>
              <a:off x="1267" y="3119"/>
              <a:ext cx="132" cy="3"/>
            </a:xfrm>
            <a:custGeom>
              <a:avLst/>
              <a:gdLst/>
              <a:ahLst/>
              <a:cxnLst>
                <a:cxn ang="0">
                  <a:pos x="265" y="3"/>
                </a:cxn>
                <a:cxn ang="0">
                  <a:pos x="174" y="7"/>
                </a:cxn>
                <a:cxn ang="0">
                  <a:pos x="68" y="5"/>
                </a:cxn>
                <a:cxn ang="0">
                  <a:pos x="23" y="2"/>
                </a:cxn>
                <a:cxn ang="0">
                  <a:pos x="0" y="0"/>
                </a:cxn>
              </a:cxnLst>
              <a:rect l="0" t="0" r="r" b="b"/>
              <a:pathLst>
                <a:path w="265" h="7">
                  <a:moveTo>
                    <a:pt x="265" y="3"/>
                  </a:moveTo>
                  <a:lnTo>
                    <a:pt x="174" y="7"/>
                  </a:lnTo>
                  <a:lnTo>
                    <a:pt x="68" y="5"/>
                  </a:lnTo>
                  <a:lnTo>
                    <a:pt x="23" y="2"/>
                  </a:lnTo>
                  <a:lnTo>
                    <a:pt x="0" y="0"/>
                  </a:lnTo>
                </a:path>
              </a:pathLst>
            </a:custGeom>
            <a:noFill/>
            <a:ln w="0">
              <a:solidFill>
                <a:srgbClr val="000000"/>
              </a:solidFill>
              <a:prstDash val="solid"/>
              <a:round/>
              <a:headEnd/>
              <a:tailEnd/>
            </a:ln>
          </p:spPr>
          <p:txBody>
            <a:bodyPr/>
            <a:lstStyle/>
            <a:p>
              <a:endParaRPr lang="en-GB"/>
            </a:p>
          </p:txBody>
        </p:sp>
        <p:sp>
          <p:nvSpPr>
            <p:cNvPr id="880" name="Line 3560"/>
            <p:cNvSpPr>
              <a:spLocks noChangeShapeType="1"/>
            </p:cNvSpPr>
            <p:nvPr/>
          </p:nvSpPr>
          <p:spPr bwMode="auto">
            <a:xfrm>
              <a:off x="1396" y="3139"/>
              <a:ext cx="8" cy="1"/>
            </a:xfrm>
            <a:prstGeom prst="line">
              <a:avLst/>
            </a:prstGeom>
            <a:noFill/>
            <a:ln w="0">
              <a:solidFill>
                <a:srgbClr val="000000"/>
              </a:solidFill>
              <a:round/>
              <a:headEnd/>
              <a:tailEnd/>
            </a:ln>
          </p:spPr>
          <p:txBody>
            <a:bodyPr/>
            <a:lstStyle/>
            <a:p>
              <a:endParaRPr lang="en-GB"/>
            </a:p>
          </p:txBody>
        </p:sp>
        <p:sp>
          <p:nvSpPr>
            <p:cNvPr id="881" name="Line 3561"/>
            <p:cNvSpPr>
              <a:spLocks noChangeShapeType="1"/>
            </p:cNvSpPr>
            <p:nvPr/>
          </p:nvSpPr>
          <p:spPr bwMode="auto">
            <a:xfrm flipH="1" flipV="1">
              <a:off x="1382" y="3140"/>
              <a:ext cx="13" cy="4"/>
            </a:xfrm>
            <a:prstGeom prst="line">
              <a:avLst/>
            </a:prstGeom>
            <a:noFill/>
            <a:ln w="0">
              <a:solidFill>
                <a:srgbClr val="000000"/>
              </a:solidFill>
              <a:round/>
              <a:headEnd/>
              <a:tailEnd/>
            </a:ln>
          </p:spPr>
          <p:txBody>
            <a:bodyPr/>
            <a:lstStyle/>
            <a:p>
              <a:endParaRPr lang="en-GB"/>
            </a:p>
          </p:txBody>
        </p:sp>
        <p:sp>
          <p:nvSpPr>
            <p:cNvPr id="882" name="Line 3562"/>
            <p:cNvSpPr>
              <a:spLocks noChangeShapeType="1"/>
            </p:cNvSpPr>
            <p:nvPr/>
          </p:nvSpPr>
          <p:spPr bwMode="auto">
            <a:xfrm>
              <a:off x="1947" y="3025"/>
              <a:ext cx="19" cy="1"/>
            </a:xfrm>
            <a:prstGeom prst="line">
              <a:avLst/>
            </a:prstGeom>
            <a:noFill/>
            <a:ln w="0">
              <a:solidFill>
                <a:srgbClr val="000000"/>
              </a:solidFill>
              <a:round/>
              <a:headEnd/>
              <a:tailEnd/>
            </a:ln>
          </p:spPr>
          <p:txBody>
            <a:bodyPr/>
            <a:lstStyle/>
            <a:p>
              <a:endParaRPr lang="en-GB"/>
            </a:p>
          </p:txBody>
        </p:sp>
        <p:sp>
          <p:nvSpPr>
            <p:cNvPr id="883" name="Freeform 3563"/>
            <p:cNvSpPr>
              <a:spLocks/>
            </p:cNvSpPr>
            <p:nvPr/>
          </p:nvSpPr>
          <p:spPr bwMode="auto">
            <a:xfrm>
              <a:off x="1910" y="3072"/>
              <a:ext cx="32" cy="1"/>
            </a:xfrm>
            <a:custGeom>
              <a:avLst/>
              <a:gdLst/>
              <a:ahLst/>
              <a:cxnLst>
                <a:cxn ang="0">
                  <a:pos x="0" y="1"/>
                </a:cxn>
                <a:cxn ang="0">
                  <a:pos x="0" y="1"/>
                </a:cxn>
                <a:cxn ang="0">
                  <a:pos x="64" y="0"/>
                </a:cxn>
              </a:cxnLst>
              <a:rect l="0" t="0" r="r" b="b"/>
              <a:pathLst>
                <a:path w="64" h="1">
                  <a:moveTo>
                    <a:pt x="0" y="1"/>
                  </a:moveTo>
                  <a:lnTo>
                    <a:pt x="0" y="1"/>
                  </a:lnTo>
                  <a:lnTo>
                    <a:pt x="64" y="0"/>
                  </a:lnTo>
                </a:path>
              </a:pathLst>
            </a:custGeom>
            <a:noFill/>
            <a:ln w="0">
              <a:solidFill>
                <a:srgbClr val="000000"/>
              </a:solidFill>
              <a:prstDash val="solid"/>
              <a:round/>
              <a:headEnd/>
              <a:tailEnd/>
            </a:ln>
          </p:spPr>
          <p:txBody>
            <a:bodyPr/>
            <a:lstStyle/>
            <a:p>
              <a:endParaRPr lang="en-GB"/>
            </a:p>
          </p:txBody>
        </p:sp>
        <p:sp>
          <p:nvSpPr>
            <p:cNvPr id="884" name="Freeform 3564"/>
            <p:cNvSpPr>
              <a:spLocks/>
            </p:cNvSpPr>
            <p:nvPr/>
          </p:nvSpPr>
          <p:spPr bwMode="auto">
            <a:xfrm>
              <a:off x="1882" y="3076"/>
              <a:ext cx="24" cy="2"/>
            </a:xfrm>
            <a:custGeom>
              <a:avLst/>
              <a:gdLst/>
              <a:ahLst/>
              <a:cxnLst>
                <a:cxn ang="0">
                  <a:pos x="48" y="3"/>
                </a:cxn>
                <a:cxn ang="0">
                  <a:pos x="21" y="1"/>
                </a:cxn>
                <a:cxn ang="0">
                  <a:pos x="0" y="0"/>
                </a:cxn>
              </a:cxnLst>
              <a:rect l="0" t="0" r="r" b="b"/>
              <a:pathLst>
                <a:path w="48" h="3">
                  <a:moveTo>
                    <a:pt x="48" y="3"/>
                  </a:moveTo>
                  <a:lnTo>
                    <a:pt x="21" y="1"/>
                  </a:lnTo>
                  <a:lnTo>
                    <a:pt x="0" y="0"/>
                  </a:lnTo>
                </a:path>
              </a:pathLst>
            </a:custGeom>
            <a:noFill/>
            <a:ln w="0">
              <a:solidFill>
                <a:srgbClr val="000000"/>
              </a:solidFill>
              <a:prstDash val="solid"/>
              <a:round/>
              <a:headEnd/>
              <a:tailEnd/>
            </a:ln>
          </p:spPr>
          <p:txBody>
            <a:bodyPr/>
            <a:lstStyle/>
            <a:p>
              <a:endParaRPr lang="en-GB"/>
            </a:p>
          </p:txBody>
        </p:sp>
        <p:sp>
          <p:nvSpPr>
            <p:cNvPr id="885" name="Freeform 3565"/>
            <p:cNvSpPr>
              <a:spLocks/>
            </p:cNvSpPr>
            <p:nvPr/>
          </p:nvSpPr>
          <p:spPr bwMode="auto">
            <a:xfrm>
              <a:off x="1882" y="3076"/>
              <a:ext cx="24" cy="2"/>
            </a:xfrm>
            <a:custGeom>
              <a:avLst/>
              <a:gdLst/>
              <a:ahLst/>
              <a:cxnLst>
                <a:cxn ang="0">
                  <a:pos x="48" y="3"/>
                </a:cxn>
                <a:cxn ang="0">
                  <a:pos x="6" y="0"/>
                </a:cxn>
                <a:cxn ang="0">
                  <a:pos x="0" y="0"/>
                </a:cxn>
              </a:cxnLst>
              <a:rect l="0" t="0" r="r" b="b"/>
              <a:pathLst>
                <a:path w="48" h="3">
                  <a:moveTo>
                    <a:pt x="48" y="3"/>
                  </a:moveTo>
                  <a:lnTo>
                    <a:pt x="6" y="0"/>
                  </a:lnTo>
                  <a:lnTo>
                    <a:pt x="0" y="0"/>
                  </a:lnTo>
                </a:path>
              </a:pathLst>
            </a:custGeom>
            <a:noFill/>
            <a:ln w="0">
              <a:solidFill>
                <a:srgbClr val="000000"/>
              </a:solidFill>
              <a:prstDash val="solid"/>
              <a:round/>
              <a:headEnd/>
              <a:tailEnd/>
            </a:ln>
          </p:spPr>
          <p:txBody>
            <a:bodyPr/>
            <a:lstStyle/>
            <a:p>
              <a:endParaRPr lang="en-GB"/>
            </a:p>
          </p:txBody>
        </p:sp>
        <p:sp>
          <p:nvSpPr>
            <p:cNvPr id="886" name="Freeform 3566"/>
            <p:cNvSpPr>
              <a:spLocks/>
            </p:cNvSpPr>
            <p:nvPr/>
          </p:nvSpPr>
          <p:spPr bwMode="auto">
            <a:xfrm>
              <a:off x="1905" y="3079"/>
              <a:ext cx="34" cy="1"/>
            </a:xfrm>
            <a:custGeom>
              <a:avLst/>
              <a:gdLst/>
              <a:ahLst/>
              <a:cxnLst>
                <a:cxn ang="0">
                  <a:pos x="0" y="0"/>
                </a:cxn>
                <a:cxn ang="0">
                  <a:pos x="23" y="1"/>
                </a:cxn>
                <a:cxn ang="0">
                  <a:pos x="52" y="2"/>
                </a:cxn>
                <a:cxn ang="0">
                  <a:pos x="67" y="1"/>
                </a:cxn>
              </a:cxnLst>
              <a:rect l="0" t="0" r="r" b="b"/>
              <a:pathLst>
                <a:path w="67" h="2">
                  <a:moveTo>
                    <a:pt x="0" y="0"/>
                  </a:moveTo>
                  <a:lnTo>
                    <a:pt x="23" y="1"/>
                  </a:lnTo>
                  <a:lnTo>
                    <a:pt x="52" y="2"/>
                  </a:lnTo>
                  <a:lnTo>
                    <a:pt x="67" y="1"/>
                  </a:lnTo>
                </a:path>
              </a:pathLst>
            </a:custGeom>
            <a:noFill/>
            <a:ln w="0">
              <a:solidFill>
                <a:srgbClr val="000000"/>
              </a:solidFill>
              <a:prstDash val="solid"/>
              <a:round/>
              <a:headEnd/>
              <a:tailEnd/>
            </a:ln>
          </p:spPr>
          <p:txBody>
            <a:bodyPr/>
            <a:lstStyle/>
            <a:p>
              <a:endParaRPr lang="en-GB"/>
            </a:p>
          </p:txBody>
        </p:sp>
        <p:sp>
          <p:nvSpPr>
            <p:cNvPr id="887" name="Freeform 3567"/>
            <p:cNvSpPr>
              <a:spLocks/>
            </p:cNvSpPr>
            <p:nvPr/>
          </p:nvSpPr>
          <p:spPr bwMode="auto">
            <a:xfrm>
              <a:off x="1882" y="3085"/>
              <a:ext cx="18" cy="1"/>
            </a:xfrm>
            <a:custGeom>
              <a:avLst/>
              <a:gdLst/>
              <a:ahLst/>
              <a:cxnLst>
                <a:cxn ang="0">
                  <a:pos x="37" y="0"/>
                </a:cxn>
                <a:cxn ang="0">
                  <a:pos x="6" y="1"/>
                </a:cxn>
                <a:cxn ang="0">
                  <a:pos x="0" y="1"/>
                </a:cxn>
              </a:cxnLst>
              <a:rect l="0" t="0" r="r" b="b"/>
              <a:pathLst>
                <a:path w="37" h="1">
                  <a:moveTo>
                    <a:pt x="37" y="0"/>
                  </a:moveTo>
                  <a:lnTo>
                    <a:pt x="6" y="1"/>
                  </a:lnTo>
                  <a:lnTo>
                    <a:pt x="0" y="1"/>
                  </a:lnTo>
                </a:path>
              </a:pathLst>
            </a:custGeom>
            <a:noFill/>
            <a:ln w="0">
              <a:solidFill>
                <a:srgbClr val="000000"/>
              </a:solidFill>
              <a:prstDash val="solid"/>
              <a:round/>
              <a:headEnd/>
              <a:tailEnd/>
            </a:ln>
          </p:spPr>
          <p:txBody>
            <a:bodyPr/>
            <a:lstStyle/>
            <a:p>
              <a:endParaRPr lang="en-GB"/>
            </a:p>
          </p:txBody>
        </p:sp>
        <p:sp>
          <p:nvSpPr>
            <p:cNvPr id="888" name="Freeform 3568"/>
            <p:cNvSpPr>
              <a:spLocks/>
            </p:cNvSpPr>
            <p:nvPr/>
          </p:nvSpPr>
          <p:spPr bwMode="auto">
            <a:xfrm>
              <a:off x="1882" y="3097"/>
              <a:ext cx="9" cy="1"/>
            </a:xfrm>
            <a:custGeom>
              <a:avLst/>
              <a:gdLst/>
              <a:ahLst/>
              <a:cxnLst>
                <a:cxn ang="0">
                  <a:pos x="19" y="0"/>
                </a:cxn>
                <a:cxn ang="0">
                  <a:pos x="7" y="0"/>
                </a:cxn>
                <a:cxn ang="0">
                  <a:pos x="0" y="0"/>
                </a:cxn>
              </a:cxnLst>
              <a:rect l="0" t="0" r="r" b="b"/>
              <a:pathLst>
                <a:path w="19">
                  <a:moveTo>
                    <a:pt x="19" y="0"/>
                  </a:moveTo>
                  <a:lnTo>
                    <a:pt x="7" y="0"/>
                  </a:lnTo>
                  <a:lnTo>
                    <a:pt x="0" y="0"/>
                  </a:lnTo>
                </a:path>
              </a:pathLst>
            </a:custGeom>
            <a:noFill/>
            <a:ln w="0">
              <a:solidFill>
                <a:srgbClr val="000000"/>
              </a:solidFill>
              <a:prstDash val="solid"/>
              <a:round/>
              <a:headEnd/>
              <a:tailEnd/>
            </a:ln>
          </p:spPr>
          <p:txBody>
            <a:bodyPr/>
            <a:lstStyle/>
            <a:p>
              <a:endParaRPr lang="en-GB"/>
            </a:p>
          </p:txBody>
        </p:sp>
        <p:sp>
          <p:nvSpPr>
            <p:cNvPr id="889" name="Freeform 3569"/>
            <p:cNvSpPr>
              <a:spLocks/>
            </p:cNvSpPr>
            <p:nvPr/>
          </p:nvSpPr>
          <p:spPr bwMode="auto">
            <a:xfrm>
              <a:off x="1882" y="3099"/>
              <a:ext cx="8" cy="1"/>
            </a:xfrm>
            <a:custGeom>
              <a:avLst/>
              <a:gdLst/>
              <a:ahLst/>
              <a:cxnLst>
                <a:cxn ang="0">
                  <a:pos x="17" y="0"/>
                </a:cxn>
                <a:cxn ang="0">
                  <a:pos x="7" y="0"/>
                </a:cxn>
                <a:cxn ang="0">
                  <a:pos x="0" y="0"/>
                </a:cxn>
              </a:cxnLst>
              <a:rect l="0" t="0" r="r" b="b"/>
              <a:pathLst>
                <a:path w="17">
                  <a:moveTo>
                    <a:pt x="17" y="0"/>
                  </a:moveTo>
                  <a:lnTo>
                    <a:pt x="7" y="0"/>
                  </a:lnTo>
                  <a:lnTo>
                    <a:pt x="0" y="0"/>
                  </a:lnTo>
                </a:path>
              </a:pathLst>
            </a:custGeom>
            <a:noFill/>
            <a:ln w="0">
              <a:solidFill>
                <a:srgbClr val="000000"/>
              </a:solidFill>
              <a:prstDash val="solid"/>
              <a:round/>
              <a:headEnd/>
              <a:tailEnd/>
            </a:ln>
          </p:spPr>
          <p:txBody>
            <a:bodyPr/>
            <a:lstStyle/>
            <a:p>
              <a:endParaRPr lang="en-GB"/>
            </a:p>
          </p:txBody>
        </p:sp>
        <p:sp>
          <p:nvSpPr>
            <p:cNvPr id="890" name="Line 3570"/>
            <p:cNvSpPr>
              <a:spLocks noChangeShapeType="1"/>
            </p:cNvSpPr>
            <p:nvPr/>
          </p:nvSpPr>
          <p:spPr bwMode="auto">
            <a:xfrm>
              <a:off x="1881" y="3110"/>
              <a:ext cx="1" cy="1"/>
            </a:xfrm>
            <a:prstGeom prst="line">
              <a:avLst/>
            </a:prstGeom>
            <a:noFill/>
            <a:ln w="0">
              <a:solidFill>
                <a:srgbClr val="000000"/>
              </a:solidFill>
              <a:round/>
              <a:headEnd/>
              <a:tailEnd/>
            </a:ln>
          </p:spPr>
          <p:txBody>
            <a:bodyPr/>
            <a:lstStyle/>
            <a:p>
              <a:endParaRPr lang="en-GB"/>
            </a:p>
          </p:txBody>
        </p:sp>
        <p:sp>
          <p:nvSpPr>
            <p:cNvPr id="891" name="Freeform 3571"/>
            <p:cNvSpPr>
              <a:spLocks/>
            </p:cNvSpPr>
            <p:nvPr/>
          </p:nvSpPr>
          <p:spPr bwMode="auto">
            <a:xfrm>
              <a:off x="1852" y="3112"/>
              <a:ext cx="27" cy="1"/>
            </a:xfrm>
            <a:custGeom>
              <a:avLst/>
              <a:gdLst/>
              <a:ahLst/>
              <a:cxnLst>
                <a:cxn ang="0">
                  <a:pos x="53" y="0"/>
                </a:cxn>
                <a:cxn ang="0">
                  <a:pos x="47" y="0"/>
                </a:cxn>
                <a:cxn ang="0">
                  <a:pos x="11" y="1"/>
                </a:cxn>
                <a:cxn ang="0">
                  <a:pos x="0" y="1"/>
                </a:cxn>
              </a:cxnLst>
              <a:rect l="0" t="0" r="r" b="b"/>
              <a:pathLst>
                <a:path w="53" h="1">
                  <a:moveTo>
                    <a:pt x="53" y="0"/>
                  </a:moveTo>
                  <a:lnTo>
                    <a:pt x="47" y="0"/>
                  </a:lnTo>
                  <a:lnTo>
                    <a:pt x="11" y="1"/>
                  </a:lnTo>
                  <a:lnTo>
                    <a:pt x="0" y="1"/>
                  </a:lnTo>
                </a:path>
              </a:pathLst>
            </a:custGeom>
            <a:noFill/>
            <a:ln w="0">
              <a:solidFill>
                <a:srgbClr val="000000"/>
              </a:solidFill>
              <a:prstDash val="solid"/>
              <a:round/>
              <a:headEnd/>
              <a:tailEnd/>
            </a:ln>
          </p:spPr>
          <p:txBody>
            <a:bodyPr/>
            <a:lstStyle/>
            <a:p>
              <a:endParaRPr lang="en-GB"/>
            </a:p>
          </p:txBody>
        </p:sp>
        <p:sp>
          <p:nvSpPr>
            <p:cNvPr id="892" name="Freeform 3572"/>
            <p:cNvSpPr>
              <a:spLocks/>
            </p:cNvSpPr>
            <p:nvPr/>
          </p:nvSpPr>
          <p:spPr bwMode="auto">
            <a:xfrm>
              <a:off x="1852" y="3145"/>
              <a:ext cx="30" cy="2"/>
            </a:xfrm>
            <a:custGeom>
              <a:avLst/>
              <a:gdLst/>
              <a:ahLst/>
              <a:cxnLst>
                <a:cxn ang="0">
                  <a:pos x="0" y="5"/>
                </a:cxn>
                <a:cxn ang="0">
                  <a:pos x="11" y="4"/>
                </a:cxn>
                <a:cxn ang="0">
                  <a:pos x="24" y="4"/>
                </a:cxn>
                <a:cxn ang="0">
                  <a:pos x="39" y="4"/>
                </a:cxn>
                <a:cxn ang="0">
                  <a:pos x="44" y="4"/>
                </a:cxn>
                <a:cxn ang="0">
                  <a:pos x="57" y="1"/>
                </a:cxn>
                <a:cxn ang="0">
                  <a:pos x="58" y="0"/>
                </a:cxn>
              </a:cxnLst>
              <a:rect l="0" t="0" r="r" b="b"/>
              <a:pathLst>
                <a:path w="58" h="5">
                  <a:moveTo>
                    <a:pt x="0" y="5"/>
                  </a:moveTo>
                  <a:lnTo>
                    <a:pt x="11" y="4"/>
                  </a:lnTo>
                  <a:lnTo>
                    <a:pt x="24" y="4"/>
                  </a:lnTo>
                  <a:lnTo>
                    <a:pt x="39" y="4"/>
                  </a:lnTo>
                  <a:lnTo>
                    <a:pt x="44" y="4"/>
                  </a:lnTo>
                  <a:lnTo>
                    <a:pt x="57" y="1"/>
                  </a:lnTo>
                  <a:lnTo>
                    <a:pt x="58" y="0"/>
                  </a:lnTo>
                </a:path>
              </a:pathLst>
            </a:custGeom>
            <a:noFill/>
            <a:ln w="0">
              <a:solidFill>
                <a:srgbClr val="000000"/>
              </a:solidFill>
              <a:prstDash val="solid"/>
              <a:round/>
              <a:headEnd/>
              <a:tailEnd/>
            </a:ln>
          </p:spPr>
          <p:txBody>
            <a:bodyPr/>
            <a:lstStyle/>
            <a:p>
              <a:endParaRPr lang="en-GB"/>
            </a:p>
          </p:txBody>
        </p:sp>
        <p:sp>
          <p:nvSpPr>
            <p:cNvPr id="893" name="Freeform 3573"/>
            <p:cNvSpPr>
              <a:spLocks/>
            </p:cNvSpPr>
            <p:nvPr/>
          </p:nvSpPr>
          <p:spPr bwMode="auto">
            <a:xfrm>
              <a:off x="1830" y="3155"/>
              <a:ext cx="15" cy="3"/>
            </a:xfrm>
            <a:custGeom>
              <a:avLst/>
              <a:gdLst/>
              <a:ahLst/>
              <a:cxnLst>
                <a:cxn ang="0">
                  <a:pos x="32" y="0"/>
                </a:cxn>
                <a:cxn ang="0">
                  <a:pos x="25" y="1"/>
                </a:cxn>
                <a:cxn ang="0">
                  <a:pos x="13" y="4"/>
                </a:cxn>
                <a:cxn ang="0">
                  <a:pos x="0" y="4"/>
                </a:cxn>
              </a:cxnLst>
              <a:rect l="0" t="0" r="r" b="b"/>
              <a:pathLst>
                <a:path w="32" h="4">
                  <a:moveTo>
                    <a:pt x="32" y="0"/>
                  </a:moveTo>
                  <a:lnTo>
                    <a:pt x="25" y="1"/>
                  </a:lnTo>
                  <a:lnTo>
                    <a:pt x="13" y="4"/>
                  </a:lnTo>
                  <a:lnTo>
                    <a:pt x="0" y="4"/>
                  </a:lnTo>
                </a:path>
              </a:pathLst>
            </a:custGeom>
            <a:noFill/>
            <a:ln w="0">
              <a:solidFill>
                <a:srgbClr val="000000"/>
              </a:solidFill>
              <a:prstDash val="solid"/>
              <a:round/>
              <a:headEnd/>
              <a:tailEnd/>
            </a:ln>
          </p:spPr>
          <p:txBody>
            <a:bodyPr/>
            <a:lstStyle/>
            <a:p>
              <a:endParaRPr lang="en-GB"/>
            </a:p>
          </p:txBody>
        </p:sp>
        <p:sp>
          <p:nvSpPr>
            <p:cNvPr id="894" name="Freeform 3574"/>
            <p:cNvSpPr>
              <a:spLocks/>
            </p:cNvSpPr>
            <p:nvPr/>
          </p:nvSpPr>
          <p:spPr bwMode="auto">
            <a:xfrm>
              <a:off x="1827" y="3162"/>
              <a:ext cx="14" cy="1"/>
            </a:xfrm>
            <a:custGeom>
              <a:avLst/>
              <a:gdLst/>
              <a:ahLst/>
              <a:cxnLst>
                <a:cxn ang="0">
                  <a:pos x="28" y="0"/>
                </a:cxn>
                <a:cxn ang="0">
                  <a:pos x="18" y="2"/>
                </a:cxn>
                <a:cxn ang="0">
                  <a:pos x="4" y="1"/>
                </a:cxn>
                <a:cxn ang="0">
                  <a:pos x="0" y="1"/>
                </a:cxn>
              </a:cxnLst>
              <a:rect l="0" t="0" r="r" b="b"/>
              <a:pathLst>
                <a:path w="28" h="2">
                  <a:moveTo>
                    <a:pt x="28" y="0"/>
                  </a:moveTo>
                  <a:lnTo>
                    <a:pt x="18" y="2"/>
                  </a:lnTo>
                  <a:lnTo>
                    <a:pt x="4" y="1"/>
                  </a:lnTo>
                  <a:lnTo>
                    <a:pt x="0" y="1"/>
                  </a:lnTo>
                </a:path>
              </a:pathLst>
            </a:custGeom>
            <a:noFill/>
            <a:ln w="0">
              <a:solidFill>
                <a:srgbClr val="000000"/>
              </a:solidFill>
              <a:prstDash val="solid"/>
              <a:round/>
              <a:headEnd/>
              <a:tailEnd/>
            </a:ln>
          </p:spPr>
          <p:txBody>
            <a:bodyPr/>
            <a:lstStyle/>
            <a:p>
              <a:endParaRPr lang="en-GB"/>
            </a:p>
          </p:txBody>
        </p:sp>
        <p:sp>
          <p:nvSpPr>
            <p:cNvPr id="895" name="Freeform 3575"/>
            <p:cNvSpPr>
              <a:spLocks/>
            </p:cNvSpPr>
            <p:nvPr/>
          </p:nvSpPr>
          <p:spPr bwMode="auto">
            <a:xfrm>
              <a:off x="1826" y="3165"/>
              <a:ext cx="12" cy="1"/>
            </a:xfrm>
            <a:custGeom>
              <a:avLst/>
              <a:gdLst/>
              <a:ahLst/>
              <a:cxnLst>
                <a:cxn ang="0">
                  <a:pos x="25" y="0"/>
                </a:cxn>
                <a:cxn ang="0">
                  <a:pos x="20" y="1"/>
                </a:cxn>
                <a:cxn ang="0">
                  <a:pos x="5" y="1"/>
                </a:cxn>
                <a:cxn ang="0">
                  <a:pos x="0" y="0"/>
                </a:cxn>
              </a:cxnLst>
              <a:rect l="0" t="0" r="r" b="b"/>
              <a:pathLst>
                <a:path w="25" h="1">
                  <a:moveTo>
                    <a:pt x="25" y="0"/>
                  </a:moveTo>
                  <a:lnTo>
                    <a:pt x="20" y="1"/>
                  </a:lnTo>
                  <a:lnTo>
                    <a:pt x="5" y="1"/>
                  </a:lnTo>
                  <a:lnTo>
                    <a:pt x="0" y="0"/>
                  </a:lnTo>
                </a:path>
              </a:pathLst>
            </a:custGeom>
            <a:noFill/>
            <a:ln w="0">
              <a:solidFill>
                <a:srgbClr val="000000"/>
              </a:solidFill>
              <a:prstDash val="solid"/>
              <a:round/>
              <a:headEnd/>
              <a:tailEnd/>
            </a:ln>
          </p:spPr>
          <p:txBody>
            <a:bodyPr/>
            <a:lstStyle/>
            <a:p>
              <a:endParaRPr lang="en-GB"/>
            </a:p>
          </p:txBody>
        </p:sp>
        <p:sp>
          <p:nvSpPr>
            <p:cNvPr id="896" name="Freeform 3576"/>
            <p:cNvSpPr>
              <a:spLocks/>
            </p:cNvSpPr>
            <p:nvPr/>
          </p:nvSpPr>
          <p:spPr bwMode="auto">
            <a:xfrm>
              <a:off x="1824" y="3170"/>
              <a:ext cx="10" cy="1"/>
            </a:xfrm>
            <a:custGeom>
              <a:avLst/>
              <a:gdLst/>
              <a:ahLst/>
              <a:cxnLst>
                <a:cxn ang="0">
                  <a:pos x="20" y="1"/>
                </a:cxn>
                <a:cxn ang="0">
                  <a:pos x="9" y="0"/>
                </a:cxn>
                <a:cxn ang="0">
                  <a:pos x="0" y="0"/>
                </a:cxn>
              </a:cxnLst>
              <a:rect l="0" t="0" r="r" b="b"/>
              <a:pathLst>
                <a:path w="20" h="1">
                  <a:moveTo>
                    <a:pt x="20" y="1"/>
                  </a:moveTo>
                  <a:lnTo>
                    <a:pt x="9" y="0"/>
                  </a:lnTo>
                  <a:lnTo>
                    <a:pt x="0" y="0"/>
                  </a:lnTo>
                </a:path>
              </a:pathLst>
            </a:custGeom>
            <a:noFill/>
            <a:ln w="0">
              <a:solidFill>
                <a:srgbClr val="000000"/>
              </a:solidFill>
              <a:prstDash val="solid"/>
              <a:round/>
              <a:headEnd/>
              <a:tailEnd/>
            </a:ln>
          </p:spPr>
          <p:txBody>
            <a:bodyPr/>
            <a:lstStyle/>
            <a:p>
              <a:endParaRPr lang="en-GB"/>
            </a:p>
          </p:txBody>
        </p:sp>
        <p:sp>
          <p:nvSpPr>
            <p:cNvPr id="897" name="Line 3577"/>
            <p:cNvSpPr>
              <a:spLocks noChangeShapeType="1"/>
            </p:cNvSpPr>
            <p:nvPr/>
          </p:nvSpPr>
          <p:spPr bwMode="auto">
            <a:xfrm flipH="1" flipV="1">
              <a:off x="1819" y="3179"/>
              <a:ext cx="8" cy="1"/>
            </a:xfrm>
            <a:prstGeom prst="line">
              <a:avLst/>
            </a:prstGeom>
            <a:noFill/>
            <a:ln w="0">
              <a:solidFill>
                <a:srgbClr val="000000"/>
              </a:solidFill>
              <a:round/>
              <a:headEnd/>
              <a:tailEnd/>
            </a:ln>
          </p:spPr>
          <p:txBody>
            <a:bodyPr/>
            <a:lstStyle/>
            <a:p>
              <a:endParaRPr lang="en-GB"/>
            </a:p>
          </p:txBody>
        </p:sp>
        <p:sp>
          <p:nvSpPr>
            <p:cNvPr id="898" name="Freeform 3578"/>
            <p:cNvSpPr>
              <a:spLocks/>
            </p:cNvSpPr>
            <p:nvPr/>
          </p:nvSpPr>
          <p:spPr bwMode="auto">
            <a:xfrm>
              <a:off x="1819" y="3187"/>
              <a:ext cx="52" cy="4"/>
            </a:xfrm>
            <a:custGeom>
              <a:avLst/>
              <a:gdLst/>
              <a:ahLst/>
              <a:cxnLst>
                <a:cxn ang="0">
                  <a:pos x="0" y="5"/>
                </a:cxn>
                <a:cxn ang="0">
                  <a:pos x="18" y="6"/>
                </a:cxn>
                <a:cxn ang="0">
                  <a:pos x="35" y="7"/>
                </a:cxn>
                <a:cxn ang="0">
                  <a:pos x="41" y="5"/>
                </a:cxn>
                <a:cxn ang="0">
                  <a:pos x="49" y="4"/>
                </a:cxn>
                <a:cxn ang="0">
                  <a:pos x="64" y="2"/>
                </a:cxn>
                <a:cxn ang="0">
                  <a:pos x="78" y="0"/>
                </a:cxn>
                <a:cxn ang="0">
                  <a:pos x="91" y="1"/>
                </a:cxn>
                <a:cxn ang="0">
                  <a:pos x="103" y="2"/>
                </a:cxn>
              </a:cxnLst>
              <a:rect l="0" t="0" r="r" b="b"/>
              <a:pathLst>
                <a:path w="103" h="7">
                  <a:moveTo>
                    <a:pt x="0" y="5"/>
                  </a:moveTo>
                  <a:lnTo>
                    <a:pt x="18" y="6"/>
                  </a:lnTo>
                  <a:lnTo>
                    <a:pt x="35" y="7"/>
                  </a:lnTo>
                  <a:lnTo>
                    <a:pt x="41" y="5"/>
                  </a:lnTo>
                  <a:lnTo>
                    <a:pt x="49" y="4"/>
                  </a:lnTo>
                  <a:lnTo>
                    <a:pt x="64" y="2"/>
                  </a:lnTo>
                  <a:lnTo>
                    <a:pt x="78" y="0"/>
                  </a:lnTo>
                  <a:lnTo>
                    <a:pt x="91" y="1"/>
                  </a:lnTo>
                  <a:lnTo>
                    <a:pt x="103" y="2"/>
                  </a:lnTo>
                </a:path>
              </a:pathLst>
            </a:custGeom>
            <a:noFill/>
            <a:ln w="0">
              <a:solidFill>
                <a:srgbClr val="000000"/>
              </a:solidFill>
              <a:prstDash val="solid"/>
              <a:round/>
              <a:headEnd/>
              <a:tailEnd/>
            </a:ln>
          </p:spPr>
          <p:txBody>
            <a:bodyPr/>
            <a:lstStyle/>
            <a:p>
              <a:endParaRPr lang="en-GB"/>
            </a:p>
          </p:txBody>
        </p:sp>
        <p:sp>
          <p:nvSpPr>
            <p:cNvPr id="899" name="Freeform 3579"/>
            <p:cNvSpPr>
              <a:spLocks/>
            </p:cNvSpPr>
            <p:nvPr/>
          </p:nvSpPr>
          <p:spPr bwMode="auto">
            <a:xfrm>
              <a:off x="1806" y="3207"/>
              <a:ext cx="43" cy="4"/>
            </a:xfrm>
            <a:custGeom>
              <a:avLst/>
              <a:gdLst/>
              <a:ahLst/>
              <a:cxnLst>
                <a:cxn ang="0">
                  <a:pos x="0" y="0"/>
                </a:cxn>
                <a:cxn ang="0">
                  <a:pos x="21" y="1"/>
                </a:cxn>
                <a:cxn ang="0">
                  <a:pos x="64" y="5"/>
                </a:cxn>
                <a:cxn ang="0">
                  <a:pos x="86" y="9"/>
                </a:cxn>
              </a:cxnLst>
              <a:rect l="0" t="0" r="r" b="b"/>
              <a:pathLst>
                <a:path w="86" h="9">
                  <a:moveTo>
                    <a:pt x="0" y="0"/>
                  </a:moveTo>
                  <a:lnTo>
                    <a:pt x="21" y="1"/>
                  </a:lnTo>
                  <a:lnTo>
                    <a:pt x="64" y="5"/>
                  </a:lnTo>
                  <a:lnTo>
                    <a:pt x="86" y="9"/>
                  </a:lnTo>
                </a:path>
              </a:pathLst>
            </a:custGeom>
            <a:noFill/>
            <a:ln w="0">
              <a:solidFill>
                <a:srgbClr val="000000"/>
              </a:solidFill>
              <a:prstDash val="solid"/>
              <a:round/>
              <a:headEnd/>
              <a:tailEnd/>
            </a:ln>
          </p:spPr>
          <p:txBody>
            <a:bodyPr/>
            <a:lstStyle/>
            <a:p>
              <a:endParaRPr lang="en-GB"/>
            </a:p>
          </p:txBody>
        </p:sp>
        <p:sp>
          <p:nvSpPr>
            <p:cNvPr id="900" name="Line 3580"/>
            <p:cNvSpPr>
              <a:spLocks noChangeShapeType="1"/>
            </p:cNvSpPr>
            <p:nvPr/>
          </p:nvSpPr>
          <p:spPr bwMode="auto">
            <a:xfrm flipH="1">
              <a:off x="1714" y="3294"/>
              <a:ext cx="24" cy="7"/>
            </a:xfrm>
            <a:prstGeom prst="line">
              <a:avLst/>
            </a:prstGeom>
            <a:noFill/>
            <a:ln w="0">
              <a:solidFill>
                <a:srgbClr val="000000"/>
              </a:solidFill>
              <a:round/>
              <a:headEnd/>
              <a:tailEnd/>
            </a:ln>
          </p:spPr>
          <p:txBody>
            <a:bodyPr/>
            <a:lstStyle/>
            <a:p>
              <a:endParaRPr lang="en-GB"/>
            </a:p>
          </p:txBody>
        </p:sp>
        <p:sp>
          <p:nvSpPr>
            <p:cNvPr id="901" name="Line 3581"/>
            <p:cNvSpPr>
              <a:spLocks noChangeShapeType="1"/>
            </p:cNvSpPr>
            <p:nvPr/>
          </p:nvSpPr>
          <p:spPr bwMode="auto">
            <a:xfrm>
              <a:off x="2032" y="3025"/>
              <a:ext cx="177" cy="1"/>
            </a:xfrm>
            <a:prstGeom prst="line">
              <a:avLst/>
            </a:prstGeom>
            <a:noFill/>
            <a:ln w="0">
              <a:solidFill>
                <a:srgbClr val="000000"/>
              </a:solidFill>
              <a:round/>
              <a:headEnd/>
              <a:tailEnd/>
            </a:ln>
          </p:spPr>
          <p:txBody>
            <a:bodyPr/>
            <a:lstStyle/>
            <a:p>
              <a:endParaRPr lang="en-GB"/>
            </a:p>
          </p:txBody>
        </p:sp>
        <p:sp>
          <p:nvSpPr>
            <p:cNvPr id="902" name="Freeform 3582"/>
            <p:cNvSpPr>
              <a:spLocks/>
            </p:cNvSpPr>
            <p:nvPr/>
          </p:nvSpPr>
          <p:spPr bwMode="auto">
            <a:xfrm>
              <a:off x="2024" y="3066"/>
              <a:ext cx="150" cy="5"/>
            </a:xfrm>
            <a:custGeom>
              <a:avLst/>
              <a:gdLst/>
              <a:ahLst/>
              <a:cxnLst>
                <a:cxn ang="0">
                  <a:pos x="0" y="10"/>
                </a:cxn>
                <a:cxn ang="0">
                  <a:pos x="21" y="10"/>
                </a:cxn>
                <a:cxn ang="0">
                  <a:pos x="44" y="8"/>
                </a:cxn>
                <a:cxn ang="0">
                  <a:pos x="46" y="8"/>
                </a:cxn>
                <a:cxn ang="0">
                  <a:pos x="59" y="7"/>
                </a:cxn>
                <a:cxn ang="0">
                  <a:pos x="79" y="7"/>
                </a:cxn>
                <a:cxn ang="0">
                  <a:pos x="81" y="7"/>
                </a:cxn>
                <a:cxn ang="0">
                  <a:pos x="96" y="7"/>
                </a:cxn>
                <a:cxn ang="0">
                  <a:pos x="130" y="7"/>
                </a:cxn>
                <a:cxn ang="0">
                  <a:pos x="165" y="6"/>
                </a:cxn>
                <a:cxn ang="0">
                  <a:pos x="178" y="4"/>
                </a:cxn>
                <a:cxn ang="0">
                  <a:pos x="207" y="3"/>
                </a:cxn>
                <a:cxn ang="0">
                  <a:pos x="299" y="0"/>
                </a:cxn>
              </a:cxnLst>
              <a:rect l="0" t="0" r="r" b="b"/>
              <a:pathLst>
                <a:path w="299" h="10">
                  <a:moveTo>
                    <a:pt x="0" y="10"/>
                  </a:moveTo>
                  <a:lnTo>
                    <a:pt x="21" y="10"/>
                  </a:lnTo>
                  <a:lnTo>
                    <a:pt x="44" y="8"/>
                  </a:lnTo>
                  <a:lnTo>
                    <a:pt x="46" y="8"/>
                  </a:lnTo>
                  <a:lnTo>
                    <a:pt x="59" y="7"/>
                  </a:lnTo>
                  <a:lnTo>
                    <a:pt x="79" y="7"/>
                  </a:lnTo>
                  <a:lnTo>
                    <a:pt x="81" y="7"/>
                  </a:lnTo>
                  <a:lnTo>
                    <a:pt x="96" y="7"/>
                  </a:lnTo>
                  <a:lnTo>
                    <a:pt x="130" y="7"/>
                  </a:lnTo>
                  <a:lnTo>
                    <a:pt x="165" y="6"/>
                  </a:lnTo>
                  <a:lnTo>
                    <a:pt x="178" y="4"/>
                  </a:lnTo>
                  <a:lnTo>
                    <a:pt x="207" y="3"/>
                  </a:lnTo>
                  <a:lnTo>
                    <a:pt x="299" y="0"/>
                  </a:lnTo>
                </a:path>
              </a:pathLst>
            </a:custGeom>
            <a:noFill/>
            <a:ln w="0">
              <a:solidFill>
                <a:srgbClr val="000000"/>
              </a:solidFill>
              <a:prstDash val="solid"/>
              <a:round/>
              <a:headEnd/>
              <a:tailEnd/>
            </a:ln>
          </p:spPr>
          <p:txBody>
            <a:bodyPr/>
            <a:lstStyle/>
            <a:p>
              <a:endParaRPr lang="en-GB"/>
            </a:p>
          </p:txBody>
        </p:sp>
        <p:sp>
          <p:nvSpPr>
            <p:cNvPr id="903" name="Freeform 3583"/>
            <p:cNvSpPr>
              <a:spLocks/>
            </p:cNvSpPr>
            <p:nvPr/>
          </p:nvSpPr>
          <p:spPr bwMode="auto">
            <a:xfrm>
              <a:off x="1966" y="3075"/>
              <a:ext cx="58" cy="1"/>
            </a:xfrm>
            <a:custGeom>
              <a:avLst/>
              <a:gdLst/>
              <a:ahLst/>
              <a:cxnLst>
                <a:cxn ang="0">
                  <a:pos x="116" y="0"/>
                </a:cxn>
                <a:cxn ang="0">
                  <a:pos x="94" y="0"/>
                </a:cxn>
                <a:cxn ang="0">
                  <a:pos x="66" y="0"/>
                </a:cxn>
                <a:cxn ang="0">
                  <a:pos x="21" y="0"/>
                </a:cxn>
                <a:cxn ang="0">
                  <a:pos x="0" y="1"/>
                </a:cxn>
              </a:cxnLst>
              <a:rect l="0" t="0" r="r" b="b"/>
              <a:pathLst>
                <a:path w="116" h="1">
                  <a:moveTo>
                    <a:pt x="116" y="0"/>
                  </a:moveTo>
                  <a:lnTo>
                    <a:pt x="94" y="0"/>
                  </a:lnTo>
                  <a:lnTo>
                    <a:pt x="66" y="0"/>
                  </a:lnTo>
                  <a:lnTo>
                    <a:pt x="21" y="0"/>
                  </a:lnTo>
                  <a:lnTo>
                    <a:pt x="0" y="1"/>
                  </a:lnTo>
                </a:path>
              </a:pathLst>
            </a:custGeom>
            <a:noFill/>
            <a:ln w="0">
              <a:solidFill>
                <a:srgbClr val="000000"/>
              </a:solidFill>
              <a:prstDash val="solid"/>
              <a:round/>
              <a:headEnd/>
              <a:tailEnd/>
            </a:ln>
          </p:spPr>
          <p:txBody>
            <a:bodyPr/>
            <a:lstStyle/>
            <a:p>
              <a:endParaRPr lang="en-GB"/>
            </a:p>
          </p:txBody>
        </p:sp>
        <p:sp>
          <p:nvSpPr>
            <p:cNvPr id="904" name="Freeform 3584"/>
            <p:cNvSpPr>
              <a:spLocks/>
            </p:cNvSpPr>
            <p:nvPr/>
          </p:nvSpPr>
          <p:spPr bwMode="auto">
            <a:xfrm>
              <a:off x="1966" y="3075"/>
              <a:ext cx="58" cy="1"/>
            </a:xfrm>
            <a:custGeom>
              <a:avLst/>
              <a:gdLst/>
              <a:ahLst/>
              <a:cxnLst>
                <a:cxn ang="0">
                  <a:pos x="116" y="2"/>
                </a:cxn>
                <a:cxn ang="0">
                  <a:pos x="89" y="0"/>
                </a:cxn>
                <a:cxn ang="0">
                  <a:pos x="22" y="1"/>
                </a:cxn>
                <a:cxn ang="0">
                  <a:pos x="0" y="2"/>
                </a:cxn>
              </a:cxnLst>
              <a:rect l="0" t="0" r="r" b="b"/>
              <a:pathLst>
                <a:path w="116" h="2">
                  <a:moveTo>
                    <a:pt x="116" y="2"/>
                  </a:moveTo>
                  <a:lnTo>
                    <a:pt x="89" y="0"/>
                  </a:lnTo>
                  <a:lnTo>
                    <a:pt x="22" y="1"/>
                  </a:lnTo>
                  <a:lnTo>
                    <a:pt x="0" y="2"/>
                  </a:lnTo>
                </a:path>
              </a:pathLst>
            </a:custGeom>
            <a:noFill/>
            <a:ln w="0">
              <a:solidFill>
                <a:srgbClr val="000000"/>
              </a:solidFill>
              <a:prstDash val="solid"/>
              <a:round/>
              <a:headEnd/>
              <a:tailEnd/>
            </a:ln>
          </p:spPr>
          <p:txBody>
            <a:bodyPr/>
            <a:lstStyle/>
            <a:p>
              <a:endParaRPr lang="en-GB"/>
            </a:p>
          </p:txBody>
        </p:sp>
        <p:sp>
          <p:nvSpPr>
            <p:cNvPr id="905" name="Freeform 3585"/>
            <p:cNvSpPr>
              <a:spLocks/>
            </p:cNvSpPr>
            <p:nvPr/>
          </p:nvSpPr>
          <p:spPr bwMode="auto">
            <a:xfrm>
              <a:off x="2023" y="3077"/>
              <a:ext cx="160" cy="3"/>
            </a:xfrm>
            <a:custGeom>
              <a:avLst/>
              <a:gdLst/>
              <a:ahLst/>
              <a:cxnLst>
                <a:cxn ang="0">
                  <a:pos x="0" y="0"/>
                </a:cxn>
                <a:cxn ang="0">
                  <a:pos x="31" y="3"/>
                </a:cxn>
                <a:cxn ang="0">
                  <a:pos x="39" y="6"/>
                </a:cxn>
                <a:cxn ang="0">
                  <a:pos x="56" y="5"/>
                </a:cxn>
                <a:cxn ang="0">
                  <a:pos x="71" y="4"/>
                </a:cxn>
                <a:cxn ang="0">
                  <a:pos x="90" y="5"/>
                </a:cxn>
                <a:cxn ang="0">
                  <a:pos x="106" y="4"/>
                </a:cxn>
                <a:cxn ang="0">
                  <a:pos x="117" y="4"/>
                </a:cxn>
                <a:cxn ang="0">
                  <a:pos x="125" y="4"/>
                </a:cxn>
                <a:cxn ang="0">
                  <a:pos x="139" y="5"/>
                </a:cxn>
                <a:cxn ang="0">
                  <a:pos x="180" y="5"/>
                </a:cxn>
                <a:cxn ang="0">
                  <a:pos x="193" y="5"/>
                </a:cxn>
                <a:cxn ang="0">
                  <a:pos x="210" y="3"/>
                </a:cxn>
                <a:cxn ang="0">
                  <a:pos x="228" y="4"/>
                </a:cxn>
                <a:cxn ang="0">
                  <a:pos x="246" y="4"/>
                </a:cxn>
                <a:cxn ang="0">
                  <a:pos x="271" y="3"/>
                </a:cxn>
                <a:cxn ang="0">
                  <a:pos x="288" y="2"/>
                </a:cxn>
                <a:cxn ang="0">
                  <a:pos x="307" y="2"/>
                </a:cxn>
                <a:cxn ang="0">
                  <a:pos x="310" y="1"/>
                </a:cxn>
                <a:cxn ang="0">
                  <a:pos x="318" y="1"/>
                </a:cxn>
                <a:cxn ang="0">
                  <a:pos x="319" y="1"/>
                </a:cxn>
              </a:cxnLst>
              <a:rect l="0" t="0" r="r" b="b"/>
              <a:pathLst>
                <a:path w="319" h="6">
                  <a:moveTo>
                    <a:pt x="0" y="0"/>
                  </a:moveTo>
                  <a:lnTo>
                    <a:pt x="31" y="3"/>
                  </a:lnTo>
                  <a:lnTo>
                    <a:pt x="39" y="6"/>
                  </a:lnTo>
                  <a:lnTo>
                    <a:pt x="56" y="5"/>
                  </a:lnTo>
                  <a:lnTo>
                    <a:pt x="71" y="4"/>
                  </a:lnTo>
                  <a:lnTo>
                    <a:pt x="90" y="5"/>
                  </a:lnTo>
                  <a:lnTo>
                    <a:pt x="106" y="4"/>
                  </a:lnTo>
                  <a:lnTo>
                    <a:pt x="117" y="4"/>
                  </a:lnTo>
                  <a:lnTo>
                    <a:pt x="125" y="4"/>
                  </a:lnTo>
                  <a:lnTo>
                    <a:pt x="139" y="5"/>
                  </a:lnTo>
                  <a:lnTo>
                    <a:pt x="180" y="5"/>
                  </a:lnTo>
                  <a:lnTo>
                    <a:pt x="193" y="5"/>
                  </a:lnTo>
                  <a:lnTo>
                    <a:pt x="210" y="3"/>
                  </a:lnTo>
                  <a:lnTo>
                    <a:pt x="228" y="4"/>
                  </a:lnTo>
                  <a:lnTo>
                    <a:pt x="246" y="4"/>
                  </a:lnTo>
                  <a:lnTo>
                    <a:pt x="271" y="3"/>
                  </a:lnTo>
                  <a:lnTo>
                    <a:pt x="288" y="2"/>
                  </a:lnTo>
                  <a:lnTo>
                    <a:pt x="307" y="2"/>
                  </a:lnTo>
                  <a:lnTo>
                    <a:pt x="310" y="1"/>
                  </a:lnTo>
                  <a:lnTo>
                    <a:pt x="318" y="1"/>
                  </a:lnTo>
                  <a:lnTo>
                    <a:pt x="319" y="1"/>
                  </a:lnTo>
                </a:path>
              </a:pathLst>
            </a:custGeom>
            <a:noFill/>
            <a:ln w="0">
              <a:solidFill>
                <a:srgbClr val="000000"/>
              </a:solidFill>
              <a:prstDash val="solid"/>
              <a:round/>
              <a:headEnd/>
              <a:tailEnd/>
            </a:ln>
          </p:spPr>
          <p:txBody>
            <a:bodyPr/>
            <a:lstStyle/>
            <a:p>
              <a:endParaRPr lang="en-GB"/>
            </a:p>
          </p:txBody>
        </p:sp>
        <p:sp>
          <p:nvSpPr>
            <p:cNvPr id="906" name="Freeform 3586"/>
            <p:cNvSpPr>
              <a:spLocks/>
            </p:cNvSpPr>
            <p:nvPr/>
          </p:nvSpPr>
          <p:spPr bwMode="auto">
            <a:xfrm>
              <a:off x="1964" y="3081"/>
              <a:ext cx="59" cy="2"/>
            </a:xfrm>
            <a:custGeom>
              <a:avLst/>
              <a:gdLst/>
              <a:ahLst/>
              <a:cxnLst>
                <a:cxn ang="0">
                  <a:pos x="118" y="2"/>
                </a:cxn>
                <a:cxn ang="0">
                  <a:pos x="106" y="0"/>
                </a:cxn>
                <a:cxn ang="0">
                  <a:pos x="86" y="2"/>
                </a:cxn>
                <a:cxn ang="0">
                  <a:pos x="51" y="2"/>
                </a:cxn>
                <a:cxn ang="0">
                  <a:pos x="26" y="4"/>
                </a:cxn>
                <a:cxn ang="0">
                  <a:pos x="0" y="5"/>
                </a:cxn>
              </a:cxnLst>
              <a:rect l="0" t="0" r="r" b="b"/>
              <a:pathLst>
                <a:path w="118" h="5">
                  <a:moveTo>
                    <a:pt x="118" y="2"/>
                  </a:moveTo>
                  <a:lnTo>
                    <a:pt x="106" y="0"/>
                  </a:lnTo>
                  <a:lnTo>
                    <a:pt x="86" y="2"/>
                  </a:lnTo>
                  <a:lnTo>
                    <a:pt x="51" y="2"/>
                  </a:lnTo>
                  <a:lnTo>
                    <a:pt x="26" y="4"/>
                  </a:lnTo>
                  <a:lnTo>
                    <a:pt x="0" y="5"/>
                  </a:lnTo>
                </a:path>
              </a:pathLst>
            </a:custGeom>
            <a:noFill/>
            <a:ln w="0">
              <a:solidFill>
                <a:srgbClr val="000000"/>
              </a:solidFill>
              <a:prstDash val="solid"/>
              <a:round/>
              <a:headEnd/>
              <a:tailEnd/>
            </a:ln>
          </p:spPr>
          <p:txBody>
            <a:bodyPr/>
            <a:lstStyle/>
            <a:p>
              <a:endParaRPr lang="en-GB"/>
            </a:p>
          </p:txBody>
        </p:sp>
        <p:sp>
          <p:nvSpPr>
            <p:cNvPr id="907" name="Freeform 3587"/>
            <p:cNvSpPr>
              <a:spLocks/>
            </p:cNvSpPr>
            <p:nvPr/>
          </p:nvSpPr>
          <p:spPr bwMode="auto">
            <a:xfrm>
              <a:off x="1960" y="3094"/>
              <a:ext cx="60" cy="2"/>
            </a:xfrm>
            <a:custGeom>
              <a:avLst/>
              <a:gdLst/>
              <a:ahLst/>
              <a:cxnLst>
                <a:cxn ang="0">
                  <a:pos x="119" y="5"/>
                </a:cxn>
                <a:cxn ang="0">
                  <a:pos x="93" y="4"/>
                </a:cxn>
                <a:cxn ang="0">
                  <a:pos x="57" y="1"/>
                </a:cxn>
                <a:cxn ang="0">
                  <a:pos x="32" y="1"/>
                </a:cxn>
                <a:cxn ang="0">
                  <a:pos x="0" y="0"/>
                </a:cxn>
              </a:cxnLst>
              <a:rect l="0" t="0" r="r" b="b"/>
              <a:pathLst>
                <a:path w="119" h="5">
                  <a:moveTo>
                    <a:pt x="119" y="5"/>
                  </a:moveTo>
                  <a:lnTo>
                    <a:pt x="93" y="4"/>
                  </a:lnTo>
                  <a:lnTo>
                    <a:pt x="57" y="1"/>
                  </a:lnTo>
                  <a:lnTo>
                    <a:pt x="32" y="1"/>
                  </a:lnTo>
                  <a:lnTo>
                    <a:pt x="0" y="0"/>
                  </a:lnTo>
                </a:path>
              </a:pathLst>
            </a:custGeom>
            <a:noFill/>
            <a:ln w="0">
              <a:solidFill>
                <a:srgbClr val="000000"/>
              </a:solidFill>
              <a:prstDash val="solid"/>
              <a:round/>
              <a:headEnd/>
              <a:tailEnd/>
            </a:ln>
          </p:spPr>
          <p:txBody>
            <a:bodyPr/>
            <a:lstStyle/>
            <a:p>
              <a:endParaRPr lang="en-GB"/>
            </a:p>
          </p:txBody>
        </p:sp>
        <p:sp>
          <p:nvSpPr>
            <p:cNvPr id="908" name="Freeform 3588"/>
            <p:cNvSpPr>
              <a:spLocks/>
            </p:cNvSpPr>
            <p:nvPr/>
          </p:nvSpPr>
          <p:spPr bwMode="auto">
            <a:xfrm>
              <a:off x="1960" y="3095"/>
              <a:ext cx="60" cy="2"/>
            </a:xfrm>
            <a:custGeom>
              <a:avLst/>
              <a:gdLst/>
              <a:ahLst/>
              <a:cxnLst>
                <a:cxn ang="0">
                  <a:pos x="119" y="4"/>
                </a:cxn>
                <a:cxn ang="0">
                  <a:pos x="93" y="2"/>
                </a:cxn>
                <a:cxn ang="0">
                  <a:pos x="57" y="1"/>
                </a:cxn>
                <a:cxn ang="0">
                  <a:pos x="32" y="0"/>
                </a:cxn>
                <a:cxn ang="0">
                  <a:pos x="0" y="0"/>
                </a:cxn>
              </a:cxnLst>
              <a:rect l="0" t="0" r="r" b="b"/>
              <a:pathLst>
                <a:path w="119" h="4">
                  <a:moveTo>
                    <a:pt x="119" y="4"/>
                  </a:moveTo>
                  <a:lnTo>
                    <a:pt x="93" y="2"/>
                  </a:lnTo>
                  <a:lnTo>
                    <a:pt x="57" y="1"/>
                  </a:lnTo>
                  <a:lnTo>
                    <a:pt x="32" y="0"/>
                  </a:lnTo>
                  <a:lnTo>
                    <a:pt x="0" y="0"/>
                  </a:lnTo>
                </a:path>
              </a:pathLst>
            </a:custGeom>
            <a:noFill/>
            <a:ln w="0">
              <a:solidFill>
                <a:srgbClr val="000000"/>
              </a:solidFill>
              <a:prstDash val="solid"/>
              <a:round/>
              <a:headEnd/>
              <a:tailEnd/>
            </a:ln>
          </p:spPr>
          <p:txBody>
            <a:bodyPr/>
            <a:lstStyle/>
            <a:p>
              <a:endParaRPr lang="en-GB"/>
            </a:p>
          </p:txBody>
        </p:sp>
        <p:sp>
          <p:nvSpPr>
            <p:cNvPr id="909" name="Freeform 3589"/>
            <p:cNvSpPr>
              <a:spLocks/>
            </p:cNvSpPr>
            <p:nvPr/>
          </p:nvSpPr>
          <p:spPr bwMode="auto">
            <a:xfrm>
              <a:off x="2017" y="3113"/>
              <a:ext cx="145" cy="5"/>
            </a:xfrm>
            <a:custGeom>
              <a:avLst/>
              <a:gdLst/>
              <a:ahLst/>
              <a:cxnLst>
                <a:cxn ang="0">
                  <a:pos x="0" y="4"/>
                </a:cxn>
                <a:cxn ang="0">
                  <a:pos x="14" y="2"/>
                </a:cxn>
                <a:cxn ang="0">
                  <a:pos x="33" y="0"/>
                </a:cxn>
                <a:cxn ang="0">
                  <a:pos x="44" y="0"/>
                </a:cxn>
                <a:cxn ang="0">
                  <a:pos x="52" y="1"/>
                </a:cxn>
                <a:cxn ang="0">
                  <a:pos x="60" y="2"/>
                </a:cxn>
                <a:cxn ang="0">
                  <a:pos x="82" y="4"/>
                </a:cxn>
                <a:cxn ang="0">
                  <a:pos x="101" y="5"/>
                </a:cxn>
                <a:cxn ang="0">
                  <a:pos x="116" y="7"/>
                </a:cxn>
                <a:cxn ang="0">
                  <a:pos x="130" y="6"/>
                </a:cxn>
                <a:cxn ang="0">
                  <a:pos x="142" y="7"/>
                </a:cxn>
                <a:cxn ang="0">
                  <a:pos x="158" y="8"/>
                </a:cxn>
                <a:cxn ang="0">
                  <a:pos x="169" y="9"/>
                </a:cxn>
                <a:cxn ang="0">
                  <a:pos x="199" y="8"/>
                </a:cxn>
                <a:cxn ang="0">
                  <a:pos x="211" y="10"/>
                </a:cxn>
                <a:cxn ang="0">
                  <a:pos x="228" y="11"/>
                </a:cxn>
                <a:cxn ang="0">
                  <a:pos x="242" y="9"/>
                </a:cxn>
                <a:cxn ang="0">
                  <a:pos x="252" y="9"/>
                </a:cxn>
                <a:cxn ang="0">
                  <a:pos x="266" y="10"/>
                </a:cxn>
                <a:cxn ang="0">
                  <a:pos x="292" y="10"/>
                </a:cxn>
              </a:cxnLst>
              <a:rect l="0" t="0" r="r" b="b"/>
              <a:pathLst>
                <a:path w="292" h="11">
                  <a:moveTo>
                    <a:pt x="0" y="4"/>
                  </a:moveTo>
                  <a:lnTo>
                    <a:pt x="14" y="2"/>
                  </a:lnTo>
                  <a:lnTo>
                    <a:pt x="33" y="0"/>
                  </a:lnTo>
                  <a:lnTo>
                    <a:pt x="44" y="0"/>
                  </a:lnTo>
                  <a:lnTo>
                    <a:pt x="52" y="1"/>
                  </a:lnTo>
                  <a:lnTo>
                    <a:pt x="60" y="2"/>
                  </a:lnTo>
                  <a:lnTo>
                    <a:pt x="82" y="4"/>
                  </a:lnTo>
                  <a:lnTo>
                    <a:pt x="101" y="5"/>
                  </a:lnTo>
                  <a:lnTo>
                    <a:pt x="116" y="7"/>
                  </a:lnTo>
                  <a:lnTo>
                    <a:pt x="130" y="6"/>
                  </a:lnTo>
                  <a:lnTo>
                    <a:pt x="142" y="7"/>
                  </a:lnTo>
                  <a:lnTo>
                    <a:pt x="158" y="8"/>
                  </a:lnTo>
                  <a:lnTo>
                    <a:pt x="169" y="9"/>
                  </a:lnTo>
                  <a:lnTo>
                    <a:pt x="199" y="8"/>
                  </a:lnTo>
                  <a:lnTo>
                    <a:pt x="211" y="10"/>
                  </a:lnTo>
                  <a:lnTo>
                    <a:pt x="228" y="11"/>
                  </a:lnTo>
                  <a:lnTo>
                    <a:pt x="242" y="9"/>
                  </a:lnTo>
                  <a:lnTo>
                    <a:pt x="252" y="9"/>
                  </a:lnTo>
                  <a:lnTo>
                    <a:pt x="266" y="10"/>
                  </a:lnTo>
                  <a:lnTo>
                    <a:pt x="292" y="10"/>
                  </a:lnTo>
                </a:path>
              </a:pathLst>
            </a:custGeom>
            <a:noFill/>
            <a:ln w="0">
              <a:solidFill>
                <a:srgbClr val="000000"/>
              </a:solidFill>
              <a:prstDash val="solid"/>
              <a:round/>
              <a:headEnd/>
              <a:tailEnd/>
            </a:ln>
          </p:spPr>
          <p:txBody>
            <a:bodyPr/>
            <a:lstStyle/>
            <a:p>
              <a:endParaRPr lang="en-GB"/>
            </a:p>
          </p:txBody>
        </p:sp>
        <p:sp>
          <p:nvSpPr>
            <p:cNvPr id="910" name="Freeform 3590"/>
            <p:cNvSpPr>
              <a:spLocks/>
            </p:cNvSpPr>
            <p:nvPr/>
          </p:nvSpPr>
          <p:spPr bwMode="auto">
            <a:xfrm>
              <a:off x="1954" y="3115"/>
              <a:ext cx="63" cy="4"/>
            </a:xfrm>
            <a:custGeom>
              <a:avLst/>
              <a:gdLst/>
              <a:ahLst/>
              <a:cxnLst>
                <a:cxn ang="0">
                  <a:pos x="124" y="3"/>
                </a:cxn>
                <a:cxn ang="0">
                  <a:pos x="116" y="3"/>
                </a:cxn>
                <a:cxn ang="0">
                  <a:pos x="104" y="4"/>
                </a:cxn>
                <a:cxn ang="0">
                  <a:pos x="77" y="7"/>
                </a:cxn>
                <a:cxn ang="0">
                  <a:pos x="44" y="5"/>
                </a:cxn>
                <a:cxn ang="0">
                  <a:pos x="12" y="1"/>
                </a:cxn>
                <a:cxn ang="0">
                  <a:pos x="0" y="0"/>
                </a:cxn>
              </a:cxnLst>
              <a:rect l="0" t="0" r="r" b="b"/>
              <a:pathLst>
                <a:path w="124" h="7">
                  <a:moveTo>
                    <a:pt x="124" y="3"/>
                  </a:moveTo>
                  <a:lnTo>
                    <a:pt x="116" y="3"/>
                  </a:lnTo>
                  <a:lnTo>
                    <a:pt x="104" y="4"/>
                  </a:lnTo>
                  <a:lnTo>
                    <a:pt x="77" y="7"/>
                  </a:lnTo>
                  <a:lnTo>
                    <a:pt x="44" y="5"/>
                  </a:lnTo>
                  <a:lnTo>
                    <a:pt x="12" y="1"/>
                  </a:lnTo>
                  <a:lnTo>
                    <a:pt x="0" y="0"/>
                  </a:lnTo>
                </a:path>
              </a:pathLst>
            </a:custGeom>
            <a:noFill/>
            <a:ln w="0">
              <a:solidFill>
                <a:srgbClr val="000000"/>
              </a:solidFill>
              <a:prstDash val="solid"/>
              <a:round/>
              <a:headEnd/>
              <a:tailEnd/>
            </a:ln>
          </p:spPr>
          <p:txBody>
            <a:bodyPr/>
            <a:lstStyle/>
            <a:p>
              <a:endParaRPr lang="en-GB"/>
            </a:p>
          </p:txBody>
        </p:sp>
        <p:sp>
          <p:nvSpPr>
            <p:cNvPr id="911" name="Freeform 3591"/>
            <p:cNvSpPr>
              <a:spLocks/>
            </p:cNvSpPr>
            <p:nvPr/>
          </p:nvSpPr>
          <p:spPr bwMode="auto">
            <a:xfrm>
              <a:off x="1999" y="3138"/>
              <a:ext cx="14" cy="1"/>
            </a:xfrm>
            <a:custGeom>
              <a:avLst/>
              <a:gdLst/>
              <a:ahLst/>
              <a:cxnLst>
                <a:cxn ang="0">
                  <a:pos x="28" y="2"/>
                </a:cxn>
                <a:cxn ang="0">
                  <a:pos x="22" y="2"/>
                </a:cxn>
                <a:cxn ang="0">
                  <a:pos x="12" y="1"/>
                </a:cxn>
                <a:cxn ang="0">
                  <a:pos x="0" y="0"/>
                </a:cxn>
              </a:cxnLst>
              <a:rect l="0" t="0" r="r" b="b"/>
              <a:pathLst>
                <a:path w="28" h="2">
                  <a:moveTo>
                    <a:pt x="28" y="2"/>
                  </a:moveTo>
                  <a:lnTo>
                    <a:pt x="22" y="2"/>
                  </a:lnTo>
                  <a:lnTo>
                    <a:pt x="12" y="1"/>
                  </a:lnTo>
                  <a:lnTo>
                    <a:pt x="0" y="0"/>
                  </a:lnTo>
                </a:path>
              </a:pathLst>
            </a:custGeom>
            <a:noFill/>
            <a:ln w="0">
              <a:solidFill>
                <a:srgbClr val="000000"/>
              </a:solidFill>
              <a:prstDash val="solid"/>
              <a:round/>
              <a:headEnd/>
              <a:tailEnd/>
            </a:ln>
          </p:spPr>
          <p:txBody>
            <a:bodyPr/>
            <a:lstStyle/>
            <a:p>
              <a:endParaRPr lang="en-GB"/>
            </a:p>
          </p:txBody>
        </p:sp>
        <p:sp>
          <p:nvSpPr>
            <p:cNvPr id="912" name="Freeform 3592"/>
            <p:cNvSpPr>
              <a:spLocks/>
            </p:cNvSpPr>
            <p:nvPr/>
          </p:nvSpPr>
          <p:spPr bwMode="auto">
            <a:xfrm>
              <a:off x="1998" y="3139"/>
              <a:ext cx="14" cy="2"/>
            </a:xfrm>
            <a:custGeom>
              <a:avLst/>
              <a:gdLst/>
              <a:ahLst/>
              <a:cxnLst>
                <a:cxn ang="0">
                  <a:pos x="28" y="5"/>
                </a:cxn>
                <a:cxn ang="0">
                  <a:pos x="22" y="5"/>
                </a:cxn>
                <a:cxn ang="0">
                  <a:pos x="15" y="4"/>
                </a:cxn>
                <a:cxn ang="0">
                  <a:pos x="7" y="1"/>
                </a:cxn>
                <a:cxn ang="0">
                  <a:pos x="0" y="0"/>
                </a:cxn>
              </a:cxnLst>
              <a:rect l="0" t="0" r="r" b="b"/>
              <a:pathLst>
                <a:path w="28" h="5">
                  <a:moveTo>
                    <a:pt x="28" y="5"/>
                  </a:moveTo>
                  <a:lnTo>
                    <a:pt x="22" y="5"/>
                  </a:lnTo>
                  <a:lnTo>
                    <a:pt x="15" y="4"/>
                  </a:lnTo>
                  <a:lnTo>
                    <a:pt x="7" y="1"/>
                  </a:lnTo>
                  <a:lnTo>
                    <a:pt x="0" y="0"/>
                  </a:lnTo>
                </a:path>
              </a:pathLst>
            </a:custGeom>
            <a:noFill/>
            <a:ln w="0">
              <a:solidFill>
                <a:srgbClr val="000000"/>
              </a:solidFill>
              <a:prstDash val="solid"/>
              <a:round/>
              <a:headEnd/>
              <a:tailEnd/>
            </a:ln>
          </p:spPr>
          <p:txBody>
            <a:bodyPr/>
            <a:lstStyle/>
            <a:p>
              <a:endParaRPr lang="en-GB"/>
            </a:p>
          </p:txBody>
        </p:sp>
        <p:sp>
          <p:nvSpPr>
            <p:cNvPr id="913" name="Freeform 3593"/>
            <p:cNvSpPr>
              <a:spLocks/>
            </p:cNvSpPr>
            <p:nvPr/>
          </p:nvSpPr>
          <p:spPr bwMode="auto">
            <a:xfrm>
              <a:off x="1996" y="3143"/>
              <a:ext cx="16" cy="2"/>
            </a:xfrm>
            <a:custGeom>
              <a:avLst/>
              <a:gdLst/>
              <a:ahLst/>
              <a:cxnLst>
                <a:cxn ang="0">
                  <a:pos x="33" y="2"/>
                </a:cxn>
                <a:cxn ang="0">
                  <a:pos x="30" y="3"/>
                </a:cxn>
                <a:cxn ang="0">
                  <a:pos x="22" y="3"/>
                </a:cxn>
                <a:cxn ang="0">
                  <a:pos x="19" y="3"/>
                </a:cxn>
                <a:cxn ang="0">
                  <a:pos x="12" y="2"/>
                </a:cxn>
                <a:cxn ang="0">
                  <a:pos x="9" y="0"/>
                </a:cxn>
                <a:cxn ang="0">
                  <a:pos x="3" y="0"/>
                </a:cxn>
                <a:cxn ang="0">
                  <a:pos x="0" y="1"/>
                </a:cxn>
              </a:cxnLst>
              <a:rect l="0" t="0" r="r" b="b"/>
              <a:pathLst>
                <a:path w="33" h="3">
                  <a:moveTo>
                    <a:pt x="33" y="2"/>
                  </a:moveTo>
                  <a:lnTo>
                    <a:pt x="30" y="3"/>
                  </a:lnTo>
                  <a:lnTo>
                    <a:pt x="22" y="3"/>
                  </a:lnTo>
                  <a:lnTo>
                    <a:pt x="19" y="3"/>
                  </a:lnTo>
                  <a:lnTo>
                    <a:pt x="12" y="2"/>
                  </a:lnTo>
                  <a:lnTo>
                    <a:pt x="9" y="0"/>
                  </a:lnTo>
                  <a:lnTo>
                    <a:pt x="3" y="0"/>
                  </a:lnTo>
                  <a:lnTo>
                    <a:pt x="0" y="1"/>
                  </a:lnTo>
                </a:path>
              </a:pathLst>
            </a:custGeom>
            <a:noFill/>
            <a:ln w="0">
              <a:solidFill>
                <a:srgbClr val="000000"/>
              </a:solidFill>
              <a:prstDash val="solid"/>
              <a:round/>
              <a:headEnd/>
              <a:tailEnd/>
            </a:ln>
          </p:spPr>
          <p:txBody>
            <a:bodyPr/>
            <a:lstStyle/>
            <a:p>
              <a:endParaRPr lang="en-GB"/>
            </a:p>
          </p:txBody>
        </p:sp>
        <p:sp>
          <p:nvSpPr>
            <p:cNvPr id="914" name="Freeform 3594"/>
            <p:cNvSpPr>
              <a:spLocks/>
            </p:cNvSpPr>
            <p:nvPr/>
          </p:nvSpPr>
          <p:spPr bwMode="auto">
            <a:xfrm>
              <a:off x="2010" y="3146"/>
              <a:ext cx="2" cy="1"/>
            </a:xfrm>
            <a:custGeom>
              <a:avLst/>
              <a:gdLst/>
              <a:ahLst/>
              <a:cxnLst>
                <a:cxn ang="0">
                  <a:pos x="5" y="0"/>
                </a:cxn>
                <a:cxn ang="0">
                  <a:pos x="2" y="2"/>
                </a:cxn>
                <a:cxn ang="0">
                  <a:pos x="0" y="4"/>
                </a:cxn>
              </a:cxnLst>
              <a:rect l="0" t="0" r="r" b="b"/>
              <a:pathLst>
                <a:path w="5" h="4">
                  <a:moveTo>
                    <a:pt x="5" y="0"/>
                  </a:moveTo>
                  <a:lnTo>
                    <a:pt x="2" y="2"/>
                  </a:lnTo>
                  <a:lnTo>
                    <a:pt x="0" y="4"/>
                  </a:lnTo>
                </a:path>
              </a:pathLst>
            </a:custGeom>
            <a:noFill/>
            <a:ln w="0">
              <a:solidFill>
                <a:srgbClr val="000000"/>
              </a:solidFill>
              <a:prstDash val="solid"/>
              <a:round/>
              <a:headEnd/>
              <a:tailEnd/>
            </a:ln>
          </p:spPr>
          <p:txBody>
            <a:bodyPr/>
            <a:lstStyle/>
            <a:p>
              <a:endParaRPr lang="en-GB"/>
            </a:p>
          </p:txBody>
        </p:sp>
        <p:sp>
          <p:nvSpPr>
            <p:cNvPr id="915" name="Freeform 3595"/>
            <p:cNvSpPr>
              <a:spLocks/>
            </p:cNvSpPr>
            <p:nvPr/>
          </p:nvSpPr>
          <p:spPr bwMode="auto">
            <a:xfrm>
              <a:off x="2011" y="3148"/>
              <a:ext cx="43" cy="12"/>
            </a:xfrm>
            <a:custGeom>
              <a:avLst/>
              <a:gdLst/>
              <a:ahLst/>
              <a:cxnLst>
                <a:cxn ang="0">
                  <a:pos x="0" y="0"/>
                </a:cxn>
                <a:cxn ang="0">
                  <a:pos x="4" y="2"/>
                </a:cxn>
                <a:cxn ang="0">
                  <a:pos x="4" y="2"/>
                </a:cxn>
                <a:cxn ang="0">
                  <a:pos x="23" y="4"/>
                </a:cxn>
                <a:cxn ang="0">
                  <a:pos x="33" y="7"/>
                </a:cxn>
                <a:cxn ang="0">
                  <a:pos x="47" y="13"/>
                </a:cxn>
                <a:cxn ang="0">
                  <a:pos x="71" y="19"/>
                </a:cxn>
                <a:cxn ang="0">
                  <a:pos x="84" y="24"/>
                </a:cxn>
              </a:cxnLst>
              <a:rect l="0" t="0" r="r" b="b"/>
              <a:pathLst>
                <a:path w="84" h="24">
                  <a:moveTo>
                    <a:pt x="0" y="0"/>
                  </a:moveTo>
                  <a:lnTo>
                    <a:pt x="4" y="2"/>
                  </a:lnTo>
                  <a:lnTo>
                    <a:pt x="4" y="2"/>
                  </a:lnTo>
                  <a:lnTo>
                    <a:pt x="23" y="4"/>
                  </a:lnTo>
                  <a:lnTo>
                    <a:pt x="33" y="7"/>
                  </a:lnTo>
                  <a:lnTo>
                    <a:pt x="47" y="13"/>
                  </a:lnTo>
                  <a:lnTo>
                    <a:pt x="71" y="19"/>
                  </a:lnTo>
                  <a:lnTo>
                    <a:pt x="84" y="24"/>
                  </a:lnTo>
                </a:path>
              </a:pathLst>
            </a:custGeom>
            <a:noFill/>
            <a:ln w="0">
              <a:solidFill>
                <a:srgbClr val="000000"/>
              </a:solidFill>
              <a:prstDash val="solid"/>
              <a:round/>
              <a:headEnd/>
              <a:tailEnd/>
            </a:ln>
          </p:spPr>
          <p:txBody>
            <a:bodyPr/>
            <a:lstStyle/>
            <a:p>
              <a:endParaRPr lang="en-GB"/>
            </a:p>
          </p:txBody>
        </p:sp>
        <p:sp>
          <p:nvSpPr>
            <p:cNvPr id="916" name="Freeform 3596"/>
            <p:cNvSpPr>
              <a:spLocks/>
            </p:cNvSpPr>
            <p:nvPr/>
          </p:nvSpPr>
          <p:spPr bwMode="auto">
            <a:xfrm>
              <a:off x="2010" y="3153"/>
              <a:ext cx="38" cy="16"/>
            </a:xfrm>
            <a:custGeom>
              <a:avLst/>
              <a:gdLst/>
              <a:ahLst/>
              <a:cxnLst>
                <a:cxn ang="0">
                  <a:pos x="0" y="0"/>
                </a:cxn>
                <a:cxn ang="0">
                  <a:pos x="72" y="28"/>
                </a:cxn>
                <a:cxn ang="0">
                  <a:pos x="75" y="31"/>
                </a:cxn>
              </a:cxnLst>
              <a:rect l="0" t="0" r="r" b="b"/>
              <a:pathLst>
                <a:path w="75" h="31">
                  <a:moveTo>
                    <a:pt x="0" y="0"/>
                  </a:moveTo>
                  <a:lnTo>
                    <a:pt x="72" y="28"/>
                  </a:lnTo>
                  <a:lnTo>
                    <a:pt x="75" y="31"/>
                  </a:lnTo>
                </a:path>
              </a:pathLst>
            </a:custGeom>
            <a:noFill/>
            <a:ln w="0">
              <a:solidFill>
                <a:srgbClr val="000000"/>
              </a:solidFill>
              <a:prstDash val="solid"/>
              <a:round/>
              <a:headEnd/>
              <a:tailEnd/>
            </a:ln>
          </p:spPr>
          <p:txBody>
            <a:bodyPr/>
            <a:lstStyle/>
            <a:p>
              <a:endParaRPr lang="en-GB"/>
            </a:p>
          </p:txBody>
        </p:sp>
        <p:sp>
          <p:nvSpPr>
            <p:cNvPr id="917" name="Line 3597"/>
            <p:cNvSpPr>
              <a:spLocks noChangeShapeType="1"/>
            </p:cNvSpPr>
            <p:nvPr/>
          </p:nvSpPr>
          <p:spPr bwMode="auto">
            <a:xfrm>
              <a:off x="2009" y="3163"/>
              <a:ext cx="32" cy="15"/>
            </a:xfrm>
            <a:prstGeom prst="line">
              <a:avLst/>
            </a:prstGeom>
            <a:noFill/>
            <a:ln w="0">
              <a:solidFill>
                <a:srgbClr val="000000"/>
              </a:solidFill>
              <a:round/>
              <a:headEnd/>
              <a:tailEnd/>
            </a:ln>
          </p:spPr>
          <p:txBody>
            <a:bodyPr/>
            <a:lstStyle/>
            <a:p>
              <a:endParaRPr lang="en-GB"/>
            </a:p>
          </p:txBody>
        </p:sp>
        <p:sp>
          <p:nvSpPr>
            <p:cNvPr id="918" name="Line 3598"/>
            <p:cNvSpPr>
              <a:spLocks noChangeShapeType="1"/>
            </p:cNvSpPr>
            <p:nvPr/>
          </p:nvSpPr>
          <p:spPr bwMode="auto">
            <a:xfrm>
              <a:off x="2006" y="3176"/>
              <a:ext cx="26" cy="12"/>
            </a:xfrm>
            <a:prstGeom prst="line">
              <a:avLst/>
            </a:prstGeom>
            <a:noFill/>
            <a:ln w="0">
              <a:solidFill>
                <a:srgbClr val="000000"/>
              </a:solidFill>
              <a:round/>
              <a:headEnd/>
              <a:tailEnd/>
            </a:ln>
          </p:spPr>
          <p:txBody>
            <a:bodyPr/>
            <a:lstStyle/>
            <a:p>
              <a:endParaRPr lang="en-GB"/>
            </a:p>
          </p:txBody>
        </p:sp>
        <p:sp>
          <p:nvSpPr>
            <p:cNvPr id="919" name="Freeform 3599"/>
            <p:cNvSpPr>
              <a:spLocks/>
            </p:cNvSpPr>
            <p:nvPr/>
          </p:nvSpPr>
          <p:spPr bwMode="auto">
            <a:xfrm>
              <a:off x="2005" y="3183"/>
              <a:ext cx="23" cy="10"/>
            </a:xfrm>
            <a:custGeom>
              <a:avLst/>
              <a:gdLst/>
              <a:ahLst/>
              <a:cxnLst>
                <a:cxn ang="0">
                  <a:pos x="0" y="0"/>
                </a:cxn>
                <a:cxn ang="0">
                  <a:pos x="40" y="20"/>
                </a:cxn>
                <a:cxn ang="0">
                  <a:pos x="45" y="22"/>
                </a:cxn>
              </a:cxnLst>
              <a:rect l="0" t="0" r="r" b="b"/>
              <a:pathLst>
                <a:path w="45" h="22">
                  <a:moveTo>
                    <a:pt x="0" y="0"/>
                  </a:moveTo>
                  <a:lnTo>
                    <a:pt x="40" y="20"/>
                  </a:lnTo>
                  <a:lnTo>
                    <a:pt x="45" y="22"/>
                  </a:lnTo>
                </a:path>
              </a:pathLst>
            </a:custGeom>
            <a:noFill/>
            <a:ln w="0">
              <a:solidFill>
                <a:srgbClr val="000000"/>
              </a:solidFill>
              <a:prstDash val="solid"/>
              <a:round/>
              <a:headEnd/>
              <a:tailEnd/>
            </a:ln>
          </p:spPr>
          <p:txBody>
            <a:bodyPr/>
            <a:lstStyle/>
            <a:p>
              <a:endParaRPr lang="en-GB"/>
            </a:p>
          </p:txBody>
        </p:sp>
        <p:sp>
          <p:nvSpPr>
            <p:cNvPr id="920" name="Line 3600"/>
            <p:cNvSpPr>
              <a:spLocks noChangeShapeType="1"/>
            </p:cNvSpPr>
            <p:nvPr/>
          </p:nvSpPr>
          <p:spPr bwMode="auto">
            <a:xfrm>
              <a:off x="1981" y="3025"/>
              <a:ext cx="51" cy="1"/>
            </a:xfrm>
            <a:prstGeom prst="line">
              <a:avLst/>
            </a:prstGeom>
            <a:noFill/>
            <a:ln w="0">
              <a:solidFill>
                <a:srgbClr val="000000"/>
              </a:solidFill>
              <a:round/>
              <a:headEnd/>
              <a:tailEnd/>
            </a:ln>
          </p:spPr>
          <p:txBody>
            <a:bodyPr/>
            <a:lstStyle/>
            <a:p>
              <a:endParaRPr lang="en-GB"/>
            </a:p>
          </p:txBody>
        </p:sp>
        <p:sp>
          <p:nvSpPr>
            <p:cNvPr id="921" name="Freeform 3601"/>
            <p:cNvSpPr>
              <a:spLocks/>
            </p:cNvSpPr>
            <p:nvPr/>
          </p:nvSpPr>
          <p:spPr bwMode="auto">
            <a:xfrm>
              <a:off x="1967" y="3071"/>
              <a:ext cx="57" cy="1"/>
            </a:xfrm>
            <a:custGeom>
              <a:avLst/>
              <a:gdLst/>
              <a:ahLst/>
              <a:cxnLst>
                <a:cxn ang="0">
                  <a:pos x="0" y="2"/>
                </a:cxn>
                <a:cxn ang="0">
                  <a:pos x="51" y="1"/>
                </a:cxn>
                <a:cxn ang="0">
                  <a:pos x="105" y="0"/>
                </a:cxn>
                <a:cxn ang="0">
                  <a:pos x="115" y="0"/>
                </a:cxn>
              </a:cxnLst>
              <a:rect l="0" t="0" r="r" b="b"/>
              <a:pathLst>
                <a:path w="115" h="2">
                  <a:moveTo>
                    <a:pt x="0" y="2"/>
                  </a:moveTo>
                  <a:lnTo>
                    <a:pt x="51" y="1"/>
                  </a:lnTo>
                  <a:lnTo>
                    <a:pt x="105" y="0"/>
                  </a:lnTo>
                  <a:lnTo>
                    <a:pt x="115" y="0"/>
                  </a:lnTo>
                </a:path>
              </a:pathLst>
            </a:custGeom>
            <a:noFill/>
            <a:ln w="0">
              <a:solidFill>
                <a:srgbClr val="000000"/>
              </a:solidFill>
              <a:prstDash val="solid"/>
              <a:round/>
              <a:headEnd/>
              <a:tailEnd/>
            </a:ln>
          </p:spPr>
          <p:txBody>
            <a:bodyPr/>
            <a:lstStyle/>
            <a:p>
              <a:endParaRPr lang="en-GB"/>
            </a:p>
          </p:txBody>
        </p:sp>
        <p:sp>
          <p:nvSpPr>
            <p:cNvPr id="922" name="Freeform 3602"/>
            <p:cNvSpPr>
              <a:spLocks/>
            </p:cNvSpPr>
            <p:nvPr/>
          </p:nvSpPr>
          <p:spPr bwMode="auto">
            <a:xfrm>
              <a:off x="1939" y="3076"/>
              <a:ext cx="27" cy="2"/>
            </a:xfrm>
            <a:custGeom>
              <a:avLst/>
              <a:gdLst/>
              <a:ahLst/>
              <a:cxnLst>
                <a:cxn ang="0">
                  <a:pos x="53" y="0"/>
                </a:cxn>
                <a:cxn ang="0">
                  <a:pos x="48" y="1"/>
                </a:cxn>
                <a:cxn ang="0">
                  <a:pos x="26" y="1"/>
                </a:cxn>
                <a:cxn ang="0">
                  <a:pos x="1" y="4"/>
                </a:cxn>
                <a:cxn ang="0">
                  <a:pos x="0" y="4"/>
                </a:cxn>
              </a:cxnLst>
              <a:rect l="0" t="0" r="r" b="b"/>
              <a:pathLst>
                <a:path w="53" h="4">
                  <a:moveTo>
                    <a:pt x="53" y="0"/>
                  </a:moveTo>
                  <a:lnTo>
                    <a:pt x="48" y="1"/>
                  </a:lnTo>
                  <a:lnTo>
                    <a:pt x="26" y="1"/>
                  </a:lnTo>
                  <a:lnTo>
                    <a:pt x="1" y="4"/>
                  </a:lnTo>
                  <a:lnTo>
                    <a:pt x="0" y="4"/>
                  </a:lnTo>
                </a:path>
              </a:pathLst>
            </a:custGeom>
            <a:noFill/>
            <a:ln w="0">
              <a:solidFill>
                <a:srgbClr val="000000"/>
              </a:solidFill>
              <a:prstDash val="solid"/>
              <a:round/>
              <a:headEnd/>
              <a:tailEnd/>
            </a:ln>
          </p:spPr>
          <p:txBody>
            <a:bodyPr/>
            <a:lstStyle/>
            <a:p>
              <a:endParaRPr lang="en-GB"/>
            </a:p>
          </p:txBody>
        </p:sp>
        <p:sp>
          <p:nvSpPr>
            <p:cNvPr id="923" name="Freeform 3603"/>
            <p:cNvSpPr>
              <a:spLocks/>
            </p:cNvSpPr>
            <p:nvPr/>
          </p:nvSpPr>
          <p:spPr bwMode="auto">
            <a:xfrm>
              <a:off x="1939" y="3076"/>
              <a:ext cx="27" cy="3"/>
            </a:xfrm>
            <a:custGeom>
              <a:avLst/>
              <a:gdLst/>
              <a:ahLst/>
              <a:cxnLst>
                <a:cxn ang="0">
                  <a:pos x="54" y="0"/>
                </a:cxn>
                <a:cxn ang="0">
                  <a:pos x="28" y="1"/>
                </a:cxn>
                <a:cxn ang="0">
                  <a:pos x="2" y="4"/>
                </a:cxn>
                <a:cxn ang="0">
                  <a:pos x="0" y="4"/>
                </a:cxn>
              </a:cxnLst>
              <a:rect l="0" t="0" r="r" b="b"/>
              <a:pathLst>
                <a:path w="54" h="4">
                  <a:moveTo>
                    <a:pt x="54" y="0"/>
                  </a:moveTo>
                  <a:lnTo>
                    <a:pt x="28" y="1"/>
                  </a:lnTo>
                  <a:lnTo>
                    <a:pt x="2" y="4"/>
                  </a:lnTo>
                  <a:lnTo>
                    <a:pt x="0" y="4"/>
                  </a:lnTo>
                </a:path>
              </a:pathLst>
            </a:custGeom>
            <a:noFill/>
            <a:ln w="0">
              <a:solidFill>
                <a:srgbClr val="000000"/>
              </a:solidFill>
              <a:prstDash val="solid"/>
              <a:round/>
              <a:headEnd/>
              <a:tailEnd/>
            </a:ln>
          </p:spPr>
          <p:txBody>
            <a:bodyPr/>
            <a:lstStyle/>
            <a:p>
              <a:endParaRPr lang="en-GB"/>
            </a:p>
          </p:txBody>
        </p:sp>
        <p:sp>
          <p:nvSpPr>
            <p:cNvPr id="924" name="Freeform 3604"/>
            <p:cNvSpPr>
              <a:spLocks/>
            </p:cNvSpPr>
            <p:nvPr/>
          </p:nvSpPr>
          <p:spPr bwMode="auto">
            <a:xfrm>
              <a:off x="1966" y="3076"/>
              <a:ext cx="57" cy="1"/>
            </a:xfrm>
            <a:custGeom>
              <a:avLst/>
              <a:gdLst/>
              <a:ahLst/>
              <a:cxnLst>
                <a:cxn ang="0">
                  <a:pos x="0" y="2"/>
                </a:cxn>
                <a:cxn ang="0">
                  <a:pos x="22" y="1"/>
                </a:cxn>
                <a:cxn ang="0">
                  <a:pos x="58" y="1"/>
                </a:cxn>
                <a:cxn ang="0">
                  <a:pos x="87" y="0"/>
                </a:cxn>
                <a:cxn ang="0">
                  <a:pos x="111" y="2"/>
                </a:cxn>
                <a:cxn ang="0">
                  <a:pos x="115" y="2"/>
                </a:cxn>
              </a:cxnLst>
              <a:rect l="0" t="0" r="r" b="b"/>
              <a:pathLst>
                <a:path w="115" h="2">
                  <a:moveTo>
                    <a:pt x="0" y="2"/>
                  </a:moveTo>
                  <a:lnTo>
                    <a:pt x="22" y="1"/>
                  </a:lnTo>
                  <a:lnTo>
                    <a:pt x="58" y="1"/>
                  </a:lnTo>
                  <a:lnTo>
                    <a:pt x="87" y="0"/>
                  </a:lnTo>
                  <a:lnTo>
                    <a:pt x="111" y="2"/>
                  </a:lnTo>
                  <a:lnTo>
                    <a:pt x="115" y="2"/>
                  </a:lnTo>
                </a:path>
              </a:pathLst>
            </a:custGeom>
            <a:noFill/>
            <a:ln w="0">
              <a:solidFill>
                <a:srgbClr val="000000"/>
              </a:solidFill>
              <a:prstDash val="solid"/>
              <a:round/>
              <a:headEnd/>
              <a:tailEnd/>
            </a:ln>
          </p:spPr>
          <p:txBody>
            <a:bodyPr/>
            <a:lstStyle/>
            <a:p>
              <a:endParaRPr lang="en-GB"/>
            </a:p>
          </p:txBody>
        </p:sp>
        <p:sp>
          <p:nvSpPr>
            <p:cNvPr id="925" name="Freeform 3605"/>
            <p:cNvSpPr>
              <a:spLocks/>
            </p:cNvSpPr>
            <p:nvPr/>
          </p:nvSpPr>
          <p:spPr bwMode="auto">
            <a:xfrm>
              <a:off x="1935" y="3083"/>
              <a:ext cx="29" cy="3"/>
            </a:xfrm>
            <a:custGeom>
              <a:avLst/>
              <a:gdLst/>
              <a:ahLst/>
              <a:cxnLst>
                <a:cxn ang="0">
                  <a:pos x="57" y="0"/>
                </a:cxn>
                <a:cxn ang="0">
                  <a:pos x="55" y="0"/>
                </a:cxn>
                <a:cxn ang="0">
                  <a:pos x="29" y="2"/>
                </a:cxn>
                <a:cxn ang="0">
                  <a:pos x="7" y="5"/>
                </a:cxn>
                <a:cxn ang="0">
                  <a:pos x="0" y="5"/>
                </a:cxn>
              </a:cxnLst>
              <a:rect l="0" t="0" r="r" b="b"/>
              <a:pathLst>
                <a:path w="57" h="5">
                  <a:moveTo>
                    <a:pt x="57" y="0"/>
                  </a:moveTo>
                  <a:lnTo>
                    <a:pt x="55" y="0"/>
                  </a:lnTo>
                  <a:lnTo>
                    <a:pt x="29" y="2"/>
                  </a:lnTo>
                  <a:lnTo>
                    <a:pt x="7" y="5"/>
                  </a:lnTo>
                  <a:lnTo>
                    <a:pt x="0" y="5"/>
                  </a:lnTo>
                </a:path>
              </a:pathLst>
            </a:custGeom>
            <a:noFill/>
            <a:ln w="0">
              <a:solidFill>
                <a:srgbClr val="000000"/>
              </a:solidFill>
              <a:prstDash val="solid"/>
              <a:round/>
              <a:headEnd/>
              <a:tailEnd/>
            </a:ln>
          </p:spPr>
          <p:txBody>
            <a:bodyPr/>
            <a:lstStyle/>
            <a:p>
              <a:endParaRPr lang="en-GB"/>
            </a:p>
          </p:txBody>
        </p:sp>
        <p:sp>
          <p:nvSpPr>
            <p:cNvPr id="926" name="Freeform 3606"/>
            <p:cNvSpPr>
              <a:spLocks/>
            </p:cNvSpPr>
            <p:nvPr/>
          </p:nvSpPr>
          <p:spPr bwMode="auto">
            <a:xfrm>
              <a:off x="1930" y="3094"/>
              <a:ext cx="30" cy="1"/>
            </a:xfrm>
            <a:custGeom>
              <a:avLst/>
              <a:gdLst/>
              <a:ahLst/>
              <a:cxnLst>
                <a:cxn ang="0">
                  <a:pos x="61" y="0"/>
                </a:cxn>
                <a:cxn ang="0">
                  <a:pos x="55" y="0"/>
                </a:cxn>
                <a:cxn ang="0">
                  <a:pos x="35" y="0"/>
                </a:cxn>
                <a:cxn ang="0">
                  <a:pos x="15" y="0"/>
                </a:cxn>
                <a:cxn ang="0">
                  <a:pos x="0" y="4"/>
                </a:cxn>
              </a:cxnLst>
              <a:rect l="0" t="0" r="r" b="b"/>
              <a:pathLst>
                <a:path w="61" h="4">
                  <a:moveTo>
                    <a:pt x="61" y="0"/>
                  </a:moveTo>
                  <a:lnTo>
                    <a:pt x="55" y="0"/>
                  </a:lnTo>
                  <a:lnTo>
                    <a:pt x="35" y="0"/>
                  </a:lnTo>
                  <a:lnTo>
                    <a:pt x="15" y="0"/>
                  </a:lnTo>
                  <a:lnTo>
                    <a:pt x="0" y="4"/>
                  </a:lnTo>
                </a:path>
              </a:pathLst>
            </a:custGeom>
            <a:noFill/>
            <a:ln w="0">
              <a:solidFill>
                <a:srgbClr val="000000"/>
              </a:solidFill>
              <a:prstDash val="solid"/>
              <a:round/>
              <a:headEnd/>
              <a:tailEnd/>
            </a:ln>
          </p:spPr>
          <p:txBody>
            <a:bodyPr/>
            <a:lstStyle/>
            <a:p>
              <a:endParaRPr lang="en-GB"/>
            </a:p>
          </p:txBody>
        </p:sp>
        <p:sp>
          <p:nvSpPr>
            <p:cNvPr id="927" name="Freeform 3607"/>
            <p:cNvSpPr>
              <a:spLocks/>
            </p:cNvSpPr>
            <p:nvPr/>
          </p:nvSpPr>
          <p:spPr bwMode="auto">
            <a:xfrm>
              <a:off x="1929" y="3095"/>
              <a:ext cx="31" cy="2"/>
            </a:xfrm>
            <a:custGeom>
              <a:avLst/>
              <a:gdLst/>
              <a:ahLst/>
              <a:cxnLst>
                <a:cxn ang="0">
                  <a:pos x="62" y="0"/>
                </a:cxn>
                <a:cxn ang="0">
                  <a:pos x="56" y="0"/>
                </a:cxn>
                <a:cxn ang="0">
                  <a:pos x="36" y="0"/>
                </a:cxn>
                <a:cxn ang="0">
                  <a:pos x="16" y="0"/>
                </a:cxn>
                <a:cxn ang="0">
                  <a:pos x="0" y="3"/>
                </a:cxn>
              </a:cxnLst>
              <a:rect l="0" t="0" r="r" b="b"/>
              <a:pathLst>
                <a:path w="62" h="3">
                  <a:moveTo>
                    <a:pt x="62" y="0"/>
                  </a:moveTo>
                  <a:lnTo>
                    <a:pt x="56" y="0"/>
                  </a:lnTo>
                  <a:lnTo>
                    <a:pt x="36" y="0"/>
                  </a:lnTo>
                  <a:lnTo>
                    <a:pt x="16" y="0"/>
                  </a:lnTo>
                  <a:lnTo>
                    <a:pt x="0" y="3"/>
                  </a:lnTo>
                </a:path>
              </a:pathLst>
            </a:custGeom>
            <a:noFill/>
            <a:ln w="0">
              <a:solidFill>
                <a:srgbClr val="000000"/>
              </a:solidFill>
              <a:prstDash val="solid"/>
              <a:round/>
              <a:headEnd/>
              <a:tailEnd/>
            </a:ln>
          </p:spPr>
          <p:txBody>
            <a:bodyPr/>
            <a:lstStyle/>
            <a:p>
              <a:endParaRPr lang="en-GB"/>
            </a:p>
          </p:txBody>
        </p:sp>
        <p:sp>
          <p:nvSpPr>
            <p:cNvPr id="928" name="Freeform 3608"/>
            <p:cNvSpPr>
              <a:spLocks/>
            </p:cNvSpPr>
            <p:nvPr/>
          </p:nvSpPr>
          <p:spPr bwMode="auto">
            <a:xfrm>
              <a:off x="1955" y="3113"/>
              <a:ext cx="62" cy="3"/>
            </a:xfrm>
            <a:custGeom>
              <a:avLst/>
              <a:gdLst/>
              <a:ahLst/>
              <a:cxnLst>
                <a:cxn ang="0">
                  <a:pos x="0" y="0"/>
                </a:cxn>
                <a:cxn ang="0">
                  <a:pos x="11" y="0"/>
                </a:cxn>
                <a:cxn ang="0">
                  <a:pos x="43" y="5"/>
                </a:cxn>
                <a:cxn ang="0">
                  <a:pos x="76" y="7"/>
                </a:cxn>
                <a:cxn ang="0">
                  <a:pos x="103" y="4"/>
                </a:cxn>
                <a:cxn ang="0">
                  <a:pos x="115" y="3"/>
                </a:cxn>
                <a:cxn ang="0">
                  <a:pos x="123" y="3"/>
                </a:cxn>
              </a:cxnLst>
              <a:rect l="0" t="0" r="r" b="b"/>
              <a:pathLst>
                <a:path w="123" h="7">
                  <a:moveTo>
                    <a:pt x="0" y="0"/>
                  </a:moveTo>
                  <a:lnTo>
                    <a:pt x="11" y="0"/>
                  </a:lnTo>
                  <a:lnTo>
                    <a:pt x="43" y="5"/>
                  </a:lnTo>
                  <a:lnTo>
                    <a:pt x="76" y="7"/>
                  </a:lnTo>
                  <a:lnTo>
                    <a:pt x="103" y="4"/>
                  </a:lnTo>
                  <a:lnTo>
                    <a:pt x="115" y="3"/>
                  </a:lnTo>
                  <a:lnTo>
                    <a:pt x="123" y="3"/>
                  </a:lnTo>
                </a:path>
              </a:pathLst>
            </a:custGeom>
            <a:noFill/>
            <a:ln w="0">
              <a:solidFill>
                <a:srgbClr val="000000"/>
              </a:solidFill>
              <a:prstDash val="solid"/>
              <a:round/>
              <a:headEnd/>
              <a:tailEnd/>
            </a:ln>
          </p:spPr>
          <p:txBody>
            <a:bodyPr/>
            <a:lstStyle/>
            <a:p>
              <a:endParaRPr lang="en-GB"/>
            </a:p>
          </p:txBody>
        </p:sp>
        <p:sp>
          <p:nvSpPr>
            <p:cNvPr id="929" name="Line 3609"/>
            <p:cNvSpPr>
              <a:spLocks noChangeShapeType="1"/>
            </p:cNvSpPr>
            <p:nvPr/>
          </p:nvSpPr>
          <p:spPr bwMode="auto">
            <a:xfrm flipH="1" flipV="1">
              <a:off x="1921" y="3114"/>
              <a:ext cx="33" cy="1"/>
            </a:xfrm>
            <a:prstGeom prst="line">
              <a:avLst/>
            </a:prstGeom>
            <a:noFill/>
            <a:ln w="0">
              <a:solidFill>
                <a:srgbClr val="000000"/>
              </a:solidFill>
              <a:round/>
              <a:headEnd/>
              <a:tailEnd/>
            </a:ln>
          </p:spPr>
          <p:txBody>
            <a:bodyPr/>
            <a:lstStyle/>
            <a:p>
              <a:endParaRPr lang="en-GB"/>
            </a:p>
          </p:txBody>
        </p:sp>
        <p:sp>
          <p:nvSpPr>
            <p:cNvPr id="930" name="Freeform 3610"/>
            <p:cNvSpPr>
              <a:spLocks/>
            </p:cNvSpPr>
            <p:nvPr/>
          </p:nvSpPr>
          <p:spPr bwMode="auto">
            <a:xfrm>
              <a:off x="1946" y="3138"/>
              <a:ext cx="53" cy="6"/>
            </a:xfrm>
            <a:custGeom>
              <a:avLst/>
              <a:gdLst/>
              <a:ahLst/>
              <a:cxnLst>
                <a:cxn ang="0">
                  <a:pos x="0" y="12"/>
                </a:cxn>
                <a:cxn ang="0">
                  <a:pos x="0" y="12"/>
                </a:cxn>
                <a:cxn ang="0">
                  <a:pos x="12" y="10"/>
                </a:cxn>
                <a:cxn ang="0">
                  <a:pos x="24" y="9"/>
                </a:cxn>
                <a:cxn ang="0">
                  <a:pos x="37" y="10"/>
                </a:cxn>
                <a:cxn ang="0">
                  <a:pos x="58" y="10"/>
                </a:cxn>
                <a:cxn ang="0">
                  <a:pos x="70" y="7"/>
                </a:cxn>
                <a:cxn ang="0">
                  <a:pos x="74" y="6"/>
                </a:cxn>
                <a:cxn ang="0">
                  <a:pos x="80" y="5"/>
                </a:cxn>
                <a:cxn ang="0">
                  <a:pos x="87" y="2"/>
                </a:cxn>
                <a:cxn ang="0">
                  <a:pos x="89" y="1"/>
                </a:cxn>
                <a:cxn ang="0">
                  <a:pos x="96" y="1"/>
                </a:cxn>
                <a:cxn ang="0">
                  <a:pos x="101" y="1"/>
                </a:cxn>
                <a:cxn ang="0">
                  <a:pos x="107" y="0"/>
                </a:cxn>
              </a:cxnLst>
              <a:rect l="0" t="0" r="r" b="b"/>
              <a:pathLst>
                <a:path w="107" h="12">
                  <a:moveTo>
                    <a:pt x="0" y="12"/>
                  </a:moveTo>
                  <a:lnTo>
                    <a:pt x="0" y="12"/>
                  </a:lnTo>
                  <a:lnTo>
                    <a:pt x="12" y="10"/>
                  </a:lnTo>
                  <a:lnTo>
                    <a:pt x="24" y="9"/>
                  </a:lnTo>
                  <a:lnTo>
                    <a:pt x="37" y="10"/>
                  </a:lnTo>
                  <a:lnTo>
                    <a:pt x="58" y="10"/>
                  </a:lnTo>
                  <a:lnTo>
                    <a:pt x="70" y="7"/>
                  </a:lnTo>
                  <a:lnTo>
                    <a:pt x="74" y="6"/>
                  </a:lnTo>
                  <a:lnTo>
                    <a:pt x="80" y="5"/>
                  </a:lnTo>
                  <a:lnTo>
                    <a:pt x="87" y="2"/>
                  </a:lnTo>
                  <a:lnTo>
                    <a:pt x="89" y="1"/>
                  </a:lnTo>
                  <a:lnTo>
                    <a:pt x="96" y="1"/>
                  </a:lnTo>
                  <a:lnTo>
                    <a:pt x="101" y="1"/>
                  </a:lnTo>
                  <a:lnTo>
                    <a:pt x="107" y="0"/>
                  </a:lnTo>
                </a:path>
              </a:pathLst>
            </a:custGeom>
            <a:noFill/>
            <a:ln w="0">
              <a:solidFill>
                <a:srgbClr val="000000"/>
              </a:solidFill>
              <a:prstDash val="solid"/>
              <a:round/>
              <a:headEnd/>
              <a:tailEnd/>
            </a:ln>
          </p:spPr>
          <p:txBody>
            <a:bodyPr/>
            <a:lstStyle/>
            <a:p>
              <a:endParaRPr lang="en-GB"/>
            </a:p>
          </p:txBody>
        </p:sp>
        <p:sp>
          <p:nvSpPr>
            <p:cNvPr id="931" name="Freeform 3611"/>
            <p:cNvSpPr>
              <a:spLocks/>
            </p:cNvSpPr>
            <p:nvPr/>
          </p:nvSpPr>
          <p:spPr bwMode="auto">
            <a:xfrm>
              <a:off x="1902" y="3150"/>
              <a:ext cx="42" cy="2"/>
            </a:xfrm>
            <a:custGeom>
              <a:avLst/>
              <a:gdLst/>
              <a:ahLst/>
              <a:cxnLst>
                <a:cxn ang="0">
                  <a:pos x="82" y="1"/>
                </a:cxn>
                <a:cxn ang="0">
                  <a:pos x="77" y="1"/>
                </a:cxn>
                <a:cxn ang="0">
                  <a:pos x="68" y="0"/>
                </a:cxn>
                <a:cxn ang="0">
                  <a:pos x="53" y="2"/>
                </a:cxn>
                <a:cxn ang="0">
                  <a:pos x="40" y="3"/>
                </a:cxn>
                <a:cxn ang="0">
                  <a:pos x="28" y="5"/>
                </a:cxn>
                <a:cxn ang="0">
                  <a:pos x="8" y="4"/>
                </a:cxn>
                <a:cxn ang="0">
                  <a:pos x="0" y="2"/>
                </a:cxn>
              </a:cxnLst>
              <a:rect l="0" t="0" r="r" b="b"/>
              <a:pathLst>
                <a:path w="82" h="5">
                  <a:moveTo>
                    <a:pt x="82" y="1"/>
                  </a:moveTo>
                  <a:lnTo>
                    <a:pt x="77" y="1"/>
                  </a:lnTo>
                  <a:lnTo>
                    <a:pt x="68" y="0"/>
                  </a:lnTo>
                  <a:lnTo>
                    <a:pt x="53" y="2"/>
                  </a:lnTo>
                  <a:lnTo>
                    <a:pt x="40" y="3"/>
                  </a:lnTo>
                  <a:lnTo>
                    <a:pt x="28" y="5"/>
                  </a:lnTo>
                  <a:lnTo>
                    <a:pt x="8" y="4"/>
                  </a:lnTo>
                  <a:lnTo>
                    <a:pt x="0" y="2"/>
                  </a:lnTo>
                </a:path>
              </a:pathLst>
            </a:custGeom>
            <a:noFill/>
            <a:ln w="0">
              <a:solidFill>
                <a:srgbClr val="000000"/>
              </a:solidFill>
              <a:prstDash val="solid"/>
              <a:round/>
              <a:headEnd/>
              <a:tailEnd/>
            </a:ln>
          </p:spPr>
          <p:txBody>
            <a:bodyPr/>
            <a:lstStyle/>
            <a:p>
              <a:endParaRPr lang="en-GB"/>
            </a:p>
          </p:txBody>
        </p:sp>
        <p:sp>
          <p:nvSpPr>
            <p:cNvPr id="932" name="Freeform 3612"/>
            <p:cNvSpPr>
              <a:spLocks/>
            </p:cNvSpPr>
            <p:nvPr/>
          </p:nvSpPr>
          <p:spPr bwMode="auto">
            <a:xfrm>
              <a:off x="1900" y="3155"/>
              <a:ext cx="42" cy="2"/>
            </a:xfrm>
            <a:custGeom>
              <a:avLst/>
              <a:gdLst/>
              <a:ahLst/>
              <a:cxnLst>
                <a:cxn ang="0">
                  <a:pos x="84" y="1"/>
                </a:cxn>
                <a:cxn ang="0">
                  <a:pos x="82" y="1"/>
                </a:cxn>
                <a:cxn ang="0">
                  <a:pos x="73" y="0"/>
                </a:cxn>
                <a:cxn ang="0">
                  <a:pos x="59" y="2"/>
                </a:cxn>
                <a:cxn ang="0">
                  <a:pos x="52" y="2"/>
                </a:cxn>
                <a:cxn ang="0">
                  <a:pos x="46" y="3"/>
                </a:cxn>
                <a:cxn ang="0">
                  <a:pos x="33" y="4"/>
                </a:cxn>
                <a:cxn ang="0">
                  <a:pos x="13" y="4"/>
                </a:cxn>
                <a:cxn ang="0">
                  <a:pos x="0" y="0"/>
                </a:cxn>
              </a:cxnLst>
              <a:rect l="0" t="0" r="r" b="b"/>
              <a:pathLst>
                <a:path w="84" h="4">
                  <a:moveTo>
                    <a:pt x="84" y="1"/>
                  </a:moveTo>
                  <a:lnTo>
                    <a:pt x="82" y="1"/>
                  </a:lnTo>
                  <a:lnTo>
                    <a:pt x="73" y="0"/>
                  </a:lnTo>
                  <a:lnTo>
                    <a:pt x="59" y="2"/>
                  </a:lnTo>
                  <a:lnTo>
                    <a:pt x="52" y="2"/>
                  </a:lnTo>
                  <a:lnTo>
                    <a:pt x="46" y="3"/>
                  </a:lnTo>
                  <a:lnTo>
                    <a:pt x="33" y="4"/>
                  </a:lnTo>
                  <a:lnTo>
                    <a:pt x="13" y="4"/>
                  </a:lnTo>
                  <a:lnTo>
                    <a:pt x="0" y="0"/>
                  </a:lnTo>
                </a:path>
              </a:pathLst>
            </a:custGeom>
            <a:noFill/>
            <a:ln w="0">
              <a:solidFill>
                <a:srgbClr val="000000"/>
              </a:solidFill>
              <a:prstDash val="solid"/>
              <a:round/>
              <a:headEnd/>
              <a:tailEnd/>
            </a:ln>
          </p:spPr>
          <p:txBody>
            <a:bodyPr/>
            <a:lstStyle/>
            <a:p>
              <a:endParaRPr lang="en-GB"/>
            </a:p>
          </p:txBody>
        </p:sp>
        <p:sp>
          <p:nvSpPr>
            <p:cNvPr id="933" name="Freeform 3613"/>
            <p:cNvSpPr>
              <a:spLocks/>
            </p:cNvSpPr>
            <p:nvPr/>
          </p:nvSpPr>
          <p:spPr bwMode="auto">
            <a:xfrm>
              <a:off x="1899" y="3157"/>
              <a:ext cx="42" cy="3"/>
            </a:xfrm>
            <a:custGeom>
              <a:avLst/>
              <a:gdLst/>
              <a:ahLst/>
              <a:cxnLst>
                <a:cxn ang="0">
                  <a:pos x="85" y="5"/>
                </a:cxn>
                <a:cxn ang="0">
                  <a:pos x="76" y="0"/>
                </a:cxn>
                <a:cxn ang="0">
                  <a:pos x="62" y="2"/>
                </a:cxn>
                <a:cxn ang="0">
                  <a:pos x="49" y="3"/>
                </a:cxn>
                <a:cxn ang="0">
                  <a:pos x="36" y="6"/>
                </a:cxn>
                <a:cxn ang="0">
                  <a:pos x="16" y="5"/>
                </a:cxn>
                <a:cxn ang="0">
                  <a:pos x="0" y="2"/>
                </a:cxn>
              </a:cxnLst>
              <a:rect l="0" t="0" r="r" b="b"/>
              <a:pathLst>
                <a:path w="85" h="6">
                  <a:moveTo>
                    <a:pt x="85" y="5"/>
                  </a:moveTo>
                  <a:lnTo>
                    <a:pt x="76" y="0"/>
                  </a:lnTo>
                  <a:lnTo>
                    <a:pt x="62" y="2"/>
                  </a:lnTo>
                  <a:lnTo>
                    <a:pt x="49" y="3"/>
                  </a:lnTo>
                  <a:lnTo>
                    <a:pt x="36" y="6"/>
                  </a:lnTo>
                  <a:lnTo>
                    <a:pt x="16" y="5"/>
                  </a:lnTo>
                  <a:lnTo>
                    <a:pt x="0" y="2"/>
                  </a:lnTo>
                </a:path>
              </a:pathLst>
            </a:custGeom>
            <a:noFill/>
            <a:ln w="0">
              <a:solidFill>
                <a:srgbClr val="000000"/>
              </a:solidFill>
              <a:prstDash val="solid"/>
              <a:round/>
              <a:headEnd/>
              <a:tailEnd/>
            </a:ln>
          </p:spPr>
          <p:txBody>
            <a:bodyPr/>
            <a:lstStyle/>
            <a:p>
              <a:endParaRPr lang="en-GB"/>
            </a:p>
          </p:txBody>
        </p:sp>
        <p:sp>
          <p:nvSpPr>
            <p:cNvPr id="934" name="Freeform 3614"/>
            <p:cNvSpPr>
              <a:spLocks/>
            </p:cNvSpPr>
            <p:nvPr/>
          </p:nvSpPr>
          <p:spPr bwMode="auto">
            <a:xfrm>
              <a:off x="1896" y="3163"/>
              <a:ext cx="44" cy="2"/>
            </a:xfrm>
            <a:custGeom>
              <a:avLst/>
              <a:gdLst/>
              <a:ahLst/>
              <a:cxnLst>
                <a:cxn ang="0">
                  <a:pos x="86" y="2"/>
                </a:cxn>
                <a:cxn ang="0">
                  <a:pos x="80" y="0"/>
                </a:cxn>
                <a:cxn ang="0">
                  <a:pos x="66" y="2"/>
                </a:cxn>
                <a:cxn ang="0">
                  <a:pos x="53" y="3"/>
                </a:cxn>
                <a:cxn ang="0">
                  <a:pos x="40" y="4"/>
                </a:cxn>
                <a:cxn ang="0">
                  <a:pos x="20" y="4"/>
                </a:cxn>
                <a:cxn ang="0">
                  <a:pos x="0" y="1"/>
                </a:cxn>
              </a:cxnLst>
              <a:rect l="0" t="0" r="r" b="b"/>
              <a:pathLst>
                <a:path w="86" h="4">
                  <a:moveTo>
                    <a:pt x="86" y="2"/>
                  </a:moveTo>
                  <a:lnTo>
                    <a:pt x="80" y="0"/>
                  </a:lnTo>
                  <a:lnTo>
                    <a:pt x="66" y="2"/>
                  </a:lnTo>
                  <a:lnTo>
                    <a:pt x="53" y="3"/>
                  </a:lnTo>
                  <a:lnTo>
                    <a:pt x="40" y="4"/>
                  </a:lnTo>
                  <a:lnTo>
                    <a:pt x="20" y="4"/>
                  </a:lnTo>
                  <a:lnTo>
                    <a:pt x="0" y="1"/>
                  </a:lnTo>
                </a:path>
              </a:pathLst>
            </a:custGeom>
            <a:noFill/>
            <a:ln w="0">
              <a:solidFill>
                <a:srgbClr val="000000"/>
              </a:solidFill>
              <a:prstDash val="solid"/>
              <a:round/>
              <a:headEnd/>
              <a:tailEnd/>
            </a:ln>
          </p:spPr>
          <p:txBody>
            <a:bodyPr/>
            <a:lstStyle/>
            <a:p>
              <a:endParaRPr lang="en-GB"/>
            </a:p>
          </p:txBody>
        </p:sp>
        <p:sp>
          <p:nvSpPr>
            <p:cNvPr id="935" name="Freeform 3615"/>
            <p:cNvSpPr>
              <a:spLocks/>
            </p:cNvSpPr>
            <p:nvPr/>
          </p:nvSpPr>
          <p:spPr bwMode="auto">
            <a:xfrm>
              <a:off x="1892" y="3170"/>
              <a:ext cx="46" cy="3"/>
            </a:xfrm>
            <a:custGeom>
              <a:avLst/>
              <a:gdLst/>
              <a:ahLst/>
              <a:cxnLst>
                <a:cxn ang="0">
                  <a:pos x="91" y="1"/>
                </a:cxn>
                <a:cxn ang="0">
                  <a:pos x="88" y="0"/>
                </a:cxn>
                <a:cxn ang="0">
                  <a:pos x="75" y="2"/>
                </a:cxn>
                <a:cxn ang="0">
                  <a:pos x="62" y="3"/>
                </a:cxn>
                <a:cxn ang="0">
                  <a:pos x="53" y="5"/>
                </a:cxn>
                <a:cxn ang="0">
                  <a:pos x="49" y="6"/>
                </a:cxn>
                <a:cxn ang="0">
                  <a:pos x="28" y="5"/>
                </a:cxn>
                <a:cxn ang="0">
                  <a:pos x="0" y="2"/>
                </a:cxn>
              </a:cxnLst>
              <a:rect l="0" t="0" r="r" b="b"/>
              <a:pathLst>
                <a:path w="91" h="6">
                  <a:moveTo>
                    <a:pt x="91" y="1"/>
                  </a:moveTo>
                  <a:lnTo>
                    <a:pt x="88" y="0"/>
                  </a:lnTo>
                  <a:lnTo>
                    <a:pt x="75" y="2"/>
                  </a:lnTo>
                  <a:lnTo>
                    <a:pt x="62" y="3"/>
                  </a:lnTo>
                  <a:lnTo>
                    <a:pt x="53" y="5"/>
                  </a:lnTo>
                  <a:lnTo>
                    <a:pt x="49" y="6"/>
                  </a:lnTo>
                  <a:lnTo>
                    <a:pt x="28" y="5"/>
                  </a:lnTo>
                  <a:lnTo>
                    <a:pt x="0" y="2"/>
                  </a:lnTo>
                </a:path>
              </a:pathLst>
            </a:custGeom>
            <a:noFill/>
            <a:ln w="0">
              <a:solidFill>
                <a:srgbClr val="000000"/>
              </a:solidFill>
              <a:prstDash val="solid"/>
              <a:round/>
              <a:headEnd/>
              <a:tailEnd/>
            </a:ln>
          </p:spPr>
          <p:txBody>
            <a:bodyPr/>
            <a:lstStyle/>
            <a:p>
              <a:endParaRPr lang="en-GB"/>
            </a:p>
          </p:txBody>
        </p:sp>
        <p:sp>
          <p:nvSpPr>
            <p:cNvPr id="936" name="Freeform 3616"/>
            <p:cNvSpPr>
              <a:spLocks/>
            </p:cNvSpPr>
            <p:nvPr/>
          </p:nvSpPr>
          <p:spPr bwMode="auto">
            <a:xfrm>
              <a:off x="1888" y="3177"/>
              <a:ext cx="47" cy="2"/>
            </a:xfrm>
            <a:custGeom>
              <a:avLst/>
              <a:gdLst/>
              <a:ahLst/>
              <a:cxnLst>
                <a:cxn ang="0">
                  <a:pos x="93" y="5"/>
                </a:cxn>
                <a:cxn ang="0">
                  <a:pos x="84" y="0"/>
                </a:cxn>
                <a:cxn ang="0">
                  <a:pos x="71" y="2"/>
                </a:cxn>
                <a:cxn ang="0">
                  <a:pos x="58" y="4"/>
                </a:cxn>
                <a:cxn ang="0">
                  <a:pos x="48" y="5"/>
                </a:cxn>
                <a:cxn ang="0">
                  <a:pos x="45" y="5"/>
                </a:cxn>
                <a:cxn ang="0">
                  <a:pos x="24" y="5"/>
                </a:cxn>
                <a:cxn ang="0">
                  <a:pos x="0" y="2"/>
                </a:cxn>
              </a:cxnLst>
              <a:rect l="0" t="0" r="r" b="b"/>
              <a:pathLst>
                <a:path w="93" h="5">
                  <a:moveTo>
                    <a:pt x="93" y="5"/>
                  </a:moveTo>
                  <a:lnTo>
                    <a:pt x="84" y="0"/>
                  </a:lnTo>
                  <a:lnTo>
                    <a:pt x="71" y="2"/>
                  </a:lnTo>
                  <a:lnTo>
                    <a:pt x="58" y="4"/>
                  </a:lnTo>
                  <a:lnTo>
                    <a:pt x="48" y="5"/>
                  </a:lnTo>
                  <a:lnTo>
                    <a:pt x="45" y="5"/>
                  </a:lnTo>
                  <a:lnTo>
                    <a:pt x="24" y="5"/>
                  </a:lnTo>
                  <a:lnTo>
                    <a:pt x="0" y="2"/>
                  </a:lnTo>
                </a:path>
              </a:pathLst>
            </a:custGeom>
            <a:noFill/>
            <a:ln w="0">
              <a:solidFill>
                <a:srgbClr val="000000"/>
              </a:solidFill>
              <a:prstDash val="solid"/>
              <a:round/>
              <a:headEnd/>
              <a:tailEnd/>
            </a:ln>
          </p:spPr>
          <p:txBody>
            <a:bodyPr/>
            <a:lstStyle/>
            <a:p>
              <a:endParaRPr lang="en-GB"/>
            </a:p>
          </p:txBody>
        </p:sp>
        <p:sp>
          <p:nvSpPr>
            <p:cNvPr id="937" name="Line 3617"/>
            <p:cNvSpPr>
              <a:spLocks noChangeShapeType="1"/>
            </p:cNvSpPr>
            <p:nvPr/>
          </p:nvSpPr>
          <p:spPr bwMode="auto">
            <a:xfrm flipH="1" flipV="1">
              <a:off x="1929" y="3187"/>
              <a:ext cx="3" cy="2"/>
            </a:xfrm>
            <a:prstGeom prst="line">
              <a:avLst/>
            </a:prstGeom>
            <a:noFill/>
            <a:ln w="0">
              <a:solidFill>
                <a:srgbClr val="000000"/>
              </a:solidFill>
              <a:round/>
              <a:headEnd/>
              <a:tailEnd/>
            </a:ln>
          </p:spPr>
          <p:txBody>
            <a:bodyPr/>
            <a:lstStyle/>
            <a:p>
              <a:endParaRPr lang="en-GB"/>
            </a:p>
          </p:txBody>
        </p:sp>
        <p:sp>
          <p:nvSpPr>
            <p:cNvPr id="938" name="Freeform 3618"/>
            <p:cNvSpPr>
              <a:spLocks/>
            </p:cNvSpPr>
            <p:nvPr/>
          </p:nvSpPr>
          <p:spPr bwMode="auto">
            <a:xfrm>
              <a:off x="1882" y="3230"/>
              <a:ext cx="38" cy="18"/>
            </a:xfrm>
            <a:custGeom>
              <a:avLst/>
              <a:gdLst/>
              <a:ahLst/>
              <a:cxnLst>
                <a:cxn ang="0">
                  <a:pos x="74" y="0"/>
                </a:cxn>
                <a:cxn ang="0">
                  <a:pos x="60" y="8"/>
                </a:cxn>
                <a:cxn ang="0">
                  <a:pos x="59" y="9"/>
                </a:cxn>
                <a:cxn ang="0">
                  <a:pos x="27" y="23"/>
                </a:cxn>
                <a:cxn ang="0">
                  <a:pos x="0" y="34"/>
                </a:cxn>
              </a:cxnLst>
              <a:rect l="0" t="0" r="r" b="b"/>
              <a:pathLst>
                <a:path w="74" h="34">
                  <a:moveTo>
                    <a:pt x="74" y="0"/>
                  </a:moveTo>
                  <a:lnTo>
                    <a:pt x="60" y="8"/>
                  </a:lnTo>
                  <a:lnTo>
                    <a:pt x="59" y="9"/>
                  </a:lnTo>
                  <a:lnTo>
                    <a:pt x="27" y="23"/>
                  </a:lnTo>
                  <a:lnTo>
                    <a:pt x="0" y="34"/>
                  </a:lnTo>
                </a:path>
              </a:pathLst>
            </a:custGeom>
            <a:noFill/>
            <a:ln w="0">
              <a:solidFill>
                <a:srgbClr val="000000"/>
              </a:solidFill>
              <a:prstDash val="solid"/>
              <a:round/>
              <a:headEnd/>
              <a:tailEnd/>
            </a:ln>
          </p:spPr>
          <p:txBody>
            <a:bodyPr/>
            <a:lstStyle/>
            <a:p>
              <a:endParaRPr lang="en-GB"/>
            </a:p>
          </p:txBody>
        </p:sp>
        <p:sp>
          <p:nvSpPr>
            <p:cNvPr id="939" name="Line 3619"/>
            <p:cNvSpPr>
              <a:spLocks noChangeShapeType="1"/>
            </p:cNvSpPr>
            <p:nvPr/>
          </p:nvSpPr>
          <p:spPr bwMode="auto">
            <a:xfrm>
              <a:off x="1525" y="3025"/>
              <a:ext cx="164" cy="1"/>
            </a:xfrm>
            <a:prstGeom prst="line">
              <a:avLst/>
            </a:prstGeom>
            <a:noFill/>
            <a:ln w="0">
              <a:solidFill>
                <a:srgbClr val="000000"/>
              </a:solidFill>
              <a:round/>
              <a:headEnd/>
              <a:tailEnd/>
            </a:ln>
          </p:spPr>
          <p:txBody>
            <a:bodyPr/>
            <a:lstStyle/>
            <a:p>
              <a:endParaRPr lang="en-GB"/>
            </a:p>
          </p:txBody>
        </p:sp>
        <p:sp>
          <p:nvSpPr>
            <p:cNvPr id="940" name="Freeform 3620"/>
            <p:cNvSpPr>
              <a:spLocks/>
            </p:cNvSpPr>
            <p:nvPr/>
          </p:nvSpPr>
          <p:spPr bwMode="auto">
            <a:xfrm>
              <a:off x="1538" y="3074"/>
              <a:ext cx="152" cy="6"/>
            </a:xfrm>
            <a:custGeom>
              <a:avLst/>
              <a:gdLst/>
              <a:ahLst/>
              <a:cxnLst>
                <a:cxn ang="0">
                  <a:pos x="0" y="11"/>
                </a:cxn>
                <a:cxn ang="0">
                  <a:pos x="64" y="10"/>
                </a:cxn>
                <a:cxn ang="0">
                  <a:pos x="305" y="0"/>
                </a:cxn>
              </a:cxnLst>
              <a:rect l="0" t="0" r="r" b="b"/>
              <a:pathLst>
                <a:path w="305" h="11">
                  <a:moveTo>
                    <a:pt x="0" y="11"/>
                  </a:moveTo>
                  <a:lnTo>
                    <a:pt x="64" y="10"/>
                  </a:lnTo>
                  <a:lnTo>
                    <a:pt x="305" y="0"/>
                  </a:lnTo>
                </a:path>
              </a:pathLst>
            </a:custGeom>
            <a:noFill/>
            <a:ln w="0">
              <a:solidFill>
                <a:srgbClr val="000000"/>
              </a:solidFill>
              <a:prstDash val="solid"/>
              <a:round/>
              <a:headEnd/>
              <a:tailEnd/>
            </a:ln>
          </p:spPr>
          <p:txBody>
            <a:bodyPr/>
            <a:lstStyle/>
            <a:p>
              <a:endParaRPr lang="en-GB"/>
            </a:p>
          </p:txBody>
        </p:sp>
      </p:grpSp>
      <p:grpSp>
        <p:nvGrpSpPr>
          <p:cNvPr id="11" name="Group 3822"/>
          <p:cNvGrpSpPr>
            <a:grpSpLocks/>
          </p:cNvGrpSpPr>
          <p:nvPr>
            <p:custDataLst>
              <p:tags r:id="rId217"/>
            </p:custDataLst>
          </p:nvPr>
        </p:nvGrpSpPr>
        <p:grpSpPr bwMode="auto">
          <a:xfrm>
            <a:off x="400988" y="2298547"/>
            <a:ext cx="8021683" cy="1406361"/>
            <a:chOff x="300" y="3025"/>
            <a:chExt cx="4141" cy="726"/>
          </a:xfrm>
        </p:grpSpPr>
        <p:sp>
          <p:nvSpPr>
            <p:cNvPr id="541" name="Freeform 3622"/>
            <p:cNvSpPr>
              <a:spLocks/>
            </p:cNvSpPr>
            <p:nvPr/>
          </p:nvSpPr>
          <p:spPr bwMode="auto">
            <a:xfrm>
              <a:off x="1406" y="3082"/>
              <a:ext cx="133" cy="2"/>
            </a:xfrm>
            <a:custGeom>
              <a:avLst/>
              <a:gdLst/>
              <a:ahLst/>
              <a:cxnLst>
                <a:cxn ang="0">
                  <a:pos x="265" y="0"/>
                </a:cxn>
                <a:cxn ang="0">
                  <a:pos x="247" y="1"/>
                </a:cxn>
                <a:cxn ang="0">
                  <a:pos x="0" y="3"/>
                </a:cxn>
              </a:cxnLst>
              <a:rect l="0" t="0" r="r" b="b"/>
              <a:pathLst>
                <a:path w="265" h="3">
                  <a:moveTo>
                    <a:pt x="265" y="0"/>
                  </a:moveTo>
                  <a:lnTo>
                    <a:pt x="247" y="1"/>
                  </a:lnTo>
                  <a:lnTo>
                    <a:pt x="0" y="3"/>
                  </a:lnTo>
                </a:path>
              </a:pathLst>
            </a:custGeom>
            <a:noFill/>
            <a:ln w="0">
              <a:solidFill>
                <a:srgbClr val="000000"/>
              </a:solidFill>
              <a:prstDash val="solid"/>
              <a:round/>
              <a:headEnd/>
              <a:tailEnd/>
            </a:ln>
          </p:spPr>
          <p:txBody>
            <a:bodyPr/>
            <a:lstStyle/>
            <a:p>
              <a:endParaRPr lang="en-GB"/>
            </a:p>
          </p:txBody>
        </p:sp>
        <p:sp>
          <p:nvSpPr>
            <p:cNvPr id="542" name="Freeform 3623"/>
            <p:cNvSpPr>
              <a:spLocks/>
            </p:cNvSpPr>
            <p:nvPr/>
          </p:nvSpPr>
          <p:spPr bwMode="auto">
            <a:xfrm>
              <a:off x="1406" y="3083"/>
              <a:ext cx="133" cy="3"/>
            </a:xfrm>
            <a:custGeom>
              <a:avLst/>
              <a:gdLst/>
              <a:ahLst/>
              <a:cxnLst>
                <a:cxn ang="0">
                  <a:pos x="265" y="0"/>
                </a:cxn>
                <a:cxn ang="0">
                  <a:pos x="223" y="2"/>
                </a:cxn>
                <a:cxn ang="0">
                  <a:pos x="0" y="4"/>
                </a:cxn>
              </a:cxnLst>
              <a:rect l="0" t="0" r="r" b="b"/>
              <a:pathLst>
                <a:path w="265" h="4">
                  <a:moveTo>
                    <a:pt x="265" y="0"/>
                  </a:moveTo>
                  <a:lnTo>
                    <a:pt x="223" y="2"/>
                  </a:lnTo>
                  <a:lnTo>
                    <a:pt x="0" y="4"/>
                  </a:lnTo>
                </a:path>
              </a:pathLst>
            </a:custGeom>
            <a:noFill/>
            <a:ln w="0">
              <a:solidFill>
                <a:srgbClr val="000000"/>
              </a:solidFill>
              <a:prstDash val="solid"/>
              <a:round/>
              <a:headEnd/>
              <a:tailEnd/>
            </a:ln>
          </p:spPr>
          <p:txBody>
            <a:bodyPr/>
            <a:lstStyle/>
            <a:p>
              <a:endParaRPr lang="en-GB"/>
            </a:p>
          </p:txBody>
        </p:sp>
        <p:sp>
          <p:nvSpPr>
            <p:cNvPr id="543" name="Line 3624"/>
            <p:cNvSpPr>
              <a:spLocks noChangeShapeType="1"/>
            </p:cNvSpPr>
            <p:nvPr/>
          </p:nvSpPr>
          <p:spPr bwMode="auto">
            <a:xfrm flipV="1">
              <a:off x="1540" y="3077"/>
              <a:ext cx="150" cy="7"/>
            </a:xfrm>
            <a:prstGeom prst="line">
              <a:avLst/>
            </a:prstGeom>
            <a:noFill/>
            <a:ln w="0">
              <a:solidFill>
                <a:srgbClr val="000000"/>
              </a:solidFill>
              <a:round/>
              <a:headEnd/>
              <a:tailEnd/>
            </a:ln>
          </p:spPr>
          <p:txBody>
            <a:bodyPr/>
            <a:lstStyle/>
            <a:p>
              <a:endParaRPr lang="en-GB"/>
            </a:p>
          </p:txBody>
        </p:sp>
        <p:sp>
          <p:nvSpPr>
            <p:cNvPr id="544" name="Line 3625"/>
            <p:cNvSpPr>
              <a:spLocks noChangeShapeType="1"/>
            </p:cNvSpPr>
            <p:nvPr/>
          </p:nvSpPr>
          <p:spPr bwMode="auto">
            <a:xfrm flipH="1">
              <a:off x="1404" y="3092"/>
              <a:ext cx="137" cy="4"/>
            </a:xfrm>
            <a:prstGeom prst="line">
              <a:avLst/>
            </a:prstGeom>
            <a:noFill/>
            <a:ln w="0">
              <a:solidFill>
                <a:srgbClr val="000000"/>
              </a:solidFill>
              <a:round/>
              <a:headEnd/>
              <a:tailEnd/>
            </a:ln>
          </p:spPr>
          <p:txBody>
            <a:bodyPr/>
            <a:lstStyle/>
            <a:p>
              <a:endParaRPr lang="en-GB"/>
            </a:p>
          </p:txBody>
        </p:sp>
        <p:sp>
          <p:nvSpPr>
            <p:cNvPr id="545" name="Freeform 3626"/>
            <p:cNvSpPr>
              <a:spLocks/>
            </p:cNvSpPr>
            <p:nvPr/>
          </p:nvSpPr>
          <p:spPr bwMode="auto">
            <a:xfrm>
              <a:off x="1402" y="3107"/>
              <a:ext cx="143" cy="3"/>
            </a:xfrm>
            <a:custGeom>
              <a:avLst/>
              <a:gdLst/>
              <a:ahLst/>
              <a:cxnLst>
                <a:cxn ang="0">
                  <a:pos x="286" y="0"/>
                </a:cxn>
                <a:cxn ang="0">
                  <a:pos x="181" y="1"/>
                </a:cxn>
                <a:cxn ang="0">
                  <a:pos x="0" y="7"/>
                </a:cxn>
              </a:cxnLst>
              <a:rect l="0" t="0" r="r" b="b"/>
              <a:pathLst>
                <a:path w="286" h="7">
                  <a:moveTo>
                    <a:pt x="286" y="0"/>
                  </a:moveTo>
                  <a:lnTo>
                    <a:pt x="181" y="1"/>
                  </a:lnTo>
                  <a:lnTo>
                    <a:pt x="0" y="7"/>
                  </a:lnTo>
                </a:path>
              </a:pathLst>
            </a:custGeom>
            <a:noFill/>
            <a:ln w="0">
              <a:solidFill>
                <a:srgbClr val="000000"/>
              </a:solidFill>
              <a:prstDash val="solid"/>
              <a:round/>
              <a:headEnd/>
              <a:tailEnd/>
            </a:ln>
          </p:spPr>
          <p:txBody>
            <a:bodyPr/>
            <a:lstStyle/>
            <a:p>
              <a:endParaRPr lang="en-GB"/>
            </a:p>
          </p:txBody>
        </p:sp>
        <p:sp>
          <p:nvSpPr>
            <p:cNvPr id="546" name="Freeform 3627"/>
            <p:cNvSpPr>
              <a:spLocks/>
            </p:cNvSpPr>
            <p:nvPr/>
          </p:nvSpPr>
          <p:spPr bwMode="auto">
            <a:xfrm>
              <a:off x="1401" y="3108"/>
              <a:ext cx="144" cy="4"/>
            </a:xfrm>
            <a:custGeom>
              <a:avLst/>
              <a:gdLst/>
              <a:ahLst/>
              <a:cxnLst>
                <a:cxn ang="0">
                  <a:pos x="288" y="0"/>
                </a:cxn>
                <a:cxn ang="0">
                  <a:pos x="182" y="1"/>
                </a:cxn>
                <a:cxn ang="0">
                  <a:pos x="0" y="6"/>
                </a:cxn>
              </a:cxnLst>
              <a:rect l="0" t="0" r="r" b="b"/>
              <a:pathLst>
                <a:path w="288" h="6">
                  <a:moveTo>
                    <a:pt x="288" y="0"/>
                  </a:moveTo>
                  <a:lnTo>
                    <a:pt x="182" y="1"/>
                  </a:lnTo>
                  <a:lnTo>
                    <a:pt x="0" y="6"/>
                  </a:lnTo>
                </a:path>
              </a:pathLst>
            </a:custGeom>
            <a:noFill/>
            <a:ln w="0">
              <a:solidFill>
                <a:srgbClr val="000000"/>
              </a:solidFill>
              <a:prstDash val="solid"/>
              <a:round/>
              <a:headEnd/>
              <a:tailEnd/>
            </a:ln>
          </p:spPr>
          <p:txBody>
            <a:bodyPr/>
            <a:lstStyle/>
            <a:p>
              <a:endParaRPr lang="en-GB"/>
            </a:p>
          </p:txBody>
        </p:sp>
        <p:sp>
          <p:nvSpPr>
            <p:cNvPr id="547" name="Freeform 3628"/>
            <p:cNvSpPr>
              <a:spLocks/>
            </p:cNvSpPr>
            <p:nvPr/>
          </p:nvSpPr>
          <p:spPr bwMode="auto">
            <a:xfrm>
              <a:off x="1547" y="3107"/>
              <a:ext cx="143" cy="7"/>
            </a:xfrm>
            <a:custGeom>
              <a:avLst/>
              <a:gdLst/>
              <a:ahLst/>
              <a:cxnLst>
                <a:cxn ang="0">
                  <a:pos x="0" y="15"/>
                </a:cxn>
                <a:cxn ang="0">
                  <a:pos x="183" y="9"/>
                </a:cxn>
                <a:cxn ang="0">
                  <a:pos x="287" y="0"/>
                </a:cxn>
              </a:cxnLst>
              <a:rect l="0" t="0" r="r" b="b"/>
              <a:pathLst>
                <a:path w="287" h="15">
                  <a:moveTo>
                    <a:pt x="0" y="15"/>
                  </a:moveTo>
                  <a:lnTo>
                    <a:pt x="183" y="9"/>
                  </a:lnTo>
                  <a:lnTo>
                    <a:pt x="287" y="0"/>
                  </a:lnTo>
                </a:path>
              </a:pathLst>
            </a:custGeom>
            <a:noFill/>
            <a:ln w="0">
              <a:solidFill>
                <a:srgbClr val="000000"/>
              </a:solidFill>
              <a:prstDash val="solid"/>
              <a:round/>
              <a:headEnd/>
              <a:tailEnd/>
            </a:ln>
          </p:spPr>
          <p:txBody>
            <a:bodyPr/>
            <a:lstStyle/>
            <a:p>
              <a:endParaRPr lang="en-GB"/>
            </a:p>
          </p:txBody>
        </p:sp>
        <p:sp>
          <p:nvSpPr>
            <p:cNvPr id="548" name="Line 3629"/>
            <p:cNvSpPr>
              <a:spLocks noChangeShapeType="1"/>
            </p:cNvSpPr>
            <p:nvPr/>
          </p:nvSpPr>
          <p:spPr bwMode="auto">
            <a:xfrm flipH="1">
              <a:off x="1399" y="3116"/>
              <a:ext cx="148" cy="4"/>
            </a:xfrm>
            <a:prstGeom prst="line">
              <a:avLst/>
            </a:prstGeom>
            <a:noFill/>
            <a:ln w="0">
              <a:solidFill>
                <a:srgbClr val="000000"/>
              </a:solidFill>
              <a:round/>
              <a:headEnd/>
              <a:tailEnd/>
            </a:ln>
          </p:spPr>
          <p:txBody>
            <a:bodyPr/>
            <a:lstStyle/>
            <a:p>
              <a:endParaRPr lang="en-GB"/>
            </a:p>
          </p:txBody>
        </p:sp>
        <p:sp>
          <p:nvSpPr>
            <p:cNvPr id="549" name="Freeform 3630"/>
            <p:cNvSpPr>
              <a:spLocks/>
            </p:cNvSpPr>
            <p:nvPr/>
          </p:nvSpPr>
          <p:spPr bwMode="auto">
            <a:xfrm>
              <a:off x="1553" y="3143"/>
              <a:ext cx="138" cy="2"/>
            </a:xfrm>
            <a:custGeom>
              <a:avLst/>
              <a:gdLst/>
              <a:ahLst/>
              <a:cxnLst>
                <a:cxn ang="0">
                  <a:pos x="0" y="0"/>
                </a:cxn>
                <a:cxn ang="0">
                  <a:pos x="157" y="4"/>
                </a:cxn>
                <a:cxn ang="0">
                  <a:pos x="275" y="4"/>
                </a:cxn>
              </a:cxnLst>
              <a:rect l="0" t="0" r="r" b="b"/>
              <a:pathLst>
                <a:path w="275" h="4">
                  <a:moveTo>
                    <a:pt x="0" y="0"/>
                  </a:moveTo>
                  <a:lnTo>
                    <a:pt x="157" y="4"/>
                  </a:lnTo>
                  <a:lnTo>
                    <a:pt x="275" y="4"/>
                  </a:lnTo>
                </a:path>
              </a:pathLst>
            </a:custGeom>
            <a:noFill/>
            <a:ln w="0">
              <a:solidFill>
                <a:srgbClr val="000000"/>
              </a:solidFill>
              <a:prstDash val="solid"/>
              <a:round/>
              <a:headEnd/>
              <a:tailEnd/>
            </a:ln>
          </p:spPr>
          <p:txBody>
            <a:bodyPr/>
            <a:lstStyle/>
            <a:p>
              <a:endParaRPr lang="en-GB"/>
            </a:p>
          </p:txBody>
        </p:sp>
        <p:sp>
          <p:nvSpPr>
            <p:cNvPr id="550" name="Freeform 3631"/>
            <p:cNvSpPr>
              <a:spLocks/>
            </p:cNvSpPr>
            <p:nvPr/>
          </p:nvSpPr>
          <p:spPr bwMode="auto">
            <a:xfrm>
              <a:off x="1398" y="3145"/>
              <a:ext cx="158" cy="8"/>
            </a:xfrm>
            <a:custGeom>
              <a:avLst/>
              <a:gdLst/>
              <a:ahLst/>
              <a:cxnLst>
                <a:cxn ang="0">
                  <a:pos x="316" y="18"/>
                </a:cxn>
                <a:cxn ang="0">
                  <a:pos x="71" y="8"/>
                </a:cxn>
                <a:cxn ang="0">
                  <a:pos x="0" y="0"/>
                </a:cxn>
              </a:cxnLst>
              <a:rect l="0" t="0" r="r" b="b"/>
              <a:pathLst>
                <a:path w="316" h="18">
                  <a:moveTo>
                    <a:pt x="316" y="18"/>
                  </a:moveTo>
                  <a:lnTo>
                    <a:pt x="71" y="8"/>
                  </a:lnTo>
                  <a:lnTo>
                    <a:pt x="0" y="0"/>
                  </a:lnTo>
                </a:path>
              </a:pathLst>
            </a:custGeom>
            <a:noFill/>
            <a:ln w="0">
              <a:solidFill>
                <a:srgbClr val="000000"/>
              </a:solidFill>
              <a:prstDash val="solid"/>
              <a:round/>
              <a:headEnd/>
              <a:tailEnd/>
            </a:ln>
          </p:spPr>
          <p:txBody>
            <a:bodyPr/>
            <a:lstStyle/>
            <a:p>
              <a:endParaRPr lang="en-GB"/>
            </a:p>
          </p:txBody>
        </p:sp>
        <p:sp>
          <p:nvSpPr>
            <p:cNvPr id="551" name="Freeform 3632"/>
            <p:cNvSpPr>
              <a:spLocks/>
            </p:cNvSpPr>
            <p:nvPr/>
          </p:nvSpPr>
          <p:spPr bwMode="auto">
            <a:xfrm>
              <a:off x="1415" y="3150"/>
              <a:ext cx="143" cy="9"/>
            </a:xfrm>
            <a:custGeom>
              <a:avLst/>
              <a:gdLst/>
              <a:ahLst/>
              <a:cxnLst>
                <a:cxn ang="0">
                  <a:pos x="285" y="19"/>
                </a:cxn>
                <a:cxn ang="0">
                  <a:pos x="79" y="9"/>
                </a:cxn>
                <a:cxn ang="0">
                  <a:pos x="0" y="0"/>
                </a:cxn>
              </a:cxnLst>
              <a:rect l="0" t="0" r="r" b="b"/>
              <a:pathLst>
                <a:path w="285" h="19">
                  <a:moveTo>
                    <a:pt x="285" y="19"/>
                  </a:moveTo>
                  <a:lnTo>
                    <a:pt x="79" y="9"/>
                  </a:lnTo>
                  <a:lnTo>
                    <a:pt x="0" y="0"/>
                  </a:lnTo>
                </a:path>
              </a:pathLst>
            </a:custGeom>
            <a:noFill/>
            <a:ln w="0">
              <a:solidFill>
                <a:srgbClr val="000000"/>
              </a:solidFill>
              <a:prstDash val="solid"/>
              <a:round/>
              <a:headEnd/>
              <a:tailEnd/>
            </a:ln>
          </p:spPr>
          <p:txBody>
            <a:bodyPr/>
            <a:lstStyle/>
            <a:p>
              <a:endParaRPr lang="en-GB"/>
            </a:p>
          </p:txBody>
        </p:sp>
        <p:sp>
          <p:nvSpPr>
            <p:cNvPr id="552" name="Freeform 3633"/>
            <p:cNvSpPr>
              <a:spLocks/>
            </p:cNvSpPr>
            <p:nvPr/>
          </p:nvSpPr>
          <p:spPr bwMode="auto">
            <a:xfrm>
              <a:off x="1424" y="3153"/>
              <a:ext cx="134" cy="8"/>
            </a:xfrm>
            <a:custGeom>
              <a:avLst/>
              <a:gdLst/>
              <a:ahLst/>
              <a:cxnLst>
                <a:cxn ang="0">
                  <a:pos x="268" y="17"/>
                </a:cxn>
                <a:cxn ang="0">
                  <a:pos x="212" y="15"/>
                </a:cxn>
                <a:cxn ang="0">
                  <a:pos x="143" y="9"/>
                </a:cxn>
                <a:cxn ang="0">
                  <a:pos x="55" y="5"/>
                </a:cxn>
                <a:cxn ang="0">
                  <a:pos x="0" y="0"/>
                </a:cxn>
              </a:cxnLst>
              <a:rect l="0" t="0" r="r" b="b"/>
              <a:pathLst>
                <a:path w="268" h="17">
                  <a:moveTo>
                    <a:pt x="268" y="17"/>
                  </a:moveTo>
                  <a:lnTo>
                    <a:pt x="212" y="15"/>
                  </a:lnTo>
                  <a:lnTo>
                    <a:pt x="143" y="9"/>
                  </a:lnTo>
                  <a:lnTo>
                    <a:pt x="55" y="5"/>
                  </a:lnTo>
                  <a:lnTo>
                    <a:pt x="0" y="0"/>
                  </a:lnTo>
                </a:path>
              </a:pathLst>
            </a:custGeom>
            <a:noFill/>
            <a:ln w="0">
              <a:solidFill>
                <a:srgbClr val="000000"/>
              </a:solidFill>
              <a:prstDash val="solid"/>
              <a:round/>
              <a:headEnd/>
              <a:tailEnd/>
            </a:ln>
          </p:spPr>
          <p:txBody>
            <a:bodyPr/>
            <a:lstStyle/>
            <a:p>
              <a:endParaRPr lang="en-GB"/>
            </a:p>
          </p:txBody>
        </p:sp>
        <p:sp>
          <p:nvSpPr>
            <p:cNvPr id="553" name="Freeform 3634"/>
            <p:cNvSpPr>
              <a:spLocks/>
            </p:cNvSpPr>
            <p:nvPr/>
          </p:nvSpPr>
          <p:spPr bwMode="auto">
            <a:xfrm>
              <a:off x="1473" y="3161"/>
              <a:ext cx="86" cy="5"/>
            </a:xfrm>
            <a:custGeom>
              <a:avLst/>
              <a:gdLst/>
              <a:ahLst/>
              <a:cxnLst>
                <a:cxn ang="0">
                  <a:pos x="174" y="10"/>
                </a:cxn>
                <a:cxn ang="0">
                  <a:pos x="141" y="7"/>
                </a:cxn>
                <a:cxn ang="0">
                  <a:pos x="0" y="0"/>
                </a:cxn>
              </a:cxnLst>
              <a:rect l="0" t="0" r="r" b="b"/>
              <a:pathLst>
                <a:path w="174" h="10">
                  <a:moveTo>
                    <a:pt x="174" y="10"/>
                  </a:moveTo>
                  <a:lnTo>
                    <a:pt x="141" y="7"/>
                  </a:lnTo>
                  <a:lnTo>
                    <a:pt x="0" y="0"/>
                  </a:lnTo>
                </a:path>
              </a:pathLst>
            </a:custGeom>
            <a:noFill/>
            <a:ln w="0">
              <a:solidFill>
                <a:srgbClr val="000000"/>
              </a:solidFill>
              <a:prstDash val="solid"/>
              <a:round/>
              <a:headEnd/>
              <a:tailEnd/>
            </a:ln>
          </p:spPr>
          <p:txBody>
            <a:bodyPr/>
            <a:lstStyle/>
            <a:p>
              <a:endParaRPr lang="en-GB"/>
            </a:p>
          </p:txBody>
        </p:sp>
        <p:sp>
          <p:nvSpPr>
            <p:cNvPr id="554" name="Line 3635"/>
            <p:cNvSpPr>
              <a:spLocks noChangeShapeType="1"/>
            </p:cNvSpPr>
            <p:nvPr/>
          </p:nvSpPr>
          <p:spPr bwMode="auto">
            <a:xfrm flipH="1" flipV="1">
              <a:off x="1520" y="3169"/>
              <a:ext cx="40" cy="3"/>
            </a:xfrm>
            <a:prstGeom prst="line">
              <a:avLst/>
            </a:prstGeom>
            <a:noFill/>
            <a:ln w="0">
              <a:solidFill>
                <a:srgbClr val="000000"/>
              </a:solidFill>
              <a:round/>
              <a:headEnd/>
              <a:tailEnd/>
            </a:ln>
          </p:spPr>
          <p:txBody>
            <a:bodyPr/>
            <a:lstStyle/>
            <a:p>
              <a:endParaRPr lang="en-GB"/>
            </a:p>
          </p:txBody>
        </p:sp>
        <p:sp>
          <p:nvSpPr>
            <p:cNvPr id="555" name="Freeform 3636"/>
            <p:cNvSpPr>
              <a:spLocks/>
            </p:cNvSpPr>
            <p:nvPr/>
          </p:nvSpPr>
          <p:spPr bwMode="auto">
            <a:xfrm>
              <a:off x="1561" y="3177"/>
              <a:ext cx="5" cy="1"/>
            </a:xfrm>
            <a:custGeom>
              <a:avLst/>
              <a:gdLst/>
              <a:ahLst/>
              <a:cxnLst>
                <a:cxn ang="0">
                  <a:pos x="0" y="0"/>
                </a:cxn>
                <a:cxn ang="0">
                  <a:pos x="1" y="0"/>
                </a:cxn>
                <a:cxn ang="0">
                  <a:pos x="10" y="0"/>
                </a:cxn>
              </a:cxnLst>
              <a:rect l="0" t="0" r="r" b="b"/>
              <a:pathLst>
                <a:path w="10">
                  <a:moveTo>
                    <a:pt x="0" y="0"/>
                  </a:moveTo>
                  <a:lnTo>
                    <a:pt x="1" y="0"/>
                  </a:lnTo>
                  <a:lnTo>
                    <a:pt x="10" y="0"/>
                  </a:lnTo>
                </a:path>
              </a:pathLst>
            </a:custGeom>
            <a:noFill/>
            <a:ln w="0">
              <a:solidFill>
                <a:srgbClr val="000000"/>
              </a:solidFill>
              <a:prstDash val="solid"/>
              <a:round/>
              <a:headEnd/>
              <a:tailEnd/>
            </a:ln>
          </p:spPr>
          <p:txBody>
            <a:bodyPr/>
            <a:lstStyle/>
            <a:p>
              <a:endParaRPr lang="en-GB"/>
            </a:p>
          </p:txBody>
        </p:sp>
        <p:sp>
          <p:nvSpPr>
            <p:cNvPr id="556" name="Freeform 3637"/>
            <p:cNvSpPr>
              <a:spLocks/>
            </p:cNvSpPr>
            <p:nvPr/>
          </p:nvSpPr>
          <p:spPr bwMode="auto">
            <a:xfrm>
              <a:off x="1564" y="3185"/>
              <a:ext cx="75" cy="4"/>
            </a:xfrm>
            <a:custGeom>
              <a:avLst/>
              <a:gdLst/>
              <a:ahLst/>
              <a:cxnLst>
                <a:cxn ang="0">
                  <a:pos x="0" y="0"/>
                </a:cxn>
                <a:cxn ang="0">
                  <a:pos x="61" y="5"/>
                </a:cxn>
                <a:cxn ang="0">
                  <a:pos x="151" y="8"/>
                </a:cxn>
              </a:cxnLst>
              <a:rect l="0" t="0" r="r" b="b"/>
              <a:pathLst>
                <a:path w="151" h="8">
                  <a:moveTo>
                    <a:pt x="0" y="0"/>
                  </a:moveTo>
                  <a:lnTo>
                    <a:pt x="61" y="5"/>
                  </a:lnTo>
                  <a:lnTo>
                    <a:pt x="151" y="8"/>
                  </a:lnTo>
                </a:path>
              </a:pathLst>
            </a:custGeom>
            <a:noFill/>
            <a:ln w="0">
              <a:solidFill>
                <a:srgbClr val="000000"/>
              </a:solidFill>
              <a:prstDash val="solid"/>
              <a:round/>
              <a:headEnd/>
              <a:tailEnd/>
            </a:ln>
          </p:spPr>
          <p:txBody>
            <a:bodyPr/>
            <a:lstStyle/>
            <a:p>
              <a:endParaRPr lang="en-GB"/>
            </a:p>
          </p:txBody>
        </p:sp>
        <p:sp>
          <p:nvSpPr>
            <p:cNvPr id="557" name="Line 3638"/>
            <p:cNvSpPr>
              <a:spLocks noChangeShapeType="1"/>
            </p:cNvSpPr>
            <p:nvPr/>
          </p:nvSpPr>
          <p:spPr bwMode="auto">
            <a:xfrm>
              <a:off x="1689" y="3025"/>
              <a:ext cx="5" cy="1"/>
            </a:xfrm>
            <a:prstGeom prst="line">
              <a:avLst/>
            </a:prstGeom>
            <a:noFill/>
            <a:ln w="0">
              <a:solidFill>
                <a:srgbClr val="000000"/>
              </a:solidFill>
              <a:round/>
              <a:headEnd/>
              <a:tailEnd/>
            </a:ln>
          </p:spPr>
          <p:txBody>
            <a:bodyPr/>
            <a:lstStyle/>
            <a:p>
              <a:endParaRPr lang="en-GB"/>
            </a:p>
          </p:txBody>
        </p:sp>
        <p:sp>
          <p:nvSpPr>
            <p:cNvPr id="558" name="Freeform 3639"/>
            <p:cNvSpPr>
              <a:spLocks/>
            </p:cNvSpPr>
            <p:nvPr/>
          </p:nvSpPr>
          <p:spPr bwMode="auto">
            <a:xfrm>
              <a:off x="1690" y="3073"/>
              <a:ext cx="83" cy="1"/>
            </a:xfrm>
            <a:custGeom>
              <a:avLst/>
              <a:gdLst/>
              <a:ahLst/>
              <a:cxnLst>
                <a:cxn ang="0">
                  <a:pos x="0" y="3"/>
                </a:cxn>
                <a:cxn ang="0">
                  <a:pos x="6" y="2"/>
                </a:cxn>
                <a:cxn ang="0">
                  <a:pos x="26" y="2"/>
                </a:cxn>
                <a:cxn ang="0">
                  <a:pos x="38" y="1"/>
                </a:cxn>
                <a:cxn ang="0">
                  <a:pos x="55" y="0"/>
                </a:cxn>
                <a:cxn ang="0">
                  <a:pos x="67" y="0"/>
                </a:cxn>
                <a:cxn ang="0">
                  <a:pos x="93" y="0"/>
                </a:cxn>
                <a:cxn ang="0">
                  <a:pos x="112" y="0"/>
                </a:cxn>
                <a:cxn ang="0">
                  <a:pos x="138" y="0"/>
                </a:cxn>
                <a:cxn ang="0">
                  <a:pos x="154" y="0"/>
                </a:cxn>
                <a:cxn ang="0">
                  <a:pos x="165" y="0"/>
                </a:cxn>
              </a:cxnLst>
              <a:rect l="0" t="0" r="r" b="b"/>
              <a:pathLst>
                <a:path w="165" h="3">
                  <a:moveTo>
                    <a:pt x="0" y="3"/>
                  </a:moveTo>
                  <a:lnTo>
                    <a:pt x="6" y="2"/>
                  </a:lnTo>
                  <a:lnTo>
                    <a:pt x="26" y="2"/>
                  </a:lnTo>
                  <a:lnTo>
                    <a:pt x="38" y="1"/>
                  </a:lnTo>
                  <a:lnTo>
                    <a:pt x="55" y="0"/>
                  </a:lnTo>
                  <a:lnTo>
                    <a:pt x="67" y="0"/>
                  </a:lnTo>
                  <a:lnTo>
                    <a:pt x="93" y="0"/>
                  </a:lnTo>
                  <a:lnTo>
                    <a:pt x="112" y="0"/>
                  </a:lnTo>
                  <a:lnTo>
                    <a:pt x="138" y="0"/>
                  </a:lnTo>
                  <a:lnTo>
                    <a:pt x="154" y="0"/>
                  </a:lnTo>
                  <a:lnTo>
                    <a:pt x="165" y="0"/>
                  </a:lnTo>
                </a:path>
              </a:pathLst>
            </a:custGeom>
            <a:noFill/>
            <a:ln w="0">
              <a:solidFill>
                <a:srgbClr val="000000"/>
              </a:solidFill>
              <a:prstDash val="solid"/>
              <a:round/>
              <a:headEnd/>
              <a:tailEnd/>
            </a:ln>
          </p:spPr>
          <p:txBody>
            <a:bodyPr/>
            <a:lstStyle/>
            <a:p>
              <a:endParaRPr lang="en-GB"/>
            </a:p>
          </p:txBody>
        </p:sp>
        <p:sp>
          <p:nvSpPr>
            <p:cNvPr id="559" name="Freeform 3640"/>
            <p:cNvSpPr>
              <a:spLocks/>
            </p:cNvSpPr>
            <p:nvPr/>
          </p:nvSpPr>
          <p:spPr bwMode="auto">
            <a:xfrm>
              <a:off x="1539" y="3076"/>
              <a:ext cx="151" cy="6"/>
            </a:xfrm>
            <a:custGeom>
              <a:avLst/>
              <a:gdLst/>
              <a:ahLst/>
              <a:cxnLst>
                <a:cxn ang="0">
                  <a:pos x="303" y="0"/>
                </a:cxn>
                <a:cxn ang="0">
                  <a:pos x="296" y="0"/>
                </a:cxn>
                <a:cxn ang="0">
                  <a:pos x="0" y="13"/>
                </a:cxn>
              </a:cxnLst>
              <a:rect l="0" t="0" r="r" b="b"/>
              <a:pathLst>
                <a:path w="303" h="13">
                  <a:moveTo>
                    <a:pt x="303" y="0"/>
                  </a:moveTo>
                  <a:lnTo>
                    <a:pt x="296" y="0"/>
                  </a:lnTo>
                  <a:lnTo>
                    <a:pt x="0" y="13"/>
                  </a:lnTo>
                </a:path>
              </a:pathLst>
            </a:custGeom>
            <a:noFill/>
            <a:ln w="0">
              <a:solidFill>
                <a:srgbClr val="000000"/>
              </a:solidFill>
              <a:prstDash val="solid"/>
              <a:round/>
              <a:headEnd/>
              <a:tailEnd/>
            </a:ln>
          </p:spPr>
          <p:txBody>
            <a:bodyPr/>
            <a:lstStyle/>
            <a:p>
              <a:endParaRPr lang="en-GB"/>
            </a:p>
          </p:txBody>
        </p:sp>
        <p:sp>
          <p:nvSpPr>
            <p:cNvPr id="560" name="Line 3641"/>
            <p:cNvSpPr>
              <a:spLocks noChangeShapeType="1"/>
            </p:cNvSpPr>
            <p:nvPr/>
          </p:nvSpPr>
          <p:spPr bwMode="auto">
            <a:xfrm flipH="1">
              <a:off x="1539" y="3077"/>
              <a:ext cx="151" cy="6"/>
            </a:xfrm>
            <a:prstGeom prst="line">
              <a:avLst/>
            </a:prstGeom>
            <a:noFill/>
            <a:ln w="0">
              <a:solidFill>
                <a:srgbClr val="000000"/>
              </a:solidFill>
              <a:round/>
              <a:headEnd/>
              <a:tailEnd/>
            </a:ln>
          </p:spPr>
          <p:txBody>
            <a:bodyPr/>
            <a:lstStyle/>
            <a:p>
              <a:endParaRPr lang="en-GB"/>
            </a:p>
          </p:txBody>
        </p:sp>
        <p:sp>
          <p:nvSpPr>
            <p:cNvPr id="561" name="Freeform 3642"/>
            <p:cNvSpPr>
              <a:spLocks/>
            </p:cNvSpPr>
            <p:nvPr/>
          </p:nvSpPr>
          <p:spPr bwMode="auto">
            <a:xfrm>
              <a:off x="1690" y="3076"/>
              <a:ext cx="81" cy="1"/>
            </a:xfrm>
            <a:custGeom>
              <a:avLst/>
              <a:gdLst/>
              <a:ahLst/>
              <a:cxnLst>
                <a:cxn ang="0">
                  <a:pos x="0" y="3"/>
                </a:cxn>
                <a:cxn ang="0">
                  <a:pos x="6" y="3"/>
                </a:cxn>
                <a:cxn ang="0">
                  <a:pos x="63" y="2"/>
                </a:cxn>
                <a:cxn ang="0">
                  <a:pos x="132" y="0"/>
                </a:cxn>
                <a:cxn ang="0">
                  <a:pos x="161" y="0"/>
                </a:cxn>
              </a:cxnLst>
              <a:rect l="0" t="0" r="r" b="b"/>
              <a:pathLst>
                <a:path w="161" h="3">
                  <a:moveTo>
                    <a:pt x="0" y="3"/>
                  </a:moveTo>
                  <a:lnTo>
                    <a:pt x="6" y="3"/>
                  </a:lnTo>
                  <a:lnTo>
                    <a:pt x="63" y="2"/>
                  </a:lnTo>
                  <a:lnTo>
                    <a:pt x="132" y="0"/>
                  </a:lnTo>
                  <a:lnTo>
                    <a:pt x="161" y="0"/>
                  </a:lnTo>
                </a:path>
              </a:pathLst>
            </a:custGeom>
            <a:noFill/>
            <a:ln w="0">
              <a:solidFill>
                <a:srgbClr val="000000"/>
              </a:solidFill>
              <a:prstDash val="solid"/>
              <a:round/>
              <a:headEnd/>
              <a:tailEnd/>
            </a:ln>
          </p:spPr>
          <p:txBody>
            <a:bodyPr/>
            <a:lstStyle/>
            <a:p>
              <a:endParaRPr lang="en-GB"/>
            </a:p>
          </p:txBody>
        </p:sp>
        <p:sp>
          <p:nvSpPr>
            <p:cNvPr id="562" name="Freeform 3643"/>
            <p:cNvSpPr>
              <a:spLocks/>
            </p:cNvSpPr>
            <p:nvPr/>
          </p:nvSpPr>
          <p:spPr bwMode="auto">
            <a:xfrm>
              <a:off x="1541" y="3080"/>
              <a:ext cx="149" cy="12"/>
            </a:xfrm>
            <a:custGeom>
              <a:avLst/>
              <a:gdLst/>
              <a:ahLst/>
              <a:cxnLst>
                <a:cxn ang="0">
                  <a:pos x="298" y="0"/>
                </a:cxn>
                <a:cxn ang="0">
                  <a:pos x="176" y="8"/>
                </a:cxn>
                <a:cxn ang="0">
                  <a:pos x="67" y="22"/>
                </a:cxn>
                <a:cxn ang="0">
                  <a:pos x="0" y="23"/>
                </a:cxn>
              </a:cxnLst>
              <a:rect l="0" t="0" r="r" b="b"/>
              <a:pathLst>
                <a:path w="298" h="23">
                  <a:moveTo>
                    <a:pt x="298" y="0"/>
                  </a:moveTo>
                  <a:lnTo>
                    <a:pt x="176" y="8"/>
                  </a:lnTo>
                  <a:lnTo>
                    <a:pt x="67" y="22"/>
                  </a:lnTo>
                  <a:lnTo>
                    <a:pt x="0" y="23"/>
                  </a:lnTo>
                </a:path>
              </a:pathLst>
            </a:custGeom>
            <a:noFill/>
            <a:ln w="0">
              <a:solidFill>
                <a:srgbClr val="000000"/>
              </a:solidFill>
              <a:prstDash val="solid"/>
              <a:round/>
              <a:headEnd/>
              <a:tailEnd/>
            </a:ln>
          </p:spPr>
          <p:txBody>
            <a:bodyPr/>
            <a:lstStyle/>
            <a:p>
              <a:endParaRPr lang="en-GB"/>
            </a:p>
          </p:txBody>
        </p:sp>
        <p:sp>
          <p:nvSpPr>
            <p:cNvPr id="563" name="Freeform 3644"/>
            <p:cNvSpPr>
              <a:spLocks/>
            </p:cNvSpPr>
            <p:nvPr/>
          </p:nvSpPr>
          <p:spPr bwMode="auto">
            <a:xfrm>
              <a:off x="1545" y="3097"/>
              <a:ext cx="145" cy="10"/>
            </a:xfrm>
            <a:custGeom>
              <a:avLst/>
              <a:gdLst/>
              <a:ahLst/>
              <a:cxnLst>
                <a:cxn ang="0">
                  <a:pos x="292" y="0"/>
                </a:cxn>
                <a:cxn ang="0">
                  <a:pos x="183" y="11"/>
                </a:cxn>
                <a:cxn ang="0">
                  <a:pos x="48" y="17"/>
                </a:cxn>
                <a:cxn ang="0">
                  <a:pos x="0" y="18"/>
                </a:cxn>
              </a:cxnLst>
              <a:rect l="0" t="0" r="r" b="b"/>
              <a:pathLst>
                <a:path w="292" h="18">
                  <a:moveTo>
                    <a:pt x="292" y="0"/>
                  </a:moveTo>
                  <a:lnTo>
                    <a:pt x="183" y="11"/>
                  </a:lnTo>
                  <a:lnTo>
                    <a:pt x="48" y="17"/>
                  </a:lnTo>
                  <a:lnTo>
                    <a:pt x="0" y="18"/>
                  </a:lnTo>
                </a:path>
              </a:pathLst>
            </a:custGeom>
            <a:noFill/>
            <a:ln w="0">
              <a:solidFill>
                <a:srgbClr val="000000"/>
              </a:solidFill>
              <a:prstDash val="solid"/>
              <a:round/>
              <a:headEnd/>
              <a:tailEnd/>
            </a:ln>
          </p:spPr>
          <p:txBody>
            <a:bodyPr/>
            <a:lstStyle/>
            <a:p>
              <a:endParaRPr lang="en-GB"/>
            </a:p>
          </p:txBody>
        </p:sp>
        <p:sp>
          <p:nvSpPr>
            <p:cNvPr id="564" name="Freeform 3645"/>
            <p:cNvSpPr>
              <a:spLocks/>
            </p:cNvSpPr>
            <p:nvPr/>
          </p:nvSpPr>
          <p:spPr bwMode="auto">
            <a:xfrm>
              <a:off x="1545" y="3099"/>
              <a:ext cx="145" cy="9"/>
            </a:xfrm>
            <a:custGeom>
              <a:avLst/>
              <a:gdLst/>
              <a:ahLst/>
              <a:cxnLst>
                <a:cxn ang="0">
                  <a:pos x="291" y="0"/>
                </a:cxn>
                <a:cxn ang="0">
                  <a:pos x="182" y="11"/>
                </a:cxn>
                <a:cxn ang="0">
                  <a:pos x="47" y="18"/>
                </a:cxn>
                <a:cxn ang="0">
                  <a:pos x="0" y="19"/>
                </a:cxn>
              </a:cxnLst>
              <a:rect l="0" t="0" r="r" b="b"/>
              <a:pathLst>
                <a:path w="291" h="19">
                  <a:moveTo>
                    <a:pt x="291" y="0"/>
                  </a:moveTo>
                  <a:lnTo>
                    <a:pt x="182" y="11"/>
                  </a:lnTo>
                  <a:lnTo>
                    <a:pt x="47" y="18"/>
                  </a:lnTo>
                  <a:lnTo>
                    <a:pt x="0" y="19"/>
                  </a:lnTo>
                </a:path>
              </a:pathLst>
            </a:custGeom>
            <a:noFill/>
            <a:ln w="0">
              <a:solidFill>
                <a:srgbClr val="000000"/>
              </a:solidFill>
              <a:prstDash val="solid"/>
              <a:round/>
              <a:headEnd/>
              <a:tailEnd/>
            </a:ln>
          </p:spPr>
          <p:txBody>
            <a:bodyPr/>
            <a:lstStyle/>
            <a:p>
              <a:endParaRPr lang="en-GB"/>
            </a:p>
          </p:txBody>
        </p:sp>
        <p:sp>
          <p:nvSpPr>
            <p:cNvPr id="565" name="Freeform 3646"/>
            <p:cNvSpPr>
              <a:spLocks/>
            </p:cNvSpPr>
            <p:nvPr/>
          </p:nvSpPr>
          <p:spPr bwMode="auto">
            <a:xfrm>
              <a:off x="1690" y="3106"/>
              <a:ext cx="63" cy="1"/>
            </a:xfrm>
            <a:custGeom>
              <a:avLst/>
              <a:gdLst/>
              <a:ahLst/>
              <a:cxnLst>
                <a:cxn ang="0">
                  <a:pos x="0" y="2"/>
                </a:cxn>
                <a:cxn ang="0">
                  <a:pos x="6" y="1"/>
                </a:cxn>
                <a:cxn ang="0">
                  <a:pos x="17" y="2"/>
                </a:cxn>
                <a:cxn ang="0">
                  <a:pos x="53" y="1"/>
                </a:cxn>
                <a:cxn ang="0">
                  <a:pos x="66" y="1"/>
                </a:cxn>
                <a:cxn ang="0">
                  <a:pos x="106" y="0"/>
                </a:cxn>
                <a:cxn ang="0">
                  <a:pos x="126" y="2"/>
                </a:cxn>
              </a:cxnLst>
              <a:rect l="0" t="0" r="r" b="b"/>
              <a:pathLst>
                <a:path w="126" h="2">
                  <a:moveTo>
                    <a:pt x="0" y="2"/>
                  </a:moveTo>
                  <a:lnTo>
                    <a:pt x="6" y="1"/>
                  </a:lnTo>
                  <a:lnTo>
                    <a:pt x="17" y="2"/>
                  </a:lnTo>
                  <a:lnTo>
                    <a:pt x="53" y="1"/>
                  </a:lnTo>
                  <a:lnTo>
                    <a:pt x="66" y="1"/>
                  </a:lnTo>
                  <a:lnTo>
                    <a:pt x="106" y="0"/>
                  </a:lnTo>
                  <a:lnTo>
                    <a:pt x="126" y="2"/>
                  </a:lnTo>
                </a:path>
              </a:pathLst>
            </a:custGeom>
            <a:noFill/>
            <a:ln w="0">
              <a:solidFill>
                <a:srgbClr val="000000"/>
              </a:solidFill>
              <a:prstDash val="solid"/>
              <a:round/>
              <a:headEnd/>
              <a:tailEnd/>
            </a:ln>
          </p:spPr>
          <p:txBody>
            <a:bodyPr/>
            <a:lstStyle/>
            <a:p>
              <a:endParaRPr lang="en-GB"/>
            </a:p>
          </p:txBody>
        </p:sp>
        <p:sp>
          <p:nvSpPr>
            <p:cNvPr id="566" name="Line 3647"/>
            <p:cNvSpPr>
              <a:spLocks noChangeShapeType="1"/>
            </p:cNvSpPr>
            <p:nvPr/>
          </p:nvSpPr>
          <p:spPr bwMode="auto">
            <a:xfrm flipH="1">
              <a:off x="1638" y="3109"/>
              <a:ext cx="52" cy="5"/>
            </a:xfrm>
            <a:prstGeom prst="line">
              <a:avLst/>
            </a:prstGeom>
            <a:noFill/>
            <a:ln w="0">
              <a:solidFill>
                <a:srgbClr val="000000"/>
              </a:solidFill>
              <a:round/>
              <a:headEnd/>
              <a:tailEnd/>
            </a:ln>
          </p:spPr>
          <p:txBody>
            <a:bodyPr/>
            <a:lstStyle/>
            <a:p>
              <a:endParaRPr lang="en-GB"/>
            </a:p>
          </p:txBody>
        </p:sp>
        <p:sp>
          <p:nvSpPr>
            <p:cNvPr id="567" name="Freeform 3648"/>
            <p:cNvSpPr>
              <a:spLocks/>
            </p:cNvSpPr>
            <p:nvPr/>
          </p:nvSpPr>
          <p:spPr bwMode="auto">
            <a:xfrm>
              <a:off x="1691" y="3145"/>
              <a:ext cx="41" cy="1"/>
            </a:xfrm>
            <a:custGeom>
              <a:avLst/>
              <a:gdLst/>
              <a:ahLst/>
              <a:cxnLst>
                <a:cxn ang="0">
                  <a:pos x="0" y="1"/>
                </a:cxn>
                <a:cxn ang="0">
                  <a:pos x="52" y="0"/>
                </a:cxn>
                <a:cxn ang="0">
                  <a:pos x="65" y="1"/>
                </a:cxn>
                <a:cxn ang="0">
                  <a:pos x="82" y="2"/>
                </a:cxn>
              </a:cxnLst>
              <a:rect l="0" t="0" r="r" b="b"/>
              <a:pathLst>
                <a:path w="82" h="2">
                  <a:moveTo>
                    <a:pt x="0" y="1"/>
                  </a:moveTo>
                  <a:lnTo>
                    <a:pt x="52" y="0"/>
                  </a:lnTo>
                  <a:lnTo>
                    <a:pt x="65" y="1"/>
                  </a:lnTo>
                  <a:lnTo>
                    <a:pt x="82" y="2"/>
                  </a:lnTo>
                </a:path>
              </a:pathLst>
            </a:custGeom>
            <a:noFill/>
            <a:ln w="0">
              <a:solidFill>
                <a:srgbClr val="000000"/>
              </a:solidFill>
              <a:prstDash val="solid"/>
              <a:round/>
              <a:headEnd/>
              <a:tailEnd/>
            </a:ln>
          </p:spPr>
          <p:txBody>
            <a:bodyPr/>
            <a:lstStyle/>
            <a:p>
              <a:endParaRPr lang="en-GB"/>
            </a:p>
          </p:txBody>
        </p:sp>
        <p:sp>
          <p:nvSpPr>
            <p:cNvPr id="568" name="Freeform 3649"/>
            <p:cNvSpPr>
              <a:spLocks/>
            </p:cNvSpPr>
            <p:nvPr/>
          </p:nvSpPr>
          <p:spPr bwMode="auto">
            <a:xfrm>
              <a:off x="1556" y="3153"/>
              <a:ext cx="136" cy="2"/>
            </a:xfrm>
            <a:custGeom>
              <a:avLst/>
              <a:gdLst/>
              <a:ahLst/>
              <a:cxnLst>
                <a:cxn ang="0">
                  <a:pos x="271" y="3"/>
                </a:cxn>
                <a:cxn ang="0">
                  <a:pos x="218" y="4"/>
                </a:cxn>
                <a:cxn ang="0">
                  <a:pos x="105" y="4"/>
                </a:cxn>
                <a:cxn ang="0">
                  <a:pos x="0" y="0"/>
                </a:cxn>
              </a:cxnLst>
              <a:rect l="0" t="0" r="r" b="b"/>
              <a:pathLst>
                <a:path w="271" h="4">
                  <a:moveTo>
                    <a:pt x="271" y="3"/>
                  </a:moveTo>
                  <a:lnTo>
                    <a:pt x="218" y="4"/>
                  </a:lnTo>
                  <a:lnTo>
                    <a:pt x="105" y="4"/>
                  </a:lnTo>
                  <a:lnTo>
                    <a:pt x="0" y="0"/>
                  </a:lnTo>
                </a:path>
              </a:pathLst>
            </a:custGeom>
            <a:noFill/>
            <a:ln w="0">
              <a:solidFill>
                <a:srgbClr val="000000"/>
              </a:solidFill>
              <a:prstDash val="solid"/>
              <a:round/>
              <a:headEnd/>
              <a:tailEnd/>
            </a:ln>
          </p:spPr>
          <p:txBody>
            <a:bodyPr/>
            <a:lstStyle/>
            <a:p>
              <a:endParaRPr lang="en-GB"/>
            </a:p>
          </p:txBody>
        </p:sp>
        <p:sp>
          <p:nvSpPr>
            <p:cNvPr id="569" name="Freeform 3650"/>
            <p:cNvSpPr>
              <a:spLocks/>
            </p:cNvSpPr>
            <p:nvPr/>
          </p:nvSpPr>
          <p:spPr bwMode="auto">
            <a:xfrm>
              <a:off x="1558" y="3159"/>
              <a:ext cx="134" cy="2"/>
            </a:xfrm>
            <a:custGeom>
              <a:avLst/>
              <a:gdLst/>
              <a:ahLst/>
              <a:cxnLst>
                <a:cxn ang="0">
                  <a:pos x="268" y="1"/>
                </a:cxn>
                <a:cxn ang="0">
                  <a:pos x="71" y="3"/>
                </a:cxn>
                <a:cxn ang="0">
                  <a:pos x="0" y="0"/>
                </a:cxn>
              </a:cxnLst>
              <a:rect l="0" t="0" r="r" b="b"/>
              <a:pathLst>
                <a:path w="268" h="3">
                  <a:moveTo>
                    <a:pt x="268" y="1"/>
                  </a:moveTo>
                  <a:lnTo>
                    <a:pt x="71" y="3"/>
                  </a:lnTo>
                  <a:lnTo>
                    <a:pt x="0" y="0"/>
                  </a:lnTo>
                </a:path>
              </a:pathLst>
            </a:custGeom>
            <a:noFill/>
            <a:ln w="0">
              <a:solidFill>
                <a:srgbClr val="000000"/>
              </a:solidFill>
              <a:prstDash val="solid"/>
              <a:round/>
              <a:headEnd/>
              <a:tailEnd/>
            </a:ln>
          </p:spPr>
          <p:txBody>
            <a:bodyPr/>
            <a:lstStyle/>
            <a:p>
              <a:endParaRPr lang="en-GB"/>
            </a:p>
          </p:txBody>
        </p:sp>
        <p:sp>
          <p:nvSpPr>
            <p:cNvPr id="570" name="Freeform 3651"/>
            <p:cNvSpPr>
              <a:spLocks/>
            </p:cNvSpPr>
            <p:nvPr/>
          </p:nvSpPr>
          <p:spPr bwMode="auto">
            <a:xfrm>
              <a:off x="1558" y="3161"/>
              <a:ext cx="134" cy="2"/>
            </a:xfrm>
            <a:custGeom>
              <a:avLst/>
              <a:gdLst/>
              <a:ahLst/>
              <a:cxnLst>
                <a:cxn ang="0">
                  <a:pos x="267" y="2"/>
                </a:cxn>
                <a:cxn ang="0">
                  <a:pos x="87" y="3"/>
                </a:cxn>
                <a:cxn ang="0">
                  <a:pos x="50" y="3"/>
                </a:cxn>
                <a:cxn ang="0">
                  <a:pos x="0" y="0"/>
                </a:cxn>
              </a:cxnLst>
              <a:rect l="0" t="0" r="r" b="b"/>
              <a:pathLst>
                <a:path w="267" h="3">
                  <a:moveTo>
                    <a:pt x="267" y="2"/>
                  </a:moveTo>
                  <a:lnTo>
                    <a:pt x="87" y="3"/>
                  </a:lnTo>
                  <a:lnTo>
                    <a:pt x="50" y="3"/>
                  </a:lnTo>
                  <a:lnTo>
                    <a:pt x="0" y="0"/>
                  </a:lnTo>
                </a:path>
              </a:pathLst>
            </a:custGeom>
            <a:noFill/>
            <a:ln w="0">
              <a:solidFill>
                <a:srgbClr val="000000"/>
              </a:solidFill>
              <a:prstDash val="solid"/>
              <a:round/>
              <a:headEnd/>
              <a:tailEnd/>
            </a:ln>
          </p:spPr>
          <p:txBody>
            <a:bodyPr/>
            <a:lstStyle/>
            <a:p>
              <a:endParaRPr lang="en-GB"/>
            </a:p>
          </p:txBody>
        </p:sp>
        <p:sp>
          <p:nvSpPr>
            <p:cNvPr id="571" name="Freeform 3652"/>
            <p:cNvSpPr>
              <a:spLocks/>
            </p:cNvSpPr>
            <p:nvPr/>
          </p:nvSpPr>
          <p:spPr bwMode="auto">
            <a:xfrm>
              <a:off x="1559" y="3166"/>
              <a:ext cx="133" cy="2"/>
            </a:xfrm>
            <a:custGeom>
              <a:avLst/>
              <a:gdLst/>
              <a:ahLst/>
              <a:cxnLst>
                <a:cxn ang="0">
                  <a:pos x="264" y="2"/>
                </a:cxn>
                <a:cxn ang="0">
                  <a:pos x="80" y="4"/>
                </a:cxn>
                <a:cxn ang="0">
                  <a:pos x="22" y="2"/>
                </a:cxn>
                <a:cxn ang="0">
                  <a:pos x="0" y="0"/>
                </a:cxn>
              </a:cxnLst>
              <a:rect l="0" t="0" r="r" b="b"/>
              <a:pathLst>
                <a:path w="264" h="4">
                  <a:moveTo>
                    <a:pt x="264" y="2"/>
                  </a:moveTo>
                  <a:lnTo>
                    <a:pt x="80" y="4"/>
                  </a:lnTo>
                  <a:lnTo>
                    <a:pt x="22" y="2"/>
                  </a:lnTo>
                  <a:lnTo>
                    <a:pt x="0" y="0"/>
                  </a:lnTo>
                </a:path>
              </a:pathLst>
            </a:custGeom>
            <a:noFill/>
            <a:ln w="0">
              <a:solidFill>
                <a:srgbClr val="000000"/>
              </a:solidFill>
              <a:prstDash val="solid"/>
              <a:round/>
              <a:headEnd/>
              <a:tailEnd/>
            </a:ln>
          </p:spPr>
          <p:txBody>
            <a:bodyPr/>
            <a:lstStyle/>
            <a:p>
              <a:endParaRPr lang="en-GB"/>
            </a:p>
          </p:txBody>
        </p:sp>
        <p:sp>
          <p:nvSpPr>
            <p:cNvPr id="572" name="Freeform 3653"/>
            <p:cNvSpPr>
              <a:spLocks/>
            </p:cNvSpPr>
            <p:nvPr/>
          </p:nvSpPr>
          <p:spPr bwMode="auto">
            <a:xfrm>
              <a:off x="1560" y="3172"/>
              <a:ext cx="132" cy="1"/>
            </a:xfrm>
            <a:custGeom>
              <a:avLst/>
              <a:gdLst/>
              <a:ahLst/>
              <a:cxnLst>
                <a:cxn ang="0">
                  <a:pos x="262" y="0"/>
                </a:cxn>
                <a:cxn ang="0">
                  <a:pos x="85" y="2"/>
                </a:cxn>
                <a:cxn ang="0">
                  <a:pos x="3" y="0"/>
                </a:cxn>
                <a:cxn ang="0">
                  <a:pos x="0" y="0"/>
                </a:cxn>
              </a:cxnLst>
              <a:rect l="0" t="0" r="r" b="b"/>
              <a:pathLst>
                <a:path w="262" h="2">
                  <a:moveTo>
                    <a:pt x="262" y="0"/>
                  </a:moveTo>
                  <a:lnTo>
                    <a:pt x="85" y="2"/>
                  </a:lnTo>
                  <a:lnTo>
                    <a:pt x="3" y="0"/>
                  </a:lnTo>
                  <a:lnTo>
                    <a:pt x="0" y="0"/>
                  </a:lnTo>
                </a:path>
              </a:pathLst>
            </a:custGeom>
            <a:noFill/>
            <a:ln w="0">
              <a:solidFill>
                <a:srgbClr val="000000"/>
              </a:solidFill>
              <a:prstDash val="solid"/>
              <a:round/>
              <a:headEnd/>
              <a:tailEnd/>
            </a:ln>
          </p:spPr>
          <p:txBody>
            <a:bodyPr/>
            <a:lstStyle/>
            <a:p>
              <a:endParaRPr lang="en-GB"/>
            </a:p>
          </p:txBody>
        </p:sp>
        <p:sp>
          <p:nvSpPr>
            <p:cNvPr id="573" name="Freeform 3654"/>
            <p:cNvSpPr>
              <a:spLocks/>
            </p:cNvSpPr>
            <p:nvPr/>
          </p:nvSpPr>
          <p:spPr bwMode="auto">
            <a:xfrm>
              <a:off x="1692" y="3180"/>
              <a:ext cx="21" cy="1"/>
            </a:xfrm>
            <a:custGeom>
              <a:avLst/>
              <a:gdLst/>
              <a:ahLst/>
              <a:cxnLst>
                <a:cxn ang="0">
                  <a:pos x="0" y="0"/>
                </a:cxn>
                <a:cxn ang="0">
                  <a:pos x="4" y="0"/>
                </a:cxn>
                <a:cxn ang="0">
                  <a:pos x="42" y="1"/>
                </a:cxn>
              </a:cxnLst>
              <a:rect l="0" t="0" r="r" b="b"/>
              <a:pathLst>
                <a:path w="42" h="1">
                  <a:moveTo>
                    <a:pt x="0" y="0"/>
                  </a:moveTo>
                  <a:lnTo>
                    <a:pt x="4" y="0"/>
                  </a:lnTo>
                  <a:lnTo>
                    <a:pt x="42" y="1"/>
                  </a:lnTo>
                </a:path>
              </a:pathLst>
            </a:custGeom>
            <a:noFill/>
            <a:ln w="0">
              <a:solidFill>
                <a:srgbClr val="000000"/>
              </a:solidFill>
              <a:prstDash val="solid"/>
              <a:round/>
              <a:headEnd/>
              <a:tailEnd/>
            </a:ln>
          </p:spPr>
          <p:txBody>
            <a:bodyPr/>
            <a:lstStyle/>
            <a:p>
              <a:endParaRPr lang="en-GB"/>
            </a:p>
          </p:txBody>
        </p:sp>
        <p:sp>
          <p:nvSpPr>
            <p:cNvPr id="574" name="Freeform 3655"/>
            <p:cNvSpPr>
              <a:spLocks/>
            </p:cNvSpPr>
            <p:nvPr/>
          </p:nvSpPr>
          <p:spPr bwMode="auto">
            <a:xfrm>
              <a:off x="1692" y="3190"/>
              <a:ext cx="9" cy="1"/>
            </a:xfrm>
            <a:custGeom>
              <a:avLst/>
              <a:gdLst/>
              <a:ahLst/>
              <a:cxnLst>
                <a:cxn ang="0">
                  <a:pos x="0" y="0"/>
                </a:cxn>
                <a:cxn ang="0">
                  <a:pos x="3" y="0"/>
                </a:cxn>
                <a:cxn ang="0">
                  <a:pos x="19" y="1"/>
                </a:cxn>
              </a:cxnLst>
              <a:rect l="0" t="0" r="r" b="b"/>
              <a:pathLst>
                <a:path w="19" h="1">
                  <a:moveTo>
                    <a:pt x="0" y="0"/>
                  </a:moveTo>
                  <a:lnTo>
                    <a:pt x="3" y="0"/>
                  </a:lnTo>
                  <a:lnTo>
                    <a:pt x="19" y="1"/>
                  </a:lnTo>
                </a:path>
              </a:pathLst>
            </a:custGeom>
            <a:noFill/>
            <a:ln w="0">
              <a:solidFill>
                <a:srgbClr val="000000"/>
              </a:solidFill>
              <a:prstDash val="solid"/>
              <a:round/>
              <a:headEnd/>
              <a:tailEnd/>
            </a:ln>
          </p:spPr>
          <p:txBody>
            <a:bodyPr/>
            <a:lstStyle/>
            <a:p>
              <a:endParaRPr lang="en-GB"/>
            </a:p>
          </p:txBody>
        </p:sp>
        <p:sp>
          <p:nvSpPr>
            <p:cNvPr id="575" name="Line 3656"/>
            <p:cNvSpPr>
              <a:spLocks noChangeShapeType="1"/>
            </p:cNvSpPr>
            <p:nvPr/>
          </p:nvSpPr>
          <p:spPr bwMode="auto">
            <a:xfrm>
              <a:off x="1817" y="3025"/>
              <a:ext cx="64" cy="1"/>
            </a:xfrm>
            <a:prstGeom prst="line">
              <a:avLst/>
            </a:prstGeom>
            <a:noFill/>
            <a:ln w="0">
              <a:solidFill>
                <a:srgbClr val="000000"/>
              </a:solidFill>
              <a:round/>
              <a:headEnd/>
              <a:tailEnd/>
            </a:ln>
          </p:spPr>
          <p:txBody>
            <a:bodyPr/>
            <a:lstStyle/>
            <a:p>
              <a:endParaRPr lang="en-GB"/>
            </a:p>
          </p:txBody>
        </p:sp>
        <p:sp>
          <p:nvSpPr>
            <p:cNvPr id="576" name="Freeform 3657"/>
            <p:cNvSpPr>
              <a:spLocks/>
            </p:cNvSpPr>
            <p:nvPr/>
          </p:nvSpPr>
          <p:spPr bwMode="auto">
            <a:xfrm>
              <a:off x="1809" y="3073"/>
              <a:ext cx="64" cy="1"/>
            </a:xfrm>
            <a:custGeom>
              <a:avLst/>
              <a:gdLst/>
              <a:ahLst/>
              <a:cxnLst>
                <a:cxn ang="0">
                  <a:pos x="0" y="0"/>
                </a:cxn>
                <a:cxn ang="0">
                  <a:pos x="33" y="0"/>
                </a:cxn>
                <a:cxn ang="0">
                  <a:pos x="38" y="0"/>
                </a:cxn>
                <a:cxn ang="0">
                  <a:pos x="75" y="0"/>
                </a:cxn>
                <a:cxn ang="0">
                  <a:pos x="97" y="1"/>
                </a:cxn>
                <a:cxn ang="0">
                  <a:pos x="119" y="0"/>
                </a:cxn>
                <a:cxn ang="0">
                  <a:pos x="127" y="0"/>
                </a:cxn>
              </a:cxnLst>
              <a:rect l="0" t="0" r="r" b="b"/>
              <a:pathLst>
                <a:path w="127" h="1">
                  <a:moveTo>
                    <a:pt x="0" y="0"/>
                  </a:moveTo>
                  <a:lnTo>
                    <a:pt x="33" y="0"/>
                  </a:lnTo>
                  <a:lnTo>
                    <a:pt x="38" y="0"/>
                  </a:lnTo>
                  <a:lnTo>
                    <a:pt x="75" y="0"/>
                  </a:lnTo>
                  <a:lnTo>
                    <a:pt x="97" y="1"/>
                  </a:lnTo>
                  <a:lnTo>
                    <a:pt x="119" y="0"/>
                  </a:lnTo>
                  <a:lnTo>
                    <a:pt x="127" y="0"/>
                  </a:lnTo>
                </a:path>
              </a:pathLst>
            </a:custGeom>
            <a:noFill/>
            <a:ln w="0">
              <a:solidFill>
                <a:srgbClr val="000000"/>
              </a:solidFill>
              <a:prstDash val="solid"/>
              <a:round/>
              <a:headEnd/>
              <a:tailEnd/>
            </a:ln>
          </p:spPr>
          <p:txBody>
            <a:bodyPr/>
            <a:lstStyle/>
            <a:p>
              <a:endParaRPr lang="en-GB"/>
            </a:p>
          </p:txBody>
        </p:sp>
        <p:sp>
          <p:nvSpPr>
            <p:cNvPr id="577" name="Freeform 3658"/>
            <p:cNvSpPr>
              <a:spLocks/>
            </p:cNvSpPr>
            <p:nvPr/>
          </p:nvSpPr>
          <p:spPr bwMode="auto">
            <a:xfrm>
              <a:off x="1797" y="3075"/>
              <a:ext cx="12" cy="1"/>
            </a:xfrm>
            <a:custGeom>
              <a:avLst/>
              <a:gdLst/>
              <a:ahLst/>
              <a:cxnLst>
                <a:cxn ang="0">
                  <a:pos x="24" y="1"/>
                </a:cxn>
                <a:cxn ang="0">
                  <a:pos x="19" y="1"/>
                </a:cxn>
                <a:cxn ang="0">
                  <a:pos x="0" y="0"/>
                </a:cxn>
              </a:cxnLst>
              <a:rect l="0" t="0" r="r" b="b"/>
              <a:pathLst>
                <a:path w="24" h="1">
                  <a:moveTo>
                    <a:pt x="24" y="1"/>
                  </a:moveTo>
                  <a:lnTo>
                    <a:pt x="19" y="1"/>
                  </a:lnTo>
                  <a:lnTo>
                    <a:pt x="0" y="0"/>
                  </a:lnTo>
                </a:path>
              </a:pathLst>
            </a:custGeom>
            <a:noFill/>
            <a:ln w="0">
              <a:solidFill>
                <a:srgbClr val="000000"/>
              </a:solidFill>
              <a:prstDash val="solid"/>
              <a:round/>
              <a:headEnd/>
              <a:tailEnd/>
            </a:ln>
          </p:spPr>
          <p:txBody>
            <a:bodyPr/>
            <a:lstStyle/>
            <a:p>
              <a:endParaRPr lang="en-GB"/>
            </a:p>
          </p:txBody>
        </p:sp>
        <p:sp>
          <p:nvSpPr>
            <p:cNvPr id="578" name="Freeform 3659"/>
            <p:cNvSpPr>
              <a:spLocks/>
            </p:cNvSpPr>
            <p:nvPr/>
          </p:nvSpPr>
          <p:spPr bwMode="auto">
            <a:xfrm>
              <a:off x="1797" y="3076"/>
              <a:ext cx="12" cy="1"/>
            </a:xfrm>
            <a:custGeom>
              <a:avLst/>
              <a:gdLst/>
              <a:ahLst/>
              <a:cxnLst>
                <a:cxn ang="0">
                  <a:pos x="24" y="0"/>
                </a:cxn>
                <a:cxn ang="0">
                  <a:pos x="20" y="1"/>
                </a:cxn>
                <a:cxn ang="0">
                  <a:pos x="0" y="0"/>
                </a:cxn>
              </a:cxnLst>
              <a:rect l="0" t="0" r="r" b="b"/>
              <a:pathLst>
                <a:path w="24" h="1">
                  <a:moveTo>
                    <a:pt x="24" y="0"/>
                  </a:moveTo>
                  <a:lnTo>
                    <a:pt x="20" y="1"/>
                  </a:lnTo>
                  <a:lnTo>
                    <a:pt x="0" y="0"/>
                  </a:lnTo>
                </a:path>
              </a:pathLst>
            </a:custGeom>
            <a:noFill/>
            <a:ln w="0">
              <a:solidFill>
                <a:srgbClr val="000000"/>
              </a:solidFill>
              <a:prstDash val="solid"/>
              <a:round/>
              <a:headEnd/>
              <a:tailEnd/>
            </a:ln>
          </p:spPr>
          <p:txBody>
            <a:bodyPr/>
            <a:lstStyle/>
            <a:p>
              <a:endParaRPr lang="en-GB"/>
            </a:p>
          </p:txBody>
        </p:sp>
        <p:sp>
          <p:nvSpPr>
            <p:cNvPr id="579" name="Line 3660"/>
            <p:cNvSpPr>
              <a:spLocks noChangeShapeType="1"/>
            </p:cNvSpPr>
            <p:nvPr/>
          </p:nvSpPr>
          <p:spPr bwMode="auto">
            <a:xfrm flipV="1">
              <a:off x="1808" y="3077"/>
              <a:ext cx="62" cy="1"/>
            </a:xfrm>
            <a:prstGeom prst="line">
              <a:avLst/>
            </a:prstGeom>
            <a:noFill/>
            <a:ln w="0">
              <a:solidFill>
                <a:srgbClr val="000000"/>
              </a:solidFill>
              <a:round/>
              <a:headEnd/>
              <a:tailEnd/>
            </a:ln>
          </p:spPr>
          <p:txBody>
            <a:bodyPr/>
            <a:lstStyle/>
            <a:p>
              <a:endParaRPr lang="en-GB"/>
            </a:p>
          </p:txBody>
        </p:sp>
        <p:sp>
          <p:nvSpPr>
            <p:cNvPr id="580" name="Freeform 3661"/>
            <p:cNvSpPr>
              <a:spLocks/>
            </p:cNvSpPr>
            <p:nvPr/>
          </p:nvSpPr>
          <p:spPr bwMode="auto">
            <a:xfrm>
              <a:off x="1797" y="3082"/>
              <a:ext cx="10" cy="1"/>
            </a:xfrm>
            <a:custGeom>
              <a:avLst/>
              <a:gdLst/>
              <a:ahLst/>
              <a:cxnLst>
                <a:cxn ang="0">
                  <a:pos x="22" y="0"/>
                </a:cxn>
                <a:cxn ang="0">
                  <a:pos x="19" y="0"/>
                </a:cxn>
                <a:cxn ang="0">
                  <a:pos x="1" y="0"/>
                </a:cxn>
                <a:cxn ang="0">
                  <a:pos x="0" y="0"/>
                </a:cxn>
              </a:cxnLst>
              <a:rect l="0" t="0" r="r" b="b"/>
              <a:pathLst>
                <a:path w="22">
                  <a:moveTo>
                    <a:pt x="22" y="0"/>
                  </a:moveTo>
                  <a:lnTo>
                    <a:pt x="19" y="0"/>
                  </a:lnTo>
                  <a:lnTo>
                    <a:pt x="1" y="0"/>
                  </a:lnTo>
                  <a:lnTo>
                    <a:pt x="0" y="0"/>
                  </a:lnTo>
                </a:path>
              </a:pathLst>
            </a:custGeom>
            <a:noFill/>
            <a:ln w="0">
              <a:solidFill>
                <a:srgbClr val="000000"/>
              </a:solidFill>
              <a:prstDash val="solid"/>
              <a:round/>
              <a:headEnd/>
              <a:tailEnd/>
            </a:ln>
          </p:spPr>
          <p:txBody>
            <a:bodyPr/>
            <a:lstStyle/>
            <a:p>
              <a:endParaRPr lang="en-GB"/>
            </a:p>
          </p:txBody>
        </p:sp>
        <p:sp>
          <p:nvSpPr>
            <p:cNvPr id="581" name="Freeform 3662"/>
            <p:cNvSpPr>
              <a:spLocks/>
            </p:cNvSpPr>
            <p:nvPr/>
          </p:nvSpPr>
          <p:spPr bwMode="auto">
            <a:xfrm>
              <a:off x="1797" y="3101"/>
              <a:ext cx="7" cy="1"/>
            </a:xfrm>
            <a:custGeom>
              <a:avLst/>
              <a:gdLst/>
              <a:ahLst/>
              <a:cxnLst>
                <a:cxn ang="0">
                  <a:pos x="15" y="0"/>
                </a:cxn>
                <a:cxn ang="0">
                  <a:pos x="1" y="2"/>
                </a:cxn>
                <a:cxn ang="0">
                  <a:pos x="0" y="2"/>
                </a:cxn>
              </a:cxnLst>
              <a:rect l="0" t="0" r="r" b="b"/>
              <a:pathLst>
                <a:path w="15" h="2">
                  <a:moveTo>
                    <a:pt x="15" y="0"/>
                  </a:moveTo>
                  <a:lnTo>
                    <a:pt x="1" y="2"/>
                  </a:lnTo>
                  <a:lnTo>
                    <a:pt x="0" y="2"/>
                  </a:lnTo>
                </a:path>
              </a:pathLst>
            </a:custGeom>
            <a:noFill/>
            <a:ln w="0">
              <a:solidFill>
                <a:srgbClr val="000000"/>
              </a:solidFill>
              <a:prstDash val="solid"/>
              <a:round/>
              <a:headEnd/>
              <a:tailEnd/>
            </a:ln>
          </p:spPr>
          <p:txBody>
            <a:bodyPr/>
            <a:lstStyle/>
            <a:p>
              <a:endParaRPr lang="en-GB"/>
            </a:p>
          </p:txBody>
        </p:sp>
        <p:sp>
          <p:nvSpPr>
            <p:cNvPr id="582" name="Freeform 3663"/>
            <p:cNvSpPr>
              <a:spLocks/>
            </p:cNvSpPr>
            <p:nvPr/>
          </p:nvSpPr>
          <p:spPr bwMode="auto">
            <a:xfrm>
              <a:off x="1797" y="3102"/>
              <a:ext cx="7" cy="1"/>
            </a:xfrm>
            <a:custGeom>
              <a:avLst/>
              <a:gdLst/>
              <a:ahLst/>
              <a:cxnLst>
                <a:cxn ang="0">
                  <a:pos x="15" y="0"/>
                </a:cxn>
                <a:cxn ang="0">
                  <a:pos x="1" y="1"/>
                </a:cxn>
                <a:cxn ang="0">
                  <a:pos x="0" y="1"/>
                </a:cxn>
              </a:cxnLst>
              <a:rect l="0" t="0" r="r" b="b"/>
              <a:pathLst>
                <a:path w="15" h="1">
                  <a:moveTo>
                    <a:pt x="15" y="0"/>
                  </a:moveTo>
                  <a:lnTo>
                    <a:pt x="1" y="1"/>
                  </a:lnTo>
                  <a:lnTo>
                    <a:pt x="0" y="1"/>
                  </a:lnTo>
                </a:path>
              </a:pathLst>
            </a:custGeom>
            <a:noFill/>
            <a:ln w="0">
              <a:solidFill>
                <a:srgbClr val="000000"/>
              </a:solidFill>
              <a:prstDash val="solid"/>
              <a:round/>
              <a:headEnd/>
              <a:tailEnd/>
            </a:ln>
          </p:spPr>
          <p:txBody>
            <a:bodyPr/>
            <a:lstStyle/>
            <a:p>
              <a:endParaRPr lang="en-GB"/>
            </a:p>
          </p:txBody>
        </p:sp>
        <p:sp>
          <p:nvSpPr>
            <p:cNvPr id="583" name="Freeform 3664"/>
            <p:cNvSpPr>
              <a:spLocks/>
            </p:cNvSpPr>
            <p:nvPr/>
          </p:nvSpPr>
          <p:spPr bwMode="auto">
            <a:xfrm>
              <a:off x="1803" y="3110"/>
              <a:ext cx="51" cy="1"/>
            </a:xfrm>
            <a:custGeom>
              <a:avLst/>
              <a:gdLst/>
              <a:ahLst/>
              <a:cxnLst>
                <a:cxn ang="0">
                  <a:pos x="0" y="1"/>
                </a:cxn>
                <a:cxn ang="0">
                  <a:pos x="15" y="1"/>
                </a:cxn>
                <a:cxn ang="0">
                  <a:pos x="48" y="0"/>
                </a:cxn>
                <a:cxn ang="0">
                  <a:pos x="82" y="1"/>
                </a:cxn>
                <a:cxn ang="0">
                  <a:pos x="102" y="0"/>
                </a:cxn>
              </a:cxnLst>
              <a:rect l="0" t="0" r="r" b="b"/>
              <a:pathLst>
                <a:path w="102" h="1">
                  <a:moveTo>
                    <a:pt x="0" y="1"/>
                  </a:moveTo>
                  <a:lnTo>
                    <a:pt x="15" y="1"/>
                  </a:lnTo>
                  <a:lnTo>
                    <a:pt x="48" y="0"/>
                  </a:lnTo>
                  <a:lnTo>
                    <a:pt x="82" y="1"/>
                  </a:lnTo>
                  <a:lnTo>
                    <a:pt x="102" y="0"/>
                  </a:lnTo>
                </a:path>
              </a:pathLst>
            </a:custGeom>
            <a:noFill/>
            <a:ln w="0">
              <a:solidFill>
                <a:srgbClr val="000000"/>
              </a:solidFill>
              <a:prstDash val="solid"/>
              <a:round/>
              <a:headEnd/>
              <a:tailEnd/>
            </a:ln>
          </p:spPr>
          <p:txBody>
            <a:bodyPr/>
            <a:lstStyle/>
            <a:p>
              <a:endParaRPr lang="en-GB"/>
            </a:p>
          </p:txBody>
        </p:sp>
        <p:sp>
          <p:nvSpPr>
            <p:cNvPr id="584" name="Freeform 3665"/>
            <p:cNvSpPr>
              <a:spLocks/>
            </p:cNvSpPr>
            <p:nvPr/>
          </p:nvSpPr>
          <p:spPr bwMode="auto">
            <a:xfrm>
              <a:off x="1797" y="3113"/>
              <a:ext cx="5" cy="1"/>
            </a:xfrm>
            <a:custGeom>
              <a:avLst/>
              <a:gdLst/>
              <a:ahLst/>
              <a:cxnLst>
                <a:cxn ang="0">
                  <a:pos x="11" y="1"/>
                </a:cxn>
                <a:cxn ang="0">
                  <a:pos x="1" y="0"/>
                </a:cxn>
                <a:cxn ang="0">
                  <a:pos x="0" y="0"/>
                </a:cxn>
              </a:cxnLst>
              <a:rect l="0" t="0" r="r" b="b"/>
              <a:pathLst>
                <a:path w="11" h="1">
                  <a:moveTo>
                    <a:pt x="11" y="1"/>
                  </a:moveTo>
                  <a:lnTo>
                    <a:pt x="1" y="0"/>
                  </a:lnTo>
                  <a:lnTo>
                    <a:pt x="0" y="0"/>
                  </a:lnTo>
                </a:path>
              </a:pathLst>
            </a:custGeom>
            <a:noFill/>
            <a:ln w="0">
              <a:solidFill>
                <a:srgbClr val="000000"/>
              </a:solidFill>
              <a:prstDash val="solid"/>
              <a:round/>
              <a:headEnd/>
              <a:tailEnd/>
            </a:ln>
          </p:spPr>
          <p:txBody>
            <a:bodyPr/>
            <a:lstStyle/>
            <a:p>
              <a:endParaRPr lang="en-GB"/>
            </a:p>
          </p:txBody>
        </p:sp>
        <p:sp>
          <p:nvSpPr>
            <p:cNvPr id="585" name="Freeform 3666"/>
            <p:cNvSpPr>
              <a:spLocks/>
            </p:cNvSpPr>
            <p:nvPr/>
          </p:nvSpPr>
          <p:spPr bwMode="auto">
            <a:xfrm>
              <a:off x="1797" y="3147"/>
              <a:ext cx="38" cy="1"/>
            </a:xfrm>
            <a:custGeom>
              <a:avLst/>
              <a:gdLst/>
              <a:ahLst/>
              <a:cxnLst>
                <a:cxn ang="0">
                  <a:pos x="0" y="2"/>
                </a:cxn>
                <a:cxn ang="0">
                  <a:pos x="19" y="1"/>
                </a:cxn>
                <a:cxn ang="0">
                  <a:pos x="27" y="1"/>
                </a:cxn>
                <a:cxn ang="0">
                  <a:pos x="45" y="0"/>
                </a:cxn>
                <a:cxn ang="0">
                  <a:pos x="65" y="0"/>
                </a:cxn>
                <a:cxn ang="0">
                  <a:pos x="77" y="0"/>
                </a:cxn>
              </a:cxnLst>
              <a:rect l="0" t="0" r="r" b="b"/>
              <a:pathLst>
                <a:path w="77" h="2">
                  <a:moveTo>
                    <a:pt x="0" y="2"/>
                  </a:moveTo>
                  <a:lnTo>
                    <a:pt x="19" y="1"/>
                  </a:lnTo>
                  <a:lnTo>
                    <a:pt x="27" y="1"/>
                  </a:lnTo>
                  <a:lnTo>
                    <a:pt x="45" y="0"/>
                  </a:lnTo>
                  <a:lnTo>
                    <a:pt x="65" y="0"/>
                  </a:lnTo>
                  <a:lnTo>
                    <a:pt x="77" y="0"/>
                  </a:lnTo>
                </a:path>
              </a:pathLst>
            </a:custGeom>
            <a:noFill/>
            <a:ln w="0">
              <a:solidFill>
                <a:srgbClr val="000000"/>
              </a:solidFill>
              <a:prstDash val="solid"/>
              <a:round/>
              <a:headEnd/>
              <a:tailEnd/>
            </a:ln>
          </p:spPr>
          <p:txBody>
            <a:bodyPr/>
            <a:lstStyle/>
            <a:p>
              <a:endParaRPr lang="en-GB"/>
            </a:p>
          </p:txBody>
        </p:sp>
        <p:sp>
          <p:nvSpPr>
            <p:cNvPr id="586" name="Freeform 3667"/>
            <p:cNvSpPr>
              <a:spLocks/>
            </p:cNvSpPr>
            <p:nvPr/>
          </p:nvSpPr>
          <p:spPr bwMode="auto">
            <a:xfrm>
              <a:off x="1727" y="3154"/>
              <a:ext cx="68" cy="1"/>
            </a:xfrm>
            <a:custGeom>
              <a:avLst/>
              <a:gdLst/>
              <a:ahLst/>
              <a:cxnLst>
                <a:cxn ang="0">
                  <a:pos x="135" y="2"/>
                </a:cxn>
                <a:cxn ang="0">
                  <a:pos x="121" y="2"/>
                </a:cxn>
                <a:cxn ang="0">
                  <a:pos x="111" y="0"/>
                </a:cxn>
                <a:cxn ang="0">
                  <a:pos x="101" y="1"/>
                </a:cxn>
                <a:cxn ang="0">
                  <a:pos x="88" y="1"/>
                </a:cxn>
                <a:cxn ang="0">
                  <a:pos x="78" y="1"/>
                </a:cxn>
                <a:cxn ang="0">
                  <a:pos x="67" y="0"/>
                </a:cxn>
                <a:cxn ang="0">
                  <a:pos x="53" y="1"/>
                </a:cxn>
                <a:cxn ang="0">
                  <a:pos x="32" y="1"/>
                </a:cxn>
                <a:cxn ang="0">
                  <a:pos x="0" y="0"/>
                </a:cxn>
              </a:cxnLst>
              <a:rect l="0" t="0" r="r" b="b"/>
              <a:pathLst>
                <a:path w="135" h="2">
                  <a:moveTo>
                    <a:pt x="135" y="2"/>
                  </a:moveTo>
                  <a:lnTo>
                    <a:pt x="121" y="2"/>
                  </a:lnTo>
                  <a:lnTo>
                    <a:pt x="111" y="0"/>
                  </a:lnTo>
                  <a:lnTo>
                    <a:pt x="101" y="1"/>
                  </a:lnTo>
                  <a:lnTo>
                    <a:pt x="88" y="1"/>
                  </a:lnTo>
                  <a:lnTo>
                    <a:pt x="78" y="1"/>
                  </a:lnTo>
                  <a:lnTo>
                    <a:pt x="67" y="0"/>
                  </a:lnTo>
                  <a:lnTo>
                    <a:pt x="53" y="1"/>
                  </a:lnTo>
                  <a:lnTo>
                    <a:pt x="32" y="1"/>
                  </a:lnTo>
                  <a:lnTo>
                    <a:pt x="0" y="0"/>
                  </a:lnTo>
                </a:path>
              </a:pathLst>
            </a:custGeom>
            <a:noFill/>
            <a:ln w="0">
              <a:solidFill>
                <a:srgbClr val="000000"/>
              </a:solidFill>
              <a:prstDash val="solid"/>
              <a:round/>
              <a:headEnd/>
              <a:tailEnd/>
            </a:ln>
          </p:spPr>
          <p:txBody>
            <a:bodyPr/>
            <a:lstStyle/>
            <a:p>
              <a:endParaRPr lang="en-GB"/>
            </a:p>
          </p:txBody>
        </p:sp>
        <p:sp>
          <p:nvSpPr>
            <p:cNvPr id="587" name="Freeform 3668"/>
            <p:cNvSpPr>
              <a:spLocks/>
            </p:cNvSpPr>
            <p:nvPr/>
          </p:nvSpPr>
          <p:spPr bwMode="auto">
            <a:xfrm>
              <a:off x="1725" y="3160"/>
              <a:ext cx="69" cy="1"/>
            </a:xfrm>
            <a:custGeom>
              <a:avLst/>
              <a:gdLst/>
              <a:ahLst/>
              <a:cxnLst>
                <a:cxn ang="0">
                  <a:pos x="140" y="2"/>
                </a:cxn>
                <a:cxn ang="0">
                  <a:pos x="127" y="1"/>
                </a:cxn>
                <a:cxn ang="0">
                  <a:pos x="117" y="0"/>
                </a:cxn>
                <a:cxn ang="0">
                  <a:pos x="107" y="0"/>
                </a:cxn>
                <a:cxn ang="0">
                  <a:pos x="94" y="1"/>
                </a:cxn>
                <a:cxn ang="0">
                  <a:pos x="84" y="1"/>
                </a:cxn>
                <a:cxn ang="0">
                  <a:pos x="73" y="0"/>
                </a:cxn>
                <a:cxn ang="0">
                  <a:pos x="59" y="0"/>
                </a:cxn>
                <a:cxn ang="0">
                  <a:pos x="38" y="0"/>
                </a:cxn>
                <a:cxn ang="0">
                  <a:pos x="0" y="0"/>
                </a:cxn>
              </a:cxnLst>
              <a:rect l="0" t="0" r="r" b="b"/>
              <a:pathLst>
                <a:path w="140" h="2">
                  <a:moveTo>
                    <a:pt x="140" y="2"/>
                  </a:moveTo>
                  <a:lnTo>
                    <a:pt x="127" y="1"/>
                  </a:lnTo>
                  <a:lnTo>
                    <a:pt x="117" y="0"/>
                  </a:lnTo>
                  <a:lnTo>
                    <a:pt x="107" y="0"/>
                  </a:lnTo>
                  <a:lnTo>
                    <a:pt x="94" y="1"/>
                  </a:lnTo>
                  <a:lnTo>
                    <a:pt x="84" y="1"/>
                  </a:lnTo>
                  <a:lnTo>
                    <a:pt x="73" y="0"/>
                  </a:lnTo>
                  <a:lnTo>
                    <a:pt x="59" y="0"/>
                  </a:lnTo>
                  <a:lnTo>
                    <a:pt x="38" y="0"/>
                  </a:lnTo>
                  <a:lnTo>
                    <a:pt x="0" y="0"/>
                  </a:lnTo>
                </a:path>
              </a:pathLst>
            </a:custGeom>
            <a:noFill/>
            <a:ln w="0">
              <a:solidFill>
                <a:srgbClr val="000000"/>
              </a:solidFill>
              <a:prstDash val="solid"/>
              <a:round/>
              <a:headEnd/>
              <a:tailEnd/>
            </a:ln>
          </p:spPr>
          <p:txBody>
            <a:bodyPr/>
            <a:lstStyle/>
            <a:p>
              <a:endParaRPr lang="en-GB"/>
            </a:p>
          </p:txBody>
        </p:sp>
        <p:sp>
          <p:nvSpPr>
            <p:cNvPr id="588" name="Freeform 3669"/>
            <p:cNvSpPr>
              <a:spLocks/>
            </p:cNvSpPr>
            <p:nvPr/>
          </p:nvSpPr>
          <p:spPr bwMode="auto">
            <a:xfrm>
              <a:off x="1723" y="3162"/>
              <a:ext cx="71" cy="1"/>
            </a:xfrm>
            <a:custGeom>
              <a:avLst/>
              <a:gdLst/>
              <a:ahLst/>
              <a:cxnLst>
                <a:cxn ang="0">
                  <a:pos x="141" y="2"/>
                </a:cxn>
                <a:cxn ang="0">
                  <a:pos x="129" y="2"/>
                </a:cxn>
                <a:cxn ang="0">
                  <a:pos x="118" y="1"/>
                </a:cxn>
                <a:cxn ang="0">
                  <a:pos x="109" y="1"/>
                </a:cxn>
                <a:cxn ang="0">
                  <a:pos x="96" y="1"/>
                </a:cxn>
                <a:cxn ang="0">
                  <a:pos x="86" y="1"/>
                </a:cxn>
                <a:cxn ang="0">
                  <a:pos x="75" y="0"/>
                </a:cxn>
                <a:cxn ang="0">
                  <a:pos x="61" y="1"/>
                </a:cxn>
                <a:cxn ang="0">
                  <a:pos x="40" y="1"/>
                </a:cxn>
                <a:cxn ang="0">
                  <a:pos x="0" y="0"/>
                </a:cxn>
                <a:cxn ang="0">
                  <a:pos x="0" y="0"/>
                </a:cxn>
              </a:cxnLst>
              <a:rect l="0" t="0" r="r" b="b"/>
              <a:pathLst>
                <a:path w="141" h="2">
                  <a:moveTo>
                    <a:pt x="141" y="2"/>
                  </a:moveTo>
                  <a:lnTo>
                    <a:pt x="129" y="2"/>
                  </a:lnTo>
                  <a:lnTo>
                    <a:pt x="118" y="1"/>
                  </a:lnTo>
                  <a:lnTo>
                    <a:pt x="109" y="1"/>
                  </a:lnTo>
                  <a:lnTo>
                    <a:pt x="96" y="1"/>
                  </a:lnTo>
                  <a:lnTo>
                    <a:pt x="86" y="1"/>
                  </a:lnTo>
                  <a:lnTo>
                    <a:pt x="75" y="0"/>
                  </a:lnTo>
                  <a:lnTo>
                    <a:pt x="61" y="1"/>
                  </a:lnTo>
                  <a:lnTo>
                    <a:pt x="40" y="1"/>
                  </a:lnTo>
                  <a:lnTo>
                    <a:pt x="0" y="0"/>
                  </a:lnTo>
                  <a:lnTo>
                    <a:pt x="0" y="0"/>
                  </a:lnTo>
                </a:path>
              </a:pathLst>
            </a:custGeom>
            <a:noFill/>
            <a:ln w="0">
              <a:solidFill>
                <a:srgbClr val="000000"/>
              </a:solidFill>
              <a:prstDash val="solid"/>
              <a:round/>
              <a:headEnd/>
              <a:tailEnd/>
            </a:ln>
          </p:spPr>
          <p:txBody>
            <a:bodyPr/>
            <a:lstStyle/>
            <a:p>
              <a:endParaRPr lang="en-GB"/>
            </a:p>
          </p:txBody>
        </p:sp>
        <p:sp>
          <p:nvSpPr>
            <p:cNvPr id="589" name="Freeform 3670"/>
            <p:cNvSpPr>
              <a:spLocks/>
            </p:cNvSpPr>
            <p:nvPr/>
          </p:nvSpPr>
          <p:spPr bwMode="auto">
            <a:xfrm>
              <a:off x="1720" y="3167"/>
              <a:ext cx="73" cy="1"/>
            </a:xfrm>
            <a:custGeom>
              <a:avLst/>
              <a:gdLst/>
              <a:ahLst/>
              <a:cxnLst>
                <a:cxn ang="0">
                  <a:pos x="147" y="3"/>
                </a:cxn>
                <a:cxn ang="0">
                  <a:pos x="136" y="2"/>
                </a:cxn>
                <a:cxn ang="0">
                  <a:pos x="125" y="1"/>
                </a:cxn>
                <a:cxn ang="0">
                  <a:pos x="116" y="1"/>
                </a:cxn>
                <a:cxn ang="0">
                  <a:pos x="103" y="2"/>
                </a:cxn>
                <a:cxn ang="0">
                  <a:pos x="93" y="2"/>
                </a:cxn>
                <a:cxn ang="0">
                  <a:pos x="82" y="1"/>
                </a:cxn>
                <a:cxn ang="0">
                  <a:pos x="69" y="1"/>
                </a:cxn>
                <a:cxn ang="0">
                  <a:pos x="47" y="1"/>
                </a:cxn>
                <a:cxn ang="0">
                  <a:pos x="7" y="0"/>
                </a:cxn>
                <a:cxn ang="0">
                  <a:pos x="0" y="0"/>
                </a:cxn>
              </a:cxnLst>
              <a:rect l="0" t="0" r="r" b="b"/>
              <a:pathLst>
                <a:path w="147" h="3">
                  <a:moveTo>
                    <a:pt x="147" y="3"/>
                  </a:moveTo>
                  <a:lnTo>
                    <a:pt x="136" y="2"/>
                  </a:lnTo>
                  <a:lnTo>
                    <a:pt x="125" y="1"/>
                  </a:lnTo>
                  <a:lnTo>
                    <a:pt x="116" y="1"/>
                  </a:lnTo>
                  <a:lnTo>
                    <a:pt x="103" y="2"/>
                  </a:lnTo>
                  <a:lnTo>
                    <a:pt x="93" y="2"/>
                  </a:lnTo>
                  <a:lnTo>
                    <a:pt x="82" y="1"/>
                  </a:lnTo>
                  <a:lnTo>
                    <a:pt x="69" y="1"/>
                  </a:lnTo>
                  <a:lnTo>
                    <a:pt x="47" y="1"/>
                  </a:lnTo>
                  <a:lnTo>
                    <a:pt x="7" y="0"/>
                  </a:lnTo>
                  <a:lnTo>
                    <a:pt x="0" y="0"/>
                  </a:lnTo>
                </a:path>
              </a:pathLst>
            </a:custGeom>
            <a:noFill/>
            <a:ln w="0">
              <a:solidFill>
                <a:srgbClr val="000000"/>
              </a:solidFill>
              <a:prstDash val="solid"/>
              <a:round/>
              <a:headEnd/>
              <a:tailEnd/>
            </a:ln>
          </p:spPr>
          <p:txBody>
            <a:bodyPr/>
            <a:lstStyle/>
            <a:p>
              <a:endParaRPr lang="en-GB"/>
            </a:p>
          </p:txBody>
        </p:sp>
        <p:sp>
          <p:nvSpPr>
            <p:cNvPr id="590" name="Freeform 3671"/>
            <p:cNvSpPr>
              <a:spLocks/>
            </p:cNvSpPr>
            <p:nvPr/>
          </p:nvSpPr>
          <p:spPr bwMode="auto">
            <a:xfrm>
              <a:off x="1718" y="3172"/>
              <a:ext cx="74" cy="6"/>
            </a:xfrm>
            <a:custGeom>
              <a:avLst/>
              <a:gdLst/>
              <a:ahLst/>
              <a:cxnLst>
                <a:cxn ang="0">
                  <a:pos x="149" y="10"/>
                </a:cxn>
                <a:cxn ang="0">
                  <a:pos x="140" y="9"/>
                </a:cxn>
                <a:cxn ang="0">
                  <a:pos x="130" y="8"/>
                </a:cxn>
                <a:cxn ang="0">
                  <a:pos x="121" y="8"/>
                </a:cxn>
                <a:cxn ang="0">
                  <a:pos x="110" y="9"/>
                </a:cxn>
                <a:cxn ang="0">
                  <a:pos x="89" y="2"/>
                </a:cxn>
                <a:cxn ang="0">
                  <a:pos x="0" y="0"/>
                </a:cxn>
              </a:cxnLst>
              <a:rect l="0" t="0" r="r" b="b"/>
              <a:pathLst>
                <a:path w="149" h="10">
                  <a:moveTo>
                    <a:pt x="149" y="10"/>
                  </a:moveTo>
                  <a:lnTo>
                    <a:pt x="140" y="9"/>
                  </a:lnTo>
                  <a:lnTo>
                    <a:pt x="130" y="8"/>
                  </a:lnTo>
                  <a:lnTo>
                    <a:pt x="121" y="8"/>
                  </a:lnTo>
                  <a:lnTo>
                    <a:pt x="110" y="9"/>
                  </a:lnTo>
                  <a:lnTo>
                    <a:pt x="89" y="2"/>
                  </a:lnTo>
                  <a:lnTo>
                    <a:pt x="0" y="0"/>
                  </a:lnTo>
                </a:path>
              </a:pathLst>
            </a:custGeom>
            <a:noFill/>
            <a:ln w="0">
              <a:solidFill>
                <a:srgbClr val="000000"/>
              </a:solidFill>
              <a:prstDash val="solid"/>
              <a:round/>
              <a:headEnd/>
              <a:tailEnd/>
            </a:ln>
          </p:spPr>
          <p:txBody>
            <a:bodyPr/>
            <a:lstStyle/>
            <a:p>
              <a:endParaRPr lang="en-GB"/>
            </a:p>
          </p:txBody>
        </p:sp>
        <p:sp>
          <p:nvSpPr>
            <p:cNvPr id="591" name="Line 3672"/>
            <p:cNvSpPr>
              <a:spLocks noChangeShapeType="1"/>
            </p:cNvSpPr>
            <p:nvPr/>
          </p:nvSpPr>
          <p:spPr bwMode="auto">
            <a:xfrm>
              <a:off x="1790" y="3188"/>
              <a:ext cx="6" cy="1"/>
            </a:xfrm>
            <a:prstGeom prst="line">
              <a:avLst/>
            </a:prstGeom>
            <a:noFill/>
            <a:ln w="0">
              <a:solidFill>
                <a:srgbClr val="000000"/>
              </a:solidFill>
              <a:round/>
              <a:headEnd/>
              <a:tailEnd/>
            </a:ln>
          </p:spPr>
          <p:txBody>
            <a:bodyPr/>
            <a:lstStyle/>
            <a:p>
              <a:endParaRPr lang="en-GB"/>
            </a:p>
          </p:txBody>
        </p:sp>
        <p:sp>
          <p:nvSpPr>
            <p:cNvPr id="592" name="Freeform 3673"/>
            <p:cNvSpPr>
              <a:spLocks/>
            </p:cNvSpPr>
            <p:nvPr/>
          </p:nvSpPr>
          <p:spPr bwMode="auto">
            <a:xfrm>
              <a:off x="1787" y="3206"/>
              <a:ext cx="9" cy="1"/>
            </a:xfrm>
            <a:custGeom>
              <a:avLst/>
              <a:gdLst/>
              <a:ahLst/>
              <a:cxnLst>
                <a:cxn ang="0">
                  <a:pos x="0" y="0"/>
                </a:cxn>
                <a:cxn ang="0">
                  <a:pos x="11" y="1"/>
                </a:cxn>
                <a:cxn ang="0">
                  <a:pos x="18" y="1"/>
                </a:cxn>
              </a:cxnLst>
              <a:rect l="0" t="0" r="r" b="b"/>
              <a:pathLst>
                <a:path w="18" h="1">
                  <a:moveTo>
                    <a:pt x="0" y="0"/>
                  </a:moveTo>
                  <a:lnTo>
                    <a:pt x="11" y="1"/>
                  </a:lnTo>
                  <a:lnTo>
                    <a:pt x="18" y="1"/>
                  </a:lnTo>
                </a:path>
              </a:pathLst>
            </a:custGeom>
            <a:noFill/>
            <a:ln w="0">
              <a:solidFill>
                <a:srgbClr val="000000"/>
              </a:solidFill>
              <a:prstDash val="solid"/>
              <a:round/>
              <a:headEnd/>
              <a:tailEnd/>
            </a:ln>
          </p:spPr>
          <p:txBody>
            <a:bodyPr/>
            <a:lstStyle/>
            <a:p>
              <a:endParaRPr lang="en-GB"/>
            </a:p>
          </p:txBody>
        </p:sp>
        <p:sp>
          <p:nvSpPr>
            <p:cNvPr id="593" name="Line 3674"/>
            <p:cNvSpPr>
              <a:spLocks noChangeShapeType="1"/>
            </p:cNvSpPr>
            <p:nvPr/>
          </p:nvSpPr>
          <p:spPr bwMode="auto">
            <a:xfrm flipH="1">
              <a:off x="1765" y="3284"/>
              <a:ext cx="9" cy="3"/>
            </a:xfrm>
            <a:prstGeom prst="line">
              <a:avLst/>
            </a:prstGeom>
            <a:noFill/>
            <a:ln w="0">
              <a:solidFill>
                <a:srgbClr val="000000"/>
              </a:solidFill>
              <a:round/>
              <a:headEnd/>
              <a:tailEnd/>
            </a:ln>
          </p:spPr>
          <p:txBody>
            <a:bodyPr/>
            <a:lstStyle/>
            <a:p>
              <a:endParaRPr lang="en-GB"/>
            </a:p>
          </p:txBody>
        </p:sp>
        <p:sp>
          <p:nvSpPr>
            <p:cNvPr id="594" name="Line 3675"/>
            <p:cNvSpPr>
              <a:spLocks noChangeShapeType="1"/>
            </p:cNvSpPr>
            <p:nvPr/>
          </p:nvSpPr>
          <p:spPr bwMode="auto">
            <a:xfrm flipH="1">
              <a:off x="1846" y="3248"/>
              <a:ext cx="36" cy="15"/>
            </a:xfrm>
            <a:prstGeom prst="line">
              <a:avLst/>
            </a:prstGeom>
            <a:noFill/>
            <a:ln w="0">
              <a:solidFill>
                <a:srgbClr val="000000"/>
              </a:solidFill>
              <a:round/>
              <a:headEnd/>
              <a:tailEnd/>
            </a:ln>
          </p:spPr>
          <p:txBody>
            <a:bodyPr/>
            <a:lstStyle/>
            <a:p>
              <a:endParaRPr lang="en-GB"/>
            </a:p>
          </p:txBody>
        </p:sp>
        <p:sp>
          <p:nvSpPr>
            <p:cNvPr id="595" name="Freeform 3676"/>
            <p:cNvSpPr>
              <a:spLocks/>
            </p:cNvSpPr>
            <p:nvPr/>
          </p:nvSpPr>
          <p:spPr bwMode="auto">
            <a:xfrm>
              <a:off x="1876" y="3182"/>
              <a:ext cx="6" cy="1"/>
            </a:xfrm>
            <a:custGeom>
              <a:avLst/>
              <a:gdLst/>
              <a:ahLst/>
              <a:cxnLst>
                <a:cxn ang="0">
                  <a:pos x="13" y="2"/>
                </a:cxn>
                <a:cxn ang="0">
                  <a:pos x="1" y="1"/>
                </a:cxn>
                <a:cxn ang="0">
                  <a:pos x="0" y="0"/>
                </a:cxn>
              </a:cxnLst>
              <a:rect l="0" t="0" r="r" b="b"/>
              <a:pathLst>
                <a:path w="13" h="2">
                  <a:moveTo>
                    <a:pt x="13" y="2"/>
                  </a:moveTo>
                  <a:lnTo>
                    <a:pt x="1" y="1"/>
                  </a:lnTo>
                  <a:lnTo>
                    <a:pt x="0" y="0"/>
                  </a:lnTo>
                </a:path>
              </a:pathLst>
            </a:custGeom>
            <a:noFill/>
            <a:ln w="0">
              <a:solidFill>
                <a:srgbClr val="000000"/>
              </a:solidFill>
              <a:prstDash val="solid"/>
              <a:round/>
              <a:headEnd/>
              <a:tailEnd/>
            </a:ln>
          </p:spPr>
          <p:txBody>
            <a:bodyPr/>
            <a:lstStyle/>
            <a:p>
              <a:endParaRPr lang="en-GB"/>
            </a:p>
          </p:txBody>
        </p:sp>
        <p:sp>
          <p:nvSpPr>
            <p:cNvPr id="596" name="Line 3677"/>
            <p:cNvSpPr>
              <a:spLocks noChangeShapeType="1"/>
            </p:cNvSpPr>
            <p:nvPr/>
          </p:nvSpPr>
          <p:spPr bwMode="auto">
            <a:xfrm flipH="1">
              <a:off x="1880" y="3177"/>
              <a:ext cx="2" cy="1"/>
            </a:xfrm>
            <a:prstGeom prst="line">
              <a:avLst/>
            </a:prstGeom>
            <a:noFill/>
            <a:ln w="0">
              <a:solidFill>
                <a:srgbClr val="000000"/>
              </a:solidFill>
              <a:round/>
              <a:headEnd/>
              <a:tailEnd/>
            </a:ln>
          </p:spPr>
          <p:txBody>
            <a:bodyPr/>
            <a:lstStyle/>
            <a:p>
              <a:endParaRPr lang="en-GB"/>
            </a:p>
          </p:txBody>
        </p:sp>
        <p:sp>
          <p:nvSpPr>
            <p:cNvPr id="597" name="Line 3678"/>
            <p:cNvSpPr>
              <a:spLocks noChangeShapeType="1"/>
            </p:cNvSpPr>
            <p:nvPr/>
          </p:nvSpPr>
          <p:spPr bwMode="auto">
            <a:xfrm flipH="1">
              <a:off x="1880" y="3174"/>
              <a:ext cx="2" cy="3"/>
            </a:xfrm>
            <a:prstGeom prst="line">
              <a:avLst/>
            </a:prstGeom>
            <a:noFill/>
            <a:ln w="0">
              <a:solidFill>
                <a:srgbClr val="000000"/>
              </a:solidFill>
              <a:round/>
              <a:headEnd/>
              <a:tailEnd/>
            </a:ln>
          </p:spPr>
          <p:txBody>
            <a:bodyPr/>
            <a:lstStyle/>
            <a:p>
              <a:endParaRPr lang="en-GB"/>
            </a:p>
          </p:txBody>
        </p:sp>
        <p:sp>
          <p:nvSpPr>
            <p:cNvPr id="598" name="Freeform 3679"/>
            <p:cNvSpPr>
              <a:spLocks/>
            </p:cNvSpPr>
            <p:nvPr/>
          </p:nvSpPr>
          <p:spPr bwMode="auto">
            <a:xfrm>
              <a:off x="1827" y="3174"/>
              <a:ext cx="55" cy="6"/>
            </a:xfrm>
            <a:custGeom>
              <a:avLst/>
              <a:gdLst/>
              <a:ahLst/>
              <a:cxnLst>
                <a:cxn ang="0">
                  <a:pos x="109" y="0"/>
                </a:cxn>
                <a:cxn ang="0">
                  <a:pos x="106" y="2"/>
                </a:cxn>
                <a:cxn ang="0">
                  <a:pos x="93" y="5"/>
                </a:cxn>
                <a:cxn ang="0">
                  <a:pos x="76" y="4"/>
                </a:cxn>
                <a:cxn ang="0">
                  <a:pos x="63" y="3"/>
                </a:cxn>
                <a:cxn ang="0">
                  <a:pos x="48" y="5"/>
                </a:cxn>
                <a:cxn ang="0">
                  <a:pos x="33" y="7"/>
                </a:cxn>
                <a:cxn ang="0">
                  <a:pos x="25" y="10"/>
                </a:cxn>
                <a:cxn ang="0">
                  <a:pos x="20" y="11"/>
                </a:cxn>
                <a:cxn ang="0">
                  <a:pos x="3" y="11"/>
                </a:cxn>
                <a:cxn ang="0">
                  <a:pos x="0" y="10"/>
                </a:cxn>
              </a:cxnLst>
              <a:rect l="0" t="0" r="r" b="b"/>
              <a:pathLst>
                <a:path w="109" h="11">
                  <a:moveTo>
                    <a:pt x="109" y="0"/>
                  </a:moveTo>
                  <a:lnTo>
                    <a:pt x="106" y="2"/>
                  </a:lnTo>
                  <a:lnTo>
                    <a:pt x="93" y="5"/>
                  </a:lnTo>
                  <a:lnTo>
                    <a:pt x="76" y="4"/>
                  </a:lnTo>
                  <a:lnTo>
                    <a:pt x="63" y="3"/>
                  </a:lnTo>
                  <a:lnTo>
                    <a:pt x="48" y="5"/>
                  </a:lnTo>
                  <a:lnTo>
                    <a:pt x="33" y="7"/>
                  </a:lnTo>
                  <a:lnTo>
                    <a:pt x="25" y="10"/>
                  </a:lnTo>
                  <a:lnTo>
                    <a:pt x="20" y="11"/>
                  </a:lnTo>
                  <a:lnTo>
                    <a:pt x="3" y="11"/>
                  </a:lnTo>
                  <a:lnTo>
                    <a:pt x="0" y="10"/>
                  </a:lnTo>
                </a:path>
              </a:pathLst>
            </a:custGeom>
            <a:noFill/>
            <a:ln w="0">
              <a:solidFill>
                <a:srgbClr val="000000"/>
              </a:solidFill>
              <a:prstDash val="solid"/>
              <a:round/>
              <a:headEnd/>
              <a:tailEnd/>
            </a:ln>
          </p:spPr>
          <p:txBody>
            <a:bodyPr/>
            <a:lstStyle/>
            <a:p>
              <a:endParaRPr lang="en-GB"/>
            </a:p>
          </p:txBody>
        </p:sp>
        <p:sp>
          <p:nvSpPr>
            <p:cNvPr id="599" name="Freeform 3680"/>
            <p:cNvSpPr>
              <a:spLocks/>
            </p:cNvSpPr>
            <p:nvPr/>
          </p:nvSpPr>
          <p:spPr bwMode="auto">
            <a:xfrm>
              <a:off x="1834" y="3165"/>
              <a:ext cx="48" cy="6"/>
            </a:xfrm>
            <a:custGeom>
              <a:avLst/>
              <a:gdLst/>
              <a:ahLst/>
              <a:cxnLst>
                <a:cxn ang="0">
                  <a:pos x="95" y="0"/>
                </a:cxn>
                <a:cxn ang="0">
                  <a:pos x="91" y="3"/>
                </a:cxn>
                <a:cxn ang="0">
                  <a:pos x="79" y="6"/>
                </a:cxn>
                <a:cxn ang="0">
                  <a:pos x="62" y="5"/>
                </a:cxn>
                <a:cxn ang="0">
                  <a:pos x="49" y="4"/>
                </a:cxn>
                <a:cxn ang="0">
                  <a:pos x="34" y="6"/>
                </a:cxn>
                <a:cxn ang="0">
                  <a:pos x="17" y="8"/>
                </a:cxn>
                <a:cxn ang="0">
                  <a:pos x="4" y="11"/>
                </a:cxn>
                <a:cxn ang="0">
                  <a:pos x="0" y="11"/>
                </a:cxn>
              </a:cxnLst>
              <a:rect l="0" t="0" r="r" b="b"/>
              <a:pathLst>
                <a:path w="95" h="11">
                  <a:moveTo>
                    <a:pt x="95" y="0"/>
                  </a:moveTo>
                  <a:lnTo>
                    <a:pt x="91" y="3"/>
                  </a:lnTo>
                  <a:lnTo>
                    <a:pt x="79" y="6"/>
                  </a:lnTo>
                  <a:lnTo>
                    <a:pt x="62" y="5"/>
                  </a:lnTo>
                  <a:lnTo>
                    <a:pt x="49" y="4"/>
                  </a:lnTo>
                  <a:lnTo>
                    <a:pt x="34" y="6"/>
                  </a:lnTo>
                  <a:lnTo>
                    <a:pt x="17" y="8"/>
                  </a:lnTo>
                  <a:lnTo>
                    <a:pt x="4" y="11"/>
                  </a:lnTo>
                  <a:lnTo>
                    <a:pt x="0" y="11"/>
                  </a:lnTo>
                </a:path>
              </a:pathLst>
            </a:custGeom>
            <a:noFill/>
            <a:ln w="0">
              <a:solidFill>
                <a:srgbClr val="000000"/>
              </a:solidFill>
              <a:prstDash val="solid"/>
              <a:round/>
              <a:headEnd/>
              <a:tailEnd/>
            </a:ln>
          </p:spPr>
          <p:txBody>
            <a:bodyPr/>
            <a:lstStyle/>
            <a:p>
              <a:endParaRPr lang="en-GB"/>
            </a:p>
          </p:txBody>
        </p:sp>
        <p:sp>
          <p:nvSpPr>
            <p:cNvPr id="600" name="Freeform 3681"/>
            <p:cNvSpPr>
              <a:spLocks/>
            </p:cNvSpPr>
            <p:nvPr/>
          </p:nvSpPr>
          <p:spPr bwMode="auto">
            <a:xfrm>
              <a:off x="1838" y="3160"/>
              <a:ext cx="44" cy="5"/>
            </a:xfrm>
            <a:custGeom>
              <a:avLst/>
              <a:gdLst/>
              <a:ahLst/>
              <a:cxnLst>
                <a:cxn ang="0">
                  <a:pos x="86" y="0"/>
                </a:cxn>
                <a:cxn ang="0">
                  <a:pos x="82" y="2"/>
                </a:cxn>
                <a:cxn ang="0">
                  <a:pos x="70" y="5"/>
                </a:cxn>
                <a:cxn ang="0">
                  <a:pos x="53" y="4"/>
                </a:cxn>
                <a:cxn ang="0">
                  <a:pos x="40" y="3"/>
                </a:cxn>
                <a:cxn ang="0">
                  <a:pos x="24" y="5"/>
                </a:cxn>
                <a:cxn ang="0">
                  <a:pos x="7" y="7"/>
                </a:cxn>
                <a:cxn ang="0">
                  <a:pos x="0" y="9"/>
                </a:cxn>
              </a:cxnLst>
              <a:rect l="0" t="0" r="r" b="b"/>
              <a:pathLst>
                <a:path w="86" h="9">
                  <a:moveTo>
                    <a:pt x="86" y="0"/>
                  </a:moveTo>
                  <a:lnTo>
                    <a:pt x="82" y="2"/>
                  </a:lnTo>
                  <a:lnTo>
                    <a:pt x="70" y="5"/>
                  </a:lnTo>
                  <a:lnTo>
                    <a:pt x="53" y="4"/>
                  </a:lnTo>
                  <a:lnTo>
                    <a:pt x="40" y="3"/>
                  </a:lnTo>
                  <a:lnTo>
                    <a:pt x="24" y="5"/>
                  </a:lnTo>
                  <a:lnTo>
                    <a:pt x="7" y="7"/>
                  </a:lnTo>
                  <a:lnTo>
                    <a:pt x="0" y="9"/>
                  </a:lnTo>
                </a:path>
              </a:pathLst>
            </a:custGeom>
            <a:noFill/>
            <a:ln w="0">
              <a:solidFill>
                <a:srgbClr val="000000"/>
              </a:solidFill>
              <a:prstDash val="solid"/>
              <a:round/>
              <a:headEnd/>
              <a:tailEnd/>
            </a:ln>
          </p:spPr>
          <p:txBody>
            <a:bodyPr/>
            <a:lstStyle/>
            <a:p>
              <a:endParaRPr lang="en-GB"/>
            </a:p>
          </p:txBody>
        </p:sp>
        <p:sp>
          <p:nvSpPr>
            <p:cNvPr id="601" name="Freeform 3682"/>
            <p:cNvSpPr>
              <a:spLocks/>
            </p:cNvSpPr>
            <p:nvPr/>
          </p:nvSpPr>
          <p:spPr bwMode="auto">
            <a:xfrm>
              <a:off x="1841" y="3158"/>
              <a:ext cx="41" cy="4"/>
            </a:xfrm>
            <a:custGeom>
              <a:avLst/>
              <a:gdLst/>
              <a:ahLst/>
              <a:cxnLst>
                <a:cxn ang="0">
                  <a:pos x="81" y="0"/>
                </a:cxn>
                <a:cxn ang="0">
                  <a:pos x="76" y="2"/>
                </a:cxn>
                <a:cxn ang="0">
                  <a:pos x="65" y="6"/>
                </a:cxn>
                <a:cxn ang="0">
                  <a:pos x="49" y="5"/>
                </a:cxn>
                <a:cxn ang="0">
                  <a:pos x="35" y="4"/>
                </a:cxn>
                <a:cxn ang="0">
                  <a:pos x="19" y="6"/>
                </a:cxn>
                <a:cxn ang="0">
                  <a:pos x="2" y="8"/>
                </a:cxn>
                <a:cxn ang="0">
                  <a:pos x="0" y="9"/>
                </a:cxn>
              </a:cxnLst>
              <a:rect l="0" t="0" r="r" b="b"/>
              <a:pathLst>
                <a:path w="81" h="9">
                  <a:moveTo>
                    <a:pt x="81" y="0"/>
                  </a:moveTo>
                  <a:lnTo>
                    <a:pt x="76" y="2"/>
                  </a:lnTo>
                  <a:lnTo>
                    <a:pt x="65" y="6"/>
                  </a:lnTo>
                  <a:lnTo>
                    <a:pt x="49" y="5"/>
                  </a:lnTo>
                  <a:lnTo>
                    <a:pt x="35" y="4"/>
                  </a:lnTo>
                  <a:lnTo>
                    <a:pt x="19" y="6"/>
                  </a:lnTo>
                  <a:lnTo>
                    <a:pt x="2" y="8"/>
                  </a:lnTo>
                  <a:lnTo>
                    <a:pt x="0" y="9"/>
                  </a:lnTo>
                </a:path>
              </a:pathLst>
            </a:custGeom>
            <a:noFill/>
            <a:ln w="0">
              <a:solidFill>
                <a:srgbClr val="000000"/>
              </a:solidFill>
              <a:prstDash val="solid"/>
              <a:round/>
              <a:headEnd/>
              <a:tailEnd/>
            </a:ln>
          </p:spPr>
          <p:txBody>
            <a:bodyPr/>
            <a:lstStyle/>
            <a:p>
              <a:endParaRPr lang="en-GB"/>
            </a:p>
          </p:txBody>
        </p:sp>
        <p:sp>
          <p:nvSpPr>
            <p:cNvPr id="602" name="Freeform 3683"/>
            <p:cNvSpPr>
              <a:spLocks/>
            </p:cNvSpPr>
            <p:nvPr/>
          </p:nvSpPr>
          <p:spPr bwMode="auto">
            <a:xfrm>
              <a:off x="1845" y="3152"/>
              <a:ext cx="37" cy="3"/>
            </a:xfrm>
            <a:custGeom>
              <a:avLst/>
              <a:gdLst/>
              <a:ahLst/>
              <a:cxnLst>
                <a:cxn ang="0">
                  <a:pos x="72" y="0"/>
                </a:cxn>
                <a:cxn ang="0">
                  <a:pos x="66" y="3"/>
                </a:cxn>
                <a:cxn ang="0">
                  <a:pos x="55" y="6"/>
                </a:cxn>
                <a:cxn ang="0">
                  <a:pos x="40" y="5"/>
                </a:cxn>
                <a:cxn ang="0">
                  <a:pos x="26" y="4"/>
                </a:cxn>
                <a:cxn ang="0">
                  <a:pos x="10" y="6"/>
                </a:cxn>
                <a:cxn ang="0">
                  <a:pos x="0" y="7"/>
                </a:cxn>
              </a:cxnLst>
              <a:rect l="0" t="0" r="r" b="b"/>
              <a:pathLst>
                <a:path w="72" h="7">
                  <a:moveTo>
                    <a:pt x="72" y="0"/>
                  </a:moveTo>
                  <a:lnTo>
                    <a:pt x="66" y="3"/>
                  </a:lnTo>
                  <a:lnTo>
                    <a:pt x="55" y="6"/>
                  </a:lnTo>
                  <a:lnTo>
                    <a:pt x="40" y="5"/>
                  </a:lnTo>
                  <a:lnTo>
                    <a:pt x="26" y="4"/>
                  </a:lnTo>
                  <a:lnTo>
                    <a:pt x="10" y="6"/>
                  </a:lnTo>
                  <a:lnTo>
                    <a:pt x="0" y="7"/>
                  </a:lnTo>
                </a:path>
              </a:pathLst>
            </a:custGeom>
            <a:noFill/>
            <a:ln w="0">
              <a:solidFill>
                <a:srgbClr val="000000"/>
              </a:solidFill>
              <a:prstDash val="solid"/>
              <a:round/>
              <a:headEnd/>
              <a:tailEnd/>
            </a:ln>
          </p:spPr>
          <p:txBody>
            <a:bodyPr/>
            <a:lstStyle/>
            <a:p>
              <a:endParaRPr lang="en-GB"/>
            </a:p>
          </p:txBody>
        </p:sp>
        <p:sp>
          <p:nvSpPr>
            <p:cNvPr id="603" name="Freeform 3684"/>
            <p:cNvSpPr>
              <a:spLocks/>
            </p:cNvSpPr>
            <p:nvPr/>
          </p:nvSpPr>
          <p:spPr bwMode="auto">
            <a:xfrm>
              <a:off x="1882" y="3144"/>
              <a:ext cx="24" cy="1"/>
            </a:xfrm>
            <a:custGeom>
              <a:avLst/>
              <a:gdLst/>
              <a:ahLst/>
              <a:cxnLst>
                <a:cxn ang="0">
                  <a:pos x="0" y="1"/>
                </a:cxn>
                <a:cxn ang="0">
                  <a:pos x="9" y="0"/>
                </a:cxn>
                <a:cxn ang="0">
                  <a:pos x="21" y="1"/>
                </a:cxn>
                <a:cxn ang="0">
                  <a:pos x="38" y="2"/>
                </a:cxn>
                <a:cxn ang="0">
                  <a:pos x="48" y="1"/>
                </a:cxn>
              </a:cxnLst>
              <a:rect l="0" t="0" r="r" b="b"/>
              <a:pathLst>
                <a:path w="48" h="2">
                  <a:moveTo>
                    <a:pt x="0" y="1"/>
                  </a:moveTo>
                  <a:lnTo>
                    <a:pt x="9" y="0"/>
                  </a:lnTo>
                  <a:lnTo>
                    <a:pt x="21" y="1"/>
                  </a:lnTo>
                  <a:lnTo>
                    <a:pt x="38" y="2"/>
                  </a:lnTo>
                  <a:lnTo>
                    <a:pt x="48" y="1"/>
                  </a:lnTo>
                </a:path>
              </a:pathLst>
            </a:custGeom>
            <a:noFill/>
            <a:ln w="0">
              <a:solidFill>
                <a:srgbClr val="000000"/>
              </a:solidFill>
              <a:prstDash val="solid"/>
              <a:round/>
              <a:headEnd/>
              <a:tailEnd/>
            </a:ln>
          </p:spPr>
          <p:txBody>
            <a:bodyPr/>
            <a:lstStyle/>
            <a:p>
              <a:endParaRPr lang="en-GB"/>
            </a:p>
          </p:txBody>
        </p:sp>
        <p:sp>
          <p:nvSpPr>
            <p:cNvPr id="604" name="Line 3685"/>
            <p:cNvSpPr>
              <a:spLocks noChangeShapeType="1"/>
            </p:cNvSpPr>
            <p:nvPr/>
          </p:nvSpPr>
          <p:spPr bwMode="auto">
            <a:xfrm flipH="1">
              <a:off x="1879" y="3112"/>
              <a:ext cx="3" cy="1"/>
            </a:xfrm>
            <a:prstGeom prst="line">
              <a:avLst/>
            </a:prstGeom>
            <a:noFill/>
            <a:ln w="0">
              <a:solidFill>
                <a:srgbClr val="000000"/>
              </a:solidFill>
              <a:round/>
              <a:headEnd/>
              <a:tailEnd/>
            </a:ln>
          </p:spPr>
          <p:txBody>
            <a:bodyPr/>
            <a:lstStyle/>
            <a:p>
              <a:endParaRPr lang="en-GB"/>
            </a:p>
          </p:txBody>
        </p:sp>
        <p:sp>
          <p:nvSpPr>
            <p:cNvPr id="605" name="Freeform 3686"/>
            <p:cNvSpPr>
              <a:spLocks/>
            </p:cNvSpPr>
            <p:nvPr/>
          </p:nvSpPr>
          <p:spPr bwMode="auto">
            <a:xfrm>
              <a:off x="1882" y="3110"/>
              <a:ext cx="40" cy="2"/>
            </a:xfrm>
            <a:custGeom>
              <a:avLst/>
              <a:gdLst/>
              <a:ahLst/>
              <a:cxnLst>
                <a:cxn ang="0">
                  <a:pos x="0" y="0"/>
                </a:cxn>
                <a:cxn ang="0">
                  <a:pos x="14" y="0"/>
                </a:cxn>
                <a:cxn ang="0">
                  <a:pos x="41" y="0"/>
                </a:cxn>
                <a:cxn ang="0">
                  <a:pos x="81" y="2"/>
                </a:cxn>
              </a:cxnLst>
              <a:rect l="0" t="0" r="r" b="b"/>
              <a:pathLst>
                <a:path w="81" h="2">
                  <a:moveTo>
                    <a:pt x="0" y="0"/>
                  </a:moveTo>
                  <a:lnTo>
                    <a:pt x="14" y="0"/>
                  </a:lnTo>
                  <a:lnTo>
                    <a:pt x="41" y="0"/>
                  </a:lnTo>
                  <a:lnTo>
                    <a:pt x="81" y="2"/>
                  </a:lnTo>
                </a:path>
              </a:pathLst>
            </a:custGeom>
            <a:noFill/>
            <a:ln w="0">
              <a:solidFill>
                <a:srgbClr val="000000"/>
              </a:solidFill>
              <a:prstDash val="solid"/>
              <a:round/>
              <a:headEnd/>
              <a:tailEnd/>
            </a:ln>
          </p:spPr>
          <p:txBody>
            <a:bodyPr/>
            <a:lstStyle/>
            <a:p>
              <a:endParaRPr lang="en-GB"/>
            </a:p>
          </p:txBody>
        </p:sp>
        <p:sp>
          <p:nvSpPr>
            <p:cNvPr id="606" name="Freeform 3687"/>
            <p:cNvSpPr>
              <a:spLocks/>
            </p:cNvSpPr>
            <p:nvPr/>
          </p:nvSpPr>
          <p:spPr bwMode="auto">
            <a:xfrm>
              <a:off x="1859" y="3099"/>
              <a:ext cx="23" cy="1"/>
            </a:xfrm>
            <a:custGeom>
              <a:avLst/>
              <a:gdLst/>
              <a:ahLst/>
              <a:cxnLst>
                <a:cxn ang="0">
                  <a:pos x="45" y="0"/>
                </a:cxn>
                <a:cxn ang="0">
                  <a:pos x="23" y="0"/>
                </a:cxn>
                <a:cxn ang="0">
                  <a:pos x="0" y="1"/>
                </a:cxn>
              </a:cxnLst>
              <a:rect l="0" t="0" r="r" b="b"/>
              <a:pathLst>
                <a:path w="45" h="1">
                  <a:moveTo>
                    <a:pt x="45" y="0"/>
                  </a:moveTo>
                  <a:lnTo>
                    <a:pt x="23" y="0"/>
                  </a:lnTo>
                  <a:lnTo>
                    <a:pt x="0" y="1"/>
                  </a:lnTo>
                </a:path>
              </a:pathLst>
            </a:custGeom>
            <a:noFill/>
            <a:ln w="0">
              <a:solidFill>
                <a:srgbClr val="000000"/>
              </a:solidFill>
              <a:prstDash val="solid"/>
              <a:round/>
              <a:headEnd/>
              <a:tailEnd/>
            </a:ln>
          </p:spPr>
          <p:txBody>
            <a:bodyPr/>
            <a:lstStyle/>
            <a:p>
              <a:endParaRPr lang="en-GB"/>
            </a:p>
          </p:txBody>
        </p:sp>
        <p:sp>
          <p:nvSpPr>
            <p:cNvPr id="607" name="Freeform 3688"/>
            <p:cNvSpPr>
              <a:spLocks/>
            </p:cNvSpPr>
            <p:nvPr/>
          </p:nvSpPr>
          <p:spPr bwMode="auto">
            <a:xfrm>
              <a:off x="1860" y="3097"/>
              <a:ext cx="22" cy="1"/>
            </a:xfrm>
            <a:custGeom>
              <a:avLst/>
              <a:gdLst/>
              <a:ahLst/>
              <a:cxnLst>
                <a:cxn ang="0">
                  <a:pos x="43" y="0"/>
                </a:cxn>
                <a:cxn ang="0">
                  <a:pos x="21" y="0"/>
                </a:cxn>
                <a:cxn ang="0">
                  <a:pos x="0" y="1"/>
                </a:cxn>
              </a:cxnLst>
              <a:rect l="0" t="0" r="r" b="b"/>
              <a:pathLst>
                <a:path w="43" h="1">
                  <a:moveTo>
                    <a:pt x="43" y="0"/>
                  </a:moveTo>
                  <a:lnTo>
                    <a:pt x="21" y="0"/>
                  </a:lnTo>
                  <a:lnTo>
                    <a:pt x="0" y="1"/>
                  </a:lnTo>
                </a:path>
              </a:pathLst>
            </a:custGeom>
            <a:noFill/>
            <a:ln w="0">
              <a:solidFill>
                <a:srgbClr val="000000"/>
              </a:solidFill>
              <a:prstDash val="solid"/>
              <a:round/>
              <a:headEnd/>
              <a:tailEnd/>
            </a:ln>
          </p:spPr>
          <p:txBody>
            <a:bodyPr/>
            <a:lstStyle/>
            <a:p>
              <a:endParaRPr lang="en-GB"/>
            </a:p>
          </p:txBody>
        </p:sp>
        <p:sp>
          <p:nvSpPr>
            <p:cNvPr id="608" name="Freeform 3689"/>
            <p:cNvSpPr>
              <a:spLocks/>
            </p:cNvSpPr>
            <p:nvPr/>
          </p:nvSpPr>
          <p:spPr bwMode="auto">
            <a:xfrm>
              <a:off x="1866" y="3086"/>
              <a:ext cx="16" cy="1"/>
            </a:xfrm>
            <a:custGeom>
              <a:avLst/>
              <a:gdLst/>
              <a:ahLst/>
              <a:cxnLst>
                <a:cxn ang="0">
                  <a:pos x="31" y="0"/>
                </a:cxn>
                <a:cxn ang="0">
                  <a:pos x="9" y="1"/>
                </a:cxn>
                <a:cxn ang="0">
                  <a:pos x="0" y="0"/>
                </a:cxn>
              </a:cxnLst>
              <a:rect l="0" t="0" r="r" b="b"/>
              <a:pathLst>
                <a:path w="31" h="1">
                  <a:moveTo>
                    <a:pt x="31" y="0"/>
                  </a:moveTo>
                  <a:lnTo>
                    <a:pt x="9" y="1"/>
                  </a:lnTo>
                  <a:lnTo>
                    <a:pt x="0" y="0"/>
                  </a:lnTo>
                </a:path>
              </a:pathLst>
            </a:custGeom>
            <a:noFill/>
            <a:ln w="0">
              <a:solidFill>
                <a:srgbClr val="000000"/>
              </a:solidFill>
              <a:prstDash val="solid"/>
              <a:round/>
              <a:headEnd/>
              <a:tailEnd/>
            </a:ln>
          </p:spPr>
          <p:txBody>
            <a:bodyPr/>
            <a:lstStyle/>
            <a:p>
              <a:endParaRPr lang="en-GB"/>
            </a:p>
          </p:txBody>
        </p:sp>
        <p:sp>
          <p:nvSpPr>
            <p:cNvPr id="609" name="Freeform 3690"/>
            <p:cNvSpPr>
              <a:spLocks/>
            </p:cNvSpPr>
            <p:nvPr/>
          </p:nvSpPr>
          <p:spPr bwMode="auto">
            <a:xfrm>
              <a:off x="1882" y="3077"/>
              <a:ext cx="23" cy="2"/>
            </a:xfrm>
            <a:custGeom>
              <a:avLst/>
              <a:gdLst/>
              <a:ahLst/>
              <a:cxnLst>
                <a:cxn ang="0">
                  <a:pos x="0" y="0"/>
                </a:cxn>
                <a:cxn ang="0">
                  <a:pos x="6" y="0"/>
                </a:cxn>
                <a:cxn ang="0">
                  <a:pos x="46" y="3"/>
                </a:cxn>
                <a:cxn ang="0">
                  <a:pos x="47" y="3"/>
                </a:cxn>
              </a:cxnLst>
              <a:rect l="0" t="0" r="r" b="b"/>
              <a:pathLst>
                <a:path w="47" h="3">
                  <a:moveTo>
                    <a:pt x="0" y="0"/>
                  </a:moveTo>
                  <a:lnTo>
                    <a:pt x="6" y="0"/>
                  </a:lnTo>
                  <a:lnTo>
                    <a:pt x="46" y="3"/>
                  </a:lnTo>
                  <a:lnTo>
                    <a:pt x="47" y="3"/>
                  </a:lnTo>
                </a:path>
              </a:pathLst>
            </a:custGeom>
            <a:noFill/>
            <a:ln w="0">
              <a:solidFill>
                <a:srgbClr val="000000"/>
              </a:solidFill>
              <a:prstDash val="solid"/>
              <a:round/>
              <a:headEnd/>
              <a:tailEnd/>
            </a:ln>
          </p:spPr>
          <p:txBody>
            <a:bodyPr/>
            <a:lstStyle/>
            <a:p>
              <a:endParaRPr lang="en-GB"/>
            </a:p>
          </p:txBody>
        </p:sp>
        <p:sp>
          <p:nvSpPr>
            <p:cNvPr id="610" name="Freeform 3691"/>
            <p:cNvSpPr>
              <a:spLocks/>
            </p:cNvSpPr>
            <p:nvPr/>
          </p:nvSpPr>
          <p:spPr bwMode="auto">
            <a:xfrm>
              <a:off x="1870" y="3076"/>
              <a:ext cx="12" cy="1"/>
            </a:xfrm>
            <a:custGeom>
              <a:avLst/>
              <a:gdLst/>
              <a:ahLst/>
              <a:cxnLst>
                <a:cxn ang="0">
                  <a:pos x="22" y="0"/>
                </a:cxn>
                <a:cxn ang="0">
                  <a:pos x="3" y="0"/>
                </a:cxn>
                <a:cxn ang="0">
                  <a:pos x="0" y="0"/>
                </a:cxn>
              </a:cxnLst>
              <a:rect l="0" t="0" r="r" b="b"/>
              <a:pathLst>
                <a:path w="22">
                  <a:moveTo>
                    <a:pt x="22" y="0"/>
                  </a:moveTo>
                  <a:lnTo>
                    <a:pt x="3" y="0"/>
                  </a:lnTo>
                  <a:lnTo>
                    <a:pt x="0" y="0"/>
                  </a:lnTo>
                </a:path>
              </a:pathLst>
            </a:custGeom>
            <a:noFill/>
            <a:ln w="0">
              <a:solidFill>
                <a:srgbClr val="000000"/>
              </a:solidFill>
              <a:prstDash val="solid"/>
              <a:round/>
              <a:headEnd/>
              <a:tailEnd/>
            </a:ln>
          </p:spPr>
          <p:txBody>
            <a:bodyPr/>
            <a:lstStyle/>
            <a:p>
              <a:endParaRPr lang="en-GB"/>
            </a:p>
          </p:txBody>
        </p:sp>
        <p:sp>
          <p:nvSpPr>
            <p:cNvPr id="611" name="Freeform 3692"/>
            <p:cNvSpPr>
              <a:spLocks/>
            </p:cNvSpPr>
            <p:nvPr/>
          </p:nvSpPr>
          <p:spPr bwMode="auto">
            <a:xfrm>
              <a:off x="1871" y="3076"/>
              <a:ext cx="11" cy="1"/>
            </a:xfrm>
            <a:custGeom>
              <a:avLst/>
              <a:gdLst/>
              <a:ahLst/>
              <a:cxnLst>
                <a:cxn ang="0">
                  <a:pos x="21" y="1"/>
                </a:cxn>
                <a:cxn ang="0">
                  <a:pos x="3" y="0"/>
                </a:cxn>
                <a:cxn ang="0">
                  <a:pos x="0" y="0"/>
                </a:cxn>
              </a:cxnLst>
              <a:rect l="0" t="0" r="r" b="b"/>
              <a:pathLst>
                <a:path w="21" h="1">
                  <a:moveTo>
                    <a:pt x="21" y="1"/>
                  </a:moveTo>
                  <a:lnTo>
                    <a:pt x="3" y="0"/>
                  </a:lnTo>
                  <a:lnTo>
                    <a:pt x="0" y="0"/>
                  </a:lnTo>
                </a:path>
              </a:pathLst>
            </a:custGeom>
            <a:noFill/>
            <a:ln w="0">
              <a:solidFill>
                <a:srgbClr val="000000"/>
              </a:solidFill>
              <a:prstDash val="solid"/>
              <a:round/>
              <a:headEnd/>
              <a:tailEnd/>
            </a:ln>
          </p:spPr>
          <p:txBody>
            <a:bodyPr/>
            <a:lstStyle/>
            <a:p>
              <a:endParaRPr lang="en-GB"/>
            </a:p>
          </p:txBody>
        </p:sp>
        <p:sp>
          <p:nvSpPr>
            <p:cNvPr id="612" name="Freeform 3693"/>
            <p:cNvSpPr>
              <a:spLocks/>
            </p:cNvSpPr>
            <p:nvPr/>
          </p:nvSpPr>
          <p:spPr bwMode="auto">
            <a:xfrm>
              <a:off x="1882" y="3073"/>
              <a:ext cx="28" cy="1"/>
            </a:xfrm>
            <a:custGeom>
              <a:avLst/>
              <a:gdLst/>
              <a:ahLst/>
              <a:cxnLst>
                <a:cxn ang="0">
                  <a:pos x="0" y="0"/>
                </a:cxn>
                <a:cxn ang="0">
                  <a:pos x="27" y="0"/>
                </a:cxn>
                <a:cxn ang="0">
                  <a:pos x="57" y="0"/>
                </a:cxn>
              </a:cxnLst>
              <a:rect l="0" t="0" r="r" b="b"/>
              <a:pathLst>
                <a:path w="57">
                  <a:moveTo>
                    <a:pt x="0" y="0"/>
                  </a:moveTo>
                  <a:lnTo>
                    <a:pt x="27" y="0"/>
                  </a:lnTo>
                  <a:lnTo>
                    <a:pt x="57" y="0"/>
                  </a:lnTo>
                </a:path>
              </a:pathLst>
            </a:custGeom>
            <a:noFill/>
            <a:ln w="0">
              <a:solidFill>
                <a:srgbClr val="000000"/>
              </a:solidFill>
              <a:prstDash val="solid"/>
              <a:round/>
              <a:headEnd/>
              <a:tailEnd/>
            </a:ln>
          </p:spPr>
          <p:txBody>
            <a:bodyPr/>
            <a:lstStyle/>
            <a:p>
              <a:endParaRPr lang="en-GB"/>
            </a:p>
          </p:txBody>
        </p:sp>
        <p:sp>
          <p:nvSpPr>
            <p:cNvPr id="613" name="Line 3694"/>
            <p:cNvSpPr>
              <a:spLocks noChangeShapeType="1"/>
            </p:cNvSpPr>
            <p:nvPr/>
          </p:nvSpPr>
          <p:spPr bwMode="auto">
            <a:xfrm>
              <a:off x="1881" y="3025"/>
              <a:ext cx="15" cy="1"/>
            </a:xfrm>
            <a:prstGeom prst="line">
              <a:avLst/>
            </a:prstGeom>
            <a:noFill/>
            <a:ln w="0">
              <a:solidFill>
                <a:srgbClr val="000000"/>
              </a:solidFill>
              <a:round/>
              <a:headEnd/>
              <a:tailEnd/>
            </a:ln>
          </p:spPr>
          <p:txBody>
            <a:bodyPr/>
            <a:lstStyle/>
            <a:p>
              <a:endParaRPr lang="en-GB"/>
            </a:p>
          </p:txBody>
        </p:sp>
        <p:sp>
          <p:nvSpPr>
            <p:cNvPr id="614" name="Line 3695"/>
            <p:cNvSpPr>
              <a:spLocks noChangeShapeType="1"/>
            </p:cNvSpPr>
            <p:nvPr/>
          </p:nvSpPr>
          <p:spPr bwMode="auto">
            <a:xfrm>
              <a:off x="1797" y="3025"/>
              <a:ext cx="2" cy="1"/>
            </a:xfrm>
            <a:prstGeom prst="line">
              <a:avLst/>
            </a:prstGeom>
            <a:noFill/>
            <a:ln w="0">
              <a:solidFill>
                <a:srgbClr val="000000"/>
              </a:solidFill>
              <a:round/>
              <a:headEnd/>
              <a:tailEnd/>
            </a:ln>
          </p:spPr>
          <p:txBody>
            <a:bodyPr/>
            <a:lstStyle/>
            <a:p>
              <a:endParaRPr lang="en-GB"/>
            </a:p>
          </p:txBody>
        </p:sp>
        <p:sp>
          <p:nvSpPr>
            <p:cNvPr id="615" name="Freeform 3696"/>
            <p:cNvSpPr>
              <a:spLocks/>
            </p:cNvSpPr>
            <p:nvPr/>
          </p:nvSpPr>
          <p:spPr bwMode="auto">
            <a:xfrm>
              <a:off x="1797" y="3073"/>
              <a:ext cx="12" cy="1"/>
            </a:xfrm>
            <a:custGeom>
              <a:avLst/>
              <a:gdLst/>
              <a:ahLst/>
              <a:cxnLst>
                <a:cxn ang="0">
                  <a:pos x="0" y="0"/>
                </a:cxn>
                <a:cxn ang="0">
                  <a:pos x="9" y="0"/>
                </a:cxn>
                <a:cxn ang="0">
                  <a:pos x="25" y="0"/>
                </a:cxn>
              </a:cxnLst>
              <a:rect l="0" t="0" r="r" b="b"/>
              <a:pathLst>
                <a:path w="25">
                  <a:moveTo>
                    <a:pt x="0" y="0"/>
                  </a:moveTo>
                  <a:lnTo>
                    <a:pt x="9" y="0"/>
                  </a:lnTo>
                  <a:lnTo>
                    <a:pt x="25" y="0"/>
                  </a:lnTo>
                </a:path>
              </a:pathLst>
            </a:custGeom>
            <a:noFill/>
            <a:ln w="0">
              <a:solidFill>
                <a:srgbClr val="000000"/>
              </a:solidFill>
              <a:prstDash val="solid"/>
              <a:round/>
              <a:headEnd/>
              <a:tailEnd/>
            </a:ln>
          </p:spPr>
          <p:txBody>
            <a:bodyPr/>
            <a:lstStyle/>
            <a:p>
              <a:endParaRPr lang="en-GB"/>
            </a:p>
          </p:txBody>
        </p:sp>
        <p:sp>
          <p:nvSpPr>
            <p:cNvPr id="616" name="Freeform 3697"/>
            <p:cNvSpPr>
              <a:spLocks/>
            </p:cNvSpPr>
            <p:nvPr/>
          </p:nvSpPr>
          <p:spPr bwMode="auto">
            <a:xfrm>
              <a:off x="1772" y="3075"/>
              <a:ext cx="25" cy="1"/>
            </a:xfrm>
            <a:custGeom>
              <a:avLst/>
              <a:gdLst/>
              <a:ahLst/>
              <a:cxnLst>
                <a:cxn ang="0">
                  <a:pos x="50" y="2"/>
                </a:cxn>
                <a:cxn ang="0">
                  <a:pos x="43" y="2"/>
                </a:cxn>
                <a:cxn ang="0">
                  <a:pos x="32" y="2"/>
                </a:cxn>
                <a:cxn ang="0">
                  <a:pos x="17" y="2"/>
                </a:cxn>
                <a:cxn ang="0">
                  <a:pos x="0" y="0"/>
                </a:cxn>
                <a:cxn ang="0">
                  <a:pos x="0" y="0"/>
                </a:cxn>
              </a:cxnLst>
              <a:rect l="0" t="0" r="r" b="b"/>
              <a:pathLst>
                <a:path w="50" h="2">
                  <a:moveTo>
                    <a:pt x="50" y="2"/>
                  </a:moveTo>
                  <a:lnTo>
                    <a:pt x="43" y="2"/>
                  </a:lnTo>
                  <a:lnTo>
                    <a:pt x="32" y="2"/>
                  </a:lnTo>
                  <a:lnTo>
                    <a:pt x="17" y="2"/>
                  </a:lnTo>
                  <a:lnTo>
                    <a:pt x="0" y="0"/>
                  </a:lnTo>
                  <a:lnTo>
                    <a:pt x="0" y="0"/>
                  </a:lnTo>
                </a:path>
              </a:pathLst>
            </a:custGeom>
            <a:noFill/>
            <a:ln w="0">
              <a:solidFill>
                <a:srgbClr val="000000"/>
              </a:solidFill>
              <a:prstDash val="solid"/>
              <a:round/>
              <a:headEnd/>
              <a:tailEnd/>
            </a:ln>
          </p:spPr>
          <p:txBody>
            <a:bodyPr/>
            <a:lstStyle/>
            <a:p>
              <a:endParaRPr lang="en-GB"/>
            </a:p>
          </p:txBody>
        </p:sp>
        <p:sp>
          <p:nvSpPr>
            <p:cNvPr id="617" name="Line 3698"/>
            <p:cNvSpPr>
              <a:spLocks noChangeShapeType="1"/>
            </p:cNvSpPr>
            <p:nvPr/>
          </p:nvSpPr>
          <p:spPr bwMode="auto">
            <a:xfrm flipH="1" flipV="1">
              <a:off x="1771" y="3075"/>
              <a:ext cx="26" cy="1"/>
            </a:xfrm>
            <a:prstGeom prst="line">
              <a:avLst/>
            </a:prstGeom>
            <a:noFill/>
            <a:ln w="0">
              <a:solidFill>
                <a:srgbClr val="000000"/>
              </a:solidFill>
              <a:round/>
              <a:headEnd/>
              <a:tailEnd/>
            </a:ln>
          </p:spPr>
          <p:txBody>
            <a:bodyPr/>
            <a:lstStyle/>
            <a:p>
              <a:endParaRPr lang="en-GB"/>
            </a:p>
          </p:txBody>
        </p:sp>
        <p:sp>
          <p:nvSpPr>
            <p:cNvPr id="618" name="Freeform 3699"/>
            <p:cNvSpPr>
              <a:spLocks/>
            </p:cNvSpPr>
            <p:nvPr/>
          </p:nvSpPr>
          <p:spPr bwMode="auto">
            <a:xfrm>
              <a:off x="1797" y="3077"/>
              <a:ext cx="11" cy="1"/>
            </a:xfrm>
            <a:custGeom>
              <a:avLst/>
              <a:gdLst/>
              <a:ahLst/>
              <a:cxnLst>
                <a:cxn ang="0">
                  <a:pos x="0" y="0"/>
                </a:cxn>
                <a:cxn ang="0">
                  <a:pos x="12" y="1"/>
                </a:cxn>
                <a:cxn ang="0">
                  <a:pos x="23" y="1"/>
                </a:cxn>
              </a:cxnLst>
              <a:rect l="0" t="0" r="r" b="b"/>
              <a:pathLst>
                <a:path w="23" h="1">
                  <a:moveTo>
                    <a:pt x="0" y="0"/>
                  </a:moveTo>
                  <a:lnTo>
                    <a:pt x="12" y="1"/>
                  </a:lnTo>
                  <a:lnTo>
                    <a:pt x="23" y="1"/>
                  </a:lnTo>
                </a:path>
              </a:pathLst>
            </a:custGeom>
            <a:noFill/>
            <a:ln w="0">
              <a:solidFill>
                <a:srgbClr val="000000"/>
              </a:solidFill>
              <a:prstDash val="solid"/>
              <a:round/>
              <a:headEnd/>
              <a:tailEnd/>
            </a:ln>
          </p:spPr>
          <p:txBody>
            <a:bodyPr/>
            <a:lstStyle/>
            <a:p>
              <a:endParaRPr lang="en-GB"/>
            </a:p>
          </p:txBody>
        </p:sp>
        <p:sp>
          <p:nvSpPr>
            <p:cNvPr id="619" name="Freeform 3700"/>
            <p:cNvSpPr>
              <a:spLocks/>
            </p:cNvSpPr>
            <p:nvPr/>
          </p:nvSpPr>
          <p:spPr bwMode="auto">
            <a:xfrm>
              <a:off x="1767" y="3082"/>
              <a:ext cx="30" cy="1"/>
            </a:xfrm>
            <a:custGeom>
              <a:avLst/>
              <a:gdLst/>
              <a:ahLst/>
              <a:cxnLst>
                <a:cxn ang="0">
                  <a:pos x="58" y="0"/>
                </a:cxn>
                <a:cxn ang="0">
                  <a:pos x="50" y="0"/>
                </a:cxn>
                <a:cxn ang="0">
                  <a:pos x="37" y="0"/>
                </a:cxn>
                <a:cxn ang="0">
                  <a:pos x="26" y="1"/>
                </a:cxn>
                <a:cxn ang="0">
                  <a:pos x="8" y="1"/>
                </a:cxn>
                <a:cxn ang="0">
                  <a:pos x="0" y="1"/>
                </a:cxn>
              </a:cxnLst>
              <a:rect l="0" t="0" r="r" b="b"/>
              <a:pathLst>
                <a:path w="58" h="1">
                  <a:moveTo>
                    <a:pt x="58" y="0"/>
                  </a:moveTo>
                  <a:lnTo>
                    <a:pt x="50" y="0"/>
                  </a:lnTo>
                  <a:lnTo>
                    <a:pt x="37" y="0"/>
                  </a:lnTo>
                  <a:lnTo>
                    <a:pt x="26" y="1"/>
                  </a:lnTo>
                  <a:lnTo>
                    <a:pt x="8" y="1"/>
                  </a:lnTo>
                  <a:lnTo>
                    <a:pt x="0" y="1"/>
                  </a:lnTo>
                </a:path>
              </a:pathLst>
            </a:custGeom>
            <a:noFill/>
            <a:ln w="0">
              <a:solidFill>
                <a:srgbClr val="000000"/>
              </a:solidFill>
              <a:prstDash val="solid"/>
              <a:round/>
              <a:headEnd/>
              <a:tailEnd/>
            </a:ln>
          </p:spPr>
          <p:txBody>
            <a:bodyPr/>
            <a:lstStyle/>
            <a:p>
              <a:endParaRPr lang="en-GB"/>
            </a:p>
          </p:txBody>
        </p:sp>
        <p:sp>
          <p:nvSpPr>
            <p:cNvPr id="620" name="Freeform 3701"/>
            <p:cNvSpPr>
              <a:spLocks/>
            </p:cNvSpPr>
            <p:nvPr/>
          </p:nvSpPr>
          <p:spPr bwMode="auto">
            <a:xfrm>
              <a:off x="1759" y="3097"/>
              <a:ext cx="38" cy="5"/>
            </a:xfrm>
            <a:custGeom>
              <a:avLst/>
              <a:gdLst/>
              <a:ahLst/>
              <a:cxnLst>
                <a:cxn ang="0">
                  <a:pos x="74" y="8"/>
                </a:cxn>
                <a:cxn ang="0">
                  <a:pos x="66" y="9"/>
                </a:cxn>
                <a:cxn ang="0">
                  <a:pos x="55" y="8"/>
                </a:cxn>
                <a:cxn ang="0">
                  <a:pos x="42" y="6"/>
                </a:cxn>
                <a:cxn ang="0">
                  <a:pos x="31" y="6"/>
                </a:cxn>
                <a:cxn ang="0">
                  <a:pos x="14" y="3"/>
                </a:cxn>
                <a:cxn ang="0">
                  <a:pos x="0" y="0"/>
                </a:cxn>
              </a:cxnLst>
              <a:rect l="0" t="0" r="r" b="b"/>
              <a:pathLst>
                <a:path w="74" h="9">
                  <a:moveTo>
                    <a:pt x="74" y="8"/>
                  </a:moveTo>
                  <a:lnTo>
                    <a:pt x="66" y="9"/>
                  </a:lnTo>
                  <a:lnTo>
                    <a:pt x="55" y="8"/>
                  </a:lnTo>
                  <a:lnTo>
                    <a:pt x="42" y="6"/>
                  </a:lnTo>
                  <a:lnTo>
                    <a:pt x="31" y="6"/>
                  </a:lnTo>
                  <a:lnTo>
                    <a:pt x="14" y="3"/>
                  </a:lnTo>
                  <a:lnTo>
                    <a:pt x="0" y="0"/>
                  </a:lnTo>
                </a:path>
              </a:pathLst>
            </a:custGeom>
            <a:noFill/>
            <a:ln w="0">
              <a:solidFill>
                <a:srgbClr val="000000"/>
              </a:solidFill>
              <a:prstDash val="solid"/>
              <a:round/>
              <a:headEnd/>
              <a:tailEnd/>
            </a:ln>
          </p:spPr>
          <p:txBody>
            <a:bodyPr/>
            <a:lstStyle/>
            <a:p>
              <a:endParaRPr lang="en-GB"/>
            </a:p>
          </p:txBody>
        </p:sp>
        <p:sp>
          <p:nvSpPr>
            <p:cNvPr id="621" name="Freeform 3702"/>
            <p:cNvSpPr>
              <a:spLocks/>
            </p:cNvSpPr>
            <p:nvPr/>
          </p:nvSpPr>
          <p:spPr bwMode="auto">
            <a:xfrm>
              <a:off x="1758" y="3099"/>
              <a:ext cx="39" cy="4"/>
            </a:xfrm>
            <a:custGeom>
              <a:avLst/>
              <a:gdLst/>
              <a:ahLst/>
              <a:cxnLst>
                <a:cxn ang="0">
                  <a:pos x="77" y="8"/>
                </a:cxn>
                <a:cxn ang="0">
                  <a:pos x="69" y="9"/>
                </a:cxn>
                <a:cxn ang="0">
                  <a:pos x="58" y="8"/>
                </a:cxn>
                <a:cxn ang="0">
                  <a:pos x="45" y="7"/>
                </a:cxn>
                <a:cxn ang="0">
                  <a:pos x="34" y="7"/>
                </a:cxn>
                <a:cxn ang="0">
                  <a:pos x="17" y="3"/>
                </a:cxn>
                <a:cxn ang="0">
                  <a:pos x="1" y="0"/>
                </a:cxn>
                <a:cxn ang="0">
                  <a:pos x="0" y="0"/>
                </a:cxn>
              </a:cxnLst>
              <a:rect l="0" t="0" r="r" b="b"/>
              <a:pathLst>
                <a:path w="77" h="9">
                  <a:moveTo>
                    <a:pt x="77" y="8"/>
                  </a:moveTo>
                  <a:lnTo>
                    <a:pt x="69" y="9"/>
                  </a:lnTo>
                  <a:lnTo>
                    <a:pt x="58" y="8"/>
                  </a:lnTo>
                  <a:lnTo>
                    <a:pt x="45" y="7"/>
                  </a:lnTo>
                  <a:lnTo>
                    <a:pt x="34" y="7"/>
                  </a:lnTo>
                  <a:lnTo>
                    <a:pt x="17" y="3"/>
                  </a:lnTo>
                  <a:lnTo>
                    <a:pt x="1" y="0"/>
                  </a:lnTo>
                  <a:lnTo>
                    <a:pt x="0" y="0"/>
                  </a:lnTo>
                </a:path>
              </a:pathLst>
            </a:custGeom>
            <a:noFill/>
            <a:ln w="0">
              <a:solidFill>
                <a:srgbClr val="000000"/>
              </a:solidFill>
              <a:prstDash val="solid"/>
              <a:round/>
              <a:headEnd/>
              <a:tailEnd/>
            </a:ln>
          </p:spPr>
          <p:txBody>
            <a:bodyPr/>
            <a:lstStyle/>
            <a:p>
              <a:endParaRPr lang="en-GB"/>
            </a:p>
          </p:txBody>
        </p:sp>
        <p:sp>
          <p:nvSpPr>
            <p:cNvPr id="622" name="Freeform 3703"/>
            <p:cNvSpPr>
              <a:spLocks/>
            </p:cNvSpPr>
            <p:nvPr/>
          </p:nvSpPr>
          <p:spPr bwMode="auto">
            <a:xfrm>
              <a:off x="1797" y="3110"/>
              <a:ext cx="6" cy="1"/>
            </a:xfrm>
            <a:custGeom>
              <a:avLst/>
              <a:gdLst/>
              <a:ahLst/>
              <a:cxnLst>
                <a:cxn ang="0">
                  <a:pos x="0" y="0"/>
                </a:cxn>
                <a:cxn ang="0">
                  <a:pos x="1" y="0"/>
                </a:cxn>
                <a:cxn ang="0">
                  <a:pos x="12" y="1"/>
                </a:cxn>
              </a:cxnLst>
              <a:rect l="0" t="0" r="r" b="b"/>
              <a:pathLst>
                <a:path w="12" h="1">
                  <a:moveTo>
                    <a:pt x="0" y="0"/>
                  </a:moveTo>
                  <a:lnTo>
                    <a:pt x="1" y="0"/>
                  </a:lnTo>
                  <a:lnTo>
                    <a:pt x="12" y="1"/>
                  </a:lnTo>
                </a:path>
              </a:pathLst>
            </a:custGeom>
            <a:noFill/>
            <a:ln w="0">
              <a:solidFill>
                <a:srgbClr val="000000"/>
              </a:solidFill>
              <a:prstDash val="solid"/>
              <a:round/>
              <a:headEnd/>
              <a:tailEnd/>
            </a:ln>
          </p:spPr>
          <p:txBody>
            <a:bodyPr/>
            <a:lstStyle/>
            <a:p>
              <a:endParaRPr lang="en-GB"/>
            </a:p>
          </p:txBody>
        </p:sp>
        <p:sp>
          <p:nvSpPr>
            <p:cNvPr id="623" name="Freeform 3704"/>
            <p:cNvSpPr>
              <a:spLocks/>
            </p:cNvSpPr>
            <p:nvPr/>
          </p:nvSpPr>
          <p:spPr bwMode="auto">
            <a:xfrm>
              <a:off x="1752" y="3109"/>
              <a:ext cx="45" cy="4"/>
            </a:xfrm>
            <a:custGeom>
              <a:avLst/>
              <a:gdLst/>
              <a:ahLst/>
              <a:cxnLst>
                <a:cxn ang="0">
                  <a:pos x="89" y="6"/>
                </a:cxn>
                <a:cxn ang="0">
                  <a:pos x="52" y="5"/>
                </a:cxn>
                <a:cxn ang="0">
                  <a:pos x="39" y="4"/>
                </a:cxn>
                <a:cxn ang="0">
                  <a:pos x="29" y="3"/>
                </a:cxn>
                <a:cxn ang="0">
                  <a:pos x="18" y="2"/>
                </a:cxn>
                <a:cxn ang="0">
                  <a:pos x="4" y="0"/>
                </a:cxn>
                <a:cxn ang="0">
                  <a:pos x="0" y="0"/>
                </a:cxn>
              </a:cxnLst>
              <a:rect l="0" t="0" r="r" b="b"/>
              <a:pathLst>
                <a:path w="89" h="6">
                  <a:moveTo>
                    <a:pt x="89" y="6"/>
                  </a:moveTo>
                  <a:lnTo>
                    <a:pt x="52" y="5"/>
                  </a:lnTo>
                  <a:lnTo>
                    <a:pt x="39" y="4"/>
                  </a:lnTo>
                  <a:lnTo>
                    <a:pt x="29" y="3"/>
                  </a:lnTo>
                  <a:lnTo>
                    <a:pt x="18" y="2"/>
                  </a:lnTo>
                  <a:lnTo>
                    <a:pt x="4" y="0"/>
                  </a:lnTo>
                  <a:lnTo>
                    <a:pt x="0" y="0"/>
                  </a:lnTo>
                </a:path>
              </a:pathLst>
            </a:custGeom>
            <a:noFill/>
            <a:ln w="0">
              <a:solidFill>
                <a:srgbClr val="000000"/>
              </a:solidFill>
              <a:prstDash val="solid"/>
              <a:round/>
              <a:headEnd/>
              <a:tailEnd/>
            </a:ln>
          </p:spPr>
          <p:txBody>
            <a:bodyPr/>
            <a:lstStyle/>
            <a:p>
              <a:endParaRPr lang="en-GB"/>
            </a:p>
          </p:txBody>
        </p:sp>
        <p:sp>
          <p:nvSpPr>
            <p:cNvPr id="624" name="Line 3705"/>
            <p:cNvSpPr>
              <a:spLocks noChangeShapeType="1"/>
            </p:cNvSpPr>
            <p:nvPr/>
          </p:nvSpPr>
          <p:spPr bwMode="auto">
            <a:xfrm>
              <a:off x="1796" y="3148"/>
              <a:ext cx="1" cy="1"/>
            </a:xfrm>
            <a:prstGeom prst="line">
              <a:avLst/>
            </a:prstGeom>
            <a:noFill/>
            <a:ln w="0">
              <a:solidFill>
                <a:srgbClr val="000000"/>
              </a:solidFill>
              <a:round/>
              <a:headEnd/>
              <a:tailEnd/>
            </a:ln>
          </p:spPr>
          <p:txBody>
            <a:bodyPr/>
            <a:lstStyle/>
            <a:p>
              <a:endParaRPr lang="en-GB"/>
            </a:p>
          </p:txBody>
        </p:sp>
        <p:sp>
          <p:nvSpPr>
            <p:cNvPr id="625" name="Line 3706"/>
            <p:cNvSpPr>
              <a:spLocks noChangeShapeType="1"/>
            </p:cNvSpPr>
            <p:nvPr/>
          </p:nvSpPr>
          <p:spPr bwMode="auto">
            <a:xfrm flipH="1">
              <a:off x="1795" y="3155"/>
              <a:ext cx="1" cy="1"/>
            </a:xfrm>
            <a:prstGeom prst="line">
              <a:avLst/>
            </a:prstGeom>
            <a:noFill/>
            <a:ln w="0">
              <a:solidFill>
                <a:srgbClr val="000000"/>
              </a:solidFill>
              <a:round/>
              <a:headEnd/>
              <a:tailEnd/>
            </a:ln>
          </p:spPr>
          <p:txBody>
            <a:bodyPr/>
            <a:lstStyle/>
            <a:p>
              <a:endParaRPr lang="en-GB"/>
            </a:p>
          </p:txBody>
        </p:sp>
        <p:sp>
          <p:nvSpPr>
            <p:cNvPr id="626" name="Line 3707"/>
            <p:cNvSpPr>
              <a:spLocks noChangeShapeType="1"/>
            </p:cNvSpPr>
            <p:nvPr/>
          </p:nvSpPr>
          <p:spPr bwMode="auto">
            <a:xfrm flipH="1">
              <a:off x="1794" y="3161"/>
              <a:ext cx="2" cy="1"/>
            </a:xfrm>
            <a:prstGeom prst="line">
              <a:avLst/>
            </a:prstGeom>
            <a:noFill/>
            <a:ln w="0">
              <a:solidFill>
                <a:srgbClr val="000000"/>
              </a:solidFill>
              <a:round/>
              <a:headEnd/>
              <a:tailEnd/>
            </a:ln>
          </p:spPr>
          <p:txBody>
            <a:bodyPr/>
            <a:lstStyle/>
            <a:p>
              <a:endParaRPr lang="en-GB"/>
            </a:p>
          </p:txBody>
        </p:sp>
        <p:sp>
          <p:nvSpPr>
            <p:cNvPr id="627" name="Line 3708"/>
            <p:cNvSpPr>
              <a:spLocks noChangeShapeType="1"/>
            </p:cNvSpPr>
            <p:nvPr/>
          </p:nvSpPr>
          <p:spPr bwMode="auto">
            <a:xfrm flipH="1">
              <a:off x="1794" y="3163"/>
              <a:ext cx="2" cy="1"/>
            </a:xfrm>
            <a:prstGeom prst="line">
              <a:avLst/>
            </a:prstGeom>
            <a:noFill/>
            <a:ln w="0">
              <a:solidFill>
                <a:srgbClr val="000000"/>
              </a:solidFill>
              <a:round/>
              <a:headEnd/>
              <a:tailEnd/>
            </a:ln>
          </p:spPr>
          <p:txBody>
            <a:bodyPr/>
            <a:lstStyle/>
            <a:p>
              <a:endParaRPr lang="en-GB"/>
            </a:p>
          </p:txBody>
        </p:sp>
        <p:sp>
          <p:nvSpPr>
            <p:cNvPr id="628" name="Line 3709"/>
            <p:cNvSpPr>
              <a:spLocks noChangeShapeType="1"/>
            </p:cNvSpPr>
            <p:nvPr/>
          </p:nvSpPr>
          <p:spPr bwMode="auto">
            <a:xfrm flipH="1">
              <a:off x="1793" y="3168"/>
              <a:ext cx="3" cy="1"/>
            </a:xfrm>
            <a:prstGeom prst="line">
              <a:avLst/>
            </a:prstGeom>
            <a:noFill/>
            <a:ln w="0">
              <a:solidFill>
                <a:srgbClr val="000000"/>
              </a:solidFill>
              <a:round/>
              <a:headEnd/>
              <a:tailEnd/>
            </a:ln>
          </p:spPr>
          <p:txBody>
            <a:bodyPr/>
            <a:lstStyle/>
            <a:p>
              <a:endParaRPr lang="en-GB"/>
            </a:p>
          </p:txBody>
        </p:sp>
        <p:sp>
          <p:nvSpPr>
            <p:cNvPr id="629" name="Line 3710"/>
            <p:cNvSpPr>
              <a:spLocks noChangeShapeType="1"/>
            </p:cNvSpPr>
            <p:nvPr/>
          </p:nvSpPr>
          <p:spPr bwMode="auto">
            <a:xfrm flipH="1">
              <a:off x="1792" y="3178"/>
              <a:ext cx="4" cy="1"/>
            </a:xfrm>
            <a:prstGeom prst="line">
              <a:avLst/>
            </a:prstGeom>
            <a:noFill/>
            <a:ln w="0">
              <a:solidFill>
                <a:srgbClr val="000000"/>
              </a:solidFill>
              <a:round/>
              <a:headEnd/>
              <a:tailEnd/>
            </a:ln>
          </p:spPr>
          <p:txBody>
            <a:bodyPr/>
            <a:lstStyle/>
            <a:p>
              <a:endParaRPr lang="en-GB"/>
            </a:p>
          </p:txBody>
        </p:sp>
        <p:sp>
          <p:nvSpPr>
            <p:cNvPr id="630" name="Freeform 3711"/>
            <p:cNvSpPr>
              <a:spLocks/>
            </p:cNvSpPr>
            <p:nvPr/>
          </p:nvSpPr>
          <p:spPr bwMode="auto">
            <a:xfrm>
              <a:off x="1796" y="3189"/>
              <a:ext cx="18" cy="1"/>
            </a:xfrm>
            <a:custGeom>
              <a:avLst/>
              <a:gdLst/>
              <a:ahLst/>
              <a:cxnLst>
                <a:cxn ang="0">
                  <a:pos x="0" y="0"/>
                </a:cxn>
                <a:cxn ang="0">
                  <a:pos x="1" y="0"/>
                </a:cxn>
                <a:cxn ang="0">
                  <a:pos x="10" y="0"/>
                </a:cxn>
                <a:cxn ang="0">
                  <a:pos x="27" y="1"/>
                </a:cxn>
                <a:cxn ang="0">
                  <a:pos x="36" y="2"/>
                </a:cxn>
              </a:cxnLst>
              <a:rect l="0" t="0" r="r" b="b"/>
              <a:pathLst>
                <a:path w="36" h="2">
                  <a:moveTo>
                    <a:pt x="0" y="0"/>
                  </a:moveTo>
                  <a:lnTo>
                    <a:pt x="1" y="0"/>
                  </a:lnTo>
                  <a:lnTo>
                    <a:pt x="10" y="0"/>
                  </a:lnTo>
                  <a:lnTo>
                    <a:pt x="27" y="1"/>
                  </a:lnTo>
                  <a:lnTo>
                    <a:pt x="36" y="2"/>
                  </a:lnTo>
                </a:path>
              </a:pathLst>
            </a:custGeom>
            <a:noFill/>
            <a:ln w="0">
              <a:solidFill>
                <a:srgbClr val="000000"/>
              </a:solidFill>
              <a:prstDash val="solid"/>
              <a:round/>
              <a:headEnd/>
              <a:tailEnd/>
            </a:ln>
          </p:spPr>
          <p:txBody>
            <a:bodyPr/>
            <a:lstStyle/>
            <a:p>
              <a:endParaRPr lang="en-GB"/>
            </a:p>
          </p:txBody>
        </p:sp>
        <p:sp>
          <p:nvSpPr>
            <p:cNvPr id="631" name="Line 3712"/>
            <p:cNvSpPr>
              <a:spLocks noChangeShapeType="1"/>
            </p:cNvSpPr>
            <p:nvPr/>
          </p:nvSpPr>
          <p:spPr bwMode="auto">
            <a:xfrm>
              <a:off x="1796" y="3206"/>
              <a:ext cx="7" cy="1"/>
            </a:xfrm>
            <a:prstGeom prst="line">
              <a:avLst/>
            </a:prstGeom>
            <a:noFill/>
            <a:ln w="0">
              <a:solidFill>
                <a:srgbClr val="000000"/>
              </a:solidFill>
              <a:round/>
              <a:headEnd/>
              <a:tailEnd/>
            </a:ln>
          </p:spPr>
          <p:txBody>
            <a:bodyPr/>
            <a:lstStyle/>
            <a:p>
              <a:endParaRPr lang="en-GB"/>
            </a:p>
          </p:txBody>
        </p:sp>
        <p:sp>
          <p:nvSpPr>
            <p:cNvPr id="632" name="Line 3713"/>
            <p:cNvSpPr>
              <a:spLocks noChangeShapeType="1"/>
            </p:cNvSpPr>
            <p:nvPr/>
          </p:nvSpPr>
          <p:spPr bwMode="auto">
            <a:xfrm flipH="1">
              <a:off x="1774" y="3278"/>
              <a:ext cx="22" cy="6"/>
            </a:xfrm>
            <a:prstGeom prst="line">
              <a:avLst/>
            </a:prstGeom>
            <a:noFill/>
            <a:ln w="0">
              <a:solidFill>
                <a:srgbClr val="000000"/>
              </a:solidFill>
              <a:round/>
              <a:headEnd/>
              <a:tailEnd/>
            </a:ln>
          </p:spPr>
          <p:txBody>
            <a:bodyPr/>
            <a:lstStyle/>
            <a:p>
              <a:endParaRPr lang="en-GB"/>
            </a:p>
          </p:txBody>
        </p:sp>
        <p:sp>
          <p:nvSpPr>
            <p:cNvPr id="633" name="Line 3714"/>
            <p:cNvSpPr>
              <a:spLocks noChangeShapeType="1"/>
            </p:cNvSpPr>
            <p:nvPr/>
          </p:nvSpPr>
          <p:spPr bwMode="auto">
            <a:xfrm flipH="1">
              <a:off x="1868" y="3191"/>
              <a:ext cx="1" cy="1"/>
            </a:xfrm>
            <a:prstGeom prst="line">
              <a:avLst/>
            </a:prstGeom>
            <a:noFill/>
            <a:ln w="0">
              <a:solidFill>
                <a:srgbClr val="000000"/>
              </a:solidFill>
              <a:round/>
              <a:headEnd/>
              <a:tailEnd/>
            </a:ln>
          </p:spPr>
          <p:txBody>
            <a:bodyPr/>
            <a:lstStyle/>
            <a:p>
              <a:endParaRPr lang="en-GB"/>
            </a:p>
          </p:txBody>
        </p:sp>
        <p:sp>
          <p:nvSpPr>
            <p:cNvPr id="634" name="Line 3715"/>
            <p:cNvSpPr>
              <a:spLocks noChangeShapeType="1"/>
            </p:cNvSpPr>
            <p:nvPr/>
          </p:nvSpPr>
          <p:spPr bwMode="auto">
            <a:xfrm>
              <a:off x="1954" y="3206"/>
              <a:ext cx="1" cy="1"/>
            </a:xfrm>
            <a:prstGeom prst="line">
              <a:avLst/>
            </a:prstGeom>
            <a:noFill/>
            <a:ln w="0">
              <a:solidFill>
                <a:srgbClr val="000000"/>
              </a:solidFill>
              <a:round/>
              <a:headEnd/>
              <a:tailEnd/>
            </a:ln>
          </p:spPr>
          <p:txBody>
            <a:bodyPr/>
            <a:lstStyle/>
            <a:p>
              <a:endParaRPr lang="en-GB"/>
            </a:p>
          </p:txBody>
        </p:sp>
        <p:sp>
          <p:nvSpPr>
            <p:cNvPr id="635" name="Line 3716"/>
            <p:cNvSpPr>
              <a:spLocks noChangeShapeType="1"/>
            </p:cNvSpPr>
            <p:nvPr/>
          </p:nvSpPr>
          <p:spPr bwMode="auto">
            <a:xfrm>
              <a:off x="1710" y="3192"/>
              <a:ext cx="1" cy="1"/>
            </a:xfrm>
            <a:prstGeom prst="line">
              <a:avLst/>
            </a:prstGeom>
            <a:noFill/>
            <a:ln w="0">
              <a:solidFill>
                <a:srgbClr val="000000"/>
              </a:solidFill>
              <a:round/>
              <a:headEnd/>
              <a:tailEnd/>
            </a:ln>
          </p:spPr>
          <p:txBody>
            <a:bodyPr/>
            <a:lstStyle/>
            <a:p>
              <a:endParaRPr lang="en-GB"/>
            </a:p>
          </p:txBody>
        </p:sp>
        <p:sp>
          <p:nvSpPr>
            <p:cNvPr id="636" name="Freeform 3717"/>
            <p:cNvSpPr>
              <a:spLocks/>
            </p:cNvSpPr>
            <p:nvPr/>
          </p:nvSpPr>
          <p:spPr bwMode="auto">
            <a:xfrm>
              <a:off x="1710" y="3192"/>
              <a:ext cx="153" cy="9"/>
            </a:xfrm>
            <a:custGeom>
              <a:avLst/>
              <a:gdLst/>
              <a:ahLst/>
              <a:cxnLst>
                <a:cxn ang="0">
                  <a:pos x="306" y="11"/>
                </a:cxn>
                <a:cxn ang="0">
                  <a:pos x="297" y="10"/>
                </a:cxn>
                <a:cxn ang="0">
                  <a:pos x="283" y="13"/>
                </a:cxn>
                <a:cxn ang="0">
                  <a:pos x="268" y="15"/>
                </a:cxn>
                <a:cxn ang="0">
                  <a:pos x="260" y="17"/>
                </a:cxn>
                <a:cxn ang="0">
                  <a:pos x="254" y="18"/>
                </a:cxn>
                <a:cxn ang="0">
                  <a:pos x="237" y="18"/>
                </a:cxn>
                <a:cxn ang="0">
                  <a:pos x="217" y="16"/>
                </a:cxn>
                <a:cxn ang="0">
                  <a:pos x="203" y="16"/>
                </a:cxn>
                <a:cxn ang="0">
                  <a:pos x="199" y="16"/>
                </a:cxn>
                <a:cxn ang="0">
                  <a:pos x="197" y="15"/>
                </a:cxn>
                <a:cxn ang="0">
                  <a:pos x="182" y="14"/>
                </a:cxn>
                <a:cxn ang="0">
                  <a:pos x="173" y="14"/>
                </a:cxn>
                <a:cxn ang="0">
                  <a:pos x="156" y="13"/>
                </a:cxn>
                <a:cxn ang="0">
                  <a:pos x="145" y="11"/>
                </a:cxn>
                <a:cxn ang="0">
                  <a:pos x="136" y="11"/>
                </a:cxn>
                <a:cxn ang="0">
                  <a:pos x="125" y="13"/>
                </a:cxn>
                <a:cxn ang="0">
                  <a:pos x="103" y="5"/>
                </a:cxn>
                <a:cxn ang="0">
                  <a:pos x="0" y="0"/>
                </a:cxn>
              </a:cxnLst>
              <a:rect l="0" t="0" r="r" b="b"/>
              <a:pathLst>
                <a:path w="306" h="18">
                  <a:moveTo>
                    <a:pt x="306" y="11"/>
                  </a:moveTo>
                  <a:lnTo>
                    <a:pt x="297" y="10"/>
                  </a:lnTo>
                  <a:lnTo>
                    <a:pt x="283" y="13"/>
                  </a:lnTo>
                  <a:lnTo>
                    <a:pt x="268" y="15"/>
                  </a:lnTo>
                  <a:lnTo>
                    <a:pt x="260" y="17"/>
                  </a:lnTo>
                  <a:lnTo>
                    <a:pt x="254" y="18"/>
                  </a:lnTo>
                  <a:lnTo>
                    <a:pt x="237" y="18"/>
                  </a:lnTo>
                  <a:lnTo>
                    <a:pt x="217" y="16"/>
                  </a:lnTo>
                  <a:lnTo>
                    <a:pt x="203" y="16"/>
                  </a:lnTo>
                  <a:lnTo>
                    <a:pt x="199" y="16"/>
                  </a:lnTo>
                  <a:lnTo>
                    <a:pt x="197" y="15"/>
                  </a:lnTo>
                  <a:lnTo>
                    <a:pt x="182" y="14"/>
                  </a:lnTo>
                  <a:lnTo>
                    <a:pt x="173" y="14"/>
                  </a:lnTo>
                  <a:lnTo>
                    <a:pt x="156" y="13"/>
                  </a:lnTo>
                  <a:lnTo>
                    <a:pt x="145" y="11"/>
                  </a:lnTo>
                  <a:lnTo>
                    <a:pt x="136" y="11"/>
                  </a:lnTo>
                  <a:lnTo>
                    <a:pt x="125" y="13"/>
                  </a:lnTo>
                  <a:lnTo>
                    <a:pt x="103" y="5"/>
                  </a:lnTo>
                  <a:lnTo>
                    <a:pt x="0" y="0"/>
                  </a:lnTo>
                </a:path>
              </a:pathLst>
            </a:custGeom>
            <a:noFill/>
            <a:ln w="0">
              <a:solidFill>
                <a:srgbClr val="000000"/>
              </a:solidFill>
              <a:prstDash val="solid"/>
              <a:round/>
              <a:headEnd/>
              <a:tailEnd/>
            </a:ln>
          </p:spPr>
          <p:txBody>
            <a:bodyPr/>
            <a:lstStyle/>
            <a:p>
              <a:endParaRPr lang="en-GB"/>
            </a:p>
          </p:txBody>
        </p:sp>
        <p:sp>
          <p:nvSpPr>
            <p:cNvPr id="637" name="Line 3718"/>
            <p:cNvSpPr>
              <a:spLocks noChangeShapeType="1"/>
            </p:cNvSpPr>
            <p:nvPr/>
          </p:nvSpPr>
          <p:spPr bwMode="auto">
            <a:xfrm flipH="1">
              <a:off x="1947" y="3210"/>
              <a:ext cx="1" cy="1"/>
            </a:xfrm>
            <a:prstGeom prst="line">
              <a:avLst/>
            </a:prstGeom>
            <a:noFill/>
            <a:ln w="0">
              <a:solidFill>
                <a:srgbClr val="000000"/>
              </a:solidFill>
              <a:round/>
              <a:headEnd/>
              <a:tailEnd/>
            </a:ln>
          </p:spPr>
          <p:txBody>
            <a:bodyPr/>
            <a:lstStyle/>
            <a:p>
              <a:endParaRPr lang="en-GB"/>
            </a:p>
          </p:txBody>
        </p:sp>
        <p:sp>
          <p:nvSpPr>
            <p:cNvPr id="638" name="Freeform 3719"/>
            <p:cNvSpPr>
              <a:spLocks/>
            </p:cNvSpPr>
            <p:nvPr/>
          </p:nvSpPr>
          <p:spPr bwMode="auto">
            <a:xfrm>
              <a:off x="1869" y="3191"/>
              <a:ext cx="79" cy="19"/>
            </a:xfrm>
            <a:custGeom>
              <a:avLst/>
              <a:gdLst/>
              <a:ahLst/>
              <a:cxnLst>
                <a:cxn ang="0">
                  <a:pos x="0" y="0"/>
                </a:cxn>
                <a:cxn ang="0">
                  <a:pos x="21" y="4"/>
                </a:cxn>
                <a:cxn ang="0">
                  <a:pos x="51" y="6"/>
                </a:cxn>
                <a:cxn ang="0">
                  <a:pos x="66" y="8"/>
                </a:cxn>
                <a:cxn ang="0">
                  <a:pos x="81" y="8"/>
                </a:cxn>
                <a:cxn ang="0">
                  <a:pos x="92" y="10"/>
                </a:cxn>
                <a:cxn ang="0">
                  <a:pos x="101" y="13"/>
                </a:cxn>
                <a:cxn ang="0">
                  <a:pos x="110" y="16"/>
                </a:cxn>
                <a:cxn ang="0">
                  <a:pos x="120" y="19"/>
                </a:cxn>
                <a:cxn ang="0">
                  <a:pos x="129" y="23"/>
                </a:cxn>
                <a:cxn ang="0">
                  <a:pos x="160" y="39"/>
                </a:cxn>
              </a:cxnLst>
              <a:rect l="0" t="0" r="r" b="b"/>
              <a:pathLst>
                <a:path w="160" h="39">
                  <a:moveTo>
                    <a:pt x="0" y="0"/>
                  </a:moveTo>
                  <a:lnTo>
                    <a:pt x="21" y="4"/>
                  </a:lnTo>
                  <a:lnTo>
                    <a:pt x="51" y="6"/>
                  </a:lnTo>
                  <a:lnTo>
                    <a:pt x="66" y="8"/>
                  </a:lnTo>
                  <a:lnTo>
                    <a:pt x="81" y="8"/>
                  </a:lnTo>
                  <a:lnTo>
                    <a:pt x="92" y="10"/>
                  </a:lnTo>
                  <a:lnTo>
                    <a:pt x="101" y="13"/>
                  </a:lnTo>
                  <a:lnTo>
                    <a:pt x="110" y="16"/>
                  </a:lnTo>
                  <a:lnTo>
                    <a:pt x="120" y="19"/>
                  </a:lnTo>
                  <a:lnTo>
                    <a:pt x="129" y="23"/>
                  </a:lnTo>
                  <a:lnTo>
                    <a:pt x="160" y="39"/>
                  </a:lnTo>
                </a:path>
              </a:pathLst>
            </a:custGeom>
            <a:noFill/>
            <a:ln w="0">
              <a:solidFill>
                <a:srgbClr val="000000"/>
              </a:solidFill>
              <a:prstDash val="solid"/>
              <a:round/>
              <a:headEnd/>
              <a:tailEnd/>
            </a:ln>
          </p:spPr>
          <p:txBody>
            <a:bodyPr/>
            <a:lstStyle/>
            <a:p>
              <a:endParaRPr lang="en-GB"/>
            </a:p>
          </p:txBody>
        </p:sp>
        <p:sp>
          <p:nvSpPr>
            <p:cNvPr id="639" name="Freeform 3720"/>
            <p:cNvSpPr>
              <a:spLocks/>
            </p:cNvSpPr>
            <p:nvPr/>
          </p:nvSpPr>
          <p:spPr bwMode="auto">
            <a:xfrm>
              <a:off x="300" y="3404"/>
              <a:ext cx="4141" cy="347"/>
            </a:xfrm>
            <a:custGeom>
              <a:avLst/>
              <a:gdLst/>
              <a:ahLst/>
              <a:cxnLst>
                <a:cxn ang="0">
                  <a:pos x="0" y="0"/>
                </a:cxn>
                <a:cxn ang="0">
                  <a:pos x="945" y="210"/>
                </a:cxn>
                <a:cxn ang="0">
                  <a:pos x="1615" y="210"/>
                </a:cxn>
                <a:cxn ang="0">
                  <a:pos x="1751" y="200"/>
                </a:cxn>
                <a:cxn ang="0">
                  <a:pos x="1869" y="197"/>
                </a:cxn>
                <a:cxn ang="0">
                  <a:pos x="2145" y="154"/>
                </a:cxn>
                <a:cxn ang="0">
                  <a:pos x="2240" y="130"/>
                </a:cxn>
                <a:cxn ang="0">
                  <a:pos x="2907" y="58"/>
                </a:cxn>
                <a:cxn ang="0">
                  <a:pos x="3102" y="72"/>
                </a:cxn>
                <a:cxn ang="0">
                  <a:pos x="3314" y="134"/>
                </a:cxn>
                <a:cxn ang="0">
                  <a:pos x="3499" y="114"/>
                </a:cxn>
                <a:cxn ang="0">
                  <a:pos x="3634" y="63"/>
                </a:cxn>
                <a:cxn ang="0">
                  <a:pos x="3778" y="83"/>
                </a:cxn>
                <a:cxn ang="0">
                  <a:pos x="3927" y="31"/>
                </a:cxn>
                <a:cxn ang="0">
                  <a:pos x="4883" y="104"/>
                </a:cxn>
                <a:cxn ang="0">
                  <a:pos x="5041" y="217"/>
                </a:cxn>
                <a:cxn ang="0">
                  <a:pos x="5249" y="277"/>
                </a:cxn>
                <a:cxn ang="0">
                  <a:pos x="5407" y="156"/>
                </a:cxn>
                <a:cxn ang="0">
                  <a:pos x="5560" y="164"/>
                </a:cxn>
                <a:cxn ang="0">
                  <a:pos x="5896" y="194"/>
                </a:cxn>
                <a:cxn ang="0">
                  <a:pos x="6229" y="369"/>
                </a:cxn>
                <a:cxn ang="0">
                  <a:pos x="6527" y="311"/>
                </a:cxn>
                <a:cxn ang="0">
                  <a:pos x="6571" y="304"/>
                </a:cxn>
                <a:cxn ang="0">
                  <a:pos x="6811" y="265"/>
                </a:cxn>
                <a:cxn ang="0">
                  <a:pos x="7095" y="447"/>
                </a:cxn>
                <a:cxn ang="0">
                  <a:pos x="7552" y="546"/>
                </a:cxn>
                <a:cxn ang="0">
                  <a:pos x="7827" y="541"/>
                </a:cxn>
                <a:cxn ang="0">
                  <a:pos x="7887" y="561"/>
                </a:cxn>
                <a:cxn ang="0">
                  <a:pos x="8281" y="695"/>
                </a:cxn>
              </a:cxnLst>
              <a:rect l="0" t="0" r="r" b="b"/>
              <a:pathLst>
                <a:path w="8281" h="695">
                  <a:moveTo>
                    <a:pt x="0" y="0"/>
                  </a:moveTo>
                  <a:lnTo>
                    <a:pt x="945" y="210"/>
                  </a:lnTo>
                  <a:lnTo>
                    <a:pt x="1615" y="210"/>
                  </a:lnTo>
                  <a:lnTo>
                    <a:pt x="1751" y="200"/>
                  </a:lnTo>
                  <a:lnTo>
                    <a:pt x="1869" y="197"/>
                  </a:lnTo>
                  <a:lnTo>
                    <a:pt x="2145" y="154"/>
                  </a:lnTo>
                  <a:lnTo>
                    <a:pt x="2240" y="130"/>
                  </a:lnTo>
                  <a:lnTo>
                    <a:pt x="2907" y="58"/>
                  </a:lnTo>
                  <a:lnTo>
                    <a:pt x="3102" y="72"/>
                  </a:lnTo>
                  <a:lnTo>
                    <a:pt x="3314" y="134"/>
                  </a:lnTo>
                  <a:lnTo>
                    <a:pt x="3499" y="114"/>
                  </a:lnTo>
                  <a:lnTo>
                    <a:pt x="3634" y="63"/>
                  </a:lnTo>
                  <a:lnTo>
                    <a:pt x="3778" y="83"/>
                  </a:lnTo>
                  <a:lnTo>
                    <a:pt x="3927" y="31"/>
                  </a:lnTo>
                  <a:lnTo>
                    <a:pt x="4883" y="104"/>
                  </a:lnTo>
                  <a:lnTo>
                    <a:pt x="5041" y="217"/>
                  </a:lnTo>
                  <a:lnTo>
                    <a:pt x="5249" y="277"/>
                  </a:lnTo>
                  <a:lnTo>
                    <a:pt x="5407" y="156"/>
                  </a:lnTo>
                  <a:lnTo>
                    <a:pt x="5560" y="164"/>
                  </a:lnTo>
                  <a:lnTo>
                    <a:pt x="5896" y="194"/>
                  </a:lnTo>
                  <a:lnTo>
                    <a:pt x="6229" y="369"/>
                  </a:lnTo>
                  <a:lnTo>
                    <a:pt x="6527" y="311"/>
                  </a:lnTo>
                  <a:lnTo>
                    <a:pt x="6571" y="304"/>
                  </a:lnTo>
                  <a:lnTo>
                    <a:pt x="6811" y="265"/>
                  </a:lnTo>
                  <a:lnTo>
                    <a:pt x="7095" y="447"/>
                  </a:lnTo>
                  <a:lnTo>
                    <a:pt x="7552" y="546"/>
                  </a:lnTo>
                  <a:lnTo>
                    <a:pt x="7827" y="541"/>
                  </a:lnTo>
                  <a:lnTo>
                    <a:pt x="7887" y="561"/>
                  </a:lnTo>
                  <a:lnTo>
                    <a:pt x="8281" y="695"/>
                  </a:lnTo>
                </a:path>
              </a:pathLst>
            </a:custGeom>
            <a:noFill/>
            <a:ln w="0">
              <a:solidFill>
                <a:srgbClr val="000000"/>
              </a:solidFill>
              <a:prstDash val="solid"/>
              <a:round/>
              <a:headEnd/>
              <a:tailEnd/>
            </a:ln>
          </p:spPr>
          <p:txBody>
            <a:bodyPr/>
            <a:lstStyle/>
            <a:p>
              <a:endParaRPr lang="en-GB"/>
            </a:p>
          </p:txBody>
        </p:sp>
        <p:sp>
          <p:nvSpPr>
            <p:cNvPr id="640" name="Freeform 3721"/>
            <p:cNvSpPr>
              <a:spLocks/>
            </p:cNvSpPr>
            <p:nvPr/>
          </p:nvSpPr>
          <p:spPr bwMode="auto">
            <a:xfrm>
              <a:off x="3998" y="3083"/>
              <a:ext cx="4" cy="9"/>
            </a:xfrm>
            <a:custGeom>
              <a:avLst/>
              <a:gdLst/>
              <a:ahLst/>
              <a:cxnLst>
                <a:cxn ang="0">
                  <a:pos x="10" y="0"/>
                </a:cxn>
                <a:cxn ang="0">
                  <a:pos x="7" y="6"/>
                </a:cxn>
                <a:cxn ang="0">
                  <a:pos x="0" y="18"/>
                </a:cxn>
              </a:cxnLst>
              <a:rect l="0" t="0" r="r" b="b"/>
              <a:pathLst>
                <a:path w="10" h="18">
                  <a:moveTo>
                    <a:pt x="10" y="0"/>
                  </a:moveTo>
                  <a:lnTo>
                    <a:pt x="7" y="6"/>
                  </a:lnTo>
                  <a:lnTo>
                    <a:pt x="0" y="18"/>
                  </a:lnTo>
                </a:path>
              </a:pathLst>
            </a:custGeom>
            <a:noFill/>
            <a:ln w="0">
              <a:solidFill>
                <a:srgbClr val="000000"/>
              </a:solidFill>
              <a:prstDash val="solid"/>
              <a:round/>
              <a:headEnd/>
              <a:tailEnd/>
            </a:ln>
          </p:spPr>
          <p:txBody>
            <a:bodyPr/>
            <a:lstStyle/>
            <a:p>
              <a:endParaRPr lang="en-GB"/>
            </a:p>
          </p:txBody>
        </p:sp>
        <p:sp>
          <p:nvSpPr>
            <p:cNvPr id="641" name="Line 3722"/>
            <p:cNvSpPr>
              <a:spLocks noChangeShapeType="1"/>
            </p:cNvSpPr>
            <p:nvPr/>
          </p:nvSpPr>
          <p:spPr bwMode="auto">
            <a:xfrm flipV="1">
              <a:off x="3989" y="3083"/>
              <a:ext cx="1" cy="2"/>
            </a:xfrm>
            <a:prstGeom prst="line">
              <a:avLst/>
            </a:prstGeom>
            <a:noFill/>
            <a:ln w="0">
              <a:solidFill>
                <a:srgbClr val="000000"/>
              </a:solidFill>
              <a:round/>
              <a:headEnd/>
              <a:tailEnd/>
            </a:ln>
          </p:spPr>
          <p:txBody>
            <a:bodyPr/>
            <a:lstStyle/>
            <a:p>
              <a:endParaRPr lang="en-GB"/>
            </a:p>
          </p:txBody>
        </p:sp>
        <p:sp>
          <p:nvSpPr>
            <p:cNvPr id="642" name="Freeform 3723"/>
            <p:cNvSpPr>
              <a:spLocks/>
            </p:cNvSpPr>
            <p:nvPr/>
          </p:nvSpPr>
          <p:spPr bwMode="auto">
            <a:xfrm>
              <a:off x="3940" y="3086"/>
              <a:ext cx="45" cy="8"/>
            </a:xfrm>
            <a:custGeom>
              <a:avLst/>
              <a:gdLst/>
              <a:ahLst/>
              <a:cxnLst>
                <a:cxn ang="0">
                  <a:pos x="90" y="0"/>
                </a:cxn>
                <a:cxn ang="0">
                  <a:pos x="81" y="3"/>
                </a:cxn>
                <a:cxn ang="0">
                  <a:pos x="64" y="5"/>
                </a:cxn>
                <a:cxn ang="0">
                  <a:pos x="53" y="9"/>
                </a:cxn>
                <a:cxn ang="0">
                  <a:pos x="42" y="12"/>
                </a:cxn>
                <a:cxn ang="0">
                  <a:pos x="33" y="15"/>
                </a:cxn>
                <a:cxn ang="0">
                  <a:pos x="18" y="13"/>
                </a:cxn>
                <a:cxn ang="0">
                  <a:pos x="6" y="10"/>
                </a:cxn>
                <a:cxn ang="0">
                  <a:pos x="0" y="8"/>
                </a:cxn>
              </a:cxnLst>
              <a:rect l="0" t="0" r="r" b="b"/>
              <a:pathLst>
                <a:path w="90" h="15">
                  <a:moveTo>
                    <a:pt x="90" y="0"/>
                  </a:moveTo>
                  <a:lnTo>
                    <a:pt x="81" y="3"/>
                  </a:lnTo>
                  <a:lnTo>
                    <a:pt x="64" y="5"/>
                  </a:lnTo>
                  <a:lnTo>
                    <a:pt x="53" y="9"/>
                  </a:lnTo>
                  <a:lnTo>
                    <a:pt x="42" y="12"/>
                  </a:lnTo>
                  <a:lnTo>
                    <a:pt x="33" y="15"/>
                  </a:lnTo>
                  <a:lnTo>
                    <a:pt x="18" y="13"/>
                  </a:lnTo>
                  <a:lnTo>
                    <a:pt x="6" y="10"/>
                  </a:lnTo>
                  <a:lnTo>
                    <a:pt x="0" y="8"/>
                  </a:lnTo>
                </a:path>
              </a:pathLst>
            </a:custGeom>
            <a:noFill/>
            <a:ln w="0">
              <a:solidFill>
                <a:srgbClr val="000000"/>
              </a:solidFill>
              <a:prstDash val="solid"/>
              <a:round/>
              <a:headEnd/>
              <a:tailEnd/>
            </a:ln>
          </p:spPr>
          <p:txBody>
            <a:bodyPr/>
            <a:lstStyle/>
            <a:p>
              <a:endParaRPr lang="en-GB"/>
            </a:p>
          </p:txBody>
        </p:sp>
        <p:sp>
          <p:nvSpPr>
            <p:cNvPr id="643" name="Line 3724"/>
            <p:cNvSpPr>
              <a:spLocks noChangeShapeType="1"/>
            </p:cNvSpPr>
            <p:nvPr/>
          </p:nvSpPr>
          <p:spPr bwMode="auto">
            <a:xfrm flipH="1" flipV="1">
              <a:off x="3934" y="3087"/>
              <a:ext cx="6" cy="3"/>
            </a:xfrm>
            <a:prstGeom prst="line">
              <a:avLst/>
            </a:prstGeom>
            <a:noFill/>
            <a:ln w="0">
              <a:solidFill>
                <a:srgbClr val="000000"/>
              </a:solidFill>
              <a:round/>
              <a:headEnd/>
              <a:tailEnd/>
            </a:ln>
          </p:spPr>
          <p:txBody>
            <a:bodyPr/>
            <a:lstStyle/>
            <a:p>
              <a:endParaRPr lang="en-GB"/>
            </a:p>
          </p:txBody>
        </p:sp>
        <p:sp>
          <p:nvSpPr>
            <p:cNvPr id="644" name="Freeform 3725"/>
            <p:cNvSpPr>
              <a:spLocks/>
            </p:cNvSpPr>
            <p:nvPr/>
          </p:nvSpPr>
          <p:spPr bwMode="auto">
            <a:xfrm>
              <a:off x="3901" y="3088"/>
              <a:ext cx="5" cy="1"/>
            </a:xfrm>
            <a:custGeom>
              <a:avLst/>
              <a:gdLst/>
              <a:ahLst/>
              <a:cxnLst>
                <a:cxn ang="0">
                  <a:pos x="11" y="0"/>
                </a:cxn>
                <a:cxn ang="0">
                  <a:pos x="9" y="0"/>
                </a:cxn>
                <a:cxn ang="0">
                  <a:pos x="1" y="0"/>
                </a:cxn>
                <a:cxn ang="0">
                  <a:pos x="0" y="2"/>
                </a:cxn>
              </a:cxnLst>
              <a:rect l="0" t="0" r="r" b="b"/>
              <a:pathLst>
                <a:path w="11" h="2">
                  <a:moveTo>
                    <a:pt x="11" y="0"/>
                  </a:moveTo>
                  <a:lnTo>
                    <a:pt x="9" y="0"/>
                  </a:lnTo>
                  <a:lnTo>
                    <a:pt x="1" y="0"/>
                  </a:lnTo>
                  <a:lnTo>
                    <a:pt x="0" y="2"/>
                  </a:lnTo>
                </a:path>
              </a:pathLst>
            </a:custGeom>
            <a:noFill/>
            <a:ln w="0">
              <a:solidFill>
                <a:srgbClr val="000000"/>
              </a:solidFill>
              <a:prstDash val="solid"/>
              <a:round/>
              <a:headEnd/>
              <a:tailEnd/>
            </a:ln>
          </p:spPr>
          <p:txBody>
            <a:bodyPr/>
            <a:lstStyle/>
            <a:p>
              <a:endParaRPr lang="en-GB"/>
            </a:p>
          </p:txBody>
        </p:sp>
        <p:sp>
          <p:nvSpPr>
            <p:cNvPr id="645" name="Line 3726"/>
            <p:cNvSpPr>
              <a:spLocks noChangeShapeType="1"/>
            </p:cNvSpPr>
            <p:nvPr/>
          </p:nvSpPr>
          <p:spPr bwMode="auto">
            <a:xfrm flipH="1">
              <a:off x="3897" y="3088"/>
              <a:ext cx="4" cy="2"/>
            </a:xfrm>
            <a:prstGeom prst="line">
              <a:avLst/>
            </a:prstGeom>
            <a:noFill/>
            <a:ln w="0">
              <a:solidFill>
                <a:srgbClr val="000000"/>
              </a:solidFill>
              <a:round/>
              <a:headEnd/>
              <a:tailEnd/>
            </a:ln>
          </p:spPr>
          <p:txBody>
            <a:bodyPr/>
            <a:lstStyle/>
            <a:p>
              <a:endParaRPr lang="en-GB"/>
            </a:p>
          </p:txBody>
        </p:sp>
        <p:sp>
          <p:nvSpPr>
            <p:cNvPr id="646" name="Line 3727"/>
            <p:cNvSpPr>
              <a:spLocks noChangeShapeType="1"/>
            </p:cNvSpPr>
            <p:nvPr/>
          </p:nvSpPr>
          <p:spPr bwMode="auto">
            <a:xfrm flipV="1">
              <a:off x="3898" y="3086"/>
              <a:ext cx="3" cy="2"/>
            </a:xfrm>
            <a:prstGeom prst="line">
              <a:avLst/>
            </a:prstGeom>
            <a:noFill/>
            <a:ln w="0">
              <a:solidFill>
                <a:srgbClr val="000000"/>
              </a:solidFill>
              <a:round/>
              <a:headEnd/>
              <a:tailEnd/>
            </a:ln>
          </p:spPr>
          <p:txBody>
            <a:bodyPr/>
            <a:lstStyle/>
            <a:p>
              <a:endParaRPr lang="en-GB"/>
            </a:p>
          </p:txBody>
        </p:sp>
        <p:sp>
          <p:nvSpPr>
            <p:cNvPr id="647" name="Line 3728"/>
            <p:cNvSpPr>
              <a:spLocks noChangeShapeType="1"/>
            </p:cNvSpPr>
            <p:nvPr/>
          </p:nvSpPr>
          <p:spPr bwMode="auto">
            <a:xfrm flipV="1">
              <a:off x="3896" y="3086"/>
              <a:ext cx="5" cy="2"/>
            </a:xfrm>
            <a:prstGeom prst="line">
              <a:avLst/>
            </a:prstGeom>
            <a:noFill/>
            <a:ln w="0">
              <a:solidFill>
                <a:srgbClr val="000000"/>
              </a:solidFill>
              <a:round/>
              <a:headEnd/>
              <a:tailEnd/>
            </a:ln>
          </p:spPr>
          <p:txBody>
            <a:bodyPr/>
            <a:lstStyle/>
            <a:p>
              <a:endParaRPr lang="en-GB"/>
            </a:p>
          </p:txBody>
        </p:sp>
        <p:sp>
          <p:nvSpPr>
            <p:cNvPr id="648" name="Freeform 3729"/>
            <p:cNvSpPr>
              <a:spLocks/>
            </p:cNvSpPr>
            <p:nvPr/>
          </p:nvSpPr>
          <p:spPr bwMode="auto">
            <a:xfrm>
              <a:off x="3895" y="3088"/>
              <a:ext cx="1" cy="1"/>
            </a:xfrm>
            <a:custGeom>
              <a:avLst/>
              <a:gdLst/>
              <a:ahLst/>
              <a:cxnLst>
                <a:cxn ang="0">
                  <a:pos x="0" y="0"/>
                </a:cxn>
                <a:cxn ang="0">
                  <a:pos x="1" y="0"/>
                </a:cxn>
                <a:cxn ang="0">
                  <a:pos x="1" y="0"/>
                </a:cxn>
              </a:cxnLst>
              <a:rect l="0" t="0" r="r" b="b"/>
              <a:pathLst>
                <a:path w="1">
                  <a:moveTo>
                    <a:pt x="0" y="0"/>
                  </a:moveTo>
                  <a:lnTo>
                    <a:pt x="1" y="0"/>
                  </a:lnTo>
                  <a:lnTo>
                    <a:pt x="1" y="0"/>
                  </a:lnTo>
                </a:path>
              </a:pathLst>
            </a:custGeom>
            <a:noFill/>
            <a:ln w="0">
              <a:solidFill>
                <a:srgbClr val="000000"/>
              </a:solidFill>
              <a:prstDash val="solid"/>
              <a:round/>
              <a:headEnd/>
              <a:tailEnd/>
            </a:ln>
          </p:spPr>
          <p:txBody>
            <a:bodyPr/>
            <a:lstStyle/>
            <a:p>
              <a:endParaRPr lang="en-GB"/>
            </a:p>
          </p:txBody>
        </p:sp>
        <p:sp>
          <p:nvSpPr>
            <p:cNvPr id="649" name="Freeform 3730"/>
            <p:cNvSpPr>
              <a:spLocks/>
            </p:cNvSpPr>
            <p:nvPr/>
          </p:nvSpPr>
          <p:spPr bwMode="auto">
            <a:xfrm>
              <a:off x="3883" y="3089"/>
              <a:ext cx="1" cy="1"/>
            </a:xfrm>
            <a:custGeom>
              <a:avLst/>
              <a:gdLst/>
              <a:ahLst/>
              <a:cxnLst>
                <a:cxn ang="0">
                  <a:pos x="4" y="0"/>
                </a:cxn>
                <a:cxn ang="0">
                  <a:pos x="0" y="2"/>
                </a:cxn>
                <a:cxn ang="0">
                  <a:pos x="0" y="2"/>
                </a:cxn>
              </a:cxnLst>
              <a:rect l="0" t="0" r="r" b="b"/>
              <a:pathLst>
                <a:path w="4" h="2">
                  <a:moveTo>
                    <a:pt x="4" y="0"/>
                  </a:moveTo>
                  <a:lnTo>
                    <a:pt x="0" y="2"/>
                  </a:lnTo>
                  <a:lnTo>
                    <a:pt x="0" y="2"/>
                  </a:lnTo>
                </a:path>
              </a:pathLst>
            </a:custGeom>
            <a:noFill/>
            <a:ln w="0">
              <a:solidFill>
                <a:srgbClr val="000000"/>
              </a:solidFill>
              <a:prstDash val="solid"/>
              <a:round/>
              <a:headEnd/>
              <a:tailEnd/>
            </a:ln>
          </p:spPr>
          <p:txBody>
            <a:bodyPr/>
            <a:lstStyle/>
            <a:p>
              <a:endParaRPr lang="en-GB"/>
            </a:p>
          </p:txBody>
        </p:sp>
        <p:sp>
          <p:nvSpPr>
            <p:cNvPr id="650" name="Line 3731"/>
            <p:cNvSpPr>
              <a:spLocks noChangeShapeType="1"/>
            </p:cNvSpPr>
            <p:nvPr/>
          </p:nvSpPr>
          <p:spPr bwMode="auto">
            <a:xfrm flipH="1">
              <a:off x="3871" y="3090"/>
              <a:ext cx="2" cy="1"/>
            </a:xfrm>
            <a:prstGeom prst="line">
              <a:avLst/>
            </a:prstGeom>
            <a:noFill/>
            <a:ln w="0">
              <a:solidFill>
                <a:srgbClr val="000000"/>
              </a:solidFill>
              <a:round/>
              <a:headEnd/>
              <a:tailEnd/>
            </a:ln>
          </p:spPr>
          <p:txBody>
            <a:bodyPr/>
            <a:lstStyle/>
            <a:p>
              <a:endParaRPr lang="en-GB"/>
            </a:p>
          </p:txBody>
        </p:sp>
        <p:sp>
          <p:nvSpPr>
            <p:cNvPr id="651" name="Freeform 3732"/>
            <p:cNvSpPr>
              <a:spLocks/>
            </p:cNvSpPr>
            <p:nvPr/>
          </p:nvSpPr>
          <p:spPr bwMode="auto">
            <a:xfrm>
              <a:off x="3865" y="3088"/>
              <a:ext cx="6" cy="2"/>
            </a:xfrm>
            <a:custGeom>
              <a:avLst/>
              <a:gdLst/>
              <a:ahLst/>
              <a:cxnLst>
                <a:cxn ang="0">
                  <a:pos x="0" y="6"/>
                </a:cxn>
                <a:cxn ang="0">
                  <a:pos x="9" y="2"/>
                </a:cxn>
                <a:cxn ang="0">
                  <a:pos x="12" y="0"/>
                </a:cxn>
              </a:cxnLst>
              <a:rect l="0" t="0" r="r" b="b"/>
              <a:pathLst>
                <a:path w="12" h="6">
                  <a:moveTo>
                    <a:pt x="0" y="6"/>
                  </a:moveTo>
                  <a:lnTo>
                    <a:pt x="9" y="2"/>
                  </a:lnTo>
                  <a:lnTo>
                    <a:pt x="12" y="0"/>
                  </a:lnTo>
                </a:path>
              </a:pathLst>
            </a:custGeom>
            <a:noFill/>
            <a:ln w="0">
              <a:solidFill>
                <a:srgbClr val="000000"/>
              </a:solidFill>
              <a:prstDash val="solid"/>
              <a:round/>
              <a:headEnd/>
              <a:tailEnd/>
            </a:ln>
          </p:spPr>
          <p:txBody>
            <a:bodyPr/>
            <a:lstStyle/>
            <a:p>
              <a:endParaRPr lang="en-GB"/>
            </a:p>
          </p:txBody>
        </p:sp>
        <p:sp>
          <p:nvSpPr>
            <p:cNvPr id="652" name="Line 3733"/>
            <p:cNvSpPr>
              <a:spLocks noChangeShapeType="1"/>
            </p:cNvSpPr>
            <p:nvPr/>
          </p:nvSpPr>
          <p:spPr bwMode="auto">
            <a:xfrm>
              <a:off x="3864" y="3090"/>
              <a:ext cx="1" cy="1"/>
            </a:xfrm>
            <a:prstGeom prst="line">
              <a:avLst/>
            </a:prstGeom>
            <a:noFill/>
            <a:ln w="0">
              <a:solidFill>
                <a:srgbClr val="000000"/>
              </a:solidFill>
              <a:round/>
              <a:headEnd/>
              <a:tailEnd/>
            </a:ln>
          </p:spPr>
          <p:txBody>
            <a:bodyPr/>
            <a:lstStyle/>
            <a:p>
              <a:endParaRPr lang="en-GB"/>
            </a:p>
          </p:txBody>
        </p:sp>
        <p:sp>
          <p:nvSpPr>
            <p:cNvPr id="653" name="Freeform 3734"/>
            <p:cNvSpPr>
              <a:spLocks/>
            </p:cNvSpPr>
            <p:nvPr/>
          </p:nvSpPr>
          <p:spPr bwMode="auto">
            <a:xfrm>
              <a:off x="3544" y="3111"/>
              <a:ext cx="55" cy="7"/>
            </a:xfrm>
            <a:custGeom>
              <a:avLst/>
              <a:gdLst/>
              <a:ahLst/>
              <a:cxnLst>
                <a:cxn ang="0">
                  <a:pos x="0" y="0"/>
                </a:cxn>
                <a:cxn ang="0">
                  <a:pos x="43" y="8"/>
                </a:cxn>
                <a:cxn ang="0">
                  <a:pos x="63" y="9"/>
                </a:cxn>
                <a:cxn ang="0">
                  <a:pos x="78" y="11"/>
                </a:cxn>
                <a:cxn ang="0">
                  <a:pos x="103" y="12"/>
                </a:cxn>
                <a:cxn ang="0">
                  <a:pos x="109" y="13"/>
                </a:cxn>
              </a:cxnLst>
              <a:rect l="0" t="0" r="r" b="b"/>
              <a:pathLst>
                <a:path w="109" h="13">
                  <a:moveTo>
                    <a:pt x="0" y="0"/>
                  </a:moveTo>
                  <a:lnTo>
                    <a:pt x="43" y="8"/>
                  </a:lnTo>
                  <a:lnTo>
                    <a:pt x="63" y="9"/>
                  </a:lnTo>
                  <a:lnTo>
                    <a:pt x="78" y="11"/>
                  </a:lnTo>
                  <a:lnTo>
                    <a:pt x="103" y="12"/>
                  </a:lnTo>
                  <a:lnTo>
                    <a:pt x="109" y="13"/>
                  </a:lnTo>
                </a:path>
              </a:pathLst>
            </a:custGeom>
            <a:noFill/>
            <a:ln w="0">
              <a:solidFill>
                <a:srgbClr val="000000"/>
              </a:solidFill>
              <a:prstDash val="solid"/>
              <a:round/>
              <a:headEnd/>
              <a:tailEnd/>
            </a:ln>
          </p:spPr>
          <p:txBody>
            <a:bodyPr/>
            <a:lstStyle/>
            <a:p>
              <a:endParaRPr lang="en-GB"/>
            </a:p>
          </p:txBody>
        </p:sp>
        <p:sp>
          <p:nvSpPr>
            <p:cNvPr id="654" name="Freeform 3735"/>
            <p:cNvSpPr>
              <a:spLocks/>
            </p:cNvSpPr>
            <p:nvPr/>
          </p:nvSpPr>
          <p:spPr bwMode="auto">
            <a:xfrm>
              <a:off x="3541" y="3111"/>
              <a:ext cx="36" cy="7"/>
            </a:xfrm>
            <a:custGeom>
              <a:avLst/>
              <a:gdLst/>
              <a:ahLst/>
              <a:cxnLst>
                <a:cxn ang="0">
                  <a:pos x="0" y="0"/>
                </a:cxn>
                <a:cxn ang="0">
                  <a:pos x="21" y="5"/>
                </a:cxn>
                <a:cxn ang="0">
                  <a:pos x="36" y="10"/>
                </a:cxn>
                <a:cxn ang="0">
                  <a:pos x="45" y="12"/>
                </a:cxn>
                <a:cxn ang="0">
                  <a:pos x="52" y="12"/>
                </a:cxn>
                <a:cxn ang="0">
                  <a:pos x="67" y="13"/>
                </a:cxn>
                <a:cxn ang="0">
                  <a:pos x="72" y="14"/>
                </a:cxn>
              </a:cxnLst>
              <a:rect l="0" t="0" r="r" b="b"/>
              <a:pathLst>
                <a:path w="72" h="14">
                  <a:moveTo>
                    <a:pt x="0" y="0"/>
                  </a:moveTo>
                  <a:lnTo>
                    <a:pt x="21" y="5"/>
                  </a:lnTo>
                  <a:lnTo>
                    <a:pt x="36" y="10"/>
                  </a:lnTo>
                  <a:lnTo>
                    <a:pt x="45" y="12"/>
                  </a:lnTo>
                  <a:lnTo>
                    <a:pt x="52" y="12"/>
                  </a:lnTo>
                  <a:lnTo>
                    <a:pt x="67" y="13"/>
                  </a:lnTo>
                  <a:lnTo>
                    <a:pt x="72" y="14"/>
                  </a:lnTo>
                </a:path>
              </a:pathLst>
            </a:custGeom>
            <a:noFill/>
            <a:ln w="0">
              <a:solidFill>
                <a:srgbClr val="000000"/>
              </a:solidFill>
              <a:prstDash val="solid"/>
              <a:round/>
              <a:headEnd/>
              <a:tailEnd/>
            </a:ln>
          </p:spPr>
          <p:txBody>
            <a:bodyPr/>
            <a:lstStyle/>
            <a:p>
              <a:endParaRPr lang="en-GB"/>
            </a:p>
          </p:txBody>
        </p:sp>
        <p:sp>
          <p:nvSpPr>
            <p:cNvPr id="655" name="Line 3736"/>
            <p:cNvSpPr>
              <a:spLocks noChangeShapeType="1"/>
            </p:cNvSpPr>
            <p:nvPr/>
          </p:nvSpPr>
          <p:spPr bwMode="auto">
            <a:xfrm flipH="1" flipV="1">
              <a:off x="3530" y="3110"/>
              <a:ext cx="6" cy="1"/>
            </a:xfrm>
            <a:prstGeom prst="line">
              <a:avLst/>
            </a:prstGeom>
            <a:noFill/>
            <a:ln w="0">
              <a:solidFill>
                <a:srgbClr val="000000"/>
              </a:solidFill>
              <a:round/>
              <a:headEnd/>
              <a:tailEnd/>
            </a:ln>
          </p:spPr>
          <p:txBody>
            <a:bodyPr/>
            <a:lstStyle/>
            <a:p>
              <a:endParaRPr lang="en-GB"/>
            </a:p>
          </p:txBody>
        </p:sp>
        <p:sp>
          <p:nvSpPr>
            <p:cNvPr id="656" name="Freeform 3737"/>
            <p:cNvSpPr>
              <a:spLocks/>
            </p:cNvSpPr>
            <p:nvPr/>
          </p:nvSpPr>
          <p:spPr bwMode="auto">
            <a:xfrm>
              <a:off x="3474" y="3111"/>
              <a:ext cx="32" cy="1"/>
            </a:xfrm>
            <a:custGeom>
              <a:avLst/>
              <a:gdLst/>
              <a:ahLst/>
              <a:cxnLst>
                <a:cxn ang="0">
                  <a:pos x="64" y="0"/>
                </a:cxn>
                <a:cxn ang="0">
                  <a:pos x="52" y="0"/>
                </a:cxn>
                <a:cxn ang="0">
                  <a:pos x="35" y="0"/>
                </a:cxn>
                <a:cxn ang="0">
                  <a:pos x="18" y="1"/>
                </a:cxn>
                <a:cxn ang="0">
                  <a:pos x="7" y="1"/>
                </a:cxn>
                <a:cxn ang="0">
                  <a:pos x="0" y="1"/>
                </a:cxn>
              </a:cxnLst>
              <a:rect l="0" t="0" r="r" b="b"/>
              <a:pathLst>
                <a:path w="64" h="1">
                  <a:moveTo>
                    <a:pt x="64" y="0"/>
                  </a:moveTo>
                  <a:lnTo>
                    <a:pt x="52" y="0"/>
                  </a:lnTo>
                  <a:lnTo>
                    <a:pt x="35" y="0"/>
                  </a:lnTo>
                  <a:lnTo>
                    <a:pt x="18" y="1"/>
                  </a:lnTo>
                  <a:lnTo>
                    <a:pt x="7" y="1"/>
                  </a:lnTo>
                  <a:lnTo>
                    <a:pt x="0" y="1"/>
                  </a:lnTo>
                </a:path>
              </a:pathLst>
            </a:custGeom>
            <a:noFill/>
            <a:ln w="0">
              <a:solidFill>
                <a:srgbClr val="000000"/>
              </a:solidFill>
              <a:prstDash val="solid"/>
              <a:round/>
              <a:headEnd/>
              <a:tailEnd/>
            </a:ln>
          </p:spPr>
          <p:txBody>
            <a:bodyPr/>
            <a:lstStyle/>
            <a:p>
              <a:endParaRPr lang="en-GB"/>
            </a:p>
          </p:txBody>
        </p:sp>
        <p:sp>
          <p:nvSpPr>
            <p:cNvPr id="657" name="Line 3738"/>
            <p:cNvSpPr>
              <a:spLocks noChangeShapeType="1"/>
            </p:cNvSpPr>
            <p:nvPr/>
          </p:nvSpPr>
          <p:spPr bwMode="auto">
            <a:xfrm flipH="1">
              <a:off x="3466" y="3112"/>
              <a:ext cx="8" cy="1"/>
            </a:xfrm>
            <a:prstGeom prst="line">
              <a:avLst/>
            </a:prstGeom>
            <a:noFill/>
            <a:ln w="0">
              <a:solidFill>
                <a:srgbClr val="000000"/>
              </a:solidFill>
              <a:round/>
              <a:headEnd/>
              <a:tailEnd/>
            </a:ln>
          </p:spPr>
          <p:txBody>
            <a:bodyPr/>
            <a:lstStyle/>
            <a:p>
              <a:endParaRPr lang="en-GB"/>
            </a:p>
          </p:txBody>
        </p:sp>
        <p:sp>
          <p:nvSpPr>
            <p:cNvPr id="658" name="Line 3739"/>
            <p:cNvSpPr>
              <a:spLocks noChangeShapeType="1"/>
            </p:cNvSpPr>
            <p:nvPr/>
          </p:nvSpPr>
          <p:spPr bwMode="auto">
            <a:xfrm flipH="1" flipV="1">
              <a:off x="3466" y="3112"/>
              <a:ext cx="2" cy="1"/>
            </a:xfrm>
            <a:prstGeom prst="line">
              <a:avLst/>
            </a:prstGeom>
            <a:noFill/>
            <a:ln w="0">
              <a:solidFill>
                <a:srgbClr val="000000"/>
              </a:solidFill>
              <a:round/>
              <a:headEnd/>
              <a:tailEnd/>
            </a:ln>
          </p:spPr>
          <p:txBody>
            <a:bodyPr/>
            <a:lstStyle/>
            <a:p>
              <a:endParaRPr lang="en-GB"/>
            </a:p>
          </p:txBody>
        </p:sp>
        <p:sp>
          <p:nvSpPr>
            <p:cNvPr id="659" name="Freeform 3740"/>
            <p:cNvSpPr>
              <a:spLocks/>
            </p:cNvSpPr>
            <p:nvPr/>
          </p:nvSpPr>
          <p:spPr bwMode="auto">
            <a:xfrm>
              <a:off x="3445" y="3113"/>
              <a:ext cx="7" cy="9"/>
            </a:xfrm>
            <a:custGeom>
              <a:avLst/>
              <a:gdLst/>
              <a:ahLst/>
              <a:cxnLst>
                <a:cxn ang="0">
                  <a:pos x="14" y="0"/>
                </a:cxn>
                <a:cxn ang="0">
                  <a:pos x="12" y="3"/>
                </a:cxn>
                <a:cxn ang="0">
                  <a:pos x="4" y="12"/>
                </a:cxn>
                <a:cxn ang="0">
                  <a:pos x="0" y="18"/>
                </a:cxn>
              </a:cxnLst>
              <a:rect l="0" t="0" r="r" b="b"/>
              <a:pathLst>
                <a:path w="14" h="18">
                  <a:moveTo>
                    <a:pt x="14" y="0"/>
                  </a:moveTo>
                  <a:lnTo>
                    <a:pt x="12" y="3"/>
                  </a:lnTo>
                  <a:lnTo>
                    <a:pt x="4" y="12"/>
                  </a:lnTo>
                  <a:lnTo>
                    <a:pt x="0" y="18"/>
                  </a:lnTo>
                </a:path>
              </a:pathLst>
            </a:custGeom>
            <a:noFill/>
            <a:ln w="0">
              <a:solidFill>
                <a:srgbClr val="000000"/>
              </a:solidFill>
              <a:prstDash val="solid"/>
              <a:round/>
              <a:headEnd/>
              <a:tailEnd/>
            </a:ln>
          </p:spPr>
          <p:txBody>
            <a:bodyPr/>
            <a:lstStyle/>
            <a:p>
              <a:endParaRPr lang="en-GB"/>
            </a:p>
          </p:txBody>
        </p:sp>
        <p:sp>
          <p:nvSpPr>
            <p:cNvPr id="660" name="Freeform 3741"/>
            <p:cNvSpPr>
              <a:spLocks/>
            </p:cNvSpPr>
            <p:nvPr/>
          </p:nvSpPr>
          <p:spPr bwMode="auto">
            <a:xfrm>
              <a:off x="3439" y="3113"/>
              <a:ext cx="11" cy="9"/>
            </a:xfrm>
            <a:custGeom>
              <a:avLst/>
              <a:gdLst/>
              <a:ahLst/>
              <a:cxnLst>
                <a:cxn ang="0">
                  <a:pos x="22" y="0"/>
                </a:cxn>
                <a:cxn ang="0">
                  <a:pos x="13" y="4"/>
                </a:cxn>
                <a:cxn ang="0">
                  <a:pos x="2" y="14"/>
                </a:cxn>
                <a:cxn ang="0">
                  <a:pos x="0" y="18"/>
                </a:cxn>
              </a:cxnLst>
              <a:rect l="0" t="0" r="r" b="b"/>
              <a:pathLst>
                <a:path w="22" h="18">
                  <a:moveTo>
                    <a:pt x="22" y="0"/>
                  </a:moveTo>
                  <a:lnTo>
                    <a:pt x="13" y="4"/>
                  </a:lnTo>
                  <a:lnTo>
                    <a:pt x="2" y="14"/>
                  </a:lnTo>
                  <a:lnTo>
                    <a:pt x="0" y="18"/>
                  </a:lnTo>
                </a:path>
              </a:pathLst>
            </a:custGeom>
            <a:noFill/>
            <a:ln w="0">
              <a:solidFill>
                <a:srgbClr val="000000"/>
              </a:solidFill>
              <a:prstDash val="solid"/>
              <a:round/>
              <a:headEnd/>
              <a:tailEnd/>
            </a:ln>
          </p:spPr>
          <p:txBody>
            <a:bodyPr/>
            <a:lstStyle/>
            <a:p>
              <a:endParaRPr lang="en-GB"/>
            </a:p>
          </p:txBody>
        </p:sp>
        <p:sp>
          <p:nvSpPr>
            <p:cNvPr id="661" name="Line 3742"/>
            <p:cNvSpPr>
              <a:spLocks noChangeShapeType="1"/>
            </p:cNvSpPr>
            <p:nvPr/>
          </p:nvSpPr>
          <p:spPr bwMode="auto">
            <a:xfrm flipH="1" flipV="1">
              <a:off x="1314" y="3128"/>
              <a:ext cx="8" cy="1"/>
            </a:xfrm>
            <a:prstGeom prst="line">
              <a:avLst/>
            </a:prstGeom>
            <a:noFill/>
            <a:ln w="0">
              <a:solidFill>
                <a:srgbClr val="000000"/>
              </a:solidFill>
              <a:round/>
              <a:headEnd/>
              <a:tailEnd/>
            </a:ln>
          </p:spPr>
          <p:txBody>
            <a:bodyPr/>
            <a:lstStyle/>
            <a:p>
              <a:endParaRPr lang="en-GB"/>
            </a:p>
          </p:txBody>
        </p:sp>
        <p:sp>
          <p:nvSpPr>
            <p:cNvPr id="662" name="Line 3743"/>
            <p:cNvSpPr>
              <a:spLocks noChangeShapeType="1"/>
            </p:cNvSpPr>
            <p:nvPr/>
          </p:nvSpPr>
          <p:spPr bwMode="auto">
            <a:xfrm flipH="1">
              <a:off x="4002" y="3081"/>
              <a:ext cx="2" cy="2"/>
            </a:xfrm>
            <a:prstGeom prst="line">
              <a:avLst/>
            </a:prstGeom>
            <a:noFill/>
            <a:ln w="0">
              <a:solidFill>
                <a:srgbClr val="000000"/>
              </a:solidFill>
              <a:round/>
              <a:headEnd/>
              <a:tailEnd/>
            </a:ln>
          </p:spPr>
          <p:txBody>
            <a:bodyPr/>
            <a:lstStyle/>
            <a:p>
              <a:endParaRPr lang="en-GB"/>
            </a:p>
          </p:txBody>
        </p:sp>
        <p:sp>
          <p:nvSpPr>
            <p:cNvPr id="663" name="Line 3744"/>
            <p:cNvSpPr>
              <a:spLocks noChangeShapeType="1"/>
            </p:cNvSpPr>
            <p:nvPr/>
          </p:nvSpPr>
          <p:spPr bwMode="auto">
            <a:xfrm flipH="1">
              <a:off x="3990" y="3083"/>
              <a:ext cx="1" cy="1"/>
            </a:xfrm>
            <a:prstGeom prst="line">
              <a:avLst/>
            </a:prstGeom>
            <a:noFill/>
            <a:ln w="0">
              <a:solidFill>
                <a:srgbClr val="000000"/>
              </a:solidFill>
              <a:round/>
              <a:headEnd/>
              <a:tailEnd/>
            </a:ln>
          </p:spPr>
          <p:txBody>
            <a:bodyPr/>
            <a:lstStyle/>
            <a:p>
              <a:endParaRPr lang="en-GB"/>
            </a:p>
          </p:txBody>
        </p:sp>
        <p:sp>
          <p:nvSpPr>
            <p:cNvPr id="664" name="Freeform 3745"/>
            <p:cNvSpPr>
              <a:spLocks/>
            </p:cNvSpPr>
            <p:nvPr/>
          </p:nvSpPr>
          <p:spPr bwMode="auto">
            <a:xfrm>
              <a:off x="3943" y="3087"/>
              <a:ext cx="23" cy="2"/>
            </a:xfrm>
            <a:custGeom>
              <a:avLst/>
              <a:gdLst/>
              <a:ahLst/>
              <a:cxnLst>
                <a:cxn ang="0">
                  <a:pos x="46" y="0"/>
                </a:cxn>
                <a:cxn ang="0">
                  <a:pos x="34" y="5"/>
                </a:cxn>
                <a:cxn ang="0">
                  <a:pos x="19" y="6"/>
                </a:cxn>
                <a:cxn ang="0">
                  <a:pos x="7" y="5"/>
                </a:cxn>
                <a:cxn ang="0">
                  <a:pos x="0" y="2"/>
                </a:cxn>
              </a:cxnLst>
              <a:rect l="0" t="0" r="r" b="b"/>
              <a:pathLst>
                <a:path w="46" h="6">
                  <a:moveTo>
                    <a:pt x="46" y="0"/>
                  </a:moveTo>
                  <a:lnTo>
                    <a:pt x="34" y="5"/>
                  </a:lnTo>
                  <a:lnTo>
                    <a:pt x="19" y="6"/>
                  </a:lnTo>
                  <a:lnTo>
                    <a:pt x="7" y="5"/>
                  </a:lnTo>
                  <a:lnTo>
                    <a:pt x="0" y="2"/>
                  </a:lnTo>
                </a:path>
              </a:pathLst>
            </a:custGeom>
            <a:noFill/>
            <a:ln w="0">
              <a:solidFill>
                <a:srgbClr val="000000"/>
              </a:solidFill>
              <a:prstDash val="solid"/>
              <a:round/>
              <a:headEnd/>
              <a:tailEnd/>
            </a:ln>
          </p:spPr>
          <p:txBody>
            <a:bodyPr/>
            <a:lstStyle/>
            <a:p>
              <a:endParaRPr lang="en-GB"/>
            </a:p>
          </p:txBody>
        </p:sp>
        <p:sp>
          <p:nvSpPr>
            <p:cNvPr id="665" name="Freeform 3746"/>
            <p:cNvSpPr>
              <a:spLocks/>
            </p:cNvSpPr>
            <p:nvPr/>
          </p:nvSpPr>
          <p:spPr bwMode="auto">
            <a:xfrm>
              <a:off x="3914" y="3083"/>
              <a:ext cx="29" cy="5"/>
            </a:xfrm>
            <a:custGeom>
              <a:avLst/>
              <a:gdLst/>
              <a:ahLst/>
              <a:cxnLst>
                <a:cxn ang="0">
                  <a:pos x="58" y="9"/>
                </a:cxn>
                <a:cxn ang="0">
                  <a:pos x="46" y="7"/>
                </a:cxn>
                <a:cxn ang="0">
                  <a:pos x="34" y="4"/>
                </a:cxn>
                <a:cxn ang="0">
                  <a:pos x="26" y="2"/>
                </a:cxn>
                <a:cxn ang="0">
                  <a:pos x="13" y="0"/>
                </a:cxn>
                <a:cxn ang="0">
                  <a:pos x="0" y="0"/>
                </a:cxn>
              </a:cxnLst>
              <a:rect l="0" t="0" r="r" b="b"/>
              <a:pathLst>
                <a:path w="58" h="9">
                  <a:moveTo>
                    <a:pt x="58" y="9"/>
                  </a:moveTo>
                  <a:lnTo>
                    <a:pt x="46" y="7"/>
                  </a:lnTo>
                  <a:lnTo>
                    <a:pt x="34" y="4"/>
                  </a:lnTo>
                  <a:lnTo>
                    <a:pt x="26" y="2"/>
                  </a:lnTo>
                  <a:lnTo>
                    <a:pt x="13" y="0"/>
                  </a:lnTo>
                  <a:lnTo>
                    <a:pt x="0" y="0"/>
                  </a:lnTo>
                </a:path>
              </a:pathLst>
            </a:custGeom>
            <a:noFill/>
            <a:ln w="0">
              <a:solidFill>
                <a:srgbClr val="000000"/>
              </a:solidFill>
              <a:prstDash val="solid"/>
              <a:round/>
              <a:headEnd/>
              <a:tailEnd/>
            </a:ln>
          </p:spPr>
          <p:txBody>
            <a:bodyPr/>
            <a:lstStyle/>
            <a:p>
              <a:endParaRPr lang="en-GB"/>
            </a:p>
          </p:txBody>
        </p:sp>
        <p:sp>
          <p:nvSpPr>
            <p:cNvPr id="666" name="Freeform 3747"/>
            <p:cNvSpPr>
              <a:spLocks/>
            </p:cNvSpPr>
            <p:nvPr/>
          </p:nvSpPr>
          <p:spPr bwMode="auto">
            <a:xfrm>
              <a:off x="3914" y="3083"/>
              <a:ext cx="20" cy="4"/>
            </a:xfrm>
            <a:custGeom>
              <a:avLst/>
              <a:gdLst/>
              <a:ahLst/>
              <a:cxnLst>
                <a:cxn ang="0">
                  <a:pos x="39" y="8"/>
                </a:cxn>
                <a:cxn ang="0">
                  <a:pos x="39" y="8"/>
                </a:cxn>
                <a:cxn ang="0">
                  <a:pos x="29" y="5"/>
                </a:cxn>
                <a:cxn ang="0">
                  <a:pos x="15" y="3"/>
                </a:cxn>
                <a:cxn ang="0">
                  <a:pos x="7" y="1"/>
                </a:cxn>
                <a:cxn ang="0">
                  <a:pos x="0" y="0"/>
                </a:cxn>
              </a:cxnLst>
              <a:rect l="0" t="0" r="r" b="b"/>
              <a:pathLst>
                <a:path w="39" h="8">
                  <a:moveTo>
                    <a:pt x="39" y="8"/>
                  </a:moveTo>
                  <a:lnTo>
                    <a:pt x="39" y="8"/>
                  </a:lnTo>
                  <a:lnTo>
                    <a:pt x="29" y="5"/>
                  </a:lnTo>
                  <a:lnTo>
                    <a:pt x="15" y="3"/>
                  </a:lnTo>
                  <a:lnTo>
                    <a:pt x="7" y="1"/>
                  </a:lnTo>
                  <a:lnTo>
                    <a:pt x="0" y="0"/>
                  </a:lnTo>
                </a:path>
              </a:pathLst>
            </a:custGeom>
            <a:noFill/>
            <a:ln w="0">
              <a:solidFill>
                <a:srgbClr val="000000"/>
              </a:solidFill>
              <a:prstDash val="solid"/>
              <a:round/>
              <a:headEnd/>
              <a:tailEnd/>
            </a:ln>
          </p:spPr>
          <p:txBody>
            <a:bodyPr/>
            <a:lstStyle/>
            <a:p>
              <a:endParaRPr lang="en-GB"/>
            </a:p>
          </p:txBody>
        </p:sp>
        <p:sp>
          <p:nvSpPr>
            <p:cNvPr id="667" name="Freeform 3748"/>
            <p:cNvSpPr>
              <a:spLocks/>
            </p:cNvSpPr>
            <p:nvPr/>
          </p:nvSpPr>
          <p:spPr bwMode="auto">
            <a:xfrm>
              <a:off x="3901" y="3082"/>
              <a:ext cx="4" cy="4"/>
            </a:xfrm>
            <a:custGeom>
              <a:avLst/>
              <a:gdLst/>
              <a:ahLst/>
              <a:cxnLst>
                <a:cxn ang="0">
                  <a:pos x="0" y="7"/>
                </a:cxn>
                <a:cxn ang="0">
                  <a:pos x="3" y="4"/>
                </a:cxn>
                <a:cxn ang="0">
                  <a:pos x="9" y="0"/>
                </a:cxn>
              </a:cxnLst>
              <a:rect l="0" t="0" r="r" b="b"/>
              <a:pathLst>
                <a:path w="9" h="7">
                  <a:moveTo>
                    <a:pt x="0" y="7"/>
                  </a:moveTo>
                  <a:lnTo>
                    <a:pt x="3" y="4"/>
                  </a:lnTo>
                  <a:lnTo>
                    <a:pt x="9" y="0"/>
                  </a:lnTo>
                </a:path>
              </a:pathLst>
            </a:custGeom>
            <a:noFill/>
            <a:ln w="0">
              <a:solidFill>
                <a:srgbClr val="000000"/>
              </a:solidFill>
              <a:prstDash val="solid"/>
              <a:round/>
              <a:headEnd/>
              <a:tailEnd/>
            </a:ln>
          </p:spPr>
          <p:txBody>
            <a:bodyPr/>
            <a:lstStyle/>
            <a:p>
              <a:endParaRPr lang="en-GB"/>
            </a:p>
          </p:txBody>
        </p:sp>
        <p:sp>
          <p:nvSpPr>
            <p:cNvPr id="668" name="Line 3749"/>
            <p:cNvSpPr>
              <a:spLocks noChangeShapeType="1"/>
            </p:cNvSpPr>
            <p:nvPr/>
          </p:nvSpPr>
          <p:spPr bwMode="auto">
            <a:xfrm flipH="1">
              <a:off x="3885" y="3087"/>
              <a:ext cx="1" cy="1"/>
            </a:xfrm>
            <a:prstGeom prst="line">
              <a:avLst/>
            </a:prstGeom>
            <a:noFill/>
            <a:ln w="0">
              <a:solidFill>
                <a:srgbClr val="000000"/>
              </a:solidFill>
              <a:round/>
              <a:headEnd/>
              <a:tailEnd/>
            </a:ln>
          </p:spPr>
          <p:txBody>
            <a:bodyPr/>
            <a:lstStyle/>
            <a:p>
              <a:endParaRPr lang="en-GB"/>
            </a:p>
          </p:txBody>
        </p:sp>
        <p:sp>
          <p:nvSpPr>
            <p:cNvPr id="669" name="Line 3750"/>
            <p:cNvSpPr>
              <a:spLocks noChangeShapeType="1"/>
            </p:cNvSpPr>
            <p:nvPr/>
          </p:nvSpPr>
          <p:spPr bwMode="auto">
            <a:xfrm flipH="1">
              <a:off x="3873" y="3088"/>
              <a:ext cx="2" cy="2"/>
            </a:xfrm>
            <a:prstGeom prst="line">
              <a:avLst/>
            </a:prstGeom>
            <a:noFill/>
            <a:ln w="0">
              <a:solidFill>
                <a:srgbClr val="000000"/>
              </a:solidFill>
              <a:round/>
              <a:headEnd/>
              <a:tailEnd/>
            </a:ln>
          </p:spPr>
          <p:txBody>
            <a:bodyPr/>
            <a:lstStyle/>
            <a:p>
              <a:endParaRPr lang="en-GB"/>
            </a:p>
          </p:txBody>
        </p:sp>
        <p:sp>
          <p:nvSpPr>
            <p:cNvPr id="670" name="Line 3751"/>
            <p:cNvSpPr>
              <a:spLocks noChangeShapeType="1"/>
            </p:cNvSpPr>
            <p:nvPr/>
          </p:nvSpPr>
          <p:spPr bwMode="auto">
            <a:xfrm flipV="1">
              <a:off x="3871" y="3086"/>
              <a:ext cx="5" cy="2"/>
            </a:xfrm>
            <a:prstGeom prst="line">
              <a:avLst/>
            </a:prstGeom>
            <a:noFill/>
            <a:ln w="0">
              <a:solidFill>
                <a:srgbClr val="000000"/>
              </a:solidFill>
              <a:round/>
              <a:headEnd/>
              <a:tailEnd/>
            </a:ln>
          </p:spPr>
          <p:txBody>
            <a:bodyPr/>
            <a:lstStyle/>
            <a:p>
              <a:endParaRPr lang="en-GB"/>
            </a:p>
          </p:txBody>
        </p:sp>
        <p:sp>
          <p:nvSpPr>
            <p:cNvPr id="671" name="Line 3752"/>
            <p:cNvSpPr>
              <a:spLocks noChangeShapeType="1"/>
            </p:cNvSpPr>
            <p:nvPr/>
          </p:nvSpPr>
          <p:spPr bwMode="auto">
            <a:xfrm flipH="1" flipV="1">
              <a:off x="1295" y="3126"/>
              <a:ext cx="11" cy="1"/>
            </a:xfrm>
            <a:prstGeom prst="line">
              <a:avLst/>
            </a:prstGeom>
            <a:noFill/>
            <a:ln w="0">
              <a:solidFill>
                <a:srgbClr val="000000"/>
              </a:solidFill>
              <a:round/>
              <a:headEnd/>
              <a:tailEnd/>
            </a:ln>
          </p:spPr>
          <p:txBody>
            <a:bodyPr/>
            <a:lstStyle/>
            <a:p>
              <a:endParaRPr lang="en-GB"/>
            </a:p>
          </p:txBody>
        </p:sp>
        <p:sp>
          <p:nvSpPr>
            <p:cNvPr id="672" name="Line 3753"/>
            <p:cNvSpPr>
              <a:spLocks noChangeShapeType="1"/>
            </p:cNvSpPr>
            <p:nvPr/>
          </p:nvSpPr>
          <p:spPr bwMode="auto">
            <a:xfrm flipH="1">
              <a:off x="1547" y="3114"/>
              <a:ext cx="91" cy="2"/>
            </a:xfrm>
            <a:prstGeom prst="line">
              <a:avLst/>
            </a:prstGeom>
            <a:noFill/>
            <a:ln w="0">
              <a:solidFill>
                <a:srgbClr val="000000"/>
              </a:solidFill>
              <a:round/>
              <a:headEnd/>
              <a:tailEnd/>
            </a:ln>
          </p:spPr>
          <p:txBody>
            <a:bodyPr/>
            <a:lstStyle/>
            <a:p>
              <a:endParaRPr lang="en-GB"/>
            </a:p>
          </p:txBody>
        </p:sp>
        <p:sp>
          <p:nvSpPr>
            <p:cNvPr id="673" name="Line 3754"/>
            <p:cNvSpPr>
              <a:spLocks noChangeShapeType="1"/>
            </p:cNvSpPr>
            <p:nvPr/>
          </p:nvSpPr>
          <p:spPr bwMode="auto">
            <a:xfrm flipH="1">
              <a:off x="3444" y="3122"/>
              <a:ext cx="1" cy="2"/>
            </a:xfrm>
            <a:prstGeom prst="line">
              <a:avLst/>
            </a:prstGeom>
            <a:noFill/>
            <a:ln w="0">
              <a:solidFill>
                <a:srgbClr val="000000"/>
              </a:solidFill>
              <a:round/>
              <a:headEnd/>
              <a:tailEnd/>
            </a:ln>
          </p:spPr>
          <p:txBody>
            <a:bodyPr/>
            <a:lstStyle/>
            <a:p>
              <a:endParaRPr lang="en-GB"/>
            </a:p>
          </p:txBody>
        </p:sp>
        <p:sp>
          <p:nvSpPr>
            <p:cNvPr id="674" name="Line 3755"/>
            <p:cNvSpPr>
              <a:spLocks noChangeShapeType="1"/>
            </p:cNvSpPr>
            <p:nvPr/>
          </p:nvSpPr>
          <p:spPr bwMode="auto">
            <a:xfrm flipH="1">
              <a:off x="3438" y="3122"/>
              <a:ext cx="1" cy="2"/>
            </a:xfrm>
            <a:prstGeom prst="line">
              <a:avLst/>
            </a:prstGeom>
            <a:noFill/>
            <a:ln w="0">
              <a:solidFill>
                <a:srgbClr val="000000"/>
              </a:solidFill>
              <a:round/>
              <a:headEnd/>
              <a:tailEnd/>
            </a:ln>
          </p:spPr>
          <p:txBody>
            <a:bodyPr/>
            <a:lstStyle/>
            <a:p>
              <a:endParaRPr lang="en-GB"/>
            </a:p>
          </p:txBody>
        </p:sp>
        <p:sp>
          <p:nvSpPr>
            <p:cNvPr id="675" name="Line 3756"/>
            <p:cNvSpPr>
              <a:spLocks noChangeShapeType="1"/>
            </p:cNvSpPr>
            <p:nvPr/>
          </p:nvSpPr>
          <p:spPr bwMode="auto">
            <a:xfrm flipH="1">
              <a:off x="3415" y="3124"/>
              <a:ext cx="1" cy="2"/>
            </a:xfrm>
            <a:prstGeom prst="line">
              <a:avLst/>
            </a:prstGeom>
            <a:noFill/>
            <a:ln w="0">
              <a:solidFill>
                <a:srgbClr val="000000"/>
              </a:solidFill>
              <a:round/>
              <a:headEnd/>
              <a:tailEnd/>
            </a:ln>
          </p:spPr>
          <p:txBody>
            <a:bodyPr/>
            <a:lstStyle/>
            <a:p>
              <a:endParaRPr lang="en-GB"/>
            </a:p>
          </p:txBody>
        </p:sp>
        <p:sp>
          <p:nvSpPr>
            <p:cNvPr id="676" name="Line 3757"/>
            <p:cNvSpPr>
              <a:spLocks noChangeShapeType="1"/>
            </p:cNvSpPr>
            <p:nvPr/>
          </p:nvSpPr>
          <p:spPr bwMode="auto">
            <a:xfrm flipH="1" flipV="1">
              <a:off x="2283" y="3153"/>
              <a:ext cx="6" cy="1"/>
            </a:xfrm>
            <a:prstGeom prst="line">
              <a:avLst/>
            </a:prstGeom>
            <a:noFill/>
            <a:ln w="0">
              <a:solidFill>
                <a:srgbClr val="000000"/>
              </a:solidFill>
              <a:round/>
              <a:headEnd/>
              <a:tailEnd/>
            </a:ln>
          </p:spPr>
          <p:txBody>
            <a:bodyPr/>
            <a:lstStyle/>
            <a:p>
              <a:endParaRPr lang="en-GB"/>
            </a:p>
          </p:txBody>
        </p:sp>
        <p:sp>
          <p:nvSpPr>
            <p:cNvPr id="677" name="Line 3758"/>
            <p:cNvSpPr>
              <a:spLocks noChangeShapeType="1"/>
            </p:cNvSpPr>
            <p:nvPr/>
          </p:nvSpPr>
          <p:spPr bwMode="auto">
            <a:xfrm>
              <a:off x="2550" y="3158"/>
              <a:ext cx="1" cy="1"/>
            </a:xfrm>
            <a:prstGeom prst="line">
              <a:avLst/>
            </a:prstGeom>
            <a:noFill/>
            <a:ln w="0">
              <a:solidFill>
                <a:srgbClr val="000000"/>
              </a:solidFill>
              <a:round/>
              <a:headEnd/>
              <a:tailEnd/>
            </a:ln>
          </p:spPr>
          <p:txBody>
            <a:bodyPr/>
            <a:lstStyle/>
            <a:p>
              <a:endParaRPr lang="en-GB"/>
            </a:p>
          </p:txBody>
        </p:sp>
        <p:sp>
          <p:nvSpPr>
            <p:cNvPr id="678" name="Freeform 3759"/>
            <p:cNvSpPr>
              <a:spLocks/>
            </p:cNvSpPr>
            <p:nvPr/>
          </p:nvSpPr>
          <p:spPr bwMode="auto">
            <a:xfrm>
              <a:off x="2289" y="3154"/>
              <a:ext cx="261" cy="7"/>
            </a:xfrm>
            <a:custGeom>
              <a:avLst/>
              <a:gdLst/>
              <a:ahLst/>
              <a:cxnLst>
                <a:cxn ang="0">
                  <a:pos x="522" y="7"/>
                </a:cxn>
                <a:cxn ang="0">
                  <a:pos x="517" y="6"/>
                </a:cxn>
                <a:cxn ang="0">
                  <a:pos x="487" y="4"/>
                </a:cxn>
                <a:cxn ang="0">
                  <a:pos x="458" y="7"/>
                </a:cxn>
                <a:cxn ang="0">
                  <a:pos x="443" y="8"/>
                </a:cxn>
                <a:cxn ang="0">
                  <a:pos x="421" y="9"/>
                </a:cxn>
                <a:cxn ang="0">
                  <a:pos x="366" y="13"/>
                </a:cxn>
                <a:cxn ang="0">
                  <a:pos x="341" y="13"/>
                </a:cxn>
                <a:cxn ang="0">
                  <a:pos x="325" y="13"/>
                </a:cxn>
                <a:cxn ang="0">
                  <a:pos x="313" y="13"/>
                </a:cxn>
                <a:cxn ang="0">
                  <a:pos x="301" y="14"/>
                </a:cxn>
                <a:cxn ang="0">
                  <a:pos x="287" y="14"/>
                </a:cxn>
                <a:cxn ang="0">
                  <a:pos x="263" y="13"/>
                </a:cxn>
                <a:cxn ang="0">
                  <a:pos x="250" y="13"/>
                </a:cxn>
                <a:cxn ang="0">
                  <a:pos x="216" y="14"/>
                </a:cxn>
                <a:cxn ang="0">
                  <a:pos x="184" y="14"/>
                </a:cxn>
                <a:cxn ang="0">
                  <a:pos x="168" y="14"/>
                </a:cxn>
                <a:cxn ang="0">
                  <a:pos x="137" y="12"/>
                </a:cxn>
                <a:cxn ang="0">
                  <a:pos x="124" y="11"/>
                </a:cxn>
                <a:cxn ang="0">
                  <a:pos x="111" y="8"/>
                </a:cxn>
                <a:cxn ang="0">
                  <a:pos x="89" y="6"/>
                </a:cxn>
                <a:cxn ang="0">
                  <a:pos x="71" y="5"/>
                </a:cxn>
                <a:cxn ang="0">
                  <a:pos x="54" y="3"/>
                </a:cxn>
                <a:cxn ang="0">
                  <a:pos x="32" y="2"/>
                </a:cxn>
                <a:cxn ang="0">
                  <a:pos x="0" y="0"/>
                </a:cxn>
              </a:cxnLst>
              <a:rect l="0" t="0" r="r" b="b"/>
              <a:pathLst>
                <a:path w="522" h="14">
                  <a:moveTo>
                    <a:pt x="522" y="7"/>
                  </a:moveTo>
                  <a:lnTo>
                    <a:pt x="517" y="6"/>
                  </a:lnTo>
                  <a:lnTo>
                    <a:pt x="487" y="4"/>
                  </a:lnTo>
                  <a:lnTo>
                    <a:pt x="458" y="7"/>
                  </a:lnTo>
                  <a:lnTo>
                    <a:pt x="443" y="8"/>
                  </a:lnTo>
                  <a:lnTo>
                    <a:pt x="421" y="9"/>
                  </a:lnTo>
                  <a:lnTo>
                    <a:pt x="366" y="13"/>
                  </a:lnTo>
                  <a:lnTo>
                    <a:pt x="341" y="13"/>
                  </a:lnTo>
                  <a:lnTo>
                    <a:pt x="325" y="13"/>
                  </a:lnTo>
                  <a:lnTo>
                    <a:pt x="313" y="13"/>
                  </a:lnTo>
                  <a:lnTo>
                    <a:pt x="301" y="14"/>
                  </a:lnTo>
                  <a:lnTo>
                    <a:pt x="287" y="14"/>
                  </a:lnTo>
                  <a:lnTo>
                    <a:pt x="263" y="13"/>
                  </a:lnTo>
                  <a:lnTo>
                    <a:pt x="250" y="13"/>
                  </a:lnTo>
                  <a:lnTo>
                    <a:pt x="216" y="14"/>
                  </a:lnTo>
                  <a:lnTo>
                    <a:pt x="184" y="14"/>
                  </a:lnTo>
                  <a:lnTo>
                    <a:pt x="168" y="14"/>
                  </a:lnTo>
                  <a:lnTo>
                    <a:pt x="137" y="12"/>
                  </a:lnTo>
                  <a:lnTo>
                    <a:pt x="124" y="11"/>
                  </a:lnTo>
                  <a:lnTo>
                    <a:pt x="111" y="8"/>
                  </a:lnTo>
                  <a:lnTo>
                    <a:pt x="89" y="6"/>
                  </a:lnTo>
                  <a:lnTo>
                    <a:pt x="71" y="5"/>
                  </a:lnTo>
                  <a:lnTo>
                    <a:pt x="54" y="3"/>
                  </a:lnTo>
                  <a:lnTo>
                    <a:pt x="32" y="2"/>
                  </a:lnTo>
                  <a:lnTo>
                    <a:pt x="0" y="0"/>
                  </a:lnTo>
                </a:path>
              </a:pathLst>
            </a:custGeom>
            <a:noFill/>
            <a:ln w="0">
              <a:solidFill>
                <a:srgbClr val="000000"/>
              </a:solidFill>
              <a:prstDash val="solid"/>
              <a:round/>
              <a:headEnd/>
              <a:tailEnd/>
            </a:ln>
          </p:spPr>
          <p:txBody>
            <a:bodyPr/>
            <a:lstStyle/>
            <a:p>
              <a:endParaRPr lang="en-GB"/>
            </a:p>
          </p:txBody>
        </p:sp>
        <p:sp>
          <p:nvSpPr>
            <p:cNvPr id="679" name="Freeform 3760"/>
            <p:cNvSpPr>
              <a:spLocks/>
            </p:cNvSpPr>
            <p:nvPr/>
          </p:nvSpPr>
          <p:spPr bwMode="auto">
            <a:xfrm>
              <a:off x="2147" y="3147"/>
              <a:ext cx="136" cy="6"/>
            </a:xfrm>
            <a:custGeom>
              <a:avLst/>
              <a:gdLst/>
              <a:ahLst/>
              <a:cxnLst>
                <a:cxn ang="0">
                  <a:pos x="271" y="12"/>
                </a:cxn>
                <a:cxn ang="0">
                  <a:pos x="254" y="9"/>
                </a:cxn>
                <a:cxn ang="0">
                  <a:pos x="226" y="4"/>
                </a:cxn>
                <a:cxn ang="0">
                  <a:pos x="200" y="0"/>
                </a:cxn>
                <a:cxn ang="0">
                  <a:pos x="164" y="2"/>
                </a:cxn>
                <a:cxn ang="0">
                  <a:pos x="144" y="2"/>
                </a:cxn>
                <a:cxn ang="0">
                  <a:pos x="118" y="1"/>
                </a:cxn>
                <a:cxn ang="0">
                  <a:pos x="96" y="4"/>
                </a:cxn>
                <a:cxn ang="0">
                  <a:pos x="83" y="5"/>
                </a:cxn>
                <a:cxn ang="0">
                  <a:pos x="77" y="5"/>
                </a:cxn>
                <a:cxn ang="0">
                  <a:pos x="49" y="5"/>
                </a:cxn>
                <a:cxn ang="0">
                  <a:pos x="22" y="3"/>
                </a:cxn>
                <a:cxn ang="0">
                  <a:pos x="3" y="3"/>
                </a:cxn>
                <a:cxn ang="0">
                  <a:pos x="0" y="3"/>
                </a:cxn>
              </a:cxnLst>
              <a:rect l="0" t="0" r="r" b="b"/>
              <a:pathLst>
                <a:path w="271" h="12">
                  <a:moveTo>
                    <a:pt x="271" y="12"/>
                  </a:moveTo>
                  <a:lnTo>
                    <a:pt x="254" y="9"/>
                  </a:lnTo>
                  <a:lnTo>
                    <a:pt x="226" y="4"/>
                  </a:lnTo>
                  <a:lnTo>
                    <a:pt x="200" y="0"/>
                  </a:lnTo>
                  <a:lnTo>
                    <a:pt x="164" y="2"/>
                  </a:lnTo>
                  <a:lnTo>
                    <a:pt x="144" y="2"/>
                  </a:lnTo>
                  <a:lnTo>
                    <a:pt x="118" y="1"/>
                  </a:lnTo>
                  <a:lnTo>
                    <a:pt x="96" y="4"/>
                  </a:lnTo>
                  <a:lnTo>
                    <a:pt x="83" y="5"/>
                  </a:lnTo>
                  <a:lnTo>
                    <a:pt x="77" y="5"/>
                  </a:lnTo>
                  <a:lnTo>
                    <a:pt x="49" y="5"/>
                  </a:lnTo>
                  <a:lnTo>
                    <a:pt x="22" y="3"/>
                  </a:lnTo>
                  <a:lnTo>
                    <a:pt x="3" y="3"/>
                  </a:lnTo>
                  <a:lnTo>
                    <a:pt x="0" y="3"/>
                  </a:lnTo>
                </a:path>
              </a:pathLst>
            </a:custGeom>
            <a:noFill/>
            <a:ln w="0">
              <a:solidFill>
                <a:srgbClr val="000000"/>
              </a:solidFill>
              <a:prstDash val="solid"/>
              <a:round/>
              <a:headEnd/>
              <a:tailEnd/>
            </a:ln>
          </p:spPr>
          <p:txBody>
            <a:bodyPr/>
            <a:lstStyle/>
            <a:p>
              <a:endParaRPr lang="en-GB"/>
            </a:p>
          </p:txBody>
        </p:sp>
        <p:sp>
          <p:nvSpPr>
            <p:cNvPr id="680" name="Line 3761"/>
            <p:cNvSpPr>
              <a:spLocks noChangeShapeType="1"/>
            </p:cNvSpPr>
            <p:nvPr/>
          </p:nvSpPr>
          <p:spPr bwMode="auto">
            <a:xfrm flipH="1">
              <a:off x="3996" y="3092"/>
              <a:ext cx="2" cy="2"/>
            </a:xfrm>
            <a:prstGeom prst="line">
              <a:avLst/>
            </a:prstGeom>
            <a:noFill/>
            <a:ln w="0">
              <a:solidFill>
                <a:srgbClr val="000000"/>
              </a:solidFill>
              <a:round/>
              <a:headEnd/>
              <a:tailEnd/>
            </a:ln>
          </p:spPr>
          <p:txBody>
            <a:bodyPr/>
            <a:lstStyle/>
            <a:p>
              <a:endParaRPr lang="en-GB"/>
            </a:p>
          </p:txBody>
        </p:sp>
        <p:sp>
          <p:nvSpPr>
            <p:cNvPr id="681" name="Freeform 3762"/>
            <p:cNvSpPr>
              <a:spLocks/>
            </p:cNvSpPr>
            <p:nvPr/>
          </p:nvSpPr>
          <p:spPr bwMode="auto">
            <a:xfrm>
              <a:off x="3998" y="3090"/>
              <a:ext cx="11" cy="2"/>
            </a:xfrm>
            <a:custGeom>
              <a:avLst/>
              <a:gdLst/>
              <a:ahLst/>
              <a:cxnLst>
                <a:cxn ang="0">
                  <a:pos x="23" y="0"/>
                </a:cxn>
                <a:cxn ang="0">
                  <a:pos x="10" y="1"/>
                </a:cxn>
                <a:cxn ang="0">
                  <a:pos x="8" y="1"/>
                </a:cxn>
                <a:cxn ang="0">
                  <a:pos x="0" y="3"/>
                </a:cxn>
              </a:cxnLst>
              <a:rect l="0" t="0" r="r" b="b"/>
              <a:pathLst>
                <a:path w="23" h="3">
                  <a:moveTo>
                    <a:pt x="23" y="0"/>
                  </a:moveTo>
                  <a:lnTo>
                    <a:pt x="10" y="1"/>
                  </a:lnTo>
                  <a:lnTo>
                    <a:pt x="8" y="1"/>
                  </a:lnTo>
                  <a:lnTo>
                    <a:pt x="0" y="3"/>
                  </a:lnTo>
                </a:path>
              </a:pathLst>
            </a:custGeom>
            <a:noFill/>
            <a:ln w="0">
              <a:solidFill>
                <a:srgbClr val="000000"/>
              </a:solidFill>
              <a:prstDash val="solid"/>
              <a:round/>
              <a:headEnd/>
              <a:tailEnd/>
            </a:ln>
          </p:spPr>
          <p:txBody>
            <a:bodyPr/>
            <a:lstStyle/>
            <a:p>
              <a:endParaRPr lang="en-GB"/>
            </a:p>
          </p:txBody>
        </p:sp>
        <p:sp>
          <p:nvSpPr>
            <p:cNvPr id="682" name="Line 3763"/>
            <p:cNvSpPr>
              <a:spLocks noChangeShapeType="1"/>
            </p:cNvSpPr>
            <p:nvPr/>
          </p:nvSpPr>
          <p:spPr bwMode="auto">
            <a:xfrm flipV="1">
              <a:off x="3987" y="3085"/>
              <a:ext cx="2" cy="9"/>
            </a:xfrm>
            <a:prstGeom prst="line">
              <a:avLst/>
            </a:prstGeom>
            <a:noFill/>
            <a:ln w="0">
              <a:solidFill>
                <a:srgbClr val="000000"/>
              </a:solidFill>
              <a:round/>
              <a:headEnd/>
              <a:tailEnd/>
            </a:ln>
          </p:spPr>
          <p:txBody>
            <a:bodyPr/>
            <a:lstStyle/>
            <a:p>
              <a:endParaRPr lang="en-GB"/>
            </a:p>
          </p:txBody>
        </p:sp>
        <p:sp>
          <p:nvSpPr>
            <p:cNvPr id="683" name="Freeform 3764"/>
            <p:cNvSpPr>
              <a:spLocks/>
            </p:cNvSpPr>
            <p:nvPr/>
          </p:nvSpPr>
          <p:spPr bwMode="auto">
            <a:xfrm>
              <a:off x="3987" y="3092"/>
              <a:ext cx="11" cy="2"/>
            </a:xfrm>
            <a:custGeom>
              <a:avLst/>
              <a:gdLst/>
              <a:ahLst/>
              <a:cxnLst>
                <a:cxn ang="0">
                  <a:pos x="21" y="0"/>
                </a:cxn>
                <a:cxn ang="0">
                  <a:pos x="11" y="1"/>
                </a:cxn>
                <a:cxn ang="0">
                  <a:pos x="5" y="2"/>
                </a:cxn>
                <a:cxn ang="0">
                  <a:pos x="0" y="3"/>
                </a:cxn>
              </a:cxnLst>
              <a:rect l="0" t="0" r="r" b="b"/>
              <a:pathLst>
                <a:path w="21" h="3">
                  <a:moveTo>
                    <a:pt x="21" y="0"/>
                  </a:moveTo>
                  <a:lnTo>
                    <a:pt x="11" y="1"/>
                  </a:lnTo>
                  <a:lnTo>
                    <a:pt x="5" y="2"/>
                  </a:lnTo>
                  <a:lnTo>
                    <a:pt x="0" y="3"/>
                  </a:lnTo>
                </a:path>
              </a:pathLst>
            </a:custGeom>
            <a:noFill/>
            <a:ln w="0">
              <a:solidFill>
                <a:srgbClr val="000000"/>
              </a:solidFill>
              <a:prstDash val="solid"/>
              <a:round/>
              <a:headEnd/>
              <a:tailEnd/>
            </a:ln>
          </p:spPr>
          <p:txBody>
            <a:bodyPr/>
            <a:lstStyle/>
            <a:p>
              <a:endParaRPr lang="en-GB"/>
            </a:p>
          </p:txBody>
        </p:sp>
        <p:sp>
          <p:nvSpPr>
            <p:cNvPr id="684" name="Freeform 3765"/>
            <p:cNvSpPr>
              <a:spLocks/>
            </p:cNvSpPr>
            <p:nvPr/>
          </p:nvSpPr>
          <p:spPr bwMode="auto">
            <a:xfrm>
              <a:off x="3906" y="3088"/>
              <a:ext cx="17" cy="9"/>
            </a:xfrm>
            <a:custGeom>
              <a:avLst/>
              <a:gdLst/>
              <a:ahLst/>
              <a:cxnLst>
                <a:cxn ang="0">
                  <a:pos x="35" y="19"/>
                </a:cxn>
                <a:cxn ang="0">
                  <a:pos x="28" y="13"/>
                </a:cxn>
                <a:cxn ang="0">
                  <a:pos x="17" y="6"/>
                </a:cxn>
                <a:cxn ang="0">
                  <a:pos x="6" y="2"/>
                </a:cxn>
                <a:cxn ang="0">
                  <a:pos x="0" y="0"/>
                </a:cxn>
              </a:cxnLst>
              <a:rect l="0" t="0" r="r" b="b"/>
              <a:pathLst>
                <a:path w="35" h="19">
                  <a:moveTo>
                    <a:pt x="35" y="19"/>
                  </a:moveTo>
                  <a:lnTo>
                    <a:pt x="28" y="13"/>
                  </a:lnTo>
                  <a:lnTo>
                    <a:pt x="17" y="6"/>
                  </a:lnTo>
                  <a:lnTo>
                    <a:pt x="6" y="2"/>
                  </a:lnTo>
                  <a:lnTo>
                    <a:pt x="0" y="0"/>
                  </a:lnTo>
                </a:path>
              </a:pathLst>
            </a:custGeom>
            <a:noFill/>
            <a:ln w="0">
              <a:solidFill>
                <a:srgbClr val="000000"/>
              </a:solidFill>
              <a:prstDash val="solid"/>
              <a:round/>
              <a:headEnd/>
              <a:tailEnd/>
            </a:ln>
          </p:spPr>
          <p:txBody>
            <a:bodyPr/>
            <a:lstStyle/>
            <a:p>
              <a:endParaRPr lang="en-GB"/>
            </a:p>
          </p:txBody>
        </p:sp>
        <p:sp>
          <p:nvSpPr>
            <p:cNvPr id="685" name="Freeform 3766"/>
            <p:cNvSpPr>
              <a:spLocks/>
            </p:cNvSpPr>
            <p:nvPr/>
          </p:nvSpPr>
          <p:spPr bwMode="auto">
            <a:xfrm>
              <a:off x="3923" y="3094"/>
              <a:ext cx="64" cy="5"/>
            </a:xfrm>
            <a:custGeom>
              <a:avLst/>
              <a:gdLst/>
              <a:ahLst/>
              <a:cxnLst>
                <a:cxn ang="0">
                  <a:pos x="127" y="0"/>
                </a:cxn>
                <a:cxn ang="0">
                  <a:pos x="124" y="1"/>
                </a:cxn>
                <a:cxn ang="0">
                  <a:pos x="123" y="1"/>
                </a:cxn>
                <a:cxn ang="0">
                  <a:pos x="108" y="5"/>
                </a:cxn>
                <a:cxn ang="0">
                  <a:pos x="70" y="9"/>
                </a:cxn>
                <a:cxn ang="0">
                  <a:pos x="54" y="10"/>
                </a:cxn>
                <a:cxn ang="0">
                  <a:pos x="33" y="9"/>
                </a:cxn>
                <a:cxn ang="0">
                  <a:pos x="30" y="9"/>
                </a:cxn>
                <a:cxn ang="0">
                  <a:pos x="9" y="7"/>
                </a:cxn>
                <a:cxn ang="0">
                  <a:pos x="0" y="7"/>
                </a:cxn>
              </a:cxnLst>
              <a:rect l="0" t="0" r="r" b="b"/>
              <a:pathLst>
                <a:path w="127" h="10">
                  <a:moveTo>
                    <a:pt x="127" y="0"/>
                  </a:moveTo>
                  <a:lnTo>
                    <a:pt x="124" y="1"/>
                  </a:lnTo>
                  <a:lnTo>
                    <a:pt x="123" y="1"/>
                  </a:lnTo>
                  <a:lnTo>
                    <a:pt x="108" y="5"/>
                  </a:lnTo>
                  <a:lnTo>
                    <a:pt x="70" y="9"/>
                  </a:lnTo>
                  <a:lnTo>
                    <a:pt x="54" y="10"/>
                  </a:lnTo>
                  <a:lnTo>
                    <a:pt x="33" y="9"/>
                  </a:lnTo>
                  <a:lnTo>
                    <a:pt x="30" y="9"/>
                  </a:lnTo>
                  <a:lnTo>
                    <a:pt x="9" y="7"/>
                  </a:lnTo>
                  <a:lnTo>
                    <a:pt x="0" y="7"/>
                  </a:lnTo>
                </a:path>
              </a:pathLst>
            </a:custGeom>
            <a:noFill/>
            <a:ln w="0">
              <a:solidFill>
                <a:srgbClr val="000000"/>
              </a:solidFill>
              <a:prstDash val="solid"/>
              <a:round/>
              <a:headEnd/>
              <a:tailEnd/>
            </a:ln>
          </p:spPr>
          <p:txBody>
            <a:bodyPr/>
            <a:lstStyle/>
            <a:p>
              <a:endParaRPr lang="en-GB"/>
            </a:p>
          </p:txBody>
        </p:sp>
        <p:sp>
          <p:nvSpPr>
            <p:cNvPr id="686" name="Line 3767"/>
            <p:cNvSpPr>
              <a:spLocks noChangeShapeType="1"/>
            </p:cNvSpPr>
            <p:nvPr/>
          </p:nvSpPr>
          <p:spPr bwMode="auto">
            <a:xfrm>
              <a:off x="3904" y="3096"/>
              <a:ext cx="2" cy="2"/>
            </a:xfrm>
            <a:prstGeom prst="line">
              <a:avLst/>
            </a:prstGeom>
            <a:noFill/>
            <a:ln w="0">
              <a:solidFill>
                <a:srgbClr val="000000"/>
              </a:solidFill>
              <a:round/>
              <a:headEnd/>
              <a:tailEnd/>
            </a:ln>
          </p:spPr>
          <p:txBody>
            <a:bodyPr/>
            <a:lstStyle/>
            <a:p>
              <a:endParaRPr lang="en-GB"/>
            </a:p>
          </p:txBody>
        </p:sp>
        <p:sp>
          <p:nvSpPr>
            <p:cNvPr id="687" name="Freeform 3768"/>
            <p:cNvSpPr>
              <a:spLocks/>
            </p:cNvSpPr>
            <p:nvPr/>
          </p:nvSpPr>
          <p:spPr bwMode="auto">
            <a:xfrm>
              <a:off x="3904" y="3096"/>
              <a:ext cx="19" cy="1"/>
            </a:xfrm>
            <a:custGeom>
              <a:avLst/>
              <a:gdLst/>
              <a:ahLst/>
              <a:cxnLst>
                <a:cxn ang="0">
                  <a:pos x="38" y="1"/>
                </a:cxn>
                <a:cxn ang="0">
                  <a:pos x="30" y="0"/>
                </a:cxn>
                <a:cxn ang="0">
                  <a:pos x="16" y="0"/>
                </a:cxn>
                <a:cxn ang="0">
                  <a:pos x="3" y="0"/>
                </a:cxn>
                <a:cxn ang="0">
                  <a:pos x="0" y="0"/>
                </a:cxn>
              </a:cxnLst>
              <a:rect l="0" t="0" r="r" b="b"/>
              <a:pathLst>
                <a:path w="38" h="1">
                  <a:moveTo>
                    <a:pt x="38" y="1"/>
                  </a:moveTo>
                  <a:lnTo>
                    <a:pt x="30" y="0"/>
                  </a:lnTo>
                  <a:lnTo>
                    <a:pt x="16" y="0"/>
                  </a:lnTo>
                  <a:lnTo>
                    <a:pt x="3" y="0"/>
                  </a:lnTo>
                  <a:lnTo>
                    <a:pt x="0" y="0"/>
                  </a:lnTo>
                </a:path>
              </a:pathLst>
            </a:custGeom>
            <a:noFill/>
            <a:ln w="0">
              <a:solidFill>
                <a:srgbClr val="000000"/>
              </a:solidFill>
              <a:prstDash val="solid"/>
              <a:round/>
              <a:headEnd/>
              <a:tailEnd/>
            </a:ln>
          </p:spPr>
          <p:txBody>
            <a:bodyPr/>
            <a:lstStyle/>
            <a:p>
              <a:endParaRPr lang="en-GB"/>
            </a:p>
          </p:txBody>
        </p:sp>
        <p:sp>
          <p:nvSpPr>
            <p:cNvPr id="688" name="Line 3769"/>
            <p:cNvSpPr>
              <a:spLocks noChangeShapeType="1"/>
            </p:cNvSpPr>
            <p:nvPr/>
          </p:nvSpPr>
          <p:spPr bwMode="auto">
            <a:xfrm flipV="1">
              <a:off x="3891" y="3093"/>
              <a:ext cx="4" cy="4"/>
            </a:xfrm>
            <a:prstGeom prst="line">
              <a:avLst/>
            </a:prstGeom>
            <a:noFill/>
            <a:ln w="0">
              <a:solidFill>
                <a:srgbClr val="000000"/>
              </a:solidFill>
              <a:round/>
              <a:headEnd/>
              <a:tailEnd/>
            </a:ln>
          </p:spPr>
          <p:txBody>
            <a:bodyPr/>
            <a:lstStyle/>
            <a:p>
              <a:endParaRPr lang="en-GB"/>
            </a:p>
          </p:txBody>
        </p:sp>
        <p:sp>
          <p:nvSpPr>
            <p:cNvPr id="689" name="Freeform 3770"/>
            <p:cNvSpPr>
              <a:spLocks/>
            </p:cNvSpPr>
            <p:nvPr/>
          </p:nvSpPr>
          <p:spPr bwMode="auto">
            <a:xfrm>
              <a:off x="3891" y="3096"/>
              <a:ext cx="13" cy="1"/>
            </a:xfrm>
            <a:custGeom>
              <a:avLst/>
              <a:gdLst/>
              <a:ahLst/>
              <a:cxnLst>
                <a:cxn ang="0">
                  <a:pos x="27" y="0"/>
                </a:cxn>
                <a:cxn ang="0">
                  <a:pos x="26" y="0"/>
                </a:cxn>
                <a:cxn ang="0">
                  <a:pos x="19" y="0"/>
                </a:cxn>
                <a:cxn ang="0">
                  <a:pos x="15" y="0"/>
                </a:cxn>
                <a:cxn ang="0">
                  <a:pos x="9" y="0"/>
                </a:cxn>
                <a:cxn ang="0">
                  <a:pos x="8" y="0"/>
                </a:cxn>
                <a:cxn ang="0">
                  <a:pos x="6" y="0"/>
                </a:cxn>
                <a:cxn ang="0">
                  <a:pos x="0" y="1"/>
                </a:cxn>
              </a:cxnLst>
              <a:rect l="0" t="0" r="r" b="b"/>
              <a:pathLst>
                <a:path w="27" h="1">
                  <a:moveTo>
                    <a:pt x="27" y="0"/>
                  </a:moveTo>
                  <a:lnTo>
                    <a:pt x="26" y="0"/>
                  </a:lnTo>
                  <a:lnTo>
                    <a:pt x="19" y="0"/>
                  </a:lnTo>
                  <a:lnTo>
                    <a:pt x="15" y="0"/>
                  </a:lnTo>
                  <a:lnTo>
                    <a:pt x="9" y="0"/>
                  </a:lnTo>
                  <a:lnTo>
                    <a:pt x="8" y="0"/>
                  </a:lnTo>
                  <a:lnTo>
                    <a:pt x="6" y="0"/>
                  </a:lnTo>
                  <a:lnTo>
                    <a:pt x="0" y="1"/>
                  </a:lnTo>
                </a:path>
              </a:pathLst>
            </a:custGeom>
            <a:noFill/>
            <a:ln w="0">
              <a:solidFill>
                <a:srgbClr val="000000"/>
              </a:solidFill>
              <a:prstDash val="solid"/>
              <a:round/>
              <a:headEnd/>
              <a:tailEnd/>
            </a:ln>
          </p:spPr>
          <p:txBody>
            <a:bodyPr/>
            <a:lstStyle/>
            <a:p>
              <a:endParaRPr lang="en-GB"/>
            </a:p>
          </p:txBody>
        </p:sp>
        <p:sp>
          <p:nvSpPr>
            <p:cNvPr id="690" name="Freeform 3771"/>
            <p:cNvSpPr>
              <a:spLocks/>
            </p:cNvSpPr>
            <p:nvPr/>
          </p:nvSpPr>
          <p:spPr bwMode="auto">
            <a:xfrm>
              <a:off x="3879" y="3097"/>
              <a:ext cx="5" cy="3"/>
            </a:xfrm>
            <a:custGeom>
              <a:avLst/>
              <a:gdLst/>
              <a:ahLst/>
              <a:cxnLst>
                <a:cxn ang="0">
                  <a:pos x="0" y="0"/>
                </a:cxn>
                <a:cxn ang="0">
                  <a:pos x="2" y="1"/>
                </a:cxn>
                <a:cxn ang="0">
                  <a:pos x="9" y="4"/>
                </a:cxn>
              </a:cxnLst>
              <a:rect l="0" t="0" r="r" b="b"/>
              <a:pathLst>
                <a:path w="9" h="4">
                  <a:moveTo>
                    <a:pt x="0" y="0"/>
                  </a:moveTo>
                  <a:lnTo>
                    <a:pt x="2" y="1"/>
                  </a:lnTo>
                  <a:lnTo>
                    <a:pt x="9" y="4"/>
                  </a:lnTo>
                </a:path>
              </a:pathLst>
            </a:custGeom>
            <a:noFill/>
            <a:ln w="0">
              <a:solidFill>
                <a:srgbClr val="000000"/>
              </a:solidFill>
              <a:prstDash val="solid"/>
              <a:round/>
              <a:headEnd/>
              <a:tailEnd/>
            </a:ln>
          </p:spPr>
          <p:txBody>
            <a:bodyPr/>
            <a:lstStyle/>
            <a:p>
              <a:endParaRPr lang="en-GB"/>
            </a:p>
          </p:txBody>
        </p:sp>
        <p:sp>
          <p:nvSpPr>
            <p:cNvPr id="691" name="Freeform 3772"/>
            <p:cNvSpPr>
              <a:spLocks/>
            </p:cNvSpPr>
            <p:nvPr/>
          </p:nvSpPr>
          <p:spPr bwMode="auto">
            <a:xfrm>
              <a:off x="3879" y="3097"/>
              <a:ext cx="12" cy="1"/>
            </a:xfrm>
            <a:custGeom>
              <a:avLst/>
              <a:gdLst/>
              <a:ahLst/>
              <a:cxnLst>
                <a:cxn ang="0">
                  <a:pos x="24" y="0"/>
                </a:cxn>
                <a:cxn ang="0">
                  <a:pos x="20" y="1"/>
                </a:cxn>
                <a:cxn ang="0">
                  <a:pos x="11" y="1"/>
                </a:cxn>
                <a:cxn ang="0">
                  <a:pos x="2" y="1"/>
                </a:cxn>
                <a:cxn ang="0">
                  <a:pos x="0" y="1"/>
                </a:cxn>
              </a:cxnLst>
              <a:rect l="0" t="0" r="r" b="b"/>
              <a:pathLst>
                <a:path w="24" h="1">
                  <a:moveTo>
                    <a:pt x="24" y="0"/>
                  </a:moveTo>
                  <a:lnTo>
                    <a:pt x="20" y="1"/>
                  </a:lnTo>
                  <a:lnTo>
                    <a:pt x="11" y="1"/>
                  </a:lnTo>
                  <a:lnTo>
                    <a:pt x="2" y="1"/>
                  </a:lnTo>
                  <a:lnTo>
                    <a:pt x="0" y="1"/>
                  </a:lnTo>
                </a:path>
              </a:pathLst>
            </a:custGeom>
            <a:noFill/>
            <a:ln w="0">
              <a:solidFill>
                <a:srgbClr val="000000"/>
              </a:solidFill>
              <a:prstDash val="solid"/>
              <a:round/>
              <a:headEnd/>
              <a:tailEnd/>
            </a:ln>
          </p:spPr>
          <p:txBody>
            <a:bodyPr/>
            <a:lstStyle/>
            <a:p>
              <a:endParaRPr lang="en-GB"/>
            </a:p>
          </p:txBody>
        </p:sp>
        <p:sp>
          <p:nvSpPr>
            <p:cNvPr id="692" name="Line 3773"/>
            <p:cNvSpPr>
              <a:spLocks noChangeShapeType="1"/>
            </p:cNvSpPr>
            <p:nvPr/>
          </p:nvSpPr>
          <p:spPr bwMode="auto">
            <a:xfrm flipH="1">
              <a:off x="3875" y="3098"/>
              <a:ext cx="1" cy="2"/>
            </a:xfrm>
            <a:prstGeom prst="line">
              <a:avLst/>
            </a:prstGeom>
            <a:noFill/>
            <a:ln w="0">
              <a:solidFill>
                <a:srgbClr val="000000"/>
              </a:solidFill>
              <a:round/>
              <a:headEnd/>
              <a:tailEnd/>
            </a:ln>
          </p:spPr>
          <p:txBody>
            <a:bodyPr/>
            <a:lstStyle/>
            <a:p>
              <a:endParaRPr lang="en-GB"/>
            </a:p>
          </p:txBody>
        </p:sp>
        <p:sp>
          <p:nvSpPr>
            <p:cNvPr id="693" name="Line 3774"/>
            <p:cNvSpPr>
              <a:spLocks noChangeShapeType="1"/>
            </p:cNvSpPr>
            <p:nvPr/>
          </p:nvSpPr>
          <p:spPr bwMode="auto">
            <a:xfrm flipH="1">
              <a:off x="3876" y="3097"/>
              <a:ext cx="3" cy="1"/>
            </a:xfrm>
            <a:prstGeom prst="line">
              <a:avLst/>
            </a:prstGeom>
            <a:noFill/>
            <a:ln w="0">
              <a:solidFill>
                <a:srgbClr val="000000"/>
              </a:solidFill>
              <a:round/>
              <a:headEnd/>
              <a:tailEnd/>
            </a:ln>
          </p:spPr>
          <p:txBody>
            <a:bodyPr/>
            <a:lstStyle/>
            <a:p>
              <a:endParaRPr lang="en-GB"/>
            </a:p>
          </p:txBody>
        </p:sp>
        <p:sp>
          <p:nvSpPr>
            <p:cNvPr id="694" name="Line 3775"/>
            <p:cNvSpPr>
              <a:spLocks noChangeShapeType="1"/>
            </p:cNvSpPr>
            <p:nvPr/>
          </p:nvSpPr>
          <p:spPr bwMode="auto">
            <a:xfrm flipH="1">
              <a:off x="3865" y="3099"/>
              <a:ext cx="1" cy="2"/>
            </a:xfrm>
            <a:prstGeom prst="line">
              <a:avLst/>
            </a:prstGeom>
            <a:noFill/>
            <a:ln w="0">
              <a:solidFill>
                <a:srgbClr val="000000"/>
              </a:solidFill>
              <a:round/>
              <a:headEnd/>
              <a:tailEnd/>
            </a:ln>
          </p:spPr>
          <p:txBody>
            <a:bodyPr/>
            <a:lstStyle/>
            <a:p>
              <a:endParaRPr lang="en-GB"/>
            </a:p>
          </p:txBody>
        </p:sp>
        <p:sp>
          <p:nvSpPr>
            <p:cNvPr id="695" name="Freeform 3776"/>
            <p:cNvSpPr>
              <a:spLocks/>
            </p:cNvSpPr>
            <p:nvPr/>
          </p:nvSpPr>
          <p:spPr bwMode="auto">
            <a:xfrm>
              <a:off x="3866" y="3098"/>
              <a:ext cx="10" cy="1"/>
            </a:xfrm>
            <a:custGeom>
              <a:avLst/>
              <a:gdLst/>
              <a:ahLst/>
              <a:cxnLst>
                <a:cxn ang="0">
                  <a:pos x="19" y="0"/>
                </a:cxn>
                <a:cxn ang="0">
                  <a:pos x="13" y="0"/>
                </a:cxn>
                <a:cxn ang="0">
                  <a:pos x="4" y="1"/>
                </a:cxn>
                <a:cxn ang="0">
                  <a:pos x="0" y="1"/>
                </a:cxn>
              </a:cxnLst>
              <a:rect l="0" t="0" r="r" b="b"/>
              <a:pathLst>
                <a:path w="19" h="1">
                  <a:moveTo>
                    <a:pt x="19" y="0"/>
                  </a:moveTo>
                  <a:lnTo>
                    <a:pt x="13" y="0"/>
                  </a:lnTo>
                  <a:lnTo>
                    <a:pt x="4" y="1"/>
                  </a:lnTo>
                  <a:lnTo>
                    <a:pt x="0" y="1"/>
                  </a:lnTo>
                </a:path>
              </a:pathLst>
            </a:custGeom>
            <a:noFill/>
            <a:ln w="0">
              <a:solidFill>
                <a:srgbClr val="000000"/>
              </a:solidFill>
              <a:prstDash val="solid"/>
              <a:round/>
              <a:headEnd/>
              <a:tailEnd/>
            </a:ln>
          </p:spPr>
          <p:txBody>
            <a:bodyPr/>
            <a:lstStyle/>
            <a:p>
              <a:endParaRPr lang="en-GB"/>
            </a:p>
          </p:txBody>
        </p:sp>
        <p:sp>
          <p:nvSpPr>
            <p:cNvPr id="696" name="Freeform 3777"/>
            <p:cNvSpPr>
              <a:spLocks/>
            </p:cNvSpPr>
            <p:nvPr/>
          </p:nvSpPr>
          <p:spPr bwMode="auto">
            <a:xfrm>
              <a:off x="3859" y="3099"/>
              <a:ext cx="7" cy="1"/>
            </a:xfrm>
            <a:custGeom>
              <a:avLst/>
              <a:gdLst/>
              <a:ahLst/>
              <a:cxnLst>
                <a:cxn ang="0">
                  <a:pos x="14" y="0"/>
                </a:cxn>
                <a:cxn ang="0">
                  <a:pos x="12" y="0"/>
                </a:cxn>
                <a:cxn ang="0">
                  <a:pos x="8" y="0"/>
                </a:cxn>
                <a:cxn ang="0">
                  <a:pos x="0" y="0"/>
                </a:cxn>
              </a:cxnLst>
              <a:rect l="0" t="0" r="r" b="b"/>
              <a:pathLst>
                <a:path w="14">
                  <a:moveTo>
                    <a:pt x="14" y="0"/>
                  </a:moveTo>
                  <a:lnTo>
                    <a:pt x="12" y="0"/>
                  </a:lnTo>
                  <a:lnTo>
                    <a:pt x="8" y="0"/>
                  </a:lnTo>
                  <a:lnTo>
                    <a:pt x="0" y="0"/>
                  </a:lnTo>
                </a:path>
              </a:pathLst>
            </a:custGeom>
            <a:noFill/>
            <a:ln w="0">
              <a:solidFill>
                <a:srgbClr val="000000"/>
              </a:solidFill>
              <a:prstDash val="solid"/>
              <a:round/>
              <a:headEnd/>
              <a:tailEnd/>
            </a:ln>
          </p:spPr>
          <p:txBody>
            <a:bodyPr/>
            <a:lstStyle/>
            <a:p>
              <a:endParaRPr lang="en-GB"/>
            </a:p>
          </p:txBody>
        </p:sp>
        <p:sp>
          <p:nvSpPr>
            <p:cNvPr id="697" name="Line 3778"/>
            <p:cNvSpPr>
              <a:spLocks noChangeShapeType="1"/>
            </p:cNvSpPr>
            <p:nvPr/>
          </p:nvSpPr>
          <p:spPr bwMode="auto">
            <a:xfrm flipH="1">
              <a:off x="3857" y="3099"/>
              <a:ext cx="2" cy="1"/>
            </a:xfrm>
            <a:prstGeom prst="line">
              <a:avLst/>
            </a:prstGeom>
            <a:noFill/>
            <a:ln w="0">
              <a:solidFill>
                <a:srgbClr val="000000"/>
              </a:solidFill>
              <a:round/>
              <a:headEnd/>
              <a:tailEnd/>
            </a:ln>
          </p:spPr>
          <p:txBody>
            <a:bodyPr/>
            <a:lstStyle/>
            <a:p>
              <a:endParaRPr lang="en-GB"/>
            </a:p>
          </p:txBody>
        </p:sp>
        <p:sp>
          <p:nvSpPr>
            <p:cNvPr id="698" name="Line 3779"/>
            <p:cNvSpPr>
              <a:spLocks noChangeShapeType="1"/>
            </p:cNvSpPr>
            <p:nvPr/>
          </p:nvSpPr>
          <p:spPr bwMode="auto">
            <a:xfrm flipH="1">
              <a:off x="3850" y="3099"/>
              <a:ext cx="7" cy="1"/>
            </a:xfrm>
            <a:prstGeom prst="line">
              <a:avLst/>
            </a:prstGeom>
            <a:noFill/>
            <a:ln w="0">
              <a:solidFill>
                <a:srgbClr val="000000"/>
              </a:solidFill>
              <a:round/>
              <a:headEnd/>
              <a:tailEnd/>
            </a:ln>
          </p:spPr>
          <p:txBody>
            <a:bodyPr/>
            <a:lstStyle/>
            <a:p>
              <a:endParaRPr lang="en-GB"/>
            </a:p>
          </p:txBody>
        </p:sp>
        <p:sp>
          <p:nvSpPr>
            <p:cNvPr id="699" name="Line 3780"/>
            <p:cNvSpPr>
              <a:spLocks noChangeShapeType="1"/>
            </p:cNvSpPr>
            <p:nvPr/>
          </p:nvSpPr>
          <p:spPr bwMode="auto">
            <a:xfrm flipH="1">
              <a:off x="3849" y="3100"/>
              <a:ext cx="1" cy="2"/>
            </a:xfrm>
            <a:prstGeom prst="line">
              <a:avLst/>
            </a:prstGeom>
            <a:noFill/>
            <a:ln w="0">
              <a:solidFill>
                <a:srgbClr val="000000"/>
              </a:solidFill>
              <a:round/>
              <a:headEnd/>
              <a:tailEnd/>
            </a:ln>
          </p:spPr>
          <p:txBody>
            <a:bodyPr/>
            <a:lstStyle/>
            <a:p>
              <a:endParaRPr lang="en-GB"/>
            </a:p>
          </p:txBody>
        </p:sp>
        <p:sp>
          <p:nvSpPr>
            <p:cNvPr id="700" name="Line 3781"/>
            <p:cNvSpPr>
              <a:spLocks noChangeShapeType="1"/>
            </p:cNvSpPr>
            <p:nvPr/>
          </p:nvSpPr>
          <p:spPr bwMode="auto">
            <a:xfrm flipV="1">
              <a:off x="3848" y="3100"/>
              <a:ext cx="2" cy="1"/>
            </a:xfrm>
            <a:prstGeom prst="line">
              <a:avLst/>
            </a:prstGeom>
            <a:noFill/>
            <a:ln w="0">
              <a:solidFill>
                <a:srgbClr val="000000"/>
              </a:solidFill>
              <a:round/>
              <a:headEnd/>
              <a:tailEnd/>
            </a:ln>
          </p:spPr>
          <p:txBody>
            <a:bodyPr/>
            <a:lstStyle/>
            <a:p>
              <a:endParaRPr lang="en-GB"/>
            </a:p>
          </p:txBody>
        </p:sp>
        <p:sp>
          <p:nvSpPr>
            <p:cNvPr id="701" name="Line 3782"/>
            <p:cNvSpPr>
              <a:spLocks noChangeShapeType="1"/>
            </p:cNvSpPr>
            <p:nvPr/>
          </p:nvSpPr>
          <p:spPr bwMode="auto">
            <a:xfrm>
              <a:off x="3599" y="3118"/>
              <a:ext cx="11" cy="1"/>
            </a:xfrm>
            <a:prstGeom prst="line">
              <a:avLst/>
            </a:prstGeom>
            <a:noFill/>
            <a:ln w="0">
              <a:solidFill>
                <a:srgbClr val="000000"/>
              </a:solidFill>
              <a:round/>
              <a:headEnd/>
              <a:tailEnd/>
            </a:ln>
          </p:spPr>
          <p:txBody>
            <a:bodyPr/>
            <a:lstStyle/>
            <a:p>
              <a:endParaRPr lang="en-GB"/>
            </a:p>
          </p:txBody>
        </p:sp>
        <p:sp>
          <p:nvSpPr>
            <p:cNvPr id="702" name="Freeform 3783"/>
            <p:cNvSpPr>
              <a:spLocks/>
            </p:cNvSpPr>
            <p:nvPr/>
          </p:nvSpPr>
          <p:spPr bwMode="auto">
            <a:xfrm>
              <a:off x="3577" y="3118"/>
              <a:ext cx="17" cy="2"/>
            </a:xfrm>
            <a:custGeom>
              <a:avLst/>
              <a:gdLst/>
              <a:ahLst/>
              <a:cxnLst>
                <a:cxn ang="0">
                  <a:pos x="0" y="0"/>
                </a:cxn>
                <a:cxn ang="0">
                  <a:pos x="4" y="1"/>
                </a:cxn>
                <a:cxn ang="0">
                  <a:pos x="21" y="2"/>
                </a:cxn>
                <a:cxn ang="0">
                  <a:pos x="35" y="3"/>
                </a:cxn>
              </a:cxnLst>
              <a:rect l="0" t="0" r="r" b="b"/>
              <a:pathLst>
                <a:path w="35" h="3">
                  <a:moveTo>
                    <a:pt x="0" y="0"/>
                  </a:moveTo>
                  <a:lnTo>
                    <a:pt x="4" y="1"/>
                  </a:lnTo>
                  <a:lnTo>
                    <a:pt x="21" y="2"/>
                  </a:lnTo>
                  <a:lnTo>
                    <a:pt x="35" y="3"/>
                  </a:lnTo>
                </a:path>
              </a:pathLst>
            </a:custGeom>
            <a:noFill/>
            <a:ln w="0">
              <a:solidFill>
                <a:srgbClr val="000000"/>
              </a:solidFill>
              <a:prstDash val="solid"/>
              <a:round/>
              <a:headEnd/>
              <a:tailEnd/>
            </a:ln>
          </p:spPr>
          <p:txBody>
            <a:bodyPr/>
            <a:lstStyle/>
            <a:p>
              <a:endParaRPr lang="en-GB"/>
            </a:p>
          </p:txBody>
        </p:sp>
        <p:sp>
          <p:nvSpPr>
            <p:cNvPr id="703" name="Line 3784"/>
            <p:cNvSpPr>
              <a:spLocks noChangeShapeType="1"/>
            </p:cNvSpPr>
            <p:nvPr/>
          </p:nvSpPr>
          <p:spPr bwMode="auto">
            <a:xfrm>
              <a:off x="3566" y="3119"/>
              <a:ext cx="1" cy="2"/>
            </a:xfrm>
            <a:prstGeom prst="line">
              <a:avLst/>
            </a:prstGeom>
            <a:noFill/>
            <a:ln w="0">
              <a:solidFill>
                <a:srgbClr val="000000"/>
              </a:solidFill>
              <a:round/>
              <a:headEnd/>
              <a:tailEnd/>
            </a:ln>
          </p:spPr>
          <p:txBody>
            <a:bodyPr/>
            <a:lstStyle/>
            <a:p>
              <a:endParaRPr lang="en-GB"/>
            </a:p>
          </p:txBody>
        </p:sp>
        <p:sp>
          <p:nvSpPr>
            <p:cNvPr id="704" name="Freeform 3785"/>
            <p:cNvSpPr>
              <a:spLocks/>
            </p:cNvSpPr>
            <p:nvPr/>
          </p:nvSpPr>
          <p:spPr bwMode="auto">
            <a:xfrm>
              <a:off x="3536" y="3111"/>
              <a:ext cx="23" cy="8"/>
            </a:xfrm>
            <a:custGeom>
              <a:avLst/>
              <a:gdLst/>
              <a:ahLst/>
              <a:cxnLst>
                <a:cxn ang="0">
                  <a:pos x="45" y="16"/>
                </a:cxn>
                <a:cxn ang="0">
                  <a:pos x="41" y="15"/>
                </a:cxn>
                <a:cxn ang="0">
                  <a:pos x="28" y="11"/>
                </a:cxn>
                <a:cxn ang="0">
                  <a:pos x="13" y="5"/>
                </a:cxn>
                <a:cxn ang="0">
                  <a:pos x="2" y="0"/>
                </a:cxn>
                <a:cxn ang="0">
                  <a:pos x="0" y="0"/>
                </a:cxn>
              </a:cxnLst>
              <a:rect l="0" t="0" r="r" b="b"/>
              <a:pathLst>
                <a:path w="45" h="16">
                  <a:moveTo>
                    <a:pt x="45" y="16"/>
                  </a:moveTo>
                  <a:lnTo>
                    <a:pt x="41" y="15"/>
                  </a:lnTo>
                  <a:lnTo>
                    <a:pt x="28" y="11"/>
                  </a:lnTo>
                  <a:lnTo>
                    <a:pt x="13" y="5"/>
                  </a:lnTo>
                  <a:lnTo>
                    <a:pt x="2" y="0"/>
                  </a:lnTo>
                  <a:lnTo>
                    <a:pt x="0" y="0"/>
                  </a:lnTo>
                </a:path>
              </a:pathLst>
            </a:custGeom>
            <a:noFill/>
            <a:ln w="0">
              <a:solidFill>
                <a:srgbClr val="000000"/>
              </a:solidFill>
              <a:prstDash val="solid"/>
              <a:round/>
              <a:headEnd/>
              <a:tailEnd/>
            </a:ln>
          </p:spPr>
          <p:txBody>
            <a:bodyPr/>
            <a:lstStyle/>
            <a:p>
              <a:endParaRPr lang="en-GB"/>
            </a:p>
          </p:txBody>
        </p:sp>
        <p:sp>
          <p:nvSpPr>
            <p:cNvPr id="705" name="Freeform 3786"/>
            <p:cNvSpPr>
              <a:spLocks/>
            </p:cNvSpPr>
            <p:nvPr/>
          </p:nvSpPr>
          <p:spPr bwMode="auto">
            <a:xfrm>
              <a:off x="3491" y="3113"/>
              <a:ext cx="23" cy="6"/>
            </a:xfrm>
            <a:custGeom>
              <a:avLst/>
              <a:gdLst/>
              <a:ahLst/>
              <a:cxnLst>
                <a:cxn ang="0">
                  <a:pos x="45" y="13"/>
                </a:cxn>
                <a:cxn ang="0">
                  <a:pos x="43" y="13"/>
                </a:cxn>
                <a:cxn ang="0">
                  <a:pos x="33" y="10"/>
                </a:cxn>
                <a:cxn ang="0">
                  <a:pos x="27" y="12"/>
                </a:cxn>
                <a:cxn ang="0">
                  <a:pos x="17" y="9"/>
                </a:cxn>
                <a:cxn ang="0">
                  <a:pos x="8" y="5"/>
                </a:cxn>
                <a:cxn ang="0">
                  <a:pos x="0" y="0"/>
                </a:cxn>
              </a:cxnLst>
              <a:rect l="0" t="0" r="r" b="b"/>
              <a:pathLst>
                <a:path w="45" h="13">
                  <a:moveTo>
                    <a:pt x="45" y="13"/>
                  </a:moveTo>
                  <a:lnTo>
                    <a:pt x="43" y="13"/>
                  </a:lnTo>
                  <a:lnTo>
                    <a:pt x="33" y="10"/>
                  </a:lnTo>
                  <a:lnTo>
                    <a:pt x="27" y="12"/>
                  </a:lnTo>
                  <a:lnTo>
                    <a:pt x="17" y="9"/>
                  </a:lnTo>
                  <a:lnTo>
                    <a:pt x="8" y="5"/>
                  </a:lnTo>
                  <a:lnTo>
                    <a:pt x="0" y="0"/>
                  </a:lnTo>
                </a:path>
              </a:pathLst>
            </a:custGeom>
            <a:noFill/>
            <a:ln w="0">
              <a:solidFill>
                <a:srgbClr val="000000"/>
              </a:solidFill>
              <a:prstDash val="solid"/>
              <a:round/>
              <a:headEnd/>
              <a:tailEnd/>
            </a:ln>
          </p:spPr>
          <p:txBody>
            <a:bodyPr/>
            <a:lstStyle/>
            <a:p>
              <a:endParaRPr lang="en-GB"/>
            </a:p>
          </p:txBody>
        </p:sp>
        <p:sp>
          <p:nvSpPr>
            <p:cNvPr id="706" name="Line 3787"/>
            <p:cNvSpPr>
              <a:spLocks noChangeShapeType="1"/>
            </p:cNvSpPr>
            <p:nvPr/>
          </p:nvSpPr>
          <p:spPr bwMode="auto">
            <a:xfrm flipH="1">
              <a:off x="3486" y="3119"/>
              <a:ext cx="2" cy="2"/>
            </a:xfrm>
            <a:prstGeom prst="line">
              <a:avLst/>
            </a:prstGeom>
            <a:noFill/>
            <a:ln w="0">
              <a:solidFill>
                <a:srgbClr val="000000"/>
              </a:solidFill>
              <a:round/>
              <a:headEnd/>
              <a:tailEnd/>
            </a:ln>
          </p:spPr>
          <p:txBody>
            <a:bodyPr/>
            <a:lstStyle/>
            <a:p>
              <a:endParaRPr lang="en-GB"/>
            </a:p>
          </p:txBody>
        </p:sp>
        <p:sp>
          <p:nvSpPr>
            <p:cNvPr id="707" name="Line 3788"/>
            <p:cNvSpPr>
              <a:spLocks noChangeShapeType="1"/>
            </p:cNvSpPr>
            <p:nvPr/>
          </p:nvSpPr>
          <p:spPr bwMode="auto">
            <a:xfrm>
              <a:off x="1383" y="3138"/>
              <a:ext cx="13" cy="1"/>
            </a:xfrm>
            <a:prstGeom prst="line">
              <a:avLst/>
            </a:prstGeom>
            <a:noFill/>
            <a:ln w="0">
              <a:solidFill>
                <a:srgbClr val="000000"/>
              </a:solidFill>
              <a:round/>
              <a:headEnd/>
              <a:tailEnd/>
            </a:ln>
          </p:spPr>
          <p:txBody>
            <a:bodyPr/>
            <a:lstStyle/>
            <a:p>
              <a:endParaRPr lang="en-GB"/>
            </a:p>
          </p:txBody>
        </p:sp>
        <p:sp>
          <p:nvSpPr>
            <p:cNvPr id="708" name="Line 3789"/>
            <p:cNvSpPr>
              <a:spLocks noChangeShapeType="1"/>
            </p:cNvSpPr>
            <p:nvPr/>
          </p:nvSpPr>
          <p:spPr bwMode="auto">
            <a:xfrm flipH="1" flipV="1">
              <a:off x="1373" y="3137"/>
              <a:ext cx="3" cy="1"/>
            </a:xfrm>
            <a:prstGeom prst="line">
              <a:avLst/>
            </a:prstGeom>
            <a:noFill/>
            <a:ln w="0">
              <a:solidFill>
                <a:srgbClr val="000000"/>
              </a:solidFill>
              <a:round/>
              <a:headEnd/>
              <a:tailEnd/>
            </a:ln>
          </p:spPr>
          <p:txBody>
            <a:bodyPr/>
            <a:lstStyle/>
            <a:p>
              <a:endParaRPr lang="en-GB"/>
            </a:p>
          </p:txBody>
        </p:sp>
        <p:sp>
          <p:nvSpPr>
            <p:cNvPr id="709" name="Line 3790"/>
            <p:cNvSpPr>
              <a:spLocks noChangeShapeType="1"/>
            </p:cNvSpPr>
            <p:nvPr/>
          </p:nvSpPr>
          <p:spPr bwMode="auto">
            <a:xfrm flipH="1">
              <a:off x="3993" y="3094"/>
              <a:ext cx="3" cy="6"/>
            </a:xfrm>
            <a:prstGeom prst="line">
              <a:avLst/>
            </a:prstGeom>
            <a:noFill/>
            <a:ln w="0">
              <a:solidFill>
                <a:srgbClr val="000000"/>
              </a:solidFill>
              <a:round/>
              <a:headEnd/>
              <a:tailEnd/>
            </a:ln>
          </p:spPr>
          <p:txBody>
            <a:bodyPr/>
            <a:lstStyle/>
            <a:p>
              <a:endParaRPr lang="en-GB"/>
            </a:p>
          </p:txBody>
        </p:sp>
        <p:sp>
          <p:nvSpPr>
            <p:cNvPr id="710" name="Line 3791"/>
            <p:cNvSpPr>
              <a:spLocks noChangeShapeType="1"/>
            </p:cNvSpPr>
            <p:nvPr/>
          </p:nvSpPr>
          <p:spPr bwMode="auto">
            <a:xfrm flipV="1">
              <a:off x="3987" y="3094"/>
              <a:ext cx="1" cy="2"/>
            </a:xfrm>
            <a:prstGeom prst="line">
              <a:avLst/>
            </a:prstGeom>
            <a:noFill/>
            <a:ln w="0">
              <a:solidFill>
                <a:srgbClr val="000000"/>
              </a:solidFill>
              <a:round/>
              <a:headEnd/>
              <a:tailEnd/>
            </a:ln>
          </p:spPr>
          <p:txBody>
            <a:bodyPr/>
            <a:lstStyle/>
            <a:p>
              <a:endParaRPr lang="en-GB"/>
            </a:p>
          </p:txBody>
        </p:sp>
        <p:sp>
          <p:nvSpPr>
            <p:cNvPr id="711" name="Freeform 3792"/>
            <p:cNvSpPr>
              <a:spLocks/>
            </p:cNvSpPr>
            <p:nvPr/>
          </p:nvSpPr>
          <p:spPr bwMode="auto">
            <a:xfrm>
              <a:off x="3923" y="3097"/>
              <a:ext cx="4" cy="2"/>
            </a:xfrm>
            <a:custGeom>
              <a:avLst/>
              <a:gdLst/>
              <a:ahLst/>
              <a:cxnLst>
                <a:cxn ang="0">
                  <a:pos x="7" y="4"/>
                </a:cxn>
                <a:cxn ang="0">
                  <a:pos x="2" y="1"/>
                </a:cxn>
                <a:cxn ang="0">
                  <a:pos x="0" y="0"/>
                </a:cxn>
              </a:cxnLst>
              <a:rect l="0" t="0" r="r" b="b"/>
              <a:pathLst>
                <a:path w="7" h="4">
                  <a:moveTo>
                    <a:pt x="7" y="4"/>
                  </a:moveTo>
                  <a:lnTo>
                    <a:pt x="2" y="1"/>
                  </a:lnTo>
                  <a:lnTo>
                    <a:pt x="0" y="0"/>
                  </a:lnTo>
                </a:path>
              </a:pathLst>
            </a:custGeom>
            <a:noFill/>
            <a:ln w="0">
              <a:solidFill>
                <a:srgbClr val="000000"/>
              </a:solidFill>
              <a:prstDash val="solid"/>
              <a:round/>
              <a:headEnd/>
              <a:tailEnd/>
            </a:ln>
          </p:spPr>
          <p:txBody>
            <a:bodyPr/>
            <a:lstStyle/>
            <a:p>
              <a:endParaRPr lang="en-GB"/>
            </a:p>
          </p:txBody>
        </p:sp>
        <p:sp>
          <p:nvSpPr>
            <p:cNvPr id="712" name="Freeform 3793"/>
            <p:cNvSpPr>
              <a:spLocks/>
            </p:cNvSpPr>
            <p:nvPr/>
          </p:nvSpPr>
          <p:spPr bwMode="auto">
            <a:xfrm>
              <a:off x="3906" y="3098"/>
              <a:ext cx="68" cy="24"/>
            </a:xfrm>
            <a:custGeom>
              <a:avLst/>
              <a:gdLst/>
              <a:ahLst/>
              <a:cxnLst>
                <a:cxn ang="0">
                  <a:pos x="0" y="0"/>
                </a:cxn>
                <a:cxn ang="0">
                  <a:pos x="1" y="1"/>
                </a:cxn>
                <a:cxn ang="0">
                  <a:pos x="11" y="10"/>
                </a:cxn>
                <a:cxn ang="0">
                  <a:pos x="18" y="20"/>
                </a:cxn>
                <a:cxn ang="0">
                  <a:pos x="25" y="24"/>
                </a:cxn>
                <a:cxn ang="0">
                  <a:pos x="32" y="29"/>
                </a:cxn>
                <a:cxn ang="0">
                  <a:pos x="42" y="36"/>
                </a:cxn>
                <a:cxn ang="0">
                  <a:pos x="50" y="41"/>
                </a:cxn>
                <a:cxn ang="0">
                  <a:pos x="58" y="44"/>
                </a:cxn>
                <a:cxn ang="0">
                  <a:pos x="66" y="39"/>
                </a:cxn>
                <a:cxn ang="0">
                  <a:pos x="74" y="35"/>
                </a:cxn>
                <a:cxn ang="0">
                  <a:pos x="84" y="37"/>
                </a:cxn>
                <a:cxn ang="0">
                  <a:pos x="92" y="44"/>
                </a:cxn>
                <a:cxn ang="0">
                  <a:pos x="103" y="47"/>
                </a:cxn>
                <a:cxn ang="0">
                  <a:pos x="113" y="48"/>
                </a:cxn>
                <a:cxn ang="0">
                  <a:pos x="121" y="44"/>
                </a:cxn>
                <a:cxn ang="0">
                  <a:pos x="135" y="41"/>
                </a:cxn>
              </a:cxnLst>
              <a:rect l="0" t="0" r="r" b="b"/>
              <a:pathLst>
                <a:path w="135" h="48">
                  <a:moveTo>
                    <a:pt x="0" y="0"/>
                  </a:moveTo>
                  <a:lnTo>
                    <a:pt x="1" y="1"/>
                  </a:lnTo>
                  <a:lnTo>
                    <a:pt x="11" y="10"/>
                  </a:lnTo>
                  <a:lnTo>
                    <a:pt x="18" y="20"/>
                  </a:lnTo>
                  <a:lnTo>
                    <a:pt x="25" y="24"/>
                  </a:lnTo>
                  <a:lnTo>
                    <a:pt x="32" y="29"/>
                  </a:lnTo>
                  <a:lnTo>
                    <a:pt x="42" y="36"/>
                  </a:lnTo>
                  <a:lnTo>
                    <a:pt x="50" y="41"/>
                  </a:lnTo>
                  <a:lnTo>
                    <a:pt x="58" y="44"/>
                  </a:lnTo>
                  <a:lnTo>
                    <a:pt x="66" y="39"/>
                  </a:lnTo>
                  <a:lnTo>
                    <a:pt x="74" y="35"/>
                  </a:lnTo>
                  <a:lnTo>
                    <a:pt x="84" y="37"/>
                  </a:lnTo>
                  <a:lnTo>
                    <a:pt x="92" y="44"/>
                  </a:lnTo>
                  <a:lnTo>
                    <a:pt x="103" y="47"/>
                  </a:lnTo>
                  <a:lnTo>
                    <a:pt x="113" y="48"/>
                  </a:lnTo>
                  <a:lnTo>
                    <a:pt x="121" y="44"/>
                  </a:lnTo>
                  <a:lnTo>
                    <a:pt x="135" y="41"/>
                  </a:lnTo>
                </a:path>
              </a:pathLst>
            </a:custGeom>
            <a:noFill/>
            <a:ln w="0">
              <a:solidFill>
                <a:srgbClr val="000000"/>
              </a:solidFill>
              <a:prstDash val="solid"/>
              <a:round/>
              <a:headEnd/>
              <a:tailEnd/>
            </a:ln>
          </p:spPr>
          <p:txBody>
            <a:bodyPr/>
            <a:lstStyle/>
            <a:p>
              <a:endParaRPr lang="en-GB"/>
            </a:p>
          </p:txBody>
        </p:sp>
        <p:sp>
          <p:nvSpPr>
            <p:cNvPr id="713" name="Line 3794"/>
            <p:cNvSpPr>
              <a:spLocks noChangeShapeType="1"/>
            </p:cNvSpPr>
            <p:nvPr/>
          </p:nvSpPr>
          <p:spPr bwMode="auto">
            <a:xfrm flipV="1">
              <a:off x="3889" y="3097"/>
              <a:ext cx="2" cy="2"/>
            </a:xfrm>
            <a:prstGeom prst="line">
              <a:avLst/>
            </a:prstGeom>
            <a:noFill/>
            <a:ln w="0">
              <a:solidFill>
                <a:srgbClr val="000000"/>
              </a:solidFill>
              <a:round/>
              <a:headEnd/>
              <a:tailEnd/>
            </a:ln>
          </p:spPr>
          <p:txBody>
            <a:bodyPr/>
            <a:lstStyle/>
            <a:p>
              <a:endParaRPr lang="en-GB"/>
            </a:p>
          </p:txBody>
        </p:sp>
        <p:sp>
          <p:nvSpPr>
            <p:cNvPr id="714" name="Freeform 3795"/>
            <p:cNvSpPr>
              <a:spLocks/>
            </p:cNvSpPr>
            <p:nvPr/>
          </p:nvSpPr>
          <p:spPr bwMode="auto">
            <a:xfrm>
              <a:off x="3884" y="3100"/>
              <a:ext cx="4" cy="1"/>
            </a:xfrm>
            <a:custGeom>
              <a:avLst/>
              <a:gdLst/>
              <a:ahLst/>
              <a:cxnLst>
                <a:cxn ang="0">
                  <a:pos x="0" y="0"/>
                </a:cxn>
                <a:cxn ang="0">
                  <a:pos x="0" y="0"/>
                </a:cxn>
                <a:cxn ang="0">
                  <a:pos x="9" y="2"/>
                </a:cxn>
              </a:cxnLst>
              <a:rect l="0" t="0" r="r" b="b"/>
              <a:pathLst>
                <a:path w="9" h="2">
                  <a:moveTo>
                    <a:pt x="0" y="0"/>
                  </a:moveTo>
                  <a:lnTo>
                    <a:pt x="0" y="0"/>
                  </a:lnTo>
                  <a:lnTo>
                    <a:pt x="9" y="2"/>
                  </a:lnTo>
                </a:path>
              </a:pathLst>
            </a:custGeom>
            <a:noFill/>
            <a:ln w="0">
              <a:solidFill>
                <a:srgbClr val="000000"/>
              </a:solidFill>
              <a:prstDash val="solid"/>
              <a:round/>
              <a:headEnd/>
              <a:tailEnd/>
            </a:ln>
          </p:spPr>
          <p:txBody>
            <a:bodyPr/>
            <a:lstStyle/>
            <a:p>
              <a:endParaRPr lang="en-GB"/>
            </a:p>
          </p:txBody>
        </p:sp>
        <p:sp>
          <p:nvSpPr>
            <p:cNvPr id="715" name="Freeform 3796"/>
            <p:cNvSpPr>
              <a:spLocks/>
            </p:cNvSpPr>
            <p:nvPr/>
          </p:nvSpPr>
          <p:spPr bwMode="auto">
            <a:xfrm>
              <a:off x="3873" y="3100"/>
              <a:ext cx="2" cy="3"/>
            </a:xfrm>
            <a:custGeom>
              <a:avLst/>
              <a:gdLst/>
              <a:ahLst/>
              <a:cxnLst>
                <a:cxn ang="0">
                  <a:pos x="3" y="0"/>
                </a:cxn>
                <a:cxn ang="0">
                  <a:pos x="2" y="3"/>
                </a:cxn>
                <a:cxn ang="0">
                  <a:pos x="0" y="7"/>
                </a:cxn>
              </a:cxnLst>
              <a:rect l="0" t="0" r="r" b="b"/>
              <a:pathLst>
                <a:path w="3" h="7">
                  <a:moveTo>
                    <a:pt x="3" y="0"/>
                  </a:moveTo>
                  <a:lnTo>
                    <a:pt x="2" y="3"/>
                  </a:lnTo>
                  <a:lnTo>
                    <a:pt x="0" y="7"/>
                  </a:lnTo>
                </a:path>
              </a:pathLst>
            </a:custGeom>
            <a:noFill/>
            <a:ln w="0">
              <a:solidFill>
                <a:srgbClr val="000000"/>
              </a:solidFill>
              <a:prstDash val="solid"/>
              <a:round/>
              <a:headEnd/>
              <a:tailEnd/>
            </a:ln>
          </p:spPr>
          <p:txBody>
            <a:bodyPr/>
            <a:lstStyle/>
            <a:p>
              <a:endParaRPr lang="en-GB"/>
            </a:p>
          </p:txBody>
        </p:sp>
        <p:sp>
          <p:nvSpPr>
            <p:cNvPr id="716" name="Line 3797"/>
            <p:cNvSpPr>
              <a:spLocks noChangeShapeType="1"/>
            </p:cNvSpPr>
            <p:nvPr/>
          </p:nvSpPr>
          <p:spPr bwMode="auto">
            <a:xfrm flipH="1">
              <a:off x="3865" y="3101"/>
              <a:ext cx="1" cy="1"/>
            </a:xfrm>
            <a:prstGeom prst="line">
              <a:avLst/>
            </a:prstGeom>
            <a:noFill/>
            <a:ln w="0">
              <a:solidFill>
                <a:srgbClr val="000000"/>
              </a:solidFill>
              <a:round/>
              <a:headEnd/>
              <a:tailEnd/>
            </a:ln>
          </p:spPr>
          <p:txBody>
            <a:bodyPr/>
            <a:lstStyle/>
            <a:p>
              <a:endParaRPr lang="en-GB"/>
            </a:p>
          </p:txBody>
        </p:sp>
        <p:sp>
          <p:nvSpPr>
            <p:cNvPr id="717" name="Line 3798"/>
            <p:cNvSpPr>
              <a:spLocks noChangeShapeType="1"/>
            </p:cNvSpPr>
            <p:nvPr/>
          </p:nvSpPr>
          <p:spPr bwMode="auto">
            <a:xfrm flipH="1">
              <a:off x="3858" y="3101"/>
              <a:ext cx="1" cy="1"/>
            </a:xfrm>
            <a:prstGeom prst="line">
              <a:avLst/>
            </a:prstGeom>
            <a:noFill/>
            <a:ln w="0">
              <a:solidFill>
                <a:srgbClr val="000000"/>
              </a:solidFill>
              <a:round/>
              <a:headEnd/>
              <a:tailEnd/>
            </a:ln>
          </p:spPr>
          <p:txBody>
            <a:bodyPr/>
            <a:lstStyle/>
            <a:p>
              <a:endParaRPr lang="en-GB"/>
            </a:p>
          </p:txBody>
        </p:sp>
        <p:sp>
          <p:nvSpPr>
            <p:cNvPr id="718" name="Line 3799"/>
            <p:cNvSpPr>
              <a:spLocks noChangeShapeType="1"/>
            </p:cNvSpPr>
            <p:nvPr/>
          </p:nvSpPr>
          <p:spPr bwMode="auto">
            <a:xfrm flipH="1">
              <a:off x="3846" y="3102"/>
              <a:ext cx="3" cy="7"/>
            </a:xfrm>
            <a:prstGeom prst="line">
              <a:avLst/>
            </a:prstGeom>
            <a:noFill/>
            <a:ln w="0">
              <a:solidFill>
                <a:srgbClr val="000000"/>
              </a:solidFill>
              <a:round/>
              <a:headEnd/>
              <a:tailEnd/>
            </a:ln>
          </p:spPr>
          <p:txBody>
            <a:bodyPr/>
            <a:lstStyle/>
            <a:p>
              <a:endParaRPr lang="en-GB"/>
            </a:p>
          </p:txBody>
        </p:sp>
        <p:sp>
          <p:nvSpPr>
            <p:cNvPr id="719" name="Freeform 3800"/>
            <p:cNvSpPr>
              <a:spLocks/>
            </p:cNvSpPr>
            <p:nvPr/>
          </p:nvSpPr>
          <p:spPr bwMode="auto">
            <a:xfrm>
              <a:off x="3840" y="3100"/>
              <a:ext cx="8" cy="3"/>
            </a:xfrm>
            <a:custGeom>
              <a:avLst/>
              <a:gdLst/>
              <a:ahLst/>
              <a:cxnLst>
                <a:cxn ang="0">
                  <a:pos x="0" y="7"/>
                </a:cxn>
                <a:cxn ang="0">
                  <a:pos x="3" y="5"/>
                </a:cxn>
                <a:cxn ang="0">
                  <a:pos x="15" y="0"/>
                </a:cxn>
              </a:cxnLst>
              <a:rect l="0" t="0" r="r" b="b"/>
              <a:pathLst>
                <a:path w="15" h="7">
                  <a:moveTo>
                    <a:pt x="0" y="7"/>
                  </a:moveTo>
                  <a:lnTo>
                    <a:pt x="3" y="5"/>
                  </a:lnTo>
                  <a:lnTo>
                    <a:pt x="15" y="0"/>
                  </a:lnTo>
                </a:path>
              </a:pathLst>
            </a:custGeom>
            <a:noFill/>
            <a:ln w="0">
              <a:solidFill>
                <a:srgbClr val="000000"/>
              </a:solidFill>
              <a:prstDash val="solid"/>
              <a:round/>
              <a:headEnd/>
              <a:tailEnd/>
            </a:ln>
          </p:spPr>
          <p:txBody>
            <a:bodyPr/>
            <a:lstStyle/>
            <a:p>
              <a:endParaRPr lang="en-GB"/>
            </a:p>
          </p:txBody>
        </p:sp>
        <p:sp>
          <p:nvSpPr>
            <p:cNvPr id="720" name="Freeform 3801"/>
            <p:cNvSpPr>
              <a:spLocks/>
            </p:cNvSpPr>
            <p:nvPr/>
          </p:nvSpPr>
          <p:spPr bwMode="auto">
            <a:xfrm>
              <a:off x="3610" y="3103"/>
              <a:ext cx="230" cy="20"/>
            </a:xfrm>
            <a:custGeom>
              <a:avLst/>
              <a:gdLst/>
              <a:ahLst/>
              <a:cxnLst>
                <a:cxn ang="0">
                  <a:pos x="0" y="30"/>
                </a:cxn>
                <a:cxn ang="0">
                  <a:pos x="2" y="31"/>
                </a:cxn>
                <a:cxn ang="0">
                  <a:pos x="22" y="35"/>
                </a:cxn>
                <a:cxn ang="0">
                  <a:pos x="66" y="39"/>
                </a:cxn>
                <a:cxn ang="0">
                  <a:pos x="83" y="38"/>
                </a:cxn>
                <a:cxn ang="0">
                  <a:pos x="106" y="36"/>
                </a:cxn>
                <a:cxn ang="0">
                  <a:pos x="132" y="37"/>
                </a:cxn>
                <a:cxn ang="0">
                  <a:pos x="145" y="37"/>
                </a:cxn>
                <a:cxn ang="0">
                  <a:pos x="151" y="37"/>
                </a:cxn>
                <a:cxn ang="0">
                  <a:pos x="163" y="36"/>
                </a:cxn>
                <a:cxn ang="0">
                  <a:pos x="185" y="36"/>
                </a:cxn>
                <a:cxn ang="0">
                  <a:pos x="209" y="36"/>
                </a:cxn>
                <a:cxn ang="0">
                  <a:pos x="214" y="36"/>
                </a:cxn>
                <a:cxn ang="0">
                  <a:pos x="231" y="35"/>
                </a:cxn>
                <a:cxn ang="0">
                  <a:pos x="242" y="35"/>
                </a:cxn>
                <a:cxn ang="0">
                  <a:pos x="251" y="36"/>
                </a:cxn>
                <a:cxn ang="0">
                  <a:pos x="270" y="33"/>
                </a:cxn>
                <a:cxn ang="0">
                  <a:pos x="284" y="32"/>
                </a:cxn>
                <a:cxn ang="0">
                  <a:pos x="284" y="32"/>
                </a:cxn>
                <a:cxn ang="0">
                  <a:pos x="306" y="30"/>
                </a:cxn>
                <a:cxn ang="0">
                  <a:pos x="330" y="28"/>
                </a:cxn>
                <a:cxn ang="0">
                  <a:pos x="350" y="26"/>
                </a:cxn>
                <a:cxn ang="0">
                  <a:pos x="383" y="23"/>
                </a:cxn>
                <a:cxn ang="0">
                  <a:pos x="422" y="16"/>
                </a:cxn>
                <a:cxn ang="0">
                  <a:pos x="439" y="11"/>
                </a:cxn>
                <a:cxn ang="0">
                  <a:pos x="454" y="3"/>
                </a:cxn>
                <a:cxn ang="0">
                  <a:pos x="462" y="0"/>
                </a:cxn>
              </a:cxnLst>
              <a:rect l="0" t="0" r="r" b="b"/>
              <a:pathLst>
                <a:path w="462" h="39">
                  <a:moveTo>
                    <a:pt x="0" y="30"/>
                  </a:moveTo>
                  <a:lnTo>
                    <a:pt x="2" y="31"/>
                  </a:lnTo>
                  <a:lnTo>
                    <a:pt x="22" y="35"/>
                  </a:lnTo>
                  <a:lnTo>
                    <a:pt x="66" y="39"/>
                  </a:lnTo>
                  <a:lnTo>
                    <a:pt x="83" y="38"/>
                  </a:lnTo>
                  <a:lnTo>
                    <a:pt x="106" y="36"/>
                  </a:lnTo>
                  <a:lnTo>
                    <a:pt x="132" y="37"/>
                  </a:lnTo>
                  <a:lnTo>
                    <a:pt x="145" y="37"/>
                  </a:lnTo>
                  <a:lnTo>
                    <a:pt x="151" y="37"/>
                  </a:lnTo>
                  <a:lnTo>
                    <a:pt x="163" y="36"/>
                  </a:lnTo>
                  <a:lnTo>
                    <a:pt x="185" y="36"/>
                  </a:lnTo>
                  <a:lnTo>
                    <a:pt x="209" y="36"/>
                  </a:lnTo>
                  <a:lnTo>
                    <a:pt x="214" y="36"/>
                  </a:lnTo>
                  <a:lnTo>
                    <a:pt x="231" y="35"/>
                  </a:lnTo>
                  <a:lnTo>
                    <a:pt x="242" y="35"/>
                  </a:lnTo>
                  <a:lnTo>
                    <a:pt x="251" y="36"/>
                  </a:lnTo>
                  <a:lnTo>
                    <a:pt x="270" y="33"/>
                  </a:lnTo>
                  <a:lnTo>
                    <a:pt x="284" y="32"/>
                  </a:lnTo>
                  <a:lnTo>
                    <a:pt x="284" y="32"/>
                  </a:lnTo>
                  <a:lnTo>
                    <a:pt x="306" y="30"/>
                  </a:lnTo>
                  <a:lnTo>
                    <a:pt x="330" y="28"/>
                  </a:lnTo>
                  <a:lnTo>
                    <a:pt x="350" y="26"/>
                  </a:lnTo>
                  <a:lnTo>
                    <a:pt x="383" y="23"/>
                  </a:lnTo>
                  <a:lnTo>
                    <a:pt x="422" y="16"/>
                  </a:lnTo>
                  <a:lnTo>
                    <a:pt x="439" y="11"/>
                  </a:lnTo>
                  <a:lnTo>
                    <a:pt x="454" y="3"/>
                  </a:lnTo>
                  <a:lnTo>
                    <a:pt x="462" y="0"/>
                  </a:lnTo>
                </a:path>
              </a:pathLst>
            </a:custGeom>
            <a:noFill/>
            <a:ln w="0">
              <a:solidFill>
                <a:srgbClr val="000000"/>
              </a:solidFill>
              <a:prstDash val="solid"/>
              <a:round/>
              <a:headEnd/>
              <a:tailEnd/>
            </a:ln>
          </p:spPr>
          <p:txBody>
            <a:bodyPr/>
            <a:lstStyle/>
            <a:p>
              <a:endParaRPr lang="en-GB"/>
            </a:p>
          </p:txBody>
        </p:sp>
        <p:sp>
          <p:nvSpPr>
            <p:cNvPr id="721" name="Freeform 3802"/>
            <p:cNvSpPr>
              <a:spLocks/>
            </p:cNvSpPr>
            <p:nvPr/>
          </p:nvSpPr>
          <p:spPr bwMode="auto">
            <a:xfrm>
              <a:off x="3594" y="3113"/>
              <a:ext cx="251" cy="21"/>
            </a:xfrm>
            <a:custGeom>
              <a:avLst/>
              <a:gdLst/>
              <a:ahLst/>
              <a:cxnLst>
                <a:cxn ang="0">
                  <a:pos x="0" y="14"/>
                </a:cxn>
                <a:cxn ang="0">
                  <a:pos x="3" y="14"/>
                </a:cxn>
                <a:cxn ang="0">
                  <a:pos x="21" y="18"/>
                </a:cxn>
                <a:cxn ang="0">
                  <a:pos x="34" y="22"/>
                </a:cxn>
                <a:cxn ang="0">
                  <a:pos x="53" y="27"/>
                </a:cxn>
                <a:cxn ang="0">
                  <a:pos x="65" y="30"/>
                </a:cxn>
                <a:cxn ang="0">
                  <a:pos x="79" y="31"/>
                </a:cxn>
                <a:cxn ang="0">
                  <a:pos x="99" y="33"/>
                </a:cxn>
                <a:cxn ang="0">
                  <a:pos x="99" y="33"/>
                </a:cxn>
                <a:cxn ang="0">
                  <a:pos x="115" y="35"/>
                </a:cxn>
                <a:cxn ang="0">
                  <a:pos x="136" y="33"/>
                </a:cxn>
                <a:cxn ang="0">
                  <a:pos x="156" y="30"/>
                </a:cxn>
                <a:cxn ang="0">
                  <a:pos x="172" y="30"/>
                </a:cxn>
                <a:cxn ang="0">
                  <a:pos x="173" y="30"/>
                </a:cxn>
                <a:cxn ang="0">
                  <a:pos x="193" y="30"/>
                </a:cxn>
                <a:cxn ang="0">
                  <a:pos x="210" y="33"/>
                </a:cxn>
                <a:cxn ang="0">
                  <a:pos x="223" y="34"/>
                </a:cxn>
                <a:cxn ang="0">
                  <a:pos x="236" y="36"/>
                </a:cxn>
                <a:cxn ang="0">
                  <a:pos x="242" y="37"/>
                </a:cxn>
                <a:cxn ang="0">
                  <a:pos x="253" y="39"/>
                </a:cxn>
                <a:cxn ang="0">
                  <a:pos x="261" y="40"/>
                </a:cxn>
                <a:cxn ang="0">
                  <a:pos x="272" y="40"/>
                </a:cxn>
                <a:cxn ang="0">
                  <a:pos x="281" y="41"/>
                </a:cxn>
                <a:cxn ang="0">
                  <a:pos x="302" y="44"/>
                </a:cxn>
                <a:cxn ang="0">
                  <a:pos x="316" y="44"/>
                </a:cxn>
                <a:cxn ang="0">
                  <a:pos x="316" y="44"/>
                </a:cxn>
                <a:cxn ang="0">
                  <a:pos x="336" y="43"/>
                </a:cxn>
                <a:cxn ang="0">
                  <a:pos x="348" y="40"/>
                </a:cxn>
                <a:cxn ang="0">
                  <a:pos x="368" y="39"/>
                </a:cxn>
                <a:cxn ang="0">
                  <a:pos x="380" y="37"/>
                </a:cxn>
                <a:cxn ang="0">
                  <a:pos x="399" y="34"/>
                </a:cxn>
                <a:cxn ang="0">
                  <a:pos x="432" y="31"/>
                </a:cxn>
                <a:cxn ang="0">
                  <a:pos x="447" y="27"/>
                </a:cxn>
                <a:cxn ang="0">
                  <a:pos x="458" y="20"/>
                </a:cxn>
                <a:cxn ang="0">
                  <a:pos x="469" y="14"/>
                </a:cxn>
                <a:cxn ang="0">
                  <a:pos x="480" y="10"/>
                </a:cxn>
                <a:cxn ang="0">
                  <a:pos x="491" y="5"/>
                </a:cxn>
                <a:cxn ang="0">
                  <a:pos x="502" y="0"/>
                </a:cxn>
              </a:cxnLst>
              <a:rect l="0" t="0" r="r" b="b"/>
              <a:pathLst>
                <a:path w="502" h="44">
                  <a:moveTo>
                    <a:pt x="0" y="14"/>
                  </a:moveTo>
                  <a:lnTo>
                    <a:pt x="3" y="14"/>
                  </a:lnTo>
                  <a:lnTo>
                    <a:pt x="21" y="18"/>
                  </a:lnTo>
                  <a:lnTo>
                    <a:pt x="34" y="22"/>
                  </a:lnTo>
                  <a:lnTo>
                    <a:pt x="53" y="27"/>
                  </a:lnTo>
                  <a:lnTo>
                    <a:pt x="65" y="30"/>
                  </a:lnTo>
                  <a:lnTo>
                    <a:pt x="79" y="31"/>
                  </a:lnTo>
                  <a:lnTo>
                    <a:pt x="99" y="33"/>
                  </a:lnTo>
                  <a:lnTo>
                    <a:pt x="99" y="33"/>
                  </a:lnTo>
                  <a:lnTo>
                    <a:pt x="115" y="35"/>
                  </a:lnTo>
                  <a:lnTo>
                    <a:pt x="136" y="33"/>
                  </a:lnTo>
                  <a:lnTo>
                    <a:pt x="156" y="30"/>
                  </a:lnTo>
                  <a:lnTo>
                    <a:pt x="172" y="30"/>
                  </a:lnTo>
                  <a:lnTo>
                    <a:pt x="173" y="30"/>
                  </a:lnTo>
                  <a:lnTo>
                    <a:pt x="193" y="30"/>
                  </a:lnTo>
                  <a:lnTo>
                    <a:pt x="210" y="33"/>
                  </a:lnTo>
                  <a:lnTo>
                    <a:pt x="223" y="34"/>
                  </a:lnTo>
                  <a:lnTo>
                    <a:pt x="236" y="36"/>
                  </a:lnTo>
                  <a:lnTo>
                    <a:pt x="242" y="37"/>
                  </a:lnTo>
                  <a:lnTo>
                    <a:pt x="253" y="39"/>
                  </a:lnTo>
                  <a:lnTo>
                    <a:pt x="261" y="40"/>
                  </a:lnTo>
                  <a:lnTo>
                    <a:pt x="272" y="40"/>
                  </a:lnTo>
                  <a:lnTo>
                    <a:pt x="281" y="41"/>
                  </a:lnTo>
                  <a:lnTo>
                    <a:pt x="302" y="44"/>
                  </a:lnTo>
                  <a:lnTo>
                    <a:pt x="316" y="44"/>
                  </a:lnTo>
                  <a:lnTo>
                    <a:pt x="316" y="44"/>
                  </a:lnTo>
                  <a:lnTo>
                    <a:pt x="336" y="43"/>
                  </a:lnTo>
                  <a:lnTo>
                    <a:pt x="348" y="40"/>
                  </a:lnTo>
                  <a:lnTo>
                    <a:pt x="368" y="39"/>
                  </a:lnTo>
                  <a:lnTo>
                    <a:pt x="380" y="37"/>
                  </a:lnTo>
                  <a:lnTo>
                    <a:pt x="399" y="34"/>
                  </a:lnTo>
                  <a:lnTo>
                    <a:pt x="432" y="31"/>
                  </a:lnTo>
                  <a:lnTo>
                    <a:pt x="447" y="27"/>
                  </a:lnTo>
                  <a:lnTo>
                    <a:pt x="458" y="20"/>
                  </a:lnTo>
                  <a:lnTo>
                    <a:pt x="469" y="14"/>
                  </a:lnTo>
                  <a:lnTo>
                    <a:pt x="480" y="10"/>
                  </a:lnTo>
                  <a:lnTo>
                    <a:pt x="491" y="5"/>
                  </a:lnTo>
                  <a:lnTo>
                    <a:pt x="502" y="0"/>
                  </a:lnTo>
                </a:path>
              </a:pathLst>
            </a:custGeom>
            <a:noFill/>
            <a:ln w="0">
              <a:solidFill>
                <a:srgbClr val="000000"/>
              </a:solidFill>
              <a:prstDash val="solid"/>
              <a:round/>
              <a:headEnd/>
              <a:tailEnd/>
            </a:ln>
          </p:spPr>
          <p:txBody>
            <a:bodyPr/>
            <a:lstStyle/>
            <a:p>
              <a:endParaRPr lang="en-GB"/>
            </a:p>
          </p:txBody>
        </p:sp>
        <p:sp>
          <p:nvSpPr>
            <p:cNvPr id="722" name="Line 3803"/>
            <p:cNvSpPr>
              <a:spLocks noChangeShapeType="1"/>
            </p:cNvSpPr>
            <p:nvPr/>
          </p:nvSpPr>
          <p:spPr bwMode="auto">
            <a:xfrm flipH="1">
              <a:off x="3588" y="3120"/>
              <a:ext cx="1" cy="8"/>
            </a:xfrm>
            <a:prstGeom prst="line">
              <a:avLst/>
            </a:prstGeom>
            <a:noFill/>
            <a:ln w="0">
              <a:solidFill>
                <a:srgbClr val="000000"/>
              </a:solidFill>
              <a:round/>
              <a:headEnd/>
              <a:tailEnd/>
            </a:ln>
          </p:spPr>
          <p:txBody>
            <a:bodyPr/>
            <a:lstStyle/>
            <a:p>
              <a:endParaRPr lang="en-GB"/>
            </a:p>
          </p:txBody>
        </p:sp>
        <p:sp>
          <p:nvSpPr>
            <p:cNvPr id="723" name="Line 3804"/>
            <p:cNvSpPr>
              <a:spLocks noChangeShapeType="1"/>
            </p:cNvSpPr>
            <p:nvPr/>
          </p:nvSpPr>
          <p:spPr bwMode="auto">
            <a:xfrm>
              <a:off x="3567" y="3121"/>
              <a:ext cx="1" cy="1"/>
            </a:xfrm>
            <a:prstGeom prst="line">
              <a:avLst/>
            </a:prstGeom>
            <a:noFill/>
            <a:ln w="0">
              <a:solidFill>
                <a:srgbClr val="000000"/>
              </a:solidFill>
              <a:round/>
              <a:headEnd/>
              <a:tailEnd/>
            </a:ln>
          </p:spPr>
          <p:txBody>
            <a:bodyPr/>
            <a:lstStyle/>
            <a:p>
              <a:endParaRPr lang="en-GB"/>
            </a:p>
          </p:txBody>
        </p:sp>
        <p:sp>
          <p:nvSpPr>
            <p:cNvPr id="724" name="Line 3805"/>
            <p:cNvSpPr>
              <a:spLocks noChangeShapeType="1"/>
            </p:cNvSpPr>
            <p:nvPr/>
          </p:nvSpPr>
          <p:spPr bwMode="auto">
            <a:xfrm flipH="1" flipV="1">
              <a:off x="3559" y="3119"/>
              <a:ext cx="7" cy="2"/>
            </a:xfrm>
            <a:prstGeom prst="line">
              <a:avLst/>
            </a:prstGeom>
            <a:noFill/>
            <a:ln w="0">
              <a:solidFill>
                <a:srgbClr val="000000"/>
              </a:solidFill>
              <a:round/>
              <a:headEnd/>
              <a:tailEnd/>
            </a:ln>
          </p:spPr>
          <p:txBody>
            <a:bodyPr/>
            <a:lstStyle/>
            <a:p>
              <a:endParaRPr lang="en-GB"/>
            </a:p>
          </p:txBody>
        </p:sp>
        <p:sp>
          <p:nvSpPr>
            <p:cNvPr id="725" name="Freeform 3806"/>
            <p:cNvSpPr>
              <a:spLocks/>
            </p:cNvSpPr>
            <p:nvPr/>
          </p:nvSpPr>
          <p:spPr bwMode="auto">
            <a:xfrm>
              <a:off x="3514" y="3119"/>
              <a:ext cx="8" cy="2"/>
            </a:xfrm>
            <a:custGeom>
              <a:avLst/>
              <a:gdLst/>
              <a:ahLst/>
              <a:cxnLst>
                <a:cxn ang="0">
                  <a:pos x="16" y="5"/>
                </a:cxn>
                <a:cxn ang="0">
                  <a:pos x="11" y="2"/>
                </a:cxn>
                <a:cxn ang="0">
                  <a:pos x="2" y="1"/>
                </a:cxn>
                <a:cxn ang="0">
                  <a:pos x="0" y="0"/>
                </a:cxn>
              </a:cxnLst>
              <a:rect l="0" t="0" r="r" b="b"/>
              <a:pathLst>
                <a:path w="16" h="5">
                  <a:moveTo>
                    <a:pt x="16" y="5"/>
                  </a:moveTo>
                  <a:lnTo>
                    <a:pt x="11" y="2"/>
                  </a:lnTo>
                  <a:lnTo>
                    <a:pt x="2" y="1"/>
                  </a:lnTo>
                  <a:lnTo>
                    <a:pt x="0" y="0"/>
                  </a:lnTo>
                </a:path>
              </a:pathLst>
            </a:custGeom>
            <a:noFill/>
            <a:ln w="0">
              <a:solidFill>
                <a:srgbClr val="000000"/>
              </a:solidFill>
              <a:prstDash val="solid"/>
              <a:round/>
              <a:headEnd/>
              <a:tailEnd/>
            </a:ln>
          </p:spPr>
          <p:txBody>
            <a:bodyPr/>
            <a:lstStyle/>
            <a:p>
              <a:endParaRPr lang="en-GB"/>
            </a:p>
          </p:txBody>
        </p:sp>
        <p:sp>
          <p:nvSpPr>
            <p:cNvPr id="726" name="Line 3807"/>
            <p:cNvSpPr>
              <a:spLocks noChangeShapeType="1"/>
            </p:cNvSpPr>
            <p:nvPr/>
          </p:nvSpPr>
          <p:spPr bwMode="auto">
            <a:xfrm flipH="1">
              <a:off x="3481" y="3121"/>
              <a:ext cx="5" cy="11"/>
            </a:xfrm>
            <a:prstGeom prst="line">
              <a:avLst/>
            </a:prstGeom>
            <a:noFill/>
            <a:ln w="0">
              <a:solidFill>
                <a:srgbClr val="000000"/>
              </a:solidFill>
              <a:round/>
              <a:headEnd/>
              <a:tailEnd/>
            </a:ln>
          </p:spPr>
          <p:txBody>
            <a:bodyPr/>
            <a:lstStyle/>
            <a:p>
              <a:endParaRPr lang="en-GB"/>
            </a:p>
          </p:txBody>
        </p:sp>
        <p:sp>
          <p:nvSpPr>
            <p:cNvPr id="727" name="Freeform 3808"/>
            <p:cNvSpPr>
              <a:spLocks/>
            </p:cNvSpPr>
            <p:nvPr/>
          </p:nvSpPr>
          <p:spPr bwMode="auto">
            <a:xfrm>
              <a:off x="3436" y="3124"/>
              <a:ext cx="8" cy="9"/>
            </a:xfrm>
            <a:custGeom>
              <a:avLst/>
              <a:gdLst/>
              <a:ahLst/>
              <a:cxnLst>
                <a:cxn ang="0">
                  <a:pos x="16" y="0"/>
                </a:cxn>
                <a:cxn ang="0">
                  <a:pos x="13" y="4"/>
                </a:cxn>
                <a:cxn ang="0">
                  <a:pos x="0" y="18"/>
                </a:cxn>
              </a:cxnLst>
              <a:rect l="0" t="0" r="r" b="b"/>
              <a:pathLst>
                <a:path w="16" h="18">
                  <a:moveTo>
                    <a:pt x="16" y="0"/>
                  </a:moveTo>
                  <a:lnTo>
                    <a:pt x="13" y="4"/>
                  </a:lnTo>
                  <a:lnTo>
                    <a:pt x="0" y="18"/>
                  </a:lnTo>
                </a:path>
              </a:pathLst>
            </a:custGeom>
            <a:noFill/>
            <a:ln w="0">
              <a:solidFill>
                <a:srgbClr val="000000"/>
              </a:solidFill>
              <a:prstDash val="solid"/>
              <a:round/>
              <a:headEnd/>
              <a:tailEnd/>
            </a:ln>
          </p:spPr>
          <p:txBody>
            <a:bodyPr/>
            <a:lstStyle/>
            <a:p>
              <a:endParaRPr lang="en-GB"/>
            </a:p>
          </p:txBody>
        </p:sp>
        <p:sp>
          <p:nvSpPr>
            <p:cNvPr id="728" name="Freeform 3809"/>
            <p:cNvSpPr>
              <a:spLocks/>
            </p:cNvSpPr>
            <p:nvPr/>
          </p:nvSpPr>
          <p:spPr bwMode="auto">
            <a:xfrm>
              <a:off x="3411" y="3124"/>
              <a:ext cx="27" cy="10"/>
            </a:xfrm>
            <a:custGeom>
              <a:avLst/>
              <a:gdLst/>
              <a:ahLst/>
              <a:cxnLst>
                <a:cxn ang="0">
                  <a:pos x="53" y="0"/>
                </a:cxn>
                <a:cxn ang="0">
                  <a:pos x="49" y="5"/>
                </a:cxn>
                <a:cxn ang="0">
                  <a:pos x="34" y="17"/>
                </a:cxn>
                <a:cxn ang="0">
                  <a:pos x="34" y="17"/>
                </a:cxn>
                <a:cxn ang="0">
                  <a:pos x="21" y="20"/>
                </a:cxn>
                <a:cxn ang="0">
                  <a:pos x="0" y="17"/>
                </a:cxn>
              </a:cxnLst>
              <a:rect l="0" t="0" r="r" b="b"/>
              <a:pathLst>
                <a:path w="53" h="20">
                  <a:moveTo>
                    <a:pt x="53" y="0"/>
                  </a:moveTo>
                  <a:lnTo>
                    <a:pt x="49" y="5"/>
                  </a:lnTo>
                  <a:lnTo>
                    <a:pt x="34" y="17"/>
                  </a:lnTo>
                  <a:lnTo>
                    <a:pt x="34" y="17"/>
                  </a:lnTo>
                  <a:lnTo>
                    <a:pt x="21" y="20"/>
                  </a:lnTo>
                  <a:lnTo>
                    <a:pt x="0" y="17"/>
                  </a:lnTo>
                </a:path>
              </a:pathLst>
            </a:custGeom>
            <a:noFill/>
            <a:ln w="0">
              <a:solidFill>
                <a:srgbClr val="000000"/>
              </a:solidFill>
              <a:prstDash val="solid"/>
              <a:round/>
              <a:headEnd/>
              <a:tailEnd/>
            </a:ln>
          </p:spPr>
          <p:txBody>
            <a:bodyPr/>
            <a:lstStyle/>
            <a:p>
              <a:endParaRPr lang="en-GB"/>
            </a:p>
          </p:txBody>
        </p:sp>
        <p:sp>
          <p:nvSpPr>
            <p:cNvPr id="729" name="Line 3810"/>
            <p:cNvSpPr>
              <a:spLocks noChangeShapeType="1"/>
            </p:cNvSpPr>
            <p:nvPr/>
          </p:nvSpPr>
          <p:spPr bwMode="auto">
            <a:xfrm flipH="1">
              <a:off x="3411" y="3126"/>
              <a:ext cx="4" cy="7"/>
            </a:xfrm>
            <a:prstGeom prst="line">
              <a:avLst/>
            </a:prstGeom>
            <a:noFill/>
            <a:ln w="0">
              <a:solidFill>
                <a:srgbClr val="000000"/>
              </a:solidFill>
              <a:round/>
              <a:headEnd/>
              <a:tailEnd/>
            </a:ln>
          </p:spPr>
          <p:txBody>
            <a:bodyPr/>
            <a:lstStyle/>
            <a:p>
              <a:endParaRPr lang="en-GB"/>
            </a:p>
          </p:txBody>
        </p:sp>
        <p:sp>
          <p:nvSpPr>
            <p:cNvPr id="730" name="Freeform 3811"/>
            <p:cNvSpPr>
              <a:spLocks/>
            </p:cNvSpPr>
            <p:nvPr/>
          </p:nvSpPr>
          <p:spPr bwMode="auto">
            <a:xfrm>
              <a:off x="1404" y="3139"/>
              <a:ext cx="149" cy="4"/>
            </a:xfrm>
            <a:custGeom>
              <a:avLst/>
              <a:gdLst/>
              <a:ahLst/>
              <a:cxnLst>
                <a:cxn ang="0">
                  <a:pos x="0" y="0"/>
                </a:cxn>
                <a:cxn ang="0">
                  <a:pos x="7" y="0"/>
                </a:cxn>
                <a:cxn ang="0">
                  <a:pos x="300" y="8"/>
                </a:cxn>
              </a:cxnLst>
              <a:rect l="0" t="0" r="r" b="b"/>
              <a:pathLst>
                <a:path w="300" h="8">
                  <a:moveTo>
                    <a:pt x="0" y="0"/>
                  </a:moveTo>
                  <a:lnTo>
                    <a:pt x="7" y="0"/>
                  </a:lnTo>
                  <a:lnTo>
                    <a:pt x="300" y="8"/>
                  </a:lnTo>
                </a:path>
              </a:pathLst>
            </a:custGeom>
            <a:noFill/>
            <a:ln w="0">
              <a:solidFill>
                <a:srgbClr val="000000"/>
              </a:solidFill>
              <a:prstDash val="solid"/>
              <a:round/>
              <a:headEnd/>
              <a:tailEnd/>
            </a:ln>
          </p:spPr>
          <p:txBody>
            <a:bodyPr/>
            <a:lstStyle/>
            <a:p>
              <a:endParaRPr lang="en-GB"/>
            </a:p>
          </p:txBody>
        </p:sp>
        <p:sp>
          <p:nvSpPr>
            <p:cNvPr id="731" name="Line 3812"/>
            <p:cNvSpPr>
              <a:spLocks noChangeShapeType="1"/>
            </p:cNvSpPr>
            <p:nvPr/>
          </p:nvSpPr>
          <p:spPr bwMode="auto">
            <a:xfrm flipH="1" flipV="1">
              <a:off x="1376" y="3138"/>
              <a:ext cx="6" cy="2"/>
            </a:xfrm>
            <a:prstGeom prst="line">
              <a:avLst/>
            </a:prstGeom>
            <a:noFill/>
            <a:ln w="0">
              <a:solidFill>
                <a:srgbClr val="000000"/>
              </a:solidFill>
              <a:round/>
              <a:headEnd/>
              <a:tailEnd/>
            </a:ln>
          </p:spPr>
          <p:txBody>
            <a:bodyPr/>
            <a:lstStyle/>
            <a:p>
              <a:endParaRPr lang="en-GB"/>
            </a:p>
          </p:txBody>
        </p:sp>
        <p:sp>
          <p:nvSpPr>
            <p:cNvPr id="732" name="Line 3813"/>
            <p:cNvSpPr>
              <a:spLocks noChangeShapeType="1"/>
            </p:cNvSpPr>
            <p:nvPr/>
          </p:nvSpPr>
          <p:spPr bwMode="auto">
            <a:xfrm flipH="1">
              <a:off x="2378" y="3139"/>
              <a:ext cx="21" cy="1"/>
            </a:xfrm>
            <a:prstGeom prst="line">
              <a:avLst/>
            </a:prstGeom>
            <a:noFill/>
            <a:ln w="0">
              <a:solidFill>
                <a:srgbClr val="000000"/>
              </a:solidFill>
              <a:round/>
              <a:headEnd/>
              <a:tailEnd/>
            </a:ln>
          </p:spPr>
          <p:txBody>
            <a:bodyPr/>
            <a:lstStyle/>
            <a:p>
              <a:endParaRPr lang="en-GB"/>
            </a:p>
          </p:txBody>
        </p:sp>
        <p:sp>
          <p:nvSpPr>
            <p:cNvPr id="733" name="Line 3814"/>
            <p:cNvSpPr>
              <a:spLocks noChangeShapeType="1"/>
            </p:cNvSpPr>
            <p:nvPr/>
          </p:nvSpPr>
          <p:spPr bwMode="auto">
            <a:xfrm>
              <a:off x="2013" y="3139"/>
              <a:ext cx="1" cy="1"/>
            </a:xfrm>
            <a:prstGeom prst="line">
              <a:avLst/>
            </a:prstGeom>
            <a:noFill/>
            <a:ln w="0">
              <a:solidFill>
                <a:srgbClr val="000000"/>
              </a:solidFill>
              <a:round/>
              <a:headEnd/>
              <a:tailEnd/>
            </a:ln>
          </p:spPr>
          <p:txBody>
            <a:bodyPr/>
            <a:lstStyle/>
            <a:p>
              <a:endParaRPr lang="en-GB"/>
            </a:p>
          </p:txBody>
        </p:sp>
        <p:sp>
          <p:nvSpPr>
            <p:cNvPr id="734" name="Line 3815"/>
            <p:cNvSpPr>
              <a:spLocks noChangeShapeType="1"/>
            </p:cNvSpPr>
            <p:nvPr/>
          </p:nvSpPr>
          <p:spPr bwMode="auto">
            <a:xfrm flipH="1">
              <a:off x="3858" y="3091"/>
              <a:ext cx="6" cy="2"/>
            </a:xfrm>
            <a:prstGeom prst="line">
              <a:avLst/>
            </a:prstGeom>
            <a:noFill/>
            <a:ln w="0">
              <a:solidFill>
                <a:srgbClr val="000000"/>
              </a:solidFill>
              <a:round/>
              <a:headEnd/>
              <a:tailEnd/>
            </a:ln>
          </p:spPr>
          <p:txBody>
            <a:bodyPr/>
            <a:lstStyle/>
            <a:p>
              <a:endParaRPr lang="en-GB"/>
            </a:p>
          </p:txBody>
        </p:sp>
        <p:sp>
          <p:nvSpPr>
            <p:cNvPr id="735" name="Line 3816"/>
            <p:cNvSpPr>
              <a:spLocks noChangeShapeType="1"/>
            </p:cNvSpPr>
            <p:nvPr/>
          </p:nvSpPr>
          <p:spPr bwMode="auto">
            <a:xfrm flipH="1">
              <a:off x="3439" y="3114"/>
              <a:ext cx="1" cy="1"/>
            </a:xfrm>
            <a:prstGeom prst="line">
              <a:avLst/>
            </a:prstGeom>
            <a:noFill/>
            <a:ln w="0">
              <a:solidFill>
                <a:srgbClr val="000000"/>
              </a:solidFill>
              <a:round/>
              <a:headEnd/>
              <a:tailEnd/>
            </a:ln>
          </p:spPr>
          <p:txBody>
            <a:bodyPr/>
            <a:lstStyle/>
            <a:p>
              <a:endParaRPr lang="en-GB"/>
            </a:p>
          </p:txBody>
        </p:sp>
        <p:sp>
          <p:nvSpPr>
            <p:cNvPr id="736" name="Line 3817"/>
            <p:cNvSpPr>
              <a:spLocks noChangeShapeType="1"/>
            </p:cNvSpPr>
            <p:nvPr/>
          </p:nvSpPr>
          <p:spPr bwMode="auto">
            <a:xfrm flipH="1">
              <a:off x="3226" y="3134"/>
              <a:ext cx="8" cy="1"/>
            </a:xfrm>
            <a:prstGeom prst="line">
              <a:avLst/>
            </a:prstGeom>
            <a:noFill/>
            <a:ln w="0">
              <a:solidFill>
                <a:srgbClr val="000000"/>
              </a:solidFill>
              <a:round/>
              <a:headEnd/>
              <a:tailEnd/>
            </a:ln>
          </p:spPr>
          <p:txBody>
            <a:bodyPr/>
            <a:lstStyle/>
            <a:p>
              <a:endParaRPr lang="en-GB"/>
            </a:p>
          </p:txBody>
        </p:sp>
        <p:sp>
          <p:nvSpPr>
            <p:cNvPr id="737" name="Freeform 3818"/>
            <p:cNvSpPr>
              <a:spLocks/>
            </p:cNvSpPr>
            <p:nvPr/>
          </p:nvSpPr>
          <p:spPr bwMode="auto">
            <a:xfrm>
              <a:off x="2550" y="3133"/>
              <a:ext cx="676" cy="26"/>
            </a:xfrm>
            <a:custGeom>
              <a:avLst/>
              <a:gdLst/>
              <a:ahLst/>
              <a:cxnLst>
                <a:cxn ang="0">
                  <a:pos x="1353" y="5"/>
                </a:cxn>
                <a:cxn ang="0">
                  <a:pos x="1333" y="4"/>
                </a:cxn>
                <a:cxn ang="0">
                  <a:pos x="1314" y="7"/>
                </a:cxn>
                <a:cxn ang="0">
                  <a:pos x="1297" y="8"/>
                </a:cxn>
                <a:cxn ang="0">
                  <a:pos x="1281" y="8"/>
                </a:cxn>
                <a:cxn ang="0">
                  <a:pos x="1256" y="11"/>
                </a:cxn>
                <a:cxn ang="0">
                  <a:pos x="1237" y="12"/>
                </a:cxn>
                <a:cxn ang="0">
                  <a:pos x="1226" y="12"/>
                </a:cxn>
                <a:cxn ang="0">
                  <a:pos x="1196" y="13"/>
                </a:cxn>
                <a:cxn ang="0">
                  <a:pos x="1183" y="13"/>
                </a:cxn>
                <a:cxn ang="0">
                  <a:pos x="1171" y="11"/>
                </a:cxn>
                <a:cxn ang="0">
                  <a:pos x="1149" y="12"/>
                </a:cxn>
                <a:cxn ang="0">
                  <a:pos x="1134" y="16"/>
                </a:cxn>
                <a:cxn ang="0">
                  <a:pos x="1115" y="15"/>
                </a:cxn>
                <a:cxn ang="0">
                  <a:pos x="1104" y="15"/>
                </a:cxn>
                <a:cxn ang="0">
                  <a:pos x="1089" y="12"/>
                </a:cxn>
                <a:cxn ang="0">
                  <a:pos x="1077" y="11"/>
                </a:cxn>
                <a:cxn ang="0">
                  <a:pos x="1062" y="13"/>
                </a:cxn>
                <a:cxn ang="0">
                  <a:pos x="1038" y="12"/>
                </a:cxn>
                <a:cxn ang="0">
                  <a:pos x="1031" y="13"/>
                </a:cxn>
                <a:cxn ang="0">
                  <a:pos x="1003" y="16"/>
                </a:cxn>
                <a:cxn ang="0">
                  <a:pos x="981" y="13"/>
                </a:cxn>
                <a:cxn ang="0">
                  <a:pos x="961" y="10"/>
                </a:cxn>
                <a:cxn ang="0">
                  <a:pos x="946" y="8"/>
                </a:cxn>
                <a:cxn ang="0">
                  <a:pos x="929" y="6"/>
                </a:cxn>
                <a:cxn ang="0">
                  <a:pos x="910" y="7"/>
                </a:cxn>
                <a:cxn ang="0">
                  <a:pos x="900" y="8"/>
                </a:cxn>
                <a:cxn ang="0">
                  <a:pos x="891" y="9"/>
                </a:cxn>
                <a:cxn ang="0">
                  <a:pos x="869" y="9"/>
                </a:cxn>
                <a:cxn ang="0">
                  <a:pos x="850" y="4"/>
                </a:cxn>
                <a:cxn ang="0">
                  <a:pos x="836" y="3"/>
                </a:cxn>
                <a:cxn ang="0">
                  <a:pos x="818" y="3"/>
                </a:cxn>
                <a:cxn ang="0">
                  <a:pos x="796" y="5"/>
                </a:cxn>
                <a:cxn ang="0">
                  <a:pos x="770" y="5"/>
                </a:cxn>
                <a:cxn ang="0">
                  <a:pos x="765" y="5"/>
                </a:cxn>
                <a:cxn ang="0">
                  <a:pos x="747" y="3"/>
                </a:cxn>
                <a:cxn ang="0">
                  <a:pos x="723" y="1"/>
                </a:cxn>
                <a:cxn ang="0">
                  <a:pos x="709" y="1"/>
                </a:cxn>
                <a:cxn ang="0">
                  <a:pos x="694" y="0"/>
                </a:cxn>
                <a:cxn ang="0">
                  <a:pos x="671" y="1"/>
                </a:cxn>
                <a:cxn ang="0">
                  <a:pos x="652" y="4"/>
                </a:cxn>
                <a:cxn ang="0">
                  <a:pos x="625" y="7"/>
                </a:cxn>
                <a:cxn ang="0">
                  <a:pos x="612" y="8"/>
                </a:cxn>
                <a:cxn ang="0">
                  <a:pos x="596" y="10"/>
                </a:cxn>
                <a:cxn ang="0">
                  <a:pos x="577" y="15"/>
                </a:cxn>
                <a:cxn ang="0">
                  <a:pos x="560" y="19"/>
                </a:cxn>
                <a:cxn ang="0">
                  <a:pos x="540" y="22"/>
                </a:cxn>
                <a:cxn ang="0">
                  <a:pos x="509" y="29"/>
                </a:cxn>
                <a:cxn ang="0">
                  <a:pos x="481" y="32"/>
                </a:cxn>
                <a:cxn ang="0">
                  <a:pos x="454" y="32"/>
                </a:cxn>
                <a:cxn ang="0">
                  <a:pos x="403" y="32"/>
                </a:cxn>
                <a:cxn ang="0">
                  <a:pos x="375" y="33"/>
                </a:cxn>
                <a:cxn ang="0">
                  <a:pos x="353" y="35"/>
                </a:cxn>
                <a:cxn ang="0">
                  <a:pos x="335" y="38"/>
                </a:cxn>
                <a:cxn ang="0">
                  <a:pos x="167" y="51"/>
                </a:cxn>
                <a:cxn ang="0">
                  <a:pos x="142" y="52"/>
                </a:cxn>
                <a:cxn ang="0">
                  <a:pos x="113" y="51"/>
                </a:cxn>
                <a:cxn ang="0">
                  <a:pos x="71" y="52"/>
                </a:cxn>
                <a:cxn ang="0">
                  <a:pos x="45" y="52"/>
                </a:cxn>
                <a:cxn ang="0">
                  <a:pos x="28" y="52"/>
                </a:cxn>
                <a:cxn ang="0">
                  <a:pos x="19" y="52"/>
                </a:cxn>
                <a:cxn ang="0">
                  <a:pos x="8" y="50"/>
                </a:cxn>
                <a:cxn ang="0">
                  <a:pos x="0" y="50"/>
                </a:cxn>
              </a:cxnLst>
              <a:rect l="0" t="0" r="r" b="b"/>
              <a:pathLst>
                <a:path w="1353" h="52">
                  <a:moveTo>
                    <a:pt x="1353" y="5"/>
                  </a:moveTo>
                  <a:lnTo>
                    <a:pt x="1333" y="4"/>
                  </a:lnTo>
                  <a:lnTo>
                    <a:pt x="1314" y="7"/>
                  </a:lnTo>
                  <a:lnTo>
                    <a:pt x="1297" y="8"/>
                  </a:lnTo>
                  <a:lnTo>
                    <a:pt x="1281" y="8"/>
                  </a:lnTo>
                  <a:lnTo>
                    <a:pt x="1256" y="11"/>
                  </a:lnTo>
                  <a:lnTo>
                    <a:pt x="1237" y="12"/>
                  </a:lnTo>
                  <a:lnTo>
                    <a:pt x="1226" y="12"/>
                  </a:lnTo>
                  <a:lnTo>
                    <a:pt x="1196" y="13"/>
                  </a:lnTo>
                  <a:lnTo>
                    <a:pt x="1183" y="13"/>
                  </a:lnTo>
                  <a:lnTo>
                    <a:pt x="1171" y="11"/>
                  </a:lnTo>
                  <a:lnTo>
                    <a:pt x="1149" y="12"/>
                  </a:lnTo>
                  <a:lnTo>
                    <a:pt x="1134" y="16"/>
                  </a:lnTo>
                  <a:lnTo>
                    <a:pt x="1115" y="15"/>
                  </a:lnTo>
                  <a:lnTo>
                    <a:pt x="1104" y="15"/>
                  </a:lnTo>
                  <a:lnTo>
                    <a:pt x="1089" y="12"/>
                  </a:lnTo>
                  <a:lnTo>
                    <a:pt x="1077" y="11"/>
                  </a:lnTo>
                  <a:lnTo>
                    <a:pt x="1062" y="13"/>
                  </a:lnTo>
                  <a:lnTo>
                    <a:pt x="1038" y="12"/>
                  </a:lnTo>
                  <a:lnTo>
                    <a:pt x="1031" y="13"/>
                  </a:lnTo>
                  <a:lnTo>
                    <a:pt x="1003" y="16"/>
                  </a:lnTo>
                  <a:lnTo>
                    <a:pt x="981" y="13"/>
                  </a:lnTo>
                  <a:lnTo>
                    <a:pt x="961" y="10"/>
                  </a:lnTo>
                  <a:lnTo>
                    <a:pt x="946" y="8"/>
                  </a:lnTo>
                  <a:lnTo>
                    <a:pt x="929" y="6"/>
                  </a:lnTo>
                  <a:lnTo>
                    <a:pt x="910" y="7"/>
                  </a:lnTo>
                  <a:lnTo>
                    <a:pt x="900" y="8"/>
                  </a:lnTo>
                  <a:lnTo>
                    <a:pt x="891" y="9"/>
                  </a:lnTo>
                  <a:lnTo>
                    <a:pt x="869" y="9"/>
                  </a:lnTo>
                  <a:lnTo>
                    <a:pt x="850" y="4"/>
                  </a:lnTo>
                  <a:lnTo>
                    <a:pt x="836" y="3"/>
                  </a:lnTo>
                  <a:lnTo>
                    <a:pt x="818" y="3"/>
                  </a:lnTo>
                  <a:lnTo>
                    <a:pt x="796" y="5"/>
                  </a:lnTo>
                  <a:lnTo>
                    <a:pt x="770" y="5"/>
                  </a:lnTo>
                  <a:lnTo>
                    <a:pt x="765" y="5"/>
                  </a:lnTo>
                  <a:lnTo>
                    <a:pt x="747" y="3"/>
                  </a:lnTo>
                  <a:lnTo>
                    <a:pt x="723" y="1"/>
                  </a:lnTo>
                  <a:lnTo>
                    <a:pt x="709" y="1"/>
                  </a:lnTo>
                  <a:lnTo>
                    <a:pt x="694" y="0"/>
                  </a:lnTo>
                  <a:lnTo>
                    <a:pt x="671" y="1"/>
                  </a:lnTo>
                  <a:lnTo>
                    <a:pt x="652" y="4"/>
                  </a:lnTo>
                  <a:lnTo>
                    <a:pt x="625" y="7"/>
                  </a:lnTo>
                  <a:lnTo>
                    <a:pt x="612" y="8"/>
                  </a:lnTo>
                  <a:lnTo>
                    <a:pt x="596" y="10"/>
                  </a:lnTo>
                  <a:lnTo>
                    <a:pt x="577" y="15"/>
                  </a:lnTo>
                  <a:lnTo>
                    <a:pt x="560" y="19"/>
                  </a:lnTo>
                  <a:lnTo>
                    <a:pt x="540" y="22"/>
                  </a:lnTo>
                  <a:lnTo>
                    <a:pt x="509" y="29"/>
                  </a:lnTo>
                  <a:lnTo>
                    <a:pt x="481" y="32"/>
                  </a:lnTo>
                  <a:lnTo>
                    <a:pt x="454" y="32"/>
                  </a:lnTo>
                  <a:lnTo>
                    <a:pt x="403" y="32"/>
                  </a:lnTo>
                  <a:lnTo>
                    <a:pt x="375" y="33"/>
                  </a:lnTo>
                  <a:lnTo>
                    <a:pt x="353" y="35"/>
                  </a:lnTo>
                  <a:lnTo>
                    <a:pt x="335" y="38"/>
                  </a:lnTo>
                  <a:lnTo>
                    <a:pt x="167" y="51"/>
                  </a:lnTo>
                  <a:lnTo>
                    <a:pt x="142" y="52"/>
                  </a:lnTo>
                  <a:lnTo>
                    <a:pt x="113" y="51"/>
                  </a:lnTo>
                  <a:lnTo>
                    <a:pt x="71" y="52"/>
                  </a:lnTo>
                  <a:lnTo>
                    <a:pt x="45" y="52"/>
                  </a:lnTo>
                  <a:lnTo>
                    <a:pt x="28" y="52"/>
                  </a:lnTo>
                  <a:lnTo>
                    <a:pt x="19" y="52"/>
                  </a:lnTo>
                  <a:lnTo>
                    <a:pt x="8" y="50"/>
                  </a:lnTo>
                  <a:lnTo>
                    <a:pt x="0" y="50"/>
                  </a:lnTo>
                </a:path>
              </a:pathLst>
            </a:custGeom>
            <a:noFill/>
            <a:ln w="0">
              <a:solidFill>
                <a:srgbClr val="000000"/>
              </a:solidFill>
              <a:prstDash val="solid"/>
              <a:round/>
              <a:headEnd/>
              <a:tailEnd/>
            </a:ln>
          </p:spPr>
          <p:txBody>
            <a:bodyPr/>
            <a:lstStyle/>
            <a:p>
              <a:endParaRPr lang="en-GB"/>
            </a:p>
          </p:txBody>
        </p:sp>
        <p:sp>
          <p:nvSpPr>
            <p:cNvPr id="738" name="Freeform 3819"/>
            <p:cNvSpPr>
              <a:spLocks/>
            </p:cNvSpPr>
            <p:nvPr/>
          </p:nvSpPr>
          <p:spPr bwMode="auto">
            <a:xfrm>
              <a:off x="3234" y="3115"/>
              <a:ext cx="202" cy="19"/>
            </a:xfrm>
            <a:custGeom>
              <a:avLst/>
              <a:gdLst/>
              <a:ahLst/>
              <a:cxnLst>
                <a:cxn ang="0">
                  <a:pos x="402" y="0"/>
                </a:cxn>
                <a:cxn ang="0">
                  <a:pos x="384" y="4"/>
                </a:cxn>
                <a:cxn ang="0">
                  <a:pos x="365" y="8"/>
                </a:cxn>
                <a:cxn ang="0">
                  <a:pos x="334" y="12"/>
                </a:cxn>
                <a:cxn ang="0">
                  <a:pos x="310" y="16"/>
                </a:cxn>
                <a:cxn ang="0">
                  <a:pos x="204" y="26"/>
                </a:cxn>
                <a:cxn ang="0">
                  <a:pos x="185" y="28"/>
                </a:cxn>
                <a:cxn ang="0">
                  <a:pos x="181" y="28"/>
                </a:cxn>
                <a:cxn ang="0">
                  <a:pos x="172" y="29"/>
                </a:cxn>
                <a:cxn ang="0">
                  <a:pos x="139" y="31"/>
                </a:cxn>
                <a:cxn ang="0">
                  <a:pos x="134" y="31"/>
                </a:cxn>
                <a:cxn ang="0">
                  <a:pos x="126" y="32"/>
                </a:cxn>
                <a:cxn ang="0">
                  <a:pos x="71" y="33"/>
                </a:cxn>
                <a:cxn ang="0">
                  <a:pos x="43" y="34"/>
                </a:cxn>
                <a:cxn ang="0">
                  <a:pos x="9" y="37"/>
                </a:cxn>
                <a:cxn ang="0">
                  <a:pos x="0" y="38"/>
                </a:cxn>
              </a:cxnLst>
              <a:rect l="0" t="0" r="r" b="b"/>
              <a:pathLst>
                <a:path w="402" h="38">
                  <a:moveTo>
                    <a:pt x="402" y="0"/>
                  </a:moveTo>
                  <a:lnTo>
                    <a:pt x="384" y="4"/>
                  </a:lnTo>
                  <a:lnTo>
                    <a:pt x="365" y="8"/>
                  </a:lnTo>
                  <a:lnTo>
                    <a:pt x="334" y="12"/>
                  </a:lnTo>
                  <a:lnTo>
                    <a:pt x="310" y="16"/>
                  </a:lnTo>
                  <a:lnTo>
                    <a:pt x="204" y="26"/>
                  </a:lnTo>
                  <a:lnTo>
                    <a:pt x="185" y="28"/>
                  </a:lnTo>
                  <a:lnTo>
                    <a:pt x="181" y="28"/>
                  </a:lnTo>
                  <a:lnTo>
                    <a:pt x="172" y="29"/>
                  </a:lnTo>
                  <a:lnTo>
                    <a:pt x="139" y="31"/>
                  </a:lnTo>
                  <a:lnTo>
                    <a:pt x="134" y="31"/>
                  </a:lnTo>
                  <a:lnTo>
                    <a:pt x="126" y="32"/>
                  </a:lnTo>
                  <a:lnTo>
                    <a:pt x="71" y="33"/>
                  </a:lnTo>
                  <a:lnTo>
                    <a:pt x="43" y="34"/>
                  </a:lnTo>
                  <a:lnTo>
                    <a:pt x="9" y="37"/>
                  </a:lnTo>
                  <a:lnTo>
                    <a:pt x="0" y="38"/>
                  </a:lnTo>
                </a:path>
              </a:pathLst>
            </a:custGeom>
            <a:noFill/>
            <a:ln w="0">
              <a:solidFill>
                <a:srgbClr val="000000"/>
              </a:solidFill>
              <a:prstDash val="solid"/>
              <a:round/>
              <a:headEnd/>
              <a:tailEnd/>
            </a:ln>
          </p:spPr>
          <p:txBody>
            <a:bodyPr/>
            <a:lstStyle/>
            <a:p>
              <a:endParaRPr lang="en-GB"/>
            </a:p>
          </p:txBody>
        </p:sp>
        <p:sp>
          <p:nvSpPr>
            <p:cNvPr id="739" name="Freeform 3820"/>
            <p:cNvSpPr>
              <a:spLocks/>
            </p:cNvSpPr>
            <p:nvPr/>
          </p:nvSpPr>
          <p:spPr bwMode="auto">
            <a:xfrm>
              <a:off x="3440" y="3093"/>
              <a:ext cx="418" cy="21"/>
            </a:xfrm>
            <a:custGeom>
              <a:avLst/>
              <a:gdLst/>
              <a:ahLst/>
              <a:cxnLst>
                <a:cxn ang="0">
                  <a:pos x="834" y="0"/>
                </a:cxn>
                <a:cxn ang="0">
                  <a:pos x="824" y="2"/>
                </a:cxn>
                <a:cxn ang="0">
                  <a:pos x="807" y="7"/>
                </a:cxn>
                <a:cxn ang="0">
                  <a:pos x="792" y="9"/>
                </a:cxn>
                <a:cxn ang="0">
                  <a:pos x="779" y="10"/>
                </a:cxn>
                <a:cxn ang="0">
                  <a:pos x="688" y="15"/>
                </a:cxn>
                <a:cxn ang="0">
                  <a:pos x="653" y="18"/>
                </a:cxn>
                <a:cxn ang="0">
                  <a:pos x="580" y="21"/>
                </a:cxn>
                <a:cxn ang="0">
                  <a:pos x="567" y="22"/>
                </a:cxn>
                <a:cxn ang="0">
                  <a:pos x="553" y="23"/>
                </a:cxn>
                <a:cxn ang="0">
                  <a:pos x="541" y="24"/>
                </a:cxn>
                <a:cxn ang="0">
                  <a:pos x="504" y="25"/>
                </a:cxn>
                <a:cxn ang="0">
                  <a:pos x="487" y="26"/>
                </a:cxn>
                <a:cxn ang="0">
                  <a:pos x="473" y="26"/>
                </a:cxn>
                <a:cxn ang="0">
                  <a:pos x="431" y="29"/>
                </a:cxn>
                <a:cxn ang="0">
                  <a:pos x="414" y="29"/>
                </a:cxn>
                <a:cxn ang="0">
                  <a:pos x="363" y="33"/>
                </a:cxn>
                <a:cxn ang="0">
                  <a:pos x="342" y="34"/>
                </a:cxn>
                <a:cxn ang="0">
                  <a:pos x="316" y="34"/>
                </a:cxn>
                <a:cxn ang="0">
                  <a:pos x="287" y="35"/>
                </a:cxn>
                <a:cxn ang="0">
                  <a:pos x="277" y="35"/>
                </a:cxn>
                <a:cxn ang="0">
                  <a:pos x="268" y="35"/>
                </a:cxn>
                <a:cxn ang="0">
                  <a:pos x="246" y="34"/>
                </a:cxn>
                <a:cxn ang="0">
                  <a:pos x="234" y="33"/>
                </a:cxn>
                <a:cxn ang="0">
                  <a:pos x="230" y="33"/>
                </a:cxn>
                <a:cxn ang="0">
                  <a:pos x="211" y="31"/>
                </a:cxn>
                <a:cxn ang="0">
                  <a:pos x="197" y="29"/>
                </a:cxn>
                <a:cxn ang="0">
                  <a:pos x="175" y="31"/>
                </a:cxn>
                <a:cxn ang="0">
                  <a:pos x="149" y="32"/>
                </a:cxn>
                <a:cxn ang="0">
                  <a:pos x="145" y="32"/>
                </a:cxn>
                <a:cxn ang="0">
                  <a:pos x="135" y="32"/>
                </a:cxn>
                <a:cxn ang="0">
                  <a:pos x="124" y="32"/>
                </a:cxn>
                <a:cxn ang="0">
                  <a:pos x="107" y="33"/>
                </a:cxn>
                <a:cxn ang="0">
                  <a:pos x="93" y="33"/>
                </a:cxn>
                <a:cxn ang="0">
                  <a:pos x="75" y="33"/>
                </a:cxn>
                <a:cxn ang="0">
                  <a:pos x="65" y="33"/>
                </a:cxn>
                <a:cxn ang="0">
                  <a:pos x="52" y="33"/>
                </a:cxn>
                <a:cxn ang="0">
                  <a:pos x="41" y="33"/>
                </a:cxn>
                <a:cxn ang="0">
                  <a:pos x="24" y="36"/>
                </a:cxn>
                <a:cxn ang="0">
                  <a:pos x="19" y="37"/>
                </a:cxn>
                <a:cxn ang="0">
                  <a:pos x="17" y="38"/>
                </a:cxn>
                <a:cxn ang="0">
                  <a:pos x="3" y="41"/>
                </a:cxn>
                <a:cxn ang="0">
                  <a:pos x="0" y="42"/>
                </a:cxn>
              </a:cxnLst>
              <a:rect l="0" t="0" r="r" b="b"/>
              <a:pathLst>
                <a:path w="834" h="42">
                  <a:moveTo>
                    <a:pt x="834" y="0"/>
                  </a:moveTo>
                  <a:lnTo>
                    <a:pt x="824" y="2"/>
                  </a:lnTo>
                  <a:lnTo>
                    <a:pt x="807" y="7"/>
                  </a:lnTo>
                  <a:lnTo>
                    <a:pt x="792" y="9"/>
                  </a:lnTo>
                  <a:lnTo>
                    <a:pt x="779" y="10"/>
                  </a:lnTo>
                  <a:lnTo>
                    <a:pt x="688" y="15"/>
                  </a:lnTo>
                  <a:lnTo>
                    <a:pt x="653" y="18"/>
                  </a:lnTo>
                  <a:lnTo>
                    <a:pt x="580" y="21"/>
                  </a:lnTo>
                  <a:lnTo>
                    <a:pt x="567" y="22"/>
                  </a:lnTo>
                  <a:lnTo>
                    <a:pt x="553" y="23"/>
                  </a:lnTo>
                  <a:lnTo>
                    <a:pt x="541" y="24"/>
                  </a:lnTo>
                  <a:lnTo>
                    <a:pt x="504" y="25"/>
                  </a:lnTo>
                  <a:lnTo>
                    <a:pt x="487" y="26"/>
                  </a:lnTo>
                  <a:lnTo>
                    <a:pt x="473" y="26"/>
                  </a:lnTo>
                  <a:lnTo>
                    <a:pt x="431" y="29"/>
                  </a:lnTo>
                  <a:lnTo>
                    <a:pt x="414" y="29"/>
                  </a:lnTo>
                  <a:lnTo>
                    <a:pt x="363" y="33"/>
                  </a:lnTo>
                  <a:lnTo>
                    <a:pt x="342" y="34"/>
                  </a:lnTo>
                  <a:lnTo>
                    <a:pt x="316" y="34"/>
                  </a:lnTo>
                  <a:lnTo>
                    <a:pt x="287" y="35"/>
                  </a:lnTo>
                  <a:lnTo>
                    <a:pt x="277" y="35"/>
                  </a:lnTo>
                  <a:lnTo>
                    <a:pt x="268" y="35"/>
                  </a:lnTo>
                  <a:lnTo>
                    <a:pt x="246" y="34"/>
                  </a:lnTo>
                  <a:lnTo>
                    <a:pt x="234" y="33"/>
                  </a:lnTo>
                  <a:lnTo>
                    <a:pt x="230" y="33"/>
                  </a:lnTo>
                  <a:lnTo>
                    <a:pt x="211" y="31"/>
                  </a:lnTo>
                  <a:lnTo>
                    <a:pt x="197" y="29"/>
                  </a:lnTo>
                  <a:lnTo>
                    <a:pt x="175" y="31"/>
                  </a:lnTo>
                  <a:lnTo>
                    <a:pt x="149" y="32"/>
                  </a:lnTo>
                  <a:lnTo>
                    <a:pt x="145" y="32"/>
                  </a:lnTo>
                  <a:lnTo>
                    <a:pt x="135" y="32"/>
                  </a:lnTo>
                  <a:lnTo>
                    <a:pt x="124" y="32"/>
                  </a:lnTo>
                  <a:lnTo>
                    <a:pt x="107" y="33"/>
                  </a:lnTo>
                  <a:lnTo>
                    <a:pt x="93" y="33"/>
                  </a:lnTo>
                  <a:lnTo>
                    <a:pt x="75" y="33"/>
                  </a:lnTo>
                  <a:lnTo>
                    <a:pt x="65" y="33"/>
                  </a:lnTo>
                  <a:lnTo>
                    <a:pt x="52" y="33"/>
                  </a:lnTo>
                  <a:lnTo>
                    <a:pt x="41" y="33"/>
                  </a:lnTo>
                  <a:lnTo>
                    <a:pt x="24" y="36"/>
                  </a:lnTo>
                  <a:lnTo>
                    <a:pt x="19" y="37"/>
                  </a:lnTo>
                  <a:lnTo>
                    <a:pt x="17" y="38"/>
                  </a:lnTo>
                  <a:lnTo>
                    <a:pt x="3" y="41"/>
                  </a:lnTo>
                  <a:lnTo>
                    <a:pt x="0" y="42"/>
                  </a:lnTo>
                </a:path>
              </a:pathLst>
            </a:custGeom>
            <a:noFill/>
            <a:ln w="0">
              <a:solidFill>
                <a:srgbClr val="000000"/>
              </a:solidFill>
              <a:prstDash val="solid"/>
              <a:round/>
              <a:headEnd/>
              <a:tailEnd/>
            </a:ln>
          </p:spPr>
          <p:txBody>
            <a:bodyPr/>
            <a:lstStyle/>
            <a:p>
              <a:endParaRPr lang="en-GB"/>
            </a:p>
          </p:txBody>
        </p:sp>
        <p:sp>
          <p:nvSpPr>
            <p:cNvPr id="740" name="Line 3821"/>
            <p:cNvSpPr>
              <a:spLocks noChangeShapeType="1"/>
            </p:cNvSpPr>
            <p:nvPr/>
          </p:nvSpPr>
          <p:spPr bwMode="auto">
            <a:xfrm flipH="1" flipV="1">
              <a:off x="1333" y="3131"/>
              <a:ext cx="14" cy="2"/>
            </a:xfrm>
            <a:prstGeom prst="line">
              <a:avLst/>
            </a:prstGeom>
            <a:noFill/>
            <a:ln w="0">
              <a:solidFill>
                <a:srgbClr val="000000"/>
              </a:solidFill>
              <a:round/>
              <a:headEnd/>
              <a:tailEnd/>
            </a:ln>
          </p:spPr>
          <p:txBody>
            <a:bodyPr/>
            <a:lstStyle/>
            <a:p>
              <a:endParaRPr lang="en-GB"/>
            </a:p>
          </p:txBody>
        </p:sp>
      </p:grpSp>
      <p:sp>
        <p:nvSpPr>
          <p:cNvPr id="227" name="Freeform 3823"/>
          <p:cNvSpPr>
            <a:spLocks/>
          </p:cNvSpPr>
          <p:nvPr>
            <p:custDataLst>
              <p:tags r:id="rId218"/>
            </p:custDataLst>
          </p:nvPr>
        </p:nvSpPr>
        <p:spPr bwMode="auto">
          <a:xfrm>
            <a:off x="3475224" y="2503884"/>
            <a:ext cx="27120" cy="1937"/>
          </a:xfrm>
          <a:custGeom>
            <a:avLst/>
            <a:gdLst/>
            <a:ahLst/>
            <a:cxnLst>
              <a:cxn ang="0">
                <a:pos x="30" y="1"/>
              </a:cxn>
              <a:cxn ang="0">
                <a:pos x="4" y="1"/>
              </a:cxn>
              <a:cxn ang="0">
                <a:pos x="0" y="0"/>
              </a:cxn>
            </a:cxnLst>
            <a:rect l="0" t="0" r="r" b="b"/>
            <a:pathLst>
              <a:path w="30" h="1">
                <a:moveTo>
                  <a:pt x="30" y="1"/>
                </a:moveTo>
                <a:lnTo>
                  <a:pt x="4" y="1"/>
                </a:lnTo>
                <a:lnTo>
                  <a:pt x="0" y="0"/>
                </a:lnTo>
              </a:path>
            </a:pathLst>
          </a:custGeom>
          <a:noFill/>
          <a:ln w="0">
            <a:solidFill>
              <a:srgbClr val="000000"/>
            </a:solidFill>
            <a:prstDash val="solid"/>
            <a:round/>
            <a:headEnd/>
            <a:tailEnd/>
          </a:ln>
        </p:spPr>
        <p:txBody>
          <a:bodyPr/>
          <a:lstStyle/>
          <a:p>
            <a:endParaRPr lang="en-GB"/>
          </a:p>
        </p:txBody>
      </p:sp>
      <p:sp>
        <p:nvSpPr>
          <p:cNvPr id="228" name="Freeform 3824"/>
          <p:cNvSpPr>
            <a:spLocks/>
          </p:cNvSpPr>
          <p:nvPr>
            <p:custDataLst>
              <p:tags r:id="rId219"/>
            </p:custDataLst>
          </p:nvPr>
        </p:nvSpPr>
        <p:spPr bwMode="auto">
          <a:xfrm>
            <a:off x="2429170" y="2496135"/>
            <a:ext cx="1046054" cy="17434"/>
          </a:xfrm>
          <a:custGeom>
            <a:avLst/>
            <a:gdLst/>
            <a:ahLst/>
            <a:cxnLst>
              <a:cxn ang="0">
                <a:pos x="1079" y="9"/>
              </a:cxn>
              <a:cxn ang="0">
                <a:pos x="1069" y="9"/>
              </a:cxn>
              <a:cxn ang="0">
                <a:pos x="1064" y="9"/>
              </a:cxn>
              <a:cxn ang="0">
                <a:pos x="1058" y="8"/>
              </a:cxn>
              <a:cxn ang="0">
                <a:pos x="1022" y="9"/>
              </a:cxn>
              <a:cxn ang="0">
                <a:pos x="1011" y="10"/>
              </a:cxn>
              <a:cxn ang="0">
                <a:pos x="993" y="11"/>
              </a:cxn>
              <a:cxn ang="0">
                <a:pos x="959" y="9"/>
              </a:cxn>
              <a:cxn ang="0">
                <a:pos x="926" y="11"/>
              </a:cxn>
              <a:cxn ang="0">
                <a:pos x="910" y="10"/>
              </a:cxn>
              <a:cxn ang="0">
                <a:pos x="900" y="10"/>
              </a:cxn>
              <a:cxn ang="0">
                <a:pos x="862" y="8"/>
              </a:cxn>
              <a:cxn ang="0">
                <a:pos x="849" y="8"/>
              </a:cxn>
              <a:cxn ang="0">
                <a:pos x="839" y="7"/>
              </a:cxn>
              <a:cxn ang="0">
                <a:pos x="828" y="5"/>
              </a:cxn>
              <a:cxn ang="0">
                <a:pos x="814" y="4"/>
              </a:cxn>
              <a:cxn ang="0">
                <a:pos x="810" y="3"/>
              </a:cxn>
              <a:cxn ang="0">
                <a:pos x="793" y="0"/>
              </a:cxn>
              <a:cxn ang="0">
                <a:pos x="753" y="2"/>
              </a:cxn>
              <a:cxn ang="0">
                <a:pos x="740" y="2"/>
              </a:cxn>
              <a:cxn ang="0">
                <a:pos x="704" y="3"/>
              </a:cxn>
              <a:cxn ang="0">
                <a:pos x="693" y="3"/>
              </a:cxn>
              <a:cxn ang="0">
                <a:pos x="687" y="3"/>
              </a:cxn>
              <a:cxn ang="0">
                <a:pos x="583" y="11"/>
              </a:cxn>
              <a:cxn ang="0">
                <a:pos x="401" y="17"/>
              </a:cxn>
              <a:cxn ang="0">
                <a:pos x="338" y="19"/>
              </a:cxn>
              <a:cxn ang="0">
                <a:pos x="0" y="13"/>
              </a:cxn>
            </a:cxnLst>
            <a:rect l="0" t="0" r="r" b="b"/>
            <a:pathLst>
              <a:path w="1079" h="19">
                <a:moveTo>
                  <a:pt x="1079" y="9"/>
                </a:moveTo>
                <a:lnTo>
                  <a:pt x="1069" y="9"/>
                </a:lnTo>
                <a:lnTo>
                  <a:pt x="1064" y="9"/>
                </a:lnTo>
                <a:lnTo>
                  <a:pt x="1058" y="8"/>
                </a:lnTo>
                <a:lnTo>
                  <a:pt x="1022" y="9"/>
                </a:lnTo>
                <a:lnTo>
                  <a:pt x="1011" y="10"/>
                </a:lnTo>
                <a:lnTo>
                  <a:pt x="993" y="11"/>
                </a:lnTo>
                <a:lnTo>
                  <a:pt x="959" y="9"/>
                </a:lnTo>
                <a:lnTo>
                  <a:pt x="926" y="11"/>
                </a:lnTo>
                <a:lnTo>
                  <a:pt x="910" y="10"/>
                </a:lnTo>
                <a:lnTo>
                  <a:pt x="900" y="10"/>
                </a:lnTo>
                <a:lnTo>
                  <a:pt x="862" y="8"/>
                </a:lnTo>
                <a:lnTo>
                  <a:pt x="849" y="8"/>
                </a:lnTo>
                <a:lnTo>
                  <a:pt x="839" y="7"/>
                </a:lnTo>
                <a:lnTo>
                  <a:pt x="828" y="5"/>
                </a:lnTo>
                <a:lnTo>
                  <a:pt x="814" y="4"/>
                </a:lnTo>
                <a:lnTo>
                  <a:pt x="810" y="3"/>
                </a:lnTo>
                <a:lnTo>
                  <a:pt x="793" y="0"/>
                </a:lnTo>
                <a:lnTo>
                  <a:pt x="753" y="2"/>
                </a:lnTo>
                <a:lnTo>
                  <a:pt x="740" y="2"/>
                </a:lnTo>
                <a:lnTo>
                  <a:pt x="704" y="3"/>
                </a:lnTo>
                <a:lnTo>
                  <a:pt x="693" y="3"/>
                </a:lnTo>
                <a:lnTo>
                  <a:pt x="687" y="3"/>
                </a:lnTo>
                <a:lnTo>
                  <a:pt x="583" y="11"/>
                </a:lnTo>
                <a:lnTo>
                  <a:pt x="401" y="17"/>
                </a:lnTo>
                <a:lnTo>
                  <a:pt x="338" y="19"/>
                </a:lnTo>
                <a:lnTo>
                  <a:pt x="0" y="13"/>
                </a:lnTo>
              </a:path>
            </a:pathLst>
          </a:custGeom>
          <a:noFill/>
          <a:ln w="0">
            <a:solidFill>
              <a:srgbClr val="000000"/>
            </a:solidFill>
            <a:prstDash val="solid"/>
            <a:round/>
            <a:headEnd/>
            <a:tailEnd/>
          </a:ln>
        </p:spPr>
        <p:txBody>
          <a:bodyPr/>
          <a:lstStyle/>
          <a:p>
            <a:endParaRPr lang="en-GB"/>
          </a:p>
        </p:txBody>
      </p:sp>
      <p:sp>
        <p:nvSpPr>
          <p:cNvPr id="229" name="Line 3825"/>
          <p:cNvSpPr>
            <a:spLocks noChangeShapeType="1"/>
          </p:cNvSpPr>
          <p:nvPr>
            <p:custDataLst>
              <p:tags r:id="rId220"/>
            </p:custDataLst>
          </p:nvPr>
        </p:nvSpPr>
        <p:spPr bwMode="auto">
          <a:xfrm flipH="1" flipV="1">
            <a:off x="3475224" y="2503884"/>
            <a:ext cx="27120" cy="1937"/>
          </a:xfrm>
          <a:prstGeom prst="line">
            <a:avLst/>
          </a:prstGeom>
          <a:noFill/>
          <a:ln w="0">
            <a:solidFill>
              <a:srgbClr val="000000"/>
            </a:solidFill>
            <a:round/>
            <a:headEnd/>
            <a:tailEnd/>
          </a:ln>
        </p:spPr>
        <p:txBody>
          <a:bodyPr/>
          <a:lstStyle/>
          <a:p>
            <a:endParaRPr lang="en-GB"/>
          </a:p>
        </p:txBody>
      </p:sp>
      <p:sp>
        <p:nvSpPr>
          <p:cNvPr id="230" name="Line 3826"/>
          <p:cNvSpPr>
            <a:spLocks noChangeShapeType="1"/>
          </p:cNvSpPr>
          <p:nvPr>
            <p:custDataLst>
              <p:tags r:id="rId221"/>
            </p:custDataLst>
          </p:nvPr>
        </p:nvSpPr>
        <p:spPr bwMode="auto">
          <a:xfrm flipH="1" flipV="1">
            <a:off x="2388490" y="2501946"/>
            <a:ext cx="11623" cy="1938"/>
          </a:xfrm>
          <a:prstGeom prst="line">
            <a:avLst/>
          </a:prstGeom>
          <a:noFill/>
          <a:ln w="0">
            <a:solidFill>
              <a:srgbClr val="000000"/>
            </a:solidFill>
            <a:round/>
            <a:headEnd/>
            <a:tailEnd/>
          </a:ln>
        </p:spPr>
        <p:txBody>
          <a:bodyPr/>
          <a:lstStyle/>
          <a:p>
            <a:endParaRPr lang="en-GB"/>
          </a:p>
        </p:txBody>
      </p:sp>
      <p:sp>
        <p:nvSpPr>
          <p:cNvPr id="231" name="Freeform 3827"/>
          <p:cNvSpPr>
            <a:spLocks/>
          </p:cNvSpPr>
          <p:nvPr>
            <p:custDataLst>
              <p:tags r:id="rId222"/>
            </p:custDataLst>
          </p:nvPr>
        </p:nvSpPr>
        <p:spPr bwMode="auto">
          <a:xfrm>
            <a:off x="3502344" y="2503884"/>
            <a:ext cx="554021" cy="15497"/>
          </a:xfrm>
          <a:custGeom>
            <a:avLst/>
            <a:gdLst/>
            <a:ahLst/>
            <a:cxnLst>
              <a:cxn ang="0">
                <a:pos x="0" y="1"/>
              </a:cxn>
              <a:cxn ang="0">
                <a:pos x="98" y="1"/>
              </a:cxn>
              <a:cxn ang="0">
                <a:pos x="140" y="4"/>
              </a:cxn>
              <a:cxn ang="0">
                <a:pos x="177" y="6"/>
              </a:cxn>
              <a:cxn ang="0">
                <a:pos x="197" y="3"/>
              </a:cxn>
              <a:cxn ang="0">
                <a:pos x="210" y="1"/>
              </a:cxn>
              <a:cxn ang="0">
                <a:pos x="230" y="0"/>
              </a:cxn>
              <a:cxn ang="0">
                <a:pos x="243" y="1"/>
              </a:cxn>
              <a:cxn ang="0">
                <a:pos x="274" y="4"/>
              </a:cxn>
              <a:cxn ang="0">
                <a:pos x="282" y="6"/>
              </a:cxn>
              <a:cxn ang="0">
                <a:pos x="290" y="7"/>
              </a:cxn>
              <a:cxn ang="0">
                <a:pos x="312" y="8"/>
              </a:cxn>
              <a:cxn ang="0">
                <a:pos x="331" y="10"/>
              </a:cxn>
              <a:cxn ang="0">
                <a:pos x="346" y="11"/>
              </a:cxn>
              <a:cxn ang="0">
                <a:pos x="360" y="11"/>
              </a:cxn>
              <a:cxn ang="0">
                <a:pos x="372" y="12"/>
              </a:cxn>
              <a:cxn ang="0">
                <a:pos x="388" y="12"/>
              </a:cxn>
              <a:cxn ang="0">
                <a:pos x="399" y="13"/>
              </a:cxn>
              <a:cxn ang="0">
                <a:pos x="429" y="12"/>
              </a:cxn>
              <a:cxn ang="0">
                <a:pos x="441" y="14"/>
              </a:cxn>
              <a:cxn ang="0">
                <a:pos x="458" y="16"/>
              </a:cxn>
              <a:cxn ang="0">
                <a:pos x="472" y="14"/>
              </a:cxn>
              <a:cxn ang="0">
                <a:pos x="482" y="13"/>
              </a:cxn>
              <a:cxn ang="0">
                <a:pos x="496" y="14"/>
              </a:cxn>
              <a:cxn ang="0">
                <a:pos x="521" y="14"/>
              </a:cxn>
              <a:cxn ang="0">
                <a:pos x="523" y="14"/>
              </a:cxn>
              <a:cxn ang="0">
                <a:pos x="537" y="14"/>
              </a:cxn>
              <a:cxn ang="0">
                <a:pos x="550" y="13"/>
              </a:cxn>
              <a:cxn ang="0">
                <a:pos x="561" y="12"/>
              </a:cxn>
              <a:cxn ang="0">
                <a:pos x="565" y="12"/>
              </a:cxn>
              <a:cxn ang="0">
                <a:pos x="572" y="12"/>
              </a:cxn>
            </a:cxnLst>
            <a:rect l="0" t="0" r="r" b="b"/>
            <a:pathLst>
              <a:path w="572" h="16">
                <a:moveTo>
                  <a:pt x="0" y="1"/>
                </a:moveTo>
                <a:lnTo>
                  <a:pt x="98" y="1"/>
                </a:lnTo>
                <a:lnTo>
                  <a:pt x="140" y="4"/>
                </a:lnTo>
                <a:lnTo>
                  <a:pt x="177" y="6"/>
                </a:lnTo>
                <a:lnTo>
                  <a:pt x="197" y="3"/>
                </a:lnTo>
                <a:lnTo>
                  <a:pt x="210" y="1"/>
                </a:lnTo>
                <a:lnTo>
                  <a:pt x="230" y="0"/>
                </a:lnTo>
                <a:lnTo>
                  <a:pt x="243" y="1"/>
                </a:lnTo>
                <a:lnTo>
                  <a:pt x="274" y="4"/>
                </a:lnTo>
                <a:lnTo>
                  <a:pt x="282" y="6"/>
                </a:lnTo>
                <a:lnTo>
                  <a:pt x="290" y="7"/>
                </a:lnTo>
                <a:lnTo>
                  <a:pt x="312" y="8"/>
                </a:lnTo>
                <a:lnTo>
                  <a:pt x="331" y="10"/>
                </a:lnTo>
                <a:lnTo>
                  <a:pt x="346" y="11"/>
                </a:lnTo>
                <a:lnTo>
                  <a:pt x="360" y="11"/>
                </a:lnTo>
                <a:lnTo>
                  <a:pt x="372" y="12"/>
                </a:lnTo>
                <a:lnTo>
                  <a:pt x="388" y="12"/>
                </a:lnTo>
                <a:lnTo>
                  <a:pt x="399" y="13"/>
                </a:lnTo>
                <a:lnTo>
                  <a:pt x="429" y="12"/>
                </a:lnTo>
                <a:lnTo>
                  <a:pt x="441" y="14"/>
                </a:lnTo>
                <a:lnTo>
                  <a:pt x="458" y="16"/>
                </a:lnTo>
                <a:lnTo>
                  <a:pt x="472" y="14"/>
                </a:lnTo>
                <a:lnTo>
                  <a:pt x="482" y="13"/>
                </a:lnTo>
                <a:lnTo>
                  <a:pt x="496" y="14"/>
                </a:lnTo>
                <a:lnTo>
                  <a:pt x="521" y="14"/>
                </a:lnTo>
                <a:lnTo>
                  <a:pt x="523" y="14"/>
                </a:lnTo>
                <a:lnTo>
                  <a:pt x="537" y="14"/>
                </a:lnTo>
                <a:lnTo>
                  <a:pt x="550" y="13"/>
                </a:lnTo>
                <a:lnTo>
                  <a:pt x="561" y="12"/>
                </a:lnTo>
                <a:lnTo>
                  <a:pt x="565" y="12"/>
                </a:lnTo>
                <a:lnTo>
                  <a:pt x="572" y="12"/>
                </a:lnTo>
              </a:path>
            </a:pathLst>
          </a:custGeom>
          <a:noFill/>
          <a:ln w="0">
            <a:solidFill>
              <a:srgbClr val="000000"/>
            </a:solidFill>
            <a:prstDash val="solid"/>
            <a:round/>
            <a:headEnd/>
            <a:tailEnd/>
          </a:ln>
        </p:spPr>
        <p:txBody>
          <a:bodyPr/>
          <a:lstStyle/>
          <a:p>
            <a:endParaRPr lang="en-GB"/>
          </a:p>
        </p:txBody>
      </p:sp>
      <p:sp>
        <p:nvSpPr>
          <p:cNvPr id="232" name="Freeform 3828" descr="Small confetti"/>
          <p:cNvSpPr>
            <a:spLocks/>
          </p:cNvSpPr>
          <p:nvPr>
            <p:custDataLst>
              <p:tags r:id="rId223"/>
            </p:custDataLst>
          </p:nvPr>
        </p:nvSpPr>
        <p:spPr bwMode="auto">
          <a:xfrm>
            <a:off x="4689808" y="2811888"/>
            <a:ext cx="875586" cy="323502"/>
          </a:xfrm>
          <a:custGeom>
            <a:avLst/>
            <a:gdLst/>
            <a:ahLst/>
            <a:cxnLst>
              <a:cxn ang="0">
                <a:pos x="0" y="197"/>
              </a:cxn>
              <a:cxn ang="0">
                <a:pos x="145" y="148"/>
              </a:cxn>
              <a:cxn ang="0">
                <a:pos x="270" y="98"/>
              </a:cxn>
              <a:cxn ang="0">
                <a:pos x="378" y="67"/>
              </a:cxn>
              <a:cxn ang="0">
                <a:pos x="449" y="36"/>
              </a:cxn>
              <a:cxn ang="0">
                <a:pos x="543" y="0"/>
              </a:cxn>
              <a:cxn ang="0">
                <a:pos x="633" y="0"/>
              </a:cxn>
              <a:cxn ang="0">
                <a:pos x="696" y="36"/>
              </a:cxn>
              <a:cxn ang="0">
                <a:pos x="715" y="90"/>
              </a:cxn>
              <a:cxn ang="0">
                <a:pos x="826" y="153"/>
              </a:cxn>
              <a:cxn ang="0">
                <a:pos x="853" y="211"/>
              </a:cxn>
              <a:cxn ang="0">
                <a:pos x="903" y="300"/>
              </a:cxn>
              <a:cxn ang="0">
                <a:pos x="904" y="330"/>
              </a:cxn>
              <a:cxn ang="0">
                <a:pos x="851" y="334"/>
              </a:cxn>
              <a:cxn ang="0">
                <a:pos x="803" y="326"/>
              </a:cxn>
              <a:cxn ang="0">
                <a:pos x="701" y="314"/>
              </a:cxn>
              <a:cxn ang="0">
                <a:pos x="619" y="301"/>
              </a:cxn>
              <a:cxn ang="0">
                <a:pos x="553" y="287"/>
              </a:cxn>
              <a:cxn ang="0">
                <a:pos x="472" y="264"/>
              </a:cxn>
              <a:cxn ang="0">
                <a:pos x="409" y="264"/>
              </a:cxn>
              <a:cxn ang="0">
                <a:pos x="342" y="264"/>
              </a:cxn>
              <a:cxn ang="0">
                <a:pos x="262" y="251"/>
              </a:cxn>
              <a:cxn ang="0">
                <a:pos x="207" y="233"/>
              </a:cxn>
              <a:cxn ang="0">
                <a:pos x="130" y="228"/>
              </a:cxn>
              <a:cxn ang="0">
                <a:pos x="82" y="243"/>
              </a:cxn>
              <a:cxn ang="0">
                <a:pos x="37" y="237"/>
              </a:cxn>
              <a:cxn ang="0">
                <a:pos x="0" y="211"/>
              </a:cxn>
              <a:cxn ang="0">
                <a:pos x="0" y="197"/>
              </a:cxn>
            </a:cxnLst>
            <a:rect l="0" t="0" r="r" b="b"/>
            <a:pathLst>
              <a:path w="904" h="334">
                <a:moveTo>
                  <a:pt x="0" y="197"/>
                </a:moveTo>
                <a:lnTo>
                  <a:pt x="145" y="148"/>
                </a:lnTo>
                <a:lnTo>
                  <a:pt x="270" y="98"/>
                </a:lnTo>
                <a:lnTo>
                  <a:pt x="378" y="67"/>
                </a:lnTo>
                <a:lnTo>
                  <a:pt x="449" y="36"/>
                </a:lnTo>
                <a:lnTo>
                  <a:pt x="543" y="0"/>
                </a:lnTo>
                <a:lnTo>
                  <a:pt x="633" y="0"/>
                </a:lnTo>
                <a:lnTo>
                  <a:pt x="696" y="36"/>
                </a:lnTo>
                <a:lnTo>
                  <a:pt x="715" y="90"/>
                </a:lnTo>
                <a:lnTo>
                  <a:pt x="826" y="153"/>
                </a:lnTo>
                <a:lnTo>
                  <a:pt x="853" y="211"/>
                </a:lnTo>
                <a:lnTo>
                  <a:pt x="903" y="300"/>
                </a:lnTo>
                <a:lnTo>
                  <a:pt x="904" y="330"/>
                </a:lnTo>
                <a:lnTo>
                  <a:pt x="851" y="334"/>
                </a:lnTo>
                <a:lnTo>
                  <a:pt x="803" y="326"/>
                </a:lnTo>
                <a:lnTo>
                  <a:pt x="701" y="314"/>
                </a:lnTo>
                <a:lnTo>
                  <a:pt x="619" y="301"/>
                </a:lnTo>
                <a:lnTo>
                  <a:pt x="553" y="287"/>
                </a:lnTo>
                <a:lnTo>
                  <a:pt x="472" y="264"/>
                </a:lnTo>
                <a:lnTo>
                  <a:pt x="409" y="264"/>
                </a:lnTo>
                <a:lnTo>
                  <a:pt x="342" y="264"/>
                </a:lnTo>
                <a:lnTo>
                  <a:pt x="262" y="251"/>
                </a:lnTo>
                <a:lnTo>
                  <a:pt x="207" y="233"/>
                </a:lnTo>
                <a:lnTo>
                  <a:pt x="130" y="228"/>
                </a:lnTo>
                <a:lnTo>
                  <a:pt x="82" y="243"/>
                </a:lnTo>
                <a:lnTo>
                  <a:pt x="37" y="237"/>
                </a:lnTo>
                <a:lnTo>
                  <a:pt x="0" y="211"/>
                </a:lnTo>
                <a:lnTo>
                  <a:pt x="0" y="197"/>
                </a:lnTo>
                <a:close/>
              </a:path>
            </a:pathLst>
          </a:custGeom>
          <a:pattFill prst="smConfetti">
            <a:fgClr>
              <a:srgbClr val="000000"/>
            </a:fgClr>
            <a:bgClr>
              <a:srgbClr val="FFFFFF"/>
            </a:bgClr>
          </a:pattFill>
          <a:ln w="9525">
            <a:noFill/>
            <a:round/>
            <a:headEnd/>
            <a:tailEnd/>
          </a:ln>
        </p:spPr>
        <p:txBody>
          <a:bodyPr/>
          <a:lstStyle/>
          <a:p>
            <a:endParaRPr lang="en-GB"/>
          </a:p>
        </p:txBody>
      </p:sp>
      <p:sp>
        <p:nvSpPr>
          <p:cNvPr id="233" name="Freeform 3829" descr="Small confetti"/>
          <p:cNvSpPr>
            <a:spLocks/>
          </p:cNvSpPr>
          <p:nvPr>
            <p:custDataLst>
              <p:tags r:id="rId224"/>
            </p:custDataLst>
          </p:nvPr>
        </p:nvSpPr>
        <p:spPr bwMode="auto">
          <a:xfrm>
            <a:off x="6524277" y="2871940"/>
            <a:ext cx="1873210" cy="621820"/>
          </a:xfrm>
          <a:custGeom>
            <a:avLst/>
            <a:gdLst/>
            <a:ahLst/>
            <a:cxnLst>
              <a:cxn ang="0">
                <a:pos x="4" y="300"/>
              </a:cxn>
              <a:cxn ang="0">
                <a:pos x="162" y="180"/>
              </a:cxn>
              <a:cxn ang="0">
                <a:pos x="337" y="130"/>
              </a:cxn>
              <a:cxn ang="0">
                <a:pos x="507" y="58"/>
              </a:cxn>
              <a:cxn ang="0">
                <a:pos x="656" y="27"/>
              </a:cxn>
              <a:cxn ang="0">
                <a:pos x="782" y="27"/>
              </a:cxn>
              <a:cxn ang="0">
                <a:pos x="952" y="76"/>
              </a:cxn>
              <a:cxn ang="0">
                <a:pos x="1122" y="80"/>
              </a:cxn>
              <a:cxn ang="0">
                <a:pos x="1203" y="13"/>
              </a:cxn>
              <a:cxn ang="0">
                <a:pos x="1373" y="0"/>
              </a:cxn>
              <a:cxn ang="0">
                <a:pos x="1566" y="8"/>
              </a:cxn>
              <a:cxn ang="0">
                <a:pos x="1635" y="98"/>
              </a:cxn>
              <a:cxn ang="0">
                <a:pos x="1702" y="158"/>
              </a:cxn>
              <a:cxn ang="0">
                <a:pos x="1793" y="287"/>
              </a:cxn>
              <a:cxn ang="0">
                <a:pos x="1930" y="543"/>
              </a:cxn>
              <a:cxn ang="0">
                <a:pos x="1935" y="572"/>
              </a:cxn>
              <a:cxn ang="0">
                <a:pos x="1890" y="601"/>
              </a:cxn>
              <a:cxn ang="0">
                <a:pos x="1825" y="609"/>
              </a:cxn>
              <a:cxn ang="0">
                <a:pos x="1764" y="629"/>
              </a:cxn>
              <a:cxn ang="0">
                <a:pos x="1699" y="634"/>
              </a:cxn>
              <a:cxn ang="0">
                <a:pos x="1610" y="641"/>
              </a:cxn>
              <a:cxn ang="0">
                <a:pos x="1536" y="637"/>
              </a:cxn>
              <a:cxn ang="0">
                <a:pos x="1365" y="629"/>
              </a:cxn>
              <a:cxn ang="0">
                <a:pos x="1251" y="601"/>
              </a:cxn>
              <a:cxn ang="0">
                <a:pos x="1157" y="564"/>
              </a:cxn>
              <a:cxn ang="0">
                <a:pos x="1035" y="483"/>
              </a:cxn>
              <a:cxn ang="0">
                <a:pos x="907" y="414"/>
              </a:cxn>
              <a:cxn ang="0">
                <a:pos x="764" y="405"/>
              </a:cxn>
              <a:cxn ang="0">
                <a:pos x="651" y="391"/>
              </a:cxn>
              <a:cxn ang="0">
                <a:pos x="503" y="394"/>
              </a:cxn>
              <a:cxn ang="0">
                <a:pos x="386" y="399"/>
              </a:cxn>
              <a:cxn ang="0">
                <a:pos x="229" y="440"/>
              </a:cxn>
              <a:cxn ang="0">
                <a:pos x="126" y="448"/>
              </a:cxn>
              <a:cxn ang="0">
                <a:pos x="14" y="413"/>
              </a:cxn>
              <a:cxn ang="0">
                <a:pos x="0" y="368"/>
              </a:cxn>
              <a:cxn ang="0">
                <a:pos x="0" y="323"/>
              </a:cxn>
              <a:cxn ang="0">
                <a:pos x="14" y="296"/>
              </a:cxn>
              <a:cxn ang="0">
                <a:pos x="4" y="300"/>
              </a:cxn>
            </a:cxnLst>
            <a:rect l="0" t="0" r="r" b="b"/>
            <a:pathLst>
              <a:path w="1935" h="641">
                <a:moveTo>
                  <a:pt x="4" y="300"/>
                </a:moveTo>
                <a:lnTo>
                  <a:pt x="162" y="180"/>
                </a:lnTo>
                <a:lnTo>
                  <a:pt x="337" y="130"/>
                </a:lnTo>
                <a:lnTo>
                  <a:pt x="507" y="58"/>
                </a:lnTo>
                <a:lnTo>
                  <a:pt x="656" y="27"/>
                </a:lnTo>
                <a:lnTo>
                  <a:pt x="782" y="27"/>
                </a:lnTo>
                <a:lnTo>
                  <a:pt x="952" y="76"/>
                </a:lnTo>
                <a:lnTo>
                  <a:pt x="1122" y="80"/>
                </a:lnTo>
                <a:lnTo>
                  <a:pt x="1203" y="13"/>
                </a:lnTo>
                <a:lnTo>
                  <a:pt x="1373" y="0"/>
                </a:lnTo>
                <a:lnTo>
                  <a:pt x="1566" y="8"/>
                </a:lnTo>
                <a:lnTo>
                  <a:pt x="1635" y="98"/>
                </a:lnTo>
                <a:lnTo>
                  <a:pt x="1702" y="158"/>
                </a:lnTo>
                <a:lnTo>
                  <a:pt x="1793" y="287"/>
                </a:lnTo>
                <a:lnTo>
                  <a:pt x="1930" y="543"/>
                </a:lnTo>
                <a:lnTo>
                  <a:pt x="1935" y="572"/>
                </a:lnTo>
                <a:lnTo>
                  <a:pt x="1890" y="601"/>
                </a:lnTo>
                <a:lnTo>
                  <a:pt x="1825" y="609"/>
                </a:lnTo>
                <a:lnTo>
                  <a:pt x="1764" y="629"/>
                </a:lnTo>
                <a:lnTo>
                  <a:pt x="1699" y="634"/>
                </a:lnTo>
                <a:lnTo>
                  <a:pt x="1610" y="641"/>
                </a:lnTo>
                <a:lnTo>
                  <a:pt x="1536" y="637"/>
                </a:lnTo>
                <a:lnTo>
                  <a:pt x="1365" y="629"/>
                </a:lnTo>
                <a:lnTo>
                  <a:pt x="1251" y="601"/>
                </a:lnTo>
                <a:lnTo>
                  <a:pt x="1157" y="564"/>
                </a:lnTo>
                <a:lnTo>
                  <a:pt x="1035" y="483"/>
                </a:lnTo>
                <a:lnTo>
                  <a:pt x="907" y="414"/>
                </a:lnTo>
                <a:lnTo>
                  <a:pt x="764" y="405"/>
                </a:lnTo>
                <a:lnTo>
                  <a:pt x="651" y="391"/>
                </a:lnTo>
                <a:lnTo>
                  <a:pt x="503" y="394"/>
                </a:lnTo>
                <a:lnTo>
                  <a:pt x="386" y="399"/>
                </a:lnTo>
                <a:lnTo>
                  <a:pt x="229" y="440"/>
                </a:lnTo>
                <a:lnTo>
                  <a:pt x="126" y="448"/>
                </a:lnTo>
                <a:lnTo>
                  <a:pt x="14" y="413"/>
                </a:lnTo>
                <a:lnTo>
                  <a:pt x="0" y="368"/>
                </a:lnTo>
                <a:lnTo>
                  <a:pt x="0" y="323"/>
                </a:lnTo>
                <a:lnTo>
                  <a:pt x="14" y="296"/>
                </a:lnTo>
                <a:lnTo>
                  <a:pt x="4" y="300"/>
                </a:lnTo>
                <a:close/>
              </a:path>
            </a:pathLst>
          </a:custGeom>
          <a:pattFill prst="smConfetti">
            <a:fgClr>
              <a:srgbClr val="000000"/>
            </a:fgClr>
            <a:bgClr>
              <a:srgbClr val="FFFFFF"/>
            </a:bgClr>
          </a:pattFill>
          <a:ln w="9525">
            <a:solidFill>
              <a:schemeClr val="tx1"/>
            </a:solidFill>
            <a:round/>
            <a:headEnd/>
            <a:tailEnd/>
          </a:ln>
        </p:spPr>
        <p:txBody>
          <a:bodyPr/>
          <a:lstStyle/>
          <a:p>
            <a:endParaRPr lang="en-GB"/>
          </a:p>
        </p:txBody>
      </p:sp>
      <p:sp>
        <p:nvSpPr>
          <p:cNvPr id="234" name="Line 3830"/>
          <p:cNvSpPr>
            <a:spLocks noChangeShapeType="1"/>
          </p:cNvSpPr>
          <p:nvPr>
            <p:custDataLst>
              <p:tags r:id="rId225"/>
            </p:custDataLst>
          </p:nvPr>
        </p:nvSpPr>
        <p:spPr bwMode="auto">
          <a:xfrm>
            <a:off x="377742" y="1862691"/>
            <a:ext cx="8165031" cy="1938"/>
          </a:xfrm>
          <a:prstGeom prst="line">
            <a:avLst/>
          </a:prstGeom>
          <a:noFill/>
          <a:ln w="0">
            <a:solidFill>
              <a:srgbClr val="000000"/>
            </a:solidFill>
            <a:round/>
            <a:headEnd/>
            <a:tailEnd/>
          </a:ln>
        </p:spPr>
        <p:txBody>
          <a:bodyPr/>
          <a:lstStyle/>
          <a:p>
            <a:endParaRPr lang="en-GB"/>
          </a:p>
        </p:txBody>
      </p:sp>
      <p:sp>
        <p:nvSpPr>
          <p:cNvPr id="235" name="Line 3831"/>
          <p:cNvSpPr>
            <a:spLocks noChangeShapeType="1"/>
          </p:cNvSpPr>
          <p:nvPr>
            <p:custDataLst>
              <p:tags r:id="rId226"/>
            </p:custDataLst>
          </p:nvPr>
        </p:nvSpPr>
        <p:spPr bwMode="auto">
          <a:xfrm flipV="1">
            <a:off x="377742" y="1862691"/>
            <a:ext cx="1938" cy="79423"/>
          </a:xfrm>
          <a:prstGeom prst="line">
            <a:avLst/>
          </a:prstGeom>
          <a:noFill/>
          <a:ln w="0">
            <a:solidFill>
              <a:srgbClr val="000000"/>
            </a:solidFill>
            <a:round/>
            <a:headEnd/>
            <a:tailEnd/>
          </a:ln>
        </p:spPr>
        <p:txBody>
          <a:bodyPr/>
          <a:lstStyle/>
          <a:p>
            <a:endParaRPr lang="en-GB"/>
          </a:p>
        </p:txBody>
      </p:sp>
      <p:sp>
        <p:nvSpPr>
          <p:cNvPr id="236" name="Line 3832"/>
          <p:cNvSpPr>
            <a:spLocks noChangeShapeType="1"/>
          </p:cNvSpPr>
          <p:nvPr>
            <p:custDataLst>
              <p:tags r:id="rId227"/>
            </p:custDataLst>
          </p:nvPr>
        </p:nvSpPr>
        <p:spPr bwMode="auto">
          <a:xfrm flipV="1">
            <a:off x="1338562" y="1862691"/>
            <a:ext cx="1938" cy="79423"/>
          </a:xfrm>
          <a:prstGeom prst="line">
            <a:avLst/>
          </a:prstGeom>
          <a:noFill/>
          <a:ln w="0">
            <a:solidFill>
              <a:srgbClr val="000000"/>
            </a:solidFill>
            <a:round/>
            <a:headEnd/>
            <a:tailEnd/>
          </a:ln>
        </p:spPr>
        <p:txBody>
          <a:bodyPr/>
          <a:lstStyle/>
          <a:p>
            <a:endParaRPr lang="en-GB"/>
          </a:p>
        </p:txBody>
      </p:sp>
      <p:sp>
        <p:nvSpPr>
          <p:cNvPr id="237" name="Line 3833"/>
          <p:cNvSpPr>
            <a:spLocks noChangeShapeType="1"/>
          </p:cNvSpPr>
          <p:nvPr>
            <p:custDataLst>
              <p:tags r:id="rId228"/>
            </p:custDataLst>
          </p:nvPr>
        </p:nvSpPr>
        <p:spPr bwMode="auto">
          <a:xfrm flipV="1">
            <a:off x="2299382" y="1862691"/>
            <a:ext cx="1938" cy="79423"/>
          </a:xfrm>
          <a:prstGeom prst="line">
            <a:avLst/>
          </a:prstGeom>
          <a:noFill/>
          <a:ln w="0">
            <a:solidFill>
              <a:srgbClr val="000000"/>
            </a:solidFill>
            <a:round/>
            <a:headEnd/>
            <a:tailEnd/>
          </a:ln>
        </p:spPr>
        <p:txBody>
          <a:bodyPr/>
          <a:lstStyle/>
          <a:p>
            <a:endParaRPr lang="en-GB"/>
          </a:p>
        </p:txBody>
      </p:sp>
      <p:sp>
        <p:nvSpPr>
          <p:cNvPr id="238" name="Line 3834"/>
          <p:cNvSpPr>
            <a:spLocks noChangeShapeType="1"/>
          </p:cNvSpPr>
          <p:nvPr>
            <p:custDataLst>
              <p:tags r:id="rId229"/>
            </p:custDataLst>
          </p:nvPr>
        </p:nvSpPr>
        <p:spPr bwMode="auto">
          <a:xfrm flipV="1">
            <a:off x="3260201" y="1862691"/>
            <a:ext cx="1938" cy="79423"/>
          </a:xfrm>
          <a:prstGeom prst="line">
            <a:avLst/>
          </a:prstGeom>
          <a:noFill/>
          <a:ln w="0">
            <a:solidFill>
              <a:srgbClr val="000000"/>
            </a:solidFill>
            <a:round/>
            <a:headEnd/>
            <a:tailEnd/>
          </a:ln>
        </p:spPr>
        <p:txBody>
          <a:bodyPr/>
          <a:lstStyle/>
          <a:p>
            <a:endParaRPr lang="en-GB"/>
          </a:p>
        </p:txBody>
      </p:sp>
      <p:sp>
        <p:nvSpPr>
          <p:cNvPr id="239" name="Line 3835"/>
          <p:cNvSpPr>
            <a:spLocks noChangeShapeType="1"/>
          </p:cNvSpPr>
          <p:nvPr>
            <p:custDataLst>
              <p:tags r:id="rId230"/>
            </p:custDataLst>
          </p:nvPr>
        </p:nvSpPr>
        <p:spPr bwMode="auto">
          <a:xfrm flipV="1">
            <a:off x="4219085" y="1862691"/>
            <a:ext cx="1937" cy="79423"/>
          </a:xfrm>
          <a:prstGeom prst="line">
            <a:avLst/>
          </a:prstGeom>
          <a:noFill/>
          <a:ln w="0">
            <a:solidFill>
              <a:srgbClr val="000000"/>
            </a:solidFill>
            <a:round/>
            <a:headEnd/>
            <a:tailEnd/>
          </a:ln>
        </p:spPr>
        <p:txBody>
          <a:bodyPr/>
          <a:lstStyle/>
          <a:p>
            <a:endParaRPr lang="en-GB"/>
          </a:p>
        </p:txBody>
      </p:sp>
      <p:sp>
        <p:nvSpPr>
          <p:cNvPr id="240" name="Line 3836"/>
          <p:cNvSpPr>
            <a:spLocks noChangeShapeType="1"/>
          </p:cNvSpPr>
          <p:nvPr>
            <p:custDataLst>
              <p:tags r:id="rId231"/>
            </p:custDataLst>
          </p:nvPr>
        </p:nvSpPr>
        <p:spPr bwMode="auto">
          <a:xfrm flipV="1">
            <a:off x="5179904" y="1862691"/>
            <a:ext cx="1937" cy="79423"/>
          </a:xfrm>
          <a:prstGeom prst="line">
            <a:avLst/>
          </a:prstGeom>
          <a:noFill/>
          <a:ln w="0">
            <a:solidFill>
              <a:srgbClr val="000000"/>
            </a:solidFill>
            <a:round/>
            <a:headEnd/>
            <a:tailEnd/>
          </a:ln>
        </p:spPr>
        <p:txBody>
          <a:bodyPr/>
          <a:lstStyle/>
          <a:p>
            <a:endParaRPr lang="en-GB"/>
          </a:p>
        </p:txBody>
      </p:sp>
      <p:sp>
        <p:nvSpPr>
          <p:cNvPr id="241" name="Line 3837"/>
          <p:cNvSpPr>
            <a:spLocks noChangeShapeType="1"/>
          </p:cNvSpPr>
          <p:nvPr>
            <p:custDataLst>
              <p:tags r:id="rId232"/>
            </p:custDataLst>
          </p:nvPr>
        </p:nvSpPr>
        <p:spPr bwMode="auto">
          <a:xfrm flipV="1">
            <a:off x="6140724" y="1862691"/>
            <a:ext cx="1937" cy="79423"/>
          </a:xfrm>
          <a:prstGeom prst="line">
            <a:avLst/>
          </a:prstGeom>
          <a:noFill/>
          <a:ln w="0">
            <a:solidFill>
              <a:srgbClr val="000000"/>
            </a:solidFill>
            <a:round/>
            <a:headEnd/>
            <a:tailEnd/>
          </a:ln>
        </p:spPr>
        <p:txBody>
          <a:bodyPr/>
          <a:lstStyle/>
          <a:p>
            <a:endParaRPr lang="en-GB"/>
          </a:p>
        </p:txBody>
      </p:sp>
      <p:sp>
        <p:nvSpPr>
          <p:cNvPr id="242" name="Line 3838"/>
          <p:cNvSpPr>
            <a:spLocks noChangeShapeType="1"/>
          </p:cNvSpPr>
          <p:nvPr>
            <p:custDataLst>
              <p:tags r:id="rId233"/>
            </p:custDataLst>
          </p:nvPr>
        </p:nvSpPr>
        <p:spPr bwMode="auto">
          <a:xfrm flipV="1">
            <a:off x="7101544" y="1862691"/>
            <a:ext cx="1937" cy="79423"/>
          </a:xfrm>
          <a:prstGeom prst="line">
            <a:avLst/>
          </a:prstGeom>
          <a:noFill/>
          <a:ln w="0">
            <a:solidFill>
              <a:srgbClr val="000000"/>
            </a:solidFill>
            <a:round/>
            <a:headEnd/>
            <a:tailEnd/>
          </a:ln>
        </p:spPr>
        <p:txBody>
          <a:bodyPr/>
          <a:lstStyle/>
          <a:p>
            <a:endParaRPr lang="en-GB"/>
          </a:p>
        </p:txBody>
      </p:sp>
      <p:sp>
        <p:nvSpPr>
          <p:cNvPr id="243" name="Line 3839"/>
          <p:cNvSpPr>
            <a:spLocks noChangeShapeType="1"/>
          </p:cNvSpPr>
          <p:nvPr>
            <p:custDataLst>
              <p:tags r:id="rId234"/>
            </p:custDataLst>
          </p:nvPr>
        </p:nvSpPr>
        <p:spPr bwMode="auto">
          <a:xfrm flipV="1">
            <a:off x="8060426" y="1862691"/>
            <a:ext cx="1938" cy="79423"/>
          </a:xfrm>
          <a:prstGeom prst="line">
            <a:avLst/>
          </a:prstGeom>
          <a:noFill/>
          <a:ln w="0">
            <a:solidFill>
              <a:srgbClr val="000000"/>
            </a:solidFill>
            <a:round/>
            <a:headEnd/>
            <a:tailEnd/>
          </a:ln>
        </p:spPr>
        <p:txBody>
          <a:bodyPr/>
          <a:lstStyle/>
          <a:p>
            <a:endParaRPr lang="en-GB"/>
          </a:p>
        </p:txBody>
      </p:sp>
      <p:sp>
        <p:nvSpPr>
          <p:cNvPr id="244" name="Rectangle 3840"/>
          <p:cNvSpPr>
            <a:spLocks noChangeArrowheads="1"/>
          </p:cNvSpPr>
          <p:nvPr>
            <p:custDataLst>
              <p:tags r:id="rId235"/>
            </p:custDataLst>
          </p:nvPr>
        </p:nvSpPr>
        <p:spPr bwMode="auto">
          <a:xfrm>
            <a:off x="319628" y="1942114"/>
            <a:ext cx="127851"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250</a:t>
            </a:r>
            <a:endParaRPr lang="en-GB"/>
          </a:p>
        </p:txBody>
      </p:sp>
      <p:sp>
        <p:nvSpPr>
          <p:cNvPr id="245" name="Rectangle 3841"/>
          <p:cNvSpPr>
            <a:spLocks noChangeArrowheads="1"/>
          </p:cNvSpPr>
          <p:nvPr>
            <p:custDataLst>
              <p:tags r:id="rId236"/>
            </p:custDataLst>
          </p:nvPr>
        </p:nvSpPr>
        <p:spPr bwMode="auto">
          <a:xfrm>
            <a:off x="1278511" y="1942114"/>
            <a:ext cx="127851"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300</a:t>
            </a:r>
            <a:endParaRPr lang="en-GB"/>
          </a:p>
        </p:txBody>
      </p:sp>
      <p:sp>
        <p:nvSpPr>
          <p:cNvPr id="246" name="Rectangle 3842"/>
          <p:cNvSpPr>
            <a:spLocks noChangeArrowheads="1"/>
          </p:cNvSpPr>
          <p:nvPr>
            <p:custDataLst>
              <p:tags r:id="rId237"/>
            </p:custDataLst>
          </p:nvPr>
        </p:nvSpPr>
        <p:spPr bwMode="auto">
          <a:xfrm>
            <a:off x="2239331" y="1942114"/>
            <a:ext cx="127851"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350</a:t>
            </a:r>
            <a:endParaRPr lang="en-GB"/>
          </a:p>
        </p:txBody>
      </p:sp>
      <p:sp>
        <p:nvSpPr>
          <p:cNvPr id="247" name="Rectangle 3843"/>
          <p:cNvSpPr>
            <a:spLocks noChangeArrowheads="1"/>
          </p:cNvSpPr>
          <p:nvPr>
            <p:custDataLst>
              <p:tags r:id="rId238"/>
            </p:custDataLst>
          </p:nvPr>
        </p:nvSpPr>
        <p:spPr bwMode="auto">
          <a:xfrm>
            <a:off x="3200151" y="1942114"/>
            <a:ext cx="127851"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400</a:t>
            </a:r>
            <a:endParaRPr lang="en-GB"/>
          </a:p>
        </p:txBody>
      </p:sp>
      <p:sp>
        <p:nvSpPr>
          <p:cNvPr id="248" name="Rectangle 3844"/>
          <p:cNvSpPr>
            <a:spLocks noChangeArrowheads="1"/>
          </p:cNvSpPr>
          <p:nvPr>
            <p:custDataLst>
              <p:tags r:id="rId239"/>
            </p:custDataLst>
          </p:nvPr>
        </p:nvSpPr>
        <p:spPr bwMode="auto">
          <a:xfrm>
            <a:off x="4160970" y="1942114"/>
            <a:ext cx="127851"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450</a:t>
            </a:r>
            <a:endParaRPr lang="en-GB"/>
          </a:p>
        </p:txBody>
      </p:sp>
      <p:sp>
        <p:nvSpPr>
          <p:cNvPr id="249" name="Rectangle 3845"/>
          <p:cNvSpPr>
            <a:spLocks noChangeArrowheads="1"/>
          </p:cNvSpPr>
          <p:nvPr>
            <p:custDataLst>
              <p:tags r:id="rId240"/>
            </p:custDataLst>
          </p:nvPr>
        </p:nvSpPr>
        <p:spPr bwMode="auto">
          <a:xfrm>
            <a:off x="5119852" y="1942114"/>
            <a:ext cx="127851"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500</a:t>
            </a:r>
            <a:endParaRPr lang="en-GB"/>
          </a:p>
        </p:txBody>
      </p:sp>
      <p:sp>
        <p:nvSpPr>
          <p:cNvPr id="250" name="Rectangle 3846"/>
          <p:cNvSpPr>
            <a:spLocks noChangeArrowheads="1"/>
          </p:cNvSpPr>
          <p:nvPr>
            <p:custDataLst>
              <p:tags r:id="rId241"/>
            </p:custDataLst>
          </p:nvPr>
        </p:nvSpPr>
        <p:spPr bwMode="auto">
          <a:xfrm>
            <a:off x="6078736" y="1942114"/>
            <a:ext cx="127851"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550</a:t>
            </a:r>
            <a:endParaRPr lang="en-GB"/>
          </a:p>
        </p:txBody>
      </p:sp>
      <p:sp>
        <p:nvSpPr>
          <p:cNvPr id="251" name="Rectangle 3847"/>
          <p:cNvSpPr>
            <a:spLocks noChangeArrowheads="1"/>
          </p:cNvSpPr>
          <p:nvPr>
            <p:custDataLst>
              <p:tags r:id="rId242"/>
            </p:custDataLst>
          </p:nvPr>
        </p:nvSpPr>
        <p:spPr bwMode="auto">
          <a:xfrm>
            <a:off x="7039555" y="1942114"/>
            <a:ext cx="127851"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600</a:t>
            </a:r>
            <a:endParaRPr lang="en-GB"/>
          </a:p>
        </p:txBody>
      </p:sp>
      <p:sp>
        <p:nvSpPr>
          <p:cNvPr id="252" name="Rectangle 3848"/>
          <p:cNvSpPr>
            <a:spLocks noChangeArrowheads="1"/>
          </p:cNvSpPr>
          <p:nvPr>
            <p:custDataLst>
              <p:tags r:id="rId243"/>
            </p:custDataLst>
          </p:nvPr>
        </p:nvSpPr>
        <p:spPr bwMode="auto">
          <a:xfrm>
            <a:off x="8000375" y="1942114"/>
            <a:ext cx="127851"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650</a:t>
            </a:r>
            <a:endParaRPr lang="en-GB"/>
          </a:p>
        </p:txBody>
      </p:sp>
      <p:sp>
        <p:nvSpPr>
          <p:cNvPr id="253" name="Line 3849"/>
          <p:cNvSpPr>
            <a:spLocks noChangeShapeType="1"/>
          </p:cNvSpPr>
          <p:nvPr>
            <p:custDataLst>
              <p:tags r:id="rId244"/>
            </p:custDataLst>
          </p:nvPr>
        </p:nvSpPr>
        <p:spPr bwMode="auto">
          <a:xfrm>
            <a:off x="377742" y="1244745"/>
            <a:ext cx="8165031" cy="1937"/>
          </a:xfrm>
          <a:prstGeom prst="line">
            <a:avLst/>
          </a:prstGeom>
          <a:noFill/>
          <a:ln w="0">
            <a:solidFill>
              <a:srgbClr val="000000"/>
            </a:solidFill>
            <a:round/>
            <a:headEnd/>
            <a:tailEnd/>
          </a:ln>
        </p:spPr>
        <p:txBody>
          <a:bodyPr/>
          <a:lstStyle/>
          <a:p>
            <a:endParaRPr lang="en-GB"/>
          </a:p>
        </p:txBody>
      </p:sp>
      <p:sp>
        <p:nvSpPr>
          <p:cNvPr id="254" name="Line 3850"/>
          <p:cNvSpPr>
            <a:spLocks noChangeShapeType="1"/>
          </p:cNvSpPr>
          <p:nvPr>
            <p:custDataLst>
              <p:tags r:id="rId245"/>
            </p:custDataLst>
          </p:nvPr>
        </p:nvSpPr>
        <p:spPr bwMode="auto">
          <a:xfrm flipV="1">
            <a:off x="377742" y="1244745"/>
            <a:ext cx="1938" cy="617946"/>
          </a:xfrm>
          <a:prstGeom prst="line">
            <a:avLst/>
          </a:prstGeom>
          <a:noFill/>
          <a:ln w="0">
            <a:solidFill>
              <a:srgbClr val="000000"/>
            </a:solidFill>
            <a:round/>
            <a:headEnd/>
            <a:tailEnd/>
          </a:ln>
        </p:spPr>
        <p:txBody>
          <a:bodyPr/>
          <a:lstStyle/>
          <a:p>
            <a:endParaRPr lang="en-GB"/>
          </a:p>
        </p:txBody>
      </p:sp>
      <p:sp>
        <p:nvSpPr>
          <p:cNvPr id="255" name="Line 3851"/>
          <p:cNvSpPr>
            <a:spLocks noChangeShapeType="1"/>
          </p:cNvSpPr>
          <p:nvPr>
            <p:custDataLst>
              <p:tags r:id="rId246"/>
            </p:custDataLst>
          </p:nvPr>
        </p:nvSpPr>
        <p:spPr bwMode="auto">
          <a:xfrm flipH="1">
            <a:off x="300257" y="1796828"/>
            <a:ext cx="77485" cy="1938"/>
          </a:xfrm>
          <a:prstGeom prst="line">
            <a:avLst/>
          </a:prstGeom>
          <a:noFill/>
          <a:ln w="0">
            <a:solidFill>
              <a:srgbClr val="000000"/>
            </a:solidFill>
            <a:round/>
            <a:headEnd/>
            <a:tailEnd/>
          </a:ln>
        </p:spPr>
        <p:txBody>
          <a:bodyPr/>
          <a:lstStyle/>
          <a:p>
            <a:endParaRPr lang="en-GB"/>
          </a:p>
        </p:txBody>
      </p:sp>
      <p:sp>
        <p:nvSpPr>
          <p:cNvPr id="256" name="Line 3852"/>
          <p:cNvSpPr>
            <a:spLocks noChangeShapeType="1"/>
          </p:cNvSpPr>
          <p:nvPr>
            <p:custDataLst>
              <p:tags r:id="rId247"/>
            </p:custDataLst>
          </p:nvPr>
        </p:nvSpPr>
        <p:spPr bwMode="auto">
          <a:xfrm flipH="1">
            <a:off x="300257" y="1632172"/>
            <a:ext cx="77485" cy="1937"/>
          </a:xfrm>
          <a:prstGeom prst="line">
            <a:avLst/>
          </a:prstGeom>
          <a:noFill/>
          <a:ln w="0">
            <a:solidFill>
              <a:srgbClr val="000000"/>
            </a:solidFill>
            <a:round/>
            <a:headEnd/>
            <a:tailEnd/>
          </a:ln>
        </p:spPr>
        <p:txBody>
          <a:bodyPr/>
          <a:lstStyle/>
          <a:p>
            <a:endParaRPr lang="en-GB"/>
          </a:p>
        </p:txBody>
      </p:sp>
      <p:sp>
        <p:nvSpPr>
          <p:cNvPr id="257" name="Line 3853"/>
          <p:cNvSpPr>
            <a:spLocks noChangeShapeType="1"/>
          </p:cNvSpPr>
          <p:nvPr>
            <p:custDataLst>
              <p:tags r:id="rId248"/>
            </p:custDataLst>
          </p:nvPr>
        </p:nvSpPr>
        <p:spPr bwMode="auto">
          <a:xfrm flipH="1">
            <a:off x="300257" y="1465578"/>
            <a:ext cx="77485" cy="1937"/>
          </a:xfrm>
          <a:prstGeom prst="line">
            <a:avLst/>
          </a:prstGeom>
          <a:noFill/>
          <a:ln w="0">
            <a:solidFill>
              <a:srgbClr val="000000"/>
            </a:solidFill>
            <a:round/>
            <a:headEnd/>
            <a:tailEnd/>
          </a:ln>
        </p:spPr>
        <p:txBody>
          <a:bodyPr/>
          <a:lstStyle/>
          <a:p>
            <a:endParaRPr lang="en-GB"/>
          </a:p>
        </p:txBody>
      </p:sp>
      <p:sp>
        <p:nvSpPr>
          <p:cNvPr id="258" name="Line 3854"/>
          <p:cNvSpPr>
            <a:spLocks noChangeShapeType="1"/>
          </p:cNvSpPr>
          <p:nvPr>
            <p:custDataLst>
              <p:tags r:id="rId249"/>
            </p:custDataLst>
          </p:nvPr>
        </p:nvSpPr>
        <p:spPr bwMode="auto">
          <a:xfrm flipH="1">
            <a:off x="300257" y="1298985"/>
            <a:ext cx="77485" cy="1937"/>
          </a:xfrm>
          <a:prstGeom prst="line">
            <a:avLst/>
          </a:prstGeom>
          <a:noFill/>
          <a:ln w="0">
            <a:solidFill>
              <a:srgbClr val="000000"/>
            </a:solidFill>
            <a:round/>
            <a:headEnd/>
            <a:tailEnd/>
          </a:ln>
        </p:spPr>
        <p:txBody>
          <a:bodyPr/>
          <a:lstStyle/>
          <a:p>
            <a:endParaRPr lang="en-GB"/>
          </a:p>
        </p:txBody>
      </p:sp>
      <p:sp>
        <p:nvSpPr>
          <p:cNvPr id="259" name="Rectangle 3855"/>
          <p:cNvSpPr>
            <a:spLocks noChangeArrowheads="1"/>
          </p:cNvSpPr>
          <p:nvPr>
            <p:custDataLst>
              <p:tags r:id="rId250"/>
            </p:custDataLst>
          </p:nvPr>
        </p:nvSpPr>
        <p:spPr bwMode="auto">
          <a:xfrm>
            <a:off x="195651" y="1756149"/>
            <a:ext cx="110417"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-20</a:t>
            </a:r>
            <a:endParaRPr lang="en-GB"/>
          </a:p>
        </p:txBody>
      </p:sp>
      <p:sp>
        <p:nvSpPr>
          <p:cNvPr id="260" name="Rectangle 3856"/>
          <p:cNvSpPr>
            <a:spLocks noChangeArrowheads="1"/>
          </p:cNvSpPr>
          <p:nvPr>
            <p:custDataLst>
              <p:tags r:id="rId251"/>
            </p:custDataLst>
          </p:nvPr>
        </p:nvSpPr>
        <p:spPr bwMode="auto">
          <a:xfrm>
            <a:off x="259577" y="1591492"/>
            <a:ext cx="42617"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0</a:t>
            </a:r>
            <a:endParaRPr lang="en-GB"/>
          </a:p>
        </p:txBody>
      </p:sp>
      <p:sp>
        <p:nvSpPr>
          <p:cNvPr id="261" name="Rectangle 3857"/>
          <p:cNvSpPr>
            <a:spLocks noChangeArrowheads="1"/>
          </p:cNvSpPr>
          <p:nvPr>
            <p:custDataLst>
              <p:tags r:id="rId252"/>
            </p:custDataLst>
          </p:nvPr>
        </p:nvSpPr>
        <p:spPr bwMode="auto">
          <a:xfrm>
            <a:off x="220835" y="1424898"/>
            <a:ext cx="85234"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20</a:t>
            </a:r>
            <a:endParaRPr lang="en-GB"/>
          </a:p>
        </p:txBody>
      </p:sp>
      <p:sp>
        <p:nvSpPr>
          <p:cNvPr id="262" name="Rectangle 3858"/>
          <p:cNvSpPr>
            <a:spLocks noChangeArrowheads="1"/>
          </p:cNvSpPr>
          <p:nvPr>
            <p:custDataLst>
              <p:tags r:id="rId253"/>
            </p:custDataLst>
          </p:nvPr>
        </p:nvSpPr>
        <p:spPr bwMode="auto">
          <a:xfrm>
            <a:off x="220835" y="1258304"/>
            <a:ext cx="85234"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40</a:t>
            </a:r>
            <a:endParaRPr lang="en-GB"/>
          </a:p>
        </p:txBody>
      </p:sp>
      <p:sp>
        <p:nvSpPr>
          <p:cNvPr id="263" name="Rectangle 3859"/>
          <p:cNvSpPr>
            <a:spLocks noChangeArrowheads="1"/>
          </p:cNvSpPr>
          <p:nvPr>
            <p:custDataLst>
              <p:tags r:id="rId254"/>
            </p:custDataLst>
          </p:nvPr>
        </p:nvSpPr>
        <p:spPr bwMode="auto">
          <a:xfrm rot="16200000">
            <a:off x="36807" y="1742588"/>
            <a:ext cx="75548"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F</a:t>
            </a:r>
            <a:endParaRPr lang="en-GB"/>
          </a:p>
        </p:txBody>
      </p:sp>
      <p:sp>
        <p:nvSpPr>
          <p:cNvPr id="264" name="Rectangle 3860"/>
          <p:cNvSpPr>
            <a:spLocks noChangeArrowheads="1"/>
          </p:cNvSpPr>
          <p:nvPr>
            <p:custDataLst>
              <p:tags r:id="rId255"/>
            </p:custDataLst>
          </p:nvPr>
        </p:nvSpPr>
        <p:spPr bwMode="auto">
          <a:xfrm rot="16200000">
            <a:off x="32933" y="1668977"/>
            <a:ext cx="83296"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A</a:t>
            </a:r>
            <a:endParaRPr lang="en-GB"/>
          </a:p>
        </p:txBody>
      </p:sp>
      <p:sp>
        <p:nvSpPr>
          <p:cNvPr id="265" name="Rectangle 3861"/>
          <p:cNvSpPr>
            <a:spLocks noChangeArrowheads="1"/>
          </p:cNvSpPr>
          <p:nvPr>
            <p:custDataLst>
              <p:tags r:id="rId256"/>
            </p:custDataLst>
          </p:nvPr>
        </p:nvSpPr>
        <p:spPr bwMode="auto">
          <a:xfrm rot="16200000">
            <a:off x="32932" y="1589555"/>
            <a:ext cx="83297"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A</a:t>
            </a:r>
            <a:endParaRPr lang="en-GB"/>
          </a:p>
        </p:txBody>
      </p:sp>
      <p:sp>
        <p:nvSpPr>
          <p:cNvPr id="266" name="Rectangle 3862"/>
          <p:cNvSpPr>
            <a:spLocks noChangeArrowheads="1"/>
          </p:cNvSpPr>
          <p:nvPr>
            <p:custDataLst>
              <p:tags r:id="rId257"/>
            </p:custDataLst>
          </p:nvPr>
        </p:nvSpPr>
        <p:spPr bwMode="auto">
          <a:xfrm rot="16200000">
            <a:off x="57146" y="1536284"/>
            <a:ext cx="34868"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 </a:t>
            </a:r>
            <a:endParaRPr lang="en-GB"/>
          </a:p>
        </p:txBody>
      </p:sp>
      <p:sp>
        <p:nvSpPr>
          <p:cNvPr id="267" name="Rectangle 3863"/>
          <p:cNvSpPr>
            <a:spLocks noChangeArrowheads="1"/>
          </p:cNvSpPr>
          <p:nvPr>
            <p:custDataLst>
              <p:tags r:id="rId258"/>
            </p:custDataLst>
          </p:nvPr>
        </p:nvSpPr>
        <p:spPr bwMode="auto">
          <a:xfrm rot="16200000">
            <a:off x="54241" y="1502383"/>
            <a:ext cx="40680"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a:t>
            </a:r>
            <a:endParaRPr lang="en-GB"/>
          </a:p>
        </p:txBody>
      </p:sp>
      <p:sp>
        <p:nvSpPr>
          <p:cNvPr id="268" name="Rectangle 3864"/>
          <p:cNvSpPr>
            <a:spLocks noChangeArrowheads="1"/>
          </p:cNvSpPr>
          <p:nvPr>
            <p:custDataLst>
              <p:tags r:id="rId259"/>
            </p:custDataLst>
          </p:nvPr>
        </p:nvSpPr>
        <p:spPr bwMode="auto">
          <a:xfrm rot="16200000">
            <a:off x="23247" y="1432646"/>
            <a:ext cx="102669"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m</a:t>
            </a:r>
            <a:endParaRPr lang="en-GB"/>
          </a:p>
        </p:txBody>
      </p:sp>
      <p:sp>
        <p:nvSpPr>
          <p:cNvPr id="269" name="Rectangle 3865"/>
          <p:cNvSpPr>
            <a:spLocks noChangeArrowheads="1"/>
          </p:cNvSpPr>
          <p:nvPr>
            <p:custDataLst>
              <p:tags r:id="rId260"/>
            </p:custDataLst>
          </p:nvPr>
        </p:nvSpPr>
        <p:spPr bwMode="auto">
          <a:xfrm rot="16200000">
            <a:off x="26152" y="1336758"/>
            <a:ext cx="96857"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G</a:t>
            </a:r>
            <a:endParaRPr lang="en-GB"/>
          </a:p>
        </p:txBody>
      </p:sp>
      <p:sp>
        <p:nvSpPr>
          <p:cNvPr id="270" name="Rectangle 3866"/>
          <p:cNvSpPr>
            <a:spLocks noChangeArrowheads="1"/>
          </p:cNvSpPr>
          <p:nvPr>
            <p:custDataLst>
              <p:tags r:id="rId261"/>
            </p:custDataLst>
          </p:nvPr>
        </p:nvSpPr>
        <p:spPr bwMode="auto">
          <a:xfrm rot="16200000">
            <a:off x="39713" y="1263147"/>
            <a:ext cx="69737"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a</a:t>
            </a:r>
            <a:endParaRPr lang="en-GB"/>
          </a:p>
        </p:txBody>
      </p:sp>
      <p:sp>
        <p:nvSpPr>
          <p:cNvPr id="271" name="Rectangle 3867"/>
          <p:cNvSpPr>
            <a:spLocks noChangeArrowheads="1"/>
          </p:cNvSpPr>
          <p:nvPr>
            <p:custDataLst>
              <p:tags r:id="rId262"/>
            </p:custDataLst>
          </p:nvPr>
        </p:nvSpPr>
        <p:spPr bwMode="auto">
          <a:xfrm rot="16200000">
            <a:off x="61020" y="1220530"/>
            <a:ext cx="27120"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l</a:t>
            </a:r>
            <a:endParaRPr lang="en-GB"/>
          </a:p>
        </p:txBody>
      </p:sp>
      <p:sp>
        <p:nvSpPr>
          <p:cNvPr id="272" name="Rectangle 3868"/>
          <p:cNvSpPr>
            <a:spLocks noChangeArrowheads="1"/>
          </p:cNvSpPr>
          <p:nvPr>
            <p:custDataLst>
              <p:tags r:id="rId263"/>
            </p:custDataLst>
          </p:nvPr>
        </p:nvSpPr>
        <p:spPr bwMode="auto">
          <a:xfrm rot="16200000">
            <a:off x="54241" y="1184693"/>
            <a:ext cx="40680"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a:t>
            </a:r>
            <a:endParaRPr lang="en-GB"/>
          </a:p>
        </p:txBody>
      </p:sp>
      <p:sp>
        <p:nvSpPr>
          <p:cNvPr id="273" name="Line 3869"/>
          <p:cNvSpPr>
            <a:spLocks noChangeShapeType="1"/>
          </p:cNvSpPr>
          <p:nvPr>
            <p:custDataLst>
              <p:tags r:id="rId264"/>
            </p:custDataLst>
          </p:nvPr>
        </p:nvSpPr>
        <p:spPr bwMode="auto">
          <a:xfrm flipV="1">
            <a:off x="8542773" y="1244745"/>
            <a:ext cx="1937" cy="617946"/>
          </a:xfrm>
          <a:prstGeom prst="line">
            <a:avLst/>
          </a:prstGeom>
          <a:noFill/>
          <a:ln w="0">
            <a:solidFill>
              <a:srgbClr val="000000"/>
            </a:solidFill>
            <a:round/>
            <a:headEnd/>
            <a:tailEnd/>
          </a:ln>
        </p:spPr>
        <p:txBody>
          <a:bodyPr/>
          <a:lstStyle/>
          <a:p>
            <a:endParaRPr lang="en-GB"/>
          </a:p>
        </p:txBody>
      </p:sp>
      <p:sp>
        <p:nvSpPr>
          <p:cNvPr id="274" name="Line 3870"/>
          <p:cNvSpPr>
            <a:spLocks noChangeShapeType="1"/>
          </p:cNvSpPr>
          <p:nvPr>
            <p:custDataLst>
              <p:tags r:id="rId265"/>
            </p:custDataLst>
          </p:nvPr>
        </p:nvSpPr>
        <p:spPr bwMode="auto">
          <a:xfrm flipH="1">
            <a:off x="8542773" y="1796828"/>
            <a:ext cx="77485" cy="1938"/>
          </a:xfrm>
          <a:prstGeom prst="line">
            <a:avLst/>
          </a:prstGeom>
          <a:noFill/>
          <a:ln w="0">
            <a:solidFill>
              <a:srgbClr val="000000"/>
            </a:solidFill>
            <a:round/>
            <a:headEnd/>
            <a:tailEnd/>
          </a:ln>
        </p:spPr>
        <p:txBody>
          <a:bodyPr/>
          <a:lstStyle/>
          <a:p>
            <a:endParaRPr lang="en-GB"/>
          </a:p>
        </p:txBody>
      </p:sp>
      <p:sp>
        <p:nvSpPr>
          <p:cNvPr id="275" name="Line 3871"/>
          <p:cNvSpPr>
            <a:spLocks noChangeShapeType="1"/>
          </p:cNvSpPr>
          <p:nvPr>
            <p:custDataLst>
              <p:tags r:id="rId266"/>
            </p:custDataLst>
          </p:nvPr>
        </p:nvSpPr>
        <p:spPr bwMode="auto">
          <a:xfrm flipH="1">
            <a:off x="8542773" y="1632172"/>
            <a:ext cx="77485" cy="1937"/>
          </a:xfrm>
          <a:prstGeom prst="line">
            <a:avLst/>
          </a:prstGeom>
          <a:noFill/>
          <a:ln w="0">
            <a:solidFill>
              <a:srgbClr val="000000"/>
            </a:solidFill>
            <a:round/>
            <a:headEnd/>
            <a:tailEnd/>
          </a:ln>
        </p:spPr>
        <p:txBody>
          <a:bodyPr/>
          <a:lstStyle/>
          <a:p>
            <a:endParaRPr lang="en-GB"/>
          </a:p>
        </p:txBody>
      </p:sp>
      <p:sp>
        <p:nvSpPr>
          <p:cNvPr id="276" name="Line 3872"/>
          <p:cNvSpPr>
            <a:spLocks noChangeShapeType="1"/>
          </p:cNvSpPr>
          <p:nvPr>
            <p:custDataLst>
              <p:tags r:id="rId267"/>
            </p:custDataLst>
          </p:nvPr>
        </p:nvSpPr>
        <p:spPr bwMode="auto">
          <a:xfrm flipH="1">
            <a:off x="8542773" y="1465578"/>
            <a:ext cx="77485" cy="1937"/>
          </a:xfrm>
          <a:prstGeom prst="line">
            <a:avLst/>
          </a:prstGeom>
          <a:noFill/>
          <a:ln w="0">
            <a:solidFill>
              <a:srgbClr val="000000"/>
            </a:solidFill>
            <a:round/>
            <a:headEnd/>
            <a:tailEnd/>
          </a:ln>
        </p:spPr>
        <p:txBody>
          <a:bodyPr/>
          <a:lstStyle/>
          <a:p>
            <a:endParaRPr lang="en-GB"/>
          </a:p>
        </p:txBody>
      </p:sp>
      <p:sp>
        <p:nvSpPr>
          <p:cNvPr id="277" name="Line 3873"/>
          <p:cNvSpPr>
            <a:spLocks noChangeShapeType="1"/>
          </p:cNvSpPr>
          <p:nvPr>
            <p:custDataLst>
              <p:tags r:id="rId268"/>
            </p:custDataLst>
          </p:nvPr>
        </p:nvSpPr>
        <p:spPr bwMode="auto">
          <a:xfrm flipH="1">
            <a:off x="8542773" y="1298985"/>
            <a:ext cx="77485" cy="1937"/>
          </a:xfrm>
          <a:prstGeom prst="line">
            <a:avLst/>
          </a:prstGeom>
          <a:noFill/>
          <a:ln w="0">
            <a:solidFill>
              <a:srgbClr val="000000"/>
            </a:solidFill>
            <a:round/>
            <a:headEnd/>
            <a:tailEnd/>
          </a:ln>
        </p:spPr>
        <p:txBody>
          <a:bodyPr/>
          <a:lstStyle/>
          <a:p>
            <a:endParaRPr lang="en-GB"/>
          </a:p>
        </p:txBody>
      </p:sp>
      <p:sp>
        <p:nvSpPr>
          <p:cNvPr id="278" name="Freeform 3874"/>
          <p:cNvSpPr>
            <a:spLocks/>
          </p:cNvSpPr>
          <p:nvPr>
            <p:custDataLst>
              <p:tags r:id="rId269"/>
            </p:custDataLst>
          </p:nvPr>
        </p:nvSpPr>
        <p:spPr bwMode="auto">
          <a:xfrm>
            <a:off x="377742" y="1244745"/>
            <a:ext cx="4240393" cy="617946"/>
          </a:xfrm>
          <a:custGeom>
            <a:avLst/>
            <a:gdLst/>
            <a:ahLst/>
            <a:cxnLst>
              <a:cxn ang="0">
                <a:pos x="11" y="76"/>
              </a:cxn>
              <a:cxn ang="0">
                <a:pos x="70" y="87"/>
              </a:cxn>
              <a:cxn ang="0">
                <a:pos x="189" y="89"/>
              </a:cxn>
              <a:cxn ang="0">
                <a:pos x="249" y="93"/>
              </a:cxn>
              <a:cxn ang="0">
                <a:pos x="324" y="102"/>
              </a:cxn>
              <a:cxn ang="0">
                <a:pos x="428" y="98"/>
              </a:cxn>
              <a:cxn ang="0">
                <a:pos x="488" y="67"/>
              </a:cxn>
              <a:cxn ang="0">
                <a:pos x="593" y="38"/>
              </a:cxn>
              <a:cxn ang="0">
                <a:pos x="666" y="46"/>
              </a:cxn>
              <a:cxn ang="0">
                <a:pos x="726" y="47"/>
              </a:cxn>
              <a:cxn ang="0">
                <a:pos x="845" y="24"/>
              </a:cxn>
              <a:cxn ang="0">
                <a:pos x="905" y="28"/>
              </a:cxn>
              <a:cxn ang="0">
                <a:pos x="995" y="49"/>
              </a:cxn>
              <a:cxn ang="0">
                <a:pos x="1084" y="83"/>
              </a:cxn>
              <a:cxn ang="0">
                <a:pos x="1143" y="104"/>
              </a:cxn>
              <a:cxn ang="0">
                <a:pos x="1261" y="99"/>
              </a:cxn>
              <a:cxn ang="0">
                <a:pos x="1321" y="73"/>
              </a:cxn>
              <a:cxn ang="0">
                <a:pos x="1396" y="38"/>
              </a:cxn>
              <a:cxn ang="0">
                <a:pos x="1500" y="6"/>
              </a:cxn>
              <a:cxn ang="0">
                <a:pos x="1560" y="0"/>
              </a:cxn>
              <a:cxn ang="0">
                <a:pos x="1665" y="11"/>
              </a:cxn>
              <a:cxn ang="0">
                <a:pos x="1738" y="39"/>
              </a:cxn>
              <a:cxn ang="0">
                <a:pos x="1798" y="64"/>
              </a:cxn>
              <a:cxn ang="0">
                <a:pos x="1917" y="119"/>
              </a:cxn>
              <a:cxn ang="0">
                <a:pos x="1977" y="153"/>
              </a:cxn>
              <a:cxn ang="0">
                <a:pos x="2066" y="218"/>
              </a:cxn>
              <a:cxn ang="0">
                <a:pos x="2156" y="297"/>
              </a:cxn>
              <a:cxn ang="0">
                <a:pos x="2215" y="349"/>
              </a:cxn>
              <a:cxn ang="0">
                <a:pos x="2335" y="464"/>
              </a:cxn>
              <a:cxn ang="0">
                <a:pos x="2394" y="528"/>
              </a:cxn>
              <a:cxn ang="0">
                <a:pos x="2468" y="591"/>
              </a:cxn>
              <a:cxn ang="0">
                <a:pos x="2573" y="592"/>
              </a:cxn>
              <a:cxn ang="0">
                <a:pos x="2633" y="565"/>
              </a:cxn>
              <a:cxn ang="0">
                <a:pos x="2736" y="541"/>
              </a:cxn>
              <a:cxn ang="0">
                <a:pos x="2788" y="525"/>
              </a:cxn>
              <a:cxn ang="0">
                <a:pos x="2878" y="516"/>
              </a:cxn>
              <a:cxn ang="0">
                <a:pos x="2933" y="526"/>
              </a:cxn>
              <a:cxn ang="0">
                <a:pos x="3045" y="571"/>
              </a:cxn>
              <a:cxn ang="0">
                <a:pos x="3155" y="594"/>
              </a:cxn>
              <a:cxn ang="0">
                <a:pos x="3222" y="589"/>
              </a:cxn>
              <a:cxn ang="0">
                <a:pos x="3322" y="573"/>
              </a:cxn>
              <a:cxn ang="0">
                <a:pos x="3433" y="573"/>
              </a:cxn>
              <a:cxn ang="0">
                <a:pos x="3533" y="573"/>
              </a:cxn>
              <a:cxn ang="0">
                <a:pos x="3599" y="571"/>
              </a:cxn>
              <a:cxn ang="0">
                <a:pos x="3710" y="579"/>
              </a:cxn>
              <a:cxn ang="0">
                <a:pos x="3822" y="585"/>
              </a:cxn>
              <a:cxn ang="0">
                <a:pos x="3877" y="586"/>
              </a:cxn>
              <a:cxn ang="0">
                <a:pos x="3989" y="598"/>
              </a:cxn>
              <a:cxn ang="0">
                <a:pos x="4099" y="591"/>
              </a:cxn>
              <a:cxn ang="0">
                <a:pos x="4157" y="597"/>
              </a:cxn>
              <a:cxn ang="0">
                <a:pos x="4266" y="625"/>
              </a:cxn>
              <a:cxn ang="0">
                <a:pos x="4377" y="640"/>
              </a:cxn>
            </a:cxnLst>
            <a:rect l="0" t="0" r="r" b="b"/>
            <a:pathLst>
              <a:path w="4377" h="640">
                <a:moveTo>
                  <a:pt x="0" y="75"/>
                </a:moveTo>
                <a:lnTo>
                  <a:pt x="11" y="76"/>
                </a:lnTo>
                <a:lnTo>
                  <a:pt x="56" y="85"/>
                </a:lnTo>
                <a:lnTo>
                  <a:pt x="70" y="87"/>
                </a:lnTo>
                <a:lnTo>
                  <a:pt x="130" y="91"/>
                </a:lnTo>
                <a:lnTo>
                  <a:pt x="189" y="89"/>
                </a:lnTo>
                <a:lnTo>
                  <a:pt x="191" y="89"/>
                </a:lnTo>
                <a:lnTo>
                  <a:pt x="249" y="93"/>
                </a:lnTo>
                <a:lnTo>
                  <a:pt x="309" y="100"/>
                </a:lnTo>
                <a:lnTo>
                  <a:pt x="324" y="102"/>
                </a:lnTo>
                <a:lnTo>
                  <a:pt x="368" y="108"/>
                </a:lnTo>
                <a:lnTo>
                  <a:pt x="428" y="98"/>
                </a:lnTo>
                <a:lnTo>
                  <a:pt x="458" y="83"/>
                </a:lnTo>
                <a:lnTo>
                  <a:pt x="488" y="67"/>
                </a:lnTo>
                <a:lnTo>
                  <a:pt x="547" y="42"/>
                </a:lnTo>
                <a:lnTo>
                  <a:pt x="593" y="38"/>
                </a:lnTo>
                <a:lnTo>
                  <a:pt x="607" y="37"/>
                </a:lnTo>
                <a:lnTo>
                  <a:pt x="666" y="46"/>
                </a:lnTo>
                <a:lnTo>
                  <a:pt x="726" y="47"/>
                </a:lnTo>
                <a:lnTo>
                  <a:pt x="726" y="47"/>
                </a:lnTo>
                <a:lnTo>
                  <a:pt x="786" y="35"/>
                </a:lnTo>
                <a:lnTo>
                  <a:pt x="845" y="24"/>
                </a:lnTo>
                <a:lnTo>
                  <a:pt x="860" y="24"/>
                </a:lnTo>
                <a:lnTo>
                  <a:pt x="905" y="28"/>
                </a:lnTo>
                <a:lnTo>
                  <a:pt x="964" y="41"/>
                </a:lnTo>
                <a:lnTo>
                  <a:pt x="995" y="49"/>
                </a:lnTo>
                <a:lnTo>
                  <a:pt x="1024" y="60"/>
                </a:lnTo>
                <a:lnTo>
                  <a:pt x="1084" y="83"/>
                </a:lnTo>
                <a:lnTo>
                  <a:pt x="1128" y="100"/>
                </a:lnTo>
                <a:lnTo>
                  <a:pt x="1143" y="104"/>
                </a:lnTo>
                <a:lnTo>
                  <a:pt x="1202" y="112"/>
                </a:lnTo>
                <a:lnTo>
                  <a:pt x="1261" y="99"/>
                </a:lnTo>
                <a:lnTo>
                  <a:pt x="1263" y="99"/>
                </a:lnTo>
                <a:lnTo>
                  <a:pt x="1321" y="73"/>
                </a:lnTo>
                <a:lnTo>
                  <a:pt x="1381" y="43"/>
                </a:lnTo>
                <a:lnTo>
                  <a:pt x="1396" y="38"/>
                </a:lnTo>
                <a:lnTo>
                  <a:pt x="1440" y="21"/>
                </a:lnTo>
                <a:lnTo>
                  <a:pt x="1500" y="6"/>
                </a:lnTo>
                <a:lnTo>
                  <a:pt x="1530" y="3"/>
                </a:lnTo>
                <a:lnTo>
                  <a:pt x="1560" y="0"/>
                </a:lnTo>
                <a:lnTo>
                  <a:pt x="1619" y="3"/>
                </a:lnTo>
                <a:lnTo>
                  <a:pt x="1665" y="11"/>
                </a:lnTo>
                <a:lnTo>
                  <a:pt x="1679" y="16"/>
                </a:lnTo>
                <a:lnTo>
                  <a:pt x="1738" y="39"/>
                </a:lnTo>
                <a:lnTo>
                  <a:pt x="1798" y="64"/>
                </a:lnTo>
                <a:lnTo>
                  <a:pt x="1798" y="64"/>
                </a:lnTo>
                <a:lnTo>
                  <a:pt x="1858" y="90"/>
                </a:lnTo>
                <a:lnTo>
                  <a:pt x="1917" y="119"/>
                </a:lnTo>
                <a:lnTo>
                  <a:pt x="1932" y="127"/>
                </a:lnTo>
                <a:lnTo>
                  <a:pt x="1977" y="153"/>
                </a:lnTo>
                <a:lnTo>
                  <a:pt x="2036" y="196"/>
                </a:lnTo>
                <a:lnTo>
                  <a:pt x="2066" y="218"/>
                </a:lnTo>
                <a:lnTo>
                  <a:pt x="2096" y="244"/>
                </a:lnTo>
                <a:lnTo>
                  <a:pt x="2156" y="297"/>
                </a:lnTo>
                <a:lnTo>
                  <a:pt x="2200" y="336"/>
                </a:lnTo>
                <a:lnTo>
                  <a:pt x="2215" y="349"/>
                </a:lnTo>
                <a:lnTo>
                  <a:pt x="2275" y="403"/>
                </a:lnTo>
                <a:lnTo>
                  <a:pt x="2335" y="464"/>
                </a:lnTo>
                <a:lnTo>
                  <a:pt x="2335" y="465"/>
                </a:lnTo>
                <a:lnTo>
                  <a:pt x="2394" y="528"/>
                </a:lnTo>
                <a:lnTo>
                  <a:pt x="2454" y="584"/>
                </a:lnTo>
                <a:lnTo>
                  <a:pt x="2468" y="591"/>
                </a:lnTo>
                <a:lnTo>
                  <a:pt x="2513" y="606"/>
                </a:lnTo>
                <a:lnTo>
                  <a:pt x="2573" y="592"/>
                </a:lnTo>
                <a:lnTo>
                  <a:pt x="2602" y="580"/>
                </a:lnTo>
                <a:lnTo>
                  <a:pt x="2633" y="565"/>
                </a:lnTo>
                <a:lnTo>
                  <a:pt x="2692" y="549"/>
                </a:lnTo>
                <a:lnTo>
                  <a:pt x="2736" y="541"/>
                </a:lnTo>
                <a:lnTo>
                  <a:pt x="2752" y="539"/>
                </a:lnTo>
                <a:lnTo>
                  <a:pt x="2788" y="525"/>
                </a:lnTo>
                <a:lnTo>
                  <a:pt x="2822" y="519"/>
                </a:lnTo>
                <a:lnTo>
                  <a:pt x="2878" y="516"/>
                </a:lnTo>
                <a:lnTo>
                  <a:pt x="2911" y="522"/>
                </a:lnTo>
                <a:lnTo>
                  <a:pt x="2933" y="526"/>
                </a:lnTo>
                <a:lnTo>
                  <a:pt x="2988" y="548"/>
                </a:lnTo>
                <a:lnTo>
                  <a:pt x="3045" y="571"/>
                </a:lnTo>
                <a:lnTo>
                  <a:pt x="3100" y="588"/>
                </a:lnTo>
                <a:lnTo>
                  <a:pt x="3155" y="594"/>
                </a:lnTo>
                <a:lnTo>
                  <a:pt x="3210" y="591"/>
                </a:lnTo>
                <a:lnTo>
                  <a:pt x="3222" y="589"/>
                </a:lnTo>
                <a:lnTo>
                  <a:pt x="3266" y="581"/>
                </a:lnTo>
                <a:lnTo>
                  <a:pt x="3322" y="573"/>
                </a:lnTo>
                <a:lnTo>
                  <a:pt x="3377" y="571"/>
                </a:lnTo>
                <a:lnTo>
                  <a:pt x="3433" y="573"/>
                </a:lnTo>
                <a:lnTo>
                  <a:pt x="3488" y="575"/>
                </a:lnTo>
                <a:lnTo>
                  <a:pt x="3533" y="573"/>
                </a:lnTo>
                <a:lnTo>
                  <a:pt x="3544" y="572"/>
                </a:lnTo>
                <a:lnTo>
                  <a:pt x="3599" y="571"/>
                </a:lnTo>
                <a:lnTo>
                  <a:pt x="3655" y="575"/>
                </a:lnTo>
                <a:lnTo>
                  <a:pt x="3710" y="579"/>
                </a:lnTo>
                <a:lnTo>
                  <a:pt x="3766" y="584"/>
                </a:lnTo>
                <a:lnTo>
                  <a:pt x="3822" y="585"/>
                </a:lnTo>
                <a:lnTo>
                  <a:pt x="3844" y="585"/>
                </a:lnTo>
                <a:lnTo>
                  <a:pt x="3877" y="586"/>
                </a:lnTo>
                <a:lnTo>
                  <a:pt x="3932" y="590"/>
                </a:lnTo>
                <a:lnTo>
                  <a:pt x="3989" y="598"/>
                </a:lnTo>
                <a:lnTo>
                  <a:pt x="4044" y="597"/>
                </a:lnTo>
                <a:lnTo>
                  <a:pt x="4099" y="591"/>
                </a:lnTo>
                <a:lnTo>
                  <a:pt x="4154" y="597"/>
                </a:lnTo>
                <a:lnTo>
                  <a:pt x="4157" y="597"/>
                </a:lnTo>
                <a:lnTo>
                  <a:pt x="4211" y="610"/>
                </a:lnTo>
                <a:lnTo>
                  <a:pt x="4266" y="625"/>
                </a:lnTo>
                <a:lnTo>
                  <a:pt x="4321" y="637"/>
                </a:lnTo>
                <a:lnTo>
                  <a:pt x="4377" y="640"/>
                </a:lnTo>
              </a:path>
            </a:pathLst>
          </a:custGeom>
          <a:noFill/>
          <a:ln w="11113">
            <a:solidFill>
              <a:srgbClr val="FF0000"/>
            </a:solidFill>
            <a:prstDash val="solid"/>
            <a:round/>
            <a:headEnd/>
            <a:tailEnd/>
          </a:ln>
        </p:spPr>
        <p:txBody>
          <a:bodyPr/>
          <a:lstStyle/>
          <a:p>
            <a:endParaRPr lang="en-GB"/>
          </a:p>
        </p:txBody>
      </p:sp>
      <p:sp>
        <p:nvSpPr>
          <p:cNvPr id="279" name="Freeform 3875"/>
          <p:cNvSpPr>
            <a:spLocks/>
          </p:cNvSpPr>
          <p:nvPr>
            <p:custDataLst>
              <p:tags r:id="rId270"/>
            </p:custDataLst>
          </p:nvPr>
        </p:nvSpPr>
        <p:spPr bwMode="auto">
          <a:xfrm>
            <a:off x="4618135" y="1450081"/>
            <a:ext cx="3924639" cy="412609"/>
          </a:xfrm>
          <a:custGeom>
            <a:avLst/>
            <a:gdLst/>
            <a:ahLst/>
            <a:cxnLst>
              <a:cxn ang="0">
                <a:pos x="56" y="419"/>
              </a:cxn>
              <a:cxn ang="0">
                <a:pos x="111" y="406"/>
              </a:cxn>
              <a:cxn ang="0">
                <a:pos x="222" y="389"/>
              </a:cxn>
              <a:cxn ang="0">
                <a:pos x="333" y="359"/>
              </a:cxn>
              <a:cxn ang="0">
                <a:pos x="402" y="336"/>
              </a:cxn>
              <a:cxn ang="0">
                <a:pos x="500" y="316"/>
              </a:cxn>
              <a:cxn ang="0">
                <a:pos x="611" y="310"/>
              </a:cxn>
              <a:cxn ang="0">
                <a:pos x="713" y="319"/>
              </a:cxn>
              <a:cxn ang="0">
                <a:pos x="778" y="348"/>
              </a:cxn>
              <a:cxn ang="0">
                <a:pos x="888" y="377"/>
              </a:cxn>
              <a:cxn ang="0">
                <a:pos x="1000" y="372"/>
              </a:cxn>
              <a:cxn ang="0">
                <a:pos x="1055" y="383"/>
              </a:cxn>
              <a:cxn ang="0">
                <a:pos x="1167" y="377"/>
              </a:cxn>
              <a:cxn ang="0">
                <a:pos x="1278" y="315"/>
              </a:cxn>
              <a:cxn ang="0">
                <a:pos x="1336" y="278"/>
              </a:cxn>
              <a:cxn ang="0">
                <a:pos x="1444" y="209"/>
              </a:cxn>
              <a:cxn ang="0">
                <a:pos x="1555" y="116"/>
              </a:cxn>
              <a:cxn ang="0">
                <a:pos x="1647" y="39"/>
              </a:cxn>
              <a:cxn ang="0">
                <a:pos x="1722" y="24"/>
              </a:cxn>
              <a:cxn ang="0">
                <a:pos x="1833" y="52"/>
              </a:cxn>
              <a:cxn ang="0">
                <a:pos x="1944" y="103"/>
              </a:cxn>
              <a:cxn ang="0">
                <a:pos x="1999" y="130"/>
              </a:cxn>
              <a:cxn ang="0">
                <a:pos x="2111" y="197"/>
              </a:cxn>
              <a:cxn ang="0">
                <a:pos x="2167" y="220"/>
              </a:cxn>
              <a:cxn ang="0">
                <a:pos x="2225" y="226"/>
              </a:cxn>
              <a:cxn ang="0">
                <a:pos x="2340" y="233"/>
              </a:cxn>
              <a:cxn ang="0">
                <a:pos x="2397" y="246"/>
              </a:cxn>
              <a:cxn ang="0">
                <a:pos x="2511" y="251"/>
              </a:cxn>
              <a:cxn ang="0">
                <a:pos x="2577" y="231"/>
              </a:cxn>
              <a:cxn ang="0">
                <a:pos x="2683" y="159"/>
              </a:cxn>
              <a:cxn ang="0">
                <a:pos x="2761" y="103"/>
              </a:cxn>
              <a:cxn ang="0">
                <a:pos x="2855" y="48"/>
              </a:cxn>
              <a:cxn ang="0">
                <a:pos x="2945" y="9"/>
              </a:cxn>
              <a:cxn ang="0">
                <a:pos x="3027" y="0"/>
              </a:cxn>
              <a:cxn ang="0">
                <a:pos x="3129" y="54"/>
              </a:cxn>
              <a:cxn ang="0">
                <a:pos x="3198" y="120"/>
              </a:cxn>
              <a:cxn ang="0">
                <a:pos x="3312" y="219"/>
              </a:cxn>
              <a:cxn ang="0">
                <a:pos x="3370" y="254"/>
              </a:cxn>
              <a:cxn ang="0">
                <a:pos x="3484" y="302"/>
              </a:cxn>
              <a:cxn ang="0">
                <a:pos x="3542" y="324"/>
              </a:cxn>
              <a:cxn ang="0">
                <a:pos x="3657" y="327"/>
              </a:cxn>
              <a:cxn ang="0">
                <a:pos x="3713" y="290"/>
              </a:cxn>
              <a:cxn ang="0">
                <a:pos x="3828" y="216"/>
              </a:cxn>
              <a:cxn ang="0">
                <a:pos x="3885" y="204"/>
              </a:cxn>
              <a:cxn ang="0">
                <a:pos x="4000" y="178"/>
              </a:cxn>
              <a:cxn ang="0">
                <a:pos x="4034" y="155"/>
              </a:cxn>
            </a:cxnLst>
            <a:rect l="0" t="0" r="r" b="b"/>
            <a:pathLst>
              <a:path w="4051" h="427">
                <a:moveTo>
                  <a:pt x="0" y="427"/>
                </a:moveTo>
                <a:lnTo>
                  <a:pt x="56" y="419"/>
                </a:lnTo>
                <a:lnTo>
                  <a:pt x="91" y="412"/>
                </a:lnTo>
                <a:lnTo>
                  <a:pt x="111" y="406"/>
                </a:lnTo>
                <a:lnTo>
                  <a:pt x="167" y="397"/>
                </a:lnTo>
                <a:lnTo>
                  <a:pt x="222" y="389"/>
                </a:lnTo>
                <a:lnTo>
                  <a:pt x="278" y="377"/>
                </a:lnTo>
                <a:lnTo>
                  <a:pt x="333" y="359"/>
                </a:lnTo>
                <a:lnTo>
                  <a:pt x="389" y="340"/>
                </a:lnTo>
                <a:lnTo>
                  <a:pt x="402" y="336"/>
                </a:lnTo>
                <a:lnTo>
                  <a:pt x="444" y="324"/>
                </a:lnTo>
                <a:lnTo>
                  <a:pt x="500" y="316"/>
                </a:lnTo>
                <a:lnTo>
                  <a:pt x="556" y="314"/>
                </a:lnTo>
                <a:lnTo>
                  <a:pt x="611" y="310"/>
                </a:lnTo>
                <a:lnTo>
                  <a:pt x="666" y="308"/>
                </a:lnTo>
                <a:lnTo>
                  <a:pt x="713" y="319"/>
                </a:lnTo>
                <a:lnTo>
                  <a:pt x="723" y="321"/>
                </a:lnTo>
                <a:lnTo>
                  <a:pt x="778" y="348"/>
                </a:lnTo>
                <a:lnTo>
                  <a:pt x="833" y="372"/>
                </a:lnTo>
                <a:lnTo>
                  <a:pt x="888" y="377"/>
                </a:lnTo>
                <a:lnTo>
                  <a:pt x="945" y="372"/>
                </a:lnTo>
                <a:lnTo>
                  <a:pt x="1000" y="372"/>
                </a:lnTo>
                <a:lnTo>
                  <a:pt x="1025" y="376"/>
                </a:lnTo>
                <a:lnTo>
                  <a:pt x="1055" y="383"/>
                </a:lnTo>
                <a:lnTo>
                  <a:pt x="1111" y="389"/>
                </a:lnTo>
                <a:lnTo>
                  <a:pt x="1167" y="377"/>
                </a:lnTo>
                <a:lnTo>
                  <a:pt x="1222" y="349"/>
                </a:lnTo>
                <a:lnTo>
                  <a:pt x="1278" y="315"/>
                </a:lnTo>
                <a:lnTo>
                  <a:pt x="1333" y="281"/>
                </a:lnTo>
                <a:lnTo>
                  <a:pt x="1336" y="278"/>
                </a:lnTo>
                <a:lnTo>
                  <a:pt x="1389" y="246"/>
                </a:lnTo>
                <a:lnTo>
                  <a:pt x="1444" y="209"/>
                </a:lnTo>
                <a:lnTo>
                  <a:pt x="1500" y="168"/>
                </a:lnTo>
                <a:lnTo>
                  <a:pt x="1555" y="116"/>
                </a:lnTo>
                <a:lnTo>
                  <a:pt x="1611" y="59"/>
                </a:lnTo>
                <a:lnTo>
                  <a:pt x="1647" y="39"/>
                </a:lnTo>
                <a:lnTo>
                  <a:pt x="1667" y="28"/>
                </a:lnTo>
                <a:lnTo>
                  <a:pt x="1722" y="24"/>
                </a:lnTo>
                <a:lnTo>
                  <a:pt x="1777" y="35"/>
                </a:lnTo>
                <a:lnTo>
                  <a:pt x="1833" y="52"/>
                </a:lnTo>
                <a:lnTo>
                  <a:pt x="1889" y="76"/>
                </a:lnTo>
                <a:lnTo>
                  <a:pt x="1944" y="103"/>
                </a:lnTo>
                <a:lnTo>
                  <a:pt x="1958" y="109"/>
                </a:lnTo>
                <a:lnTo>
                  <a:pt x="1999" y="130"/>
                </a:lnTo>
                <a:lnTo>
                  <a:pt x="2055" y="161"/>
                </a:lnTo>
                <a:lnTo>
                  <a:pt x="2111" y="197"/>
                </a:lnTo>
                <a:lnTo>
                  <a:pt x="2123" y="203"/>
                </a:lnTo>
                <a:lnTo>
                  <a:pt x="2167" y="220"/>
                </a:lnTo>
                <a:lnTo>
                  <a:pt x="2210" y="224"/>
                </a:lnTo>
                <a:lnTo>
                  <a:pt x="2225" y="226"/>
                </a:lnTo>
                <a:lnTo>
                  <a:pt x="2282" y="226"/>
                </a:lnTo>
                <a:lnTo>
                  <a:pt x="2340" y="233"/>
                </a:lnTo>
                <a:lnTo>
                  <a:pt x="2393" y="245"/>
                </a:lnTo>
                <a:lnTo>
                  <a:pt x="2397" y="246"/>
                </a:lnTo>
                <a:lnTo>
                  <a:pt x="2454" y="254"/>
                </a:lnTo>
                <a:lnTo>
                  <a:pt x="2511" y="251"/>
                </a:lnTo>
                <a:lnTo>
                  <a:pt x="2569" y="235"/>
                </a:lnTo>
                <a:lnTo>
                  <a:pt x="2577" y="231"/>
                </a:lnTo>
                <a:lnTo>
                  <a:pt x="2626" y="203"/>
                </a:lnTo>
                <a:lnTo>
                  <a:pt x="2683" y="159"/>
                </a:lnTo>
                <a:lnTo>
                  <a:pt x="2740" y="116"/>
                </a:lnTo>
                <a:lnTo>
                  <a:pt x="2761" y="103"/>
                </a:lnTo>
                <a:lnTo>
                  <a:pt x="2797" y="80"/>
                </a:lnTo>
                <a:lnTo>
                  <a:pt x="2855" y="48"/>
                </a:lnTo>
                <a:lnTo>
                  <a:pt x="2912" y="19"/>
                </a:lnTo>
                <a:lnTo>
                  <a:pt x="2945" y="9"/>
                </a:lnTo>
                <a:lnTo>
                  <a:pt x="2970" y="2"/>
                </a:lnTo>
                <a:lnTo>
                  <a:pt x="3027" y="0"/>
                </a:lnTo>
                <a:lnTo>
                  <a:pt x="3083" y="18"/>
                </a:lnTo>
                <a:lnTo>
                  <a:pt x="3129" y="54"/>
                </a:lnTo>
                <a:lnTo>
                  <a:pt x="3141" y="64"/>
                </a:lnTo>
                <a:lnTo>
                  <a:pt x="3198" y="120"/>
                </a:lnTo>
                <a:lnTo>
                  <a:pt x="3256" y="173"/>
                </a:lnTo>
                <a:lnTo>
                  <a:pt x="3312" y="219"/>
                </a:lnTo>
                <a:lnTo>
                  <a:pt x="3313" y="219"/>
                </a:lnTo>
                <a:lnTo>
                  <a:pt x="3370" y="254"/>
                </a:lnTo>
                <a:lnTo>
                  <a:pt x="3427" y="278"/>
                </a:lnTo>
                <a:lnTo>
                  <a:pt x="3484" y="302"/>
                </a:lnTo>
                <a:lnTo>
                  <a:pt x="3496" y="307"/>
                </a:lnTo>
                <a:lnTo>
                  <a:pt x="3542" y="324"/>
                </a:lnTo>
                <a:lnTo>
                  <a:pt x="3599" y="338"/>
                </a:lnTo>
                <a:lnTo>
                  <a:pt x="3657" y="327"/>
                </a:lnTo>
                <a:lnTo>
                  <a:pt x="3681" y="313"/>
                </a:lnTo>
                <a:lnTo>
                  <a:pt x="3713" y="290"/>
                </a:lnTo>
                <a:lnTo>
                  <a:pt x="3771" y="246"/>
                </a:lnTo>
                <a:lnTo>
                  <a:pt x="3828" y="216"/>
                </a:lnTo>
                <a:lnTo>
                  <a:pt x="3864" y="208"/>
                </a:lnTo>
                <a:lnTo>
                  <a:pt x="3885" y="204"/>
                </a:lnTo>
                <a:lnTo>
                  <a:pt x="3943" y="198"/>
                </a:lnTo>
                <a:lnTo>
                  <a:pt x="4000" y="178"/>
                </a:lnTo>
                <a:lnTo>
                  <a:pt x="4018" y="167"/>
                </a:lnTo>
                <a:lnTo>
                  <a:pt x="4034" y="155"/>
                </a:lnTo>
                <a:lnTo>
                  <a:pt x="4051" y="142"/>
                </a:lnTo>
              </a:path>
            </a:pathLst>
          </a:custGeom>
          <a:noFill/>
          <a:ln w="11113">
            <a:solidFill>
              <a:srgbClr val="FF0000"/>
            </a:solidFill>
            <a:prstDash val="solid"/>
            <a:round/>
            <a:headEnd/>
            <a:tailEnd/>
          </a:ln>
        </p:spPr>
        <p:txBody>
          <a:bodyPr/>
          <a:lstStyle/>
          <a:p>
            <a:endParaRPr lang="en-GB"/>
          </a:p>
        </p:txBody>
      </p:sp>
      <p:sp>
        <p:nvSpPr>
          <p:cNvPr id="280" name="Freeform 3876"/>
          <p:cNvSpPr>
            <a:spLocks/>
          </p:cNvSpPr>
          <p:nvPr>
            <p:custDataLst>
              <p:tags r:id="rId271"/>
            </p:custDataLst>
          </p:nvPr>
        </p:nvSpPr>
        <p:spPr bwMode="auto">
          <a:xfrm>
            <a:off x="379680" y="1277675"/>
            <a:ext cx="366118" cy="585015"/>
          </a:xfrm>
          <a:custGeom>
            <a:avLst/>
            <a:gdLst/>
            <a:ahLst/>
            <a:cxnLst>
              <a:cxn ang="0">
                <a:pos x="0" y="249"/>
              </a:cxn>
              <a:cxn ang="0">
                <a:pos x="30" y="166"/>
              </a:cxn>
              <a:cxn ang="0">
                <a:pos x="139" y="0"/>
              </a:cxn>
              <a:cxn ang="0">
                <a:pos x="237" y="177"/>
              </a:cxn>
              <a:cxn ang="0">
                <a:pos x="247" y="191"/>
              </a:cxn>
              <a:cxn ang="0">
                <a:pos x="355" y="578"/>
              </a:cxn>
              <a:cxn ang="0">
                <a:pos x="378" y="605"/>
              </a:cxn>
            </a:cxnLst>
            <a:rect l="0" t="0" r="r" b="b"/>
            <a:pathLst>
              <a:path w="378" h="605">
                <a:moveTo>
                  <a:pt x="0" y="249"/>
                </a:moveTo>
                <a:lnTo>
                  <a:pt x="30" y="166"/>
                </a:lnTo>
                <a:lnTo>
                  <a:pt x="139" y="0"/>
                </a:lnTo>
                <a:lnTo>
                  <a:pt x="237" y="177"/>
                </a:lnTo>
                <a:lnTo>
                  <a:pt x="247" y="191"/>
                </a:lnTo>
                <a:lnTo>
                  <a:pt x="355" y="578"/>
                </a:lnTo>
                <a:lnTo>
                  <a:pt x="378" y="605"/>
                </a:lnTo>
              </a:path>
            </a:pathLst>
          </a:custGeom>
          <a:noFill/>
          <a:ln w="11113" cap="flat">
            <a:solidFill>
              <a:srgbClr val="0000FF"/>
            </a:solidFill>
            <a:prstDash val="dash"/>
            <a:round/>
            <a:headEnd/>
            <a:tailEnd/>
          </a:ln>
        </p:spPr>
        <p:txBody>
          <a:bodyPr/>
          <a:lstStyle/>
          <a:p>
            <a:endParaRPr lang="en-GB"/>
          </a:p>
        </p:txBody>
      </p:sp>
      <p:sp>
        <p:nvSpPr>
          <p:cNvPr id="281" name="Freeform 3877"/>
          <p:cNvSpPr>
            <a:spLocks/>
          </p:cNvSpPr>
          <p:nvPr>
            <p:custDataLst>
              <p:tags r:id="rId272"/>
            </p:custDataLst>
          </p:nvPr>
        </p:nvSpPr>
        <p:spPr bwMode="auto">
          <a:xfrm>
            <a:off x="879461" y="1244745"/>
            <a:ext cx="470724" cy="617946"/>
          </a:xfrm>
          <a:custGeom>
            <a:avLst/>
            <a:gdLst/>
            <a:ahLst/>
            <a:cxnLst>
              <a:cxn ang="0">
                <a:pos x="0" y="640"/>
              </a:cxn>
              <a:cxn ang="0">
                <a:pos x="56" y="512"/>
              </a:cxn>
              <a:cxn ang="0">
                <a:pos x="165" y="209"/>
              </a:cxn>
              <a:cxn ang="0">
                <a:pos x="206" y="213"/>
              </a:cxn>
              <a:cxn ang="0">
                <a:pos x="273" y="304"/>
              </a:cxn>
              <a:cxn ang="0">
                <a:pos x="381" y="373"/>
              </a:cxn>
              <a:cxn ang="0">
                <a:pos x="449" y="122"/>
              </a:cxn>
              <a:cxn ang="0">
                <a:pos x="485" y="0"/>
              </a:cxn>
            </a:cxnLst>
            <a:rect l="0" t="0" r="r" b="b"/>
            <a:pathLst>
              <a:path w="485" h="640">
                <a:moveTo>
                  <a:pt x="0" y="640"/>
                </a:moveTo>
                <a:lnTo>
                  <a:pt x="56" y="512"/>
                </a:lnTo>
                <a:lnTo>
                  <a:pt x="165" y="209"/>
                </a:lnTo>
                <a:lnTo>
                  <a:pt x="206" y="213"/>
                </a:lnTo>
                <a:lnTo>
                  <a:pt x="273" y="304"/>
                </a:lnTo>
                <a:lnTo>
                  <a:pt x="381" y="373"/>
                </a:lnTo>
                <a:lnTo>
                  <a:pt x="449" y="122"/>
                </a:lnTo>
                <a:lnTo>
                  <a:pt x="485" y="0"/>
                </a:lnTo>
              </a:path>
            </a:pathLst>
          </a:custGeom>
          <a:noFill/>
          <a:ln w="11113" cap="flat">
            <a:solidFill>
              <a:srgbClr val="0000FF"/>
            </a:solidFill>
            <a:prstDash val="dash"/>
            <a:round/>
            <a:headEnd/>
            <a:tailEnd/>
          </a:ln>
        </p:spPr>
        <p:txBody>
          <a:bodyPr/>
          <a:lstStyle/>
          <a:p>
            <a:endParaRPr lang="en-GB"/>
          </a:p>
        </p:txBody>
      </p:sp>
      <p:sp>
        <p:nvSpPr>
          <p:cNvPr id="282" name="Freeform 3878"/>
          <p:cNvSpPr>
            <a:spLocks/>
          </p:cNvSpPr>
          <p:nvPr>
            <p:custDataLst>
              <p:tags r:id="rId273"/>
            </p:custDataLst>
          </p:nvPr>
        </p:nvSpPr>
        <p:spPr bwMode="auto">
          <a:xfrm>
            <a:off x="1476099" y="1244745"/>
            <a:ext cx="7064737" cy="561770"/>
          </a:xfrm>
          <a:custGeom>
            <a:avLst/>
            <a:gdLst/>
            <a:ahLst/>
            <a:cxnLst>
              <a:cxn ang="0">
                <a:pos x="77" y="202"/>
              </a:cxn>
              <a:cxn ang="0">
                <a:pos x="202" y="332"/>
              </a:cxn>
              <a:cxn ang="0">
                <a:pos x="320" y="342"/>
              </a:cxn>
              <a:cxn ang="0">
                <a:pos x="528" y="447"/>
              </a:cxn>
              <a:cxn ang="0">
                <a:pos x="637" y="346"/>
              </a:cxn>
              <a:cxn ang="0">
                <a:pos x="806" y="214"/>
              </a:cxn>
              <a:cxn ang="0">
                <a:pos x="962" y="299"/>
              </a:cxn>
              <a:cxn ang="0">
                <a:pos x="1071" y="391"/>
              </a:cxn>
              <a:cxn ang="0">
                <a:pos x="1288" y="351"/>
              </a:cxn>
              <a:cxn ang="0">
                <a:pos x="1397" y="320"/>
              </a:cxn>
              <a:cxn ang="0">
                <a:pos x="1534" y="331"/>
              </a:cxn>
              <a:cxn ang="0">
                <a:pos x="1656" y="360"/>
              </a:cxn>
              <a:cxn ang="0">
                <a:pos x="1807" y="369"/>
              </a:cxn>
              <a:cxn ang="0">
                <a:pos x="2004" y="338"/>
              </a:cxn>
              <a:cxn ang="0">
                <a:pos x="2109" y="331"/>
              </a:cxn>
              <a:cxn ang="0">
                <a:pos x="2310" y="331"/>
              </a:cxn>
              <a:cxn ang="0">
                <a:pos x="2512" y="316"/>
              </a:cxn>
              <a:cxn ang="0">
                <a:pos x="2613" y="333"/>
              </a:cxn>
              <a:cxn ang="0">
                <a:pos x="2814" y="351"/>
              </a:cxn>
              <a:cxn ang="0">
                <a:pos x="3015" y="349"/>
              </a:cxn>
              <a:cxn ang="0">
                <a:pos x="3138" y="348"/>
              </a:cxn>
              <a:cxn ang="0">
                <a:pos x="3317" y="354"/>
              </a:cxn>
              <a:cxn ang="0">
                <a:pos x="3519" y="349"/>
              </a:cxn>
              <a:cxn ang="0">
                <a:pos x="3706" y="338"/>
              </a:cxn>
              <a:cxn ang="0">
                <a:pos x="3820" y="315"/>
              </a:cxn>
              <a:cxn ang="0">
                <a:pos x="4022" y="325"/>
              </a:cxn>
              <a:cxn ang="0">
                <a:pos x="4223" y="352"/>
              </a:cxn>
              <a:cxn ang="0">
                <a:pos x="4324" y="380"/>
              </a:cxn>
              <a:cxn ang="0">
                <a:pos x="4526" y="397"/>
              </a:cxn>
              <a:cxn ang="0">
                <a:pos x="4726" y="398"/>
              </a:cxn>
              <a:cxn ang="0">
                <a:pos x="4841" y="398"/>
              </a:cxn>
              <a:cxn ang="0">
                <a:pos x="5029" y="432"/>
              </a:cxn>
              <a:cxn ang="0">
                <a:pos x="5230" y="513"/>
              </a:cxn>
              <a:cxn ang="0">
                <a:pos x="5367" y="564"/>
              </a:cxn>
              <a:cxn ang="0">
                <a:pos x="5434" y="580"/>
              </a:cxn>
              <a:cxn ang="0">
                <a:pos x="5641" y="567"/>
              </a:cxn>
              <a:cxn ang="0">
                <a:pos x="5745" y="486"/>
              </a:cxn>
              <a:cxn ang="0">
                <a:pos x="5952" y="180"/>
              </a:cxn>
              <a:cxn ang="0">
                <a:pos x="6062" y="94"/>
              </a:cxn>
              <a:cxn ang="0">
                <a:pos x="6264" y="289"/>
              </a:cxn>
              <a:cxn ang="0">
                <a:pos x="6397" y="340"/>
              </a:cxn>
              <a:cxn ang="0">
                <a:pos x="6575" y="306"/>
              </a:cxn>
              <a:cxn ang="0">
                <a:pos x="6732" y="271"/>
              </a:cxn>
              <a:cxn ang="0">
                <a:pos x="6887" y="291"/>
              </a:cxn>
              <a:cxn ang="0">
                <a:pos x="7067" y="322"/>
              </a:cxn>
              <a:cxn ang="0">
                <a:pos x="7198" y="333"/>
              </a:cxn>
              <a:cxn ang="0">
                <a:pos x="7295" y="334"/>
              </a:cxn>
            </a:cxnLst>
            <a:rect l="0" t="0" r="r" b="b"/>
            <a:pathLst>
              <a:path w="7295" h="580">
                <a:moveTo>
                  <a:pt x="0" y="0"/>
                </a:moveTo>
                <a:lnTo>
                  <a:pt x="77" y="202"/>
                </a:lnTo>
                <a:lnTo>
                  <a:pt x="94" y="244"/>
                </a:lnTo>
                <a:lnTo>
                  <a:pt x="202" y="332"/>
                </a:lnTo>
                <a:lnTo>
                  <a:pt x="310" y="342"/>
                </a:lnTo>
                <a:lnTo>
                  <a:pt x="320" y="342"/>
                </a:lnTo>
                <a:lnTo>
                  <a:pt x="419" y="357"/>
                </a:lnTo>
                <a:lnTo>
                  <a:pt x="528" y="447"/>
                </a:lnTo>
                <a:lnTo>
                  <a:pt x="563" y="426"/>
                </a:lnTo>
                <a:lnTo>
                  <a:pt x="637" y="346"/>
                </a:lnTo>
                <a:lnTo>
                  <a:pt x="745" y="224"/>
                </a:lnTo>
                <a:lnTo>
                  <a:pt x="806" y="214"/>
                </a:lnTo>
                <a:lnTo>
                  <a:pt x="854" y="223"/>
                </a:lnTo>
                <a:lnTo>
                  <a:pt x="962" y="299"/>
                </a:lnTo>
                <a:lnTo>
                  <a:pt x="1049" y="374"/>
                </a:lnTo>
                <a:lnTo>
                  <a:pt x="1071" y="391"/>
                </a:lnTo>
                <a:lnTo>
                  <a:pt x="1180" y="393"/>
                </a:lnTo>
                <a:lnTo>
                  <a:pt x="1288" y="351"/>
                </a:lnTo>
                <a:lnTo>
                  <a:pt x="1291" y="349"/>
                </a:lnTo>
                <a:lnTo>
                  <a:pt x="1397" y="320"/>
                </a:lnTo>
                <a:lnTo>
                  <a:pt x="1505" y="325"/>
                </a:lnTo>
                <a:lnTo>
                  <a:pt x="1534" y="331"/>
                </a:lnTo>
                <a:lnTo>
                  <a:pt x="1614" y="353"/>
                </a:lnTo>
                <a:lnTo>
                  <a:pt x="1656" y="360"/>
                </a:lnTo>
                <a:lnTo>
                  <a:pt x="1707" y="364"/>
                </a:lnTo>
                <a:lnTo>
                  <a:pt x="1807" y="369"/>
                </a:lnTo>
                <a:lnTo>
                  <a:pt x="1908" y="357"/>
                </a:lnTo>
                <a:lnTo>
                  <a:pt x="2004" y="338"/>
                </a:lnTo>
                <a:lnTo>
                  <a:pt x="2008" y="336"/>
                </a:lnTo>
                <a:lnTo>
                  <a:pt x="2109" y="331"/>
                </a:lnTo>
                <a:lnTo>
                  <a:pt x="2209" y="334"/>
                </a:lnTo>
                <a:lnTo>
                  <a:pt x="2310" y="331"/>
                </a:lnTo>
                <a:lnTo>
                  <a:pt x="2411" y="319"/>
                </a:lnTo>
                <a:lnTo>
                  <a:pt x="2512" y="316"/>
                </a:lnTo>
                <a:lnTo>
                  <a:pt x="2572" y="327"/>
                </a:lnTo>
                <a:lnTo>
                  <a:pt x="2613" y="333"/>
                </a:lnTo>
                <a:lnTo>
                  <a:pt x="2714" y="351"/>
                </a:lnTo>
                <a:lnTo>
                  <a:pt x="2814" y="351"/>
                </a:lnTo>
                <a:lnTo>
                  <a:pt x="2914" y="351"/>
                </a:lnTo>
                <a:lnTo>
                  <a:pt x="3015" y="349"/>
                </a:lnTo>
                <a:lnTo>
                  <a:pt x="3116" y="346"/>
                </a:lnTo>
                <a:lnTo>
                  <a:pt x="3138" y="348"/>
                </a:lnTo>
                <a:lnTo>
                  <a:pt x="3216" y="354"/>
                </a:lnTo>
                <a:lnTo>
                  <a:pt x="3317" y="354"/>
                </a:lnTo>
                <a:lnTo>
                  <a:pt x="3418" y="345"/>
                </a:lnTo>
                <a:lnTo>
                  <a:pt x="3519" y="349"/>
                </a:lnTo>
                <a:lnTo>
                  <a:pt x="3620" y="357"/>
                </a:lnTo>
                <a:lnTo>
                  <a:pt x="3706" y="338"/>
                </a:lnTo>
                <a:lnTo>
                  <a:pt x="3720" y="334"/>
                </a:lnTo>
                <a:lnTo>
                  <a:pt x="3820" y="315"/>
                </a:lnTo>
                <a:lnTo>
                  <a:pt x="3921" y="315"/>
                </a:lnTo>
                <a:lnTo>
                  <a:pt x="4022" y="325"/>
                </a:lnTo>
                <a:lnTo>
                  <a:pt x="4123" y="332"/>
                </a:lnTo>
                <a:lnTo>
                  <a:pt x="4223" y="352"/>
                </a:lnTo>
                <a:lnTo>
                  <a:pt x="4273" y="365"/>
                </a:lnTo>
                <a:lnTo>
                  <a:pt x="4324" y="380"/>
                </a:lnTo>
                <a:lnTo>
                  <a:pt x="4425" y="382"/>
                </a:lnTo>
                <a:lnTo>
                  <a:pt x="4526" y="397"/>
                </a:lnTo>
                <a:lnTo>
                  <a:pt x="4627" y="409"/>
                </a:lnTo>
                <a:lnTo>
                  <a:pt x="4726" y="398"/>
                </a:lnTo>
                <a:lnTo>
                  <a:pt x="4827" y="397"/>
                </a:lnTo>
                <a:lnTo>
                  <a:pt x="4841" y="398"/>
                </a:lnTo>
                <a:lnTo>
                  <a:pt x="4928" y="409"/>
                </a:lnTo>
                <a:lnTo>
                  <a:pt x="5029" y="432"/>
                </a:lnTo>
                <a:lnTo>
                  <a:pt x="5130" y="471"/>
                </a:lnTo>
                <a:lnTo>
                  <a:pt x="5230" y="513"/>
                </a:lnTo>
                <a:lnTo>
                  <a:pt x="5331" y="551"/>
                </a:lnTo>
                <a:lnTo>
                  <a:pt x="5367" y="564"/>
                </a:lnTo>
                <a:lnTo>
                  <a:pt x="5392" y="572"/>
                </a:lnTo>
                <a:lnTo>
                  <a:pt x="5434" y="580"/>
                </a:lnTo>
                <a:lnTo>
                  <a:pt x="5537" y="572"/>
                </a:lnTo>
                <a:lnTo>
                  <a:pt x="5641" y="567"/>
                </a:lnTo>
                <a:lnTo>
                  <a:pt x="5727" y="504"/>
                </a:lnTo>
                <a:lnTo>
                  <a:pt x="5745" y="486"/>
                </a:lnTo>
                <a:lnTo>
                  <a:pt x="5849" y="359"/>
                </a:lnTo>
                <a:lnTo>
                  <a:pt x="5952" y="180"/>
                </a:lnTo>
                <a:lnTo>
                  <a:pt x="6056" y="90"/>
                </a:lnTo>
                <a:lnTo>
                  <a:pt x="6062" y="94"/>
                </a:lnTo>
                <a:lnTo>
                  <a:pt x="6160" y="183"/>
                </a:lnTo>
                <a:lnTo>
                  <a:pt x="6264" y="289"/>
                </a:lnTo>
                <a:lnTo>
                  <a:pt x="6367" y="343"/>
                </a:lnTo>
                <a:lnTo>
                  <a:pt x="6397" y="340"/>
                </a:lnTo>
                <a:lnTo>
                  <a:pt x="6471" y="342"/>
                </a:lnTo>
                <a:lnTo>
                  <a:pt x="6575" y="306"/>
                </a:lnTo>
                <a:lnTo>
                  <a:pt x="6680" y="282"/>
                </a:lnTo>
                <a:lnTo>
                  <a:pt x="6732" y="271"/>
                </a:lnTo>
                <a:lnTo>
                  <a:pt x="6783" y="267"/>
                </a:lnTo>
                <a:lnTo>
                  <a:pt x="6887" y="291"/>
                </a:lnTo>
                <a:lnTo>
                  <a:pt x="6991" y="314"/>
                </a:lnTo>
                <a:lnTo>
                  <a:pt x="7067" y="322"/>
                </a:lnTo>
                <a:lnTo>
                  <a:pt x="7095" y="327"/>
                </a:lnTo>
                <a:lnTo>
                  <a:pt x="7198" y="333"/>
                </a:lnTo>
                <a:lnTo>
                  <a:pt x="7262" y="331"/>
                </a:lnTo>
                <a:lnTo>
                  <a:pt x="7295" y="334"/>
                </a:lnTo>
              </a:path>
            </a:pathLst>
          </a:custGeom>
          <a:noFill/>
          <a:ln w="11113" cap="flat">
            <a:solidFill>
              <a:srgbClr val="0000FF"/>
            </a:solidFill>
            <a:prstDash val="dash"/>
            <a:round/>
            <a:headEnd/>
            <a:tailEnd/>
          </a:ln>
        </p:spPr>
        <p:txBody>
          <a:bodyPr/>
          <a:lstStyle/>
          <a:p>
            <a:endParaRPr lang="en-GB"/>
          </a:p>
        </p:txBody>
      </p:sp>
      <p:sp>
        <p:nvSpPr>
          <p:cNvPr id="283" name="Line 3879"/>
          <p:cNvSpPr>
            <a:spLocks noChangeShapeType="1"/>
          </p:cNvSpPr>
          <p:nvPr>
            <p:custDataLst>
              <p:tags r:id="rId274"/>
            </p:custDataLst>
          </p:nvPr>
        </p:nvSpPr>
        <p:spPr bwMode="auto">
          <a:xfrm>
            <a:off x="379680" y="1862691"/>
            <a:ext cx="8161156" cy="1938"/>
          </a:xfrm>
          <a:prstGeom prst="line">
            <a:avLst/>
          </a:prstGeom>
          <a:noFill/>
          <a:ln w="0">
            <a:solidFill>
              <a:srgbClr val="000000"/>
            </a:solidFill>
            <a:round/>
            <a:headEnd/>
            <a:tailEnd/>
          </a:ln>
        </p:spPr>
        <p:txBody>
          <a:bodyPr/>
          <a:lstStyle/>
          <a:p>
            <a:endParaRPr lang="en-GB"/>
          </a:p>
        </p:txBody>
      </p:sp>
      <p:sp>
        <p:nvSpPr>
          <p:cNvPr id="284" name="Line 3889"/>
          <p:cNvSpPr>
            <a:spLocks noChangeShapeType="1"/>
          </p:cNvSpPr>
          <p:nvPr>
            <p:custDataLst>
              <p:tags r:id="rId275"/>
            </p:custDataLst>
          </p:nvPr>
        </p:nvSpPr>
        <p:spPr bwMode="auto">
          <a:xfrm>
            <a:off x="379680" y="1244745"/>
            <a:ext cx="8161156" cy="1937"/>
          </a:xfrm>
          <a:prstGeom prst="line">
            <a:avLst/>
          </a:prstGeom>
          <a:noFill/>
          <a:ln w="0">
            <a:solidFill>
              <a:srgbClr val="000000"/>
            </a:solidFill>
            <a:round/>
            <a:headEnd/>
            <a:tailEnd/>
          </a:ln>
        </p:spPr>
        <p:txBody>
          <a:bodyPr/>
          <a:lstStyle/>
          <a:p>
            <a:endParaRPr lang="en-GB"/>
          </a:p>
        </p:txBody>
      </p:sp>
      <p:sp>
        <p:nvSpPr>
          <p:cNvPr id="285" name="Line 3890"/>
          <p:cNvSpPr>
            <a:spLocks noChangeShapeType="1"/>
          </p:cNvSpPr>
          <p:nvPr>
            <p:custDataLst>
              <p:tags r:id="rId276"/>
            </p:custDataLst>
          </p:nvPr>
        </p:nvSpPr>
        <p:spPr bwMode="auto">
          <a:xfrm flipV="1">
            <a:off x="379680" y="1244745"/>
            <a:ext cx="1937" cy="617946"/>
          </a:xfrm>
          <a:prstGeom prst="line">
            <a:avLst/>
          </a:prstGeom>
          <a:noFill/>
          <a:ln w="0">
            <a:solidFill>
              <a:srgbClr val="000000"/>
            </a:solidFill>
            <a:round/>
            <a:headEnd/>
            <a:tailEnd/>
          </a:ln>
        </p:spPr>
        <p:txBody>
          <a:bodyPr/>
          <a:lstStyle/>
          <a:p>
            <a:endParaRPr lang="en-GB"/>
          </a:p>
        </p:txBody>
      </p:sp>
      <p:sp>
        <p:nvSpPr>
          <p:cNvPr id="286" name="Line 3891"/>
          <p:cNvSpPr>
            <a:spLocks noChangeShapeType="1"/>
          </p:cNvSpPr>
          <p:nvPr>
            <p:custDataLst>
              <p:tags r:id="rId277"/>
            </p:custDataLst>
          </p:nvPr>
        </p:nvSpPr>
        <p:spPr bwMode="auto">
          <a:xfrm flipH="1">
            <a:off x="300257" y="1862691"/>
            <a:ext cx="79423" cy="1938"/>
          </a:xfrm>
          <a:prstGeom prst="line">
            <a:avLst/>
          </a:prstGeom>
          <a:noFill/>
          <a:ln w="0">
            <a:solidFill>
              <a:srgbClr val="000000"/>
            </a:solidFill>
            <a:round/>
            <a:headEnd/>
            <a:tailEnd/>
          </a:ln>
        </p:spPr>
        <p:txBody>
          <a:bodyPr/>
          <a:lstStyle/>
          <a:p>
            <a:endParaRPr lang="en-GB"/>
          </a:p>
        </p:txBody>
      </p:sp>
      <p:sp>
        <p:nvSpPr>
          <p:cNvPr id="287" name="Line 3892"/>
          <p:cNvSpPr>
            <a:spLocks noChangeShapeType="1"/>
          </p:cNvSpPr>
          <p:nvPr>
            <p:custDataLst>
              <p:tags r:id="rId278"/>
            </p:custDataLst>
          </p:nvPr>
        </p:nvSpPr>
        <p:spPr bwMode="auto">
          <a:xfrm flipH="1">
            <a:off x="300257" y="1709658"/>
            <a:ext cx="79423" cy="1937"/>
          </a:xfrm>
          <a:prstGeom prst="line">
            <a:avLst/>
          </a:prstGeom>
          <a:noFill/>
          <a:ln w="0">
            <a:solidFill>
              <a:srgbClr val="000000"/>
            </a:solidFill>
            <a:round/>
            <a:headEnd/>
            <a:tailEnd/>
          </a:ln>
        </p:spPr>
        <p:txBody>
          <a:bodyPr/>
          <a:lstStyle/>
          <a:p>
            <a:endParaRPr lang="en-GB"/>
          </a:p>
        </p:txBody>
      </p:sp>
      <p:sp>
        <p:nvSpPr>
          <p:cNvPr id="288" name="Line 3893"/>
          <p:cNvSpPr>
            <a:spLocks noChangeShapeType="1"/>
          </p:cNvSpPr>
          <p:nvPr>
            <p:custDataLst>
              <p:tags r:id="rId279"/>
            </p:custDataLst>
          </p:nvPr>
        </p:nvSpPr>
        <p:spPr bwMode="auto">
          <a:xfrm flipH="1">
            <a:off x="300257" y="1554687"/>
            <a:ext cx="79423" cy="1937"/>
          </a:xfrm>
          <a:prstGeom prst="line">
            <a:avLst/>
          </a:prstGeom>
          <a:noFill/>
          <a:ln w="0">
            <a:solidFill>
              <a:srgbClr val="000000"/>
            </a:solidFill>
            <a:round/>
            <a:headEnd/>
            <a:tailEnd/>
          </a:ln>
        </p:spPr>
        <p:txBody>
          <a:bodyPr/>
          <a:lstStyle/>
          <a:p>
            <a:endParaRPr lang="en-GB"/>
          </a:p>
        </p:txBody>
      </p:sp>
      <p:sp>
        <p:nvSpPr>
          <p:cNvPr id="289" name="Line 3894"/>
          <p:cNvSpPr>
            <a:spLocks noChangeShapeType="1"/>
          </p:cNvSpPr>
          <p:nvPr>
            <p:custDataLst>
              <p:tags r:id="rId280"/>
            </p:custDataLst>
          </p:nvPr>
        </p:nvSpPr>
        <p:spPr bwMode="auto">
          <a:xfrm flipH="1">
            <a:off x="300257" y="1397778"/>
            <a:ext cx="79423" cy="1938"/>
          </a:xfrm>
          <a:prstGeom prst="line">
            <a:avLst/>
          </a:prstGeom>
          <a:noFill/>
          <a:ln w="0">
            <a:solidFill>
              <a:srgbClr val="000000"/>
            </a:solidFill>
            <a:round/>
            <a:headEnd/>
            <a:tailEnd/>
          </a:ln>
        </p:spPr>
        <p:txBody>
          <a:bodyPr/>
          <a:lstStyle/>
          <a:p>
            <a:endParaRPr lang="en-GB"/>
          </a:p>
        </p:txBody>
      </p:sp>
      <p:sp>
        <p:nvSpPr>
          <p:cNvPr id="290" name="Line 3895"/>
          <p:cNvSpPr>
            <a:spLocks noChangeShapeType="1"/>
          </p:cNvSpPr>
          <p:nvPr>
            <p:custDataLst>
              <p:tags r:id="rId281"/>
            </p:custDataLst>
          </p:nvPr>
        </p:nvSpPr>
        <p:spPr bwMode="auto">
          <a:xfrm flipH="1">
            <a:off x="300257" y="1244745"/>
            <a:ext cx="79423" cy="1937"/>
          </a:xfrm>
          <a:prstGeom prst="line">
            <a:avLst/>
          </a:prstGeom>
          <a:noFill/>
          <a:ln w="0">
            <a:solidFill>
              <a:srgbClr val="000000"/>
            </a:solidFill>
            <a:round/>
            <a:headEnd/>
            <a:tailEnd/>
          </a:ln>
        </p:spPr>
        <p:txBody>
          <a:bodyPr/>
          <a:lstStyle/>
          <a:p>
            <a:endParaRPr lang="en-GB"/>
          </a:p>
        </p:txBody>
      </p:sp>
      <p:sp>
        <p:nvSpPr>
          <p:cNvPr id="291" name="Line 3896"/>
          <p:cNvSpPr>
            <a:spLocks noChangeShapeType="1"/>
          </p:cNvSpPr>
          <p:nvPr>
            <p:custDataLst>
              <p:tags r:id="rId282"/>
            </p:custDataLst>
          </p:nvPr>
        </p:nvSpPr>
        <p:spPr bwMode="auto">
          <a:xfrm flipV="1">
            <a:off x="8540836" y="1244745"/>
            <a:ext cx="1938" cy="617946"/>
          </a:xfrm>
          <a:prstGeom prst="line">
            <a:avLst/>
          </a:prstGeom>
          <a:noFill/>
          <a:ln w="0">
            <a:solidFill>
              <a:srgbClr val="000000"/>
            </a:solidFill>
            <a:round/>
            <a:headEnd/>
            <a:tailEnd/>
          </a:ln>
        </p:spPr>
        <p:txBody>
          <a:bodyPr/>
          <a:lstStyle/>
          <a:p>
            <a:endParaRPr lang="en-GB"/>
          </a:p>
        </p:txBody>
      </p:sp>
      <p:sp>
        <p:nvSpPr>
          <p:cNvPr id="292" name="Line 3897"/>
          <p:cNvSpPr>
            <a:spLocks noChangeShapeType="1"/>
          </p:cNvSpPr>
          <p:nvPr>
            <p:custDataLst>
              <p:tags r:id="rId283"/>
            </p:custDataLst>
          </p:nvPr>
        </p:nvSpPr>
        <p:spPr bwMode="auto">
          <a:xfrm flipH="1">
            <a:off x="8540836" y="1862691"/>
            <a:ext cx="79423" cy="1938"/>
          </a:xfrm>
          <a:prstGeom prst="line">
            <a:avLst/>
          </a:prstGeom>
          <a:noFill/>
          <a:ln w="0">
            <a:solidFill>
              <a:srgbClr val="000000"/>
            </a:solidFill>
            <a:round/>
            <a:headEnd/>
            <a:tailEnd/>
          </a:ln>
        </p:spPr>
        <p:txBody>
          <a:bodyPr/>
          <a:lstStyle/>
          <a:p>
            <a:endParaRPr lang="en-GB"/>
          </a:p>
        </p:txBody>
      </p:sp>
      <p:sp>
        <p:nvSpPr>
          <p:cNvPr id="293" name="Line 3898"/>
          <p:cNvSpPr>
            <a:spLocks noChangeShapeType="1"/>
          </p:cNvSpPr>
          <p:nvPr>
            <p:custDataLst>
              <p:tags r:id="rId284"/>
            </p:custDataLst>
          </p:nvPr>
        </p:nvSpPr>
        <p:spPr bwMode="auto">
          <a:xfrm flipH="1">
            <a:off x="8540836" y="1709658"/>
            <a:ext cx="79423" cy="1937"/>
          </a:xfrm>
          <a:prstGeom prst="line">
            <a:avLst/>
          </a:prstGeom>
          <a:noFill/>
          <a:ln w="0">
            <a:solidFill>
              <a:srgbClr val="000000"/>
            </a:solidFill>
            <a:round/>
            <a:headEnd/>
            <a:tailEnd/>
          </a:ln>
        </p:spPr>
        <p:txBody>
          <a:bodyPr/>
          <a:lstStyle/>
          <a:p>
            <a:endParaRPr lang="en-GB"/>
          </a:p>
        </p:txBody>
      </p:sp>
      <p:sp>
        <p:nvSpPr>
          <p:cNvPr id="294" name="Line 3899"/>
          <p:cNvSpPr>
            <a:spLocks noChangeShapeType="1"/>
          </p:cNvSpPr>
          <p:nvPr>
            <p:custDataLst>
              <p:tags r:id="rId285"/>
            </p:custDataLst>
          </p:nvPr>
        </p:nvSpPr>
        <p:spPr bwMode="auto">
          <a:xfrm flipH="1">
            <a:off x="8540836" y="1554687"/>
            <a:ext cx="79423" cy="1937"/>
          </a:xfrm>
          <a:prstGeom prst="line">
            <a:avLst/>
          </a:prstGeom>
          <a:noFill/>
          <a:ln w="0">
            <a:solidFill>
              <a:srgbClr val="000000"/>
            </a:solidFill>
            <a:round/>
            <a:headEnd/>
            <a:tailEnd/>
          </a:ln>
        </p:spPr>
        <p:txBody>
          <a:bodyPr/>
          <a:lstStyle/>
          <a:p>
            <a:endParaRPr lang="en-GB"/>
          </a:p>
        </p:txBody>
      </p:sp>
      <p:sp>
        <p:nvSpPr>
          <p:cNvPr id="295" name="Line 3900"/>
          <p:cNvSpPr>
            <a:spLocks noChangeShapeType="1"/>
          </p:cNvSpPr>
          <p:nvPr>
            <p:custDataLst>
              <p:tags r:id="rId286"/>
            </p:custDataLst>
          </p:nvPr>
        </p:nvSpPr>
        <p:spPr bwMode="auto">
          <a:xfrm flipH="1">
            <a:off x="8540836" y="1397778"/>
            <a:ext cx="79423" cy="1938"/>
          </a:xfrm>
          <a:prstGeom prst="line">
            <a:avLst/>
          </a:prstGeom>
          <a:noFill/>
          <a:ln w="0">
            <a:solidFill>
              <a:srgbClr val="000000"/>
            </a:solidFill>
            <a:round/>
            <a:headEnd/>
            <a:tailEnd/>
          </a:ln>
        </p:spPr>
        <p:txBody>
          <a:bodyPr/>
          <a:lstStyle/>
          <a:p>
            <a:endParaRPr lang="en-GB"/>
          </a:p>
        </p:txBody>
      </p:sp>
      <p:sp>
        <p:nvSpPr>
          <p:cNvPr id="296" name="Line 3901"/>
          <p:cNvSpPr>
            <a:spLocks noChangeShapeType="1"/>
          </p:cNvSpPr>
          <p:nvPr>
            <p:custDataLst>
              <p:tags r:id="rId287"/>
            </p:custDataLst>
          </p:nvPr>
        </p:nvSpPr>
        <p:spPr bwMode="auto">
          <a:xfrm flipH="1">
            <a:off x="8540836" y="1244745"/>
            <a:ext cx="79423" cy="1937"/>
          </a:xfrm>
          <a:prstGeom prst="line">
            <a:avLst/>
          </a:prstGeom>
          <a:noFill/>
          <a:ln w="0">
            <a:solidFill>
              <a:srgbClr val="000000"/>
            </a:solidFill>
            <a:round/>
            <a:headEnd/>
            <a:tailEnd/>
          </a:ln>
        </p:spPr>
        <p:txBody>
          <a:bodyPr/>
          <a:lstStyle/>
          <a:p>
            <a:endParaRPr lang="en-GB"/>
          </a:p>
        </p:txBody>
      </p:sp>
      <p:sp>
        <p:nvSpPr>
          <p:cNvPr id="297" name="Rectangle 3902"/>
          <p:cNvSpPr>
            <a:spLocks noChangeArrowheads="1"/>
          </p:cNvSpPr>
          <p:nvPr>
            <p:custDataLst>
              <p:tags r:id="rId288"/>
            </p:custDataLst>
          </p:nvPr>
        </p:nvSpPr>
        <p:spPr bwMode="auto">
          <a:xfrm>
            <a:off x="8620259" y="1822011"/>
            <a:ext cx="153033"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-200</a:t>
            </a:r>
            <a:endParaRPr lang="en-GB"/>
          </a:p>
        </p:txBody>
      </p:sp>
      <p:sp>
        <p:nvSpPr>
          <p:cNvPr id="298" name="Rectangle 3903"/>
          <p:cNvSpPr>
            <a:spLocks noChangeArrowheads="1"/>
          </p:cNvSpPr>
          <p:nvPr>
            <p:custDataLst>
              <p:tags r:id="rId289"/>
            </p:custDataLst>
          </p:nvPr>
        </p:nvSpPr>
        <p:spPr bwMode="auto">
          <a:xfrm>
            <a:off x="8620259" y="1667041"/>
            <a:ext cx="153033"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-100</a:t>
            </a:r>
            <a:endParaRPr lang="en-GB"/>
          </a:p>
        </p:txBody>
      </p:sp>
      <p:sp>
        <p:nvSpPr>
          <p:cNvPr id="299" name="Rectangle 3904"/>
          <p:cNvSpPr>
            <a:spLocks noChangeArrowheads="1"/>
          </p:cNvSpPr>
          <p:nvPr>
            <p:custDataLst>
              <p:tags r:id="rId290"/>
            </p:custDataLst>
          </p:nvPr>
        </p:nvSpPr>
        <p:spPr bwMode="auto">
          <a:xfrm>
            <a:off x="8620259" y="1514006"/>
            <a:ext cx="42617"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0</a:t>
            </a:r>
            <a:endParaRPr lang="en-GB"/>
          </a:p>
        </p:txBody>
      </p:sp>
      <p:sp>
        <p:nvSpPr>
          <p:cNvPr id="300" name="Rectangle 3905"/>
          <p:cNvSpPr>
            <a:spLocks noChangeArrowheads="1"/>
          </p:cNvSpPr>
          <p:nvPr>
            <p:custDataLst>
              <p:tags r:id="rId291"/>
            </p:custDataLst>
          </p:nvPr>
        </p:nvSpPr>
        <p:spPr bwMode="auto">
          <a:xfrm>
            <a:off x="8620259" y="1357099"/>
            <a:ext cx="127851"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100</a:t>
            </a:r>
            <a:endParaRPr lang="en-GB"/>
          </a:p>
        </p:txBody>
      </p:sp>
      <p:sp>
        <p:nvSpPr>
          <p:cNvPr id="301" name="Rectangle 3906"/>
          <p:cNvSpPr>
            <a:spLocks noChangeArrowheads="1"/>
          </p:cNvSpPr>
          <p:nvPr>
            <p:custDataLst>
              <p:tags r:id="rId292"/>
            </p:custDataLst>
          </p:nvPr>
        </p:nvSpPr>
        <p:spPr bwMode="auto">
          <a:xfrm>
            <a:off x="8620259" y="1202128"/>
            <a:ext cx="127851"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200</a:t>
            </a:r>
            <a:endParaRPr lang="en-GB"/>
          </a:p>
        </p:txBody>
      </p:sp>
      <p:sp>
        <p:nvSpPr>
          <p:cNvPr id="302" name="Rectangle 3907"/>
          <p:cNvSpPr>
            <a:spLocks noChangeArrowheads="1"/>
          </p:cNvSpPr>
          <p:nvPr>
            <p:custDataLst>
              <p:tags r:id="rId293"/>
            </p:custDataLst>
          </p:nvPr>
        </p:nvSpPr>
        <p:spPr bwMode="auto">
          <a:xfrm rot="16200000">
            <a:off x="8841092" y="1845257"/>
            <a:ext cx="102668"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M</a:t>
            </a:r>
            <a:endParaRPr lang="en-GB"/>
          </a:p>
        </p:txBody>
      </p:sp>
      <p:sp>
        <p:nvSpPr>
          <p:cNvPr id="303" name="Rectangle 3908"/>
          <p:cNvSpPr>
            <a:spLocks noChangeArrowheads="1"/>
          </p:cNvSpPr>
          <p:nvPr>
            <p:custDataLst>
              <p:tags r:id="rId294"/>
            </p:custDataLst>
          </p:nvPr>
        </p:nvSpPr>
        <p:spPr bwMode="auto">
          <a:xfrm rot="16200000">
            <a:off x="8857558" y="1764865"/>
            <a:ext cx="69737"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a</a:t>
            </a:r>
            <a:endParaRPr lang="en-GB"/>
          </a:p>
        </p:txBody>
      </p:sp>
      <p:sp>
        <p:nvSpPr>
          <p:cNvPr id="304" name="Rectangle 3909"/>
          <p:cNvSpPr>
            <a:spLocks noChangeArrowheads="1"/>
          </p:cNvSpPr>
          <p:nvPr>
            <p:custDataLst>
              <p:tags r:id="rId295"/>
            </p:custDataLst>
          </p:nvPr>
        </p:nvSpPr>
        <p:spPr bwMode="auto">
          <a:xfrm rot="16200000">
            <a:off x="8857558" y="1699002"/>
            <a:ext cx="69737"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g</a:t>
            </a:r>
            <a:endParaRPr lang="en-GB"/>
          </a:p>
        </p:txBody>
      </p:sp>
      <p:sp>
        <p:nvSpPr>
          <p:cNvPr id="305" name="Rectangle 3910"/>
          <p:cNvSpPr>
            <a:spLocks noChangeArrowheads="1"/>
          </p:cNvSpPr>
          <p:nvPr>
            <p:custDataLst>
              <p:tags r:id="rId296"/>
            </p:custDataLst>
          </p:nvPr>
        </p:nvSpPr>
        <p:spPr bwMode="auto">
          <a:xfrm rot="16200000">
            <a:off x="8874992" y="1648638"/>
            <a:ext cx="34868"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 </a:t>
            </a:r>
            <a:endParaRPr lang="en-GB"/>
          </a:p>
        </p:txBody>
      </p:sp>
      <p:sp>
        <p:nvSpPr>
          <p:cNvPr id="306" name="Rectangle 3911"/>
          <p:cNvSpPr>
            <a:spLocks noChangeArrowheads="1"/>
          </p:cNvSpPr>
          <p:nvPr>
            <p:custDataLst>
              <p:tags r:id="rId297"/>
            </p:custDataLst>
          </p:nvPr>
        </p:nvSpPr>
        <p:spPr bwMode="auto">
          <a:xfrm rot="16200000">
            <a:off x="8874992" y="1617644"/>
            <a:ext cx="34868"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t</a:t>
            </a:r>
            <a:endParaRPr lang="en-GB"/>
          </a:p>
        </p:txBody>
      </p:sp>
      <p:sp>
        <p:nvSpPr>
          <p:cNvPr id="307" name="Rectangle 3912"/>
          <p:cNvSpPr>
            <a:spLocks noChangeArrowheads="1"/>
          </p:cNvSpPr>
          <p:nvPr>
            <p:custDataLst>
              <p:tags r:id="rId298"/>
            </p:custDataLst>
          </p:nvPr>
        </p:nvSpPr>
        <p:spPr bwMode="auto">
          <a:xfrm rot="16200000">
            <a:off x="8857558" y="1569215"/>
            <a:ext cx="69737"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o</a:t>
            </a:r>
            <a:endParaRPr lang="en-GB"/>
          </a:p>
        </p:txBody>
      </p:sp>
      <p:sp>
        <p:nvSpPr>
          <p:cNvPr id="308" name="Rectangle 3913"/>
          <p:cNvSpPr>
            <a:spLocks noChangeArrowheads="1"/>
          </p:cNvSpPr>
          <p:nvPr>
            <p:custDataLst>
              <p:tags r:id="rId299"/>
            </p:custDataLst>
          </p:nvPr>
        </p:nvSpPr>
        <p:spPr bwMode="auto">
          <a:xfrm rot="16200000">
            <a:off x="8874992" y="1518849"/>
            <a:ext cx="34868"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t</a:t>
            </a:r>
            <a:endParaRPr lang="en-GB"/>
          </a:p>
        </p:txBody>
      </p:sp>
      <p:sp>
        <p:nvSpPr>
          <p:cNvPr id="309" name="Rectangle 3914"/>
          <p:cNvSpPr>
            <a:spLocks noChangeArrowheads="1"/>
          </p:cNvSpPr>
          <p:nvPr>
            <p:custDataLst>
              <p:tags r:id="rId300"/>
            </p:custDataLst>
          </p:nvPr>
        </p:nvSpPr>
        <p:spPr bwMode="auto">
          <a:xfrm rot="16200000">
            <a:off x="8857558" y="1470420"/>
            <a:ext cx="69737"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a</a:t>
            </a:r>
            <a:endParaRPr lang="en-GB"/>
          </a:p>
        </p:txBody>
      </p:sp>
      <p:sp>
        <p:nvSpPr>
          <p:cNvPr id="310" name="Rectangle 3915"/>
          <p:cNvSpPr>
            <a:spLocks noChangeArrowheads="1"/>
          </p:cNvSpPr>
          <p:nvPr>
            <p:custDataLst>
              <p:tags r:id="rId301"/>
            </p:custDataLst>
          </p:nvPr>
        </p:nvSpPr>
        <p:spPr bwMode="auto">
          <a:xfrm rot="16200000">
            <a:off x="8874992" y="1421992"/>
            <a:ext cx="34868"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 </a:t>
            </a:r>
            <a:endParaRPr lang="en-GB"/>
          </a:p>
        </p:txBody>
      </p:sp>
      <p:sp>
        <p:nvSpPr>
          <p:cNvPr id="311" name="Rectangle 3916"/>
          <p:cNvSpPr>
            <a:spLocks noChangeArrowheads="1"/>
          </p:cNvSpPr>
          <p:nvPr>
            <p:custDataLst>
              <p:tags r:id="rId302"/>
            </p:custDataLst>
          </p:nvPr>
        </p:nvSpPr>
        <p:spPr bwMode="auto">
          <a:xfrm rot="16200000">
            <a:off x="8872087" y="1386155"/>
            <a:ext cx="40680"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a:t>
            </a:r>
            <a:endParaRPr lang="en-GB"/>
          </a:p>
        </p:txBody>
      </p:sp>
      <p:sp>
        <p:nvSpPr>
          <p:cNvPr id="312" name="Rectangle 3917"/>
          <p:cNvSpPr>
            <a:spLocks noChangeArrowheads="1"/>
          </p:cNvSpPr>
          <p:nvPr>
            <p:custDataLst>
              <p:tags r:id="rId303"/>
            </p:custDataLst>
          </p:nvPr>
        </p:nvSpPr>
        <p:spPr bwMode="auto">
          <a:xfrm rot="16200000">
            <a:off x="8841092" y="1318356"/>
            <a:ext cx="102668"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m</a:t>
            </a:r>
            <a:endParaRPr lang="en-GB"/>
          </a:p>
        </p:txBody>
      </p:sp>
      <p:sp>
        <p:nvSpPr>
          <p:cNvPr id="313" name="Rectangle 3918"/>
          <p:cNvSpPr>
            <a:spLocks noChangeArrowheads="1"/>
          </p:cNvSpPr>
          <p:nvPr>
            <p:custDataLst>
              <p:tags r:id="rId304"/>
            </p:custDataLst>
          </p:nvPr>
        </p:nvSpPr>
        <p:spPr bwMode="auto">
          <a:xfrm rot="16200000">
            <a:off x="8843998" y="1220530"/>
            <a:ext cx="96857"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G</a:t>
            </a:r>
            <a:endParaRPr lang="en-GB"/>
          </a:p>
        </p:txBody>
      </p:sp>
      <p:sp>
        <p:nvSpPr>
          <p:cNvPr id="314" name="Rectangle 3919"/>
          <p:cNvSpPr>
            <a:spLocks noChangeArrowheads="1"/>
          </p:cNvSpPr>
          <p:nvPr>
            <p:custDataLst>
              <p:tags r:id="rId305"/>
            </p:custDataLst>
          </p:nvPr>
        </p:nvSpPr>
        <p:spPr bwMode="auto">
          <a:xfrm rot="16200000">
            <a:off x="8857558" y="1146919"/>
            <a:ext cx="69737"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a</a:t>
            </a:r>
            <a:endParaRPr lang="en-GB"/>
          </a:p>
        </p:txBody>
      </p:sp>
      <p:sp>
        <p:nvSpPr>
          <p:cNvPr id="315" name="Rectangle 3920"/>
          <p:cNvSpPr>
            <a:spLocks noChangeArrowheads="1"/>
          </p:cNvSpPr>
          <p:nvPr>
            <p:custDataLst>
              <p:tags r:id="rId306"/>
            </p:custDataLst>
          </p:nvPr>
        </p:nvSpPr>
        <p:spPr bwMode="auto">
          <a:xfrm rot="16200000">
            <a:off x="8878866" y="1102366"/>
            <a:ext cx="27120"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l</a:t>
            </a:r>
            <a:endParaRPr lang="en-GB"/>
          </a:p>
        </p:txBody>
      </p:sp>
      <p:sp>
        <p:nvSpPr>
          <p:cNvPr id="316" name="Rectangle 3921"/>
          <p:cNvSpPr>
            <a:spLocks noChangeArrowheads="1"/>
          </p:cNvSpPr>
          <p:nvPr>
            <p:custDataLst>
              <p:tags r:id="rId307"/>
            </p:custDataLst>
          </p:nvPr>
        </p:nvSpPr>
        <p:spPr bwMode="auto">
          <a:xfrm rot="16200000">
            <a:off x="8872087" y="1068465"/>
            <a:ext cx="40680"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a:t>
            </a:r>
            <a:endParaRPr lang="en-GB"/>
          </a:p>
        </p:txBody>
      </p:sp>
      <p:sp>
        <p:nvSpPr>
          <p:cNvPr id="317" name="Freeform 3922"/>
          <p:cNvSpPr>
            <a:spLocks/>
          </p:cNvSpPr>
          <p:nvPr>
            <p:custDataLst>
              <p:tags r:id="rId308"/>
            </p:custDataLst>
          </p:nvPr>
        </p:nvSpPr>
        <p:spPr bwMode="auto">
          <a:xfrm>
            <a:off x="8430420" y="2300484"/>
            <a:ext cx="288633" cy="1247516"/>
          </a:xfrm>
          <a:custGeom>
            <a:avLst/>
            <a:gdLst/>
            <a:ahLst/>
            <a:cxnLst>
              <a:cxn ang="0">
                <a:pos x="0" y="0"/>
              </a:cxn>
              <a:cxn ang="0">
                <a:pos x="0" y="42"/>
              </a:cxn>
              <a:cxn ang="0">
                <a:pos x="53" y="42"/>
              </a:cxn>
              <a:cxn ang="0">
                <a:pos x="53" y="50"/>
              </a:cxn>
              <a:cxn ang="0">
                <a:pos x="182" y="50"/>
              </a:cxn>
              <a:cxn ang="0">
                <a:pos x="182" y="104"/>
              </a:cxn>
              <a:cxn ang="0">
                <a:pos x="213" y="104"/>
              </a:cxn>
              <a:cxn ang="0">
                <a:pos x="213" y="892"/>
              </a:cxn>
              <a:cxn ang="0">
                <a:pos x="226" y="892"/>
              </a:cxn>
              <a:cxn ang="0">
                <a:pos x="226" y="1224"/>
              </a:cxn>
              <a:cxn ang="0">
                <a:pos x="299" y="1224"/>
              </a:cxn>
              <a:cxn ang="0">
                <a:pos x="299" y="1287"/>
              </a:cxn>
            </a:cxnLst>
            <a:rect l="0" t="0" r="r" b="b"/>
            <a:pathLst>
              <a:path w="299" h="1287">
                <a:moveTo>
                  <a:pt x="0" y="0"/>
                </a:moveTo>
                <a:lnTo>
                  <a:pt x="0" y="42"/>
                </a:lnTo>
                <a:lnTo>
                  <a:pt x="53" y="42"/>
                </a:lnTo>
                <a:lnTo>
                  <a:pt x="53" y="50"/>
                </a:lnTo>
                <a:lnTo>
                  <a:pt x="182" y="50"/>
                </a:lnTo>
                <a:lnTo>
                  <a:pt x="182" y="104"/>
                </a:lnTo>
                <a:lnTo>
                  <a:pt x="213" y="104"/>
                </a:lnTo>
                <a:lnTo>
                  <a:pt x="213" y="892"/>
                </a:lnTo>
                <a:lnTo>
                  <a:pt x="226" y="892"/>
                </a:lnTo>
                <a:lnTo>
                  <a:pt x="226" y="1224"/>
                </a:lnTo>
                <a:lnTo>
                  <a:pt x="299" y="1224"/>
                </a:lnTo>
                <a:lnTo>
                  <a:pt x="299" y="1287"/>
                </a:lnTo>
              </a:path>
            </a:pathLst>
          </a:custGeom>
          <a:noFill/>
          <a:ln w="6350">
            <a:solidFill>
              <a:srgbClr val="000000"/>
            </a:solidFill>
            <a:prstDash val="solid"/>
            <a:round/>
            <a:headEnd/>
            <a:tailEnd/>
          </a:ln>
        </p:spPr>
        <p:txBody>
          <a:bodyPr/>
          <a:lstStyle/>
          <a:p>
            <a:endParaRPr lang="en-GB"/>
          </a:p>
        </p:txBody>
      </p:sp>
      <p:sp>
        <p:nvSpPr>
          <p:cNvPr id="318" name="Line 3923"/>
          <p:cNvSpPr>
            <a:spLocks noChangeShapeType="1"/>
          </p:cNvSpPr>
          <p:nvPr>
            <p:custDataLst>
              <p:tags r:id="rId309"/>
            </p:custDataLst>
          </p:nvPr>
        </p:nvSpPr>
        <p:spPr bwMode="auto">
          <a:xfrm>
            <a:off x="8430420" y="3708783"/>
            <a:ext cx="288633" cy="1937"/>
          </a:xfrm>
          <a:prstGeom prst="line">
            <a:avLst/>
          </a:prstGeom>
          <a:noFill/>
          <a:ln w="0">
            <a:solidFill>
              <a:srgbClr val="000000"/>
            </a:solidFill>
            <a:round/>
            <a:headEnd/>
            <a:tailEnd/>
          </a:ln>
        </p:spPr>
        <p:txBody>
          <a:bodyPr/>
          <a:lstStyle/>
          <a:p>
            <a:endParaRPr lang="en-GB"/>
          </a:p>
        </p:txBody>
      </p:sp>
      <p:sp>
        <p:nvSpPr>
          <p:cNvPr id="319" name="Line 3924"/>
          <p:cNvSpPr>
            <a:spLocks noChangeShapeType="1"/>
          </p:cNvSpPr>
          <p:nvPr>
            <p:custDataLst>
              <p:tags r:id="rId310"/>
            </p:custDataLst>
          </p:nvPr>
        </p:nvSpPr>
        <p:spPr bwMode="auto">
          <a:xfrm flipV="1">
            <a:off x="8451727" y="3708783"/>
            <a:ext cx="1938" cy="21308"/>
          </a:xfrm>
          <a:prstGeom prst="line">
            <a:avLst/>
          </a:prstGeom>
          <a:noFill/>
          <a:ln w="0">
            <a:solidFill>
              <a:srgbClr val="000000"/>
            </a:solidFill>
            <a:round/>
            <a:headEnd/>
            <a:tailEnd/>
          </a:ln>
        </p:spPr>
        <p:txBody>
          <a:bodyPr/>
          <a:lstStyle/>
          <a:p>
            <a:endParaRPr lang="en-GB"/>
          </a:p>
        </p:txBody>
      </p:sp>
      <p:sp>
        <p:nvSpPr>
          <p:cNvPr id="320" name="Line 3925"/>
          <p:cNvSpPr>
            <a:spLocks noChangeShapeType="1"/>
          </p:cNvSpPr>
          <p:nvPr>
            <p:custDataLst>
              <p:tags r:id="rId311"/>
            </p:custDataLst>
          </p:nvPr>
        </p:nvSpPr>
        <p:spPr bwMode="auto">
          <a:xfrm flipV="1">
            <a:off x="8535025" y="3708783"/>
            <a:ext cx="1937" cy="21308"/>
          </a:xfrm>
          <a:prstGeom prst="line">
            <a:avLst/>
          </a:prstGeom>
          <a:noFill/>
          <a:ln w="0">
            <a:solidFill>
              <a:srgbClr val="000000"/>
            </a:solidFill>
            <a:round/>
            <a:headEnd/>
            <a:tailEnd/>
          </a:ln>
        </p:spPr>
        <p:txBody>
          <a:bodyPr/>
          <a:lstStyle/>
          <a:p>
            <a:endParaRPr lang="en-GB"/>
          </a:p>
        </p:txBody>
      </p:sp>
      <p:sp>
        <p:nvSpPr>
          <p:cNvPr id="321" name="Line 3926"/>
          <p:cNvSpPr>
            <a:spLocks noChangeShapeType="1"/>
          </p:cNvSpPr>
          <p:nvPr>
            <p:custDataLst>
              <p:tags r:id="rId312"/>
            </p:custDataLst>
          </p:nvPr>
        </p:nvSpPr>
        <p:spPr bwMode="auto">
          <a:xfrm flipV="1">
            <a:off x="8618321" y="3708783"/>
            <a:ext cx="1938" cy="21308"/>
          </a:xfrm>
          <a:prstGeom prst="line">
            <a:avLst/>
          </a:prstGeom>
          <a:noFill/>
          <a:ln w="0">
            <a:solidFill>
              <a:srgbClr val="000000"/>
            </a:solidFill>
            <a:round/>
            <a:headEnd/>
            <a:tailEnd/>
          </a:ln>
        </p:spPr>
        <p:txBody>
          <a:bodyPr/>
          <a:lstStyle/>
          <a:p>
            <a:endParaRPr lang="en-GB"/>
          </a:p>
        </p:txBody>
      </p:sp>
      <p:sp>
        <p:nvSpPr>
          <p:cNvPr id="322" name="Line 3927"/>
          <p:cNvSpPr>
            <a:spLocks noChangeShapeType="1"/>
          </p:cNvSpPr>
          <p:nvPr>
            <p:custDataLst>
              <p:tags r:id="rId313"/>
            </p:custDataLst>
          </p:nvPr>
        </p:nvSpPr>
        <p:spPr bwMode="auto">
          <a:xfrm flipV="1">
            <a:off x="8703555" y="3708783"/>
            <a:ext cx="1938" cy="21308"/>
          </a:xfrm>
          <a:prstGeom prst="line">
            <a:avLst/>
          </a:prstGeom>
          <a:noFill/>
          <a:ln w="0">
            <a:solidFill>
              <a:srgbClr val="000000"/>
            </a:solidFill>
            <a:round/>
            <a:headEnd/>
            <a:tailEnd/>
          </a:ln>
        </p:spPr>
        <p:txBody>
          <a:bodyPr/>
          <a:lstStyle/>
          <a:p>
            <a:endParaRPr lang="en-GB"/>
          </a:p>
        </p:txBody>
      </p:sp>
      <p:sp>
        <p:nvSpPr>
          <p:cNvPr id="323" name="Rectangle 3928"/>
          <p:cNvSpPr>
            <a:spLocks noChangeArrowheads="1"/>
          </p:cNvSpPr>
          <p:nvPr>
            <p:custDataLst>
              <p:tags r:id="rId314"/>
            </p:custDataLst>
          </p:nvPr>
        </p:nvSpPr>
        <p:spPr bwMode="auto">
          <a:xfrm>
            <a:off x="8430420" y="3728154"/>
            <a:ext cx="42617"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2</a:t>
            </a:r>
            <a:endParaRPr lang="en-GB"/>
          </a:p>
        </p:txBody>
      </p:sp>
      <p:sp>
        <p:nvSpPr>
          <p:cNvPr id="324" name="Rectangle 3929"/>
          <p:cNvSpPr>
            <a:spLocks noChangeArrowheads="1"/>
          </p:cNvSpPr>
          <p:nvPr>
            <p:custDataLst>
              <p:tags r:id="rId315"/>
            </p:custDataLst>
          </p:nvPr>
        </p:nvSpPr>
        <p:spPr bwMode="auto">
          <a:xfrm>
            <a:off x="8515654" y="3728154"/>
            <a:ext cx="42617"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4</a:t>
            </a:r>
            <a:endParaRPr lang="en-GB"/>
          </a:p>
        </p:txBody>
      </p:sp>
      <p:sp>
        <p:nvSpPr>
          <p:cNvPr id="325" name="Rectangle 3930"/>
          <p:cNvSpPr>
            <a:spLocks noChangeArrowheads="1"/>
          </p:cNvSpPr>
          <p:nvPr>
            <p:custDataLst>
              <p:tags r:id="rId316"/>
            </p:custDataLst>
          </p:nvPr>
        </p:nvSpPr>
        <p:spPr bwMode="auto">
          <a:xfrm>
            <a:off x="8597013" y="3728154"/>
            <a:ext cx="42617"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6</a:t>
            </a:r>
            <a:endParaRPr lang="en-GB"/>
          </a:p>
        </p:txBody>
      </p:sp>
      <p:sp>
        <p:nvSpPr>
          <p:cNvPr id="326" name="Rectangle 3931"/>
          <p:cNvSpPr>
            <a:spLocks noChangeArrowheads="1"/>
          </p:cNvSpPr>
          <p:nvPr>
            <p:custDataLst>
              <p:tags r:id="rId317"/>
            </p:custDataLst>
          </p:nvPr>
        </p:nvSpPr>
        <p:spPr bwMode="auto">
          <a:xfrm>
            <a:off x="8682247" y="3728154"/>
            <a:ext cx="42617"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8</a:t>
            </a:r>
            <a:endParaRPr lang="en-GB"/>
          </a:p>
        </p:txBody>
      </p:sp>
      <p:sp>
        <p:nvSpPr>
          <p:cNvPr id="327" name="Rectangle 3932"/>
          <p:cNvSpPr>
            <a:spLocks noChangeArrowheads="1"/>
          </p:cNvSpPr>
          <p:nvPr>
            <p:custDataLst>
              <p:tags r:id="rId318"/>
            </p:custDataLst>
          </p:nvPr>
        </p:nvSpPr>
        <p:spPr bwMode="auto">
          <a:xfrm>
            <a:off x="8449791" y="3838570"/>
            <a:ext cx="267325"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Vp (km/s)</a:t>
            </a:r>
            <a:endParaRPr lang="en-GB"/>
          </a:p>
        </p:txBody>
      </p:sp>
      <p:sp>
        <p:nvSpPr>
          <p:cNvPr id="328" name="Line 3933"/>
          <p:cNvSpPr>
            <a:spLocks noChangeShapeType="1"/>
          </p:cNvSpPr>
          <p:nvPr>
            <p:custDataLst>
              <p:tags r:id="rId319"/>
            </p:custDataLst>
          </p:nvPr>
        </p:nvSpPr>
        <p:spPr bwMode="auto">
          <a:xfrm>
            <a:off x="8430420" y="2261741"/>
            <a:ext cx="288633" cy="1938"/>
          </a:xfrm>
          <a:prstGeom prst="line">
            <a:avLst/>
          </a:prstGeom>
          <a:noFill/>
          <a:ln w="0">
            <a:solidFill>
              <a:srgbClr val="000000"/>
            </a:solidFill>
            <a:round/>
            <a:headEnd/>
            <a:tailEnd/>
          </a:ln>
        </p:spPr>
        <p:txBody>
          <a:bodyPr/>
          <a:lstStyle/>
          <a:p>
            <a:endParaRPr lang="en-GB"/>
          </a:p>
        </p:txBody>
      </p:sp>
      <p:sp>
        <p:nvSpPr>
          <p:cNvPr id="329" name="Rectangle 3934"/>
          <p:cNvSpPr>
            <a:spLocks noChangeArrowheads="1"/>
          </p:cNvSpPr>
          <p:nvPr>
            <p:custDataLst>
              <p:tags r:id="rId320"/>
            </p:custDataLst>
          </p:nvPr>
        </p:nvSpPr>
        <p:spPr bwMode="auto">
          <a:xfrm>
            <a:off x="8438168" y="2120331"/>
            <a:ext cx="290570" cy="112354"/>
          </a:xfrm>
          <a:prstGeom prst="rect">
            <a:avLst/>
          </a:prstGeom>
          <a:noFill/>
          <a:ln w="9525">
            <a:noFill/>
            <a:miter lim="800000"/>
            <a:headEnd/>
            <a:tailEnd/>
          </a:ln>
        </p:spPr>
        <p:txBody>
          <a:bodyPr wrap="none" lIns="0" tIns="0" rIns="0" bIns="0">
            <a:spAutoFit/>
          </a:bodyPr>
          <a:lstStyle/>
          <a:p>
            <a:r>
              <a:rPr lang="en-GB" sz="600">
                <a:solidFill>
                  <a:srgbClr val="FF0000"/>
                </a:solidFill>
                <a:latin typeface="Arial" charset="0"/>
              </a:rPr>
              <a:t>ESP34</a:t>
            </a:r>
            <a:endParaRPr lang="en-GB"/>
          </a:p>
        </p:txBody>
      </p:sp>
      <p:sp>
        <p:nvSpPr>
          <p:cNvPr id="330" name="Line 3935"/>
          <p:cNvSpPr>
            <a:spLocks noChangeShapeType="1"/>
          </p:cNvSpPr>
          <p:nvPr>
            <p:custDataLst>
              <p:tags r:id="rId321"/>
            </p:custDataLst>
          </p:nvPr>
        </p:nvSpPr>
        <p:spPr bwMode="auto">
          <a:xfrm flipV="1">
            <a:off x="8430420" y="2261741"/>
            <a:ext cx="1937" cy="1447042"/>
          </a:xfrm>
          <a:prstGeom prst="line">
            <a:avLst/>
          </a:prstGeom>
          <a:noFill/>
          <a:ln w="0">
            <a:solidFill>
              <a:srgbClr val="000000"/>
            </a:solidFill>
            <a:round/>
            <a:headEnd/>
            <a:tailEnd/>
          </a:ln>
        </p:spPr>
        <p:txBody>
          <a:bodyPr/>
          <a:lstStyle/>
          <a:p>
            <a:endParaRPr lang="en-GB"/>
          </a:p>
        </p:txBody>
      </p:sp>
      <p:sp>
        <p:nvSpPr>
          <p:cNvPr id="331" name="Line 3936"/>
          <p:cNvSpPr>
            <a:spLocks noChangeShapeType="1"/>
          </p:cNvSpPr>
          <p:nvPr>
            <p:custDataLst>
              <p:tags r:id="rId322"/>
            </p:custDataLst>
          </p:nvPr>
        </p:nvSpPr>
        <p:spPr bwMode="auto">
          <a:xfrm flipV="1">
            <a:off x="8719052" y="2261741"/>
            <a:ext cx="1938" cy="1447042"/>
          </a:xfrm>
          <a:prstGeom prst="line">
            <a:avLst/>
          </a:prstGeom>
          <a:noFill/>
          <a:ln w="0">
            <a:solidFill>
              <a:srgbClr val="000000"/>
            </a:solidFill>
            <a:round/>
            <a:headEnd/>
            <a:tailEnd/>
          </a:ln>
        </p:spPr>
        <p:txBody>
          <a:bodyPr/>
          <a:lstStyle/>
          <a:p>
            <a:endParaRPr lang="en-GB"/>
          </a:p>
        </p:txBody>
      </p:sp>
      <p:sp>
        <p:nvSpPr>
          <p:cNvPr id="332" name="Freeform 3937"/>
          <p:cNvSpPr>
            <a:spLocks/>
          </p:cNvSpPr>
          <p:nvPr>
            <p:custDataLst>
              <p:tags r:id="rId323"/>
            </p:custDataLst>
          </p:nvPr>
        </p:nvSpPr>
        <p:spPr bwMode="auto">
          <a:xfrm>
            <a:off x="7882209" y="2343101"/>
            <a:ext cx="290570" cy="1280448"/>
          </a:xfrm>
          <a:custGeom>
            <a:avLst/>
            <a:gdLst/>
            <a:ahLst/>
            <a:cxnLst>
              <a:cxn ang="0">
                <a:pos x="299" y="1323"/>
              </a:cxn>
              <a:cxn ang="0">
                <a:pos x="253" y="1323"/>
              </a:cxn>
              <a:cxn ang="0">
                <a:pos x="253" y="825"/>
              </a:cxn>
              <a:cxn ang="0">
                <a:pos x="229" y="825"/>
              </a:cxn>
              <a:cxn ang="0">
                <a:pos x="229" y="535"/>
              </a:cxn>
              <a:cxn ang="0">
                <a:pos x="188" y="535"/>
              </a:cxn>
              <a:cxn ang="0">
                <a:pos x="188" y="199"/>
              </a:cxn>
              <a:cxn ang="0">
                <a:pos x="151" y="199"/>
              </a:cxn>
              <a:cxn ang="0">
                <a:pos x="151" y="120"/>
              </a:cxn>
              <a:cxn ang="0">
                <a:pos x="86" y="120"/>
              </a:cxn>
              <a:cxn ang="0">
                <a:pos x="86" y="37"/>
              </a:cxn>
              <a:cxn ang="0">
                <a:pos x="21" y="37"/>
              </a:cxn>
              <a:cxn ang="0">
                <a:pos x="21" y="17"/>
              </a:cxn>
              <a:cxn ang="0">
                <a:pos x="0" y="0"/>
              </a:cxn>
            </a:cxnLst>
            <a:rect l="0" t="0" r="r" b="b"/>
            <a:pathLst>
              <a:path w="299" h="1323">
                <a:moveTo>
                  <a:pt x="299" y="1323"/>
                </a:moveTo>
                <a:lnTo>
                  <a:pt x="253" y="1323"/>
                </a:lnTo>
                <a:lnTo>
                  <a:pt x="253" y="825"/>
                </a:lnTo>
                <a:lnTo>
                  <a:pt x="229" y="825"/>
                </a:lnTo>
                <a:lnTo>
                  <a:pt x="229" y="535"/>
                </a:lnTo>
                <a:lnTo>
                  <a:pt x="188" y="535"/>
                </a:lnTo>
                <a:lnTo>
                  <a:pt x="188" y="199"/>
                </a:lnTo>
                <a:lnTo>
                  <a:pt x="151" y="199"/>
                </a:lnTo>
                <a:lnTo>
                  <a:pt x="151" y="120"/>
                </a:lnTo>
                <a:lnTo>
                  <a:pt x="86" y="120"/>
                </a:lnTo>
                <a:lnTo>
                  <a:pt x="86" y="37"/>
                </a:lnTo>
                <a:lnTo>
                  <a:pt x="21" y="37"/>
                </a:lnTo>
                <a:lnTo>
                  <a:pt x="21" y="17"/>
                </a:lnTo>
                <a:lnTo>
                  <a:pt x="0" y="0"/>
                </a:lnTo>
              </a:path>
            </a:pathLst>
          </a:custGeom>
          <a:noFill/>
          <a:ln w="6350">
            <a:solidFill>
              <a:srgbClr val="000000"/>
            </a:solidFill>
            <a:prstDash val="solid"/>
            <a:round/>
            <a:headEnd/>
            <a:tailEnd/>
          </a:ln>
        </p:spPr>
        <p:txBody>
          <a:bodyPr/>
          <a:lstStyle/>
          <a:p>
            <a:endParaRPr lang="en-GB"/>
          </a:p>
        </p:txBody>
      </p:sp>
      <p:sp>
        <p:nvSpPr>
          <p:cNvPr id="333" name="Line 3938"/>
          <p:cNvSpPr>
            <a:spLocks noChangeShapeType="1"/>
          </p:cNvSpPr>
          <p:nvPr>
            <p:custDataLst>
              <p:tags r:id="rId324"/>
            </p:custDataLst>
          </p:nvPr>
        </p:nvSpPr>
        <p:spPr bwMode="auto">
          <a:xfrm>
            <a:off x="7824095" y="3704908"/>
            <a:ext cx="395176" cy="1937"/>
          </a:xfrm>
          <a:prstGeom prst="line">
            <a:avLst/>
          </a:prstGeom>
          <a:noFill/>
          <a:ln w="0">
            <a:solidFill>
              <a:srgbClr val="000000"/>
            </a:solidFill>
            <a:round/>
            <a:headEnd/>
            <a:tailEnd/>
          </a:ln>
        </p:spPr>
        <p:txBody>
          <a:bodyPr/>
          <a:lstStyle/>
          <a:p>
            <a:endParaRPr lang="en-GB"/>
          </a:p>
        </p:txBody>
      </p:sp>
      <p:sp>
        <p:nvSpPr>
          <p:cNvPr id="334" name="Line 3939"/>
          <p:cNvSpPr>
            <a:spLocks noChangeShapeType="1"/>
          </p:cNvSpPr>
          <p:nvPr>
            <p:custDataLst>
              <p:tags r:id="rId325"/>
            </p:custDataLst>
          </p:nvPr>
        </p:nvSpPr>
        <p:spPr bwMode="auto">
          <a:xfrm flipV="1">
            <a:off x="7824095" y="3704908"/>
            <a:ext cx="1938" cy="21308"/>
          </a:xfrm>
          <a:prstGeom prst="line">
            <a:avLst/>
          </a:prstGeom>
          <a:noFill/>
          <a:ln w="0">
            <a:solidFill>
              <a:srgbClr val="000000"/>
            </a:solidFill>
            <a:round/>
            <a:headEnd/>
            <a:tailEnd/>
          </a:ln>
        </p:spPr>
        <p:txBody>
          <a:bodyPr/>
          <a:lstStyle/>
          <a:p>
            <a:endParaRPr lang="en-GB"/>
          </a:p>
        </p:txBody>
      </p:sp>
      <p:sp>
        <p:nvSpPr>
          <p:cNvPr id="335" name="Line 3940"/>
          <p:cNvSpPr>
            <a:spLocks noChangeShapeType="1"/>
          </p:cNvSpPr>
          <p:nvPr>
            <p:custDataLst>
              <p:tags r:id="rId326"/>
            </p:custDataLst>
          </p:nvPr>
        </p:nvSpPr>
        <p:spPr bwMode="auto">
          <a:xfrm flipV="1">
            <a:off x="7903518" y="3704908"/>
            <a:ext cx="1937" cy="21308"/>
          </a:xfrm>
          <a:prstGeom prst="line">
            <a:avLst/>
          </a:prstGeom>
          <a:noFill/>
          <a:ln w="0">
            <a:solidFill>
              <a:srgbClr val="000000"/>
            </a:solidFill>
            <a:round/>
            <a:headEnd/>
            <a:tailEnd/>
          </a:ln>
        </p:spPr>
        <p:txBody>
          <a:bodyPr/>
          <a:lstStyle/>
          <a:p>
            <a:endParaRPr lang="en-GB"/>
          </a:p>
        </p:txBody>
      </p:sp>
      <p:sp>
        <p:nvSpPr>
          <p:cNvPr id="336" name="Line 3941"/>
          <p:cNvSpPr>
            <a:spLocks noChangeShapeType="1"/>
          </p:cNvSpPr>
          <p:nvPr>
            <p:custDataLst>
              <p:tags r:id="rId327"/>
            </p:custDataLst>
          </p:nvPr>
        </p:nvSpPr>
        <p:spPr bwMode="auto">
          <a:xfrm flipV="1">
            <a:off x="7982940" y="3704908"/>
            <a:ext cx="1938" cy="21308"/>
          </a:xfrm>
          <a:prstGeom prst="line">
            <a:avLst/>
          </a:prstGeom>
          <a:noFill/>
          <a:ln w="0">
            <a:solidFill>
              <a:srgbClr val="000000"/>
            </a:solidFill>
            <a:round/>
            <a:headEnd/>
            <a:tailEnd/>
          </a:ln>
        </p:spPr>
        <p:txBody>
          <a:bodyPr/>
          <a:lstStyle/>
          <a:p>
            <a:endParaRPr lang="en-GB"/>
          </a:p>
        </p:txBody>
      </p:sp>
      <p:sp>
        <p:nvSpPr>
          <p:cNvPr id="337" name="Line 3942"/>
          <p:cNvSpPr>
            <a:spLocks noChangeShapeType="1"/>
          </p:cNvSpPr>
          <p:nvPr>
            <p:custDataLst>
              <p:tags r:id="rId328"/>
            </p:custDataLst>
          </p:nvPr>
        </p:nvSpPr>
        <p:spPr bwMode="auto">
          <a:xfrm flipV="1">
            <a:off x="8060426" y="3704908"/>
            <a:ext cx="1938" cy="21308"/>
          </a:xfrm>
          <a:prstGeom prst="line">
            <a:avLst/>
          </a:prstGeom>
          <a:noFill/>
          <a:ln w="0">
            <a:solidFill>
              <a:srgbClr val="000000"/>
            </a:solidFill>
            <a:round/>
            <a:headEnd/>
            <a:tailEnd/>
          </a:ln>
        </p:spPr>
        <p:txBody>
          <a:bodyPr/>
          <a:lstStyle/>
          <a:p>
            <a:endParaRPr lang="en-GB"/>
          </a:p>
        </p:txBody>
      </p:sp>
      <p:sp>
        <p:nvSpPr>
          <p:cNvPr id="338" name="Line 3943"/>
          <p:cNvSpPr>
            <a:spLocks noChangeShapeType="1"/>
          </p:cNvSpPr>
          <p:nvPr>
            <p:custDataLst>
              <p:tags r:id="rId329"/>
            </p:custDataLst>
          </p:nvPr>
        </p:nvSpPr>
        <p:spPr bwMode="auto">
          <a:xfrm flipV="1">
            <a:off x="8141786" y="3704908"/>
            <a:ext cx="1938" cy="21308"/>
          </a:xfrm>
          <a:prstGeom prst="line">
            <a:avLst/>
          </a:prstGeom>
          <a:noFill/>
          <a:ln w="0">
            <a:solidFill>
              <a:srgbClr val="000000"/>
            </a:solidFill>
            <a:round/>
            <a:headEnd/>
            <a:tailEnd/>
          </a:ln>
        </p:spPr>
        <p:txBody>
          <a:bodyPr/>
          <a:lstStyle/>
          <a:p>
            <a:endParaRPr lang="en-GB"/>
          </a:p>
        </p:txBody>
      </p:sp>
      <p:sp>
        <p:nvSpPr>
          <p:cNvPr id="339" name="Line 3944"/>
          <p:cNvSpPr>
            <a:spLocks noChangeShapeType="1"/>
          </p:cNvSpPr>
          <p:nvPr>
            <p:custDataLst>
              <p:tags r:id="rId330"/>
            </p:custDataLst>
          </p:nvPr>
        </p:nvSpPr>
        <p:spPr bwMode="auto">
          <a:xfrm flipV="1">
            <a:off x="8219271" y="3704908"/>
            <a:ext cx="1938" cy="21308"/>
          </a:xfrm>
          <a:prstGeom prst="line">
            <a:avLst/>
          </a:prstGeom>
          <a:noFill/>
          <a:ln w="0">
            <a:solidFill>
              <a:srgbClr val="000000"/>
            </a:solidFill>
            <a:round/>
            <a:headEnd/>
            <a:tailEnd/>
          </a:ln>
        </p:spPr>
        <p:txBody>
          <a:bodyPr/>
          <a:lstStyle/>
          <a:p>
            <a:endParaRPr lang="en-GB"/>
          </a:p>
        </p:txBody>
      </p:sp>
      <p:sp>
        <p:nvSpPr>
          <p:cNvPr id="340" name="Rectangle 3945"/>
          <p:cNvSpPr>
            <a:spLocks noChangeArrowheads="1"/>
          </p:cNvSpPr>
          <p:nvPr>
            <p:custDataLst>
              <p:tags r:id="rId331"/>
            </p:custDataLst>
          </p:nvPr>
        </p:nvSpPr>
        <p:spPr bwMode="auto">
          <a:xfrm>
            <a:off x="7804724" y="3726216"/>
            <a:ext cx="42617"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0</a:t>
            </a:r>
            <a:endParaRPr lang="en-GB"/>
          </a:p>
        </p:txBody>
      </p:sp>
      <p:sp>
        <p:nvSpPr>
          <p:cNvPr id="341" name="Rectangle 3946"/>
          <p:cNvSpPr>
            <a:spLocks noChangeArrowheads="1"/>
          </p:cNvSpPr>
          <p:nvPr>
            <p:custDataLst>
              <p:tags r:id="rId332"/>
            </p:custDataLst>
          </p:nvPr>
        </p:nvSpPr>
        <p:spPr bwMode="auto">
          <a:xfrm>
            <a:off x="7961632" y="3726216"/>
            <a:ext cx="42617"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4</a:t>
            </a:r>
            <a:endParaRPr lang="en-GB"/>
          </a:p>
        </p:txBody>
      </p:sp>
      <p:sp>
        <p:nvSpPr>
          <p:cNvPr id="342" name="Rectangle 3947"/>
          <p:cNvSpPr>
            <a:spLocks noChangeArrowheads="1"/>
          </p:cNvSpPr>
          <p:nvPr>
            <p:custDataLst>
              <p:tags r:id="rId333"/>
            </p:custDataLst>
          </p:nvPr>
        </p:nvSpPr>
        <p:spPr bwMode="auto">
          <a:xfrm>
            <a:off x="8120478" y="3726216"/>
            <a:ext cx="42617" cy="92983"/>
          </a:xfrm>
          <a:prstGeom prst="rect">
            <a:avLst/>
          </a:prstGeom>
          <a:noFill/>
          <a:ln w="9525">
            <a:noFill/>
            <a:miter lim="800000"/>
            <a:headEnd/>
            <a:tailEnd/>
          </a:ln>
        </p:spPr>
        <p:txBody>
          <a:bodyPr wrap="none" lIns="0" tIns="0" rIns="0" bIns="0">
            <a:spAutoFit/>
          </a:bodyPr>
          <a:lstStyle/>
          <a:p>
            <a:r>
              <a:rPr lang="en-GB" sz="500">
                <a:solidFill>
                  <a:srgbClr val="000000"/>
                </a:solidFill>
                <a:latin typeface="Arial" charset="0"/>
              </a:rPr>
              <a:t>8</a:t>
            </a:r>
            <a:endParaRPr lang="en-GB"/>
          </a:p>
        </p:txBody>
      </p:sp>
      <p:sp>
        <p:nvSpPr>
          <p:cNvPr id="343" name="Rectangle 3948"/>
          <p:cNvSpPr>
            <a:spLocks noChangeArrowheads="1"/>
          </p:cNvSpPr>
          <p:nvPr>
            <p:custDataLst>
              <p:tags r:id="rId334"/>
            </p:custDataLst>
          </p:nvPr>
        </p:nvSpPr>
        <p:spPr bwMode="auto">
          <a:xfrm>
            <a:off x="7905455" y="3834696"/>
            <a:ext cx="249891"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Vp(km/s)</a:t>
            </a:r>
            <a:endParaRPr lang="en-GB"/>
          </a:p>
        </p:txBody>
      </p:sp>
      <p:sp>
        <p:nvSpPr>
          <p:cNvPr id="344" name="Line 3949"/>
          <p:cNvSpPr>
            <a:spLocks noChangeShapeType="1"/>
          </p:cNvSpPr>
          <p:nvPr>
            <p:custDataLst>
              <p:tags r:id="rId335"/>
            </p:custDataLst>
          </p:nvPr>
        </p:nvSpPr>
        <p:spPr bwMode="auto">
          <a:xfrm>
            <a:off x="7882209" y="2257867"/>
            <a:ext cx="290570" cy="1938"/>
          </a:xfrm>
          <a:prstGeom prst="line">
            <a:avLst/>
          </a:prstGeom>
          <a:noFill/>
          <a:ln w="0">
            <a:solidFill>
              <a:srgbClr val="000000"/>
            </a:solidFill>
            <a:round/>
            <a:headEnd/>
            <a:tailEnd/>
          </a:ln>
        </p:spPr>
        <p:txBody>
          <a:bodyPr/>
          <a:lstStyle/>
          <a:p>
            <a:endParaRPr lang="en-GB"/>
          </a:p>
        </p:txBody>
      </p:sp>
      <p:sp>
        <p:nvSpPr>
          <p:cNvPr id="345" name="Rectangle 3950"/>
          <p:cNvSpPr>
            <a:spLocks noChangeArrowheads="1"/>
          </p:cNvSpPr>
          <p:nvPr>
            <p:custDataLst>
              <p:tags r:id="rId336"/>
            </p:custDataLst>
          </p:nvPr>
        </p:nvSpPr>
        <p:spPr bwMode="auto">
          <a:xfrm>
            <a:off x="7878335" y="2118393"/>
            <a:ext cx="315754" cy="112354"/>
          </a:xfrm>
          <a:prstGeom prst="rect">
            <a:avLst/>
          </a:prstGeom>
          <a:noFill/>
          <a:ln w="9525">
            <a:noFill/>
            <a:miter lim="800000"/>
            <a:headEnd/>
            <a:tailEnd/>
          </a:ln>
        </p:spPr>
        <p:txBody>
          <a:bodyPr wrap="none" lIns="0" tIns="0" rIns="0" bIns="0">
            <a:spAutoFit/>
          </a:bodyPr>
          <a:lstStyle/>
          <a:p>
            <a:r>
              <a:rPr lang="en-GB" sz="600">
                <a:solidFill>
                  <a:srgbClr val="FF0000"/>
                </a:solidFill>
                <a:latin typeface="Arial" charset="0"/>
              </a:rPr>
              <a:t>ESP 35</a:t>
            </a:r>
            <a:endParaRPr lang="en-GB"/>
          </a:p>
        </p:txBody>
      </p:sp>
      <p:sp>
        <p:nvSpPr>
          <p:cNvPr id="346" name="Line 3951"/>
          <p:cNvSpPr>
            <a:spLocks noChangeShapeType="1"/>
          </p:cNvSpPr>
          <p:nvPr>
            <p:custDataLst>
              <p:tags r:id="rId337"/>
            </p:custDataLst>
          </p:nvPr>
        </p:nvSpPr>
        <p:spPr bwMode="auto">
          <a:xfrm flipV="1">
            <a:off x="7882209" y="2257867"/>
            <a:ext cx="1938" cy="1447042"/>
          </a:xfrm>
          <a:prstGeom prst="line">
            <a:avLst/>
          </a:prstGeom>
          <a:noFill/>
          <a:ln w="0">
            <a:solidFill>
              <a:srgbClr val="000000"/>
            </a:solidFill>
            <a:round/>
            <a:headEnd/>
            <a:tailEnd/>
          </a:ln>
        </p:spPr>
        <p:txBody>
          <a:bodyPr/>
          <a:lstStyle/>
          <a:p>
            <a:endParaRPr lang="en-GB"/>
          </a:p>
        </p:txBody>
      </p:sp>
      <p:sp>
        <p:nvSpPr>
          <p:cNvPr id="347" name="Line 3952"/>
          <p:cNvSpPr>
            <a:spLocks noChangeShapeType="1"/>
          </p:cNvSpPr>
          <p:nvPr>
            <p:custDataLst>
              <p:tags r:id="rId338"/>
            </p:custDataLst>
          </p:nvPr>
        </p:nvSpPr>
        <p:spPr bwMode="auto">
          <a:xfrm flipV="1">
            <a:off x="8172780" y="2257867"/>
            <a:ext cx="1938" cy="1447042"/>
          </a:xfrm>
          <a:prstGeom prst="line">
            <a:avLst/>
          </a:prstGeom>
          <a:noFill/>
          <a:ln w="0">
            <a:solidFill>
              <a:srgbClr val="000000"/>
            </a:solidFill>
            <a:round/>
            <a:headEnd/>
            <a:tailEnd/>
          </a:ln>
        </p:spPr>
        <p:txBody>
          <a:bodyPr/>
          <a:lstStyle/>
          <a:p>
            <a:endParaRPr lang="en-GB"/>
          </a:p>
        </p:txBody>
      </p:sp>
      <p:sp>
        <p:nvSpPr>
          <p:cNvPr id="348" name="Freeform 3953"/>
          <p:cNvSpPr>
            <a:spLocks/>
          </p:cNvSpPr>
          <p:nvPr>
            <p:custDataLst>
              <p:tags r:id="rId339"/>
            </p:custDataLst>
          </p:nvPr>
        </p:nvSpPr>
        <p:spPr bwMode="auto">
          <a:xfrm>
            <a:off x="7064738" y="2321793"/>
            <a:ext cx="290570" cy="956945"/>
          </a:xfrm>
          <a:custGeom>
            <a:avLst/>
            <a:gdLst/>
            <a:ahLst/>
            <a:cxnLst>
              <a:cxn ang="0">
                <a:pos x="0" y="0"/>
              </a:cxn>
              <a:cxn ang="0">
                <a:pos x="13" y="0"/>
              </a:cxn>
              <a:cxn ang="0">
                <a:pos x="13" y="83"/>
              </a:cxn>
              <a:cxn ang="0">
                <a:pos x="85" y="83"/>
              </a:cxn>
              <a:cxn ang="0">
                <a:pos x="85" y="145"/>
              </a:cxn>
              <a:cxn ang="0">
                <a:pos x="104" y="145"/>
              </a:cxn>
              <a:cxn ang="0">
                <a:pos x="104" y="312"/>
              </a:cxn>
              <a:cxn ang="0">
                <a:pos x="176" y="312"/>
              </a:cxn>
              <a:cxn ang="0">
                <a:pos x="176" y="394"/>
              </a:cxn>
              <a:cxn ang="0">
                <a:pos x="208" y="394"/>
              </a:cxn>
              <a:cxn ang="0">
                <a:pos x="208" y="601"/>
              </a:cxn>
              <a:cxn ang="0">
                <a:pos x="243" y="601"/>
              </a:cxn>
              <a:cxn ang="0">
                <a:pos x="243" y="987"/>
              </a:cxn>
              <a:cxn ang="0">
                <a:pos x="299" y="987"/>
              </a:cxn>
            </a:cxnLst>
            <a:rect l="0" t="0" r="r" b="b"/>
            <a:pathLst>
              <a:path w="299" h="987">
                <a:moveTo>
                  <a:pt x="0" y="0"/>
                </a:moveTo>
                <a:lnTo>
                  <a:pt x="13" y="0"/>
                </a:lnTo>
                <a:lnTo>
                  <a:pt x="13" y="83"/>
                </a:lnTo>
                <a:lnTo>
                  <a:pt x="85" y="83"/>
                </a:lnTo>
                <a:lnTo>
                  <a:pt x="85" y="145"/>
                </a:lnTo>
                <a:lnTo>
                  <a:pt x="104" y="145"/>
                </a:lnTo>
                <a:lnTo>
                  <a:pt x="104" y="312"/>
                </a:lnTo>
                <a:lnTo>
                  <a:pt x="176" y="312"/>
                </a:lnTo>
                <a:lnTo>
                  <a:pt x="176" y="394"/>
                </a:lnTo>
                <a:lnTo>
                  <a:pt x="208" y="394"/>
                </a:lnTo>
                <a:lnTo>
                  <a:pt x="208" y="601"/>
                </a:lnTo>
                <a:lnTo>
                  <a:pt x="243" y="601"/>
                </a:lnTo>
                <a:lnTo>
                  <a:pt x="243" y="987"/>
                </a:lnTo>
                <a:lnTo>
                  <a:pt x="299" y="987"/>
                </a:lnTo>
              </a:path>
            </a:pathLst>
          </a:custGeom>
          <a:noFill/>
          <a:ln w="6350">
            <a:solidFill>
              <a:srgbClr val="000000"/>
            </a:solidFill>
            <a:prstDash val="solid"/>
            <a:round/>
            <a:headEnd/>
            <a:tailEnd/>
          </a:ln>
        </p:spPr>
        <p:txBody>
          <a:bodyPr/>
          <a:lstStyle/>
          <a:p>
            <a:endParaRPr lang="en-GB"/>
          </a:p>
        </p:txBody>
      </p:sp>
      <p:sp>
        <p:nvSpPr>
          <p:cNvPr id="349" name="Line 3954"/>
          <p:cNvSpPr>
            <a:spLocks noChangeShapeType="1"/>
          </p:cNvSpPr>
          <p:nvPr>
            <p:custDataLst>
              <p:tags r:id="rId340"/>
            </p:custDataLst>
          </p:nvPr>
        </p:nvSpPr>
        <p:spPr bwMode="auto">
          <a:xfrm>
            <a:off x="7064738" y="3708783"/>
            <a:ext cx="290570" cy="1937"/>
          </a:xfrm>
          <a:prstGeom prst="line">
            <a:avLst/>
          </a:prstGeom>
          <a:noFill/>
          <a:ln w="0">
            <a:solidFill>
              <a:srgbClr val="000000"/>
            </a:solidFill>
            <a:round/>
            <a:headEnd/>
            <a:tailEnd/>
          </a:ln>
        </p:spPr>
        <p:txBody>
          <a:bodyPr/>
          <a:lstStyle/>
          <a:p>
            <a:endParaRPr lang="en-GB"/>
          </a:p>
        </p:txBody>
      </p:sp>
      <p:sp>
        <p:nvSpPr>
          <p:cNvPr id="350" name="Line 3955"/>
          <p:cNvSpPr>
            <a:spLocks noChangeShapeType="1"/>
          </p:cNvSpPr>
          <p:nvPr>
            <p:custDataLst>
              <p:tags r:id="rId341"/>
            </p:custDataLst>
          </p:nvPr>
        </p:nvSpPr>
        <p:spPr bwMode="auto">
          <a:xfrm flipV="1">
            <a:off x="7084109" y="3708783"/>
            <a:ext cx="1938" cy="21308"/>
          </a:xfrm>
          <a:prstGeom prst="line">
            <a:avLst/>
          </a:prstGeom>
          <a:noFill/>
          <a:ln w="0">
            <a:solidFill>
              <a:srgbClr val="000000"/>
            </a:solidFill>
            <a:round/>
            <a:headEnd/>
            <a:tailEnd/>
          </a:ln>
        </p:spPr>
        <p:txBody>
          <a:bodyPr/>
          <a:lstStyle/>
          <a:p>
            <a:endParaRPr lang="en-GB"/>
          </a:p>
        </p:txBody>
      </p:sp>
      <p:sp>
        <p:nvSpPr>
          <p:cNvPr id="351" name="Line 3956"/>
          <p:cNvSpPr>
            <a:spLocks noChangeShapeType="1"/>
          </p:cNvSpPr>
          <p:nvPr>
            <p:custDataLst>
              <p:tags r:id="rId342"/>
            </p:custDataLst>
          </p:nvPr>
        </p:nvSpPr>
        <p:spPr bwMode="auto">
          <a:xfrm flipV="1">
            <a:off x="7163532" y="3708783"/>
            <a:ext cx="1937" cy="21308"/>
          </a:xfrm>
          <a:prstGeom prst="line">
            <a:avLst/>
          </a:prstGeom>
          <a:noFill/>
          <a:ln w="0">
            <a:solidFill>
              <a:srgbClr val="000000"/>
            </a:solidFill>
            <a:round/>
            <a:headEnd/>
            <a:tailEnd/>
          </a:ln>
        </p:spPr>
        <p:txBody>
          <a:bodyPr/>
          <a:lstStyle/>
          <a:p>
            <a:endParaRPr lang="en-GB"/>
          </a:p>
        </p:txBody>
      </p:sp>
      <p:sp>
        <p:nvSpPr>
          <p:cNvPr id="352" name="Line 3957"/>
          <p:cNvSpPr>
            <a:spLocks noChangeShapeType="1"/>
          </p:cNvSpPr>
          <p:nvPr>
            <p:custDataLst>
              <p:tags r:id="rId343"/>
            </p:custDataLst>
          </p:nvPr>
        </p:nvSpPr>
        <p:spPr bwMode="auto">
          <a:xfrm flipV="1">
            <a:off x="7239080" y="3708783"/>
            <a:ext cx="1938" cy="21308"/>
          </a:xfrm>
          <a:prstGeom prst="line">
            <a:avLst/>
          </a:prstGeom>
          <a:noFill/>
          <a:ln w="0">
            <a:solidFill>
              <a:srgbClr val="000000"/>
            </a:solidFill>
            <a:round/>
            <a:headEnd/>
            <a:tailEnd/>
          </a:ln>
        </p:spPr>
        <p:txBody>
          <a:bodyPr/>
          <a:lstStyle/>
          <a:p>
            <a:endParaRPr lang="en-GB"/>
          </a:p>
        </p:txBody>
      </p:sp>
      <p:sp>
        <p:nvSpPr>
          <p:cNvPr id="353" name="Line 3958"/>
          <p:cNvSpPr>
            <a:spLocks noChangeShapeType="1"/>
          </p:cNvSpPr>
          <p:nvPr>
            <p:custDataLst>
              <p:tags r:id="rId344"/>
            </p:custDataLst>
          </p:nvPr>
        </p:nvSpPr>
        <p:spPr bwMode="auto">
          <a:xfrm flipV="1">
            <a:off x="7316565" y="3708783"/>
            <a:ext cx="1938" cy="21308"/>
          </a:xfrm>
          <a:prstGeom prst="line">
            <a:avLst/>
          </a:prstGeom>
          <a:noFill/>
          <a:ln w="0">
            <a:solidFill>
              <a:srgbClr val="000000"/>
            </a:solidFill>
            <a:round/>
            <a:headEnd/>
            <a:tailEnd/>
          </a:ln>
        </p:spPr>
        <p:txBody>
          <a:bodyPr/>
          <a:lstStyle/>
          <a:p>
            <a:endParaRPr lang="en-GB"/>
          </a:p>
        </p:txBody>
      </p:sp>
      <p:sp>
        <p:nvSpPr>
          <p:cNvPr id="354" name="Rectangle 3959"/>
          <p:cNvSpPr>
            <a:spLocks noChangeArrowheads="1"/>
          </p:cNvSpPr>
          <p:nvPr>
            <p:custDataLst>
              <p:tags r:id="rId345"/>
            </p:custDataLst>
          </p:nvPr>
        </p:nvSpPr>
        <p:spPr bwMode="auto">
          <a:xfrm>
            <a:off x="7068612" y="3728154"/>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2</a:t>
            </a:r>
            <a:endParaRPr lang="en-GB"/>
          </a:p>
        </p:txBody>
      </p:sp>
      <p:sp>
        <p:nvSpPr>
          <p:cNvPr id="355" name="Rectangle 3960"/>
          <p:cNvSpPr>
            <a:spLocks noChangeArrowheads="1"/>
          </p:cNvSpPr>
          <p:nvPr>
            <p:custDataLst>
              <p:tags r:id="rId346"/>
            </p:custDataLst>
          </p:nvPr>
        </p:nvSpPr>
        <p:spPr bwMode="auto">
          <a:xfrm>
            <a:off x="7146097" y="3728154"/>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4</a:t>
            </a:r>
            <a:endParaRPr lang="en-GB"/>
          </a:p>
        </p:txBody>
      </p:sp>
      <p:sp>
        <p:nvSpPr>
          <p:cNvPr id="356" name="Rectangle 3961"/>
          <p:cNvSpPr>
            <a:spLocks noChangeArrowheads="1"/>
          </p:cNvSpPr>
          <p:nvPr>
            <p:custDataLst>
              <p:tags r:id="rId347"/>
            </p:custDataLst>
          </p:nvPr>
        </p:nvSpPr>
        <p:spPr bwMode="auto">
          <a:xfrm>
            <a:off x="7221646" y="3728154"/>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6</a:t>
            </a:r>
            <a:endParaRPr lang="en-GB"/>
          </a:p>
        </p:txBody>
      </p:sp>
      <p:sp>
        <p:nvSpPr>
          <p:cNvPr id="357" name="Rectangle 3962"/>
          <p:cNvSpPr>
            <a:spLocks noChangeArrowheads="1"/>
          </p:cNvSpPr>
          <p:nvPr>
            <p:custDataLst>
              <p:tags r:id="rId348"/>
            </p:custDataLst>
          </p:nvPr>
        </p:nvSpPr>
        <p:spPr bwMode="auto">
          <a:xfrm>
            <a:off x="7299132" y="3728154"/>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8</a:t>
            </a:r>
            <a:endParaRPr lang="en-GB"/>
          </a:p>
        </p:txBody>
      </p:sp>
      <p:sp>
        <p:nvSpPr>
          <p:cNvPr id="358" name="Rectangle 3963"/>
          <p:cNvSpPr>
            <a:spLocks noChangeArrowheads="1"/>
          </p:cNvSpPr>
          <p:nvPr>
            <p:custDataLst>
              <p:tags r:id="rId349"/>
            </p:custDataLst>
          </p:nvPr>
        </p:nvSpPr>
        <p:spPr bwMode="auto">
          <a:xfrm>
            <a:off x="7091858" y="3821136"/>
            <a:ext cx="249891"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Vp(km/s)</a:t>
            </a:r>
            <a:endParaRPr lang="en-GB"/>
          </a:p>
        </p:txBody>
      </p:sp>
      <p:sp>
        <p:nvSpPr>
          <p:cNvPr id="359" name="Line 3964"/>
          <p:cNvSpPr>
            <a:spLocks noChangeShapeType="1"/>
          </p:cNvSpPr>
          <p:nvPr>
            <p:custDataLst>
              <p:tags r:id="rId350"/>
            </p:custDataLst>
          </p:nvPr>
        </p:nvSpPr>
        <p:spPr bwMode="auto">
          <a:xfrm>
            <a:off x="7064738" y="2261741"/>
            <a:ext cx="290570" cy="1938"/>
          </a:xfrm>
          <a:prstGeom prst="line">
            <a:avLst/>
          </a:prstGeom>
          <a:noFill/>
          <a:ln w="0">
            <a:solidFill>
              <a:srgbClr val="000000"/>
            </a:solidFill>
            <a:round/>
            <a:headEnd/>
            <a:tailEnd/>
          </a:ln>
        </p:spPr>
        <p:txBody>
          <a:bodyPr/>
          <a:lstStyle/>
          <a:p>
            <a:endParaRPr lang="en-GB"/>
          </a:p>
        </p:txBody>
      </p:sp>
      <p:sp>
        <p:nvSpPr>
          <p:cNvPr id="360" name="Rectangle 3965"/>
          <p:cNvSpPr>
            <a:spLocks noChangeArrowheads="1"/>
          </p:cNvSpPr>
          <p:nvPr>
            <p:custDataLst>
              <p:tags r:id="rId351"/>
            </p:custDataLst>
          </p:nvPr>
        </p:nvSpPr>
        <p:spPr bwMode="auto">
          <a:xfrm>
            <a:off x="7072486" y="2120331"/>
            <a:ext cx="290570" cy="112354"/>
          </a:xfrm>
          <a:prstGeom prst="rect">
            <a:avLst/>
          </a:prstGeom>
          <a:noFill/>
          <a:ln w="9525">
            <a:noFill/>
            <a:miter lim="800000"/>
            <a:headEnd/>
            <a:tailEnd/>
          </a:ln>
        </p:spPr>
        <p:txBody>
          <a:bodyPr wrap="none" lIns="0" tIns="0" rIns="0" bIns="0">
            <a:spAutoFit/>
          </a:bodyPr>
          <a:lstStyle/>
          <a:p>
            <a:r>
              <a:rPr lang="en-GB" sz="600">
                <a:solidFill>
                  <a:srgbClr val="FF0000"/>
                </a:solidFill>
                <a:latin typeface="Arial" charset="0"/>
              </a:rPr>
              <a:t>ESP36</a:t>
            </a:r>
            <a:endParaRPr lang="en-GB"/>
          </a:p>
        </p:txBody>
      </p:sp>
      <p:sp>
        <p:nvSpPr>
          <p:cNvPr id="361" name="Line 3966"/>
          <p:cNvSpPr>
            <a:spLocks noChangeShapeType="1"/>
          </p:cNvSpPr>
          <p:nvPr>
            <p:custDataLst>
              <p:tags r:id="rId352"/>
            </p:custDataLst>
          </p:nvPr>
        </p:nvSpPr>
        <p:spPr bwMode="auto">
          <a:xfrm flipV="1">
            <a:off x="7064738" y="2261741"/>
            <a:ext cx="1938" cy="1447042"/>
          </a:xfrm>
          <a:prstGeom prst="line">
            <a:avLst/>
          </a:prstGeom>
          <a:noFill/>
          <a:ln w="0">
            <a:solidFill>
              <a:srgbClr val="000000"/>
            </a:solidFill>
            <a:round/>
            <a:headEnd/>
            <a:tailEnd/>
          </a:ln>
        </p:spPr>
        <p:txBody>
          <a:bodyPr/>
          <a:lstStyle/>
          <a:p>
            <a:endParaRPr lang="en-GB"/>
          </a:p>
        </p:txBody>
      </p:sp>
      <p:sp>
        <p:nvSpPr>
          <p:cNvPr id="362" name="Line 3967"/>
          <p:cNvSpPr>
            <a:spLocks noChangeShapeType="1"/>
          </p:cNvSpPr>
          <p:nvPr>
            <p:custDataLst>
              <p:tags r:id="rId353"/>
            </p:custDataLst>
          </p:nvPr>
        </p:nvSpPr>
        <p:spPr bwMode="auto">
          <a:xfrm flipV="1">
            <a:off x="7355308" y="2261741"/>
            <a:ext cx="1938" cy="1447042"/>
          </a:xfrm>
          <a:prstGeom prst="line">
            <a:avLst/>
          </a:prstGeom>
          <a:noFill/>
          <a:ln w="0">
            <a:solidFill>
              <a:srgbClr val="000000"/>
            </a:solidFill>
            <a:round/>
            <a:headEnd/>
            <a:tailEnd/>
          </a:ln>
        </p:spPr>
        <p:txBody>
          <a:bodyPr/>
          <a:lstStyle/>
          <a:p>
            <a:endParaRPr lang="en-GB"/>
          </a:p>
        </p:txBody>
      </p:sp>
      <p:sp>
        <p:nvSpPr>
          <p:cNvPr id="363" name="Freeform 3968"/>
          <p:cNvSpPr>
            <a:spLocks/>
          </p:cNvSpPr>
          <p:nvPr>
            <p:custDataLst>
              <p:tags r:id="rId354"/>
            </p:custDataLst>
          </p:nvPr>
        </p:nvSpPr>
        <p:spPr bwMode="auto">
          <a:xfrm>
            <a:off x="6326689" y="2323729"/>
            <a:ext cx="213085" cy="782603"/>
          </a:xfrm>
          <a:custGeom>
            <a:avLst/>
            <a:gdLst/>
            <a:ahLst/>
            <a:cxnLst>
              <a:cxn ang="0">
                <a:pos x="0" y="0"/>
              </a:cxn>
              <a:cxn ang="0">
                <a:pos x="22" y="7"/>
              </a:cxn>
              <a:cxn ang="0">
                <a:pos x="22" y="18"/>
              </a:cxn>
              <a:cxn ang="0">
                <a:pos x="34" y="18"/>
              </a:cxn>
              <a:cxn ang="0">
                <a:pos x="42" y="59"/>
              </a:cxn>
              <a:cxn ang="0">
                <a:pos x="42" y="121"/>
              </a:cxn>
              <a:cxn ang="0">
                <a:pos x="67" y="121"/>
              </a:cxn>
              <a:cxn ang="0">
                <a:pos x="67" y="163"/>
              </a:cxn>
              <a:cxn ang="0">
                <a:pos x="101" y="163"/>
              </a:cxn>
              <a:cxn ang="0">
                <a:pos x="101" y="309"/>
              </a:cxn>
              <a:cxn ang="0">
                <a:pos x="158" y="309"/>
              </a:cxn>
              <a:cxn ang="0">
                <a:pos x="158" y="640"/>
              </a:cxn>
              <a:cxn ang="0">
                <a:pos x="221" y="640"/>
              </a:cxn>
              <a:cxn ang="0">
                <a:pos x="221" y="806"/>
              </a:cxn>
            </a:cxnLst>
            <a:rect l="0" t="0" r="r" b="b"/>
            <a:pathLst>
              <a:path w="221" h="806">
                <a:moveTo>
                  <a:pt x="0" y="0"/>
                </a:moveTo>
                <a:lnTo>
                  <a:pt x="22" y="7"/>
                </a:lnTo>
                <a:lnTo>
                  <a:pt x="22" y="18"/>
                </a:lnTo>
                <a:lnTo>
                  <a:pt x="34" y="18"/>
                </a:lnTo>
                <a:lnTo>
                  <a:pt x="42" y="59"/>
                </a:lnTo>
                <a:lnTo>
                  <a:pt x="42" y="121"/>
                </a:lnTo>
                <a:lnTo>
                  <a:pt x="67" y="121"/>
                </a:lnTo>
                <a:lnTo>
                  <a:pt x="67" y="163"/>
                </a:lnTo>
                <a:lnTo>
                  <a:pt x="101" y="163"/>
                </a:lnTo>
                <a:lnTo>
                  <a:pt x="101" y="309"/>
                </a:lnTo>
                <a:lnTo>
                  <a:pt x="158" y="309"/>
                </a:lnTo>
                <a:lnTo>
                  <a:pt x="158" y="640"/>
                </a:lnTo>
                <a:lnTo>
                  <a:pt x="221" y="640"/>
                </a:lnTo>
                <a:lnTo>
                  <a:pt x="221" y="806"/>
                </a:lnTo>
              </a:path>
            </a:pathLst>
          </a:custGeom>
          <a:noFill/>
          <a:ln w="6350">
            <a:solidFill>
              <a:srgbClr val="000000"/>
            </a:solidFill>
            <a:prstDash val="solid"/>
            <a:round/>
            <a:headEnd/>
            <a:tailEnd/>
          </a:ln>
        </p:spPr>
        <p:txBody>
          <a:bodyPr/>
          <a:lstStyle/>
          <a:p>
            <a:endParaRPr lang="en-GB"/>
          </a:p>
        </p:txBody>
      </p:sp>
      <p:sp>
        <p:nvSpPr>
          <p:cNvPr id="364" name="Line 3969"/>
          <p:cNvSpPr>
            <a:spLocks noChangeShapeType="1"/>
          </p:cNvSpPr>
          <p:nvPr>
            <p:custDataLst>
              <p:tags r:id="rId355"/>
            </p:custDataLst>
          </p:nvPr>
        </p:nvSpPr>
        <p:spPr bwMode="auto">
          <a:xfrm>
            <a:off x="6326689" y="3708783"/>
            <a:ext cx="302193" cy="1937"/>
          </a:xfrm>
          <a:prstGeom prst="line">
            <a:avLst/>
          </a:prstGeom>
          <a:noFill/>
          <a:ln w="0">
            <a:solidFill>
              <a:srgbClr val="000000"/>
            </a:solidFill>
            <a:round/>
            <a:headEnd/>
            <a:tailEnd/>
          </a:ln>
        </p:spPr>
        <p:txBody>
          <a:bodyPr/>
          <a:lstStyle/>
          <a:p>
            <a:endParaRPr lang="en-GB"/>
          </a:p>
        </p:txBody>
      </p:sp>
      <p:sp>
        <p:nvSpPr>
          <p:cNvPr id="365" name="Line 3970"/>
          <p:cNvSpPr>
            <a:spLocks noChangeShapeType="1"/>
          </p:cNvSpPr>
          <p:nvPr>
            <p:custDataLst>
              <p:tags r:id="rId356"/>
            </p:custDataLst>
          </p:nvPr>
        </p:nvSpPr>
        <p:spPr bwMode="auto">
          <a:xfrm flipV="1">
            <a:off x="6346061" y="3708783"/>
            <a:ext cx="1937" cy="21308"/>
          </a:xfrm>
          <a:prstGeom prst="line">
            <a:avLst/>
          </a:prstGeom>
          <a:noFill/>
          <a:ln w="0">
            <a:solidFill>
              <a:srgbClr val="000000"/>
            </a:solidFill>
            <a:round/>
            <a:headEnd/>
            <a:tailEnd/>
          </a:ln>
        </p:spPr>
        <p:txBody>
          <a:bodyPr/>
          <a:lstStyle/>
          <a:p>
            <a:endParaRPr lang="en-GB"/>
          </a:p>
        </p:txBody>
      </p:sp>
      <p:sp>
        <p:nvSpPr>
          <p:cNvPr id="366" name="Line 3971"/>
          <p:cNvSpPr>
            <a:spLocks noChangeShapeType="1"/>
          </p:cNvSpPr>
          <p:nvPr>
            <p:custDataLst>
              <p:tags r:id="rId357"/>
            </p:custDataLst>
          </p:nvPr>
        </p:nvSpPr>
        <p:spPr bwMode="auto">
          <a:xfrm flipV="1">
            <a:off x="6427420" y="3708783"/>
            <a:ext cx="1937" cy="21308"/>
          </a:xfrm>
          <a:prstGeom prst="line">
            <a:avLst/>
          </a:prstGeom>
          <a:noFill/>
          <a:ln w="0">
            <a:solidFill>
              <a:srgbClr val="000000"/>
            </a:solidFill>
            <a:round/>
            <a:headEnd/>
            <a:tailEnd/>
          </a:ln>
        </p:spPr>
        <p:txBody>
          <a:bodyPr/>
          <a:lstStyle/>
          <a:p>
            <a:endParaRPr lang="en-GB"/>
          </a:p>
        </p:txBody>
      </p:sp>
      <p:sp>
        <p:nvSpPr>
          <p:cNvPr id="367" name="Line 3972"/>
          <p:cNvSpPr>
            <a:spLocks noChangeShapeType="1"/>
          </p:cNvSpPr>
          <p:nvPr>
            <p:custDataLst>
              <p:tags r:id="rId358"/>
            </p:custDataLst>
          </p:nvPr>
        </p:nvSpPr>
        <p:spPr bwMode="auto">
          <a:xfrm flipV="1">
            <a:off x="6506842" y="3708783"/>
            <a:ext cx="1938" cy="21308"/>
          </a:xfrm>
          <a:prstGeom prst="line">
            <a:avLst/>
          </a:prstGeom>
          <a:noFill/>
          <a:ln w="0">
            <a:solidFill>
              <a:srgbClr val="000000"/>
            </a:solidFill>
            <a:round/>
            <a:headEnd/>
            <a:tailEnd/>
          </a:ln>
        </p:spPr>
        <p:txBody>
          <a:bodyPr/>
          <a:lstStyle/>
          <a:p>
            <a:endParaRPr lang="en-GB"/>
          </a:p>
        </p:txBody>
      </p:sp>
      <p:sp>
        <p:nvSpPr>
          <p:cNvPr id="368" name="Line 3973"/>
          <p:cNvSpPr>
            <a:spLocks noChangeShapeType="1"/>
          </p:cNvSpPr>
          <p:nvPr>
            <p:custDataLst>
              <p:tags r:id="rId359"/>
            </p:custDataLst>
          </p:nvPr>
        </p:nvSpPr>
        <p:spPr bwMode="auto">
          <a:xfrm flipV="1">
            <a:off x="6588202" y="3708783"/>
            <a:ext cx="1938" cy="21308"/>
          </a:xfrm>
          <a:prstGeom prst="line">
            <a:avLst/>
          </a:prstGeom>
          <a:noFill/>
          <a:ln w="0">
            <a:solidFill>
              <a:srgbClr val="000000"/>
            </a:solidFill>
            <a:round/>
            <a:headEnd/>
            <a:tailEnd/>
          </a:ln>
        </p:spPr>
        <p:txBody>
          <a:bodyPr/>
          <a:lstStyle/>
          <a:p>
            <a:endParaRPr lang="en-GB"/>
          </a:p>
        </p:txBody>
      </p:sp>
      <p:sp>
        <p:nvSpPr>
          <p:cNvPr id="369" name="Rectangle 3974"/>
          <p:cNvSpPr>
            <a:spLocks noChangeArrowheads="1"/>
          </p:cNvSpPr>
          <p:nvPr>
            <p:custDataLst>
              <p:tags r:id="rId360"/>
            </p:custDataLst>
          </p:nvPr>
        </p:nvSpPr>
        <p:spPr bwMode="auto">
          <a:xfrm>
            <a:off x="6330563" y="3728154"/>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2</a:t>
            </a:r>
            <a:endParaRPr lang="en-GB"/>
          </a:p>
        </p:txBody>
      </p:sp>
      <p:sp>
        <p:nvSpPr>
          <p:cNvPr id="370" name="Rectangle 3975"/>
          <p:cNvSpPr>
            <a:spLocks noChangeArrowheads="1"/>
          </p:cNvSpPr>
          <p:nvPr>
            <p:custDataLst>
              <p:tags r:id="rId361"/>
            </p:custDataLst>
          </p:nvPr>
        </p:nvSpPr>
        <p:spPr bwMode="auto">
          <a:xfrm>
            <a:off x="6409985" y="3728154"/>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4</a:t>
            </a:r>
            <a:endParaRPr lang="en-GB"/>
          </a:p>
        </p:txBody>
      </p:sp>
      <p:sp>
        <p:nvSpPr>
          <p:cNvPr id="371" name="Rectangle 3976"/>
          <p:cNvSpPr>
            <a:spLocks noChangeArrowheads="1"/>
          </p:cNvSpPr>
          <p:nvPr>
            <p:custDataLst>
              <p:tags r:id="rId362"/>
            </p:custDataLst>
          </p:nvPr>
        </p:nvSpPr>
        <p:spPr bwMode="auto">
          <a:xfrm>
            <a:off x="6491345" y="3728154"/>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6</a:t>
            </a:r>
            <a:endParaRPr lang="en-GB"/>
          </a:p>
        </p:txBody>
      </p:sp>
      <p:sp>
        <p:nvSpPr>
          <p:cNvPr id="372" name="Rectangle 3977"/>
          <p:cNvSpPr>
            <a:spLocks noChangeArrowheads="1"/>
          </p:cNvSpPr>
          <p:nvPr>
            <p:custDataLst>
              <p:tags r:id="rId363"/>
            </p:custDataLst>
          </p:nvPr>
        </p:nvSpPr>
        <p:spPr bwMode="auto">
          <a:xfrm>
            <a:off x="6570768" y="3728154"/>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8</a:t>
            </a:r>
            <a:endParaRPr lang="en-GB"/>
          </a:p>
        </p:txBody>
      </p:sp>
      <p:sp>
        <p:nvSpPr>
          <p:cNvPr id="373" name="Rectangle 3978"/>
          <p:cNvSpPr>
            <a:spLocks noChangeArrowheads="1"/>
          </p:cNvSpPr>
          <p:nvPr>
            <p:custDataLst>
              <p:tags r:id="rId364"/>
            </p:custDataLst>
          </p:nvPr>
        </p:nvSpPr>
        <p:spPr bwMode="auto">
          <a:xfrm>
            <a:off x="6359620" y="3821136"/>
            <a:ext cx="249891"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Vp(km/s)</a:t>
            </a:r>
            <a:endParaRPr lang="en-GB"/>
          </a:p>
        </p:txBody>
      </p:sp>
      <p:sp>
        <p:nvSpPr>
          <p:cNvPr id="374" name="Line 3979"/>
          <p:cNvSpPr>
            <a:spLocks noChangeShapeType="1"/>
          </p:cNvSpPr>
          <p:nvPr>
            <p:custDataLst>
              <p:tags r:id="rId365"/>
            </p:custDataLst>
          </p:nvPr>
        </p:nvSpPr>
        <p:spPr bwMode="auto">
          <a:xfrm>
            <a:off x="6326689" y="2261741"/>
            <a:ext cx="302193" cy="1938"/>
          </a:xfrm>
          <a:prstGeom prst="line">
            <a:avLst/>
          </a:prstGeom>
          <a:noFill/>
          <a:ln w="0">
            <a:solidFill>
              <a:srgbClr val="000000"/>
            </a:solidFill>
            <a:round/>
            <a:headEnd/>
            <a:tailEnd/>
          </a:ln>
        </p:spPr>
        <p:txBody>
          <a:bodyPr/>
          <a:lstStyle/>
          <a:p>
            <a:endParaRPr lang="en-GB"/>
          </a:p>
        </p:txBody>
      </p:sp>
      <p:sp>
        <p:nvSpPr>
          <p:cNvPr id="375" name="Rectangle 3980"/>
          <p:cNvSpPr>
            <a:spLocks noChangeArrowheads="1"/>
          </p:cNvSpPr>
          <p:nvPr>
            <p:custDataLst>
              <p:tags r:id="rId366"/>
            </p:custDataLst>
          </p:nvPr>
        </p:nvSpPr>
        <p:spPr bwMode="auto">
          <a:xfrm>
            <a:off x="6340249" y="2120331"/>
            <a:ext cx="290570" cy="112354"/>
          </a:xfrm>
          <a:prstGeom prst="rect">
            <a:avLst/>
          </a:prstGeom>
          <a:noFill/>
          <a:ln w="9525">
            <a:noFill/>
            <a:miter lim="800000"/>
            <a:headEnd/>
            <a:tailEnd/>
          </a:ln>
        </p:spPr>
        <p:txBody>
          <a:bodyPr wrap="none" lIns="0" tIns="0" rIns="0" bIns="0">
            <a:spAutoFit/>
          </a:bodyPr>
          <a:lstStyle/>
          <a:p>
            <a:r>
              <a:rPr lang="en-GB" sz="600">
                <a:solidFill>
                  <a:srgbClr val="FF0000"/>
                </a:solidFill>
                <a:latin typeface="Arial" charset="0"/>
              </a:rPr>
              <a:t>ESP37</a:t>
            </a:r>
            <a:endParaRPr lang="en-GB"/>
          </a:p>
        </p:txBody>
      </p:sp>
      <p:sp>
        <p:nvSpPr>
          <p:cNvPr id="376" name="Line 3981"/>
          <p:cNvSpPr>
            <a:spLocks noChangeShapeType="1"/>
          </p:cNvSpPr>
          <p:nvPr>
            <p:custDataLst>
              <p:tags r:id="rId367"/>
            </p:custDataLst>
          </p:nvPr>
        </p:nvSpPr>
        <p:spPr bwMode="auto">
          <a:xfrm flipV="1">
            <a:off x="6326689" y="2261741"/>
            <a:ext cx="1937" cy="1447042"/>
          </a:xfrm>
          <a:prstGeom prst="line">
            <a:avLst/>
          </a:prstGeom>
          <a:noFill/>
          <a:ln w="0">
            <a:solidFill>
              <a:srgbClr val="000000"/>
            </a:solidFill>
            <a:round/>
            <a:headEnd/>
            <a:tailEnd/>
          </a:ln>
        </p:spPr>
        <p:txBody>
          <a:bodyPr/>
          <a:lstStyle/>
          <a:p>
            <a:endParaRPr lang="en-GB"/>
          </a:p>
        </p:txBody>
      </p:sp>
      <p:sp>
        <p:nvSpPr>
          <p:cNvPr id="377" name="Line 3982"/>
          <p:cNvSpPr>
            <a:spLocks noChangeShapeType="1"/>
          </p:cNvSpPr>
          <p:nvPr>
            <p:custDataLst>
              <p:tags r:id="rId368"/>
            </p:custDataLst>
          </p:nvPr>
        </p:nvSpPr>
        <p:spPr bwMode="auto">
          <a:xfrm flipV="1">
            <a:off x="6628882" y="2261741"/>
            <a:ext cx="1937" cy="1447042"/>
          </a:xfrm>
          <a:prstGeom prst="line">
            <a:avLst/>
          </a:prstGeom>
          <a:noFill/>
          <a:ln w="0">
            <a:solidFill>
              <a:srgbClr val="000000"/>
            </a:solidFill>
            <a:round/>
            <a:headEnd/>
            <a:tailEnd/>
          </a:ln>
        </p:spPr>
        <p:txBody>
          <a:bodyPr/>
          <a:lstStyle/>
          <a:p>
            <a:endParaRPr lang="en-GB"/>
          </a:p>
        </p:txBody>
      </p:sp>
      <p:sp>
        <p:nvSpPr>
          <p:cNvPr id="378" name="Freeform 3983"/>
          <p:cNvSpPr>
            <a:spLocks/>
          </p:cNvSpPr>
          <p:nvPr>
            <p:custDataLst>
              <p:tags r:id="rId369"/>
            </p:custDataLst>
          </p:nvPr>
        </p:nvSpPr>
        <p:spPr bwMode="auto">
          <a:xfrm>
            <a:off x="5538274" y="2329541"/>
            <a:ext cx="288634" cy="852340"/>
          </a:xfrm>
          <a:custGeom>
            <a:avLst/>
            <a:gdLst/>
            <a:ahLst/>
            <a:cxnLst>
              <a:cxn ang="0">
                <a:pos x="0" y="0"/>
              </a:cxn>
              <a:cxn ang="0">
                <a:pos x="17" y="10"/>
              </a:cxn>
              <a:cxn ang="0">
                <a:pos x="17" y="72"/>
              </a:cxn>
              <a:cxn ang="0">
                <a:pos x="73" y="72"/>
              </a:cxn>
              <a:cxn ang="0">
                <a:pos x="73" y="134"/>
              </a:cxn>
              <a:cxn ang="0">
                <a:pos x="101" y="134"/>
              </a:cxn>
              <a:cxn ang="0">
                <a:pos x="101" y="342"/>
              </a:cxn>
              <a:cxn ang="0">
                <a:pos x="137" y="342"/>
              </a:cxn>
              <a:cxn ang="0">
                <a:pos x="137" y="445"/>
              </a:cxn>
              <a:cxn ang="0">
                <a:pos x="184" y="445"/>
              </a:cxn>
              <a:cxn ang="0">
                <a:pos x="184" y="798"/>
              </a:cxn>
              <a:cxn ang="0">
                <a:pos x="299" y="798"/>
              </a:cxn>
              <a:cxn ang="0">
                <a:pos x="299" y="880"/>
              </a:cxn>
            </a:cxnLst>
            <a:rect l="0" t="0" r="r" b="b"/>
            <a:pathLst>
              <a:path w="299" h="880">
                <a:moveTo>
                  <a:pt x="0" y="0"/>
                </a:moveTo>
                <a:lnTo>
                  <a:pt x="17" y="10"/>
                </a:lnTo>
                <a:lnTo>
                  <a:pt x="17" y="72"/>
                </a:lnTo>
                <a:lnTo>
                  <a:pt x="73" y="72"/>
                </a:lnTo>
                <a:lnTo>
                  <a:pt x="73" y="134"/>
                </a:lnTo>
                <a:lnTo>
                  <a:pt x="101" y="134"/>
                </a:lnTo>
                <a:lnTo>
                  <a:pt x="101" y="342"/>
                </a:lnTo>
                <a:lnTo>
                  <a:pt x="137" y="342"/>
                </a:lnTo>
                <a:lnTo>
                  <a:pt x="137" y="445"/>
                </a:lnTo>
                <a:lnTo>
                  <a:pt x="184" y="445"/>
                </a:lnTo>
                <a:lnTo>
                  <a:pt x="184" y="798"/>
                </a:lnTo>
                <a:lnTo>
                  <a:pt x="299" y="798"/>
                </a:lnTo>
                <a:lnTo>
                  <a:pt x="299" y="880"/>
                </a:lnTo>
              </a:path>
            </a:pathLst>
          </a:custGeom>
          <a:noFill/>
          <a:ln w="6350">
            <a:solidFill>
              <a:srgbClr val="000000"/>
            </a:solidFill>
            <a:prstDash val="solid"/>
            <a:round/>
            <a:headEnd/>
            <a:tailEnd/>
          </a:ln>
        </p:spPr>
        <p:txBody>
          <a:bodyPr/>
          <a:lstStyle/>
          <a:p>
            <a:endParaRPr lang="en-GB"/>
          </a:p>
        </p:txBody>
      </p:sp>
      <p:sp>
        <p:nvSpPr>
          <p:cNvPr id="379" name="Line 3984"/>
          <p:cNvSpPr>
            <a:spLocks noChangeShapeType="1"/>
          </p:cNvSpPr>
          <p:nvPr>
            <p:custDataLst>
              <p:tags r:id="rId370"/>
            </p:custDataLst>
          </p:nvPr>
        </p:nvSpPr>
        <p:spPr bwMode="auto">
          <a:xfrm>
            <a:off x="5538274" y="3704908"/>
            <a:ext cx="288634" cy="1937"/>
          </a:xfrm>
          <a:prstGeom prst="line">
            <a:avLst/>
          </a:prstGeom>
          <a:noFill/>
          <a:ln w="0">
            <a:solidFill>
              <a:srgbClr val="000000"/>
            </a:solidFill>
            <a:round/>
            <a:headEnd/>
            <a:tailEnd/>
          </a:ln>
        </p:spPr>
        <p:txBody>
          <a:bodyPr/>
          <a:lstStyle/>
          <a:p>
            <a:endParaRPr lang="en-GB"/>
          </a:p>
        </p:txBody>
      </p:sp>
      <p:sp>
        <p:nvSpPr>
          <p:cNvPr id="380" name="Line 3985"/>
          <p:cNvSpPr>
            <a:spLocks noChangeShapeType="1"/>
          </p:cNvSpPr>
          <p:nvPr>
            <p:custDataLst>
              <p:tags r:id="rId371"/>
            </p:custDataLst>
          </p:nvPr>
        </p:nvSpPr>
        <p:spPr bwMode="auto">
          <a:xfrm flipV="1">
            <a:off x="5557645" y="3704908"/>
            <a:ext cx="1938" cy="21308"/>
          </a:xfrm>
          <a:prstGeom prst="line">
            <a:avLst/>
          </a:prstGeom>
          <a:noFill/>
          <a:ln w="0">
            <a:solidFill>
              <a:srgbClr val="000000"/>
            </a:solidFill>
            <a:round/>
            <a:headEnd/>
            <a:tailEnd/>
          </a:ln>
        </p:spPr>
        <p:txBody>
          <a:bodyPr/>
          <a:lstStyle/>
          <a:p>
            <a:endParaRPr lang="en-GB"/>
          </a:p>
        </p:txBody>
      </p:sp>
      <p:sp>
        <p:nvSpPr>
          <p:cNvPr id="381" name="Line 3986"/>
          <p:cNvSpPr>
            <a:spLocks noChangeShapeType="1"/>
          </p:cNvSpPr>
          <p:nvPr>
            <p:custDataLst>
              <p:tags r:id="rId372"/>
            </p:custDataLst>
          </p:nvPr>
        </p:nvSpPr>
        <p:spPr bwMode="auto">
          <a:xfrm flipV="1">
            <a:off x="5635131" y="3704908"/>
            <a:ext cx="1938" cy="21308"/>
          </a:xfrm>
          <a:prstGeom prst="line">
            <a:avLst/>
          </a:prstGeom>
          <a:noFill/>
          <a:ln w="0">
            <a:solidFill>
              <a:srgbClr val="000000"/>
            </a:solidFill>
            <a:round/>
            <a:headEnd/>
            <a:tailEnd/>
          </a:ln>
        </p:spPr>
        <p:txBody>
          <a:bodyPr/>
          <a:lstStyle/>
          <a:p>
            <a:endParaRPr lang="en-GB"/>
          </a:p>
        </p:txBody>
      </p:sp>
      <p:sp>
        <p:nvSpPr>
          <p:cNvPr id="382" name="Line 3987"/>
          <p:cNvSpPr>
            <a:spLocks noChangeShapeType="1"/>
          </p:cNvSpPr>
          <p:nvPr>
            <p:custDataLst>
              <p:tags r:id="rId373"/>
            </p:custDataLst>
          </p:nvPr>
        </p:nvSpPr>
        <p:spPr bwMode="auto">
          <a:xfrm flipV="1">
            <a:off x="5712616" y="3704908"/>
            <a:ext cx="1938" cy="21308"/>
          </a:xfrm>
          <a:prstGeom prst="line">
            <a:avLst/>
          </a:prstGeom>
          <a:noFill/>
          <a:ln w="0">
            <a:solidFill>
              <a:srgbClr val="000000"/>
            </a:solidFill>
            <a:round/>
            <a:headEnd/>
            <a:tailEnd/>
          </a:ln>
        </p:spPr>
        <p:txBody>
          <a:bodyPr/>
          <a:lstStyle/>
          <a:p>
            <a:endParaRPr lang="en-GB"/>
          </a:p>
        </p:txBody>
      </p:sp>
      <p:sp>
        <p:nvSpPr>
          <p:cNvPr id="383" name="Line 3988"/>
          <p:cNvSpPr>
            <a:spLocks noChangeShapeType="1"/>
          </p:cNvSpPr>
          <p:nvPr>
            <p:custDataLst>
              <p:tags r:id="rId374"/>
            </p:custDataLst>
          </p:nvPr>
        </p:nvSpPr>
        <p:spPr bwMode="auto">
          <a:xfrm flipV="1">
            <a:off x="5788165" y="3704908"/>
            <a:ext cx="1937" cy="21308"/>
          </a:xfrm>
          <a:prstGeom prst="line">
            <a:avLst/>
          </a:prstGeom>
          <a:noFill/>
          <a:ln w="0">
            <a:solidFill>
              <a:srgbClr val="000000"/>
            </a:solidFill>
            <a:round/>
            <a:headEnd/>
            <a:tailEnd/>
          </a:ln>
        </p:spPr>
        <p:txBody>
          <a:bodyPr/>
          <a:lstStyle/>
          <a:p>
            <a:endParaRPr lang="en-GB"/>
          </a:p>
        </p:txBody>
      </p:sp>
      <p:sp>
        <p:nvSpPr>
          <p:cNvPr id="384" name="Rectangle 3989"/>
          <p:cNvSpPr>
            <a:spLocks noChangeArrowheads="1"/>
          </p:cNvSpPr>
          <p:nvPr>
            <p:custDataLst>
              <p:tags r:id="rId375"/>
            </p:custDataLst>
          </p:nvPr>
        </p:nvSpPr>
        <p:spPr bwMode="auto">
          <a:xfrm>
            <a:off x="5542148" y="3724280"/>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2</a:t>
            </a:r>
            <a:endParaRPr lang="en-GB"/>
          </a:p>
        </p:txBody>
      </p:sp>
      <p:sp>
        <p:nvSpPr>
          <p:cNvPr id="385" name="Rectangle 3990"/>
          <p:cNvSpPr>
            <a:spLocks noChangeArrowheads="1"/>
          </p:cNvSpPr>
          <p:nvPr>
            <p:custDataLst>
              <p:tags r:id="rId376"/>
            </p:custDataLst>
          </p:nvPr>
        </p:nvSpPr>
        <p:spPr bwMode="auto">
          <a:xfrm>
            <a:off x="5619634" y="3724280"/>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4</a:t>
            </a:r>
            <a:endParaRPr lang="en-GB"/>
          </a:p>
        </p:txBody>
      </p:sp>
      <p:sp>
        <p:nvSpPr>
          <p:cNvPr id="386" name="Rectangle 3991"/>
          <p:cNvSpPr>
            <a:spLocks noChangeArrowheads="1"/>
          </p:cNvSpPr>
          <p:nvPr>
            <p:custDataLst>
              <p:tags r:id="rId377"/>
            </p:custDataLst>
          </p:nvPr>
        </p:nvSpPr>
        <p:spPr bwMode="auto">
          <a:xfrm>
            <a:off x="5695183" y="3724280"/>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6</a:t>
            </a:r>
            <a:endParaRPr lang="en-GB"/>
          </a:p>
        </p:txBody>
      </p:sp>
      <p:sp>
        <p:nvSpPr>
          <p:cNvPr id="387" name="Rectangle 3992"/>
          <p:cNvSpPr>
            <a:spLocks noChangeArrowheads="1"/>
          </p:cNvSpPr>
          <p:nvPr>
            <p:custDataLst>
              <p:tags r:id="rId378"/>
            </p:custDataLst>
          </p:nvPr>
        </p:nvSpPr>
        <p:spPr bwMode="auto">
          <a:xfrm>
            <a:off x="5772668" y="3724280"/>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8</a:t>
            </a:r>
            <a:endParaRPr lang="en-GB"/>
          </a:p>
        </p:txBody>
      </p:sp>
      <p:sp>
        <p:nvSpPr>
          <p:cNvPr id="388" name="Rectangle 3993"/>
          <p:cNvSpPr>
            <a:spLocks noChangeArrowheads="1"/>
          </p:cNvSpPr>
          <p:nvPr>
            <p:custDataLst>
              <p:tags r:id="rId379"/>
            </p:custDataLst>
          </p:nvPr>
        </p:nvSpPr>
        <p:spPr bwMode="auto">
          <a:xfrm>
            <a:off x="5565394" y="3819199"/>
            <a:ext cx="249891"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Vp(km/s)</a:t>
            </a:r>
            <a:endParaRPr lang="en-GB"/>
          </a:p>
        </p:txBody>
      </p:sp>
      <p:sp>
        <p:nvSpPr>
          <p:cNvPr id="389" name="Line 3994"/>
          <p:cNvSpPr>
            <a:spLocks noChangeShapeType="1"/>
          </p:cNvSpPr>
          <p:nvPr>
            <p:custDataLst>
              <p:tags r:id="rId380"/>
            </p:custDataLst>
          </p:nvPr>
        </p:nvSpPr>
        <p:spPr bwMode="auto">
          <a:xfrm>
            <a:off x="5538274" y="2257867"/>
            <a:ext cx="288634" cy="1938"/>
          </a:xfrm>
          <a:prstGeom prst="line">
            <a:avLst/>
          </a:prstGeom>
          <a:noFill/>
          <a:ln w="0">
            <a:solidFill>
              <a:srgbClr val="000000"/>
            </a:solidFill>
            <a:round/>
            <a:headEnd/>
            <a:tailEnd/>
          </a:ln>
        </p:spPr>
        <p:txBody>
          <a:bodyPr/>
          <a:lstStyle/>
          <a:p>
            <a:endParaRPr lang="en-GB"/>
          </a:p>
        </p:txBody>
      </p:sp>
      <p:sp>
        <p:nvSpPr>
          <p:cNvPr id="390" name="Rectangle 3995"/>
          <p:cNvSpPr>
            <a:spLocks noChangeArrowheads="1"/>
          </p:cNvSpPr>
          <p:nvPr>
            <p:custDataLst>
              <p:tags r:id="rId381"/>
            </p:custDataLst>
          </p:nvPr>
        </p:nvSpPr>
        <p:spPr bwMode="auto">
          <a:xfrm>
            <a:off x="5546022" y="2118393"/>
            <a:ext cx="290570" cy="112354"/>
          </a:xfrm>
          <a:prstGeom prst="rect">
            <a:avLst/>
          </a:prstGeom>
          <a:noFill/>
          <a:ln w="9525">
            <a:noFill/>
            <a:miter lim="800000"/>
            <a:headEnd/>
            <a:tailEnd/>
          </a:ln>
        </p:spPr>
        <p:txBody>
          <a:bodyPr wrap="none" lIns="0" tIns="0" rIns="0" bIns="0">
            <a:spAutoFit/>
          </a:bodyPr>
          <a:lstStyle/>
          <a:p>
            <a:r>
              <a:rPr lang="en-GB" sz="600">
                <a:solidFill>
                  <a:srgbClr val="FF0000"/>
                </a:solidFill>
                <a:latin typeface="Arial" charset="0"/>
              </a:rPr>
              <a:t>ESP38</a:t>
            </a:r>
            <a:endParaRPr lang="en-GB"/>
          </a:p>
        </p:txBody>
      </p:sp>
      <p:sp>
        <p:nvSpPr>
          <p:cNvPr id="391" name="Line 3996"/>
          <p:cNvSpPr>
            <a:spLocks noChangeShapeType="1"/>
          </p:cNvSpPr>
          <p:nvPr>
            <p:custDataLst>
              <p:tags r:id="rId382"/>
            </p:custDataLst>
          </p:nvPr>
        </p:nvSpPr>
        <p:spPr bwMode="auto">
          <a:xfrm flipV="1">
            <a:off x="5538274" y="2257867"/>
            <a:ext cx="1938" cy="1447042"/>
          </a:xfrm>
          <a:prstGeom prst="line">
            <a:avLst/>
          </a:prstGeom>
          <a:noFill/>
          <a:ln w="0">
            <a:solidFill>
              <a:srgbClr val="000000"/>
            </a:solidFill>
            <a:round/>
            <a:headEnd/>
            <a:tailEnd/>
          </a:ln>
        </p:spPr>
        <p:txBody>
          <a:bodyPr/>
          <a:lstStyle/>
          <a:p>
            <a:endParaRPr lang="en-GB"/>
          </a:p>
        </p:txBody>
      </p:sp>
      <p:sp>
        <p:nvSpPr>
          <p:cNvPr id="392" name="Line 3997"/>
          <p:cNvSpPr>
            <a:spLocks noChangeShapeType="1"/>
          </p:cNvSpPr>
          <p:nvPr>
            <p:custDataLst>
              <p:tags r:id="rId383"/>
            </p:custDataLst>
          </p:nvPr>
        </p:nvSpPr>
        <p:spPr bwMode="auto">
          <a:xfrm flipH="1">
            <a:off x="5458852" y="3505383"/>
            <a:ext cx="79422" cy="1938"/>
          </a:xfrm>
          <a:prstGeom prst="line">
            <a:avLst/>
          </a:prstGeom>
          <a:noFill/>
          <a:ln w="0">
            <a:solidFill>
              <a:srgbClr val="000000"/>
            </a:solidFill>
            <a:round/>
            <a:headEnd/>
            <a:tailEnd/>
          </a:ln>
        </p:spPr>
        <p:txBody>
          <a:bodyPr/>
          <a:lstStyle/>
          <a:p>
            <a:endParaRPr lang="en-GB"/>
          </a:p>
        </p:txBody>
      </p:sp>
      <p:sp>
        <p:nvSpPr>
          <p:cNvPr id="393" name="Line 3998"/>
          <p:cNvSpPr>
            <a:spLocks noChangeShapeType="1"/>
          </p:cNvSpPr>
          <p:nvPr>
            <p:custDataLst>
              <p:tags r:id="rId384"/>
            </p:custDataLst>
          </p:nvPr>
        </p:nvSpPr>
        <p:spPr bwMode="auto">
          <a:xfrm flipH="1">
            <a:off x="5458852" y="3102458"/>
            <a:ext cx="79422" cy="1938"/>
          </a:xfrm>
          <a:prstGeom prst="line">
            <a:avLst/>
          </a:prstGeom>
          <a:noFill/>
          <a:ln w="0">
            <a:solidFill>
              <a:srgbClr val="000000"/>
            </a:solidFill>
            <a:round/>
            <a:headEnd/>
            <a:tailEnd/>
          </a:ln>
        </p:spPr>
        <p:txBody>
          <a:bodyPr/>
          <a:lstStyle/>
          <a:p>
            <a:endParaRPr lang="en-GB"/>
          </a:p>
        </p:txBody>
      </p:sp>
      <p:sp>
        <p:nvSpPr>
          <p:cNvPr id="394" name="Line 3999"/>
          <p:cNvSpPr>
            <a:spLocks noChangeShapeType="1"/>
          </p:cNvSpPr>
          <p:nvPr>
            <p:custDataLst>
              <p:tags r:id="rId385"/>
            </p:custDataLst>
          </p:nvPr>
        </p:nvSpPr>
        <p:spPr bwMode="auto">
          <a:xfrm flipH="1">
            <a:off x="5458852" y="2699534"/>
            <a:ext cx="79422" cy="1938"/>
          </a:xfrm>
          <a:prstGeom prst="line">
            <a:avLst/>
          </a:prstGeom>
          <a:noFill/>
          <a:ln w="0">
            <a:solidFill>
              <a:srgbClr val="000000"/>
            </a:solidFill>
            <a:round/>
            <a:headEnd/>
            <a:tailEnd/>
          </a:ln>
        </p:spPr>
        <p:txBody>
          <a:bodyPr/>
          <a:lstStyle/>
          <a:p>
            <a:endParaRPr lang="en-GB"/>
          </a:p>
        </p:txBody>
      </p:sp>
      <p:sp>
        <p:nvSpPr>
          <p:cNvPr id="395" name="Line 4000"/>
          <p:cNvSpPr>
            <a:spLocks noChangeShapeType="1"/>
          </p:cNvSpPr>
          <p:nvPr>
            <p:custDataLst>
              <p:tags r:id="rId386"/>
            </p:custDataLst>
          </p:nvPr>
        </p:nvSpPr>
        <p:spPr bwMode="auto">
          <a:xfrm flipH="1">
            <a:off x="5458852" y="2298547"/>
            <a:ext cx="79422" cy="1937"/>
          </a:xfrm>
          <a:prstGeom prst="line">
            <a:avLst/>
          </a:prstGeom>
          <a:noFill/>
          <a:ln w="0">
            <a:solidFill>
              <a:srgbClr val="000000"/>
            </a:solidFill>
            <a:round/>
            <a:headEnd/>
            <a:tailEnd/>
          </a:ln>
        </p:spPr>
        <p:txBody>
          <a:bodyPr/>
          <a:lstStyle/>
          <a:p>
            <a:endParaRPr lang="en-GB"/>
          </a:p>
        </p:txBody>
      </p:sp>
      <p:sp>
        <p:nvSpPr>
          <p:cNvPr id="396" name="Line 4001"/>
          <p:cNvSpPr>
            <a:spLocks noChangeShapeType="1"/>
          </p:cNvSpPr>
          <p:nvPr>
            <p:custDataLst>
              <p:tags r:id="rId387"/>
            </p:custDataLst>
          </p:nvPr>
        </p:nvSpPr>
        <p:spPr bwMode="auto">
          <a:xfrm flipV="1">
            <a:off x="5826908" y="2257867"/>
            <a:ext cx="1937" cy="1447042"/>
          </a:xfrm>
          <a:prstGeom prst="line">
            <a:avLst/>
          </a:prstGeom>
          <a:noFill/>
          <a:ln w="0">
            <a:solidFill>
              <a:srgbClr val="000000"/>
            </a:solidFill>
            <a:round/>
            <a:headEnd/>
            <a:tailEnd/>
          </a:ln>
        </p:spPr>
        <p:txBody>
          <a:bodyPr/>
          <a:lstStyle/>
          <a:p>
            <a:endParaRPr lang="en-GB"/>
          </a:p>
        </p:txBody>
      </p:sp>
      <p:sp>
        <p:nvSpPr>
          <p:cNvPr id="397" name="Freeform 4002"/>
          <p:cNvSpPr>
            <a:spLocks/>
          </p:cNvSpPr>
          <p:nvPr>
            <p:custDataLst>
              <p:tags r:id="rId388"/>
            </p:custDataLst>
          </p:nvPr>
        </p:nvSpPr>
        <p:spPr bwMode="auto">
          <a:xfrm>
            <a:off x="4846717" y="2281112"/>
            <a:ext cx="232456" cy="786477"/>
          </a:xfrm>
          <a:custGeom>
            <a:avLst/>
            <a:gdLst/>
            <a:ahLst/>
            <a:cxnLst>
              <a:cxn ang="0">
                <a:pos x="0" y="0"/>
              </a:cxn>
              <a:cxn ang="0">
                <a:pos x="0" y="23"/>
              </a:cxn>
              <a:cxn ang="0">
                <a:pos x="12" y="23"/>
              </a:cxn>
              <a:cxn ang="0">
                <a:pos x="12" y="53"/>
              </a:cxn>
              <a:cxn ang="0">
                <a:pos x="24" y="53"/>
              </a:cxn>
              <a:cxn ang="0">
                <a:pos x="24" y="97"/>
              </a:cxn>
              <a:cxn ang="0">
                <a:pos x="60" y="97"/>
              </a:cxn>
              <a:cxn ang="0">
                <a:pos x="60" y="115"/>
              </a:cxn>
              <a:cxn ang="0">
                <a:pos x="83" y="115"/>
              </a:cxn>
              <a:cxn ang="0">
                <a:pos x="83" y="163"/>
              </a:cxn>
              <a:cxn ang="0">
                <a:pos x="100" y="163"/>
              </a:cxn>
              <a:cxn ang="0">
                <a:pos x="100" y="436"/>
              </a:cxn>
              <a:cxn ang="0">
                <a:pos x="195" y="436"/>
              </a:cxn>
              <a:cxn ang="0">
                <a:pos x="195" y="580"/>
              </a:cxn>
              <a:cxn ang="0">
                <a:pos x="210" y="580"/>
              </a:cxn>
              <a:cxn ang="0">
                <a:pos x="210" y="813"/>
              </a:cxn>
              <a:cxn ang="0">
                <a:pos x="241" y="813"/>
              </a:cxn>
            </a:cxnLst>
            <a:rect l="0" t="0" r="r" b="b"/>
            <a:pathLst>
              <a:path w="241" h="813">
                <a:moveTo>
                  <a:pt x="0" y="0"/>
                </a:moveTo>
                <a:lnTo>
                  <a:pt x="0" y="23"/>
                </a:lnTo>
                <a:lnTo>
                  <a:pt x="12" y="23"/>
                </a:lnTo>
                <a:lnTo>
                  <a:pt x="12" y="53"/>
                </a:lnTo>
                <a:lnTo>
                  <a:pt x="24" y="53"/>
                </a:lnTo>
                <a:lnTo>
                  <a:pt x="24" y="97"/>
                </a:lnTo>
                <a:lnTo>
                  <a:pt x="60" y="97"/>
                </a:lnTo>
                <a:lnTo>
                  <a:pt x="60" y="115"/>
                </a:lnTo>
                <a:lnTo>
                  <a:pt x="83" y="115"/>
                </a:lnTo>
                <a:lnTo>
                  <a:pt x="83" y="163"/>
                </a:lnTo>
                <a:lnTo>
                  <a:pt x="100" y="163"/>
                </a:lnTo>
                <a:lnTo>
                  <a:pt x="100" y="436"/>
                </a:lnTo>
                <a:lnTo>
                  <a:pt x="195" y="436"/>
                </a:lnTo>
                <a:lnTo>
                  <a:pt x="195" y="580"/>
                </a:lnTo>
                <a:lnTo>
                  <a:pt x="210" y="580"/>
                </a:lnTo>
                <a:lnTo>
                  <a:pt x="210" y="813"/>
                </a:lnTo>
                <a:lnTo>
                  <a:pt x="241" y="813"/>
                </a:lnTo>
              </a:path>
            </a:pathLst>
          </a:custGeom>
          <a:noFill/>
          <a:ln w="6350">
            <a:solidFill>
              <a:srgbClr val="000000"/>
            </a:solidFill>
            <a:prstDash val="solid"/>
            <a:round/>
            <a:headEnd/>
            <a:tailEnd/>
          </a:ln>
        </p:spPr>
        <p:txBody>
          <a:bodyPr/>
          <a:lstStyle/>
          <a:p>
            <a:endParaRPr lang="en-GB"/>
          </a:p>
        </p:txBody>
      </p:sp>
      <p:sp>
        <p:nvSpPr>
          <p:cNvPr id="398" name="Line 4003"/>
          <p:cNvSpPr>
            <a:spLocks noChangeShapeType="1"/>
          </p:cNvSpPr>
          <p:nvPr>
            <p:custDataLst>
              <p:tags r:id="rId389"/>
            </p:custDataLst>
          </p:nvPr>
        </p:nvSpPr>
        <p:spPr bwMode="auto">
          <a:xfrm>
            <a:off x="4838968" y="3706845"/>
            <a:ext cx="288633" cy="1938"/>
          </a:xfrm>
          <a:prstGeom prst="line">
            <a:avLst/>
          </a:prstGeom>
          <a:noFill/>
          <a:ln w="0">
            <a:solidFill>
              <a:srgbClr val="000000"/>
            </a:solidFill>
            <a:round/>
            <a:headEnd/>
            <a:tailEnd/>
          </a:ln>
        </p:spPr>
        <p:txBody>
          <a:bodyPr/>
          <a:lstStyle/>
          <a:p>
            <a:endParaRPr lang="en-GB"/>
          </a:p>
        </p:txBody>
      </p:sp>
      <p:sp>
        <p:nvSpPr>
          <p:cNvPr id="399" name="Line 4004"/>
          <p:cNvSpPr>
            <a:spLocks noChangeShapeType="1"/>
          </p:cNvSpPr>
          <p:nvPr>
            <p:custDataLst>
              <p:tags r:id="rId390"/>
            </p:custDataLst>
          </p:nvPr>
        </p:nvSpPr>
        <p:spPr bwMode="auto">
          <a:xfrm flipV="1">
            <a:off x="4858340" y="3706845"/>
            <a:ext cx="1937" cy="19371"/>
          </a:xfrm>
          <a:prstGeom prst="line">
            <a:avLst/>
          </a:prstGeom>
          <a:noFill/>
          <a:ln w="0">
            <a:solidFill>
              <a:srgbClr val="000000"/>
            </a:solidFill>
            <a:round/>
            <a:headEnd/>
            <a:tailEnd/>
          </a:ln>
        </p:spPr>
        <p:txBody>
          <a:bodyPr/>
          <a:lstStyle/>
          <a:p>
            <a:endParaRPr lang="en-GB"/>
          </a:p>
        </p:txBody>
      </p:sp>
      <p:sp>
        <p:nvSpPr>
          <p:cNvPr id="400" name="Line 4005"/>
          <p:cNvSpPr>
            <a:spLocks noChangeShapeType="1"/>
          </p:cNvSpPr>
          <p:nvPr>
            <p:custDataLst>
              <p:tags r:id="rId391"/>
            </p:custDataLst>
          </p:nvPr>
        </p:nvSpPr>
        <p:spPr bwMode="auto">
          <a:xfrm flipV="1">
            <a:off x="4935825" y="3706845"/>
            <a:ext cx="1937" cy="19371"/>
          </a:xfrm>
          <a:prstGeom prst="line">
            <a:avLst/>
          </a:prstGeom>
          <a:noFill/>
          <a:ln w="0">
            <a:solidFill>
              <a:srgbClr val="000000"/>
            </a:solidFill>
            <a:round/>
            <a:headEnd/>
            <a:tailEnd/>
          </a:ln>
        </p:spPr>
        <p:txBody>
          <a:bodyPr/>
          <a:lstStyle/>
          <a:p>
            <a:endParaRPr lang="en-GB"/>
          </a:p>
        </p:txBody>
      </p:sp>
      <p:sp>
        <p:nvSpPr>
          <p:cNvPr id="401" name="Line 4006"/>
          <p:cNvSpPr>
            <a:spLocks noChangeShapeType="1"/>
          </p:cNvSpPr>
          <p:nvPr>
            <p:custDataLst>
              <p:tags r:id="rId392"/>
            </p:custDataLst>
          </p:nvPr>
        </p:nvSpPr>
        <p:spPr bwMode="auto">
          <a:xfrm flipV="1">
            <a:off x="5013311" y="3706845"/>
            <a:ext cx="1937" cy="19371"/>
          </a:xfrm>
          <a:prstGeom prst="line">
            <a:avLst/>
          </a:prstGeom>
          <a:noFill/>
          <a:ln w="0">
            <a:solidFill>
              <a:srgbClr val="000000"/>
            </a:solidFill>
            <a:round/>
            <a:headEnd/>
            <a:tailEnd/>
          </a:ln>
        </p:spPr>
        <p:txBody>
          <a:bodyPr/>
          <a:lstStyle/>
          <a:p>
            <a:endParaRPr lang="en-GB"/>
          </a:p>
        </p:txBody>
      </p:sp>
      <p:sp>
        <p:nvSpPr>
          <p:cNvPr id="402" name="Line 4007"/>
          <p:cNvSpPr>
            <a:spLocks noChangeShapeType="1"/>
          </p:cNvSpPr>
          <p:nvPr>
            <p:custDataLst>
              <p:tags r:id="rId393"/>
            </p:custDataLst>
          </p:nvPr>
        </p:nvSpPr>
        <p:spPr bwMode="auto">
          <a:xfrm flipV="1">
            <a:off x="5088858" y="3706845"/>
            <a:ext cx="1938" cy="19371"/>
          </a:xfrm>
          <a:prstGeom prst="line">
            <a:avLst/>
          </a:prstGeom>
          <a:noFill/>
          <a:ln w="0">
            <a:solidFill>
              <a:srgbClr val="000000"/>
            </a:solidFill>
            <a:round/>
            <a:headEnd/>
            <a:tailEnd/>
          </a:ln>
        </p:spPr>
        <p:txBody>
          <a:bodyPr/>
          <a:lstStyle/>
          <a:p>
            <a:endParaRPr lang="en-GB"/>
          </a:p>
        </p:txBody>
      </p:sp>
      <p:sp>
        <p:nvSpPr>
          <p:cNvPr id="403" name="Rectangle 4008"/>
          <p:cNvSpPr>
            <a:spLocks noChangeArrowheads="1"/>
          </p:cNvSpPr>
          <p:nvPr>
            <p:custDataLst>
              <p:tags r:id="rId394"/>
            </p:custDataLst>
          </p:nvPr>
        </p:nvSpPr>
        <p:spPr bwMode="auto">
          <a:xfrm>
            <a:off x="4842843" y="3726216"/>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2</a:t>
            </a:r>
            <a:endParaRPr lang="en-GB"/>
          </a:p>
        </p:txBody>
      </p:sp>
      <p:sp>
        <p:nvSpPr>
          <p:cNvPr id="404" name="Rectangle 4009"/>
          <p:cNvSpPr>
            <a:spLocks noChangeArrowheads="1"/>
          </p:cNvSpPr>
          <p:nvPr>
            <p:custDataLst>
              <p:tags r:id="rId395"/>
            </p:custDataLst>
          </p:nvPr>
        </p:nvSpPr>
        <p:spPr bwMode="auto">
          <a:xfrm>
            <a:off x="4920328" y="3726216"/>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4</a:t>
            </a:r>
            <a:endParaRPr lang="en-GB"/>
          </a:p>
        </p:txBody>
      </p:sp>
      <p:sp>
        <p:nvSpPr>
          <p:cNvPr id="405" name="Rectangle 4010"/>
          <p:cNvSpPr>
            <a:spLocks noChangeArrowheads="1"/>
          </p:cNvSpPr>
          <p:nvPr>
            <p:custDataLst>
              <p:tags r:id="rId396"/>
            </p:custDataLst>
          </p:nvPr>
        </p:nvSpPr>
        <p:spPr bwMode="auto">
          <a:xfrm>
            <a:off x="4995876" y="3726216"/>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6</a:t>
            </a:r>
            <a:endParaRPr lang="en-GB"/>
          </a:p>
        </p:txBody>
      </p:sp>
      <p:sp>
        <p:nvSpPr>
          <p:cNvPr id="406" name="Rectangle 4011"/>
          <p:cNvSpPr>
            <a:spLocks noChangeArrowheads="1"/>
          </p:cNvSpPr>
          <p:nvPr>
            <p:custDataLst>
              <p:tags r:id="rId397"/>
            </p:custDataLst>
          </p:nvPr>
        </p:nvSpPr>
        <p:spPr bwMode="auto">
          <a:xfrm>
            <a:off x="5073361" y="3726216"/>
            <a:ext cx="3486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8</a:t>
            </a:r>
            <a:endParaRPr lang="en-GB"/>
          </a:p>
        </p:txBody>
      </p:sp>
      <p:sp>
        <p:nvSpPr>
          <p:cNvPr id="407" name="Rectangle 4012"/>
          <p:cNvSpPr>
            <a:spLocks noChangeArrowheads="1"/>
          </p:cNvSpPr>
          <p:nvPr>
            <p:custDataLst>
              <p:tags r:id="rId398"/>
            </p:custDataLst>
          </p:nvPr>
        </p:nvSpPr>
        <p:spPr bwMode="auto">
          <a:xfrm>
            <a:off x="4866088" y="3819199"/>
            <a:ext cx="249890"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Vp(km/s)</a:t>
            </a:r>
            <a:endParaRPr lang="en-GB"/>
          </a:p>
        </p:txBody>
      </p:sp>
      <p:sp>
        <p:nvSpPr>
          <p:cNvPr id="408" name="Line 4013"/>
          <p:cNvSpPr>
            <a:spLocks noChangeShapeType="1"/>
          </p:cNvSpPr>
          <p:nvPr>
            <p:custDataLst>
              <p:tags r:id="rId399"/>
            </p:custDataLst>
          </p:nvPr>
        </p:nvSpPr>
        <p:spPr bwMode="auto">
          <a:xfrm>
            <a:off x="4838968" y="2259804"/>
            <a:ext cx="288633" cy="1937"/>
          </a:xfrm>
          <a:prstGeom prst="line">
            <a:avLst/>
          </a:prstGeom>
          <a:noFill/>
          <a:ln w="0">
            <a:solidFill>
              <a:srgbClr val="000000"/>
            </a:solidFill>
            <a:round/>
            <a:headEnd/>
            <a:tailEnd/>
          </a:ln>
        </p:spPr>
        <p:txBody>
          <a:bodyPr/>
          <a:lstStyle/>
          <a:p>
            <a:endParaRPr lang="en-GB"/>
          </a:p>
        </p:txBody>
      </p:sp>
      <p:sp>
        <p:nvSpPr>
          <p:cNvPr id="409" name="Rectangle 4014"/>
          <p:cNvSpPr>
            <a:spLocks noChangeArrowheads="1"/>
          </p:cNvSpPr>
          <p:nvPr>
            <p:custDataLst>
              <p:tags r:id="rId400"/>
            </p:custDataLst>
          </p:nvPr>
        </p:nvSpPr>
        <p:spPr bwMode="auto">
          <a:xfrm>
            <a:off x="4848653" y="2118393"/>
            <a:ext cx="290570" cy="112354"/>
          </a:xfrm>
          <a:prstGeom prst="rect">
            <a:avLst/>
          </a:prstGeom>
          <a:noFill/>
          <a:ln w="9525">
            <a:noFill/>
            <a:miter lim="800000"/>
            <a:headEnd/>
            <a:tailEnd/>
          </a:ln>
        </p:spPr>
        <p:txBody>
          <a:bodyPr wrap="none" lIns="0" tIns="0" rIns="0" bIns="0">
            <a:spAutoFit/>
          </a:bodyPr>
          <a:lstStyle/>
          <a:p>
            <a:r>
              <a:rPr lang="en-GB" sz="600">
                <a:solidFill>
                  <a:srgbClr val="FF0000"/>
                </a:solidFill>
                <a:latin typeface="Arial" charset="0"/>
              </a:rPr>
              <a:t>ESP87</a:t>
            </a:r>
            <a:endParaRPr lang="en-GB"/>
          </a:p>
        </p:txBody>
      </p:sp>
      <p:sp>
        <p:nvSpPr>
          <p:cNvPr id="410" name="Line 4015"/>
          <p:cNvSpPr>
            <a:spLocks noChangeShapeType="1"/>
          </p:cNvSpPr>
          <p:nvPr>
            <p:custDataLst>
              <p:tags r:id="rId401"/>
            </p:custDataLst>
          </p:nvPr>
        </p:nvSpPr>
        <p:spPr bwMode="auto">
          <a:xfrm flipV="1">
            <a:off x="4838968" y="2259804"/>
            <a:ext cx="1937" cy="1447040"/>
          </a:xfrm>
          <a:prstGeom prst="line">
            <a:avLst/>
          </a:prstGeom>
          <a:noFill/>
          <a:ln w="0">
            <a:solidFill>
              <a:srgbClr val="000000"/>
            </a:solidFill>
            <a:round/>
            <a:headEnd/>
            <a:tailEnd/>
          </a:ln>
        </p:spPr>
        <p:txBody>
          <a:bodyPr/>
          <a:lstStyle/>
          <a:p>
            <a:endParaRPr lang="en-GB"/>
          </a:p>
        </p:txBody>
      </p:sp>
      <p:sp>
        <p:nvSpPr>
          <p:cNvPr id="411" name="Line 4016"/>
          <p:cNvSpPr>
            <a:spLocks noChangeShapeType="1"/>
          </p:cNvSpPr>
          <p:nvPr>
            <p:custDataLst>
              <p:tags r:id="rId402"/>
            </p:custDataLst>
          </p:nvPr>
        </p:nvSpPr>
        <p:spPr bwMode="auto">
          <a:xfrm flipV="1">
            <a:off x="5127601" y="2259804"/>
            <a:ext cx="1938" cy="1447040"/>
          </a:xfrm>
          <a:prstGeom prst="line">
            <a:avLst/>
          </a:prstGeom>
          <a:noFill/>
          <a:ln w="0">
            <a:solidFill>
              <a:srgbClr val="000000"/>
            </a:solidFill>
            <a:round/>
            <a:headEnd/>
            <a:tailEnd/>
          </a:ln>
        </p:spPr>
        <p:txBody>
          <a:bodyPr/>
          <a:lstStyle/>
          <a:p>
            <a:endParaRPr lang="en-GB"/>
          </a:p>
        </p:txBody>
      </p:sp>
      <p:sp>
        <p:nvSpPr>
          <p:cNvPr id="412" name="Line 4017"/>
          <p:cNvSpPr>
            <a:spLocks noChangeShapeType="1"/>
          </p:cNvSpPr>
          <p:nvPr>
            <p:custDataLst>
              <p:tags r:id="rId403"/>
            </p:custDataLst>
          </p:nvPr>
        </p:nvSpPr>
        <p:spPr bwMode="auto">
          <a:xfrm flipH="1">
            <a:off x="5127601" y="3493760"/>
            <a:ext cx="79423" cy="1938"/>
          </a:xfrm>
          <a:prstGeom prst="line">
            <a:avLst/>
          </a:prstGeom>
          <a:noFill/>
          <a:ln w="0">
            <a:solidFill>
              <a:srgbClr val="000000"/>
            </a:solidFill>
            <a:round/>
            <a:headEnd/>
            <a:tailEnd/>
          </a:ln>
        </p:spPr>
        <p:txBody>
          <a:bodyPr/>
          <a:lstStyle/>
          <a:p>
            <a:endParaRPr lang="en-GB"/>
          </a:p>
        </p:txBody>
      </p:sp>
      <p:sp>
        <p:nvSpPr>
          <p:cNvPr id="413" name="Line 4018"/>
          <p:cNvSpPr>
            <a:spLocks noChangeShapeType="1"/>
          </p:cNvSpPr>
          <p:nvPr>
            <p:custDataLst>
              <p:tags r:id="rId404"/>
            </p:custDataLst>
          </p:nvPr>
        </p:nvSpPr>
        <p:spPr bwMode="auto">
          <a:xfrm flipH="1">
            <a:off x="5127601" y="3067590"/>
            <a:ext cx="79423" cy="1938"/>
          </a:xfrm>
          <a:prstGeom prst="line">
            <a:avLst/>
          </a:prstGeom>
          <a:noFill/>
          <a:ln w="0">
            <a:solidFill>
              <a:srgbClr val="000000"/>
            </a:solidFill>
            <a:round/>
            <a:headEnd/>
            <a:tailEnd/>
          </a:ln>
        </p:spPr>
        <p:txBody>
          <a:bodyPr/>
          <a:lstStyle/>
          <a:p>
            <a:endParaRPr lang="en-GB"/>
          </a:p>
        </p:txBody>
      </p:sp>
      <p:sp>
        <p:nvSpPr>
          <p:cNvPr id="414" name="Line 4019"/>
          <p:cNvSpPr>
            <a:spLocks noChangeShapeType="1"/>
          </p:cNvSpPr>
          <p:nvPr>
            <p:custDataLst>
              <p:tags r:id="rId405"/>
            </p:custDataLst>
          </p:nvPr>
        </p:nvSpPr>
        <p:spPr bwMode="auto">
          <a:xfrm flipH="1">
            <a:off x="5127601" y="2643357"/>
            <a:ext cx="79423" cy="1937"/>
          </a:xfrm>
          <a:prstGeom prst="line">
            <a:avLst/>
          </a:prstGeom>
          <a:noFill/>
          <a:ln w="0">
            <a:solidFill>
              <a:srgbClr val="000000"/>
            </a:solidFill>
            <a:round/>
            <a:headEnd/>
            <a:tailEnd/>
          </a:ln>
        </p:spPr>
        <p:txBody>
          <a:bodyPr/>
          <a:lstStyle/>
          <a:p>
            <a:endParaRPr lang="en-GB"/>
          </a:p>
        </p:txBody>
      </p:sp>
      <p:sp>
        <p:nvSpPr>
          <p:cNvPr id="415" name="Freeform 4020"/>
          <p:cNvSpPr>
            <a:spLocks/>
          </p:cNvSpPr>
          <p:nvPr>
            <p:custDataLst>
              <p:tags r:id="rId406"/>
            </p:custDataLst>
          </p:nvPr>
        </p:nvSpPr>
        <p:spPr bwMode="auto">
          <a:xfrm>
            <a:off x="960821" y="2436083"/>
            <a:ext cx="191776" cy="83297"/>
          </a:xfrm>
          <a:custGeom>
            <a:avLst/>
            <a:gdLst/>
            <a:ahLst/>
            <a:cxnLst>
              <a:cxn ang="0">
                <a:pos x="0" y="0"/>
              </a:cxn>
              <a:cxn ang="0">
                <a:pos x="0" y="0"/>
              </a:cxn>
              <a:cxn ang="0">
                <a:pos x="27" y="44"/>
              </a:cxn>
              <a:cxn ang="0">
                <a:pos x="27" y="44"/>
              </a:cxn>
              <a:cxn ang="0">
                <a:pos x="145" y="85"/>
              </a:cxn>
              <a:cxn ang="0">
                <a:pos x="145" y="85"/>
              </a:cxn>
              <a:cxn ang="0">
                <a:pos x="198" y="85"/>
              </a:cxn>
            </a:cxnLst>
            <a:rect l="0" t="0" r="r" b="b"/>
            <a:pathLst>
              <a:path w="198" h="85">
                <a:moveTo>
                  <a:pt x="0" y="0"/>
                </a:moveTo>
                <a:lnTo>
                  <a:pt x="0" y="0"/>
                </a:lnTo>
                <a:lnTo>
                  <a:pt x="27" y="44"/>
                </a:lnTo>
                <a:lnTo>
                  <a:pt x="27" y="44"/>
                </a:lnTo>
                <a:lnTo>
                  <a:pt x="145" y="85"/>
                </a:lnTo>
                <a:lnTo>
                  <a:pt x="145" y="85"/>
                </a:lnTo>
                <a:lnTo>
                  <a:pt x="198" y="85"/>
                </a:lnTo>
              </a:path>
            </a:pathLst>
          </a:custGeom>
          <a:noFill/>
          <a:ln w="6350">
            <a:solidFill>
              <a:srgbClr val="000000"/>
            </a:solidFill>
            <a:prstDash val="solid"/>
            <a:round/>
            <a:headEnd/>
            <a:tailEnd/>
          </a:ln>
        </p:spPr>
        <p:txBody>
          <a:bodyPr/>
          <a:lstStyle/>
          <a:p>
            <a:endParaRPr lang="en-GB"/>
          </a:p>
        </p:txBody>
      </p:sp>
      <p:sp>
        <p:nvSpPr>
          <p:cNvPr id="416" name="Line 4021"/>
          <p:cNvSpPr>
            <a:spLocks noChangeShapeType="1"/>
          </p:cNvSpPr>
          <p:nvPr>
            <p:custDataLst>
              <p:tags r:id="rId407"/>
            </p:custDataLst>
          </p:nvPr>
        </p:nvSpPr>
        <p:spPr bwMode="auto">
          <a:xfrm>
            <a:off x="960821" y="2937802"/>
            <a:ext cx="290570" cy="1937"/>
          </a:xfrm>
          <a:prstGeom prst="line">
            <a:avLst/>
          </a:prstGeom>
          <a:noFill/>
          <a:ln w="0">
            <a:solidFill>
              <a:srgbClr val="000000"/>
            </a:solidFill>
            <a:round/>
            <a:headEnd/>
            <a:tailEnd/>
          </a:ln>
        </p:spPr>
        <p:txBody>
          <a:bodyPr/>
          <a:lstStyle/>
          <a:p>
            <a:endParaRPr lang="en-GB"/>
          </a:p>
        </p:txBody>
      </p:sp>
      <p:sp>
        <p:nvSpPr>
          <p:cNvPr id="417" name="Line 4022"/>
          <p:cNvSpPr>
            <a:spLocks noChangeShapeType="1"/>
          </p:cNvSpPr>
          <p:nvPr>
            <p:custDataLst>
              <p:tags r:id="rId408"/>
            </p:custDataLst>
          </p:nvPr>
        </p:nvSpPr>
        <p:spPr bwMode="auto">
          <a:xfrm flipV="1">
            <a:off x="982129" y="2937802"/>
            <a:ext cx="1938" cy="21308"/>
          </a:xfrm>
          <a:prstGeom prst="line">
            <a:avLst/>
          </a:prstGeom>
          <a:noFill/>
          <a:ln w="0">
            <a:solidFill>
              <a:srgbClr val="000000"/>
            </a:solidFill>
            <a:round/>
            <a:headEnd/>
            <a:tailEnd/>
          </a:ln>
        </p:spPr>
        <p:txBody>
          <a:bodyPr/>
          <a:lstStyle/>
          <a:p>
            <a:endParaRPr lang="en-GB"/>
          </a:p>
        </p:txBody>
      </p:sp>
      <p:sp>
        <p:nvSpPr>
          <p:cNvPr id="418" name="Line 4024"/>
          <p:cNvSpPr>
            <a:spLocks noChangeShapeType="1"/>
          </p:cNvSpPr>
          <p:nvPr>
            <p:custDataLst>
              <p:tags r:id="rId409"/>
            </p:custDataLst>
          </p:nvPr>
        </p:nvSpPr>
        <p:spPr bwMode="auto">
          <a:xfrm flipV="1">
            <a:off x="1059614" y="2937802"/>
            <a:ext cx="1938" cy="21308"/>
          </a:xfrm>
          <a:prstGeom prst="line">
            <a:avLst/>
          </a:prstGeom>
          <a:noFill/>
          <a:ln w="0">
            <a:solidFill>
              <a:srgbClr val="000000"/>
            </a:solidFill>
            <a:round/>
            <a:headEnd/>
            <a:tailEnd/>
          </a:ln>
        </p:spPr>
        <p:txBody>
          <a:bodyPr/>
          <a:lstStyle/>
          <a:p>
            <a:endParaRPr lang="en-GB"/>
          </a:p>
        </p:txBody>
      </p:sp>
      <p:sp>
        <p:nvSpPr>
          <p:cNvPr id="419" name="Line 4025"/>
          <p:cNvSpPr>
            <a:spLocks noChangeShapeType="1"/>
          </p:cNvSpPr>
          <p:nvPr>
            <p:custDataLst>
              <p:tags r:id="rId410"/>
            </p:custDataLst>
          </p:nvPr>
        </p:nvSpPr>
        <p:spPr bwMode="auto">
          <a:xfrm flipV="1">
            <a:off x="1135163" y="2937802"/>
            <a:ext cx="1937" cy="21308"/>
          </a:xfrm>
          <a:prstGeom prst="line">
            <a:avLst/>
          </a:prstGeom>
          <a:noFill/>
          <a:ln w="0">
            <a:solidFill>
              <a:srgbClr val="000000"/>
            </a:solidFill>
            <a:round/>
            <a:headEnd/>
            <a:tailEnd/>
          </a:ln>
        </p:spPr>
        <p:txBody>
          <a:bodyPr/>
          <a:lstStyle/>
          <a:p>
            <a:endParaRPr lang="en-GB"/>
          </a:p>
        </p:txBody>
      </p:sp>
      <p:sp>
        <p:nvSpPr>
          <p:cNvPr id="420" name="Line 4026"/>
          <p:cNvSpPr>
            <a:spLocks noChangeShapeType="1"/>
          </p:cNvSpPr>
          <p:nvPr>
            <p:custDataLst>
              <p:tags r:id="rId411"/>
            </p:custDataLst>
          </p:nvPr>
        </p:nvSpPr>
        <p:spPr bwMode="auto">
          <a:xfrm flipV="1">
            <a:off x="1212649" y="2937802"/>
            <a:ext cx="1937" cy="21308"/>
          </a:xfrm>
          <a:prstGeom prst="line">
            <a:avLst/>
          </a:prstGeom>
          <a:noFill/>
          <a:ln w="0">
            <a:solidFill>
              <a:srgbClr val="000000"/>
            </a:solidFill>
            <a:round/>
            <a:headEnd/>
            <a:tailEnd/>
          </a:ln>
        </p:spPr>
        <p:txBody>
          <a:bodyPr/>
          <a:lstStyle/>
          <a:p>
            <a:endParaRPr lang="en-GB"/>
          </a:p>
        </p:txBody>
      </p:sp>
      <p:sp>
        <p:nvSpPr>
          <p:cNvPr id="421" name="Rectangle 4027"/>
          <p:cNvSpPr>
            <a:spLocks noChangeArrowheads="1"/>
          </p:cNvSpPr>
          <p:nvPr>
            <p:custDataLst>
              <p:tags r:id="rId412"/>
            </p:custDataLst>
          </p:nvPr>
        </p:nvSpPr>
        <p:spPr bwMode="auto">
          <a:xfrm>
            <a:off x="966632" y="2957174"/>
            <a:ext cx="56178" cy="83296"/>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2</a:t>
            </a:r>
            <a:endParaRPr lang="en-GB"/>
          </a:p>
        </p:txBody>
      </p:sp>
      <p:sp>
        <p:nvSpPr>
          <p:cNvPr id="422" name="Rectangle 4028"/>
          <p:cNvSpPr>
            <a:spLocks noChangeArrowheads="1"/>
          </p:cNvSpPr>
          <p:nvPr>
            <p:custDataLst>
              <p:tags r:id="rId413"/>
            </p:custDataLst>
          </p:nvPr>
        </p:nvSpPr>
        <p:spPr bwMode="auto">
          <a:xfrm>
            <a:off x="1042180" y="2957174"/>
            <a:ext cx="56176" cy="83296"/>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4</a:t>
            </a:r>
            <a:endParaRPr lang="en-GB"/>
          </a:p>
        </p:txBody>
      </p:sp>
      <p:sp>
        <p:nvSpPr>
          <p:cNvPr id="423" name="Rectangle 4029"/>
          <p:cNvSpPr>
            <a:spLocks noChangeArrowheads="1"/>
          </p:cNvSpPr>
          <p:nvPr>
            <p:custDataLst>
              <p:tags r:id="rId414"/>
            </p:custDataLst>
          </p:nvPr>
        </p:nvSpPr>
        <p:spPr bwMode="auto">
          <a:xfrm>
            <a:off x="1119666" y="2957174"/>
            <a:ext cx="56176" cy="83296"/>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6</a:t>
            </a:r>
            <a:endParaRPr lang="en-GB"/>
          </a:p>
        </p:txBody>
      </p:sp>
      <p:sp>
        <p:nvSpPr>
          <p:cNvPr id="424" name="Rectangle 4030"/>
          <p:cNvSpPr>
            <a:spLocks noChangeArrowheads="1"/>
          </p:cNvSpPr>
          <p:nvPr>
            <p:custDataLst>
              <p:tags r:id="rId415"/>
            </p:custDataLst>
          </p:nvPr>
        </p:nvSpPr>
        <p:spPr bwMode="auto">
          <a:xfrm>
            <a:off x="1197151" y="2957174"/>
            <a:ext cx="56176" cy="83296"/>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8</a:t>
            </a:r>
            <a:endParaRPr lang="en-GB"/>
          </a:p>
        </p:txBody>
      </p:sp>
      <p:sp>
        <p:nvSpPr>
          <p:cNvPr id="425" name="Rectangle 4031"/>
          <p:cNvSpPr>
            <a:spLocks noChangeArrowheads="1"/>
          </p:cNvSpPr>
          <p:nvPr>
            <p:custDataLst>
              <p:tags r:id="rId416"/>
            </p:custDataLst>
          </p:nvPr>
        </p:nvSpPr>
        <p:spPr bwMode="auto">
          <a:xfrm>
            <a:off x="982129" y="3052093"/>
            <a:ext cx="267325" cy="83297"/>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Vp (km/s)</a:t>
            </a:r>
            <a:endParaRPr lang="en-GB"/>
          </a:p>
        </p:txBody>
      </p:sp>
      <p:sp>
        <p:nvSpPr>
          <p:cNvPr id="426" name="Line 4032"/>
          <p:cNvSpPr>
            <a:spLocks noChangeShapeType="1"/>
          </p:cNvSpPr>
          <p:nvPr>
            <p:custDataLst>
              <p:tags r:id="rId417"/>
            </p:custDataLst>
          </p:nvPr>
        </p:nvSpPr>
        <p:spPr bwMode="auto">
          <a:xfrm>
            <a:off x="960821" y="2294673"/>
            <a:ext cx="290570" cy="1937"/>
          </a:xfrm>
          <a:prstGeom prst="line">
            <a:avLst/>
          </a:prstGeom>
          <a:noFill/>
          <a:ln w="0">
            <a:solidFill>
              <a:srgbClr val="000000"/>
            </a:solidFill>
            <a:round/>
            <a:headEnd/>
            <a:tailEnd/>
          </a:ln>
        </p:spPr>
        <p:txBody>
          <a:bodyPr/>
          <a:lstStyle/>
          <a:p>
            <a:endParaRPr lang="en-GB"/>
          </a:p>
        </p:txBody>
      </p:sp>
      <p:sp>
        <p:nvSpPr>
          <p:cNvPr id="427" name="Rectangle 4033"/>
          <p:cNvSpPr>
            <a:spLocks noChangeArrowheads="1"/>
          </p:cNvSpPr>
          <p:nvPr>
            <p:custDataLst>
              <p:tags r:id="rId418"/>
            </p:custDataLst>
          </p:nvPr>
        </p:nvSpPr>
        <p:spPr bwMode="auto">
          <a:xfrm>
            <a:off x="1001500" y="2155199"/>
            <a:ext cx="251828" cy="125913"/>
          </a:xfrm>
          <a:prstGeom prst="rect">
            <a:avLst/>
          </a:prstGeom>
          <a:noFill/>
          <a:ln w="9525">
            <a:noFill/>
            <a:miter lim="800000"/>
            <a:headEnd/>
            <a:tailEnd/>
          </a:ln>
        </p:spPr>
        <p:txBody>
          <a:bodyPr wrap="none" lIns="0" tIns="0" rIns="0" bIns="0">
            <a:spAutoFit/>
          </a:bodyPr>
          <a:lstStyle/>
          <a:p>
            <a:r>
              <a:rPr lang="en-GB" sz="600">
                <a:solidFill>
                  <a:srgbClr val="FF0000"/>
                </a:solidFill>
                <a:latin typeface="Arial" charset="0"/>
              </a:rPr>
              <a:t>400U</a:t>
            </a:r>
            <a:endParaRPr lang="en-GB"/>
          </a:p>
        </p:txBody>
      </p:sp>
      <p:sp>
        <p:nvSpPr>
          <p:cNvPr id="428" name="Line 4034"/>
          <p:cNvSpPr>
            <a:spLocks noChangeShapeType="1"/>
          </p:cNvSpPr>
          <p:nvPr>
            <p:custDataLst>
              <p:tags r:id="rId419"/>
            </p:custDataLst>
          </p:nvPr>
        </p:nvSpPr>
        <p:spPr bwMode="auto">
          <a:xfrm flipV="1">
            <a:off x="960821" y="2294673"/>
            <a:ext cx="1937" cy="643129"/>
          </a:xfrm>
          <a:prstGeom prst="line">
            <a:avLst/>
          </a:prstGeom>
          <a:noFill/>
          <a:ln w="0">
            <a:solidFill>
              <a:srgbClr val="000000"/>
            </a:solidFill>
            <a:round/>
            <a:headEnd/>
            <a:tailEnd/>
          </a:ln>
        </p:spPr>
        <p:txBody>
          <a:bodyPr/>
          <a:lstStyle/>
          <a:p>
            <a:endParaRPr lang="en-GB"/>
          </a:p>
        </p:txBody>
      </p:sp>
      <p:sp>
        <p:nvSpPr>
          <p:cNvPr id="429" name="Line 4035"/>
          <p:cNvSpPr>
            <a:spLocks noChangeShapeType="1"/>
          </p:cNvSpPr>
          <p:nvPr>
            <p:custDataLst>
              <p:tags r:id="rId420"/>
            </p:custDataLst>
          </p:nvPr>
        </p:nvSpPr>
        <p:spPr bwMode="auto">
          <a:xfrm flipV="1">
            <a:off x="1251391" y="2294673"/>
            <a:ext cx="1937" cy="643129"/>
          </a:xfrm>
          <a:prstGeom prst="line">
            <a:avLst/>
          </a:prstGeom>
          <a:noFill/>
          <a:ln w="0">
            <a:solidFill>
              <a:srgbClr val="000000"/>
            </a:solidFill>
            <a:round/>
            <a:headEnd/>
            <a:tailEnd/>
          </a:ln>
        </p:spPr>
        <p:txBody>
          <a:bodyPr/>
          <a:lstStyle/>
          <a:p>
            <a:endParaRPr lang="en-GB"/>
          </a:p>
        </p:txBody>
      </p:sp>
      <p:sp>
        <p:nvSpPr>
          <p:cNvPr id="430" name="Line 4038"/>
          <p:cNvSpPr>
            <a:spLocks noChangeShapeType="1"/>
          </p:cNvSpPr>
          <p:nvPr>
            <p:custDataLst>
              <p:tags r:id="rId421"/>
            </p:custDataLst>
          </p:nvPr>
        </p:nvSpPr>
        <p:spPr bwMode="auto">
          <a:xfrm>
            <a:off x="399051" y="2695659"/>
            <a:ext cx="104605" cy="3874"/>
          </a:xfrm>
          <a:prstGeom prst="line">
            <a:avLst/>
          </a:prstGeom>
          <a:noFill/>
          <a:ln w="17463">
            <a:solidFill>
              <a:srgbClr val="FF0000"/>
            </a:solidFill>
            <a:round/>
            <a:headEnd/>
            <a:tailEnd/>
          </a:ln>
        </p:spPr>
        <p:txBody>
          <a:bodyPr/>
          <a:lstStyle/>
          <a:p>
            <a:endParaRPr lang="en-GB"/>
          </a:p>
        </p:txBody>
      </p:sp>
      <p:sp>
        <p:nvSpPr>
          <p:cNvPr id="431" name="Line 4039"/>
          <p:cNvSpPr>
            <a:spLocks noChangeShapeType="1"/>
          </p:cNvSpPr>
          <p:nvPr>
            <p:custDataLst>
              <p:tags r:id="rId422"/>
            </p:custDataLst>
          </p:nvPr>
        </p:nvSpPr>
        <p:spPr bwMode="auto">
          <a:xfrm>
            <a:off x="610198" y="2705346"/>
            <a:ext cx="104605" cy="3874"/>
          </a:xfrm>
          <a:prstGeom prst="line">
            <a:avLst/>
          </a:prstGeom>
          <a:noFill/>
          <a:ln w="17463">
            <a:solidFill>
              <a:srgbClr val="FF0000"/>
            </a:solidFill>
            <a:round/>
            <a:headEnd/>
            <a:tailEnd/>
          </a:ln>
        </p:spPr>
        <p:txBody>
          <a:bodyPr/>
          <a:lstStyle/>
          <a:p>
            <a:endParaRPr lang="en-GB"/>
          </a:p>
        </p:txBody>
      </p:sp>
      <p:sp>
        <p:nvSpPr>
          <p:cNvPr id="432" name="Freeform 4040"/>
          <p:cNvSpPr>
            <a:spLocks/>
          </p:cNvSpPr>
          <p:nvPr>
            <p:custDataLst>
              <p:tags r:id="rId423"/>
            </p:custDataLst>
          </p:nvPr>
        </p:nvSpPr>
        <p:spPr bwMode="auto">
          <a:xfrm>
            <a:off x="819409" y="2711157"/>
            <a:ext cx="104605" cy="11623"/>
          </a:xfrm>
          <a:custGeom>
            <a:avLst/>
            <a:gdLst/>
            <a:ahLst/>
            <a:cxnLst>
              <a:cxn ang="0">
                <a:pos x="0" y="0"/>
              </a:cxn>
              <a:cxn ang="0">
                <a:pos x="17" y="1"/>
              </a:cxn>
              <a:cxn ang="0">
                <a:pos x="107" y="12"/>
              </a:cxn>
            </a:cxnLst>
            <a:rect l="0" t="0" r="r" b="b"/>
            <a:pathLst>
              <a:path w="107" h="12">
                <a:moveTo>
                  <a:pt x="0" y="0"/>
                </a:moveTo>
                <a:lnTo>
                  <a:pt x="17" y="1"/>
                </a:lnTo>
                <a:lnTo>
                  <a:pt x="107" y="12"/>
                </a:lnTo>
              </a:path>
            </a:pathLst>
          </a:custGeom>
          <a:noFill/>
          <a:ln w="17463">
            <a:solidFill>
              <a:srgbClr val="FF0000"/>
            </a:solidFill>
            <a:prstDash val="solid"/>
            <a:round/>
            <a:headEnd/>
            <a:tailEnd/>
          </a:ln>
        </p:spPr>
        <p:txBody>
          <a:bodyPr/>
          <a:lstStyle/>
          <a:p>
            <a:endParaRPr lang="en-GB"/>
          </a:p>
        </p:txBody>
      </p:sp>
      <p:sp>
        <p:nvSpPr>
          <p:cNvPr id="433" name="Freeform 4041"/>
          <p:cNvSpPr>
            <a:spLocks/>
          </p:cNvSpPr>
          <p:nvPr>
            <p:custDataLst>
              <p:tags r:id="rId424"/>
            </p:custDataLst>
          </p:nvPr>
        </p:nvSpPr>
        <p:spPr bwMode="auto">
          <a:xfrm>
            <a:off x="1026683" y="2736340"/>
            <a:ext cx="106542" cy="7749"/>
          </a:xfrm>
          <a:custGeom>
            <a:avLst/>
            <a:gdLst/>
            <a:ahLst/>
            <a:cxnLst>
              <a:cxn ang="0">
                <a:pos x="0" y="0"/>
              </a:cxn>
              <a:cxn ang="0">
                <a:pos x="45" y="5"/>
              </a:cxn>
              <a:cxn ang="0">
                <a:pos x="108" y="8"/>
              </a:cxn>
            </a:cxnLst>
            <a:rect l="0" t="0" r="r" b="b"/>
            <a:pathLst>
              <a:path w="108" h="8">
                <a:moveTo>
                  <a:pt x="0" y="0"/>
                </a:moveTo>
                <a:lnTo>
                  <a:pt x="45" y="5"/>
                </a:lnTo>
                <a:lnTo>
                  <a:pt x="108" y="8"/>
                </a:lnTo>
              </a:path>
            </a:pathLst>
          </a:custGeom>
          <a:noFill/>
          <a:ln w="17463">
            <a:solidFill>
              <a:srgbClr val="FF0000"/>
            </a:solidFill>
            <a:prstDash val="solid"/>
            <a:round/>
            <a:headEnd/>
            <a:tailEnd/>
          </a:ln>
        </p:spPr>
        <p:txBody>
          <a:bodyPr/>
          <a:lstStyle/>
          <a:p>
            <a:endParaRPr lang="en-GB"/>
          </a:p>
        </p:txBody>
      </p:sp>
      <p:sp>
        <p:nvSpPr>
          <p:cNvPr id="434" name="Freeform 4042"/>
          <p:cNvSpPr>
            <a:spLocks/>
          </p:cNvSpPr>
          <p:nvPr>
            <p:custDataLst>
              <p:tags r:id="rId425"/>
            </p:custDataLst>
          </p:nvPr>
        </p:nvSpPr>
        <p:spPr bwMode="auto">
          <a:xfrm>
            <a:off x="1237831" y="2749899"/>
            <a:ext cx="104605" cy="7749"/>
          </a:xfrm>
          <a:custGeom>
            <a:avLst/>
            <a:gdLst/>
            <a:ahLst/>
            <a:cxnLst>
              <a:cxn ang="0">
                <a:pos x="0" y="0"/>
              </a:cxn>
              <a:cxn ang="0">
                <a:pos x="106" y="6"/>
              </a:cxn>
              <a:cxn ang="0">
                <a:pos x="109" y="6"/>
              </a:cxn>
            </a:cxnLst>
            <a:rect l="0" t="0" r="r" b="b"/>
            <a:pathLst>
              <a:path w="109" h="6">
                <a:moveTo>
                  <a:pt x="0" y="0"/>
                </a:moveTo>
                <a:lnTo>
                  <a:pt x="106" y="6"/>
                </a:lnTo>
                <a:lnTo>
                  <a:pt x="109" y="6"/>
                </a:lnTo>
              </a:path>
            </a:pathLst>
          </a:custGeom>
          <a:noFill/>
          <a:ln w="17463">
            <a:solidFill>
              <a:srgbClr val="FF0000"/>
            </a:solidFill>
            <a:prstDash val="solid"/>
            <a:round/>
            <a:headEnd/>
            <a:tailEnd/>
          </a:ln>
        </p:spPr>
        <p:txBody>
          <a:bodyPr/>
          <a:lstStyle/>
          <a:p>
            <a:endParaRPr lang="en-GB"/>
          </a:p>
        </p:txBody>
      </p:sp>
      <p:sp>
        <p:nvSpPr>
          <p:cNvPr id="435" name="Freeform 4043"/>
          <p:cNvSpPr>
            <a:spLocks/>
          </p:cNvSpPr>
          <p:nvPr>
            <p:custDataLst>
              <p:tags r:id="rId426"/>
            </p:custDataLst>
          </p:nvPr>
        </p:nvSpPr>
        <p:spPr bwMode="auto">
          <a:xfrm>
            <a:off x="1447041" y="2761522"/>
            <a:ext cx="104605" cy="1938"/>
          </a:xfrm>
          <a:custGeom>
            <a:avLst/>
            <a:gdLst/>
            <a:ahLst/>
            <a:cxnLst>
              <a:cxn ang="0">
                <a:pos x="0" y="0"/>
              </a:cxn>
              <a:cxn ang="0">
                <a:pos x="68" y="3"/>
              </a:cxn>
              <a:cxn ang="0">
                <a:pos x="108" y="2"/>
              </a:cxn>
            </a:cxnLst>
            <a:rect l="0" t="0" r="r" b="b"/>
            <a:pathLst>
              <a:path w="108" h="3">
                <a:moveTo>
                  <a:pt x="0" y="0"/>
                </a:moveTo>
                <a:lnTo>
                  <a:pt x="68" y="3"/>
                </a:lnTo>
                <a:lnTo>
                  <a:pt x="108" y="2"/>
                </a:lnTo>
              </a:path>
            </a:pathLst>
          </a:custGeom>
          <a:noFill/>
          <a:ln w="17463">
            <a:solidFill>
              <a:srgbClr val="FF0000"/>
            </a:solidFill>
            <a:prstDash val="solid"/>
            <a:round/>
            <a:headEnd/>
            <a:tailEnd/>
          </a:ln>
        </p:spPr>
        <p:txBody>
          <a:bodyPr/>
          <a:lstStyle/>
          <a:p>
            <a:endParaRPr lang="en-GB"/>
          </a:p>
        </p:txBody>
      </p:sp>
      <p:sp>
        <p:nvSpPr>
          <p:cNvPr id="436" name="Line 4044"/>
          <p:cNvSpPr>
            <a:spLocks noChangeShapeType="1"/>
          </p:cNvSpPr>
          <p:nvPr>
            <p:custDataLst>
              <p:tags r:id="rId427"/>
            </p:custDataLst>
          </p:nvPr>
        </p:nvSpPr>
        <p:spPr bwMode="auto">
          <a:xfrm flipV="1">
            <a:off x="1656252" y="2755711"/>
            <a:ext cx="104605" cy="3874"/>
          </a:xfrm>
          <a:prstGeom prst="line">
            <a:avLst/>
          </a:prstGeom>
          <a:noFill/>
          <a:ln w="17463">
            <a:solidFill>
              <a:srgbClr val="FF0000"/>
            </a:solidFill>
            <a:round/>
            <a:headEnd/>
            <a:tailEnd/>
          </a:ln>
        </p:spPr>
        <p:txBody>
          <a:bodyPr/>
          <a:lstStyle/>
          <a:p>
            <a:endParaRPr lang="en-GB"/>
          </a:p>
        </p:txBody>
      </p:sp>
      <p:sp>
        <p:nvSpPr>
          <p:cNvPr id="437" name="Line 4045"/>
          <p:cNvSpPr>
            <a:spLocks noChangeShapeType="1"/>
          </p:cNvSpPr>
          <p:nvPr>
            <p:custDataLst>
              <p:tags r:id="rId428"/>
            </p:custDataLst>
          </p:nvPr>
        </p:nvSpPr>
        <p:spPr bwMode="auto">
          <a:xfrm>
            <a:off x="1865463" y="2755711"/>
            <a:ext cx="106543" cy="1937"/>
          </a:xfrm>
          <a:prstGeom prst="line">
            <a:avLst/>
          </a:prstGeom>
          <a:noFill/>
          <a:ln w="17463">
            <a:solidFill>
              <a:srgbClr val="FF0000"/>
            </a:solidFill>
            <a:round/>
            <a:headEnd/>
            <a:tailEnd/>
          </a:ln>
        </p:spPr>
        <p:txBody>
          <a:bodyPr/>
          <a:lstStyle/>
          <a:p>
            <a:endParaRPr lang="en-GB"/>
          </a:p>
        </p:txBody>
      </p:sp>
      <p:sp>
        <p:nvSpPr>
          <p:cNvPr id="438" name="Line 4046"/>
          <p:cNvSpPr>
            <a:spLocks noChangeShapeType="1"/>
          </p:cNvSpPr>
          <p:nvPr>
            <p:custDataLst>
              <p:tags r:id="rId429"/>
            </p:custDataLst>
          </p:nvPr>
        </p:nvSpPr>
        <p:spPr bwMode="auto">
          <a:xfrm>
            <a:off x="2076611" y="2763460"/>
            <a:ext cx="102668" cy="11623"/>
          </a:xfrm>
          <a:prstGeom prst="line">
            <a:avLst/>
          </a:prstGeom>
          <a:noFill/>
          <a:ln w="17463">
            <a:solidFill>
              <a:srgbClr val="FF0000"/>
            </a:solidFill>
            <a:round/>
            <a:headEnd/>
            <a:tailEnd/>
          </a:ln>
        </p:spPr>
        <p:txBody>
          <a:bodyPr/>
          <a:lstStyle/>
          <a:p>
            <a:endParaRPr lang="en-GB"/>
          </a:p>
        </p:txBody>
      </p:sp>
      <p:sp>
        <p:nvSpPr>
          <p:cNvPr id="439" name="Line 4047"/>
          <p:cNvSpPr>
            <a:spLocks noChangeShapeType="1"/>
          </p:cNvSpPr>
          <p:nvPr>
            <p:custDataLst>
              <p:tags r:id="rId430"/>
            </p:custDataLst>
          </p:nvPr>
        </p:nvSpPr>
        <p:spPr bwMode="auto">
          <a:xfrm>
            <a:off x="2278074" y="2811888"/>
            <a:ext cx="56176" cy="23246"/>
          </a:xfrm>
          <a:prstGeom prst="line">
            <a:avLst/>
          </a:prstGeom>
          <a:noFill/>
          <a:ln w="17463">
            <a:solidFill>
              <a:srgbClr val="FF0000"/>
            </a:solidFill>
            <a:round/>
            <a:headEnd/>
            <a:tailEnd/>
          </a:ln>
        </p:spPr>
        <p:txBody>
          <a:bodyPr/>
          <a:lstStyle/>
          <a:p>
            <a:endParaRPr lang="en-GB"/>
          </a:p>
        </p:txBody>
      </p:sp>
      <p:sp>
        <p:nvSpPr>
          <p:cNvPr id="440" name="Rectangle 4048"/>
          <p:cNvSpPr>
            <a:spLocks noChangeArrowheads="1"/>
          </p:cNvSpPr>
          <p:nvPr>
            <p:custDataLst>
              <p:tags r:id="rId431"/>
            </p:custDataLst>
          </p:nvPr>
        </p:nvSpPr>
        <p:spPr bwMode="auto">
          <a:xfrm>
            <a:off x="939512" y="1118830"/>
            <a:ext cx="311880" cy="149160"/>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C24B</a:t>
            </a:r>
            <a:endParaRPr lang="en-GB"/>
          </a:p>
        </p:txBody>
      </p:sp>
      <p:sp>
        <p:nvSpPr>
          <p:cNvPr id="441" name="Rectangle 4049"/>
          <p:cNvSpPr>
            <a:spLocks noChangeArrowheads="1"/>
          </p:cNvSpPr>
          <p:nvPr>
            <p:custDataLst>
              <p:tags r:id="rId432"/>
            </p:custDataLst>
          </p:nvPr>
        </p:nvSpPr>
        <p:spPr bwMode="auto">
          <a:xfrm>
            <a:off x="1352122" y="1118830"/>
            <a:ext cx="311878" cy="149160"/>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C24A</a:t>
            </a:r>
            <a:endParaRPr lang="en-GB"/>
          </a:p>
        </p:txBody>
      </p:sp>
      <p:sp>
        <p:nvSpPr>
          <p:cNvPr id="442" name="Rectangle 4050"/>
          <p:cNvSpPr>
            <a:spLocks noChangeArrowheads="1"/>
          </p:cNvSpPr>
          <p:nvPr>
            <p:custDataLst>
              <p:tags r:id="rId433"/>
            </p:custDataLst>
          </p:nvPr>
        </p:nvSpPr>
        <p:spPr bwMode="auto">
          <a:xfrm>
            <a:off x="1875149" y="1118830"/>
            <a:ext cx="809723" cy="149160"/>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transition crust</a:t>
            </a:r>
            <a:endParaRPr lang="en-GB"/>
          </a:p>
        </p:txBody>
      </p:sp>
      <p:sp>
        <p:nvSpPr>
          <p:cNvPr id="443" name="AutoShape 4051"/>
          <p:cNvSpPr>
            <a:spLocks noChangeArrowheads="1"/>
          </p:cNvSpPr>
          <p:nvPr>
            <p:custDataLst>
              <p:tags r:id="rId434"/>
            </p:custDataLst>
          </p:nvPr>
        </p:nvSpPr>
        <p:spPr bwMode="auto">
          <a:xfrm>
            <a:off x="8473037" y="2749899"/>
            <a:ext cx="180153" cy="98795"/>
          </a:xfrm>
          <a:prstGeom prst="roundRect">
            <a:avLst>
              <a:gd name="adj" fmla="val 39361"/>
            </a:avLst>
          </a:prstGeom>
          <a:solidFill>
            <a:srgbClr val="FFFFFF"/>
          </a:solidFill>
          <a:ln w="0">
            <a:solidFill>
              <a:srgbClr val="000000"/>
            </a:solidFill>
            <a:round/>
            <a:headEnd/>
            <a:tailEnd/>
          </a:ln>
        </p:spPr>
        <p:txBody>
          <a:bodyPr/>
          <a:lstStyle/>
          <a:p>
            <a:endParaRPr lang="en-GB"/>
          </a:p>
        </p:txBody>
      </p:sp>
      <p:sp>
        <p:nvSpPr>
          <p:cNvPr id="444" name="Rectangle 4052"/>
          <p:cNvSpPr>
            <a:spLocks noChangeArrowheads="1"/>
          </p:cNvSpPr>
          <p:nvPr>
            <p:custDataLst>
              <p:tags r:id="rId435"/>
            </p:custDataLst>
          </p:nvPr>
        </p:nvSpPr>
        <p:spPr bwMode="auto">
          <a:xfrm>
            <a:off x="8502093" y="2751837"/>
            <a:ext cx="160783" cy="125913"/>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6.4</a:t>
            </a:r>
            <a:endParaRPr lang="en-GB"/>
          </a:p>
        </p:txBody>
      </p:sp>
      <p:sp>
        <p:nvSpPr>
          <p:cNvPr id="445" name="AutoShape 4053"/>
          <p:cNvSpPr>
            <a:spLocks noChangeArrowheads="1"/>
          </p:cNvSpPr>
          <p:nvPr>
            <p:custDataLst>
              <p:tags r:id="rId436"/>
            </p:custDataLst>
          </p:nvPr>
        </p:nvSpPr>
        <p:spPr bwMode="auto">
          <a:xfrm>
            <a:off x="8478847" y="3371721"/>
            <a:ext cx="178217" cy="98793"/>
          </a:xfrm>
          <a:prstGeom prst="roundRect">
            <a:avLst>
              <a:gd name="adj" fmla="val 39361"/>
            </a:avLst>
          </a:prstGeom>
          <a:solidFill>
            <a:srgbClr val="FFFFFF"/>
          </a:solidFill>
          <a:ln w="0">
            <a:solidFill>
              <a:srgbClr val="000000"/>
            </a:solidFill>
            <a:round/>
            <a:headEnd/>
            <a:tailEnd/>
          </a:ln>
        </p:spPr>
        <p:txBody>
          <a:bodyPr/>
          <a:lstStyle/>
          <a:p>
            <a:endParaRPr lang="en-GB"/>
          </a:p>
        </p:txBody>
      </p:sp>
      <p:sp>
        <p:nvSpPr>
          <p:cNvPr id="446" name="Rectangle 4054"/>
          <p:cNvSpPr>
            <a:spLocks noChangeArrowheads="1"/>
          </p:cNvSpPr>
          <p:nvPr>
            <p:custDataLst>
              <p:tags r:id="rId437"/>
            </p:custDataLst>
          </p:nvPr>
        </p:nvSpPr>
        <p:spPr bwMode="auto">
          <a:xfrm>
            <a:off x="8507905" y="3373657"/>
            <a:ext cx="160782" cy="125914"/>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6.7</a:t>
            </a:r>
            <a:endParaRPr lang="en-GB"/>
          </a:p>
        </p:txBody>
      </p:sp>
      <p:sp>
        <p:nvSpPr>
          <p:cNvPr id="447" name="AutoShape 4055"/>
          <p:cNvSpPr>
            <a:spLocks noChangeArrowheads="1"/>
          </p:cNvSpPr>
          <p:nvPr>
            <p:custDataLst>
              <p:tags r:id="rId438"/>
            </p:custDataLst>
          </p:nvPr>
        </p:nvSpPr>
        <p:spPr bwMode="auto">
          <a:xfrm>
            <a:off x="7789227" y="2864191"/>
            <a:ext cx="178217" cy="98793"/>
          </a:xfrm>
          <a:prstGeom prst="roundRect">
            <a:avLst>
              <a:gd name="adj" fmla="val 39361"/>
            </a:avLst>
          </a:prstGeom>
          <a:solidFill>
            <a:srgbClr val="FFFFFF"/>
          </a:solidFill>
          <a:ln w="0">
            <a:solidFill>
              <a:srgbClr val="000000"/>
            </a:solidFill>
            <a:round/>
            <a:headEnd/>
            <a:tailEnd/>
          </a:ln>
        </p:spPr>
        <p:txBody>
          <a:bodyPr/>
          <a:lstStyle/>
          <a:p>
            <a:endParaRPr lang="en-GB"/>
          </a:p>
        </p:txBody>
      </p:sp>
      <p:sp>
        <p:nvSpPr>
          <p:cNvPr id="448" name="Rectangle 4056"/>
          <p:cNvSpPr>
            <a:spLocks noChangeArrowheads="1"/>
          </p:cNvSpPr>
          <p:nvPr>
            <p:custDataLst>
              <p:tags r:id="rId439"/>
            </p:custDataLst>
          </p:nvPr>
        </p:nvSpPr>
        <p:spPr bwMode="auto">
          <a:xfrm>
            <a:off x="7818284" y="2866128"/>
            <a:ext cx="160782" cy="125914"/>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7.1</a:t>
            </a:r>
            <a:endParaRPr lang="en-GB"/>
          </a:p>
        </p:txBody>
      </p:sp>
      <p:sp>
        <p:nvSpPr>
          <p:cNvPr id="449" name="AutoShape 4057"/>
          <p:cNvSpPr>
            <a:spLocks noChangeArrowheads="1"/>
          </p:cNvSpPr>
          <p:nvPr>
            <p:custDataLst>
              <p:tags r:id="rId440"/>
            </p:custDataLst>
          </p:nvPr>
        </p:nvSpPr>
        <p:spPr bwMode="auto">
          <a:xfrm>
            <a:off x="7787290" y="3220624"/>
            <a:ext cx="180153" cy="98793"/>
          </a:xfrm>
          <a:prstGeom prst="roundRect">
            <a:avLst>
              <a:gd name="adj" fmla="val 39361"/>
            </a:avLst>
          </a:prstGeom>
          <a:solidFill>
            <a:srgbClr val="FFFFFF"/>
          </a:solidFill>
          <a:ln w="0">
            <a:solidFill>
              <a:srgbClr val="000000"/>
            </a:solidFill>
            <a:round/>
            <a:headEnd/>
            <a:tailEnd/>
          </a:ln>
        </p:spPr>
        <p:txBody>
          <a:bodyPr/>
          <a:lstStyle/>
          <a:p>
            <a:endParaRPr lang="en-GB"/>
          </a:p>
        </p:txBody>
      </p:sp>
      <p:sp>
        <p:nvSpPr>
          <p:cNvPr id="450" name="Rectangle 4058"/>
          <p:cNvSpPr>
            <a:spLocks noChangeArrowheads="1"/>
          </p:cNvSpPr>
          <p:nvPr>
            <p:custDataLst>
              <p:tags r:id="rId441"/>
            </p:custDataLst>
          </p:nvPr>
        </p:nvSpPr>
        <p:spPr bwMode="auto">
          <a:xfrm>
            <a:off x="7816347" y="3220624"/>
            <a:ext cx="160783" cy="125913"/>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7.7</a:t>
            </a:r>
            <a:endParaRPr lang="en-GB"/>
          </a:p>
        </p:txBody>
      </p:sp>
      <p:sp>
        <p:nvSpPr>
          <p:cNvPr id="451" name="Rectangle 4059"/>
          <p:cNvSpPr>
            <a:spLocks noChangeArrowheads="1"/>
          </p:cNvSpPr>
          <p:nvPr>
            <p:custDataLst>
              <p:tags r:id="rId442"/>
            </p:custDataLst>
          </p:nvPr>
        </p:nvSpPr>
        <p:spPr bwMode="auto">
          <a:xfrm>
            <a:off x="7444416" y="3040470"/>
            <a:ext cx="249891" cy="112354"/>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HVLC</a:t>
            </a:r>
            <a:endParaRPr lang="en-GB"/>
          </a:p>
        </p:txBody>
      </p:sp>
      <p:sp>
        <p:nvSpPr>
          <p:cNvPr id="452" name="Rectangle 4060"/>
          <p:cNvSpPr>
            <a:spLocks noChangeArrowheads="1"/>
          </p:cNvSpPr>
          <p:nvPr>
            <p:custDataLst>
              <p:tags r:id="rId443"/>
            </p:custDataLst>
          </p:nvPr>
        </p:nvSpPr>
        <p:spPr bwMode="auto">
          <a:xfrm>
            <a:off x="6632757" y="1297047"/>
            <a:ext cx="344810" cy="207274"/>
          </a:xfrm>
          <a:prstGeom prst="rect">
            <a:avLst/>
          </a:prstGeom>
          <a:noFill/>
          <a:ln w="9525">
            <a:noFill/>
            <a:miter lim="800000"/>
            <a:headEnd/>
            <a:tailEnd/>
          </a:ln>
        </p:spPr>
        <p:txBody>
          <a:bodyPr wrap="none" lIns="0" tIns="0" rIns="0" bIns="0">
            <a:spAutoFit/>
          </a:bodyPr>
          <a:lstStyle/>
          <a:p>
            <a:r>
              <a:rPr lang="en-GB" sz="900">
                <a:solidFill>
                  <a:srgbClr val="FF0000"/>
                </a:solidFill>
                <a:latin typeface="Arial" charset="0"/>
              </a:rPr>
              <a:t>FAA</a:t>
            </a:r>
            <a:endParaRPr lang="en-GB"/>
          </a:p>
        </p:txBody>
      </p:sp>
      <p:sp>
        <p:nvSpPr>
          <p:cNvPr id="453" name="AutoShape 4061"/>
          <p:cNvSpPr>
            <a:spLocks noChangeArrowheads="1"/>
          </p:cNvSpPr>
          <p:nvPr>
            <p:custDataLst>
              <p:tags r:id="rId444"/>
            </p:custDataLst>
          </p:nvPr>
        </p:nvSpPr>
        <p:spPr bwMode="auto">
          <a:xfrm>
            <a:off x="6981441" y="2759586"/>
            <a:ext cx="178217" cy="98793"/>
          </a:xfrm>
          <a:prstGeom prst="roundRect">
            <a:avLst>
              <a:gd name="adj" fmla="val 39361"/>
            </a:avLst>
          </a:prstGeom>
          <a:solidFill>
            <a:srgbClr val="FFFFFF"/>
          </a:solidFill>
          <a:ln w="0">
            <a:solidFill>
              <a:srgbClr val="000000"/>
            </a:solidFill>
            <a:round/>
            <a:headEnd/>
            <a:tailEnd/>
          </a:ln>
        </p:spPr>
        <p:txBody>
          <a:bodyPr/>
          <a:lstStyle/>
          <a:p>
            <a:endParaRPr lang="en-GB"/>
          </a:p>
        </p:txBody>
      </p:sp>
      <p:sp>
        <p:nvSpPr>
          <p:cNvPr id="454" name="Rectangle 4062"/>
          <p:cNvSpPr>
            <a:spLocks noChangeArrowheads="1"/>
          </p:cNvSpPr>
          <p:nvPr>
            <p:custDataLst>
              <p:tags r:id="rId445"/>
            </p:custDataLst>
          </p:nvPr>
        </p:nvSpPr>
        <p:spPr bwMode="auto">
          <a:xfrm>
            <a:off x="7010498" y="2759586"/>
            <a:ext cx="160783" cy="125913"/>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6.7</a:t>
            </a:r>
            <a:endParaRPr lang="en-GB"/>
          </a:p>
        </p:txBody>
      </p:sp>
      <p:sp>
        <p:nvSpPr>
          <p:cNvPr id="455" name="AutoShape 4063"/>
          <p:cNvSpPr>
            <a:spLocks noChangeArrowheads="1"/>
          </p:cNvSpPr>
          <p:nvPr>
            <p:custDataLst>
              <p:tags r:id="rId446"/>
            </p:custDataLst>
          </p:nvPr>
        </p:nvSpPr>
        <p:spPr bwMode="auto">
          <a:xfrm>
            <a:off x="6983378" y="3024973"/>
            <a:ext cx="180154" cy="98795"/>
          </a:xfrm>
          <a:prstGeom prst="roundRect">
            <a:avLst>
              <a:gd name="adj" fmla="val 39361"/>
            </a:avLst>
          </a:prstGeom>
          <a:solidFill>
            <a:srgbClr val="FFFFFF"/>
          </a:solidFill>
          <a:ln w="0">
            <a:solidFill>
              <a:srgbClr val="000000"/>
            </a:solidFill>
            <a:round/>
            <a:headEnd/>
            <a:tailEnd/>
          </a:ln>
        </p:spPr>
        <p:txBody>
          <a:bodyPr/>
          <a:lstStyle/>
          <a:p>
            <a:endParaRPr lang="en-GB"/>
          </a:p>
        </p:txBody>
      </p:sp>
      <p:sp>
        <p:nvSpPr>
          <p:cNvPr id="456" name="Rectangle 4064"/>
          <p:cNvSpPr>
            <a:spLocks noChangeArrowheads="1"/>
          </p:cNvSpPr>
          <p:nvPr>
            <p:custDataLst>
              <p:tags r:id="rId447"/>
            </p:custDataLst>
          </p:nvPr>
        </p:nvSpPr>
        <p:spPr bwMode="auto">
          <a:xfrm>
            <a:off x="7016310" y="3030785"/>
            <a:ext cx="160782" cy="125913"/>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7.6</a:t>
            </a:r>
            <a:endParaRPr lang="en-GB"/>
          </a:p>
        </p:txBody>
      </p:sp>
      <p:sp>
        <p:nvSpPr>
          <p:cNvPr id="457" name="AutoShape 4065"/>
          <p:cNvSpPr>
            <a:spLocks noChangeArrowheads="1"/>
          </p:cNvSpPr>
          <p:nvPr>
            <p:custDataLst>
              <p:tags r:id="rId448"/>
            </p:custDataLst>
          </p:nvPr>
        </p:nvSpPr>
        <p:spPr bwMode="auto">
          <a:xfrm>
            <a:off x="6237581" y="2976545"/>
            <a:ext cx="180153" cy="98793"/>
          </a:xfrm>
          <a:prstGeom prst="roundRect">
            <a:avLst>
              <a:gd name="adj" fmla="val 39361"/>
            </a:avLst>
          </a:prstGeom>
          <a:solidFill>
            <a:srgbClr val="FFFFFF"/>
          </a:solidFill>
          <a:ln w="0">
            <a:solidFill>
              <a:srgbClr val="000000"/>
            </a:solidFill>
            <a:round/>
            <a:headEnd/>
            <a:tailEnd/>
          </a:ln>
        </p:spPr>
        <p:txBody>
          <a:bodyPr/>
          <a:lstStyle/>
          <a:p>
            <a:endParaRPr lang="en-GB"/>
          </a:p>
        </p:txBody>
      </p:sp>
      <p:sp>
        <p:nvSpPr>
          <p:cNvPr id="458" name="Rectangle 4066"/>
          <p:cNvSpPr>
            <a:spLocks noChangeArrowheads="1"/>
          </p:cNvSpPr>
          <p:nvPr>
            <p:custDataLst>
              <p:tags r:id="rId449"/>
            </p:custDataLst>
          </p:nvPr>
        </p:nvSpPr>
        <p:spPr bwMode="auto">
          <a:xfrm>
            <a:off x="6266637" y="2978481"/>
            <a:ext cx="160783" cy="125914"/>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6.8</a:t>
            </a:r>
            <a:endParaRPr lang="en-GB"/>
          </a:p>
        </p:txBody>
      </p:sp>
      <p:sp>
        <p:nvSpPr>
          <p:cNvPr id="459" name="AutoShape 4067"/>
          <p:cNvSpPr>
            <a:spLocks noChangeArrowheads="1"/>
          </p:cNvSpPr>
          <p:nvPr>
            <p:custDataLst>
              <p:tags r:id="rId450"/>
            </p:custDataLst>
          </p:nvPr>
        </p:nvSpPr>
        <p:spPr bwMode="auto">
          <a:xfrm>
            <a:off x="7779542" y="2606551"/>
            <a:ext cx="180153" cy="98795"/>
          </a:xfrm>
          <a:prstGeom prst="roundRect">
            <a:avLst>
              <a:gd name="adj" fmla="val 39361"/>
            </a:avLst>
          </a:prstGeom>
          <a:solidFill>
            <a:srgbClr val="FFFFFF"/>
          </a:solidFill>
          <a:ln w="0">
            <a:solidFill>
              <a:srgbClr val="000000"/>
            </a:solidFill>
            <a:round/>
            <a:headEnd/>
            <a:tailEnd/>
          </a:ln>
        </p:spPr>
        <p:txBody>
          <a:bodyPr/>
          <a:lstStyle/>
          <a:p>
            <a:endParaRPr lang="en-GB"/>
          </a:p>
        </p:txBody>
      </p:sp>
      <p:sp>
        <p:nvSpPr>
          <p:cNvPr id="460" name="Rectangle 4068"/>
          <p:cNvSpPr>
            <a:spLocks noChangeArrowheads="1"/>
          </p:cNvSpPr>
          <p:nvPr>
            <p:custDataLst>
              <p:tags r:id="rId451"/>
            </p:custDataLst>
          </p:nvPr>
        </p:nvSpPr>
        <p:spPr bwMode="auto">
          <a:xfrm>
            <a:off x="7808598" y="2608489"/>
            <a:ext cx="160783" cy="125913"/>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6.1</a:t>
            </a:r>
            <a:endParaRPr lang="en-GB"/>
          </a:p>
        </p:txBody>
      </p:sp>
      <p:sp>
        <p:nvSpPr>
          <p:cNvPr id="461" name="Rectangle 4070"/>
          <p:cNvSpPr>
            <a:spLocks noChangeArrowheads="1"/>
          </p:cNvSpPr>
          <p:nvPr>
            <p:custDataLst>
              <p:tags r:id="rId452"/>
            </p:custDataLst>
          </p:nvPr>
        </p:nvSpPr>
        <p:spPr bwMode="auto">
          <a:xfrm rot="300000">
            <a:off x="3155596" y="3148949"/>
            <a:ext cx="184029" cy="207274"/>
          </a:xfrm>
          <a:prstGeom prst="rect">
            <a:avLst/>
          </a:prstGeom>
          <a:noFill/>
          <a:ln w="9525">
            <a:noFill/>
            <a:miter lim="800000"/>
            <a:headEnd/>
            <a:tailEnd/>
          </a:ln>
        </p:spPr>
        <p:txBody>
          <a:bodyPr wrap="none" lIns="0" tIns="0" rIns="0" bIns="0">
            <a:spAutoFit/>
          </a:bodyPr>
          <a:lstStyle/>
          <a:p>
            <a:r>
              <a:rPr lang="en-GB" sz="900">
                <a:solidFill>
                  <a:srgbClr val="FF0000"/>
                </a:solidFill>
                <a:latin typeface="Arial" charset="0"/>
              </a:rPr>
              <a:t>M</a:t>
            </a:r>
            <a:endParaRPr lang="en-GB"/>
          </a:p>
        </p:txBody>
      </p:sp>
      <p:sp>
        <p:nvSpPr>
          <p:cNvPr id="462" name="Rectangle 4071"/>
          <p:cNvSpPr>
            <a:spLocks noChangeArrowheads="1"/>
          </p:cNvSpPr>
          <p:nvPr>
            <p:custDataLst>
              <p:tags r:id="rId453"/>
            </p:custDataLst>
          </p:nvPr>
        </p:nvSpPr>
        <p:spPr bwMode="auto">
          <a:xfrm rot="300000">
            <a:off x="3277636" y="3156698"/>
            <a:ext cx="145285" cy="207274"/>
          </a:xfrm>
          <a:prstGeom prst="rect">
            <a:avLst/>
          </a:prstGeom>
          <a:noFill/>
          <a:ln w="9525">
            <a:noFill/>
            <a:miter lim="800000"/>
            <a:headEnd/>
            <a:tailEnd/>
          </a:ln>
        </p:spPr>
        <p:txBody>
          <a:bodyPr wrap="none" lIns="0" tIns="0" rIns="0" bIns="0">
            <a:spAutoFit/>
          </a:bodyPr>
          <a:lstStyle/>
          <a:p>
            <a:r>
              <a:rPr lang="en-GB" sz="900">
                <a:solidFill>
                  <a:srgbClr val="FF0000"/>
                </a:solidFill>
                <a:latin typeface="Arial" charset="0"/>
              </a:rPr>
              <a:t>o</a:t>
            </a:r>
            <a:endParaRPr lang="en-GB"/>
          </a:p>
        </p:txBody>
      </p:sp>
      <p:sp>
        <p:nvSpPr>
          <p:cNvPr id="463" name="Rectangle 4072"/>
          <p:cNvSpPr>
            <a:spLocks noChangeArrowheads="1"/>
          </p:cNvSpPr>
          <p:nvPr>
            <p:custDataLst>
              <p:tags r:id="rId454"/>
            </p:custDataLst>
          </p:nvPr>
        </p:nvSpPr>
        <p:spPr bwMode="auto">
          <a:xfrm rot="300000">
            <a:off x="3357058" y="3164447"/>
            <a:ext cx="145286" cy="207274"/>
          </a:xfrm>
          <a:prstGeom prst="rect">
            <a:avLst/>
          </a:prstGeom>
          <a:noFill/>
          <a:ln w="9525">
            <a:noFill/>
            <a:miter lim="800000"/>
            <a:headEnd/>
            <a:tailEnd/>
          </a:ln>
        </p:spPr>
        <p:txBody>
          <a:bodyPr wrap="none" lIns="0" tIns="0" rIns="0" bIns="0">
            <a:spAutoFit/>
          </a:bodyPr>
          <a:lstStyle/>
          <a:p>
            <a:r>
              <a:rPr lang="en-GB" sz="900">
                <a:solidFill>
                  <a:srgbClr val="FF0000"/>
                </a:solidFill>
                <a:latin typeface="Arial" charset="0"/>
              </a:rPr>
              <a:t>h</a:t>
            </a:r>
            <a:endParaRPr lang="en-GB"/>
          </a:p>
        </p:txBody>
      </p:sp>
      <p:sp>
        <p:nvSpPr>
          <p:cNvPr id="464" name="Rectangle 4073"/>
          <p:cNvSpPr>
            <a:spLocks noChangeArrowheads="1"/>
          </p:cNvSpPr>
          <p:nvPr>
            <p:custDataLst>
              <p:tags r:id="rId455"/>
            </p:custDataLst>
          </p:nvPr>
        </p:nvSpPr>
        <p:spPr bwMode="auto">
          <a:xfrm rot="300000">
            <a:off x="3438418" y="3172195"/>
            <a:ext cx="145286" cy="207274"/>
          </a:xfrm>
          <a:prstGeom prst="rect">
            <a:avLst/>
          </a:prstGeom>
          <a:noFill/>
          <a:ln w="9525">
            <a:noFill/>
            <a:miter lim="800000"/>
            <a:headEnd/>
            <a:tailEnd/>
          </a:ln>
        </p:spPr>
        <p:txBody>
          <a:bodyPr wrap="none" lIns="0" tIns="0" rIns="0" bIns="0">
            <a:spAutoFit/>
          </a:bodyPr>
          <a:lstStyle/>
          <a:p>
            <a:r>
              <a:rPr lang="en-GB" sz="900">
                <a:solidFill>
                  <a:srgbClr val="FF0000"/>
                </a:solidFill>
                <a:latin typeface="Arial" charset="0"/>
              </a:rPr>
              <a:t>o</a:t>
            </a:r>
            <a:endParaRPr lang="en-GB"/>
          </a:p>
        </p:txBody>
      </p:sp>
      <p:sp>
        <p:nvSpPr>
          <p:cNvPr id="465" name="Rectangle 4074"/>
          <p:cNvSpPr>
            <a:spLocks noChangeArrowheads="1"/>
          </p:cNvSpPr>
          <p:nvPr>
            <p:custDataLst>
              <p:tags r:id="rId456"/>
            </p:custDataLst>
          </p:nvPr>
        </p:nvSpPr>
        <p:spPr bwMode="auto">
          <a:xfrm>
            <a:off x="5104355" y="3369783"/>
            <a:ext cx="428108" cy="73611"/>
          </a:xfrm>
          <a:prstGeom prst="rect">
            <a:avLst/>
          </a:prstGeom>
          <a:noFill/>
          <a:ln w="9525">
            <a:noFill/>
            <a:miter lim="800000"/>
            <a:headEnd/>
            <a:tailEnd/>
          </a:ln>
        </p:spPr>
        <p:txBody>
          <a:bodyPr wrap="none" lIns="0" tIns="0" rIns="0" bIns="0">
            <a:spAutoFit/>
          </a:bodyPr>
          <a:lstStyle/>
          <a:p>
            <a:r>
              <a:rPr lang="en-GB" sz="400">
                <a:solidFill>
                  <a:srgbClr val="000000"/>
                </a:solidFill>
                <a:latin typeface="Arial" charset="0"/>
              </a:rPr>
              <a:t>Modelled Moho</a:t>
            </a:r>
          </a:p>
        </p:txBody>
      </p:sp>
      <p:sp>
        <p:nvSpPr>
          <p:cNvPr id="466" name="Line 4075"/>
          <p:cNvSpPr>
            <a:spLocks noChangeShapeType="1"/>
          </p:cNvSpPr>
          <p:nvPr>
            <p:custDataLst>
              <p:tags r:id="rId457"/>
            </p:custDataLst>
          </p:nvPr>
        </p:nvSpPr>
        <p:spPr bwMode="auto">
          <a:xfrm flipV="1">
            <a:off x="5313566" y="3303920"/>
            <a:ext cx="79423" cy="46491"/>
          </a:xfrm>
          <a:prstGeom prst="line">
            <a:avLst/>
          </a:prstGeom>
          <a:noFill/>
          <a:ln w="0">
            <a:solidFill>
              <a:srgbClr val="000000"/>
            </a:solidFill>
            <a:round/>
            <a:headEnd/>
            <a:tailEnd/>
          </a:ln>
        </p:spPr>
        <p:txBody>
          <a:bodyPr/>
          <a:lstStyle/>
          <a:p>
            <a:endParaRPr lang="en-GB"/>
          </a:p>
        </p:txBody>
      </p:sp>
      <p:sp>
        <p:nvSpPr>
          <p:cNvPr id="467" name="Freeform 4076"/>
          <p:cNvSpPr>
            <a:spLocks/>
          </p:cNvSpPr>
          <p:nvPr>
            <p:custDataLst>
              <p:tags r:id="rId458"/>
            </p:custDataLst>
          </p:nvPr>
        </p:nvSpPr>
        <p:spPr bwMode="auto">
          <a:xfrm>
            <a:off x="5358121" y="3303920"/>
            <a:ext cx="34868" cy="29058"/>
          </a:xfrm>
          <a:custGeom>
            <a:avLst/>
            <a:gdLst/>
            <a:ahLst/>
            <a:cxnLst>
              <a:cxn ang="0">
                <a:pos x="0" y="3"/>
              </a:cxn>
              <a:cxn ang="0">
                <a:pos x="36" y="0"/>
              </a:cxn>
              <a:cxn ang="0">
                <a:pos x="16" y="30"/>
              </a:cxn>
              <a:cxn ang="0">
                <a:pos x="22" y="9"/>
              </a:cxn>
              <a:cxn ang="0">
                <a:pos x="0" y="3"/>
              </a:cxn>
            </a:cxnLst>
            <a:rect l="0" t="0" r="r" b="b"/>
            <a:pathLst>
              <a:path w="36" h="30">
                <a:moveTo>
                  <a:pt x="0" y="3"/>
                </a:moveTo>
                <a:lnTo>
                  <a:pt x="36" y="0"/>
                </a:lnTo>
                <a:lnTo>
                  <a:pt x="16" y="30"/>
                </a:lnTo>
                <a:lnTo>
                  <a:pt x="22" y="9"/>
                </a:lnTo>
                <a:lnTo>
                  <a:pt x="0" y="3"/>
                </a:lnTo>
                <a:close/>
              </a:path>
            </a:pathLst>
          </a:custGeom>
          <a:solidFill>
            <a:srgbClr val="000000"/>
          </a:solidFill>
          <a:ln w="0">
            <a:solidFill>
              <a:srgbClr val="000000"/>
            </a:solidFill>
            <a:prstDash val="solid"/>
            <a:round/>
            <a:headEnd/>
            <a:tailEnd/>
          </a:ln>
        </p:spPr>
        <p:txBody>
          <a:bodyPr/>
          <a:lstStyle/>
          <a:p>
            <a:endParaRPr lang="en-GB"/>
          </a:p>
        </p:txBody>
      </p:sp>
      <p:sp>
        <p:nvSpPr>
          <p:cNvPr id="468" name="AutoShape 4077"/>
          <p:cNvSpPr>
            <a:spLocks noChangeArrowheads="1"/>
          </p:cNvSpPr>
          <p:nvPr>
            <p:custDataLst>
              <p:tags r:id="rId459"/>
            </p:custDataLst>
          </p:nvPr>
        </p:nvSpPr>
        <p:spPr bwMode="auto">
          <a:xfrm>
            <a:off x="4749860" y="2749899"/>
            <a:ext cx="180153" cy="98795"/>
          </a:xfrm>
          <a:prstGeom prst="roundRect">
            <a:avLst>
              <a:gd name="adj" fmla="val 39361"/>
            </a:avLst>
          </a:prstGeom>
          <a:solidFill>
            <a:srgbClr val="FFFFFF"/>
          </a:solidFill>
          <a:ln w="0">
            <a:solidFill>
              <a:srgbClr val="000000"/>
            </a:solidFill>
            <a:round/>
            <a:headEnd/>
            <a:tailEnd/>
          </a:ln>
        </p:spPr>
        <p:txBody>
          <a:bodyPr/>
          <a:lstStyle/>
          <a:p>
            <a:endParaRPr lang="en-GB"/>
          </a:p>
        </p:txBody>
      </p:sp>
      <p:sp>
        <p:nvSpPr>
          <p:cNvPr id="469" name="Rectangle 4078"/>
          <p:cNvSpPr>
            <a:spLocks noChangeArrowheads="1"/>
          </p:cNvSpPr>
          <p:nvPr>
            <p:custDataLst>
              <p:tags r:id="rId460"/>
            </p:custDataLst>
          </p:nvPr>
        </p:nvSpPr>
        <p:spPr bwMode="auto">
          <a:xfrm>
            <a:off x="4778916" y="2751837"/>
            <a:ext cx="160783" cy="125913"/>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6.5</a:t>
            </a:r>
            <a:endParaRPr lang="en-GB"/>
          </a:p>
        </p:txBody>
      </p:sp>
      <p:sp>
        <p:nvSpPr>
          <p:cNvPr id="470" name="AutoShape 4079"/>
          <p:cNvSpPr>
            <a:spLocks noChangeArrowheads="1"/>
          </p:cNvSpPr>
          <p:nvPr>
            <p:custDataLst>
              <p:tags r:id="rId461"/>
            </p:custDataLst>
          </p:nvPr>
        </p:nvSpPr>
        <p:spPr bwMode="auto">
          <a:xfrm>
            <a:off x="4742111" y="2924242"/>
            <a:ext cx="180153" cy="98795"/>
          </a:xfrm>
          <a:prstGeom prst="roundRect">
            <a:avLst>
              <a:gd name="adj" fmla="val 39361"/>
            </a:avLst>
          </a:prstGeom>
          <a:solidFill>
            <a:srgbClr val="FFFFFF"/>
          </a:solidFill>
          <a:ln w="0">
            <a:solidFill>
              <a:srgbClr val="000000"/>
            </a:solidFill>
            <a:round/>
            <a:headEnd/>
            <a:tailEnd/>
          </a:ln>
        </p:spPr>
        <p:txBody>
          <a:bodyPr/>
          <a:lstStyle/>
          <a:p>
            <a:endParaRPr lang="en-GB"/>
          </a:p>
        </p:txBody>
      </p:sp>
      <p:sp>
        <p:nvSpPr>
          <p:cNvPr id="471" name="Rectangle 4080"/>
          <p:cNvSpPr>
            <a:spLocks noChangeArrowheads="1"/>
          </p:cNvSpPr>
          <p:nvPr>
            <p:custDataLst>
              <p:tags r:id="rId462"/>
            </p:custDataLst>
          </p:nvPr>
        </p:nvSpPr>
        <p:spPr bwMode="auto">
          <a:xfrm>
            <a:off x="4771168" y="2926179"/>
            <a:ext cx="160783" cy="125913"/>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7.0</a:t>
            </a:r>
            <a:endParaRPr lang="en-GB"/>
          </a:p>
        </p:txBody>
      </p:sp>
      <p:sp>
        <p:nvSpPr>
          <p:cNvPr id="472" name="AutoShape 4081"/>
          <p:cNvSpPr>
            <a:spLocks noChangeArrowheads="1"/>
          </p:cNvSpPr>
          <p:nvPr>
            <p:custDataLst>
              <p:tags r:id="rId463"/>
            </p:custDataLst>
          </p:nvPr>
        </p:nvSpPr>
        <p:spPr bwMode="auto">
          <a:xfrm>
            <a:off x="5453040" y="2840945"/>
            <a:ext cx="178217" cy="98793"/>
          </a:xfrm>
          <a:prstGeom prst="roundRect">
            <a:avLst>
              <a:gd name="adj" fmla="val 39361"/>
            </a:avLst>
          </a:prstGeom>
          <a:solidFill>
            <a:srgbClr val="FFFFFF"/>
          </a:solidFill>
          <a:ln w="0">
            <a:solidFill>
              <a:srgbClr val="000000"/>
            </a:solidFill>
            <a:round/>
            <a:headEnd/>
            <a:tailEnd/>
          </a:ln>
        </p:spPr>
        <p:txBody>
          <a:bodyPr/>
          <a:lstStyle/>
          <a:p>
            <a:endParaRPr lang="en-GB"/>
          </a:p>
        </p:txBody>
      </p:sp>
      <p:sp>
        <p:nvSpPr>
          <p:cNvPr id="473" name="Rectangle 4082"/>
          <p:cNvSpPr>
            <a:spLocks noChangeArrowheads="1"/>
          </p:cNvSpPr>
          <p:nvPr>
            <p:custDataLst>
              <p:tags r:id="rId464"/>
            </p:custDataLst>
          </p:nvPr>
        </p:nvSpPr>
        <p:spPr bwMode="auto">
          <a:xfrm>
            <a:off x="5482098" y="2842882"/>
            <a:ext cx="160782" cy="125914"/>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6.1</a:t>
            </a:r>
            <a:endParaRPr lang="en-GB"/>
          </a:p>
        </p:txBody>
      </p:sp>
      <p:sp>
        <p:nvSpPr>
          <p:cNvPr id="474" name="Freeform 4083"/>
          <p:cNvSpPr>
            <a:spLocks/>
          </p:cNvSpPr>
          <p:nvPr>
            <p:custDataLst>
              <p:tags r:id="rId465"/>
            </p:custDataLst>
          </p:nvPr>
        </p:nvSpPr>
        <p:spPr bwMode="auto">
          <a:xfrm>
            <a:off x="2324565" y="2831259"/>
            <a:ext cx="6227894" cy="774855"/>
          </a:xfrm>
          <a:custGeom>
            <a:avLst/>
            <a:gdLst/>
            <a:ahLst/>
            <a:cxnLst>
              <a:cxn ang="0">
                <a:pos x="3215" y="372"/>
              </a:cxn>
              <a:cxn ang="0">
                <a:pos x="3143" y="388"/>
              </a:cxn>
              <a:cxn ang="0">
                <a:pos x="3091" y="400"/>
              </a:cxn>
              <a:cxn ang="0">
                <a:pos x="3007" y="400"/>
              </a:cxn>
              <a:cxn ang="0">
                <a:pos x="2867" y="388"/>
              </a:cxn>
              <a:cxn ang="0">
                <a:pos x="2785" y="379"/>
              </a:cxn>
              <a:cxn ang="0">
                <a:pos x="2651" y="316"/>
              </a:cxn>
              <a:cxn ang="0">
                <a:pos x="2547" y="264"/>
              </a:cxn>
              <a:cxn ang="0">
                <a:pos x="2451" y="240"/>
              </a:cxn>
              <a:cxn ang="0">
                <a:pos x="2217" y="265"/>
              </a:cxn>
              <a:cxn ang="0">
                <a:pos x="2081" y="247"/>
              </a:cxn>
              <a:cxn ang="0">
                <a:pos x="1960" y="202"/>
              </a:cxn>
              <a:cxn ang="0">
                <a:pos x="1807" y="156"/>
              </a:cxn>
              <a:cxn ang="0">
                <a:pos x="1659" y="140"/>
              </a:cxn>
              <a:cxn ang="0">
                <a:pos x="1522" y="170"/>
              </a:cxn>
              <a:cxn ang="0">
                <a:pos x="1388" y="152"/>
              </a:cxn>
              <a:cxn ang="0">
                <a:pos x="1161" y="135"/>
              </a:cxn>
              <a:cxn ang="0">
                <a:pos x="1006" y="121"/>
              </a:cxn>
              <a:cxn ang="0">
                <a:pos x="962" y="121"/>
              </a:cxn>
              <a:cxn ang="0">
                <a:pos x="898" y="147"/>
              </a:cxn>
              <a:cxn ang="0">
                <a:pos x="829" y="135"/>
              </a:cxn>
              <a:cxn ang="0">
                <a:pos x="752" y="160"/>
              </a:cxn>
              <a:cxn ang="0">
                <a:pos x="685" y="172"/>
              </a:cxn>
              <a:cxn ang="0">
                <a:pos x="640" y="168"/>
              </a:cxn>
              <a:cxn ang="0">
                <a:pos x="589" y="149"/>
              </a:cxn>
              <a:cxn ang="0">
                <a:pos x="522" y="135"/>
              </a:cxn>
              <a:cxn ang="0">
                <a:pos x="477" y="129"/>
              </a:cxn>
              <a:cxn ang="0">
                <a:pos x="383" y="102"/>
              </a:cxn>
              <a:cxn ang="0">
                <a:pos x="228" y="58"/>
              </a:cxn>
              <a:cxn ang="0">
                <a:pos x="118" y="35"/>
              </a:cxn>
              <a:cxn ang="0">
                <a:pos x="0" y="0"/>
              </a:cxn>
              <a:cxn ang="0">
                <a:pos x="6" y="3"/>
              </a:cxn>
            </a:cxnLst>
            <a:rect l="0" t="0" r="r" b="b"/>
            <a:pathLst>
              <a:path w="3215" h="400">
                <a:moveTo>
                  <a:pt x="3215" y="372"/>
                </a:moveTo>
                <a:lnTo>
                  <a:pt x="3143" y="388"/>
                </a:lnTo>
                <a:lnTo>
                  <a:pt x="3091" y="400"/>
                </a:lnTo>
                <a:lnTo>
                  <a:pt x="3007" y="400"/>
                </a:lnTo>
                <a:lnTo>
                  <a:pt x="2867" y="388"/>
                </a:lnTo>
                <a:lnTo>
                  <a:pt x="2785" y="379"/>
                </a:lnTo>
                <a:lnTo>
                  <a:pt x="2651" y="316"/>
                </a:lnTo>
                <a:lnTo>
                  <a:pt x="2547" y="264"/>
                </a:lnTo>
                <a:lnTo>
                  <a:pt x="2451" y="240"/>
                </a:lnTo>
                <a:lnTo>
                  <a:pt x="2217" y="265"/>
                </a:lnTo>
                <a:lnTo>
                  <a:pt x="2081" y="247"/>
                </a:lnTo>
                <a:lnTo>
                  <a:pt x="1960" y="202"/>
                </a:lnTo>
                <a:lnTo>
                  <a:pt x="1807" y="156"/>
                </a:lnTo>
                <a:lnTo>
                  <a:pt x="1659" y="140"/>
                </a:lnTo>
                <a:lnTo>
                  <a:pt x="1522" y="170"/>
                </a:lnTo>
                <a:lnTo>
                  <a:pt x="1388" y="152"/>
                </a:lnTo>
                <a:lnTo>
                  <a:pt x="1161" y="135"/>
                </a:lnTo>
                <a:lnTo>
                  <a:pt x="1006" y="121"/>
                </a:lnTo>
                <a:lnTo>
                  <a:pt x="962" y="121"/>
                </a:lnTo>
                <a:lnTo>
                  <a:pt x="898" y="147"/>
                </a:lnTo>
                <a:lnTo>
                  <a:pt x="829" y="135"/>
                </a:lnTo>
                <a:lnTo>
                  <a:pt x="752" y="160"/>
                </a:lnTo>
                <a:lnTo>
                  <a:pt x="685" y="172"/>
                </a:lnTo>
                <a:lnTo>
                  <a:pt x="640" y="168"/>
                </a:lnTo>
                <a:lnTo>
                  <a:pt x="589" y="149"/>
                </a:lnTo>
                <a:lnTo>
                  <a:pt x="522" y="135"/>
                </a:lnTo>
                <a:lnTo>
                  <a:pt x="477" y="129"/>
                </a:lnTo>
                <a:lnTo>
                  <a:pt x="383" y="102"/>
                </a:lnTo>
                <a:lnTo>
                  <a:pt x="228" y="58"/>
                </a:lnTo>
                <a:lnTo>
                  <a:pt x="118" y="35"/>
                </a:lnTo>
                <a:lnTo>
                  <a:pt x="0" y="0"/>
                </a:lnTo>
                <a:lnTo>
                  <a:pt x="6" y="3"/>
                </a:lnTo>
              </a:path>
            </a:pathLst>
          </a:custGeom>
          <a:noFill/>
          <a:ln w="17463">
            <a:solidFill>
              <a:srgbClr val="FF0000"/>
            </a:solidFill>
            <a:prstDash val="solid"/>
            <a:round/>
            <a:headEnd/>
            <a:tailEnd/>
          </a:ln>
        </p:spPr>
        <p:txBody>
          <a:bodyPr/>
          <a:lstStyle/>
          <a:p>
            <a:endParaRPr lang="en-GB"/>
          </a:p>
        </p:txBody>
      </p:sp>
      <p:sp>
        <p:nvSpPr>
          <p:cNvPr id="475" name="AutoShape 4084" descr="Small confetti"/>
          <p:cNvSpPr>
            <a:spLocks noChangeArrowheads="1"/>
          </p:cNvSpPr>
          <p:nvPr>
            <p:custDataLst>
              <p:tags r:id="rId466"/>
            </p:custDataLst>
          </p:nvPr>
        </p:nvSpPr>
        <p:spPr bwMode="auto">
          <a:xfrm>
            <a:off x="224636" y="6021242"/>
            <a:ext cx="193714" cy="96857"/>
          </a:xfrm>
          <a:prstGeom prst="roundRect">
            <a:avLst>
              <a:gd name="adj" fmla="val 135870"/>
            </a:avLst>
          </a:prstGeom>
          <a:pattFill prst="smConfetti">
            <a:fgClr>
              <a:srgbClr val="FF0000"/>
            </a:fgClr>
            <a:bgClr>
              <a:srgbClr val="FFFFFF"/>
            </a:bgClr>
          </a:pattFill>
          <a:ln w="9525">
            <a:noFill/>
            <a:round/>
            <a:headEnd/>
            <a:tailEnd/>
          </a:ln>
        </p:spPr>
        <p:txBody>
          <a:bodyPr/>
          <a:lstStyle/>
          <a:p>
            <a:endParaRPr lang="en-GB"/>
          </a:p>
        </p:txBody>
      </p:sp>
      <p:sp>
        <p:nvSpPr>
          <p:cNvPr id="476" name="Rectangle 4085"/>
          <p:cNvSpPr>
            <a:spLocks noChangeArrowheads="1"/>
          </p:cNvSpPr>
          <p:nvPr>
            <p:custDataLst>
              <p:tags r:id="rId467"/>
            </p:custDataLst>
          </p:nvPr>
        </p:nvSpPr>
        <p:spPr bwMode="auto">
          <a:xfrm>
            <a:off x="478401" y="6023179"/>
            <a:ext cx="2154096" cy="166594"/>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High Velocity lower crust (underplating?)</a:t>
            </a:r>
            <a:endParaRPr lang="en-GB"/>
          </a:p>
        </p:txBody>
      </p:sp>
      <p:sp>
        <p:nvSpPr>
          <p:cNvPr id="477" name="AutoShape 4086" descr="Small confetti"/>
          <p:cNvSpPr>
            <a:spLocks noChangeArrowheads="1"/>
          </p:cNvSpPr>
          <p:nvPr>
            <p:custDataLst>
              <p:tags r:id="rId468"/>
            </p:custDataLst>
          </p:nvPr>
        </p:nvSpPr>
        <p:spPr bwMode="auto">
          <a:xfrm>
            <a:off x="224636" y="6234327"/>
            <a:ext cx="193714" cy="96857"/>
          </a:xfrm>
          <a:prstGeom prst="roundRect">
            <a:avLst>
              <a:gd name="adj" fmla="val 135870"/>
            </a:avLst>
          </a:prstGeom>
          <a:pattFill prst="smConfetti">
            <a:fgClr>
              <a:srgbClr val="CC3399"/>
            </a:fgClr>
            <a:bgClr>
              <a:srgbClr val="FFFFFF"/>
            </a:bgClr>
          </a:pattFill>
          <a:ln w="9525">
            <a:noFill/>
            <a:round/>
            <a:headEnd/>
            <a:tailEnd/>
          </a:ln>
        </p:spPr>
        <p:txBody>
          <a:bodyPr/>
          <a:lstStyle/>
          <a:p>
            <a:endParaRPr lang="en-GB"/>
          </a:p>
        </p:txBody>
      </p:sp>
      <p:sp>
        <p:nvSpPr>
          <p:cNvPr id="478" name="Rectangle 4087"/>
          <p:cNvSpPr>
            <a:spLocks noChangeArrowheads="1"/>
          </p:cNvSpPr>
          <p:nvPr>
            <p:custDataLst>
              <p:tags r:id="rId469"/>
            </p:custDataLst>
          </p:nvPr>
        </p:nvSpPr>
        <p:spPr bwMode="auto">
          <a:xfrm>
            <a:off x="478401" y="6234327"/>
            <a:ext cx="1958446" cy="166594"/>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High Velocity lower crust (Eclogite ?)</a:t>
            </a:r>
            <a:endParaRPr lang="en-GB"/>
          </a:p>
        </p:txBody>
      </p:sp>
      <p:sp>
        <p:nvSpPr>
          <p:cNvPr id="479" name="AutoShape 4088" descr="Small confetti"/>
          <p:cNvSpPr>
            <a:spLocks noChangeArrowheads="1"/>
          </p:cNvSpPr>
          <p:nvPr>
            <p:custDataLst>
              <p:tags r:id="rId470"/>
            </p:custDataLst>
          </p:nvPr>
        </p:nvSpPr>
        <p:spPr bwMode="auto">
          <a:xfrm>
            <a:off x="224636" y="6443538"/>
            <a:ext cx="193714" cy="96857"/>
          </a:xfrm>
          <a:prstGeom prst="roundRect">
            <a:avLst>
              <a:gd name="adj" fmla="val 135870"/>
            </a:avLst>
          </a:prstGeom>
          <a:pattFill prst="smConfetti">
            <a:fgClr>
              <a:srgbClr val="000000"/>
            </a:fgClr>
            <a:bgClr>
              <a:srgbClr val="FFFFFF"/>
            </a:bgClr>
          </a:pattFill>
          <a:ln w="9525">
            <a:noFill/>
            <a:round/>
            <a:headEnd/>
            <a:tailEnd/>
          </a:ln>
        </p:spPr>
        <p:txBody>
          <a:bodyPr/>
          <a:lstStyle/>
          <a:p>
            <a:endParaRPr lang="en-GB"/>
          </a:p>
        </p:txBody>
      </p:sp>
      <p:sp>
        <p:nvSpPr>
          <p:cNvPr id="480" name="Rectangle 4089"/>
          <p:cNvSpPr>
            <a:spLocks noChangeArrowheads="1"/>
          </p:cNvSpPr>
          <p:nvPr>
            <p:custDataLst>
              <p:tags r:id="rId471"/>
            </p:custDataLst>
          </p:nvPr>
        </p:nvSpPr>
        <p:spPr bwMode="auto">
          <a:xfrm>
            <a:off x="478401" y="6443538"/>
            <a:ext cx="1822846" cy="166594"/>
          </a:xfrm>
          <a:prstGeom prst="rect">
            <a:avLst/>
          </a:prstGeom>
          <a:noFill/>
          <a:ln w="9525">
            <a:noFill/>
            <a:miter lim="800000"/>
            <a:headEnd/>
            <a:tailEnd/>
          </a:ln>
        </p:spPr>
        <p:txBody>
          <a:bodyPr wrap="none" lIns="0" tIns="0" rIns="0" bIns="0">
            <a:spAutoFit/>
          </a:bodyPr>
          <a:lstStyle/>
          <a:p>
            <a:r>
              <a:rPr lang="en-GB" sz="800" dirty="0">
                <a:solidFill>
                  <a:srgbClr val="000000"/>
                </a:solidFill>
                <a:latin typeface="Arial" charset="0"/>
              </a:rPr>
              <a:t>High Velocity lower crust (&gt;7km/s)</a:t>
            </a:r>
            <a:endParaRPr lang="en-GB" dirty="0"/>
          </a:p>
        </p:txBody>
      </p:sp>
      <p:sp>
        <p:nvSpPr>
          <p:cNvPr id="481" name="AutoShape 4090"/>
          <p:cNvSpPr>
            <a:spLocks noChangeArrowheads="1"/>
          </p:cNvSpPr>
          <p:nvPr>
            <p:custDataLst>
              <p:tags r:id="rId472"/>
            </p:custDataLst>
          </p:nvPr>
        </p:nvSpPr>
        <p:spPr bwMode="auto">
          <a:xfrm>
            <a:off x="224636" y="6650811"/>
            <a:ext cx="178217" cy="98795"/>
          </a:xfrm>
          <a:prstGeom prst="roundRect">
            <a:avLst>
              <a:gd name="adj" fmla="val 39361"/>
            </a:avLst>
          </a:prstGeom>
          <a:solidFill>
            <a:srgbClr val="FFFFFF"/>
          </a:solidFill>
          <a:ln w="0">
            <a:solidFill>
              <a:srgbClr val="000000"/>
            </a:solidFill>
            <a:round/>
            <a:headEnd/>
            <a:tailEnd/>
          </a:ln>
        </p:spPr>
        <p:txBody>
          <a:bodyPr/>
          <a:lstStyle/>
          <a:p>
            <a:endParaRPr lang="en-GB"/>
          </a:p>
        </p:txBody>
      </p:sp>
      <p:sp>
        <p:nvSpPr>
          <p:cNvPr id="482" name="Rectangle 4091"/>
          <p:cNvSpPr>
            <a:spLocks noChangeArrowheads="1"/>
          </p:cNvSpPr>
          <p:nvPr>
            <p:custDataLst>
              <p:tags r:id="rId473"/>
            </p:custDataLst>
          </p:nvPr>
        </p:nvSpPr>
        <p:spPr bwMode="auto">
          <a:xfrm>
            <a:off x="253693" y="6650811"/>
            <a:ext cx="160783" cy="125914"/>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6.4</a:t>
            </a:r>
            <a:endParaRPr lang="en-GB"/>
          </a:p>
        </p:txBody>
      </p:sp>
      <p:sp>
        <p:nvSpPr>
          <p:cNvPr id="483" name="Rectangle 4092"/>
          <p:cNvSpPr>
            <a:spLocks noChangeArrowheads="1"/>
          </p:cNvSpPr>
          <p:nvPr>
            <p:custDataLst>
              <p:tags r:id="rId474"/>
            </p:custDataLst>
          </p:nvPr>
        </p:nvSpPr>
        <p:spPr bwMode="auto">
          <a:xfrm>
            <a:off x="472590" y="6648874"/>
            <a:ext cx="1249453" cy="166594"/>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Crustal velocity in km/s</a:t>
            </a:r>
            <a:endParaRPr lang="en-GB"/>
          </a:p>
        </p:txBody>
      </p:sp>
      <p:sp>
        <p:nvSpPr>
          <p:cNvPr id="484" name="Rectangle 4093"/>
          <p:cNvSpPr>
            <a:spLocks noChangeArrowheads="1"/>
          </p:cNvSpPr>
          <p:nvPr>
            <p:custDataLst>
              <p:tags r:id="rId475"/>
            </p:custDataLst>
          </p:nvPr>
        </p:nvSpPr>
        <p:spPr bwMode="auto">
          <a:xfrm>
            <a:off x="486149" y="4345618"/>
            <a:ext cx="507530" cy="149160"/>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Neogene</a:t>
            </a:r>
            <a:endParaRPr lang="en-GB"/>
          </a:p>
        </p:txBody>
      </p:sp>
      <p:sp>
        <p:nvSpPr>
          <p:cNvPr id="485" name="Rectangle 4094"/>
          <p:cNvSpPr>
            <a:spLocks noChangeArrowheads="1"/>
          </p:cNvSpPr>
          <p:nvPr>
            <p:custDataLst>
              <p:tags r:id="rId476"/>
            </p:custDataLst>
          </p:nvPr>
        </p:nvSpPr>
        <p:spPr bwMode="auto">
          <a:xfrm>
            <a:off x="222699" y="4343682"/>
            <a:ext cx="211149" cy="87171"/>
          </a:xfrm>
          <a:prstGeom prst="rect">
            <a:avLst/>
          </a:prstGeom>
          <a:solidFill>
            <a:srgbClr val="FFFF99"/>
          </a:solidFill>
          <a:ln w="0">
            <a:solidFill>
              <a:srgbClr val="000000"/>
            </a:solidFill>
            <a:miter lim="800000"/>
            <a:headEnd/>
            <a:tailEnd/>
          </a:ln>
        </p:spPr>
        <p:txBody>
          <a:bodyPr/>
          <a:lstStyle/>
          <a:p>
            <a:endParaRPr lang="en-GB"/>
          </a:p>
        </p:txBody>
      </p:sp>
      <p:sp>
        <p:nvSpPr>
          <p:cNvPr id="486" name="Rectangle 4095"/>
          <p:cNvSpPr>
            <a:spLocks noChangeArrowheads="1"/>
          </p:cNvSpPr>
          <p:nvPr>
            <p:custDataLst>
              <p:tags r:id="rId477"/>
            </p:custDataLst>
          </p:nvPr>
        </p:nvSpPr>
        <p:spPr bwMode="auto">
          <a:xfrm>
            <a:off x="222699" y="4552893"/>
            <a:ext cx="211149" cy="87171"/>
          </a:xfrm>
          <a:prstGeom prst="rect">
            <a:avLst/>
          </a:prstGeom>
          <a:solidFill>
            <a:srgbClr val="CC6633"/>
          </a:solidFill>
          <a:ln w="0">
            <a:solidFill>
              <a:srgbClr val="000000"/>
            </a:solidFill>
            <a:miter lim="800000"/>
            <a:headEnd/>
            <a:tailEnd/>
          </a:ln>
        </p:spPr>
        <p:txBody>
          <a:bodyPr/>
          <a:lstStyle/>
          <a:p>
            <a:endParaRPr lang="en-GB"/>
          </a:p>
        </p:txBody>
      </p:sp>
      <p:sp>
        <p:nvSpPr>
          <p:cNvPr id="487" name="Rectangle 4096"/>
          <p:cNvSpPr>
            <a:spLocks noChangeArrowheads="1"/>
          </p:cNvSpPr>
          <p:nvPr>
            <p:custDataLst>
              <p:tags r:id="rId478"/>
            </p:custDataLst>
          </p:nvPr>
        </p:nvSpPr>
        <p:spPr bwMode="auto">
          <a:xfrm>
            <a:off x="486149" y="4550955"/>
            <a:ext cx="1173905" cy="149160"/>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Paleocene-E.Eocene</a:t>
            </a:r>
            <a:endParaRPr lang="en-GB"/>
          </a:p>
        </p:txBody>
      </p:sp>
      <p:sp>
        <p:nvSpPr>
          <p:cNvPr id="488" name="Rectangle 4097"/>
          <p:cNvSpPr>
            <a:spLocks noChangeArrowheads="1"/>
          </p:cNvSpPr>
          <p:nvPr>
            <p:custDataLst>
              <p:tags r:id="rId479"/>
            </p:custDataLst>
          </p:nvPr>
        </p:nvSpPr>
        <p:spPr bwMode="auto">
          <a:xfrm>
            <a:off x="222699" y="4758229"/>
            <a:ext cx="211149" cy="87171"/>
          </a:xfrm>
          <a:prstGeom prst="rect">
            <a:avLst/>
          </a:prstGeom>
          <a:solidFill>
            <a:srgbClr val="CCFFCC"/>
          </a:solidFill>
          <a:ln w="0">
            <a:solidFill>
              <a:srgbClr val="000000"/>
            </a:solidFill>
            <a:miter lim="800000"/>
            <a:headEnd/>
            <a:tailEnd/>
          </a:ln>
        </p:spPr>
        <p:txBody>
          <a:bodyPr/>
          <a:lstStyle/>
          <a:p>
            <a:endParaRPr lang="en-GB"/>
          </a:p>
        </p:txBody>
      </p:sp>
      <p:sp>
        <p:nvSpPr>
          <p:cNvPr id="489" name="Rectangle 4098"/>
          <p:cNvSpPr>
            <a:spLocks noChangeArrowheads="1"/>
          </p:cNvSpPr>
          <p:nvPr>
            <p:custDataLst>
              <p:tags r:id="rId480"/>
            </p:custDataLst>
          </p:nvPr>
        </p:nvSpPr>
        <p:spPr bwMode="auto">
          <a:xfrm>
            <a:off x="486149" y="4758229"/>
            <a:ext cx="648941" cy="166594"/>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Cretaceous</a:t>
            </a:r>
            <a:endParaRPr lang="en-GB"/>
          </a:p>
        </p:txBody>
      </p:sp>
      <p:sp>
        <p:nvSpPr>
          <p:cNvPr id="490" name="Rectangle 4099"/>
          <p:cNvSpPr>
            <a:spLocks noChangeArrowheads="1"/>
          </p:cNvSpPr>
          <p:nvPr>
            <p:custDataLst>
              <p:tags r:id="rId481"/>
            </p:custDataLst>
          </p:nvPr>
        </p:nvSpPr>
        <p:spPr bwMode="auto">
          <a:xfrm>
            <a:off x="222699" y="4965502"/>
            <a:ext cx="211149" cy="87172"/>
          </a:xfrm>
          <a:prstGeom prst="rect">
            <a:avLst/>
          </a:prstGeom>
          <a:solidFill>
            <a:srgbClr val="9999FF"/>
          </a:solidFill>
          <a:ln w="0">
            <a:solidFill>
              <a:srgbClr val="000000"/>
            </a:solidFill>
            <a:miter lim="800000"/>
            <a:headEnd/>
            <a:tailEnd/>
          </a:ln>
        </p:spPr>
        <p:txBody>
          <a:bodyPr/>
          <a:lstStyle/>
          <a:p>
            <a:endParaRPr lang="en-GB"/>
          </a:p>
        </p:txBody>
      </p:sp>
      <p:sp>
        <p:nvSpPr>
          <p:cNvPr id="491" name="Rectangle 4100"/>
          <p:cNvSpPr>
            <a:spLocks noChangeArrowheads="1"/>
          </p:cNvSpPr>
          <p:nvPr>
            <p:custDataLst>
              <p:tags r:id="rId482"/>
            </p:custDataLst>
          </p:nvPr>
        </p:nvSpPr>
        <p:spPr bwMode="auto">
          <a:xfrm>
            <a:off x="486149" y="4963566"/>
            <a:ext cx="1015060"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L.Trias-L. Jurassic</a:t>
            </a:r>
            <a:endParaRPr lang="en-GB"/>
          </a:p>
        </p:txBody>
      </p:sp>
      <p:sp>
        <p:nvSpPr>
          <p:cNvPr id="492" name="Rectangle 4101"/>
          <p:cNvSpPr>
            <a:spLocks noChangeArrowheads="1"/>
          </p:cNvSpPr>
          <p:nvPr>
            <p:custDataLst>
              <p:tags r:id="rId483"/>
            </p:custDataLst>
          </p:nvPr>
        </p:nvSpPr>
        <p:spPr bwMode="auto">
          <a:xfrm>
            <a:off x="222699" y="5178587"/>
            <a:ext cx="211149" cy="87172"/>
          </a:xfrm>
          <a:prstGeom prst="rect">
            <a:avLst/>
          </a:prstGeom>
          <a:solidFill>
            <a:srgbClr val="E6E6E6"/>
          </a:solidFill>
          <a:ln w="0">
            <a:solidFill>
              <a:srgbClr val="000000"/>
            </a:solidFill>
            <a:miter lim="800000"/>
            <a:headEnd/>
            <a:tailEnd/>
          </a:ln>
        </p:spPr>
        <p:txBody>
          <a:bodyPr/>
          <a:lstStyle/>
          <a:p>
            <a:endParaRPr lang="en-GB"/>
          </a:p>
        </p:txBody>
      </p:sp>
      <p:sp>
        <p:nvSpPr>
          <p:cNvPr id="493" name="Rectangle 4102"/>
          <p:cNvSpPr>
            <a:spLocks noChangeArrowheads="1"/>
          </p:cNvSpPr>
          <p:nvPr>
            <p:custDataLst>
              <p:tags r:id="rId484"/>
            </p:custDataLst>
          </p:nvPr>
        </p:nvSpPr>
        <p:spPr bwMode="auto">
          <a:xfrm>
            <a:off x="486149" y="5180525"/>
            <a:ext cx="1121603" cy="149159"/>
          </a:xfrm>
          <a:prstGeom prst="rect">
            <a:avLst/>
          </a:prstGeom>
          <a:noFill/>
          <a:ln w="9525">
            <a:noFill/>
            <a:miter lim="800000"/>
            <a:headEnd/>
            <a:tailEnd/>
          </a:ln>
        </p:spPr>
        <p:txBody>
          <a:bodyPr wrap="none" lIns="0" tIns="0" rIns="0" bIns="0">
            <a:spAutoFit/>
          </a:bodyPr>
          <a:lstStyle/>
          <a:p>
            <a:r>
              <a:rPr lang="nb-NO" sz="800">
                <a:solidFill>
                  <a:srgbClr val="000000"/>
                </a:solidFill>
                <a:latin typeface="Arial" charset="0"/>
              </a:rPr>
              <a:t>Devonian ?</a:t>
            </a:r>
            <a:r>
              <a:rPr lang="en-GB" sz="800">
                <a:solidFill>
                  <a:srgbClr val="000000"/>
                </a:solidFill>
                <a:latin typeface="Arial" charset="0"/>
              </a:rPr>
              <a:t>- L. Trias</a:t>
            </a:r>
            <a:endParaRPr lang="en-GB"/>
          </a:p>
        </p:txBody>
      </p:sp>
      <p:sp>
        <p:nvSpPr>
          <p:cNvPr id="494" name="Rectangle 4103"/>
          <p:cNvSpPr>
            <a:spLocks noChangeArrowheads="1"/>
          </p:cNvSpPr>
          <p:nvPr>
            <p:custDataLst>
              <p:tags r:id="rId485"/>
            </p:custDataLst>
          </p:nvPr>
        </p:nvSpPr>
        <p:spPr bwMode="auto">
          <a:xfrm>
            <a:off x="222699" y="5381987"/>
            <a:ext cx="211149" cy="87171"/>
          </a:xfrm>
          <a:prstGeom prst="rect">
            <a:avLst/>
          </a:prstGeom>
          <a:solidFill>
            <a:srgbClr val="FFFFFF"/>
          </a:solidFill>
          <a:ln w="0">
            <a:solidFill>
              <a:srgbClr val="000000"/>
            </a:solidFill>
            <a:miter lim="800000"/>
            <a:headEnd/>
            <a:tailEnd/>
          </a:ln>
        </p:spPr>
        <p:txBody>
          <a:bodyPr/>
          <a:lstStyle/>
          <a:p>
            <a:endParaRPr lang="en-GB"/>
          </a:p>
        </p:txBody>
      </p:sp>
      <p:sp>
        <p:nvSpPr>
          <p:cNvPr id="495" name="Rectangle 4104"/>
          <p:cNvSpPr>
            <a:spLocks noChangeArrowheads="1"/>
          </p:cNvSpPr>
          <p:nvPr>
            <p:custDataLst>
              <p:tags r:id="rId486"/>
            </p:custDataLst>
          </p:nvPr>
        </p:nvSpPr>
        <p:spPr bwMode="auto">
          <a:xfrm>
            <a:off x="486149" y="5383924"/>
            <a:ext cx="577267" cy="166594"/>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Basement</a:t>
            </a:r>
            <a:endParaRPr lang="en-GB"/>
          </a:p>
        </p:txBody>
      </p:sp>
      <p:sp>
        <p:nvSpPr>
          <p:cNvPr id="496" name="Rectangle 4107"/>
          <p:cNvSpPr>
            <a:spLocks noChangeArrowheads="1"/>
          </p:cNvSpPr>
          <p:nvPr>
            <p:custDataLst>
              <p:tags r:id="rId487"/>
            </p:custDataLst>
          </p:nvPr>
        </p:nvSpPr>
        <p:spPr bwMode="auto">
          <a:xfrm>
            <a:off x="422297" y="3520880"/>
            <a:ext cx="747735" cy="207274"/>
          </a:xfrm>
          <a:prstGeom prst="rect">
            <a:avLst/>
          </a:prstGeom>
          <a:noFill/>
          <a:ln w="9525">
            <a:noFill/>
            <a:miter lim="800000"/>
            <a:headEnd/>
            <a:tailEnd/>
          </a:ln>
        </p:spPr>
        <p:txBody>
          <a:bodyPr wrap="none" lIns="0" tIns="0" rIns="0" bIns="0">
            <a:spAutoFit/>
          </a:bodyPr>
          <a:lstStyle/>
          <a:p>
            <a:r>
              <a:rPr lang="en-GB" sz="900">
                <a:solidFill>
                  <a:srgbClr val="FF0000"/>
                </a:solidFill>
                <a:latin typeface="Arial" charset="0"/>
              </a:rPr>
              <a:t>Transect 2</a:t>
            </a:r>
            <a:endParaRPr lang="en-GB"/>
          </a:p>
        </p:txBody>
      </p:sp>
      <p:sp>
        <p:nvSpPr>
          <p:cNvPr id="497" name="Line 4109"/>
          <p:cNvSpPr>
            <a:spLocks noChangeShapeType="1"/>
          </p:cNvSpPr>
          <p:nvPr>
            <p:custDataLst>
              <p:tags r:id="rId488"/>
            </p:custDataLst>
          </p:nvPr>
        </p:nvSpPr>
        <p:spPr bwMode="auto">
          <a:xfrm>
            <a:off x="400988" y="3094710"/>
            <a:ext cx="106543" cy="7749"/>
          </a:xfrm>
          <a:prstGeom prst="line">
            <a:avLst/>
          </a:prstGeom>
          <a:noFill/>
          <a:ln w="14288">
            <a:solidFill>
              <a:srgbClr val="0000FF"/>
            </a:solidFill>
            <a:round/>
            <a:headEnd/>
            <a:tailEnd/>
          </a:ln>
        </p:spPr>
        <p:txBody>
          <a:bodyPr/>
          <a:lstStyle/>
          <a:p>
            <a:endParaRPr lang="en-GB"/>
          </a:p>
        </p:txBody>
      </p:sp>
      <p:sp>
        <p:nvSpPr>
          <p:cNvPr id="498" name="Line 4110"/>
          <p:cNvSpPr>
            <a:spLocks noChangeShapeType="1"/>
          </p:cNvSpPr>
          <p:nvPr>
            <p:custDataLst>
              <p:tags r:id="rId489"/>
            </p:custDataLst>
          </p:nvPr>
        </p:nvSpPr>
        <p:spPr bwMode="auto">
          <a:xfrm>
            <a:off x="610198" y="3110207"/>
            <a:ext cx="104605" cy="7749"/>
          </a:xfrm>
          <a:prstGeom prst="line">
            <a:avLst/>
          </a:prstGeom>
          <a:noFill/>
          <a:ln w="14288">
            <a:solidFill>
              <a:srgbClr val="0000FF"/>
            </a:solidFill>
            <a:round/>
            <a:headEnd/>
            <a:tailEnd/>
          </a:ln>
        </p:spPr>
        <p:txBody>
          <a:bodyPr/>
          <a:lstStyle/>
          <a:p>
            <a:endParaRPr lang="en-GB"/>
          </a:p>
        </p:txBody>
      </p:sp>
      <p:sp>
        <p:nvSpPr>
          <p:cNvPr id="499" name="Line 4111"/>
          <p:cNvSpPr>
            <a:spLocks noChangeShapeType="1"/>
          </p:cNvSpPr>
          <p:nvPr>
            <p:custDataLst>
              <p:tags r:id="rId490"/>
            </p:custDataLst>
          </p:nvPr>
        </p:nvSpPr>
        <p:spPr bwMode="auto">
          <a:xfrm>
            <a:off x="821347" y="3129578"/>
            <a:ext cx="102668" cy="13561"/>
          </a:xfrm>
          <a:prstGeom prst="line">
            <a:avLst/>
          </a:prstGeom>
          <a:noFill/>
          <a:ln w="14288">
            <a:solidFill>
              <a:srgbClr val="0000FF"/>
            </a:solidFill>
            <a:round/>
            <a:headEnd/>
            <a:tailEnd/>
          </a:ln>
        </p:spPr>
        <p:txBody>
          <a:bodyPr/>
          <a:lstStyle/>
          <a:p>
            <a:endParaRPr lang="en-GB"/>
          </a:p>
        </p:txBody>
      </p:sp>
      <p:sp>
        <p:nvSpPr>
          <p:cNvPr id="500" name="Line 4112"/>
          <p:cNvSpPr>
            <a:spLocks noChangeShapeType="1"/>
          </p:cNvSpPr>
          <p:nvPr>
            <p:custDataLst>
              <p:tags r:id="rId491"/>
            </p:custDataLst>
          </p:nvPr>
        </p:nvSpPr>
        <p:spPr bwMode="auto">
          <a:xfrm>
            <a:off x="1028620" y="3158636"/>
            <a:ext cx="104605" cy="13559"/>
          </a:xfrm>
          <a:prstGeom prst="line">
            <a:avLst/>
          </a:prstGeom>
          <a:noFill/>
          <a:ln w="14288">
            <a:solidFill>
              <a:srgbClr val="0000FF"/>
            </a:solidFill>
            <a:round/>
            <a:headEnd/>
            <a:tailEnd/>
          </a:ln>
        </p:spPr>
        <p:txBody>
          <a:bodyPr/>
          <a:lstStyle/>
          <a:p>
            <a:endParaRPr lang="en-GB"/>
          </a:p>
        </p:txBody>
      </p:sp>
      <p:sp>
        <p:nvSpPr>
          <p:cNvPr id="501" name="Freeform 4113"/>
          <p:cNvSpPr>
            <a:spLocks/>
          </p:cNvSpPr>
          <p:nvPr>
            <p:custDataLst>
              <p:tags r:id="rId492"/>
            </p:custDataLst>
          </p:nvPr>
        </p:nvSpPr>
        <p:spPr bwMode="auto">
          <a:xfrm>
            <a:off x="1235894" y="3187692"/>
            <a:ext cx="104605" cy="3874"/>
          </a:xfrm>
          <a:custGeom>
            <a:avLst/>
            <a:gdLst/>
            <a:ahLst/>
            <a:cxnLst>
              <a:cxn ang="0">
                <a:pos x="0" y="0"/>
              </a:cxn>
              <a:cxn ang="0">
                <a:pos x="35" y="4"/>
              </a:cxn>
              <a:cxn ang="0">
                <a:pos x="108" y="3"/>
              </a:cxn>
            </a:cxnLst>
            <a:rect l="0" t="0" r="r" b="b"/>
            <a:pathLst>
              <a:path w="108" h="4">
                <a:moveTo>
                  <a:pt x="0" y="0"/>
                </a:moveTo>
                <a:lnTo>
                  <a:pt x="35" y="4"/>
                </a:lnTo>
                <a:lnTo>
                  <a:pt x="108" y="3"/>
                </a:lnTo>
              </a:path>
            </a:pathLst>
          </a:custGeom>
          <a:noFill/>
          <a:ln w="14288">
            <a:solidFill>
              <a:srgbClr val="0000FF"/>
            </a:solidFill>
            <a:prstDash val="solid"/>
            <a:round/>
            <a:headEnd/>
            <a:tailEnd/>
          </a:ln>
        </p:spPr>
        <p:txBody>
          <a:bodyPr/>
          <a:lstStyle/>
          <a:p>
            <a:endParaRPr lang="en-GB"/>
          </a:p>
        </p:txBody>
      </p:sp>
      <p:sp>
        <p:nvSpPr>
          <p:cNvPr id="502" name="Line 4114"/>
          <p:cNvSpPr>
            <a:spLocks noChangeShapeType="1"/>
          </p:cNvSpPr>
          <p:nvPr>
            <p:custDataLst>
              <p:tags r:id="rId493"/>
            </p:custDataLst>
          </p:nvPr>
        </p:nvSpPr>
        <p:spPr bwMode="auto">
          <a:xfrm flipV="1">
            <a:off x="1445105" y="3189630"/>
            <a:ext cx="104605" cy="1937"/>
          </a:xfrm>
          <a:prstGeom prst="line">
            <a:avLst/>
          </a:prstGeom>
          <a:noFill/>
          <a:ln w="14288">
            <a:solidFill>
              <a:srgbClr val="0000FF"/>
            </a:solidFill>
            <a:round/>
            <a:headEnd/>
            <a:tailEnd/>
          </a:ln>
        </p:spPr>
        <p:txBody>
          <a:bodyPr/>
          <a:lstStyle/>
          <a:p>
            <a:endParaRPr lang="en-GB"/>
          </a:p>
        </p:txBody>
      </p:sp>
      <p:sp>
        <p:nvSpPr>
          <p:cNvPr id="503" name="Line 4115"/>
          <p:cNvSpPr>
            <a:spLocks noChangeShapeType="1"/>
          </p:cNvSpPr>
          <p:nvPr>
            <p:custDataLst>
              <p:tags r:id="rId494"/>
            </p:custDataLst>
          </p:nvPr>
        </p:nvSpPr>
        <p:spPr bwMode="auto">
          <a:xfrm flipV="1">
            <a:off x="1654316" y="3187692"/>
            <a:ext cx="106542" cy="1938"/>
          </a:xfrm>
          <a:prstGeom prst="line">
            <a:avLst/>
          </a:prstGeom>
          <a:noFill/>
          <a:ln w="14288">
            <a:solidFill>
              <a:srgbClr val="0000FF"/>
            </a:solidFill>
            <a:round/>
            <a:headEnd/>
            <a:tailEnd/>
          </a:ln>
        </p:spPr>
        <p:txBody>
          <a:bodyPr/>
          <a:lstStyle/>
          <a:p>
            <a:endParaRPr lang="en-GB"/>
          </a:p>
        </p:txBody>
      </p:sp>
      <p:sp>
        <p:nvSpPr>
          <p:cNvPr id="504" name="Freeform 4116"/>
          <p:cNvSpPr>
            <a:spLocks/>
          </p:cNvSpPr>
          <p:nvPr>
            <p:custDataLst>
              <p:tags r:id="rId495"/>
            </p:custDataLst>
          </p:nvPr>
        </p:nvSpPr>
        <p:spPr bwMode="auto">
          <a:xfrm>
            <a:off x="1865463" y="3179944"/>
            <a:ext cx="104605" cy="5812"/>
          </a:xfrm>
          <a:custGeom>
            <a:avLst/>
            <a:gdLst/>
            <a:ahLst/>
            <a:cxnLst>
              <a:cxn ang="0">
                <a:pos x="0" y="7"/>
              </a:cxn>
              <a:cxn ang="0">
                <a:pos x="23" y="7"/>
              </a:cxn>
              <a:cxn ang="0">
                <a:pos x="108" y="0"/>
              </a:cxn>
            </a:cxnLst>
            <a:rect l="0" t="0" r="r" b="b"/>
            <a:pathLst>
              <a:path w="108" h="7">
                <a:moveTo>
                  <a:pt x="0" y="7"/>
                </a:moveTo>
                <a:lnTo>
                  <a:pt x="23" y="7"/>
                </a:lnTo>
                <a:lnTo>
                  <a:pt x="108" y="0"/>
                </a:lnTo>
              </a:path>
            </a:pathLst>
          </a:custGeom>
          <a:noFill/>
          <a:ln w="14288">
            <a:solidFill>
              <a:srgbClr val="0000FF"/>
            </a:solidFill>
            <a:prstDash val="solid"/>
            <a:round/>
            <a:headEnd/>
            <a:tailEnd/>
          </a:ln>
        </p:spPr>
        <p:txBody>
          <a:bodyPr/>
          <a:lstStyle/>
          <a:p>
            <a:endParaRPr lang="en-GB"/>
          </a:p>
        </p:txBody>
      </p:sp>
      <p:sp>
        <p:nvSpPr>
          <p:cNvPr id="505" name="Line 4117"/>
          <p:cNvSpPr>
            <a:spLocks noChangeShapeType="1"/>
          </p:cNvSpPr>
          <p:nvPr>
            <p:custDataLst>
              <p:tags r:id="rId496"/>
            </p:custDataLst>
          </p:nvPr>
        </p:nvSpPr>
        <p:spPr bwMode="auto">
          <a:xfrm flipV="1">
            <a:off x="2074674" y="3162510"/>
            <a:ext cx="104605" cy="9685"/>
          </a:xfrm>
          <a:prstGeom prst="line">
            <a:avLst/>
          </a:prstGeom>
          <a:noFill/>
          <a:ln w="14288">
            <a:solidFill>
              <a:srgbClr val="0000FF"/>
            </a:solidFill>
            <a:round/>
            <a:headEnd/>
            <a:tailEnd/>
          </a:ln>
        </p:spPr>
        <p:txBody>
          <a:bodyPr/>
          <a:lstStyle/>
          <a:p>
            <a:endParaRPr lang="en-GB"/>
          </a:p>
        </p:txBody>
      </p:sp>
      <p:sp>
        <p:nvSpPr>
          <p:cNvPr id="506" name="Line 4118"/>
          <p:cNvSpPr>
            <a:spLocks noChangeShapeType="1"/>
          </p:cNvSpPr>
          <p:nvPr>
            <p:custDataLst>
              <p:tags r:id="rId497"/>
            </p:custDataLst>
          </p:nvPr>
        </p:nvSpPr>
        <p:spPr bwMode="auto">
          <a:xfrm flipV="1">
            <a:off x="2283884" y="3147013"/>
            <a:ext cx="104605" cy="7749"/>
          </a:xfrm>
          <a:prstGeom prst="line">
            <a:avLst/>
          </a:prstGeom>
          <a:noFill/>
          <a:ln w="14288">
            <a:solidFill>
              <a:srgbClr val="0000FF"/>
            </a:solidFill>
            <a:round/>
            <a:headEnd/>
            <a:tailEnd/>
          </a:ln>
        </p:spPr>
        <p:txBody>
          <a:bodyPr/>
          <a:lstStyle/>
          <a:p>
            <a:endParaRPr lang="en-GB"/>
          </a:p>
        </p:txBody>
      </p:sp>
      <p:sp>
        <p:nvSpPr>
          <p:cNvPr id="507" name="Line 4119"/>
          <p:cNvSpPr>
            <a:spLocks noChangeShapeType="1"/>
          </p:cNvSpPr>
          <p:nvPr>
            <p:custDataLst>
              <p:tags r:id="rId498"/>
            </p:custDataLst>
          </p:nvPr>
        </p:nvSpPr>
        <p:spPr bwMode="auto">
          <a:xfrm flipV="1">
            <a:off x="2493095" y="3137327"/>
            <a:ext cx="106543" cy="3874"/>
          </a:xfrm>
          <a:prstGeom prst="line">
            <a:avLst/>
          </a:prstGeom>
          <a:noFill/>
          <a:ln w="14288">
            <a:solidFill>
              <a:srgbClr val="0000FF"/>
            </a:solidFill>
            <a:round/>
            <a:headEnd/>
            <a:tailEnd/>
          </a:ln>
        </p:spPr>
        <p:txBody>
          <a:bodyPr/>
          <a:lstStyle/>
          <a:p>
            <a:endParaRPr lang="en-GB"/>
          </a:p>
        </p:txBody>
      </p:sp>
      <p:sp>
        <p:nvSpPr>
          <p:cNvPr id="508" name="Line 4120"/>
          <p:cNvSpPr>
            <a:spLocks noChangeShapeType="1"/>
          </p:cNvSpPr>
          <p:nvPr>
            <p:custDataLst>
              <p:tags r:id="rId499"/>
            </p:custDataLst>
          </p:nvPr>
        </p:nvSpPr>
        <p:spPr bwMode="auto">
          <a:xfrm flipV="1">
            <a:off x="2704244" y="3129578"/>
            <a:ext cx="104605" cy="3874"/>
          </a:xfrm>
          <a:prstGeom prst="line">
            <a:avLst/>
          </a:prstGeom>
          <a:noFill/>
          <a:ln w="14288">
            <a:solidFill>
              <a:srgbClr val="0000FF"/>
            </a:solidFill>
            <a:round/>
            <a:headEnd/>
            <a:tailEnd/>
          </a:ln>
        </p:spPr>
        <p:txBody>
          <a:bodyPr/>
          <a:lstStyle/>
          <a:p>
            <a:endParaRPr lang="en-GB"/>
          </a:p>
        </p:txBody>
      </p:sp>
      <p:sp>
        <p:nvSpPr>
          <p:cNvPr id="509" name="Line 4121"/>
          <p:cNvSpPr>
            <a:spLocks noChangeShapeType="1"/>
          </p:cNvSpPr>
          <p:nvPr>
            <p:custDataLst>
              <p:tags r:id="rId500"/>
            </p:custDataLst>
          </p:nvPr>
        </p:nvSpPr>
        <p:spPr bwMode="auto">
          <a:xfrm flipV="1">
            <a:off x="2913454" y="3108270"/>
            <a:ext cx="104605" cy="11623"/>
          </a:xfrm>
          <a:prstGeom prst="line">
            <a:avLst/>
          </a:prstGeom>
          <a:noFill/>
          <a:ln w="14288">
            <a:solidFill>
              <a:srgbClr val="0000FF"/>
            </a:solidFill>
            <a:round/>
            <a:headEnd/>
            <a:tailEnd/>
          </a:ln>
        </p:spPr>
        <p:txBody>
          <a:bodyPr/>
          <a:lstStyle/>
          <a:p>
            <a:endParaRPr lang="en-GB"/>
          </a:p>
        </p:txBody>
      </p:sp>
      <p:sp>
        <p:nvSpPr>
          <p:cNvPr id="510" name="Line 4122"/>
          <p:cNvSpPr>
            <a:spLocks noChangeShapeType="1"/>
          </p:cNvSpPr>
          <p:nvPr>
            <p:custDataLst>
              <p:tags r:id="rId501"/>
            </p:custDataLst>
          </p:nvPr>
        </p:nvSpPr>
        <p:spPr bwMode="auto">
          <a:xfrm flipV="1">
            <a:off x="3122665" y="3085025"/>
            <a:ext cx="102668" cy="11623"/>
          </a:xfrm>
          <a:prstGeom prst="line">
            <a:avLst/>
          </a:prstGeom>
          <a:noFill/>
          <a:ln w="14288">
            <a:solidFill>
              <a:srgbClr val="0000FF"/>
            </a:solidFill>
            <a:round/>
            <a:headEnd/>
            <a:tailEnd/>
          </a:ln>
        </p:spPr>
        <p:txBody>
          <a:bodyPr/>
          <a:lstStyle/>
          <a:p>
            <a:endParaRPr lang="en-GB"/>
          </a:p>
        </p:txBody>
      </p:sp>
      <p:sp>
        <p:nvSpPr>
          <p:cNvPr id="511" name="Rectangle 4123"/>
          <p:cNvSpPr>
            <a:spLocks noChangeArrowheads="1"/>
          </p:cNvSpPr>
          <p:nvPr>
            <p:custDataLst>
              <p:tags r:id="rId502"/>
            </p:custDataLst>
          </p:nvPr>
        </p:nvSpPr>
        <p:spPr bwMode="auto">
          <a:xfrm>
            <a:off x="893020" y="3255493"/>
            <a:ext cx="1237831" cy="92983"/>
          </a:xfrm>
          <a:prstGeom prst="rect">
            <a:avLst/>
          </a:prstGeom>
          <a:noFill/>
          <a:ln w="9525">
            <a:noFill/>
            <a:miter lim="800000"/>
            <a:headEnd/>
            <a:tailEnd/>
          </a:ln>
        </p:spPr>
        <p:txBody>
          <a:bodyPr wrap="none" lIns="0" tIns="0" rIns="0" bIns="0">
            <a:spAutoFit/>
          </a:bodyPr>
          <a:lstStyle/>
          <a:p>
            <a:r>
              <a:rPr lang="en-GB" sz="500">
                <a:solidFill>
                  <a:srgbClr val="0000FF"/>
                </a:solidFill>
                <a:latin typeface="Arial" charset="0"/>
              </a:rPr>
              <a:t>Moho below the Møre Marginal High</a:t>
            </a:r>
            <a:endParaRPr lang="en-GB"/>
          </a:p>
        </p:txBody>
      </p:sp>
      <p:sp>
        <p:nvSpPr>
          <p:cNvPr id="512" name="Rectangle 4124"/>
          <p:cNvSpPr>
            <a:spLocks noChangeArrowheads="1"/>
          </p:cNvSpPr>
          <p:nvPr>
            <p:custDataLst>
              <p:tags r:id="rId503"/>
            </p:custDataLst>
          </p:nvPr>
        </p:nvSpPr>
        <p:spPr bwMode="auto">
          <a:xfrm>
            <a:off x="1100295" y="3360098"/>
            <a:ext cx="858151" cy="92983"/>
          </a:xfrm>
          <a:prstGeom prst="rect">
            <a:avLst/>
          </a:prstGeom>
          <a:noFill/>
          <a:ln w="9525">
            <a:noFill/>
            <a:miter lim="800000"/>
            <a:headEnd/>
            <a:tailEnd/>
          </a:ln>
        </p:spPr>
        <p:txBody>
          <a:bodyPr wrap="none" lIns="0" tIns="0" rIns="0" bIns="0">
            <a:spAutoFit/>
          </a:bodyPr>
          <a:lstStyle/>
          <a:p>
            <a:r>
              <a:rPr lang="en-GB" sz="500">
                <a:solidFill>
                  <a:srgbClr val="0000FF"/>
                </a:solidFill>
                <a:latin typeface="Arial" charset="0"/>
              </a:rPr>
              <a:t>after Olafsson et al.,1992</a:t>
            </a:r>
            <a:endParaRPr lang="en-GB"/>
          </a:p>
        </p:txBody>
      </p:sp>
      <p:sp>
        <p:nvSpPr>
          <p:cNvPr id="513" name="Rectangle 4125"/>
          <p:cNvSpPr>
            <a:spLocks noChangeArrowheads="1"/>
          </p:cNvSpPr>
          <p:nvPr>
            <p:custDataLst>
              <p:tags r:id="rId504"/>
            </p:custDataLst>
          </p:nvPr>
        </p:nvSpPr>
        <p:spPr bwMode="auto">
          <a:xfrm>
            <a:off x="1319190" y="2550375"/>
            <a:ext cx="848466" cy="92983"/>
          </a:xfrm>
          <a:prstGeom prst="rect">
            <a:avLst/>
          </a:prstGeom>
          <a:noFill/>
          <a:ln w="9525">
            <a:noFill/>
            <a:miter lim="800000"/>
            <a:headEnd/>
            <a:tailEnd/>
          </a:ln>
        </p:spPr>
        <p:txBody>
          <a:bodyPr wrap="none" lIns="0" tIns="0" rIns="0" bIns="0">
            <a:spAutoFit/>
          </a:bodyPr>
          <a:lstStyle/>
          <a:p>
            <a:r>
              <a:rPr lang="en-GB" sz="500">
                <a:solidFill>
                  <a:srgbClr val="FF0000"/>
                </a:solidFill>
                <a:latin typeface="Arial" charset="0"/>
              </a:rPr>
              <a:t>Moho OBS ligne 8B1996</a:t>
            </a:r>
            <a:endParaRPr lang="en-GB"/>
          </a:p>
        </p:txBody>
      </p:sp>
      <p:sp>
        <p:nvSpPr>
          <p:cNvPr id="514" name="Rectangle 4126"/>
          <p:cNvSpPr>
            <a:spLocks noChangeArrowheads="1"/>
          </p:cNvSpPr>
          <p:nvPr>
            <p:custDataLst>
              <p:tags r:id="rId505"/>
            </p:custDataLst>
          </p:nvPr>
        </p:nvSpPr>
        <p:spPr bwMode="auto">
          <a:xfrm>
            <a:off x="1439293" y="2654980"/>
            <a:ext cx="592764" cy="92983"/>
          </a:xfrm>
          <a:prstGeom prst="rect">
            <a:avLst/>
          </a:prstGeom>
          <a:noFill/>
          <a:ln w="9525">
            <a:noFill/>
            <a:miter lim="800000"/>
            <a:headEnd/>
            <a:tailEnd/>
          </a:ln>
        </p:spPr>
        <p:txBody>
          <a:bodyPr wrap="none" lIns="0" tIns="0" rIns="0" bIns="0">
            <a:spAutoFit/>
          </a:bodyPr>
          <a:lstStyle/>
          <a:p>
            <a:r>
              <a:rPr lang="en-GB" sz="500">
                <a:solidFill>
                  <a:srgbClr val="FF0000"/>
                </a:solidFill>
                <a:latin typeface="Arial" charset="0"/>
              </a:rPr>
              <a:t>after Raum, 2000</a:t>
            </a:r>
            <a:endParaRPr lang="en-GB"/>
          </a:p>
        </p:txBody>
      </p:sp>
      <p:sp>
        <p:nvSpPr>
          <p:cNvPr id="515" name="Rectangle 4127"/>
          <p:cNvSpPr>
            <a:spLocks noChangeArrowheads="1"/>
          </p:cNvSpPr>
          <p:nvPr>
            <p:custDataLst>
              <p:tags r:id="rId506"/>
            </p:custDataLst>
          </p:nvPr>
        </p:nvSpPr>
        <p:spPr bwMode="auto">
          <a:xfrm>
            <a:off x="2698432" y="2794454"/>
            <a:ext cx="102669" cy="222770"/>
          </a:xfrm>
          <a:prstGeom prst="rect">
            <a:avLst/>
          </a:prstGeom>
          <a:noFill/>
          <a:ln w="9525">
            <a:noFill/>
            <a:miter lim="800000"/>
            <a:headEnd/>
            <a:tailEnd/>
          </a:ln>
        </p:spPr>
        <p:txBody>
          <a:bodyPr wrap="none" lIns="0" tIns="0" rIns="0" bIns="0">
            <a:spAutoFit/>
          </a:bodyPr>
          <a:lstStyle/>
          <a:p>
            <a:r>
              <a:rPr lang="en-GB" sz="1200">
                <a:solidFill>
                  <a:srgbClr val="FF0000"/>
                </a:solidFill>
                <a:effectLst>
                  <a:outerShdw blurRad="38100" dist="38100" dir="2700000" algn="tl">
                    <a:srgbClr val="C0C0C0"/>
                  </a:outerShdw>
                </a:effectLst>
                <a:latin typeface="Arial" charset="0"/>
              </a:rPr>
              <a:t>?</a:t>
            </a:r>
            <a:endParaRPr lang="en-GB" sz="3200">
              <a:solidFill>
                <a:srgbClr val="FF0000"/>
              </a:solidFill>
              <a:effectLst>
                <a:outerShdw blurRad="38100" dist="38100" dir="2700000" algn="tl">
                  <a:srgbClr val="C0C0C0"/>
                </a:outerShdw>
              </a:effectLst>
            </a:endParaRPr>
          </a:p>
        </p:txBody>
      </p:sp>
      <p:sp>
        <p:nvSpPr>
          <p:cNvPr id="517" name="Rectangle 4132"/>
          <p:cNvSpPr>
            <a:spLocks noChangeArrowheads="1"/>
          </p:cNvSpPr>
          <p:nvPr>
            <p:custDataLst>
              <p:tags r:id="rId507"/>
            </p:custDataLst>
          </p:nvPr>
        </p:nvSpPr>
        <p:spPr bwMode="auto">
          <a:xfrm>
            <a:off x="255631" y="5761666"/>
            <a:ext cx="354495" cy="557895"/>
          </a:xfrm>
          <a:prstGeom prst="rect">
            <a:avLst/>
          </a:prstGeom>
          <a:noFill/>
          <a:ln w="9525">
            <a:noFill/>
            <a:miter lim="800000"/>
            <a:headEnd/>
            <a:tailEnd/>
          </a:ln>
        </p:spPr>
        <p:txBody>
          <a:bodyPr wrap="none" lIns="0" tIns="0" rIns="0" bIns="0">
            <a:spAutoFit/>
          </a:bodyPr>
          <a:lstStyle/>
          <a:p>
            <a:r>
              <a:rPr lang="en-GB" sz="2600" b="1">
                <a:solidFill>
                  <a:srgbClr val="FF6600"/>
                </a:solidFill>
                <a:latin typeface="Arial" charset="0"/>
              </a:rPr>
              <a:t>*</a:t>
            </a:r>
            <a:endParaRPr lang="en-GB"/>
          </a:p>
        </p:txBody>
      </p:sp>
      <p:sp>
        <p:nvSpPr>
          <p:cNvPr id="518" name="Rectangle 4133"/>
          <p:cNvSpPr>
            <a:spLocks noChangeArrowheads="1"/>
          </p:cNvSpPr>
          <p:nvPr>
            <p:custDataLst>
              <p:tags r:id="rId508"/>
            </p:custDataLst>
          </p:nvPr>
        </p:nvSpPr>
        <p:spPr bwMode="auto">
          <a:xfrm>
            <a:off x="474526" y="5843026"/>
            <a:ext cx="1975879"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Anatexis of the sedimentary rocks ?</a:t>
            </a:r>
            <a:endParaRPr lang="en-GB"/>
          </a:p>
        </p:txBody>
      </p:sp>
      <p:sp>
        <p:nvSpPr>
          <p:cNvPr id="519" name="Rectangle 4141"/>
          <p:cNvSpPr>
            <a:spLocks noChangeArrowheads="1"/>
          </p:cNvSpPr>
          <p:nvPr>
            <p:custDataLst>
              <p:tags r:id="rId509"/>
            </p:custDataLst>
          </p:nvPr>
        </p:nvSpPr>
        <p:spPr bwMode="auto">
          <a:xfrm>
            <a:off x="474526" y="5676432"/>
            <a:ext cx="1338562" cy="149159"/>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Seismes and magnitude</a:t>
            </a:r>
            <a:endParaRPr lang="en-GB"/>
          </a:p>
        </p:txBody>
      </p:sp>
      <p:sp>
        <p:nvSpPr>
          <p:cNvPr id="520" name="Rectangle 4142"/>
          <p:cNvSpPr>
            <a:spLocks noChangeArrowheads="1"/>
          </p:cNvSpPr>
          <p:nvPr>
            <p:custDataLst>
              <p:tags r:id="rId510"/>
            </p:custDataLst>
          </p:nvPr>
        </p:nvSpPr>
        <p:spPr bwMode="auto">
          <a:xfrm>
            <a:off x="282751" y="5569889"/>
            <a:ext cx="193714" cy="306068"/>
          </a:xfrm>
          <a:prstGeom prst="rect">
            <a:avLst/>
          </a:prstGeom>
          <a:noFill/>
          <a:ln w="9525">
            <a:noFill/>
            <a:miter lim="800000"/>
            <a:headEnd/>
            <a:tailEnd/>
          </a:ln>
        </p:spPr>
        <p:txBody>
          <a:bodyPr wrap="none" lIns="0" tIns="0" rIns="0" bIns="0">
            <a:spAutoFit/>
          </a:bodyPr>
          <a:lstStyle/>
          <a:p>
            <a:r>
              <a:rPr lang="en-GB" sz="1500">
                <a:solidFill>
                  <a:srgbClr val="FF0000"/>
                </a:solidFill>
                <a:latin typeface="Arial" charset="0"/>
              </a:rPr>
              <a:t>*</a:t>
            </a:r>
            <a:endParaRPr lang="en-GB"/>
          </a:p>
        </p:txBody>
      </p:sp>
      <p:sp>
        <p:nvSpPr>
          <p:cNvPr id="521" name="Rectangle 4143"/>
          <p:cNvSpPr>
            <a:spLocks noChangeArrowheads="1"/>
          </p:cNvSpPr>
          <p:nvPr>
            <p:custDataLst>
              <p:tags r:id="rId511"/>
            </p:custDataLst>
          </p:nvPr>
        </p:nvSpPr>
        <p:spPr bwMode="auto">
          <a:xfrm>
            <a:off x="249819" y="5705488"/>
            <a:ext cx="215023" cy="166594"/>
          </a:xfrm>
          <a:prstGeom prst="rect">
            <a:avLst/>
          </a:prstGeom>
          <a:noFill/>
          <a:ln w="9525">
            <a:noFill/>
            <a:miter lim="800000"/>
            <a:headEnd/>
            <a:tailEnd/>
          </a:ln>
        </p:spPr>
        <p:txBody>
          <a:bodyPr wrap="none" lIns="0" tIns="0" rIns="0" bIns="0">
            <a:spAutoFit/>
          </a:bodyPr>
          <a:lstStyle/>
          <a:p>
            <a:r>
              <a:rPr lang="en-GB" sz="800">
                <a:solidFill>
                  <a:srgbClr val="FF0000"/>
                </a:solidFill>
                <a:latin typeface="Arial" charset="0"/>
              </a:rPr>
              <a:t>5.2</a:t>
            </a:r>
            <a:endParaRPr lang="en-GB"/>
          </a:p>
        </p:txBody>
      </p:sp>
      <p:sp>
        <p:nvSpPr>
          <p:cNvPr id="522" name="Rectangle 4146"/>
          <p:cNvSpPr>
            <a:spLocks noChangeArrowheads="1"/>
          </p:cNvSpPr>
          <p:nvPr>
            <p:custDataLst>
              <p:tags r:id="rId512"/>
            </p:custDataLst>
          </p:nvPr>
        </p:nvSpPr>
        <p:spPr bwMode="auto">
          <a:xfrm>
            <a:off x="2144411" y="1552749"/>
            <a:ext cx="298319" cy="149160"/>
          </a:xfrm>
          <a:prstGeom prst="rect">
            <a:avLst/>
          </a:prstGeom>
          <a:noFill/>
          <a:ln w="9525">
            <a:noFill/>
            <a:miter lim="800000"/>
            <a:headEnd/>
            <a:tailEnd/>
          </a:ln>
        </p:spPr>
        <p:txBody>
          <a:bodyPr wrap="none" lIns="0" tIns="0" rIns="0" bIns="0">
            <a:spAutoFit/>
          </a:bodyPr>
          <a:lstStyle/>
          <a:p>
            <a:r>
              <a:rPr lang="en-GB" sz="800">
                <a:solidFill>
                  <a:srgbClr val="000000"/>
                </a:solidFill>
                <a:latin typeface="Arial" charset="0"/>
              </a:rPr>
              <a:t>C2</a:t>
            </a:r>
            <a:r>
              <a:rPr lang="nb-NO" sz="800">
                <a:solidFill>
                  <a:srgbClr val="000000"/>
                </a:solidFill>
                <a:latin typeface="Arial" charset="0"/>
              </a:rPr>
              <a:t>5?</a:t>
            </a:r>
            <a:endParaRPr lang="en-GB"/>
          </a:p>
        </p:txBody>
      </p:sp>
      <p:grpSp>
        <p:nvGrpSpPr>
          <p:cNvPr id="13" name="Group 4149"/>
          <p:cNvGrpSpPr>
            <a:grpSpLocks/>
          </p:cNvGrpSpPr>
          <p:nvPr>
            <p:custDataLst>
              <p:tags r:id="rId513"/>
            </p:custDataLst>
          </p:nvPr>
        </p:nvGrpSpPr>
        <p:grpSpPr bwMode="auto">
          <a:xfrm>
            <a:off x="377742" y="3784330"/>
            <a:ext cx="1040243" cy="416485"/>
            <a:chOff x="293" y="1785"/>
            <a:chExt cx="537" cy="215"/>
          </a:xfrm>
        </p:grpSpPr>
        <p:sp>
          <p:nvSpPr>
            <p:cNvPr id="530" name="Rectangle 4150"/>
            <p:cNvSpPr>
              <a:spLocks noChangeArrowheads="1"/>
            </p:cNvSpPr>
            <p:nvPr/>
          </p:nvSpPr>
          <p:spPr bwMode="auto">
            <a:xfrm>
              <a:off x="305" y="1785"/>
              <a:ext cx="496" cy="55"/>
            </a:xfrm>
            <a:prstGeom prst="rect">
              <a:avLst/>
            </a:prstGeom>
            <a:noFill/>
            <a:ln w="0">
              <a:solidFill>
                <a:srgbClr val="000000"/>
              </a:solidFill>
              <a:miter lim="800000"/>
              <a:headEnd/>
              <a:tailEnd/>
            </a:ln>
          </p:spPr>
          <p:txBody>
            <a:bodyPr/>
            <a:lstStyle/>
            <a:p>
              <a:endParaRPr lang="en-GB"/>
            </a:p>
          </p:txBody>
        </p:sp>
        <p:sp>
          <p:nvSpPr>
            <p:cNvPr id="531" name="Rectangle 4151"/>
            <p:cNvSpPr>
              <a:spLocks noChangeArrowheads="1"/>
            </p:cNvSpPr>
            <p:nvPr/>
          </p:nvSpPr>
          <p:spPr bwMode="auto">
            <a:xfrm>
              <a:off x="305" y="1785"/>
              <a:ext cx="99" cy="55"/>
            </a:xfrm>
            <a:prstGeom prst="rect">
              <a:avLst/>
            </a:prstGeom>
            <a:solidFill>
              <a:srgbClr val="000000"/>
            </a:solidFill>
            <a:ln w="0">
              <a:solidFill>
                <a:srgbClr val="000000"/>
              </a:solidFill>
              <a:miter lim="800000"/>
              <a:headEnd/>
              <a:tailEnd/>
            </a:ln>
          </p:spPr>
          <p:txBody>
            <a:bodyPr/>
            <a:lstStyle/>
            <a:p>
              <a:endParaRPr lang="en-GB"/>
            </a:p>
          </p:txBody>
        </p:sp>
        <p:sp>
          <p:nvSpPr>
            <p:cNvPr id="532" name="Rectangle 4152"/>
            <p:cNvSpPr>
              <a:spLocks noChangeArrowheads="1"/>
            </p:cNvSpPr>
            <p:nvPr/>
          </p:nvSpPr>
          <p:spPr bwMode="auto">
            <a:xfrm>
              <a:off x="504" y="1785"/>
              <a:ext cx="99" cy="55"/>
            </a:xfrm>
            <a:prstGeom prst="rect">
              <a:avLst/>
            </a:prstGeom>
            <a:solidFill>
              <a:srgbClr val="000000"/>
            </a:solidFill>
            <a:ln w="0">
              <a:solidFill>
                <a:srgbClr val="000000"/>
              </a:solidFill>
              <a:miter lim="800000"/>
              <a:headEnd/>
              <a:tailEnd/>
            </a:ln>
          </p:spPr>
          <p:txBody>
            <a:bodyPr/>
            <a:lstStyle/>
            <a:p>
              <a:endParaRPr lang="en-GB"/>
            </a:p>
          </p:txBody>
        </p:sp>
        <p:sp>
          <p:nvSpPr>
            <p:cNvPr id="533" name="Rectangle 4153"/>
            <p:cNvSpPr>
              <a:spLocks noChangeArrowheads="1"/>
            </p:cNvSpPr>
            <p:nvPr/>
          </p:nvSpPr>
          <p:spPr bwMode="auto">
            <a:xfrm>
              <a:off x="702" y="1785"/>
              <a:ext cx="99" cy="55"/>
            </a:xfrm>
            <a:prstGeom prst="rect">
              <a:avLst/>
            </a:prstGeom>
            <a:solidFill>
              <a:srgbClr val="000000"/>
            </a:solidFill>
            <a:ln w="0">
              <a:solidFill>
                <a:srgbClr val="000000"/>
              </a:solidFill>
              <a:miter lim="800000"/>
              <a:headEnd/>
              <a:tailEnd/>
            </a:ln>
          </p:spPr>
          <p:txBody>
            <a:bodyPr/>
            <a:lstStyle/>
            <a:p>
              <a:endParaRPr lang="en-GB"/>
            </a:p>
          </p:txBody>
        </p:sp>
        <p:sp>
          <p:nvSpPr>
            <p:cNvPr id="534" name="Rectangle 4154"/>
            <p:cNvSpPr>
              <a:spLocks noChangeArrowheads="1"/>
            </p:cNvSpPr>
            <p:nvPr/>
          </p:nvSpPr>
          <p:spPr bwMode="auto">
            <a:xfrm>
              <a:off x="293" y="1841"/>
              <a:ext cx="27" cy="58"/>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0</a:t>
              </a:r>
              <a:endParaRPr lang="en-GB"/>
            </a:p>
          </p:txBody>
        </p:sp>
        <p:sp>
          <p:nvSpPr>
            <p:cNvPr id="535" name="Rectangle 4155"/>
            <p:cNvSpPr>
              <a:spLocks noChangeArrowheads="1"/>
            </p:cNvSpPr>
            <p:nvPr/>
          </p:nvSpPr>
          <p:spPr bwMode="auto">
            <a:xfrm>
              <a:off x="379" y="1841"/>
              <a:ext cx="54" cy="58"/>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10</a:t>
              </a:r>
              <a:endParaRPr lang="en-GB"/>
            </a:p>
          </p:txBody>
        </p:sp>
        <p:sp>
          <p:nvSpPr>
            <p:cNvPr id="536" name="Rectangle 4156"/>
            <p:cNvSpPr>
              <a:spLocks noChangeArrowheads="1"/>
            </p:cNvSpPr>
            <p:nvPr/>
          </p:nvSpPr>
          <p:spPr bwMode="auto">
            <a:xfrm>
              <a:off x="479" y="1841"/>
              <a:ext cx="54" cy="58"/>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20</a:t>
              </a:r>
              <a:endParaRPr lang="en-GB"/>
            </a:p>
          </p:txBody>
        </p:sp>
        <p:sp>
          <p:nvSpPr>
            <p:cNvPr id="537" name="Rectangle 4157"/>
            <p:cNvSpPr>
              <a:spLocks noChangeArrowheads="1"/>
            </p:cNvSpPr>
            <p:nvPr/>
          </p:nvSpPr>
          <p:spPr bwMode="auto">
            <a:xfrm>
              <a:off x="578" y="1841"/>
              <a:ext cx="54" cy="58"/>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30</a:t>
              </a:r>
              <a:endParaRPr lang="en-GB"/>
            </a:p>
          </p:txBody>
        </p:sp>
        <p:sp>
          <p:nvSpPr>
            <p:cNvPr id="538" name="Rectangle 4158"/>
            <p:cNvSpPr>
              <a:spLocks noChangeArrowheads="1"/>
            </p:cNvSpPr>
            <p:nvPr/>
          </p:nvSpPr>
          <p:spPr bwMode="auto">
            <a:xfrm>
              <a:off x="677" y="1841"/>
              <a:ext cx="54" cy="58"/>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40</a:t>
              </a:r>
              <a:endParaRPr lang="en-GB"/>
            </a:p>
          </p:txBody>
        </p:sp>
        <p:sp>
          <p:nvSpPr>
            <p:cNvPr id="539" name="Rectangle 4159"/>
            <p:cNvSpPr>
              <a:spLocks noChangeArrowheads="1"/>
            </p:cNvSpPr>
            <p:nvPr/>
          </p:nvSpPr>
          <p:spPr bwMode="auto">
            <a:xfrm>
              <a:off x="776" y="1841"/>
              <a:ext cx="54" cy="58"/>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charset="0"/>
                </a:rPr>
                <a:t>50</a:t>
              </a:r>
              <a:endParaRPr lang="en-GB"/>
            </a:p>
          </p:txBody>
        </p:sp>
        <p:sp>
          <p:nvSpPr>
            <p:cNvPr id="540" name="Rectangle 4160"/>
            <p:cNvSpPr>
              <a:spLocks noChangeArrowheads="1"/>
            </p:cNvSpPr>
            <p:nvPr/>
          </p:nvSpPr>
          <p:spPr bwMode="auto">
            <a:xfrm>
              <a:off x="510" y="1914"/>
              <a:ext cx="96" cy="86"/>
            </a:xfrm>
            <a:prstGeom prst="rect">
              <a:avLst/>
            </a:prstGeom>
            <a:noFill/>
            <a:ln w="9525">
              <a:noFill/>
              <a:miter lim="800000"/>
              <a:headEnd/>
              <a:tailEnd/>
            </a:ln>
          </p:spPr>
          <p:txBody>
            <a:bodyPr wrap="none" lIns="0" tIns="0" rIns="0" bIns="0">
              <a:spAutoFit/>
            </a:bodyPr>
            <a:lstStyle/>
            <a:p>
              <a:r>
                <a:rPr lang="en-GB" sz="900">
                  <a:solidFill>
                    <a:srgbClr val="000000"/>
                  </a:solidFill>
                  <a:latin typeface="Arial" charset="0"/>
                </a:rPr>
                <a:t>km</a:t>
              </a:r>
              <a:endParaRPr lang="en-GB"/>
            </a:p>
          </p:txBody>
        </p:sp>
      </p:grpSp>
      <p:sp>
        <p:nvSpPr>
          <p:cNvPr id="524" name="Text Box 4166"/>
          <p:cNvSpPr txBox="1">
            <a:spLocks noChangeArrowheads="1"/>
          </p:cNvSpPr>
          <p:nvPr>
            <p:custDataLst>
              <p:tags r:id="rId514"/>
            </p:custDataLst>
          </p:nvPr>
        </p:nvSpPr>
        <p:spPr bwMode="auto">
          <a:xfrm>
            <a:off x="269262" y="987105"/>
            <a:ext cx="484284" cy="298319"/>
          </a:xfrm>
          <a:prstGeom prst="rect">
            <a:avLst/>
          </a:prstGeom>
          <a:noFill/>
          <a:ln w="12700">
            <a:noFill/>
            <a:miter lim="800000"/>
            <a:headEnd type="none" w="sm" len="sm"/>
            <a:tailEnd type="none" w="sm" len="sm"/>
          </a:ln>
          <a:effectLst/>
        </p:spPr>
        <p:txBody>
          <a:bodyPr wrap="none">
            <a:spAutoFit/>
          </a:bodyPr>
          <a:lstStyle/>
          <a:p>
            <a:r>
              <a:rPr lang="nb-NO" sz="1000">
                <a:latin typeface="Arial" charset="0"/>
              </a:rPr>
              <a:t>NW</a:t>
            </a:r>
            <a:endParaRPr lang="fr-FR" sz="1000">
              <a:latin typeface="Arial" charset="0"/>
            </a:endParaRPr>
          </a:p>
        </p:txBody>
      </p:sp>
      <p:sp>
        <p:nvSpPr>
          <p:cNvPr id="525" name="Text Box 4167"/>
          <p:cNvSpPr txBox="1">
            <a:spLocks noChangeArrowheads="1"/>
          </p:cNvSpPr>
          <p:nvPr>
            <p:custDataLst>
              <p:tags r:id="rId515"/>
            </p:custDataLst>
          </p:nvPr>
        </p:nvSpPr>
        <p:spPr bwMode="auto">
          <a:xfrm>
            <a:off x="8219271" y="987105"/>
            <a:ext cx="430044" cy="298319"/>
          </a:xfrm>
          <a:prstGeom prst="rect">
            <a:avLst/>
          </a:prstGeom>
          <a:noFill/>
          <a:ln w="12700">
            <a:noFill/>
            <a:miter lim="800000"/>
            <a:headEnd type="none" w="sm" len="sm"/>
            <a:tailEnd type="none" w="sm" len="sm"/>
          </a:ln>
          <a:effectLst/>
        </p:spPr>
        <p:txBody>
          <a:bodyPr wrap="none">
            <a:spAutoFit/>
          </a:bodyPr>
          <a:lstStyle/>
          <a:p>
            <a:r>
              <a:rPr lang="nb-NO" sz="1000">
                <a:latin typeface="Arial" charset="0"/>
              </a:rPr>
              <a:t>SE</a:t>
            </a:r>
            <a:endParaRPr lang="fr-FR" sz="1000">
              <a:latin typeface="Arial" charset="0"/>
            </a:endParaRPr>
          </a:p>
        </p:txBody>
      </p:sp>
      <p:sp>
        <p:nvSpPr>
          <p:cNvPr id="526" name="Text Box 4171"/>
          <p:cNvSpPr txBox="1">
            <a:spLocks noChangeArrowheads="1"/>
          </p:cNvSpPr>
          <p:nvPr>
            <p:custDataLst>
              <p:tags r:id="rId516"/>
            </p:custDataLst>
          </p:nvPr>
        </p:nvSpPr>
        <p:spPr bwMode="auto">
          <a:xfrm>
            <a:off x="3740611" y="987105"/>
            <a:ext cx="1545835" cy="298319"/>
          </a:xfrm>
          <a:prstGeom prst="rect">
            <a:avLst/>
          </a:prstGeom>
          <a:noFill/>
          <a:ln w="12700">
            <a:noFill/>
            <a:miter lim="800000"/>
            <a:headEnd type="none" w="sm" len="sm"/>
            <a:tailEnd type="none" w="sm" len="sm"/>
          </a:ln>
          <a:effectLst/>
        </p:spPr>
        <p:txBody>
          <a:bodyPr wrap="none">
            <a:spAutoFit/>
          </a:bodyPr>
          <a:lstStyle/>
          <a:p>
            <a:r>
              <a:rPr lang="nb-NO" sz="1000">
                <a:latin typeface="Arial" charset="0"/>
              </a:rPr>
              <a:t>Jan Mayen corridor</a:t>
            </a:r>
            <a:endParaRPr lang="fr-FR" sz="1000">
              <a:latin typeface="Arial" charset="0"/>
            </a:endParaRPr>
          </a:p>
        </p:txBody>
      </p:sp>
      <p:sp>
        <p:nvSpPr>
          <p:cNvPr id="527" name="Text Box 4172"/>
          <p:cNvSpPr txBox="1">
            <a:spLocks noChangeArrowheads="1"/>
          </p:cNvSpPr>
          <p:nvPr>
            <p:custDataLst>
              <p:tags r:id="rId517"/>
            </p:custDataLst>
          </p:nvPr>
        </p:nvSpPr>
        <p:spPr bwMode="auto">
          <a:xfrm>
            <a:off x="6406111" y="987105"/>
            <a:ext cx="1689183" cy="298319"/>
          </a:xfrm>
          <a:prstGeom prst="rect">
            <a:avLst/>
          </a:prstGeom>
          <a:noFill/>
          <a:ln w="12700">
            <a:noFill/>
            <a:miter lim="800000"/>
            <a:headEnd type="none" w="sm" len="sm"/>
            <a:tailEnd type="none" w="sm" len="sm"/>
          </a:ln>
          <a:effectLst/>
        </p:spPr>
        <p:txBody>
          <a:bodyPr wrap="none">
            <a:spAutoFit/>
          </a:bodyPr>
          <a:lstStyle/>
          <a:p>
            <a:r>
              <a:rPr lang="nb-NO" sz="1000">
                <a:latin typeface="Arial" charset="0"/>
              </a:rPr>
              <a:t>South Halten Terrace</a:t>
            </a:r>
            <a:endParaRPr lang="fr-FR" sz="1000">
              <a:latin typeface="Arial" charset="0"/>
            </a:endParaRPr>
          </a:p>
        </p:txBody>
      </p:sp>
      <p:sp>
        <p:nvSpPr>
          <p:cNvPr id="528" name="Freeform 4173"/>
          <p:cNvSpPr>
            <a:spLocks/>
          </p:cNvSpPr>
          <p:nvPr>
            <p:custDataLst>
              <p:tags r:id="rId518"/>
            </p:custDataLst>
          </p:nvPr>
        </p:nvSpPr>
        <p:spPr bwMode="auto">
          <a:xfrm>
            <a:off x="6650190" y="2645294"/>
            <a:ext cx="972443" cy="224708"/>
          </a:xfrm>
          <a:custGeom>
            <a:avLst/>
            <a:gdLst/>
            <a:ahLst/>
            <a:cxnLst>
              <a:cxn ang="0">
                <a:pos x="0" y="116"/>
              </a:cxn>
              <a:cxn ang="0">
                <a:pos x="130" y="78"/>
              </a:cxn>
              <a:cxn ang="0">
                <a:pos x="250" y="28"/>
              </a:cxn>
              <a:cxn ang="0">
                <a:pos x="306" y="4"/>
              </a:cxn>
              <a:cxn ang="0">
                <a:pos x="352" y="6"/>
              </a:cxn>
              <a:cxn ang="0">
                <a:pos x="394" y="30"/>
              </a:cxn>
              <a:cxn ang="0">
                <a:pos x="502" y="80"/>
              </a:cxn>
            </a:cxnLst>
            <a:rect l="0" t="0" r="r" b="b"/>
            <a:pathLst>
              <a:path w="502" h="116">
                <a:moveTo>
                  <a:pt x="0" y="116"/>
                </a:moveTo>
                <a:cubicBezTo>
                  <a:pt x="22" y="110"/>
                  <a:pt x="88" y="93"/>
                  <a:pt x="130" y="78"/>
                </a:cubicBezTo>
                <a:cubicBezTo>
                  <a:pt x="172" y="63"/>
                  <a:pt x="221" y="40"/>
                  <a:pt x="250" y="28"/>
                </a:cubicBezTo>
                <a:cubicBezTo>
                  <a:pt x="279" y="16"/>
                  <a:pt x="289" y="8"/>
                  <a:pt x="306" y="4"/>
                </a:cubicBezTo>
                <a:cubicBezTo>
                  <a:pt x="323" y="0"/>
                  <a:pt x="337" y="2"/>
                  <a:pt x="352" y="6"/>
                </a:cubicBezTo>
                <a:cubicBezTo>
                  <a:pt x="367" y="10"/>
                  <a:pt x="369" y="18"/>
                  <a:pt x="394" y="30"/>
                </a:cubicBezTo>
                <a:cubicBezTo>
                  <a:pt x="419" y="42"/>
                  <a:pt x="480" y="70"/>
                  <a:pt x="502" y="80"/>
                </a:cubicBezTo>
              </a:path>
            </a:pathLst>
          </a:custGeom>
          <a:noFill/>
          <a:ln w="12700" cap="flat" cmpd="sng">
            <a:solidFill>
              <a:srgbClr val="FF0000"/>
            </a:solidFill>
            <a:prstDash val="dash"/>
            <a:round/>
            <a:headEnd type="none" w="sm" len="sm"/>
            <a:tailEnd type="none" w="sm" len="sm"/>
          </a:ln>
          <a:effectLst/>
        </p:spPr>
        <p:txBody>
          <a:bodyPr/>
          <a:lstStyle/>
          <a:p>
            <a:endParaRPr lang="en-GB"/>
          </a:p>
        </p:txBody>
      </p:sp>
      <p:sp>
        <p:nvSpPr>
          <p:cNvPr id="529" name="Freeform 4174"/>
          <p:cNvSpPr>
            <a:spLocks/>
          </p:cNvSpPr>
          <p:nvPr>
            <p:custDataLst>
              <p:tags r:id="rId519"/>
            </p:custDataLst>
          </p:nvPr>
        </p:nvSpPr>
        <p:spPr bwMode="auto">
          <a:xfrm>
            <a:off x="6948509" y="2699534"/>
            <a:ext cx="596638" cy="139474"/>
          </a:xfrm>
          <a:custGeom>
            <a:avLst/>
            <a:gdLst/>
            <a:ahLst/>
            <a:cxnLst>
              <a:cxn ang="0">
                <a:pos x="0" y="72"/>
              </a:cxn>
              <a:cxn ang="0">
                <a:pos x="96" y="28"/>
              </a:cxn>
              <a:cxn ang="0">
                <a:pos x="152" y="4"/>
              </a:cxn>
              <a:cxn ang="0">
                <a:pos x="198" y="6"/>
              </a:cxn>
              <a:cxn ang="0">
                <a:pos x="240" y="30"/>
              </a:cxn>
              <a:cxn ang="0">
                <a:pos x="308" y="60"/>
              </a:cxn>
            </a:cxnLst>
            <a:rect l="0" t="0" r="r" b="b"/>
            <a:pathLst>
              <a:path w="308" h="72">
                <a:moveTo>
                  <a:pt x="0" y="72"/>
                </a:moveTo>
                <a:cubicBezTo>
                  <a:pt x="35" y="55"/>
                  <a:pt x="71" y="39"/>
                  <a:pt x="96" y="28"/>
                </a:cubicBezTo>
                <a:cubicBezTo>
                  <a:pt x="121" y="17"/>
                  <a:pt x="135" y="8"/>
                  <a:pt x="152" y="4"/>
                </a:cubicBezTo>
                <a:cubicBezTo>
                  <a:pt x="169" y="0"/>
                  <a:pt x="183" y="2"/>
                  <a:pt x="198" y="6"/>
                </a:cubicBezTo>
                <a:cubicBezTo>
                  <a:pt x="213" y="10"/>
                  <a:pt x="222" y="21"/>
                  <a:pt x="240" y="30"/>
                </a:cubicBezTo>
                <a:cubicBezTo>
                  <a:pt x="258" y="39"/>
                  <a:pt x="283" y="49"/>
                  <a:pt x="308" y="60"/>
                </a:cubicBezTo>
              </a:path>
            </a:pathLst>
          </a:custGeom>
          <a:noFill/>
          <a:ln w="12700" cap="flat" cmpd="sng">
            <a:solidFill>
              <a:srgbClr val="FF0000"/>
            </a:solidFill>
            <a:prstDash val="dash"/>
            <a:round/>
            <a:headEnd type="none" w="sm" len="sm"/>
            <a:tailEnd type="none" w="sm" len="sm"/>
          </a:ln>
          <a:effectLst/>
        </p:spPr>
        <p:txBody>
          <a:bodyPr/>
          <a:lstStyle/>
          <a:p>
            <a:endParaRPr lang="en-GB"/>
          </a:p>
        </p:txBody>
      </p:sp>
      <p:sp>
        <p:nvSpPr>
          <p:cNvPr id="1741" name="TextBox 1740"/>
          <p:cNvSpPr txBox="1"/>
          <p:nvPr>
            <p:custDataLst>
              <p:tags r:id="rId520"/>
            </p:custDataLst>
          </p:nvPr>
        </p:nvSpPr>
        <p:spPr>
          <a:xfrm>
            <a:off x="5718058" y="6488668"/>
            <a:ext cx="2892138" cy="400110"/>
          </a:xfrm>
          <a:prstGeom prst="rect">
            <a:avLst/>
          </a:prstGeom>
          <a:solidFill>
            <a:schemeClr val="bg1"/>
          </a:solidFill>
        </p:spPr>
        <p:txBody>
          <a:bodyPr wrap="none" rtlCol="0">
            <a:spAutoFit/>
          </a:bodyPr>
          <a:lstStyle/>
          <a:p>
            <a:r>
              <a:rPr lang="en-GB" sz="2000" dirty="0"/>
              <a:t>Lundin and </a:t>
            </a:r>
            <a:r>
              <a:rPr lang="en-GB" sz="2000" dirty="0" err="1"/>
              <a:t>Doré</a:t>
            </a:r>
            <a:r>
              <a:rPr lang="en-GB" sz="2000" dirty="0"/>
              <a:t> (1997)</a:t>
            </a:r>
          </a:p>
        </p:txBody>
      </p:sp>
      <p:sp>
        <p:nvSpPr>
          <p:cNvPr id="1744" name="TextBox 1743"/>
          <p:cNvSpPr txBox="1"/>
          <p:nvPr>
            <p:custDataLst>
              <p:tags r:id="rId521"/>
            </p:custDataLst>
          </p:nvPr>
        </p:nvSpPr>
        <p:spPr>
          <a:xfrm>
            <a:off x="2911991" y="5486400"/>
            <a:ext cx="2070325" cy="523220"/>
          </a:xfrm>
          <a:prstGeom prst="rect">
            <a:avLst/>
          </a:prstGeom>
          <a:noFill/>
        </p:spPr>
        <p:txBody>
          <a:bodyPr wrap="square" rtlCol="0">
            <a:spAutoFit/>
          </a:bodyPr>
          <a:lstStyle/>
          <a:p>
            <a:pPr algn="ctr"/>
            <a:r>
              <a:rPr lang="en-GB" sz="1400" dirty="0">
                <a:solidFill>
                  <a:srgbClr val="FF0000"/>
                </a:solidFill>
              </a:rPr>
              <a:t>Early Cretaceous</a:t>
            </a:r>
          </a:p>
          <a:p>
            <a:pPr algn="ctr"/>
            <a:r>
              <a:rPr lang="en-GB" sz="1400" dirty="0">
                <a:solidFill>
                  <a:srgbClr val="FF0000"/>
                </a:solidFill>
              </a:rPr>
              <a:t>Seamount ??</a:t>
            </a:r>
          </a:p>
        </p:txBody>
      </p:sp>
      <p:sp>
        <p:nvSpPr>
          <p:cNvPr id="1745" name="Rectangle 1744"/>
          <p:cNvSpPr/>
          <p:nvPr>
            <p:custDataLst>
              <p:tags r:id="rId522"/>
            </p:custDataLst>
          </p:nvPr>
        </p:nvSpPr>
        <p:spPr>
          <a:xfrm>
            <a:off x="4960189" y="2406770"/>
            <a:ext cx="845388" cy="6383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custDataLst>
              <p:tags r:id="rId523"/>
            </p:custDataLst>
          </p:nvPr>
        </p:nvSpPr>
        <p:spPr>
          <a:xfrm>
            <a:off x="422739" y="3377938"/>
            <a:ext cx="2683427" cy="307777"/>
          </a:xfrm>
          <a:prstGeom prst="rect">
            <a:avLst/>
          </a:prstGeom>
          <a:solidFill>
            <a:srgbClr val="FFFFFF"/>
          </a:solidFill>
        </p:spPr>
        <p:txBody>
          <a:bodyPr wrap="none" rtlCol="0">
            <a:spAutoFit/>
          </a:bodyPr>
          <a:lstStyle/>
          <a:p>
            <a:r>
              <a:rPr lang="en-GB" sz="1400" i="1" dirty="0"/>
              <a:t>Section after </a:t>
            </a:r>
            <a:r>
              <a:rPr lang="en-GB" sz="1400" i="1" dirty="0" err="1"/>
              <a:t>Gernigon</a:t>
            </a:r>
            <a:r>
              <a:rPr lang="en-GB" sz="1400" i="1" dirty="0"/>
              <a:t> et al., 2002</a:t>
            </a:r>
          </a:p>
        </p:txBody>
      </p:sp>
      <p:pic>
        <p:nvPicPr>
          <p:cNvPr id="27650" name="Picture 2"/>
          <p:cNvPicPr>
            <a:picLocks noChangeAspect="1" noChangeArrowheads="1"/>
          </p:cNvPicPr>
          <p:nvPr>
            <p:custDataLst>
              <p:tags r:id="rId524"/>
            </p:custDataLst>
          </p:nvPr>
        </p:nvPicPr>
        <p:blipFill>
          <a:blip r:embed="rId527" cstate="print"/>
          <a:srcRect b="23001"/>
          <a:stretch>
            <a:fillRect/>
          </a:stretch>
        </p:blipFill>
        <p:spPr bwMode="auto">
          <a:xfrm>
            <a:off x="5391084" y="4011284"/>
            <a:ext cx="3546084" cy="2509636"/>
          </a:xfrm>
          <a:prstGeom prst="rect">
            <a:avLst/>
          </a:prstGeom>
          <a:noFill/>
          <a:ln w="9525">
            <a:noFill/>
            <a:miter lim="800000"/>
            <a:headEnd/>
            <a:tailEnd/>
          </a:ln>
        </p:spPr>
      </p:pic>
      <p:cxnSp>
        <p:nvCxnSpPr>
          <p:cNvPr id="1747" name="Straight Arrow Connector 1746"/>
          <p:cNvCxnSpPr/>
          <p:nvPr>
            <p:custDataLst>
              <p:tags r:id="rId525"/>
            </p:custDataLst>
          </p:nvPr>
        </p:nvCxnSpPr>
        <p:spPr>
          <a:xfrm>
            <a:off x="4986068" y="5753820"/>
            <a:ext cx="1984075" cy="22428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6"/>
</p:tagLst>
</file>

<file path=ppt/tags/tag100.xml><?xml version="1.0" encoding="utf-8"?>
<p:tagLst xmlns:a="http://schemas.openxmlformats.org/drawingml/2006/main" xmlns:r="http://schemas.openxmlformats.org/officeDocument/2006/relationships" xmlns:p="http://schemas.openxmlformats.org/presentationml/2006/main">
  <p:tag name="NUM" val="16"/>
</p:tagLst>
</file>

<file path=ppt/tags/tag1000.xml><?xml version="1.0" encoding="utf-8"?>
<p:tagLst xmlns:a="http://schemas.openxmlformats.org/drawingml/2006/main" xmlns:r="http://schemas.openxmlformats.org/officeDocument/2006/relationships" xmlns:p="http://schemas.openxmlformats.org/presentationml/2006/main">
  <p:tag name="NUM" val="359"/>
</p:tagLst>
</file>

<file path=ppt/tags/tag1001.xml><?xml version="1.0" encoding="utf-8"?>
<p:tagLst xmlns:a="http://schemas.openxmlformats.org/drawingml/2006/main" xmlns:r="http://schemas.openxmlformats.org/officeDocument/2006/relationships" xmlns:p="http://schemas.openxmlformats.org/presentationml/2006/main">
  <p:tag name="NUM" val="360"/>
</p:tagLst>
</file>

<file path=ppt/tags/tag1002.xml><?xml version="1.0" encoding="utf-8"?>
<p:tagLst xmlns:a="http://schemas.openxmlformats.org/drawingml/2006/main" xmlns:r="http://schemas.openxmlformats.org/officeDocument/2006/relationships" xmlns:p="http://schemas.openxmlformats.org/presentationml/2006/main">
  <p:tag name="NUM" val="361"/>
</p:tagLst>
</file>

<file path=ppt/tags/tag1003.xml><?xml version="1.0" encoding="utf-8"?>
<p:tagLst xmlns:a="http://schemas.openxmlformats.org/drawingml/2006/main" xmlns:r="http://schemas.openxmlformats.org/officeDocument/2006/relationships" xmlns:p="http://schemas.openxmlformats.org/presentationml/2006/main">
  <p:tag name="NUM" val="362"/>
</p:tagLst>
</file>

<file path=ppt/tags/tag1004.xml><?xml version="1.0" encoding="utf-8"?>
<p:tagLst xmlns:a="http://schemas.openxmlformats.org/drawingml/2006/main" xmlns:r="http://schemas.openxmlformats.org/officeDocument/2006/relationships" xmlns:p="http://schemas.openxmlformats.org/presentationml/2006/main">
  <p:tag name="NUM" val="363"/>
</p:tagLst>
</file>

<file path=ppt/tags/tag1005.xml><?xml version="1.0" encoding="utf-8"?>
<p:tagLst xmlns:a="http://schemas.openxmlformats.org/drawingml/2006/main" xmlns:r="http://schemas.openxmlformats.org/officeDocument/2006/relationships" xmlns:p="http://schemas.openxmlformats.org/presentationml/2006/main">
  <p:tag name="NUM" val="364"/>
</p:tagLst>
</file>

<file path=ppt/tags/tag1006.xml><?xml version="1.0" encoding="utf-8"?>
<p:tagLst xmlns:a="http://schemas.openxmlformats.org/drawingml/2006/main" xmlns:r="http://schemas.openxmlformats.org/officeDocument/2006/relationships" xmlns:p="http://schemas.openxmlformats.org/presentationml/2006/main">
  <p:tag name="NUM" val="365"/>
</p:tagLst>
</file>

<file path=ppt/tags/tag1007.xml><?xml version="1.0" encoding="utf-8"?>
<p:tagLst xmlns:a="http://schemas.openxmlformats.org/drawingml/2006/main" xmlns:r="http://schemas.openxmlformats.org/officeDocument/2006/relationships" xmlns:p="http://schemas.openxmlformats.org/presentationml/2006/main">
  <p:tag name="NUM" val="366"/>
</p:tagLst>
</file>

<file path=ppt/tags/tag1008.xml><?xml version="1.0" encoding="utf-8"?>
<p:tagLst xmlns:a="http://schemas.openxmlformats.org/drawingml/2006/main" xmlns:r="http://schemas.openxmlformats.org/officeDocument/2006/relationships" xmlns:p="http://schemas.openxmlformats.org/presentationml/2006/main">
  <p:tag name="NUM" val="367"/>
</p:tagLst>
</file>

<file path=ppt/tags/tag1009.xml><?xml version="1.0" encoding="utf-8"?>
<p:tagLst xmlns:a="http://schemas.openxmlformats.org/drawingml/2006/main" xmlns:r="http://schemas.openxmlformats.org/officeDocument/2006/relationships" xmlns:p="http://schemas.openxmlformats.org/presentationml/2006/main">
  <p:tag name="NUM" val="368"/>
</p:tagLst>
</file>

<file path=ppt/tags/tag101.xml><?xml version="1.0" encoding="utf-8"?>
<p:tagLst xmlns:a="http://schemas.openxmlformats.org/drawingml/2006/main" xmlns:r="http://schemas.openxmlformats.org/officeDocument/2006/relationships" xmlns:p="http://schemas.openxmlformats.org/presentationml/2006/main">
  <p:tag name="NUM" val="17"/>
</p:tagLst>
</file>

<file path=ppt/tags/tag1010.xml><?xml version="1.0" encoding="utf-8"?>
<p:tagLst xmlns:a="http://schemas.openxmlformats.org/drawingml/2006/main" xmlns:r="http://schemas.openxmlformats.org/officeDocument/2006/relationships" xmlns:p="http://schemas.openxmlformats.org/presentationml/2006/main">
  <p:tag name="NUM" val="369"/>
</p:tagLst>
</file>

<file path=ppt/tags/tag1011.xml><?xml version="1.0" encoding="utf-8"?>
<p:tagLst xmlns:a="http://schemas.openxmlformats.org/drawingml/2006/main" xmlns:r="http://schemas.openxmlformats.org/officeDocument/2006/relationships" xmlns:p="http://schemas.openxmlformats.org/presentationml/2006/main">
  <p:tag name="NUM" val="370"/>
</p:tagLst>
</file>

<file path=ppt/tags/tag1012.xml><?xml version="1.0" encoding="utf-8"?>
<p:tagLst xmlns:a="http://schemas.openxmlformats.org/drawingml/2006/main" xmlns:r="http://schemas.openxmlformats.org/officeDocument/2006/relationships" xmlns:p="http://schemas.openxmlformats.org/presentationml/2006/main">
  <p:tag name="NUM" val="371"/>
</p:tagLst>
</file>

<file path=ppt/tags/tag1013.xml><?xml version="1.0" encoding="utf-8"?>
<p:tagLst xmlns:a="http://schemas.openxmlformats.org/drawingml/2006/main" xmlns:r="http://schemas.openxmlformats.org/officeDocument/2006/relationships" xmlns:p="http://schemas.openxmlformats.org/presentationml/2006/main">
  <p:tag name="NUM" val="372"/>
</p:tagLst>
</file>

<file path=ppt/tags/tag1014.xml><?xml version="1.0" encoding="utf-8"?>
<p:tagLst xmlns:a="http://schemas.openxmlformats.org/drawingml/2006/main" xmlns:r="http://schemas.openxmlformats.org/officeDocument/2006/relationships" xmlns:p="http://schemas.openxmlformats.org/presentationml/2006/main">
  <p:tag name="NUM" val="373"/>
</p:tagLst>
</file>

<file path=ppt/tags/tag1015.xml><?xml version="1.0" encoding="utf-8"?>
<p:tagLst xmlns:a="http://schemas.openxmlformats.org/drawingml/2006/main" xmlns:r="http://schemas.openxmlformats.org/officeDocument/2006/relationships" xmlns:p="http://schemas.openxmlformats.org/presentationml/2006/main">
  <p:tag name="NUM" val="374"/>
</p:tagLst>
</file>

<file path=ppt/tags/tag1016.xml><?xml version="1.0" encoding="utf-8"?>
<p:tagLst xmlns:a="http://schemas.openxmlformats.org/drawingml/2006/main" xmlns:r="http://schemas.openxmlformats.org/officeDocument/2006/relationships" xmlns:p="http://schemas.openxmlformats.org/presentationml/2006/main">
  <p:tag name="NUM" val="375"/>
</p:tagLst>
</file>

<file path=ppt/tags/tag1017.xml><?xml version="1.0" encoding="utf-8"?>
<p:tagLst xmlns:a="http://schemas.openxmlformats.org/drawingml/2006/main" xmlns:r="http://schemas.openxmlformats.org/officeDocument/2006/relationships" xmlns:p="http://schemas.openxmlformats.org/presentationml/2006/main">
  <p:tag name="NUM" val="376"/>
</p:tagLst>
</file>

<file path=ppt/tags/tag1018.xml><?xml version="1.0" encoding="utf-8"?>
<p:tagLst xmlns:a="http://schemas.openxmlformats.org/drawingml/2006/main" xmlns:r="http://schemas.openxmlformats.org/officeDocument/2006/relationships" xmlns:p="http://schemas.openxmlformats.org/presentationml/2006/main">
  <p:tag name="NUM" val="377"/>
</p:tagLst>
</file>

<file path=ppt/tags/tag1019.xml><?xml version="1.0" encoding="utf-8"?>
<p:tagLst xmlns:a="http://schemas.openxmlformats.org/drawingml/2006/main" xmlns:r="http://schemas.openxmlformats.org/officeDocument/2006/relationships" xmlns:p="http://schemas.openxmlformats.org/presentationml/2006/main">
  <p:tag name="NUM" val="378"/>
</p:tagLst>
</file>

<file path=ppt/tags/tag102.xml><?xml version="1.0" encoding="utf-8"?>
<p:tagLst xmlns:a="http://schemas.openxmlformats.org/drawingml/2006/main" xmlns:r="http://schemas.openxmlformats.org/officeDocument/2006/relationships" xmlns:p="http://schemas.openxmlformats.org/presentationml/2006/main">
  <p:tag name="NUM" val="18"/>
</p:tagLst>
</file>

<file path=ppt/tags/tag1020.xml><?xml version="1.0" encoding="utf-8"?>
<p:tagLst xmlns:a="http://schemas.openxmlformats.org/drawingml/2006/main" xmlns:r="http://schemas.openxmlformats.org/officeDocument/2006/relationships" xmlns:p="http://schemas.openxmlformats.org/presentationml/2006/main">
  <p:tag name="NUM" val="379"/>
</p:tagLst>
</file>

<file path=ppt/tags/tag1021.xml><?xml version="1.0" encoding="utf-8"?>
<p:tagLst xmlns:a="http://schemas.openxmlformats.org/drawingml/2006/main" xmlns:r="http://schemas.openxmlformats.org/officeDocument/2006/relationships" xmlns:p="http://schemas.openxmlformats.org/presentationml/2006/main">
  <p:tag name="NUM" val="380"/>
</p:tagLst>
</file>

<file path=ppt/tags/tag1022.xml><?xml version="1.0" encoding="utf-8"?>
<p:tagLst xmlns:a="http://schemas.openxmlformats.org/drawingml/2006/main" xmlns:r="http://schemas.openxmlformats.org/officeDocument/2006/relationships" xmlns:p="http://schemas.openxmlformats.org/presentationml/2006/main">
  <p:tag name="NUM" val="381"/>
</p:tagLst>
</file>

<file path=ppt/tags/tag1023.xml><?xml version="1.0" encoding="utf-8"?>
<p:tagLst xmlns:a="http://schemas.openxmlformats.org/drawingml/2006/main" xmlns:r="http://schemas.openxmlformats.org/officeDocument/2006/relationships" xmlns:p="http://schemas.openxmlformats.org/presentationml/2006/main">
  <p:tag name="NUM" val="382"/>
</p:tagLst>
</file>

<file path=ppt/tags/tag1024.xml><?xml version="1.0" encoding="utf-8"?>
<p:tagLst xmlns:a="http://schemas.openxmlformats.org/drawingml/2006/main" xmlns:r="http://schemas.openxmlformats.org/officeDocument/2006/relationships" xmlns:p="http://schemas.openxmlformats.org/presentationml/2006/main">
  <p:tag name="NUM" val="383"/>
</p:tagLst>
</file>

<file path=ppt/tags/tag1025.xml><?xml version="1.0" encoding="utf-8"?>
<p:tagLst xmlns:a="http://schemas.openxmlformats.org/drawingml/2006/main" xmlns:r="http://schemas.openxmlformats.org/officeDocument/2006/relationships" xmlns:p="http://schemas.openxmlformats.org/presentationml/2006/main">
  <p:tag name="NUM" val="384"/>
</p:tagLst>
</file>

<file path=ppt/tags/tag1026.xml><?xml version="1.0" encoding="utf-8"?>
<p:tagLst xmlns:a="http://schemas.openxmlformats.org/drawingml/2006/main" xmlns:r="http://schemas.openxmlformats.org/officeDocument/2006/relationships" xmlns:p="http://schemas.openxmlformats.org/presentationml/2006/main">
  <p:tag name="NUM" val="385"/>
</p:tagLst>
</file>

<file path=ppt/tags/tag1027.xml><?xml version="1.0" encoding="utf-8"?>
<p:tagLst xmlns:a="http://schemas.openxmlformats.org/drawingml/2006/main" xmlns:r="http://schemas.openxmlformats.org/officeDocument/2006/relationships" xmlns:p="http://schemas.openxmlformats.org/presentationml/2006/main">
  <p:tag name="NUM" val="386"/>
</p:tagLst>
</file>

<file path=ppt/tags/tag1028.xml><?xml version="1.0" encoding="utf-8"?>
<p:tagLst xmlns:a="http://schemas.openxmlformats.org/drawingml/2006/main" xmlns:r="http://schemas.openxmlformats.org/officeDocument/2006/relationships" xmlns:p="http://schemas.openxmlformats.org/presentationml/2006/main">
  <p:tag name="NUM" val="387"/>
</p:tagLst>
</file>

<file path=ppt/tags/tag1029.xml><?xml version="1.0" encoding="utf-8"?>
<p:tagLst xmlns:a="http://schemas.openxmlformats.org/drawingml/2006/main" xmlns:r="http://schemas.openxmlformats.org/officeDocument/2006/relationships" xmlns:p="http://schemas.openxmlformats.org/presentationml/2006/main">
  <p:tag name="NUM" val="388"/>
</p:tagLst>
</file>

<file path=ppt/tags/tag103.xml><?xml version="1.0" encoding="utf-8"?>
<p:tagLst xmlns:a="http://schemas.openxmlformats.org/drawingml/2006/main" xmlns:r="http://schemas.openxmlformats.org/officeDocument/2006/relationships" xmlns:p="http://schemas.openxmlformats.org/presentationml/2006/main">
  <p:tag name="NUM" val="19"/>
</p:tagLst>
</file>

<file path=ppt/tags/tag1030.xml><?xml version="1.0" encoding="utf-8"?>
<p:tagLst xmlns:a="http://schemas.openxmlformats.org/drawingml/2006/main" xmlns:r="http://schemas.openxmlformats.org/officeDocument/2006/relationships" xmlns:p="http://schemas.openxmlformats.org/presentationml/2006/main">
  <p:tag name="NUM" val="389"/>
</p:tagLst>
</file>

<file path=ppt/tags/tag1031.xml><?xml version="1.0" encoding="utf-8"?>
<p:tagLst xmlns:a="http://schemas.openxmlformats.org/drawingml/2006/main" xmlns:r="http://schemas.openxmlformats.org/officeDocument/2006/relationships" xmlns:p="http://schemas.openxmlformats.org/presentationml/2006/main">
  <p:tag name="NUM" val="390"/>
</p:tagLst>
</file>

<file path=ppt/tags/tag1032.xml><?xml version="1.0" encoding="utf-8"?>
<p:tagLst xmlns:a="http://schemas.openxmlformats.org/drawingml/2006/main" xmlns:r="http://schemas.openxmlformats.org/officeDocument/2006/relationships" xmlns:p="http://schemas.openxmlformats.org/presentationml/2006/main">
  <p:tag name="NUM" val="391"/>
</p:tagLst>
</file>

<file path=ppt/tags/tag1033.xml><?xml version="1.0" encoding="utf-8"?>
<p:tagLst xmlns:a="http://schemas.openxmlformats.org/drawingml/2006/main" xmlns:r="http://schemas.openxmlformats.org/officeDocument/2006/relationships" xmlns:p="http://schemas.openxmlformats.org/presentationml/2006/main">
  <p:tag name="NUM" val="392"/>
</p:tagLst>
</file>

<file path=ppt/tags/tag1034.xml><?xml version="1.0" encoding="utf-8"?>
<p:tagLst xmlns:a="http://schemas.openxmlformats.org/drawingml/2006/main" xmlns:r="http://schemas.openxmlformats.org/officeDocument/2006/relationships" xmlns:p="http://schemas.openxmlformats.org/presentationml/2006/main">
  <p:tag name="NUM" val="393"/>
</p:tagLst>
</file>

<file path=ppt/tags/tag1035.xml><?xml version="1.0" encoding="utf-8"?>
<p:tagLst xmlns:a="http://schemas.openxmlformats.org/drawingml/2006/main" xmlns:r="http://schemas.openxmlformats.org/officeDocument/2006/relationships" xmlns:p="http://schemas.openxmlformats.org/presentationml/2006/main">
  <p:tag name="NUM" val="394"/>
</p:tagLst>
</file>

<file path=ppt/tags/tag1036.xml><?xml version="1.0" encoding="utf-8"?>
<p:tagLst xmlns:a="http://schemas.openxmlformats.org/drawingml/2006/main" xmlns:r="http://schemas.openxmlformats.org/officeDocument/2006/relationships" xmlns:p="http://schemas.openxmlformats.org/presentationml/2006/main">
  <p:tag name="NUM" val="395"/>
</p:tagLst>
</file>

<file path=ppt/tags/tag1037.xml><?xml version="1.0" encoding="utf-8"?>
<p:tagLst xmlns:a="http://schemas.openxmlformats.org/drawingml/2006/main" xmlns:r="http://schemas.openxmlformats.org/officeDocument/2006/relationships" xmlns:p="http://schemas.openxmlformats.org/presentationml/2006/main">
  <p:tag name="NUM" val="396"/>
</p:tagLst>
</file>

<file path=ppt/tags/tag1038.xml><?xml version="1.0" encoding="utf-8"?>
<p:tagLst xmlns:a="http://schemas.openxmlformats.org/drawingml/2006/main" xmlns:r="http://schemas.openxmlformats.org/officeDocument/2006/relationships" xmlns:p="http://schemas.openxmlformats.org/presentationml/2006/main">
  <p:tag name="NUM" val="397"/>
</p:tagLst>
</file>

<file path=ppt/tags/tag1039.xml><?xml version="1.0" encoding="utf-8"?>
<p:tagLst xmlns:a="http://schemas.openxmlformats.org/drawingml/2006/main" xmlns:r="http://schemas.openxmlformats.org/officeDocument/2006/relationships" xmlns:p="http://schemas.openxmlformats.org/presentationml/2006/main">
  <p:tag name="NUM" val="398"/>
</p:tagLst>
</file>

<file path=ppt/tags/tag104.xml><?xml version="1.0" encoding="utf-8"?>
<p:tagLst xmlns:a="http://schemas.openxmlformats.org/drawingml/2006/main" xmlns:r="http://schemas.openxmlformats.org/officeDocument/2006/relationships" xmlns:p="http://schemas.openxmlformats.org/presentationml/2006/main">
  <p:tag name="NUM" val="20"/>
</p:tagLst>
</file>

<file path=ppt/tags/tag1040.xml><?xml version="1.0" encoding="utf-8"?>
<p:tagLst xmlns:a="http://schemas.openxmlformats.org/drawingml/2006/main" xmlns:r="http://schemas.openxmlformats.org/officeDocument/2006/relationships" xmlns:p="http://schemas.openxmlformats.org/presentationml/2006/main">
  <p:tag name="NUM" val="399"/>
</p:tagLst>
</file>

<file path=ppt/tags/tag1041.xml><?xml version="1.0" encoding="utf-8"?>
<p:tagLst xmlns:a="http://schemas.openxmlformats.org/drawingml/2006/main" xmlns:r="http://schemas.openxmlformats.org/officeDocument/2006/relationships" xmlns:p="http://schemas.openxmlformats.org/presentationml/2006/main">
  <p:tag name="NUM" val="400"/>
</p:tagLst>
</file>

<file path=ppt/tags/tag1042.xml><?xml version="1.0" encoding="utf-8"?>
<p:tagLst xmlns:a="http://schemas.openxmlformats.org/drawingml/2006/main" xmlns:r="http://schemas.openxmlformats.org/officeDocument/2006/relationships" xmlns:p="http://schemas.openxmlformats.org/presentationml/2006/main">
  <p:tag name="NUM" val="401"/>
</p:tagLst>
</file>

<file path=ppt/tags/tag1043.xml><?xml version="1.0" encoding="utf-8"?>
<p:tagLst xmlns:a="http://schemas.openxmlformats.org/drawingml/2006/main" xmlns:r="http://schemas.openxmlformats.org/officeDocument/2006/relationships" xmlns:p="http://schemas.openxmlformats.org/presentationml/2006/main">
  <p:tag name="NUM" val="402"/>
</p:tagLst>
</file>

<file path=ppt/tags/tag1044.xml><?xml version="1.0" encoding="utf-8"?>
<p:tagLst xmlns:a="http://schemas.openxmlformats.org/drawingml/2006/main" xmlns:r="http://schemas.openxmlformats.org/officeDocument/2006/relationships" xmlns:p="http://schemas.openxmlformats.org/presentationml/2006/main">
  <p:tag name="NUM" val="403"/>
</p:tagLst>
</file>

<file path=ppt/tags/tag1045.xml><?xml version="1.0" encoding="utf-8"?>
<p:tagLst xmlns:a="http://schemas.openxmlformats.org/drawingml/2006/main" xmlns:r="http://schemas.openxmlformats.org/officeDocument/2006/relationships" xmlns:p="http://schemas.openxmlformats.org/presentationml/2006/main">
  <p:tag name="NUM" val="404"/>
</p:tagLst>
</file>

<file path=ppt/tags/tag1046.xml><?xml version="1.0" encoding="utf-8"?>
<p:tagLst xmlns:a="http://schemas.openxmlformats.org/drawingml/2006/main" xmlns:r="http://schemas.openxmlformats.org/officeDocument/2006/relationships" xmlns:p="http://schemas.openxmlformats.org/presentationml/2006/main">
  <p:tag name="NUM" val="405"/>
</p:tagLst>
</file>

<file path=ppt/tags/tag1047.xml><?xml version="1.0" encoding="utf-8"?>
<p:tagLst xmlns:a="http://schemas.openxmlformats.org/drawingml/2006/main" xmlns:r="http://schemas.openxmlformats.org/officeDocument/2006/relationships" xmlns:p="http://schemas.openxmlformats.org/presentationml/2006/main">
  <p:tag name="NUM" val="406"/>
</p:tagLst>
</file>

<file path=ppt/tags/tag1048.xml><?xml version="1.0" encoding="utf-8"?>
<p:tagLst xmlns:a="http://schemas.openxmlformats.org/drawingml/2006/main" xmlns:r="http://schemas.openxmlformats.org/officeDocument/2006/relationships" xmlns:p="http://schemas.openxmlformats.org/presentationml/2006/main">
  <p:tag name="NUM" val="407"/>
</p:tagLst>
</file>

<file path=ppt/tags/tag1049.xml><?xml version="1.0" encoding="utf-8"?>
<p:tagLst xmlns:a="http://schemas.openxmlformats.org/drawingml/2006/main" xmlns:r="http://schemas.openxmlformats.org/officeDocument/2006/relationships" xmlns:p="http://schemas.openxmlformats.org/presentationml/2006/main">
  <p:tag name="NUM" val="408"/>
</p:tagLst>
</file>

<file path=ppt/tags/tag105.xml><?xml version="1.0" encoding="utf-8"?>
<p:tagLst xmlns:a="http://schemas.openxmlformats.org/drawingml/2006/main" xmlns:r="http://schemas.openxmlformats.org/officeDocument/2006/relationships" xmlns:p="http://schemas.openxmlformats.org/presentationml/2006/main">
  <p:tag name="NUM" val="21"/>
</p:tagLst>
</file>

<file path=ppt/tags/tag1050.xml><?xml version="1.0" encoding="utf-8"?>
<p:tagLst xmlns:a="http://schemas.openxmlformats.org/drawingml/2006/main" xmlns:r="http://schemas.openxmlformats.org/officeDocument/2006/relationships" xmlns:p="http://schemas.openxmlformats.org/presentationml/2006/main">
  <p:tag name="NUM" val="409"/>
</p:tagLst>
</file>

<file path=ppt/tags/tag1051.xml><?xml version="1.0" encoding="utf-8"?>
<p:tagLst xmlns:a="http://schemas.openxmlformats.org/drawingml/2006/main" xmlns:r="http://schemas.openxmlformats.org/officeDocument/2006/relationships" xmlns:p="http://schemas.openxmlformats.org/presentationml/2006/main">
  <p:tag name="NUM" val="410"/>
</p:tagLst>
</file>

<file path=ppt/tags/tag1052.xml><?xml version="1.0" encoding="utf-8"?>
<p:tagLst xmlns:a="http://schemas.openxmlformats.org/drawingml/2006/main" xmlns:r="http://schemas.openxmlformats.org/officeDocument/2006/relationships" xmlns:p="http://schemas.openxmlformats.org/presentationml/2006/main">
  <p:tag name="NUM" val="411"/>
</p:tagLst>
</file>

<file path=ppt/tags/tag1053.xml><?xml version="1.0" encoding="utf-8"?>
<p:tagLst xmlns:a="http://schemas.openxmlformats.org/drawingml/2006/main" xmlns:r="http://schemas.openxmlformats.org/officeDocument/2006/relationships" xmlns:p="http://schemas.openxmlformats.org/presentationml/2006/main">
  <p:tag name="NUM" val="412"/>
</p:tagLst>
</file>

<file path=ppt/tags/tag1054.xml><?xml version="1.0" encoding="utf-8"?>
<p:tagLst xmlns:a="http://schemas.openxmlformats.org/drawingml/2006/main" xmlns:r="http://schemas.openxmlformats.org/officeDocument/2006/relationships" xmlns:p="http://schemas.openxmlformats.org/presentationml/2006/main">
  <p:tag name="NUM" val="413"/>
</p:tagLst>
</file>

<file path=ppt/tags/tag1055.xml><?xml version="1.0" encoding="utf-8"?>
<p:tagLst xmlns:a="http://schemas.openxmlformats.org/drawingml/2006/main" xmlns:r="http://schemas.openxmlformats.org/officeDocument/2006/relationships" xmlns:p="http://schemas.openxmlformats.org/presentationml/2006/main">
  <p:tag name="NUM" val="414"/>
</p:tagLst>
</file>

<file path=ppt/tags/tag1056.xml><?xml version="1.0" encoding="utf-8"?>
<p:tagLst xmlns:a="http://schemas.openxmlformats.org/drawingml/2006/main" xmlns:r="http://schemas.openxmlformats.org/officeDocument/2006/relationships" xmlns:p="http://schemas.openxmlformats.org/presentationml/2006/main">
  <p:tag name="NUM" val="415"/>
</p:tagLst>
</file>

<file path=ppt/tags/tag1057.xml><?xml version="1.0" encoding="utf-8"?>
<p:tagLst xmlns:a="http://schemas.openxmlformats.org/drawingml/2006/main" xmlns:r="http://schemas.openxmlformats.org/officeDocument/2006/relationships" xmlns:p="http://schemas.openxmlformats.org/presentationml/2006/main">
  <p:tag name="NUM" val="416"/>
</p:tagLst>
</file>

<file path=ppt/tags/tag1058.xml><?xml version="1.0" encoding="utf-8"?>
<p:tagLst xmlns:a="http://schemas.openxmlformats.org/drawingml/2006/main" xmlns:r="http://schemas.openxmlformats.org/officeDocument/2006/relationships" xmlns:p="http://schemas.openxmlformats.org/presentationml/2006/main">
  <p:tag name="NUM" val="417"/>
</p:tagLst>
</file>

<file path=ppt/tags/tag1059.xml><?xml version="1.0" encoding="utf-8"?>
<p:tagLst xmlns:a="http://schemas.openxmlformats.org/drawingml/2006/main" xmlns:r="http://schemas.openxmlformats.org/officeDocument/2006/relationships" xmlns:p="http://schemas.openxmlformats.org/presentationml/2006/main">
  <p:tag name="NUM" val="418"/>
</p:tagLst>
</file>

<file path=ppt/tags/tag106.xml><?xml version="1.0" encoding="utf-8"?>
<p:tagLst xmlns:a="http://schemas.openxmlformats.org/drawingml/2006/main" xmlns:r="http://schemas.openxmlformats.org/officeDocument/2006/relationships" xmlns:p="http://schemas.openxmlformats.org/presentationml/2006/main">
  <p:tag name="NUM" val="1"/>
</p:tagLst>
</file>

<file path=ppt/tags/tag1060.xml><?xml version="1.0" encoding="utf-8"?>
<p:tagLst xmlns:a="http://schemas.openxmlformats.org/drawingml/2006/main" xmlns:r="http://schemas.openxmlformats.org/officeDocument/2006/relationships" xmlns:p="http://schemas.openxmlformats.org/presentationml/2006/main">
  <p:tag name="NUM" val="419"/>
</p:tagLst>
</file>

<file path=ppt/tags/tag1061.xml><?xml version="1.0" encoding="utf-8"?>
<p:tagLst xmlns:a="http://schemas.openxmlformats.org/drawingml/2006/main" xmlns:r="http://schemas.openxmlformats.org/officeDocument/2006/relationships" xmlns:p="http://schemas.openxmlformats.org/presentationml/2006/main">
  <p:tag name="NUM" val="420"/>
</p:tagLst>
</file>

<file path=ppt/tags/tag1062.xml><?xml version="1.0" encoding="utf-8"?>
<p:tagLst xmlns:a="http://schemas.openxmlformats.org/drawingml/2006/main" xmlns:r="http://schemas.openxmlformats.org/officeDocument/2006/relationships" xmlns:p="http://schemas.openxmlformats.org/presentationml/2006/main">
  <p:tag name="NUM" val="421"/>
</p:tagLst>
</file>

<file path=ppt/tags/tag1063.xml><?xml version="1.0" encoding="utf-8"?>
<p:tagLst xmlns:a="http://schemas.openxmlformats.org/drawingml/2006/main" xmlns:r="http://schemas.openxmlformats.org/officeDocument/2006/relationships" xmlns:p="http://schemas.openxmlformats.org/presentationml/2006/main">
  <p:tag name="NUM" val="422"/>
</p:tagLst>
</file>

<file path=ppt/tags/tag1064.xml><?xml version="1.0" encoding="utf-8"?>
<p:tagLst xmlns:a="http://schemas.openxmlformats.org/drawingml/2006/main" xmlns:r="http://schemas.openxmlformats.org/officeDocument/2006/relationships" xmlns:p="http://schemas.openxmlformats.org/presentationml/2006/main">
  <p:tag name="NUM" val="423"/>
</p:tagLst>
</file>

<file path=ppt/tags/tag1065.xml><?xml version="1.0" encoding="utf-8"?>
<p:tagLst xmlns:a="http://schemas.openxmlformats.org/drawingml/2006/main" xmlns:r="http://schemas.openxmlformats.org/officeDocument/2006/relationships" xmlns:p="http://schemas.openxmlformats.org/presentationml/2006/main">
  <p:tag name="NUM" val="424"/>
</p:tagLst>
</file>

<file path=ppt/tags/tag1066.xml><?xml version="1.0" encoding="utf-8"?>
<p:tagLst xmlns:a="http://schemas.openxmlformats.org/drawingml/2006/main" xmlns:r="http://schemas.openxmlformats.org/officeDocument/2006/relationships" xmlns:p="http://schemas.openxmlformats.org/presentationml/2006/main">
  <p:tag name="NUM" val="425"/>
</p:tagLst>
</file>

<file path=ppt/tags/tag1067.xml><?xml version="1.0" encoding="utf-8"?>
<p:tagLst xmlns:a="http://schemas.openxmlformats.org/drawingml/2006/main" xmlns:r="http://schemas.openxmlformats.org/officeDocument/2006/relationships" xmlns:p="http://schemas.openxmlformats.org/presentationml/2006/main">
  <p:tag name="NUM" val="426"/>
</p:tagLst>
</file>

<file path=ppt/tags/tag1068.xml><?xml version="1.0" encoding="utf-8"?>
<p:tagLst xmlns:a="http://schemas.openxmlformats.org/drawingml/2006/main" xmlns:r="http://schemas.openxmlformats.org/officeDocument/2006/relationships" xmlns:p="http://schemas.openxmlformats.org/presentationml/2006/main">
  <p:tag name="NUM" val="427"/>
</p:tagLst>
</file>

<file path=ppt/tags/tag1069.xml><?xml version="1.0" encoding="utf-8"?>
<p:tagLst xmlns:a="http://schemas.openxmlformats.org/drawingml/2006/main" xmlns:r="http://schemas.openxmlformats.org/officeDocument/2006/relationships" xmlns:p="http://schemas.openxmlformats.org/presentationml/2006/main">
  <p:tag name="NUM" val="428"/>
</p:tagLst>
</file>

<file path=ppt/tags/tag107.xml><?xml version="1.0" encoding="utf-8"?>
<p:tagLst xmlns:a="http://schemas.openxmlformats.org/drawingml/2006/main" xmlns:r="http://schemas.openxmlformats.org/officeDocument/2006/relationships" xmlns:p="http://schemas.openxmlformats.org/presentationml/2006/main">
  <p:tag name="NUM" val="2"/>
</p:tagLst>
</file>

<file path=ppt/tags/tag1070.xml><?xml version="1.0" encoding="utf-8"?>
<p:tagLst xmlns:a="http://schemas.openxmlformats.org/drawingml/2006/main" xmlns:r="http://schemas.openxmlformats.org/officeDocument/2006/relationships" xmlns:p="http://schemas.openxmlformats.org/presentationml/2006/main">
  <p:tag name="NUM" val="429"/>
</p:tagLst>
</file>

<file path=ppt/tags/tag1071.xml><?xml version="1.0" encoding="utf-8"?>
<p:tagLst xmlns:a="http://schemas.openxmlformats.org/drawingml/2006/main" xmlns:r="http://schemas.openxmlformats.org/officeDocument/2006/relationships" xmlns:p="http://schemas.openxmlformats.org/presentationml/2006/main">
  <p:tag name="NUM" val="430"/>
</p:tagLst>
</file>

<file path=ppt/tags/tag1072.xml><?xml version="1.0" encoding="utf-8"?>
<p:tagLst xmlns:a="http://schemas.openxmlformats.org/drawingml/2006/main" xmlns:r="http://schemas.openxmlformats.org/officeDocument/2006/relationships" xmlns:p="http://schemas.openxmlformats.org/presentationml/2006/main">
  <p:tag name="NUM" val="431"/>
</p:tagLst>
</file>

<file path=ppt/tags/tag1073.xml><?xml version="1.0" encoding="utf-8"?>
<p:tagLst xmlns:a="http://schemas.openxmlformats.org/drawingml/2006/main" xmlns:r="http://schemas.openxmlformats.org/officeDocument/2006/relationships" xmlns:p="http://schemas.openxmlformats.org/presentationml/2006/main">
  <p:tag name="NUM" val="432"/>
</p:tagLst>
</file>

<file path=ppt/tags/tag1074.xml><?xml version="1.0" encoding="utf-8"?>
<p:tagLst xmlns:a="http://schemas.openxmlformats.org/drawingml/2006/main" xmlns:r="http://schemas.openxmlformats.org/officeDocument/2006/relationships" xmlns:p="http://schemas.openxmlformats.org/presentationml/2006/main">
  <p:tag name="NUM" val="433"/>
</p:tagLst>
</file>

<file path=ppt/tags/tag1075.xml><?xml version="1.0" encoding="utf-8"?>
<p:tagLst xmlns:a="http://schemas.openxmlformats.org/drawingml/2006/main" xmlns:r="http://schemas.openxmlformats.org/officeDocument/2006/relationships" xmlns:p="http://schemas.openxmlformats.org/presentationml/2006/main">
  <p:tag name="NUM" val="434"/>
</p:tagLst>
</file>

<file path=ppt/tags/tag1076.xml><?xml version="1.0" encoding="utf-8"?>
<p:tagLst xmlns:a="http://schemas.openxmlformats.org/drawingml/2006/main" xmlns:r="http://schemas.openxmlformats.org/officeDocument/2006/relationships" xmlns:p="http://schemas.openxmlformats.org/presentationml/2006/main">
  <p:tag name="NUM" val="435"/>
</p:tagLst>
</file>

<file path=ppt/tags/tag1077.xml><?xml version="1.0" encoding="utf-8"?>
<p:tagLst xmlns:a="http://schemas.openxmlformats.org/drawingml/2006/main" xmlns:r="http://schemas.openxmlformats.org/officeDocument/2006/relationships" xmlns:p="http://schemas.openxmlformats.org/presentationml/2006/main">
  <p:tag name="NUM" val="436"/>
</p:tagLst>
</file>

<file path=ppt/tags/tag1078.xml><?xml version="1.0" encoding="utf-8"?>
<p:tagLst xmlns:a="http://schemas.openxmlformats.org/drawingml/2006/main" xmlns:r="http://schemas.openxmlformats.org/officeDocument/2006/relationships" xmlns:p="http://schemas.openxmlformats.org/presentationml/2006/main">
  <p:tag name="NUM" val="437"/>
</p:tagLst>
</file>

<file path=ppt/tags/tag1079.xml><?xml version="1.0" encoding="utf-8"?>
<p:tagLst xmlns:a="http://schemas.openxmlformats.org/drawingml/2006/main" xmlns:r="http://schemas.openxmlformats.org/officeDocument/2006/relationships" xmlns:p="http://schemas.openxmlformats.org/presentationml/2006/main">
  <p:tag name="NUM" val="438"/>
</p:tagLst>
</file>

<file path=ppt/tags/tag108.xml><?xml version="1.0" encoding="utf-8"?>
<p:tagLst xmlns:a="http://schemas.openxmlformats.org/drawingml/2006/main" xmlns:r="http://schemas.openxmlformats.org/officeDocument/2006/relationships" xmlns:p="http://schemas.openxmlformats.org/presentationml/2006/main">
  <p:tag name="NUM" val="3"/>
</p:tagLst>
</file>

<file path=ppt/tags/tag1080.xml><?xml version="1.0" encoding="utf-8"?>
<p:tagLst xmlns:a="http://schemas.openxmlformats.org/drawingml/2006/main" xmlns:r="http://schemas.openxmlformats.org/officeDocument/2006/relationships" xmlns:p="http://schemas.openxmlformats.org/presentationml/2006/main">
  <p:tag name="NUM" val="439"/>
</p:tagLst>
</file>

<file path=ppt/tags/tag1081.xml><?xml version="1.0" encoding="utf-8"?>
<p:tagLst xmlns:a="http://schemas.openxmlformats.org/drawingml/2006/main" xmlns:r="http://schemas.openxmlformats.org/officeDocument/2006/relationships" xmlns:p="http://schemas.openxmlformats.org/presentationml/2006/main">
  <p:tag name="NUM" val="440"/>
</p:tagLst>
</file>

<file path=ppt/tags/tag1082.xml><?xml version="1.0" encoding="utf-8"?>
<p:tagLst xmlns:a="http://schemas.openxmlformats.org/drawingml/2006/main" xmlns:r="http://schemas.openxmlformats.org/officeDocument/2006/relationships" xmlns:p="http://schemas.openxmlformats.org/presentationml/2006/main">
  <p:tag name="NUM" val="441"/>
</p:tagLst>
</file>

<file path=ppt/tags/tag1083.xml><?xml version="1.0" encoding="utf-8"?>
<p:tagLst xmlns:a="http://schemas.openxmlformats.org/drawingml/2006/main" xmlns:r="http://schemas.openxmlformats.org/officeDocument/2006/relationships" xmlns:p="http://schemas.openxmlformats.org/presentationml/2006/main">
  <p:tag name="NUM" val="442"/>
</p:tagLst>
</file>

<file path=ppt/tags/tag1084.xml><?xml version="1.0" encoding="utf-8"?>
<p:tagLst xmlns:a="http://schemas.openxmlformats.org/drawingml/2006/main" xmlns:r="http://schemas.openxmlformats.org/officeDocument/2006/relationships" xmlns:p="http://schemas.openxmlformats.org/presentationml/2006/main">
  <p:tag name="NUM" val="443"/>
</p:tagLst>
</file>

<file path=ppt/tags/tag1085.xml><?xml version="1.0" encoding="utf-8"?>
<p:tagLst xmlns:a="http://schemas.openxmlformats.org/drawingml/2006/main" xmlns:r="http://schemas.openxmlformats.org/officeDocument/2006/relationships" xmlns:p="http://schemas.openxmlformats.org/presentationml/2006/main">
  <p:tag name="NUM" val="444"/>
</p:tagLst>
</file>

<file path=ppt/tags/tag1086.xml><?xml version="1.0" encoding="utf-8"?>
<p:tagLst xmlns:a="http://schemas.openxmlformats.org/drawingml/2006/main" xmlns:r="http://schemas.openxmlformats.org/officeDocument/2006/relationships" xmlns:p="http://schemas.openxmlformats.org/presentationml/2006/main">
  <p:tag name="NUM" val="445"/>
</p:tagLst>
</file>

<file path=ppt/tags/tag1087.xml><?xml version="1.0" encoding="utf-8"?>
<p:tagLst xmlns:a="http://schemas.openxmlformats.org/drawingml/2006/main" xmlns:r="http://schemas.openxmlformats.org/officeDocument/2006/relationships" xmlns:p="http://schemas.openxmlformats.org/presentationml/2006/main">
  <p:tag name="NUM" val="446"/>
</p:tagLst>
</file>

<file path=ppt/tags/tag1088.xml><?xml version="1.0" encoding="utf-8"?>
<p:tagLst xmlns:a="http://schemas.openxmlformats.org/drawingml/2006/main" xmlns:r="http://schemas.openxmlformats.org/officeDocument/2006/relationships" xmlns:p="http://schemas.openxmlformats.org/presentationml/2006/main">
  <p:tag name="NUM" val="447"/>
</p:tagLst>
</file>

<file path=ppt/tags/tag1089.xml><?xml version="1.0" encoding="utf-8"?>
<p:tagLst xmlns:a="http://schemas.openxmlformats.org/drawingml/2006/main" xmlns:r="http://schemas.openxmlformats.org/officeDocument/2006/relationships" xmlns:p="http://schemas.openxmlformats.org/presentationml/2006/main">
  <p:tag name="NUM" val="448"/>
</p:tagLst>
</file>

<file path=ppt/tags/tag109.xml><?xml version="1.0" encoding="utf-8"?>
<p:tagLst xmlns:a="http://schemas.openxmlformats.org/drawingml/2006/main" xmlns:r="http://schemas.openxmlformats.org/officeDocument/2006/relationships" xmlns:p="http://schemas.openxmlformats.org/presentationml/2006/main">
  <p:tag name="NUM" val="4"/>
</p:tagLst>
</file>

<file path=ppt/tags/tag1090.xml><?xml version="1.0" encoding="utf-8"?>
<p:tagLst xmlns:a="http://schemas.openxmlformats.org/drawingml/2006/main" xmlns:r="http://schemas.openxmlformats.org/officeDocument/2006/relationships" xmlns:p="http://schemas.openxmlformats.org/presentationml/2006/main">
  <p:tag name="NUM" val="449"/>
</p:tagLst>
</file>

<file path=ppt/tags/tag1091.xml><?xml version="1.0" encoding="utf-8"?>
<p:tagLst xmlns:a="http://schemas.openxmlformats.org/drawingml/2006/main" xmlns:r="http://schemas.openxmlformats.org/officeDocument/2006/relationships" xmlns:p="http://schemas.openxmlformats.org/presentationml/2006/main">
  <p:tag name="NUM" val="450"/>
</p:tagLst>
</file>

<file path=ppt/tags/tag1092.xml><?xml version="1.0" encoding="utf-8"?>
<p:tagLst xmlns:a="http://schemas.openxmlformats.org/drawingml/2006/main" xmlns:r="http://schemas.openxmlformats.org/officeDocument/2006/relationships" xmlns:p="http://schemas.openxmlformats.org/presentationml/2006/main">
  <p:tag name="NUM" val="451"/>
</p:tagLst>
</file>

<file path=ppt/tags/tag1093.xml><?xml version="1.0" encoding="utf-8"?>
<p:tagLst xmlns:a="http://schemas.openxmlformats.org/drawingml/2006/main" xmlns:r="http://schemas.openxmlformats.org/officeDocument/2006/relationships" xmlns:p="http://schemas.openxmlformats.org/presentationml/2006/main">
  <p:tag name="NUM" val="452"/>
</p:tagLst>
</file>

<file path=ppt/tags/tag1094.xml><?xml version="1.0" encoding="utf-8"?>
<p:tagLst xmlns:a="http://schemas.openxmlformats.org/drawingml/2006/main" xmlns:r="http://schemas.openxmlformats.org/officeDocument/2006/relationships" xmlns:p="http://schemas.openxmlformats.org/presentationml/2006/main">
  <p:tag name="NUM" val="453"/>
</p:tagLst>
</file>

<file path=ppt/tags/tag1095.xml><?xml version="1.0" encoding="utf-8"?>
<p:tagLst xmlns:a="http://schemas.openxmlformats.org/drawingml/2006/main" xmlns:r="http://schemas.openxmlformats.org/officeDocument/2006/relationships" xmlns:p="http://schemas.openxmlformats.org/presentationml/2006/main">
  <p:tag name="NUM" val="454"/>
</p:tagLst>
</file>

<file path=ppt/tags/tag1096.xml><?xml version="1.0" encoding="utf-8"?>
<p:tagLst xmlns:a="http://schemas.openxmlformats.org/drawingml/2006/main" xmlns:r="http://schemas.openxmlformats.org/officeDocument/2006/relationships" xmlns:p="http://schemas.openxmlformats.org/presentationml/2006/main">
  <p:tag name="NUM" val="455"/>
</p:tagLst>
</file>

<file path=ppt/tags/tag1097.xml><?xml version="1.0" encoding="utf-8"?>
<p:tagLst xmlns:a="http://schemas.openxmlformats.org/drawingml/2006/main" xmlns:r="http://schemas.openxmlformats.org/officeDocument/2006/relationships" xmlns:p="http://schemas.openxmlformats.org/presentationml/2006/main">
  <p:tag name="NUM" val="456"/>
</p:tagLst>
</file>

<file path=ppt/tags/tag1098.xml><?xml version="1.0" encoding="utf-8"?>
<p:tagLst xmlns:a="http://schemas.openxmlformats.org/drawingml/2006/main" xmlns:r="http://schemas.openxmlformats.org/officeDocument/2006/relationships" xmlns:p="http://schemas.openxmlformats.org/presentationml/2006/main">
  <p:tag name="NUM" val="457"/>
</p:tagLst>
</file>

<file path=ppt/tags/tag1099.xml><?xml version="1.0" encoding="utf-8"?>
<p:tagLst xmlns:a="http://schemas.openxmlformats.org/drawingml/2006/main" xmlns:r="http://schemas.openxmlformats.org/officeDocument/2006/relationships" xmlns:p="http://schemas.openxmlformats.org/presentationml/2006/main">
  <p:tag name="NUM" val="458"/>
</p:tagLst>
</file>

<file path=ppt/tags/tag11.xml><?xml version="1.0" encoding="utf-8"?>
<p:tagLst xmlns:a="http://schemas.openxmlformats.org/drawingml/2006/main" xmlns:r="http://schemas.openxmlformats.org/officeDocument/2006/relationships" xmlns:p="http://schemas.openxmlformats.org/presentationml/2006/main">
  <p:tag name="NUM" val="7"/>
</p:tagLst>
</file>

<file path=ppt/tags/tag110.xml><?xml version="1.0" encoding="utf-8"?>
<p:tagLst xmlns:a="http://schemas.openxmlformats.org/drawingml/2006/main" xmlns:r="http://schemas.openxmlformats.org/officeDocument/2006/relationships" xmlns:p="http://schemas.openxmlformats.org/presentationml/2006/main">
  <p:tag name="NUM" val="5"/>
</p:tagLst>
</file>

<file path=ppt/tags/tag1100.xml><?xml version="1.0" encoding="utf-8"?>
<p:tagLst xmlns:a="http://schemas.openxmlformats.org/drawingml/2006/main" xmlns:r="http://schemas.openxmlformats.org/officeDocument/2006/relationships" xmlns:p="http://schemas.openxmlformats.org/presentationml/2006/main">
  <p:tag name="NUM" val="459"/>
</p:tagLst>
</file>

<file path=ppt/tags/tag1101.xml><?xml version="1.0" encoding="utf-8"?>
<p:tagLst xmlns:a="http://schemas.openxmlformats.org/drawingml/2006/main" xmlns:r="http://schemas.openxmlformats.org/officeDocument/2006/relationships" xmlns:p="http://schemas.openxmlformats.org/presentationml/2006/main">
  <p:tag name="NUM" val="460"/>
</p:tagLst>
</file>

<file path=ppt/tags/tag1102.xml><?xml version="1.0" encoding="utf-8"?>
<p:tagLst xmlns:a="http://schemas.openxmlformats.org/drawingml/2006/main" xmlns:r="http://schemas.openxmlformats.org/officeDocument/2006/relationships" xmlns:p="http://schemas.openxmlformats.org/presentationml/2006/main">
  <p:tag name="NUM" val="461"/>
</p:tagLst>
</file>

<file path=ppt/tags/tag1103.xml><?xml version="1.0" encoding="utf-8"?>
<p:tagLst xmlns:a="http://schemas.openxmlformats.org/drawingml/2006/main" xmlns:r="http://schemas.openxmlformats.org/officeDocument/2006/relationships" xmlns:p="http://schemas.openxmlformats.org/presentationml/2006/main">
  <p:tag name="NUM" val="462"/>
</p:tagLst>
</file>

<file path=ppt/tags/tag1104.xml><?xml version="1.0" encoding="utf-8"?>
<p:tagLst xmlns:a="http://schemas.openxmlformats.org/drawingml/2006/main" xmlns:r="http://schemas.openxmlformats.org/officeDocument/2006/relationships" xmlns:p="http://schemas.openxmlformats.org/presentationml/2006/main">
  <p:tag name="NUM" val="463"/>
</p:tagLst>
</file>

<file path=ppt/tags/tag1105.xml><?xml version="1.0" encoding="utf-8"?>
<p:tagLst xmlns:a="http://schemas.openxmlformats.org/drawingml/2006/main" xmlns:r="http://schemas.openxmlformats.org/officeDocument/2006/relationships" xmlns:p="http://schemas.openxmlformats.org/presentationml/2006/main">
  <p:tag name="NUM" val="464"/>
</p:tagLst>
</file>

<file path=ppt/tags/tag1106.xml><?xml version="1.0" encoding="utf-8"?>
<p:tagLst xmlns:a="http://schemas.openxmlformats.org/drawingml/2006/main" xmlns:r="http://schemas.openxmlformats.org/officeDocument/2006/relationships" xmlns:p="http://schemas.openxmlformats.org/presentationml/2006/main">
  <p:tag name="NUM" val="465"/>
</p:tagLst>
</file>

<file path=ppt/tags/tag1107.xml><?xml version="1.0" encoding="utf-8"?>
<p:tagLst xmlns:a="http://schemas.openxmlformats.org/drawingml/2006/main" xmlns:r="http://schemas.openxmlformats.org/officeDocument/2006/relationships" xmlns:p="http://schemas.openxmlformats.org/presentationml/2006/main">
  <p:tag name="NUM" val="466"/>
</p:tagLst>
</file>

<file path=ppt/tags/tag1108.xml><?xml version="1.0" encoding="utf-8"?>
<p:tagLst xmlns:a="http://schemas.openxmlformats.org/drawingml/2006/main" xmlns:r="http://schemas.openxmlformats.org/officeDocument/2006/relationships" xmlns:p="http://schemas.openxmlformats.org/presentationml/2006/main">
  <p:tag name="NUM" val="467"/>
</p:tagLst>
</file>

<file path=ppt/tags/tag1109.xml><?xml version="1.0" encoding="utf-8"?>
<p:tagLst xmlns:a="http://schemas.openxmlformats.org/drawingml/2006/main" xmlns:r="http://schemas.openxmlformats.org/officeDocument/2006/relationships" xmlns:p="http://schemas.openxmlformats.org/presentationml/2006/main">
  <p:tag name="NUM" val="468"/>
</p:tagLst>
</file>

<file path=ppt/tags/tag111.xml><?xml version="1.0" encoding="utf-8"?>
<p:tagLst xmlns:a="http://schemas.openxmlformats.org/drawingml/2006/main" xmlns:r="http://schemas.openxmlformats.org/officeDocument/2006/relationships" xmlns:p="http://schemas.openxmlformats.org/presentationml/2006/main">
  <p:tag name="NUM" val="6"/>
</p:tagLst>
</file>

<file path=ppt/tags/tag1110.xml><?xml version="1.0" encoding="utf-8"?>
<p:tagLst xmlns:a="http://schemas.openxmlformats.org/drawingml/2006/main" xmlns:r="http://schemas.openxmlformats.org/officeDocument/2006/relationships" xmlns:p="http://schemas.openxmlformats.org/presentationml/2006/main">
  <p:tag name="NUM" val="469"/>
</p:tagLst>
</file>

<file path=ppt/tags/tag1111.xml><?xml version="1.0" encoding="utf-8"?>
<p:tagLst xmlns:a="http://schemas.openxmlformats.org/drawingml/2006/main" xmlns:r="http://schemas.openxmlformats.org/officeDocument/2006/relationships" xmlns:p="http://schemas.openxmlformats.org/presentationml/2006/main">
  <p:tag name="NUM" val="470"/>
</p:tagLst>
</file>

<file path=ppt/tags/tag1112.xml><?xml version="1.0" encoding="utf-8"?>
<p:tagLst xmlns:a="http://schemas.openxmlformats.org/drawingml/2006/main" xmlns:r="http://schemas.openxmlformats.org/officeDocument/2006/relationships" xmlns:p="http://schemas.openxmlformats.org/presentationml/2006/main">
  <p:tag name="NUM" val="471"/>
</p:tagLst>
</file>

<file path=ppt/tags/tag1113.xml><?xml version="1.0" encoding="utf-8"?>
<p:tagLst xmlns:a="http://schemas.openxmlformats.org/drawingml/2006/main" xmlns:r="http://schemas.openxmlformats.org/officeDocument/2006/relationships" xmlns:p="http://schemas.openxmlformats.org/presentationml/2006/main">
  <p:tag name="NUM" val="472"/>
</p:tagLst>
</file>

<file path=ppt/tags/tag1114.xml><?xml version="1.0" encoding="utf-8"?>
<p:tagLst xmlns:a="http://schemas.openxmlformats.org/drawingml/2006/main" xmlns:r="http://schemas.openxmlformats.org/officeDocument/2006/relationships" xmlns:p="http://schemas.openxmlformats.org/presentationml/2006/main">
  <p:tag name="NUM" val="473"/>
</p:tagLst>
</file>

<file path=ppt/tags/tag1115.xml><?xml version="1.0" encoding="utf-8"?>
<p:tagLst xmlns:a="http://schemas.openxmlformats.org/drawingml/2006/main" xmlns:r="http://schemas.openxmlformats.org/officeDocument/2006/relationships" xmlns:p="http://schemas.openxmlformats.org/presentationml/2006/main">
  <p:tag name="NUM" val="474"/>
</p:tagLst>
</file>

<file path=ppt/tags/tag1116.xml><?xml version="1.0" encoding="utf-8"?>
<p:tagLst xmlns:a="http://schemas.openxmlformats.org/drawingml/2006/main" xmlns:r="http://schemas.openxmlformats.org/officeDocument/2006/relationships" xmlns:p="http://schemas.openxmlformats.org/presentationml/2006/main">
  <p:tag name="NUM" val="475"/>
</p:tagLst>
</file>

<file path=ppt/tags/tag1117.xml><?xml version="1.0" encoding="utf-8"?>
<p:tagLst xmlns:a="http://schemas.openxmlformats.org/drawingml/2006/main" xmlns:r="http://schemas.openxmlformats.org/officeDocument/2006/relationships" xmlns:p="http://schemas.openxmlformats.org/presentationml/2006/main">
  <p:tag name="NUM" val="476"/>
</p:tagLst>
</file>

<file path=ppt/tags/tag1118.xml><?xml version="1.0" encoding="utf-8"?>
<p:tagLst xmlns:a="http://schemas.openxmlformats.org/drawingml/2006/main" xmlns:r="http://schemas.openxmlformats.org/officeDocument/2006/relationships" xmlns:p="http://schemas.openxmlformats.org/presentationml/2006/main">
  <p:tag name="NUM" val="477"/>
</p:tagLst>
</file>

<file path=ppt/tags/tag1119.xml><?xml version="1.0" encoding="utf-8"?>
<p:tagLst xmlns:a="http://schemas.openxmlformats.org/drawingml/2006/main" xmlns:r="http://schemas.openxmlformats.org/officeDocument/2006/relationships" xmlns:p="http://schemas.openxmlformats.org/presentationml/2006/main">
  <p:tag name="NUM" val="478"/>
</p:tagLst>
</file>

<file path=ppt/tags/tag112.xml><?xml version="1.0" encoding="utf-8"?>
<p:tagLst xmlns:a="http://schemas.openxmlformats.org/drawingml/2006/main" xmlns:r="http://schemas.openxmlformats.org/officeDocument/2006/relationships" xmlns:p="http://schemas.openxmlformats.org/presentationml/2006/main">
  <p:tag name="NUM" val="7"/>
</p:tagLst>
</file>

<file path=ppt/tags/tag1120.xml><?xml version="1.0" encoding="utf-8"?>
<p:tagLst xmlns:a="http://schemas.openxmlformats.org/drawingml/2006/main" xmlns:r="http://schemas.openxmlformats.org/officeDocument/2006/relationships" xmlns:p="http://schemas.openxmlformats.org/presentationml/2006/main">
  <p:tag name="NUM" val="479"/>
</p:tagLst>
</file>

<file path=ppt/tags/tag1121.xml><?xml version="1.0" encoding="utf-8"?>
<p:tagLst xmlns:a="http://schemas.openxmlformats.org/drawingml/2006/main" xmlns:r="http://schemas.openxmlformats.org/officeDocument/2006/relationships" xmlns:p="http://schemas.openxmlformats.org/presentationml/2006/main">
  <p:tag name="NUM" val="480"/>
</p:tagLst>
</file>

<file path=ppt/tags/tag1122.xml><?xml version="1.0" encoding="utf-8"?>
<p:tagLst xmlns:a="http://schemas.openxmlformats.org/drawingml/2006/main" xmlns:r="http://schemas.openxmlformats.org/officeDocument/2006/relationships" xmlns:p="http://schemas.openxmlformats.org/presentationml/2006/main">
  <p:tag name="NUM" val="481"/>
</p:tagLst>
</file>

<file path=ppt/tags/tag1123.xml><?xml version="1.0" encoding="utf-8"?>
<p:tagLst xmlns:a="http://schemas.openxmlformats.org/drawingml/2006/main" xmlns:r="http://schemas.openxmlformats.org/officeDocument/2006/relationships" xmlns:p="http://schemas.openxmlformats.org/presentationml/2006/main">
  <p:tag name="NUM" val="482"/>
</p:tagLst>
</file>

<file path=ppt/tags/tag1124.xml><?xml version="1.0" encoding="utf-8"?>
<p:tagLst xmlns:a="http://schemas.openxmlformats.org/drawingml/2006/main" xmlns:r="http://schemas.openxmlformats.org/officeDocument/2006/relationships" xmlns:p="http://schemas.openxmlformats.org/presentationml/2006/main">
  <p:tag name="NUM" val="483"/>
</p:tagLst>
</file>

<file path=ppt/tags/tag1125.xml><?xml version="1.0" encoding="utf-8"?>
<p:tagLst xmlns:a="http://schemas.openxmlformats.org/drawingml/2006/main" xmlns:r="http://schemas.openxmlformats.org/officeDocument/2006/relationships" xmlns:p="http://schemas.openxmlformats.org/presentationml/2006/main">
  <p:tag name="NUM" val="484"/>
</p:tagLst>
</file>

<file path=ppt/tags/tag1126.xml><?xml version="1.0" encoding="utf-8"?>
<p:tagLst xmlns:a="http://schemas.openxmlformats.org/drawingml/2006/main" xmlns:r="http://schemas.openxmlformats.org/officeDocument/2006/relationships" xmlns:p="http://schemas.openxmlformats.org/presentationml/2006/main">
  <p:tag name="NUM" val="485"/>
</p:tagLst>
</file>

<file path=ppt/tags/tag1127.xml><?xml version="1.0" encoding="utf-8"?>
<p:tagLst xmlns:a="http://schemas.openxmlformats.org/drawingml/2006/main" xmlns:r="http://schemas.openxmlformats.org/officeDocument/2006/relationships" xmlns:p="http://schemas.openxmlformats.org/presentationml/2006/main">
  <p:tag name="NUM" val="486"/>
</p:tagLst>
</file>

<file path=ppt/tags/tag1128.xml><?xml version="1.0" encoding="utf-8"?>
<p:tagLst xmlns:a="http://schemas.openxmlformats.org/drawingml/2006/main" xmlns:r="http://schemas.openxmlformats.org/officeDocument/2006/relationships" xmlns:p="http://schemas.openxmlformats.org/presentationml/2006/main">
  <p:tag name="NUM" val="487"/>
</p:tagLst>
</file>

<file path=ppt/tags/tag1129.xml><?xml version="1.0" encoding="utf-8"?>
<p:tagLst xmlns:a="http://schemas.openxmlformats.org/drawingml/2006/main" xmlns:r="http://schemas.openxmlformats.org/officeDocument/2006/relationships" xmlns:p="http://schemas.openxmlformats.org/presentationml/2006/main">
  <p:tag name="NUM" val="488"/>
</p:tagLst>
</file>

<file path=ppt/tags/tag113.xml><?xml version="1.0" encoding="utf-8"?>
<p:tagLst xmlns:a="http://schemas.openxmlformats.org/drawingml/2006/main" xmlns:r="http://schemas.openxmlformats.org/officeDocument/2006/relationships" xmlns:p="http://schemas.openxmlformats.org/presentationml/2006/main">
  <p:tag name="NUM" val="8"/>
</p:tagLst>
</file>

<file path=ppt/tags/tag1130.xml><?xml version="1.0" encoding="utf-8"?>
<p:tagLst xmlns:a="http://schemas.openxmlformats.org/drawingml/2006/main" xmlns:r="http://schemas.openxmlformats.org/officeDocument/2006/relationships" xmlns:p="http://schemas.openxmlformats.org/presentationml/2006/main">
  <p:tag name="NUM" val="489"/>
</p:tagLst>
</file>

<file path=ppt/tags/tag1131.xml><?xml version="1.0" encoding="utf-8"?>
<p:tagLst xmlns:a="http://schemas.openxmlformats.org/drawingml/2006/main" xmlns:r="http://schemas.openxmlformats.org/officeDocument/2006/relationships" xmlns:p="http://schemas.openxmlformats.org/presentationml/2006/main">
  <p:tag name="NUM" val="490"/>
</p:tagLst>
</file>

<file path=ppt/tags/tag1132.xml><?xml version="1.0" encoding="utf-8"?>
<p:tagLst xmlns:a="http://schemas.openxmlformats.org/drawingml/2006/main" xmlns:r="http://schemas.openxmlformats.org/officeDocument/2006/relationships" xmlns:p="http://schemas.openxmlformats.org/presentationml/2006/main">
  <p:tag name="NUM" val="491"/>
</p:tagLst>
</file>

<file path=ppt/tags/tag1133.xml><?xml version="1.0" encoding="utf-8"?>
<p:tagLst xmlns:a="http://schemas.openxmlformats.org/drawingml/2006/main" xmlns:r="http://schemas.openxmlformats.org/officeDocument/2006/relationships" xmlns:p="http://schemas.openxmlformats.org/presentationml/2006/main">
  <p:tag name="NUM" val="492"/>
</p:tagLst>
</file>

<file path=ppt/tags/tag1134.xml><?xml version="1.0" encoding="utf-8"?>
<p:tagLst xmlns:a="http://schemas.openxmlformats.org/drawingml/2006/main" xmlns:r="http://schemas.openxmlformats.org/officeDocument/2006/relationships" xmlns:p="http://schemas.openxmlformats.org/presentationml/2006/main">
  <p:tag name="NUM" val="493"/>
</p:tagLst>
</file>

<file path=ppt/tags/tag1135.xml><?xml version="1.0" encoding="utf-8"?>
<p:tagLst xmlns:a="http://schemas.openxmlformats.org/drawingml/2006/main" xmlns:r="http://schemas.openxmlformats.org/officeDocument/2006/relationships" xmlns:p="http://schemas.openxmlformats.org/presentationml/2006/main">
  <p:tag name="NUM" val="494"/>
</p:tagLst>
</file>

<file path=ppt/tags/tag1136.xml><?xml version="1.0" encoding="utf-8"?>
<p:tagLst xmlns:a="http://schemas.openxmlformats.org/drawingml/2006/main" xmlns:r="http://schemas.openxmlformats.org/officeDocument/2006/relationships" xmlns:p="http://schemas.openxmlformats.org/presentationml/2006/main">
  <p:tag name="NUM" val="495"/>
</p:tagLst>
</file>

<file path=ppt/tags/tag1137.xml><?xml version="1.0" encoding="utf-8"?>
<p:tagLst xmlns:a="http://schemas.openxmlformats.org/drawingml/2006/main" xmlns:r="http://schemas.openxmlformats.org/officeDocument/2006/relationships" xmlns:p="http://schemas.openxmlformats.org/presentationml/2006/main">
  <p:tag name="NUM" val="496"/>
</p:tagLst>
</file>

<file path=ppt/tags/tag1138.xml><?xml version="1.0" encoding="utf-8"?>
<p:tagLst xmlns:a="http://schemas.openxmlformats.org/drawingml/2006/main" xmlns:r="http://schemas.openxmlformats.org/officeDocument/2006/relationships" xmlns:p="http://schemas.openxmlformats.org/presentationml/2006/main">
  <p:tag name="NUM" val="497"/>
</p:tagLst>
</file>

<file path=ppt/tags/tag1139.xml><?xml version="1.0" encoding="utf-8"?>
<p:tagLst xmlns:a="http://schemas.openxmlformats.org/drawingml/2006/main" xmlns:r="http://schemas.openxmlformats.org/officeDocument/2006/relationships" xmlns:p="http://schemas.openxmlformats.org/presentationml/2006/main">
  <p:tag name="NUM" val="498"/>
</p:tagLst>
</file>

<file path=ppt/tags/tag114.xml><?xml version="1.0" encoding="utf-8"?>
<p:tagLst xmlns:a="http://schemas.openxmlformats.org/drawingml/2006/main" xmlns:r="http://schemas.openxmlformats.org/officeDocument/2006/relationships" xmlns:p="http://schemas.openxmlformats.org/presentationml/2006/main">
  <p:tag name="NUM" val="9"/>
</p:tagLst>
</file>

<file path=ppt/tags/tag1140.xml><?xml version="1.0" encoding="utf-8"?>
<p:tagLst xmlns:a="http://schemas.openxmlformats.org/drawingml/2006/main" xmlns:r="http://schemas.openxmlformats.org/officeDocument/2006/relationships" xmlns:p="http://schemas.openxmlformats.org/presentationml/2006/main">
  <p:tag name="NUM" val="499"/>
</p:tagLst>
</file>

<file path=ppt/tags/tag1141.xml><?xml version="1.0" encoding="utf-8"?>
<p:tagLst xmlns:a="http://schemas.openxmlformats.org/drawingml/2006/main" xmlns:r="http://schemas.openxmlformats.org/officeDocument/2006/relationships" xmlns:p="http://schemas.openxmlformats.org/presentationml/2006/main">
  <p:tag name="NUM" val="500"/>
</p:tagLst>
</file>

<file path=ppt/tags/tag1142.xml><?xml version="1.0" encoding="utf-8"?>
<p:tagLst xmlns:a="http://schemas.openxmlformats.org/drawingml/2006/main" xmlns:r="http://schemas.openxmlformats.org/officeDocument/2006/relationships" xmlns:p="http://schemas.openxmlformats.org/presentationml/2006/main">
  <p:tag name="NUM" val="501"/>
</p:tagLst>
</file>

<file path=ppt/tags/tag1143.xml><?xml version="1.0" encoding="utf-8"?>
<p:tagLst xmlns:a="http://schemas.openxmlformats.org/drawingml/2006/main" xmlns:r="http://schemas.openxmlformats.org/officeDocument/2006/relationships" xmlns:p="http://schemas.openxmlformats.org/presentationml/2006/main">
  <p:tag name="NUM" val="502"/>
</p:tagLst>
</file>

<file path=ppt/tags/tag1144.xml><?xml version="1.0" encoding="utf-8"?>
<p:tagLst xmlns:a="http://schemas.openxmlformats.org/drawingml/2006/main" xmlns:r="http://schemas.openxmlformats.org/officeDocument/2006/relationships" xmlns:p="http://schemas.openxmlformats.org/presentationml/2006/main">
  <p:tag name="NUM" val="503"/>
</p:tagLst>
</file>

<file path=ppt/tags/tag1145.xml><?xml version="1.0" encoding="utf-8"?>
<p:tagLst xmlns:a="http://schemas.openxmlformats.org/drawingml/2006/main" xmlns:r="http://schemas.openxmlformats.org/officeDocument/2006/relationships" xmlns:p="http://schemas.openxmlformats.org/presentationml/2006/main">
  <p:tag name="NUM" val="504"/>
</p:tagLst>
</file>

<file path=ppt/tags/tag1146.xml><?xml version="1.0" encoding="utf-8"?>
<p:tagLst xmlns:a="http://schemas.openxmlformats.org/drawingml/2006/main" xmlns:r="http://schemas.openxmlformats.org/officeDocument/2006/relationships" xmlns:p="http://schemas.openxmlformats.org/presentationml/2006/main">
  <p:tag name="NUM" val="505"/>
</p:tagLst>
</file>

<file path=ppt/tags/tag1147.xml><?xml version="1.0" encoding="utf-8"?>
<p:tagLst xmlns:a="http://schemas.openxmlformats.org/drawingml/2006/main" xmlns:r="http://schemas.openxmlformats.org/officeDocument/2006/relationships" xmlns:p="http://schemas.openxmlformats.org/presentationml/2006/main">
  <p:tag name="NUM" val="506"/>
</p:tagLst>
</file>

<file path=ppt/tags/tag1148.xml><?xml version="1.0" encoding="utf-8"?>
<p:tagLst xmlns:a="http://schemas.openxmlformats.org/drawingml/2006/main" xmlns:r="http://schemas.openxmlformats.org/officeDocument/2006/relationships" xmlns:p="http://schemas.openxmlformats.org/presentationml/2006/main">
  <p:tag name="NUM" val="507"/>
</p:tagLst>
</file>

<file path=ppt/tags/tag1149.xml><?xml version="1.0" encoding="utf-8"?>
<p:tagLst xmlns:a="http://schemas.openxmlformats.org/drawingml/2006/main" xmlns:r="http://schemas.openxmlformats.org/officeDocument/2006/relationships" xmlns:p="http://schemas.openxmlformats.org/presentationml/2006/main">
  <p:tag name="NUM" val="508"/>
</p:tagLst>
</file>

<file path=ppt/tags/tag115.xml><?xml version="1.0" encoding="utf-8"?>
<p:tagLst xmlns:a="http://schemas.openxmlformats.org/drawingml/2006/main" xmlns:r="http://schemas.openxmlformats.org/officeDocument/2006/relationships" xmlns:p="http://schemas.openxmlformats.org/presentationml/2006/main">
  <p:tag name="NUM" val="10"/>
</p:tagLst>
</file>

<file path=ppt/tags/tag1150.xml><?xml version="1.0" encoding="utf-8"?>
<p:tagLst xmlns:a="http://schemas.openxmlformats.org/drawingml/2006/main" xmlns:r="http://schemas.openxmlformats.org/officeDocument/2006/relationships" xmlns:p="http://schemas.openxmlformats.org/presentationml/2006/main">
  <p:tag name="NUM" val="509"/>
</p:tagLst>
</file>

<file path=ppt/tags/tag1151.xml><?xml version="1.0" encoding="utf-8"?>
<p:tagLst xmlns:a="http://schemas.openxmlformats.org/drawingml/2006/main" xmlns:r="http://schemas.openxmlformats.org/officeDocument/2006/relationships" xmlns:p="http://schemas.openxmlformats.org/presentationml/2006/main">
  <p:tag name="NUM" val="510"/>
</p:tagLst>
</file>

<file path=ppt/tags/tag1152.xml><?xml version="1.0" encoding="utf-8"?>
<p:tagLst xmlns:a="http://schemas.openxmlformats.org/drawingml/2006/main" xmlns:r="http://schemas.openxmlformats.org/officeDocument/2006/relationships" xmlns:p="http://schemas.openxmlformats.org/presentationml/2006/main">
  <p:tag name="NUM" val="511"/>
</p:tagLst>
</file>

<file path=ppt/tags/tag1153.xml><?xml version="1.0" encoding="utf-8"?>
<p:tagLst xmlns:a="http://schemas.openxmlformats.org/drawingml/2006/main" xmlns:r="http://schemas.openxmlformats.org/officeDocument/2006/relationships" xmlns:p="http://schemas.openxmlformats.org/presentationml/2006/main">
  <p:tag name="NUM" val="512"/>
</p:tagLst>
</file>

<file path=ppt/tags/tag1154.xml><?xml version="1.0" encoding="utf-8"?>
<p:tagLst xmlns:a="http://schemas.openxmlformats.org/drawingml/2006/main" xmlns:r="http://schemas.openxmlformats.org/officeDocument/2006/relationships" xmlns:p="http://schemas.openxmlformats.org/presentationml/2006/main">
  <p:tag name="NUM" val="513"/>
</p:tagLst>
</file>

<file path=ppt/tags/tag1155.xml><?xml version="1.0" encoding="utf-8"?>
<p:tagLst xmlns:a="http://schemas.openxmlformats.org/drawingml/2006/main" xmlns:r="http://schemas.openxmlformats.org/officeDocument/2006/relationships" xmlns:p="http://schemas.openxmlformats.org/presentationml/2006/main">
  <p:tag name="NUM" val="514"/>
</p:tagLst>
</file>

<file path=ppt/tags/tag1156.xml><?xml version="1.0" encoding="utf-8"?>
<p:tagLst xmlns:a="http://schemas.openxmlformats.org/drawingml/2006/main" xmlns:r="http://schemas.openxmlformats.org/officeDocument/2006/relationships" xmlns:p="http://schemas.openxmlformats.org/presentationml/2006/main">
  <p:tag name="NUM" val="515"/>
</p:tagLst>
</file>

<file path=ppt/tags/tag1157.xml><?xml version="1.0" encoding="utf-8"?>
<p:tagLst xmlns:a="http://schemas.openxmlformats.org/drawingml/2006/main" xmlns:r="http://schemas.openxmlformats.org/officeDocument/2006/relationships" xmlns:p="http://schemas.openxmlformats.org/presentationml/2006/main">
  <p:tag name="NUM" val="516"/>
</p:tagLst>
</file>

<file path=ppt/tags/tag1158.xml><?xml version="1.0" encoding="utf-8"?>
<p:tagLst xmlns:a="http://schemas.openxmlformats.org/drawingml/2006/main" xmlns:r="http://schemas.openxmlformats.org/officeDocument/2006/relationships" xmlns:p="http://schemas.openxmlformats.org/presentationml/2006/main">
  <p:tag name="NUM" val="517"/>
</p:tagLst>
</file>

<file path=ppt/tags/tag1159.xml><?xml version="1.0" encoding="utf-8"?>
<p:tagLst xmlns:a="http://schemas.openxmlformats.org/drawingml/2006/main" xmlns:r="http://schemas.openxmlformats.org/officeDocument/2006/relationships" xmlns:p="http://schemas.openxmlformats.org/presentationml/2006/main">
  <p:tag name="NUM" val="518"/>
</p:tagLst>
</file>

<file path=ppt/tags/tag116.xml><?xml version="1.0" encoding="utf-8"?>
<p:tagLst xmlns:a="http://schemas.openxmlformats.org/drawingml/2006/main" xmlns:r="http://schemas.openxmlformats.org/officeDocument/2006/relationships" xmlns:p="http://schemas.openxmlformats.org/presentationml/2006/main">
  <p:tag name="NUM" val="11"/>
</p:tagLst>
</file>

<file path=ppt/tags/tag1160.xml><?xml version="1.0" encoding="utf-8"?>
<p:tagLst xmlns:a="http://schemas.openxmlformats.org/drawingml/2006/main" xmlns:r="http://schemas.openxmlformats.org/officeDocument/2006/relationships" xmlns:p="http://schemas.openxmlformats.org/presentationml/2006/main">
  <p:tag name="NUM" val="519"/>
</p:tagLst>
</file>

<file path=ppt/tags/tag1161.xml><?xml version="1.0" encoding="utf-8"?>
<p:tagLst xmlns:a="http://schemas.openxmlformats.org/drawingml/2006/main" xmlns:r="http://schemas.openxmlformats.org/officeDocument/2006/relationships" xmlns:p="http://schemas.openxmlformats.org/presentationml/2006/main">
  <p:tag name="NUM" val="520"/>
</p:tagLst>
</file>

<file path=ppt/tags/tag1162.xml><?xml version="1.0" encoding="utf-8"?>
<p:tagLst xmlns:a="http://schemas.openxmlformats.org/drawingml/2006/main" xmlns:r="http://schemas.openxmlformats.org/officeDocument/2006/relationships" xmlns:p="http://schemas.openxmlformats.org/presentationml/2006/main">
  <p:tag name="NUM" val="521"/>
</p:tagLst>
</file>

<file path=ppt/tags/tag1163.xml><?xml version="1.0" encoding="utf-8"?>
<p:tagLst xmlns:a="http://schemas.openxmlformats.org/drawingml/2006/main" xmlns:r="http://schemas.openxmlformats.org/officeDocument/2006/relationships" xmlns:p="http://schemas.openxmlformats.org/presentationml/2006/main">
  <p:tag name="NUM" val="522"/>
</p:tagLst>
</file>

<file path=ppt/tags/tag1164.xml><?xml version="1.0" encoding="utf-8"?>
<p:tagLst xmlns:a="http://schemas.openxmlformats.org/drawingml/2006/main" xmlns:r="http://schemas.openxmlformats.org/officeDocument/2006/relationships" xmlns:p="http://schemas.openxmlformats.org/presentationml/2006/main">
  <p:tag name="NUM" val="523"/>
</p:tagLst>
</file>

<file path=ppt/tags/tag1165.xml><?xml version="1.0" encoding="utf-8"?>
<p:tagLst xmlns:a="http://schemas.openxmlformats.org/drawingml/2006/main" xmlns:r="http://schemas.openxmlformats.org/officeDocument/2006/relationships" xmlns:p="http://schemas.openxmlformats.org/presentationml/2006/main">
  <p:tag name="NUM" val="524"/>
</p:tagLst>
</file>

<file path=ppt/tags/tag1166.xml><?xml version="1.0" encoding="utf-8"?>
<p:tagLst xmlns:a="http://schemas.openxmlformats.org/drawingml/2006/main" xmlns:r="http://schemas.openxmlformats.org/officeDocument/2006/relationships" xmlns:p="http://schemas.openxmlformats.org/presentationml/2006/main">
  <p:tag name="NUM" val="525"/>
</p:tagLst>
</file>

<file path=ppt/tags/tag1167.xml><?xml version="1.0" encoding="utf-8"?>
<p:tagLst xmlns:a="http://schemas.openxmlformats.org/drawingml/2006/main" xmlns:r="http://schemas.openxmlformats.org/officeDocument/2006/relationships" xmlns:p="http://schemas.openxmlformats.org/presentationml/2006/main">
  <p:tag name="NUM" val="526"/>
</p:tagLst>
</file>

<file path=ppt/tags/tag1168.xml><?xml version="1.0" encoding="utf-8"?>
<p:tagLst xmlns:a="http://schemas.openxmlformats.org/drawingml/2006/main" xmlns:r="http://schemas.openxmlformats.org/officeDocument/2006/relationships" xmlns:p="http://schemas.openxmlformats.org/presentationml/2006/main">
  <p:tag name="NUM" val="527"/>
</p:tagLst>
</file>

<file path=ppt/tags/tag1169.xml><?xml version="1.0" encoding="utf-8"?>
<p:tagLst xmlns:a="http://schemas.openxmlformats.org/drawingml/2006/main" xmlns:r="http://schemas.openxmlformats.org/officeDocument/2006/relationships" xmlns:p="http://schemas.openxmlformats.org/presentationml/2006/main">
  <p:tag name="NUM" val="528"/>
</p:tagLst>
</file>

<file path=ppt/tags/tag117.xml><?xml version="1.0" encoding="utf-8"?>
<p:tagLst xmlns:a="http://schemas.openxmlformats.org/drawingml/2006/main" xmlns:r="http://schemas.openxmlformats.org/officeDocument/2006/relationships" xmlns:p="http://schemas.openxmlformats.org/presentationml/2006/main">
  <p:tag name="NUM" val="1"/>
</p:tagLst>
</file>

<file path=ppt/tags/tag1170.xml><?xml version="1.0" encoding="utf-8"?>
<p:tagLst xmlns:a="http://schemas.openxmlformats.org/drawingml/2006/main" xmlns:r="http://schemas.openxmlformats.org/officeDocument/2006/relationships" xmlns:p="http://schemas.openxmlformats.org/presentationml/2006/main">
  <p:tag name="NUM" val="529"/>
</p:tagLst>
</file>

<file path=ppt/tags/tag1171.xml><?xml version="1.0" encoding="utf-8"?>
<p:tagLst xmlns:a="http://schemas.openxmlformats.org/drawingml/2006/main" xmlns:r="http://schemas.openxmlformats.org/officeDocument/2006/relationships" xmlns:p="http://schemas.openxmlformats.org/presentationml/2006/main">
  <p:tag name="NUM" val="1"/>
</p:tagLst>
</file>

<file path=ppt/tags/tag1172.xml><?xml version="1.0" encoding="utf-8"?>
<p:tagLst xmlns:a="http://schemas.openxmlformats.org/drawingml/2006/main" xmlns:r="http://schemas.openxmlformats.org/officeDocument/2006/relationships" xmlns:p="http://schemas.openxmlformats.org/presentationml/2006/main">
  <p:tag name="NUM" val="2"/>
</p:tagLst>
</file>

<file path=ppt/tags/tag1173.xml><?xml version="1.0" encoding="utf-8"?>
<p:tagLst xmlns:a="http://schemas.openxmlformats.org/drawingml/2006/main" xmlns:r="http://schemas.openxmlformats.org/officeDocument/2006/relationships" xmlns:p="http://schemas.openxmlformats.org/presentationml/2006/main">
  <p:tag name="NUM" val="3"/>
</p:tagLst>
</file>

<file path=ppt/tags/tag1174.xml><?xml version="1.0" encoding="utf-8"?>
<p:tagLst xmlns:a="http://schemas.openxmlformats.org/drawingml/2006/main" xmlns:r="http://schemas.openxmlformats.org/officeDocument/2006/relationships" xmlns:p="http://schemas.openxmlformats.org/presentationml/2006/main">
  <p:tag name="NUM" val="4"/>
</p:tagLst>
</file>

<file path=ppt/tags/tag1175.xml><?xml version="1.0" encoding="utf-8"?>
<p:tagLst xmlns:a="http://schemas.openxmlformats.org/drawingml/2006/main" xmlns:r="http://schemas.openxmlformats.org/officeDocument/2006/relationships" xmlns:p="http://schemas.openxmlformats.org/presentationml/2006/main">
  <p:tag name="NUM" val="5"/>
</p:tagLst>
</file>

<file path=ppt/tags/tag1176.xml><?xml version="1.0" encoding="utf-8"?>
<p:tagLst xmlns:a="http://schemas.openxmlformats.org/drawingml/2006/main" xmlns:r="http://schemas.openxmlformats.org/officeDocument/2006/relationships" xmlns:p="http://schemas.openxmlformats.org/presentationml/2006/main">
  <p:tag name="NUM" val="6"/>
</p:tagLst>
</file>

<file path=ppt/tags/tag1177.xml><?xml version="1.0" encoding="utf-8"?>
<p:tagLst xmlns:a="http://schemas.openxmlformats.org/drawingml/2006/main" xmlns:r="http://schemas.openxmlformats.org/officeDocument/2006/relationships" xmlns:p="http://schemas.openxmlformats.org/presentationml/2006/main">
  <p:tag name="NUM" val="7"/>
</p:tagLst>
</file>

<file path=ppt/tags/tag1178.xml><?xml version="1.0" encoding="utf-8"?>
<p:tagLst xmlns:a="http://schemas.openxmlformats.org/drawingml/2006/main" xmlns:r="http://schemas.openxmlformats.org/officeDocument/2006/relationships" xmlns:p="http://schemas.openxmlformats.org/presentationml/2006/main">
  <p:tag name="NUM" val="8"/>
</p:tagLst>
</file>

<file path=ppt/tags/tag1179.xml><?xml version="1.0" encoding="utf-8"?>
<p:tagLst xmlns:a="http://schemas.openxmlformats.org/drawingml/2006/main" xmlns:r="http://schemas.openxmlformats.org/officeDocument/2006/relationships" xmlns:p="http://schemas.openxmlformats.org/presentationml/2006/main">
  <p:tag name="NUM" val="9"/>
</p:tagLst>
</file>

<file path=ppt/tags/tag118.xml><?xml version="1.0" encoding="utf-8"?>
<p:tagLst xmlns:a="http://schemas.openxmlformats.org/drawingml/2006/main" xmlns:r="http://schemas.openxmlformats.org/officeDocument/2006/relationships" xmlns:p="http://schemas.openxmlformats.org/presentationml/2006/main">
  <p:tag name="NUM" val="2"/>
</p:tagLst>
</file>

<file path=ppt/tags/tag1180.xml><?xml version="1.0" encoding="utf-8"?>
<p:tagLst xmlns:a="http://schemas.openxmlformats.org/drawingml/2006/main" xmlns:r="http://schemas.openxmlformats.org/officeDocument/2006/relationships" xmlns:p="http://schemas.openxmlformats.org/presentationml/2006/main">
  <p:tag name="NUM" val="10"/>
</p:tagLst>
</file>

<file path=ppt/tags/tag1181.xml><?xml version="1.0" encoding="utf-8"?>
<p:tagLst xmlns:a="http://schemas.openxmlformats.org/drawingml/2006/main" xmlns:r="http://schemas.openxmlformats.org/officeDocument/2006/relationships" xmlns:p="http://schemas.openxmlformats.org/presentationml/2006/main">
  <p:tag name="NUM" val="11"/>
</p:tagLst>
</file>

<file path=ppt/tags/tag1182.xml><?xml version="1.0" encoding="utf-8"?>
<p:tagLst xmlns:a="http://schemas.openxmlformats.org/drawingml/2006/main" xmlns:r="http://schemas.openxmlformats.org/officeDocument/2006/relationships" xmlns:p="http://schemas.openxmlformats.org/presentationml/2006/main">
  <p:tag name="NUM" val="12"/>
</p:tagLst>
</file>

<file path=ppt/tags/tag1183.xml><?xml version="1.0" encoding="utf-8"?>
<p:tagLst xmlns:a="http://schemas.openxmlformats.org/drawingml/2006/main" xmlns:r="http://schemas.openxmlformats.org/officeDocument/2006/relationships" xmlns:p="http://schemas.openxmlformats.org/presentationml/2006/main">
  <p:tag name="NUM" val="13"/>
</p:tagLst>
</file>

<file path=ppt/tags/tag1184.xml><?xml version="1.0" encoding="utf-8"?>
<p:tagLst xmlns:a="http://schemas.openxmlformats.org/drawingml/2006/main" xmlns:r="http://schemas.openxmlformats.org/officeDocument/2006/relationships" xmlns:p="http://schemas.openxmlformats.org/presentationml/2006/main">
  <p:tag name="NUM" val="14"/>
</p:tagLst>
</file>

<file path=ppt/tags/tag1185.xml><?xml version="1.0" encoding="utf-8"?>
<p:tagLst xmlns:a="http://schemas.openxmlformats.org/drawingml/2006/main" xmlns:r="http://schemas.openxmlformats.org/officeDocument/2006/relationships" xmlns:p="http://schemas.openxmlformats.org/presentationml/2006/main">
  <p:tag name="NUM" val="15"/>
</p:tagLst>
</file>

<file path=ppt/tags/tag1186.xml><?xml version="1.0" encoding="utf-8"?>
<p:tagLst xmlns:a="http://schemas.openxmlformats.org/drawingml/2006/main" xmlns:r="http://schemas.openxmlformats.org/officeDocument/2006/relationships" xmlns:p="http://schemas.openxmlformats.org/presentationml/2006/main">
  <p:tag name="NUM" val="16"/>
</p:tagLst>
</file>

<file path=ppt/tags/tag1187.xml><?xml version="1.0" encoding="utf-8"?>
<p:tagLst xmlns:a="http://schemas.openxmlformats.org/drawingml/2006/main" xmlns:r="http://schemas.openxmlformats.org/officeDocument/2006/relationships" xmlns:p="http://schemas.openxmlformats.org/presentationml/2006/main">
  <p:tag name="NUM" val="17"/>
</p:tagLst>
</file>

<file path=ppt/tags/tag1188.xml><?xml version="1.0" encoding="utf-8"?>
<p:tagLst xmlns:a="http://schemas.openxmlformats.org/drawingml/2006/main" xmlns:r="http://schemas.openxmlformats.org/officeDocument/2006/relationships" xmlns:p="http://schemas.openxmlformats.org/presentationml/2006/main">
  <p:tag name="NUM" val="18"/>
</p:tagLst>
</file>

<file path=ppt/tags/tag1189.xml><?xml version="1.0" encoding="utf-8"?>
<p:tagLst xmlns:a="http://schemas.openxmlformats.org/drawingml/2006/main" xmlns:r="http://schemas.openxmlformats.org/officeDocument/2006/relationships" xmlns:p="http://schemas.openxmlformats.org/presentationml/2006/main">
  <p:tag name="NUM" val="19"/>
</p:tagLst>
</file>

<file path=ppt/tags/tag119.xml><?xml version="1.0" encoding="utf-8"?>
<p:tagLst xmlns:a="http://schemas.openxmlformats.org/drawingml/2006/main" xmlns:r="http://schemas.openxmlformats.org/officeDocument/2006/relationships" xmlns:p="http://schemas.openxmlformats.org/presentationml/2006/main">
  <p:tag name="NUM" val="3"/>
</p:tagLst>
</file>

<file path=ppt/tags/tag1190.xml><?xml version="1.0" encoding="utf-8"?>
<p:tagLst xmlns:a="http://schemas.openxmlformats.org/drawingml/2006/main" xmlns:r="http://schemas.openxmlformats.org/officeDocument/2006/relationships" xmlns:p="http://schemas.openxmlformats.org/presentationml/2006/main">
  <p:tag name="NUM" val="20"/>
</p:tagLst>
</file>

<file path=ppt/tags/tag1191.xml><?xml version="1.0" encoding="utf-8"?>
<p:tagLst xmlns:a="http://schemas.openxmlformats.org/drawingml/2006/main" xmlns:r="http://schemas.openxmlformats.org/officeDocument/2006/relationships" xmlns:p="http://schemas.openxmlformats.org/presentationml/2006/main">
  <p:tag name="NUM" val="21"/>
</p:tagLst>
</file>

<file path=ppt/tags/tag1192.xml><?xml version="1.0" encoding="utf-8"?>
<p:tagLst xmlns:a="http://schemas.openxmlformats.org/drawingml/2006/main" xmlns:r="http://schemas.openxmlformats.org/officeDocument/2006/relationships" xmlns:p="http://schemas.openxmlformats.org/presentationml/2006/main">
  <p:tag name="NUM" val="22"/>
</p:tagLst>
</file>

<file path=ppt/tags/tag1193.xml><?xml version="1.0" encoding="utf-8"?>
<p:tagLst xmlns:a="http://schemas.openxmlformats.org/drawingml/2006/main" xmlns:r="http://schemas.openxmlformats.org/officeDocument/2006/relationships" xmlns:p="http://schemas.openxmlformats.org/presentationml/2006/main">
  <p:tag name="NUM" val="23"/>
</p:tagLst>
</file>

<file path=ppt/tags/tag1194.xml><?xml version="1.0" encoding="utf-8"?>
<p:tagLst xmlns:a="http://schemas.openxmlformats.org/drawingml/2006/main" xmlns:r="http://schemas.openxmlformats.org/officeDocument/2006/relationships" xmlns:p="http://schemas.openxmlformats.org/presentationml/2006/main">
  <p:tag name="NUM" val="24"/>
</p:tagLst>
</file>

<file path=ppt/tags/tag1195.xml><?xml version="1.0" encoding="utf-8"?>
<p:tagLst xmlns:a="http://schemas.openxmlformats.org/drawingml/2006/main" xmlns:r="http://schemas.openxmlformats.org/officeDocument/2006/relationships" xmlns:p="http://schemas.openxmlformats.org/presentationml/2006/main">
  <p:tag name="NUM" val="25"/>
</p:tagLst>
</file>

<file path=ppt/tags/tag1196.xml><?xml version="1.0" encoding="utf-8"?>
<p:tagLst xmlns:a="http://schemas.openxmlformats.org/drawingml/2006/main" xmlns:r="http://schemas.openxmlformats.org/officeDocument/2006/relationships" xmlns:p="http://schemas.openxmlformats.org/presentationml/2006/main">
  <p:tag name="NUM" val="26"/>
</p:tagLst>
</file>

<file path=ppt/tags/tag1197.xml><?xml version="1.0" encoding="utf-8"?>
<p:tagLst xmlns:a="http://schemas.openxmlformats.org/drawingml/2006/main" xmlns:r="http://schemas.openxmlformats.org/officeDocument/2006/relationships" xmlns:p="http://schemas.openxmlformats.org/presentationml/2006/main">
  <p:tag name="NUM" val="27"/>
</p:tagLst>
</file>

<file path=ppt/tags/tag1198.xml><?xml version="1.0" encoding="utf-8"?>
<p:tagLst xmlns:a="http://schemas.openxmlformats.org/drawingml/2006/main" xmlns:r="http://schemas.openxmlformats.org/officeDocument/2006/relationships" xmlns:p="http://schemas.openxmlformats.org/presentationml/2006/main">
  <p:tag name="NUM" val="28"/>
</p:tagLst>
</file>

<file path=ppt/tags/tag1199.xml><?xml version="1.0" encoding="utf-8"?>
<p:tagLst xmlns:a="http://schemas.openxmlformats.org/drawingml/2006/main" xmlns:r="http://schemas.openxmlformats.org/officeDocument/2006/relationships" xmlns:p="http://schemas.openxmlformats.org/presentationml/2006/main">
  <p:tag name="NUM" val="29"/>
</p:tagLst>
</file>

<file path=ppt/tags/tag12.xml><?xml version="1.0" encoding="utf-8"?>
<p:tagLst xmlns:a="http://schemas.openxmlformats.org/drawingml/2006/main" xmlns:r="http://schemas.openxmlformats.org/officeDocument/2006/relationships" xmlns:p="http://schemas.openxmlformats.org/presentationml/2006/main">
  <p:tag name="NUM" val="8"/>
</p:tagLst>
</file>

<file path=ppt/tags/tag120.xml><?xml version="1.0" encoding="utf-8"?>
<p:tagLst xmlns:a="http://schemas.openxmlformats.org/drawingml/2006/main" xmlns:r="http://schemas.openxmlformats.org/officeDocument/2006/relationships" xmlns:p="http://schemas.openxmlformats.org/presentationml/2006/main">
  <p:tag name="NUM" val="4"/>
</p:tagLst>
</file>

<file path=ppt/tags/tag1200.xml><?xml version="1.0" encoding="utf-8"?>
<p:tagLst xmlns:a="http://schemas.openxmlformats.org/drawingml/2006/main" xmlns:r="http://schemas.openxmlformats.org/officeDocument/2006/relationships" xmlns:p="http://schemas.openxmlformats.org/presentationml/2006/main">
  <p:tag name="NUM" val="30"/>
</p:tagLst>
</file>

<file path=ppt/tags/tag1201.xml><?xml version="1.0" encoding="utf-8"?>
<p:tagLst xmlns:a="http://schemas.openxmlformats.org/drawingml/2006/main" xmlns:r="http://schemas.openxmlformats.org/officeDocument/2006/relationships" xmlns:p="http://schemas.openxmlformats.org/presentationml/2006/main">
  <p:tag name="NUM" val="31"/>
</p:tagLst>
</file>

<file path=ppt/tags/tag1202.xml><?xml version="1.0" encoding="utf-8"?>
<p:tagLst xmlns:a="http://schemas.openxmlformats.org/drawingml/2006/main" xmlns:r="http://schemas.openxmlformats.org/officeDocument/2006/relationships" xmlns:p="http://schemas.openxmlformats.org/presentationml/2006/main">
  <p:tag name="NUM" val="32"/>
</p:tagLst>
</file>

<file path=ppt/tags/tag1203.xml><?xml version="1.0" encoding="utf-8"?>
<p:tagLst xmlns:a="http://schemas.openxmlformats.org/drawingml/2006/main" xmlns:r="http://schemas.openxmlformats.org/officeDocument/2006/relationships" xmlns:p="http://schemas.openxmlformats.org/presentationml/2006/main">
  <p:tag name="NUM" val="33"/>
</p:tagLst>
</file>

<file path=ppt/tags/tag1204.xml><?xml version="1.0" encoding="utf-8"?>
<p:tagLst xmlns:a="http://schemas.openxmlformats.org/drawingml/2006/main" xmlns:r="http://schemas.openxmlformats.org/officeDocument/2006/relationships" xmlns:p="http://schemas.openxmlformats.org/presentationml/2006/main">
  <p:tag name="NUM" val="34"/>
</p:tagLst>
</file>

<file path=ppt/tags/tag1205.xml><?xml version="1.0" encoding="utf-8"?>
<p:tagLst xmlns:a="http://schemas.openxmlformats.org/drawingml/2006/main" xmlns:r="http://schemas.openxmlformats.org/officeDocument/2006/relationships" xmlns:p="http://schemas.openxmlformats.org/presentationml/2006/main">
  <p:tag name="NUM" val="35"/>
</p:tagLst>
</file>

<file path=ppt/tags/tag1206.xml><?xml version="1.0" encoding="utf-8"?>
<p:tagLst xmlns:a="http://schemas.openxmlformats.org/drawingml/2006/main" xmlns:r="http://schemas.openxmlformats.org/officeDocument/2006/relationships" xmlns:p="http://schemas.openxmlformats.org/presentationml/2006/main">
  <p:tag name="NUM" val="36"/>
</p:tagLst>
</file>

<file path=ppt/tags/tag1207.xml><?xml version="1.0" encoding="utf-8"?>
<p:tagLst xmlns:a="http://schemas.openxmlformats.org/drawingml/2006/main" xmlns:r="http://schemas.openxmlformats.org/officeDocument/2006/relationships" xmlns:p="http://schemas.openxmlformats.org/presentationml/2006/main">
  <p:tag name="NUM" val="37"/>
</p:tagLst>
</file>

<file path=ppt/tags/tag1208.xml><?xml version="1.0" encoding="utf-8"?>
<p:tagLst xmlns:a="http://schemas.openxmlformats.org/drawingml/2006/main" xmlns:r="http://schemas.openxmlformats.org/officeDocument/2006/relationships" xmlns:p="http://schemas.openxmlformats.org/presentationml/2006/main">
  <p:tag name="NUM" val="38"/>
</p:tagLst>
</file>

<file path=ppt/tags/tag1209.xml><?xml version="1.0" encoding="utf-8"?>
<p:tagLst xmlns:a="http://schemas.openxmlformats.org/drawingml/2006/main" xmlns:r="http://schemas.openxmlformats.org/officeDocument/2006/relationships" xmlns:p="http://schemas.openxmlformats.org/presentationml/2006/main">
  <p:tag name="NUM" val="39"/>
</p:tagLst>
</file>

<file path=ppt/tags/tag121.xml><?xml version="1.0" encoding="utf-8"?>
<p:tagLst xmlns:a="http://schemas.openxmlformats.org/drawingml/2006/main" xmlns:r="http://schemas.openxmlformats.org/officeDocument/2006/relationships" xmlns:p="http://schemas.openxmlformats.org/presentationml/2006/main">
  <p:tag name="NUM" val="5"/>
</p:tagLst>
</file>

<file path=ppt/tags/tag1210.xml><?xml version="1.0" encoding="utf-8"?>
<p:tagLst xmlns:a="http://schemas.openxmlformats.org/drawingml/2006/main" xmlns:r="http://schemas.openxmlformats.org/officeDocument/2006/relationships" xmlns:p="http://schemas.openxmlformats.org/presentationml/2006/main">
  <p:tag name="NUM" val="40"/>
</p:tagLst>
</file>

<file path=ppt/tags/tag1211.xml><?xml version="1.0" encoding="utf-8"?>
<p:tagLst xmlns:a="http://schemas.openxmlformats.org/drawingml/2006/main" xmlns:r="http://schemas.openxmlformats.org/officeDocument/2006/relationships" xmlns:p="http://schemas.openxmlformats.org/presentationml/2006/main">
  <p:tag name="NUM" val="41"/>
</p:tagLst>
</file>

<file path=ppt/tags/tag1212.xml><?xml version="1.0" encoding="utf-8"?>
<p:tagLst xmlns:a="http://schemas.openxmlformats.org/drawingml/2006/main" xmlns:r="http://schemas.openxmlformats.org/officeDocument/2006/relationships" xmlns:p="http://schemas.openxmlformats.org/presentationml/2006/main">
  <p:tag name="NUM" val="42"/>
</p:tagLst>
</file>

<file path=ppt/tags/tag1213.xml><?xml version="1.0" encoding="utf-8"?>
<p:tagLst xmlns:a="http://schemas.openxmlformats.org/drawingml/2006/main" xmlns:r="http://schemas.openxmlformats.org/officeDocument/2006/relationships" xmlns:p="http://schemas.openxmlformats.org/presentationml/2006/main">
  <p:tag name="NUM" val="43"/>
</p:tagLst>
</file>

<file path=ppt/tags/tag1214.xml><?xml version="1.0" encoding="utf-8"?>
<p:tagLst xmlns:a="http://schemas.openxmlformats.org/drawingml/2006/main" xmlns:r="http://schemas.openxmlformats.org/officeDocument/2006/relationships" xmlns:p="http://schemas.openxmlformats.org/presentationml/2006/main">
  <p:tag name="NUM" val="44"/>
</p:tagLst>
</file>

<file path=ppt/tags/tag1215.xml><?xml version="1.0" encoding="utf-8"?>
<p:tagLst xmlns:a="http://schemas.openxmlformats.org/drawingml/2006/main" xmlns:r="http://schemas.openxmlformats.org/officeDocument/2006/relationships" xmlns:p="http://schemas.openxmlformats.org/presentationml/2006/main">
  <p:tag name="NUM" val="45"/>
</p:tagLst>
</file>

<file path=ppt/tags/tag1216.xml><?xml version="1.0" encoding="utf-8"?>
<p:tagLst xmlns:a="http://schemas.openxmlformats.org/drawingml/2006/main" xmlns:r="http://schemas.openxmlformats.org/officeDocument/2006/relationships" xmlns:p="http://schemas.openxmlformats.org/presentationml/2006/main">
  <p:tag name="NUM" val="46"/>
</p:tagLst>
</file>

<file path=ppt/tags/tag1217.xml><?xml version="1.0" encoding="utf-8"?>
<p:tagLst xmlns:a="http://schemas.openxmlformats.org/drawingml/2006/main" xmlns:r="http://schemas.openxmlformats.org/officeDocument/2006/relationships" xmlns:p="http://schemas.openxmlformats.org/presentationml/2006/main">
  <p:tag name="NUM" val="47"/>
</p:tagLst>
</file>

<file path=ppt/tags/tag1218.xml><?xml version="1.0" encoding="utf-8"?>
<p:tagLst xmlns:a="http://schemas.openxmlformats.org/drawingml/2006/main" xmlns:r="http://schemas.openxmlformats.org/officeDocument/2006/relationships" xmlns:p="http://schemas.openxmlformats.org/presentationml/2006/main">
  <p:tag name="NUM" val="48"/>
</p:tagLst>
</file>

<file path=ppt/tags/tag1219.xml><?xml version="1.0" encoding="utf-8"?>
<p:tagLst xmlns:a="http://schemas.openxmlformats.org/drawingml/2006/main" xmlns:r="http://schemas.openxmlformats.org/officeDocument/2006/relationships" xmlns:p="http://schemas.openxmlformats.org/presentationml/2006/main">
  <p:tag name="NUM" val="49"/>
</p:tagLst>
</file>

<file path=ppt/tags/tag122.xml><?xml version="1.0" encoding="utf-8"?>
<p:tagLst xmlns:a="http://schemas.openxmlformats.org/drawingml/2006/main" xmlns:r="http://schemas.openxmlformats.org/officeDocument/2006/relationships" xmlns:p="http://schemas.openxmlformats.org/presentationml/2006/main">
  <p:tag name="NUM" val="6"/>
</p:tagLst>
</file>

<file path=ppt/tags/tag1220.xml><?xml version="1.0" encoding="utf-8"?>
<p:tagLst xmlns:a="http://schemas.openxmlformats.org/drawingml/2006/main" xmlns:r="http://schemas.openxmlformats.org/officeDocument/2006/relationships" xmlns:p="http://schemas.openxmlformats.org/presentationml/2006/main">
  <p:tag name="NUM" val="50"/>
</p:tagLst>
</file>

<file path=ppt/tags/tag1221.xml><?xml version="1.0" encoding="utf-8"?>
<p:tagLst xmlns:a="http://schemas.openxmlformats.org/drawingml/2006/main" xmlns:r="http://schemas.openxmlformats.org/officeDocument/2006/relationships" xmlns:p="http://schemas.openxmlformats.org/presentationml/2006/main">
  <p:tag name="NUM" val="51"/>
</p:tagLst>
</file>

<file path=ppt/tags/tag1222.xml><?xml version="1.0" encoding="utf-8"?>
<p:tagLst xmlns:a="http://schemas.openxmlformats.org/drawingml/2006/main" xmlns:r="http://schemas.openxmlformats.org/officeDocument/2006/relationships" xmlns:p="http://schemas.openxmlformats.org/presentationml/2006/main">
  <p:tag name="NUM" val="52"/>
</p:tagLst>
</file>

<file path=ppt/tags/tag1223.xml><?xml version="1.0" encoding="utf-8"?>
<p:tagLst xmlns:a="http://schemas.openxmlformats.org/drawingml/2006/main" xmlns:r="http://schemas.openxmlformats.org/officeDocument/2006/relationships" xmlns:p="http://schemas.openxmlformats.org/presentationml/2006/main">
  <p:tag name="NUM" val="53"/>
</p:tagLst>
</file>

<file path=ppt/tags/tag1224.xml><?xml version="1.0" encoding="utf-8"?>
<p:tagLst xmlns:a="http://schemas.openxmlformats.org/drawingml/2006/main" xmlns:r="http://schemas.openxmlformats.org/officeDocument/2006/relationships" xmlns:p="http://schemas.openxmlformats.org/presentationml/2006/main">
  <p:tag name="NUM" val="54"/>
</p:tagLst>
</file>

<file path=ppt/tags/tag1225.xml><?xml version="1.0" encoding="utf-8"?>
<p:tagLst xmlns:a="http://schemas.openxmlformats.org/drawingml/2006/main" xmlns:r="http://schemas.openxmlformats.org/officeDocument/2006/relationships" xmlns:p="http://schemas.openxmlformats.org/presentationml/2006/main">
  <p:tag name="NUM" val="55"/>
</p:tagLst>
</file>

<file path=ppt/tags/tag1226.xml><?xml version="1.0" encoding="utf-8"?>
<p:tagLst xmlns:a="http://schemas.openxmlformats.org/drawingml/2006/main" xmlns:r="http://schemas.openxmlformats.org/officeDocument/2006/relationships" xmlns:p="http://schemas.openxmlformats.org/presentationml/2006/main">
  <p:tag name="NUM" val="56"/>
</p:tagLst>
</file>

<file path=ppt/tags/tag1227.xml><?xml version="1.0" encoding="utf-8"?>
<p:tagLst xmlns:a="http://schemas.openxmlformats.org/drawingml/2006/main" xmlns:r="http://schemas.openxmlformats.org/officeDocument/2006/relationships" xmlns:p="http://schemas.openxmlformats.org/presentationml/2006/main">
  <p:tag name="NUM" val="57"/>
</p:tagLst>
</file>

<file path=ppt/tags/tag1228.xml><?xml version="1.0" encoding="utf-8"?>
<p:tagLst xmlns:a="http://schemas.openxmlformats.org/drawingml/2006/main" xmlns:r="http://schemas.openxmlformats.org/officeDocument/2006/relationships" xmlns:p="http://schemas.openxmlformats.org/presentationml/2006/main">
  <p:tag name="NUM" val="58"/>
</p:tagLst>
</file>

<file path=ppt/tags/tag1229.xml><?xml version="1.0" encoding="utf-8"?>
<p:tagLst xmlns:a="http://schemas.openxmlformats.org/drawingml/2006/main" xmlns:r="http://schemas.openxmlformats.org/officeDocument/2006/relationships" xmlns:p="http://schemas.openxmlformats.org/presentationml/2006/main">
  <p:tag name="NUM" val="59"/>
</p:tagLst>
</file>

<file path=ppt/tags/tag123.xml><?xml version="1.0" encoding="utf-8"?>
<p:tagLst xmlns:a="http://schemas.openxmlformats.org/drawingml/2006/main" xmlns:r="http://schemas.openxmlformats.org/officeDocument/2006/relationships" xmlns:p="http://schemas.openxmlformats.org/presentationml/2006/main">
  <p:tag name="NUM" val="7"/>
</p:tagLst>
</file>

<file path=ppt/tags/tag1230.xml><?xml version="1.0" encoding="utf-8"?>
<p:tagLst xmlns:a="http://schemas.openxmlformats.org/drawingml/2006/main" xmlns:r="http://schemas.openxmlformats.org/officeDocument/2006/relationships" xmlns:p="http://schemas.openxmlformats.org/presentationml/2006/main">
  <p:tag name="NUM" val="60"/>
</p:tagLst>
</file>

<file path=ppt/tags/tag1231.xml><?xml version="1.0" encoding="utf-8"?>
<p:tagLst xmlns:a="http://schemas.openxmlformats.org/drawingml/2006/main" xmlns:r="http://schemas.openxmlformats.org/officeDocument/2006/relationships" xmlns:p="http://schemas.openxmlformats.org/presentationml/2006/main">
  <p:tag name="NUM" val="61"/>
</p:tagLst>
</file>

<file path=ppt/tags/tag1232.xml><?xml version="1.0" encoding="utf-8"?>
<p:tagLst xmlns:a="http://schemas.openxmlformats.org/drawingml/2006/main" xmlns:r="http://schemas.openxmlformats.org/officeDocument/2006/relationships" xmlns:p="http://schemas.openxmlformats.org/presentationml/2006/main">
  <p:tag name="NUM" val="62"/>
</p:tagLst>
</file>

<file path=ppt/tags/tag1233.xml><?xml version="1.0" encoding="utf-8"?>
<p:tagLst xmlns:a="http://schemas.openxmlformats.org/drawingml/2006/main" xmlns:r="http://schemas.openxmlformats.org/officeDocument/2006/relationships" xmlns:p="http://schemas.openxmlformats.org/presentationml/2006/main">
  <p:tag name="NUM" val="63"/>
</p:tagLst>
</file>

<file path=ppt/tags/tag1234.xml><?xml version="1.0" encoding="utf-8"?>
<p:tagLst xmlns:a="http://schemas.openxmlformats.org/drawingml/2006/main" xmlns:r="http://schemas.openxmlformats.org/officeDocument/2006/relationships" xmlns:p="http://schemas.openxmlformats.org/presentationml/2006/main">
  <p:tag name="NUM" val="64"/>
</p:tagLst>
</file>

<file path=ppt/tags/tag1235.xml><?xml version="1.0" encoding="utf-8"?>
<p:tagLst xmlns:a="http://schemas.openxmlformats.org/drawingml/2006/main" xmlns:r="http://schemas.openxmlformats.org/officeDocument/2006/relationships" xmlns:p="http://schemas.openxmlformats.org/presentationml/2006/main">
  <p:tag name="NUM" val="65"/>
</p:tagLst>
</file>

<file path=ppt/tags/tag1236.xml><?xml version="1.0" encoding="utf-8"?>
<p:tagLst xmlns:a="http://schemas.openxmlformats.org/drawingml/2006/main" xmlns:r="http://schemas.openxmlformats.org/officeDocument/2006/relationships" xmlns:p="http://schemas.openxmlformats.org/presentationml/2006/main">
  <p:tag name="NUM" val="66"/>
</p:tagLst>
</file>

<file path=ppt/tags/tag1237.xml><?xml version="1.0" encoding="utf-8"?>
<p:tagLst xmlns:a="http://schemas.openxmlformats.org/drawingml/2006/main" xmlns:r="http://schemas.openxmlformats.org/officeDocument/2006/relationships" xmlns:p="http://schemas.openxmlformats.org/presentationml/2006/main">
  <p:tag name="NUM" val="67"/>
</p:tagLst>
</file>

<file path=ppt/tags/tag1238.xml><?xml version="1.0" encoding="utf-8"?>
<p:tagLst xmlns:a="http://schemas.openxmlformats.org/drawingml/2006/main" xmlns:r="http://schemas.openxmlformats.org/officeDocument/2006/relationships" xmlns:p="http://schemas.openxmlformats.org/presentationml/2006/main">
  <p:tag name="NUM" val="68"/>
</p:tagLst>
</file>

<file path=ppt/tags/tag1239.xml><?xml version="1.0" encoding="utf-8"?>
<p:tagLst xmlns:a="http://schemas.openxmlformats.org/drawingml/2006/main" xmlns:r="http://schemas.openxmlformats.org/officeDocument/2006/relationships" xmlns:p="http://schemas.openxmlformats.org/presentationml/2006/main">
  <p:tag name="NUM" val="69"/>
</p:tagLst>
</file>

<file path=ppt/tags/tag124.xml><?xml version="1.0" encoding="utf-8"?>
<p:tagLst xmlns:a="http://schemas.openxmlformats.org/drawingml/2006/main" xmlns:r="http://schemas.openxmlformats.org/officeDocument/2006/relationships" xmlns:p="http://schemas.openxmlformats.org/presentationml/2006/main">
  <p:tag name="NUM" val="8"/>
</p:tagLst>
</file>

<file path=ppt/tags/tag1240.xml><?xml version="1.0" encoding="utf-8"?>
<p:tagLst xmlns:a="http://schemas.openxmlformats.org/drawingml/2006/main" xmlns:r="http://schemas.openxmlformats.org/officeDocument/2006/relationships" xmlns:p="http://schemas.openxmlformats.org/presentationml/2006/main">
  <p:tag name="NUM" val="70"/>
</p:tagLst>
</file>

<file path=ppt/tags/tag1241.xml><?xml version="1.0" encoding="utf-8"?>
<p:tagLst xmlns:a="http://schemas.openxmlformats.org/drawingml/2006/main" xmlns:r="http://schemas.openxmlformats.org/officeDocument/2006/relationships" xmlns:p="http://schemas.openxmlformats.org/presentationml/2006/main">
  <p:tag name="NUM" val="71"/>
</p:tagLst>
</file>

<file path=ppt/tags/tag1242.xml><?xml version="1.0" encoding="utf-8"?>
<p:tagLst xmlns:a="http://schemas.openxmlformats.org/drawingml/2006/main" xmlns:r="http://schemas.openxmlformats.org/officeDocument/2006/relationships" xmlns:p="http://schemas.openxmlformats.org/presentationml/2006/main">
  <p:tag name="NUM" val="72"/>
</p:tagLst>
</file>

<file path=ppt/tags/tag1243.xml><?xml version="1.0" encoding="utf-8"?>
<p:tagLst xmlns:a="http://schemas.openxmlformats.org/drawingml/2006/main" xmlns:r="http://schemas.openxmlformats.org/officeDocument/2006/relationships" xmlns:p="http://schemas.openxmlformats.org/presentationml/2006/main">
  <p:tag name="NUM" val="73"/>
</p:tagLst>
</file>

<file path=ppt/tags/tag1244.xml><?xml version="1.0" encoding="utf-8"?>
<p:tagLst xmlns:a="http://schemas.openxmlformats.org/drawingml/2006/main" xmlns:r="http://schemas.openxmlformats.org/officeDocument/2006/relationships" xmlns:p="http://schemas.openxmlformats.org/presentationml/2006/main">
  <p:tag name="NUM" val="74"/>
</p:tagLst>
</file>

<file path=ppt/tags/tag1245.xml><?xml version="1.0" encoding="utf-8"?>
<p:tagLst xmlns:a="http://schemas.openxmlformats.org/drawingml/2006/main" xmlns:r="http://schemas.openxmlformats.org/officeDocument/2006/relationships" xmlns:p="http://schemas.openxmlformats.org/presentationml/2006/main">
  <p:tag name="NUM" val="75"/>
</p:tagLst>
</file>

<file path=ppt/tags/tag1246.xml><?xml version="1.0" encoding="utf-8"?>
<p:tagLst xmlns:a="http://schemas.openxmlformats.org/drawingml/2006/main" xmlns:r="http://schemas.openxmlformats.org/officeDocument/2006/relationships" xmlns:p="http://schemas.openxmlformats.org/presentationml/2006/main">
  <p:tag name="NUM" val="76"/>
</p:tagLst>
</file>

<file path=ppt/tags/tag1247.xml><?xml version="1.0" encoding="utf-8"?>
<p:tagLst xmlns:a="http://schemas.openxmlformats.org/drawingml/2006/main" xmlns:r="http://schemas.openxmlformats.org/officeDocument/2006/relationships" xmlns:p="http://schemas.openxmlformats.org/presentationml/2006/main">
  <p:tag name="NUM" val="77"/>
</p:tagLst>
</file>

<file path=ppt/tags/tag1248.xml><?xml version="1.0" encoding="utf-8"?>
<p:tagLst xmlns:a="http://schemas.openxmlformats.org/drawingml/2006/main" xmlns:r="http://schemas.openxmlformats.org/officeDocument/2006/relationships" xmlns:p="http://schemas.openxmlformats.org/presentationml/2006/main">
  <p:tag name="NUM" val="78"/>
</p:tagLst>
</file>

<file path=ppt/tags/tag1249.xml><?xml version="1.0" encoding="utf-8"?>
<p:tagLst xmlns:a="http://schemas.openxmlformats.org/drawingml/2006/main" xmlns:r="http://schemas.openxmlformats.org/officeDocument/2006/relationships" xmlns:p="http://schemas.openxmlformats.org/presentationml/2006/main">
  <p:tag name="NUM" val="79"/>
</p:tagLst>
</file>

<file path=ppt/tags/tag125.xml><?xml version="1.0" encoding="utf-8"?>
<p:tagLst xmlns:a="http://schemas.openxmlformats.org/drawingml/2006/main" xmlns:r="http://schemas.openxmlformats.org/officeDocument/2006/relationships" xmlns:p="http://schemas.openxmlformats.org/presentationml/2006/main">
  <p:tag name="NUM" val="9"/>
</p:tagLst>
</file>

<file path=ppt/tags/tag1250.xml><?xml version="1.0" encoding="utf-8"?>
<p:tagLst xmlns:a="http://schemas.openxmlformats.org/drawingml/2006/main" xmlns:r="http://schemas.openxmlformats.org/officeDocument/2006/relationships" xmlns:p="http://schemas.openxmlformats.org/presentationml/2006/main">
  <p:tag name="NUM" val="80"/>
</p:tagLst>
</file>

<file path=ppt/tags/tag1251.xml><?xml version="1.0" encoding="utf-8"?>
<p:tagLst xmlns:a="http://schemas.openxmlformats.org/drawingml/2006/main" xmlns:r="http://schemas.openxmlformats.org/officeDocument/2006/relationships" xmlns:p="http://schemas.openxmlformats.org/presentationml/2006/main">
  <p:tag name="NUM" val="81"/>
</p:tagLst>
</file>

<file path=ppt/tags/tag1252.xml><?xml version="1.0" encoding="utf-8"?>
<p:tagLst xmlns:a="http://schemas.openxmlformats.org/drawingml/2006/main" xmlns:r="http://schemas.openxmlformats.org/officeDocument/2006/relationships" xmlns:p="http://schemas.openxmlformats.org/presentationml/2006/main">
  <p:tag name="NUM" val="82"/>
</p:tagLst>
</file>

<file path=ppt/tags/tag1253.xml><?xml version="1.0" encoding="utf-8"?>
<p:tagLst xmlns:a="http://schemas.openxmlformats.org/drawingml/2006/main" xmlns:r="http://schemas.openxmlformats.org/officeDocument/2006/relationships" xmlns:p="http://schemas.openxmlformats.org/presentationml/2006/main">
  <p:tag name="NUM" val="83"/>
</p:tagLst>
</file>

<file path=ppt/tags/tag1254.xml><?xml version="1.0" encoding="utf-8"?>
<p:tagLst xmlns:a="http://schemas.openxmlformats.org/drawingml/2006/main" xmlns:r="http://schemas.openxmlformats.org/officeDocument/2006/relationships" xmlns:p="http://schemas.openxmlformats.org/presentationml/2006/main">
  <p:tag name="NUM" val="84"/>
</p:tagLst>
</file>

<file path=ppt/tags/tag1255.xml><?xml version="1.0" encoding="utf-8"?>
<p:tagLst xmlns:a="http://schemas.openxmlformats.org/drawingml/2006/main" xmlns:r="http://schemas.openxmlformats.org/officeDocument/2006/relationships" xmlns:p="http://schemas.openxmlformats.org/presentationml/2006/main">
  <p:tag name="NUM" val="85"/>
</p:tagLst>
</file>

<file path=ppt/tags/tag1256.xml><?xml version="1.0" encoding="utf-8"?>
<p:tagLst xmlns:a="http://schemas.openxmlformats.org/drawingml/2006/main" xmlns:r="http://schemas.openxmlformats.org/officeDocument/2006/relationships" xmlns:p="http://schemas.openxmlformats.org/presentationml/2006/main">
  <p:tag name="NUM" val="86"/>
</p:tagLst>
</file>

<file path=ppt/tags/tag1257.xml><?xml version="1.0" encoding="utf-8"?>
<p:tagLst xmlns:a="http://schemas.openxmlformats.org/drawingml/2006/main" xmlns:r="http://schemas.openxmlformats.org/officeDocument/2006/relationships" xmlns:p="http://schemas.openxmlformats.org/presentationml/2006/main">
  <p:tag name="NUM" val="87"/>
</p:tagLst>
</file>

<file path=ppt/tags/tag1258.xml><?xml version="1.0" encoding="utf-8"?>
<p:tagLst xmlns:a="http://schemas.openxmlformats.org/drawingml/2006/main" xmlns:r="http://schemas.openxmlformats.org/officeDocument/2006/relationships" xmlns:p="http://schemas.openxmlformats.org/presentationml/2006/main">
  <p:tag name="NUM" val="88"/>
</p:tagLst>
</file>

<file path=ppt/tags/tag1259.xml><?xml version="1.0" encoding="utf-8"?>
<p:tagLst xmlns:a="http://schemas.openxmlformats.org/drawingml/2006/main" xmlns:r="http://schemas.openxmlformats.org/officeDocument/2006/relationships" xmlns:p="http://schemas.openxmlformats.org/presentationml/2006/main">
  <p:tag name="NUM" val="89"/>
</p:tagLst>
</file>

<file path=ppt/tags/tag126.xml><?xml version="1.0" encoding="utf-8"?>
<p:tagLst xmlns:a="http://schemas.openxmlformats.org/drawingml/2006/main" xmlns:r="http://schemas.openxmlformats.org/officeDocument/2006/relationships" xmlns:p="http://schemas.openxmlformats.org/presentationml/2006/main">
  <p:tag name="NUM" val="10"/>
</p:tagLst>
</file>

<file path=ppt/tags/tag1260.xml><?xml version="1.0" encoding="utf-8"?>
<p:tagLst xmlns:a="http://schemas.openxmlformats.org/drawingml/2006/main" xmlns:r="http://schemas.openxmlformats.org/officeDocument/2006/relationships" xmlns:p="http://schemas.openxmlformats.org/presentationml/2006/main">
  <p:tag name="NUM" val="90"/>
</p:tagLst>
</file>

<file path=ppt/tags/tag1261.xml><?xml version="1.0" encoding="utf-8"?>
<p:tagLst xmlns:a="http://schemas.openxmlformats.org/drawingml/2006/main" xmlns:r="http://schemas.openxmlformats.org/officeDocument/2006/relationships" xmlns:p="http://schemas.openxmlformats.org/presentationml/2006/main">
  <p:tag name="NUM" val="91"/>
</p:tagLst>
</file>

<file path=ppt/tags/tag1262.xml><?xml version="1.0" encoding="utf-8"?>
<p:tagLst xmlns:a="http://schemas.openxmlformats.org/drawingml/2006/main" xmlns:r="http://schemas.openxmlformats.org/officeDocument/2006/relationships" xmlns:p="http://schemas.openxmlformats.org/presentationml/2006/main">
  <p:tag name="NUM" val="92"/>
</p:tagLst>
</file>

<file path=ppt/tags/tag1263.xml><?xml version="1.0" encoding="utf-8"?>
<p:tagLst xmlns:a="http://schemas.openxmlformats.org/drawingml/2006/main" xmlns:r="http://schemas.openxmlformats.org/officeDocument/2006/relationships" xmlns:p="http://schemas.openxmlformats.org/presentationml/2006/main">
  <p:tag name="NUM" val="93"/>
</p:tagLst>
</file>

<file path=ppt/tags/tag1264.xml><?xml version="1.0" encoding="utf-8"?>
<p:tagLst xmlns:a="http://schemas.openxmlformats.org/drawingml/2006/main" xmlns:r="http://schemas.openxmlformats.org/officeDocument/2006/relationships" xmlns:p="http://schemas.openxmlformats.org/presentationml/2006/main">
  <p:tag name="NUM" val="94"/>
</p:tagLst>
</file>

<file path=ppt/tags/tag1265.xml><?xml version="1.0" encoding="utf-8"?>
<p:tagLst xmlns:a="http://schemas.openxmlformats.org/drawingml/2006/main" xmlns:r="http://schemas.openxmlformats.org/officeDocument/2006/relationships" xmlns:p="http://schemas.openxmlformats.org/presentationml/2006/main">
  <p:tag name="NUM" val="95"/>
</p:tagLst>
</file>

<file path=ppt/tags/tag1266.xml><?xml version="1.0" encoding="utf-8"?>
<p:tagLst xmlns:a="http://schemas.openxmlformats.org/drawingml/2006/main" xmlns:r="http://schemas.openxmlformats.org/officeDocument/2006/relationships" xmlns:p="http://schemas.openxmlformats.org/presentationml/2006/main">
  <p:tag name="NUM" val="96"/>
</p:tagLst>
</file>

<file path=ppt/tags/tag1267.xml><?xml version="1.0" encoding="utf-8"?>
<p:tagLst xmlns:a="http://schemas.openxmlformats.org/drawingml/2006/main" xmlns:r="http://schemas.openxmlformats.org/officeDocument/2006/relationships" xmlns:p="http://schemas.openxmlformats.org/presentationml/2006/main">
  <p:tag name="NUM" val="97"/>
</p:tagLst>
</file>

<file path=ppt/tags/tag1268.xml><?xml version="1.0" encoding="utf-8"?>
<p:tagLst xmlns:a="http://schemas.openxmlformats.org/drawingml/2006/main" xmlns:r="http://schemas.openxmlformats.org/officeDocument/2006/relationships" xmlns:p="http://schemas.openxmlformats.org/presentationml/2006/main">
  <p:tag name="NUM" val="98"/>
</p:tagLst>
</file>

<file path=ppt/tags/tag1269.xml><?xml version="1.0" encoding="utf-8"?>
<p:tagLst xmlns:a="http://schemas.openxmlformats.org/drawingml/2006/main" xmlns:r="http://schemas.openxmlformats.org/officeDocument/2006/relationships" xmlns:p="http://schemas.openxmlformats.org/presentationml/2006/main">
  <p:tag name="NUM" val="99"/>
</p:tagLst>
</file>

<file path=ppt/tags/tag127.xml><?xml version="1.0" encoding="utf-8"?>
<p:tagLst xmlns:a="http://schemas.openxmlformats.org/drawingml/2006/main" xmlns:r="http://schemas.openxmlformats.org/officeDocument/2006/relationships" xmlns:p="http://schemas.openxmlformats.org/presentationml/2006/main">
  <p:tag name="NUM" val="11"/>
</p:tagLst>
</file>

<file path=ppt/tags/tag1270.xml><?xml version="1.0" encoding="utf-8"?>
<p:tagLst xmlns:a="http://schemas.openxmlformats.org/drawingml/2006/main" xmlns:r="http://schemas.openxmlformats.org/officeDocument/2006/relationships" xmlns:p="http://schemas.openxmlformats.org/presentationml/2006/main">
  <p:tag name="NUM" val="100"/>
</p:tagLst>
</file>

<file path=ppt/tags/tag1271.xml><?xml version="1.0" encoding="utf-8"?>
<p:tagLst xmlns:a="http://schemas.openxmlformats.org/drawingml/2006/main" xmlns:r="http://schemas.openxmlformats.org/officeDocument/2006/relationships" xmlns:p="http://schemas.openxmlformats.org/presentationml/2006/main">
  <p:tag name="NUM" val="101"/>
</p:tagLst>
</file>

<file path=ppt/tags/tag1272.xml><?xml version="1.0" encoding="utf-8"?>
<p:tagLst xmlns:a="http://schemas.openxmlformats.org/drawingml/2006/main" xmlns:r="http://schemas.openxmlformats.org/officeDocument/2006/relationships" xmlns:p="http://schemas.openxmlformats.org/presentationml/2006/main">
  <p:tag name="NUM" val="102"/>
</p:tagLst>
</file>

<file path=ppt/tags/tag1273.xml><?xml version="1.0" encoding="utf-8"?>
<p:tagLst xmlns:a="http://schemas.openxmlformats.org/drawingml/2006/main" xmlns:r="http://schemas.openxmlformats.org/officeDocument/2006/relationships" xmlns:p="http://schemas.openxmlformats.org/presentationml/2006/main">
  <p:tag name="NUM" val="103"/>
</p:tagLst>
</file>

<file path=ppt/tags/tag1274.xml><?xml version="1.0" encoding="utf-8"?>
<p:tagLst xmlns:a="http://schemas.openxmlformats.org/drawingml/2006/main" xmlns:r="http://schemas.openxmlformats.org/officeDocument/2006/relationships" xmlns:p="http://schemas.openxmlformats.org/presentationml/2006/main">
  <p:tag name="NUM" val="104"/>
</p:tagLst>
</file>

<file path=ppt/tags/tag1275.xml><?xml version="1.0" encoding="utf-8"?>
<p:tagLst xmlns:a="http://schemas.openxmlformats.org/drawingml/2006/main" xmlns:r="http://schemas.openxmlformats.org/officeDocument/2006/relationships" xmlns:p="http://schemas.openxmlformats.org/presentationml/2006/main">
  <p:tag name="NUM" val="105"/>
</p:tagLst>
</file>

<file path=ppt/tags/tag1276.xml><?xml version="1.0" encoding="utf-8"?>
<p:tagLst xmlns:a="http://schemas.openxmlformats.org/drawingml/2006/main" xmlns:r="http://schemas.openxmlformats.org/officeDocument/2006/relationships" xmlns:p="http://schemas.openxmlformats.org/presentationml/2006/main">
  <p:tag name="NUM" val="106"/>
</p:tagLst>
</file>

<file path=ppt/tags/tag1277.xml><?xml version="1.0" encoding="utf-8"?>
<p:tagLst xmlns:a="http://schemas.openxmlformats.org/drawingml/2006/main" xmlns:r="http://schemas.openxmlformats.org/officeDocument/2006/relationships" xmlns:p="http://schemas.openxmlformats.org/presentationml/2006/main">
  <p:tag name="NUM" val="107"/>
</p:tagLst>
</file>

<file path=ppt/tags/tag1278.xml><?xml version="1.0" encoding="utf-8"?>
<p:tagLst xmlns:a="http://schemas.openxmlformats.org/drawingml/2006/main" xmlns:r="http://schemas.openxmlformats.org/officeDocument/2006/relationships" xmlns:p="http://schemas.openxmlformats.org/presentationml/2006/main">
  <p:tag name="NUM" val="108"/>
</p:tagLst>
</file>

<file path=ppt/tags/tag1279.xml><?xml version="1.0" encoding="utf-8"?>
<p:tagLst xmlns:a="http://schemas.openxmlformats.org/drawingml/2006/main" xmlns:r="http://schemas.openxmlformats.org/officeDocument/2006/relationships" xmlns:p="http://schemas.openxmlformats.org/presentationml/2006/main">
  <p:tag name="NUM" val="109"/>
</p:tagLst>
</file>

<file path=ppt/tags/tag128.xml><?xml version="1.0" encoding="utf-8"?>
<p:tagLst xmlns:a="http://schemas.openxmlformats.org/drawingml/2006/main" xmlns:r="http://schemas.openxmlformats.org/officeDocument/2006/relationships" xmlns:p="http://schemas.openxmlformats.org/presentationml/2006/main">
  <p:tag name="NUM" val="12"/>
</p:tagLst>
</file>

<file path=ppt/tags/tag1280.xml><?xml version="1.0" encoding="utf-8"?>
<p:tagLst xmlns:a="http://schemas.openxmlformats.org/drawingml/2006/main" xmlns:r="http://schemas.openxmlformats.org/officeDocument/2006/relationships" xmlns:p="http://schemas.openxmlformats.org/presentationml/2006/main">
  <p:tag name="NUM" val="110"/>
</p:tagLst>
</file>

<file path=ppt/tags/tag1281.xml><?xml version="1.0" encoding="utf-8"?>
<p:tagLst xmlns:a="http://schemas.openxmlformats.org/drawingml/2006/main" xmlns:r="http://schemas.openxmlformats.org/officeDocument/2006/relationships" xmlns:p="http://schemas.openxmlformats.org/presentationml/2006/main">
  <p:tag name="NUM" val="111"/>
</p:tagLst>
</file>

<file path=ppt/tags/tag1282.xml><?xml version="1.0" encoding="utf-8"?>
<p:tagLst xmlns:a="http://schemas.openxmlformats.org/drawingml/2006/main" xmlns:r="http://schemas.openxmlformats.org/officeDocument/2006/relationships" xmlns:p="http://schemas.openxmlformats.org/presentationml/2006/main">
  <p:tag name="NUM" val="112"/>
</p:tagLst>
</file>

<file path=ppt/tags/tag1283.xml><?xml version="1.0" encoding="utf-8"?>
<p:tagLst xmlns:a="http://schemas.openxmlformats.org/drawingml/2006/main" xmlns:r="http://schemas.openxmlformats.org/officeDocument/2006/relationships" xmlns:p="http://schemas.openxmlformats.org/presentationml/2006/main">
  <p:tag name="NUM" val="113"/>
</p:tagLst>
</file>

<file path=ppt/tags/tag1284.xml><?xml version="1.0" encoding="utf-8"?>
<p:tagLst xmlns:a="http://schemas.openxmlformats.org/drawingml/2006/main" xmlns:r="http://schemas.openxmlformats.org/officeDocument/2006/relationships" xmlns:p="http://schemas.openxmlformats.org/presentationml/2006/main">
  <p:tag name="NUM" val="114"/>
</p:tagLst>
</file>

<file path=ppt/tags/tag1285.xml><?xml version="1.0" encoding="utf-8"?>
<p:tagLst xmlns:a="http://schemas.openxmlformats.org/drawingml/2006/main" xmlns:r="http://schemas.openxmlformats.org/officeDocument/2006/relationships" xmlns:p="http://schemas.openxmlformats.org/presentationml/2006/main">
  <p:tag name="NUM" val="115"/>
</p:tagLst>
</file>

<file path=ppt/tags/tag1286.xml><?xml version="1.0" encoding="utf-8"?>
<p:tagLst xmlns:a="http://schemas.openxmlformats.org/drawingml/2006/main" xmlns:r="http://schemas.openxmlformats.org/officeDocument/2006/relationships" xmlns:p="http://schemas.openxmlformats.org/presentationml/2006/main">
  <p:tag name="NUM" val="116"/>
</p:tagLst>
</file>

<file path=ppt/tags/tag1287.xml><?xml version="1.0" encoding="utf-8"?>
<p:tagLst xmlns:a="http://schemas.openxmlformats.org/drawingml/2006/main" xmlns:r="http://schemas.openxmlformats.org/officeDocument/2006/relationships" xmlns:p="http://schemas.openxmlformats.org/presentationml/2006/main">
  <p:tag name="NUM" val="117"/>
</p:tagLst>
</file>

<file path=ppt/tags/tag1288.xml><?xml version="1.0" encoding="utf-8"?>
<p:tagLst xmlns:a="http://schemas.openxmlformats.org/drawingml/2006/main" xmlns:r="http://schemas.openxmlformats.org/officeDocument/2006/relationships" xmlns:p="http://schemas.openxmlformats.org/presentationml/2006/main">
  <p:tag name="NUM" val="118"/>
</p:tagLst>
</file>

<file path=ppt/tags/tag1289.xml><?xml version="1.0" encoding="utf-8"?>
<p:tagLst xmlns:a="http://schemas.openxmlformats.org/drawingml/2006/main" xmlns:r="http://schemas.openxmlformats.org/officeDocument/2006/relationships" xmlns:p="http://schemas.openxmlformats.org/presentationml/2006/main">
  <p:tag name="NUM" val="119"/>
</p:tagLst>
</file>

<file path=ppt/tags/tag129.xml><?xml version="1.0" encoding="utf-8"?>
<p:tagLst xmlns:a="http://schemas.openxmlformats.org/drawingml/2006/main" xmlns:r="http://schemas.openxmlformats.org/officeDocument/2006/relationships" xmlns:p="http://schemas.openxmlformats.org/presentationml/2006/main">
  <p:tag name="NUM" val="13"/>
</p:tagLst>
</file>

<file path=ppt/tags/tag1290.xml><?xml version="1.0" encoding="utf-8"?>
<p:tagLst xmlns:a="http://schemas.openxmlformats.org/drawingml/2006/main" xmlns:r="http://schemas.openxmlformats.org/officeDocument/2006/relationships" xmlns:p="http://schemas.openxmlformats.org/presentationml/2006/main">
  <p:tag name="NUM" val="120"/>
</p:tagLst>
</file>

<file path=ppt/tags/tag1291.xml><?xml version="1.0" encoding="utf-8"?>
<p:tagLst xmlns:a="http://schemas.openxmlformats.org/drawingml/2006/main" xmlns:r="http://schemas.openxmlformats.org/officeDocument/2006/relationships" xmlns:p="http://schemas.openxmlformats.org/presentationml/2006/main">
  <p:tag name="NUM" val="121"/>
</p:tagLst>
</file>

<file path=ppt/tags/tag1292.xml><?xml version="1.0" encoding="utf-8"?>
<p:tagLst xmlns:a="http://schemas.openxmlformats.org/drawingml/2006/main" xmlns:r="http://schemas.openxmlformats.org/officeDocument/2006/relationships" xmlns:p="http://schemas.openxmlformats.org/presentationml/2006/main">
  <p:tag name="NUM" val="122"/>
</p:tagLst>
</file>

<file path=ppt/tags/tag1293.xml><?xml version="1.0" encoding="utf-8"?>
<p:tagLst xmlns:a="http://schemas.openxmlformats.org/drawingml/2006/main" xmlns:r="http://schemas.openxmlformats.org/officeDocument/2006/relationships" xmlns:p="http://schemas.openxmlformats.org/presentationml/2006/main">
  <p:tag name="NUM" val="123"/>
</p:tagLst>
</file>

<file path=ppt/tags/tag1294.xml><?xml version="1.0" encoding="utf-8"?>
<p:tagLst xmlns:a="http://schemas.openxmlformats.org/drawingml/2006/main" xmlns:r="http://schemas.openxmlformats.org/officeDocument/2006/relationships" xmlns:p="http://schemas.openxmlformats.org/presentationml/2006/main">
  <p:tag name="NUM" val="124"/>
</p:tagLst>
</file>

<file path=ppt/tags/tag1295.xml><?xml version="1.0" encoding="utf-8"?>
<p:tagLst xmlns:a="http://schemas.openxmlformats.org/drawingml/2006/main" xmlns:r="http://schemas.openxmlformats.org/officeDocument/2006/relationships" xmlns:p="http://schemas.openxmlformats.org/presentationml/2006/main">
  <p:tag name="NUM" val="125"/>
</p:tagLst>
</file>

<file path=ppt/tags/tag1296.xml><?xml version="1.0" encoding="utf-8"?>
<p:tagLst xmlns:a="http://schemas.openxmlformats.org/drawingml/2006/main" xmlns:r="http://schemas.openxmlformats.org/officeDocument/2006/relationships" xmlns:p="http://schemas.openxmlformats.org/presentationml/2006/main">
  <p:tag name="NUM" val="126"/>
</p:tagLst>
</file>

<file path=ppt/tags/tag1297.xml><?xml version="1.0" encoding="utf-8"?>
<p:tagLst xmlns:a="http://schemas.openxmlformats.org/drawingml/2006/main" xmlns:r="http://schemas.openxmlformats.org/officeDocument/2006/relationships" xmlns:p="http://schemas.openxmlformats.org/presentationml/2006/main">
  <p:tag name="NUM" val="127"/>
</p:tagLst>
</file>

<file path=ppt/tags/tag1298.xml><?xml version="1.0" encoding="utf-8"?>
<p:tagLst xmlns:a="http://schemas.openxmlformats.org/drawingml/2006/main" xmlns:r="http://schemas.openxmlformats.org/officeDocument/2006/relationships" xmlns:p="http://schemas.openxmlformats.org/presentationml/2006/main">
  <p:tag name="NUM" val="128"/>
</p:tagLst>
</file>

<file path=ppt/tags/tag1299.xml><?xml version="1.0" encoding="utf-8"?>
<p:tagLst xmlns:a="http://schemas.openxmlformats.org/drawingml/2006/main" xmlns:r="http://schemas.openxmlformats.org/officeDocument/2006/relationships" xmlns:p="http://schemas.openxmlformats.org/presentationml/2006/main">
  <p:tag name="NUM" val="129"/>
</p:tagLst>
</file>

<file path=ppt/tags/tag13.xml><?xml version="1.0" encoding="utf-8"?>
<p:tagLst xmlns:a="http://schemas.openxmlformats.org/drawingml/2006/main" xmlns:r="http://schemas.openxmlformats.org/officeDocument/2006/relationships" xmlns:p="http://schemas.openxmlformats.org/presentationml/2006/main">
  <p:tag name="NUM" val="9"/>
</p:tagLst>
</file>

<file path=ppt/tags/tag130.xml><?xml version="1.0" encoding="utf-8"?>
<p:tagLst xmlns:a="http://schemas.openxmlformats.org/drawingml/2006/main" xmlns:r="http://schemas.openxmlformats.org/officeDocument/2006/relationships" xmlns:p="http://schemas.openxmlformats.org/presentationml/2006/main">
  <p:tag name="NUM" val="14"/>
</p:tagLst>
</file>

<file path=ppt/tags/tag1300.xml><?xml version="1.0" encoding="utf-8"?>
<p:tagLst xmlns:a="http://schemas.openxmlformats.org/drawingml/2006/main" xmlns:r="http://schemas.openxmlformats.org/officeDocument/2006/relationships" xmlns:p="http://schemas.openxmlformats.org/presentationml/2006/main">
  <p:tag name="NUM" val="130"/>
</p:tagLst>
</file>

<file path=ppt/tags/tag1301.xml><?xml version="1.0" encoding="utf-8"?>
<p:tagLst xmlns:a="http://schemas.openxmlformats.org/drawingml/2006/main" xmlns:r="http://schemas.openxmlformats.org/officeDocument/2006/relationships" xmlns:p="http://schemas.openxmlformats.org/presentationml/2006/main">
  <p:tag name="NUM" val="131"/>
</p:tagLst>
</file>

<file path=ppt/tags/tag1302.xml><?xml version="1.0" encoding="utf-8"?>
<p:tagLst xmlns:a="http://schemas.openxmlformats.org/drawingml/2006/main" xmlns:r="http://schemas.openxmlformats.org/officeDocument/2006/relationships" xmlns:p="http://schemas.openxmlformats.org/presentationml/2006/main">
  <p:tag name="NUM" val="132"/>
</p:tagLst>
</file>

<file path=ppt/tags/tag1303.xml><?xml version="1.0" encoding="utf-8"?>
<p:tagLst xmlns:a="http://schemas.openxmlformats.org/drawingml/2006/main" xmlns:r="http://schemas.openxmlformats.org/officeDocument/2006/relationships" xmlns:p="http://schemas.openxmlformats.org/presentationml/2006/main">
  <p:tag name="NUM" val="133"/>
</p:tagLst>
</file>

<file path=ppt/tags/tag1304.xml><?xml version="1.0" encoding="utf-8"?>
<p:tagLst xmlns:a="http://schemas.openxmlformats.org/drawingml/2006/main" xmlns:r="http://schemas.openxmlformats.org/officeDocument/2006/relationships" xmlns:p="http://schemas.openxmlformats.org/presentationml/2006/main">
  <p:tag name="NUM" val="134"/>
</p:tagLst>
</file>

<file path=ppt/tags/tag1305.xml><?xml version="1.0" encoding="utf-8"?>
<p:tagLst xmlns:a="http://schemas.openxmlformats.org/drawingml/2006/main" xmlns:r="http://schemas.openxmlformats.org/officeDocument/2006/relationships" xmlns:p="http://schemas.openxmlformats.org/presentationml/2006/main">
  <p:tag name="NUM" val="135"/>
</p:tagLst>
</file>

<file path=ppt/tags/tag1306.xml><?xml version="1.0" encoding="utf-8"?>
<p:tagLst xmlns:a="http://schemas.openxmlformats.org/drawingml/2006/main" xmlns:r="http://schemas.openxmlformats.org/officeDocument/2006/relationships" xmlns:p="http://schemas.openxmlformats.org/presentationml/2006/main">
  <p:tag name="NUM" val="136"/>
</p:tagLst>
</file>

<file path=ppt/tags/tag1307.xml><?xml version="1.0" encoding="utf-8"?>
<p:tagLst xmlns:a="http://schemas.openxmlformats.org/drawingml/2006/main" xmlns:r="http://schemas.openxmlformats.org/officeDocument/2006/relationships" xmlns:p="http://schemas.openxmlformats.org/presentationml/2006/main">
  <p:tag name="NUM" val="137"/>
</p:tagLst>
</file>

<file path=ppt/tags/tag1308.xml><?xml version="1.0" encoding="utf-8"?>
<p:tagLst xmlns:a="http://schemas.openxmlformats.org/drawingml/2006/main" xmlns:r="http://schemas.openxmlformats.org/officeDocument/2006/relationships" xmlns:p="http://schemas.openxmlformats.org/presentationml/2006/main">
  <p:tag name="NUM" val="138"/>
</p:tagLst>
</file>

<file path=ppt/tags/tag1309.xml><?xml version="1.0" encoding="utf-8"?>
<p:tagLst xmlns:a="http://schemas.openxmlformats.org/drawingml/2006/main" xmlns:r="http://schemas.openxmlformats.org/officeDocument/2006/relationships" xmlns:p="http://schemas.openxmlformats.org/presentationml/2006/main">
  <p:tag name="NUM" val="139"/>
</p:tagLst>
</file>

<file path=ppt/tags/tag131.xml><?xml version="1.0" encoding="utf-8"?>
<p:tagLst xmlns:a="http://schemas.openxmlformats.org/drawingml/2006/main" xmlns:r="http://schemas.openxmlformats.org/officeDocument/2006/relationships" xmlns:p="http://schemas.openxmlformats.org/presentationml/2006/main">
  <p:tag name="NUM" val="15"/>
</p:tagLst>
</file>

<file path=ppt/tags/tag1310.xml><?xml version="1.0" encoding="utf-8"?>
<p:tagLst xmlns:a="http://schemas.openxmlformats.org/drawingml/2006/main" xmlns:r="http://schemas.openxmlformats.org/officeDocument/2006/relationships" xmlns:p="http://schemas.openxmlformats.org/presentationml/2006/main">
  <p:tag name="NUM" val="140"/>
</p:tagLst>
</file>

<file path=ppt/tags/tag1311.xml><?xml version="1.0" encoding="utf-8"?>
<p:tagLst xmlns:a="http://schemas.openxmlformats.org/drawingml/2006/main" xmlns:r="http://schemas.openxmlformats.org/officeDocument/2006/relationships" xmlns:p="http://schemas.openxmlformats.org/presentationml/2006/main">
  <p:tag name="NUM" val="141"/>
</p:tagLst>
</file>

<file path=ppt/tags/tag1312.xml><?xml version="1.0" encoding="utf-8"?>
<p:tagLst xmlns:a="http://schemas.openxmlformats.org/drawingml/2006/main" xmlns:r="http://schemas.openxmlformats.org/officeDocument/2006/relationships" xmlns:p="http://schemas.openxmlformats.org/presentationml/2006/main">
  <p:tag name="NUM" val="142"/>
</p:tagLst>
</file>

<file path=ppt/tags/tag1313.xml><?xml version="1.0" encoding="utf-8"?>
<p:tagLst xmlns:a="http://schemas.openxmlformats.org/drawingml/2006/main" xmlns:r="http://schemas.openxmlformats.org/officeDocument/2006/relationships" xmlns:p="http://schemas.openxmlformats.org/presentationml/2006/main">
  <p:tag name="NUM" val="143"/>
</p:tagLst>
</file>

<file path=ppt/tags/tag1314.xml><?xml version="1.0" encoding="utf-8"?>
<p:tagLst xmlns:a="http://schemas.openxmlformats.org/drawingml/2006/main" xmlns:r="http://schemas.openxmlformats.org/officeDocument/2006/relationships" xmlns:p="http://schemas.openxmlformats.org/presentationml/2006/main">
  <p:tag name="NUM" val="144"/>
</p:tagLst>
</file>

<file path=ppt/tags/tag1315.xml><?xml version="1.0" encoding="utf-8"?>
<p:tagLst xmlns:a="http://schemas.openxmlformats.org/drawingml/2006/main" xmlns:r="http://schemas.openxmlformats.org/officeDocument/2006/relationships" xmlns:p="http://schemas.openxmlformats.org/presentationml/2006/main">
  <p:tag name="NUM" val="145"/>
</p:tagLst>
</file>

<file path=ppt/tags/tag1316.xml><?xml version="1.0" encoding="utf-8"?>
<p:tagLst xmlns:a="http://schemas.openxmlformats.org/drawingml/2006/main" xmlns:r="http://schemas.openxmlformats.org/officeDocument/2006/relationships" xmlns:p="http://schemas.openxmlformats.org/presentationml/2006/main">
  <p:tag name="NUM" val="146"/>
</p:tagLst>
</file>

<file path=ppt/tags/tag1317.xml><?xml version="1.0" encoding="utf-8"?>
<p:tagLst xmlns:a="http://schemas.openxmlformats.org/drawingml/2006/main" xmlns:r="http://schemas.openxmlformats.org/officeDocument/2006/relationships" xmlns:p="http://schemas.openxmlformats.org/presentationml/2006/main">
  <p:tag name="NUM" val="147"/>
</p:tagLst>
</file>

<file path=ppt/tags/tag1318.xml><?xml version="1.0" encoding="utf-8"?>
<p:tagLst xmlns:a="http://schemas.openxmlformats.org/drawingml/2006/main" xmlns:r="http://schemas.openxmlformats.org/officeDocument/2006/relationships" xmlns:p="http://schemas.openxmlformats.org/presentationml/2006/main">
  <p:tag name="NUM" val="148"/>
</p:tagLst>
</file>

<file path=ppt/tags/tag1319.xml><?xml version="1.0" encoding="utf-8"?>
<p:tagLst xmlns:a="http://schemas.openxmlformats.org/drawingml/2006/main" xmlns:r="http://schemas.openxmlformats.org/officeDocument/2006/relationships" xmlns:p="http://schemas.openxmlformats.org/presentationml/2006/main">
  <p:tag name="NUM" val="149"/>
</p:tagLst>
</file>

<file path=ppt/tags/tag132.xml><?xml version="1.0" encoding="utf-8"?>
<p:tagLst xmlns:a="http://schemas.openxmlformats.org/drawingml/2006/main" xmlns:r="http://schemas.openxmlformats.org/officeDocument/2006/relationships" xmlns:p="http://schemas.openxmlformats.org/presentationml/2006/main">
  <p:tag name="NUM" val="16"/>
</p:tagLst>
</file>

<file path=ppt/tags/tag1320.xml><?xml version="1.0" encoding="utf-8"?>
<p:tagLst xmlns:a="http://schemas.openxmlformats.org/drawingml/2006/main" xmlns:r="http://schemas.openxmlformats.org/officeDocument/2006/relationships" xmlns:p="http://schemas.openxmlformats.org/presentationml/2006/main">
  <p:tag name="NUM" val="150"/>
</p:tagLst>
</file>

<file path=ppt/tags/tag1321.xml><?xml version="1.0" encoding="utf-8"?>
<p:tagLst xmlns:a="http://schemas.openxmlformats.org/drawingml/2006/main" xmlns:r="http://schemas.openxmlformats.org/officeDocument/2006/relationships" xmlns:p="http://schemas.openxmlformats.org/presentationml/2006/main">
  <p:tag name="NUM" val="151"/>
</p:tagLst>
</file>

<file path=ppt/tags/tag1322.xml><?xml version="1.0" encoding="utf-8"?>
<p:tagLst xmlns:a="http://schemas.openxmlformats.org/drawingml/2006/main" xmlns:r="http://schemas.openxmlformats.org/officeDocument/2006/relationships" xmlns:p="http://schemas.openxmlformats.org/presentationml/2006/main">
  <p:tag name="NUM" val="152"/>
</p:tagLst>
</file>

<file path=ppt/tags/tag1323.xml><?xml version="1.0" encoding="utf-8"?>
<p:tagLst xmlns:a="http://schemas.openxmlformats.org/drawingml/2006/main" xmlns:r="http://schemas.openxmlformats.org/officeDocument/2006/relationships" xmlns:p="http://schemas.openxmlformats.org/presentationml/2006/main">
  <p:tag name="NUM" val="153"/>
</p:tagLst>
</file>

<file path=ppt/tags/tag1324.xml><?xml version="1.0" encoding="utf-8"?>
<p:tagLst xmlns:a="http://schemas.openxmlformats.org/drawingml/2006/main" xmlns:r="http://schemas.openxmlformats.org/officeDocument/2006/relationships" xmlns:p="http://schemas.openxmlformats.org/presentationml/2006/main">
  <p:tag name="NUM" val="154"/>
</p:tagLst>
</file>

<file path=ppt/tags/tag1325.xml><?xml version="1.0" encoding="utf-8"?>
<p:tagLst xmlns:a="http://schemas.openxmlformats.org/drawingml/2006/main" xmlns:r="http://schemas.openxmlformats.org/officeDocument/2006/relationships" xmlns:p="http://schemas.openxmlformats.org/presentationml/2006/main">
  <p:tag name="NUM" val="155"/>
</p:tagLst>
</file>

<file path=ppt/tags/tag1326.xml><?xml version="1.0" encoding="utf-8"?>
<p:tagLst xmlns:a="http://schemas.openxmlformats.org/drawingml/2006/main" xmlns:r="http://schemas.openxmlformats.org/officeDocument/2006/relationships" xmlns:p="http://schemas.openxmlformats.org/presentationml/2006/main">
  <p:tag name="NUM" val="156"/>
</p:tagLst>
</file>

<file path=ppt/tags/tag1327.xml><?xml version="1.0" encoding="utf-8"?>
<p:tagLst xmlns:a="http://schemas.openxmlformats.org/drawingml/2006/main" xmlns:r="http://schemas.openxmlformats.org/officeDocument/2006/relationships" xmlns:p="http://schemas.openxmlformats.org/presentationml/2006/main">
  <p:tag name="NUM" val="157"/>
</p:tagLst>
</file>

<file path=ppt/tags/tag1328.xml><?xml version="1.0" encoding="utf-8"?>
<p:tagLst xmlns:a="http://schemas.openxmlformats.org/drawingml/2006/main" xmlns:r="http://schemas.openxmlformats.org/officeDocument/2006/relationships" xmlns:p="http://schemas.openxmlformats.org/presentationml/2006/main">
  <p:tag name="NUM" val="158"/>
</p:tagLst>
</file>

<file path=ppt/tags/tag1329.xml><?xml version="1.0" encoding="utf-8"?>
<p:tagLst xmlns:a="http://schemas.openxmlformats.org/drawingml/2006/main" xmlns:r="http://schemas.openxmlformats.org/officeDocument/2006/relationships" xmlns:p="http://schemas.openxmlformats.org/presentationml/2006/main">
  <p:tag name="NUM" val="159"/>
</p:tagLst>
</file>

<file path=ppt/tags/tag133.xml><?xml version="1.0" encoding="utf-8"?>
<p:tagLst xmlns:a="http://schemas.openxmlformats.org/drawingml/2006/main" xmlns:r="http://schemas.openxmlformats.org/officeDocument/2006/relationships" xmlns:p="http://schemas.openxmlformats.org/presentationml/2006/main">
  <p:tag name="NUM" val="17"/>
</p:tagLst>
</file>

<file path=ppt/tags/tag1330.xml><?xml version="1.0" encoding="utf-8"?>
<p:tagLst xmlns:a="http://schemas.openxmlformats.org/drawingml/2006/main" xmlns:r="http://schemas.openxmlformats.org/officeDocument/2006/relationships" xmlns:p="http://schemas.openxmlformats.org/presentationml/2006/main">
  <p:tag name="NUM" val="160"/>
</p:tagLst>
</file>

<file path=ppt/tags/tag1331.xml><?xml version="1.0" encoding="utf-8"?>
<p:tagLst xmlns:a="http://schemas.openxmlformats.org/drawingml/2006/main" xmlns:r="http://schemas.openxmlformats.org/officeDocument/2006/relationships" xmlns:p="http://schemas.openxmlformats.org/presentationml/2006/main">
  <p:tag name="NUM" val="161"/>
</p:tagLst>
</file>

<file path=ppt/tags/tag1332.xml><?xml version="1.0" encoding="utf-8"?>
<p:tagLst xmlns:a="http://schemas.openxmlformats.org/drawingml/2006/main" xmlns:r="http://schemas.openxmlformats.org/officeDocument/2006/relationships" xmlns:p="http://schemas.openxmlformats.org/presentationml/2006/main">
  <p:tag name="NUM" val="162"/>
</p:tagLst>
</file>

<file path=ppt/tags/tag1333.xml><?xml version="1.0" encoding="utf-8"?>
<p:tagLst xmlns:a="http://schemas.openxmlformats.org/drawingml/2006/main" xmlns:r="http://schemas.openxmlformats.org/officeDocument/2006/relationships" xmlns:p="http://schemas.openxmlformats.org/presentationml/2006/main">
  <p:tag name="NUM" val="163"/>
</p:tagLst>
</file>

<file path=ppt/tags/tag1334.xml><?xml version="1.0" encoding="utf-8"?>
<p:tagLst xmlns:a="http://schemas.openxmlformats.org/drawingml/2006/main" xmlns:r="http://schemas.openxmlformats.org/officeDocument/2006/relationships" xmlns:p="http://schemas.openxmlformats.org/presentationml/2006/main">
  <p:tag name="NUM" val="164"/>
</p:tagLst>
</file>

<file path=ppt/tags/tag1335.xml><?xml version="1.0" encoding="utf-8"?>
<p:tagLst xmlns:a="http://schemas.openxmlformats.org/drawingml/2006/main" xmlns:r="http://schemas.openxmlformats.org/officeDocument/2006/relationships" xmlns:p="http://schemas.openxmlformats.org/presentationml/2006/main">
  <p:tag name="NUM" val="165"/>
</p:tagLst>
</file>

<file path=ppt/tags/tag1336.xml><?xml version="1.0" encoding="utf-8"?>
<p:tagLst xmlns:a="http://schemas.openxmlformats.org/drawingml/2006/main" xmlns:r="http://schemas.openxmlformats.org/officeDocument/2006/relationships" xmlns:p="http://schemas.openxmlformats.org/presentationml/2006/main">
  <p:tag name="NUM" val="166"/>
</p:tagLst>
</file>

<file path=ppt/tags/tag1337.xml><?xml version="1.0" encoding="utf-8"?>
<p:tagLst xmlns:a="http://schemas.openxmlformats.org/drawingml/2006/main" xmlns:r="http://schemas.openxmlformats.org/officeDocument/2006/relationships" xmlns:p="http://schemas.openxmlformats.org/presentationml/2006/main">
  <p:tag name="NUM" val="167"/>
</p:tagLst>
</file>

<file path=ppt/tags/tag1338.xml><?xml version="1.0" encoding="utf-8"?>
<p:tagLst xmlns:a="http://schemas.openxmlformats.org/drawingml/2006/main" xmlns:r="http://schemas.openxmlformats.org/officeDocument/2006/relationships" xmlns:p="http://schemas.openxmlformats.org/presentationml/2006/main">
  <p:tag name="NUM" val="168"/>
</p:tagLst>
</file>

<file path=ppt/tags/tag1339.xml><?xml version="1.0" encoding="utf-8"?>
<p:tagLst xmlns:a="http://schemas.openxmlformats.org/drawingml/2006/main" xmlns:r="http://schemas.openxmlformats.org/officeDocument/2006/relationships" xmlns:p="http://schemas.openxmlformats.org/presentationml/2006/main">
  <p:tag name="NUM" val="169"/>
</p:tagLst>
</file>

<file path=ppt/tags/tag134.xml><?xml version="1.0" encoding="utf-8"?>
<p:tagLst xmlns:a="http://schemas.openxmlformats.org/drawingml/2006/main" xmlns:r="http://schemas.openxmlformats.org/officeDocument/2006/relationships" xmlns:p="http://schemas.openxmlformats.org/presentationml/2006/main">
  <p:tag name="NUM" val="18"/>
</p:tagLst>
</file>

<file path=ppt/tags/tag1340.xml><?xml version="1.0" encoding="utf-8"?>
<p:tagLst xmlns:a="http://schemas.openxmlformats.org/drawingml/2006/main" xmlns:r="http://schemas.openxmlformats.org/officeDocument/2006/relationships" xmlns:p="http://schemas.openxmlformats.org/presentationml/2006/main">
  <p:tag name="NUM" val="170"/>
</p:tagLst>
</file>

<file path=ppt/tags/tag1341.xml><?xml version="1.0" encoding="utf-8"?>
<p:tagLst xmlns:a="http://schemas.openxmlformats.org/drawingml/2006/main" xmlns:r="http://schemas.openxmlformats.org/officeDocument/2006/relationships" xmlns:p="http://schemas.openxmlformats.org/presentationml/2006/main">
  <p:tag name="NUM" val="171"/>
</p:tagLst>
</file>

<file path=ppt/tags/tag1342.xml><?xml version="1.0" encoding="utf-8"?>
<p:tagLst xmlns:a="http://schemas.openxmlformats.org/drawingml/2006/main" xmlns:r="http://schemas.openxmlformats.org/officeDocument/2006/relationships" xmlns:p="http://schemas.openxmlformats.org/presentationml/2006/main">
  <p:tag name="NUM" val="172"/>
</p:tagLst>
</file>

<file path=ppt/tags/tag1343.xml><?xml version="1.0" encoding="utf-8"?>
<p:tagLst xmlns:a="http://schemas.openxmlformats.org/drawingml/2006/main" xmlns:r="http://schemas.openxmlformats.org/officeDocument/2006/relationships" xmlns:p="http://schemas.openxmlformats.org/presentationml/2006/main">
  <p:tag name="NUM" val="173"/>
</p:tagLst>
</file>

<file path=ppt/tags/tag1344.xml><?xml version="1.0" encoding="utf-8"?>
<p:tagLst xmlns:a="http://schemas.openxmlformats.org/drawingml/2006/main" xmlns:r="http://schemas.openxmlformats.org/officeDocument/2006/relationships" xmlns:p="http://schemas.openxmlformats.org/presentationml/2006/main">
  <p:tag name="NUM" val="174"/>
</p:tagLst>
</file>

<file path=ppt/tags/tag1345.xml><?xml version="1.0" encoding="utf-8"?>
<p:tagLst xmlns:a="http://schemas.openxmlformats.org/drawingml/2006/main" xmlns:r="http://schemas.openxmlformats.org/officeDocument/2006/relationships" xmlns:p="http://schemas.openxmlformats.org/presentationml/2006/main">
  <p:tag name="NUM" val="175"/>
</p:tagLst>
</file>

<file path=ppt/tags/tag1346.xml><?xml version="1.0" encoding="utf-8"?>
<p:tagLst xmlns:a="http://schemas.openxmlformats.org/drawingml/2006/main" xmlns:r="http://schemas.openxmlformats.org/officeDocument/2006/relationships" xmlns:p="http://schemas.openxmlformats.org/presentationml/2006/main">
  <p:tag name="NUM" val="176"/>
</p:tagLst>
</file>

<file path=ppt/tags/tag1347.xml><?xml version="1.0" encoding="utf-8"?>
<p:tagLst xmlns:a="http://schemas.openxmlformats.org/drawingml/2006/main" xmlns:r="http://schemas.openxmlformats.org/officeDocument/2006/relationships" xmlns:p="http://schemas.openxmlformats.org/presentationml/2006/main">
  <p:tag name="NUM" val="177"/>
</p:tagLst>
</file>

<file path=ppt/tags/tag1348.xml><?xml version="1.0" encoding="utf-8"?>
<p:tagLst xmlns:a="http://schemas.openxmlformats.org/drawingml/2006/main" xmlns:r="http://schemas.openxmlformats.org/officeDocument/2006/relationships" xmlns:p="http://schemas.openxmlformats.org/presentationml/2006/main">
  <p:tag name="NUM" val="178"/>
</p:tagLst>
</file>

<file path=ppt/tags/tag1349.xml><?xml version="1.0" encoding="utf-8"?>
<p:tagLst xmlns:a="http://schemas.openxmlformats.org/drawingml/2006/main" xmlns:r="http://schemas.openxmlformats.org/officeDocument/2006/relationships" xmlns:p="http://schemas.openxmlformats.org/presentationml/2006/main">
  <p:tag name="NUM" val="179"/>
</p:tagLst>
</file>

<file path=ppt/tags/tag135.xml><?xml version="1.0" encoding="utf-8"?>
<p:tagLst xmlns:a="http://schemas.openxmlformats.org/drawingml/2006/main" xmlns:r="http://schemas.openxmlformats.org/officeDocument/2006/relationships" xmlns:p="http://schemas.openxmlformats.org/presentationml/2006/main">
  <p:tag name="NUM" val="19"/>
</p:tagLst>
</file>

<file path=ppt/tags/tag1350.xml><?xml version="1.0" encoding="utf-8"?>
<p:tagLst xmlns:a="http://schemas.openxmlformats.org/drawingml/2006/main" xmlns:r="http://schemas.openxmlformats.org/officeDocument/2006/relationships" xmlns:p="http://schemas.openxmlformats.org/presentationml/2006/main">
  <p:tag name="NUM" val="180"/>
</p:tagLst>
</file>

<file path=ppt/tags/tag1351.xml><?xml version="1.0" encoding="utf-8"?>
<p:tagLst xmlns:a="http://schemas.openxmlformats.org/drawingml/2006/main" xmlns:r="http://schemas.openxmlformats.org/officeDocument/2006/relationships" xmlns:p="http://schemas.openxmlformats.org/presentationml/2006/main">
  <p:tag name="NUM" val="181"/>
</p:tagLst>
</file>

<file path=ppt/tags/tag1352.xml><?xml version="1.0" encoding="utf-8"?>
<p:tagLst xmlns:a="http://schemas.openxmlformats.org/drawingml/2006/main" xmlns:r="http://schemas.openxmlformats.org/officeDocument/2006/relationships" xmlns:p="http://schemas.openxmlformats.org/presentationml/2006/main">
  <p:tag name="NUM" val="182"/>
</p:tagLst>
</file>

<file path=ppt/tags/tag1353.xml><?xml version="1.0" encoding="utf-8"?>
<p:tagLst xmlns:a="http://schemas.openxmlformats.org/drawingml/2006/main" xmlns:r="http://schemas.openxmlformats.org/officeDocument/2006/relationships" xmlns:p="http://schemas.openxmlformats.org/presentationml/2006/main">
  <p:tag name="NUM" val="183"/>
</p:tagLst>
</file>

<file path=ppt/tags/tag1354.xml><?xml version="1.0" encoding="utf-8"?>
<p:tagLst xmlns:a="http://schemas.openxmlformats.org/drawingml/2006/main" xmlns:r="http://schemas.openxmlformats.org/officeDocument/2006/relationships" xmlns:p="http://schemas.openxmlformats.org/presentationml/2006/main">
  <p:tag name="NUM" val="184"/>
</p:tagLst>
</file>

<file path=ppt/tags/tag1355.xml><?xml version="1.0" encoding="utf-8"?>
<p:tagLst xmlns:a="http://schemas.openxmlformats.org/drawingml/2006/main" xmlns:r="http://schemas.openxmlformats.org/officeDocument/2006/relationships" xmlns:p="http://schemas.openxmlformats.org/presentationml/2006/main">
  <p:tag name="NUM" val="185"/>
</p:tagLst>
</file>

<file path=ppt/tags/tag1356.xml><?xml version="1.0" encoding="utf-8"?>
<p:tagLst xmlns:a="http://schemas.openxmlformats.org/drawingml/2006/main" xmlns:r="http://schemas.openxmlformats.org/officeDocument/2006/relationships" xmlns:p="http://schemas.openxmlformats.org/presentationml/2006/main">
  <p:tag name="NUM" val="186"/>
</p:tagLst>
</file>

<file path=ppt/tags/tag1357.xml><?xml version="1.0" encoding="utf-8"?>
<p:tagLst xmlns:a="http://schemas.openxmlformats.org/drawingml/2006/main" xmlns:r="http://schemas.openxmlformats.org/officeDocument/2006/relationships" xmlns:p="http://schemas.openxmlformats.org/presentationml/2006/main">
  <p:tag name="NUM" val="187"/>
</p:tagLst>
</file>

<file path=ppt/tags/tag1358.xml><?xml version="1.0" encoding="utf-8"?>
<p:tagLst xmlns:a="http://schemas.openxmlformats.org/drawingml/2006/main" xmlns:r="http://schemas.openxmlformats.org/officeDocument/2006/relationships" xmlns:p="http://schemas.openxmlformats.org/presentationml/2006/main">
  <p:tag name="NUM" val="188"/>
</p:tagLst>
</file>

<file path=ppt/tags/tag1359.xml><?xml version="1.0" encoding="utf-8"?>
<p:tagLst xmlns:a="http://schemas.openxmlformats.org/drawingml/2006/main" xmlns:r="http://schemas.openxmlformats.org/officeDocument/2006/relationships" xmlns:p="http://schemas.openxmlformats.org/presentationml/2006/main">
  <p:tag name="NUM" val="189"/>
</p:tagLst>
</file>

<file path=ppt/tags/tag136.xml><?xml version="1.0" encoding="utf-8"?>
<p:tagLst xmlns:a="http://schemas.openxmlformats.org/drawingml/2006/main" xmlns:r="http://schemas.openxmlformats.org/officeDocument/2006/relationships" xmlns:p="http://schemas.openxmlformats.org/presentationml/2006/main">
  <p:tag name="NUM" val="20"/>
</p:tagLst>
</file>

<file path=ppt/tags/tag1360.xml><?xml version="1.0" encoding="utf-8"?>
<p:tagLst xmlns:a="http://schemas.openxmlformats.org/drawingml/2006/main" xmlns:r="http://schemas.openxmlformats.org/officeDocument/2006/relationships" xmlns:p="http://schemas.openxmlformats.org/presentationml/2006/main">
  <p:tag name="NUM" val="190"/>
</p:tagLst>
</file>

<file path=ppt/tags/tag1361.xml><?xml version="1.0" encoding="utf-8"?>
<p:tagLst xmlns:a="http://schemas.openxmlformats.org/drawingml/2006/main" xmlns:r="http://schemas.openxmlformats.org/officeDocument/2006/relationships" xmlns:p="http://schemas.openxmlformats.org/presentationml/2006/main">
  <p:tag name="NUM" val="191"/>
</p:tagLst>
</file>

<file path=ppt/tags/tag1362.xml><?xml version="1.0" encoding="utf-8"?>
<p:tagLst xmlns:a="http://schemas.openxmlformats.org/drawingml/2006/main" xmlns:r="http://schemas.openxmlformats.org/officeDocument/2006/relationships" xmlns:p="http://schemas.openxmlformats.org/presentationml/2006/main">
  <p:tag name="NUM" val="192"/>
</p:tagLst>
</file>

<file path=ppt/tags/tag1363.xml><?xml version="1.0" encoding="utf-8"?>
<p:tagLst xmlns:a="http://schemas.openxmlformats.org/drawingml/2006/main" xmlns:r="http://schemas.openxmlformats.org/officeDocument/2006/relationships" xmlns:p="http://schemas.openxmlformats.org/presentationml/2006/main">
  <p:tag name="NUM" val="193"/>
</p:tagLst>
</file>

<file path=ppt/tags/tag1364.xml><?xml version="1.0" encoding="utf-8"?>
<p:tagLst xmlns:a="http://schemas.openxmlformats.org/drawingml/2006/main" xmlns:r="http://schemas.openxmlformats.org/officeDocument/2006/relationships" xmlns:p="http://schemas.openxmlformats.org/presentationml/2006/main">
  <p:tag name="NUM" val="194"/>
</p:tagLst>
</file>

<file path=ppt/tags/tag1365.xml><?xml version="1.0" encoding="utf-8"?>
<p:tagLst xmlns:a="http://schemas.openxmlformats.org/drawingml/2006/main" xmlns:r="http://schemas.openxmlformats.org/officeDocument/2006/relationships" xmlns:p="http://schemas.openxmlformats.org/presentationml/2006/main">
  <p:tag name="NUM" val="195"/>
</p:tagLst>
</file>

<file path=ppt/tags/tag1366.xml><?xml version="1.0" encoding="utf-8"?>
<p:tagLst xmlns:a="http://schemas.openxmlformats.org/drawingml/2006/main" xmlns:r="http://schemas.openxmlformats.org/officeDocument/2006/relationships" xmlns:p="http://schemas.openxmlformats.org/presentationml/2006/main">
  <p:tag name="NUM" val="196"/>
</p:tagLst>
</file>

<file path=ppt/tags/tag1367.xml><?xml version="1.0" encoding="utf-8"?>
<p:tagLst xmlns:a="http://schemas.openxmlformats.org/drawingml/2006/main" xmlns:r="http://schemas.openxmlformats.org/officeDocument/2006/relationships" xmlns:p="http://schemas.openxmlformats.org/presentationml/2006/main">
  <p:tag name="NUM" val="197"/>
</p:tagLst>
</file>

<file path=ppt/tags/tag1368.xml><?xml version="1.0" encoding="utf-8"?>
<p:tagLst xmlns:a="http://schemas.openxmlformats.org/drawingml/2006/main" xmlns:r="http://schemas.openxmlformats.org/officeDocument/2006/relationships" xmlns:p="http://schemas.openxmlformats.org/presentationml/2006/main">
  <p:tag name="NUM" val="198"/>
</p:tagLst>
</file>

<file path=ppt/tags/tag1369.xml><?xml version="1.0" encoding="utf-8"?>
<p:tagLst xmlns:a="http://schemas.openxmlformats.org/drawingml/2006/main" xmlns:r="http://schemas.openxmlformats.org/officeDocument/2006/relationships" xmlns:p="http://schemas.openxmlformats.org/presentationml/2006/main">
  <p:tag name="NUM" val="199"/>
</p:tagLst>
</file>

<file path=ppt/tags/tag137.xml><?xml version="1.0" encoding="utf-8"?>
<p:tagLst xmlns:a="http://schemas.openxmlformats.org/drawingml/2006/main" xmlns:r="http://schemas.openxmlformats.org/officeDocument/2006/relationships" xmlns:p="http://schemas.openxmlformats.org/presentationml/2006/main">
  <p:tag name="NUM" val="21"/>
</p:tagLst>
</file>

<file path=ppt/tags/tag1370.xml><?xml version="1.0" encoding="utf-8"?>
<p:tagLst xmlns:a="http://schemas.openxmlformats.org/drawingml/2006/main" xmlns:r="http://schemas.openxmlformats.org/officeDocument/2006/relationships" xmlns:p="http://schemas.openxmlformats.org/presentationml/2006/main">
  <p:tag name="NUM" val="200"/>
</p:tagLst>
</file>

<file path=ppt/tags/tag1371.xml><?xml version="1.0" encoding="utf-8"?>
<p:tagLst xmlns:a="http://schemas.openxmlformats.org/drawingml/2006/main" xmlns:r="http://schemas.openxmlformats.org/officeDocument/2006/relationships" xmlns:p="http://schemas.openxmlformats.org/presentationml/2006/main">
  <p:tag name="NUM" val="201"/>
</p:tagLst>
</file>

<file path=ppt/tags/tag1372.xml><?xml version="1.0" encoding="utf-8"?>
<p:tagLst xmlns:a="http://schemas.openxmlformats.org/drawingml/2006/main" xmlns:r="http://schemas.openxmlformats.org/officeDocument/2006/relationships" xmlns:p="http://schemas.openxmlformats.org/presentationml/2006/main">
  <p:tag name="NUM" val="202"/>
</p:tagLst>
</file>

<file path=ppt/tags/tag1373.xml><?xml version="1.0" encoding="utf-8"?>
<p:tagLst xmlns:a="http://schemas.openxmlformats.org/drawingml/2006/main" xmlns:r="http://schemas.openxmlformats.org/officeDocument/2006/relationships" xmlns:p="http://schemas.openxmlformats.org/presentationml/2006/main">
  <p:tag name="NUM" val="203"/>
</p:tagLst>
</file>

<file path=ppt/tags/tag1374.xml><?xml version="1.0" encoding="utf-8"?>
<p:tagLst xmlns:a="http://schemas.openxmlformats.org/drawingml/2006/main" xmlns:r="http://schemas.openxmlformats.org/officeDocument/2006/relationships" xmlns:p="http://schemas.openxmlformats.org/presentationml/2006/main">
  <p:tag name="NUM" val="204"/>
</p:tagLst>
</file>

<file path=ppt/tags/tag1375.xml><?xml version="1.0" encoding="utf-8"?>
<p:tagLst xmlns:a="http://schemas.openxmlformats.org/drawingml/2006/main" xmlns:r="http://schemas.openxmlformats.org/officeDocument/2006/relationships" xmlns:p="http://schemas.openxmlformats.org/presentationml/2006/main">
  <p:tag name="NUM" val="205"/>
</p:tagLst>
</file>

<file path=ppt/tags/tag1376.xml><?xml version="1.0" encoding="utf-8"?>
<p:tagLst xmlns:a="http://schemas.openxmlformats.org/drawingml/2006/main" xmlns:r="http://schemas.openxmlformats.org/officeDocument/2006/relationships" xmlns:p="http://schemas.openxmlformats.org/presentationml/2006/main">
  <p:tag name="NUM" val="206"/>
</p:tagLst>
</file>

<file path=ppt/tags/tag1377.xml><?xml version="1.0" encoding="utf-8"?>
<p:tagLst xmlns:a="http://schemas.openxmlformats.org/drawingml/2006/main" xmlns:r="http://schemas.openxmlformats.org/officeDocument/2006/relationships" xmlns:p="http://schemas.openxmlformats.org/presentationml/2006/main">
  <p:tag name="NUM" val="207"/>
</p:tagLst>
</file>

<file path=ppt/tags/tag1378.xml><?xml version="1.0" encoding="utf-8"?>
<p:tagLst xmlns:a="http://schemas.openxmlformats.org/drawingml/2006/main" xmlns:r="http://schemas.openxmlformats.org/officeDocument/2006/relationships" xmlns:p="http://schemas.openxmlformats.org/presentationml/2006/main">
  <p:tag name="NUM" val="208"/>
</p:tagLst>
</file>

<file path=ppt/tags/tag1379.xml><?xml version="1.0" encoding="utf-8"?>
<p:tagLst xmlns:a="http://schemas.openxmlformats.org/drawingml/2006/main" xmlns:r="http://schemas.openxmlformats.org/officeDocument/2006/relationships" xmlns:p="http://schemas.openxmlformats.org/presentationml/2006/main">
  <p:tag name="NUM" val="209"/>
</p:tagLst>
</file>

<file path=ppt/tags/tag138.xml><?xml version="1.0" encoding="utf-8"?>
<p:tagLst xmlns:a="http://schemas.openxmlformats.org/drawingml/2006/main" xmlns:r="http://schemas.openxmlformats.org/officeDocument/2006/relationships" xmlns:p="http://schemas.openxmlformats.org/presentationml/2006/main">
  <p:tag name="NUM" val="22"/>
</p:tagLst>
</file>

<file path=ppt/tags/tag1380.xml><?xml version="1.0" encoding="utf-8"?>
<p:tagLst xmlns:a="http://schemas.openxmlformats.org/drawingml/2006/main" xmlns:r="http://schemas.openxmlformats.org/officeDocument/2006/relationships" xmlns:p="http://schemas.openxmlformats.org/presentationml/2006/main">
  <p:tag name="NUM" val="210"/>
</p:tagLst>
</file>

<file path=ppt/tags/tag1381.xml><?xml version="1.0" encoding="utf-8"?>
<p:tagLst xmlns:a="http://schemas.openxmlformats.org/drawingml/2006/main" xmlns:r="http://schemas.openxmlformats.org/officeDocument/2006/relationships" xmlns:p="http://schemas.openxmlformats.org/presentationml/2006/main">
  <p:tag name="NUM" val="211"/>
</p:tagLst>
</file>

<file path=ppt/tags/tag1382.xml><?xml version="1.0" encoding="utf-8"?>
<p:tagLst xmlns:a="http://schemas.openxmlformats.org/drawingml/2006/main" xmlns:r="http://schemas.openxmlformats.org/officeDocument/2006/relationships" xmlns:p="http://schemas.openxmlformats.org/presentationml/2006/main">
  <p:tag name="NUM" val="212"/>
</p:tagLst>
</file>

<file path=ppt/tags/tag1383.xml><?xml version="1.0" encoding="utf-8"?>
<p:tagLst xmlns:a="http://schemas.openxmlformats.org/drawingml/2006/main" xmlns:r="http://schemas.openxmlformats.org/officeDocument/2006/relationships" xmlns:p="http://schemas.openxmlformats.org/presentationml/2006/main">
  <p:tag name="NUM" val="213"/>
</p:tagLst>
</file>

<file path=ppt/tags/tag1384.xml><?xml version="1.0" encoding="utf-8"?>
<p:tagLst xmlns:a="http://schemas.openxmlformats.org/drawingml/2006/main" xmlns:r="http://schemas.openxmlformats.org/officeDocument/2006/relationships" xmlns:p="http://schemas.openxmlformats.org/presentationml/2006/main">
  <p:tag name="NUM" val="214"/>
</p:tagLst>
</file>

<file path=ppt/tags/tag1385.xml><?xml version="1.0" encoding="utf-8"?>
<p:tagLst xmlns:a="http://schemas.openxmlformats.org/drawingml/2006/main" xmlns:r="http://schemas.openxmlformats.org/officeDocument/2006/relationships" xmlns:p="http://schemas.openxmlformats.org/presentationml/2006/main">
  <p:tag name="NUM" val="215"/>
</p:tagLst>
</file>

<file path=ppt/tags/tag1386.xml><?xml version="1.0" encoding="utf-8"?>
<p:tagLst xmlns:a="http://schemas.openxmlformats.org/drawingml/2006/main" xmlns:r="http://schemas.openxmlformats.org/officeDocument/2006/relationships" xmlns:p="http://schemas.openxmlformats.org/presentationml/2006/main">
  <p:tag name="NUM" val="216"/>
</p:tagLst>
</file>

<file path=ppt/tags/tag1387.xml><?xml version="1.0" encoding="utf-8"?>
<p:tagLst xmlns:a="http://schemas.openxmlformats.org/drawingml/2006/main" xmlns:r="http://schemas.openxmlformats.org/officeDocument/2006/relationships" xmlns:p="http://schemas.openxmlformats.org/presentationml/2006/main">
  <p:tag name="NUM" val="217"/>
</p:tagLst>
</file>

<file path=ppt/tags/tag1388.xml><?xml version="1.0" encoding="utf-8"?>
<p:tagLst xmlns:a="http://schemas.openxmlformats.org/drawingml/2006/main" xmlns:r="http://schemas.openxmlformats.org/officeDocument/2006/relationships" xmlns:p="http://schemas.openxmlformats.org/presentationml/2006/main">
  <p:tag name="NUM" val="218"/>
</p:tagLst>
</file>

<file path=ppt/tags/tag1389.xml><?xml version="1.0" encoding="utf-8"?>
<p:tagLst xmlns:a="http://schemas.openxmlformats.org/drawingml/2006/main" xmlns:r="http://schemas.openxmlformats.org/officeDocument/2006/relationships" xmlns:p="http://schemas.openxmlformats.org/presentationml/2006/main">
  <p:tag name="NUM" val="219"/>
</p:tagLst>
</file>

<file path=ppt/tags/tag139.xml><?xml version="1.0" encoding="utf-8"?>
<p:tagLst xmlns:a="http://schemas.openxmlformats.org/drawingml/2006/main" xmlns:r="http://schemas.openxmlformats.org/officeDocument/2006/relationships" xmlns:p="http://schemas.openxmlformats.org/presentationml/2006/main">
  <p:tag name="NUM" val="23"/>
</p:tagLst>
</file>

<file path=ppt/tags/tag1390.xml><?xml version="1.0" encoding="utf-8"?>
<p:tagLst xmlns:a="http://schemas.openxmlformats.org/drawingml/2006/main" xmlns:r="http://schemas.openxmlformats.org/officeDocument/2006/relationships" xmlns:p="http://schemas.openxmlformats.org/presentationml/2006/main">
  <p:tag name="NUM" val="220"/>
</p:tagLst>
</file>

<file path=ppt/tags/tag1391.xml><?xml version="1.0" encoding="utf-8"?>
<p:tagLst xmlns:a="http://schemas.openxmlformats.org/drawingml/2006/main" xmlns:r="http://schemas.openxmlformats.org/officeDocument/2006/relationships" xmlns:p="http://schemas.openxmlformats.org/presentationml/2006/main">
  <p:tag name="NUM" val="221"/>
</p:tagLst>
</file>

<file path=ppt/tags/tag1392.xml><?xml version="1.0" encoding="utf-8"?>
<p:tagLst xmlns:a="http://schemas.openxmlformats.org/drawingml/2006/main" xmlns:r="http://schemas.openxmlformats.org/officeDocument/2006/relationships" xmlns:p="http://schemas.openxmlformats.org/presentationml/2006/main">
  <p:tag name="NUM" val="222"/>
</p:tagLst>
</file>

<file path=ppt/tags/tag1393.xml><?xml version="1.0" encoding="utf-8"?>
<p:tagLst xmlns:a="http://schemas.openxmlformats.org/drawingml/2006/main" xmlns:r="http://schemas.openxmlformats.org/officeDocument/2006/relationships" xmlns:p="http://schemas.openxmlformats.org/presentationml/2006/main">
  <p:tag name="NUM" val="223"/>
</p:tagLst>
</file>

<file path=ppt/tags/tag1394.xml><?xml version="1.0" encoding="utf-8"?>
<p:tagLst xmlns:a="http://schemas.openxmlformats.org/drawingml/2006/main" xmlns:r="http://schemas.openxmlformats.org/officeDocument/2006/relationships" xmlns:p="http://schemas.openxmlformats.org/presentationml/2006/main">
  <p:tag name="NUM" val="224"/>
</p:tagLst>
</file>

<file path=ppt/tags/tag1395.xml><?xml version="1.0" encoding="utf-8"?>
<p:tagLst xmlns:a="http://schemas.openxmlformats.org/drawingml/2006/main" xmlns:r="http://schemas.openxmlformats.org/officeDocument/2006/relationships" xmlns:p="http://schemas.openxmlformats.org/presentationml/2006/main">
  <p:tag name="NUM" val="225"/>
</p:tagLst>
</file>

<file path=ppt/tags/tag1396.xml><?xml version="1.0" encoding="utf-8"?>
<p:tagLst xmlns:a="http://schemas.openxmlformats.org/drawingml/2006/main" xmlns:r="http://schemas.openxmlformats.org/officeDocument/2006/relationships" xmlns:p="http://schemas.openxmlformats.org/presentationml/2006/main">
  <p:tag name="NUM" val="226"/>
</p:tagLst>
</file>

<file path=ppt/tags/tag1397.xml><?xml version="1.0" encoding="utf-8"?>
<p:tagLst xmlns:a="http://schemas.openxmlformats.org/drawingml/2006/main" xmlns:r="http://schemas.openxmlformats.org/officeDocument/2006/relationships" xmlns:p="http://schemas.openxmlformats.org/presentationml/2006/main">
  <p:tag name="NUM" val="227"/>
</p:tagLst>
</file>

<file path=ppt/tags/tag1398.xml><?xml version="1.0" encoding="utf-8"?>
<p:tagLst xmlns:a="http://schemas.openxmlformats.org/drawingml/2006/main" xmlns:r="http://schemas.openxmlformats.org/officeDocument/2006/relationships" xmlns:p="http://schemas.openxmlformats.org/presentationml/2006/main">
  <p:tag name="NUM" val="228"/>
</p:tagLst>
</file>

<file path=ppt/tags/tag1399.xml><?xml version="1.0" encoding="utf-8"?>
<p:tagLst xmlns:a="http://schemas.openxmlformats.org/drawingml/2006/main" xmlns:r="http://schemas.openxmlformats.org/officeDocument/2006/relationships" xmlns:p="http://schemas.openxmlformats.org/presentationml/2006/main">
  <p:tag name="NUM" val="229"/>
</p:tagLst>
</file>

<file path=ppt/tags/tag14.xml><?xml version="1.0" encoding="utf-8"?>
<p:tagLst xmlns:a="http://schemas.openxmlformats.org/drawingml/2006/main" xmlns:r="http://schemas.openxmlformats.org/officeDocument/2006/relationships" xmlns:p="http://schemas.openxmlformats.org/presentationml/2006/main">
  <p:tag name="NUM" val="10"/>
</p:tagLst>
</file>

<file path=ppt/tags/tag140.xml><?xml version="1.0" encoding="utf-8"?>
<p:tagLst xmlns:a="http://schemas.openxmlformats.org/drawingml/2006/main" xmlns:r="http://schemas.openxmlformats.org/officeDocument/2006/relationships" xmlns:p="http://schemas.openxmlformats.org/presentationml/2006/main">
  <p:tag name="NUM" val="24"/>
</p:tagLst>
</file>

<file path=ppt/tags/tag1400.xml><?xml version="1.0" encoding="utf-8"?>
<p:tagLst xmlns:a="http://schemas.openxmlformats.org/drawingml/2006/main" xmlns:r="http://schemas.openxmlformats.org/officeDocument/2006/relationships" xmlns:p="http://schemas.openxmlformats.org/presentationml/2006/main">
  <p:tag name="NUM" val="230"/>
</p:tagLst>
</file>

<file path=ppt/tags/tag1401.xml><?xml version="1.0" encoding="utf-8"?>
<p:tagLst xmlns:a="http://schemas.openxmlformats.org/drawingml/2006/main" xmlns:r="http://schemas.openxmlformats.org/officeDocument/2006/relationships" xmlns:p="http://schemas.openxmlformats.org/presentationml/2006/main">
  <p:tag name="NUM" val="231"/>
</p:tagLst>
</file>

<file path=ppt/tags/tag1402.xml><?xml version="1.0" encoding="utf-8"?>
<p:tagLst xmlns:a="http://schemas.openxmlformats.org/drawingml/2006/main" xmlns:r="http://schemas.openxmlformats.org/officeDocument/2006/relationships" xmlns:p="http://schemas.openxmlformats.org/presentationml/2006/main">
  <p:tag name="NUM" val="232"/>
</p:tagLst>
</file>

<file path=ppt/tags/tag1403.xml><?xml version="1.0" encoding="utf-8"?>
<p:tagLst xmlns:a="http://schemas.openxmlformats.org/drawingml/2006/main" xmlns:r="http://schemas.openxmlformats.org/officeDocument/2006/relationships" xmlns:p="http://schemas.openxmlformats.org/presentationml/2006/main">
  <p:tag name="NUM" val="233"/>
</p:tagLst>
</file>

<file path=ppt/tags/tag1404.xml><?xml version="1.0" encoding="utf-8"?>
<p:tagLst xmlns:a="http://schemas.openxmlformats.org/drawingml/2006/main" xmlns:r="http://schemas.openxmlformats.org/officeDocument/2006/relationships" xmlns:p="http://schemas.openxmlformats.org/presentationml/2006/main">
  <p:tag name="NUM" val="234"/>
</p:tagLst>
</file>

<file path=ppt/tags/tag1405.xml><?xml version="1.0" encoding="utf-8"?>
<p:tagLst xmlns:a="http://schemas.openxmlformats.org/drawingml/2006/main" xmlns:r="http://schemas.openxmlformats.org/officeDocument/2006/relationships" xmlns:p="http://schemas.openxmlformats.org/presentationml/2006/main">
  <p:tag name="NUM" val="235"/>
</p:tagLst>
</file>

<file path=ppt/tags/tag1406.xml><?xml version="1.0" encoding="utf-8"?>
<p:tagLst xmlns:a="http://schemas.openxmlformats.org/drawingml/2006/main" xmlns:r="http://schemas.openxmlformats.org/officeDocument/2006/relationships" xmlns:p="http://schemas.openxmlformats.org/presentationml/2006/main">
  <p:tag name="NUM" val="236"/>
</p:tagLst>
</file>

<file path=ppt/tags/tag1407.xml><?xml version="1.0" encoding="utf-8"?>
<p:tagLst xmlns:a="http://schemas.openxmlformats.org/drawingml/2006/main" xmlns:r="http://schemas.openxmlformats.org/officeDocument/2006/relationships" xmlns:p="http://schemas.openxmlformats.org/presentationml/2006/main">
  <p:tag name="NUM" val="237"/>
</p:tagLst>
</file>

<file path=ppt/tags/tag1408.xml><?xml version="1.0" encoding="utf-8"?>
<p:tagLst xmlns:a="http://schemas.openxmlformats.org/drawingml/2006/main" xmlns:r="http://schemas.openxmlformats.org/officeDocument/2006/relationships" xmlns:p="http://schemas.openxmlformats.org/presentationml/2006/main">
  <p:tag name="NUM" val="238"/>
</p:tagLst>
</file>

<file path=ppt/tags/tag1409.xml><?xml version="1.0" encoding="utf-8"?>
<p:tagLst xmlns:a="http://schemas.openxmlformats.org/drawingml/2006/main" xmlns:r="http://schemas.openxmlformats.org/officeDocument/2006/relationships" xmlns:p="http://schemas.openxmlformats.org/presentationml/2006/main">
  <p:tag name="NUM" val="239"/>
</p:tagLst>
</file>

<file path=ppt/tags/tag141.xml><?xml version="1.0" encoding="utf-8"?>
<p:tagLst xmlns:a="http://schemas.openxmlformats.org/drawingml/2006/main" xmlns:r="http://schemas.openxmlformats.org/officeDocument/2006/relationships" xmlns:p="http://schemas.openxmlformats.org/presentationml/2006/main">
  <p:tag name="NUM" val="25"/>
</p:tagLst>
</file>

<file path=ppt/tags/tag1410.xml><?xml version="1.0" encoding="utf-8"?>
<p:tagLst xmlns:a="http://schemas.openxmlformats.org/drawingml/2006/main" xmlns:r="http://schemas.openxmlformats.org/officeDocument/2006/relationships" xmlns:p="http://schemas.openxmlformats.org/presentationml/2006/main">
  <p:tag name="NUM" val="240"/>
</p:tagLst>
</file>

<file path=ppt/tags/tag1411.xml><?xml version="1.0" encoding="utf-8"?>
<p:tagLst xmlns:a="http://schemas.openxmlformats.org/drawingml/2006/main" xmlns:r="http://schemas.openxmlformats.org/officeDocument/2006/relationships" xmlns:p="http://schemas.openxmlformats.org/presentationml/2006/main">
  <p:tag name="NUM" val="241"/>
</p:tagLst>
</file>

<file path=ppt/tags/tag1412.xml><?xml version="1.0" encoding="utf-8"?>
<p:tagLst xmlns:a="http://schemas.openxmlformats.org/drawingml/2006/main" xmlns:r="http://schemas.openxmlformats.org/officeDocument/2006/relationships" xmlns:p="http://schemas.openxmlformats.org/presentationml/2006/main">
  <p:tag name="NUM" val="242"/>
</p:tagLst>
</file>

<file path=ppt/tags/tag1413.xml><?xml version="1.0" encoding="utf-8"?>
<p:tagLst xmlns:a="http://schemas.openxmlformats.org/drawingml/2006/main" xmlns:r="http://schemas.openxmlformats.org/officeDocument/2006/relationships" xmlns:p="http://schemas.openxmlformats.org/presentationml/2006/main">
  <p:tag name="NUM" val="243"/>
</p:tagLst>
</file>

<file path=ppt/tags/tag1414.xml><?xml version="1.0" encoding="utf-8"?>
<p:tagLst xmlns:a="http://schemas.openxmlformats.org/drawingml/2006/main" xmlns:r="http://schemas.openxmlformats.org/officeDocument/2006/relationships" xmlns:p="http://schemas.openxmlformats.org/presentationml/2006/main">
  <p:tag name="NUM" val="244"/>
</p:tagLst>
</file>

<file path=ppt/tags/tag1415.xml><?xml version="1.0" encoding="utf-8"?>
<p:tagLst xmlns:a="http://schemas.openxmlformats.org/drawingml/2006/main" xmlns:r="http://schemas.openxmlformats.org/officeDocument/2006/relationships" xmlns:p="http://schemas.openxmlformats.org/presentationml/2006/main">
  <p:tag name="NUM" val="245"/>
</p:tagLst>
</file>

<file path=ppt/tags/tag1416.xml><?xml version="1.0" encoding="utf-8"?>
<p:tagLst xmlns:a="http://schemas.openxmlformats.org/drawingml/2006/main" xmlns:r="http://schemas.openxmlformats.org/officeDocument/2006/relationships" xmlns:p="http://schemas.openxmlformats.org/presentationml/2006/main">
  <p:tag name="NUM" val="246"/>
</p:tagLst>
</file>

<file path=ppt/tags/tag1417.xml><?xml version="1.0" encoding="utf-8"?>
<p:tagLst xmlns:a="http://schemas.openxmlformats.org/drawingml/2006/main" xmlns:r="http://schemas.openxmlformats.org/officeDocument/2006/relationships" xmlns:p="http://schemas.openxmlformats.org/presentationml/2006/main">
  <p:tag name="NUM" val="247"/>
</p:tagLst>
</file>

<file path=ppt/tags/tag1418.xml><?xml version="1.0" encoding="utf-8"?>
<p:tagLst xmlns:a="http://schemas.openxmlformats.org/drawingml/2006/main" xmlns:r="http://schemas.openxmlformats.org/officeDocument/2006/relationships" xmlns:p="http://schemas.openxmlformats.org/presentationml/2006/main">
  <p:tag name="NUM" val="248"/>
</p:tagLst>
</file>

<file path=ppt/tags/tag1419.xml><?xml version="1.0" encoding="utf-8"?>
<p:tagLst xmlns:a="http://schemas.openxmlformats.org/drawingml/2006/main" xmlns:r="http://schemas.openxmlformats.org/officeDocument/2006/relationships" xmlns:p="http://schemas.openxmlformats.org/presentationml/2006/main">
  <p:tag name="NUM" val="249"/>
</p:tagLst>
</file>

<file path=ppt/tags/tag142.xml><?xml version="1.0" encoding="utf-8"?>
<p:tagLst xmlns:a="http://schemas.openxmlformats.org/drawingml/2006/main" xmlns:r="http://schemas.openxmlformats.org/officeDocument/2006/relationships" xmlns:p="http://schemas.openxmlformats.org/presentationml/2006/main">
  <p:tag name="NUM" val="26"/>
</p:tagLst>
</file>

<file path=ppt/tags/tag1420.xml><?xml version="1.0" encoding="utf-8"?>
<p:tagLst xmlns:a="http://schemas.openxmlformats.org/drawingml/2006/main" xmlns:r="http://schemas.openxmlformats.org/officeDocument/2006/relationships" xmlns:p="http://schemas.openxmlformats.org/presentationml/2006/main">
  <p:tag name="NUM" val="250"/>
</p:tagLst>
</file>

<file path=ppt/tags/tag1421.xml><?xml version="1.0" encoding="utf-8"?>
<p:tagLst xmlns:a="http://schemas.openxmlformats.org/drawingml/2006/main" xmlns:r="http://schemas.openxmlformats.org/officeDocument/2006/relationships" xmlns:p="http://schemas.openxmlformats.org/presentationml/2006/main">
  <p:tag name="NUM" val="251"/>
</p:tagLst>
</file>

<file path=ppt/tags/tag1422.xml><?xml version="1.0" encoding="utf-8"?>
<p:tagLst xmlns:a="http://schemas.openxmlformats.org/drawingml/2006/main" xmlns:r="http://schemas.openxmlformats.org/officeDocument/2006/relationships" xmlns:p="http://schemas.openxmlformats.org/presentationml/2006/main">
  <p:tag name="NUM" val="252"/>
</p:tagLst>
</file>

<file path=ppt/tags/tag1423.xml><?xml version="1.0" encoding="utf-8"?>
<p:tagLst xmlns:a="http://schemas.openxmlformats.org/drawingml/2006/main" xmlns:r="http://schemas.openxmlformats.org/officeDocument/2006/relationships" xmlns:p="http://schemas.openxmlformats.org/presentationml/2006/main">
  <p:tag name="NUM" val="253"/>
</p:tagLst>
</file>

<file path=ppt/tags/tag1424.xml><?xml version="1.0" encoding="utf-8"?>
<p:tagLst xmlns:a="http://schemas.openxmlformats.org/drawingml/2006/main" xmlns:r="http://schemas.openxmlformats.org/officeDocument/2006/relationships" xmlns:p="http://schemas.openxmlformats.org/presentationml/2006/main">
  <p:tag name="NUM" val="254"/>
</p:tagLst>
</file>

<file path=ppt/tags/tag1425.xml><?xml version="1.0" encoding="utf-8"?>
<p:tagLst xmlns:a="http://schemas.openxmlformats.org/drawingml/2006/main" xmlns:r="http://schemas.openxmlformats.org/officeDocument/2006/relationships" xmlns:p="http://schemas.openxmlformats.org/presentationml/2006/main">
  <p:tag name="NUM" val="255"/>
</p:tagLst>
</file>

<file path=ppt/tags/tag1426.xml><?xml version="1.0" encoding="utf-8"?>
<p:tagLst xmlns:a="http://schemas.openxmlformats.org/drawingml/2006/main" xmlns:r="http://schemas.openxmlformats.org/officeDocument/2006/relationships" xmlns:p="http://schemas.openxmlformats.org/presentationml/2006/main">
  <p:tag name="NUM" val="256"/>
</p:tagLst>
</file>

<file path=ppt/tags/tag1427.xml><?xml version="1.0" encoding="utf-8"?>
<p:tagLst xmlns:a="http://schemas.openxmlformats.org/drawingml/2006/main" xmlns:r="http://schemas.openxmlformats.org/officeDocument/2006/relationships" xmlns:p="http://schemas.openxmlformats.org/presentationml/2006/main">
  <p:tag name="NUM" val="257"/>
</p:tagLst>
</file>

<file path=ppt/tags/tag1428.xml><?xml version="1.0" encoding="utf-8"?>
<p:tagLst xmlns:a="http://schemas.openxmlformats.org/drawingml/2006/main" xmlns:r="http://schemas.openxmlformats.org/officeDocument/2006/relationships" xmlns:p="http://schemas.openxmlformats.org/presentationml/2006/main">
  <p:tag name="NUM" val="258"/>
</p:tagLst>
</file>

<file path=ppt/tags/tag1429.xml><?xml version="1.0" encoding="utf-8"?>
<p:tagLst xmlns:a="http://schemas.openxmlformats.org/drawingml/2006/main" xmlns:r="http://schemas.openxmlformats.org/officeDocument/2006/relationships" xmlns:p="http://schemas.openxmlformats.org/presentationml/2006/main">
  <p:tag name="NUM" val="259"/>
</p:tagLst>
</file>

<file path=ppt/tags/tag143.xml><?xml version="1.0" encoding="utf-8"?>
<p:tagLst xmlns:a="http://schemas.openxmlformats.org/drawingml/2006/main" xmlns:r="http://schemas.openxmlformats.org/officeDocument/2006/relationships" xmlns:p="http://schemas.openxmlformats.org/presentationml/2006/main">
  <p:tag name="NUM" val="27"/>
</p:tagLst>
</file>

<file path=ppt/tags/tag1430.xml><?xml version="1.0" encoding="utf-8"?>
<p:tagLst xmlns:a="http://schemas.openxmlformats.org/drawingml/2006/main" xmlns:r="http://schemas.openxmlformats.org/officeDocument/2006/relationships" xmlns:p="http://schemas.openxmlformats.org/presentationml/2006/main">
  <p:tag name="NUM" val="260"/>
</p:tagLst>
</file>

<file path=ppt/tags/tag1431.xml><?xml version="1.0" encoding="utf-8"?>
<p:tagLst xmlns:a="http://schemas.openxmlformats.org/drawingml/2006/main" xmlns:r="http://schemas.openxmlformats.org/officeDocument/2006/relationships" xmlns:p="http://schemas.openxmlformats.org/presentationml/2006/main">
  <p:tag name="NUM" val="261"/>
</p:tagLst>
</file>

<file path=ppt/tags/tag1432.xml><?xml version="1.0" encoding="utf-8"?>
<p:tagLst xmlns:a="http://schemas.openxmlformats.org/drawingml/2006/main" xmlns:r="http://schemas.openxmlformats.org/officeDocument/2006/relationships" xmlns:p="http://schemas.openxmlformats.org/presentationml/2006/main">
  <p:tag name="NUM" val="262"/>
</p:tagLst>
</file>

<file path=ppt/tags/tag1433.xml><?xml version="1.0" encoding="utf-8"?>
<p:tagLst xmlns:a="http://schemas.openxmlformats.org/drawingml/2006/main" xmlns:r="http://schemas.openxmlformats.org/officeDocument/2006/relationships" xmlns:p="http://schemas.openxmlformats.org/presentationml/2006/main">
  <p:tag name="NUM" val="263"/>
</p:tagLst>
</file>

<file path=ppt/tags/tag1434.xml><?xml version="1.0" encoding="utf-8"?>
<p:tagLst xmlns:a="http://schemas.openxmlformats.org/drawingml/2006/main" xmlns:r="http://schemas.openxmlformats.org/officeDocument/2006/relationships" xmlns:p="http://schemas.openxmlformats.org/presentationml/2006/main">
  <p:tag name="NUM" val="264"/>
</p:tagLst>
</file>

<file path=ppt/tags/tag1435.xml><?xml version="1.0" encoding="utf-8"?>
<p:tagLst xmlns:a="http://schemas.openxmlformats.org/drawingml/2006/main" xmlns:r="http://schemas.openxmlformats.org/officeDocument/2006/relationships" xmlns:p="http://schemas.openxmlformats.org/presentationml/2006/main">
  <p:tag name="NUM" val="265"/>
</p:tagLst>
</file>

<file path=ppt/tags/tag1436.xml><?xml version="1.0" encoding="utf-8"?>
<p:tagLst xmlns:a="http://schemas.openxmlformats.org/drawingml/2006/main" xmlns:r="http://schemas.openxmlformats.org/officeDocument/2006/relationships" xmlns:p="http://schemas.openxmlformats.org/presentationml/2006/main">
  <p:tag name="NUM" val="266"/>
</p:tagLst>
</file>

<file path=ppt/tags/tag1437.xml><?xml version="1.0" encoding="utf-8"?>
<p:tagLst xmlns:a="http://schemas.openxmlformats.org/drawingml/2006/main" xmlns:r="http://schemas.openxmlformats.org/officeDocument/2006/relationships" xmlns:p="http://schemas.openxmlformats.org/presentationml/2006/main">
  <p:tag name="NUM" val="267"/>
</p:tagLst>
</file>

<file path=ppt/tags/tag1438.xml><?xml version="1.0" encoding="utf-8"?>
<p:tagLst xmlns:a="http://schemas.openxmlformats.org/drawingml/2006/main" xmlns:r="http://schemas.openxmlformats.org/officeDocument/2006/relationships" xmlns:p="http://schemas.openxmlformats.org/presentationml/2006/main">
  <p:tag name="NUM" val="268"/>
</p:tagLst>
</file>

<file path=ppt/tags/tag1439.xml><?xml version="1.0" encoding="utf-8"?>
<p:tagLst xmlns:a="http://schemas.openxmlformats.org/drawingml/2006/main" xmlns:r="http://schemas.openxmlformats.org/officeDocument/2006/relationships" xmlns:p="http://schemas.openxmlformats.org/presentationml/2006/main">
  <p:tag name="NUM" val="269"/>
</p:tagLst>
</file>

<file path=ppt/tags/tag144.xml><?xml version="1.0" encoding="utf-8"?>
<p:tagLst xmlns:a="http://schemas.openxmlformats.org/drawingml/2006/main" xmlns:r="http://schemas.openxmlformats.org/officeDocument/2006/relationships" xmlns:p="http://schemas.openxmlformats.org/presentationml/2006/main">
  <p:tag name="NUM" val="28"/>
</p:tagLst>
</file>

<file path=ppt/tags/tag1440.xml><?xml version="1.0" encoding="utf-8"?>
<p:tagLst xmlns:a="http://schemas.openxmlformats.org/drawingml/2006/main" xmlns:r="http://schemas.openxmlformats.org/officeDocument/2006/relationships" xmlns:p="http://schemas.openxmlformats.org/presentationml/2006/main">
  <p:tag name="NUM" val="270"/>
</p:tagLst>
</file>

<file path=ppt/tags/tag1441.xml><?xml version="1.0" encoding="utf-8"?>
<p:tagLst xmlns:a="http://schemas.openxmlformats.org/drawingml/2006/main" xmlns:r="http://schemas.openxmlformats.org/officeDocument/2006/relationships" xmlns:p="http://schemas.openxmlformats.org/presentationml/2006/main">
  <p:tag name="NUM" val="271"/>
</p:tagLst>
</file>

<file path=ppt/tags/tag1442.xml><?xml version="1.0" encoding="utf-8"?>
<p:tagLst xmlns:a="http://schemas.openxmlformats.org/drawingml/2006/main" xmlns:r="http://schemas.openxmlformats.org/officeDocument/2006/relationships" xmlns:p="http://schemas.openxmlformats.org/presentationml/2006/main">
  <p:tag name="NUM" val="272"/>
</p:tagLst>
</file>

<file path=ppt/tags/tag1443.xml><?xml version="1.0" encoding="utf-8"?>
<p:tagLst xmlns:a="http://schemas.openxmlformats.org/drawingml/2006/main" xmlns:r="http://schemas.openxmlformats.org/officeDocument/2006/relationships" xmlns:p="http://schemas.openxmlformats.org/presentationml/2006/main">
  <p:tag name="NUM" val="273"/>
</p:tagLst>
</file>

<file path=ppt/tags/tag1444.xml><?xml version="1.0" encoding="utf-8"?>
<p:tagLst xmlns:a="http://schemas.openxmlformats.org/drawingml/2006/main" xmlns:r="http://schemas.openxmlformats.org/officeDocument/2006/relationships" xmlns:p="http://schemas.openxmlformats.org/presentationml/2006/main">
  <p:tag name="NUM" val="274"/>
</p:tagLst>
</file>

<file path=ppt/tags/tag1445.xml><?xml version="1.0" encoding="utf-8"?>
<p:tagLst xmlns:a="http://schemas.openxmlformats.org/drawingml/2006/main" xmlns:r="http://schemas.openxmlformats.org/officeDocument/2006/relationships" xmlns:p="http://schemas.openxmlformats.org/presentationml/2006/main">
  <p:tag name="NUM" val="275"/>
</p:tagLst>
</file>

<file path=ppt/tags/tag1446.xml><?xml version="1.0" encoding="utf-8"?>
<p:tagLst xmlns:a="http://schemas.openxmlformats.org/drawingml/2006/main" xmlns:r="http://schemas.openxmlformats.org/officeDocument/2006/relationships" xmlns:p="http://schemas.openxmlformats.org/presentationml/2006/main">
  <p:tag name="NUM" val="276"/>
</p:tagLst>
</file>

<file path=ppt/tags/tag1447.xml><?xml version="1.0" encoding="utf-8"?>
<p:tagLst xmlns:a="http://schemas.openxmlformats.org/drawingml/2006/main" xmlns:r="http://schemas.openxmlformats.org/officeDocument/2006/relationships" xmlns:p="http://schemas.openxmlformats.org/presentationml/2006/main">
  <p:tag name="NUM" val="277"/>
</p:tagLst>
</file>

<file path=ppt/tags/tag1448.xml><?xml version="1.0" encoding="utf-8"?>
<p:tagLst xmlns:a="http://schemas.openxmlformats.org/drawingml/2006/main" xmlns:r="http://schemas.openxmlformats.org/officeDocument/2006/relationships" xmlns:p="http://schemas.openxmlformats.org/presentationml/2006/main">
  <p:tag name="NUM" val="278"/>
</p:tagLst>
</file>

<file path=ppt/tags/tag1449.xml><?xml version="1.0" encoding="utf-8"?>
<p:tagLst xmlns:a="http://schemas.openxmlformats.org/drawingml/2006/main" xmlns:r="http://schemas.openxmlformats.org/officeDocument/2006/relationships" xmlns:p="http://schemas.openxmlformats.org/presentationml/2006/main">
  <p:tag name="NUM" val="279"/>
</p:tagLst>
</file>

<file path=ppt/tags/tag145.xml><?xml version="1.0" encoding="utf-8"?>
<p:tagLst xmlns:a="http://schemas.openxmlformats.org/drawingml/2006/main" xmlns:r="http://schemas.openxmlformats.org/officeDocument/2006/relationships" xmlns:p="http://schemas.openxmlformats.org/presentationml/2006/main">
  <p:tag name="NUM" val="29"/>
</p:tagLst>
</file>

<file path=ppt/tags/tag1450.xml><?xml version="1.0" encoding="utf-8"?>
<p:tagLst xmlns:a="http://schemas.openxmlformats.org/drawingml/2006/main" xmlns:r="http://schemas.openxmlformats.org/officeDocument/2006/relationships" xmlns:p="http://schemas.openxmlformats.org/presentationml/2006/main">
  <p:tag name="NUM" val="280"/>
</p:tagLst>
</file>

<file path=ppt/tags/tag1451.xml><?xml version="1.0" encoding="utf-8"?>
<p:tagLst xmlns:a="http://schemas.openxmlformats.org/drawingml/2006/main" xmlns:r="http://schemas.openxmlformats.org/officeDocument/2006/relationships" xmlns:p="http://schemas.openxmlformats.org/presentationml/2006/main">
  <p:tag name="NUM" val="281"/>
</p:tagLst>
</file>

<file path=ppt/tags/tag1452.xml><?xml version="1.0" encoding="utf-8"?>
<p:tagLst xmlns:a="http://schemas.openxmlformats.org/drawingml/2006/main" xmlns:r="http://schemas.openxmlformats.org/officeDocument/2006/relationships" xmlns:p="http://schemas.openxmlformats.org/presentationml/2006/main">
  <p:tag name="NUM" val="282"/>
</p:tagLst>
</file>

<file path=ppt/tags/tag1453.xml><?xml version="1.0" encoding="utf-8"?>
<p:tagLst xmlns:a="http://schemas.openxmlformats.org/drawingml/2006/main" xmlns:r="http://schemas.openxmlformats.org/officeDocument/2006/relationships" xmlns:p="http://schemas.openxmlformats.org/presentationml/2006/main">
  <p:tag name="NUM" val="283"/>
</p:tagLst>
</file>

<file path=ppt/tags/tag1454.xml><?xml version="1.0" encoding="utf-8"?>
<p:tagLst xmlns:a="http://schemas.openxmlformats.org/drawingml/2006/main" xmlns:r="http://schemas.openxmlformats.org/officeDocument/2006/relationships" xmlns:p="http://schemas.openxmlformats.org/presentationml/2006/main">
  <p:tag name="NUM" val="284"/>
</p:tagLst>
</file>

<file path=ppt/tags/tag1455.xml><?xml version="1.0" encoding="utf-8"?>
<p:tagLst xmlns:a="http://schemas.openxmlformats.org/drawingml/2006/main" xmlns:r="http://schemas.openxmlformats.org/officeDocument/2006/relationships" xmlns:p="http://schemas.openxmlformats.org/presentationml/2006/main">
  <p:tag name="NUM" val="285"/>
</p:tagLst>
</file>

<file path=ppt/tags/tag1456.xml><?xml version="1.0" encoding="utf-8"?>
<p:tagLst xmlns:a="http://schemas.openxmlformats.org/drawingml/2006/main" xmlns:r="http://schemas.openxmlformats.org/officeDocument/2006/relationships" xmlns:p="http://schemas.openxmlformats.org/presentationml/2006/main">
  <p:tag name="NUM" val="286"/>
</p:tagLst>
</file>

<file path=ppt/tags/tag1457.xml><?xml version="1.0" encoding="utf-8"?>
<p:tagLst xmlns:a="http://schemas.openxmlformats.org/drawingml/2006/main" xmlns:r="http://schemas.openxmlformats.org/officeDocument/2006/relationships" xmlns:p="http://schemas.openxmlformats.org/presentationml/2006/main">
  <p:tag name="NUM" val="287"/>
</p:tagLst>
</file>

<file path=ppt/tags/tag1458.xml><?xml version="1.0" encoding="utf-8"?>
<p:tagLst xmlns:a="http://schemas.openxmlformats.org/drawingml/2006/main" xmlns:r="http://schemas.openxmlformats.org/officeDocument/2006/relationships" xmlns:p="http://schemas.openxmlformats.org/presentationml/2006/main">
  <p:tag name="NUM" val="288"/>
</p:tagLst>
</file>

<file path=ppt/tags/tag1459.xml><?xml version="1.0" encoding="utf-8"?>
<p:tagLst xmlns:a="http://schemas.openxmlformats.org/drawingml/2006/main" xmlns:r="http://schemas.openxmlformats.org/officeDocument/2006/relationships" xmlns:p="http://schemas.openxmlformats.org/presentationml/2006/main">
  <p:tag name="NUM" val="289"/>
</p:tagLst>
</file>

<file path=ppt/tags/tag146.xml><?xml version="1.0" encoding="utf-8"?>
<p:tagLst xmlns:a="http://schemas.openxmlformats.org/drawingml/2006/main" xmlns:r="http://schemas.openxmlformats.org/officeDocument/2006/relationships" xmlns:p="http://schemas.openxmlformats.org/presentationml/2006/main">
  <p:tag name="NUM" val="30"/>
</p:tagLst>
</file>

<file path=ppt/tags/tag1460.xml><?xml version="1.0" encoding="utf-8"?>
<p:tagLst xmlns:a="http://schemas.openxmlformats.org/drawingml/2006/main" xmlns:r="http://schemas.openxmlformats.org/officeDocument/2006/relationships" xmlns:p="http://schemas.openxmlformats.org/presentationml/2006/main">
  <p:tag name="NUM" val="290"/>
</p:tagLst>
</file>

<file path=ppt/tags/tag1461.xml><?xml version="1.0" encoding="utf-8"?>
<p:tagLst xmlns:a="http://schemas.openxmlformats.org/drawingml/2006/main" xmlns:r="http://schemas.openxmlformats.org/officeDocument/2006/relationships" xmlns:p="http://schemas.openxmlformats.org/presentationml/2006/main">
  <p:tag name="NUM" val="291"/>
</p:tagLst>
</file>

<file path=ppt/tags/tag1462.xml><?xml version="1.0" encoding="utf-8"?>
<p:tagLst xmlns:a="http://schemas.openxmlformats.org/drawingml/2006/main" xmlns:r="http://schemas.openxmlformats.org/officeDocument/2006/relationships" xmlns:p="http://schemas.openxmlformats.org/presentationml/2006/main">
  <p:tag name="NUM" val="292"/>
</p:tagLst>
</file>

<file path=ppt/tags/tag1463.xml><?xml version="1.0" encoding="utf-8"?>
<p:tagLst xmlns:a="http://schemas.openxmlformats.org/drawingml/2006/main" xmlns:r="http://schemas.openxmlformats.org/officeDocument/2006/relationships" xmlns:p="http://schemas.openxmlformats.org/presentationml/2006/main">
  <p:tag name="NUM" val="293"/>
</p:tagLst>
</file>

<file path=ppt/tags/tag1464.xml><?xml version="1.0" encoding="utf-8"?>
<p:tagLst xmlns:a="http://schemas.openxmlformats.org/drawingml/2006/main" xmlns:r="http://schemas.openxmlformats.org/officeDocument/2006/relationships" xmlns:p="http://schemas.openxmlformats.org/presentationml/2006/main">
  <p:tag name="NUM" val="294"/>
</p:tagLst>
</file>

<file path=ppt/tags/tag1465.xml><?xml version="1.0" encoding="utf-8"?>
<p:tagLst xmlns:a="http://schemas.openxmlformats.org/drawingml/2006/main" xmlns:r="http://schemas.openxmlformats.org/officeDocument/2006/relationships" xmlns:p="http://schemas.openxmlformats.org/presentationml/2006/main">
  <p:tag name="NUM" val="295"/>
</p:tagLst>
</file>

<file path=ppt/tags/tag1466.xml><?xml version="1.0" encoding="utf-8"?>
<p:tagLst xmlns:a="http://schemas.openxmlformats.org/drawingml/2006/main" xmlns:r="http://schemas.openxmlformats.org/officeDocument/2006/relationships" xmlns:p="http://schemas.openxmlformats.org/presentationml/2006/main">
  <p:tag name="NUM" val="296"/>
</p:tagLst>
</file>

<file path=ppt/tags/tag1467.xml><?xml version="1.0" encoding="utf-8"?>
<p:tagLst xmlns:a="http://schemas.openxmlformats.org/drawingml/2006/main" xmlns:r="http://schemas.openxmlformats.org/officeDocument/2006/relationships" xmlns:p="http://schemas.openxmlformats.org/presentationml/2006/main">
  <p:tag name="NUM" val="297"/>
</p:tagLst>
</file>

<file path=ppt/tags/tag1468.xml><?xml version="1.0" encoding="utf-8"?>
<p:tagLst xmlns:a="http://schemas.openxmlformats.org/drawingml/2006/main" xmlns:r="http://schemas.openxmlformats.org/officeDocument/2006/relationships" xmlns:p="http://schemas.openxmlformats.org/presentationml/2006/main">
  <p:tag name="NUM" val="298"/>
</p:tagLst>
</file>

<file path=ppt/tags/tag1469.xml><?xml version="1.0" encoding="utf-8"?>
<p:tagLst xmlns:a="http://schemas.openxmlformats.org/drawingml/2006/main" xmlns:r="http://schemas.openxmlformats.org/officeDocument/2006/relationships" xmlns:p="http://schemas.openxmlformats.org/presentationml/2006/main">
  <p:tag name="NUM" val="299"/>
</p:tagLst>
</file>

<file path=ppt/tags/tag147.xml><?xml version="1.0" encoding="utf-8"?>
<p:tagLst xmlns:a="http://schemas.openxmlformats.org/drawingml/2006/main" xmlns:r="http://schemas.openxmlformats.org/officeDocument/2006/relationships" xmlns:p="http://schemas.openxmlformats.org/presentationml/2006/main">
  <p:tag name="NUM" val="31"/>
</p:tagLst>
</file>

<file path=ppt/tags/tag1470.xml><?xml version="1.0" encoding="utf-8"?>
<p:tagLst xmlns:a="http://schemas.openxmlformats.org/drawingml/2006/main" xmlns:r="http://schemas.openxmlformats.org/officeDocument/2006/relationships" xmlns:p="http://schemas.openxmlformats.org/presentationml/2006/main">
  <p:tag name="NUM" val="300"/>
</p:tagLst>
</file>

<file path=ppt/tags/tag1471.xml><?xml version="1.0" encoding="utf-8"?>
<p:tagLst xmlns:a="http://schemas.openxmlformats.org/drawingml/2006/main" xmlns:r="http://schemas.openxmlformats.org/officeDocument/2006/relationships" xmlns:p="http://schemas.openxmlformats.org/presentationml/2006/main">
  <p:tag name="NUM" val="301"/>
</p:tagLst>
</file>

<file path=ppt/tags/tag1472.xml><?xml version="1.0" encoding="utf-8"?>
<p:tagLst xmlns:a="http://schemas.openxmlformats.org/drawingml/2006/main" xmlns:r="http://schemas.openxmlformats.org/officeDocument/2006/relationships" xmlns:p="http://schemas.openxmlformats.org/presentationml/2006/main">
  <p:tag name="NUM" val="302"/>
</p:tagLst>
</file>

<file path=ppt/tags/tag1473.xml><?xml version="1.0" encoding="utf-8"?>
<p:tagLst xmlns:a="http://schemas.openxmlformats.org/drawingml/2006/main" xmlns:r="http://schemas.openxmlformats.org/officeDocument/2006/relationships" xmlns:p="http://schemas.openxmlformats.org/presentationml/2006/main">
  <p:tag name="NUM" val="303"/>
</p:tagLst>
</file>

<file path=ppt/tags/tag1474.xml><?xml version="1.0" encoding="utf-8"?>
<p:tagLst xmlns:a="http://schemas.openxmlformats.org/drawingml/2006/main" xmlns:r="http://schemas.openxmlformats.org/officeDocument/2006/relationships" xmlns:p="http://schemas.openxmlformats.org/presentationml/2006/main">
  <p:tag name="NUM" val="304"/>
</p:tagLst>
</file>

<file path=ppt/tags/tag1475.xml><?xml version="1.0" encoding="utf-8"?>
<p:tagLst xmlns:a="http://schemas.openxmlformats.org/drawingml/2006/main" xmlns:r="http://schemas.openxmlformats.org/officeDocument/2006/relationships" xmlns:p="http://schemas.openxmlformats.org/presentationml/2006/main">
  <p:tag name="NUM" val="305"/>
</p:tagLst>
</file>

<file path=ppt/tags/tag1476.xml><?xml version="1.0" encoding="utf-8"?>
<p:tagLst xmlns:a="http://schemas.openxmlformats.org/drawingml/2006/main" xmlns:r="http://schemas.openxmlformats.org/officeDocument/2006/relationships" xmlns:p="http://schemas.openxmlformats.org/presentationml/2006/main">
  <p:tag name="NUM" val="306"/>
</p:tagLst>
</file>

<file path=ppt/tags/tag1477.xml><?xml version="1.0" encoding="utf-8"?>
<p:tagLst xmlns:a="http://schemas.openxmlformats.org/drawingml/2006/main" xmlns:r="http://schemas.openxmlformats.org/officeDocument/2006/relationships" xmlns:p="http://schemas.openxmlformats.org/presentationml/2006/main">
  <p:tag name="NUM" val="307"/>
</p:tagLst>
</file>

<file path=ppt/tags/tag1478.xml><?xml version="1.0" encoding="utf-8"?>
<p:tagLst xmlns:a="http://schemas.openxmlformats.org/drawingml/2006/main" xmlns:r="http://schemas.openxmlformats.org/officeDocument/2006/relationships" xmlns:p="http://schemas.openxmlformats.org/presentationml/2006/main">
  <p:tag name="NUM" val="308"/>
</p:tagLst>
</file>

<file path=ppt/tags/tag1479.xml><?xml version="1.0" encoding="utf-8"?>
<p:tagLst xmlns:a="http://schemas.openxmlformats.org/drawingml/2006/main" xmlns:r="http://schemas.openxmlformats.org/officeDocument/2006/relationships" xmlns:p="http://schemas.openxmlformats.org/presentationml/2006/main">
  <p:tag name="NUM" val="309"/>
</p:tagLst>
</file>

<file path=ppt/tags/tag148.xml><?xml version="1.0" encoding="utf-8"?>
<p:tagLst xmlns:a="http://schemas.openxmlformats.org/drawingml/2006/main" xmlns:r="http://schemas.openxmlformats.org/officeDocument/2006/relationships" xmlns:p="http://schemas.openxmlformats.org/presentationml/2006/main">
  <p:tag name="NUM" val="32"/>
</p:tagLst>
</file>

<file path=ppt/tags/tag1480.xml><?xml version="1.0" encoding="utf-8"?>
<p:tagLst xmlns:a="http://schemas.openxmlformats.org/drawingml/2006/main" xmlns:r="http://schemas.openxmlformats.org/officeDocument/2006/relationships" xmlns:p="http://schemas.openxmlformats.org/presentationml/2006/main">
  <p:tag name="NUM" val="310"/>
</p:tagLst>
</file>

<file path=ppt/tags/tag1481.xml><?xml version="1.0" encoding="utf-8"?>
<p:tagLst xmlns:a="http://schemas.openxmlformats.org/drawingml/2006/main" xmlns:r="http://schemas.openxmlformats.org/officeDocument/2006/relationships" xmlns:p="http://schemas.openxmlformats.org/presentationml/2006/main">
  <p:tag name="NUM" val="311"/>
</p:tagLst>
</file>

<file path=ppt/tags/tag1482.xml><?xml version="1.0" encoding="utf-8"?>
<p:tagLst xmlns:a="http://schemas.openxmlformats.org/drawingml/2006/main" xmlns:r="http://schemas.openxmlformats.org/officeDocument/2006/relationships" xmlns:p="http://schemas.openxmlformats.org/presentationml/2006/main">
  <p:tag name="NUM" val="312"/>
</p:tagLst>
</file>

<file path=ppt/tags/tag1483.xml><?xml version="1.0" encoding="utf-8"?>
<p:tagLst xmlns:a="http://schemas.openxmlformats.org/drawingml/2006/main" xmlns:r="http://schemas.openxmlformats.org/officeDocument/2006/relationships" xmlns:p="http://schemas.openxmlformats.org/presentationml/2006/main">
  <p:tag name="NUM" val="313"/>
</p:tagLst>
</file>

<file path=ppt/tags/tag1484.xml><?xml version="1.0" encoding="utf-8"?>
<p:tagLst xmlns:a="http://schemas.openxmlformats.org/drawingml/2006/main" xmlns:r="http://schemas.openxmlformats.org/officeDocument/2006/relationships" xmlns:p="http://schemas.openxmlformats.org/presentationml/2006/main">
  <p:tag name="NUM" val="314"/>
</p:tagLst>
</file>

<file path=ppt/tags/tag1485.xml><?xml version="1.0" encoding="utf-8"?>
<p:tagLst xmlns:a="http://schemas.openxmlformats.org/drawingml/2006/main" xmlns:r="http://schemas.openxmlformats.org/officeDocument/2006/relationships" xmlns:p="http://schemas.openxmlformats.org/presentationml/2006/main">
  <p:tag name="NUM" val="315"/>
</p:tagLst>
</file>

<file path=ppt/tags/tag1486.xml><?xml version="1.0" encoding="utf-8"?>
<p:tagLst xmlns:a="http://schemas.openxmlformats.org/drawingml/2006/main" xmlns:r="http://schemas.openxmlformats.org/officeDocument/2006/relationships" xmlns:p="http://schemas.openxmlformats.org/presentationml/2006/main">
  <p:tag name="NUM" val="316"/>
</p:tagLst>
</file>

<file path=ppt/tags/tag1487.xml><?xml version="1.0" encoding="utf-8"?>
<p:tagLst xmlns:a="http://schemas.openxmlformats.org/drawingml/2006/main" xmlns:r="http://schemas.openxmlformats.org/officeDocument/2006/relationships" xmlns:p="http://schemas.openxmlformats.org/presentationml/2006/main">
  <p:tag name="NUM" val="317"/>
</p:tagLst>
</file>

<file path=ppt/tags/tag1488.xml><?xml version="1.0" encoding="utf-8"?>
<p:tagLst xmlns:a="http://schemas.openxmlformats.org/drawingml/2006/main" xmlns:r="http://schemas.openxmlformats.org/officeDocument/2006/relationships" xmlns:p="http://schemas.openxmlformats.org/presentationml/2006/main">
  <p:tag name="NUM" val="318"/>
</p:tagLst>
</file>

<file path=ppt/tags/tag1489.xml><?xml version="1.0" encoding="utf-8"?>
<p:tagLst xmlns:a="http://schemas.openxmlformats.org/drawingml/2006/main" xmlns:r="http://schemas.openxmlformats.org/officeDocument/2006/relationships" xmlns:p="http://schemas.openxmlformats.org/presentationml/2006/main">
  <p:tag name="NUM" val="319"/>
</p:tagLst>
</file>

<file path=ppt/tags/tag149.xml><?xml version="1.0" encoding="utf-8"?>
<p:tagLst xmlns:a="http://schemas.openxmlformats.org/drawingml/2006/main" xmlns:r="http://schemas.openxmlformats.org/officeDocument/2006/relationships" xmlns:p="http://schemas.openxmlformats.org/presentationml/2006/main">
  <p:tag name="NUM" val="33"/>
</p:tagLst>
</file>

<file path=ppt/tags/tag1490.xml><?xml version="1.0" encoding="utf-8"?>
<p:tagLst xmlns:a="http://schemas.openxmlformats.org/drawingml/2006/main" xmlns:r="http://schemas.openxmlformats.org/officeDocument/2006/relationships" xmlns:p="http://schemas.openxmlformats.org/presentationml/2006/main">
  <p:tag name="NUM" val="320"/>
</p:tagLst>
</file>

<file path=ppt/tags/tag1491.xml><?xml version="1.0" encoding="utf-8"?>
<p:tagLst xmlns:a="http://schemas.openxmlformats.org/drawingml/2006/main" xmlns:r="http://schemas.openxmlformats.org/officeDocument/2006/relationships" xmlns:p="http://schemas.openxmlformats.org/presentationml/2006/main">
  <p:tag name="NUM" val="321"/>
</p:tagLst>
</file>

<file path=ppt/tags/tag1492.xml><?xml version="1.0" encoding="utf-8"?>
<p:tagLst xmlns:a="http://schemas.openxmlformats.org/drawingml/2006/main" xmlns:r="http://schemas.openxmlformats.org/officeDocument/2006/relationships" xmlns:p="http://schemas.openxmlformats.org/presentationml/2006/main">
  <p:tag name="NUM" val="322"/>
</p:tagLst>
</file>

<file path=ppt/tags/tag1493.xml><?xml version="1.0" encoding="utf-8"?>
<p:tagLst xmlns:a="http://schemas.openxmlformats.org/drawingml/2006/main" xmlns:r="http://schemas.openxmlformats.org/officeDocument/2006/relationships" xmlns:p="http://schemas.openxmlformats.org/presentationml/2006/main">
  <p:tag name="NUM" val="323"/>
</p:tagLst>
</file>

<file path=ppt/tags/tag1494.xml><?xml version="1.0" encoding="utf-8"?>
<p:tagLst xmlns:a="http://schemas.openxmlformats.org/drawingml/2006/main" xmlns:r="http://schemas.openxmlformats.org/officeDocument/2006/relationships" xmlns:p="http://schemas.openxmlformats.org/presentationml/2006/main">
  <p:tag name="NUM" val="324"/>
</p:tagLst>
</file>

<file path=ppt/tags/tag1495.xml><?xml version="1.0" encoding="utf-8"?>
<p:tagLst xmlns:a="http://schemas.openxmlformats.org/drawingml/2006/main" xmlns:r="http://schemas.openxmlformats.org/officeDocument/2006/relationships" xmlns:p="http://schemas.openxmlformats.org/presentationml/2006/main">
  <p:tag name="NUM" val="325"/>
</p:tagLst>
</file>

<file path=ppt/tags/tag1496.xml><?xml version="1.0" encoding="utf-8"?>
<p:tagLst xmlns:a="http://schemas.openxmlformats.org/drawingml/2006/main" xmlns:r="http://schemas.openxmlformats.org/officeDocument/2006/relationships" xmlns:p="http://schemas.openxmlformats.org/presentationml/2006/main">
  <p:tag name="NUM" val="326"/>
</p:tagLst>
</file>

<file path=ppt/tags/tag1497.xml><?xml version="1.0" encoding="utf-8"?>
<p:tagLst xmlns:a="http://schemas.openxmlformats.org/drawingml/2006/main" xmlns:r="http://schemas.openxmlformats.org/officeDocument/2006/relationships" xmlns:p="http://schemas.openxmlformats.org/presentationml/2006/main">
  <p:tag name="NUM" val="327"/>
</p:tagLst>
</file>

<file path=ppt/tags/tag1498.xml><?xml version="1.0" encoding="utf-8"?>
<p:tagLst xmlns:a="http://schemas.openxmlformats.org/drawingml/2006/main" xmlns:r="http://schemas.openxmlformats.org/officeDocument/2006/relationships" xmlns:p="http://schemas.openxmlformats.org/presentationml/2006/main">
  <p:tag name="NUM" val="328"/>
</p:tagLst>
</file>

<file path=ppt/tags/tag1499.xml><?xml version="1.0" encoding="utf-8"?>
<p:tagLst xmlns:a="http://schemas.openxmlformats.org/drawingml/2006/main" xmlns:r="http://schemas.openxmlformats.org/officeDocument/2006/relationships" xmlns:p="http://schemas.openxmlformats.org/presentationml/2006/main">
  <p:tag name="NUM" val="329"/>
</p:tagLst>
</file>

<file path=ppt/tags/tag15.xml><?xml version="1.0" encoding="utf-8"?>
<p:tagLst xmlns:a="http://schemas.openxmlformats.org/drawingml/2006/main" xmlns:r="http://schemas.openxmlformats.org/officeDocument/2006/relationships" xmlns:p="http://schemas.openxmlformats.org/presentationml/2006/main">
  <p:tag name="NUM" val="11"/>
</p:tagLst>
</file>

<file path=ppt/tags/tag150.xml><?xml version="1.0" encoding="utf-8"?>
<p:tagLst xmlns:a="http://schemas.openxmlformats.org/drawingml/2006/main" xmlns:r="http://schemas.openxmlformats.org/officeDocument/2006/relationships" xmlns:p="http://schemas.openxmlformats.org/presentationml/2006/main">
  <p:tag name="NUM" val="34"/>
</p:tagLst>
</file>

<file path=ppt/tags/tag1500.xml><?xml version="1.0" encoding="utf-8"?>
<p:tagLst xmlns:a="http://schemas.openxmlformats.org/drawingml/2006/main" xmlns:r="http://schemas.openxmlformats.org/officeDocument/2006/relationships" xmlns:p="http://schemas.openxmlformats.org/presentationml/2006/main">
  <p:tag name="NUM" val="330"/>
</p:tagLst>
</file>

<file path=ppt/tags/tag1501.xml><?xml version="1.0" encoding="utf-8"?>
<p:tagLst xmlns:a="http://schemas.openxmlformats.org/drawingml/2006/main" xmlns:r="http://schemas.openxmlformats.org/officeDocument/2006/relationships" xmlns:p="http://schemas.openxmlformats.org/presentationml/2006/main">
  <p:tag name="NUM" val="331"/>
</p:tagLst>
</file>

<file path=ppt/tags/tag1502.xml><?xml version="1.0" encoding="utf-8"?>
<p:tagLst xmlns:a="http://schemas.openxmlformats.org/drawingml/2006/main" xmlns:r="http://schemas.openxmlformats.org/officeDocument/2006/relationships" xmlns:p="http://schemas.openxmlformats.org/presentationml/2006/main">
  <p:tag name="NUM" val="332"/>
</p:tagLst>
</file>

<file path=ppt/tags/tag1503.xml><?xml version="1.0" encoding="utf-8"?>
<p:tagLst xmlns:a="http://schemas.openxmlformats.org/drawingml/2006/main" xmlns:r="http://schemas.openxmlformats.org/officeDocument/2006/relationships" xmlns:p="http://schemas.openxmlformats.org/presentationml/2006/main">
  <p:tag name="NUM" val="333"/>
</p:tagLst>
</file>

<file path=ppt/tags/tag1504.xml><?xml version="1.0" encoding="utf-8"?>
<p:tagLst xmlns:a="http://schemas.openxmlformats.org/drawingml/2006/main" xmlns:r="http://schemas.openxmlformats.org/officeDocument/2006/relationships" xmlns:p="http://schemas.openxmlformats.org/presentationml/2006/main">
  <p:tag name="NUM" val="334"/>
</p:tagLst>
</file>

<file path=ppt/tags/tag1505.xml><?xml version="1.0" encoding="utf-8"?>
<p:tagLst xmlns:a="http://schemas.openxmlformats.org/drawingml/2006/main" xmlns:r="http://schemas.openxmlformats.org/officeDocument/2006/relationships" xmlns:p="http://schemas.openxmlformats.org/presentationml/2006/main">
  <p:tag name="NUM" val="335"/>
</p:tagLst>
</file>

<file path=ppt/tags/tag1506.xml><?xml version="1.0" encoding="utf-8"?>
<p:tagLst xmlns:a="http://schemas.openxmlformats.org/drawingml/2006/main" xmlns:r="http://schemas.openxmlformats.org/officeDocument/2006/relationships" xmlns:p="http://schemas.openxmlformats.org/presentationml/2006/main">
  <p:tag name="NUM" val="336"/>
</p:tagLst>
</file>

<file path=ppt/tags/tag1507.xml><?xml version="1.0" encoding="utf-8"?>
<p:tagLst xmlns:a="http://schemas.openxmlformats.org/drawingml/2006/main" xmlns:r="http://schemas.openxmlformats.org/officeDocument/2006/relationships" xmlns:p="http://schemas.openxmlformats.org/presentationml/2006/main">
  <p:tag name="NUM" val="337"/>
</p:tagLst>
</file>

<file path=ppt/tags/tag1508.xml><?xml version="1.0" encoding="utf-8"?>
<p:tagLst xmlns:a="http://schemas.openxmlformats.org/drawingml/2006/main" xmlns:r="http://schemas.openxmlformats.org/officeDocument/2006/relationships" xmlns:p="http://schemas.openxmlformats.org/presentationml/2006/main">
  <p:tag name="NUM" val="338"/>
</p:tagLst>
</file>

<file path=ppt/tags/tag1509.xml><?xml version="1.0" encoding="utf-8"?>
<p:tagLst xmlns:a="http://schemas.openxmlformats.org/drawingml/2006/main" xmlns:r="http://schemas.openxmlformats.org/officeDocument/2006/relationships" xmlns:p="http://schemas.openxmlformats.org/presentationml/2006/main">
  <p:tag name="NUM" val="339"/>
</p:tagLst>
</file>

<file path=ppt/tags/tag151.xml><?xml version="1.0" encoding="utf-8"?>
<p:tagLst xmlns:a="http://schemas.openxmlformats.org/drawingml/2006/main" xmlns:r="http://schemas.openxmlformats.org/officeDocument/2006/relationships" xmlns:p="http://schemas.openxmlformats.org/presentationml/2006/main">
  <p:tag name="NUM" val="35"/>
</p:tagLst>
</file>

<file path=ppt/tags/tag1510.xml><?xml version="1.0" encoding="utf-8"?>
<p:tagLst xmlns:a="http://schemas.openxmlformats.org/drawingml/2006/main" xmlns:r="http://schemas.openxmlformats.org/officeDocument/2006/relationships" xmlns:p="http://schemas.openxmlformats.org/presentationml/2006/main">
  <p:tag name="NUM" val="340"/>
</p:tagLst>
</file>

<file path=ppt/tags/tag1511.xml><?xml version="1.0" encoding="utf-8"?>
<p:tagLst xmlns:a="http://schemas.openxmlformats.org/drawingml/2006/main" xmlns:r="http://schemas.openxmlformats.org/officeDocument/2006/relationships" xmlns:p="http://schemas.openxmlformats.org/presentationml/2006/main">
  <p:tag name="NUM" val="341"/>
</p:tagLst>
</file>

<file path=ppt/tags/tag1512.xml><?xml version="1.0" encoding="utf-8"?>
<p:tagLst xmlns:a="http://schemas.openxmlformats.org/drawingml/2006/main" xmlns:r="http://schemas.openxmlformats.org/officeDocument/2006/relationships" xmlns:p="http://schemas.openxmlformats.org/presentationml/2006/main">
  <p:tag name="NUM" val="342"/>
</p:tagLst>
</file>

<file path=ppt/tags/tag1513.xml><?xml version="1.0" encoding="utf-8"?>
<p:tagLst xmlns:a="http://schemas.openxmlformats.org/drawingml/2006/main" xmlns:r="http://schemas.openxmlformats.org/officeDocument/2006/relationships" xmlns:p="http://schemas.openxmlformats.org/presentationml/2006/main">
  <p:tag name="NUM" val="343"/>
</p:tagLst>
</file>

<file path=ppt/tags/tag1514.xml><?xml version="1.0" encoding="utf-8"?>
<p:tagLst xmlns:a="http://schemas.openxmlformats.org/drawingml/2006/main" xmlns:r="http://schemas.openxmlformats.org/officeDocument/2006/relationships" xmlns:p="http://schemas.openxmlformats.org/presentationml/2006/main">
  <p:tag name="NUM" val="344"/>
</p:tagLst>
</file>

<file path=ppt/tags/tag1515.xml><?xml version="1.0" encoding="utf-8"?>
<p:tagLst xmlns:a="http://schemas.openxmlformats.org/drawingml/2006/main" xmlns:r="http://schemas.openxmlformats.org/officeDocument/2006/relationships" xmlns:p="http://schemas.openxmlformats.org/presentationml/2006/main">
  <p:tag name="NUM" val="345"/>
</p:tagLst>
</file>

<file path=ppt/tags/tag1516.xml><?xml version="1.0" encoding="utf-8"?>
<p:tagLst xmlns:a="http://schemas.openxmlformats.org/drawingml/2006/main" xmlns:r="http://schemas.openxmlformats.org/officeDocument/2006/relationships" xmlns:p="http://schemas.openxmlformats.org/presentationml/2006/main">
  <p:tag name="NUM" val="346"/>
</p:tagLst>
</file>

<file path=ppt/tags/tag1517.xml><?xml version="1.0" encoding="utf-8"?>
<p:tagLst xmlns:a="http://schemas.openxmlformats.org/drawingml/2006/main" xmlns:r="http://schemas.openxmlformats.org/officeDocument/2006/relationships" xmlns:p="http://schemas.openxmlformats.org/presentationml/2006/main">
  <p:tag name="NUM" val="347"/>
</p:tagLst>
</file>

<file path=ppt/tags/tag1518.xml><?xml version="1.0" encoding="utf-8"?>
<p:tagLst xmlns:a="http://schemas.openxmlformats.org/drawingml/2006/main" xmlns:r="http://schemas.openxmlformats.org/officeDocument/2006/relationships" xmlns:p="http://schemas.openxmlformats.org/presentationml/2006/main">
  <p:tag name="NUM" val="348"/>
</p:tagLst>
</file>

<file path=ppt/tags/tag1519.xml><?xml version="1.0" encoding="utf-8"?>
<p:tagLst xmlns:a="http://schemas.openxmlformats.org/drawingml/2006/main" xmlns:r="http://schemas.openxmlformats.org/officeDocument/2006/relationships" xmlns:p="http://schemas.openxmlformats.org/presentationml/2006/main">
  <p:tag name="NUM" val="349"/>
</p:tagLst>
</file>

<file path=ppt/tags/tag152.xml><?xml version="1.0" encoding="utf-8"?>
<p:tagLst xmlns:a="http://schemas.openxmlformats.org/drawingml/2006/main" xmlns:r="http://schemas.openxmlformats.org/officeDocument/2006/relationships" xmlns:p="http://schemas.openxmlformats.org/presentationml/2006/main">
  <p:tag name="NUM" val="36"/>
</p:tagLst>
</file>

<file path=ppt/tags/tag1520.xml><?xml version="1.0" encoding="utf-8"?>
<p:tagLst xmlns:a="http://schemas.openxmlformats.org/drawingml/2006/main" xmlns:r="http://schemas.openxmlformats.org/officeDocument/2006/relationships" xmlns:p="http://schemas.openxmlformats.org/presentationml/2006/main">
  <p:tag name="NUM" val="350"/>
</p:tagLst>
</file>

<file path=ppt/tags/tag1521.xml><?xml version="1.0" encoding="utf-8"?>
<p:tagLst xmlns:a="http://schemas.openxmlformats.org/drawingml/2006/main" xmlns:r="http://schemas.openxmlformats.org/officeDocument/2006/relationships" xmlns:p="http://schemas.openxmlformats.org/presentationml/2006/main">
  <p:tag name="NUM" val="351"/>
</p:tagLst>
</file>

<file path=ppt/tags/tag1522.xml><?xml version="1.0" encoding="utf-8"?>
<p:tagLst xmlns:a="http://schemas.openxmlformats.org/drawingml/2006/main" xmlns:r="http://schemas.openxmlformats.org/officeDocument/2006/relationships" xmlns:p="http://schemas.openxmlformats.org/presentationml/2006/main">
  <p:tag name="NUM" val="352"/>
</p:tagLst>
</file>

<file path=ppt/tags/tag1523.xml><?xml version="1.0" encoding="utf-8"?>
<p:tagLst xmlns:a="http://schemas.openxmlformats.org/drawingml/2006/main" xmlns:r="http://schemas.openxmlformats.org/officeDocument/2006/relationships" xmlns:p="http://schemas.openxmlformats.org/presentationml/2006/main">
  <p:tag name="NUM" val="353"/>
</p:tagLst>
</file>

<file path=ppt/tags/tag1524.xml><?xml version="1.0" encoding="utf-8"?>
<p:tagLst xmlns:a="http://schemas.openxmlformats.org/drawingml/2006/main" xmlns:r="http://schemas.openxmlformats.org/officeDocument/2006/relationships" xmlns:p="http://schemas.openxmlformats.org/presentationml/2006/main">
  <p:tag name="NUM" val="354"/>
</p:tagLst>
</file>

<file path=ppt/tags/tag1525.xml><?xml version="1.0" encoding="utf-8"?>
<p:tagLst xmlns:a="http://schemas.openxmlformats.org/drawingml/2006/main" xmlns:r="http://schemas.openxmlformats.org/officeDocument/2006/relationships" xmlns:p="http://schemas.openxmlformats.org/presentationml/2006/main">
  <p:tag name="NUM" val="355"/>
</p:tagLst>
</file>

<file path=ppt/tags/tag1526.xml><?xml version="1.0" encoding="utf-8"?>
<p:tagLst xmlns:a="http://schemas.openxmlformats.org/drawingml/2006/main" xmlns:r="http://schemas.openxmlformats.org/officeDocument/2006/relationships" xmlns:p="http://schemas.openxmlformats.org/presentationml/2006/main">
  <p:tag name="NUM" val="356"/>
</p:tagLst>
</file>

<file path=ppt/tags/tag1527.xml><?xml version="1.0" encoding="utf-8"?>
<p:tagLst xmlns:a="http://schemas.openxmlformats.org/drawingml/2006/main" xmlns:r="http://schemas.openxmlformats.org/officeDocument/2006/relationships" xmlns:p="http://schemas.openxmlformats.org/presentationml/2006/main">
  <p:tag name="NUM" val="357"/>
</p:tagLst>
</file>

<file path=ppt/tags/tag1528.xml><?xml version="1.0" encoding="utf-8"?>
<p:tagLst xmlns:a="http://schemas.openxmlformats.org/drawingml/2006/main" xmlns:r="http://schemas.openxmlformats.org/officeDocument/2006/relationships" xmlns:p="http://schemas.openxmlformats.org/presentationml/2006/main">
  <p:tag name="NUM" val="358"/>
</p:tagLst>
</file>

<file path=ppt/tags/tag1529.xml><?xml version="1.0" encoding="utf-8"?>
<p:tagLst xmlns:a="http://schemas.openxmlformats.org/drawingml/2006/main" xmlns:r="http://schemas.openxmlformats.org/officeDocument/2006/relationships" xmlns:p="http://schemas.openxmlformats.org/presentationml/2006/main">
  <p:tag name="NUM" val="359"/>
</p:tagLst>
</file>

<file path=ppt/tags/tag153.xml><?xml version="1.0" encoding="utf-8"?>
<p:tagLst xmlns:a="http://schemas.openxmlformats.org/drawingml/2006/main" xmlns:r="http://schemas.openxmlformats.org/officeDocument/2006/relationships" xmlns:p="http://schemas.openxmlformats.org/presentationml/2006/main">
  <p:tag name="NUM" val="37"/>
</p:tagLst>
</file>

<file path=ppt/tags/tag1530.xml><?xml version="1.0" encoding="utf-8"?>
<p:tagLst xmlns:a="http://schemas.openxmlformats.org/drawingml/2006/main" xmlns:r="http://schemas.openxmlformats.org/officeDocument/2006/relationships" xmlns:p="http://schemas.openxmlformats.org/presentationml/2006/main">
  <p:tag name="NUM" val="360"/>
</p:tagLst>
</file>

<file path=ppt/tags/tag1531.xml><?xml version="1.0" encoding="utf-8"?>
<p:tagLst xmlns:a="http://schemas.openxmlformats.org/drawingml/2006/main" xmlns:r="http://schemas.openxmlformats.org/officeDocument/2006/relationships" xmlns:p="http://schemas.openxmlformats.org/presentationml/2006/main">
  <p:tag name="NUM" val="361"/>
</p:tagLst>
</file>

<file path=ppt/tags/tag1532.xml><?xml version="1.0" encoding="utf-8"?>
<p:tagLst xmlns:a="http://schemas.openxmlformats.org/drawingml/2006/main" xmlns:r="http://schemas.openxmlformats.org/officeDocument/2006/relationships" xmlns:p="http://schemas.openxmlformats.org/presentationml/2006/main">
  <p:tag name="NUM" val="362"/>
</p:tagLst>
</file>

<file path=ppt/tags/tag1533.xml><?xml version="1.0" encoding="utf-8"?>
<p:tagLst xmlns:a="http://schemas.openxmlformats.org/drawingml/2006/main" xmlns:r="http://schemas.openxmlformats.org/officeDocument/2006/relationships" xmlns:p="http://schemas.openxmlformats.org/presentationml/2006/main">
  <p:tag name="NUM" val="363"/>
</p:tagLst>
</file>

<file path=ppt/tags/tag1534.xml><?xml version="1.0" encoding="utf-8"?>
<p:tagLst xmlns:a="http://schemas.openxmlformats.org/drawingml/2006/main" xmlns:r="http://schemas.openxmlformats.org/officeDocument/2006/relationships" xmlns:p="http://schemas.openxmlformats.org/presentationml/2006/main">
  <p:tag name="NUM" val="364"/>
</p:tagLst>
</file>

<file path=ppt/tags/tag1535.xml><?xml version="1.0" encoding="utf-8"?>
<p:tagLst xmlns:a="http://schemas.openxmlformats.org/drawingml/2006/main" xmlns:r="http://schemas.openxmlformats.org/officeDocument/2006/relationships" xmlns:p="http://schemas.openxmlformats.org/presentationml/2006/main">
  <p:tag name="NUM" val="365"/>
</p:tagLst>
</file>

<file path=ppt/tags/tag1536.xml><?xml version="1.0" encoding="utf-8"?>
<p:tagLst xmlns:a="http://schemas.openxmlformats.org/drawingml/2006/main" xmlns:r="http://schemas.openxmlformats.org/officeDocument/2006/relationships" xmlns:p="http://schemas.openxmlformats.org/presentationml/2006/main">
  <p:tag name="NUM" val="366"/>
</p:tagLst>
</file>

<file path=ppt/tags/tag1537.xml><?xml version="1.0" encoding="utf-8"?>
<p:tagLst xmlns:a="http://schemas.openxmlformats.org/drawingml/2006/main" xmlns:r="http://schemas.openxmlformats.org/officeDocument/2006/relationships" xmlns:p="http://schemas.openxmlformats.org/presentationml/2006/main">
  <p:tag name="NUM" val="367"/>
</p:tagLst>
</file>

<file path=ppt/tags/tag1538.xml><?xml version="1.0" encoding="utf-8"?>
<p:tagLst xmlns:a="http://schemas.openxmlformats.org/drawingml/2006/main" xmlns:r="http://schemas.openxmlformats.org/officeDocument/2006/relationships" xmlns:p="http://schemas.openxmlformats.org/presentationml/2006/main">
  <p:tag name="NUM" val="368"/>
</p:tagLst>
</file>

<file path=ppt/tags/tag1539.xml><?xml version="1.0" encoding="utf-8"?>
<p:tagLst xmlns:a="http://schemas.openxmlformats.org/drawingml/2006/main" xmlns:r="http://schemas.openxmlformats.org/officeDocument/2006/relationships" xmlns:p="http://schemas.openxmlformats.org/presentationml/2006/main">
  <p:tag name="NUM" val="369"/>
</p:tagLst>
</file>

<file path=ppt/tags/tag154.xml><?xml version="1.0" encoding="utf-8"?>
<p:tagLst xmlns:a="http://schemas.openxmlformats.org/drawingml/2006/main" xmlns:r="http://schemas.openxmlformats.org/officeDocument/2006/relationships" xmlns:p="http://schemas.openxmlformats.org/presentationml/2006/main">
  <p:tag name="NUM" val="38"/>
</p:tagLst>
</file>

<file path=ppt/tags/tag1540.xml><?xml version="1.0" encoding="utf-8"?>
<p:tagLst xmlns:a="http://schemas.openxmlformats.org/drawingml/2006/main" xmlns:r="http://schemas.openxmlformats.org/officeDocument/2006/relationships" xmlns:p="http://schemas.openxmlformats.org/presentationml/2006/main">
  <p:tag name="NUM" val="370"/>
</p:tagLst>
</file>

<file path=ppt/tags/tag1541.xml><?xml version="1.0" encoding="utf-8"?>
<p:tagLst xmlns:a="http://schemas.openxmlformats.org/drawingml/2006/main" xmlns:r="http://schemas.openxmlformats.org/officeDocument/2006/relationships" xmlns:p="http://schemas.openxmlformats.org/presentationml/2006/main">
  <p:tag name="NUM" val="371"/>
</p:tagLst>
</file>

<file path=ppt/tags/tag1542.xml><?xml version="1.0" encoding="utf-8"?>
<p:tagLst xmlns:a="http://schemas.openxmlformats.org/drawingml/2006/main" xmlns:r="http://schemas.openxmlformats.org/officeDocument/2006/relationships" xmlns:p="http://schemas.openxmlformats.org/presentationml/2006/main">
  <p:tag name="NUM" val="372"/>
</p:tagLst>
</file>

<file path=ppt/tags/tag1543.xml><?xml version="1.0" encoding="utf-8"?>
<p:tagLst xmlns:a="http://schemas.openxmlformats.org/drawingml/2006/main" xmlns:r="http://schemas.openxmlformats.org/officeDocument/2006/relationships" xmlns:p="http://schemas.openxmlformats.org/presentationml/2006/main">
  <p:tag name="NUM" val="373"/>
</p:tagLst>
</file>

<file path=ppt/tags/tag1544.xml><?xml version="1.0" encoding="utf-8"?>
<p:tagLst xmlns:a="http://schemas.openxmlformats.org/drawingml/2006/main" xmlns:r="http://schemas.openxmlformats.org/officeDocument/2006/relationships" xmlns:p="http://schemas.openxmlformats.org/presentationml/2006/main">
  <p:tag name="NUM" val="374"/>
</p:tagLst>
</file>

<file path=ppt/tags/tag1545.xml><?xml version="1.0" encoding="utf-8"?>
<p:tagLst xmlns:a="http://schemas.openxmlformats.org/drawingml/2006/main" xmlns:r="http://schemas.openxmlformats.org/officeDocument/2006/relationships" xmlns:p="http://schemas.openxmlformats.org/presentationml/2006/main">
  <p:tag name="NUM" val="375"/>
</p:tagLst>
</file>

<file path=ppt/tags/tag1546.xml><?xml version="1.0" encoding="utf-8"?>
<p:tagLst xmlns:a="http://schemas.openxmlformats.org/drawingml/2006/main" xmlns:r="http://schemas.openxmlformats.org/officeDocument/2006/relationships" xmlns:p="http://schemas.openxmlformats.org/presentationml/2006/main">
  <p:tag name="NUM" val="376"/>
</p:tagLst>
</file>

<file path=ppt/tags/tag1547.xml><?xml version="1.0" encoding="utf-8"?>
<p:tagLst xmlns:a="http://schemas.openxmlformats.org/drawingml/2006/main" xmlns:r="http://schemas.openxmlformats.org/officeDocument/2006/relationships" xmlns:p="http://schemas.openxmlformats.org/presentationml/2006/main">
  <p:tag name="NUM" val="377"/>
</p:tagLst>
</file>

<file path=ppt/tags/tag1548.xml><?xml version="1.0" encoding="utf-8"?>
<p:tagLst xmlns:a="http://schemas.openxmlformats.org/drawingml/2006/main" xmlns:r="http://schemas.openxmlformats.org/officeDocument/2006/relationships" xmlns:p="http://schemas.openxmlformats.org/presentationml/2006/main">
  <p:tag name="NUM" val="378"/>
</p:tagLst>
</file>

<file path=ppt/tags/tag1549.xml><?xml version="1.0" encoding="utf-8"?>
<p:tagLst xmlns:a="http://schemas.openxmlformats.org/drawingml/2006/main" xmlns:r="http://schemas.openxmlformats.org/officeDocument/2006/relationships" xmlns:p="http://schemas.openxmlformats.org/presentationml/2006/main">
  <p:tag name="NUM" val="379"/>
</p:tagLst>
</file>

<file path=ppt/tags/tag155.xml><?xml version="1.0" encoding="utf-8"?>
<p:tagLst xmlns:a="http://schemas.openxmlformats.org/drawingml/2006/main" xmlns:r="http://schemas.openxmlformats.org/officeDocument/2006/relationships" xmlns:p="http://schemas.openxmlformats.org/presentationml/2006/main">
  <p:tag name="NUM" val="39"/>
</p:tagLst>
</file>

<file path=ppt/tags/tag1550.xml><?xml version="1.0" encoding="utf-8"?>
<p:tagLst xmlns:a="http://schemas.openxmlformats.org/drawingml/2006/main" xmlns:r="http://schemas.openxmlformats.org/officeDocument/2006/relationships" xmlns:p="http://schemas.openxmlformats.org/presentationml/2006/main">
  <p:tag name="NUM" val="380"/>
</p:tagLst>
</file>

<file path=ppt/tags/tag1551.xml><?xml version="1.0" encoding="utf-8"?>
<p:tagLst xmlns:a="http://schemas.openxmlformats.org/drawingml/2006/main" xmlns:r="http://schemas.openxmlformats.org/officeDocument/2006/relationships" xmlns:p="http://schemas.openxmlformats.org/presentationml/2006/main">
  <p:tag name="NUM" val="381"/>
</p:tagLst>
</file>

<file path=ppt/tags/tag1552.xml><?xml version="1.0" encoding="utf-8"?>
<p:tagLst xmlns:a="http://schemas.openxmlformats.org/drawingml/2006/main" xmlns:r="http://schemas.openxmlformats.org/officeDocument/2006/relationships" xmlns:p="http://schemas.openxmlformats.org/presentationml/2006/main">
  <p:tag name="NUM" val="382"/>
</p:tagLst>
</file>

<file path=ppt/tags/tag1553.xml><?xml version="1.0" encoding="utf-8"?>
<p:tagLst xmlns:a="http://schemas.openxmlformats.org/drawingml/2006/main" xmlns:r="http://schemas.openxmlformats.org/officeDocument/2006/relationships" xmlns:p="http://schemas.openxmlformats.org/presentationml/2006/main">
  <p:tag name="NUM" val="383"/>
</p:tagLst>
</file>

<file path=ppt/tags/tag1554.xml><?xml version="1.0" encoding="utf-8"?>
<p:tagLst xmlns:a="http://schemas.openxmlformats.org/drawingml/2006/main" xmlns:r="http://schemas.openxmlformats.org/officeDocument/2006/relationships" xmlns:p="http://schemas.openxmlformats.org/presentationml/2006/main">
  <p:tag name="NUM" val="384"/>
</p:tagLst>
</file>

<file path=ppt/tags/tag1555.xml><?xml version="1.0" encoding="utf-8"?>
<p:tagLst xmlns:a="http://schemas.openxmlformats.org/drawingml/2006/main" xmlns:r="http://schemas.openxmlformats.org/officeDocument/2006/relationships" xmlns:p="http://schemas.openxmlformats.org/presentationml/2006/main">
  <p:tag name="NUM" val="385"/>
</p:tagLst>
</file>

<file path=ppt/tags/tag1556.xml><?xml version="1.0" encoding="utf-8"?>
<p:tagLst xmlns:a="http://schemas.openxmlformats.org/drawingml/2006/main" xmlns:r="http://schemas.openxmlformats.org/officeDocument/2006/relationships" xmlns:p="http://schemas.openxmlformats.org/presentationml/2006/main">
  <p:tag name="NUM" val="386"/>
</p:tagLst>
</file>

<file path=ppt/tags/tag1557.xml><?xml version="1.0" encoding="utf-8"?>
<p:tagLst xmlns:a="http://schemas.openxmlformats.org/drawingml/2006/main" xmlns:r="http://schemas.openxmlformats.org/officeDocument/2006/relationships" xmlns:p="http://schemas.openxmlformats.org/presentationml/2006/main">
  <p:tag name="NUM" val="387"/>
</p:tagLst>
</file>

<file path=ppt/tags/tag1558.xml><?xml version="1.0" encoding="utf-8"?>
<p:tagLst xmlns:a="http://schemas.openxmlformats.org/drawingml/2006/main" xmlns:r="http://schemas.openxmlformats.org/officeDocument/2006/relationships" xmlns:p="http://schemas.openxmlformats.org/presentationml/2006/main">
  <p:tag name="NUM" val="388"/>
</p:tagLst>
</file>

<file path=ppt/tags/tag1559.xml><?xml version="1.0" encoding="utf-8"?>
<p:tagLst xmlns:a="http://schemas.openxmlformats.org/drawingml/2006/main" xmlns:r="http://schemas.openxmlformats.org/officeDocument/2006/relationships" xmlns:p="http://schemas.openxmlformats.org/presentationml/2006/main">
  <p:tag name="NUM" val="389"/>
</p:tagLst>
</file>

<file path=ppt/tags/tag156.xml><?xml version="1.0" encoding="utf-8"?>
<p:tagLst xmlns:a="http://schemas.openxmlformats.org/drawingml/2006/main" xmlns:r="http://schemas.openxmlformats.org/officeDocument/2006/relationships" xmlns:p="http://schemas.openxmlformats.org/presentationml/2006/main">
  <p:tag name="NUM" val="40"/>
</p:tagLst>
</file>

<file path=ppt/tags/tag1560.xml><?xml version="1.0" encoding="utf-8"?>
<p:tagLst xmlns:a="http://schemas.openxmlformats.org/drawingml/2006/main" xmlns:r="http://schemas.openxmlformats.org/officeDocument/2006/relationships" xmlns:p="http://schemas.openxmlformats.org/presentationml/2006/main">
  <p:tag name="NUM" val="390"/>
</p:tagLst>
</file>

<file path=ppt/tags/tag1561.xml><?xml version="1.0" encoding="utf-8"?>
<p:tagLst xmlns:a="http://schemas.openxmlformats.org/drawingml/2006/main" xmlns:r="http://schemas.openxmlformats.org/officeDocument/2006/relationships" xmlns:p="http://schemas.openxmlformats.org/presentationml/2006/main">
  <p:tag name="NUM" val="391"/>
</p:tagLst>
</file>

<file path=ppt/tags/tag1562.xml><?xml version="1.0" encoding="utf-8"?>
<p:tagLst xmlns:a="http://schemas.openxmlformats.org/drawingml/2006/main" xmlns:r="http://schemas.openxmlformats.org/officeDocument/2006/relationships" xmlns:p="http://schemas.openxmlformats.org/presentationml/2006/main">
  <p:tag name="NUM" val="392"/>
</p:tagLst>
</file>

<file path=ppt/tags/tag1563.xml><?xml version="1.0" encoding="utf-8"?>
<p:tagLst xmlns:a="http://schemas.openxmlformats.org/drawingml/2006/main" xmlns:r="http://schemas.openxmlformats.org/officeDocument/2006/relationships" xmlns:p="http://schemas.openxmlformats.org/presentationml/2006/main">
  <p:tag name="NUM" val="393"/>
</p:tagLst>
</file>

<file path=ppt/tags/tag1564.xml><?xml version="1.0" encoding="utf-8"?>
<p:tagLst xmlns:a="http://schemas.openxmlformats.org/drawingml/2006/main" xmlns:r="http://schemas.openxmlformats.org/officeDocument/2006/relationships" xmlns:p="http://schemas.openxmlformats.org/presentationml/2006/main">
  <p:tag name="NUM" val="394"/>
</p:tagLst>
</file>

<file path=ppt/tags/tag1565.xml><?xml version="1.0" encoding="utf-8"?>
<p:tagLst xmlns:a="http://schemas.openxmlformats.org/drawingml/2006/main" xmlns:r="http://schemas.openxmlformats.org/officeDocument/2006/relationships" xmlns:p="http://schemas.openxmlformats.org/presentationml/2006/main">
  <p:tag name="NUM" val="395"/>
</p:tagLst>
</file>

<file path=ppt/tags/tag1566.xml><?xml version="1.0" encoding="utf-8"?>
<p:tagLst xmlns:a="http://schemas.openxmlformats.org/drawingml/2006/main" xmlns:r="http://schemas.openxmlformats.org/officeDocument/2006/relationships" xmlns:p="http://schemas.openxmlformats.org/presentationml/2006/main">
  <p:tag name="NUM" val="396"/>
</p:tagLst>
</file>

<file path=ppt/tags/tag1567.xml><?xml version="1.0" encoding="utf-8"?>
<p:tagLst xmlns:a="http://schemas.openxmlformats.org/drawingml/2006/main" xmlns:r="http://schemas.openxmlformats.org/officeDocument/2006/relationships" xmlns:p="http://schemas.openxmlformats.org/presentationml/2006/main">
  <p:tag name="NUM" val="397"/>
</p:tagLst>
</file>

<file path=ppt/tags/tag1568.xml><?xml version="1.0" encoding="utf-8"?>
<p:tagLst xmlns:a="http://schemas.openxmlformats.org/drawingml/2006/main" xmlns:r="http://schemas.openxmlformats.org/officeDocument/2006/relationships" xmlns:p="http://schemas.openxmlformats.org/presentationml/2006/main">
  <p:tag name="NUM" val="398"/>
</p:tagLst>
</file>

<file path=ppt/tags/tag1569.xml><?xml version="1.0" encoding="utf-8"?>
<p:tagLst xmlns:a="http://schemas.openxmlformats.org/drawingml/2006/main" xmlns:r="http://schemas.openxmlformats.org/officeDocument/2006/relationships" xmlns:p="http://schemas.openxmlformats.org/presentationml/2006/main">
  <p:tag name="NUM" val="399"/>
</p:tagLst>
</file>

<file path=ppt/tags/tag157.xml><?xml version="1.0" encoding="utf-8"?>
<p:tagLst xmlns:a="http://schemas.openxmlformats.org/drawingml/2006/main" xmlns:r="http://schemas.openxmlformats.org/officeDocument/2006/relationships" xmlns:p="http://schemas.openxmlformats.org/presentationml/2006/main">
  <p:tag name="NUM" val="41"/>
</p:tagLst>
</file>

<file path=ppt/tags/tag1570.xml><?xml version="1.0" encoding="utf-8"?>
<p:tagLst xmlns:a="http://schemas.openxmlformats.org/drawingml/2006/main" xmlns:r="http://schemas.openxmlformats.org/officeDocument/2006/relationships" xmlns:p="http://schemas.openxmlformats.org/presentationml/2006/main">
  <p:tag name="NUM" val="400"/>
</p:tagLst>
</file>

<file path=ppt/tags/tag1571.xml><?xml version="1.0" encoding="utf-8"?>
<p:tagLst xmlns:a="http://schemas.openxmlformats.org/drawingml/2006/main" xmlns:r="http://schemas.openxmlformats.org/officeDocument/2006/relationships" xmlns:p="http://schemas.openxmlformats.org/presentationml/2006/main">
  <p:tag name="NUM" val="401"/>
</p:tagLst>
</file>

<file path=ppt/tags/tag1572.xml><?xml version="1.0" encoding="utf-8"?>
<p:tagLst xmlns:a="http://schemas.openxmlformats.org/drawingml/2006/main" xmlns:r="http://schemas.openxmlformats.org/officeDocument/2006/relationships" xmlns:p="http://schemas.openxmlformats.org/presentationml/2006/main">
  <p:tag name="NUM" val="402"/>
</p:tagLst>
</file>

<file path=ppt/tags/tag1573.xml><?xml version="1.0" encoding="utf-8"?>
<p:tagLst xmlns:a="http://schemas.openxmlformats.org/drawingml/2006/main" xmlns:r="http://schemas.openxmlformats.org/officeDocument/2006/relationships" xmlns:p="http://schemas.openxmlformats.org/presentationml/2006/main">
  <p:tag name="NUM" val="403"/>
</p:tagLst>
</file>

<file path=ppt/tags/tag1574.xml><?xml version="1.0" encoding="utf-8"?>
<p:tagLst xmlns:a="http://schemas.openxmlformats.org/drawingml/2006/main" xmlns:r="http://schemas.openxmlformats.org/officeDocument/2006/relationships" xmlns:p="http://schemas.openxmlformats.org/presentationml/2006/main">
  <p:tag name="NUM" val="404"/>
</p:tagLst>
</file>

<file path=ppt/tags/tag1575.xml><?xml version="1.0" encoding="utf-8"?>
<p:tagLst xmlns:a="http://schemas.openxmlformats.org/drawingml/2006/main" xmlns:r="http://schemas.openxmlformats.org/officeDocument/2006/relationships" xmlns:p="http://schemas.openxmlformats.org/presentationml/2006/main">
  <p:tag name="NUM" val="405"/>
</p:tagLst>
</file>

<file path=ppt/tags/tag1576.xml><?xml version="1.0" encoding="utf-8"?>
<p:tagLst xmlns:a="http://schemas.openxmlformats.org/drawingml/2006/main" xmlns:r="http://schemas.openxmlformats.org/officeDocument/2006/relationships" xmlns:p="http://schemas.openxmlformats.org/presentationml/2006/main">
  <p:tag name="NUM" val="406"/>
</p:tagLst>
</file>

<file path=ppt/tags/tag1577.xml><?xml version="1.0" encoding="utf-8"?>
<p:tagLst xmlns:a="http://schemas.openxmlformats.org/drawingml/2006/main" xmlns:r="http://schemas.openxmlformats.org/officeDocument/2006/relationships" xmlns:p="http://schemas.openxmlformats.org/presentationml/2006/main">
  <p:tag name="NUM" val="407"/>
</p:tagLst>
</file>

<file path=ppt/tags/tag1578.xml><?xml version="1.0" encoding="utf-8"?>
<p:tagLst xmlns:a="http://schemas.openxmlformats.org/drawingml/2006/main" xmlns:r="http://schemas.openxmlformats.org/officeDocument/2006/relationships" xmlns:p="http://schemas.openxmlformats.org/presentationml/2006/main">
  <p:tag name="NUM" val="408"/>
</p:tagLst>
</file>

<file path=ppt/tags/tag1579.xml><?xml version="1.0" encoding="utf-8"?>
<p:tagLst xmlns:a="http://schemas.openxmlformats.org/drawingml/2006/main" xmlns:r="http://schemas.openxmlformats.org/officeDocument/2006/relationships" xmlns:p="http://schemas.openxmlformats.org/presentationml/2006/main">
  <p:tag name="NUM" val="409"/>
</p:tagLst>
</file>

<file path=ppt/tags/tag158.xml><?xml version="1.0" encoding="utf-8"?>
<p:tagLst xmlns:a="http://schemas.openxmlformats.org/drawingml/2006/main" xmlns:r="http://schemas.openxmlformats.org/officeDocument/2006/relationships" xmlns:p="http://schemas.openxmlformats.org/presentationml/2006/main">
  <p:tag name="NUM" val="42"/>
</p:tagLst>
</file>

<file path=ppt/tags/tag1580.xml><?xml version="1.0" encoding="utf-8"?>
<p:tagLst xmlns:a="http://schemas.openxmlformats.org/drawingml/2006/main" xmlns:r="http://schemas.openxmlformats.org/officeDocument/2006/relationships" xmlns:p="http://schemas.openxmlformats.org/presentationml/2006/main">
  <p:tag name="NUM" val="410"/>
</p:tagLst>
</file>

<file path=ppt/tags/tag1581.xml><?xml version="1.0" encoding="utf-8"?>
<p:tagLst xmlns:a="http://schemas.openxmlformats.org/drawingml/2006/main" xmlns:r="http://schemas.openxmlformats.org/officeDocument/2006/relationships" xmlns:p="http://schemas.openxmlformats.org/presentationml/2006/main">
  <p:tag name="NUM" val="411"/>
</p:tagLst>
</file>

<file path=ppt/tags/tag1582.xml><?xml version="1.0" encoding="utf-8"?>
<p:tagLst xmlns:a="http://schemas.openxmlformats.org/drawingml/2006/main" xmlns:r="http://schemas.openxmlformats.org/officeDocument/2006/relationships" xmlns:p="http://schemas.openxmlformats.org/presentationml/2006/main">
  <p:tag name="NUM" val="412"/>
</p:tagLst>
</file>

<file path=ppt/tags/tag1583.xml><?xml version="1.0" encoding="utf-8"?>
<p:tagLst xmlns:a="http://schemas.openxmlformats.org/drawingml/2006/main" xmlns:r="http://schemas.openxmlformats.org/officeDocument/2006/relationships" xmlns:p="http://schemas.openxmlformats.org/presentationml/2006/main">
  <p:tag name="NUM" val="413"/>
</p:tagLst>
</file>

<file path=ppt/tags/tag1584.xml><?xml version="1.0" encoding="utf-8"?>
<p:tagLst xmlns:a="http://schemas.openxmlformats.org/drawingml/2006/main" xmlns:r="http://schemas.openxmlformats.org/officeDocument/2006/relationships" xmlns:p="http://schemas.openxmlformats.org/presentationml/2006/main">
  <p:tag name="NUM" val="414"/>
</p:tagLst>
</file>

<file path=ppt/tags/tag1585.xml><?xml version="1.0" encoding="utf-8"?>
<p:tagLst xmlns:a="http://schemas.openxmlformats.org/drawingml/2006/main" xmlns:r="http://schemas.openxmlformats.org/officeDocument/2006/relationships" xmlns:p="http://schemas.openxmlformats.org/presentationml/2006/main">
  <p:tag name="NUM" val="415"/>
</p:tagLst>
</file>

<file path=ppt/tags/tag1586.xml><?xml version="1.0" encoding="utf-8"?>
<p:tagLst xmlns:a="http://schemas.openxmlformats.org/drawingml/2006/main" xmlns:r="http://schemas.openxmlformats.org/officeDocument/2006/relationships" xmlns:p="http://schemas.openxmlformats.org/presentationml/2006/main">
  <p:tag name="NUM" val="416"/>
</p:tagLst>
</file>

<file path=ppt/tags/tag1587.xml><?xml version="1.0" encoding="utf-8"?>
<p:tagLst xmlns:a="http://schemas.openxmlformats.org/drawingml/2006/main" xmlns:r="http://schemas.openxmlformats.org/officeDocument/2006/relationships" xmlns:p="http://schemas.openxmlformats.org/presentationml/2006/main">
  <p:tag name="NUM" val="417"/>
</p:tagLst>
</file>

<file path=ppt/tags/tag1588.xml><?xml version="1.0" encoding="utf-8"?>
<p:tagLst xmlns:a="http://schemas.openxmlformats.org/drawingml/2006/main" xmlns:r="http://schemas.openxmlformats.org/officeDocument/2006/relationships" xmlns:p="http://schemas.openxmlformats.org/presentationml/2006/main">
  <p:tag name="NUM" val="418"/>
</p:tagLst>
</file>

<file path=ppt/tags/tag1589.xml><?xml version="1.0" encoding="utf-8"?>
<p:tagLst xmlns:a="http://schemas.openxmlformats.org/drawingml/2006/main" xmlns:r="http://schemas.openxmlformats.org/officeDocument/2006/relationships" xmlns:p="http://schemas.openxmlformats.org/presentationml/2006/main">
  <p:tag name="NUM" val="419"/>
</p:tagLst>
</file>

<file path=ppt/tags/tag159.xml><?xml version="1.0" encoding="utf-8"?>
<p:tagLst xmlns:a="http://schemas.openxmlformats.org/drawingml/2006/main" xmlns:r="http://schemas.openxmlformats.org/officeDocument/2006/relationships" xmlns:p="http://schemas.openxmlformats.org/presentationml/2006/main">
  <p:tag name="NUM" val="43"/>
</p:tagLst>
</file>

<file path=ppt/tags/tag1590.xml><?xml version="1.0" encoding="utf-8"?>
<p:tagLst xmlns:a="http://schemas.openxmlformats.org/drawingml/2006/main" xmlns:r="http://schemas.openxmlformats.org/officeDocument/2006/relationships" xmlns:p="http://schemas.openxmlformats.org/presentationml/2006/main">
  <p:tag name="NUM" val="420"/>
</p:tagLst>
</file>

<file path=ppt/tags/tag1591.xml><?xml version="1.0" encoding="utf-8"?>
<p:tagLst xmlns:a="http://schemas.openxmlformats.org/drawingml/2006/main" xmlns:r="http://schemas.openxmlformats.org/officeDocument/2006/relationships" xmlns:p="http://schemas.openxmlformats.org/presentationml/2006/main">
  <p:tag name="NUM" val="421"/>
</p:tagLst>
</file>

<file path=ppt/tags/tag1592.xml><?xml version="1.0" encoding="utf-8"?>
<p:tagLst xmlns:a="http://schemas.openxmlformats.org/drawingml/2006/main" xmlns:r="http://schemas.openxmlformats.org/officeDocument/2006/relationships" xmlns:p="http://schemas.openxmlformats.org/presentationml/2006/main">
  <p:tag name="NUM" val="422"/>
</p:tagLst>
</file>

<file path=ppt/tags/tag1593.xml><?xml version="1.0" encoding="utf-8"?>
<p:tagLst xmlns:a="http://schemas.openxmlformats.org/drawingml/2006/main" xmlns:r="http://schemas.openxmlformats.org/officeDocument/2006/relationships" xmlns:p="http://schemas.openxmlformats.org/presentationml/2006/main">
  <p:tag name="NUM" val="423"/>
</p:tagLst>
</file>

<file path=ppt/tags/tag1594.xml><?xml version="1.0" encoding="utf-8"?>
<p:tagLst xmlns:a="http://schemas.openxmlformats.org/drawingml/2006/main" xmlns:r="http://schemas.openxmlformats.org/officeDocument/2006/relationships" xmlns:p="http://schemas.openxmlformats.org/presentationml/2006/main">
  <p:tag name="NUM" val="424"/>
</p:tagLst>
</file>

<file path=ppt/tags/tag1595.xml><?xml version="1.0" encoding="utf-8"?>
<p:tagLst xmlns:a="http://schemas.openxmlformats.org/drawingml/2006/main" xmlns:r="http://schemas.openxmlformats.org/officeDocument/2006/relationships" xmlns:p="http://schemas.openxmlformats.org/presentationml/2006/main">
  <p:tag name="NUM" val="425"/>
</p:tagLst>
</file>

<file path=ppt/tags/tag1596.xml><?xml version="1.0" encoding="utf-8"?>
<p:tagLst xmlns:a="http://schemas.openxmlformats.org/drawingml/2006/main" xmlns:r="http://schemas.openxmlformats.org/officeDocument/2006/relationships" xmlns:p="http://schemas.openxmlformats.org/presentationml/2006/main">
  <p:tag name="NUM" val="426"/>
</p:tagLst>
</file>

<file path=ppt/tags/tag1597.xml><?xml version="1.0" encoding="utf-8"?>
<p:tagLst xmlns:a="http://schemas.openxmlformats.org/drawingml/2006/main" xmlns:r="http://schemas.openxmlformats.org/officeDocument/2006/relationships" xmlns:p="http://schemas.openxmlformats.org/presentationml/2006/main">
  <p:tag name="NUM" val="427"/>
</p:tagLst>
</file>

<file path=ppt/tags/tag1598.xml><?xml version="1.0" encoding="utf-8"?>
<p:tagLst xmlns:a="http://schemas.openxmlformats.org/drawingml/2006/main" xmlns:r="http://schemas.openxmlformats.org/officeDocument/2006/relationships" xmlns:p="http://schemas.openxmlformats.org/presentationml/2006/main">
  <p:tag name="NUM" val="428"/>
</p:tagLst>
</file>

<file path=ppt/tags/tag1599.xml><?xml version="1.0" encoding="utf-8"?>
<p:tagLst xmlns:a="http://schemas.openxmlformats.org/drawingml/2006/main" xmlns:r="http://schemas.openxmlformats.org/officeDocument/2006/relationships" xmlns:p="http://schemas.openxmlformats.org/presentationml/2006/main">
  <p:tag name="NUM" val="429"/>
</p:tagLst>
</file>

<file path=ppt/tags/tag16.xml><?xml version="1.0" encoding="utf-8"?>
<p:tagLst xmlns:a="http://schemas.openxmlformats.org/drawingml/2006/main" xmlns:r="http://schemas.openxmlformats.org/officeDocument/2006/relationships" xmlns:p="http://schemas.openxmlformats.org/presentationml/2006/main">
  <p:tag name="NUM" val="12"/>
</p:tagLst>
</file>

<file path=ppt/tags/tag160.xml><?xml version="1.0" encoding="utf-8"?>
<p:tagLst xmlns:a="http://schemas.openxmlformats.org/drawingml/2006/main" xmlns:r="http://schemas.openxmlformats.org/officeDocument/2006/relationships" xmlns:p="http://schemas.openxmlformats.org/presentationml/2006/main">
  <p:tag name="NUM" val="44"/>
</p:tagLst>
</file>

<file path=ppt/tags/tag1600.xml><?xml version="1.0" encoding="utf-8"?>
<p:tagLst xmlns:a="http://schemas.openxmlformats.org/drawingml/2006/main" xmlns:r="http://schemas.openxmlformats.org/officeDocument/2006/relationships" xmlns:p="http://schemas.openxmlformats.org/presentationml/2006/main">
  <p:tag name="NUM" val="430"/>
</p:tagLst>
</file>

<file path=ppt/tags/tag1601.xml><?xml version="1.0" encoding="utf-8"?>
<p:tagLst xmlns:a="http://schemas.openxmlformats.org/drawingml/2006/main" xmlns:r="http://schemas.openxmlformats.org/officeDocument/2006/relationships" xmlns:p="http://schemas.openxmlformats.org/presentationml/2006/main">
  <p:tag name="NUM" val="431"/>
</p:tagLst>
</file>

<file path=ppt/tags/tag1602.xml><?xml version="1.0" encoding="utf-8"?>
<p:tagLst xmlns:a="http://schemas.openxmlformats.org/drawingml/2006/main" xmlns:r="http://schemas.openxmlformats.org/officeDocument/2006/relationships" xmlns:p="http://schemas.openxmlformats.org/presentationml/2006/main">
  <p:tag name="NUM" val="432"/>
</p:tagLst>
</file>

<file path=ppt/tags/tag1603.xml><?xml version="1.0" encoding="utf-8"?>
<p:tagLst xmlns:a="http://schemas.openxmlformats.org/drawingml/2006/main" xmlns:r="http://schemas.openxmlformats.org/officeDocument/2006/relationships" xmlns:p="http://schemas.openxmlformats.org/presentationml/2006/main">
  <p:tag name="NUM" val="433"/>
</p:tagLst>
</file>

<file path=ppt/tags/tag1604.xml><?xml version="1.0" encoding="utf-8"?>
<p:tagLst xmlns:a="http://schemas.openxmlformats.org/drawingml/2006/main" xmlns:r="http://schemas.openxmlformats.org/officeDocument/2006/relationships" xmlns:p="http://schemas.openxmlformats.org/presentationml/2006/main">
  <p:tag name="NUM" val="434"/>
</p:tagLst>
</file>

<file path=ppt/tags/tag1605.xml><?xml version="1.0" encoding="utf-8"?>
<p:tagLst xmlns:a="http://schemas.openxmlformats.org/drawingml/2006/main" xmlns:r="http://schemas.openxmlformats.org/officeDocument/2006/relationships" xmlns:p="http://schemas.openxmlformats.org/presentationml/2006/main">
  <p:tag name="NUM" val="435"/>
</p:tagLst>
</file>

<file path=ppt/tags/tag1606.xml><?xml version="1.0" encoding="utf-8"?>
<p:tagLst xmlns:a="http://schemas.openxmlformats.org/drawingml/2006/main" xmlns:r="http://schemas.openxmlformats.org/officeDocument/2006/relationships" xmlns:p="http://schemas.openxmlformats.org/presentationml/2006/main">
  <p:tag name="NUM" val="436"/>
</p:tagLst>
</file>

<file path=ppt/tags/tag1607.xml><?xml version="1.0" encoding="utf-8"?>
<p:tagLst xmlns:a="http://schemas.openxmlformats.org/drawingml/2006/main" xmlns:r="http://schemas.openxmlformats.org/officeDocument/2006/relationships" xmlns:p="http://schemas.openxmlformats.org/presentationml/2006/main">
  <p:tag name="NUM" val="437"/>
</p:tagLst>
</file>

<file path=ppt/tags/tag1608.xml><?xml version="1.0" encoding="utf-8"?>
<p:tagLst xmlns:a="http://schemas.openxmlformats.org/drawingml/2006/main" xmlns:r="http://schemas.openxmlformats.org/officeDocument/2006/relationships" xmlns:p="http://schemas.openxmlformats.org/presentationml/2006/main">
  <p:tag name="NUM" val="438"/>
</p:tagLst>
</file>

<file path=ppt/tags/tag1609.xml><?xml version="1.0" encoding="utf-8"?>
<p:tagLst xmlns:a="http://schemas.openxmlformats.org/drawingml/2006/main" xmlns:r="http://schemas.openxmlformats.org/officeDocument/2006/relationships" xmlns:p="http://schemas.openxmlformats.org/presentationml/2006/main">
  <p:tag name="NUM" val="439"/>
</p:tagLst>
</file>

<file path=ppt/tags/tag161.xml><?xml version="1.0" encoding="utf-8"?>
<p:tagLst xmlns:a="http://schemas.openxmlformats.org/drawingml/2006/main" xmlns:r="http://schemas.openxmlformats.org/officeDocument/2006/relationships" xmlns:p="http://schemas.openxmlformats.org/presentationml/2006/main">
  <p:tag name="NUM" val="45"/>
</p:tagLst>
</file>

<file path=ppt/tags/tag1610.xml><?xml version="1.0" encoding="utf-8"?>
<p:tagLst xmlns:a="http://schemas.openxmlformats.org/drawingml/2006/main" xmlns:r="http://schemas.openxmlformats.org/officeDocument/2006/relationships" xmlns:p="http://schemas.openxmlformats.org/presentationml/2006/main">
  <p:tag name="NUM" val="440"/>
</p:tagLst>
</file>

<file path=ppt/tags/tag1611.xml><?xml version="1.0" encoding="utf-8"?>
<p:tagLst xmlns:a="http://schemas.openxmlformats.org/drawingml/2006/main" xmlns:r="http://schemas.openxmlformats.org/officeDocument/2006/relationships" xmlns:p="http://schemas.openxmlformats.org/presentationml/2006/main">
  <p:tag name="NUM" val="441"/>
</p:tagLst>
</file>

<file path=ppt/tags/tag1612.xml><?xml version="1.0" encoding="utf-8"?>
<p:tagLst xmlns:a="http://schemas.openxmlformats.org/drawingml/2006/main" xmlns:r="http://schemas.openxmlformats.org/officeDocument/2006/relationships" xmlns:p="http://schemas.openxmlformats.org/presentationml/2006/main">
  <p:tag name="NUM" val="442"/>
</p:tagLst>
</file>

<file path=ppt/tags/tag1613.xml><?xml version="1.0" encoding="utf-8"?>
<p:tagLst xmlns:a="http://schemas.openxmlformats.org/drawingml/2006/main" xmlns:r="http://schemas.openxmlformats.org/officeDocument/2006/relationships" xmlns:p="http://schemas.openxmlformats.org/presentationml/2006/main">
  <p:tag name="NUM" val="443"/>
</p:tagLst>
</file>

<file path=ppt/tags/tag1614.xml><?xml version="1.0" encoding="utf-8"?>
<p:tagLst xmlns:a="http://schemas.openxmlformats.org/drawingml/2006/main" xmlns:r="http://schemas.openxmlformats.org/officeDocument/2006/relationships" xmlns:p="http://schemas.openxmlformats.org/presentationml/2006/main">
  <p:tag name="NUM" val="444"/>
</p:tagLst>
</file>

<file path=ppt/tags/tag1615.xml><?xml version="1.0" encoding="utf-8"?>
<p:tagLst xmlns:a="http://schemas.openxmlformats.org/drawingml/2006/main" xmlns:r="http://schemas.openxmlformats.org/officeDocument/2006/relationships" xmlns:p="http://schemas.openxmlformats.org/presentationml/2006/main">
  <p:tag name="NUM" val="445"/>
</p:tagLst>
</file>

<file path=ppt/tags/tag1616.xml><?xml version="1.0" encoding="utf-8"?>
<p:tagLst xmlns:a="http://schemas.openxmlformats.org/drawingml/2006/main" xmlns:r="http://schemas.openxmlformats.org/officeDocument/2006/relationships" xmlns:p="http://schemas.openxmlformats.org/presentationml/2006/main">
  <p:tag name="NUM" val="446"/>
</p:tagLst>
</file>

<file path=ppt/tags/tag1617.xml><?xml version="1.0" encoding="utf-8"?>
<p:tagLst xmlns:a="http://schemas.openxmlformats.org/drawingml/2006/main" xmlns:r="http://schemas.openxmlformats.org/officeDocument/2006/relationships" xmlns:p="http://schemas.openxmlformats.org/presentationml/2006/main">
  <p:tag name="NUM" val="447"/>
</p:tagLst>
</file>

<file path=ppt/tags/tag1618.xml><?xml version="1.0" encoding="utf-8"?>
<p:tagLst xmlns:a="http://schemas.openxmlformats.org/drawingml/2006/main" xmlns:r="http://schemas.openxmlformats.org/officeDocument/2006/relationships" xmlns:p="http://schemas.openxmlformats.org/presentationml/2006/main">
  <p:tag name="NUM" val="448"/>
</p:tagLst>
</file>

<file path=ppt/tags/tag1619.xml><?xml version="1.0" encoding="utf-8"?>
<p:tagLst xmlns:a="http://schemas.openxmlformats.org/drawingml/2006/main" xmlns:r="http://schemas.openxmlformats.org/officeDocument/2006/relationships" xmlns:p="http://schemas.openxmlformats.org/presentationml/2006/main">
  <p:tag name="NUM" val="449"/>
</p:tagLst>
</file>

<file path=ppt/tags/tag162.xml><?xml version="1.0" encoding="utf-8"?>
<p:tagLst xmlns:a="http://schemas.openxmlformats.org/drawingml/2006/main" xmlns:r="http://schemas.openxmlformats.org/officeDocument/2006/relationships" xmlns:p="http://schemas.openxmlformats.org/presentationml/2006/main">
  <p:tag name="NUM" val="46"/>
</p:tagLst>
</file>

<file path=ppt/tags/tag1620.xml><?xml version="1.0" encoding="utf-8"?>
<p:tagLst xmlns:a="http://schemas.openxmlformats.org/drawingml/2006/main" xmlns:r="http://schemas.openxmlformats.org/officeDocument/2006/relationships" xmlns:p="http://schemas.openxmlformats.org/presentationml/2006/main">
  <p:tag name="NUM" val="450"/>
</p:tagLst>
</file>

<file path=ppt/tags/tag1621.xml><?xml version="1.0" encoding="utf-8"?>
<p:tagLst xmlns:a="http://schemas.openxmlformats.org/drawingml/2006/main" xmlns:r="http://schemas.openxmlformats.org/officeDocument/2006/relationships" xmlns:p="http://schemas.openxmlformats.org/presentationml/2006/main">
  <p:tag name="NUM" val="451"/>
</p:tagLst>
</file>

<file path=ppt/tags/tag1622.xml><?xml version="1.0" encoding="utf-8"?>
<p:tagLst xmlns:a="http://schemas.openxmlformats.org/drawingml/2006/main" xmlns:r="http://schemas.openxmlformats.org/officeDocument/2006/relationships" xmlns:p="http://schemas.openxmlformats.org/presentationml/2006/main">
  <p:tag name="NUM" val="452"/>
</p:tagLst>
</file>

<file path=ppt/tags/tag1623.xml><?xml version="1.0" encoding="utf-8"?>
<p:tagLst xmlns:a="http://schemas.openxmlformats.org/drawingml/2006/main" xmlns:r="http://schemas.openxmlformats.org/officeDocument/2006/relationships" xmlns:p="http://schemas.openxmlformats.org/presentationml/2006/main">
  <p:tag name="NUM" val="453"/>
</p:tagLst>
</file>

<file path=ppt/tags/tag1624.xml><?xml version="1.0" encoding="utf-8"?>
<p:tagLst xmlns:a="http://schemas.openxmlformats.org/drawingml/2006/main" xmlns:r="http://schemas.openxmlformats.org/officeDocument/2006/relationships" xmlns:p="http://schemas.openxmlformats.org/presentationml/2006/main">
  <p:tag name="NUM" val="454"/>
</p:tagLst>
</file>

<file path=ppt/tags/tag1625.xml><?xml version="1.0" encoding="utf-8"?>
<p:tagLst xmlns:a="http://schemas.openxmlformats.org/drawingml/2006/main" xmlns:r="http://schemas.openxmlformats.org/officeDocument/2006/relationships" xmlns:p="http://schemas.openxmlformats.org/presentationml/2006/main">
  <p:tag name="NUM" val="455"/>
</p:tagLst>
</file>

<file path=ppt/tags/tag1626.xml><?xml version="1.0" encoding="utf-8"?>
<p:tagLst xmlns:a="http://schemas.openxmlformats.org/drawingml/2006/main" xmlns:r="http://schemas.openxmlformats.org/officeDocument/2006/relationships" xmlns:p="http://schemas.openxmlformats.org/presentationml/2006/main">
  <p:tag name="NUM" val="456"/>
</p:tagLst>
</file>

<file path=ppt/tags/tag1627.xml><?xml version="1.0" encoding="utf-8"?>
<p:tagLst xmlns:a="http://schemas.openxmlformats.org/drawingml/2006/main" xmlns:r="http://schemas.openxmlformats.org/officeDocument/2006/relationships" xmlns:p="http://schemas.openxmlformats.org/presentationml/2006/main">
  <p:tag name="NUM" val="457"/>
</p:tagLst>
</file>

<file path=ppt/tags/tag1628.xml><?xml version="1.0" encoding="utf-8"?>
<p:tagLst xmlns:a="http://schemas.openxmlformats.org/drawingml/2006/main" xmlns:r="http://schemas.openxmlformats.org/officeDocument/2006/relationships" xmlns:p="http://schemas.openxmlformats.org/presentationml/2006/main">
  <p:tag name="NUM" val="458"/>
</p:tagLst>
</file>

<file path=ppt/tags/tag1629.xml><?xml version="1.0" encoding="utf-8"?>
<p:tagLst xmlns:a="http://schemas.openxmlformats.org/drawingml/2006/main" xmlns:r="http://schemas.openxmlformats.org/officeDocument/2006/relationships" xmlns:p="http://schemas.openxmlformats.org/presentationml/2006/main">
  <p:tag name="NUM" val="459"/>
</p:tagLst>
</file>

<file path=ppt/tags/tag163.xml><?xml version="1.0" encoding="utf-8"?>
<p:tagLst xmlns:a="http://schemas.openxmlformats.org/drawingml/2006/main" xmlns:r="http://schemas.openxmlformats.org/officeDocument/2006/relationships" xmlns:p="http://schemas.openxmlformats.org/presentationml/2006/main">
  <p:tag name="NUM" val="47"/>
</p:tagLst>
</file>

<file path=ppt/tags/tag1630.xml><?xml version="1.0" encoding="utf-8"?>
<p:tagLst xmlns:a="http://schemas.openxmlformats.org/drawingml/2006/main" xmlns:r="http://schemas.openxmlformats.org/officeDocument/2006/relationships" xmlns:p="http://schemas.openxmlformats.org/presentationml/2006/main">
  <p:tag name="NUM" val="460"/>
</p:tagLst>
</file>

<file path=ppt/tags/tag1631.xml><?xml version="1.0" encoding="utf-8"?>
<p:tagLst xmlns:a="http://schemas.openxmlformats.org/drawingml/2006/main" xmlns:r="http://schemas.openxmlformats.org/officeDocument/2006/relationships" xmlns:p="http://schemas.openxmlformats.org/presentationml/2006/main">
  <p:tag name="NUM" val="461"/>
</p:tagLst>
</file>

<file path=ppt/tags/tag1632.xml><?xml version="1.0" encoding="utf-8"?>
<p:tagLst xmlns:a="http://schemas.openxmlformats.org/drawingml/2006/main" xmlns:r="http://schemas.openxmlformats.org/officeDocument/2006/relationships" xmlns:p="http://schemas.openxmlformats.org/presentationml/2006/main">
  <p:tag name="NUM" val="462"/>
</p:tagLst>
</file>

<file path=ppt/tags/tag1633.xml><?xml version="1.0" encoding="utf-8"?>
<p:tagLst xmlns:a="http://schemas.openxmlformats.org/drawingml/2006/main" xmlns:r="http://schemas.openxmlformats.org/officeDocument/2006/relationships" xmlns:p="http://schemas.openxmlformats.org/presentationml/2006/main">
  <p:tag name="NUM" val="463"/>
</p:tagLst>
</file>

<file path=ppt/tags/tag1634.xml><?xml version="1.0" encoding="utf-8"?>
<p:tagLst xmlns:a="http://schemas.openxmlformats.org/drawingml/2006/main" xmlns:r="http://schemas.openxmlformats.org/officeDocument/2006/relationships" xmlns:p="http://schemas.openxmlformats.org/presentationml/2006/main">
  <p:tag name="NUM" val="464"/>
</p:tagLst>
</file>

<file path=ppt/tags/tag1635.xml><?xml version="1.0" encoding="utf-8"?>
<p:tagLst xmlns:a="http://schemas.openxmlformats.org/drawingml/2006/main" xmlns:r="http://schemas.openxmlformats.org/officeDocument/2006/relationships" xmlns:p="http://schemas.openxmlformats.org/presentationml/2006/main">
  <p:tag name="NUM" val="465"/>
</p:tagLst>
</file>

<file path=ppt/tags/tag1636.xml><?xml version="1.0" encoding="utf-8"?>
<p:tagLst xmlns:a="http://schemas.openxmlformats.org/drawingml/2006/main" xmlns:r="http://schemas.openxmlformats.org/officeDocument/2006/relationships" xmlns:p="http://schemas.openxmlformats.org/presentationml/2006/main">
  <p:tag name="NUM" val="466"/>
</p:tagLst>
</file>

<file path=ppt/tags/tag1637.xml><?xml version="1.0" encoding="utf-8"?>
<p:tagLst xmlns:a="http://schemas.openxmlformats.org/drawingml/2006/main" xmlns:r="http://schemas.openxmlformats.org/officeDocument/2006/relationships" xmlns:p="http://schemas.openxmlformats.org/presentationml/2006/main">
  <p:tag name="NUM" val="467"/>
</p:tagLst>
</file>

<file path=ppt/tags/tag1638.xml><?xml version="1.0" encoding="utf-8"?>
<p:tagLst xmlns:a="http://schemas.openxmlformats.org/drawingml/2006/main" xmlns:r="http://schemas.openxmlformats.org/officeDocument/2006/relationships" xmlns:p="http://schemas.openxmlformats.org/presentationml/2006/main">
  <p:tag name="NUM" val="468"/>
</p:tagLst>
</file>

<file path=ppt/tags/tag1639.xml><?xml version="1.0" encoding="utf-8"?>
<p:tagLst xmlns:a="http://schemas.openxmlformats.org/drawingml/2006/main" xmlns:r="http://schemas.openxmlformats.org/officeDocument/2006/relationships" xmlns:p="http://schemas.openxmlformats.org/presentationml/2006/main">
  <p:tag name="NUM" val="469"/>
</p:tagLst>
</file>

<file path=ppt/tags/tag164.xml><?xml version="1.0" encoding="utf-8"?>
<p:tagLst xmlns:a="http://schemas.openxmlformats.org/drawingml/2006/main" xmlns:r="http://schemas.openxmlformats.org/officeDocument/2006/relationships" xmlns:p="http://schemas.openxmlformats.org/presentationml/2006/main">
  <p:tag name="NUM" val="48"/>
</p:tagLst>
</file>

<file path=ppt/tags/tag1640.xml><?xml version="1.0" encoding="utf-8"?>
<p:tagLst xmlns:a="http://schemas.openxmlformats.org/drawingml/2006/main" xmlns:r="http://schemas.openxmlformats.org/officeDocument/2006/relationships" xmlns:p="http://schemas.openxmlformats.org/presentationml/2006/main">
  <p:tag name="NUM" val="470"/>
</p:tagLst>
</file>

<file path=ppt/tags/tag1641.xml><?xml version="1.0" encoding="utf-8"?>
<p:tagLst xmlns:a="http://schemas.openxmlformats.org/drawingml/2006/main" xmlns:r="http://schemas.openxmlformats.org/officeDocument/2006/relationships" xmlns:p="http://schemas.openxmlformats.org/presentationml/2006/main">
  <p:tag name="NUM" val="471"/>
</p:tagLst>
</file>

<file path=ppt/tags/tag1642.xml><?xml version="1.0" encoding="utf-8"?>
<p:tagLst xmlns:a="http://schemas.openxmlformats.org/drawingml/2006/main" xmlns:r="http://schemas.openxmlformats.org/officeDocument/2006/relationships" xmlns:p="http://schemas.openxmlformats.org/presentationml/2006/main">
  <p:tag name="NUM" val="472"/>
</p:tagLst>
</file>

<file path=ppt/tags/tag1643.xml><?xml version="1.0" encoding="utf-8"?>
<p:tagLst xmlns:a="http://schemas.openxmlformats.org/drawingml/2006/main" xmlns:r="http://schemas.openxmlformats.org/officeDocument/2006/relationships" xmlns:p="http://schemas.openxmlformats.org/presentationml/2006/main">
  <p:tag name="NUM" val="473"/>
</p:tagLst>
</file>

<file path=ppt/tags/tag1644.xml><?xml version="1.0" encoding="utf-8"?>
<p:tagLst xmlns:a="http://schemas.openxmlformats.org/drawingml/2006/main" xmlns:r="http://schemas.openxmlformats.org/officeDocument/2006/relationships" xmlns:p="http://schemas.openxmlformats.org/presentationml/2006/main">
  <p:tag name="NUM" val="474"/>
</p:tagLst>
</file>

<file path=ppt/tags/tag1645.xml><?xml version="1.0" encoding="utf-8"?>
<p:tagLst xmlns:a="http://schemas.openxmlformats.org/drawingml/2006/main" xmlns:r="http://schemas.openxmlformats.org/officeDocument/2006/relationships" xmlns:p="http://schemas.openxmlformats.org/presentationml/2006/main">
  <p:tag name="NUM" val="475"/>
</p:tagLst>
</file>

<file path=ppt/tags/tag1646.xml><?xml version="1.0" encoding="utf-8"?>
<p:tagLst xmlns:a="http://schemas.openxmlformats.org/drawingml/2006/main" xmlns:r="http://schemas.openxmlformats.org/officeDocument/2006/relationships" xmlns:p="http://schemas.openxmlformats.org/presentationml/2006/main">
  <p:tag name="NUM" val="476"/>
</p:tagLst>
</file>

<file path=ppt/tags/tag1647.xml><?xml version="1.0" encoding="utf-8"?>
<p:tagLst xmlns:a="http://schemas.openxmlformats.org/drawingml/2006/main" xmlns:r="http://schemas.openxmlformats.org/officeDocument/2006/relationships" xmlns:p="http://schemas.openxmlformats.org/presentationml/2006/main">
  <p:tag name="NUM" val="477"/>
</p:tagLst>
</file>

<file path=ppt/tags/tag1648.xml><?xml version="1.0" encoding="utf-8"?>
<p:tagLst xmlns:a="http://schemas.openxmlformats.org/drawingml/2006/main" xmlns:r="http://schemas.openxmlformats.org/officeDocument/2006/relationships" xmlns:p="http://schemas.openxmlformats.org/presentationml/2006/main">
  <p:tag name="NUM" val="478"/>
</p:tagLst>
</file>

<file path=ppt/tags/tag1649.xml><?xml version="1.0" encoding="utf-8"?>
<p:tagLst xmlns:a="http://schemas.openxmlformats.org/drawingml/2006/main" xmlns:r="http://schemas.openxmlformats.org/officeDocument/2006/relationships" xmlns:p="http://schemas.openxmlformats.org/presentationml/2006/main">
  <p:tag name="NUM" val="479"/>
</p:tagLst>
</file>

<file path=ppt/tags/tag165.xml><?xml version="1.0" encoding="utf-8"?>
<p:tagLst xmlns:a="http://schemas.openxmlformats.org/drawingml/2006/main" xmlns:r="http://schemas.openxmlformats.org/officeDocument/2006/relationships" xmlns:p="http://schemas.openxmlformats.org/presentationml/2006/main">
  <p:tag name="NUM" val="49"/>
</p:tagLst>
</file>

<file path=ppt/tags/tag1650.xml><?xml version="1.0" encoding="utf-8"?>
<p:tagLst xmlns:a="http://schemas.openxmlformats.org/drawingml/2006/main" xmlns:r="http://schemas.openxmlformats.org/officeDocument/2006/relationships" xmlns:p="http://schemas.openxmlformats.org/presentationml/2006/main">
  <p:tag name="NUM" val="480"/>
</p:tagLst>
</file>

<file path=ppt/tags/tag1651.xml><?xml version="1.0" encoding="utf-8"?>
<p:tagLst xmlns:a="http://schemas.openxmlformats.org/drawingml/2006/main" xmlns:r="http://schemas.openxmlformats.org/officeDocument/2006/relationships" xmlns:p="http://schemas.openxmlformats.org/presentationml/2006/main">
  <p:tag name="NUM" val="481"/>
</p:tagLst>
</file>

<file path=ppt/tags/tag1652.xml><?xml version="1.0" encoding="utf-8"?>
<p:tagLst xmlns:a="http://schemas.openxmlformats.org/drawingml/2006/main" xmlns:r="http://schemas.openxmlformats.org/officeDocument/2006/relationships" xmlns:p="http://schemas.openxmlformats.org/presentationml/2006/main">
  <p:tag name="NUM" val="482"/>
</p:tagLst>
</file>

<file path=ppt/tags/tag1653.xml><?xml version="1.0" encoding="utf-8"?>
<p:tagLst xmlns:a="http://schemas.openxmlformats.org/drawingml/2006/main" xmlns:r="http://schemas.openxmlformats.org/officeDocument/2006/relationships" xmlns:p="http://schemas.openxmlformats.org/presentationml/2006/main">
  <p:tag name="NUM" val="483"/>
</p:tagLst>
</file>

<file path=ppt/tags/tag1654.xml><?xml version="1.0" encoding="utf-8"?>
<p:tagLst xmlns:a="http://schemas.openxmlformats.org/drawingml/2006/main" xmlns:r="http://schemas.openxmlformats.org/officeDocument/2006/relationships" xmlns:p="http://schemas.openxmlformats.org/presentationml/2006/main">
  <p:tag name="NUM" val="484"/>
</p:tagLst>
</file>

<file path=ppt/tags/tag1655.xml><?xml version="1.0" encoding="utf-8"?>
<p:tagLst xmlns:a="http://schemas.openxmlformats.org/drawingml/2006/main" xmlns:r="http://schemas.openxmlformats.org/officeDocument/2006/relationships" xmlns:p="http://schemas.openxmlformats.org/presentationml/2006/main">
  <p:tag name="NUM" val="485"/>
</p:tagLst>
</file>

<file path=ppt/tags/tag1656.xml><?xml version="1.0" encoding="utf-8"?>
<p:tagLst xmlns:a="http://schemas.openxmlformats.org/drawingml/2006/main" xmlns:r="http://schemas.openxmlformats.org/officeDocument/2006/relationships" xmlns:p="http://schemas.openxmlformats.org/presentationml/2006/main">
  <p:tag name="NUM" val="486"/>
</p:tagLst>
</file>

<file path=ppt/tags/tag1657.xml><?xml version="1.0" encoding="utf-8"?>
<p:tagLst xmlns:a="http://schemas.openxmlformats.org/drawingml/2006/main" xmlns:r="http://schemas.openxmlformats.org/officeDocument/2006/relationships" xmlns:p="http://schemas.openxmlformats.org/presentationml/2006/main">
  <p:tag name="NUM" val="487"/>
</p:tagLst>
</file>

<file path=ppt/tags/tag1658.xml><?xml version="1.0" encoding="utf-8"?>
<p:tagLst xmlns:a="http://schemas.openxmlformats.org/drawingml/2006/main" xmlns:r="http://schemas.openxmlformats.org/officeDocument/2006/relationships" xmlns:p="http://schemas.openxmlformats.org/presentationml/2006/main">
  <p:tag name="NUM" val="488"/>
</p:tagLst>
</file>

<file path=ppt/tags/tag1659.xml><?xml version="1.0" encoding="utf-8"?>
<p:tagLst xmlns:a="http://schemas.openxmlformats.org/drawingml/2006/main" xmlns:r="http://schemas.openxmlformats.org/officeDocument/2006/relationships" xmlns:p="http://schemas.openxmlformats.org/presentationml/2006/main">
  <p:tag name="NUM" val="489"/>
</p:tagLst>
</file>

<file path=ppt/tags/tag166.xml><?xml version="1.0" encoding="utf-8"?>
<p:tagLst xmlns:a="http://schemas.openxmlformats.org/drawingml/2006/main" xmlns:r="http://schemas.openxmlformats.org/officeDocument/2006/relationships" xmlns:p="http://schemas.openxmlformats.org/presentationml/2006/main">
  <p:tag name="NUM" val="50"/>
</p:tagLst>
</file>

<file path=ppt/tags/tag1660.xml><?xml version="1.0" encoding="utf-8"?>
<p:tagLst xmlns:a="http://schemas.openxmlformats.org/drawingml/2006/main" xmlns:r="http://schemas.openxmlformats.org/officeDocument/2006/relationships" xmlns:p="http://schemas.openxmlformats.org/presentationml/2006/main">
  <p:tag name="NUM" val="490"/>
</p:tagLst>
</file>

<file path=ppt/tags/tag1661.xml><?xml version="1.0" encoding="utf-8"?>
<p:tagLst xmlns:a="http://schemas.openxmlformats.org/drawingml/2006/main" xmlns:r="http://schemas.openxmlformats.org/officeDocument/2006/relationships" xmlns:p="http://schemas.openxmlformats.org/presentationml/2006/main">
  <p:tag name="NUM" val="491"/>
</p:tagLst>
</file>

<file path=ppt/tags/tag1662.xml><?xml version="1.0" encoding="utf-8"?>
<p:tagLst xmlns:a="http://schemas.openxmlformats.org/drawingml/2006/main" xmlns:r="http://schemas.openxmlformats.org/officeDocument/2006/relationships" xmlns:p="http://schemas.openxmlformats.org/presentationml/2006/main">
  <p:tag name="NUM" val="492"/>
</p:tagLst>
</file>

<file path=ppt/tags/tag1663.xml><?xml version="1.0" encoding="utf-8"?>
<p:tagLst xmlns:a="http://schemas.openxmlformats.org/drawingml/2006/main" xmlns:r="http://schemas.openxmlformats.org/officeDocument/2006/relationships" xmlns:p="http://schemas.openxmlformats.org/presentationml/2006/main">
  <p:tag name="NUM" val="493"/>
</p:tagLst>
</file>

<file path=ppt/tags/tag1664.xml><?xml version="1.0" encoding="utf-8"?>
<p:tagLst xmlns:a="http://schemas.openxmlformats.org/drawingml/2006/main" xmlns:r="http://schemas.openxmlformats.org/officeDocument/2006/relationships" xmlns:p="http://schemas.openxmlformats.org/presentationml/2006/main">
  <p:tag name="NUM" val="494"/>
</p:tagLst>
</file>

<file path=ppt/tags/tag1665.xml><?xml version="1.0" encoding="utf-8"?>
<p:tagLst xmlns:a="http://schemas.openxmlformats.org/drawingml/2006/main" xmlns:r="http://schemas.openxmlformats.org/officeDocument/2006/relationships" xmlns:p="http://schemas.openxmlformats.org/presentationml/2006/main">
  <p:tag name="NUM" val="495"/>
</p:tagLst>
</file>

<file path=ppt/tags/tag1666.xml><?xml version="1.0" encoding="utf-8"?>
<p:tagLst xmlns:a="http://schemas.openxmlformats.org/drawingml/2006/main" xmlns:r="http://schemas.openxmlformats.org/officeDocument/2006/relationships" xmlns:p="http://schemas.openxmlformats.org/presentationml/2006/main">
  <p:tag name="NUM" val="496"/>
</p:tagLst>
</file>

<file path=ppt/tags/tag1667.xml><?xml version="1.0" encoding="utf-8"?>
<p:tagLst xmlns:a="http://schemas.openxmlformats.org/drawingml/2006/main" xmlns:r="http://schemas.openxmlformats.org/officeDocument/2006/relationships" xmlns:p="http://schemas.openxmlformats.org/presentationml/2006/main">
  <p:tag name="NUM" val="497"/>
</p:tagLst>
</file>

<file path=ppt/tags/tag1668.xml><?xml version="1.0" encoding="utf-8"?>
<p:tagLst xmlns:a="http://schemas.openxmlformats.org/drawingml/2006/main" xmlns:r="http://schemas.openxmlformats.org/officeDocument/2006/relationships" xmlns:p="http://schemas.openxmlformats.org/presentationml/2006/main">
  <p:tag name="NUM" val="498"/>
</p:tagLst>
</file>

<file path=ppt/tags/tag1669.xml><?xml version="1.0" encoding="utf-8"?>
<p:tagLst xmlns:a="http://schemas.openxmlformats.org/drawingml/2006/main" xmlns:r="http://schemas.openxmlformats.org/officeDocument/2006/relationships" xmlns:p="http://schemas.openxmlformats.org/presentationml/2006/main">
  <p:tag name="NUM" val="499"/>
</p:tagLst>
</file>

<file path=ppt/tags/tag167.xml><?xml version="1.0" encoding="utf-8"?>
<p:tagLst xmlns:a="http://schemas.openxmlformats.org/drawingml/2006/main" xmlns:r="http://schemas.openxmlformats.org/officeDocument/2006/relationships" xmlns:p="http://schemas.openxmlformats.org/presentationml/2006/main">
  <p:tag name="NUM" val="51"/>
</p:tagLst>
</file>

<file path=ppt/tags/tag1670.xml><?xml version="1.0" encoding="utf-8"?>
<p:tagLst xmlns:a="http://schemas.openxmlformats.org/drawingml/2006/main" xmlns:r="http://schemas.openxmlformats.org/officeDocument/2006/relationships" xmlns:p="http://schemas.openxmlformats.org/presentationml/2006/main">
  <p:tag name="NUM" val="500"/>
</p:tagLst>
</file>

<file path=ppt/tags/tag1671.xml><?xml version="1.0" encoding="utf-8"?>
<p:tagLst xmlns:a="http://schemas.openxmlformats.org/drawingml/2006/main" xmlns:r="http://schemas.openxmlformats.org/officeDocument/2006/relationships" xmlns:p="http://schemas.openxmlformats.org/presentationml/2006/main">
  <p:tag name="NUM" val="501"/>
</p:tagLst>
</file>

<file path=ppt/tags/tag1672.xml><?xml version="1.0" encoding="utf-8"?>
<p:tagLst xmlns:a="http://schemas.openxmlformats.org/drawingml/2006/main" xmlns:r="http://schemas.openxmlformats.org/officeDocument/2006/relationships" xmlns:p="http://schemas.openxmlformats.org/presentationml/2006/main">
  <p:tag name="NUM" val="502"/>
</p:tagLst>
</file>

<file path=ppt/tags/tag1673.xml><?xml version="1.0" encoding="utf-8"?>
<p:tagLst xmlns:a="http://schemas.openxmlformats.org/drawingml/2006/main" xmlns:r="http://schemas.openxmlformats.org/officeDocument/2006/relationships" xmlns:p="http://schemas.openxmlformats.org/presentationml/2006/main">
  <p:tag name="NUM" val="503"/>
</p:tagLst>
</file>

<file path=ppt/tags/tag1674.xml><?xml version="1.0" encoding="utf-8"?>
<p:tagLst xmlns:a="http://schemas.openxmlformats.org/drawingml/2006/main" xmlns:r="http://schemas.openxmlformats.org/officeDocument/2006/relationships" xmlns:p="http://schemas.openxmlformats.org/presentationml/2006/main">
  <p:tag name="NUM" val="504"/>
</p:tagLst>
</file>

<file path=ppt/tags/tag1675.xml><?xml version="1.0" encoding="utf-8"?>
<p:tagLst xmlns:a="http://schemas.openxmlformats.org/drawingml/2006/main" xmlns:r="http://schemas.openxmlformats.org/officeDocument/2006/relationships" xmlns:p="http://schemas.openxmlformats.org/presentationml/2006/main">
  <p:tag name="NUM" val="505"/>
</p:tagLst>
</file>

<file path=ppt/tags/tag1676.xml><?xml version="1.0" encoding="utf-8"?>
<p:tagLst xmlns:a="http://schemas.openxmlformats.org/drawingml/2006/main" xmlns:r="http://schemas.openxmlformats.org/officeDocument/2006/relationships" xmlns:p="http://schemas.openxmlformats.org/presentationml/2006/main">
  <p:tag name="NUM" val="506"/>
</p:tagLst>
</file>

<file path=ppt/tags/tag1677.xml><?xml version="1.0" encoding="utf-8"?>
<p:tagLst xmlns:a="http://schemas.openxmlformats.org/drawingml/2006/main" xmlns:r="http://schemas.openxmlformats.org/officeDocument/2006/relationships" xmlns:p="http://schemas.openxmlformats.org/presentationml/2006/main">
  <p:tag name="NUM" val="507"/>
</p:tagLst>
</file>

<file path=ppt/tags/tag1678.xml><?xml version="1.0" encoding="utf-8"?>
<p:tagLst xmlns:a="http://schemas.openxmlformats.org/drawingml/2006/main" xmlns:r="http://schemas.openxmlformats.org/officeDocument/2006/relationships" xmlns:p="http://schemas.openxmlformats.org/presentationml/2006/main">
  <p:tag name="NUM" val="508"/>
</p:tagLst>
</file>

<file path=ppt/tags/tag1679.xml><?xml version="1.0" encoding="utf-8"?>
<p:tagLst xmlns:a="http://schemas.openxmlformats.org/drawingml/2006/main" xmlns:r="http://schemas.openxmlformats.org/officeDocument/2006/relationships" xmlns:p="http://schemas.openxmlformats.org/presentationml/2006/main">
  <p:tag name="NUM" val="509"/>
</p:tagLst>
</file>

<file path=ppt/tags/tag168.xml><?xml version="1.0" encoding="utf-8"?>
<p:tagLst xmlns:a="http://schemas.openxmlformats.org/drawingml/2006/main" xmlns:r="http://schemas.openxmlformats.org/officeDocument/2006/relationships" xmlns:p="http://schemas.openxmlformats.org/presentationml/2006/main">
  <p:tag name="NUM" val="52"/>
</p:tagLst>
</file>

<file path=ppt/tags/tag1680.xml><?xml version="1.0" encoding="utf-8"?>
<p:tagLst xmlns:a="http://schemas.openxmlformats.org/drawingml/2006/main" xmlns:r="http://schemas.openxmlformats.org/officeDocument/2006/relationships" xmlns:p="http://schemas.openxmlformats.org/presentationml/2006/main">
  <p:tag name="NUM" val="510"/>
</p:tagLst>
</file>

<file path=ppt/tags/tag1681.xml><?xml version="1.0" encoding="utf-8"?>
<p:tagLst xmlns:a="http://schemas.openxmlformats.org/drawingml/2006/main" xmlns:r="http://schemas.openxmlformats.org/officeDocument/2006/relationships" xmlns:p="http://schemas.openxmlformats.org/presentationml/2006/main">
  <p:tag name="NUM" val="511"/>
</p:tagLst>
</file>

<file path=ppt/tags/tag1682.xml><?xml version="1.0" encoding="utf-8"?>
<p:tagLst xmlns:a="http://schemas.openxmlformats.org/drawingml/2006/main" xmlns:r="http://schemas.openxmlformats.org/officeDocument/2006/relationships" xmlns:p="http://schemas.openxmlformats.org/presentationml/2006/main">
  <p:tag name="NUM" val="512"/>
</p:tagLst>
</file>

<file path=ppt/tags/tag1683.xml><?xml version="1.0" encoding="utf-8"?>
<p:tagLst xmlns:a="http://schemas.openxmlformats.org/drawingml/2006/main" xmlns:r="http://schemas.openxmlformats.org/officeDocument/2006/relationships" xmlns:p="http://schemas.openxmlformats.org/presentationml/2006/main">
  <p:tag name="NUM" val="513"/>
</p:tagLst>
</file>

<file path=ppt/tags/tag1684.xml><?xml version="1.0" encoding="utf-8"?>
<p:tagLst xmlns:a="http://schemas.openxmlformats.org/drawingml/2006/main" xmlns:r="http://schemas.openxmlformats.org/officeDocument/2006/relationships" xmlns:p="http://schemas.openxmlformats.org/presentationml/2006/main">
  <p:tag name="NUM" val="514"/>
</p:tagLst>
</file>

<file path=ppt/tags/tag1685.xml><?xml version="1.0" encoding="utf-8"?>
<p:tagLst xmlns:a="http://schemas.openxmlformats.org/drawingml/2006/main" xmlns:r="http://schemas.openxmlformats.org/officeDocument/2006/relationships" xmlns:p="http://schemas.openxmlformats.org/presentationml/2006/main">
  <p:tag name="NUM" val="515"/>
</p:tagLst>
</file>

<file path=ppt/tags/tag1686.xml><?xml version="1.0" encoding="utf-8"?>
<p:tagLst xmlns:a="http://schemas.openxmlformats.org/drawingml/2006/main" xmlns:r="http://schemas.openxmlformats.org/officeDocument/2006/relationships" xmlns:p="http://schemas.openxmlformats.org/presentationml/2006/main">
  <p:tag name="NUM" val="516"/>
</p:tagLst>
</file>

<file path=ppt/tags/tag1687.xml><?xml version="1.0" encoding="utf-8"?>
<p:tagLst xmlns:a="http://schemas.openxmlformats.org/drawingml/2006/main" xmlns:r="http://schemas.openxmlformats.org/officeDocument/2006/relationships" xmlns:p="http://schemas.openxmlformats.org/presentationml/2006/main">
  <p:tag name="NUM" val="517"/>
</p:tagLst>
</file>

<file path=ppt/tags/tag1688.xml><?xml version="1.0" encoding="utf-8"?>
<p:tagLst xmlns:a="http://schemas.openxmlformats.org/drawingml/2006/main" xmlns:r="http://schemas.openxmlformats.org/officeDocument/2006/relationships" xmlns:p="http://schemas.openxmlformats.org/presentationml/2006/main">
  <p:tag name="NUM" val="518"/>
</p:tagLst>
</file>

<file path=ppt/tags/tag1689.xml><?xml version="1.0" encoding="utf-8"?>
<p:tagLst xmlns:a="http://schemas.openxmlformats.org/drawingml/2006/main" xmlns:r="http://schemas.openxmlformats.org/officeDocument/2006/relationships" xmlns:p="http://schemas.openxmlformats.org/presentationml/2006/main">
  <p:tag name="NUM" val="519"/>
</p:tagLst>
</file>

<file path=ppt/tags/tag169.xml><?xml version="1.0" encoding="utf-8"?>
<p:tagLst xmlns:a="http://schemas.openxmlformats.org/drawingml/2006/main" xmlns:r="http://schemas.openxmlformats.org/officeDocument/2006/relationships" xmlns:p="http://schemas.openxmlformats.org/presentationml/2006/main">
  <p:tag name="NUM" val="53"/>
</p:tagLst>
</file>

<file path=ppt/tags/tag1690.xml><?xml version="1.0" encoding="utf-8"?>
<p:tagLst xmlns:a="http://schemas.openxmlformats.org/drawingml/2006/main" xmlns:r="http://schemas.openxmlformats.org/officeDocument/2006/relationships" xmlns:p="http://schemas.openxmlformats.org/presentationml/2006/main">
  <p:tag name="NUM" val="520"/>
</p:tagLst>
</file>

<file path=ppt/tags/tag1691.xml><?xml version="1.0" encoding="utf-8"?>
<p:tagLst xmlns:a="http://schemas.openxmlformats.org/drawingml/2006/main" xmlns:r="http://schemas.openxmlformats.org/officeDocument/2006/relationships" xmlns:p="http://schemas.openxmlformats.org/presentationml/2006/main">
  <p:tag name="NUM" val="521"/>
</p:tagLst>
</file>

<file path=ppt/tags/tag1692.xml><?xml version="1.0" encoding="utf-8"?>
<p:tagLst xmlns:a="http://schemas.openxmlformats.org/drawingml/2006/main" xmlns:r="http://schemas.openxmlformats.org/officeDocument/2006/relationships" xmlns:p="http://schemas.openxmlformats.org/presentationml/2006/main">
  <p:tag name="NUM" val="522"/>
</p:tagLst>
</file>

<file path=ppt/tags/tag1693.xml><?xml version="1.0" encoding="utf-8"?>
<p:tagLst xmlns:a="http://schemas.openxmlformats.org/drawingml/2006/main" xmlns:r="http://schemas.openxmlformats.org/officeDocument/2006/relationships" xmlns:p="http://schemas.openxmlformats.org/presentationml/2006/main">
  <p:tag name="NUM" val="523"/>
</p:tagLst>
</file>

<file path=ppt/tags/tag1694.xml><?xml version="1.0" encoding="utf-8"?>
<p:tagLst xmlns:a="http://schemas.openxmlformats.org/drawingml/2006/main" xmlns:r="http://schemas.openxmlformats.org/officeDocument/2006/relationships" xmlns:p="http://schemas.openxmlformats.org/presentationml/2006/main">
  <p:tag name="NUM" val="524"/>
</p:tagLst>
</file>

<file path=ppt/tags/tag1695.xml><?xml version="1.0" encoding="utf-8"?>
<p:tagLst xmlns:a="http://schemas.openxmlformats.org/drawingml/2006/main" xmlns:r="http://schemas.openxmlformats.org/officeDocument/2006/relationships" xmlns:p="http://schemas.openxmlformats.org/presentationml/2006/main">
  <p:tag name="NUM" val="525"/>
</p:tagLst>
</file>

<file path=ppt/tags/tag1696.xml><?xml version="1.0" encoding="utf-8"?>
<p:tagLst xmlns:a="http://schemas.openxmlformats.org/drawingml/2006/main" xmlns:r="http://schemas.openxmlformats.org/officeDocument/2006/relationships" xmlns:p="http://schemas.openxmlformats.org/presentationml/2006/main">
  <p:tag name="NUM" val="526"/>
</p:tagLst>
</file>

<file path=ppt/tags/tag1697.xml><?xml version="1.0" encoding="utf-8"?>
<p:tagLst xmlns:a="http://schemas.openxmlformats.org/drawingml/2006/main" xmlns:r="http://schemas.openxmlformats.org/officeDocument/2006/relationships" xmlns:p="http://schemas.openxmlformats.org/presentationml/2006/main">
  <p:tag name="NUM" val="527"/>
</p:tagLst>
</file>

<file path=ppt/tags/tag1698.xml><?xml version="1.0" encoding="utf-8"?>
<p:tagLst xmlns:a="http://schemas.openxmlformats.org/drawingml/2006/main" xmlns:r="http://schemas.openxmlformats.org/officeDocument/2006/relationships" xmlns:p="http://schemas.openxmlformats.org/presentationml/2006/main">
  <p:tag name="NUM" val="528"/>
</p:tagLst>
</file>

<file path=ppt/tags/tag1699.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70.xml><?xml version="1.0" encoding="utf-8"?>
<p:tagLst xmlns:a="http://schemas.openxmlformats.org/drawingml/2006/main" xmlns:r="http://schemas.openxmlformats.org/officeDocument/2006/relationships" xmlns:p="http://schemas.openxmlformats.org/presentationml/2006/main">
  <p:tag name="NUM" val="54"/>
</p:tagLst>
</file>

<file path=ppt/tags/tag1700.xml><?xml version="1.0" encoding="utf-8"?>
<p:tagLst xmlns:a="http://schemas.openxmlformats.org/drawingml/2006/main" xmlns:r="http://schemas.openxmlformats.org/officeDocument/2006/relationships" xmlns:p="http://schemas.openxmlformats.org/presentationml/2006/main">
  <p:tag name="NUM" val="2"/>
</p:tagLst>
</file>

<file path=ppt/tags/tag1701.xml><?xml version="1.0" encoding="utf-8"?>
<p:tagLst xmlns:a="http://schemas.openxmlformats.org/drawingml/2006/main" xmlns:r="http://schemas.openxmlformats.org/officeDocument/2006/relationships" xmlns:p="http://schemas.openxmlformats.org/presentationml/2006/main">
  <p:tag name="NUM" val="3"/>
</p:tagLst>
</file>

<file path=ppt/tags/tag1702.xml><?xml version="1.0" encoding="utf-8"?>
<p:tagLst xmlns:a="http://schemas.openxmlformats.org/drawingml/2006/main" xmlns:r="http://schemas.openxmlformats.org/officeDocument/2006/relationships" xmlns:p="http://schemas.openxmlformats.org/presentationml/2006/main">
  <p:tag name="NUM" val="4"/>
</p:tagLst>
</file>

<file path=ppt/tags/tag1703.xml><?xml version="1.0" encoding="utf-8"?>
<p:tagLst xmlns:a="http://schemas.openxmlformats.org/drawingml/2006/main" xmlns:r="http://schemas.openxmlformats.org/officeDocument/2006/relationships" xmlns:p="http://schemas.openxmlformats.org/presentationml/2006/main">
  <p:tag name="NUM" val="5"/>
</p:tagLst>
</file>

<file path=ppt/tags/tag1704.xml><?xml version="1.0" encoding="utf-8"?>
<p:tagLst xmlns:a="http://schemas.openxmlformats.org/drawingml/2006/main" xmlns:r="http://schemas.openxmlformats.org/officeDocument/2006/relationships" xmlns:p="http://schemas.openxmlformats.org/presentationml/2006/main">
  <p:tag name="NUM" val="6"/>
</p:tagLst>
</file>

<file path=ppt/tags/tag1705.xml><?xml version="1.0" encoding="utf-8"?>
<p:tagLst xmlns:a="http://schemas.openxmlformats.org/drawingml/2006/main" xmlns:r="http://schemas.openxmlformats.org/officeDocument/2006/relationships" xmlns:p="http://schemas.openxmlformats.org/presentationml/2006/main">
  <p:tag name="NUM" val="7"/>
</p:tagLst>
</file>

<file path=ppt/tags/tag1706.xml><?xml version="1.0" encoding="utf-8"?>
<p:tagLst xmlns:a="http://schemas.openxmlformats.org/drawingml/2006/main" xmlns:r="http://schemas.openxmlformats.org/officeDocument/2006/relationships" xmlns:p="http://schemas.openxmlformats.org/presentationml/2006/main">
  <p:tag name="NUM" val="8"/>
</p:tagLst>
</file>

<file path=ppt/tags/tag1707.xml><?xml version="1.0" encoding="utf-8"?>
<p:tagLst xmlns:a="http://schemas.openxmlformats.org/drawingml/2006/main" xmlns:r="http://schemas.openxmlformats.org/officeDocument/2006/relationships" xmlns:p="http://schemas.openxmlformats.org/presentationml/2006/main">
  <p:tag name="NUM" val="9"/>
</p:tagLst>
</file>

<file path=ppt/tags/tag1708.xml><?xml version="1.0" encoding="utf-8"?>
<p:tagLst xmlns:a="http://schemas.openxmlformats.org/drawingml/2006/main" xmlns:r="http://schemas.openxmlformats.org/officeDocument/2006/relationships" xmlns:p="http://schemas.openxmlformats.org/presentationml/2006/main">
  <p:tag name="NUM" val="10"/>
</p:tagLst>
</file>

<file path=ppt/tags/tag1709.xml><?xml version="1.0" encoding="utf-8"?>
<p:tagLst xmlns:a="http://schemas.openxmlformats.org/drawingml/2006/main" xmlns:r="http://schemas.openxmlformats.org/officeDocument/2006/relationships" xmlns:p="http://schemas.openxmlformats.org/presentationml/2006/main">
  <p:tag name="NUM" val="1"/>
</p:tagLst>
</file>

<file path=ppt/tags/tag171.xml><?xml version="1.0" encoding="utf-8"?>
<p:tagLst xmlns:a="http://schemas.openxmlformats.org/drawingml/2006/main" xmlns:r="http://schemas.openxmlformats.org/officeDocument/2006/relationships" xmlns:p="http://schemas.openxmlformats.org/presentationml/2006/main">
  <p:tag name="NUM" val="55"/>
</p:tagLst>
</file>

<file path=ppt/tags/tag1710.xml><?xml version="1.0" encoding="utf-8"?>
<p:tagLst xmlns:a="http://schemas.openxmlformats.org/drawingml/2006/main" xmlns:r="http://schemas.openxmlformats.org/officeDocument/2006/relationships" xmlns:p="http://schemas.openxmlformats.org/presentationml/2006/main">
  <p:tag name="NUM" val="2"/>
</p:tagLst>
</file>

<file path=ppt/tags/tag1711.xml><?xml version="1.0" encoding="utf-8"?>
<p:tagLst xmlns:a="http://schemas.openxmlformats.org/drawingml/2006/main" xmlns:r="http://schemas.openxmlformats.org/officeDocument/2006/relationships" xmlns:p="http://schemas.openxmlformats.org/presentationml/2006/main">
  <p:tag name="NUM" val="3"/>
</p:tagLst>
</file>

<file path=ppt/tags/tag1712.xml><?xml version="1.0" encoding="utf-8"?>
<p:tagLst xmlns:a="http://schemas.openxmlformats.org/drawingml/2006/main" xmlns:r="http://schemas.openxmlformats.org/officeDocument/2006/relationships" xmlns:p="http://schemas.openxmlformats.org/presentationml/2006/main">
  <p:tag name="NUM" val="4"/>
</p:tagLst>
</file>

<file path=ppt/tags/tag1713.xml><?xml version="1.0" encoding="utf-8"?>
<p:tagLst xmlns:a="http://schemas.openxmlformats.org/drawingml/2006/main" xmlns:r="http://schemas.openxmlformats.org/officeDocument/2006/relationships" xmlns:p="http://schemas.openxmlformats.org/presentationml/2006/main">
  <p:tag name="NUM" val="5"/>
</p:tagLst>
</file>

<file path=ppt/tags/tag1714.xml><?xml version="1.0" encoding="utf-8"?>
<p:tagLst xmlns:a="http://schemas.openxmlformats.org/drawingml/2006/main" xmlns:r="http://schemas.openxmlformats.org/officeDocument/2006/relationships" xmlns:p="http://schemas.openxmlformats.org/presentationml/2006/main">
  <p:tag name="NUM" val="6"/>
</p:tagLst>
</file>

<file path=ppt/tags/tag1715.xml><?xml version="1.0" encoding="utf-8"?>
<p:tagLst xmlns:a="http://schemas.openxmlformats.org/drawingml/2006/main" xmlns:r="http://schemas.openxmlformats.org/officeDocument/2006/relationships" xmlns:p="http://schemas.openxmlformats.org/presentationml/2006/main">
  <p:tag name="NUM" val="7"/>
</p:tagLst>
</file>

<file path=ppt/tags/tag1716.xml><?xml version="1.0" encoding="utf-8"?>
<p:tagLst xmlns:a="http://schemas.openxmlformats.org/drawingml/2006/main" xmlns:r="http://schemas.openxmlformats.org/officeDocument/2006/relationships" xmlns:p="http://schemas.openxmlformats.org/presentationml/2006/main">
  <p:tag name="NUM" val="8"/>
</p:tagLst>
</file>

<file path=ppt/tags/tag1717.xml><?xml version="1.0" encoding="utf-8"?>
<p:tagLst xmlns:a="http://schemas.openxmlformats.org/drawingml/2006/main" xmlns:r="http://schemas.openxmlformats.org/officeDocument/2006/relationships" xmlns:p="http://schemas.openxmlformats.org/presentationml/2006/main">
  <p:tag name="NUM" val="1"/>
</p:tagLst>
</file>

<file path=ppt/tags/tag1718.xml><?xml version="1.0" encoding="utf-8"?>
<p:tagLst xmlns:a="http://schemas.openxmlformats.org/drawingml/2006/main" xmlns:r="http://schemas.openxmlformats.org/officeDocument/2006/relationships" xmlns:p="http://schemas.openxmlformats.org/presentationml/2006/main">
  <p:tag name="NUM" val="2"/>
</p:tagLst>
</file>

<file path=ppt/tags/tag1719.xml><?xml version="1.0" encoding="utf-8"?>
<p:tagLst xmlns:a="http://schemas.openxmlformats.org/drawingml/2006/main" xmlns:r="http://schemas.openxmlformats.org/officeDocument/2006/relationships" xmlns:p="http://schemas.openxmlformats.org/presentationml/2006/main">
  <p:tag name="NUM" val="3"/>
</p:tagLst>
</file>

<file path=ppt/tags/tag172.xml><?xml version="1.0" encoding="utf-8"?>
<p:tagLst xmlns:a="http://schemas.openxmlformats.org/drawingml/2006/main" xmlns:r="http://schemas.openxmlformats.org/officeDocument/2006/relationships" xmlns:p="http://schemas.openxmlformats.org/presentationml/2006/main">
  <p:tag name="NUM" val="56"/>
</p:tagLst>
</file>

<file path=ppt/tags/tag1720.xml><?xml version="1.0" encoding="utf-8"?>
<p:tagLst xmlns:a="http://schemas.openxmlformats.org/drawingml/2006/main" xmlns:r="http://schemas.openxmlformats.org/officeDocument/2006/relationships" xmlns:p="http://schemas.openxmlformats.org/presentationml/2006/main">
  <p:tag name="NUM" val="4"/>
</p:tagLst>
</file>

<file path=ppt/tags/tag1721.xml><?xml version="1.0" encoding="utf-8"?>
<p:tagLst xmlns:a="http://schemas.openxmlformats.org/drawingml/2006/main" xmlns:r="http://schemas.openxmlformats.org/officeDocument/2006/relationships" xmlns:p="http://schemas.openxmlformats.org/presentationml/2006/main">
  <p:tag name="NUM" val="5"/>
</p:tagLst>
</file>

<file path=ppt/tags/tag1722.xml><?xml version="1.0" encoding="utf-8"?>
<p:tagLst xmlns:a="http://schemas.openxmlformats.org/drawingml/2006/main" xmlns:r="http://schemas.openxmlformats.org/officeDocument/2006/relationships" xmlns:p="http://schemas.openxmlformats.org/presentationml/2006/main">
  <p:tag name="NUM" val="6"/>
</p:tagLst>
</file>

<file path=ppt/tags/tag1723.xml><?xml version="1.0" encoding="utf-8"?>
<p:tagLst xmlns:a="http://schemas.openxmlformats.org/drawingml/2006/main" xmlns:r="http://schemas.openxmlformats.org/officeDocument/2006/relationships" xmlns:p="http://schemas.openxmlformats.org/presentationml/2006/main">
  <p:tag name="NUM" val="7"/>
</p:tagLst>
</file>

<file path=ppt/tags/tag1724.xml><?xml version="1.0" encoding="utf-8"?>
<p:tagLst xmlns:a="http://schemas.openxmlformats.org/drawingml/2006/main" xmlns:r="http://schemas.openxmlformats.org/officeDocument/2006/relationships" xmlns:p="http://schemas.openxmlformats.org/presentationml/2006/main">
  <p:tag name="NUM" val="8"/>
</p:tagLst>
</file>

<file path=ppt/tags/tag1725.xml><?xml version="1.0" encoding="utf-8"?>
<p:tagLst xmlns:a="http://schemas.openxmlformats.org/drawingml/2006/main" xmlns:r="http://schemas.openxmlformats.org/officeDocument/2006/relationships" xmlns:p="http://schemas.openxmlformats.org/presentationml/2006/main">
  <p:tag name="NUM" val="9"/>
</p:tagLst>
</file>

<file path=ppt/tags/tag1726.xml><?xml version="1.0" encoding="utf-8"?>
<p:tagLst xmlns:a="http://schemas.openxmlformats.org/drawingml/2006/main" xmlns:r="http://schemas.openxmlformats.org/officeDocument/2006/relationships" xmlns:p="http://schemas.openxmlformats.org/presentationml/2006/main">
  <p:tag name="NUM" val="10"/>
</p:tagLst>
</file>

<file path=ppt/tags/tag1727.xml><?xml version="1.0" encoding="utf-8"?>
<p:tagLst xmlns:a="http://schemas.openxmlformats.org/drawingml/2006/main" xmlns:r="http://schemas.openxmlformats.org/officeDocument/2006/relationships" xmlns:p="http://schemas.openxmlformats.org/presentationml/2006/main">
  <p:tag name="NUM" val="11"/>
</p:tagLst>
</file>

<file path=ppt/tags/tag1728.xml><?xml version="1.0" encoding="utf-8"?>
<p:tagLst xmlns:a="http://schemas.openxmlformats.org/drawingml/2006/main" xmlns:r="http://schemas.openxmlformats.org/officeDocument/2006/relationships" xmlns:p="http://schemas.openxmlformats.org/presentationml/2006/main">
  <p:tag name="NUM" val="12"/>
</p:tagLst>
</file>

<file path=ppt/tags/tag1729.xml><?xml version="1.0" encoding="utf-8"?>
<p:tagLst xmlns:a="http://schemas.openxmlformats.org/drawingml/2006/main" xmlns:r="http://schemas.openxmlformats.org/officeDocument/2006/relationships" xmlns:p="http://schemas.openxmlformats.org/presentationml/2006/main">
  <p:tag name="NUM" val="13"/>
</p:tagLst>
</file>

<file path=ppt/tags/tag173.xml><?xml version="1.0" encoding="utf-8"?>
<p:tagLst xmlns:a="http://schemas.openxmlformats.org/drawingml/2006/main" xmlns:r="http://schemas.openxmlformats.org/officeDocument/2006/relationships" xmlns:p="http://schemas.openxmlformats.org/presentationml/2006/main">
  <p:tag name="NUM" val="57"/>
</p:tagLst>
</file>

<file path=ppt/tags/tag1730.xml><?xml version="1.0" encoding="utf-8"?>
<p:tagLst xmlns:a="http://schemas.openxmlformats.org/drawingml/2006/main" xmlns:r="http://schemas.openxmlformats.org/officeDocument/2006/relationships" xmlns:p="http://schemas.openxmlformats.org/presentationml/2006/main">
  <p:tag name="NUM" val="14"/>
</p:tagLst>
</file>

<file path=ppt/tags/tag1731.xml><?xml version="1.0" encoding="utf-8"?>
<p:tagLst xmlns:a="http://schemas.openxmlformats.org/drawingml/2006/main" xmlns:r="http://schemas.openxmlformats.org/officeDocument/2006/relationships" xmlns:p="http://schemas.openxmlformats.org/presentationml/2006/main">
  <p:tag name="NUM" val="15"/>
</p:tagLst>
</file>

<file path=ppt/tags/tag1732.xml><?xml version="1.0" encoding="utf-8"?>
<p:tagLst xmlns:a="http://schemas.openxmlformats.org/drawingml/2006/main" xmlns:r="http://schemas.openxmlformats.org/officeDocument/2006/relationships" xmlns:p="http://schemas.openxmlformats.org/presentationml/2006/main">
  <p:tag name="NUM" val="16"/>
</p:tagLst>
</file>

<file path=ppt/tags/tag1733.xml><?xml version="1.0" encoding="utf-8"?>
<p:tagLst xmlns:a="http://schemas.openxmlformats.org/drawingml/2006/main" xmlns:r="http://schemas.openxmlformats.org/officeDocument/2006/relationships" xmlns:p="http://schemas.openxmlformats.org/presentationml/2006/main">
  <p:tag name="NUM" val="17"/>
</p:tagLst>
</file>

<file path=ppt/tags/tag1734.xml><?xml version="1.0" encoding="utf-8"?>
<p:tagLst xmlns:a="http://schemas.openxmlformats.org/drawingml/2006/main" xmlns:r="http://schemas.openxmlformats.org/officeDocument/2006/relationships" xmlns:p="http://schemas.openxmlformats.org/presentationml/2006/main">
  <p:tag name="NUM" val="18"/>
</p:tagLst>
</file>

<file path=ppt/tags/tag1735.xml><?xml version="1.0" encoding="utf-8"?>
<p:tagLst xmlns:a="http://schemas.openxmlformats.org/drawingml/2006/main" xmlns:r="http://schemas.openxmlformats.org/officeDocument/2006/relationships" xmlns:p="http://schemas.openxmlformats.org/presentationml/2006/main">
  <p:tag name="NUM" val="19"/>
</p:tagLst>
</file>

<file path=ppt/tags/tag1736.xml><?xml version="1.0" encoding="utf-8"?>
<p:tagLst xmlns:a="http://schemas.openxmlformats.org/drawingml/2006/main" xmlns:r="http://schemas.openxmlformats.org/officeDocument/2006/relationships" xmlns:p="http://schemas.openxmlformats.org/presentationml/2006/main">
  <p:tag name="NUM" val="20"/>
</p:tagLst>
</file>

<file path=ppt/tags/tag1737.xml><?xml version="1.0" encoding="utf-8"?>
<p:tagLst xmlns:a="http://schemas.openxmlformats.org/drawingml/2006/main" xmlns:r="http://schemas.openxmlformats.org/officeDocument/2006/relationships" xmlns:p="http://schemas.openxmlformats.org/presentationml/2006/main">
  <p:tag name="NUM" val="21"/>
</p:tagLst>
</file>

<file path=ppt/tags/tag1738.xml><?xml version="1.0" encoding="utf-8"?>
<p:tagLst xmlns:a="http://schemas.openxmlformats.org/drawingml/2006/main" xmlns:r="http://schemas.openxmlformats.org/officeDocument/2006/relationships" xmlns:p="http://schemas.openxmlformats.org/presentationml/2006/main">
  <p:tag name="NUM" val="22"/>
</p:tagLst>
</file>

<file path=ppt/tags/tag1739.xml><?xml version="1.0" encoding="utf-8"?>
<p:tagLst xmlns:a="http://schemas.openxmlformats.org/drawingml/2006/main" xmlns:r="http://schemas.openxmlformats.org/officeDocument/2006/relationships" xmlns:p="http://schemas.openxmlformats.org/presentationml/2006/main">
  <p:tag name="NUM" val="23"/>
</p:tagLst>
</file>

<file path=ppt/tags/tag174.xml><?xml version="1.0" encoding="utf-8"?>
<p:tagLst xmlns:a="http://schemas.openxmlformats.org/drawingml/2006/main" xmlns:r="http://schemas.openxmlformats.org/officeDocument/2006/relationships" xmlns:p="http://schemas.openxmlformats.org/presentationml/2006/main">
  <p:tag name="NUM" val="58"/>
</p:tagLst>
</file>

<file path=ppt/tags/tag1740.xml><?xml version="1.0" encoding="utf-8"?>
<p:tagLst xmlns:a="http://schemas.openxmlformats.org/drawingml/2006/main" xmlns:r="http://schemas.openxmlformats.org/officeDocument/2006/relationships" xmlns:p="http://schemas.openxmlformats.org/presentationml/2006/main">
  <p:tag name="NUM" val="24"/>
</p:tagLst>
</file>

<file path=ppt/tags/tag1741.xml><?xml version="1.0" encoding="utf-8"?>
<p:tagLst xmlns:a="http://schemas.openxmlformats.org/drawingml/2006/main" xmlns:r="http://schemas.openxmlformats.org/officeDocument/2006/relationships" xmlns:p="http://schemas.openxmlformats.org/presentationml/2006/main">
  <p:tag name="NUM" val="25"/>
</p:tagLst>
</file>

<file path=ppt/tags/tag1742.xml><?xml version="1.0" encoding="utf-8"?>
<p:tagLst xmlns:a="http://schemas.openxmlformats.org/drawingml/2006/main" xmlns:r="http://schemas.openxmlformats.org/officeDocument/2006/relationships" xmlns:p="http://schemas.openxmlformats.org/presentationml/2006/main">
  <p:tag name="NUM" val="26"/>
</p:tagLst>
</file>

<file path=ppt/tags/tag1743.xml><?xml version="1.0" encoding="utf-8"?>
<p:tagLst xmlns:a="http://schemas.openxmlformats.org/drawingml/2006/main" xmlns:r="http://schemas.openxmlformats.org/officeDocument/2006/relationships" xmlns:p="http://schemas.openxmlformats.org/presentationml/2006/main">
  <p:tag name="NUM" val="1"/>
</p:tagLst>
</file>

<file path=ppt/tags/tag1744.xml><?xml version="1.0" encoding="utf-8"?>
<p:tagLst xmlns:a="http://schemas.openxmlformats.org/drawingml/2006/main" xmlns:r="http://schemas.openxmlformats.org/officeDocument/2006/relationships" xmlns:p="http://schemas.openxmlformats.org/presentationml/2006/main">
  <p:tag name="NUM" val="2"/>
</p:tagLst>
</file>

<file path=ppt/tags/tag1745.xml><?xml version="1.0" encoding="utf-8"?>
<p:tagLst xmlns:a="http://schemas.openxmlformats.org/drawingml/2006/main" xmlns:r="http://schemas.openxmlformats.org/officeDocument/2006/relationships" xmlns:p="http://schemas.openxmlformats.org/presentationml/2006/main">
  <p:tag name="NUM" val="3"/>
</p:tagLst>
</file>

<file path=ppt/tags/tag1746.xml><?xml version="1.0" encoding="utf-8"?>
<p:tagLst xmlns:a="http://schemas.openxmlformats.org/drawingml/2006/main" xmlns:r="http://schemas.openxmlformats.org/officeDocument/2006/relationships" xmlns:p="http://schemas.openxmlformats.org/presentationml/2006/main">
  <p:tag name="NUM" val="4"/>
</p:tagLst>
</file>

<file path=ppt/tags/tag1747.xml><?xml version="1.0" encoding="utf-8"?>
<p:tagLst xmlns:a="http://schemas.openxmlformats.org/drawingml/2006/main" xmlns:r="http://schemas.openxmlformats.org/officeDocument/2006/relationships" xmlns:p="http://schemas.openxmlformats.org/presentationml/2006/main">
  <p:tag name="NUM" val="5"/>
</p:tagLst>
</file>

<file path=ppt/tags/tag1748.xml><?xml version="1.0" encoding="utf-8"?>
<p:tagLst xmlns:a="http://schemas.openxmlformats.org/drawingml/2006/main" xmlns:r="http://schemas.openxmlformats.org/officeDocument/2006/relationships" xmlns:p="http://schemas.openxmlformats.org/presentationml/2006/main">
  <p:tag name="NUM" val="6"/>
</p:tagLst>
</file>

<file path=ppt/tags/tag1749.xml><?xml version="1.0" encoding="utf-8"?>
<p:tagLst xmlns:a="http://schemas.openxmlformats.org/drawingml/2006/main" xmlns:r="http://schemas.openxmlformats.org/officeDocument/2006/relationships" xmlns:p="http://schemas.openxmlformats.org/presentationml/2006/main">
  <p:tag name="NUM" val="7"/>
</p:tagLst>
</file>

<file path=ppt/tags/tag175.xml><?xml version="1.0" encoding="utf-8"?>
<p:tagLst xmlns:a="http://schemas.openxmlformats.org/drawingml/2006/main" xmlns:r="http://schemas.openxmlformats.org/officeDocument/2006/relationships" xmlns:p="http://schemas.openxmlformats.org/presentationml/2006/main">
  <p:tag name="NUM" val="59"/>
</p:tagLst>
</file>

<file path=ppt/tags/tag1750.xml><?xml version="1.0" encoding="utf-8"?>
<p:tagLst xmlns:a="http://schemas.openxmlformats.org/drawingml/2006/main" xmlns:r="http://schemas.openxmlformats.org/officeDocument/2006/relationships" xmlns:p="http://schemas.openxmlformats.org/presentationml/2006/main">
  <p:tag name="NUM" val="8"/>
</p:tagLst>
</file>

<file path=ppt/tags/tag1751.xml><?xml version="1.0" encoding="utf-8"?>
<p:tagLst xmlns:a="http://schemas.openxmlformats.org/drawingml/2006/main" xmlns:r="http://schemas.openxmlformats.org/officeDocument/2006/relationships" xmlns:p="http://schemas.openxmlformats.org/presentationml/2006/main">
  <p:tag name="NUM" val="9"/>
</p:tagLst>
</file>

<file path=ppt/tags/tag1752.xml><?xml version="1.0" encoding="utf-8"?>
<p:tagLst xmlns:a="http://schemas.openxmlformats.org/drawingml/2006/main" xmlns:r="http://schemas.openxmlformats.org/officeDocument/2006/relationships" xmlns:p="http://schemas.openxmlformats.org/presentationml/2006/main">
  <p:tag name="NUM" val="10"/>
</p:tagLst>
</file>

<file path=ppt/tags/tag1753.xml><?xml version="1.0" encoding="utf-8"?>
<p:tagLst xmlns:a="http://schemas.openxmlformats.org/drawingml/2006/main" xmlns:r="http://schemas.openxmlformats.org/officeDocument/2006/relationships" xmlns:p="http://schemas.openxmlformats.org/presentationml/2006/main">
  <p:tag name="NUM" val="11"/>
</p:tagLst>
</file>

<file path=ppt/tags/tag1754.xml><?xml version="1.0" encoding="utf-8"?>
<p:tagLst xmlns:a="http://schemas.openxmlformats.org/drawingml/2006/main" xmlns:r="http://schemas.openxmlformats.org/officeDocument/2006/relationships" xmlns:p="http://schemas.openxmlformats.org/presentationml/2006/main">
  <p:tag name="NUM" val="12"/>
</p:tagLst>
</file>

<file path=ppt/tags/tag1755.xml><?xml version="1.0" encoding="utf-8"?>
<p:tagLst xmlns:a="http://schemas.openxmlformats.org/drawingml/2006/main" xmlns:r="http://schemas.openxmlformats.org/officeDocument/2006/relationships" xmlns:p="http://schemas.openxmlformats.org/presentationml/2006/main">
  <p:tag name="NUM" val="13"/>
</p:tagLst>
</file>

<file path=ppt/tags/tag1756.xml><?xml version="1.0" encoding="utf-8"?>
<p:tagLst xmlns:a="http://schemas.openxmlformats.org/drawingml/2006/main" xmlns:r="http://schemas.openxmlformats.org/officeDocument/2006/relationships" xmlns:p="http://schemas.openxmlformats.org/presentationml/2006/main">
  <p:tag name="NUM" val="14"/>
</p:tagLst>
</file>

<file path=ppt/tags/tag1757.xml><?xml version="1.0" encoding="utf-8"?>
<p:tagLst xmlns:a="http://schemas.openxmlformats.org/drawingml/2006/main" xmlns:r="http://schemas.openxmlformats.org/officeDocument/2006/relationships" xmlns:p="http://schemas.openxmlformats.org/presentationml/2006/main">
  <p:tag name="NUM" val="15"/>
</p:tagLst>
</file>

<file path=ppt/tags/tag1758.xml><?xml version="1.0" encoding="utf-8"?>
<p:tagLst xmlns:a="http://schemas.openxmlformats.org/drawingml/2006/main" xmlns:r="http://schemas.openxmlformats.org/officeDocument/2006/relationships" xmlns:p="http://schemas.openxmlformats.org/presentationml/2006/main">
  <p:tag name="NUM" val="16"/>
</p:tagLst>
</file>

<file path=ppt/tags/tag1759.xml><?xml version="1.0" encoding="utf-8"?>
<p:tagLst xmlns:a="http://schemas.openxmlformats.org/drawingml/2006/main" xmlns:r="http://schemas.openxmlformats.org/officeDocument/2006/relationships" xmlns:p="http://schemas.openxmlformats.org/presentationml/2006/main">
  <p:tag name="NUM" val="17"/>
</p:tagLst>
</file>

<file path=ppt/tags/tag176.xml><?xml version="1.0" encoding="utf-8"?>
<p:tagLst xmlns:a="http://schemas.openxmlformats.org/drawingml/2006/main" xmlns:r="http://schemas.openxmlformats.org/officeDocument/2006/relationships" xmlns:p="http://schemas.openxmlformats.org/presentationml/2006/main">
  <p:tag name="NUM" val="60"/>
</p:tagLst>
</file>

<file path=ppt/tags/tag1760.xml><?xml version="1.0" encoding="utf-8"?>
<p:tagLst xmlns:a="http://schemas.openxmlformats.org/drawingml/2006/main" xmlns:r="http://schemas.openxmlformats.org/officeDocument/2006/relationships" xmlns:p="http://schemas.openxmlformats.org/presentationml/2006/main">
  <p:tag name="NUM" val="18"/>
</p:tagLst>
</file>

<file path=ppt/tags/tag1761.xml><?xml version="1.0" encoding="utf-8"?>
<p:tagLst xmlns:a="http://schemas.openxmlformats.org/drawingml/2006/main" xmlns:r="http://schemas.openxmlformats.org/officeDocument/2006/relationships" xmlns:p="http://schemas.openxmlformats.org/presentationml/2006/main">
  <p:tag name="NUM" val="19"/>
</p:tagLst>
</file>

<file path=ppt/tags/tag1762.xml><?xml version="1.0" encoding="utf-8"?>
<p:tagLst xmlns:a="http://schemas.openxmlformats.org/drawingml/2006/main" xmlns:r="http://schemas.openxmlformats.org/officeDocument/2006/relationships" xmlns:p="http://schemas.openxmlformats.org/presentationml/2006/main">
  <p:tag name="NUM" val="20"/>
</p:tagLst>
</file>

<file path=ppt/tags/tag1763.xml><?xml version="1.0" encoding="utf-8"?>
<p:tagLst xmlns:a="http://schemas.openxmlformats.org/drawingml/2006/main" xmlns:r="http://schemas.openxmlformats.org/officeDocument/2006/relationships" xmlns:p="http://schemas.openxmlformats.org/presentationml/2006/main">
  <p:tag name="NUM" val="21"/>
</p:tagLst>
</file>

<file path=ppt/tags/tag1764.xml><?xml version="1.0" encoding="utf-8"?>
<p:tagLst xmlns:a="http://schemas.openxmlformats.org/drawingml/2006/main" xmlns:r="http://schemas.openxmlformats.org/officeDocument/2006/relationships" xmlns:p="http://schemas.openxmlformats.org/presentationml/2006/main">
  <p:tag name="NUM" val="22"/>
</p:tagLst>
</file>

<file path=ppt/tags/tag1765.xml><?xml version="1.0" encoding="utf-8"?>
<p:tagLst xmlns:a="http://schemas.openxmlformats.org/drawingml/2006/main" xmlns:r="http://schemas.openxmlformats.org/officeDocument/2006/relationships" xmlns:p="http://schemas.openxmlformats.org/presentationml/2006/main">
  <p:tag name="NUM" val="23"/>
</p:tagLst>
</file>

<file path=ppt/tags/tag1766.xml><?xml version="1.0" encoding="utf-8"?>
<p:tagLst xmlns:a="http://schemas.openxmlformats.org/drawingml/2006/main" xmlns:r="http://schemas.openxmlformats.org/officeDocument/2006/relationships" xmlns:p="http://schemas.openxmlformats.org/presentationml/2006/main">
  <p:tag name="NUM" val="24"/>
</p:tagLst>
</file>

<file path=ppt/tags/tag1767.xml><?xml version="1.0" encoding="utf-8"?>
<p:tagLst xmlns:a="http://schemas.openxmlformats.org/drawingml/2006/main" xmlns:r="http://schemas.openxmlformats.org/officeDocument/2006/relationships" xmlns:p="http://schemas.openxmlformats.org/presentationml/2006/main">
  <p:tag name="NUM" val="1"/>
</p:tagLst>
</file>

<file path=ppt/tags/tag1768.xml><?xml version="1.0" encoding="utf-8"?>
<p:tagLst xmlns:a="http://schemas.openxmlformats.org/drawingml/2006/main" xmlns:r="http://schemas.openxmlformats.org/officeDocument/2006/relationships" xmlns:p="http://schemas.openxmlformats.org/presentationml/2006/main">
  <p:tag name="NUM" val="2"/>
</p:tagLst>
</file>

<file path=ppt/tags/tag1769.xml><?xml version="1.0" encoding="utf-8"?>
<p:tagLst xmlns:a="http://schemas.openxmlformats.org/drawingml/2006/main" xmlns:r="http://schemas.openxmlformats.org/officeDocument/2006/relationships" xmlns:p="http://schemas.openxmlformats.org/presentationml/2006/main">
  <p:tag name="NUM" val="3"/>
</p:tagLst>
</file>

<file path=ppt/tags/tag177.xml><?xml version="1.0" encoding="utf-8"?>
<p:tagLst xmlns:a="http://schemas.openxmlformats.org/drawingml/2006/main" xmlns:r="http://schemas.openxmlformats.org/officeDocument/2006/relationships" xmlns:p="http://schemas.openxmlformats.org/presentationml/2006/main">
  <p:tag name="NUM" val="61"/>
</p:tagLst>
</file>

<file path=ppt/tags/tag1770.xml><?xml version="1.0" encoding="utf-8"?>
<p:tagLst xmlns:a="http://schemas.openxmlformats.org/drawingml/2006/main" xmlns:r="http://schemas.openxmlformats.org/officeDocument/2006/relationships" xmlns:p="http://schemas.openxmlformats.org/presentationml/2006/main">
  <p:tag name="NUM" val="4"/>
</p:tagLst>
</file>

<file path=ppt/tags/tag1771.xml><?xml version="1.0" encoding="utf-8"?>
<p:tagLst xmlns:a="http://schemas.openxmlformats.org/drawingml/2006/main" xmlns:r="http://schemas.openxmlformats.org/officeDocument/2006/relationships" xmlns:p="http://schemas.openxmlformats.org/presentationml/2006/main">
  <p:tag name="NUM" val="5"/>
</p:tagLst>
</file>

<file path=ppt/tags/tag1772.xml><?xml version="1.0" encoding="utf-8"?>
<p:tagLst xmlns:a="http://schemas.openxmlformats.org/drawingml/2006/main" xmlns:r="http://schemas.openxmlformats.org/officeDocument/2006/relationships" xmlns:p="http://schemas.openxmlformats.org/presentationml/2006/main">
  <p:tag name="NUM" val="6"/>
</p:tagLst>
</file>

<file path=ppt/tags/tag1773.xml><?xml version="1.0" encoding="utf-8"?>
<p:tagLst xmlns:a="http://schemas.openxmlformats.org/drawingml/2006/main" xmlns:r="http://schemas.openxmlformats.org/officeDocument/2006/relationships" xmlns:p="http://schemas.openxmlformats.org/presentationml/2006/main">
  <p:tag name="NUM" val="7"/>
</p:tagLst>
</file>

<file path=ppt/tags/tag1774.xml><?xml version="1.0" encoding="utf-8"?>
<p:tagLst xmlns:a="http://schemas.openxmlformats.org/drawingml/2006/main" xmlns:r="http://schemas.openxmlformats.org/officeDocument/2006/relationships" xmlns:p="http://schemas.openxmlformats.org/presentationml/2006/main">
  <p:tag name="NUM" val="8"/>
</p:tagLst>
</file>

<file path=ppt/tags/tag1775.xml><?xml version="1.0" encoding="utf-8"?>
<p:tagLst xmlns:a="http://schemas.openxmlformats.org/drawingml/2006/main" xmlns:r="http://schemas.openxmlformats.org/officeDocument/2006/relationships" xmlns:p="http://schemas.openxmlformats.org/presentationml/2006/main">
  <p:tag name="NUM" val="9"/>
</p:tagLst>
</file>

<file path=ppt/tags/tag1776.xml><?xml version="1.0" encoding="utf-8"?>
<p:tagLst xmlns:a="http://schemas.openxmlformats.org/drawingml/2006/main" xmlns:r="http://schemas.openxmlformats.org/officeDocument/2006/relationships" xmlns:p="http://schemas.openxmlformats.org/presentationml/2006/main">
  <p:tag name="NUM" val="10"/>
</p:tagLst>
</file>

<file path=ppt/tags/tag1777.xml><?xml version="1.0" encoding="utf-8"?>
<p:tagLst xmlns:a="http://schemas.openxmlformats.org/drawingml/2006/main" xmlns:r="http://schemas.openxmlformats.org/officeDocument/2006/relationships" xmlns:p="http://schemas.openxmlformats.org/presentationml/2006/main">
  <p:tag name="NUM" val="11"/>
</p:tagLst>
</file>

<file path=ppt/tags/tag1778.xml><?xml version="1.0" encoding="utf-8"?>
<p:tagLst xmlns:a="http://schemas.openxmlformats.org/drawingml/2006/main" xmlns:r="http://schemas.openxmlformats.org/officeDocument/2006/relationships" xmlns:p="http://schemas.openxmlformats.org/presentationml/2006/main">
  <p:tag name="NUM" val="12"/>
</p:tagLst>
</file>

<file path=ppt/tags/tag1779.xml><?xml version="1.0" encoding="utf-8"?>
<p:tagLst xmlns:a="http://schemas.openxmlformats.org/drawingml/2006/main" xmlns:r="http://schemas.openxmlformats.org/officeDocument/2006/relationships" xmlns:p="http://schemas.openxmlformats.org/presentationml/2006/main">
  <p:tag name="NUM" val="13"/>
</p:tagLst>
</file>

<file path=ppt/tags/tag178.xml><?xml version="1.0" encoding="utf-8"?>
<p:tagLst xmlns:a="http://schemas.openxmlformats.org/drawingml/2006/main" xmlns:r="http://schemas.openxmlformats.org/officeDocument/2006/relationships" xmlns:p="http://schemas.openxmlformats.org/presentationml/2006/main">
  <p:tag name="NUM" val="62"/>
</p:tagLst>
</file>

<file path=ppt/tags/tag1780.xml><?xml version="1.0" encoding="utf-8"?>
<p:tagLst xmlns:a="http://schemas.openxmlformats.org/drawingml/2006/main" xmlns:r="http://schemas.openxmlformats.org/officeDocument/2006/relationships" xmlns:p="http://schemas.openxmlformats.org/presentationml/2006/main">
  <p:tag name="NUM" val="14"/>
</p:tagLst>
</file>

<file path=ppt/tags/tag1781.xml><?xml version="1.0" encoding="utf-8"?>
<p:tagLst xmlns:a="http://schemas.openxmlformats.org/drawingml/2006/main" xmlns:r="http://schemas.openxmlformats.org/officeDocument/2006/relationships" xmlns:p="http://schemas.openxmlformats.org/presentationml/2006/main">
  <p:tag name="NUM" val="15"/>
</p:tagLst>
</file>

<file path=ppt/tags/tag1782.xml><?xml version="1.0" encoding="utf-8"?>
<p:tagLst xmlns:a="http://schemas.openxmlformats.org/drawingml/2006/main" xmlns:r="http://schemas.openxmlformats.org/officeDocument/2006/relationships" xmlns:p="http://schemas.openxmlformats.org/presentationml/2006/main">
  <p:tag name="NUM" val="16"/>
</p:tagLst>
</file>

<file path=ppt/tags/tag1783.xml><?xml version="1.0" encoding="utf-8"?>
<p:tagLst xmlns:a="http://schemas.openxmlformats.org/drawingml/2006/main" xmlns:r="http://schemas.openxmlformats.org/officeDocument/2006/relationships" xmlns:p="http://schemas.openxmlformats.org/presentationml/2006/main">
  <p:tag name="NUM" val="17"/>
</p:tagLst>
</file>

<file path=ppt/tags/tag1784.xml><?xml version="1.0" encoding="utf-8"?>
<p:tagLst xmlns:a="http://schemas.openxmlformats.org/drawingml/2006/main" xmlns:r="http://schemas.openxmlformats.org/officeDocument/2006/relationships" xmlns:p="http://schemas.openxmlformats.org/presentationml/2006/main">
  <p:tag name="NUM" val="18"/>
</p:tagLst>
</file>

<file path=ppt/tags/tag1785.xml><?xml version="1.0" encoding="utf-8"?>
<p:tagLst xmlns:a="http://schemas.openxmlformats.org/drawingml/2006/main" xmlns:r="http://schemas.openxmlformats.org/officeDocument/2006/relationships" xmlns:p="http://schemas.openxmlformats.org/presentationml/2006/main">
  <p:tag name="NUM" val="19"/>
</p:tagLst>
</file>

<file path=ppt/tags/tag1786.xml><?xml version="1.0" encoding="utf-8"?>
<p:tagLst xmlns:a="http://schemas.openxmlformats.org/drawingml/2006/main" xmlns:r="http://schemas.openxmlformats.org/officeDocument/2006/relationships" xmlns:p="http://schemas.openxmlformats.org/presentationml/2006/main">
  <p:tag name="NUM" val="20"/>
</p:tagLst>
</file>

<file path=ppt/tags/tag1787.xml><?xml version="1.0" encoding="utf-8"?>
<p:tagLst xmlns:a="http://schemas.openxmlformats.org/drawingml/2006/main" xmlns:r="http://schemas.openxmlformats.org/officeDocument/2006/relationships" xmlns:p="http://schemas.openxmlformats.org/presentationml/2006/main">
  <p:tag name="NUM" val="21"/>
</p:tagLst>
</file>

<file path=ppt/tags/tag1788.xml><?xml version="1.0" encoding="utf-8"?>
<p:tagLst xmlns:a="http://schemas.openxmlformats.org/drawingml/2006/main" xmlns:r="http://schemas.openxmlformats.org/officeDocument/2006/relationships" xmlns:p="http://schemas.openxmlformats.org/presentationml/2006/main">
  <p:tag name="NUM" val="22"/>
</p:tagLst>
</file>

<file path=ppt/tags/tag1789.xml><?xml version="1.0" encoding="utf-8"?>
<p:tagLst xmlns:a="http://schemas.openxmlformats.org/drawingml/2006/main" xmlns:r="http://schemas.openxmlformats.org/officeDocument/2006/relationships" xmlns:p="http://schemas.openxmlformats.org/presentationml/2006/main">
  <p:tag name="NUM" val="23"/>
</p:tagLst>
</file>

<file path=ppt/tags/tag179.xml><?xml version="1.0" encoding="utf-8"?>
<p:tagLst xmlns:a="http://schemas.openxmlformats.org/drawingml/2006/main" xmlns:r="http://schemas.openxmlformats.org/officeDocument/2006/relationships" xmlns:p="http://schemas.openxmlformats.org/presentationml/2006/main">
  <p:tag name="NUM" val="63"/>
</p:tagLst>
</file>

<file path=ppt/tags/tag1790.xml><?xml version="1.0" encoding="utf-8"?>
<p:tagLst xmlns:a="http://schemas.openxmlformats.org/drawingml/2006/main" xmlns:r="http://schemas.openxmlformats.org/officeDocument/2006/relationships" xmlns:p="http://schemas.openxmlformats.org/presentationml/2006/main">
  <p:tag name="NUM" val="1"/>
</p:tagLst>
</file>

<file path=ppt/tags/tag1791.xml><?xml version="1.0" encoding="utf-8"?>
<p:tagLst xmlns:a="http://schemas.openxmlformats.org/drawingml/2006/main" xmlns:r="http://schemas.openxmlformats.org/officeDocument/2006/relationships" xmlns:p="http://schemas.openxmlformats.org/presentationml/2006/main">
  <p:tag name="NUM" val="2"/>
</p:tagLst>
</file>

<file path=ppt/tags/tag1792.xml><?xml version="1.0" encoding="utf-8"?>
<p:tagLst xmlns:a="http://schemas.openxmlformats.org/drawingml/2006/main" xmlns:r="http://schemas.openxmlformats.org/officeDocument/2006/relationships" xmlns:p="http://schemas.openxmlformats.org/presentationml/2006/main">
  <p:tag name="NUM" val="3"/>
</p:tagLst>
</file>

<file path=ppt/tags/tag1793.xml><?xml version="1.0" encoding="utf-8"?>
<p:tagLst xmlns:a="http://schemas.openxmlformats.org/drawingml/2006/main" xmlns:r="http://schemas.openxmlformats.org/officeDocument/2006/relationships" xmlns:p="http://schemas.openxmlformats.org/presentationml/2006/main">
  <p:tag name="NUM" val="4"/>
</p:tagLst>
</file>

<file path=ppt/tags/tag1794.xml><?xml version="1.0" encoding="utf-8"?>
<p:tagLst xmlns:a="http://schemas.openxmlformats.org/drawingml/2006/main" xmlns:r="http://schemas.openxmlformats.org/officeDocument/2006/relationships" xmlns:p="http://schemas.openxmlformats.org/presentationml/2006/main">
  <p:tag name="NUM" val="5"/>
</p:tagLst>
</file>

<file path=ppt/tags/tag1795.xml><?xml version="1.0" encoding="utf-8"?>
<p:tagLst xmlns:a="http://schemas.openxmlformats.org/drawingml/2006/main" xmlns:r="http://schemas.openxmlformats.org/officeDocument/2006/relationships" xmlns:p="http://schemas.openxmlformats.org/presentationml/2006/main">
  <p:tag name="NUM" val="6"/>
</p:tagLst>
</file>

<file path=ppt/tags/tag1796.xml><?xml version="1.0" encoding="utf-8"?>
<p:tagLst xmlns:a="http://schemas.openxmlformats.org/drawingml/2006/main" xmlns:r="http://schemas.openxmlformats.org/officeDocument/2006/relationships" xmlns:p="http://schemas.openxmlformats.org/presentationml/2006/main">
  <p:tag name="NUM" val="7"/>
</p:tagLst>
</file>

<file path=ppt/tags/tag1797.xml><?xml version="1.0" encoding="utf-8"?>
<p:tagLst xmlns:a="http://schemas.openxmlformats.org/drawingml/2006/main" xmlns:r="http://schemas.openxmlformats.org/officeDocument/2006/relationships" xmlns:p="http://schemas.openxmlformats.org/presentationml/2006/main">
  <p:tag name="NUM" val="8"/>
</p:tagLst>
</file>

<file path=ppt/tags/tag1798.xml><?xml version="1.0" encoding="utf-8"?>
<p:tagLst xmlns:a="http://schemas.openxmlformats.org/drawingml/2006/main" xmlns:r="http://schemas.openxmlformats.org/officeDocument/2006/relationships" xmlns:p="http://schemas.openxmlformats.org/presentationml/2006/main">
  <p:tag name="NUM" val="9"/>
</p:tagLst>
</file>

<file path=ppt/tags/tag1799.xml><?xml version="1.0" encoding="utf-8"?>
<p:tagLst xmlns:a="http://schemas.openxmlformats.org/drawingml/2006/main" xmlns:r="http://schemas.openxmlformats.org/officeDocument/2006/relationships" xmlns:p="http://schemas.openxmlformats.org/presentationml/2006/main">
  <p:tag name="NUM" val="10"/>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80.xml><?xml version="1.0" encoding="utf-8"?>
<p:tagLst xmlns:a="http://schemas.openxmlformats.org/drawingml/2006/main" xmlns:r="http://schemas.openxmlformats.org/officeDocument/2006/relationships" xmlns:p="http://schemas.openxmlformats.org/presentationml/2006/main">
  <p:tag name="NUM" val="64"/>
</p:tagLst>
</file>

<file path=ppt/tags/tag1800.xml><?xml version="1.0" encoding="utf-8"?>
<p:tagLst xmlns:a="http://schemas.openxmlformats.org/drawingml/2006/main" xmlns:r="http://schemas.openxmlformats.org/officeDocument/2006/relationships" xmlns:p="http://schemas.openxmlformats.org/presentationml/2006/main">
  <p:tag name="NUM" val="11"/>
</p:tagLst>
</file>

<file path=ppt/tags/tag1801.xml><?xml version="1.0" encoding="utf-8"?>
<p:tagLst xmlns:a="http://schemas.openxmlformats.org/drawingml/2006/main" xmlns:r="http://schemas.openxmlformats.org/officeDocument/2006/relationships" xmlns:p="http://schemas.openxmlformats.org/presentationml/2006/main">
  <p:tag name="NUM" val="12"/>
</p:tagLst>
</file>

<file path=ppt/tags/tag1802.xml><?xml version="1.0" encoding="utf-8"?>
<p:tagLst xmlns:a="http://schemas.openxmlformats.org/drawingml/2006/main" xmlns:r="http://schemas.openxmlformats.org/officeDocument/2006/relationships" xmlns:p="http://schemas.openxmlformats.org/presentationml/2006/main">
  <p:tag name="NUM" val="13"/>
</p:tagLst>
</file>

<file path=ppt/tags/tag1803.xml><?xml version="1.0" encoding="utf-8"?>
<p:tagLst xmlns:a="http://schemas.openxmlformats.org/drawingml/2006/main" xmlns:r="http://schemas.openxmlformats.org/officeDocument/2006/relationships" xmlns:p="http://schemas.openxmlformats.org/presentationml/2006/main">
  <p:tag name="NUM" val="14"/>
</p:tagLst>
</file>

<file path=ppt/tags/tag1804.xml><?xml version="1.0" encoding="utf-8"?>
<p:tagLst xmlns:a="http://schemas.openxmlformats.org/drawingml/2006/main" xmlns:r="http://schemas.openxmlformats.org/officeDocument/2006/relationships" xmlns:p="http://schemas.openxmlformats.org/presentationml/2006/main">
  <p:tag name="NUM" val="15"/>
</p:tagLst>
</file>

<file path=ppt/tags/tag1805.xml><?xml version="1.0" encoding="utf-8"?>
<p:tagLst xmlns:a="http://schemas.openxmlformats.org/drawingml/2006/main" xmlns:r="http://schemas.openxmlformats.org/officeDocument/2006/relationships" xmlns:p="http://schemas.openxmlformats.org/presentationml/2006/main">
  <p:tag name="NUM" val="16"/>
</p:tagLst>
</file>

<file path=ppt/tags/tag1806.xml><?xml version="1.0" encoding="utf-8"?>
<p:tagLst xmlns:a="http://schemas.openxmlformats.org/drawingml/2006/main" xmlns:r="http://schemas.openxmlformats.org/officeDocument/2006/relationships" xmlns:p="http://schemas.openxmlformats.org/presentationml/2006/main">
  <p:tag name="NUM" val="17"/>
</p:tagLst>
</file>

<file path=ppt/tags/tag1807.xml><?xml version="1.0" encoding="utf-8"?>
<p:tagLst xmlns:a="http://schemas.openxmlformats.org/drawingml/2006/main" xmlns:r="http://schemas.openxmlformats.org/officeDocument/2006/relationships" xmlns:p="http://schemas.openxmlformats.org/presentationml/2006/main">
  <p:tag name="NUM" val="18"/>
</p:tagLst>
</file>

<file path=ppt/tags/tag1808.xml><?xml version="1.0" encoding="utf-8"?>
<p:tagLst xmlns:a="http://schemas.openxmlformats.org/drawingml/2006/main" xmlns:r="http://schemas.openxmlformats.org/officeDocument/2006/relationships" xmlns:p="http://schemas.openxmlformats.org/presentationml/2006/main">
  <p:tag name="NUM" val="19"/>
</p:tagLst>
</file>

<file path=ppt/tags/tag1809.xml><?xml version="1.0" encoding="utf-8"?>
<p:tagLst xmlns:a="http://schemas.openxmlformats.org/drawingml/2006/main" xmlns:r="http://schemas.openxmlformats.org/officeDocument/2006/relationships" xmlns:p="http://schemas.openxmlformats.org/presentationml/2006/main">
  <p:tag name="NUM" val="20"/>
</p:tagLst>
</file>

<file path=ppt/tags/tag181.xml><?xml version="1.0" encoding="utf-8"?>
<p:tagLst xmlns:a="http://schemas.openxmlformats.org/drawingml/2006/main" xmlns:r="http://schemas.openxmlformats.org/officeDocument/2006/relationships" xmlns:p="http://schemas.openxmlformats.org/presentationml/2006/main">
  <p:tag name="NUM" val="65"/>
</p:tagLst>
</file>

<file path=ppt/tags/tag1810.xml><?xml version="1.0" encoding="utf-8"?>
<p:tagLst xmlns:a="http://schemas.openxmlformats.org/drawingml/2006/main" xmlns:r="http://schemas.openxmlformats.org/officeDocument/2006/relationships" xmlns:p="http://schemas.openxmlformats.org/presentationml/2006/main">
  <p:tag name="NUM" val="1"/>
</p:tagLst>
</file>

<file path=ppt/tags/tag1811.xml><?xml version="1.0" encoding="utf-8"?>
<p:tagLst xmlns:a="http://schemas.openxmlformats.org/drawingml/2006/main" xmlns:r="http://schemas.openxmlformats.org/officeDocument/2006/relationships" xmlns:p="http://schemas.openxmlformats.org/presentationml/2006/main">
  <p:tag name="NUM" val="2"/>
</p:tagLst>
</file>

<file path=ppt/tags/tag1812.xml><?xml version="1.0" encoding="utf-8"?>
<p:tagLst xmlns:a="http://schemas.openxmlformats.org/drawingml/2006/main" xmlns:r="http://schemas.openxmlformats.org/officeDocument/2006/relationships" xmlns:p="http://schemas.openxmlformats.org/presentationml/2006/main">
  <p:tag name="NUM" val="3"/>
</p:tagLst>
</file>

<file path=ppt/tags/tag1813.xml><?xml version="1.0" encoding="utf-8"?>
<p:tagLst xmlns:a="http://schemas.openxmlformats.org/drawingml/2006/main" xmlns:r="http://schemas.openxmlformats.org/officeDocument/2006/relationships" xmlns:p="http://schemas.openxmlformats.org/presentationml/2006/main">
  <p:tag name="NUM" val="4"/>
</p:tagLst>
</file>

<file path=ppt/tags/tag1814.xml><?xml version="1.0" encoding="utf-8"?>
<p:tagLst xmlns:a="http://schemas.openxmlformats.org/drawingml/2006/main" xmlns:r="http://schemas.openxmlformats.org/officeDocument/2006/relationships" xmlns:p="http://schemas.openxmlformats.org/presentationml/2006/main">
  <p:tag name="NUM" val="5"/>
</p:tagLst>
</file>

<file path=ppt/tags/tag1815.xml><?xml version="1.0" encoding="utf-8"?>
<p:tagLst xmlns:a="http://schemas.openxmlformats.org/drawingml/2006/main" xmlns:r="http://schemas.openxmlformats.org/officeDocument/2006/relationships" xmlns:p="http://schemas.openxmlformats.org/presentationml/2006/main">
  <p:tag name="NUM" val="6"/>
</p:tagLst>
</file>

<file path=ppt/tags/tag1816.xml><?xml version="1.0" encoding="utf-8"?>
<p:tagLst xmlns:a="http://schemas.openxmlformats.org/drawingml/2006/main" xmlns:r="http://schemas.openxmlformats.org/officeDocument/2006/relationships" xmlns:p="http://schemas.openxmlformats.org/presentationml/2006/main">
  <p:tag name="NUM" val="7"/>
</p:tagLst>
</file>

<file path=ppt/tags/tag1817.xml><?xml version="1.0" encoding="utf-8"?>
<p:tagLst xmlns:a="http://schemas.openxmlformats.org/drawingml/2006/main" xmlns:r="http://schemas.openxmlformats.org/officeDocument/2006/relationships" xmlns:p="http://schemas.openxmlformats.org/presentationml/2006/main">
  <p:tag name="NUM" val="8"/>
</p:tagLst>
</file>

<file path=ppt/tags/tag1818.xml><?xml version="1.0" encoding="utf-8"?>
<p:tagLst xmlns:a="http://schemas.openxmlformats.org/drawingml/2006/main" xmlns:r="http://schemas.openxmlformats.org/officeDocument/2006/relationships" xmlns:p="http://schemas.openxmlformats.org/presentationml/2006/main">
  <p:tag name="NUM" val="9"/>
</p:tagLst>
</file>

<file path=ppt/tags/tag1819.xml><?xml version="1.0" encoding="utf-8"?>
<p:tagLst xmlns:a="http://schemas.openxmlformats.org/drawingml/2006/main" xmlns:r="http://schemas.openxmlformats.org/officeDocument/2006/relationships" xmlns:p="http://schemas.openxmlformats.org/presentationml/2006/main">
  <p:tag name="NUM" val="10"/>
</p:tagLst>
</file>

<file path=ppt/tags/tag182.xml><?xml version="1.0" encoding="utf-8"?>
<p:tagLst xmlns:a="http://schemas.openxmlformats.org/drawingml/2006/main" xmlns:r="http://schemas.openxmlformats.org/officeDocument/2006/relationships" xmlns:p="http://schemas.openxmlformats.org/presentationml/2006/main">
  <p:tag name="NUM" val="66"/>
</p:tagLst>
</file>

<file path=ppt/tags/tag1820.xml><?xml version="1.0" encoding="utf-8"?>
<p:tagLst xmlns:a="http://schemas.openxmlformats.org/drawingml/2006/main" xmlns:r="http://schemas.openxmlformats.org/officeDocument/2006/relationships" xmlns:p="http://schemas.openxmlformats.org/presentationml/2006/main">
  <p:tag name="NUM" val="11"/>
</p:tagLst>
</file>

<file path=ppt/tags/tag1821.xml><?xml version="1.0" encoding="utf-8"?>
<p:tagLst xmlns:a="http://schemas.openxmlformats.org/drawingml/2006/main" xmlns:r="http://schemas.openxmlformats.org/officeDocument/2006/relationships" xmlns:p="http://schemas.openxmlformats.org/presentationml/2006/main">
  <p:tag name="NUM" val="12"/>
</p:tagLst>
</file>

<file path=ppt/tags/tag1822.xml><?xml version="1.0" encoding="utf-8"?>
<p:tagLst xmlns:a="http://schemas.openxmlformats.org/drawingml/2006/main" xmlns:r="http://schemas.openxmlformats.org/officeDocument/2006/relationships" xmlns:p="http://schemas.openxmlformats.org/presentationml/2006/main">
  <p:tag name="NUM" val="13"/>
</p:tagLst>
</file>

<file path=ppt/tags/tag1823.xml><?xml version="1.0" encoding="utf-8"?>
<p:tagLst xmlns:a="http://schemas.openxmlformats.org/drawingml/2006/main" xmlns:r="http://schemas.openxmlformats.org/officeDocument/2006/relationships" xmlns:p="http://schemas.openxmlformats.org/presentationml/2006/main">
  <p:tag name="NUM" val="14"/>
</p:tagLst>
</file>

<file path=ppt/tags/tag1824.xml><?xml version="1.0" encoding="utf-8"?>
<p:tagLst xmlns:a="http://schemas.openxmlformats.org/drawingml/2006/main" xmlns:r="http://schemas.openxmlformats.org/officeDocument/2006/relationships" xmlns:p="http://schemas.openxmlformats.org/presentationml/2006/main">
  <p:tag name="NUM" val="15"/>
</p:tagLst>
</file>

<file path=ppt/tags/tag1825.xml><?xml version="1.0" encoding="utf-8"?>
<p:tagLst xmlns:a="http://schemas.openxmlformats.org/drawingml/2006/main" xmlns:r="http://schemas.openxmlformats.org/officeDocument/2006/relationships" xmlns:p="http://schemas.openxmlformats.org/presentationml/2006/main">
  <p:tag name="NUM" val="16"/>
</p:tagLst>
</file>

<file path=ppt/tags/tag1826.xml><?xml version="1.0" encoding="utf-8"?>
<p:tagLst xmlns:a="http://schemas.openxmlformats.org/drawingml/2006/main" xmlns:r="http://schemas.openxmlformats.org/officeDocument/2006/relationships" xmlns:p="http://schemas.openxmlformats.org/presentationml/2006/main">
  <p:tag name="NUM" val="17"/>
</p:tagLst>
</file>

<file path=ppt/tags/tag1827.xml><?xml version="1.0" encoding="utf-8"?>
<p:tagLst xmlns:a="http://schemas.openxmlformats.org/drawingml/2006/main" xmlns:r="http://schemas.openxmlformats.org/officeDocument/2006/relationships" xmlns:p="http://schemas.openxmlformats.org/presentationml/2006/main">
  <p:tag name="NUM" val="18"/>
</p:tagLst>
</file>

<file path=ppt/tags/tag1828.xml><?xml version="1.0" encoding="utf-8"?>
<p:tagLst xmlns:a="http://schemas.openxmlformats.org/drawingml/2006/main" xmlns:r="http://schemas.openxmlformats.org/officeDocument/2006/relationships" xmlns:p="http://schemas.openxmlformats.org/presentationml/2006/main">
  <p:tag name="NUM" val="19"/>
</p:tagLst>
</file>

<file path=ppt/tags/tag1829.xml><?xml version="1.0" encoding="utf-8"?>
<p:tagLst xmlns:a="http://schemas.openxmlformats.org/drawingml/2006/main" xmlns:r="http://schemas.openxmlformats.org/officeDocument/2006/relationships" xmlns:p="http://schemas.openxmlformats.org/presentationml/2006/main">
  <p:tag name="NUM" val="20"/>
</p:tagLst>
</file>

<file path=ppt/tags/tag183.xml><?xml version="1.0" encoding="utf-8"?>
<p:tagLst xmlns:a="http://schemas.openxmlformats.org/drawingml/2006/main" xmlns:r="http://schemas.openxmlformats.org/officeDocument/2006/relationships" xmlns:p="http://schemas.openxmlformats.org/presentationml/2006/main">
  <p:tag name="NUM" val="67"/>
</p:tagLst>
</file>

<file path=ppt/tags/tag1830.xml><?xml version="1.0" encoding="utf-8"?>
<p:tagLst xmlns:a="http://schemas.openxmlformats.org/drawingml/2006/main" xmlns:r="http://schemas.openxmlformats.org/officeDocument/2006/relationships" xmlns:p="http://schemas.openxmlformats.org/presentationml/2006/main">
  <p:tag name="NUM" val="21"/>
</p:tagLst>
</file>

<file path=ppt/tags/tag1831.xml><?xml version="1.0" encoding="utf-8"?>
<p:tagLst xmlns:a="http://schemas.openxmlformats.org/drawingml/2006/main" xmlns:r="http://schemas.openxmlformats.org/officeDocument/2006/relationships" xmlns:p="http://schemas.openxmlformats.org/presentationml/2006/main">
  <p:tag name="NUM" val="22"/>
</p:tagLst>
</file>

<file path=ppt/tags/tag1832.xml><?xml version="1.0" encoding="utf-8"?>
<p:tagLst xmlns:a="http://schemas.openxmlformats.org/drawingml/2006/main" xmlns:r="http://schemas.openxmlformats.org/officeDocument/2006/relationships" xmlns:p="http://schemas.openxmlformats.org/presentationml/2006/main">
  <p:tag name="NUM" val="1"/>
</p:tagLst>
</file>

<file path=ppt/tags/tag1833.xml><?xml version="1.0" encoding="utf-8"?>
<p:tagLst xmlns:a="http://schemas.openxmlformats.org/drawingml/2006/main" xmlns:r="http://schemas.openxmlformats.org/officeDocument/2006/relationships" xmlns:p="http://schemas.openxmlformats.org/presentationml/2006/main">
  <p:tag name="NUM" val="2"/>
</p:tagLst>
</file>

<file path=ppt/tags/tag1834.xml><?xml version="1.0" encoding="utf-8"?>
<p:tagLst xmlns:a="http://schemas.openxmlformats.org/drawingml/2006/main" xmlns:r="http://schemas.openxmlformats.org/officeDocument/2006/relationships" xmlns:p="http://schemas.openxmlformats.org/presentationml/2006/main">
  <p:tag name="NUM" val="3"/>
</p:tagLst>
</file>

<file path=ppt/tags/tag1835.xml><?xml version="1.0" encoding="utf-8"?>
<p:tagLst xmlns:a="http://schemas.openxmlformats.org/drawingml/2006/main" xmlns:r="http://schemas.openxmlformats.org/officeDocument/2006/relationships" xmlns:p="http://schemas.openxmlformats.org/presentationml/2006/main">
  <p:tag name="NUM" val="4"/>
</p:tagLst>
</file>

<file path=ppt/tags/tag1836.xml><?xml version="1.0" encoding="utf-8"?>
<p:tagLst xmlns:a="http://schemas.openxmlformats.org/drawingml/2006/main" xmlns:r="http://schemas.openxmlformats.org/officeDocument/2006/relationships" xmlns:p="http://schemas.openxmlformats.org/presentationml/2006/main">
  <p:tag name="NUM" val="5"/>
</p:tagLst>
</file>

<file path=ppt/tags/tag1837.xml><?xml version="1.0" encoding="utf-8"?>
<p:tagLst xmlns:a="http://schemas.openxmlformats.org/drawingml/2006/main" xmlns:r="http://schemas.openxmlformats.org/officeDocument/2006/relationships" xmlns:p="http://schemas.openxmlformats.org/presentationml/2006/main">
  <p:tag name="NUM" val="6"/>
</p:tagLst>
</file>

<file path=ppt/tags/tag1838.xml><?xml version="1.0" encoding="utf-8"?>
<p:tagLst xmlns:a="http://schemas.openxmlformats.org/drawingml/2006/main" xmlns:r="http://schemas.openxmlformats.org/officeDocument/2006/relationships" xmlns:p="http://schemas.openxmlformats.org/presentationml/2006/main">
  <p:tag name="NUM" val="7"/>
</p:tagLst>
</file>

<file path=ppt/tags/tag1839.xml><?xml version="1.0" encoding="utf-8"?>
<p:tagLst xmlns:a="http://schemas.openxmlformats.org/drawingml/2006/main" xmlns:r="http://schemas.openxmlformats.org/officeDocument/2006/relationships" xmlns:p="http://schemas.openxmlformats.org/presentationml/2006/main">
  <p:tag name="NUM" val="1"/>
</p:tagLst>
</file>

<file path=ppt/tags/tag184.xml><?xml version="1.0" encoding="utf-8"?>
<p:tagLst xmlns:a="http://schemas.openxmlformats.org/drawingml/2006/main" xmlns:r="http://schemas.openxmlformats.org/officeDocument/2006/relationships" xmlns:p="http://schemas.openxmlformats.org/presentationml/2006/main">
  <p:tag name="NUM" val="68"/>
</p:tagLst>
</file>

<file path=ppt/tags/tag1840.xml><?xml version="1.0" encoding="utf-8"?>
<p:tagLst xmlns:a="http://schemas.openxmlformats.org/drawingml/2006/main" xmlns:r="http://schemas.openxmlformats.org/officeDocument/2006/relationships" xmlns:p="http://schemas.openxmlformats.org/presentationml/2006/main">
  <p:tag name="NUM" val="2"/>
</p:tagLst>
</file>

<file path=ppt/tags/tag1841.xml><?xml version="1.0" encoding="utf-8"?>
<p:tagLst xmlns:a="http://schemas.openxmlformats.org/drawingml/2006/main" xmlns:r="http://schemas.openxmlformats.org/officeDocument/2006/relationships" xmlns:p="http://schemas.openxmlformats.org/presentationml/2006/main">
  <p:tag name="NUM" val="3"/>
</p:tagLst>
</file>

<file path=ppt/tags/tag1842.xml><?xml version="1.0" encoding="utf-8"?>
<p:tagLst xmlns:a="http://schemas.openxmlformats.org/drawingml/2006/main" xmlns:r="http://schemas.openxmlformats.org/officeDocument/2006/relationships" xmlns:p="http://schemas.openxmlformats.org/presentationml/2006/main">
  <p:tag name="NUM" val="4"/>
</p:tagLst>
</file>

<file path=ppt/tags/tag1843.xml><?xml version="1.0" encoding="utf-8"?>
<p:tagLst xmlns:a="http://schemas.openxmlformats.org/drawingml/2006/main" xmlns:r="http://schemas.openxmlformats.org/officeDocument/2006/relationships" xmlns:p="http://schemas.openxmlformats.org/presentationml/2006/main">
  <p:tag name="NUM" val="5"/>
</p:tagLst>
</file>

<file path=ppt/tags/tag1844.xml><?xml version="1.0" encoding="utf-8"?>
<p:tagLst xmlns:a="http://schemas.openxmlformats.org/drawingml/2006/main" xmlns:r="http://schemas.openxmlformats.org/officeDocument/2006/relationships" xmlns:p="http://schemas.openxmlformats.org/presentationml/2006/main">
  <p:tag name="NUM" val="6"/>
</p:tagLst>
</file>

<file path=ppt/tags/tag1845.xml><?xml version="1.0" encoding="utf-8"?>
<p:tagLst xmlns:a="http://schemas.openxmlformats.org/drawingml/2006/main" xmlns:r="http://schemas.openxmlformats.org/officeDocument/2006/relationships" xmlns:p="http://schemas.openxmlformats.org/presentationml/2006/main">
  <p:tag name="NUM" val="7"/>
</p:tagLst>
</file>

<file path=ppt/tags/tag1846.xml><?xml version="1.0" encoding="utf-8"?>
<p:tagLst xmlns:a="http://schemas.openxmlformats.org/drawingml/2006/main" xmlns:r="http://schemas.openxmlformats.org/officeDocument/2006/relationships" xmlns:p="http://schemas.openxmlformats.org/presentationml/2006/main">
  <p:tag name="NUM" val="8"/>
</p:tagLst>
</file>

<file path=ppt/tags/tag1847.xml><?xml version="1.0" encoding="utf-8"?>
<p:tagLst xmlns:a="http://schemas.openxmlformats.org/drawingml/2006/main" xmlns:r="http://schemas.openxmlformats.org/officeDocument/2006/relationships" xmlns:p="http://schemas.openxmlformats.org/presentationml/2006/main">
  <p:tag name="NUM" val="9"/>
</p:tagLst>
</file>

<file path=ppt/tags/tag1848.xml><?xml version="1.0" encoding="utf-8"?>
<p:tagLst xmlns:a="http://schemas.openxmlformats.org/drawingml/2006/main" xmlns:r="http://schemas.openxmlformats.org/officeDocument/2006/relationships" xmlns:p="http://schemas.openxmlformats.org/presentationml/2006/main">
  <p:tag name="NUM" val="10"/>
</p:tagLst>
</file>

<file path=ppt/tags/tag1849.xml><?xml version="1.0" encoding="utf-8"?>
<p:tagLst xmlns:a="http://schemas.openxmlformats.org/drawingml/2006/main" xmlns:r="http://schemas.openxmlformats.org/officeDocument/2006/relationships" xmlns:p="http://schemas.openxmlformats.org/presentationml/2006/main">
  <p:tag name="NUM" val="11"/>
</p:tagLst>
</file>

<file path=ppt/tags/tag185.xml><?xml version="1.0" encoding="utf-8"?>
<p:tagLst xmlns:a="http://schemas.openxmlformats.org/drawingml/2006/main" xmlns:r="http://schemas.openxmlformats.org/officeDocument/2006/relationships" xmlns:p="http://schemas.openxmlformats.org/presentationml/2006/main">
  <p:tag name="NUM" val="69"/>
</p:tagLst>
</file>

<file path=ppt/tags/tag1850.xml><?xml version="1.0" encoding="utf-8"?>
<p:tagLst xmlns:a="http://schemas.openxmlformats.org/drawingml/2006/main" xmlns:r="http://schemas.openxmlformats.org/officeDocument/2006/relationships" xmlns:p="http://schemas.openxmlformats.org/presentationml/2006/main">
  <p:tag name="NUM" val="12"/>
</p:tagLst>
</file>

<file path=ppt/tags/tag1851.xml><?xml version="1.0" encoding="utf-8"?>
<p:tagLst xmlns:a="http://schemas.openxmlformats.org/drawingml/2006/main" xmlns:r="http://schemas.openxmlformats.org/officeDocument/2006/relationships" xmlns:p="http://schemas.openxmlformats.org/presentationml/2006/main">
  <p:tag name="NUM" val="13"/>
</p:tagLst>
</file>

<file path=ppt/tags/tag1852.xml><?xml version="1.0" encoding="utf-8"?>
<p:tagLst xmlns:a="http://schemas.openxmlformats.org/drawingml/2006/main" xmlns:r="http://schemas.openxmlformats.org/officeDocument/2006/relationships" xmlns:p="http://schemas.openxmlformats.org/presentationml/2006/main">
  <p:tag name="NUM" val="14"/>
</p:tagLst>
</file>

<file path=ppt/tags/tag1853.xml><?xml version="1.0" encoding="utf-8"?>
<p:tagLst xmlns:a="http://schemas.openxmlformats.org/drawingml/2006/main" xmlns:r="http://schemas.openxmlformats.org/officeDocument/2006/relationships" xmlns:p="http://schemas.openxmlformats.org/presentationml/2006/main">
  <p:tag name="NUM" val="15"/>
</p:tagLst>
</file>

<file path=ppt/tags/tag1854.xml><?xml version="1.0" encoding="utf-8"?>
<p:tagLst xmlns:a="http://schemas.openxmlformats.org/drawingml/2006/main" xmlns:r="http://schemas.openxmlformats.org/officeDocument/2006/relationships" xmlns:p="http://schemas.openxmlformats.org/presentationml/2006/main">
  <p:tag name="NUM" val="16"/>
</p:tagLst>
</file>

<file path=ppt/tags/tag1855.xml><?xml version="1.0" encoding="utf-8"?>
<p:tagLst xmlns:a="http://schemas.openxmlformats.org/drawingml/2006/main" xmlns:r="http://schemas.openxmlformats.org/officeDocument/2006/relationships" xmlns:p="http://schemas.openxmlformats.org/presentationml/2006/main">
  <p:tag name="NUM" val="17"/>
</p:tagLst>
</file>

<file path=ppt/tags/tag1856.xml><?xml version="1.0" encoding="utf-8"?>
<p:tagLst xmlns:a="http://schemas.openxmlformats.org/drawingml/2006/main" xmlns:r="http://schemas.openxmlformats.org/officeDocument/2006/relationships" xmlns:p="http://schemas.openxmlformats.org/presentationml/2006/main">
  <p:tag name="NUM" val="18"/>
</p:tagLst>
</file>

<file path=ppt/tags/tag1857.xml><?xml version="1.0" encoding="utf-8"?>
<p:tagLst xmlns:a="http://schemas.openxmlformats.org/drawingml/2006/main" xmlns:r="http://schemas.openxmlformats.org/officeDocument/2006/relationships" xmlns:p="http://schemas.openxmlformats.org/presentationml/2006/main">
  <p:tag name="NUM" val="19"/>
</p:tagLst>
</file>

<file path=ppt/tags/tag1858.xml><?xml version="1.0" encoding="utf-8"?>
<p:tagLst xmlns:a="http://schemas.openxmlformats.org/drawingml/2006/main" xmlns:r="http://schemas.openxmlformats.org/officeDocument/2006/relationships" xmlns:p="http://schemas.openxmlformats.org/presentationml/2006/main">
  <p:tag name="NUM" val="20"/>
</p:tagLst>
</file>

<file path=ppt/tags/tag1859.xml><?xml version="1.0" encoding="utf-8"?>
<p:tagLst xmlns:a="http://schemas.openxmlformats.org/drawingml/2006/main" xmlns:r="http://schemas.openxmlformats.org/officeDocument/2006/relationships" xmlns:p="http://schemas.openxmlformats.org/presentationml/2006/main">
  <p:tag name="NUM" val="21"/>
</p:tagLst>
</file>

<file path=ppt/tags/tag186.xml><?xml version="1.0" encoding="utf-8"?>
<p:tagLst xmlns:a="http://schemas.openxmlformats.org/drawingml/2006/main" xmlns:r="http://schemas.openxmlformats.org/officeDocument/2006/relationships" xmlns:p="http://schemas.openxmlformats.org/presentationml/2006/main">
  <p:tag name="NUM" val="70"/>
</p:tagLst>
</file>

<file path=ppt/tags/tag1860.xml><?xml version="1.0" encoding="utf-8"?>
<p:tagLst xmlns:a="http://schemas.openxmlformats.org/drawingml/2006/main" xmlns:r="http://schemas.openxmlformats.org/officeDocument/2006/relationships" xmlns:p="http://schemas.openxmlformats.org/presentationml/2006/main">
  <p:tag name="NUM" val="22"/>
</p:tagLst>
</file>

<file path=ppt/tags/tag1861.xml><?xml version="1.0" encoding="utf-8"?>
<p:tagLst xmlns:a="http://schemas.openxmlformats.org/drawingml/2006/main" xmlns:r="http://schemas.openxmlformats.org/officeDocument/2006/relationships" xmlns:p="http://schemas.openxmlformats.org/presentationml/2006/main">
  <p:tag name="NUM" val="23"/>
</p:tagLst>
</file>

<file path=ppt/tags/tag1862.xml><?xml version="1.0" encoding="utf-8"?>
<p:tagLst xmlns:a="http://schemas.openxmlformats.org/drawingml/2006/main" xmlns:r="http://schemas.openxmlformats.org/officeDocument/2006/relationships" xmlns:p="http://schemas.openxmlformats.org/presentationml/2006/main">
  <p:tag name="NUM" val="24"/>
</p:tagLst>
</file>

<file path=ppt/tags/tag1863.xml><?xml version="1.0" encoding="utf-8"?>
<p:tagLst xmlns:a="http://schemas.openxmlformats.org/drawingml/2006/main" xmlns:r="http://schemas.openxmlformats.org/officeDocument/2006/relationships" xmlns:p="http://schemas.openxmlformats.org/presentationml/2006/main">
  <p:tag name="NUM" val="25"/>
</p:tagLst>
</file>

<file path=ppt/tags/tag1864.xml><?xml version="1.0" encoding="utf-8"?>
<p:tagLst xmlns:a="http://schemas.openxmlformats.org/drawingml/2006/main" xmlns:r="http://schemas.openxmlformats.org/officeDocument/2006/relationships" xmlns:p="http://schemas.openxmlformats.org/presentationml/2006/main">
  <p:tag name="NUM" val="26"/>
</p:tagLst>
</file>

<file path=ppt/tags/tag1865.xml><?xml version="1.0" encoding="utf-8"?>
<p:tagLst xmlns:a="http://schemas.openxmlformats.org/drawingml/2006/main" xmlns:r="http://schemas.openxmlformats.org/officeDocument/2006/relationships" xmlns:p="http://schemas.openxmlformats.org/presentationml/2006/main">
  <p:tag name="NUM" val="27"/>
</p:tagLst>
</file>

<file path=ppt/tags/tag1866.xml><?xml version="1.0" encoding="utf-8"?>
<p:tagLst xmlns:a="http://schemas.openxmlformats.org/drawingml/2006/main" xmlns:r="http://schemas.openxmlformats.org/officeDocument/2006/relationships" xmlns:p="http://schemas.openxmlformats.org/presentationml/2006/main">
  <p:tag name="NUM" val="28"/>
</p:tagLst>
</file>

<file path=ppt/tags/tag1867.xml><?xml version="1.0" encoding="utf-8"?>
<p:tagLst xmlns:a="http://schemas.openxmlformats.org/drawingml/2006/main" xmlns:r="http://schemas.openxmlformats.org/officeDocument/2006/relationships" xmlns:p="http://schemas.openxmlformats.org/presentationml/2006/main">
  <p:tag name="NUM" val="29"/>
</p:tagLst>
</file>

<file path=ppt/tags/tag1868.xml><?xml version="1.0" encoding="utf-8"?>
<p:tagLst xmlns:a="http://schemas.openxmlformats.org/drawingml/2006/main" xmlns:r="http://schemas.openxmlformats.org/officeDocument/2006/relationships" xmlns:p="http://schemas.openxmlformats.org/presentationml/2006/main">
  <p:tag name="NUM" val="30"/>
</p:tagLst>
</file>

<file path=ppt/tags/tag1869.xml><?xml version="1.0" encoding="utf-8"?>
<p:tagLst xmlns:a="http://schemas.openxmlformats.org/drawingml/2006/main" xmlns:r="http://schemas.openxmlformats.org/officeDocument/2006/relationships" xmlns:p="http://schemas.openxmlformats.org/presentationml/2006/main">
  <p:tag name="NUM" val="31"/>
</p:tagLst>
</file>

<file path=ppt/tags/tag187.xml><?xml version="1.0" encoding="utf-8"?>
<p:tagLst xmlns:a="http://schemas.openxmlformats.org/drawingml/2006/main" xmlns:r="http://schemas.openxmlformats.org/officeDocument/2006/relationships" xmlns:p="http://schemas.openxmlformats.org/presentationml/2006/main">
  <p:tag name="NUM" val="71"/>
</p:tagLst>
</file>

<file path=ppt/tags/tag1870.xml><?xml version="1.0" encoding="utf-8"?>
<p:tagLst xmlns:a="http://schemas.openxmlformats.org/drawingml/2006/main" xmlns:r="http://schemas.openxmlformats.org/officeDocument/2006/relationships" xmlns:p="http://schemas.openxmlformats.org/presentationml/2006/main">
  <p:tag name="NUM" val="32"/>
</p:tagLst>
</file>

<file path=ppt/tags/tag1871.xml><?xml version="1.0" encoding="utf-8"?>
<p:tagLst xmlns:a="http://schemas.openxmlformats.org/drawingml/2006/main" xmlns:r="http://schemas.openxmlformats.org/officeDocument/2006/relationships" xmlns:p="http://schemas.openxmlformats.org/presentationml/2006/main">
  <p:tag name="NUM" val="33"/>
</p:tagLst>
</file>

<file path=ppt/tags/tag1872.xml><?xml version="1.0" encoding="utf-8"?>
<p:tagLst xmlns:a="http://schemas.openxmlformats.org/drawingml/2006/main" xmlns:r="http://schemas.openxmlformats.org/officeDocument/2006/relationships" xmlns:p="http://schemas.openxmlformats.org/presentationml/2006/main">
  <p:tag name="NUM" val="34"/>
</p:tagLst>
</file>

<file path=ppt/tags/tag1873.xml><?xml version="1.0" encoding="utf-8"?>
<p:tagLst xmlns:a="http://schemas.openxmlformats.org/drawingml/2006/main" xmlns:r="http://schemas.openxmlformats.org/officeDocument/2006/relationships" xmlns:p="http://schemas.openxmlformats.org/presentationml/2006/main">
  <p:tag name="NUM" val="35"/>
</p:tagLst>
</file>

<file path=ppt/tags/tag1874.xml><?xml version="1.0" encoding="utf-8"?>
<p:tagLst xmlns:a="http://schemas.openxmlformats.org/drawingml/2006/main" xmlns:r="http://schemas.openxmlformats.org/officeDocument/2006/relationships" xmlns:p="http://schemas.openxmlformats.org/presentationml/2006/main">
  <p:tag name="NUM" val="36"/>
</p:tagLst>
</file>

<file path=ppt/tags/tag1875.xml><?xml version="1.0" encoding="utf-8"?>
<p:tagLst xmlns:a="http://schemas.openxmlformats.org/drawingml/2006/main" xmlns:r="http://schemas.openxmlformats.org/officeDocument/2006/relationships" xmlns:p="http://schemas.openxmlformats.org/presentationml/2006/main">
  <p:tag name="NUM" val="37"/>
</p:tagLst>
</file>

<file path=ppt/tags/tag1876.xml><?xml version="1.0" encoding="utf-8"?>
<p:tagLst xmlns:a="http://schemas.openxmlformats.org/drawingml/2006/main" xmlns:r="http://schemas.openxmlformats.org/officeDocument/2006/relationships" xmlns:p="http://schemas.openxmlformats.org/presentationml/2006/main">
  <p:tag name="NUM" val="38"/>
</p:tagLst>
</file>

<file path=ppt/tags/tag1877.xml><?xml version="1.0" encoding="utf-8"?>
<p:tagLst xmlns:a="http://schemas.openxmlformats.org/drawingml/2006/main" xmlns:r="http://schemas.openxmlformats.org/officeDocument/2006/relationships" xmlns:p="http://schemas.openxmlformats.org/presentationml/2006/main">
  <p:tag name="NUM" val="39"/>
</p:tagLst>
</file>

<file path=ppt/tags/tag1878.xml><?xml version="1.0" encoding="utf-8"?>
<p:tagLst xmlns:a="http://schemas.openxmlformats.org/drawingml/2006/main" xmlns:r="http://schemas.openxmlformats.org/officeDocument/2006/relationships" xmlns:p="http://schemas.openxmlformats.org/presentationml/2006/main">
  <p:tag name="NUM" val="40"/>
</p:tagLst>
</file>

<file path=ppt/tags/tag1879.xml><?xml version="1.0" encoding="utf-8"?>
<p:tagLst xmlns:a="http://schemas.openxmlformats.org/drawingml/2006/main" xmlns:r="http://schemas.openxmlformats.org/officeDocument/2006/relationships" xmlns:p="http://schemas.openxmlformats.org/presentationml/2006/main">
  <p:tag name="NUM" val="41"/>
</p:tagLst>
</file>

<file path=ppt/tags/tag188.xml><?xml version="1.0" encoding="utf-8"?>
<p:tagLst xmlns:a="http://schemas.openxmlformats.org/drawingml/2006/main" xmlns:r="http://schemas.openxmlformats.org/officeDocument/2006/relationships" xmlns:p="http://schemas.openxmlformats.org/presentationml/2006/main">
  <p:tag name="NUM" val="72"/>
</p:tagLst>
</file>

<file path=ppt/tags/tag1880.xml><?xml version="1.0" encoding="utf-8"?>
<p:tagLst xmlns:a="http://schemas.openxmlformats.org/drawingml/2006/main" xmlns:r="http://schemas.openxmlformats.org/officeDocument/2006/relationships" xmlns:p="http://schemas.openxmlformats.org/presentationml/2006/main">
  <p:tag name="NUM" val="42"/>
</p:tagLst>
</file>

<file path=ppt/tags/tag1881.xml><?xml version="1.0" encoding="utf-8"?>
<p:tagLst xmlns:a="http://schemas.openxmlformats.org/drawingml/2006/main" xmlns:r="http://schemas.openxmlformats.org/officeDocument/2006/relationships" xmlns:p="http://schemas.openxmlformats.org/presentationml/2006/main">
  <p:tag name="NUM" val="43"/>
</p:tagLst>
</file>

<file path=ppt/tags/tag1882.xml><?xml version="1.0" encoding="utf-8"?>
<p:tagLst xmlns:a="http://schemas.openxmlformats.org/drawingml/2006/main" xmlns:r="http://schemas.openxmlformats.org/officeDocument/2006/relationships" xmlns:p="http://schemas.openxmlformats.org/presentationml/2006/main">
  <p:tag name="NUM" val="44"/>
</p:tagLst>
</file>

<file path=ppt/tags/tag1883.xml><?xml version="1.0" encoding="utf-8"?>
<p:tagLst xmlns:a="http://schemas.openxmlformats.org/drawingml/2006/main" xmlns:r="http://schemas.openxmlformats.org/officeDocument/2006/relationships" xmlns:p="http://schemas.openxmlformats.org/presentationml/2006/main">
  <p:tag name="NUM" val="45"/>
</p:tagLst>
</file>

<file path=ppt/tags/tag1884.xml><?xml version="1.0" encoding="utf-8"?>
<p:tagLst xmlns:a="http://schemas.openxmlformats.org/drawingml/2006/main" xmlns:r="http://schemas.openxmlformats.org/officeDocument/2006/relationships" xmlns:p="http://schemas.openxmlformats.org/presentationml/2006/main">
  <p:tag name="NUM" val="46"/>
</p:tagLst>
</file>

<file path=ppt/tags/tag1885.xml><?xml version="1.0" encoding="utf-8"?>
<p:tagLst xmlns:a="http://schemas.openxmlformats.org/drawingml/2006/main" xmlns:r="http://schemas.openxmlformats.org/officeDocument/2006/relationships" xmlns:p="http://schemas.openxmlformats.org/presentationml/2006/main">
  <p:tag name="NUM" val="47"/>
</p:tagLst>
</file>

<file path=ppt/tags/tag1886.xml><?xml version="1.0" encoding="utf-8"?>
<p:tagLst xmlns:a="http://schemas.openxmlformats.org/drawingml/2006/main" xmlns:r="http://schemas.openxmlformats.org/officeDocument/2006/relationships" xmlns:p="http://schemas.openxmlformats.org/presentationml/2006/main">
  <p:tag name="NUM" val="48"/>
</p:tagLst>
</file>

<file path=ppt/tags/tag1887.xml><?xml version="1.0" encoding="utf-8"?>
<p:tagLst xmlns:a="http://schemas.openxmlformats.org/drawingml/2006/main" xmlns:r="http://schemas.openxmlformats.org/officeDocument/2006/relationships" xmlns:p="http://schemas.openxmlformats.org/presentationml/2006/main">
  <p:tag name="NUM" val="49"/>
</p:tagLst>
</file>

<file path=ppt/tags/tag1888.xml><?xml version="1.0" encoding="utf-8"?>
<p:tagLst xmlns:a="http://schemas.openxmlformats.org/drawingml/2006/main" xmlns:r="http://schemas.openxmlformats.org/officeDocument/2006/relationships" xmlns:p="http://schemas.openxmlformats.org/presentationml/2006/main">
  <p:tag name="NUM" val="50"/>
</p:tagLst>
</file>

<file path=ppt/tags/tag1889.xml><?xml version="1.0" encoding="utf-8"?>
<p:tagLst xmlns:a="http://schemas.openxmlformats.org/drawingml/2006/main" xmlns:r="http://schemas.openxmlformats.org/officeDocument/2006/relationships" xmlns:p="http://schemas.openxmlformats.org/presentationml/2006/main">
  <p:tag name="NUM" val="51"/>
</p:tagLst>
</file>

<file path=ppt/tags/tag189.xml><?xml version="1.0" encoding="utf-8"?>
<p:tagLst xmlns:a="http://schemas.openxmlformats.org/drawingml/2006/main" xmlns:r="http://schemas.openxmlformats.org/officeDocument/2006/relationships" xmlns:p="http://schemas.openxmlformats.org/presentationml/2006/main">
  <p:tag name="NUM" val="73"/>
</p:tagLst>
</file>

<file path=ppt/tags/tag1890.xml><?xml version="1.0" encoding="utf-8"?>
<p:tagLst xmlns:a="http://schemas.openxmlformats.org/drawingml/2006/main" xmlns:r="http://schemas.openxmlformats.org/officeDocument/2006/relationships" xmlns:p="http://schemas.openxmlformats.org/presentationml/2006/main">
  <p:tag name="NUM" val="52"/>
</p:tagLst>
</file>

<file path=ppt/tags/tag1891.xml><?xml version="1.0" encoding="utf-8"?>
<p:tagLst xmlns:a="http://schemas.openxmlformats.org/drawingml/2006/main" xmlns:r="http://schemas.openxmlformats.org/officeDocument/2006/relationships" xmlns:p="http://schemas.openxmlformats.org/presentationml/2006/main">
  <p:tag name="NUM" val="53"/>
</p:tagLst>
</file>

<file path=ppt/tags/tag1892.xml><?xml version="1.0" encoding="utf-8"?>
<p:tagLst xmlns:a="http://schemas.openxmlformats.org/drawingml/2006/main" xmlns:r="http://schemas.openxmlformats.org/officeDocument/2006/relationships" xmlns:p="http://schemas.openxmlformats.org/presentationml/2006/main">
  <p:tag name="NUM" val="54"/>
</p:tagLst>
</file>

<file path=ppt/tags/tag1893.xml><?xml version="1.0" encoding="utf-8"?>
<p:tagLst xmlns:a="http://schemas.openxmlformats.org/drawingml/2006/main" xmlns:r="http://schemas.openxmlformats.org/officeDocument/2006/relationships" xmlns:p="http://schemas.openxmlformats.org/presentationml/2006/main">
  <p:tag name="NUM" val="1"/>
</p:tagLst>
</file>

<file path=ppt/tags/tag1894.xml><?xml version="1.0" encoding="utf-8"?>
<p:tagLst xmlns:a="http://schemas.openxmlformats.org/drawingml/2006/main" xmlns:r="http://schemas.openxmlformats.org/officeDocument/2006/relationships" xmlns:p="http://schemas.openxmlformats.org/presentationml/2006/main">
  <p:tag name="NUM" val="2"/>
</p:tagLst>
</file>

<file path=ppt/tags/tag1895.xml><?xml version="1.0" encoding="utf-8"?>
<p:tagLst xmlns:a="http://schemas.openxmlformats.org/drawingml/2006/main" xmlns:r="http://schemas.openxmlformats.org/officeDocument/2006/relationships" xmlns:p="http://schemas.openxmlformats.org/presentationml/2006/main">
  <p:tag name="NUM" val="3"/>
</p:tagLst>
</file>

<file path=ppt/tags/tag1896.xml><?xml version="1.0" encoding="utf-8"?>
<p:tagLst xmlns:a="http://schemas.openxmlformats.org/drawingml/2006/main" xmlns:r="http://schemas.openxmlformats.org/officeDocument/2006/relationships" xmlns:p="http://schemas.openxmlformats.org/presentationml/2006/main">
  <p:tag name="NUM" val="4"/>
</p:tagLst>
</file>

<file path=ppt/tags/tag1897.xml><?xml version="1.0" encoding="utf-8"?>
<p:tagLst xmlns:a="http://schemas.openxmlformats.org/drawingml/2006/main" xmlns:r="http://schemas.openxmlformats.org/officeDocument/2006/relationships" xmlns:p="http://schemas.openxmlformats.org/presentationml/2006/main">
  <p:tag name="NUM" val="5"/>
</p:tagLst>
</file>

<file path=ppt/tags/tag1898.xml><?xml version="1.0" encoding="utf-8"?>
<p:tagLst xmlns:a="http://schemas.openxmlformats.org/drawingml/2006/main" xmlns:r="http://schemas.openxmlformats.org/officeDocument/2006/relationships" xmlns:p="http://schemas.openxmlformats.org/presentationml/2006/main">
  <p:tag name="NUM" val="6"/>
</p:tagLst>
</file>

<file path=ppt/tags/tag1899.xml><?xml version="1.0" encoding="utf-8"?>
<p:tagLst xmlns:a="http://schemas.openxmlformats.org/drawingml/2006/main" xmlns:r="http://schemas.openxmlformats.org/officeDocument/2006/relationships" xmlns:p="http://schemas.openxmlformats.org/presentationml/2006/main">
  <p:tag name="NUM" val="7"/>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190.xml><?xml version="1.0" encoding="utf-8"?>
<p:tagLst xmlns:a="http://schemas.openxmlformats.org/drawingml/2006/main" xmlns:r="http://schemas.openxmlformats.org/officeDocument/2006/relationships" xmlns:p="http://schemas.openxmlformats.org/presentationml/2006/main">
  <p:tag name="NUM" val="74"/>
</p:tagLst>
</file>

<file path=ppt/tags/tag1900.xml><?xml version="1.0" encoding="utf-8"?>
<p:tagLst xmlns:a="http://schemas.openxmlformats.org/drawingml/2006/main" xmlns:r="http://schemas.openxmlformats.org/officeDocument/2006/relationships" xmlns:p="http://schemas.openxmlformats.org/presentationml/2006/main">
  <p:tag name="NUM" val="8"/>
</p:tagLst>
</file>

<file path=ppt/tags/tag1901.xml><?xml version="1.0" encoding="utf-8"?>
<p:tagLst xmlns:a="http://schemas.openxmlformats.org/drawingml/2006/main" xmlns:r="http://schemas.openxmlformats.org/officeDocument/2006/relationships" xmlns:p="http://schemas.openxmlformats.org/presentationml/2006/main">
  <p:tag name="NUM" val="9"/>
</p:tagLst>
</file>

<file path=ppt/tags/tag1902.xml><?xml version="1.0" encoding="utf-8"?>
<p:tagLst xmlns:a="http://schemas.openxmlformats.org/drawingml/2006/main" xmlns:r="http://schemas.openxmlformats.org/officeDocument/2006/relationships" xmlns:p="http://schemas.openxmlformats.org/presentationml/2006/main">
  <p:tag name="NUM" val="10"/>
</p:tagLst>
</file>

<file path=ppt/tags/tag1903.xml><?xml version="1.0" encoding="utf-8"?>
<p:tagLst xmlns:a="http://schemas.openxmlformats.org/drawingml/2006/main" xmlns:r="http://schemas.openxmlformats.org/officeDocument/2006/relationships" xmlns:p="http://schemas.openxmlformats.org/presentationml/2006/main">
  <p:tag name="NUM" val="11"/>
</p:tagLst>
</file>

<file path=ppt/tags/tag1904.xml><?xml version="1.0" encoding="utf-8"?>
<p:tagLst xmlns:a="http://schemas.openxmlformats.org/drawingml/2006/main" xmlns:r="http://schemas.openxmlformats.org/officeDocument/2006/relationships" xmlns:p="http://schemas.openxmlformats.org/presentationml/2006/main">
  <p:tag name="NUM" val="12"/>
</p:tagLst>
</file>

<file path=ppt/tags/tag1905.xml><?xml version="1.0" encoding="utf-8"?>
<p:tagLst xmlns:a="http://schemas.openxmlformats.org/drawingml/2006/main" xmlns:r="http://schemas.openxmlformats.org/officeDocument/2006/relationships" xmlns:p="http://schemas.openxmlformats.org/presentationml/2006/main">
  <p:tag name="NUM" val="13"/>
</p:tagLst>
</file>

<file path=ppt/tags/tag1906.xml><?xml version="1.0" encoding="utf-8"?>
<p:tagLst xmlns:a="http://schemas.openxmlformats.org/drawingml/2006/main" xmlns:r="http://schemas.openxmlformats.org/officeDocument/2006/relationships" xmlns:p="http://schemas.openxmlformats.org/presentationml/2006/main">
  <p:tag name="NUM" val="14"/>
</p:tagLst>
</file>

<file path=ppt/tags/tag1907.xml><?xml version="1.0" encoding="utf-8"?>
<p:tagLst xmlns:a="http://schemas.openxmlformats.org/drawingml/2006/main" xmlns:r="http://schemas.openxmlformats.org/officeDocument/2006/relationships" xmlns:p="http://schemas.openxmlformats.org/presentationml/2006/main">
  <p:tag name="NUM" val="15"/>
</p:tagLst>
</file>

<file path=ppt/tags/tag1908.xml><?xml version="1.0" encoding="utf-8"?>
<p:tagLst xmlns:a="http://schemas.openxmlformats.org/drawingml/2006/main" xmlns:r="http://schemas.openxmlformats.org/officeDocument/2006/relationships" xmlns:p="http://schemas.openxmlformats.org/presentationml/2006/main">
  <p:tag name="NUM" val="1"/>
</p:tagLst>
</file>

<file path=ppt/tags/tag1909.xml><?xml version="1.0" encoding="utf-8"?>
<p:tagLst xmlns:a="http://schemas.openxmlformats.org/drawingml/2006/main" xmlns:r="http://schemas.openxmlformats.org/officeDocument/2006/relationships" xmlns:p="http://schemas.openxmlformats.org/presentationml/2006/main">
  <p:tag name="NUM" val="2"/>
</p:tagLst>
</file>

<file path=ppt/tags/tag191.xml><?xml version="1.0" encoding="utf-8"?>
<p:tagLst xmlns:a="http://schemas.openxmlformats.org/drawingml/2006/main" xmlns:r="http://schemas.openxmlformats.org/officeDocument/2006/relationships" xmlns:p="http://schemas.openxmlformats.org/presentationml/2006/main">
  <p:tag name="NUM" val="75"/>
</p:tagLst>
</file>

<file path=ppt/tags/tag1910.xml><?xml version="1.0" encoding="utf-8"?>
<p:tagLst xmlns:a="http://schemas.openxmlformats.org/drawingml/2006/main" xmlns:r="http://schemas.openxmlformats.org/officeDocument/2006/relationships" xmlns:p="http://schemas.openxmlformats.org/presentationml/2006/main">
  <p:tag name="NUM" val="3"/>
</p:tagLst>
</file>

<file path=ppt/tags/tag1911.xml><?xml version="1.0" encoding="utf-8"?>
<p:tagLst xmlns:a="http://schemas.openxmlformats.org/drawingml/2006/main" xmlns:r="http://schemas.openxmlformats.org/officeDocument/2006/relationships" xmlns:p="http://schemas.openxmlformats.org/presentationml/2006/main">
  <p:tag name="NUM" val="4"/>
</p:tagLst>
</file>

<file path=ppt/tags/tag1912.xml><?xml version="1.0" encoding="utf-8"?>
<p:tagLst xmlns:a="http://schemas.openxmlformats.org/drawingml/2006/main" xmlns:r="http://schemas.openxmlformats.org/officeDocument/2006/relationships" xmlns:p="http://schemas.openxmlformats.org/presentationml/2006/main">
  <p:tag name="NUM" val="5"/>
</p:tagLst>
</file>

<file path=ppt/tags/tag1913.xml><?xml version="1.0" encoding="utf-8"?>
<p:tagLst xmlns:a="http://schemas.openxmlformats.org/drawingml/2006/main" xmlns:r="http://schemas.openxmlformats.org/officeDocument/2006/relationships" xmlns:p="http://schemas.openxmlformats.org/presentationml/2006/main">
  <p:tag name="NUM" val="1"/>
</p:tagLst>
</file>

<file path=ppt/tags/tag1914.xml><?xml version="1.0" encoding="utf-8"?>
<p:tagLst xmlns:a="http://schemas.openxmlformats.org/drawingml/2006/main" xmlns:r="http://schemas.openxmlformats.org/officeDocument/2006/relationships" xmlns:p="http://schemas.openxmlformats.org/presentationml/2006/main">
  <p:tag name="NUM" val="2"/>
</p:tagLst>
</file>

<file path=ppt/tags/tag1915.xml><?xml version="1.0" encoding="utf-8"?>
<p:tagLst xmlns:a="http://schemas.openxmlformats.org/drawingml/2006/main" xmlns:r="http://schemas.openxmlformats.org/officeDocument/2006/relationships" xmlns:p="http://schemas.openxmlformats.org/presentationml/2006/main">
  <p:tag name="NUM" val="3"/>
</p:tagLst>
</file>

<file path=ppt/tags/tag1916.xml><?xml version="1.0" encoding="utf-8"?>
<p:tagLst xmlns:a="http://schemas.openxmlformats.org/drawingml/2006/main" xmlns:r="http://schemas.openxmlformats.org/officeDocument/2006/relationships" xmlns:p="http://schemas.openxmlformats.org/presentationml/2006/main">
  <p:tag name="NUM" val="4"/>
</p:tagLst>
</file>

<file path=ppt/tags/tag1917.xml><?xml version="1.0" encoding="utf-8"?>
<p:tagLst xmlns:a="http://schemas.openxmlformats.org/drawingml/2006/main" xmlns:r="http://schemas.openxmlformats.org/officeDocument/2006/relationships" xmlns:p="http://schemas.openxmlformats.org/presentationml/2006/main">
  <p:tag name="NUM" val="5"/>
</p:tagLst>
</file>

<file path=ppt/tags/tag1918.xml><?xml version="1.0" encoding="utf-8"?>
<p:tagLst xmlns:a="http://schemas.openxmlformats.org/drawingml/2006/main" xmlns:r="http://schemas.openxmlformats.org/officeDocument/2006/relationships" xmlns:p="http://schemas.openxmlformats.org/presentationml/2006/main">
  <p:tag name="NUM" val="6"/>
</p:tagLst>
</file>

<file path=ppt/tags/tag1919.xml><?xml version="1.0" encoding="utf-8"?>
<p:tagLst xmlns:a="http://schemas.openxmlformats.org/drawingml/2006/main" xmlns:r="http://schemas.openxmlformats.org/officeDocument/2006/relationships" xmlns:p="http://schemas.openxmlformats.org/presentationml/2006/main">
  <p:tag name="NUM" val="1"/>
</p:tagLst>
</file>

<file path=ppt/tags/tag192.xml><?xml version="1.0" encoding="utf-8"?>
<p:tagLst xmlns:a="http://schemas.openxmlformats.org/drawingml/2006/main" xmlns:r="http://schemas.openxmlformats.org/officeDocument/2006/relationships" xmlns:p="http://schemas.openxmlformats.org/presentationml/2006/main">
  <p:tag name="NUM" val="76"/>
</p:tagLst>
</file>

<file path=ppt/tags/tag1920.xml><?xml version="1.0" encoding="utf-8"?>
<p:tagLst xmlns:a="http://schemas.openxmlformats.org/drawingml/2006/main" xmlns:r="http://schemas.openxmlformats.org/officeDocument/2006/relationships" xmlns:p="http://schemas.openxmlformats.org/presentationml/2006/main">
  <p:tag name="NUM" val="2"/>
</p:tagLst>
</file>

<file path=ppt/tags/tag1921.xml><?xml version="1.0" encoding="utf-8"?>
<p:tagLst xmlns:a="http://schemas.openxmlformats.org/drawingml/2006/main" xmlns:r="http://schemas.openxmlformats.org/officeDocument/2006/relationships" xmlns:p="http://schemas.openxmlformats.org/presentationml/2006/main">
  <p:tag name="NUM" val="3"/>
</p:tagLst>
</file>

<file path=ppt/tags/tag1922.xml><?xml version="1.0" encoding="utf-8"?>
<p:tagLst xmlns:a="http://schemas.openxmlformats.org/drawingml/2006/main" xmlns:r="http://schemas.openxmlformats.org/officeDocument/2006/relationships" xmlns:p="http://schemas.openxmlformats.org/presentationml/2006/main">
  <p:tag name="NUM" val="4"/>
</p:tagLst>
</file>

<file path=ppt/tags/tag1923.xml><?xml version="1.0" encoding="utf-8"?>
<p:tagLst xmlns:a="http://schemas.openxmlformats.org/drawingml/2006/main" xmlns:r="http://schemas.openxmlformats.org/officeDocument/2006/relationships" xmlns:p="http://schemas.openxmlformats.org/presentationml/2006/main">
  <p:tag name="NUM" val="5"/>
</p:tagLst>
</file>

<file path=ppt/tags/tag1924.xml><?xml version="1.0" encoding="utf-8"?>
<p:tagLst xmlns:a="http://schemas.openxmlformats.org/drawingml/2006/main" xmlns:r="http://schemas.openxmlformats.org/officeDocument/2006/relationships" xmlns:p="http://schemas.openxmlformats.org/presentationml/2006/main">
  <p:tag name="NUM" val="6"/>
</p:tagLst>
</file>

<file path=ppt/tags/tag1925.xml><?xml version="1.0" encoding="utf-8"?>
<p:tagLst xmlns:a="http://schemas.openxmlformats.org/drawingml/2006/main" xmlns:r="http://schemas.openxmlformats.org/officeDocument/2006/relationships" xmlns:p="http://schemas.openxmlformats.org/presentationml/2006/main">
  <p:tag name="NUM" val="7"/>
</p:tagLst>
</file>

<file path=ppt/tags/tag1926.xml><?xml version="1.0" encoding="utf-8"?>
<p:tagLst xmlns:a="http://schemas.openxmlformats.org/drawingml/2006/main" xmlns:r="http://schemas.openxmlformats.org/officeDocument/2006/relationships" xmlns:p="http://schemas.openxmlformats.org/presentationml/2006/main">
  <p:tag name="NUM" val="8"/>
</p:tagLst>
</file>

<file path=ppt/tags/tag1927.xml><?xml version="1.0" encoding="utf-8"?>
<p:tagLst xmlns:a="http://schemas.openxmlformats.org/drawingml/2006/main" xmlns:r="http://schemas.openxmlformats.org/officeDocument/2006/relationships" xmlns:p="http://schemas.openxmlformats.org/presentationml/2006/main">
  <p:tag name="NUM" val="9"/>
</p:tagLst>
</file>

<file path=ppt/tags/tag1928.xml><?xml version="1.0" encoding="utf-8"?>
<p:tagLst xmlns:a="http://schemas.openxmlformats.org/drawingml/2006/main" xmlns:r="http://schemas.openxmlformats.org/officeDocument/2006/relationships" xmlns:p="http://schemas.openxmlformats.org/presentationml/2006/main">
  <p:tag name="NUM" val="10"/>
</p:tagLst>
</file>

<file path=ppt/tags/tag1929.xml><?xml version="1.0" encoding="utf-8"?>
<p:tagLst xmlns:a="http://schemas.openxmlformats.org/drawingml/2006/main" xmlns:r="http://schemas.openxmlformats.org/officeDocument/2006/relationships" xmlns:p="http://schemas.openxmlformats.org/presentationml/2006/main">
  <p:tag name="NUM" val="11"/>
</p:tagLst>
</file>

<file path=ppt/tags/tag193.xml><?xml version="1.0" encoding="utf-8"?>
<p:tagLst xmlns:a="http://schemas.openxmlformats.org/drawingml/2006/main" xmlns:r="http://schemas.openxmlformats.org/officeDocument/2006/relationships" xmlns:p="http://schemas.openxmlformats.org/presentationml/2006/main">
  <p:tag name="NUM" val="77"/>
</p:tagLst>
</file>

<file path=ppt/tags/tag1930.xml><?xml version="1.0" encoding="utf-8"?>
<p:tagLst xmlns:a="http://schemas.openxmlformats.org/drawingml/2006/main" xmlns:r="http://schemas.openxmlformats.org/officeDocument/2006/relationships" xmlns:p="http://schemas.openxmlformats.org/presentationml/2006/main">
  <p:tag name="NUM" val="12"/>
</p:tagLst>
</file>

<file path=ppt/tags/tag1931.xml><?xml version="1.0" encoding="utf-8"?>
<p:tagLst xmlns:a="http://schemas.openxmlformats.org/drawingml/2006/main" xmlns:r="http://schemas.openxmlformats.org/officeDocument/2006/relationships" xmlns:p="http://schemas.openxmlformats.org/presentationml/2006/main">
  <p:tag name="NUM" val="13"/>
</p:tagLst>
</file>

<file path=ppt/tags/tag1932.xml><?xml version="1.0" encoding="utf-8"?>
<p:tagLst xmlns:a="http://schemas.openxmlformats.org/drawingml/2006/main" xmlns:r="http://schemas.openxmlformats.org/officeDocument/2006/relationships" xmlns:p="http://schemas.openxmlformats.org/presentationml/2006/main">
  <p:tag name="NUM" val="14"/>
</p:tagLst>
</file>

<file path=ppt/tags/tag1933.xml><?xml version="1.0" encoding="utf-8"?>
<p:tagLst xmlns:a="http://schemas.openxmlformats.org/drawingml/2006/main" xmlns:r="http://schemas.openxmlformats.org/officeDocument/2006/relationships" xmlns:p="http://schemas.openxmlformats.org/presentationml/2006/main">
  <p:tag name="NUM" val="15"/>
</p:tagLst>
</file>

<file path=ppt/tags/tag1934.xml><?xml version="1.0" encoding="utf-8"?>
<p:tagLst xmlns:a="http://schemas.openxmlformats.org/drawingml/2006/main" xmlns:r="http://schemas.openxmlformats.org/officeDocument/2006/relationships" xmlns:p="http://schemas.openxmlformats.org/presentationml/2006/main">
  <p:tag name="NUM" val="16"/>
</p:tagLst>
</file>

<file path=ppt/tags/tag1935.xml><?xml version="1.0" encoding="utf-8"?>
<p:tagLst xmlns:a="http://schemas.openxmlformats.org/drawingml/2006/main" xmlns:r="http://schemas.openxmlformats.org/officeDocument/2006/relationships" xmlns:p="http://schemas.openxmlformats.org/presentationml/2006/main">
  <p:tag name="NUM" val="1"/>
</p:tagLst>
</file>

<file path=ppt/tags/tag1936.xml><?xml version="1.0" encoding="utf-8"?>
<p:tagLst xmlns:a="http://schemas.openxmlformats.org/drawingml/2006/main" xmlns:r="http://schemas.openxmlformats.org/officeDocument/2006/relationships" xmlns:p="http://schemas.openxmlformats.org/presentationml/2006/main">
  <p:tag name="NUM" val="2"/>
</p:tagLst>
</file>

<file path=ppt/tags/tag1937.xml><?xml version="1.0" encoding="utf-8"?>
<p:tagLst xmlns:a="http://schemas.openxmlformats.org/drawingml/2006/main" xmlns:r="http://schemas.openxmlformats.org/officeDocument/2006/relationships" xmlns:p="http://schemas.openxmlformats.org/presentationml/2006/main">
  <p:tag name="NUM" val="3"/>
</p:tagLst>
</file>

<file path=ppt/tags/tag1938.xml><?xml version="1.0" encoding="utf-8"?>
<p:tagLst xmlns:a="http://schemas.openxmlformats.org/drawingml/2006/main" xmlns:r="http://schemas.openxmlformats.org/officeDocument/2006/relationships" xmlns:p="http://schemas.openxmlformats.org/presentationml/2006/main">
  <p:tag name="NUM" val="4"/>
</p:tagLst>
</file>

<file path=ppt/tags/tag1939.xml><?xml version="1.0" encoding="utf-8"?>
<p:tagLst xmlns:a="http://schemas.openxmlformats.org/drawingml/2006/main" xmlns:r="http://schemas.openxmlformats.org/officeDocument/2006/relationships" xmlns:p="http://schemas.openxmlformats.org/presentationml/2006/main">
  <p:tag name="NUM" val="5"/>
</p:tagLst>
</file>

<file path=ppt/tags/tag194.xml><?xml version="1.0" encoding="utf-8"?>
<p:tagLst xmlns:a="http://schemas.openxmlformats.org/drawingml/2006/main" xmlns:r="http://schemas.openxmlformats.org/officeDocument/2006/relationships" xmlns:p="http://schemas.openxmlformats.org/presentationml/2006/main">
  <p:tag name="NUM" val="78"/>
</p:tagLst>
</file>

<file path=ppt/tags/tag1940.xml><?xml version="1.0" encoding="utf-8"?>
<p:tagLst xmlns:a="http://schemas.openxmlformats.org/drawingml/2006/main" xmlns:r="http://schemas.openxmlformats.org/officeDocument/2006/relationships" xmlns:p="http://schemas.openxmlformats.org/presentationml/2006/main">
  <p:tag name="NUM" val="6"/>
</p:tagLst>
</file>

<file path=ppt/tags/tag1941.xml><?xml version="1.0" encoding="utf-8"?>
<p:tagLst xmlns:a="http://schemas.openxmlformats.org/drawingml/2006/main" xmlns:r="http://schemas.openxmlformats.org/officeDocument/2006/relationships" xmlns:p="http://schemas.openxmlformats.org/presentationml/2006/main">
  <p:tag name="NUM" val="7"/>
</p:tagLst>
</file>

<file path=ppt/tags/tag1942.xml><?xml version="1.0" encoding="utf-8"?>
<p:tagLst xmlns:a="http://schemas.openxmlformats.org/drawingml/2006/main" xmlns:r="http://schemas.openxmlformats.org/officeDocument/2006/relationships" xmlns:p="http://schemas.openxmlformats.org/presentationml/2006/main">
  <p:tag name="NUM" val="8"/>
</p:tagLst>
</file>

<file path=ppt/tags/tag1943.xml><?xml version="1.0" encoding="utf-8"?>
<p:tagLst xmlns:a="http://schemas.openxmlformats.org/drawingml/2006/main" xmlns:r="http://schemas.openxmlformats.org/officeDocument/2006/relationships" xmlns:p="http://schemas.openxmlformats.org/presentationml/2006/main">
  <p:tag name="NUM" val="9"/>
</p:tagLst>
</file>

<file path=ppt/tags/tag1944.xml><?xml version="1.0" encoding="utf-8"?>
<p:tagLst xmlns:a="http://schemas.openxmlformats.org/drawingml/2006/main" xmlns:r="http://schemas.openxmlformats.org/officeDocument/2006/relationships" xmlns:p="http://schemas.openxmlformats.org/presentationml/2006/main">
  <p:tag name="NUM" val="10"/>
</p:tagLst>
</file>

<file path=ppt/tags/tag1945.xml><?xml version="1.0" encoding="utf-8"?>
<p:tagLst xmlns:a="http://schemas.openxmlformats.org/drawingml/2006/main" xmlns:r="http://schemas.openxmlformats.org/officeDocument/2006/relationships" xmlns:p="http://schemas.openxmlformats.org/presentationml/2006/main">
  <p:tag name="NUM" val="11"/>
</p:tagLst>
</file>

<file path=ppt/tags/tag1946.xml><?xml version="1.0" encoding="utf-8"?>
<p:tagLst xmlns:a="http://schemas.openxmlformats.org/drawingml/2006/main" xmlns:r="http://schemas.openxmlformats.org/officeDocument/2006/relationships" xmlns:p="http://schemas.openxmlformats.org/presentationml/2006/main">
  <p:tag name="NUM" val="12"/>
</p:tagLst>
</file>

<file path=ppt/tags/tag1947.xml><?xml version="1.0" encoding="utf-8"?>
<p:tagLst xmlns:a="http://schemas.openxmlformats.org/drawingml/2006/main" xmlns:r="http://schemas.openxmlformats.org/officeDocument/2006/relationships" xmlns:p="http://schemas.openxmlformats.org/presentationml/2006/main">
  <p:tag name="NUM" val="13"/>
</p:tagLst>
</file>

<file path=ppt/tags/tag1948.xml><?xml version="1.0" encoding="utf-8"?>
<p:tagLst xmlns:a="http://schemas.openxmlformats.org/drawingml/2006/main" xmlns:r="http://schemas.openxmlformats.org/officeDocument/2006/relationships" xmlns:p="http://schemas.openxmlformats.org/presentationml/2006/main">
  <p:tag name="NUM" val="14"/>
</p:tagLst>
</file>

<file path=ppt/tags/tag1949.xml><?xml version="1.0" encoding="utf-8"?>
<p:tagLst xmlns:a="http://schemas.openxmlformats.org/drawingml/2006/main" xmlns:r="http://schemas.openxmlformats.org/officeDocument/2006/relationships" xmlns:p="http://schemas.openxmlformats.org/presentationml/2006/main">
  <p:tag name="NUM" val="15"/>
</p:tagLst>
</file>

<file path=ppt/tags/tag195.xml><?xml version="1.0" encoding="utf-8"?>
<p:tagLst xmlns:a="http://schemas.openxmlformats.org/drawingml/2006/main" xmlns:r="http://schemas.openxmlformats.org/officeDocument/2006/relationships" xmlns:p="http://schemas.openxmlformats.org/presentationml/2006/main">
  <p:tag name="NUM" val="79"/>
</p:tagLst>
</file>

<file path=ppt/tags/tag1950.xml><?xml version="1.0" encoding="utf-8"?>
<p:tagLst xmlns:a="http://schemas.openxmlformats.org/drawingml/2006/main" xmlns:r="http://schemas.openxmlformats.org/officeDocument/2006/relationships" xmlns:p="http://schemas.openxmlformats.org/presentationml/2006/main">
  <p:tag name="NUM" val="16"/>
</p:tagLst>
</file>

<file path=ppt/tags/tag1951.xml><?xml version="1.0" encoding="utf-8"?>
<p:tagLst xmlns:a="http://schemas.openxmlformats.org/drawingml/2006/main" xmlns:r="http://schemas.openxmlformats.org/officeDocument/2006/relationships" xmlns:p="http://schemas.openxmlformats.org/presentationml/2006/main">
  <p:tag name="NUM" val="17"/>
</p:tagLst>
</file>

<file path=ppt/tags/tag1952.xml><?xml version="1.0" encoding="utf-8"?>
<p:tagLst xmlns:a="http://schemas.openxmlformats.org/drawingml/2006/main" xmlns:r="http://schemas.openxmlformats.org/officeDocument/2006/relationships" xmlns:p="http://schemas.openxmlformats.org/presentationml/2006/main">
  <p:tag name="NUM" val="18"/>
</p:tagLst>
</file>

<file path=ppt/tags/tag1953.xml><?xml version="1.0" encoding="utf-8"?>
<p:tagLst xmlns:a="http://schemas.openxmlformats.org/drawingml/2006/main" xmlns:r="http://schemas.openxmlformats.org/officeDocument/2006/relationships" xmlns:p="http://schemas.openxmlformats.org/presentationml/2006/main">
  <p:tag name="NUM" val="1"/>
</p:tagLst>
</file>

<file path=ppt/tags/tag1954.xml><?xml version="1.0" encoding="utf-8"?>
<p:tagLst xmlns:a="http://schemas.openxmlformats.org/drawingml/2006/main" xmlns:r="http://schemas.openxmlformats.org/officeDocument/2006/relationships" xmlns:p="http://schemas.openxmlformats.org/presentationml/2006/main">
  <p:tag name="NUM" val="2"/>
</p:tagLst>
</file>

<file path=ppt/tags/tag1955.xml><?xml version="1.0" encoding="utf-8"?>
<p:tagLst xmlns:a="http://schemas.openxmlformats.org/drawingml/2006/main" xmlns:r="http://schemas.openxmlformats.org/officeDocument/2006/relationships" xmlns:p="http://schemas.openxmlformats.org/presentationml/2006/main">
  <p:tag name="NUM" val="3"/>
</p:tagLst>
</file>

<file path=ppt/tags/tag1956.xml><?xml version="1.0" encoding="utf-8"?>
<p:tagLst xmlns:a="http://schemas.openxmlformats.org/drawingml/2006/main" xmlns:r="http://schemas.openxmlformats.org/officeDocument/2006/relationships" xmlns:p="http://schemas.openxmlformats.org/presentationml/2006/main">
  <p:tag name="NUM" val="4"/>
</p:tagLst>
</file>

<file path=ppt/tags/tag1957.xml><?xml version="1.0" encoding="utf-8"?>
<p:tagLst xmlns:a="http://schemas.openxmlformats.org/drawingml/2006/main" xmlns:r="http://schemas.openxmlformats.org/officeDocument/2006/relationships" xmlns:p="http://schemas.openxmlformats.org/presentationml/2006/main">
  <p:tag name="NUM" val="5"/>
</p:tagLst>
</file>

<file path=ppt/tags/tag1958.xml><?xml version="1.0" encoding="utf-8"?>
<p:tagLst xmlns:a="http://schemas.openxmlformats.org/drawingml/2006/main" xmlns:r="http://schemas.openxmlformats.org/officeDocument/2006/relationships" xmlns:p="http://schemas.openxmlformats.org/presentationml/2006/main">
  <p:tag name="NUM" val="6"/>
</p:tagLst>
</file>

<file path=ppt/tags/tag1959.xml><?xml version="1.0" encoding="utf-8"?>
<p:tagLst xmlns:a="http://schemas.openxmlformats.org/drawingml/2006/main" xmlns:r="http://schemas.openxmlformats.org/officeDocument/2006/relationships" xmlns:p="http://schemas.openxmlformats.org/presentationml/2006/main">
  <p:tag name="NUM" val="7"/>
</p:tagLst>
</file>

<file path=ppt/tags/tag196.xml><?xml version="1.0" encoding="utf-8"?>
<p:tagLst xmlns:a="http://schemas.openxmlformats.org/drawingml/2006/main" xmlns:r="http://schemas.openxmlformats.org/officeDocument/2006/relationships" xmlns:p="http://schemas.openxmlformats.org/presentationml/2006/main">
  <p:tag name="NUM" val="80"/>
</p:tagLst>
</file>

<file path=ppt/tags/tag1960.xml><?xml version="1.0" encoding="utf-8"?>
<p:tagLst xmlns:a="http://schemas.openxmlformats.org/drawingml/2006/main" xmlns:r="http://schemas.openxmlformats.org/officeDocument/2006/relationships" xmlns:p="http://schemas.openxmlformats.org/presentationml/2006/main">
  <p:tag name="NUM" val="8"/>
</p:tagLst>
</file>

<file path=ppt/tags/tag1961.xml><?xml version="1.0" encoding="utf-8"?>
<p:tagLst xmlns:a="http://schemas.openxmlformats.org/drawingml/2006/main" xmlns:r="http://schemas.openxmlformats.org/officeDocument/2006/relationships" xmlns:p="http://schemas.openxmlformats.org/presentationml/2006/main">
  <p:tag name="NUM" val="9"/>
</p:tagLst>
</file>

<file path=ppt/tags/tag1962.xml><?xml version="1.0" encoding="utf-8"?>
<p:tagLst xmlns:a="http://schemas.openxmlformats.org/drawingml/2006/main" xmlns:r="http://schemas.openxmlformats.org/officeDocument/2006/relationships" xmlns:p="http://schemas.openxmlformats.org/presentationml/2006/main">
  <p:tag name="NUM" val="10"/>
</p:tagLst>
</file>

<file path=ppt/tags/tag1963.xml><?xml version="1.0" encoding="utf-8"?>
<p:tagLst xmlns:a="http://schemas.openxmlformats.org/drawingml/2006/main" xmlns:r="http://schemas.openxmlformats.org/officeDocument/2006/relationships" xmlns:p="http://schemas.openxmlformats.org/presentationml/2006/main">
  <p:tag name="NUM" val="11"/>
</p:tagLst>
</file>

<file path=ppt/tags/tag1964.xml><?xml version="1.0" encoding="utf-8"?>
<p:tagLst xmlns:a="http://schemas.openxmlformats.org/drawingml/2006/main" xmlns:r="http://schemas.openxmlformats.org/officeDocument/2006/relationships" xmlns:p="http://schemas.openxmlformats.org/presentationml/2006/main">
  <p:tag name="NUM" val="12"/>
</p:tagLst>
</file>

<file path=ppt/tags/tag1965.xml><?xml version="1.0" encoding="utf-8"?>
<p:tagLst xmlns:a="http://schemas.openxmlformats.org/drawingml/2006/main" xmlns:r="http://schemas.openxmlformats.org/officeDocument/2006/relationships" xmlns:p="http://schemas.openxmlformats.org/presentationml/2006/main">
  <p:tag name="NUM" val="13"/>
</p:tagLst>
</file>

<file path=ppt/tags/tag1966.xml><?xml version="1.0" encoding="utf-8"?>
<p:tagLst xmlns:a="http://schemas.openxmlformats.org/drawingml/2006/main" xmlns:r="http://schemas.openxmlformats.org/officeDocument/2006/relationships" xmlns:p="http://schemas.openxmlformats.org/presentationml/2006/main">
  <p:tag name="NUM" val="14"/>
</p:tagLst>
</file>

<file path=ppt/tags/tag1967.xml><?xml version="1.0" encoding="utf-8"?>
<p:tagLst xmlns:a="http://schemas.openxmlformats.org/drawingml/2006/main" xmlns:r="http://schemas.openxmlformats.org/officeDocument/2006/relationships" xmlns:p="http://schemas.openxmlformats.org/presentationml/2006/main">
  <p:tag name="NUM" val="15"/>
</p:tagLst>
</file>

<file path=ppt/tags/tag1968.xml><?xml version="1.0" encoding="utf-8"?>
<p:tagLst xmlns:a="http://schemas.openxmlformats.org/drawingml/2006/main" xmlns:r="http://schemas.openxmlformats.org/officeDocument/2006/relationships" xmlns:p="http://schemas.openxmlformats.org/presentationml/2006/main">
  <p:tag name="NUM" val="16"/>
</p:tagLst>
</file>

<file path=ppt/tags/tag1969.xml><?xml version="1.0" encoding="utf-8"?>
<p:tagLst xmlns:a="http://schemas.openxmlformats.org/drawingml/2006/main" xmlns:r="http://schemas.openxmlformats.org/officeDocument/2006/relationships" xmlns:p="http://schemas.openxmlformats.org/presentationml/2006/main">
  <p:tag name="NUM" val="17"/>
</p:tagLst>
</file>

<file path=ppt/tags/tag197.xml><?xml version="1.0" encoding="utf-8"?>
<p:tagLst xmlns:a="http://schemas.openxmlformats.org/drawingml/2006/main" xmlns:r="http://schemas.openxmlformats.org/officeDocument/2006/relationships" xmlns:p="http://schemas.openxmlformats.org/presentationml/2006/main">
  <p:tag name="NUM" val="81"/>
</p:tagLst>
</file>

<file path=ppt/tags/tag1970.xml><?xml version="1.0" encoding="utf-8"?>
<p:tagLst xmlns:a="http://schemas.openxmlformats.org/drawingml/2006/main" xmlns:r="http://schemas.openxmlformats.org/officeDocument/2006/relationships" xmlns:p="http://schemas.openxmlformats.org/presentationml/2006/main">
  <p:tag name="NUM" val="18"/>
</p:tagLst>
</file>

<file path=ppt/tags/tag1971.xml><?xml version="1.0" encoding="utf-8"?>
<p:tagLst xmlns:a="http://schemas.openxmlformats.org/drawingml/2006/main" xmlns:r="http://schemas.openxmlformats.org/officeDocument/2006/relationships" xmlns:p="http://schemas.openxmlformats.org/presentationml/2006/main">
  <p:tag name="NUM" val="19"/>
</p:tagLst>
</file>

<file path=ppt/tags/tag1972.xml><?xml version="1.0" encoding="utf-8"?>
<p:tagLst xmlns:a="http://schemas.openxmlformats.org/drawingml/2006/main" xmlns:r="http://schemas.openxmlformats.org/officeDocument/2006/relationships" xmlns:p="http://schemas.openxmlformats.org/presentationml/2006/main">
  <p:tag name="NUM" val="20"/>
</p:tagLst>
</file>

<file path=ppt/tags/tag1973.xml><?xml version="1.0" encoding="utf-8"?>
<p:tagLst xmlns:a="http://schemas.openxmlformats.org/drawingml/2006/main" xmlns:r="http://schemas.openxmlformats.org/officeDocument/2006/relationships" xmlns:p="http://schemas.openxmlformats.org/presentationml/2006/main">
  <p:tag name="NUM" val="21"/>
</p:tagLst>
</file>

<file path=ppt/tags/tag1974.xml><?xml version="1.0" encoding="utf-8"?>
<p:tagLst xmlns:a="http://schemas.openxmlformats.org/drawingml/2006/main" xmlns:r="http://schemas.openxmlformats.org/officeDocument/2006/relationships" xmlns:p="http://schemas.openxmlformats.org/presentationml/2006/main">
  <p:tag name="NUM" val="22"/>
</p:tagLst>
</file>

<file path=ppt/tags/tag1975.xml><?xml version="1.0" encoding="utf-8"?>
<p:tagLst xmlns:a="http://schemas.openxmlformats.org/drawingml/2006/main" xmlns:r="http://schemas.openxmlformats.org/officeDocument/2006/relationships" xmlns:p="http://schemas.openxmlformats.org/presentationml/2006/main">
  <p:tag name="NUM" val="23"/>
</p:tagLst>
</file>

<file path=ppt/tags/tag1976.xml><?xml version="1.0" encoding="utf-8"?>
<p:tagLst xmlns:a="http://schemas.openxmlformats.org/drawingml/2006/main" xmlns:r="http://schemas.openxmlformats.org/officeDocument/2006/relationships" xmlns:p="http://schemas.openxmlformats.org/presentationml/2006/main">
  <p:tag name="NUM" val="24"/>
</p:tagLst>
</file>

<file path=ppt/tags/tag1977.xml><?xml version="1.0" encoding="utf-8"?>
<p:tagLst xmlns:a="http://schemas.openxmlformats.org/drawingml/2006/main" xmlns:r="http://schemas.openxmlformats.org/officeDocument/2006/relationships" xmlns:p="http://schemas.openxmlformats.org/presentationml/2006/main">
  <p:tag name="NUM" val="25"/>
</p:tagLst>
</file>

<file path=ppt/tags/tag1978.xml><?xml version="1.0" encoding="utf-8"?>
<p:tagLst xmlns:a="http://schemas.openxmlformats.org/drawingml/2006/main" xmlns:r="http://schemas.openxmlformats.org/officeDocument/2006/relationships" xmlns:p="http://schemas.openxmlformats.org/presentationml/2006/main">
  <p:tag name="NUM" val="26"/>
</p:tagLst>
</file>

<file path=ppt/tags/tag1979.xml><?xml version="1.0" encoding="utf-8"?>
<p:tagLst xmlns:a="http://schemas.openxmlformats.org/drawingml/2006/main" xmlns:r="http://schemas.openxmlformats.org/officeDocument/2006/relationships" xmlns:p="http://schemas.openxmlformats.org/presentationml/2006/main">
  <p:tag name="NUM" val="27"/>
</p:tagLst>
</file>

<file path=ppt/tags/tag198.xml><?xml version="1.0" encoding="utf-8"?>
<p:tagLst xmlns:a="http://schemas.openxmlformats.org/drawingml/2006/main" xmlns:r="http://schemas.openxmlformats.org/officeDocument/2006/relationships" xmlns:p="http://schemas.openxmlformats.org/presentationml/2006/main">
  <p:tag name="NUM" val="82"/>
</p:tagLst>
</file>

<file path=ppt/tags/tag1980.xml><?xml version="1.0" encoding="utf-8"?>
<p:tagLst xmlns:a="http://schemas.openxmlformats.org/drawingml/2006/main" xmlns:r="http://schemas.openxmlformats.org/officeDocument/2006/relationships" xmlns:p="http://schemas.openxmlformats.org/presentationml/2006/main">
  <p:tag name="NUM" val="28"/>
</p:tagLst>
</file>

<file path=ppt/tags/tag1981.xml><?xml version="1.0" encoding="utf-8"?>
<p:tagLst xmlns:a="http://schemas.openxmlformats.org/drawingml/2006/main" xmlns:r="http://schemas.openxmlformats.org/officeDocument/2006/relationships" xmlns:p="http://schemas.openxmlformats.org/presentationml/2006/main">
  <p:tag name="NUM" val="29"/>
</p:tagLst>
</file>

<file path=ppt/tags/tag1982.xml><?xml version="1.0" encoding="utf-8"?>
<p:tagLst xmlns:a="http://schemas.openxmlformats.org/drawingml/2006/main" xmlns:r="http://schemas.openxmlformats.org/officeDocument/2006/relationships" xmlns:p="http://schemas.openxmlformats.org/presentationml/2006/main">
  <p:tag name="NUM" val="30"/>
</p:tagLst>
</file>

<file path=ppt/tags/tag1983.xml><?xml version="1.0" encoding="utf-8"?>
<p:tagLst xmlns:a="http://schemas.openxmlformats.org/drawingml/2006/main" xmlns:r="http://schemas.openxmlformats.org/officeDocument/2006/relationships" xmlns:p="http://schemas.openxmlformats.org/presentationml/2006/main">
  <p:tag name="NUM" val="31"/>
</p:tagLst>
</file>

<file path=ppt/tags/tag1984.xml><?xml version="1.0" encoding="utf-8"?>
<p:tagLst xmlns:a="http://schemas.openxmlformats.org/drawingml/2006/main" xmlns:r="http://schemas.openxmlformats.org/officeDocument/2006/relationships" xmlns:p="http://schemas.openxmlformats.org/presentationml/2006/main">
  <p:tag name="NUM" val="32"/>
</p:tagLst>
</file>

<file path=ppt/tags/tag1985.xml><?xml version="1.0" encoding="utf-8"?>
<p:tagLst xmlns:a="http://schemas.openxmlformats.org/drawingml/2006/main" xmlns:r="http://schemas.openxmlformats.org/officeDocument/2006/relationships" xmlns:p="http://schemas.openxmlformats.org/presentationml/2006/main">
  <p:tag name="NUM" val="33"/>
</p:tagLst>
</file>

<file path=ppt/tags/tag1986.xml><?xml version="1.0" encoding="utf-8"?>
<p:tagLst xmlns:a="http://schemas.openxmlformats.org/drawingml/2006/main" xmlns:r="http://schemas.openxmlformats.org/officeDocument/2006/relationships" xmlns:p="http://schemas.openxmlformats.org/presentationml/2006/main">
  <p:tag name="NUM" val="34"/>
</p:tagLst>
</file>

<file path=ppt/tags/tag1987.xml><?xml version="1.0" encoding="utf-8"?>
<p:tagLst xmlns:a="http://schemas.openxmlformats.org/drawingml/2006/main" xmlns:r="http://schemas.openxmlformats.org/officeDocument/2006/relationships" xmlns:p="http://schemas.openxmlformats.org/presentationml/2006/main">
  <p:tag name="NUM" val="35"/>
</p:tagLst>
</file>

<file path=ppt/tags/tag1988.xml><?xml version="1.0" encoding="utf-8"?>
<p:tagLst xmlns:a="http://schemas.openxmlformats.org/drawingml/2006/main" xmlns:r="http://schemas.openxmlformats.org/officeDocument/2006/relationships" xmlns:p="http://schemas.openxmlformats.org/presentationml/2006/main">
  <p:tag name="NUM" val="36"/>
</p:tagLst>
</file>

<file path=ppt/tags/tag1989.xml><?xml version="1.0" encoding="utf-8"?>
<p:tagLst xmlns:a="http://schemas.openxmlformats.org/drawingml/2006/main" xmlns:r="http://schemas.openxmlformats.org/officeDocument/2006/relationships" xmlns:p="http://schemas.openxmlformats.org/presentationml/2006/main">
  <p:tag name="NUM" val="37"/>
</p:tagLst>
</file>

<file path=ppt/tags/tag199.xml><?xml version="1.0" encoding="utf-8"?>
<p:tagLst xmlns:a="http://schemas.openxmlformats.org/drawingml/2006/main" xmlns:r="http://schemas.openxmlformats.org/officeDocument/2006/relationships" xmlns:p="http://schemas.openxmlformats.org/presentationml/2006/main">
  <p:tag name="NUM" val="83"/>
</p:tagLst>
</file>

<file path=ppt/tags/tag1990.xml><?xml version="1.0" encoding="utf-8"?>
<p:tagLst xmlns:a="http://schemas.openxmlformats.org/drawingml/2006/main" xmlns:r="http://schemas.openxmlformats.org/officeDocument/2006/relationships" xmlns:p="http://schemas.openxmlformats.org/presentationml/2006/main">
  <p:tag name="NUM" val="38"/>
</p:tagLst>
</file>

<file path=ppt/tags/tag1991.xml><?xml version="1.0" encoding="utf-8"?>
<p:tagLst xmlns:a="http://schemas.openxmlformats.org/drawingml/2006/main" xmlns:r="http://schemas.openxmlformats.org/officeDocument/2006/relationships" xmlns:p="http://schemas.openxmlformats.org/presentationml/2006/main">
  <p:tag name="NUM" val="39"/>
</p:tagLst>
</file>

<file path=ppt/tags/tag1992.xml><?xml version="1.0" encoding="utf-8"?>
<p:tagLst xmlns:a="http://schemas.openxmlformats.org/drawingml/2006/main" xmlns:r="http://schemas.openxmlformats.org/officeDocument/2006/relationships" xmlns:p="http://schemas.openxmlformats.org/presentationml/2006/main">
  <p:tag name="NUM" val="40"/>
</p:tagLst>
</file>

<file path=ppt/tags/tag1993.xml><?xml version="1.0" encoding="utf-8"?>
<p:tagLst xmlns:a="http://schemas.openxmlformats.org/drawingml/2006/main" xmlns:r="http://schemas.openxmlformats.org/officeDocument/2006/relationships" xmlns:p="http://schemas.openxmlformats.org/presentationml/2006/main">
  <p:tag name="NUM" val="41"/>
</p:tagLst>
</file>

<file path=ppt/tags/tag1994.xml><?xml version="1.0" encoding="utf-8"?>
<p:tagLst xmlns:a="http://schemas.openxmlformats.org/drawingml/2006/main" xmlns:r="http://schemas.openxmlformats.org/officeDocument/2006/relationships" xmlns:p="http://schemas.openxmlformats.org/presentationml/2006/main">
  <p:tag name="NUM" val="42"/>
</p:tagLst>
</file>

<file path=ppt/tags/tag1995.xml><?xml version="1.0" encoding="utf-8"?>
<p:tagLst xmlns:a="http://schemas.openxmlformats.org/drawingml/2006/main" xmlns:r="http://schemas.openxmlformats.org/officeDocument/2006/relationships" xmlns:p="http://schemas.openxmlformats.org/presentationml/2006/main">
  <p:tag name="NUM" val="43"/>
</p:tagLst>
</file>

<file path=ppt/tags/tag1996.xml><?xml version="1.0" encoding="utf-8"?>
<p:tagLst xmlns:a="http://schemas.openxmlformats.org/drawingml/2006/main" xmlns:r="http://schemas.openxmlformats.org/officeDocument/2006/relationships" xmlns:p="http://schemas.openxmlformats.org/presentationml/2006/main">
  <p:tag name="NUM" val="44"/>
</p:tagLst>
</file>

<file path=ppt/tags/tag1997.xml><?xml version="1.0" encoding="utf-8"?>
<p:tagLst xmlns:a="http://schemas.openxmlformats.org/drawingml/2006/main" xmlns:r="http://schemas.openxmlformats.org/officeDocument/2006/relationships" xmlns:p="http://schemas.openxmlformats.org/presentationml/2006/main">
  <p:tag name="NUM" val="45"/>
</p:tagLst>
</file>

<file path=ppt/tags/tag1998.xml><?xml version="1.0" encoding="utf-8"?>
<p:tagLst xmlns:a="http://schemas.openxmlformats.org/drawingml/2006/main" xmlns:r="http://schemas.openxmlformats.org/officeDocument/2006/relationships" xmlns:p="http://schemas.openxmlformats.org/presentationml/2006/main">
  <p:tag name="NUM" val="46"/>
</p:tagLst>
</file>

<file path=ppt/tags/tag1999.xml><?xml version="1.0" encoding="utf-8"?>
<p:tagLst xmlns:a="http://schemas.openxmlformats.org/drawingml/2006/main" xmlns:r="http://schemas.openxmlformats.org/officeDocument/2006/relationships" xmlns:p="http://schemas.openxmlformats.org/presentationml/2006/main">
  <p:tag name="NUM" val="47"/>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4"/>
</p:tagLst>
</file>

<file path=ppt/tags/tag200.xml><?xml version="1.0" encoding="utf-8"?>
<p:tagLst xmlns:a="http://schemas.openxmlformats.org/drawingml/2006/main" xmlns:r="http://schemas.openxmlformats.org/officeDocument/2006/relationships" xmlns:p="http://schemas.openxmlformats.org/presentationml/2006/main">
  <p:tag name="NUM" val="84"/>
</p:tagLst>
</file>

<file path=ppt/tags/tag2000.xml><?xml version="1.0" encoding="utf-8"?>
<p:tagLst xmlns:a="http://schemas.openxmlformats.org/drawingml/2006/main" xmlns:r="http://schemas.openxmlformats.org/officeDocument/2006/relationships" xmlns:p="http://schemas.openxmlformats.org/presentationml/2006/main">
  <p:tag name="NUM" val="48"/>
</p:tagLst>
</file>

<file path=ppt/tags/tag2001.xml><?xml version="1.0" encoding="utf-8"?>
<p:tagLst xmlns:a="http://schemas.openxmlformats.org/drawingml/2006/main" xmlns:r="http://schemas.openxmlformats.org/officeDocument/2006/relationships" xmlns:p="http://schemas.openxmlformats.org/presentationml/2006/main">
  <p:tag name="NUM" val="49"/>
</p:tagLst>
</file>

<file path=ppt/tags/tag2002.xml><?xml version="1.0" encoding="utf-8"?>
<p:tagLst xmlns:a="http://schemas.openxmlformats.org/drawingml/2006/main" xmlns:r="http://schemas.openxmlformats.org/officeDocument/2006/relationships" xmlns:p="http://schemas.openxmlformats.org/presentationml/2006/main">
  <p:tag name="NUM" val="50"/>
</p:tagLst>
</file>

<file path=ppt/tags/tag2003.xml><?xml version="1.0" encoding="utf-8"?>
<p:tagLst xmlns:a="http://schemas.openxmlformats.org/drawingml/2006/main" xmlns:r="http://schemas.openxmlformats.org/officeDocument/2006/relationships" xmlns:p="http://schemas.openxmlformats.org/presentationml/2006/main">
  <p:tag name="NUM" val="51"/>
</p:tagLst>
</file>

<file path=ppt/tags/tag2004.xml><?xml version="1.0" encoding="utf-8"?>
<p:tagLst xmlns:a="http://schemas.openxmlformats.org/drawingml/2006/main" xmlns:r="http://schemas.openxmlformats.org/officeDocument/2006/relationships" xmlns:p="http://schemas.openxmlformats.org/presentationml/2006/main">
  <p:tag name="NUM" val="52"/>
</p:tagLst>
</file>

<file path=ppt/tags/tag2005.xml><?xml version="1.0" encoding="utf-8"?>
<p:tagLst xmlns:a="http://schemas.openxmlformats.org/drawingml/2006/main" xmlns:r="http://schemas.openxmlformats.org/officeDocument/2006/relationships" xmlns:p="http://schemas.openxmlformats.org/presentationml/2006/main">
  <p:tag name="NUM" val="53"/>
</p:tagLst>
</file>

<file path=ppt/tags/tag2006.xml><?xml version="1.0" encoding="utf-8"?>
<p:tagLst xmlns:a="http://schemas.openxmlformats.org/drawingml/2006/main" xmlns:r="http://schemas.openxmlformats.org/officeDocument/2006/relationships" xmlns:p="http://schemas.openxmlformats.org/presentationml/2006/main">
  <p:tag name="NUM" val="54"/>
</p:tagLst>
</file>

<file path=ppt/tags/tag2007.xml><?xml version="1.0" encoding="utf-8"?>
<p:tagLst xmlns:a="http://schemas.openxmlformats.org/drawingml/2006/main" xmlns:r="http://schemas.openxmlformats.org/officeDocument/2006/relationships" xmlns:p="http://schemas.openxmlformats.org/presentationml/2006/main">
  <p:tag name="NUM" val="55"/>
</p:tagLst>
</file>

<file path=ppt/tags/tag2008.xml><?xml version="1.0" encoding="utf-8"?>
<p:tagLst xmlns:a="http://schemas.openxmlformats.org/drawingml/2006/main" xmlns:r="http://schemas.openxmlformats.org/officeDocument/2006/relationships" xmlns:p="http://schemas.openxmlformats.org/presentationml/2006/main">
  <p:tag name="NUM" val="56"/>
</p:tagLst>
</file>

<file path=ppt/tags/tag2009.xml><?xml version="1.0" encoding="utf-8"?>
<p:tagLst xmlns:a="http://schemas.openxmlformats.org/drawingml/2006/main" xmlns:r="http://schemas.openxmlformats.org/officeDocument/2006/relationships" xmlns:p="http://schemas.openxmlformats.org/presentationml/2006/main">
  <p:tag name="NUM" val="57"/>
</p:tagLst>
</file>

<file path=ppt/tags/tag201.xml><?xml version="1.0" encoding="utf-8"?>
<p:tagLst xmlns:a="http://schemas.openxmlformats.org/drawingml/2006/main" xmlns:r="http://schemas.openxmlformats.org/officeDocument/2006/relationships" xmlns:p="http://schemas.openxmlformats.org/presentationml/2006/main">
  <p:tag name="NUM" val="85"/>
</p:tagLst>
</file>

<file path=ppt/tags/tag2010.xml><?xml version="1.0" encoding="utf-8"?>
<p:tagLst xmlns:a="http://schemas.openxmlformats.org/drawingml/2006/main" xmlns:r="http://schemas.openxmlformats.org/officeDocument/2006/relationships" xmlns:p="http://schemas.openxmlformats.org/presentationml/2006/main">
  <p:tag name="NUM" val="58"/>
</p:tagLst>
</file>

<file path=ppt/tags/tag2011.xml><?xml version="1.0" encoding="utf-8"?>
<p:tagLst xmlns:a="http://schemas.openxmlformats.org/drawingml/2006/main" xmlns:r="http://schemas.openxmlformats.org/officeDocument/2006/relationships" xmlns:p="http://schemas.openxmlformats.org/presentationml/2006/main">
  <p:tag name="NUM" val="59"/>
</p:tagLst>
</file>

<file path=ppt/tags/tag2012.xml><?xml version="1.0" encoding="utf-8"?>
<p:tagLst xmlns:a="http://schemas.openxmlformats.org/drawingml/2006/main" xmlns:r="http://schemas.openxmlformats.org/officeDocument/2006/relationships" xmlns:p="http://schemas.openxmlformats.org/presentationml/2006/main">
  <p:tag name="NUM" val="60"/>
</p:tagLst>
</file>

<file path=ppt/tags/tag2013.xml><?xml version="1.0" encoding="utf-8"?>
<p:tagLst xmlns:a="http://schemas.openxmlformats.org/drawingml/2006/main" xmlns:r="http://schemas.openxmlformats.org/officeDocument/2006/relationships" xmlns:p="http://schemas.openxmlformats.org/presentationml/2006/main">
  <p:tag name="NUM" val="61"/>
</p:tagLst>
</file>

<file path=ppt/tags/tag2014.xml><?xml version="1.0" encoding="utf-8"?>
<p:tagLst xmlns:a="http://schemas.openxmlformats.org/drawingml/2006/main" xmlns:r="http://schemas.openxmlformats.org/officeDocument/2006/relationships" xmlns:p="http://schemas.openxmlformats.org/presentationml/2006/main">
  <p:tag name="NUM" val="62"/>
</p:tagLst>
</file>

<file path=ppt/tags/tag2015.xml><?xml version="1.0" encoding="utf-8"?>
<p:tagLst xmlns:a="http://schemas.openxmlformats.org/drawingml/2006/main" xmlns:r="http://schemas.openxmlformats.org/officeDocument/2006/relationships" xmlns:p="http://schemas.openxmlformats.org/presentationml/2006/main">
  <p:tag name="NUM" val="63"/>
</p:tagLst>
</file>

<file path=ppt/tags/tag2016.xml><?xml version="1.0" encoding="utf-8"?>
<p:tagLst xmlns:a="http://schemas.openxmlformats.org/drawingml/2006/main" xmlns:r="http://schemas.openxmlformats.org/officeDocument/2006/relationships" xmlns:p="http://schemas.openxmlformats.org/presentationml/2006/main">
  <p:tag name="NUM" val="64"/>
</p:tagLst>
</file>

<file path=ppt/tags/tag2017.xml><?xml version="1.0" encoding="utf-8"?>
<p:tagLst xmlns:a="http://schemas.openxmlformats.org/drawingml/2006/main" xmlns:r="http://schemas.openxmlformats.org/officeDocument/2006/relationships" xmlns:p="http://schemas.openxmlformats.org/presentationml/2006/main">
  <p:tag name="NUM" val="65"/>
</p:tagLst>
</file>

<file path=ppt/tags/tag2018.xml><?xml version="1.0" encoding="utf-8"?>
<p:tagLst xmlns:a="http://schemas.openxmlformats.org/drawingml/2006/main" xmlns:r="http://schemas.openxmlformats.org/officeDocument/2006/relationships" xmlns:p="http://schemas.openxmlformats.org/presentationml/2006/main">
  <p:tag name="NUM" val="66"/>
</p:tagLst>
</file>

<file path=ppt/tags/tag2019.xml><?xml version="1.0" encoding="utf-8"?>
<p:tagLst xmlns:a="http://schemas.openxmlformats.org/drawingml/2006/main" xmlns:r="http://schemas.openxmlformats.org/officeDocument/2006/relationships" xmlns:p="http://schemas.openxmlformats.org/presentationml/2006/main">
  <p:tag name="NUM" val="67"/>
</p:tagLst>
</file>

<file path=ppt/tags/tag202.xml><?xml version="1.0" encoding="utf-8"?>
<p:tagLst xmlns:a="http://schemas.openxmlformats.org/drawingml/2006/main" xmlns:r="http://schemas.openxmlformats.org/officeDocument/2006/relationships" xmlns:p="http://schemas.openxmlformats.org/presentationml/2006/main">
  <p:tag name="NUM" val="86"/>
</p:tagLst>
</file>

<file path=ppt/tags/tag2020.xml><?xml version="1.0" encoding="utf-8"?>
<p:tagLst xmlns:a="http://schemas.openxmlformats.org/drawingml/2006/main" xmlns:r="http://schemas.openxmlformats.org/officeDocument/2006/relationships" xmlns:p="http://schemas.openxmlformats.org/presentationml/2006/main">
  <p:tag name="NUM" val="68"/>
</p:tagLst>
</file>

<file path=ppt/tags/tag2021.xml><?xml version="1.0" encoding="utf-8"?>
<p:tagLst xmlns:a="http://schemas.openxmlformats.org/drawingml/2006/main" xmlns:r="http://schemas.openxmlformats.org/officeDocument/2006/relationships" xmlns:p="http://schemas.openxmlformats.org/presentationml/2006/main">
  <p:tag name="NUM" val="69"/>
</p:tagLst>
</file>

<file path=ppt/tags/tag2022.xml><?xml version="1.0" encoding="utf-8"?>
<p:tagLst xmlns:a="http://schemas.openxmlformats.org/drawingml/2006/main" xmlns:r="http://schemas.openxmlformats.org/officeDocument/2006/relationships" xmlns:p="http://schemas.openxmlformats.org/presentationml/2006/main">
  <p:tag name="NUM" val="70"/>
</p:tagLst>
</file>

<file path=ppt/tags/tag2023.xml><?xml version="1.0" encoding="utf-8"?>
<p:tagLst xmlns:a="http://schemas.openxmlformats.org/drawingml/2006/main" xmlns:r="http://schemas.openxmlformats.org/officeDocument/2006/relationships" xmlns:p="http://schemas.openxmlformats.org/presentationml/2006/main">
  <p:tag name="NUM" val="71"/>
</p:tagLst>
</file>

<file path=ppt/tags/tag2024.xml><?xml version="1.0" encoding="utf-8"?>
<p:tagLst xmlns:a="http://schemas.openxmlformats.org/drawingml/2006/main" xmlns:r="http://schemas.openxmlformats.org/officeDocument/2006/relationships" xmlns:p="http://schemas.openxmlformats.org/presentationml/2006/main">
  <p:tag name="NUM" val="72"/>
</p:tagLst>
</file>

<file path=ppt/tags/tag2025.xml><?xml version="1.0" encoding="utf-8"?>
<p:tagLst xmlns:a="http://schemas.openxmlformats.org/drawingml/2006/main" xmlns:r="http://schemas.openxmlformats.org/officeDocument/2006/relationships" xmlns:p="http://schemas.openxmlformats.org/presentationml/2006/main">
  <p:tag name="NUM" val="73"/>
</p:tagLst>
</file>

<file path=ppt/tags/tag2026.xml><?xml version="1.0" encoding="utf-8"?>
<p:tagLst xmlns:a="http://schemas.openxmlformats.org/drawingml/2006/main" xmlns:r="http://schemas.openxmlformats.org/officeDocument/2006/relationships" xmlns:p="http://schemas.openxmlformats.org/presentationml/2006/main">
  <p:tag name="NUM" val="74"/>
</p:tagLst>
</file>

<file path=ppt/tags/tag2027.xml><?xml version="1.0" encoding="utf-8"?>
<p:tagLst xmlns:a="http://schemas.openxmlformats.org/drawingml/2006/main" xmlns:r="http://schemas.openxmlformats.org/officeDocument/2006/relationships" xmlns:p="http://schemas.openxmlformats.org/presentationml/2006/main">
  <p:tag name="NUM" val="75"/>
</p:tagLst>
</file>

<file path=ppt/tags/tag2028.xml><?xml version="1.0" encoding="utf-8"?>
<p:tagLst xmlns:a="http://schemas.openxmlformats.org/drawingml/2006/main" xmlns:r="http://schemas.openxmlformats.org/officeDocument/2006/relationships" xmlns:p="http://schemas.openxmlformats.org/presentationml/2006/main">
  <p:tag name="NUM" val="76"/>
</p:tagLst>
</file>

<file path=ppt/tags/tag2029.xml><?xml version="1.0" encoding="utf-8"?>
<p:tagLst xmlns:a="http://schemas.openxmlformats.org/drawingml/2006/main" xmlns:r="http://schemas.openxmlformats.org/officeDocument/2006/relationships" xmlns:p="http://schemas.openxmlformats.org/presentationml/2006/main">
  <p:tag name="NUM" val="77"/>
</p:tagLst>
</file>

<file path=ppt/tags/tag203.xml><?xml version="1.0" encoding="utf-8"?>
<p:tagLst xmlns:a="http://schemas.openxmlformats.org/drawingml/2006/main" xmlns:r="http://schemas.openxmlformats.org/officeDocument/2006/relationships" xmlns:p="http://schemas.openxmlformats.org/presentationml/2006/main">
  <p:tag name="NUM" val="87"/>
</p:tagLst>
</file>

<file path=ppt/tags/tag2030.xml><?xml version="1.0" encoding="utf-8"?>
<p:tagLst xmlns:a="http://schemas.openxmlformats.org/drawingml/2006/main" xmlns:r="http://schemas.openxmlformats.org/officeDocument/2006/relationships" xmlns:p="http://schemas.openxmlformats.org/presentationml/2006/main">
  <p:tag name="NUM" val="78"/>
</p:tagLst>
</file>

<file path=ppt/tags/tag2031.xml><?xml version="1.0" encoding="utf-8"?>
<p:tagLst xmlns:a="http://schemas.openxmlformats.org/drawingml/2006/main" xmlns:r="http://schemas.openxmlformats.org/officeDocument/2006/relationships" xmlns:p="http://schemas.openxmlformats.org/presentationml/2006/main">
  <p:tag name="NUM" val="79"/>
</p:tagLst>
</file>

<file path=ppt/tags/tag2032.xml><?xml version="1.0" encoding="utf-8"?>
<p:tagLst xmlns:a="http://schemas.openxmlformats.org/drawingml/2006/main" xmlns:r="http://schemas.openxmlformats.org/officeDocument/2006/relationships" xmlns:p="http://schemas.openxmlformats.org/presentationml/2006/main">
  <p:tag name="NUM" val="80"/>
</p:tagLst>
</file>

<file path=ppt/tags/tag2033.xml><?xml version="1.0" encoding="utf-8"?>
<p:tagLst xmlns:a="http://schemas.openxmlformats.org/drawingml/2006/main" xmlns:r="http://schemas.openxmlformats.org/officeDocument/2006/relationships" xmlns:p="http://schemas.openxmlformats.org/presentationml/2006/main">
  <p:tag name="NUM" val="81"/>
</p:tagLst>
</file>

<file path=ppt/tags/tag2034.xml><?xml version="1.0" encoding="utf-8"?>
<p:tagLst xmlns:a="http://schemas.openxmlformats.org/drawingml/2006/main" xmlns:r="http://schemas.openxmlformats.org/officeDocument/2006/relationships" xmlns:p="http://schemas.openxmlformats.org/presentationml/2006/main">
  <p:tag name="NUM" val="82"/>
</p:tagLst>
</file>

<file path=ppt/tags/tag2035.xml><?xml version="1.0" encoding="utf-8"?>
<p:tagLst xmlns:a="http://schemas.openxmlformats.org/drawingml/2006/main" xmlns:r="http://schemas.openxmlformats.org/officeDocument/2006/relationships" xmlns:p="http://schemas.openxmlformats.org/presentationml/2006/main">
  <p:tag name="NUM" val="83"/>
</p:tagLst>
</file>

<file path=ppt/tags/tag2036.xml><?xml version="1.0" encoding="utf-8"?>
<p:tagLst xmlns:a="http://schemas.openxmlformats.org/drawingml/2006/main" xmlns:r="http://schemas.openxmlformats.org/officeDocument/2006/relationships" xmlns:p="http://schemas.openxmlformats.org/presentationml/2006/main">
  <p:tag name="NUM" val="84"/>
</p:tagLst>
</file>

<file path=ppt/tags/tag2037.xml><?xml version="1.0" encoding="utf-8"?>
<p:tagLst xmlns:a="http://schemas.openxmlformats.org/drawingml/2006/main" xmlns:r="http://schemas.openxmlformats.org/officeDocument/2006/relationships" xmlns:p="http://schemas.openxmlformats.org/presentationml/2006/main">
  <p:tag name="NUM" val="85"/>
</p:tagLst>
</file>

<file path=ppt/tags/tag2038.xml><?xml version="1.0" encoding="utf-8"?>
<p:tagLst xmlns:a="http://schemas.openxmlformats.org/drawingml/2006/main" xmlns:r="http://schemas.openxmlformats.org/officeDocument/2006/relationships" xmlns:p="http://schemas.openxmlformats.org/presentationml/2006/main">
  <p:tag name="NUM" val="86"/>
</p:tagLst>
</file>

<file path=ppt/tags/tag2039.xml><?xml version="1.0" encoding="utf-8"?>
<p:tagLst xmlns:a="http://schemas.openxmlformats.org/drawingml/2006/main" xmlns:r="http://schemas.openxmlformats.org/officeDocument/2006/relationships" xmlns:p="http://schemas.openxmlformats.org/presentationml/2006/main">
  <p:tag name="NUM" val="87"/>
</p:tagLst>
</file>

<file path=ppt/tags/tag204.xml><?xml version="1.0" encoding="utf-8"?>
<p:tagLst xmlns:a="http://schemas.openxmlformats.org/drawingml/2006/main" xmlns:r="http://schemas.openxmlformats.org/officeDocument/2006/relationships" xmlns:p="http://schemas.openxmlformats.org/presentationml/2006/main">
  <p:tag name="NUM" val="88"/>
</p:tagLst>
</file>

<file path=ppt/tags/tag2040.xml><?xml version="1.0" encoding="utf-8"?>
<p:tagLst xmlns:a="http://schemas.openxmlformats.org/drawingml/2006/main" xmlns:r="http://schemas.openxmlformats.org/officeDocument/2006/relationships" xmlns:p="http://schemas.openxmlformats.org/presentationml/2006/main">
  <p:tag name="NUM" val="88"/>
</p:tagLst>
</file>

<file path=ppt/tags/tag2041.xml><?xml version="1.0" encoding="utf-8"?>
<p:tagLst xmlns:a="http://schemas.openxmlformats.org/drawingml/2006/main" xmlns:r="http://schemas.openxmlformats.org/officeDocument/2006/relationships" xmlns:p="http://schemas.openxmlformats.org/presentationml/2006/main">
  <p:tag name="NUM" val="89"/>
</p:tagLst>
</file>

<file path=ppt/tags/tag2042.xml><?xml version="1.0" encoding="utf-8"?>
<p:tagLst xmlns:a="http://schemas.openxmlformats.org/drawingml/2006/main" xmlns:r="http://schemas.openxmlformats.org/officeDocument/2006/relationships" xmlns:p="http://schemas.openxmlformats.org/presentationml/2006/main">
  <p:tag name="NUM" val="90"/>
</p:tagLst>
</file>

<file path=ppt/tags/tag2043.xml><?xml version="1.0" encoding="utf-8"?>
<p:tagLst xmlns:a="http://schemas.openxmlformats.org/drawingml/2006/main" xmlns:r="http://schemas.openxmlformats.org/officeDocument/2006/relationships" xmlns:p="http://schemas.openxmlformats.org/presentationml/2006/main">
  <p:tag name="NUM" val="91"/>
</p:tagLst>
</file>

<file path=ppt/tags/tag2044.xml><?xml version="1.0" encoding="utf-8"?>
<p:tagLst xmlns:a="http://schemas.openxmlformats.org/drawingml/2006/main" xmlns:r="http://schemas.openxmlformats.org/officeDocument/2006/relationships" xmlns:p="http://schemas.openxmlformats.org/presentationml/2006/main">
  <p:tag name="NUM" val="92"/>
</p:tagLst>
</file>

<file path=ppt/tags/tag2045.xml><?xml version="1.0" encoding="utf-8"?>
<p:tagLst xmlns:a="http://schemas.openxmlformats.org/drawingml/2006/main" xmlns:r="http://schemas.openxmlformats.org/officeDocument/2006/relationships" xmlns:p="http://schemas.openxmlformats.org/presentationml/2006/main">
  <p:tag name="NUM" val="93"/>
</p:tagLst>
</file>

<file path=ppt/tags/tag2046.xml><?xml version="1.0" encoding="utf-8"?>
<p:tagLst xmlns:a="http://schemas.openxmlformats.org/drawingml/2006/main" xmlns:r="http://schemas.openxmlformats.org/officeDocument/2006/relationships" xmlns:p="http://schemas.openxmlformats.org/presentationml/2006/main">
  <p:tag name="NUM" val="94"/>
</p:tagLst>
</file>

<file path=ppt/tags/tag2047.xml><?xml version="1.0" encoding="utf-8"?>
<p:tagLst xmlns:a="http://schemas.openxmlformats.org/drawingml/2006/main" xmlns:r="http://schemas.openxmlformats.org/officeDocument/2006/relationships" xmlns:p="http://schemas.openxmlformats.org/presentationml/2006/main">
  <p:tag name="NUM" val="95"/>
</p:tagLst>
</file>

<file path=ppt/tags/tag2048.xml><?xml version="1.0" encoding="utf-8"?>
<p:tagLst xmlns:a="http://schemas.openxmlformats.org/drawingml/2006/main" xmlns:r="http://schemas.openxmlformats.org/officeDocument/2006/relationships" xmlns:p="http://schemas.openxmlformats.org/presentationml/2006/main">
  <p:tag name="NUM" val="96"/>
</p:tagLst>
</file>

<file path=ppt/tags/tag2049.xml><?xml version="1.0" encoding="utf-8"?>
<p:tagLst xmlns:a="http://schemas.openxmlformats.org/drawingml/2006/main" xmlns:r="http://schemas.openxmlformats.org/officeDocument/2006/relationships" xmlns:p="http://schemas.openxmlformats.org/presentationml/2006/main">
  <p:tag name="NUM" val="97"/>
</p:tagLst>
</file>

<file path=ppt/tags/tag205.xml><?xml version="1.0" encoding="utf-8"?>
<p:tagLst xmlns:a="http://schemas.openxmlformats.org/drawingml/2006/main" xmlns:r="http://schemas.openxmlformats.org/officeDocument/2006/relationships" xmlns:p="http://schemas.openxmlformats.org/presentationml/2006/main">
  <p:tag name="NUM" val="89"/>
</p:tagLst>
</file>

<file path=ppt/tags/tag2050.xml><?xml version="1.0" encoding="utf-8"?>
<p:tagLst xmlns:a="http://schemas.openxmlformats.org/drawingml/2006/main" xmlns:r="http://schemas.openxmlformats.org/officeDocument/2006/relationships" xmlns:p="http://schemas.openxmlformats.org/presentationml/2006/main">
  <p:tag name="NUM" val="98"/>
</p:tagLst>
</file>

<file path=ppt/tags/tag2051.xml><?xml version="1.0" encoding="utf-8"?>
<p:tagLst xmlns:a="http://schemas.openxmlformats.org/drawingml/2006/main" xmlns:r="http://schemas.openxmlformats.org/officeDocument/2006/relationships" xmlns:p="http://schemas.openxmlformats.org/presentationml/2006/main">
  <p:tag name="NUM" val="99"/>
</p:tagLst>
</file>

<file path=ppt/tags/tag2052.xml><?xml version="1.0" encoding="utf-8"?>
<p:tagLst xmlns:a="http://schemas.openxmlformats.org/drawingml/2006/main" xmlns:r="http://schemas.openxmlformats.org/officeDocument/2006/relationships" xmlns:p="http://schemas.openxmlformats.org/presentationml/2006/main">
  <p:tag name="NUM" val="100"/>
</p:tagLst>
</file>

<file path=ppt/tags/tag2053.xml><?xml version="1.0" encoding="utf-8"?>
<p:tagLst xmlns:a="http://schemas.openxmlformats.org/drawingml/2006/main" xmlns:r="http://schemas.openxmlformats.org/officeDocument/2006/relationships" xmlns:p="http://schemas.openxmlformats.org/presentationml/2006/main">
  <p:tag name="NUM" val="101"/>
</p:tagLst>
</file>

<file path=ppt/tags/tag2054.xml><?xml version="1.0" encoding="utf-8"?>
<p:tagLst xmlns:a="http://schemas.openxmlformats.org/drawingml/2006/main" xmlns:r="http://schemas.openxmlformats.org/officeDocument/2006/relationships" xmlns:p="http://schemas.openxmlformats.org/presentationml/2006/main">
  <p:tag name="NUM" val="102"/>
</p:tagLst>
</file>

<file path=ppt/tags/tag2055.xml><?xml version="1.0" encoding="utf-8"?>
<p:tagLst xmlns:a="http://schemas.openxmlformats.org/drawingml/2006/main" xmlns:r="http://schemas.openxmlformats.org/officeDocument/2006/relationships" xmlns:p="http://schemas.openxmlformats.org/presentationml/2006/main">
  <p:tag name="NUM" val="103"/>
</p:tagLst>
</file>

<file path=ppt/tags/tag2056.xml><?xml version="1.0" encoding="utf-8"?>
<p:tagLst xmlns:a="http://schemas.openxmlformats.org/drawingml/2006/main" xmlns:r="http://schemas.openxmlformats.org/officeDocument/2006/relationships" xmlns:p="http://schemas.openxmlformats.org/presentationml/2006/main">
  <p:tag name="NUM" val="104"/>
</p:tagLst>
</file>

<file path=ppt/tags/tag2057.xml><?xml version="1.0" encoding="utf-8"?>
<p:tagLst xmlns:a="http://schemas.openxmlformats.org/drawingml/2006/main" xmlns:r="http://schemas.openxmlformats.org/officeDocument/2006/relationships" xmlns:p="http://schemas.openxmlformats.org/presentationml/2006/main">
  <p:tag name="NUM" val="105"/>
</p:tagLst>
</file>

<file path=ppt/tags/tag2058.xml><?xml version="1.0" encoding="utf-8"?>
<p:tagLst xmlns:a="http://schemas.openxmlformats.org/drawingml/2006/main" xmlns:r="http://schemas.openxmlformats.org/officeDocument/2006/relationships" xmlns:p="http://schemas.openxmlformats.org/presentationml/2006/main">
  <p:tag name="NUM" val="1"/>
</p:tagLst>
</file>

<file path=ppt/tags/tag2059.xml><?xml version="1.0" encoding="utf-8"?>
<p:tagLst xmlns:a="http://schemas.openxmlformats.org/drawingml/2006/main" xmlns:r="http://schemas.openxmlformats.org/officeDocument/2006/relationships" xmlns:p="http://schemas.openxmlformats.org/presentationml/2006/main">
  <p:tag name="NUM" val="2"/>
</p:tagLst>
</file>

<file path=ppt/tags/tag206.xml><?xml version="1.0" encoding="utf-8"?>
<p:tagLst xmlns:a="http://schemas.openxmlformats.org/drawingml/2006/main" xmlns:r="http://schemas.openxmlformats.org/officeDocument/2006/relationships" xmlns:p="http://schemas.openxmlformats.org/presentationml/2006/main">
  <p:tag name="NUM" val="90"/>
</p:tagLst>
</file>

<file path=ppt/tags/tag2060.xml><?xml version="1.0" encoding="utf-8"?>
<p:tagLst xmlns:a="http://schemas.openxmlformats.org/drawingml/2006/main" xmlns:r="http://schemas.openxmlformats.org/officeDocument/2006/relationships" xmlns:p="http://schemas.openxmlformats.org/presentationml/2006/main">
  <p:tag name="NUM" val="3"/>
</p:tagLst>
</file>

<file path=ppt/tags/tag2061.xml><?xml version="1.0" encoding="utf-8"?>
<p:tagLst xmlns:a="http://schemas.openxmlformats.org/drawingml/2006/main" xmlns:r="http://schemas.openxmlformats.org/officeDocument/2006/relationships" xmlns:p="http://schemas.openxmlformats.org/presentationml/2006/main">
  <p:tag name="NUM" val="4"/>
</p:tagLst>
</file>

<file path=ppt/tags/tag2062.xml><?xml version="1.0" encoding="utf-8"?>
<p:tagLst xmlns:a="http://schemas.openxmlformats.org/drawingml/2006/main" xmlns:r="http://schemas.openxmlformats.org/officeDocument/2006/relationships" xmlns:p="http://schemas.openxmlformats.org/presentationml/2006/main">
  <p:tag name="NUM" val="5"/>
</p:tagLst>
</file>

<file path=ppt/tags/tag2063.xml><?xml version="1.0" encoding="utf-8"?>
<p:tagLst xmlns:a="http://schemas.openxmlformats.org/drawingml/2006/main" xmlns:r="http://schemas.openxmlformats.org/officeDocument/2006/relationships" xmlns:p="http://schemas.openxmlformats.org/presentationml/2006/main">
  <p:tag name="NUM" val="6"/>
</p:tagLst>
</file>

<file path=ppt/tags/tag2064.xml><?xml version="1.0" encoding="utf-8"?>
<p:tagLst xmlns:a="http://schemas.openxmlformats.org/drawingml/2006/main" xmlns:r="http://schemas.openxmlformats.org/officeDocument/2006/relationships" xmlns:p="http://schemas.openxmlformats.org/presentationml/2006/main">
  <p:tag name="NUM" val="7"/>
</p:tagLst>
</file>

<file path=ppt/tags/tag2065.xml><?xml version="1.0" encoding="utf-8"?>
<p:tagLst xmlns:a="http://schemas.openxmlformats.org/drawingml/2006/main" xmlns:r="http://schemas.openxmlformats.org/officeDocument/2006/relationships" xmlns:p="http://schemas.openxmlformats.org/presentationml/2006/main">
  <p:tag name="NUM" val="8"/>
</p:tagLst>
</file>

<file path=ppt/tags/tag2066.xml><?xml version="1.0" encoding="utf-8"?>
<p:tagLst xmlns:a="http://schemas.openxmlformats.org/drawingml/2006/main" xmlns:r="http://schemas.openxmlformats.org/officeDocument/2006/relationships" xmlns:p="http://schemas.openxmlformats.org/presentationml/2006/main">
  <p:tag name="NUM" val="9"/>
</p:tagLst>
</file>

<file path=ppt/tags/tag2067.xml><?xml version="1.0" encoding="utf-8"?>
<p:tagLst xmlns:a="http://schemas.openxmlformats.org/drawingml/2006/main" xmlns:r="http://schemas.openxmlformats.org/officeDocument/2006/relationships" xmlns:p="http://schemas.openxmlformats.org/presentationml/2006/main">
  <p:tag name="NUM" val="10"/>
</p:tagLst>
</file>

<file path=ppt/tags/tag2068.xml><?xml version="1.0" encoding="utf-8"?>
<p:tagLst xmlns:a="http://schemas.openxmlformats.org/drawingml/2006/main" xmlns:r="http://schemas.openxmlformats.org/officeDocument/2006/relationships" xmlns:p="http://schemas.openxmlformats.org/presentationml/2006/main">
  <p:tag name="NUM" val="1"/>
</p:tagLst>
</file>

<file path=ppt/tags/tag2069.xml><?xml version="1.0" encoding="utf-8"?>
<p:tagLst xmlns:a="http://schemas.openxmlformats.org/drawingml/2006/main" xmlns:r="http://schemas.openxmlformats.org/officeDocument/2006/relationships" xmlns:p="http://schemas.openxmlformats.org/presentationml/2006/main">
  <p:tag name="NUM" val="2"/>
</p:tagLst>
</file>

<file path=ppt/tags/tag207.xml><?xml version="1.0" encoding="utf-8"?>
<p:tagLst xmlns:a="http://schemas.openxmlformats.org/drawingml/2006/main" xmlns:r="http://schemas.openxmlformats.org/officeDocument/2006/relationships" xmlns:p="http://schemas.openxmlformats.org/presentationml/2006/main">
  <p:tag name="NUM" val="91"/>
</p:tagLst>
</file>

<file path=ppt/tags/tag2070.xml><?xml version="1.0" encoding="utf-8"?>
<p:tagLst xmlns:a="http://schemas.openxmlformats.org/drawingml/2006/main" xmlns:r="http://schemas.openxmlformats.org/officeDocument/2006/relationships" xmlns:p="http://schemas.openxmlformats.org/presentationml/2006/main">
  <p:tag name="NUM" val="3"/>
</p:tagLst>
</file>

<file path=ppt/tags/tag2071.xml><?xml version="1.0" encoding="utf-8"?>
<p:tagLst xmlns:a="http://schemas.openxmlformats.org/drawingml/2006/main" xmlns:r="http://schemas.openxmlformats.org/officeDocument/2006/relationships" xmlns:p="http://schemas.openxmlformats.org/presentationml/2006/main">
  <p:tag name="NUM" val="4"/>
</p:tagLst>
</file>

<file path=ppt/tags/tag2072.xml><?xml version="1.0" encoding="utf-8"?>
<p:tagLst xmlns:a="http://schemas.openxmlformats.org/drawingml/2006/main" xmlns:r="http://schemas.openxmlformats.org/officeDocument/2006/relationships" xmlns:p="http://schemas.openxmlformats.org/presentationml/2006/main">
  <p:tag name="NUM" val="5"/>
</p:tagLst>
</file>

<file path=ppt/tags/tag2073.xml><?xml version="1.0" encoding="utf-8"?>
<p:tagLst xmlns:a="http://schemas.openxmlformats.org/drawingml/2006/main" xmlns:r="http://schemas.openxmlformats.org/officeDocument/2006/relationships" xmlns:p="http://schemas.openxmlformats.org/presentationml/2006/main">
  <p:tag name="NUM" val="6"/>
</p:tagLst>
</file>

<file path=ppt/tags/tag2074.xml><?xml version="1.0" encoding="utf-8"?>
<p:tagLst xmlns:a="http://schemas.openxmlformats.org/drawingml/2006/main" xmlns:r="http://schemas.openxmlformats.org/officeDocument/2006/relationships" xmlns:p="http://schemas.openxmlformats.org/presentationml/2006/main">
  <p:tag name="NUM" val="1"/>
</p:tagLst>
</file>

<file path=ppt/tags/tag2075.xml><?xml version="1.0" encoding="utf-8"?>
<p:tagLst xmlns:a="http://schemas.openxmlformats.org/drawingml/2006/main" xmlns:r="http://schemas.openxmlformats.org/officeDocument/2006/relationships" xmlns:p="http://schemas.openxmlformats.org/presentationml/2006/main">
  <p:tag name="NUM" val="2"/>
</p:tagLst>
</file>

<file path=ppt/tags/tag2076.xml><?xml version="1.0" encoding="utf-8"?>
<p:tagLst xmlns:a="http://schemas.openxmlformats.org/drawingml/2006/main" xmlns:r="http://schemas.openxmlformats.org/officeDocument/2006/relationships" xmlns:p="http://schemas.openxmlformats.org/presentationml/2006/main">
  <p:tag name="NUM" val="3"/>
</p:tagLst>
</file>

<file path=ppt/tags/tag2077.xml><?xml version="1.0" encoding="utf-8"?>
<p:tagLst xmlns:a="http://schemas.openxmlformats.org/drawingml/2006/main" xmlns:r="http://schemas.openxmlformats.org/officeDocument/2006/relationships" xmlns:p="http://schemas.openxmlformats.org/presentationml/2006/main">
  <p:tag name="NUM" val="4"/>
</p:tagLst>
</file>

<file path=ppt/tags/tag2078.xml><?xml version="1.0" encoding="utf-8"?>
<p:tagLst xmlns:a="http://schemas.openxmlformats.org/drawingml/2006/main" xmlns:r="http://schemas.openxmlformats.org/officeDocument/2006/relationships" xmlns:p="http://schemas.openxmlformats.org/presentationml/2006/main">
  <p:tag name="NUM" val="5"/>
</p:tagLst>
</file>

<file path=ppt/tags/tag2079.xml><?xml version="1.0" encoding="utf-8"?>
<p:tagLst xmlns:a="http://schemas.openxmlformats.org/drawingml/2006/main" xmlns:r="http://schemas.openxmlformats.org/officeDocument/2006/relationships" xmlns:p="http://schemas.openxmlformats.org/presentationml/2006/main">
  <p:tag name="NUM" val="1"/>
</p:tagLst>
</file>

<file path=ppt/tags/tag208.xml><?xml version="1.0" encoding="utf-8"?>
<p:tagLst xmlns:a="http://schemas.openxmlformats.org/drawingml/2006/main" xmlns:r="http://schemas.openxmlformats.org/officeDocument/2006/relationships" xmlns:p="http://schemas.openxmlformats.org/presentationml/2006/main">
  <p:tag name="NUM" val="92"/>
</p:tagLst>
</file>

<file path=ppt/tags/tag2080.xml><?xml version="1.0" encoding="utf-8"?>
<p:tagLst xmlns:a="http://schemas.openxmlformats.org/drawingml/2006/main" xmlns:r="http://schemas.openxmlformats.org/officeDocument/2006/relationships" xmlns:p="http://schemas.openxmlformats.org/presentationml/2006/main">
  <p:tag name="NUM" val="2"/>
</p:tagLst>
</file>

<file path=ppt/tags/tag2081.xml><?xml version="1.0" encoding="utf-8"?>
<p:tagLst xmlns:a="http://schemas.openxmlformats.org/drawingml/2006/main" xmlns:r="http://schemas.openxmlformats.org/officeDocument/2006/relationships" xmlns:p="http://schemas.openxmlformats.org/presentationml/2006/main">
  <p:tag name="NUM" val="1"/>
</p:tagLst>
</file>

<file path=ppt/tags/tag2082.xml><?xml version="1.0" encoding="utf-8"?>
<p:tagLst xmlns:a="http://schemas.openxmlformats.org/drawingml/2006/main" xmlns:r="http://schemas.openxmlformats.org/officeDocument/2006/relationships" xmlns:p="http://schemas.openxmlformats.org/presentationml/2006/main">
  <p:tag name="NUM" val="2"/>
</p:tagLst>
</file>

<file path=ppt/tags/tag2083.xml><?xml version="1.0" encoding="utf-8"?>
<p:tagLst xmlns:a="http://schemas.openxmlformats.org/drawingml/2006/main" xmlns:r="http://schemas.openxmlformats.org/officeDocument/2006/relationships" xmlns:p="http://schemas.openxmlformats.org/presentationml/2006/main">
  <p:tag name="NUM" val="3"/>
</p:tagLst>
</file>

<file path=ppt/tags/tag2084.xml><?xml version="1.0" encoding="utf-8"?>
<p:tagLst xmlns:a="http://schemas.openxmlformats.org/drawingml/2006/main" xmlns:r="http://schemas.openxmlformats.org/officeDocument/2006/relationships" xmlns:p="http://schemas.openxmlformats.org/presentationml/2006/main">
  <p:tag name="NUM" val="4"/>
</p:tagLst>
</file>

<file path=ppt/tags/tag2085.xml><?xml version="1.0" encoding="utf-8"?>
<p:tagLst xmlns:a="http://schemas.openxmlformats.org/drawingml/2006/main" xmlns:r="http://schemas.openxmlformats.org/officeDocument/2006/relationships" xmlns:p="http://schemas.openxmlformats.org/presentationml/2006/main">
  <p:tag name="NUM" val="5"/>
</p:tagLst>
</file>

<file path=ppt/tags/tag2086.xml><?xml version="1.0" encoding="utf-8"?>
<p:tagLst xmlns:a="http://schemas.openxmlformats.org/drawingml/2006/main" xmlns:r="http://schemas.openxmlformats.org/officeDocument/2006/relationships" xmlns:p="http://schemas.openxmlformats.org/presentationml/2006/main">
  <p:tag name="NUM" val="6"/>
</p:tagLst>
</file>

<file path=ppt/tags/tag2087.xml><?xml version="1.0" encoding="utf-8"?>
<p:tagLst xmlns:a="http://schemas.openxmlformats.org/drawingml/2006/main" xmlns:r="http://schemas.openxmlformats.org/officeDocument/2006/relationships" xmlns:p="http://schemas.openxmlformats.org/presentationml/2006/main">
  <p:tag name="NUM" val="7"/>
</p:tagLst>
</file>

<file path=ppt/tags/tag2088.xml><?xml version="1.0" encoding="utf-8"?>
<p:tagLst xmlns:a="http://schemas.openxmlformats.org/drawingml/2006/main" xmlns:r="http://schemas.openxmlformats.org/officeDocument/2006/relationships" xmlns:p="http://schemas.openxmlformats.org/presentationml/2006/main">
  <p:tag name="NUM" val="8"/>
</p:tagLst>
</file>

<file path=ppt/tags/tag2089.xml><?xml version="1.0" encoding="utf-8"?>
<p:tagLst xmlns:a="http://schemas.openxmlformats.org/drawingml/2006/main" xmlns:r="http://schemas.openxmlformats.org/officeDocument/2006/relationships" xmlns:p="http://schemas.openxmlformats.org/presentationml/2006/main">
  <p:tag name="NUM" val="9"/>
</p:tagLst>
</file>

<file path=ppt/tags/tag209.xml><?xml version="1.0" encoding="utf-8"?>
<p:tagLst xmlns:a="http://schemas.openxmlformats.org/drawingml/2006/main" xmlns:r="http://schemas.openxmlformats.org/officeDocument/2006/relationships" xmlns:p="http://schemas.openxmlformats.org/presentationml/2006/main">
  <p:tag name="NUM" val="93"/>
</p:tagLst>
</file>

<file path=ppt/tags/tag2090.xml><?xml version="1.0" encoding="utf-8"?>
<p:tagLst xmlns:a="http://schemas.openxmlformats.org/drawingml/2006/main" xmlns:r="http://schemas.openxmlformats.org/officeDocument/2006/relationships" xmlns:p="http://schemas.openxmlformats.org/presentationml/2006/main">
  <p:tag name="NUM" val="10"/>
</p:tagLst>
</file>

<file path=ppt/tags/tag2091.xml><?xml version="1.0" encoding="utf-8"?>
<p:tagLst xmlns:a="http://schemas.openxmlformats.org/drawingml/2006/main" xmlns:r="http://schemas.openxmlformats.org/officeDocument/2006/relationships" xmlns:p="http://schemas.openxmlformats.org/presentationml/2006/main">
  <p:tag name="NUM" val="11"/>
</p:tagLst>
</file>

<file path=ppt/tags/tag2092.xml><?xml version="1.0" encoding="utf-8"?>
<p:tagLst xmlns:a="http://schemas.openxmlformats.org/drawingml/2006/main" xmlns:r="http://schemas.openxmlformats.org/officeDocument/2006/relationships" xmlns:p="http://schemas.openxmlformats.org/presentationml/2006/main">
  <p:tag name="NUM" val="12"/>
</p:tagLst>
</file>

<file path=ppt/tags/tag2093.xml><?xml version="1.0" encoding="utf-8"?>
<p:tagLst xmlns:a="http://schemas.openxmlformats.org/drawingml/2006/main" xmlns:r="http://schemas.openxmlformats.org/officeDocument/2006/relationships" xmlns:p="http://schemas.openxmlformats.org/presentationml/2006/main">
  <p:tag name="NUM" val="13"/>
</p:tagLst>
</file>

<file path=ppt/tags/tag2094.xml><?xml version="1.0" encoding="utf-8"?>
<p:tagLst xmlns:a="http://schemas.openxmlformats.org/drawingml/2006/main" xmlns:r="http://schemas.openxmlformats.org/officeDocument/2006/relationships" xmlns:p="http://schemas.openxmlformats.org/presentationml/2006/main">
  <p:tag name="NUM" val="14"/>
</p:tagLst>
</file>

<file path=ppt/tags/tag2095.xml><?xml version="1.0" encoding="utf-8"?>
<p:tagLst xmlns:a="http://schemas.openxmlformats.org/drawingml/2006/main" xmlns:r="http://schemas.openxmlformats.org/officeDocument/2006/relationships" xmlns:p="http://schemas.openxmlformats.org/presentationml/2006/main">
  <p:tag name="NUM" val="15"/>
</p:tagLst>
</file>

<file path=ppt/tags/tag2096.xml><?xml version="1.0" encoding="utf-8"?>
<p:tagLst xmlns:a="http://schemas.openxmlformats.org/drawingml/2006/main" xmlns:r="http://schemas.openxmlformats.org/officeDocument/2006/relationships" xmlns:p="http://schemas.openxmlformats.org/presentationml/2006/main">
  <p:tag name="NUM" val="16"/>
</p:tagLst>
</file>

<file path=ppt/tags/tag2097.xml><?xml version="1.0" encoding="utf-8"?>
<p:tagLst xmlns:a="http://schemas.openxmlformats.org/drawingml/2006/main" xmlns:r="http://schemas.openxmlformats.org/officeDocument/2006/relationships" xmlns:p="http://schemas.openxmlformats.org/presentationml/2006/main">
  <p:tag name="NUM" val="17"/>
</p:tagLst>
</file>

<file path=ppt/tags/tag2098.xml><?xml version="1.0" encoding="utf-8"?>
<p:tagLst xmlns:a="http://schemas.openxmlformats.org/drawingml/2006/main" xmlns:r="http://schemas.openxmlformats.org/officeDocument/2006/relationships" xmlns:p="http://schemas.openxmlformats.org/presentationml/2006/main">
  <p:tag name="NUM" val="18"/>
</p:tagLst>
</file>

<file path=ppt/tags/tag2099.xml><?xml version="1.0" encoding="utf-8"?>
<p:tagLst xmlns:a="http://schemas.openxmlformats.org/drawingml/2006/main" xmlns:r="http://schemas.openxmlformats.org/officeDocument/2006/relationships" xmlns:p="http://schemas.openxmlformats.org/presentationml/2006/main">
  <p:tag name="NUM" val="19"/>
</p:tagLst>
</file>

<file path=ppt/tags/tag21.xml><?xml version="1.0" encoding="utf-8"?>
<p:tagLst xmlns:a="http://schemas.openxmlformats.org/drawingml/2006/main" xmlns:r="http://schemas.openxmlformats.org/officeDocument/2006/relationships" xmlns:p="http://schemas.openxmlformats.org/presentationml/2006/main">
  <p:tag name="NUM" val="5"/>
</p:tagLst>
</file>

<file path=ppt/tags/tag210.xml><?xml version="1.0" encoding="utf-8"?>
<p:tagLst xmlns:a="http://schemas.openxmlformats.org/drawingml/2006/main" xmlns:r="http://schemas.openxmlformats.org/officeDocument/2006/relationships" xmlns:p="http://schemas.openxmlformats.org/presentationml/2006/main">
  <p:tag name="NUM" val="94"/>
</p:tagLst>
</file>

<file path=ppt/tags/tag2100.xml><?xml version="1.0" encoding="utf-8"?>
<p:tagLst xmlns:a="http://schemas.openxmlformats.org/drawingml/2006/main" xmlns:r="http://schemas.openxmlformats.org/officeDocument/2006/relationships" xmlns:p="http://schemas.openxmlformats.org/presentationml/2006/main">
  <p:tag name="NUM" val="20"/>
</p:tagLst>
</file>

<file path=ppt/tags/tag2101.xml><?xml version="1.0" encoding="utf-8"?>
<p:tagLst xmlns:a="http://schemas.openxmlformats.org/drawingml/2006/main" xmlns:r="http://schemas.openxmlformats.org/officeDocument/2006/relationships" xmlns:p="http://schemas.openxmlformats.org/presentationml/2006/main">
  <p:tag name="NUM" val="21"/>
</p:tagLst>
</file>

<file path=ppt/tags/tag2102.xml><?xml version="1.0" encoding="utf-8"?>
<p:tagLst xmlns:a="http://schemas.openxmlformats.org/drawingml/2006/main" xmlns:r="http://schemas.openxmlformats.org/officeDocument/2006/relationships" xmlns:p="http://schemas.openxmlformats.org/presentationml/2006/main">
  <p:tag name="NUM" val="22"/>
</p:tagLst>
</file>

<file path=ppt/tags/tag2103.xml><?xml version="1.0" encoding="utf-8"?>
<p:tagLst xmlns:a="http://schemas.openxmlformats.org/drawingml/2006/main" xmlns:r="http://schemas.openxmlformats.org/officeDocument/2006/relationships" xmlns:p="http://schemas.openxmlformats.org/presentationml/2006/main">
  <p:tag name="NUM" val="23"/>
</p:tagLst>
</file>

<file path=ppt/tags/tag2104.xml><?xml version="1.0" encoding="utf-8"?>
<p:tagLst xmlns:a="http://schemas.openxmlformats.org/drawingml/2006/main" xmlns:r="http://schemas.openxmlformats.org/officeDocument/2006/relationships" xmlns:p="http://schemas.openxmlformats.org/presentationml/2006/main">
  <p:tag name="NUM" val="24"/>
</p:tagLst>
</file>

<file path=ppt/tags/tag2105.xml><?xml version="1.0" encoding="utf-8"?>
<p:tagLst xmlns:a="http://schemas.openxmlformats.org/drawingml/2006/main" xmlns:r="http://schemas.openxmlformats.org/officeDocument/2006/relationships" xmlns:p="http://schemas.openxmlformats.org/presentationml/2006/main">
  <p:tag name="NUM" val="25"/>
</p:tagLst>
</file>

<file path=ppt/tags/tag2106.xml><?xml version="1.0" encoding="utf-8"?>
<p:tagLst xmlns:a="http://schemas.openxmlformats.org/drawingml/2006/main" xmlns:r="http://schemas.openxmlformats.org/officeDocument/2006/relationships" xmlns:p="http://schemas.openxmlformats.org/presentationml/2006/main">
  <p:tag name="NUM" val="26"/>
</p:tagLst>
</file>

<file path=ppt/tags/tag2107.xml><?xml version="1.0" encoding="utf-8"?>
<p:tagLst xmlns:a="http://schemas.openxmlformats.org/drawingml/2006/main" xmlns:r="http://schemas.openxmlformats.org/officeDocument/2006/relationships" xmlns:p="http://schemas.openxmlformats.org/presentationml/2006/main">
  <p:tag name="NUM" val="27"/>
</p:tagLst>
</file>

<file path=ppt/tags/tag2108.xml><?xml version="1.0" encoding="utf-8"?>
<p:tagLst xmlns:a="http://schemas.openxmlformats.org/drawingml/2006/main" xmlns:r="http://schemas.openxmlformats.org/officeDocument/2006/relationships" xmlns:p="http://schemas.openxmlformats.org/presentationml/2006/main">
  <p:tag name="NUM" val="28"/>
</p:tagLst>
</file>

<file path=ppt/tags/tag2109.xml><?xml version="1.0" encoding="utf-8"?>
<p:tagLst xmlns:a="http://schemas.openxmlformats.org/drawingml/2006/main" xmlns:r="http://schemas.openxmlformats.org/officeDocument/2006/relationships" xmlns:p="http://schemas.openxmlformats.org/presentationml/2006/main">
  <p:tag name="NUM" val="29"/>
</p:tagLst>
</file>

<file path=ppt/tags/tag211.xml><?xml version="1.0" encoding="utf-8"?>
<p:tagLst xmlns:a="http://schemas.openxmlformats.org/drawingml/2006/main" xmlns:r="http://schemas.openxmlformats.org/officeDocument/2006/relationships" xmlns:p="http://schemas.openxmlformats.org/presentationml/2006/main">
  <p:tag name="NUM" val="95"/>
</p:tagLst>
</file>

<file path=ppt/tags/tag2110.xml><?xml version="1.0" encoding="utf-8"?>
<p:tagLst xmlns:a="http://schemas.openxmlformats.org/drawingml/2006/main" xmlns:r="http://schemas.openxmlformats.org/officeDocument/2006/relationships" xmlns:p="http://schemas.openxmlformats.org/presentationml/2006/main">
  <p:tag name="NUM" val="30"/>
</p:tagLst>
</file>

<file path=ppt/tags/tag2111.xml><?xml version="1.0" encoding="utf-8"?>
<p:tagLst xmlns:a="http://schemas.openxmlformats.org/drawingml/2006/main" xmlns:r="http://schemas.openxmlformats.org/officeDocument/2006/relationships" xmlns:p="http://schemas.openxmlformats.org/presentationml/2006/main">
  <p:tag name="NUM" val="31"/>
</p:tagLst>
</file>

<file path=ppt/tags/tag2112.xml><?xml version="1.0" encoding="utf-8"?>
<p:tagLst xmlns:a="http://schemas.openxmlformats.org/drawingml/2006/main" xmlns:r="http://schemas.openxmlformats.org/officeDocument/2006/relationships" xmlns:p="http://schemas.openxmlformats.org/presentationml/2006/main">
  <p:tag name="NUM" val="32"/>
</p:tagLst>
</file>

<file path=ppt/tags/tag2113.xml><?xml version="1.0" encoding="utf-8"?>
<p:tagLst xmlns:a="http://schemas.openxmlformats.org/drawingml/2006/main" xmlns:r="http://schemas.openxmlformats.org/officeDocument/2006/relationships" xmlns:p="http://schemas.openxmlformats.org/presentationml/2006/main">
  <p:tag name="NUM" val="33"/>
</p:tagLst>
</file>

<file path=ppt/tags/tag2114.xml><?xml version="1.0" encoding="utf-8"?>
<p:tagLst xmlns:a="http://schemas.openxmlformats.org/drawingml/2006/main" xmlns:r="http://schemas.openxmlformats.org/officeDocument/2006/relationships" xmlns:p="http://schemas.openxmlformats.org/presentationml/2006/main">
  <p:tag name="NUM" val="34"/>
</p:tagLst>
</file>

<file path=ppt/tags/tag2115.xml><?xml version="1.0" encoding="utf-8"?>
<p:tagLst xmlns:a="http://schemas.openxmlformats.org/drawingml/2006/main" xmlns:r="http://schemas.openxmlformats.org/officeDocument/2006/relationships" xmlns:p="http://schemas.openxmlformats.org/presentationml/2006/main">
  <p:tag name="NUM" val="35"/>
</p:tagLst>
</file>

<file path=ppt/tags/tag2116.xml><?xml version="1.0" encoding="utf-8"?>
<p:tagLst xmlns:a="http://schemas.openxmlformats.org/drawingml/2006/main" xmlns:r="http://schemas.openxmlformats.org/officeDocument/2006/relationships" xmlns:p="http://schemas.openxmlformats.org/presentationml/2006/main">
  <p:tag name="NUM" val="36"/>
</p:tagLst>
</file>

<file path=ppt/tags/tag2117.xml><?xml version="1.0" encoding="utf-8"?>
<p:tagLst xmlns:a="http://schemas.openxmlformats.org/drawingml/2006/main" xmlns:r="http://schemas.openxmlformats.org/officeDocument/2006/relationships" xmlns:p="http://schemas.openxmlformats.org/presentationml/2006/main">
  <p:tag name="NUM" val="37"/>
</p:tagLst>
</file>

<file path=ppt/tags/tag2118.xml><?xml version="1.0" encoding="utf-8"?>
<p:tagLst xmlns:a="http://schemas.openxmlformats.org/drawingml/2006/main" xmlns:r="http://schemas.openxmlformats.org/officeDocument/2006/relationships" xmlns:p="http://schemas.openxmlformats.org/presentationml/2006/main">
  <p:tag name="NUM" val="38"/>
</p:tagLst>
</file>

<file path=ppt/tags/tag2119.xml><?xml version="1.0" encoding="utf-8"?>
<p:tagLst xmlns:a="http://schemas.openxmlformats.org/drawingml/2006/main" xmlns:r="http://schemas.openxmlformats.org/officeDocument/2006/relationships" xmlns:p="http://schemas.openxmlformats.org/presentationml/2006/main">
  <p:tag name="NUM" val="39"/>
</p:tagLst>
</file>

<file path=ppt/tags/tag212.xml><?xml version="1.0" encoding="utf-8"?>
<p:tagLst xmlns:a="http://schemas.openxmlformats.org/drawingml/2006/main" xmlns:r="http://schemas.openxmlformats.org/officeDocument/2006/relationships" xmlns:p="http://schemas.openxmlformats.org/presentationml/2006/main">
  <p:tag name="NUM" val="96"/>
</p:tagLst>
</file>

<file path=ppt/tags/tag2120.xml><?xml version="1.0" encoding="utf-8"?>
<p:tagLst xmlns:a="http://schemas.openxmlformats.org/drawingml/2006/main" xmlns:r="http://schemas.openxmlformats.org/officeDocument/2006/relationships" xmlns:p="http://schemas.openxmlformats.org/presentationml/2006/main">
  <p:tag name="NUM" val="1"/>
</p:tagLst>
</file>

<file path=ppt/tags/tag2121.xml><?xml version="1.0" encoding="utf-8"?>
<p:tagLst xmlns:a="http://schemas.openxmlformats.org/drawingml/2006/main" xmlns:r="http://schemas.openxmlformats.org/officeDocument/2006/relationships" xmlns:p="http://schemas.openxmlformats.org/presentationml/2006/main">
  <p:tag name="NUM" val="2"/>
</p:tagLst>
</file>

<file path=ppt/tags/tag2122.xml><?xml version="1.0" encoding="utf-8"?>
<p:tagLst xmlns:a="http://schemas.openxmlformats.org/drawingml/2006/main" xmlns:r="http://schemas.openxmlformats.org/officeDocument/2006/relationships" xmlns:p="http://schemas.openxmlformats.org/presentationml/2006/main">
  <p:tag name="NUM" val="3"/>
</p:tagLst>
</file>

<file path=ppt/tags/tag2123.xml><?xml version="1.0" encoding="utf-8"?>
<p:tagLst xmlns:a="http://schemas.openxmlformats.org/drawingml/2006/main" xmlns:r="http://schemas.openxmlformats.org/officeDocument/2006/relationships" xmlns:p="http://schemas.openxmlformats.org/presentationml/2006/main">
  <p:tag name="NUM" val="4"/>
</p:tagLst>
</file>

<file path=ppt/tags/tag2124.xml><?xml version="1.0" encoding="utf-8"?>
<p:tagLst xmlns:a="http://schemas.openxmlformats.org/drawingml/2006/main" xmlns:r="http://schemas.openxmlformats.org/officeDocument/2006/relationships" xmlns:p="http://schemas.openxmlformats.org/presentationml/2006/main">
  <p:tag name="NUM" val="5"/>
</p:tagLst>
</file>

<file path=ppt/tags/tag2125.xml><?xml version="1.0" encoding="utf-8"?>
<p:tagLst xmlns:a="http://schemas.openxmlformats.org/drawingml/2006/main" xmlns:r="http://schemas.openxmlformats.org/officeDocument/2006/relationships" xmlns:p="http://schemas.openxmlformats.org/presentationml/2006/main">
  <p:tag name="NUM" val="1"/>
</p:tagLst>
</file>

<file path=ppt/tags/tag2126.xml><?xml version="1.0" encoding="utf-8"?>
<p:tagLst xmlns:a="http://schemas.openxmlformats.org/drawingml/2006/main" xmlns:r="http://schemas.openxmlformats.org/officeDocument/2006/relationships" xmlns:p="http://schemas.openxmlformats.org/presentationml/2006/main">
  <p:tag name="NUM" val="2"/>
</p:tagLst>
</file>

<file path=ppt/tags/tag2127.xml><?xml version="1.0" encoding="utf-8"?>
<p:tagLst xmlns:a="http://schemas.openxmlformats.org/drawingml/2006/main" xmlns:r="http://schemas.openxmlformats.org/officeDocument/2006/relationships" xmlns:p="http://schemas.openxmlformats.org/presentationml/2006/main">
  <p:tag name="NUM" val="3"/>
</p:tagLst>
</file>

<file path=ppt/tags/tag2128.xml><?xml version="1.0" encoding="utf-8"?>
<p:tagLst xmlns:a="http://schemas.openxmlformats.org/drawingml/2006/main" xmlns:r="http://schemas.openxmlformats.org/officeDocument/2006/relationships" xmlns:p="http://schemas.openxmlformats.org/presentationml/2006/main">
  <p:tag name="NUM" val="4"/>
</p:tagLst>
</file>

<file path=ppt/tags/tag2129.xml><?xml version="1.0" encoding="utf-8"?>
<p:tagLst xmlns:a="http://schemas.openxmlformats.org/drawingml/2006/main" xmlns:r="http://schemas.openxmlformats.org/officeDocument/2006/relationships" xmlns:p="http://schemas.openxmlformats.org/presentationml/2006/main">
  <p:tag name="NUM" val="5"/>
</p:tagLst>
</file>

<file path=ppt/tags/tag213.xml><?xml version="1.0" encoding="utf-8"?>
<p:tagLst xmlns:a="http://schemas.openxmlformats.org/drawingml/2006/main" xmlns:r="http://schemas.openxmlformats.org/officeDocument/2006/relationships" xmlns:p="http://schemas.openxmlformats.org/presentationml/2006/main">
  <p:tag name="NUM" val="97"/>
</p:tagLst>
</file>

<file path=ppt/tags/tag2130.xml><?xml version="1.0" encoding="utf-8"?>
<p:tagLst xmlns:a="http://schemas.openxmlformats.org/drawingml/2006/main" xmlns:r="http://schemas.openxmlformats.org/officeDocument/2006/relationships" xmlns:p="http://schemas.openxmlformats.org/presentationml/2006/main">
  <p:tag name="NUM" val="6"/>
</p:tagLst>
</file>

<file path=ppt/tags/tag2131.xml><?xml version="1.0" encoding="utf-8"?>
<p:tagLst xmlns:a="http://schemas.openxmlformats.org/drawingml/2006/main" xmlns:r="http://schemas.openxmlformats.org/officeDocument/2006/relationships" xmlns:p="http://schemas.openxmlformats.org/presentationml/2006/main">
  <p:tag name="NUM" val="1"/>
</p:tagLst>
</file>

<file path=ppt/tags/tag2132.xml><?xml version="1.0" encoding="utf-8"?>
<p:tagLst xmlns:a="http://schemas.openxmlformats.org/drawingml/2006/main" xmlns:r="http://schemas.openxmlformats.org/officeDocument/2006/relationships" xmlns:p="http://schemas.openxmlformats.org/presentationml/2006/main">
  <p:tag name="NUM" val="2"/>
</p:tagLst>
</file>

<file path=ppt/tags/tag2133.xml><?xml version="1.0" encoding="utf-8"?>
<p:tagLst xmlns:a="http://schemas.openxmlformats.org/drawingml/2006/main" xmlns:r="http://schemas.openxmlformats.org/officeDocument/2006/relationships" xmlns:p="http://schemas.openxmlformats.org/presentationml/2006/main">
  <p:tag name="NUM" val="3"/>
</p:tagLst>
</file>

<file path=ppt/tags/tag2134.xml><?xml version="1.0" encoding="utf-8"?>
<p:tagLst xmlns:a="http://schemas.openxmlformats.org/drawingml/2006/main" xmlns:r="http://schemas.openxmlformats.org/officeDocument/2006/relationships" xmlns:p="http://schemas.openxmlformats.org/presentationml/2006/main">
  <p:tag name="NUM" val="4"/>
</p:tagLst>
</file>

<file path=ppt/tags/tag2135.xml><?xml version="1.0" encoding="utf-8"?>
<p:tagLst xmlns:a="http://schemas.openxmlformats.org/drawingml/2006/main" xmlns:r="http://schemas.openxmlformats.org/officeDocument/2006/relationships" xmlns:p="http://schemas.openxmlformats.org/presentationml/2006/main">
  <p:tag name="NUM" val="5"/>
</p:tagLst>
</file>

<file path=ppt/tags/tag2136.xml><?xml version="1.0" encoding="utf-8"?>
<p:tagLst xmlns:a="http://schemas.openxmlformats.org/drawingml/2006/main" xmlns:r="http://schemas.openxmlformats.org/officeDocument/2006/relationships" xmlns:p="http://schemas.openxmlformats.org/presentationml/2006/main">
  <p:tag name="NUM" val="6"/>
</p:tagLst>
</file>

<file path=ppt/tags/tag2137.xml><?xml version="1.0" encoding="utf-8"?>
<p:tagLst xmlns:a="http://schemas.openxmlformats.org/drawingml/2006/main" xmlns:r="http://schemas.openxmlformats.org/officeDocument/2006/relationships" xmlns:p="http://schemas.openxmlformats.org/presentationml/2006/main">
  <p:tag name="NUM" val="7"/>
</p:tagLst>
</file>

<file path=ppt/tags/tag2138.xml><?xml version="1.0" encoding="utf-8"?>
<p:tagLst xmlns:a="http://schemas.openxmlformats.org/drawingml/2006/main" xmlns:r="http://schemas.openxmlformats.org/officeDocument/2006/relationships" xmlns:p="http://schemas.openxmlformats.org/presentationml/2006/main">
  <p:tag name="NUM" val="1"/>
</p:tagLst>
</file>

<file path=ppt/tags/tag2139.xml><?xml version="1.0" encoding="utf-8"?>
<p:tagLst xmlns:a="http://schemas.openxmlformats.org/drawingml/2006/main" xmlns:r="http://schemas.openxmlformats.org/officeDocument/2006/relationships" xmlns:p="http://schemas.openxmlformats.org/presentationml/2006/main">
  <p:tag name="NUM" val="2"/>
</p:tagLst>
</file>

<file path=ppt/tags/tag214.xml><?xml version="1.0" encoding="utf-8"?>
<p:tagLst xmlns:a="http://schemas.openxmlformats.org/drawingml/2006/main" xmlns:r="http://schemas.openxmlformats.org/officeDocument/2006/relationships" xmlns:p="http://schemas.openxmlformats.org/presentationml/2006/main">
  <p:tag name="NUM" val="98"/>
</p:tagLst>
</file>

<file path=ppt/tags/tag2140.xml><?xml version="1.0" encoding="utf-8"?>
<p:tagLst xmlns:a="http://schemas.openxmlformats.org/drawingml/2006/main" xmlns:r="http://schemas.openxmlformats.org/officeDocument/2006/relationships" xmlns:p="http://schemas.openxmlformats.org/presentationml/2006/main">
  <p:tag name="NUM" val="3"/>
</p:tagLst>
</file>

<file path=ppt/tags/tag2141.xml><?xml version="1.0" encoding="utf-8"?>
<p:tagLst xmlns:a="http://schemas.openxmlformats.org/drawingml/2006/main" xmlns:r="http://schemas.openxmlformats.org/officeDocument/2006/relationships" xmlns:p="http://schemas.openxmlformats.org/presentationml/2006/main">
  <p:tag name="NUM" val="4"/>
</p:tagLst>
</file>

<file path=ppt/tags/tag2142.xml><?xml version="1.0" encoding="utf-8"?>
<p:tagLst xmlns:a="http://schemas.openxmlformats.org/drawingml/2006/main" xmlns:r="http://schemas.openxmlformats.org/officeDocument/2006/relationships" xmlns:p="http://schemas.openxmlformats.org/presentationml/2006/main">
  <p:tag name="NUM" val="5"/>
</p:tagLst>
</file>

<file path=ppt/tags/tag2143.xml><?xml version="1.0" encoding="utf-8"?>
<p:tagLst xmlns:a="http://schemas.openxmlformats.org/drawingml/2006/main" xmlns:r="http://schemas.openxmlformats.org/officeDocument/2006/relationships" xmlns:p="http://schemas.openxmlformats.org/presentationml/2006/main">
  <p:tag name="NUM" val="6"/>
</p:tagLst>
</file>

<file path=ppt/tags/tag2144.xml><?xml version="1.0" encoding="utf-8"?>
<p:tagLst xmlns:a="http://schemas.openxmlformats.org/drawingml/2006/main" xmlns:r="http://schemas.openxmlformats.org/officeDocument/2006/relationships" xmlns:p="http://schemas.openxmlformats.org/presentationml/2006/main">
  <p:tag name="NUM" val="7"/>
</p:tagLst>
</file>

<file path=ppt/tags/tag2145.xml><?xml version="1.0" encoding="utf-8"?>
<p:tagLst xmlns:a="http://schemas.openxmlformats.org/drawingml/2006/main" xmlns:r="http://schemas.openxmlformats.org/officeDocument/2006/relationships" xmlns:p="http://schemas.openxmlformats.org/presentationml/2006/main">
  <p:tag name="NUM" val="8"/>
</p:tagLst>
</file>

<file path=ppt/tags/tag2146.xml><?xml version="1.0" encoding="utf-8"?>
<p:tagLst xmlns:a="http://schemas.openxmlformats.org/drawingml/2006/main" xmlns:r="http://schemas.openxmlformats.org/officeDocument/2006/relationships" xmlns:p="http://schemas.openxmlformats.org/presentationml/2006/main">
  <p:tag name="NUM" val="9"/>
</p:tagLst>
</file>

<file path=ppt/tags/tag2147.xml><?xml version="1.0" encoding="utf-8"?>
<p:tagLst xmlns:a="http://schemas.openxmlformats.org/drawingml/2006/main" xmlns:r="http://schemas.openxmlformats.org/officeDocument/2006/relationships" xmlns:p="http://schemas.openxmlformats.org/presentationml/2006/main">
  <p:tag name="NUM" val="10"/>
</p:tagLst>
</file>

<file path=ppt/tags/tag2148.xml><?xml version="1.0" encoding="utf-8"?>
<p:tagLst xmlns:a="http://schemas.openxmlformats.org/drawingml/2006/main" xmlns:r="http://schemas.openxmlformats.org/officeDocument/2006/relationships" xmlns:p="http://schemas.openxmlformats.org/presentationml/2006/main">
  <p:tag name="NUM" val="11"/>
</p:tagLst>
</file>

<file path=ppt/tags/tag2149.xml><?xml version="1.0" encoding="utf-8"?>
<p:tagLst xmlns:a="http://schemas.openxmlformats.org/drawingml/2006/main" xmlns:r="http://schemas.openxmlformats.org/officeDocument/2006/relationships" xmlns:p="http://schemas.openxmlformats.org/presentationml/2006/main">
  <p:tag name="NUM" val="12"/>
</p:tagLst>
</file>

<file path=ppt/tags/tag215.xml><?xml version="1.0" encoding="utf-8"?>
<p:tagLst xmlns:a="http://schemas.openxmlformats.org/drawingml/2006/main" xmlns:r="http://schemas.openxmlformats.org/officeDocument/2006/relationships" xmlns:p="http://schemas.openxmlformats.org/presentationml/2006/main">
  <p:tag name="NUM" val="99"/>
</p:tagLst>
</file>

<file path=ppt/tags/tag2150.xml><?xml version="1.0" encoding="utf-8"?>
<p:tagLst xmlns:a="http://schemas.openxmlformats.org/drawingml/2006/main" xmlns:r="http://schemas.openxmlformats.org/officeDocument/2006/relationships" xmlns:p="http://schemas.openxmlformats.org/presentationml/2006/main">
  <p:tag name="NUM" val="13"/>
</p:tagLst>
</file>

<file path=ppt/tags/tag2151.xml><?xml version="1.0" encoding="utf-8"?>
<p:tagLst xmlns:a="http://schemas.openxmlformats.org/drawingml/2006/main" xmlns:r="http://schemas.openxmlformats.org/officeDocument/2006/relationships" xmlns:p="http://schemas.openxmlformats.org/presentationml/2006/main">
  <p:tag name="NUM" val="1"/>
</p:tagLst>
</file>

<file path=ppt/tags/tag2152.xml><?xml version="1.0" encoding="utf-8"?>
<p:tagLst xmlns:a="http://schemas.openxmlformats.org/drawingml/2006/main" xmlns:r="http://schemas.openxmlformats.org/officeDocument/2006/relationships" xmlns:p="http://schemas.openxmlformats.org/presentationml/2006/main">
  <p:tag name="NUM" val="2"/>
</p:tagLst>
</file>

<file path=ppt/tags/tag2153.xml><?xml version="1.0" encoding="utf-8"?>
<p:tagLst xmlns:a="http://schemas.openxmlformats.org/drawingml/2006/main" xmlns:r="http://schemas.openxmlformats.org/officeDocument/2006/relationships" xmlns:p="http://schemas.openxmlformats.org/presentationml/2006/main">
  <p:tag name="NUM" val="3"/>
</p:tagLst>
</file>

<file path=ppt/tags/tag2154.xml><?xml version="1.0" encoding="utf-8"?>
<p:tagLst xmlns:a="http://schemas.openxmlformats.org/drawingml/2006/main" xmlns:r="http://schemas.openxmlformats.org/officeDocument/2006/relationships" xmlns:p="http://schemas.openxmlformats.org/presentationml/2006/main">
  <p:tag name="NUM" val="4"/>
</p:tagLst>
</file>

<file path=ppt/tags/tag2155.xml><?xml version="1.0" encoding="utf-8"?>
<p:tagLst xmlns:a="http://schemas.openxmlformats.org/drawingml/2006/main" xmlns:r="http://schemas.openxmlformats.org/officeDocument/2006/relationships" xmlns:p="http://schemas.openxmlformats.org/presentationml/2006/main">
  <p:tag name="NUM" val="5"/>
</p:tagLst>
</file>

<file path=ppt/tags/tag2156.xml><?xml version="1.0" encoding="utf-8"?>
<p:tagLst xmlns:a="http://schemas.openxmlformats.org/drawingml/2006/main" xmlns:r="http://schemas.openxmlformats.org/officeDocument/2006/relationships" xmlns:p="http://schemas.openxmlformats.org/presentationml/2006/main">
  <p:tag name="NUM" val="6"/>
</p:tagLst>
</file>

<file path=ppt/tags/tag2157.xml><?xml version="1.0" encoding="utf-8"?>
<p:tagLst xmlns:a="http://schemas.openxmlformats.org/drawingml/2006/main" xmlns:r="http://schemas.openxmlformats.org/officeDocument/2006/relationships" xmlns:p="http://schemas.openxmlformats.org/presentationml/2006/main">
  <p:tag name="NUM" val="7"/>
</p:tagLst>
</file>

<file path=ppt/tags/tag2158.xml><?xml version="1.0" encoding="utf-8"?>
<p:tagLst xmlns:a="http://schemas.openxmlformats.org/drawingml/2006/main" xmlns:r="http://schemas.openxmlformats.org/officeDocument/2006/relationships" xmlns:p="http://schemas.openxmlformats.org/presentationml/2006/main">
  <p:tag name="NUM" val="8"/>
</p:tagLst>
</file>

<file path=ppt/tags/tag2159.xml><?xml version="1.0" encoding="utf-8"?>
<p:tagLst xmlns:a="http://schemas.openxmlformats.org/drawingml/2006/main" xmlns:r="http://schemas.openxmlformats.org/officeDocument/2006/relationships" xmlns:p="http://schemas.openxmlformats.org/presentationml/2006/main">
  <p:tag name="NUM" val="9"/>
</p:tagLst>
</file>

<file path=ppt/tags/tag216.xml><?xml version="1.0" encoding="utf-8"?>
<p:tagLst xmlns:a="http://schemas.openxmlformats.org/drawingml/2006/main" xmlns:r="http://schemas.openxmlformats.org/officeDocument/2006/relationships" xmlns:p="http://schemas.openxmlformats.org/presentationml/2006/main">
  <p:tag name="NUM" val="100"/>
</p:tagLst>
</file>

<file path=ppt/tags/tag2160.xml><?xml version="1.0" encoding="utf-8"?>
<p:tagLst xmlns:a="http://schemas.openxmlformats.org/drawingml/2006/main" xmlns:r="http://schemas.openxmlformats.org/officeDocument/2006/relationships" xmlns:p="http://schemas.openxmlformats.org/presentationml/2006/main">
  <p:tag name="NUM" val="10"/>
</p:tagLst>
</file>

<file path=ppt/tags/tag2161.xml><?xml version="1.0" encoding="utf-8"?>
<p:tagLst xmlns:a="http://schemas.openxmlformats.org/drawingml/2006/main" xmlns:r="http://schemas.openxmlformats.org/officeDocument/2006/relationships" xmlns:p="http://schemas.openxmlformats.org/presentationml/2006/main">
  <p:tag name="NUM" val="11"/>
</p:tagLst>
</file>

<file path=ppt/tags/tag2162.xml><?xml version="1.0" encoding="utf-8"?>
<p:tagLst xmlns:a="http://schemas.openxmlformats.org/drawingml/2006/main" xmlns:r="http://schemas.openxmlformats.org/officeDocument/2006/relationships" xmlns:p="http://schemas.openxmlformats.org/presentationml/2006/main">
  <p:tag name="NUM" val="12"/>
</p:tagLst>
</file>

<file path=ppt/tags/tag2163.xml><?xml version="1.0" encoding="utf-8"?>
<p:tagLst xmlns:a="http://schemas.openxmlformats.org/drawingml/2006/main" xmlns:r="http://schemas.openxmlformats.org/officeDocument/2006/relationships" xmlns:p="http://schemas.openxmlformats.org/presentationml/2006/main">
  <p:tag name="NUM" val="13"/>
</p:tagLst>
</file>

<file path=ppt/tags/tag2164.xml><?xml version="1.0" encoding="utf-8"?>
<p:tagLst xmlns:a="http://schemas.openxmlformats.org/drawingml/2006/main" xmlns:r="http://schemas.openxmlformats.org/officeDocument/2006/relationships" xmlns:p="http://schemas.openxmlformats.org/presentationml/2006/main">
  <p:tag name="NUM" val="14"/>
</p:tagLst>
</file>

<file path=ppt/tags/tag2165.xml><?xml version="1.0" encoding="utf-8"?>
<p:tagLst xmlns:a="http://schemas.openxmlformats.org/drawingml/2006/main" xmlns:r="http://schemas.openxmlformats.org/officeDocument/2006/relationships" xmlns:p="http://schemas.openxmlformats.org/presentationml/2006/main">
  <p:tag name="NUM" val="15"/>
</p:tagLst>
</file>

<file path=ppt/tags/tag2166.xml><?xml version="1.0" encoding="utf-8"?>
<p:tagLst xmlns:a="http://schemas.openxmlformats.org/drawingml/2006/main" xmlns:r="http://schemas.openxmlformats.org/officeDocument/2006/relationships" xmlns:p="http://schemas.openxmlformats.org/presentationml/2006/main">
  <p:tag name="NUM" val="16"/>
</p:tagLst>
</file>

<file path=ppt/tags/tag2167.xml><?xml version="1.0" encoding="utf-8"?>
<p:tagLst xmlns:a="http://schemas.openxmlformats.org/drawingml/2006/main" xmlns:r="http://schemas.openxmlformats.org/officeDocument/2006/relationships" xmlns:p="http://schemas.openxmlformats.org/presentationml/2006/main">
  <p:tag name="NUM" val="17"/>
</p:tagLst>
</file>

<file path=ppt/tags/tag2168.xml><?xml version="1.0" encoding="utf-8"?>
<p:tagLst xmlns:a="http://schemas.openxmlformats.org/drawingml/2006/main" xmlns:r="http://schemas.openxmlformats.org/officeDocument/2006/relationships" xmlns:p="http://schemas.openxmlformats.org/presentationml/2006/main">
  <p:tag name="NUM" val="18"/>
</p:tagLst>
</file>

<file path=ppt/tags/tag2169.xml><?xml version="1.0" encoding="utf-8"?>
<p:tagLst xmlns:a="http://schemas.openxmlformats.org/drawingml/2006/main" xmlns:r="http://schemas.openxmlformats.org/officeDocument/2006/relationships" xmlns:p="http://schemas.openxmlformats.org/presentationml/2006/main">
  <p:tag name="NUM" val="19"/>
</p:tagLst>
</file>

<file path=ppt/tags/tag217.xml><?xml version="1.0" encoding="utf-8"?>
<p:tagLst xmlns:a="http://schemas.openxmlformats.org/drawingml/2006/main" xmlns:r="http://schemas.openxmlformats.org/officeDocument/2006/relationships" xmlns:p="http://schemas.openxmlformats.org/presentationml/2006/main">
  <p:tag name="NUM" val="101"/>
</p:tagLst>
</file>

<file path=ppt/tags/tag2170.xml><?xml version="1.0" encoding="utf-8"?>
<p:tagLst xmlns:a="http://schemas.openxmlformats.org/drawingml/2006/main" xmlns:r="http://schemas.openxmlformats.org/officeDocument/2006/relationships" xmlns:p="http://schemas.openxmlformats.org/presentationml/2006/main">
  <p:tag name="NUM" val="20"/>
</p:tagLst>
</file>

<file path=ppt/tags/tag2171.xml><?xml version="1.0" encoding="utf-8"?>
<p:tagLst xmlns:a="http://schemas.openxmlformats.org/drawingml/2006/main" xmlns:r="http://schemas.openxmlformats.org/officeDocument/2006/relationships" xmlns:p="http://schemas.openxmlformats.org/presentationml/2006/main">
  <p:tag name="NUM" val="21"/>
</p:tagLst>
</file>

<file path=ppt/tags/tag2172.xml><?xml version="1.0" encoding="utf-8"?>
<p:tagLst xmlns:a="http://schemas.openxmlformats.org/drawingml/2006/main" xmlns:r="http://schemas.openxmlformats.org/officeDocument/2006/relationships" xmlns:p="http://schemas.openxmlformats.org/presentationml/2006/main">
  <p:tag name="NUM" val="22"/>
</p:tagLst>
</file>

<file path=ppt/tags/tag2173.xml><?xml version="1.0" encoding="utf-8"?>
<p:tagLst xmlns:a="http://schemas.openxmlformats.org/drawingml/2006/main" xmlns:r="http://schemas.openxmlformats.org/officeDocument/2006/relationships" xmlns:p="http://schemas.openxmlformats.org/presentationml/2006/main">
  <p:tag name="NUM" val="23"/>
</p:tagLst>
</file>

<file path=ppt/tags/tag2174.xml><?xml version="1.0" encoding="utf-8"?>
<p:tagLst xmlns:a="http://schemas.openxmlformats.org/drawingml/2006/main" xmlns:r="http://schemas.openxmlformats.org/officeDocument/2006/relationships" xmlns:p="http://schemas.openxmlformats.org/presentationml/2006/main">
  <p:tag name="NUM" val="24"/>
</p:tagLst>
</file>

<file path=ppt/tags/tag2175.xml><?xml version="1.0" encoding="utf-8"?>
<p:tagLst xmlns:a="http://schemas.openxmlformats.org/drawingml/2006/main" xmlns:r="http://schemas.openxmlformats.org/officeDocument/2006/relationships" xmlns:p="http://schemas.openxmlformats.org/presentationml/2006/main">
  <p:tag name="NUM" val="25"/>
</p:tagLst>
</file>

<file path=ppt/tags/tag2176.xml><?xml version="1.0" encoding="utf-8"?>
<p:tagLst xmlns:a="http://schemas.openxmlformats.org/drawingml/2006/main" xmlns:r="http://schemas.openxmlformats.org/officeDocument/2006/relationships" xmlns:p="http://schemas.openxmlformats.org/presentationml/2006/main">
  <p:tag name="NUM" val="26"/>
</p:tagLst>
</file>

<file path=ppt/tags/tag2177.xml><?xml version="1.0" encoding="utf-8"?>
<p:tagLst xmlns:a="http://schemas.openxmlformats.org/drawingml/2006/main" xmlns:r="http://schemas.openxmlformats.org/officeDocument/2006/relationships" xmlns:p="http://schemas.openxmlformats.org/presentationml/2006/main">
  <p:tag name="NUM" val="27"/>
</p:tagLst>
</file>

<file path=ppt/tags/tag2178.xml><?xml version="1.0" encoding="utf-8"?>
<p:tagLst xmlns:a="http://schemas.openxmlformats.org/drawingml/2006/main" xmlns:r="http://schemas.openxmlformats.org/officeDocument/2006/relationships" xmlns:p="http://schemas.openxmlformats.org/presentationml/2006/main">
  <p:tag name="NUM" val="28"/>
</p:tagLst>
</file>

<file path=ppt/tags/tag2179.xml><?xml version="1.0" encoding="utf-8"?>
<p:tagLst xmlns:a="http://schemas.openxmlformats.org/drawingml/2006/main" xmlns:r="http://schemas.openxmlformats.org/officeDocument/2006/relationships" xmlns:p="http://schemas.openxmlformats.org/presentationml/2006/main">
  <p:tag name="NUM" val="29"/>
</p:tagLst>
</file>

<file path=ppt/tags/tag218.xml><?xml version="1.0" encoding="utf-8"?>
<p:tagLst xmlns:a="http://schemas.openxmlformats.org/drawingml/2006/main" xmlns:r="http://schemas.openxmlformats.org/officeDocument/2006/relationships" xmlns:p="http://schemas.openxmlformats.org/presentationml/2006/main">
  <p:tag name="NUM" val="102"/>
</p:tagLst>
</file>

<file path=ppt/tags/tag2180.xml><?xml version="1.0" encoding="utf-8"?>
<p:tagLst xmlns:a="http://schemas.openxmlformats.org/drawingml/2006/main" xmlns:r="http://schemas.openxmlformats.org/officeDocument/2006/relationships" xmlns:p="http://schemas.openxmlformats.org/presentationml/2006/main">
  <p:tag name="NUM" val="30"/>
</p:tagLst>
</file>

<file path=ppt/tags/tag2181.xml><?xml version="1.0" encoding="utf-8"?>
<p:tagLst xmlns:a="http://schemas.openxmlformats.org/drawingml/2006/main" xmlns:r="http://schemas.openxmlformats.org/officeDocument/2006/relationships" xmlns:p="http://schemas.openxmlformats.org/presentationml/2006/main">
  <p:tag name="NUM" val="31"/>
</p:tagLst>
</file>

<file path=ppt/tags/tag2182.xml><?xml version="1.0" encoding="utf-8"?>
<p:tagLst xmlns:a="http://schemas.openxmlformats.org/drawingml/2006/main" xmlns:r="http://schemas.openxmlformats.org/officeDocument/2006/relationships" xmlns:p="http://schemas.openxmlformats.org/presentationml/2006/main">
  <p:tag name="NUM" val="32"/>
</p:tagLst>
</file>

<file path=ppt/tags/tag2183.xml><?xml version="1.0" encoding="utf-8"?>
<p:tagLst xmlns:a="http://schemas.openxmlformats.org/drawingml/2006/main" xmlns:r="http://schemas.openxmlformats.org/officeDocument/2006/relationships" xmlns:p="http://schemas.openxmlformats.org/presentationml/2006/main">
  <p:tag name="NUM" val="33"/>
</p:tagLst>
</file>

<file path=ppt/tags/tag2184.xml><?xml version="1.0" encoding="utf-8"?>
<p:tagLst xmlns:a="http://schemas.openxmlformats.org/drawingml/2006/main" xmlns:r="http://schemas.openxmlformats.org/officeDocument/2006/relationships" xmlns:p="http://schemas.openxmlformats.org/presentationml/2006/main">
  <p:tag name="NUM" val="34"/>
</p:tagLst>
</file>

<file path=ppt/tags/tag2185.xml><?xml version="1.0" encoding="utf-8"?>
<p:tagLst xmlns:a="http://schemas.openxmlformats.org/drawingml/2006/main" xmlns:r="http://schemas.openxmlformats.org/officeDocument/2006/relationships" xmlns:p="http://schemas.openxmlformats.org/presentationml/2006/main">
  <p:tag name="NUM" val="35"/>
</p:tagLst>
</file>

<file path=ppt/tags/tag2186.xml><?xml version="1.0" encoding="utf-8"?>
<p:tagLst xmlns:a="http://schemas.openxmlformats.org/drawingml/2006/main" xmlns:r="http://schemas.openxmlformats.org/officeDocument/2006/relationships" xmlns:p="http://schemas.openxmlformats.org/presentationml/2006/main">
  <p:tag name="NUM" val="36"/>
</p:tagLst>
</file>

<file path=ppt/tags/tag2187.xml><?xml version="1.0" encoding="utf-8"?>
<p:tagLst xmlns:a="http://schemas.openxmlformats.org/drawingml/2006/main" xmlns:r="http://schemas.openxmlformats.org/officeDocument/2006/relationships" xmlns:p="http://schemas.openxmlformats.org/presentationml/2006/main">
  <p:tag name="NUM" val="37"/>
</p:tagLst>
</file>

<file path=ppt/tags/tag2188.xml><?xml version="1.0" encoding="utf-8"?>
<p:tagLst xmlns:a="http://schemas.openxmlformats.org/drawingml/2006/main" xmlns:r="http://schemas.openxmlformats.org/officeDocument/2006/relationships" xmlns:p="http://schemas.openxmlformats.org/presentationml/2006/main">
  <p:tag name="NUM" val="38"/>
</p:tagLst>
</file>

<file path=ppt/tags/tag2189.xml><?xml version="1.0" encoding="utf-8"?>
<p:tagLst xmlns:a="http://schemas.openxmlformats.org/drawingml/2006/main" xmlns:r="http://schemas.openxmlformats.org/officeDocument/2006/relationships" xmlns:p="http://schemas.openxmlformats.org/presentationml/2006/main">
  <p:tag name="NUM" val="39"/>
</p:tagLst>
</file>

<file path=ppt/tags/tag219.xml><?xml version="1.0" encoding="utf-8"?>
<p:tagLst xmlns:a="http://schemas.openxmlformats.org/drawingml/2006/main" xmlns:r="http://schemas.openxmlformats.org/officeDocument/2006/relationships" xmlns:p="http://schemas.openxmlformats.org/presentationml/2006/main">
  <p:tag name="NUM" val="103"/>
</p:tagLst>
</file>

<file path=ppt/tags/tag2190.xml><?xml version="1.0" encoding="utf-8"?>
<p:tagLst xmlns:a="http://schemas.openxmlformats.org/drawingml/2006/main" xmlns:r="http://schemas.openxmlformats.org/officeDocument/2006/relationships" xmlns:p="http://schemas.openxmlformats.org/presentationml/2006/main">
  <p:tag name="NUM" val="40"/>
</p:tagLst>
</file>

<file path=ppt/tags/tag2191.xml><?xml version="1.0" encoding="utf-8"?>
<p:tagLst xmlns:a="http://schemas.openxmlformats.org/drawingml/2006/main" xmlns:r="http://schemas.openxmlformats.org/officeDocument/2006/relationships" xmlns:p="http://schemas.openxmlformats.org/presentationml/2006/main">
  <p:tag name="NUM" val="41"/>
</p:tagLst>
</file>

<file path=ppt/tags/tag2192.xml><?xml version="1.0" encoding="utf-8"?>
<p:tagLst xmlns:a="http://schemas.openxmlformats.org/drawingml/2006/main" xmlns:r="http://schemas.openxmlformats.org/officeDocument/2006/relationships" xmlns:p="http://schemas.openxmlformats.org/presentationml/2006/main">
  <p:tag name="NUM" val="42"/>
</p:tagLst>
</file>

<file path=ppt/tags/tag2193.xml><?xml version="1.0" encoding="utf-8"?>
<p:tagLst xmlns:a="http://schemas.openxmlformats.org/drawingml/2006/main" xmlns:r="http://schemas.openxmlformats.org/officeDocument/2006/relationships" xmlns:p="http://schemas.openxmlformats.org/presentationml/2006/main">
  <p:tag name="NUM" val="43"/>
</p:tagLst>
</file>

<file path=ppt/tags/tag2194.xml><?xml version="1.0" encoding="utf-8"?>
<p:tagLst xmlns:a="http://schemas.openxmlformats.org/drawingml/2006/main" xmlns:r="http://schemas.openxmlformats.org/officeDocument/2006/relationships" xmlns:p="http://schemas.openxmlformats.org/presentationml/2006/main">
  <p:tag name="NUM" val="44"/>
</p:tagLst>
</file>

<file path=ppt/tags/tag2195.xml><?xml version="1.0" encoding="utf-8"?>
<p:tagLst xmlns:a="http://schemas.openxmlformats.org/drawingml/2006/main" xmlns:r="http://schemas.openxmlformats.org/officeDocument/2006/relationships" xmlns:p="http://schemas.openxmlformats.org/presentationml/2006/main">
  <p:tag name="NUM" val="45"/>
</p:tagLst>
</file>

<file path=ppt/tags/tag2196.xml><?xml version="1.0" encoding="utf-8"?>
<p:tagLst xmlns:a="http://schemas.openxmlformats.org/drawingml/2006/main" xmlns:r="http://schemas.openxmlformats.org/officeDocument/2006/relationships" xmlns:p="http://schemas.openxmlformats.org/presentationml/2006/main">
  <p:tag name="NUM" val="46"/>
</p:tagLst>
</file>

<file path=ppt/tags/tag2197.xml><?xml version="1.0" encoding="utf-8"?>
<p:tagLst xmlns:a="http://schemas.openxmlformats.org/drawingml/2006/main" xmlns:r="http://schemas.openxmlformats.org/officeDocument/2006/relationships" xmlns:p="http://schemas.openxmlformats.org/presentationml/2006/main">
  <p:tag name="NUM" val="47"/>
</p:tagLst>
</file>

<file path=ppt/tags/tag2198.xml><?xml version="1.0" encoding="utf-8"?>
<p:tagLst xmlns:a="http://schemas.openxmlformats.org/drawingml/2006/main" xmlns:r="http://schemas.openxmlformats.org/officeDocument/2006/relationships" xmlns:p="http://schemas.openxmlformats.org/presentationml/2006/main">
  <p:tag name="NUM" val="1"/>
</p:tagLst>
</file>

<file path=ppt/tags/tag2199.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6"/>
</p:tagLst>
</file>

<file path=ppt/tags/tag220.xml><?xml version="1.0" encoding="utf-8"?>
<p:tagLst xmlns:a="http://schemas.openxmlformats.org/drawingml/2006/main" xmlns:r="http://schemas.openxmlformats.org/officeDocument/2006/relationships" xmlns:p="http://schemas.openxmlformats.org/presentationml/2006/main">
  <p:tag name="NUM" val="104"/>
</p:tagLst>
</file>

<file path=ppt/tags/tag2200.xml><?xml version="1.0" encoding="utf-8"?>
<p:tagLst xmlns:a="http://schemas.openxmlformats.org/drawingml/2006/main" xmlns:r="http://schemas.openxmlformats.org/officeDocument/2006/relationships" xmlns:p="http://schemas.openxmlformats.org/presentationml/2006/main">
  <p:tag name="NUM" val="3"/>
</p:tagLst>
</file>

<file path=ppt/tags/tag2201.xml><?xml version="1.0" encoding="utf-8"?>
<p:tagLst xmlns:a="http://schemas.openxmlformats.org/drawingml/2006/main" xmlns:r="http://schemas.openxmlformats.org/officeDocument/2006/relationships" xmlns:p="http://schemas.openxmlformats.org/presentationml/2006/main">
  <p:tag name="NUM" val="4"/>
</p:tagLst>
</file>

<file path=ppt/tags/tag2202.xml><?xml version="1.0" encoding="utf-8"?>
<p:tagLst xmlns:a="http://schemas.openxmlformats.org/drawingml/2006/main" xmlns:r="http://schemas.openxmlformats.org/officeDocument/2006/relationships" xmlns:p="http://schemas.openxmlformats.org/presentationml/2006/main">
  <p:tag name="NUM" val="5"/>
</p:tagLst>
</file>

<file path=ppt/tags/tag2203.xml><?xml version="1.0" encoding="utf-8"?>
<p:tagLst xmlns:a="http://schemas.openxmlformats.org/drawingml/2006/main" xmlns:r="http://schemas.openxmlformats.org/officeDocument/2006/relationships" xmlns:p="http://schemas.openxmlformats.org/presentationml/2006/main">
  <p:tag name="NUM" val="6"/>
</p:tagLst>
</file>

<file path=ppt/tags/tag2204.xml><?xml version="1.0" encoding="utf-8"?>
<p:tagLst xmlns:a="http://schemas.openxmlformats.org/drawingml/2006/main" xmlns:r="http://schemas.openxmlformats.org/officeDocument/2006/relationships" xmlns:p="http://schemas.openxmlformats.org/presentationml/2006/main">
  <p:tag name="NUM" val="7"/>
</p:tagLst>
</file>

<file path=ppt/tags/tag2205.xml><?xml version="1.0" encoding="utf-8"?>
<p:tagLst xmlns:a="http://schemas.openxmlformats.org/drawingml/2006/main" xmlns:r="http://schemas.openxmlformats.org/officeDocument/2006/relationships" xmlns:p="http://schemas.openxmlformats.org/presentationml/2006/main">
  <p:tag name="NUM" val="8"/>
</p:tagLst>
</file>

<file path=ppt/tags/tag2206.xml><?xml version="1.0" encoding="utf-8"?>
<p:tagLst xmlns:a="http://schemas.openxmlformats.org/drawingml/2006/main" xmlns:r="http://schemas.openxmlformats.org/officeDocument/2006/relationships" xmlns:p="http://schemas.openxmlformats.org/presentationml/2006/main">
  <p:tag name="NUM" val="9"/>
</p:tagLst>
</file>

<file path=ppt/tags/tag2207.xml><?xml version="1.0" encoding="utf-8"?>
<p:tagLst xmlns:a="http://schemas.openxmlformats.org/drawingml/2006/main" xmlns:r="http://schemas.openxmlformats.org/officeDocument/2006/relationships" xmlns:p="http://schemas.openxmlformats.org/presentationml/2006/main">
  <p:tag name="NUM" val="10"/>
</p:tagLst>
</file>

<file path=ppt/tags/tag2208.xml><?xml version="1.0" encoding="utf-8"?>
<p:tagLst xmlns:a="http://schemas.openxmlformats.org/drawingml/2006/main" xmlns:r="http://schemas.openxmlformats.org/officeDocument/2006/relationships" xmlns:p="http://schemas.openxmlformats.org/presentationml/2006/main">
  <p:tag name="NUM" val="11"/>
</p:tagLst>
</file>

<file path=ppt/tags/tag2209.xml><?xml version="1.0" encoding="utf-8"?>
<p:tagLst xmlns:a="http://schemas.openxmlformats.org/drawingml/2006/main" xmlns:r="http://schemas.openxmlformats.org/officeDocument/2006/relationships" xmlns:p="http://schemas.openxmlformats.org/presentationml/2006/main">
  <p:tag name="NUM" val="12"/>
</p:tagLst>
</file>

<file path=ppt/tags/tag221.xml><?xml version="1.0" encoding="utf-8"?>
<p:tagLst xmlns:a="http://schemas.openxmlformats.org/drawingml/2006/main" xmlns:r="http://schemas.openxmlformats.org/officeDocument/2006/relationships" xmlns:p="http://schemas.openxmlformats.org/presentationml/2006/main">
  <p:tag name="NUM" val="105"/>
</p:tagLst>
</file>

<file path=ppt/tags/tag2210.xml><?xml version="1.0" encoding="utf-8"?>
<p:tagLst xmlns:a="http://schemas.openxmlformats.org/drawingml/2006/main" xmlns:r="http://schemas.openxmlformats.org/officeDocument/2006/relationships" xmlns:p="http://schemas.openxmlformats.org/presentationml/2006/main">
  <p:tag name="NUM" val="13"/>
</p:tagLst>
</file>

<file path=ppt/tags/tag2211.xml><?xml version="1.0" encoding="utf-8"?>
<p:tagLst xmlns:a="http://schemas.openxmlformats.org/drawingml/2006/main" xmlns:r="http://schemas.openxmlformats.org/officeDocument/2006/relationships" xmlns:p="http://schemas.openxmlformats.org/presentationml/2006/main">
  <p:tag name="NUM" val="14"/>
</p:tagLst>
</file>

<file path=ppt/tags/tag2212.xml><?xml version="1.0" encoding="utf-8"?>
<p:tagLst xmlns:a="http://schemas.openxmlformats.org/drawingml/2006/main" xmlns:r="http://schemas.openxmlformats.org/officeDocument/2006/relationships" xmlns:p="http://schemas.openxmlformats.org/presentationml/2006/main">
  <p:tag name="NUM" val="15"/>
</p:tagLst>
</file>

<file path=ppt/tags/tag2213.xml><?xml version="1.0" encoding="utf-8"?>
<p:tagLst xmlns:a="http://schemas.openxmlformats.org/drawingml/2006/main" xmlns:r="http://schemas.openxmlformats.org/officeDocument/2006/relationships" xmlns:p="http://schemas.openxmlformats.org/presentationml/2006/main">
  <p:tag name="NUM" val="16"/>
</p:tagLst>
</file>

<file path=ppt/tags/tag2214.xml><?xml version="1.0" encoding="utf-8"?>
<p:tagLst xmlns:a="http://schemas.openxmlformats.org/drawingml/2006/main" xmlns:r="http://schemas.openxmlformats.org/officeDocument/2006/relationships" xmlns:p="http://schemas.openxmlformats.org/presentationml/2006/main">
  <p:tag name="NUM" val="17"/>
</p:tagLst>
</file>

<file path=ppt/tags/tag2215.xml><?xml version="1.0" encoding="utf-8"?>
<p:tagLst xmlns:a="http://schemas.openxmlformats.org/drawingml/2006/main" xmlns:r="http://schemas.openxmlformats.org/officeDocument/2006/relationships" xmlns:p="http://schemas.openxmlformats.org/presentationml/2006/main">
  <p:tag name="NUM" val="1"/>
</p:tagLst>
</file>

<file path=ppt/tags/tag2216.xml><?xml version="1.0" encoding="utf-8"?>
<p:tagLst xmlns:a="http://schemas.openxmlformats.org/drawingml/2006/main" xmlns:r="http://schemas.openxmlformats.org/officeDocument/2006/relationships" xmlns:p="http://schemas.openxmlformats.org/presentationml/2006/main">
  <p:tag name="NUM" val="2"/>
</p:tagLst>
</file>

<file path=ppt/tags/tag2217.xml><?xml version="1.0" encoding="utf-8"?>
<p:tagLst xmlns:a="http://schemas.openxmlformats.org/drawingml/2006/main" xmlns:r="http://schemas.openxmlformats.org/officeDocument/2006/relationships" xmlns:p="http://schemas.openxmlformats.org/presentationml/2006/main">
  <p:tag name="NUM" val="3"/>
</p:tagLst>
</file>

<file path=ppt/tags/tag2218.xml><?xml version="1.0" encoding="utf-8"?>
<p:tagLst xmlns:a="http://schemas.openxmlformats.org/drawingml/2006/main" xmlns:r="http://schemas.openxmlformats.org/officeDocument/2006/relationships" xmlns:p="http://schemas.openxmlformats.org/presentationml/2006/main">
  <p:tag name="NUM" val="4"/>
</p:tagLst>
</file>

<file path=ppt/tags/tag2219.xml><?xml version="1.0" encoding="utf-8"?>
<p:tagLst xmlns:a="http://schemas.openxmlformats.org/drawingml/2006/main" xmlns:r="http://schemas.openxmlformats.org/officeDocument/2006/relationships" xmlns:p="http://schemas.openxmlformats.org/presentationml/2006/main">
  <p:tag name="NUM" val="5"/>
</p:tagLst>
</file>

<file path=ppt/tags/tag222.xml><?xml version="1.0" encoding="utf-8"?>
<p:tagLst xmlns:a="http://schemas.openxmlformats.org/drawingml/2006/main" xmlns:r="http://schemas.openxmlformats.org/officeDocument/2006/relationships" xmlns:p="http://schemas.openxmlformats.org/presentationml/2006/main">
  <p:tag name="NUM" val="106"/>
</p:tagLst>
</file>

<file path=ppt/tags/tag2220.xml><?xml version="1.0" encoding="utf-8"?>
<p:tagLst xmlns:a="http://schemas.openxmlformats.org/drawingml/2006/main" xmlns:r="http://schemas.openxmlformats.org/officeDocument/2006/relationships" xmlns:p="http://schemas.openxmlformats.org/presentationml/2006/main">
  <p:tag name="NUM" val="6"/>
</p:tagLst>
</file>

<file path=ppt/tags/tag2221.xml><?xml version="1.0" encoding="utf-8"?>
<p:tagLst xmlns:a="http://schemas.openxmlformats.org/drawingml/2006/main" xmlns:r="http://schemas.openxmlformats.org/officeDocument/2006/relationships" xmlns:p="http://schemas.openxmlformats.org/presentationml/2006/main">
  <p:tag name="NUM" val="7"/>
</p:tagLst>
</file>

<file path=ppt/tags/tag2222.xml><?xml version="1.0" encoding="utf-8"?>
<p:tagLst xmlns:a="http://schemas.openxmlformats.org/drawingml/2006/main" xmlns:r="http://schemas.openxmlformats.org/officeDocument/2006/relationships" xmlns:p="http://schemas.openxmlformats.org/presentationml/2006/main">
  <p:tag name="NUM" val="8"/>
</p:tagLst>
</file>

<file path=ppt/tags/tag2223.xml><?xml version="1.0" encoding="utf-8"?>
<p:tagLst xmlns:a="http://schemas.openxmlformats.org/drawingml/2006/main" xmlns:r="http://schemas.openxmlformats.org/officeDocument/2006/relationships" xmlns:p="http://schemas.openxmlformats.org/presentationml/2006/main">
  <p:tag name="NUM" val="9"/>
</p:tagLst>
</file>

<file path=ppt/tags/tag2224.xml><?xml version="1.0" encoding="utf-8"?>
<p:tagLst xmlns:a="http://schemas.openxmlformats.org/drawingml/2006/main" xmlns:r="http://schemas.openxmlformats.org/officeDocument/2006/relationships" xmlns:p="http://schemas.openxmlformats.org/presentationml/2006/main">
  <p:tag name="NUM" val="10"/>
</p:tagLst>
</file>

<file path=ppt/tags/tag2225.xml><?xml version="1.0" encoding="utf-8"?>
<p:tagLst xmlns:a="http://schemas.openxmlformats.org/drawingml/2006/main" xmlns:r="http://schemas.openxmlformats.org/officeDocument/2006/relationships" xmlns:p="http://schemas.openxmlformats.org/presentationml/2006/main">
  <p:tag name="NUM" val="11"/>
</p:tagLst>
</file>

<file path=ppt/tags/tag2226.xml><?xml version="1.0" encoding="utf-8"?>
<p:tagLst xmlns:a="http://schemas.openxmlformats.org/drawingml/2006/main" xmlns:r="http://schemas.openxmlformats.org/officeDocument/2006/relationships" xmlns:p="http://schemas.openxmlformats.org/presentationml/2006/main">
  <p:tag name="NUM" val="12"/>
</p:tagLst>
</file>

<file path=ppt/tags/tag2227.xml><?xml version="1.0" encoding="utf-8"?>
<p:tagLst xmlns:a="http://schemas.openxmlformats.org/drawingml/2006/main" xmlns:r="http://schemas.openxmlformats.org/officeDocument/2006/relationships" xmlns:p="http://schemas.openxmlformats.org/presentationml/2006/main">
  <p:tag name="NUM" val="13"/>
</p:tagLst>
</file>

<file path=ppt/tags/tag2228.xml><?xml version="1.0" encoding="utf-8"?>
<p:tagLst xmlns:a="http://schemas.openxmlformats.org/drawingml/2006/main" xmlns:r="http://schemas.openxmlformats.org/officeDocument/2006/relationships" xmlns:p="http://schemas.openxmlformats.org/presentationml/2006/main">
  <p:tag name="NUM" val="14"/>
</p:tagLst>
</file>

<file path=ppt/tags/tag2229.xml><?xml version="1.0" encoding="utf-8"?>
<p:tagLst xmlns:a="http://schemas.openxmlformats.org/drawingml/2006/main" xmlns:r="http://schemas.openxmlformats.org/officeDocument/2006/relationships" xmlns:p="http://schemas.openxmlformats.org/presentationml/2006/main">
  <p:tag name="NUM" val="15"/>
</p:tagLst>
</file>

<file path=ppt/tags/tag223.xml><?xml version="1.0" encoding="utf-8"?>
<p:tagLst xmlns:a="http://schemas.openxmlformats.org/drawingml/2006/main" xmlns:r="http://schemas.openxmlformats.org/officeDocument/2006/relationships" xmlns:p="http://schemas.openxmlformats.org/presentationml/2006/main">
  <p:tag name="NUM" val="107"/>
</p:tagLst>
</file>

<file path=ppt/tags/tag2230.xml><?xml version="1.0" encoding="utf-8"?>
<p:tagLst xmlns:a="http://schemas.openxmlformats.org/drawingml/2006/main" xmlns:r="http://schemas.openxmlformats.org/officeDocument/2006/relationships" xmlns:p="http://schemas.openxmlformats.org/presentationml/2006/main">
  <p:tag name="NUM" val="16"/>
</p:tagLst>
</file>

<file path=ppt/tags/tag2231.xml><?xml version="1.0" encoding="utf-8"?>
<p:tagLst xmlns:a="http://schemas.openxmlformats.org/drawingml/2006/main" xmlns:r="http://schemas.openxmlformats.org/officeDocument/2006/relationships" xmlns:p="http://schemas.openxmlformats.org/presentationml/2006/main">
  <p:tag name="NUM" val="17"/>
</p:tagLst>
</file>

<file path=ppt/tags/tag2232.xml><?xml version="1.0" encoding="utf-8"?>
<p:tagLst xmlns:a="http://schemas.openxmlformats.org/drawingml/2006/main" xmlns:r="http://schemas.openxmlformats.org/officeDocument/2006/relationships" xmlns:p="http://schemas.openxmlformats.org/presentationml/2006/main">
  <p:tag name="NUM" val="1"/>
</p:tagLst>
</file>

<file path=ppt/tags/tag2233.xml><?xml version="1.0" encoding="utf-8"?>
<p:tagLst xmlns:a="http://schemas.openxmlformats.org/drawingml/2006/main" xmlns:r="http://schemas.openxmlformats.org/officeDocument/2006/relationships" xmlns:p="http://schemas.openxmlformats.org/presentationml/2006/main">
  <p:tag name="NUM" val="2"/>
</p:tagLst>
</file>

<file path=ppt/tags/tag2234.xml><?xml version="1.0" encoding="utf-8"?>
<p:tagLst xmlns:a="http://schemas.openxmlformats.org/drawingml/2006/main" xmlns:r="http://schemas.openxmlformats.org/officeDocument/2006/relationships" xmlns:p="http://schemas.openxmlformats.org/presentationml/2006/main">
  <p:tag name="NUM" val="3"/>
</p:tagLst>
</file>

<file path=ppt/tags/tag2235.xml><?xml version="1.0" encoding="utf-8"?>
<p:tagLst xmlns:a="http://schemas.openxmlformats.org/drawingml/2006/main" xmlns:r="http://schemas.openxmlformats.org/officeDocument/2006/relationships" xmlns:p="http://schemas.openxmlformats.org/presentationml/2006/main">
  <p:tag name="NUM" val="4"/>
</p:tagLst>
</file>

<file path=ppt/tags/tag2236.xml><?xml version="1.0" encoding="utf-8"?>
<p:tagLst xmlns:a="http://schemas.openxmlformats.org/drawingml/2006/main" xmlns:r="http://schemas.openxmlformats.org/officeDocument/2006/relationships" xmlns:p="http://schemas.openxmlformats.org/presentationml/2006/main">
  <p:tag name="NUM" val="5"/>
</p:tagLst>
</file>

<file path=ppt/tags/tag2237.xml><?xml version="1.0" encoding="utf-8"?>
<p:tagLst xmlns:a="http://schemas.openxmlformats.org/drawingml/2006/main" xmlns:r="http://schemas.openxmlformats.org/officeDocument/2006/relationships" xmlns:p="http://schemas.openxmlformats.org/presentationml/2006/main">
  <p:tag name="NUM" val="6"/>
</p:tagLst>
</file>

<file path=ppt/tags/tag2238.xml><?xml version="1.0" encoding="utf-8"?>
<p:tagLst xmlns:a="http://schemas.openxmlformats.org/drawingml/2006/main" xmlns:r="http://schemas.openxmlformats.org/officeDocument/2006/relationships" xmlns:p="http://schemas.openxmlformats.org/presentationml/2006/main">
  <p:tag name="NUM" val="7"/>
</p:tagLst>
</file>

<file path=ppt/tags/tag2239.xml><?xml version="1.0" encoding="utf-8"?>
<p:tagLst xmlns:a="http://schemas.openxmlformats.org/drawingml/2006/main" xmlns:r="http://schemas.openxmlformats.org/officeDocument/2006/relationships" xmlns:p="http://schemas.openxmlformats.org/presentationml/2006/main">
  <p:tag name="NUM" val="8"/>
</p:tagLst>
</file>

<file path=ppt/tags/tag224.xml><?xml version="1.0" encoding="utf-8"?>
<p:tagLst xmlns:a="http://schemas.openxmlformats.org/drawingml/2006/main" xmlns:r="http://schemas.openxmlformats.org/officeDocument/2006/relationships" xmlns:p="http://schemas.openxmlformats.org/presentationml/2006/main">
  <p:tag name="NUM" val="108"/>
</p:tagLst>
</file>

<file path=ppt/tags/tag2240.xml><?xml version="1.0" encoding="utf-8"?>
<p:tagLst xmlns:a="http://schemas.openxmlformats.org/drawingml/2006/main" xmlns:r="http://schemas.openxmlformats.org/officeDocument/2006/relationships" xmlns:p="http://schemas.openxmlformats.org/presentationml/2006/main">
  <p:tag name="NUM" val="9"/>
</p:tagLst>
</file>

<file path=ppt/tags/tag2241.xml><?xml version="1.0" encoding="utf-8"?>
<p:tagLst xmlns:a="http://schemas.openxmlformats.org/drawingml/2006/main" xmlns:r="http://schemas.openxmlformats.org/officeDocument/2006/relationships" xmlns:p="http://schemas.openxmlformats.org/presentationml/2006/main">
  <p:tag name="NUM" val="10"/>
</p:tagLst>
</file>

<file path=ppt/tags/tag2242.xml><?xml version="1.0" encoding="utf-8"?>
<p:tagLst xmlns:a="http://schemas.openxmlformats.org/drawingml/2006/main" xmlns:r="http://schemas.openxmlformats.org/officeDocument/2006/relationships" xmlns:p="http://schemas.openxmlformats.org/presentationml/2006/main">
  <p:tag name="NUM" val="11"/>
</p:tagLst>
</file>

<file path=ppt/tags/tag2243.xml><?xml version="1.0" encoding="utf-8"?>
<p:tagLst xmlns:a="http://schemas.openxmlformats.org/drawingml/2006/main" xmlns:r="http://schemas.openxmlformats.org/officeDocument/2006/relationships" xmlns:p="http://schemas.openxmlformats.org/presentationml/2006/main">
  <p:tag name="NUM" val="12"/>
</p:tagLst>
</file>

<file path=ppt/tags/tag2244.xml><?xml version="1.0" encoding="utf-8"?>
<p:tagLst xmlns:a="http://schemas.openxmlformats.org/drawingml/2006/main" xmlns:r="http://schemas.openxmlformats.org/officeDocument/2006/relationships" xmlns:p="http://schemas.openxmlformats.org/presentationml/2006/main">
  <p:tag name="NUM" val="13"/>
</p:tagLst>
</file>

<file path=ppt/tags/tag2245.xml><?xml version="1.0" encoding="utf-8"?>
<p:tagLst xmlns:a="http://schemas.openxmlformats.org/drawingml/2006/main" xmlns:r="http://schemas.openxmlformats.org/officeDocument/2006/relationships" xmlns:p="http://schemas.openxmlformats.org/presentationml/2006/main">
  <p:tag name="NUM" val="14"/>
</p:tagLst>
</file>

<file path=ppt/tags/tag2246.xml><?xml version="1.0" encoding="utf-8"?>
<p:tagLst xmlns:a="http://schemas.openxmlformats.org/drawingml/2006/main" xmlns:r="http://schemas.openxmlformats.org/officeDocument/2006/relationships" xmlns:p="http://schemas.openxmlformats.org/presentationml/2006/main">
  <p:tag name="NUM" val="15"/>
</p:tagLst>
</file>

<file path=ppt/tags/tag2247.xml><?xml version="1.0" encoding="utf-8"?>
<p:tagLst xmlns:a="http://schemas.openxmlformats.org/drawingml/2006/main" xmlns:r="http://schemas.openxmlformats.org/officeDocument/2006/relationships" xmlns:p="http://schemas.openxmlformats.org/presentationml/2006/main">
  <p:tag name="NUM" val="16"/>
</p:tagLst>
</file>

<file path=ppt/tags/tag2248.xml><?xml version="1.0" encoding="utf-8"?>
<p:tagLst xmlns:a="http://schemas.openxmlformats.org/drawingml/2006/main" xmlns:r="http://schemas.openxmlformats.org/officeDocument/2006/relationships" xmlns:p="http://schemas.openxmlformats.org/presentationml/2006/main">
  <p:tag name="NUM" val="17"/>
</p:tagLst>
</file>

<file path=ppt/tags/tag2249.xml><?xml version="1.0" encoding="utf-8"?>
<p:tagLst xmlns:a="http://schemas.openxmlformats.org/drawingml/2006/main" xmlns:r="http://schemas.openxmlformats.org/officeDocument/2006/relationships" xmlns:p="http://schemas.openxmlformats.org/presentationml/2006/main">
  <p:tag name="NUM" val="18"/>
</p:tagLst>
</file>

<file path=ppt/tags/tag225.xml><?xml version="1.0" encoding="utf-8"?>
<p:tagLst xmlns:a="http://schemas.openxmlformats.org/drawingml/2006/main" xmlns:r="http://schemas.openxmlformats.org/officeDocument/2006/relationships" xmlns:p="http://schemas.openxmlformats.org/presentationml/2006/main">
  <p:tag name="NUM" val="109"/>
</p:tagLst>
</file>

<file path=ppt/tags/tag2250.xml><?xml version="1.0" encoding="utf-8"?>
<p:tagLst xmlns:a="http://schemas.openxmlformats.org/drawingml/2006/main" xmlns:r="http://schemas.openxmlformats.org/officeDocument/2006/relationships" xmlns:p="http://schemas.openxmlformats.org/presentationml/2006/main">
  <p:tag name="NUM" val="1"/>
</p:tagLst>
</file>

<file path=ppt/tags/tag2251.xml><?xml version="1.0" encoding="utf-8"?>
<p:tagLst xmlns:a="http://schemas.openxmlformats.org/drawingml/2006/main" xmlns:r="http://schemas.openxmlformats.org/officeDocument/2006/relationships" xmlns:p="http://schemas.openxmlformats.org/presentationml/2006/main">
  <p:tag name="NUM" val="2"/>
</p:tagLst>
</file>

<file path=ppt/tags/tag2252.xml><?xml version="1.0" encoding="utf-8"?>
<p:tagLst xmlns:a="http://schemas.openxmlformats.org/drawingml/2006/main" xmlns:r="http://schemas.openxmlformats.org/officeDocument/2006/relationships" xmlns:p="http://schemas.openxmlformats.org/presentationml/2006/main">
  <p:tag name="NUM" val="3"/>
</p:tagLst>
</file>

<file path=ppt/tags/tag2253.xml><?xml version="1.0" encoding="utf-8"?>
<p:tagLst xmlns:a="http://schemas.openxmlformats.org/drawingml/2006/main" xmlns:r="http://schemas.openxmlformats.org/officeDocument/2006/relationships" xmlns:p="http://schemas.openxmlformats.org/presentationml/2006/main">
  <p:tag name="NUM" val="4"/>
</p:tagLst>
</file>

<file path=ppt/tags/tag2254.xml><?xml version="1.0" encoding="utf-8"?>
<p:tagLst xmlns:a="http://schemas.openxmlformats.org/drawingml/2006/main" xmlns:r="http://schemas.openxmlformats.org/officeDocument/2006/relationships" xmlns:p="http://schemas.openxmlformats.org/presentationml/2006/main">
  <p:tag name="NUM" val="5"/>
</p:tagLst>
</file>

<file path=ppt/tags/tag2255.xml><?xml version="1.0" encoding="utf-8"?>
<p:tagLst xmlns:a="http://schemas.openxmlformats.org/drawingml/2006/main" xmlns:r="http://schemas.openxmlformats.org/officeDocument/2006/relationships" xmlns:p="http://schemas.openxmlformats.org/presentationml/2006/main">
  <p:tag name="NUM" val="6"/>
</p:tagLst>
</file>

<file path=ppt/tags/tag2256.xml><?xml version="1.0" encoding="utf-8"?>
<p:tagLst xmlns:a="http://schemas.openxmlformats.org/drawingml/2006/main" xmlns:r="http://schemas.openxmlformats.org/officeDocument/2006/relationships" xmlns:p="http://schemas.openxmlformats.org/presentationml/2006/main">
  <p:tag name="NUM" val="7"/>
</p:tagLst>
</file>

<file path=ppt/tags/tag2257.xml><?xml version="1.0" encoding="utf-8"?>
<p:tagLst xmlns:a="http://schemas.openxmlformats.org/drawingml/2006/main" xmlns:r="http://schemas.openxmlformats.org/officeDocument/2006/relationships" xmlns:p="http://schemas.openxmlformats.org/presentationml/2006/main">
  <p:tag name="NUM" val="8"/>
</p:tagLst>
</file>

<file path=ppt/tags/tag2258.xml><?xml version="1.0" encoding="utf-8"?>
<p:tagLst xmlns:a="http://schemas.openxmlformats.org/drawingml/2006/main" xmlns:r="http://schemas.openxmlformats.org/officeDocument/2006/relationships" xmlns:p="http://schemas.openxmlformats.org/presentationml/2006/main">
  <p:tag name="NUM" val="9"/>
</p:tagLst>
</file>

<file path=ppt/tags/tag2259.xml><?xml version="1.0" encoding="utf-8"?>
<p:tagLst xmlns:a="http://schemas.openxmlformats.org/drawingml/2006/main" xmlns:r="http://schemas.openxmlformats.org/officeDocument/2006/relationships" xmlns:p="http://schemas.openxmlformats.org/presentationml/2006/main">
  <p:tag name="NUM" val="10"/>
</p:tagLst>
</file>

<file path=ppt/tags/tag226.xml><?xml version="1.0" encoding="utf-8"?>
<p:tagLst xmlns:a="http://schemas.openxmlformats.org/drawingml/2006/main" xmlns:r="http://schemas.openxmlformats.org/officeDocument/2006/relationships" xmlns:p="http://schemas.openxmlformats.org/presentationml/2006/main">
  <p:tag name="NUM" val="110"/>
</p:tagLst>
</file>

<file path=ppt/tags/tag2260.xml><?xml version="1.0" encoding="utf-8"?>
<p:tagLst xmlns:a="http://schemas.openxmlformats.org/drawingml/2006/main" xmlns:r="http://schemas.openxmlformats.org/officeDocument/2006/relationships" xmlns:p="http://schemas.openxmlformats.org/presentationml/2006/main">
  <p:tag name="NUM" val="11"/>
</p:tagLst>
</file>

<file path=ppt/tags/tag2261.xml><?xml version="1.0" encoding="utf-8"?>
<p:tagLst xmlns:a="http://schemas.openxmlformats.org/drawingml/2006/main" xmlns:r="http://schemas.openxmlformats.org/officeDocument/2006/relationships" xmlns:p="http://schemas.openxmlformats.org/presentationml/2006/main">
  <p:tag name="NUM" val="12"/>
</p:tagLst>
</file>

<file path=ppt/tags/tag2262.xml><?xml version="1.0" encoding="utf-8"?>
<p:tagLst xmlns:a="http://schemas.openxmlformats.org/drawingml/2006/main" xmlns:r="http://schemas.openxmlformats.org/officeDocument/2006/relationships" xmlns:p="http://schemas.openxmlformats.org/presentationml/2006/main">
  <p:tag name="NUM" val="13"/>
</p:tagLst>
</file>

<file path=ppt/tags/tag2263.xml><?xml version="1.0" encoding="utf-8"?>
<p:tagLst xmlns:a="http://schemas.openxmlformats.org/drawingml/2006/main" xmlns:r="http://schemas.openxmlformats.org/officeDocument/2006/relationships" xmlns:p="http://schemas.openxmlformats.org/presentationml/2006/main">
  <p:tag name="NUM" val="1"/>
</p:tagLst>
</file>

<file path=ppt/tags/tag2264.xml><?xml version="1.0" encoding="utf-8"?>
<p:tagLst xmlns:a="http://schemas.openxmlformats.org/drawingml/2006/main" xmlns:r="http://schemas.openxmlformats.org/officeDocument/2006/relationships" xmlns:p="http://schemas.openxmlformats.org/presentationml/2006/main">
  <p:tag name="NUM" val="2"/>
</p:tagLst>
</file>

<file path=ppt/tags/tag2265.xml><?xml version="1.0" encoding="utf-8"?>
<p:tagLst xmlns:a="http://schemas.openxmlformats.org/drawingml/2006/main" xmlns:r="http://schemas.openxmlformats.org/officeDocument/2006/relationships" xmlns:p="http://schemas.openxmlformats.org/presentationml/2006/main">
  <p:tag name="NUM" val="3"/>
</p:tagLst>
</file>

<file path=ppt/tags/tag2266.xml><?xml version="1.0" encoding="utf-8"?>
<p:tagLst xmlns:a="http://schemas.openxmlformats.org/drawingml/2006/main" xmlns:r="http://schemas.openxmlformats.org/officeDocument/2006/relationships" xmlns:p="http://schemas.openxmlformats.org/presentationml/2006/main">
  <p:tag name="NUM" val="4"/>
</p:tagLst>
</file>

<file path=ppt/tags/tag2267.xml><?xml version="1.0" encoding="utf-8"?>
<p:tagLst xmlns:a="http://schemas.openxmlformats.org/drawingml/2006/main" xmlns:r="http://schemas.openxmlformats.org/officeDocument/2006/relationships" xmlns:p="http://schemas.openxmlformats.org/presentationml/2006/main">
  <p:tag name="NUM" val="5"/>
</p:tagLst>
</file>

<file path=ppt/tags/tag2268.xml><?xml version="1.0" encoding="utf-8"?>
<p:tagLst xmlns:a="http://schemas.openxmlformats.org/drawingml/2006/main" xmlns:r="http://schemas.openxmlformats.org/officeDocument/2006/relationships" xmlns:p="http://schemas.openxmlformats.org/presentationml/2006/main">
  <p:tag name="NUM" val="6"/>
</p:tagLst>
</file>

<file path=ppt/tags/tag2269.xml><?xml version="1.0" encoding="utf-8"?>
<p:tagLst xmlns:a="http://schemas.openxmlformats.org/drawingml/2006/main" xmlns:r="http://schemas.openxmlformats.org/officeDocument/2006/relationships" xmlns:p="http://schemas.openxmlformats.org/presentationml/2006/main">
  <p:tag name="NUM" val="7"/>
</p:tagLst>
</file>

<file path=ppt/tags/tag227.xml><?xml version="1.0" encoding="utf-8"?>
<p:tagLst xmlns:a="http://schemas.openxmlformats.org/drawingml/2006/main" xmlns:r="http://schemas.openxmlformats.org/officeDocument/2006/relationships" xmlns:p="http://schemas.openxmlformats.org/presentationml/2006/main">
  <p:tag name="NUM" val="111"/>
</p:tagLst>
</file>

<file path=ppt/tags/tag2270.xml><?xml version="1.0" encoding="utf-8"?>
<p:tagLst xmlns:a="http://schemas.openxmlformats.org/drawingml/2006/main" xmlns:r="http://schemas.openxmlformats.org/officeDocument/2006/relationships" xmlns:p="http://schemas.openxmlformats.org/presentationml/2006/main">
  <p:tag name="NUM" val="8"/>
</p:tagLst>
</file>

<file path=ppt/tags/tag2271.xml><?xml version="1.0" encoding="utf-8"?>
<p:tagLst xmlns:a="http://schemas.openxmlformats.org/drawingml/2006/main" xmlns:r="http://schemas.openxmlformats.org/officeDocument/2006/relationships" xmlns:p="http://schemas.openxmlformats.org/presentationml/2006/main">
  <p:tag name="NUM" val="9"/>
</p:tagLst>
</file>

<file path=ppt/tags/tag2272.xml><?xml version="1.0" encoding="utf-8"?>
<p:tagLst xmlns:a="http://schemas.openxmlformats.org/drawingml/2006/main" xmlns:r="http://schemas.openxmlformats.org/officeDocument/2006/relationships" xmlns:p="http://schemas.openxmlformats.org/presentationml/2006/main">
  <p:tag name="NUM" val="10"/>
</p:tagLst>
</file>

<file path=ppt/tags/tag2273.xml><?xml version="1.0" encoding="utf-8"?>
<p:tagLst xmlns:a="http://schemas.openxmlformats.org/drawingml/2006/main" xmlns:r="http://schemas.openxmlformats.org/officeDocument/2006/relationships" xmlns:p="http://schemas.openxmlformats.org/presentationml/2006/main">
  <p:tag name="NUM" val="11"/>
</p:tagLst>
</file>

<file path=ppt/tags/tag2274.xml><?xml version="1.0" encoding="utf-8"?>
<p:tagLst xmlns:a="http://schemas.openxmlformats.org/drawingml/2006/main" xmlns:r="http://schemas.openxmlformats.org/officeDocument/2006/relationships" xmlns:p="http://schemas.openxmlformats.org/presentationml/2006/main">
  <p:tag name="NUM" val="12"/>
</p:tagLst>
</file>

<file path=ppt/tags/tag2275.xml><?xml version="1.0" encoding="utf-8"?>
<p:tagLst xmlns:a="http://schemas.openxmlformats.org/drawingml/2006/main" xmlns:r="http://schemas.openxmlformats.org/officeDocument/2006/relationships" xmlns:p="http://schemas.openxmlformats.org/presentationml/2006/main">
  <p:tag name="NUM" val="13"/>
</p:tagLst>
</file>

<file path=ppt/tags/tag2276.xml><?xml version="1.0" encoding="utf-8"?>
<p:tagLst xmlns:a="http://schemas.openxmlformats.org/drawingml/2006/main" xmlns:r="http://schemas.openxmlformats.org/officeDocument/2006/relationships" xmlns:p="http://schemas.openxmlformats.org/presentationml/2006/main">
  <p:tag name="NUM" val="14"/>
</p:tagLst>
</file>

<file path=ppt/tags/tag2277.xml><?xml version="1.0" encoding="utf-8"?>
<p:tagLst xmlns:a="http://schemas.openxmlformats.org/drawingml/2006/main" xmlns:r="http://schemas.openxmlformats.org/officeDocument/2006/relationships" xmlns:p="http://schemas.openxmlformats.org/presentationml/2006/main">
  <p:tag name="NUM" val="15"/>
</p:tagLst>
</file>

<file path=ppt/tags/tag228.xml><?xml version="1.0" encoding="utf-8"?>
<p:tagLst xmlns:a="http://schemas.openxmlformats.org/drawingml/2006/main" xmlns:r="http://schemas.openxmlformats.org/officeDocument/2006/relationships" xmlns:p="http://schemas.openxmlformats.org/presentationml/2006/main">
  <p:tag name="NUM" val="112"/>
</p:tagLst>
</file>

<file path=ppt/tags/tag229.xml><?xml version="1.0" encoding="utf-8"?>
<p:tagLst xmlns:a="http://schemas.openxmlformats.org/drawingml/2006/main" xmlns:r="http://schemas.openxmlformats.org/officeDocument/2006/relationships" xmlns:p="http://schemas.openxmlformats.org/presentationml/2006/main">
  <p:tag name="NUM" val="113"/>
</p:tagLst>
</file>

<file path=ppt/tags/tag23.xml><?xml version="1.0" encoding="utf-8"?>
<p:tagLst xmlns:a="http://schemas.openxmlformats.org/drawingml/2006/main" xmlns:r="http://schemas.openxmlformats.org/officeDocument/2006/relationships" xmlns:p="http://schemas.openxmlformats.org/presentationml/2006/main">
  <p:tag name="NUM" val="7"/>
</p:tagLst>
</file>

<file path=ppt/tags/tag230.xml><?xml version="1.0" encoding="utf-8"?>
<p:tagLst xmlns:a="http://schemas.openxmlformats.org/drawingml/2006/main" xmlns:r="http://schemas.openxmlformats.org/officeDocument/2006/relationships" xmlns:p="http://schemas.openxmlformats.org/presentationml/2006/main">
  <p:tag name="NUM" val="114"/>
</p:tagLst>
</file>

<file path=ppt/tags/tag231.xml><?xml version="1.0" encoding="utf-8"?>
<p:tagLst xmlns:a="http://schemas.openxmlformats.org/drawingml/2006/main" xmlns:r="http://schemas.openxmlformats.org/officeDocument/2006/relationships" xmlns:p="http://schemas.openxmlformats.org/presentationml/2006/main">
  <p:tag name="NUM" val="115"/>
</p:tagLst>
</file>

<file path=ppt/tags/tag232.xml><?xml version="1.0" encoding="utf-8"?>
<p:tagLst xmlns:a="http://schemas.openxmlformats.org/drawingml/2006/main" xmlns:r="http://schemas.openxmlformats.org/officeDocument/2006/relationships" xmlns:p="http://schemas.openxmlformats.org/presentationml/2006/main">
  <p:tag name="NUM" val="116"/>
</p:tagLst>
</file>

<file path=ppt/tags/tag233.xml><?xml version="1.0" encoding="utf-8"?>
<p:tagLst xmlns:a="http://schemas.openxmlformats.org/drawingml/2006/main" xmlns:r="http://schemas.openxmlformats.org/officeDocument/2006/relationships" xmlns:p="http://schemas.openxmlformats.org/presentationml/2006/main">
  <p:tag name="NUM" val="117"/>
</p:tagLst>
</file>

<file path=ppt/tags/tag234.xml><?xml version="1.0" encoding="utf-8"?>
<p:tagLst xmlns:a="http://schemas.openxmlformats.org/drawingml/2006/main" xmlns:r="http://schemas.openxmlformats.org/officeDocument/2006/relationships" xmlns:p="http://schemas.openxmlformats.org/presentationml/2006/main">
  <p:tag name="NUM" val="118"/>
</p:tagLst>
</file>

<file path=ppt/tags/tag235.xml><?xml version="1.0" encoding="utf-8"?>
<p:tagLst xmlns:a="http://schemas.openxmlformats.org/drawingml/2006/main" xmlns:r="http://schemas.openxmlformats.org/officeDocument/2006/relationships" xmlns:p="http://schemas.openxmlformats.org/presentationml/2006/main">
  <p:tag name="NUM" val="119"/>
</p:tagLst>
</file>

<file path=ppt/tags/tag236.xml><?xml version="1.0" encoding="utf-8"?>
<p:tagLst xmlns:a="http://schemas.openxmlformats.org/drawingml/2006/main" xmlns:r="http://schemas.openxmlformats.org/officeDocument/2006/relationships" xmlns:p="http://schemas.openxmlformats.org/presentationml/2006/main">
  <p:tag name="NUM" val="120"/>
</p:tagLst>
</file>

<file path=ppt/tags/tag237.xml><?xml version="1.0" encoding="utf-8"?>
<p:tagLst xmlns:a="http://schemas.openxmlformats.org/drawingml/2006/main" xmlns:r="http://schemas.openxmlformats.org/officeDocument/2006/relationships" xmlns:p="http://schemas.openxmlformats.org/presentationml/2006/main">
  <p:tag name="NUM" val="121"/>
</p:tagLst>
</file>

<file path=ppt/tags/tag238.xml><?xml version="1.0" encoding="utf-8"?>
<p:tagLst xmlns:a="http://schemas.openxmlformats.org/drawingml/2006/main" xmlns:r="http://schemas.openxmlformats.org/officeDocument/2006/relationships" xmlns:p="http://schemas.openxmlformats.org/presentationml/2006/main">
  <p:tag name="NUM" val="122"/>
</p:tagLst>
</file>

<file path=ppt/tags/tag239.xml><?xml version="1.0" encoding="utf-8"?>
<p:tagLst xmlns:a="http://schemas.openxmlformats.org/drawingml/2006/main" xmlns:r="http://schemas.openxmlformats.org/officeDocument/2006/relationships" xmlns:p="http://schemas.openxmlformats.org/presentationml/2006/main">
  <p:tag name="NUM" val="123"/>
</p:tagLst>
</file>

<file path=ppt/tags/tag24.xml><?xml version="1.0" encoding="utf-8"?>
<p:tagLst xmlns:a="http://schemas.openxmlformats.org/drawingml/2006/main" xmlns:r="http://schemas.openxmlformats.org/officeDocument/2006/relationships" xmlns:p="http://schemas.openxmlformats.org/presentationml/2006/main">
  <p:tag name="NUM" val="8"/>
</p:tagLst>
</file>

<file path=ppt/tags/tag240.xml><?xml version="1.0" encoding="utf-8"?>
<p:tagLst xmlns:a="http://schemas.openxmlformats.org/drawingml/2006/main" xmlns:r="http://schemas.openxmlformats.org/officeDocument/2006/relationships" xmlns:p="http://schemas.openxmlformats.org/presentationml/2006/main">
  <p:tag name="NUM" val="124"/>
</p:tagLst>
</file>

<file path=ppt/tags/tag241.xml><?xml version="1.0" encoding="utf-8"?>
<p:tagLst xmlns:a="http://schemas.openxmlformats.org/drawingml/2006/main" xmlns:r="http://schemas.openxmlformats.org/officeDocument/2006/relationships" xmlns:p="http://schemas.openxmlformats.org/presentationml/2006/main">
  <p:tag name="NUM" val="125"/>
</p:tagLst>
</file>

<file path=ppt/tags/tag242.xml><?xml version="1.0" encoding="utf-8"?>
<p:tagLst xmlns:a="http://schemas.openxmlformats.org/drawingml/2006/main" xmlns:r="http://schemas.openxmlformats.org/officeDocument/2006/relationships" xmlns:p="http://schemas.openxmlformats.org/presentationml/2006/main">
  <p:tag name="NUM" val="126"/>
</p:tagLst>
</file>

<file path=ppt/tags/tag243.xml><?xml version="1.0" encoding="utf-8"?>
<p:tagLst xmlns:a="http://schemas.openxmlformats.org/drawingml/2006/main" xmlns:r="http://schemas.openxmlformats.org/officeDocument/2006/relationships" xmlns:p="http://schemas.openxmlformats.org/presentationml/2006/main">
  <p:tag name="NUM" val="127"/>
</p:tagLst>
</file>

<file path=ppt/tags/tag244.xml><?xml version="1.0" encoding="utf-8"?>
<p:tagLst xmlns:a="http://schemas.openxmlformats.org/drawingml/2006/main" xmlns:r="http://schemas.openxmlformats.org/officeDocument/2006/relationships" xmlns:p="http://schemas.openxmlformats.org/presentationml/2006/main">
  <p:tag name="NUM" val="128"/>
</p:tagLst>
</file>

<file path=ppt/tags/tag245.xml><?xml version="1.0" encoding="utf-8"?>
<p:tagLst xmlns:a="http://schemas.openxmlformats.org/drawingml/2006/main" xmlns:r="http://schemas.openxmlformats.org/officeDocument/2006/relationships" xmlns:p="http://schemas.openxmlformats.org/presentationml/2006/main">
  <p:tag name="NUM" val="129"/>
</p:tagLst>
</file>

<file path=ppt/tags/tag246.xml><?xml version="1.0" encoding="utf-8"?>
<p:tagLst xmlns:a="http://schemas.openxmlformats.org/drawingml/2006/main" xmlns:r="http://schemas.openxmlformats.org/officeDocument/2006/relationships" xmlns:p="http://schemas.openxmlformats.org/presentationml/2006/main">
  <p:tag name="NUM" val="130"/>
</p:tagLst>
</file>

<file path=ppt/tags/tag247.xml><?xml version="1.0" encoding="utf-8"?>
<p:tagLst xmlns:a="http://schemas.openxmlformats.org/drawingml/2006/main" xmlns:r="http://schemas.openxmlformats.org/officeDocument/2006/relationships" xmlns:p="http://schemas.openxmlformats.org/presentationml/2006/main">
  <p:tag name="NUM" val="131"/>
</p:tagLst>
</file>

<file path=ppt/tags/tag248.xml><?xml version="1.0" encoding="utf-8"?>
<p:tagLst xmlns:a="http://schemas.openxmlformats.org/drawingml/2006/main" xmlns:r="http://schemas.openxmlformats.org/officeDocument/2006/relationships" xmlns:p="http://schemas.openxmlformats.org/presentationml/2006/main">
  <p:tag name="NUM" val="132"/>
</p:tagLst>
</file>

<file path=ppt/tags/tag249.xml><?xml version="1.0" encoding="utf-8"?>
<p:tagLst xmlns:a="http://schemas.openxmlformats.org/drawingml/2006/main" xmlns:r="http://schemas.openxmlformats.org/officeDocument/2006/relationships" xmlns:p="http://schemas.openxmlformats.org/presentationml/2006/main">
  <p:tag name="NUM" val="133"/>
</p:tagLst>
</file>

<file path=ppt/tags/tag25.xml><?xml version="1.0" encoding="utf-8"?>
<p:tagLst xmlns:a="http://schemas.openxmlformats.org/drawingml/2006/main" xmlns:r="http://schemas.openxmlformats.org/officeDocument/2006/relationships" xmlns:p="http://schemas.openxmlformats.org/presentationml/2006/main">
  <p:tag name="NUM" val="9"/>
</p:tagLst>
</file>

<file path=ppt/tags/tag250.xml><?xml version="1.0" encoding="utf-8"?>
<p:tagLst xmlns:a="http://schemas.openxmlformats.org/drawingml/2006/main" xmlns:r="http://schemas.openxmlformats.org/officeDocument/2006/relationships" xmlns:p="http://schemas.openxmlformats.org/presentationml/2006/main">
  <p:tag name="NUM" val="134"/>
</p:tagLst>
</file>

<file path=ppt/tags/tag251.xml><?xml version="1.0" encoding="utf-8"?>
<p:tagLst xmlns:a="http://schemas.openxmlformats.org/drawingml/2006/main" xmlns:r="http://schemas.openxmlformats.org/officeDocument/2006/relationships" xmlns:p="http://schemas.openxmlformats.org/presentationml/2006/main">
  <p:tag name="NUM" val="135"/>
</p:tagLst>
</file>

<file path=ppt/tags/tag252.xml><?xml version="1.0" encoding="utf-8"?>
<p:tagLst xmlns:a="http://schemas.openxmlformats.org/drawingml/2006/main" xmlns:r="http://schemas.openxmlformats.org/officeDocument/2006/relationships" xmlns:p="http://schemas.openxmlformats.org/presentationml/2006/main">
  <p:tag name="NUM" val="136"/>
</p:tagLst>
</file>

<file path=ppt/tags/tag253.xml><?xml version="1.0" encoding="utf-8"?>
<p:tagLst xmlns:a="http://schemas.openxmlformats.org/drawingml/2006/main" xmlns:r="http://schemas.openxmlformats.org/officeDocument/2006/relationships" xmlns:p="http://schemas.openxmlformats.org/presentationml/2006/main">
  <p:tag name="NUM" val="137"/>
</p:tagLst>
</file>

<file path=ppt/tags/tag254.xml><?xml version="1.0" encoding="utf-8"?>
<p:tagLst xmlns:a="http://schemas.openxmlformats.org/drawingml/2006/main" xmlns:r="http://schemas.openxmlformats.org/officeDocument/2006/relationships" xmlns:p="http://schemas.openxmlformats.org/presentationml/2006/main">
  <p:tag name="NUM" val="138"/>
</p:tagLst>
</file>

<file path=ppt/tags/tag255.xml><?xml version="1.0" encoding="utf-8"?>
<p:tagLst xmlns:a="http://schemas.openxmlformats.org/drawingml/2006/main" xmlns:r="http://schemas.openxmlformats.org/officeDocument/2006/relationships" xmlns:p="http://schemas.openxmlformats.org/presentationml/2006/main">
  <p:tag name="NUM" val="139"/>
</p:tagLst>
</file>

<file path=ppt/tags/tag256.xml><?xml version="1.0" encoding="utf-8"?>
<p:tagLst xmlns:a="http://schemas.openxmlformats.org/drawingml/2006/main" xmlns:r="http://schemas.openxmlformats.org/officeDocument/2006/relationships" xmlns:p="http://schemas.openxmlformats.org/presentationml/2006/main">
  <p:tag name="NUM" val="140"/>
</p:tagLst>
</file>

<file path=ppt/tags/tag257.xml><?xml version="1.0" encoding="utf-8"?>
<p:tagLst xmlns:a="http://schemas.openxmlformats.org/drawingml/2006/main" xmlns:r="http://schemas.openxmlformats.org/officeDocument/2006/relationships" xmlns:p="http://schemas.openxmlformats.org/presentationml/2006/main">
  <p:tag name="NUM" val="141"/>
</p:tagLst>
</file>

<file path=ppt/tags/tag258.xml><?xml version="1.0" encoding="utf-8"?>
<p:tagLst xmlns:a="http://schemas.openxmlformats.org/drawingml/2006/main" xmlns:r="http://schemas.openxmlformats.org/officeDocument/2006/relationships" xmlns:p="http://schemas.openxmlformats.org/presentationml/2006/main">
  <p:tag name="NUM" val="142"/>
</p:tagLst>
</file>

<file path=ppt/tags/tag259.xml><?xml version="1.0" encoding="utf-8"?>
<p:tagLst xmlns:a="http://schemas.openxmlformats.org/drawingml/2006/main" xmlns:r="http://schemas.openxmlformats.org/officeDocument/2006/relationships" xmlns:p="http://schemas.openxmlformats.org/presentationml/2006/main">
  <p:tag name="NUM" val="143"/>
</p:tagLst>
</file>

<file path=ppt/tags/tag26.xml><?xml version="1.0" encoding="utf-8"?>
<p:tagLst xmlns:a="http://schemas.openxmlformats.org/drawingml/2006/main" xmlns:r="http://schemas.openxmlformats.org/officeDocument/2006/relationships" xmlns:p="http://schemas.openxmlformats.org/presentationml/2006/main">
  <p:tag name="NUM" val="10"/>
</p:tagLst>
</file>

<file path=ppt/tags/tag260.xml><?xml version="1.0" encoding="utf-8"?>
<p:tagLst xmlns:a="http://schemas.openxmlformats.org/drawingml/2006/main" xmlns:r="http://schemas.openxmlformats.org/officeDocument/2006/relationships" xmlns:p="http://schemas.openxmlformats.org/presentationml/2006/main">
  <p:tag name="NUM" val="144"/>
</p:tagLst>
</file>

<file path=ppt/tags/tag261.xml><?xml version="1.0" encoding="utf-8"?>
<p:tagLst xmlns:a="http://schemas.openxmlformats.org/drawingml/2006/main" xmlns:r="http://schemas.openxmlformats.org/officeDocument/2006/relationships" xmlns:p="http://schemas.openxmlformats.org/presentationml/2006/main">
  <p:tag name="NUM" val="145"/>
</p:tagLst>
</file>

<file path=ppt/tags/tag262.xml><?xml version="1.0" encoding="utf-8"?>
<p:tagLst xmlns:a="http://schemas.openxmlformats.org/drawingml/2006/main" xmlns:r="http://schemas.openxmlformats.org/officeDocument/2006/relationships" xmlns:p="http://schemas.openxmlformats.org/presentationml/2006/main">
  <p:tag name="NUM" val="146"/>
</p:tagLst>
</file>

<file path=ppt/tags/tag263.xml><?xml version="1.0" encoding="utf-8"?>
<p:tagLst xmlns:a="http://schemas.openxmlformats.org/drawingml/2006/main" xmlns:r="http://schemas.openxmlformats.org/officeDocument/2006/relationships" xmlns:p="http://schemas.openxmlformats.org/presentationml/2006/main">
  <p:tag name="NUM" val="147"/>
</p:tagLst>
</file>

<file path=ppt/tags/tag264.xml><?xml version="1.0" encoding="utf-8"?>
<p:tagLst xmlns:a="http://schemas.openxmlformats.org/drawingml/2006/main" xmlns:r="http://schemas.openxmlformats.org/officeDocument/2006/relationships" xmlns:p="http://schemas.openxmlformats.org/presentationml/2006/main">
  <p:tag name="NUM" val="148"/>
</p:tagLst>
</file>

<file path=ppt/tags/tag265.xml><?xml version="1.0" encoding="utf-8"?>
<p:tagLst xmlns:a="http://schemas.openxmlformats.org/drawingml/2006/main" xmlns:r="http://schemas.openxmlformats.org/officeDocument/2006/relationships" xmlns:p="http://schemas.openxmlformats.org/presentationml/2006/main">
  <p:tag name="NUM" val="149"/>
</p:tagLst>
</file>

<file path=ppt/tags/tag266.xml><?xml version="1.0" encoding="utf-8"?>
<p:tagLst xmlns:a="http://schemas.openxmlformats.org/drawingml/2006/main" xmlns:r="http://schemas.openxmlformats.org/officeDocument/2006/relationships" xmlns:p="http://schemas.openxmlformats.org/presentationml/2006/main">
  <p:tag name="NUM" val="150"/>
</p:tagLst>
</file>

<file path=ppt/tags/tag267.xml><?xml version="1.0" encoding="utf-8"?>
<p:tagLst xmlns:a="http://schemas.openxmlformats.org/drawingml/2006/main" xmlns:r="http://schemas.openxmlformats.org/officeDocument/2006/relationships" xmlns:p="http://schemas.openxmlformats.org/presentationml/2006/main">
  <p:tag name="NUM" val="151"/>
</p:tagLst>
</file>

<file path=ppt/tags/tag268.xml><?xml version="1.0" encoding="utf-8"?>
<p:tagLst xmlns:a="http://schemas.openxmlformats.org/drawingml/2006/main" xmlns:r="http://schemas.openxmlformats.org/officeDocument/2006/relationships" xmlns:p="http://schemas.openxmlformats.org/presentationml/2006/main">
  <p:tag name="NUM" val="152"/>
</p:tagLst>
</file>

<file path=ppt/tags/tag269.xml><?xml version="1.0" encoding="utf-8"?>
<p:tagLst xmlns:a="http://schemas.openxmlformats.org/drawingml/2006/main" xmlns:r="http://schemas.openxmlformats.org/officeDocument/2006/relationships" xmlns:p="http://schemas.openxmlformats.org/presentationml/2006/main">
  <p:tag name="NUM" val="153"/>
</p:tagLst>
</file>

<file path=ppt/tags/tag27.xml><?xml version="1.0" encoding="utf-8"?>
<p:tagLst xmlns:a="http://schemas.openxmlformats.org/drawingml/2006/main" xmlns:r="http://schemas.openxmlformats.org/officeDocument/2006/relationships" xmlns:p="http://schemas.openxmlformats.org/presentationml/2006/main">
  <p:tag name="NUM" val="11"/>
</p:tagLst>
</file>

<file path=ppt/tags/tag270.xml><?xml version="1.0" encoding="utf-8"?>
<p:tagLst xmlns:a="http://schemas.openxmlformats.org/drawingml/2006/main" xmlns:r="http://schemas.openxmlformats.org/officeDocument/2006/relationships" xmlns:p="http://schemas.openxmlformats.org/presentationml/2006/main">
  <p:tag name="NUM" val="154"/>
</p:tagLst>
</file>

<file path=ppt/tags/tag271.xml><?xml version="1.0" encoding="utf-8"?>
<p:tagLst xmlns:a="http://schemas.openxmlformats.org/drawingml/2006/main" xmlns:r="http://schemas.openxmlformats.org/officeDocument/2006/relationships" xmlns:p="http://schemas.openxmlformats.org/presentationml/2006/main">
  <p:tag name="NUM" val="155"/>
</p:tagLst>
</file>

<file path=ppt/tags/tag272.xml><?xml version="1.0" encoding="utf-8"?>
<p:tagLst xmlns:a="http://schemas.openxmlformats.org/drawingml/2006/main" xmlns:r="http://schemas.openxmlformats.org/officeDocument/2006/relationships" xmlns:p="http://schemas.openxmlformats.org/presentationml/2006/main">
  <p:tag name="NUM" val="156"/>
</p:tagLst>
</file>

<file path=ppt/tags/tag273.xml><?xml version="1.0" encoding="utf-8"?>
<p:tagLst xmlns:a="http://schemas.openxmlformats.org/drawingml/2006/main" xmlns:r="http://schemas.openxmlformats.org/officeDocument/2006/relationships" xmlns:p="http://schemas.openxmlformats.org/presentationml/2006/main">
  <p:tag name="NUM" val="157"/>
</p:tagLst>
</file>

<file path=ppt/tags/tag274.xml><?xml version="1.0" encoding="utf-8"?>
<p:tagLst xmlns:a="http://schemas.openxmlformats.org/drawingml/2006/main" xmlns:r="http://schemas.openxmlformats.org/officeDocument/2006/relationships" xmlns:p="http://schemas.openxmlformats.org/presentationml/2006/main">
  <p:tag name="NUM" val="158"/>
</p:tagLst>
</file>

<file path=ppt/tags/tag275.xml><?xml version="1.0" encoding="utf-8"?>
<p:tagLst xmlns:a="http://schemas.openxmlformats.org/drawingml/2006/main" xmlns:r="http://schemas.openxmlformats.org/officeDocument/2006/relationships" xmlns:p="http://schemas.openxmlformats.org/presentationml/2006/main">
  <p:tag name="NUM" val="159"/>
</p:tagLst>
</file>

<file path=ppt/tags/tag276.xml><?xml version="1.0" encoding="utf-8"?>
<p:tagLst xmlns:a="http://schemas.openxmlformats.org/drawingml/2006/main" xmlns:r="http://schemas.openxmlformats.org/officeDocument/2006/relationships" xmlns:p="http://schemas.openxmlformats.org/presentationml/2006/main">
  <p:tag name="NUM" val="160"/>
</p:tagLst>
</file>

<file path=ppt/tags/tag277.xml><?xml version="1.0" encoding="utf-8"?>
<p:tagLst xmlns:a="http://schemas.openxmlformats.org/drawingml/2006/main" xmlns:r="http://schemas.openxmlformats.org/officeDocument/2006/relationships" xmlns:p="http://schemas.openxmlformats.org/presentationml/2006/main">
  <p:tag name="NUM" val="161"/>
</p:tagLst>
</file>

<file path=ppt/tags/tag278.xml><?xml version="1.0" encoding="utf-8"?>
<p:tagLst xmlns:a="http://schemas.openxmlformats.org/drawingml/2006/main" xmlns:r="http://schemas.openxmlformats.org/officeDocument/2006/relationships" xmlns:p="http://schemas.openxmlformats.org/presentationml/2006/main">
  <p:tag name="NUM" val="162"/>
</p:tagLst>
</file>

<file path=ppt/tags/tag279.xml><?xml version="1.0" encoding="utf-8"?>
<p:tagLst xmlns:a="http://schemas.openxmlformats.org/drawingml/2006/main" xmlns:r="http://schemas.openxmlformats.org/officeDocument/2006/relationships" xmlns:p="http://schemas.openxmlformats.org/presentationml/2006/main">
  <p:tag name="NUM" val="163"/>
</p:tagLst>
</file>

<file path=ppt/tags/tag28.xml><?xml version="1.0" encoding="utf-8"?>
<p:tagLst xmlns:a="http://schemas.openxmlformats.org/drawingml/2006/main" xmlns:r="http://schemas.openxmlformats.org/officeDocument/2006/relationships" xmlns:p="http://schemas.openxmlformats.org/presentationml/2006/main">
  <p:tag name="NUM" val="12"/>
</p:tagLst>
</file>

<file path=ppt/tags/tag280.xml><?xml version="1.0" encoding="utf-8"?>
<p:tagLst xmlns:a="http://schemas.openxmlformats.org/drawingml/2006/main" xmlns:r="http://schemas.openxmlformats.org/officeDocument/2006/relationships" xmlns:p="http://schemas.openxmlformats.org/presentationml/2006/main">
  <p:tag name="NUM" val="164"/>
</p:tagLst>
</file>

<file path=ppt/tags/tag281.xml><?xml version="1.0" encoding="utf-8"?>
<p:tagLst xmlns:a="http://schemas.openxmlformats.org/drawingml/2006/main" xmlns:r="http://schemas.openxmlformats.org/officeDocument/2006/relationships" xmlns:p="http://schemas.openxmlformats.org/presentationml/2006/main">
  <p:tag name="NUM" val="165"/>
</p:tagLst>
</file>

<file path=ppt/tags/tag282.xml><?xml version="1.0" encoding="utf-8"?>
<p:tagLst xmlns:a="http://schemas.openxmlformats.org/drawingml/2006/main" xmlns:r="http://schemas.openxmlformats.org/officeDocument/2006/relationships" xmlns:p="http://schemas.openxmlformats.org/presentationml/2006/main">
  <p:tag name="NUM" val="166"/>
</p:tagLst>
</file>

<file path=ppt/tags/tag283.xml><?xml version="1.0" encoding="utf-8"?>
<p:tagLst xmlns:a="http://schemas.openxmlformats.org/drawingml/2006/main" xmlns:r="http://schemas.openxmlformats.org/officeDocument/2006/relationships" xmlns:p="http://schemas.openxmlformats.org/presentationml/2006/main">
  <p:tag name="NUM" val="167"/>
</p:tagLst>
</file>

<file path=ppt/tags/tag284.xml><?xml version="1.0" encoding="utf-8"?>
<p:tagLst xmlns:a="http://schemas.openxmlformats.org/drawingml/2006/main" xmlns:r="http://schemas.openxmlformats.org/officeDocument/2006/relationships" xmlns:p="http://schemas.openxmlformats.org/presentationml/2006/main">
  <p:tag name="NUM" val="168"/>
</p:tagLst>
</file>

<file path=ppt/tags/tag285.xml><?xml version="1.0" encoding="utf-8"?>
<p:tagLst xmlns:a="http://schemas.openxmlformats.org/drawingml/2006/main" xmlns:r="http://schemas.openxmlformats.org/officeDocument/2006/relationships" xmlns:p="http://schemas.openxmlformats.org/presentationml/2006/main">
  <p:tag name="NUM" val="169"/>
</p:tagLst>
</file>

<file path=ppt/tags/tag286.xml><?xml version="1.0" encoding="utf-8"?>
<p:tagLst xmlns:a="http://schemas.openxmlformats.org/drawingml/2006/main" xmlns:r="http://schemas.openxmlformats.org/officeDocument/2006/relationships" xmlns:p="http://schemas.openxmlformats.org/presentationml/2006/main">
  <p:tag name="NUM" val="170"/>
</p:tagLst>
</file>

<file path=ppt/tags/tag287.xml><?xml version="1.0" encoding="utf-8"?>
<p:tagLst xmlns:a="http://schemas.openxmlformats.org/drawingml/2006/main" xmlns:r="http://schemas.openxmlformats.org/officeDocument/2006/relationships" xmlns:p="http://schemas.openxmlformats.org/presentationml/2006/main">
  <p:tag name="NUM" val="171"/>
</p:tagLst>
</file>

<file path=ppt/tags/tag288.xml><?xml version="1.0" encoding="utf-8"?>
<p:tagLst xmlns:a="http://schemas.openxmlformats.org/drawingml/2006/main" xmlns:r="http://schemas.openxmlformats.org/officeDocument/2006/relationships" xmlns:p="http://schemas.openxmlformats.org/presentationml/2006/main">
  <p:tag name="NUM" val="172"/>
</p:tagLst>
</file>

<file path=ppt/tags/tag289.xml><?xml version="1.0" encoding="utf-8"?>
<p:tagLst xmlns:a="http://schemas.openxmlformats.org/drawingml/2006/main" xmlns:r="http://schemas.openxmlformats.org/officeDocument/2006/relationships" xmlns:p="http://schemas.openxmlformats.org/presentationml/2006/main">
  <p:tag name="NUM" val="173"/>
</p:tagLst>
</file>

<file path=ppt/tags/tag29.xml><?xml version="1.0" encoding="utf-8"?>
<p:tagLst xmlns:a="http://schemas.openxmlformats.org/drawingml/2006/main" xmlns:r="http://schemas.openxmlformats.org/officeDocument/2006/relationships" xmlns:p="http://schemas.openxmlformats.org/presentationml/2006/main">
  <p:tag name="NUM" val="13"/>
</p:tagLst>
</file>

<file path=ppt/tags/tag290.xml><?xml version="1.0" encoding="utf-8"?>
<p:tagLst xmlns:a="http://schemas.openxmlformats.org/drawingml/2006/main" xmlns:r="http://schemas.openxmlformats.org/officeDocument/2006/relationships" xmlns:p="http://schemas.openxmlformats.org/presentationml/2006/main">
  <p:tag name="NUM" val="174"/>
</p:tagLst>
</file>

<file path=ppt/tags/tag291.xml><?xml version="1.0" encoding="utf-8"?>
<p:tagLst xmlns:a="http://schemas.openxmlformats.org/drawingml/2006/main" xmlns:r="http://schemas.openxmlformats.org/officeDocument/2006/relationships" xmlns:p="http://schemas.openxmlformats.org/presentationml/2006/main">
  <p:tag name="NUM" val="175"/>
</p:tagLst>
</file>

<file path=ppt/tags/tag292.xml><?xml version="1.0" encoding="utf-8"?>
<p:tagLst xmlns:a="http://schemas.openxmlformats.org/drawingml/2006/main" xmlns:r="http://schemas.openxmlformats.org/officeDocument/2006/relationships" xmlns:p="http://schemas.openxmlformats.org/presentationml/2006/main">
  <p:tag name="NUM" val="176"/>
</p:tagLst>
</file>

<file path=ppt/tags/tag293.xml><?xml version="1.0" encoding="utf-8"?>
<p:tagLst xmlns:a="http://schemas.openxmlformats.org/drawingml/2006/main" xmlns:r="http://schemas.openxmlformats.org/officeDocument/2006/relationships" xmlns:p="http://schemas.openxmlformats.org/presentationml/2006/main">
  <p:tag name="NUM" val="177"/>
</p:tagLst>
</file>

<file path=ppt/tags/tag294.xml><?xml version="1.0" encoding="utf-8"?>
<p:tagLst xmlns:a="http://schemas.openxmlformats.org/drawingml/2006/main" xmlns:r="http://schemas.openxmlformats.org/officeDocument/2006/relationships" xmlns:p="http://schemas.openxmlformats.org/presentationml/2006/main">
  <p:tag name="NUM" val="178"/>
</p:tagLst>
</file>

<file path=ppt/tags/tag295.xml><?xml version="1.0" encoding="utf-8"?>
<p:tagLst xmlns:a="http://schemas.openxmlformats.org/drawingml/2006/main" xmlns:r="http://schemas.openxmlformats.org/officeDocument/2006/relationships" xmlns:p="http://schemas.openxmlformats.org/presentationml/2006/main">
  <p:tag name="NUM" val="179"/>
</p:tagLst>
</file>

<file path=ppt/tags/tag296.xml><?xml version="1.0" encoding="utf-8"?>
<p:tagLst xmlns:a="http://schemas.openxmlformats.org/drawingml/2006/main" xmlns:r="http://schemas.openxmlformats.org/officeDocument/2006/relationships" xmlns:p="http://schemas.openxmlformats.org/presentationml/2006/main">
  <p:tag name="NUM" val="180"/>
</p:tagLst>
</file>

<file path=ppt/tags/tag297.xml><?xml version="1.0" encoding="utf-8"?>
<p:tagLst xmlns:a="http://schemas.openxmlformats.org/drawingml/2006/main" xmlns:r="http://schemas.openxmlformats.org/officeDocument/2006/relationships" xmlns:p="http://schemas.openxmlformats.org/presentationml/2006/main">
  <p:tag name="NUM" val="181"/>
</p:tagLst>
</file>

<file path=ppt/tags/tag298.xml><?xml version="1.0" encoding="utf-8"?>
<p:tagLst xmlns:a="http://schemas.openxmlformats.org/drawingml/2006/main" xmlns:r="http://schemas.openxmlformats.org/officeDocument/2006/relationships" xmlns:p="http://schemas.openxmlformats.org/presentationml/2006/main">
  <p:tag name="NUM" val="182"/>
</p:tagLst>
</file>

<file path=ppt/tags/tag299.xml><?xml version="1.0" encoding="utf-8"?>
<p:tagLst xmlns:a="http://schemas.openxmlformats.org/drawingml/2006/main" xmlns:r="http://schemas.openxmlformats.org/officeDocument/2006/relationships" xmlns:p="http://schemas.openxmlformats.org/presentationml/2006/main">
  <p:tag name="NUM" val="183"/>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14"/>
</p:tagLst>
</file>

<file path=ppt/tags/tag300.xml><?xml version="1.0" encoding="utf-8"?>
<p:tagLst xmlns:a="http://schemas.openxmlformats.org/drawingml/2006/main" xmlns:r="http://schemas.openxmlformats.org/officeDocument/2006/relationships" xmlns:p="http://schemas.openxmlformats.org/presentationml/2006/main">
  <p:tag name="NUM" val="184"/>
</p:tagLst>
</file>

<file path=ppt/tags/tag301.xml><?xml version="1.0" encoding="utf-8"?>
<p:tagLst xmlns:a="http://schemas.openxmlformats.org/drawingml/2006/main" xmlns:r="http://schemas.openxmlformats.org/officeDocument/2006/relationships" xmlns:p="http://schemas.openxmlformats.org/presentationml/2006/main">
  <p:tag name="NUM" val="185"/>
</p:tagLst>
</file>

<file path=ppt/tags/tag302.xml><?xml version="1.0" encoding="utf-8"?>
<p:tagLst xmlns:a="http://schemas.openxmlformats.org/drawingml/2006/main" xmlns:r="http://schemas.openxmlformats.org/officeDocument/2006/relationships" xmlns:p="http://schemas.openxmlformats.org/presentationml/2006/main">
  <p:tag name="NUM" val="186"/>
</p:tagLst>
</file>

<file path=ppt/tags/tag303.xml><?xml version="1.0" encoding="utf-8"?>
<p:tagLst xmlns:a="http://schemas.openxmlformats.org/drawingml/2006/main" xmlns:r="http://schemas.openxmlformats.org/officeDocument/2006/relationships" xmlns:p="http://schemas.openxmlformats.org/presentationml/2006/main">
  <p:tag name="NUM" val="187"/>
</p:tagLst>
</file>

<file path=ppt/tags/tag304.xml><?xml version="1.0" encoding="utf-8"?>
<p:tagLst xmlns:a="http://schemas.openxmlformats.org/drawingml/2006/main" xmlns:r="http://schemas.openxmlformats.org/officeDocument/2006/relationships" xmlns:p="http://schemas.openxmlformats.org/presentationml/2006/main">
  <p:tag name="NUM" val="188"/>
</p:tagLst>
</file>

<file path=ppt/tags/tag305.xml><?xml version="1.0" encoding="utf-8"?>
<p:tagLst xmlns:a="http://schemas.openxmlformats.org/drawingml/2006/main" xmlns:r="http://schemas.openxmlformats.org/officeDocument/2006/relationships" xmlns:p="http://schemas.openxmlformats.org/presentationml/2006/main">
  <p:tag name="NUM" val="189"/>
</p:tagLst>
</file>

<file path=ppt/tags/tag306.xml><?xml version="1.0" encoding="utf-8"?>
<p:tagLst xmlns:a="http://schemas.openxmlformats.org/drawingml/2006/main" xmlns:r="http://schemas.openxmlformats.org/officeDocument/2006/relationships" xmlns:p="http://schemas.openxmlformats.org/presentationml/2006/main">
  <p:tag name="NUM" val="190"/>
</p:tagLst>
</file>

<file path=ppt/tags/tag307.xml><?xml version="1.0" encoding="utf-8"?>
<p:tagLst xmlns:a="http://schemas.openxmlformats.org/drawingml/2006/main" xmlns:r="http://schemas.openxmlformats.org/officeDocument/2006/relationships" xmlns:p="http://schemas.openxmlformats.org/presentationml/2006/main">
  <p:tag name="NUM" val="191"/>
</p:tagLst>
</file>

<file path=ppt/tags/tag308.xml><?xml version="1.0" encoding="utf-8"?>
<p:tagLst xmlns:a="http://schemas.openxmlformats.org/drawingml/2006/main" xmlns:r="http://schemas.openxmlformats.org/officeDocument/2006/relationships" xmlns:p="http://schemas.openxmlformats.org/presentationml/2006/main">
  <p:tag name="NUM" val="192"/>
</p:tagLst>
</file>

<file path=ppt/tags/tag309.xml><?xml version="1.0" encoding="utf-8"?>
<p:tagLst xmlns:a="http://schemas.openxmlformats.org/drawingml/2006/main" xmlns:r="http://schemas.openxmlformats.org/officeDocument/2006/relationships" xmlns:p="http://schemas.openxmlformats.org/presentationml/2006/main">
  <p:tag name="NUM" val="193"/>
</p:tagLst>
</file>

<file path=ppt/tags/tag31.xml><?xml version="1.0" encoding="utf-8"?>
<p:tagLst xmlns:a="http://schemas.openxmlformats.org/drawingml/2006/main" xmlns:r="http://schemas.openxmlformats.org/officeDocument/2006/relationships" xmlns:p="http://schemas.openxmlformats.org/presentationml/2006/main">
  <p:tag name="NUM" val="15"/>
</p:tagLst>
</file>

<file path=ppt/tags/tag310.xml><?xml version="1.0" encoding="utf-8"?>
<p:tagLst xmlns:a="http://schemas.openxmlformats.org/drawingml/2006/main" xmlns:r="http://schemas.openxmlformats.org/officeDocument/2006/relationships" xmlns:p="http://schemas.openxmlformats.org/presentationml/2006/main">
  <p:tag name="NUM" val="194"/>
</p:tagLst>
</file>

<file path=ppt/tags/tag311.xml><?xml version="1.0" encoding="utf-8"?>
<p:tagLst xmlns:a="http://schemas.openxmlformats.org/drawingml/2006/main" xmlns:r="http://schemas.openxmlformats.org/officeDocument/2006/relationships" xmlns:p="http://schemas.openxmlformats.org/presentationml/2006/main">
  <p:tag name="NUM" val="195"/>
</p:tagLst>
</file>

<file path=ppt/tags/tag312.xml><?xml version="1.0" encoding="utf-8"?>
<p:tagLst xmlns:a="http://schemas.openxmlformats.org/drawingml/2006/main" xmlns:r="http://schemas.openxmlformats.org/officeDocument/2006/relationships" xmlns:p="http://schemas.openxmlformats.org/presentationml/2006/main">
  <p:tag name="NUM" val="196"/>
</p:tagLst>
</file>

<file path=ppt/tags/tag313.xml><?xml version="1.0" encoding="utf-8"?>
<p:tagLst xmlns:a="http://schemas.openxmlformats.org/drawingml/2006/main" xmlns:r="http://schemas.openxmlformats.org/officeDocument/2006/relationships" xmlns:p="http://schemas.openxmlformats.org/presentationml/2006/main">
  <p:tag name="NUM" val="197"/>
</p:tagLst>
</file>

<file path=ppt/tags/tag314.xml><?xml version="1.0" encoding="utf-8"?>
<p:tagLst xmlns:a="http://schemas.openxmlformats.org/drawingml/2006/main" xmlns:r="http://schemas.openxmlformats.org/officeDocument/2006/relationships" xmlns:p="http://schemas.openxmlformats.org/presentationml/2006/main">
  <p:tag name="NUM" val="198"/>
</p:tagLst>
</file>

<file path=ppt/tags/tag315.xml><?xml version="1.0" encoding="utf-8"?>
<p:tagLst xmlns:a="http://schemas.openxmlformats.org/drawingml/2006/main" xmlns:r="http://schemas.openxmlformats.org/officeDocument/2006/relationships" xmlns:p="http://schemas.openxmlformats.org/presentationml/2006/main">
  <p:tag name="NUM" val="199"/>
</p:tagLst>
</file>

<file path=ppt/tags/tag316.xml><?xml version="1.0" encoding="utf-8"?>
<p:tagLst xmlns:a="http://schemas.openxmlformats.org/drawingml/2006/main" xmlns:r="http://schemas.openxmlformats.org/officeDocument/2006/relationships" xmlns:p="http://schemas.openxmlformats.org/presentationml/2006/main">
  <p:tag name="NUM" val="200"/>
</p:tagLst>
</file>

<file path=ppt/tags/tag317.xml><?xml version="1.0" encoding="utf-8"?>
<p:tagLst xmlns:a="http://schemas.openxmlformats.org/drawingml/2006/main" xmlns:r="http://schemas.openxmlformats.org/officeDocument/2006/relationships" xmlns:p="http://schemas.openxmlformats.org/presentationml/2006/main">
  <p:tag name="NUM" val="201"/>
</p:tagLst>
</file>

<file path=ppt/tags/tag318.xml><?xml version="1.0" encoding="utf-8"?>
<p:tagLst xmlns:a="http://schemas.openxmlformats.org/drawingml/2006/main" xmlns:r="http://schemas.openxmlformats.org/officeDocument/2006/relationships" xmlns:p="http://schemas.openxmlformats.org/presentationml/2006/main">
  <p:tag name="NUM" val="202"/>
</p:tagLst>
</file>

<file path=ppt/tags/tag319.xml><?xml version="1.0" encoding="utf-8"?>
<p:tagLst xmlns:a="http://schemas.openxmlformats.org/drawingml/2006/main" xmlns:r="http://schemas.openxmlformats.org/officeDocument/2006/relationships" xmlns:p="http://schemas.openxmlformats.org/presentationml/2006/main">
  <p:tag name="NUM" val="203"/>
</p:tagLst>
</file>

<file path=ppt/tags/tag32.xml><?xml version="1.0" encoding="utf-8"?>
<p:tagLst xmlns:a="http://schemas.openxmlformats.org/drawingml/2006/main" xmlns:r="http://schemas.openxmlformats.org/officeDocument/2006/relationships" xmlns:p="http://schemas.openxmlformats.org/presentationml/2006/main">
  <p:tag name="NUM" val="16"/>
</p:tagLst>
</file>

<file path=ppt/tags/tag320.xml><?xml version="1.0" encoding="utf-8"?>
<p:tagLst xmlns:a="http://schemas.openxmlformats.org/drawingml/2006/main" xmlns:r="http://schemas.openxmlformats.org/officeDocument/2006/relationships" xmlns:p="http://schemas.openxmlformats.org/presentationml/2006/main">
  <p:tag name="NUM" val="204"/>
</p:tagLst>
</file>

<file path=ppt/tags/tag321.xml><?xml version="1.0" encoding="utf-8"?>
<p:tagLst xmlns:a="http://schemas.openxmlformats.org/drawingml/2006/main" xmlns:r="http://schemas.openxmlformats.org/officeDocument/2006/relationships" xmlns:p="http://schemas.openxmlformats.org/presentationml/2006/main">
  <p:tag name="NUM" val="205"/>
</p:tagLst>
</file>

<file path=ppt/tags/tag322.xml><?xml version="1.0" encoding="utf-8"?>
<p:tagLst xmlns:a="http://schemas.openxmlformats.org/drawingml/2006/main" xmlns:r="http://schemas.openxmlformats.org/officeDocument/2006/relationships" xmlns:p="http://schemas.openxmlformats.org/presentationml/2006/main">
  <p:tag name="NUM" val="206"/>
</p:tagLst>
</file>

<file path=ppt/tags/tag323.xml><?xml version="1.0" encoding="utf-8"?>
<p:tagLst xmlns:a="http://schemas.openxmlformats.org/drawingml/2006/main" xmlns:r="http://schemas.openxmlformats.org/officeDocument/2006/relationships" xmlns:p="http://schemas.openxmlformats.org/presentationml/2006/main">
  <p:tag name="NUM" val="207"/>
</p:tagLst>
</file>

<file path=ppt/tags/tag324.xml><?xml version="1.0" encoding="utf-8"?>
<p:tagLst xmlns:a="http://schemas.openxmlformats.org/drawingml/2006/main" xmlns:r="http://schemas.openxmlformats.org/officeDocument/2006/relationships" xmlns:p="http://schemas.openxmlformats.org/presentationml/2006/main">
  <p:tag name="NUM" val="208"/>
</p:tagLst>
</file>

<file path=ppt/tags/tag325.xml><?xml version="1.0" encoding="utf-8"?>
<p:tagLst xmlns:a="http://schemas.openxmlformats.org/drawingml/2006/main" xmlns:r="http://schemas.openxmlformats.org/officeDocument/2006/relationships" xmlns:p="http://schemas.openxmlformats.org/presentationml/2006/main">
  <p:tag name="NUM" val="209"/>
</p:tagLst>
</file>

<file path=ppt/tags/tag326.xml><?xml version="1.0" encoding="utf-8"?>
<p:tagLst xmlns:a="http://schemas.openxmlformats.org/drawingml/2006/main" xmlns:r="http://schemas.openxmlformats.org/officeDocument/2006/relationships" xmlns:p="http://schemas.openxmlformats.org/presentationml/2006/main">
  <p:tag name="NUM" val="210"/>
</p:tagLst>
</file>

<file path=ppt/tags/tag327.xml><?xml version="1.0" encoding="utf-8"?>
<p:tagLst xmlns:a="http://schemas.openxmlformats.org/drawingml/2006/main" xmlns:r="http://schemas.openxmlformats.org/officeDocument/2006/relationships" xmlns:p="http://schemas.openxmlformats.org/presentationml/2006/main">
  <p:tag name="NUM" val="211"/>
</p:tagLst>
</file>

<file path=ppt/tags/tag328.xml><?xml version="1.0" encoding="utf-8"?>
<p:tagLst xmlns:a="http://schemas.openxmlformats.org/drawingml/2006/main" xmlns:r="http://schemas.openxmlformats.org/officeDocument/2006/relationships" xmlns:p="http://schemas.openxmlformats.org/presentationml/2006/main">
  <p:tag name="NUM" val="212"/>
</p:tagLst>
</file>

<file path=ppt/tags/tag329.xml><?xml version="1.0" encoding="utf-8"?>
<p:tagLst xmlns:a="http://schemas.openxmlformats.org/drawingml/2006/main" xmlns:r="http://schemas.openxmlformats.org/officeDocument/2006/relationships" xmlns:p="http://schemas.openxmlformats.org/presentationml/2006/main">
  <p:tag name="NUM" val="213"/>
</p:tagLst>
</file>

<file path=ppt/tags/tag33.xml><?xml version="1.0" encoding="utf-8"?>
<p:tagLst xmlns:a="http://schemas.openxmlformats.org/drawingml/2006/main" xmlns:r="http://schemas.openxmlformats.org/officeDocument/2006/relationships" xmlns:p="http://schemas.openxmlformats.org/presentationml/2006/main">
  <p:tag name="NUM" val="17"/>
</p:tagLst>
</file>

<file path=ppt/tags/tag330.xml><?xml version="1.0" encoding="utf-8"?>
<p:tagLst xmlns:a="http://schemas.openxmlformats.org/drawingml/2006/main" xmlns:r="http://schemas.openxmlformats.org/officeDocument/2006/relationships" xmlns:p="http://schemas.openxmlformats.org/presentationml/2006/main">
  <p:tag name="NUM" val="214"/>
</p:tagLst>
</file>

<file path=ppt/tags/tag331.xml><?xml version="1.0" encoding="utf-8"?>
<p:tagLst xmlns:a="http://schemas.openxmlformats.org/drawingml/2006/main" xmlns:r="http://schemas.openxmlformats.org/officeDocument/2006/relationships" xmlns:p="http://schemas.openxmlformats.org/presentationml/2006/main">
  <p:tag name="NUM" val="215"/>
</p:tagLst>
</file>

<file path=ppt/tags/tag332.xml><?xml version="1.0" encoding="utf-8"?>
<p:tagLst xmlns:a="http://schemas.openxmlformats.org/drawingml/2006/main" xmlns:r="http://schemas.openxmlformats.org/officeDocument/2006/relationships" xmlns:p="http://schemas.openxmlformats.org/presentationml/2006/main">
  <p:tag name="NUM" val="216"/>
</p:tagLst>
</file>

<file path=ppt/tags/tag333.xml><?xml version="1.0" encoding="utf-8"?>
<p:tagLst xmlns:a="http://schemas.openxmlformats.org/drawingml/2006/main" xmlns:r="http://schemas.openxmlformats.org/officeDocument/2006/relationships" xmlns:p="http://schemas.openxmlformats.org/presentationml/2006/main">
  <p:tag name="NUM" val="217"/>
</p:tagLst>
</file>

<file path=ppt/tags/tag334.xml><?xml version="1.0" encoding="utf-8"?>
<p:tagLst xmlns:a="http://schemas.openxmlformats.org/drawingml/2006/main" xmlns:r="http://schemas.openxmlformats.org/officeDocument/2006/relationships" xmlns:p="http://schemas.openxmlformats.org/presentationml/2006/main">
  <p:tag name="NUM" val="218"/>
</p:tagLst>
</file>

<file path=ppt/tags/tag335.xml><?xml version="1.0" encoding="utf-8"?>
<p:tagLst xmlns:a="http://schemas.openxmlformats.org/drawingml/2006/main" xmlns:r="http://schemas.openxmlformats.org/officeDocument/2006/relationships" xmlns:p="http://schemas.openxmlformats.org/presentationml/2006/main">
  <p:tag name="NUM" val="219"/>
</p:tagLst>
</file>

<file path=ppt/tags/tag336.xml><?xml version="1.0" encoding="utf-8"?>
<p:tagLst xmlns:a="http://schemas.openxmlformats.org/drawingml/2006/main" xmlns:r="http://schemas.openxmlformats.org/officeDocument/2006/relationships" xmlns:p="http://schemas.openxmlformats.org/presentationml/2006/main">
  <p:tag name="NUM" val="220"/>
</p:tagLst>
</file>

<file path=ppt/tags/tag337.xml><?xml version="1.0" encoding="utf-8"?>
<p:tagLst xmlns:a="http://schemas.openxmlformats.org/drawingml/2006/main" xmlns:r="http://schemas.openxmlformats.org/officeDocument/2006/relationships" xmlns:p="http://schemas.openxmlformats.org/presentationml/2006/main">
  <p:tag name="NUM" val="221"/>
</p:tagLst>
</file>

<file path=ppt/tags/tag338.xml><?xml version="1.0" encoding="utf-8"?>
<p:tagLst xmlns:a="http://schemas.openxmlformats.org/drawingml/2006/main" xmlns:r="http://schemas.openxmlformats.org/officeDocument/2006/relationships" xmlns:p="http://schemas.openxmlformats.org/presentationml/2006/main">
  <p:tag name="NUM" val="222"/>
</p:tagLst>
</file>

<file path=ppt/tags/tag339.xml><?xml version="1.0" encoding="utf-8"?>
<p:tagLst xmlns:a="http://schemas.openxmlformats.org/drawingml/2006/main" xmlns:r="http://schemas.openxmlformats.org/officeDocument/2006/relationships" xmlns:p="http://schemas.openxmlformats.org/presentationml/2006/main">
  <p:tag name="NUM" val="223"/>
</p:tagLst>
</file>

<file path=ppt/tags/tag34.xml><?xml version="1.0" encoding="utf-8"?>
<p:tagLst xmlns:a="http://schemas.openxmlformats.org/drawingml/2006/main" xmlns:r="http://schemas.openxmlformats.org/officeDocument/2006/relationships" xmlns:p="http://schemas.openxmlformats.org/presentationml/2006/main">
  <p:tag name="NUM" val="18"/>
</p:tagLst>
</file>

<file path=ppt/tags/tag340.xml><?xml version="1.0" encoding="utf-8"?>
<p:tagLst xmlns:a="http://schemas.openxmlformats.org/drawingml/2006/main" xmlns:r="http://schemas.openxmlformats.org/officeDocument/2006/relationships" xmlns:p="http://schemas.openxmlformats.org/presentationml/2006/main">
  <p:tag name="NUM" val="224"/>
</p:tagLst>
</file>

<file path=ppt/tags/tag341.xml><?xml version="1.0" encoding="utf-8"?>
<p:tagLst xmlns:a="http://schemas.openxmlformats.org/drawingml/2006/main" xmlns:r="http://schemas.openxmlformats.org/officeDocument/2006/relationships" xmlns:p="http://schemas.openxmlformats.org/presentationml/2006/main">
  <p:tag name="NUM" val="225"/>
</p:tagLst>
</file>

<file path=ppt/tags/tag342.xml><?xml version="1.0" encoding="utf-8"?>
<p:tagLst xmlns:a="http://schemas.openxmlformats.org/drawingml/2006/main" xmlns:r="http://schemas.openxmlformats.org/officeDocument/2006/relationships" xmlns:p="http://schemas.openxmlformats.org/presentationml/2006/main">
  <p:tag name="NUM" val="226"/>
</p:tagLst>
</file>

<file path=ppt/tags/tag343.xml><?xml version="1.0" encoding="utf-8"?>
<p:tagLst xmlns:a="http://schemas.openxmlformats.org/drawingml/2006/main" xmlns:r="http://schemas.openxmlformats.org/officeDocument/2006/relationships" xmlns:p="http://schemas.openxmlformats.org/presentationml/2006/main">
  <p:tag name="NUM" val="227"/>
</p:tagLst>
</file>

<file path=ppt/tags/tag344.xml><?xml version="1.0" encoding="utf-8"?>
<p:tagLst xmlns:a="http://schemas.openxmlformats.org/drawingml/2006/main" xmlns:r="http://schemas.openxmlformats.org/officeDocument/2006/relationships" xmlns:p="http://schemas.openxmlformats.org/presentationml/2006/main">
  <p:tag name="NUM" val="228"/>
</p:tagLst>
</file>

<file path=ppt/tags/tag345.xml><?xml version="1.0" encoding="utf-8"?>
<p:tagLst xmlns:a="http://schemas.openxmlformats.org/drawingml/2006/main" xmlns:r="http://schemas.openxmlformats.org/officeDocument/2006/relationships" xmlns:p="http://schemas.openxmlformats.org/presentationml/2006/main">
  <p:tag name="NUM" val="229"/>
</p:tagLst>
</file>

<file path=ppt/tags/tag346.xml><?xml version="1.0" encoding="utf-8"?>
<p:tagLst xmlns:a="http://schemas.openxmlformats.org/drawingml/2006/main" xmlns:r="http://schemas.openxmlformats.org/officeDocument/2006/relationships" xmlns:p="http://schemas.openxmlformats.org/presentationml/2006/main">
  <p:tag name="NUM" val="230"/>
</p:tagLst>
</file>

<file path=ppt/tags/tag347.xml><?xml version="1.0" encoding="utf-8"?>
<p:tagLst xmlns:a="http://schemas.openxmlformats.org/drawingml/2006/main" xmlns:r="http://schemas.openxmlformats.org/officeDocument/2006/relationships" xmlns:p="http://schemas.openxmlformats.org/presentationml/2006/main">
  <p:tag name="NUM" val="231"/>
</p:tagLst>
</file>

<file path=ppt/tags/tag348.xml><?xml version="1.0" encoding="utf-8"?>
<p:tagLst xmlns:a="http://schemas.openxmlformats.org/drawingml/2006/main" xmlns:r="http://schemas.openxmlformats.org/officeDocument/2006/relationships" xmlns:p="http://schemas.openxmlformats.org/presentationml/2006/main">
  <p:tag name="NUM" val="232"/>
</p:tagLst>
</file>

<file path=ppt/tags/tag349.xml><?xml version="1.0" encoding="utf-8"?>
<p:tagLst xmlns:a="http://schemas.openxmlformats.org/drawingml/2006/main" xmlns:r="http://schemas.openxmlformats.org/officeDocument/2006/relationships" xmlns:p="http://schemas.openxmlformats.org/presentationml/2006/main">
  <p:tag name="NUM" val="233"/>
</p:tagLst>
</file>

<file path=ppt/tags/tag35.xml><?xml version="1.0" encoding="utf-8"?>
<p:tagLst xmlns:a="http://schemas.openxmlformats.org/drawingml/2006/main" xmlns:r="http://schemas.openxmlformats.org/officeDocument/2006/relationships" xmlns:p="http://schemas.openxmlformats.org/presentationml/2006/main">
  <p:tag name="NUM" val="19"/>
</p:tagLst>
</file>

<file path=ppt/tags/tag350.xml><?xml version="1.0" encoding="utf-8"?>
<p:tagLst xmlns:a="http://schemas.openxmlformats.org/drawingml/2006/main" xmlns:r="http://schemas.openxmlformats.org/officeDocument/2006/relationships" xmlns:p="http://schemas.openxmlformats.org/presentationml/2006/main">
  <p:tag name="NUM" val="234"/>
</p:tagLst>
</file>

<file path=ppt/tags/tag351.xml><?xml version="1.0" encoding="utf-8"?>
<p:tagLst xmlns:a="http://schemas.openxmlformats.org/drawingml/2006/main" xmlns:r="http://schemas.openxmlformats.org/officeDocument/2006/relationships" xmlns:p="http://schemas.openxmlformats.org/presentationml/2006/main">
  <p:tag name="NUM" val="235"/>
</p:tagLst>
</file>

<file path=ppt/tags/tag352.xml><?xml version="1.0" encoding="utf-8"?>
<p:tagLst xmlns:a="http://schemas.openxmlformats.org/drawingml/2006/main" xmlns:r="http://schemas.openxmlformats.org/officeDocument/2006/relationships" xmlns:p="http://schemas.openxmlformats.org/presentationml/2006/main">
  <p:tag name="NUM" val="236"/>
</p:tagLst>
</file>

<file path=ppt/tags/tag353.xml><?xml version="1.0" encoding="utf-8"?>
<p:tagLst xmlns:a="http://schemas.openxmlformats.org/drawingml/2006/main" xmlns:r="http://schemas.openxmlformats.org/officeDocument/2006/relationships" xmlns:p="http://schemas.openxmlformats.org/presentationml/2006/main">
  <p:tag name="NUM" val="237"/>
</p:tagLst>
</file>

<file path=ppt/tags/tag354.xml><?xml version="1.0" encoding="utf-8"?>
<p:tagLst xmlns:a="http://schemas.openxmlformats.org/drawingml/2006/main" xmlns:r="http://schemas.openxmlformats.org/officeDocument/2006/relationships" xmlns:p="http://schemas.openxmlformats.org/presentationml/2006/main">
  <p:tag name="NUM" val="238"/>
</p:tagLst>
</file>

<file path=ppt/tags/tag355.xml><?xml version="1.0" encoding="utf-8"?>
<p:tagLst xmlns:a="http://schemas.openxmlformats.org/drawingml/2006/main" xmlns:r="http://schemas.openxmlformats.org/officeDocument/2006/relationships" xmlns:p="http://schemas.openxmlformats.org/presentationml/2006/main">
  <p:tag name="NUM" val="239"/>
</p:tagLst>
</file>

<file path=ppt/tags/tag356.xml><?xml version="1.0" encoding="utf-8"?>
<p:tagLst xmlns:a="http://schemas.openxmlformats.org/drawingml/2006/main" xmlns:r="http://schemas.openxmlformats.org/officeDocument/2006/relationships" xmlns:p="http://schemas.openxmlformats.org/presentationml/2006/main">
  <p:tag name="NUM" val="240"/>
</p:tagLst>
</file>

<file path=ppt/tags/tag357.xml><?xml version="1.0" encoding="utf-8"?>
<p:tagLst xmlns:a="http://schemas.openxmlformats.org/drawingml/2006/main" xmlns:r="http://schemas.openxmlformats.org/officeDocument/2006/relationships" xmlns:p="http://schemas.openxmlformats.org/presentationml/2006/main">
  <p:tag name="NUM" val="241"/>
</p:tagLst>
</file>

<file path=ppt/tags/tag358.xml><?xml version="1.0" encoding="utf-8"?>
<p:tagLst xmlns:a="http://schemas.openxmlformats.org/drawingml/2006/main" xmlns:r="http://schemas.openxmlformats.org/officeDocument/2006/relationships" xmlns:p="http://schemas.openxmlformats.org/presentationml/2006/main">
  <p:tag name="NUM" val="242"/>
</p:tagLst>
</file>

<file path=ppt/tags/tag359.xml><?xml version="1.0" encoding="utf-8"?>
<p:tagLst xmlns:a="http://schemas.openxmlformats.org/drawingml/2006/main" xmlns:r="http://schemas.openxmlformats.org/officeDocument/2006/relationships" xmlns:p="http://schemas.openxmlformats.org/presentationml/2006/main">
  <p:tag name="NUM" val="243"/>
</p:tagLst>
</file>

<file path=ppt/tags/tag36.xml><?xml version="1.0" encoding="utf-8"?>
<p:tagLst xmlns:a="http://schemas.openxmlformats.org/drawingml/2006/main" xmlns:r="http://schemas.openxmlformats.org/officeDocument/2006/relationships" xmlns:p="http://schemas.openxmlformats.org/presentationml/2006/main">
  <p:tag name="NUM" val="20"/>
</p:tagLst>
</file>

<file path=ppt/tags/tag360.xml><?xml version="1.0" encoding="utf-8"?>
<p:tagLst xmlns:a="http://schemas.openxmlformats.org/drawingml/2006/main" xmlns:r="http://schemas.openxmlformats.org/officeDocument/2006/relationships" xmlns:p="http://schemas.openxmlformats.org/presentationml/2006/main">
  <p:tag name="NUM" val="244"/>
</p:tagLst>
</file>

<file path=ppt/tags/tag361.xml><?xml version="1.0" encoding="utf-8"?>
<p:tagLst xmlns:a="http://schemas.openxmlformats.org/drawingml/2006/main" xmlns:r="http://schemas.openxmlformats.org/officeDocument/2006/relationships" xmlns:p="http://schemas.openxmlformats.org/presentationml/2006/main">
  <p:tag name="NUM" val="245"/>
</p:tagLst>
</file>

<file path=ppt/tags/tag362.xml><?xml version="1.0" encoding="utf-8"?>
<p:tagLst xmlns:a="http://schemas.openxmlformats.org/drawingml/2006/main" xmlns:r="http://schemas.openxmlformats.org/officeDocument/2006/relationships" xmlns:p="http://schemas.openxmlformats.org/presentationml/2006/main">
  <p:tag name="NUM" val="246"/>
</p:tagLst>
</file>

<file path=ppt/tags/tag363.xml><?xml version="1.0" encoding="utf-8"?>
<p:tagLst xmlns:a="http://schemas.openxmlformats.org/drawingml/2006/main" xmlns:r="http://schemas.openxmlformats.org/officeDocument/2006/relationships" xmlns:p="http://schemas.openxmlformats.org/presentationml/2006/main">
  <p:tag name="NUM" val="247"/>
</p:tagLst>
</file>

<file path=ppt/tags/tag364.xml><?xml version="1.0" encoding="utf-8"?>
<p:tagLst xmlns:a="http://schemas.openxmlformats.org/drawingml/2006/main" xmlns:r="http://schemas.openxmlformats.org/officeDocument/2006/relationships" xmlns:p="http://schemas.openxmlformats.org/presentationml/2006/main">
  <p:tag name="NUM" val="248"/>
</p:tagLst>
</file>

<file path=ppt/tags/tag365.xml><?xml version="1.0" encoding="utf-8"?>
<p:tagLst xmlns:a="http://schemas.openxmlformats.org/drawingml/2006/main" xmlns:r="http://schemas.openxmlformats.org/officeDocument/2006/relationships" xmlns:p="http://schemas.openxmlformats.org/presentationml/2006/main">
  <p:tag name="NUM" val="249"/>
</p:tagLst>
</file>

<file path=ppt/tags/tag366.xml><?xml version="1.0" encoding="utf-8"?>
<p:tagLst xmlns:a="http://schemas.openxmlformats.org/drawingml/2006/main" xmlns:r="http://schemas.openxmlformats.org/officeDocument/2006/relationships" xmlns:p="http://schemas.openxmlformats.org/presentationml/2006/main">
  <p:tag name="NUM" val="250"/>
</p:tagLst>
</file>

<file path=ppt/tags/tag367.xml><?xml version="1.0" encoding="utf-8"?>
<p:tagLst xmlns:a="http://schemas.openxmlformats.org/drawingml/2006/main" xmlns:r="http://schemas.openxmlformats.org/officeDocument/2006/relationships" xmlns:p="http://schemas.openxmlformats.org/presentationml/2006/main">
  <p:tag name="NUM" val="251"/>
</p:tagLst>
</file>

<file path=ppt/tags/tag368.xml><?xml version="1.0" encoding="utf-8"?>
<p:tagLst xmlns:a="http://schemas.openxmlformats.org/drawingml/2006/main" xmlns:r="http://schemas.openxmlformats.org/officeDocument/2006/relationships" xmlns:p="http://schemas.openxmlformats.org/presentationml/2006/main">
  <p:tag name="NUM" val="252"/>
</p:tagLst>
</file>

<file path=ppt/tags/tag369.xml><?xml version="1.0" encoding="utf-8"?>
<p:tagLst xmlns:a="http://schemas.openxmlformats.org/drawingml/2006/main" xmlns:r="http://schemas.openxmlformats.org/officeDocument/2006/relationships" xmlns:p="http://schemas.openxmlformats.org/presentationml/2006/main">
  <p:tag name="NUM" val="253"/>
</p:tagLst>
</file>

<file path=ppt/tags/tag37.xml><?xml version="1.0" encoding="utf-8"?>
<p:tagLst xmlns:a="http://schemas.openxmlformats.org/drawingml/2006/main" xmlns:r="http://schemas.openxmlformats.org/officeDocument/2006/relationships" xmlns:p="http://schemas.openxmlformats.org/presentationml/2006/main">
  <p:tag name="NUM" val="21"/>
</p:tagLst>
</file>

<file path=ppt/tags/tag370.xml><?xml version="1.0" encoding="utf-8"?>
<p:tagLst xmlns:a="http://schemas.openxmlformats.org/drawingml/2006/main" xmlns:r="http://schemas.openxmlformats.org/officeDocument/2006/relationships" xmlns:p="http://schemas.openxmlformats.org/presentationml/2006/main">
  <p:tag name="NUM" val="254"/>
</p:tagLst>
</file>

<file path=ppt/tags/tag371.xml><?xml version="1.0" encoding="utf-8"?>
<p:tagLst xmlns:a="http://schemas.openxmlformats.org/drawingml/2006/main" xmlns:r="http://schemas.openxmlformats.org/officeDocument/2006/relationships" xmlns:p="http://schemas.openxmlformats.org/presentationml/2006/main">
  <p:tag name="NUM" val="255"/>
</p:tagLst>
</file>

<file path=ppt/tags/tag372.xml><?xml version="1.0" encoding="utf-8"?>
<p:tagLst xmlns:a="http://schemas.openxmlformats.org/drawingml/2006/main" xmlns:r="http://schemas.openxmlformats.org/officeDocument/2006/relationships" xmlns:p="http://schemas.openxmlformats.org/presentationml/2006/main">
  <p:tag name="NUM" val="256"/>
</p:tagLst>
</file>

<file path=ppt/tags/tag373.xml><?xml version="1.0" encoding="utf-8"?>
<p:tagLst xmlns:a="http://schemas.openxmlformats.org/drawingml/2006/main" xmlns:r="http://schemas.openxmlformats.org/officeDocument/2006/relationships" xmlns:p="http://schemas.openxmlformats.org/presentationml/2006/main">
  <p:tag name="NUM" val="257"/>
</p:tagLst>
</file>

<file path=ppt/tags/tag374.xml><?xml version="1.0" encoding="utf-8"?>
<p:tagLst xmlns:a="http://schemas.openxmlformats.org/drawingml/2006/main" xmlns:r="http://schemas.openxmlformats.org/officeDocument/2006/relationships" xmlns:p="http://schemas.openxmlformats.org/presentationml/2006/main">
  <p:tag name="NUM" val="258"/>
</p:tagLst>
</file>

<file path=ppt/tags/tag375.xml><?xml version="1.0" encoding="utf-8"?>
<p:tagLst xmlns:a="http://schemas.openxmlformats.org/drawingml/2006/main" xmlns:r="http://schemas.openxmlformats.org/officeDocument/2006/relationships" xmlns:p="http://schemas.openxmlformats.org/presentationml/2006/main">
  <p:tag name="NUM" val="259"/>
</p:tagLst>
</file>

<file path=ppt/tags/tag376.xml><?xml version="1.0" encoding="utf-8"?>
<p:tagLst xmlns:a="http://schemas.openxmlformats.org/drawingml/2006/main" xmlns:r="http://schemas.openxmlformats.org/officeDocument/2006/relationships" xmlns:p="http://schemas.openxmlformats.org/presentationml/2006/main">
  <p:tag name="NUM" val="260"/>
</p:tagLst>
</file>

<file path=ppt/tags/tag377.xml><?xml version="1.0" encoding="utf-8"?>
<p:tagLst xmlns:a="http://schemas.openxmlformats.org/drawingml/2006/main" xmlns:r="http://schemas.openxmlformats.org/officeDocument/2006/relationships" xmlns:p="http://schemas.openxmlformats.org/presentationml/2006/main">
  <p:tag name="NUM" val="261"/>
</p:tagLst>
</file>

<file path=ppt/tags/tag378.xml><?xml version="1.0" encoding="utf-8"?>
<p:tagLst xmlns:a="http://schemas.openxmlformats.org/drawingml/2006/main" xmlns:r="http://schemas.openxmlformats.org/officeDocument/2006/relationships" xmlns:p="http://schemas.openxmlformats.org/presentationml/2006/main">
  <p:tag name="NUM" val="262"/>
</p:tagLst>
</file>

<file path=ppt/tags/tag379.xml><?xml version="1.0" encoding="utf-8"?>
<p:tagLst xmlns:a="http://schemas.openxmlformats.org/drawingml/2006/main" xmlns:r="http://schemas.openxmlformats.org/officeDocument/2006/relationships" xmlns:p="http://schemas.openxmlformats.org/presentationml/2006/main">
  <p:tag name="NUM" val="263"/>
</p:tagLst>
</file>

<file path=ppt/tags/tag38.xml><?xml version="1.0" encoding="utf-8"?>
<p:tagLst xmlns:a="http://schemas.openxmlformats.org/drawingml/2006/main" xmlns:r="http://schemas.openxmlformats.org/officeDocument/2006/relationships" xmlns:p="http://schemas.openxmlformats.org/presentationml/2006/main">
  <p:tag name="NUM" val="22"/>
</p:tagLst>
</file>

<file path=ppt/tags/tag380.xml><?xml version="1.0" encoding="utf-8"?>
<p:tagLst xmlns:a="http://schemas.openxmlformats.org/drawingml/2006/main" xmlns:r="http://schemas.openxmlformats.org/officeDocument/2006/relationships" xmlns:p="http://schemas.openxmlformats.org/presentationml/2006/main">
  <p:tag name="NUM" val="264"/>
</p:tagLst>
</file>

<file path=ppt/tags/tag381.xml><?xml version="1.0" encoding="utf-8"?>
<p:tagLst xmlns:a="http://schemas.openxmlformats.org/drawingml/2006/main" xmlns:r="http://schemas.openxmlformats.org/officeDocument/2006/relationships" xmlns:p="http://schemas.openxmlformats.org/presentationml/2006/main">
  <p:tag name="NUM" val="265"/>
</p:tagLst>
</file>

<file path=ppt/tags/tag382.xml><?xml version="1.0" encoding="utf-8"?>
<p:tagLst xmlns:a="http://schemas.openxmlformats.org/drawingml/2006/main" xmlns:r="http://schemas.openxmlformats.org/officeDocument/2006/relationships" xmlns:p="http://schemas.openxmlformats.org/presentationml/2006/main">
  <p:tag name="NUM" val="266"/>
</p:tagLst>
</file>

<file path=ppt/tags/tag383.xml><?xml version="1.0" encoding="utf-8"?>
<p:tagLst xmlns:a="http://schemas.openxmlformats.org/drawingml/2006/main" xmlns:r="http://schemas.openxmlformats.org/officeDocument/2006/relationships" xmlns:p="http://schemas.openxmlformats.org/presentationml/2006/main">
  <p:tag name="NUM" val="267"/>
</p:tagLst>
</file>

<file path=ppt/tags/tag384.xml><?xml version="1.0" encoding="utf-8"?>
<p:tagLst xmlns:a="http://schemas.openxmlformats.org/drawingml/2006/main" xmlns:r="http://schemas.openxmlformats.org/officeDocument/2006/relationships" xmlns:p="http://schemas.openxmlformats.org/presentationml/2006/main">
  <p:tag name="NUM" val="268"/>
</p:tagLst>
</file>

<file path=ppt/tags/tag385.xml><?xml version="1.0" encoding="utf-8"?>
<p:tagLst xmlns:a="http://schemas.openxmlformats.org/drawingml/2006/main" xmlns:r="http://schemas.openxmlformats.org/officeDocument/2006/relationships" xmlns:p="http://schemas.openxmlformats.org/presentationml/2006/main">
  <p:tag name="NUM" val="269"/>
</p:tagLst>
</file>

<file path=ppt/tags/tag386.xml><?xml version="1.0" encoding="utf-8"?>
<p:tagLst xmlns:a="http://schemas.openxmlformats.org/drawingml/2006/main" xmlns:r="http://schemas.openxmlformats.org/officeDocument/2006/relationships" xmlns:p="http://schemas.openxmlformats.org/presentationml/2006/main">
  <p:tag name="NUM" val="270"/>
</p:tagLst>
</file>

<file path=ppt/tags/tag387.xml><?xml version="1.0" encoding="utf-8"?>
<p:tagLst xmlns:a="http://schemas.openxmlformats.org/drawingml/2006/main" xmlns:r="http://schemas.openxmlformats.org/officeDocument/2006/relationships" xmlns:p="http://schemas.openxmlformats.org/presentationml/2006/main">
  <p:tag name="NUM" val="271"/>
</p:tagLst>
</file>

<file path=ppt/tags/tag388.xml><?xml version="1.0" encoding="utf-8"?>
<p:tagLst xmlns:a="http://schemas.openxmlformats.org/drawingml/2006/main" xmlns:r="http://schemas.openxmlformats.org/officeDocument/2006/relationships" xmlns:p="http://schemas.openxmlformats.org/presentationml/2006/main">
  <p:tag name="NUM" val="272"/>
</p:tagLst>
</file>

<file path=ppt/tags/tag389.xml><?xml version="1.0" encoding="utf-8"?>
<p:tagLst xmlns:a="http://schemas.openxmlformats.org/drawingml/2006/main" xmlns:r="http://schemas.openxmlformats.org/officeDocument/2006/relationships" xmlns:p="http://schemas.openxmlformats.org/presentationml/2006/main">
  <p:tag name="NUM" val="273"/>
</p:tagLst>
</file>

<file path=ppt/tags/tag39.xml><?xml version="1.0" encoding="utf-8"?>
<p:tagLst xmlns:a="http://schemas.openxmlformats.org/drawingml/2006/main" xmlns:r="http://schemas.openxmlformats.org/officeDocument/2006/relationships" xmlns:p="http://schemas.openxmlformats.org/presentationml/2006/main">
  <p:tag name="NUM" val="23"/>
</p:tagLst>
</file>

<file path=ppt/tags/tag390.xml><?xml version="1.0" encoding="utf-8"?>
<p:tagLst xmlns:a="http://schemas.openxmlformats.org/drawingml/2006/main" xmlns:r="http://schemas.openxmlformats.org/officeDocument/2006/relationships" xmlns:p="http://schemas.openxmlformats.org/presentationml/2006/main">
  <p:tag name="NUM" val="274"/>
</p:tagLst>
</file>

<file path=ppt/tags/tag391.xml><?xml version="1.0" encoding="utf-8"?>
<p:tagLst xmlns:a="http://schemas.openxmlformats.org/drawingml/2006/main" xmlns:r="http://schemas.openxmlformats.org/officeDocument/2006/relationships" xmlns:p="http://schemas.openxmlformats.org/presentationml/2006/main">
  <p:tag name="NUM" val="275"/>
</p:tagLst>
</file>

<file path=ppt/tags/tag392.xml><?xml version="1.0" encoding="utf-8"?>
<p:tagLst xmlns:a="http://schemas.openxmlformats.org/drawingml/2006/main" xmlns:r="http://schemas.openxmlformats.org/officeDocument/2006/relationships" xmlns:p="http://schemas.openxmlformats.org/presentationml/2006/main">
  <p:tag name="NUM" val="276"/>
</p:tagLst>
</file>

<file path=ppt/tags/tag393.xml><?xml version="1.0" encoding="utf-8"?>
<p:tagLst xmlns:a="http://schemas.openxmlformats.org/drawingml/2006/main" xmlns:r="http://schemas.openxmlformats.org/officeDocument/2006/relationships" xmlns:p="http://schemas.openxmlformats.org/presentationml/2006/main">
  <p:tag name="NUM" val="277"/>
</p:tagLst>
</file>

<file path=ppt/tags/tag394.xml><?xml version="1.0" encoding="utf-8"?>
<p:tagLst xmlns:a="http://schemas.openxmlformats.org/drawingml/2006/main" xmlns:r="http://schemas.openxmlformats.org/officeDocument/2006/relationships" xmlns:p="http://schemas.openxmlformats.org/presentationml/2006/main">
  <p:tag name="NUM" val="278"/>
</p:tagLst>
</file>

<file path=ppt/tags/tag395.xml><?xml version="1.0" encoding="utf-8"?>
<p:tagLst xmlns:a="http://schemas.openxmlformats.org/drawingml/2006/main" xmlns:r="http://schemas.openxmlformats.org/officeDocument/2006/relationships" xmlns:p="http://schemas.openxmlformats.org/presentationml/2006/main">
  <p:tag name="NUM" val="279"/>
</p:tagLst>
</file>

<file path=ppt/tags/tag396.xml><?xml version="1.0" encoding="utf-8"?>
<p:tagLst xmlns:a="http://schemas.openxmlformats.org/drawingml/2006/main" xmlns:r="http://schemas.openxmlformats.org/officeDocument/2006/relationships" xmlns:p="http://schemas.openxmlformats.org/presentationml/2006/main">
  <p:tag name="NUM" val="280"/>
</p:tagLst>
</file>

<file path=ppt/tags/tag397.xml><?xml version="1.0" encoding="utf-8"?>
<p:tagLst xmlns:a="http://schemas.openxmlformats.org/drawingml/2006/main" xmlns:r="http://schemas.openxmlformats.org/officeDocument/2006/relationships" xmlns:p="http://schemas.openxmlformats.org/presentationml/2006/main">
  <p:tag name="NUM" val="281"/>
</p:tagLst>
</file>

<file path=ppt/tags/tag398.xml><?xml version="1.0" encoding="utf-8"?>
<p:tagLst xmlns:a="http://schemas.openxmlformats.org/drawingml/2006/main" xmlns:r="http://schemas.openxmlformats.org/officeDocument/2006/relationships" xmlns:p="http://schemas.openxmlformats.org/presentationml/2006/main">
  <p:tag name="NUM" val="282"/>
</p:tagLst>
</file>

<file path=ppt/tags/tag399.xml><?xml version="1.0" encoding="utf-8"?>
<p:tagLst xmlns:a="http://schemas.openxmlformats.org/drawingml/2006/main" xmlns:r="http://schemas.openxmlformats.org/officeDocument/2006/relationships" xmlns:p="http://schemas.openxmlformats.org/presentationml/2006/main">
  <p:tag name="NUM" val="283"/>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24"/>
</p:tagLst>
</file>

<file path=ppt/tags/tag400.xml><?xml version="1.0" encoding="utf-8"?>
<p:tagLst xmlns:a="http://schemas.openxmlformats.org/drawingml/2006/main" xmlns:r="http://schemas.openxmlformats.org/officeDocument/2006/relationships" xmlns:p="http://schemas.openxmlformats.org/presentationml/2006/main">
  <p:tag name="NUM" val="284"/>
</p:tagLst>
</file>

<file path=ppt/tags/tag401.xml><?xml version="1.0" encoding="utf-8"?>
<p:tagLst xmlns:a="http://schemas.openxmlformats.org/drawingml/2006/main" xmlns:r="http://schemas.openxmlformats.org/officeDocument/2006/relationships" xmlns:p="http://schemas.openxmlformats.org/presentationml/2006/main">
  <p:tag name="NUM" val="285"/>
</p:tagLst>
</file>

<file path=ppt/tags/tag402.xml><?xml version="1.0" encoding="utf-8"?>
<p:tagLst xmlns:a="http://schemas.openxmlformats.org/drawingml/2006/main" xmlns:r="http://schemas.openxmlformats.org/officeDocument/2006/relationships" xmlns:p="http://schemas.openxmlformats.org/presentationml/2006/main">
  <p:tag name="NUM" val="286"/>
</p:tagLst>
</file>

<file path=ppt/tags/tag403.xml><?xml version="1.0" encoding="utf-8"?>
<p:tagLst xmlns:a="http://schemas.openxmlformats.org/drawingml/2006/main" xmlns:r="http://schemas.openxmlformats.org/officeDocument/2006/relationships" xmlns:p="http://schemas.openxmlformats.org/presentationml/2006/main">
  <p:tag name="NUM" val="287"/>
</p:tagLst>
</file>

<file path=ppt/tags/tag404.xml><?xml version="1.0" encoding="utf-8"?>
<p:tagLst xmlns:a="http://schemas.openxmlformats.org/drawingml/2006/main" xmlns:r="http://schemas.openxmlformats.org/officeDocument/2006/relationships" xmlns:p="http://schemas.openxmlformats.org/presentationml/2006/main">
  <p:tag name="NUM" val="288"/>
</p:tagLst>
</file>

<file path=ppt/tags/tag405.xml><?xml version="1.0" encoding="utf-8"?>
<p:tagLst xmlns:a="http://schemas.openxmlformats.org/drawingml/2006/main" xmlns:r="http://schemas.openxmlformats.org/officeDocument/2006/relationships" xmlns:p="http://schemas.openxmlformats.org/presentationml/2006/main">
  <p:tag name="NUM" val="289"/>
</p:tagLst>
</file>

<file path=ppt/tags/tag406.xml><?xml version="1.0" encoding="utf-8"?>
<p:tagLst xmlns:a="http://schemas.openxmlformats.org/drawingml/2006/main" xmlns:r="http://schemas.openxmlformats.org/officeDocument/2006/relationships" xmlns:p="http://schemas.openxmlformats.org/presentationml/2006/main">
  <p:tag name="NUM" val="290"/>
</p:tagLst>
</file>

<file path=ppt/tags/tag407.xml><?xml version="1.0" encoding="utf-8"?>
<p:tagLst xmlns:a="http://schemas.openxmlformats.org/drawingml/2006/main" xmlns:r="http://schemas.openxmlformats.org/officeDocument/2006/relationships" xmlns:p="http://schemas.openxmlformats.org/presentationml/2006/main">
  <p:tag name="NUM" val="291"/>
</p:tagLst>
</file>

<file path=ppt/tags/tag408.xml><?xml version="1.0" encoding="utf-8"?>
<p:tagLst xmlns:a="http://schemas.openxmlformats.org/drawingml/2006/main" xmlns:r="http://schemas.openxmlformats.org/officeDocument/2006/relationships" xmlns:p="http://schemas.openxmlformats.org/presentationml/2006/main">
  <p:tag name="NUM" val="292"/>
</p:tagLst>
</file>

<file path=ppt/tags/tag409.xml><?xml version="1.0" encoding="utf-8"?>
<p:tagLst xmlns:a="http://schemas.openxmlformats.org/drawingml/2006/main" xmlns:r="http://schemas.openxmlformats.org/officeDocument/2006/relationships" xmlns:p="http://schemas.openxmlformats.org/presentationml/2006/main">
  <p:tag name="NUM" val="293"/>
</p:tagLst>
</file>

<file path=ppt/tags/tag41.xml><?xml version="1.0" encoding="utf-8"?>
<p:tagLst xmlns:a="http://schemas.openxmlformats.org/drawingml/2006/main" xmlns:r="http://schemas.openxmlformats.org/officeDocument/2006/relationships" xmlns:p="http://schemas.openxmlformats.org/presentationml/2006/main">
  <p:tag name="NUM" val="25"/>
</p:tagLst>
</file>

<file path=ppt/tags/tag410.xml><?xml version="1.0" encoding="utf-8"?>
<p:tagLst xmlns:a="http://schemas.openxmlformats.org/drawingml/2006/main" xmlns:r="http://schemas.openxmlformats.org/officeDocument/2006/relationships" xmlns:p="http://schemas.openxmlformats.org/presentationml/2006/main">
  <p:tag name="NUM" val="294"/>
</p:tagLst>
</file>

<file path=ppt/tags/tag411.xml><?xml version="1.0" encoding="utf-8"?>
<p:tagLst xmlns:a="http://schemas.openxmlformats.org/drawingml/2006/main" xmlns:r="http://schemas.openxmlformats.org/officeDocument/2006/relationships" xmlns:p="http://schemas.openxmlformats.org/presentationml/2006/main">
  <p:tag name="NUM" val="295"/>
</p:tagLst>
</file>

<file path=ppt/tags/tag412.xml><?xml version="1.0" encoding="utf-8"?>
<p:tagLst xmlns:a="http://schemas.openxmlformats.org/drawingml/2006/main" xmlns:r="http://schemas.openxmlformats.org/officeDocument/2006/relationships" xmlns:p="http://schemas.openxmlformats.org/presentationml/2006/main">
  <p:tag name="NUM" val="296"/>
</p:tagLst>
</file>

<file path=ppt/tags/tag413.xml><?xml version="1.0" encoding="utf-8"?>
<p:tagLst xmlns:a="http://schemas.openxmlformats.org/drawingml/2006/main" xmlns:r="http://schemas.openxmlformats.org/officeDocument/2006/relationships" xmlns:p="http://schemas.openxmlformats.org/presentationml/2006/main">
  <p:tag name="NUM" val="297"/>
</p:tagLst>
</file>

<file path=ppt/tags/tag414.xml><?xml version="1.0" encoding="utf-8"?>
<p:tagLst xmlns:a="http://schemas.openxmlformats.org/drawingml/2006/main" xmlns:r="http://schemas.openxmlformats.org/officeDocument/2006/relationships" xmlns:p="http://schemas.openxmlformats.org/presentationml/2006/main">
  <p:tag name="NUM" val="298"/>
</p:tagLst>
</file>

<file path=ppt/tags/tag415.xml><?xml version="1.0" encoding="utf-8"?>
<p:tagLst xmlns:a="http://schemas.openxmlformats.org/drawingml/2006/main" xmlns:r="http://schemas.openxmlformats.org/officeDocument/2006/relationships" xmlns:p="http://schemas.openxmlformats.org/presentationml/2006/main">
  <p:tag name="NUM" val="299"/>
</p:tagLst>
</file>

<file path=ppt/tags/tag416.xml><?xml version="1.0" encoding="utf-8"?>
<p:tagLst xmlns:a="http://schemas.openxmlformats.org/drawingml/2006/main" xmlns:r="http://schemas.openxmlformats.org/officeDocument/2006/relationships" xmlns:p="http://schemas.openxmlformats.org/presentationml/2006/main">
  <p:tag name="NUM" val="300"/>
</p:tagLst>
</file>

<file path=ppt/tags/tag417.xml><?xml version="1.0" encoding="utf-8"?>
<p:tagLst xmlns:a="http://schemas.openxmlformats.org/drawingml/2006/main" xmlns:r="http://schemas.openxmlformats.org/officeDocument/2006/relationships" xmlns:p="http://schemas.openxmlformats.org/presentationml/2006/main">
  <p:tag name="NUM" val="301"/>
</p:tagLst>
</file>

<file path=ppt/tags/tag418.xml><?xml version="1.0" encoding="utf-8"?>
<p:tagLst xmlns:a="http://schemas.openxmlformats.org/drawingml/2006/main" xmlns:r="http://schemas.openxmlformats.org/officeDocument/2006/relationships" xmlns:p="http://schemas.openxmlformats.org/presentationml/2006/main">
  <p:tag name="NUM" val="302"/>
</p:tagLst>
</file>

<file path=ppt/tags/tag419.xml><?xml version="1.0" encoding="utf-8"?>
<p:tagLst xmlns:a="http://schemas.openxmlformats.org/drawingml/2006/main" xmlns:r="http://schemas.openxmlformats.org/officeDocument/2006/relationships" xmlns:p="http://schemas.openxmlformats.org/presentationml/2006/main">
  <p:tag name="NUM" val="303"/>
</p:tagLst>
</file>

<file path=ppt/tags/tag42.xml><?xml version="1.0" encoding="utf-8"?>
<p:tagLst xmlns:a="http://schemas.openxmlformats.org/drawingml/2006/main" xmlns:r="http://schemas.openxmlformats.org/officeDocument/2006/relationships" xmlns:p="http://schemas.openxmlformats.org/presentationml/2006/main">
  <p:tag name="NUM" val="26"/>
</p:tagLst>
</file>

<file path=ppt/tags/tag420.xml><?xml version="1.0" encoding="utf-8"?>
<p:tagLst xmlns:a="http://schemas.openxmlformats.org/drawingml/2006/main" xmlns:r="http://schemas.openxmlformats.org/officeDocument/2006/relationships" xmlns:p="http://schemas.openxmlformats.org/presentationml/2006/main">
  <p:tag name="NUM" val="304"/>
</p:tagLst>
</file>

<file path=ppt/tags/tag421.xml><?xml version="1.0" encoding="utf-8"?>
<p:tagLst xmlns:a="http://schemas.openxmlformats.org/drawingml/2006/main" xmlns:r="http://schemas.openxmlformats.org/officeDocument/2006/relationships" xmlns:p="http://schemas.openxmlformats.org/presentationml/2006/main">
  <p:tag name="NUM" val="305"/>
</p:tagLst>
</file>

<file path=ppt/tags/tag422.xml><?xml version="1.0" encoding="utf-8"?>
<p:tagLst xmlns:a="http://schemas.openxmlformats.org/drawingml/2006/main" xmlns:r="http://schemas.openxmlformats.org/officeDocument/2006/relationships" xmlns:p="http://schemas.openxmlformats.org/presentationml/2006/main">
  <p:tag name="NUM" val="306"/>
</p:tagLst>
</file>

<file path=ppt/tags/tag423.xml><?xml version="1.0" encoding="utf-8"?>
<p:tagLst xmlns:a="http://schemas.openxmlformats.org/drawingml/2006/main" xmlns:r="http://schemas.openxmlformats.org/officeDocument/2006/relationships" xmlns:p="http://schemas.openxmlformats.org/presentationml/2006/main">
  <p:tag name="NUM" val="307"/>
</p:tagLst>
</file>

<file path=ppt/tags/tag424.xml><?xml version="1.0" encoding="utf-8"?>
<p:tagLst xmlns:a="http://schemas.openxmlformats.org/drawingml/2006/main" xmlns:r="http://schemas.openxmlformats.org/officeDocument/2006/relationships" xmlns:p="http://schemas.openxmlformats.org/presentationml/2006/main">
  <p:tag name="NUM" val="308"/>
</p:tagLst>
</file>

<file path=ppt/tags/tag425.xml><?xml version="1.0" encoding="utf-8"?>
<p:tagLst xmlns:a="http://schemas.openxmlformats.org/drawingml/2006/main" xmlns:r="http://schemas.openxmlformats.org/officeDocument/2006/relationships" xmlns:p="http://schemas.openxmlformats.org/presentationml/2006/main">
  <p:tag name="NUM" val="309"/>
</p:tagLst>
</file>

<file path=ppt/tags/tag426.xml><?xml version="1.0" encoding="utf-8"?>
<p:tagLst xmlns:a="http://schemas.openxmlformats.org/drawingml/2006/main" xmlns:r="http://schemas.openxmlformats.org/officeDocument/2006/relationships" xmlns:p="http://schemas.openxmlformats.org/presentationml/2006/main">
  <p:tag name="NUM" val="310"/>
</p:tagLst>
</file>

<file path=ppt/tags/tag427.xml><?xml version="1.0" encoding="utf-8"?>
<p:tagLst xmlns:a="http://schemas.openxmlformats.org/drawingml/2006/main" xmlns:r="http://schemas.openxmlformats.org/officeDocument/2006/relationships" xmlns:p="http://schemas.openxmlformats.org/presentationml/2006/main">
  <p:tag name="NUM" val="311"/>
</p:tagLst>
</file>

<file path=ppt/tags/tag428.xml><?xml version="1.0" encoding="utf-8"?>
<p:tagLst xmlns:a="http://schemas.openxmlformats.org/drawingml/2006/main" xmlns:r="http://schemas.openxmlformats.org/officeDocument/2006/relationships" xmlns:p="http://schemas.openxmlformats.org/presentationml/2006/main">
  <p:tag name="NUM" val="312"/>
</p:tagLst>
</file>

<file path=ppt/tags/tag429.xml><?xml version="1.0" encoding="utf-8"?>
<p:tagLst xmlns:a="http://schemas.openxmlformats.org/drawingml/2006/main" xmlns:r="http://schemas.openxmlformats.org/officeDocument/2006/relationships" xmlns:p="http://schemas.openxmlformats.org/presentationml/2006/main">
  <p:tag name="NUM" val="313"/>
</p:tagLst>
</file>

<file path=ppt/tags/tag43.xml><?xml version="1.0" encoding="utf-8"?>
<p:tagLst xmlns:a="http://schemas.openxmlformats.org/drawingml/2006/main" xmlns:r="http://schemas.openxmlformats.org/officeDocument/2006/relationships" xmlns:p="http://schemas.openxmlformats.org/presentationml/2006/main">
  <p:tag name="NUM" val="27"/>
</p:tagLst>
</file>

<file path=ppt/tags/tag430.xml><?xml version="1.0" encoding="utf-8"?>
<p:tagLst xmlns:a="http://schemas.openxmlformats.org/drawingml/2006/main" xmlns:r="http://schemas.openxmlformats.org/officeDocument/2006/relationships" xmlns:p="http://schemas.openxmlformats.org/presentationml/2006/main">
  <p:tag name="NUM" val="314"/>
</p:tagLst>
</file>

<file path=ppt/tags/tag431.xml><?xml version="1.0" encoding="utf-8"?>
<p:tagLst xmlns:a="http://schemas.openxmlformats.org/drawingml/2006/main" xmlns:r="http://schemas.openxmlformats.org/officeDocument/2006/relationships" xmlns:p="http://schemas.openxmlformats.org/presentationml/2006/main">
  <p:tag name="NUM" val="315"/>
</p:tagLst>
</file>

<file path=ppt/tags/tag432.xml><?xml version="1.0" encoding="utf-8"?>
<p:tagLst xmlns:a="http://schemas.openxmlformats.org/drawingml/2006/main" xmlns:r="http://schemas.openxmlformats.org/officeDocument/2006/relationships" xmlns:p="http://schemas.openxmlformats.org/presentationml/2006/main">
  <p:tag name="NUM" val="316"/>
</p:tagLst>
</file>

<file path=ppt/tags/tag433.xml><?xml version="1.0" encoding="utf-8"?>
<p:tagLst xmlns:a="http://schemas.openxmlformats.org/drawingml/2006/main" xmlns:r="http://schemas.openxmlformats.org/officeDocument/2006/relationships" xmlns:p="http://schemas.openxmlformats.org/presentationml/2006/main">
  <p:tag name="NUM" val="317"/>
</p:tagLst>
</file>

<file path=ppt/tags/tag434.xml><?xml version="1.0" encoding="utf-8"?>
<p:tagLst xmlns:a="http://schemas.openxmlformats.org/drawingml/2006/main" xmlns:r="http://schemas.openxmlformats.org/officeDocument/2006/relationships" xmlns:p="http://schemas.openxmlformats.org/presentationml/2006/main">
  <p:tag name="NUM" val="318"/>
</p:tagLst>
</file>

<file path=ppt/tags/tag435.xml><?xml version="1.0" encoding="utf-8"?>
<p:tagLst xmlns:a="http://schemas.openxmlformats.org/drawingml/2006/main" xmlns:r="http://schemas.openxmlformats.org/officeDocument/2006/relationships" xmlns:p="http://schemas.openxmlformats.org/presentationml/2006/main">
  <p:tag name="NUM" val="319"/>
</p:tagLst>
</file>

<file path=ppt/tags/tag436.xml><?xml version="1.0" encoding="utf-8"?>
<p:tagLst xmlns:a="http://schemas.openxmlformats.org/drawingml/2006/main" xmlns:r="http://schemas.openxmlformats.org/officeDocument/2006/relationships" xmlns:p="http://schemas.openxmlformats.org/presentationml/2006/main">
  <p:tag name="NUM" val="320"/>
</p:tagLst>
</file>

<file path=ppt/tags/tag437.xml><?xml version="1.0" encoding="utf-8"?>
<p:tagLst xmlns:a="http://schemas.openxmlformats.org/drawingml/2006/main" xmlns:r="http://schemas.openxmlformats.org/officeDocument/2006/relationships" xmlns:p="http://schemas.openxmlformats.org/presentationml/2006/main">
  <p:tag name="NUM" val="321"/>
</p:tagLst>
</file>

<file path=ppt/tags/tag438.xml><?xml version="1.0" encoding="utf-8"?>
<p:tagLst xmlns:a="http://schemas.openxmlformats.org/drawingml/2006/main" xmlns:r="http://schemas.openxmlformats.org/officeDocument/2006/relationships" xmlns:p="http://schemas.openxmlformats.org/presentationml/2006/main">
  <p:tag name="NUM" val="322"/>
</p:tagLst>
</file>

<file path=ppt/tags/tag439.xml><?xml version="1.0" encoding="utf-8"?>
<p:tagLst xmlns:a="http://schemas.openxmlformats.org/drawingml/2006/main" xmlns:r="http://schemas.openxmlformats.org/officeDocument/2006/relationships" xmlns:p="http://schemas.openxmlformats.org/presentationml/2006/main">
  <p:tag name="NUM" val="323"/>
</p:tagLst>
</file>

<file path=ppt/tags/tag44.xml><?xml version="1.0" encoding="utf-8"?>
<p:tagLst xmlns:a="http://schemas.openxmlformats.org/drawingml/2006/main" xmlns:r="http://schemas.openxmlformats.org/officeDocument/2006/relationships" xmlns:p="http://schemas.openxmlformats.org/presentationml/2006/main">
  <p:tag name="NUM" val="28"/>
</p:tagLst>
</file>

<file path=ppt/tags/tag440.xml><?xml version="1.0" encoding="utf-8"?>
<p:tagLst xmlns:a="http://schemas.openxmlformats.org/drawingml/2006/main" xmlns:r="http://schemas.openxmlformats.org/officeDocument/2006/relationships" xmlns:p="http://schemas.openxmlformats.org/presentationml/2006/main">
  <p:tag name="NUM" val="324"/>
</p:tagLst>
</file>

<file path=ppt/tags/tag441.xml><?xml version="1.0" encoding="utf-8"?>
<p:tagLst xmlns:a="http://schemas.openxmlformats.org/drawingml/2006/main" xmlns:r="http://schemas.openxmlformats.org/officeDocument/2006/relationships" xmlns:p="http://schemas.openxmlformats.org/presentationml/2006/main">
  <p:tag name="NUM" val="325"/>
</p:tagLst>
</file>

<file path=ppt/tags/tag442.xml><?xml version="1.0" encoding="utf-8"?>
<p:tagLst xmlns:a="http://schemas.openxmlformats.org/drawingml/2006/main" xmlns:r="http://schemas.openxmlformats.org/officeDocument/2006/relationships" xmlns:p="http://schemas.openxmlformats.org/presentationml/2006/main">
  <p:tag name="NUM" val="326"/>
</p:tagLst>
</file>

<file path=ppt/tags/tag443.xml><?xml version="1.0" encoding="utf-8"?>
<p:tagLst xmlns:a="http://schemas.openxmlformats.org/drawingml/2006/main" xmlns:r="http://schemas.openxmlformats.org/officeDocument/2006/relationships" xmlns:p="http://schemas.openxmlformats.org/presentationml/2006/main">
  <p:tag name="NUM" val="327"/>
</p:tagLst>
</file>

<file path=ppt/tags/tag444.xml><?xml version="1.0" encoding="utf-8"?>
<p:tagLst xmlns:a="http://schemas.openxmlformats.org/drawingml/2006/main" xmlns:r="http://schemas.openxmlformats.org/officeDocument/2006/relationships" xmlns:p="http://schemas.openxmlformats.org/presentationml/2006/main">
  <p:tag name="NUM" val="328"/>
</p:tagLst>
</file>

<file path=ppt/tags/tag445.xml><?xml version="1.0" encoding="utf-8"?>
<p:tagLst xmlns:a="http://schemas.openxmlformats.org/drawingml/2006/main" xmlns:r="http://schemas.openxmlformats.org/officeDocument/2006/relationships" xmlns:p="http://schemas.openxmlformats.org/presentationml/2006/main">
  <p:tag name="NUM" val="329"/>
</p:tagLst>
</file>

<file path=ppt/tags/tag446.xml><?xml version="1.0" encoding="utf-8"?>
<p:tagLst xmlns:a="http://schemas.openxmlformats.org/drawingml/2006/main" xmlns:r="http://schemas.openxmlformats.org/officeDocument/2006/relationships" xmlns:p="http://schemas.openxmlformats.org/presentationml/2006/main">
  <p:tag name="NUM" val="330"/>
</p:tagLst>
</file>

<file path=ppt/tags/tag447.xml><?xml version="1.0" encoding="utf-8"?>
<p:tagLst xmlns:a="http://schemas.openxmlformats.org/drawingml/2006/main" xmlns:r="http://schemas.openxmlformats.org/officeDocument/2006/relationships" xmlns:p="http://schemas.openxmlformats.org/presentationml/2006/main">
  <p:tag name="NUM" val="331"/>
</p:tagLst>
</file>

<file path=ppt/tags/tag448.xml><?xml version="1.0" encoding="utf-8"?>
<p:tagLst xmlns:a="http://schemas.openxmlformats.org/drawingml/2006/main" xmlns:r="http://schemas.openxmlformats.org/officeDocument/2006/relationships" xmlns:p="http://schemas.openxmlformats.org/presentationml/2006/main">
  <p:tag name="NUM" val="332"/>
</p:tagLst>
</file>

<file path=ppt/tags/tag449.xml><?xml version="1.0" encoding="utf-8"?>
<p:tagLst xmlns:a="http://schemas.openxmlformats.org/drawingml/2006/main" xmlns:r="http://schemas.openxmlformats.org/officeDocument/2006/relationships" xmlns:p="http://schemas.openxmlformats.org/presentationml/2006/main">
  <p:tag name="NUM" val="333"/>
</p:tagLst>
</file>

<file path=ppt/tags/tag45.xml><?xml version="1.0" encoding="utf-8"?>
<p:tagLst xmlns:a="http://schemas.openxmlformats.org/drawingml/2006/main" xmlns:r="http://schemas.openxmlformats.org/officeDocument/2006/relationships" xmlns:p="http://schemas.openxmlformats.org/presentationml/2006/main">
  <p:tag name="NUM" val="29"/>
</p:tagLst>
</file>

<file path=ppt/tags/tag450.xml><?xml version="1.0" encoding="utf-8"?>
<p:tagLst xmlns:a="http://schemas.openxmlformats.org/drawingml/2006/main" xmlns:r="http://schemas.openxmlformats.org/officeDocument/2006/relationships" xmlns:p="http://schemas.openxmlformats.org/presentationml/2006/main">
  <p:tag name="NUM" val="334"/>
</p:tagLst>
</file>

<file path=ppt/tags/tag451.xml><?xml version="1.0" encoding="utf-8"?>
<p:tagLst xmlns:a="http://schemas.openxmlformats.org/drawingml/2006/main" xmlns:r="http://schemas.openxmlformats.org/officeDocument/2006/relationships" xmlns:p="http://schemas.openxmlformats.org/presentationml/2006/main">
  <p:tag name="NUM" val="335"/>
</p:tagLst>
</file>

<file path=ppt/tags/tag452.xml><?xml version="1.0" encoding="utf-8"?>
<p:tagLst xmlns:a="http://schemas.openxmlformats.org/drawingml/2006/main" xmlns:r="http://schemas.openxmlformats.org/officeDocument/2006/relationships" xmlns:p="http://schemas.openxmlformats.org/presentationml/2006/main">
  <p:tag name="NUM" val="336"/>
</p:tagLst>
</file>

<file path=ppt/tags/tag453.xml><?xml version="1.0" encoding="utf-8"?>
<p:tagLst xmlns:a="http://schemas.openxmlformats.org/drawingml/2006/main" xmlns:r="http://schemas.openxmlformats.org/officeDocument/2006/relationships" xmlns:p="http://schemas.openxmlformats.org/presentationml/2006/main">
  <p:tag name="NUM" val="337"/>
</p:tagLst>
</file>

<file path=ppt/tags/tag454.xml><?xml version="1.0" encoding="utf-8"?>
<p:tagLst xmlns:a="http://schemas.openxmlformats.org/drawingml/2006/main" xmlns:r="http://schemas.openxmlformats.org/officeDocument/2006/relationships" xmlns:p="http://schemas.openxmlformats.org/presentationml/2006/main">
  <p:tag name="NUM" val="338"/>
</p:tagLst>
</file>

<file path=ppt/tags/tag455.xml><?xml version="1.0" encoding="utf-8"?>
<p:tagLst xmlns:a="http://schemas.openxmlformats.org/drawingml/2006/main" xmlns:r="http://schemas.openxmlformats.org/officeDocument/2006/relationships" xmlns:p="http://schemas.openxmlformats.org/presentationml/2006/main">
  <p:tag name="NUM" val="339"/>
</p:tagLst>
</file>

<file path=ppt/tags/tag456.xml><?xml version="1.0" encoding="utf-8"?>
<p:tagLst xmlns:a="http://schemas.openxmlformats.org/drawingml/2006/main" xmlns:r="http://schemas.openxmlformats.org/officeDocument/2006/relationships" xmlns:p="http://schemas.openxmlformats.org/presentationml/2006/main">
  <p:tag name="NUM" val="340"/>
</p:tagLst>
</file>

<file path=ppt/tags/tag457.xml><?xml version="1.0" encoding="utf-8"?>
<p:tagLst xmlns:a="http://schemas.openxmlformats.org/drawingml/2006/main" xmlns:r="http://schemas.openxmlformats.org/officeDocument/2006/relationships" xmlns:p="http://schemas.openxmlformats.org/presentationml/2006/main">
  <p:tag name="NUM" val="341"/>
</p:tagLst>
</file>

<file path=ppt/tags/tag458.xml><?xml version="1.0" encoding="utf-8"?>
<p:tagLst xmlns:a="http://schemas.openxmlformats.org/drawingml/2006/main" xmlns:r="http://schemas.openxmlformats.org/officeDocument/2006/relationships" xmlns:p="http://schemas.openxmlformats.org/presentationml/2006/main">
  <p:tag name="NUM" val="342"/>
</p:tagLst>
</file>

<file path=ppt/tags/tag459.xml><?xml version="1.0" encoding="utf-8"?>
<p:tagLst xmlns:a="http://schemas.openxmlformats.org/drawingml/2006/main" xmlns:r="http://schemas.openxmlformats.org/officeDocument/2006/relationships" xmlns:p="http://schemas.openxmlformats.org/presentationml/2006/main">
  <p:tag name="NUM" val="343"/>
</p:tagLst>
</file>

<file path=ppt/tags/tag46.xml><?xml version="1.0" encoding="utf-8"?>
<p:tagLst xmlns:a="http://schemas.openxmlformats.org/drawingml/2006/main" xmlns:r="http://schemas.openxmlformats.org/officeDocument/2006/relationships" xmlns:p="http://schemas.openxmlformats.org/presentationml/2006/main">
  <p:tag name="NUM" val="30"/>
</p:tagLst>
</file>

<file path=ppt/tags/tag460.xml><?xml version="1.0" encoding="utf-8"?>
<p:tagLst xmlns:a="http://schemas.openxmlformats.org/drawingml/2006/main" xmlns:r="http://schemas.openxmlformats.org/officeDocument/2006/relationships" xmlns:p="http://schemas.openxmlformats.org/presentationml/2006/main">
  <p:tag name="NUM" val="344"/>
</p:tagLst>
</file>

<file path=ppt/tags/tag461.xml><?xml version="1.0" encoding="utf-8"?>
<p:tagLst xmlns:a="http://schemas.openxmlformats.org/drawingml/2006/main" xmlns:r="http://schemas.openxmlformats.org/officeDocument/2006/relationships" xmlns:p="http://schemas.openxmlformats.org/presentationml/2006/main">
  <p:tag name="NUM" val="345"/>
</p:tagLst>
</file>

<file path=ppt/tags/tag462.xml><?xml version="1.0" encoding="utf-8"?>
<p:tagLst xmlns:a="http://schemas.openxmlformats.org/drawingml/2006/main" xmlns:r="http://schemas.openxmlformats.org/officeDocument/2006/relationships" xmlns:p="http://schemas.openxmlformats.org/presentationml/2006/main">
  <p:tag name="NUM" val="346"/>
</p:tagLst>
</file>

<file path=ppt/tags/tag463.xml><?xml version="1.0" encoding="utf-8"?>
<p:tagLst xmlns:a="http://schemas.openxmlformats.org/drawingml/2006/main" xmlns:r="http://schemas.openxmlformats.org/officeDocument/2006/relationships" xmlns:p="http://schemas.openxmlformats.org/presentationml/2006/main">
  <p:tag name="NUM" val="347"/>
</p:tagLst>
</file>

<file path=ppt/tags/tag464.xml><?xml version="1.0" encoding="utf-8"?>
<p:tagLst xmlns:a="http://schemas.openxmlformats.org/drawingml/2006/main" xmlns:r="http://schemas.openxmlformats.org/officeDocument/2006/relationships" xmlns:p="http://schemas.openxmlformats.org/presentationml/2006/main">
  <p:tag name="NUM" val="348"/>
</p:tagLst>
</file>

<file path=ppt/tags/tag465.xml><?xml version="1.0" encoding="utf-8"?>
<p:tagLst xmlns:a="http://schemas.openxmlformats.org/drawingml/2006/main" xmlns:r="http://schemas.openxmlformats.org/officeDocument/2006/relationships" xmlns:p="http://schemas.openxmlformats.org/presentationml/2006/main">
  <p:tag name="NUM" val="349"/>
</p:tagLst>
</file>

<file path=ppt/tags/tag466.xml><?xml version="1.0" encoding="utf-8"?>
<p:tagLst xmlns:a="http://schemas.openxmlformats.org/drawingml/2006/main" xmlns:r="http://schemas.openxmlformats.org/officeDocument/2006/relationships" xmlns:p="http://schemas.openxmlformats.org/presentationml/2006/main">
  <p:tag name="NUM" val="350"/>
</p:tagLst>
</file>

<file path=ppt/tags/tag467.xml><?xml version="1.0" encoding="utf-8"?>
<p:tagLst xmlns:a="http://schemas.openxmlformats.org/drawingml/2006/main" xmlns:r="http://schemas.openxmlformats.org/officeDocument/2006/relationships" xmlns:p="http://schemas.openxmlformats.org/presentationml/2006/main">
  <p:tag name="NUM" val="351"/>
</p:tagLst>
</file>

<file path=ppt/tags/tag468.xml><?xml version="1.0" encoding="utf-8"?>
<p:tagLst xmlns:a="http://schemas.openxmlformats.org/drawingml/2006/main" xmlns:r="http://schemas.openxmlformats.org/officeDocument/2006/relationships" xmlns:p="http://schemas.openxmlformats.org/presentationml/2006/main">
  <p:tag name="NUM" val="352"/>
</p:tagLst>
</file>

<file path=ppt/tags/tag469.xml><?xml version="1.0" encoding="utf-8"?>
<p:tagLst xmlns:a="http://schemas.openxmlformats.org/drawingml/2006/main" xmlns:r="http://schemas.openxmlformats.org/officeDocument/2006/relationships" xmlns:p="http://schemas.openxmlformats.org/presentationml/2006/main">
  <p:tag name="NUM" val="353"/>
</p:tagLst>
</file>

<file path=ppt/tags/tag47.xml><?xml version="1.0" encoding="utf-8"?>
<p:tagLst xmlns:a="http://schemas.openxmlformats.org/drawingml/2006/main" xmlns:r="http://schemas.openxmlformats.org/officeDocument/2006/relationships" xmlns:p="http://schemas.openxmlformats.org/presentationml/2006/main">
  <p:tag name="NUM" val="31"/>
</p:tagLst>
</file>

<file path=ppt/tags/tag470.xml><?xml version="1.0" encoding="utf-8"?>
<p:tagLst xmlns:a="http://schemas.openxmlformats.org/drawingml/2006/main" xmlns:r="http://schemas.openxmlformats.org/officeDocument/2006/relationships" xmlns:p="http://schemas.openxmlformats.org/presentationml/2006/main">
  <p:tag name="NUM" val="354"/>
</p:tagLst>
</file>

<file path=ppt/tags/tag471.xml><?xml version="1.0" encoding="utf-8"?>
<p:tagLst xmlns:a="http://schemas.openxmlformats.org/drawingml/2006/main" xmlns:r="http://schemas.openxmlformats.org/officeDocument/2006/relationships" xmlns:p="http://schemas.openxmlformats.org/presentationml/2006/main">
  <p:tag name="NUM" val="355"/>
</p:tagLst>
</file>

<file path=ppt/tags/tag472.xml><?xml version="1.0" encoding="utf-8"?>
<p:tagLst xmlns:a="http://schemas.openxmlformats.org/drawingml/2006/main" xmlns:r="http://schemas.openxmlformats.org/officeDocument/2006/relationships" xmlns:p="http://schemas.openxmlformats.org/presentationml/2006/main">
  <p:tag name="NUM" val="356"/>
</p:tagLst>
</file>

<file path=ppt/tags/tag473.xml><?xml version="1.0" encoding="utf-8"?>
<p:tagLst xmlns:a="http://schemas.openxmlformats.org/drawingml/2006/main" xmlns:r="http://schemas.openxmlformats.org/officeDocument/2006/relationships" xmlns:p="http://schemas.openxmlformats.org/presentationml/2006/main">
  <p:tag name="NUM" val="357"/>
</p:tagLst>
</file>

<file path=ppt/tags/tag474.xml><?xml version="1.0" encoding="utf-8"?>
<p:tagLst xmlns:a="http://schemas.openxmlformats.org/drawingml/2006/main" xmlns:r="http://schemas.openxmlformats.org/officeDocument/2006/relationships" xmlns:p="http://schemas.openxmlformats.org/presentationml/2006/main">
  <p:tag name="NUM" val="358"/>
</p:tagLst>
</file>

<file path=ppt/tags/tag475.xml><?xml version="1.0" encoding="utf-8"?>
<p:tagLst xmlns:a="http://schemas.openxmlformats.org/drawingml/2006/main" xmlns:r="http://schemas.openxmlformats.org/officeDocument/2006/relationships" xmlns:p="http://schemas.openxmlformats.org/presentationml/2006/main">
  <p:tag name="NUM" val="359"/>
</p:tagLst>
</file>

<file path=ppt/tags/tag476.xml><?xml version="1.0" encoding="utf-8"?>
<p:tagLst xmlns:a="http://schemas.openxmlformats.org/drawingml/2006/main" xmlns:r="http://schemas.openxmlformats.org/officeDocument/2006/relationships" xmlns:p="http://schemas.openxmlformats.org/presentationml/2006/main">
  <p:tag name="NUM" val="360"/>
</p:tagLst>
</file>

<file path=ppt/tags/tag477.xml><?xml version="1.0" encoding="utf-8"?>
<p:tagLst xmlns:a="http://schemas.openxmlformats.org/drawingml/2006/main" xmlns:r="http://schemas.openxmlformats.org/officeDocument/2006/relationships" xmlns:p="http://schemas.openxmlformats.org/presentationml/2006/main">
  <p:tag name="NUM" val="361"/>
</p:tagLst>
</file>

<file path=ppt/tags/tag478.xml><?xml version="1.0" encoding="utf-8"?>
<p:tagLst xmlns:a="http://schemas.openxmlformats.org/drawingml/2006/main" xmlns:r="http://schemas.openxmlformats.org/officeDocument/2006/relationships" xmlns:p="http://schemas.openxmlformats.org/presentationml/2006/main">
  <p:tag name="NUM" val="362"/>
</p:tagLst>
</file>

<file path=ppt/tags/tag479.xml><?xml version="1.0" encoding="utf-8"?>
<p:tagLst xmlns:a="http://schemas.openxmlformats.org/drawingml/2006/main" xmlns:r="http://schemas.openxmlformats.org/officeDocument/2006/relationships" xmlns:p="http://schemas.openxmlformats.org/presentationml/2006/main">
  <p:tag name="NUM" val="363"/>
</p:tagLst>
</file>

<file path=ppt/tags/tag48.xml><?xml version="1.0" encoding="utf-8"?>
<p:tagLst xmlns:a="http://schemas.openxmlformats.org/drawingml/2006/main" xmlns:r="http://schemas.openxmlformats.org/officeDocument/2006/relationships" xmlns:p="http://schemas.openxmlformats.org/presentationml/2006/main">
  <p:tag name="NUM" val="32"/>
</p:tagLst>
</file>

<file path=ppt/tags/tag480.xml><?xml version="1.0" encoding="utf-8"?>
<p:tagLst xmlns:a="http://schemas.openxmlformats.org/drawingml/2006/main" xmlns:r="http://schemas.openxmlformats.org/officeDocument/2006/relationships" xmlns:p="http://schemas.openxmlformats.org/presentationml/2006/main">
  <p:tag name="NUM" val="364"/>
</p:tagLst>
</file>

<file path=ppt/tags/tag481.xml><?xml version="1.0" encoding="utf-8"?>
<p:tagLst xmlns:a="http://schemas.openxmlformats.org/drawingml/2006/main" xmlns:r="http://schemas.openxmlformats.org/officeDocument/2006/relationships" xmlns:p="http://schemas.openxmlformats.org/presentationml/2006/main">
  <p:tag name="NUM" val="365"/>
</p:tagLst>
</file>

<file path=ppt/tags/tag482.xml><?xml version="1.0" encoding="utf-8"?>
<p:tagLst xmlns:a="http://schemas.openxmlformats.org/drawingml/2006/main" xmlns:r="http://schemas.openxmlformats.org/officeDocument/2006/relationships" xmlns:p="http://schemas.openxmlformats.org/presentationml/2006/main">
  <p:tag name="NUM" val="366"/>
</p:tagLst>
</file>

<file path=ppt/tags/tag483.xml><?xml version="1.0" encoding="utf-8"?>
<p:tagLst xmlns:a="http://schemas.openxmlformats.org/drawingml/2006/main" xmlns:r="http://schemas.openxmlformats.org/officeDocument/2006/relationships" xmlns:p="http://schemas.openxmlformats.org/presentationml/2006/main">
  <p:tag name="NUM" val="367"/>
</p:tagLst>
</file>

<file path=ppt/tags/tag484.xml><?xml version="1.0" encoding="utf-8"?>
<p:tagLst xmlns:a="http://schemas.openxmlformats.org/drawingml/2006/main" xmlns:r="http://schemas.openxmlformats.org/officeDocument/2006/relationships" xmlns:p="http://schemas.openxmlformats.org/presentationml/2006/main">
  <p:tag name="NUM" val="368"/>
</p:tagLst>
</file>

<file path=ppt/tags/tag485.xml><?xml version="1.0" encoding="utf-8"?>
<p:tagLst xmlns:a="http://schemas.openxmlformats.org/drawingml/2006/main" xmlns:r="http://schemas.openxmlformats.org/officeDocument/2006/relationships" xmlns:p="http://schemas.openxmlformats.org/presentationml/2006/main">
  <p:tag name="NUM" val="369"/>
</p:tagLst>
</file>

<file path=ppt/tags/tag486.xml><?xml version="1.0" encoding="utf-8"?>
<p:tagLst xmlns:a="http://schemas.openxmlformats.org/drawingml/2006/main" xmlns:r="http://schemas.openxmlformats.org/officeDocument/2006/relationships" xmlns:p="http://schemas.openxmlformats.org/presentationml/2006/main">
  <p:tag name="NUM" val="370"/>
</p:tagLst>
</file>

<file path=ppt/tags/tag487.xml><?xml version="1.0" encoding="utf-8"?>
<p:tagLst xmlns:a="http://schemas.openxmlformats.org/drawingml/2006/main" xmlns:r="http://schemas.openxmlformats.org/officeDocument/2006/relationships" xmlns:p="http://schemas.openxmlformats.org/presentationml/2006/main">
  <p:tag name="NUM" val="371"/>
</p:tagLst>
</file>

<file path=ppt/tags/tag488.xml><?xml version="1.0" encoding="utf-8"?>
<p:tagLst xmlns:a="http://schemas.openxmlformats.org/drawingml/2006/main" xmlns:r="http://schemas.openxmlformats.org/officeDocument/2006/relationships" xmlns:p="http://schemas.openxmlformats.org/presentationml/2006/main">
  <p:tag name="NUM" val="372"/>
</p:tagLst>
</file>

<file path=ppt/tags/tag489.xml><?xml version="1.0" encoding="utf-8"?>
<p:tagLst xmlns:a="http://schemas.openxmlformats.org/drawingml/2006/main" xmlns:r="http://schemas.openxmlformats.org/officeDocument/2006/relationships" xmlns:p="http://schemas.openxmlformats.org/presentationml/2006/main">
  <p:tag name="NUM" val="373"/>
</p:tagLst>
</file>

<file path=ppt/tags/tag49.xml><?xml version="1.0" encoding="utf-8"?>
<p:tagLst xmlns:a="http://schemas.openxmlformats.org/drawingml/2006/main" xmlns:r="http://schemas.openxmlformats.org/officeDocument/2006/relationships" xmlns:p="http://schemas.openxmlformats.org/presentationml/2006/main">
  <p:tag name="NUM" val="33"/>
</p:tagLst>
</file>

<file path=ppt/tags/tag490.xml><?xml version="1.0" encoding="utf-8"?>
<p:tagLst xmlns:a="http://schemas.openxmlformats.org/drawingml/2006/main" xmlns:r="http://schemas.openxmlformats.org/officeDocument/2006/relationships" xmlns:p="http://schemas.openxmlformats.org/presentationml/2006/main">
  <p:tag name="NUM" val="374"/>
</p:tagLst>
</file>

<file path=ppt/tags/tag491.xml><?xml version="1.0" encoding="utf-8"?>
<p:tagLst xmlns:a="http://schemas.openxmlformats.org/drawingml/2006/main" xmlns:r="http://schemas.openxmlformats.org/officeDocument/2006/relationships" xmlns:p="http://schemas.openxmlformats.org/presentationml/2006/main">
  <p:tag name="NUM" val="375"/>
</p:tagLst>
</file>

<file path=ppt/tags/tag492.xml><?xml version="1.0" encoding="utf-8"?>
<p:tagLst xmlns:a="http://schemas.openxmlformats.org/drawingml/2006/main" xmlns:r="http://schemas.openxmlformats.org/officeDocument/2006/relationships" xmlns:p="http://schemas.openxmlformats.org/presentationml/2006/main">
  <p:tag name="NUM" val="376"/>
</p:tagLst>
</file>

<file path=ppt/tags/tag493.xml><?xml version="1.0" encoding="utf-8"?>
<p:tagLst xmlns:a="http://schemas.openxmlformats.org/drawingml/2006/main" xmlns:r="http://schemas.openxmlformats.org/officeDocument/2006/relationships" xmlns:p="http://schemas.openxmlformats.org/presentationml/2006/main">
  <p:tag name="NUM" val="377"/>
</p:tagLst>
</file>

<file path=ppt/tags/tag494.xml><?xml version="1.0" encoding="utf-8"?>
<p:tagLst xmlns:a="http://schemas.openxmlformats.org/drawingml/2006/main" xmlns:r="http://schemas.openxmlformats.org/officeDocument/2006/relationships" xmlns:p="http://schemas.openxmlformats.org/presentationml/2006/main">
  <p:tag name="NUM" val="378"/>
</p:tagLst>
</file>

<file path=ppt/tags/tag495.xml><?xml version="1.0" encoding="utf-8"?>
<p:tagLst xmlns:a="http://schemas.openxmlformats.org/drawingml/2006/main" xmlns:r="http://schemas.openxmlformats.org/officeDocument/2006/relationships" xmlns:p="http://schemas.openxmlformats.org/presentationml/2006/main">
  <p:tag name="NUM" val="379"/>
</p:tagLst>
</file>

<file path=ppt/tags/tag496.xml><?xml version="1.0" encoding="utf-8"?>
<p:tagLst xmlns:a="http://schemas.openxmlformats.org/drawingml/2006/main" xmlns:r="http://schemas.openxmlformats.org/officeDocument/2006/relationships" xmlns:p="http://schemas.openxmlformats.org/presentationml/2006/main">
  <p:tag name="NUM" val="380"/>
</p:tagLst>
</file>

<file path=ppt/tags/tag497.xml><?xml version="1.0" encoding="utf-8"?>
<p:tagLst xmlns:a="http://schemas.openxmlformats.org/drawingml/2006/main" xmlns:r="http://schemas.openxmlformats.org/officeDocument/2006/relationships" xmlns:p="http://schemas.openxmlformats.org/presentationml/2006/main">
  <p:tag name="NUM" val="381"/>
</p:tagLst>
</file>

<file path=ppt/tags/tag498.xml><?xml version="1.0" encoding="utf-8"?>
<p:tagLst xmlns:a="http://schemas.openxmlformats.org/drawingml/2006/main" xmlns:r="http://schemas.openxmlformats.org/officeDocument/2006/relationships" xmlns:p="http://schemas.openxmlformats.org/presentationml/2006/main">
  <p:tag name="NUM" val="382"/>
</p:tagLst>
</file>

<file path=ppt/tags/tag499.xml><?xml version="1.0" encoding="utf-8"?>
<p:tagLst xmlns:a="http://schemas.openxmlformats.org/drawingml/2006/main" xmlns:r="http://schemas.openxmlformats.org/officeDocument/2006/relationships" xmlns:p="http://schemas.openxmlformats.org/presentationml/2006/main">
  <p:tag name="NUM" val="383"/>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NUM" val="34"/>
</p:tagLst>
</file>

<file path=ppt/tags/tag500.xml><?xml version="1.0" encoding="utf-8"?>
<p:tagLst xmlns:a="http://schemas.openxmlformats.org/drawingml/2006/main" xmlns:r="http://schemas.openxmlformats.org/officeDocument/2006/relationships" xmlns:p="http://schemas.openxmlformats.org/presentationml/2006/main">
  <p:tag name="NUM" val="384"/>
</p:tagLst>
</file>

<file path=ppt/tags/tag501.xml><?xml version="1.0" encoding="utf-8"?>
<p:tagLst xmlns:a="http://schemas.openxmlformats.org/drawingml/2006/main" xmlns:r="http://schemas.openxmlformats.org/officeDocument/2006/relationships" xmlns:p="http://schemas.openxmlformats.org/presentationml/2006/main">
  <p:tag name="NUM" val="385"/>
</p:tagLst>
</file>

<file path=ppt/tags/tag502.xml><?xml version="1.0" encoding="utf-8"?>
<p:tagLst xmlns:a="http://schemas.openxmlformats.org/drawingml/2006/main" xmlns:r="http://schemas.openxmlformats.org/officeDocument/2006/relationships" xmlns:p="http://schemas.openxmlformats.org/presentationml/2006/main">
  <p:tag name="NUM" val="386"/>
</p:tagLst>
</file>

<file path=ppt/tags/tag503.xml><?xml version="1.0" encoding="utf-8"?>
<p:tagLst xmlns:a="http://schemas.openxmlformats.org/drawingml/2006/main" xmlns:r="http://schemas.openxmlformats.org/officeDocument/2006/relationships" xmlns:p="http://schemas.openxmlformats.org/presentationml/2006/main">
  <p:tag name="NUM" val="387"/>
</p:tagLst>
</file>

<file path=ppt/tags/tag504.xml><?xml version="1.0" encoding="utf-8"?>
<p:tagLst xmlns:a="http://schemas.openxmlformats.org/drawingml/2006/main" xmlns:r="http://schemas.openxmlformats.org/officeDocument/2006/relationships" xmlns:p="http://schemas.openxmlformats.org/presentationml/2006/main">
  <p:tag name="NUM" val="388"/>
</p:tagLst>
</file>

<file path=ppt/tags/tag505.xml><?xml version="1.0" encoding="utf-8"?>
<p:tagLst xmlns:a="http://schemas.openxmlformats.org/drawingml/2006/main" xmlns:r="http://schemas.openxmlformats.org/officeDocument/2006/relationships" xmlns:p="http://schemas.openxmlformats.org/presentationml/2006/main">
  <p:tag name="NUM" val="389"/>
</p:tagLst>
</file>

<file path=ppt/tags/tag506.xml><?xml version="1.0" encoding="utf-8"?>
<p:tagLst xmlns:a="http://schemas.openxmlformats.org/drawingml/2006/main" xmlns:r="http://schemas.openxmlformats.org/officeDocument/2006/relationships" xmlns:p="http://schemas.openxmlformats.org/presentationml/2006/main">
  <p:tag name="NUM" val="390"/>
</p:tagLst>
</file>

<file path=ppt/tags/tag507.xml><?xml version="1.0" encoding="utf-8"?>
<p:tagLst xmlns:a="http://schemas.openxmlformats.org/drawingml/2006/main" xmlns:r="http://schemas.openxmlformats.org/officeDocument/2006/relationships" xmlns:p="http://schemas.openxmlformats.org/presentationml/2006/main">
  <p:tag name="NUM" val="391"/>
</p:tagLst>
</file>

<file path=ppt/tags/tag508.xml><?xml version="1.0" encoding="utf-8"?>
<p:tagLst xmlns:a="http://schemas.openxmlformats.org/drawingml/2006/main" xmlns:r="http://schemas.openxmlformats.org/officeDocument/2006/relationships" xmlns:p="http://schemas.openxmlformats.org/presentationml/2006/main">
  <p:tag name="NUM" val="392"/>
</p:tagLst>
</file>

<file path=ppt/tags/tag509.xml><?xml version="1.0" encoding="utf-8"?>
<p:tagLst xmlns:a="http://schemas.openxmlformats.org/drawingml/2006/main" xmlns:r="http://schemas.openxmlformats.org/officeDocument/2006/relationships" xmlns:p="http://schemas.openxmlformats.org/presentationml/2006/main">
  <p:tag name="NUM" val="393"/>
</p:tagLst>
</file>

<file path=ppt/tags/tag51.xml><?xml version="1.0" encoding="utf-8"?>
<p:tagLst xmlns:a="http://schemas.openxmlformats.org/drawingml/2006/main" xmlns:r="http://schemas.openxmlformats.org/officeDocument/2006/relationships" xmlns:p="http://schemas.openxmlformats.org/presentationml/2006/main">
  <p:tag name="NUM" val="35"/>
</p:tagLst>
</file>

<file path=ppt/tags/tag510.xml><?xml version="1.0" encoding="utf-8"?>
<p:tagLst xmlns:a="http://schemas.openxmlformats.org/drawingml/2006/main" xmlns:r="http://schemas.openxmlformats.org/officeDocument/2006/relationships" xmlns:p="http://schemas.openxmlformats.org/presentationml/2006/main">
  <p:tag name="NUM" val="394"/>
</p:tagLst>
</file>

<file path=ppt/tags/tag511.xml><?xml version="1.0" encoding="utf-8"?>
<p:tagLst xmlns:a="http://schemas.openxmlformats.org/drawingml/2006/main" xmlns:r="http://schemas.openxmlformats.org/officeDocument/2006/relationships" xmlns:p="http://schemas.openxmlformats.org/presentationml/2006/main">
  <p:tag name="NUM" val="395"/>
</p:tagLst>
</file>

<file path=ppt/tags/tag512.xml><?xml version="1.0" encoding="utf-8"?>
<p:tagLst xmlns:a="http://schemas.openxmlformats.org/drawingml/2006/main" xmlns:r="http://schemas.openxmlformats.org/officeDocument/2006/relationships" xmlns:p="http://schemas.openxmlformats.org/presentationml/2006/main">
  <p:tag name="NUM" val="396"/>
</p:tagLst>
</file>

<file path=ppt/tags/tag513.xml><?xml version="1.0" encoding="utf-8"?>
<p:tagLst xmlns:a="http://schemas.openxmlformats.org/drawingml/2006/main" xmlns:r="http://schemas.openxmlformats.org/officeDocument/2006/relationships" xmlns:p="http://schemas.openxmlformats.org/presentationml/2006/main">
  <p:tag name="NUM" val="397"/>
</p:tagLst>
</file>

<file path=ppt/tags/tag514.xml><?xml version="1.0" encoding="utf-8"?>
<p:tagLst xmlns:a="http://schemas.openxmlformats.org/drawingml/2006/main" xmlns:r="http://schemas.openxmlformats.org/officeDocument/2006/relationships" xmlns:p="http://schemas.openxmlformats.org/presentationml/2006/main">
  <p:tag name="NUM" val="398"/>
</p:tagLst>
</file>

<file path=ppt/tags/tag515.xml><?xml version="1.0" encoding="utf-8"?>
<p:tagLst xmlns:a="http://schemas.openxmlformats.org/drawingml/2006/main" xmlns:r="http://schemas.openxmlformats.org/officeDocument/2006/relationships" xmlns:p="http://schemas.openxmlformats.org/presentationml/2006/main">
  <p:tag name="NUM" val="399"/>
</p:tagLst>
</file>

<file path=ppt/tags/tag516.xml><?xml version="1.0" encoding="utf-8"?>
<p:tagLst xmlns:a="http://schemas.openxmlformats.org/drawingml/2006/main" xmlns:r="http://schemas.openxmlformats.org/officeDocument/2006/relationships" xmlns:p="http://schemas.openxmlformats.org/presentationml/2006/main">
  <p:tag name="NUM" val="400"/>
</p:tagLst>
</file>

<file path=ppt/tags/tag517.xml><?xml version="1.0" encoding="utf-8"?>
<p:tagLst xmlns:a="http://schemas.openxmlformats.org/drawingml/2006/main" xmlns:r="http://schemas.openxmlformats.org/officeDocument/2006/relationships" xmlns:p="http://schemas.openxmlformats.org/presentationml/2006/main">
  <p:tag name="NUM" val="401"/>
</p:tagLst>
</file>

<file path=ppt/tags/tag518.xml><?xml version="1.0" encoding="utf-8"?>
<p:tagLst xmlns:a="http://schemas.openxmlformats.org/drawingml/2006/main" xmlns:r="http://schemas.openxmlformats.org/officeDocument/2006/relationships" xmlns:p="http://schemas.openxmlformats.org/presentationml/2006/main">
  <p:tag name="NUM" val="402"/>
</p:tagLst>
</file>

<file path=ppt/tags/tag519.xml><?xml version="1.0" encoding="utf-8"?>
<p:tagLst xmlns:a="http://schemas.openxmlformats.org/drawingml/2006/main" xmlns:r="http://schemas.openxmlformats.org/officeDocument/2006/relationships" xmlns:p="http://schemas.openxmlformats.org/presentationml/2006/main">
  <p:tag name="NUM" val="403"/>
</p:tagLst>
</file>

<file path=ppt/tags/tag52.xml><?xml version="1.0" encoding="utf-8"?>
<p:tagLst xmlns:a="http://schemas.openxmlformats.org/drawingml/2006/main" xmlns:r="http://schemas.openxmlformats.org/officeDocument/2006/relationships" xmlns:p="http://schemas.openxmlformats.org/presentationml/2006/main">
  <p:tag name="NUM" val="36"/>
</p:tagLst>
</file>

<file path=ppt/tags/tag520.xml><?xml version="1.0" encoding="utf-8"?>
<p:tagLst xmlns:a="http://schemas.openxmlformats.org/drawingml/2006/main" xmlns:r="http://schemas.openxmlformats.org/officeDocument/2006/relationships" xmlns:p="http://schemas.openxmlformats.org/presentationml/2006/main">
  <p:tag name="NUM" val="404"/>
</p:tagLst>
</file>

<file path=ppt/tags/tag521.xml><?xml version="1.0" encoding="utf-8"?>
<p:tagLst xmlns:a="http://schemas.openxmlformats.org/drawingml/2006/main" xmlns:r="http://schemas.openxmlformats.org/officeDocument/2006/relationships" xmlns:p="http://schemas.openxmlformats.org/presentationml/2006/main">
  <p:tag name="NUM" val="405"/>
</p:tagLst>
</file>

<file path=ppt/tags/tag522.xml><?xml version="1.0" encoding="utf-8"?>
<p:tagLst xmlns:a="http://schemas.openxmlformats.org/drawingml/2006/main" xmlns:r="http://schemas.openxmlformats.org/officeDocument/2006/relationships" xmlns:p="http://schemas.openxmlformats.org/presentationml/2006/main">
  <p:tag name="NUM" val="406"/>
</p:tagLst>
</file>

<file path=ppt/tags/tag523.xml><?xml version="1.0" encoding="utf-8"?>
<p:tagLst xmlns:a="http://schemas.openxmlformats.org/drawingml/2006/main" xmlns:r="http://schemas.openxmlformats.org/officeDocument/2006/relationships" xmlns:p="http://schemas.openxmlformats.org/presentationml/2006/main">
  <p:tag name="NUM" val="407"/>
</p:tagLst>
</file>

<file path=ppt/tags/tag524.xml><?xml version="1.0" encoding="utf-8"?>
<p:tagLst xmlns:a="http://schemas.openxmlformats.org/drawingml/2006/main" xmlns:r="http://schemas.openxmlformats.org/officeDocument/2006/relationships" xmlns:p="http://schemas.openxmlformats.org/presentationml/2006/main">
  <p:tag name="NUM" val="408"/>
</p:tagLst>
</file>

<file path=ppt/tags/tag525.xml><?xml version="1.0" encoding="utf-8"?>
<p:tagLst xmlns:a="http://schemas.openxmlformats.org/drawingml/2006/main" xmlns:r="http://schemas.openxmlformats.org/officeDocument/2006/relationships" xmlns:p="http://schemas.openxmlformats.org/presentationml/2006/main">
  <p:tag name="NUM" val="409"/>
</p:tagLst>
</file>

<file path=ppt/tags/tag526.xml><?xml version="1.0" encoding="utf-8"?>
<p:tagLst xmlns:a="http://schemas.openxmlformats.org/drawingml/2006/main" xmlns:r="http://schemas.openxmlformats.org/officeDocument/2006/relationships" xmlns:p="http://schemas.openxmlformats.org/presentationml/2006/main">
  <p:tag name="NUM" val="410"/>
</p:tagLst>
</file>

<file path=ppt/tags/tag527.xml><?xml version="1.0" encoding="utf-8"?>
<p:tagLst xmlns:a="http://schemas.openxmlformats.org/drawingml/2006/main" xmlns:r="http://schemas.openxmlformats.org/officeDocument/2006/relationships" xmlns:p="http://schemas.openxmlformats.org/presentationml/2006/main">
  <p:tag name="NUM" val="411"/>
</p:tagLst>
</file>

<file path=ppt/tags/tag528.xml><?xml version="1.0" encoding="utf-8"?>
<p:tagLst xmlns:a="http://schemas.openxmlformats.org/drawingml/2006/main" xmlns:r="http://schemas.openxmlformats.org/officeDocument/2006/relationships" xmlns:p="http://schemas.openxmlformats.org/presentationml/2006/main">
  <p:tag name="NUM" val="412"/>
</p:tagLst>
</file>

<file path=ppt/tags/tag529.xml><?xml version="1.0" encoding="utf-8"?>
<p:tagLst xmlns:a="http://schemas.openxmlformats.org/drawingml/2006/main" xmlns:r="http://schemas.openxmlformats.org/officeDocument/2006/relationships" xmlns:p="http://schemas.openxmlformats.org/presentationml/2006/main">
  <p:tag name="NUM" val="413"/>
</p:tagLst>
</file>

<file path=ppt/tags/tag53.xml><?xml version="1.0" encoding="utf-8"?>
<p:tagLst xmlns:a="http://schemas.openxmlformats.org/drawingml/2006/main" xmlns:r="http://schemas.openxmlformats.org/officeDocument/2006/relationships" xmlns:p="http://schemas.openxmlformats.org/presentationml/2006/main">
  <p:tag name="NUM" val="37"/>
</p:tagLst>
</file>

<file path=ppt/tags/tag530.xml><?xml version="1.0" encoding="utf-8"?>
<p:tagLst xmlns:a="http://schemas.openxmlformats.org/drawingml/2006/main" xmlns:r="http://schemas.openxmlformats.org/officeDocument/2006/relationships" xmlns:p="http://schemas.openxmlformats.org/presentationml/2006/main">
  <p:tag name="NUM" val="414"/>
</p:tagLst>
</file>

<file path=ppt/tags/tag531.xml><?xml version="1.0" encoding="utf-8"?>
<p:tagLst xmlns:a="http://schemas.openxmlformats.org/drawingml/2006/main" xmlns:r="http://schemas.openxmlformats.org/officeDocument/2006/relationships" xmlns:p="http://schemas.openxmlformats.org/presentationml/2006/main">
  <p:tag name="NUM" val="415"/>
</p:tagLst>
</file>

<file path=ppt/tags/tag532.xml><?xml version="1.0" encoding="utf-8"?>
<p:tagLst xmlns:a="http://schemas.openxmlformats.org/drawingml/2006/main" xmlns:r="http://schemas.openxmlformats.org/officeDocument/2006/relationships" xmlns:p="http://schemas.openxmlformats.org/presentationml/2006/main">
  <p:tag name="NUM" val="416"/>
</p:tagLst>
</file>

<file path=ppt/tags/tag533.xml><?xml version="1.0" encoding="utf-8"?>
<p:tagLst xmlns:a="http://schemas.openxmlformats.org/drawingml/2006/main" xmlns:r="http://schemas.openxmlformats.org/officeDocument/2006/relationships" xmlns:p="http://schemas.openxmlformats.org/presentationml/2006/main">
  <p:tag name="NUM" val="417"/>
</p:tagLst>
</file>

<file path=ppt/tags/tag534.xml><?xml version="1.0" encoding="utf-8"?>
<p:tagLst xmlns:a="http://schemas.openxmlformats.org/drawingml/2006/main" xmlns:r="http://schemas.openxmlformats.org/officeDocument/2006/relationships" xmlns:p="http://schemas.openxmlformats.org/presentationml/2006/main">
  <p:tag name="NUM" val="418"/>
</p:tagLst>
</file>

<file path=ppt/tags/tag535.xml><?xml version="1.0" encoding="utf-8"?>
<p:tagLst xmlns:a="http://schemas.openxmlformats.org/drawingml/2006/main" xmlns:r="http://schemas.openxmlformats.org/officeDocument/2006/relationships" xmlns:p="http://schemas.openxmlformats.org/presentationml/2006/main">
  <p:tag name="NUM" val="419"/>
</p:tagLst>
</file>

<file path=ppt/tags/tag536.xml><?xml version="1.0" encoding="utf-8"?>
<p:tagLst xmlns:a="http://schemas.openxmlformats.org/drawingml/2006/main" xmlns:r="http://schemas.openxmlformats.org/officeDocument/2006/relationships" xmlns:p="http://schemas.openxmlformats.org/presentationml/2006/main">
  <p:tag name="NUM" val="420"/>
</p:tagLst>
</file>

<file path=ppt/tags/tag537.xml><?xml version="1.0" encoding="utf-8"?>
<p:tagLst xmlns:a="http://schemas.openxmlformats.org/drawingml/2006/main" xmlns:r="http://schemas.openxmlformats.org/officeDocument/2006/relationships" xmlns:p="http://schemas.openxmlformats.org/presentationml/2006/main">
  <p:tag name="NUM" val="421"/>
</p:tagLst>
</file>

<file path=ppt/tags/tag538.xml><?xml version="1.0" encoding="utf-8"?>
<p:tagLst xmlns:a="http://schemas.openxmlformats.org/drawingml/2006/main" xmlns:r="http://schemas.openxmlformats.org/officeDocument/2006/relationships" xmlns:p="http://schemas.openxmlformats.org/presentationml/2006/main">
  <p:tag name="NUM" val="422"/>
</p:tagLst>
</file>

<file path=ppt/tags/tag539.xml><?xml version="1.0" encoding="utf-8"?>
<p:tagLst xmlns:a="http://schemas.openxmlformats.org/drawingml/2006/main" xmlns:r="http://schemas.openxmlformats.org/officeDocument/2006/relationships" xmlns:p="http://schemas.openxmlformats.org/presentationml/2006/main">
  <p:tag name="NUM" val="423"/>
</p:tagLst>
</file>

<file path=ppt/tags/tag54.xml><?xml version="1.0" encoding="utf-8"?>
<p:tagLst xmlns:a="http://schemas.openxmlformats.org/drawingml/2006/main" xmlns:r="http://schemas.openxmlformats.org/officeDocument/2006/relationships" xmlns:p="http://schemas.openxmlformats.org/presentationml/2006/main">
  <p:tag name="NUM" val="38"/>
</p:tagLst>
</file>

<file path=ppt/tags/tag540.xml><?xml version="1.0" encoding="utf-8"?>
<p:tagLst xmlns:a="http://schemas.openxmlformats.org/drawingml/2006/main" xmlns:r="http://schemas.openxmlformats.org/officeDocument/2006/relationships" xmlns:p="http://schemas.openxmlformats.org/presentationml/2006/main">
  <p:tag name="NUM" val="424"/>
</p:tagLst>
</file>

<file path=ppt/tags/tag541.xml><?xml version="1.0" encoding="utf-8"?>
<p:tagLst xmlns:a="http://schemas.openxmlformats.org/drawingml/2006/main" xmlns:r="http://schemas.openxmlformats.org/officeDocument/2006/relationships" xmlns:p="http://schemas.openxmlformats.org/presentationml/2006/main">
  <p:tag name="NUM" val="425"/>
</p:tagLst>
</file>

<file path=ppt/tags/tag542.xml><?xml version="1.0" encoding="utf-8"?>
<p:tagLst xmlns:a="http://schemas.openxmlformats.org/drawingml/2006/main" xmlns:r="http://schemas.openxmlformats.org/officeDocument/2006/relationships" xmlns:p="http://schemas.openxmlformats.org/presentationml/2006/main">
  <p:tag name="NUM" val="426"/>
</p:tagLst>
</file>

<file path=ppt/tags/tag543.xml><?xml version="1.0" encoding="utf-8"?>
<p:tagLst xmlns:a="http://schemas.openxmlformats.org/drawingml/2006/main" xmlns:r="http://schemas.openxmlformats.org/officeDocument/2006/relationships" xmlns:p="http://schemas.openxmlformats.org/presentationml/2006/main">
  <p:tag name="NUM" val="427"/>
</p:tagLst>
</file>

<file path=ppt/tags/tag544.xml><?xml version="1.0" encoding="utf-8"?>
<p:tagLst xmlns:a="http://schemas.openxmlformats.org/drawingml/2006/main" xmlns:r="http://schemas.openxmlformats.org/officeDocument/2006/relationships" xmlns:p="http://schemas.openxmlformats.org/presentationml/2006/main">
  <p:tag name="NUM" val="428"/>
</p:tagLst>
</file>

<file path=ppt/tags/tag545.xml><?xml version="1.0" encoding="utf-8"?>
<p:tagLst xmlns:a="http://schemas.openxmlformats.org/drawingml/2006/main" xmlns:r="http://schemas.openxmlformats.org/officeDocument/2006/relationships" xmlns:p="http://schemas.openxmlformats.org/presentationml/2006/main">
  <p:tag name="NUM" val="429"/>
</p:tagLst>
</file>

<file path=ppt/tags/tag546.xml><?xml version="1.0" encoding="utf-8"?>
<p:tagLst xmlns:a="http://schemas.openxmlformats.org/drawingml/2006/main" xmlns:r="http://schemas.openxmlformats.org/officeDocument/2006/relationships" xmlns:p="http://schemas.openxmlformats.org/presentationml/2006/main">
  <p:tag name="NUM" val="430"/>
</p:tagLst>
</file>

<file path=ppt/tags/tag547.xml><?xml version="1.0" encoding="utf-8"?>
<p:tagLst xmlns:a="http://schemas.openxmlformats.org/drawingml/2006/main" xmlns:r="http://schemas.openxmlformats.org/officeDocument/2006/relationships" xmlns:p="http://schemas.openxmlformats.org/presentationml/2006/main">
  <p:tag name="NUM" val="431"/>
</p:tagLst>
</file>

<file path=ppt/tags/tag548.xml><?xml version="1.0" encoding="utf-8"?>
<p:tagLst xmlns:a="http://schemas.openxmlformats.org/drawingml/2006/main" xmlns:r="http://schemas.openxmlformats.org/officeDocument/2006/relationships" xmlns:p="http://schemas.openxmlformats.org/presentationml/2006/main">
  <p:tag name="NUM" val="432"/>
</p:tagLst>
</file>

<file path=ppt/tags/tag549.xml><?xml version="1.0" encoding="utf-8"?>
<p:tagLst xmlns:a="http://schemas.openxmlformats.org/drawingml/2006/main" xmlns:r="http://schemas.openxmlformats.org/officeDocument/2006/relationships" xmlns:p="http://schemas.openxmlformats.org/presentationml/2006/main">
  <p:tag name="NUM" val="433"/>
</p:tagLst>
</file>

<file path=ppt/tags/tag55.xml><?xml version="1.0" encoding="utf-8"?>
<p:tagLst xmlns:a="http://schemas.openxmlformats.org/drawingml/2006/main" xmlns:r="http://schemas.openxmlformats.org/officeDocument/2006/relationships" xmlns:p="http://schemas.openxmlformats.org/presentationml/2006/main">
  <p:tag name="NUM" val="39"/>
</p:tagLst>
</file>

<file path=ppt/tags/tag550.xml><?xml version="1.0" encoding="utf-8"?>
<p:tagLst xmlns:a="http://schemas.openxmlformats.org/drawingml/2006/main" xmlns:r="http://schemas.openxmlformats.org/officeDocument/2006/relationships" xmlns:p="http://schemas.openxmlformats.org/presentationml/2006/main">
  <p:tag name="NUM" val="434"/>
</p:tagLst>
</file>

<file path=ppt/tags/tag551.xml><?xml version="1.0" encoding="utf-8"?>
<p:tagLst xmlns:a="http://schemas.openxmlformats.org/drawingml/2006/main" xmlns:r="http://schemas.openxmlformats.org/officeDocument/2006/relationships" xmlns:p="http://schemas.openxmlformats.org/presentationml/2006/main">
  <p:tag name="NUM" val="435"/>
</p:tagLst>
</file>

<file path=ppt/tags/tag552.xml><?xml version="1.0" encoding="utf-8"?>
<p:tagLst xmlns:a="http://schemas.openxmlformats.org/drawingml/2006/main" xmlns:r="http://schemas.openxmlformats.org/officeDocument/2006/relationships" xmlns:p="http://schemas.openxmlformats.org/presentationml/2006/main">
  <p:tag name="NUM" val="436"/>
</p:tagLst>
</file>

<file path=ppt/tags/tag553.xml><?xml version="1.0" encoding="utf-8"?>
<p:tagLst xmlns:a="http://schemas.openxmlformats.org/drawingml/2006/main" xmlns:r="http://schemas.openxmlformats.org/officeDocument/2006/relationships" xmlns:p="http://schemas.openxmlformats.org/presentationml/2006/main">
  <p:tag name="NUM" val="437"/>
</p:tagLst>
</file>

<file path=ppt/tags/tag554.xml><?xml version="1.0" encoding="utf-8"?>
<p:tagLst xmlns:a="http://schemas.openxmlformats.org/drawingml/2006/main" xmlns:r="http://schemas.openxmlformats.org/officeDocument/2006/relationships" xmlns:p="http://schemas.openxmlformats.org/presentationml/2006/main">
  <p:tag name="NUM" val="438"/>
</p:tagLst>
</file>

<file path=ppt/tags/tag555.xml><?xml version="1.0" encoding="utf-8"?>
<p:tagLst xmlns:a="http://schemas.openxmlformats.org/drawingml/2006/main" xmlns:r="http://schemas.openxmlformats.org/officeDocument/2006/relationships" xmlns:p="http://schemas.openxmlformats.org/presentationml/2006/main">
  <p:tag name="NUM" val="439"/>
</p:tagLst>
</file>

<file path=ppt/tags/tag556.xml><?xml version="1.0" encoding="utf-8"?>
<p:tagLst xmlns:a="http://schemas.openxmlformats.org/drawingml/2006/main" xmlns:r="http://schemas.openxmlformats.org/officeDocument/2006/relationships" xmlns:p="http://schemas.openxmlformats.org/presentationml/2006/main">
  <p:tag name="NUM" val="440"/>
</p:tagLst>
</file>

<file path=ppt/tags/tag557.xml><?xml version="1.0" encoding="utf-8"?>
<p:tagLst xmlns:a="http://schemas.openxmlformats.org/drawingml/2006/main" xmlns:r="http://schemas.openxmlformats.org/officeDocument/2006/relationships" xmlns:p="http://schemas.openxmlformats.org/presentationml/2006/main">
  <p:tag name="NUM" val="441"/>
</p:tagLst>
</file>

<file path=ppt/tags/tag558.xml><?xml version="1.0" encoding="utf-8"?>
<p:tagLst xmlns:a="http://schemas.openxmlformats.org/drawingml/2006/main" xmlns:r="http://schemas.openxmlformats.org/officeDocument/2006/relationships" xmlns:p="http://schemas.openxmlformats.org/presentationml/2006/main">
  <p:tag name="NUM" val="442"/>
</p:tagLst>
</file>

<file path=ppt/tags/tag559.xml><?xml version="1.0" encoding="utf-8"?>
<p:tagLst xmlns:a="http://schemas.openxmlformats.org/drawingml/2006/main" xmlns:r="http://schemas.openxmlformats.org/officeDocument/2006/relationships" xmlns:p="http://schemas.openxmlformats.org/presentationml/2006/main">
  <p:tag name="NUM" val="443"/>
</p:tagLst>
</file>

<file path=ppt/tags/tag56.xml><?xml version="1.0" encoding="utf-8"?>
<p:tagLst xmlns:a="http://schemas.openxmlformats.org/drawingml/2006/main" xmlns:r="http://schemas.openxmlformats.org/officeDocument/2006/relationships" xmlns:p="http://schemas.openxmlformats.org/presentationml/2006/main">
  <p:tag name="NUM" val="1"/>
</p:tagLst>
</file>

<file path=ppt/tags/tag560.xml><?xml version="1.0" encoding="utf-8"?>
<p:tagLst xmlns:a="http://schemas.openxmlformats.org/drawingml/2006/main" xmlns:r="http://schemas.openxmlformats.org/officeDocument/2006/relationships" xmlns:p="http://schemas.openxmlformats.org/presentationml/2006/main">
  <p:tag name="NUM" val="444"/>
</p:tagLst>
</file>

<file path=ppt/tags/tag561.xml><?xml version="1.0" encoding="utf-8"?>
<p:tagLst xmlns:a="http://schemas.openxmlformats.org/drawingml/2006/main" xmlns:r="http://schemas.openxmlformats.org/officeDocument/2006/relationships" xmlns:p="http://schemas.openxmlformats.org/presentationml/2006/main">
  <p:tag name="NUM" val="445"/>
</p:tagLst>
</file>

<file path=ppt/tags/tag562.xml><?xml version="1.0" encoding="utf-8"?>
<p:tagLst xmlns:a="http://schemas.openxmlformats.org/drawingml/2006/main" xmlns:r="http://schemas.openxmlformats.org/officeDocument/2006/relationships" xmlns:p="http://schemas.openxmlformats.org/presentationml/2006/main">
  <p:tag name="NUM" val="446"/>
</p:tagLst>
</file>

<file path=ppt/tags/tag563.xml><?xml version="1.0" encoding="utf-8"?>
<p:tagLst xmlns:a="http://schemas.openxmlformats.org/drawingml/2006/main" xmlns:r="http://schemas.openxmlformats.org/officeDocument/2006/relationships" xmlns:p="http://schemas.openxmlformats.org/presentationml/2006/main">
  <p:tag name="NUM" val="447"/>
</p:tagLst>
</file>

<file path=ppt/tags/tag564.xml><?xml version="1.0" encoding="utf-8"?>
<p:tagLst xmlns:a="http://schemas.openxmlformats.org/drawingml/2006/main" xmlns:r="http://schemas.openxmlformats.org/officeDocument/2006/relationships" xmlns:p="http://schemas.openxmlformats.org/presentationml/2006/main">
  <p:tag name="NUM" val="448"/>
</p:tagLst>
</file>

<file path=ppt/tags/tag565.xml><?xml version="1.0" encoding="utf-8"?>
<p:tagLst xmlns:a="http://schemas.openxmlformats.org/drawingml/2006/main" xmlns:r="http://schemas.openxmlformats.org/officeDocument/2006/relationships" xmlns:p="http://schemas.openxmlformats.org/presentationml/2006/main">
  <p:tag name="NUM" val="449"/>
</p:tagLst>
</file>

<file path=ppt/tags/tag566.xml><?xml version="1.0" encoding="utf-8"?>
<p:tagLst xmlns:a="http://schemas.openxmlformats.org/drawingml/2006/main" xmlns:r="http://schemas.openxmlformats.org/officeDocument/2006/relationships" xmlns:p="http://schemas.openxmlformats.org/presentationml/2006/main">
  <p:tag name="NUM" val="450"/>
</p:tagLst>
</file>

<file path=ppt/tags/tag567.xml><?xml version="1.0" encoding="utf-8"?>
<p:tagLst xmlns:a="http://schemas.openxmlformats.org/drawingml/2006/main" xmlns:r="http://schemas.openxmlformats.org/officeDocument/2006/relationships" xmlns:p="http://schemas.openxmlformats.org/presentationml/2006/main">
  <p:tag name="NUM" val="451"/>
</p:tagLst>
</file>

<file path=ppt/tags/tag568.xml><?xml version="1.0" encoding="utf-8"?>
<p:tagLst xmlns:a="http://schemas.openxmlformats.org/drawingml/2006/main" xmlns:r="http://schemas.openxmlformats.org/officeDocument/2006/relationships" xmlns:p="http://schemas.openxmlformats.org/presentationml/2006/main">
  <p:tag name="NUM" val="452"/>
</p:tagLst>
</file>

<file path=ppt/tags/tag569.xml><?xml version="1.0" encoding="utf-8"?>
<p:tagLst xmlns:a="http://schemas.openxmlformats.org/drawingml/2006/main" xmlns:r="http://schemas.openxmlformats.org/officeDocument/2006/relationships" xmlns:p="http://schemas.openxmlformats.org/presentationml/2006/main">
  <p:tag name="NUM" val="453"/>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70.xml><?xml version="1.0" encoding="utf-8"?>
<p:tagLst xmlns:a="http://schemas.openxmlformats.org/drawingml/2006/main" xmlns:r="http://schemas.openxmlformats.org/officeDocument/2006/relationships" xmlns:p="http://schemas.openxmlformats.org/presentationml/2006/main">
  <p:tag name="NUM" val="454"/>
</p:tagLst>
</file>

<file path=ppt/tags/tag571.xml><?xml version="1.0" encoding="utf-8"?>
<p:tagLst xmlns:a="http://schemas.openxmlformats.org/drawingml/2006/main" xmlns:r="http://schemas.openxmlformats.org/officeDocument/2006/relationships" xmlns:p="http://schemas.openxmlformats.org/presentationml/2006/main">
  <p:tag name="NUM" val="455"/>
</p:tagLst>
</file>

<file path=ppt/tags/tag572.xml><?xml version="1.0" encoding="utf-8"?>
<p:tagLst xmlns:a="http://schemas.openxmlformats.org/drawingml/2006/main" xmlns:r="http://schemas.openxmlformats.org/officeDocument/2006/relationships" xmlns:p="http://schemas.openxmlformats.org/presentationml/2006/main">
  <p:tag name="NUM" val="456"/>
</p:tagLst>
</file>

<file path=ppt/tags/tag573.xml><?xml version="1.0" encoding="utf-8"?>
<p:tagLst xmlns:a="http://schemas.openxmlformats.org/drawingml/2006/main" xmlns:r="http://schemas.openxmlformats.org/officeDocument/2006/relationships" xmlns:p="http://schemas.openxmlformats.org/presentationml/2006/main">
  <p:tag name="NUM" val="457"/>
</p:tagLst>
</file>

<file path=ppt/tags/tag574.xml><?xml version="1.0" encoding="utf-8"?>
<p:tagLst xmlns:a="http://schemas.openxmlformats.org/drawingml/2006/main" xmlns:r="http://schemas.openxmlformats.org/officeDocument/2006/relationships" xmlns:p="http://schemas.openxmlformats.org/presentationml/2006/main">
  <p:tag name="NUM" val="458"/>
</p:tagLst>
</file>

<file path=ppt/tags/tag575.xml><?xml version="1.0" encoding="utf-8"?>
<p:tagLst xmlns:a="http://schemas.openxmlformats.org/drawingml/2006/main" xmlns:r="http://schemas.openxmlformats.org/officeDocument/2006/relationships" xmlns:p="http://schemas.openxmlformats.org/presentationml/2006/main">
  <p:tag name="NUM" val="459"/>
</p:tagLst>
</file>

<file path=ppt/tags/tag576.xml><?xml version="1.0" encoding="utf-8"?>
<p:tagLst xmlns:a="http://schemas.openxmlformats.org/drawingml/2006/main" xmlns:r="http://schemas.openxmlformats.org/officeDocument/2006/relationships" xmlns:p="http://schemas.openxmlformats.org/presentationml/2006/main">
  <p:tag name="NUM" val="460"/>
</p:tagLst>
</file>

<file path=ppt/tags/tag577.xml><?xml version="1.0" encoding="utf-8"?>
<p:tagLst xmlns:a="http://schemas.openxmlformats.org/drawingml/2006/main" xmlns:r="http://schemas.openxmlformats.org/officeDocument/2006/relationships" xmlns:p="http://schemas.openxmlformats.org/presentationml/2006/main">
  <p:tag name="NUM" val="461"/>
</p:tagLst>
</file>

<file path=ppt/tags/tag578.xml><?xml version="1.0" encoding="utf-8"?>
<p:tagLst xmlns:a="http://schemas.openxmlformats.org/drawingml/2006/main" xmlns:r="http://schemas.openxmlformats.org/officeDocument/2006/relationships" xmlns:p="http://schemas.openxmlformats.org/presentationml/2006/main">
  <p:tag name="NUM" val="462"/>
</p:tagLst>
</file>

<file path=ppt/tags/tag579.xml><?xml version="1.0" encoding="utf-8"?>
<p:tagLst xmlns:a="http://schemas.openxmlformats.org/drawingml/2006/main" xmlns:r="http://schemas.openxmlformats.org/officeDocument/2006/relationships" xmlns:p="http://schemas.openxmlformats.org/presentationml/2006/main">
  <p:tag name="NUM" val="463"/>
</p:tagLst>
</file>

<file path=ppt/tags/tag58.xml><?xml version="1.0" encoding="utf-8"?>
<p:tagLst xmlns:a="http://schemas.openxmlformats.org/drawingml/2006/main" xmlns:r="http://schemas.openxmlformats.org/officeDocument/2006/relationships" xmlns:p="http://schemas.openxmlformats.org/presentationml/2006/main">
  <p:tag name="NUM" val="3"/>
</p:tagLst>
</file>

<file path=ppt/tags/tag580.xml><?xml version="1.0" encoding="utf-8"?>
<p:tagLst xmlns:a="http://schemas.openxmlformats.org/drawingml/2006/main" xmlns:r="http://schemas.openxmlformats.org/officeDocument/2006/relationships" xmlns:p="http://schemas.openxmlformats.org/presentationml/2006/main">
  <p:tag name="NUM" val="464"/>
</p:tagLst>
</file>

<file path=ppt/tags/tag581.xml><?xml version="1.0" encoding="utf-8"?>
<p:tagLst xmlns:a="http://schemas.openxmlformats.org/drawingml/2006/main" xmlns:r="http://schemas.openxmlformats.org/officeDocument/2006/relationships" xmlns:p="http://schemas.openxmlformats.org/presentationml/2006/main">
  <p:tag name="NUM" val="465"/>
</p:tagLst>
</file>

<file path=ppt/tags/tag582.xml><?xml version="1.0" encoding="utf-8"?>
<p:tagLst xmlns:a="http://schemas.openxmlformats.org/drawingml/2006/main" xmlns:r="http://schemas.openxmlformats.org/officeDocument/2006/relationships" xmlns:p="http://schemas.openxmlformats.org/presentationml/2006/main">
  <p:tag name="NUM" val="466"/>
</p:tagLst>
</file>

<file path=ppt/tags/tag583.xml><?xml version="1.0" encoding="utf-8"?>
<p:tagLst xmlns:a="http://schemas.openxmlformats.org/drawingml/2006/main" xmlns:r="http://schemas.openxmlformats.org/officeDocument/2006/relationships" xmlns:p="http://schemas.openxmlformats.org/presentationml/2006/main">
  <p:tag name="NUM" val="467"/>
</p:tagLst>
</file>

<file path=ppt/tags/tag584.xml><?xml version="1.0" encoding="utf-8"?>
<p:tagLst xmlns:a="http://schemas.openxmlformats.org/drawingml/2006/main" xmlns:r="http://schemas.openxmlformats.org/officeDocument/2006/relationships" xmlns:p="http://schemas.openxmlformats.org/presentationml/2006/main">
  <p:tag name="NUM" val="468"/>
</p:tagLst>
</file>

<file path=ppt/tags/tag585.xml><?xml version="1.0" encoding="utf-8"?>
<p:tagLst xmlns:a="http://schemas.openxmlformats.org/drawingml/2006/main" xmlns:r="http://schemas.openxmlformats.org/officeDocument/2006/relationships" xmlns:p="http://schemas.openxmlformats.org/presentationml/2006/main">
  <p:tag name="NUM" val="469"/>
</p:tagLst>
</file>

<file path=ppt/tags/tag586.xml><?xml version="1.0" encoding="utf-8"?>
<p:tagLst xmlns:a="http://schemas.openxmlformats.org/drawingml/2006/main" xmlns:r="http://schemas.openxmlformats.org/officeDocument/2006/relationships" xmlns:p="http://schemas.openxmlformats.org/presentationml/2006/main">
  <p:tag name="NUM" val="470"/>
</p:tagLst>
</file>

<file path=ppt/tags/tag587.xml><?xml version="1.0" encoding="utf-8"?>
<p:tagLst xmlns:a="http://schemas.openxmlformats.org/drawingml/2006/main" xmlns:r="http://schemas.openxmlformats.org/officeDocument/2006/relationships" xmlns:p="http://schemas.openxmlformats.org/presentationml/2006/main">
  <p:tag name="NUM" val="471"/>
</p:tagLst>
</file>

<file path=ppt/tags/tag588.xml><?xml version="1.0" encoding="utf-8"?>
<p:tagLst xmlns:a="http://schemas.openxmlformats.org/drawingml/2006/main" xmlns:r="http://schemas.openxmlformats.org/officeDocument/2006/relationships" xmlns:p="http://schemas.openxmlformats.org/presentationml/2006/main">
  <p:tag name="NUM" val="472"/>
</p:tagLst>
</file>

<file path=ppt/tags/tag589.xml><?xml version="1.0" encoding="utf-8"?>
<p:tagLst xmlns:a="http://schemas.openxmlformats.org/drawingml/2006/main" xmlns:r="http://schemas.openxmlformats.org/officeDocument/2006/relationships" xmlns:p="http://schemas.openxmlformats.org/presentationml/2006/main">
  <p:tag name="NUM" val="473"/>
</p:tagLst>
</file>

<file path=ppt/tags/tag59.xml><?xml version="1.0" encoding="utf-8"?>
<p:tagLst xmlns:a="http://schemas.openxmlformats.org/drawingml/2006/main" xmlns:r="http://schemas.openxmlformats.org/officeDocument/2006/relationships" xmlns:p="http://schemas.openxmlformats.org/presentationml/2006/main">
  <p:tag name="NUM" val="4"/>
</p:tagLst>
</file>

<file path=ppt/tags/tag590.xml><?xml version="1.0" encoding="utf-8"?>
<p:tagLst xmlns:a="http://schemas.openxmlformats.org/drawingml/2006/main" xmlns:r="http://schemas.openxmlformats.org/officeDocument/2006/relationships" xmlns:p="http://schemas.openxmlformats.org/presentationml/2006/main">
  <p:tag name="NUM" val="474"/>
</p:tagLst>
</file>

<file path=ppt/tags/tag591.xml><?xml version="1.0" encoding="utf-8"?>
<p:tagLst xmlns:a="http://schemas.openxmlformats.org/drawingml/2006/main" xmlns:r="http://schemas.openxmlformats.org/officeDocument/2006/relationships" xmlns:p="http://schemas.openxmlformats.org/presentationml/2006/main">
  <p:tag name="NUM" val="475"/>
</p:tagLst>
</file>

<file path=ppt/tags/tag592.xml><?xml version="1.0" encoding="utf-8"?>
<p:tagLst xmlns:a="http://schemas.openxmlformats.org/drawingml/2006/main" xmlns:r="http://schemas.openxmlformats.org/officeDocument/2006/relationships" xmlns:p="http://schemas.openxmlformats.org/presentationml/2006/main">
  <p:tag name="NUM" val="476"/>
</p:tagLst>
</file>

<file path=ppt/tags/tag593.xml><?xml version="1.0" encoding="utf-8"?>
<p:tagLst xmlns:a="http://schemas.openxmlformats.org/drawingml/2006/main" xmlns:r="http://schemas.openxmlformats.org/officeDocument/2006/relationships" xmlns:p="http://schemas.openxmlformats.org/presentationml/2006/main">
  <p:tag name="NUM" val="477"/>
</p:tagLst>
</file>

<file path=ppt/tags/tag594.xml><?xml version="1.0" encoding="utf-8"?>
<p:tagLst xmlns:a="http://schemas.openxmlformats.org/drawingml/2006/main" xmlns:r="http://schemas.openxmlformats.org/officeDocument/2006/relationships" xmlns:p="http://schemas.openxmlformats.org/presentationml/2006/main">
  <p:tag name="NUM" val="478"/>
</p:tagLst>
</file>

<file path=ppt/tags/tag595.xml><?xml version="1.0" encoding="utf-8"?>
<p:tagLst xmlns:a="http://schemas.openxmlformats.org/drawingml/2006/main" xmlns:r="http://schemas.openxmlformats.org/officeDocument/2006/relationships" xmlns:p="http://schemas.openxmlformats.org/presentationml/2006/main">
  <p:tag name="NUM" val="479"/>
</p:tagLst>
</file>

<file path=ppt/tags/tag596.xml><?xml version="1.0" encoding="utf-8"?>
<p:tagLst xmlns:a="http://schemas.openxmlformats.org/drawingml/2006/main" xmlns:r="http://schemas.openxmlformats.org/officeDocument/2006/relationships" xmlns:p="http://schemas.openxmlformats.org/presentationml/2006/main">
  <p:tag name="NUM" val="480"/>
</p:tagLst>
</file>

<file path=ppt/tags/tag597.xml><?xml version="1.0" encoding="utf-8"?>
<p:tagLst xmlns:a="http://schemas.openxmlformats.org/drawingml/2006/main" xmlns:r="http://schemas.openxmlformats.org/officeDocument/2006/relationships" xmlns:p="http://schemas.openxmlformats.org/presentationml/2006/main">
  <p:tag name="NUM" val="481"/>
</p:tagLst>
</file>

<file path=ppt/tags/tag598.xml><?xml version="1.0" encoding="utf-8"?>
<p:tagLst xmlns:a="http://schemas.openxmlformats.org/drawingml/2006/main" xmlns:r="http://schemas.openxmlformats.org/officeDocument/2006/relationships" xmlns:p="http://schemas.openxmlformats.org/presentationml/2006/main">
  <p:tag name="NUM" val="482"/>
</p:tagLst>
</file>

<file path=ppt/tags/tag599.xml><?xml version="1.0" encoding="utf-8"?>
<p:tagLst xmlns:a="http://schemas.openxmlformats.org/drawingml/2006/main" xmlns:r="http://schemas.openxmlformats.org/officeDocument/2006/relationships" xmlns:p="http://schemas.openxmlformats.org/presentationml/2006/main">
  <p:tag name="NUM" val="483"/>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5"/>
</p:tagLst>
</file>

<file path=ppt/tags/tag600.xml><?xml version="1.0" encoding="utf-8"?>
<p:tagLst xmlns:a="http://schemas.openxmlformats.org/drawingml/2006/main" xmlns:r="http://schemas.openxmlformats.org/officeDocument/2006/relationships" xmlns:p="http://schemas.openxmlformats.org/presentationml/2006/main">
  <p:tag name="NUM" val="484"/>
</p:tagLst>
</file>

<file path=ppt/tags/tag601.xml><?xml version="1.0" encoding="utf-8"?>
<p:tagLst xmlns:a="http://schemas.openxmlformats.org/drawingml/2006/main" xmlns:r="http://schemas.openxmlformats.org/officeDocument/2006/relationships" xmlns:p="http://schemas.openxmlformats.org/presentationml/2006/main">
  <p:tag name="NUM" val="485"/>
</p:tagLst>
</file>

<file path=ppt/tags/tag602.xml><?xml version="1.0" encoding="utf-8"?>
<p:tagLst xmlns:a="http://schemas.openxmlformats.org/drawingml/2006/main" xmlns:r="http://schemas.openxmlformats.org/officeDocument/2006/relationships" xmlns:p="http://schemas.openxmlformats.org/presentationml/2006/main">
  <p:tag name="NUM" val="486"/>
</p:tagLst>
</file>

<file path=ppt/tags/tag603.xml><?xml version="1.0" encoding="utf-8"?>
<p:tagLst xmlns:a="http://schemas.openxmlformats.org/drawingml/2006/main" xmlns:r="http://schemas.openxmlformats.org/officeDocument/2006/relationships" xmlns:p="http://schemas.openxmlformats.org/presentationml/2006/main">
  <p:tag name="NUM" val="487"/>
</p:tagLst>
</file>

<file path=ppt/tags/tag604.xml><?xml version="1.0" encoding="utf-8"?>
<p:tagLst xmlns:a="http://schemas.openxmlformats.org/drawingml/2006/main" xmlns:r="http://schemas.openxmlformats.org/officeDocument/2006/relationships" xmlns:p="http://schemas.openxmlformats.org/presentationml/2006/main">
  <p:tag name="NUM" val="488"/>
</p:tagLst>
</file>

<file path=ppt/tags/tag605.xml><?xml version="1.0" encoding="utf-8"?>
<p:tagLst xmlns:a="http://schemas.openxmlformats.org/drawingml/2006/main" xmlns:r="http://schemas.openxmlformats.org/officeDocument/2006/relationships" xmlns:p="http://schemas.openxmlformats.org/presentationml/2006/main">
  <p:tag name="NUM" val="489"/>
</p:tagLst>
</file>

<file path=ppt/tags/tag606.xml><?xml version="1.0" encoding="utf-8"?>
<p:tagLst xmlns:a="http://schemas.openxmlformats.org/drawingml/2006/main" xmlns:r="http://schemas.openxmlformats.org/officeDocument/2006/relationships" xmlns:p="http://schemas.openxmlformats.org/presentationml/2006/main">
  <p:tag name="NUM" val="490"/>
</p:tagLst>
</file>

<file path=ppt/tags/tag607.xml><?xml version="1.0" encoding="utf-8"?>
<p:tagLst xmlns:a="http://schemas.openxmlformats.org/drawingml/2006/main" xmlns:r="http://schemas.openxmlformats.org/officeDocument/2006/relationships" xmlns:p="http://schemas.openxmlformats.org/presentationml/2006/main">
  <p:tag name="NUM" val="491"/>
</p:tagLst>
</file>

<file path=ppt/tags/tag608.xml><?xml version="1.0" encoding="utf-8"?>
<p:tagLst xmlns:a="http://schemas.openxmlformats.org/drawingml/2006/main" xmlns:r="http://schemas.openxmlformats.org/officeDocument/2006/relationships" xmlns:p="http://schemas.openxmlformats.org/presentationml/2006/main">
  <p:tag name="NUM" val="492"/>
</p:tagLst>
</file>

<file path=ppt/tags/tag609.xml><?xml version="1.0" encoding="utf-8"?>
<p:tagLst xmlns:a="http://schemas.openxmlformats.org/drawingml/2006/main" xmlns:r="http://schemas.openxmlformats.org/officeDocument/2006/relationships" xmlns:p="http://schemas.openxmlformats.org/presentationml/2006/main">
  <p:tag name="NUM" val="493"/>
</p:tagLst>
</file>

<file path=ppt/tags/tag61.xml><?xml version="1.0" encoding="utf-8"?>
<p:tagLst xmlns:a="http://schemas.openxmlformats.org/drawingml/2006/main" xmlns:r="http://schemas.openxmlformats.org/officeDocument/2006/relationships" xmlns:p="http://schemas.openxmlformats.org/presentationml/2006/main">
  <p:tag name="NUM" val="6"/>
</p:tagLst>
</file>

<file path=ppt/tags/tag610.xml><?xml version="1.0" encoding="utf-8"?>
<p:tagLst xmlns:a="http://schemas.openxmlformats.org/drawingml/2006/main" xmlns:r="http://schemas.openxmlformats.org/officeDocument/2006/relationships" xmlns:p="http://schemas.openxmlformats.org/presentationml/2006/main">
  <p:tag name="NUM" val="494"/>
</p:tagLst>
</file>

<file path=ppt/tags/tag611.xml><?xml version="1.0" encoding="utf-8"?>
<p:tagLst xmlns:a="http://schemas.openxmlformats.org/drawingml/2006/main" xmlns:r="http://schemas.openxmlformats.org/officeDocument/2006/relationships" xmlns:p="http://schemas.openxmlformats.org/presentationml/2006/main">
  <p:tag name="NUM" val="495"/>
</p:tagLst>
</file>

<file path=ppt/tags/tag612.xml><?xml version="1.0" encoding="utf-8"?>
<p:tagLst xmlns:a="http://schemas.openxmlformats.org/drawingml/2006/main" xmlns:r="http://schemas.openxmlformats.org/officeDocument/2006/relationships" xmlns:p="http://schemas.openxmlformats.org/presentationml/2006/main">
  <p:tag name="NUM" val="496"/>
</p:tagLst>
</file>

<file path=ppt/tags/tag613.xml><?xml version="1.0" encoding="utf-8"?>
<p:tagLst xmlns:a="http://schemas.openxmlformats.org/drawingml/2006/main" xmlns:r="http://schemas.openxmlformats.org/officeDocument/2006/relationships" xmlns:p="http://schemas.openxmlformats.org/presentationml/2006/main">
  <p:tag name="NUM" val="497"/>
</p:tagLst>
</file>

<file path=ppt/tags/tag614.xml><?xml version="1.0" encoding="utf-8"?>
<p:tagLst xmlns:a="http://schemas.openxmlformats.org/drawingml/2006/main" xmlns:r="http://schemas.openxmlformats.org/officeDocument/2006/relationships" xmlns:p="http://schemas.openxmlformats.org/presentationml/2006/main">
  <p:tag name="NUM" val="498"/>
</p:tagLst>
</file>

<file path=ppt/tags/tag615.xml><?xml version="1.0" encoding="utf-8"?>
<p:tagLst xmlns:a="http://schemas.openxmlformats.org/drawingml/2006/main" xmlns:r="http://schemas.openxmlformats.org/officeDocument/2006/relationships" xmlns:p="http://schemas.openxmlformats.org/presentationml/2006/main">
  <p:tag name="NUM" val="499"/>
</p:tagLst>
</file>

<file path=ppt/tags/tag616.xml><?xml version="1.0" encoding="utf-8"?>
<p:tagLst xmlns:a="http://schemas.openxmlformats.org/drawingml/2006/main" xmlns:r="http://schemas.openxmlformats.org/officeDocument/2006/relationships" xmlns:p="http://schemas.openxmlformats.org/presentationml/2006/main">
  <p:tag name="NUM" val="500"/>
</p:tagLst>
</file>

<file path=ppt/tags/tag617.xml><?xml version="1.0" encoding="utf-8"?>
<p:tagLst xmlns:a="http://schemas.openxmlformats.org/drawingml/2006/main" xmlns:r="http://schemas.openxmlformats.org/officeDocument/2006/relationships" xmlns:p="http://schemas.openxmlformats.org/presentationml/2006/main">
  <p:tag name="NUM" val="501"/>
</p:tagLst>
</file>

<file path=ppt/tags/tag618.xml><?xml version="1.0" encoding="utf-8"?>
<p:tagLst xmlns:a="http://schemas.openxmlformats.org/drawingml/2006/main" xmlns:r="http://schemas.openxmlformats.org/officeDocument/2006/relationships" xmlns:p="http://schemas.openxmlformats.org/presentationml/2006/main">
  <p:tag name="NUM" val="502"/>
</p:tagLst>
</file>

<file path=ppt/tags/tag619.xml><?xml version="1.0" encoding="utf-8"?>
<p:tagLst xmlns:a="http://schemas.openxmlformats.org/drawingml/2006/main" xmlns:r="http://schemas.openxmlformats.org/officeDocument/2006/relationships" xmlns:p="http://schemas.openxmlformats.org/presentationml/2006/main">
  <p:tag name="NUM" val="503"/>
</p:tagLst>
</file>

<file path=ppt/tags/tag62.xml><?xml version="1.0" encoding="utf-8"?>
<p:tagLst xmlns:a="http://schemas.openxmlformats.org/drawingml/2006/main" xmlns:r="http://schemas.openxmlformats.org/officeDocument/2006/relationships" xmlns:p="http://schemas.openxmlformats.org/presentationml/2006/main">
  <p:tag name="NUM" val="7"/>
</p:tagLst>
</file>

<file path=ppt/tags/tag620.xml><?xml version="1.0" encoding="utf-8"?>
<p:tagLst xmlns:a="http://schemas.openxmlformats.org/drawingml/2006/main" xmlns:r="http://schemas.openxmlformats.org/officeDocument/2006/relationships" xmlns:p="http://schemas.openxmlformats.org/presentationml/2006/main">
  <p:tag name="NUM" val="504"/>
</p:tagLst>
</file>

<file path=ppt/tags/tag621.xml><?xml version="1.0" encoding="utf-8"?>
<p:tagLst xmlns:a="http://schemas.openxmlformats.org/drawingml/2006/main" xmlns:r="http://schemas.openxmlformats.org/officeDocument/2006/relationships" xmlns:p="http://schemas.openxmlformats.org/presentationml/2006/main">
  <p:tag name="NUM" val="505"/>
</p:tagLst>
</file>

<file path=ppt/tags/tag622.xml><?xml version="1.0" encoding="utf-8"?>
<p:tagLst xmlns:a="http://schemas.openxmlformats.org/drawingml/2006/main" xmlns:r="http://schemas.openxmlformats.org/officeDocument/2006/relationships" xmlns:p="http://schemas.openxmlformats.org/presentationml/2006/main">
  <p:tag name="NUM" val="506"/>
</p:tagLst>
</file>

<file path=ppt/tags/tag623.xml><?xml version="1.0" encoding="utf-8"?>
<p:tagLst xmlns:a="http://schemas.openxmlformats.org/drawingml/2006/main" xmlns:r="http://schemas.openxmlformats.org/officeDocument/2006/relationships" xmlns:p="http://schemas.openxmlformats.org/presentationml/2006/main">
  <p:tag name="NUM" val="507"/>
</p:tagLst>
</file>

<file path=ppt/tags/tag624.xml><?xml version="1.0" encoding="utf-8"?>
<p:tagLst xmlns:a="http://schemas.openxmlformats.org/drawingml/2006/main" xmlns:r="http://schemas.openxmlformats.org/officeDocument/2006/relationships" xmlns:p="http://schemas.openxmlformats.org/presentationml/2006/main">
  <p:tag name="NUM" val="508"/>
</p:tagLst>
</file>

<file path=ppt/tags/tag625.xml><?xml version="1.0" encoding="utf-8"?>
<p:tagLst xmlns:a="http://schemas.openxmlformats.org/drawingml/2006/main" xmlns:r="http://schemas.openxmlformats.org/officeDocument/2006/relationships" xmlns:p="http://schemas.openxmlformats.org/presentationml/2006/main">
  <p:tag name="NUM" val="509"/>
</p:tagLst>
</file>

<file path=ppt/tags/tag626.xml><?xml version="1.0" encoding="utf-8"?>
<p:tagLst xmlns:a="http://schemas.openxmlformats.org/drawingml/2006/main" xmlns:r="http://schemas.openxmlformats.org/officeDocument/2006/relationships" xmlns:p="http://schemas.openxmlformats.org/presentationml/2006/main">
  <p:tag name="NUM" val="510"/>
</p:tagLst>
</file>

<file path=ppt/tags/tag627.xml><?xml version="1.0" encoding="utf-8"?>
<p:tagLst xmlns:a="http://schemas.openxmlformats.org/drawingml/2006/main" xmlns:r="http://schemas.openxmlformats.org/officeDocument/2006/relationships" xmlns:p="http://schemas.openxmlformats.org/presentationml/2006/main">
  <p:tag name="NUM" val="511"/>
</p:tagLst>
</file>

<file path=ppt/tags/tag628.xml><?xml version="1.0" encoding="utf-8"?>
<p:tagLst xmlns:a="http://schemas.openxmlformats.org/drawingml/2006/main" xmlns:r="http://schemas.openxmlformats.org/officeDocument/2006/relationships" xmlns:p="http://schemas.openxmlformats.org/presentationml/2006/main">
  <p:tag name="NUM" val="512"/>
</p:tagLst>
</file>

<file path=ppt/tags/tag629.xml><?xml version="1.0" encoding="utf-8"?>
<p:tagLst xmlns:a="http://schemas.openxmlformats.org/drawingml/2006/main" xmlns:r="http://schemas.openxmlformats.org/officeDocument/2006/relationships" xmlns:p="http://schemas.openxmlformats.org/presentationml/2006/main">
  <p:tag name="NUM" val="513"/>
</p:tagLst>
</file>

<file path=ppt/tags/tag63.xml><?xml version="1.0" encoding="utf-8"?>
<p:tagLst xmlns:a="http://schemas.openxmlformats.org/drawingml/2006/main" xmlns:r="http://schemas.openxmlformats.org/officeDocument/2006/relationships" xmlns:p="http://schemas.openxmlformats.org/presentationml/2006/main">
  <p:tag name="NUM" val="8"/>
</p:tagLst>
</file>

<file path=ppt/tags/tag630.xml><?xml version="1.0" encoding="utf-8"?>
<p:tagLst xmlns:a="http://schemas.openxmlformats.org/drawingml/2006/main" xmlns:r="http://schemas.openxmlformats.org/officeDocument/2006/relationships" xmlns:p="http://schemas.openxmlformats.org/presentationml/2006/main">
  <p:tag name="NUM" val="514"/>
</p:tagLst>
</file>

<file path=ppt/tags/tag631.xml><?xml version="1.0" encoding="utf-8"?>
<p:tagLst xmlns:a="http://schemas.openxmlformats.org/drawingml/2006/main" xmlns:r="http://schemas.openxmlformats.org/officeDocument/2006/relationships" xmlns:p="http://schemas.openxmlformats.org/presentationml/2006/main">
  <p:tag name="NUM" val="515"/>
</p:tagLst>
</file>

<file path=ppt/tags/tag632.xml><?xml version="1.0" encoding="utf-8"?>
<p:tagLst xmlns:a="http://schemas.openxmlformats.org/drawingml/2006/main" xmlns:r="http://schemas.openxmlformats.org/officeDocument/2006/relationships" xmlns:p="http://schemas.openxmlformats.org/presentationml/2006/main">
  <p:tag name="NUM" val="516"/>
</p:tagLst>
</file>

<file path=ppt/tags/tag633.xml><?xml version="1.0" encoding="utf-8"?>
<p:tagLst xmlns:a="http://schemas.openxmlformats.org/drawingml/2006/main" xmlns:r="http://schemas.openxmlformats.org/officeDocument/2006/relationships" xmlns:p="http://schemas.openxmlformats.org/presentationml/2006/main">
  <p:tag name="NUM" val="517"/>
</p:tagLst>
</file>

<file path=ppt/tags/tag634.xml><?xml version="1.0" encoding="utf-8"?>
<p:tagLst xmlns:a="http://schemas.openxmlformats.org/drawingml/2006/main" xmlns:r="http://schemas.openxmlformats.org/officeDocument/2006/relationships" xmlns:p="http://schemas.openxmlformats.org/presentationml/2006/main">
  <p:tag name="NUM" val="518"/>
</p:tagLst>
</file>

<file path=ppt/tags/tag635.xml><?xml version="1.0" encoding="utf-8"?>
<p:tagLst xmlns:a="http://schemas.openxmlformats.org/drawingml/2006/main" xmlns:r="http://schemas.openxmlformats.org/officeDocument/2006/relationships" xmlns:p="http://schemas.openxmlformats.org/presentationml/2006/main">
  <p:tag name="NUM" val="519"/>
</p:tagLst>
</file>

<file path=ppt/tags/tag636.xml><?xml version="1.0" encoding="utf-8"?>
<p:tagLst xmlns:a="http://schemas.openxmlformats.org/drawingml/2006/main" xmlns:r="http://schemas.openxmlformats.org/officeDocument/2006/relationships" xmlns:p="http://schemas.openxmlformats.org/presentationml/2006/main">
  <p:tag name="NUM" val="520"/>
</p:tagLst>
</file>

<file path=ppt/tags/tag637.xml><?xml version="1.0" encoding="utf-8"?>
<p:tagLst xmlns:a="http://schemas.openxmlformats.org/drawingml/2006/main" xmlns:r="http://schemas.openxmlformats.org/officeDocument/2006/relationships" xmlns:p="http://schemas.openxmlformats.org/presentationml/2006/main">
  <p:tag name="NUM" val="521"/>
</p:tagLst>
</file>

<file path=ppt/tags/tag638.xml><?xml version="1.0" encoding="utf-8"?>
<p:tagLst xmlns:a="http://schemas.openxmlformats.org/drawingml/2006/main" xmlns:r="http://schemas.openxmlformats.org/officeDocument/2006/relationships" xmlns:p="http://schemas.openxmlformats.org/presentationml/2006/main">
  <p:tag name="NUM" val="522"/>
</p:tagLst>
</file>

<file path=ppt/tags/tag639.xml><?xml version="1.0" encoding="utf-8"?>
<p:tagLst xmlns:a="http://schemas.openxmlformats.org/drawingml/2006/main" xmlns:r="http://schemas.openxmlformats.org/officeDocument/2006/relationships" xmlns:p="http://schemas.openxmlformats.org/presentationml/2006/main">
  <p:tag name="NUM" val="523"/>
</p:tagLst>
</file>

<file path=ppt/tags/tag64.xml><?xml version="1.0" encoding="utf-8"?>
<p:tagLst xmlns:a="http://schemas.openxmlformats.org/drawingml/2006/main" xmlns:r="http://schemas.openxmlformats.org/officeDocument/2006/relationships" xmlns:p="http://schemas.openxmlformats.org/presentationml/2006/main">
  <p:tag name="NUM" val="1"/>
</p:tagLst>
</file>

<file path=ppt/tags/tag640.xml><?xml version="1.0" encoding="utf-8"?>
<p:tagLst xmlns:a="http://schemas.openxmlformats.org/drawingml/2006/main" xmlns:r="http://schemas.openxmlformats.org/officeDocument/2006/relationships" xmlns:p="http://schemas.openxmlformats.org/presentationml/2006/main">
  <p:tag name="NUM" val="524"/>
</p:tagLst>
</file>

<file path=ppt/tags/tag641.xml><?xml version="1.0" encoding="utf-8"?>
<p:tagLst xmlns:a="http://schemas.openxmlformats.org/drawingml/2006/main" xmlns:r="http://schemas.openxmlformats.org/officeDocument/2006/relationships" xmlns:p="http://schemas.openxmlformats.org/presentationml/2006/main">
  <p:tag name="NUM" val="525"/>
</p:tagLst>
</file>

<file path=ppt/tags/tag642.xml><?xml version="1.0" encoding="utf-8"?>
<p:tagLst xmlns:a="http://schemas.openxmlformats.org/drawingml/2006/main" xmlns:r="http://schemas.openxmlformats.org/officeDocument/2006/relationships" xmlns:p="http://schemas.openxmlformats.org/presentationml/2006/main">
  <p:tag name="NUM" val="1"/>
</p:tagLst>
</file>

<file path=ppt/tags/tag643.xml><?xml version="1.0" encoding="utf-8"?>
<p:tagLst xmlns:a="http://schemas.openxmlformats.org/drawingml/2006/main" xmlns:r="http://schemas.openxmlformats.org/officeDocument/2006/relationships" xmlns:p="http://schemas.openxmlformats.org/presentationml/2006/main">
  <p:tag name="NUM" val="2"/>
</p:tagLst>
</file>

<file path=ppt/tags/tag644.xml><?xml version="1.0" encoding="utf-8"?>
<p:tagLst xmlns:a="http://schemas.openxmlformats.org/drawingml/2006/main" xmlns:r="http://schemas.openxmlformats.org/officeDocument/2006/relationships" xmlns:p="http://schemas.openxmlformats.org/presentationml/2006/main">
  <p:tag name="NUM" val="3"/>
</p:tagLst>
</file>

<file path=ppt/tags/tag645.xml><?xml version="1.0" encoding="utf-8"?>
<p:tagLst xmlns:a="http://schemas.openxmlformats.org/drawingml/2006/main" xmlns:r="http://schemas.openxmlformats.org/officeDocument/2006/relationships" xmlns:p="http://schemas.openxmlformats.org/presentationml/2006/main">
  <p:tag name="NUM" val="4"/>
</p:tagLst>
</file>

<file path=ppt/tags/tag646.xml><?xml version="1.0" encoding="utf-8"?>
<p:tagLst xmlns:a="http://schemas.openxmlformats.org/drawingml/2006/main" xmlns:r="http://schemas.openxmlformats.org/officeDocument/2006/relationships" xmlns:p="http://schemas.openxmlformats.org/presentationml/2006/main">
  <p:tag name="NUM" val="5"/>
</p:tagLst>
</file>

<file path=ppt/tags/tag647.xml><?xml version="1.0" encoding="utf-8"?>
<p:tagLst xmlns:a="http://schemas.openxmlformats.org/drawingml/2006/main" xmlns:r="http://schemas.openxmlformats.org/officeDocument/2006/relationships" xmlns:p="http://schemas.openxmlformats.org/presentationml/2006/main">
  <p:tag name="NUM" val="6"/>
</p:tagLst>
</file>

<file path=ppt/tags/tag648.xml><?xml version="1.0" encoding="utf-8"?>
<p:tagLst xmlns:a="http://schemas.openxmlformats.org/drawingml/2006/main" xmlns:r="http://schemas.openxmlformats.org/officeDocument/2006/relationships" xmlns:p="http://schemas.openxmlformats.org/presentationml/2006/main">
  <p:tag name="NUM" val="7"/>
</p:tagLst>
</file>

<file path=ppt/tags/tag649.xml><?xml version="1.0" encoding="utf-8"?>
<p:tagLst xmlns:a="http://schemas.openxmlformats.org/drawingml/2006/main" xmlns:r="http://schemas.openxmlformats.org/officeDocument/2006/relationships" xmlns:p="http://schemas.openxmlformats.org/presentationml/2006/main">
  <p:tag name="NUM" val="8"/>
</p:tagLst>
</file>

<file path=ppt/tags/tag65.xml><?xml version="1.0" encoding="utf-8"?>
<p:tagLst xmlns:a="http://schemas.openxmlformats.org/drawingml/2006/main" xmlns:r="http://schemas.openxmlformats.org/officeDocument/2006/relationships" xmlns:p="http://schemas.openxmlformats.org/presentationml/2006/main">
  <p:tag name="NUM" val="2"/>
</p:tagLst>
</file>

<file path=ppt/tags/tag650.xml><?xml version="1.0" encoding="utf-8"?>
<p:tagLst xmlns:a="http://schemas.openxmlformats.org/drawingml/2006/main" xmlns:r="http://schemas.openxmlformats.org/officeDocument/2006/relationships" xmlns:p="http://schemas.openxmlformats.org/presentationml/2006/main">
  <p:tag name="NUM" val="9"/>
</p:tagLst>
</file>

<file path=ppt/tags/tag651.xml><?xml version="1.0" encoding="utf-8"?>
<p:tagLst xmlns:a="http://schemas.openxmlformats.org/drawingml/2006/main" xmlns:r="http://schemas.openxmlformats.org/officeDocument/2006/relationships" xmlns:p="http://schemas.openxmlformats.org/presentationml/2006/main">
  <p:tag name="NUM" val="10"/>
</p:tagLst>
</file>

<file path=ppt/tags/tag652.xml><?xml version="1.0" encoding="utf-8"?>
<p:tagLst xmlns:a="http://schemas.openxmlformats.org/drawingml/2006/main" xmlns:r="http://schemas.openxmlformats.org/officeDocument/2006/relationships" xmlns:p="http://schemas.openxmlformats.org/presentationml/2006/main">
  <p:tag name="NUM" val="11"/>
</p:tagLst>
</file>

<file path=ppt/tags/tag653.xml><?xml version="1.0" encoding="utf-8"?>
<p:tagLst xmlns:a="http://schemas.openxmlformats.org/drawingml/2006/main" xmlns:r="http://schemas.openxmlformats.org/officeDocument/2006/relationships" xmlns:p="http://schemas.openxmlformats.org/presentationml/2006/main">
  <p:tag name="NUM" val="12"/>
</p:tagLst>
</file>

<file path=ppt/tags/tag654.xml><?xml version="1.0" encoding="utf-8"?>
<p:tagLst xmlns:a="http://schemas.openxmlformats.org/drawingml/2006/main" xmlns:r="http://schemas.openxmlformats.org/officeDocument/2006/relationships" xmlns:p="http://schemas.openxmlformats.org/presentationml/2006/main">
  <p:tag name="NUM" val="13"/>
</p:tagLst>
</file>

<file path=ppt/tags/tag655.xml><?xml version="1.0" encoding="utf-8"?>
<p:tagLst xmlns:a="http://schemas.openxmlformats.org/drawingml/2006/main" xmlns:r="http://schemas.openxmlformats.org/officeDocument/2006/relationships" xmlns:p="http://schemas.openxmlformats.org/presentationml/2006/main">
  <p:tag name="NUM" val="14"/>
</p:tagLst>
</file>

<file path=ppt/tags/tag656.xml><?xml version="1.0" encoding="utf-8"?>
<p:tagLst xmlns:a="http://schemas.openxmlformats.org/drawingml/2006/main" xmlns:r="http://schemas.openxmlformats.org/officeDocument/2006/relationships" xmlns:p="http://schemas.openxmlformats.org/presentationml/2006/main">
  <p:tag name="NUM" val="15"/>
</p:tagLst>
</file>

<file path=ppt/tags/tag657.xml><?xml version="1.0" encoding="utf-8"?>
<p:tagLst xmlns:a="http://schemas.openxmlformats.org/drawingml/2006/main" xmlns:r="http://schemas.openxmlformats.org/officeDocument/2006/relationships" xmlns:p="http://schemas.openxmlformats.org/presentationml/2006/main">
  <p:tag name="NUM" val="16"/>
</p:tagLst>
</file>

<file path=ppt/tags/tag658.xml><?xml version="1.0" encoding="utf-8"?>
<p:tagLst xmlns:a="http://schemas.openxmlformats.org/drawingml/2006/main" xmlns:r="http://schemas.openxmlformats.org/officeDocument/2006/relationships" xmlns:p="http://schemas.openxmlformats.org/presentationml/2006/main">
  <p:tag name="NUM" val="17"/>
</p:tagLst>
</file>

<file path=ppt/tags/tag659.xml><?xml version="1.0" encoding="utf-8"?>
<p:tagLst xmlns:a="http://schemas.openxmlformats.org/drawingml/2006/main" xmlns:r="http://schemas.openxmlformats.org/officeDocument/2006/relationships" xmlns:p="http://schemas.openxmlformats.org/presentationml/2006/main">
  <p:tag name="NUM" val="18"/>
</p:tagLst>
</file>

<file path=ppt/tags/tag66.xml><?xml version="1.0" encoding="utf-8"?>
<p:tagLst xmlns:a="http://schemas.openxmlformats.org/drawingml/2006/main" xmlns:r="http://schemas.openxmlformats.org/officeDocument/2006/relationships" xmlns:p="http://schemas.openxmlformats.org/presentationml/2006/main">
  <p:tag name="NUM" val="3"/>
</p:tagLst>
</file>

<file path=ppt/tags/tag660.xml><?xml version="1.0" encoding="utf-8"?>
<p:tagLst xmlns:a="http://schemas.openxmlformats.org/drawingml/2006/main" xmlns:r="http://schemas.openxmlformats.org/officeDocument/2006/relationships" xmlns:p="http://schemas.openxmlformats.org/presentationml/2006/main">
  <p:tag name="NUM" val="19"/>
</p:tagLst>
</file>

<file path=ppt/tags/tag661.xml><?xml version="1.0" encoding="utf-8"?>
<p:tagLst xmlns:a="http://schemas.openxmlformats.org/drawingml/2006/main" xmlns:r="http://schemas.openxmlformats.org/officeDocument/2006/relationships" xmlns:p="http://schemas.openxmlformats.org/presentationml/2006/main">
  <p:tag name="NUM" val="20"/>
</p:tagLst>
</file>

<file path=ppt/tags/tag662.xml><?xml version="1.0" encoding="utf-8"?>
<p:tagLst xmlns:a="http://schemas.openxmlformats.org/drawingml/2006/main" xmlns:r="http://schemas.openxmlformats.org/officeDocument/2006/relationships" xmlns:p="http://schemas.openxmlformats.org/presentationml/2006/main">
  <p:tag name="NUM" val="21"/>
</p:tagLst>
</file>

<file path=ppt/tags/tag663.xml><?xml version="1.0" encoding="utf-8"?>
<p:tagLst xmlns:a="http://schemas.openxmlformats.org/drawingml/2006/main" xmlns:r="http://schemas.openxmlformats.org/officeDocument/2006/relationships" xmlns:p="http://schemas.openxmlformats.org/presentationml/2006/main">
  <p:tag name="NUM" val="22"/>
</p:tagLst>
</file>

<file path=ppt/tags/tag664.xml><?xml version="1.0" encoding="utf-8"?>
<p:tagLst xmlns:a="http://schemas.openxmlformats.org/drawingml/2006/main" xmlns:r="http://schemas.openxmlformats.org/officeDocument/2006/relationships" xmlns:p="http://schemas.openxmlformats.org/presentationml/2006/main">
  <p:tag name="NUM" val="23"/>
</p:tagLst>
</file>

<file path=ppt/tags/tag665.xml><?xml version="1.0" encoding="utf-8"?>
<p:tagLst xmlns:a="http://schemas.openxmlformats.org/drawingml/2006/main" xmlns:r="http://schemas.openxmlformats.org/officeDocument/2006/relationships" xmlns:p="http://schemas.openxmlformats.org/presentationml/2006/main">
  <p:tag name="NUM" val="24"/>
</p:tagLst>
</file>

<file path=ppt/tags/tag666.xml><?xml version="1.0" encoding="utf-8"?>
<p:tagLst xmlns:a="http://schemas.openxmlformats.org/drawingml/2006/main" xmlns:r="http://schemas.openxmlformats.org/officeDocument/2006/relationships" xmlns:p="http://schemas.openxmlformats.org/presentationml/2006/main">
  <p:tag name="NUM" val="25"/>
</p:tagLst>
</file>

<file path=ppt/tags/tag667.xml><?xml version="1.0" encoding="utf-8"?>
<p:tagLst xmlns:a="http://schemas.openxmlformats.org/drawingml/2006/main" xmlns:r="http://schemas.openxmlformats.org/officeDocument/2006/relationships" xmlns:p="http://schemas.openxmlformats.org/presentationml/2006/main">
  <p:tag name="NUM" val="26"/>
</p:tagLst>
</file>

<file path=ppt/tags/tag668.xml><?xml version="1.0" encoding="utf-8"?>
<p:tagLst xmlns:a="http://schemas.openxmlformats.org/drawingml/2006/main" xmlns:r="http://schemas.openxmlformats.org/officeDocument/2006/relationships" xmlns:p="http://schemas.openxmlformats.org/presentationml/2006/main">
  <p:tag name="NUM" val="27"/>
</p:tagLst>
</file>

<file path=ppt/tags/tag669.xml><?xml version="1.0" encoding="utf-8"?>
<p:tagLst xmlns:a="http://schemas.openxmlformats.org/drawingml/2006/main" xmlns:r="http://schemas.openxmlformats.org/officeDocument/2006/relationships" xmlns:p="http://schemas.openxmlformats.org/presentationml/2006/main">
  <p:tag name="NUM" val="28"/>
</p:tagLst>
</file>

<file path=ppt/tags/tag67.xml><?xml version="1.0" encoding="utf-8"?>
<p:tagLst xmlns:a="http://schemas.openxmlformats.org/drawingml/2006/main" xmlns:r="http://schemas.openxmlformats.org/officeDocument/2006/relationships" xmlns:p="http://schemas.openxmlformats.org/presentationml/2006/main">
  <p:tag name="NUM" val="4"/>
</p:tagLst>
</file>

<file path=ppt/tags/tag670.xml><?xml version="1.0" encoding="utf-8"?>
<p:tagLst xmlns:a="http://schemas.openxmlformats.org/drawingml/2006/main" xmlns:r="http://schemas.openxmlformats.org/officeDocument/2006/relationships" xmlns:p="http://schemas.openxmlformats.org/presentationml/2006/main">
  <p:tag name="NUM" val="29"/>
</p:tagLst>
</file>

<file path=ppt/tags/tag671.xml><?xml version="1.0" encoding="utf-8"?>
<p:tagLst xmlns:a="http://schemas.openxmlformats.org/drawingml/2006/main" xmlns:r="http://schemas.openxmlformats.org/officeDocument/2006/relationships" xmlns:p="http://schemas.openxmlformats.org/presentationml/2006/main">
  <p:tag name="NUM" val="30"/>
</p:tagLst>
</file>

<file path=ppt/tags/tag672.xml><?xml version="1.0" encoding="utf-8"?>
<p:tagLst xmlns:a="http://schemas.openxmlformats.org/drawingml/2006/main" xmlns:r="http://schemas.openxmlformats.org/officeDocument/2006/relationships" xmlns:p="http://schemas.openxmlformats.org/presentationml/2006/main">
  <p:tag name="NUM" val="31"/>
</p:tagLst>
</file>

<file path=ppt/tags/tag673.xml><?xml version="1.0" encoding="utf-8"?>
<p:tagLst xmlns:a="http://schemas.openxmlformats.org/drawingml/2006/main" xmlns:r="http://schemas.openxmlformats.org/officeDocument/2006/relationships" xmlns:p="http://schemas.openxmlformats.org/presentationml/2006/main">
  <p:tag name="NUM" val="32"/>
</p:tagLst>
</file>

<file path=ppt/tags/tag674.xml><?xml version="1.0" encoding="utf-8"?>
<p:tagLst xmlns:a="http://schemas.openxmlformats.org/drawingml/2006/main" xmlns:r="http://schemas.openxmlformats.org/officeDocument/2006/relationships" xmlns:p="http://schemas.openxmlformats.org/presentationml/2006/main">
  <p:tag name="NUM" val="33"/>
</p:tagLst>
</file>

<file path=ppt/tags/tag675.xml><?xml version="1.0" encoding="utf-8"?>
<p:tagLst xmlns:a="http://schemas.openxmlformats.org/drawingml/2006/main" xmlns:r="http://schemas.openxmlformats.org/officeDocument/2006/relationships" xmlns:p="http://schemas.openxmlformats.org/presentationml/2006/main">
  <p:tag name="NUM" val="34"/>
</p:tagLst>
</file>

<file path=ppt/tags/tag676.xml><?xml version="1.0" encoding="utf-8"?>
<p:tagLst xmlns:a="http://schemas.openxmlformats.org/drawingml/2006/main" xmlns:r="http://schemas.openxmlformats.org/officeDocument/2006/relationships" xmlns:p="http://schemas.openxmlformats.org/presentationml/2006/main">
  <p:tag name="NUM" val="35"/>
</p:tagLst>
</file>

<file path=ppt/tags/tag677.xml><?xml version="1.0" encoding="utf-8"?>
<p:tagLst xmlns:a="http://schemas.openxmlformats.org/drawingml/2006/main" xmlns:r="http://schemas.openxmlformats.org/officeDocument/2006/relationships" xmlns:p="http://schemas.openxmlformats.org/presentationml/2006/main">
  <p:tag name="NUM" val="36"/>
</p:tagLst>
</file>

<file path=ppt/tags/tag678.xml><?xml version="1.0" encoding="utf-8"?>
<p:tagLst xmlns:a="http://schemas.openxmlformats.org/drawingml/2006/main" xmlns:r="http://schemas.openxmlformats.org/officeDocument/2006/relationships" xmlns:p="http://schemas.openxmlformats.org/presentationml/2006/main">
  <p:tag name="NUM" val="37"/>
</p:tagLst>
</file>

<file path=ppt/tags/tag679.xml><?xml version="1.0" encoding="utf-8"?>
<p:tagLst xmlns:a="http://schemas.openxmlformats.org/drawingml/2006/main" xmlns:r="http://schemas.openxmlformats.org/officeDocument/2006/relationships" xmlns:p="http://schemas.openxmlformats.org/presentationml/2006/main">
  <p:tag name="NUM" val="38"/>
</p:tagLst>
</file>

<file path=ppt/tags/tag68.xml><?xml version="1.0" encoding="utf-8"?>
<p:tagLst xmlns:a="http://schemas.openxmlformats.org/drawingml/2006/main" xmlns:r="http://schemas.openxmlformats.org/officeDocument/2006/relationships" xmlns:p="http://schemas.openxmlformats.org/presentationml/2006/main">
  <p:tag name="NUM" val="1"/>
</p:tagLst>
</file>

<file path=ppt/tags/tag680.xml><?xml version="1.0" encoding="utf-8"?>
<p:tagLst xmlns:a="http://schemas.openxmlformats.org/drawingml/2006/main" xmlns:r="http://schemas.openxmlformats.org/officeDocument/2006/relationships" xmlns:p="http://schemas.openxmlformats.org/presentationml/2006/main">
  <p:tag name="NUM" val="39"/>
</p:tagLst>
</file>

<file path=ppt/tags/tag681.xml><?xml version="1.0" encoding="utf-8"?>
<p:tagLst xmlns:a="http://schemas.openxmlformats.org/drawingml/2006/main" xmlns:r="http://schemas.openxmlformats.org/officeDocument/2006/relationships" xmlns:p="http://schemas.openxmlformats.org/presentationml/2006/main">
  <p:tag name="NUM" val="40"/>
</p:tagLst>
</file>

<file path=ppt/tags/tag682.xml><?xml version="1.0" encoding="utf-8"?>
<p:tagLst xmlns:a="http://schemas.openxmlformats.org/drawingml/2006/main" xmlns:r="http://schemas.openxmlformats.org/officeDocument/2006/relationships" xmlns:p="http://schemas.openxmlformats.org/presentationml/2006/main">
  <p:tag name="NUM" val="41"/>
</p:tagLst>
</file>

<file path=ppt/tags/tag683.xml><?xml version="1.0" encoding="utf-8"?>
<p:tagLst xmlns:a="http://schemas.openxmlformats.org/drawingml/2006/main" xmlns:r="http://schemas.openxmlformats.org/officeDocument/2006/relationships" xmlns:p="http://schemas.openxmlformats.org/presentationml/2006/main">
  <p:tag name="NUM" val="42"/>
</p:tagLst>
</file>

<file path=ppt/tags/tag684.xml><?xml version="1.0" encoding="utf-8"?>
<p:tagLst xmlns:a="http://schemas.openxmlformats.org/drawingml/2006/main" xmlns:r="http://schemas.openxmlformats.org/officeDocument/2006/relationships" xmlns:p="http://schemas.openxmlformats.org/presentationml/2006/main">
  <p:tag name="NUM" val="43"/>
</p:tagLst>
</file>

<file path=ppt/tags/tag685.xml><?xml version="1.0" encoding="utf-8"?>
<p:tagLst xmlns:a="http://schemas.openxmlformats.org/drawingml/2006/main" xmlns:r="http://schemas.openxmlformats.org/officeDocument/2006/relationships" xmlns:p="http://schemas.openxmlformats.org/presentationml/2006/main">
  <p:tag name="NUM" val="44"/>
</p:tagLst>
</file>

<file path=ppt/tags/tag686.xml><?xml version="1.0" encoding="utf-8"?>
<p:tagLst xmlns:a="http://schemas.openxmlformats.org/drawingml/2006/main" xmlns:r="http://schemas.openxmlformats.org/officeDocument/2006/relationships" xmlns:p="http://schemas.openxmlformats.org/presentationml/2006/main">
  <p:tag name="NUM" val="45"/>
</p:tagLst>
</file>

<file path=ppt/tags/tag687.xml><?xml version="1.0" encoding="utf-8"?>
<p:tagLst xmlns:a="http://schemas.openxmlformats.org/drawingml/2006/main" xmlns:r="http://schemas.openxmlformats.org/officeDocument/2006/relationships" xmlns:p="http://schemas.openxmlformats.org/presentationml/2006/main">
  <p:tag name="NUM" val="46"/>
</p:tagLst>
</file>

<file path=ppt/tags/tag688.xml><?xml version="1.0" encoding="utf-8"?>
<p:tagLst xmlns:a="http://schemas.openxmlformats.org/drawingml/2006/main" xmlns:r="http://schemas.openxmlformats.org/officeDocument/2006/relationships" xmlns:p="http://schemas.openxmlformats.org/presentationml/2006/main">
  <p:tag name="NUM" val="47"/>
</p:tagLst>
</file>

<file path=ppt/tags/tag689.xml><?xml version="1.0" encoding="utf-8"?>
<p:tagLst xmlns:a="http://schemas.openxmlformats.org/drawingml/2006/main" xmlns:r="http://schemas.openxmlformats.org/officeDocument/2006/relationships" xmlns:p="http://schemas.openxmlformats.org/presentationml/2006/main">
  <p:tag name="NUM" val="48"/>
</p:tagLst>
</file>

<file path=ppt/tags/tag69.xml><?xml version="1.0" encoding="utf-8"?>
<p:tagLst xmlns:a="http://schemas.openxmlformats.org/drawingml/2006/main" xmlns:r="http://schemas.openxmlformats.org/officeDocument/2006/relationships" xmlns:p="http://schemas.openxmlformats.org/presentationml/2006/main">
  <p:tag name="NUM" val="2"/>
</p:tagLst>
</file>

<file path=ppt/tags/tag690.xml><?xml version="1.0" encoding="utf-8"?>
<p:tagLst xmlns:a="http://schemas.openxmlformats.org/drawingml/2006/main" xmlns:r="http://schemas.openxmlformats.org/officeDocument/2006/relationships" xmlns:p="http://schemas.openxmlformats.org/presentationml/2006/main">
  <p:tag name="NUM" val="49"/>
</p:tagLst>
</file>

<file path=ppt/tags/tag691.xml><?xml version="1.0" encoding="utf-8"?>
<p:tagLst xmlns:a="http://schemas.openxmlformats.org/drawingml/2006/main" xmlns:r="http://schemas.openxmlformats.org/officeDocument/2006/relationships" xmlns:p="http://schemas.openxmlformats.org/presentationml/2006/main">
  <p:tag name="NUM" val="50"/>
</p:tagLst>
</file>

<file path=ppt/tags/tag692.xml><?xml version="1.0" encoding="utf-8"?>
<p:tagLst xmlns:a="http://schemas.openxmlformats.org/drawingml/2006/main" xmlns:r="http://schemas.openxmlformats.org/officeDocument/2006/relationships" xmlns:p="http://schemas.openxmlformats.org/presentationml/2006/main">
  <p:tag name="NUM" val="51"/>
</p:tagLst>
</file>

<file path=ppt/tags/tag693.xml><?xml version="1.0" encoding="utf-8"?>
<p:tagLst xmlns:a="http://schemas.openxmlformats.org/drawingml/2006/main" xmlns:r="http://schemas.openxmlformats.org/officeDocument/2006/relationships" xmlns:p="http://schemas.openxmlformats.org/presentationml/2006/main">
  <p:tag name="NUM" val="52"/>
</p:tagLst>
</file>

<file path=ppt/tags/tag694.xml><?xml version="1.0" encoding="utf-8"?>
<p:tagLst xmlns:a="http://schemas.openxmlformats.org/drawingml/2006/main" xmlns:r="http://schemas.openxmlformats.org/officeDocument/2006/relationships" xmlns:p="http://schemas.openxmlformats.org/presentationml/2006/main">
  <p:tag name="NUM" val="53"/>
</p:tagLst>
</file>

<file path=ppt/tags/tag695.xml><?xml version="1.0" encoding="utf-8"?>
<p:tagLst xmlns:a="http://schemas.openxmlformats.org/drawingml/2006/main" xmlns:r="http://schemas.openxmlformats.org/officeDocument/2006/relationships" xmlns:p="http://schemas.openxmlformats.org/presentationml/2006/main">
  <p:tag name="NUM" val="54"/>
</p:tagLst>
</file>

<file path=ppt/tags/tag696.xml><?xml version="1.0" encoding="utf-8"?>
<p:tagLst xmlns:a="http://schemas.openxmlformats.org/drawingml/2006/main" xmlns:r="http://schemas.openxmlformats.org/officeDocument/2006/relationships" xmlns:p="http://schemas.openxmlformats.org/presentationml/2006/main">
  <p:tag name="NUM" val="55"/>
</p:tagLst>
</file>

<file path=ppt/tags/tag697.xml><?xml version="1.0" encoding="utf-8"?>
<p:tagLst xmlns:a="http://schemas.openxmlformats.org/drawingml/2006/main" xmlns:r="http://schemas.openxmlformats.org/officeDocument/2006/relationships" xmlns:p="http://schemas.openxmlformats.org/presentationml/2006/main">
  <p:tag name="NUM" val="56"/>
</p:tagLst>
</file>

<file path=ppt/tags/tag698.xml><?xml version="1.0" encoding="utf-8"?>
<p:tagLst xmlns:a="http://schemas.openxmlformats.org/drawingml/2006/main" xmlns:r="http://schemas.openxmlformats.org/officeDocument/2006/relationships" xmlns:p="http://schemas.openxmlformats.org/presentationml/2006/main">
  <p:tag name="NUM" val="57"/>
</p:tagLst>
</file>

<file path=ppt/tags/tag699.xml><?xml version="1.0" encoding="utf-8"?>
<p:tagLst xmlns:a="http://schemas.openxmlformats.org/drawingml/2006/main" xmlns:r="http://schemas.openxmlformats.org/officeDocument/2006/relationships" xmlns:p="http://schemas.openxmlformats.org/presentationml/2006/main">
  <p:tag name="NUM" val="58"/>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70.xml><?xml version="1.0" encoding="utf-8"?>
<p:tagLst xmlns:a="http://schemas.openxmlformats.org/drawingml/2006/main" xmlns:r="http://schemas.openxmlformats.org/officeDocument/2006/relationships" xmlns:p="http://schemas.openxmlformats.org/presentationml/2006/main">
  <p:tag name="NUM" val="3"/>
</p:tagLst>
</file>

<file path=ppt/tags/tag700.xml><?xml version="1.0" encoding="utf-8"?>
<p:tagLst xmlns:a="http://schemas.openxmlformats.org/drawingml/2006/main" xmlns:r="http://schemas.openxmlformats.org/officeDocument/2006/relationships" xmlns:p="http://schemas.openxmlformats.org/presentationml/2006/main">
  <p:tag name="NUM" val="59"/>
</p:tagLst>
</file>

<file path=ppt/tags/tag701.xml><?xml version="1.0" encoding="utf-8"?>
<p:tagLst xmlns:a="http://schemas.openxmlformats.org/drawingml/2006/main" xmlns:r="http://schemas.openxmlformats.org/officeDocument/2006/relationships" xmlns:p="http://schemas.openxmlformats.org/presentationml/2006/main">
  <p:tag name="NUM" val="60"/>
</p:tagLst>
</file>

<file path=ppt/tags/tag702.xml><?xml version="1.0" encoding="utf-8"?>
<p:tagLst xmlns:a="http://schemas.openxmlformats.org/drawingml/2006/main" xmlns:r="http://schemas.openxmlformats.org/officeDocument/2006/relationships" xmlns:p="http://schemas.openxmlformats.org/presentationml/2006/main">
  <p:tag name="NUM" val="61"/>
</p:tagLst>
</file>

<file path=ppt/tags/tag703.xml><?xml version="1.0" encoding="utf-8"?>
<p:tagLst xmlns:a="http://schemas.openxmlformats.org/drawingml/2006/main" xmlns:r="http://schemas.openxmlformats.org/officeDocument/2006/relationships" xmlns:p="http://schemas.openxmlformats.org/presentationml/2006/main">
  <p:tag name="NUM" val="62"/>
</p:tagLst>
</file>

<file path=ppt/tags/tag704.xml><?xml version="1.0" encoding="utf-8"?>
<p:tagLst xmlns:a="http://schemas.openxmlformats.org/drawingml/2006/main" xmlns:r="http://schemas.openxmlformats.org/officeDocument/2006/relationships" xmlns:p="http://schemas.openxmlformats.org/presentationml/2006/main">
  <p:tag name="NUM" val="63"/>
</p:tagLst>
</file>

<file path=ppt/tags/tag705.xml><?xml version="1.0" encoding="utf-8"?>
<p:tagLst xmlns:a="http://schemas.openxmlformats.org/drawingml/2006/main" xmlns:r="http://schemas.openxmlformats.org/officeDocument/2006/relationships" xmlns:p="http://schemas.openxmlformats.org/presentationml/2006/main">
  <p:tag name="NUM" val="64"/>
</p:tagLst>
</file>

<file path=ppt/tags/tag706.xml><?xml version="1.0" encoding="utf-8"?>
<p:tagLst xmlns:a="http://schemas.openxmlformats.org/drawingml/2006/main" xmlns:r="http://schemas.openxmlformats.org/officeDocument/2006/relationships" xmlns:p="http://schemas.openxmlformats.org/presentationml/2006/main">
  <p:tag name="NUM" val="65"/>
</p:tagLst>
</file>

<file path=ppt/tags/tag707.xml><?xml version="1.0" encoding="utf-8"?>
<p:tagLst xmlns:a="http://schemas.openxmlformats.org/drawingml/2006/main" xmlns:r="http://schemas.openxmlformats.org/officeDocument/2006/relationships" xmlns:p="http://schemas.openxmlformats.org/presentationml/2006/main">
  <p:tag name="NUM" val="66"/>
</p:tagLst>
</file>

<file path=ppt/tags/tag708.xml><?xml version="1.0" encoding="utf-8"?>
<p:tagLst xmlns:a="http://schemas.openxmlformats.org/drawingml/2006/main" xmlns:r="http://schemas.openxmlformats.org/officeDocument/2006/relationships" xmlns:p="http://schemas.openxmlformats.org/presentationml/2006/main">
  <p:tag name="NUM" val="67"/>
</p:tagLst>
</file>

<file path=ppt/tags/tag709.xml><?xml version="1.0" encoding="utf-8"?>
<p:tagLst xmlns:a="http://schemas.openxmlformats.org/drawingml/2006/main" xmlns:r="http://schemas.openxmlformats.org/officeDocument/2006/relationships" xmlns:p="http://schemas.openxmlformats.org/presentationml/2006/main">
  <p:tag name="NUM" val="68"/>
</p:tagLst>
</file>

<file path=ppt/tags/tag71.xml><?xml version="1.0" encoding="utf-8"?>
<p:tagLst xmlns:a="http://schemas.openxmlformats.org/drawingml/2006/main" xmlns:r="http://schemas.openxmlformats.org/officeDocument/2006/relationships" xmlns:p="http://schemas.openxmlformats.org/presentationml/2006/main">
  <p:tag name="NUM" val="4"/>
</p:tagLst>
</file>

<file path=ppt/tags/tag710.xml><?xml version="1.0" encoding="utf-8"?>
<p:tagLst xmlns:a="http://schemas.openxmlformats.org/drawingml/2006/main" xmlns:r="http://schemas.openxmlformats.org/officeDocument/2006/relationships" xmlns:p="http://schemas.openxmlformats.org/presentationml/2006/main">
  <p:tag name="NUM" val="69"/>
</p:tagLst>
</file>

<file path=ppt/tags/tag711.xml><?xml version="1.0" encoding="utf-8"?>
<p:tagLst xmlns:a="http://schemas.openxmlformats.org/drawingml/2006/main" xmlns:r="http://schemas.openxmlformats.org/officeDocument/2006/relationships" xmlns:p="http://schemas.openxmlformats.org/presentationml/2006/main">
  <p:tag name="NUM" val="70"/>
</p:tagLst>
</file>

<file path=ppt/tags/tag712.xml><?xml version="1.0" encoding="utf-8"?>
<p:tagLst xmlns:a="http://schemas.openxmlformats.org/drawingml/2006/main" xmlns:r="http://schemas.openxmlformats.org/officeDocument/2006/relationships" xmlns:p="http://schemas.openxmlformats.org/presentationml/2006/main">
  <p:tag name="NUM" val="71"/>
</p:tagLst>
</file>

<file path=ppt/tags/tag713.xml><?xml version="1.0" encoding="utf-8"?>
<p:tagLst xmlns:a="http://schemas.openxmlformats.org/drawingml/2006/main" xmlns:r="http://schemas.openxmlformats.org/officeDocument/2006/relationships" xmlns:p="http://schemas.openxmlformats.org/presentationml/2006/main">
  <p:tag name="NUM" val="72"/>
</p:tagLst>
</file>

<file path=ppt/tags/tag714.xml><?xml version="1.0" encoding="utf-8"?>
<p:tagLst xmlns:a="http://schemas.openxmlformats.org/drawingml/2006/main" xmlns:r="http://schemas.openxmlformats.org/officeDocument/2006/relationships" xmlns:p="http://schemas.openxmlformats.org/presentationml/2006/main">
  <p:tag name="NUM" val="73"/>
</p:tagLst>
</file>

<file path=ppt/tags/tag715.xml><?xml version="1.0" encoding="utf-8"?>
<p:tagLst xmlns:a="http://schemas.openxmlformats.org/drawingml/2006/main" xmlns:r="http://schemas.openxmlformats.org/officeDocument/2006/relationships" xmlns:p="http://schemas.openxmlformats.org/presentationml/2006/main">
  <p:tag name="NUM" val="74"/>
</p:tagLst>
</file>

<file path=ppt/tags/tag716.xml><?xml version="1.0" encoding="utf-8"?>
<p:tagLst xmlns:a="http://schemas.openxmlformats.org/drawingml/2006/main" xmlns:r="http://schemas.openxmlformats.org/officeDocument/2006/relationships" xmlns:p="http://schemas.openxmlformats.org/presentationml/2006/main">
  <p:tag name="NUM" val="75"/>
</p:tagLst>
</file>

<file path=ppt/tags/tag717.xml><?xml version="1.0" encoding="utf-8"?>
<p:tagLst xmlns:a="http://schemas.openxmlformats.org/drawingml/2006/main" xmlns:r="http://schemas.openxmlformats.org/officeDocument/2006/relationships" xmlns:p="http://schemas.openxmlformats.org/presentationml/2006/main">
  <p:tag name="NUM" val="76"/>
</p:tagLst>
</file>

<file path=ppt/tags/tag718.xml><?xml version="1.0" encoding="utf-8"?>
<p:tagLst xmlns:a="http://schemas.openxmlformats.org/drawingml/2006/main" xmlns:r="http://schemas.openxmlformats.org/officeDocument/2006/relationships" xmlns:p="http://schemas.openxmlformats.org/presentationml/2006/main">
  <p:tag name="NUM" val="77"/>
</p:tagLst>
</file>

<file path=ppt/tags/tag719.xml><?xml version="1.0" encoding="utf-8"?>
<p:tagLst xmlns:a="http://schemas.openxmlformats.org/drawingml/2006/main" xmlns:r="http://schemas.openxmlformats.org/officeDocument/2006/relationships" xmlns:p="http://schemas.openxmlformats.org/presentationml/2006/main">
  <p:tag name="NUM" val="78"/>
</p:tagLst>
</file>

<file path=ppt/tags/tag72.xml><?xml version="1.0" encoding="utf-8"?>
<p:tagLst xmlns:a="http://schemas.openxmlformats.org/drawingml/2006/main" xmlns:r="http://schemas.openxmlformats.org/officeDocument/2006/relationships" xmlns:p="http://schemas.openxmlformats.org/presentationml/2006/main">
  <p:tag name="NUM" val="5"/>
</p:tagLst>
</file>

<file path=ppt/tags/tag720.xml><?xml version="1.0" encoding="utf-8"?>
<p:tagLst xmlns:a="http://schemas.openxmlformats.org/drawingml/2006/main" xmlns:r="http://schemas.openxmlformats.org/officeDocument/2006/relationships" xmlns:p="http://schemas.openxmlformats.org/presentationml/2006/main">
  <p:tag name="NUM" val="79"/>
</p:tagLst>
</file>

<file path=ppt/tags/tag721.xml><?xml version="1.0" encoding="utf-8"?>
<p:tagLst xmlns:a="http://schemas.openxmlformats.org/drawingml/2006/main" xmlns:r="http://schemas.openxmlformats.org/officeDocument/2006/relationships" xmlns:p="http://schemas.openxmlformats.org/presentationml/2006/main">
  <p:tag name="NUM" val="80"/>
</p:tagLst>
</file>

<file path=ppt/tags/tag722.xml><?xml version="1.0" encoding="utf-8"?>
<p:tagLst xmlns:a="http://schemas.openxmlformats.org/drawingml/2006/main" xmlns:r="http://schemas.openxmlformats.org/officeDocument/2006/relationships" xmlns:p="http://schemas.openxmlformats.org/presentationml/2006/main">
  <p:tag name="NUM" val="81"/>
</p:tagLst>
</file>

<file path=ppt/tags/tag723.xml><?xml version="1.0" encoding="utf-8"?>
<p:tagLst xmlns:a="http://schemas.openxmlformats.org/drawingml/2006/main" xmlns:r="http://schemas.openxmlformats.org/officeDocument/2006/relationships" xmlns:p="http://schemas.openxmlformats.org/presentationml/2006/main">
  <p:tag name="NUM" val="82"/>
</p:tagLst>
</file>

<file path=ppt/tags/tag724.xml><?xml version="1.0" encoding="utf-8"?>
<p:tagLst xmlns:a="http://schemas.openxmlformats.org/drawingml/2006/main" xmlns:r="http://schemas.openxmlformats.org/officeDocument/2006/relationships" xmlns:p="http://schemas.openxmlformats.org/presentationml/2006/main">
  <p:tag name="NUM" val="83"/>
</p:tagLst>
</file>

<file path=ppt/tags/tag725.xml><?xml version="1.0" encoding="utf-8"?>
<p:tagLst xmlns:a="http://schemas.openxmlformats.org/drawingml/2006/main" xmlns:r="http://schemas.openxmlformats.org/officeDocument/2006/relationships" xmlns:p="http://schemas.openxmlformats.org/presentationml/2006/main">
  <p:tag name="NUM" val="84"/>
</p:tagLst>
</file>

<file path=ppt/tags/tag726.xml><?xml version="1.0" encoding="utf-8"?>
<p:tagLst xmlns:a="http://schemas.openxmlformats.org/drawingml/2006/main" xmlns:r="http://schemas.openxmlformats.org/officeDocument/2006/relationships" xmlns:p="http://schemas.openxmlformats.org/presentationml/2006/main">
  <p:tag name="NUM" val="85"/>
</p:tagLst>
</file>

<file path=ppt/tags/tag727.xml><?xml version="1.0" encoding="utf-8"?>
<p:tagLst xmlns:a="http://schemas.openxmlformats.org/drawingml/2006/main" xmlns:r="http://schemas.openxmlformats.org/officeDocument/2006/relationships" xmlns:p="http://schemas.openxmlformats.org/presentationml/2006/main">
  <p:tag name="NUM" val="86"/>
</p:tagLst>
</file>

<file path=ppt/tags/tag728.xml><?xml version="1.0" encoding="utf-8"?>
<p:tagLst xmlns:a="http://schemas.openxmlformats.org/drawingml/2006/main" xmlns:r="http://schemas.openxmlformats.org/officeDocument/2006/relationships" xmlns:p="http://schemas.openxmlformats.org/presentationml/2006/main">
  <p:tag name="NUM" val="87"/>
</p:tagLst>
</file>

<file path=ppt/tags/tag729.xml><?xml version="1.0" encoding="utf-8"?>
<p:tagLst xmlns:a="http://schemas.openxmlformats.org/drawingml/2006/main" xmlns:r="http://schemas.openxmlformats.org/officeDocument/2006/relationships" xmlns:p="http://schemas.openxmlformats.org/presentationml/2006/main">
  <p:tag name="NUM" val="88"/>
</p:tagLst>
</file>

<file path=ppt/tags/tag73.xml><?xml version="1.0" encoding="utf-8"?>
<p:tagLst xmlns:a="http://schemas.openxmlformats.org/drawingml/2006/main" xmlns:r="http://schemas.openxmlformats.org/officeDocument/2006/relationships" xmlns:p="http://schemas.openxmlformats.org/presentationml/2006/main">
  <p:tag name="NUM" val="6"/>
</p:tagLst>
</file>

<file path=ppt/tags/tag730.xml><?xml version="1.0" encoding="utf-8"?>
<p:tagLst xmlns:a="http://schemas.openxmlformats.org/drawingml/2006/main" xmlns:r="http://schemas.openxmlformats.org/officeDocument/2006/relationships" xmlns:p="http://schemas.openxmlformats.org/presentationml/2006/main">
  <p:tag name="NUM" val="89"/>
</p:tagLst>
</file>

<file path=ppt/tags/tag731.xml><?xml version="1.0" encoding="utf-8"?>
<p:tagLst xmlns:a="http://schemas.openxmlformats.org/drawingml/2006/main" xmlns:r="http://schemas.openxmlformats.org/officeDocument/2006/relationships" xmlns:p="http://schemas.openxmlformats.org/presentationml/2006/main">
  <p:tag name="NUM" val="90"/>
</p:tagLst>
</file>

<file path=ppt/tags/tag732.xml><?xml version="1.0" encoding="utf-8"?>
<p:tagLst xmlns:a="http://schemas.openxmlformats.org/drawingml/2006/main" xmlns:r="http://schemas.openxmlformats.org/officeDocument/2006/relationships" xmlns:p="http://schemas.openxmlformats.org/presentationml/2006/main">
  <p:tag name="NUM" val="91"/>
</p:tagLst>
</file>

<file path=ppt/tags/tag733.xml><?xml version="1.0" encoding="utf-8"?>
<p:tagLst xmlns:a="http://schemas.openxmlformats.org/drawingml/2006/main" xmlns:r="http://schemas.openxmlformats.org/officeDocument/2006/relationships" xmlns:p="http://schemas.openxmlformats.org/presentationml/2006/main">
  <p:tag name="NUM" val="92"/>
</p:tagLst>
</file>

<file path=ppt/tags/tag734.xml><?xml version="1.0" encoding="utf-8"?>
<p:tagLst xmlns:a="http://schemas.openxmlformats.org/drawingml/2006/main" xmlns:r="http://schemas.openxmlformats.org/officeDocument/2006/relationships" xmlns:p="http://schemas.openxmlformats.org/presentationml/2006/main">
  <p:tag name="NUM" val="93"/>
</p:tagLst>
</file>

<file path=ppt/tags/tag735.xml><?xml version="1.0" encoding="utf-8"?>
<p:tagLst xmlns:a="http://schemas.openxmlformats.org/drawingml/2006/main" xmlns:r="http://schemas.openxmlformats.org/officeDocument/2006/relationships" xmlns:p="http://schemas.openxmlformats.org/presentationml/2006/main">
  <p:tag name="NUM" val="94"/>
</p:tagLst>
</file>

<file path=ppt/tags/tag736.xml><?xml version="1.0" encoding="utf-8"?>
<p:tagLst xmlns:a="http://schemas.openxmlformats.org/drawingml/2006/main" xmlns:r="http://schemas.openxmlformats.org/officeDocument/2006/relationships" xmlns:p="http://schemas.openxmlformats.org/presentationml/2006/main">
  <p:tag name="NUM" val="95"/>
</p:tagLst>
</file>

<file path=ppt/tags/tag737.xml><?xml version="1.0" encoding="utf-8"?>
<p:tagLst xmlns:a="http://schemas.openxmlformats.org/drawingml/2006/main" xmlns:r="http://schemas.openxmlformats.org/officeDocument/2006/relationships" xmlns:p="http://schemas.openxmlformats.org/presentationml/2006/main">
  <p:tag name="NUM" val="96"/>
</p:tagLst>
</file>

<file path=ppt/tags/tag738.xml><?xml version="1.0" encoding="utf-8"?>
<p:tagLst xmlns:a="http://schemas.openxmlformats.org/drawingml/2006/main" xmlns:r="http://schemas.openxmlformats.org/officeDocument/2006/relationships" xmlns:p="http://schemas.openxmlformats.org/presentationml/2006/main">
  <p:tag name="NUM" val="97"/>
</p:tagLst>
</file>

<file path=ppt/tags/tag739.xml><?xml version="1.0" encoding="utf-8"?>
<p:tagLst xmlns:a="http://schemas.openxmlformats.org/drawingml/2006/main" xmlns:r="http://schemas.openxmlformats.org/officeDocument/2006/relationships" xmlns:p="http://schemas.openxmlformats.org/presentationml/2006/main">
  <p:tag name="NUM" val="98"/>
</p:tagLst>
</file>

<file path=ppt/tags/tag74.xml><?xml version="1.0" encoding="utf-8"?>
<p:tagLst xmlns:a="http://schemas.openxmlformats.org/drawingml/2006/main" xmlns:r="http://schemas.openxmlformats.org/officeDocument/2006/relationships" xmlns:p="http://schemas.openxmlformats.org/presentationml/2006/main">
  <p:tag name="NUM" val="7"/>
</p:tagLst>
</file>

<file path=ppt/tags/tag740.xml><?xml version="1.0" encoding="utf-8"?>
<p:tagLst xmlns:a="http://schemas.openxmlformats.org/drawingml/2006/main" xmlns:r="http://schemas.openxmlformats.org/officeDocument/2006/relationships" xmlns:p="http://schemas.openxmlformats.org/presentationml/2006/main">
  <p:tag name="NUM" val="99"/>
</p:tagLst>
</file>

<file path=ppt/tags/tag741.xml><?xml version="1.0" encoding="utf-8"?>
<p:tagLst xmlns:a="http://schemas.openxmlformats.org/drawingml/2006/main" xmlns:r="http://schemas.openxmlformats.org/officeDocument/2006/relationships" xmlns:p="http://schemas.openxmlformats.org/presentationml/2006/main">
  <p:tag name="NUM" val="100"/>
</p:tagLst>
</file>

<file path=ppt/tags/tag742.xml><?xml version="1.0" encoding="utf-8"?>
<p:tagLst xmlns:a="http://schemas.openxmlformats.org/drawingml/2006/main" xmlns:r="http://schemas.openxmlformats.org/officeDocument/2006/relationships" xmlns:p="http://schemas.openxmlformats.org/presentationml/2006/main">
  <p:tag name="NUM" val="101"/>
</p:tagLst>
</file>

<file path=ppt/tags/tag743.xml><?xml version="1.0" encoding="utf-8"?>
<p:tagLst xmlns:a="http://schemas.openxmlformats.org/drawingml/2006/main" xmlns:r="http://schemas.openxmlformats.org/officeDocument/2006/relationships" xmlns:p="http://schemas.openxmlformats.org/presentationml/2006/main">
  <p:tag name="NUM" val="102"/>
</p:tagLst>
</file>

<file path=ppt/tags/tag744.xml><?xml version="1.0" encoding="utf-8"?>
<p:tagLst xmlns:a="http://schemas.openxmlformats.org/drawingml/2006/main" xmlns:r="http://schemas.openxmlformats.org/officeDocument/2006/relationships" xmlns:p="http://schemas.openxmlformats.org/presentationml/2006/main">
  <p:tag name="NUM" val="103"/>
</p:tagLst>
</file>

<file path=ppt/tags/tag745.xml><?xml version="1.0" encoding="utf-8"?>
<p:tagLst xmlns:a="http://schemas.openxmlformats.org/drawingml/2006/main" xmlns:r="http://schemas.openxmlformats.org/officeDocument/2006/relationships" xmlns:p="http://schemas.openxmlformats.org/presentationml/2006/main">
  <p:tag name="NUM" val="104"/>
</p:tagLst>
</file>

<file path=ppt/tags/tag746.xml><?xml version="1.0" encoding="utf-8"?>
<p:tagLst xmlns:a="http://schemas.openxmlformats.org/drawingml/2006/main" xmlns:r="http://schemas.openxmlformats.org/officeDocument/2006/relationships" xmlns:p="http://schemas.openxmlformats.org/presentationml/2006/main">
  <p:tag name="NUM" val="105"/>
</p:tagLst>
</file>

<file path=ppt/tags/tag747.xml><?xml version="1.0" encoding="utf-8"?>
<p:tagLst xmlns:a="http://schemas.openxmlformats.org/drawingml/2006/main" xmlns:r="http://schemas.openxmlformats.org/officeDocument/2006/relationships" xmlns:p="http://schemas.openxmlformats.org/presentationml/2006/main">
  <p:tag name="NUM" val="106"/>
</p:tagLst>
</file>

<file path=ppt/tags/tag748.xml><?xml version="1.0" encoding="utf-8"?>
<p:tagLst xmlns:a="http://schemas.openxmlformats.org/drawingml/2006/main" xmlns:r="http://schemas.openxmlformats.org/officeDocument/2006/relationships" xmlns:p="http://schemas.openxmlformats.org/presentationml/2006/main">
  <p:tag name="NUM" val="107"/>
</p:tagLst>
</file>

<file path=ppt/tags/tag749.xml><?xml version="1.0" encoding="utf-8"?>
<p:tagLst xmlns:a="http://schemas.openxmlformats.org/drawingml/2006/main" xmlns:r="http://schemas.openxmlformats.org/officeDocument/2006/relationships" xmlns:p="http://schemas.openxmlformats.org/presentationml/2006/main">
  <p:tag name="NUM" val="108"/>
</p:tagLst>
</file>

<file path=ppt/tags/tag75.xml><?xml version="1.0" encoding="utf-8"?>
<p:tagLst xmlns:a="http://schemas.openxmlformats.org/drawingml/2006/main" xmlns:r="http://schemas.openxmlformats.org/officeDocument/2006/relationships" xmlns:p="http://schemas.openxmlformats.org/presentationml/2006/main">
  <p:tag name="NUM" val="8"/>
</p:tagLst>
</file>

<file path=ppt/tags/tag750.xml><?xml version="1.0" encoding="utf-8"?>
<p:tagLst xmlns:a="http://schemas.openxmlformats.org/drawingml/2006/main" xmlns:r="http://schemas.openxmlformats.org/officeDocument/2006/relationships" xmlns:p="http://schemas.openxmlformats.org/presentationml/2006/main">
  <p:tag name="NUM" val="109"/>
</p:tagLst>
</file>

<file path=ppt/tags/tag751.xml><?xml version="1.0" encoding="utf-8"?>
<p:tagLst xmlns:a="http://schemas.openxmlformats.org/drawingml/2006/main" xmlns:r="http://schemas.openxmlformats.org/officeDocument/2006/relationships" xmlns:p="http://schemas.openxmlformats.org/presentationml/2006/main">
  <p:tag name="NUM" val="110"/>
</p:tagLst>
</file>

<file path=ppt/tags/tag752.xml><?xml version="1.0" encoding="utf-8"?>
<p:tagLst xmlns:a="http://schemas.openxmlformats.org/drawingml/2006/main" xmlns:r="http://schemas.openxmlformats.org/officeDocument/2006/relationships" xmlns:p="http://schemas.openxmlformats.org/presentationml/2006/main">
  <p:tag name="NUM" val="111"/>
</p:tagLst>
</file>

<file path=ppt/tags/tag753.xml><?xml version="1.0" encoding="utf-8"?>
<p:tagLst xmlns:a="http://schemas.openxmlformats.org/drawingml/2006/main" xmlns:r="http://schemas.openxmlformats.org/officeDocument/2006/relationships" xmlns:p="http://schemas.openxmlformats.org/presentationml/2006/main">
  <p:tag name="NUM" val="112"/>
</p:tagLst>
</file>

<file path=ppt/tags/tag754.xml><?xml version="1.0" encoding="utf-8"?>
<p:tagLst xmlns:a="http://schemas.openxmlformats.org/drawingml/2006/main" xmlns:r="http://schemas.openxmlformats.org/officeDocument/2006/relationships" xmlns:p="http://schemas.openxmlformats.org/presentationml/2006/main">
  <p:tag name="NUM" val="113"/>
</p:tagLst>
</file>

<file path=ppt/tags/tag755.xml><?xml version="1.0" encoding="utf-8"?>
<p:tagLst xmlns:a="http://schemas.openxmlformats.org/drawingml/2006/main" xmlns:r="http://schemas.openxmlformats.org/officeDocument/2006/relationships" xmlns:p="http://schemas.openxmlformats.org/presentationml/2006/main">
  <p:tag name="NUM" val="114"/>
</p:tagLst>
</file>

<file path=ppt/tags/tag756.xml><?xml version="1.0" encoding="utf-8"?>
<p:tagLst xmlns:a="http://schemas.openxmlformats.org/drawingml/2006/main" xmlns:r="http://schemas.openxmlformats.org/officeDocument/2006/relationships" xmlns:p="http://schemas.openxmlformats.org/presentationml/2006/main">
  <p:tag name="NUM" val="115"/>
</p:tagLst>
</file>

<file path=ppt/tags/tag757.xml><?xml version="1.0" encoding="utf-8"?>
<p:tagLst xmlns:a="http://schemas.openxmlformats.org/drawingml/2006/main" xmlns:r="http://schemas.openxmlformats.org/officeDocument/2006/relationships" xmlns:p="http://schemas.openxmlformats.org/presentationml/2006/main">
  <p:tag name="NUM" val="116"/>
</p:tagLst>
</file>

<file path=ppt/tags/tag758.xml><?xml version="1.0" encoding="utf-8"?>
<p:tagLst xmlns:a="http://schemas.openxmlformats.org/drawingml/2006/main" xmlns:r="http://schemas.openxmlformats.org/officeDocument/2006/relationships" xmlns:p="http://schemas.openxmlformats.org/presentationml/2006/main">
  <p:tag name="NUM" val="117"/>
</p:tagLst>
</file>

<file path=ppt/tags/tag759.xml><?xml version="1.0" encoding="utf-8"?>
<p:tagLst xmlns:a="http://schemas.openxmlformats.org/drawingml/2006/main" xmlns:r="http://schemas.openxmlformats.org/officeDocument/2006/relationships" xmlns:p="http://schemas.openxmlformats.org/presentationml/2006/main">
  <p:tag name="NUM" val="118"/>
</p:tagLst>
</file>

<file path=ppt/tags/tag76.xml><?xml version="1.0" encoding="utf-8"?>
<p:tagLst xmlns:a="http://schemas.openxmlformats.org/drawingml/2006/main" xmlns:r="http://schemas.openxmlformats.org/officeDocument/2006/relationships" xmlns:p="http://schemas.openxmlformats.org/presentationml/2006/main">
  <p:tag name="NUM" val="9"/>
</p:tagLst>
</file>

<file path=ppt/tags/tag760.xml><?xml version="1.0" encoding="utf-8"?>
<p:tagLst xmlns:a="http://schemas.openxmlformats.org/drawingml/2006/main" xmlns:r="http://schemas.openxmlformats.org/officeDocument/2006/relationships" xmlns:p="http://schemas.openxmlformats.org/presentationml/2006/main">
  <p:tag name="NUM" val="119"/>
</p:tagLst>
</file>

<file path=ppt/tags/tag761.xml><?xml version="1.0" encoding="utf-8"?>
<p:tagLst xmlns:a="http://schemas.openxmlformats.org/drawingml/2006/main" xmlns:r="http://schemas.openxmlformats.org/officeDocument/2006/relationships" xmlns:p="http://schemas.openxmlformats.org/presentationml/2006/main">
  <p:tag name="NUM" val="120"/>
</p:tagLst>
</file>

<file path=ppt/tags/tag762.xml><?xml version="1.0" encoding="utf-8"?>
<p:tagLst xmlns:a="http://schemas.openxmlformats.org/drawingml/2006/main" xmlns:r="http://schemas.openxmlformats.org/officeDocument/2006/relationships" xmlns:p="http://schemas.openxmlformats.org/presentationml/2006/main">
  <p:tag name="NUM" val="121"/>
</p:tagLst>
</file>

<file path=ppt/tags/tag763.xml><?xml version="1.0" encoding="utf-8"?>
<p:tagLst xmlns:a="http://schemas.openxmlformats.org/drawingml/2006/main" xmlns:r="http://schemas.openxmlformats.org/officeDocument/2006/relationships" xmlns:p="http://schemas.openxmlformats.org/presentationml/2006/main">
  <p:tag name="NUM" val="122"/>
</p:tagLst>
</file>

<file path=ppt/tags/tag764.xml><?xml version="1.0" encoding="utf-8"?>
<p:tagLst xmlns:a="http://schemas.openxmlformats.org/drawingml/2006/main" xmlns:r="http://schemas.openxmlformats.org/officeDocument/2006/relationships" xmlns:p="http://schemas.openxmlformats.org/presentationml/2006/main">
  <p:tag name="NUM" val="123"/>
</p:tagLst>
</file>

<file path=ppt/tags/tag765.xml><?xml version="1.0" encoding="utf-8"?>
<p:tagLst xmlns:a="http://schemas.openxmlformats.org/drawingml/2006/main" xmlns:r="http://schemas.openxmlformats.org/officeDocument/2006/relationships" xmlns:p="http://schemas.openxmlformats.org/presentationml/2006/main">
  <p:tag name="NUM" val="124"/>
</p:tagLst>
</file>

<file path=ppt/tags/tag766.xml><?xml version="1.0" encoding="utf-8"?>
<p:tagLst xmlns:a="http://schemas.openxmlformats.org/drawingml/2006/main" xmlns:r="http://schemas.openxmlformats.org/officeDocument/2006/relationships" xmlns:p="http://schemas.openxmlformats.org/presentationml/2006/main">
  <p:tag name="NUM" val="125"/>
</p:tagLst>
</file>

<file path=ppt/tags/tag767.xml><?xml version="1.0" encoding="utf-8"?>
<p:tagLst xmlns:a="http://schemas.openxmlformats.org/drawingml/2006/main" xmlns:r="http://schemas.openxmlformats.org/officeDocument/2006/relationships" xmlns:p="http://schemas.openxmlformats.org/presentationml/2006/main">
  <p:tag name="NUM" val="126"/>
</p:tagLst>
</file>

<file path=ppt/tags/tag768.xml><?xml version="1.0" encoding="utf-8"?>
<p:tagLst xmlns:a="http://schemas.openxmlformats.org/drawingml/2006/main" xmlns:r="http://schemas.openxmlformats.org/officeDocument/2006/relationships" xmlns:p="http://schemas.openxmlformats.org/presentationml/2006/main">
  <p:tag name="NUM" val="127"/>
</p:tagLst>
</file>

<file path=ppt/tags/tag769.xml><?xml version="1.0" encoding="utf-8"?>
<p:tagLst xmlns:a="http://schemas.openxmlformats.org/drawingml/2006/main" xmlns:r="http://schemas.openxmlformats.org/officeDocument/2006/relationships" xmlns:p="http://schemas.openxmlformats.org/presentationml/2006/main">
  <p:tag name="NUM" val="128"/>
</p:tagLst>
</file>

<file path=ppt/tags/tag77.xml><?xml version="1.0" encoding="utf-8"?>
<p:tagLst xmlns:a="http://schemas.openxmlformats.org/drawingml/2006/main" xmlns:r="http://schemas.openxmlformats.org/officeDocument/2006/relationships" xmlns:p="http://schemas.openxmlformats.org/presentationml/2006/main">
  <p:tag name="NUM" val="10"/>
</p:tagLst>
</file>

<file path=ppt/tags/tag770.xml><?xml version="1.0" encoding="utf-8"?>
<p:tagLst xmlns:a="http://schemas.openxmlformats.org/drawingml/2006/main" xmlns:r="http://schemas.openxmlformats.org/officeDocument/2006/relationships" xmlns:p="http://schemas.openxmlformats.org/presentationml/2006/main">
  <p:tag name="NUM" val="129"/>
</p:tagLst>
</file>

<file path=ppt/tags/tag771.xml><?xml version="1.0" encoding="utf-8"?>
<p:tagLst xmlns:a="http://schemas.openxmlformats.org/drawingml/2006/main" xmlns:r="http://schemas.openxmlformats.org/officeDocument/2006/relationships" xmlns:p="http://schemas.openxmlformats.org/presentationml/2006/main">
  <p:tag name="NUM" val="130"/>
</p:tagLst>
</file>

<file path=ppt/tags/tag772.xml><?xml version="1.0" encoding="utf-8"?>
<p:tagLst xmlns:a="http://schemas.openxmlformats.org/drawingml/2006/main" xmlns:r="http://schemas.openxmlformats.org/officeDocument/2006/relationships" xmlns:p="http://schemas.openxmlformats.org/presentationml/2006/main">
  <p:tag name="NUM" val="131"/>
</p:tagLst>
</file>

<file path=ppt/tags/tag773.xml><?xml version="1.0" encoding="utf-8"?>
<p:tagLst xmlns:a="http://schemas.openxmlformats.org/drawingml/2006/main" xmlns:r="http://schemas.openxmlformats.org/officeDocument/2006/relationships" xmlns:p="http://schemas.openxmlformats.org/presentationml/2006/main">
  <p:tag name="NUM" val="132"/>
</p:tagLst>
</file>

<file path=ppt/tags/tag774.xml><?xml version="1.0" encoding="utf-8"?>
<p:tagLst xmlns:a="http://schemas.openxmlformats.org/drawingml/2006/main" xmlns:r="http://schemas.openxmlformats.org/officeDocument/2006/relationships" xmlns:p="http://schemas.openxmlformats.org/presentationml/2006/main">
  <p:tag name="NUM" val="133"/>
</p:tagLst>
</file>

<file path=ppt/tags/tag775.xml><?xml version="1.0" encoding="utf-8"?>
<p:tagLst xmlns:a="http://schemas.openxmlformats.org/drawingml/2006/main" xmlns:r="http://schemas.openxmlformats.org/officeDocument/2006/relationships" xmlns:p="http://schemas.openxmlformats.org/presentationml/2006/main">
  <p:tag name="NUM" val="134"/>
</p:tagLst>
</file>

<file path=ppt/tags/tag776.xml><?xml version="1.0" encoding="utf-8"?>
<p:tagLst xmlns:a="http://schemas.openxmlformats.org/drawingml/2006/main" xmlns:r="http://schemas.openxmlformats.org/officeDocument/2006/relationships" xmlns:p="http://schemas.openxmlformats.org/presentationml/2006/main">
  <p:tag name="NUM" val="135"/>
</p:tagLst>
</file>

<file path=ppt/tags/tag777.xml><?xml version="1.0" encoding="utf-8"?>
<p:tagLst xmlns:a="http://schemas.openxmlformats.org/drawingml/2006/main" xmlns:r="http://schemas.openxmlformats.org/officeDocument/2006/relationships" xmlns:p="http://schemas.openxmlformats.org/presentationml/2006/main">
  <p:tag name="NUM" val="136"/>
</p:tagLst>
</file>

<file path=ppt/tags/tag778.xml><?xml version="1.0" encoding="utf-8"?>
<p:tagLst xmlns:a="http://schemas.openxmlformats.org/drawingml/2006/main" xmlns:r="http://schemas.openxmlformats.org/officeDocument/2006/relationships" xmlns:p="http://schemas.openxmlformats.org/presentationml/2006/main">
  <p:tag name="NUM" val="137"/>
</p:tagLst>
</file>

<file path=ppt/tags/tag779.xml><?xml version="1.0" encoding="utf-8"?>
<p:tagLst xmlns:a="http://schemas.openxmlformats.org/drawingml/2006/main" xmlns:r="http://schemas.openxmlformats.org/officeDocument/2006/relationships" xmlns:p="http://schemas.openxmlformats.org/presentationml/2006/main">
  <p:tag name="NUM" val="138"/>
</p:tagLst>
</file>

<file path=ppt/tags/tag78.xml><?xml version="1.0" encoding="utf-8"?>
<p:tagLst xmlns:a="http://schemas.openxmlformats.org/drawingml/2006/main" xmlns:r="http://schemas.openxmlformats.org/officeDocument/2006/relationships" xmlns:p="http://schemas.openxmlformats.org/presentationml/2006/main">
  <p:tag name="NUM" val="11"/>
</p:tagLst>
</file>

<file path=ppt/tags/tag780.xml><?xml version="1.0" encoding="utf-8"?>
<p:tagLst xmlns:a="http://schemas.openxmlformats.org/drawingml/2006/main" xmlns:r="http://schemas.openxmlformats.org/officeDocument/2006/relationships" xmlns:p="http://schemas.openxmlformats.org/presentationml/2006/main">
  <p:tag name="NUM" val="139"/>
</p:tagLst>
</file>

<file path=ppt/tags/tag781.xml><?xml version="1.0" encoding="utf-8"?>
<p:tagLst xmlns:a="http://schemas.openxmlformats.org/drawingml/2006/main" xmlns:r="http://schemas.openxmlformats.org/officeDocument/2006/relationships" xmlns:p="http://schemas.openxmlformats.org/presentationml/2006/main">
  <p:tag name="NUM" val="140"/>
</p:tagLst>
</file>

<file path=ppt/tags/tag782.xml><?xml version="1.0" encoding="utf-8"?>
<p:tagLst xmlns:a="http://schemas.openxmlformats.org/drawingml/2006/main" xmlns:r="http://schemas.openxmlformats.org/officeDocument/2006/relationships" xmlns:p="http://schemas.openxmlformats.org/presentationml/2006/main">
  <p:tag name="NUM" val="141"/>
</p:tagLst>
</file>

<file path=ppt/tags/tag783.xml><?xml version="1.0" encoding="utf-8"?>
<p:tagLst xmlns:a="http://schemas.openxmlformats.org/drawingml/2006/main" xmlns:r="http://schemas.openxmlformats.org/officeDocument/2006/relationships" xmlns:p="http://schemas.openxmlformats.org/presentationml/2006/main">
  <p:tag name="NUM" val="142"/>
</p:tagLst>
</file>

<file path=ppt/tags/tag784.xml><?xml version="1.0" encoding="utf-8"?>
<p:tagLst xmlns:a="http://schemas.openxmlformats.org/drawingml/2006/main" xmlns:r="http://schemas.openxmlformats.org/officeDocument/2006/relationships" xmlns:p="http://schemas.openxmlformats.org/presentationml/2006/main">
  <p:tag name="NUM" val="143"/>
</p:tagLst>
</file>

<file path=ppt/tags/tag785.xml><?xml version="1.0" encoding="utf-8"?>
<p:tagLst xmlns:a="http://schemas.openxmlformats.org/drawingml/2006/main" xmlns:r="http://schemas.openxmlformats.org/officeDocument/2006/relationships" xmlns:p="http://schemas.openxmlformats.org/presentationml/2006/main">
  <p:tag name="NUM" val="144"/>
</p:tagLst>
</file>

<file path=ppt/tags/tag786.xml><?xml version="1.0" encoding="utf-8"?>
<p:tagLst xmlns:a="http://schemas.openxmlformats.org/drawingml/2006/main" xmlns:r="http://schemas.openxmlformats.org/officeDocument/2006/relationships" xmlns:p="http://schemas.openxmlformats.org/presentationml/2006/main">
  <p:tag name="NUM" val="145"/>
</p:tagLst>
</file>

<file path=ppt/tags/tag787.xml><?xml version="1.0" encoding="utf-8"?>
<p:tagLst xmlns:a="http://schemas.openxmlformats.org/drawingml/2006/main" xmlns:r="http://schemas.openxmlformats.org/officeDocument/2006/relationships" xmlns:p="http://schemas.openxmlformats.org/presentationml/2006/main">
  <p:tag name="NUM" val="146"/>
</p:tagLst>
</file>

<file path=ppt/tags/tag788.xml><?xml version="1.0" encoding="utf-8"?>
<p:tagLst xmlns:a="http://schemas.openxmlformats.org/drawingml/2006/main" xmlns:r="http://schemas.openxmlformats.org/officeDocument/2006/relationships" xmlns:p="http://schemas.openxmlformats.org/presentationml/2006/main">
  <p:tag name="NUM" val="147"/>
</p:tagLst>
</file>

<file path=ppt/tags/tag789.xml><?xml version="1.0" encoding="utf-8"?>
<p:tagLst xmlns:a="http://schemas.openxmlformats.org/drawingml/2006/main" xmlns:r="http://schemas.openxmlformats.org/officeDocument/2006/relationships" xmlns:p="http://schemas.openxmlformats.org/presentationml/2006/main">
  <p:tag name="NUM" val="148"/>
</p:tagLst>
</file>

<file path=ppt/tags/tag79.xml><?xml version="1.0" encoding="utf-8"?>
<p:tagLst xmlns:a="http://schemas.openxmlformats.org/drawingml/2006/main" xmlns:r="http://schemas.openxmlformats.org/officeDocument/2006/relationships" xmlns:p="http://schemas.openxmlformats.org/presentationml/2006/main">
  <p:tag name="NUM" val="12"/>
</p:tagLst>
</file>

<file path=ppt/tags/tag790.xml><?xml version="1.0" encoding="utf-8"?>
<p:tagLst xmlns:a="http://schemas.openxmlformats.org/drawingml/2006/main" xmlns:r="http://schemas.openxmlformats.org/officeDocument/2006/relationships" xmlns:p="http://schemas.openxmlformats.org/presentationml/2006/main">
  <p:tag name="NUM" val="149"/>
</p:tagLst>
</file>

<file path=ppt/tags/tag791.xml><?xml version="1.0" encoding="utf-8"?>
<p:tagLst xmlns:a="http://schemas.openxmlformats.org/drawingml/2006/main" xmlns:r="http://schemas.openxmlformats.org/officeDocument/2006/relationships" xmlns:p="http://schemas.openxmlformats.org/presentationml/2006/main">
  <p:tag name="NUM" val="150"/>
</p:tagLst>
</file>

<file path=ppt/tags/tag792.xml><?xml version="1.0" encoding="utf-8"?>
<p:tagLst xmlns:a="http://schemas.openxmlformats.org/drawingml/2006/main" xmlns:r="http://schemas.openxmlformats.org/officeDocument/2006/relationships" xmlns:p="http://schemas.openxmlformats.org/presentationml/2006/main">
  <p:tag name="NUM" val="151"/>
</p:tagLst>
</file>

<file path=ppt/tags/tag793.xml><?xml version="1.0" encoding="utf-8"?>
<p:tagLst xmlns:a="http://schemas.openxmlformats.org/drawingml/2006/main" xmlns:r="http://schemas.openxmlformats.org/officeDocument/2006/relationships" xmlns:p="http://schemas.openxmlformats.org/presentationml/2006/main">
  <p:tag name="NUM" val="152"/>
</p:tagLst>
</file>

<file path=ppt/tags/tag794.xml><?xml version="1.0" encoding="utf-8"?>
<p:tagLst xmlns:a="http://schemas.openxmlformats.org/drawingml/2006/main" xmlns:r="http://schemas.openxmlformats.org/officeDocument/2006/relationships" xmlns:p="http://schemas.openxmlformats.org/presentationml/2006/main">
  <p:tag name="NUM" val="153"/>
</p:tagLst>
</file>

<file path=ppt/tags/tag795.xml><?xml version="1.0" encoding="utf-8"?>
<p:tagLst xmlns:a="http://schemas.openxmlformats.org/drawingml/2006/main" xmlns:r="http://schemas.openxmlformats.org/officeDocument/2006/relationships" xmlns:p="http://schemas.openxmlformats.org/presentationml/2006/main">
  <p:tag name="NUM" val="154"/>
</p:tagLst>
</file>

<file path=ppt/tags/tag796.xml><?xml version="1.0" encoding="utf-8"?>
<p:tagLst xmlns:a="http://schemas.openxmlformats.org/drawingml/2006/main" xmlns:r="http://schemas.openxmlformats.org/officeDocument/2006/relationships" xmlns:p="http://schemas.openxmlformats.org/presentationml/2006/main">
  <p:tag name="NUM" val="155"/>
</p:tagLst>
</file>

<file path=ppt/tags/tag797.xml><?xml version="1.0" encoding="utf-8"?>
<p:tagLst xmlns:a="http://schemas.openxmlformats.org/drawingml/2006/main" xmlns:r="http://schemas.openxmlformats.org/officeDocument/2006/relationships" xmlns:p="http://schemas.openxmlformats.org/presentationml/2006/main">
  <p:tag name="NUM" val="156"/>
</p:tagLst>
</file>

<file path=ppt/tags/tag798.xml><?xml version="1.0" encoding="utf-8"?>
<p:tagLst xmlns:a="http://schemas.openxmlformats.org/drawingml/2006/main" xmlns:r="http://schemas.openxmlformats.org/officeDocument/2006/relationships" xmlns:p="http://schemas.openxmlformats.org/presentationml/2006/main">
  <p:tag name="NUM" val="157"/>
</p:tagLst>
</file>

<file path=ppt/tags/tag799.xml><?xml version="1.0" encoding="utf-8"?>
<p:tagLst xmlns:a="http://schemas.openxmlformats.org/drawingml/2006/main" xmlns:r="http://schemas.openxmlformats.org/officeDocument/2006/relationships" xmlns:p="http://schemas.openxmlformats.org/presentationml/2006/main">
  <p:tag name="NUM" val="158"/>
</p:tagLst>
</file>

<file path=ppt/tags/tag8.xml><?xml version="1.0" encoding="utf-8"?>
<p:tagLst xmlns:a="http://schemas.openxmlformats.org/drawingml/2006/main" xmlns:r="http://schemas.openxmlformats.org/officeDocument/2006/relationships" xmlns:p="http://schemas.openxmlformats.org/presentationml/2006/main">
  <p:tag name="NUM" val="4"/>
</p:tagLst>
</file>

<file path=ppt/tags/tag80.xml><?xml version="1.0" encoding="utf-8"?>
<p:tagLst xmlns:a="http://schemas.openxmlformats.org/drawingml/2006/main" xmlns:r="http://schemas.openxmlformats.org/officeDocument/2006/relationships" xmlns:p="http://schemas.openxmlformats.org/presentationml/2006/main">
  <p:tag name="NUM" val="13"/>
</p:tagLst>
</file>

<file path=ppt/tags/tag800.xml><?xml version="1.0" encoding="utf-8"?>
<p:tagLst xmlns:a="http://schemas.openxmlformats.org/drawingml/2006/main" xmlns:r="http://schemas.openxmlformats.org/officeDocument/2006/relationships" xmlns:p="http://schemas.openxmlformats.org/presentationml/2006/main">
  <p:tag name="NUM" val="159"/>
</p:tagLst>
</file>

<file path=ppt/tags/tag801.xml><?xml version="1.0" encoding="utf-8"?>
<p:tagLst xmlns:a="http://schemas.openxmlformats.org/drawingml/2006/main" xmlns:r="http://schemas.openxmlformats.org/officeDocument/2006/relationships" xmlns:p="http://schemas.openxmlformats.org/presentationml/2006/main">
  <p:tag name="NUM" val="160"/>
</p:tagLst>
</file>

<file path=ppt/tags/tag802.xml><?xml version="1.0" encoding="utf-8"?>
<p:tagLst xmlns:a="http://schemas.openxmlformats.org/drawingml/2006/main" xmlns:r="http://schemas.openxmlformats.org/officeDocument/2006/relationships" xmlns:p="http://schemas.openxmlformats.org/presentationml/2006/main">
  <p:tag name="NUM" val="161"/>
</p:tagLst>
</file>

<file path=ppt/tags/tag803.xml><?xml version="1.0" encoding="utf-8"?>
<p:tagLst xmlns:a="http://schemas.openxmlformats.org/drawingml/2006/main" xmlns:r="http://schemas.openxmlformats.org/officeDocument/2006/relationships" xmlns:p="http://schemas.openxmlformats.org/presentationml/2006/main">
  <p:tag name="NUM" val="162"/>
</p:tagLst>
</file>

<file path=ppt/tags/tag804.xml><?xml version="1.0" encoding="utf-8"?>
<p:tagLst xmlns:a="http://schemas.openxmlformats.org/drawingml/2006/main" xmlns:r="http://schemas.openxmlformats.org/officeDocument/2006/relationships" xmlns:p="http://schemas.openxmlformats.org/presentationml/2006/main">
  <p:tag name="NUM" val="163"/>
</p:tagLst>
</file>

<file path=ppt/tags/tag805.xml><?xml version="1.0" encoding="utf-8"?>
<p:tagLst xmlns:a="http://schemas.openxmlformats.org/drawingml/2006/main" xmlns:r="http://schemas.openxmlformats.org/officeDocument/2006/relationships" xmlns:p="http://schemas.openxmlformats.org/presentationml/2006/main">
  <p:tag name="NUM" val="164"/>
</p:tagLst>
</file>

<file path=ppt/tags/tag806.xml><?xml version="1.0" encoding="utf-8"?>
<p:tagLst xmlns:a="http://schemas.openxmlformats.org/drawingml/2006/main" xmlns:r="http://schemas.openxmlformats.org/officeDocument/2006/relationships" xmlns:p="http://schemas.openxmlformats.org/presentationml/2006/main">
  <p:tag name="NUM" val="165"/>
</p:tagLst>
</file>

<file path=ppt/tags/tag807.xml><?xml version="1.0" encoding="utf-8"?>
<p:tagLst xmlns:a="http://schemas.openxmlformats.org/drawingml/2006/main" xmlns:r="http://schemas.openxmlformats.org/officeDocument/2006/relationships" xmlns:p="http://schemas.openxmlformats.org/presentationml/2006/main">
  <p:tag name="NUM" val="166"/>
</p:tagLst>
</file>

<file path=ppt/tags/tag808.xml><?xml version="1.0" encoding="utf-8"?>
<p:tagLst xmlns:a="http://schemas.openxmlformats.org/drawingml/2006/main" xmlns:r="http://schemas.openxmlformats.org/officeDocument/2006/relationships" xmlns:p="http://schemas.openxmlformats.org/presentationml/2006/main">
  <p:tag name="NUM" val="167"/>
</p:tagLst>
</file>

<file path=ppt/tags/tag809.xml><?xml version="1.0" encoding="utf-8"?>
<p:tagLst xmlns:a="http://schemas.openxmlformats.org/drawingml/2006/main" xmlns:r="http://schemas.openxmlformats.org/officeDocument/2006/relationships" xmlns:p="http://schemas.openxmlformats.org/presentationml/2006/main">
  <p:tag name="NUM" val="168"/>
</p:tagLst>
</file>

<file path=ppt/tags/tag81.xml><?xml version="1.0" encoding="utf-8"?>
<p:tagLst xmlns:a="http://schemas.openxmlformats.org/drawingml/2006/main" xmlns:r="http://schemas.openxmlformats.org/officeDocument/2006/relationships" xmlns:p="http://schemas.openxmlformats.org/presentationml/2006/main">
  <p:tag name="NUM" val="14"/>
</p:tagLst>
</file>

<file path=ppt/tags/tag810.xml><?xml version="1.0" encoding="utf-8"?>
<p:tagLst xmlns:a="http://schemas.openxmlformats.org/drawingml/2006/main" xmlns:r="http://schemas.openxmlformats.org/officeDocument/2006/relationships" xmlns:p="http://schemas.openxmlformats.org/presentationml/2006/main">
  <p:tag name="NUM" val="169"/>
</p:tagLst>
</file>

<file path=ppt/tags/tag811.xml><?xml version="1.0" encoding="utf-8"?>
<p:tagLst xmlns:a="http://schemas.openxmlformats.org/drawingml/2006/main" xmlns:r="http://schemas.openxmlformats.org/officeDocument/2006/relationships" xmlns:p="http://schemas.openxmlformats.org/presentationml/2006/main">
  <p:tag name="NUM" val="170"/>
</p:tagLst>
</file>

<file path=ppt/tags/tag812.xml><?xml version="1.0" encoding="utf-8"?>
<p:tagLst xmlns:a="http://schemas.openxmlformats.org/drawingml/2006/main" xmlns:r="http://schemas.openxmlformats.org/officeDocument/2006/relationships" xmlns:p="http://schemas.openxmlformats.org/presentationml/2006/main">
  <p:tag name="NUM" val="171"/>
</p:tagLst>
</file>

<file path=ppt/tags/tag813.xml><?xml version="1.0" encoding="utf-8"?>
<p:tagLst xmlns:a="http://schemas.openxmlformats.org/drawingml/2006/main" xmlns:r="http://schemas.openxmlformats.org/officeDocument/2006/relationships" xmlns:p="http://schemas.openxmlformats.org/presentationml/2006/main">
  <p:tag name="NUM" val="172"/>
</p:tagLst>
</file>

<file path=ppt/tags/tag814.xml><?xml version="1.0" encoding="utf-8"?>
<p:tagLst xmlns:a="http://schemas.openxmlformats.org/drawingml/2006/main" xmlns:r="http://schemas.openxmlformats.org/officeDocument/2006/relationships" xmlns:p="http://schemas.openxmlformats.org/presentationml/2006/main">
  <p:tag name="NUM" val="173"/>
</p:tagLst>
</file>

<file path=ppt/tags/tag815.xml><?xml version="1.0" encoding="utf-8"?>
<p:tagLst xmlns:a="http://schemas.openxmlformats.org/drawingml/2006/main" xmlns:r="http://schemas.openxmlformats.org/officeDocument/2006/relationships" xmlns:p="http://schemas.openxmlformats.org/presentationml/2006/main">
  <p:tag name="NUM" val="174"/>
</p:tagLst>
</file>

<file path=ppt/tags/tag816.xml><?xml version="1.0" encoding="utf-8"?>
<p:tagLst xmlns:a="http://schemas.openxmlformats.org/drawingml/2006/main" xmlns:r="http://schemas.openxmlformats.org/officeDocument/2006/relationships" xmlns:p="http://schemas.openxmlformats.org/presentationml/2006/main">
  <p:tag name="NUM" val="175"/>
</p:tagLst>
</file>

<file path=ppt/tags/tag817.xml><?xml version="1.0" encoding="utf-8"?>
<p:tagLst xmlns:a="http://schemas.openxmlformats.org/drawingml/2006/main" xmlns:r="http://schemas.openxmlformats.org/officeDocument/2006/relationships" xmlns:p="http://schemas.openxmlformats.org/presentationml/2006/main">
  <p:tag name="NUM" val="176"/>
</p:tagLst>
</file>

<file path=ppt/tags/tag818.xml><?xml version="1.0" encoding="utf-8"?>
<p:tagLst xmlns:a="http://schemas.openxmlformats.org/drawingml/2006/main" xmlns:r="http://schemas.openxmlformats.org/officeDocument/2006/relationships" xmlns:p="http://schemas.openxmlformats.org/presentationml/2006/main">
  <p:tag name="NUM" val="177"/>
</p:tagLst>
</file>

<file path=ppt/tags/tag819.xml><?xml version="1.0" encoding="utf-8"?>
<p:tagLst xmlns:a="http://schemas.openxmlformats.org/drawingml/2006/main" xmlns:r="http://schemas.openxmlformats.org/officeDocument/2006/relationships" xmlns:p="http://schemas.openxmlformats.org/presentationml/2006/main">
  <p:tag name="NUM" val="178"/>
</p:tagLst>
</file>

<file path=ppt/tags/tag82.xml><?xml version="1.0" encoding="utf-8"?>
<p:tagLst xmlns:a="http://schemas.openxmlformats.org/drawingml/2006/main" xmlns:r="http://schemas.openxmlformats.org/officeDocument/2006/relationships" xmlns:p="http://schemas.openxmlformats.org/presentationml/2006/main">
  <p:tag name="NUM" val="15"/>
</p:tagLst>
</file>

<file path=ppt/tags/tag820.xml><?xml version="1.0" encoding="utf-8"?>
<p:tagLst xmlns:a="http://schemas.openxmlformats.org/drawingml/2006/main" xmlns:r="http://schemas.openxmlformats.org/officeDocument/2006/relationships" xmlns:p="http://schemas.openxmlformats.org/presentationml/2006/main">
  <p:tag name="NUM" val="179"/>
</p:tagLst>
</file>

<file path=ppt/tags/tag821.xml><?xml version="1.0" encoding="utf-8"?>
<p:tagLst xmlns:a="http://schemas.openxmlformats.org/drawingml/2006/main" xmlns:r="http://schemas.openxmlformats.org/officeDocument/2006/relationships" xmlns:p="http://schemas.openxmlformats.org/presentationml/2006/main">
  <p:tag name="NUM" val="180"/>
</p:tagLst>
</file>

<file path=ppt/tags/tag822.xml><?xml version="1.0" encoding="utf-8"?>
<p:tagLst xmlns:a="http://schemas.openxmlformats.org/drawingml/2006/main" xmlns:r="http://schemas.openxmlformats.org/officeDocument/2006/relationships" xmlns:p="http://schemas.openxmlformats.org/presentationml/2006/main">
  <p:tag name="NUM" val="181"/>
</p:tagLst>
</file>

<file path=ppt/tags/tag823.xml><?xml version="1.0" encoding="utf-8"?>
<p:tagLst xmlns:a="http://schemas.openxmlformats.org/drawingml/2006/main" xmlns:r="http://schemas.openxmlformats.org/officeDocument/2006/relationships" xmlns:p="http://schemas.openxmlformats.org/presentationml/2006/main">
  <p:tag name="NUM" val="182"/>
</p:tagLst>
</file>

<file path=ppt/tags/tag824.xml><?xml version="1.0" encoding="utf-8"?>
<p:tagLst xmlns:a="http://schemas.openxmlformats.org/drawingml/2006/main" xmlns:r="http://schemas.openxmlformats.org/officeDocument/2006/relationships" xmlns:p="http://schemas.openxmlformats.org/presentationml/2006/main">
  <p:tag name="NUM" val="183"/>
</p:tagLst>
</file>

<file path=ppt/tags/tag825.xml><?xml version="1.0" encoding="utf-8"?>
<p:tagLst xmlns:a="http://schemas.openxmlformats.org/drawingml/2006/main" xmlns:r="http://schemas.openxmlformats.org/officeDocument/2006/relationships" xmlns:p="http://schemas.openxmlformats.org/presentationml/2006/main">
  <p:tag name="NUM" val="184"/>
</p:tagLst>
</file>

<file path=ppt/tags/tag826.xml><?xml version="1.0" encoding="utf-8"?>
<p:tagLst xmlns:a="http://schemas.openxmlformats.org/drawingml/2006/main" xmlns:r="http://schemas.openxmlformats.org/officeDocument/2006/relationships" xmlns:p="http://schemas.openxmlformats.org/presentationml/2006/main">
  <p:tag name="NUM" val="185"/>
</p:tagLst>
</file>

<file path=ppt/tags/tag827.xml><?xml version="1.0" encoding="utf-8"?>
<p:tagLst xmlns:a="http://schemas.openxmlformats.org/drawingml/2006/main" xmlns:r="http://schemas.openxmlformats.org/officeDocument/2006/relationships" xmlns:p="http://schemas.openxmlformats.org/presentationml/2006/main">
  <p:tag name="NUM" val="186"/>
</p:tagLst>
</file>

<file path=ppt/tags/tag828.xml><?xml version="1.0" encoding="utf-8"?>
<p:tagLst xmlns:a="http://schemas.openxmlformats.org/drawingml/2006/main" xmlns:r="http://schemas.openxmlformats.org/officeDocument/2006/relationships" xmlns:p="http://schemas.openxmlformats.org/presentationml/2006/main">
  <p:tag name="NUM" val="187"/>
</p:tagLst>
</file>

<file path=ppt/tags/tag829.xml><?xml version="1.0" encoding="utf-8"?>
<p:tagLst xmlns:a="http://schemas.openxmlformats.org/drawingml/2006/main" xmlns:r="http://schemas.openxmlformats.org/officeDocument/2006/relationships" xmlns:p="http://schemas.openxmlformats.org/presentationml/2006/main">
  <p:tag name="NUM" val="188"/>
</p:tagLst>
</file>

<file path=ppt/tags/tag83.xml><?xml version="1.0" encoding="utf-8"?>
<p:tagLst xmlns:a="http://schemas.openxmlformats.org/drawingml/2006/main" xmlns:r="http://schemas.openxmlformats.org/officeDocument/2006/relationships" xmlns:p="http://schemas.openxmlformats.org/presentationml/2006/main">
  <p:tag name="NUM" val="16"/>
</p:tagLst>
</file>

<file path=ppt/tags/tag830.xml><?xml version="1.0" encoding="utf-8"?>
<p:tagLst xmlns:a="http://schemas.openxmlformats.org/drawingml/2006/main" xmlns:r="http://schemas.openxmlformats.org/officeDocument/2006/relationships" xmlns:p="http://schemas.openxmlformats.org/presentationml/2006/main">
  <p:tag name="NUM" val="189"/>
</p:tagLst>
</file>

<file path=ppt/tags/tag831.xml><?xml version="1.0" encoding="utf-8"?>
<p:tagLst xmlns:a="http://schemas.openxmlformats.org/drawingml/2006/main" xmlns:r="http://schemas.openxmlformats.org/officeDocument/2006/relationships" xmlns:p="http://schemas.openxmlformats.org/presentationml/2006/main">
  <p:tag name="NUM" val="190"/>
</p:tagLst>
</file>

<file path=ppt/tags/tag832.xml><?xml version="1.0" encoding="utf-8"?>
<p:tagLst xmlns:a="http://schemas.openxmlformats.org/drawingml/2006/main" xmlns:r="http://schemas.openxmlformats.org/officeDocument/2006/relationships" xmlns:p="http://schemas.openxmlformats.org/presentationml/2006/main">
  <p:tag name="NUM" val="191"/>
</p:tagLst>
</file>

<file path=ppt/tags/tag833.xml><?xml version="1.0" encoding="utf-8"?>
<p:tagLst xmlns:a="http://schemas.openxmlformats.org/drawingml/2006/main" xmlns:r="http://schemas.openxmlformats.org/officeDocument/2006/relationships" xmlns:p="http://schemas.openxmlformats.org/presentationml/2006/main">
  <p:tag name="NUM" val="192"/>
</p:tagLst>
</file>

<file path=ppt/tags/tag834.xml><?xml version="1.0" encoding="utf-8"?>
<p:tagLst xmlns:a="http://schemas.openxmlformats.org/drawingml/2006/main" xmlns:r="http://schemas.openxmlformats.org/officeDocument/2006/relationships" xmlns:p="http://schemas.openxmlformats.org/presentationml/2006/main">
  <p:tag name="NUM" val="193"/>
</p:tagLst>
</file>

<file path=ppt/tags/tag835.xml><?xml version="1.0" encoding="utf-8"?>
<p:tagLst xmlns:a="http://schemas.openxmlformats.org/drawingml/2006/main" xmlns:r="http://schemas.openxmlformats.org/officeDocument/2006/relationships" xmlns:p="http://schemas.openxmlformats.org/presentationml/2006/main">
  <p:tag name="NUM" val="194"/>
</p:tagLst>
</file>

<file path=ppt/tags/tag836.xml><?xml version="1.0" encoding="utf-8"?>
<p:tagLst xmlns:a="http://schemas.openxmlformats.org/drawingml/2006/main" xmlns:r="http://schemas.openxmlformats.org/officeDocument/2006/relationships" xmlns:p="http://schemas.openxmlformats.org/presentationml/2006/main">
  <p:tag name="NUM" val="195"/>
</p:tagLst>
</file>

<file path=ppt/tags/tag837.xml><?xml version="1.0" encoding="utf-8"?>
<p:tagLst xmlns:a="http://schemas.openxmlformats.org/drawingml/2006/main" xmlns:r="http://schemas.openxmlformats.org/officeDocument/2006/relationships" xmlns:p="http://schemas.openxmlformats.org/presentationml/2006/main">
  <p:tag name="NUM" val="196"/>
</p:tagLst>
</file>

<file path=ppt/tags/tag838.xml><?xml version="1.0" encoding="utf-8"?>
<p:tagLst xmlns:a="http://schemas.openxmlformats.org/drawingml/2006/main" xmlns:r="http://schemas.openxmlformats.org/officeDocument/2006/relationships" xmlns:p="http://schemas.openxmlformats.org/presentationml/2006/main">
  <p:tag name="NUM" val="197"/>
</p:tagLst>
</file>

<file path=ppt/tags/tag839.xml><?xml version="1.0" encoding="utf-8"?>
<p:tagLst xmlns:a="http://schemas.openxmlformats.org/drawingml/2006/main" xmlns:r="http://schemas.openxmlformats.org/officeDocument/2006/relationships" xmlns:p="http://schemas.openxmlformats.org/presentationml/2006/main">
  <p:tag name="NUM" val="198"/>
</p:tagLst>
</file>

<file path=ppt/tags/tag84.xml><?xml version="1.0" encoding="utf-8"?>
<p:tagLst xmlns:a="http://schemas.openxmlformats.org/drawingml/2006/main" xmlns:r="http://schemas.openxmlformats.org/officeDocument/2006/relationships" xmlns:p="http://schemas.openxmlformats.org/presentationml/2006/main">
  <p:tag name="NUM" val="17"/>
</p:tagLst>
</file>

<file path=ppt/tags/tag840.xml><?xml version="1.0" encoding="utf-8"?>
<p:tagLst xmlns:a="http://schemas.openxmlformats.org/drawingml/2006/main" xmlns:r="http://schemas.openxmlformats.org/officeDocument/2006/relationships" xmlns:p="http://schemas.openxmlformats.org/presentationml/2006/main">
  <p:tag name="NUM" val="199"/>
</p:tagLst>
</file>

<file path=ppt/tags/tag841.xml><?xml version="1.0" encoding="utf-8"?>
<p:tagLst xmlns:a="http://schemas.openxmlformats.org/drawingml/2006/main" xmlns:r="http://schemas.openxmlformats.org/officeDocument/2006/relationships" xmlns:p="http://schemas.openxmlformats.org/presentationml/2006/main">
  <p:tag name="NUM" val="200"/>
</p:tagLst>
</file>

<file path=ppt/tags/tag842.xml><?xml version="1.0" encoding="utf-8"?>
<p:tagLst xmlns:a="http://schemas.openxmlformats.org/drawingml/2006/main" xmlns:r="http://schemas.openxmlformats.org/officeDocument/2006/relationships" xmlns:p="http://schemas.openxmlformats.org/presentationml/2006/main">
  <p:tag name="NUM" val="201"/>
</p:tagLst>
</file>

<file path=ppt/tags/tag843.xml><?xml version="1.0" encoding="utf-8"?>
<p:tagLst xmlns:a="http://schemas.openxmlformats.org/drawingml/2006/main" xmlns:r="http://schemas.openxmlformats.org/officeDocument/2006/relationships" xmlns:p="http://schemas.openxmlformats.org/presentationml/2006/main">
  <p:tag name="NUM" val="202"/>
</p:tagLst>
</file>

<file path=ppt/tags/tag844.xml><?xml version="1.0" encoding="utf-8"?>
<p:tagLst xmlns:a="http://schemas.openxmlformats.org/drawingml/2006/main" xmlns:r="http://schemas.openxmlformats.org/officeDocument/2006/relationships" xmlns:p="http://schemas.openxmlformats.org/presentationml/2006/main">
  <p:tag name="NUM" val="203"/>
</p:tagLst>
</file>

<file path=ppt/tags/tag845.xml><?xml version="1.0" encoding="utf-8"?>
<p:tagLst xmlns:a="http://schemas.openxmlformats.org/drawingml/2006/main" xmlns:r="http://schemas.openxmlformats.org/officeDocument/2006/relationships" xmlns:p="http://schemas.openxmlformats.org/presentationml/2006/main">
  <p:tag name="NUM" val="204"/>
</p:tagLst>
</file>

<file path=ppt/tags/tag846.xml><?xml version="1.0" encoding="utf-8"?>
<p:tagLst xmlns:a="http://schemas.openxmlformats.org/drawingml/2006/main" xmlns:r="http://schemas.openxmlformats.org/officeDocument/2006/relationships" xmlns:p="http://schemas.openxmlformats.org/presentationml/2006/main">
  <p:tag name="NUM" val="205"/>
</p:tagLst>
</file>

<file path=ppt/tags/tag847.xml><?xml version="1.0" encoding="utf-8"?>
<p:tagLst xmlns:a="http://schemas.openxmlformats.org/drawingml/2006/main" xmlns:r="http://schemas.openxmlformats.org/officeDocument/2006/relationships" xmlns:p="http://schemas.openxmlformats.org/presentationml/2006/main">
  <p:tag name="NUM" val="206"/>
</p:tagLst>
</file>

<file path=ppt/tags/tag848.xml><?xml version="1.0" encoding="utf-8"?>
<p:tagLst xmlns:a="http://schemas.openxmlformats.org/drawingml/2006/main" xmlns:r="http://schemas.openxmlformats.org/officeDocument/2006/relationships" xmlns:p="http://schemas.openxmlformats.org/presentationml/2006/main">
  <p:tag name="NUM" val="207"/>
</p:tagLst>
</file>

<file path=ppt/tags/tag849.xml><?xml version="1.0" encoding="utf-8"?>
<p:tagLst xmlns:a="http://schemas.openxmlformats.org/drawingml/2006/main" xmlns:r="http://schemas.openxmlformats.org/officeDocument/2006/relationships" xmlns:p="http://schemas.openxmlformats.org/presentationml/2006/main">
  <p:tag name="NUM" val="208"/>
</p:tagLst>
</file>

<file path=ppt/tags/tag85.xml><?xml version="1.0" encoding="utf-8"?>
<p:tagLst xmlns:a="http://schemas.openxmlformats.org/drawingml/2006/main" xmlns:r="http://schemas.openxmlformats.org/officeDocument/2006/relationships" xmlns:p="http://schemas.openxmlformats.org/presentationml/2006/main">
  <p:tag name="NUM" val="1"/>
</p:tagLst>
</file>

<file path=ppt/tags/tag850.xml><?xml version="1.0" encoding="utf-8"?>
<p:tagLst xmlns:a="http://schemas.openxmlformats.org/drawingml/2006/main" xmlns:r="http://schemas.openxmlformats.org/officeDocument/2006/relationships" xmlns:p="http://schemas.openxmlformats.org/presentationml/2006/main">
  <p:tag name="NUM" val="209"/>
</p:tagLst>
</file>

<file path=ppt/tags/tag851.xml><?xml version="1.0" encoding="utf-8"?>
<p:tagLst xmlns:a="http://schemas.openxmlformats.org/drawingml/2006/main" xmlns:r="http://schemas.openxmlformats.org/officeDocument/2006/relationships" xmlns:p="http://schemas.openxmlformats.org/presentationml/2006/main">
  <p:tag name="NUM" val="210"/>
</p:tagLst>
</file>

<file path=ppt/tags/tag852.xml><?xml version="1.0" encoding="utf-8"?>
<p:tagLst xmlns:a="http://schemas.openxmlformats.org/drawingml/2006/main" xmlns:r="http://schemas.openxmlformats.org/officeDocument/2006/relationships" xmlns:p="http://schemas.openxmlformats.org/presentationml/2006/main">
  <p:tag name="NUM" val="211"/>
</p:tagLst>
</file>

<file path=ppt/tags/tag853.xml><?xml version="1.0" encoding="utf-8"?>
<p:tagLst xmlns:a="http://schemas.openxmlformats.org/drawingml/2006/main" xmlns:r="http://schemas.openxmlformats.org/officeDocument/2006/relationships" xmlns:p="http://schemas.openxmlformats.org/presentationml/2006/main">
  <p:tag name="NUM" val="212"/>
</p:tagLst>
</file>

<file path=ppt/tags/tag854.xml><?xml version="1.0" encoding="utf-8"?>
<p:tagLst xmlns:a="http://schemas.openxmlformats.org/drawingml/2006/main" xmlns:r="http://schemas.openxmlformats.org/officeDocument/2006/relationships" xmlns:p="http://schemas.openxmlformats.org/presentationml/2006/main">
  <p:tag name="NUM" val="213"/>
</p:tagLst>
</file>

<file path=ppt/tags/tag855.xml><?xml version="1.0" encoding="utf-8"?>
<p:tagLst xmlns:a="http://schemas.openxmlformats.org/drawingml/2006/main" xmlns:r="http://schemas.openxmlformats.org/officeDocument/2006/relationships" xmlns:p="http://schemas.openxmlformats.org/presentationml/2006/main">
  <p:tag name="NUM" val="214"/>
</p:tagLst>
</file>

<file path=ppt/tags/tag856.xml><?xml version="1.0" encoding="utf-8"?>
<p:tagLst xmlns:a="http://schemas.openxmlformats.org/drawingml/2006/main" xmlns:r="http://schemas.openxmlformats.org/officeDocument/2006/relationships" xmlns:p="http://schemas.openxmlformats.org/presentationml/2006/main">
  <p:tag name="NUM" val="215"/>
</p:tagLst>
</file>

<file path=ppt/tags/tag857.xml><?xml version="1.0" encoding="utf-8"?>
<p:tagLst xmlns:a="http://schemas.openxmlformats.org/drawingml/2006/main" xmlns:r="http://schemas.openxmlformats.org/officeDocument/2006/relationships" xmlns:p="http://schemas.openxmlformats.org/presentationml/2006/main">
  <p:tag name="NUM" val="216"/>
</p:tagLst>
</file>

<file path=ppt/tags/tag858.xml><?xml version="1.0" encoding="utf-8"?>
<p:tagLst xmlns:a="http://schemas.openxmlformats.org/drawingml/2006/main" xmlns:r="http://schemas.openxmlformats.org/officeDocument/2006/relationships" xmlns:p="http://schemas.openxmlformats.org/presentationml/2006/main">
  <p:tag name="NUM" val="217"/>
</p:tagLst>
</file>

<file path=ppt/tags/tag859.xml><?xml version="1.0" encoding="utf-8"?>
<p:tagLst xmlns:a="http://schemas.openxmlformats.org/drawingml/2006/main" xmlns:r="http://schemas.openxmlformats.org/officeDocument/2006/relationships" xmlns:p="http://schemas.openxmlformats.org/presentationml/2006/main">
  <p:tag name="NUM" val="218"/>
</p:tagLst>
</file>

<file path=ppt/tags/tag86.xml><?xml version="1.0" encoding="utf-8"?>
<p:tagLst xmlns:a="http://schemas.openxmlformats.org/drawingml/2006/main" xmlns:r="http://schemas.openxmlformats.org/officeDocument/2006/relationships" xmlns:p="http://schemas.openxmlformats.org/presentationml/2006/main">
  <p:tag name="NUM" val="2"/>
</p:tagLst>
</file>

<file path=ppt/tags/tag860.xml><?xml version="1.0" encoding="utf-8"?>
<p:tagLst xmlns:a="http://schemas.openxmlformats.org/drawingml/2006/main" xmlns:r="http://schemas.openxmlformats.org/officeDocument/2006/relationships" xmlns:p="http://schemas.openxmlformats.org/presentationml/2006/main">
  <p:tag name="NUM" val="219"/>
</p:tagLst>
</file>

<file path=ppt/tags/tag861.xml><?xml version="1.0" encoding="utf-8"?>
<p:tagLst xmlns:a="http://schemas.openxmlformats.org/drawingml/2006/main" xmlns:r="http://schemas.openxmlformats.org/officeDocument/2006/relationships" xmlns:p="http://schemas.openxmlformats.org/presentationml/2006/main">
  <p:tag name="NUM" val="220"/>
</p:tagLst>
</file>

<file path=ppt/tags/tag862.xml><?xml version="1.0" encoding="utf-8"?>
<p:tagLst xmlns:a="http://schemas.openxmlformats.org/drawingml/2006/main" xmlns:r="http://schemas.openxmlformats.org/officeDocument/2006/relationships" xmlns:p="http://schemas.openxmlformats.org/presentationml/2006/main">
  <p:tag name="NUM" val="221"/>
</p:tagLst>
</file>

<file path=ppt/tags/tag863.xml><?xml version="1.0" encoding="utf-8"?>
<p:tagLst xmlns:a="http://schemas.openxmlformats.org/drawingml/2006/main" xmlns:r="http://schemas.openxmlformats.org/officeDocument/2006/relationships" xmlns:p="http://schemas.openxmlformats.org/presentationml/2006/main">
  <p:tag name="NUM" val="222"/>
</p:tagLst>
</file>

<file path=ppt/tags/tag864.xml><?xml version="1.0" encoding="utf-8"?>
<p:tagLst xmlns:a="http://schemas.openxmlformats.org/drawingml/2006/main" xmlns:r="http://schemas.openxmlformats.org/officeDocument/2006/relationships" xmlns:p="http://schemas.openxmlformats.org/presentationml/2006/main">
  <p:tag name="NUM" val="223"/>
</p:tagLst>
</file>

<file path=ppt/tags/tag865.xml><?xml version="1.0" encoding="utf-8"?>
<p:tagLst xmlns:a="http://schemas.openxmlformats.org/drawingml/2006/main" xmlns:r="http://schemas.openxmlformats.org/officeDocument/2006/relationships" xmlns:p="http://schemas.openxmlformats.org/presentationml/2006/main">
  <p:tag name="NUM" val="224"/>
</p:tagLst>
</file>

<file path=ppt/tags/tag866.xml><?xml version="1.0" encoding="utf-8"?>
<p:tagLst xmlns:a="http://schemas.openxmlformats.org/drawingml/2006/main" xmlns:r="http://schemas.openxmlformats.org/officeDocument/2006/relationships" xmlns:p="http://schemas.openxmlformats.org/presentationml/2006/main">
  <p:tag name="NUM" val="225"/>
</p:tagLst>
</file>

<file path=ppt/tags/tag867.xml><?xml version="1.0" encoding="utf-8"?>
<p:tagLst xmlns:a="http://schemas.openxmlformats.org/drawingml/2006/main" xmlns:r="http://schemas.openxmlformats.org/officeDocument/2006/relationships" xmlns:p="http://schemas.openxmlformats.org/presentationml/2006/main">
  <p:tag name="NUM" val="226"/>
</p:tagLst>
</file>

<file path=ppt/tags/tag868.xml><?xml version="1.0" encoding="utf-8"?>
<p:tagLst xmlns:a="http://schemas.openxmlformats.org/drawingml/2006/main" xmlns:r="http://schemas.openxmlformats.org/officeDocument/2006/relationships" xmlns:p="http://schemas.openxmlformats.org/presentationml/2006/main">
  <p:tag name="NUM" val="227"/>
</p:tagLst>
</file>

<file path=ppt/tags/tag869.xml><?xml version="1.0" encoding="utf-8"?>
<p:tagLst xmlns:a="http://schemas.openxmlformats.org/drawingml/2006/main" xmlns:r="http://schemas.openxmlformats.org/officeDocument/2006/relationships" xmlns:p="http://schemas.openxmlformats.org/presentationml/2006/main">
  <p:tag name="NUM" val="228"/>
</p:tagLst>
</file>

<file path=ppt/tags/tag87.xml><?xml version="1.0" encoding="utf-8"?>
<p:tagLst xmlns:a="http://schemas.openxmlformats.org/drawingml/2006/main" xmlns:r="http://schemas.openxmlformats.org/officeDocument/2006/relationships" xmlns:p="http://schemas.openxmlformats.org/presentationml/2006/main">
  <p:tag name="NUM" val="3"/>
</p:tagLst>
</file>

<file path=ppt/tags/tag870.xml><?xml version="1.0" encoding="utf-8"?>
<p:tagLst xmlns:a="http://schemas.openxmlformats.org/drawingml/2006/main" xmlns:r="http://schemas.openxmlformats.org/officeDocument/2006/relationships" xmlns:p="http://schemas.openxmlformats.org/presentationml/2006/main">
  <p:tag name="NUM" val="229"/>
</p:tagLst>
</file>

<file path=ppt/tags/tag871.xml><?xml version="1.0" encoding="utf-8"?>
<p:tagLst xmlns:a="http://schemas.openxmlformats.org/drawingml/2006/main" xmlns:r="http://schemas.openxmlformats.org/officeDocument/2006/relationships" xmlns:p="http://schemas.openxmlformats.org/presentationml/2006/main">
  <p:tag name="NUM" val="230"/>
</p:tagLst>
</file>

<file path=ppt/tags/tag872.xml><?xml version="1.0" encoding="utf-8"?>
<p:tagLst xmlns:a="http://schemas.openxmlformats.org/drawingml/2006/main" xmlns:r="http://schemas.openxmlformats.org/officeDocument/2006/relationships" xmlns:p="http://schemas.openxmlformats.org/presentationml/2006/main">
  <p:tag name="NUM" val="231"/>
</p:tagLst>
</file>

<file path=ppt/tags/tag873.xml><?xml version="1.0" encoding="utf-8"?>
<p:tagLst xmlns:a="http://schemas.openxmlformats.org/drawingml/2006/main" xmlns:r="http://schemas.openxmlformats.org/officeDocument/2006/relationships" xmlns:p="http://schemas.openxmlformats.org/presentationml/2006/main">
  <p:tag name="NUM" val="232"/>
</p:tagLst>
</file>

<file path=ppt/tags/tag874.xml><?xml version="1.0" encoding="utf-8"?>
<p:tagLst xmlns:a="http://schemas.openxmlformats.org/drawingml/2006/main" xmlns:r="http://schemas.openxmlformats.org/officeDocument/2006/relationships" xmlns:p="http://schemas.openxmlformats.org/presentationml/2006/main">
  <p:tag name="NUM" val="233"/>
</p:tagLst>
</file>

<file path=ppt/tags/tag875.xml><?xml version="1.0" encoding="utf-8"?>
<p:tagLst xmlns:a="http://schemas.openxmlformats.org/drawingml/2006/main" xmlns:r="http://schemas.openxmlformats.org/officeDocument/2006/relationships" xmlns:p="http://schemas.openxmlformats.org/presentationml/2006/main">
  <p:tag name="NUM" val="234"/>
</p:tagLst>
</file>

<file path=ppt/tags/tag876.xml><?xml version="1.0" encoding="utf-8"?>
<p:tagLst xmlns:a="http://schemas.openxmlformats.org/drawingml/2006/main" xmlns:r="http://schemas.openxmlformats.org/officeDocument/2006/relationships" xmlns:p="http://schemas.openxmlformats.org/presentationml/2006/main">
  <p:tag name="NUM" val="235"/>
</p:tagLst>
</file>

<file path=ppt/tags/tag877.xml><?xml version="1.0" encoding="utf-8"?>
<p:tagLst xmlns:a="http://schemas.openxmlformats.org/drawingml/2006/main" xmlns:r="http://schemas.openxmlformats.org/officeDocument/2006/relationships" xmlns:p="http://schemas.openxmlformats.org/presentationml/2006/main">
  <p:tag name="NUM" val="236"/>
</p:tagLst>
</file>

<file path=ppt/tags/tag878.xml><?xml version="1.0" encoding="utf-8"?>
<p:tagLst xmlns:a="http://schemas.openxmlformats.org/drawingml/2006/main" xmlns:r="http://schemas.openxmlformats.org/officeDocument/2006/relationships" xmlns:p="http://schemas.openxmlformats.org/presentationml/2006/main">
  <p:tag name="NUM" val="237"/>
</p:tagLst>
</file>

<file path=ppt/tags/tag879.xml><?xml version="1.0" encoding="utf-8"?>
<p:tagLst xmlns:a="http://schemas.openxmlformats.org/drawingml/2006/main" xmlns:r="http://schemas.openxmlformats.org/officeDocument/2006/relationships" xmlns:p="http://schemas.openxmlformats.org/presentationml/2006/main">
  <p:tag name="NUM" val="238"/>
</p:tagLst>
</file>

<file path=ppt/tags/tag88.xml><?xml version="1.0" encoding="utf-8"?>
<p:tagLst xmlns:a="http://schemas.openxmlformats.org/drawingml/2006/main" xmlns:r="http://schemas.openxmlformats.org/officeDocument/2006/relationships" xmlns:p="http://schemas.openxmlformats.org/presentationml/2006/main">
  <p:tag name="NUM" val="4"/>
</p:tagLst>
</file>

<file path=ppt/tags/tag880.xml><?xml version="1.0" encoding="utf-8"?>
<p:tagLst xmlns:a="http://schemas.openxmlformats.org/drawingml/2006/main" xmlns:r="http://schemas.openxmlformats.org/officeDocument/2006/relationships" xmlns:p="http://schemas.openxmlformats.org/presentationml/2006/main">
  <p:tag name="NUM" val="239"/>
</p:tagLst>
</file>

<file path=ppt/tags/tag881.xml><?xml version="1.0" encoding="utf-8"?>
<p:tagLst xmlns:a="http://schemas.openxmlformats.org/drawingml/2006/main" xmlns:r="http://schemas.openxmlformats.org/officeDocument/2006/relationships" xmlns:p="http://schemas.openxmlformats.org/presentationml/2006/main">
  <p:tag name="NUM" val="240"/>
</p:tagLst>
</file>

<file path=ppt/tags/tag882.xml><?xml version="1.0" encoding="utf-8"?>
<p:tagLst xmlns:a="http://schemas.openxmlformats.org/drawingml/2006/main" xmlns:r="http://schemas.openxmlformats.org/officeDocument/2006/relationships" xmlns:p="http://schemas.openxmlformats.org/presentationml/2006/main">
  <p:tag name="NUM" val="241"/>
</p:tagLst>
</file>

<file path=ppt/tags/tag883.xml><?xml version="1.0" encoding="utf-8"?>
<p:tagLst xmlns:a="http://schemas.openxmlformats.org/drawingml/2006/main" xmlns:r="http://schemas.openxmlformats.org/officeDocument/2006/relationships" xmlns:p="http://schemas.openxmlformats.org/presentationml/2006/main">
  <p:tag name="NUM" val="242"/>
</p:tagLst>
</file>

<file path=ppt/tags/tag884.xml><?xml version="1.0" encoding="utf-8"?>
<p:tagLst xmlns:a="http://schemas.openxmlformats.org/drawingml/2006/main" xmlns:r="http://schemas.openxmlformats.org/officeDocument/2006/relationships" xmlns:p="http://schemas.openxmlformats.org/presentationml/2006/main">
  <p:tag name="NUM" val="243"/>
</p:tagLst>
</file>

<file path=ppt/tags/tag885.xml><?xml version="1.0" encoding="utf-8"?>
<p:tagLst xmlns:a="http://schemas.openxmlformats.org/drawingml/2006/main" xmlns:r="http://schemas.openxmlformats.org/officeDocument/2006/relationships" xmlns:p="http://schemas.openxmlformats.org/presentationml/2006/main">
  <p:tag name="NUM" val="244"/>
</p:tagLst>
</file>

<file path=ppt/tags/tag886.xml><?xml version="1.0" encoding="utf-8"?>
<p:tagLst xmlns:a="http://schemas.openxmlformats.org/drawingml/2006/main" xmlns:r="http://schemas.openxmlformats.org/officeDocument/2006/relationships" xmlns:p="http://schemas.openxmlformats.org/presentationml/2006/main">
  <p:tag name="NUM" val="245"/>
</p:tagLst>
</file>

<file path=ppt/tags/tag887.xml><?xml version="1.0" encoding="utf-8"?>
<p:tagLst xmlns:a="http://schemas.openxmlformats.org/drawingml/2006/main" xmlns:r="http://schemas.openxmlformats.org/officeDocument/2006/relationships" xmlns:p="http://schemas.openxmlformats.org/presentationml/2006/main">
  <p:tag name="NUM" val="246"/>
</p:tagLst>
</file>

<file path=ppt/tags/tag888.xml><?xml version="1.0" encoding="utf-8"?>
<p:tagLst xmlns:a="http://schemas.openxmlformats.org/drawingml/2006/main" xmlns:r="http://schemas.openxmlformats.org/officeDocument/2006/relationships" xmlns:p="http://schemas.openxmlformats.org/presentationml/2006/main">
  <p:tag name="NUM" val="247"/>
</p:tagLst>
</file>

<file path=ppt/tags/tag889.xml><?xml version="1.0" encoding="utf-8"?>
<p:tagLst xmlns:a="http://schemas.openxmlformats.org/drawingml/2006/main" xmlns:r="http://schemas.openxmlformats.org/officeDocument/2006/relationships" xmlns:p="http://schemas.openxmlformats.org/presentationml/2006/main">
  <p:tag name="NUM" val="248"/>
</p:tagLst>
</file>

<file path=ppt/tags/tag89.xml><?xml version="1.0" encoding="utf-8"?>
<p:tagLst xmlns:a="http://schemas.openxmlformats.org/drawingml/2006/main" xmlns:r="http://schemas.openxmlformats.org/officeDocument/2006/relationships" xmlns:p="http://schemas.openxmlformats.org/presentationml/2006/main">
  <p:tag name="NUM" val="5"/>
</p:tagLst>
</file>

<file path=ppt/tags/tag890.xml><?xml version="1.0" encoding="utf-8"?>
<p:tagLst xmlns:a="http://schemas.openxmlformats.org/drawingml/2006/main" xmlns:r="http://schemas.openxmlformats.org/officeDocument/2006/relationships" xmlns:p="http://schemas.openxmlformats.org/presentationml/2006/main">
  <p:tag name="NUM" val="249"/>
</p:tagLst>
</file>

<file path=ppt/tags/tag891.xml><?xml version="1.0" encoding="utf-8"?>
<p:tagLst xmlns:a="http://schemas.openxmlformats.org/drawingml/2006/main" xmlns:r="http://schemas.openxmlformats.org/officeDocument/2006/relationships" xmlns:p="http://schemas.openxmlformats.org/presentationml/2006/main">
  <p:tag name="NUM" val="250"/>
</p:tagLst>
</file>

<file path=ppt/tags/tag892.xml><?xml version="1.0" encoding="utf-8"?>
<p:tagLst xmlns:a="http://schemas.openxmlformats.org/drawingml/2006/main" xmlns:r="http://schemas.openxmlformats.org/officeDocument/2006/relationships" xmlns:p="http://schemas.openxmlformats.org/presentationml/2006/main">
  <p:tag name="NUM" val="251"/>
</p:tagLst>
</file>

<file path=ppt/tags/tag893.xml><?xml version="1.0" encoding="utf-8"?>
<p:tagLst xmlns:a="http://schemas.openxmlformats.org/drawingml/2006/main" xmlns:r="http://schemas.openxmlformats.org/officeDocument/2006/relationships" xmlns:p="http://schemas.openxmlformats.org/presentationml/2006/main">
  <p:tag name="NUM" val="252"/>
</p:tagLst>
</file>

<file path=ppt/tags/tag894.xml><?xml version="1.0" encoding="utf-8"?>
<p:tagLst xmlns:a="http://schemas.openxmlformats.org/drawingml/2006/main" xmlns:r="http://schemas.openxmlformats.org/officeDocument/2006/relationships" xmlns:p="http://schemas.openxmlformats.org/presentationml/2006/main">
  <p:tag name="NUM" val="253"/>
</p:tagLst>
</file>

<file path=ppt/tags/tag895.xml><?xml version="1.0" encoding="utf-8"?>
<p:tagLst xmlns:a="http://schemas.openxmlformats.org/drawingml/2006/main" xmlns:r="http://schemas.openxmlformats.org/officeDocument/2006/relationships" xmlns:p="http://schemas.openxmlformats.org/presentationml/2006/main">
  <p:tag name="NUM" val="254"/>
</p:tagLst>
</file>

<file path=ppt/tags/tag896.xml><?xml version="1.0" encoding="utf-8"?>
<p:tagLst xmlns:a="http://schemas.openxmlformats.org/drawingml/2006/main" xmlns:r="http://schemas.openxmlformats.org/officeDocument/2006/relationships" xmlns:p="http://schemas.openxmlformats.org/presentationml/2006/main">
  <p:tag name="NUM" val="255"/>
</p:tagLst>
</file>

<file path=ppt/tags/tag897.xml><?xml version="1.0" encoding="utf-8"?>
<p:tagLst xmlns:a="http://schemas.openxmlformats.org/drawingml/2006/main" xmlns:r="http://schemas.openxmlformats.org/officeDocument/2006/relationships" xmlns:p="http://schemas.openxmlformats.org/presentationml/2006/main">
  <p:tag name="NUM" val="256"/>
</p:tagLst>
</file>

<file path=ppt/tags/tag898.xml><?xml version="1.0" encoding="utf-8"?>
<p:tagLst xmlns:a="http://schemas.openxmlformats.org/drawingml/2006/main" xmlns:r="http://schemas.openxmlformats.org/officeDocument/2006/relationships" xmlns:p="http://schemas.openxmlformats.org/presentationml/2006/main">
  <p:tag name="NUM" val="257"/>
</p:tagLst>
</file>

<file path=ppt/tags/tag899.xml><?xml version="1.0" encoding="utf-8"?>
<p:tagLst xmlns:a="http://schemas.openxmlformats.org/drawingml/2006/main" xmlns:r="http://schemas.openxmlformats.org/officeDocument/2006/relationships" xmlns:p="http://schemas.openxmlformats.org/presentationml/2006/main">
  <p:tag name="NUM" val="258"/>
</p:tagLst>
</file>

<file path=ppt/tags/tag9.xml><?xml version="1.0" encoding="utf-8"?>
<p:tagLst xmlns:a="http://schemas.openxmlformats.org/drawingml/2006/main" xmlns:r="http://schemas.openxmlformats.org/officeDocument/2006/relationships" xmlns:p="http://schemas.openxmlformats.org/presentationml/2006/main">
  <p:tag name="NUM" val="5"/>
</p:tagLst>
</file>

<file path=ppt/tags/tag90.xml><?xml version="1.0" encoding="utf-8"?>
<p:tagLst xmlns:a="http://schemas.openxmlformats.org/drawingml/2006/main" xmlns:r="http://schemas.openxmlformats.org/officeDocument/2006/relationships" xmlns:p="http://schemas.openxmlformats.org/presentationml/2006/main">
  <p:tag name="NUM" val="6"/>
</p:tagLst>
</file>

<file path=ppt/tags/tag900.xml><?xml version="1.0" encoding="utf-8"?>
<p:tagLst xmlns:a="http://schemas.openxmlformats.org/drawingml/2006/main" xmlns:r="http://schemas.openxmlformats.org/officeDocument/2006/relationships" xmlns:p="http://schemas.openxmlformats.org/presentationml/2006/main">
  <p:tag name="NUM" val="259"/>
</p:tagLst>
</file>

<file path=ppt/tags/tag901.xml><?xml version="1.0" encoding="utf-8"?>
<p:tagLst xmlns:a="http://schemas.openxmlformats.org/drawingml/2006/main" xmlns:r="http://schemas.openxmlformats.org/officeDocument/2006/relationships" xmlns:p="http://schemas.openxmlformats.org/presentationml/2006/main">
  <p:tag name="NUM" val="260"/>
</p:tagLst>
</file>

<file path=ppt/tags/tag902.xml><?xml version="1.0" encoding="utf-8"?>
<p:tagLst xmlns:a="http://schemas.openxmlformats.org/drawingml/2006/main" xmlns:r="http://schemas.openxmlformats.org/officeDocument/2006/relationships" xmlns:p="http://schemas.openxmlformats.org/presentationml/2006/main">
  <p:tag name="NUM" val="261"/>
</p:tagLst>
</file>

<file path=ppt/tags/tag903.xml><?xml version="1.0" encoding="utf-8"?>
<p:tagLst xmlns:a="http://schemas.openxmlformats.org/drawingml/2006/main" xmlns:r="http://schemas.openxmlformats.org/officeDocument/2006/relationships" xmlns:p="http://schemas.openxmlformats.org/presentationml/2006/main">
  <p:tag name="NUM" val="262"/>
</p:tagLst>
</file>

<file path=ppt/tags/tag904.xml><?xml version="1.0" encoding="utf-8"?>
<p:tagLst xmlns:a="http://schemas.openxmlformats.org/drawingml/2006/main" xmlns:r="http://schemas.openxmlformats.org/officeDocument/2006/relationships" xmlns:p="http://schemas.openxmlformats.org/presentationml/2006/main">
  <p:tag name="NUM" val="263"/>
</p:tagLst>
</file>

<file path=ppt/tags/tag905.xml><?xml version="1.0" encoding="utf-8"?>
<p:tagLst xmlns:a="http://schemas.openxmlformats.org/drawingml/2006/main" xmlns:r="http://schemas.openxmlformats.org/officeDocument/2006/relationships" xmlns:p="http://schemas.openxmlformats.org/presentationml/2006/main">
  <p:tag name="NUM" val="264"/>
</p:tagLst>
</file>

<file path=ppt/tags/tag906.xml><?xml version="1.0" encoding="utf-8"?>
<p:tagLst xmlns:a="http://schemas.openxmlformats.org/drawingml/2006/main" xmlns:r="http://schemas.openxmlformats.org/officeDocument/2006/relationships" xmlns:p="http://schemas.openxmlformats.org/presentationml/2006/main">
  <p:tag name="NUM" val="265"/>
</p:tagLst>
</file>

<file path=ppt/tags/tag907.xml><?xml version="1.0" encoding="utf-8"?>
<p:tagLst xmlns:a="http://schemas.openxmlformats.org/drawingml/2006/main" xmlns:r="http://schemas.openxmlformats.org/officeDocument/2006/relationships" xmlns:p="http://schemas.openxmlformats.org/presentationml/2006/main">
  <p:tag name="NUM" val="266"/>
</p:tagLst>
</file>

<file path=ppt/tags/tag908.xml><?xml version="1.0" encoding="utf-8"?>
<p:tagLst xmlns:a="http://schemas.openxmlformats.org/drawingml/2006/main" xmlns:r="http://schemas.openxmlformats.org/officeDocument/2006/relationships" xmlns:p="http://schemas.openxmlformats.org/presentationml/2006/main">
  <p:tag name="NUM" val="267"/>
</p:tagLst>
</file>

<file path=ppt/tags/tag909.xml><?xml version="1.0" encoding="utf-8"?>
<p:tagLst xmlns:a="http://schemas.openxmlformats.org/drawingml/2006/main" xmlns:r="http://schemas.openxmlformats.org/officeDocument/2006/relationships" xmlns:p="http://schemas.openxmlformats.org/presentationml/2006/main">
  <p:tag name="NUM" val="268"/>
</p:tagLst>
</file>

<file path=ppt/tags/tag91.xml><?xml version="1.0" encoding="utf-8"?>
<p:tagLst xmlns:a="http://schemas.openxmlformats.org/drawingml/2006/main" xmlns:r="http://schemas.openxmlformats.org/officeDocument/2006/relationships" xmlns:p="http://schemas.openxmlformats.org/presentationml/2006/main">
  <p:tag name="NUM" val="7"/>
</p:tagLst>
</file>

<file path=ppt/tags/tag910.xml><?xml version="1.0" encoding="utf-8"?>
<p:tagLst xmlns:a="http://schemas.openxmlformats.org/drawingml/2006/main" xmlns:r="http://schemas.openxmlformats.org/officeDocument/2006/relationships" xmlns:p="http://schemas.openxmlformats.org/presentationml/2006/main">
  <p:tag name="NUM" val="269"/>
</p:tagLst>
</file>

<file path=ppt/tags/tag911.xml><?xml version="1.0" encoding="utf-8"?>
<p:tagLst xmlns:a="http://schemas.openxmlformats.org/drawingml/2006/main" xmlns:r="http://schemas.openxmlformats.org/officeDocument/2006/relationships" xmlns:p="http://schemas.openxmlformats.org/presentationml/2006/main">
  <p:tag name="NUM" val="270"/>
</p:tagLst>
</file>

<file path=ppt/tags/tag912.xml><?xml version="1.0" encoding="utf-8"?>
<p:tagLst xmlns:a="http://schemas.openxmlformats.org/drawingml/2006/main" xmlns:r="http://schemas.openxmlformats.org/officeDocument/2006/relationships" xmlns:p="http://schemas.openxmlformats.org/presentationml/2006/main">
  <p:tag name="NUM" val="271"/>
</p:tagLst>
</file>

<file path=ppt/tags/tag913.xml><?xml version="1.0" encoding="utf-8"?>
<p:tagLst xmlns:a="http://schemas.openxmlformats.org/drawingml/2006/main" xmlns:r="http://schemas.openxmlformats.org/officeDocument/2006/relationships" xmlns:p="http://schemas.openxmlformats.org/presentationml/2006/main">
  <p:tag name="NUM" val="272"/>
</p:tagLst>
</file>

<file path=ppt/tags/tag914.xml><?xml version="1.0" encoding="utf-8"?>
<p:tagLst xmlns:a="http://schemas.openxmlformats.org/drawingml/2006/main" xmlns:r="http://schemas.openxmlformats.org/officeDocument/2006/relationships" xmlns:p="http://schemas.openxmlformats.org/presentationml/2006/main">
  <p:tag name="NUM" val="273"/>
</p:tagLst>
</file>

<file path=ppt/tags/tag915.xml><?xml version="1.0" encoding="utf-8"?>
<p:tagLst xmlns:a="http://schemas.openxmlformats.org/drawingml/2006/main" xmlns:r="http://schemas.openxmlformats.org/officeDocument/2006/relationships" xmlns:p="http://schemas.openxmlformats.org/presentationml/2006/main">
  <p:tag name="NUM" val="274"/>
</p:tagLst>
</file>

<file path=ppt/tags/tag916.xml><?xml version="1.0" encoding="utf-8"?>
<p:tagLst xmlns:a="http://schemas.openxmlformats.org/drawingml/2006/main" xmlns:r="http://schemas.openxmlformats.org/officeDocument/2006/relationships" xmlns:p="http://schemas.openxmlformats.org/presentationml/2006/main">
  <p:tag name="NUM" val="275"/>
</p:tagLst>
</file>

<file path=ppt/tags/tag917.xml><?xml version="1.0" encoding="utf-8"?>
<p:tagLst xmlns:a="http://schemas.openxmlformats.org/drawingml/2006/main" xmlns:r="http://schemas.openxmlformats.org/officeDocument/2006/relationships" xmlns:p="http://schemas.openxmlformats.org/presentationml/2006/main">
  <p:tag name="NUM" val="276"/>
</p:tagLst>
</file>

<file path=ppt/tags/tag918.xml><?xml version="1.0" encoding="utf-8"?>
<p:tagLst xmlns:a="http://schemas.openxmlformats.org/drawingml/2006/main" xmlns:r="http://schemas.openxmlformats.org/officeDocument/2006/relationships" xmlns:p="http://schemas.openxmlformats.org/presentationml/2006/main">
  <p:tag name="NUM" val="277"/>
</p:tagLst>
</file>

<file path=ppt/tags/tag919.xml><?xml version="1.0" encoding="utf-8"?>
<p:tagLst xmlns:a="http://schemas.openxmlformats.org/drawingml/2006/main" xmlns:r="http://schemas.openxmlformats.org/officeDocument/2006/relationships" xmlns:p="http://schemas.openxmlformats.org/presentationml/2006/main">
  <p:tag name="NUM" val="278"/>
</p:tagLst>
</file>

<file path=ppt/tags/tag92.xml><?xml version="1.0" encoding="utf-8"?>
<p:tagLst xmlns:a="http://schemas.openxmlformats.org/drawingml/2006/main" xmlns:r="http://schemas.openxmlformats.org/officeDocument/2006/relationships" xmlns:p="http://schemas.openxmlformats.org/presentationml/2006/main">
  <p:tag name="NUM" val="8"/>
</p:tagLst>
</file>

<file path=ppt/tags/tag920.xml><?xml version="1.0" encoding="utf-8"?>
<p:tagLst xmlns:a="http://schemas.openxmlformats.org/drawingml/2006/main" xmlns:r="http://schemas.openxmlformats.org/officeDocument/2006/relationships" xmlns:p="http://schemas.openxmlformats.org/presentationml/2006/main">
  <p:tag name="NUM" val="279"/>
</p:tagLst>
</file>

<file path=ppt/tags/tag921.xml><?xml version="1.0" encoding="utf-8"?>
<p:tagLst xmlns:a="http://schemas.openxmlformats.org/drawingml/2006/main" xmlns:r="http://schemas.openxmlformats.org/officeDocument/2006/relationships" xmlns:p="http://schemas.openxmlformats.org/presentationml/2006/main">
  <p:tag name="NUM" val="280"/>
</p:tagLst>
</file>

<file path=ppt/tags/tag922.xml><?xml version="1.0" encoding="utf-8"?>
<p:tagLst xmlns:a="http://schemas.openxmlformats.org/drawingml/2006/main" xmlns:r="http://schemas.openxmlformats.org/officeDocument/2006/relationships" xmlns:p="http://schemas.openxmlformats.org/presentationml/2006/main">
  <p:tag name="NUM" val="281"/>
</p:tagLst>
</file>

<file path=ppt/tags/tag923.xml><?xml version="1.0" encoding="utf-8"?>
<p:tagLst xmlns:a="http://schemas.openxmlformats.org/drawingml/2006/main" xmlns:r="http://schemas.openxmlformats.org/officeDocument/2006/relationships" xmlns:p="http://schemas.openxmlformats.org/presentationml/2006/main">
  <p:tag name="NUM" val="282"/>
</p:tagLst>
</file>

<file path=ppt/tags/tag924.xml><?xml version="1.0" encoding="utf-8"?>
<p:tagLst xmlns:a="http://schemas.openxmlformats.org/drawingml/2006/main" xmlns:r="http://schemas.openxmlformats.org/officeDocument/2006/relationships" xmlns:p="http://schemas.openxmlformats.org/presentationml/2006/main">
  <p:tag name="NUM" val="283"/>
</p:tagLst>
</file>

<file path=ppt/tags/tag925.xml><?xml version="1.0" encoding="utf-8"?>
<p:tagLst xmlns:a="http://schemas.openxmlformats.org/drawingml/2006/main" xmlns:r="http://schemas.openxmlformats.org/officeDocument/2006/relationships" xmlns:p="http://schemas.openxmlformats.org/presentationml/2006/main">
  <p:tag name="NUM" val="284"/>
</p:tagLst>
</file>

<file path=ppt/tags/tag926.xml><?xml version="1.0" encoding="utf-8"?>
<p:tagLst xmlns:a="http://schemas.openxmlformats.org/drawingml/2006/main" xmlns:r="http://schemas.openxmlformats.org/officeDocument/2006/relationships" xmlns:p="http://schemas.openxmlformats.org/presentationml/2006/main">
  <p:tag name="NUM" val="285"/>
</p:tagLst>
</file>

<file path=ppt/tags/tag927.xml><?xml version="1.0" encoding="utf-8"?>
<p:tagLst xmlns:a="http://schemas.openxmlformats.org/drawingml/2006/main" xmlns:r="http://schemas.openxmlformats.org/officeDocument/2006/relationships" xmlns:p="http://schemas.openxmlformats.org/presentationml/2006/main">
  <p:tag name="NUM" val="286"/>
</p:tagLst>
</file>

<file path=ppt/tags/tag928.xml><?xml version="1.0" encoding="utf-8"?>
<p:tagLst xmlns:a="http://schemas.openxmlformats.org/drawingml/2006/main" xmlns:r="http://schemas.openxmlformats.org/officeDocument/2006/relationships" xmlns:p="http://schemas.openxmlformats.org/presentationml/2006/main">
  <p:tag name="NUM" val="287"/>
</p:tagLst>
</file>

<file path=ppt/tags/tag929.xml><?xml version="1.0" encoding="utf-8"?>
<p:tagLst xmlns:a="http://schemas.openxmlformats.org/drawingml/2006/main" xmlns:r="http://schemas.openxmlformats.org/officeDocument/2006/relationships" xmlns:p="http://schemas.openxmlformats.org/presentationml/2006/main">
  <p:tag name="NUM" val="288"/>
</p:tagLst>
</file>

<file path=ppt/tags/tag93.xml><?xml version="1.0" encoding="utf-8"?>
<p:tagLst xmlns:a="http://schemas.openxmlformats.org/drawingml/2006/main" xmlns:r="http://schemas.openxmlformats.org/officeDocument/2006/relationships" xmlns:p="http://schemas.openxmlformats.org/presentationml/2006/main">
  <p:tag name="NUM" val="9"/>
</p:tagLst>
</file>

<file path=ppt/tags/tag930.xml><?xml version="1.0" encoding="utf-8"?>
<p:tagLst xmlns:a="http://schemas.openxmlformats.org/drawingml/2006/main" xmlns:r="http://schemas.openxmlformats.org/officeDocument/2006/relationships" xmlns:p="http://schemas.openxmlformats.org/presentationml/2006/main">
  <p:tag name="NUM" val="289"/>
</p:tagLst>
</file>

<file path=ppt/tags/tag931.xml><?xml version="1.0" encoding="utf-8"?>
<p:tagLst xmlns:a="http://schemas.openxmlformats.org/drawingml/2006/main" xmlns:r="http://schemas.openxmlformats.org/officeDocument/2006/relationships" xmlns:p="http://schemas.openxmlformats.org/presentationml/2006/main">
  <p:tag name="NUM" val="290"/>
</p:tagLst>
</file>

<file path=ppt/tags/tag932.xml><?xml version="1.0" encoding="utf-8"?>
<p:tagLst xmlns:a="http://schemas.openxmlformats.org/drawingml/2006/main" xmlns:r="http://schemas.openxmlformats.org/officeDocument/2006/relationships" xmlns:p="http://schemas.openxmlformats.org/presentationml/2006/main">
  <p:tag name="NUM" val="291"/>
</p:tagLst>
</file>

<file path=ppt/tags/tag933.xml><?xml version="1.0" encoding="utf-8"?>
<p:tagLst xmlns:a="http://schemas.openxmlformats.org/drawingml/2006/main" xmlns:r="http://schemas.openxmlformats.org/officeDocument/2006/relationships" xmlns:p="http://schemas.openxmlformats.org/presentationml/2006/main">
  <p:tag name="NUM" val="292"/>
</p:tagLst>
</file>

<file path=ppt/tags/tag934.xml><?xml version="1.0" encoding="utf-8"?>
<p:tagLst xmlns:a="http://schemas.openxmlformats.org/drawingml/2006/main" xmlns:r="http://schemas.openxmlformats.org/officeDocument/2006/relationships" xmlns:p="http://schemas.openxmlformats.org/presentationml/2006/main">
  <p:tag name="NUM" val="293"/>
</p:tagLst>
</file>

<file path=ppt/tags/tag935.xml><?xml version="1.0" encoding="utf-8"?>
<p:tagLst xmlns:a="http://schemas.openxmlformats.org/drawingml/2006/main" xmlns:r="http://schemas.openxmlformats.org/officeDocument/2006/relationships" xmlns:p="http://schemas.openxmlformats.org/presentationml/2006/main">
  <p:tag name="NUM" val="294"/>
</p:tagLst>
</file>

<file path=ppt/tags/tag936.xml><?xml version="1.0" encoding="utf-8"?>
<p:tagLst xmlns:a="http://schemas.openxmlformats.org/drawingml/2006/main" xmlns:r="http://schemas.openxmlformats.org/officeDocument/2006/relationships" xmlns:p="http://schemas.openxmlformats.org/presentationml/2006/main">
  <p:tag name="NUM" val="295"/>
</p:tagLst>
</file>

<file path=ppt/tags/tag937.xml><?xml version="1.0" encoding="utf-8"?>
<p:tagLst xmlns:a="http://schemas.openxmlformats.org/drawingml/2006/main" xmlns:r="http://schemas.openxmlformats.org/officeDocument/2006/relationships" xmlns:p="http://schemas.openxmlformats.org/presentationml/2006/main">
  <p:tag name="NUM" val="296"/>
</p:tagLst>
</file>

<file path=ppt/tags/tag938.xml><?xml version="1.0" encoding="utf-8"?>
<p:tagLst xmlns:a="http://schemas.openxmlformats.org/drawingml/2006/main" xmlns:r="http://schemas.openxmlformats.org/officeDocument/2006/relationships" xmlns:p="http://schemas.openxmlformats.org/presentationml/2006/main">
  <p:tag name="NUM" val="297"/>
</p:tagLst>
</file>

<file path=ppt/tags/tag939.xml><?xml version="1.0" encoding="utf-8"?>
<p:tagLst xmlns:a="http://schemas.openxmlformats.org/drawingml/2006/main" xmlns:r="http://schemas.openxmlformats.org/officeDocument/2006/relationships" xmlns:p="http://schemas.openxmlformats.org/presentationml/2006/main">
  <p:tag name="NUM" val="298"/>
</p:tagLst>
</file>

<file path=ppt/tags/tag94.xml><?xml version="1.0" encoding="utf-8"?>
<p:tagLst xmlns:a="http://schemas.openxmlformats.org/drawingml/2006/main" xmlns:r="http://schemas.openxmlformats.org/officeDocument/2006/relationships" xmlns:p="http://schemas.openxmlformats.org/presentationml/2006/main">
  <p:tag name="NUM" val="10"/>
</p:tagLst>
</file>

<file path=ppt/tags/tag940.xml><?xml version="1.0" encoding="utf-8"?>
<p:tagLst xmlns:a="http://schemas.openxmlformats.org/drawingml/2006/main" xmlns:r="http://schemas.openxmlformats.org/officeDocument/2006/relationships" xmlns:p="http://schemas.openxmlformats.org/presentationml/2006/main">
  <p:tag name="NUM" val="299"/>
</p:tagLst>
</file>

<file path=ppt/tags/tag941.xml><?xml version="1.0" encoding="utf-8"?>
<p:tagLst xmlns:a="http://schemas.openxmlformats.org/drawingml/2006/main" xmlns:r="http://schemas.openxmlformats.org/officeDocument/2006/relationships" xmlns:p="http://schemas.openxmlformats.org/presentationml/2006/main">
  <p:tag name="NUM" val="300"/>
</p:tagLst>
</file>

<file path=ppt/tags/tag942.xml><?xml version="1.0" encoding="utf-8"?>
<p:tagLst xmlns:a="http://schemas.openxmlformats.org/drawingml/2006/main" xmlns:r="http://schemas.openxmlformats.org/officeDocument/2006/relationships" xmlns:p="http://schemas.openxmlformats.org/presentationml/2006/main">
  <p:tag name="NUM" val="301"/>
</p:tagLst>
</file>

<file path=ppt/tags/tag943.xml><?xml version="1.0" encoding="utf-8"?>
<p:tagLst xmlns:a="http://schemas.openxmlformats.org/drawingml/2006/main" xmlns:r="http://schemas.openxmlformats.org/officeDocument/2006/relationships" xmlns:p="http://schemas.openxmlformats.org/presentationml/2006/main">
  <p:tag name="NUM" val="302"/>
</p:tagLst>
</file>

<file path=ppt/tags/tag944.xml><?xml version="1.0" encoding="utf-8"?>
<p:tagLst xmlns:a="http://schemas.openxmlformats.org/drawingml/2006/main" xmlns:r="http://schemas.openxmlformats.org/officeDocument/2006/relationships" xmlns:p="http://schemas.openxmlformats.org/presentationml/2006/main">
  <p:tag name="NUM" val="303"/>
</p:tagLst>
</file>

<file path=ppt/tags/tag945.xml><?xml version="1.0" encoding="utf-8"?>
<p:tagLst xmlns:a="http://schemas.openxmlformats.org/drawingml/2006/main" xmlns:r="http://schemas.openxmlformats.org/officeDocument/2006/relationships" xmlns:p="http://schemas.openxmlformats.org/presentationml/2006/main">
  <p:tag name="NUM" val="304"/>
</p:tagLst>
</file>

<file path=ppt/tags/tag946.xml><?xml version="1.0" encoding="utf-8"?>
<p:tagLst xmlns:a="http://schemas.openxmlformats.org/drawingml/2006/main" xmlns:r="http://schemas.openxmlformats.org/officeDocument/2006/relationships" xmlns:p="http://schemas.openxmlformats.org/presentationml/2006/main">
  <p:tag name="NUM" val="305"/>
</p:tagLst>
</file>

<file path=ppt/tags/tag947.xml><?xml version="1.0" encoding="utf-8"?>
<p:tagLst xmlns:a="http://schemas.openxmlformats.org/drawingml/2006/main" xmlns:r="http://schemas.openxmlformats.org/officeDocument/2006/relationships" xmlns:p="http://schemas.openxmlformats.org/presentationml/2006/main">
  <p:tag name="NUM" val="306"/>
</p:tagLst>
</file>

<file path=ppt/tags/tag948.xml><?xml version="1.0" encoding="utf-8"?>
<p:tagLst xmlns:a="http://schemas.openxmlformats.org/drawingml/2006/main" xmlns:r="http://schemas.openxmlformats.org/officeDocument/2006/relationships" xmlns:p="http://schemas.openxmlformats.org/presentationml/2006/main">
  <p:tag name="NUM" val="307"/>
</p:tagLst>
</file>

<file path=ppt/tags/tag949.xml><?xml version="1.0" encoding="utf-8"?>
<p:tagLst xmlns:a="http://schemas.openxmlformats.org/drawingml/2006/main" xmlns:r="http://schemas.openxmlformats.org/officeDocument/2006/relationships" xmlns:p="http://schemas.openxmlformats.org/presentationml/2006/main">
  <p:tag name="NUM" val="308"/>
</p:tagLst>
</file>

<file path=ppt/tags/tag95.xml><?xml version="1.0" encoding="utf-8"?>
<p:tagLst xmlns:a="http://schemas.openxmlformats.org/drawingml/2006/main" xmlns:r="http://schemas.openxmlformats.org/officeDocument/2006/relationships" xmlns:p="http://schemas.openxmlformats.org/presentationml/2006/main">
  <p:tag name="NUM" val="11"/>
</p:tagLst>
</file>

<file path=ppt/tags/tag950.xml><?xml version="1.0" encoding="utf-8"?>
<p:tagLst xmlns:a="http://schemas.openxmlformats.org/drawingml/2006/main" xmlns:r="http://schemas.openxmlformats.org/officeDocument/2006/relationships" xmlns:p="http://schemas.openxmlformats.org/presentationml/2006/main">
  <p:tag name="NUM" val="309"/>
</p:tagLst>
</file>

<file path=ppt/tags/tag951.xml><?xml version="1.0" encoding="utf-8"?>
<p:tagLst xmlns:a="http://schemas.openxmlformats.org/drawingml/2006/main" xmlns:r="http://schemas.openxmlformats.org/officeDocument/2006/relationships" xmlns:p="http://schemas.openxmlformats.org/presentationml/2006/main">
  <p:tag name="NUM" val="310"/>
</p:tagLst>
</file>

<file path=ppt/tags/tag952.xml><?xml version="1.0" encoding="utf-8"?>
<p:tagLst xmlns:a="http://schemas.openxmlformats.org/drawingml/2006/main" xmlns:r="http://schemas.openxmlformats.org/officeDocument/2006/relationships" xmlns:p="http://schemas.openxmlformats.org/presentationml/2006/main">
  <p:tag name="NUM" val="311"/>
</p:tagLst>
</file>

<file path=ppt/tags/tag953.xml><?xml version="1.0" encoding="utf-8"?>
<p:tagLst xmlns:a="http://schemas.openxmlformats.org/drawingml/2006/main" xmlns:r="http://schemas.openxmlformats.org/officeDocument/2006/relationships" xmlns:p="http://schemas.openxmlformats.org/presentationml/2006/main">
  <p:tag name="NUM" val="312"/>
</p:tagLst>
</file>

<file path=ppt/tags/tag954.xml><?xml version="1.0" encoding="utf-8"?>
<p:tagLst xmlns:a="http://schemas.openxmlformats.org/drawingml/2006/main" xmlns:r="http://schemas.openxmlformats.org/officeDocument/2006/relationships" xmlns:p="http://schemas.openxmlformats.org/presentationml/2006/main">
  <p:tag name="NUM" val="313"/>
</p:tagLst>
</file>

<file path=ppt/tags/tag955.xml><?xml version="1.0" encoding="utf-8"?>
<p:tagLst xmlns:a="http://schemas.openxmlformats.org/drawingml/2006/main" xmlns:r="http://schemas.openxmlformats.org/officeDocument/2006/relationships" xmlns:p="http://schemas.openxmlformats.org/presentationml/2006/main">
  <p:tag name="NUM" val="314"/>
</p:tagLst>
</file>

<file path=ppt/tags/tag956.xml><?xml version="1.0" encoding="utf-8"?>
<p:tagLst xmlns:a="http://schemas.openxmlformats.org/drawingml/2006/main" xmlns:r="http://schemas.openxmlformats.org/officeDocument/2006/relationships" xmlns:p="http://schemas.openxmlformats.org/presentationml/2006/main">
  <p:tag name="NUM" val="315"/>
</p:tagLst>
</file>

<file path=ppt/tags/tag957.xml><?xml version="1.0" encoding="utf-8"?>
<p:tagLst xmlns:a="http://schemas.openxmlformats.org/drawingml/2006/main" xmlns:r="http://schemas.openxmlformats.org/officeDocument/2006/relationships" xmlns:p="http://schemas.openxmlformats.org/presentationml/2006/main">
  <p:tag name="NUM" val="316"/>
</p:tagLst>
</file>

<file path=ppt/tags/tag958.xml><?xml version="1.0" encoding="utf-8"?>
<p:tagLst xmlns:a="http://schemas.openxmlformats.org/drawingml/2006/main" xmlns:r="http://schemas.openxmlformats.org/officeDocument/2006/relationships" xmlns:p="http://schemas.openxmlformats.org/presentationml/2006/main">
  <p:tag name="NUM" val="317"/>
</p:tagLst>
</file>

<file path=ppt/tags/tag959.xml><?xml version="1.0" encoding="utf-8"?>
<p:tagLst xmlns:a="http://schemas.openxmlformats.org/drawingml/2006/main" xmlns:r="http://schemas.openxmlformats.org/officeDocument/2006/relationships" xmlns:p="http://schemas.openxmlformats.org/presentationml/2006/main">
  <p:tag name="NUM" val="318"/>
</p:tagLst>
</file>

<file path=ppt/tags/tag96.xml><?xml version="1.0" encoding="utf-8"?>
<p:tagLst xmlns:a="http://schemas.openxmlformats.org/drawingml/2006/main" xmlns:r="http://schemas.openxmlformats.org/officeDocument/2006/relationships" xmlns:p="http://schemas.openxmlformats.org/presentationml/2006/main">
  <p:tag name="NUM" val="12"/>
</p:tagLst>
</file>

<file path=ppt/tags/tag960.xml><?xml version="1.0" encoding="utf-8"?>
<p:tagLst xmlns:a="http://schemas.openxmlformats.org/drawingml/2006/main" xmlns:r="http://schemas.openxmlformats.org/officeDocument/2006/relationships" xmlns:p="http://schemas.openxmlformats.org/presentationml/2006/main">
  <p:tag name="NUM" val="319"/>
</p:tagLst>
</file>

<file path=ppt/tags/tag961.xml><?xml version="1.0" encoding="utf-8"?>
<p:tagLst xmlns:a="http://schemas.openxmlformats.org/drawingml/2006/main" xmlns:r="http://schemas.openxmlformats.org/officeDocument/2006/relationships" xmlns:p="http://schemas.openxmlformats.org/presentationml/2006/main">
  <p:tag name="NUM" val="320"/>
</p:tagLst>
</file>

<file path=ppt/tags/tag962.xml><?xml version="1.0" encoding="utf-8"?>
<p:tagLst xmlns:a="http://schemas.openxmlformats.org/drawingml/2006/main" xmlns:r="http://schemas.openxmlformats.org/officeDocument/2006/relationships" xmlns:p="http://schemas.openxmlformats.org/presentationml/2006/main">
  <p:tag name="NUM" val="321"/>
</p:tagLst>
</file>

<file path=ppt/tags/tag963.xml><?xml version="1.0" encoding="utf-8"?>
<p:tagLst xmlns:a="http://schemas.openxmlformats.org/drawingml/2006/main" xmlns:r="http://schemas.openxmlformats.org/officeDocument/2006/relationships" xmlns:p="http://schemas.openxmlformats.org/presentationml/2006/main">
  <p:tag name="NUM" val="322"/>
</p:tagLst>
</file>

<file path=ppt/tags/tag964.xml><?xml version="1.0" encoding="utf-8"?>
<p:tagLst xmlns:a="http://schemas.openxmlformats.org/drawingml/2006/main" xmlns:r="http://schemas.openxmlformats.org/officeDocument/2006/relationships" xmlns:p="http://schemas.openxmlformats.org/presentationml/2006/main">
  <p:tag name="NUM" val="323"/>
</p:tagLst>
</file>

<file path=ppt/tags/tag965.xml><?xml version="1.0" encoding="utf-8"?>
<p:tagLst xmlns:a="http://schemas.openxmlformats.org/drawingml/2006/main" xmlns:r="http://schemas.openxmlformats.org/officeDocument/2006/relationships" xmlns:p="http://schemas.openxmlformats.org/presentationml/2006/main">
  <p:tag name="NUM" val="324"/>
</p:tagLst>
</file>

<file path=ppt/tags/tag966.xml><?xml version="1.0" encoding="utf-8"?>
<p:tagLst xmlns:a="http://schemas.openxmlformats.org/drawingml/2006/main" xmlns:r="http://schemas.openxmlformats.org/officeDocument/2006/relationships" xmlns:p="http://schemas.openxmlformats.org/presentationml/2006/main">
  <p:tag name="NUM" val="325"/>
</p:tagLst>
</file>

<file path=ppt/tags/tag967.xml><?xml version="1.0" encoding="utf-8"?>
<p:tagLst xmlns:a="http://schemas.openxmlformats.org/drawingml/2006/main" xmlns:r="http://schemas.openxmlformats.org/officeDocument/2006/relationships" xmlns:p="http://schemas.openxmlformats.org/presentationml/2006/main">
  <p:tag name="NUM" val="326"/>
</p:tagLst>
</file>

<file path=ppt/tags/tag968.xml><?xml version="1.0" encoding="utf-8"?>
<p:tagLst xmlns:a="http://schemas.openxmlformats.org/drawingml/2006/main" xmlns:r="http://schemas.openxmlformats.org/officeDocument/2006/relationships" xmlns:p="http://schemas.openxmlformats.org/presentationml/2006/main">
  <p:tag name="NUM" val="327"/>
</p:tagLst>
</file>

<file path=ppt/tags/tag969.xml><?xml version="1.0" encoding="utf-8"?>
<p:tagLst xmlns:a="http://schemas.openxmlformats.org/drawingml/2006/main" xmlns:r="http://schemas.openxmlformats.org/officeDocument/2006/relationships" xmlns:p="http://schemas.openxmlformats.org/presentationml/2006/main">
  <p:tag name="NUM" val="328"/>
</p:tagLst>
</file>

<file path=ppt/tags/tag97.xml><?xml version="1.0" encoding="utf-8"?>
<p:tagLst xmlns:a="http://schemas.openxmlformats.org/drawingml/2006/main" xmlns:r="http://schemas.openxmlformats.org/officeDocument/2006/relationships" xmlns:p="http://schemas.openxmlformats.org/presentationml/2006/main">
  <p:tag name="NUM" val="13"/>
</p:tagLst>
</file>

<file path=ppt/tags/tag970.xml><?xml version="1.0" encoding="utf-8"?>
<p:tagLst xmlns:a="http://schemas.openxmlformats.org/drawingml/2006/main" xmlns:r="http://schemas.openxmlformats.org/officeDocument/2006/relationships" xmlns:p="http://schemas.openxmlformats.org/presentationml/2006/main">
  <p:tag name="NUM" val="329"/>
</p:tagLst>
</file>

<file path=ppt/tags/tag971.xml><?xml version="1.0" encoding="utf-8"?>
<p:tagLst xmlns:a="http://schemas.openxmlformats.org/drawingml/2006/main" xmlns:r="http://schemas.openxmlformats.org/officeDocument/2006/relationships" xmlns:p="http://schemas.openxmlformats.org/presentationml/2006/main">
  <p:tag name="NUM" val="330"/>
</p:tagLst>
</file>

<file path=ppt/tags/tag972.xml><?xml version="1.0" encoding="utf-8"?>
<p:tagLst xmlns:a="http://schemas.openxmlformats.org/drawingml/2006/main" xmlns:r="http://schemas.openxmlformats.org/officeDocument/2006/relationships" xmlns:p="http://schemas.openxmlformats.org/presentationml/2006/main">
  <p:tag name="NUM" val="331"/>
</p:tagLst>
</file>

<file path=ppt/tags/tag973.xml><?xml version="1.0" encoding="utf-8"?>
<p:tagLst xmlns:a="http://schemas.openxmlformats.org/drawingml/2006/main" xmlns:r="http://schemas.openxmlformats.org/officeDocument/2006/relationships" xmlns:p="http://schemas.openxmlformats.org/presentationml/2006/main">
  <p:tag name="NUM" val="332"/>
</p:tagLst>
</file>

<file path=ppt/tags/tag974.xml><?xml version="1.0" encoding="utf-8"?>
<p:tagLst xmlns:a="http://schemas.openxmlformats.org/drawingml/2006/main" xmlns:r="http://schemas.openxmlformats.org/officeDocument/2006/relationships" xmlns:p="http://schemas.openxmlformats.org/presentationml/2006/main">
  <p:tag name="NUM" val="333"/>
</p:tagLst>
</file>

<file path=ppt/tags/tag975.xml><?xml version="1.0" encoding="utf-8"?>
<p:tagLst xmlns:a="http://schemas.openxmlformats.org/drawingml/2006/main" xmlns:r="http://schemas.openxmlformats.org/officeDocument/2006/relationships" xmlns:p="http://schemas.openxmlformats.org/presentationml/2006/main">
  <p:tag name="NUM" val="334"/>
</p:tagLst>
</file>

<file path=ppt/tags/tag976.xml><?xml version="1.0" encoding="utf-8"?>
<p:tagLst xmlns:a="http://schemas.openxmlformats.org/drawingml/2006/main" xmlns:r="http://schemas.openxmlformats.org/officeDocument/2006/relationships" xmlns:p="http://schemas.openxmlformats.org/presentationml/2006/main">
  <p:tag name="NUM" val="335"/>
</p:tagLst>
</file>

<file path=ppt/tags/tag977.xml><?xml version="1.0" encoding="utf-8"?>
<p:tagLst xmlns:a="http://schemas.openxmlformats.org/drawingml/2006/main" xmlns:r="http://schemas.openxmlformats.org/officeDocument/2006/relationships" xmlns:p="http://schemas.openxmlformats.org/presentationml/2006/main">
  <p:tag name="NUM" val="336"/>
</p:tagLst>
</file>

<file path=ppt/tags/tag978.xml><?xml version="1.0" encoding="utf-8"?>
<p:tagLst xmlns:a="http://schemas.openxmlformats.org/drawingml/2006/main" xmlns:r="http://schemas.openxmlformats.org/officeDocument/2006/relationships" xmlns:p="http://schemas.openxmlformats.org/presentationml/2006/main">
  <p:tag name="NUM" val="337"/>
</p:tagLst>
</file>

<file path=ppt/tags/tag979.xml><?xml version="1.0" encoding="utf-8"?>
<p:tagLst xmlns:a="http://schemas.openxmlformats.org/drawingml/2006/main" xmlns:r="http://schemas.openxmlformats.org/officeDocument/2006/relationships" xmlns:p="http://schemas.openxmlformats.org/presentationml/2006/main">
  <p:tag name="NUM" val="338"/>
</p:tagLst>
</file>

<file path=ppt/tags/tag98.xml><?xml version="1.0" encoding="utf-8"?>
<p:tagLst xmlns:a="http://schemas.openxmlformats.org/drawingml/2006/main" xmlns:r="http://schemas.openxmlformats.org/officeDocument/2006/relationships" xmlns:p="http://schemas.openxmlformats.org/presentationml/2006/main">
  <p:tag name="NUM" val="14"/>
</p:tagLst>
</file>

<file path=ppt/tags/tag980.xml><?xml version="1.0" encoding="utf-8"?>
<p:tagLst xmlns:a="http://schemas.openxmlformats.org/drawingml/2006/main" xmlns:r="http://schemas.openxmlformats.org/officeDocument/2006/relationships" xmlns:p="http://schemas.openxmlformats.org/presentationml/2006/main">
  <p:tag name="NUM" val="339"/>
</p:tagLst>
</file>

<file path=ppt/tags/tag981.xml><?xml version="1.0" encoding="utf-8"?>
<p:tagLst xmlns:a="http://schemas.openxmlformats.org/drawingml/2006/main" xmlns:r="http://schemas.openxmlformats.org/officeDocument/2006/relationships" xmlns:p="http://schemas.openxmlformats.org/presentationml/2006/main">
  <p:tag name="NUM" val="340"/>
</p:tagLst>
</file>

<file path=ppt/tags/tag982.xml><?xml version="1.0" encoding="utf-8"?>
<p:tagLst xmlns:a="http://schemas.openxmlformats.org/drawingml/2006/main" xmlns:r="http://schemas.openxmlformats.org/officeDocument/2006/relationships" xmlns:p="http://schemas.openxmlformats.org/presentationml/2006/main">
  <p:tag name="NUM" val="341"/>
</p:tagLst>
</file>

<file path=ppt/tags/tag983.xml><?xml version="1.0" encoding="utf-8"?>
<p:tagLst xmlns:a="http://schemas.openxmlformats.org/drawingml/2006/main" xmlns:r="http://schemas.openxmlformats.org/officeDocument/2006/relationships" xmlns:p="http://schemas.openxmlformats.org/presentationml/2006/main">
  <p:tag name="NUM" val="342"/>
</p:tagLst>
</file>

<file path=ppt/tags/tag984.xml><?xml version="1.0" encoding="utf-8"?>
<p:tagLst xmlns:a="http://schemas.openxmlformats.org/drawingml/2006/main" xmlns:r="http://schemas.openxmlformats.org/officeDocument/2006/relationships" xmlns:p="http://schemas.openxmlformats.org/presentationml/2006/main">
  <p:tag name="NUM" val="343"/>
</p:tagLst>
</file>

<file path=ppt/tags/tag985.xml><?xml version="1.0" encoding="utf-8"?>
<p:tagLst xmlns:a="http://schemas.openxmlformats.org/drawingml/2006/main" xmlns:r="http://schemas.openxmlformats.org/officeDocument/2006/relationships" xmlns:p="http://schemas.openxmlformats.org/presentationml/2006/main">
  <p:tag name="NUM" val="344"/>
</p:tagLst>
</file>

<file path=ppt/tags/tag986.xml><?xml version="1.0" encoding="utf-8"?>
<p:tagLst xmlns:a="http://schemas.openxmlformats.org/drawingml/2006/main" xmlns:r="http://schemas.openxmlformats.org/officeDocument/2006/relationships" xmlns:p="http://schemas.openxmlformats.org/presentationml/2006/main">
  <p:tag name="NUM" val="345"/>
</p:tagLst>
</file>

<file path=ppt/tags/tag987.xml><?xml version="1.0" encoding="utf-8"?>
<p:tagLst xmlns:a="http://schemas.openxmlformats.org/drawingml/2006/main" xmlns:r="http://schemas.openxmlformats.org/officeDocument/2006/relationships" xmlns:p="http://schemas.openxmlformats.org/presentationml/2006/main">
  <p:tag name="NUM" val="346"/>
</p:tagLst>
</file>

<file path=ppt/tags/tag988.xml><?xml version="1.0" encoding="utf-8"?>
<p:tagLst xmlns:a="http://schemas.openxmlformats.org/drawingml/2006/main" xmlns:r="http://schemas.openxmlformats.org/officeDocument/2006/relationships" xmlns:p="http://schemas.openxmlformats.org/presentationml/2006/main">
  <p:tag name="NUM" val="347"/>
</p:tagLst>
</file>

<file path=ppt/tags/tag989.xml><?xml version="1.0" encoding="utf-8"?>
<p:tagLst xmlns:a="http://schemas.openxmlformats.org/drawingml/2006/main" xmlns:r="http://schemas.openxmlformats.org/officeDocument/2006/relationships" xmlns:p="http://schemas.openxmlformats.org/presentationml/2006/main">
  <p:tag name="NUM" val="348"/>
</p:tagLst>
</file>

<file path=ppt/tags/tag99.xml><?xml version="1.0" encoding="utf-8"?>
<p:tagLst xmlns:a="http://schemas.openxmlformats.org/drawingml/2006/main" xmlns:r="http://schemas.openxmlformats.org/officeDocument/2006/relationships" xmlns:p="http://schemas.openxmlformats.org/presentationml/2006/main">
  <p:tag name="NUM" val="15"/>
</p:tagLst>
</file>

<file path=ppt/tags/tag990.xml><?xml version="1.0" encoding="utf-8"?>
<p:tagLst xmlns:a="http://schemas.openxmlformats.org/drawingml/2006/main" xmlns:r="http://schemas.openxmlformats.org/officeDocument/2006/relationships" xmlns:p="http://schemas.openxmlformats.org/presentationml/2006/main">
  <p:tag name="NUM" val="349"/>
</p:tagLst>
</file>

<file path=ppt/tags/tag991.xml><?xml version="1.0" encoding="utf-8"?>
<p:tagLst xmlns:a="http://schemas.openxmlformats.org/drawingml/2006/main" xmlns:r="http://schemas.openxmlformats.org/officeDocument/2006/relationships" xmlns:p="http://schemas.openxmlformats.org/presentationml/2006/main">
  <p:tag name="NUM" val="350"/>
</p:tagLst>
</file>

<file path=ppt/tags/tag992.xml><?xml version="1.0" encoding="utf-8"?>
<p:tagLst xmlns:a="http://schemas.openxmlformats.org/drawingml/2006/main" xmlns:r="http://schemas.openxmlformats.org/officeDocument/2006/relationships" xmlns:p="http://schemas.openxmlformats.org/presentationml/2006/main">
  <p:tag name="NUM" val="351"/>
</p:tagLst>
</file>

<file path=ppt/tags/tag993.xml><?xml version="1.0" encoding="utf-8"?>
<p:tagLst xmlns:a="http://schemas.openxmlformats.org/drawingml/2006/main" xmlns:r="http://schemas.openxmlformats.org/officeDocument/2006/relationships" xmlns:p="http://schemas.openxmlformats.org/presentationml/2006/main">
  <p:tag name="NUM" val="352"/>
</p:tagLst>
</file>

<file path=ppt/tags/tag994.xml><?xml version="1.0" encoding="utf-8"?>
<p:tagLst xmlns:a="http://schemas.openxmlformats.org/drawingml/2006/main" xmlns:r="http://schemas.openxmlformats.org/officeDocument/2006/relationships" xmlns:p="http://schemas.openxmlformats.org/presentationml/2006/main">
  <p:tag name="NUM" val="353"/>
</p:tagLst>
</file>

<file path=ppt/tags/tag995.xml><?xml version="1.0" encoding="utf-8"?>
<p:tagLst xmlns:a="http://schemas.openxmlformats.org/drawingml/2006/main" xmlns:r="http://schemas.openxmlformats.org/officeDocument/2006/relationships" xmlns:p="http://schemas.openxmlformats.org/presentationml/2006/main">
  <p:tag name="NUM" val="354"/>
</p:tagLst>
</file>

<file path=ppt/tags/tag996.xml><?xml version="1.0" encoding="utf-8"?>
<p:tagLst xmlns:a="http://schemas.openxmlformats.org/drawingml/2006/main" xmlns:r="http://schemas.openxmlformats.org/officeDocument/2006/relationships" xmlns:p="http://schemas.openxmlformats.org/presentationml/2006/main">
  <p:tag name="NUM" val="355"/>
</p:tagLst>
</file>

<file path=ppt/tags/tag997.xml><?xml version="1.0" encoding="utf-8"?>
<p:tagLst xmlns:a="http://schemas.openxmlformats.org/drawingml/2006/main" xmlns:r="http://schemas.openxmlformats.org/officeDocument/2006/relationships" xmlns:p="http://schemas.openxmlformats.org/presentationml/2006/main">
  <p:tag name="NUM" val="356"/>
</p:tagLst>
</file>

<file path=ppt/tags/tag998.xml><?xml version="1.0" encoding="utf-8"?>
<p:tagLst xmlns:a="http://schemas.openxmlformats.org/drawingml/2006/main" xmlns:r="http://schemas.openxmlformats.org/officeDocument/2006/relationships" xmlns:p="http://schemas.openxmlformats.org/presentationml/2006/main">
  <p:tag name="NUM" val="357"/>
</p:tagLst>
</file>

<file path=ppt/tags/tag999.xml><?xml version="1.0" encoding="utf-8"?>
<p:tagLst xmlns:a="http://schemas.openxmlformats.org/drawingml/2006/main" xmlns:r="http://schemas.openxmlformats.org/officeDocument/2006/relationships" xmlns:p="http://schemas.openxmlformats.org/presentationml/2006/main">
  <p:tag name="NUM" val="358"/>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8575" cap="flat" cmpd="sng" algn="ctr">
          <a:solidFill>
            <a:srgbClr val="FF0000"/>
          </a:solidFill>
          <a:prstDash val="solid"/>
          <a:round/>
          <a:headEnd type="none" w="med" len="med"/>
          <a:tailEnd type="none" w="med" len="med"/>
        </a:ln>
        <a:effectLst/>
      </a:spPr>
      <a:bodyPr rtlCol="0" anchor="ctr"/>
      <a:lstStyle>
        <a:defPPr algn="ctr">
          <a:defRPr/>
        </a:defPPr>
      </a:lstStyle>
    </a:spDef>
    <a:lnDef>
      <a:spPr bwMode="auto">
        <a:noFill/>
        <a:ln w="38100" cap="flat" cmpd="sng" algn="ctr">
          <a:solidFill>
            <a:srgbClr val="FF0000"/>
          </a:solidFill>
          <a:prstDash val="solid"/>
          <a:round/>
          <a:headEnd type="oval" w="med" len="med"/>
          <a:tailEnd type="oval" w="med" len="med"/>
        </a:ln>
        <a:effectLst/>
      </a:spPr>
      <a:bodyPr/>
      <a:lstStyle/>
    </a:lnDef>
    <a:txDef>
      <a:spPr>
        <a:noFill/>
      </a:spPr>
      <a:bodyPr wrap="none" rtlCol="0">
        <a:spAutoFit/>
      </a:bodyPr>
      <a:lstStyle>
        <a:defPPr>
          <a:defRPr sz="1600" b="1" dirty="0" smtClean="0"/>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24843</TotalTime>
  <Words>8693</Words>
  <Application>Microsoft Macintosh PowerPoint</Application>
  <PresentationFormat>On-screen Show (4:3)</PresentationFormat>
  <Paragraphs>1308</Paragraphs>
  <Slides>41</Slides>
  <Notes>26</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NGU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LG</dc:creator>
  <cp:lastModifiedBy>Gillian R. Foulger</cp:lastModifiedBy>
  <cp:revision>1197</cp:revision>
  <dcterms:created xsi:type="dcterms:W3CDTF">2006-08-28T14:48:15Z</dcterms:created>
  <dcterms:modified xsi:type="dcterms:W3CDTF">2017-10-19T17:36:34Z</dcterms:modified>
</cp:coreProperties>
</file>